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92"/>
  </p:notesMasterIdLst>
  <p:sldIdLst>
    <p:sldId id="555" r:id="rId2"/>
    <p:sldId id="554" r:id="rId3"/>
    <p:sldId id="584" r:id="rId4"/>
    <p:sldId id="567" r:id="rId5"/>
    <p:sldId id="571" r:id="rId6"/>
    <p:sldId id="572" r:id="rId7"/>
    <p:sldId id="573" r:id="rId8"/>
    <p:sldId id="574" r:id="rId9"/>
    <p:sldId id="575" r:id="rId10"/>
    <p:sldId id="560" r:id="rId11"/>
    <p:sldId id="562" r:id="rId12"/>
    <p:sldId id="563" r:id="rId13"/>
    <p:sldId id="295" r:id="rId14"/>
    <p:sldId id="578" r:id="rId15"/>
    <p:sldId id="579" r:id="rId16"/>
    <p:sldId id="294" r:id="rId17"/>
    <p:sldId id="306" r:id="rId18"/>
    <p:sldId id="298" r:id="rId19"/>
    <p:sldId id="302" r:id="rId20"/>
    <p:sldId id="305" r:id="rId21"/>
    <p:sldId id="303" r:id="rId22"/>
    <p:sldId id="307" r:id="rId23"/>
    <p:sldId id="313" r:id="rId24"/>
    <p:sldId id="316" r:id="rId25"/>
    <p:sldId id="314" r:id="rId26"/>
    <p:sldId id="325" r:id="rId27"/>
    <p:sldId id="326" r:id="rId28"/>
    <p:sldId id="321" r:id="rId29"/>
    <p:sldId id="317" r:id="rId30"/>
    <p:sldId id="318" r:id="rId31"/>
    <p:sldId id="322" r:id="rId32"/>
    <p:sldId id="320" r:id="rId33"/>
    <p:sldId id="323" r:id="rId34"/>
    <p:sldId id="327" r:id="rId35"/>
    <p:sldId id="336" r:id="rId36"/>
    <p:sldId id="339" r:id="rId37"/>
    <p:sldId id="335" r:id="rId38"/>
    <p:sldId id="337" r:id="rId39"/>
    <p:sldId id="338" r:id="rId40"/>
    <p:sldId id="328" r:id="rId41"/>
    <p:sldId id="331" r:id="rId42"/>
    <p:sldId id="333" r:id="rId43"/>
    <p:sldId id="345" r:id="rId44"/>
    <p:sldId id="342" r:id="rId45"/>
    <p:sldId id="340" r:id="rId46"/>
    <p:sldId id="352" r:id="rId47"/>
    <p:sldId id="362" r:id="rId48"/>
    <p:sldId id="343" r:id="rId49"/>
    <p:sldId id="356" r:id="rId50"/>
    <p:sldId id="344" r:id="rId51"/>
    <p:sldId id="354" r:id="rId52"/>
    <p:sldId id="355" r:id="rId53"/>
    <p:sldId id="359" r:id="rId54"/>
    <p:sldId id="360" r:id="rId55"/>
    <p:sldId id="357" r:id="rId56"/>
    <p:sldId id="363" r:id="rId57"/>
    <p:sldId id="383" r:id="rId58"/>
    <p:sldId id="364" r:id="rId59"/>
    <p:sldId id="411" r:id="rId60"/>
    <p:sldId id="465" r:id="rId61"/>
    <p:sldId id="466" r:id="rId62"/>
    <p:sldId id="401" r:id="rId63"/>
    <p:sldId id="467" r:id="rId64"/>
    <p:sldId id="403" r:id="rId65"/>
    <p:sldId id="564" r:id="rId66"/>
    <p:sldId id="566" r:id="rId67"/>
    <p:sldId id="423" r:id="rId68"/>
    <p:sldId id="422" r:id="rId69"/>
    <p:sldId id="404" r:id="rId70"/>
    <p:sldId id="417" r:id="rId71"/>
    <p:sldId id="418" r:id="rId72"/>
    <p:sldId id="402" r:id="rId73"/>
    <p:sldId id="419" r:id="rId74"/>
    <p:sldId id="380" r:id="rId75"/>
    <p:sldId id="384" r:id="rId76"/>
    <p:sldId id="570" r:id="rId77"/>
    <p:sldId id="399" r:id="rId78"/>
    <p:sldId id="387" r:id="rId79"/>
    <p:sldId id="408" r:id="rId80"/>
    <p:sldId id="388" r:id="rId81"/>
    <p:sldId id="406" r:id="rId82"/>
    <p:sldId id="432" r:id="rId83"/>
    <p:sldId id="433" r:id="rId84"/>
    <p:sldId id="434" r:id="rId85"/>
    <p:sldId id="436" r:id="rId86"/>
    <p:sldId id="437" r:id="rId87"/>
    <p:sldId id="429" r:id="rId88"/>
    <p:sldId id="424" r:id="rId89"/>
    <p:sldId id="425" r:id="rId90"/>
    <p:sldId id="428" r:id="rId91"/>
    <p:sldId id="426" r:id="rId92"/>
    <p:sldId id="427" r:id="rId93"/>
    <p:sldId id="405" r:id="rId94"/>
    <p:sldId id="385" r:id="rId95"/>
    <p:sldId id="569" r:id="rId96"/>
    <p:sldId id="392" r:id="rId97"/>
    <p:sldId id="461" r:id="rId98"/>
    <p:sldId id="462" r:id="rId99"/>
    <p:sldId id="580" r:id="rId100"/>
    <p:sldId id="397" r:id="rId101"/>
    <p:sldId id="415" r:id="rId102"/>
    <p:sldId id="581" r:id="rId103"/>
    <p:sldId id="391" r:id="rId104"/>
    <p:sldId id="393" r:id="rId105"/>
    <p:sldId id="386" r:id="rId106"/>
    <p:sldId id="438" r:id="rId107"/>
    <p:sldId id="450" r:id="rId108"/>
    <p:sldId id="443" r:id="rId109"/>
    <p:sldId id="452" r:id="rId110"/>
    <p:sldId id="457" r:id="rId111"/>
    <p:sldId id="582" r:id="rId112"/>
    <p:sldId id="451" r:id="rId113"/>
    <p:sldId id="444" r:id="rId114"/>
    <p:sldId id="583" r:id="rId115"/>
    <p:sldId id="449" r:id="rId116"/>
    <p:sldId id="454" r:id="rId117"/>
    <p:sldId id="458" r:id="rId118"/>
    <p:sldId id="468" r:id="rId119"/>
    <p:sldId id="456" r:id="rId120"/>
    <p:sldId id="470" r:id="rId121"/>
    <p:sldId id="469" r:id="rId122"/>
    <p:sldId id="491" r:id="rId123"/>
    <p:sldId id="490" r:id="rId124"/>
    <p:sldId id="492" r:id="rId125"/>
    <p:sldId id="493" r:id="rId126"/>
    <p:sldId id="498" r:id="rId127"/>
    <p:sldId id="504" r:id="rId128"/>
    <p:sldId id="478" r:id="rId129"/>
    <p:sldId id="485" r:id="rId130"/>
    <p:sldId id="500" r:id="rId131"/>
    <p:sldId id="484" r:id="rId132"/>
    <p:sldId id="503" r:id="rId133"/>
    <p:sldId id="489" r:id="rId134"/>
    <p:sldId id="479" r:id="rId135"/>
    <p:sldId id="505" r:id="rId136"/>
    <p:sldId id="506" r:id="rId137"/>
    <p:sldId id="486" r:id="rId138"/>
    <p:sldId id="480" r:id="rId139"/>
    <p:sldId id="507" r:id="rId140"/>
    <p:sldId id="501" r:id="rId141"/>
    <p:sldId id="473" r:id="rId142"/>
    <p:sldId id="509" r:id="rId143"/>
    <p:sldId id="474" r:id="rId144"/>
    <p:sldId id="516" r:id="rId145"/>
    <p:sldId id="508" r:id="rId146"/>
    <p:sldId id="481" r:id="rId147"/>
    <p:sldId id="510" r:id="rId148"/>
    <p:sldId id="482" r:id="rId149"/>
    <p:sldId id="476" r:id="rId150"/>
    <p:sldId id="511" r:id="rId151"/>
    <p:sldId id="483" r:id="rId152"/>
    <p:sldId id="512" r:id="rId153"/>
    <p:sldId id="463" r:id="rId154"/>
    <p:sldId id="513" r:id="rId155"/>
    <p:sldId id="368" r:id="rId156"/>
    <p:sldId id="311" r:id="rId157"/>
    <p:sldId id="366" r:id="rId158"/>
    <p:sldId id="372" r:id="rId159"/>
    <p:sldId id="312" r:id="rId160"/>
    <p:sldId id="514" r:id="rId161"/>
    <p:sldId id="515" r:id="rId162"/>
    <p:sldId id="521" r:id="rId163"/>
    <p:sldId id="310" r:id="rId164"/>
    <p:sldId id="522" r:id="rId165"/>
    <p:sldId id="523" r:id="rId166"/>
    <p:sldId id="365" r:id="rId167"/>
    <p:sldId id="527" r:id="rId168"/>
    <p:sldId id="529" r:id="rId169"/>
    <p:sldId id="531" r:id="rId170"/>
    <p:sldId id="532" r:id="rId171"/>
    <p:sldId id="535" r:id="rId172"/>
    <p:sldId id="367" r:id="rId173"/>
    <p:sldId id="536" r:id="rId174"/>
    <p:sldId id="537" r:id="rId175"/>
    <p:sldId id="538" r:id="rId176"/>
    <p:sldId id="370" r:id="rId177"/>
    <p:sldId id="539" r:id="rId178"/>
    <p:sldId id="542" r:id="rId179"/>
    <p:sldId id="543" r:id="rId180"/>
    <p:sldId id="540" r:id="rId181"/>
    <p:sldId id="545" r:id="rId182"/>
    <p:sldId id="541" r:id="rId183"/>
    <p:sldId id="548" r:id="rId184"/>
    <p:sldId id="547" r:id="rId185"/>
    <p:sldId id="552" r:id="rId186"/>
    <p:sldId id="556" r:id="rId187"/>
    <p:sldId id="549" r:id="rId188"/>
    <p:sldId id="550" r:id="rId189"/>
    <p:sldId id="551" r:id="rId190"/>
    <p:sldId id="553" r:id="rId191"/>
  </p:sldIdLst>
  <p:sldSz cx="9144000" cy="6858000" type="screen4x3"/>
  <p:notesSz cx="6858000" cy="91011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017D4B"/>
    <a:srgbClr val="FBFBFB"/>
    <a:srgbClr val="F3F3F3"/>
    <a:srgbClr val="F9F9F9"/>
    <a:srgbClr val="F5F5F5"/>
    <a:srgbClr val="F8F7F2"/>
    <a:srgbClr val="2D4E75"/>
    <a:srgbClr val="355C8B"/>
    <a:srgbClr val="749BC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3571" autoAdjust="0"/>
    <p:restoredTop sz="94932" autoAdjust="0"/>
  </p:normalViewPr>
  <p:slideViewPr>
    <p:cSldViewPr>
      <p:cViewPr varScale="1">
        <p:scale>
          <a:sx n="47" d="100"/>
          <a:sy n="47" d="100"/>
        </p:scale>
        <p:origin x="-586" y="-8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029"/>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heme" Target="theme/theme1.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505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5057"/>
          </a:xfrm>
          <a:prstGeom prst="rect">
            <a:avLst/>
          </a:prstGeom>
        </p:spPr>
        <p:txBody>
          <a:bodyPr vert="horz" lIns="91440" tIns="45720" rIns="91440" bIns="45720" rtlCol="0"/>
          <a:lstStyle>
            <a:lvl1pPr algn="r">
              <a:defRPr sz="1200"/>
            </a:lvl1pPr>
          </a:lstStyle>
          <a:p>
            <a:fld id="{73A365A0-200D-4B0B-B0F8-A8A792E9D3F6}" type="datetimeFigureOut">
              <a:rPr lang="en-US" smtClean="0"/>
              <a:pPr/>
              <a:t>1/16/2019</a:t>
            </a:fld>
            <a:endParaRPr lang="en-US"/>
          </a:p>
        </p:txBody>
      </p:sp>
      <p:sp>
        <p:nvSpPr>
          <p:cNvPr id="4" name="Slide Image Placeholder 3"/>
          <p:cNvSpPr>
            <a:spLocks noGrp="1" noRot="1" noChangeAspect="1"/>
          </p:cNvSpPr>
          <p:nvPr>
            <p:ph type="sldImg" idx="2"/>
          </p:nvPr>
        </p:nvSpPr>
        <p:spPr>
          <a:xfrm>
            <a:off x="1154113" y="682625"/>
            <a:ext cx="4549775" cy="34131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23041"/>
            <a:ext cx="5486400" cy="40955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44501"/>
            <a:ext cx="2971800" cy="45505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44501"/>
            <a:ext cx="2971800" cy="455057"/>
          </a:xfrm>
          <a:prstGeom prst="rect">
            <a:avLst/>
          </a:prstGeom>
        </p:spPr>
        <p:txBody>
          <a:bodyPr vert="horz" lIns="91440" tIns="45720" rIns="91440" bIns="45720" rtlCol="0" anchor="b"/>
          <a:lstStyle>
            <a:lvl1pPr algn="r">
              <a:defRPr sz="1200"/>
            </a:lvl1pPr>
          </a:lstStyle>
          <a:p>
            <a:fld id="{A933EDA9-FCFB-4E84-B54E-00187646727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sc.wisc.edu/cde/cdewp/85-26.pdf"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wikipedia.org/wiki/Fort_Benjamin_Hawkins" TargetMode="External"/><Relationship Id="rId2" Type="http://schemas.openxmlformats.org/officeDocument/2006/relationships/slide" Target="../slides/slide111.xml"/><Relationship Id="rId1" Type="http://schemas.openxmlformats.org/officeDocument/2006/relationships/notesMaster" Target="../notesMasters/notesMaster1.xml"/><Relationship Id="rId4" Type="http://schemas.openxmlformats.org/officeDocument/2006/relationships/hyperlink" Target="http://colonialquills.blogspot.com/2017/06/georgias-two-federal-roads.html"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americanyawp.com/text/17-conquering-the-west/" TargetMode="External"/><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tngenweb.org/cessions/cherokee.html" TargetMode="External"/><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dn.thinglink.me/api/image/710912564543881217/1240/10/scaletowidth"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https://www.researchgate.net/figure/223137286_fig1_Figure-1-The-Southeastern-US-Study-Area-Including-Major-River-Basins-Draining-to-the-atlantic</a:t>
            </a:r>
          </a:p>
          <a:p>
            <a:r>
              <a:rPr lang="en-US" dirty="0" smtClean="0"/>
              <a:t>  Catch</a:t>
            </a:r>
            <a:r>
              <a:rPr lang="en-US" baseline="0" dirty="0" smtClean="0"/>
              <a:t> Basin – river basin – water shed -- </a:t>
            </a:r>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23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84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85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86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https://www.ssc.wisc.edu/cde/cdewp/85-26.pdf</a:t>
            </a:r>
            <a:endParaRPr lang="en-US" dirty="0" smtClean="0"/>
          </a:p>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94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https://en.wikipedia.org/wiki/Fort_Benjamin_Hawkins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4"/>
              </a:rPr>
              <a:t>http://colonialquills.blogspot.com/2017/06/georgias-two-federal-roads.html</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111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Letter from President Thomas Jefferson to William Henry Harrison, Governor of 1803</a:t>
            </a:r>
          </a:p>
          <a:p>
            <a:endParaRPr lang="en-US" b="0"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http://www.americanyawp.com/text/17-conquering-the-west/</a:t>
            </a:r>
            <a:endParaRPr lang="en-US" dirty="0" smtClean="0"/>
          </a:p>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24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r>
              <a:rPr lang="en-US" sz="1200" kern="1200" dirty="0" smtClean="0">
                <a:solidFill>
                  <a:schemeClr val="tx1"/>
                </a:solidFill>
                <a:latin typeface="+mn-lt"/>
                <a:ea typeface="+mn-ea"/>
                <a:cs typeface="+mn-cs"/>
              </a:rPr>
              <a:t>https://en.wikipedia.org/wiki/Treaty_of_Paris_(1783)</a:t>
            </a:r>
          </a:p>
          <a:p>
            <a:pPr rtl="0" eaLnBrk="1" latinLnBrk="0" hangingPunct="1"/>
            <a:r>
              <a:rPr lang="en-US" sz="1200" kern="1200" dirty="0" smtClean="0">
                <a:solidFill>
                  <a:schemeClr val="tx1"/>
                </a:solidFill>
                <a:latin typeface="+mn-lt"/>
                <a:ea typeface="+mn-ea"/>
                <a:cs typeface="+mn-cs"/>
              </a:rPr>
              <a:t>The </a:t>
            </a:r>
            <a:r>
              <a:rPr lang="en-US" sz="1200" b="1" kern="1200" dirty="0" smtClean="0">
                <a:solidFill>
                  <a:schemeClr val="tx1"/>
                </a:solidFill>
                <a:latin typeface="+mn-lt"/>
                <a:ea typeface="+mn-ea"/>
                <a:cs typeface="+mn-cs"/>
              </a:rPr>
              <a:t>Treaty of Paris</a:t>
            </a:r>
            <a:r>
              <a:rPr lang="en-US" sz="1200" kern="1200" dirty="0" smtClean="0">
                <a:solidFill>
                  <a:schemeClr val="tx1"/>
                </a:solidFill>
                <a:latin typeface="+mn-lt"/>
                <a:ea typeface="+mn-ea"/>
                <a:cs typeface="+mn-cs"/>
              </a:rPr>
              <a:t>, signed in Paris by representatives of King George III of Great Britain and representatives of the United States of America on September 3, 1783, ended the American Revolutionary War. The treaty set the boundaries between the British Empire and the new country, on lines "exceedingly generous" to the United States.</a:t>
            </a:r>
            <a:r>
              <a:rPr lang="en-US" sz="1200" kern="1200" baseline="30000" dirty="0" smtClean="0">
                <a:solidFill>
                  <a:schemeClr val="tx1"/>
                </a:solidFill>
                <a:latin typeface="+mn-lt"/>
                <a:ea typeface="+mn-ea"/>
                <a:cs typeface="+mn-cs"/>
              </a:rPr>
              <a:t>[2]</a:t>
            </a:r>
            <a:r>
              <a:rPr lang="en-US" sz="1200" kern="1200" dirty="0" smtClean="0">
                <a:solidFill>
                  <a:schemeClr val="tx1"/>
                </a:solidFill>
                <a:latin typeface="+mn-lt"/>
                <a:ea typeface="+mn-ea"/>
                <a:cs typeface="+mn-cs"/>
              </a:rPr>
              <a:t> Details included fishing rights and restoration of property and prisoners of war.</a:t>
            </a:r>
            <a:endParaRPr lang="en-US" dirty="0" smtClean="0"/>
          </a:p>
          <a:p>
            <a:endParaRPr lang="en-US" dirty="0"/>
          </a:p>
        </p:txBody>
      </p:sp>
      <p:sp>
        <p:nvSpPr>
          <p:cNvPr id="4" name="Slide Number Placeholder 3"/>
          <p:cNvSpPr>
            <a:spLocks noGrp="1"/>
          </p:cNvSpPr>
          <p:nvPr>
            <p:ph type="sldNum" sz="quarter" idx="10"/>
          </p:nvPr>
        </p:nvSpPr>
        <p:spPr/>
        <p:txBody>
          <a:bodyPr/>
          <a:lstStyle/>
          <a:p>
            <a:fld id="{57D666F3-030B-4729-9654-4FADE727DF44}" type="slidenum">
              <a:rPr lang="en-US" smtClean="0"/>
              <a:pPr/>
              <a:t>124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r>
              <a:rPr lang="en-US" sz="1200" kern="1200" dirty="0" smtClean="0">
                <a:solidFill>
                  <a:schemeClr val="tx1"/>
                </a:solidFill>
                <a:latin typeface="+mn-lt"/>
                <a:ea typeface="+mn-ea"/>
                <a:cs typeface="+mn-cs"/>
              </a:rPr>
              <a:t>https://en.wikipedia.org/wiki/Treaty_of_Paris_(1783)</a:t>
            </a:r>
          </a:p>
          <a:p>
            <a:pPr rtl="0" eaLnBrk="1" latinLnBrk="0" hangingPunct="1"/>
            <a:r>
              <a:rPr lang="en-US" sz="1200" kern="1200" dirty="0" smtClean="0">
                <a:solidFill>
                  <a:schemeClr val="tx1"/>
                </a:solidFill>
                <a:latin typeface="+mn-lt"/>
                <a:ea typeface="+mn-ea"/>
                <a:cs typeface="+mn-cs"/>
              </a:rPr>
              <a:t>The </a:t>
            </a:r>
            <a:r>
              <a:rPr lang="en-US" sz="1200" b="1" kern="1200" dirty="0" smtClean="0">
                <a:solidFill>
                  <a:schemeClr val="tx1"/>
                </a:solidFill>
                <a:latin typeface="+mn-lt"/>
                <a:ea typeface="+mn-ea"/>
                <a:cs typeface="+mn-cs"/>
              </a:rPr>
              <a:t>Treaty of Paris</a:t>
            </a:r>
            <a:r>
              <a:rPr lang="en-US" sz="1200" kern="1200" dirty="0" smtClean="0">
                <a:solidFill>
                  <a:schemeClr val="tx1"/>
                </a:solidFill>
                <a:latin typeface="+mn-lt"/>
                <a:ea typeface="+mn-ea"/>
                <a:cs typeface="+mn-cs"/>
              </a:rPr>
              <a:t>, signed in Paris by representatives of King George III of Great Britain and representatives of the United States of America on September 3, 1783, ended the American Revolutionary War. The treaty set the boundaries between the British Empire and the new country, on lines "exceedingly generous" to the United States.</a:t>
            </a:r>
            <a:r>
              <a:rPr lang="en-US" sz="1200" kern="1200" baseline="30000" dirty="0" smtClean="0">
                <a:solidFill>
                  <a:schemeClr val="tx1"/>
                </a:solidFill>
                <a:latin typeface="+mn-lt"/>
                <a:ea typeface="+mn-ea"/>
                <a:cs typeface="+mn-cs"/>
              </a:rPr>
              <a:t>[2]</a:t>
            </a:r>
            <a:r>
              <a:rPr lang="en-US" sz="1200" kern="1200" dirty="0" smtClean="0">
                <a:solidFill>
                  <a:schemeClr val="tx1"/>
                </a:solidFill>
                <a:latin typeface="+mn-lt"/>
                <a:ea typeface="+mn-ea"/>
                <a:cs typeface="+mn-cs"/>
              </a:rPr>
              <a:t> Details included fishing rights and restoration of property and prisoners of war.</a:t>
            </a:r>
            <a:endParaRPr lang="en-US" dirty="0" smtClean="0"/>
          </a:p>
          <a:p>
            <a:endParaRPr lang="en-US" dirty="0"/>
          </a:p>
        </p:txBody>
      </p:sp>
      <p:sp>
        <p:nvSpPr>
          <p:cNvPr id="4" name="Slide Number Placeholder 3"/>
          <p:cNvSpPr>
            <a:spLocks noGrp="1"/>
          </p:cNvSpPr>
          <p:nvPr>
            <p:ph type="sldNum" sz="quarter" idx="10"/>
          </p:nvPr>
        </p:nvSpPr>
        <p:spPr/>
        <p:txBody>
          <a:bodyPr/>
          <a:lstStyle/>
          <a:p>
            <a:fld id="{57D666F3-030B-4729-9654-4FADE727DF44}" type="slidenum">
              <a:rPr lang="en-US" smtClean="0"/>
              <a:pPr/>
              <a:t>126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r>
              <a:rPr lang="en-US" sz="1200" kern="1200" dirty="0" smtClean="0">
                <a:solidFill>
                  <a:schemeClr val="tx1"/>
                </a:solidFill>
                <a:latin typeface="+mn-lt"/>
                <a:ea typeface="+mn-ea"/>
                <a:cs typeface="+mn-cs"/>
              </a:rPr>
              <a:t>https://en.wikipedia.org/wiki/Treaty_of_Paris_(1783)</a:t>
            </a:r>
          </a:p>
          <a:p>
            <a:pPr rtl="0" eaLnBrk="1" latinLnBrk="0" hangingPunct="1"/>
            <a:r>
              <a:rPr lang="en-US" sz="1200" kern="1200" dirty="0" smtClean="0">
                <a:solidFill>
                  <a:schemeClr val="tx1"/>
                </a:solidFill>
                <a:latin typeface="+mn-lt"/>
                <a:ea typeface="+mn-ea"/>
                <a:cs typeface="+mn-cs"/>
              </a:rPr>
              <a:t>The </a:t>
            </a:r>
            <a:r>
              <a:rPr lang="en-US" sz="1200" b="1" kern="1200" dirty="0" smtClean="0">
                <a:solidFill>
                  <a:schemeClr val="tx1"/>
                </a:solidFill>
                <a:latin typeface="+mn-lt"/>
                <a:ea typeface="+mn-ea"/>
                <a:cs typeface="+mn-cs"/>
              </a:rPr>
              <a:t>Treaty of Paris</a:t>
            </a:r>
            <a:r>
              <a:rPr lang="en-US" sz="1200" kern="1200" dirty="0" smtClean="0">
                <a:solidFill>
                  <a:schemeClr val="tx1"/>
                </a:solidFill>
                <a:latin typeface="+mn-lt"/>
                <a:ea typeface="+mn-ea"/>
                <a:cs typeface="+mn-cs"/>
              </a:rPr>
              <a:t>, signed in Paris by representatives of King George III of Great Britain and representatives of the United States of America on September 3, 1783, ended the American Revolutionary War. The treaty set the boundaries between the British Empire and the new country, on lines "exceedingly generous" to the United States.</a:t>
            </a:r>
            <a:r>
              <a:rPr lang="en-US" sz="1200" kern="1200" baseline="30000" dirty="0" smtClean="0">
                <a:solidFill>
                  <a:schemeClr val="tx1"/>
                </a:solidFill>
                <a:latin typeface="+mn-lt"/>
                <a:ea typeface="+mn-ea"/>
                <a:cs typeface="+mn-cs"/>
              </a:rPr>
              <a:t>[2]</a:t>
            </a:r>
            <a:r>
              <a:rPr lang="en-US" sz="1200" kern="1200" dirty="0" smtClean="0">
                <a:solidFill>
                  <a:schemeClr val="tx1"/>
                </a:solidFill>
                <a:latin typeface="+mn-lt"/>
                <a:ea typeface="+mn-ea"/>
                <a:cs typeface="+mn-cs"/>
              </a:rPr>
              <a:t> Details included fishing rights and restoration of property and prisoners of war.</a:t>
            </a:r>
            <a:endParaRPr lang="en-US" dirty="0" smtClean="0"/>
          </a:p>
          <a:p>
            <a:endParaRPr lang="en-US" dirty="0"/>
          </a:p>
        </p:txBody>
      </p:sp>
      <p:sp>
        <p:nvSpPr>
          <p:cNvPr id="4" name="Slide Number Placeholder 3"/>
          <p:cNvSpPr>
            <a:spLocks noGrp="1"/>
          </p:cNvSpPr>
          <p:nvPr>
            <p:ph type="sldNum" sz="quarter" idx="10"/>
          </p:nvPr>
        </p:nvSpPr>
        <p:spPr/>
        <p:txBody>
          <a:bodyPr/>
          <a:lstStyle/>
          <a:p>
            <a:fld id="{57D666F3-030B-4729-9654-4FADE727DF44}" type="slidenum">
              <a:rPr lang="en-US" smtClean="0"/>
              <a:pPr/>
              <a:t>127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128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http://mrnussbaum.com/chickamauga-war-for-kids/</a:t>
            </a:r>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129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130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134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138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146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147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25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http://www.tngenweb.org/cessions/cherokee.html</a:t>
            </a:r>
            <a:endParaRPr lang="en-US" dirty="0" smtClean="0"/>
          </a:p>
        </p:txBody>
      </p:sp>
      <p:sp>
        <p:nvSpPr>
          <p:cNvPr id="4" name="Slide Number Placeholder 3"/>
          <p:cNvSpPr>
            <a:spLocks noGrp="1"/>
          </p:cNvSpPr>
          <p:nvPr>
            <p:ph type="sldNum" sz="quarter" idx="10"/>
          </p:nvPr>
        </p:nvSpPr>
        <p:spPr/>
        <p:txBody>
          <a:bodyPr/>
          <a:lstStyle/>
          <a:p>
            <a:fld id="{A933EDA9-FCFB-4E84-B54E-001876467272}" type="slidenum">
              <a:rPr lang="en-US" smtClean="0"/>
              <a:pPr/>
              <a:t>156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157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27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28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43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https://cdn.thinglink.me/api/image/710912564543881217/1240/10/scaletowidth</a:t>
            </a:r>
            <a:endParaRPr lang="en-US" dirty="0" smtClean="0"/>
          </a:p>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44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http://cherokee.wildsouth.org/atlas/cherokee-towns/</a:t>
            </a:r>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82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83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2B2E55-5D82-4D19-9C01-ADBBEBF3A65F}" type="datetimeFigureOut">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B2E55-5D82-4D19-9C01-ADBBEBF3A65F}" type="datetimeFigureOut">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B2E55-5D82-4D19-9C01-ADBBEBF3A65F}" type="datetimeFigureOut">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a:ln>
            <a:solidFill>
              <a:schemeClr val="bg1"/>
            </a:solidFill>
          </a:ln>
        </p:spPr>
        <p:txBody>
          <a:bodyPr>
            <a:noAutofit/>
          </a:bodyPr>
          <a:lstStyle>
            <a:lvl1pPr>
              <a:defRPr sz="4000"/>
            </a:lvl1p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AE9B4525-25EA-4448-8685-259C0224795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B2E55-5D82-4D19-9C01-ADBBEBF3A65F}" type="datetimeFigureOut">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2B2E55-5D82-4D19-9C01-ADBBEBF3A65F}" type="datetimeFigureOut">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2B2E55-5D82-4D19-9C01-ADBBEBF3A65F}" type="datetimeFigureOut">
              <a:rPr lang="en-US" smtClean="0"/>
              <a:pPr/>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2B2E55-5D82-4D19-9C01-ADBBEBF3A65F}" type="datetimeFigureOut">
              <a:rPr lang="en-US" smtClean="0"/>
              <a:pPr/>
              <a:t>1/16/2019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2B2E55-5D82-4D19-9C01-ADBBEBF3A65F}" type="datetimeFigureOut">
              <a:rPr lang="en-US" smtClean="0"/>
              <a:pPr/>
              <a:t>1/16/2019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B2E55-5D82-4D19-9C01-ADBBEBF3A65F}" type="datetimeFigureOut">
              <a:rPr lang="en-US" smtClean="0"/>
              <a:pPr/>
              <a:t>1/16/2019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2B2E55-5D82-4D19-9C01-ADBBEBF3A65F}" type="datetimeFigureOut">
              <a:rPr lang="en-US" smtClean="0"/>
              <a:pPr/>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2B2E55-5D82-4D19-9C01-ADBBEBF3A65F}" type="datetimeFigureOut">
              <a:rPr lang="en-US" smtClean="0"/>
              <a:pPr/>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B2E55-5D82-4D19-9C01-ADBBEBF3A65F}" type="datetimeFigureOut">
              <a:rPr lang="en-US" smtClean="0"/>
              <a:pPr/>
              <a:t>1/16/2019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8BAF7-FC63-4AE8-88EC-B09FA27F940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jpeg"/><Relationship Id="rId18" Type="http://schemas.openxmlformats.org/officeDocument/2006/relationships/image" Target="../media/image15.jpeg"/><Relationship Id="rId26" Type="http://schemas.openxmlformats.org/officeDocument/2006/relationships/image" Target="../media/image23.jpeg"/><Relationship Id="rId39" Type="http://schemas.openxmlformats.org/officeDocument/2006/relationships/image" Target="../media/image35.jpeg"/><Relationship Id="rId3" Type="http://schemas.openxmlformats.org/officeDocument/2006/relationships/slideLayout" Target="../slideLayouts/slideLayout7.xml"/><Relationship Id="rId21" Type="http://schemas.openxmlformats.org/officeDocument/2006/relationships/image" Target="../media/image18.jpeg"/><Relationship Id="rId34" Type="http://schemas.openxmlformats.org/officeDocument/2006/relationships/image" Target="../media/image31.jpeg"/><Relationship Id="rId7" Type="http://schemas.openxmlformats.org/officeDocument/2006/relationships/image" Target="../media/image4.jpeg"/><Relationship Id="rId12" Type="http://schemas.openxmlformats.org/officeDocument/2006/relationships/image" Target="../media/image9.jpeg"/><Relationship Id="rId17" Type="http://schemas.openxmlformats.org/officeDocument/2006/relationships/image" Target="../media/image14.png"/><Relationship Id="rId25" Type="http://schemas.openxmlformats.org/officeDocument/2006/relationships/image" Target="../media/image22.jpeg"/><Relationship Id="rId33" Type="http://schemas.openxmlformats.org/officeDocument/2006/relationships/image" Target="../media/image30.jpeg"/><Relationship Id="rId38" Type="http://schemas.openxmlformats.org/officeDocument/2006/relationships/hyperlink" Target="https://www.pinterest.com/pin/778208010582569535/" TargetMode="External"/><Relationship Id="rId2" Type="http://schemas.openxmlformats.org/officeDocument/2006/relationships/audio" Target="file:///C:\Users\Sandra\Music\santa%20fe%20and%20trail%20of%20tears\Through%20Their%20Eyes\10%20Track%2010.mp3" TargetMode="External"/><Relationship Id="rId16" Type="http://schemas.openxmlformats.org/officeDocument/2006/relationships/image" Target="../media/image13.jpeg"/><Relationship Id="rId20" Type="http://schemas.openxmlformats.org/officeDocument/2006/relationships/image" Target="../media/image17.jpeg"/><Relationship Id="rId29" Type="http://schemas.openxmlformats.org/officeDocument/2006/relationships/image" Target="../media/image26.jpeg"/><Relationship Id="rId41" Type="http://schemas.openxmlformats.org/officeDocument/2006/relationships/image" Target="../media/image37.png"/><Relationship Id="rId1" Type="http://schemas.openxmlformats.org/officeDocument/2006/relationships/audio" Target="file:///F:\10%20Track%2010.mp3" TargetMode="External"/><Relationship Id="rId6" Type="http://schemas.openxmlformats.org/officeDocument/2006/relationships/image" Target="../media/image3.jpeg"/><Relationship Id="rId11" Type="http://schemas.openxmlformats.org/officeDocument/2006/relationships/image" Target="../media/image8.jpeg"/><Relationship Id="rId24" Type="http://schemas.openxmlformats.org/officeDocument/2006/relationships/image" Target="../media/image21.jpeg"/><Relationship Id="rId32" Type="http://schemas.openxmlformats.org/officeDocument/2006/relationships/image" Target="../media/image29.jpeg"/><Relationship Id="rId37" Type="http://schemas.openxmlformats.org/officeDocument/2006/relationships/image" Target="../media/image34.jpeg"/><Relationship Id="rId40" Type="http://schemas.openxmlformats.org/officeDocument/2006/relationships/image" Target="../media/image36.png"/><Relationship Id="rId5" Type="http://schemas.openxmlformats.org/officeDocument/2006/relationships/image" Target="../media/image2.jpeg"/><Relationship Id="rId15" Type="http://schemas.openxmlformats.org/officeDocument/2006/relationships/image" Target="../media/image12.jpeg"/><Relationship Id="rId23" Type="http://schemas.openxmlformats.org/officeDocument/2006/relationships/image" Target="../media/image20.jpeg"/><Relationship Id="rId28" Type="http://schemas.openxmlformats.org/officeDocument/2006/relationships/image" Target="../media/image25.jpeg"/><Relationship Id="rId36" Type="http://schemas.openxmlformats.org/officeDocument/2006/relationships/image" Target="../media/image33.jpeg"/><Relationship Id="rId10" Type="http://schemas.openxmlformats.org/officeDocument/2006/relationships/image" Target="../media/image7.jpeg"/><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image" Target="../media/image1.jpeg"/><Relationship Id="rId9" Type="http://schemas.openxmlformats.org/officeDocument/2006/relationships/image" Target="../media/image6.png"/><Relationship Id="rId14" Type="http://schemas.openxmlformats.org/officeDocument/2006/relationships/image" Target="../media/image11.jpeg"/><Relationship Id="rId22" Type="http://schemas.openxmlformats.org/officeDocument/2006/relationships/image" Target="../media/image19.jpeg"/><Relationship Id="rId27" Type="http://schemas.openxmlformats.org/officeDocument/2006/relationships/image" Target="../media/image24.jpeg"/><Relationship Id="rId30" Type="http://schemas.openxmlformats.org/officeDocument/2006/relationships/image" Target="../media/image27.jpeg"/><Relationship Id="rId35" Type="http://schemas.openxmlformats.org/officeDocument/2006/relationships/image" Target="../media/image32.jpeg"/></Relationships>
</file>

<file path=ppt/slides/_rels/slide1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www.jstor.org/stable/2198101?seq=1" TargetMode="Externa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hyperlink" Target="https://www.georgiaencyclopedia.org/articles/history-archaeology/major-ridge-ca-1771-1839" TargetMode="Externa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43.gif"/><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hyperlink" Target="https://en.wikipedia.org/wiki/Native_American_slave_ownership" TargetMode="Externa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hyperlink" Target="https://papers.ssrn.com/sol3/Delivery.cfm?abstractid=135523" TargetMode="Externa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hyperlink" Target="https://en.wikipedia.org/wiki/Factory_(trading_post)" TargetMode="Externa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hyperlink" Target="http://www.digitalhistory.uh.edu/active_learning/explorations/indian_removal/jefferson_to_harrison.cfm" TargetMode="External"/><Relationship Id="rId2" Type="http://schemas.openxmlformats.org/officeDocument/2006/relationships/hyperlink" Target="https://indiancountrymedianetwork.com/history/events/thomas-jefferson-architect-of-indian-removal-policy/"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hyperlink" Target="https://en.wikipedia.org/wiki/Chickasaw" TargetMode="External"/><Relationship Id="rId2" Type="http://schemas.openxmlformats.org/officeDocument/2006/relationships/hyperlink" Target="http://www.alabamapioneers.com/col-hawkins-was-on-george-washingtons-staff/" TargetMode="External"/><Relationship Id="rId1" Type="http://schemas.openxmlformats.org/officeDocument/2006/relationships/slideLayout" Target="../slideLayouts/slideLayout7.xml"/><Relationship Id="rId4" Type="http://schemas.openxmlformats.org/officeDocument/2006/relationships/image" Target="../media/image145.jpeg"/></Relationships>
</file>

<file path=ppt/slides/_rels/slide111.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4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4.png"/></Relationships>
</file>

<file path=ppt/slides/_rels/slide112.xml.rels><?xml version="1.0" encoding="UTF-8" standalone="yes"?>
<Relationships xmlns="http://schemas.openxmlformats.org/package/2006/relationships"><Relationship Id="rId3" Type="http://schemas.openxmlformats.org/officeDocument/2006/relationships/hyperlink" Target="http://colonialquills.blogspot.com/2017/06/georgias-two-federal-roads.html" TargetMode="External"/><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hyperlink" Target="https://en.wikipedia.org/wiki/Fort_Benjamin_Hawkins" TargetMode="Externa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23.png"/><Relationship Id="rId1" Type="http://schemas.openxmlformats.org/officeDocument/2006/relationships/slideLayout" Target="../slideLayouts/slideLayout7.xml"/><Relationship Id="rId5" Type="http://schemas.openxmlformats.org/officeDocument/2006/relationships/image" Target="../media/image146.png"/><Relationship Id="rId4" Type="http://schemas.openxmlformats.org/officeDocument/2006/relationships/image" Target="../media/image144.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52.png"/><Relationship Id="rId4" Type="http://schemas.openxmlformats.org/officeDocument/2006/relationships/image" Target="../media/image151.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49.png"/></Relationships>
</file>

<file path=ppt/slides/_rels/slide1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hyperlink" Target="http://www.encyclopediaofalabama.org/article/h-1133" TargetMode="Externa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156.jpeg"/><Relationship Id="rId4" Type="http://schemas.openxmlformats.org/officeDocument/2006/relationships/image" Target="../media/image155.png"/></Relationships>
</file>

<file path=ppt/slides/_rels/slide125.xml.rels><?xml version="1.0" encoding="UTF-8" standalone="yes"?>
<Relationships xmlns="http://schemas.openxmlformats.org/package/2006/relationships"><Relationship Id="rId3" Type="http://schemas.openxmlformats.org/officeDocument/2006/relationships/hyperlink" Target="https://www.quora.com/What-were-the-boundaries-of-the-u-s-in-1783" TargetMode="External"/><Relationship Id="rId2" Type="http://schemas.openxmlformats.org/officeDocument/2006/relationships/hyperlink" Target="https://en.wikipedia.org/wiki/Treaty_of_Paris_(1783)" TargetMode="Externa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157.gif"/><Relationship Id="rId4" Type="http://schemas.openxmlformats.org/officeDocument/2006/relationships/image" Target="../media/image156.jpeg"/></Relationships>
</file>

<file path=ppt/slides/_rels/slide127.xml.rels><?xml version="1.0" encoding="UTF-8" standalone="yes"?>
<Relationships xmlns="http://schemas.openxmlformats.org/package/2006/relationships"><Relationship Id="rId3" Type="http://schemas.openxmlformats.org/officeDocument/2006/relationships/image" Target="../media/image157.gif"/><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54.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hyperlink" Target="https://en.wikipedia.org/wiki/Cherokee%E2%80%93American_wars"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mrnussbaum.com/chickamauga-war-for-kids/" TargetMode="External"/></Relationships>
</file>

<file path=ppt/slides/_rels/slide131.xml.rels><?xml version="1.0" encoding="UTF-8" standalone="yes"?>
<Relationships xmlns="http://schemas.openxmlformats.org/package/2006/relationships"><Relationship Id="rId2" Type="http://schemas.openxmlformats.org/officeDocument/2006/relationships/hyperlink" Target="http://www.mountvernon.org/digital-encyclopedia/article/cherokee/" TargetMode="Externa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2.xml"/><Relationship Id="rId4" Type="http://schemas.openxmlformats.org/officeDocument/2006/relationships/image" Target="../media/image160.png"/></Relationships>
</file>

<file path=ppt/slides/_rels/slide133.xml.rels><?xml version="1.0" encoding="UTF-8" standalone="yes"?>
<Relationships xmlns="http://schemas.openxmlformats.org/package/2006/relationships"><Relationship Id="rId2" Type="http://schemas.openxmlformats.org/officeDocument/2006/relationships/hyperlink" Target="https://en.wikipedia.org/wiki/Treaty_of_Holston" TargetMode="Externa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62.gif"/><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62.gif"/><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hyperlink" Target="https://en.wikipedia.org/wiki/War_of_1812" TargetMode="External"/><Relationship Id="rId2" Type="http://schemas.openxmlformats.org/officeDocument/2006/relationships/hyperlink" Target="https://indiancountrymedianetwork.com/history/events/the-war-of-1812-could-have-been-the-war-of-indian-independence/" TargetMode="Externa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23.png"/><Relationship Id="rId1" Type="http://schemas.openxmlformats.org/officeDocument/2006/relationships/slideLayout" Target="../slideLayouts/slideLayout7.xml"/><Relationship Id="rId4" Type="http://schemas.openxmlformats.org/officeDocument/2006/relationships/image" Target="../media/image164.png"/></Relationships>
</file>

<file path=ppt/slides/_rels/slide1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140.xml.rels><?xml version="1.0" encoding="UTF-8" standalone="yes"?>
<Relationships xmlns="http://schemas.openxmlformats.org/package/2006/relationships"><Relationship Id="rId2" Type="http://schemas.openxmlformats.org/officeDocument/2006/relationships/hyperlink" Target="http://mrnussbaum.com/history-2-2/creekwar/" TargetMode="Externa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hyperlink" Target="https://en.wikipedia.org/wiki/Creek_War" TargetMode="Externa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hyperlink" Target="https://en.wikipedia.org/wiki/File:Map_of_Land_Ceded_by_Treaty_of_Fort_Jackson.png" TargetMode="External"/><Relationship Id="rId1" Type="http://schemas.openxmlformats.org/officeDocument/2006/relationships/slideLayout" Target="../slideLayouts/slideLayout7.xml"/><Relationship Id="rId4" Type="http://schemas.openxmlformats.org/officeDocument/2006/relationships/hyperlink" Target="https://en.wikipedia.org/wiki/Creek_War" TargetMode="External"/></Relationships>
</file>

<file path=ppt/slides/_rels/slide144.xml.rels><?xml version="1.0" encoding="UTF-8" standalone="yes"?>
<Relationships xmlns="http://schemas.openxmlformats.org/package/2006/relationships"><Relationship Id="rId2" Type="http://schemas.openxmlformats.org/officeDocument/2006/relationships/hyperlink" Target="https://en.wikipedia.org/wiki/Red_Sticks" TargetMode="Externa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hyperlink" Target="https://en.wikipedia.org/wiki/Treaty_of_Fort_Jackson" TargetMode="Externa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37.jpeg"/><Relationship Id="rId4" Type="http://schemas.openxmlformats.org/officeDocument/2006/relationships/image" Target="../media/image168.png"/></Relationships>
</file>

<file path=ppt/slides/_rels/slide148.xml.rels><?xml version="1.0" encoding="UTF-8" standalone="yes"?>
<Relationships xmlns="http://schemas.openxmlformats.org/package/2006/relationships"><Relationship Id="rId3" Type="http://schemas.openxmlformats.org/officeDocument/2006/relationships/hyperlink" Target="https://en.wikipedia.org/wiki/Second_Seminole_War" TargetMode="External"/><Relationship Id="rId2" Type="http://schemas.openxmlformats.org/officeDocument/2006/relationships/hyperlink" Target="http://mrnussbaum.com/seminole-wars/" TargetMode="Externa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hyperlink" Target="http://mrnussbaum.com/seminole-wars/" TargetMode="External"/><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15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hyperlink" Target="http://www.exploresouthernhistory.com/millyfrancis2.html" TargetMode="External"/><Relationship Id="rId2" Type="http://schemas.openxmlformats.org/officeDocument/2006/relationships/hyperlink" Target="http://www.exploresouthernhistory.com/millyfrancis.html" TargetMode="External"/><Relationship Id="rId1" Type="http://schemas.openxmlformats.org/officeDocument/2006/relationships/slideLayout" Target="../slideLayouts/slideLayout7.xml"/><Relationship Id="rId4" Type="http://schemas.openxmlformats.org/officeDocument/2006/relationships/image" Target="../media/image137.jpeg"/></Relationships>
</file>

<file path=ppt/slides/_rels/slide15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hyperlink" Target="https://en.wikipedia.org/wiki/History_of_Florida" TargetMode="Externa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hyperlink" Target="https://en.wikipedia.org/wiki/Treaty_of_Moultrie_Creek" TargetMode="Externa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hyperlink" Target="https://en.wikipedia.org/wiki/List_of_Choctaw_treaties" TargetMode="Externa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hyperlink" Target="http://thaumazein-albert.blogspot.com/2016/07/the-chikasaw-chikasa-nation-in.html" TargetMode="External"/><Relationship Id="rId2" Type="http://schemas.openxmlformats.org/officeDocument/2006/relationships/hyperlink" Target="https://www.chickasaw.tv/events/first-chickasaw-land-cession" TargetMode="External"/><Relationship Id="rId1" Type="http://schemas.openxmlformats.org/officeDocument/2006/relationships/slideLayout" Target="../slideLayouts/slideLayout7.xml"/><Relationship Id="rId5" Type="http://schemas.openxmlformats.org/officeDocument/2006/relationships/image" Target="../media/image172.jpeg"/><Relationship Id="rId4" Type="http://schemas.openxmlformats.org/officeDocument/2006/relationships/image" Target="../media/image171.jpeg"/></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9.png"/><Relationship Id="rId7" Type="http://schemas.openxmlformats.org/officeDocument/2006/relationships/image" Target="../media/image61.jpe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0.png"/><Relationship Id="rId9" Type="http://schemas.openxmlformats.org/officeDocument/2006/relationships/image" Target="../media/image63.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hyperlink" Target="http://www.tngenweb.org/cessions/cherokee.html" TargetMode="Externa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hyperlink" Target="https://en.wikipedia.org/wiki/Treaty_of_Fort_Jackson" TargetMode="External"/><Relationship Id="rId2" Type="http://schemas.openxmlformats.org/officeDocument/2006/relationships/hyperlink" Target="https://en.wikipedia.org/wiki/Muscogee" TargetMode="External"/><Relationship Id="rId1" Type="http://schemas.openxmlformats.org/officeDocument/2006/relationships/slideLayout" Target="../slideLayouts/slideLayout7.xml"/><Relationship Id="rId4" Type="http://schemas.openxmlformats.org/officeDocument/2006/relationships/image" Target="../media/image175.jpeg"/></Relationships>
</file>

<file path=ppt/slides/_rels/slide167.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7.xml"/><Relationship Id="rId6" Type="http://schemas.openxmlformats.org/officeDocument/2006/relationships/hyperlink" Target="http://images.slideplayer.com/29/9478348/slides/slide_8.jpg" TargetMode="External"/><Relationship Id="rId5" Type="http://schemas.openxmlformats.org/officeDocument/2006/relationships/hyperlink" Target="https://commons.wikimedia.org/wiki/File:Creek_land_cessions_1733-1832.jpg" TargetMode="External"/><Relationship Id="rId4" Type="http://schemas.openxmlformats.org/officeDocument/2006/relationships/image" Target="../media/image177.jpeg"/></Relationships>
</file>

<file path=ppt/slides/_rels/slide1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hyperlink" Target="http://thaumazein-albert.blogspot.com/2016/07/the-chikasaw-chikasa-nation-in.html" TargetMode="Externa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hyperlink" Target="https://en.wikipedia.org/wiki/List_of_Choctaw_treaties" TargetMode="External"/><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hyperlink" Target="https://en.wikipedia.org/wiki/Seminole_Wars" TargetMode="External"/><Relationship Id="rId2" Type="http://schemas.openxmlformats.org/officeDocument/2006/relationships/image" Target="../media/image181.png"/><Relationship Id="rId1" Type="http://schemas.openxmlformats.org/officeDocument/2006/relationships/slideLayout" Target="../slideLayouts/slideLayout7.xml"/><Relationship Id="rId4" Type="http://schemas.openxmlformats.org/officeDocument/2006/relationships/image" Target="../media/image182.pn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180.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186.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188.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6.png"/><Relationship Id="rId5" Type="http://schemas.openxmlformats.org/officeDocument/2006/relationships/image" Target="../media/image184.png"/><Relationship Id="rId4" Type="http://schemas.openxmlformats.org/officeDocument/2006/relationships/image" Target="../media/image187.png"/></Relationships>
</file>

<file path=ppt/slides/_rels/slide187.xml.rels><?xml version="1.0" encoding="UTF-8" standalone="yes"?>
<Relationships xmlns="http://schemas.openxmlformats.org/package/2006/relationships"><Relationship Id="rId2" Type="http://schemas.openxmlformats.org/officeDocument/2006/relationships/hyperlink" Target="https://en.wikipedia.org/wiki/Indian_Removal_Act" TargetMode="Externa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hyperlink" Target="https://history.state.gov/milestones/1830-1860/indian-treaties" TargetMode="Externa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hyperlink" Target="https://www.loc.gov/rr/program/bib/ourdocs/Indian.html"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slideLayout" Target="../slideLayouts/slideLayout1.xml"/><Relationship Id="rId1" Type="http://schemas.openxmlformats.org/officeDocument/2006/relationships/audio" Target="file:///F:\12%20Track%2012.mp3" TargetMode="External"/><Relationship Id="rId4" Type="http://schemas.openxmlformats.org/officeDocument/2006/relationships/image" Target="../media/image190.png"/></Relationships>
</file>

<file path=ppt/slides/_rels/slide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7.png"/><Relationship Id="rId7" Type="http://schemas.openxmlformats.org/officeDocument/2006/relationships/image" Target="../media/image7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5.jpeg"/><Relationship Id="rId5" Type="http://schemas.openxmlformats.org/officeDocument/2006/relationships/image" Target="../media/image70.png"/><Relationship Id="rId10" Type="http://schemas.openxmlformats.org/officeDocument/2006/relationships/hyperlink" Target="https://www.researchgate.net/profile/Ana_Garcia60/publication/223137286/figure/download/fig1/AS:280095160848411@1443791298931/Figure-1-The-Southeastern-US-Study-Area-Including-Major-River-Basins-Draining-to-the.png" TargetMode="External"/><Relationship Id="rId4" Type="http://schemas.openxmlformats.org/officeDocument/2006/relationships/image" Target="../media/image69.png"/><Relationship Id="rId9" Type="http://schemas.openxmlformats.org/officeDocument/2006/relationships/image" Target="../media/image74.png"/></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7.png"/><Relationship Id="rId7"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hyperlink" Target="https://www.researchgate.net/profile/Ana_Garcia60/publication/223137286/figure/download/fig1/AS:280095160848411@1443791298931/Figure-1-The-Southeastern-US-Study-Area-Including-Major-River-Basins-Draining-to-the.png" TargetMode="External"/><Relationship Id="rId4" Type="http://schemas.openxmlformats.org/officeDocument/2006/relationships/image" Target="../media/image69.png"/><Relationship Id="rId9" Type="http://schemas.openxmlformats.org/officeDocument/2006/relationships/image" Target="../media/image74.png"/></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7.png"/><Relationship Id="rId7"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5.jpeg"/><Relationship Id="rId5" Type="http://schemas.openxmlformats.org/officeDocument/2006/relationships/image" Target="../media/image70.png"/><Relationship Id="rId10" Type="http://schemas.openxmlformats.org/officeDocument/2006/relationships/image" Target="../media/image77.jpeg"/><Relationship Id="rId4" Type="http://schemas.openxmlformats.org/officeDocument/2006/relationships/image" Target="../media/image69.png"/><Relationship Id="rId9"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hyperlink" Target="http://slideplayer.com/slide/9332522/28/images/12/Formation+of+flood+plains.jpg" TargetMode="External"/><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hyperlink" Target="https://upload.wikimedia.org/wikipedia/commons/thumb/d/d3/Average_precipitation_in_the_lower_48_states_of_the_USA.png/1200px-Average_precipitation_in_the_lower_48_states_of_the_USA.png" TargetMode="External"/><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2" Type="http://schemas.openxmlformats.org/officeDocument/2006/relationships/hyperlink" Target="https://en.wikipedia.org/wiki/Juan_Ponce_de_Leon"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hyperlink" Target="https://en.wikipedia.org/wiki/Spanish_Florida"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2" Type="http://schemas.openxmlformats.org/officeDocument/2006/relationships/hyperlink" Target="http://www.en.wikipedia.org/wiki/P&#225;nfilo_de_Narv&#225;ez"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10" Type="http://schemas.openxmlformats.org/officeDocument/2006/relationships/image" Target="../media/image47.png"/><Relationship Id="rId4" Type="http://schemas.openxmlformats.org/officeDocument/2006/relationships/image" Target="../media/image41.jpeg"/><Relationship Id="rId9" Type="http://schemas.openxmlformats.org/officeDocument/2006/relationships/image" Target="../media/image46.jpeg"/></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41.xml.rels><?xml version="1.0" encoding="UTF-8" standalone="yes"?>
<Relationships xmlns="http://schemas.openxmlformats.org/package/2006/relationships"><Relationship Id="rId2" Type="http://schemas.openxmlformats.org/officeDocument/2006/relationships/hyperlink" Target="https://en.wikipedia.org/wiki/Hernando_de_Soto"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en.wikipedia.org/wiki/Hernando_de_Soto" TargetMode="External"/><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67.png"/><Relationship Id="rId7" Type="http://schemas.openxmlformats.org/officeDocument/2006/relationships/image" Target="../media/image9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3" Type="http://schemas.openxmlformats.org/officeDocument/2006/relationships/hyperlink" Target="https://www.georgiaencyclopedia.org/articles/arts-culture/spanish-missions" TargetMode="External"/><Relationship Id="rId2" Type="http://schemas.openxmlformats.org/officeDocument/2006/relationships/hyperlink" Target="https://en.wikipedia.org/wiki/Spanish_missions_in_Florida"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3" Type="http://schemas.openxmlformats.org/officeDocument/2006/relationships/hyperlink" Target="https://en.wikipedia.org/wiki/Royal_Proclamation_of_1763" TargetMode="External"/><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50.xml.rels><?xml version="1.0" encoding="UTF-8" standalone="yes"?>
<Relationships xmlns="http://schemas.openxmlformats.org/package/2006/relationships"><Relationship Id="rId2" Type="http://schemas.openxmlformats.org/officeDocument/2006/relationships/hyperlink" Target="https://en.wikipedia.org/wiki/Royal_Proclamation_of_1763"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hyperlink" Target="https://en.wikipedia.org/wiki/East_Florida"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en.wikipedia.org/wiki/Cultural_assimilation_of_Native_Americans" TargetMode="External"/><Relationship Id="rId2" Type="http://schemas.openxmlformats.org/officeDocument/2006/relationships/hyperlink" Target="https://en.wikipedia.org/wiki/Five_Civilized_Tribes"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png"/><Relationship Id="rId9" Type="http://schemas.openxmlformats.org/officeDocument/2006/relationships/image" Target="../media/image55.jpeg"/></Relationships>
</file>

<file path=ppt/slides/_rels/slide60.xml.rels><?xml version="1.0" encoding="UTF-8" standalone="yes"?>
<Relationships xmlns="http://schemas.openxmlformats.org/package/2006/relationships"><Relationship Id="rId2" Type="http://schemas.openxmlformats.org/officeDocument/2006/relationships/hyperlink" Target="http://nativeamericannetroots.net/diary/1077"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www.mountvernon.org/digital-encyclopedia/article/native-american-policy/" TargetMode="External"/><Relationship Id="rId2" Type="http://schemas.openxmlformats.org/officeDocument/2006/relationships/hyperlink" Target="https://indiancountrymedianetwork.com/history/events/george-washington-first-author-of-federal-indian-policy/"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hyperlink" Target="http://www.mountvernon.org/digital-encyclopedia/article/native-american-policy/"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hyperlink" Target="https://en.wikipedia.org/wiki/Nonintercourse_Act"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02.png"/></Relationships>
</file>

<file path=ppt/slides/_rels/slide67.xml.rels><?xml version="1.0" encoding="UTF-8" standalone="yes"?>
<Relationships xmlns="http://schemas.openxmlformats.org/package/2006/relationships"><Relationship Id="rId2" Type="http://schemas.openxmlformats.org/officeDocument/2006/relationships/hyperlink" Target="https://en.wikipedia.org/wiki/Green_Corn_Ceremony" TargetMode="Externa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hyperlink" Target="http://sde.ok.gov/sde/sites/ok.gov.sde/files/documents/files/Tribes_of_OK_Education%20Guide_Seminole_Nation.pdf" TargetMode="Externa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9.png"/><Relationship Id="rId7" Type="http://schemas.openxmlformats.org/officeDocument/2006/relationships/image" Target="../media/image55.jpe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0.png"/><Relationship Id="rId4" Type="http://schemas.openxmlformats.org/officeDocument/2006/relationships/image" Target="../media/image58.jpeg"/></Relationships>
</file>

<file path=ppt/slides/_rels/slide7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6.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7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72.xml.rels><?xml version="1.0" encoding="UTF-8" standalone="yes"?>
<Relationships xmlns="http://schemas.openxmlformats.org/package/2006/relationships"><Relationship Id="rId3" Type="http://schemas.openxmlformats.org/officeDocument/2006/relationships/hyperlink" Target="https://en.wikipedia.org/wiki/Brainerd_Mission" TargetMode="External"/><Relationship Id="rId2" Type="http://schemas.openxmlformats.org/officeDocument/2006/relationships/hyperlink" Target="https://en.wikipedia.org/wiki/Cherokee_Nation_(1794&#8211;1907)" TargetMode="Externa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hyperlink" Target="https://en.wikipedia.org/wiki/Brainerd_Mission" TargetMode="External"/><Relationship Id="rId2" Type="http://schemas.openxmlformats.org/officeDocument/2006/relationships/hyperlink" Target="http://www.timesfreepress.com/news/opinion/columns/story/2014/mar/09/the-brainerd-mission-and-chattanooga-history/133605/" TargetMode="External"/><Relationship Id="rId1" Type="http://schemas.openxmlformats.org/officeDocument/2006/relationships/slideLayout" Target="../slideLayouts/slideLayout7.xml"/><Relationship Id="rId4" Type="http://schemas.openxmlformats.org/officeDocument/2006/relationships/hyperlink" Target="https://en.wikipedia.org/wiki/Samuel_Worcester"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0.png"/></Relationships>
</file>

<file path=ppt/slides/_rels/slide7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s://en.wikipedia.org/wiki/Sequoyah" TargetMode="Externa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hyperlink" Target="http://www.languagesandnumbers.com/articles/en/Sequoyah-Cherokee-syllabary/" TargetMode="External"/><Relationship Id="rId2" Type="http://schemas.openxmlformats.org/officeDocument/2006/relationships/image" Target="../media/image113.jpeg"/><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49.png"/><Relationship Id="rId7" Type="http://schemas.openxmlformats.org/officeDocument/2006/relationships/image" Target="../media/image57.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8.jpeg"/></Relationships>
</file>

<file path=ppt/slides/_rels/slide8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17.png"/></Relationships>
</file>

<file path=ppt/slides/_rels/slide8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6.png"/></Relationships>
</file>

<file path=ppt/slides/_rels/slide84.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16.png"/></Relationships>
</file>

<file path=ppt/slides/_rels/slide85.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24.png"/><Relationship Id="rId7" Type="http://schemas.openxmlformats.org/officeDocument/2006/relationships/image" Target="../media/image12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9.png"/><Relationship Id="rId4" Type="http://schemas.openxmlformats.org/officeDocument/2006/relationships/image" Target="../media/image125.png"/></Relationships>
</file>

<file path=ppt/slides/_rels/slide86.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2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9.png"/><Relationship Id="rId4" Type="http://schemas.openxmlformats.org/officeDocument/2006/relationships/image" Target="../media/image125.png"/></Relationships>
</file>

<file path=ppt/slides/_rels/slide87.xml.rels><?xml version="1.0" encoding="UTF-8" standalone="yes"?>
<Relationships xmlns="http://schemas.openxmlformats.org/package/2006/relationships"><Relationship Id="rId3" Type="http://schemas.openxmlformats.org/officeDocument/2006/relationships/image" Target="../media/image128.jpeg"/><Relationship Id="rId7" Type="http://schemas.openxmlformats.org/officeDocument/2006/relationships/image" Target="../media/image131.jpeg"/><Relationship Id="rId2" Type="http://schemas.openxmlformats.org/officeDocument/2006/relationships/image" Target="../media/image127.jpeg"/><Relationship Id="rId1" Type="http://schemas.openxmlformats.org/officeDocument/2006/relationships/slideLayout" Target="../slideLayouts/slideLayout7.xml"/><Relationship Id="rId6" Type="http://schemas.openxmlformats.org/officeDocument/2006/relationships/hyperlink" Target="http://www.chickasaw.tv/arts/list/mike-larsen" TargetMode="External"/><Relationship Id="rId5" Type="http://schemas.openxmlformats.org/officeDocument/2006/relationships/image" Target="../media/image130.jpeg"/><Relationship Id="rId4" Type="http://schemas.openxmlformats.org/officeDocument/2006/relationships/image" Target="../media/image129.jpeg"/></Relationships>
</file>

<file path=ppt/slides/_rels/slide88.xml.rels><?xml version="1.0" encoding="UTF-8" standalone="yes"?>
<Relationships xmlns="http://schemas.openxmlformats.org/package/2006/relationships"><Relationship Id="rId3" Type="http://schemas.openxmlformats.org/officeDocument/2006/relationships/image" Target="../media/image132.gif"/><Relationship Id="rId2" Type="http://schemas.openxmlformats.org/officeDocument/2006/relationships/hyperlink" Target="http://www.fivecivilizedtribes.org/Five-Tribes/Choctaw/Choctaw-History" TargetMode="Externa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33.gif"/><Relationship Id="rId2" Type="http://schemas.openxmlformats.org/officeDocument/2006/relationships/hyperlink" Target="http://www.fivecivilizedtribes.org/Five-Tribes/Cherokee/Cherokee-History"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jpe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7.png"/><Relationship Id="rId4" Type="http://schemas.openxmlformats.org/officeDocument/2006/relationships/image" Target="../media/image52.png"/></Relationships>
</file>

<file path=ppt/slides/_rels/slide90.xml.rels><?xml version="1.0" encoding="UTF-8" standalone="yes"?>
<Relationships xmlns="http://schemas.openxmlformats.org/package/2006/relationships"><Relationship Id="rId3" Type="http://schemas.openxmlformats.org/officeDocument/2006/relationships/image" Target="../media/image134.gif"/><Relationship Id="rId2" Type="http://schemas.openxmlformats.org/officeDocument/2006/relationships/hyperlink" Target="http://www.fivecivilizedtribes.org/Five-Tribes/Chickasaw/Chickasaw-History" TargetMode="External"/><Relationship Id="rId1" Type="http://schemas.openxmlformats.org/officeDocument/2006/relationships/slideLayout" Target="../slideLayouts/slideLayout7.xml"/><Relationship Id="rId6" Type="http://schemas.openxmlformats.org/officeDocument/2006/relationships/hyperlink" Target="https://study.com/academy/lesson/chickasaw-tribe-history-facts-quiz.html" TargetMode="External"/><Relationship Id="rId5" Type="http://schemas.openxmlformats.org/officeDocument/2006/relationships/hyperlink" Target="https://chickasaw.net/Our-Nation/Government/Chickasaw-Constitution.aspx" TargetMode="External"/><Relationship Id="rId4" Type="http://schemas.openxmlformats.org/officeDocument/2006/relationships/hyperlink" Target="https://en.wikipedia.org/wiki/Chickasaw"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35.gif"/><Relationship Id="rId2" Type="http://schemas.openxmlformats.org/officeDocument/2006/relationships/hyperlink" Target="http://www.fivecivilizedtribes.org/Five-Tribes/Creek/Creek-History" TargetMode="Externa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hyperlink" Target="http://dos.myflorida.com/florida-facts/florida-history/seminole-history/" TargetMode="External"/><Relationship Id="rId2" Type="http://schemas.openxmlformats.org/officeDocument/2006/relationships/hyperlink" Target="http://www.fivecivilizedtribes.org/Five-Tribes/Seminole/Seminole-History" TargetMode="External"/><Relationship Id="rId1" Type="http://schemas.openxmlformats.org/officeDocument/2006/relationships/slideLayout" Target="../slideLayouts/slideLayout7.xml"/><Relationship Id="rId4" Type="http://schemas.openxmlformats.org/officeDocument/2006/relationships/image" Target="../media/image136.gif"/></Relationships>
</file>

<file path=ppt/slides/_rels/slide9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37.jpeg"/><Relationship Id="rId4" Type="http://schemas.openxmlformats.org/officeDocument/2006/relationships/image" Target="../media/image54.jpeg"/></Relationships>
</file>

<file path=ppt/slides/_rels/slide95.xml.rels><?xml version="1.0" encoding="UTF-8" standalone="yes"?>
<Relationships xmlns="http://schemas.openxmlformats.org/package/2006/relationships"><Relationship Id="rId2" Type="http://schemas.openxmlformats.org/officeDocument/2006/relationships/hyperlink" Target="http://www.encyclopedia.com/history/dictionaries-thesauruses-pictures-and-press-releases/indian-intermarriage" TargetMode="Externa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 Id="rId4" Type="http://schemas.openxmlformats.org/officeDocument/2006/relationships/image" Target="../media/image140.jpeg"/></Relationships>
</file>

<file path=ppt/slides/_rels/slide9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hyperlink" Target="https://www.jstor.org/stable/2198101?seq=1" TargetMode="Externa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Image result for trail of tears"/>
          <p:cNvPicPr>
            <a:picLocks noChangeAspect="1" noChangeArrowheads="1"/>
          </p:cNvPicPr>
          <p:nvPr/>
        </p:nvPicPr>
        <p:blipFill>
          <a:blip r:embed="rId4"/>
          <a:srcRect/>
          <a:stretch>
            <a:fillRect/>
          </a:stretch>
        </p:blipFill>
        <p:spPr bwMode="auto">
          <a:xfrm>
            <a:off x="-1" y="0"/>
            <a:ext cx="9144001" cy="6858001"/>
          </a:xfrm>
          <a:prstGeom prst="rect">
            <a:avLst/>
          </a:prstGeom>
          <a:noFill/>
        </p:spPr>
      </p:pic>
      <p:sp>
        <p:nvSpPr>
          <p:cNvPr id="58" name="Rectangle 3"/>
          <p:cNvSpPr>
            <a:spLocks noChangeArrowheads="1"/>
          </p:cNvSpPr>
          <p:nvPr/>
        </p:nvSpPr>
        <p:spPr bwMode="auto">
          <a:xfrm>
            <a:off x="0" y="0"/>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South</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west </a:t>
            </a: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Journeys . . . . </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a:t>
            </a:r>
            <a:endPar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endParaRPr>
          </a:p>
        </p:txBody>
      </p:sp>
      <p:grpSp>
        <p:nvGrpSpPr>
          <p:cNvPr id="2" name="Group 9"/>
          <p:cNvGrpSpPr/>
          <p:nvPr/>
        </p:nvGrpSpPr>
        <p:grpSpPr>
          <a:xfrm>
            <a:off x="609600" y="0"/>
            <a:ext cx="8534400" cy="6858000"/>
            <a:chOff x="609600" y="0"/>
            <a:chExt cx="8534400" cy="6858000"/>
          </a:xfrm>
        </p:grpSpPr>
        <p:sp>
          <p:nvSpPr>
            <p:cNvPr id="11" name="Rectangle 10"/>
            <p:cNvSpPr/>
            <p:nvPr/>
          </p:nvSpPr>
          <p:spPr>
            <a:xfrm>
              <a:off x="609600" y="0"/>
              <a:ext cx="22098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descr="Image result for cherokee indians"/>
            <p:cNvPicPr>
              <a:picLocks noChangeAspect="1" noChangeArrowheads="1"/>
            </p:cNvPicPr>
            <p:nvPr/>
          </p:nvPicPr>
          <p:blipFill>
            <a:blip r:embed="rId5"/>
            <a:srcRect l="3143" t="13665" r="9900" b="18008"/>
            <a:stretch>
              <a:fillRect/>
            </a:stretch>
          </p:blipFill>
          <p:spPr bwMode="auto">
            <a:xfrm>
              <a:off x="2819400" y="0"/>
              <a:ext cx="6324600" cy="6858000"/>
            </a:xfrm>
            <a:prstGeom prst="rect">
              <a:avLst/>
            </a:prstGeom>
            <a:noFill/>
          </p:spPr>
        </p:pic>
      </p:grpSp>
      <p:pic>
        <p:nvPicPr>
          <p:cNvPr id="13" name="Picture 2" descr="george catlin paintings - Google Search"/>
          <p:cNvPicPr>
            <a:picLocks noChangeAspect="1" noChangeArrowheads="1"/>
          </p:cNvPicPr>
          <p:nvPr/>
        </p:nvPicPr>
        <p:blipFill>
          <a:blip r:embed="rId6"/>
          <a:srcRect/>
          <a:stretch>
            <a:fillRect/>
          </a:stretch>
        </p:blipFill>
        <p:spPr bwMode="auto">
          <a:xfrm>
            <a:off x="1524000" y="-76200"/>
            <a:ext cx="6477000" cy="7924802"/>
          </a:xfrm>
          <a:prstGeom prst="rect">
            <a:avLst/>
          </a:prstGeom>
          <a:noFill/>
        </p:spPr>
      </p:pic>
      <p:pic>
        <p:nvPicPr>
          <p:cNvPr id="14" name="Picture 6" descr="Florida - Chief Micanopy,by Charles Bird King, 1825 painting - He encouraged intermarriage between the Seminole and blacks. He refused to sign the treaty of Payne's Landing in 1832; cession of more Seminole lands in exchange for reservations in the Indian Territory (present-day Oklahoma) He is reported to have killed Major Dade in the ambush - only three soldiers survived what the Americans called Dade's Massacre, beginning of the Second Seminole War 1835.  He surrendered in June 1837…"/>
          <p:cNvPicPr>
            <a:picLocks noChangeAspect="1" noChangeArrowheads="1"/>
          </p:cNvPicPr>
          <p:nvPr/>
        </p:nvPicPr>
        <p:blipFill>
          <a:blip r:embed="rId7"/>
          <a:srcRect l="651" t="12822" b="15057"/>
          <a:stretch>
            <a:fillRect/>
          </a:stretch>
        </p:blipFill>
        <p:spPr bwMode="auto">
          <a:xfrm>
            <a:off x="1066800" y="76200"/>
            <a:ext cx="8077200" cy="6858000"/>
          </a:xfrm>
          <a:prstGeom prst="rect">
            <a:avLst/>
          </a:prstGeom>
          <a:noFill/>
        </p:spPr>
      </p:pic>
      <p:pic>
        <p:nvPicPr>
          <p:cNvPr id="17" name="Picture 10" descr=" "/>
          <p:cNvPicPr>
            <a:picLocks noChangeAspect="1" noChangeArrowheads="1"/>
          </p:cNvPicPr>
          <p:nvPr/>
        </p:nvPicPr>
        <p:blipFill>
          <a:blip r:embed="rId8"/>
          <a:srcRect l="352" t="16901" r="-1689" b="19718"/>
          <a:stretch>
            <a:fillRect/>
          </a:stretch>
        </p:blipFill>
        <p:spPr bwMode="auto">
          <a:xfrm>
            <a:off x="0" y="0"/>
            <a:ext cx="9144000" cy="6858000"/>
          </a:xfrm>
          <a:prstGeom prst="rect">
            <a:avLst/>
          </a:prstGeom>
          <a:noFill/>
        </p:spPr>
      </p:pic>
      <p:pic>
        <p:nvPicPr>
          <p:cNvPr id="18" name="Picture 2"/>
          <p:cNvPicPr>
            <a:picLocks noChangeAspect="1" noChangeArrowheads="1"/>
          </p:cNvPicPr>
          <p:nvPr/>
        </p:nvPicPr>
        <p:blipFill>
          <a:blip r:embed="rId9"/>
          <a:srcRect l="27400" t="2489" r="23640" b="59921"/>
          <a:stretch>
            <a:fillRect/>
          </a:stretch>
        </p:blipFill>
        <p:spPr bwMode="auto">
          <a:xfrm>
            <a:off x="1219200" y="-457200"/>
            <a:ext cx="7368747" cy="7315200"/>
          </a:xfrm>
          <a:prstGeom prst="rect">
            <a:avLst/>
          </a:prstGeom>
          <a:noFill/>
          <a:ln w="9525">
            <a:noFill/>
            <a:miter lim="800000"/>
            <a:headEnd/>
            <a:tailEnd/>
          </a:ln>
          <a:effectLst/>
        </p:spPr>
      </p:pic>
      <p:pic>
        <p:nvPicPr>
          <p:cNvPr id="19" name="Picture 18" descr="Neamathla"/>
          <p:cNvPicPr>
            <a:picLocks noChangeAspect="1" noChangeArrowheads="1"/>
          </p:cNvPicPr>
          <p:nvPr/>
        </p:nvPicPr>
        <p:blipFill>
          <a:blip r:embed="rId10"/>
          <a:srcRect l="-8491" t="7983" r="-4717" b="26705"/>
          <a:stretch>
            <a:fillRect/>
          </a:stretch>
        </p:blipFill>
        <p:spPr bwMode="auto">
          <a:xfrm>
            <a:off x="0" y="0"/>
            <a:ext cx="9144000" cy="6858000"/>
          </a:xfrm>
          <a:prstGeom prst="rect">
            <a:avLst/>
          </a:prstGeom>
          <a:noFill/>
        </p:spPr>
      </p:pic>
      <p:grpSp>
        <p:nvGrpSpPr>
          <p:cNvPr id="4" name="Group 23"/>
          <p:cNvGrpSpPr/>
          <p:nvPr/>
        </p:nvGrpSpPr>
        <p:grpSpPr>
          <a:xfrm>
            <a:off x="1219200" y="-533400"/>
            <a:ext cx="6936067" cy="7391400"/>
            <a:chOff x="1219200" y="-533400"/>
            <a:chExt cx="6936067" cy="7391400"/>
          </a:xfrm>
        </p:grpSpPr>
        <p:pic>
          <p:nvPicPr>
            <p:cNvPr id="21" name="Picture 2"/>
            <p:cNvPicPr>
              <a:picLocks noChangeAspect="1" noChangeArrowheads="1"/>
            </p:cNvPicPr>
            <p:nvPr/>
          </p:nvPicPr>
          <p:blipFill>
            <a:blip r:embed="rId11"/>
            <a:srcRect l="3370" b="23068"/>
            <a:stretch>
              <a:fillRect/>
            </a:stretch>
          </p:blipFill>
          <p:spPr bwMode="auto">
            <a:xfrm>
              <a:off x="1600200" y="0"/>
              <a:ext cx="6555067" cy="6858000"/>
            </a:xfrm>
            <a:prstGeom prst="rect">
              <a:avLst/>
            </a:prstGeom>
            <a:noFill/>
            <a:ln w="9525">
              <a:noFill/>
              <a:miter lim="800000"/>
              <a:headEnd/>
              <a:tailEnd/>
            </a:ln>
            <a:effectLst/>
          </p:spPr>
        </p:pic>
        <p:sp>
          <p:nvSpPr>
            <p:cNvPr id="23" name="Rectangle 22"/>
            <p:cNvSpPr/>
            <p:nvPr/>
          </p:nvSpPr>
          <p:spPr>
            <a:xfrm>
              <a:off x="1219200" y="-533400"/>
              <a:ext cx="6934200" cy="533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5" name="Picture 2" descr="Image result for cherokee indians"/>
          <p:cNvPicPr>
            <a:picLocks noChangeAspect="1" noChangeArrowheads="1"/>
          </p:cNvPicPr>
          <p:nvPr/>
        </p:nvPicPr>
        <p:blipFill>
          <a:blip r:embed="rId12"/>
          <a:srcRect l="2062" b="15473"/>
          <a:stretch>
            <a:fillRect/>
          </a:stretch>
        </p:blipFill>
        <p:spPr bwMode="auto">
          <a:xfrm>
            <a:off x="990600" y="-381000"/>
            <a:ext cx="7239000" cy="8153400"/>
          </a:xfrm>
          <a:prstGeom prst="rect">
            <a:avLst/>
          </a:prstGeom>
          <a:noFill/>
        </p:spPr>
      </p:pic>
      <p:pic>
        <p:nvPicPr>
          <p:cNvPr id="26" name="Picture 12" descr="Yoholo-Micco, a Creek Chief, Charles Bird King Painting, 1826  Creek Native American Indian Tattoos"/>
          <p:cNvPicPr>
            <a:picLocks noChangeAspect="1" noChangeArrowheads="1"/>
          </p:cNvPicPr>
          <p:nvPr/>
        </p:nvPicPr>
        <p:blipFill>
          <a:blip r:embed="rId13"/>
          <a:srcRect l="12511" t="10526" r="4626" b="37972"/>
          <a:stretch>
            <a:fillRect/>
          </a:stretch>
        </p:blipFill>
        <p:spPr bwMode="auto">
          <a:xfrm>
            <a:off x="1066800" y="-152400"/>
            <a:ext cx="8001000" cy="7315200"/>
          </a:xfrm>
          <a:prstGeom prst="rect">
            <a:avLst/>
          </a:prstGeom>
          <a:noFill/>
        </p:spPr>
      </p:pic>
      <p:pic>
        <p:nvPicPr>
          <p:cNvPr id="33" name="Picture 8" descr="Yaha-Hajo, a Seminole chief. 1842"/>
          <p:cNvPicPr>
            <a:picLocks noChangeAspect="1" noChangeArrowheads="1"/>
          </p:cNvPicPr>
          <p:nvPr/>
        </p:nvPicPr>
        <p:blipFill>
          <a:blip r:embed="rId14"/>
          <a:srcRect l="-1493" t="19259" r="11940" b="26577"/>
          <a:stretch>
            <a:fillRect/>
          </a:stretch>
        </p:blipFill>
        <p:spPr bwMode="auto">
          <a:xfrm>
            <a:off x="0" y="0"/>
            <a:ext cx="9144000" cy="6858000"/>
          </a:xfrm>
          <a:prstGeom prst="rect">
            <a:avLst/>
          </a:prstGeom>
          <a:noFill/>
        </p:spPr>
      </p:pic>
      <p:pic>
        <p:nvPicPr>
          <p:cNvPr id="22" name="Picture 2" descr="Related image"/>
          <p:cNvPicPr>
            <a:picLocks noChangeAspect="1" noChangeArrowheads="1"/>
          </p:cNvPicPr>
          <p:nvPr/>
        </p:nvPicPr>
        <p:blipFill>
          <a:blip r:embed="rId15"/>
          <a:srcRect l="6628" t="7895" r="8861"/>
          <a:stretch>
            <a:fillRect/>
          </a:stretch>
        </p:blipFill>
        <p:spPr bwMode="auto">
          <a:xfrm>
            <a:off x="0" y="0"/>
            <a:ext cx="9215846" cy="6858000"/>
          </a:xfrm>
          <a:prstGeom prst="rect">
            <a:avLst/>
          </a:prstGeom>
          <a:noFill/>
        </p:spPr>
      </p:pic>
      <p:pic>
        <p:nvPicPr>
          <p:cNvPr id="27" name="Picture 2" descr="Image result for indians hunting"/>
          <p:cNvPicPr>
            <a:picLocks noChangeAspect="1" noChangeArrowheads="1"/>
          </p:cNvPicPr>
          <p:nvPr/>
        </p:nvPicPr>
        <p:blipFill>
          <a:blip r:embed="rId16"/>
          <a:srcRect/>
          <a:stretch>
            <a:fillRect/>
          </a:stretch>
        </p:blipFill>
        <p:spPr bwMode="auto">
          <a:xfrm>
            <a:off x="0" y="0"/>
            <a:ext cx="9144000" cy="6858000"/>
          </a:xfrm>
          <a:prstGeom prst="rect">
            <a:avLst/>
          </a:prstGeom>
          <a:noFill/>
        </p:spPr>
      </p:pic>
      <p:pic>
        <p:nvPicPr>
          <p:cNvPr id="28" name="Picture 2"/>
          <p:cNvPicPr>
            <a:picLocks noChangeAspect="1" noChangeArrowheads="1"/>
          </p:cNvPicPr>
          <p:nvPr/>
        </p:nvPicPr>
        <p:blipFill>
          <a:blip r:embed="rId17"/>
          <a:srcRect/>
          <a:stretch>
            <a:fillRect/>
          </a:stretch>
        </p:blipFill>
        <p:spPr bwMode="auto">
          <a:xfrm>
            <a:off x="0" y="0"/>
            <a:ext cx="9158288" cy="6872288"/>
          </a:xfrm>
          <a:prstGeom prst="rect">
            <a:avLst/>
          </a:prstGeom>
          <a:noFill/>
          <a:ln w="9525">
            <a:noFill/>
            <a:miter lim="800000"/>
            <a:headEnd/>
            <a:tailEnd/>
          </a:ln>
          <a:effectLst/>
        </p:spPr>
      </p:pic>
      <p:pic>
        <p:nvPicPr>
          <p:cNvPr id="29" name="Picture 2" descr="Related image"/>
          <p:cNvPicPr>
            <a:picLocks noChangeAspect="1" noChangeArrowheads="1"/>
          </p:cNvPicPr>
          <p:nvPr/>
        </p:nvPicPr>
        <p:blipFill>
          <a:blip r:embed="rId18"/>
          <a:srcRect/>
          <a:stretch>
            <a:fillRect/>
          </a:stretch>
        </p:blipFill>
        <p:spPr bwMode="auto">
          <a:xfrm>
            <a:off x="0" y="0"/>
            <a:ext cx="9144000" cy="6866562"/>
          </a:xfrm>
          <a:prstGeom prst="rect">
            <a:avLst/>
          </a:prstGeom>
          <a:noFill/>
        </p:spPr>
      </p:pic>
      <p:pic>
        <p:nvPicPr>
          <p:cNvPr id="31" name="Picture 2"/>
          <p:cNvPicPr>
            <a:picLocks noChangeAspect="1" noChangeArrowheads="1"/>
          </p:cNvPicPr>
          <p:nvPr/>
        </p:nvPicPr>
        <p:blipFill>
          <a:blip r:embed="rId19"/>
          <a:srcRect/>
          <a:stretch>
            <a:fillRect/>
          </a:stretch>
        </p:blipFill>
        <p:spPr bwMode="auto">
          <a:xfrm>
            <a:off x="0" y="0"/>
            <a:ext cx="9158288" cy="6872288"/>
          </a:xfrm>
          <a:prstGeom prst="rect">
            <a:avLst/>
          </a:prstGeom>
          <a:noFill/>
          <a:ln w="9525">
            <a:noFill/>
            <a:miter lim="800000"/>
            <a:headEnd/>
            <a:tailEnd/>
          </a:ln>
          <a:effectLst/>
        </p:spPr>
      </p:pic>
      <p:pic>
        <p:nvPicPr>
          <p:cNvPr id="32" name="Picture 2" descr="Image result for indians hunting"/>
          <p:cNvPicPr>
            <a:picLocks noChangeAspect="1" noChangeArrowheads="1"/>
          </p:cNvPicPr>
          <p:nvPr/>
        </p:nvPicPr>
        <p:blipFill>
          <a:blip r:embed="rId20"/>
          <a:srcRect t="1440" r="15267"/>
          <a:stretch>
            <a:fillRect/>
          </a:stretch>
        </p:blipFill>
        <p:spPr bwMode="auto">
          <a:xfrm>
            <a:off x="0" y="0"/>
            <a:ext cx="9227127" cy="6858000"/>
          </a:xfrm>
          <a:prstGeom prst="rect">
            <a:avLst/>
          </a:prstGeom>
          <a:noFill/>
        </p:spPr>
      </p:pic>
      <p:pic>
        <p:nvPicPr>
          <p:cNvPr id="34" name="Picture 2" descr="Image result for indians hunting"/>
          <p:cNvPicPr>
            <a:picLocks noChangeAspect="1" noChangeArrowheads="1"/>
          </p:cNvPicPr>
          <p:nvPr/>
        </p:nvPicPr>
        <p:blipFill>
          <a:blip r:embed="rId21"/>
          <a:srcRect/>
          <a:stretch>
            <a:fillRect/>
          </a:stretch>
        </p:blipFill>
        <p:spPr bwMode="auto">
          <a:xfrm>
            <a:off x="0" y="1"/>
            <a:ext cx="9144001" cy="6858000"/>
          </a:xfrm>
          <a:prstGeom prst="rect">
            <a:avLst/>
          </a:prstGeom>
          <a:noFill/>
        </p:spPr>
      </p:pic>
      <p:grpSp>
        <p:nvGrpSpPr>
          <p:cNvPr id="6" name="Group 34"/>
          <p:cNvGrpSpPr/>
          <p:nvPr/>
        </p:nvGrpSpPr>
        <p:grpSpPr>
          <a:xfrm>
            <a:off x="0" y="0"/>
            <a:ext cx="9144000" cy="6858000"/>
            <a:chOff x="0" y="0"/>
            <a:chExt cx="9144000" cy="6858000"/>
          </a:xfrm>
        </p:grpSpPr>
        <p:sp>
          <p:nvSpPr>
            <p:cNvPr id="36" name="Rectangle 35"/>
            <p:cNvSpPr/>
            <p:nvPr/>
          </p:nvSpPr>
          <p:spPr>
            <a:xfrm>
              <a:off x="0" y="0"/>
              <a:ext cx="9144000" cy="6858000"/>
            </a:xfrm>
            <a:prstGeom prst="rect">
              <a:avLst/>
            </a:prstGeom>
            <a:gradFill flip="none" rotWithShape="1">
              <a:gsLst>
                <a:gs pos="0">
                  <a:srgbClr val="8488C4"/>
                </a:gs>
                <a:gs pos="53000">
                  <a:srgbClr val="D4DEFF"/>
                </a:gs>
                <a:gs pos="83000">
                  <a:srgbClr val="D4DEFF"/>
                </a:gs>
                <a:gs pos="100000">
                  <a:srgbClr val="96AB9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2" descr="Image result for indians hunting"/>
            <p:cNvPicPr>
              <a:picLocks noChangeAspect="1" noChangeArrowheads="1"/>
            </p:cNvPicPr>
            <p:nvPr/>
          </p:nvPicPr>
          <p:blipFill>
            <a:blip r:embed="rId22"/>
            <a:srcRect/>
            <a:stretch>
              <a:fillRect/>
            </a:stretch>
          </p:blipFill>
          <p:spPr bwMode="auto">
            <a:xfrm>
              <a:off x="2804689" y="0"/>
              <a:ext cx="4243811" cy="6857999"/>
            </a:xfrm>
            <a:prstGeom prst="rect">
              <a:avLst/>
            </a:prstGeom>
            <a:noFill/>
            <a:ln>
              <a:noFill/>
            </a:ln>
            <a:effectLst>
              <a:outerShdw blurRad="546100" dist="215900" dir="10800000" algn="ctr" rotWithShape="0">
                <a:schemeClr val="accent1">
                  <a:lumMod val="60000"/>
                  <a:lumOff val="40000"/>
                </a:schemeClr>
              </a:outerShdw>
            </a:effectLst>
          </p:spPr>
        </p:pic>
      </p:grpSp>
      <p:pic>
        <p:nvPicPr>
          <p:cNvPr id="38" name="Picture 2" descr="Related image"/>
          <p:cNvPicPr>
            <a:picLocks noChangeAspect="1" noChangeArrowheads="1"/>
          </p:cNvPicPr>
          <p:nvPr/>
        </p:nvPicPr>
        <p:blipFill>
          <a:blip r:embed="rId23"/>
          <a:srcRect l="19784"/>
          <a:stretch>
            <a:fillRect/>
          </a:stretch>
        </p:blipFill>
        <p:spPr bwMode="auto">
          <a:xfrm>
            <a:off x="0" y="0"/>
            <a:ext cx="9144000" cy="6858001"/>
          </a:xfrm>
          <a:prstGeom prst="rect">
            <a:avLst/>
          </a:prstGeom>
          <a:noFill/>
        </p:spPr>
      </p:pic>
      <p:pic>
        <p:nvPicPr>
          <p:cNvPr id="39" name="Picture 2" descr="Image result for indians hunting"/>
          <p:cNvPicPr>
            <a:picLocks noChangeAspect="1" noChangeArrowheads="1"/>
          </p:cNvPicPr>
          <p:nvPr/>
        </p:nvPicPr>
        <p:blipFill>
          <a:blip r:embed="rId24"/>
          <a:srcRect t="1135" r="7500"/>
          <a:stretch>
            <a:fillRect/>
          </a:stretch>
        </p:blipFill>
        <p:spPr bwMode="auto">
          <a:xfrm>
            <a:off x="0" y="0"/>
            <a:ext cx="9171542" cy="6858000"/>
          </a:xfrm>
          <a:prstGeom prst="rect">
            <a:avLst/>
          </a:prstGeom>
          <a:noFill/>
        </p:spPr>
      </p:pic>
      <p:pic>
        <p:nvPicPr>
          <p:cNvPr id="40" name="Picture 2" descr="Image result for indians hunting"/>
          <p:cNvPicPr>
            <a:picLocks noChangeAspect="1" noChangeArrowheads="1"/>
          </p:cNvPicPr>
          <p:nvPr/>
        </p:nvPicPr>
        <p:blipFill>
          <a:blip r:embed="rId25"/>
          <a:srcRect l="1316" t="32022" r="1150" b="6024"/>
          <a:stretch>
            <a:fillRect/>
          </a:stretch>
        </p:blipFill>
        <p:spPr bwMode="auto">
          <a:xfrm>
            <a:off x="0" y="0"/>
            <a:ext cx="9144001" cy="6858000"/>
          </a:xfrm>
          <a:prstGeom prst="rect">
            <a:avLst/>
          </a:prstGeom>
          <a:noFill/>
        </p:spPr>
      </p:pic>
      <p:pic>
        <p:nvPicPr>
          <p:cNvPr id="41" name="Picture 2" descr="Image result for indians hunting"/>
          <p:cNvPicPr>
            <a:picLocks noChangeAspect="1" noChangeArrowheads="1"/>
          </p:cNvPicPr>
          <p:nvPr/>
        </p:nvPicPr>
        <p:blipFill>
          <a:blip r:embed="rId26"/>
          <a:srcRect/>
          <a:stretch>
            <a:fillRect/>
          </a:stretch>
        </p:blipFill>
        <p:spPr bwMode="auto">
          <a:xfrm>
            <a:off x="0" y="0"/>
            <a:ext cx="9144000" cy="6858000"/>
          </a:xfrm>
          <a:prstGeom prst="rect">
            <a:avLst/>
          </a:prstGeom>
          <a:noFill/>
        </p:spPr>
      </p:pic>
      <p:pic>
        <p:nvPicPr>
          <p:cNvPr id="42" name="Picture 2" descr="Image result for indians hunting"/>
          <p:cNvPicPr>
            <a:picLocks noChangeAspect="1" noChangeArrowheads="1"/>
          </p:cNvPicPr>
          <p:nvPr/>
        </p:nvPicPr>
        <p:blipFill>
          <a:blip r:embed="rId27"/>
          <a:srcRect/>
          <a:stretch>
            <a:fillRect/>
          </a:stretch>
        </p:blipFill>
        <p:spPr bwMode="auto">
          <a:xfrm>
            <a:off x="0" y="0"/>
            <a:ext cx="9250166" cy="6858001"/>
          </a:xfrm>
          <a:prstGeom prst="rect">
            <a:avLst/>
          </a:prstGeom>
          <a:noFill/>
        </p:spPr>
      </p:pic>
      <p:pic>
        <p:nvPicPr>
          <p:cNvPr id="43" name="Picture 2" descr="Image result for indians hunting"/>
          <p:cNvPicPr>
            <a:picLocks noChangeAspect="1" noChangeArrowheads="1"/>
          </p:cNvPicPr>
          <p:nvPr/>
        </p:nvPicPr>
        <p:blipFill>
          <a:blip r:embed="rId28"/>
          <a:srcRect/>
          <a:stretch>
            <a:fillRect/>
          </a:stretch>
        </p:blipFill>
        <p:spPr bwMode="auto">
          <a:xfrm>
            <a:off x="0" y="0"/>
            <a:ext cx="9144000" cy="6858000"/>
          </a:xfrm>
          <a:prstGeom prst="rect">
            <a:avLst/>
          </a:prstGeom>
          <a:noFill/>
        </p:spPr>
      </p:pic>
      <p:pic>
        <p:nvPicPr>
          <p:cNvPr id="44" name="Picture 2" descr="Related image"/>
          <p:cNvPicPr>
            <a:picLocks noChangeAspect="1" noChangeArrowheads="1"/>
          </p:cNvPicPr>
          <p:nvPr/>
        </p:nvPicPr>
        <p:blipFill>
          <a:blip r:embed="rId29"/>
          <a:srcRect l="7500" t="1250"/>
          <a:stretch>
            <a:fillRect/>
          </a:stretch>
        </p:blipFill>
        <p:spPr bwMode="auto">
          <a:xfrm>
            <a:off x="1" y="0"/>
            <a:ext cx="9144000" cy="6858000"/>
          </a:xfrm>
          <a:prstGeom prst="rect">
            <a:avLst/>
          </a:prstGeom>
          <a:noFill/>
        </p:spPr>
      </p:pic>
      <p:grpSp>
        <p:nvGrpSpPr>
          <p:cNvPr id="7" name="Group 44"/>
          <p:cNvGrpSpPr/>
          <p:nvPr/>
        </p:nvGrpSpPr>
        <p:grpSpPr>
          <a:xfrm>
            <a:off x="0" y="0"/>
            <a:ext cx="9144000" cy="6858000"/>
            <a:chOff x="0" y="0"/>
            <a:chExt cx="9144000" cy="6858000"/>
          </a:xfrm>
        </p:grpSpPr>
        <p:sp>
          <p:nvSpPr>
            <p:cNvPr id="46" name="Rectangle 45"/>
            <p:cNvSpPr/>
            <p:nvPr/>
          </p:nvSpPr>
          <p:spPr>
            <a:xfrm>
              <a:off x="0" y="0"/>
              <a:ext cx="9144000" cy="6858000"/>
            </a:xfrm>
            <a:prstGeom prst="rect">
              <a:avLst/>
            </a:prstGeom>
            <a:gradFill flip="none" rotWithShape="1">
              <a:gsLst>
                <a:gs pos="0">
                  <a:schemeClr val="tx1"/>
                </a:gs>
                <a:gs pos="20000">
                  <a:srgbClr val="000040"/>
                </a:gs>
                <a:gs pos="50000">
                  <a:srgbClr val="400040"/>
                </a:gs>
                <a:gs pos="75000">
                  <a:srgbClr val="8F0040"/>
                </a:gs>
                <a:gs pos="89999">
                  <a:srgbClr val="F27300"/>
                </a:gs>
                <a:gs pos="100000">
                  <a:srgbClr val="FFBF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2" descr="Related image"/>
            <p:cNvPicPr>
              <a:picLocks noChangeAspect="1" noChangeArrowheads="1"/>
            </p:cNvPicPr>
            <p:nvPr/>
          </p:nvPicPr>
          <p:blipFill>
            <a:blip r:embed="rId30"/>
            <a:srcRect/>
            <a:stretch>
              <a:fillRect/>
            </a:stretch>
          </p:blipFill>
          <p:spPr bwMode="auto">
            <a:xfrm>
              <a:off x="2286000" y="0"/>
              <a:ext cx="5029200" cy="6819254"/>
            </a:xfrm>
            <a:prstGeom prst="rect">
              <a:avLst/>
            </a:prstGeom>
            <a:noFill/>
          </p:spPr>
        </p:pic>
      </p:grpSp>
      <p:pic>
        <p:nvPicPr>
          <p:cNvPr id="16" name="10 Track 10.mp3">
            <a:hlinkClick r:id="" action="ppaction://media"/>
          </p:cNvPr>
          <p:cNvPicPr>
            <a:picLocks noRot="1" noChangeAspect="1"/>
          </p:cNvPicPr>
          <p:nvPr>
            <a:audioFile r:link="rId1"/>
          </p:nvPr>
        </p:nvPicPr>
        <p:blipFill>
          <a:blip r:embed="rId31"/>
          <a:stretch>
            <a:fillRect/>
          </a:stretch>
        </p:blipFill>
        <p:spPr>
          <a:xfrm>
            <a:off x="9448800" y="6400800"/>
            <a:ext cx="244475" cy="244475"/>
          </a:xfrm>
          <a:prstGeom prst="rect">
            <a:avLst/>
          </a:prstGeom>
        </p:spPr>
      </p:pic>
      <p:grpSp>
        <p:nvGrpSpPr>
          <p:cNvPr id="8" name="Group 48"/>
          <p:cNvGrpSpPr/>
          <p:nvPr/>
        </p:nvGrpSpPr>
        <p:grpSpPr>
          <a:xfrm>
            <a:off x="-2514600" y="-914400"/>
            <a:ext cx="15240000" cy="12420600"/>
            <a:chOff x="0" y="0"/>
            <a:chExt cx="9144000" cy="6858000"/>
          </a:xfrm>
        </p:grpSpPr>
        <p:sp>
          <p:nvSpPr>
            <p:cNvPr id="50" name="Rectangle 49"/>
            <p:cNvSpPr/>
            <p:nvPr/>
          </p:nvSpPr>
          <p:spPr>
            <a:xfrm>
              <a:off x="0" y="0"/>
              <a:ext cx="9144000" cy="6858000"/>
            </a:xfrm>
            <a:prstGeom prst="rect">
              <a:avLst/>
            </a:prstGeom>
            <a:gradFill flip="none" rotWithShape="1">
              <a:gsLst>
                <a:gs pos="0">
                  <a:srgbClr val="FFF200"/>
                </a:gs>
                <a:gs pos="45000">
                  <a:srgbClr val="FF7A00"/>
                </a:gs>
                <a:gs pos="70000">
                  <a:srgbClr val="FF0300"/>
                </a:gs>
                <a:gs pos="100000">
                  <a:srgbClr val="4D0808"/>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Picture 2" descr="Image result for indians hunting"/>
            <p:cNvPicPr>
              <a:picLocks noChangeAspect="1" noChangeArrowheads="1"/>
            </p:cNvPicPr>
            <p:nvPr/>
          </p:nvPicPr>
          <p:blipFill>
            <a:blip r:embed="rId32"/>
            <a:srcRect/>
            <a:stretch>
              <a:fillRect/>
            </a:stretch>
          </p:blipFill>
          <p:spPr bwMode="auto">
            <a:xfrm>
              <a:off x="1523999" y="0"/>
              <a:ext cx="5729287" cy="6858000"/>
            </a:xfrm>
            <a:prstGeom prst="rect">
              <a:avLst/>
            </a:prstGeom>
            <a:noFill/>
          </p:spPr>
        </p:pic>
      </p:grpSp>
      <p:pic>
        <p:nvPicPr>
          <p:cNvPr id="52" name="Picture 8" descr="Related image"/>
          <p:cNvPicPr>
            <a:picLocks noChangeAspect="1" noChangeArrowheads="1"/>
          </p:cNvPicPr>
          <p:nvPr/>
        </p:nvPicPr>
        <p:blipFill>
          <a:blip r:embed="rId33"/>
          <a:srcRect/>
          <a:stretch>
            <a:fillRect/>
          </a:stretch>
        </p:blipFill>
        <p:spPr bwMode="auto">
          <a:xfrm>
            <a:off x="1752600" y="-182425"/>
            <a:ext cx="6248400" cy="7573825"/>
          </a:xfrm>
          <a:prstGeom prst="rect">
            <a:avLst/>
          </a:prstGeom>
          <a:noFill/>
        </p:spPr>
      </p:pic>
      <p:pic>
        <p:nvPicPr>
          <p:cNvPr id="53" name="Picture 8" descr="Payta-Kootha.jpg (538×760)"/>
          <p:cNvPicPr>
            <a:picLocks noChangeAspect="1" noChangeArrowheads="1"/>
          </p:cNvPicPr>
          <p:nvPr/>
        </p:nvPicPr>
        <p:blipFill>
          <a:blip r:embed="rId34"/>
          <a:srcRect l="22464" t="14363" r="15218" b="39470"/>
          <a:stretch>
            <a:fillRect/>
          </a:stretch>
        </p:blipFill>
        <p:spPr bwMode="auto">
          <a:xfrm>
            <a:off x="1676400" y="0"/>
            <a:ext cx="6553200" cy="6858000"/>
          </a:xfrm>
          <a:prstGeom prst="rect">
            <a:avLst/>
          </a:prstGeom>
          <a:noFill/>
        </p:spPr>
      </p:pic>
      <p:pic>
        <p:nvPicPr>
          <p:cNvPr id="54" name="Picture 2" descr="Image result for cherokee indians"/>
          <p:cNvPicPr>
            <a:picLocks noChangeAspect="1" noChangeArrowheads="1"/>
          </p:cNvPicPr>
          <p:nvPr/>
        </p:nvPicPr>
        <p:blipFill>
          <a:blip r:embed="rId35"/>
          <a:srcRect/>
          <a:stretch>
            <a:fillRect/>
          </a:stretch>
        </p:blipFill>
        <p:spPr bwMode="auto">
          <a:xfrm>
            <a:off x="1447800" y="-152400"/>
            <a:ext cx="6477000" cy="7010400"/>
          </a:xfrm>
          <a:prstGeom prst="rect">
            <a:avLst/>
          </a:prstGeom>
          <a:noFill/>
        </p:spPr>
      </p:pic>
      <p:pic>
        <p:nvPicPr>
          <p:cNvPr id="55" name="Picture 2" descr="Micanope, Big Seminole Chief around 1700-1800 century. He was the boss of 4 war chiefs of which the most one was Osceola who is buried at Ft. Moultrie on Sullivan Island (near Charleston, SC) Only existing Original Painting by Nadi Reuter, FL"/>
          <p:cNvPicPr>
            <a:picLocks noChangeAspect="1" noChangeArrowheads="1"/>
          </p:cNvPicPr>
          <p:nvPr/>
        </p:nvPicPr>
        <p:blipFill>
          <a:blip r:embed="rId36"/>
          <a:srcRect/>
          <a:stretch>
            <a:fillRect/>
          </a:stretch>
        </p:blipFill>
        <p:spPr bwMode="auto">
          <a:xfrm>
            <a:off x="1295400" y="-1277949"/>
            <a:ext cx="6629400" cy="9126549"/>
          </a:xfrm>
          <a:prstGeom prst="rect">
            <a:avLst/>
          </a:prstGeom>
          <a:noFill/>
        </p:spPr>
      </p:pic>
      <p:pic>
        <p:nvPicPr>
          <p:cNvPr id="56" name="Picture 2" descr="Related image"/>
          <p:cNvPicPr>
            <a:picLocks noChangeAspect="1" noChangeArrowheads="1"/>
          </p:cNvPicPr>
          <p:nvPr/>
        </p:nvPicPr>
        <p:blipFill>
          <a:blip r:embed="rId37"/>
          <a:srcRect/>
          <a:stretch>
            <a:fillRect/>
          </a:stretch>
        </p:blipFill>
        <p:spPr bwMode="auto">
          <a:xfrm>
            <a:off x="1593707" y="-381000"/>
            <a:ext cx="6331093" cy="7748794"/>
          </a:xfrm>
          <a:prstGeom prst="rect">
            <a:avLst/>
          </a:prstGeom>
          <a:noFill/>
        </p:spPr>
      </p:pic>
      <p:pic>
        <p:nvPicPr>
          <p:cNvPr id="57" name="Picture 4" descr="OSCEOLA BY CATLIN">
            <a:hlinkClick r:id="rId38" tooltip="OSCEOLA BY CATLIN Osceola Florida, Seminole Indians, Seminole Wind, American Art, Warriors, Native American Cherokee, Native American Indians, Cherokee Nation, Cherokee Indians"/>
          </p:cNvPr>
          <p:cNvPicPr>
            <a:picLocks noChangeAspect="1" noChangeArrowheads="1"/>
          </p:cNvPicPr>
          <p:nvPr/>
        </p:nvPicPr>
        <p:blipFill>
          <a:blip r:embed="rId39"/>
          <a:srcRect/>
          <a:stretch>
            <a:fillRect/>
          </a:stretch>
        </p:blipFill>
        <p:spPr bwMode="auto">
          <a:xfrm>
            <a:off x="1524000" y="-228558"/>
            <a:ext cx="6553200" cy="7848558"/>
          </a:xfrm>
          <a:prstGeom prst="rect">
            <a:avLst/>
          </a:prstGeom>
          <a:noFill/>
        </p:spPr>
      </p:pic>
      <p:pic>
        <p:nvPicPr>
          <p:cNvPr id="59" name="Picture 2"/>
          <p:cNvPicPr>
            <a:picLocks noChangeAspect="1" noChangeArrowheads="1"/>
          </p:cNvPicPr>
          <p:nvPr/>
        </p:nvPicPr>
        <p:blipFill>
          <a:blip r:embed="rId40"/>
          <a:srcRect/>
          <a:stretch>
            <a:fillRect/>
          </a:stretch>
        </p:blipFill>
        <p:spPr bwMode="auto">
          <a:xfrm>
            <a:off x="-533400" y="1"/>
            <a:ext cx="9022081" cy="6858000"/>
          </a:xfrm>
          <a:prstGeom prst="rect">
            <a:avLst/>
          </a:prstGeom>
          <a:noFill/>
          <a:ln w="9525">
            <a:noFill/>
            <a:miter lim="800000"/>
            <a:headEnd/>
            <a:tailEnd/>
          </a:ln>
          <a:effectLst/>
        </p:spPr>
      </p:pic>
      <p:grpSp>
        <p:nvGrpSpPr>
          <p:cNvPr id="9" name="Group 8"/>
          <p:cNvGrpSpPr/>
          <p:nvPr/>
        </p:nvGrpSpPr>
        <p:grpSpPr>
          <a:xfrm>
            <a:off x="457200" y="-1524000"/>
            <a:ext cx="8610600" cy="9982200"/>
            <a:chOff x="533400" y="-1066800"/>
            <a:chExt cx="8610600" cy="9144000"/>
          </a:xfrm>
        </p:grpSpPr>
        <p:sp>
          <p:nvSpPr>
            <p:cNvPr id="5" name="Rectangle 4"/>
            <p:cNvSpPr/>
            <p:nvPr/>
          </p:nvSpPr>
          <p:spPr>
            <a:xfrm>
              <a:off x="533400" y="-1066800"/>
              <a:ext cx="8610600" cy="9144000"/>
            </a:xfrm>
            <a:prstGeom prst="rect">
              <a:avLst/>
            </a:prstGeom>
            <a:noFill/>
            <a:ln w="2540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838200" y="570583"/>
              <a:ext cx="381000" cy="6555641"/>
            </a:xfrm>
            <a:prstGeom prst="rect">
              <a:avLst/>
            </a:prstGeom>
            <a:solidFill>
              <a:schemeClr val="tx1"/>
            </a:solidFill>
          </p:spPr>
          <p:txBody>
            <a:bodyPr wrap="square" rtlCol="0">
              <a:spAutoFit/>
            </a:bodyPr>
            <a:lstStyle/>
            <a:p>
              <a:pPr algn="ctr"/>
              <a:r>
                <a:rPr lang="en-US" sz="3000" spc="100" dirty="0" smtClean="0">
                  <a:solidFill>
                    <a:schemeClr val="bg1"/>
                  </a:solidFill>
                  <a:latin typeface="Arial" pitchFamily="34" charset="0"/>
                  <a:cs typeface="Arial" pitchFamily="34" charset="0"/>
                </a:rPr>
                <a:t>TRAIL OF TEARS</a:t>
              </a:r>
            </a:p>
          </p:txBody>
        </p:sp>
      </p:grpSp>
      <p:sp>
        <p:nvSpPr>
          <p:cNvPr id="62" name="Rectangle 61"/>
          <p:cNvSpPr>
            <a:spLocks noChangeArrowheads="1"/>
          </p:cNvSpPr>
          <p:nvPr/>
        </p:nvSpPr>
        <p:spPr bwMode="auto">
          <a:xfrm>
            <a:off x="1" y="83403"/>
            <a:ext cx="52578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South</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west </a:t>
            </a: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Journeys  </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a:t>
            </a:r>
            <a:endPar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endParaRPr>
          </a:p>
        </p:txBody>
      </p:sp>
      <p:pic>
        <p:nvPicPr>
          <p:cNvPr id="60" name="10 Track 10.mp3">
            <a:hlinkClick r:id="" action="ppaction://media"/>
          </p:cNvPr>
          <p:cNvPicPr>
            <a:picLocks noRot="1" noChangeAspect="1"/>
          </p:cNvPicPr>
          <p:nvPr>
            <a:audioFile r:link="rId2"/>
          </p:nvPr>
        </p:nvPicPr>
        <p:blipFill>
          <a:blip r:embed="rId41"/>
          <a:stretch>
            <a:fillRect/>
          </a:stretch>
        </p:blipFill>
        <p:spPr>
          <a:xfrm>
            <a:off x="13258800" y="8001000"/>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944" fill="hold"/>
                                        <p:tgtEl>
                                          <p:spTgt spid="60"/>
                                        </p:tgtEl>
                                      </p:cBhvr>
                                    </p:cmd>
                                  </p:childTnLst>
                                </p:cTn>
                              </p:par>
                              <p:par>
                                <p:cTn id="7" presetID="50" presetClass="entr" presetSubtype="0" decel="100000" fill="hold" nodeType="withEffect">
                                  <p:stCondLst>
                                    <p:cond delay="1000"/>
                                  </p:stCondLst>
                                  <p:childTnLst>
                                    <p:set>
                                      <p:cBhvr>
                                        <p:cTn id="8" dur="1" fill="hold">
                                          <p:stCondLst>
                                            <p:cond delay="0"/>
                                          </p:stCondLst>
                                        </p:cTn>
                                        <p:tgtEl>
                                          <p:spTgt spid="9"/>
                                        </p:tgtEl>
                                        <p:attrNameLst>
                                          <p:attrName>style.visibility</p:attrName>
                                        </p:attrNameLst>
                                      </p:cBhvr>
                                      <p:to>
                                        <p:strVal val="visible"/>
                                      </p:to>
                                    </p:set>
                                    <p:anim calcmode="lin" valueType="num">
                                      <p:cBhvr>
                                        <p:cTn id="9" dur="5000" fill="hold"/>
                                        <p:tgtEl>
                                          <p:spTgt spid="9"/>
                                        </p:tgtEl>
                                        <p:attrNameLst>
                                          <p:attrName>ppt_w</p:attrName>
                                        </p:attrNameLst>
                                      </p:cBhvr>
                                      <p:tavLst>
                                        <p:tav tm="0">
                                          <p:val>
                                            <p:strVal val="#ppt_w+.3"/>
                                          </p:val>
                                        </p:tav>
                                        <p:tav tm="100000">
                                          <p:val>
                                            <p:strVal val="#ppt_w"/>
                                          </p:val>
                                        </p:tav>
                                      </p:tavLst>
                                    </p:anim>
                                    <p:anim calcmode="lin" valueType="num">
                                      <p:cBhvr>
                                        <p:cTn id="10" dur="5000" fill="hold"/>
                                        <p:tgtEl>
                                          <p:spTgt spid="9"/>
                                        </p:tgtEl>
                                        <p:attrNameLst>
                                          <p:attrName>ppt_h</p:attrName>
                                        </p:attrNameLst>
                                      </p:cBhvr>
                                      <p:tavLst>
                                        <p:tav tm="0">
                                          <p:val>
                                            <p:strVal val="#ppt_h"/>
                                          </p:val>
                                        </p:tav>
                                        <p:tav tm="100000">
                                          <p:val>
                                            <p:strVal val="#ppt_h"/>
                                          </p:val>
                                        </p:tav>
                                      </p:tavLst>
                                    </p:anim>
                                    <p:animEffect transition="in" filter="fade">
                                      <p:cBhvr>
                                        <p:cTn id="11" dur="5000"/>
                                        <p:tgtEl>
                                          <p:spTgt spid="9"/>
                                        </p:tgtEl>
                                      </p:cBhvr>
                                    </p:animEffect>
                                  </p:childTnLst>
                                </p:cTn>
                              </p:par>
                              <p:par>
                                <p:cTn id="12" presetID="10" presetClass="exit" presetSubtype="0" fill="hold" grpId="0" nodeType="withEffect">
                                  <p:stCondLst>
                                    <p:cond delay="1000"/>
                                  </p:stCondLst>
                                  <p:childTnLst>
                                    <p:animEffect transition="out" filter="fade">
                                      <p:cBhvr>
                                        <p:cTn id="13" dur="2000"/>
                                        <p:tgtEl>
                                          <p:spTgt spid="58"/>
                                        </p:tgtEl>
                                      </p:cBhvr>
                                    </p:animEffect>
                                    <p:set>
                                      <p:cBhvr>
                                        <p:cTn id="14" dur="1" fill="hold">
                                          <p:stCondLst>
                                            <p:cond delay="1999"/>
                                          </p:stCondLst>
                                        </p:cTn>
                                        <p:tgtEl>
                                          <p:spTgt spid="58"/>
                                        </p:tgtEl>
                                        <p:attrNameLst>
                                          <p:attrName>style.visibility</p:attrName>
                                        </p:attrNameLst>
                                      </p:cBhvr>
                                      <p:to>
                                        <p:strVal val="hidden"/>
                                      </p:to>
                                    </p:set>
                                  </p:childTnLst>
                                </p:cTn>
                              </p:par>
                              <p:par>
                                <p:cTn id="15" presetID="10" presetClass="entr" presetSubtype="0" fill="hold" nodeType="withEffect">
                                  <p:stCondLst>
                                    <p:cond delay="40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childTnLst>
                                </p:cTn>
                              </p:par>
                              <p:par>
                                <p:cTn id="18" presetID="10" presetClass="exit" presetSubtype="0" fill="hold" nodeType="withEffect">
                                  <p:stCondLst>
                                    <p:cond delay="4500"/>
                                  </p:stCondLst>
                                  <p:childTnLst>
                                    <p:animEffect transition="out" filter="fade">
                                      <p:cBhvr>
                                        <p:cTn id="19" dur="2000"/>
                                        <p:tgtEl>
                                          <p:spTgt spid="15"/>
                                        </p:tgtEl>
                                      </p:cBhvr>
                                    </p:animEffect>
                                    <p:set>
                                      <p:cBhvr>
                                        <p:cTn id="20" dur="1" fill="hold">
                                          <p:stCondLst>
                                            <p:cond delay="1999"/>
                                          </p:stCondLst>
                                        </p:cTn>
                                        <p:tgtEl>
                                          <p:spTgt spid="15"/>
                                        </p:tgtEl>
                                        <p:attrNameLst>
                                          <p:attrName>style.visibility</p:attrName>
                                        </p:attrNameLst>
                                      </p:cBhvr>
                                      <p:to>
                                        <p:strVal val="hidden"/>
                                      </p:to>
                                    </p:set>
                                  </p:childTnLst>
                                </p:cTn>
                              </p:par>
                              <p:par>
                                <p:cTn id="21" presetID="10" presetClass="entr" presetSubtype="0" fill="hold" nodeType="withEffect">
                                  <p:stCondLst>
                                    <p:cond delay="100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childTnLst>
                                </p:cTn>
                              </p:par>
                              <p:par>
                                <p:cTn id="24" presetID="10" presetClass="exit" presetSubtype="0" fill="hold" nodeType="withEffect">
                                  <p:stCondLst>
                                    <p:cond delay="13500"/>
                                  </p:stCondLst>
                                  <p:childTnLst>
                                    <p:animEffect transition="out" filter="fade">
                                      <p:cBhvr>
                                        <p:cTn id="25" dur="2000"/>
                                        <p:tgtEl>
                                          <p:spTgt spid="2"/>
                                        </p:tgtEl>
                                      </p:cBhvr>
                                    </p:animEffect>
                                    <p:set>
                                      <p:cBhvr>
                                        <p:cTn id="26" dur="1" fill="hold">
                                          <p:stCondLst>
                                            <p:cond delay="1999"/>
                                          </p:stCondLst>
                                        </p:cTn>
                                        <p:tgtEl>
                                          <p:spTgt spid="2"/>
                                        </p:tgtEl>
                                        <p:attrNameLst>
                                          <p:attrName>style.visibility</p:attrName>
                                        </p:attrNameLst>
                                      </p:cBhvr>
                                      <p:to>
                                        <p:strVal val="hidden"/>
                                      </p:to>
                                    </p:set>
                                  </p:childTnLst>
                                </p:cTn>
                              </p:par>
                              <p:par>
                                <p:cTn id="27" presetID="10" presetClass="entr" presetSubtype="0" fill="hold" nodeType="withEffect">
                                  <p:stCondLst>
                                    <p:cond delay="1900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2000"/>
                                        <p:tgtEl>
                                          <p:spTgt spid="14"/>
                                        </p:tgtEl>
                                      </p:cBhvr>
                                    </p:animEffect>
                                  </p:childTnLst>
                                </p:cTn>
                              </p:par>
                              <p:par>
                                <p:cTn id="30" presetID="10" presetClass="exit" presetSubtype="0" fill="hold" nodeType="withEffect">
                                  <p:stCondLst>
                                    <p:cond delay="19500"/>
                                  </p:stCondLst>
                                  <p:childTnLst>
                                    <p:animEffect transition="out" filter="fade">
                                      <p:cBhvr>
                                        <p:cTn id="31" dur="2000"/>
                                        <p:tgtEl>
                                          <p:spTgt spid="13"/>
                                        </p:tgtEl>
                                      </p:cBhvr>
                                    </p:animEffect>
                                    <p:set>
                                      <p:cBhvr>
                                        <p:cTn id="32" dur="1" fill="hold">
                                          <p:stCondLst>
                                            <p:cond delay="1999"/>
                                          </p:stCondLst>
                                        </p:cTn>
                                        <p:tgtEl>
                                          <p:spTgt spid="13"/>
                                        </p:tgtEl>
                                        <p:attrNameLst>
                                          <p:attrName>style.visibility</p:attrName>
                                        </p:attrNameLst>
                                      </p:cBhvr>
                                      <p:to>
                                        <p:strVal val="hidden"/>
                                      </p:to>
                                    </p:set>
                                  </p:childTnLst>
                                </p:cTn>
                              </p:par>
                              <p:par>
                                <p:cTn id="33" presetID="10" presetClass="entr" presetSubtype="0" fill="hold" nodeType="withEffect">
                                  <p:stCondLst>
                                    <p:cond delay="2700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2000"/>
                                        <p:tgtEl>
                                          <p:spTgt spid="17"/>
                                        </p:tgtEl>
                                      </p:cBhvr>
                                    </p:animEffect>
                                  </p:childTnLst>
                                </p:cTn>
                              </p:par>
                              <p:par>
                                <p:cTn id="36" presetID="10" presetClass="exit" presetSubtype="0" fill="hold" nodeType="withEffect">
                                  <p:stCondLst>
                                    <p:cond delay="27500"/>
                                  </p:stCondLst>
                                  <p:childTnLst>
                                    <p:animEffect transition="out" filter="fade">
                                      <p:cBhvr>
                                        <p:cTn id="37" dur="2000"/>
                                        <p:tgtEl>
                                          <p:spTgt spid="14"/>
                                        </p:tgtEl>
                                      </p:cBhvr>
                                    </p:animEffect>
                                    <p:set>
                                      <p:cBhvr>
                                        <p:cTn id="38" dur="1" fill="hold">
                                          <p:stCondLst>
                                            <p:cond delay="1999"/>
                                          </p:stCondLst>
                                        </p:cTn>
                                        <p:tgtEl>
                                          <p:spTgt spid="14"/>
                                        </p:tgtEl>
                                        <p:attrNameLst>
                                          <p:attrName>style.visibility</p:attrName>
                                        </p:attrNameLst>
                                      </p:cBhvr>
                                      <p:to>
                                        <p:strVal val="hidden"/>
                                      </p:to>
                                    </p:set>
                                  </p:childTnLst>
                                </p:cTn>
                              </p:par>
                              <p:par>
                                <p:cTn id="39" presetID="10" presetClass="entr" presetSubtype="0" fill="hold" nodeType="withEffect">
                                  <p:stCondLst>
                                    <p:cond delay="3400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2000"/>
                                        <p:tgtEl>
                                          <p:spTgt spid="18"/>
                                        </p:tgtEl>
                                      </p:cBhvr>
                                    </p:animEffect>
                                  </p:childTnLst>
                                </p:cTn>
                              </p:par>
                              <p:par>
                                <p:cTn id="42" presetID="10" presetClass="exit" presetSubtype="0" fill="hold" nodeType="withEffect">
                                  <p:stCondLst>
                                    <p:cond delay="34500"/>
                                  </p:stCondLst>
                                  <p:childTnLst>
                                    <p:animEffect transition="out" filter="fade">
                                      <p:cBhvr>
                                        <p:cTn id="43" dur="2000"/>
                                        <p:tgtEl>
                                          <p:spTgt spid="17"/>
                                        </p:tgtEl>
                                      </p:cBhvr>
                                    </p:animEffect>
                                    <p:set>
                                      <p:cBhvr>
                                        <p:cTn id="44" dur="1" fill="hold">
                                          <p:stCondLst>
                                            <p:cond delay="1999"/>
                                          </p:stCondLst>
                                        </p:cTn>
                                        <p:tgtEl>
                                          <p:spTgt spid="17"/>
                                        </p:tgtEl>
                                        <p:attrNameLst>
                                          <p:attrName>style.visibility</p:attrName>
                                        </p:attrNameLst>
                                      </p:cBhvr>
                                      <p:to>
                                        <p:strVal val="hidden"/>
                                      </p:to>
                                    </p:set>
                                  </p:childTnLst>
                                </p:cTn>
                              </p:par>
                              <p:par>
                                <p:cTn id="45" presetID="10" presetClass="entr" presetSubtype="0" fill="hold" nodeType="withEffect">
                                  <p:stCondLst>
                                    <p:cond delay="4100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2000"/>
                                        <p:tgtEl>
                                          <p:spTgt spid="19"/>
                                        </p:tgtEl>
                                      </p:cBhvr>
                                    </p:animEffect>
                                  </p:childTnLst>
                                </p:cTn>
                              </p:par>
                              <p:par>
                                <p:cTn id="48" presetID="10" presetClass="exit" presetSubtype="0" fill="hold" nodeType="withEffect">
                                  <p:stCondLst>
                                    <p:cond delay="41500"/>
                                  </p:stCondLst>
                                  <p:childTnLst>
                                    <p:animEffect transition="out" filter="fade">
                                      <p:cBhvr>
                                        <p:cTn id="49" dur="2000"/>
                                        <p:tgtEl>
                                          <p:spTgt spid="18"/>
                                        </p:tgtEl>
                                      </p:cBhvr>
                                    </p:animEffect>
                                    <p:set>
                                      <p:cBhvr>
                                        <p:cTn id="50" dur="1" fill="hold">
                                          <p:stCondLst>
                                            <p:cond delay="1999"/>
                                          </p:stCondLst>
                                        </p:cTn>
                                        <p:tgtEl>
                                          <p:spTgt spid="18"/>
                                        </p:tgtEl>
                                        <p:attrNameLst>
                                          <p:attrName>style.visibility</p:attrName>
                                        </p:attrNameLst>
                                      </p:cBhvr>
                                      <p:to>
                                        <p:strVal val="hidden"/>
                                      </p:to>
                                    </p:set>
                                  </p:childTnLst>
                                </p:cTn>
                              </p:par>
                              <p:par>
                                <p:cTn id="51" presetID="10" presetClass="entr" presetSubtype="0" fill="hold" nodeType="withEffect">
                                  <p:stCondLst>
                                    <p:cond delay="4600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2000"/>
                                        <p:tgtEl>
                                          <p:spTgt spid="4"/>
                                        </p:tgtEl>
                                      </p:cBhvr>
                                    </p:animEffect>
                                  </p:childTnLst>
                                </p:cTn>
                              </p:par>
                              <p:par>
                                <p:cTn id="54" presetID="10" presetClass="exit" presetSubtype="0" fill="hold" nodeType="withEffect">
                                  <p:stCondLst>
                                    <p:cond delay="46500"/>
                                  </p:stCondLst>
                                  <p:childTnLst>
                                    <p:animEffect transition="out" filter="fade">
                                      <p:cBhvr>
                                        <p:cTn id="55" dur="2000"/>
                                        <p:tgtEl>
                                          <p:spTgt spid="19"/>
                                        </p:tgtEl>
                                      </p:cBhvr>
                                    </p:animEffect>
                                    <p:set>
                                      <p:cBhvr>
                                        <p:cTn id="56" dur="1" fill="hold">
                                          <p:stCondLst>
                                            <p:cond delay="1999"/>
                                          </p:stCondLst>
                                        </p:cTn>
                                        <p:tgtEl>
                                          <p:spTgt spid="19"/>
                                        </p:tgtEl>
                                        <p:attrNameLst>
                                          <p:attrName>style.visibility</p:attrName>
                                        </p:attrNameLst>
                                      </p:cBhvr>
                                      <p:to>
                                        <p:strVal val="hidden"/>
                                      </p:to>
                                    </p:set>
                                  </p:childTnLst>
                                </p:cTn>
                              </p:par>
                              <p:par>
                                <p:cTn id="57" presetID="10" presetClass="entr" presetSubtype="0" fill="hold" nodeType="withEffect">
                                  <p:stCondLst>
                                    <p:cond delay="5400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2000"/>
                                        <p:tgtEl>
                                          <p:spTgt spid="25"/>
                                        </p:tgtEl>
                                      </p:cBhvr>
                                    </p:animEffect>
                                  </p:childTnLst>
                                </p:cTn>
                              </p:par>
                              <p:par>
                                <p:cTn id="60" presetID="10" presetClass="exit" presetSubtype="0" fill="hold" nodeType="withEffect">
                                  <p:stCondLst>
                                    <p:cond delay="54500"/>
                                  </p:stCondLst>
                                  <p:childTnLst>
                                    <p:animEffect transition="out" filter="fade">
                                      <p:cBhvr>
                                        <p:cTn id="61" dur="2000"/>
                                        <p:tgtEl>
                                          <p:spTgt spid="4"/>
                                        </p:tgtEl>
                                      </p:cBhvr>
                                    </p:animEffect>
                                    <p:set>
                                      <p:cBhvr>
                                        <p:cTn id="62" dur="1" fill="hold">
                                          <p:stCondLst>
                                            <p:cond delay="1999"/>
                                          </p:stCondLst>
                                        </p:cTn>
                                        <p:tgtEl>
                                          <p:spTgt spid="4"/>
                                        </p:tgtEl>
                                        <p:attrNameLst>
                                          <p:attrName>style.visibility</p:attrName>
                                        </p:attrNameLst>
                                      </p:cBhvr>
                                      <p:to>
                                        <p:strVal val="hidden"/>
                                      </p:to>
                                    </p:set>
                                  </p:childTnLst>
                                </p:cTn>
                              </p:par>
                              <p:par>
                                <p:cTn id="63" presetID="10" presetClass="entr" presetSubtype="0" fill="hold" nodeType="withEffect">
                                  <p:stCondLst>
                                    <p:cond delay="6200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2000"/>
                                        <p:tgtEl>
                                          <p:spTgt spid="26"/>
                                        </p:tgtEl>
                                      </p:cBhvr>
                                    </p:animEffect>
                                  </p:childTnLst>
                                </p:cTn>
                              </p:par>
                              <p:par>
                                <p:cTn id="66" presetID="10" presetClass="exit" presetSubtype="0" fill="hold" nodeType="withEffect">
                                  <p:stCondLst>
                                    <p:cond delay="62500"/>
                                  </p:stCondLst>
                                  <p:childTnLst>
                                    <p:animEffect transition="out" filter="fade">
                                      <p:cBhvr>
                                        <p:cTn id="67" dur="2000"/>
                                        <p:tgtEl>
                                          <p:spTgt spid="25"/>
                                        </p:tgtEl>
                                      </p:cBhvr>
                                    </p:animEffect>
                                    <p:set>
                                      <p:cBhvr>
                                        <p:cTn id="68" dur="1" fill="hold">
                                          <p:stCondLst>
                                            <p:cond delay="1999"/>
                                          </p:stCondLst>
                                        </p:cTn>
                                        <p:tgtEl>
                                          <p:spTgt spid="25"/>
                                        </p:tgtEl>
                                        <p:attrNameLst>
                                          <p:attrName>style.visibility</p:attrName>
                                        </p:attrNameLst>
                                      </p:cBhvr>
                                      <p:to>
                                        <p:strVal val="hidden"/>
                                      </p:to>
                                    </p:set>
                                  </p:childTnLst>
                                </p:cTn>
                              </p:par>
                              <p:par>
                                <p:cTn id="69" presetID="10" presetClass="entr" presetSubtype="0" fill="hold" nodeType="withEffect">
                                  <p:stCondLst>
                                    <p:cond delay="6700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2000"/>
                                        <p:tgtEl>
                                          <p:spTgt spid="33"/>
                                        </p:tgtEl>
                                      </p:cBhvr>
                                    </p:animEffect>
                                  </p:childTnLst>
                                </p:cTn>
                              </p:par>
                              <p:par>
                                <p:cTn id="72" presetID="10" presetClass="exit" presetSubtype="0" fill="hold" nodeType="withEffect">
                                  <p:stCondLst>
                                    <p:cond delay="67500"/>
                                  </p:stCondLst>
                                  <p:childTnLst>
                                    <p:animEffect transition="out" filter="fade">
                                      <p:cBhvr>
                                        <p:cTn id="73" dur="1000"/>
                                        <p:tgtEl>
                                          <p:spTgt spid="26"/>
                                        </p:tgtEl>
                                      </p:cBhvr>
                                    </p:animEffect>
                                    <p:set>
                                      <p:cBhvr>
                                        <p:cTn id="74" dur="1" fill="hold">
                                          <p:stCondLst>
                                            <p:cond delay="999"/>
                                          </p:stCondLst>
                                        </p:cTn>
                                        <p:tgtEl>
                                          <p:spTgt spid="26"/>
                                        </p:tgtEl>
                                        <p:attrNameLst>
                                          <p:attrName>style.visibility</p:attrName>
                                        </p:attrNameLst>
                                      </p:cBhvr>
                                      <p:to>
                                        <p:strVal val="hidden"/>
                                      </p:to>
                                    </p:set>
                                  </p:childTnLst>
                                </p:cTn>
                              </p:par>
                              <p:par>
                                <p:cTn id="75" presetID="10" presetClass="entr" presetSubtype="0" fill="hold" nodeType="withEffect">
                                  <p:stCondLst>
                                    <p:cond delay="7300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childTnLst>
                                </p:cTn>
                              </p:par>
                              <p:par>
                                <p:cTn id="78" presetID="10" presetClass="exit" presetSubtype="0" fill="hold" nodeType="withEffect">
                                  <p:stCondLst>
                                    <p:cond delay="73500"/>
                                  </p:stCondLst>
                                  <p:childTnLst>
                                    <p:animEffect transition="out" filter="fade">
                                      <p:cBhvr>
                                        <p:cTn id="79" dur="1000"/>
                                        <p:tgtEl>
                                          <p:spTgt spid="33"/>
                                        </p:tgtEl>
                                      </p:cBhvr>
                                    </p:animEffect>
                                    <p:set>
                                      <p:cBhvr>
                                        <p:cTn id="80" dur="1" fill="hold">
                                          <p:stCondLst>
                                            <p:cond delay="999"/>
                                          </p:stCondLst>
                                        </p:cTn>
                                        <p:tgtEl>
                                          <p:spTgt spid="33"/>
                                        </p:tgtEl>
                                        <p:attrNameLst>
                                          <p:attrName>style.visibility</p:attrName>
                                        </p:attrNameLst>
                                      </p:cBhvr>
                                      <p:to>
                                        <p:strVal val="hidden"/>
                                      </p:to>
                                    </p:set>
                                  </p:childTnLst>
                                </p:cTn>
                              </p:par>
                              <p:par>
                                <p:cTn id="81" presetID="50" presetClass="exit" presetSubtype="0" accel="100000" fill="hold" nodeType="withEffect">
                                  <p:stCondLst>
                                    <p:cond delay="73500"/>
                                  </p:stCondLst>
                                  <p:childTnLst>
                                    <p:anim calcmode="lin" valueType="num">
                                      <p:cBhvr>
                                        <p:cTn id="82" dur="2000"/>
                                        <p:tgtEl>
                                          <p:spTgt spid="9"/>
                                        </p:tgtEl>
                                        <p:attrNameLst>
                                          <p:attrName>ppt_w</p:attrName>
                                        </p:attrNameLst>
                                      </p:cBhvr>
                                      <p:tavLst>
                                        <p:tav tm="0">
                                          <p:val>
                                            <p:strVal val="ppt_w"/>
                                          </p:val>
                                        </p:tav>
                                        <p:tav tm="100000">
                                          <p:val>
                                            <p:strVal val="ppt_w+.3"/>
                                          </p:val>
                                        </p:tav>
                                      </p:tavLst>
                                    </p:anim>
                                    <p:anim calcmode="lin" valueType="num">
                                      <p:cBhvr>
                                        <p:cTn id="83" dur="2000"/>
                                        <p:tgtEl>
                                          <p:spTgt spid="9"/>
                                        </p:tgtEl>
                                        <p:attrNameLst>
                                          <p:attrName>ppt_h</p:attrName>
                                        </p:attrNameLst>
                                      </p:cBhvr>
                                      <p:tavLst>
                                        <p:tav tm="0">
                                          <p:val>
                                            <p:strVal val="ppt_h"/>
                                          </p:val>
                                        </p:tav>
                                        <p:tav tm="100000">
                                          <p:val>
                                            <p:strVal val="ppt_h"/>
                                          </p:val>
                                        </p:tav>
                                      </p:tavLst>
                                    </p:anim>
                                    <p:animEffect transition="out" filter="fade">
                                      <p:cBhvr>
                                        <p:cTn id="84" dur="2000"/>
                                        <p:tgtEl>
                                          <p:spTgt spid="9"/>
                                        </p:tgtEl>
                                      </p:cBhvr>
                                    </p:animEffect>
                                    <p:set>
                                      <p:cBhvr>
                                        <p:cTn id="85" dur="1" fill="hold">
                                          <p:stCondLst>
                                            <p:cond delay="1999"/>
                                          </p:stCondLst>
                                        </p:cTn>
                                        <p:tgtEl>
                                          <p:spTgt spid="9"/>
                                        </p:tgtEl>
                                        <p:attrNameLst>
                                          <p:attrName>style.visibility</p:attrName>
                                        </p:attrNameLst>
                                      </p:cBhvr>
                                      <p:to>
                                        <p:strVal val="hidden"/>
                                      </p:to>
                                    </p:set>
                                  </p:childTnLst>
                                </p:cTn>
                              </p:par>
                              <p:par>
                                <p:cTn id="86" presetID="10" presetClass="entr" presetSubtype="0" fill="hold" nodeType="withEffect">
                                  <p:stCondLst>
                                    <p:cond delay="7700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1000"/>
                                        <p:tgtEl>
                                          <p:spTgt spid="27"/>
                                        </p:tgtEl>
                                      </p:cBhvr>
                                    </p:animEffect>
                                  </p:childTnLst>
                                </p:cTn>
                              </p:par>
                              <p:par>
                                <p:cTn id="89" presetID="10" presetClass="exit" presetSubtype="0" fill="hold" nodeType="withEffect">
                                  <p:stCondLst>
                                    <p:cond delay="77500"/>
                                  </p:stCondLst>
                                  <p:childTnLst>
                                    <p:animEffect transition="out" filter="fade">
                                      <p:cBhvr>
                                        <p:cTn id="90" dur="1000"/>
                                        <p:tgtEl>
                                          <p:spTgt spid="22"/>
                                        </p:tgtEl>
                                      </p:cBhvr>
                                    </p:animEffect>
                                    <p:set>
                                      <p:cBhvr>
                                        <p:cTn id="91" dur="1" fill="hold">
                                          <p:stCondLst>
                                            <p:cond delay="999"/>
                                          </p:stCondLst>
                                        </p:cTn>
                                        <p:tgtEl>
                                          <p:spTgt spid="22"/>
                                        </p:tgtEl>
                                        <p:attrNameLst>
                                          <p:attrName>style.visibility</p:attrName>
                                        </p:attrNameLst>
                                      </p:cBhvr>
                                      <p:to>
                                        <p:strVal val="hidden"/>
                                      </p:to>
                                    </p:set>
                                  </p:childTnLst>
                                </p:cTn>
                              </p:par>
                              <p:par>
                                <p:cTn id="92" presetID="10" presetClass="entr" presetSubtype="0" fill="hold" nodeType="withEffect">
                                  <p:stCondLst>
                                    <p:cond delay="79000"/>
                                  </p:stCondLst>
                                  <p:childTnLst>
                                    <p:set>
                                      <p:cBhvr>
                                        <p:cTn id="93" dur="1" fill="hold">
                                          <p:stCondLst>
                                            <p:cond delay="0"/>
                                          </p:stCondLst>
                                        </p:cTn>
                                        <p:tgtEl>
                                          <p:spTgt spid="28"/>
                                        </p:tgtEl>
                                        <p:attrNameLst>
                                          <p:attrName>style.visibility</p:attrName>
                                        </p:attrNameLst>
                                      </p:cBhvr>
                                      <p:to>
                                        <p:strVal val="visible"/>
                                      </p:to>
                                    </p:set>
                                    <p:animEffect transition="in" filter="fade">
                                      <p:cBhvr>
                                        <p:cTn id="94" dur="1000"/>
                                        <p:tgtEl>
                                          <p:spTgt spid="28"/>
                                        </p:tgtEl>
                                      </p:cBhvr>
                                    </p:animEffect>
                                  </p:childTnLst>
                                </p:cTn>
                              </p:par>
                              <p:par>
                                <p:cTn id="95" presetID="10" presetClass="exit" presetSubtype="0" fill="hold" nodeType="withEffect">
                                  <p:stCondLst>
                                    <p:cond delay="79500"/>
                                  </p:stCondLst>
                                  <p:childTnLst>
                                    <p:animEffect transition="out" filter="fade">
                                      <p:cBhvr>
                                        <p:cTn id="96" dur="1000"/>
                                        <p:tgtEl>
                                          <p:spTgt spid="27"/>
                                        </p:tgtEl>
                                      </p:cBhvr>
                                    </p:animEffect>
                                    <p:set>
                                      <p:cBhvr>
                                        <p:cTn id="97" dur="1" fill="hold">
                                          <p:stCondLst>
                                            <p:cond delay="999"/>
                                          </p:stCondLst>
                                        </p:cTn>
                                        <p:tgtEl>
                                          <p:spTgt spid="27"/>
                                        </p:tgtEl>
                                        <p:attrNameLst>
                                          <p:attrName>style.visibility</p:attrName>
                                        </p:attrNameLst>
                                      </p:cBhvr>
                                      <p:to>
                                        <p:strVal val="hidden"/>
                                      </p:to>
                                    </p:set>
                                  </p:childTnLst>
                                </p:cTn>
                              </p:par>
                              <p:par>
                                <p:cTn id="98" presetID="10" presetClass="entr" presetSubtype="0" fill="hold" nodeType="withEffect">
                                  <p:stCondLst>
                                    <p:cond delay="8200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1000"/>
                                        <p:tgtEl>
                                          <p:spTgt spid="29"/>
                                        </p:tgtEl>
                                      </p:cBhvr>
                                    </p:animEffect>
                                  </p:childTnLst>
                                </p:cTn>
                              </p:par>
                              <p:par>
                                <p:cTn id="101" presetID="10" presetClass="exit" presetSubtype="0" fill="hold" nodeType="withEffect">
                                  <p:stCondLst>
                                    <p:cond delay="82500"/>
                                  </p:stCondLst>
                                  <p:childTnLst>
                                    <p:animEffect transition="out" filter="fade">
                                      <p:cBhvr>
                                        <p:cTn id="102" dur="1000"/>
                                        <p:tgtEl>
                                          <p:spTgt spid="28"/>
                                        </p:tgtEl>
                                      </p:cBhvr>
                                    </p:animEffect>
                                    <p:set>
                                      <p:cBhvr>
                                        <p:cTn id="103" dur="1" fill="hold">
                                          <p:stCondLst>
                                            <p:cond delay="999"/>
                                          </p:stCondLst>
                                        </p:cTn>
                                        <p:tgtEl>
                                          <p:spTgt spid="28"/>
                                        </p:tgtEl>
                                        <p:attrNameLst>
                                          <p:attrName>style.visibility</p:attrName>
                                        </p:attrNameLst>
                                      </p:cBhvr>
                                      <p:to>
                                        <p:strVal val="hidden"/>
                                      </p:to>
                                    </p:set>
                                  </p:childTnLst>
                                </p:cTn>
                              </p:par>
                              <p:par>
                                <p:cTn id="104" presetID="10" presetClass="entr" presetSubtype="0" fill="hold" nodeType="withEffect">
                                  <p:stCondLst>
                                    <p:cond delay="85000"/>
                                  </p:stCondLst>
                                  <p:childTnLst>
                                    <p:set>
                                      <p:cBhvr>
                                        <p:cTn id="105" dur="1" fill="hold">
                                          <p:stCondLst>
                                            <p:cond delay="0"/>
                                          </p:stCondLst>
                                        </p:cTn>
                                        <p:tgtEl>
                                          <p:spTgt spid="31"/>
                                        </p:tgtEl>
                                        <p:attrNameLst>
                                          <p:attrName>style.visibility</p:attrName>
                                        </p:attrNameLst>
                                      </p:cBhvr>
                                      <p:to>
                                        <p:strVal val="visible"/>
                                      </p:to>
                                    </p:set>
                                    <p:animEffect transition="in" filter="fade">
                                      <p:cBhvr>
                                        <p:cTn id="106" dur="1000"/>
                                        <p:tgtEl>
                                          <p:spTgt spid="31"/>
                                        </p:tgtEl>
                                      </p:cBhvr>
                                    </p:animEffect>
                                  </p:childTnLst>
                                </p:cTn>
                              </p:par>
                              <p:par>
                                <p:cTn id="107" presetID="10" presetClass="exit" presetSubtype="0" fill="hold" nodeType="withEffect">
                                  <p:stCondLst>
                                    <p:cond delay="85500"/>
                                  </p:stCondLst>
                                  <p:childTnLst>
                                    <p:animEffect transition="out" filter="fade">
                                      <p:cBhvr>
                                        <p:cTn id="108" dur="1000"/>
                                        <p:tgtEl>
                                          <p:spTgt spid="29"/>
                                        </p:tgtEl>
                                      </p:cBhvr>
                                    </p:animEffect>
                                    <p:set>
                                      <p:cBhvr>
                                        <p:cTn id="109" dur="1" fill="hold">
                                          <p:stCondLst>
                                            <p:cond delay="999"/>
                                          </p:stCondLst>
                                        </p:cTn>
                                        <p:tgtEl>
                                          <p:spTgt spid="29"/>
                                        </p:tgtEl>
                                        <p:attrNameLst>
                                          <p:attrName>style.visibility</p:attrName>
                                        </p:attrNameLst>
                                      </p:cBhvr>
                                      <p:to>
                                        <p:strVal val="hidden"/>
                                      </p:to>
                                    </p:set>
                                  </p:childTnLst>
                                </p:cTn>
                              </p:par>
                              <p:par>
                                <p:cTn id="110" presetID="10" presetClass="entr" presetSubtype="0" fill="hold" nodeType="withEffect">
                                  <p:stCondLst>
                                    <p:cond delay="88000"/>
                                  </p:stCondLst>
                                  <p:childTnLst>
                                    <p:set>
                                      <p:cBhvr>
                                        <p:cTn id="111" dur="1" fill="hold">
                                          <p:stCondLst>
                                            <p:cond delay="0"/>
                                          </p:stCondLst>
                                        </p:cTn>
                                        <p:tgtEl>
                                          <p:spTgt spid="32"/>
                                        </p:tgtEl>
                                        <p:attrNameLst>
                                          <p:attrName>style.visibility</p:attrName>
                                        </p:attrNameLst>
                                      </p:cBhvr>
                                      <p:to>
                                        <p:strVal val="visible"/>
                                      </p:to>
                                    </p:set>
                                    <p:animEffect transition="in" filter="fade">
                                      <p:cBhvr>
                                        <p:cTn id="112" dur="2000"/>
                                        <p:tgtEl>
                                          <p:spTgt spid="32"/>
                                        </p:tgtEl>
                                      </p:cBhvr>
                                    </p:animEffect>
                                  </p:childTnLst>
                                </p:cTn>
                              </p:par>
                              <p:par>
                                <p:cTn id="113" presetID="10" presetClass="exit" presetSubtype="0" fill="hold" nodeType="withEffect">
                                  <p:stCondLst>
                                    <p:cond delay="88500"/>
                                  </p:stCondLst>
                                  <p:childTnLst>
                                    <p:animEffect transition="out" filter="fade">
                                      <p:cBhvr>
                                        <p:cTn id="114" dur="1000"/>
                                        <p:tgtEl>
                                          <p:spTgt spid="31"/>
                                        </p:tgtEl>
                                      </p:cBhvr>
                                    </p:animEffect>
                                    <p:set>
                                      <p:cBhvr>
                                        <p:cTn id="115" dur="1" fill="hold">
                                          <p:stCondLst>
                                            <p:cond delay="999"/>
                                          </p:stCondLst>
                                        </p:cTn>
                                        <p:tgtEl>
                                          <p:spTgt spid="31"/>
                                        </p:tgtEl>
                                        <p:attrNameLst>
                                          <p:attrName>style.visibility</p:attrName>
                                        </p:attrNameLst>
                                      </p:cBhvr>
                                      <p:to>
                                        <p:strVal val="hidden"/>
                                      </p:to>
                                    </p:set>
                                  </p:childTnLst>
                                </p:cTn>
                              </p:par>
                              <p:par>
                                <p:cTn id="116" presetID="10" presetClass="entr" presetSubtype="0" fill="hold" nodeType="withEffect">
                                  <p:stCondLst>
                                    <p:cond delay="91000"/>
                                  </p:stCondLst>
                                  <p:childTnLst>
                                    <p:set>
                                      <p:cBhvr>
                                        <p:cTn id="117" dur="1" fill="hold">
                                          <p:stCondLst>
                                            <p:cond delay="0"/>
                                          </p:stCondLst>
                                        </p:cTn>
                                        <p:tgtEl>
                                          <p:spTgt spid="34"/>
                                        </p:tgtEl>
                                        <p:attrNameLst>
                                          <p:attrName>style.visibility</p:attrName>
                                        </p:attrNameLst>
                                      </p:cBhvr>
                                      <p:to>
                                        <p:strVal val="visible"/>
                                      </p:to>
                                    </p:set>
                                    <p:animEffect transition="in" filter="fade">
                                      <p:cBhvr>
                                        <p:cTn id="118" dur="1000"/>
                                        <p:tgtEl>
                                          <p:spTgt spid="34"/>
                                        </p:tgtEl>
                                      </p:cBhvr>
                                    </p:animEffect>
                                  </p:childTnLst>
                                </p:cTn>
                              </p:par>
                              <p:par>
                                <p:cTn id="119" presetID="10" presetClass="exit" presetSubtype="0" fill="hold" nodeType="withEffect">
                                  <p:stCondLst>
                                    <p:cond delay="91500"/>
                                  </p:stCondLst>
                                  <p:childTnLst>
                                    <p:animEffect transition="out" filter="fade">
                                      <p:cBhvr>
                                        <p:cTn id="120" dur="1000"/>
                                        <p:tgtEl>
                                          <p:spTgt spid="32"/>
                                        </p:tgtEl>
                                      </p:cBhvr>
                                    </p:animEffect>
                                    <p:set>
                                      <p:cBhvr>
                                        <p:cTn id="121" dur="1" fill="hold">
                                          <p:stCondLst>
                                            <p:cond delay="999"/>
                                          </p:stCondLst>
                                        </p:cTn>
                                        <p:tgtEl>
                                          <p:spTgt spid="32"/>
                                        </p:tgtEl>
                                        <p:attrNameLst>
                                          <p:attrName>style.visibility</p:attrName>
                                        </p:attrNameLst>
                                      </p:cBhvr>
                                      <p:to>
                                        <p:strVal val="hidden"/>
                                      </p:to>
                                    </p:set>
                                  </p:childTnLst>
                                </p:cTn>
                              </p:par>
                              <p:par>
                                <p:cTn id="122" presetID="10" presetClass="entr" presetSubtype="0" fill="hold" nodeType="withEffect">
                                  <p:stCondLst>
                                    <p:cond delay="94000"/>
                                  </p:stCondLst>
                                  <p:childTnLst>
                                    <p:set>
                                      <p:cBhvr>
                                        <p:cTn id="123" dur="1" fill="hold">
                                          <p:stCondLst>
                                            <p:cond delay="0"/>
                                          </p:stCondLst>
                                        </p:cTn>
                                        <p:tgtEl>
                                          <p:spTgt spid="6"/>
                                        </p:tgtEl>
                                        <p:attrNameLst>
                                          <p:attrName>style.visibility</p:attrName>
                                        </p:attrNameLst>
                                      </p:cBhvr>
                                      <p:to>
                                        <p:strVal val="visible"/>
                                      </p:to>
                                    </p:set>
                                    <p:animEffect transition="in" filter="fade">
                                      <p:cBhvr>
                                        <p:cTn id="124" dur="1000"/>
                                        <p:tgtEl>
                                          <p:spTgt spid="6"/>
                                        </p:tgtEl>
                                      </p:cBhvr>
                                    </p:animEffect>
                                  </p:childTnLst>
                                </p:cTn>
                              </p:par>
                              <p:par>
                                <p:cTn id="125" presetID="10" presetClass="exit" presetSubtype="0" fill="hold" nodeType="withEffect">
                                  <p:stCondLst>
                                    <p:cond delay="94500"/>
                                  </p:stCondLst>
                                  <p:childTnLst>
                                    <p:animEffect transition="out" filter="fade">
                                      <p:cBhvr>
                                        <p:cTn id="126" dur="1000"/>
                                        <p:tgtEl>
                                          <p:spTgt spid="34"/>
                                        </p:tgtEl>
                                      </p:cBhvr>
                                    </p:animEffect>
                                    <p:set>
                                      <p:cBhvr>
                                        <p:cTn id="127" dur="1" fill="hold">
                                          <p:stCondLst>
                                            <p:cond delay="999"/>
                                          </p:stCondLst>
                                        </p:cTn>
                                        <p:tgtEl>
                                          <p:spTgt spid="34"/>
                                        </p:tgtEl>
                                        <p:attrNameLst>
                                          <p:attrName>style.visibility</p:attrName>
                                        </p:attrNameLst>
                                      </p:cBhvr>
                                      <p:to>
                                        <p:strVal val="hidden"/>
                                      </p:to>
                                    </p:set>
                                  </p:childTnLst>
                                </p:cTn>
                              </p:par>
                              <p:par>
                                <p:cTn id="128" presetID="10" presetClass="entr" presetSubtype="0" fill="hold" nodeType="withEffect">
                                  <p:stCondLst>
                                    <p:cond delay="98000"/>
                                  </p:stCondLst>
                                  <p:childTnLst>
                                    <p:set>
                                      <p:cBhvr>
                                        <p:cTn id="129" dur="1" fill="hold">
                                          <p:stCondLst>
                                            <p:cond delay="0"/>
                                          </p:stCondLst>
                                        </p:cTn>
                                        <p:tgtEl>
                                          <p:spTgt spid="38"/>
                                        </p:tgtEl>
                                        <p:attrNameLst>
                                          <p:attrName>style.visibility</p:attrName>
                                        </p:attrNameLst>
                                      </p:cBhvr>
                                      <p:to>
                                        <p:strVal val="visible"/>
                                      </p:to>
                                    </p:set>
                                    <p:animEffect transition="in" filter="fade">
                                      <p:cBhvr>
                                        <p:cTn id="130" dur="1000"/>
                                        <p:tgtEl>
                                          <p:spTgt spid="38"/>
                                        </p:tgtEl>
                                      </p:cBhvr>
                                    </p:animEffect>
                                  </p:childTnLst>
                                </p:cTn>
                              </p:par>
                              <p:par>
                                <p:cTn id="131" presetID="10" presetClass="exit" presetSubtype="0" fill="hold" nodeType="withEffect">
                                  <p:stCondLst>
                                    <p:cond delay="98500"/>
                                  </p:stCondLst>
                                  <p:childTnLst>
                                    <p:animEffect transition="out" filter="fade">
                                      <p:cBhvr>
                                        <p:cTn id="132" dur="1000"/>
                                        <p:tgtEl>
                                          <p:spTgt spid="6"/>
                                        </p:tgtEl>
                                      </p:cBhvr>
                                    </p:animEffect>
                                    <p:set>
                                      <p:cBhvr>
                                        <p:cTn id="133" dur="1" fill="hold">
                                          <p:stCondLst>
                                            <p:cond delay="999"/>
                                          </p:stCondLst>
                                        </p:cTn>
                                        <p:tgtEl>
                                          <p:spTgt spid="6"/>
                                        </p:tgtEl>
                                        <p:attrNameLst>
                                          <p:attrName>style.visibility</p:attrName>
                                        </p:attrNameLst>
                                      </p:cBhvr>
                                      <p:to>
                                        <p:strVal val="hidden"/>
                                      </p:to>
                                    </p:set>
                                  </p:childTnLst>
                                </p:cTn>
                              </p:par>
                              <p:par>
                                <p:cTn id="134" presetID="10" presetClass="entr" presetSubtype="0" fill="hold" nodeType="withEffect">
                                  <p:stCondLst>
                                    <p:cond delay="101000"/>
                                  </p:stCondLst>
                                  <p:childTnLst>
                                    <p:set>
                                      <p:cBhvr>
                                        <p:cTn id="135" dur="1" fill="hold">
                                          <p:stCondLst>
                                            <p:cond delay="0"/>
                                          </p:stCondLst>
                                        </p:cTn>
                                        <p:tgtEl>
                                          <p:spTgt spid="39"/>
                                        </p:tgtEl>
                                        <p:attrNameLst>
                                          <p:attrName>style.visibility</p:attrName>
                                        </p:attrNameLst>
                                      </p:cBhvr>
                                      <p:to>
                                        <p:strVal val="visible"/>
                                      </p:to>
                                    </p:set>
                                    <p:animEffect transition="in" filter="fade">
                                      <p:cBhvr>
                                        <p:cTn id="136" dur="1000"/>
                                        <p:tgtEl>
                                          <p:spTgt spid="39"/>
                                        </p:tgtEl>
                                      </p:cBhvr>
                                    </p:animEffect>
                                  </p:childTnLst>
                                </p:cTn>
                              </p:par>
                              <p:par>
                                <p:cTn id="137" presetID="10" presetClass="exit" presetSubtype="0" fill="hold" nodeType="withEffect">
                                  <p:stCondLst>
                                    <p:cond delay="101500"/>
                                  </p:stCondLst>
                                  <p:childTnLst>
                                    <p:animEffect transition="out" filter="fade">
                                      <p:cBhvr>
                                        <p:cTn id="138" dur="1000"/>
                                        <p:tgtEl>
                                          <p:spTgt spid="38"/>
                                        </p:tgtEl>
                                      </p:cBhvr>
                                    </p:animEffect>
                                    <p:set>
                                      <p:cBhvr>
                                        <p:cTn id="139" dur="1" fill="hold">
                                          <p:stCondLst>
                                            <p:cond delay="999"/>
                                          </p:stCondLst>
                                        </p:cTn>
                                        <p:tgtEl>
                                          <p:spTgt spid="38"/>
                                        </p:tgtEl>
                                        <p:attrNameLst>
                                          <p:attrName>style.visibility</p:attrName>
                                        </p:attrNameLst>
                                      </p:cBhvr>
                                      <p:to>
                                        <p:strVal val="hidden"/>
                                      </p:to>
                                    </p:set>
                                  </p:childTnLst>
                                </p:cTn>
                              </p:par>
                              <p:par>
                                <p:cTn id="140" presetID="10" presetClass="entr" presetSubtype="0" fill="hold" nodeType="withEffect">
                                  <p:stCondLst>
                                    <p:cond delay="105000"/>
                                  </p:stCondLst>
                                  <p:childTnLst>
                                    <p:set>
                                      <p:cBhvr>
                                        <p:cTn id="141" dur="1" fill="hold">
                                          <p:stCondLst>
                                            <p:cond delay="0"/>
                                          </p:stCondLst>
                                        </p:cTn>
                                        <p:tgtEl>
                                          <p:spTgt spid="40"/>
                                        </p:tgtEl>
                                        <p:attrNameLst>
                                          <p:attrName>style.visibility</p:attrName>
                                        </p:attrNameLst>
                                      </p:cBhvr>
                                      <p:to>
                                        <p:strVal val="visible"/>
                                      </p:to>
                                    </p:set>
                                    <p:animEffect transition="in" filter="fade">
                                      <p:cBhvr>
                                        <p:cTn id="142" dur="1000"/>
                                        <p:tgtEl>
                                          <p:spTgt spid="40"/>
                                        </p:tgtEl>
                                      </p:cBhvr>
                                    </p:animEffect>
                                  </p:childTnLst>
                                </p:cTn>
                              </p:par>
                              <p:par>
                                <p:cTn id="143" presetID="10" presetClass="exit" presetSubtype="0" fill="hold" nodeType="withEffect">
                                  <p:stCondLst>
                                    <p:cond delay="105500"/>
                                  </p:stCondLst>
                                  <p:childTnLst>
                                    <p:animEffect transition="out" filter="fade">
                                      <p:cBhvr>
                                        <p:cTn id="144" dur="1000"/>
                                        <p:tgtEl>
                                          <p:spTgt spid="39"/>
                                        </p:tgtEl>
                                      </p:cBhvr>
                                    </p:animEffect>
                                    <p:set>
                                      <p:cBhvr>
                                        <p:cTn id="145" dur="1" fill="hold">
                                          <p:stCondLst>
                                            <p:cond delay="999"/>
                                          </p:stCondLst>
                                        </p:cTn>
                                        <p:tgtEl>
                                          <p:spTgt spid="39"/>
                                        </p:tgtEl>
                                        <p:attrNameLst>
                                          <p:attrName>style.visibility</p:attrName>
                                        </p:attrNameLst>
                                      </p:cBhvr>
                                      <p:to>
                                        <p:strVal val="hidden"/>
                                      </p:to>
                                    </p:set>
                                  </p:childTnLst>
                                </p:cTn>
                              </p:par>
                              <p:par>
                                <p:cTn id="146" presetID="10" presetClass="entr" presetSubtype="0" fill="hold" nodeType="withEffect">
                                  <p:stCondLst>
                                    <p:cond delay="108000"/>
                                  </p:stCondLst>
                                  <p:childTnLst>
                                    <p:set>
                                      <p:cBhvr>
                                        <p:cTn id="147" dur="1" fill="hold">
                                          <p:stCondLst>
                                            <p:cond delay="0"/>
                                          </p:stCondLst>
                                        </p:cTn>
                                        <p:tgtEl>
                                          <p:spTgt spid="41"/>
                                        </p:tgtEl>
                                        <p:attrNameLst>
                                          <p:attrName>style.visibility</p:attrName>
                                        </p:attrNameLst>
                                      </p:cBhvr>
                                      <p:to>
                                        <p:strVal val="visible"/>
                                      </p:to>
                                    </p:set>
                                    <p:animEffect transition="in" filter="fade">
                                      <p:cBhvr>
                                        <p:cTn id="148" dur="1000"/>
                                        <p:tgtEl>
                                          <p:spTgt spid="41"/>
                                        </p:tgtEl>
                                      </p:cBhvr>
                                    </p:animEffect>
                                  </p:childTnLst>
                                </p:cTn>
                              </p:par>
                              <p:par>
                                <p:cTn id="149" presetID="10" presetClass="exit" presetSubtype="0" fill="hold" nodeType="withEffect">
                                  <p:stCondLst>
                                    <p:cond delay="108500"/>
                                  </p:stCondLst>
                                  <p:childTnLst>
                                    <p:animEffect transition="out" filter="fade">
                                      <p:cBhvr>
                                        <p:cTn id="150" dur="1000"/>
                                        <p:tgtEl>
                                          <p:spTgt spid="40"/>
                                        </p:tgtEl>
                                      </p:cBhvr>
                                    </p:animEffect>
                                    <p:set>
                                      <p:cBhvr>
                                        <p:cTn id="151" dur="1" fill="hold">
                                          <p:stCondLst>
                                            <p:cond delay="999"/>
                                          </p:stCondLst>
                                        </p:cTn>
                                        <p:tgtEl>
                                          <p:spTgt spid="40"/>
                                        </p:tgtEl>
                                        <p:attrNameLst>
                                          <p:attrName>style.visibility</p:attrName>
                                        </p:attrNameLst>
                                      </p:cBhvr>
                                      <p:to>
                                        <p:strVal val="hidden"/>
                                      </p:to>
                                    </p:set>
                                  </p:childTnLst>
                                </p:cTn>
                              </p:par>
                              <p:par>
                                <p:cTn id="152" presetID="10" presetClass="entr" presetSubtype="0" fill="hold" nodeType="withEffect">
                                  <p:stCondLst>
                                    <p:cond delay="111000"/>
                                  </p:stCondLst>
                                  <p:childTnLst>
                                    <p:set>
                                      <p:cBhvr>
                                        <p:cTn id="153" dur="1" fill="hold">
                                          <p:stCondLst>
                                            <p:cond delay="0"/>
                                          </p:stCondLst>
                                        </p:cTn>
                                        <p:tgtEl>
                                          <p:spTgt spid="42"/>
                                        </p:tgtEl>
                                        <p:attrNameLst>
                                          <p:attrName>style.visibility</p:attrName>
                                        </p:attrNameLst>
                                      </p:cBhvr>
                                      <p:to>
                                        <p:strVal val="visible"/>
                                      </p:to>
                                    </p:set>
                                    <p:animEffect transition="in" filter="fade">
                                      <p:cBhvr>
                                        <p:cTn id="154" dur="1000"/>
                                        <p:tgtEl>
                                          <p:spTgt spid="42"/>
                                        </p:tgtEl>
                                      </p:cBhvr>
                                    </p:animEffect>
                                  </p:childTnLst>
                                </p:cTn>
                              </p:par>
                              <p:par>
                                <p:cTn id="155" presetID="10" presetClass="exit" presetSubtype="0" fill="hold" nodeType="withEffect">
                                  <p:stCondLst>
                                    <p:cond delay="111500"/>
                                  </p:stCondLst>
                                  <p:childTnLst>
                                    <p:animEffect transition="out" filter="fade">
                                      <p:cBhvr>
                                        <p:cTn id="156" dur="1000"/>
                                        <p:tgtEl>
                                          <p:spTgt spid="41"/>
                                        </p:tgtEl>
                                      </p:cBhvr>
                                    </p:animEffect>
                                    <p:set>
                                      <p:cBhvr>
                                        <p:cTn id="157" dur="1" fill="hold">
                                          <p:stCondLst>
                                            <p:cond delay="999"/>
                                          </p:stCondLst>
                                        </p:cTn>
                                        <p:tgtEl>
                                          <p:spTgt spid="41"/>
                                        </p:tgtEl>
                                        <p:attrNameLst>
                                          <p:attrName>style.visibility</p:attrName>
                                        </p:attrNameLst>
                                      </p:cBhvr>
                                      <p:to>
                                        <p:strVal val="hidden"/>
                                      </p:to>
                                    </p:set>
                                  </p:childTnLst>
                                </p:cTn>
                              </p:par>
                              <p:par>
                                <p:cTn id="158" presetID="10" presetClass="entr" presetSubtype="0" fill="hold" nodeType="withEffect">
                                  <p:stCondLst>
                                    <p:cond delay="114000"/>
                                  </p:stCondLst>
                                  <p:childTnLst>
                                    <p:set>
                                      <p:cBhvr>
                                        <p:cTn id="159" dur="1" fill="hold">
                                          <p:stCondLst>
                                            <p:cond delay="0"/>
                                          </p:stCondLst>
                                        </p:cTn>
                                        <p:tgtEl>
                                          <p:spTgt spid="43"/>
                                        </p:tgtEl>
                                        <p:attrNameLst>
                                          <p:attrName>style.visibility</p:attrName>
                                        </p:attrNameLst>
                                      </p:cBhvr>
                                      <p:to>
                                        <p:strVal val="visible"/>
                                      </p:to>
                                    </p:set>
                                    <p:animEffect transition="in" filter="fade">
                                      <p:cBhvr>
                                        <p:cTn id="160" dur="1000"/>
                                        <p:tgtEl>
                                          <p:spTgt spid="43"/>
                                        </p:tgtEl>
                                      </p:cBhvr>
                                    </p:animEffect>
                                  </p:childTnLst>
                                </p:cTn>
                              </p:par>
                              <p:par>
                                <p:cTn id="161" presetID="10" presetClass="exit" presetSubtype="0" fill="hold" nodeType="withEffect">
                                  <p:stCondLst>
                                    <p:cond delay="114500"/>
                                  </p:stCondLst>
                                  <p:childTnLst>
                                    <p:animEffect transition="out" filter="fade">
                                      <p:cBhvr>
                                        <p:cTn id="162" dur="1000"/>
                                        <p:tgtEl>
                                          <p:spTgt spid="42"/>
                                        </p:tgtEl>
                                      </p:cBhvr>
                                    </p:animEffect>
                                    <p:set>
                                      <p:cBhvr>
                                        <p:cTn id="163" dur="1" fill="hold">
                                          <p:stCondLst>
                                            <p:cond delay="999"/>
                                          </p:stCondLst>
                                        </p:cTn>
                                        <p:tgtEl>
                                          <p:spTgt spid="42"/>
                                        </p:tgtEl>
                                        <p:attrNameLst>
                                          <p:attrName>style.visibility</p:attrName>
                                        </p:attrNameLst>
                                      </p:cBhvr>
                                      <p:to>
                                        <p:strVal val="hidden"/>
                                      </p:to>
                                    </p:set>
                                  </p:childTnLst>
                                </p:cTn>
                              </p:par>
                              <p:par>
                                <p:cTn id="164" presetID="10" presetClass="entr" presetSubtype="0" fill="hold" nodeType="withEffect">
                                  <p:stCondLst>
                                    <p:cond delay="118000"/>
                                  </p:stCondLst>
                                  <p:childTnLst>
                                    <p:set>
                                      <p:cBhvr>
                                        <p:cTn id="165" dur="1" fill="hold">
                                          <p:stCondLst>
                                            <p:cond delay="0"/>
                                          </p:stCondLst>
                                        </p:cTn>
                                        <p:tgtEl>
                                          <p:spTgt spid="44"/>
                                        </p:tgtEl>
                                        <p:attrNameLst>
                                          <p:attrName>style.visibility</p:attrName>
                                        </p:attrNameLst>
                                      </p:cBhvr>
                                      <p:to>
                                        <p:strVal val="visible"/>
                                      </p:to>
                                    </p:set>
                                    <p:animEffect transition="in" filter="fade">
                                      <p:cBhvr>
                                        <p:cTn id="166" dur="1000"/>
                                        <p:tgtEl>
                                          <p:spTgt spid="44"/>
                                        </p:tgtEl>
                                      </p:cBhvr>
                                    </p:animEffect>
                                  </p:childTnLst>
                                </p:cTn>
                              </p:par>
                              <p:par>
                                <p:cTn id="167" presetID="10" presetClass="exit" presetSubtype="0" fill="hold" nodeType="withEffect">
                                  <p:stCondLst>
                                    <p:cond delay="118500"/>
                                  </p:stCondLst>
                                  <p:childTnLst>
                                    <p:animEffect transition="out" filter="fade">
                                      <p:cBhvr>
                                        <p:cTn id="168" dur="1000"/>
                                        <p:tgtEl>
                                          <p:spTgt spid="43"/>
                                        </p:tgtEl>
                                      </p:cBhvr>
                                    </p:animEffect>
                                    <p:set>
                                      <p:cBhvr>
                                        <p:cTn id="169" dur="1" fill="hold">
                                          <p:stCondLst>
                                            <p:cond delay="999"/>
                                          </p:stCondLst>
                                        </p:cTn>
                                        <p:tgtEl>
                                          <p:spTgt spid="43"/>
                                        </p:tgtEl>
                                        <p:attrNameLst>
                                          <p:attrName>style.visibility</p:attrName>
                                        </p:attrNameLst>
                                      </p:cBhvr>
                                      <p:to>
                                        <p:strVal val="hidden"/>
                                      </p:to>
                                    </p:set>
                                  </p:childTnLst>
                                </p:cTn>
                              </p:par>
                              <p:par>
                                <p:cTn id="170" presetID="10" presetClass="entr" presetSubtype="0" fill="hold" nodeType="withEffect">
                                  <p:stCondLst>
                                    <p:cond delay="121000"/>
                                  </p:stCondLst>
                                  <p:childTnLst>
                                    <p:set>
                                      <p:cBhvr>
                                        <p:cTn id="171" dur="1" fill="hold">
                                          <p:stCondLst>
                                            <p:cond delay="0"/>
                                          </p:stCondLst>
                                        </p:cTn>
                                        <p:tgtEl>
                                          <p:spTgt spid="7"/>
                                        </p:tgtEl>
                                        <p:attrNameLst>
                                          <p:attrName>style.visibility</p:attrName>
                                        </p:attrNameLst>
                                      </p:cBhvr>
                                      <p:to>
                                        <p:strVal val="visible"/>
                                      </p:to>
                                    </p:set>
                                    <p:animEffect transition="in" filter="fade">
                                      <p:cBhvr>
                                        <p:cTn id="172" dur="1000"/>
                                        <p:tgtEl>
                                          <p:spTgt spid="7"/>
                                        </p:tgtEl>
                                      </p:cBhvr>
                                    </p:animEffect>
                                  </p:childTnLst>
                                </p:cTn>
                              </p:par>
                              <p:par>
                                <p:cTn id="173" presetID="10" presetClass="exit" presetSubtype="0" fill="hold" nodeType="withEffect">
                                  <p:stCondLst>
                                    <p:cond delay="121500"/>
                                  </p:stCondLst>
                                  <p:childTnLst>
                                    <p:animEffect transition="out" filter="fade">
                                      <p:cBhvr>
                                        <p:cTn id="174" dur="1000"/>
                                        <p:tgtEl>
                                          <p:spTgt spid="44"/>
                                        </p:tgtEl>
                                      </p:cBhvr>
                                    </p:animEffect>
                                    <p:set>
                                      <p:cBhvr>
                                        <p:cTn id="175" dur="1" fill="hold">
                                          <p:stCondLst>
                                            <p:cond delay="999"/>
                                          </p:stCondLst>
                                        </p:cTn>
                                        <p:tgtEl>
                                          <p:spTgt spid="44"/>
                                        </p:tgtEl>
                                        <p:attrNameLst>
                                          <p:attrName>style.visibility</p:attrName>
                                        </p:attrNameLst>
                                      </p:cBhvr>
                                      <p:to>
                                        <p:strVal val="hidden"/>
                                      </p:to>
                                    </p:set>
                                  </p:childTnLst>
                                </p:cTn>
                              </p:par>
                              <p:par>
                                <p:cTn id="176" presetID="6" presetClass="emph" presetSubtype="0" accel="50000" decel="50000" fill="hold" nodeType="withEffect">
                                  <p:stCondLst>
                                    <p:cond delay="122000"/>
                                  </p:stCondLst>
                                  <p:childTnLst>
                                    <p:animScale>
                                      <p:cBhvr>
                                        <p:cTn id="177" dur="8000" fill="hold"/>
                                        <p:tgtEl>
                                          <p:spTgt spid="7"/>
                                        </p:tgtEl>
                                      </p:cBhvr>
                                      <p:by x="150000" y="150000"/>
                                    </p:animScale>
                                  </p:childTnLst>
                                </p:cTn>
                              </p:par>
                              <p:par>
                                <p:cTn id="178" presetID="42" presetClass="path" presetSubtype="0" accel="50000" decel="50000" fill="hold" nodeType="withEffect">
                                  <p:stCondLst>
                                    <p:cond delay="122000"/>
                                  </p:stCondLst>
                                  <p:childTnLst>
                                    <p:animMotion origin="layout" path="M 0 0 L 0.175 0.2 " pathEditMode="relative" rAng="0" ptsTypes="AA">
                                      <p:cBhvr>
                                        <p:cTn id="179" dur="8000" fill="hold"/>
                                        <p:tgtEl>
                                          <p:spTgt spid="7"/>
                                        </p:tgtEl>
                                        <p:attrNameLst>
                                          <p:attrName>ppt_x</p:attrName>
                                          <p:attrName>ppt_y</p:attrName>
                                        </p:attrNameLst>
                                      </p:cBhvr>
                                      <p:rCtr x="87" y="100"/>
                                    </p:animMotion>
                                  </p:childTnLst>
                                </p:cTn>
                              </p:par>
                              <p:par>
                                <p:cTn id="180" presetID="10" presetClass="entr" presetSubtype="0" fill="hold" nodeType="withEffect">
                                  <p:stCondLst>
                                    <p:cond delay="130000"/>
                                  </p:stCondLst>
                                  <p:childTnLst>
                                    <p:set>
                                      <p:cBhvr>
                                        <p:cTn id="181" dur="1" fill="hold">
                                          <p:stCondLst>
                                            <p:cond delay="0"/>
                                          </p:stCondLst>
                                        </p:cTn>
                                        <p:tgtEl>
                                          <p:spTgt spid="8"/>
                                        </p:tgtEl>
                                        <p:attrNameLst>
                                          <p:attrName>style.visibility</p:attrName>
                                        </p:attrNameLst>
                                      </p:cBhvr>
                                      <p:to>
                                        <p:strVal val="visible"/>
                                      </p:to>
                                    </p:set>
                                    <p:animEffect transition="in" filter="fade">
                                      <p:cBhvr>
                                        <p:cTn id="182" dur="2000"/>
                                        <p:tgtEl>
                                          <p:spTgt spid="8"/>
                                        </p:tgtEl>
                                      </p:cBhvr>
                                    </p:animEffect>
                                  </p:childTnLst>
                                </p:cTn>
                              </p:par>
                              <p:par>
                                <p:cTn id="183" presetID="10" presetClass="exit" presetSubtype="0" fill="hold" nodeType="withEffect">
                                  <p:stCondLst>
                                    <p:cond delay="130500"/>
                                  </p:stCondLst>
                                  <p:childTnLst>
                                    <p:animEffect transition="out" filter="fade">
                                      <p:cBhvr>
                                        <p:cTn id="184" dur="1000"/>
                                        <p:tgtEl>
                                          <p:spTgt spid="7"/>
                                        </p:tgtEl>
                                      </p:cBhvr>
                                    </p:animEffect>
                                    <p:set>
                                      <p:cBhvr>
                                        <p:cTn id="185" dur="1" fill="hold">
                                          <p:stCondLst>
                                            <p:cond delay="999"/>
                                          </p:stCondLst>
                                        </p:cTn>
                                        <p:tgtEl>
                                          <p:spTgt spid="7"/>
                                        </p:tgtEl>
                                        <p:attrNameLst>
                                          <p:attrName>style.visibility</p:attrName>
                                        </p:attrNameLst>
                                      </p:cBhvr>
                                      <p:to>
                                        <p:strVal val="hidden"/>
                                      </p:to>
                                    </p:set>
                                  </p:childTnLst>
                                </p:cTn>
                              </p:par>
                              <p:par>
                                <p:cTn id="186" presetID="6" presetClass="emph" presetSubtype="0" accel="50000" decel="50000" fill="hold" nodeType="withEffect">
                                  <p:stCondLst>
                                    <p:cond delay="131000"/>
                                  </p:stCondLst>
                                  <p:childTnLst>
                                    <p:animScale>
                                      <p:cBhvr>
                                        <p:cTn id="187" dur="9000" fill="hold"/>
                                        <p:tgtEl>
                                          <p:spTgt spid="8"/>
                                        </p:tgtEl>
                                      </p:cBhvr>
                                      <p:by x="60000" y="60000"/>
                                    </p:animScale>
                                  </p:childTnLst>
                                </p:cTn>
                              </p:par>
                              <p:par>
                                <p:cTn id="188" presetID="63" presetClass="path" presetSubtype="0" accel="50000" decel="50000" fill="hold" nodeType="withEffect">
                                  <p:stCondLst>
                                    <p:cond delay="131000"/>
                                  </p:stCondLst>
                                  <p:childTnLst>
                                    <p:animMotion origin="layout" path="M -3.33333E-6 -2.22222E-6 L -0.05833 -0.26111 " pathEditMode="relative" rAng="0" ptsTypes="AA">
                                      <p:cBhvr>
                                        <p:cTn id="189" dur="9000" fill="hold"/>
                                        <p:tgtEl>
                                          <p:spTgt spid="8"/>
                                        </p:tgtEl>
                                        <p:attrNameLst>
                                          <p:attrName>ppt_x</p:attrName>
                                          <p:attrName>ppt_y</p:attrName>
                                        </p:attrNameLst>
                                      </p:cBhvr>
                                      <p:rCtr x="-29" y="-131"/>
                                    </p:animMotion>
                                  </p:childTnLst>
                                </p:cTn>
                              </p:par>
                              <p:par>
                                <p:cTn id="190" presetID="50" presetClass="entr" presetSubtype="0" decel="100000" fill="hold" nodeType="withEffect">
                                  <p:stCondLst>
                                    <p:cond delay="140000"/>
                                  </p:stCondLst>
                                  <p:childTnLst>
                                    <p:set>
                                      <p:cBhvr>
                                        <p:cTn id="191" dur="1" fill="hold">
                                          <p:stCondLst>
                                            <p:cond delay="0"/>
                                          </p:stCondLst>
                                        </p:cTn>
                                        <p:tgtEl>
                                          <p:spTgt spid="9"/>
                                        </p:tgtEl>
                                        <p:attrNameLst>
                                          <p:attrName>style.visibility</p:attrName>
                                        </p:attrNameLst>
                                      </p:cBhvr>
                                      <p:to>
                                        <p:strVal val="visible"/>
                                      </p:to>
                                    </p:set>
                                    <p:anim calcmode="lin" valueType="num">
                                      <p:cBhvr>
                                        <p:cTn id="192" dur="2000" fill="hold"/>
                                        <p:tgtEl>
                                          <p:spTgt spid="9"/>
                                        </p:tgtEl>
                                        <p:attrNameLst>
                                          <p:attrName>ppt_w</p:attrName>
                                        </p:attrNameLst>
                                      </p:cBhvr>
                                      <p:tavLst>
                                        <p:tav tm="0">
                                          <p:val>
                                            <p:strVal val="#ppt_w+.3"/>
                                          </p:val>
                                        </p:tav>
                                        <p:tav tm="100000">
                                          <p:val>
                                            <p:strVal val="#ppt_w"/>
                                          </p:val>
                                        </p:tav>
                                      </p:tavLst>
                                    </p:anim>
                                    <p:anim calcmode="lin" valueType="num">
                                      <p:cBhvr>
                                        <p:cTn id="193" dur="2000" fill="hold"/>
                                        <p:tgtEl>
                                          <p:spTgt spid="9"/>
                                        </p:tgtEl>
                                        <p:attrNameLst>
                                          <p:attrName>ppt_h</p:attrName>
                                        </p:attrNameLst>
                                      </p:cBhvr>
                                      <p:tavLst>
                                        <p:tav tm="0">
                                          <p:val>
                                            <p:strVal val="#ppt_h"/>
                                          </p:val>
                                        </p:tav>
                                        <p:tav tm="100000">
                                          <p:val>
                                            <p:strVal val="#ppt_h"/>
                                          </p:val>
                                        </p:tav>
                                      </p:tavLst>
                                    </p:anim>
                                    <p:animEffect transition="in" filter="fade">
                                      <p:cBhvr>
                                        <p:cTn id="194" dur="2000"/>
                                        <p:tgtEl>
                                          <p:spTgt spid="9"/>
                                        </p:tgtEl>
                                      </p:cBhvr>
                                    </p:animEffect>
                                  </p:childTnLst>
                                </p:cTn>
                              </p:par>
                              <p:par>
                                <p:cTn id="195" presetID="10" presetClass="exit" presetSubtype="0" fill="hold" nodeType="withEffect">
                                  <p:stCondLst>
                                    <p:cond delay="140500"/>
                                  </p:stCondLst>
                                  <p:childTnLst>
                                    <p:animEffect transition="out" filter="fade">
                                      <p:cBhvr>
                                        <p:cTn id="196" dur="2000"/>
                                        <p:tgtEl>
                                          <p:spTgt spid="8"/>
                                        </p:tgtEl>
                                      </p:cBhvr>
                                    </p:animEffect>
                                    <p:set>
                                      <p:cBhvr>
                                        <p:cTn id="197" dur="1" fill="hold">
                                          <p:stCondLst>
                                            <p:cond delay="1999"/>
                                          </p:stCondLst>
                                        </p:cTn>
                                        <p:tgtEl>
                                          <p:spTgt spid="8"/>
                                        </p:tgtEl>
                                        <p:attrNameLst>
                                          <p:attrName>style.visibility</p:attrName>
                                        </p:attrNameLst>
                                      </p:cBhvr>
                                      <p:to>
                                        <p:strVal val="hidden"/>
                                      </p:to>
                                    </p:set>
                                  </p:childTnLst>
                                </p:cTn>
                              </p:par>
                              <p:par>
                                <p:cTn id="198" presetID="10" presetClass="entr" presetSubtype="0" fill="hold" nodeType="withEffect">
                                  <p:stCondLst>
                                    <p:cond delay="140000"/>
                                  </p:stCondLst>
                                  <p:childTnLst>
                                    <p:set>
                                      <p:cBhvr>
                                        <p:cTn id="199" dur="1" fill="hold">
                                          <p:stCondLst>
                                            <p:cond delay="0"/>
                                          </p:stCondLst>
                                        </p:cTn>
                                        <p:tgtEl>
                                          <p:spTgt spid="52"/>
                                        </p:tgtEl>
                                        <p:attrNameLst>
                                          <p:attrName>style.visibility</p:attrName>
                                        </p:attrNameLst>
                                      </p:cBhvr>
                                      <p:to>
                                        <p:strVal val="visible"/>
                                      </p:to>
                                    </p:set>
                                    <p:animEffect transition="in" filter="fade">
                                      <p:cBhvr>
                                        <p:cTn id="200" dur="2000"/>
                                        <p:tgtEl>
                                          <p:spTgt spid="52"/>
                                        </p:tgtEl>
                                      </p:cBhvr>
                                    </p:animEffect>
                                  </p:childTnLst>
                                </p:cTn>
                              </p:par>
                              <p:par>
                                <p:cTn id="201" presetID="10" presetClass="entr" presetSubtype="0" fill="hold" nodeType="withEffect">
                                  <p:stCondLst>
                                    <p:cond delay="145000"/>
                                  </p:stCondLst>
                                  <p:childTnLst>
                                    <p:set>
                                      <p:cBhvr>
                                        <p:cTn id="202" dur="1" fill="hold">
                                          <p:stCondLst>
                                            <p:cond delay="0"/>
                                          </p:stCondLst>
                                        </p:cTn>
                                        <p:tgtEl>
                                          <p:spTgt spid="53"/>
                                        </p:tgtEl>
                                        <p:attrNameLst>
                                          <p:attrName>style.visibility</p:attrName>
                                        </p:attrNameLst>
                                      </p:cBhvr>
                                      <p:to>
                                        <p:strVal val="visible"/>
                                      </p:to>
                                    </p:set>
                                    <p:animEffect transition="in" filter="fade">
                                      <p:cBhvr>
                                        <p:cTn id="203" dur="2000"/>
                                        <p:tgtEl>
                                          <p:spTgt spid="53"/>
                                        </p:tgtEl>
                                      </p:cBhvr>
                                    </p:animEffect>
                                  </p:childTnLst>
                                </p:cTn>
                              </p:par>
                              <p:par>
                                <p:cTn id="204" presetID="10" presetClass="exit" presetSubtype="0" fill="hold" nodeType="withEffect">
                                  <p:stCondLst>
                                    <p:cond delay="145500"/>
                                  </p:stCondLst>
                                  <p:childTnLst>
                                    <p:animEffect transition="out" filter="fade">
                                      <p:cBhvr>
                                        <p:cTn id="205" dur="2000"/>
                                        <p:tgtEl>
                                          <p:spTgt spid="52"/>
                                        </p:tgtEl>
                                      </p:cBhvr>
                                    </p:animEffect>
                                    <p:set>
                                      <p:cBhvr>
                                        <p:cTn id="206" dur="1" fill="hold">
                                          <p:stCondLst>
                                            <p:cond delay="1999"/>
                                          </p:stCondLst>
                                        </p:cTn>
                                        <p:tgtEl>
                                          <p:spTgt spid="52"/>
                                        </p:tgtEl>
                                        <p:attrNameLst>
                                          <p:attrName>style.visibility</p:attrName>
                                        </p:attrNameLst>
                                      </p:cBhvr>
                                      <p:to>
                                        <p:strVal val="hidden"/>
                                      </p:to>
                                    </p:set>
                                  </p:childTnLst>
                                </p:cTn>
                              </p:par>
                              <p:par>
                                <p:cTn id="207" presetID="10" presetClass="entr" presetSubtype="0" fill="hold" nodeType="withEffect">
                                  <p:stCondLst>
                                    <p:cond delay="150000"/>
                                  </p:stCondLst>
                                  <p:childTnLst>
                                    <p:set>
                                      <p:cBhvr>
                                        <p:cTn id="208" dur="1" fill="hold">
                                          <p:stCondLst>
                                            <p:cond delay="0"/>
                                          </p:stCondLst>
                                        </p:cTn>
                                        <p:tgtEl>
                                          <p:spTgt spid="54"/>
                                        </p:tgtEl>
                                        <p:attrNameLst>
                                          <p:attrName>style.visibility</p:attrName>
                                        </p:attrNameLst>
                                      </p:cBhvr>
                                      <p:to>
                                        <p:strVal val="visible"/>
                                      </p:to>
                                    </p:set>
                                    <p:animEffect transition="in" filter="fade">
                                      <p:cBhvr>
                                        <p:cTn id="209" dur="2000"/>
                                        <p:tgtEl>
                                          <p:spTgt spid="54"/>
                                        </p:tgtEl>
                                      </p:cBhvr>
                                    </p:animEffect>
                                  </p:childTnLst>
                                </p:cTn>
                              </p:par>
                              <p:par>
                                <p:cTn id="210" presetID="10" presetClass="exit" presetSubtype="0" fill="hold" nodeType="withEffect">
                                  <p:stCondLst>
                                    <p:cond delay="150500"/>
                                  </p:stCondLst>
                                  <p:childTnLst>
                                    <p:animEffect transition="out" filter="fade">
                                      <p:cBhvr>
                                        <p:cTn id="211" dur="2000"/>
                                        <p:tgtEl>
                                          <p:spTgt spid="53"/>
                                        </p:tgtEl>
                                      </p:cBhvr>
                                    </p:animEffect>
                                    <p:set>
                                      <p:cBhvr>
                                        <p:cTn id="212" dur="1" fill="hold">
                                          <p:stCondLst>
                                            <p:cond delay="1999"/>
                                          </p:stCondLst>
                                        </p:cTn>
                                        <p:tgtEl>
                                          <p:spTgt spid="53"/>
                                        </p:tgtEl>
                                        <p:attrNameLst>
                                          <p:attrName>style.visibility</p:attrName>
                                        </p:attrNameLst>
                                      </p:cBhvr>
                                      <p:to>
                                        <p:strVal val="hidden"/>
                                      </p:to>
                                    </p:set>
                                  </p:childTnLst>
                                </p:cTn>
                              </p:par>
                              <p:par>
                                <p:cTn id="213" presetID="10" presetClass="entr" presetSubtype="0" fill="hold" nodeType="withEffect">
                                  <p:stCondLst>
                                    <p:cond delay="154000"/>
                                  </p:stCondLst>
                                  <p:childTnLst>
                                    <p:set>
                                      <p:cBhvr>
                                        <p:cTn id="214" dur="1" fill="hold">
                                          <p:stCondLst>
                                            <p:cond delay="0"/>
                                          </p:stCondLst>
                                        </p:cTn>
                                        <p:tgtEl>
                                          <p:spTgt spid="55"/>
                                        </p:tgtEl>
                                        <p:attrNameLst>
                                          <p:attrName>style.visibility</p:attrName>
                                        </p:attrNameLst>
                                      </p:cBhvr>
                                      <p:to>
                                        <p:strVal val="visible"/>
                                      </p:to>
                                    </p:set>
                                    <p:animEffect transition="in" filter="fade">
                                      <p:cBhvr>
                                        <p:cTn id="215" dur="2000"/>
                                        <p:tgtEl>
                                          <p:spTgt spid="55"/>
                                        </p:tgtEl>
                                      </p:cBhvr>
                                    </p:animEffect>
                                  </p:childTnLst>
                                </p:cTn>
                              </p:par>
                              <p:par>
                                <p:cTn id="216" presetID="10" presetClass="exit" presetSubtype="0" fill="hold" nodeType="withEffect">
                                  <p:stCondLst>
                                    <p:cond delay="154500"/>
                                  </p:stCondLst>
                                  <p:childTnLst>
                                    <p:animEffect transition="out" filter="fade">
                                      <p:cBhvr>
                                        <p:cTn id="217" dur="2000"/>
                                        <p:tgtEl>
                                          <p:spTgt spid="54"/>
                                        </p:tgtEl>
                                      </p:cBhvr>
                                    </p:animEffect>
                                    <p:set>
                                      <p:cBhvr>
                                        <p:cTn id="218" dur="1" fill="hold">
                                          <p:stCondLst>
                                            <p:cond delay="1999"/>
                                          </p:stCondLst>
                                        </p:cTn>
                                        <p:tgtEl>
                                          <p:spTgt spid="54"/>
                                        </p:tgtEl>
                                        <p:attrNameLst>
                                          <p:attrName>style.visibility</p:attrName>
                                        </p:attrNameLst>
                                      </p:cBhvr>
                                      <p:to>
                                        <p:strVal val="hidden"/>
                                      </p:to>
                                    </p:set>
                                  </p:childTnLst>
                                </p:cTn>
                              </p:par>
                              <p:par>
                                <p:cTn id="219" presetID="10" presetClass="entr" presetSubtype="0" fill="hold" nodeType="withEffect">
                                  <p:stCondLst>
                                    <p:cond delay="158000"/>
                                  </p:stCondLst>
                                  <p:childTnLst>
                                    <p:set>
                                      <p:cBhvr>
                                        <p:cTn id="220" dur="1" fill="hold">
                                          <p:stCondLst>
                                            <p:cond delay="0"/>
                                          </p:stCondLst>
                                        </p:cTn>
                                        <p:tgtEl>
                                          <p:spTgt spid="56"/>
                                        </p:tgtEl>
                                        <p:attrNameLst>
                                          <p:attrName>style.visibility</p:attrName>
                                        </p:attrNameLst>
                                      </p:cBhvr>
                                      <p:to>
                                        <p:strVal val="visible"/>
                                      </p:to>
                                    </p:set>
                                    <p:animEffect transition="in" filter="fade">
                                      <p:cBhvr>
                                        <p:cTn id="221" dur="2000"/>
                                        <p:tgtEl>
                                          <p:spTgt spid="56"/>
                                        </p:tgtEl>
                                      </p:cBhvr>
                                    </p:animEffect>
                                  </p:childTnLst>
                                </p:cTn>
                              </p:par>
                              <p:par>
                                <p:cTn id="222" presetID="10" presetClass="exit" presetSubtype="0" fill="hold" nodeType="withEffect">
                                  <p:stCondLst>
                                    <p:cond delay="158500"/>
                                  </p:stCondLst>
                                  <p:childTnLst>
                                    <p:animEffect transition="out" filter="fade">
                                      <p:cBhvr>
                                        <p:cTn id="223" dur="2000"/>
                                        <p:tgtEl>
                                          <p:spTgt spid="55"/>
                                        </p:tgtEl>
                                      </p:cBhvr>
                                    </p:animEffect>
                                    <p:set>
                                      <p:cBhvr>
                                        <p:cTn id="224" dur="1" fill="hold">
                                          <p:stCondLst>
                                            <p:cond delay="1999"/>
                                          </p:stCondLst>
                                        </p:cTn>
                                        <p:tgtEl>
                                          <p:spTgt spid="55"/>
                                        </p:tgtEl>
                                        <p:attrNameLst>
                                          <p:attrName>style.visibility</p:attrName>
                                        </p:attrNameLst>
                                      </p:cBhvr>
                                      <p:to>
                                        <p:strVal val="hidden"/>
                                      </p:to>
                                    </p:set>
                                  </p:childTnLst>
                                </p:cTn>
                              </p:par>
                              <p:par>
                                <p:cTn id="225" presetID="10" presetClass="entr" presetSubtype="0" fill="hold" nodeType="withEffect">
                                  <p:stCondLst>
                                    <p:cond delay="161000"/>
                                  </p:stCondLst>
                                  <p:childTnLst>
                                    <p:set>
                                      <p:cBhvr>
                                        <p:cTn id="226" dur="1" fill="hold">
                                          <p:stCondLst>
                                            <p:cond delay="0"/>
                                          </p:stCondLst>
                                        </p:cTn>
                                        <p:tgtEl>
                                          <p:spTgt spid="57"/>
                                        </p:tgtEl>
                                        <p:attrNameLst>
                                          <p:attrName>style.visibility</p:attrName>
                                        </p:attrNameLst>
                                      </p:cBhvr>
                                      <p:to>
                                        <p:strVal val="visible"/>
                                      </p:to>
                                    </p:set>
                                    <p:animEffect transition="in" filter="fade">
                                      <p:cBhvr>
                                        <p:cTn id="227" dur="2000"/>
                                        <p:tgtEl>
                                          <p:spTgt spid="57"/>
                                        </p:tgtEl>
                                      </p:cBhvr>
                                    </p:animEffect>
                                  </p:childTnLst>
                                </p:cTn>
                              </p:par>
                              <p:par>
                                <p:cTn id="228" presetID="10" presetClass="exit" presetSubtype="0" fill="hold" nodeType="withEffect">
                                  <p:stCondLst>
                                    <p:cond delay="161500"/>
                                  </p:stCondLst>
                                  <p:childTnLst>
                                    <p:animEffect transition="out" filter="fade">
                                      <p:cBhvr>
                                        <p:cTn id="229" dur="2000"/>
                                        <p:tgtEl>
                                          <p:spTgt spid="56"/>
                                        </p:tgtEl>
                                      </p:cBhvr>
                                    </p:animEffect>
                                    <p:set>
                                      <p:cBhvr>
                                        <p:cTn id="230" dur="1" fill="hold">
                                          <p:stCondLst>
                                            <p:cond delay="1999"/>
                                          </p:stCondLst>
                                        </p:cTn>
                                        <p:tgtEl>
                                          <p:spTgt spid="56"/>
                                        </p:tgtEl>
                                        <p:attrNameLst>
                                          <p:attrName>style.visibility</p:attrName>
                                        </p:attrNameLst>
                                      </p:cBhvr>
                                      <p:to>
                                        <p:strVal val="hidden"/>
                                      </p:to>
                                    </p:set>
                                  </p:childTnLst>
                                </p:cTn>
                              </p:par>
                              <p:par>
                                <p:cTn id="231" presetID="10" presetClass="entr" presetSubtype="0" fill="hold" nodeType="withEffect">
                                  <p:stCondLst>
                                    <p:cond delay="166000"/>
                                  </p:stCondLst>
                                  <p:childTnLst>
                                    <p:set>
                                      <p:cBhvr>
                                        <p:cTn id="232" dur="1" fill="hold">
                                          <p:stCondLst>
                                            <p:cond delay="0"/>
                                          </p:stCondLst>
                                        </p:cTn>
                                        <p:tgtEl>
                                          <p:spTgt spid="59"/>
                                        </p:tgtEl>
                                        <p:attrNameLst>
                                          <p:attrName>style.visibility</p:attrName>
                                        </p:attrNameLst>
                                      </p:cBhvr>
                                      <p:to>
                                        <p:strVal val="visible"/>
                                      </p:to>
                                    </p:set>
                                    <p:animEffect transition="in" filter="fade">
                                      <p:cBhvr>
                                        <p:cTn id="233" dur="2000"/>
                                        <p:tgtEl>
                                          <p:spTgt spid="59"/>
                                        </p:tgtEl>
                                      </p:cBhvr>
                                    </p:animEffect>
                                  </p:childTnLst>
                                </p:cTn>
                              </p:par>
                              <p:par>
                                <p:cTn id="234" presetID="10" presetClass="exit" presetSubtype="0" fill="hold" nodeType="withEffect">
                                  <p:stCondLst>
                                    <p:cond delay="166500"/>
                                  </p:stCondLst>
                                  <p:childTnLst>
                                    <p:animEffect transition="out" filter="fade">
                                      <p:cBhvr>
                                        <p:cTn id="235" dur="2000"/>
                                        <p:tgtEl>
                                          <p:spTgt spid="57"/>
                                        </p:tgtEl>
                                      </p:cBhvr>
                                    </p:animEffect>
                                    <p:set>
                                      <p:cBhvr>
                                        <p:cTn id="236" dur="1" fill="hold">
                                          <p:stCondLst>
                                            <p:cond delay="1999"/>
                                          </p:stCondLst>
                                        </p:cTn>
                                        <p:tgtEl>
                                          <p:spTgt spid="57"/>
                                        </p:tgtEl>
                                        <p:attrNameLst>
                                          <p:attrName>style.visibility</p:attrName>
                                        </p:attrNameLst>
                                      </p:cBhvr>
                                      <p:to>
                                        <p:strVal val="hidden"/>
                                      </p:to>
                                    </p:set>
                                  </p:childTnLst>
                                </p:cTn>
                              </p:par>
                              <p:par>
                                <p:cTn id="237" presetID="6" presetClass="emph" presetSubtype="0" accel="50000" decel="50000" fill="hold" nodeType="withEffect">
                                  <p:stCondLst>
                                    <p:cond delay="167500"/>
                                  </p:stCondLst>
                                  <p:childTnLst>
                                    <p:animScale>
                                      <p:cBhvr>
                                        <p:cTn id="238" dur="5000" fill="hold"/>
                                        <p:tgtEl>
                                          <p:spTgt spid="59"/>
                                        </p:tgtEl>
                                      </p:cBhvr>
                                      <p:by x="140000" y="140000"/>
                                    </p:animScale>
                                  </p:childTnLst>
                                </p:cTn>
                              </p:par>
                              <p:par>
                                <p:cTn id="239" presetID="64" presetClass="path" presetSubtype="0" accel="50000" decel="50000" fill="hold" nodeType="withEffect">
                                  <p:stCondLst>
                                    <p:cond delay="167500"/>
                                  </p:stCondLst>
                                  <p:childTnLst>
                                    <p:animMotion origin="layout" path="M 4.16667E-6 0 L -0.04323 0.12222 " pathEditMode="relative" rAng="0" ptsTypes="AA">
                                      <p:cBhvr>
                                        <p:cTn id="240" dur="5000" fill="hold"/>
                                        <p:tgtEl>
                                          <p:spTgt spid="59"/>
                                        </p:tgtEl>
                                        <p:attrNameLst>
                                          <p:attrName>ppt_x</p:attrName>
                                          <p:attrName>ppt_y</p:attrName>
                                        </p:attrNameLst>
                                      </p:cBhvr>
                                      <p:rCtr x="-22" y="61"/>
                                    </p:animMotion>
                                  </p:childTnLst>
                                </p:cTn>
                              </p:par>
                              <p:par>
                                <p:cTn id="241" presetID="10" presetClass="exit" presetSubtype="0" fill="hold" nodeType="withEffect">
                                  <p:stCondLst>
                                    <p:cond delay="172000"/>
                                  </p:stCondLst>
                                  <p:childTnLst>
                                    <p:animEffect transition="out" filter="fade">
                                      <p:cBhvr>
                                        <p:cTn id="242" dur="2000"/>
                                        <p:tgtEl>
                                          <p:spTgt spid="59"/>
                                        </p:tgtEl>
                                      </p:cBhvr>
                                    </p:animEffect>
                                    <p:set>
                                      <p:cBhvr>
                                        <p:cTn id="243" dur="1" fill="hold">
                                          <p:stCondLst>
                                            <p:cond delay="1999"/>
                                          </p:stCondLst>
                                        </p:cTn>
                                        <p:tgtEl>
                                          <p:spTgt spid="59"/>
                                        </p:tgtEl>
                                        <p:attrNameLst>
                                          <p:attrName>style.visibility</p:attrName>
                                        </p:attrNameLst>
                                      </p:cBhvr>
                                      <p:to>
                                        <p:strVal val="hidden"/>
                                      </p:to>
                                    </p:set>
                                  </p:childTnLst>
                                </p:cTn>
                              </p:par>
                              <p:par>
                                <p:cTn id="244" presetID="10" presetClass="entr" presetSubtype="0" fill="hold" nodeType="withEffect">
                                  <p:stCondLst>
                                    <p:cond delay="172000"/>
                                  </p:stCondLst>
                                  <p:childTnLst>
                                    <p:set>
                                      <p:cBhvr>
                                        <p:cTn id="245" dur="1" fill="hold">
                                          <p:stCondLst>
                                            <p:cond delay="0"/>
                                          </p:stCondLst>
                                        </p:cTn>
                                        <p:tgtEl>
                                          <p:spTgt spid="15"/>
                                        </p:tgtEl>
                                        <p:attrNameLst>
                                          <p:attrName>style.visibility</p:attrName>
                                        </p:attrNameLst>
                                      </p:cBhvr>
                                      <p:to>
                                        <p:strVal val="visible"/>
                                      </p:to>
                                    </p:set>
                                    <p:animEffect transition="in" filter="fade">
                                      <p:cBhvr>
                                        <p:cTn id="246" dur="2000"/>
                                        <p:tgtEl>
                                          <p:spTgt spid="15"/>
                                        </p:tgtEl>
                                      </p:cBhvr>
                                    </p:animEffect>
                                  </p:childTnLst>
                                </p:cTn>
                              </p:par>
                              <p:par>
                                <p:cTn id="247" presetID="50" presetClass="exit" presetSubtype="0" accel="100000" fill="hold" nodeType="withEffect">
                                  <p:stCondLst>
                                    <p:cond delay="172000"/>
                                  </p:stCondLst>
                                  <p:childTnLst>
                                    <p:anim calcmode="lin" valueType="num">
                                      <p:cBhvr>
                                        <p:cTn id="248" dur="1000"/>
                                        <p:tgtEl>
                                          <p:spTgt spid="9"/>
                                        </p:tgtEl>
                                        <p:attrNameLst>
                                          <p:attrName>ppt_w</p:attrName>
                                        </p:attrNameLst>
                                      </p:cBhvr>
                                      <p:tavLst>
                                        <p:tav tm="0">
                                          <p:val>
                                            <p:strVal val="ppt_w"/>
                                          </p:val>
                                        </p:tav>
                                        <p:tav tm="100000">
                                          <p:val>
                                            <p:strVal val="ppt_w+.3"/>
                                          </p:val>
                                        </p:tav>
                                      </p:tavLst>
                                    </p:anim>
                                    <p:anim calcmode="lin" valueType="num">
                                      <p:cBhvr>
                                        <p:cTn id="249" dur="1000"/>
                                        <p:tgtEl>
                                          <p:spTgt spid="9"/>
                                        </p:tgtEl>
                                        <p:attrNameLst>
                                          <p:attrName>ppt_h</p:attrName>
                                        </p:attrNameLst>
                                      </p:cBhvr>
                                      <p:tavLst>
                                        <p:tav tm="0">
                                          <p:val>
                                            <p:strVal val="ppt_h"/>
                                          </p:val>
                                        </p:tav>
                                        <p:tav tm="100000">
                                          <p:val>
                                            <p:strVal val="ppt_h"/>
                                          </p:val>
                                        </p:tav>
                                      </p:tavLst>
                                    </p:anim>
                                    <p:animEffect transition="out" filter="fade">
                                      <p:cBhvr>
                                        <p:cTn id="250" dur="1000"/>
                                        <p:tgtEl>
                                          <p:spTgt spid="9"/>
                                        </p:tgtEl>
                                      </p:cBhvr>
                                    </p:animEffect>
                                    <p:set>
                                      <p:cBhvr>
                                        <p:cTn id="251" dur="1" fill="hold">
                                          <p:stCondLst>
                                            <p:cond delay="999"/>
                                          </p:stCondLst>
                                        </p:cTn>
                                        <p:tgtEl>
                                          <p:spTgt spid="9"/>
                                        </p:tgtEl>
                                        <p:attrNameLst>
                                          <p:attrName>style.visibility</p:attrName>
                                        </p:attrNameLst>
                                      </p:cBhvr>
                                      <p:to>
                                        <p:strVal val="hidden"/>
                                      </p:to>
                                    </p:set>
                                  </p:childTnLst>
                                </p:cTn>
                              </p:par>
                              <p:par>
                                <p:cTn id="252" presetID="10" presetClass="entr" presetSubtype="0" fill="hold" grpId="0" nodeType="withEffect">
                                  <p:stCondLst>
                                    <p:cond delay="172000"/>
                                  </p:stCondLst>
                                  <p:childTnLst>
                                    <p:set>
                                      <p:cBhvr>
                                        <p:cTn id="253" dur="1" fill="hold">
                                          <p:stCondLst>
                                            <p:cond delay="0"/>
                                          </p:stCondLst>
                                        </p:cTn>
                                        <p:tgtEl>
                                          <p:spTgt spid="62"/>
                                        </p:tgtEl>
                                        <p:attrNameLst>
                                          <p:attrName>style.visibility</p:attrName>
                                        </p:attrNameLst>
                                      </p:cBhvr>
                                      <p:to>
                                        <p:strVal val="visible"/>
                                      </p:to>
                                    </p:set>
                                    <p:animEffect transition="in" filter="fade">
                                      <p:cBhvr>
                                        <p:cTn id="254"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55"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audio>
              <p:cMediaNode>
                <p:cTn id="256" fill="hold" display="0">
                  <p:stCondLst>
                    <p:cond delay="indefinite"/>
                  </p:stCondLst>
                  <p:endCondLst>
                    <p:cond evt="onNext" delay="0">
                      <p:tgtEl>
                        <p:sldTgt/>
                      </p:tgtEl>
                    </p:cond>
                    <p:cond evt="onPrev" delay="0">
                      <p:tgtEl>
                        <p:sldTgt/>
                      </p:tgtEl>
                    </p:cond>
                    <p:cond evt="onStopAudio" delay="0">
                      <p:tgtEl>
                        <p:sldTgt/>
                      </p:tgtEl>
                    </p:cond>
                  </p:endCondLst>
                </p:cTn>
                <p:tgtEl>
                  <p:spTgt spid="60"/>
                </p:tgtEl>
              </p:cMediaNode>
            </p:audio>
          </p:childTnLst>
        </p:cTn>
      </p:par>
    </p:tnLst>
    <p:bldLst>
      <p:bldP spid="58" grpId="0"/>
      <p:bldP spid="62" grpId="0"/>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394" name="Picture 2" descr="Image result for trail of tears"/>
          <p:cNvPicPr>
            <a:picLocks noChangeAspect="1" noChangeArrowheads="1"/>
          </p:cNvPicPr>
          <p:nvPr/>
        </p:nvPicPr>
        <p:blipFill>
          <a:blip r:embed="rId2"/>
          <a:srcRect/>
          <a:stretch>
            <a:fillRect/>
          </a:stretch>
        </p:blipFill>
        <p:spPr bwMode="auto">
          <a:xfrm>
            <a:off x="1066799" y="762000"/>
            <a:ext cx="7188237" cy="5867400"/>
          </a:xfrm>
          <a:prstGeom prst="rect">
            <a:avLst/>
          </a:prstGeom>
          <a:noFill/>
        </p:spPr>
      </p:pic>
      <p:sp>
        <p:nvSpPr>
          <p:cNvPr id="4" name="TextBox 3"/>
          <p:cNvSpPr txBox="1"/>
          <p:nvPr/>
        </p:nvSpPr>
        <p:spPr>
          <a:xfrm>
            <a:off x="3124200" y="228600"/>
            <a:ext cx="2903167" cy="584775"/>
          </a:xfrm>
          <a:prstGeom prst="rect">
            <a:avLst/>
          </a:prstGeom>
          <a:noFill/>
        </p:spPr>
        <p:txBody>
          <a:bodyPr wrap="none" rtlCol="0">
            <a:spAutoFit/>
          </a:bodyPr>
          <a:lstStyle/>
          <a:p>
            <a:r>
              <a:rPr lang="en-US" sz="3200" dirty="0" smtClean="0"/>
              <a:t>TRAIL OF TEARS </a:t>
            </a:r>
            <a:endParaRPr lang="en-US" sz="3200" dirty="0"/>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37117853"/>
          </a:xfrm>
          <a:prstGeom prst="rect">
            <a:avLst/>
          </a:prstGeom>
        </p:spPr>
        <p:txBody>
          <a:bodyPr wrap="square">
            <a:spAutoFit/>
          </a:bodyPr>
          <a:lstStyle/>
          <a:p>
            <a:r>
              <a:rPr lang="en-US" dirty="0" smtClean="0">
                <a:hlinkClick r:id="rId2"/>
              </a:rPr>
              <a:t>https://www.jstor.org/stable/2198101?seq=1#page_scan_tab_contents</a:t>
            </a:r>
            <a:endParaRPr lang="en-US" dirty="0" smtClean="0"/>
          </a:p>
          <a:p>
            <a:r>
              <a:rPr lang="en-US" b="1" dirty="0" smtClean="0"/>
              <a:t>PATHKILLER II  </a:t>
            </a:r>
            <a:r>
              <a:rPr lang="en-US" dirty="0" smtClean="0"/>
              <a:t>(</a:t>
            </a:r>
            <a:r>
              <a:rPr lang="en-US" b="1" dirty="0" smtClean="0"/>
              <a:t>THE RIDGE)   </a:t>
            </a:r>
            <a:r>
              <a:rPr lang="en-US" dirty="0" smtClean="0"/>
              <a:t>1772– 1839</a:t>
            </a:r>
          </a:p>
          <a:p>
            <a:r>
              <a:rPr lang="en-US" dirty="0" smtClean="0"/>
              <a:t>	</a:t>
            </a:r>
            <a:r>
              <a:rPr lang="en-US" b="1" dirty="0" smtClean="0"/>
              <a:t>The Ridge </a:t>
            </a:r>
            <a:r>
              <a:rPr lang="en-US" dirty="0" smtClean="0"/>
              <a:t>was born about 1772 into the Deer clan of his</a:t>
            </a:r>
          </a:p>
          <a:p>
            <a:r>
              <a:rPr lang="en-US" dirty="0" smtClean="0"/>
              <a:t> mother, </a:t>
            </a:r>
            <a:r>
              <a:rPr lang="en-US" i="1" dirty="0" err="1" smtClean="0"/>
              <a:t>Oganotota</a:t>
            </a:r>
            <a:r>
              <a:rPr lang="en-US" dirty="0" smtClean="0"/>
              <a:t> (O-go-</a:t>
            </a:r>
            <a:r>
              <a:rPr lang="en-US" dirty="0" err="1" smtClean="0"/>
              <a:t>nuh</a:t>
            </a:r>
            <a:r>
              <a:rPr lang="en-US" dirty="0" smtClean="0"/>
              <a:t>-to-</a:t>
            </a:r>
            <a:r>
              <a:rPr lang="en-US" dirty="0" err="1" smtClean="0"/>
              <a:t>tua</a:t>
            </a:r>
            <a:r>
              <a:rPr lang="en-US" dirty="0" smtClean="0"/>
              <a:t>), a Scots-Cherokee woman, </a:t>
            </a:r>
          </a:p>
          <a:p>
            <a:r>
              <a:rPr lang="en-US" dirty="0" smtClean="0"/>
              <a:t>in the Cherokee town of Great Hiwassee, along the Hiwassee River</a:t>
            </a:r>
          </a:p>
          <a:p>
            <a:r>
              <a:rPr lang="en-US" dirty="0" smtClean="0"/>
              <a:t> (an area later part of Tennessee). His father was believed to be </a:t>
            </a:r>
          </a:p>
          <a:p>
            <a:r>
              <a:rPr lang="en-US" dirty="0" smtClean="0"/>
              <a:t>full-blood Cherokee.  His maternal grandfather was a Scots trader </a:t>
            </a:r>
          </a:p>
          <a:p>
            <a:r>
              <a:rPr lang="en-US" dirty="0" smtClean="0"/>
              <a:t>who returned to Europe and left a Cherokee wife and daughter </a:t>
            </a:r>
          </a:p>
          <a:p>
            <a:r>
              <a:rPr lang="en-US" dirty="0" smtClean="0"/>
              <a:t>behind in America.</a:t>
            </a:r>
          </a:p>
          <a:p>
            <a:r>
              <a:rPr lang="en-US" dirty="0" smtClean="0"/>
              <a:t>	He was the third son born, but the first to survive to adulthood. He had two younger brothers.  From his early years, Ridge was taught patience and self-denial, and to endure fatigue.  On reaching the proper age, he was initiated as a warrior.  The Cherokee believed that a man's achievements as a warrior were a sign of his spiritual power and part of his leadership.</a:t>
            </a:r>
          </a:p>
          <a:p>
            <a:r>
              <a:rPr lang="en-US" dirty="0" smtClean="0"/>
              <a:t>	During the Cherokee–American wars (1776-1795), the young man was known as </a:t>
            </a:r>
            <a:r>
              <a:rPr lang="en-US" i="1" dirty="0" err="1" smtClean="0"/>
              <a:t>Nunnehidihi</a:t>
            </a:r>
            <a:r>
              <a:rPr lang="en-US" dirty="0" smtClean="0"/>
              <a:t>, meaning "He Who Slays The Enemy In His Path" or "The </a:t>
            </a:r>
            <a:r>
              <a:rPr lang="en-US" dirty="0" err="1" smtClean="0"/>
              <a:t>Pathkiller</a:t>
            </a:r>
            <a:r>
              <a:rPr lang="en-US" dirty="0" smtClean="0"/>
              <a:t>“.  White men knew him by the simplified English name, "The Ridge".</a:t>
            </a:r>
            <a:endParaRPr lang="en-US" baseline="30000" dirty="0" smtClean="0"/>
          </a:p>
          <a:p>
            <a:r>
              <a:rPr lang="en-US" dirty="0" smtClean="0"/>
              <a:t>	In 1792 Ridge married </a:t>
            </a:r>
            <a:r>
              <a:rPr lang="en-US" i="1" dirty="0" err="1" smtClean="0"/>
              <a:t>Sehoya</a:t>
            </a:r>
            <a:r>
              <a:rPr lang="en-US" i="1" dirty="0" smtClean="0"/>
              <a:t>,</a:t>
            </a:r>
            <a:r>
              <a:rPr lang="en-US" dirty="0" smtClean="0"/>
              <a:t> also known as </a:t>
            </a:r>
            <a:r>
              <a:rPr lang="en-US" dirty="0" err="1" smtClean="0"/>
              <a:t>Suzannah</a:t>
            </a:r>
            <a:r>
              <a:rPr lang="en-US" dirty="0" smtClean="0"/>
              <a:t> Catherine </a:t>
            </a:r>
            <a:r>
              <a:rPr lang="en-US" dirty="0" err="1" smtClean="0"/>
              <a:t>Wickett</a:t>
            </a:r>
            <a:r>
              <a:rPr lang="en-US" dirty="0" smtClean="0"/>
              <a:t>, a mixed-blood Cherokee of the Wild Potato clan.  Her name was also spelled </a:t>
            </a:r>
            <a:r>
              <a:rPr lang="en-US" dirty="0" err="1" smtClean="0"/>
              <a:t>Sehoyah</a:t>
            </a:r>
            <a:r>
              <a:rPr lang="en-US" dirty="0" smtClean="0"/>
              <a:t>; she was the daughter of Kate Parris and </a:t>
            </a:r>
            <a:r>
              <a:rPr lang="en-US" i="1" dirty="0" err="1" smtClean="0"/>
              <a:t>Ar</a:t>
            </a:r>
            <a:r>
              <a:rPr lang="en-US" i="1" dirty="0" smtClean="0"/>
              <a:t>-</a:t>
            </a:r>
            <a:r>
              <a:rPr lang="en-US" i="1" dirty="0" err="1" smtClean="0"/>
              <a:t>tah</a:t>
            </a:r>
            <a:r>
              <a:rPr lang="en-US" i="1" dirty="0" smtClean="0"/>
              <a:t>-</a:t>
            </a:r>
            <a:r>
              <a:rPr lang="en-US" i="1" dirty="0" err="1" smtClean="0"/>
              <a:t>ku</a:t>
            </a:r>
            <a:r>
              <a:rPr lang="en-US" i="1" dirty="0" smtClean="0"/>
              <a:t>-</a:t>
            </a:r>
            <a:r>
              <a:rPr lang="en-US" i="1" dirty="0" err="1" smtClean="0"/>
              <a:t>ni</a:t>
            </a:r>
            <a:r>
              <a:rPr lang="en-US" i="1" dirty="0" smtClean="0"/>
              <a:t>-</a:t>
            </a:r>
            <a:r>
              <a:rPr lang="en-US" i="1" dirty="0" err="1" smtClean="0"/>
              <a:t>sti</a:t>
            </a:r>
            <a:r>
              <a:rPr lang="en-US" i="1" dirty="0" smtClean="0"/>
              <a:t>-sky</a:t>
            </a:r>
            <a:r>
              <a:rPr lang="en-US" dirty="0" smtClean="0"/>
              <a:t> ("</a:t>
            </a:r>
            <a:r>
              <a:rPr lang="en-US" dirty="0" err="1" smtClean="0"/>
              <a:t>Wickett</a:t>
            </a:r>
            <a:r>
              <a:rPr lang="en-US" dirty="0" smtClean="0"/>
              <a:t>").  The couple had several children. </a:t>
            </a:r>
          </a:p>
          <a:p>
            <a:r>
              <a:rPr lang="en-US" dirty="0" smtClean="0"/>
              <a:t>	Also in 1792 at age 21, </a:t>
            </a:r>
            <a:r>
              <a:rPr lang="en-US" i="1" dirty="0" smtClean="0"/>
              <a:t> </a:t>
            </a:r>
            <a:r>
              <a:rPr lang="en-US" dirty="0" smtClean="0"/>
              <a:t>Pathfinder II was chosen as a member of the new Cherokee Council.  He proved a valuable counselor, and at the second session proposed many useful laws.</a:t>
            </a:r>
            <a:r>
              <a:rPr lang="en-US" baseline="30000" dirty="0" smtClean="0"/>
              <a:t> </a:t>
            </a:r>
            <a:r>
              <a:rPr lang="en-US" dirty="0" smtClean="0"/>
              <a:t>  Ridge had no formal education and could neither read nor write.  But he was known as a noted orator and dynamic speaker.  He appreciated the value of education and believed that the Cherokee must learn to communicate with European Americans and to understand their ways in order to survive as a nation.</a:t>
            </a:r>
          </a:p>
          <a:p>
            <a:r>
              <a:rPr lang="en-US" dirty="0" smtClean="0"/>
              <a:t>	Ridge was part of the a group of young Cherokee chiefs in the early nineteenth century  who supported acculturation and other changes in how the people dealt with the United States.  All were of mixed race and had some exposure to European-American culture, but identified as Cherokee.  </a:t>
            </a:r>
          </a:p>
          <a:p>
            <a:r>
              <a:rPr lang="en-US" dirty="0" smtClean="0"/>
              <a:t>	During the Cherokee–American wars (1776-1795), Pathfinder II took part in small raids and other actions including a campaign in 1793 that resulted in a massacre.  After these wars, he changed his name to </a:t>
            </a:r>
            <a:r>
              <a:rPr lang="en-US" i="1" dirty="0" err="1" smtClean="0"/>
              <a:t>Ganundalegi</a:t>
            </a:r>
            <a:r>
              <a:rPr lang="en-US" dirty="0" smtClean="0"/>
              <a:t>, which in English was translated as "The Ridge“.  The Ridge and his family moved to </a:t>
            </a:r>
            <a:r>
              <a:rPr lang="en-US" dirty="0" err="1" smtClean="0"/>
              <a:t>Oothcaloga</a:t>
            </a:r>
            <a:r>
              <a:rPr lang="en-US" dirty="0" smtClean="0"/>
              <a:t>, near what developed as the modern city of Calhoun, Georgia where he became a planter and began to acquire slaves to work his plantation.</a:t>
            </a:r>
          </a:p>
          <a:p>
            <a:r>
              <a:rPr lang="en-US" dirty="0" smtClean="0"/>
              <a:t>	In 1807, Chief </a:t>
            </a:r>
            <a:r>
              <a:rPr lang="en-US" dirty="0" err="1" smtClean="0"/>
              <a:t>Doublehead</a:t>
            </a:r>
            <a:r>
              <a:rPr lang="en-US" dirty="0" smtClean="0"/>
              <a:t> was bribed by white speculators to cede some Cherokee communal land without approval by the Cherokee National Council.  The Council determined this to be a capital crime against the nation, and directed Ridge, James Vann, and Alexander Sanders to execute </a:t>
            </a:r>
            <a:r>
              <a:rPr lang="en-US" dirty="0" err="1" smtClean="0"/>
              <a:t>Doublehead</a:t>
            </a:r>
            <a:r>
              <a:rPr lang="en-US" dirty="0" smtClean="0"/>
              <a:t>.  (Vann became too drunk to participate. The other two men used guns, knives, and a tomahawk to kill the old chief on August 9, 1807 at the Hiwassee Garrison in Tennessee).</a:t>
            </a:r>
          </a:p>
          <a:p>
            <a:r>
              <a:rPr lang="en-US" dirty="0" smtClean="0"/>
              <a:t>	Shortly before the War of 1812, Shawnee chief 'Tecumseh' and his brother, </a:t>
            </a:r>
            <a:r>
              <a:rPr lang="en-US" i="1" dirty="0" err="1" smtClean="0"/>
              <a:t>Tenskawatawa</a:t>
            </a:r>
            <a:r>
              <a:rPr lang="en-US" dirty="0" smtClean="0"/>
              <a:t> (also called "The Prophet"), came south to recruit followers from other tribes to prevent the sale of their hunting grounds to white immigrants.  Tecumseh urged his listeners to reject the agrarian life and take up weapons to defend their land.  Ridge attended as an observer when Tecumseh spoke to the Creek living nearby.  Ridge reportedly confronted Tecumseh after the meeting and warned that he would kill Tecumseh if he tried to spread that message to the Cherokee.</a:t>
            </a:r>
          </a:p>
          <a:p>
            <a:r>
              <a:rPr lang="en-US" dirty="0" smtClean="0"/>
              <a:t>	Ridge acquired the title "Major" in 1814, during his service leading the Cherokee alongside the United States General Andrew Jackson at the Battle of Horseshoe Bend during the Creek War against the Red Sticks.  This was a civil war within the Creek Nation between the Upper Towns and Lower Towns, who differed in their interaction with European Americans and hold on tradition.  Ridge had joined the campaign as an unofficial militia lieutenant.  (Jackson was involved with the larger War of 1812 against Great Britain.)  Ridge used Major as his first name for the rest of his life.</a:t>
            </a:r>
            <a:r>
              <a:rPr lang="en-US" baseline="30000" dirty="0" smtClean="0"/>
              <a:t> </a:t>
            </a:r>
            <a:r>
              <a:rPr lang="en-US" dirty="0" smtClean="0"/>
              <a:t> He also served with Jackson in the First Seminole War in 1818, leading Cherokee warriors on behalf of the US government against the Seminole Indians.  His war achievements added to his stature among the Cherokee.</a:t>
            </a:r>
          </a:p>
          <a:p>
            <a:r>
              <a:rPr lang="en-US" dirty="0" smtClean="0"/>
              <a:t>	After the war, Ridge moved his family to the Cherokee town of Head of Coosa (present-day Rome, Georgia). He developed a plantation, owned 30 African-American slaves as laborers, and became a wealthy planter.  The plantation consisted of nearly three hundred cleared acres whose main cash crops were corn, tobacco and cotton. He built his house. Major Ridge also developed and owned a profitable ferry that carried wagons and their teams across the </a:t>
            </a:r>
            <a:r>
              <a:rPr lang="en-US" dirty="0" err="1" smtClean="0"/>
              <a:t>Oostanuaula</a:t>
            </a:r>
            <a:r>
              <a:rPr lang="en-US" dirty="0" smtClean="0"/>
              <a:t> River.   As another business, Ridge founded a trading post in partnership with George Lavender, a white man; the post provided staples and luxury European-American goods such as calico and silk fabrics.</a:t>
            </a:r>
          </a:p>
          <a:p>
            <a:r>
              <a:rPr lang="en-US" dirty="0" smtClean="0"/>
              <a:t>	In 1816, Andrew Jackson tried to get the Chickasaw and Cherokee to sell their lands in the Southeast and move west of the Mississippi River.  He was rebuffed by most of the Cherokee chiefs at a council in Mississippi.  They told him that he must meet with Chief </a:t>
            </a:r>
            <a:r>
              <a:rPr lang="en-US" dirty="0" err="1" smtClean="0"/>
              <a:t>Pathkiller</a:t>
            </a:r>
            <a:r>
              <a:rPr lang="en-US" dirty="0" smtClean="0"/>
              <a:t> at a Cherokee council in </a:t>
            </a:r>
            <a:r>
              <a:rPr lang="en-US" dirty="0" err="1" smtClean="0"/>
              <a:t>Turkeytown</a:t>
            </a:r>
            <a:r>
              <a:rPr lang="en-US" dirty="0" smtClean="0"/>
              <a:t>.</a:t>
            </a:r>
          </a:p>
          <a:p>
            <a:r>
              <a:rPr lang="en-US" dirty="0" smtClean="0"/>
              <a:t>	About 1819, they moved near the Cherokee town of </a:t>
            </a:r>
            <a:r>
              <a:rPr lang="en-US" dirty="0" err="1" smtClean="0"/>
              <a:t>Chatuga</a:t>
            </a:r>
            <a:r>
              <a:rPr lang="en-US" dirty="0" smtClean="0"/>
              <a:t> (modern-day Rome) at the confluence of the Oostanaula and Etowah rivers, which forms the Coosa River.  Ridge acquired 223 acres that fronted on the Oostanaula River, upstream of the confluence.</a:t>
            </a:r>
            <a:r>
              <a:rPr lang="en-US" baseline="30000" dirty="0" smtClean="0"/>
              <a:t> </a:t>
            </a:r>
            <a:r>
              <a:rPr lang="en-US" dirty="0" smtClean="0"/>
              <a:t> Starting with a log dogtrot house on the property, Ridge expanded the house to a two-story white frame house with extensions on either end.</a:t>
            </a:r>
            <a:r>
              <a:rPr lang="en-US" baseline="30000" dirty="0" smtClean="0"/>
              <a:t> </a:t>
            </a:r>
            <a:r>
              <a:rPr lang="en-US" dirty="0" smtClean="0"/>
              <a:t> Ridge used enslaved African Americans to work the cotton fields on his plantation.  Nearby was the home and plantation of Ridge's protégé, John Ross.</a:t>
            </a:r>
          </a:p>
          <a:p>
            <a:r>
              <a:rPr lang="en-US" dirty="0" smtClean="0"/>
              <a:t>He sent his son John to a mission boarding school at Springhill.</a:t>
            </a:r>
          </a:p>
          <a:p>
            <a:r>
              <a:rPr lang="en-US" dirty="0" smtClean="0"/>
              <a:t>	Ridge had long opposed U.S. government proposals for the Cherokee to sell their lands and remove to the West.  But, Georgia efforts to suppress the Cherokee government and the pressure of rapidly expanding European-American settlements caused him to change his mind. Advised by his son John Ridge, Major Ridge came to believe the best way to preserve the Cherokee Nation was to get good terms from the U.S. government and preserve their rights in Indian Territory.  </a:t>
            </a:r>
          </a:p>
          <a:p>
            <a:r>
              <a:rPr lang="en-US" dirty="0" smtClean="0"/>
              <a:t>	Under increasing pressure for removal from the federal government, Ridge and others of the Treaty Party signed the controversial Treaty of New </a:t>
            </a:r>
            <a:r>
              <a:rPr lang="en-US" dirty="0" err="1" smtClean="0"/>
              <a:t>Echota</a:t>
            </a:r>
            <a:r>
              <a:rPr lang="en-US" dirty="0" smtClean="0"/>
              <a:t> of 1835.  They believed removal was inevitable and tried to protect Cherokee rights.  It required the Cherokee to cede their remaining lands in the Southeast to the US and relocate to the Indian Territory.  Opponents protested to the US government and negotiated a new treaty the following year, but were still forced to accept removal.</a:t>
            </a:r>
          </a:p>
          <a:p>
            <a:r>
              <a:rPr lang="en-US" dirty="0" smtClean="0"/>
              <a:t>	On December 29, 1835, Ridge made his mark on the Treaty of New </a:t>
            </a:r>
            <a:r>
              <a:rPr lang="en-US" dirty="0" err="1" smtClean="0"/>
              <a:t>Echota</a:t>
            </a:r>
            <a:r>
              <a:rPr lang="en-US" dirty="0" smtClean="0"/>
              <a:t>, which ceded the remainder of Cherokee tribal land east of the Mississippi River for land in Indian Territory, to be supplemented by the payment of annuities for a period of time, plus support from the government in terms of supplies, tools and food.  The tribe was bitterly divided over this decision. Reportedly, Ridge said as he finished, "I have signed my death warrant."</a:t>
            </a:r>
          </a:p>
          <a:p>
            <a:r>
              <a:rPr lang="en-US" dirty="0" smtClean="0"/>
              <a:t>	The National Party of Chief John Ross and a majority of the Cherokee National Council rejected the treaty, but it was ratified by the US Senate.  The next year Ross negotiated changes with the US government, but essentially Cherokee removal was confirmed.</a:t>
            </a:r>
          </a:p>
          <a:p>
            <a:r>
              <a:rPr lang="en-US" dirty="0" smtClean="0"/>
              <a:t>	Ridge, his family, and many other Cherokee emigrate to the West in March 1837.  The treaty had been signed in December 1835 and was amended and ratified in March 1836. Georgia put Cherokee lands in a lottery and auctioned them off before the Cherokee removal date; settlers started arriving and squatting on Cherokee-occupied land.  Georgia supported the settlers against the Cherokee.  After 1838, the US government forcibly rounded up the remaining Cherokee (along with their slaves) on tribal lands.  They were the last people to make the journey that became known as the "Trail of Tears," during which nearly 4,000 Cherokee died.</a:t>
            </a:r>
          </a:p>
          <a:p>
            <a:r>
              <a:rPr lang="en-US" dirty="0" smtClean="0"/>
              <a:t>	Accompanied by his wife, daughter, and one of son John's children, Major Ridge traveled by flatboat and steamer to a place in Indian Territory called Honey Creek, near the Arkansas-Missouri Border.  The land Ridge had chosen was fifty miles from the territory assigned to the Cherokee. He no longer wished to live among his people.  His son John Ridge and Major Ridge's cousin Elias </a:t>
            </a:r>
            <a:r>
              <a:rPr lang="en-US" dirty="0" err="1" smtClean="0"/>
              <a:t>Boudinot</a:t>
            </a:r>
            <a:r>
              <a:rPr lang="en-US" dirty="0" smtClean="0"/>
              <a:t> followed six months later.</a:t>
            </a:r>
          </a:p>
          <a:p>
            <a:r>
              <a:rPr lang="en-US" dirty="0" smtClean="0"/>
              <a:t>	In the West, the Ross faction blamed Ridge and the other signers of the Treaty of New </a:t>
            </a:r>
            <a:r>
              <a:rPr lang="en-US" dirty="0" err="1" smtClean="0"/>
              <a:t>Echota</a:t>
            </a:r>
            <a:r>
              <a:rPr lang="en-US" dirty="0" smtClean="0"/>
              <a:t> for the 4,000 deaths along the trail in the Removal as well as the loss of communal lands. In June 1839, Major Ridge, his son John, and nephew Elias </a:t>
            </a:r>
            <a:r>
              <a:rPr lang="en-US" dirty="0" err="1" smtClean="0"/>
              <a:t>Boudinot</a:t>
            </a:r>
            <a:r>
              <a:rPr lang="en-US" dirty="0" smtClean="0"/>
              <a:t>, were executed in accordance with the Cherokee Blood Law by Cherokee of the Ross faction.  They tried to kill Elias' brother Stand </a:t>
            </a:r>
            <a:r>
              <a:rPr lang="en-US" dirty="0" err="1" smtClean="0"/>
              <a:t>Watie</a:t>
            </a:r>
            <a:r>
              <a:rPr lang="en-US" dirty="0" smtClean="0"/>
              <a:t>, but he survived.  Other Treaty Party members were later killed, starting a wave of violence within the nation.</a:t>
            </a:r>
          </a:p>
          <a:p>
            <a:r>
              <a:rPr lang="en-US" dirty="0" smtClean="0"/>
              <a:t>	Among Ridge's killers was Bird </a:t>
            </a:r>
            <a:r>
              <a:rPr lang="en-US" dirty="0" err="1" smtClean="0"/>
              <a:t>Doublehead</a:t>
            </a:r>
            <a:r>
              <a:rPr lang="en-US" dirty="0" smtClean="0"/>
              <a:t>.  Ridge had killed his father Chief </a:t>
            </a:r>
            <a:r>
              <a:rPr lang="en-US" dirty="0" err="1" smtClean="0"/>
              <a:t>Doublehead</a:t>
            </a:r>
            <a:r>
              <a:rPr lang="en-US" dirty="0" smtClean="0"/>
              <a:t> under orders by the National Council.  Another of his killers was James Foreman, Bird's half-brother.  In 1842 Stand </a:t>
            </a:r>
            <a:r>
              <a:rPr lang="en-US" dirty="0" err="1" smtClean="0"/>
              <a:t>Watie</a:t>
            </a:r>
            <a:r>
              <a:rPr lang="en-US" dirty="0" smtClean="0"/>
              <a:t>, Ridge's nephew, killed Foreman.  In 1845 opponents killed his younger brother, Thomas </a:t>
            </a:r>
            <a:r>
              <a:rPr lang="en-US" dirty="0" err="1" smtClean="0"/>
              <a:t>Watie</a:t>
            </a:r>
            <a:r>
              <a:rPr lang="en-US" dirty="0" smtClean="0"/>
              <a:t>.  The cycle of retaliatory violence within the Cherokee resulted in the deaths of all the other </a:t>
            </a:r>
            <a:r>
              <a:rPr lang="en-US" dirty="0" err="1" smtClean="0"/>
              <a:t>Watie</a:t>
            </a:r>
            <a:r>
              <a:rPr lang="en-US" dirty="0" smtClean="0"/>
              <a:t> family males of that generation.  Stand </a:t>
            </a:r>
            <a:r>
              <a:rPr lang="en-US" dirty="0" err="1" smtClean="0"/>
              <a:t>Watie</a:t>
            </a:r>
            <a:r>
              <a:rPr lang="en-US" dirty="0" smtClean="0"/>
              <a:t> survived the violence of the 1840s, when the Cherokee conflict descended into virtual civil war. In the 1850s, </a:t>
            </a:r>
            <a:r>
              <a:rPr lang="en-US" dirty="0" err="1" smtClean="0"/>
              <a:t>Watie</a:t>
            </a:r>
            <a:r>
              <a:rPr lang="en-US" dirty="0" smtClean="0"/>
              <a:t> was tried in Arkansas for Foreman's murder but was acquitted on grounds of self-defense; he was defended by his brother Elias' son, Elias Cornelius </a:t>
            </a:r>
            <a:r>
              <a:rPr lang="en-US" dirty="0" err="1" smtClean="0"/>
              <a:t>Boudinot</a:t>
            </a:r>
            <a:r>
              <a:rPr lang="en-US" dirty="0" smtClean="0"/>
              <a:t>.</a:t>
            </a:r>
          </a:p>
          <a:p>
            <a:r>
              <a:rPr lang="en-US" dirty="0" smtClean="0"/>
              <a:t>	Tribal divisions were exacerbated by the outbreak of the American Civil War.  Many Cherokee supported the Confederacy, despite the Southern governments having pushed them out. The Confederacy officials now suggested they would recognize an independent Indian state if successful in creating an independent nation.  Stand </a:t>
            </a:r>
            <a:r>
              <a:rPr lang="en-US" dirty="0" err="1" smtClean="0"/>
              <a:t>Watie</a:t>
            </a:r>
            <a:r>
              <a:rPr lang="en-US" dirty="0" smtClean="0"/>
              <a:t> served as Principal Chief (1862-1866) of the pro-Confederate Cherokee after Ross and many Union-supporters withdrew to another location.  He served as a Confederate general and was the last to surrender to Union troops.</a:t>
            </a:r>
          </a:p>
          <a:p>
            <a:endParaRPr lang="en-US" baseline="30000" dirty="0" smtClean="0"/>
          </a:p>
          <a:p>
            <a:endParaRPr lang="en-US" dirty="0" smtClean="0"/>
          </a:p>
          <a:p>
            <a:endParaRPr lang="en-US" dirty="0" smtClean="0"/>
          </a:p>
          <a:p>
            <a:endParaRPr lang="en-US" dirty="0"/>
          </a:p>
        </p:txBody>
      </p:sp>
      <p:pic>
        <p:nvPicPr>
          <p:cNvPr id="1026" name="Picture 2" descr="Major ridge.jpg"/>
          <p:cNvPicPr>
            <a:picLocks noChangeAspect="1" noChangeArrowheads="1"/>
          </p:cNvPicPr>
          <p:nvPr/>
        </p:nvPicPr>
        <p:blipFill>
          <a:blip r:embed="rId3"/>
          <a:srcRect/>
          <a:stretch>
            <a:fillRect/>
          </a:stretch>
        </p:blipFill>
        <p:spPr bwMode="auto">
          <a:xfrm>
            <a:off x="6705600" y="76200"/>
            <a:ext cx="2095500" cy="2362200"/>
          </a:xfrm>
          <a:prstGeom prst="rect">
            <a:avLst/>
          </a:prstGeom>
          <a:noFill/>
        </p:spPr>
      </p:pic>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3139321"/>
          </a:xfrm>
          <a:prstGeom prst="rect">
            <a:avLst/>
          </a:prstGeom>
        </p:spPr>
        <p:txBody>
          <a:bodyPr wrap="square">
            <a:spAutoFit/>
          </a:bodyPr>
          <a:lstStyle/>
          <a:p>
            <a:pPr lvl="0" eaLnBrk="0" fontAlgn="base" hangingPunct="0">
              <a:spcBef>
                <a:spcPct val="0"/>
              </a:spcBef>
              <a:spcAft>
                <a:spcPct val="0"/>
              </a:spcAft>
            </a:pPr>
            <a:r>
              <a:rPr lang="en-US" dirty="0" smtClean="0">
                <a:solidFill>
                  <a:srgbClr val="000000"/>
                </a:solidFill>
                <a:latin typeface="helvetica neue"/>
                <a:cs typeface="Arial" pitchFamily="34" charset="0"/>
                <a:hlinkClick r:id="rId2"/>
              </a:rPr>
              <a:t>https://www.georgiaencyclopedia.org/articles/history-archaeology/major-ridge-ca-1771-1839</a:t>
            </a:r>
            <a:endParaRPr lang="en-US" dirty="0" smtClean="0">
              <a:solidFill>
                <a:srgbClr val="000000"/>
              </a:solidFill>
              <a:latin typeface="helvetica neue"/>
              <a:cs typeface="Arial" pitchFamily="34" charset="0"/>
            </a:endParaRPr>
          </a:p>
          <a:p>
            <a:pPr lvl="0" eaLnBrk="0" fontAlgn="base" hangingPunct="0">
              <a:spcBef>
                <a:spcPct val="0"/>
              </a:spcBef>
              <a:spcAft>
                <a:spcPct val="0"/>
              </a:spcAft>
            </a:pPr>
            <a:endParaRPr lang="en-US" dirty="0" smtClean="0">
              <a:solidFill>
                <a:srgbClr val="000000"/>
              </a:solidFill>
              <a:latin typeface="helvetica neue"/>
              <a:cs typeface="Arial" pitchFamily="34" charset="0"/>
            </a:endParaRPr>
          </a:p>
          <a:p>
            <a:pPr lvl="0" eaLnBrk="0" fontAlgn="base" hangingPunct="0">
              <a:spcBef>
                <a:spcPct val="0"/>
              </a:spcBef>
              <a:spcAft>
                <a:spcPct val="0"/>
              </a:spcAft>
            </a:pPr>
            <a:r>
              <a:rPr lang="en-US" dirty="0" smtClean="0">
                <a:solidFill>
                  <a:srgbClr val="000000"/>
                </a:solidFill>
                <a:latin typeface="helvetica neue"/>
                <a:cs typeface="Arial" pitchFamily="34" charset="0"/>
              </a:rPr>
              <a:t>As a result of U.S. president George Washington's "civilization" policy for Native Americans, the government agent </a:t>
            </a:r>
            <a:r>
              <a:rPr lang="en-US" dirty="0" smtClean="0">
                <a:latin typeface="helvetica neue"/>
                <a:cs typeface="Arial" pitchFamily="34" charset="0"/>
              </a:rPr>
              <a:t>Benjamin Hawkins</a:t>
            </a:r>
            <a:r>
              <a:rPr lang="en-US" dirty="0" smtClean="0">
                <a:solidFill>
                  <a:srgbClr val="000000"/>
                </a:solidFill>
                <a:latin typeface="helvetica neue"/>
                <a:cs typeface="Arial" pitchFamily="34" charset="0"/>
              </a:rPr>
              <a:t> provided The Ridge with new farm implements and Susanna with a spinning wheel and loom, so that the young couple could learn "white" ways of working. (Traditionally, Cherokee women farmed, and the men hunted, fished, conducted politics, and fought wars.) With his military experience and brilliant command of the Cherokee language, The Ridge soon became a successful politician. Purchasing African slaves to work as field laborers enabled the Ridge family to enlarge their agricultural production to plantation status.</a:t>
            </a: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 y="1051560"/>
            <a:ext cx="9067800" cy="646331"/>
          </a:xfrm>
          <a:prstGeom prst="rect">
            <a:avLst/>
          </a:prstGeom>
        </p:spPr>
        <p:txBody>
          <a:bodyPr wrap="square">
            <a:spAutoFit/>
          </a:bodyPr>
          <a:lstStyle/>
          <a:p>
            <a:pPr marL="914400"/>
            <a:r>
              <a:rPr lang="en-US" sz="3600" b="1" dirty="0" smtClean="0">
                <a:solidFill>
                  <a:srgbClr val="00B05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plantation slavery practices </a:t>
            </a:r>
          </a:p>
        </p:txBody>
      </p:sp>
      <p:grpSp>
        <p:nvGrpSpPr>
          <p:cNvPr id="2" name="Group 18"/>
          <p:cNvGrpSpPr/>
          <p:nvPr/>
        </p:nvGrpSpPr>
        <p:grpSpPr>
          <a:xfrm>
            <a:off x="3008376" y="1024128"/>
            <a:ext cx="6477000" cy="830997"/>
            <a:chOff x="5105400" y="4267200"/>
            <a:chExt cx="6477000" cy="830997"/>
          </a:xfrm>
        </p:grpSpPr>
        <p:cxnSp>
          <p:nvCxnSpPr>
            <p:cNvPr id="20" name="Straight Connector 19"/>
            <p:cNvCxnSpPr/>
            <p:nvPr/>
          </p:nvCxnSpPr>
          <p:spPr>
            <a:xfrm>
              <a:off x="5105400" y="4953000"/>
              <a:ext cx="3200400" cy="1588"/>
            </a:xfrm>
            <a:prstGeom prst="line">
              <a:avLst/>
            </a:prstGeom>
            <a:ln w="508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useBgFill="1">
          <p:nvSpPr>
            <p:cNvPr id="21" name="TextBox 20"/>
            <p:cNvSpPr txBox="1"/>
            <p:nvPr/>
          </p:nvSpPr>
          <p:spPr>
            <a:xfrm>
              <a:off x="8321040" y="4267200"/>
              <a:ext cx="3261360" cy="830997"/>
            </a:xfrm>
            <a:prstGeom prst="rect">
              <a:avLst/>
            </a:prstGeom>
          </p:spPr>
          <p:txBody>
            <a:bodyPr wrap="square" rtlCol="0">
              <a:spAutoFit/>
            </a:bodyPr>
            <a:lstStyle/>
            <a:p>
              <a:r>
                <a:rPr lang="en-US" sz="4800" dirty="0" smtClean="0">
                  <a:solidFill>
                    <a:srgbClr val="FF0000"/>
                  </a:solidFill>
                  <a:effectLst>
                    <a:outerShdw dist="50800" dir="6000000" algn="ctr" rotWithShape="0">
                      <a:schemeClr val="tx1"/>
                    </a:outerShdw>
                  </a:effectLst>
                </a:rPr>
                <a:t>? </a:t>
              </a:r>
              <a:endParaRPr lang="en-US" sz="4800" dirty="0">
                <a:solidFill>
                  <a:srgbClr val="FF0000"/>
                </a:solidFill>
                <a:effectLst>
                  <a:outerShdw dist="50800" dir="6000000" algn="ctr" rotWithShape="0">
                    <a:schemeClr val="tx1"/>
                  </a:outerShdw>
                </a:effectLst>
              </a:endParaRPr>
            </a:p>
          </p:txBody>
        </p:sp>
      </p:grpSp>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useBgFill="1">
        <p:nvSpPr>
          <p:cNvPr id="23" name="Rectangle 22"/>
          <p:cNvSpPr/>
          <p:nvPr/>
        </p:nvSpPr>
        <p:spPr>
          <a:xfrm>
            <a:off x="838200" y="3429000"/>
            <a:ext cx="8305800" cy="584775"/>
          </a:xfrm>
          <a:prstGeom prst="rect">
            <a:avLst/>
          </a:prstGeom>
        </p:spPr>
        <p:txBody>
          <a:bodyPr wrap="square">
            <a:spAutoFit/>
          </a:bodyPr>
          <a:lstStyle/>
          <a:p>
            <a:pPr>
              <a:buFontTx/>
              <a:buChar char="-"/>
            </a:pPr>
            <a:r>
              <a:rPr lang="en-US" sz="3200" dirty="0" smtClean="0">
                <a:solidFill>
                  <a:srgbClr val="00B050"/>
                </a:solidFill>
                <a:effectLst>
                  <a:outerShdw dist="38100" dir="7200000" algn="ctr" rotWithShape="0">
                    <a:schemeClr val="tx1"/>
                  </a:outerShdw>
                </a:effectLst>
              </a:rPr>
              <a:t> assimilation into Euro-American society</a:t>
            </a:r>
            <a:endParaRPr lang="en-US" sz="3200" dirty="0">
              <a:solidFill>
                <a:srgbClr val="00B050"/>
              </a:solidFill>
              <a:effectLst>
                <a:outerShdw dist="38100" dir="7200000" algn="ctr" rotWithShape="0">
                  <a:schemeClr val="tx1"/>
                </a:outerShdw>
              </a:effectLst>
            </a:endParaRPr>
          </a:p>
        </p:txBody>
      </p:sp>
      <p:sp useBgFill="1">
        <p:nvSpPr>
          <p:cNvPr id="24" name="Rectangle 23"/>
          <p:cNvSpPr/>
          <p:nvPr/>
        </p:nvSpPr>
        <p:spPr>
          <a:xfrm>
            <a:off x="838200" y="2337375"/>
            <a:ext cx="5486400" cy="584775"/>
          </a:xfrm>
          <a:prstGeom prst="rect">
            <a:avLst/>
          </a:prstGeom>
        </p:spPr>
        <p:txBody>
          <a:bodyPr wrap="square">
            <a:spAutoFit/>
          </a:bodyPr>
          <a:lstStyle/>
          <a:p>
            <a:pPr>
              <a:buFontTx/>
              <a:buChar char="-"/>
            </a:pPr>
            <a:r>
              <a:rPr lang="en-US" sz="3200" dirty="0" smtClean="0">
                <a:solidFill>
                  <a:srgbClr val="00B050"/>
                </a:solidFill>
                <a:effectLst>
                  <a:outerShdw dist="38100" dir="7200000" algn="ctr" rotWithShape="0">
                    <a:schemeClr val="tx1"/>
                  </a:outerShdw>
                </a:effectLst>
              </a:rPr>
              <a:t> high manpower requirements</a:t>
            </a:r>
            <a:endParaRPr lang="en-US" sz="3200" dirty="0">
              <a:solidFill>
                <a:srgbClr val="00B050"/>
              </a:solidFill>
              <a:effectLst>
                <a:outerShdw dist="38100" dir="7200000" algn="ctr" rotWithShape="0">
                  <a:schemeClr val="tx1"/>
                </a:outerShdw>
              </a:effectLst>
            </a:endParaRPr>
          </a:p>
        </p:txBody>
      </p:sp>
      <p:sp useBgFill="1">
        <p:nvSpPr>
          <p:cNvPr id="25" name="Rectangle 24"/>
          <p:cNvSpPr/>
          <p:nvPr/>
        </p:nvSpPr>
        <p:spPr>
          <a:xfrm>
            <a:off x="838200" y="1828800"/>
            <a:ext cx="8077200" cy="584775"/>
          </a:xfrm>
          <a:prstGeom prst="rect">
            <a:avLst/>
          </a:prstGeom>
        </p:spPr>
        <p:txBody>
          <a:bodyPr wrap="square">
            <a:spAutoFit/>
          </a:bodyPr>
          <a:lstStyle/>
          <a:p>
            <a:pPr>
              <a:buFontTx/>
              <a:buChar char="-"/>
            </a:pPr>
            <a:r>
              <a:rPr lang="en-US" sz="3200" dirty="0" smtClean="0">
                <a:solidFill>
                  <a:srgbClr val="00B050"/>
                </a:solidFill>
                <a:effectLst>
                  <a:outerShdw dist="38100" dir="7200000" algn="ctr" rotWithShape="0">
                    <a:schemeClr val="tx1"/>
                  </a:outerShdw>
                </a:effectLst>
              </a:rPr>
              <a:t> common infrastructure in southeastern U.S.</a:t>
            </a:r>
            <a:endParaRPr lang="en-US" sz="3200" dirty="0">
              <a:solidFill>
                <a:srgbClr val="00B050"/>
              </a:solidFill>
              <a:effectLst>
                <a:outerShdw dist="38100" dir="7200000" algn="ctr" rotWithShape="0">
                  <a:schemeClr val="tx1"/>
                </a:outerShdw>
              </a:effectLst>
            </a:endParaRPr>
          </a:p>
        </p:txBody>
      </p:sp>
      <p:sp useBgFill="1">
        <p:nvSpPr>
          <p:cNvPr id="26" name="Rectangle 25"/>
          <p:cNvSpPr/>
          <p:nvPr/>
        </p:nvSpPr>
        <p:spPr>
          <a:xfrm>
            <a:off x="838200" y="2895600"/>
            <a:ext cx="8305800" cy="584775"/>
          </a:xfrm>
          <a:prstGeom prst="rect">
            <a:avLst/>
          </a:prstGeom>
        </p:spPr>
        <p:txBody>
          <a:bodyPr wrap="square">
            <a:spAutoFit/>
          </a:bodyPr>
          <a:lstStyle/>
          <a:p>
            <a:pPr>
              <a:buFontTx/>
              <a:buChar char="-"/>
            </a:pPr>
            <a:r>
              <a:rPr lang="en-US" sz="3200" dirty="0" smtClean="0">
                <a:solidFill>
                  <a:srgbClr val="00B050"/>
                </a:solidFill>
                <a:effectLst>
                  <a:outerShdw dist="38100" dir="7200000" algn="ctr" rotWithShape="0">
                    <a:schemeClr val="tx1"/>
                  </a:outerShdw>
                </a:effectLst>
              </a:rPr>
              <a:t> status symbol of success </a:t>
            </a:r>
            <a:endParaRPr lang="en-US" sz="3200" dirty="0">
              <a:solidFill>
                <a:srgbClr val="00B050"/>
              </a:solidFill>
              <a:effectLst>
                <a:outerShdw dist="38100" dir="7200000" algn="ctr" rotWithShape="0">
                  <a:schemeClr val="tx1"/>
                </a:outerShdw>
              </a:effectLst>
            </a:endParaRPr>
          </a:p>
        </p:txBody>
      </p:sp>
      <p:pic>
        <p:nvPicPr>
          <p:cNvPr id="157698" name="Picture 2" descr="Image result for slaves in field"/>
          <p:cNvPicPr>
            <a:picLocks noChangeAspect="1" noChangeArrowheads="1"/>
          </p:cNvPicPr>
          <p:nvPr/>
        </p:nvPicPr>
        <p:blipFill>
          <a:blip r:embed="rId2"/>
          <a:srcRect t="27273" r="622" b="1532"/>
          <a:stretch>
            <a:fillRect/>
          </a:stretch>
        </p:blipFill>
        <p:spPr bwMode="auto">
          <a:xfrm>
            <a:off x="533400" y="4166175"/>
            <a:ext cx="7848600" cy="2387025"/>
          </a:xfrm>
          <a:prstGeom prst="rect">
            <a:avLst/>
          </a:prstGeom>
          <a:noFill/>
          <a:ln w="76200">
            <a:solidFill>
              <a:schemeClr val="tx1">
                <a:lumMod val="50000"/>
                <a:lumOff val="50000"/>
              </a:schemeClr>
            </a:solidFill>
          </a:ln>
        </p:spPr>
      </p:pic>
      <p:sp useBgFill="1">
        <p:nvSpPr>
          <p:cNvPr id="13" name="TextBox 12"/>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57698"/>
                                        </p:tgtEl>
                                        <p:attrNameLst>
                                          <p:attrName>style.visibility</p:attrName>
                                        </p:attrNameLst>
                                      </p:cBhvr>
                                      <p:to>
                                        <p:strVal val="visible"/>
                                      </p:to>
                                    </p:set>
                                    <p:animEffect transition="in" filter="fade">
                                      <p:cBhvr>
                                        <p:cTn id="10" dur="2000"/>
                                        <p:tgtEl>
                                          <p:spTgt spid="15769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7266265"/>
          </a:xfrm>
          <a:prstGeom prst="rect">
            <a:avLst/>
          </a:prstGeom>
        </p:spPr>
        <p:txBody>
          <a:bodyPr wrap="square">
            <a:spAutoFit/>
          </a:bodyPr>
          <a:lstStyle/>
          <a:p>
            <a:r>
              <a:rPr lang="en-US" dirty="0" smtClean="0">
                <a:hlinkClick r:id="rId2"/>
              </a:rPr>
              <a:t>https://en.wikipedia.org/wiki/Native_American_slave_ownership</a:t>
            </a:r>
            <a:endParaRPr lang="en-US" dirty="0" smtClean="0"/>
          </a:p>
          <a:p>
            <a:r>
              <a:rPr lang="en-US" dirty="0" smtClean="0"/>
              <a:t>	African slaves were owned by Native American from the colonial period until the United States' Civil War.  Although, chattel slavery was a primarily European institution several North American indigenous groups adopted slave ownership for several purposes, the predominant as a </a:t>
            </a:r>
            <a:r>
              <a:rPr lang="en-US" b="1" dirty="0" smtClean="0"/>
              <a:t>tactic to assimilate into European colonial society</a:t>
            </a:r>
            <a:r>
              <a:rPr lang="en-US" dirty="0" smtClean="0"/>
              <a:t>.  Most of the indigenous tribes who participated in this practice </a:t>
            </a:r>
            <a:r>
              <a:rPr lang="en-US" b="1" dirty="0" smtClean="0"/>
              <a:t>resided in the Southeast where white European infrastructure thrive off of slave ownership</a:t>
            </a:r>
            <a:r>
              <a:rPr lang="en-US" dirty="0" smtClean="0"/>
              <a:t>. Following the Indian removal of the 1830s, these tribes were relocated to Indian Territory (present-day Oklahoma) and brought their slaves with them.</a:t>
            </a:r>
          </a:p>
          <a:p>
            <a:r>
              <a:rPr lang="en-US" dirty="0" smtClean="0"/>
              <a:t>	The interactions between African Slaves and Native Americans in antebellum United States is a complicated portion of history as slavery played a significant role in the creation and construction of America. This slavery institution relied largely on the enslavement of Africans and Native Americans owned by white European colonists and later white Americans after the United States gained independence from Great Britain.  However, white men were not the only slave holders in America as over time, some Native American tribes began to keep slaves as well, specifically the Five Civilized Tribes (Cherokee, Choctaw, Chickasaw, Creek, and Seminole).</a:t>
            </a:r>
          </a:p>
          <a:p>
            <a:r>
              <a:rPr lang="en-US" dirty="0" smtClean="0"/>
              <a:t>	In an effort to avoid removal, some Native American tribes attempted to assimilate into white European society through strategies such as formal schooling, adopting Christianity, moving off the reservation, or even owning slaves.  The Five Civilized Tribes implemented some of these practices which they had seen as beneficial; they were working to get along with the Americans to keep their territory.  These 5 nations made the largest efforts of all the Native American peoples </a:t>
            </a:r>
            <a:r>
              <a:rPr lang="en-US" b="1" dirty="0" smtClean="0"/>
              <a:t>to assimilate into white society adoption of slavery was one of them</a:t>
            </a:r>
            <a:r>
              <a:rPr lang="en-US" dirty="0" smtClean="0"/>
              <a:t>.</a:t>
            </a:r>
            <a:r>
              <a:rPr lang="en-US" baseline="30000" dirty="0" smtClean="0"/>
              <a:t> </a:t>
            </a:r>
            <a:r>
              <a:rPr lang="en-US" dirty="0" smtClean="0"/>
              <a:t> They were the most receptive to whites pressures to adopt European cultures.  The pressures from European Americans to assimilate, the economic shift of furs and deerskins, and the government's continued attempts to civilize native tribes in the south led to them </a:t>
            </a:r>
            <a:r>
              <a:rPr lang="en-US" b="1" dirty="0" smtClean="0"/>
              <a:t>adopt an economy based on agriculture.</a:t>
            </a:r>
          </a:p>
          <a:p>
            <a:r>
              <a:rPr lang="en-US" baseline="30000" dirty="0" smtClean="0"/>
              <a:t>	 </a:t>
            </a:r>
            <a:r>
              <a:rPr lang="en-US" dirty="0" smtClean="0"/>
              <a:t> Slavery itself was not a new concept to indigenous American peoples as in inter-Native American conflict tribes often kept prisoners of war, but these captures often replaced slain tribe members.</a:t>
            </a:r>
            <a:r>
              <a:rPr lang="en-US" baseline="30000" dirty="0" smtClean="0"/>
              <a:t> </a:t>
            </a:r>
            <a:r>
              <a:rPr lang="en-US" dirty="0" smtClean="0"/>
              <a:t>  Native American “versions” of slavery prior to European contact came nowhere close to fitting the European definition of slavery as Native Americans did not originally distinguish between groups of people based on color, but rather traditions.</a:t>
            </a:r>
            <a:r>
              <a:rPr lang="en-US" baseline="30000" dirty="0" smtClean="0"/>
              <a:t> </a:t>
            </a:r>
            <a:r>
              <a:rPr lang="en-US" dirty="0" smtClean="0"/>
              <a:t> There are conflicting theories as to what caused the shift between traditional Native American servitude to the oppressive </a:t>
            </a:r>
            <a:r>
              <a:rPr lang="en-US" dirty="0" err="1" smtClean="0"/>
              <a:t>racialized</a:t>
            </a:r>
            <a:r>
              <a:rPr lang="en-US" dirty="0" smtClean="0"/>
              <a:t> enslavement the Five Civilized tribes adopted.  One theory is that the civilized tribes adopted slavery as means to defend themselves from federal pressure believing that it would help them maintain their southern lands.</a:t>
            </a:r>
            <a:r>
              <a:rPr lang="en-US" baseline="30000" dirty="0" smtClean="0"/>
              <a:t> </a:t>
            </a:r>
            <a:r>
              <a:rPr lang="en-US" dirty="0" smtClean="0"/>
              <a:t> Another narrative postulates that Native Americans began to </a:t>
            </a:r>
            <a:r>
              <a:rPr lang="en-US" b="1" dirty="0" smtClean="0"/>
              <a:t>feed into the European belief that Africans were somehow inferior to whites and themselves.</a:t>
            </a:r>
            <a:r>
              <a:rPr lang="en-US" b="1" baseline="30000" dirty="0" smtClean="0"/>
              <a:t> </a:t>
            </a:r>
            <a:r>
              <a:rPr lang="en-US" b="1" dirty="0" smtClean="0"/>
              <a:t> </a:t>
            </a:r>
            <a:r>
              <a:rPr lang="en-US" dirty="0" smtClean="0"/>
              <a:t>Some indigenous nations such as the Chickasaws and the Choctaws began to embrace the concept that African bodies were property, and equated blackness to hereditary inferiority.</a:t>
            </a:r>
            <a:r>
              <a:rPr lang="en-US" baseline="30000" dirty="0" smtClean="0"/>
              <a:t> </a:t>
            </a:r>
            <a:r>
              <a:rPr lang="en-US" dirty="0" smtClean="0"/>
              <a:t> In either case “The system of racial classification and hierarchy took shape as Europeans and Euro-Americans sought to subordinate and exploit Native Americans' and Africans' land, bodies, and labor.</a:t>
            </a:r>
            <a:r>
              <a:rPr lang="en-US" baseline="30000" dirty="0" smtClean="0"/>
              <a:t> </a:t>
            </a:r>
            <a:r>
              <a:rPr lang="en-US" dirty="0" smtClean="0"/>
              <a:t>  Whether strategically or racially motivated the slave trade promoted interactions between the Five Civilized Tribes and African Slaves which led to new power relations among Native societies, elevating groups such as the Five Civilized Tribes to power and serving, ironically, to preserve native order.</a:t>
            </a:r>
          </a:p>
          <a:p>
            <a:r>
              <a:rPr lang="en-US" dirty="0" smtClean="0"/>
              <a:t>	The writer William Loren Katz suggests that Native Americans treated their slaves better than European Americans in the Southeast.</a:t>
            </a:r>
            <a:r>
              <a:rPr lang="en-US" baseline="30000" dirty="0" smtClean="0"/>
              <a:t> </a:t>
            </a:r>
            <a:r>
              <a:rPr lang="en-US" dirty="0" smtClean="0"/>
              <a:t> Federal Agent Hawkins considered the form of slavery the tribes were practicing to be inefficient because the majority didn't practice chattel slavery.</a:t>
            </a:r>
            <a:r>
              <a:rPr lang="en-US" baseline="30000" dirty="0" smtClean="0"/>
              <a:t> </a:t>
            </a:r>
            <a:r>
              <a:rPr lang="en-US" dirty="0" smtClean="0"/>
              <a:t> Travelers reported enslaved Africans "in as good circumstances as their masters.“</a:t>
            </a:r>
            <a:r>
              <a:rPr lang="en-US" baseline="30000" dirty="0" smtClean="0"/>
              <a:t>  </a:t>
            </a:r>
            <a:r>
              <a:rPr lang="en-US" dirty="0" smtClean="0"/>
              <a:t> A white Indian Agent, Douglas Cooper, upset by the Native Americans failure to practice a harsher form of bondage, insisted that Native Americans invite white men to live in their villages and "control matters.“</a:t>
            </a:r>
            <a:r>
              <a:rPr lang="en-US" baseline="30000" dirty="0" smtClean="0"/>
              <a:t>  </a:t>
            </a:r>
            <a:r>
              <a:rPr lang="en-US" dirty="0" smtClean="0"/>
              <a:t>One observer in the early 1840s wrote, "The full-blood Indian rarely works himself and but few of them make their slaves work.  A slave among wild Indians is almost as free as his owner." Frederick Douglass stated in 1850”, The slave finds more of the milk of human kindness in the bosom of the savage Indian, than in the heart of his Christian master.”</a:t>
            </a:r>
          </a:p>
          <a:p>
            <a:r>
              <a:rPr lang="en-US" dirty="0" smtClean="0"/>
              <a:t>	Katz thought that slaveholding contributed to divisiveness among tribes of the Southeast and promoted a class hierarchy based on "white blood.“</a:t>
            </a:r>
            <a:r>
              <a:rPr lang="en-US" baseline="30000" dirty="0" smtClean="0"/>
              <a:t>  </a:t>
            </a:r>
            <a:r>
              <a:rPr lang="en-US" dirty="0" smtClean="0"/>
              <a:t> Some historians believe that class division was related more to the fact that several of the leadership clans accepted mixed-race chiefs, who were first and foremost of these tribes, and promoting assimilation or accommodation.  The Choctaw and Chickasaw nations were also exceptions to the Cherokee, Creek, and Seminole nations; as these tribes abolished slavery immediately after the end of the Civil War the Chickasaw and Choctaw didn't free all of their slaves until 1866. </a:t>
            </a:r>
            <a:endParaRPr lang="en-US" baseline="30000" dirty="0" smtClean="0"/>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24000"/>
            <a:ext cx="9144000" cy="3970318"/>
          </a:xfrm>
          <a:prstGeom prst="rect">
            <a:avLst/>
          </a:prstGeom>
        </p:spPr>
        <p:txBody>
          <a:bodyPr wrap="square">
            <a:spAutoFit/>
          </a:bodyPr>
          <a:lstStyle/>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religious conversion to Christianity</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literacy – written language &amp; schools</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centralized tribal government </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written constitution</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intermarriage with Euro-Americans</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farming &amp; plantation slavery practices </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market participation – ‘Factory System’</a:t>
            </a:r>
            <a:r>
              <a:rPr lang="en-US" sz="3600" b="1" dirty="0" smtClean="0">
                <a:solidFill>
                  <a:srgbClr val="FF0000"/>
                </a:solidFill>
                <a:effectLst>
                  <a:outerShdw dist="50800" dir="7200000" algn="ctr" rotWithShape="0">
                    <a:schemeClr val="tx1"/>
                  </a:outerShdw>
                </a:effectLst>
              </a:rPr>
              <a:t> </a:t>
            </a:r>
          </a:p>
        </p:txBody>
      </p:sp>
      <p:sp>
        <p:nvSpPr>
          <p:cNvPr id="11" name="Rectangle 10"/>
          <p:cNvSpPr/>
          <p:nvPr/>
        </p:nvSpPr>
        <p:spPr>
          <a:xfrm>
            <a:off x="76200" y="4267200"/>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farming &amp; plantation slavery practices </a:t>
            </a:r>
          </a:p>
        </p:txBody>
      </p:sp>
      <p:sp useBgFill="1">
        <p:nvSpPr>
          <p:cNvPr id="8" name="Rectangle 7"/>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p:nvSpPr>
          <p:cNvPr id="14" name="Rectangle 13"/>
          <p:cNvSpPr/>
          <p:nvPr/>
        </p:nvSpPr>
        <p:spPr>
          <a:xfrm>
            <a:off x="76200" y="4800600"/>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market participation – ‘Factory System’ </a:t>
            </a:r>
          </a:p>
        </p:txBody>
      </p:sp>
      <p:pic>
        <p:nvPicPr>
          <p:cNvPr id="1027" name="Picture 3" descr="C:\Users\Sandra\AppData\Local\Microsoft\Windows\INetCache\IE\AAJ30NL3\600px-Red_check.svg[1].png"/>
          <p:cNvPicPr>
            <a:picLocks noChangeAspect="1" noChangeArrowheads="1"/>
          </p:cNvPicPr>
          <p:nvPr/>
        </p:nvPicPr>
        <p:blipFill>
          <a:blip r:embed="rId2" cstate="print"/>
          <a:srcRect/>
          <a:stretch>
            <a:fillRect/>
          </a:stretch>
        </p:blipFill>
        <p:spPr bwMode="auto">
          <a:xfrm>
            <a:off x="457200" y="4267200"/>
            <a:ext cx="609600" cy="609600"/>
          </a:xfrm>
          <a:prstGeom prst="rect">
            <a:avLst/>
          </a:prstGeom>
          <a:noFill/>
        </p:spPr>
      </p:pic>
      <p:sp useBgFill="1">
        <p:nvSpPr>
          <p:cNvPr id="9" name="TextBox 8"/>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1000"/>
                                        <p:tgtEl>
                                          <p:spTgt spid="14">
                                            <p:txEl>
                                              <p:pRg st="0" end="0"/>
                                            </p:txEl>
                                          </p:spTgt>
                                        </p:tgtEl>
                                      </p:cBhvr>
                                    </p:animEffect>
                                  </p:childTnLst>
                                </p:cTn>
                              </p:par>
                              <p:par>
                                <p:cTn id="13" presetID="10" presetClass="exit" presetSubtype="0" fill="hold" grpId="0" nodeType="withEffect">
                                  <p:stCondLst>
                                    <p:cond delay="0"/>
                                  </p:stCondLst>
                                  <p:childTnLst>
                                    <p:animEffect transition="out" filter="fade">
                                      <p:cBhvr>
                                        <p:cTn id="14" dur="1000"/>
                                        <p:tgtEl>
                                          <p:spTgt spid="11">
                                            <p:txEl>
                                              <p:pRg st="0" end="0"/>
                                            </p:txEl>
                                          </p:spTgt>
                                        </p:tgtEl>
                                      </p:cBhvr>
                                    </p:animEffect>
                                    <p:set>
                                      <p:cBhvr>
                                        <p:cTn id="15" dur="1" fill="hold">
                                          <p:stCondLst>
                                            <p:cond delay="999"/>
                                          </p:stCondLst>
                                        </p:cTn>
                                        <p:tgtEl>
                                          <p:spTgt spid="11">
                                            <p:txEl>
                                              <p:pRg st="0" end="0"/>
                                            </p:txEl>
                                          </p:spTgt>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00"/>
                                        <p:tgtEl>
                                          <p:spTgt spid="1027"/>
                                        </p:tgtEl>
                                      </p:cBhvr>
                                    </p:animEffect>
                                    <p:set>
                                      <p:cBhvr>
                                        <p:cTn id="18" dur="1" fill="hold">
                                          <p:stCondLst>
                                            <p:cond delay="999"/>
                                          </p:stCondLst>
                                        </p:cTn>
                                        <p:tgtEl>
                                          <p:spTgt spid="10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1000"/>
                                        <p:tgtEl>
                                          <p:spTgt spid="7">
                                            <p:txEl>
                                              <p:pRg st="0" end="0"/>
                                            </p:txEl>
                                          </p:spTgt>
                                        </p:tgtEl>
                                      </p:cBhvr>
                                    </p:animEffect>
                                    <p:set>
                                      <p:cBhvr>
                                        <p:cTn id="23" dur="1" fill="hold">
                                          <p:stCondLst>
                                            <p:cond delay="999"/>
                                          </p:stCondLst>
                                        </p:cTn>
                                        <p:tgtEl>
                                          <p:spTgt spid="7">
                                            <p:txEl>
                                              <p:pRg st="0" end="0"/>
                                            </p:txEl>
                                          </p:spTgt>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1000"/>
                                        <p:tgtEl>
                                          <p:spTgt spid="7">
                                            <p:txEl>
                                              <p:pRg st="1" end="1"/>
                                            </p:txEl>
                                          </p:spTgt>
                                        </p:tgtEl>
                                      </p:cBhvr>
                                    </p:animEffect>
                                    <p:set>
                                      <p:cBhvr>
                                        <p:cTn id="26" dur="1" fill="hold">
                                          <p:stCondLst>
                                            <p:cond delay="999"/>
                                          </p:stCondLst>
                                        </p:cTn>
                                        <p:tgtEl>
                                          <p:spTgt spid="7">
                                            <p:txEl>
                                              <p:pRg st="1" end="1"/>
                                            </p:txEl>
                                          </p:spTgt>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1000"/>
                                        <p:tgtEl>
                                          <p:spTgt spid="7">
                                            <p:txEl>
                                              <p:pRg st="2" end="2"/>
                                            </p:txEl>
                                          </p:spTgt>
                                        </p:tgtEl>
                                      </p:cBhvr>
                                    </p:animEffect>
                                    <p:set>
                                      <p:cBhvr>
                                        <p:cTn id="29" dur="1" fill="hold">
                                          <p:stCondLst>
                                            <p:cond delay="999"/>
                                          </p:stCondLst>
                                        </p:cTn>
                                        <p:tgtEl>
                                          <p:spTgt spid="7">
                                            <p:txEl>
                                              <p:pRg st="2" end="2"/>
                                            </p:txEl>
                                          </p:spTgt>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00"/>
                                        <p:tgtEl>
                                          <p:spTgt spid="7">
                                            <p:txEl>
                                              <p:pRg st="3" end="3"/>
                                            </p:txEl>
                                          </p:spTgt>
                                        </p:tgtEl>
                                      </p:cBhvr>
                                    </p:animEffect>
                                    <p:set>
                                      <p:cBhvr>
                                        <p:cTn id="32" dur="1" fill="hold">
                                          <p:stCondLst>
                                            <p:cond delay="999"/>
                                          </p:stCondLst>
                                        </p:cTn>
                                        <p:tgtEl>
                                          <p:spTgt spid="7">
                                            <p:txEl>
                                              <p:pRg st="3" end="3"/>
                                            </p:txEl>
                                          </p:spTgt>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1000"/>
                                        <p:tgtEl>
                                          <p:spTgt spid="7">
                                            <p:txEl>
                                              <p:pRg st="4" end="4"/>
                                            </p:txEl>
                                          </p:spTgt>
                                        </p:tgtEl>
                                      </p:cBhvr>
                                    </p:animEffect>
                                    <p:set>
                                      <p:cBhvr>
                                        <p:cTn id="35" dur="1" fill="hold">
                                          <p:stCondLst>
                                            <p:cond delay="999"/>
                                          </p:stCondLst>
                                        </p:cTn>
                                        <p:tgtEl>
                                          <p:spTgt spid="7">
                                            <p:txEl>
                                              <p:pRg st="4" end="4"/>
                                            </p:txEl>
                                          </p:spTgt>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00"/>
                                        <p:tgtEl>
                                          <p:spTgt spid="7">
                                            <p:txEl>
                                              <p:pRg st="5" end="5"/>
                                            </p:txEl>
                                          </p:spTgt>
                                        </p:tgtEl>
                                      </p:cBhvr>
                                    </p:animEffect>
                                    <p:set>
                                      <p:cBhvr>
                                        <p:cTn id="38" dur="1" fill="hold">
                                          <p:stCondLst>
                                            <p:cond delay="999"/>
                                          </p:stCondLst>
                                        </p:cTn>
                                        <p:tgtEl>
                                          <p:spTgt spid="7">
                                            <p:txEl>
                                              <p:pRg st="5" end="5"/>
                                            </p:txEl>
                                          </p:spTgt>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0"/>
                                        <p:tgtEl>
                                          <p:spTgt spid="7">
                                            <p:txEl>
                                              <p:pRg st="6" end="6"/>
                                            </p:txEl>
                                          </p:spTgt>
                                        </p:tgtEl>
                                      </p:cBhvr>
                                    </p:animEffect>
                                    <p:set>
                                      <p:cBhvr>
                                        <p:cTn id="41" dur="1" fill="hold">
                                          <p:stCondLst>
                                            <p:cond delay="999"/>
                                          </p:stCondLst>
                                        </p:cTn>
                                        <p:tgtEl>
                                          <p:spTgt spid="7">
                                            <p:txEl>
                                              <p:pRg st="6" end="6"/>
                                            </p:txEl>
                                          </p:spTgt>
                                        </p:tgtEl>
                                        <p:attrNameLst>
                                          <p:attrName>style.visibility</p:attrName>
                                        </p:attrNameLst>
                                      </p:cBhvr>
                                      <p:to>
                                        <p:strVal val="hidden"/>
                                      </p:to>
                                    </p:set>
                                  </p:childTnLst>
                                </p:cTn>
                              </p:par>
                              <p:par>
                                <p:cTn id="42" presetID="64" presetClass="path" presetSubtype="0" accel="50000" decel="50000" fill="hold" grpId="0" nodeType="withEffect">
                                  <p:stCondLst>
                                    <p:cond delay="0"/>
                                  </p:stCondLst>
                                  <p:childTnLst>
                                    <p:animMotion origin="layout" path="M -2.5E-6 2.22222E-6 L -0.00573 -0.53542 " pathEditMode="relative" rAng="0" ptsTypes="AA">
                                      <p:cBhvr>
                                        <p:cTn id="43" dur="1000" fill="hold"/>
                                        <p:tgtEl>
                                          <p:spTgt spid="14">
                                            <p:txEl>
                                              <p:pRg st="0" end="0"/>
                                            </p:txEl>
                                          </p:spTgt>
                                        </p:tgtEl>
                                        <p:attrNameLst>
                                          <p:attrName>ppt_x</p:attrName>
                                          <p:attrName>ppt_y</p:attrName>
                                        </p:attrNameLst>
                                      </p:cBhvr>
                                      <p:rCtr x="-3" y="-2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P spid="11" grpId="0" build="allAtOnce"/>
      <p:bldP spid="14" grpId="0" build="allAtOnce"/>
      <p:bldP spid="14" grpId="1" build="allAtOnce"/>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useBgFill="1">
        <p:nvSpPr>
          <p:cNvPr id="5" name="Rectangle 4"/>
          <p:cNvSpPr/>
          <p:nvPr/>
        </p:nvSpPr>
        <p:spPr>
          <a:xfrm>
            <a:off x="18288" y="1124712"/>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market participation – ‘Factory System’ </a:t>
            </a:r>
          </a:p>
        </p:txBody>
      </p:sp>
      <p:sp useBgFill="1">
        <p:nvSpPr>
          <p:cNvPr id="8" name="Rectangle 7"/>
          <p:cNvSpPr/>
          <p:nvPr/>
        </p:nvSpPr>
        <p:spPr>
          <a:xfrm>
            <a:off x="0" y="1828800"/>
            <a:ext cx="9144000" cy="523220"/>
          </a:xfrm>
          <a:prstGeom prst="rect">
            <a:avLst/>
          </a:prstGeom>
        </p:spPr>
        <p:txBody>
          <a:bodyPr wrap="square">
            <a:spAutoFit/>
          </a:bodyPr>
          <a:lstStyle/>
          <a:p>
            <a:r>
              <a:rPr lang="en-US" sz="2800" dirty="0" smtClean="0"/>
              <a:t>                U.S. government sanctioned trading posts</a:t>
            </a:r>
          </a:p>
        </p:txBody>
      </p:sp>
      <p:sp>
        <p:nvSpPr>
          <p:cNvPr id="9" name="Rectangle 8"/>
          <p:cNvSpPr/>
          <p:nvPr/>
        </p:nvSpPr>
        <p:spPr>
          <a:xfrm>
            <a:off x="0" y="2514600"/>
            <a:ext cx="9144000" cy="3539430"/>
          </a:xfrm>
          <a:prstGeom prst="rect">
            <a:avLst/>
          </a:prstGeom>
          <a:noFill/>
        </p:spPr>
        <p:txBody>
          <a:bodyPr wrap="square">
            <a:spAutoFit/>
          </a:bodyPr>
          <a:lstStyle/>
          <a:p>
            <a:r>
              <a:rPr lang="en-US" sz="2800" spc="50" dirty="0" smtClean="0">
                <a:solidFill>
                  <a:srgbClr val="00A249"/>
                </a:solidFill>
                <a:effectLst>
                  <a:outerShdw dist="38100" dir="7200000" algn="ctr" rotWithShape="0">
                    <a:schemeClr val="tx1"/>
                  </a:outerShdw>
                </a:effectLst>
              </a:rPr>
              <a:t>  PURPOSES: </a:t>
            </a:r>
          </a:p>
          <a:p>
            <a:r>
              <a:rPr lang="en-US" sz="2800" spc="50" dirty="0" smtClean="0">
                <a:solidFill>
                  <a:srgbClr val="00A249"/>
                </a:solidFill>
                <a:effectLst>
                  <a:outerShdw dist="38100" dir="7200000" algn="ctr" rotWithShape="0">
                    <a:schemeClr val="tx1"/>
                  </a:outerShdw>
                </a:effectLst>
              </a:rPr>
              <a:t>   - fairly priced goods to bind tribes to U.S.</a:t>
            </a:r>
          </a:p>
          <a:p>
            <a:r>
              <a:rPr lang="en-US" sz="2800" spc="50" dirty="0" smtClean="0">
                <a:solidFill>
                  <a:srgbClr val="00A249"/>
                </a:solidFill>
                <a:effectLst>
                  <a:outerShdw dist="38100" dir="7200000" algn="ctr" rotWithShape="0">
                    <a:schemeClr val="tx1"/>
                  </a:outerShdw>
                </a:effectLst>
              </a:rPr>
              <a:t>   - sold ‘at cost’ by government agents</a:t>
            </a:r>
          </a:p>
          <a:p>
            <a:r>
              <a:rPr lang="en-US" sz="2800" spc="50" dirty="0" smtClean="0">
                <a:solidFill>
                  <a:srgbClr val="00A249"/>
                </a:solidFill>
                <a:effectLst>
                  <a:outerShdw dist="38100" dir="7200000" algn="ctr" rotWithShape="0">
                    <a:schemeClr val="tx1"/>
                  </a:outerShdw>
                </a:effectLst>
              </a:rPr>
              <a:t>   - steady &amp; available source of goods</a:t>
            </a:r>
          </a:p>
          <a:p>
            <a:r>
              <a:rPr lang="en-US" sz="2800" spc="50" dirty="0" smtClean="0">
                <a:solidFill>
                  <a:srgbClr val="00A249"/>
                </a:solidFill>
                <a:effectLst>
                  <a:outerShdw dist="38100" dir="7200000" algn="ctr" rotWithShape="0">
                    <a:schemeClr val="tx1"/>
                  </a:outerShdw>
                </a:effectLst>
              </a:rPr>
              <a:t>   - monopoly on all trade &amp; commercial </a:t>
            </a:r>
          </a:p>
          <a:p>
            <a:r>
              <a:rPr lang="en-US" sz="2800" spc="50" dirty="0" smtClean="0">
                <a:solidFill>
                  <a:srgbClr val="00A249"/>
                </a:solidFill>
                <a:effectLst>
                  <a:outerShdw dist="38100" dir="7200000" algn="ctr" rotWithShape="0">
                    <a:schemeClr val="tx1"/>
                  </a:outerShdw>
                </a:effectLst>
              </a:rPr>
              <a:t>     relationships with Indian Nations</a:t>
            </a:r>
          </a:p>
          <a:p>
            <a:r>
              <a:rPr lang="en-US" sz="2800" spc="50" dirty="0" smtClean="0">
                <a:solidFill>
                  <a:srgbClr val="00A249"/>
                </a:solidFill>
                <a:effectLst>
                  <a:outerShdw dist="38100" dir="7200000" algn="ctr" rotWithShape="0">
                    <a:schemeClr val="tx1"/>
                  </a:outerShdw>
                </a:effectLst>
              </a:rPr>
              <a:t>   - protects tribes from exploitation by </a:t>
            </a:r>
          </a:p>
          <a:p>
            <a:r>
              <a:rPr lang="en-US" sz="2800" spc="50" dirty="0" smtClean="0">
                <a:solidFill>
                  <a:srgbClr val="00A249"/>
                </a:solidFill>
                <a:effectLst>
                  <a:outerShdw dist="38100" dir="7200000" algn="ctr" rotWithShape="0">
                    <a:schemeClr val="tx1"/>
                  </a:outerShdw>
                </a:effectLst>
              </a:rPr>
              <a:t>     independent  traders, trappers, &amp; private merchants</a:t>
            </a:r>
            <a:endParaRPr lang="en-US" sz="2800" spc="50" dirty="0">
              <a:solidFill>
                <a:srgbClr val="00A249"/>
              </a:solidFill>
              <a:effectLst>
                <a:outerShdw dist="38100" dir="7200000" algn="ctr" rotWithShape="0">
                  <a:schemeClr val="tx1"/>
                </a:outerShdw>
              </a:effectLst>
            </a:endParaRPr>
          </a:p>
        </p:txBody>
      </p:sp>
      <p:pic>
        <p:nvPicPr>
          <p:cNvPr id="1026" name="Picture 2"/>
          <p:cNvPicPr>
            <a:picLocks noChangeAspect="1" noChangeArrowheads="1"/>
          </p:cNvPicPr>
          <p:nvPr/>
        </p:nvPicPr>
        <p:blipFill>
          <a:blip r:embed="rId2"/>
          <a:srcRect/>
          <a:stretch>
            <a:fillRect/>
          </a:stretch>
        </p:blipFill>
        <p:spPr bwMode="auto">
          <a:xfrm>
            <a:off x="6858000" y="2362200"/>
            <a:ext cx="2133600" cy="2926004"/>
          </a:xfrm>
          <a:prstGeom prst="rect">
            <a:avLst/>
          </a:prstGeom>
          <a:noFill/>
          <a:ln w="25400">
            <a:solidFill>
              <a:schemeClr val="tx1"/>
            </a:solidFill>
            <a:miter lim="800000"/>
            <a:headEnd/>
            <a:tailEnd/>
          </a:ln>
          <a:effectLst/>
        </p:spPr>
      </p:pic>
      <p:grpSp>
        <p:nvGrpSpPr>
          <p:cNvPr id="11" name="Group 10"/>
          <p:cNvGrpSpPr/>
          <p:nvPr/>
        </p:nvGrpSpPr>
        <p:grpSpPr>
          <a:xfrm>
            <a:off x="0" y="1066800"/>
            <a:ext cx="7162800" cy="1091184"/>
            <a:chOff x="0" y="1066800"/>
            <a:chExt cx="7162800" cy="1091184"/>
          </a:xfrm>
        </p:grpSpPr>
        <p:sp>
          <p:nvSpPr>
            <p:cNvPr id="6" name="Oval 5"/>
            <p:cNvSpPr/>
            <p:nvPr/>
          </p:nvSpPr>
          <p:spPr>
            <a:xfrm>
              <a:off x="5486400" y="1124712"/>
              <a:ext cx="1676400" cy="6858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0" y="1066800"/>
              <a:ext cx="6011334" cy="1091184"/>
            </a:xfrm>
            <a:custGeom>
              <a:avLst/>
              <a:gdLst>
                <a:gd name="connsiteX0" fmla="*/ 5179483 w 5179483"/>
                <a:gd name="connsiteY0" fmla="*/ 78317 h 878417"/>
                <a:gd name="connsiteX1" fmla="*/ 4214283 w 5179483"/>
                <a:gd name="connsiteY1" fmla="*/ 65617 h 878417"/>
                <a:gd name="connsiteX2" fmla="*/ 848783 w 5179483"/>
                <a:gd name="connsiteY2" fmla="*/ 472017 h 878417"/>
                <a:gd name="connsiteX3" fmla="*/ 61383 w 5179483"/>
                <a:gd name="connsiteY3" fmla="*/ 751417 h 878417"/>
                <a:gd name="connsiteX4" fmla="*/ 480483 w 5179483"/>
                <a:gd name="connsiteY4" fmla="*/ 878417 h 878417"/>
                <a:gd name="connsiteX0" fmla="*/ 5221817 w 5221817"/>
                <a:gd name="connsiteY0" fmla="*/ 78317 h 878417"/>
                <a:gd name="connsiteX1" fmla="*/ 4256617 w 5221817"/>
                <a:gd name="connsiteY1" fmla="*/ 65617 h 878417"/>
                <a:gd name="connsiteX2" fmla="*/ 891117 w 5221817"/>
                <a:gd name="connsiteY2" fmla="*/ 472017 h 878417"/>
                <a:gd name="connsiteX3" fmla="*/ 103717 w 5221817"/>
                <a:gd name="connsiteY3" fmla="*/ 751417 h 878417"/>
                <a:gd name="connsiteX4" fmla="*/ 1513417 w 5221817"/>
                <a:gd name="connsiteY4" fmla="*/ 878417 h 878417"/>
                <a:gd name="connsiteX0" fmla="*/ 5327650 w 5327650"/>
                <a:gd name="connsiteY0" fmla="*/ 406400 h 1261533"/>
                <a:gd name="connsiteX1" fmla="*/ 4362450 w 5327650"/>
                <a:gd name="connsiteY1" fmla="*/ 393700 h 1261533"/>
                <a:gd name="connsiteX2" fmla="*/ 692150 w 5327650"/>
                <a:gd name="connsiteY2" fmla="*/ 114300 h 1261533"/>
                <a:gd name="connsiteX3" fmla="*/ 209550 w 5327650"/>
                <a:gd name="connsiteY3" fmla="*/ 1079500 h 1261533"/>
                <a:gd name="connsiteX4" fmla="*/ 1619250 w 5327650"/>
                <a:gd name="connsiteY4" fmla="*/ 1206500 h 1261533"/>
                <a:gd name="connsiteX0" fmla="*/ 5327650 w 5631846"/>
                <a:gd name="connsiteY0" fmla="*/ 406400 h 1261533"/>
                <a:gd name="connsiteX1" fmla="*/ 5470979 w 5631846"/>
                <a:gd name="connsiteY1" fmla="*/ 67129 h 1261533"/>
                <a:gd name="connsiteX2" fmla="*/ 4362450 w 5631846"/>
                <a:gd name="connsiteY2" fmla="*/ 393700 h 1261533"/>
                <a:gd name="connsiteX3" fmla="*/ 692150 w 5631846"/>
                <a:gd name="connsiteY3" fmla="*/ 114300 h 1261533"/>
                <a:gd name="connsiteX4" fmla="*/ 209550 w 5631846"/>
                <a:gd name="connsiteY4" fmla="*/ 1079500 h 1261533"/>
                <a:gd name="connsiteX5" fmla="*/ 1619250 w 5631846"/>
                <a:gd name="connsiteY5" fmla="*/ 1206500 h 1261533"/>
                <a:gd name="connsiteX0" fmla="*/ 5327650 w 5631846"/>
                <a:gd name="connsiteY0" fmla="*/ 406400 h 1261533"/>
                <a:gd name="connsiteX1" fmla="*/ 5470979 w 5631846"/>
                <a:gd name="connsiteY1" fmla="*/ 67129 h 1261533"/>
                <a:gd name="connsiteX2" fmla="*/ 4362450 w 5631846"/>
                <a:gd name="connsiteY2" fmla="*/ 393700 h 1261533"/>
                <a:gd name="connsiteX3" fmla="*/ 692150 w 5631846"/>
                <a:gd name="connsiteY3" fmla="*/ 114300 h 1261533"/>
                <a:gd name="connsiteX4" fmla="*/ 209550 w 5631846"/>
                <a:gd name="connsiteY4" fmla="*/ 1079500 h 1261533"/>
                <a:gd name="connsiteX5" fmla="*/ 1619250 w 5631846"/>
                <a:gd name="connsiteY5" fmla="*/ 1206500 h 1261533"/>
                <a:gd name="connsiteX0" fmla="*/ 5512405 w 5816601"/>
                <a:gd name="connsiteY0" fmla="*/ 460828 h 1315961"/>
                <a:gd name="connsiteX1" fmla="*/ 5655734 w 5816601"/>
                <a:gd name="connsiteY1" fmla="*/ 121557 h 1315961"/>
                <a:gd name="connsiteX2" fmla="*/ 876905 w 5816601"/>
                <a:gd name="connsiteY2" fmla="*/ 168728 h 1315961"/>
                <a:gd name="connsiteX3" fmla="*/ 394305 w 5816601"/>
                <a:gd name="connsiteY3" fmla="*/ 1133928 h 1315961"/>
                <a:gd name="connsiteX4" fmla="*/ 1804005 w 5816601"/>
                <a:gd name="connsiteY4" fmla="*/ 1260928 h 1315961"/>
                <a:gd name="connsiteX0" fmla="*/ 5655734 w 5655734"/>
                <a:gd name="connsiteY0" fmla="*/ 121557 h 1315961"/>
                <a:gd name="connsiteX1" fmla="*/ 876905 w 5655734"/>
                <a:gd name="connsiteY1" fmla="*/ 168728 h 1315961"/>
                <a:gd name="connsiteX2" fmla="*/ 394305 w 5655734"/>
                <a:gd name="connsiteY2" fmla="*/ 1133928 h 1315961"/>
                <a:gd name="connsiteX3" fmla="*/ 1804005 w 5655734"/>
                <a:gd name="connsiteY3" fmla="*/ 1260928 h 1315961"/>
                <a:gd name="connsiteX0" fmla="*/ 6011334 w 6011334"/>
                <a:gd name="connsiteY0" fmla="*/ 121558 h 1315962"/>
                <a:gd name="connsiteX1" fmla="*/ 927705 w 6011334"/>
                <a:gd name="connsiteY1" fmla="*/ 168729 h 1315962"/>
                <a:gd name="connsiteX2" fmla="*/ 445105 w 6011334"/>
                <a:gd name="connsiteY2" fmla="*/ 1133929 h 1315962"/>
                <a:gd name="connsiteX3" fmla="*/ 1854805 w 6011334"/>
                <a:gd name="connsiteY3" fmla="*/ 1260929 h 1315962"/>
                <a:gd name="connsiteX0" fmla="*/ 6011334 w 6011334"/>
                <a:gd name="connsiteY0" fmla="*/ 121558 h 1294759"/>
                <a:gd name="connsiteX1" fmla="*/ 927705 w 6011334"/>
                <a:gd name="connsiteY1" fmla="*/ 168729 h 1294759"/>
                <a:gd name="connsiteX2" fmla="*/ 445105 w 6011334"/>
                <a:gd name="connsiteY2" fmla="*/ 1133929 h 1294759"/>
                <a:gd name="connsiteX3" fmla="*/ 1854805 w 6011334"/>
                <a:gd name="connsiteY3" fmla="*/ 1260929 h 1294759"/>
                <a:gd name="connsiteX0" fmla="*/ 6011334 w 6011334"/>
                <a:gd name="connsiteY0" fmla="*/ 121558 h 1294759"/>
                <a:gd name="connsiteX1" fmla="*/ 927705 w 6011334"/>
                <a:gd name="connsiteY1" fmla="*/ 168729 h 1294759"/>
                <a:gd name="connsiteX2" fmla="*/ 445105 w 6011334"/>
                <a:gd name="connsiteY2" fmla="*/ 1133929 h 1294759"/>
                <a:gd name="connsiteX3" fmla="*/ 1854805 w 6011334"/>
                <a:gd name="connsiteY3" fmla="*/ 1260929 h 1294759"/>
                <a:gd name="connsiteX0" fmla="*/ 6011334 w 6011334"/>
                <a:gd name="connsiteY0" fmla="*/ 121558 h 1413366"/>
                <a:gd name="connsiteX1" fmla="*/ 927705 w 6011334"/>
                <a:gd name="connsiteY1" fmla="*/ 168729 h 1413366"/>
                <a:gd name="connsiteX2" fmla="*/ 445105 w 6011334"/>
                <a:gd name="connsiteY2" fmla="*/ 1133929 h 1413366"/>
                <a:gd name="connsiteX3" fmla="*/ 1854805 w 6011334"/>
                <a:gd name="connsiteY3" fmla="*/ 1260929 h 1413366"/>
                <a:gd name="connsiteX0" fmla="*/ 6011334 w 6011334"/>
                <a:gd name="connsiteY0" fmla="*/ 121558 h 1339816"/>
                <a:gd name="connsiteX1" fmla="*/ 927705 w 6011334"/>
                <a:gd name="connsiteY1" fmla="*/ 168729 h 1339816"/>
                <a:gd name="connsiteX2" fmla="*/ 445105 w 6011334"/>
                <a:gd name="connsiteY2" fmla="*/ 1133929 h 1339816"/>
                <a:gd name="connsiteX3" fmla="*/ 1854805 w 6011334"/>
                <a:gd name="connsiteY3" fmla="*/ 1260929 h 1339816"/>
                <a:gd name="connsiteX0" fmla="*/ 6011334 w 6011334"/>
                <a:gd name="connsiteY0" fmla="*/ 121558 h 1339816"/>
                <a:gd name="connsiteX1" fmla="*/ 927705 w 6011334"/>
                <a:gd name="connsiteY1" fmla="*/ 168729 h 1339816"/>
                <a:gd name="connsiteX2" fmla="*/ 445105 w 6011334"/>
                <a:gd name="connsiteY2" fmla="*/ 1133929 h 1339816"/>
                <a:gd name="connsiteX3" fmla="*/ 1854805 w 6011334"/>
                <a:gd name="connsiteY3" fmla="*/ 1260929 h 1339816"/>
                <a:gd name="connsiteX0" fmla="*/ 6011334 w 6011334"/>
                <a:gd name="connsiteY0" fmla="*/ 121558 h 1339816"/>
                <a:gd name="connsiteX1" fmla="*/ 927705 w 6011334"/>
                <a:gd name="connsiteY1" fmla="*/ 168729 h 1339816"/>
                <a:gd name="connsiteX2" fmla="*/ 445105 w 6011334"/>
                <a:gd name="connsiteY2" fmla="*/ 1133929 h 1339816"/>
                <a:gd name="connsiteX3" fmla="*/ 1321405 w 6011334"/>
                <a:gd name="connsiteY3" fmla="*/ 1260929 h 1339816"/>
              </a:gdLst>
              <a:ahLst/>
              <a:cxnLst>
                <a:cxn ang="0">
                  <a:pos x="connsiteX0" y="connsiteY0"/>
                </a:cxn>
                <a:cxn ang="0">
                  <a:pos x="connsiteX1" y="connsiteY1"/>
                </a:cxn>
                <a:cxn ang="0">
                  <a:pos x="connsiteX2" y="connsiteY2"/>
                </a:cxn>
                <a:cxn ang="0">
                  <a:pos x="connsiteX3" y="connsiteY3"/>
                </a:cxn>
              </a:cxnLst>
              <a:rect l="l" t="t" r="r" b="b"/>
              <a:pathLst>
                <a:path w="6011334" h="1339816">
                  <a:moveTo>
                    <a:pt x="6011334" y="121558"/>
                  </a:moveTo>
                  <a:cubicBezTo>
                    <a:pt x="5238751" y="72875"/>
                    <a:pt x="1855410" y="0"/>
                    <a:pt x="927705" y="168729"/>
                  </a:cubicBezTo>
                  <a:cubicBezTo>
                    <a:pt x="0" y="337458"/>
                    <a:pt x="222340" y="925391"/>
                    <a:pt x="445105" y="1133929"/>
                  </a:cubicBezTo>
                  <a:cubicBezTo>
                    <a:pt x="671846" y="1339816"/>
                    <a:pt x="1081163" y="1231295"/>
                    <a:pt x="1321405" y="1260929"/>
                  </a:cubicBezTo>
                </a:path>
              </a:pathLst>
            </a:custGeom>
            <a:ln w="762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21" name="Rectangle 20"/>
          <p:cNvSpPr/>
          <p:nvPr/>
        </p:nvSpPr>
        <p:spPr>
          <a:xfrm>
            <a:off x="0" y="2372380"/>
            <a:ext cx="6477000" cy="523220"/>
          </a:xfrm>
          <a:prstGeom prst="rect">
            <a:avLst/>
          </a:prstGeom>
        </p:spPr>
        <p:txBody>
          <a:bodyPr wrap="square">
            <a:spAutoFit/>
          </a:bodyPr>
          <a:lstStyle/>
          <a:p>
            <a:r>
              <a:rPr lang="en-US" sz="2800" dirty="0" smtClean="0"/>
              <a:t> - built throughout the Indian territories</a:t>
            </a:r>
          </a:p>
        </p:txBody>
      </p:sp>
      <p:sp useBgFill="1">
        <p:nvSpPr>
          <p:cNvPr id="12" name="TextBox 11"/>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
        <p:nvSpPr>
          <p:cNvPr id="13" name="Oval 12"/>
          <p:cNvSpPr/>
          <p:nvPr/>
        </p:nvSpPr>
        <p:spPr>
          <a:xfrm>
            <a:off x="5410200" y="1752600"/>
            <a:ext cx="2286000" cy="6096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1000"/>
                                        <p:tgtEl>
                                          <p:spTgt spid="1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left)">
                                      <p:cBhvr>
                                        <p:cTn id="24" dur="1000"/>
                                        <p:tgtEl>
                                          <p:spTgt spid="9">
                                            <p:txEl>
                                              <p:pRg st="0" end="0"/>
                                            </p:txEl>
                                          </p:spTgt>
                                        </p:tgtEl>
                                      </p:cBhvr>
                                    </p:animEffect>
                                  </p:childTnLst>
                                </p:cTn>
                              </p:par>
                              <p:par>
                                <p:cTn id="25" presetID="10" presetClass="exit" presetSubtype="0" fill="hold" nodeType="withEffect">
                                  <p:stCondLst>
                                    <p:cond delay="0"/>
                                  </p:stCondLst>
                                  <p:childTnLst>
                                    <p:animEffect transition="out" filter="fade">
                                      <p:cBhvr>
                                        <p:cTn id="26" dur="1000"/>
                                        <p:tgtEl>
                                          <p:spTgt spid="11"/>
                                        </p:tgtEl>
                                      </p:cBhvr>
                                    </p:animEffect>
                                    <p:set>
                                      <p:cBhvr>
                                        <p:cTn id="27" dur="1" fill="hold">
                                          <p:stCondLst>
                                            <p:cond delay="999"/>
                                          </p:stCondLst>
                                        </p:cTn>
                                        <p:tgtEl>
                                          <p:spTgt spid="11"/>
                                        </p:tgtEl>
                                        <p:attrNameLst>
                                          <p:attrName>style.visibility</p:attrName>
                                        </p:attrNameLst>
                                      </p:cBhvr>
                                      <p:to>
                                        <p:strVal val="hidden"/>
                                      </p:to>
                                    </p:se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wipe(left)">
                                      <p:cBhvr>
                                        <p:cTn id="31" dur="1000"/>
                                        <p:tgtEl>
                                          <p:spTgt spid="9">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animEffect transition="in" filter="wipe(left)">
                                      <p:cBhvr>
                                        <p:cTn id="36" dur="1000"/>
                                        <p:tgtEl>
                                          <p:spTgt spid="9">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9">
                                            <p:txEl>
                                              <p:pRg st="3" end="3"/>
                                            </p:txEl>
                                          </p:spTgt>
                                        </p:tgtEl>
                                        <p:attrNameLst>
                                          <p:attrName>style.visibility</p:attrName>
                                        </p:attrNameLst>
                                      </p:cBhvr>
                                      <p:to>
                                        <p:strVal val="visible"/>
                                      </p:to>
                                    </p:set>
                                    <p:animEffect transition="in" filter="wipe(left)">
                                      <p:cBhvr>
                                        <p:cTn id="41" dur="1000"/>
                                        <p:tgtEl>
                                          <p:spTgt spid="9">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9">
                                            <p:txEl>
                                              <p:pRg st="4" end="4"/>
                                            </p:txEl>
                                          </p:spTgt>
                                        </p:tgtEl>
                                        <p:attrNameLst>
                                          <p:attrName>style.visibility</p:attrName>
                                        </p:attrNameLst>
                                      </p:cBhvr>
                                      <p:to>
                                        <p:strVal val="visible"/>
                                      </p:to>
                                    </p:set>
                                    <p:animEffect transition="in" filter="wipe(left)">
                                      <p:cBhvr>
                                        <p:cTn id="46" dur="1000"/>
                                        <p:tgtEl>
                                          <p:spTgt spid="9">
                                            <p:txEl>
                                              <p:pRg st="4" end="4"/>
                                            </p:txEl>
                                          </p:spTgt>
                                        </p:tgtEl>
                                      </p:cBhvr>
                                    </p:animEffect>
                                  </p:childTnLst>
                                </p:cTn>
                              </p:par>
                            </p:childTnLst>
                          </p:cTn>
                        </p:par>
                        <p:par>
                          <p:cTn id="47" fill="hold">
                            <p:stCondLst>
                              <p:cond delay="1000"/>
                            </p:stCondLst>
                            <p:childTnLst>
                              <p:par>
                                <p:cTn id="48" presetID="22" presetClass="entr" presetSubtype="8" fill="hold" nodeType="afterEffect">
                                  <p:stCondLst>
                                    <p:cond delay="0"/>
                                  </p:stCondLst>
                                  <p:childTnLst>
                                    <p:set>
                                      <p:cBhvr>
                                        <p:cTn id="49" dur="1" fill="hold">
                                          <p:stCondLst>
                                            <p:cond delay="0"/>
                                          </p:stCondLst>
                                        </p:cTn>
                                        <p:tgtEl>
                                          <p:spTgt spid="9">
                                            <p:txEl>
                                              <p:pRg st="5" end="5"/>
                                            </p:txEl>
                                          </p:spTgt>
                                        </p:tgtEl>
                                        <p:attrNameLst>
                                          <p:attrName>style.visibility</p:attrName>
                                        </p:attrNameLst>
                                      </p:cBhvr>
                                      <p:to>
                                        <p:strVal val="visible"/>
                                      </p:to>
                                    </p:set>
                                    <p:animEffect transition="in" filter="wipe(left)">
                                      <p:cBhvr>
                                        <p:cTn id="50" dur="1000"/>
                                        <p:tgtEl>
                                          <p:spTgt spid="9">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9">
                                            <p:txEl>
                                              <p:pRg st="6" end="6"/>
                                            </p:txEl>
                                          </p:spTgt>
                                        </p:tgtEl>
                                        <p:attrNameLst>
                                          <p:attrName>style.visibility</p:attrName>
                                        </p:attrNameLst>
                                      </p:cBhvr>
                                      <p:to>
                                        <p:strVal val="visible"/>
                                      </p:to>
                                    </p:set>
                                    <p:animEffect transition="in" filter="wipe(left)">
                                      <p:cBhvr>
                                        <p:cTn id="55" dur="1000"/>
                                        <p:tgtEl>
                                          <p:spTgt spid="9">
                                            <p:txEl>
                                              <p:pRg st="6" end="6"/>
                                            </p:txEl>
                                          </p:spTgt>
                                        </p:tgtEl>
                                      </p:cBhvr>
                                    </p:animEffect>
                                  </p:childTnLst>
                                </p:cTn>
                              </p:par>
                            </p:childTnLst>
                          </p:cTn>
                        </p:par>
                        <p:par>
                          <p:cTn id="56" fill="hold">
                            <p:stCondLst>
                              <p:cond delay="1000"/>
                            </p:stCondLst>
                            <p:childTnLst>
                              <p:par>
                                <p:cTn id="57" presetID="22" presetClass="entr" presetSubtype="8" fill="hold" nodeType="afterEffect">
                                  <p:stCondLst>
                                    <p:cond delay="0"/>
                                  </p:stCondLst>
                                  <p:childTnLst>
                                    <p:set>
                                      <p:cBhvr>
                                        <p:cTn id="58" dur="1" fill="hold">
                                          <p:stCondLst>
                                            <p:cond delay="0"/>
                                          </p:stCondLst>
                                        </p:cTn>
                                        <p:tgtEl>
                                          <p:spTgt spid="9">
                                            <p:txEl>
                                              <p:pRg st="7" end="7"/>
                                            </p:txEl>
                                          </p:spTgt>
                                        </p:tgtEl>
                                        <p:attrNameLst>
                                          <p:attrName>style.visibility</p:attrName>
                                        </p:attrNameLst>
                                      </p:cBhvr>
                                      <p:to>
                                        <p:strVal val="visible"/>
                                      </p:to>
                                    </p:set>
                                    <p:animEffect transition="in" filter="wipe(left)">
                                      <p:cBhvr>
                                        <p:cTn id="59" dur="1000"/>
                                        <p:tgtEl>
                                          <p:spTgt spid="9">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1000"/>
                                        <p:tgtEl>
                                          <p:spTgt spid="9">
                                            <p:txEl>
                                              <p:pRg st="0" end="0"/>
                                            </p:txEl>
                                          </p:spTgt>
                                        </p:tgtEl>
                                      </p:cBhvr>
                                    </p:animEffect>
                                    <p:set>
                                      <p:cBhvr>
                                        <p:cTn id="64" dur="1" fill="hold">
                                          <p:stCondLst>
                                            <p:cond delay="999"/>
                                          </p:stCondLst>
                                        </p:cTn>
                                        <p:tgtEl>
                                          <p:spTgt spid="9">
                                            <p:txEl>
                                              <p:pRg st="0" end="0"/>
                                            </p:txEl>
                                          </p:spTgt>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13"/>
                                        </p:tgtEl>
                                      </p:cBhvr>
                                    </p:animEffect>
                                    <p:set>
                                      <p:cBhvr>
                                        <p:cTn id="67" dur="1" fill="hold">
                                          <p:stCondLst>
                                            <p:cond delay="999"/>
                                          </p:stCondLst>
                                        </p:cTn>
                                        <p:tgtEl>
                                          <p:spTgt spid="13"/>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1000"/>
                                        <p:tgtEl>
                                          <p:spTgt spid="9">
                                            <p:txEl>
                                              <p:pRg st="1" end="1"/>
                                            </p:txEl>
                                          </p:spTgt>
                                        </p:tgtEl>
                                      </p:cBhvr>
                                    </p:animEffect>
                                    <p:set>
                                      <p:cBhvr>
                                        <p:cTn id="70" dur="1" fill="hold">
                                          <p:stCondLst>
                                            <p:cond delay="999"/>
                                          </p:stCondLst>
                                        </p:cTn>
                                        <p:tgtEl>
                                          <p:spTgt spid="9">
                                            <p:txEl>
                                              <p:pRg st="1" end="1"/>
                                            </p:txEl>
                                          </p:spTgt>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1000"/>
                                        <p:tgtEl>
                                          <p:spTgt spid="9">
                                            <p:txEl>
                                              <p:pRg st="2" end="2"/>
                                            </p:txEl>
                                          </p:spTgt>
                                        </p:tgtEl>
                                      </p:cBhvr>
                                    </p:animEffect>
                                    <p:set>
                                      <p:cBhvr>
                                        <p:cTn id="73" dur="1" fill="hold">
                                          <p:stCondLst>
                                            <p:cond delay="999"/>
                                          </p:stCondLst>
                                        </p:cTn>
                                        <p:tgtEl>
                                          <p:spTgt spid="9">
                                            <p:txEl>
                                              <p:pRg st="2" end="2"/>
                                            </p:txEl>
                                          </p:spTgt>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1000"/>
                                        <p:tgtEl>
                                          <p:spTgt spid="9">
                                            <p:txEl>
                                              <p:pRg st="3" end="3"/>
                                            </p:txEl>
                                          </p:spTgt>
                                        </p:tgtEl>
                                      </p:cBhvr>
                                    </p:animEffect>
                                    <p:set>
                                      <p:cBhvr>
                                        <p:cTn id="76" dur="1" fill="hold">
                                          <p:stCondLst>
                                            <p:cond delay="999"/>
                                          </p:stCondLst>
                                        </p:cTn>
                                        <p:tgtEl>
                                          <p:spTgt spid="9">
                                            <p:txEl>
                                              <p:pRg st="3" end="3"/>
                                            </p:txEl>
                                          </p:spTgt>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1000"/>
                                        <p:tgtEl>
                                          <p:spTgt spid="9">
                                            <p:txEl>
                                              <p:pRg st="4" end="4"/>
                                            </p:txEl>
                                          </p:spTgt>
                                        </p:tgtEl>
                                      </p:cBhvr>
                                    </p:animEffect>
                                    <p:set>
                                      <p:cBhvr>
                                        <p:cTn id="79" dur="1" fill="hold">
                                          <p:stCondLst>
                                            <p:cond delay="999"/>
                                          </p:stCondLst>
                                        </p:cTn>
                                        <p:tgtEl>
                                          <p:spTgt spid="9">
                                            <p:txEl>
                                              <p:pRg st="4" end="4"/>
                                            </p:txEl>
                                          </p:spTgt>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1000"/>
                                        <p:tgtEl>
                                          <p:spTgt spid="9">
                                            <p:txEl>
                                              <p:pRg st="5" end="5"/>
                                            </p:txEl>
                                          </p:spTgt>
                                        </p:tgtEl>
                                      </p:cBhvr>
                                    </p:animEffect>
                                    <p:set>
                                      <p:cBhvr>
                                        <p:cTn id="82" dur="1" fill="hold">
                                          <p:stCondLst>
                                            <p:cond delay="999"/>
                                          </p:stCondLst>
                                        </p:cTn>
                                        <p:tgtEl>
                                          <p:spTgt spid="9">
                                            <p:txEl>
                                              <p:pRg st="5" end="5"/>
                                            </p:txEl>
                                          </p:spTgt>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1000"/>
                                        <p:tgtEl>
                                          <p:spTgt spid="9">
                                            <p:txEl>
                                              <p:pRg st="6" end="6"/>
                                            </p:txEl>
                                          </p:spTgt>
                                        </p:tgtEl>
                                      </p:cBhvr>
                                    </p:animEffect>
                                    <p:set>
                                      <p:cBhvr>
                                        <p:cTn id="85" dur="1" fill="hold">
                                          <p:stCondLst>
                                            <p:cond delay="999"/>
                                          </p:stCondLst>
                                        </p:cTn>
                                        <p:tgtEl>
                                          <p:spTgt spid="9">
                                            <p:txEl>
                                              <p:pRg st="6" end="6"/>
                                            </p:txEl>
                                          </p:spTgt>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1000"/>
                                        <p:tgtEl>
                                          <p:spTgt spid="9">
                                            <p:txEl>
                                              <p:pRg st="7" end="7"/>
                                            </p:txEl>
                                          </p:spTgt>
                                        </p:tgtEl>
                                      </p:cBhvr>
                                    </p:animEffect>
                                    <p:set>
                                      <p:cBhvr>
                                        <p:cTn id="88" dur="1" fill="hold">
                                          <p:stCondLst>
                                            <p:cond delay="999"/>
                                          </p:stCondLst>
                                        </p:cTn>
                                        <p:tgtEl>
                                          <p:spTgt spid="9">
                                            <p:txEl>
                                              <p:pRg st="7" end="7"/>
                                            </p:txEl>
                                          </p:spTgt>
                                        </p:tgtEl>
                                        <p:attrNameLst>
                                          <p:attrName>style.visibility</p:attrName>
                                        </p:attrNameLst>
                                      </p:cBhvr>
                                      <p:to>
                                        <p:strVal val="hidden"/>
                                      </p:to>
                                    </p:set>
                                  </p:childTnLst>
                                </p:cTn>
                              </p:par>
                            </p:childTnLst>
                          </p:cTn>
                        </p:par>
                        <p:par>
                          <p:cTn id="89" fill="hold">
                            <p:stCondLst>
                              <p:cond delay="1000"/>
                            </p:stCondLst>
                            <p:childTnLst>
                              <p:par>
                                <p:cTn id="90" presetID="10" presetClass="entr" presetSubtype="0" fill="hold" grpId="0" nodeType="after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uiExpand="1" build="allAtOnce"/>
      <p:bldP spid="21" grpId="0" animBg="1"/>
      <p:bldP spid="13" grpId="0" animBg="1"/>
      <p:bldP spid="13" grpId="1" animBg="1"/>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0618291"/>
          </a:xfrm>
          <a:prstGeom prst="rect">
            <a:avLst/>
          </a:prstGeom>
        </p:spPr>
        <p:txBody>
          <a:bodyPr wrap="square">
            <a:spAutoFit/>
          </a:bodyPr>
          <a:lstStyle/>
          <a:p>
            <a:r>
              <a:rPr lang="en-US" dirty="0" smtClean="0">
                <a:hlinkClick r:id="rId2"/>
              </a:rPr>
              <a:t>https://papers.ssrn.com/sol3/Delivery.cfm?abstractid=135523</a:t>
            </a:r>
            <a:endParaRPr lang="en-US" dirty="0" smtClean="0"/>
          </a:p>
          <a:p>
            <a:r>
              <a:rPr lang="en-US" dirty="0" smtClean="0"/>
              <a:t>	In 1795, Congress enacted into law the federal factory system at the request of President George Washington. The “factory system” was in reality a chain of trading posts that the federal government operated across the Indian frontier. Congress used these factories to exercise its power over Indian affairs and to completely monopolize all trade and commercial relationships with the Indian Nations. Thereafter, Congress established twenty-eight federal trading posts to conduct all the trade with Indians and their tribal governments. President Washington’s rationale for suggesting the factory system was that fairly priced goods and shopping at federal trading posts would bind Indians and their tribes to the United States and would avoid the friction, fraud, and problems that private traders had so often caused for the English and Americans in the past. Congress repeatedly reauthorized this law at the suggestion of Washington and later presidents. </a:t>
            </a:r>
          </a:p>
          <a:p>
            <a:r>
              <a:rPr lang="en-US" dirty="0" smtClean="0"/>
              <a:t>	The factories were not designed to make a profit for the federal government but were operated at cost just to maintain the original amount of money Congress appropriated to start the program. The federal program was not designed to make or to lose money. </a:t>
            </a:r>
          </a:p>
          <a:p>
            <a:r>
              <a:rPr lang="en-US" dirty="0" smtClean="0"/>
              <a:t>	Many tribes and Indians were happy to have a steady and available source of trade goods. They often supported a trading post by offering protection and providing food to keep them open. Several treaties with various Indian Nations even required the United States to build a trading post within the tribe’s territory. </a:t>
            </a:r>
          </a:p>
          <a:p>
            <a:r>
              <a:rPr lang="en-US" dirty="0" smtClean="0"/>
              <a:t>	When Thomas Jefferson was president, he was a strong advocate for expanding the federal trading program to exclude the private traders from the Indian trade and to help control and befriend the Indian Nations through trade and commerce.  But Jefferson also had his own unfriendly and underhanded strategy in mind to use in conjunction with the federal factories. Jefferson used them to get Indians into debt to the federal trading posts so that Indians would be inclined to sell off tribal lands to pay their debts. Jefferson wrote several different times to various federal officials that the job of the trading posts was “[t]o establish among [the Indians] a factory or factories for furnishing them with all the necessaries and comforts . . . encouraging these and especially their leading men, to run in debt for these beyond their individual means of paying; and whenever in that situation, they will always cede lands to rid themselves of debt.” He was successful with this policy because several tribes signed treaties which expressly stated that the tribe was selling land to the United States to pay off debts they had run up at the federal factory.</a:t>
            </a:r>
          </a:p>
          <a:p>
            <a:r>
              <a:rPr lang="en-US" dirty="0" smtClean="0"/>
              <a:t>	 Ultimately, the federal government operated twenty-eight federal factories or trading posts across the western frontier from 1795-1822. There were several objections raised over the decades to this federal program.  The complaints came primarily from private commercial interests who no doubt wanted to gain profits for themselves from the Indian trade. These objections led Congress to terminate the federal factory system in 1822.</a:t>
            </a:r>
            <a:endParaRPr lang="en-US" dirty="0"/>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6"/>
          <p:cNvGrpSpPr/>
          <p:nvPr/>
        </p:nvGrpSpPr>
        <p:grpSpPr>
          <a:xfrm>
            <a:off x="228600" y="2971800"/>
            <a:ext cx="6781800" cy="2308324"/>
            <a:chOff x="0" y="3886200"/>
            <a:chExt cx="6781800" cy="2308324"/>
          </a:xfrm>
        </p:grpSpPr>
        <p:sp>
          <p:nvSpPr>
            <p:cNvPr id="14" name="Rectangle 13"/>
            <p:cNvSpPr/>
            <p:nvPr/>
          </p:nvSpPr>
          <p:spPr>
            <a:xfrm>
              <a:off x="0" y="3886200"/>
              <a:ext cx="4648200" cy="1938992"/>
            </a:xfrm>
            <a:prstGeom prst="rect">
              <a:avLst/>
            </a:prstGeom>
            <a:noFill/>
            <a:ln w="76200">
              <a:noFill/>
            </a:ln>
          </p:spPr>
          <p:txBody>
            <a:bodyPr wrap="square">
              <a:spAutoFit/>
            </a:bodyPr>
            <a:lstStyle/>
            <a:p>
              <a:r>
                <a:rPr lang="en-US" sz="2400" b="1" dirty="0" smtClean="0"/>
                <a:t>Creek</a:t>
              </a:r>
            </a:p>
            <a:p>
              <a:r>
                <a:rPr lang="en-US" sz="2400" dirty="0" smtClean="0"/>
                <a:t>Colerain</a:t>
              </a:r>
            </a:p>
            <a:p>
              <a:r>
                <a:rPr lang="en-US" sz="2400" dirty="0" smtClean="0"/>
                <a:t>Fort Mitchell</a:t>
              </a:r>
            </a:p>
            <a:p>
              <a:r>
                <a:rPr lang="en-US" sz="2400" dirty="0" smtClean="0"/>
                <a:t>Fort Hawkins</a:t>
              </a:r>
            </a:p>
            <a:p>
              <a:r>
                <a:rPr lang="en-US" sz="2400" dirty="0" smtClean="0"/>
                <a:t>Fort Wilkinson</a:t>
              </a:r>
            </a:p>
          </p:txBody>
        </p:sp>
        <p:sp>
          <p:nvSpPr>
            <p:cNvPr id="15" name="Rectangle 14"/>
            <p:cNvSpPr/>
            <p:nvPr/>
          </p:nvSpPr>
          <p:spPr>
            <a:xfrm>
              <a:off x="1905000" y="3908524"/>
              <a:ext cx="2057400" cy="1569660"/>
            </a:xfrm>
            <a:prstGeom prst="rect">
              <a:avLst/>
            </a:prstGeom>
            <a:noFill/>
            <a:ln w="76200">
              <a:noFill/>
            </a:ln>
          </p:spPr>
          <p:txBody>
            <a:bodyPr wrap="square">
              <a:spAutoFit/>
            </a:bodyPr>
            <a:lstStyle/>
            <a:p>
              <a:r>
                <a:rPr lang="en-US" sz="2400" b="1" dirty="0" smtClean="0"/>
                <a:t>Cherokee:</a:t>
              </a:r>
            </a:p>
            <a:p>
              <a:r>
                <a:rPr lang="en-US" sz="2400" dirty="0" smtClean="0"/>
                <a:t>Fort Tellico</a:t>
              </a:r>
            </a:p>
            <a:p>
              <a:r>
                <a:rPr lang="en-US" sz="2400" dirty="0" smtClean="0"/>
                <a:t>Fort Hiwassee</a:t>
              </a:r>
            </a:p>
            <a:p>
              <a:r>
                <a:rPr lang="en-US" sz="2400" dirty="0" smtClean="0"/>
                <a:t>Fort Wayne</a:t>
              </a:r>
            </a:p>
          </p:txBody>
        </p:sp>
        <p:sp>
          <p:nvSpPr>
            <p:cNvPr id="16" name="Rectangle 15"/>
            <p:cNvSpPr/>
            <p:nvPr/>
          </p:nvSpPr>
          <p:spPr>
            <a:xfrm>
              <a:off x="3886200" y="3886200"/>
              <a:ext cx="2895600" cy="2308324"/>
            </a:xfrm>
            <a:prstGeom prst="rect">
              <a:avLst/>
            </a:prstGeom>
            <a:noFill/>
            <a:ln w="76200">
              <a:noFill/>
            </a:ln>
          </p:spPr>
          <p:txBody>
            <a:bodyPr wrap="square">
              <a:spAutoFit/>
            </a:bodyPr>
            <a:lstStyle/>
            <a:p>
              <a:r>
                <a:rPr lang="en-US" sz="2400" b="1" dirty="0" smtClean="0"/>
                <a:t>Choctaw:</a:t>
              </a:r>
            </a:p>
            <a:p>
              <a:r>
                <a:rPr lang="en-US" sz="2400" dirty="0" smtClean="0"/>
                <a:t>Fort St. Stephens</a:t>
              </a:r>
            </a:p>
            <a:p>
              <a:r>
                <a:rPr lang="en-US" sz="2400" dirty="0" smtClean="0"/>
                <a:t>Fort Confederation</a:t>
              </a:r>
            </a:p>
            <a:p>
              <a:r>
                <a:rPr lang="en-US" sz="2400" dirty="0" smtClean="0"/>
                <a:t>Fort Arkansas</a:t>
              </a:r>
            </a:p>
            <a:p>
              <a:r>
                <a:rPr lang="en-US" sz="2400" dirty="0" smtClean="0"/>
                <a:t>Fort Chickasaw Bluffs</a:t>
              </a:r>
            </a:p>
            <a:p>
              <a:endParaRPr lang="en-US" sz="2400" dirty="0"/>
            </a:p>
          </p:txBody>
        </p:sp>
      </p:grpSp>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useBgFill="1">
        <p:nvSpPr>
          <p:cNvPr id="5" name="Rectangle 4"/>
          <p:cNvSpPr/>
          <p:nvPr/>
        </p:nvSpPr>
        <p:spPr>
          <a:xfrm>
            <a:off x="18288" y="1124712"/>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market participation – ‘Factory System’ </a:t>
            </a:r>
          </a:p>
        </p:txBody>
      </p:sp>
      <p:sp useBgFill="1">
        <p:nvSpPr>
          <p:cNvPr id="8" name="Rectangle 7"/>
          <p:cNvSpPr/>
          <p:nvPr/>
        </p:nvSpPr>
        <p:spPr>
          <a:xfrm>
            <a:off x="0" y="1828800"/>
            <a:ext cx="9144000" cy="523220"/>
          </a:xfrm>
          <a:prstGeom prst="rect">
            <a:avLst/>
          </a:prstGeom>
        </p:spPr>
        <p:txBody>
          <a:bodyPr wrap="square">
            <a:spAutoFit/>
          </a:bodyPr>
          <a:lstStyle/>
          <a:p>
            <a:pPr>
              <a:tabLst>
                <a:tab pos="1308100" algn="l"/>
              </a:tabLst>
            </a:pPr>
            <a:r>
              <a:rPr lang="en-US" sz="2800" dirty="0" smtClean="0"/>
              <a:t>                U.S. government sanctioned trading posts</a:t>
            </a:r>
          </a:p>
        </p:txBody>
      </p:sp>
      <p:pic>
        <p:nvPicPr>
          <p:cNvPr id="1026" name="Picture 2"/>
          <p:cNvPicPr>
            <a:picLocks noChangeAspect="1" noChangeArrowheads="1"/>
          </p:cNvPicPr>
          <p:nvPr/>
        </p:nvPicPr>
        <p:blipFill>
          <a:blip r:embed="rId2"/>
          <a:srcRect/>
          <a:stretch>
            <a:fillRect/>
          </a:stretch>
        </p:blipFill>
        <p:spPr bwMode="auto">
          <a:xfrm>
            <a:off x="6858000" y="2362200"/>
            <a:ext cx="2133600" cy="2926004"/>
          </a:xfrm>
          <a:prstGeom prst="rect">
            <a:avLst/>
          </a:prstGeom>
          <a:noFill/>
          <a:ln w="25400">
            <a:solidFill>
              <a:schemeClr val="tx1"/>
            </a:solidFill>
            <a:miter lim="800000"/>
            <a:headEnd/>
            <a:tailEnd/>
          </a:ln>
          <a:effectLst/>
        </p:spPr>
      </p:pic>
      <p:sp useBgFill="1">
        <p:nvSpPr>
          <p:cNvPr id="13" name="Rectangle 12"/>
          <p:cNvSpPr/>
          <p:nvPr/>
        </p:nvSpPr>
        <p:spPr>
          <a:xfrm>
            <a:off x="0" y="2372380"/>
            <a:ext cx="6477000" cy="523220"/>
          </a:xfrm>
          <a:prstGeom prst="rect">
            <a:avLst/>
          </a:prstGeom>
        </p:spPr>
        <p:txBody>
          <a:bodyPr wrap="square">
            <a:spAutoFit/>
          </a:bodyPr>
          <a:lstStyle/>
          <a:p>
            <a:r>
              <a:rPr lang="en-US" sz="2800" dirty="0" smtClean="0"/>
              <a:t> - built throughout the Indian territories</a:t>
            </a:r>
          </a:p>
        </p:txBody>
      </p:sp>
      <p:grpSp>
        <p:nvGrpSpPr>
          <p:cNvPr id="12" name="Group 19"/>
          <p:cNvGrpSpPr/>
          <p:nvPr/>
        </p:nvGrpSpPr>
        <p:grpSpPr>
          <a:xfrm>
            <a:off x="-76200" y="3886200"/>
            <a:ext cx="2286000" cy="762000"/>
            <a:chOff x="0" y="5791200"/>
            <a:chExt cx="2286000" cy="762000"/>
          </a:xfrm>
        </p:grpSpPr>
        <p:sp useBgFill="1">
          <p:nvSpPr>
            <p:cNvPr id="18" name="Oval 17"/>
            <p:cNvSpPr/>
            <p:nvPr/>
          </p:nvSpPr>
          <p:spPr>
            <a:xfrm>
              <a:off x="0" y="5791200"/>
              <a:ext cx="2286000" cy="762000"/>
            </a:xfrm>
            <a:prstGeom prst="ellipse">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04800" y="5943600"/>
              <a:ext cx="1856790" cy="461665"/>
            </a:xfrm>
            <a:prstGeom prst="rect">
              <a:avLst/>
            </a:prstGeom>
            <a:noFill/>
          </p:spPr>
          <p:txBody>
            <a:bodyPr wrap="none" rtlCol="0">
              <a:spAutoFit/>
            </a:bodyPr>
            <a:lstStyle/>
            <a:p>
              <a:r>
                <a:rPr lang="en-US" sz="2400" b="1" dirty="0" smtClean="0"/>
                <a:t>Fort Hawkins</a:t>
              </a:r>
              <a:endParaRPr lang="en-US" sz="2400" b="1" dirty="0"/>
            </a:p>
          </p:txBody>
        </p:sp>
      </p:grpSp>
      <p:sp useBgFill="1">
        <p:nvSpPr>
          <p:cNvPr id="17" name="TextBox 16"/>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1000"/>
                                        <p:tgtEl>
                                          <p:spTgt spid="8"/>
                                        </p:tgtEl>
                                      </p:cBhvr>
                                    </p:animEffect>
                                    <p:set>
                                      <p:cBhvr>
                                        <p:cTn id="19" dur="1" fill="hold">
                                          <p:stCondLst>
                                            <p:cond delay="999"/>
                                          </p:stCondLst>
                                        </p:cTn>
                                        <p:tgtEl>
                                          <p:spTgt spid="8"/>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1000"/>
                                        <p:tgtEl>
                                          <p:spTgt spid="13"/>
                                        </p:tgtEl>
                                      </p:cBhvr>
                                    </p:animEffect>
                                    <p:set>
                                      <p:cBhvr>
                                        <p:cTn id="22" dur="1" fill="hold">
                                          <p:stCondLst>
                                            <p:cond delay="999"/>
                                          </p:stCondLst>
                                        </p:cTn>
                                        <p:tgtEl>
                                          <p:spTgt spid="13"/>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4"/>
                                        </p:tgtEl>
                                      </p:cBhvr>
                                    </p:animEffect>
                                    <p:set>
                                      <p:cBhvr>
                                        <p:cTn id="25" dur="1" fill="hold">
                                          <p:stCondLst>
                                            <p:cond delay="999"/>
                                          </p:stCondLst>
                                        </p:cTn>
                                        <p:tgtEl>
                                          <p:spTgt spid="4"/>
                                        </p:tgtEl>
                                        <p:attrNameLst>
                                          <p:attrName>style.visibility</p:attrName>
                                        </p:attrNameLst>
                                      </p:cBhvr>
                                      <p:to>
                                        <p:strVal val="hidden"/>
                                      </p:to>
                                    </p:set>
                                  </p:childTnLst>
                                </p:cTn>
                              </p:par>
                              <p:par>
                                <p:cTn id="26" presetID="6" presetClass="emph" presetSubtype="0" fill="hold" nodeType="withEffect">
                                  <p:stCondLst>
                                    <p:cond delay="0"/>
                                  </p:stCondLst>
                                  <p:childTnLst>
                                    <p:animScale>
                                      <p:cBhvr>
                                        <p:cTn id="27" dur="1000" fill="hold"/>
                                        <p:tgtEl>
                                          <p:spTgt spid="1026"/>
                                        </p:tgtEl>
                                      </p:cBhvr>
                                      <p:by x="120000" y="120000"/>
                                    </p:animScale>
                                  </p:childTnLst>
                                </p:cTn>
                              </p:par>
                              <p:par>
                                <p:cTn id="28" presetID="35" presetClass="path" presetSubtype="0" accel="50000" decel="50000" fill="hold" nodeType="withEffect">
                                  <p:stCondLst>
                                    <p:cond delay="0"/>
                                  </p:stCondLst>
                                  <p:childTnLst>
                                    <p:animMotion origin="layout" path="M 3.33333E-6 4.44444E-6 L -0.03334 -0.02223 " pathEditMode="relative" rAng="0" ptsTypes="AA">
                                      <p:cBhvr>
                                        <p:cTn id="29" dur="1000" fill="hold"/>
                                        <p:tgtEl>
                                          <p:spTgt spid="1026"/>
                                        </p:tgtEl>
                                        <p:attrNameLst>
                                          <p:attrName>ppt_x</p:attrName>
                                          <p:attrName>ppt_y</p:attrName>
                                        </p:attrNameLst>
                                      </p:cBhvr>
                                      <p:rCtr x="-17" y="-11"/>
                                    </p:animMotion>
                                  </p:childTnLst>
                                </p:cTn>
                              </p:par>
                              <p:par>
                                <p:cTn id="30" presetID="63" presetClass="path" presetSubtype="0" accel="50000" decel="50000" fill="hold" nodeType="withEffect">
                                  <p:stCondLst>
                                    <p:cond delay="0"/>
                                  </p:stCondLst>
                                  <p:childTnLst>
                                    <p:animMotion origin="layout" path="M 3.33333E-6 -2.22222E-6 L 0.70833 0.17778 " pathEditMode="relative" rAng="0" ptsTypes="AA">
                                      <p:cBhvr>
                                        <p:cTn id="31" dur="1000" fill="hold"/>
                                        <p:tgtEl>
                                          <p:spTgt spid="12"/>
                                        </p:tgtEl>
                                        <p:attrNameLst>
                                          <p:attrName>ppt_x</p:attrName>
                                          <p:attrName>ppt_y</p:attrName>
                                        </p:attrNameLst>
                                      </p:cBhvr>
                                      <p:rCtr x="354" y="89"/>
                                    </p:animMotion>
                                  </p:childTnLst>
                                </p:cTn>
                              </p:par>
                              <p:par>
                                <p:cTn id="32" presetID="6" presetClass="emph" presetSubtype="0" fill="hold" nodeType="withEffect">
                                  <p:stCondLst>
                                    <p:cond delay="0"/>
                                  </p:stCondLst>
                                  <p:childTnLst>
                                    <p:animScale>
                                      <p:cBhvr>
                                        <p:cTn id="33" dur="1000" fill="hold"/>
                                        <p:tgtEl>
                                          <p:spTgt spid="12"/>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13" grpId="1" animBg="1"/>
    </p:bld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9233297"/>
          </a:xfrm>
          <a:prstGeom prst="rect">
            <a:avLst/>
          </a:prstGeom>
        </p:spPr>
        <p:txBody>
          <a:bodyPr wrap="square">
            <a:spAutoFit/>
          </a:bodyPr>
          <a:lstStyle/>
          <a:p>
            <a:r>
              <a:rPr lang="en-US" dirty="0" smtClean="0">
                <a:hlinkClick r:id="rId2"/>
              </a:rPr>
              <a:t>https://en.wikipedia.org/wiki/Factory_(trading_post)</a:t>
            </a:r>
            <a:endParaRPr lang="en-US" dirty="0" smtClean="0"/>
          </a:p>
          <a:p>
            <a:r>
              <a:rPr lang="en-US" dirty="0" smtClean="0"/>
              <a:t>	The United States government sanctioned a factory system from 1796 to 1822, with factories scattered through the mostly territorial portion of the country.</a:t>
            </a:r>
          </a:p>
          <a:p>
            <a:r>
              <a:rPr lang="en-US" dirty="0" smtClean="0"/>
              <a:t>	The factories were officially intended to protect Indians from exploitation through a series of legislation called the Indian Intercourse Acts. However, in practice, numerous tribes conceded extensive territory in exchange for the trading posts, as happened in the Treaty of Fort Clark in which the Osage Nation ceded most of Missouri at Fort Clark.</a:t>
            </a:r>
          </a:p>
          <a:p>
            <a:r>
              <a:rPr lang="en-US" dirty="0" smtClean="0"/>
              <a:t>	A blacksmith was usually assigned to the factory to repair utensils and build or maintain plows. The factories frequently also had some sort of milling operation associated with them.</a:t>
            </a:r>
          </a:p>
          <a:p>
            <a:r>
              <a:rPr lang="en-US" dirty="0" smtClean="0"/>
              <a:t>	The factories marked the United States' attempt to continue a process originally pioneered by the French and then by the Spanish to officially license the fur trade in Upper Louisiana.</a:t>
            </a:r>
          </a:p>
          <a:p>
            <a:r>
              <a:rPr lang="en-US" dirty="0" smtClean="0"/>
              <a:t>	Factories were frequently called "forts" and often had numerous unofficial names. Legislation was often passed calling for military garrisons at the fort but their de facto purpose was a trading post.</a:t>
            </a:r>
          </a:p>
          <a:p>
            <a:r>
              <a:rPr lang="en-US" b="1" dirty="0" smtClean="0"/>
              <a:t>Creek:</a:t>
            </a:r>
          </a:p>
          <a:p>
            <a:r>
              <a:rPr lang="en-US" dirty="0" smtClean="0"/>
              <a:t>Colerain, 1795-97</a:t>
            </a:r>
          </a:p>
          <a:p>
            <a:r>
              <a:rPr lang="en-US" dirty="0" smtClean="0"/>
              <a:t>Fort Wilkinson, 1797-1806</a:t>
            </a:r>
          </a:p>
          <a:p>
            <a:r>
              <a:rPr lang="en-US" dirty="0" smtClean="0"/>
              <a:t>Ocmulgee Old Fields, 1806-9</a:t>
            </a:r>
          </a:p>
          <a:p>
            <a:r>
              <a:rPr lang="en-US" dirty="0" smtClean="0"/>
              <a:t>Fort Hawkins, 1809-16</a:t>
            </a:r>
          </a:p>
          <a:p>
            <a:r>
              <a:rPr lang="en-US" dirty="0" smtClean="0"/>
              <a:t>Fort Mitchell, 1816-20</a:t>
            </a:r>
          </a:p>
          <a:p>
            <a:r>
              <a:rPr lang="en-US" b="1" dirty="0" smtClean="0"/>
              <a:t>Cherokee:</a:t>
            </a:r>
          </a:p>
          <a:p>
            <a:r>
              <a:rPr lang="en-US" dirty="0" smtClean="0"/>
              <a:t>Fort Tellico, 1795-1807</a:t>
            </a:r>
          </a:p>
          <a:p>
            <a:r>
              <a:rPr lang="en-US" dirty="0" smtClean="0"/>
              <a:t>Fort Hiwassee, 1807-10</a:t>
            </a:r>
          </a:p>
          <a:p>
            <a:r>
              <a:rPr lang="en-US" dirty="0" smtClean="0"/>
              <a:t>Fort Wayne, 1802-12</a:t>
            </a:r>
          </a:p>
          <a:p>
            <a:r>
              <a:rPr lang="en-US" b="1" dirty="0" smtClean="0"/>
              <a:t>Choctaw:</a:t>
            </a:r>
          </a:p>
          <a:p>
            <a:r>
              <a:rPr lang="en-US" dirty="0" smtClean="0"/>
              <a:t>Fort St. Stephens, 1802-15</a:t>
            </a:r>
          </a:p>
          <a:p>
            <a:r>
              <a:rPr lang="en-US" dirty="0" smtClean="0"/>
              <a:t>Fort Confederation, 1816-22</a:t>
            </a:r>
          </a:p>
          <a:p>
            <a:r>
              <a:rPr lang="en-US" dirty="0" smtClean="0"/>
              <a:t>Fort Chickasaw Bluffs, 1802–18</a:t>
            </a:r>
          </a:p>
          <a:p>
            <a:r>
              <a:rPr lang="en-US" dirty="0" smtClean="0"/>
              <a:t>Fort Arkansas, 1805–10</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4496276"/>
          </a:xfrm>
          <a:prstGeom prst="rect">
            <a:avLst/>
          </a:prstGeom>
        </p:spPr>
        <p:txBody>
          <a:bodyPr wrap="square">
            <a:spAutoFit/>
          </a:bodyPr>
          <a:lstStyle/>
          <a:p>
            <a:r>
              <a:rPr lang="en-US" dirty="0" smtClean="0">
                <a:hlinkClick r:id="rId2"/>
              </a:rPr>
              <a:t>https://indiancountrymedianetwork.com/history/events/thomas-jefferson-architect-of-indian-removal-policy/</a:t>
            </a:r>
            <a:endParaRPr lang="en-US" dirty="0" smtClean="0"/>
          </a:p>
          <a:p>
            <a:r>
              <a:rPr lang="en-US" dirty="0" smtClean="0"/>
              <a:t>	Jefferson was the author of a more ominous strategy to acquire Indian land: the use of trading posts to drive Indians into debt, forcing them to relinquish acreage to pay their bills. </a:t>
            </a:r>
          </a:p>
          <a:p>
            <a:r>
              <a:rPr lang="en-US" dirty="0" smtClean="0"/>
              <a:t>	Jefferson outlined this plan in a letter to William Henry Harrison, the territorial governor of Indiana: “To promote this disposition to exchange lands, which they have to spare and we want… we shall push our trading uses and be glad to see the good and influential individuals among them run in debt,” he wrote in February 1803. “We observe that when these debts get beyond what the individuals can pay, they become willing to lop them off by a cession of lands.”</a:t>
            </a:r>
          </a:p>
          <a:p>
            <a:r>
              <a:rPr lang="en-US" dirty="0" smtClean="0"/>
              <a:t>	Near the end of his presidency—and as the War of 1812 approached—Jefferson offered only two options to Indian people.  Indians could “be absorbed” into the United States or face military obliteration.</a:t>
            </a:r>
          </a:p>
          <a:p>
            <a:endParaRPr lang="en-US" dirty="0" smtClean="0"/>
          </a:p>
          <a:p>
            <a:r>
              <a:rPr lang="en-US" dirty="0" smtClean="0">
                <a:hlinkClick r:id="rId3"/>
              </a:rPr>
              <a:t>http://www.digitalhistory.uh.edu/active_learning/explorations/indian_removal/jefferson_to_harrison.cfm</a:t>
            </a:r>
            <a:endParaRPr lang="en-US" dirty="0" smtClean="0"/>
          </a:p>
          <a:p>
            <a:r>
              <a:rPr lang="en-US" b="1" dirty="0" smtClean="0"/>
              <a:t>President Thomas Jefferson to William Henry Harrison, Governor of the Indiana Territory, 1803</a:t>
            </a:r>
            <a:endParaRPr lang="en-US" dirty="0" smtClean="0"/>
          </a:p>
          <a:p>
            <a:r>
              <a:rPr lang="en-US" dirty="0" smtClean="0"/>
              <a:t>You will receive from the Secretary of War … from time to time information and instructions as to our Indian affairs. These communications being for the public records, are restrained always to particular objects and occasions; but this letter being unofficial and private, I may with safety give you a more extensive view of our policy respecting the Indians, that you may the better comprehend the parts dealt out to you in detail through the official channel, and observing the system of which they make a part, conduct yourself in unison with it in cases where you are obliged to act without instruction. </a:t>
            </a:r>
            <a:r>
              <a:rPr lang="en-US" b="1" dirty="0" smtClean="0"/>
              <a:t>Our system is to live in perpetual peace with the Indians, to cultivate an affectionate attachment from them, by everything just and liberal which we can do for them within the bounds of reason, and by giving them effectual protection against wrongs from our own people. </a:t>
            </a:r>
            <a:r>
              <a:rPr lang="en-US" dirty="0" smtClean="0"/>
              <a:t>The decrease of game rendering their subsistence by hunting insufficient, we wish to draw them to agriculture, to spinning and weaving. The latter branches they take up with great readiness, because they fall to the women, who gain by quitting the labors of the field for, those which are exercised within doors. When they withdraw themselves to the culture of a small piece of land, they will perceive how useless to them are their extensive forests, and will be willing to pare them off from time to time in exchange for necessaries for their farms and families. To </a:t>
            </a:r>
            <a:r>
              <a:rPr lang="en-US" b="1" dirty="0" smtClean="0"/>
              <a:t>promote this disposition to exchange lands, which they have to spare and we want, for necessaries, which we have to spare and they want, we shall push our trading uses, and be glad to see the good and influential individuals among them run in debt, because we observe that when these debts get beyond what the individuals can pay, they become willing to lop them off by a cession of lands. </a:t>
            </a:r>
            <a:r>
              <a:rPr lang="en-US" dirty="0" smtClean="0"/>
              <a:t>At our trading houses, too, we mean to sell so low as merely to repay us cost and charges, so as neither to lessen or enlarge our capital. This is what private traders cannot do, for they must gain; they will consequently retire from the competition, and we shall thus get clear of this pest without giving offence or umbrage to the Indians. In this way our settlements will gradually circumscribe and approach the Indians, and they will in time either incorporate with us a citizens or the United States, or remove beyond the Mississippi. The former is certainly the termination of their history most happy for themselves; but, in the whole course of this, it is essential to cultivate their love. As to their fear, we presume that our strength and their weakness is now so visible that they must see we have only to shut our hand to crush them, and that all our liberalities to them proceed from motives of pure humanity only. Should any tribe be foolhardy enough to take up the hatchet at any time, the seizing the whole country of that tribe, and driving them across the Mississippi, as the  only condition of peace, would be an example to others, and a furtherance of our final consolidation.</a:t>
            </a:r>
          </a:p>
          <a:p>
            <a:endParaRPr lang="en-US" dirty="0" smtClean="0"/>
          </a:p>
          <a:p>
            <a:endParaRPr lang="en-US" dirty="0" smtClean="0"/>
          </a:p>
          <a:p>
            <a:endParaRPr lang="en-US" dirty="0" smtClean="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icture 2" descr="Image result for santa fe trail"/>
          <p:cNvPicPr>
            <a:picLocks noChangeAspect="1" noChangeArrowheads="1"/>
          </p:cNvPicPr>
          <p:nvPr/>
        </p:nvPicPr>
        <p:blipFill>
          <a:blip r:embed="rId2"/>
          <a:srcRect/>
          <a:stretch>
            <a:fillRect/>
          </a:stretch>
        </p:blipFill>
        <p:spPr bwMode="auto">
          <a:xfrm>
            <a:off x="18796" y="1066800"/>
            <a:ext cx="9125204" cy="5410200"/>
          </a:xfrm>
          <a:prstGeom prst="rect">
            <a:avLst/>
          </a:prstGeom>
          <a:noFill/>
        </p:spPr>
      </p:pic>
      <p:sp>
        <p:nvSpPr>
          <p:cNvPr id="3" name="TextBox 2"/>
          <p:cNvSpPr txBox="1"/>
          <p:nvPr/>
        </p:nvSpPr>
        <p:spPr>
          <a:xfrm>
            <a:off x="3124200" y="228600"/>
            <a:ext cx="2791342" cy="584775"/>
          </a:xfrm>
          <a:prstGeom prst="rect">
            <a:avLst/>
          </a:prstGeom>
          <a:noFill/>
        </p:spPr>
        <p:txBody>
          <a:bodyPr wrap="none" rtlCol="0">
            <a:spAutoFit/>
          </a:bodyPr>
          <a:lstStyle/>
          <a:p>
            <a:r>
              <a:rPr lang="en-US" sz="3200" dirty="0" smtClean="0"/>
              <a:t>SANTA FE TRAIL</a:t>
            </a:r>
            <a:endParaRPr lang="en-US" sz="3200" dirty="0"/>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8217634"/>
          </a:xfrm>
          <a:prstGeom prst="rect">
            <a:avLst/>
          </a:prstGeom>
        </p:spPr>
        <p:txBody>
          <a:bodyPr wrap="square">
            <a:spAutoFit/>
          </a:bodyPr>
          <a:lstStyle/>
          <a:p>
            <a:r>
              <a:rPr lang="en-US" sz="1600" dirty="0" smtClean="0">
                <a:hlinkClick r:id="rId2"/>
              </a:rPr>
              <a:t> http://www.alabamapioneers.com/col-hawkins-was-on-george-washingtons-staff/</a:t>
            </a:r>
            <a:endParaRPr lang="en-US" sz="1600" dirty="0" smtClean="0"/>
          </a:p>
          <a:p>
            <a:r>
              <a:rPr lang="en-US" sz="1600" dirty="0" smtClean="0"/>
              <a:t>	Colonel Benjamin Hawkins was born in Warren County, N. C., August 15, 1754, died June 6, 1816. He was on George Washington’s staff, a Delegate in the Continental Congress, a Senator from North Carolina, and appointed by President Washington as Agent for Indian Affairs from the Spring of 1796 until his death.  His parents farmed and operated a plantation in what was then Granville County, North Carolina, but is now Warren County.</a:t>
            </a:r>
          </a:p>
          <a:p>
            <a:r>
              <a:rPr lang="en-US" sz="1600" dirty="0" smtClean="0"/>
              <a:t>	He attended the College of New Jersey (later to become Princeton University), but he left college in his last year to join the Continental Army. Hawkins was commissioned a Colonel and served for several years on George Washington’s staff as his main interpreter of French.</a:t>
            </a:r>
          </a:p>
          <a:p>
            <a:r>
              <a:rPr lang="en-US" sz="1600" dirty="0" smtClean="0"/>
              <a:t>	When he was appointed Agent for Indian Affairs by President Washington, Hawkins began to teach European-American agricultural practices to the Creek, and started a farm at his and </a:t>
            </a:r>
            <a:r>
              <a:rPr lang="en-US" sz="1600" dirty="0" err="1" smtClean="0"/>
              <a:t>Lavinia’s</a:t>
            </a:r>
            <a:r>
              <a:rPr lang="en-US" sz="1600" dirty="0" smtClean="0"/>
              <a:t> home on the Flint River.  They built a sawmill, gristmill and a trading post for the agency. Hawkins expanded his operation to include more than 1,000 head of cattle and a large number of hogs. For years, he met with chiefs on his porch and discussed matters there. His personal hard work and open-handed generosity won him such respect that reports say that he never lost an animal to Indian raiders.</a:t>
            </a:r>
          </a:p>
          <a:p>
            <a:r>
              <a:rPr lang="en-US" sz="1600" dirty="0" smtClean="0"/>
              <a:t>	“He remained Superintendent until his death</a:t>
            </a:r>
          </a:p>
          <a:p>
            <a:r>
              <a:rPr lang="en-US" sz="1600" dirty="0" smtClean="0"/>
              <a:t> on June 6, 1816. At the end of his life, he formally married</a:t>
            </a:r>
          </a:p>
          <a:p>
            <a:r>
              <a:rPr lang="en-US" sz="1600" dirty="0" smtClean="0"/>
              <a:t> </a:t>
            </a:r>
            <a:r>
              <a:rPr lang="en-US" sz="1600" dirty="0" err="1" smtClean="0"/>
              <a:t>Lavinia</a:t>
            </a:r>
            <a:r>
              <a:rPr lang="en-US" sz="1600" dirty="0" smtClean="0"/>
              <a:t> Downs in a European-American ceremony, making</a:t>
            </a:r>
          </a:p>
          <a:p>
            <a:r>
              <a:rPr lang="en-US" sz="1600" dirty="0" smtClean="0"/>
              <a:t> their children legitimate in United States society. They</a:t>
            </a:r>
          </a:p>
          <a:p>
            <a:r>
              <a:rPr lang="en-US" sz="1600" dirty="0" smtClean="0"/>
              <a:t> already belonged to Downs’ clan among the Creek, who</a:t>
            </a:r>
          </a:p>
          <a:p>
            <a:r>
              <a:rPr lang="en-US" sz="1600" dirty="0" smtClean="0"/>
              <a:t> had a matrilineal kinship system. The children gain status</a:t>
            </a:r>
          </a:p>
          <a:p>
            <a:r>
              <a:rPr lang="en-US" sz="1600" dirty="0" smtClean="0"/>
              <a:t> from their mother’s clan and people, and their mother’s</a:t>
            </a:r>
          </a:p>
          <a:p>
            <a:r>
              <a:rPr lang="en-US" sz="1600" dirty="0" smtClean="0"/>
              <a:t> eldest brother is usually more important in their lives</a:t>
            </a:r>
          </a:p>
          <a:p>
            <a:r>
              <a:rPr lang="en-US" sz="1600" dirty="0" smtClean="0"/>
              <a:t> than their biological father.”</a:t>
            </a:r>
          </a:p>
          <a:p>
            <a:r>
              <a:rPr lang="en-US" sz="1600" dirty="0" smtClean="0"/>
              <a:t>	“They had a total of six daughters: Georgia,</a:t>
            </a:r>
          </a:p>
          <a:p>
            <a:r>
              <a:rPr lang="en-US" sz="1600" dirty="0" smtClean="0"/>
              <a:t> Muscogee, Cherokee, Carolina, Virginia, and </a:t>
            </a:r>
            <a:r>
              <a:rPr lang="en-US" sz="1600" dirty="0" err="1" smtClean="0"/>
              <a:t>Jeffersonia</a:t>
            </a:r>
            <a:r>
              <a:rPr lang="en-US" sz="1600" dirty="0" smtClean="0"/>
              <a:t>, </a:t>
            </a:r>
          </a:p>
          <a:p>
            <a:r>
              <a:rPr lang="en-US" sz="1600" dirty="0" smtClean="0"/>
              <a:t>and one son, Madison Hawkins.”</a:t>
            </a:r>
          </a:p>
          <a:p>
            <a:endParaRPr lang="en-US" sz="1600" dirty="0" smtClean="0"/>
          </a:p>
          <a:p>
            <a:r>
              <a:rPr lang="en-US" sz="1600" dirty="0" smtClean="0">
                <a:hlinkClick r:id="rId3"/>
              </a:rPr>
              <a:t>https://en.wikipedia.org/wiki/Chickasaw</a:t>
            </a:r>
            <a:endParaRPr lang="en-US" sz="1600" dirty="0" smtClean="0"/>
          </a:p>
          <a:p>
            <a:r>
              <a:rPr lang="en-US" sz="1600" dirty="0" smtClean="0"/>
              <a:t>	The government appointed Indian agents, such as Benjamin Hawkins, who became Superintendent of Indian Affairs for all the territory south of the Ohio River. He and other agents lived among the Indians to teach them, through example and instruction, how to live like whites.</a:t>
            </a:r>
            <a:r>
              <a:rPr lang="en-US" sz="1600" baseline="30000" dirty="0" smtClean="0"/>
              <a:t> </a:t>
            </a:r>
            <a:r>
              <a:rPr lang="en-US" sz="1600" dirty="0" smtClean="0"/>
              <a:t> Hawkins married a Muscogee Creek woman and lived with her people for decades.</a:t>
            </a:r>
          </a:p>
        </p:txBody>
      </p:sp>
      <p:pic>
        <p:nvPicPr>
          <p:cNvPr id="149506" name="Picture 2" descr="Image result for george washington with indians"/>
          <p:cNvPicPr>
            <a:picLocks noChangeAspect="1" noChangeArrowheads="1"/>
          </p:cNvPicPr>
          <p:nvPr/>
        </p:nvPicPr>
        <p:blipFill>
          <a:blip r:embed="rId4"/>
          <a:srcRect/>
          <a:stretch>
            <a:fillRect/>
          </a:stretch>
        </p:blipFill>
        <p:spPr bwMode="auto">
          <a:xfrm>
            <a:off x="4953001" y="3733800"/>
            <a:ext cx="4190999" cy="2738437"/>
          </a:xfrm>
          <a:prstGeom prst="rect">
            <a:avLst/>
          </a:prstGeom>
          <a:noFill/>
        </p:spPr>
      </p:pic>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p:cNvPicPr>
            <a:picLocks noChangeAspect="1" noChangeArrowheads="1"/>
          </p:cNvPicPr>
          <p:nvPr/>
        </p:nvPicPr>
        <p:blipFill>
          <a:blip r:embed="rId3" cstate="print"/>
          <a:srcRect t="2981" r="1209" b="3498"/>
          <a:stretch>
            <a:fillRect/>
          </a:stretch>
        </p:blipFill>
        <p:spPr bwMode="auto">
          <a:xfrm>
            <a:off x="1408176" y="2438400"/>
            <a:ext cx="3829280" cy="3276600"/>
          </a:xfrm>
          <a:prstGeom prst="rect">
            <a:avLst/>
          </a:prstGeom>
          <a:noFill/>
          <a:ln w="25400">
            <a:solidFill>
              <a:schemeClr val="tx1"/>
            </a:solidFill>
            <a:miter lim="800000"/>
            <a:headEnd/>
            <a:tailEnd/>
          </a:ln>
          <a:effectLst/>
        </p:spPr>
      </p:pic>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useBgFill="1">
        <p:nvSpPr>
          <p:cNvPr id="5" name="Rectangle 4"/>
          <p:cNvSpPr/>
          <p:nvPr/>
        </p:nvSpPr>
        <p:spPr>
          <a:xfrm>
            <a:off x="18288" y="1124712"/>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market participation – ‘Factory System’ </a:t>
            </a:r>
          </a:p>
        </p:txBody>
      </p:sp>
      <p:pic>
        <p:nvPicPr>
          <p:cNvPr id="1026" name="Picture 2"/>
          <p:cNvPicPr preferRelativeResize="0">
            <a:picLocks noChangeAspect="1" noChangeArrowheads="1"/>
          </p:cNvPicPr>
          <p:nvPr/>
        </p:nvPicPr>
        <p:blipFill>
          <a:blip r:embed="rId4"/>
          <a:srcRect/>
          <a:stretch>
            <a:fillRect/>
          </a:stretch>
        </p:blipFill>
        <p:spPr bwMode="auto">
          <a:xfrm>
            <a:off x="6345936" y="1920240"/>
            <a:ext cx="2560320" cy="3511205"/>
          </a:xfrm>
          <a:prstGeom prst="rect">
            <a:avLst/>
          </a:prstGeom>
          <a:noFill/>
          <a:ln w="31750">
            <a:solidFill>
              <a:schemeClr val="tx1"/>
            </a:solidFill>
            <a:miter lim="800000"/>
            <a:headEnd/>
            <a:tailEnd/>
          </a:ln>
          <a:effectLst/>
        </p:spPr>
      </p:pic>
      <p:grpSp>
        <p:nvGrpSpPr>
          <p:cNvPr id="2" name="Group 21"/>
          <p:cNvGrpSpPr/>
          <p:nvPr/>
        </p:nvGrpSpPr>
        <p:grpSpPr>
          <a:xfrm>
            <a:off x="6601968" y="5157216"/>
            <a:ext cx="1907540" cy="683260"/>
            <a:chOff x="3505200" y="4343400"/>
            <a:chExt cx="1907540" cy="683260"/>
          </a:xfrm>
        </p:grpSpPr>
        <p:sp useBgFill="1">
          <p:nvSpPr>
            <p:cNvPr id="21" name="Oval 20"/>
            <p:cNvSpPr/>
            <p:nvPr/>
          </p:nvSpPr>
          <p:spPr>
            <a:xfrm>
              <a:off x="3581400" y="4419600"/>
              <a:ext cx="1752600" cy="533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3"/>
            <p:cNvPicPr preferRelativeResize="0">
              <a:picLocks noChangeAspect="1" noChangeArrowheads="1"/>
            </p:cNvPicPr>
            <p:nvPr/>
          </p:nvPicPr>
          <p:blipFill>
            <a:blip r:embed="rId5"/>
            <a:srcRect/>
            <a:stretch>
              <a:fillRect/>
            </a:stretch>
          </p:blipFill>
          <p:spPr bwMode="auto">
            <a:xfrm>
              <a:off x="3505200" y="4343400"/>
              <a:ext cx="1907540" cy="683260"/>
            </a:xfrm>
            <a:prstGeom prst="rect">
              <a:avLst/>
            </a:prstGeom>
            <a:noFill/>
            <a:ln w="9525">
              <a:noFill/>
              <a:miter lim="800000"/>
              <a:headEnd/>
              <a:tailEnd/>
            </a:ln>
            <a:effectLst/>
          </p:spPr>
        </p:pic>
      </p:grpSp>
      <p:sp>
        <p:nvSpPr>
          <p:cNvPr id="23" name="Rectangle 22"/>
          <p:cNvSpPr/>
          <p:nvPr/>
        </p:nvSpPr>
        <p:spPr>
          <a:xfrm>
            <a:off x="0" y="1838980"/>
            <a:ext cx="6477000" cy="523220"/>
          </a:xfrm>
          <a:prstGeom prst="rect">
            <a:avLst/>
          </a:prstGeom>
          <a:noFill/>
        </p:spPr>
        <p:txBody>
          <a:bodyPr wrap="square">
            <a:spAutoFit/>
          </a:bodyPr>
          <a:lstStyle/>
          <a:p>
            <a:r>
              <a:rPr lang="en-US" sz="2800" dirty="0" smtClean="0"/>
              <a:t>  - operates in the Creek Nation 1806-1824</a:t>
            </a:r>
          </a:p>
        </p:txBody>
      </p:sp>
      <p:grpSp>
        <p:nvGrpSpPr>
          <p:cNvPr id="4" name="Group 26"/>
          <p:cNvGrpSpPr>
            <a:grpSpLocks noChangeAspect="1"/>
          </p:cNvGrpSpPr>
          <p:nvPr/>
        </p:nvGrpSpPr>
        <p:grpSpPr>
          <a:xfrm>
            <a:off x="2743200" y="2776728"/>
            <a:ext cx="2504546" cy="2885237"/>
            <a:chOff x="4038600" y="1752600"/>
            <a:chExt cx="4114800" cy="4740250"/>
          </a:xfrm>
        </p:grpSpPr>
        <p:pic>
          <p:nvPicPr>
            <p:cNvPr id="28" name="Picture 27" descr="Fort Benjamin Hawkins is located in Georgia (U.S. state)"/>
            <p:cNvPicPr>
              <a:picLocks noChangeAspect="1" noChangeArrowheads="1"/>
            </p:cNvPicPr>
            <p:nvPr/>
          </p:nvPicPr>
          <p:blipFill>
            <a:blip r:embed="rId6"/>
            <a:srcRect/>
            <a:stretch>
              <a:fillRect/>
            </a:stretch>
          </p:blipFill>
          <p:spPr bwMode="auto">
            <a:xfrm>
              <a:off x="4038600" y="1752600"/>
              <a:ext cx="4114800" cy="4740250"/>
            </a:xfrm>
            <a:prstGeom prst="rect">
              <a:avLst/>
            </a:prstGeom>
            <a:noFill/>
            <a:ln w="25400">
              <a:solidFill>
                <a:schemeClr val="tx1"/>
              </a:solidFill>
            </a:ln>
          </p:spPr>
        </p:pic>
        <p:pic>
          <p:nvPicPr>
            <p:cNvPr id="29" name="Picture 28" descr="Fort Benjamin Hawkins"/>
            <p:cNvPicPr>
              <a:picLocks noChangeAspect="1" noChangeArrowheads="1"/>
            </p:cNvPicPr>
            <p:nvPr/>
          </p:nvPicPr>
          <p:blipFill>
            <a:blip r:embed="rId7"/>
            <a:srcRect/>
            <a:stretch>
              <a:fillRect/>
            </a:stretch>
          </p:blipFill>
          <p:spPr bwMode="auto">
            <a:xfrm flipV="1">
              <a:off x="5715000" y="3886200"/>
              <a:ext cx="152400" cy="152400"/>
            </a:xfrm>
            <a:prstGeom prst="rect">
              <a:avLst/>
            </a:prstGeom>
            <a:noFill/>
          </p:spPr>
        </p:pic>
      </p:grpSp>
      <p:grpSp>
        <p:nvGrpSpPr>
          <p:cNvPr id="6" name="Group 8"/>
          <p:cNvGrpSpPr/>
          <p:nvPr/>
        </p:nvGrpSpPr>
        <p:grpSpPr>
          <a:xfrm>
            <a:off x="1530622" y="3471672"/>
            <a:ext cx="2660378" cy="1600199"/>
            <a:chOff x="3810000" y="3505201"/>
            <a:chExt cx="2731456" cy="1624168"/>
          </a:xfrm>
        </p:grpSpPr>
        <p:sp>
          <p:nvSpPr>
            <p:cNvPr id="38" name="Freeform 37"/>
            <p:cNvSpPr/>
            <p:nvPr/>
          </p:nvSpPr>
          <p:spPr>
            <a:xfrm>
              <a:off x="3810000" y="3505201"/>
              <a:ext cx="2731456" cy="1624168"/>
            </a:xfrm>
            <a:custGeom>
              <a:avLst/>
              <a:gdLst>
                <a:gd name="connsiteX0" fmla="*/ 201976 w 3220598"/>
                <a:gd name="connsiteY0" fmla="*/ 1314680 h 1817783"/>
                <a:gd name="connsiteX1" fmla="*/ 25706 w 3220598"/>
                <a:gd name="connsiteY1" fmla="*/ 1490949 h 1817783"/>
                <a:gd name="connsiteX2" fmla="*/ 356212 w 3220598"/>
                <a:gd name="connsiteY2" fmla="*/ 1777388 h 1817783"/>
                <a:gd name="connsiteX3" fmla="*/ 1501966 w 3220598"/>
                <a:gd name="connsiteY3" fmla="*/ 1733321 h 1817783"/>
                <a:gd name="connsiteX4" fmla="*/ 1964675 w 3220598"/>
                <a:gd name="connsiteY4" fmla="*/ 1766371 h 1817783"/>
                <a:gd name="connsiteX5" fmla="*/ 2548569 w 3220598"/>
                <a:gd name="connsiteY5" fmla="*/ 1777388 h 1817783"/>
                <a:gd name="connsiteX6" fmla="*/ 3132463 w 3220598"/>
                <a:gd name="connsiteY6" fmla="*/ 1634169 h 1817783"/>
                <a:gd name="connsiteX7" fmla="*/ 3077378 w 3220598"/>
                <a:gd name="connsiteY7" fmla="*/ 940106 h 1817783"/>
                <a:gd name="connsiteX8" fmla="*/ 3033311 w 3220598"/>
                <a:gd name="connsiteY8" fmla="*/ 400280 h 1817783"/>
                <a:gd name="connsiteX9" fmla="*/ 2868058 w 3220598"/>
                <a:gd name="connsiteY9" fmla="*/ 36723 h 1817783"/>
                <a:gd name="connsiteX10" fmla="*/ 2394332 w 3220598"/>
                <a:gd name="connsiteY10" fmla="*/ 179942 h 1817783"/>
                <a:gd name="connsiteX11" fmla="*/ 2218063 w 3220598"/>
                <a:gd name="connsiteY11" fmla="*/ 334178 h 1817783"/>
                <a:gd name="connsiteX12" fmla="*/ 1997725 w 3220598"/>
                <a:gd name="connsiteY12" fmla="*/ 433330 h 1817783"/>
                <a:gd name="connsiteX13" fmla="*/ 1777388 w 3220598"/>
                <a:gd name="connsiteY13" fmla="*/ 433330 h 1817783"/>
                <a:gd name="connsiteX14" fmla="*/ 1303663 w 3220598"/>
                <a:gd name="connsiteY14" fmla="*/ 752819 h 1817783"/>
                <a:gd name="connsiteX15" fmla="*/ 1094342 w 3220598"/>
                <a:gd name="connsiteY15" fmla="*/ 1017224 h 1817783"/>
                <a:gd name="connsiteX16" fmla="*/ 763836 w 3220598"/>
                <a:gd name="connsiteY16" fmla="*/ 1171460 h 1817783"/>
                <a:gd name="connsiteX17" fmla="*/ 334178 w 3220598"/>
                <a:gd name="connsiteY17" fmla="*/ 1237561 h 1817783"/>
                <a:gd name="connsiteX18" fmla="*/ 201976 w 3220598"/>
                <a:gd name="connsiteY18" fmla="*/ 1314680 h 1817783"/>
                <a:gd name="connsiteX0" fmla="*/ 201976 w 3089584"/>
                <a:gd name="connsiteY0" fmla="*/ 1314680 h 1828010"/>
                <a:gd name="connsiteX1" fmla="*/ 25706 w 3089584"/>
                <a:gd name="connsiteY1" fmla="*/ 1490949 h 1828010"/>
                <a:gd name="connsiteX2" fmla="*/ 356212 w 3089584"/>
                <a:gd name="connsiteY2" fmla="*/ 1777388 h 1828010"/>
                <a:gd name="connsiteX3" fmla="*/ 1501966 w 3089584"/>
                <a:gd name="connsiteY3" fmla="*/ 1733321 h 1828010"/>
                <a:gd name="connsiteX4" fmla="*/ 1964675 w 3089584"/>
                <a:gd name="connsiteY4" fmla="*/ 1766371 h 1828010"/>
                <a:gd name="connsiteX5" fmla="*/ 2548569 w 3089584"/>
                <a:gd name="connsiteY5" fmla="*/ 1777388 h 1828010"/>
                <a:gd name="connsiteX6" fmla="*/ 2960081 w 3089584"/>
                <a:gd name="connsiteY6" fmla="*/ 1462642 h 1828010"/>
                <a:gd name="connsiteX7" fmla="*/ 3077378 w 3089584"/>
                <a:gd name="connsiteY7" fmla="*/ 940106 h 1828010"/>
                <a:gd name="connsiteX8" fmla="*/ 3033311 w 3089584"/>
                <a:gd name="connsiteY8" fmla="*/ 400280 h 1828010"/>
                <a:gd name="connsiteX9" fmla="*/ 2868058 w 3089584"/>
                <a:gd name="connsiteY9" fmla="*/ 36723 h 1828010"/>
                <a:gd name="connsiteX10" fmla="*/ 2394332 w 3089584"/>
                <a:gd name="connsiteY10" fmla="*/ 179942 h 1828010"/>
                <a:gd name="connsiteX11" fmla="*/ 2218063 w 3089584"/>
                <a:gd name="connsiteY11" fmla="*/ 334178 h 1828010"/>
                <a:gd name="connsiteX12" fmla="*/ 1997725 w 3089584"/>
                <a:gd name="connsiteY12" fmla="*/ 433330 h 1828010"/>
                <a:gd name="connsiteX13" fmla="*/ 1777388 w 3089584"/>
                <a:gd name="connsiteY13" fmla="*/ 433330 h 1828010"/>
                <a:gd name="connsiteX14" fmla="*/ 1303663 w 3089584"/>
                <a:gd name="connsiteY14" fmla="*/ 752819 h 1828010"/>
                <a:gd name="connsiteX15" fmla="*/ 1094342 w 3089584"/>
                <a:gd name="connsiteY15" fmla="*/ 1017224 h 1828010"/>
                <a:gd name="connsiteX16" fmla="*/ 763836 w 3089584"/>
                <a:gd name="connsiteY16" fmla="*/ 1171460 h 1828010"/>
                <a:gd name="connsiteX17" fmla="*/ 334178 w 3089584"/>
                <a:gd name="connsiteY17" fmla="*/ 1237561 h 1828010"/>
                <a:gd name="connsiteX18" fmla="*/ 201976 w 3089584"/>
                <a:gd name="connsiteY18" fmla="*/ 1314680 h 182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9584" h="1828010">
                  <a:moveTo>
                    <a:pt x="201976" y="1314680"/>
                  </a:moveTo>
                  <a:cubicBezTo>
                    <a:pt x="150564" y="1356911"/>
                    <a:pt x="0" y="1413831"/>
                    <a:pt x="25706" y="1490949"/>
                  </a:cubicBezTo>
                  <a:cubicBezTo>
                    <a:pt x="51412" y="1568067"/>
                    <a:pt x="110169" y="1736993"/>
                    <a:pt x="356212" y="1777388"/>
                  </a:cubicBezTo>
                  <a:cubicBezTo>
                    <a:pt x="602255" y="1817783"/>
                    <a:pt x="1233889" y="1735157"/>
                    <a:pt x="1501966" y="1733321"/>
                  </a:cubicBezTo>
                  <a:cubicBezTo>
                    <a:pt x="1770043" y="1731485"/>
                    <a:pt x="1790241" y="1759027"/>
                    <a:pt x="1964675" y="1766371"/>
                  </a:cubicBezTo>
                  <a:cubicBezTo>
                    <a:pt x="2139109" y="1773716"/>
                    <a:pt x="2382668" y="1828010"/>
                    <a:pt x="2548569" y="1777388"/>
                  </a:cubicBezTo>
                  <a:cubicBezTo>
                    <a:pt x="2714470" y="1726767"/>
                    <a:pt x="2871946" y="1602189"/>
                    <a:pt x="2960081" y="1462642"/>
                  </a:cubicBezTo>
                  <a:cubicBezTo>
                    <a:pt x="3048216" y="1323095"/>
                    <a:pt x="3065173" y="1117166"/>
                    <a:pt x="3077378" y="940106"/>
                  </a:cubicBezTo>
                  <a:cubicBezTo>
                    <a:pt x="3089583" y="763046"/>
                    <a:pt x="3068198" y="550844"/>
                    <a:pt x="3033311" y="400280"/>
                  </a:cubicBezTo>
                  <a:cubicBezTo>
                    <a:pt x="2998424" y="249716"/>
                    <a:pt x="2974554" y="73446"/>
                    <a:pt x="2868058" y="36723"/>
                  </a:cubicBezTo>
                  <a:cubicBezTo>
                    <a:pt x="2761562" y="0"/>
                    <a:pt x="2502664" y="130366"/>
                    <a:pt x="2394332" y="179942"/>
                  </a:cubicBezTo>
                  <a:cubicBezTo>
                    <a:pt x="2286000" y="229518"/>
                    <a:pt x="2284164" y="291947"/>
                    <a:pt x="2218063" y="334178"/>
                  </a:cubicBezTo>
                  <a:cubicBezTo>
                    <a:pt x="2151962" y="376409"/>
                    <a:pt x="2071171" y="416805"/>
                    <a:pt x="1997725" y="433330"/>
                  </a:cubicBezTo>
                  <a:cubicBezTo>
                    <a:pt x="1924279" y="449855"/>
                    <a:pt x="1893065" y="380082"/>
                    <a:pt x="1777388" y="433330"/>
                  </a:cubicBezTo>
                  <a:cubicBezTo>
                    <a:pt x="1661711" y="486578"/>
                    <a:pt x="1417504" y="655503"/>
                    <a:pt x="1303663" y="752819"/>
                  </a:cubicBezTo>
                  <a:cubicBezTo>
                    <a:pt x="1189822" y="850135"/>
                    <a:pt x="1184313" y="947451"/>
                    <a:pt x="1094342" y="1017224"/>
                  </a:cubicBezTo>
                  <a:cubicBezTo>
                    <a:pt x="1004371" y="1086998"/>
                    <a:pt x="890530" y="1134737"/>
                    <a:pt x="763836" y="1171460"/>
                  </a:cubicBezTo>
                  <a:cubicBezTo>
                    <a:pt x="637142" y="1208183"/>
                    <a:pt x="429658" y="1215527"/>
                    <a:pt x="334178" y="1237561"/>
                  </a:cubicBezTo>
                  <a:cubicBezTo>
                    <a:pt x="238699" y="1259595"/>
                    <a:pt x="253388" y="1272449"/>
                    <a:pt x="201976" y="1314680"/>
                  </a:cubicBezTo>
                  <a:close/>
                </a:path>
              </a:pathLst>
            </a:custGeom>
            <a:solidFill>
              <a:srgbClr val="4F81BD">
                <a:alpha val="50000"/>
              </a:srgbClr>
            </a:solidFill>
            <a:ln>
              <a:noFill/>
            </a:ln>
            <a:effectLst>
              <a:outerShdw blurRad="254000" dist="114300" dir="8040000" algn="ctr" rotWithShape="0">
                <a:srgbClr val="4F81BD"/>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4572000" y="4343400"/>
              <a:ext cx="1905000" cy="461665"/>
            </a:xfrm>
            <a:prstGeom prst="rect">
              <a:avLst/>
            </a:prstGeom>
            <a:solidFill>
              <a:srgbClr val="4F81BD">
                <a:alpha val="30000"/>
              </a:srgbClr>
            </a:solidFill>
            <a:effectLst>
              <a:outerShdw blurRad="584200" dist="152400" dir="5400000" algn="ctr" rotWithShape="0">
                <a:srgbClr val="4F81BD"/>
              </a:outerShdw>
            </a:effectLst>
          </p:spPr>
          <p:txBody>
            <a:bodyPr wrap="square" rtlCol="0">
              <a:spAutoFit/>
            </a:bodyPr>
            <a:lstStyle/>
            <a:p>
              <a:r>
                <a:rPr lang="en-US" sz="2400" dirty="0" smtClean="0"/>
                <a:t>Lower Creeks</a:t>
              </a:r>
              <a:endParaRPr lang="en-US" sz="2400" dirty="0"/>
            </a:p>
          </p:txBody>
        </p:sp>
      </p:grpSp>
      <p:sp>
        <p:nvSpPr>
          <p:cNvPr id="26" name="Freeform 25"/>
          <p:cNvSpPr/>
          <p:nvPr/>
        </p:nvSpPr>
        <p:spPr>
          <a:xfrm>
            <a:off x="1295400" y="3352800"/>
            <a:ext cx="4038600" cy="2133599"/>
          </a:xfrm>
          <a:custGeom>
            <a:avLst/>
            <a:gdLst>
              <a:gd name="connsiteX0" fmla="*/ 3739243 w 3739243"/>
              <a:gd name="connsiteY0" fmla="*/ 0 h 1959429"/>
              <a:gd name="connsiteX1" fmla="*/ 3265714 w 3739243"/>
              <a:gd name="connsiteY1" fmla="*/ 228600 h 1959429"/>
              <a:gd name="connsiteX2" fmla="*/ 3053443 w 3739243"/>
              <a:gd name="connsiteY2" fmla="*/ 408215 h 1959429"/>
              <a:gd name="connsiteX3" fmla="*/ 2824843 w 3739243"/>
              <a:gd name="connsiteY3" fmla="*/ 457200 h 1959429"/>
              <a:gd name="connsiteX4" fmla="*/ 2465614 w 3739243"/>
              <a:gd name="connsiteY4" fmla="*/ 669472 h 1959429"/>
              <a:gd name="connsiteX5" fmla="*/ 2171700 w 3739243"/>
              <a:gd name="connsiteY5" fmla="*/ 800100 h 1959429"/>
              <a:gd name="connsiteX6" fmla="*/ 1959429 w 3739243"/>
              <a:gd name="connsiteY6" fmla="*/ 1012372 h 1959429"/>
              <a:gd name="connsiteX7" fmla="*/ 1747157 w 3739243"/>
              <a:gd name="connsiteY7" fmla="*/ 1224643 h 1959429"/>
              <a:gd name="connsiteX8" fmla="*/ 1306286 w 3739243"/>
              <a:gd name="connsiteY8" fmla="*/ 1224643 h 1959429"/>
              <a:gd name="connsiteX9" fmla="*/ 1126672 w 3739243"/>
              <a:gd name="connsiteY9" fmla="*/ 1191986 h 1959429"/>
              <a:gd name="connsiteX10" fmla="*/ 865414 w 3739243"/>
              <a:gd name="connsiteY10" fmla="*/ 1191986 h 1959429"/>
              <a:gd name="connsiteX11" fmla="*/ 685800 w 3739243"/>
              <a:gd name="connsiteY11" fmla="*/ 1371600 h 1959429"/>
              <a:gd name="connsiteX12" fmla="*/ 604157 w 3739243"/>
              <a:gd name="connsiteY12" fmla="*/ 1371600 h 1959429"/>
              <a:gd name="connsiteX13" fmla="*/ 391886 w 3739243"/>
              <a:gd name="connsiteY13" fmla="*/ 1551215 h 1959429"/>
              <a:gd name="connsiteX14" fmla="*/ 146957 w 3739243"/>
              <a:gd name="connsiteY14" fmla="*/ 1861457 h 1959429"/>
              <a:gd name="connsiteX15" fmla="*/ 0 w 3739243"/>
              <a:gd name="connsiteY15" fmla="*/ 1959429 h 195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9243" h="1959429">
                <a:moveTo>
                  <a:pt x="3739243" y="0"/>
                </a:moveTo>
                <a:cubicBezTo>
                  <a:pt x="3559628" y="80282"/>
                  <a:pt x="3380014" y="160564"/>
                  <a:pt x="3265714" y="228600"/>
                </a:cubicBezTo>
                <a:cubicBezTo>
                  <a:pt x="3151414" y="296636"/>
                  <a:pt x="3126921" y="370115"/>
                  <a:pt x="3053443" y="408215"/>
                </a:cubicBezTo>
                <a:cubicBezTo>
                  <a:pt x="2979965" y="446315"/>
                  <a:pt x="2922814" y="413657"/>
                  <a:pt x="2824843" y="457200"/>
                </a:cubicBezTo>
                <a:cubicBezTo>
                  <a:pt x="2726872" y="500743"/>
                  <a:pt x="2574471" y="612322"/>
                  <a:pt x="2465614" y="669472"/>
                </a:cubicBezTo>
                <a:cubicBezTo>
                  <a:pt x="2356757" y="726622"/>
                  <a:pt x="2256064" y="742950"/>
                  <a:pt x="2171700" y="800100"/>
                </a:cubicBezTo>
                <a:cubicBezTo>
                  <a:pt x="2087336" y="857250"/>
                  <a:pt x="1959429" y="1012372"/>
                  <a:pt x="1959429" y="1012372"/>
                </a:cubicBezTo>
                <a:cubicBezTo>
                  <a:pt x="1888672" y="1083129"/>
                  <a:pt x="1856014" y="1189265"/>
                  <a:pt x="1747157" y="1224643"/>
                </a:cubicBezTo>
                <a:cubicBezTo>
                  <a:pt x="1638300" y="1260021"/>
                  <a:pt x="1409700" y="1230086"/>
                  <a:pt x="1306286" y="1224643"/>
                </a:cubicBezTo>
                <a:cubicBezTo>
                  <a:pt x="1202872" y="1219200"/>
                  <a:pt x="1200151" y="1197429"/>
                  <a:pt x="1126672" y="1191986"/>
                </a:cubicBezTo>
                <a:cubicBezTo>
                  <a:pt x="1053193" y="1186543"/>
                  <a:pt x="938893" y="1162050"/>
                  <a:pt x="865414" y="1191986"/>
                </a:cubicBezTo>
                <a:cubicBezTo>
                  <a:pt x="791935" y="1221922"/>
                  <a:pt x="729343" y="1341664"/>
                  <a:pt x="685800" y="1371600"/>
                </a:cubicBezTo>
                <a:cubicBezTo>
                  <a:pt x="642257" y="1401536"/>
                  <a:pt x="653143" y="1341664"/>
                  <a:pt x="604157" y="1371600"/>
                </a:cubicBezTo>
                <a:cubicBezTo>
                  <a:pt x="555171" y="1401536"/>
                  <a:pt x="468086" y="1469572"/>
                  <a:pt x="391886" y="1551215"/>
                </a:cubicBezTo>
                <a:cubicBezTo>
                  <a:pt x="315686" y="1632858"/>
                  <a:pt x="212271" y="1793421"/>
                  <a:pt x="146957" y="1861457"/>
                </a:cubicBezTo>
                <a:cubicBezTo>
                  <a:pt x="81643" y="1929493"/>
                  <a:pt x="40821" y="1944461"/>
                  <a:pt x="0" y="1959429"/>
                </a:cubicBezTo>
              </a:path>
            </a:pathLst>
          </a:custGeom>
          <a:ln w="101600">
            <a:prstDash val="sysDot"/>
            <a:headEnd type="triangle"/>
            <a:tailEnd type="triangle"/>
          </a:ln>
          <a:effectLst>
            <a:outerShdw dist="889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5-Point Star 29"/>
          <p:cNvSpPr/>
          <p:nvPr/>
        </p:nvSpPr>
        <p:spPr>
          <a:xfrm>
            <a:off x="3657600" y="3962400"/>
            <a:ext cx="228600" cy="2286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0" y="5867400"/>
            <a:ext cx="9144000" cy="954107"/>
          </a:xfrm>
          <a:prstGeom prst="rect">
            <a:avLst/>
          </a:prstGeom>
        </p:spPr>
        <p:txBody>
          <a:bodyPr wrap="square">
            <a:spAutoFit/>
          </a:bodyPr>
          <a:lstStyle/>
          <a:p>
            <a:r>
              <a:rPr lang="en-US" sz="2800" dirty="0" smtClean="0"/>
              <a:t>  - Lower Creek Pathway:  becomes the Federal Road</a:t>
            </a:r>
          </a:p>
          <a:p>
            <a:r>
              <a:rPr lang="en-US" sz="2800" dirty="0" smtClean="0"/>
              <a:t>  - troops, settlers, visitors encroach on Creek territory</a:t>
            </a:r>
            <a:endParaRPr lang="en-US" sz="2800" dirty="0"/>
          </a:p>
        </p:txBody>
      </p:sp>
      <p:sp useBgFill="1">
        <p:nvSpPr>
          <p:cNvPr id="24" name="TextBox 23"/>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Scale>
                                      <p:cBhvr>
                                        <p:cTn id="16"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30"/>
                                        </p:tgtEl>
                                        <p:attrNameLst>
                                          <p:attrName>ppt_x</p:attrName>
                                          <p:attrName>ppt_y</p:attrName>
                                        </p:attrNameLst>
                                      </p:cBhvr>
                                    </p:animMotion>
                                    <p:animEffect transition="in" filter="fade">
                                      <p:cBhvr>
                                        <p:cTn id="18" dur="10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childTnLst>
                                </p:cTn>
                              </p:par>
                              <p:par>
                                <p:cTn id="24" presetID="10" presetClass="exit" presetSubtype="0" fill="hold" nodeType="withEffect">
                                  <p:stCondLst>
                                    <p:cond delay="0"/>
                                  </p:stCondLst>
                                  <p:childTnLst>
                                    <p:animEffect transition="out" filter="fade">
                                      <p:cBhvr>
                                        <p:cTn id="25" dur="1000"/>
                                        <p:tgtEl>
                                          <p:spTgt spid="4"/>
                                        </p:tgtEl>
                                      </p:cBhvr>
                                    </p:animEffect>
                                    <p:set>
                                      <p:cBhvr>
                                        <p:cTn id="26" dur="1" fill="hold">
                                          <p:stCondLst>
                                            <p:cond delay="9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1">
                                            <p:txEl>
                                              <p:pRg st="0" end="0"/>
                                            </p:txEl>
                                          </p:spTgt>
                                        </p:tgtEl>
                                        <p:attrNameLst>
                                          <p:attrName>style.visibility</p:attrName>
                                        </p:attrNameLst>
                                      </p:cBhvr>
                                      <p:to>
                                        <p:strVal val="visible"/>
                                      </p:to>
                                    </p:set>
                                    <p:animEffect transition="in" filter="fade">
                                      <p:cBhvr>
                                        <p:cTn id="36" dur="1000"/>
                                        <p:tgtEl>
                                          <p:spTgt spid="31">
                                            <p:txEl>
                                              <p:pRg st="0" end="0"/>
                                            </p:txEl>
                                          </p:spTgt>
                                        </p:tgtEl>
                                      </p:cBhvr>
                                    </p:animEffect>
                                  </p:childTnLst>
                                </p:cTn>
                              </p:par>
                            </p:childTnLst>
                          </p:cTn>
                        </p:par>
                        <p:par>
                          <p:cTn id="37" fill="hold">
                            <p:stCondLst>
                              <p:cond delay="1000"/>
                            </p:stCondLst>
                            <p:childTnLst>
                              <p:par>
                                <p:cTn id="38" presetID="22" presetClass="entr" presetSubtype="1"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up)">
                                      <p:cBhvr>
                                        <p:cTn id="40" dur="20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1">
                                            <p:txEl>
                                              <p:pRg st="1" end="1"/>
                                            </p:txEl>
                                          </p:spTgt>
                                        </p:tgtEl>
                                        <p:attrNameLst>
                                          <p:attrName>style.visibility</p:attrName>
                                        </p:attrNameLst>
                                      </p:cBhvr>
                                      <p:to>
                                        <p:strVal val="visible"/>
                                      </p:to>
                                    </p:set>
                                    <p:animEffect transition="in" filter="fade">
                                      <p:cBhvr>
                                        <p:cTn id="45" dur="10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animBg="1"/>
      <p:bldP spid="30" grpId="0" animBg="1"/>
      <p:bldP spid="31" grpId="0" build="allAtOnce"/>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082" name="Picture 2" descr="https://3.bp.blogspot.com/-de_WBII_hmY/WSgx-ouzopI/AAAAAAAAASo/MP7aWnTxIuAw671DyXidtIpOcjK-v9BnQCLcB/s1600/FederalRoadLower%2BCreekTrading%2BPath.jpg"/>
          <p:cNvPicPr>
            <a:picLocks noChangeAspect="1" noChangeArrowheads="1"/>
          </p:cNvPicPr>
          <p:nvPr/>
        </p:nvPicPr>
        <p:blipFill>
          <a:blip r:embed="rId2"/>
          <a:srcRect/>
          <a:stretch>
            <a:fillRect/>
          </a:stretch>
        </p:blipFill>
        <p:spPr bwMode="auto">
          <a:xfrm>
            <a:off x="345877" y="1066800"/>
            <a:ext cx="8112323" cy="5257800"/>
          </a:xfrm>
          <a:prstGeom prst="rect">
            <a:avLst/>
          </a:prstGeom>
          <a:noFill/>
        </p:spPr>
      </p:pic>
      <p:sp>
        <p:nvSpPr>
          <p:cNvPr id="6" name="Rectangle 5"/>
          <p:cNvSpPr/>
          <p:nvPr/>
        </p:nvSpPr>
        <p:spPr>
          <a:xfrm>
            <a:off x="0" y="0"/>
            <a:ext cx="9144000" cy="1200329"/>
          </a:xfrm>
          <a:prstGeom prst="rect">
            <a:avLst/>
          </a:prstGeom>
        </p:spPr>
        <p:txBody>
          <a:bodyPr wrap="square">
            <a:spAutoFit/>
          </a:bodyPr>
          <a:lstStyle/>
          <a:p>
            <a:r>
              <a:rPr lang="en-US" dirty="0" smtClean="0">
                <a:hlinkClick r:id="rId3"/>
              </a:rPr>
              <a:t>http://colonialquills.blogspot.com/2017/06/georgias-two-federal-roads.html</a:t>
            </a:r>
            <a:endParaRPr lang="en-US" dirty="0" smtClean="0"/>
          </a:p>
          <a:p>
            <a:endParaRPr lang="en-US" dirty="0" smtClean="0"/>
          </a:p>
          <a:p>
            <a:r>
              <a:rPr lang="en-US" dirty="0" smtClean="0"/>
              <a:t>Lower Creek Trading Path -- Old Federal Road Map</a:t>
            </a:r>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4082"/>
                                        </p:tgtEl>
                                        <p:attrNameLst>
                                          <p:attrName>style.visibility</p:attrName>
                                        </p:attrNameLst>
                                      </p:cBhvr>
                                      <p:to>
                                        <p:strVal val="visible"/>
                                      </p:to>
                                    </p:set>
                                    <p:animEffect transition="in" filter="fade">
                                      <p:cBhvr>
                                        <p:cTn id="7" dur="1000"/>
                                        <p:tgtEl>
                                          <p:spTgt spid="174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bg>
      <p:bgPr>
        <a:noFill/>
        <a:effectLst/>
      </p:bgPr>
    </p:bg>
    <p:spTree>
      <p:nvGrpSpPr>
        <p:cNvPr id="1" name=""/>
        <p:cNvGrpSpPr/>
        <p:nvPr/>
      </p:nvGrpSpPr>
      <p:grpSpPr>
        <a:xfrm>
          <a:off x="0" y="0"/>
          <a:ext cx="0" cy="0"/>
          <a:chOff x="0" y="0"/>
          <a:chExt cx="0" cy="0"/>
        </a:xfrm>
      </p:grpSpPr>
      <p:sp>
        <p:nvSpPr>
          <p:cNvPr id="9" name="Rectangle 8"/>
          <p:cNvSpPr/>
          <p:nvPr/>
        </p:nvSpPr>
        <p:spPr>
          <a:xfrm>
            <a:off x="0" y="0"/>
            <a:ext cx="9144000" cy="13880723"/>
          </a:xfrm>
          <a:prstGeom prst="rect">
            <a:avLst/>
          </a:prstGeom>
          <a:solidFill>
            <a:schemeClr val="bg1"/>
          </a:solidFill>
        </p:spPr>
        <p:txBody>
          <a:bodyPr wrap="square">
            <a:spAutoFit/>
          </a:bodyPr>
          <a:lstStyle/>
          <a:p>
            <a:r>
              <a:rPr lang="en-US" sz="1600" dirty="0" smtClean="0">
                <a:hlinkClick r:id="rId2"/>
              </a:rPr>
              <a:t>https://en.wikipedia.org/wiki/Fort_Benjamin_Hawkins</a:t>
            </a:r>
            <a:endParaRPr lang="en-US" sz="1600" dirty="0" smtClean="0"/>
          </a:p>
          <a:p>
            <a:r>
              <a:rPr lang="en-US" sz="1600" b="1" dirty="0" smtClean="0"/>
              <a:t>	Fort Hawkins</a:t>
            </a:r>
            <a:r>
              <a:rPr lang="en-US" sz="1600" dirty="0" smtClean="0"/>
              <a:t> was a fort built in 1806-1810 in the historic Creek Nation by the United States government under President Thomas Jefferson and used until 1824. Built in what is now Georgia at the Fall Line on the east side of the Ocmulgee River, the fort overlooked the sacred ancient earthwork mounds of the Ocmulgee Old Fields, now known as the Ocmulgee National Monument, and the Lower Creek Pathway. A trading settlement and later the city of Macon, Georgia, developed in the area prior to the construction of the fort, with Scottish fur traders being in the area as early as the 1650s. Later, the fort would become important to the Creek Nation, the United States, and the state of Georgia for economic, military, and political reasons.</a:t>
            </a:r>
          </a:p>
          <a:p>
            <a:r>
              <a:rPr lang="en-US" sz="1600" dirty="0" smtClean="0"/>
              <a:t>	The fort originally had a tall log palisade surrounding a 1- 2-acre (8,100 m</a:t>
            </a:r>
            <a:r>
              <a:rPr lang="en-US" sz="1600" baseline="30000" dirty="0" smtClean="0"/>
              <a:t>2</a:t>
            </a:r>
            <a:r>
              <a:rPr lang="en-US" sz="1600" dirty="0" smtClean="0"/>
              <a:t>) complex. It had living and working quarters as well as two blockhouses on diagonal corners. A replica of the southeast blockhouse was constructed in 1938 after archeological excavations in 1936 showed the appropriate site. It has become an icon of Macon. The Fort Hawkins Archeological Site is listed on the National Register of Historic Places and is included within the boundaries of the Fort Hill Historic District, also listed on the NRHP.</a:t>
            </a:r>
          </a:p>
          <a:p>
            <a:r>
              <a:rPr lang="en-US" sz="1600" dirty="0" smtClean="0"/>
              <a:t>	Fort Hawkins was built by the United States in 1806 and through 1824, it was a Nation, it was a center of the deerskin trade with European Americans, who had a trading post or factory there, but for them it was most important as related to their sacred grounds at </a:t>
            </a:r>
            <a:r>
              <a:rPr lang="en-US" sz="1600" dirty="0" err="1" smtClean="0"/>
              <a:t>Ocplace</a:t>
            </a:r>
            <a:r>
              <a:rPr lang="en-US" sz="1600" dirty="0" smtClean="0"/>
              <a:t> of "relatively great economic, military, and political importance.“</a:t>
            </a:r>
            <a:r>
              <a:rPr lang="en-US" sz="1600" baseline="30000" dirty="0" smtClean="0"/>
              <a:t>  </a:t>
            </a:r>
            <a:r>
              <a:rPr lang="en-US" sz="1600" dirty="0" smtClean="0"/>
              <a:t> For the Creek </a:t>
            </a:r>
            <a:r>
              <a:rPr lang="en-US" sz="1600" dirty="0" err="1" smtClean="0"/>
              <a:t>mulgee</a:t>
            </a:r>
            <a:r>
              <a:rPr lang="en-US" sz="1600" dirty="0" smtClean="0"/>
              <a:t> Old Fields. This continued to be a significant social and ceremonial center.</a:t>
            </a:r>
          </a:p>
          <a:p>
            <a:r>
              <a:rPr lang="en-US" sz="1600" dirty="0" smtClean="0"/>
              <a:t>	The US government used the fort as a military command headquarters on the southeastern frontier, "a major troop garrison and bivouac point for regular troops and state militia in several important campaigns, and a major trade factory for regulating the Creek economy." </a:t>
            </a:r>
            <a:r>
              <a:rPr lang="en-US" sz="1600" baseline="30000" dirty="0" smtClean="0"/>
              <a:t> </a:t>
            </a:r>
            <a:r>
              <a:rPr lang="en-US" sz="1600" dirty="0" smtClean="0"/>
              <a:t>President Thomas Jefferson had forced the Creek Nation to cede its lands east of the Ocmulgee River, except for the sacred Ocmulgee Old Fields. The fort was built at the fall line of the river, about a mile uphill, at the end of navigable water from the Low Country to the Piedmont. It was to be a point for the government's "civilization" of the Creek through introduction of European-American farming and cultural practices. To the north of the fort passed the Lower Creek Pathway, which was improved as part of the Federal Road to connect the nation's capital city with the ports of Mobile, Alabama, and New Orleans, Louisiana.</a:t>
            </a:r>
            <a:r>
              <a:rPr lang="en-US" sz="1600" baseline="30000" dirty="0" smtClean="0"/>
              <a:t> </a:t>
            </a:r>
            <a:r>
              <a:rPr lang="en-US" sz="1600" dirty="0" smtClean="0"/>
              <a:t> This change encouraged the travel of many more troops, settlers, and visitors to the area and encroached on the Creek Nation territory.</a:t>
            </a:r>
          </a:p>
          <a:p>
            <a:r>
              <a:rPr lang="en-US" sz="1600" dirty="0" smtClean="0"/>
              <a:t>	The fort was named for Benjamin Hawkins, who was still serving as the General Superintendent of Indian Affairs (1796–1816) south of the Ohio River, as well as principal US Indian agent to the Creek. A former US Senator from North Carolina, Hawkins had been appointed by President George Washington to deal with the Choctaw, Cherokee and Chickasaw in the larger territory, and helped</a:t>
            </a:r>
          </a:p>
          <a:p>
            <a:r>
              <a:rPr lang="en-US" sz="1600" dirty="0" smtClean="0"/>
              <a:t>gain years of peace between the Creek and European-American settlers. He married </a:t>
            </a:r>
            <a:r>
              <a:rPr lang="en-US" sz="1600" dirty="0" err="1" smtClean="0"/>
              <a:t>Lavinia</a:t>
            </a:r>
            <a:r>
              <a:rPr lang="en-US" sz="1600" dirty="0" smtClean="0"/>
              <a:t> Downs, the daughter of Isaac Downs, a veteran of the American Revolutionary War.</a:t>
            </a:r>
          </a:p>
          <a:p>
            <a:r>
              <a:rPr lang="en-US" sz="1600" dirty="0" smtClean="0"/>
              <a:t>	The fort was used during US military campaigns of the War of 1812 against Great Britain.</a:t>
            </a:r>
            <a:r>
              <a:rPr lang="en-US" sz="1600" baseline="30000" dirty="0" smtClean="0"/>
              <a:t> </a:t>
            </a:r>
            <a:r>
              <a:rPr lang="en-US" sz="1600" dirty="0" smtClean="0"/>
              <a:t> General Andrew Jackson visited the Fort and used it successfully as a staging area for the Battle of New Orleans of 1814-15, as well as during the Creek and Seminole wars.  After the frontier moved farther west, the military threat in inland Georgia essentially ceased.  Through the treaties of 1825 and 1826 signed with the US, the Creek were forced to move west of the Chattahoochee River the following year.</a:t>
            </a:r>
            <a:r>
              <a:rPr lang="en-US" sz="1600" baseline="30000" dirty="0" smtClean="0"/>
              <a:t> </a:t>
            </a:r>
            <a:r>
              <a:rPr lang="en-US" sz="1600" dirty="0" smtClean="0"/>
              <a:t> The city of Macon was founded in 1823, and by 1828, the fort was in private ownership.</a:t>
            </a:r>
          </a:p>
          <a:p>
            <a:r>
              <a:rPr lang="en-US" sz="1600" dirty="0" smtClean="0"/>
              <a:t>	During its active years, Fort Benjamin Hawkins was used as a Georgia Militia headquarters and muster ground.  It was a point of interaction with "the US Army, the Creek Nation, the Georgia militia and the Georgia government." The fort helped reinforce Georgia's western frontier until the state took control by getting the Creek removed to the west, while filling much of the land with European-American settlers.</a:t>
            </a:r>
          </a:p>
          <a:p>
            <a:r>
              <a:rPr lang="en-US" sz="1600" dirty="0" smtClean="0"/>
              <a:t>	Ancient cultures of indigenous peoples had long settled near the river. Evidence of 17,000 years of continuous human habitation has been found at Ocmulgee National Monument.</a:t>
            </a:r>
            <a:r>
              <a:rPr lang="en-US" sz="1600" baseline="30000" dirty="0" smtClean="0"/>
              <a:t> </a:t>
            </a:r>
            <a:r>
              <a:rPr lang="en-US" sz="1600" dirty="0" smtClean="0"/>
              <a:t> Historically, Native American peoples from the Cherokee, Chickasaw, Choctaw, Creek, and Seminole nations; ethnic European Americans from England, Germany, Ireland, Scotland, and Spain; and West African-descended peoples originally speaking numerous languages from a variety of ethnic cultures, were all represented at the fort. Nearly 40,000 artifacts from trading and residence have been found in 21st-century archaeological excavations at the fort site.</a:t>
            </a:r>
          </a:p>
          <a:p>
            <a:endParaRPr lang="en-US" sz="1600" dirty="0" smtClean="0"/>
          </a:p>
          <a:p>
            <a:endParaRPr lang="en-US" sz="1600" dirty="0"/>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0" y="5867400"/>
            <a:ext cx="9144000" cy="954107"/>
          </a:xfrm>
          <a:prstGeom prst="rect">
            <a:avLst/>
          </a:prstGeom>
        </p:spPr>
        <p:txBody>
          <a:bodyPr wrap="square">
            <a:spAutoFit/>
          </a:bodyPr>
          <a:lstStyle/>
          <a:p>
            <a:r>
              <a:rPr lang="en-US" sz="2800" dirty="0" smtClean="0"/>
              <a:t>  - Lower Creek Pathway:  becomes the Federal Road</a:t>
            </a:r>
          </a:p>
          <a:p>
            <a:r>
              <a:rPr lang="en-US" sz="2800" dirty="0" smtClean="0"/>
              <a:t>  - troops, settlers, visitors encroach on Creek territory</a:t>
            </a:r>
            <a:endParaRPr lang="en-US" sz="2800" dirty="0"/>
          </a:p>
        </p:txBody>
      </p:sp>
      <p:sp>
        <p:nvSpPr>
          <p:cNvPr id="29" name="Rectangle 28"/>
          <p:cNvSpPr/>
          <p:nvPr/>
        </p:nvSpPr>
        <p:spPr>
          <a:xfrm>
            <a:off x="0" y="2327970"/>
            <a:ext cx="9144000" cy="3539430"/>
          </a:xfrm>
          <a:prstGeom prst="rect">
            <a:avLst/>
          </a:prstGeom>
          <a:noFill/>
        </p:spPr>
        <p:txBody>
          <a:bodyPr wrap="square">
            <a:spAutoFit/>
          </a:bodyPr>
          <a:lstStyle/>
          <a:p>
            <a:r>
              <a:rPr lang="en-US" sz="2800" spc="50" dirty="0" smtClean="0">
                <a:solidFill>
                  <a:srgbClr val="00A249"/>
                </a:solidFill>
                <a:effectLst>
                  <a:outerShdw dist="38100" dir="7200000" algn="ctr" rotWithShape="0">
                    <a:schemeClr val="tx1"/>
                  </a:outerShdw>
                </a:effectLst>
              </a:rPr>
              <a:t>  PURPOSES: </a:t>
            </a:r>
          </a:p>
          <a:p>
            <a:r>
              <a:rPr lang="en-US" sz="2800" spc="50" dirty="0" smtClean="0">
                <a:solidFill>
                  <a:srgbClr val="00A249"/>
                </a:solidFill>
                <a:effectLst>
                  <a:outerShdw dist="38100" dir="7200000" algn="ctr" rotWithShape="0">
                    <a:schemeClr val="tx1"/>
                  </a:outerShdw>
                </a:effectLst>
              </a:rPr>
              <a:t>   - fairly priced goods to bind tribes to U.S.</a:t>
            </a:r>
          </a:p>
          <a:p>
            <a:r>
              <a:rPr lang="en-US" sz="2800" spc="50" dirty="0" smtClean="0">
                <a:solidFill>
                  <a:srgbClr val="00A249"/>
                </a:solidFill>
                <a:effectLst>
                  <a:outerShdw dist="38100" dir="7200000" algn="ctr" rotWithShape="0">
                    <a:schemeClr val="tx1"/>
                  </a:outerShdw>
                </a:effectLst>
              </a:rPr>
              <a:t>   - sold ‘at cost’ by government agents</a:t>
            </a:r>
          </a:p>
          <a:p>
            <a:r>
              <a:rPr lang="en-US" sz="2800" spc="50" dirty="0" smtClean="0">
                <a:solidFill>
                  <a:srgbClr val="00A249"/>
                </a:solidFill>
                <a:effectLst>
                  <a:outerShdw dist="38100" dir="7200000" algn="ctr" rotWithShape="0">
                    <a:schemeClr val="tx1"/>
                  </a:outerShdw>
                </a:effectLst>
              </a:rPr>
              <a:t>   - steady &amp; available source of goods</a:t>
            </a:r>
          </a:p>
          <a:p>
            <a:r>
              <a:rPr lang="en-US" sz="2800" spc="50" dirty="0" smtClean="0">
                <a:solidFill>
                  <a:srgbClr val="00A249"/>
                </a:solidFill>
                <a:effectLst>
                  <a:outerShdw dist="38100" dir="7200000" algn="ctr" rotWithShape="0">
                    <a:schemeClr val="tx1"/>
                  </a:outerShdw>
                </a:effectLst>
              </a:rPr>
              <a:t>   - monopoly on all trade &amp; commercial relationships  </a:t>
            </a:r>
          </a:p>
          <a:p>
            <a:r>
              <a:rPr lang="en-US" sz="2800" spc="50" dirty="0" smtClean="0">
                <a:solidFill>
                  <a:srgbClr val="00A249"/>
                </a:solidFill>
                <a:effectLst>
                  <a:outerShdw dist="38100" dir="7200000" algn="ctr" rotWithShape="0">
                    <a:schemeClr val="tx1"/>
                  </a:outerShdw>
                </a:effectLst>
              </a:rPr>
              <a:t>     with Indian Nations</a:t>
            </a:r>
          </a:p>
          <a:p>
            <a:r>
              <a:rPr lang="en-US" sz="2800" spc="50" dirty="0" smtClean="0">
                <a:solidFill>
                  <a:srgbClr val="00A249"/>
                </a:solidFill>
                <a:effectLst>
                  <a:outerShdw dist="38100" dir="7200000" algn="ctr" rotWithShape="0">
                    <a:schemeClr val="tx1"/>
                  </a:outerShdw>
                </a:effectLst>
              </a:rPr>
              <a:t>   - protects tribes from exploitation by independent</a:t>
            </a:r>
          </a:p>
          <a:p>
            <a:r>
              <a:rPr lang="en-US" sz="2800" spc="50" dirty="0" smtClean="0">
                <a:solidFill>
                  <a:srgbClr val="00A249"/>
                </a:solidFill>
                <a:effectLst>
                  <a:outerShdw dist="38100" dir="7200000" algn="ctr" rotWithShape="0">
                    <a:schemeClr val="tx1"/>
                  </a:outerShdw>
                </a:effectLst>
              </a:rPr>
              <a:t>     traders, trappers, &amp; private merchants</a:t>
            </a:r>
            <a:endParaRPr lang="en-US" sz="2800" spc="50" dirty="0">
              <a:solidFill>
                <a:srgbClr val="00A249"/>
              </a:solidFill>
              <a:effectLst>
                <a:outerShdw dist="38100" dir="7200000" algn="ctr" rotWithShape="0">
                  <a:schemeClr val="tx1"/>
                </a:outerShdw>
              </a:effectLst>
            </a:endParaRPr>
          </a:p>
        </p:txBody>
      </p:sp>
      <p:sp useBgFill="1">
        <p:nvSpPr>
          <p:cNvPr id="22" name="Rectangle 21"/>
          <p:cNvSpPr/>
          <p:nvPr/>
        </p:nvSpPr>
        <p:spPr>
          <a:xfrm>
            <a:off x="0" y="5791200"/>
            <a:ext cx="9144000" cy="954107"/>
          </a:xfrm>
          <a:prstGeom prst="rect">
            <a:avLst/>
          </a:prstGeom>
        </p:spPr>
        <p:txBody>
          <a:bodyPr wrap="square">
            <a:spAutoFit/>
          </a:bodyPr>
          <a:lstStyle/>
          <a:p>
            <a:r>
              <a:rPr lang="en-US" sz="2800" dirty="0" smtClean="0"/>
              <a:t>  - used as a trading post, military command headquarters,</a:t>
            </a:r>
          </a:p>
          <a:p>
            <a:r>
              <a:rPr lang="en-US" sz="2800" dirty="0" smtClean="0"/>
              <a:t>    &amp; supply depot until privatized in 1828</a:t>
            </a:r>
          </a:p>
        </p:txBody>
      </p:sp>
      <p:pic>
        <p:nvPicPr>
          <p:cNvPr id="25" name="Picture 3"/>
          <p:cNvPicPr>
            <a:picLocks noChangeAspect="1" noChangeArrowheads="1"/>
          </p:cNvPicPr>
          <p:nvPr/>
        </p:nvPicPr>
        <p:blipFill>
          <a:blip r:embed="rId2" cstate="print"/>
          <a:srcRect t="2981" r="1209" b="3498"/>
          <a:stretch>
            <a:fillRect/>
          </a:stretch>
        </p:blipFill>
        <p:spPr bwMode="auto">
          <a:xfrm>
            <a:off x="1408176" y="2438400"/>
            <a:ext cx="3829280" cy="3276600"/>
          </a:xfrm>
          <a:prstGeom prst="rect">
            <a:avLst/>
          </a:prstGeom>
          <a:noFill/>
          <a:ln w="25400">
            <a:solidFill>
              <a:schemeClr val="tx1"/>
            </a:solidFill>
            <a:miter lim="800000"/>
            <a:headEnd/>
            <a:tailEnd/>
          </a:ln>
          <a:effectLst/>
        </p:spPr>
      </p:pic>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useBgFill="1">
        <p:nvSpPr>
          <p:cNvPr id="5" name="Rectangle 4"/>
          <p:cNvSpPr/>
          <p:nvPr/>
        </p:nvSpPr>
        <p:spPr>
          <a:xfrm>
            <a:off x="18288" y="1124712"/>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market participation – ‘Factory System’ </a:t>
            </a:r>
          </a:p>
        </p:txBody>
      </p:sp>
      <p:sp useBgFill="1">
        <p:nvSpPr>
          <p:cNvPr id="23" name="Rectangle 22"/>
          <p:cNvSpPr/>
          <p:nvPr/>
        </p:nvSpPr>
        <p:spPr>
          <a:xfrm>
            <a:off x="0" y="1838980"/>
            <a:ext cx="6477000" cy="523220"/>
          </a:xfrm>
          <a:prstGeom prst="rect">
            <a:avLst/>
          </a:prstGeom>
        </p:spPr>
        <p:txBody>
          <a:bodyPr wrap="square">
            <a:spAutoFit/>
          </a:bodyPr>
          <a:lstStyle/>
          <a:p>
            <a:r>
              <a:rPr lang="en-US" sz="2800" dirty="0" smtClean="0"/>
              <a:t>  - operates in the Creek Nation 1806-1824</a:t>
            </a:r>
          </a:p>
        </p:txBody>
      </p:sp>
      <p:grpSp>
        <p:nvGrpSpPr>
          <p:cNvPr id="2" name="Group 8"/>
          <p:cNvGrpSpPr/>
          <p:nvPr/>
        </p:nvGrpSpPr>
        <p:grpSpPr>
          <a:xfrm>
            <a:off x="1530622" y="3471672"/>
            <a:ext cx="2660378" cy="1600199"/>
            <a:chOff x="3810000" y="3505201"/>
            <a:chExt cx="2731456" cy="1624168"/>
          </a:xfrm>
        </p:grpSpPr>
        <p:sp>
          <p:nvSpPr>
            <p:cNvPr id="38" name="Freeform 37"/>
            <p:cNvSpPr/>
            <p:nvPr/>
          </p:nvSpPr>
          <p:spPr>
            <a:xfrm>
              <a:off x="3810000" y="3505201"/>
              <a:ext cx="2731456" cy="1624168"/>
            </a:xfrm>
            <a:custGeom>
              <a:avLst/>
              <a:gdLst>
                <a:gd name="connsiteX0" fmla="*/ 201976 w 3220598"/>
                <a:gd name="connsiteY0" fmla="*/ 1314680 h 1817783"/>
                <a:gd name="connsiteX1" fmla="*/ 25706 w 3220598"/>
                <a:gd name="connsiteY1" fmla="*/ 1490949 h 1817783"/>
                <a:gd name="connsiteX2" fmla="*/ 356212 w 3220598"/>
                <a:gd name="connsiteY2" fmla="*/ 1777388 h 1817783"/>
                <a:gd name="connsiteX3" fmla="*/ 1501966 w 3220598"/>
                <a:gd name="connsiteY3" fmla="*/ 1733321 h 1817783"/>
                <a:gd name="connsiteX4" fmla="*/ 1964675 w 3220598"/>
                <a:gd name="connsiteY4" fmla="*/ 1766371 h 1817783"/>
                <a:gd name="connsiteX5" fmla="*/ 2548569 w 3220598"/>
                <a:gd name="connsiteY5" fmla="*/ 1777388 h 1817783"/>
                <a:gd name="connsiteX6" fmla="*/ 3132463 w 3220598"/>
                <a:gd name="connsiteY6" fmla="*/ 1634169 h 1817783"/>
                <a:gd name="connsiteX7" fmla="*/ 3077378 w 3220598"/>
                <a:gd name="connsiteY7" fmla="*/ 940106 h 1817783"/>
                <a:gd name="connsiteX8" fmla="*/ 3033311 w 3220598"/>
                <a:gd name="connsiteY8" fmla="*/ 400280 h 1817783"/>
                <a:gd name="connsiteX9" fmla="*/ 2868058 w 3220598"/>
                <a:gd name="connsiteY9" fmla="*/ 36723 h 1817783"/>
                <a:gd name="connsiteX10" fmla="*/ 2394332 w 3220598"/>
                <a:gd name="connsiteY10" fmla="*/ 179942 h 1817783"/>
                <a:gd name="connsiteX11" fmla="*/ 2218063 w 3220598"/>
                <a:gd name="connsiteY11" fmla="*/ 334178 h 1817783"/>
                <a:gd name="connsiteX12" fmla="*/ 1997725 w 3220598"/>
                <a:gd name="connsiteY12" fmla="*/ 433330 h 1817783"/>
                <a:gd name="connsiteX13" fmla="*/ 1777388 w 3220598"/>
                <a:gd name="connsiteY13" fmla="*/ 433330 h 1817783"/>
                <a:gd name="connsiteX14" fmla="*/ 1303663 w 3220598"/>
                <a:gd name="connsiteY14" fmla="*/ 752819 h 1817783"/>
                <a:gd name="connsiteX15" fmla="*/ 1094342 w 3220598"/>
                <a:gd name="connsiteY15" fmla="*/ 1017224 h 1817783"/>
                <a:gd name="connsiteX16" fmla="*/ 763836 w 3220598"/>
                <a:gd name="connsiteY16" fmla="*/ 1171460 h 1817783"/>
                <a:gd name="connsiteX17" fmla="*/ 334178 w 3220598"/>
                <a:gd name="connsiteY17" fmla="*/ 1237561 h 1817783"/>
                <a:gd name="connsiteX18" fmla="*/ 201976 w 3220598"/>
                <a:gd name="connsiteY18" fmla="*/ 1314680 h 1817783"/>
                <a:gd name="connsiteX0" fmla="*/ 201976 w 3089584"/>
                <a:gd name="connsiteY0" fmla="*/ 1314680 h 1828010"/>
                <a:gd name="connsiteX1" fmla="*/ 25706 w 3089584"/>
                <a:gd name="connsiteY1" fmla="*/ 1490949 h 1828010"/>
                <a:gd name="connsiteX2" fmla="*/ 356212 w 3089584"/>
                <a:gd name="connsiteY2" fmla="*/ 1777388 h 1828010"/>
                <a:gd name="connsiteX3" fmla="*/ 1501966 w 3089584"/>
                <a:gd name="connsiteY3" fmla="*/ 1733321 h 1828010"/>
                <a:gd name="connsiteX4" fmla="*/ 1964675 w 3089584"/>
                <a:gd name="connsiteY4" fmla="*/ 1766371 h 1828010"/>
                <a:gd name="connsiteX5" fmla="*/ 2548569 w 3089584"/>
                <a:gd name="connsiteY5" fmla="*/ 1777388 h 1828010"/>
                <a:gd name="connsiteX6" fmla="*/ 2960081 w 3089584"/>
                <a:gd name="connsiteY6" fmla="*/ 1462642 h 1828010"/>
                <a:gd name="connsiteX7" fmla="*/ 3077378 w 3089584"/>
                <a:gd name="connsiteY7" fmla="*/ 940106 h 1828010"/>
                <a:gd name="connsiteX8" fmla="*/ 3033311 w 3089584"/>
                <a:gd name="connsiteY8" fmla="*/ 400280 h 1828010"/>
                <a:gd name="connsiteX9" fmla="*/ 2868058 w 3089584"/>
                <a:gd name="connsiteY9" fmla="*/ 36723 h 1828010"/>
                <a:gd name="connsiteX10" fmla="*/ 2394332 w 3089584"/>
                <a:gd name="connsiteY10" fmla="*/ 179942 h 1828010"/>
                <a:gd name="connsiteX11" fmla="*/ 2218063 w 3089584"/>
                <a:gd name="connsiteY11" fmla="*/ 334178 h 1828010"/>
                <a:gd name="connsiteX12" fmla="*/ 1997725 w 3089584"/>
                <a:gd name="connsiteY12" fmla="*/ 433330 h 1828010"/>
                <a:gd name="connsiteX13" fmla="*/ 1777388 w 3089584"/>
                <a:gd name="connsiteY13" fmla="*/ 433330 h 1828010"/>
                <a:gd name="connsiteX14" fmla="*/ 1303663 w 3089584"/>
                <a:gd name="connsiteY14" fmla="*/ 752819 h 1828010"/>
                <a:gd name="connsiteX15" fmla="*/ 1094342 w 3089584"/>
                <a:gd name="connsiteY15" fmla="*/ 1017224 h 1828010"/>
                <a:gd name="connsiteX16" fmla="*/ 763836 w 3089584"/>
                <a:gd name="connsiteY16" fmla="*/ 1171460 h 1828010"/>
                <a:gd name="connsiteX17" fmla="*/ 334178 w 3089584"/>
                <a:gd name="connsiteY17" fmla="*/ 1237561 h 1828010"/>
                <a:gd name="connsiteX18" fmla="*/ 201976 w 3089584"/>
                <a:gd name="connsiteY18" fmla="*/ 1314680 h 182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9584" h="1828010">
                  <a:moveTo>
                    <a:pt x="201976" y="1314680"/>
                  </a:moveTo>
                  <a:cubicBezTo>
                    <a:pt x="150564" y="1356911"/>
                    <a:pt x="0" y="1413831"/>
                    <a:pt x="25706" y="1490949"/>
                  </a:cubicBezTo>
                  <a:cubicBezTo>
                    <a:pt x="51412" y="1568067"/>
                    <a:pt x="110169" y="1736993"/>
                    <a:pt x="356212" y="1777388"/>
                  </a:cubicBezTo>
                  <a:cubicBezTo>
                    <a:pt x="602255" y="1817783"/>
                    <a:pt x="1233889" y="1735157"/>
                    <a:pt x="1501966" y="1733321"/>
                  </a:cubicBezTo>
                  <a:cubicBezTo>
                    <a:pt x="1770043" y="1731485"/>
                    <a:pt x="1790241" y="1759027"/>
                    <a:pt x="1964675" y="1766371"/>
                  </a:cubicBezTo>
                  <a:cubicBezTo>
                    <a:pt x="2139109" y="1773716"/>
                    <a:pt x="2382668" y="1828010"/>
                    <a:pt x="2548569" y="1777388"/>
                  </a:cubicBezTo>
                  <a:cubicBezTo>
                    <a:pt x="2714470" y="1726767"/>
                    <a:pt x="2871946" y="1602189"/>
                    <a:pt x="2960081" y="1462642"/>
                  </a:cubicBezTo>
                  <a:cubicBezTo>
                    <a:pt x="3048216" y="1323095"/>
                    <a:pt x="3065173" y="1117166"/>
                    <a:pt x="3077378" y="940106"/>
                  </a:cubicBezTo>
                  <a:cubicBezTo>
                    <a:pt x="3089583" y="763046"/>
                    <a:pt x="3068198" y="550844"/>
                    <a:pt x="3033311" y="400280"/>
                  </a:cubicBezTo>
                  <a:cubicBezTo>
                    <a:pt x="2998424" y="249716"/>
                    <a:pt x="2974554" y="73446"/>
                    <a:pt x="2868058" y="36723"/>
                  </a:cubicBezTo>
                  <a:cubicBezTo>
                    <a:pt x="2761562" y="0"/>
                    <a:pt x="2502664" y="130366"/>
                    <a:pt x="2394332" y="179942"/>
                  </a:cubicBezTo>
                  <a:cubicBezTo>
                    <a:pt x="2286000" y="229518"/>
                    <a:pt x="2284164" y="291947"/>
                    <a:pt x="2218063" y="334178"/>
                  </a:cubicBezTo>
                  <a:cubicBezTo>
                    <a:pt x="2151962" y="376409"/>
                    <a:pt x="2071171" y="416805"/>
                    <a:pt x="1997725" y="433330"/>
                  </a:cubicBezTo>
                  <a:cubicBezTo>
                    <a:pt x="1924279" y="449855"/>
                    <a:pt x="1893065" y="380082"/>
                    <a:pt x="1777388" y="433330"/>
                  </a:cubicBezTo>
                  <a:cubicBezTo>
                    <a:pt x="1661711" y="486578"/>
                    <a:pt x="1417504" y="655503"/>
                    <a:pt x="1303663" y="752819"/>
                  </a:cubicBezTo>
                  <a:cubicBezTo>
                    <a:pt x="1189822" y="850135"/>
                    <a:pt x="1184313" y="947451"/>
                    <a:pt x="1094342" y="1017224"/>
                  </a:cubicBezTo>
                  <a:cubicBezTo>
                    <a:pt x="1004371" y="1086998"/>
                    <a:pt x="890530" y="1134737"/>
                    <a:pt x="763836" y="1171460"/>
                  </a:cubicBezTo>
                  <a:cubicBezTo>
                    <a:pt x="637142" y="1208183"/>
                    <a:pt x="429658" y="1215527"/>
                    <a:pt x="334178" y="1237561"/>
                  </a:cubicBezTo>
                  <a:cubicBezTo>
                    <a:pt x="238699" y="1259595"/>
                    <a:pt x="253388" y="1272449"/>
                    <a:pt x="201976" y="1314680"/>
                  </a:cubicBezTo>
                  <a:close/>
                </a:path>
              </a:pathLst>
            </a:custGeom>
            <a:solidFill>
              <a:srgbClr val="4F81BD">
                <a:alpha val="50000"/>
              </a:srgbClr>
            </a:solidFill>
            <a:ln>
              <a:noFill/>
            </a:ln>
            <a:effectLst>
              <a:outerShdw blurRad="254000" dist="114300" dir="8040000" algn="ctr" rotWithShape="0">
                <a:srgbClr val="4F81BD"/>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4572000" y="4343400"/>
              <a:ext cx="1905000" cy="461665"/>
            </a:xfrm>
            <a:prstGeom prst="rect">
              <a:avLst/>
            </a:prstGeom>
            <a:solidFill>
              <a:srgbClr val="4F81BD">
                <a:alpha val="30000"/>
              </a:srgbClr>
            </a:solidFill>
            <a:effectLst>
              <a:outerShdw blurRad="584200" dist="152400" dir="5400000" algn="ctr" rotWithShape="0">
                <a:srgbClr val="4F81BD"/>
              </a:outerShdw>
            </a:effectLst>
          </p:spPr>
          <p:txBody>
            <a:bodyPr wrap="square" rtlCol="0">
              <a:spAutoFit/>
            </a:bodyPr>
            <a:lstStyle/>
            <a:p>
              <a:r>
                <a:rPr lang="en-US" sz="2400" dirty="0" smtClean="0"/>
                <a:t>Lower Creeks</a:t>
              </a:r>
              <a:endParaRPr lang="en-US" sz="2400" dirty="0"/>
            </a:p>
          </p:txBody>
        </p:sp>
      </p:grpSp>
      <p:sp>
        <p:nvSpPr>
          <p:cNvPr id="30" name="5-Point Star 29"/>
          <p:cNvSpPr/>
          <p:nvPr/>
        </p:nvSpPr>
        <p:spPr>
          <a:xfrm>
            <a:off x="3657600" y="3962400"/>
            <a:ext cx="228600" cy="2286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Rectangle 39"/>
          <p:cNvSpPr/>
          <p:nvPr/>
        </p:nvSpPr>
        <p:spPr>
          <a:xfrm>
            <a:off x="0" y="2362200"/>
            <a:ext cx="6400800" cy="954107"/>
          </a:xfrm>
          <a:prstGeom prst="rect">
            <a:avLst/>
          </a:prstGeom>
        </p:spPr>
        <p:txBody>
          <a:bodyPr wrap="square">
            <a:spAutoFit/>
          </a:bodyPr>
          <a:lstStyle/>
          <a:p>
            <a:r>
              <a:rPr lang="en-US" sz="2800" dirty="0" smtClean="0"/>
              <a:t>  - palisade surrounds 2 acres with</a:t>
            </a:r>
          </a:p>
          <a:p>
            <a:r>
              <a:rPr lang="en-US" sz="2800" dirty="0" smtClean="0"/>
              <a:t>     block houses at diagonal corners</a:t>
            </a:r>
          </a:p>
        </p:txBody>
      </p:sp>
      <p:pic>
        <p:nvPicPr>
          <p:cNvPr id="24" name="Picture 3"/>
          <p:cNvPicPr>
            <a:picLocks noChangeAspect="1" noChangeArrowheads="1"/>
          </p:cNvPicPr>
          <p:nvPr/>
        </p:nvPicPr>
        <p:blipFill>
          <a:blip r:embed="rId3"/>
          <a:srcRect t="3125" r="3707"/>
          <a:stretch>
            <a:fillRect/>
          </a:stretch>
        </p:blipFill>
        <p:spPr bwMode="auto">
          <a:xfrm>
            <a:off x="158710" y="3352800"/>
            <a:ext cx="5937290" cy="2362200"/>
          </a:xfrm>
          <a:prstGeom prst="rect">
            <a:avLst/>
          </a:prstGeom>
          <a:noFill/>
          <a:ln w="25400">
            <a:solidFill>
              <a:schemeClr val="tx1"/>
            </a:solidFill>
            <a:miter lim="800000"/>
            <a:headEnd/>
            <a:tailEnd/>
          </a:ln>
          <a:effectLst/>
        </p:spPr>
      </p:pic>
      <p:pic>
        <p:nvPicPr>
          <p:cNvPr id="1026" name="Picture 2"/>
          <p:cNvPicPr preferRelativeResize="0">
            <a:picLocks noChangeAspect="1" noChangeArrowheads="1"/>
          </p:cNvPicPr>
          <p:nvPr/>
        </p:nvPicPr>
        <p:blipFill>
          <a:blip r:embed="rId4"/>
          <a:srcRect/>
          <a:stretch>
            <a:fillRect/>
          </a:stretch>
        </p:blipFill>
        <p:spPr bwMode="auto">
          <a:xfrm>
            <a:off x="6345936" y="1920240"/>
            <a:ext cx="2560320" cy="3511205"/>
          </a:xfrm>
          <a:prstGeom prst="rect">
            <a:avLst/>
          </a:prstGeom>
          <a:noFill/>
          <a:ln w="31750">
            <a:solidFill>
              <a:schemeClr val="tx1"/>
            </a:solidFill>
            <a:miter lim="800000"/>
            <a:headEnd/>
            <a:tailEnd/>
          </a:ln>
          <a:effectLst/>
        </p:spPr>
      </p:pic>
      <p:grpSp>
        <p:nvGrpSpPr>
          <p:cNvPr id="4" name="Group 21"/>
          <p:cNvGrpSpPr/>
          <p:nvPr/>
        </p:nvGrpSpPr>
        <p:grpSpPr>
          <a:xfrm>
            <a:off x="6601968" y="5157216"/>
            <a:ext cx="1907540" cy="683260"/>
            <a:chOff x="3505200" y="4343400"/>
            <a:chExt cx="1907540" cy="683260"/>
          </a:xfrm>
        </p:grpSpPr>
        <p:sp useBgFill="1">
          <p:nvSpPr>
            <p:cNvPr id="21" name="Oval 20"/>
            <p:cNvSpPr/>
            <p:nvPr/>
          </p:nvSpPr>
          <p:spPr>
            <a:xfrm>
              <a:off x="3581400" y="4419600"/>
              <a:ext cx="1752600" cy="533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3"/>
            <p:cNvPicPr preferRelativeResize="0">
              <a:picLocks noChangeAspect="1" noChangeArrowheads="1"/>
            </p:cNvPicPr>
            <p:nvPr/>
          </p:nvPicPr>
          <p:blipFill>
            <a:blip r:embed="rId5"/>
            <a:srcRect/>
            <a:stretch>
              <a:fillRect/>
            </a:stretch>
          </p:blipFill>
          <p:spPr bwMode="auto">
            <a:xfrm>
              <a:off x="3505200" y="4343400"/>
              <a:ext cx="1907540" cy="683260"/>
            </a:xfrm>
            <a:prstGeom prst="rect">
              <a:avLst/>
            </a:prstGeom>
            <a:noFill/>
            <a:ln w="9525">
              <a:noFill/>
              <a:miter lim="800000"/>
              <a:headEnd/>
              <a:tailEnd/>
            </a:ln>
            <a:effectLst/>
          </p:spPr>
        </p:pic>
      </p:grpSp>
      <p:sp useBgFill="1">
        <p:nvSpPr>
          <p:cNvPr id="27" name="Rectangle 26"/>
          <p:cNvSpPr/>
          <p:nvPr/>
        </p:nvSpPr>
        <p:spPr>
          <a:xfrm rot="20520692">
            <a:off x="-133189" y="4140857"/>
            <a:ext cx="9144000" cy="584775"/>
          </a:xfrm>
          <a:prstGeom prst="rect">
            <a:avLst/>
          </a:prstGeom>
        </p:spPr>
        <p:txBody>
          <a:bodyPr wrap="square">
            <a:spAutoFit/>
          </a:bodyPr>
          <a:lstStyle/>
          <a:p>
            <a:pPr algn="ctr"/>
            <a:r>
              <a:rPr lang="en-US" sz="3200" dirty="0" smtClean="0">
                <a:effectLst>
                  <a:outerShdw dist="38100" dir="7200000" algn="ctr" rotWithShape="0">
                    <a:schemeClr val="tx1"/>
                  </a:outerShdw>
                </a:effectLst>
              </a:rPr>
              <a:t>Do the ‘factories’ help the Native Americans? </a:t>
            </a:r>
            <a:endParaRPr lang="en-US" sz="3200" dirty="0">
              <a:effectLst>
                <a:outerShdw dist="38100" dir="7200000" algn="ctr" rotWithShape="0">
                  <a:schemeClr val="tx1"/>
                </a:outerShdw>
              </a:effectLst>
            </a:endParaRPr>
          </a:p>
        </p:txBody>
      </p:sp>
      <p:sp useBgFill="1">
        <p:nvSpPr>
          <p:cNvPr id="26" name="TextBox 25"/>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25"/>
                                        </p:tgtEl>
                                      </p:cBhvr>
                                    </p:animEffect>
                                    <p:set>
                                      <p:cBhvr>
                                        <p:cTn id="10" dur="1" fill="hold">
                                          <p:stCondLst>
                                            <p:cond delay="999"/>
                                          </p:stCondLst>
                                        </p:cTn>
                                        <p:tgtEl>
                                          <p:spTgt spid="2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30"/>
                                        </p:tgtEl>
                                      </p:cBhvr>
                                    </p:animEffect>
                                    <p:set>
                                      <p:cBhvr>
                                        <p:cTn id="13" dur="1" fill="hold">
                                          <p:stCondLst>
                                            <p:cond delay="999"/>
                                          </p:stCondLst>
                                        </p:cTn>
                                        <p:tgtEl>
                                          <p:spTgt spid="30"/>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31">
                                            <p:txEl>
                                              <p:pRg st="0" end="0"/>
                                            </p:txEl>
                                          </p:spTgt>
                                        </p:tgtEl>
                                      </p:cBhvr>
                                    </p:animEffect>
                                    <p:set>
                                      <p:cBhvr>
                                        <p:cTn id="16" dur="1" fill="hold">
                                          <p:stCondLst>
                                            <p:cond delay="999"/>
                                          </p:stCondLst>
                                        </p:cTn>
                                        <p:tgtEl>
                                          <p:spTgt spid="31">
                                            <p:txEl>
                                              <p:pRg st="0" end="0"/>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31">
                                            <p:txEl>
                                              <p:pRg st="1" end="1"/>
                                            </p:txEl>
                                          </p:spTgt>
                                        </p:tgtEl>
                                      </p:cBhvr>
                                    </p:animEffect>
                                    <p:set>
                                      <p:cBhvr>
                                        <p:cTn id="19" dur="1" fill="hold">
                                          <p:stCondLst>
                                            <p:cond delay="999"/>
                                          </p:stCondLst>
                                        </p:cTn>
                                        <p:tgtEl>
                                          <p:spTgt spid="31">
                                            <p:txEl>
                                              <p:pRg st="1" end="1"/>
                                            </p:txEl>
                                          </p:spTgt>
                                        </p:tgtEl>
                                        <p:attrNameLst>
                                          <p:attrName>style.visibility</p:attrName>
                                        </p:attrNameLst>
                                      </p:cBhvr>
                                      <p:to>
                                        <p:strVal val="hidden"/>
                                      </p:to>
                                    </p:se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40">
                                            <p:bg/>
                                          </p:spTgt>
                                        </p:tgtEl>
                                        <p:attrNameLst>
                                          <p:attrName>style.visibility</p:attrName>
                                        </p:attrNameLst>
                                      </p:cBhvr>
                                      <p:to>
                                        <p:strVal val="visible"/>
                                      </p:to>
                                    </p:set>
                                    <p:animEffect transition="in" filter="fade">
                                      <p:cBhvr>
                                        <p:cTn id="23" dur="1000"/>
                                        <p:tgtEl>
                                          <p:spTgt spid="40">
                                            <p:bg/>
                                          </p:spTgt>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0">
                                            <p:txEl>
                                              <p:pRg st="0" end="0"/>
                                            </p:txEl>
                                          </p:spTgt>
                                        </p:tgtEl>
                                        <p:attrNameLst>
                                          <p:attrName>style.visibility</p:attrName>
                                        </p:attrNameLst>
                                      </p:cBhvr>
                                      <p:to>
                                        <p:strVal val="visible"/>
                                      </p:to>
                                    </p:set>
                                    <p:animEffect transition="in" filter="wipe(left)">
                                      <p:cBhvr>
                                        <p:cTn id="30" dur="1000"/>
                                        <p:tgtEl>
                                          <p:spTgt spid="40">
                                            <p:txEl>
                                              <p:pRg st="0" end="0"/>
                                            </p:txEl>
                                          </p:spTgt>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40">
                                            <p:txEl>
                                              <p:pRg st="1" end="1"/>
                                            </p:txEl>
                                          </p:spTgt>
                                        </p:tgtEl>
                                        <p:attrNameLst>
                                          <p:attrName>style.visibility</p:attrName>
                                        </p:attrNameLst>
                                      </p:cBhvr>
                                      <p:to>
                                        <p:strVal val="visible"/>
                                      </p:to>
                                    </p:set>
                                    <p:animEffect transition="in" filter="wipe(left)">
                                      <p:cBhvr>
                                        <p:cTn id="34" dur="1000"/>
                                        <p:tgtEl>
                                          <p:spTgt spid="40">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1" nodeType="clickEffect">
                                  <p:stCondLst>
                                    <p:cond delay="0"/>
                                  </p:stCondLst>
                                  <p:childTnLst>
                                    <p:set>
                                      <p:cBhvr>
                                        <p:cTn id="38" dur="1" fill="hold">
                                          <p:stCondLst>
                                            <p:cond delay="0"/>
                                          </p:stCondLst>
                                        </p:cTn>
                                        <p:tgtEl>
                                          <p:spTgt spid="22">
                                            <p:bg/>
                                          </p:spTgt>
                                        </p:tgtEl>
                                        <p:attrNameLst>
                                          <p:attrName>style.visibility</p:attrName>
                                        </p:attrNameLst>
                                      </p:cBhvr>
                                      <p:to>
                                        <p:strVal val="visible"/>
                                      </p:to>
                                    </p:set>
                                    <p:animEffect transition="in" filter="wipe(left)">
                                      <p:cBhvr>
                                        <p:cTn id="39" dur="1000"/>
                                        <p:tgtEl>
                                          <p:spTgt spid="22">
                                            <p:bg/>
                                          </p:spTgt>
                                        </p:tgtEl>
                                      </p:cBhvr>
                                    </p:animEffect>
                                  </p:childTnLst>
                                </p:cTn>
                              </p:par>
                              <p:par>
                                <p:cTn id="40" presetID="22" presetClass="entr" presetSubtype="8" fill="hold" grpId="1" nodeType="withEffect">
                                  <p:stCondLst>
                                    <p:cond delay="0"/>
                                  </p:stCondLst>
                                  <p:childTnLst>
                                    <p:set>
                                      <p:cBhvr>
                                        <p:cTn id="41" dur="1" fill="hold">
                                          <p:stCondLst>
                                            <p:cond delay="0"/>
                                          </p:stCondLst>
                                        </p:cTn>
                                        <p:tgtEl>
                                          <p:spTgt spid="22">
                                            <p:txEl>
                                              <p:pRg st="0" end="0"/>
                                            </p:txEl>
                                          </p:spTgt>
                                        </p:tgtEl>
                                        <p:attrNameLst>
                                          <p:attrName>style.visibility</p:attrName>
                                        </p:attrNameLst>
                                      </p:cBhvr>
                                      <p:to>
                                        <p:strVal val="visible"/>
                                      </p:to>
                                    </p:set>
                                    <p:animEffect transition="in" filter="wipe(left)">
                                      <p:cBhvr>
                                        <p:cTn id="42" dur="1000"/>
                                        <p:tgtEl>
                                          <p:spTgt spid="22">
                                            <p:txEl>
                                              <p:pRg st="0" end="0"/>
                                            </p:txEl>
                                          </p:spTgt>
                                        </p:tgtEl>
                                      </p:cBhvr>
                                    </p:animEffect>
                                  </p:childTnLst>
                                </p:cTn>
                              </p:par>
                            </p:childTnLst>
                          </p:cTn>
                        </p:par>
                        <p:par>
                          <p:cTn id="43" fill="hold">
                            <p:stCondLst>
                              <p:cond delay="1000"/>
                            </p:stCondLst>
                            <p:childTnLst>
                              <p:par>
                                <p:cTn id="44" presetID="22" presetClass="entr" presetSubtype="8" fill="hold" grpId="1" nodeType="afterEffect">
                                  <p:stCondLst>
                                    <p:cond delay="0"/>
                                  </p:stCondLst>
                                  <p:childTnLst>
                                    <p:set>
                                      <p:cBhvr>
                                        <p:cTn id="45" dur="1" fill="hold">
                                          <p:stCondLst>
                                            <p:cond delay="0"/>
                                          </p:stCondLst>
                                        </p:cTn>
                                        <p:tgtEl>
                                          <p:spTgt spid="22">
                                            <p:txEl>
                                              <p:pRg st="1" end="1"/>
                                            </p:txEl>
                                          </p:spTgt>
                                        </p:tgtEl>
                                        <p:attrNameLst>
                                          <p:attrName>style.visibility</p:attrName>
                                        </p:attrNameLst>
                                      </p:cBhvr>
                                      <p:to>
                                        <p:strVal val="visible"/>
                                      </p:to>
                                    </p:set>
                                    <p:animEffect transition="in" filter="wipe(left)">
                                      <p:cBhvr>
                                        <p:cTn id="46" dur="1000"/>
                                        <p:tgtEl>
                                          <p:spTgt spid="22">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p:cTn id="51" dur="1000" fill="hold"/>
                                        <p:tgtEl>
                                          <p:spTgt spid="27"/>
                                        </p:tgtEl>
                                        <p:attrNameLst>
                                          <p:attrName>ppt_w</p:attrName>
                                        </p:attrNameLst>
                                      </p:cBhvr>
                                      <p:tavLst>
                                        <p:tav tm="0">
                                          <p:val>
                                            <p:fltVal val="0"/>
                                          </p:val>
                                        </p:tav>
                                        <p:tav tm="100000">
                                          <p:val>
                                            <p:strVal val="#ppt_w"/>
                                          </p:val>
                                        </p:tav>
                                      </p:tavLst>
                                    </p:anim>
                                    <p:anim calcmode="lin" valueType="num">
                                      <p:cBhvr>
                                        <p:cTn id="52" dur="1000" fill="hold"/>
                                        <p:tgtEl>
                                          <p:spTgt spid="27"/>
                                        </p:tgtEl>
                                        <p:attrNameLst>
                                          <p:attrName>ppt_h</p:attrName>
                                        </p:attrNameLst>
                                      </p:cBhvr>
                                      <p:tavLst>
                                        <p:tav tm="0">
                                          <p:val>
                                            <p:fltVal val="0"/>
                                          </p:val>
                                        </p:tav>
                                        <p:tav tm="100000">
                                          <p:val>
                                            <p:strVal val="#ppt_h"/>
                                          </p:val>
                                        </p:tav>
                                      </p:tavLst>
                                    </p:anim>
                                    <p:animEffect transition="in" filter="fade">
                                      <p:cBhvr>
                                        <p:cTn id="53" dur="10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1000"/>
                                        <p:tgtEl>
                                          <p:spTgt spid="23"/>
                                        </p:tgtEl>
                                      </p:cBhvr>
                                    </p:animEffect>
                                    <p:set>
                                      <p:cBhvr>
                                        <p:cTn id="58" dur="1" fill="hold">
                                          <p:stCondLst>
                                            <p:cond delay="999"/>
                                          </p:stCondLst>
                                        </p:cTn>
                                        <p:tgtEl>
                                          <p:spTgt spid="23"/>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1000"/>
                                        <p:tgtEl>
                                          <p:spTgt spid="40">
                                            <p:txEl>
                                              <p:pRg st="0" end="0"/>
                                            </p:txEl>
                                          </p:spTgt>
                                        </p:tgtEl>
                                      </p:cBhvr>
                                    </p:animEffect>
                                    <p:set>
                                      <p:cBhvr>
                                        <p:cTn id="61" dur="1" fill="hold">
                                          <p:stCondLst>
                                            <p:cond delay="999"/>
                                          </p:stCondLst>
                                        </p:cTn>
                                        <p:tgtEl>
                                          <p:spTgt spid="40">
                                            <p:txEl>
                                              <p:pRg st="0" end="0"/>
                                            </p:txEl>
                                          </p:spTgt>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000"/>
                                        <p:tgtEl>
                                          <p:spTgt spid="40">
                                            <p:txEl>
                                              <p:pRg st="1" end="1"/>
                                            </p:txEl>
                                          </p:spTgt>
                                        </p:tgtEl>
                                      </p:cBhvr>
                                    </p:animEffect>
                                    <p:set>
                                      <p:cBhvr>
                                        <p:cTn id="64" dur="1" fill="hold">
                                          <p:stCondLst>
                                            <p:cond delay="999"/>
                                          </p:stCondLst>
                                        </p:cTn>
                                        <p:tgtEl>
                                          <p:spTgt spid="40">
                                            <p:txEl>
                                              <p:pRg st="1" end="1"/>
                                            </p:txEl>
                                          </p:spTgt>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40">
                                            <p:bg/>
                                          </p:spTgt>
                                        </p:tgtEl>
                                      </p:cBhvr>
                                    </p:animEffect>
                                    <p:set>
                                      <p:cBhvr>
                                        <p:cTn id="67" dur="1" fill="hold">
                                          <p:stCondLst>
                                            <p:cond delay="999"/>
                                          </p:stCondLst>
                                        </p:cTn>
                                        <p:tgtEl>
                                          <p:spTgt spid="40">
                                            <p:bg/>
                                          </p:spTgt>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1000"/>
                                        <p:tgtEl>
                                          <p:spTgt spid="40">
                                            <p:txEl>
                                              <p:pRg st="0" end="0"/>
                                            </p:txEl>
                                          </p:spTgt>
                                        </p:tgtEl>
                                      </p:cBhvr>
                                    </p:animEffect>
                                    <p:set>
                                      <p:cBhvr>
                                        <p:cTn id="70" dur="1" fill="hold">
                                          <p:stCondLst>
                                            <p:cond delay="999"/>
                                          </p:stCondLst>
                                        </p:cTn>
                                        <p:tgtEl>
                                          <p:spTgt spid="40">
                                            <p:txEl>
                                              <p:pRg st="0" end="0"/>
                                            </p:txEl>
                                          </p:spTgt>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1000"/>
                                        <p:tgtEl>
                                          <p:spTgt spid="40">
                                            <p:txEl>
                                              <p:pRg st="1" end="1"/>
                                            </p:txEl>
                                          </p:spTgt>
                                        </p:tgtEl>
                                      </p:cBhvr>
                                    </p:animEffect>
                                    <p:set>
                                      <p:cBhvr>
                                        <p:cTn id="73" dur="1" fill="hold">
                                          <p:stCondLst>
                                            <p:cond delay="999"/>
                                          </p:stCondLst>
                                        </p:cTn>
                                        <p:tgtEl>
                                          <p:spTgt spid="40">
                                            <p:txEl>
                                              <p:pRg st="1" end="1"/>
                                            </p:txEl>
                                          </p:spTgt>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1000"/>
                                        <p:tgtEl>
                                          <p:spTgt spid="1026"/>
                                        </p:tgtEl>
                                      </p:cBhvr>
                                    </p:animEffect>
                                    <p:set>
                                      <p:cBhvr>
                                        <p:cTn id="76" dur="1" fill="hold">
                                          <p:stCondLst>
                                            <p:cond delay="999"/>
                                          </p:stCondLst>
                                        </p:cTn>
                                        <p:tgtEl>
                                          <p:spTgt spid="1026"/>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1000"/>
                                        <p:tgtEl>
                                          <p:spTgt spid="4"/>
                                        </p:tgtEl>
                                      </p:cBhvr>
                                    </p:animEffect>
                                    <p:set>
                                      <p:cBhvr>
                                        <p:cTn id="79" dur="1" fill="hold">
                                          <p:stCondLst>
                                            <p:cond delay="999"/>
                                          </p:stCondLst>
                                        </p:cTn>
                                        <p:tgtEl>
                                          <p:spTgt spid="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1000"/>
                                        <p:tgtEl>
                                          <p:spTgt spid="24"/>
                                        </p:tgtEl>
                                      </p:cBhvr>
                                    </p:animEffect>
                                    <p:set>
                                      <p:cBhvr>
                                        <p:cTn id="82" dur="1" fill="hold">
                                          <p:stCondLst>
                                            <p:cond delay="999"/>
                                          </p:stCondLst>
                                        </p:cTn>
                                        <p:tgtEl>
                                          <p:spTgt spid="24"/>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1000"/>
                                        <p:tgtEl>
                                          <p:spTgt spid="22">
                                            <p:txEl>
                                              <p:pRg st="0" end="0"/>
                                            </p:txEl>
                                          </p:spTgt>
                                        </p:tgtEl>
                                      </p:cBhvr>
                                    </p:animEffect>
                                    <p:set>
                                      <p:cBhvr>
                                        <p:cTn id="85" dur="1" fill="hold">
                                          <p:stCondLst>
                                            <p:cond delay="999"/>
                                          </p:stCondLst>
                                        </p:cTn>
                                        <p:tgtEl>
                                          <p:spTgt spid="22">
                                            <p:txEl>
                                              <p:pRg st="0" end="0"/>
                                            </p:txEl>
                                          </p:spTgt>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1000"/>
                                        <p:tgtEl>
                                          <p:spTgt spid="22">
                                            <p:txEl>
                                              <p:pRg st="1" end="1"/>
                                            </p:txEl>
                                          </p:spTgt>
                                        </p:tgtEl>
                                      </p:cBhvr>
                                    </p:animEffect>
                                    <p:set>
                                      <p:cBhvr>
                                        <p:cTn id="88" dur="1" fill="hold">
                                          <p:stCondLst>
                                            <p:cond delay="999"/>
                                          </p:stCondLst>
                                        </p:cTn>
                                        <p:tgtEl>
                                          <p:spTgt spid="22">
                                            <p:txEl>
                                              <p:pRg st="1" end="1"/>
                                            </p:txEl>
                                          </p:spTgt>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1000"/>
                                        <p:tgtEl>
                                          <p:spTgt spid="22">
                                            <p:bg/>
                                          </p:spTgt>
                                        </p:tgtEl>
                                      </p:cBhvr>
                                    </p:animEffect>
                                    <p:set>
                                      <p:cBhvr>
                                        <p:cTn id="91" dur="1" fill="hold">
                                          <p:stCondLst>
                                            <p:cond delay="999"/>
                                          </p:stCondLst>
                                        </p:cTn>
                                        <p:tgtEl>
                                          <p:spTgt spid="22">
                                            <p:bg/>
                                          </p:spTgt>
                                        </p:tgtEl>
                                        <p:attrNameLst>
                                          <p:attrName>style.visibility</p:attrName>
                                        </p:attrNameLst>
                                      </p:cBhvr>
                                      <p:to>
                                        <p:strVal val="hidden"/>
                                      </p:to>
                                    </p:set>
                                  </p:childTnLst>
                                </p:cTn>
                              </p:par>
                            </p:childTnLst>
                          </p:cTn>
                        </p:par>
                        <p:par>
                          <p:cTn id="92" fill="hold">
                            <p:stCondLst>
                              <p:cond delay="1000"/>
                            </p:stCondLst>
                            <p:childTnLst>
                              <p:par>
                                <p:cTn id="93" presetID="64" presetClass="path" presetSubtype="0" accel="50000" decel="50000" fill="hold" grpId="1" nodeType="afterEffect">
                                  <p:stCondLst>
                                    <p:cond delay="0"/>
                                  </p:stCondLst>
                                  <p:childTnLst>
                                    <p:animMotion origin="layout" path="M 3.33333E-6 8.67052E-7 L 0.00625 -0.357 " pathEditMode="relative" rAng="0" ptsTypes="AA">
                                      <p:cBhvr>
                                        <p:cTn id="94" dur="1000" fill="hold"/>
                                        <p:tgtEl>
                                          <p:spTgt spid="27"/>
                                        </p:tgtEl>
                                        <p:attrNameLst>
                                          <p:attrName>ppt_x</p:attrName>
                                          <p:attrName>ppt_y</p:attrName>
                                        </p:attrNameLst>
                                      </p:cBhvr>
                                      <p:rCtr x="3" y="-178"/>
                                    </p:animMotion>
                                  </p:childTnLst>
                                </p:cTn>
                              </p:par>
                              <p:par>
                                <p:cTn id="95" presetID="8" presetClass="emph" presetSubtype="0" fill="hold" grpId="2" nodeType="withEffect">
                                  <p:stCondLst>
                                    <p:cond delay="0"/>
                                  </p:stCondLst>
                                  <p:childTnLst>
                                    <p:animRot by="1080000">
                                      <p:cBhvr>
                                        <p:cTn id="96" dur="1000" fill="hold"/>
                                        <p:tgtEl>
                                          <p:spTgt spid="27"/>
                                        </p:tgtEl>
                                        <p:attrNameLst>
                                          <p:attrName>r</p:attrName>
                                        </p:attrNameLst>
                                      </p:cBhvr>
                                    </p:animRot>
                                  </p:childTnLst>
                                </p:cTn>
                              </p:par>
                            </p:childTnLst>
                          </p:cTn>
                        </p:par>
                        <p:par>
                          <p:cTn id="97" fill="hold">
                            <p:stCondLst>
                              <p:cond delay="2000"/>
                            </p:stCondLst>
                            <p:childTnLst>
                              <p:par>
                                <p:cTn id="98" presetID="10" presetClass="entr" presetSubtype="0" fill="hold" grpId="0" nodeType="after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allAtOnce"/>
      <p:bldP spid="29" grpId="0"/>
      <p:bldP spid="22" grpId="0" build="allAtOnce" animBg="1"/>
      <p:bldP spid="22" grpId="1" build="allAtOnce" animBg="1"/>
      <p:bldP spid="23" grpId="0" animBg="1"/>
      <p:bldP spid="30" grpId="0" animBg="1"/>
      <p:bldP spid="40" grpId="0" build="allAtOnce" animBg="1"/>
      <p:bldP spid="40" grpId="1" build="allAtOnce" animBg="1"/>
      <p:bldP spid="27" grpId="0" animBg="1"/>
      <p:bldP spid="27" grpId="1" animBg="1"/>
      <p:bldP spid="27" grpId="2"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2327970"/>
            <a:ext cx="9144000" cy="3539430"/>
          </a:xfrm>
          <a:prstGeom prst="rect">
            <a:avLst/>
          </a:prstGeom>
          <a:noFill/>
        </p:spPr>
        <p:txBody>
          <a:bodyPr wrap="square">
            <a:spAutoFit/>
          </a:bodyPr>
          <a:lstStyle/>
          <a:p>
            <a:r>
              <a:rPr lang="en-US" sz="2800" spc="50" dirty="0" smtClean="0">
                <a:solidFill>
                  <a:srgbClr val="00A249"/>
                </a:solidFill>
                <a:effectLst>
                  <a:outerShdw dist="38100" dir="7200000" algn="ctr" rotWithShape="0">
                    <a:schemeClr val="tx1"/>
                  </a:outerShdw>
                </a:effectLst>
              </a:rPr>
              <a:t>  PURPOSES: </a:t>
            </a:r>
          </a:p>
          <a:p>
            <a:r>
              <a:rPr lang="en-US" sz="2800" spc="50" dirty="0" smtClean="0">
                <a:solidFill>
                  <a:srgbClr val="00A249"/>
                </a:solidFill>
                <a:effectLst>
                  <a:outerShdw dist="38100" dir="7200000" algn="ctr" rotWithShape="0">
                    <a:schemeClr val="tx1"/>
                  </a:outerShdw>
                </a:effectLst>
              </a:rPr>
              <a:t>   - fairly priced goods to bind tribes to U.S.</a:t>
            </a:r>
          </a:p>
          <a:p>
            <a:r>
              <a:rPr lang="en-US" sz="2800" spc="50" dirty="0" smtClean="0">
                <a:solidFill>
                  <a:srgbClr val="00A249"/>
                </a:solidFill>
                <a:effectLst>
                  <a:outerShdw dist="38100" dir="7200000" algn="ctr" rotWithShape="0">
                    <a:schemeClr val="tx1"/>
                  </a:outerShdw>
                </a:effectLst>
              </a:rPr>
              <a:t>   - sold ‘at cost’ by government agents</a:t>
            </a:r>
          </a:p>
          <a:p>
            <a:r>
              <a:rPr lang="en-US" sz="2800" spc="50" dirty="0" smtClean="0">
                <a:solidFill>
                  <a:srgbClr val="00A249"/>
                </a:solidFill>
                <a:effectLst>
                  <a:outerShdw dist="38100" dir="7200000" algn="ctr" rotWithShape="0">
                    <a:schemeClr val="tx1"/>
                  </a:outerShdw>
                </a:effectLst>
              </a:rPr>
              <a:t>   - steady &amp; available source of goods</a:t>
            </a:r>
          </a:p>
          <a:p>
            <a:r>
              <a:rPr lang="en-US" sz="2800" spc="50" dirty="0" smtClean="0">
                <a:solidFill>
                  <a:srgbClr val="00A249"/>
                </a:solidFill>
                <a:effectLst>
                  <a:outerShdw dist="38100" dir="7200000" algn="ctr" rotWithShape="0">
                    <a:schemeClr val="tx1"/>
                  </a:outerShdw>
                </a:effectLst>
              </a:rPr>
              <a:t>   - monopoly on all trade &amp; commercial relationships  </a:t>
            </a:r>
          </a:p>
          <a:p>
            <a:r>
              <a:rPr lang="en-US" sz="2800" spc="50" dirty="0" smtClean="0">
                <a:solidFill>
                  <a:srgbClr val="00A249"/>
                </a:solidFill>
                <a:effectLst>
                  <a:outerShdw dist="38100" dir="7200000" algn="ctr" rotWithShape="0">
                    <a:schemeClr val="tx1"/>
                  </a:outerShdw>
                </a:effectLst>
              </a:rPr>
              <a:t>     with Indian Nations</a:t>
            </a:r>
          </a:p>
          <a:p>
            <a:r>
              <a:rPr lang="en-US" sz="2800" spc="50" dirty="0" smtClean="0">
                <a:solidFill>
                  <a:srgbClr val="00A249"/>
                </a:solidFill>
                <a:effectLst>
                  <a:outerShdw dist="38100" dir="7200000" algn="ctr" rotWithShape="0">
                    <a:schemeClr val="tx1"/>
                  </a:outerShdw>
                </a:effectLst>
              </a:rPr>
              <a:t>   - protects tribes from exploitation by independent</a:t>
            </a:r>
          </a:p>
          <a:p>
            <a:r>
              <a:rPr lang="en-US" sz="2800" spc="50" dirty="0" smtClean="0">
                <a:solidFill>
                  <a:srgbClr val="00A249"/>
                </a:solidFill>
                <a:effectLst>
                  <a:outerShdw dist="38100" dir="7200000" algn="ctr" rotWithShape="0">
                    <a:schemeClr val="tx1"/>
                  </a:outerShdw>
                </a:effectLst>
              </a:rPr>
              <a:t>     traders, trappers, &amp; private merchants</a:t>
            </a:r>
            <a:endParaRPr lang="en-US" sz="2800" spc="50" dirty="0">
              <a:solidFill>
                <a:srgbClr val="00A249"/>
              </a:solidFill>
              <a:effectLst>
                <a:outerShdw dist="38100" dir="7200000" algn="ctr" rotWithShape="0">
                  <a:schemeClr val="tx1"/>
                </a:outerShdw>
              </a:effectLst>
            </a:endParaRPr>
          </a:p>
        </p:txBody>
      </p:sp>
      <p:grpSp>
        <p:nvGrpSpPr>
          <p:cNvPr id="41" name="Group 40"/>
          <p:cNvGrpSpPr/>
          <p:nvPr/>
        </p:nvGrpSpPr>
        <p:grpSpPr>
          <a:xfrm>
            <a:off x="457200" y="4048780"/>
            <a:ext cx="1905000" cy="523220"/>
            <a:chOff x="0" y="3962400"/>
            <a:chExt cx="1905000" cy="523220"/>
          </a:xfrm>
        </p:grpSpPr>
        <p:sp useBgFill="1">
          <p:nvSpPr>
            <p:cNvPr id="42" name="Rounded Rectangle 41"/>
            <p:cNvSpPr/>
            <p:nvPr/>
          </p:nvSpPr>
          <p:spPr>
            <a:xfrm>
              <a:off x="0" y="4078224"/>
              <a:ext cx="1752600" cy="384048"/>
            </a:xfrm>
            <a:prstGeom prst="round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0" y="3962400"/>
              <a:ext cx="1905000" cy="523220"/>
            </a:xfrm>
            <a:prstGeom prst="rect">
              <a:avLst/>
            </a:prstGeom>
            <a:noFill/>
          </p:spPr>
          <p:txBody>
            <a:bodyPr wrap="square">
              <a:spAutoFit/>
            </a:bodyPr>
            <a:lstStyle/>
            <a:p>
              <a:r>
                <a:rPr lang="en-US" sz="2800" spc="50" dirty="0" smtClean="0">
                  <a:solidFill>
                    <a:srgbClr val="00A249"/>
                  </a:solidFill>
                  <a:effectLst>
                    <a:outerShdw dist="38100" dir="7200000" algn="ctr" rotWithShape="0">
                      <a:schemeClr val="tx1"/>
                    </a:outerShdw>
                  </a:effectLst>
                </a:rPr>
                <a:t>monopoly</a:t>
              </a:r>
              <a:endParaRPr lang="en-US" sz="2800" spc="50" dirty="0">
                <a:solidFill>
                  <a:srgbClr val="00A249"/>
                </a:solidFill>
                <a:effectLst>
                  <a:outerShdw dist="38100" dir="7200000" algn="ctr" rotWithShape="0">
                    <a:schemeClr val="tx1"/>
                  </a:outerShdw>
                </a:effectLst>
              </a:endParaRPr>
            </a:p>
          </p:txBody>
        </p:sp>
      </p:grpSp>
      <p:grpSp>
        <p:nvGrpSpPr>
          <p:cNvPr id="44" name="Group 43"/>
          <p:cNvGrpSpPr/>
          <p:nvPr/>
        </p:nvGrpSpPr>
        <p:grpSpPr>
          <a:xfrm>
            <a:off x="457200" y="3200400"/>
            <a:ext cx="2362200" cy="523220"/>
            <a:chOff x="0" y="2327970"/>
            <a:chExt cx="1447800" cy="523220"/>
          </a:xfrm>
        </p:grpSpPr>
        <p:sp useBgFill="1">
          <p:nvSpPr>
            <p:cNvPr id="45" name="Rounded Rectangle 44"/>
            <p:cNvSpPr/>
            <p:nvPr/>
          </p:nvSpPr>
          <p:spPr>
            <a:xfrm>
              <a:off x="1" y="2404170"/>
              <a:ext cx="1307690" cy="390846"/>
            </a:xfrm>
            <a:prstGeom prst="round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0" y="2327970"/>
              <a:ext cx="1447800" cy="523220"/>
            </a:xfrm>
            <a:prstGeom prst="rect">
              <a:avLst/>
            </a:prstGeom>
            <a:noFill/>
          </p:spPr>
          <p:txBody>
            <a:bodyPr wrap="square">
              <a:spAutoFit/>
            </a:bodyPr>
            <a:lstStyle/>
            <a:p>
              <a:r>
                <a:rPr lang="en-US" sz="2800" spc="50" dirty="0" smtClean="0">
                  <a:solidFill>
                    <a:srgbClr val="00A249"/>
                  </a:solidFill>
                  <a:effectLst>
                    <a:outerShdw dist="38100" dir="7200000" algn="ctr" rotWithShape="0">
                      <a:schemeClr val="tx1"/>
                    </a:outerShdw>
                  </a:effectLst>
                </a:rPr>
                <a:t>sold ‘at cost’</a:t>
              </a:r>
              <a:endParaRPr lang="en-US" sz="2800" spc="50" dirty="0">
                <a:solidFill>
                  <a:srgbClr val="00A249"/>
                </a:solidFill>
                <a:effectLst>
                  <a:outerShdw dist="38100" dir="7200000" algn="ctr" rotWithShape="0">
                    <a:schemeClr val="tx1"/>
                  </a:outerShdw>
                </a:effectLst>
              </a:endParaRPr>
            </a:p>
          </p:txBody>
        </p:sp>
      </p:grpSp>
      <p:grpSp>
        <p:nvGrpSpPr>
          <p:cNvPr id="47" name="Group 46"/>
          <p:cNvGrpSpPr/>
          <p:nvPr/>
        </p:nvGrpSpPr>
        <p:grpSpPr>
          <a:xfrm>
            <a:off x="457200" y="2829580"/>
            <a:ext cx="3048000" cy="523220"/>
            <a:chOff x="1066800" y="1295400"/>
            <a:chExt cx="3048000" cy="523220"/>
          </a:xfrm>
        </p:grpSpPr>
        <p:sp useBgFill="1">
          <p:nvSpPr>
            <p:cNvPr id="48" name="Rounded Rectangle 47"/>
            <p:cNvSpPr/>
            <p:nvPr/>
          </p:nvSpPr>
          <p:spPr>
            <a:xfrm>
              <a:off x="1066800" y="1371600"/>
              <a:ext cx="2999232" cy="381000"/>
            </a:xfrm>
            <a:prstGeom prst="round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1066800" y="1295400"/>
              <a:ext cx="3048000" cy="523220"/>
            </a:xfrm>
            <a:prstGeom prst="rect">
              <a:avLst/>
            </a:prstGeom>
            <a:noFill/>
          </p:spPr>
          <p:txBody>
            <a:bodyPr wrap="square">
              <a:spAutoFit/>
            </a:bodyPr>
            <a:lstStyle/>
            <a:p>
              <a:r>
                <a:rPr lang="en-US" sz="2800" spc="50" dirty="0" smtClean="0">
                  <a:solidFill>
                    <a:srgbClr val="00A249"/>
                  </a:solidFill>
                  <a:effectLst>
                    <a:outerShdw dist="38100" dir="7200000" algn="ctr" rotWithShape="0">
                      <a:schemeClr val="tx1"/>
                    </a:outerShdw>
                  </a:effectLst>
                </a:rPr>
                <a:t>fairly priced goods</a:t>
              </a:r>
            </a:p>
          </p:txBody>
        </p:sp>
      </p:grpSp>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useBgFill="1">
        <p:nvSpPr>
          <p:cNvPr id="5" name="Rectangle 4"/>
          <p:cNvSpPr/>
          <p:nvPr/>
        </p:nvSpPr>
        <p:spPr>
          <a:xfrm>
            <a:off x="18288" y="1124712"/>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market participation – ‘Factory System’ </a:t>
            </a:r>
          </a:p>
        </p:txBody>
      </p:sp>
      <p:sp useBgFill="1">
        <p:nvSpPr>
          <p:cNvPr id="18" name="Rectangle 17"/>
          <p:cNvSpPr/>
          <p:nvPr/>
        </p:nvSpPr>
        <p:spPr>
          <a:xfrm>
            <a:off x="-82296" y="1691640"/>
            <a:ext cx="9144000" cy="584775"/>
          </a:xfrm>
          <a:prstGeom prst="rect">
            <a:avLst/>
          </a:prstGeom>
        </p:spPr>
        <p:txBody>
          <a:bodyPr wrap="square">
            <a:spAutoFit/>
          </a:bodyPr>
          <a:lstStyle/>
          <a:p>
            <a:pPr algn="ctr"/>
            <a:r>
              <a:rPr lang="en-US" sz="3200" dirty="0" smtClean="0">
                <a:effectLst>
                  <a:outerShdw dist="38100" dir="7200000" algn="ctr" rotWithShape="0">
                    <a:schemeClr val="tx1"/>
                  </a:outerShdw>
                </a:effectLst>
              </a:rPr>
              <a:t>Do the ‘factories’ help the Native Americans? </a:t>
            </a:r>
            <a:endParaRPr lang="en-US" sz="3200" dirty="0">
              <a:effectLst>
                <a:outerShdw dist="38100" dir="7200000" algn="ctr" rotWithShape="0">
                  <a:schemeClr val="tx1"/>
                </a:outerShdw>
              </a:effectLst>
            </a:endParaRPr>
          </a:p>
        </p:txBody>
      </p:sp>
      <p:sp>
        <p:nvSpPr>
          <p:cNvPr id="22" name="Rounded Rectangle 21"/>
          <p:cNvSpPr/>
          <p:nvPr/>
        </p:nvSpPr>
        <p:spPr>
          <a:xfrm>
            <a:off x="420624" y="4133088"/>
            <a:ext cx="1752600" cy="384048"/>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457200" y="3276600"/>
            <a:ext cx="2057400" cy="38100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457200" y="2852928"/>
            <a:ext cx="2999232" cy="38100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0"/>
          <p:cNvGrpSpPr/>
          <p:nvPr/>
        </p:nvGrpSpPr>
        <p:grpSpPr>
          <a:xfrm>
            <a:off x="1143000" y="2362200"/>
            <a:ext cx="7315200" cy="533400"/>
            <a:chOff x="0" y="3962400"/>
            <a:chExt cx="7315200" cy="533400"/>
          </a:xfrm>
        </p:grpSpPr>
        <p:sp useBgFill="1">
          <p:nvSpPr>
            <p:cNvPr id="51" name="Rounded Rectangle 50"/>
            <p:cNvSpPr/>
            <p:nvPr/>
          </p:nvSpPr>
          <p:spPr>
            <a:xfrm>
              <a:off x="0" y="4035552"/>
              <a:ext cx="7086600" cy="460248"/>
            </a:xfrm>
            <a:prstGeom prst="round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7432" y="3962400"/>
              <a:ext cx="7287768" cy="523220"/>
            </a:xfrm>
            <a:prstGeom prst="rect">
              <a:avLst/>
            </a:prstGeom>
            <a:noFill/>
          </p:spPr>
          <p:txBody>
            <a:bodyPr wrap="square">
              <a:spAutoFit/>
            </a:bodyPr>
            <a:lstStyle/>
            <a:p>
              <a:r>
                <a:rPr lang="en-US" sz="2800" spc="50" dirty="0" smtClean="0">
                  <a:solidFill>
                    <a:srgbClr val="00A249"/>
                  </a:solidFill>
                  <a:effectLst>
                    <a:outerShdw dist="38100" dir="7200000" algn="ctr" rotWithShape="0">
                      <a:schemeClr val="tx1"/>
                    </a:outerShdw>
                  </a:effectLst>
                </a:rPr>
                <a:t>monopoly of fairly priced goods sold ‘at cost’ </a:t>
              </a:r>
            </a:p>
          </p:txBody>
        </p:sp>
      </p:grpSp>
      <p:sp useBgFill="1">
        <p:nvSpPr>
          <p:cNvPr id="23" name="TextBox 22"/>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1000"/>
                                        <p:tgtEl>
                                          <p:spTgt spid="26"/>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10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1000"/>
                                        <p:tgtEl>
                                          <p:spTgt spid="47"/>
                                        </p:tgtEl>
                                      </p:cBhvr>
                                    </p:animEffect>
                                  </p:childTnLst>
                                </p:cTn>
                              </p:par>
                              <p:par>
                                <p:cTn id="21" presetID="10"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1000"/>
                                        <p:tgtEl>
                                          <p:spTgt spid="44"/>
                                        </p:tgtEl>
                                      </p:cBhvr>
                                    </p:animEffect>
                                  </p:childTnLst>
                                </p:cTn>
                              </p:par>
                              <p:par>
                                <p:cTn id="24" presetID="10" presetClass="entr" presetSubtype="0"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000"/>
                                        <p:tgtEl>
                                          <p:spTgt spid="41"/>
                                        </p:tgtEl>
                                      </p:cBhvr>
                                    </p:animEffect>
                                  </p:childTnLst>
                                </p:cTn>
                              </p:par>
                              <p:par>
                                <p:cTn id="27" presetID="64" presetClass="path" presetSubtype="0" accel="50000" decel="50000" fill="hold" nodeType="withEffect">
                                  <p:stCondLst>
                                    <p:cond delay="0"/>
                                  </p:stCondLst>
                                  <p:childTnLst>
                                    <p:animMotion origin="layout" path="M 3.33333E-6 -4.44444E-6 L 0.26666 -0.0618 " pathEditMode="relative" rAng="0" ptsTypes="AA">
                                      <p:cBhvr>
                                        <p:cTn id="28" dur="1000" fill="hold"/>
                                        <p:tgtEl>
                                          <p:spTgt spid="47"/>
                                        </p:tgtEl>
                                        <p:attrNameLst>
                                          <p:attrName>ppt_x</p:attrName>
                                          <p:attrName>ppt_y</p:attrName>
                                        </p:attrNameLst>
                                      </p:cBhvr>
                                      <p:rCtr x="133" y="-31"/>
                                    </p:animMotion>
                                  </p:childTnLst>
                                </p:cTn>
                              </p:par>
                              <p:par>
                                <p:cTn id="29" presetID="64" presetClass="path" presetSubtype="0" accel="50000" decel="50000" fill="hold" nodeType="withEffect">
                                  <p:stCondLst>
                                    <p:cond delay="0"/>
                                  </p:stCondLst>
                                  <p:childTnLst>
                                    <p:animMotion origin="layout" path="M 3.33333E-6 -1.11111E-6 L 0.5875 -0.11597 " pathEditMode="relative" rAng="0" ptsTypes="AA">
                                      <p:cBhvr>
                                        <p:cTn id="30" dur="1000" fill="hold"/>
                                        <p:tgtEl>
                                          <p:spTgt spid="44"/>
                                        </p:tgtEl>
                                        <p:attrNameLst>
                                          <p:attrName>ppt_x</p:attrName>
                                          <p:attrName>ppt_y</p:attrName>
                                        </p:attrNameLst>
                                      </p:cBhvr>
                                      <p:rCtr x="294" y="-58"/>
                                    </p:animMotion>
                                  </p:childTnLst>
                                </p:cTn>
                              </p:par>
                              <p:par>
                                <p:cTn id="31" presetID="64" presetClass="path" presetSubtype="0" accel="50000" decel="50000" fill="hold" nodeType="withEffect">
                                  <p:stCondLst>
                                    <p:cond delay="0"/>
                                  </p:stCondLst>
                                  <p:childTnLst>
                                    <p:animMotion origin="layout" path="M 3.33333E-6 0.00486 L 0.07916 -0.24583 " pathEditMode="relative" rAng="0" ptsTypes="AA">
                                      <p:cBhvr>
                                        <p:cTn id="32" dur="1000" fill="hold"/>
                                        <p:tgtEl>
                                          <p:spTgt spid="41"/>
                                        </p:tgtEl>
                                        <p:attrNameLst>
                                          <p:attrName>ppt_x</p:attrName>
                                          <p:attrName>ppt_y</p:attrName>
                                        </p:attrNameLst>
                                      </p:cBhvr>
                                      <p:rCtr x="40" y="-125"/>
                                    </p:animMotion>
                                  </p:childTnLst>
                                </p:cTn>
                              </p:par>
                              <p:par>
                                <p:cTn id="33" presetID="10" presetClass="exit" presetSubtype="0" fill="hold" grpId="0" nodeType="withEffect">
                                  <p:stCondLst>
                                    <p:cond delay="0"/>
                                  </p:stCondLst>
                                  <p:childTnLst>
                                    <p:animEffect transition="out" filter="fade">
                                      <p:cBhvr>
                                        <p:cTn id="34" dur="1000"/>
                                        <p:tgtEl>
                                          <p:spTgt spid="19"/>
                                        </p:tgtEl>
                                      </p:cBhvr>
                                    </p:animEffect>
                                    <p:set>
                                      <p:cBhvr>
                                        <p:cTn id="35" dur="1" fill="hold">
                                          <p:stCondLst>
                                            <p:cond delay="999"/>
                                          </p:stCondLst>
                                        </p:cTn>
                                        <p:tgtEl>
                                          <p:spTgt spid="19"/>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1000"/>
                                        <p:tgtEl>
                                          <p:spTgt spid="26"/>
                                        </p:tgtEl>
                                      </p:cBhvr>
                                    </p:animEffect>
                                    <p:set>
                                      <p:cBhvr>
                                        <p:cTn id="38" dur="1" fill="hold">
                                          <p:stCondLst>
                                            <p:cond delay="999"/>
                                          </p:stCondLst>
                                        </p:cTn>
                                        <p:tgtEl>
                                          <p:spTgt spid="26"/>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000"/>
                                        <p:tgtEl>
                                          <p:spTgt spid="27"/>
                                        </p:tgtEl>
                                      </p:cBhvr>
                                    </p:animEffect>
                                    <p:set>
                                      <p:cBhvr>
                                        <p:cTn id="41" dur="1" fill="hold">
                                          <p:stCondLst>
                                            <p:cond delay="999"/>
                                          </p:stCondLst>
                                        </p:cTn>
                                        <p:tgtEl>
                                          <p:spTgt spid="27"/>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000"/>
                                        <p:tgtEl>
                                          <p:spTgt spid="22"/>
                                        </p:tgtEl>
                                      </p:cBhvr>
                                    </p:animEffect>
                                    <p:set>
                                      <p:cBhvr>
                                        <p:cTn id="44" dur="1" fill="hold">
                                          <p:stCondLst>
                                            <p:cond delay="999"/>
                                          </p:stCondLst>
                                        </p:cTn>
                                        <p:tgtEl>
                                          <p:spTgt spid="22"/>
                                        </p:tgtEl>
                                        <p:attrNameLst>
                                          <p:attrName>style.visibility</p:attrName>
                                        </p:attrNameLst>
                                      </p:cBhvr>
                                      <p:to>
                                        <p:strVal val="hidden"/>
                                      </p:to>
                                    </p:set>
                                  </p:childTnLst>
                                </p:cTn>
                              </p:par>
                              <p:par>
                                <p:cTn id="45" presetID="10" presetClass="entr" presetSubtype="0" fill="hold" nodeType="withEffect">
                                  <p:stCondLst>
                                    <p:cond delay="50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1000"/>
                                        <p:tgtEl>
                                          <p:spTgt spid="50"/>
                                        </p:tgtEl>
                                      </p:cBhvr>
                                    </p:animEffect>
                                  </p:childTnLst>
                                </p:cTn>
                              </p:par>
                              <p:par>
                                <p:cTn id="48" presetID="10" presetClass="exit" presetSubtype="0" fill="hold" nodeType="withEffect">
                                  <p:stCondLst>
                                    <p:cond delay="500"/>
                                  </p:stCondLst>
                                  <p:childTnLst>
                                    <p:animEffect transition="out" filter="fade">
                                      <p:cBhvr>
                                        <p:cTn id="49" dur="1000"/>
                                        <p:tgtEl>
                                          <p:spTgt spid="47"/>
                                        </p:tgtEl>
                                      </p:cBhvr>
                                    </p:animEffect>
                                    <p:set>
                                      <p:cBhvr>
                                        <p:cTn id="50" dur="1" fill="hold">
                                          <p:stCondLst>
                                            <p:cond delay="999"/>
                                          </p:stCondLst>
                                        </p:cTn>
                                        <p:tgtEl>
                                          <p:spTgt spid="47"/>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1000"/>
                                        <p:tgtEl>
                                          <p:spTgt spid="41"/>
                                        </p:tgtEl>
                                      </p:cBhvr>
                                    </p:animEffect>
                                    <p:set>
                                      <p:cBhvr>
                                        <p:cTn id="53" dur="1" fill="hold">
                                          <p:stCondLst>
                                            <p:cond delay="999"/>
                                          </p:stCondLst>
                                        </p:cTn>
                                        <p:tgtEl>
                                          <p:spTgt spid="41"/>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1000"/>
                                        <p:tgtEl>
                                          <p:spTgt spid="44"/>
                                        </p:tgtEl>
                                      </p:cBhvr>
                                    </p:animEffect>
                                    <p:set>
                                      <p:cBhvr>
                                        <p:cTn id="56" dur="1" fill="hold">
                                          <p:stCondLst>
                                            <p:cond delay="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animBg="1"/>
      <p:bldP spid="22" grpId="1" animBg="1"/>
      <p:bldP spid="26" grpId="0" animBg="1"/>
      <p:bldP spid="26" grpId="1" animBg="1"/>
      <p:bldP spid="27" grpId="0" animBg="1"/>
      <p:bldP spid="27" grpId="1"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2971800"/>
            <a:ext cx="9144000" cy="3585597"/>
          </a:xfrm>
          <a:prstGeom prst="rect">
            <a:avLst/>
          </a:prstGeom>
          <a:noFill/>
        </p:spPr>
        <p:txBody>
          <a:bodyPr wrap="square">
            <a:spAutoFit/>
          </a:bodyPr>
          <a:lstStyle/>
          <a:p>
            <a:pPr marL="457200" indent="-457200"/>
            <a:r>
              <a:rPr lang="en-US" sz="2600" b="1" dirty="0" smtClean="0"/>
              <a:t>     </a:t>
            </a:r>
            <a:r>
              <a:rPr lang="en-US" sz="2800" b="1" dirty="0" smtClean="0"/>
              <a:t>1803 -- President Thomas Jefferson writes . . . .</a:t>
            </a:r>
          </a:p>
          <a:p>
            <a:pPr marL="457200" indent="-457200" algn="ctr"/>
            <a:endParaRPr lang="en-US" sz="1000" b="1" dirty="0" smtClean="0"/>
          </a:p>
          <a:p>
            <a:pPr marL="457200" indent="-457200" algn="ctr"/>
            <a:r>
              <a:rPr lang="en-US" sz="2700" b="1" spc="30" dirty="0" smtClean="0">
                <a:latin typeface="Tempus Sans ITC" pitchFamily="82" charset="0"/>
              </a:rPr>
              <a:t>“To exchange lands, which (native tribes) have to spare</a:t>
            </a:r>
          </a:p>
          <a:p>
            <a:pPr marL="457200" indent="-457200" algn="ctr"/>
            <a:r>
              <a:rPr lang="en-US" sz="2700" b="1" spc="30" dirty="0" smtClean="0">
                <a:latin typeface="Tempus Sans ITC" pitchFamily="82" charset="0"/>
              </a:rPr>
              <a:t> and we want, </a:t>
            </a:r>
          </a:p>
          <a:p>
            <a:pPr marL="457200" indent="-457200" algn="ctr"/>
            <a:r>
              <a:rPr lang="en-US" sz="2700" b="1" spc="30" dirty="0" smtClean="0">
                <a:latin typeface="Tempus Sans ITC" pitchFamily="82" charset="0"/>
              </a:rPr>
              <a:t>    for necessaries, which we have to spare and they want, </a:t>
            </a:r>
          </a:p>
          <a:p>
            <a:pPr marL="457200" indent="-457200" algn="ctr"/>
            <a:r>
              <a:rPr lang="en-US" sz="2700" b="1" spc="30" dirty="0" smtClean="0">
                <a:latin typeface="Tempus Sans ITC" pitchFamily="82" charset="0"/>
              </a:rPr>
              <a:t>	we shall push our trading uses, and be glad to see </a:t>
            </a:r>
          </a:p>
          <a:p>
            <a:pPr marL="457200" indent="-457200" algn="ctr"/>
            <a:r>
              <a:rPr lang="en-US" sz="2700" b="1" spc="30" dirty="0" smtClean="0">
                <a:latin typeface="Tempus Sans ITC" pitchFamily="82" charset="0"/>
              </a:rPr>
              <a:t>. . .them run into debt, because </a:t>
            </a:r>
          </a:p>
          <a:p>
            <a:pPr marL="457200" indent="-457200" algn="ctr"/>
            <a:r>
              <a:rPr lang="en-US" sz="2700" b="1" spc="30" dirty="0" smtClean="0">
                <a:latin typeface="Tempus Sans ITC" pitchFamily="82" charset="0"/>
              </a:rPr>
              <a:t>...when these debts get beyond what (they) can pay, </a:t>
            </a:r>
          </a:p>
          <a:p>
            <a:pPr marL="457200" indent="-457200" algn="ctr"/>
            <a:r>
              <a:rPr lang="en-US" sz="2700" b="1" spc="30" dirty="0" smtClean="0">
                <a:latin typeface="Tempus Sans ITC" pitchFamily="82" charset="0"/>
              </a:rPr>
              <a:t>they become willing to lop them off by a cession of lands.”</a:t>
            </a:r>
          </a:p>
        </p:txBody>
      </p:sp>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useBgFill="1">
        <p:nvSpPr>
          <p:cNvPr id="18" name="Rectangle 17"/>
          <p:cNvSpPr/>
          <p:nvPr/>
        </p:nvSpPr>
        <p:spPr>
          <a:xfrm>
            <a:off x="-82296" y="1691640"/>
            <a:ext cx="9144000" cy="584775"/>
          </a:xfrm>
          <a:prstGeom prst="rect">
            <a:avLst/>
          </a:prstGeom>
        </p:spPr>
        <p:txBody>
          <a:bodyPr wrap="square">
            <a:spAutoFit/>
          </a:bodyPr>
          <a:lstStyle/>
          <a:p>
            <a:pPr algn="ctr"/>
            <a:r>
              <a:rPr lang="en-US" sz="3200" dirty="0" smtClean="0">
                <a:effectLst>
                  <a:outerShdw dist="38100" dir="7200000" algn="ctr" rotWithShape="0">
                    <a:schemeClr val="tx1"/>
                  </a:outerShdw>
                </a:effectLst>
              </a:rPr>
              <a:t>Do the ‘factories’ help the Native Americans? </a:t>
            </a:r>
            <a:endParaRPr lang="en-US" sz="3200" dirty="0">
              <a:effectLst>
                <a:outerShdw dist="38100" dir="7200000" algn="ctr" rotWithShape="0">
                  <a:schemeClr val="tx1"/>
                </a:outerShdw>
              </a:effectLst>
            </a:endParaRPr>
          </a:p>
        </p:txBody>
      </p:sp>
      <p:grpSp>
        <p:nvGrpSpPr>
          <p:cNvPr id="21" name="Group 40"/>
          <p:cNvGrpSpPr/>
          <p:nvPr/>
        </p:nvGrpSpPr>
        <p:grpSpPr>
          <a:xfrm>
            <a:off x="1143000" y="2362200"/>
            <a:ext cx="7315200" cy="533400"/>
            <a:chOff x="0" y="3962400"/>
            <a:chExt cx="7315200" cy="533400"/>
          </a:xfrm>
        </p:grpSpPr>
        <p:sp useBgFill="1">
          <p:nvSpPr>
            <p:cNvPr id="23" name="Rounded Rectangle 22"/>
            <p:cNvSpPr/>
            <p:nvPr/>
          </p:nvSpPr>
          <p:spPr>
            <a:xfrm>
              <a:off x="0" y="4035552"/>
              <a:ext cx="7086600" cy="460248"/>
            </a:xfrm>
            <a:prstGeom prst="round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7432" y="3962400"/>
              <a:ext cx="7287768" cy="523220"/>
            </a:xfrm>
            <a:prstGeom prst="rect">
              <a:avLst/>
            </a:prstGeom>
            <a:noFill/>
          </p:spPr>
          <p:txBody>
            <a:bodyPr wrap="square">
              <a:spAutoFit/>
            </a:bodyPr>
            <a:lstStyle/>
            <a:p>
              <a:r>
                <a:rPr lang="en-US" sz="2800" spc="50" dirty="0" smtClean="0">
                  <a:solidFill>
                    <a:srgbClr val="00A249"/>
                  </a:solidFill>
                  <a:effectLst>
                    <a:outerShdw dist="38100" dir="7200000" algn="ctr" rotWithShape="0">
                      <a:schemeClr val="tx1"/>
                    </a:outerShdw>
                  </a:effectLst>
                </a:rPr>
                <a:t>monopoly of fairly priced goods sold ‘at cost’ </a:t>
              </a:r>
            </a:p>
          </p:txBody>
        </p:sp>
      </p:grpSp>
      <p:sp>
        <p:nvSpPr>
          <p:cNvPr id="28" name="TextBox 27"/>
          <p:cNvSpPr txBox="1"/>
          <p:nvPr/>
        </p:nvSpPr>
        <p:spPr>
          <a:xfrm rot="19414958">
            <a:off x="7725995" y="2753569"/>
            <a:ext cx="1274388" cy="646331"/>
          </a:xfrm>
          <a:prstGeom prst="rect">
            <a:avLst/>
          </a:prstGeom>
          <a:noFill/>
        </p:spPr>
        <p:txBody>
          <a:bodyPr wrap="none" rtlCol="0">
            <a:spAutoFit/>
          </a:bodyPr>
          <a:lstStyle/>
          <a:p>
            <a:r>
              <a:rPr lang="en-US" sz="3600" b="1" i="1" dirty="0" smtClean="0">
                <a:ln>
                  <a:solidFill>
                    <a:schemeClr val="tx1"/>
                  </a:solidFill>
                </a:ln>
                <a:solidFill>
                  <a:srgbClr val="FF0000"/>
                </a:solidFill>
              </a:rPr>
              <a:t>Why?</a:t>
            </a:r>
            <a:endParaRPr lang="en-US" sz="3600" b="1" i="1" dirty="0">
              <a:ln>
                <a:solidFill>
                  <a:schemeClr val="tx1"/>
                </a:solidFill>
              </a:ln>
              <a:solidFill>
                <a:srgbClr val="FF0000"/>
              </a:solidFill>
            </a:endParaRPr>
          </a:p>
        </p:txBody>
      </p:sp>
      <p:sp useBgFill="1">
        <p:nvSpPr>
          <p:cNvPr id="5" name="Rectangle 4"/>
          <p:cNvSpPr/>
          <p:nvPr/>
        </p:nvSpPr>
        <p:spPr>
          <a:xfrm>
            <a:off x="18288" y="1124712"/>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market participation – ‘Factory System’ </a:t>
            </a:r>
          </a:p>
        </p:txBody>
      </p:sp>
      <p:sp useBgFill="1">
        <p:nvSpPr>
          <p:cNvPr id="16" name="Rectangle 15"/>
          <p:cNvSpPr/>
          <p:nvPr/>
        </p:nvSpPr>
        <p:spPr>
          <a:xfrm>
            <a:off x="1066800" y="3530769"/>
            <a:ext cx="2438400" cy="507831"/>
          </a:xfrm>
          <a:prstGeom prst="rect">
            <a:avLst/>
          </a:prstGeom>
          <a:ln w="50800">
            <a:solidFill>
              <a:srgbClr val="FF0000"/>
            </a:solidFill>
          </a:ln>
        </p:spPr>
        <p:txBody>
          <a:bodyPr wrap="square">
            <a:spAutoFit/>
          </a:bodyPr>
          <a:lstStyle/>
          <a:p>
            <a:pPr marL="457200" indent="-457200"/>
            <a:r>
              <a:rPr lang="en-US" sz="2700" b="1" spc="30" dirty="0" smtClean="0">
                <a:latin typeface="Tempus Sans ITC" pitchFamily="82" charset="0"/>
              </a:rPr>
              <a:t>exchange lands</a:t>
            </a:r>
          </a:p>
        </p:txBody>
      </p:sp>
      <p:sp useBgFill="1">
        <p:nvSpPr>
          <p:cNvPr id="17" name="Rectangle 16"/>
          <p:cNvSpPr/>
          <p:nvPr/>
        </p:nvSpPr>
        <p:spPr>
          <a:xfrm>
            <a:off x="685800" y="4368969"/>
            <a:ext cx="2362200" cy="507831"/>
          </a:xfrm>
          <a:prstGeom prst="rect">
            <a:avLst/>
          </a:prstGeom>
          <a:ln w="50800">
            <a:solidFill>
              <a:srgbClr val="FF0000"/>
            </a:solidFill>
          </a:ln>
        </p:spPr>
        <p:txBody>
          <a:bodyPr wrap="square">
            <a:spAutoFit/>
          </a:bodyPr>
          <a:lstStyle/>
          <a:p>
            <a:pPr marL="457200" indent="-457200"/>
            <a:r>
              <a:rPr lang="en-US" sz="2700" b="1" spc="30" dirty="0" smtClean="0">
                <a:latin typeface="Tempus Sans ITC" pitchFamily="82" charset="0"/>
              </a:rPr>
              <a:t>for necessaries</a:t>
            </a:r>
          </a:p>
        </p:txBody>
      </p:sp>
      <p:sp useBgFill="1">
        <p:nvSpPr>
          <p:cNvPr id="19" name="Rectangle 18"/>
          <p:cNvSpPr/>
          <p:nvPr/>
        </p:nvSpPr>
        <p:spPr>
          <a:xfrm>
            <a:off x="5562600" y="6019800"/>
            <a:ext cx="3276600" cy="507831"/>
          </a:xfrm>
          <a:prstGeom prst="rect">
            <a:avLst/>
          </a:prstGeom>
          <a:ln w="50800">
            <a:solidFill>
              <a:srgbClr val="FF0000"/>
            </a:solidFill>
          </a:ln>
        </p:spPr>
        <p:txBody>
          <a:bodyPr wrap="square">
            <a:spAutoFit/>
          </a:bodyPr>
          <a:lstStyle/>
          <a:p>
            <a:pPr marL="457200" indent="-457200"/>
            <a:r>
              <a:rPr lang="en-US" sz="2700" b="1" spc="30" dirty="0" smtClean="0">
                <a:latin typeface="Tempus Sans ITC" pitchFamily="82" charset="0"/>
              </a:rPr>
              <a:t>by a cession of lands</a:t>
            </a:r>
          </a:p>
        </p:txBody>
      </p:sp>
      <p:sp useBgFill="1">
        <p:nvSpPr>
          <p:cNvPr id="20" name="Rectangle 19"/>
          <p:cNvSpPr/>
          <p:nvPr/>
        </p:nvSpPr>
        <p:spPr>
          <a:xfrm>
            <a:off x="0" y="4038600"/>
            <a:ext cx="9144000" cy="584775"/>
          </a:xfrm>
          <a:prstGeom prst="rect">
            <a:avLst/>
          </a:prstGeom>
          <a:ln w="50800">
            <a:solidFill>
              <a:srgbClr val="FF0000"/>
            </a:solidFill>
          </a:ln>
        </p:spPr>
        <p:txBody>
          <a:bodyPr wrap="square">
            <a:spAutoFit/>
          </a:bodyPr>
          <a:lstStyle/>
          <a:p>
            <a:pPr marL="457200" indent="-457200"/>
            <a:r>
              <a:rPr lang="en-US" sz="3200" b="1" spc="30" dirty="0" smtClean="0">
                <a:latin typeface="Tempus Sans ITC" pitchFamily="82" charset="0"/>
              </a:rPr>
              <a:t>exchange lands for necessaries by a cession of lands</a:t>
            </a:r>
          </a:p>
        </p:txBody>
      </p:sp>
      <p:sp useBgFill="1">
        <p:nvSpPr>
          <p:cNvPr id="15" name="TextBox 14"/>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Effect transition="in" filter="fade">
                                      <p:cBhvr>
                                        <p:cTn id="9" dur="10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animEffect transition="in" filter="wipe(left)">
                                      <p:cBhvr>
                                        <p:cTn id="14" dur="1000"/>
                                        <p:tgtEl>
                                          <p:spTgt spid="25">
                                            <p:txEl>
                                              <p:pRg st="0" end="0"/>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5">
                                            <p:txEl>
                                              <p:pRg st="2" end="2"/>
                                            </p:txEl>
                                          </p:spTgt>
                                        </p:tgtEl>
                                        <p:attrNameLst>
                                          <p:attrName>style.visibility</p:attrName>
                                        </p:attrNameLst>
                                      </p:cBhvr>
                                      <p:to>
                                        <p:strVal val="visible"/>
                                      </p:to>
                                    </p:set>
                                    <p:animEffect transition="in" filter="fade">
                                      <p:cBhvr>
                                        <p:cTn id="18" dur="1000"/>
                                        <p:tgtEl>
                                          <p:spTgt spid="25">
                                            <p:txEl>
                                              <p:pRg st="2" end="2"/>
                                            </p:txEl>
                                          </p:spTgt>
                                        </p:tgtEl>
                                      </p:cBhvr>
                                    </p:animEffect>
                                  </p:childTnLst>
                                </p:cTn>
                              </p:par>
                              <p:par>
                                <p:cTn id="19" presetID="10" presetClass="entr" presetSubtype="0" fill="hold" nodeType="withEffect">
                                  <p:stCondLst>
                                    <p:cond delay="500"/>
                                  </p:stCondLst>
                                  <p:childTnLst>
                                    <p:set>
                                      <p:cBhvr>
                                        <p:cTn id="20" dur="1" fill="hold">
                                          <p:stCondLst>
                                            <p:cond delay="0"/>
                                          </p:stCondLst>
                                        </p:cTn>
                                        <p:tgtEl>
                                          <p:spTgt spid="25">
                                            <p:txEl>
                                              <p:pRg st="3" end="3"/>
                                            </p:txEl>
                                          </p:spTgt>
                                        </p:tgtEl>
                                        <p:attrNameLst>
                                          <p:attrName>style.visibility</p:attrName>
                                        </p:attrNameLst>
                                      </p:cBhvr>
                                      <p:to>
                                        <p:strVal val="visible"/>
                                      </p:to>
                                    </p:set>
                                    <p:animEffect transition="in" filter="fade">
                                      <p:cBhvr>
                                        <p:cTn id="21" dur="1000"/>
                                        <p:tgtEl>
                                          <p:spTgt spid="2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5">
                                            <p:txEl>
                                              <p:pRg st="4" end="4"/>
                                            </p:txEl>
                                          </p:spTgt>
                                        </p:tgtEl>
                                        <p:attrNameLst>
                                          <p:attrName>style.visibility</p:attrName>
                                        </p:attrNameLst>
                                      </p:cBhvr>
                                      <p:to>
                                        <p:strVal val="visible"/>
                                      </p:to>
                                    </p:set>
                                    <p:animEffect transition="in" filter="fade">
                                      <p:cBhvr>
                                        <p:cTn id="26" dur="1000"/>
                                        <p:tgtEl>
                                          <p:spTgt spid="2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5">
                                            <p:txEl>
                                              <p:pRg st="5" end="5"/>
                                            </p:txEl>
                                          </p:spTgt>
                                        </p:tgtEl>
                                        <p:attrNameLst>
                                          <p:attrName>style.visibility</p:attrName>
                                        </p:attrNameLst>
                                      </p:cBhvr>
                                      <p:to>
                                        <p:strVal val="visible"/>
                                      </p:to>
                                    </p:set>
                                    <p:animEffect transition="in" filter="fade">
                                      <p:cBhvr>
                                        <p:cTn id="31" dur="1000"/>
                                        <p:tgtEl>
                                          <p:spTgt spid="25">
                                            <p:txEl>
                                              <p:pRg st="5" end="5"/>
                                            </p:txEl>
                                          </p:spTgt>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25">
                                            <p:txEl>
                                              <p:pRg st="6" end="6"/>
                                            </p:txEl>
                                          </p:spTgt>
                                        </p:tgtEl>
                                        <p:attrNameLst>
                                          <p:attrName>style.visibility</p:attrName>
                                        </p:attrNameLst>
                                      </p:cBhvr>
                                      <p:to>
                                        <p:strVal val="visible"/>
                                      </p:to>
                                    </p:set>
                                    <p:animEffect transition="in" filter="fade">
                                      <p:cBhvr>
                                        <p:cTn id="35" dur="1000"/>
                                        <p:tgtEl>
                                          <p:spTgt spid="25">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5">
                                            <p:txEl>
                                              <p:pRg st="7" end="7"/>
                                            </p:txEl>
                                          </p:spTgt>
                                        </p:tgtEl>
                                        <p:attrNameLst>
                                          <p:attrName>style.visibility</p:attrName>
                                        </p:attrNameLst>
                                      </p:cBhvr>
                                      <p:to>
                                        <p:strVal val="visible"/>
                                      </p:to>
                                    </p:set>
                                    <p:animEffect transition="in" filter="fade">
                                      <p:cBhvr>
                                        <p:cTn id="40" dur="1000"/>
                                        <p:tgtEl>
                                          <p:spTgt spid="25">
                                            <p:txEl>
                                              <p:pRg st="7" end="7"/>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5">
                                            <p:txEl>
                                              <p:pRg st="8" end="8"/>
                                            </p:txEl>
                                          </p:spTgt>
                                        </p:tgtEl>
                                        <p:attrNameLst>
                                          <p:attrName>style.visibility</p:attrName>
                                        </p:attrNameLst>
                                      </p:cBhvr>
                                      <p:to>
                                        <p:strVal val="visible"/>
                                      </p:to>
                                    </p:set>
                                    <p:animEffect transition="in" filter="fade">
                                      <p:cBhvr>
                                        <p:cTn id="43" dur="1000"/>
                                        <p:tgtEl>
                                          <p:spTgt spid="25">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1000"/>
                                        <p:tgtEl>
                                          <p:spTgt spid="16"/>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1000"/>
                                        <p:tgtEl>
                                          <p:spTgt spid="17"/>
                                        </p:tgtEl>
                                      </p:cBhvr>
                                    </p:animEffect>
                                  </p:childTnLst>
                                </p:cTn>
                              </p:par>
                            </p:childTnLst>
                          </p:cTn>
                        </p:par>
                        <p:par>
                          <p:cTn id="53" fill="hold">
                            <p:stCondLst>
                              <p:cond delay="2000"/>
                            </p:stCondLst>
                            <p:childTnLst>
                              <p:par>
                                <p:cTn id="54" presetID="22" presetClass="entr" presetSubtype="8"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left)">
                                      <p:cBhvr>
                                        <p:cTn id="56" dur="10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grpId="1" nodeType="clickEffect">
                                  <p:stCondLst>
                                    <p:cond delay="0"/>
                                  </p:stCondLst>
                                  <p:childTnLst>
                                    <p:animMotion origin="layout" path="M 0 0.00371 L -0.1 0.07037 " pathEditMode="relative" rAng="0" ptsTypes="AA">
                                      <p:cBhvr>
                                        <p:cTn id="60" dur="1000" fill="hold"/>
                                        <p:tgtEl>
                                          <p:spTgt spid="16"/>
                                        </p:tgtEl>
                                        <p:attrNameLst>
                                          <p:attrName>ppt_x</p:attrName>
                                          <p:attrName>ppt_y</p:attrName>
                                        </p:attrNameLst>
                                      </p:cBhvr>
                                      <p:rCtr x="-50" y="33"/>
                                    </p:animMotion>
                                  </p:childTnLst>
                                </p:cTn>
                              </p:par>
                              <p:par>
                                <p:cTn id="61" presetID="42" presetClass="path" presetSubtype="0" accel="50000" decel="50000" fill="hold" grpId="1" nodeType="withEffect">
                                  <p:stCondLst>
                                    <p:cond delay="0"/>
                                  </p:stCondLst>
                                  <p:childTnLst>
                                    <p:animMotion origin="layout" path="M -3.33333E-6 -4.79769E-6 L 0.25 -0.04069 " pathEditMode="relative" rAng="0" ptsTypes="AA">
                                      <p:cBhvr>
                                        <p:cTn id="62" dur="1000" fill="hold"/>
                                        <p:tgtEl>
                                          <p:spTgt spid="17"/>
                                        </p:tgtEl>
                                        <p:attrNameLst>
                                          <p:attrName>ppt_x</p:attrName>
                                          <p:attrName>ppt_y</p:attrName>
                                        </p:attrNameLst>
                                      </p:cBhvr>
                                      <p:rCtr x="125" y="-20"/>
                                    </p:animMotion>
                                  </p:childTnLst>
                                </p:cTn>
                              </p:par>
                              <p:par>
                                <p:cTn id="63" presetID="42" presetClass="path" presetSubtype="0" accel="50000" decel="50000" fill="hold" grpId="1" nodeType="withEffect">
                                  <p:stCondLst>
                                    <p:cond delay="0"/>
                                  </p:stCondLst>
                                  <p:childTnLst>
                                    <p:animMotion origin="layout" path="M 0 -4.81481E-6 L -0.0125 -0.28148 " pathEditMode="relative" rAng="0" ptsTypes="AA">
                                      <p:cBhvr>
                                        <p:cTn id="64" dur="1000" fill="hold"/>
                                        <p:tgtEl>
                                          <p:spTgt spid="19"/>
                                        </p:tgtEl>
                                        <p:attrNameLst>
                                          <p:attrName>ppt_x</p:attrName>
                                          <p:attrName>ppt_y</p:attrName>
                                        </p:attrNameLst>
                                      </p:cBhvr>
                                      <p:rCtr x="-6" y="-141"/>
                                    </p:animMotion>
                                  </p:childTnLst>
                                </p:cTn>
                              </p:par>
                              <p:par>
                                <p:cTn id="65" presetID="10" presetClass="entr" presetSubtype="0" fill="hold" grpId="0" nodeType="withEffect">
                                  <p:stCondLst>
                                    <p:cond delay="50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childTnLst>
                                </p:cTn>
                              </p:par>
                              <p:par>
                                <p:cTn id="68" presetID="10" presetClass="exit" presetSubtype="0" fill="hold" grpId="0" nodeType="withEffect">
                                  <p:stCondLst>
                                    <p:cond delay="500"/>
                                  </p:stCondLst>
                                  <p:childTnLst>
                                    <p:animEffect transition="out" filter="fade">
                                      <p:cBhvr>
                                        <p:cTn id="69" dur="1000"/>
                                        <p:tgtEl>
                                          <p:spTgt spid="25">
                                            <p:txEl>
                                              <p:pRg st="0" end="0"/>
                                            </p:txEl>
                                          </p:spTgt>
                                        </p:tgtEl>
                                      </p:cBhvr>
                                    </p:animEffect>
                                    <p:set>
                                      <p:cBhvr>
                                        <p:cTn id="70" dur="1" fill="hold">
                                          <p:stCondLst>
                                            <p:cond delay="999"/>
                                          </p:stCondLst>
                                        </p:cTn>
                                        <p:tgtEl>
                                          <p:spTgt spid="25">
                                            <p:txEl>
                                              <p:pRg st="0" end="0"/>
                                            </p:txEl>
                                          </p:spTgt>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1000"/>
                                        <p:tgtEl>
                                          <p:spTgt spid="25">
                                            <p:txEl>
                                              <p:pRg st="2" end="2"/>
                                            </p:txEl>
                                          </p:spTgt>
                                        </p:tgtEl>
                                      </p:cBhvr>
                                    </p:animEffect>
                                    <p:set>
                                      <p:cBhvr>
                                        <p:cTn id="73" dur="1" fill="hold">
                                          <p:stCondLst>
                                            <p:cond delay="999"/>
                                          </p:stCondLst>
                                        </p:cTn>
                                        <p:tgtEl>
                                          <p:spTgt spid="25">
                                            <p:txEl>
                                              <p:pRg st="2" end="2"/>
                                            </p:txEl>
                                          </p:spTgt>
                                        </p:tgtEl>
                                        <p:attrNameLst>
                                          <p:attrName>style.visibility</p:attrName>
                                        </p:attrNameLst>
                                      </p:cBhvr>
                                      <p:to>
                                        <p:strVal val="hidden"/>
                                      </p:to>
                                    </p:set>
                                  </p:childTnLst>
                                </p:cTn>
                              </p:par>
                              <p:par>
                                <p:cTn id="74" presetID="10" presetClass="exit" presetSubtype="0" fill="hold" grpId="0" nodeType="withEffect">
                                  <p:stCondLst>
                                    <p:cond delay="500"/>
                                  </p:stCondLst>
                                  <p:childTnLst>
                                    <p:animEffect transition="out" filter="fade">
                                      <p:cBhvr>
                                        <p:cTn id="75" dur="1000"/>
                                        <p:tgtEl>
                                          <p:spTgt spid="25">
                                            <p:txEl>
                                              <p:pRg st="3" end="3"/>
                                            </p:txEl>
                                          </p:spTgt>
                                        </p:tgtEl>
                                      </p:cBhvr>
                                    </p:animEffect>
                                    <p:set>
                                      <p:cBhvr>
                                        <p:cTn id="76" dur="1" fill="hold">
                                          <p:stCondLst>
                                            <p:cond delay="999"/>
                                          </p:stCondLst>
                                        </p:cTn>
                                        <p:tgtEl>
                                          <p:spTgt spid="25">
                                            <p:txEl>
                                              <p:pRg st="3" end="3"/>
                                            </p:txEl>
                                          </p:spTgt>
                                        </p:tgtEl>
                                        <p:attrNameLst>
                                          <p:attrName>style.visibility</p:attrName>
                                        </p:attrNameLst>
                                      </p:cBhvr>
                                      <p:to>
                                        <p:strVal val="hidden"/>
                                      </p:to>
                                    </p:set>
                                  </p:childTnLst>
                                </p:cTn>
                              </p:par>
                              <p:par>
                                <p:cTn id="77" presetID="10" presetClass="exit" presetSubtype="0" fill="hold" grpId="0" nodeType="withEffect">
                                  <p:stCondLst>
                                    <p:cond delay="500"/>
                                  </p:stCondLst>
                                  <p:childTnLst>
                                    <p:animEffect transition="out" filter="fade">
                                      <p:cBhvr>
                                        <p:cTn id="78" dur="1000"/>
                                        <p:tgtEl>
                                          <p:spTgt spid="25">
                                            <p:txEl>
                                              <p:pRg st="4" end="4"/>
                                            </p:txEl>
                                          </p:spTgt>
                                        </p:tgtEl>
                                      </p:cBhvr>
                                    </p:animEffect>
                                    <p:set>
                                      <p:cBhvr>
                                        <p:cTn id="79" dur="1" fill="hold">
                                          <p:stCondLst>
                                            <p:cond delay="999"/>
                                          </p:stCondLst>
                                        </p:cTn>
                                        <p:tgtEl>
                                          <p:spTgt spid="25">
                                            <p:txEl>
                                              <p:pRg st="4" end="4"/>
                                            </p:txEl>
                                          </p:spTgt>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1000"/>
                                        <p:tgtEl>
                                          <p:spTgt spid="25">
                                            <p:txEl>
                                              <p:pRg st="5" end="5"/>
                                            </p:txEl>
                                          </p:spTgt>
                                        </p:tgtEl>
                                      </p:cBhvr>
                                    </p:animEffect>
                                    <p:set>
                                      <p:cBhvr>
                                        <p:cTn id="82" dur="1" fill="hold">
                                          <p:stCondLst>
                                            <p:cond delay="999"/>
                                          </p:stCondLst>
                                        </p:cTn>
                                        <p:tgtEl>
                                          <p:spTgt spid="25">
                                            <p:txEl>
                                              <p:pRg st="5" end="5"/>
                                            </p:txEl>
                                          </p:spTgt>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1000"/>
                                        <p:tgtEl>
                                          <p:spTgt spid="25">
                                            <p:txEl>
                                              <p:pRg st="6" end="6"/>
                                            </p:txEl>
                                          </p:spTgt>
                                        </p:tgtEl>
                                      </p:cBhvr>
                                    </p:animEffect>
                                    <p:set>
                                      <p:cBhvr>
                                        <p:cTn id="85" dur="1" fill="hold">
                                          <p:stCondLst>
                                            <p:cond delay="999"/>
                                          </p:stCondLst>
                                        </p:cTn>
                                        <p:tgtEl>
                                          <p:spTgt spid="25">
                                            <p:txEl>
                                              <p:pRg st="6" end="6"/>
                                            </p:txEl>
                                          </p:spTgt>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1000"/>
                                        <p:tgtEl>
                                          <p:spTgt spid="25">
                                            <p:txEl>
                                              <p:pRg st="7" end="7"/>
                                            </p:txEl>
                                          </p:spTgt>
                                        </p:tgtEl>
                                      </p:cBhvr>
                                    </p:animEffect>
                                    <p:set>
                                      <p:cBhvr>
                                        <p:cTn id="88" dur="1" fill="hold">
                                          <p:stCondLst>
                                            <p:cond delay="999"/>
                                          </p:stCondLst>
                                        </p:cTn>
                                        <p:tgtEl>
                                          <p:spTgt spid="25">
                                            <p:txEl>
                                              <p:pRg st="7" end="7"/>
                                            </p:txEl>
                                          </p:spTgt>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1000"/>
                                        <p:tgtEl>
                                          <p:spTgt spid="25">
                                            <p:txEl>
                                              <p:pRg st="8" end="8"/>
                                            </p:txEl>
                                          </p:spTgt>
                                        </p:tgtEl>
                                      </p:cBhvr>
                                    </p:animEffect>
                                    <p:set>
                                      <p:cBhvr>
                                        <p:cTn id="91" dur="1" fill="hold">
                                          <p:stCondLst>
                                            <p:cond delay="999"/>
                                          </p:stCondLst>
                                        </p:cTn>
                                        <p:tgtEl>
                                          <p:spTgt spid="25">
                                            <p:txEl>
                                              <p:pRg st="8" end="8"/>
                                            </p:txEl>
                                          </p:spTgt>
                                        </p:tgtEl>
                                        <p:attrNameLst>
                                          <p:attrName>style.visibility</p:attrName>
                                        </p:attrNameLst>
                                      </p:cBhvr>
                                      <p:to>
                                        <p:strVal val="hidden"/>
                                      </p:to>
                                    </p:set>
                                  </p:childTnLst>
                                </p:cTn>
                              </p:par>
                              <p:par>
                                <p:cTn id="92" presetID="10" presetClass="exit" presetSubtype="0" fill="hold" grpId="2" nodeType="withEffect">
                                  <p:stCondLst>
                                    <p:cond delay="500"/>
                                  </p:stCondLst>
                                  <p:childTnLst>
                                    <p:animEffect transition="out" filter="fade">
                                      <p:cBhvr>
                                        <p:cTn id="93" dur="1000"/>
                                        <p:tgtEl>
                                          <p:spTgt spid="19"/>
                                        </p:tgtEl>
                                      </p:cBhvr>
                                    </p:animEffect>
                                    <p:set>
                                      <p:cBhvr>
                                        <p:cTn id="94" dur="1" fill="hold">
                                          <p:stCondLst>
                                            <p:cond delay="999"/>
                                          </p:stCondLst>
                                        </p:cTn>
                                        <p:tgtEl>
                                          <p:spTgt spid="19"/>
                                        </p:tgtEl>
                                        <p:attrNameLst>
                                          <p:attrName>style.visibility</p:attrName>
                                        </p:attrNameLst>
                                      </p:cBhvr>
                                      <p:to>
                                        <p:strVal val="hidden"/>
                                      </p:to>
                                    </p:set>
                                  </p:childTnLst>
                                </p:cTn>
                              </p:par>
                              <p:par>
                                <p:cTn id="95" presetID="10" presetClass="exit" presetSubtype="0" fill="hold" grpId="2" nodeType="withEffect">
                                  <p:stCondLst>
                                    <p:cond delay="500"/>
                                  </p:stCondLst>
                                  <p:childTnLst>
                                    <p:animEffect transition="out" filter="fade">
                                      <p:cBhvr>
                                        <p:cTn id="96" dur="1000"/>
                                        <p:tgtEl>
                                          <p:spTgt spid="17"/>
                                        </p:tgtEl>
                                      </p:cBhvr>
                                    </p:animEffect>
                                    <p:set>
                                      <p:cBhvr>
                                        <p:cTn id="97" dur="1" fill="hold">
                                          <p:stCondLst>
                                            <p:cond delay="999"/>
                                          </p:stCondLst>
                                        </p:cTn>
                                        <p:tgtEl>
                                          <p:spTgt spid="17"/>
                                        </p:tgtEl>
                                        <p:attrNameLst>
                                          <p:attrName>style.visibility</p:attrName>
                                        </p:attrNameLst>
                                      </p:cBhvr>
                                      <p:to>
                                        <p:strVal val="hidden"/>
                                      </p:to>
                                    </p:set>
                                  </p:childTnLst>
                                </p:cTn>
                              </p:par>
                              <p:par>
                                <p:cTn id="98" presetID="10" presetClass="exit" presetSubtype="0" fill="hold" grpId="2" nodeType="withEffect">
                                  <p:stCondLst>
                                    <p:cond delay="500"/>
                                  </p:stCondLst>
                                  <p:childTnLst>
                                    <p:animEffect transition="out" filter="fade">
                                      <p:cBhvr>
                                        <p:cTn id="99" dur="1000"/>
                                        <p:tgtEl>
                                          <p:spTgt spid="16"/>
                                        </p:tgtEl>
                                      </p:cBhvr>
                                    </p:animEffect>
                                    <p:set>
                                      <p:cBhvr>
                                        <p:cTn id="100" dur="1" fill="hold">
                                          <p:stCondLst>
                                            <p:cond delay="999"/>
                                          </p:stCondLst>
                                        </p:cTn>
                                        <p:tgtEl>
                                          <p:spTgt spid="16"/>
                                        </p:tgtEl>
                                        <p:attrNameLst>
                                          <p:attrName>style.visibility</p:attrName>
                                        </p:attrNameLst>
                                      </p:cBhvr>
                                      <p:to>
                                        <p:strVal val="hidden"/>
                                      </p:to>
                                    </p:set>
                                  </p:childTnLst>
                                </p:cTn>
                              </p:par>
                              <p:par>
                                <p:cTn id="101" presetID="10" presetClass="exit" presetSubtype="0" fill="hold" nodeType="withEffect">
                                  <p:stCondLst>
                                    <p:cond delay="500"/>
                                  </p:stCondLst>
                                  <p:childTnLst>
                                    <p:animEffect transition="out" filter="fade">
                                      <p:cBhvr>
                                        <p:cTn id="102" dur="1000"/>
                                        <p:tgtEl>
                                          <p:spTgt spid="21"/>
                                        </p:tgtEl>
                                      </p:cBhvr>
                                    </p:animEffect>
                                    <p:set>
                                      <p:cBhvr>
                                        <p:cTn id="103" dur="1" fill="hold">
                                          <p:stCondLst>
                                            <p:cond delay="999"/>
                                          </p:stCondLst>
                                        </p:cTn>
                                        <p:tgtEl>
                                          <p:spTgt spid="21"/>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1000"/>
                                        <p:tgtEl>
                                          <p:spTgt spid="28"/>
                                        </p:tgtEl>
                                      </p:cBhvr>
                                    </p:animEffect>
                                    <p:set>
                                      <p:cBhvr>
                                        <p:cTn id="106"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allAtOnce"/>
      <p:bldP spid="28" grpId="0"/>
      <p:bldP spid="28" grpId="1"/>
      <p:bldP spid="16" grpId="0" animBg="1"/>
      <p:bldP spid="16" grpId="1" animBg="1"/>
      <p:bldP spid="16" grpId="2" animBg="1"/>
      <p:bldP spid="17" grpId="0" animBg="1"/>
      <p:bldP spid="17" grpId="1" animBg="1"/>
      <p:bldP spid="17" grpId="2" animBg="1"/>
      <p:bldP spid="19" grpId="0" animBg="1"/>
      <p:bldP spid="19" grpId="1" animBg="1"/>
      <p:bldP spid="19" grpId="2" animBg="1"/>
      <p:bldP spid="20"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useBgFill="1">
        <p:nvSpPr>
          <p:cNvPr id="18" name="Rectangle 17"/>
          <p:cNvSpPr/>
          <p:nvPr/>
        </p:nvSpPr>
        <p:spPr>
          <a:xfrm>
            <a:off x="-82296" y="1691640"/>
            <a:ext cx="9144000" cy="584775"/>
          </a:xfrm>
          <a:prstGeom prst="rect">
            <a:avLst/>
          </a:prstGeom>
        </p:spPr>
        <p:txBody>
          <a:bodyPr wrap="square">
            <a:spAutoFit/>
          </a:bodyPr>
          <a:lstStyle/>
          <a:p>
            <a:pPr algn="ctr"/>
            <a:r>
              <a:rPr lang="en-US" sz="3200" dirty="0" smtClean="0">
                <a:effectLst>
                  <a:outerShdw dist="38100" dir="7200000" algn="ctr" rotWithShape="0">
                    <a:schemeClr val="tx1"/>
                  </a:outerShdw>
                </a:effectLst>
              </a:rPr>
              <a:t>Do the ‘factories’ help the Native Americans? </a:t>
            </a:r>
            <a:endParaRPr lang="en-US" sz="3200" dirty="0">
              <a:effectLst>
                <a:outerShdw dist="38100" dir="7200000" algn="ctr" rotWithShape="0">
                  <a:schemeClr val="tx1"/>
                </a:outerShdw>
              </a:effectLst>
            </a:endParaRPr>
          </a:p>
        </p:txBody>
      </p:sp>
      <p:sp>
        <p:nvSpPr>
          <p:cNvPr id="34" name="TextBox 33"/>
          <p:cNvSpPr txBox="1"/>
          <p:nvPr/>
        </p:nvSpPr>
        <p:spPr>
          <a:xfrm rot="19554262">
            <a:off x="7017687" y="5197113"/>
            <a:ext cx="1454244" cy="1015663"/>
          </a:xfrm>
          <a:prstGeom prst="rect">
            <a:avLst/>
          </a:prstGeom>
          <a:noFill/>
        </p:spPr>
        <p:txBody>
          <a:bodyPr wrap="none" rtlCol="0">
            <a:spAutoFit/>
          </a:bodyPr>
          <a:lstStyle/>
          <a:p>
            <a:r>
              <a:rPr lang="en-US" sz="6000" b="1" i="1" dirty="0" smtClean="0">
                <a:ln>
                  <a:solidFill>
                    <a:schemeClr val="tx1"/>
                  </a:solidFill>
                </a:ln>
                <a:solidFill>
                  <a:srgbClr val="FF0000"/>
                </a:solidFill>
              </a:rPr>
              <a:t>NO!</a:t>
            </a:r>
            <a:endParaRPr lang="en-US" sz="6000" b="1" i="1" dirty="0">
              <a:ln>
                <a:solidFill>
                  <a:schemeClr val="tx1"/>
                </a:solidFill>
              </a:ln>
              <a:solidFill>
                <a:srgbClr val="FF0000"/>
              </a:solidFill>
            </a:endParaRPr>
          </a:p>
        </p:txBody>
      </p:sp>
      <p:sp useBgFill="1">
        <p:nvSpPr>
          <p:cNvPr id="5" name="Rectangle 4"/>
          <p:cNvSpPr/>
          <p:nvPr/>
        </p:nvSpPr>
        <p:spPr>
          <a:xfrm>
            <a:off x="18288" y="1124712"/>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market participation – ‘Factory System’ </a:t>
            </a:r>
          </a:p>
        </p:txBody>
      </p:sp>
      <p:sp useBgFill="1">
        <p:nvSpPr>
          <p:cNvPr id="20" name="Rectangle 19"/>
          <p:cNvSpPr/>
          <p:nvPr/>
        </p:nvSpPr>
        <p:spPr>
          <a:xfrm>
            <a:off x="0" y="4038600"/>
            <a:ext cx="9144000" cy="584775"/>
          </a:xfrm>
          <a:prstGeom prst="rect">
            <a:avLst/>
          </a:prstGeom>
          <a:ln w="50800">
            <a:solidFill>
              <a:srgbClr val="FF0000"/>
            </a:solidFill>
          </a:ln>
        </p:spPr>
        <p:txBody>
          <a:bodyPr wrap="square">
            <a:spAutoFit/>
          </a:bodyPr>
          <a:lstStyle/>
          <a:p>
            <a:pPr marL="457200" indent="-457200"/>
            <a:r>
              <a:rPr lang="en-US" sz="3200" b="1" spc="30" dirty="0" smtClean="0">
                <a:latin typeface="Tempus Sans ITC" pitchFamily="82" charset="0"/>
              </a:rPr>
              <a:t>exchange lands for necessaries by a cession of lands</a:t>
            </a:r>
          </a:p>
        </p:txBody>
      </p:sp>
      <p:sp>
        <p:nvSpPr>
          <p:cNvPr id="32" name="Curved Right Arrow 31"/>
          <p:cNvSpPr/>
          <p:nvPr/>
        </p:nvSpPr>
        <p:spPr>
          <a:xfrm rot="17296704" flipV="1">
            <a:off x="4828562" y="2253866"/>
            <a:ext cx="1103960" cy="4460852"/>
          </a:xfrm>
          <a:prstGeom prst="curvedRightArrow">
            <a:avLst>
              <a:gd name="adj1" fmla="val 15511"/>
              <a:gd name="adj2" fmla="val 50000"/>
              <a:gd name="adj3" fmla="val 2542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Oval 29"/>
          <p:cNvSpPr/>
          <p:nvPr/>
        </p:nvSpPr>
        <p:spPr>
          <a:xfrm>
            <a:off x="5943600" y="3970960"/>
            <a:ext cx="3200400" cy="685800"/>
          </a:xfrm>
          <a:prstGeom prst="ellipse">
            <a:avLst/>
          </a:prstGeom>
          <a:noFill/>
          <a:ln w="762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1600200" y="2971800"/>
            <a:ext cx="1295400" cy="1752600"/>
            <a:chOff x="1600200" y="2971800"/>
            <a:chExt cx="1295400" cy="1752600"/>
          </a:xfrm>
        </p:grpSpPr>
        <p:sp useBgFill="1">
          <p:nvSpPr>
            <p:cNvPr id="27" name="Rectangle 26"/>
            <p:cNvSpPr/>
            <p:nvPr/>
          </p:nvSpPr>
          <p:spPr>
            <a:xfrm>
              <a:off x="1636215" y="3048000"/>
              <a:ext cx="1259385" cy="584775"/>
            </a:xfrm>
            <a:prstGeom prst="rect">
              <a:avLst/>
            </a:prstGeom>
          </p:spPr>
          <p:txBody>
            <a:bodyPr wrap="square">
              <a:spAutoFit/>
            </a:bodyPr>
            <a:lstStyle/>
            <a:p>
              <a:pPr algn="ctr"/>
              <a:r>
                <a:rPr lang="en-US" sz="3200" dirty="0" smtClean="0">
                  <a:effectLst>
                    <a:outerShdw dist="38100" dir="7200000" algn="ctr" rotWithShape="0">
                      <a:schemeClr val="tx1"/>
                    </a:outerShdw>
                  </a:effectLst>
                </a:rPr>
                <a:t>tribe</a:t>
              </a:r>
              <a:endParaRPr lang="en-US" sz="3200" dirty="0">
                <a:effectLst>
                  <a:outerShdw dist="38100" dir="7200000" algn="ctr" rotWithShape="0">
                    <a:schemeClr val="tx1"/>
                  </a:outerShdw>
                </a:effectLst>
              </a:endParaRPr>
            </a:p>
          </p:txBody>
        </p:sp>
        <p:sp>
          <p:nvSpPr>
            <p:cNvPr id="29" name="Oval 28"/>
            <p:cNvSpPr/>
            <p:nvPr/>
          </p:nvSpPr>
          <p:spPr>
            <a:xfrm>
              <a:off x="1600200" y="3962400"/>
              <a:ext cx="1295400" cy="762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1600200" y="2971800"/>
              <a:ext cx="1295400" cy="762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a:stCxn id="33" idx="4"/>
              <a:endCxn id="29" idx="0"/>
            </p:cNvCxnSpPr>
            <p:nvPr/>
          </p:nvCxnSpPr>
          <p:spPr>
            <a:xfrm rot="5400000">
              <a:off x="2133600" y="3848100"/>
              <a:ext cx="2286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3352800" y="2971800"/>
            <a:ext cx="2057400" cy="1752600"/>
            <a:chOff x="3352800" y="2971800"/>
            <a:chExt cx="2057400" cy="1752600"/>
          </a:xfrm>
        </p:grpSpPr>
        <p:sp useBgFill="1">
          <p:nvSpPr>
            <p:cNvPr id="37" name="Rectangle 36"/>
            <p:cNvSpPr/>
            <p:nvPr/>
          </p:nvSpPr>
          <p:spPr>
            <a:xfrm>
              <a:off x="3581400" y="3048000"/>
              <a:ext cx="1527908" cy="584775"/>
            </a:xfrm>
            <a:prstGeom prst="rect">
              <a:avLst/>
            </a:prstGeom>
          </p:spPr>
          <p:txBody>
            <a:bodyPr wrap="square">
              <a:spAutoFit/>
            </a:bodyPr>
            <a:lstStyle/>
            <a:p>
              <a:pPr algn="ctr"/>
              <a:r>
                <a:rPr lang="en-US" sz="3200" dirty="0" smtClean="0">
                  <a:effectLst>
                    <a:outerShdw dist="38100" dir="7200000" algn="ctr" rotWithShape="0">
                      <a:schemeClr val="tx1"/>
                    </a:outerShdw>
                  </a:effectLst>
                </a:rPr>
                <a:t>factory</a:t>
              </a:r>
              <a:endParaRPr lang="en-US" sz="3200" dirty="0">
                <a:effectLst>
                  <a:outerShdw dist="38100" dir="7200000" algn="ctr" rotWithShape="0">
                    <a:schemeClr val="tx1"/>
                  </a:outerShdw>
                </a:effectLst>
              </a:endParaRPr>
            </a:p>
          </p:txBody>
        </p:sp>
        <p:sp>
          <p:nvSpPr>
            <p:cNvPr id="38" name="Oval 37"/>
            <p:cNvSpPr/>
            <p:nvPr/>
          </p:nvSpPr>
          <p:spPr>
            <a:xfrm>
              <a:off x="3352800" y="3962400"/>
              <a:ext cx="2057400" cy="762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352800" y="2971800"/>
              <a:ext cx="2057400" cy="762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p:nvPr/>
          </p:nvCxnSpPr>
          <p:spPr>
            <a:xfrm rot="5400000">
              <a:off x="4306094" y="3847306"/>
              <a:ext cx="2286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24" name="TextBox 23"/>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
        <p:nvSpPr>
          <p:cNvPr id="25" name="Rectangle 24"/>
          <p:cNvSpPr/>
          <p:nvPr/>
        </p:nvSpPr>
        <p:spPr>
          <a:xfrm>
            <a:off x="0" y="2590800"/>
            <a:ext cx="9144000" cy="584775"/>
          </a:xfrm>
          <a:prstGeom prst="rect">
            <a:avLst/>
          </a:prstGeom>
          <a:noFill/>
        </p:spPr>
        <p:txBody>
          <a:bodyPr wrap="square">
            <a:spAutoFit/>
          </a:bodyPr>
          <a:lstStyle/>
          <a:p>
            <a:r>
              <a:rPr lang="en-US" sz="3200" dirty="0" smtClean="0">
                <a:solidFill>
                  <a:srgbClr val="00A249"/>
                </a:solidFill>
                <a:effectLst>
                  <a:outerShdw dist="38100" dir="7200000" algn="ctr" rotWithShape="0">
                    <a:schemeClr val="tx1"/>
                  </a:outerShdw>
                </a:effectLst>
              </a:rPr>
              <a:t>    </a:t>
            </a:r>
            <a:r>
              <a:rPr lang="en-US" sz="3200" u="sng" dirty="0" smtClean="0">
                <a:solidFill>
                  <a:srgbClr val="00A249"/>
                </a:solidFill>
                <a:effectLst>
                  <a:outerShdw dist="38100" dir="7200000" algn="ctr" rotWithShape="0">
                    <a:schemeClr val="tx1"/>
                  </a:outerShdw>
                </a:effectLst>
              </a:rPr>
              <a:t>The ‘Factory System’ is ONE cause of territory loss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iterate type="lt">
                                    <p:tmPct val="0"/>
                                  </p:iterate>
                                  <p:childTnLst>
                                    <p:set>
                                      <p:cBhvr>
                                        <p:cTn id="6" dur="1" fill="hold">
                                          <p:stCondLst>
                                            <p:cond delay="0"/>
                                          </p:stCondLst>
                                        </p:cTn>
                                        <p:tgtEl>
                                          <p:spTgt spid="26"/>
                                        </p:tgtEl>
                                        <p:attrNameLst>
                                          <p:attrName>style.visibility</p:attrName>
                                        </p:attrNameLst>
                                      </p:cBhvr>
                                      <p:to>
                                        <p:strVal val="visible"/>
                                      </p:to>
                                    </p:set>
                                    <p:animEffect transition="in" filter="wipe(up)">
                                      <p:cBhvr>
                                        <p:cTn id="7" dur="1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up)">
                                      <p:cBhvr>
                                        <p:cTn id="12" dur="10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0" nodeType="clickEffect">
                                  <p:stCondLst>
                                    <p:cond delay="0"/>
                                  </p:stCondLst>
                                  <p:childTnLst>
                                    <p:animScale>
                                      <p:cBhvr>
                                        <p:cTn id="16" dur="1000" fill="hold"/>
                                        <p:tgtEl>
                                          <p:spTgt spid="18"/>
                                        </p:tgtEl>
                                      </p:cBhvr>
                                      <p:by x="120000" y="120000"/>
                                    </p:animScale>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fltVal val="0"/>
                                          </p:val>
                                        </p:tav>
                                        <p:tav tm="100000">
                                          <p:val>
                                            <p:strVal val="#ppt_w"/>
                                          </p:val>
                                        </p:tav>
                                      </p:tavLst>
                                    </p:anim>
                                    <p:anim calcmode="lin" valueType="num">
                                      <p:cBhvr>
                                        <p:cTn id="22" dur="1000" fill="hold"/>
                                        <p:tgtEl>
                                          <p:spTgt spid="34"/>
                                        </p:tgtEl>
                                        <p:attrNameLst>
                                          <p:attrName>ppt_h</p:attrName>
                                        </p:attrNameLst>
                                      </p:cBhvr>
                                      <p:tavLst>
                                        <p:tav tm="0">
                                          <p:val>
                                            <p:fltVal val="0"/>
                                          </p:val>
                                        </p:tav>
                                        <p:tav tm="100000">
                                          <p:val>
                                            <p:strVal val="#ppt_h"/>
                                          </p:val>
                                        </p:tav>
                                      </p:tavLst>
                                    </p:anim>
                                    <p:animEffect transition="in" filter="fade">
                                      <p:cBhvr>
                                        <p:cTn id="23" dur="1000"/>
                                        <p:tgtEl>
                                          <p:spTgt spid="34"/>
                                        </p:tgtEl>
                                      </p:cBhvr>
                                    </p:animEffect>
                                  </p:childTnLst>
                                </p:cTn>
                              </p:par>
                            </p:childTnLst>
                          </p:cTn>
                        </p:par>
                        <p:par>
                          <p:cTn id="24" fill="hold">
                            <p:stCondLst>
                              <p:cond delay="1000"/>
                            </p:stCondLst>
                            <p:childTnLst>
                              <p:par>
                                <p:cTn id="25" presetID="15" presetClass="exit" presetSubtype="0" fill="hold" nodeType="afterEffect">
                                  <p:stCondLst>
                                    <p:cond delay="0"/>
                                  </p:stCondLst>
                                  <p:iterate type="lt">
                                    <p:tmPct val="0"/>
                                  </p:iterate>
                                  <p:childTnLst>
                                    <p:anim calcmode="lin" valueType="num">
                                      <p:cBhvr>
                                        <p:cTn id="26" dur="1000"/>
                                        <p:tgtEl>
                                          <p:spTgt spid="26"/>
                                        </p:tgtEl>
                                        <p:attrNameLst>
                                          <p:attrName>ppt_w</p:attrName>
                                        </p:attrNameLst>
                                      </p:cBhvr>
                                      <p:tavLst>
                                        <p:tav tm="0">
                                          <p:val>
                                            <p:strVal val="ppt_w"/>
                                          </p:val>
                                        </p:tav>
                                        <p:tav tm="100000">
                                          <p:val>
                                            <p:fltVal val="0"/>
                                          </p:val>
                                        </p:tav>
                                      </p:tavLst>
                                    </p:anim>
                                    <p:anim calcmode="lin" valueType="num">
                                      <p:cBhvr>
                                        <p:cTn id="27" dur="1000"/>
                                        <p:tgtEl>
                                          <p:spTgt spid="26"/>
                                        </p:tgtEl>
                                        <p:attrNameLst>
                                          <p:attrName>ppt_h</p:attrName>
                                        </p:attrNameLst>
                                      </p:cBhvr>
                                      <p:tavLst>
                                        <p:tav tm="0">
                                          <p:val>
                                            <p:strVal val="ppt_h"/>
                                          </p:val>
                                        </p:tav>
                                        <p:tav tm="100000">
                                          <p:val>
                                            <p:fltVal val="0"/>
                                          </p:val>
                                        </p:tav>
                                      </p:tavLst>
                                    </p:anim>
                                    <p:anim calcmode="lin" valueType="num">
                                      <p:cBhvr>
                                        <p:cTn id="28" dur="1000"/>
                                        <p:tgtEl>
                                          <p:spTgt spid="2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9" dur="1000"/>
                                        <p:tgtEl>
                                          <p:spTgt spid="2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0" dur="1" fill="hold">
                                          <p:stCondLst>
                                            <p:cond delay="999"/>
                                          </p:stCondLst>
                                        </p:cTn>
                                        <p:tgtEl>
                                          <p:spTgt spid="26"/>
                                        </p:tgtEl>
                                        <p:attrNameLst>
                                          <p:attrName>style.visibility</p:attrName>
                                        </p:attrNameLst>
                                      </p:cBhvr>
                                      <p:to>
                                        <p:strVal val="hidden"/>
                                      </p:to>
                                    </p:set>
                                  </p:childTnLst>
                                </p:cTn>
                              </p:par>
                              <p:par>
                                <p:cTn id="31" presetID="15" presetClass="exit" presetSubtype="0" fill="hold" nodeType="withEffect">
                                  <p:stCondLst>
                                    <p:cond delay="0"/>
                                  </p:stCondLst>
                                  <p:childTnLst>
                                    <p:anim calcmode="lin" valueType="num">
                                      <p:cBhvr>
                                        <p:cTn id="32" dur="1000"/>
                                        <p:tgtEl>
                                          <p:spTgt spid="36"/>
                                        </p:tgtEl>
                                        <p:attrNameLst>
                                          <p:attrName>ppt_w</p:attrName>
                                        </p:attrNameLst>
                                      </p:cBhvr>
                                      <p:tavLst>
                                        <p:tav tm="0">
                                          <p:val>
                                            <p:strVal val="ppt_w"/>
                                          </p:val>
                                        </p:tav>
                                        <p:tav tm="100000">
                                          <p:val>
                                            <p:fltVal val="0"/>
                                          </p:val>
                                        </p:tav>
                                      </p:tavLst>
                                    </p:anim>
                                    <p:anim calcmode="lin" valueType="num">
                                      <p:cBhvr>
                                        <p:cTn id="33" dur="1000"/>
                                        <p:tgtEl>
                                          <p:spTgt spid="36"/>
                                        </p:tgtEl>
                                        <p:attrNameLst>
                                          <p:attrName>ppt_h</p:attrName>
                                        </p:attrNameLst>
                                      </p:cBhvr>
                                      <p:tavLst>
                                        <p:tav tm="0">
                                          <p:val>
                                            <p:strVal val="ppt_h"/>
                                          </p:val>
                                        </p:tav>
                                        <p:tav tm="100000">
                                          <p:val>
                                            <p:fltVal val="0"/>
                                          </p:val>
                                        </p:tav>
                                      </p:tavLst>
                                    </p:anim>
                                    <p:anim calcmode="lin" valueType="num">
                                      <p:cBhvr>
                                        <p:cTn id="34" dur="1000"/>
                                        <p:tgtEl>
                                          <p:spTgt spid="3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5" dur="1000"/>
                                        <p:tgtEl>
                                          <p:spTgt spid="3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6" dur="1" fill="hold">
                                          <p:stCondLst>
                                            <p:cond delay="999"/>
                                          </p:stCondLst>
                                        </p:cTn>
                                        <p:tgtEl>
                                          <p:spTgt spid="36"/>
                                        </p:tgtEl>
                                        <p:attrNameLst>
                                          <p:attrName>style.visibility</p:attrName>
                                        </p:attrNameLst>
                                      </p:cBhvr>
                                      <p:to>
                                        <p:strVal val="hidden"/>
                                      </p:to>
                                    </p:set>
                                  </p:childTnLst>
                                </p:cTn>
                              </p:par>
                              <p:par>
                                <p:cTn id="37" presetID="47" presetClass="entr" presetSubtype="0" fill="hold" grpId="0" nodeType="withEffect">
                                  <p:stCondLst>
                                    <p:cond delay="50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anim calcmode="lin" valueType="num">
                                      <p:cBhvr>
                                        <p:cTn id="40" dur="500" fill="hold"/>
                                        <p:tgtEl>
                                          <p:spTgt spid="30"/>
                                        </p:tgtEl>
                                        <p:attrNameLst>
                                          <p:attrName>ppt_x</p:attrName>
                                        </p:attrNameLst>
                                      </p:cBhvr>
                                      <p:tavLst>
                                        <p:tav tm="0">
                                          <p:val>
                                            <p:strVal val="#ppt_x"/>
                                          </p:val>
                                        </p:tav>
                                        <p:tav tm="100000">
                                          <p:val>
                                            <p:strVal val="#ppt_x"/>
                                          </p:val>
                                        </p:tav>
                                      </p:tavLst>
                                    </p:anim>
                                    <p:anim calcmode="lin" valueType="num">
                                      <p:cBhvr>
                                        <p:cTn id="41"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down)">
                                      <p:cBhvr>
                                        <p:cTn id="46" dur="1000"/>
                                        <p:tgtEl>
                                          <p:spTgt spid="32"/>
                                        </p:tgtEl>
                                      </p:cBhvr>
                                    </p:animEffect>
                                  </p:childTnLst>
                                </p:cTn>
                              </p:par>
                              <p:par>
                                <p:cTn id="47" presetID="10" presetClass="exit" presetSubtype="0" fill="hold" grpId="1" nodeType="withEffect">
                                  <p:stCondLst>
                                    <p:cond delay="0"/>
                                  </p:stCondLst>
                                  <p:childTnLst>
                                    <p:animEffect transition="out" filter="fade">
                                      <p:cBhvr>
                                        <p:cTn id="48" dur="1000"/>
                                        <p:tgtEl>
                                          <p:spTgt spid="34"/>
                                        </p:tgtEl>
                                      </p:cBhvr>
                                    </p:animEffect>
                                    <p:set>
                                      <p:cBhvr>
                                        <p:cTn id="49" dur="1" fill="hold">
                                          <p:stCondLst>
                                            <p:cond delay="999"/>
                                          </p:stCondLst>
                                        </p:cTn>
                                        <p:tgtEl>
                                          <p:spTgt spid="3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18"/>
                                        </p:tgtEl>
                                      </p:cBhvr>
                                    </p:animEffect>
                                    <p:set>
                                      <p:cBhvr>
                                        <p:cTn id="52" dur="1" fill="hold">
                                          <p:stCondLst>
                                            <p:cond delay="999"/>
                                          </p:stCondLst>
                                        </p:cTn>
                                        <p:tgtEl>
                                          <p:spTgt spid="18"/>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1000"/>
                                        <p:tgtEl>
                                          <p:spTgt spid="5"/>
                                        </p:tgtEl>
                                      </p:cBhvr>
                                    </p:animEffect>
                                    <p:set>
                                      <p:cBhvr>
                                        <p:cTn id="55" dur="1" fill="hold">
                                          <p:stCondLst>
                                            <p:cond delay="999"/>
                                          </p:stCondLst>
                                        </p:cTn>
                                        <p:tgtEl>
                                          <p:spTgt spid="5"/>
                                        </p:tgtEl>
                                        <p:attrNameLst>
                                          <p:attrName>style.visibility</p:attrName>
                                        </p:attrNameLst>
                                      </p:cBhvr>
                                      <p:to>
                                        <p:strVal val="hidden"/>
                                      </p:to>
                                    </p:set>
                                  </p:childTnLst>
                                </p:cTn>
                              </p:par>
                              <p:par>
                                <p:cTn id="56" presetID="10" presetClass="entr" presetSubtype="0" fill="hold" nodeType="withEffect">
                                  <p:stCondLst>
                                    <p:cond delay="500"/>
                                  </p:stCondLst>
                                  <p:childTnLst>
                                    <p:set>
                                      <p:cBhvr>
                                        <p:cTn id="57" dur="1" fill="hold">
                                          <p:stCondLst>
                                            <p:cond delay="0"/>
                                          </p:stCondLst>
                                        </p:cTn>
                                        <p:tgtEl>
                                          <p:spTgt spid="25">
                                            <p:txEl>
                                              <p:pRg st="0" end="0"/>
                                            </p:txEl>
                                          </p:spTgt>
                                        </p:tgtEl>
                                        <p:attrNameLst>
                                          <p:attrName>style.visibility</p:attrName>
                                        </p:attrNameLst>
                                      </p:cBhvr>
                                      <p:to>
                                        <p:strVal val="visible"/>
                                      </p:to>
                                    </p:set>
                                    <p:animEffect transition="in" filter="fade">
                                      <p:cBhvr>
                                        <p:cTn id="58" dur="10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34" grpId="0"/>
      <p:bldP spid="34" grpId="1"/>
      <p:bldP spid="5" grpId="0" animBg="1"/>
      <p:bldP spid="32" grpId="0" animBg="1"/>
      <p:bldP spid="30"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
          <p:cNvPicPr>
            <a:picLocks noChangeAspect="1" noChangeArrowheads="1"/>
          </p:cNvPicPr>
          <p:nvPr/>
        </p:nvPicPr>
        <p:blipFill>
          <a:blip r:embed="rId3"/>
          <a:srcRect l="297" t="268" r="3561" b="16086"/>
          <a:stretch>
            <a:fillRect/>
          </a:stretch>
        </p:blipFill>
        <p:spPr bwMode="auto">
          <a:xfrm>
            <a:off x="5029200" y="1295400"/>
            <a:ext cx="4114800" cy="3962400"/>
          </a:xfrm>
          <a:prstGeom prst="rect">
            <a:avLst/>
          </a:prstGeom>
          <a:noFill/>
          <a:ln w="9525">
            <a:noFill/>
            <a:miter lim="800000"/>
            <a:headEnd/>
            <a:tailEnd/>
          </a:ln>
          <a:effectLst/>
        </p:spPr>
      </p:pic>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useBgFill="1">
        <p:nvSpPr>
          <p:cNvPr id="24" name="TextBox 23"/>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grpSp>
        <p:nvGrpSpPr>
          <p:cNvPr id="28" name="Group 27"/>
          <p:cNvGrpSpPr/>
          <p:nvPr/>
        </p:nvGrpSpPr>
        <p:grpSpPr>
          <a:xfrm>
            <a:off x="0" y="3932312"/>
            <a:ext cx="9144000" cy="1103960"/>
            <a:chOff x="0" y="3932312"/>
            <a:chExt cx="9144000" cy="1103960"/>
          </a:xfrm>
        </p:grpSpPr>
        <p:sp useBgFill="1">
          <p:nvSpPr>
            <p:cNvPr id="20" name="Rectangle 19"/>
            <p:cNvSpPr/>
            <p:nvPr/>
          </p:nvSpPr>
          <p:spPr>
            <a:xfrm>
              <a:off x="0" y="4038600"/>
              <a:ext cx="9144000" cy="584775"/>
            </a:xfrm>
            <a:prstGeom prst="rect">
              <a:avLst/>
            </a:prstGeom>
            <a:ln w="50800">
              <a:solidFill>
                <a:srgbClr val="FF0000"/>
              </a:solidFill>
            </a:ln>
          </p:spPr>
          <p:txBody>
            <a:bodyPr wrap="square">
              <a:spAutoFit/>
            </a:bodyPr>
            <a:lstStyle/>
            <a:p>
              <a:pPr marL="457200" indent="-457200"/>
              <a:r>
                <a:rPr lang="en-US" sz="3200" b="1" spc="30" dirty="0" smtClean="0">
                  <a:latin typeface="Tempus Sans ITC" pitchFamily="82" charset="0"/>
                </a:rPr>
                <a:t>exchange lands for necessaries by a cession of lands</a:t>
              </a:r>
            </a:p>
          </p:txBody>
        </p:sp>
        <p:sp>
          <p:nvSpPr>
            <p:cNvPr id="25" name="Curved Right Arrow 24"/>
            <p:cNvSpPr/>
            <p:nvPr/>
          </p:nvSpPr>
          <p:spPr>
            <a:xfrm rot="17296704" flipV="1">
              <a:off x="4828562" y="2253866"/>
              <a:ext cx="1103960" cy="4460852"/>
            </a:xfrm>
            <a:prstGeom prst="curvedRightArrow">
              <a:avLst>
                <a:gd name="adj1" fmla="val 15511"/>
                <a:gd name="adj2" fmla="val 50000"/>
                <a:gd name="adj3" fmla="val 2542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Oval 25"/>
            <p:cNvSpPr/>
            <p:nvPr/>
          </p:nvSpPr>
          <p:spPr>
            <a:xfrm>
              <a:off x="5943600" y="3970960"/>
              <a:ext cx="3200400" cy="685800"/>
            </a:xfrm>
            <a:prstGeom prst="ellipse">
              <a:avLst/>
            </a:prstGeom>
            <a:noFill/>
            <a:ln w="762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p:cNvSpPr/>
          <p:nvPr/>
        </p:nvSpPr>
        <p:spPr>
          <a:xfrm>
            <a:off x="0" y="2590800"/>
            <a:ext cx="9144000" cy="3354765"/>
          </a:xfrm>
          <a:prstGeom prst="rect">
            <a:avLst/>
          </a:prstGeom>
          <a:noFill/>
        </p:spPr>
        <p:txBody>
          <a:bodyPr wrap="square">
            <a:spAutoFit/>
          </a:bodyPr>
          <a:lstStyle/>
          <a:p>
            <a:r>
              <a:rPr lang="en-US" sz="3200" dirty="0" smtClean="0">
                <a:solidFill>
                  <a:srgbClr val="00A249"/>
                </a:solidFill>
                <a:effectLst>
                  <a:outerShdw dist="38100" dir="7200000" algn="ctr" rotWithShape="0">
                    <a:schemeClr val="tx1"/>
                  </a:outerShdw>
                </a:effectLst>
              </a:rPr>
              <a:t>    </a:t>
            </a:r>
            <a:r>
              <a:rPr lang="en-US" sz="3200" u="sng" dirty="0" smtClean="0">
                <a:solidFill>
                  <a:srgbClr val="00A249"/>
                </a:solidFill>
                <a:effectLst>
                  <a:outerShdw dist="38100" dir="7200000" algn="ctr" rotWithShape="0">
                    <a:schemeClr val="tx1"/>
                  </a:outerShdw>
                </a:effectLst>
              </a:rPr>
              <a:t>The ‘Factory System’ is ONE cause of territory loss</a:t>
            </a:r>
          </a:p>
          <a:p>
            <a:r>
              <a:rPr lang="en-US" sz="2000" dirty="0" smtClean="0">
                <a:solidFill>
                  <a:srgbClr val="00A249"/>
                </a:solidFill>
                <a:effectLst>
                  <a:outerShdw dist="38100" dir="7200000" algn="ctr" rotWithShape="0">
                    <a:schemeClr val="tx1"/>
                  </a:outerShdw>
                </a:effectLst>
              </a:rPr>
              <a:t>  </a:t>
            </a:r>
          </a:p>
          <a:p>
            <a:r>
              <a:rPr lang="en-US" sz="3200" dirty="0" smtClean="0">
                <a:solidFill>
                  <a:srgbClr val="00A249"/>
                </a:solidFill>
                <a:effectLst>
                  <a:outerShdw dist="38100" dir="7200000" algn="ctr" rotWithShape="0">
                    <a:schemeClr val="tx1"/>
                  </a:outerShdw>
                </a:effectLst>
              </a:rPr>
              <a:t>    - factors encourage Native Tribes to buy on credit</a:t>
            </a:r>
          </a:p>
          <a:p>
            <a:r>
              <a:rPr lang="en-US" sz="3200" dirty="0" smtClean="0">
                <a:solidFill>
                  <a:srgbClr val="00A249"/>
                </a:solidFill>
                <a:effectLst>
                  <a:outerShdw dist="38100" dir="7200000" algn="ctr" rotWithShape="0">
                    <a:schemeClr val="tx1"/>
                  </a:outerShdw>
                </a:effectLst>
              </a:rPr>
              <a:t>    - tribes purchase more than they can re-pay by </a:t>
            </a:r>
          </a:p>
          <a:p>
            <a:r>
              <a:rPr lang="en-US" sz="3200" dirty="0" smtClean="0">
                <a:solidFill>
                  <a:srgbClr val="00A249"/>
                </a:solidFill>
                <a:effectLst>
                  <a:outerShdw dist="38100" dir="7200000" algn="ctr" rotWithShape="0">
                    <a:schemeClr val="tx1"/>
                  </a:outerShdw>
                </a:effectLst>
              </a:rPr>
              <a:t>      trading animal hides or crops</a:t>
            </a:r>
          </a:p>
          <a:p>
            <a:r>
              <a:rPr lang="en-US" sz="3200" dirty="0" smtClean="0">
                <a:solidFill>
                  <a:srgbClr val="00A249"/>
                </a:solidFill>
                <a:effectLst>
                  <a:outerShdw dist="38100" dir="7200000" algn="ctr" rotWithShape="0">
                    <a:schemeClr val="tx1"/>
                  </a:outerShdw>
                </a:effectLst>
              </a:rPr>
              <a:t>   - when the debt is not repaid, the U.S. government</a:t>
            </a:r>
          </a:p>
          <a:p>
            <a:r>
              <a:rPr lang="en-US" sz="3200" dirty="0" smtClean="0">
                <a:solidFill>
                  <a:srgbClr val="00A249"/>
                </a:solidFill>
                <a:effectLst>
                  <a:outerShdw dist="38100" dir="7200000" algn="ctr" rotWithShape="0">
                    <a:schemeClr val="tx1"/>
                  </a:outerShdw>
                </a:effectLst>
              </a:rPr>
              <a:t>     demands land cession to cancel debt </a:t>
            </a:r>
          </a:p>
        </p:txBody>
      </p:sp>
      <p:cxnSp>
        <p:nvCxnSpPr>
          <p:cNvPr id="41" name="Straight Connector 40"/>
          <p:cNvCxnSpPr/>
          <p:nvPr/>
        </p:nvCxnSpPr>
        <p:spPr>
          <a:xfrm>
            <a:off x="1219200" y="1143000"/>
            <a:ext cx="29718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8"/>
                                        </p:tgtEl>
                                      </p:cBhvr>
                                    </p:animEffect>
                                    <p:set>
                                      <p:cBhvr>
                                        <p:cTn id="7" dur="1" fill="hold">
                                          <p:stCondLst>
                                            <p:cond delay="999"/>
                                          </p:stCondLst>
                                        </p:cTn>
                                        <p:tgtEl>
                                          <p:spTgt spid="28"/>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animEffect transition="in" filter="fade">
                                      <p:cBhvr>
                                        <p:cTn id="11" dur="1000"/>
                                        <p:tgtEl>
                                          <p:spTgt spid="21">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
                                            <p:txEl>
                                              <p:pRg st="3" end="3"/>
                                            </p:txEl>
                                          </p:spTgt>
                                        </p:tgtEl>
                                        <p:attrNameLst>
                                          <p:attrName>style.visibility</p:attrName>
                                        </p:attrNameLst>
                                      </p:cBhvr>
                                      <p:to>
                                        <p:strVal val="visible"/>
                                      </p:to>
                                    </p:set>
                                    <p:animEffect transition="in" filter="fade">
                                      <p:cBhvr>
                                        <p:cTn id="16" dur="1000"/>
                                        <p:tgtEl>
                                          <p:spTgt spid="21">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xEl>
                                              <p:pRg st="4" end="4"/>
                                            </p:txEl>
                                          </p:spTgt>
                                        </p:tgtEl>
                                        <p:attrNameLst>
                                          <p:attrName>style.visibility</p:attrName>
                                        </p:attrNameLst>
                                      </p:cBhvr>
                                      <p:to>
                                        <p:strVal val="visible"/>
                                      </p:to>
                                    </p:set>
                                    <p:animEffect transition="in" filter="fade">
                                      <p:cBhvr>
                                        <p:cTn id="19" dur="1000"/>
                                        <p:tgtEl>
                                          <p:spTgt spid="21">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
                                            <p:txEl>
                                              <p:pRg st="5" end="5"/>
                                            </p:txEl>
                                          </p:spTgt>
                                        </p:tgtEl>
                                        <p:attrNameLst>
                                          <p:attrName>style.visibility</p:attrName>
                                        </p:attrNameLst>
                                      </p:cBhvr>
                                      <p:to>
                                        <p:strVal val="visible"/>
                                      </p:to>
                                    </p:set>
                                    <p:animEffect transition="in" filter="fade">
                                      <p:cBhvr>
                                        <p:cTn id="24" dur="1000"/>
                                        <p:tgtEl>
                                          <p:spTgt spid="21">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xEl>
                                              <p:pRg st="6" end="6"/>
                                            </p:txEl>
                                          </p:spTgt>
                                        </p:tgtEl>
                                        <p:attrNameLst>
                                          <p:attrName>style.visibility</p:attrName>
                                        </p:attrNameLst>
                                      </p:cBhvr>
                                      <p:to>
                                        <p:strVal val="visible"/>
                                      </p:to>
                                    </p:set>
                                    <p:animEffect transition="in" filter="fade">
                                      <p:cBhvr>
                                        <p:cTn id="27" dur="1000"/>
                                        <p:tgtEl>
                                          <p:spTgt spid="21">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1000"/>
                                        <p:tgtEl>
                                          <p:spTgt spid="21">
                                            <p:txEl>
                                              <p:pRg st="0" end="0"/>
                                            </p:txEl>
                                          </p:spTgt>
                                        </p:tgtEl>
                                      </p:cBhvr>
                                    </p:animEffect>
                                    <p:set>
                                      <p:cBhvr>
                                        <p:cTn id="32" dur="1" fill="hold">
                                          <p:stCondLst>
                                            <p:cond delay="999"/>
                                          </p:stCondLst>
                                        </p:cTn>
                                        <p:tgtEl>
                                          <p:spTgt spid="21">
                                            <p:txEl>
                                              <p:pRg st="0" end="0"/>
                                            </p:txEl>
                                          </p:spTgt>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1000"/>
                                        <p:tgtEl>
                                          <p:spTgt spid="21">
                                            <p:txEl>
                                              <p:pRg st="1" end="1"/>
                                            </p:txEl>
                                          </p:spTgt>
                                        </p:tgtEl>
                                      </p:cBhvr>
                                    </p:animEffect>
                                    <p:set>
                                      <p:cBhvr>
                                        <p:cTn id="35" dur="1" fill="hold">
                                          <p:stCondLst>
                                            <p:cond delay="999"/>
                                          </p:stCondLst>
                                        </p:cTn>
                                        <p:tgtEl>
                                          <p:spTgt spid="21">
                                            <p:txEl>
                                              <p:pRg st="1" end="1"/>
                                            </p:txEl>
                                          </p:spTgt>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00"/>
                                        <p:tgtEl>
                                          <p:spTgt spid="21">
                                            <p:txEl>
                                              <p:pRg st="2" end="2"/>
                                            </p:txEl>
                                          </p:spTgt>
                                        </p:tgtEl>
                                      </p:cBhvr>
                                    </p:animEffect>
                                    <p:set>
                                      <p:cBhvr>
                                        <p:cTn id="38" dur="1" fill="hold">
                                          <p:stCondLst>
                                            <p:cond delay="999"/>
                                          </p:stCondLst>
                                        </p:cTn>
                                        <p:tgtEl>
                                          <p:spTgt spid="21">
                                            <p:txEl>
                                              <p:pRg st="2" end="2"/>
                                            </p:txEl>
                                          </p:spTgt>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0"/>
                                        <p:tgtEl>
                                          <p:spTgt spid="21">
                                            <p:txEl>
                                              <p:pRg st="3" end="3"/>
                                            </p:txEl>
                                          </p:spTgt>
                                        </p:tgtEl>
                                      </p:cBhvr>
                                    </p:animEffect>
                                    <p:set>
                                      <p:cBhvr>
                                        <p:cTn id="41" dur="1" fill="hold">
                                          <p:stCondLst>
                                            <p:cond delay="999"/>
                                          </p:stCondLst>
                                        </p:cTn>
                                        <p:tgtEl>
                                          <p:spTgt spid="21">
                                            <p:txEl>
                                              <p:pRg st="3" end="3"/>
                                            </p:txEl>
                                          </p:spTgt>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00"/>
                                        <p:tgtEl>
                                          <p:spTgt spid="21">
                                            <p:txEl>
                                              <p:pRg st="4" end="4"/>
                                            </p:txEl>
                                          </p:spTgt>
                                        </p:tgtEl>
                                      </p:cBhvr>
                                    </p:animEffect>
                                    <p:set>
                                      <p:cBhvr>
                                        <p:cTn id="44" dur="1" fill="hold">
                                          <p:stCondLst>
                                            <p:cond delay="999"/>
                                          </p:stCondLst>
                                        </p:cTn>
                                        <p:tgtEl>
                                          <p:spTgt spid="21">
                                            <p:txEl>
                                              <p:pRg st="4" end="4"/>
                                            </p:txEl>
                                          </p:spTgt>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1000"/>
                                        <p:tgtEl>
                                          <p:spTgt spid="21">
                                            <p:txEl>
                                              <p:pRg st="5" end="5"/>
                                            </p:txEl>
                                          </p:spTgt>
                                        </p:tgtEl>
                                      </p:cBhvr>
                                    </p:animEffect>
                                    <p:set>
                                      <p:cBhvr>
                                        <p:cTn id="47" dur="1" fill="hold">
                                          <p:stCondLst>
                                            <p:cond delay="999"/>
                                          </p:stCondLst>
                                        </p:cTn>
                                        <p:tgtEl>
                                          <p:spTgt spid="21">
                                            <p:txEl>
                                              <p:pRg st="5" end="5"/>
                                            </p:txEl>
                                          </p:spTgt>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1000"/>
                                        <p:tgtEl>
                                          <p:spTgt spid="21">
                                            <p:txEl>
                                              <p:pRg st="6" end="6"/>
                                            </p:txEl>
                                          </p:spTgt>
                                        </p:tgtEl>
                                      </p:cBhvr>
                                    </p:animEffect>
                                    <p:set>
                                      <p:cBhvr>
                                        <p:cTn id="50" dur="1" fill="hold">
                                          <p:stCondLst>
                                            <p:cond delay="999"/>
                                          </p:stCondLst>
                                        </p:cTn>
                                        <p:tgtEl>
                                          <p:spTgt spid="21">
                                            <p:txEl>
                                              <p:pRg st="6" end="6"/>
                                            </p:txEl>
                                          </p:spTgt>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1000"/>
                                        <p:tgtEl>
                                          <p:spTgt spid="36"/>
                                        </p:tgtEl>
                                      </p:cBhvr>
                                    </p:animEffect>
                                  </p:childTnLst>
                                </p:cTn>
                              </p:par>
                            </p:childTnLst>
                          </p:cTn>
                        </p:par>
                        <p:par>
                          <p:cTn id="54" fill="hold">
                            <p:stCondLst>
                              <p:cond delay="1000"/>
                            </p:stCondLst>
                            <p:childTnLst>
                              <p:par>
                                <p:cTn id="55" presetID="22" presetClass="entr" presetSubtype="8" fill="hold"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left)">
                                      <p:cBhvr>
                                        <p:cTn id="57"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34"/>
          <p:cNvGrpSpPr/>
          <p:nvPr/>
        </p:nvGrpSpPr>
        <p:grpSpPr>
          <a:xfrm>
            <a:off x="533400" y="774808"/>
            <a:ext cx="7927848" cy="6134567"/>
            <a:chOff x="533400" y="774808"/>
            <a:chExt cx="7927848" cy="6134567"/>
          </a:xfrm>
        </p:grpSpPr>
        <p:grpSp>
          <p:nvGrpSpPr>
            <p:cNvPr id="14" name="Group 6"/>
            <p:cNvGrpSpPr>
              <a:grpSpLocks noChangeAspect="1"/>
            </p:cNvGrpSpPr>
            <p:nvPr/>
          </p:nvGrpSpPr>
          <p:grpSpPr>
            <a:xfrm>
              <a:off x="533400" y="774808"/>
              <a:ext cx="7927848" cy="6083192"/>
              <a:chOff x="0" y="1244905"/>
              <a:chExt cx="7315200" cy="5613095"/>
            </a:xfrm>
          </p:grpSpPr>
          <p:pic>
            <p:nvPicPr>
              <p:cNvPr id="16" name="Picture 2"/>
              <p:cNvPicPr>
                <a:picLocks noChangeAspect="1" noChangeArrowheads="1"/>
              </p:cNvPicPr>
              <p:nvPr/>
            </p:nvPicPr>
            <p:blipFill>
              <a:blip r:embed="rId3"/>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17" name="Rectangle 3"/>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sp useBgFill="1">
        <p:nvSpPr>
          <p:cNvPr id="11" name="TextBox 10"/>
          <p:cNvSpPr txBox="1"/>
          <p:nvPr/>
        </p:nvSpPr>
        <p:spPr>
          <a:xfrm>
            <a:off x="0" y="4960203"/>
            <a:ext cx="6477000" cy="646331"/>
          </a:xfrm>
          <a:prstGeom prst="rect">
            <a:avLst/>
          </a:prstGeom>
        </p:spPr>
        <p:txBody>
          <a:bodyPr wrap="square" rtlCol="0">
            <a:spAutoFit/>
          </a:bodyPr>
          <a:lstStyle/>
          <a:p>
            <a:r>
              <a:rPr lang="en-US" sz="3600" b="1" dirty="0" smtClean="0"/>
              <a:t>  American acculturation . . . .  </a:t>
            </a:r>
          </a:p>
        </p:txBody>
      </p:sp>
      <p:pic>
        <p:nvPicPr>
          <p:cNvPr id="6" name="Picture 3"/>
          <p:cNvPicPr>
            <a:picLocks noChangeAspect="1" noChangeArrowheads="1"/>
          </p:cNvPicPr>
          <p:nvPr/>
        </p:nvPicPr>
        <p:blipFill>
          <a:blip r:embed="rId4"/>
          <a:srcRect l="297" t="268" r="3561" b="16086"/>
          <a:stretch>
            <a:fillRect/>
          </a:stretch>
        </p:blipFill>
        <p:spPr bwMode="auto">
          <a:xfrm>
            <a:off x="5029200" y="1295400"/>
            <a:ext cx="4114800" cy="3962400"/>
          </a:xfrm>
          <a:prstGeom prst="rect">
            <a:avLst/>
          </a:prstGeom>
          <a:noFill/>
          <a:ln w="9525">
            <a:noFill/>
            <a:miter lim="800000"/>
            <a:headEnd/>
            <a:tailEnd/>
          </a:ln>
          <a:effectLst/>
        </p:spPr>
      </p:pic>
      <p:pic>
        <p:nvPicPr>
          <p:cNvPr id="7" name="Picture 5"/>
          <p:cNvPicPr>
            <a:picLocks noChangeAspect="1" noChangeArrowheads="1"/>
          </p:cNvPicPr>
          <p:nvPr/>
        </p:nvPicPr>
        <p:blipFill>
          <a:blip r:embed="rId5"/>
          <a:srcRect r="826" b="14286"/>
          <a:stretch>
            <a:fillRect/>
          </a:stretch>
        </p:blipFill>
        <p:spPr bwMode="auto">
          <a:xfrm>
            <a:off x="4953000" y="1066800"/>
            <a:ext cx="4191000" cy="4191000"/>
          </a:xfrm>
          <a:prstGeom prst="rect">
            <a:avLst/>
          </a:prstGeom>
          <a:noFill/>
          <a:ln w="9525">
            <a:noFill/>
            <a:miter lim="800000"/>
            <a:headEnd/>
            <a:tailEnd/>
          </a:ln>
          <a:effectLst/>
        </p:spPr>
      </p:pic>
      <p:sp useBgFill="1">
        <p:nvSpPr>
          <p:cNvPr id="4" name="Rectangle 3"/>
          <p:cNvSpPr/>
          <p:nvPr/>
        </p:nvSpPr>
        <p:spPr>
          <a:xfrm>
            <a:off x="0" y="1219200"/>
            <a:ext cx="4953000" cy="3323987"/>
          </a:xfrm>
          <a:prstGeom prst="rect">
            <a:avLst/>
          </a:prstGeom>
        </p:spPr>
        <p:txBody>
          <a:bodyPr wrap="square">
            <a:spAutoFit/>
          </a:bodyPr>
          <a:lstStyle/>
          <a:p>
            <a:pPr marL="115888">
              <a:buFont typeface="Arial" pitchFamily="34" charset="0"/>
              <a:buChar char="•"/>
              <a:tabLst>
                <a:tab pos="49213" algn="l"/>
              </a:tabLst>
            </a:pPr>
            <a:r>
              <a:rPr lang="en-US" sz="3000" dirty="0" smtClean="0"/>
              <a:t> religious conversion</a:t>
            </a:r>
          </a:p>
          <a:p>
            <a:pPr marL="115888">
              <a:buFont typeface="Arial" pitchFamily="34" charset="0"/>
              <a:buChar char="•"/>
              <a:tabLst>
                <a:tab pos="49213" algn="l"/>
              </a:tabLst>
            </a:pPr>
            <a:r>
              <a:rPr lang="en-US" sz="3000" dirty="0" smtClean="0"/>
              <a:t>written language &amp; schools</a:t>
            </a:r>
          </a:p>
          <a:p>
            <a:pPr marL="115888">
              <a:buFont typeface="Arial" pitchFamily="34" charset="0"/>
              <a:buChar char="•"/>
              <a:tabLst>
                <a:tab pos="49213" algn="l"/>
              </a:tabLst>
            </a:pPr>
            <a:r>
              <a:rPr lang="en-US" sz="3000" dirty="0" smtClean="0"/>
              <a:t> centralized government </a:t>
            </a:r>
          </a:p>
          <a:p>
            <a:pPr marL="115888">
              <a:buFont typeface="Arial" pitchFamily="34" charset="0"/>
              <a:buChar char="•"/>
              <a:tabLst>
                <a:tab pos="49213" algn="l"/>
              </a:tabLst>
            </a:pPr>
            <a:r>
              <a:rPr lang="en-US" sz="3000" dirty="0" smtClean="0"/>
              <a:t> written constitution</a:t>
            </a:r>
          </a:p>
          <a:p>
            <a:pPr marL="115888">
              <a:buFont typeface="Arial" pitchFamily="34" charset="0"/>
              <a:buChar char="•"/>
              <a:tabLst>
                <a:tab pos="49213" algn="l"/>
              </a:tabLst>
            </a:pPr>
            <a:r>
              <a:rPr lang="en-US" sz="3000" dirty="0" smtClean="0"/>
              <a:t> intermarriage w/Americans</a:t>
            </a:r>
          </a:p>
          <a:p>
            <a:pPr marL="115888">
              <a:buFont typeface="Arial" pitchFamily="34" charset="0"/>
              <a:buChar char="•"/>
              <a:tabLst>
                <a:tab pos="49213" algn="l"/>
              </a:tabLst>
            </a:pPr>
            <a:r>
              <a:rPr lang="en-US" sz="3000" dirty="0" smtClean="0"/>
              <a:t> farming/plantation slavery</a:t>
            </a:r>
          </a:p>
          <a:p>
            <a:pPr marL="115888">
              <a:buFont typeface="Arial" pitchFamily="34" charset="0"/>
              <a:buChar char="•"/>
              <a:tabLst>
                <a:tab pos="49213" algn="l"/>
              </a:tabLst>
            </a:pPr>
            <a:r>
              <a:rPr lang="en-US" sz="3000" dirty="0" smtClean="0"/>
              <a:t> ‘Factory System’ </a:t>
            </a:r>
          </a:p>
        </p:txBody>
      </p:sp>
      <p:sp useBgFill="1">
        <p:nvSpPr>
          <p:cNvPr id="8" name="Rectangle 7"/>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cxnSp>
        <p:nvCxnSpPr>
          <p:cNvPr id="10" name="Straight Connector 9"/>
          <p:cNvCxnSpPr/>
          <p:nvPr/>
        </p:nvCxnSpPr>
        <p:spPr>
          <a:xfrm>
            <a:off x="1219200" y="1143000"/>
            <a:ext cx="29718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9" name="TextBox 8"/>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 useBgFill="1">
        <p:nvSpPr>
          <p:cNvPr id="12" name="TextBox 11"/>
          <p:cNvSpPr txBox="1"/>
          <p:nvPr/>
        </p:nvSpPr>
        <p:spPr>
          <a:xfrm>
            <a:off x="838200" y="5657671"/>
            <a:ext cx="8077200" cy="1200329"/>
          </a:xfrm>
          <a:prstGeom prst="rect">
            <a:avLst/>
          </a:prstGeom>
        </p:spPr>
        <p:txBody>
          <a:bodyPr wrap="square" rtlCol="0">
            <a:spAutoFit/>
          </a:bodyPr>
          <a:lstStyle/>
          <a:p>
            <a:pPr algn="ctr"/>
            <a:r>
              <a:rPr lang="en-US" sz="3600" b="1" dirty="0" smtClean="0"/>
              <a:t>‘adapting to &amp; borrowing traits</a:t>
            </a:r>
          </a:p>
          <a:p>
            <a:pPr algn="ctr"/>
            <a:r>
              <a:rPr lang="en-US" sz="3600" b="1" dirty="0" smtClean="0"/>
              <a:t> from the Euro-American culture’</a:t>
            </a:r>
          </a:p>
        </p:txBody>
      </p:sp>
      <p:sp useBgFill="1">
        <p:nvSpPr>
          <p:cNvPr id="3" name="TextBox 2"/>
          <p:cNvSpPr txBox="1"/>
          <p:nvPr/>
        </p:nvSpPr>
        <p:spPr>
          <a:xfrm>
            <a:off x="0" y="5638800"/>
            <a:ext cx="9144000" cy="523220"/>
          </a:xfrm>
          <a:prstGeom prst="rect">
            <a:avLst/>
          </a:prstGeom>
        </p:spPr>
        <p:txBody>
          <a:bodyPr wrap="square" rtlCol="0">
            <a:spAutoFit/>
          </a:bodyPr>
          <a:lstStyle/>
          <a:p>
            <a:pPr algn="ctr"/>
            <a:r>
              <a:rPr lang="en-US" sz="2800" b="1" i="1" spc="100" dirty="0" smtClean="0">
                <a:solidFill>
                  <a:srgbClr val="00B050"/>
                </a:solidFill>
                <a:effectLst>
                  <a:outerShdw dist="50800" dir="7200000" algn="ctr" rotWithShape="0">
                    <a:schemeClr val="tx1"/>
                  </a:outerShdw>
                </a:effectLst>
                <a:latin typeface="Arial" pitchFamily="34" charset="0"/>
                <a:cs typeface="Arial" pitchFamily="34" charset="0"/>
              </a:rPr>
              <a:t>Are lands of the Five ‘Civilized’ Tribes inviolate?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1000"/>
                                        <p:tgtEl>
                                          <p:spTgt spid="12">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30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fade">
                                      <p:cBhvr>
                                        <p:cTn id="23" dur="1000"/>
                                        <p:tgtEl>
                                          <p:spTgt spid="1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2" nodeType="clickEffect">
                                  <p:stCondLst>
                                    <p:cond delay="0"/>
                                  </p:stCondLst>
                                  <p:childTnLst>
                                    <p:animEffect transition="out" filter="fade">
                                      <p:cBhvr>
                                        <p:cTn id="27" dur="1000"/>
                                        <p:tgtEl>
                                          <p:spTgt spid="11"/>
                                        </p:tgtEl>
                                      </p:cBhvr>
                                    </p:animEffect>
                                    <p:set>
                                      <p:cBhvr>
                                        <p:cTn id="28" dur="1" fill="hold">
                                          <p:stCondLst>
                                            <p:cond delay="999"/>
                                          </p:stCondLst>
                                        </p:cTn>
                                        <p:tgtEl>
                                          <p:spTgt spid="11"/>
                                        </p:tgtEl>
                                        <p:attrNameLst>
                                          <p:attrName>style.visibility</p:attrName>
                                        </p:attrNameLst>
                                      </p:cBhvr>
                                      <p:to>
                                        <p:strVal val="hidden"/>
                                      </p:to>
                                    </p:set>
                                  </p:childTnLst>
                                </p:cTn>
                              </p:par>
                              <p:par>
                                <p:cTn id="29" presetID="10" presetClass="exit" presetSubtype="0" fill="hold" grpId="2" nodeType="withEffect">
                                  <p:stCondLst>
                                    <p:cond delay="0"/>
                                  </p:stCondLst>
                                  <p:childTnLst>
                                    <p:animEffect transition="out" filter="fade">
                                      <p:cBhvr>
                                        <p:cTn id="30" dur="1000"/>
                                        <p:tgtEl>
                                          <p:spTgt spid="12">
                                            <p:txEl>
                                              <p:pRg st="0" end="0"/>
                                            </p:txEl>
                                          </p:spTgt>
                                        </p:tgtEl>
                                      </p:cBhvr>
                                    </p:animEffect>
                                    <p:set>
                                      <p:cBhvr>
                                        <p:cTn id="31" dur="1" fill="hold">
                                          <p:stCondLst>
                                            <p:cond delay="999"/>
                                          </p:stCondLst>
                                        </p:cTn>
                                        <p:tgtEl>
                                          <p:spTgt spid="12">
                                            <p:txEl>
                                              <p:pRg st="0" end="0"/>
                                            </p:txEl>
                                          </p:spTgt>
                                        </p:tgtEl>
                                        <p:attrNameLst>
                                          <p:attrName>style.visibility</p:attrName>
                                        </p:attrNameLst>
                                      </p:cBhvr>
                                      <p:to>
                                        <p:strVal val="hidden"/>
                                      </p:to>
                                    </p:set>
                                  </p:childTnLst>
                                </p:cTn>
                              </p:par>
                              <p:par>
                                <p:cTn id="32" presetID="10" presetClass="exit" presetSubtype="0" fill="hold" grpId="2" nodeType="withEffect">
                                  <p:stCondLst>
                                    <p:cond delay="0"/>
                                  </p:stCondLst>
                                  <p:childTnLst>
                                    <p:animEffect transition="out" filter="fade">
                                      <p:cBhvr>
                                        <p:cTn id="33" dur="1000"/>
                                        <p:tgtEl>
                                          <p:spTgt spid="12">
                                            <p:txEl>
                                              <p:pRg st="1" end="1"/>
                                            </p:txEl>
                                          </p:spTgt>
                                        </p:tgtEl>
                                      </p:cBhvr>
                                    </p:animEffect>
                                    <p:set>
                                      <p:cBhvr>
                                        <p:cTn id="34" dur="1" fill="hold">
                                          <p:stCondLst>
                                            <p:cond delay="999"/>
                                          </p:stCondLst>
                                        </p:cTn>
                                        <p:tgtEl>
                                          <p:spTgt spid="12">
                                            <p:txEl>
                                              <p:pRg st="1" end="1"/>
                                            </p:txEl>
                                          </p:spTgt>
                                        </p:tgtEl>
                                        <p:attrNameLst>
                                          <p:attrName>style.visibility</p:attrName>
                                        </p:attrNameLst>
                                      </p:cBhvr>
                                      <p:to>
                                        <p:strVal val="hidden"/>
                                      </p:to>
                                    </p:set>
                                  </p:childTnLst>
                                </p:cTn>
                              </p:par>
                              <p:par>
                                <p:cTn id="35" presetID="10" presetClass="exit" presetSubtype="0" fill="hold" grpId="2" nodeType="withEffect">
                                  <p:stCondLst>
                                    <p:cond delay="0"/>
                                  </p:stCondLst>
                                  <p:childTnLst>
                                    <p:animEffect transition="out" filter="fade">
                                      <p:cBhvr>
                                        <p:cTn id="36" dur="1000"/>
                                        <p:tgtEl>
                                          <p:spTgt spid="12">
                                            <p:bg/>
                                          </p:spTgt>
                                        </p:tgtEl>
                                      </p:cBhvr>
                                    </p:animEffect>
                                    <p:set>
                                      <p:cBhvr>
                                        <p:cTn id="37" dur="1" fill="hold">
                                          <p:stCondLst>
                                            <p:cond delay="999"/>
                                          </p:stCondLst>
                                        </p:cTn>
                                        <p:tgtEl>
                                          <p:spTgt spid="12">
                                            <p:bg/>
                                          </p:spTgt>
                                        </p:tgtEl>
                                        <p:attrNameLst>
                                          <p:attrName>style.visibility</p:attrName>
                                        </p:attrNameLst>
                                      </p:cBhvr>
                                      <p:to>
                                        <p:strVal val="hidden"/>
                                      </p:to>
                                    </p:se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left)">
                                      <p:cBhvr>
                                        <p:cTn id="41" dur="1000"/>
                                        <p:tgtEl>
                                          <p:spTgt spid="3"/>
                                        </p:tgtEl>
                                      </p:cBhvr>
                                    </p:animEffect>
                                  </p:childTnLst>
                                </p:cTn>
                              </p:par>
                            </p:childTnLst>
                          </p:cTn>
                        </p:par>
                        <p:par>
                          <p:cTn id="42" fill="hold">
                            <p:stCondLst>
                              <p:cond delay="2000"/>
                            </p:stCondLst>
                            <p:childTnLst>
                              <p:par>
                                <p:cTn id="43" presetID="10" presetClass="exit" presetSubtype="0" fill="hold" nodeType="afterEffect">
                                  <p:stCondLst>
                                    <p:cond delay="0"/>
                                  </p:stCondLst>
                                  <p:childTnLst>
                                    <p:animEffect transition="out" filter="fade">
                                      <p:cBhvr>
                                        <p:cTn id="44" dur="2000"/>
                                        <p:tgtEl>
                                          <p:spTgt spid="6"/>
                                        </p:tgtEl>
                                      </p:cBhvr>
                                    </p:animEffect>
                                    <p:set>
                                      <p:cBhvr>
                                        <p:cTn id="45" dur="1" fill="hold">
                                          <p:stCondLst>
                                            <p:cond delay="1999"/>
                                          </p:stCondLst>
                                        </p:cTn>
                                        <p:tgtEl>
                                          <p:spTgt spid="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1000"/>
                                        <p:tgtEl>
                                          <p:spTgt spid="8"/>
                                        </p:tgtEl>
                                      </p:cBhvr>
                                    </p:animEffect>
                                    <p:set>
                                      <p:cBhvr>
                                        <p:cTn id="50" dur="1" fill="hold">
                                          <p:stCondLst>
                                            <p:cond delay="999"/>
                                          </p:stCondLst>
                                        </p:cTn>
                                        <p:tgtEl>
                                          <p:spTgt spid="8"/>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000"/>
                                        <p:tgtEl>
                                          <p:spTgt spid="10"/>
                                        </p:tgtEl>
                                      </p:cBhvr>
                                    </p:animEffect>
                                    <p:set>
                                      <p:cBhvr>
                                        <p:cTn id="53" dur="1" fill="hold">
                                          <p:stCondLst>
                                            <p:cond delay="999"/>
                                          </p:stCondLst>
                                        </p:cTn>
                                        <p:tgtEl>
                                          <p:spTgt spid="10"/>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4"/>
                                        </p:tgtEl>
                                      </p:cBhvr>
                                    </p:animEffect>
                                    <p:set>
                                      <p:cBhvr>
                                        <p:cTn id="56" dur="1" fill="hold">
                                          <p:stCondLst>
                                            <p:cond delay="999"/>
                                          </p:stCondLst>
                                        </p:cTn>
                                        <p:tgtEl>
                                          <p:spTgt spid="4"/>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00"/>
                                        <p:tgtEl>
                                          <p:spTgt spid="7"/>
                                        </p:tgtEl>
                                      </p:cBhvr>
                                    </p:animEffect>
                                    <p:set>
                                      <p:cBhvr>
                                        <p:cTn id="59" dur="1" fill="hold">
                                          <p:stCondLst>
                                            <p:cond delay="999"/>
                                          </p:stCondLst>
                                        </p:cTn>
                                        <p:tgtEl>
                                          <p:spTgt spid="7"/>
                                        </p:tgtEl>
                                        <p:attrNameLst>
                                          <p:attrName>style.visibility</p:attrName>
                                        </p:attrNameLst>
                                      </p:cBhvr>
                                      <p:to>
                                        <p:strVal val="hidden"/>
                                      </p:to>
                                    </p:set>
                                  </p:childTnLst>
                                </p:cTn>
                              </p:par>
                              <p:par>
                                <p:cTn id="60" presetID="64" presetClass="path" presetSubtype="0" accel="50000" decel="50000" fill="hold" grpId="1" nodeType="withEffect">
                                  <p:stCondLst>
                                    <p:cond delay="0"/>
                                  </p:stCondLst>
                                  <p:childTnLst>
                                    <p:animMotion origin="layout" path="M 0 3.33333E-6 L 0 -0.72709 " pathEditMode="relative" rAng="0" ptsTypes="AA">
                                      <p:cBhvr>
                                        <p:cTn id="61" dur="1000" fill="hold"/>
                                        <p:tgtEl>
                                          <p:spTgt spid="3"/>
                                        </p:tgtEl>
                                        <p:attrNameLst>
                                          <p:attrName>ppt_x</p:attrName>
                                          <p:attrName>ppt_y</p:attrName>
                                        </p:attrNameLst>
                                      </p:cBhvr>
                                      <p:rCtr x="0" y="-364"/>
                                    </p:animMotion>
                                  </p:childTnLst>
                                </p:cTn>
                              </p:par>
                            </p:childTnLst>
                          </p:cTn>
                        </p:par>
                        <p:par>
                          <p:cTn id="62" fill="hold">
                            <p:stCondLst>
                              <p:cond delay="1000"/>
                            </p:stCondLst>
                            <p:childTnLst>
                              <p:par>
                                <p:cTn id="63" presetID="10" presetClass="entr" presetSubtype="0" fill="hold"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2" animBg="1"/>
      <p:bldP spid="4" grpId="0" animBg="1"/>
      <p:bldP spid="4" grpId="1" animBg="1"/>
      <p:bldP spid="8" grpId="0" animBg="1"/>
      <p:bldP spid="12" grpId="2" build="allAtOnce" animBg="1"/>
      <p:bldP spid="3" grpId="0" animBg="1"/>
      <p:bldP spid="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2" descr="Image result for trail of tears"/>
          <p:cNvPicPr>
            <a:picLocks noChangeAspect="1" noChangeArrowheads="1"/>
          </p:cNvPicPr>
          <p:nvPr/>
        </p:nvPicPr>
        <p:blipFill>
          <a:blip r:embed="rId2"/>
          <a:srcRect/>
          <a:stretch>
            <a:fillRect/>
          </a:stretch>
        </p:blipFill>
        <p:spPr bwMode="auto">
          <a:xfrm>
            <a:off x="-1" y="0"/>
            <a:ext cx="9144001" cy="6858001"/>
          </a:xfrm>
          <a:prstGeom prst="rect">
            <a:avLst/>
          </a:prstGeom>
          <a:noFill/>
        </p:spPr>
      </p:pic>
      <p:grpSp>
        <p:nvGrpSpPr>
          <p:cNvPr id="2" name="Group 42"/>
          <p:cNvGrpSpPr/>
          <p:nvPr/>
        </p:nvGrpSpPr>
        <p:grpSpPr>
          <a:xfrm>
            <a:off x="0" y="1192389"/>
            <a:ext cx="9144000" cy="5665611"/>
            <a:chOff x="0" y="1192389"/>
            <a:chExt cx="9144000" cy="5665611"/>
          </a:xfrm>
        </p:grpSpPr>
        <p:pic>
          <p:nvPicPr>
            <p:cNvPr id="22" name="Picture 3"/>
            <p:cNvPicPr>
              <a:picLocks noChangeAspect="1" noChangeArrowheads="1"/>
            </p:cNvPicPr>
            <p:nvPr/>
          </p:nvPicPr>
          <p:blipFill>
            <a:blip r:embed="rId3"/>
            <a:srcRect l="28065" t="36939" r="13645" b="9190"/>
            <a:stretch>
              <a:fillRect/>
            </a:stretch>
          </p:blipFill>
          <p:spPr bwMode="auto">
            <a:xfrm>
              <a:off x="0" y="1192389"/>
              <a:ext cx="9144000" cy="5665611"/>
            </a:xfrm>
            <a:prstGeom prst="rect">
              <a:avLst/>
            </a:prstGeom>
            <a:noFill/>
            <a:ln w="63500">
              <a:solidFill>
                <a:schemeClr val="tx1"/>
              </a:solidFill>
              <a:miter lim="800000"/>
              <a:headEnd/>
              <a:tailEnd/>
            </a:ln>
            <a:effectLst/>
          </p:spPr>
        </p:pic>
        <p:grpSp>
          <p:nvGrpSpPr>
            <p:cNvPr id="3" name="Group 37"/>
            <p:cNvGrpSpPr/>
            <p:nvPr/>
          </p:nvGrpSpPr>
          <p:grpSpPr>
            <a:xfrm>
              <a:off x="2057400" y="1219200"/>
              <a:ext cx="4343400" cy="3404616"/>
              <a:chOff x="2057400" y="1219200"/>
              <a:chExt cx="4343400" cy="3404616"/>
            </a:xfrm>
          </p:grpSpPr>
          <p:pic>
            <p:nvPicPr>
              <p:cNvPr id="39" name="Picture 2" descr="Image result for us states and territories 1805 map"/>
              <p:cNvPicPr>
                <a:picLocks noChangeAspect="1" noChangeArrowheads="1"/>
              </p:cNvPicPr>
              <p:nvPr/>
            </p:nvPicPr>
            <p:blipFill>
              <a:blip r:embed="rId4"/>
              <a:srcRect l="35000" t="23683" r="46473" b="61546"/>
              <a:stretch>
                <a:fillRect/>
              </a:stretch>
            </p:blipFill>
            <p:spPr bwMode="auto">
              <a:xfrm>
                <a:off x="2057400" y="1222248"/>
                <a:ext cx="2209800" cy="987552"/>
              </a:xfrm>
              <a:prstGeom prst="rect">
                <a:avLst/>
              </a:prstGeom>
              <a:noFill/>
            </p:spPr>
          </p:pic>
          <p:pic>
            <p:nvPicPr>
              <p:cNvPr id="40" name="Picture 2" descr="Image result for us states and territories 1805 map"/>
              <p:cNvPicPr>
                <a:picLocks noChangeAspect="1" noChangeArrowheads="1"/>
              </p:cNvPicPr>
              <p:nvPr/>
            </p:nvPicPr>
            <p:blipFill>
              <a:blip r:embed="rId4"/>
              <a:srcRect l="35000" t="23683" r="48230" b="61546"/>
              <a:stretch>
                <a:fillRect/>
              </a:stretch>
            </p:blipFill>
            <p:spPr bwMode="auto">
              <a:xfrm>
                <a:off x="4953000" y="1219200"/>
                <a:ext cx="1219200" cy="838200"/>
              </a:xfrm>
              <a:prstGeom prst="rect">
                <a:avLst/>
              </a:prstGeom>
              <a:noFill/>
            </p:spPr>
          </p:pic>
          <p:pic>
            <p:nvPicPr>
              <p:cNvPr id="41" name="Picture 2" descr="Image result for us states and territories 1805 map"/>
              <p:cNvPicPr>
                <a:picLocks noChangeAspect="1" noChangeArrowheads="1"/>
              </p:cNvPicPr>
              <p:nvPr/>
            </p:nvPicPr>
            <p:blipFill>
              <a:blip r:embed="rId4"/>
              <a:srcRect l="35000" t="23683" r="45834" b="61546"/>
              <a:stretch>
                <a:fillRect/>
              </a:stretch>
            </p:blipFill>
            <p:spPr bwMode="auto">
              <a:xfrm>
                <a:off x="4953000" y="3657600"/>
                <a:ext cx="1447800" cy="914400"/>
              </a:xfrm>
              <a:prstGeom prst="rect">
                <a:avLst/>
              </a:prstGeom>
              <a:noFill/>
            </p:spPr>
          </p:pic>
          <p:pic>
            <p:nvPicPr>
              <p:cNvPr id="42" name="Picture 2" descr="Image result for us states and territories 1805 map"/>
              <p:cNvPicPr preferRelativeResize="0">
                <a:picLocks noChangeArrowheads="1"/>
              </p:cNvPicPr>
              <p:nvPr/>
            </p:nvPicPr>
            <p:blipFill>
              <a:blip r:embed="rId4"/>
              <a:srcRect l="35000" t="23683" r="45834" b="61546"/>
              <a:stretch>
                <a:fillRect/>
              </a:stretch>
            </p:blipFill>
            <p:spPr bwMode="auto">
              <a:xfrm>
                <a:off x="4114800" y="4242816"/>
                <a:ext cx="676656" cy="381000"/>
              </a:xfrm>
              <a:prstGeom prst="rect">
                <a:avLst/>
              </a:prstGeom>
              <a:noFill/>
            </p:spPr>
          </p:pic>
        </p:grpSp>
      </p:grpSp>
      <p:grpSp>
        <p:nvGrpSpPr>
          <p:cNvPr id="4" name="Group 102"/>
          <p:cNvGrpSpPr/>
          <p:nvPr/>
        </p:nvGrpSpPr>
        <p:grpSpPr>
          <a:xfrm>
            <a:off x="0" y="1752600"/>
            <a:ext cx="9144000" cy="5136178"/>
            <a:chOff x="0" y="1752600"/>
            <a:chExt cx="9144000" cy="5136178"/>
          </a:xfrm>
        </p:grpSpPr>
        <p:sp>
          <p:nvSpPr>
            <p:cNvPr id="50" name="Freeform 49"/>
            <p:cNvSpPr/>
            <p:nvPr/>
          </p:nvSpPr>
          <p:spPr>
            <a:xfrm rot="17257241">
              <a:off x="-898300" y="4118999"/>
              <a:ext cx="3234778" cy="934384"/>
            </a:xfrm>
            <a:custGeom>
              <a:avLst/>
              <a:gdLst>
                <a:gd name="connsiteX0" fmla="*/ 5752407 w 5752407"/>
                <a:gd name="connsiteY0" fmla="*/ 462742 h 1975658"/>
                <a:gd name="connsiteX1" fmla="*/ 3906982 w 5752407"/>
                <a:gd name="connsiteY1" fmla="*/ 196735 h 1975658"/>
                <a:gd name="connsiteX2" fmla="*/ 1778923 w 5752407"/>
                <a:gd name="connsiteY2" fmla="*/ 296487 h 1975658"/>
                <a:gd name="connsiteX3" fmla="*/ 0 w 5752407"/>
                <a:gd name="connsiteY3" fmla="*/ 1975658 h 1975658"/>
                <a:gd name="connsiteX0" fmla="*/ 5752407 w 5752407"/>
                <a:gd name="connsiteY0" fmla="*/ 1083480 h 2596396"/>
                <a:gd name="connsiteX1" fmla="*/ 3906982 w 5752407"/>
                <a:gd name="connsiteY1" fmla="*/ 817473 h 2596396"/>
                <a:gd name="connsiteX2" fmla="*/ 3818881 w 5752407"/>
                <a:gd name="connsiteY2" fmla="*/ 16626 h 2596396"/>
                <a:gd name="connsiteX3" fmla="*/ 1778923 w 5752407"/>
                <a:gd name="connsiteY3" fmla="*/ 917225 h 2596396"/>
                <a:gd name="connsiteX4" fmla="*/ 0 w 5752407"/>
                <a:gd name="connsiteY4" fmla="*/ 2596396 h 2596396"/>
                <a:gd name="connsiteX0" fmla="*/ 5752407 w 5752407"/>
                <a:gd name="connsiteY0" fmla="*/ 1094564 h 2607480"/>
                <a:gd name="connsiteX1" fmla="*/ 3818881 w 5752407"/>
                <a:gd name="connsiteY1" fmla="*/ 27710 h 2607480"/>
                <a:gd name="connsiteX2" fmla="*/ 1778923 w 5752407"/>
                <a:gd name="connsiteY2" fmla="*/ 928309 h 2607480"/>
                <a:gd name="connsiteX3" fmla="*/ 0 w 5752407"/>
                <a:gd name="connsiteY3" fmla="*/ 2607480 h 2607480"/>
              </a:gdLst>
              <a:ahLst/>
              <a:cxnLst>
                <a:cxn ang="0">
                  <a:pos x="connsiteX0" y="connsiteY0"/>
                </a:cxn>
                <a:cxn ang="0">
                  <a:pos x="connsiteX1" y="connsiteY1"/>
                </a:cxn>
                <a:cxn ang="0">
                  <a:pos x="connsiteX2" y="connsiteY2"/>
                </a:cxn>
                <a:cxn ang="0">
                  <a:pos x="connsiteX3" y="connsiteY3"/>
                </a:cxn>
              </a:cxnLst>
              <a:rect l="l" t="t" r="r" b="b"/>
              <a:pathLst>
                <a:path w="5752407" h="2607480">
                  <a:moveTo>
                    <a:pt x="5752407" y="1094564"/>
                  </a:moveTo>
                  <a:cubicBezTo>
                    <a:pt x="5349589" y="872303"/>
                    <a:pt x="4481128" y="55419"/>
                    <a:pt x="3818881" y="27710"/>
                  </a:cubicBezTo>
                  <a:cubicBezTo>
                    <a:pt x="3156634" y="1"/>
                    <a:pt x="2415403" y="498347"/>
                    <a:pt x="1778923" y="928309"/>
                  </a:cubicBezTo>
                  <a:cubicBezTo>
                    <a:pt x="1142443" y="1358271"/>
                    <a:pt x="0" y="2607480"/>
                    <a:pt x="0" y="2607480"/>
                  </a:cubicBezTo>
                </a:path>
              </a:pathLst>
            </a:custGeom>
            <a:ln w="317500">
              <a:gradFill flip="none" rotWithShape="1">
                <a:gsLst>
                  <a:gs pos="0">
                    <a:srgbClr val="000000">
                      <a:alpha val="74000"/>
                    </a:srgbClr>
                  </a:gs>
                  <a:gs pos="39999">
                    <a:srgbClr val="0A128C"/>
                  </a:gs>
                  <a:gs pos="70000">
                    <a:srgbClr val="181CC7"/>
                  </a:gs>
                  <a:gs pos="88000">
                    <a:srgbClr val="7005D4"/>
                  </a:gs>
                  <a:gs pos="100000">
                    <a:srgbClr val="8C3D91"/>
                  </a:gs>
                </a:gsLst>
                <a:lin ang="2700000" scaled="1"/>
                <a:tileRect/>
              </a:gra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Rectangle 3"/>
            <p:cNvSpPr>
              <a:spLocks noChangeArrowheads="1"/>
            </p:cNvSpPr>
            <p:nvPr/>
          </p:nvSpPr>
          <p:spPr bwMode="auto">
            <a:xfrm>
              <a:off x="0" y="6273225"/>
              <a:ext cx="9144000" cy="615553"/>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3400" b="1" dirty="0" smtClean="0">
                  <a:solidFill>
                    <a:srgbClr val="0810B8"/>
                  </a:solidFill>
                  <a:effectLst>
                    <a:outerShdw dist="38100" dir="7200000" algn="ctr" rotWithShape="0">
                      <a:schemeClr val="tx1"/>
                    </a:outerShdw>
                  </a:effectLst>
                  <a:latin typeface="Tempus Sans ITC" pitchFamily="82" charset="0"/>
                  <a:ea typeface="Calibri" pitchFamily="34" charset="0"/>
                  <a:cs typeface="Arial" pitchFamily="34" charset="0"/>
                </a:rPr>
                <a:t>a COMMERCIAL &amp; SETTLER trail into SW</a:t>
              </a:r>
            </a:p>
          </p:txBody>
        </p:sp>
        <p:sp>
          <p:nvSpPr>
            <p:cNvPr id="43" name="Freeform 42"/>
            <p:cNvSpPr/>
            <p:nvPr/>
          </p:nvSpPr>
          <p:spPr>
            <a:xfrm>
              <a:off x="457200" y="1752600"/>
              <a:ext cx="5676207" cy="1747058"/>
            </a:xfrm>
            <a:custGeom>
              <a:avLst/>
              <a:gdLst>
                <a:gd name="connsiteX0" fmla="*/ 5752407 w 5752407"/>
                <a:gd name="connsiteY0" fmla="*/ 462742 h 1975658"/>
                <a:gd name="connsiteX1" fmla="*/ 3906982 w 5752407"/>
                <a:gd name="connsiteY1" fmla="*/ 196735 h 1975658"/>
                <a:gd name="connsiteX2" fmla="*/ 1778923 w 5752407"/>
                <a:gd name="connsiteY2" fmla="*/ 296487 h 1975658"/>
                <a:gd name="connsiteX3" fmla="*/ 0 w 5752407"/>
                <a:gd name="connsiteY3" fmla="*/ 1975658 h 1975658"/>
              </a:gdLst>
              <a:ahLst/>
              <a:cxnLst>
                <a:cxn ang="0">
                  <a:pos x="connsiteX0" y="connsiteY0"/>
                </a:cxn>
                <a:cxn ang="0">
                  <a:pos x="connsiteX1" y="connsiteY1"/>
                </a:cxn>
                <a:cxn ang="0">
                  <a:pos x="connsiteX2" y="connsiteY2"/>
                </a:cxn>
                <a:cxn ang="0">
                  <a:pos x="connsiteX3" y="connsiteY3"/>
                </a:cxn>
              </a:cxnLst>
              <a:rect l="l" t="t" r="r" b="b"/>
              <a:pathLst>
                <a:path w="5752407" h="1975658">
                  <a:moveTo>
                    <a:pt x="5752407" y="462742"/>
                  </a:moveTo>
                  <a:cubicBezTo>
                    <a:pt x="5160818" y="343593"/>
                    <a:pt x="4569229" y="224444"/>
                    <a:pt x="3906982" y="196735"/>
                  </a:cubicBezTo>
                  <a:cubicBezTo>
                    <a:pt x="3244735" y="169026"/>
                    <a:pt x="2430087" y="0"/>
                    <a:pt x="1778923" y="296487"/>
                  </a:cubicBezTo>
                  <a:cubicBezTo>
                    <a:pt x="1127759" y="592974"/>
                    <a:pt x="0" y="1975658"/>
                    <a:pt x="0" y="1975658"/>
                  </a:cubicBezTo>
                </a:path>
              </a:pathLst>
            </a:custGeom>
            <a:ln w="381000">
              <a:gradFill flip="none" rotWithShape="1">
                <a:gsLst>
                  <a:gs pos="0">
                    <a:srgbClr val="000000">
                      <a:alpha val="70000"/>
                    </a:srgbClr>
                  </a:gs>
                  <a:gs pos="39999">
                    <a:srgbClr val="0A128C"/>
                  </a:gs>
                  <a:gs pos="70000">
                    <a:srgbClr val="181CC7"/>
                  </a:gs>
                  <a:gs pos="88000">
                    <a:srgbClr val="7005D4"/>
                  </a:gs>
                  <a:gs pos="100000">
                    <a:srgbClr val="8C3D91"/>
                  </a:gs>
                </a:gsLst>
                <a:path path="rect">
                  <a:fillToRect l="100000" b="100000"/>
                </a:path>
                <a:tileRect t="-100000" r="-100000"/>
              </a:gra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5-Point Star 46"/>
            <p:cNvSpPr/>
            <p:nvPr/>
          </p:nvSpPr>
          <p:spPr>
            <a:xfrm>
              <a:off x="228600" y="3048000"/>
              <a:ext cx="762000" cy="685800"/>
            </a:xfrm>
            <a:prstGeom prst="star5">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rot="20860029">
              <a:off x="1589878" y="1941671"/>
              <a:ext cx="2761730" cy="1159430"/>
            </a:xfrm>
            <a:prstGeom prst="rect">
              <a:avLst/>
            </a:prstGeom>
            <a:noFill/>
          </p:spPr>
          <p:txBody>
            <a:bodyPr wrap="none" rtlCol="0">
              <a:prstTxWarp prst="textArchUp">
                <a:avLst/>
              </a:prstTxWarp>
              <a:spAutoFit/>
            </a:bodyPr>
            <a:lstStyle/>
            <a:p>
              <a:r>
                <a:rPr lang="en-US" sz="3200" dirty="0" smtClean="0">
                  <a:solidFill>
                    <a:schemeClr val="bg1"/>
                  </a:solidFill>
                  <a:effectLst>
                    <a:outerShdw dist="50800" dir="5400000" algn="ctr" rotWithShape="0">
                      <a:schemeClr val="tx1"/>
                    </a:outerShdw>
                  </a:effectLst>
                </a:rPr>
                <a:t>SANTA  FE  TRAIL</a:t>
              </a:r>
              <a:endParaRPr lang="en-US" sz="3200" dirty="0">
                <a:solidFill>
                  <a:schemeClr val="bg1"/>
                </a:solidFill>
                <a:effectLst>
                  <a:outerShdw dist="50800" dir="5400000" algn="ctr" rotWithShape="0">
                    <a:schemeClr val="tx1"/>
                  </a:outerShdw>
                </a:effectLst>
              </a:endParaRPr>
            </a:p>
          </p:txBody>
        </p:sp>
      </p:grpSp>
      <p:sp>
        <p:nvSpPr>
          <p:cNvPr id="3074" name="AutoShape 2" descr="Image result for sequoya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Image result for sequoya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5" name="Group 103"/>
          <p:cNvGrpSpPr/>
          <p:nvPr/>
        </p:nvGrpSpPr>
        <p:grpSpPr>
          <a:xfrm>
            <a:off x="0" y="990600"/>
            <a:ext cx="9144000" cy="4173015"/>
            <a:chOff x="0" y="990600"/>
            <a:chExt cx="9144000" cy="4173015"/>
          </a:xfrm>
        </p:grpSpPr>
        <p:sp useBgFill="1">
          <p:nvSpPr>
            <p:cNvPr id="55" name="Rectangle 3"/>
            <p:cNvSpPr>
              <a:spLocks noChangeArrowheads="1"/>
            </p:cNvSpPr>
            <p:nvPr/>
          </p:nvSpPr>
          <p:spPr bwMode="auto">
            <a:xfrm>
              <a:off x="0" y="990600"/>
              <a:ext cx="9144000" cy="677108"/>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3800" b="1" dirty="0" smtClean="0">
                  <a:solidFill>
                    <a:srgbClr val="FF0000"/>
                  </a:solidFill>
                  <a:effectLst>
                    <a:outerShdw dist="50800" dir="7800000" algn="ctr" rotWithShape="0">
                      <a:schemeClr val="tx1"/>
                    </a:outerShdw>
                  </a:effectLst>
                  <a:latin typeface="Tempus Sans ITC" pitchFamily="82" charset="0"/>
                  <a:ea typeface="Calibri" pitchFamily="34" charset="0"/>
                  <a:cs typeface="Arial" pitchFamily="34" charset="0"/>
                </a:rPr>
                <a:t>a FORCED removal from native homelands</a:t>
              </a:r>
            </a:p>
          </p:txBody>
        </p:sp>
        <p:sp>
          <p:nvSpPr>
            <p:cNvPr id="56" name="Freeform 55"/>
            <p:cNvSpPr/>
            <p:nvPr/>
          </p:nvSpPr>
          <p:spPr>
            <a:xfrm>
              <a:off x="1380460" y="2819400"/>
              <a:ext cx="2353340" cy="1375144"/>
            </a:xfrm>
            <a:custGeom>
              <a:avLst/>
              <a:gdLst>
                <a:gd name="connsiteX0" fmla="*/ 110836 w 1693025"/>
                <a:gd name="connsiteY0" fmla="*/ 19396 h 908858"/>
                <a:gd name="connsiteX1" fmla="*/ 809105 w 1693025"/>
                <a:gd name="connsiteY1" fmla="*/ 69272 h 908858"/>
                <a:gd name="connsiteX2" fmla="*/ 1490749 w 1693025"/>
                <a:gd name="connsiteY2" fmla="*/ 69272 h 908858"/>
                <a:gd name="connsiteX3" fmla="*/ 1590502 w 1693025"/>
                <a:gd name="connsiteY3" fmla="*/ 52647 h 908858"/>
                <a:gd name="connsiteX4" fmla="*/ 1640378 w 1693025"/>
                <a:gd name="connsiteY4" fmla="*/ 69272 h 908858"/>
                <a:gd name="connsiteX5" fmla="*/ 1657003 w 1693025"/>
                <a:gd name="connsiteY5" fmla="*/ 451658 h 908858"/>
                <a:gd name="connsiteX6" fmla="*/ 1690254 w 1693025"/>
                <a:gd name="connsiteY6" fmla="*/ 850669 h 908858"/>
                <a:gd name="connsiteX7" fmla="*/ 1640378 w 1693025"/>
                <a:gd name="connsiteY7" fmla="*/ 800792 h 908858"/>
                <a:gd name="connsiteX8" fmla="*/ 1390996 w 1693025"/>
                <a:gd name="connsiteY8" fmla="*/ 800792 h 908858"/>
                <a:gd name="connsiteX9" fmla="*/ 1124989 w 1693025"/>
                <a:gd name="connsiteY9" fmla="*/ 800792 h 908858"/>
                <a:gd name="connsiteX10" fmla="*/ 975360 w 1693025"/>
                <a:gd name="connsiteY10" fmla="*/ 734290 h 908858"/>
                <a:gd name="connsiteX11" fmla="*/ 792480 w 1693025"/>
                <a:gd name="connsiteY11" fmla="*/ 701040 h 908858"/>
                <a:gd name="connsiteX12" fmla="*/ 676102 w 1693025"/>
                <a:gd name="connsiteY12" fmla="*/ 667789 h 908858"/>
                <a:gd name="connsiteX13" fmla="*/ 659476 w 1693025"/>
                <a:gd name="connsiteY13" fmla="*/ 601287 h 908858"/>
                <a:gd name="connsiteX14" fmla="*/ 676102 w 1693025"/>
                <a:gd name="connsiteY14" fmla="*/ 302029 h 908858"/>
                <a:gd name="connsiteX15" fmla="*/ 659476 w 1693025"/>
                <a:gd name="connsiteY15" fmla="*/ 235527 h 908858"/>
                <a:gd name="connsiteX16" fmla="*/ 493222 w 1693025"/>
                <a:gd name="connsiteY16" fmla="*/ 235527 h 908858"/>
                <a:gd name="connsiteX17" fmla="*/ 193963 w 1693025"/>
                <a:gd name="connsiteY17" fmla="*/ 185650 h 908858"/>
                <a:gd name="connsiteX18" fmla="*/ 144087 w 1693025"/>
                <a:gd name="connsiteY18" fmla="*/ 185650 h 908858"/>
                <a:gd name="connsiteX19" fmla="*/ 110836 w 1693025"/>
                <a:gd name="connsiteY19" fmla="*/ 19396 h 908858"/>
                <a:gd name="connsiteX0" fmla="*/ 0 w 1582189"/>
                <a:gd name="connsiteY0" fmla="*/ 19396 h 908858"/>
                <a:gd name="connsiteX1" fmla="*/ 698269 w 1582189"/>
                <a:gd name="connsiteY1" fmla="*/ 69272 h 908858"/>
                <a:gd name="connsiteX2" fmla="*/ 1379913 w 1582189"/>
                <a:gd name="connsiteY2" fmla="*/ 69272 h 908858"/>
                <a:gd name="connsiteX3" fmla="*/ 1479666 w 1582189"/>
                <a:gd name="connsiteY3" fmla="*/ 52647 h 908858"/>
                <a:gd name="connsiteX4" fmla="*/ 1529542 w 1582189"/>
                <a:gd name="connsiteY4" fmla="*/ 69272 h 908858"/>
                <a:gd name="connsiteX5" fmla="*/ 1546167 w 1582189"/>
                <a:gd name="connsiteY5" fmla="*/ 451658 h 908858"/>
                <a:gd name="connsiteX6" fmla="*/ 1579418 w 1582189"/>
                <a:gd name="connsiteY6" fmla="*/ 850669 h 908858"/>
                <a:gd name="connsiteX7" fmla="*/ 1529542 w 1582189"/>
                <a:gd name="connsiteY7" fmla="*/ 800792 h 908858"/>
                <a:gd name="connsiteX8" fmla="*/ 1280160 w 1582189"/>
                <a:gd name="connsiteY8" fmla="*/ 800792 h 908858"/>
                <a:gd name="connsiteX9" fmla="*/ 1014153 w 1582189"/>
                <a:gd name="connsiteY9" fmla="*/ 800792 h 908858"/>
                <a:gd name="connsiteX10" fmla="*/ 864524 w 1582189"/>
                <a:gd name="connsiteY10" fmla="*/ 734290 h 908858"/>
                <a:gd name="connsiteX11" fmla="*/ 681644 w 1582189"/>
                <a:gd name="connsiteY11" fmla="*/ 701040 h 908858"/>
                <a:gd name="connsiteX12" fmla="*/ 565266 w 1582189"/>
                <a:gd name="connsiteY12" fmla="*/ 667789 h 908858"/>
                <a:gd name="connsiteX13" fmla="*/ 548640 w 1582189"/>
                <a:gd name="connsiteY13" fmla="*/ 601287 h 908858"/>
                <a:gd name="connsiteX14" fmla="*/ 565266 w 1582189"/>
                <a:gd name="connsiteY14" fmla="*/ 302029 h 908858"/>
                <a:gd name="connsiteX15" fmla="*/ 548640 w 1582189"/>
                <a:gd name="connsiteY15" fmla="*/ 235527 h 908858"/>
                <a:gd name="connsiteX16" fmla="*/ 382386 w 1582189"/>
                <a:gd name="connsiteY16" fmla="*/ 235527 h 908858"/>
                <a:gd name="connsiteX17" fmla="*/ 83127 w 1582189"/>
                <a:gd name="connsiteY17" fmla="*/ 185650 h 908858"/>
                <a:gd name="connsiteX18" fmla="*/ 33251 w 1582189"/>
                <a:gd name="connsiteY18" fmla="*/ 185650 h 908858"/>
                <a:gd name="connsiteX19" fmla="*/ 0 w 1582189"/>
                <a:gd name="connsiteY19" fmla="*/ 19396 h 908858"/>
                <a:gd name="connsiteX0" fmla="*/ 0 w 1582189"/>
                <a:gd name="connsiteY0" fmla="*/ 16626 h 906088"/>
                <a:gd name="connsiteX1" fmla="*/ 698269 w 1582189"/>
                <a:gd name="connsiteY1" fmla="*/ 66502 h 906088"/>
                <a:gd name="connsiteX2" fmla="*/ 1379913 w 1582189"/>
                <a:gd name="connsiteY2" fmla="*/ 66502 h 906088"/>
                <a:gd name="connsiteX3" fmla="*/ 1479666 w 1582189"/>
                <a:gd name="connsiteY3" fmla="*/ 49877 h 906088"/>
                <a:gd name="connsiteX4" fmla="*/ 1529542 w 1582189"/>
                <a:gd name="connsiteY4" fmla="*/ 66502 h 906088"/>
                <a:gd name="connsiteX5" fmla="*/ 1546167 w 1582189"/>
                <a:gd name="connsiteY5" fmla="*/ 448888 h 906088"/>
                <a:gd name="connsiteX6" fmla="*/ 1579418 w 1582189"/>
                <a:gd name="connsiteY6" fmla="*/ 847899 h 906088"/>
                <a:gd name="connsiteX7" fmla="*/ 1529542 w 1582189"/>
                <a:gd name="connsiteY7" fmla="*/ 798022 h 906088"/>
                <a:gd name="connsiteX8" fmla="*/ 1280160 w 1582189"/>
                <a:gd name="connsiteY8" fmla="*/ 798022 h 906088"/>
                <a:gd name="connsiteX9" fmla="*/ 1014153 w 1582189"/>
                <a:gd name="connsiteY9" fmla="*/ 798022 h 906088"/>
                <a:gd name="connsiteX10" fmla="*/ 864524 w 1582189"/>
                <a:gd name="connsiteY10" fmla="*/ 731520 h 906088"/>
                <a:gd name="connsiteX11" fmla="*/ 681644 w 1582189"/>
                <a:gd name="connsiteY11" fmla="*/ 698270 h 906088"/>
                <a:gd name="connsiteX12" fmla="*/ 565266 w 1582189"/>
                <a:gd name="connsiteY12" fmla="*/ 665019 h 906088"/>
                <a:gd name="connsiteX13" fmla="*/ 548640 w 1582189"/>
                <a:gd name="connsiteY13" fmla="*/ 598517 h 906088"/>
                <a:gd name="connsiteX14" fmla="*/ 565266 w 1582189"/>
                <a:gd name="connsiteY14" fmla="*/ 299259 h 906088"/>
                <a:gd name="connsiteX15" fmla="*/ 548640 w 1582189"/>
                <a:gd name="connsiteY15" fmla="*/ 232757 h 906088"/>
                <a:gd name="connsiteX16" fmla="*/ 382386 w 1582189"/>
                <a:gd name="connsiteY16" fmla="*/ 232757 h 906088"/>
                <a:gd name="connsiteX17" fmla="*/ 83127 w 1582189"/>
                <a:gd name="connsiteY17" fmla="*/ 182880 h 906088"/>
                <a:gd name="connsiteX18" fmla="*/ 33251 w 1582189"/>
                <a:gd name="connsiteY18" fmla="*/ 182880 h 906088"/>
                <a:gd name="connsiteX19" fmla="*/ 0 w 1582189"/>
                <a:gd name="connsiteY19" fmla="*/ 16626 h 906088"/>
                <a:gd name="connsiteX0" fmla="*/ 0 w 1582189"/>
                <a:gd name="connsiteY0" fmla="*/ 16626 h 906088"/>
                <a:gd name="connsiteX1" fmla="*/ 698269 w 1582189"/>
                <a:gd name="connsiteY1" fmla="*/ 66502 h 906088"/>
                <a:gd name="connsiteX2" fmla="*/ 1379913 w 1582189"/>
                <a:gd name="connsiteY2" fmla="*/ 66502 h 906088"/>
                <a:gd name="connsiteX3" fmla="*/ 1479666 w 1582189"/>
                <a:gd name="connsiteY3" fmla="*/ 49877 h 906088"/>
                <a:gd name="connsiteX4" fmla="*/ 1529542 w 1582189"/>
                <a:gd name="connsiteY4" fmla="*/ 66502 h 906088"/>
                <a:gd name="connsiteX5" fmla="*/ 1546167 w 1582189"/>
                <a:gd name="connsiteY5" fmla="*/ 448888 h 906088"/>
                <a:gd name="connsiteX6" fmla="*/ 1579418 w 1582189"/>
                <a:gd name="connsiteY6" fmla="*/ 847899 h 906088"/>
                <a:gd name="connsiteX7" fmla="*/ 1529542 w 1582189"/>
                <a:gd name="connsiteY7" fmla="*/ 798022 h 906088"/>
                <a:gd name="connsiteX8" fmla="*/ 1280160 w 1582189"/>
                <a:gd name="connsiteY8" fmla="*/ 798022 h 906088"/>
                <a:gd name="connsiteX9" fmla="*/ 1014153 w 1582189"/>
                <a:gd name="connsiteY9" fmla="*/ 798022 h 906088"/>
                <a:gd name="connsiteX10" fmla="*/ 864524 w 1582189"/>
                <a:gd name="connsiteY10" fmla="*/ 731520 h 906088"/>
                <a:gd name="connsiteX11" fmla="*/ 681644 w 1582189"/>
                <a:gd name="connsiteY11" fmla="*/ 698270 h 906088"/>
                <a:gd name="connsiteX12" fmla="*/ 565266 w 1582189"/>
                <a:gd name="connsiteY12" fmla="*/ 665019 h 906088"/>
                <a:gd name="connsiteX13" fmla="*/ 548640 w 1582189"/>
                <a:gd name="connsiteY13" fmla="*/ 598517 h 906088"/>
                <a:gd name="connsiteX14" fmla="*/ 565266 w 1582189"/>
                <a:gd name="connsiteY14" fmla="*/ 299259 h 906088"/>
                <a:gd name="connsiteX15" fmla="*/ 548640 w 1582189"/>
                <a:gd name="connsiteY15" fmla="*/ 232757 h 906088"/>
                <a:gd name="connsiteX16" fmla="*/ 382386 w 1582189"/>
                <a:gd name="connsiteY16" fmla="*/ 232757 h 906088"/>
                <a:gd name="connsiteX17" fmla="*/ 83127 w 1582189"/>
                <a:gd name="connsiteY17" fmla="*/ 182880 h 906088"/>
                <a:gd name="connsiteX18" fmla="*/ 33251 w 1582189"/>
                <a:gd name="connsiteY18" fmla="*/ 182880 h 906088"/>
                <a:gd name="connsiteX19" fmla="*/ 0 w 1582189"/>
                <a:gd name="connsiteY19" fmla="*/ 16626 h 906088"/>
                <a:gd name="connsiteX0" fmla="*/ 145563 w 1562608"/>
                <a:gd name="connsiteY0" fmla="*/ 16626 h 906088"/>
                <a:gd name="connsiteX1" fmla="*/ 678688 w 1562608"/>
                <a:gd name="connsiteY1" fmla="*/ 66502 h 906088"/>
                <a:gd name="connsiteX2" fmla="*/ 1360332 w 1562608"/>
                <a:gd name="connsiteY2" fmla="*/ 66502 h 906088"/>
                <a:gd name="connsiteX3" fmla="*/ 1460085 w 1562608"/>
                <a:gd name="connsiteY3" fmla="*/ 49877 h 906088"/>
                <a:gd name="connsiteX4" fmla="*/ 1509961 w 1562608"/>
                <a:gd name="connsiteY4" fmla="*/ 66502 h 906088"/>
                <a:gd name="connsiteX5" fmla="*/ 1526586 w 1562608"/>
                <a:gd name="connsiteY5" fmla="*/ 448888 h 906088"/>
                <a:gd name="connsiteX6" fmla="*/ 1559837 w 1562608"/>
                <a:gd name="connsiteY6" fmla="*/ 847899 h 906088"/>
                <a:gd name="connsiteX7" fmla="*/ 1509961 w 1562608"/>
                <a:gd name="connsiteY7" fmla="*/ 798022 h 906088"/>
                <a:gd name="connsiteX8" fmla="*/ 1260579 w 1562608"/>
                <a:gd name="connsiteY8" fmla="*/ 798022 h 906088"/>
                <a:gd name="connsiteX9" fmla="*/ 994572 w 1562608"/>
                <a:gd name="connsiteY9" fmla="*/ 798022 h 906088"/>
                <a:gd name="connsiteX10" fmla="*/ 844943 w 1562608"/>
                <a:gd name="connsiteY10" fmla="*/ 731520 h 906088"/>
                <a:gd name="connsiteX11" fmla="*/ 662063 w 1562608"/>
                <a:gd name="connsiteY11" fmla="*/ 698270 h 906088"/>
                <a:gd name="connsiteX12" fmla="*/ 545685 w 1562608"/>
                <a:gd name="connsiteY12" fmla="*/ 665019 h 906088"/>
                <a:gd name="connsiteX13" fmla="*/ 529059 w 1562608"/>
                <a:gd name="connsiteY13" fmla="*/ 598517 h 906088"/>
                <a:gd name="connsiteX14" fmla="*/ 545685 w 1562608"/>
                <a:gd name="connsiteY14" fmla="*/ 299259 h 906088"/>
                <a:gd name="connsiteX15" fmla="*/ 529059 w 1562608"/>
                <a:gd name="connsiteY15" fmla="*/ 232757 h 906088"/>
                <a:gd name="connsiteX16" fmla="*/ 362805 w 1562608"/>
                <a:gd name="connsiteY16" fmla="*/ 232757 h 906088"/>
                <a:gd name="connsiteX17" fmla="*/ 63546 w 1562608"/>
                <a:gd name="connsiteY17" fmla="*/ 182880 h 906088"/>
                <a:gd name="connsiteX18" fmla="*/ 13670 w 1562608"/>
                <a:gd name="connsiteY18" fmla="*/ 182880 h 906088"/>
                <a:gd name="connsiteX19" fmla="*/ 145563 w 1562608"/>
                <a:gd name="connsiteY19" fmla="*/ 16626 h 906088"/>
                <a:gd name="connsiteX0" fmla="*/ 145563 w 1562608"/>
                <a:gd name="connsiteY0" fmla="*/ 16626 h 906088"/>
                <a:gd name="connsiteX1" fmla="*/ 678688 w 1562608"/>
                <a:gd name="connsiteY1" fmla="*/ 66502 h 906088"/>
                <a:gd name="connsiteX2" fmla="*/ 1360332 w 1562608"/>
                <a:gd name="connsiteY2" fmla="*/ 66502 h 906088"/>
                <a:gd name="connsiteX3" fmla="*/ 1460085 w 1562608"/>
                <a:gd name="connsiteY3" fmla="*/ 49877 h 906088"/>
                <a:gd name="connsiteX4" fmla="*/ 1509961 w 1562608"/>
                <a:gd name="connsiteY4" fmla="*/ 66502 h 906088"/>
                <a:gd name="connsiteX5" fmla="*/ 1526586 w 1562608"/>
                <a:gd name="connsiteY5" fmla="*/ 448888 h 906088"/>
                <a:gd name="connsiteX6" fmla="*/ 1559837 w 1562608"/>
                <a:gd name="connsiteY6" fmla="*/ 847899 h 906088"/>
                <a:gd name="connsiteX7" fmla="*/ 1509961 w 1562608"/>
                <a:gd name="connsiteY7" fmla="*/ 798022 h 906088"/>
                <a:gd name="connsiteX8" fmla="*/ 1260579 w 1562608"/>
                <a:gd name="connsiteY8" fmla="*/ 798022 h 906088"/>
                <a:gd name="connsiteX9" fmla="*/ 994572 w 1562608"/>
                <a:gd name="connsiteY9" fmla="*/ 798022 h 906088"/>
                <a:gd name="connsiteX10" fmla="*/ 844943 w 1562608"/>
                <a:gd name="connsiteY10" fmla="*/ 731520 h 906088"/>
                <a:gd name="connsiteX11" fmla="*/ 662063 w 1562608"/>
                <a:gd name="connsiteY11" fmla="*/ 698270 h 906088"/>
                <a:gd name="connsiteX12" fmla="*/ 545685 w 1562608"/>
                <a:gd name="connsiteY12" fmla="*/ 665019 h 906088"/>
                <a:gd name="connsiteX13" fmla="*/ 529059 w 1562608"/>
                <a:gd name="connsiteY13" fmla="*/ 598517 h 906088"/>
                <a:gd name="connsiteX14" fmla="*/ 545685 w 1562608"/>
                <a:gd name="connsiteY14" fmla="*/ 299259 h 906088"/>
                <a:gd name="connsiteX15" fmla="*/ 529059 w 1562608"/>
                <a:gd name="connsiteY15" fmla="*/ 232757 h 906088"/>
                <a:gd name="connsiteX16" fmla="*/ 362805 w 1562608"/>
                <a:gd name="connsiteY16" fmla="*/ 232757 h 906088"/>
                <a:gd name="connsiteX17" fmla="*/ 63546 w 1562608"/>
                <a:gd name="connsiteY17" fmla="*/ 182880 h 906088"/>
                <a:gd name="connsiteX18" fmla="*/ 13670 w 1562608"/>
                <a:gd name="connsiteY18" fmla="*/ 182880 h 906088"/>
                <a:gd name="connsiteX19" fmla="*/ 145563 w 1562608"/>
                <a:gd name="connsiteY19" fmla="*/ 16626 h 906088"/>
                <a:gd name="connsiteX0" fmla="*/ 118224 w 1535269"/>
                <a:gd name="connsiteY0" fmla="*/ 19396 h 908858"/>
                <a:gd name="connsiteX1" fmla="*/ 651349 w 1535269"/>
                <a:gd name="connsiteY1" fmla="*/ 69272 h 908858"/>
                <a:gd name="connsiteX2" fmla="*/ 1332993 w 1535269"/>
                <a:gd name="connsiteY2" fmla="*/ 69272 h 908858"/>
                <a:gd name="connsiteX3" fmla="*/ 1432746 w 1535269"/>
                <a:gd name="connsiteY3" fmla="*/ 52647 h 908858"/>
                <a:gd name="connsiteX4" fmla="*/ 1482622 w 1535269"/>
                <a:gd name="connsiteY4" fmla="*/ 69272 h 908858"/>
                <a:gd name="connsiteX5" fmla="*/ 1499247 w 1535269"/>
                <a:gd name="connsiteY5" fmla="*/ 451658 h 908858"/>
                <a:gd name="connsiteX6" fmla="*/ 1532498 w 1535269"/>
                <a:gd name="connsiteY6" fmla="*/ 850669 h 908858"/>
                <a:gd name="connsiteX7" fmla="*/ 1482622 w 1535269"/>
                <a:gd name="connsiteY7" fmla="*/ 800792 h 908858"/>
                <a:gd name="connsiteX8" fmla="*/ 1233240 w 1535269"/>
                <a:gd name="connsiteY8" fmla="*/ 800792 h 908858"/>
                <a:gd name="connsiteX9" fmla="*/ 967233 w 1535269"/>
                <a:gd name="connsiteY9" fmla="*/ 800792 h 908858"/>
                <a:gd name="connsiteX10" fmla="*/ 817604 w 1535269"/>
                <a:gd name="connsiteY10" fmla="*/ 734290 h 908858"/>
                <a:gd name="connsiteX11" fmla="*/ 634724 w 1535269"/>
                <a:gd name="connsiteY11" fmla="*/ 701040 h 908858"/>
                <a:gd name="connsiteX12" fmla="*/ 518346 w 1535269"/>
                <a:gd name="connsiteY12" fmla="*/ 667789 h 908858"/>
                <a:gd name="connsiteX13" fmla="*/ 501720 w 1535269"/>
                <a:gd name="connsiteY13" fmla="*/ 601287 h 908858"/>
                <a:gd name="connsiteX14" fmla="*/ 518346 w 1535269"/>
                <a:gd name="connsiteY14" fmla="*/ 302029 h 908858"/>
                <a:gd name="connsiteX15" fmla="*/ 501720 w 1535269"/>
                <a:gd name="connsiteY15" fmla="*/ 235527 h 908858"/>
                <a:gd name="connsiteX16" fmla="*/ 335466 w 1535269"/>
                <a:gd name="connsiteY16" fmla="*/ 235527 h 908858"/>
                <a:gd name="connsiteX17" fmla="*/ 36207 w 1535269"/>
                <a:gd name="connsiteY17" fmla="*/ 185650 h 908858"/>
                <a:gd name="connsiteX18" fmla="*/ 118224 w 1535269"/>
                <a:gd name="connsiteY18" fmla="*/ 19396 h 908858"/>
                <a:gd name="connsiteX0" fmla="*/ 88762 w 1505807"/>
                <a:gd name="connsiteY0" fmla="*/ 19396 h 908858"/>
                <a:gd name="connsiteX1" fmla="*/ 621887 w 1505807"/>
                <a:gd name="connsiteY1" fmla="*/ 69272 h 908858"/>
                <a:gd name="connsiteX2" fmla="*/ 1303531 w 1505807"/>
                <a:gd name="connsiteY2" fmla="*/ 69272 h 908858"/>
                <a:gd name="connsiteX3" fmla="*/ 1403284 w 1505807"/>
                <a:gd name="connsiteY3" fmla="*/ 52647 h 908858"/>
                <a:gd name="connsiteX4" fmla="*/ 1453160 w 1505807"/>
                <a:gd name="connsiteY4" fmla="*/ 69272 h 908858"/>
                <a:gd name="connsiteX5" fmla="*/ 1469785 w 1505807"/>
                <a:gd name="connsiteY5" fmla="*/ 451658 h 908858"/>
                <a:gd name="connsiteX6" fmla="*/ 1503036 w 1505807"/>
                <a:gd name="connsiteY6" fmla="*/ 850669 h 908858"/>
                <a:gd name="connsiteX7" fmla="*/ 1453160 w 1505807"/>
                <a:gd name="connsiteY7" fmla="*/ 800792 h 908858"/>
                <a:gd name="connsiteX8" fmla="*/ 1203778 w 1505807"/>
                <a:gd name="connsiteY8" fmla="*/ 800792 h 908858"/>
                <a:gd name="connsiteX9" fmla="*/ 937771 w 1505807"/>
                <a:gd name="connsiteY9" fmla="*/ 800792 h 908858"/>
                <a:gd name="connsiteX10" fmla="*/ 788142 w 1505807"/>
                <a:gd name="connsiteY10" fmla="*/ 734290 h 908858"/>
                <a:gd name="connsiteX11" fmla="*/ 605262 w 1505807"/>
                <a:gd name="connsiteY11" fmla="*/ 701040 h 908858"/>
                <a:gd name="connsiteX12" fmla="*/ 488884 w 1505807"/>
                <a:gd name="connsiteY12" fmla="*/ 667789 h 908858"/>
                <a:gd name="connsiteX13" fmla="*/ 472258 w 1505807"/>
                <a:gd name="connsiteY13" fmla="*/ 601287 h 908858"/>
                <a:gd name="connsiteX14" fmla="*/ 488884 w 1505807"/>
                <a:gd name="connsiteY14" fmla="*/ 302029 h 908858"/>
                <a:gd name="connsiteX15" fmla="*/ 472258 w 1505807"/>
                <a:gd name="connsiteY15" fmla="*/ 235527 h 908858"/>
                <a:gd name="connsiteX16" fmla="*/ 306004 w 1505807"/>
                <a:gd name="connsiteY16" fmla="*/ 235527 h 908858"/>
                <a:gd name="connsiteX17" fmla="*/ 89317 w 1505807"/>
                <a:gd name="connsiteY17" fmla="*/ 185650 h 908858"/>
                <a:gd name="connsiteX18" fmla="*/ 88762 w 1505807"/>
                <a:gd name="connsiteY18" fmla="*/ 19396 h 908858"/>
                <a:gd name="connsiteX0" fmla="*/ 88762 w 1505807"/>
                <a:gd name="connsiteY0" fmla="*/ 19396 h 908858"/>
                <a:gd name="connsiteX1" fmla="*/ 621887 w 1505807"/>
                <a:gd name="connsiteY1" fmla="*/ 69272 h 908858"/>
                <a:gd name="connsiteX2" fmla="*/ 1303531 w 1505807"/>
                <a:gd name="connsiteY2" fmla="*/ 69272 h 908858"/>
                <a:gd name="connsiteX3" fmla="*/ 1403284 w 1505807"/>
                <a:gd name="connsiteY3" fmla="*/ 52647 h 908858"/>
                <a:gd name="connsiteX4" fmla="*/ 1453160 w 1505807"/>
                <a:gd name="connsiteY4" fmla="*/ 69272 h 908858"/>
                <a:gd name="connsiteX5" fmla="*/ 1469785 w 1505807"/>
                <a:gd name="connsiteY5" fmla="*/ 451658 h 908858"/>
                <a:gd name="connsiteX6" fmla="*/ 1503036 w 1505807"/>
                <a:gd name="connsiteY6" fmla="*/ 850669 h 908858"/>
                <a:gd name="connsiteX7" fmla="*/ 1453160 w 1505807"/>
                <a:gd name="connsiteY7" fmla="*/ 800792 h 908858"/>
                <a:gd name="connsiteX8" fmla="*/ 1203778 w 1505807"/>
                <a:gd name="connsiteY8" fmla="*/ 800792 h 908858"/>
                <a:gd name="connsiteX9" fmla="*/ 937771 w 1505807"/>
                <a:gd name="connsiteY9" fmla="*/ 800792 h 908858"/>
                <a:gd name="connsiteX10" fmla="*/ 788142 w 1505807"/>
                <a:gd name="connsiteY10" fmla="*/ 734290 h 908858"/>
                <a:gd name="connsiteX11" fmla="*/ 605262 w 1505807"/>
                <a:gd name="connsiteY11" fmla="*/ 701040 h 908858"/>
                <a:gd name="connsiteX12" fmla="*/ 488884 w 1505807"/>
                <a:gd name="connsiteY12" fmla="*/ 667789 h 908858"/>
                <a:gd name="connsiteX13" fmla="*/ 472258 w 1505807"/>
                <a:gd name="connsiteY13" fmla="*/ 601287 h 908858"/>
                <a:gd name="connsiteX14" fmla="*/ 488884 w 1505807"/>
                <a:gd name="connsiteY14" fmla="*/ 302029 h 908858"/>
                <a:gd name="connsiteX15" fmla="*/ 472258 w 1505807"/>
                <a:gd name="connsiteY15" fmla="*/ 235527 h 908858"/>
                <a:gd name="connsiteX16" fmla="*/ 306004 w 1505807"/>
                <a:gd name="connsiteY16" fmla="*/ 235527 h 908858"/>
                <a:gd name="connsiteX17" fmla="*/ 89317 w 1505807"/>
                <a:gd name="connsiteY17" fmla="*/ 185650 h 908858"/>
                <a:gd name="connsiteX18" fmla="*/ 88762 w 1505807"/>
                <a:gd name="connsiteY18" fmla="*/ 19396 h 908858"/>
                <a:gd name="connsiteX0" fmla="*/ 2887 w 1419932"/>
                <a:gd name="connsiteY0" fmla="*/ 19396 h 908858"/>
                <a:gd name="connsiteX1" fmla="*/ 536012 w 1419932"/>
                <a:gd name="connsiteY1" fmla="*/ 69272 h 908858"/>
                <a:gd name="connsiteX2" fmla="*/ 1217656 w 1419932"/>
                <a:gd name="connsiteY2" fmla="*/ 69272 h 908858"/>
                <a:gd name="connsiteX3" fmla="*/ 1317409 w 1419932"/>
                <a:gd name="connsiteY3" fmla="*/ 52647 h 908858"/>
                <a:gd name="connsiteX4" fmla="*/ 1367285 w 1419932"/>
                <a:gd name="connsiteY4" fmla="*/ 69272 h 908858"/>
                <a:gd name="connsiteX5" fmla="*/ 1383910 w 1419932"/>
                <a:gd name="connsiteY5" fmla="*/ 451658 h 908858"/>
                <a:gd name="connsiteX6" fmla="*/ 1417161 w 1419932"/>
                <a:gd name="connsiteY6" fmla="*/ 850669 h 908858"/>
                <a:gd name="connsiteX7" fmla="*/ 1367285 w 1419932"/>
                <a:gd name="connsiteY7" fmla="*/ 800792 h 908858"/>
                <a:gd name="connsiteX8" fmla="*/ 1117903 w 1419932"/>
                <a:gd name="connsiteY8" fmla="*/ 800792 h 908858"/>
                <a:gd name="connsiteX9" fmla="*/ 851896 w 1419932"/>
                <a:gd name="connsiteY9" fmla="*/ 800792 h 908858"/>
                <a:gd name="connsiteX10" fmla="*/ 702267 w 1419932"/>
                <a:gd name="connsiteY10" fmla="*/ 734290 h 908858"/>
                <a:gd name="connsiteX11" fmla="*/ 519387 w 1419932"/>
                <a:gd name="connsiteY11" fmla="*/ 701040 h 908858"/>
                <a:gd name="connsiteX12" fmla="*/ 403009 w 1419932"/>
                <a:gd name="connsiteY12" fmla="*/ 667789 h 908858"/>
                <a:gd name="connsiteX13" fmla="*/ 386383 w 1419932"/>
                <a:gd name="connsiteY13" fmla="*/ 601287 h 908858"/>
                <a:gd name="connsiteX14" fmla="*/ 403009 w 1419932"/>
                <a:gd name="connsiteY14" fmla="*/ 302029 h 908858"/>
                <a:gd name="connsiteX15" fmla="*/ 386383 w 1419932"/>
                <a:gd name="connsiteY15" fmla="*/ 235527 h 908858"/>
                <a:gd name="connsiteX16" fmla="*/ 220129 w 1419932"/>
                <a:gd name="connsiteY16" fmla="*/ 235527 h 908858"/>
                <a:gd name="connsiteX17" fmla="*/ 3442 w 1419932"/>
                <a:gd name="connsiteY17" fmla="*/ 185650 h 908858"/>
                <a:gd name="connsiteX18" fmla="*/ 2887 w 1419932"/>
                <a:gd name="connsiteY18" fmla="*/ 19396 h 908858"/>
                <a:gd name="connsiteX0" fmla="*/ 2887 w 1419932"/>
                <a:gd name="connsiteY0" fmla="*/ 19396 h 908858"/>
                <a:gd name="connsiteX1" fmla="*/ 536012 w 1419932"/>
                <a:gd name="connsiteY1" fmla="*/ 69272 h 908858"/>
                <a:gd name="connsiteX2" fmla="*/ 1217656 w 1419932"/>
                <a:gd name="connsiteY2" fmla="*/ 69272 h 908858"/>
                <a:gd name="connsiteX3" fmla="*/ 1317409 w 1419932"/>
                <a:gd name="connsiteY3" fmla="*/ 52647 h 908858"/>
                <a:gd name="connsiteX4" fmla="*/ 1367285 w 1419932"/>
                <a:gd name="connsiteY4" fmla="*/ 69272 h 908858"/>
                <a:gd name="connsiteX5" fmla="*/ 1383910 w 1419932"/>
                <a:gd name="connsiteY5" fmla="*/ 451658 h 908858"/>
                <a:gd name="connsiteX6" fmla="*/ 1417161 w 1419932"/>
                <a:gd name="connsiteY6" fmla="*/ 850669 h 908858"/>
                <a:gd name="connsiteX7" fmla="*/ 1367285 w 1419932"/>
                <a:gd name="connsiteY7" fmla="*/ 800792 h 908858"/>
                <a:gd name="connsiteX8" fmla="*/ 1117903 w 1419932"/>
                <a:gd name="connsiteY8" fmla="*/ 800792 h 908858"/>
                <a:gd name="connsiteX9" fmla="*/ 851896 w 1419932"/>
                <a:gd name="connsiteY9" fmla="*/ 800792 h 908858"/>
                <a:gd name="connsiteX10" fmla="*/ 702267 w 1419932"/>
                <a:gd name="connsiteY10" fmla="*/ 734290 h 908858"/>
                <a:gd name="connsiteX11" fmla="*/ 519387 w 1419932"/>
                <a:gd name="connsiteY11" fmla="*/ 701040 h 908858"/>
                <a:gd name="connsiteX12" fmla="*/ 403009 w 1419932"/>
                <a:gd name="connsiteY12" fmla="*/ 667789 h 908858"/>
                <a:gd name="connsiteX13" fmla="*/ 386383 w 1419932"/>
                <a:gd name="connsiteY13" fmla="*/ 601287 h 908858"/>
                <a:gd name="connsiteX14" fmla="*/ 403009 w 1419932"/>
                <a:gd name="connsiteY14" fmla="*/ 302029 h 908858"/>
                <a:gd name="connsiteX15" fmla="*/ 386383 w 1419932"/>
                <a:gd name="connsiteY15" fmla="*/ 235527 h 908858"/>
                <a:gd name="connsiteX16" fmla="*/ 3442 w 1419932"/>
                <a:gd name="connsiteY16" fmla="*/ 185650 h 908858"/>
                <a:gd name="connsiteX17" fmla="*/ 2887 w 1419932"/>
                <a:gd name="connsiteY17" fmla="*/ 19396 h 908858"/>
                <a:gd name="connsiteX0" fmla="*/ 74178 w 1491223"/>
                <a:gd name="connsiteY0" fmla="*/ 19396 h 908858"/>
                <a:gd name="connsiteX1" fmla="*/ 607303 w 1491223"/>
                <a:gd name="connsiteY1" fmla="*/ 69272 h 908858"/>
                <a:gd name="connsiteX2" fmla="*/ 1288947 w 1491223"/>
                <a:gd name="connsiteY2" fmla="*/ 69272 h 908858"/>
                <a:gd name="connsiteX3" fmla="*/ 1388700 w 1491223"/>
                <a:gd name="connsiteY3" fmla="*/ 52647 h 908858"/>
                <a:gd name="connsiteX4" fmla="*/ 1438576 w 1491223"/>
                <a:gd name="connsiteY4" fmla="*/ 69272 h 908858"/>
                <a:gd name="connsiteX5" fmla="*/ 1455201 w 1491223"/>
                <a:gd name="connsiteY5" fmla="*/ 451658 h 908858"/>
                <a:gd name="connsiteX6" fmla="*/ 1488452 w 1491223"/>
                <a:gd name="connsiteY6" fmla="*/ 850669 h 908858"/>
                <a:gd name="connsiteX7" fmla="*/ 1438576 w 1491223"/>
                <a:gd name="connsiteY7" fmla="*/ 800792 h 908858"/>
                <a:gd name="connsiteX8" fmla="*/ 1189194 w 1491223"/>
                <a:gd name="connsiteY8" fmla="*/ 800792 h 908858"/>
                <a:gd name="connsiteX9" fmla="*/ 923187 w 1491223"/>
                <a:gd name="connsiteY9" fmla="*/ 800792 h 908858"/>
                <a:gd name="connsiteX10" fmla="*/ 773558 w 1491223"/>
                <a:gd name="connsiteY10" fmla="*/ 734290 h 908858"/>
                <a:gd name="connsiteX11" fmla="*/ 590678 w 1491223"/>
                <a:gd name="connsiteY11" fmla="*/ 701040 h 908858"/>
                <a:gd name="connsiteX12" fmla="*/ 474300 w 1491223"/>
                <a:gd name="connsiteY12" fmla="*/ 667789 h 908858"/>
                <a:gd name="connsiteX13" fmla="*/ 457674 w 1491223"/>
                <a:gd name="connsiteY13" fmla="*/ 601287 h 908858"/>
                <a:gd name="connsiteX14" fmla="*/ 474300 w 1491223"/>
                <a:gd name="connsiteY14" fmla="*/ 302029 h 908858"/>
                <a:gd name="connsiteX15" fmla="*/ 457674 w 1491223"/>
                <a:gd name="connsiteY15" fmla="*/ 235527 h 908858"/>
                <a:gd name="connsiteX16" fmla="*/ 0 w 1491223"/>
                <a:gd name="connsiteY16" fmla="*/ 185650 h 908858"/>
                <a:gd name="connsiteX17" fmla="*/ 74178 w 1491223"/>
                <a:gd name="connsiteY17" fmla="*/ 19396 h 908858"/>
                <a:gd name="connsiteX0" fmla="*/ 2887 w 1494665"/>
                <a:gd name="connsiteY0" fmla="*/ 19396 h 908858"/>
                <a:gd name="connsiteX1" fmla="*/ 610745 w 1494665"/>
                <a:gd name="connsiteY1" fmla="*/ 69272 h 908858"/>
                <a:gd name="connsiteX2" fmla="*/ 1292389 w 1494665"/>
                <a:gd name="connsiteY2" fmla="*/ 69272 h 908858"/>
                <a:gd name="connsiteX3" fmla="*/ 1392142 w 1494665"/>
                <a:gd name="connsiteY3" fmla="*/ 52647 h 908858"/>
                <a:gd name="connsiteX4" fmla="*/ 1442018 w 1494665"/>
                <a:gd name="connsiteY4" fmla="*/ 69272 h 908858"/>
                <a:gd name="connsiteX5" fmla="*/ 1458643 w 1494665"/>
                <a:gd name="connsiteY5" fmla="*/ 451658 h 908858"/>
                <a:gd name="connsiteX6" fmla="*/ 1491894 w 1494665"/>
                <a:gd name="connsiteY6" fmla="*/ 850669 h 908858"/>
                <a:gd name="connsiteX7" fmla="*/ 1442018 w 1494665"/>
                <a:gd name="connsiteY7" fmla="*/ 800792 h 908858"/>
                <a:gd name="connsiteX8" fmla="*/ 1192636 w 1494665"/>
                <a:gd name="connsiteY8" fmla="*/ 800792 h 908858"/>
                <a:gd name="connsiteX9" fmla="*/ 926629 w 1494665"/>
                <a:gd name="connsiteY9" fmla="*/ 800792 h 908858"/>
                <a:gd name="connsiteX10" fmla="*/ 777000 w 1494665"/>
                <a:gd name="connsiteY10" fmla="*/ 734290 h 908858"/>
                <a:gd name="connsiteX11" fmla="*/ 594120 w 1494665"/>
                <a:gd name="connsiteY11" fmla="*/ 701040 h 908858"/>
                <a:gd name="connsiteX12" fmla="*/ 477742 w 1494665"/>
                <a:gd name="connsiteY12" fmla="*/ 667789 h 908858"/>
                <a:gd name="connsiteX13" fmla="*/ 461116 w 1494665"/>
                <a:gd name="connsiteY13" fmla="*/ 601287 h 908858"/>
                <a:gd name="connsiteX14" fmla="*/ 477742 w 1494665"/>
                <a:gd name="connsiteY14" fmla="*/ 302029 h 908858"/>
                <a:gd name="connsiteX15" fmla="*/ 461116 w 1494665"/>
                <a:gd name="connsiteY15" fmla="*/ 235527 h 908858"/>
                <a:gd name="connsiteX16" fmla="*/ 3442 w 1494665"/>
                <a:gd name="connsiteY16" fmla="*/ 185650 h 908858"/>
                <a:gd name="connsiteX17" fmla="*/ 2887 w 1494665"/>
                <a:gd name="connsiteY17" fmla="*/ 19396 h 908858"/>
                <a:gd name="connsiteX0" fmla="*/ 2887 w 1494665"/>
                <a:gd name="connsiteY0" fmla="*/ 19396 h 908858"/>
                <a:gd name="connsiteX1" fmla="*/ 610745 w 1494665"/>
                <a:gd name="connsiteY1" fmla="*/ 69272 h 908858"/>
                <a:gd name="connsiteX2" fmla="*/ 1292389 w 1494665"/>
                <a:gd name="connsiteY2" fmla="*/ 69272 h 908858"/>
                <a:gd name="connsiteX3" fmla="*/ 1442018 w 1494665"/>
                <a:gd name="connsiteY3" fmla="*/ 69272 h 908858"/>
                <a:gd name="connsiteX4" fmla="*/ 1458643 w 1494665"/>
                <a:gd name="connsiteY4" fmla="*/ 451658 h 908858"/>
                <a:gd name="connsiteX5" fmla="*/ 1491894 w 1494665"/>
                <a:gd name="connsiteY5" fmla="*/ 850669 h 908858"/>
                <a:gd name="connsiteX6" fmla="*/ 1442018 w 1494665"/>
                <a:gd name="connsiteY6" fmla="*/ 800792 h 908858"/>
                <a:gd name="connsiteX7" fmla="*/ 1192636 w 1494665"/>
                <a:gd name="connsiteY7" fmla="*/ 800792 h 908858"/>
                <a:gd name="connsiteX8" fmla="*/ 926629 w 1494665"/>
                <a:gd name="connsiteY8" fmla="*/ 800792 h 908858"/>
                <a:gd name="connsiteX9" fmla="*/ 777000 w 1494665"/>
                <a:gd name="connsiteY9" fmla="*/ 734290 h 908858"/>
                <a:gd name="connsiteX10" fmla="*/ 594120 w 1494665"/>
                <a:gd name="connsiteY10" fmla="*/ 701040 h 908858"/>
                <a:gd name="connsiteX11" fmla="*/ 477742 w 1494665"/>
                <a:gd name="connsiteY11" fmla="*/ 667789 h 908858"/>
                <a:gd name="connsiteX12" fmla="*/ 461116 w 1494665"/>
                <a:gd name="connsiteY12" fmla="*/ 601287 h 908858"/>
                <a:gd name="connsiteX13" fmla="*/ 477742 w 1494665"/>
                <a:gd name="connsiteY13" fmla="*/ 302029 h 908858"/>
                <a:gd name="connsiteX14" fmla="*/ 461116 w 1494665"/>
                <a:gd name="connsiteY14" fmla="*/ 235527 h 908858"/>
                <a:gd name="connsiteX15" fmla="*/ 3442 w 1494665"/>
                <a:gd name="connsiteY15" fmla="*/ 185650 h 908858"/>
                <a:gd name="connsiteX16" fmla="*/ 2887 w 1494665"/>
                <a:gd name="connsiteY16" fmla="*/ 19396 h 908858"/>
                <a:gd name="connsiteX0" fmla="*/ 2887 w 1494665"/>
                <a:gd name="connsiteY0" fmla="*/ 19396 h 908858"/>
                <a:gd name="connsiteX1" fmla="*/ 610745 w 1494665"/>
                <a:gd name="connsiteY1" fmla="*/ 69272 h 908858"/>
                <a:gd name="connsiteX2" fmla="*/ 1292389 w 1494665"/>
                <a:gd name="connsiteY2" fmla="*/ 69272 h 908858"/>
                <a:gd name="connsiteX3" fmla="*/ 1442018 w 1494665"/>
                <a:gd name="connsiteY3" fmla="*/ 69272 h 908858"/>
                <a:gd name="connsiteX4" fmla="*/ 1458643 w 1494665"/>
                <a:gd name="connsiteY4" fmla="*/ 451658 h 908858"/>
                <a:gd name="connsiteX5" fmla="*/ 1491894 w 1494665"/>
                <a:gd name="connsiteY5" fmla="*/ 850669 h 908858"/>
                <a:gd name="connsiteX6" fmla="*/ 1442018 w 1494665"/>
                <a:gd name="connsiteY6" fmla="*/ 800792 h 908858"/>
                <a:gd name="connsiteX7" fmla="*/ 1192636 w 1494665"/>
                <a:gd name="connsiteY7" fmla="*/ 800792 h 908858"/>
                <a:gd name="connsiteX8" fmla="*/ 926629 w 1494665"/>
                <a:gd name="connsiteY8" fmla="*/ 800792 h 908858"/>
                <a:gd name="connsiteX9" fmla="*/ 777000 w 1494665"/>
                <a:gd name="connsiteY9" fmla="*/ 734290 h 908858"/>
                <a:gd name="connsiteX10" fmla="*/ 594120 w 1494665"/>
                <a:gd name="connsiteY10" fmla="*/ 701040 h 908858"/>
                <a:gd name="connsiteX11" fmla="*/ 477742 w 1494665"/>
                <a:gd name="connsiteY11" fmla="*/ 667789 h 908858"/>
                <a:gd name="connsiteX12" fmla="*/ 461116 w 1494665"/>
                <a:gd name="connsiteY12" fmla="*/ 601287 h 908858"/>
                <a:gd name="connsiteX13" fmla="*/ 477742 w 1494665"/>
                <a:gd name="connsiteY13" fmla="*/ 302029 h 908858"/>
                <a:gd name="connsiteX14" fmla="*/ 461116 w 1494665"/>
                <a:gd name="connsiteY14" fmla="*/ 235527 h 908858"/>
                <a:gd name="connsiteX15" fmla="*/ 3442 w 1494665"/>
                <a:gd name="connsiteY15" fmla="*/ 185650 h 908858"/>
                <a:gd name="connsiteX16" fmla="*/ 2887 w 1494665"/>
                <a:gd name="connsiteY16" fmla="*/ 19396 h 90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4665" h="908858">
                  <a:moveTo>
                    <a:pt x="2887" y="19396"/>
                  </a:moveTo>
                  <a:cubicBezTo>
                    <a:pt x="91649" y="0"/>
                    <a:pt x="395828" y="60959"/>
                    <a:pt x="610745" y="69272"/>
                  </a:cubicBezTo>
                  <a:cubicBezTo>
                    <a:pt x="825662" y="77585"/>
                    <a:pt x="1153844" y="69272"/>
                    <a:pt x="1292389" y="69272"/>
                  </a:cubicBezTo>
                  <a:cubicBezTo>
                    <a:pt x="1430934" y="69272"/>
                    <a:pt x="1289974" y="110036"/>
                    <a:pt x="1442018" y="69272"/>
                  </a:cubicBezTo>
                  <a:cubicBezTo>
                    <a:pt x="1469727" y="133003"/>
                    <a:pt x="1450330" y="321425"/>
                    <a:pt x="1458643" y="451658"/>
                  </a:cubicBezTo>
                  <a:cubicBezTo>
                    <a:pt x="1466956" y="581891"/>
                    <a:pt x="1494665" y="792480"/>
                    <a:pt x="1491894" y="850669"/>
                  </a:cubicBezTo>
                  <a:cubicBezTo>
                    <a:pt x="1489123" y="908858"/>
                    <a:pt x="1491894" y="809105"/>
                    <a:pt x="1442018" y="800792"/>
                  </a:cubicBezTo>
                  <a:cubicBezTo>
                    <a:pt x="1392142" y="792479"/>
                    <a:pt x="1192636" y="800792"/>
                    <a:pt x="1192636" y="800792"/>
                  </a:cubicBezTo>
                  <a:cubicBezTo>
                    <a:pt x="1106738" y="800792"/>
                    <a:pt x="995902" y="811876"/>
                    <a:pt x="926629" y="800792"/>
                  </a:cubicBezTo>
                  <a:cubicBezTo>
                    <a:pt x="857356" y="789708"/>
                    <a:pt x="832418" y="750915"/>
                    <a:pt x="777000" y="734290"/>
                  </a:cubicBezTo>
                  <a:cubicBezTo>
                    <a:pt x="721582" y="717665"/>
                    <a:pt x="643996" y="712123"/>
                    <a:pt x="594120" y="701040"/>
                  </a:cubicBezTo>
                  <a:cubicBezTo>
                    <a:pt x="544244" y="689957"/>
                    <a:pt x="499909" y="684414"/>
                    <a:pt x="477742" y="667789"/>
                  </a:cubicBezTo>
                  <a:cubicBezTo>
                    <a:pt x="455575" y="651164"/>
                    <a:pt x="461116" y="662247"/>
                    <a:pt x="461116" y="601287"/>
                  </a:cubicBezTo>
                  <a:cubicBezTo>
                    <a:pt x="461116" y="540327"/>
                    <a:pt x="477742" y="362989"/>
                    <a:pt x="477742" y="302029"/>
                  </a:cubicBezTo>
                  <a:cubicBezTo>
                    <a:pt x="477742" y="241069"/>
                    <a:pt x="540166" y="254923"/>
                    <a:pt x="461116" y="235527"/>
                  </a:cubicBezTo>
                  <a:cubicBezTo>
                    <a:pt x="382066" y="216131"/>
                    <a:pt x="67358" y="221672"/>
                    <a:pt x="3442" y="185650"/>
                  </a:cubicBezTo>
                  <a:cubicBezTo>
                    <a:pt x="41787" y="84514"/>
                    <a:pt x="0" y="155808"/>
                    <a:pt x="2887" y="19396"/>
                  </a:cubicBezTo>
                  <a:close/>
                </a:path>
              </a:pathLst>
            </a:custGeom>
            <a:blipFill>
              <a:blip r:embed="rId5"/>
              <a:tile tx="0" ty="0" sx="100000" sy="100000" flip="none" algn="tl"/>
            </a:bli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rot="21321277">
              <a:off x="2486123" y="1887015"/>
              <a:ext cx="5334000" cy="3276600"/>
            </a:xfrm>
            <a:custGeom>
              <a:avLst/>
              <a:gdLst>
                <a:gd name="connsiteX0" fmla="*/ 5217621 w 5583381"/>
                <a:gd name="connsiteY0" fmla="*/ 595745 h 2732116"/>
                <a:gd name="connsiteX1" fmla="*/ 4053839 w 5583381"/>
                <a:gd name="connsiteY1" fmla="*/ 130232 h 2732116"/>
                <a:gd name="connsiteX2" fmla="*/ 3189316 w 5583381"/>
                <a:gd name="connsiteY2" fmla="*/ 47105 h 2732116"/>
                <a:gd name="connsiteX3" fmla="*/ 2308167 w 5583381"/>
                <a:gd name="connsiteY3" fmla="*/ 47105 h 2732116"/>
                <a:gd name="connsiteX4" fmla="*/ 1427018 w 5583381"/>
                <a:gd name="connsiteY4" fmla="*/ 329738 h 2732116"/>
                <a:gd name="connsiteX5" fmla="*/ 462741 w 5583381"/>
                <a:gd name="connsiteY5" fmla="*/ 761999 h 2732116"/>
                <a:gd name="connsiteX6" fmla="*/ 446116 w 5583381"/>
                <a:gd name="connsiteY6" fmla="*/ 512618 h 2732116"/>
                <a:gd name="connsiteX7" fmla="*/ 47105 w 5583381"/>
                <a:gd name="connsiteY7" fmla="*/ 1044632 h 2732116"/>
                <a:gd name="connsiteX8" fmla="*/ 728749 w 5583381"/>
                <a:gd name="connsiteY8" fmla="*/ 1310639 h 2732116"/>
                <a:gd name="connsiteX9" fmla="*/ 612370 w 5583381"/>
                <a:gd name="connsiteY9" fmla="*/ 1127759 h 2732116"/>
                <a:gd name="connsiteX10" fmla="*/ 1144385 w 5583381"/>
                <a:gd name="connsiteY10" fmla="*/ 1210887 h 2732116"/>
                <a:gd name="connsiteX11" fmla="*/ 1826029 w 5583381"/>
                <a:gd name="connsiteY11" fmla="*/ 1659774 h 2732116"/>
                <a:gd name="connsiteX12" fmla="*/ 2141912 w 5583381"/>
                <a:gd name="connsiteY12" fmla="*/ 2274916 h 2732116"/>
                <a:gd name="connsiteX13" fmla="*/ 2690552 w 5583381"/>
                <a:gd name="connsiteY13" fmla="*/ 2707178 h 2732116"/>
                <a:gd name="connsiteX14" fmla="*/ 3471949 w 5583381"/>
                <a:gd name="connsiteY14" fmla="*/ 2424545 h 2732116"/>
                <a:gd name="connsiteX15" fmla="*/ 4369723 w 5583381"/>
                <a:gd name="connsiteY15" fmla="*/ 2324792 h 2732116"/>
                <a:gd name="connsiteX16" fmla="*/ 4785359 w 5583381"/>
                <a:gd name="connsiteY16" fmla="*/ 2225039 h 2732116"/>
                <a:gd name="connsiteX17" fmla="*/ 4951614 w 5583381"/>
                <a:gd name="connsiteY17" fmla="*/ 2258290 h 2732116"/>
                <a:gd name="connsiteX18" fmla="*/ 5034741 w 5583381"/>
                <a:gd name="connsiteY18" fmla="*/ 2108661 h 2732116"/>
                <a:gd name="connsiteX19" fmla="*/ 5550130 w 5583381"/>
                <a:gd name="connsiteY19" fmla="*/ 895003 h 2732116"/>
                <a:gd name="connsiteX20" fmla="*/ 5217621 w 5583381"/>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5034741 w 5550130"/>
                <a:gd name="connsiteY17" fmla="*/ 2119745 h 2743200"/>
                <a:gd name="connsiteX18" fmla="*/ 5550130 w 5550130"/>
                <a:gd name="connsiteY18"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19729 w 5519729"/>
                <a:gd name="connsiteY0" fmla="*/ 906087 h 2737128"/>
                <a:gd name="connsiteX1" fmla="*/ 4023438 w 5519729"/>
                <a:gd name="connsiteY1" fmla="*/ 141316 h 2737128"/>
                <a:gd name="connsiteX2" fmla="*/ 3158915 w 5519729"/>
                <a:gd name="connsiteY2" fmla="*/ 58189 h 2737128"/>
                <a:gd name="connsiteX3" fmla="*/ 2277766 w 5519729"/>
                <a:gd name="connsiteY3" fmla="*/ 58189 h 2737128"/>
                <a:gd name="connsiteX4" fmla="*/ 1396617 w 5519729"/>
                <a:gd name="connsiteY4" fmla="*/ 340822 h 2737128"/>
                <a:gd name="connsiteX5" fmla="*/ 432340 w 5519729"/>
                <a:gd name="connsiteY5" fmla="*/ 773083 h 2737128"/>
                <a:gd name="connsiteX6" fmla="*/ 415715 w 5519729"/>
                <a:gd name="connsiteY6" fmla="*/ 523702 h 2737128"/>
                <a:gd name="connsiteX7" fmla="*/ 16704 w 5519729"/>
                <a:gd name="connsiteY7" fmla="*/ 1055716 h 2737128"/>
                <a:gd name="connsiteX8" fmla="*/ 315490 w 5519729"/>
                <a:gd name="connsiteY8" fmla="*/ 1271847 h 2737128"/>
                <a:gd name="connsiteX9" fmla="*/ 698348 w 5519729"/>
                <a:gd name="connsiteY9" fmla="*/ 1321723 h 2737128"/>
                <a:gd name="connsiteX10" fmla="*/ 711082 w 5519729"/>
                <a:gd name="connsiteY10" fmla="*/ 1310758 h 2737128"/>
                <a:gd name="connsiteX11" fmla="*/ 581969 w 5519729"/>
                <a:gd name="connsiteY11" fmla="*/ 1138843 h 2737128"/>
                <a:gd name="connsiteX12" fmla="*/ 1113984 w 5519729"/>
                <a:gd name="connsiteY12" fmla="*/ 1221971 h 2737128"/>
                <a:gd name="connsiteX13" fmla="*/ 1795628 w 5519729"/>
                <a:gd name="connsiteY13" fmla="*/ 1670858 h 2737128"/>
                <a:gd name="connsiteX14" fmla="*/ 2111511 w 5519729"/>
                <a:gd name="connsiteY14" fmla="*/ 2286000 h 2737128"/>
                <a:gd name="connsiteX15" fmla="*/ 2111865 w 5519729"/>
                <a:gd name="connsiteY15" fmla="*/ 2322434 h 2737128"/>
                <a:gd name="connsiteX16" fmla="*/ 2660151 w 5519729"/>
                <a:gd name="connsiteY16" fmla="*/ 2718262 h 2737128"/>
                <a:gd name="connsiteX17" fmla="*/ 3441548 w 5519729"/>
                <a:gd name="connsiteY17" fmla="*/ 2435629 h 2737128"/>
                <a:gd name="connsiteX18" fmla="*/ 5004340 w 5519729"/>
                <a:gd name="connsiteY18" fmla="*/ 2119745 h 2737128"/>
                <a:gd name="connsiteX19" fmla="*/ 5519729 w 5519729"/>
                <a:gd name="connsiteY19"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741483 w 5550130"/>
                <a:gd name="connsiteY9" fmla="*/ 1310758 h 2737128"/>
                <a:gd name="connsiteX10" fmla="*/ 612370 w 5550130"/>
                <a:gd name="connsiteY10" fmla="*/ 1138843 h 2737128"/>
                <a:gd name="connsiteX11" fmla="*/ 1144385 w 5550130"/>
                <a:gd name="connsiteY11" fmla="*/ 1221971 h 2737128"/>
                <a:gd name="connsiteX12" fmla="*/ 1826029 w 5550130"/>
                <a:gd name="connsiteY12" fmla="*/ 1670858 h 2737128"/>
                <a:gd name="connsiteX13" fmla="*/ 2141912 w 5550130"/>
                <a:gd name="connsiteY13" fmla="*/ 2286000 h 2737128"/>
                <a:gd name="connsiteX14" fmla="*/ 2142266 w 5550130"/>
                <a:gd name="connsiteY14" fmla="*/ 2322434 h 2737128"/>
                <a:gd name="connsiteX15" fmla="*/ 2690552 w 5550130"/>
                <a:gd name="connsiteY15" fmla="*/ 2718262 h 2737128"/>
                <a:gd name="connsiteX16" fmla="*/ 3471949 w 5550130"/>
                <a:gd name="connsiteY16" fmla="*/ 2435629 h 2737128"/>
                <a:gd name="connsiteX17" fmla="*/ 5034741 w 5550130"/>
                <a:gd name="connsiteY17" fmla="*/ 2119745 h 2737128"/>
                <a:gd name="connsiteX18" fmla="*/ 5550130 w 5550130"/>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469410"/>
                <a:gd name="connsiteX1" fmla="*/ 4006734 w 5503025"/>
                <a:gd name="connsiteY1" fmla="*/ 141316 h 2469410"/>
                <a:gd name="connsiteX2" fmla="*/ 3142211 w 5503025"/>
                <a:gd name="connsiteY2" fmla="*/ 58189 h 2469410"/>
                <a:gd name="connsiteX3" fmla="*/ 2261062 w 5503025"/>
                <a:gd name="connsiteY3" fmla="*/ 58189 h 2469410"/>
                <a:gd name="connsiteX4" fmla="*/ 1379913 w 5503025"/>
                <a:gd name="connsiteY4" fmla="*/ 340822 h 2469410"/>
                <a:gd name="connsiteX5" fmla="*/ 415636 w 5503025"/>
                <a:gd name="connsiteY5" fmla="*/ 773083 h 2469410"/>
                <a:gd name="connsiteX6" fmla="*/ 399011 w 5503025"/>
                <a:gd name="connsiteY6" fmla="*/ 523702 h 2469410"/>
                <a:gd name="connsiteX7" fmla="*/ 0 w 5503025"/>
                <a:gd name="connsiteY7" fmla="*/ 1055716 h 2469410"/>
                <a:gd name="connsiteX8" fmla="*/ 681644 w 5503025"/>
                <a:gd name="connsiteY8" fmla="*/ 1321723 h 2469410"/>
                <a:gd name="connsiteX9" fmla="*/ 694378 w 5503025"/>
                <a:gd name="connsiteY9" fmla="*/ 1310758 h 2469410"/>
                <a:gd name="connsiteX10" fmla="*/ 565265 w 5503025"/>
                <a:gd name="connsiteY10" fmla="*/ 1138843 h 2469410"/>
                <a:gd name="connsiteX11" fmla="*/ 1097280 w 5503025"/>
                <a:gd name="connsiteY11" fmla="*/ 1221971 h 2469410"/>
                <a:gd name="connsiteX12" fmla="*/ 1778924 w 5503025"/>
                <a:gd name="connsiteY12" fmla="*/ 1670858 h 2469410"/>
                <a:gd name="connsiteX13" fmla="*/ 2094807 w 5503025"/>
                <a:gd name="connsiteY13" fmla="*/ 2286000 h 2469410"/>
                <a:gd name="connsiteX14" fmla="*/ 2095161 w 5503025"/>
                <a:gd name="connsiteY14" fmla="*/ 2322434 h 2469410"/>
                <a:gd name="connsiteX15" fmla="*/ 3424844 w 5503025"/>
                <a:gd name="connsiteY15" fmla="*/ 2435629 h 2469410"/>
                <a:gd name="connsiteX16" fmla="*/ 4987636 w 5503025"/>
                <a:gd name="connsiteY16" fmla="*/ 2119745 h 2469410"/>
                <a:gd name="connsiteX17" fmla="*/ 5503025 w 5503025"/>
                <a:gd name="connsiteY17" fmla="*/ 906087 h 2469410"/>
                <a:gd name="connsiteX0" fmla="*/ 5503025 w 5503025"/>
                <a:gd name="connsiteY0" fmla="*/ 906087 h 2394596"/>
                <a:gd name="connsiteX1" fmla="*/ 4006734 w 5503025"/>
                <a:gd name="connsiteY1" fmla="*/ 141316 h 2394596"/>
                <a:gd name="connsiteX2" fmla="*/ 3142211 w 5503025"/>
                <a:gd name="connsiteY2" fmla="*/ 58189 h 2394596"/>
                <a:gd name="connsiteX3" fmla="*/ 2261062 w 5503025"/>
                <a:gd name="connsiteY3" fmla="*/ 58189 h 2394596"/>
                <a:gd name="connsiteX4" fmla="*/ 1379913 w 5503025"/>
                <a:gd name="connsiteY4" fmla="*/ 340822 h 2394596"/>
                <a:gd name="connsiteX5" fmla="*/ 415636 w 5503025"/>
                <a:gd name="connsiteY5" fmla="*/ 773083 h 2394596"/>
                <a:gd name="connsiteX6" fmla="*/ 399011 w 5503025"/>
                <a:gd name="connsiteY6" fmla="*/ 523702 h 2394596"/>
                <a:gd name="connsiteX7" fmla="*/ 0 w 5503025"/>
                <a:gd name="connsiteY7" fmla="*/ 1055716 h 2394596"/>
                <a:gd name="connsiteX8" fmla="*/ 681644 w 5503025"/>
                <a:gd name="connsiteY8" fmla="*/ 1321723 h 2394596"/>
                <a:gd name="connsiteX9" fmla="*/ 694378 w 5503025"/>
                <a:gd name="connsiteY9" fmla="*/ 1310758 h 2394596"/>
                <a:gd name="connsiteX10" fmla="*/ 565265 w 5503025"/>
                <a:gd name="connsiteY10" fmla="*/ 1138843 h 2394596"/>
                <a:gd name="connsiteX11" fmla="*/ 1097280 w 5503025"/>
                <a:gd name="connsiteY11" fmla="*/ 1221971 h 2394596"/>
                <a:gd name="connsiteX12" fmla="*/ 1778924 w 5503025"/>
                <a:gd name="connsiteY12" fmla="*/ 1670858 h 2394596"/>
                <a:gd name="connsiteX13" fmla="*/ 2094807 w 5503025"/>
                <a:gd name="connsiteY13" fmla="*/ 2286000 h 2394596"/>
                <a:gd name="connsiteX14" fmla="*/ 2095161 w 5503025"/>
                <a:gd name="connsiteY14" fmla="*/ 2322434 h 2394596"/>
                <a:gd name="connsiteX15" fmla="*/ 4987636 w 5503025"/>
                <a:gd name="connsiteY15" fmla="*/ 2119745 h 2394596"/>
                <a:gd name="connsiteX16" fmla="*/ 5503025 w 5503025"/>
                <a:gd name="connsiteY16" fmla="*/ 906087 h 2394596"/>
                <a:gd name="connsiteX0" fmla="*/ 5503025 w 5503025"/>
                <a:gd name="connsiteY0" fmla="*/ 906087 h 2360814"/>
                <a:gd name="connsiteX1" fmla="*/ 4006734 w 5503025"/>
                <a:gd name="connsiteY1" fmla="*/ 141316 h 2360814"/>
                <a:gd name="connsiteX2" fmla="*/ 3142211 w 5503025"/>
                <a:gd name="connsiteY2" fmla="*/ 58189 h 2360814"/>
                <a:gd name="connsiteX3" fmla="*/ 2261062 w 5503025"/>
                <a:gd name="connsiteY3" fmla="*/ 58189 h 2360814"/>
                <a:gd name="connsiteX4" fmla="*/ 1379913 w 5503025"/>
                <a:gd name="connsiteY4" fmla="*/ 340822 h 2360814"/>
                <a:gd name="connsiteX5" fmla="*/ 415636 w 5503025"/>
                <a:gd name="connsiteY5" fmla="*/ 773083 h 2360814"/>
                <a:gd name="connsiteX6" fmla="*/ 399011 w 5503025"/>
                <a:gd name="connsiteY6" fmla="*/ 523702 h 2360814"/>
                <a:gd name="connsiteX7" fmla="*/ 0 w 5503025"/>
                <a:gd name="connsiteY7" fmla="*/ 1055716 h 2360814"/>
                <a:gd name="connsiteX8" fmla="*/ 681644 w 5503025"/>
                <a:gd name="connsiteY8" fmla="*/ 1321723 h 2360814"/>
                <a:gd name="connsiteX9" fmla="*/ 694378 w 5503025"/>
                <a:gd name="connsiteY9" fmla="*/ 1310758 h 2360814"/>
                <a:gd name="connsiteX10" fmla="*/ 565265 w 5503025"/>
                <a:gd name="connsiteY10" fmla="*/ 1138843 h 2360814"/>
                <a:gd name="connsiteX11" fmla="*/ 1097280 w 5503025"/>
                <a:gd name="connsiteY11" fmla="*/ 1221971 h 2360814"/>
                <a:gd name="connsiteX12" fmla="*/ 1778924 w 5503025"/>
                <a:gd name="connsiteY12" fmla="*/ 1670858 h 2360814"/>
                <a:gd name="connsiteX13" fmla="*/ 2094807 w 5503025"/>
                <a:gd name="connsiteY13" fmla="*/ 2286000 h 2360814"/>
                <a:gd name="connsiteX14" fmla="*/ 4987636 w 5503025"/>
                <a:gd name="connsiteY14" fmla="*/ 2119745 h 2360814"/>
                <a:gd name="connsiteX15" fmla="*/ 5503025 w 5503025"/>
                <a:gd name="connsiteY15" fmla="*/ 906087 h 2360814"/>
                <a:gd name="connsiteX0" fmla="*/ 5503025 w 5503025"/>
                <a:gd name="connsiteY0" fmla="*/ 906087 h 2247207"/>
                <a:gd name="connsiteX1" fmla="*/ 4006734 w 5503025"/>
                <a:gd name="connsiteY1" fmla="*/ 141316 h 2247207"/>
                <a:gd name="connsiteX2" fmla="*/ 3142211 w 5503025"/>
                <a:gd name="connsiteY2" fmla="*/ 58189 h 2247207"/>
                <a:gd name="connsiteX3" fmla="*/ 2261062 w 5503025"/>
                <a:gd name="connsiteY3" fmla="*/ 58189 h 2247207"/>
                <a:gd name="connsiteX4" fmla="*/ 1379913 w 5503025"/>
                <a:gd name="connsiteY4" fmla="*/ 340822 h 2247207"/>
                <a:gd name="connsiteX5" fmla="*/ 415636 w 5503025"/>
                <a:gd name="connsiteY5" fmla="*/ 773083 h 2247207"/>
                <a:gd name="connsiteX6" fmla="*/ 399011 w 5503025"/>
                <a:gd name="connsiteY6" fmla="*/ 523702 h 2247207"/>
                <a:gd name="connsiteX7" fmla="*/ 0 w 5503025"/>
                <a:gd name="connsiteY7" fmla="*/ 1055716 h 2247207"/>
                <a:gd name="connsiteX8" fmla="*/ 681644 w 5503025"/>
                <a:gd name="connsiteY8" fmla="*/ 1321723 h 2247207"/>
                <a:gd name="connsiteX9" fmla="*/ 694378 w 5503025"/>
                <a:gd name="connsiteY9" fmla="*/ 1310758 h 2247207"/>
                <a:gd name="connsiteX10" fmla="*/ 565265 w 5503025"/>
                <a:gd name="connsiteY10" fmla="*/ 1138843 h 2247207"/>
                <a:gd name="connsiteX11" fmla="*/ 1097280 w 5503025"/>
                <a:gd name="connsiteY11" fmla="*/ 1221971 h 2247207"/>
                <a:gd name="connsiteX12" fmla="*/ 1778924 w 5503025"/>
                <a:gd name="connsiteY12" fmla="*/ 1670858 h 2247207"/>
                <a:gd name="connsiteX13" fmla="*/ 4987636 w 5503025"/>
                <a:gd name="connsiteY13" fmla="*/ 2119745 h 2247207"/>
                <a:gd name="connsiteX14" fmla="*/ 5503025 w 5503025"/>
                <a:gd name="connsiteY14" fmla="*/ 906087 h 2247207"/>
                <a:gd name="connsiteX0" fmla="*/ 5503025 w 5503025"/>
                <a:gd name="connsiteY0" fmla="*/ 906087 h 2172392"/>
                <a:gd name="connsiteX1" fmla="*/ 4006734 w 5503025"/>
                <a:gd name="connsiteY1" fmla="*/ 141316 h 2172392"/>
                <a:gd name="connsiteX2" fmla="*/ 3142211 w 5503025"/>
                <a:gd name="connsiteY2" fmla="*/ 58189 h 2172392"/>
                <a:gd name="connsiteX3" fmla="*/ 2261062 w 5503025"/>
                <a:gd name="connsiteY3" fmla="*/ 58189 h 2172392"/>
                <a:gd name="connsiteX4" fmla="*/ 1379913 w 5503025"/>
                <a:gd name="connsiteY4" fmla="*/ 340822 h 2172392"/>
                <a:gd name="connsiteX5" fmla="*/ 415636 w 5503025"/>
                <a:gd name="connsiteY5" fmla="*/ 773083 h 2172392"/>
                <a:gd name="connsiteX6" fmla="*/ 399011 w 5503025"/>
                <a:gd name="connsiteY6" fmla="*/ 523702 h 2172392"/>
                <a:gd name="connsiteX7" fmla="*/ 0 w 5503025"/>
                <a:gd name="connsiteY7" fmla="*/ 1055716 h 2172392"/>
                <a:gd name="connsiteX8" fmla="*/ 681644 w 5503025"/>
                <a:gd name="connsiteY8" fmla="*/ 1321723 h 2172392"/>
                <a:gd name="connsiteX9" fmla="*/ 694378 w 5503025"/>
                <a:gd name="connsiteY9" fmla="*/ 1310758 h 2172392"/>
                <a:gd name="connsiteX10" fmla="*/ 565265 w 5503025"/>
                <a:gd name="connsiteY10" fmla="*/ 1138843 h 2172392"/>
                <a:gd name="connsiteX11" fmla="*/ 1097280 w 5503025"/>
                <a:gd name="connsiteY11" fmla="*/ 1221971 h 2172392"/>
                <a:gd name="connsiteX12" fmla="*/ 4987636 w 5503025"/>
                <a:gd name="connsiteY12" fmla="*/ 2119745 h 2172392"/>
                <a:gd name="connsiteX13" fmla="*/ 5503025 w 5503025"/>
                <a:gd name="connsiteY13" fmla="*/ 906087 h 2172392"/>
                <a:gd name="connsiteX0" fmla="*/ 5503025 w 5669191"/>
                <a:gd name="connsiteY0" fmla="*/ 906087 h 2605775"/>
                <a:gd name="connsiteX1" fmla="*/ 4006734 w 5669191"/>
                <a:gd name="connsiteY1" fmla="*/ 141316 h 2605775"/>
                <a:gd name="connsiteX2" fmla="*/ 3142211 w 5669191"/>
                <a:gd name="connsiteY2" fmla="*/ 58189 h 2605775"/>
                <a:gd name="connsiteX3" fmla="*/ 2261062 w 5669191"/>
                <a:gd name="connsiteY3" fmla="*/ 58189 h 2605775"/>
                <a:gd name="connsiteX4" fmla="*/ 1379913 w 5669191"/>
                <a:gd name="connsiteY4" fmla="*/ 340822 h 2605775"/>
                <a:gd name="connsiteX5" fmla="*/ 415636 w 5669191"/>
                <a:gd name="connsiteY5" fmla="*/ 773083 h 2605775"/>
                <a:gd name="connsiteX6" fmla="*/ 399011 w 5669191"/>
                <a:gd name="connsiteY6" fmla="*/ 523702 h 2605775"/>
                <a:gd name="connsiteX7" fmla="*/ 0 w 5669191"/>
                <a:gd name="connsiteY7" fmla="*/ 1055716 h 2605775"/>
                <a:gd name="connsiteX8" fmla="*/ 681644 w 5669191"/>
                <a:gd name="connsiteY8" fmla="*/ 1321723 h 2605775"/>
                <a:gd name="connsiteX9" fmla="*/ 694378 w 5669191"/>
                <a:gd name="connsiteY9" fmla="*/ 1310758 h 2605775"/>
                <a:gd name="connsiteX10" fmla="*/ 565265 w 5669191"/>
                <a:gd name="connsiteY10" fmla="*/ 1138843 h 2605775"/>
                <a:gd name="connsiteX11" fmla="*/ 1097280 w 5669191"/>
                <a:gd name="connsiteY11" fmla="*/ 1221971 h 2605775"/>
                <a:gd name="connsiteX12" fmla="*/ 4987636 w 5669191"/>
                <a:gd name="connsiteY12" fmla="*/ 2119745 h 2605775"/>
                <a:gd name="connsiteX13" fmla="*/ 4698931 w 5669191"/>
                <a:gd name="connsiteY13" fmla="*/ 2403499 h 2605775"/>
                <a:gd name="connsiteX14" fmla="*/ 5503025 w 5669191"/>
                <a:gd name="connsiteY14" fmla="*/ 906087 h 2605775"/>
                <a:gd name="connsiteX0" fmla="*/ 5503025 w 5669191"/>
                <a:gd name="connsiteY0" fmla="*/ 906087 h 2456146"/>
                <a:gd name="connsiteX1" fmla="*/ 4006734 w 5669191"/>
                <a:gd name="connsiteY1" fmla="*/ 141316 h 2456146"/>
                <a:gd name="connsiteX2" fmla="*/ 3142211 w 5669191"/>
                <a:gd name="connsiteY2" fmla="*/ 58189 h 2456146"/>
                <a:gd name="connsiteX3" fmla="*/ 2261062 w 5669191"/>
                <a:gd name="connsiteY3" fmla="*/ 58189 h 2456146"/>
                <a:gd name="connsiteX4" fmla="*/ 1379913 w 5669191"/>
                <a:gd name="connsiteY4" fmla="*/ 340822 h 2456146"/>
                <a:gd name="connsiteX5" fmla="*/ 415636 w 5669191"/>
                <a:gd name="connsiteY5" fmla="*/ 773083 h 2456146"/>
                <a:gd name="connsiteX6" fmla="*/ 399011 w 5669191"/>
                <a:gd name="connsiteY6" fmla="*/ 523702 h 2456146"/>
                <a:gd name="connsiteX7" fmla="*/ 0 w 5669191"/>
                <a:gd name="connsiteY7" fmla="*/ 1055716 h 2456146"/>
                <a:gd name="connsiteX8" fmla="*/ 681644 w 5669191"/>
                <a:gd name="connsiteY8" fmla="*/ 1321723 h 2456146"/>
                <a:gd name="connsiteX9" fmla="*/ 694378 w 5669191"/>
                <a:gd name="connsiteY9" fmla="*/ 1310758 h 2456146"/>
                <a:gd name="connsiteX10" fmla="*/ 565265 w 5669191"/>
                <a:gd name="connsiteY10" fmla="*/ 1138843 h 2456146"/>
                <a:gd name="connsiteX11" fmla="*/ 1097280 w 5669191"/>
                <a:gd name="connsiteY11" fmla="*/ 1221971 h 2456146"/>
                <a:gd name="connsiteX12" fmla="*/ 4698931 w 5669191"/>
                <a:gd name="connsiteY12" fmla="*/ 2403499 h 2456146"/>
                <a:gd name="connsiteX13" fmla="*/ 5503025 w 5669191"/>
                <a:gd name="connsiteY13" fmla="*/ 906087 h 2456146"/>
                <a:gd name="connsiteX0" fmla="*/ 5503025 w 5618932"/>
                <a:gd name="connsiteY0" fmla="*/ 906087 h 2649826"/>
                <a:gd name="connsiteX1" fmla="*/ 4006734 w 5618932"/>
                <a:gd name="connsiteY1" fmla="*/ 141316 h 2649826"/>
                <a:gd name="connsiteX2" fmla="*/ 3142211 w 5618932"/>
                <a:gd name="connsiteY2" fmla="*/ 58189 h 2649826"/>
                <a:gd name="connsiteX3" fmla="*/ 2261062 w 5618932"/>
                <a:gd name="connsiteY3" fmla="*/ 58189 h 2649826"/>
                <a:gd name="connsiteX4" fmla="*/ 1379913 w 5618932"/>
                <a:gd name="connsiteY4" fmla="*/ 340822 h 2649826"/>
                <a:gd name="connsiteX5" fmla="*/ 415636 w 5618932"/>
                <a:gd name="connsiteY5" fmla="*/ 773083 h 2649826"/>
                <a:gd name="connsiteX6" fmla="*/ 399011 w 5618932"/>
                <a:gd name="connsiteY6" fmla="*/ 523702 h 2649826"/>
                <a:gd name="connsiteX7" fmla="*/ 0 w 5618932"/>
                <a:gd name="connsiteY7" fmla="*/ 1055716 h 2649826"/>
                <a:gd name="connsiteX8" fmla="*/ 681644 w 5618932"/>
                <a:gd name="connsiteY8" fmla="*/ 1321723 h 2649826"/>
                <a:gd name="connsiteX9" fmla="*/ 694378 w 5618932"/>
                <a:gd name="connsiteY9" fmla="*/ 1310758 h 2649826"/>
                <a:gd name="connsiteX10" fmla="*/ 565265 w 5618932"/>
                <a:gd name="connsiteY10" fmla="*/ 1138843 h 2649826"/>
                <a:gd name="connsiteX11" fmla="*/ 1097280 w 5618932"/>
                <a:gd name="connsiteY11" fmla="*/ 1221971 h 2649826"/>
                <a:gd name="connsiteX12" fmla="*/ 4698931 w 5618932"/>
                <a:gd name="connsiteY12" fmla="*/ 2403499 h 2649826"/>
                <a:gd name="connsiteX13" fmla="*/ 4702174 w 5618932"/>
                <a:gd name="connsiteY13" fmla="*/ 2400257 h 2649826"/>
                <a:gd name="connsiteX14" fmla="*/ 5503025 w 5618932"/>
                <a:gd name="connsiteY14" fmla="*/ 906087 h 2649826"/>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644421"/>
                <a:gd name="connsiteX1" fmla="*/ 4006734 w 5618932"/>
                <a:gd name="connsiteY1" fmla="*/ 141316 h 2644421"/>
                <a:gd name="connsiteX2" fmla="*/ 3142211 w 5618932"/>
                <a:gd name="connsiteY2" fmla="*/ 58189 h 2644421"/>
                <a:gd name="connsiteX3" fmla="*/ 2261062 w 5618932"/>
                <a:gd name="connsiteY3" fmla="*/ 58189 h 2644421"/>
                <a:gd name="connsiteX4" fmla="*/ 1379913 w 5618932"/>
                <a:gd name="connsiteY4" fmla="*/ 340822 h 2644421"/>
                <a:gd name="connsiteX5" fmla="*/ 415636 w 5618932"/>
                <a:gd name="connsiteY5" fmla="*/ 773083 h 2644421"/>
                <a:gd name="connsiteX6" fmla="*/ 399011 w 5618932"/>
                <a:gd name="connsiteY6" fmla="*/ 523702 h 2644421"/>
                <a:gd name="connsiteX7" fmla="*/ 0 w 5618932"/>
                <a:gd name="connsiteY7" fmla="*/ 1055716 h 2644421"/>
                <a:gd name="connsiteX8" fmla="*/ 681644 w 5618932"/>
                <a:gd name="connsiteY8" fmla="*/ 1321723 h 2644421"/>
                <a:gd name="connsiteX9" fmla="*/ 694378 w 5618932"/>
                <a:gd name="connsiteY9" fmla="*/ 1310758 h 2644421"/>
                <a:gd name="connsiteX10" fmla="*/ 565265 w 5618932"/>
                <a:gd name="connsiteY10" fmla="*/ 1138843 h 2644421"/>
                <a:gd name="connsiteX11" fmla="*/ 1097280 w 5618932"/>
                <a:gd name="connsiteY11" fmla="*/ 1221971 h 2644421"/>
                <a:gd name="connsiteX12" fmla="*/ 4698931 w 5618932"/>
                <a:gd name="connsiteY12" fmla="*/ 2403499 h 2644421"/>
                <a:gd name="connsiteX13" fmla="*/ 4614625 w 5618932"/>
                <a:gd name="connsiteY13" fmla="*/ 2371074 h 2644421"/>
                <a:gd name="connsiteX14" fmla="*/ 4702174 w 5618932"/>
                <a:gd name="connsiteY14" fmla="*/ 2400257 h 2644421"/>
                <a:gd name="connsiteX15" fmla="*/ 5503025 w 5618932"/>
                <a:gd name="connsiteY15" fmla="*/ 906087 h 2644421"/>
                <a:gd name="connsiteX0" fmla="*/ 5503025 w 5604340"/>
                <a:gd name="connsiteY0" fmla="*/ 906087 h 2620643"/>
                <a:gd name="connsiteX1" fmla="*/ 4006734 w 5604340"/>
                <a:gd name="connsiteY1" fmla="*/ 141316 h 2620643"/>
                <a:gd name="connsiteX2" fmla="*/ 3142211 w 5604340"/>
                <a:gd name="connsiteY2" fmla="*/ 58189 h 2620643"/>
                <a:gd name="connsiteX3" fmla="*/ 2261062 w 5604340"/>
                <a:gd name="connsiteY3" fmla="*/ 58189 h 2620643"/>
                <a:gd name="connsiteX4" fmla="*/ 1379913 w 5604340"/>
                <a:gd name="connsiteY4" fmla="*/ 340822 h 2620643"/>
                <a:gd name="connsiteX5" fmla="*/ 415636 w 5604340"/>
                <a:gd name="connsiteY5" fmla="*/ 773083 h 2620643"/>
                <a:gd name="connsiteX6" fmla="*/ 399011 w 5604340"/>
                <a:gd name="connsiteY6" fmla="*/ 523702 h 2620643"/>
                <a:gd name="connsiteX7" fmla="*/ 0 w 5604340"/>
                <a:gd name="connsiteY7" fmla="*/ 1055716 h 2620643"/>
                <a:gd name="connsiteX8" fmla="*/ 681644 w 5604340"/>
                <a:gd name="connsiteY8" fmla="*/ 1321723 h 2620643"/>
                <a:gd name="connsiteX9" fmla="*/ 694378 w 5604340"/>
                <a:gd name="connsiteY9" fmla="*/ 1310758 h 2620643"/>
                <a:gd name="connsiteX10" fmla="*/ 565265 w 5604340"/>
                <a:gd name="connsiteY10" fmla="*/ 1138843 h 2620643"/>
                <a:gd name="connsiteX11" fmla="*/ 1097280 w 5604340"/>
                <a:gd name="connsiteY11" fmla="*/ 1221971 h 2620643"/>
                <a:gd name="connsiteX12" fmla="*/ 4698931 w 5604340"/>
                <a:gd name="connsiteY12" fmla="*/ 2403499 h 2620643"/>
                <a:gd name="connsiteX13" fmla="*/ 4614625 w 5604340"/>
                <a:gd name="connsiteY13" fmla="*/ 2371074 h 2620643"/>
                <a:gd name="connsiteX14" fmla="*/ 5503025 w 5604340"/>
                <a:gd name="connsiteY14" fmla="*/ 906087 h 2620643"/>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371074"/>
                <a:gd name="connsiteX1" fmla="*/ 4006734 w 5503025"/>
                <a:gd name="connsiteY1" fmla="*/ 141316 h 2371074"/>
                <a:gd name="connsiteX2" fmla="*/ 3142211 w 5503025"/>
                <a:gd name="connsiteY2" fmla="*/ 58189 h 2371074"/>
                <a:gd name="connsiteX3" fmla="*/ 2261062 w 5503025"/>
                <a:gd name="connsiteY3" fmla="*/ 58189 h 2371074"/>
                <a:gd name="connsiteX4" fmla="*/ 1379913 w 5503025"/>
                <a:gd name="connsiteY4" fmla="*/ 340822 h 2371074"/>
                <a:gd name="connsiteX5" fmla="*/ 415636 w 5503025"/>
                <a:gd name="connsiteY5" fmla="*/ 773083 h 2371074"/>
                <a:gd name="connsiteX6" fmla="*/ 399011 w 5503025"/>
                <a:gd name="connsiteY6" fmla="*/ 523702 h 2371074"/>
                <a:gd name="connsiteX7" fmla="*/ 0 w 5503025"/>
                <a:gd name="connsiteY7" fmla="*/ 1055716 h 2371074"/>
                <a:gd name="connsiteX8" fmla="*/ 681644 w 5503025"/>
                <a:gd name="connsiteY8" fmla="*/ 1321723 h 2371074"/>
                <a:gd name="connsiteX9" fmla="*/ 694378 w 5503025"/>
                <a:gd name="connsiteY9" fmla="*/ 1310758 h 2371074"/>
                <a:gd name="connsiteX10" fmla="*/ 565265 w 5503025"/>
                <a:gd name="connsiteY10" fmla="*/ 1138843 h 2371074"/>
                <a:gd name="connsiteX11" fmla="*/ 1097280 w 5503025"/>
                <a:gd name="connsiteY11" fmla="*/ 1221971 h 2371074"/>
                <a:gd name="connsiteX12" fmla="*/ 4614625 w 5503025"/>
                <a:gd name="connsiteY12" fmla="*/ 2371074 h 2371074"/>
                <a:gd name="connsiteX13" fmla="*/ 5503025 w 5503025"/>
                <a:gd name="connsiteY13" fmla="*/ 906087 h 2371074"/>
                <a:gd name="connsiteX0" fmla="*/ 5503025 w 5503025"/>
                <a:gd name="connsiteY0" fmla="*/ 906087 h 2371074"/>
                <a:gd name="connsiteX1" fmla="*/ 4006734 w 5503025"/>
                <a:gd name="connsiteY1" fmla="*/ 141316 h 2371074"/>
                <a:gd name="connsiteX2" fmla="*/ 2261062 w 5503025"/>
                <a:gd name="connsiteY2" fmla="*/ 58189 h 2371074"/>
                <a:gd name="connsiteX3" fmla="*/ 1379913 w 5503025"/>
                <a:gd name="connsiteY3" fmla="*/ 340822 h 2371074"/>
                <a:gd name="connsiteX4" fmla="*/ 415636 w 5503025"/>
                <a:gd name="connsiteY4" fmla="*/ 773083 h 2371074"/>
                <a:gd name="connsiteX5" fmla="*/ 399011 w 5503025"/>
                <a:gd name="connsiteY5" fmla="*/ 523702 h 2371074"/>
                <a:gd name="connsiteX6" fmla="*/ 0 w 5503025"/>
                <a:gd name="connsiteY6" fmla="*/ 1055716 h 2371074"/>
                <a:gd name="connsiteX7" fmla="*/ 681644 w 5503025"/>
                <a:gd name="connsiteY7" fmla="*/ 1321723 h 2371074"/>
                <a:gd name="connsiteX8" fmla="*/ 694378 w 5503025"/>
                <a:gd name="connsiteY8" fmla="*/ 1310758 h 2371074"/>
                <a:gd name="connsiteX9" fmla="*/ 565265 w 5503025"/>
                <a:gd name="connsiteY9" fmla="*/ 1138843 h 2371074"/>
                <a:gd name="connsiteX10" fmla="*/ 1097280 w 5503025"/>
                <a:gd name="connsiteY10" fmla="*/ 1221971 h 2371074"/>
                <a:gd name="connsiteX11" fmla="*/ 4614625 w 5503025"/>
                <a:gd name="connsiteY11" fmla="*/ 2371074 h 2371074"/>
                <a:gd name="connsiteX12" fmla="*/ 5503025 w 5503025"/>
                <a:gd name="connsiteY12" fmla="*/ 906087 h 237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3025" h="2371074">
                  <a:moveTo>
                    <a:pt x="5503025" y="906087"/>
                  </a:moveTo>
                  <a:cubicBezTo>
                    <a:pt x="5173110" y="587963"/>
                    <a:pt x="4547061" y="282632"/>
                    <a:pt x="4006734" y="141316"/>
                  </a:cubicBezTo>
                  <a:cubicBezTo>
                    <a:pt x="3466407" y="0"/>
                    <a:pt x="2698865" y="24938"/>
                    <a:pt x="2261062" y="58189"/>
                  </a:cubicBezTo>
                  <a:cubicBezTo>
                    <a:pt x="1823259" y="91440"/>
                    <a:pt x="1687484" y="221673"/>
                    <a:pt x="1379913" y="340822"/>
                  </a:cubicBezTo>
                  <a:cubicBezTo>
                    <a:pt x="1072342" y="459971"/>
                    <a:pt x="579120" y="742603"/>
                    <a:pt x="415636" y="773083"/>
                  </a:cubicBezTo>
                  <a:cubicBezTo>
                    <a:pt x="252152" y="803563"/>
                    <a:pt x="468284" y="476597"/>
                    <a:pt x="399011" y="523702"/>
                  </a:cubicBezTo>
                  <a:cubicBezTo>
                    <a:pt x="329738" y="570807"/>
                    <a:pt x="152312" y="741130"/>
                    <a:pt x="0" y="1055716"/>
                  </a:cubicBezTo>
                  <a:cubicBezTo>
                    <a:pt x="327586" y="1187098"/>
                    <a:pt x="565914" y="1279216"/>
                    <a:pt x="681644" y="1321723"/>
                  </a:cubicBezTo>
                  <a:cubicBezTo>
                    <a:pt x="797374" y="1364230"/>
                    <a:pt x="397625" y="1230992"/>
                    <a:pt x="694378" y="1310758"/>
                  </a:cubicBezTo>
                  <a:cubicBezTo>
                    <a:pt x="674982" y="1280278"/>
                    <a:pt x="498115" y="1153641"/>
                    <a:pt x="565265" y="1138843"/>
                  </a:cubicBezTo>
                  <a:cubicBezTo>
                    <a:pt x="632415" y="1124045"/>
                    <a:pt x="422387" y="1016599"/>
                    <a:pt x="1097280" y="1221971"/>
                  </a:cubicBezTo>
                  <a:cubicBezTo>
                    <a:pt x="1772173" y="1427343"/>
                    <a:pt x="3950049" y="1747649"/>
                    <a:pt x="4614625" y="2371074"/>
                  </a:cubicBezTo>
                  <a:cubicBezTo>
                    <a:pt x="4739316" y="1650461"/>
                    <a:pt x="5067697" y="1287441"/>
                    <a:pt x="5503025" y="906087"/>
                  </a:cubicBezTo>
                  <a:close/>
                </a:path>
              </a:pathLst>
            </a:custGeom>
            <a:gradFill flip="none" rotWithShape="1">
              <a:gsLst>
                <a:gs pos="0">
                  <a:srgbClr val="FFF200">
                    <a:alpha val="38000"/>
                  </a:srgbClr>
                </a:gs>
                <a:gs pos="45000">
                  <a:srgbClr val="FF7A00"/>
                </a:gs>
                <a:gs pos="70000">
                  <a:srgbClr val="FF0300"/>
                </a:gs>
                <a:gs pos="100000">
                  <a:srgbClr val="4D080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rot="548307">
              <a:off x="4121310" y="2834106"/>
              <a:ext cx="3368990" cy="942945"/>
            </a:xfrm>
            <a:prstGeom prst="rect">
              <a:avLst/>
            </a:prstGeom>
            <a:noFill/>
          </p:spPr>
          <p:txBody>
            <a:bodyPr wrap="none" rtlCol="0">
              <a:prstTxWarp prst="textArchUp">
                <a:avLst/>
              </a:prstTxWarp>
              <a:spAutoFit/>
            </a:bodyPr>
            <a:lstStyle/>
            <a:p>
              <a:r>
                <a:rPr lang="en-US" sz="3200" dirty="0" smtClean="0">
                  <a:solidFill>
                    <a:schemeClr val="bg1"/>
                  </a:solidFill>
                  <a:effectLst>
                    <a:outerShdw dist="50800" dir="5400000" algn="ctr" rotWithShape="0">
                      <a:schemeClr val="tx1"/>
                    </a:outerShdw>
                  </a:effectLst>
                </a:rPr>
                <a:t>TRAIL OF  TEARS</a:t>
              </a:r>
              <a:endParaRPr lang="en-US" sz="3200" dirty="0">
                <a:solidFill>
                  <a:schemeClr val="bg1"/>
                </a:solidFill>
                <a:effectLst>
                  <a:outerShdw dist="50800" dir="5400000" algn="ctr" rotWithShape="0">
                    <a:schemeClr val="tx1"/>
                  </a:outerShdw>
                </a:effectLst>
              </a:endParaRPr>
            </a:p>
          </p:txBody>
        </p:sp>
      </p:grpSp>
      <p:sp>
        <p:nvSpPr>
          <p:cNvPr id="25" name="Rectangle 3"/>
          <p:cNvSpPr>
            <a:spLocks noChangeArrowheads="1"/>
          </p:cNvSpPr>
          <p:nvPr/>
        </p:nvSpPr>
        <p:spPr bwMode="auto">
          <a:xfrm>
            <a:off x="0" y="83403"/>
            <a:ext cx="533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South</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west </a:t>
            </a: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Journeys  </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a:t>
            </a:r>
            <a:endPar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endParaRPr>
          </a:p>
        </p:txBody>
      </p:sp>
      <p:sp>
        <p:nvSpPr>
          <p:cNvPr id="26" name="Rectangle 3"/>
          <p:cNvSpPr>
            <a:spLocks noChangeArrowheads="1"/>
          </p:cNvSpPr>
          <p:nvPr/>
        </p:nvSpPr>
        <p:spPr bwMode="auto">
          <a:xfrm>
            <a:off x="5029200" y="83403"/>
            <a:ext cx="43434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-Santa Fe Trail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26"/>
                                        </p:tgtEl>
                                      </p:cBhvr>
                                    </p:animEffect>
                                    <p:set>
                                      <p:cBhvr>
                                        <p:cTn id="7" dur="1" fill="hold">
                                          <p:stCondLst>
                                            <p:cond delay="999"/>
                                          </p:stCondLst>
                                        </p:cTn>
                                        <p:tgtEl>
                                          <p:spTgt spid="26"/>
                                        </p:tgtEl>
                                        <p:attrNameLst>
                                          <p:attrName>style.visibility</p:attrName>
                                        </p:attrNameLst>
                                      </p:cBhvr>
                                      <p:to>
                                        <p:strVal val="hidden"/>
                                      </p:to>
                                    </p:set>
                                  </p:childTnLst>
                                </p:cTn>
                              </p:par>
                              <p:par>
                                <p:cTn id="8" presetID="32" presetClass="emph" presetSubtype="0" fill="hold" nodeType="withEffect">
                                  <p:stCondLst>
                                    <p:cond delay="0"/>
                                  </p:stCondLst>
                                  <p:childTnLst>
                                    <p:animClr clrSpc="rgb">
                                      <p:cBhvr override="childStyle">
                                        <p:cTn id="9" dur="100" fill="hold"/>
                                        <p:tgtEl>
                                          <p:spTgt spid="4"/>
                                        </p:tgtEl>
                                        <p:attrNameLst>
                                          <p:attrName>style.color</p:attrName>
                                        </p:attrNameLst>
                                      </p:cBhvr>
                                      <p:to>
                                        <a:schemeClr val="accent2"/>
                                      </p:to>
                                    </p:animClr>
                                    <p:animClr clrSpc="rgb">
                                      <p:cBhvr>
                                        <p:cTn id="10" dur="100" fill="hold"/>
                                        <p:tgtEl>
                                          <p:spTgt spid="4"/>
                                        </p:tgtEl>
                                        <p:attrNameLst>
                                          <p:attrName>fillcolor</p:attrName>
                                        </p:attrNameLst>
                                      </p:cBhvr>
                                      <p:to>
                                        <a:schemeClr val="accent2"/>
                                      </p:to>
                                    </p:animClr>
                                    <p:set>
                                      <p:cBhvr>
                                        <p:cTn id="11" dur="100" fill="hold"/>
                                        <p:tgtEl>
                                          <p:spTgt spid="4"/>
                                        </p:tgtEl>
                                        <p:attrNameLst>
                                          <p:attrName>fill.type</p:attrName>
                                        </p:attrNameLst>
                                      </p:cBhvr>
                                      <p:to>
                                        <p:strVal val="solid"/>
                                      </p:to>
                                    </p:set>
                                    <p:set>
                                      <p:cBhvr>
                                        <p:cTn id="12" dur="100" fill="hold"/>
                                        <p:tgtEl>
                                          <p:spTgt spid="4"/>
                                        </p:tgtEl>
                                        <p:attrNameLst>
                                          <p:attrName>fill.on</p:attrName>
                                        </p:attrNameLst>
                                      </p:cBhvr>
                                      <p:to>
                                        <p:strVal val="true"/>
                                      </p:to>
                                    </p:set>
                                    <p:animRot by="120000">
                                      <p:cBhvr>
                                        <p:cTn id="13" dur="100" fill="hold">
                                          <p:stCondLst>
                                            <p:cond delay="0"/>
                                          </p:stCondLst>
                                        </p:cTn>
                                        <p:tgtEl>
                                          <p:spTgt spid="4"/>
                                        </p:tgtEl>
                                        <p:attrNameLst>
                                          <p:attrName>r</p:attrName>
                                        </p:attrNameLst>
                                      </p:cBhvr>
                                    </p:animRot>
                                    <p:animRot by="-240000">
                                      <p:cBhvr>
                                        <p:cTn id="14" dur="200" fill="hold">
                                          <p:stCondLst>
                                            <p:cond delay="200"/>
                                          </p:stCondLst>
                                        </p:cTn>
                                        <p:tgtEl>
                                          <p:spTgt spid="4"/>
                                        </p:tgtEl>
                                        <p:attrNameLst>
                                          <p:attrName>r</p:attrName>
                                        </p:attrNameLst>
                                      </p:cBhvr>
                                    </p:animRot>
                                    <p:animRot by="240000">
                                      <p:cBhvr>
                                        <p:cTn id="15" dur="200" fill="hold">
                                          <p:stCondLst>
                                            <p:cond delay="400"/>
                                          </p:stCondLst>
                                        </p:cTn>
                                        <p:tgtEl>
                                          <p:spTgt spid="4"/>
                                        </p:tgtEl>
                                        <p:attrNameLst>
                                          <p:attrName>r</p:attrName>
                                        </p:attrNameLst>
                                      </p:cBhvr>
                                    </p:animRot>
                                    <p:animRot by="-240000">
                                      <p:cBhvr>
                                        <p:cTn id="16" dur="200" fill="hold">
                                          <p:stCondLst>
                                            <p:cond delay="600"/>
                                          </p:stCondLst>
                                        </p:cTn>
                                        <p:tgtEl>
                                          <p:spTgt spid="4"/>
                                        </p:tgtEl>
                                        <p:attrNameLst>
                                          <p:attrName>r</p:attrName>
                                        </p:attrNameLst>
                                      </p:cBhvr>
                                    </p:animRot>
                                    <p:animRot by="120000">
                                      <p:cBhvr>
                                        <p:cTn id="17" dur="200" fill="hold">
                                          <p:stCondLst>
                                            <p:cond delay="800"/>
                                          </p:stCondLst>
                                        </p:cTn>
                                        <p:tgtEl>
                                          <p:spTgt spid="4"/>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par>
                                <p:cTn id="22" presetID="32" presetClass="emph" presetSubtype="0" fill="hold" nodeType="withEffect">
                                  <p:stCondLst>
                                    <p:cond delay="0"/>
                                  </p:stCondLst>
                                  <p:childTnLst>
                                    <p:animClr clrSpc="rgb">
                                      <p:cBhvr override="childStyle">
                                        <p:cTn id="23" dur="100" fill="hold"/>
                                        <p:tgtEl>
                                          <p:spTgt spid="5"/>
                                        </p:tgtEl>
                                        <p:attrNameLst>
                                          <p:attrName>style.color</p:attrName>
                                        </p:attrNameLst>
                                      </p:cBhvr>
                                      <p:to>
                                        <a:schemeClr val="accent2"/>
                                      </p:to>
                                    </p:animClr>
                                    <p:animClr clrSpc="rgb">
                                      <p:cBhvr>
                                        <p:cTn id="24" dur="100" fill="hold"/>
                                        <p:tgtEl>
                                          <p:spTgt spid="5"/>
                                        </p:tgtEl>
                                        <p:attrNameLst>
                                          <p:attrName>fillcolor</p:attrName>
                                        </p:attrNameLst>
                                      </p:cBhvr>
                                      <p:to>
                                        <a:schemeClr val="accent2"/>
                                      </p:to>
                                    </p:animClr>
                                    <p:set>
                                      <p:cBhvr>
                                        <p:cTn id="25" dur="100" fill="hold"/>
                                        <p:tgtEl>
                                          <p:spTgt spid="5"/>
                                        </p:tgtEl>
                                        <p:attrNameLst>
                                          <p:attrName>fill.type</p:attrName>
                                        </p:attrNameLst>
                                      </p:cBhvr>
                                      <p:to>
                                        <p:strVal val="solid"/>
                                      </p:to>
                                    </p:set>
                                    <p:set>
                                      <p:cBhvr>
                                        <p:cTn id="26" dur="100" fill="hold"/>
                                        <p:tgtEl>
                                          <p:spTgt spid="5"/>
                                        </p:tgtEl>
                                        <p:attrNameLst>
                                          <p:attrName>fill.on</p:attrName>
                                        </p:attrNameLst>
                                      </p:cBhvr>
                                      <p:to>
                                        <p:strVal val="true"/>
                                      </p:to>
                                    </p:set>
                                    <p:animRot by="120000">
                                      <p:cBhvr>
                                        <p:cTn id="27" dur="100" fill="hold">
                                          <p:stCondLst>
                                            <p:cond delay="0"/>
                                          </p:stCondLst>
                                        </p:cTn>
                                        <p:tgtEl>
                                          <p:spTgt spid="5"/>
                                        </p:tgtEl>
                                        <p:attrNameLst>
                                          <p:attrName>r</p:attrName>
                                        </p:attrNameLst>
                                      </p:cBhvr>
                                    </p:animRot>
                                    <p:animRot by="-240000">
                                      <p:cBhvr>
                                        <p:cTn id="28" dur="200" fill="hold">
                                          <p:stCondLst>
                                            <p:cond delay="200"/>
                                          </p:stCondLst>
                                        </p:cTn>
                                        <p:tgtEl>
                                          <p:spTgt spid="5"/>
                                        </p:tgtEl>
                                        <p:attrNameLst>
                                          <p:attrName>r</p:attrName>
                                        </p:attrNameLst>
                                      </p:cBhvr>
                                    </p:animRot>
                                    <p:animRot by="240000">
                                      <p:cBhvr>
                                        <p:cTn id="29" dur="200" fill="hold">
                                          <p:stCondLst>
                                            <p:cond delay="400"/>
                                          </p:stCondLst>
                                        </p:cTn>
                                        <p:tgtEl>
                                          <p:spTgt spid="5"/>
                                        </p:tgtEl>
                                        <p:attrNameLst>
                                          <p:attrName>r</p:attrName>
                                        </p:attrNameLst>
                                      </p:cBhvr>
                                    </p:animRot>
                                    <p:animRot by="-240000">
                                      <p:cBhvr>
                                        <p:cTn id="30" dur="200" fill="hold">
                                          <p:stCondLst>
                                            <p:cond delay="600"/>
                                          </p:stCondLst>
                                        </p:cTn>
                                        <p:tgtEl>
                                          <p:spTgt spid="5"/>
                                        </p:tgtEl>
                                        <p:attrNameLst>
                                          <p:attrName>r</p:attrName>
                                        </p:attrNameLst>
                                      </p:cBhvr>
                                    </p:animRot>
                                    <p:animRot by="120000">
                                      <p:cBhvr>
                                        <p:cTn id="31" dur="200" fill="hold">
                                          <p:stCondLst>
                                            <p:cond delay="800"/>
                                          </p:stCondLst>
                                        </p:cTn>
                                        <p:tgtEl>
                                          <p:spTgt spid="5"/>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1000"/>
                                        <p:tgtEl>
                                          <p:spTgt spid="4"/>
                                        </p:tgtEl>
                                      </p:cBhvr>
                                    </p:animEffect>
                                    <p:set>
                                      <p:cBhvr>
                                        <p:cTn id="36" dur="1" fill="hold">
                                          <p:stCondLst>
                                            <p:cond delay="999"/>
                                          </p:stCondLst>
                                        </p:cTn>
                                        <p:tgtEl>
                                          <p:spTgt spid="4"/>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000"/>
                                        <p:tgtEl>
                                          <p:spTgt spid="2"/>
                                        </p:tgtEl>
                                      </p:cBhvr>
                                    </p:animEffect>
                                    <p:set>
                                      <p:cBhvr>
                                        <p:cTn id="39" dur="1" fill="hold">
                                          <p:stCondLst>
                                            <p:cond delay="999"/>
                                          </p:stCondLst>
                                        </p:cTn>
                                        <p:tgtEl>
                                          <p:spTgt spid="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5"/>
                                        </p:tgtEl>
                                      </p:cBhvr>
                                    </p:animEffect>
                                    <p:set>
                                      <p:cBhvr>
                                        <p:cTn id="42" dur="1" fill="hold">
                                          <p:stCondLst>
                                            <p:cond delay="999"/>
                                          </p:stCondLst>
                                        </p:cTn>
                                        <p:tgtEl>
                                          <p:spTgt spid="5"/>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
          <p:cNvGrpSpPr/>
          <p:nvPr/>
        </p:nvGrpSpPr>
        <p:grpSpPr>
          <a:xfrm>
            <a:off x="533400" y="774808"/>
            <a:ext cx="7927848" cy="6134567"/>
            <a:chOff x="533400" y="774808"/>
            <a:chExt cx="7927848" cy="6134567"/>
          </a:xfrm>
        </p:grpSpPr>
        <p:grpSp>
          <p:nvGrpSpPr>
            <p:cNvPr id="5" name="Group 6"/>
            <p:cNvGrpSpPr>
              <a:grpSpLocks noChangeAspect="1"/>
            </p:cNvGrpSpPr>
            <p:nvPr/>
          </p:nvGrpSpPr>
          <p:grpSpPr>
            <a:xfrm>
              <a:off x="533400" y="774808"/>
              <a:ext cx="7927848" cy="6083192"/>
              <a:chOff x="0" y="1244905"/>
              <a:chExt cx="7315200" cy="5613095"/>
            </a:xfrm>
          </p:grpSpPr>
          <p:pic>
            <p:nvPicPr>
              <p:cNvPr id="3" name="Picture 2"/>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4" name="Rectangle 3"/>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sp>
        <p:nvSpPr>
          <p:cNvPr id="55" name="Rectangle 54"/>
          <p:cNvSpPr/>
          <p:nvPr/>
        </p:nvSpPr>
        <p:spPr>
          <a:xfrm>
            <a:off x="0" y="0"/>
            <a:ext cx="9144000" cy="6858000"/>
          </a:xfrm>
          <a:prstGeom prst="rect">
            <a:avLst/>
          </a:prstGeom>
          <a:solidFill>
            <a:srgbClr val="FFE1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7" name="TextBox 36"/>
          <p:cNvSpPr txBox="1"/>
          <p:nvPr/>
        </p:nvSpPr>
        <p:spPr>
          <a:xfrm>
            <a:off x="0" y="640080"/>
            <a:ext cx="9144000" cy="523220"/>
          </a:xfrm>
          <a:prstGeom prst="rect">
            <a:avLst/>
          </a:prstGeom>
        </p:spPr>
        <p:txBody>
          <a:bodyPr wrap="square" rtlCol="0">
            <a:spAutoFit/>
          </a:bodyPr>
          <a:lstStyle/>
          <a:p>
            <a:pPr algn="ctr"/>
            <a:r>
              <a:rPr lang="en-US" sz="2800" b="1" i="1" spc="100" dirty="0" smtClean="0">
                <a:solidFill>
                  <a:srgbClr val="00B050"/>
                </a:solidFill>
                <a:effectLst>
                  <a:outerShdw dist="50800" dir="7200000" algn="ctr" rotWithShape="0">
                    <a:schemeClr val="tx1"/>
                  </a:outerShdw>
                </a:effectLst>
                <a:latin typeface="Arial" pitchFamily="34" charset="0"/>
                <a:cs typeface="Arial" pitchFamily="34" charset="0"/>
              </a:rPr>
              <a:t>Are lands of the Five ‘Civilized’ Tribes inviolate?</a:t>
            </a:r>
          </a:p>
        </p:txBody>
      </p:sp>
      <p:sp useBgFill="1">
        <p:nvSpPr>
          <p:cNvPr id="40" name="TextBox 39"/>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pic>
        <p:nvPicPr>
          <p:cNvPr id="2049" name="Picture 1" descr="C:\Users\Sandra\AppData\Local\Microsoft\Windows\INetCache\IE\IDCOVWMG\117px-Bueno-verde[1].png"/>
          <p:cNvPicPr>
            <a:picLocks noChangeAspect="1" noChangeArrowheads="1"/>
          </p:cNvPicPr>
          <p:nvPr/>
        </p:nvPicPr>
        <p:blipFill>
          <a:blip r:embed="rId3"/>
          <a:srcRect/>
          <a:stretch>
            <a:fillRect/>
          </a:stretch>
        </p:blipFill>
        <p:spPr bwMode="auto">
          <a:xfrm>
            <a:off x="609600" y="2819400"/>
            <a:ext cx="741148" cy="760152"/>
          </a:xfrm>
          <a:prstGeom prst="rect">
            <a:avLst/>
          </a:prstGeom>
          <a:noFill/>
        </p:spPr>
      </p:pic>
      <p:sp>
        <p:nvSpPr>
          <p:cNvPr id="57" name="TextBox 56"/>
          <p:cNvSpPr txBox="1"/>
          <p:nvPr/>
        </p:nvSpPr>
        <p:spPr>
          <a:xfrm>
            <a:off x="1437562" y="3505200"/>
            <a:ext cx="6639638" cy="646331"/>
          </a:xfrm>
          <a:prstGeom prst="rect">
            <a:avLst/>
          </a:prstGeom>
          <a:noFill/>
        </p:spPr>
        <p:txBody>
          <a:bodyPr wrap="none" rtlCol="0">
            <a:spAutoFit/>
          </a:bodyPr>
          <a:lstStyle/>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p:nvSpPr>
          <p:cNvPr id="59" name="Oval 58"/>
          <p:cNvSpPr/>
          <p:nvPr/>
        </p:nvSpPr>
        <p:spPr>
          <a:xfrm>
            <a:off x="1066800" y="3505200"/>
            <a:ext cx="7391400" cy="685800"/>
          </a:xfrm>
          <a:prstGeom prst="ellipse">
            <a:avLst/>
          </a:prstGeom>
          <a:noFill/>
          <a:ln w="50800">
            <a:solidFill>
              <a:srgbClr val="00B05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682092" y="1219200"/>
            <a:ext cx="7852675" cy="3513856"/>
            <a:chOff x="682092" y="1219200"/>
            <a:chExt cx="7852675" cy="3513856"/>
          </a:xfrm>
        </p:grpSpPr>
        <p:sp>
          <p:nvSpPr>
            <p:cNvPr id="56" name="TextBox 55"/>
            <p:cNvSpPr txBox="1"/>
            <p:nvPr/>
          </p:nvSpPr>
          <p:spPr>
            <a:xfrm>
              <a:off x="1143000" y="1316736"/>
              <a:ext cx="7391767" cy="3416320"/>
            </a:xfrm>
            <a:prstGeom prst="rect">
              <a:avLst/>
            </a:prstGeom>
            <a:noFill/>
          </p:spPr>
          <p:txBody>
            <a:bodyPr wrap="none" rtlCol="0">
              <a:spAutoFit/>
            </a:bodyPr>
            <a:lstStyle/>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The Five ‘Civilized’ Tribes</a:t>
              </a:r>
            </a:p>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Geology of the Homelands</a:t>
              </a:r>
            </a:p>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Early Contact with Europeans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‘Civilizing’ the Tribes?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Treaties and Land Cessions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Indian Removal Act</a:t>
              </a:r>
            </a:p>
          </p:txBody>
        </p:sp>
        <p:pic>
          <p:nvPicPr>
            <p:cNvPr id="28" name="Picture 1" descr="C:\Users\Sandra\AppData\Local\Microsoft\Windows\INetCache\IE\IDCOVWMG\117px-Bueno-verde[1].png"/>
            <p:cNvPicPr>
              <a:picLocks noChangeAspect="1" noChangeArrowheads="1"/>
            </p:cNvPicPr>
            <p:nvPr/>
          </p:nvPicPr>
          <p:blipFill>
            <a:blip r:embed="rId3"/>
            <a:srcRect/>
            <a:stretch>
              <a:fillRect/>
            </a:stretch>
          </p:blipFill>
          <p:spPr bwMode="auto">
            <a:xfrm>
              <a:off x="682093" y="1219200"/>
              <a:ext cx="668655" cy="685800"/>
            </a:xfrm>
            <a:prstGeom prst="rect">
              <a:avLst/>
            </a:prstGeom>
            <a:noFill/>
          </p:spPr>
        </p:pic>
        <p:pic>
          <p:nvPicPr>
            <p:cNvPr id="34" name="Picture 1" descr="C:\Users\Sandra\AppData\Local\Microsoft\Windows\INetCache\IE\IDCOVWMG\117px-Bueno-verde[1].png"/>
            <p:cNvPicPr>
              <a:picLocks noChangeAspect="1" noChangeArrowheads="1"/>
            </p:cNvPicPr>
            <p:nvPr/>
          </p:nvPicPr>
          <p:blipFill>
            <a:blip r:embed="rId3"/>
            <a:srcRect/>
            <a:stretch>
              <a:fillRect/>
            </a:stretch>
          </p:blipFill>
          <p:spPr bwMode="auto">
            <a:xfrm>
              <a:off x="682092" y="1752600"/>
              <a:ext cx="668655" cy="685800"/>
            </a:xfrm>
            <a:prstGeom prst="rect">
              <a:avLst/>
            </a:prstGeom>
            <a:noFill/>
          </p:spPr>
        </p:pic>
        <p:pic>
          <p:nvPicPr>
            <p:cNvPr id="38" name="Picture 1" descr="C:\Users\Sandra\AppData\Local\Microsoft\Windows\INetCache\IE\IDCOVWMG\117px-Bueno-verde[1].png"/>
            <p:cNvPicPr>
              <a:picLocks noChangeAspect="1" noChangeArrowheads="1"/>
            </p:cNvPicPr>
            <p:nvPr/>
          </p:nvPicPr>
          <p:blipFill>
            <a:blip r:embed="rId3"/>
            <a:srcRect/>
            <a:stretch>
              <a:fillRect/>
            </a:stretch>
          </p:blipFill>
          <p:spPr bwMode="auto">
            <a:xfrm>
              <a:off x="685800" y="2285894"/>
              <a:ext cx="664948" cy="681998"/>
            </a:xfrm>
            <a:prstGeom prst="rect">
              <a:avLst/>
            </a:prstGeom>
            <a:noFill/>
          </p:spPr>
        </p:pic>
      </p:grpSp>
      <p:sp useBgFill="1">
        <p:nvSpPr>
          <p:cNvPr id="27" name="TextBox 26"/>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p:nvSpPr>
          <p:cNvPr id="45" name="TextBox 44"/>
          <p:cNvSpPr txBox="1"/>
          <p:nvPr/>
        </p:nvSpPr>
        <p:spPr>
          <a:xfrm rot="19554262">
            <a:off x="6789088" y="4663712"/>
            <a:ext cx="1454244" cy="1015663"/>
          </a:xfrm>
          <a:prstGeom prst="rect">
            <a:avLst/>
          </a:prstGeom>
          <a:noFill/>
        </p:spPr>
        <p:txBody>
          <a:bodyPr wrap="none" rtlCol="0">
            <a:spAutoFit/>
          </a:bodyPr>
          <a:lstStyle/>
          <a:p>
            <a:r>
              <a:rPr lang="en-US" sz="6000" b="1" i="1" dirty="0" smtClean="0">
                <a:ln>
                  <a:solidFill>
                    <a:schemeClr val="tx1"/>
                  </a:solidFill>
                </a:ln>
                <a:solidFill>
                  <a:srgbClr val="FF0000"/>
                </a:solidFill>
              </a:rPr>
              <a:t>NO!</a:t>
            </a:r>
            <a:endParaRPr lang="en-US" sz="6000" b="1" i="1" dirty="0">
              <a:ln>
                <a:solidFill>
                  <a:schemeClr val="tx1"/>
                </a:solidFill>
              </a:ln>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1000" fill="hold"/>
                                        <p:tgtEl>
                                          <p:spTgt spid="45"/>
                                        </p:tgtEl>
                                        <p:attrNameLst>
                                          <p:attrName>ppt_w</p:attrName>
                                        </p:attrNameLst>
                                      </p:cBhvr>
                                      <p:tavLst>
                                        <p:tav tm="0">
                                          <p:val>
                                            <p:fltVal val="0"/>
                                          </p:val>
                                        </p:tav>
                                        <p:tav tm="100000">
                                          <p:val>
                                            <p:strVal val="#ppt_w"/>
                                          </p:val>
                                        </p:tav>
                                      </p:tavLst>
                                    </p:anim>
                                    <p:anim calcmode="lin" valueType="num">
                                      <p:cBhvr>
                                        <p:cTn id="8" dur="1000" fill="hold"/>
                                        <p:tgtEl>
                                          <p:spTgt spid="45"/>
                                        </p:tgtEl>
                                        <p:attrNameLst>
                                          <p:attrName>ppt_h</p:attrName>
                                        </p:attrNameLst>
                                      </p:cBhvr>
                                      <p:tavLst>
                                        <p:tav tm="0">
                                          <p:val>
                                            <p:fltVal val="0"/>
                                          </p:val>
                                        </p:tav>
                                        <p:tav tm="100000">
                                          <p:val>
                                            <p:strVal val="#ppt_h"/>
                                          </p:val>
                                        </p:tav>
                                      </p:tavLst>
                                    </p:anim>
                                    <p:animEffect transition="in" filter="fade">
                                      <p:cBhvr>
                                        <p:cTn id="9" dur="1000"/>
                                        <p:tgtEl>
                                          <p:spTgt spid="4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1000"/>
                                        <p:tgtEl>
                                          <p:spTgt spid="45"/>
                                        </p:tgtEl>
                                      </p:cBhvr>
                                    </p:animEffect>
                                    <p:set>
                                      <p:cBhvr>
                                        <p:cTn id="14" dur="1" fill="hold">
                                          <p:stCondLst>
                                            <p:cond delay="999"/>
                                          </p:stCondLst>
                                        </p:cTn>
                                        <p:tgtEl>
                                          <p:spTgt spid="45"/>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1000"/>
                                        <p:tgtEl>
                                          <p:spTgt spid="41"/>
                                        </p:tgtEl>
                                      </p:cBhvr>
                                    </p:animEffect>
                                  </p:childTnLst>
                                </p:cTn>
                              </p:par>
                              <p:par>
                                <p:cTn id="22" presetID="10" presetClass="exit" presetSubtype="0" fill="hold" grpId="0" nodeType="withEffect">
                                  <p:stCondLst>
                                    <p:cond delay="0"/>
                                  </p:stCondLst>
                                  <p:childTnLst>
                                    <p:animEffect transition="out" filter="fade">
                                      <p:cBhvr>
                                        <p:cTn id="23" dur="1000"/>
                                        <p:tgtEl>
                                          <p:spTgt spid="37"/>
                                        </p:tgtEl>
                                      </p:cBhvr>
                                    </p:animEffect>
                                    <p:set>
                                      <p:cBhvr>
                                        <p:cTn id="24" dur="1" fill="hold">
                                          <p:stCondLst>
                                            <p:cond delay="999"/>
                                          </p:stCondLst>
                                        </p:cTn>
                                        <p:tgtEl>
                                          <p:spTgt spid="3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049"/>
                                        </p:tgtEl>
                                        <p:attrNameLst>
                                          <p:attrName>style.visibility</p:attrName>
                                        </p:attrNameLst>
                                      </p:cBhvr>
                                      <p:to>
                                        <p:strVal val="visible"/>
                                      </p:to>
                                    </p:set>
                                    <p:animEffect transition="in" filter="wipe(down)">
                                      <p:cBhvr>
                                        <p:cTn id="29" dur="1000"/>
                                        <p:tgtEl>
                                          <p:spTgt spid="2049"/>
                                        </p:tgtEl>
                                      </p:cBhvr>
                                    </p:animEffect>
                                  </p:childTnLst>
                                </p:cTn>
                              </p:par>
                              <p:par>
                                <p:cTn id="30" presetID="22" presetClass="entr" presetSubtype="8" fill="hold" grpId="0" nodeType="withEffect">
                                  <p:stCondLst>
                                    <p:cond delay="1000"/>
                                  </p:stCondLst>
                                  <p:childTnLst>
                                    <p:set>
                                      <p:cBhvr>
                                        <p:cTn id="31" dur="1" fill="hold">
                                          <p:stCondLst>
                                            <p:cond delay="0"/>
                                          </p:stCondLst>
                                        </p:cTn>
                                        <p:tgtEl>
                                          <p:spTgt spid="59"/>
                                        </p:tgtEl>
                                        <p:attrNameLst>
                                          <p:attrName>style.visibility</p:attrName>
                                        </p:attrNameLst>
                                      </p:cBhvr>
                                      <p:to>
                                        <p:strVal val="visible"/>
                                      </p:to>
                                    </p:set>
                                    <p:animEffect transition="in" filter="wipe(left)">
                                      <p:cBhvr>
                                        <p:cTn id="32" dur="1000"/>
                                        <p:tgtEl>
                                          <p:spTgt spid="5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1000"/>
                                        <p:tgtEl>
                                          <p:spTgt spid="57"/>
                                        </p:tgtEl>
                                      </p:cBhvr>
                                    </p:animEffect>
                                  </p:childTnLst>
                                </p:cTn>
                              </p:par>
                              <p:par>
                                <p:cTn id="38" presetID="64" presetClass="path" presetSubtype="0" accel="50000" decel="50000" fill="hold" grpId="1" nodeType="withEffect">
                                  <p:stCondLst>
                                    <p:cond delay="0"/>
                                  </p:stCondLst>
                                  <p:childTnLst>
                                    <p:animMotion origin="layout" path="M -2.5E-6 -1.85185E-6 L 0.01302 -0.49143 " pathEditMode="relative" rAng="0" ptsTypes="AA">
                                      <p:cBhvr>
                                        <p:cTn id="39" dur="1000" fill="hold"/>
                                        <p:tgtEl>
                                          <p:spTgt spid="57"/>
                                        </p:tgtEl>
                                        <p:attrNameLst>
                                          <p:attrName>ppt_x</p:attrName>
                                          <p:attrName>ppt_y</p:attrName>
                                        </p:attrNameLst>
                                      </p:cBhvr>
                                      <p:rCtr x="6" y="-246"/>
                                    </p:animMotion>
                                  </p:childTnLst>
                                </p:cTn>
                              </p:par>
                              <p:par>
                                <p:cTn id="40" presetID="10" presetClass="exit" presetSubtype="0" fill="hold" nodeType="withEffect">
                                  <p:stCondLst>
                                    <p:cond delay="0"/>
                                  </p:stCondLst>
                                  <p:childTnLst>
                                    <p:animEffect transition="out" filter="fade">
                                      <p:cBhvr>
                                        <p:cTn id="41" dur="1000"/>
                                        <p:tgtEl>
                                          <p:spTgt spid="2049"/>
                                        </p:tgtEl>
                                      </p:cBhvr>
                                    </p:animEffect>
                                    <p:set>
                                      <p:cBhvr>
                                        <p:cTn id="42" dur="1" fill="hold">
                                          <p:stCondLst>
                                            <p:cond delay="999"/>
                                          </p:stCondLst>
                                        </p:cTn>
                                        <p:tgtEl>
                                          <p:spTgt spid="2049"/>
                                        </p:tgtEl>
                                        <p:attrNameLst>
                                          <p:attrName>style.visibility</p:attrName>
                                        </p:attrNameLst>
                                      </p:cBhvr>
                                      <p:to>
                                        <p:strVal val="hidden"/>
                                      </p:to>
                                    </p:set>
                                  </p:childTnLst>
                                </p:cTn>
                              </p:par>
                              <p:par>
                                <p:cTn id="43" presetID="10" presetClass="exit" presetSubtype="0" fill="hold" grpId="1" nodeType="withEffect">
                                  <p:stCondLst>
                                    <p:cond delay="500"/>
                                  </p:stCondLst>
                                  <p:childTnLst>
                                    <p:animEffect transition="out" filter="fade">
                                      <p:cBhvr>
                                        <p:cTn id="44" dur="1000"/>
                                        <p:tgtEl>
                                          <p:spTgt spid="59"/>
                                        </p:tgtEl>
                                      </p:cBhvr>
                                    </p:animEffect>
                                    <p:set>
                                      <p:cBhvr>
                                        <p:cTn id="45" dur="1" fill="hold">
                                          <p:stCondLst>
                                            <p:cond delay="999"/>
                                          </p:stCondLst>
                                        </p:cTn>
                                        <p:tgtEl>
                                          <p:spTgt spid="59"/>
                                        </p:tgtEl>
                                        <p:attrNameLst>
                                          <p:attrName>style.visibility</p:attrName>
                                        </p:attrNameLst>
                                      </p:cBhvr>
                                      <p:to>
                                        <p:strVal val="hidden"/>
                                      </p:to>
                                    </p:set>
                                  </p:childTnLst>
                                </p:cTn>
                              </p:par>
                              <p:par>
                                <p:cTn id="46" presetID="10" presetClass="exit" presetSubtype="0" fill="hold" grpId="1" nodeType="withEffect">
                                  <p:stCondLst>
                                    <p:cond delay="500"/>
                                  </p:stCondLst>
                                  <p:childTnLst>
                                    <p:animEffect transition="out" filter="fade">
                                      <p:cBhvr>
                                        <p:cTn id="47" dur="1000"/>
                                        <p:tgtEl>
                                          <p:spTgt spid="55"/>
                                        </p:tgtEl>
                                      </p:cBhvr>
                                    </p:animEffect>
                                    <p:set>
                                      <p:cBhvr>
                                        <p:cTn id="48" dur="1" fill="hold">
                                          <p:stCondLst>
                                            <p:cond delay="999"/>
                                          </p:stCondLst>
                                        </p:cTn>
                                        <p:tgtEl>
                                          <p:spTgt spid="55"/>
                                        </p:tgtEl>
                                        <p:attrNameLst>
                                          <p:attrName>style.visibility</p:attrName>
                                        </p:attrNameLst>
                                      </p:cBhvr>
                                      <p:to>
                                        <p:strVal val="hidden"/>
                                      </p:to>
                                    </p:set>
                                  </p:childTnLst>
                                </p:cTn>
                              </p:par>
                              <p:par>
                                <p:cTn id="49" presetID="10" presetClass="exit" presetSubtype="0" fill="hold" nodeType="withEffect">
                                  <p:stCondLst>
                                    <p:cond delay="500"/>
                                  </p:stCondLst>
                                  <p:childTnLst>
                                    <p:animEffect transition="out" filter="fade">
                                      <p:cBhvr>
                                        <p:cTn id="50" dur="1000"/>
                                        <p:tgtEl>
                                          <p:spTgt spid="2"/>
                                        </p:tgtEl>
                                      </p:cBhvr>
                                    </p:animEffect>
                                    <p:set>
                                      <p:cBhvr>
                                        <p:cTn id="51" dur="1" fill="hold">
                                          <p:stCondLst>
                                            <p:cond delay="999"/>
                                          </p:stCondLst>
                                        </p:cTn>
                                        <p:tgtEl>
                                          <p:spTgt spid="2"/>
                                        </p:tgtEl>
                                        <p:attrNameLst>
                                          <p:attrName>style.visibility</p:attrName>
                                        </p:attrNameLst>
                                      </p:cBhvr>
                                      <p:to>
                                        <p:strVal val="hidden"/>
                                      </p:to>
                                    </p:set>
                                  </p:childTnLst>
                                </p:cTn>
                              </p:par>
                              <p:par>
                                <p:cTn id="52" presetID="10" presetClass="entr" presetSubtype="0" fill="hold" grpId="0" nodeType="withEffect">
                                  <p:stCondLst>
                                    <p:cond delay="50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childTnLst>
                                </p:cTn>
                              </p:par>
                              <p:par>
                                <p:cTn id="55" presetID="10" presetClass="exit" presetSubtype="0" fill="hold" grpId="2" nodeType="withEffect">
                                  <p:stCondLst>
                                    <p:cond delay="500"/>
                                  </p:stCondLst>
                                  <p:childTnLst>
                                    <p:animEffect transition="out" filter="fade">
                                      <p:cBhvr>
                                        <p:cTn id="56" dur="1000"/>
                                        <p:tgtEl>
                                          <p:spTgt spid="57"/>
                                        </p:tgtEl>
                                      </p:cBhvr>
                                    </p:animEffect>
                                    <p:set>
                                      <p:cBhvr>
                                        <p:cTn id="57" dur="1" fill="hold">
                                          <p:stCondLst>
                                            <p:cond delay="999"/>
                                          </p:stCondLst>
                                        </p:cTn>
                                        <p:tgtEl>
                                          <p:spTgt spid="57"/>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00"/>
                                        <p:tgtEl>
                                          <p:spTgt spid="40"/>
                                        </p:tgtEl>
                                      </p:cBhvr>
                                    </p:animEffect>
                                    <p:set>
                                      <p:cBhvr>
                                        <p:cTn id="60" dur="1" fill="hold">
                                          <p:stCondLst>
                                            <p:cond delay="999"/>
                                          </p:stCondLst>
                                        </p:cTn>
                                        <p:tgtEl>
                                          <p:spTgt spid="40"/>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1000"/>
                                        <p:tgtEl>
                                          <p:spTgt spid="41"/>
                                        </p:tgtEl>
                                      </p:cBhvr>
                                    </p:animEffect>
                                    <p:set>
                                      <p:cBhvr>
                                        <p:cTn id="63" dur="1" fill="hold">
                                          <p:stCondLst>
                                            <p:cond delay="9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37" grpId="0" animBg="1"/>
      <p:bldP spid="40" grpId="0" animBg="1"/>
      <p:bldP spid="57" grpId="0"/>
      <p:bldP spid="57" grpId="1"/>
      <p:bldP spid="57" grpId="2"/>
      <p:bldP spid="59" grpId="0" animBg="1"/>
      <p:bldP spid="59" grpId="1" animBg="1"/>
      <p:bldP spid="27" grpId="0" animBg="1"/>
      <p:bldP spid="45" grpId="0"/>
      <p:bldP spid="45" grpId="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762000"/>
            <a:ext cx="9144000" cy="646331"/>
          </a:xfrm>
          <a:prstGeom prst="rect">
            <a:avLst/>
          </a:prstGeom>
        </p:spPr>
        <p:txBody>
          <a:bodyPr wrap="square">
            <a:spAutoFit/>
          </a:bodyPr>
          <a:lstStyle/>
          <a:p>
            <a:pPr algn="ctr"/>
            <a:r>
              <a:rPr lang="en-US" sz="3600" dirty="0" smtClean="0">
                <a:solidFill>
                  <a:srgbClr val="00A249"/>
                </a:solidFill>
                <a:effectLst>
                  <a:outerShdw dist="25400" dir="7800000" algn="ctr" rotWithShape="0">
                    <a:schemeClr val="tx1"/>
                  </a:outerShdw>
                </a:effectLst>
              </a:rPr>
              <a:t>The ‘Factory System’ causes territory loss</a:t>
            </a:r>
            <a:endParaRPr lang="en-US" sz="3600" dirty="0">
              <a:effectLst>
                <a:outerShdw dist="25400" dir="7800000" algn="ctr" rotWithShape="0">
                  <a:schemeClr val="tx1"/>
                </a:outerShdw>
              </a:effectLst>
            </a:endParaRPr>
          </a:p>
        </p:txBody>
      </p:sp>
      <p:sp>
        <p:nvSpPr>
          <p:cNvPr id="15" name="Rectangle 14"/>
          <p:cNvSpPr/>
          <p:nvPr/>
        </p:nvSpPr>
        <p:spPr>
          <a:xfrm>
            <a:off x="0" y="1371600"/>
            <a:ext cx="9144000" cy="646331"/>
          </a:xfrm>
          <a:prstGeom prst="rect">
            <a:avLst/>
          </a:prstGeom>
        </p:spPr>
        <p:txBody>
          <a:bodyPr wrap="square">
            <a:spAutoFit/>
          </a:bodyPr>
          <a:lstStyle/>
          <a:p>
            <a:pPr algn="ctr"/>
            <a:r>
              <a:rPr lang="en-US" sz="3600" dirty="0" smtClean="0">
                <a:solidFill>
                  <a:srgbClr val="00A249"/>
                </a:solidFill>
                <a:effectLst>
                  <a:outerShdw dist="38100" dir="7200000" algn="ctr" rotWithShape="0">
                    <a:schemeClr val="tx1"/>
                  </a:outerShdw>
                </a:effectLst>
              </a:rPr>
              <a:t>Wars lead to land cessions</a:t>
            </a:r>
            <a:endParaRPr lang="en-US" sz="3600" dirty="0">
              <a:effectLst>
                <a:outerShdw dist="38100" dir="7200000" algn="ctr" rotWithShape="0">
                  <a:schemeClr val="tx1"/>
                </a:outerShdw>
              </a:effectLst>
            </a:endParaRPr>
          </a:p>
        </p:txBody>
      </p:sp>
      <p:sp useBgFill="1">
        <p:nvSpPr>
          <p:cNvPr id="16" name="TextBox 15"/>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useBgFill="1">
        <p:nvSpPr>
          <p:cNvPr id="18" name="TextBox 17"/>
          <p:cNvSpPr txBox="1"/>
          <p:nvPr/>
        </p:nvSpPr>
        <p:spPr>
          <a:xfrm>
            <a:off x="1600200" y="2209800"/>
            <a:ext cx="6705600" cy="3170099"/>
          </a:xfrm>
          <a:prstGeom prst="rect">
            <a:avLst/>
          </a:prstGeom>
        </p:spPr>
        <p:txBody>
          <a:bodyPr wrap="square" rtlCol="0">
            <a:spAutoFit/>
          </a:bodyPr>
          <a:lstStyle/>
          <a:p>
            <a:r>
              <a:rPr lang="en-US" sz="3200" dirty="0" smtClean="0">
                <a:solidFill>
                  <a:srgbClr val="00A249"/>
                </a:solidFill>
                <a:effectLst>
                  <a:outerShdw dist="50800" dir="7200000" algn="ctr" rotWithShape="0">
                    <a:schemeClr val="tx1"/>
                  </a:outerShdw>
                </a:effectLst>
              </a:rPr>
              <a:t>American Revolution  (1775-1783)</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Cherokee Wars  (1776-1795)</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War of 1812  (1812-1815)	</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Creek War  (1813-1814)</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1</a:t>
            </a:r>
            <a:r>
              <a:rPr lang="en-US" sz="3200" baseline="30000" dirty="0" smtClean="0">
                <a:solidFill>
                  <a:srgbClr val="00A249"/>
                </a:solidFill>
                <a:effectLst>
                  <a:outerShdw dist="50800" dir="7200000" algn="ctr" rotWithShape="0">
                    <a:schemeClr val="tx1"/>
                  </a:outerShdw>
                </a:effectLst>
              </a:rPr>
              <a:t>st</a:t>
            </a:r>
            <a:r>
              <a:rPr lang="en-US" sz="3200" dirty="0" smtClean="0">
                <a:solidFill>
                  <a:srgbClr val="00A249"/>
                </a:solidFill>
                <a:effectLst>
                  <a:outerShdw dist="50800" dir="7200000" algn="ctr" rotWithShape="0">
                    <a:schemeClr val="tx1"/>
                  </a:outerShdw>
                </a:effectLst>
              </a:rPr>
              <a:t> Seminole War  (1817-1818)</a:t>
            </a:r>
          </a:p>
        </p:txBody>
      </p:sp>
      <p:sp>
        <p:nvSpPr>
          <p:cNvPr id="20" name="TextBox 19"/>
          <p:cNvSpPr txBox="1"/>
          <p:nvPr/>
        </p:nvSpPr>
        <p:spPr>
          <a:xfrm>
            <a:off x="1600200" y="2233136"/>
            <a:ext cx="6019800" cy="738664"/>
          </a:xfrm>
          <a:prstGeom prst="rect">
            <a:avLst/>
          </a:prstGeom>
          <a:noFill/>
        </p:spPr>
        <p:txBody>
          <a:bodyPr wrap="square" rtlCol="0">
            <a:spAutoFit/>
          </a:bodyPr>
          <a:lstStyle/>
          <a:p>
            <a:r>
              <a:rPr lang="en-US" sz="3200" dirty="0" smtClean="0">
                <a:solidFill>
                  <a:srgbClr val="FF0000"/>
                </a:solidFill>
                <a:effectLst>
                  <a:outerShdw dist="50800" dir="7200000" algn="ctr" rotWithShape="0">
                    <a:schemeClr val="tx1"/>
                  </a:outerShdw>
                </a:effectLst>
              </a:rPr>
              <a:t>American Revolution  (1775-1783)</a:t>
            </a:r>
          </a:p>
          <a:p>
            <a:endParaRPr lang="en-US" sz="1000" dirty="0" smtClean="0">
              <a:solidFill>
                <a:srgbClr val="FF0000"/>
              </a:solidFill>
              <a:effectLst>
                <a:outerShdw dist="50800" dir="7200000" algn="ctr" rotWithShape="0">
                  <a:schemeClr val="tx1"/>
                </a:outerShdw>
              </a:effectLst>
            </a:endParaRPr>
          </a:p>
        </p:txBody>
      </p:sp>
      <p:cxnSp>
        <p:nvCxnSpPr>
          <p:cNvPr id="22" name="Straight Connector 21"/>
          <p:cNvCxnSpPr/>
          <p:nvPr/>
        </p:nvCxnSpPr>
        <p:spPr>
          <a:xfrm>
            <a:off x="2209800" y="1981200"/>
            <a:ext cx="4800600" cy="1588"/>
          </a:xfrm>
          <a:prstGeom prst="line">
            <a:avLst/>
          </a:prstGeom>
          <a:ln w="76200">
            <a:solidFill>
              <a:srgbClr val="00A249"/>
            </a:solidFill>
          </a:ln>
          <a:effectLst>
            <a:outerShdw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1000"/>
                                        <p:tgtEl>
                                          <p:spTgt spid="22"/>
                                        </p:tgtEl>
                                      </p:cBhvr>
                                    </p:animEffect>
                                  </p:childTnLst>
                                </p:cTn>
                              </p:par>
                              <p:par>
                                <p:cTn id="18" presetID="10" presetClass="exit" presetSubtype="0" fill="hold" grpId="1" nodeType="withEffect">
                                  <p:stCondLst>
                                    <p:cond delay="0"/>
                                  </p:stCondLst>
                                  <p:childTnLst>
                                    <p:animEffect transition="out" filter="fade">
                                      <p:cBhvr>
                                        <p:cTn id="19" dur="1000"/>
                                        <p:tgtEl>
                                          <p:spTgt spid="14"/>
                                        </p:tgtEl>
                                      </p:cBhvr>
                                    </p:animEffect>
                                    <p:set>
                                      <p:cBhvr>
                                        <p:cTn id="20" dur="1" fill="hold">
                                          <p:stCondLst>
                                            <p:cond delay="999"/>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8">
                                            <p:bg/>
                                          </p:spTgt>
                                        </p:tgtEl>
                                        <p:attrNameLst>
                                          <p:attrName>style.visibility</p:attrName>
                                        </p:attrNameLst>
                                      </p:cBhvr>
                                      <p:to>
                                        <p:strVal val="visible"/>
                                      </p:to>
                                    </p:set>
                                    <p:animEffect transition="in" filter="wipe(up)">
                                      <p:cBhvr>
                                        <p:cTn id="25" dur="1000"/>
                                        <p:tgtEl>
                                          <p:spTgt spid="18">
                                            <p:bg/>
                                          </p:spTgt>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8">
                                            <p:txEl>
                                              <p:pRg st="0" end="0"/>
                                            </p:txEl>
                                          </p:spTgt>
                                        </p:tgtEl>
                                        <p:attrNameLst>
                                          <p:attrName>style.visibility</p:attrName>
                                        </p:attrNameLst>
                                      </p:cBhvr>
                                      <p:to>
                                        <p:strVal val="visible"/>
                                      </p:to>
                                    </p:set>
                                    <p:animEffect transition="in" filter="wipe(up)">
                                      <p:cBhvr>
                                        <p:cTn id="28" dur="1000"/>
                                        <p:tgtEl>
                                          <p:spTgt spid="18">
                                            <p:txEl>
                                              <p:pRg st="0" end="0"/>
                                            </p:txEl>
                                          </p:spTgt>
                                        </p:tgtEl>
                                      </p:cBhvr>
                                    </p:animEffect>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18">
                                            <p:txEl>
                                              <p:pRg st="2" end="2"/>
                                            </p:txEl>
                                          </p:spTgt>
                                        </p:tgtEl>
                                        <p:attrNameLst>
                                          <p:attrName>style.visibility</p:attrName>
                                        </p:attrNameLst>
                                      </p:cBhvr>
                                      <p:to>
                                        <p:strVal val="visible"/>
                                      </p:to>
                                    </p:set>
                                    <p:animEffect transition="in" filter="wipe(up)">
                                      <p:cBhvr>
                                        <p:cTn id="32" dur="1000"/>
                                        <p:tgtEl>
                                          <p:spTgt spid="18">
                                            <p:txEl>
                                              <p:pRg st="2" end="2"/>
                                            </p:txEl>
                                          </p:spTgt>
                                        </p:tgtEl>
                                      </p:cBhvr>
                                    </p:animEffect>
                                  </p:childTnLst>
                                </p:cTn>
                              </p:par>
                            </p:childTnLst>
                          </p:cTn>
                        </p:par>
                        <p:par>
                          <p:cTn id="33" fill="hold">
                            <p:stCondLst>
                              <p:cond delay="2000"/>
                            </p:stCondLst>
                            <p:childTnLst>
                              <p:par>
                                <p:cTn id="34" presetID="22" presetClass="entr" presetSubtype="1" fill="hold" grpId="0" nodeType="afterEffect">
                                  <p:stCondLst>
                                    <p:cond delay="0"/>
                                  </p:stCondLst>
                                  <p:childTnLst>
                                    <p:set>
                                      <p:cBhvr>
                                        <p:cTn id="35" dur="1" fill="hold">
                                          <p:stCondLst>
                                            <p:cond delay="0"/>
                                          </p:stCondLst>
                                        </p:cTn>
                                        <p:tgtEl>
                                          <p:spTgt spid="18">
                                            <p:txEl>
                                              <p:pRg st="4" end="4"/>
                                            </p:txEl>
                                          </p:spTgt>
                                        </p:tgtEl>
                                        <p:attrNameLst>
                                          <p:attrName>style.visibility</p:attrName>
                                        </p:attrNameLst>
                                      </p:cBhvr>
                                      <p:to>
                                        <p:strVal val="visible"/>
                                      </p:to>
                                    </p:set>
                                    <p:animEffect transition="in" filter="wipe(up)">
                                      <p:cBhvr>
                                        <p:cTn id="36" dur="1000"/>
                                        <p:tgtEl>
                                          <p:spTgt spid="18">
                                            <p:txEl>
                                              <p:pRg st="4" end="4"/>
                                            </p:txEl>
                                          </p:spTgt>
                                        </p:tgtEl>
                                      </p:cBhvr>
                                    </p:animEffect>
                                  </p:childTnLst>
                                </p:cTn>
                              </p:par>
                            </p:childTnLst>
                          </p:cTn>
                        </p:par>
                        <p:par>
                          <p:cTn id="37" fill="hold">
                            <p:stCondLst>
                              <p:cond delay="3000"/>
                            </p:stCondLst>
                            <p:childTnLst>
                              <p:par>
                                <p:cTn id="38" presetID="22" presetClass="entr" presetSubtype="1" fill="hold" grpId="0" nodeType="afterEffect">
                                  <p:stCondLst>
                                    <p:cond delay="0"/>
                                  </p:stCondLst>
                                  <p:childTnLst>
                                    <p:set>
                                      <p:cBhvr>
                                        <p:cTn id="39" dur="1" fill="hold">
                                          <p:stCondLst>
                                            <p:cond delay="0"/>
                                          </p:stCondLst>
                                        </p:cTn>
                                        <p:tgtEl>
                                          <p:spTgt spid="18">
                                            <p:txEl>
                                              <p:pRg st="6" end="6"/>
                                            </p:txEl>
                                          </p:spTgt>
                                        </p:tgtEl>
                                        <p:attrNameLst>
                                          <p:attrName>style.visibility</p:attrName>
                                        </p:attrNameLst>
                                      </p:cBhvr>
                                      <p:to>
                                        <p:strVal val="visible"/>
                                      </p:to>
                                    </p:set>
                                    <p:animEffect transition="in" filter="wipe(up)">
                                      <p:cBhvr>
                                        <p:cTn id="40" dur="1000"/>
                                        <p:tgtEl>
                                          <p:spTgt spid="18">
                                            <p:txEl>
                                              <p:pRg st="6" end="6"/>
                                            </p:txEl>
                                          </p:spTgt>
                                        </p:tgtEl>
                                      </p:cBhvr>
                                    </p:animEffect>
                                  </p:childTnLst>
                                </p:cTn>
                              </p:par>
                            </p:childTnLst>
                          </p:cTn>
                        </p:par>
                        <p:par>
                          <p:cTn id="41" fill="hold">
                            <p:stCondLst>
                              <p:cond delay="4000"/>
                            </p:stCondLst>
                            <p:childTnLst>
                              <p:par>
                                <p:cTn id="42" presetID="22" presetClass="entr" presetSubtype="1" fill="hold" grpId="0" nodeType="afterEffect">
                                  <p:stCondLst>
                                    <p:cond delay="0"/>
                                  </p:stCondLst>
                                  <p:childTnLst>
                                    <p:set>
                                      <p:cBhvr>
                                        <p:cTn id="43" dur="1" fill="hold">
                                          <p:stCondLst>
                                            <p:cond delay="0"/>
                                          </p:stCondLst>
                                        </p:cTn>
                                        <p:tgtEl>
                                          <p:spTgt spid="18">
                                            <p:txEl>
                                              <p:pRg st="8" end="8"/>
                                            </p:txEl>
                                          </p:spTgt>
                                        </p:tgtEl>
                                        <p:attrNameLst>
                                          <p:attrName>style.visibility</p:attrName>
                                        </p:attrNameLst>
                                      </p:cBhvr>
                                      <p:to>
                                        <p:strVal val="visible"/>
                                      </p:to>
                                    </p:set>
                                    <p:animEffect transition="in" filter="wipe(up)">
                                      <p:cBhvr>
                                        <p:cTn id="44" dur="1000"/>
                                        <p:tgtEl>
                                          <p:spTgt spid="18">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mph" presetSubtype="2" fill="hold" nodeType="clickEffect">
                                  <p:stCondLst>
                                    <p:cond delay="0"/>
                                  </p:stCondLst>
                                  <p:childTnLst>
                                    <p:animClr clrSpc="rgb">
                                      <p:cBhvr override="childStyle">
                                        <p:cTn id="48" dur="1000" fill="hold"/>
                                        <p:tgtEl>
                                          <p:spTgt spid="18">
                                            <p:txEl>
                                              <p:pRg st="0" end="0"/>
                                            </p:txEl>
                                          </p:spTgt>
                                        </p:tgtEl>
                                        <p:attrNameLst>
                                          <p:attrName>style.color</p:attrName>
                                        </p:attrNameLst>
                                      </p:cBhvr>
                                      <p:to>
                                        <a:srgbClr val="FF0000"/>
                                      </p:to>
                                    </p:animClr>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64" presetClass="path" presetSubtype="0" accel="50000" decel="50000" fill="hold" grpId="1" nodeType="withEffect">
                                  <p:stCondLst>
                                    <p:cond delay="0"/>
                                  </p:stCondLst>
                                  <p:childTnLst>
                                    <p:animMotion origin="layout" path="M 3.33333E-6 1.85185E-6 L 0.00416 -0.23496 " pathEditMode="relative" rAng="0" ptsTypes="AA">
                                      <p:cBhvr>
                                        <p:cTn id="54" dur="1000" fill="hold"/>
                                        <p:tgtEl>
                                          <p:spTgt spid="20"/>
                                        </p:tgtEl>
                                        <p:attrNameLst>
                                          <p:attrName>ppt_x</p:attrName>
                                          <p:attrName>ppt_y</p:attrName>
                                        </p:attrNameLst>
                                      </p:cBhvr>
                                      <p:rCtr x="2" y="-118"/>
                                    </p:animMotion>
                                  </p:childTnLst>
                                </p:cTn>
                              </p:par>
                              <p:par>
                                <p:cTn id="55" presetID="10" presetClass="exit" presetSubtype="0" fill="hold" grpId="1" nodeType="withEffect">
                                  <p:stCondLst>
                                    <p:cond delay="0"/>
                                  </p:stCondLst>
                                  <p:childTnLst>
                                    <p:animEffect transition="out" filter="fade">
                                      <p:cBhvr>
                                        <p:cTn id="56" dur="1000"/>
                                        <p:tgtEl>
                                          <p:spTgt spid="15"/>
                                        </p:tgtEl>
                                      </p:cBhvr>
                                    </p:animEffect>
                                    <p:set>
                                      <p:cBhvr>
                                        <p:cTn id="57" dur="1" fill="hold">
                                          <p:stCondLst>
                                            <p:cond delay="999"/>
                                          </p:stCondLst>
                                        </p:cTn>
                                        <p:tgtEl>
                                          <p:spTgt spid="15"/>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1000"/>
                                        <p:tgtEl>
                                          <p:spTgt spid="18">
                                            <p:txEl>
                                              <p:pRg st="0" end="0"/>
                                            </p:txEl>
                                          </p:spTgt>
                                        </p:tgtEl>
                                      </p:cBhvr>
                                    </p:animEffect>
                                    <p:set>
                                      <p:cBhvr>
                                        <p:cTn id="60" dur="1" fill="hold">
                                          <p:stCondLst>
                                            <p:cond delay="999"/>
                                          </p:stCondLst>
                                        </p:cTn>
                                        <p:tgtEl>
                                          <p:spTgt spid="18">
                                            <p:txEl>
                                              <p:pRg st="0" end="0"/>
                                            </p:txEl>
                                          </p:spTgt>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000"/>
                                        <p:tgtEl>
                                          <p:spTgt spid="18">
                                            <p:txEl>
                                              <p:pRg st="2" end="2"/>
                                            </p:txEl>
                                          </p:spTgt>
                                        </p:tgtEl>
                                      </p:cBhvr>
                                    </p:animEffect>
                                    <p:set>
                                      <p:cBhvr>
                                        <p:cTn id="63" dur="1" fill="hold">
                                          <p:stCondLst>
                                            <p:cond delay="999"/>
                                          </p:stCondLst>
                                        </p:cTn>
                                        <p:tgtEl>
                                          <p:spTgt spid="18">
                                            <p:txEl>
                                              <p:pRg st="2" end="2"/>
                                            </p:txEl>
                                          </p:spTgt>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18">
                                            <p:txEl>
                                              <p:pRg st="4" end="4"/>
                                            </p:txEl>
                                          </p:spTgt>
                                        </p:tgtEl>
                                      </p:cBhvr>
                                    </p:animEffect>
                                    <p:set>
                                      <p:cBhvr>
                                        <p:cTn id="66" dur="1" fill="hold">
                                          <p:stCondLst>
                                            <p:cond delay="999"/>
                                          </p:stCondLst>
                                        </p:cTn>
                                        <p:tgtEl>
                                          <p:spTgt spid="18">
                                            <p:txEl>
                                              <p:pRg st="4" end="4"/>
                                            </p:txEl>
                                          </p:spTgt>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18">
                                            <p:txEl>
                                              <p:pRg st="6" end="6"/>
                                            </p:txEl>
                                          </p:spTgt>
                                        </p:tgtEl>
                                      </p:cBhvr>
                                    </p:animEffect>
                                    <p:set>
                                      <p:cBhvr>
                                        <p:cTn id="69" dur="1" fill="hold">
                                          <p:stCondLst>
                                            <p:cond delay="999"/>
                                          </p:stCondLst>
                                        </p:cTn>
                                        <p:tgtEl>
                                          <p:spTgt spid="18">
                                            <p:txEl>
                                              <p:pRg st="6" end="6"/>
                                            </p:txEl>
                                          </p:spTgt>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18">
                                            <p:txEl>
                                              <p:pRg st="8" end="8"/>
                                            </p:txEl>
                                          </p:spTgt>
                                        </p:tgtEl>
                                      </p:cBhvr>
                                    </p:animEffect>
                                    <p:set>
                                      <p:cBhvr>
                                        <p:cTn id="72" dur="1" fill="hold">
                                          <p:stCondLst>
                                            <p:cond delay="999"/>
                                          </p:stCondLst>
                                        </p:cTn>
                                        <p:tgtEl>
                                          <p:spTgt spid="18">
                                            <p:txEl>
                                              <p:pRg st="8" end="8"/>
                                            </p:txEl>
                                          </p:spTgt>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18">
                                            <p:bg/>
                                          </p:spTgt>
                                        </p:tgtEl>
                                      </p:cBhvr>
                                    </p:animEffect>
                                    <p:set>
                                      <p:cBhvr>
                                        <p:cTn id="75" dur="1" fill="hold">
                                          <p:stCondLst>
                                            <p:cond delay="999"/>
                                          </p:stCondLst>
                                        </p:cTn>
                                        <p:tgtEl>
                                          <p:spTgt spid="18">
                                            <p:bg/>
                                          </p:spTgt>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000"/>
                                        <p:tgtEl>
                                          <p:spTgt spid="22"/>
                                        </p:tgtEl>
                                      </p:cBhvr>
                                    </p:animEffect>
                                    <p:set>
                                      <p:cBhvr>
                                        <p:cTn id="78" dur="1" fill="hold">
                                          <p:stCondLst>
                                            <p:cond delay="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8" grpId="0" uiExpand="1" build="allAtOnce" animBg="1"/>
      <p:bldP spid="18" grpId="1" build="allAtOnce" animBg="1"/>
      <p:bldP spid="20" grpId="0"/>
      <p:bldP spid="20" grpId="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0"/>
          <p:cNvGrpSpPr/>
          <p:nvPr/>
        </p:nvGrpSpPr>
        <p:grpSpPr>
          <a:xfrm>
            <a:off x="1600200" y="1219200"/>
            <a:ext cx="7543800" cy="5638800"/>
            <a:chOff x="76200" y="1219200"/>
            <a:chExt cx="7543800" cy="5638800"/>
          </a:xfrm>
        </p:grpSpPr>
        <p:sp useBgFill="1">
          <p:nvSpPr>
            <p:cNvPr id="29" name="Rectangle 28"/>
            <p:cNvSpPr/>
            <p:nvPr/>
          </p:nvSpPr>
          <p:spPr>
            <a:xfrm>
              <a:off x="76200" y="1219200"/>
              <a:ext cx="7543800" cy="5638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
            <p:cNvPicPr>
              <a:picLocks noChangeAspect="1" noChangeArrowheads="1"/>
            </p:cNvPicPr>
            <p:nvPr/>
          </p:nvPicPr>
          <p:blipFill>
            <a:blip r:embed="rId2"/>
            <a:srcRect l="1127" t="1163" r="1521" b="13953"/>
            <a:stretch>
              <a:fillRect/>
            </a:stretch>
          </p:blipFill>
          <p:spPr bwMode="auto">
            <a:xfrm>
              <a:off x="2209800" y="1295400"/>
              <a:ext cx="4876800" cy="5562600"/>
            </a:xfrm>
            <a:prstGeom prst="rect">
              <a:avLst/>
            </a:prstGeom>
            <a:ln w="9525">
              <a:noFill/>
              <a:miter lim="800000"/>
              <a:headEnd/>
              <a:tailEnd/>
            </a:ln>
            <a:effectLst/>
          </p:spPr>
        </p:pic>
      </p:grpSp>
      <p:grpSp>
        <p:nvGrpSpPr>
          <p:cNvPr id="7" name="Group 41"/>
          <p:cNvGrpSpPr/>
          <p:nvPr/>
        </p:nvGrpSpPr>
        <p:grpSpPr>
          <a:xfrm>
            <a:off x="5236176" y="3159678"/>
            <a:ext cx="879191" cy="2739639"/>
            <a:chOff x="3712176" y="3159678"/>
            <a:chExt cx="879191" cy="2739639"/>
          </a:xfrm>
        </p:grpSpPr>
        <p:pic>
          <p:nvPicPr>
            <p:cNvPr id="41" name="Picture 2"/>
            <p:cNvPicPr>
              <a:picLocks noChangeAspect="1" noChangeArrowheads="1"/>
            </p:cNvPicPr>
            <p:nvPr/>
          </p:nvPicPr>
          <p:blipFill>
            <a:blip r:embed="rId2"/>
            <a:srcRect l="28507" t="34884" r="64648" b="54069"/>
            <a:stretch>
              <a:fillRect/>
            </a:stretch>
          </p:blipFill>
          <p:spPr bwMode="auto">
            <a:xfrm rot="5699590">
              <a:off x="3864576" y="4455066"/>
              <a:ext cx="533401" cy="838201"/>
            </a:xfrm>
            <a:prstGeom prst="rect">
              <a:avLst/>
            </a:prstGeom>
            <a:ln w="9525">
              <a:noFill/>
              <a:miter lim="800000"/>
              <a:headEnd/>
              <a:tailEnd/>
            </a:ln>
            <a:effectLst/>
          </p:spPr>
        </p:pic>
        <p:sp>
          <p:nvSpPr>
            <p:cNvPr id="40" name="TextBox 39"/>
            <p:cNvSpPr txBox="1"/>
            <p:nvPr/>
          </p:nvSpPr>
          <p:spPr>
            <a:xfrm rot="18026714">
              <a:off x="2929160" y="4237110"/>
              <a:ext cx="2739639" cy="584775"/>
            </a:xfrm>
            <a:prstGeom prst="rect">
              <a:avLst/>
            </a:prstGeom>
            <a:noFill/>
            <a:ln w="50800">
              <a:noFill/>
            </a:ln>
          </p:spPr>
          <p:txBody>
            <a:bodyPr wrap="square" rtlCol="0">
              <a:spAutoFit/>
            </a:bodyPr>
            <a:lstStyle/>
            <a:p>
              <a:r>
                <a:rPr lang="en-US" sz="3200" dirty="0" smtClean="0"/>
                <a:t>Indian Reserve</a:t>
              </a:r>
              <a:endParaRPr lang="en-US" sz="3200" dirty="0"/>
            </a:p>
          </p:txBody>
        </p:sp>
      </p:grpSp>
      <p:pic>
        <p:nvPicPr>
          <p:cNvPr id="60" name="Picture 2"/>
          <p:cNvPicPr>
            <a:picLocks noChangeAspect="1" noChangeArrowheads="1"/>
          </p:cNvPicPr>
          <p:nvPr/>
        </p:nvPicPr>
        <p:blipFill>
          <a:blip r:embed="rId3" cstate="print"/>
          <a:srcRect/>
          <a:stretch>
            <a:fillRect/>
          </a:stretch>
        </p:blipFill>
        <p:spPr bwMode="auto">
          <a:xfrm>
            <a:off x="4724400" y="3962400"/>
            <a:ext cx="2362200" cy="2438400"/>
          </a:xfrm>
          <a:prstGeom prst="rect">
            <a:avLst/>
          </a:prstGeom>
          <a:noFill/>
          <a:ln w="9525">
            <a:noFill/>
            <a:miter lim="800000"/>
            <a:headEnd/>
            <a:tailEnd/>
          </a:ln>
          <a:effectLst/>
        </p:spPr>
      </p:pic>
      <p:grpSp>
        <p:nvGrpSpPr>
          <p:cNvPr id="6" name="Group 37"/>
          <p:cNvGrpSpPr/>
          <p:nvPr/>
        </p:nvGrpSpPr>
        <p:grpSpPr>
          <a:xfrm>
            <a:off x="7620000" y="2133600"/>
            <a:ext cx="1216584" cy="3888889"/>
            <a:chOff x="6077405" y="2144725"/>
            <a:chExt cx="1216584" cy="3888889"/>
          </a:xfrm>
        </p:grpSpPr>
        <p:sp>
          <p:nvSpPr>
            <p:cNvPr id="37" name="Right Brace 36"/>
            <p:cNvSpPr/>
            <p:nvPr/>
          </p:nvSpPr>
          <p:spPr>
            <a:xfrm rot="1618227">
              <a:off x="6077405" y="2144725"/>
              <a:ext cx="871661" cy="3888889"/>
            </a:xfrm>
            <a:prstGeom prst="righ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2" name="TextBox 31"/>
            <p:cNvSpPr txBox="1"/>
            <p:nvPr/>
          </p:nvSpPr>
          <p:spPr>
            <a:xfrm rot="17917052">
              <a:off x="5926090" y="4079503"/>
              <a:ext cx="2151023" cy="584775"/>
            </a:xfrm>
            <a:prstGeom prst="rect">
              <a:avLst/>
            </a:prstGeom>
            <a:ln w="50800">
              <a:solidFill>
                <a:schemeClr val="tx1"/>
              </a:solidFill>
            </a:ln>
          </p:spPr>
          <p:txBody>
            <a:bodyPr wrap="square" rtlCol="0">
              <a:spAutoFit/>
            </a:bodyPr>
            <a:lstStyle/>
            <a:p>
              <a:r>
                <a:rPr lang="en-US" sz="3200" dirty="0" smtClean="0"/>
                <a:t>13 Colonies</a:t>
              </a:r>
              <a:endParaRPr lang="en-US" sz="3200" dirty="0"/>
            </a:p>
          </p:txBody>
        </p:sp>
      </p:grpSp>
      <p:sp useBgFill="1">
        <p:nvSpPr>
          <p:cNvPr id="42" name="TextBox 41"/>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p:nvSpPr>
          <p:cNvPr id="45" name="TextBox 44"/>
          <p:cNvSpPr txBox="1"/>
          <p:nvPr/>
        </p:nvSpPr>
        <p:spPr>
          <a:xfrm>
            <a:off x="1636776" y="612648"/>
            <a:ext cx="6019800" cy="584775"/>
          </a:xfrm>
          <a:prstGeom prst="rect">
            <a:avLst/>
          </a:prstGeom>
          <a:noFill/>
        </p:spPr>
        <p:txBody>
          <a:bodyPr wrap="square" rtlCol="0">
            <a:spAutoFit/>
          </a:bodyPr>
          <a:lstStyle/>
          <a:p>
            <a:r>
              <a:rPr lang="en-US" sz="3200" dirty="0" smtClean="0">
                <a:solidFill>
                  <a:srgbClr val="FF0000"/>
                </a:solidFill>
                <a:effectLst>
                  <a:outerShdw dist="50800" dir="7200000" algn="ctr" rotWithShape="0">
                    <a:schemeClr val="tx1"/>
                  </a:outerShdw>
                </a:effectLst>
              </a:rPr>
              <a:t>American Revolution  (1775-1783)</a:t>
            </a:r>
          </a:p>
        </p:txBody>
      </p:sp>
      <p:sp>
        <p:nvSpPr>
          <p:cNvPr id="46" name="Freeform 45"/>
          <p:cNvSpPr/>
          <p:nvPr/>
        </p:nvSpPr>
        <p:spPr>
          <a:xfrm>
            <a:off x="4158712" y="2076773"/>
            <a:ext cx="1131376" cy="4096718"/>
          </a:xfrm>
          <a:custGeom>
            <a:avLst/>
            <a:gdLst>
              <a:gd name="connsiteX0" fmla="*/ 0 w 1131376"/>
              <a:gd name="connsiteY0" fmla="*/ 0 h 4096718"/>
              <a:gd name="connsiteX1" fmla="*/ 46495 w 1131376"/>
              <a:gd name="connsiteY1" fmla="*/ 154983 h 4096718"/>
              <a:gd name="connsiteX2" fmla="*/ 185980 w 1131376"/>
              <a:gd name="connsiteY2" fmla="*/ 201478 h 4096718"/>
              <a:gd name="connsiteX3" fmla="*/ 216976 w 1131376"/>
              <a:gd name="connsiteY3" fmla="*/ 247973 h 4096718"/>
              <a:gd name="connsiteX4" fmla="*/ 185980 w 1131376"/>
              <a:gd name="connsiteY4" fmla="*/ 387458 h 4096718"/>
              <a:gd name="connsiteX5" fmla="*/ 170481 w 1131376"/>
              <a:gd name="connsiteY5" fmla="*/ 557939 h 4096718"/>
              <a:gd name="connsiteX6" fmla="*/ 511444 w 1131376"/>
              <a:gd name="connsiteY6" fmla="*/ 774915 h 4096718"/>
              <a:gd name="connsiteX7" fmla="*/ 712922 w 1131376"/>
              <a:gd name="connsiteY7" fmla="*/ 898902 h 4096718"/>
              <a:gd name="connsiteX8" fmla="*/ 728420 w 1131376"/>
              <a:gd name="connsiteY8" fmla="*/ 1038386 h 4096718"/>
              <a:gd name="connsiteX9" fmla="*/ 728420 w 1131376"/>
              <a:gd name="connsiteY9" fmla="*/ 1177871 h 4096718"/>
              <a:gd name="connsiteX10" fmla="*/ 697424 w 1131376"/>
              <a:gd name="connsiteY10" fmla="*/ 1270861 h 4096718"/>
              <a:gd name="connsiteX11" fmla="*/ 650929 w 1131376"/>
              <a:gd name="connsiteY11" fmla="*/ 1472339 h 4096718"/>
              <a:gd name="connsiteX12" fmla="*/ 697424 w 1131376"/>
              <a:gd name="connsiteY12" fmla="*/ 1487837 h 4096718"/>
              <a:gd name="connsiteX13" fmla="*/ 666427 w 1131376"/>
              <a:gd name="connsiteY13" fmla="*/ 1673817 h 4096718"/>
              <a:gd name="connsiteX14" fmla="*/ 697424 w 1131376"/>
              <a:gd name="connsiteY14" fmla="*/ 1844298 h 4096718"/>
              <a:gd name="connsiteX15" fmla="*/ 774915 w 1131376"/>
              <a:gd name="connsiteY15" fmla="*/ 1921790 h 4096718"/>
              <a:gd name="connsiteX16" fmla="*/ 836908 w 1131376"/>
              <a:gd name="connsiteY16" fmla="*/ 1983783 h 4096718"/>
              <a:gd name="connsiteX17" fmla="*/ 867905 w 1131376"/>
              <a:gd name="connsiteY17" fmla="*/ 2185261 h 4096718"/>
              <a:gd name="connsiteX18" fmla="*/ 1022888 w 1131376"/>
              <a:gd name="connsiteY18" fmla="*/ 2293749 h 4096718"/>
              <a:gd name="connsiteX19" fmla="*/ 1084881 w 1131376"/>
              <a:gd name="connsiteY19" fmla="*/ 2417735 h 4096718"/>
              <a:gd name="connsiteX20" fmla="*/ 1069383 w 1131376"/>
              <a:gd name="connsiteY20" fmla="*/ 2541722 h 4096718"/>
              <a:gd name="connsiteX21" fmla="*/ 960895 w 1131376"/>
              <a:gd name="connsiteY21" fmla="*/ 2696705 h 4096718"/>
              <a:gd name="connsiteX22" fmla="*/ 821410 w 1131376"/>
              <a:gd name="connsiteY22" fmla="*/ 2913681 h 4096718"/>
              <a:gd name="connsiteX23" fmla="*/ 774915 w 1131376"/>
              <a:gd name="connsiteY23" fmla="*/ 3115159 h 4096718"/>
              <a:gd name="connsiteX24" fmla="*/ 712922 w 1131376"/>
              <a:gd name="connsiteY24" fmla="*/ 3285641 h 4096718"/>
              <a:gd name="connsiteX25" fmla="*/ 774915 w 1131376"/>
              <a:gd name="connsiteY25" fmla="*/ 3425125 h 4096718"/>
              <a:gd name="connsiteX26" fmla="*/ 774915 w 1131376"/>
              <a:gd name="connsiteY26" fmla="*/ 3549112 h 4096718"/>
              <a:gd name="connsiteX27" fmla="*/ 728420 w 1131376"/>
              <a:gd name="connsiteY27" fmla="*/ 3766088 h 4096718"/>
              <a:gd name="connsiteX28" fmla="*/ 805912 w 1131376"/>
              <a:gd name="connsiteY28" fmla="*/ 3874576 h 4096718"/>
              <a:gd name="connsiteX29" fmla="*/ 1007390 w 1131376"/>
              <a:gd name="connsiteY29" fmla="*/ 3983064 h 4096718"/>
              <a:gd name="connsiteX30" fmla="*/ 1131376 w 1131376"/>
              <a:gd name="connsiteY30" fmla="*/ 4014061 h 409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1376" h="4096718">
                <a:moveTo>
                  <a:pt x="0" y="0"/>
                </a:moveTo>
                <a:cubicBezTo>
                  <a:pt x="7749" y="60701"/>
                  <a:pt x="15498" y="121403"/>
                  <a:pt x="46495" y="154983"/>
                </a:cubicBezTo>
                <a:cubicBezTo>
                  <a:pt x="77492" y="188563"/>
                  <a:pt x="157567" y="185980"/>
                  <a:pt x="185980" y="201478"/>
                </a:cubicBezTo>
                <a:cubicBezTo>
                  <a:pt x="214393" y="216976"/>
                  <a:pt x="216976" y="216976"/>
                  <a:pt x="216976" y="247973"/>
                </a:cubicBezTo>
                <a:cubicBezTo>
                  <a:pt x="216976" y="278970"/>
                  <a:pt x="193729" y="335797"/>
                  <a:pt x="185980" y="387458"/>
                </a:cubicBezTo>
                <a:cubicBezTo>
                  <a:pt x="178231" y="439119"/>
                  <a:pt x="116237" y="493363"/>
                  <a:pt x="170481" y="557939"/>
                </a:cubicBezTo>
                <a:cubicBezTo>
                  <a:pt x="224725" y="622515"/>
                  <a:pt x="421037" y="718088"/>
                  <a:pt x="511444" y="774915"/>
                </a:cubicBezTo>
                <a:cubicBezTo>
                  <a:pt x="601851" y="831742"/>
                  <a:pt x="676759" y="854990"/>
                  <a:pt x="712922" y="898902"/>
                </a:cubicBezTo>
                <a:cubicBezTo>
                  <a:pt x="749085" y="942814"/>
                  <a:pt x="725837" y="991891"/>
                  <a:pt x="728420" y="1038386"/>
                </a:cubicBezTo>
                <a:cubicBezTo>
                  <a:pt x="731003" y="1084881"/>
                  <a:pt x="733586" y="1139125"/>
                  <a:pt x="728420" y="1177871"/>
                </a:cubicBezTo>
                <a:cubicBezTo>
                  <a:pt x="723254" y="1216617"/>
                  <a:pt x="710339" y="1221783"/>
                  <a:pt x="697424" y="1270861"/>
                </a:cubicBezTo>
                <a:cubicBezTo>
                  <a:pt x="684509" y="1319939"/>
                  <a:pt x="650929" y="1436176"/>
                  <a:pt x="650929" y="1472339"/>
                </a:cubicBezTo>
                <a:cubicBezTo>
                  <a:pt x="650929" y="1508502"/>
                  <a:pt x="694841" y="1454257"/>
                  <a:pt x="697424" y="1487837"/>
                </a:cubicBezTo>
                <a:cubicBezTo>
                  <a:pt x="700007" y="1521417"/>
                  <a:pt x="666427" y="1614407"/>
                  <a:pt x="666427" y="1673817"/>
                </a:cubicBezTo>
                <a:cubicBezTo>
                  <a:pt x="666427" y="1733227"/>
                  <a:pt x="679343" y="1802969"/>
                  <a:pt x="697424" y="1844298"/>
                </a:cubicBezTo>
                <a:cubicBezTo>
                  <a:pt x="715505" y="1885627"/>
                  <a:pt x="774915" y="1921790"/>
                  <a:pt x="774915" y="1921790"/>
                </a:cubicBezTo>
                <a:cubicBezTo>
                  <a:pt x="798162" y="1945037"/>
                  <a:pt x="821410" y="1939871"/>
                  <a:pt x="836908" y="1983783"/>
                </a:cubicBezTo>
                <a:cubicBezTo>
                  <a:pt x="852406" y="2027695"/>
                  <a:pt x="836908" y="2133600"/>
                  <a:pt x="867905" y="2185261"/>
                </a:cubicBezTo>
                <a:cubicBezTo>
                  <a:pt x="898902" y="2236922"/>
                  <a:pt x="986725" y="2255003"/>
                  <a:pt x="1022888" y="2293749"/>
                </a:cubicBezTo>
                <a:cubicBezTo>
                  <a:pt x="1059051" y="2332495"/>
                  <a:pt x="1077132" y="2376406"/>
                  <a:pt x="1084881" y="2417735"/>
                </a:cubicBezTo>
                <a:cubicBezTo>
                  <a:pt x="1092630" y="2459064"/>
                  <a:pt x="1090047" y="2495227"/>
                  <a:pt x="1069383" y="2541722"/>
                </a:cubicBezTo>
                <a:cubicBezTo>
                  <a:pt x="1048719" y="2588217"/>
                  <a:pt x="1002224" y="2634712"/>
                  <a:pt x="960895" y="2696705"/>
                </a:cubicBezTo>
                <a:cubicBezTo>
                  <a:pt x="919566" y="2758698"/>
                  <a:pt x="852407" y="2843939"/>
                  <a:pt x="821410" y="2913681"/>
                </a:cubicBezTo>
                <a:cubicBezTo>
                  <a:pt x="790413" y="2983423"/>
                  <a:pt x="792996" y="3053166"/>
                  <a:pt x="774915" y="3115159"/>
                </a:cubicBezTo>
                <a:cubicBezTo>
                  <a:pt x="756834" y="3177152"/>
                  <a:pt x="712922" y="3233980"/>
                  <a:pt x="712922" y="3285641"/>
                </a:cubicBezTo>
                <a:cubicBezTo>
                  <a:pt x="712922" y="3337302"/>
                  <a:pt x="764583" y="3381213"/>
                  <a:pt x="774915" y="3425125"/>
                </a:cubicBezTo>
                <a:cubicBezTo>
                  <a:pt x="785247" y="3469037"/>
                  <a:pt x="782664" y="3492285"/>
                  <a:pt x="774915" y="3549112"/>
                </a:cubicBezTo>
                <a:cubicBezTo>
                  <a:pt x="767166" y="3605939"/>
                  <a:pt x="723254" y="3711844"/>
                  <a:pt x="728420" y="3766088"/>
                </a:cubicBezTo>
                <a:cubicBezTo>
                  <a:pt x="733586" y="3820332"/>
                  <a:pt x="759417" y="3838413"/>
                  <a:pt x="805912" y="3874576"/>
                </a:cubicBezTo>
                <a:cubicBezTo>
                  <a:pt x="852407" y="3910739"/>
                  <a:pt x="953146" y="3959817"/>
                  <a:pt x="1007390" y="3983064"/>
                </a:cubicBezTo>
                <a:cubicBezTo>
                  <a:pt x="1061634" y="4006311"/>
                  <a:pt x="1077132" y="4096718"/>
                  <a:pt x="1131376" y="4014061"/>
                </a:cubicBezTo>
              </a:path>
            </a:pathLst>
          </a:custGeom>
          <a:ln w="76200"/>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6126997" y="1565329"/>
            <a:ext cx="1859796" cy="4166461"/>
          </a:xfrm>
          <a:custGeom>
            <a:avLst/>
            <a:gdLst>
              <a:gd name="connsiteX0" fmla="*/ 1859796 w 1859796"/>
              <a:gd name="connsiteY0" fmla="*/ 0 h 4166461"/>
              <a:gd name="connsiteX1" fmla="*/ 1720311 w 1859796"/>
              <a:gd name="connsiteY1" fmla="*/ 340963 h 4166461"/>
              <a:gd name="connsiteX2" fmla="*/ 1673817 w 1859796"/>
              <a:gd name="connsiteY2" fmla="*/ 697424 h 4166461"/>
              <a:gd name="connsiteX3" fmla="*/ 1549830 w 1859796"/>
              <a:gd name="connsiteY3" fmla="*/ 929898 h 4166461"/>
              <a:gd name="connsiteX4" fmla="*/ 1518834 w 1859796"/>
              <a:gd name="connsiteY4" fmla="*/ 1022888 h 4166461"/>
              <a:gd name="connsiteX5" fmla="*/ 1348352 w 1859796"/>
              <a:gd name="connsiteY5" fmla="*/ 1100379 h 4166461"/>
              <a:gd name="connsiteX6" fmla="*/ 1348352 w 1859796"/>
              <a:gd name="connsiteY6" fmla="*/ 1007390 h 4166461"/>
              <a:gd name="connsiteX7" fmla="*/ 1084881 w 1859796"/>
              <a:gd name="connsiteY7" fmla="*/ 1286359 h 4166461"/>
              <a:gd name="connsiteX8" fmla="*/ 914400 w 1859796"/>
              <a:gd name="connsiteY8" fmla="*/ 1518834 h 4166461"/>
              <a:gd name="connsiteX9" fmla="*/ 774915 w 1859796"/>
              <a:gd name="connsiteY9" fmla="*/ 1875295 h 4166461"/>
              <a:gd name="connsiteX10" fmla="*/ 666427 w 1859796"/>
              <a:gd name="connsiteY10" fmla="*/ 2216257 h 4166461"/>
              <a:gd name="connsiteX11" fmla="*/ 604434 w 1859796"/>
              <a:gd name="connsiteY11" fmla="*/ 2526224 h 4166461"/>
              <a:gd name="connsiteX12" fmla="*/ 619932 w 1859796"/>
              <a:gd name="connsiteY12" fmla="*/ 2619213 h 4166461"/>
              <a:gd name="connsiteX13" fmla="*/ 511444 w 1859796"/>
              <a:gd name="connsiteY13" fmla="*/ 2820691 h 4166461"/>
              <a:gd name="connsiteX14" fmla="*/ 449450 w 1859796"/>
              <a:gd name="connsiteY14" fmla="*/ 2960176 h 4166461"/>
              <a:gd name="connsiteX15" fmla="*/ 201478 w 1859796"/>
              <a:gd name="connsiteY15" fmla="*/ 3301139 h 4166461"/>
              <a:gd name="connsiteX16" fmla="*/ 46495 w 1859796"/>
              <a:gd name="connsiteY16" fmla="*/ 3533613 h 4166461"/>
              <a:gd name="connsiteX17" fmla="*/ 46495 w 1859796"/>
              <a:gd name="connsiteY17" fmla="*/ 3688596 h 4166461"/>
              <a:gd name="connsiteX18" fmla="*/ 325464 w 1859796"/>
              <a:gd name="connsiteY18" fmla="*/ 4076054 h 4166461"/>
              <a:gd name="connsiteX19" fmla="*/ 495945 w 1859796"/>
              <a:gd name="connsiteY19" fmla="*/ 4153546 h 4166461"/>
              <a:gd name="connsiteX20" fmla="*/ 619932 w 1859796"/>
              <a:gd name="connsiteY20" fmla="*/ 4153546 h 41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59796" h="4166461">
                <a:moveTo>
                  <a:pt x="1859796" y="0"/>
                </a:moveTo>
                <a:cubicBezTo>
                  <a:pt x="1805551" y="112363"/>
                  <a:pt x="1751307" y="224726"/>
                  <a:pt x="1720311" y="340963"/>
                </a:cubicBezTo>
                <a:cubicBezTo>
                  <a:pt x="1689315" y="457200"/>
                  <a:pt x="1702230" y="599268"/>
                  <a:pt x="1673817" y="697424"/>
                </a:cubicBezTo>
                <a:cubicBezTo>
                  <a:pt x="1645404" y="795580"/>
                  <a:pt x="1575661" y="875654"/>
                  <a:pt x="1549830" y="929898"/>
                </a:cubicBezTo>
                <a:cubicBezTo>
                  <a:pt x="1523999" y="984142"/>
                  <a:pt x="1552414" y="994475"/>
                  <a:pt x="1518834" y="1022888"/>
                </a:cubicBezTo>
                <a:cubicBezTo>
                  <a:pt x="1485254" y="1051302"/>
                  <a:pt x="1376766" y="1102962"/>
                  <a:pt x="1348352" y="1100379"/>
                </a:cubicBezTo>
                <a:cubicBezTo>
                  <a:pt x="1319938" y="1097796"/>
                  <a:pt x="1392264" y="976393"/>
                  <a:pt x="1348352" y="1007390"/>
                </a:cubicBezTo>
                <a:cubicBezTo>
                  <a:pt x="1304440" y="1038387"/>
                  <a:pt x="1157206" y="1201118"/>
                  <a:pt x="1084881" y="1286359"/>
                </a:cubicBezTo>
                <a:cubicBezTo>
                  <a:pt x="1012556" y="1371600"/>
                  <a:pt x="966061" y="1420678"/>
                  <a:pt x="914400" y="1518834"/>
                </a:cubicBezTo>
                <a:cubicBezTo>
                  <a:pt x="862739" y="1616990"/>
                  <a:pt x="816244" y="1759058"/>
                  <a:pt x="774915" y="1875295"/>
                </a:cubicBezTo>
                <a:cubicBezTo>
                  <a:pt x="733586" y="1991532"/>
                  <a:pt x="694840" y="2107769"/>
                  <a:pt x="666427" y="2216257"/>
                </a:cubicBezTo>
                <a:cubicBezTo>
                  <a:pt x="638014" y="2324745"/>
                  <a:pt x="612183" y="2459065"/>
                  <a:pt x="604434" y="2526224"/>
                </a:cubicBezTo>
                <a:cubicBezTo>
                  <a:pt x="596685" y="2593383"/>
                  <a:pt x="635430" y="2570135"/>
                  <a:pt x="619932" y="2619213"/>
                </a:cubicBezTo>
                <a:cubicBezTo>
                  <a:pt x="604434" y="2668291"/>
                  <a:pt x="539858" y="2763864"/>
                  <a:pt x="511444" y="2820691"/>
                </a:cubicBezTo>
                <a:cubicBezTo>
                  <a:pt x="483030" y="2877518"/>
                  <a:pt x="501111" y="2880101"/>
                  <a:pt x="449450" y="2960176"/>
                </a:cubicBezTo>
                <a:cubicBezTo>
                  <a:pt x="397789" y="3040251"/>
                  <a:pt x="268637" y="3205566"/>
                  <a:pt x="201478" y="3301139"/>
                </a:cubicBezTo>
                <a:cubicBezTo>
                  <a:pt x="134319" y="3396712"/>
                  <a:pt x="72326" y="3469037"/>
                  <a:pt x="46495" y="3533613"/>
                </a:cubicBezTo>
                <a:cubicBezTo>
                  <a:pt x="20665" y="3598189"/>
                  <a:pt x="0" y="3598189"/>
                  <a:pt x="46495" y="3688596"/>
                </a:cubicBezTo>
                <a:cubicBezTo>
                  <a:pt x="92990" y="3779003"/>
                  <a:pt x="250556" y="3998562"/>
                  <a:pt x="325464" y="4076054"/>
                </a:cubicBezTo>
                <a:cubicBezTo>
                  <a:pt x="400372" y="4153546"/>
                  <a:pt x="446867" y="4140631"/>
                  <a:pt x="495945" y="4153546"/>
                </a:cubicBezTo>
                <a:cubicBezTo>
                  <a:pt x="545023" y="4166461"/>
                  <a:pt x="582477" y="4160003"/>
                  <a:pt x="619932" y="4153546"/>
                </a:cubicBezTo>
              </a:path>
            </a:pathLst>
          </a:custGeom>
          <a:ln w="76200">
            <a:solidFill>
              <a:schemeClr val="tx1"/>
            </a:solidFill>
            <a:prstDash val="sysDot"/>
          </a:ln>
          <a:effectLst>
            <a:outerShdw dist="50800" dir="7800000" algn="ctr" rotWithShape="0">
              <a:srgbClr val="FFFF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5" name="Group 64"/>
          <p:cNvGrpSpPr/>
          <p:nvPr/>
        </p:nvGrpSpPr>
        <p:grpSpPr>
          <a:xfrm>
            <a:off x="4800600" y="2133600"/>
            <a:ext cx="2819400" cy="3733800"/>
            <a:chOff x="-152400" y="2057400"/>
            <a:chExt cx="2819400" cy="3733800"/>
          </a:xfrm>
        </p:grpSpPr>
        <p:cxnSp>
          <p:nvCxnSpPr>
            <p:cNvPr id="62" name="Straight Arrow Connector 61"/>
            <p:cNvCxnSpPr/>
            <p:nvPr/>
          </p:nvCxnSpPr>
          <p:spPr>
            <a:xfrm rot="5400000">
              <a:off x="-914400" y="3886200"/>
              <a:ext cx="3733800" cy="76200"/>
            </a:xfrm>
            <a:prstGeom prst="straightConnector1">
              <a:avLst/>
            </a:prstGeom>
            <a:ln w="508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10800000" flipV="1">
              <a:off x="-152400" y="3581399"/>
              <a:ext cx="2819400" cy="3"/>
            </a:xfrm>
            <a:prstGeom prst="straightConnector1">
              <a:avLst/>
            </a:prstGeom>
            <a:ln w="508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53" name="Group 52"/>
            <p:cNvGrpSpPr/>
            <p:nvPr/>
          </p:nvGrpSpPr>
          <p:grpSpPr>
            <a:xfrm>
              <a:off x="381000" y="3276600"/>
              <a:ext cx="1524000" cy="1077218"/>
              <a:chOff x="457200" y="1447800"/>
              <a:chExt cx="1524000" cy="1077218"/>
            </a:xfrm>
          </p:grpSpPr>
          <p:pic>
            <p:nvPicPr>
              <p:cNvPr id="52" name="Picture 2"/>
              <p:cNvPicPr>
                <a:picLocks noChangeAspect="1" noChangeArrowheads="1"/>
              </p:cNvPicPr>
              <p:nvPr/>
            </p:nvPicPr>
            <p:blipFill>
              <a:blip r:embed="rId2"/>
              <a:srcRect l="26986" t="32558" r="65408" b="58140"/>
              <a:stretch>
                <a:fillRect/>
              </a:stretch>
            </p:blipFill>
            <p:spPr bwMode="auto">
              <a:xfrm>
                <a:off x="533400" y="1524000"/>
                <a:ext cx="1371600" cy="914400"/>
              </a:xfrm>
              <a:prstGeom prst="rect">
                <a:avLst/>
              </a:prstGeom>
              <a:ln w="9525">
                <a:noFill/>
                <a:miter lim="800000"/>
                <a:headEnd/>
                <a:tailEnd/>
              </a:ln>
              <a:effectLst/>
            </p:spPr>
          </p:pic>
          <p:sp>
            <p:nvSpPr>
              <p:cNvPr id="51" name="TextBox 50"/>
              <p:cNvSpPr txBox="1"/>
              <p:nvPr/>
            </p:nvSpPr>
            <p:spPr>
              <a:xfrm>
                <a:off x="457200" y="1447800"/>
                <a:ext cx="1524000" cy="1077218"/>
              </a:xfrm>
              <a:prstGeom prst="rect">
                <a:avLst/>
              </a:prstGeom>
              <a:noFill/>
              <a:ln w="50800">
                <a:noFill/>
              </a:ln>
            </p:spPr>
            <p:txBody>
              <a:bodyPr wrap="square" rtlCol="0">
                <a:spAutoFit/>
              </a:bodyPr>
              <a:lstStyle/>
              <a:p>
                <a:pPr algn="ctr"/>
                <a:r>
                  <a:rPr lang="en-US" sz="3200" dirty="0" smtClean="0"/>
                  <a:t>GREAT BRITAIN</a:t>
                </a:r>
                <a:endParaRPr lang="en-US" sz="3200" dirty="0"/>
              </a:p>
            </p:txBody>
          </p:sp>
        </p:grpSp>
      </p:grpSp>
      <p:grpSp>
        <p:nvGrpSpPr>
          <p:cNvPr id="71" name="Group 70"/>
          <p:cNvGrpSpPr/>
          <p:nvPr/>
        </p:nvGrpSpPr>
        <p:grpSpPr>
          <a:xfrm>
            <a:off x="3657600" y="2362200"/>
            <a:ext cx="1295400" cy="3733800"/>
            <a:chOff x="2133600" y="2362200"/>
            <a:chExt cx="1295400" cy="3733800"/>
          </a:xfrm>
        </p:grpSpPr>
        <p:cxnSp>
          <p:nvCxnSpPr>
            <p:cNvPr id="70" name="Straight Arrow Connector 69"/>
            <p:cNvCxnSpPr/>
            <p:nvPr/>
          </p:nvCxnSpPr>
          <p:spPr>
            <a:xfrm rot="5400000">
              <a:off x="609600" y="4191000"/>
              <a:ext cx="3733800" cy="76200"/>
            </a:xfrm>
            <a:prstGeom prst="straightConnector1">
              <a:avLst/>
            </a:prstGeom>
            <a:ln w="508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8" name="Group 44"/>
            <p:cNvGrpSpPr/>
            <p:nvPr/>
          </p:nvGrpSpPr>
          <p:grpSpPr>
            <a:xfrm>
              <a:off x="2133600" y="4267200"/>
              <a:ext cx="1295400" cy="584775"/>
              <a:chOff x="2133600" y="4267200"/>
              <a:chExt cx="1295400" cy="584775"/>
            </a:xfrm>
          </p:grpSpPr>
          <p:pic>
            <p:nvPicPr>
              <p:cNvPr id="44" name="Picture 2"/>
              <p:cNvPicPr>
                <a:picLocks noChangeAspect="1" noChangeArrowheads="1"/>
              </p:cNvPicPr>
              <p:nvPr/>
            </p:nvPicPr>
            <p:blipFill>
              <a:blip r:embed="rId2"/>
              <a:srcRect l="1542" t="51163" r="89746" b="43023"/>
              <a:stretch>
                <a:fillRect/>
              </a:stretch>
            </p:blipFill>
            <p:spPr bwMode="auto">
              <a:xfrm>
                <a:off x="2286000" y="4318000"/>
                <a:ext cx="1143000" cy="406400"/>
              </a:xfrm>
              <a:prstGeom prst="rect">
                <a:avLst/>
              </a:prstGeom>
              <a:ln w="9525">
                <a:noFill/>
                <a:miter lim="800000"/>
                <a:headEnd/>
                <a:tailEnd/>
              </a:ln>
              <a:effectLst/>
            </p:spPr>
          </p:pic>
          <p:sp>
            <p:nvSpPr>
              <p:cNvPr id="43" name="TextBox 42"/>
              <p:cNvSpPr txBox="1"/>
              <p:nvPr/>
            </p:nvSpPr>
            <p:spPr>
              <a:xfrm>
                <a:off x="2133600" y="4267200"/>
                <a:ext cx="1143000" cy="584775"/>
              </a:xfrm>
              <a:prstGeom prst="rect">
                <a:avLst/>
              </a:prstGeom>
              <a:noFill/>
              <a:ln w="50800">
                <a:noFill/>
              </a:ln>
            </p:spPr>
            <p:txBody>
              <a:bodyPr wrap="square" rtlCol="0">
                <a:spAutoFit/>
              </a:bodyPr>
              <a:lstStyle/>
              <a:p>
                <a:r>
                  <a:rPr lang="en-US" sz="3200" dirty="0" smtClean="0"/>
                  <a:t>Spain</a:t>
                </a:r>
                <a:endParaRPr lang="en-US" sz="3200" dirty="0"/>
              </a:p>
            </p:txBody>
          </p:sp>
        </p:grpSp>
      </p:grpSp>
      <p:sp>
        <p:nvSpPr>
          <p:cNvPr id="54" name="Explosion 2 53"/>
          <p:cNvSpPr/>
          <p:nvPr/>
        </p:nvSpPr>
        <p:spPr>
          <a:xfrm>
            <a:off x="6248400" y="4648200"/>
            <a:ext cx="914400" cy="914400"/>
          </a:xfrm>
          <a:prstGeom prst="irregularSeal2">
            <a:avLst/>
          </a:prstGeom>
          <a:gradFill flip="none" rotWithShape="1">
            <a:gsLst>
              <a:gs pos="0">
                <a:srgbClr val="FFF200"/>
              </a:gs>
              <a:gs pos="45000">
                <a:srgbClr val="FF7A00"/>
              </a:gs>
              <a:gs pos="70000">
                <a:srgbClr val="FF0300"/>
              </a:gs>
              <a:gs pos="100000">
                <a:srgbClr val="4D0808"/>
              </a:gs>
            </a:gsLst>
            <a:path path="shape">
              <a:fillToRect l="50000" t="50000" r="50000" b="50000"/>
            </a:path>
            <a:tileRect/>
          </a:gra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Explosion 2 54"/>
          <p:cNvSpPr/>
          <p:nvPr/>
        </p:nvSpPr>
        <p:spPr>
          <a:xfrm rot="14270161">
            <a:off x="6444971" y="3874997"/>
            <a:ext cx="1626687" cy="1363065"/>
          </a:xfrm>
          <a:prstGeom prst="irregularSeal2">
            <a:avLst/>
          </a:prstGeom>
          <a:gradFill flip="none" rotWithShape="1">
            <a:gsLst>
              <a:gs pos="0">
                <a:srgbClr val="FFF200"/>
              </a:gs>
              <a:gs pos="45000">
                <a:srgbClr val="FF7A00"/>
              </a:gs>
              <a:gs pos="70000">
                <a:srgbClr val="FF0300"/>
              </a:gs>
              <a:gs pos="100000">
                <a:srgbClr val="4D0808"/>
              </a:gs>
            </a:gsLst>
            <a:path path="shape">
              <a:fillToRect l="50000" t="50000" r="50000" b="50000"/>
            </a:path>
            <a:tileRect/>
          </a:gra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Explosion 2 55"/>
          <p:cNvSpPr/>
          <p:nvPr/>
        </p:nvSpPr>
        <p:spPr>
          <a:xfrm rot="2618148">
            <a:off x="7349222" y="2706536"/>
            <a:ext cx="867606" cy="1329323"/>
          </a:xfrm>
          <a:prstGeom prst="irregularSeal2">
            <a:avLst/>
          </a:prstGeom>
          <a:gradFill flip="none" rotWithShape="1">
            <a:gsLst>
              <a:gs pos="0">
                <a:srgbClr val="FFF200"/>
              </a:gs>
              <a:gs pos="45000">
                <a:srgbClr val="FF7A00"/>
              </a:gs>
              <a:gs pos="70000">
                <a:srgbClr val="FF0300"/>
              </a:gs>
              <a:gs pos="100000">
                <a:srgbClr val="4D0808"/>
              </a:gs>
            </a:gsLst>
            <a:path path="shape">
              <a:fillToRect l="50000" t="50000" r="50000" b="50000"/>
            </a:path>
            <a:tileRect/>
          </a:gra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Explosion 2 57"/>
          <p:cNvSpPr/>
          <p:nvPr/>
        </p:nvSpPr>
        <p:spPr>
          <a:xfrm rot="3799619">
            <a:off x="6598364" y="3200837"/>
            <a:ext cx="1161915" cy="1329323"/>
          </a:xfrm>
          <a:prstGeom prst="irregularSeal2">
            <a:avLst/>
          </a:prstGeom>
          <a:gradFill flip="none" rotWithShape="1">
            <a:gsLst>
              <a:gs pos="0">
                <a:srgbClr val="FFF200"/>
              </a:gs>
              <a:gs pos="45000">
                <a:srgbClr val="FF7A00"/>
              </a:gs>
              <a:gs pos="70000">
                <a:srgbClr val="FF0300"/>
              </a:gs>
              <a:gs pos="100000">
                <a:srgbClr val="4D0808"/>
              </a:gs>
            </a:gsLst>
            <a:path path="shape">
              <a:fillToRect l="50000" t="50000" r="50000" b="50000"/>
            </a:path>
            <a:tileRect/>
          </a:gra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Explosion 2 56"/>
          <p:cNvSpPr/>
          <p:nvPr/>
        </p:nvSpPr>
        <p:spPr>
          <a:xfrm rot="20059808">
            <a:off x="7782663" y="1717439"/>
            <a:ext cx="1122475" cy="1006746"/>
          </a:xfrm>
          <a:prstGeom prst="irregularSeal2">
            <a:avLst/>
          </a:prstGeom>
          <a:gradFill flip="none" rotWithShape="1">
            <a:gsLst>
              <a:gs pos="0">
                <a:srgbClr val="FFF200"/>
              </a:gs>
              <a:gs pos="45000">
                <a:srgbClr val="FF7A00"/>
              </a:gs>
              <a:gs pos="70000">
                <a:srgbClr val="FF0300"/>
              </a:gs>
              <a:gs pos="100000">
                <a:srgbClr val="4D0808"/>
              </a:gs>
            </a:gsLst>
            <a:path path="shape">
              <a:fillToRect l="50000" t="50000" r="50000" b="50000"/>
            </a:path>
            <a:tileRect/>
          </a:gra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73" name="TextBox 72"/>
          <p:cNvSpPr txBox="1"/>
          <p:nvPr/>
        </p:nvSpPr>
        <p:spPr>
          <a:xfrm>
            <a:off x="5257800" y="634425"/>
            <a:ext cx="2057400" cy="584775"/>
          </a:xfrm>
          <a:prstGeom prst="rect">
            <a:avLst/>
          </a:prstGeom>
          <a:ln w="25400">
            <a:solidFill>
              <a:schemeClr val="tx1"/>
            </a:solidFill>
          </a:ln>
        </p:spPr>
        <p:txBody>
          <a:bodyPr wrap="square" rtlCol="0">
            <a:spAutoFit/>
          </a:bodyPr>
          <a:lstStyle/>
          <a:p>
            <a:pPr algn="ctr"/>
            <a:r>
              <a:rPr lang="en-US" sz="3200" dirty="0" smtClean="0">
                <a:solidFill>
                  <a:srgbClr val="FF0000"/>
                </a:solidFill>
                <a:effectLst>
                  <a:outerShdw dist="50800" dir="7200000" algn="ctr" rotWithShape="0">
                    <a:schemeClr val="tx1"/>
                  </a:outerShdw>
                </a:effectLst>
              </a:rPr>
              <a:t>1775-1783</a:t>
            </a:r>
          </a:p>
        </p:txBody>
      </p:sp>
      <p:sp useBgFill="1">
        <p:nvSpPr>
          <p:cNvPr id="74" name="TextBox 73"/>
          <p:cNvSpPr txBox="1"/>
          <p:nvPr/>
        </p:nvSpPr>
        <p:spPr>
          <a:xfrm>
            <a:off x="5257800" y="634425"/>
            <a:ext cx="1371600" cy="584775"/>
          </a:xfrm>
          <a:prstGeom prst="rect">
            <a:avLst/>
          </a:prstGeom>
          <a:ln w="25400">
            <a:solidFill>
              <a:schemeClr val="tx1"/>
            </a:solidFill>
          </a:ln>
        </p:spPr>
        <p:txBody>
          <a:bodyPr wrap="square" rtlCol="0">
            <a:spAutoFit/>
          </a:bodyPr>
          <a:lstStyle/>
          <a:p>
            <a:pPr algn="ctr"/>
            <a:r>
              <a:rPr lang="en-US" sz="3200" dirty="0" smtClean="0">
                <a:solidFill>
                  <a:srgbClr val="FF0000"/>
                </a:solidFill>
                <a:effectLst>
                  <a:outerShdw dist="50800" dir="7200000" algn="ctr" rotWithShape="0">
                    <a:schemeClr val="tx1"/>
                  </a:outerShdw>
                </a:effectLst>
              </a:rPr>
              <a:t> 1775</a:t>
            </a:r>
          </a:p>
        </p:txBody>
      </p:sp>
      <p:sp useBgFill="1">
        <p:nvSpPr>
          <p:cNvPr id="34" name="Rectangle 33"/>
          <p:cNvSpPr/>
          <p:nvPr/>
        </p:nvSpPr>
        <p:spPr>
          <a:xfrm>
            <a:off x="0" y="3090208"/>
            <a:ext cx="3733800" cy="1938992"/>
          </a:xfrm>
          <a:prstGeom prst="rect">
            <a:avLst/>
          </a:prstGeom>
        </p:spPr>
        <p:txBody>
          <a:bodyPr wrap="square">
            <a:spAutoFit/>
          </a:bodyPr>
          <a:lstStyle/>
          <a:p>
            <a:pPr marL="115888">
              <a:buFont typeface="Arial" pitchFamily="34" charset="0"/>
              <a:buChar char="•"/>
              <a:tabLst>
                <a:tab pos="49213" algn="l"/>
              </a:tabLst>
            </a:pPr>
            <a:r>
              <a:rPr lang="en-US" sz="3000" dirty="0" smtClean="0"/>
              <a:t> Five Tribes generally</a:t>
            </a:r>
          </a:p>
          <a:p>
            <a:pPr marL="115888">
              <a:tabLst>
                <a:tab pos="49213" algn="l"/>
              </a:tabLst>
            </a:pPr>
            <a:r>
              <a:rPr lang="en-US" sz="3000" dirty="0" smtClean="0"/>
              <a:t>   support the British,   </a:t>
            </a:r>
          </a:p>
          <a:p>
            <a:pPr marL="115888">
              <a:tabLst>
                <a:tab pos="49213" algn="l"/>
              </a:tabLst>
            </a:pPr>
            <a:r>
              <a:rPr lang="en-US" sz="3000" dirty="0" smtClean="0"/>
              <a:t>   against this settler </a:t>
            </a:r>
          </a:p>
          <a:p>
            <a:pPr marL="115888">
              <a:tabLst>
                <a:tab pos="49213" algn="l"/>
              </a:tabLst>
            </a:pPr>
            <a:r>
              <a:rPr lang="en-US" sz="3000" dirty="0" smtClean="0"/>
              <a:t>   encroachment</a:t>
            </a:r>
          </a:p>
        </p:txBody>
      </p:sp>
      <p:sp useBgFill="1">
        <p:nvSpPr>
          <p:cNvPr id="35" name="Rectangle 34"/>
          <p:cNvSpPr/>
          <p:nvPr/>
        </p:nvSpPr>
        <p:spPr>
          <a:xfrm>
            <a:off x="0" y="1600200"/>
            <a:ext cx="3733800" cy="1477328"/>
          </a:xfrm>
          <a:prstGeom prst="rect">
            <a:avLst/>
          </a:prstGeom>
        </p:spPr>
        <p:txBody>
          <a:bodyPr wrap="square">
            <a:spAutoFit/>
          </a:bodyPr>
          <a:lstStyle/>
          <a:p>
            <a:pPr marL="115888">
              <a:buFont typeface="Arial" pitchFamily="34" charset="0"/>
              <a:buChar char="•"/>
              <a:tabLst>
                <a:tab pos="49213" algn="l"/>
              </a:tabLst>
            </a:pPr>
            <a:r>
              <a:rPr lang="en-US" sz="3000" dirty="0" smtClean="0"/>
              <a:t> on-going settler </a:t>
            </a:r>
          </a:p>
          <a:p>
            <a:pPr marL="115888">
              <a:tabLst>
                <a:tab pos="49213" algn="l"/>
              </a:tabLst>
            </a:pPr>
            <a:r>
              <a:rPr lang="en-US" sz="3000" dirty="0" smtClean="0"/>
              <a:t>   encroachment from </a:t>
            </a:r>
          </a:p>
          <a:p>
            <a:pPr marL="115888">
              <a:tabLst>
                <a:tab pos="49213" algn="l"/>
              </a:tabLst>
            </a:pPr>
            <a:r>
              <a:rPr lang="en-US" sz="3000" dirty="0" smtClean="0"/>
              <a:t>   the Colonies</a:t>
            </a:r>
          </a:p>
        </p:txBody>
      </p:sp>
      <p:sp>
        <p:nvSpPr>
          <p:cNvPr id="36" name="Freeform 35"/>
          <p:cNvSpPr/>
          <p:nvPr/>
        </p:nvSpPr>
        <p:spPr>
          <a:xfrm rot="689142">
            <a:off x="6165392" y="4618996"/>
            <a:ext cx="1273629" cy="825060"/>
          </a:xfrm>
          <a:custGeom>
            <a:avLst/>
            <a:gdLst>
              <a:gd name="connsiteX0" fmla="*/ 1094014 w 1159329"/>
              <a:gd name="connsiteY0" fmla="*/ 70757 h 315686"/>
              <a:gd name="connsiteX1" fmla="*/ 1045029 w 1159329"/>
              <a:gd name="connsiteY1" fmla="*/ 5443 h 315686"/>
              <a:gd name="connsiteX2" fmla="*/ 408214 w 1159329"/>
              <a:gd name="connsiteY2" fmla="*/ 103414 h 315686"/>
              <a:gd name="connsiteX3" fmla="*/ 0 w 1159329"/>
              <a:gd name="connsiteY3" fmla="*/ 315686 h 315686"/>
              <a:gd name="connsiteX0" fmla="*/ 1045029 w 1045029"/>
              <a:gd name="connsiteY0" fmla="*/ 0 h 310243"/>
              <a:gd name="connsiteX1" fmla="*/ 408214 w 1045029"/>
              <a:gd name="connsiteY1" fmla="*/ 97971 h 310243"/>
              <a:gd name="connsiteX2" fmla="*/ 0 w 1045029"/>
              <a:gd name="connsiteY2" fmla="*/ 310243 h 310243"/>
              <a:gd name="connsiteX0" fmla="*/ 1654629 w 1654629"/>
              <a:gd name="connsiteY0" fmla="*/ 0 h 436517"/>
              <a:gd name="connsiteX1" fmla="*/ 408214 w 1654629"/>
              <a:gd name="connsiteY1" fmla="*/ 224245 h 436517"/>
              <a:gd name="connsiteX2" fmla="*/ 0 w 1654629"/>
              <a:gd name="connsiteY2" fmla="*/ 436517 h 436517"/>
              <a:gd name="connsiteX0" fmla="*/ 1654629 w 1654629"/>
              <a:gd name="connsiteY0" fmla="*/ 0 h 436517"/>
              <a:gd name="connsiteX1" fmla="*/ 408214 w 1654629"/>
              <a:gd name="connsiteY1" fmla="*/ 224245 h 436517"/>
              <a:gd name="connsiteX2" fmla="*/ 0 w 1654629"/>
              <a:gd name="connsiteY2" fmla="*/ 436517 h 436517"/>
              <a:gd name="connsiteX0" fmla="*/ 1654629 w 1654629"/>
              <a:gd name="connsiteY0" fmla="*/ 0 h 436517"/>
              <a:gd name="connsiteX1" fmla="*/ 408214 w 1654629"/>
              <a:gd name="connsiteY1" fmla="*/ 224245 h 436517"/>
              <a:gd name="connsiteX2" fmla="*/ 0 w 1654629"/>
              <a:gd name="connsiteY2" fmla="*/ 436517 h 436517"/>
              <a:gd name="connsiteX0" fmla="*/ 1273629 w 1273629"/>
              <a:gd name="connsiteY0" fmla="*/ 0 h 341811"/>
              <a:gd name="connsiteX1" fmla="*/ 408214 w 1273629"/>
              <a:gd name="connsiteY1" fmla="*/ 129539 h 341811"/>
              <a:gd name="connsiteX2" fmla="*/ 0 w 1273629"/>
              <a:gd name="connsiteY2" fmla="*/ 341811 h 341811"/>
            </a:gdLst>
            <a:ahLst/>
            <a:cxnLst>
              <a:cxn ang="0">
                <a:pos x="connsiteX0" y="connsiteY0"/>
              </a:cxn>
              <a:cxn ang="0">
                <a:pos x="connsiteX1" y="connsiteY1"/>
              </a:cxn>
              <a:cxn ang="0">
                <a:pos x="connsiteX2" y="connsiteY2"/>
              </a:cxn>
            </a:cxnLst>
            <a:rect l="l" t="t" r="r" b="b"/>
            <a:pathLst>
              <a:path w="1273629" h="341811">
                <a:moveTo>
                  <a:pt x="1273629" y="0"/>
                </a:moveTo>
                <a:cubicBezTo>
                  <a:pt x="1159329" y="5443"/>
                  <a:pt x="620485" y="72571"/>
                  <a:pt x="408214" y="129539"/>
                </a:cubicBezTo>
                <a:cubicBezTo>
                  <a:pt x="195943" y="186507"/>
                  <a:pt x="234043" y="269654"/>
                  <a:pt x="0" y="341811"/>
                </a:cubicBezTo>
              </a:path>
            </a:pathLst>
          </a:custGeom>
          <a:ln w="254000">
            <a:solidFill>
              <a:srgbClr val="FF3B40"/>
            </a:solidFill>
            <a:tailEnd type="arrow" w="sm" len="sm"/>
          </a:ln>
          <a:effectLst>
            <a:outerShdw dist="177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childTnLst>
                                </p:cTn>
                              </p:par>
                              <p:par>
                                <p:cTn id="12" presetID="6" presetClass="emph" presetSubtype="0" fill="hold" grpId="1" nodeType="withEffect">
                                  <p:stCondLst>
                                    <p:cond delay="0"/>
                                  </p:stCondLst>
                                  <p:childTnLst>
                                    <p:animScale>
                                      <p:cBhvr>
                                        <p:cTn id="13" dur="500" fill="hold"/>
                                        <p:tgtEl>
                                          <p:spTgt spid="74"/>
                                        </p:tgtEl>
                                      </p:cBhvr>
                                      <p:by x="150000" y="150000"/>
                                    </p:animScale>
                                  </p:childTnLst>
                                </p:cTn>
                              </p:par>
                              <p:par>
                                <p:cTn id="14" presetID="63" presetClass="path" presetSubtype="0" fill="hold" grpId="2" nodeType="withEffect">
                                  <p:stCondLst>
                                    <p:cond delay="0"/>
                                  </p:stCondLst>
                                  <p:childTnLst>
                                    <p:animMotion origin="layout" path="M 1.11022E-16 -1.37173E-6 L 0.03333 0.02036 " pathEditMode="relative" rAng="0" ptsTypes="AA">
                                      <p:cBhvr>
                                        <p:cTn id="15" dur="500" fill="hold"/>
                                        <p:tgtEl>
                                          <p:spTgt spid="74"/>
                                        </p:tgtEl>
                                        <p:attrNameLst>
                                          <p:attrName>ppt_x</p:attrName>
                                          <p:attrName>ppt_y</p:attrName>
                                        </p:attrNameLst>
                                      </p:cBhvr>
                                      <p:rCtr x="17" y="10"/>
                                    </p:animMotion>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up)">
                                      <p:cBhvr>
                                        <p:cTn id="20" dur="1000"/>
                                        <p:tgtEl>
                                          <p:spTgt spid="4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p:cTn id="25" dur="1000" fill="hold"/>
                                        <p:tgtEl>
                                          <p:spTgt spid="65"/>
                                        </p:tgtEl>
                                        <p:attrNameLst>
                                          <p:attrName>ppt_w</p:attrName>
                                        </p:attrNameLst>
                                      </p:cBhvr>
                                      <p:tavLst>
                                        <p:tav tm="0">
                                          <p:val>
                                            <p:fltVal val="0"/>
                                          </p:val>
                                        </p:tav>
                                        <p:tav tm="100000">
                                          <p:val>
                                            <p:strVal val="#ppt_w"/>
                                          </p:val>
                                        </p:tav>
                                      </p:tavLst>
                                    </p:anim>
                                    <p:anim calcmode="lin" valueType="num">
                                      <p:cBhvr>
                                        <p:cTn id="26" dur="1000" fill="hold"/>
                                        <p:tgtEl>
                                          <p:spTgt spid="65"/>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 calcmode="lin" valueType="num">
                                      <p:cBhvr>
                                        <p:cTn id="31" dur="1000" fill="hold"/>
                                        <p:tgtEl>
                                          <p:spTgt spid="71"/>
                                        </p:tgtEl>
                                        <p:attrNameLst>
                                          <p:attrName>ppt_w</p:attrName>
                                        </p:attrNameLst>
                                      </p:cBhvr>
                                      <p:tavLst>
                                        <p:tav tm="0">
                                          <p:val>
                                            <p:fltVal val="0"/>
                                          </p:val>
                                        </p:tav>
                                        <p:tav tm="100000">
                                          <p:val>
                                            <p:strVal val="#ppt_w"/>
                                          </p:val>
                                        </p:tav>
                                      </p:tavLst>
                                    </p:anim>
                                    <p:anim calcmode="lin" valueType="num">
                                      <p:cBhvr>
                                        <p:cTn id="32" dur="1000" fill="hold"/>
                                        <p:tgtEl>
                                          <p:spTgt spid="71"/>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00"/>
                                        <p:tgtEl>
                                          <p:spTgt spid="65"/>
                                        </p:tgtEl>
                                      </p:cBhvr>
                                    </p:animEffect>
                                    <p:set>
                                      <p:cBhvr>
                                        <p:cTn id="37" dur="1" fill="hold">
                                          <p:stCondLst>
                                            <p:cond delay="999"/>
                                          </p:stCondLst>
                                        </p:cTn>
                                        <p:tgtEl>
                                          <p:spTgt spid="65"/>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71"/>
                                        </p:tgtEl>
                                      </p:cBhvr>
                                    </p:animEffect>
                                    <p:set>
                                      <p:cBhvr>
                                        <p:cTn id="40" dur="1" fill="hold">
                                          <p:stCondLst>
                                            <p:cond delay="999"/>
                                          </p:stCondLst>
                                        </p:cTn>
                                        <p:tgtEl>
                                          <p:spTgt spid="71"/>
                                        </p:tgtEl>
                                        <p:attrNameLst>
                                          <p:attrName>style.visibility</p:attrName>
                                        </p:attrNameLst>
                                      </p:cBhvr>
                                      <p:to>
                                        <p:strVal val="hidden"/>
                                      </p:to>
                                    </p:set>
                                  </p:childTnLst>
                                </p:cTn>
                              </p:par>
                            </p:childTnLst>
                          </p:cTn>
                        </p:par>
                        <p:par>
                          <p:cTn id="41" fill="hold">
                            <p:stCondLst>
                              <p:cond delay="1000"/>
                            </p:stCondLst>
                            <p:childTnLst>
                              <p:par>
                                <p:cTn id="42" presetID="22" presetClass="entr" presetSubtype="2"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right)">
                                      <p:cBhvr>
                                        <p:cTn id="44" dur="10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up)">
                                      <p:cBhvr>
                                        <p:cTn id="49" dur="10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down)">
                                      <p:cBhvr>
                                        <p:cTn id="54" dur="10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Effect transition="in" filter="fade">
                                      <p:cBhvr>
                                        <p:cTn id="59" dur="1000"/>
                                        <p:tgtEl>
                                          <p:spTgt spid="60"/>
                                        </p:tgtEl>
                                      </p:cBhvr>
                                    </p:animEffect>
                                  </p:childTnLst>
                                </p:cTn>
                              </p:par>
                              <p:par>
                                <p:cTn id="60" presetID="10" presetClass="exit" presetSubtype="0" fill="hold" nodeType="withEffect">
                                  <p:stCondLst>
                                    <p:cond delay="500"/>
                                  </p:stCondLst>
                                  <p:childTnLst>
                                    <p:animEffect transition="out" filter="fade">
                                      <p:cBhvr>
                                        <p:cTn id="61" dur="1000"/>
                                        <p:tgtEl>
                                          <p:spTgt spid="7"/>
                                        </p:tgtEl>
                                      </p:cBhvr>
                                    </p:animEffect>
                                    <p:set>
                                      <p:cBhvr>
                                        <p:cTn id="62" dur="1" fill="hold">
                                          <p:stCondLst>
                                            <p:cond delay="999"/>
                                          </p:stCondLst>
                                        </p:cTn>
                                        <p:tgtEl>
                                          <p:spTgt spid="7"/>
                                        </p:tgtEl>
                                        <p:attrNameLst>
                                          <p:attrName>style.visibility</p:attrName>
                                        </p:attrNameLst>
                                      </p:cBhvr>
                                      <p:to>
                                        <p:strVal val="hidden"/>
                                      </p:to>
                                    </p:set>
                                  </p:childTnLst>
                                </p:cTn>
                              </p:par>
                              <p:par>
                                <p:cTn id="63" presetID="10" presetClass="exit" presetSubtype="0" fill="hold" nodeType="withEffect">
                                  <p:stCondLst>
                                    <p:cond delay="500"/>
                                  </p:stCondLst>
                                  <p:childTnLst>
                                    <p:animEffect transition="out" filter="fade">
                                      <p:cBhvr>
                                        <p:cTn id="64" dur="1000"/>
                                        <p:tgtEl>
                                          <p:spTgt spid="6"/>
                                        </p:tgtEl>
                                      </p:cBhvr>
                                    </p:animEffect>
                                    <p:set>
                                      <p:cBhvr>
                                        <p:cTn id="65" dur="1" fill="hold">
                                          <p:stCondLst>
                                            <p:cond delay="999"/>
                                          </p:stCondLst>
                                        </p:cTn>
                                        <p:tgtEl>
                                          <p:spTgt spid="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grpId="0"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right)">
                                      <p:cBhvr>
                                        <p:cTn id="70" dur="2000"/>
                                        <p:tgtEl>
                                          <p:spTgt spid="3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1000"/>
                                        <p:tgtEl>
                                          <p:spTgt spid="3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1000"/>
                                        <p:tgtEl>
                                          <p:spTgt spid="34"/>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xit" presetSubtype="0" fill="hold" grpId="3" nodeType="clickEffect">
                                  <p:stCondLst>
                                    <p:cond delay="0"/>
                                  </p:stCondLst>
                                  <p:childTnLst>
                                    <p:anim calcmode="lin" valueType="num">
                                      <p:cBhvr>
                                        <p:cTn id="82" dur="1000"/>
                                        <p:tgtEl>
                                          <p:spTgt spid="74"/>
                                        </p:tgtEl>
                                        <p:attrNameLst>
                                          <p:attrName>ppt_w</p:attrName>
                                        </p:attrNameLst>
                                      </p:cBhvr>
                                      <p:tavLst>
                                        <p:tav tm="0">
                                          <p:val>
                                            <p:strVal val="ppt_w"/>
                                          </p:val>
                                        </p:tav>
                                        <p:tav tm="100000">
                                          <p:val>
                                            <p:fltVal val="0"/>
                                          </p:val>
                                        </p:tav>
                                      </p:tavLst>
                                    </p:anim>
                                    <p:anim calcmode="lin" valueType="num">
                                      <p:cBhvr>
                                        <p:cTn id="83" dur="1000"/>
                                        <p:tgtEl>
                                          <p:spTgt spid="74"/>
                                        </p:tgtEl>
                                        <p:attrNameLst>
                                          <p:attrName>ppt_h</p:attrName>
                                        </p:attrNameLst>
                                      </p:cBhvr>
                                      <p:tavLst>
                                        <p:tav tm="0">
                                          <p:val>
                                            <p:strVal val="ppt_h"/>
                                          </p:val>
                                        </p:tav>
                                        <p:tav tm="100000">
                                          <p:val>
                                            <p:fltVal val="0"/>
                                          </p:val>
                                        </p:tav>
                                      </p:tavLst>
                                    </p:anim>
                                    <p:animEffect transition="out" filter="fade">
                                      <p:cBhvr>
                                        <p:cTn id="84" dur="1000"/>
                                        <p:tgtEl>
                                          <p:spTgt spid="74"/>
                                        </p:tgtEl>
                                      </p:cBhvr>
                                    </p:animEffect>
                                    <p:set>
                                      <p:cBhvr>
                                        <p:cTn id="85" dur="1" fill="hold">
                                          <p:stCondLst>
                                            <p:cond delay="999"/>
                                          </p:stCondLst>
                                        </p:cTn>
                                        <p:tgtEl>
                                          <p:spTgt spid="74"/>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1000"/>
                                        <p:tgtEl>
                                          <p:spTgt spid="36"/>
                                        </p:tgtEl>
                                      </p:cBhvr>
                                    </p:animEffect>
                                    <p:set>
                                      <p:cBhvr>
                                        <p:cTn id="88" dur="1" fill="hold">
                                          <p:stCondLst>
                                            <p:cond delay="999"/>
                                          </p:stCondLst>
                                        </p:cTn>
                                        <p:tgtEl>
                                          <p:spTgt spid="36"/>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1000"/>
                                        <p:tgtEl>
                                          <p:spTgt spid="39"/>
                                        </p:tgtEl>
                                      </p:cBhvr>
                                    </p:animEffect>
                                    <p:set>
                                      <p:cBhvr>
                                        <p:cTn id="91" dur="1" fill="hold">
                                          <p:stCondLst>
                                            <p:cond delay="999"/>
                                          </p:stCondLst>
                                        </p:cTn>
                                        <p:tgtEl>
                                          <p:spTgt spid="39"/>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1000"/>
                                        <p:tgtEl>
                                          <p:spTgt spid="60"/>
                                        </p:tgtEl>
                                      </p:cBhvr>
                                    </p:animEffect>
                                    <p:set>
                                      <p:cBhvr>
                                        <p:cTn id="94" dur="1" fill="hold">
                                          <p:stCondLst>
                                            <p:cond delay="999"/>
                                          </p:stCondLst>
                                        </p:cTn>
                                        <p:tgtEl>
                                          <p:spTgt spid="60"/>
                                        </p:tgtEl>
                                        <p:attrNameLst>
                                          <p:attrName>style.visibility</p:attrName>
                                        </p:attrNameLst>
                                      </p:cBhvr>
                                      <p:to>
                                        <p:strVal val="hidden"/>
                                      </p:to>
                                    </p:set>
                                  </p:childTnLst>
                                </p:cTn>
                              </p:par>
                              <p:par>
                                <p:cTn id="95" presetID="1" presetClass="entr" presetSubtype="0" fill="hold" grpId="0" nodeType="withEffect">
                                  <p:stCondLst>
                                    <p:cond delay="0"/>
                                  </p:stCondLst>
                                  <p:childTnLst>
                                    <p:set>
                                      <p:cBhvr>
                                        <p:cTn id="96" dur="1" fill="hold">
                                          <p:stCondLst>
                                            <p:cond delay="0"/>
                                          </p:stCondLst>
                                        </p:cTn>
                                        <p:tgtEl>
                                          <p:spTgt spid="73"/>
                                        </p:tgtEl>
                                        <p:attrNameLst>
                                          <p:attrName>style.visibility</p:attrName>
                                        </p:attrNameLst>
                                      </p:cBhvr>
                                      <p:to>
                                        <p:strVal val="visible"/>
                                      </p:to>
                                    </p:set>
                                  </p:childTnLst>
                                </p:cTn>
                              </p:par>
                              <p:par>
                                <p:cTn id="97" presetID="6" presetClass="emph" presetSubtype="0" fill="hold" grpId="1" nodeType="withEffect">
                                  <p:stCondLst>
                                    <p:cond delay="0"/>
                                  </p:stCondLst>
                                  <p:childTnLst>
                                    <p:animScale>
                                      <p:cBhvr>
                                        <p:cTn id="98" dur="500" fill="hold"/>
                                        <p:tgtEl>
                                          <p:spTgt spid="73"/>
                                        </p:tgtEl>
                                      </p:cBhvr>
                                      <p:by x="150000" y="150000"/>
                                    </p:animScale>
                                  </p:childTnLst>
                                </p:cTn>
                              </p:par>
                              <p:par>
                                <p:cTn id="99" presetID="63" presetClass="path" presetSubtype="0" fill="hold" grpId="2" nodeType="withEffect">
                                  <p:stCondLst>
                                    <p:cond delay="0"/>
                                  </p:stCondLst>
                                  <p:childTnLst>
                                    <p:animMotion origin="layout" path="M -0.00417 -0.00185 L 0.05 0.02961 " pathEditMode="relative" rAng="0" ptsTypes="AA">
                                      <p:cBhvr>
                                        <p:cTn id="100" dur="500" fill="hold"/>
                                        <p:tgtEl>
                                          <p:spTgt spid="73"/>
                                        </p:tgtEl>
                                        <p:attrNameLst>
                                          <p:attrName>ppt_x</p:attrName>
                                          <p:attrName>ppt_y</p:attrName>
                                        </p:attrNameLst>
                                      </p:cBhvr>
                                      <p:rCtr x="27" y="16"/>
                                    </p:animMotion>
                                  </p:childTnLst>
                                </p:cTn>
                              </p:par>
                            </p:childTnLst>
                          </p:cTn>
                        </p:par>
                      </p:childTnLst>
                    </p:cTn>
                  </p:par>
                  <p:par>
                    <p:cTn id="101" fill="hold">
                      <p:stCondLst>
                        <p:cond delay="indefinite"/>
                      </p:stCondLst>
                      <p:childTnLst>
                        <p:par>
                          <p:cTn id="102" fill="hold">
                            <p:stCondLst>
                              <p:cond delay="0"/>
                            </p:stCondLst>
                            <p:childTnLst>
                              <p:par>
                                <p:cTn id="103" presetID="47" presetClass="entr" presetSubtype="0" fill="hold" grpId="0" nodeType="clickEffect">
                                  <p:stCondLst>
                                    <p:cond delay="0"/>
                                  </p:stCondLst>
                                  <p:childTnLst>
                                    <p:set>
                                      <p:cBhvr>
                                        <p:cTn id="104" dur="1" fill="hold">
                                          <p:stCondLst>
                                            <p:cond delay="0"/>
                                          </p:stCondLst>
                                        </p:cTn>
                                        <p:tgtEl>
                                          <p:spTgt spid="54"/>
                                        </p:tgtEl>
                                        <p:attrNameLst>
                                          <p:attrName>style.visibility</p:attrName>
                                        </p:attrNameLst>
                                      </p:cBhvr>
                                      <p:to>
                                        <p:strVal val="visible"/>
                                      </p:to>
                                    </p:set>
                                    <p:animEffect transition="in" filter="fade">
                                      <p:cBhvr>
                                        <p:cTn id="105" dur="1000"/>
                                        <p:tgtEl>
                                          <p:spTgt spid="54"/>
                                        </p:tgtEl>
                                      </p:cBhvr>
                                    </p:animEffect>
                                    <p:anim calcmode="lin" valueType="num">
                                      <p:cBhvr>
                                        <p:cTn id="106" dur="1000" fill="hold"/>
                                        <p:tgtEl>
                                          <p:spTgt spid="54"/>
                                        </p:tgtEl>
                                        <p:attrNameLst>
                                          <p:attrName>ppt_x</p:attrName>
                                        </p:attrNameLst>
                                      </p:cBhvr>
                                      <p:tavLst>
                                        <p:tav tm="0">
                                          <p:val>
                                            <p:strVal val="#ppt_x"/>
                                          </p:val>
                                        </p:tav>
                                        <p:tav tm="100000">
                                          <p:val>
                                            <p:strVal val="#ppt_x"/>
                                          </p:val>
                                        </p:tav>
                                      </p:tavLst>
                                    </p:anim>
                                    <p:anim calcmode="lin" valueType="num">
                                      <p:cBhvr>
                                        <p:cTn id="107" dur="1000" fill="hold"/>
                                        <p:tgtEl>
                                          <p:spTgt spid="54"/>
                                        </p:tgtEl>
                                        <p:attrNameLst>
                                          <p:attrName>ppt_y</p:attrName>
                                        </p:attrNameLst>
                                      </p:cBhvr>
                                      <p:tavLst>
                                        <p:tav tm="0">
                                          <p:val>
                                            <p:strVal val="#ppt_y-.1"/>
                                          </p:val>
                                        </p:tav>
                                        <p:tav tm="100000">
                                          <p:val>
                                            <p:strVal val="#ppt_y"/>
                                          </p:val>
                                        </p:tav>
                                      </p:tavLst>
                                    </p:anim>
                                  </p:childTnLst>
                                </p:cTn>
                              </p:par>
                              <p:par>
                                <p:cTn id="108" presetID="10" presetClass="exit" presetSubtype="0" fill="hold" grpId="1" nodeType="withEffect">
                                  <p:stCondLst>
                                    <p:cond delay="1000"/>
                                  </p:stCondLst>
                                  <p:childTnLst>
                                    <p:animEffect transition="out" filter="fade">
                                      <p:cBhvr>
                                        <p:cTn id="109" dur="2000"/>
                                        <p:tgtEl>
                                          <p:spTgt spid="54"/>
                                        </p:tgtEl>
                                      </p:cBhvr>
                                    </p:animEffect>
                                    <p:set>
                                      <p:cBhvr>
                                        <p:cTn id="110" dur="1" fill="hold">
                                          <p:stCondLst>
                                            <p:cond delay="1999"/>
                                          </p:stCondLst>
                                        </p:cTn>
                                        <p:tgtEl>
                                          <p:spTgt spid="54"/>
                                        </p:tgtEl>
                                        <p:attrNameLst>
                                          <p:attrName>style.visibility</p:attrName>
                                        </p:attrNameLst>
                                      </p:cBhvr>
                                      <p:to>
                                        <p:strVal val="hidden"/>
                                      </p:to>
                                    </p:set>
                                  </p:childTnLst>
                                </p:cTn>
                              </p:par>
                              <p:par>
                                <p:cTn id="111" presetID="54" presetClass="entr" presetSubtype="0" accel="100000" fill="hold" grpId="0" nodeType="withEffect">
                                  <p:stCondLst>
                                    <p:cond delay="1000"/>
                                  </p:stCondLst>
                                  <p:childTnLst>
                                    <p:set>
                                      <p:cBhvr>
                                        <p:cTn id="112" dur="1" fill="hold">
                                          <p:stCondLst>
                                            <p:cond delay="0"/>
                                          </p:stCondLst>
                                        </p:cTn>
                                        <p:tgtEl>
                                          <p:spTgt spid="55"/>
                                        </p:tgtEl>
                                        <p:attrNameLst>
                                          <p:attrName>style.visibility</p:attrName>
                                        </p:attrNameLst>
                                      </p:cBhvr>
                                      <p:to>
                                        <p:strVal val="visible"/>
                                      </p:to>
                                    </p:set>
                                    <p:anim calcmode="lin" valueType="num">
                                      <p:cBhvr>
                                        <p:cTn id="113" dur="1000" fill="hold"/>
                                        <p:tgtEl>
                                          <p:spTgt spid="55"/>
                                        </p:tgtEl>
                                        <p:attrNameLst>
                                          <p:attrName>ppt_w</p:attrName>
                                        </p:attrNameLst>
                                      </p:cBhvr>
                                      <p:tavLst>
                                        <p:tav tm="0">
                                          <p:val>
                                            <p:strVal val="#ppt_w*0.05"/>
                                          </p:val>
                                        </p:tav>
                                        <p:tav tm="100000">
                                          <p:val>
                                            <p:strVal val="#ppt_w"/>
                                          </p:val>
                                        </p:tav>
                                      </p:tavLst>
                                    </p:anim>
                                    <p:anim calcmode="lin" valueType="num">
                                      <p:cBhvr>
                                        <p:cTn id="114" dur="1000" fill="hold"/>
                                        <p:tgtEl>
                                          <p:spTgt spid="55"/>
                                        </p:tgtEl>
                                        <p:attrNameLst>
                                          <p:attrName>ppt_h</p:attrName>
                                        </p:attrNameLst>
                                      </p:cBhvr>
                                      <p:tavLst>
                                        <p:tav tm="0">
                                          <p:val>
                                            <p:strVal val="#ppt_h"/>
                                          </p:val>
                                        </p:tav>
                                        <p:tav tm="100000">
                                          <p:val>
                                            <p:strVal val="#ppt_h"/>
                                          </p:val>
                                        </p:tav>
                                      </p:tavLst>
                                    </p:anim>
                                    <p:anim calcmode="lin" valueType="num">
                                      <p:cBhvr>
                                        <p:cTn id="115" dur="1000" fill="hold"/>
                                        <p:tgtEl>
                                          <p:spTgt spid="55"/>
                                        </p:tgtEl>
                                        <p:attrNameLst>
                                          <p:attrName>ppt_x</p:attrName>
                                        </p:attrNameLst>
                                      </p:cBhvr>
                                      <p:tavLst>
                                        <p:tav tm="0">
                                          <p:val>
                                            <p:strVal val="#ppt_x-.2"/>
                                          </p:val>
                                        </p:tav>
                                        <p:tav tm="100000">
                                          <p:val>
                                            <p:strVal val="#ppt_x"/>
                                          </p:val>
                                        </p:tav>
                                      </p:tavLst>
                                    </p:anim>
                                    <p:anim calcmode="lin" valueType="num">
                                      <p:cBhvr>
                                        <p:cTn id="116" dur="1000" fill="hold"/>
                                        <p:tgtEl>
                                          <p:spTgt spid="55"/>
                                        </p:tgtEl>
                                        <p:attrNameLst>
                                          <p:attrName>ppt_y</p:attrName>
                                        </p:attrNameLst>
                                      </p:cBhvr>
                                      <p:tavLst>
                                        <p:tav tm="0">
                                          <p:val>
                                            <p:strVal val="#ppt_y"/>
                                          </p:val>
                                        </p:tav>
                                        <p:tav tm="100000">
                                          <p:val>
                                            <p:strVal val="#ppt_y"/>
                                          </p:val>
                                        </p:tav>
                                      </p:tavLst>
                                    </p:anim>
                                    <p:animEffect transition="in" filter="fade">
                                      <p:cBhvr>
                                        <p:cTn id="117" dur="1000"/>
                                        <p:tgtEl>
                                          <p:spTgt spid="55"/>
                                        </p:tgtEl>
                                      </p:cBhvr>
                                    </p:animEffect>
                                  </p:childTnLst>
                                </p:cTn>
                              </p:par>
                              <p:par>
                                <p:cTn id="118" presetID="10" presetClass="exit" presetSubtype="0" fill="hold" grpId="1" nodeType="withEffect">
                                  <p:stCondLst>
                                    <p:cond delay="2000"/>
                                  </p:stCondLst>
                                  <p:childTnLst>
                                    <p:animEffect transition="out" filter="fade">
                                      <p:cBhvr>
                                        <p:cTn id="119" dur="2000"/>
                                        <p:tgtEl>
                                          <p:spTgt spid="55"/>
                                        </p:tgtEl>
                                      </p:cBhvr>
                                    </p:animEffect>
                                    <p:set>
                                      <p:cBhvr>
                                        <p:cTn id="120" dur="1" fill="hold">
                                          <p:stCondLst>
                                            <p:cond delay="1999"/>
                                          </p:stCondLst>
                                        </p:cTn>
                                        <p:tgtEl>
                                          <p:spTgt spid="55"/>
                                        </p:tgtEl>
                                        <p:attrNameLst>
                                          <p:attrName>style.visibility</p:attrName>
                                        </p:attrNameLst>
                                      </p:cBhvr>
                                      <p:to>
                                        <p:strVal val="hidden"/>
                                      </p:to>
                                    </p:set>
                                  </p:childTnLst>
                                </p:cTn>
                              </p:par>
                              <p:par>
                                <p:cTn id="121" presetID="54" presetClass="entr" presetSubtype="0" accel="100000" fill="hold" grpId="0" nodeType="withEffect">
                                  <p:stCondLst>
                                    <p:cond delay="2000"/>
                                  </p:stCondLst>
                                  <p:childTnLst>
                                    <p:set>
                                      <p:cBhvr>
                                        <p:cTn id="122" dur="1" fill="hold">
                                          <p:stCondLst>
                                            <p:cond delay="0"/>
                                          </p:stCondLst>
                                        </p:cTn>
                                        <p:tgtEl>
                                          <p:spTgt spid="56"/>
                                        </p:tgtEl>
                                        <p:attrNameLst>
                                          <p:attrName>style.visibility</p:attrName>
                                        </p:attrNameLst>
                                      </p:cBhvr>
                                      <p:to>
                                        <p:strVal val="visible"/>
                                      </p:to>
                                    </p:set>
                                    <p:anim calcmode="lin" valueType="num">
                                      <p:cBhvr>
                                        <p:cTn id="123" dur="1000" fill="hold"/>
                                        <p:tgtEl>
                                          <p:spTgt spid="56"/>
                                        </p:tgtEl>
                                        <p:attrNameLst>
                                          <p:attrName>ppt_w</p:attrName>
                                        </p:attrNameLst>
                                      </p:cBhvr>
                                      <p:tavLst>
                                        <p:tav tm="0">
                                          <p:val>
                                            <p:strVal val="#ppt_w*0.05"/>
                                          </p:val>
                                        </p:tav>
                                        <p:tav tm="100000">
                                          <p:val>
                                            <p:strVal val="#ppt_w"/>
                                          </p:val>
                                        </p:tav>
                                      </p:tavLst>
                                    </p:anim>
                                    <p:anim calcmode="lin" valueType="num">
                                      <p:cBhvr>
                                        <p:cTn id="124" dur="1000" fill="hold"/>
                                        <p:tgtEl>
                                          <p:spTgt spid="56"/>
                                        </p:tgtEl>
                                        <p:attrNameLst>
                                          <p:attrName>ppt_h</p:attrName>
                                        </p:attrNameLst>
                                      </p:cBhvr>
                                      <p:tavLst>
                                        <p:tav tm="0">
                                          <p:val>
                                            <p:strVal val="#ppt_h"/>
                                          </p:val>
                                        </p:tav>
                                        <p:tav tm="100000">
                                          <p:val>
                                            <p:strVal val="#ppt_h"/>
                                          </p:val>
                                        </p:tav>
                                      </p:tavLst>
                                    </p:anim>
                                    <p:anim calcmode="lin" valueType="num">
                                      <p:cBhvr>
                                        <p:cTn id="125" dur="1000" fill="hold"/>
                                        <p:tgtEl>
                                          <p:spTgt spid="56"/>
                                        </p:tgtEl>
                                        <p:attrNameLst>
                                          <p:attrName>ppt_x</p:attrName>
                                        </p:attrNameLst>
                                      </p:cBhvr>
                                      <p:tavLst>
                                        <p:tav tm="0">
                                          <p:val>
                                            <p:strVal val="#ppt_x-.2"/>
                                          </p:val>
                                        </p:tav>
                                        <p:tav tm="100000">
                                          <p:val>
                                            <p:strVal val="#ppt_x"/>
                                          </p:val>
                                        </p:tav>
                                      </p:tavLst>
                                    </p:anim>
                                    <p:anim calcmode="lin" valueType="num">
                                      <p:cBhvr>
                                        <p:cTn id="126" dur="1000" fill="hold"/>
                                        <p:tgtEl>
                                          <p:spTgt spid="56"/>
                                        </p:tgtEl>
                                        <p:attrNameLst>
                                          <p:attrName>ppt_y</p:attrName>
                                        </p:attrNameLst>
                                      </p:cBhvr>
                                      <p:tavLst>
                                        <p:tav tm="0">
                                          <p:val>
                                            <p:strVal val="#ppt_y"/>
                                          </p:val>
                                        </p:tav>
                                        <p:tav tm="100000">
                                          <p:val>
                                            <p:strVal val="#ppt_y"/>
                                          </p:val>
                                        </p:tav>
                                      </p:tavLst>
                                    </p:anim>
                                    <p:animEffect transition="in" filter="fade">
                                      <p:cBhvr>
                                        <p:cTn id="127" dur="1000"/>
                                        <p:tgtEl>
                                          <p:spTgt spid="56"/>
                                        </p:tgtEl>
                                      </p:cBhvr>
                                    </p:animEffect>
                                  </p:childTnLst>
                                </p:cTn>
                              </p:par>
                              <p:par>
                                <p:cTn id="128" presetID="10" presetClass="exit" presetSubtype="0" fill="hold" grpId="1" nodeType="withEffect">
                                  <p:stCondLst>
                                    <p:cond delay="3000"/>
                                  </p:stCondLst>
                                  <p:childTnLst>
                                    <p:animEffect transition="out" filter="fade">
                                      <p:cBhvr>
                                        <p:cTn id="129" dur="2000"/>
                                        <p:tgtEl>
                                          <p:spTgt spid="56"/>
                                        </p:tgtEl>
                                      </p:cBhvr>
                                    </p:animEffect>
                                    <p:set>
                                      <p:cBhvr>
                                        <p:cTn id="130" dur="1" fill="hold">
                                          <p:stCondLst>
                                            <p:cond delay="1999"/>
                                          </p:stCondLst>
                                        </p:cTn>
                                        <p:tgtEl>
                                          <p:spTgt spid="56"/>
                                        </p:tgtEl>
                                        <p:attrNameLst>
                                          <p:attrName>style.visibility</p:attrName>
                                        </p:attrNameLst>
                                      </p:cBhvr>
                                      <p:to>
                                        <p:strVal val="hidden"/>
                                      </p:to>
                                    </p:set>
                                  </p:childTnLst>
                                </p:cTn>
                              </p:par>
                              <p:par>
                                <p:cTn id="131" presetID="47" presetClass="entr" presetSubtype="0" fill="hold" grpId="0" nodeType="withEffect">
                                  <p:stCondLst>
                                    <p:cond delay="3000"/>
                                  </p:stCondLst>
                                  <p:childTnLst>
                                    <p:set>
                                      <p:cBhvr>
                                        <p:cTn id="132" dur="1" fill="hold">
                                          <p:stCondLst>
                                            <p:cond delay="0"/>
                                          </p:stCondLst>
                                        </p:cTn>
                                        <p:tgtEl>
                                          <p:spTgt spid="57"/>
                                        </p:tgtEl>
                                        <p:attrNameLst>
                                          <p:attrName>style.visibility</p:attrName>
                                        </p:attrNameLst>
                                      </p:cBhvr>
                                      <p:to>
                                        <p:strVal val="visible"/>
                                      </p:to>
                                    </p:set>
                                    <p:animEffect transition="in" filter="fade">
                                      <p:cBhvr>
                                        <p:cTn id="133" dur="1000"/>
                                        <p:tgtEl>
                                          <p:spTgt spid="57"/>
                                        </p:tgtEl>
                                      </p:cBhvr>
                                    </p:animEffect>
                                    <p:anim calcmode="lin" valueType="num">
                                      <p:cBhvr>
                                        <p:cTn id="134" dur="1000" fill="hold"/>
                                        <p:tgtEl>
                                          <p:spTgt spid="57"/>
                                        </p:tgtEl>
                                        <p:attrNameLst>
                                          <p:attrName>ppt_x</p:attrName>
                                        </p:attrNameLst>
                                      </p:cBhvr>
                                      <p:tavLst>
                                        <p:tav tm="0">
                                          <p:val>
                                            <p:strVal val="#ppt_x"/>
                                          </p:val>
                                        </p:tav>
                                        <p:tav tm="100000">
                                          <p:val>
                                            <p:strVal val="#ppt_x"/>
                                          </p:val>
                                        </p:tav>
                                      </p:tavLst>
                                    </p:anim>
                                    <p:anim calcmode="lin" valueType="num">
                                      <p:cBhvr>
                                        <p:cTn id="135" dur="1000" fill="hold"/>
                                        <p:tgtEl>
                                          <p:spTgt spid="57"/>
                                        </p:tgtEl>
                                        <p:attrNameLst>
                                          <p:attrName>ppt_y</p:attrName>
                                        </p:attrNameLst>
                                      </p:cBhvr>
                                      <p:tavLst>
                                        <p:tav tm="0">
                                          <p:val>
                                            <p:strVal val="#ppt_y-.1"/>
                                          </p:val>
                                        </p:tav>
                                        <p:tav tm="100000">
                                          <p:val>
                                            <p:strVal val="#ppt_y"/>
                                          </p:val>
                                        </p:tav>
                                      </p:tavLst>
                                    </p:anim>
                                  </p:childTnLst>
                                </p:cTn>
                              </p:par>
                              <p:par>
                                <p:cTn id="136" presetID="10" presetClass="exit" presetSubtype="0" fill="hold" grpId="1" nodeType="withEffect">
                                  <p:stCondLst>
                                    <p:cond delay="4000"/>
                                  </p:stCondLst>
                                  <p:childTnLst>
                                    <p:animEffect transition="out" filter="fade">
                                      <p:cBhvr>
                                        <p:cTn id="137" dur="2000"/>
                                        <p:tgtEl>
                                          <p:spTgt spid="57"/>
                                        </p:tgtEl>
                                      </p:cBhvr>
                                    </p:animEffect>
                                    <p:set>
                                      <p:cBhvr>
                                        <p:cTn id="138" dur="1" fill="hold">
                                          <p:stCondLst>
                                            <p:cond delay="1999"/>
                                          </p:stCondLst>
                                        </p:cTn>
                                        <p:tgtEl>
                                          <p:spTgt spid="57"/>
                                        </p:tgtEl>
                                        <p:attrNameLst>
                                          <p:attrName>style.visibility</p:attrName>
                                        </p:attrNameLst>
                                      </p:cBhvr>
                                      <p:to>
                                        <p:strVal val="hidden"/>
                                      </p:to>
                                    </p:set>
                                  </p:childTnLst>
                                </p:cTn>
                              </p:par>
                              <p:par>
                                <p:cTn id="139" presetID="47" presetClass="entr" presetSubtype="0" fill="hold" grpId="0" nodeType="withEffect">
                                  <p:stCondLst>
                                    <p:cond delay="4000"/>
                                  </p:stCondLst>
                                  <p:childTnLst>
                                    <p:set>
                                      <p:cBhvr>
                                        <p:cTn id="140" dur="1" fill="hold">
                                          <p:stCondLst>
                                            <p:cond delay="0"/>
                                          </p:stCondLst>
                                        </p:cTn>
                                        <p:tgtEl>
                                          <p:spTgt spid="58"/>
                                        </p:tgtEl>
                                        <p:attrNameLst>
                                          <p:attrName>style.visibility</p:attrName>
                                        </p:attrNameLst>
                                      </p:cBhvr>
                                      <p:to>
                                        <p:strVal val="visible"/>
                                      </p:to>
                                    </p:set>
                                    <p:animEffect transition="in" filter="fade">
                                      <p:cBhvr>
                                        <p:cTn id="141" dur="1000"/>
                                        <p:tgtEl>
                                          <p:spTgt spid="58"/>
                                        </p:tgtEl>
                                      </p:cBhvr>
                                    </p:animEffect>
                                    <p:anim calcmode="lin" valueType="num">
                                      <p:cBhvr>
                                        <p:cTn id="142" dur="1000" fill="hold"/>
                                        <p:tgtEl>
                                          <p:spTgt spid="58"/>
                                        </p:tgtEl>
                                        <p:attrNameLst>
                                          <p:attrName>ppt_x</p:attrName>
                                        </p:attrNameLst>
                                      </p:cBhvr>
                                      <p:tavLst>
                                        <p:tav tm="0">
                                          <p:val>
                                            <p:strVal val="#ppt_x"/>
                                          </p:val>
                                        </p:tav>
                                        <p:tav tm="100000">
                                          <p:val>
                                            <p:strVal val="#ppt_x"/>
                                          </p:val>
                                        </p:tav>
                                      </p:tavLst>
                                    </p:anim>
                                    <p:anim calcmode="lin" valueType="num">
                                      <p:cBhvr>
                                        <p:cTn id="143" dur="1000" fill="hold"/>
                                        <p:tgtEl>
                                          <p:spTgt spid="58"/>
                                        </p:tgtEl>
                                        <p:attrNameLst>
                                          <p:attrName>ppt_y</p:attrName>
                                        </p:attrNameLst>
                                      </p:cBhvr>
                                      <p:tavLst>
                                        <p:tav tm="0">
                                          <p:val>
                                            <p:strVal val="#ppt_y-.1"/>
                                          </p:val>
                                        </p:tav>
                                        <p:tav tm="100000">
                                          <p:val>
                                            <p:strVal val="#ppt_y"/>
                                          </p:val>
                                        </p:tav>
                                      </p:tavLst>
                                    </p:anim>
                                  </p:childTnLst>
                                </p:cTn>
                              </p:par>
                              <p:par>
                                <p:cTn id="144" presetID="10" presetClass="exit" presetSubtype="0" fill="hold" grpId="1" nodeType="withEffect">
                                  <p:stCondLst>
                                    <p:cond delay="5000"/>
                                  </p:stCondLst>
                                  <p:childTnLst>
                                    <p:animEffect transition="out" filter="fade">
                                      <p:cBhvr>
                                        <p:cTn id="145" dur="2000"/>
                                        <p:tgtEl>
                                          <p:spTgt spid="58"/>
                                        </p:tgtEl>
                                      </p:cBhvr>
                                    </p:animEffect>
                                    <p:set>
                                      <p:cBhvr>
                                        <p:cTn id="146" dur="1" fill="hold">
                                          <p:stCondLst>
                                            <p:cond delay="1999"/>
                                          </p:stCondLst>
                                        </p:cTn>
                                        <p:tgtEl>
                                          <p:spTgt spid="58"/>
                                        </p:tgtEl>
                                        <p:attrNameLst>
                                          <p:attrName>style.visibility</p:attrName>
                                        </p:attrNameLst>
                                      </p:cBhvr>
                                      <p:to>
                                        <p:strVal val="hidden"/>
                                      </p:to>
                                    </p:set>
                                  </p:childTnLst>
                                </p:cTn>
                              </p:par>
                              <p:par>
                                <p:cTn id="147" presetID="53" presetClass="exit" presetSubtype="0" fill="hold" grpId="3" nodeType="withEffect">
                                  <p:stCondLst>
                                    <p:cond delay="5000"/>
                                  </p:stCondLst>
                                  <p:childTnLst>
                                    <p:anim calcmode="lin" valueType="num">
                                      <p:cBhvr>
                                        <p:cTn id="148" dur="1000"/>
                                        <p:tgtEl>
                                          <p:spTgt spid="73"/>
                                        </p:tgtEl>
                                        <p:attrNameLst>
                                          <p:attrName>ppt_w</p:attrName>
                                        </p:attrNameLst>
                                      </p:cBhvr>
                                      <p:tavLst>
                                        <p:tav tm="0">
                                          <p:val>
                                            <p:strVal val="ppt_w"/>
                                          </p:val>
                                        </p:tav>
                                        <p:tav tm="100000">
                                          <p:val>
                                            <p:fltVal val="0"/>
                                          </p:val>
                                        </p:tav>
                                      </p:tavLst>
                                    </p:anim>
                                    <p:anim calcmode="lin" valueType="num">
                                      <p:cBhvr>
                                        <p:cTn id="149" dur="1000"/>
                                        <p:tgtEl>
                                          <p:spTgt spid="73"/>
                                        </p:tgtEl>
                                        <p:attrNameLst>
                                          <p:attrName>ppt_h</p:attrName>
                                        </p:attrNameLst>
                                      </p:cBhvr>
                                      <p:tavLst>
                                        <p:tav tm="0">
                                          <p:val>
                                            <p:strVal val="ppt_h"/>
                                          </p:val>
                                        </p:tav>
                                        <p:tav tm="100000">
                                          <p:val>
                                            <p:fltVal val="0"/>
                                          </p:val>
                                        </p:tav>
                                      </p:tavLst>
                                    </p:anim>
                                    <p:animEffect transition="out" filter="fade">
                                      <p:cBhvr>
                                        <p:cTn id="150" dur="1000"/>
                                        <p:tgtEl>
                                          <p:spTgt spid="73"/>
                                        </p:tgtEl>
                                      </p:cBhvr>
                                    </p:animEffect>
                                    <p:set>
                                      <p:cBhvr>
                                        <p:cTn id="151" dur="1" fill="hold">
                                          <p:stCondLst>
                                            <p:cond delay="999"/>
                                          </p:stCondLst>
                                        </p:cTn>
                                        <p:tgtEl>
                                          <p:spTgt spid="73"/>
                                        </p:tgtEl>
                                        <p:attrNameLst>
                                          <p:attrName>style.visibility</p:attrName>
                                        </p:attrNameLst>
                                      </p:cBhvr>
                                      <p:to>
                                        <p:strVal val="hidden"/>
                                      </p:to>
                                    </p:set>
                                  </p:childTnLst>
                                </p:cTn>
                              </p:par>
                              <p:par>
                                <p:cTn id="152" presetID="10" presetClass="exit" presetSubtype="0" fill="hold" grpId="1" nodeType="withEffect">
                                  <p:stCondLst>
                                    <p:cond delay="5000"/>
                                  </p:stCondLst>
                                  <p:childTnLst>
                                    <p:animEffect transition="out" filter="fade">
                                      <p:cBhvr>
                                        <p:cTn id="153" dur="1000"/>
                                        <p:tgtEl>
                                          <p:spTgt spid="35"/>
                                        </p:tgtEl>
                                      </p:cBhvr>
                                    </p:animEffect>
                                    <p:set>
                                      <p:cBhvr>
                                        <p:cTn id="154" dur="1" fill="hold">
                                          <p:stCondLst>
                                            <p:cond delay="999"/>
                                          </p:stCondLst>
                                        </p:cTn>
                                        <p:tgtEl>
                                          <p:spTgt spid="35"/>
                                        </p:tgtEl>
                                        <p:attrNameLst>
                                          <p:attrName>style.visibility</p:attrName>
                                        </p:attrNameLst>
                                      </p:cBhvr>
                                      <p:to>
                                        <p:strVal val="hidden"/>
                                      </p:to>
                                    </p:set>
                                  </p:childTnLst>
                                </p:cTn>
                              </p:par>
                              <p:par>
                                <p:cTn id="155" presetID="10" presetClass="exit" presetSubtype="0" fill="hold" grpId="1" nodeType="withEffect">
                                  <p:stCondLst>
                                    <p:cond delay="5000"/>
                                  </p:stCondLst>
                                  <p:childTnLst>
                                    <p:animEffect transition="out" filter="fade">
                                      <p:cBhvr>
                                        <p:cTn id="156" dur="1000"/>
                                        <p:tgtEl>
                                          <p:spTgt spid="34"/>
                                        </p:tgtEl>
                                      </p:cBhvr>
                                    </p:animEffect>
                                    <p:set>
                                      <p:cBhvr>
                                        <p:cTn id="157" dur="1" fill="hold">
                                          <p:stCondLst>
                                            <p:cond delay="9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39" grpId="0" animBg="1"/>
      <p:bldP spid="39" grpId="1" animBg="1"/>
      <p:bldP spid="54" grpId="0" animBg="1"/>
      <p:bldP spid="54" grpId="1" animBg="1"/>
      <p:bldP spid="55" grpId="0" animBg="1"/>
      <p:bldP spid="55" grpId="1" animBg="1"/>
      <p:bldP spid="56" grpId="0" animBg="1"/>
      <p:bldP spid="56" grpId="1" animBg="1"/>
      <p:bldP spid="58" grpId="0" animBg="1"/>
      <p:bldP spid="58" grpId="1" animBg="1"/>
      <p:bldP spid="57" grpId="0" animBg="1"/>
      <p:bldP spid="57" grpId="1" animBg="1"/>
      <p:bldP spid="73" grpId="0" animBg="1"/>
      <p:bldP spid="73" grpId="1" animBg="1"/>
      <p:bldP spid="73" grpId="2" animBg="1"/>
      <p:bldP spid="73" grpId="3" animBg="1"/>
      <p:bldP spid="74" grpId="0" animBg="1"/>
      <p:bldP spid="74" grpId="1" animBg="1"/>
      <p:bldP spid="74" grpId="2" animBg="1"/>
      <p:bldP spid="74" grpId="3" animBg="1"/>
      <p:bldP spid="34" grpId="0" animBg="1"/>
      <p:bldP spid="34" grpId="1" animBg="1"/>
      <p:bldP spid="35" grpId="0" animBg="1"/>
      <p:bldP spid="35" grpId="1" animBg="1"/>
      <p:bldP spid="36" grpId="0" animBg="1"/>
      <p:bldP spid="36" grpId="1" animBg="1"/>
    </p:bld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0590252"/>
          </a:xfrm>
          <a:prstGeom prst="rect">
            <a:avLst/>
          </a:prstGeom>
        </p:spPr>
        <p:txBody>
          <a:bodyPr wrap="square">
            <a:spAutoFit/>
          </a:bodyPr>
          <a:lstStyle/>
          <a:p>
            <a:r>
              <a:rPr lang="en-US" dirty="0" smtClean="0">
                <a:hlinkClick r:id="rId2"/>
              </a:rPr>
              <a:t>http://www.encyclopediaofalabama.org/article/h-1133</a:t>
            </a:r>
            <a:endParaRPr lang="en-US" dirty="0" smtClean="0"/>
          </a:p>
          <a:p>
            <a:pPr fontAlgn="base"/>
            <a:r>
              <a:rPr lang="en-US" dirty="0" smtClean="0"/>
              <a:t>	Southeastern Indians participated in the American Revolution for a variety of reasons and with varying results. Throughout the colonial period in North America, wars between European powers forced Indian peoples to choose sides or find ways to stay neutral, and the American Revolution was no exception. Most of the southeastern Indians who fought in the war supported Britain against the United States or Spain, but some gave aid to the Americans and the Spanish. </a:t>
            </a:r>
            <a:r>
              <a:rPr lang="en-US" b="1" dirty="0" smtClean="0"/>
              <a:t>The Cherokee, Creeks, Chickasaws, and Choctaws generally supported Britain. </a:t>
            </a:r>
            <a:r>
              <a:rPr lang="en-US" dirty="0" smtClean="0"/>
              <a:t>However, many factions and individuals among the South's Indian groups also pursued their own policies and actions based on what they perceived to be their best interests. Thus no southeastern Indian group can be accurately termed "pro-British," "pro-American," or "pro-Spanish" because none blindly followed orders from any single foreign power. </a:t>
            </a:r>
            <a:br>
              <a:rPr lang="en-US" dirty="0" smtClean="0"/>
            </a:br>
            <a:r>
              <a:rPr lang="en-US" b="1" dirty="0" smtClean="0"/>
              <a:t>Cherokees</a:t>
            </a:r>
            <a:endParaRPr lang="en-US" dirty="0" smtClean="0"/>
          </a:p>
          <a:p>
            <a:pPr fontAlgn="base"/>
            <a:r>
              <a:rPr lang="en-US" dirty="0" smtClean="0"/>
              <a:t>	In the Southeast, the American Revolution proved most disastrous for the Cherokees. With a population of about 8,500, the Cherokees began sending out war parties against outlying white settlements in the Carolinas and Georgia in the spring of 1776 in retaliation for illegal encroachments on their lands. Their primary leader was a young warrior named Dragging Canoe,  the son of the venerable Cherokee chief </a:t>
            </a:r>
            <a:r>
              <a:rPr lang="en-US" dirty="0" err="1" smtClean="0"/>
              <a:t>Attakullakulla</a:t>
            </a:r>
            <a:r>
              <a:rPr lang="en-US" dirty="0" smtClean="0"/>
              <a:t>.  Dragging Canoe had warned other Cherokees and the British at the signing of the Sycamore Shoals Treaty in March 1775 in eastern Tennessee that the Cherokees should resist any further encroachments on their land or risk being overrun.  The willingness of Dragging Canoe and other warriors to take the fight to white settlers stemmed in part from a generational split among the Cherokees: young warriors increasingly distrusted their elders' abilities to prevent further land loss.  After initial successes in their attacks, the Cherokees soon witnessed four American armies from Virginia, North Carolina, South Carolina, and Georgia invade nearly all of their villages during the summer and fall of 1776.  Cherokee chiefs sued for peace in spring 1777 and agreed to still more land cessions, while Dragging Canoe and hundreds of other Cherokees moved south and west to establish new villages on Chickamauga Creek.  There they became known as the Chickamauga Cherokees and continued to resist the Americans. </a:t>
            </a:r>
          </a:p>
          <a:p>
            <a:pPr fontAlgn="base"/>
            <a:r>
              <a:rPr lang="en-US" b="1" dirty="0" smtClean="0"/>
              <a:t>Creeks</a:t>
            </a:r>
            <a:endParaRPr lang="en-US" dirty="0" smtClean="0"/>
          </a:p>
          <a:p>
            <a:pPr fontAlgn="base"/>
            <a:r>
              <a:rPr lang="en-US" dirty="0" smtClean="0"/>
              <a:t>As one of the South's largest Indian groups, with a population of around 15,000, the Creeks could have dramatically affected the direction of the war in the South. Factionalism played a role in preventing a unified Creek stance in the war, however, because Creek towns were divided among the Upper Towns and Lower Towns, with each pursuing its own foreign policies. Access to European manufactured goods through the deerskin trade concerned the Creeks more than any other single issue, with American and British traders seeking Creek deerskins and loyalties. The Revolutionary War both threatened the viability of the trade and provided opportunities for Creek men to acquire trade goods by providing military services, especially on behalf of Britain against Spain during the Mobile and Pensacola campaigns of 1780–81. Still other Creeks, most notably the mixed-race leader Alexander McGillivray, used the Anglo-American conflict to strengthen their political positions by taking leadership roles in diplomacy. McGillivray continued to gather political power and influence among the Creeks in dealings with the United States after the war.  Yet, the Creeks never employed their large population in significant sustained fighting during the war, preferring to protect their sovereignty and trade through cautious participation. </a:t>
            </a:r>
            <a:br>
              <a:rPr lang="en-US" dirty="0" smtClean="0"/>
            </a:br>
            <a:r>
              <a:rPr lang="en-US" b="1" dirty="0" smtClean="0"/>
              <a:t>Choctaws</a:t>
            </a:r>
            <a:endParaRPr lang="en-US" dirty="0" smtClean="0"/>
          </a:p>
          <a:p>
            <a:pPr fontAlgn="base"/>
            <a:r>
              <a:rPr lang="en-US" dirty="0" smtClean="0"/>
              <a:t>As with the Creeks, Choctaw concerns during the American Revolution centered around keeping access to European trade goods. Additionally, the Choctaws were one the South's largest Indian groups with a population of around 15,000 that was divided into about 50 villages and three distinct and independent political divisions. At the start of the Revolutionary War the British hired Choctaw warriors to patrol the Mississippi River against American attacks. Despite these efforts, in February 1778 American Captain James Willing led an expedition down the Mississippi River that attacked British settlements, such as Natchez, all the way to New Orleans. The British responded the only way they could—by organizing a force of Choctaw Indians to march to Natchez and protect the town. The Choctaw force of 155 men never fought against the Americans, who had retreated to Spanish New Orleans, but they did convince Natchez residents to remain pro-British. When Spain declared war on Britain in 1779, hundreds of Choctaw warriors helped the British defend Mobile in 1780 and Pensacola in 1780–81, even as a much smaller number of Choctaws supported Spain. Ultimately British forces in those towns surrendered to Spain, and the Choctaws were left after the war seeking trade with Spain, the United States, and individual American states. </a:t>
            </a:r>
            <a:br>
              <a:rPr lang="en-US" dirty="0" smtClean="0"/>
            </a:br>
            <a:r>
              <a:rPr lang="en-US" b="1" dirty="0" smtClean="0"/>
              <a:t>Chickasaws</a:t>
            </a:r>
            <a:endParaRPr lang="en-US" dirty="0" smtClean="0"/>
          </a:p>
          <a:p>
            <a:pPr fontAlgn="base"/>
            <a:r>
              <a:rPr lang="en-US" dirty="0" smtClean="0"/>
              <a:t>The Chickasaws were Britain's staunchest southeastern allies throughout the eighteenth century. Though at about 4,000 their numbers were significantly fewer than the Choctaws and Creeks, the Chickasaws also patrolled the Mississippi River to prevent American attacks, and some of their warriors engaged in fighting against American Colonel George Rogers Clark in present-day Illinois. The Chickasaws also sent small groups of warriors to assist Britain in defending Mobile and Pensacola against Spain. Most famously, Chickasaw chiefs responded to a threat from the state of Virginia to stay out of the war by challenging Virginia forces to meet them half way between Virginia and their north Mississippi homeland and suffer defeat, as had all Chickasaw enemies in the eighteenth century. After the war, the Chickasaws also sought trade relations with Spain and the new United States. </a:t>
            </a:r>
          </a:p>
          <a:p>
            <a:pPr fontAlgn="base"/>
            <a:endParaRPr lang="en-US" dirty="0" smtClean="0"/>
          </a:p>
          <a:p>
            <a:endParaRPr lang="en-US" dirty="0"/>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1524000" y="1219200"/>
            <a:ext cx="7620000" cy="6553200"/>
            <a:chOff x="0" y="1219200"/>
            <a:chExt cx="7620000" cy="6553200"/>
          </a:xfrm>
        </p:grpSpPr>
        <p:sp useBgFill="1">
          <p:nvSpPr>
            <p:cNvPr id="10" name="Rectangle 9"/>
            <p:cNvSpPr/>
            <p:nvPr/>
          </p:nvSpPr>
          <p:spPr>
            <a:xfrm>
              <a:off x="0" y="1219200"/>
              <a:ext cx="7620000" cy="5638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SPAIN</a:t>
              </a:r>
              <a:endParaRPr lang="en-US" dirty="0"/>
            </a:p>
          </p:txBody>
        </p:sp>
        <p:pic>
          <p:nvPicPr>
            <p:cNvPr id="11" name="Picture 2"/>
            <p:cNvPicPr>
              <a:picLocks noChangeAspect="1" noChangeArrowheads="1"/>
            </p:cNvPicPr>
            <p:nvPr/>
          </p:nvPicPr>
          <p:blipFill>
            <a:blip r:embed="rId3"/>
            <a:srcRect l="1127" t="1163" r="1521"/>
            <a:stretch>
              <a:fillRect/>
            </a:stretch>
          </p:blipFill>
          <p:spPr bwMode="auto">
            <a:xfrm>
              <a:off x="2209800" y="1295400"/>
              <a:ext cx="4876800" cy="6477000"/>
            </a:xfrm>
            <a:prstGeom prst="rect">
              <a:avLst/>
            </a:prstGeom>
            <a:ln w="9525">
              <a:noFill/>
              <a:miter lim="800000"/>
              <a:headEnd/>
              <a:tailEnd/>
            </a:ln>
            <a:effectLst/>
          </p:spPr>
        </p:pic>
      </p:grpSp>
      <p:grpSp>
        <p:nvGrpSpPr>
          <p:cNvPr id="49" name="Group 48"/>
          <p:cNvGrpSpPr/>
          <p:nvPr/>
        </p:nvGrpSpPr>
        <p:grpSpPr>
          <a:xfrm>
            <a:off x="3810000" y="1219200"/>
            <a:ext cx="4657918" cy="5987088"/>
            <a:chOff x="3810000" y="1219200"/>
            <a:chExt cx="4657918" cy="5987088"/>
          </a:xfrm>
        </p:grpSpPr>
        <p:pic>
          <p:nvPicPr>
            <p:cNvPr id="3074" name="Picture 2"/>
            <p:cNvPicPr>
              <a:picLocks noChangeAspect="1" noChangeArrowheads="1"/>
            </p:cNvPicPr>
            <p:nvPr/>
          </p:nvPicPr>
          <p:blipFill>
            <a:blip r:embed="rId4"/>
            <a:srcRect/>
            <a:stretch>
              <a:fillRect/>
            </a:stretch>
          </p:blipFill>
          <p:spPr bwMode="auto">
            <a:xfrm>
              <a:off x="3810000" y="1219200"/>
              <a:ext cx="4657918" cy="5987088"/>
            </a:xfrm>
            <a:prstGeom prst="rect">
              <a:avLst/>
            </a:prstGeom>
            <a:noFill/>
            <a:ln w="9525">
              <a:noFill/>
              <a:miter lim="800000"/>
              <a:headEnd/>
              <a:tailEnd/>
            </a:ln>
            <a:effectLst/>
          </p:spPr>
        </p:pic>
        <p:sp>
          <p:nvSpPr>
            <p:cNvPr id="47" name="Freeform 46"/>
            <p:cNvSpPr/>
            <p:nvPr/>
          </p:nvSpPr>
          <p:spPr>
            <a:xfrm>
              <a:off x="4191000" y="2819401"/>
              <a:ext cx="685800" cy="914399"/>
            </a:xfrm>
            <a:custGeom>
              <a:avLst/>
              <a:gdLst>
                <a:gd name="connsiteX0" fmla="*/ 198664 w 604157"/>
                <a:gd name="connsiteY0" fmla="*/ 0 h 854529"/>
                <a:gd name="connsiteX1" fmla="*/ 476250 w 604157"/>
                <a:gd name="connsiteY1" fmla="*/ 130628 h 854529"/>
                <a:gd name="connsiteX2" fmla="*/ 590550 w 604157"/>
                <a:gd name="connsiteY2" fmla="*/ 244928 h 854529"/>
                <a:gd name="connsiteX3" fmla="*/ 557893 w 604157"/>
                <a:gd name="connsiteY3" fmla="*/ 522514 h 854529"/>
                <a:gd name="connsiteX4" fmla="*/ 525236 w 604157"/>
                <a:gd name="connsiteY4" fmla="*/ 767443 h 854529"/>
                <a:gd name="connsiteX5" fmla="*/ 541564 w 604157"/>
                <a:gd name="connsiteY5" fmla="*/ 849086 h 854529"/>
                <a:gd name="connsiteX6" fmla="*/ 427264 w 604157"/>
                <a:gd name="connsiteY6" fmla="*/ 734786 h 854529"/>
                <a:gd name="connsiteX7" fmla="*/ 198664 w 604157"/>
                <a:gd name="connsiteY7" fmla="*/ 669471 h 854529"/>
                <a:gd name="connsiteX8" fmla="*/ 133350 w 604157"/>
                <a:gd name="connsiteY8" fmla="*/ 506186 h 854529"/>
                <a:gd name="connsiteX9" fmla="*/ 51707 w 604157"/>
                <a:gd name="connsiteY9" fmla="*/ 375557 h 854529"/>
                <a:gd name="connsiteX10" fmla="*/ 2721 w 604157"/>
                <a:gd name="connsiteY10" fmla="*/ 212271 h 854529"/>
                <a:gd name="connsiteX11" fmla="*/ 68036 w 604157"/>
                <a:gd name="connsiteY11" fmla="*/ 195943 h 854529"/>
                <a:gd name="connsiteX12" fmla="*/ 149679 w 604157"/>
                <a:gd name="connsiteY12" fmla="*/ 32657 h 854529"/>
                <a:gd name="connsiteX0" fmla="*/ 198664 w 604157"/>
                <a:gd name="connsiteY0" fmla="*/ 0 h 854529"/>
                <a:gd name="connsiteX1" fmla="*/ 476250 w 604157"/>
                <a:gd name="connsiteY1" fmla="*/ 130628 h 854529"/>
                <a:gd name="connsiteX2" fmla="*/ 590550 w 604157"/>
                <a:gd name="connsiteY2" fmla="*/ 244928 h 854529"/>
                <a:gd name="connsiteX3" fmla="*/ 557893 w 604157"/>
                <a:gd name="connsiteY3" fmla="*/ 522514 h 854529"/>
                <a:gd name="connsiteX4" fmla="*/ 525236 w 604157"/>
                <a:gd name="connsiteY4" fmla="*/ 767443 h 854529"/>
                <a:gd name="connsiteX5" fmla="*/ 541564 w 604157"/>
                <a:gd name="connsiteY5" fmla="*/ 849086 h 854529"/>
                <a:gd name="connsiteX6" fmla="*/ 427264 w 604157"/>
                <a:gd name="connsiteY6" fmla="*/ 734786 h 854529"/>
                <a:gd name="connsiteX7" fmla="*/ 198664 w 604157"/>
                <a:gd name="connsiteY7" fmla="*/ 669471 h 854529"/>
                <a:gd name="connsiteX8" fmla="*/ 133350 w 604157"/>
                <a:gd name="connsiteY8" fmla="*/ 506186 h 854529"/>
                <a:gd name="connsiteX9" fmla="*/ 51707 w 604157"/>
                <a:gd name="connsiteY9" fmla="*/ 375557 h 854529"/>
                <a:gd name="connsiteX10" fmla="*/ 2721 w 604157"/>
                <a:gd name="connsiteY10" fmla="*/ 212271 h 854529"/>
                <a:gd name="connsiteX11" fmla="*/ 68036 w 604157"/>
                <a:gd name="connsiteY11" fmla="*/ 195943 h 854529"/>
                <a:gd name="connsiteX12" fmla="*/ 149679 w 604157"/>
                <a:gd name="connsiteY12" fmla="*/ 32657 h 854529"/>
                <a:gd name="connsiteX13" fmla="*/ 198664 w 604157"/>
                <a:gd name="connsiteY13" fmla="*/ 0 h 85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157" h="854529">
                  <a:moveTo>
                    <a:pt x="198664" y="0"/>
                  </a:moveTo>
                  <a:cubicBezTo>
                    <a:pt x="304800" y="44903"/>
                    <a:pt x="410936" y="89807"/>
                    <a:pt x="476250" y="130628"/>
                  </a:cubicBezTo>
                  <a:cubicBezTo>
                    <a:pt x="541564" y="171449"/>
                    <a:pt x="576943" y="179614"/>
                    <a:pt x="590550" y="244928"/>
                  </a:cubicBezTo>
                  <a:cubicBezTo>
                    <a:pt x="604157" y="310242"/>
                    <a:pt x="568779" y="435428"/>
                    <a:pt x="557893" y="522514"/>
                  </a:cubicBezTo>
                  <a:cubicBezTo>
                    <a:pt x="547007" y="609600"/>
                    <a:pt x="527957" y="713014"/>
                    <a:pt x="525236" y="767443"/>
                  </a:cubicBezTo>
                  <a:cubicBezTo>
                    <a:pt x="522515" y="821872"/>
                    <a:pt x="557893" y="854529"/>
                    <a:pt x="541564" y="849086"/>
                  </a:cubicBezTo>
                  <a:cubicBezTo>
                    <a:pt x="525235" y="843643"/>
                    <a:pt x="484414" y="764722"/>
                    <a:pt x="427264" y="734786"/>
                  </a:cubicBezTo>
                  <a:cubicBezTo>
                    <a:pt x="370114" y="704850"/>
                    <a:pt x="247650" y="707571"/>
                    <a:pt x="198664" y="669471"/>
                  </a:cubicBezTo>
                  <a:cubicBezTo>
                    <a:pt x="149678" y="631371"/>
                    <a:pt x="157843" y="555172"/>
                    <a:pt x="133350" y="506186"/>
                  </a:cubicBezTo>
                  <a:cubicBezTo>
                    <a:pt x="108857" y="457200"/>
                    <a:pt x="73478" y="424543"/>
                    <a:pt x="51707" y="375557"/>
                  </a:cubicBezTo>
                  <a:cubicBezTo>
                    <a:pt x="29936" y="326571"/>
                    <a:pt x="0" y="242207"/>
                    <a:pt x="2721" y="212271"/>
                  </a:cubicBezTo>
                  <a:cubicBezTo>
                    <a:pt x="5442" y="182335"/>
                    <a:pt x="43543" y="225879"/>
                    <a:pt x="68036" y="195943"/>
                  </a:cubicBezTo>
                  <a:cubicBezTo>
                    <a:pt x="92529" y="166007"/>
                    <a:pt x="127908" y="68036"/>
                    <a:pt x="149679" y="32657"/>
                  </a:cubicBezTo>
                  <a:lnTo>
                    <a:pt x="198664" y="0"/>
                  </a:lnTo>
                  <a:close/>
                </a:path>
              </a:pathLst>
            </a:custGeom>
            <a:solidFill>
              <a:srgbClr val="C9F42C"/>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4114800" y="2743200"/>
              <a:ext cx="742949" cy="985157"/>
            </a:xfrm>
            <a:custGeom>
              <a:avLst/>
              <a:gdLst>
                <a:gd name="connsiteX0" fmla="*/ 198664 w 604157"/>
                <a:gd name="connsiteY0" fmla="*/ 0 h 854529"/>
                <a:gd name="connsiteX1" fmla="*/ 476250 w 604157"/>
                <a:gd name="connsiteY1" fmla="*/ 130628 h 854529"/>
                <a:gd name="connsiteX2" fmla="*/ 590550 w 604157"/>
                <a:gd name="connsiteY2" fmla="*/ 244928 h 854529"/>
                <a:gd name="connsiteX3" fmla="*/ 557893 w 604157"/>
                <a:gd name="connsiteY3" fmla="*/ 522514 h 854529"/>
                <a:gd name="connsiteX4" fmla="*/ 525236 w 604157"/>
                <a:gd name="connsiteY4" fmla="*/ 767443 h 854529"/>
                <a:gd name="connsiteX5" fmla="*/ 541564 w 604157"/>
                <a:gd name="connsiteY5" fmla="*/ 849086 h 854529"/>
                <a:gd name="connsiteX6" fmla="*/ 427264 w 604157"/>
                <a:gd name="connsiteY6" fmla="*/ 734786 h 854529"/>
                <a:gd name="connsiteX7" fmla="*/ 198664 w 604157"/>
                <a:gd name="connsiteY7" fmla="*/ 669471 h 854529"/>
                <a:gd name="connsiteX8" fmla="*/ 133350 w 604157"/>
                <a:gd name="connsiteY8" fmla="*/ 506186 h 854529"/>
                <a:gd name="connsiteX9" fmla="*/ 51707 w 604157"/>
                <a:gd name="connsiteY9" fmla="*/ 375557 h 854529"/>
                <a:gd name="connsiteX10" fmla="*/ 2721 w 604157"/>
                <a:gd name="connsiteY10" fmla="*/ 212271 h 854529"/>
                <a:gd name="connsiteX11" fmla="*/ 68036 w 604157"/>
                <a:gd name="connsiteY11" fmla="*/ 195943 h 854529"/>
                <a:gd name="connsiteX12" fmla="*/ 149679 w 604157"/>
                <a:gd name="connsiteY12" fmla="*/ 32657 h 854529"/>
                <a:gd name="connsiteX0" fmla="*/ 198664 w 604157"/>
                <a:gd name="connsiteY0" fmla="*/ 0 h 854529"/>
                <a:gd name="connsiteX1" fmla="*/ 476250 w 604157"/>
                <a:gd name="connsiteY1" fmla="*/ 130628 h 854529"/>
                <a:gd name="connsiteX2" fmla="*/ 590550 w 604157"/>
                <a:gd name="connsiteY2" fmla="*/ 244928 h 854529"/>
                <a:gd name="connsiteX3" fmla="*/ 557893 w 604157"/>
                <a:gd name="connsiteY3" fmla="*/ 522514 h 854529"/>
                <a:gd name="connsiteX4" fmla="*/ 525236 w 604157"/>
                <a:gd name="connsiteY4" fmla="*/ 767443 h 854529"/>
                <a:gd name="connsiteX5" fmla="*/ 541564 w 604157"/>
                <a:gd name="connsiteY5" fmla="*/ 849086 h 854529"/>
                <a:gd name="connsiteX6" fmla="*/ 427264 w 604157"/>
                <a:gd name="connsiteY6" fmla="*/ 734786 h 854529"/>
                <a:gd name="connsiteX7" fmla="*/ 198664 w 604157"/>
                <a:gd name="connsiteY7" fmla="*/ 669471 h 854529"/>
                <a:gd name="connsiteX8" fmla="*/ 133350 w 604157"/>
                <a:gd name="connsiteY8" fmla="*/ 506186 h 854529"/>
                <a:gd name="connsiteX9" fmla="*/ 51707 w 604157"/>
                <a:gd name="connsiteY9" fmla="*/ 375557 h 854529"/>
                <a:gd name="connsiteX10" fmla="*/ 2721 w 604157"/>
                <a:gd name="connsiteY10" fmla="*/ 212271 h 854529"/>
                <a:gd name="connsiteX11" fmla="*/ 68036 w 604157"/>
                <a:gd name="connsiteY11" fmla="*/ 195943 h 854529"/>
                <a:gd name="connsiteX12" fmla="*/ 149679 w 604157"/>
                <a:gd name="connsiteY12" fmla="*/ 32657 h 854529"/>
                <a:gd name="connsiteX13" fmla="*/ 198664 w 604157"/>
                <a:gd name="connsiteY13" fmla="*/ 0 h 85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157" h="854529">
                  <a:moveTo>
                    <a:pt x="198664" y="0"/>
                  </a:moveTo>
                  <a:cubicBezTo>
                    <a:pt x="304800" y="44903"/>
                    <a:pt x="410936" y="89807"/>
                    <a:pt x="476250" y="130628"/>
                  </a:cubicBezTo>
                  <a:cubicBezTo>
                    <a:pt x="541564" y="171449"/>
                    <a:pt x="576943" y="179614"/>
                    <a:pt x="590550" y="244928"/>
                  </a:cubicBezTo>
                  <a:cubicBezTo>
                    <a:pt x="604157" y="310242"/>
                    <a:pt x="568779" y="435428"/>
                    <a:pt x="557893" y="522514"/>
                  </a:cubicBezTo>
                  <a:cubicBezTo>
                    <a:pt x="547007" y="609600"/>
                    <a:pt x="527957" y="713014"/>
                    <a:pt x="525236" y="767443"/>
                  </a:cubicBezTo>
                  <a:cubicBezTo>
                    <a:pt x="522515" y="821872"/>
                    <a:pt x="557893" y="854529"/>
                    <a:pt x="541564" y="849086"/>
                  </a:cubicBezTo>
                  <a:cubicBezTo>
                    <a:pt x="525235" y="843643"/>
                    <a:pt x="484414" y="764722"/>
                    <a:pt x="427264" y="734786"/>
                  </a:cubicBezTo>
                  <a:cubicBezTo>
                    <a:pt x="370114" y="704850"/>
                    <a:pt x="247650" y="707571"/>
                    <a:pt x="198664" y="669471"/>
                  </a:cubicBezTo>
                  <a:cubicBezTo>
                    <a:pt x="149678" y="631371"/>
                    <a:pt x="157843" y="555172"/>
                    <a:pt x="133350" y="506186"/>
                  </a:cubicBezTo>
                  <a:cubicBezTo>
                    <a:pt x="108857" y="457200"/>
                    <a:pt x="73478" y="424543"/>
                    <a:pt x="51707" y="375557"/>
                  </a:cubicBezTo>
                  <a:cubicBezTo>
                    <a:pt x="29936" y="326571"/>
                    <a:pt x="0" y="242207"/>
                    <a:pt x="2721" y="212271"/>
                  </a:cubicBezTo>
                  <a:cubicBezTo>
                    <a:pt x="5442" y="182335"/>
                    <a:pt x="43543" y="225879"/>
                    <a:pt x="68036" y="195943"/>
                  </a:cubicBezTo>
                  <a:cubicBezTo>
                    <a:pt x="92529" y="166007"/>
                    <a:pt x="127908" y="68036"/>
                    <a:pt x="149679" y="32657"/>
                  </a:cubicBezTo>
                  <a:lnTo>
                    <a:pt x="198664" y="0"/>
                  </a:lnTo>
                  <a:close/>
                </a:path>
              </a:pathLst>
            </a:custGeom>
            <a:blipFill dpi="0" rotWithShape="1">
              <a:blip r:embed="rId5">
                <a:alphaModFix amt="17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0" name="TextBox 29"/>
          <p:cNvSpPr txBox="1"/>
          <p:nvPr/>
        </p:nvSpPr>
        <p:spPr>
          <a:xfrm>
            <a:off x="1636776" y="612648"/>
            <a:ext cx="6019800" cy="584775"/>
          </a:xfrm>
          <a:prstGeom prst="rect">
            <a:avLst/>
          </a:prstGeom>
          <a:noFill/>
        </p:spPr>
        <p:txBody>
          <a:bodyPr wrap="square" rtlCol="0">
            <a:spAutoFit/>
          </a:bodyPr>
          <a:lstStyle/>
          <a:p>
            <a:r>
              <a:rPr lang="en-US" sz="3200" dirty="0" smtClean="0">
                <a:solidFill>
                  <a:srgbClr val="FF0000"/>
                </a:solidFill>
                <a:effectLst>
                  <a:outerShdw dist="50800" dir="7200000" algn="ctr" rotWithShape="0">
                    <a:schemeClr val="tx1"/>
                  </a:outerShdw>
                </a:effectLst>
              </a:rPr>
              <a:t>American Revolution  (1775-1783)</a:t>
            </a:r>
          </a:p>
        </p:txBody>
      </p:sp>
      <p:sp useBgFill="1">
        <p:nvSpPr>
          <p:cNvPr id="17" name="TextBox 16"/>
          <p:cNvSpPr txBox="1"/>
          <p:nvPr/>
        </p:nvSpPr>
        <p:spPr>
          <a:xfrm>
            <a:off x="4800600" y="566928"/>
            <a:ext cx="4114800" cy="646331"/>
          </a:xfrm>
          <a:prstGeom prst="rect">
            <a:avLst/>
          </a:prstGeom>
        </p:spPr>
        <p:txBody>
          <a:bodyPr wrap="square" rtlCol="0">
            <a:spAutoFit/>
          </a:bodyPr>
          <a:lstStyle/>
          <a:p>
            <a:r>
              <a:rPr lang="en-US" sz="3600" b="1" dirty="0" smtClean="0">
                <a:effectLst>
                  <a:outerShdw dist="50800" dir="5400000" algn="ctr" rotWithShape="0">
                    <a:srgbClr val="FF0000"/>
                  </a:outerShdw>
                </a:effectLst>
              </a:rPr>
              <a:t>ends the Revolution</a:t>
            </a:r>
            <a:endParaRPr lang="en-US" sz="3600" b="1" dirty="0">
              <a:effectLst>
                <a:outerShdw dist="50800" dir="5400000" algn="ctr" rotWithShape="0">
                  <a:srgbClr val="FF0000"/>
                </a:outerShdw>
              </a:effectLst>
            </a:endParaRPr>
          </a:p>
        </p:txBody>
      </p:sp>
      <p:sp useBgFill="1">
        <p:nvSpPr>
          <p:cNvPr id="15" name="TextBox 14"/>
          <p:cNvSpPr txBox="1"/>
          <p:nvPr/>
        </p:nvSpPr>
        <p:spPr>
          <a:xfrm>
            <a:off x="685800" y="585216"/>
            <a:ext cx="2971800" cy="646331"/>
          </a:xfrm>
          <a:prstGeom prst="rect">
            <a:avLst/>
          </a:prstGeom>
        </p:spPr>
        <p:txBody>
          <a:bodyPr wrap="square" rtlCol="0">
            <a:spAutoFit/>
          </a:bodyPr>
          <a:lstStyle/>
          <a:p>
            <a:pPr algn="r"/>
            <a:r>
              <a:rPr lang="en-US" sz="3600" b="1" dirty="0" smtClean="0">
                <a:effectLst>
                  <a:outerShdw dist="50800" dir="5400000" algn="ctr" rotWithShape="0">
                    <a:srgbClr val="FF0000"/>
                  </a:outerShdw>
                </a:effectLst>
              </a:rPr>
              <a:t>Treaty of Paris</a:t>
            </a:r>
            <a:endParaRPr lang="en-US" sz="3600" b="1" dirty="0">
              <a:effectLst>
                <a:outerShdw dist="50800" dir="5400000" algn="ctr" rotWithShape="0">
                  <a:srgbClr val="FF0000"/>
                </a:outerShdw>
              </a:effectLst>
            </a:endParaRPr>
          </a:p>
        </p:txBody>
      </p:sp>
      <p:sp useBgFill="1">
        <p:nvSpPr>
          <p:cNvPr id="25" name="TextBox 24"/>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p:nvSpPr>
          <p:cNvPr id="14" name="TextBox 13"/>
          <p:cNvSpPr txBox="1"/>
          <p:nvPr/>
        </p:nvSpPr>
        <p:spPr>
          <a:xfrm>
            <a:off x="5943600" y="609600"/>
            <a:ext cx="1524000" cy="646331"/>
          </a:xfrm>
          <a:prstGeom prst="rect">
            <a:avLst/>
          </a:prstGeom>
          <a:noFill/>
        </p:spPr>
        <p:txBody>
          <a:bodyPr wrap="square" rtlCol="0">
            <a:spAutoFit/>
          </a:bodyPr>
          <a:lstStyle/>
          <a:p>
            <a:pPr algn="ctr"/>
            <a:r>
              <a:rPr lang="en-US" sz="3600" b="1" dirty="0" smtClean="0">
                <a:effectLst>
                  <a:outerShdw dist="50800" dir="5400000" algn="ctr" rotWithShape="0">
                    <a:srgbClr val="FF0000"/>
                  </a:outerShdw>
                </a:effectLst>
              </a:rPr>
              <a:t>- 1783</a:t>
            </a:r>
            <a:endParaRPr lang="en-US" sz="3600" b="1" dirty="0">
              <a:effectLst>
                <a:outerShdw dist="50800" dir="5400000" algn="ctr" rotWithShape="0">
                  <a:srgbClr val="FF0000"/>
                </a:outerShdw>
              </a:effectLst>
            </a:endParaRPr>
          </a:p>
        </p:txBody>
      </p:sp>
      <p:sp useBgFill="1">
        <p:nvSpPr>
          <p:cNvPr id="31" name="Rectangle 30"/>
          <p:cNvSpPr/>
          <p:nvPr/>
        </p:nvSpPr>
        <p:spPr>
          <a:xfrm>
            <a:off x="0" y="3352800"/>
            <a:ext cx="3733800" cy="1015663"/>
          </a:xfrm>
          <a:prstGeom prst="rect">
            <a:avLst/>
          </a:prstGeom>
        </p:spPr>
        <p:txBody>
          <a:bodyPr wrap="square">
            <a:spAutoFit/>
          </a:bodyPr>
          <a:lstStyle/>
          <a:p>
            <a:pPr marL="115888">
              <a:buFont typeface="Arial" pitchFamily="34" charset="0"/>
              <a:buChar char="•"/>
              <a:tabLst>
                <a:tab pos="49213" algn="l"/>
              </a:tabLst>
            </a:pPr>
            <a:r>
              <a:rPr lang="en-US" sz="3000" dirty="0" smtClean="0"/>
              <a:t> Where are the Five </a:t>
            </a:r>
          </a:p>
          <a:p>
            <a:pPr marL="115888">
              <a:tabLst>
                <a:tab pos="49213" algn="l"/>
              </a:tabLst>
            </a:pPr>
            <a:r>
              <a:rPr lang="en-US" sz="3000" dirty="0" smtClean="0"/>
              <a:t>  Tribes?</a:t>
            </a:r>
          </a:p>
        </p:txBody>
      </p:sp>
      <p:sp useBgFill="1">
        <p:nvSpPr>
          <p:cNvPr id="32" name="Rectangle 31"/>
          <p:cNvSpPr/>
          <p:nvPr/>
        </p:nvSpPr>
        <p:spPr>
          <a:xfrm>
            <a:off x="0" y="2590800"/>
            <a:ext cx="3733800" cy="553998"/>
          </a:xfrm>
          <a:prstGeom prst="rect">
            <a:avLst/>
          </a:prstGeom>
        </p:spPr>
        <p:txBody>
          <a:bodyPr wrap="square">
            <a:spAutoFit/>
          </a:bodyPr>
          <a:lstStyle/>
          <a:p>
            <a:pPr marL="115888">
              <a:tabLst>
                <a:tab pos="49213" algn="l"/>
              </a:tabLst>
            </a:pPr>
            <a:endParaRPr lang="en-US" sz="3000" dirty="0" smtClean="0"/>
          </a:p>
        </p:txBody>
      </p:sp>
      <p:sp useBgFill="1">
        <p:nvSpPr>
          <p:cNvPr id="34" name="Rectangle 33"/>
          <p:cNvSpPr/>
          <p:nvPr/>
        </p:nvSpPr>
        <p:spPr>
          <a:xfrm>
            <a:off x="0" y="1371600"/>
            <a:ext cx="3733800" cy="1938992"/>
          </a:xfrm>
          <a:prstGeom prst="rect">
            <a:avLst/>
          </a:prstGeom>
        </p:spPr>
        <p:txBody>
          <a:bodyPr wrap="square">
            <a:spAutoFit/>
          </a:bodyPr>
          <a:lstStyle/>
          <a:p>
            <a:pPr marL="115888">
              <a:tabLst>
                <a:tab pos="49213" algn="l"/>
              </a:tabLst>
            </a:pPr>
            <a:r>
              <a:rPr lang="en-US" sz="3200" dirty="0" smtClean="0"/>
              <a:t>WHERE IS . . .  </a:t>
            </a:r>
          </a:p>
          <a:p>
            <a:pPr marL="115888">
              <a:tabLst>
                <a:tab pos="49213" algn="l"/>
              </a:tabLst>
            </a:pPr>
            <a:endParaRPr lang="en-US" sz="800" dirty="0" smtClean="0"/>
          </a:p>
          <a:p>
            <a:pPr marL="115888">
              <a:buFont typeface="Arial" pitchFamily="34" charset="0"/>
              <a:buChar char="•"/>
              <a:tabLst>
                <a:tab pos="49213" algn="l"/>
              </a:tabLst>
            </a:pPr>
            <a:r>
              <a:rPr lang="en-US" sz="3200" dirty="0" smtClean="0"/>
              <a:t> Proclamation Line?</a:t>
            </a:r>
          </a:p>
          <a:p>
            <a:pPr marL="115888">
              <a:buFont typeface="Arial" pitchFamily="34" charset="0"/>
              <a:buChar char="•"/>
              <a:tabLst>
                <a:tab pos="49213" algn="l"/>
              </a:tabLst>
            </a:pPr>
            <a:endParaRPr lang="en-US" sz="800" dirty="0" smtClean="0"/>
          </a:p>
          <a:p>
            <a:pPr marL="115888">
              <a:buFont typeface="Arial" pitchFamily="34" charset="0"/>
              <a:buChar char="•"/>
              <a:tabLst>
                <a:tab pos="49213" algn="l"/>
              </a:tabLst>
            </a:pPr>
            <a:endParaRPr lang="en-US" sz="800" dirty="0" smtClean="0"/>
          </a:p>
          <a:p>
            <a:pPr marL="115888">
              <a:buFont typeface="Arial" pitchFamily="34" charset="0"/>
              <a:buChar char="•"/>
              <a:tabLst>
                <a:tab pos="49213" algn="l"/>
              </a:tabLst>
            </a:pPr>
            <a:r>
              <a:rPr lang="en-US" sz="3200" dirty="0" smtClean="0"/>
              <a:t> Indian Reserve?</a:t>
            </a:r>
          </a:p>
        </p:txBody>
      </p:sp>
      <p:sp>
        <p:nvSpPr>
          <p:cNvPr id="33" name="Rectangle 32"/>
          <p:cNvSpPr/>
          <p:nvPr/>
        </p:nvSpPr>
        <p:spPr>
          <a:xfrm rot="20422470">
            <a:off x="2106170" y="1611443"/>
            <a:ext cx="1524000" cy="553998"/>
          </a:xfrm>
          <a:prstGeom prst="rect">
            <a:avLst/>
          </a:prstGeom>
          <a:noFill/>
        </p:spPr>
        <p:txBody>
          <a:bodyPr wrap="square">
            <a:spAutoFit/>
          </a:bodyPr>
          <a:lstStyle/>
          <a:p>
            <a:pPr marL="115888">
              <a:tabLst>
                <a:tab pos="49213" algn="l"/>
              </a:tabLst>
            </a:pPr>
            <a:r>
              <a:rPr lang="en-US" sz="3000" b="1" dirty="0" smtClean="0">
                <a:solidFill>
                  <a:srgbClr val="FF0000"/>
                </a:solidFill>
                <a:effectLst>
                  <a:outerShdw dist="50800" dir="6600000" algn="ctr" rotWithShape="0">
                    <a:schemeClr val="tx1"/>
                  </a:outerShdw>
                </a:effectLst>
              </a:rPr>
              <a:t>GONE!</a:t>
            </a:r>
          </a:p>
        </p:txBody>
      </p:sp>
      <p:sp>
        <p:nvSpPr>
          <p:cNvPr id="35" name="Rectangle 34"/>
          <p:cNvSpPr/>
          <p:nvPr/>
        </p:nvSpPr>
        <p:spPr>
          <a:xfrm rot="20422470">
            <a:off x="2334770" y="2330359"/>
            <a:ext cx="1524000" cy="553998"/>
          </a:xfrm>
          <a:prstGeom prst="rect">
            <a:avLst/>
          </a:prstGeom>
          <a:noFill/>
        </p:spPr>
        <p:txBody>
          <a:bodyPr wrap="square">
            <a:spAutoFit/>
          </a:bodyPr>
          <a:lstStyle/>
          <a:p>
            <a:pPr marL="115888">
              <a:tabLst>
                <a:tab pos="49213" algn="l"/>
              </a:tabLst>
            </a:pPr>
            <a:r>
              <a:rPr lang="en-US" sz="3000" b="1" dirty="0" smtClean="0">
                <a:solidFill>
                  <a:srgbClr val="FF0000"/>
                </a:solidFill>
                <a:effectLst>
                  <a:outerShdw dist="50800" dir="6600000" algn="ctr" rotWithShape="0">
                    <a:schemeClr val="tx1"/>
                  </a:outerShdw>
                </a:effectLst>
              </a:rPr>
              <a:t>GONE!</a:t>
            </a:r>
          </a:p>
        </p:txBody>
      </p:sp>
      <p:sp>
        <p:nvSpPr>
          <p:cNvPr id="36" name="TextBox 35"/>
          <p:cNvSpPr txBox="1"/>
          <p:nvPr/>
        </p:nvSpPr>
        <p:spPr>
          <a:xfrm>
            <a:off x="3755813" y="4063425"/>
            <a:ext cx="1197187" cy="584775"/>
          </a:xfrm>
          <a:prstGeom prst="rect">
            <a:avLst/>
          </a:prstGeom>
          <a:noFill/>
        </p:spPr>
        <p:txBody>
          <a:bodyPr wrap="none" rtlCol="0">
            <a:spAutoFit/>
          </a:bodyPr>
          <a:lstStyle/>
          <a:p>
            <a:r>
              <a:rPr lang="en-US" sz="3200" b="1" dirty="0" smtClean="0">
                <a:ln>
                  <a:solidFill>
                    <a:schemeClr val="tx1"/>
                  </a:solidFill>
                </a:ln>
              </a:rPr>
              <a:t>SPAIN</a:t>
            </a:r>
            <a:endParaRPr lang="en-US" sz="3200" b="1" dirty="0">
              <a:ln>
                <a:solidFill>
                  <a:schemeClr val="tx1"/>
                </a:solidFill>
              </a:ln>
            </a:endParaRPr>
          </a:p>
        </p:txBody>
      </p:sp>
      <p:sp>
        <p:nvSpPr>
          <p:cNvPr id="37" name="TextBox 36"/>
          <p:cNvSpPr txBox="1"/>
          <p:nvPr/>
        </p:nvSpPr>
        <p:spPr>
          <a:xfrm>
            <a:off x="76200" y="5867400"/>
            <a:ext cx="1197187" cy="584775"/>
          </a:xfrm>
          <a:prstGeom prst="rect">
            <a:avLst/>
          </a:prstGeom>
          <a:noFill/>
        </p:spPr>
        <p:txBody>
          <a:bodyPr wrap="none" rtlCol="0">
            <a:spAutoFit/>
          </a:bodyPr>
          <a:lstStyle/>
          <a:p>
            <a:r>
              <a:rPr lang="en-US" sz="3200" b="1" dirty="0" smtClean="0">
                <a:ln>
                  <a:solidFill>
                    <a:schemeClr val="tx1"/>
                  </a:solidFill>
                </a:ln>
              </a:rPr>
              <a:t>SPAIN</a:t>
            </a:r>
            <a:endParaRPr lang="en-US" sz="3200" b="1" dirty="0">
              <a:ln>
                <a:solidFill>
                  <a:schemeClr val="tx1"/>
                </a:solidFill>
              </a:ln>
            </a:endParaRPr>
          </a:p>
        </p:txBody>
      </p:sp>
      <p:grpSp>
        <p:nvGrpSpPr>
          <p:cNvPr id="42" name="Group 41"/>
          <p:cNvGrpSpPr/>
          <p:nvPr/>
        </p:nvGrpSpPr>
        <p:grpSpPr>
          <a:xfrm>
            <a:off x="4953000" y="4960203"/>
            <a:ext cx="1371600" cy="830997"/>
            <a:chOff x="4953000" y="4960203"/>
            <a:chExt cx="1371600" cy="830997"/>
          </a:xfrm>
        </p:grpSpPr>
        <p:pic>
          <p:nvPicPr>
            <p:cNvPr id="41" name="Picture 2"/>
            <p:cNvPicPr>
              <a:picLocks noChangeAspect="1" noChangeArrowheads="1"/>
            </p:cNvPicPr>
            <p:nvPr/>
          </p:nvPicPr>
          <p:blipFill>
            <a:blip r:embed="rId4"/>
            <a:srcRect l="24539" t="59818" r="55830" b="32545"/>
            <a:stretch>
              <a:fillRect/>
            </a:stretch>
          </p:blipFill>
          <p:spPr bwMode="auto">
            <a:xfrm>
              <a:off x="5105400" y="5181600"/>
              <a:ext cx="914400" cy="457200"/>
            </a:xfrm>
            <a:prstGeom prst="rect">
              <a:avLst/>
            </a:prstGeom>
            <a:noFill/>
            <a:ln w="9525">
              <a:noFill/>
              <a:miter lim="800000"/>
              <a:headEnd/>
              <a:tailEnd/>
            </a:ln>
            <a:effectLst/>
          </p:spPr>
        </p:pic>
        <p:sp>
          <p:nvSpPr>
            <p:cNvPr id="40" name="TextBox 39"/>
            <p:cNvSpPr txBox="1"/>
            <p:nvPr/>
          </p:nvSpPr>
          <p:spPr>
            <a:xfrm>
              <a:off x="4953000" y="4960203"/>
              <a:ext cx="1371600" cy="830997"/>
            </a:xfrm>
            <a:prstGeom prst="rect">
              <a:avLst/>
            </a:prstGeom>
            <a:noFill/>
          </p:spPr>
          <p:txBody>
            <a:bodyPr wrap="square" rtlCol="0">
              <a:spAutoFit/>
            </a:bodyPr>
            <a:lstStyle/>
            <a:p>
              <a:pPr algn="ctr"/>
              <a:r>
                <a:rPr lang="en-US" sz="2400" b="1" dirty="0" smtClean="0"/>
                <a:t>dispute w/Spain</a:t>
              </a:r>
              <a:endParaRPr lang="en-US" sz="2400" b="1" dirty="0"/>
            </a:p>
          </p:txBody>
        </p:sp>
      </p:grpSp>
      <p:grpSp>
        <p:nvGrpSpPr>
          <p:cNvPr id="45" name="Group 44"/>
          <p:cNvGrpSpPr/>
          <p:nvPr/>
        </p:nvGrpSpPr>
        <p:grpSpPr>
          <a:xfrm>
            <a:off x="5696754" y="1732002"/>
            <a:ext cx="2228046" cy="553998"/>
            <a:chOff x="5696754" y="1732002"/>
            <a:chExt cx="2228046" cy="553998"/>
          </a:xfrm>
        </p:grpSpPr>
        <p:sp>
          <p:nvSpPr>
            <p:cNvPr id="44" name="Rectangle 43"/>
            <p:cNvSpPr/>
            <p:nvPr/>
          </p:nvSpPr>
          <p:spPr>
            <a:xfrm>
              <a:off x="5943600" y="2057400"/>
              <a:ext cx="1447800" cy="228600"/>
            </a:xfrm>
            <a:prstGeom prst="rect">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5696754" y="1732002"/>
              <a:ext cx="2228046" cy="553998"/>
            </a:xfrm>
            <a:prstGeom prst="rect">
              <a:avLst/>
            </a:prstGeom>
            <a:noFill/>
          </p:spPr>
          <p:txBody>
            <a:bodyPr wrap="none" rtlCol="0">
              <a:spAutoFit/>
            </a:bodyPr>
            <a:lstStyle/>
            <a:p>
              <a:r>
                <a:rPr lang="en-US" sz="3000" b="1" dirty="0" smtClean="0">
                  <a:ln>
                    <a:solidFill>
                      <a:schemeClr val="tx1"/>
                    </a:solidFill>
                  </a:ln>
                  <a:solidFill>
                    <a:schemeClr val="bg1"/>
                  </a:solidFill>
                </a:rPr>
                <a:t>Great Britain</a:t>
              </a:r>
              <a:endParaRPr lang="en-US" sz="3000" b="1" dirty="0">
                <a:ln>
                  <a:solidFill>
                    <a:schemeClr val="tx1"/>
                  </a:solidFill>
                </a:ln>
                <a:solidFill>
                  <a:schemeClr val="bg1"/>
                </a:solidFill>
              </a:endParaRPr>
            </a:p>
          </p:txBody>
        </p:sp>
      </p:grpSp>
      <p:sp>
        <p:nvSpPr>
          <p:cNvPr id="29" name="TextBox 28"/>
          <p:cNvSpPr txBox="1"/>
          <p:nvPr/>
        </p:nvSpPr>
        <p:spPr>
          <a:xfrm>
            <a:off x="1185755" y="5867400"/>
            <a:ext cx="2624245" cy="584775"/>
          </a:xfrm>
          <a:prstGeom prst="rect">
            <a:avLst/>
          </a:prstGeom>
          <a:noFill/>
        </p:spPr>
        <p:txBody>
          <a:bodyPr wrap="none" rtlCol="0">
            <a:spAutoFit/>
          </a:bodyPr>
          <a:lstStyle/>
          <a:p>
            <a:r>
              <a:rPr lang="en-US" sz="3200" dirty="0" smtClean="0"/>
              <a:t>regains Florida</a:t>
            </a:r>
            <a:endParaRPr lang="en-US" sz="3200" dirty="0"/>
          </a:p>
        </p:txBody>
      </p:sp>
      <p:sp>
        <p:nvSpPr>
          <p:cNvPr id="48" name="Freeform 47"/>
          <p:cNvSpPr/>
          <p:nvPr/>
        </p:nvSpPr>
        <p:spPr>
          <a:xfrm rot="21368664">
            <a:off x="4168627" y="1758270"/>
            <a:ext cx="3794332" cy="3995125"/>
          </a:xfrm>
          <a:custGeom>
            <a:avLst/>
            <a:gdLst>
              <a:gd name="connsiteX0" fmla="*/ 3549535 w 3627120"/>
              <a:gd name="connsiteY0" fmla="*/ 681643 h 4100945"/>
              <a:gd name="connsiteX1" fmla="*/ 3050771 w 3627120"/>
              <a:gd name="connsiteY1" fmla="*/ 1047403 h 4100945"/>
              <a:gd name="connsiteX2" fmla="*/ 2585258 w 3627120"/>
              <a:gd name="connsiteY2" fmla="*/ 2177934 h 4100945"/>
              <a:gd name="connsiteX3" fmla="*/ 2402378 w 3627120"/>
              <a:gd name="connsiteY3" fmla="*/ 2709948 h 4100945"/>
              <a:gd name="connsiteX4" fmla="*/ 2019993 w 3627120"/>
              <a:gd name="connsiteY4" fmla="*/ 3208712 h 4100945"/>
              <a:gd name="connsiteX5" fmla="*/ 2019993 w 3627120"/>
              <a:gd name="connsiteY5" fmla="*/ 3524596 h 4100945"/>
              <a:gd name="connsiteX6" fmla="*/ 2119745 w 3627120"/>
              <a:gd name="connsiteY6" fmla="*/ 3790603 h 4100945"/>
              <a:gd name="connsiteX7" fmla="*/ 2302625 w 3627120"/>
              <a:gd name="connsiteY7" fmla="*/ 3956857 h 4100945"/>
              <a:gd name="connsiteX8" fmla="*/ 2236124 w 3627120"/>
              <a:gd name="connsiteY8" fmla="*/ 4089861 h 4100945"/>
              <a:gd name="connsiteX9" fmla="*/ 1753985 w 3627120"/>
              <a:gd name="connsiteY9" fmla="*/ 4023359 h 4100945"/>
              <a:gd name="connsiteX10" fmla="*/ 806335 w 3627120"/>
              <a:gd name="connsiteY10" fmla="*/ 4006734 h 4100945"/>
              <a:gd name="connsiteX11" fmla="*/ 590204 w 3627120"/>
              <a:gd name="connsiteY11" fmla="*/ 3956857 h 4100945"/>
              <a:gd name="connsiteX12" fmla="*/ 623455 w 3627120"/>
              <a:gd name="connsiteY12" fmla="*/ 3807228 h 4100945"/>
              <a:gd name="connsiteX13" fmla="*/ 540327 w 3627120"/>
              <a:gd name="connsiteY13" fmla="*/ 3574472 h 4100945"/>
              <a:gd name="connsiteX14" fmla="*/ 806335 w 3627120"/>
              <a:gd name="connsiteY14" fmla="*/ 3025832 h 4100945"/>
              <a:gd name="connsiteX15" fmla="*/ 939338 w 3627120"/>
              <a:gd name="connsiteY15" fmla="*/ 2626821 h 4100945"/>
              <a:gd name="connsiteX16" fmla="*/ 839585 w 3627120"/>
              <a:gd name="connsiteY16" fmla="*/ 2377439 h 4100945"/>
              <a:gd name="connsiteX17" fmla="*/ 640080 w 3627120"/>
              <a:gd name="connsiteY17" fmla="*/ 1995054 h 4100945"/>
              <a:gd name="connsiteX18" fmla="*/ 606829 w 3627120"/>
              <a:gd name="connsiteY18" fmla="*/ 1812174 h 4100945"/>
              <a:gd name="connsiteX19" fmla="*/ 773084 w 3627120"/>
              <a:gd name="connsiteY19" fmla="*/ 1596043 h 4100945"/>
              <a:gd name="connsiteX20" fmla="*/ 656705 w 3627120"/>
              <a:gd name="connsiteY20" fmla="*/ 1346661 h 4100945"/>
              <a:gd name="connsiteX21" fmla="*/ 473825 w 3627120"/>
              <a:gd name="connsiteY21" fmla="*/ 1014152 h 4100945"/>
              <a:gd name="connsiteX22" fmla="*/ 108065 w 3627120"/>
              <a:gd name="connsiteY22" fmla="*/ 648392 h 4100945"/>
              <a:gd name="connsiteX23" fmla="*/ 224444 w 3627120"/>
              <a:gd name="connsiteY23" fmla="*/ 565265 h 4100945"/>
              <a:gd name="connsiteX24" fmla="*/ 241069 w 3627120"/>
              <a:gd name="connsiteY24" fmla="*/ 415636 h 4100945"/>
              <a:gd name="connsiteX25" fmla="*/ 24938 w 3627120"/>
              <a:gd name="connsiteY25" fmla="*/ 299257 h 4100945"/>
              <a:gd name="connsiteX26" fmla="*/ 91440 w 3627120"/>
              <a:gd name="connsiteY26" fmla="*/ 216130 h 4100945"/>
              <a:gd name="connsiteX27" fmla="*/ 74815 w 3627120"/>
              <a:gd name="connsiteY27" fmla="*/ 16625 h 4100945"/>
              <a:gd name="connsiteX28" fmla="*/ 307571 w 3627120"/>
              <a:gd name="connsiteY28" fmla="*/ 116377 h 4100945"/>
              <a:gd name="connsiteX29" fmla="*/ 706582 w 3627120"/>
              <a:gd name="connsiteY29" fmla="*/ 182879 h 4100945"/>
              <a:gd name="connsiteX30" fmla="*/ 507076 w 3627120"/>
              <a:gd name="connsiteY30" fmla="*/ 365759 h 4100945"/>
              <a:gd name="connsiteX31" fmla="*/ 507076 w 3627120"/>
              <a:gd name="connsiteY31" fmla="*/ 565265 h 4100945"/>
              <a:gd name="connsiteX32" fmla="*/ 606829 w 3627120"/>
              <a:gd name="connsiteY32" fmla="*/ 532014 h 4100945"/>
              <a:gd name="connsiteX33" fmla="*/ 640080 w 3627120"/>
              <a:gd name="connsiteY33" fmla="*/ 565265 h 4100945"/>
              <a:gd name="connsiteX34" fmla="*/ 1039091 w 3627120"/>
              <a:gd name="connsiteY34" fmla="*/ 332508 h 4100945"/>
              <a:gd name="connsiteX35" fmla="*/ 1055716 w 3627120"/>
              <a:gd name="connsiteY35" fmla="*/ 498763 h 4100945"/>
              <a:gd name="connsiteX36" fmla="*/ 1205345 w 3627120"/>
              <a:gd name="connsiteY36" fmla="*/ 565265 h 4100945"/>
              <a:gd name="connsiteX37" fmla="*/ 1388225 w 3627120"/>
              <a:gd name="connsiteY37" fmla="*/ 532014 h 4100945"/>
              <a:gd name="connsiteX38" fmla="*/ 1521229 w 3627120"/>
              <a:gd name="connsiteY38" fmla="*/ 532014 h 4100945"/>
              <a:gd name="connsiteX39" fmla="*/ 1637607 w 3627120"/>
              <a:gd name="connsiteY39" fmla="*/ 615141 h 4100945"/>
              <a:gd name="connsiteX40" fmla="*/ 1321724 w 3627120"/>
              <a:gd name="connsiteY40" fmla="*/ 681643 h 4100945"/>
              <a:gd name="connsiteX41" fmla="*/ 1122218 w 3627120"/>
              <a:gd name="connsiteY41" fmla="*/ 897774 h 4100945"/>
              <a:gd name="connsiteX42" fmla="*/ 1138844 w 3627120"/>
              <a:gd name="connsiteY42" fmla="*/ 1113905 h 4100945"/>
              <a:gd name="connsiteX43" fmla="*/ 1138844 w 3627120"/>
              <a:gd name="connsiteY43" fmla="*/ 1662545 h 4100945"/>
              <a:gd name="connsiteX44" fmla="*/ 1338349 w 3627120"/>
              <a:gd name="connsiteY44" fmla="*/ 1546166 h 4100945"/>
              <a:gd name="connsiteX45" fmla="*/ 1338349 w 3627120"/>
              <a:gd name="connsiteY45" fmla="*/ 1230283 h 4100945"/>
              <a:gd name="connsiteX46" fmla="*/ 1404851 w 3627120"/>
              <a:gd name="connsiteY46" fmla="*/ 1014152 h 4100945"/>
              <a:gd name="connsiteX47" fmla="*/ 1537855 w 3627120"/>
              <a:gd name="connsiteY47" fmla="*/ 764770 h 4100945"/>
              <a:gd name="connsiteX48" fmla="*/ 1687484 w 3627120"/>
              <a:gd name="connsiteY48" fmla="*/ 764770 h 4100945"/>
              <a:gd name="connsiteX49" fmla="*/ 1753985 w 3627120"/>
              <a:gd name="connsiteY49" fmla="*/ 1047403 h 4100945"/>
              <a:gd name="connsiteX50" fmla="*/ 1720735 w 3627120"/>
              <a:gd name="connsiteY50" fmla="*/ 1197032 h 4100945"/>
              <a:gd name="connsiteX51" fmla="*/ 1870364 w 3627120"/>
              <a:gd name="connsiteY51" fmla="*/ 1147156 h 4100945"/>
              <a:gd name="connsiteX52" fmla="*/ 1936865 w 3627120"/>
              <a:gd name="connsiteY52" fmla="*/ 1280159 h 4100945"/>
              <a:gd name="connsiteX53" fmla="*/ 1837113 w 3627120"/>
              <a:gd name="connsiteY53" fmla="*/ 1529541 h 4100945"/>
              <a:gd name="connsiteX54" fmla="*/ 2053244 w 3627120"/>
              <a:gd name="connsiteY54" fmla="*/ 1612668 h 4100945"/>
              <a:gd name="connsiteX55" fmla="*/ 2419004 w 3627120"/>
              <a:gd name="connsiteY55" fmla="*/ 1479665 h 4100945"/>
              <a:gd name="connsiteX56" fmla="*/ 2568633 w 3627120"/>
              <a:gd name="connsiteY56" fmla="*/ 1246908 h 4100945"/>
              <a:gd name="connsiteX57" fmla="*/ 2784764 w 3627120"/>
              <a:gd name="connsiteY57" fmla="*/ 1180406 h 4100945"/>
              <a:gd name="connsiteX58" fmla="*/ 3017520 w 3627120"/>
              <a:gd name="connsiteY58" fmla="*/ 1030777 h 4100945"/>
              <a:gd name="connsiteX59" fmla="*/ 2967644 w 3627120"/>
              <a:gd name="connsiteY59" fmla="*/ 897774 h 4100945"/>
              <a:gd name="connsiteX60" fmla="*/ 3200400 w 3627120"/>
              <a:gd name="connsiteY60" fmla="*/ 665017 h 4100945"/>
              <a:gd name="connsiteX61" fmla="*/ 3516284 w 3627120"/>
              <a:gd name="connsiteY61" fmla="*/ 631766 h 4100945"/>
              <a:gd name="connsiteX62" fmla="*/ 3549535 w 3627120"/>
              <a:gd name="connsiteY62" fmla="*/ 681643 h 4100945"/>
              <a:gd name="connsiteX0" fmla="*/ 3549535 w 3627120"/>
              <a:gd name="connsiteY0" fmla="*/ 681643 h 4100945"/>
              <a:gd name="connsiteX1" fmla="*/ 3050771 w 3627120"/>
              <a:gd name="connsiteY1" fmla="*/ 1047403 h 4100945"/>
              <a:gd name="connsiteX2" fmla="*/ 2585258 w 3627120"/>
              <a:gd name="connsiteY2" fmla="*/ 2177934 h 4100945"/>
              <a:gd name="connsiteX3" fmla="*/ 2402378 w 3627120"/>
              <a:gd name="connsiteY3" fmla="*/ 2709948 h 4100945"/>
              <a:gd name="connsiteX4" fmla="*/ 2019993 w 3627120"/>
              <a:gd name="connsiteY4" fmla="*/ 3208712 h 4100945"/>
              <a:gd name="connsiteX5" fmla="*/ 1808796 w 3627120"/>
              <a:gd name="connsiteY5" fmla="*/ 3551403 h 4100945"/>
              <a:gd name="connsiteX6" fmla="*/ 2119745 w 3627120"/>
              <a:gd name="connsiteY6" fmla="*/ 3790603 h 4100945"/>
              <a:gd name="connsiteX7" fmla="*/ 2302625 w 3627120"/>
              <a:gd name="connsiteY7" fmla="*/ 3956857 h 4100945"/>
              <a:gd name="connsiteX8" fmla="*/ 2236124 w 3627120"/>
              <a:gd name="connsiteY8" fmla="*/ 4089861 h 4100945"/>
              <a:gd name="connsiteX9" fmla="*/ 1753985 w 3627120"/>
              <a:gd name="connsiteY9" fmla="*/ 4023359 h 4100945"/>
              <a:gd name="connsiteX10" fmla="*/ 806335 w 3627120"/>
              <a:gd name="connsiteY10" fmla="*/ 4006734 h 4100945"/>
              <a:gd name="connsiteX11" fmla="*/ 590204 w 3627120"/>
              <a:gd name="connsiteY11" fmla="*/ 3956857 h 4100945"/>
              <a:gd name="connsiteX12" fmla="*/ 623455 w 3627120"/>
              <a:gd name="connsiteY12" fmla="*/ 3807228 h 4100945"/>
              <a:gd name="connsiteX13" fmla="*/ 540327 w 3627120"/>
              <a:gd name="connsiteY13" fmla="*/ 3574472 h 4100945"/>
              <a:gd name="connsiteX14" fmla="*/ 806335 w 3627120"/>
              <a:gd name="connsiteY14" fmla="*/ 3025832 h 4100945"/>
              <a:gd name="connsiteX15" fmla="*/ 939338 w 3627120"/>
              <a:gd name="connsiteY15" fmla="*/ 2626821 h 4100945"/>
              <a:gd name="connsiteX16" fmla="*/ 839585 w 3627120"/>
              <a:gd name="connsiteY16" fmla="*/ 2377439 h 4100945"/>
              <a:gd name="connsiteX17" fmla="*/ 640080 w 3627120"/>
              <a:gd name="connsiteY17" fmla="*/ 1995054 h 4100945"/>
              <a:gd name="connsiteX18" fmla="*/ 606829 w 3627120"/>
              <a:gd name="connsiteY18" fmla="*/ 1812174 h 4100945"/>
              <a:gd name="connsiteX19" fmla="*/ 773084 w 3627120"/>
              <a:gd name="connsiteY19" fmla="*/ 1596043 h 4100945"/>
              <a:gd name="connsiteX20" fmla="*/ 656705 w 3627120"/>
              <a:gd name="connsiteY20" fmla="*/ 1346661 h 4100945"/>
              <a:gd name="connsiteX21" fmla="*/ 473825 w 3627120"/>
              <a:gd name="connsiteY21" fmla="*/ 1014152 h 4100945"/>
              <a:gd name="connsiteX22" fmla="*/ 108065 w 3627120"/>
              <a:gd name="connsiteY22" fmla="*/ 648392 h 4100945"/>
              <a:gd name="connsiteX23" fmla="*/ 224444 w 3627120"/>
              <a:gd name="connsiteY23" fmla="*/ 565265 h 4100945"/>
              <a:gd name="connsiteX24" fmla="*/ 241069 w 3627120"/>
              <a:gd name="connsiteY24" fmla="*/ 415636 h 4100945"/>
              <a:gd name="connsiteX25" fmla="*/ 24938 w 3627120"/>
              <a:gd name="connsiteY25" fmla="*/ 299257 h 4100945"/>
              <a:gd name="connsiteX26" fmla="*/ 91440 w 3627120"/>
              <a:gd name="connsiteY26" fmla="*/ 216130 h 4100945"/>
              <a:gd name="connsiteX27" fmla="*/ 74815 w 3627120"/>
              <a:gd name="connsiteY27" fmla="*/ 16625 h 4100945"/>
              <a:gd name="connsiteX28" fmla="*/ 307571 w 3627120"/>
              <a:gd name="connsiteY28" fmla="*/ 116377 h 4100945"/>
              <a:gd name="connsiteX29" fmla="*/ 706582 w 3627120"/>
              <a:gd name="connsiteY29" fmla="*/ 182879 h 4100945"/>
              <a:gd name="connsiteX30" fmla="*/ 507076 w 3627120"/>
              <a:gd name="connsiteY30" fmla="*/ 365759 h 4100945"/>
              <a:gd name="connsiteX31" fmla="*/ 507076 w 3627120"/>
              <a:gd name="connsiteY31" fmla="*/ 565265 h 4100945"/>
              <a:gd name="connsiteX32" fmla="*/ 606829 w 3627120"/>
              <a:gd name="connsiteY32" fmla="*/ 532014 h 4100945"/>
              <a:gd name="connsiteX33" fmla="*/ 640080 w 3627120"/>
              <a:gd name="connsiteY33" fmla="*/ 565265 h 4100945"/>
              <a:gd name="connsiteX34" fmla="*/ 1039091 w 3627120"/>
              <a:gd name="connsiteY34" fmla="*/ 332508 h 4100945"/>
              <a:gd name="connsiteX35" fmla="*/ 1055716 w 3627120"/>
              <a:gd name="connsiteY35" fmla="*/ 498763 h 4100945"/>
              <a:gd name="connsiteX36" fmla="*/ 1205345 w 3627120"/>
              <a:gd name="connsiteY36" fmla="*/ 565265 h 4100945"/>
              <a:gd name="connsiteX37" fmla="*/ 1388225 w 3627120"/>
              <a:gd name="connsiteY37" fmla="*/ 532014 h 4100945"/>
              <a:gd name="connsiteX38" fmla="*/ 1521229 w 3627120"/>
              <a:gd name="connsiteY38" fmla="*/ 532014 h 4100945"/>
              <a:gd name="connsiteX39" fmla="*/ 1637607 w 3627120"/>
              <a:gd name="connsiteY39" fmla="*/ 615141 h 4100945"/>
              <a:gd name="connsiteX40" fmla="*/ 1321724 w 3627120"/>
              <a:gd name="connsiteY40" fmla="*/ 681643 h 4100945"/>
              <a:gd name="connsiteX41" fmla="*/ 1122218 w 3627120"/>
              <a:gd name="connsiteY41" fmla="*/ 897774 h 4100945"/>
              <a:gd name="connsiteX42" fmla="*/ 1138844 w 3627120"/>
              <a:gd name="connsiteY42" fmla="*/ 1113905 h 4100945"/>
              <a:gd name="connsiteX43" fmla="*/ 1138844 w 3627120"/>
              <a:gd name="connsiteY43" fmla="*/ 1662545 h 4100945"/>
              <a:gd name="connsiteX44" fmla="*/ 1338349 w 3627120"/>
              <a:gd name="connsiteY44" fmla="*/ 1546166 h 4100945"/>
              <a:gd name="connsiteX45" fmla="*/ 1338349 w 3627120"/>
              <a:gd name="connsiteY45" fmla="*/ 1230283 h 4100945"/>
              <a:gd name="connsiteX46" fmla="*/ 1404851 w 3627120"/>
              <a:gd name="connsiteY46" fmla="*/ 1014152 h 4100945"/>
              <a:gd name="connsiteX47" fmla="*/ 1537855 w 3627120"/>
              <a:gd name="connsiteY47" fmla="*/ 764770 h 4100945"/>
              <a:gd name="connsiteX48" fmla="*/ 1687484 w 3627120"/>
              <a:gd name="connsiteY48" fmla="*/ 764770 h 4100945"/>
              <a:gd name="connsiteX49" fmla="*/ 1753985 w 3627120"/>
              <a:gd name="connsiteY49" fmla="*/ 1047403 h 4100945"/>
              <a:gd name="connsiteX50" fmla="*/ 1720735 w 3627120"/>
              <a:gd name="connsiteY50" fmla="*/ 1197032 h 4100945"/>
              <a:gd name="connsiteX51" fmla="*/ 1870364 w 3627120"/>
              <a:gd name="connsiteY51" fmla="*/ 1147156 h 4100945"/>
              <a:gd name="connsiteX52" fmla="*/ 1936865 w 3627120"/>
              <a:gd name="connsiteY52" fmla="*/ 1280159 h 4100945"/>
              <a:gd name="connsiteX53" fmla="*/ 1837113 w 3627120"/>
              <a:gd name="connsiteY53" fmla="*/ 1529541 h 4100945"/>
              <a:gd name="connsiteX54" fmla="*/ 2053244 w 3627120"/>
              <a:gd name="connsiteY54" fmla="*/ 1612668 h 4100945"/>
              <a:gd name="connsiteX55" fmla="*/ 2419004 w 3627120"/>
              <a:gd name="connsiteY55" fmla="*/ 1479665 h 4100945"/>
              <a:gd name="connsiteX56" fmla="*/ 2568633 w 3627120"/>
              <a:gd name="connsiteY56" fmla="*/ 1246908 h 4100945"/>
              <a:gd name="connsiteX57" fmla="*/ 2784764 w 3627120"/>
              <a:gd name="connsiteY57" fmla="*/ 1180406 h 4100945"/>
              <a:gd name="connsiteX58" fmla="*/ 3017520 w 3627120"/>
              <a:gd name="connsiteY58" fmla="*/ 1030777 h 4100945"/>
              <a:gd name="connsiteX59" fmla="*/ 2967644 w 3627120"/>
              <a:gd name="connsiteY59" fmla="*/ 897774 h 4100945"/>
              <a:gd name="connsiteX60" fmla="*/ 3200400 w 3627120"/>
              <a:gd name="connsiteY60" fmla="*/ 665017 h 4100945"/>
              <a:gd name="connsiteX61" fmla="*/ 3516284 w 3627120"/>
              <a:gd name="connsiteY61" fmla="*/ 631766 h 4100945"/>
              <a:gd name="connsiteX62" fmla="*/ 3549535 w 3627120"/>
              <a:gd name="connsiteY62" fmla="*/ 681643 h 4100945"/>
              <a:gd name="connsiteX0" fmla="*/ 3549535 w 3627120"/>
              <a:gd name="connsiteY0" fmla="*/ 681643 h 4100945"/>
              <a:gd name="connsiteX1" fmla="*/ 3050771 w 3627120"/>
              <a:gd name="connsiteY1" fmla="*/ 1047403 h 4100945"/>
              <a:gd name="connsiteX2" fmla="*/ 2585258 w 3627120"/>
              <a:gd name="connsiteY2" fmla="*/ 2177934 h 4100945"/>
              <a:gd name="connsiteX3" fmla="*/ 2402378 w 3627120"/>
              <a:gd name="connsiteY3" fmla="*/ 2709948 h 4100945"/>
              <a:gd name="connsiteX4" fmla="*/ 2019993 w 3627120"/>
              <a:gd name="connsiteY4" fmla="*/ 3208712 h 4100945"/>
              <a:gd name="connsiteX5" fmla="*/ 1808796 w 3627120"/>
              <a:gd name="connsiteY5" fmla="*/ 3551403 h 4100945"/>
              <a:gd name="connsiteX6" fmla="*/ 1976326 w 3627120"/>
              <a:gd name="connsiteY6" fmla="*/ 3900901 h 4100945"/>
              <a:gd name="connsiteX7" fmla="*/ 2302625 w 3627120"/>
              <a:gd name="connsiteY7" fmla="*/ 3956857 h 4100945"/>
              <a:gd name="connsiteX8" fmla="*/ 2236124 w 3627120"/>
              <a:gd name="connsiteY8" fmla="*/ 4089861 h 4100945"/>
              <a:gd name="connsiteX9" fmla="*/ 1753985 w 3627120"/>
              <a:gd name="connsiteY9" fmla="*/ 4023359 h 4100945"/>
              <a:gd name="connsiteX10" fmla="*/ 806335 w 3627120"/>
              <a:gd name="connsiteY10" fmla="*/ 4006734 h 4100945"/>
              <a:gd name="connsiteX11" fmla="*/ 590204 w 3627120"/>
              <a:gd name="connsiteY11" fmla="*/ 3956857 h 4100945"/>
              <a:gd name="connsiteX12" fmla="*/ 623455 w 3627120"/>
              <a:gd name="connsiteY12" fmla="*/ 3807228 h 4100945"/>
              <a:gd name="connsiteX13" fmla="*/ 540327 w 3627120"/>
              <a:gd name="connsiteY13" fmla="*/ 3574472 h 4100945"/>
              <a:gd name="connsiteX14" fmla="*/ 806335 w 3627120"/>
              <a:gd name="connsiteY14" fmla="*/ 3025832 h 4100945"/>
              <a:gd name="connsiteX15" fmla="*/ 939338 w 3627120"/>
              <a:gd name="connsiteY15" fmla="*/ 2626821 h 4100945"/>
              <a:gd name="connsiteX16" fmla="*/ 839585 w 3627120"/>
              <a:gd name="connsiteY16" fmla="*/ 2377439 h 4100945"/>
              <a:gd name="connsiteX17" fmla="*/ 640080 w 3627120"/>
              <a:gd name="connsiteY17" fmla="*/ 1995054 h 4100945"/>
              <a:gd name="connsiteX18" fmla="*/ 606829 w 3627120"/>
              <a:gd name="connsiteY18" fmla="*/ 1812174 h 4100945"/>
              <a:gd name="connsiteX19" fmla="*/ 773084 w 3627120"/>
              <a:gd name="connsiteY19" fmla="*/ 1596043 h 4100945"/>
              <a:gd name="connsiteX20" fmla="*/ 656705 w 3627120"/>
              <a:gd name="connsiteY20" fmla="*/ 1346661 h 4100945"/>
              <a:gd name="connsiteX21" fmla="*/ 473825 w 3627120"/>
              <a:gd name="connsiteY21" fmla="*/ 1014152 h 4100945"/>
              <a:gd name="connsiteX22" fmla="*/ 108065 w 3627120"/>
              <a:gd name="connsiteY22" fmla="*/ 648392 h 4100945"/>
              <a:gd name="connsiteX23" fmla="*/ 224444 w 3627120"/>
              <a:gd name="connsiteY23" fmla="*/ 565265 h 4100945"/>
              <a:gd name="connsiteX24" fmla="*/ 241069 w 3627120"/>
              <a:gd name="connsiteY24" fmla="*/ 415636 h 4100945"/>
              <a:gd name="connsiteX25" fmla="*/ 24938 w 3627120"/>
              <a:gd name="connsiteY25" fmla="*/ 299257 h 4100945"/>
              <a:gd name="connsiteX26" fmla="*/ 91440 w 3627120"/>
              <a:gd name="connsiteY26" fmla="*/ 216130 h 4100945"/>
              <a:gd name="connsiteX27" fmla="*/ 74815 w 3627120"/>
              <a:gd name="connsiteY27" fmla="*/ 16625 h 4100945"/>
              <a:gd name="connsiteX28" fmla="*/ 307571 w 3627120"/>
              <a:gd name="connsiteY28" fmla="*/ 116377 h 4100945"/>
              <a:gd name="connsiteX29" fmla="*/ 706582 w 3627120"/>
              <a:gd name="connsiteY29" fmla="*/ 182879 h 4100945"/>
              <a:gd name="connsiteX30" fmla="*/ 507076 w 3627120"/>
              <a:gd name="connsiteY30" fmla="*/ 365759 h 4100945"/>
              <a:gd name="connsiteX31" fmla="*/ 507076 w 3627120"/>
              <a:gd name="connsiteY31" fmla="*/ 565265 h 4100945"/>
              <a:gd name="connsiteX32" fmla="*/ 606829 w 3627120"/>
              <a:gd name="connsiteY32" fmla="*/ 532014 h 4100945"/>
              <a:gd name="connsiteX33" fmla="*/ 640080 w 3627120"/>
              <a:gd name="connsiteY33" fmla="*/ 565265 h 4100945"/>
              <a:gd name="connsiteX34" fmla="*/ 1039091 w 3627120"/>
              <a:gd name="connsiteY34" fmla="*/ 332508 h 4100945"/>
              <a:gd name="connsiteX35" fmla="*/ 1055716 w 3627120"/>
              <a:gd name="connsiteY35" fmla="*/ 498763 h 4100945"/>
              <a:gd name="connsiteX36" fmla="*/ 1205345 w 3627120"/>
              <a:gd name="connsiteY36" fmla="*/ 565265 h 4100945"/>
              <a:gd name="connsiteX37" fmla="*/ 1388225 w 3627120"/>
              <a:gd name="connsiteY37" fmla="*/ 532014 h 4100945"/>
              <a:gd name="connsiteX38" fmla="*/ 1521229 w 3627120"/>
              <a:gd name="connsiteY38" fmla="*/ 532014 h 4100945"/>
              <a:gd name="connsiteX39" fmla="*/ 1637607 w 3627120"/>
              <a:gd name="connsiteY39" fmla="*/ 615141 h 4100945"/>
              <a:gd name="connsiteX40" fmla="*/ 1321724 w 3627120"/>
              <a:gd name="connsiteY40" fmla="*/ 681643 h 4100945"/>
              <a:gd name="connsiteX41" fmla="*/ 1122218 w 3627120"/>
              <a:gd name="connsiteY41" fmla="*/ 897774 h 4100945"/>
              <a:gd name="connsiteX42" fmla="*/ 1138844 w 3627120"/>
              <a:gd name="connsiteY42" fmla="*/ 1113905 h 4100945"/>
              <a:gd name="connsiteX43" fmla="*/ 1138844 w 3627120"/>
              <a:gd name="connsiteY43" fmla="*/ 1662545 h 4100945"/>
              <a:gd name="connsiteX44" fmla="*/ 1338349 w 3627120"/>
              <a:gd name="connsiteY44" fmla="*/ 1546166 h 4100945"/>
              <a:gd name="connsiteX45" fmla="*/ 1338349 w 3627120"/>
              <a:gd name="connsiteY45" fmla="*/ 1230283 h 4100945"/>
              <a:gd name="connsiteX46" fmla="*/ 1404851 w 3627120"/>
              <a:gd name="connsiteY46" fmla="*/ 1014152 h 4100945"/>
              <a:gd name="connsiteX47" fmla="*/ 1537855 w 3627120"/>
              <a:gd name="connsiteY47" fmla="*/ 764770 h 4100945"/>
              <a:gd name="connsiteX48" fmla="*/ 1687484 w 3627120"/>
              <a:gd name="connsiteY48" fmla="*/ 764770 h 4100945"/>
              <a:gd name="connsiteX49" fmla="*/ 1753985 w 3627120"/>
              <a:gd name="connsiteY49" fmla="*/ 1047403 h 4100945"/>
              <a:gd name="connsiteX50" fmla="*/ 1720735 w 3627120"/>
              <a:gd name="connsiteY50" fmla="*/ 1197032 h 4100945"/>
              <a:gd name="connsiteX51" fmla="*/ 1870364 w 3627120"/>
              <a:gd name="connsiteY51" fmla="*/ 1147156 h 4100945"/>
              <a:gd name="connsiteX52" fmla="*/ 1936865 w 3627120"/>
              <a:gd name="connsiteY52" fmla="*/ 1280159 h 4100945"/>
              <a:gd name="connsiteX53" fmla="*/ 1837113 w 3627120"/>
              <a:gd name="connsiteY53" fmla="*/ 1529541 h 4100945"/>
              <a:gd name="connsiteX54" fmla="*/ 2053244 w 3627120"/>
              <a:gd name="connsiteY54" fmla="*/ 1612668 h 4100945"/>
              <a:gd name="connsiteX55" fmla="*/ 2419004 w 3627120"/>
              <a:gd name="connsiteY55" fmla="*/ 1479665 h 4100945"/>
              <a:gd name="connsiteX56" fmla="*/ 2568633 w 3627120"/>
              <a:gd name="connsiteY56" fmla="*/ 1246908 h 4100945"/>
              <a:gd name="connsiteX57" fmla="*/ 2784764 w 3627120"/>
              <a:gd name="connsiteY57" fmla="*/ 1180406 h 4100945"/>
              <a:gd name="connsiteX58" fmla="*/ 3017520 w 3627120"/>
              <a:gd name="connsiteY58" fmla="*/ 1030777 h 4100945"/>
              <a:gd name="connsiteX59" fmla="*/ 2967644 w 3627120"/>
              <a:gd name="connsiteY59" fmla="*/ 897774 h 4100945"/>
              <a:gd name="connsiteX60" fmla="*/ 3200400 w 3627120"/>
              <a:gd name="connsiteY60" fmla="*/ 665017 h 4100945"/>
              <a:gd name="connsiteX61" fmla="*/ 3516284 w 3627120"/>
              <a:gd name="connsiteY61" fmla="*/ 631766 h 4100945"/>
              <a:gd name="connsiteX62" fmla="*/ 3549535 w 3627120"/>
              <a:gd name="connsiteY62" fmla="*/ 681643 h 4100945"/>
              <a:gd name="connsiteX0" fmla="*/ 3549535 w 3627120"/>
              <a:gd name="connsiteY0" fmla="*/ 681643 h 4110271"/>
              <a:gd name="connsiteX1" fmla="*/ 3050771 w 3627120"/>
              <a:gd name="connsiteY1" fmla="*/ 1047403 h 4110271"/>
              <a:gd name="connsiteX2" fmla="*/ 2585258 w 3627120"/>
              <a:gd name="connsiteY2" fmla="*/ 2177934 h 4110271"/>
              <a:gd name="connsiteX3" fmla="*/ 2402378 w 3627120"/>
              <a:gd name="connsiteY3" fmla="*/ 2709948 h 4110271"/>
              <a:gd name="connsiteX4" fmla="*/ 2019993 w 3627120"/>
              <a:gd name="connsiteY4" fmla="*/ 3208712 h 4110271"/>
              <a:gd name="connsiteX5" fmla="*/ 1808796 w 3627120"/>
              <a:gd name="connsiteY5" fmla="*/ 3551403 h 4110271"/>
              <a:gd name="connsiteX6" fmla="*/ 1976326 w 3627120"/>
              <a:gd name="connsiteY6" fmla="*/ 3900901 h 4110271"/>
              <a:gd name="connsiteX7" fmla="*/ 2236124 w 3627120"/>
              <a:gd name="connsiteY7" fmla="*/ 4089861 h 4110271"/>
              <a:gd name="connsiteX8" fmla="*/ 1753985 w 3627120"/>
              <a:gd name="connsiteY8" fmla="*/ 4023359 h 4110271"/>
              <a:gd name="connsiteX9" fmla="*/ 806335 w 3627120"/>
              <a:gd name="connsiteY9" fmla="*/ 4006734 h 4110271"/>
              <a:gd name="connsiteX10" fmla="*/ 590204 w 3627120"/>
              <a:gd name="connsiteY10" fmla="*/ 3956857 h 4110271"/>
              <a:gd name="connsiteX11" fmla="*/ 623455 w 3627120"/>
              <a:gd name="connsiteY11" fmla="*/ 3807228 h 4110271"/>
              <a:gd name="connsiteX12" fmla="*/ 540327 w 3627120"/>
              <a:gd name="connsiteY12" fmla="*/ 3574472 h 4110271"/>
              <a:gd name="connsiteX13" fmla="*/ 806335 w 3627120"/>
              <a:gd name="connsiteY13" fmla="*/ 3025832 h 4110271"/>
              <a:gd name="connsiteX14" fmla="*/ 939338 w 3627120"/>
              <a:gd name="connsiteY14" fmla="*/ 2626821 h 4110271"/>
              <a:gd name="connsiteX15" fmla="*/ 839585 w 3627120"/>
              <a:gd name="connsiteY15" fmla="*/ 2377439 h 4110271"/>
              <a:gd name="connsiteX16" fmla="*/ 640080 w 3627120"/>
              <a:gd name="connsiteY16" fmla="*/ 1995054 h 4110271"/>
              <a:gd name="connsiteX17" fmla="*/ 606829 w 3627120"/>
              <a:gd name="connsiteY17" fmla="*/ 1812174 h 4110271"/>
              <a:gd name="connsiteX18" fmla="*/ 773084 w 3627120"/>
              <a:gd name="connsiteY18" fmla="*/ 1596043 h 4110271"/>
              <a:gd name="connsiteX19" fmla="*/ 656705 w 3627120"/>
              <a:gd name="connsiteY19" fmla="*/ 1346661 h 4110271"/>
              <a:gd name="connsiteX20" fmla="*/ 473825 w 3627120"/>
              <a:gd name="connsiteY20" fmla="*/ 1014152 h 4110271"/>
              <a:gd name="connsiteX21" fmla="*/ 108065 w 3627120"/>
              <a:gd name="connsiteY21" fmla="*/ 648392 h 4110271"/>
              <a:gd name="connsiteX22" fmla="*/ 224444 w 3627120"/>
              <a:gd name="connsiteY22" fmla="*/ 565265 h 4110271"/>
              <a:gd name="connsiteX23" fmla="*/ 241069 w 3627120"/>
              <a:gd name="connsiteY23" fmla="*/ 415636 h 4110271"/>
              <a:gd name="connsiteX24" fmla="*/ 24938 w 3627120"/>
              <a:gd name="connsiteY24" fmla="*/ 299257 h 4110271"/>
              <a:gd name="connsiteX25" fmla="*/ 91440 w 3627120"/>
              <a:gd name="connsiteY25" fmla="*/ 216130 h 4110271"/>
              <a:gd name="connsiteX26" fmla="*/ 74815 w 3627120"/>
              <a:gd name="connsiteY26" fmla="*/ 16625 h 4110271"/>
              <a:gd name="connsiteX27" fmla="*/ 307571 w 3627120"/>
              <a:gd name="connsiteY27" fmla="*/ 116377 h 4110271"/>
              <a:gd name="connsiteX28" fmla="*/ 706582 w 3627120"/>
              <a:gd name="connsiteY28" fmla="*/ 182879 h 4110271"/>
              <a:gd name="connsiteX29" fmla="*/ 507076 w 3627120"/>
              <a:gd name="connsiteY29" fmla="*/ 365759 h 4110271"/>
              <a:gd name="connsiteX30" fmla="*/ 507076 w 3627120"/>
              <a:gd name="connsiteY30" fmla="*/ 565265 h 4110271"/>
              <a:gd name="connsiteX31" fmla="*/ 606829 w 3627120"/>
              <a:gd name="connsiteY31" fmla="*/ 532014 h 4110271"/>
              <a:gd name="connsiteX32" fmla="*/ 640080 w 3627120"/>
              <a:gd name="connsiteY32" fmla="*/ 565265 h 4110271"/>
              <a:gd name="connsiteX33" fmla="*/ 1039091 w 3627120"/>
              <a:gd name="connsiteY33" fmla="*/ 332508 h 4110271"/>
              <a:gd name="connsiteX34" fmla="*/ 1055716 w 3627120"/>
              <a:gd name="connsiteY34" fmla="*/ 498763 h 4110271"/>
              <a:gd name="connsiteX35" fmla="*/ 1205345 w 3627120"/>
              <a:gd name="connsiteY35" fmla="*/ 565265 h 4110271"/>
              <a:gd name="connsiteX36" fmla="*/ 1388225 w 3627120"/>
              <a:gd name="connsiteY36" fmla="*/ 532014 h 4110271"/>
              <a:gd name="connsiteX37" fmla="*/ 1521229 w 3627120"/>
              <a:gd name="connsiteY37" fmla="*/ 532014 h 4110271"/>
              <a:gd name="connsiteX38" fmla="*/ 1637607 w 3627120"/>
              <a:gd name="connsiteY38" fmla="*/ 615141 h 4110271"/>
              <a:gd name="connsiteX39" fmla="*/ 1321724 w 3627120"/>
              <a:gd name="connsiteY39" fmla="*/ 681643 h 4110271"/>
              <a:gd name="connsiteX40" fmla="*/ 1122218 w 3627120"/>
              <a:gd name="connsiteY40" fmla="*/ 897774 h 4110271"/>
              <a:gd name="connsiteX41" fmla="*/ 1138844 w 3627120"/>
              <a:gd name="connsiteY41" fmla="*/ 1113905 h 4110271"/>
              <a:gd name="connsiteX42" fmla="*/ 1138844 w 3627120"/>
              <a:gd name="connsiteY42" fmla="*/ 1662545 h 4110271"/>
              <a:gd name="connsiteX43" fmla="*/ 1338349 w 3627120"/>
              <a:gd name="connsiteY43" fmla="*/ 1546166 h 4110271"/>
              <a:gd name="connsiteX44" fmla="*/ 1338349 w 3627120"/>
              <a:gd name="connsiteY44" fmla="*/ 1230283 h 4110271"/>
              <a:gd name="connsiteX45" fmla="*/ 1404851 w 3627120"/>
              <a:gd name="connsiteY45" fmla="*/ 1014152 h 4110271"/>
              <a:gd name="connsiteX46" fmla="*/ 1537855 w 3627120"/>
              <a:gd name="connsiteY46" fmla="*/ 764770 h 4110271"/>
              <a:gd name="connsiteX47" fmla="*/ 1687484 w 3627120"/>
              <a:gd name="connsiteY47" fmla="*/ 764770 h 4110271"/>
              <a:gd name="connsiteX48" fmla="*/ 1753985 w 3627120"/>
              <a:gd name="connsiteY48" fmla="*/ 1047403 h 4110271"/>
              <a:gd name="connsiteX49" fmla="*/ 1720735 w 3627120"/>
              <a:gd name="connsiteY49" fmla="*/ 1197032 h 4110271"/>
              <a:gd name="connsiteX50" fmla="*/ 1870364 w 3627120"/>
              <a:gd name="connsiteY50" fmla="*/ 1147156 h 4110271"/>
              <a:gd name="connsiteX51" fmla="*/ 1936865 w 3627120"/>
              <a:gd name="connsiteY51" fmla="*/ 1280159 h 4110271"/>
              <a:gd name="connsiteX52" fmla="*/ 1837113 w 3627120"/>
              <a:gd name="connsiteY52" fmla="*/ 1529541 h 4110271"/>
              <a:gd name="connsiteX53" fmla="*/ 2053244 w 3627120"/>
              <a:gd name="connsiteY53" fmla="*/ 1612668 h 4110271"/>
              <a:gd name="connsiteX54" fmla="*/ 2419004 w 3627120"/>
              <a:gd name="connsiteY54" fmla="*/ 1479665 h 4110271"/>
              <a:gd name="connsiteX55" fmla="*/ 2568633 w 3627120"/>
              <a:gd name="connsiteY55" fmla="*/ 1246908 h 4110271"/>
              <a:gd name="connsiteX56" fmla="*/ 2784764 w 3627120"/>
              <a:gd name="connsiteY56" fmla="*/ 1180406 h 4110271"/>
              <a:gd name="connsiteX57" fmla="*/ 3017520 w 3627120"/>
              <a:gd name="connsiteY57" fmla="*/ 1030777 h 4110271"/>
              <a:gd name="connsiteX58" fmla="*/ 2967644 w 3627120"/>
              <a:gd name="connsiteY58" fmla="*/ 897774 h 4110271"/>
              <a:gd name="connsiteX59" fmla="*/ 3200400 w 3627120"/>
              <a:gd name="connsiteY59" fmla="*/ 665017 h 4110271"/>
              <a:gd name="connsiteX60" fmla="*/ 3516284 w 3627120"/>
              <a:gd name="connsiteY60" fmla="*/ 631766 h 4110271"/>
              <a:gd name="connsiteX61" fmla="*/ 3549535 w 3627120"/>
              <a:gd name="connsiteY61" fmla="*/ 681643 h 411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627120" h="4110271">
                <a:moveTo>
                  <a:pt x="3549535" y="681643"/>
                </a:moveTo>
                <a:cubicBezTo>
                  <a:pt x="3471950" y="750916"/>
                  <a:pt x="3211484" y="798021"/>
                  <a:pt x="3050771" y="1047403"/>
                </a:cubicBezTo>
                <a:cubicBezTo>
                  <a:pt x="2890058" y="1296785"/>
                  <a:pt x="2693324" y="1900843"/>
                  <a:pt x="2585258" y="2177934"/>
                </a:cubicBezTo>
                <a:cubicBezTo>
                  <a:pt x="2477192" y="2455025"/>
                  <a:pt x="2496589" y="2538152"/>
                  <a:pt x="2402378" y="2709948"/>
                </a:cubicBezTo>
                <a:cubicBezTo>
                  <a:pt x="2308167" y="2881744"/>
                  <a:pt x="2118923" y="3068470"/>
                  <a:pt x="2019993" y="3208712"/>
                </a:cubicBezTo>
                <a:cubicBezTo>
                  <a:pt x="1921063" y="3348954"/>
                  <a:pt x="1816074" y="3436038"/>
                  <a:pt x="1808796" y="3551403"/>
                </a:cubicBezTo>
                <a:cubicBezTo>
                  <a:pt x="1801518" y="3666768"/>
                  <a:pt x="1905105" y="3811158"/>
                  <a:pt x="1976326" y="3900901"/>
                </a:cubicBezTo>
                <a:cubicBezTo>
                  <a:pt x="2047547" y="3990644"/>
                  <a:pt x="2273181" y="4069451"/>
                  <a:pt x="2236124" y="4089861"/>
                </a:cubicBezTo>
                <a:cubicBezTo>
                  <a:pt x="2199067" y="4110271"/>
                  <a:pt x="1992283" y="4037214"/>
                  <a:pt x="1753985" y="4023359"/>
                </a:cubicBezTo>
                <a:cubicBezTo>
                  <a:pt x="1515687" y="4009505"/>
                  <a:pt x="1000298" y="4017818"/>
                  <a:pt x="806335" y="4006734"/>
                </a:cubicBezTo>
                <a:cubicBezTo>
                  <a:pt x="612372" y="3995650"/>
                  <a:pt x="620684" y="3990108"/>
                  <a:pt x="590204" y="3956857"/>
                </a:cubicBezTo>
                <a:cubicBezTo>
                  <a:pt x="559724" y="3923606"/>
                  <a:pt x="631768" y="3870959"/>
                  <a:pt x="623455" y="3807228"/>
                </a:cubicBezTo>
                <a:cubicBezTo>
                  <a:pt x="615142" y="3743497"/>
                  <a:pt x="509847" y="3704705"/>
                  <a:pt x="540327" y="3574472"/>
                </a:cubicBezTo>
                <a:cubicBezTo>
                  <a:pt x="570807" y="3444239"/>
                  <a:pt x="739833" y="3183774"/>
                  <a:pt x="806335" y="3025832"/>
                </a:cubicBezTo>
                <a:cubicBezTo>
                  <a:pt x="872837" y="2867890"/>
                  <a:pt x="933796" y="2734886"/>
                  <a:pt x="939338" y="2626821"/>
                </a:cubicBezTo>
                <a:cubicBezTo>
                  <a:pt x="944880" y="2518756"/>
                  <a:pt x="889461" y="2482733"/>
                  <a:pt x="839585" y="2377439"/>
                </a:cubicBezTo>
                <a:cubicBezTo>
                  <a:pt x="789709" y="2272145"/>
                  <a:pt x="678873" y="2089265"/>
                  <a:pt x="640080" y="1995054"/>
                </a:cubicBezTo>
                <a:cubicBezTo>
                  <a:pt x="601287" y="1900843"/>
                  <a:pt x="584662" y="1878676"/>
                  <a:pt x="606829" y="1812174"/>
                </a:cubicBezTo>
                <a:cubicBezTo>
                  <a:pt x="628996" y="1745672"/>
                  <a:pt x="764771" y="1673628"/>
                  <a:pt x="773084" y="1596043"/>
                </a:cubicBezTo>
                <a:cubicBezTo>
                  <a:pt x="781397" y="1518458"/>
                  <a:pt x="706582" y="1443643"/>
                  <a:pt x="656705" y="1346661"/>
                </a:cubicBezTo>
                <a:cubicBezTo>
                  <a:pt x="606829" y="1249679"/>
                  <a:pt x="565265" y="1130530"/>
                  <a:pt x="473825" y="1014152"/>
                </a:cubicBezTo>
                <a:cubicBezTo>
                  <a:pt x="382385" y="897774"/>
                  <a:pt x="149628" y="723206"/>
                  <a:pt x="108065" y="648392"/>
                </a:cubicBezTo>
                <a:cubicBezTo>
                  <a:pt x="66502" y="573578"/>
                  <a:pt x="202277" y="604058"/>
                  <a:pt x="224444" y="565265"/>
                </a:cubicBezTo>
                <a:cubicBezTo>
                  <a:pt x="246611" y="526472"/>
                  <a:pt x="274320" y="459971"/>
                  <a:pt x="241069" y="415636"/>
                </a:cubicBezTo>
                <a:cubicBezTo>
                  <a:pt x="207818" y="371301"/>
                  <a:pt x="49876" y="332508"/>
                  <a:pt x="24938" y="299257"/>
                </a:cubicBezTo>
                <a:cubicBezTo>
                  <a:pt x="0" y="266006"/>
                  <a:pt x="83127" y="263235"/>
                  <a:pt x="91440" y="216130"/>
                </a:cubicBezTo>
                <a:cubicBezTo>
                  <a:pt x="99753" y="169025"/>
                  <a:pt x="38793" y="33251"/>
                  <a:pt x="74815" y="16625"/>
                </a:cubicBezTo>
                <a:cubicBezTo>
                  <a:pt x="110837" y="0"/>
                  <a:pt x="202277" y="88668"/>
                  <a:pt x="307571" y="116377"/>
                </a:cubicBezTo>
                <a:cubicBezTo>
                  <a:pt x="412865" y="144086"/>
                  <a:pt x="673331" y="141315"/>
                  <a:pt x="706582" y="182879"/>
                </a:cubicBezTo>
                <a:cubicBezTo>
                  <a:pt x="739833" y="224443"/>
                  <a:pt x="540327" y="302028"/>
                  <a:pt x="507076" y="365759"/>
                </a:cubicBezTo>
                <a:cubicBezTo>
                  <a:pt x="473825" y="429490"/>
                  <a:pt x="490451" y="537556"/>
                  <a:pt x="507076" y="565265"/>
                </a:cubicBezTo>
                <a:cubicBezTo>
                  <a:pt x="523701" y="592974"/>
                  <a:pt x="584662" y="532014"/>
                  <a:pt x="606829" y="532014"/>
                </a:cubicBezTo>
                <a:cubicBezTo>
                  <a:pt x="628996" y="532014"/>
                  <a:pt x="568036" y="598516"/>
                  <a:pt x="640080" y="565265"/>
                </a:cubicBezTo>
                <a:cubicBezTo>
                  <a:pt x="712124" y="532014"/>
                  <a:pt x="969818" y="343592"/>
                  <a:pt x="1039091" y="332508"/>
                </a:cubicBezTo>
                <a:cubicBezTo>
                  <a:pt x="1108364" y="321424"/>
                  <a:pt x="1028007" y="459970"/>
                  <a:pt x="1055716" y="498763"/>
                </a:cubicBezTo>
                <a:cubicBezTo>
                  <a:pt x="1083425" y="537556"/>
                  <a:pt x="1149927" y="559723"/>
                  <a:pt x="1205345" y="565265"/>
                </a:cubicBezTo>
                <a:cubicBezTo>
                  <a:pt x="1260763" y="570807"/>
                  <a:pt x="1335578" y="537556"/>
                  <a:pt x="1388225" y="532014"/>
                </a:cubicBezTo>
                <a:cubicBezTo>
                  <a:pt x="1440872" y="526472"/>
                  <a:pt x="1479665" y="518160"/>
                  <a:pt x="1521229" y="532014"/>
                </a:cubicBezTo>
                <a:cubicBezTo>
                  <a:pt x="1562793" y="545869"/>
                  <a:pt x="1670858" y="590203"/>
                  <a:pt x="1637607" y="615141"/>
                </a:cubicBezTo>
                <a:cubicBezTo>
                  <a:pt x="1604356" y="640079"/>
                  <a:pt x="1407622" y="634538"/>
                  <a:pt x="1321724" y="681643"/>
                </a:cubicBezTo>
                <a:cubicBezTo>
                  <a:pt x="1235826" y="728749"/>
                  <a:pt x="1152698" y="825730"/>
                  <a:pt x="1122218" y="897774"/>
                </a:cubicBezTo>
                <a:cubicBezTo>
                  <a:pt x="1091738" y="969818"/>
                  <a:pt x="1136073" y="986443"/>
                  <a:pt x="1138844" y="1113905"/>
                </a:cubicBezTo>
                <a:cubicBezTo>
                  <a:pt x="1141615" y="1241367"/>
                  <a:pt x="1105593" y="1590502"/>
                  <a:pt x="1138844" y="1662545"/>
                </a:cubicBezTo>
                <a:cubicBezTo>
                  <a:pt x="1172095" y="1734588"/>
                  <a:pt x="1305098" y="1618210"/>
                  <a:pt x="1338349" y="1546166"/>
                </a:cubicBezTo>
                <a:cubicBezTo>
                  <a:pt x="1371600" y="1474122"/>
                  <a:pt x="1327265" y="1318952"/>
                  <a:pt x="1338349" y="1230283"/>
                </a:cubicBezTo>
                <a:cubicBezTo>
                  <a:pt x="1349433" y="1141614"/>
                  <a:pt x="1371600" y="1091737"/>
                  <a:pt x="1404851" y="1014152"/>
                </a:cubicBezTo>
                <a:cubicBezTo>
                  <a:pt x="1438102" y="936567"/>
                  <a:pt x="1490750" y="806334"/>
                  <a:pt x="1537855" y="764770"/>
                </a:cubicBezTo>
                <a:cubicBezTo>
                  <a:pt x="1584961" y="723206"/>
                  <a:pt x="1651462" y="717665"/>
                  <a:pt x="1687484" y="764770"/>
                </a:cubicBezTo>
                <a:cubicBezTo>
                  <a:pt x="1723506" y="811875"/>
                  <a:pt x="1748443" y="975359"/>
                  <a:pt x="1753985" y="1047403"/>
                </a:cubicBezTo>
                <a:cubicBezTo>
                  <a:pt x="1759527" y="1119447"/>
                  <a:pt x="1701339" y="1180407"/>
                  <a:pt x="1720735" y="1197032"/>
                </a:cubicBezTo>
                <a:cubicBezTo>
                  <a:pt x="1740132" y="1213658"/>
                  <a:pt x="1834342" y="1133302"/>
                  <a:pt x="1870364" y="1147156"/>
                </a:cubicBezTo>
                <a:cubicBezTo>
                  <a:pt x="1906386" y="1161010"/>
                  <a:pt x="1942407" y="1216428"/>
                  <a:pt x="1936865" y="1280159"/>
                </a:cubicBezTo>
                <a:cubicBezTo>
                  <a:pt x="1931323" y="1343890"/>
                  <a:pt x="1817717" y="1474123"/>
                  <a:pt x="1837113" y="1529541"/>
                </a:cubicBezTo>
                <a:cubicBezTo>
                  <a:pt x="1856509" y="1584959"/>
                  <a:pt x="1956262" y="1620981"/>
                  <a:pt x="2053244" y="1612668"/>
                </a:cubicBezTo>
                <a:cubicBezTo>
                  <a:pt x="2150226" y="1604355"/>
                  <a:pt x="2333106" y="1540625"/>
                  <a:pt x="2419004" y="1479665"/>
                </a:cubicBezTo>
                <a:cubicBezTo>
                  <a:pt x="2504902" y="1418705"/>
                  <a:pt x="2507673" y="1296784"/>
                  <a:pt x="2568633" y="1246908"/>
                </a:cubicBezTo>
                <a:cubicBezTo>
                  <a:pt x="2629593" y="1197032"/>
                  <a:pt x="2709950" y="1216428"/>
                  <a:pt x="2784764" y="1180406"/>
                </a:cubicBezTo>
                <a:cubicBezTo>
                  <a:pt x="2859578" y="1144384"/>
                  <a:pt x="2987040" y="1077882"/>
                  <a:pt x="3017520" y="1030777"/>
                </a:cubicBezTo>
                <a:cubicBezTo>
                  <a:pt x="3048000" y="983672"/>
                  <a:pt x="2937164" y="958734"/>
                  <a:pt x="2967644" y="897774"/>
                </a:cubicBezTo>
                <a:cubicBezTo>
                  <a:pt x="2998124" y="836814"/>
                  <a:pt x="3108960" y="709352"/>
                  <a:pt x="3200400" y="665017"/>
                </a:cubicBezTo>
                <a:cubicBezTo>
                  <a:pt x="3291840" y="620682"/>
                  <a:pt x="3458095" y="637308"/>
                  <a:pt x="3516284" y="631766"/>
                </a:cubicBezTo>
                <a:cubicBezTo>
                  <a:pt x="3574473" y="626224"/>
                  <a:pt x="3627120" y="612370"/>
                  <a:pt x="3549535" y="681643"/>
                </a:cubicBezTo>
                <a:close/>
              </a:path>
            </a:pathLst>
          </a:custGeom>
          <a:solidFill>
            <a:srgbClr val="FF999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158712" y="2076773"/>
            <a:ext cx="1131376" cy="4096718"/>
          </a:xfrm>
          <a:custGeom>
            <a:avLst/>
            <a:gdLst>
              <a:gd name="connsiteX0" fmla="*/ 0 w 1131376"/>
              <a:gd name="connsiteY0" fmla="*/ 0 h 4096718"/>
              <a:gd name="connsiteX1" fmla="*/ 46495 w 1131376"/>
              <a:gd name="connsiteY1" fmla="*/ 154983 h 4096718"/>
              <a:gd name="connsiteX2" fmla="*/ 185980 w 1131376"/>
              <a:gd name="connsiteY2" fmla="*/ 201478 h 4096718"/>
              <a:gd name="connsiteX3" fmla="*/ 216976 w 1131376"/>
              <a:gd name="connsiteY3" fmla="*/ 247973 h 4096718"/>
              <a:gd name="connsiteX4" fmla="*/ 185980 w 1131376"/>
              <a:gd name="connsiteY4" fmla="*/ 387458 h 4096718"/>
              <a:gd name="connsiteX5" fmla="*/ 170481 w 1131376"/>
              <a:gd name="connsiteY5" fmla="*/ 557939 h 4096718"/>
              <a:gd name="connsiteX6" fmla="*/ 511444 w 1131376"/>
              <a:gd name="connsiteY6" fmla="*/ 774915 h 4096718"/>
              <a:gd name="connsiteX7" fmla="*/ 712922 w 1131376"/>
              <a:gd name="connsiteY7" fmla="*/ 898902 h 4096718"/>
              <a:gd name="connsiteX8" fmla="*/ 728420 w 1131376"/>
              <a:gd name="connsiteY8" fmla="*/ 1038386 h 4096718"/>
              <a:gd name="connsiteX9" fmla="*/ 728420 w 1131376"/>
              <a:gd name="connsiteY9" fmla="*/ 1177871 h 4096718"/>
              <a:gd name="connsiteX10" fmla="*/ 697424 w 1131376"/>
              <a:gd name="connsiteY10" fmla="*/ 1270861 h 4096718"/>
              <a:gd name="connsiteX11" fmla="*/ 650929 w 1131376"/>
              <a:gd name="connsiteY11" fmla="*/ 1472339 h 4096718"/>
              <a:gd name="connsiteX12" fmla="*/ 697424 w 1131376"/>
              <a:gd name="connsiteY12" fmla="*/ 1487837 h 4096718"/>
              <a:gd name="connsiteX13" fmla="*/ 666427 w 1131376"/>
              <a:gd name="connsiteY13" fmla="*/ 1673817 h 4096718"/>
              <a:gd name="connsiteX14" fmla="*/ 697424 w 1131376"/>
              <a:gd name="connsiteY14" fmla="*/ 1844298 h 4096718"/>
              <a:gd name="connsiteX15" fmla="*/ 774915 w 1131376"/>
              <a:gd name="connsiteY15" fmla="*/ 1921790 h 4096718"/>
              <a:gd name="connsiteX16" fmla="*/ 836908 w 1131376"/>
              <a:gd name="connsiteY16" fmla="*/ 1983783 h 4096718"/>
              <a:gd name="connsiteX17" fmla="*/ 867905 w 1131376"/>
              <a:gd name="connsiteY17" fmla="*/ 2185261 h 4096718"/>
              <a:gd name="connsiteX18" fmla="*/ 1022888 w 1131376"/>
              <a:gd name="connsiteY18" fmla="*/ 2293749 h 4096718"/>
              <a:gd name="connsiteX19" fmla="*/ 1084881 w 1131376"/>
              <a:gd name="connsiteY19" fmla="*/ 2417735 h 4096718"/>
              <a:gd name="connsiteX20" fmla="*/ 1069383 w 1131376"/>
              <a:gd name="connsiteY20" fmla="*/ 2541722 h 4096718"/>
              <a:gd name="connsiteX21" fmla="*/ 960895 w 1131376"/>
              <a:gd name="connsiteY21" fmla="*/ 2696705 h 4096718"/>
              <a:gd name="connsiteX22" fmla="*/ 821410 w 1131376"/>
              <a:gd name="connsiteY22" fmla="*/ 2913681 h 4096718"/>
              <a:gd name="connsiteX23" fmla="*/ 774915 w 1131376"/>
              <a:gd name="connsiteY23" fmla="*/ 3115159 h 4096718"/>
              <a:gd name="connsiteX24" fmla="*/ 712922 w 1131376"/>
              <a:gd name="connsiteY24" fmla="*/ 3285641 h 4096718"/>
              <a:gd name="connsiteX25" fmla="*/ 774915 w 1131376"/>
              <a:gd name="connsiteY25" fmla="*/ 3425125 h 4096718"/>
              <a:gd name="connsiteX26" fmla="*/ 774915 w 1131376"/>
              <a:gd name="connsiteY26" fmla="*/ 3549112 h 4096718"/>
              <a:gd name="connsiteX27" fmla="*/ 728420 w 1131376"/>
              <a:gd name="connsiteY27" fmla="*/ 3766088 h 4096718"/>
              <a:gd name="connsiteX28" fmla="*/ 805912 w 1131376"/>
              <a:gd name="connsiteY28" fmla="*/ 3874576 h 4096718"/>
              <a:gd name="connsiteX29" fmla="*/ 1007390 w 1131376"/>
              <a:gd name="connsiteY29" fmla="*/ 3983064 h 4096718"/>
              <a:gd name="connsiteX30" fmla="*/ 1131376 w 1131376"/>
              <a:gd name="connsiteY30" fmla="*/ 4014061 h 409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1376" h="4096718">
                <a:moveTo>
                  <a:pt x="0" y="0"/>
                </a:moveTo>
                <a:cubicBezTo>
                  <a:pt x="7749" y="60701"/>
                  <a:pt x="15498" y="121403"/>
                  <a:pt x="46495" y="154983"/>
                </a:cubicBezTo>
                <a:cubicBezTo>
                  <a:pt x="77492" y="188563"/>
                  <a:pt x="157567" y="185980"/>
                  <a:pt x="185980" y="201478"/>
                </a:cubicBezTo>
                <a:cubicBezTo>
                  <a:pt x="214393" y="216976"/>
                  <a:pt x="216976" y="216976"/>
                  <a:pt x="216976" y="247973"/>
                </a:cubicBezTo>
                <a:cubicBezTo>
                  <a:pt x="216976" y="278970"/>
                  <a:pt x="193729" y="335797"/>
                  <a:pt x="185980" y="387458"/>
                </a:cubicBezTo>
                <a:cubicBezTo>
                  <a:pt x="178231" y="439119"/>
                  <a:pt x="116237" y="493363"/>
                  <a:pt x="170481" y="557939"/>
                </a:cubicBezTo>
                <a:cubicBezTo>
                  <a:pt x="224725" y="622515"/>
                  <a:pt x="421037" y="718088"/>
                  <a:pt x="511444" y="774915"/>
                </a:cubicBezTo>
                <a:cubicBezTo>
                  <a:pt x="601851" y="831742"/>
                  <a:pt x="676759" y="854990"/>
                  <a:pt x="712922" y="898902"/>
                </a:cubicBezTo>
                <a:cubicBezTo>
                  <a:pt x="749085" y="942814"/>
                  <a:pt x="725837" y="991891"/>
                  <a:pt x="728420" y="1038386"/>
                </a:cubicBezTo>
                <a:cubicBezTo>
                  <a:pt x="731003" y="1084881"/>
                  <a:pt x="733586" y="1139125"/>
                  <a:pt x="728420" y="1177871"/>
                </a:cubicBezTo>
                <a:cubicBezTo>
                  <a:pt x="723254" y="1216617"/>
                  <a:pt x="710339" y="1221783"/>
                  <a:pt x="697424" y="1270861"/>
                </a:cubicBezTo>
                <a:cubicBezTo>
                  <a:pt x="684509" y="1319939"/>
                  <a:pt x="650929" y="1436176"/>
                  <a:pt x="650929" y="1472339"/>
                </a:cubicBezTo>
                <a:cubicBezTo>
                  <a:pt x="650929" y="1508502"/>
                  <a:pt x="694841" y="1454257"/>
                  <a:pt x="697424" y="1487837"/>
                </a:cubicBezTo>
                <a:cubicBezTo>
                  <a:pt x="700007" y="1521417"/>
                  <a:pt x="666427" y="1614407"/>
                  <a:pt x="666427" y="1673817"/>
                </a:cubicBezTo>
                <a:cubicBezTo>
                  <a:pt x="666427" y="1733227"/>
                  <a:pt x="679343" y="1802969"/>
                  <a:pt x="697424" y="1844298"/>
                </a:cubicBezTo>
                <a:cubicBezTo>
                  <a:pt x="715505" y="1885627"/>
                  <a:pt x="774915" y="1921790"/>
                  <a:pt x="774915" y="1921790"/>
                </a:cubicBezTo>
                <a:cubicBezTo>
                  <a:pt x="798162" y="1945037"/>
                  <a:pt x="821410" y="1939871"/>
                  <a:pt x="836908" y="1983783"/>
                </a:cubicBezTo>
                <a:cubicBezTo>
                  <a:pt x="852406" y="2027695"/>
                  <a:pt x="836908" y="2133600"/>
                  <a:pt x="867905" y="2185261"/>
                </a:cubicBezTo>
                <a:cubicBezTo>
                  <a:pt x="898902" y="2236922"/>
                  <a:pt x="986725" y="2255003"/>
                  <a:pt x="1022888" y="2293749"/>
                </a:cubicBezTo>
                <a:cubicBezTo>
                  <a:pt x="1059051" y="2332495"/>
                  <a:pt x="1077132" y="2376406"/>
                  <a:pt x="1084881" y="2417735"/>
                </a:cubicBezTo>
                <a:cubicBezTo>
                  <a:pt x="1092630" y="2459064"/>
                  <a:pt x="1090047" y="2495227"/>
                  <a:pt x="1069383" y="2541722"/>
                </a:cubicBezTo>
                <a:cubicBezTo>
                  <a:pt x="1048719" y="2588217"/>
                  <a:pt x="1002224" y="2634712"/>
                  <a:pt x="960895" y="2696705"/>
                </a:cubicBezTo>
                <a:cubicBezTo>
                  <a:pt x="919566" y="2758698"/>
                  <a:pt x="852407" y="2843939"/>
                  <a:pt x="821410" y="2913681"/>
                </a:cubicBezTo>
                <a:cubicBezTo>
                  <a:pt x="790413" y="2983423"/>
                  <a:pt x="792996" y="3053166"/>
                  <a:pt x="774915" y="3115159"/>
                </a:cubicBezTo>
                <a:cubicBezTo>
                  <a:pt x="756834" y="3177152"/>
                  <a:pt x="712922" y="3233980"/>
                  <a:pt x="712922" y="3285641"/>
                </a:cubicBezTo>
                <a:cubicBezTo>
                  <a:pt x="712922" y="3337302"/>
                  <a:pt x="764583" y="3381213"/>
                  <a:pt x="774915" y="3425125"/>
                </a:cubicBezTo>
                <a:cubicBezTo>
                  <a:pt x="785247" y="3469037"/>
                  <a:pt x="782664" y="3492285"/>
                  <a:pt x="774915" y="3549112"/>
                </a:cubicBezTo>
                <a:cubicBezTo>
                  <a:pt x="767166" y="3605939"/>
                  <a:pt x="723254" y="3711844"/>
                  <a:pt x="728420" y="3766088"/>
                </a:cubicBezTo>
                <a:cubicBezTo>
                  <a:pt x="733586" y="3820332"/>
                  <a:pt x="759417" y="3838413"/>
                  <a:pt x="805912" y="3874576"/>
                </a:cubicBezTo>
                <a:cubicBezTo>
                  <a:pt x="852407" y="3910739"/>
                  <a:pt x="953146" y="3959817"/>
                  <a:pt x="1007390" y="3983064"/>
                </a:cubicBezTo>
                <a:cubicBezTo>
                  <a:pt x="1061634" y="4006311"/>
                  <a:pt x="1077132" y="4096718"/>
                  <a:pt x="1131376" y="4014061"/>
                </a:cubicBezTo>
              </a:path>
            </a:pathLst>
          </a:custGeom>
          <a:ln w="76200"/>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6142237" y="1569485"/>
            <a:ext cx="1859796" cy="4166461"/>
          </a:xfrm>
          <a:custGeom>
            <a:avLst/>
            <a:gdLst>
              <a:gd name="connsiteX0" fmla="*/ 1859796 w 1859796"/>
              <a:gd name="connsiteY0" fmla="*/ 0 h 4166461"/>
              <a:gd name="connsiteX1" fmla="*/ 1720311 w 1859796"/>
              <a:gd name="connsiteY1" fmla="*/ 340963 h 4166461"/>
              <a:gd name="connsiteX2" fmla="*/ 1673817 w 1859796"/>
              <a:gd name="connsiteY2" fmla="*/ 697424 h 4166461"/>
              <a:gd name="connsiteX3" fmla="*/ 1549830 w 1859796"/>
              <a:gd name="connsiteY3" fmla="*/ 929898 h 4166461"/>
              <a:gd name="connsiteX4" fmla="*/ 1518834 w 1859796"/>
              <a:gd name="connsiteY4" fmla="*/ 1022888 h 4166461"/>
              <a:gd name="connsiteX5" fmla="*/ 1348352 w 1859796"/>
              <a:gd name="connsiteY5" fmla="*/ 1100379 h 4166461"/>
              <a:gd name="connsiteX6" fmla="*/ 1348352 w 1859796"/>
              <a:gd name="connsiteY6" fmla="*/ 1007390 h 4166461"/>
              <a:gd name="connsiteX7" fmla="*/ 1084881 w 1859796"/>
              <a:gd name="connsiteY7" fmla="*/ 1286359 h 4166461"/>
              <a:gd name="connsiteX8" fmla="*/ 914400 w 1859796"/>
              <a:gd name="connsiteY8" fmla="*/ 1518834 h 4166461"/>
              <a:gd name="connsiteX9" fmla="*/ 774915 w 1859796"/>
              <a:gd name="connsiteY9" fmla="*/ 1875295 h 4166461"/>
              <a:gd name="connsiteX10" fmla="*/ 666427 w 1859796"/>
              <a:gd name="connsiteY10" fmla="*/ 2216257 h 4166461"/>
              <a:gd name="connsiteX11" fmla="*/ 604434 w 1859796"/>
              <a:gd name="connsiteY11" fmla="*/ 2526224 h 4166461"/>
              <a:gd name="connsiteX12" fmla="*/ 619932 w 1859796"/>
              <a:gd name="connsiteY12" fmla="*/ 2619213 h 4166461"/>
              <a:gd name="connsiteX13" fmla="*/ 511444 w 1859796"/>
              <a:gd name="connsiteY13" fmla="*/ 2820691 h 4166461"/>
              <a:gd name="connsiteX14" fmla="*/ 449450 w 1859796"/>
              <a:gd name="connsiteY14" fmla="*/ 2960176 h 4166461"/>
              <a:gd name="connsiteX15" fmla="*/ 201478 w 1859796"/>
              <a:gd name="connsiteY15" fmla="*/ 3301139 h 4166461"/>
              <a:gd name="connsiteX16" fmla="*/ 46495 w 1859796"/>
              <a:gd name="connsiteY16" fmla="*/ 3533613 h 4166461"/>
              <a:gd name="connsiteX17" fmla="*/ 46495 w 1859796"/>
              <a:gd name="connsiteY17" fmla="*/ 3688596 h 4166461"/>
              <a:gd name="connsiteX18" fmla="*/ 325464 w 1859796"/>
              <a:gd name="connsiteY18" fmla="*/ 4076054 h 4166461"/>
              <a:gd name="connsiteX19" fmla="*/ 495945 w 1859796"/>
              <a:gd name="connsiteY19" fmla="*/ 4153546 h 4166461"/>
              <a:gd name="connsiteX20" fmla="*/ 619932 w 1859796"/>
              <a:gd name="connsiteY20" fmla="*/ 4153546 h 41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59796" h="4166461">
                <a:moveTo>
                  <a:pt x="1859796" y="0"/>
                </a:moveTo>
                <a:cubicBezTo>
                  <a:pt x="1805551" y="112363"/>
                  <a:pt x="1751307" y="224726"/>
                  <a:pt x="1720311" y="340963"/>
                </a:cubicBezTo>
                <a:cubicBezTo>
                  <a:pt x="1689315" y="457200"/>
                  <a:pt x="1702230" y="599268"/>
                  <a:pt x="1673817" y="697424"/>
                </a:cubicBezTo>
                <a:cubicBezTo>
                  <a:pt x="1645404" y="795580"/>
                  <a:pt x="1575661" y="875654"/>
                  <a:pt x="1549830" y="929898"/>
                </a:cubicBezTo>
                <a:cubicBezTo>
                  <a:pt x="1523999" y="984142"/>
                  <a:pt x="1552414" y="994475"/>
                  <a:pt x="1518834" y="1022888"/>
                </a:cubicBezTo>
                <a:cubicBezTo>
                  <a:pt x="1485254" y="1051302"/>
                  <a:pt x="1376766" y="1102962"/>
                  <a:pt x="1348352" y="1100379"/>
                </a:cubicBezTo>
                <a:cubicBezTo>
                  <a:pt x="1319938" y="1097796"/>
                  <a:pt x="1392264" y="976393"/>
                  <a:pt x="1348352" y="1007390"/>
                </a:cubicBezTo>
                <a:cubicBezTo>
                  <a:pt x="1304440" y="1038387"/>
                  <a:pt x="1157206" y="1201118"/>
                  <a:pt x="1084881" y="1286359"/>
                </a:cubicBezTo>
                <a:cubicBezTo>
                  <a:pt x="1012556" y="1371600"/>
                  <a:pt x="966061" y="1420678"/>
                  <a:pt x="914400" y="1518834"/>
                </a:cubicBezTo>
                <a:cubicBezTo>
                  <a:pt x="862739" y="1616990"/>
                  <a:pt x="816244" y="1759058"/>
                  <a:pt x="774915" y="1875295"/>
                </a:cubicBezTo>
                <a:cubicBezTo>
                  <a:pt x="733586" y="1991532"/>
                  <a:pt x="694840" y="2107769"/>
                  <a:pt x="666427" y="2216257"/>
                </a:cubicBezTo>
                <a:cubicBezTo>
                  <a:pt x="638014" y="2324745"/>
                  <a:pt x="612183" y="2459065"/>
                  <a:pt x="604434" y="2526224"/>
                </a:cubicBezTo>
                <a:cubicBezTo>
                  <a:pt x="596685" y="2593383"/>
                  <a:pt x="635430" y="2570135"/>
                  <a:pt x="619932" y="2619213"/>
                </a:cubicBezTo>
                <a:cubicBezTo>
                  <a:pt x="604434" y="2668291"/>
                  <a:pt x="539858" y="2763864"/>
                  <a:pt x="511444" y="2820691"/>
                </a:cubicBezTo>
                <a:cubicBezTo>
                  <a:pt x="483030" y="2877518"/>
                  <a:pt x="501111" y="2880101"/>
                  <a:pt x="449450" y="2960176"/>
                </a:cubicBezTo>
                <a:cubicBezTo>
                  <a:pt x="397789" y="3040251"/>
                  <a:pt x="268637" y="3205566"/>
                  <a:pt x="201478" y="3301139"/>
                </a:cubicBezTo>
                <a:cubicBezTo>
                  <a:pt x="134319" y="3396712"/>
                  <a:pt x="72326" y="3469037"/>
                  <a:pt x="46495" y="3533613"/>
                </a:cubicBezTo>
                <a:cubicBezTo>
                  <a:pt x="20665" y="3598189"/>
                  <a:pt x="0" y="3598189"/>
                  <a:pt x="46495" y="3688596"/>
                </a:cubicBezTo>
                <a:cubicBezTo>
                  <a:pt x="92990" y="3779003"/>
                  <a:pt x="250556" y="3998562"/>
                  <a:pt x="325464" y="4076054"/>
                </a:cubicBezTo>
                <a:cubicBezTo>
                  <a:pt x="400372" y="4153546"/>
                  <a:pt x="446867" y="4140631"/>
                  <a:pt x="495945" y="4153546"/>
                </a:cubicBezTo>
                <a:cubicBezTo>
                  <a:pt x="545023" y="4166461"/>
                  <a:pt x="582477" y="4160003"/>
                  <a:pt x="619932" y="4153546"/>
                </a:cubicBezTo>
              </a:path>
            </a:pathLst>
          </a:custGeom>
          <a:ln w="76200">
            <a:solidFill>
              <a:schemeClr val="tx1"/>
            </a:solidFill>
            <a:prstDash val="sysDot"/>
          </a:ln>
          <a:effectLst>
            <a:outerShdw dist="50800" dir="7800000" algn="ctr" rotWithShape="0">
              <a:srgbClr val="FFFF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a:off x="5638800" y="3505200"/>
            <a:ext cx="1494320" cy="1077218"/>
          </a:xfrm>
          <a:prstGeom prst="rect">
            <a:avLst/>
          </a:prstGeom>
          <a:solidFill>
            <a:schemeClr val="bg1"/>
          </a:solidFill>
        </p:spPr>
        <p:txBody>
          <a:bodyPr wrap="none" rtlCol="0">
            <a:spAutoFit/>
          </a:bodyPr>
          <a:lstStyle/>
          <a:p>
            <a:pPr algn="ctr"/>
            <a:r>
              <a:rPr lang="en-US" sz="3200" b="1" dirty="0" smtClean="0">
                <a:ln>
                  <a:solidFill>
                    <a:schemeClr val="tx1"/>
                  </a:solidFill>
                </a:ln>
              </a:rPr>
              <a:t>UNITED</a:t>
            </a:r>
          </a:p>
          <a:p>
            <a:pPr algn="ctr"/>
            <a:r>
              <a:rPr lang="en-US" sz="3200" b="1" dirty="0" smtClean="0">
                <a:ln>
                  <a:solidFill>
                    <a:schemeClr val="tx1"/>
                  </a:solidFill>
                </a:ln>
              </a:rPr>
              <a:t>STATES</a:t>
            </a:r>
            <a:endParaRPr lang="en-US" sz="3200" b="1" dirty="0">
              <a:ln>
                <a:solidFill>
                  <a:schemeClr val="tx1"/>
                </a:solidFill>
              </a:l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0"/>
                                        </p:tgtEl>
                                      </p:cBhvr>
                                    </p:animEffect>
                                    <p:set>
                                      <p:cBhvr>
                                        <p:cTn id="7" dur="1" fill="hold">
                                          <p:stCondLst>
                                            <p:cond delay="999"/>
                                          </p:stCondLst>
                                        </p:cTn>
                                        <p:tgtEl>
                                          <p:spTgt spid="30"/>
                                        </p:tgtEl>
                                        <p:attrNameLst>
                                          <p:attrName>style.visibility</p:attrName>
                                        </p:attrNameLst>
                                      </p:cBhvr>
                                      <p:to>
                                        <p:strVal val="hidden"/>
                                      </p:to>
                                    </p:set>
                                  </p:childTnLst>
                                </p:cTn>
                              </p:par>
                              <p:par>
                                <p:cTn id="8" presetID="10" presetClass="entr" presetSubtype="0" fill="hold" grpId="2"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52"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Scale>
                                      <p:cBhvr>
                                        <p:cTn id="13"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5"/>
                                        </p:tgtEl>
                                        <p:attrNameLst>
                                          <p:attrName>ppt_x</p:attrName>
                                          <p:attrName>ppt_y</p:attrName>
                                        </p:attrNameLst>
                                      </p:cBhvr>
                                    </p:animMotion>
                                    <p:animEffect transition="in" filter="fade">
                                      <p:cBhvr>
                                        <p:cTn id="15" dur="1000"/>
                                        <p:tgtEl>
                                          <p:spTgt spid="15"/>
                                        </p:tgtEl>
                                      </p:cBhvr>
                                    </p:animEffect>
                                  </p:childTnLst>
                                </p:cTn>
                              </p:par>
                              <p:par>
                                <p:cTn id="16" presetID="35" presetClass="path" presetSubtype="0" accel="50000" decel="50000" fill="hold" grpId="0" nodeType="withEffect">
                                  <p:stCondLst>
                                    <p:cond delay="0"/>
                                  </p:stCondLst>
                                  <p:childTnLst>
                                    <p:animMotion origin="layout" path="M 0.00834 3.7037E-7 L -0.275 -0.00255 " pathEditMode="relative" rAng="0" ptsTypes="AA">
                                      <p:cBhvr>
                                        <p:cTn id="17" dur="1000" fill="hold"/>
                                        <p:tgtEl>
                                          <p:spTgt spid="14"/>
                                        </p:tgtEl>
                                        <p:attrNameLst>
                                          <p:attrName>ppt_x</p:attrName>
                                          <p:attrName>ppt_y</p:attrName>
                                        </p:attrNameLst>
                                      </p:cBhvr>
                                      <p:rCtr x="-142" y="-1"/>
                                    </p:animMotion>
                                  </p:childTnLst>
                                </p:cTn>
                              </p:par>
                              <p:par>
                                <p:cTn id="18" presetID="52"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Scale>
                                      <p:cBhvr>
                                        <p:cTn id="20"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17"/>
                                        </p:tgtEl>
                                        <p:attrNameLst>
                                          <p:attrName>ppt_x</p:attrName>
                                          <p:attrName>ppt_y</p:attrName>
                                        </p:attrNameLst>
                                      </p:cBhvr>
                                    </p:animMotion>
                                    <p:animEffect transition="in" filter="fade">
                                      <p:cBhvr>
                                        <p:cTn id="22" dur="1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1000"/>
                                        <p:tgtEl>
                                          <p:spTgt spid="49"/>
                                        </p:tgtEl>
                                      </p:cBhvr>
                                    </p:animEffect>
                                  </p:childTnLst>
                                </p:cTn>
                              </p:par>
                              <p:par>
                                <p:cTn id="28" presetID="10" presetClass="exit" presetSubtype="0" fill="hold" nodeType="withEffect">
                                  <p:stCondLst>
                                    <p:cond delay="0"/>
                                  </p:stCondLst>
                                  <p:childTnLst>
                                    <p:animEffect transition="out" filter="fade">
                                      <p:cBhvr>
                                        <p:cTn id="29" dur="1000"/>
                                        <p:tgtEl>
                                          <p:spTgt spid="2"/>
                                        </p:tgtEl>
                                      </p:cBhvr>
                                    </p:animEffect>
                                    <p:set>
                                      <p:cBhvr>
                                        <p:cTn id="30" dur="1" fill="hold">
                                          <p:stCondLst>
                                            <p:cond delay="999"/>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1000" fill="hold"/>
                                        <p:tgtEl>
                                          <p:spTgt spid="38"/>
                                        </p:tgtEl>
                                        <p:attrNameLst>
                                          <p:attrName>ppt_w</p:attrName>
                                        </p:attrNameLst>
                                      </p:cBhvr>
                                      <p:tavLst>
                                        <p:tav tm="0">
                                          <p:val>
                                            <p:fltVal val="0"/>
                                          </p:val>
                                        </p:tav>
                                        <p:tav tm="100000">
                                          <p:val>
                                            <p:strVal val="#ppt_w"/>
                                          </p:val>
                                        </p:tav>
                                      </p:tavLst>
                                    </p:anim>
                                    <p:anim calcmode="lin" valueType="num">
                                      <p:cBhvr>
                                        <p:cTn id="43" dur="1000" fill="hold"/>
                                        <p:tgtEl>
                                          <p:spTgt spid="38"/>
                                        </p:tgtEl>
                                        <p:attrNameLst>
                                          <p:attrName>ppt_h</p:attrName>
                                        </p:attrNameLst>
                                      </p:cBhvr>
                                      <p:tavLst>
                                        <p:tav tm="0">
                                          <p:val>
                                            <p:fltVal val="0"/>
                                          </p:val>
                                        </p:tav>
                                        <p:tav tm="100000">
                                          <p:val>
                                            <p:strVal val="#ppt_h"/>
                                          </p:val>
                                        </p:tav>
                                      </p:tavLst>
                                    </p:anim>
                                    <p:animEffect transition="in" filter="fade">
                                      <p:cBhvr>
                                        <p:cTn id="44" dur="10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p:cTn id="49" dur="1000" fill="hold"/>
                                        <p:tgtEl>
                                          <p:spTgt spid="36"/>
                                        </p:tgtEl>
                                        <p:attrNameLst>
                                          <p:attrName>ppt_w</p:attrName>
                                        </p:attrNameLst>
                                      </p:cBhvr>
                                      <p:tavLst>
                                        <p:tav tm="0">
                                          <p:val>
                                            <p:fltVal val="0"/>
                                          </p:val>
                                        </p:tav>
                                        <p:tav tm="100000">
                                          <p:val>
                                            <p:strVal val="#ppt_w"/>
                                          </p:val>
                                        </p:tav>
                                      </p:tavLst>
                                    </p:anim>
                                    <p:anim calcmode="lin" valueType="num">
                                      <p:cBhvr>
                                        <p:cTn id="50" dur="1000" fill="hold"/>
                                        <p:tgtEl>
                                          <p:spTgt spid="36"/>
                                        </p:tgtEl>
                                        <p:attrNameLst>
                                          <p:attrName>ppt_h</p:attrName>
                                        </p:attrNameLst>
                                      </p:cBhvr>
                                      <p:tavLst>
                                        <p:tav tm="0">
                                          <p:val>
                                            <p:fltVal val="0"/>
                                          </p:val>
                                        </p:tav>
                                        <p:tav tm="100000">
                                          <p:val>
                                            <p:strVal val="#ppt_h"/>
                                          </p:val>
                                        </p:tav>
                                      </p:tavLst>
                                    </p:anim>
                                    <p:animEffect transition="in" filter="fade">
                                      <p:cBhvr>
                                        <p:cTn id="51" dur="10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left)">
                                      <p:cBhvr>
                                        <p:cTn id="56" dur="1000"/>
                                        <p:tgtEl>
                                          <p:spTgt spid="37"/>
                                        </p:tgtEl>
                                      </p:cBhvr>
                                    </p:animEffect>
                                  </p:childTnLst>
                                </p:cTn>
                              </p:par>
                            </p:childTnLst>
                          </p:cTn>
                        </p:par>
                        <p:par>
                          <p:cTn id="57" fill="hold">
                            <p:stCondLst>
                              <p:cond delay="1000"/>
                            </p:stCondLst>
                            <p:childTnLst>
                              <p:par>
                                <p:cTn id="58" presetID="22" presetClass="entr" presetSubtype="8" fill="hold" grpId="2" nodeType="after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left)">
                                      <p:cBhvr>
                                        <p:cTn id="60" dur="10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63" presetClass="path" presetSubtype="0" accel="50000" decel="50000" fill="hold" grpId="2" nodeType="clickEffect">
                                  <p:stCondLst>
                                    <p:cond delay="0"/>
                                  </p:stCondLst>
                                  <p:childTnLst>
                                    <p:animMotion origin="layout" path="M -4.72222E-6 1.85185E-6 L 0.68455 0.00185 " pathEditMode="relative" rAng="0" ptsTypes="AA">
                                      <p:cBhvr>
                                        <p:cTn id="64" dur="1000" fill="hold"/>
                                        <p:tgtEl>
                                          <p:spTgt spid="37"/>
                                        </p:tgtEl>
                                        <p:attrNameLst>
                                          <p:attrName>ppt_x</p:attrName>
                                          <p:attrName>ppt_y</p:attrName>
                                        </p:attrNameLst>
                                      </p:cBhvr>
                                      <p:rCtr x="342" y="1"/>
                                    </p:animMotion>
                                  </p:childTnLst>
                                </p:cTn>
                              </p:par>
                              <p:par>
                                <p:cTn id="65" presetID="10" presetClass="exit" presetSubtype="0" fill="hold" grpId="3" nodeType="withEffect">
                                  <p:stCondLst>
                                    <p:cond delay="0"/>
                                  </p:stCondLst>
                                  <p:childTnLst>
                                    <p:animEffect transition="out" filter="fade">
                                      <p:cBhvr>
                                        <p:cTn id="66" dur="1000"/>
                                        <p:tgtEl>
                                          <p:spTgt spid="29"/>
                                        </p:tgtEl>
                                      </p:cBhvr>
                                    </p:animEffect>
                                    <p:set>
                                      <p:cBhvr>
                                        <p:cTn id="67" dur="1" fill="hold">
                                          <p:stCondLst>
                                            <p:cond delay="999"/>
                                          </p:stCondLst>
                                        </p:cTn>
                                        <p:tgtEl>
                                          <p:spTgt spid="2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53" presetClass="entr" presetSubtype="0" fill="hold" nodeType="clickEffect">
                                  <p:stCondLst>
                                    <p:cond delay="0"/>
                                  </p:stCondLst>
                                  <p:childTnLst>
                                    <p:set>
                                      <p:cBhvr>
                                        <p:cTn id="71" dur="1" fill="hold">
                                          <p:stCondLst>
                                            <p:cond delay="0"/>
                                          </p:stCondLst>
                                        </p:cTn>
                                        <p:tgtEl>
                                          <p:spTgt spid="42"/>
                                        </p:tgtEl>
                                        <p:attrNameLst>
                                          <p:attrName>style.visibility</p:attrName>
                                        </p:attrNameLst>
                                      </p:cBhvr>
                                      <p:to>
                                        <p:strVal val="visible"/>
                                      </p:to>
                                    </p:set>
                                    <p:anim calcmode="lin" valueType="num">
                                      <p:cBhvr>
                                        <p:cTn id="72" dur="1000" fill="hold"/>
                                        <p:tgtEl>
                                          <p:spTgt spid="42"/>
                                        </p:tgtEl>
                                        <p:attrNameLst>
                                          <p:attrName>ppt_w</p:attrName>
                                        </p:attrNameLst>
                                      </p:cBhvr>
                                      <p:tavLst>
                                        <p:tav tm="0">
                                          <p:val>
                                            <p:fltVal val="0"/>
                                          </p:val>
                                        </p:tav>
                                        <p:tav tm="100000">
                                          <p:val>
                                            <p:strVal val="#ppt_w"/>
                                          </p:val>
                                        </p:tav>
                                      </p:tavLst>
                                    </p:anim>
                                    <p:anim calcmode="lin" valueType="num">
                                      <p:cBhvr>
                                        <p:cTn id="73" dur="1000" fill="hold"/>
                                        <p:tgtEl>
                                          <p:spTgt spid="42"/>
                                        </p:tgtEl>
                                        <p:attrNameLst>
                                          <p:attrName>ppt_h</p:attrName>
                                        </p:attrNameLst>
                                      </p:cBhvr>
                                      <p:tavLst>
                                        <p:tav tm="0">
                                          <p:val>
                                            <p:fltVal val="0"/>
                                          </p:val>
                                        </p:tav>
                                        <p:tav tm="100000">
                                          <p:val>
                                            <p:strVal val="#ppt_h"/>
                                          </p:val>
                                        </p:tav>
                                      </p:tavLst>
                                    </p:anim>
                                    <p:animEffect transition="in" filter="fade">
                                      <p:cBhvr>
                                        <p:cTn id="74" dur="1000"/>
                                        <p:tgtEl>
                                          <p:spTgt spid="4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1000"/>
                                        <p:tgtEl>
                                          <p:spTgt spid="38"/>
                                        </p:tgtEl>
                                      </p:cBhvr>
                                    </p:animEffect>
                                    <p:set>
                                      <p:cBhvr>
                                        <p:cTn id="79" dur="1" fill="hold">
                                          <p:stCondLst>
                                            <p:cond delay="999"/>
                                          </p:stCondLst>
                                        </p:cTn>
                                        <p:tgtEl>
                                          <p:spTgt spid="38"/>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1000"/>
                                        <p:tgtEl>
                                          <p:spTgt spid="45"/>
                                        </p:tgtEl>
                                      </p:cBhvr>
                                    </p:animEffect>
                                    <p:set>
                                      <p:cBhvr>
                                        <p:cTn id="82" dur="1" fill="hold">
                                          <p:stCondLst>
                                            <p:cond delay="999"/>
                                          </p:stCondLst>
                                        </p:cTn>
                                        <p:tgtEl>
                                          <p:spTgt spid="45"/>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36"/>
                                        </p:tgtEl>
                                      </p:cBhvr>
                                    </p:animEffect>
                                    <p:set>
                                      <p:cBhvr>
                                        <p:cTn id="85" dur="1" fill="hold">
                                          <p:stCondLst>
                                            <p:cond delay="999"/>
                                          </p:stCondLst>
                                        </p:cTn>
                                        <p:tgtEl>
                                          <p:spTgt spid="3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1000"/>
                                        <p:tgtEl>
                                          <p:spTgt spid="42"/>
                                        </p:tgtEl>
                                      </p:cBhvr>
                                    </p:animEffect>
                                    <p:set>
                                      <p:cBhvr>
                                        <p:cTn id="88" dur="1" fill="hold">
                                          <p:stCondLst>
                                            <p:cond delay="999"/>
                                          </p:stCondLst>
                                        </p:cTn>
                                        <p:tgtEl>
                                          <p:spTgt spid="42"/>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1000"/>
                                        <p:tgtEl>
                                          <p:spTgt spid="37"/>
                                        </p:tgtEl>
                                      </p:cBhvr>
                                    </p:animEffect>
                                    <p:set>
                                      <p:cBhvr>
                                        <p:cTn id="91" dur="1" fill="hold">
                                          <p:stCondLst>
                                            <p:cond delay="999"/>
                                          </p:stCondLst>
                                        </p:cTn>
                                        <p:tgtEl>
                                          <p:spTgt spid="37"/>
                                        </p:tgtEl>
                                        <p:attrNameLst>
                                          <p:attrName>style.visibility</p:attrName>
                                        </p:attrNameLst>
                                      </p:cBhvr>
                                      <p:to>
                                        <p:strVal val="hidden"/>
                                      </p:to>
                                    </p:set>
                                  </p:childTnLst>
                                </p:cTn>
                              </p:par>
                            </p:childTnLst>
                          </p:cTn>
                        </p:par>
                        <p:par>
                          <p:cTn id="92" fill="hold">
                            <p:stCondLst>
                              <p:cond delay="1000"/>
                            </p:stCondLst>
                            <p:childTnLst>
                              <p:par>
                                <p:cTn id="93" presetID="10" presetClass="entr" presetSubtype="0" fill="hold" grpId="0" nodeType="afterEffect">
                                  <p:stCondLst>
                                    <p:cond delay="0"/>
                                  </p:stCondLst>
                                  <p:childTnLst>
                                    <p:set>
                                      <p:cBhvr>
                                        <p:cTn id="94" dur="1" fill="hold">
                                          <p:stCondLst>
                                            <p:cond delay="0"/>
                                          </p:stCondLst>
                                        </p:cTn>
                                        <p:tgtEl>
                                          <p:spTgt spid="34">
                                            <p:bg/>
                                          </p:spTgt>
                                        </p:tgtEl>
                                        <p:attrNameLst>
                                          <p:attrName>style.visibility</p:attrName>
                                        </p:attrNameLst>
                                      </p:cBhvr>
                                      <p:to>
                                        <p:strVal val="visible"/>
                                      </p:to>
                                    </p:set>
                                    <p:animEffect transition="in" filter="fade">
                                      <p:cBhvr>
                                        <p:cTn id="95" dur="1000"/>
                                        <p:tgtEl>
                                          <p:spTgt spid="34">
                                            <p:bg/>
                                          </p:spTgt>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4">
                                            <p:txEl>
                                              <p:pRg st="0" end="0"/>
                                            </p:txEl>
                                          </p:spTgt>
                                        </p:tgtEl>
                                        <p:attrNameLst>
                                          <p:attrName>style.visibility</p:attrName>
                                        </p:attrNameLst>
                                      </p:cBhvr>
                                      <p:to>
                                        <p:strVal val="visible"/>
                                      </p:to>
                                    </p:set>
                                    <p:animEffect transition="in" filter="fade">
                                      <p:cBhvr>
                                        <p:cTn id="98" dur="1000"/>
                                        <p:tgtEl>
                                          <p:spTgt spid="34">
                                            <p:txEl>
                                              <p:pRg st="0" end="0"/>
                                            </p:txEl>
                                          </p:spTgt>
                                        </p:tgtEl>
                                      </p:cBhvr>
                                    </p:animEffect>
                                  </p:childTnLst>
                                </p:cTn>
                              </p:par>
                            </p:childTnLst>
                          </p:cTn>
                        </p:par>
                        <p:par>
                          <p:cTn id="99" fill="hold">
                            <p:stCondLst>
                              <p:cond delay="2000"/>
                            </p:stCondLst>
                            <p:childTnLst>
                              <p:par>
                                <p:cTn id="100" presetID="10" presetClass="entr" presetSubtype="0" fill="hold" grpId="0" nodeType="afterEffect">
                                  <p:stCondLst>
                                    <p:cond delay="0"/>
                                  </p:stCondLst>
                                  <p:childTnLst>
                                    <p:set>
                                      <p:cBhvr>
                                        <p:cTn id="101" dur="1" fill="hold">
                                          <p:stCondLst>
                                            <p:cond delay="0"/>
                                          </p:stCondLst>
                                        </p:cTn>
                                        <p:tgtEl>
                                          <p:spTgt spid="34">
                                            <p:txEl>
                                              <p:pRg st="2" end="2"/>
                                            </p:txEl>
                                          </p:spTgt>
                                        </p:tgtEl>
                                        <p:attrNameLst>
                                          <p:attrName>style.visibility</p:attrName>
                                        </p:attrNameLst>
                                      </p:cBhvr>
                                      <p:to>
                                        <p:strVal val="visible"/>
                                      </p:to>
                                    </p:set>
                                    <p:animEffect transition="in" filter="fade">
                                      <p:cBhvr>
                                        <p:cTn id="102" dur="1000"/>
                                        <p:tgtEl>
                                          <p:spTgt spid="34">
                                            <p:txEl>
                                              <p:pRg st="2" end="2"/>
                                            </p:txEl>
                                          </p:spTgt>
                                        </p:tgtEl>
                                      </p:cBhvr>
                                    </p:animEffect>
                                  </p:childTnLst>
                                </p:cTn>
                              </p:par>
                              <p:par>
                                <p:cTn id="103" presetID="22" presetClass="entr" presetSubtype="1" fill="hold" grpId="1" nodeType="withEffect">
                                  <p:stCondLst>
                                    <p:cond delay="0"/>
                                  </p:stCondLst>
                                  <p:childTnLst>
                                    <p:set>
                                      <p:cBhvr>
                                        <p:cTn id="104" dur="1" fill="hold">
                                          <p:stCondLst>
                                            <p:cond delay="0"/>
                                          </p:stCondLst>
                                        </p:cTn>
                                        <p:tgtEl>
                                          <p:spTgt spid="50"/>
                                        </p:tgtEl>
                                        <p:attrNameLst>
                                          <p:attrName>style.visibility</p:attrName>
                                        </p:attrNameLst>
                                      </p:cBhvr>
                                      <p:to>
                                        <p:strVal val="visible"/>
                                      </p:to>
                                    </p:set>
                                    <p:animEffect transition="in" filter="wipe(up)">
                                      <p:cBhvr>
                                        <p:cTn id="105" dur="1000"/>
                                        <p:tgtEl>
                                          <p:spTgt spid="50"/>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0" fill="hold" grpId="0" nodeType="clickEffect">
                                  <p:stCondLst>
                                    <p:cond delay="0"/>
                                  </p:stCondLst>
                                  <p:childTnLst>
                                    <p:set>
                                      <p:cBhvr>
                                        <p:cTn id="109" dur="1" fill="hold">
                                          <p:stCondLst>
                                            <p:cond delay="0"/>
                                          </p:stCondLst>
                                        </p:cTn>
                                        <p:tgtEl>
                                          <p:spTgt spid="33"/>
                                        </p:tgtEl>
                                        <p:attrNameLst>
                                          <p:attrName>style.visibility</p:attrName>
                                        </p:attrNameLst>
                                      </p:cBhvr>
                                      <p:to>
                                        <p:strVal val="visible"/>
                                      </p:to>
                                    </p:set>
                                    <p:anim calcmode="lin" valueType="num">
                                      <p:cBhvr>
                                        <p:cTn id="110" dur="1000" fill="hold"/>
                                        <p:tgtEl>
                                          <p:spTgt spid="33"/>
                                        </p:tgtEl>
                                        <p:attrNameLst>
                                          <p:attrName>ppt_w</p:attrName>
                                        </p:attrNameLst>
                                      </p:cBhvr>
                                      <p:tavLst>
                                        <p:tav tm="0">
                                          <p:val>
                                            <p:fltVal val="0"/>
                                          </p:val>
                                        </p:tav>
                                        <p:tav tm="100000">
                                          <p:val>
                                            <p:strVal val="#ppt_w"/>
                                          </p:val>
                                        </p:tav>
                                      </p:tavLst>
                                    </p:anim>
                                    <p:anim calcmode="lin" valueType="num">
                                      <p:cBhvr>
                                        <p:cTn id="111" dur="1000" fill="hold"/>
                                        <p:tgtEl>
                                          <p:spTgt spid="33"/>
                                        </p:tgtEl>
                                        <p:attrNameLst>
                                          <p:attrName>ppt_h</p:attrName>
                                        </p:attrNameLst>
                                      </p:cBhvr>
                                      <p:tavLst>
                                        <p:tav tm="0">
                                          <p:val>
                                            <p:fltVal val="0"/>
                                          </p:val>
                                        </p:tav>
                                        <p:tav tm="100000">
                                          <p:val>
                                            <p:strVal val="#ppt_h"/>
                                          </p:val>
                                        </p:tav>
                                      </p:tavLst>
                                    </p:anim>
                                    <p:animEffect transition="in" filter="fade">
                                      <p:cBhvr>
                                        <p:cTn id="112" dur="1000"/>
                                        <p:tgtEl>
                                          <p:spTgt spid="33"/>
                                        </p:tgtEl>
                                      </p:cBhvr>
                                    </p:animEffect>
                                  </p:childTnLst>
                                </p:cTn>
                              </p:par>
                            </p:childTnLst>
                          </p:cTn>
                        </p:par>
                        <p:par>
                          <p:cTn id="113" fill="hold">
                            <p:stCondLst>
                              <p:cond delay="1000"/>
                            </p:stCondLst>
                            <p:childTnLst>
                              <p:par>
                                <p:cTn id="114" presetID="30" presetClass="exit" presetSubtype="0" fill="hold" grpId="0" nodeType="afterEffect">
                                  <p:stCondLst>
                                    <p:cond delay="0"/>
                                  </p:stCondLst>
                                  <p:childTnLst>
                                    <p:animEffect transition="out" filter="fade">
                                      <p:cBhvr>
                                        <p:cTn id="115" dur="800" accel="100000">
                                          <p:stCondLst>
                                            <p:cond delay="200"/>
                                          </p:stCondLst>
                                        </p:cTn>
                                        <p:tgtEl>
                                          <p:spTgt spid="50"/>
                                        </p:tgtEl>
                                      </p:cBhvr>
                                    </p:animEffect>
                                    <p:anim calcmode="lin" valueType="num">
                                      <p:cBhvr>
                                        <p:cTn id="116" dur="800" accel="100000">
                                          <p:stCondLst>
                                            <p:cond delay="200"/>
                                          </p:stCondLst>
                                        </p:cTn>
                                        <p:tgtEl>
                                          <p:spTgt spid="50"/>
                                        </p:tgtEl>
                                        <p:attrNameLst>
                                          <p:attrName>style.rotation</p:attrName>
                                        </p:attrNameLst>
                                      </p:cBhvr>
                                      <p:tavLst>
                                        <p:tav tm="0">
                                          <p:val>
                                            <p:fltVal val="0"/>
                                          </p:val>
                                        </p:tav>
                                        <p:tav tm="100000">
                                          <p:val>
                                            <p:fltVal val="-90"/>
                                          </p:val>
                                        </p:tav>
                                      </p:tavLst>
                                    </p:anim>
                                    <p:anim calcmode="lin" valueType="num">
                                      <p:cBhvr>
                                        <p:cTn id="117" dur="200" decel="100000"/>
                                        <p:tgtEl>
                                          <p:spTgt spid="50"/>
                                        </p:tgtEl>
                                        <p:attrNameLst>
                                          <p:attrName>ppt_x</p:attrName>
                                        </p:attrNameLst>
                                      </p:cBhvr>
                                      <p:tavLst>
                                        <p:tav tm="0">
                                          <p:val>
                                            <p:strVal val="ppt_x"/>
                                          </p:val>
                                        </p:tav>
                                        <p:tav tm="100000">
                                          <p:val>
                                            <p:strVal val="ppt_x-0.05"/>
                                          </p:val>
                                        </p:tav>
                                      </p:tavLst>
                                    </p:anim>
                                    <p:anim calcmode="lin" valueType="num">
                                      <p:cBhvr>
                                        <p:cTn id="118" dur="200" decel="100000"/>
                                        <p:tgtEl>
                                          <p:spTgt spid="50"/>
                                        </p:tgtEl>
                                        <p:attrNameLst>
                                          <p:attrName>ppt_y</p:attrName>
                                        </p:attrNameLst>
                                      </p:cBhvr>
                                      <p:tavLst>
                                        <p:tav tm="0">
                                          <p:val>
                                            <p:strVal val="ppt_y"/>
                                          </p:val>
                                        </p:tav>
                                        <p:tav tm="100000">
                                          <p:val>
                                            <p:strVal val="ppt_y+0.1"/>
                                          </p:val>
                                        </p:tav>
                                      </p:tavLst>
                                    </p:anim>
                                    <p:anim calcmode="lin" valueType="num">
                                      <p:cBhvr>
                                        <p:cTn id="119" dur="800" accel="100000">
                                          <p:stCondLst>
                                            <p:cond delay="200"/>
                                          </p:stCondLst>
                                        </p:cTn>
                                        <p:tgtEl>
                                          <p:spTgt spid="50"/>
                                        </p:tgtEl>
                                        <p:attrNameLst>
                                          <p:attrName>ppt_x</p:attrName>
                                        </p:attrNameLst>
                                      </p:cBhvr>
                                      <p:tavLst>
                                        <p:tav tm="0">
                                          <p:val>
                                            <p:strVal val="ppt_x"/>
                                          </p:val>
                                        </p:tav>
                                        <p:tav tm="100000">
                                          <p:val>
                                            <p:strVal val="ppt_x+0.4+0.05"/>
                                          </p:val>
                                        </p:tav>
                                      </p:tavLst>
                                    </p:anim>
                                    <p:anim calcmode="lin" valueType="num">
                                      <p:cBhvr>
                                        <p:cTn id="120" dur="800" accel="100000">
                                          <p:stCondLst>
                                            <p:cond delay="200"/>
                                          </p:stCondLst>
                                        </p:cTn>
                                        <p:tgtEl>
                                          <p:spTgt spid="50"/>
                                        </p:tgtEl>
                                        <p:attrNameLst>
                                          <p:attrName>ppt_y</p:attrName>
                                        </p:attrNameLst>
                                      </p:cBhvr>
                                      <p:tavLst>
                                        <p:tav tm="0">
                                          <p:val>
                                            <p:strVal val="ppt_y"/>
                                          </p:val>
                                        </p:tav>
                                        <p:tav tm="100000">
                                          <p:val>
                                            <p:strVal val="ppt_y-0.4-0.1"/>
                                          </p:val>
                                        </p:tav>
                                      </p:tavLst>
                                    </p:anim>
                                    <p:set>
                                      <p:cBhvr>
                                        <p:cTn id="121" dur="1" fill="hold">
                                          <p:stCondLst>
                                            <p:cond delay="999"/>
                                          </p:stCondLst>
                                        </p:cTn>
                                        <p:tgtEl>
                                          <p:spTgt spid="50"/>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34">
                                            <p:txEl>
                                              <p:pRg st="5" end="5"/>
                                            </p:txEl>
                                          </p:spTgt>
                                        </p:tgtEl>
                                        <p:attrNameLst>
                                          <p:attrName>style.visibility</p:attrName>
                                        </p:attrNameLst>
                                      </p:cBhvr>
                                      <p:to>
                                        <p:strVal val="visible"/>
                                      </p:to>
                                    </p:set>
                                    <p:animEffect transition="in" filter="fade">
                                      <p:cBhvr>
                                        <p:cTn id="126" dur="1000"/>
                                        <p:tgtEl>
                                          <p:spTgt spid="34">
                                            <p:txEl>
                                              <p:pRg st="5" end="5"/>
                                            </p:txEl>
                                          </p:spTgt>
                                        </p:tgtEl>
                                      </p:cBhvr>
                                    </p:animEffect>
                                  </p:childTnLst>
                                </p:cTn>
                              </p:par>
                              <p:par>
                                <p:cTn id="127" presetID="9" presetClass="entr" presetSubtype="0" fill="hold" grpId="0" nodeType="with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dissolve">
                                      <p:cBhvr>
                                        <p:cTn id="129" dur="500"/>
                                        <p:tgtEl>
                                          <p:spTgt spid="48"/>
                                        </p:tgtEl>
                                      </p:cBhvr>
                                    </p:animEffect>
                                  </p:childTnLst>
                                </p:cTn>
                              </p:par>
                            </p:childTnLst>
                          </p:cTn>
                        </p:par>
                      </p:childTnLst>
                    </p:cTn>
                  </p:par>
                  <p:par>
                    <p:cTn id="130" fill="hold">
                      <p:stCondLst>
                        <p:cond delay="indefinite"/>
                      </p:stCondLst>
                      <p:childTnLst>
                        <p:par>
                          <p:cTn id="131" fill="hold">
                            <p:stCondLst>
                              <p:cond delay="0"/>
                            </p:stCondLst>
                            <p:childTnLst>
                              <p:par>
                                <p:cTn id="132" presetID="53" presetClass="entr" presetSubtype="0" fill="hold" grpId="0" nodeType="clickEffect">
                                  <p:stCondLst>
                                    <p:cond delay="0"/>
                                  </p:stCondLst>
                                  <p:childTnLst>
                                    <p:set>
                                      <p:cBhvr>
                                        <p:cTn id="133" dur="1" fill="hold">
                                          <p:stCondLst>
                                            <p:cond delay="0"/>
                                          </p:stCondLst>
                                        </p:cTn>
                                        <p:tgtEl>
                                          <p:spTgt spid="35"/>
                                        </p:tgtEl>
                                        <p:attrNameLst>
                                          <p:attrName>style.visibility</p:attrName>
                                        </p:attrNameLst>
                                      </p:cBhvr>
                                      <p:to>
                                        <p:strVal val="visible"/>
                                      </p:to>
                                    </p:set>
                                    <p:anim calcmode="lin" valueType="num">
                                      <p:cBhvr>
                                        <p:cTn id="134" dur="1000" fill="hold"/>
                                        <p:tgtEl>
                                          <p:spTgt spid="35"/>
                                        </p:tgtEl>
                                        <p:attrNameLst>
                                          <p:attrName>ppt_w</p:attrName>
                                        </p:attrNameLst>
                                      </p:cBhvr>
                                      <p:tavLst>
                                        <p:tav tm="0">
                                          <p:val>
                                            <p:fltVal val="0"/>
                                          </p:val>
                                        </p:tav>
                                        <p:tav tm="100000">
                                          <p:val>
                                            <p:strVal val="#ppt_w"/>
                                          </p:val>
                                        </p:tav>
                                      </p:tavLst>
                                    </p:anim>
                                    <p:anim calcmode="lin" valueType="num">
                                      <p:cBhvr>
                                        <p:cTn id="135" dur="1000" fill="hold"/>
                                        <p:tgtEl>
                                          <p:spTgt spid="35"/>
                                        </p:tgtEl>
                                        <p:attrNameLst>
                                          <p:attrName>ppt_h</p:attrName>
                                        </p:attrNameLst>
                                      </p:cBhvr>
                                      <p:tavLst>
                                        <p:tav tm="0">
                                          <p:val>
                                            <p:fltVal val="0"/>
                                          </p:val>
                                        </p:tav>
                                        <p:tav tm="100000">
                                          <p:val>
                                            <p:strVal val="#ppt_h"/>
                                          </p:val>
                                        </p:tav>
                                      </p:tavLst>
                                    </p:anim>
                                    <p:animEffect transition="in" filter="fade">
                                      <p:cBhvr>
                                        <p:cTn id="136" dur="1000"/>
                                        <p:tgtEl>
                                          <p:spTgt spid="35"/>
                                        </p:tgtEl>
                                      </p:cBhvr>
                                    </p:animEffect>
                                  </p:childTnLst>
                                </p:cTn>
                              </p:par>
                            </p:childTnLst>
                          </p:cTn>
                        </p:par>
                        <p:par>
                          <p:cTn id="137" fill="hold">
                            <p:stCondLst>
                              <p:cond delay="1000"/>
                            </p:stCondLst>
                            <p:childTnLst>
                              <p:par>
                                <p:cTn id="138" presetID="30" presetClass="exit" presetSubtype="0" fill="hold" grpId="1" nodeType="afterEffect">
                                  <p:stCondLst>
                                    <p:cond delay="0"/>
                                  </p:stCondLst>
                                  <p:childTnLst>
                                    <p:animEffect transition="out" filter="fade">
                                      <p:cBhvr>
                                        <p:cTn id="139" dur="800" accel="100000">
                                          <p:stCondLst>
                                            <p:cond delay="200"/>
                                          </p:stCondLst>
                                        </p:cTn>
                                        <p:tgtEl>
                                          <p:spTgt spid="48"/>
                                        </p:tgtEl>
                                      </p:cBhvr>
                                    </p:animEffect>
                                    <p:anim calcmode="lin" valueType="num">
                                      <p:cBhvr>
                                        <p:cTn id="140" dur="800" accel="100000">
                                          <p:stCondLst>
                                            <p:cond delay="200"/>
                                          </p:stCondLst>
                                        </p:cTn>
                                        <p:tgtEl>
                                          <p:spTgt spid="48"/>
                                        </p:tgtEl>
                                        <p:attrNameLst>
                                          <p:attrName>style.rotation</p:attrName>
                                        </p:attrNameLst>
                                      </p:cBhvr>
                                      <p:tavLst>
                                        <p:tav tm="0">
                                          <p:val>
                                            <p:fltVal val="0"/>
                                          </p:val>
                                        </p:tav>
                                        <p:tav tm="100000">
                                          <p:val>
                                            <p:fltVal val="-90"/>
                                          </p:val>
                                        </p:tav>
                                      </p:tavLst>
                                    </p:anim>
                                    <p:anim calcmode="lin" valueType="num">
                                      <p:cBhvr>
                                        <p:cTn id="141" dur="200" decel="100000"/>
                                        <p:tgtEl>
                                          <p:spTgt spid="48"/>
                                        </p:tgtEl>
                                        <p:attrNameLst>
                                          <p:attrName>ppt_x</p:attrName>
                                        </p:attrNameLst>
                                      </p:cBhvr>
                                      <p:tavLst>
                                        <p:tav tm="0">
                                          <p:val>
                                            <p:strVal val="ppt_x"/>
                                          </p:val>
                                        </p:tav>
                                        <p:tav tm="100000">
                                          <p:val>
                                            <p:strVal val="ppt_x-0.05"/>
                                          </p:val>
                                        </p:tav>
                                      </p:tavLst>
                                    </p:anim>
                                    <p:anim calcmode="lin" valueType="num">
                                      <p:cBhvr>
                                        <p:cTn id="142" dur="200" decel="100000"/>
                                        <p:tgtEl>
                                          <p:spTgt spid="48"/>
                                        </p:tgtEl>
                                        <p:attrNameLst>
                                          <p:attrName>ppt_y</p:attrName>
                                        </p:attrNameLst>
                                      </p:cBhvr>
                                      <p:tavLst>
                                        <p:tav tm="0">
                                          <p:val>
                                            <p:strVal val="ppt_y"/>
                                          </p:val>
                                        </p:tav>
                                        <p:tav tm="100000">
                                          <p:val>
                                            <p:strVal val="ppt_y+0.1"/>
                                          </p:val>
                                        </p:tav>
                                      </p:tavLst>
                                    </p:anim>
                                    <p:anim calcmode="lin" valueType="num">
                                      <p:cBhvr>
                                        <p:cTn id="143" dur="800" accel="100000">
                                          <p:stCondLst>
                                            <p:cond delay="200"/>
                                          </p:stCondLst>
                                        </p:cTn>
                                        <p:tgtEl>
                                          <p:spTgt spid="48"/>
                                        </p:tgtEl>
                                        <p:attrNameLst>
                                          <p:attrName>ppt_x</p:attrName>
                                        </p:attrNameLst>
                                      </p:cBhvr>
                                      <p:tavLst>
                                        <p:tav tm="0">
                                          <p:val>
                                            <p:strVal val="ppt_x"/>
                                          </p:val>
                                        </p:tav>
                                        <p:tav tm="100000">
                                          <p:val>
                                            <p:strVal val="ppt_x+0.4+0.05"/>
                                          </p:val>
                                        </p:tav>
                                      </p:tavLst>
                                    </p:anim>
                                    <p:anim calcmode="lin" valueType="num">
                                      <p:cBhvr>
                                        <p:cTn id="144" dur="800" accel="100000">
                                          <p:stCondLst>
                                            <p:cond delay="200"/>
                                          </p:stCondLst>
                                        </p:cTn>
                                        <p:tgtEl>
                                          <p:spTgt spid="48"/>
                                        </p:tgtEl>
                                        <p:attrNameLst>
                                          <p:attrName>ppt_y</p:attrName>
                                        </p:attrNameLst>
                                      </p:cBhvr>
                                      <p:tavLst>
                                        <p:tav tm="0">
                                          <p:val>
                                            <p:strVal val="ppt_y"/>
                                          </p:val>
                                        </p:tav>
                                        <p:tav tm="100000">
                                          <p:val>
                                            <p:strVal val="ppt_y-0.4-0.1"/>
                                          </p:val>
                                        </p:tav>
                                      </p:tavLst>
                                    </p:anim>
                                    <p:set>
                                      <p:cBhvr>
                                        <p:cTn id="145" dur="1" fill="hold">
                                          <p:stCondLst>
                                            <p:cond delay="999"/>
                                          </p:stCondLst>
                                        </p:cTn>
                                        <p:tgtEl>
                                          <p:spTgt spid="48"/>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31"/>
                                        </p:tgtEl>
                                        <p:attrNameLst>
                                          <p:attrName>style.visibility</p:attrName>
                                        </p:attrNameLst>
                                      </p:cBhvr>
                                      <p:to>
                                        <p:strVal val="visible"/>
                                      </p:to>
                                    </p:set>
                                    <p:animEffect transition="in" filter="fade">
                                      <p:cBhvr>
                                        <p:cTn id="150"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7" grpId="0" animBg="1"/>
      <p:bldP spid="15" grpId="0" animBg="1"/>
      <p:bldP spid="14" grpId="0"/>
      <p:bldP spid="14" grpId="2"/>
      <p:bldP spid="31" grpId="0" animBg="1"/>
      <p:bldP spid="34" grpId="0" uiExpand="1" build="allAtOnce" animBg="1"/>
      <p:bldP spid="33" grpId="0"/>
      <p:bldP spid="35" grpId="0"/>
      <p:bldP spid="36" grpId="0"/>
      <p:bldP spid="36" grpId="1"/>
      <p:bldP spid="37" grpId="0"/>
      <p:bldP spid="37" grpId="1"/>
      <p:bldP spid="37" grpId="2"/>
      <p:bldP spid="29" grpId="2"/>
      <p:bldP spid="29" grpId="3"/>
      <p:bldP spid="48" grpId="0" animBg="1"/>
      <p:bldP spid="48" grpId="1" animBg="1"/>
      <p:bldP spid="50" grpId="0" animBg="1"/>
      <p:bldP spid="50" grpId="1" animBg="1"/>
      <p:bldP spid="38" grpId="0" animBg="1"/>
      <p:bldP spid="38" grpId="1" animBg="1"/>
    </p:bld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11510843"/>
          </a:xfrm>
          <a:prstGeom prst="rect">
            <a:avLst/>
          </a:prstGeom>
        </p:spPr>
        <p:txBody>
          <a:bodyPr wrap="square">
            <a:spAutoFit/>
          </a:bodyPr>
          <a:lstStyle/>
          <a:p>
            <a:r>
              <a:rPr lang="en-US" sz="1400" dirty="0" smtClean="0">
                <a:hlinkClick r:id="rId2"/>
              </a:rPr>
              <a:t>https://en.wikipedia.org/wiki/Treaty_of_Paris_(1783)</a:t>
            </a:r>
            <a:endParaRPr lang="en-US" sz="1400" dirty="0" smtClean="0"/>
          </a:p>
          <a:p>
            <a:r>
              <a:rPr lang="en-US" sz="1400" dirty="0" smtClean="0"/>
              <a:t>The </a:t>
            </a:r>
            <a:r>
              <a:rPr lang="en-US" sz="1400" b="1" dirty="0" smtClean="0"/>
              <a:t>Treaty of Paris</a:t>
            </a:r>
            <a:r>
              <a:rPr lang="en-US" sz="1400" dirty="0" smtClean="0"/>
              <a:t>, signed in Paris by representatives of King George III of Great Britain and representatives of the United States of America on September 3, 1783, ended the American Revolutionary War. The treaty set the boundaries between the British Empire and the new country, on lines "exceedingly generous" to the United States.</a:t>
            </a:r>
            <a:r>
              <a:rPr lang="en-US" sz="1400" baseline="30000" dirty="0" smtClean="0"/>
              <a:t> </a:t>
            </a:r>
            <a:r>
              <a:rPr lang="en-US" sz="1400" dirty="0" smtClean="0"/>
              <a:t>Details included fishing rights and restoration of property and prisoners of war.</a:t>
            </a:r>
          </a:p>
          <a:p>
            <a:r>
              <a:rPr lang="en-US" sz="1400" dirty="0" smtClean="0"/>
              <a:t>This treaty, along with the separate peace treaties between Great Britain and the nations that supported the American cause—France, Spain, and the Dutch Republic—are known collectively as the Peace of Paris.</a:t>
            </a:r>
          </a:p>
          <a:p>
            <a:r>
              <a:rPr lang="en-US" sz="1400" dirty="0" smtClean="0"/>
              <a:t>Regarding the American Treaty, the key episodes came in September, 1782, when the French Foreign Minister Vergennes proposed a solution that was strongly opposed by his ally the United States. France was exhausted by the war, and everyone wanted peace except Spain, which insisted on continuing the war until it could capture Gibraltar from the British. Vergennes came up with the deal that Spain would accept instead of Gibraltar. The United States would gain its independence but be confined to the area east of the Appalachian Mountains. Britain would take the area north of the Ohio River. In the area south of that would be set up an independent Indian state under Spanish control. It would be an Indian barrier state.</a:t>
            </a:r>
          </a:p>
          <a:p>
            <a:r>
              <a:rPr lang="en-US" sz="1400" dirty="0" smtClean="0"/>
              <a:t>However, the Americans realized that they could get a better deal directly from London. John Jay promptly told the British that he was willing to negotiate directly with them, cutting off France and Spain. The British Prime Minister Lord </a:t>
            </a:r>
            <a:r>
              <a:rPr lang="en-US" sz="1400" dirty="0" err="1" smtClean="0"/>
              <a:t>Shelburn</a:t>
            </a:r>
            <a:r>
              <a:rPr lang="en-US" sz="1400" dirty="0" smtClean="0"/>
              <a:t> agreed. He was in full charge of the British negotiations (some of which took place in his study at Lansdowne House, now a bar in the Lansdowne Club) and he now saw a chance to split the United States away from France and make the new country a valuable economic partner. The western terms were that the United States would gain all of the area east of the Mississippi River, north of Florida, and south of Canada. The northern boundary would be almost the same as today. The United States would gain fishing rights off Canadian coasts, and agreed to allow British merchants and Loyalists to try to recover their property. It was a highly favorable treaty for the United States, and deliberately so from the British point of view. Prime Minister Shelburne foresaw highly profitable two-way trade between Britain and the rapidly growing United States, as indeed came to pass.</a:t>
            </a:r>
          </a:p>
          <a:p>
            <a:r>
              <a:rPr lang="en-US" sz="1400" dirty="0" smtClean="0"/>
              <a:t>Great Britain also signed separate agreements with France and Spain, and (provisionally) with the Netherlands. In the treaty with Spain, the territories of East and West Florida were ceded to Spain (without a clear northern boundary, resulting in a territorial dispute resolved by the Treaty of Madrid in 1795). Spain also received the island of Minorca; the </a:t>
            </a:r>
            <a:r>
              <a:rPr lang="en-US" sz="1400" dirty="0" err="1" smtClean="0"/>
              <a:t>Bahama</a:t>
            </a:r>
            <a:r>
              <a:rPr lang="en-US" sz="1400" dirty="0" smtClean="0"/>
              <a:t> Islands, Grenada, and Montserrat, captured by the French and Spanish, were returned to Britain. The treaty with France was mostly about exchanges of captured territory (France's only net gains were the island of Tobago, and Senegal in Africa), but also reinforced earlier treaties, guaranteeing fishing rights off Newfoundland. Dutch possessions in the East Indies, captured in 1781, were returned by Britain to the Netherlands in exchange for trading privileges in the Dutch East Indies, by a treaty which was not finalized until 1784.</a:t>
            </a:r>
          </a:p>
          <a:p>
            <a:r>
              <a:rPr lang="en-US" sz="1400" dirty="0" smtClean="0"/>
              <a:t>The United States Congress of the Confederation ratified the Treaty of Paris on January 14, 1784. Copies were sent back to Europe for ratification by the other parties involved, the first reaching France in March 1784. British ratification occurred on April 9, 1784, and the ratified versions were exchanged in Paris on May 12, 1784.</a:t>
            </a:r>
          </a:p>
          <a:p>
            <a:endParaRPr lang="en-US" sz="1400" dirty="0" smtClean="0"/>
          </a:p>
          <a:p>
            <a:r>
              <a:rPr lang="en-US" sz="1400" dirty="0" smtClean="0">
                <a:hlinkClick r:id="rId3"/>
              </a:rPr>
              <a:t>https://www.quora.com/What-were-the-boundaries-of-the-u-s-in-1783</a:t>
            </a:r>
            <a:endParaRPr lang="en-US" sz="1400" dirty="0" smtClean="0"/>
          </a:p>
          <a:p>
            <a:endParaRPr lang="en-US" sz="1400" dirty="0" smtClean="0"/>
          </a:p>
          <a:p>
            <a:r>
              <a:rPr lang="en-US" sz="1400" dirty="0" smtClean="0"/>
              <a:t>The Treaty of Paris that ended the American Revolutionary War was signed in 1783 and, in part, created the recognized boundaries of the United States.  In general, this included almost all of the current United States east of the Mississippi river with a few exceptions - Florida belonged to Spain and Vermont was, at the time, an independent republic.</a:t>
            </a:r>
          </a:p>
          <a:p>
            <a:r>
              <a:rPr lang="en-US" sz="1400" dirty="0" smtClean="0"/>
              <a:t>If only things were so simple.</a:t>
            </a:r>
          </a:p>
          <a:p>
            <a:r>
              <a:rPr lang="en-US" sz="1400" dirty="0" smtClean="0"/>
              <a:t>One problem was that the definition of the southern boundary in the Treaty of Paris did not match current agreements with Spain, and this led to disputes over what are now parts of Alabama and Mississippi. </a:t>
            </a:r>
          </a:p>
          <a:p>
            <a:r>
              <a:rPr lang="en-US" sz="1400" dirty="0" smtClean="0"/>
              <a:t>Another was that the treaty assumed that the Mississippi River flowed farther north than it really did, and created some impossible configurations in the vicinity of northern Minnesota.</a:t>
            </a:r>
          </a:p>
          <a:p>
            <a:r>
              <a:rPr lang="en-US" sz="1400" dirty="0" smtClean="0"/>
              <a:t>Border disputes arose south of Lake Superior and along northern Maine, that would not be resolved for quite some time.</a:t>
            </a:r>
          </a:p>
          <a:p>
            <a:r>
              <a:rPr lang="en-US" sz="1400" dirty="0" smtClean="0"/>
              <a:t>Lastly, there is the question of exactly </a:t>
            </a:r>
            <a:r>
              <a:rPr lang="en-US" sz="1400" i="1" dirty="0" smtClean="0"/>
              <a:t>what</a:t>
            </a:r>
            <a:r>
              <a:rPr lang="en-US" sz="1400" dirty="0" smtClean="0"/>
              <a:t> the United States was at that point.  The treaty recognized all of the 13 original colonies as being part of the US, but the individual states did not all ratify the new US Constitution until 1789, so some may argue that from the time period of 1783 - 1789, the country we now know as the United States did not yet exist and that the individual colonies were de facto independent until that time.</a:t>
            </a:r>
          </a:p>
          <a:p>
            <a:endParaRPr lang="en-US" sz="1400" dirty="0" smtClean="0"/>
          </a:p>
          <a:p>
            <a:endParaRPr lang="en-US" sz="1400" dirty="0" smtClean="0"/>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3810000" y="1219200"/>
            <a:ext cx="4657918" cy="5987088"/>
            <a:chOff x="3810000" y="1219200"/>
            <a:chExt cx="4657918" cy="5987088"/>
          </a:xfrm>
        </p:grpSpPr>
        <p:pic>
          <p:nvPicPr>
            <p:cNvPr id="39" name="Picture 2"/>
            <p:cNvPicPr>
              <a:picLocks noChangeAspect="1" noChangeArrowheads="1"/>
            </p:cNvPicPr>
            <p:nvPr/>
          </p:nvPicPr>
          <p:blipFill>
            <a:blip r:embed="rId3"/>
            <a:srcRect/>
            <a:stretch>
              <a:fillRect/>
            </a:stretch>
          </p:blipFill>
          <p:spPr bwMode="auto">
            <a:xfrm>
              <a:off x="3810000" y="1219200"/>
              <a:ext cx="4657918" cy="5987088"/>
            </a:xfrm>
            <a:prstGeom prst="rect">
              <a:avLst/>
            </a:prstGeom>
            <a:noFill/>
            <a:ln w="9525">
              <a:noFill/>
              <a:miter lim="800000"/>
              <a:headEnd/>
              <a:tailEnd/>
            </a:ln>
            <a:effectLst/>
          </p:spPr>
        </p:pic>
        <p:sp>
          <p:nvSpPr>
            <p:cNvPr id="40" name="Freeform 39"/>
            <p:cNvSpPr/>
            <p:nvPr/>
          </p:nvSpPr>
          <p:spPr>
            <a:xfrm>
              <a:off x="4191000" y="2819401"/>
              <a:ext cx="685800" cy="914399"/>
            </a:xfrm>
            <a:custGeom>
              <a:avLst/>
              <a:gdLst>
                <a:gd name="connsiteX0" fmla="*/ 198664 w 604157"/>
                <a:gd name="connsiteY0" fmla="*/ 0 h 854529"/>
                <a:gd name="connsiteX1" fmla="*/ 476250 w 604157"/>
                <a:gd name="connsiteY1" fmla="*/ 130628 h 854529"/>
                <a:gd name="connsiteX2" fmla="*/ 590550 w 604157"/>
                <a:gd name="connsiteY2" fmla="*/ 244928 h 854529"/>
                <a:gd name="connsiteX3" fmla="*/ 557893 w 604157"/>
                <a:gd name="connsiteY3" fmla="*/ 522514 h 854529"/>
                <a:gd name="connsiteX4" fmla="*/ 525236 w 604157"/>
                <a:gd name="connsiteY4" fmla="*/ 767443 h 854529"/>
                <a:gd name="connsiteX5" fmla="*/ 541564 w 604157"/>
                <a:gd name="connsiteY5" fmla="*/ 849086 h 854529"/>
                <a:gd name="connsiteX6" fmla="*/ 427264 w 604157"/>
                <a:gd name="connsiteY6" fmla="*/ 734786 h 854529"/>
                <a:gd name="connsiteX7" fmla="*/ 198664 w 604157"/>
                <a:gd name="connsiteY7" fmla="*/ 669471 h 854529"/>
                <a:gd name="connsiteX8" fmla="*/ 133350 w 604157"/>
                <a:gd name="connsiteY8" fmla="*/ 506186 h 854529"/>
                <a:gd name="connsiteX9" fmla="*/ 51707 w 604157"/>
                <a:gd name="connsiteY9" fmla="*/ 375557 h 854529"/>
                <a:gd name="connsiteX10" fmla="*/ 2721 w 604157"/>
                <a:gd name="connsiteY10" fmla="*/ 212271 h 854529"/>
                <a:gd name="connsiteX11" fmla="*/ 68036 w 604157"/>
                <a:gd name="connsiteY11" fmla="*/ 195943 h 854529"/>
                <a:gd name="connsiteX12" fmla="*/ 149679 w 604157"/>
                <a:gd name="connsiteY12" fmla="*/ 32657 h 854529"/>
                <a:gd name="connsiteX0" fmla="*/ 198664 w 604157"/>
                <a:gd name="connsiteY0" fmla="*/ 0 h 854529"/>
                <a:gd name="connsiteX1" fmla="*/ 476250 w 604157"/>
                <a:gd name="connsiteY1" fmla="*/ 130628 h 854529"/>
                <a:gd name="connsiteX2" fmla="*/ 590550 w 604157"/>
                <a:gd name="connsiteY2" fmla="*/ 244928 h 854529"/>
                <a:gd name="connsiteX3" fmla="*/ 557893 w 604157"/>
                <a:gd name="connsiteY3" fmla="*/ 522514 h 854529"/>
                <a:gd name="connsiteX4" fmla="*/ 525236 w 604157"/>
                <a:gd name="connsiteY4" fmla="*/ 767443 h 854529"/>
                <a:gd name="connsiteX5" fmla="*/ 541564 w 604157"/>
                <a:gd name="connsiteY5" fmla="*/ 849086 h 854529"/>
                <a:gd name="connsiteX6" fmla="*/ 427264 w 604157"/>
                <a:gd name="connsiteY6" fmla="*/ 734786 h 854529"/>
                <a:gd name="connsiteX7" fmla="*/ 198664 w 604157"/>
                <a:gd name="connsiteY7" fmla="*/ 669471 h 854529"/>
                <a:gd name="connsiteX8" fmla="*/ 133350 w 604157"/>
                <a:gd name="connsiteY8" fmla="*/ 506186 h 854529"/>
                <a:gd name="connsiteX9" fmla="*/ 51707 w 604157"/>
                <a:gd name="connsiteY9" fmla="*/ 375557 h 854529"/>
                <a:gd name="connsiteX10" fmla="*/ 2721 w 604157"/>
                <a:gd name="connsiteY10" fmla="*/ 212271 h 854529"/>
                <a:gd name="connsiteX11" fmla="*/ 68036 w 604157"/>
                <a:gd name="connsiteY11" fmla="*/ 195943 h 854529"/>
                <a:gd name="connsiteX12" fmla="*/ 149679 w 604157"/>
                <a:gd name="connsiteY12" fmla="*/ 32657 h 854529"/>
                <a:gd name="connsiteX13" fmla="*/ 198664 w 604157"/>
                <a:gd name="connsiteY13" fmla="*/ 0 h 85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157" h="854529">
                  <a:moveTo>
                    <a:pt x="198664" y="0"/>
                  </a:moveTo>
                  <a:cubicBezTo>
                    <a:pt x="304800" y="44903"/>
                    <a:pt x="410936" y="89807"/>
                    <a:pt x="476250" y="130628"/>
                  </a:cubicBezTo>
                  <a:cubicBezTo>
                    <a:pt x="541564" y="171449"/>
                    <a:pt x="576943" y="179614"/>
                    <a:pt x="590550" y="244928"/>
                  </a:cubicBezTo>
                  <a:cubicBezTo>
                    <a:pt x="604157" y="310242"/>
                    <a:pt x="568779" y="435428"/>
                    <a:pt x="557893" y="522514"/>
                  </a:cubicBezTo>
                  <a:cubicBezTo>
                    <a:pt x="547007" y="609600"/>
                    <a:pt x="527957" y="713014"/>
                    <a:pt x="525236" y="767443"/>
                  </a:cubicBezTo>
                  <a:cubicBezTo>
                    <a:pt x="522515" y="821872"/>
                    <a:pt x="557893" y="854529"/>
                    <a:pt x="541564" y="849086"/>
                  </a:cubicBezTo>
                  <a:cubicBezTo>
                    <a:pt x="525235" y="843643"/>
                    <a:pt x="484414" y="764722"/>
                    <a:pt x="427264" y="734786"/>
                  </a:cubicBezTo>
                  <a:cubicBezTo>
                    <a:pt x="370114" y="704850"/>
                    <a:pt x="247650" y="707571"/>
                    <a:pt x="198664" y="669471"/>
                  </a:cubicBezTo>
                  <a:cubicBezTo>
                    <a:pt x="149678" y="631371"/>
                    <a:pt x="157843" y="555172"/>
                    <a:pt x="133350" y="506186"/>
                  </a:cubicBezTo>
                  <a:cubicBezTo>
                    <a:pt x="108857" y="457200"/>
                    <a:pt x="73478" y="424543"/>
                    <a:pt x="51707" y="375557"/>
                  </a:cubicBezTo>
                  <a:cubicBezTo>
                    <a:pt x="29936" y="326571"/>
                    <a:pt x="0" y="242207"/>
                    <a:pt x="2721" y="212271"/>
                  </a:cubicBezTo>
                  <a:cubicBezTo>
                    <a:pt x="5442" y="182335"/>
                    <a:pt x="43543" y="225879"/>
                    <a:pt x="68036" y="195943"/>
                  </a:cubicBezTo>
                  <a:cubicBezTo>
                    <a:pt x="92529" y="166007"/>
                    <a:pt x="127908" y="68036"/>
                    <a:pt x="149679" y="32657"/>
                  </a:cubicBezTo>
                  <a:lnTo>
                    <a:pt x="198664" y="0"/>
                  </a:lnTo>
                  <a:close/>
                </a:path>
              </a:pathLst>
            </a:custGeom>
            <a:solidFill>
              <a:srgbClr val="C9F42C"/>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4114800" y="2743200"/>
              <a:ext cx="742949" cy="985157"/>
            </a:xfrm>
            <a:custGeom>
              <a:avLst/>
              <a:gdLst>
                <a:gd name="connsiteX0" fmla="*/ 198664 w 604157"/>
                <a:gd name="connsiteY0" fmla="*/ 0 h 854529"/>
                <a:gd name="connsiteX1" fmla="*/ 476250 w 604157"/>
                <a:gd name="connsiteY1" fmla="*/ 130628 h 854529"/>
                <a:gd name="connsiteX2" fmla="*/ 590550 w 604157"/>
                <a:gd name="connsiteY2" fmla="*/ 244928 h 854529"/>
                <a:gd name="connsiteX3" fmla="*/ 557893 w 604157"/>
                <a:gd name="connsiteY3" fmla="*/ 522514 h 854529"/>
                <a:gd name="connsiteX4" fmla="*/ 525236 w 604157"/>
                <a:gd name="connsiteY4" fmla="*/ 767443 h 854529"/>
                <a:gd name="connsiteX5" fmla="*/ 541564 w 604157"/>
                <a:gd name="connsiteY5" fmla="*/ 849086 h 854529"/>
                <a:gd name="connsiteX6" fmla="*/ 427264 w 604157"/>
                <a:gd name="connsiteY6" fmla="*/ 734786 h 854529"/>
                <a:gd name="connsiteX7" fmla="*/ 198664 w 604157"/>
                <a:gd name="connsiteY7" fmla="*/ 669471 h 854529"/>
                <a:gd name="connsiteX8" fmla="*/ 133350 w 604157"/>
                <a:gd name="connsiteY8" fmla="*/ 506186 h 854529"/>
                <a:gd name="connsiteX9" fmla="*/ 51707 w 604157"/>
                <a:gd name="connsiteY9" fmla="*/ 375557 h 854529"/>
                <a:gd name="connsiteX10" fmla="*/ 2721 w 604157"/>
                <a:gd name="connsiteY10" fmla="*/ 212271 h 854529"/>
                <a:gd name="connsiteX11" fmla="*/ 68036 w 604157"/>
                <a:gd name="connsiteY11" fmla="*/ 195943 h 854529"/>
                <a:gd name="connsiteX12" fmla="*/ 149679 w 604157"/>
                <a:gd name="connsiteY12" fmla="*/ 32657 h 854529"/>
                <a:gd name="connsiteX0" fmla="*/ 198664 w 604157"/>
                <a:gd name="connsiteY0" fmla="*/ 0 h 854529"/>
                <a:gd name="connsiteX1" fmla="*/ 476250 w 604157"/>
                <a:gd name="connsiteY1" fmla="*/ 130628 h 854529"/>
                <a:gd name="connsiteX2" fmla="*/ 590550 w 604157"/>
                <a:gd name="connsiteY2" fmla="*/ 244928 h 854529"/>
                <a:gd name="connsiteX3" fmla="*/ 557893 w 604157"/>
                <a:gd name="connsiteY3" fmla="*/ 522514 h 854529"/>
                <a:gd name="connsiteX4" fmla="*/ 525236 w 604157"/>
                <a:gd name="connsiteY4" fmla="*/ 767443 h 854529"/>
                <a:gd name="connsiteX5" fmla="*/ 541564 w 604157"/>
                <a:gd name="connsiteY5" fmla="*/ 849086 h 854529"/>
                <a:gd name="connsiteX6" fmla="*/ 427264 w 604157"/>
                <a:gd name="connsiteY6" fmla="*/ 734786 h 854529"/>
                <a:gd name="connsiteX7" fmla="*/ 198664 w 604157"/>
                <a:gd name="connsiteY7" fmla="*/ 669471 h 854529"/>
                <a:gd name="connsiteX8" fmla="*/ 133350 w 604157"/>
                <a:gd name="connsiteY8" fmla="*/ 506186 h 854529"/>
                <a:gd name="connsiteX9" fmla="*/ 51707 w 604157"/>
                <a:gd name="connsiteY9" fmla="*/ 375557 h 854529"/>
                <a:gd name="connsiteX10" fmla="*/ 2721 w 604157"/>
                <a:gd name="connsiteY10" fmla="*/ 212271 h 854529"/>
                <a:gd name="connsiteX11" fmla="*/ 68036 w 604157"/>
                <a:gd name="connsiteY11" fmla="*/ 195943 h 854529"/>
                <a:gd name="connsiteX12" fmla="*/ 149679 w 604157"/>
                <a:gd name="connsiteY12" fmla="*/ 32657 h 854529"/>
                <a:gd name="connsiteX13" fmla="*/ 198664 w 604157"/>
                <a:gd name="connsiteY13" fmla="*/ 0 h 85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157" h="854529">
                  <a:moveTo>
                    <a:pt x="198664" y="0"/>
                  </a:moveTo>
                  <a:cubicBezTo>
                    <a:pt x="304800" y="44903"/>
                    <a:pt x="410936" y="89807"/>
                    <a:pt x="476250" y="130628"/>
                  </a:cubicBezTo>
                  <a:cubicBezTo>
                    <a:pt x="541564" y="171449"/>
                    <a:pt x="576943" y="179614"/>
                    <a:pt x="590550" y="244928"/>
                  </a:cubicBezTo>
                  <a:cubicBezTo>
                    <a:pt x="604157" y="310242"/>
                    <a:pt x="568779" y="435428"/>
                    <a:pt x="557893" y="522514"/>
                  </a:cubicBezTo>
                  <a:cubicBezTo>
                    <a:pt x="547007" y="609600"/>
                    <a:pt x="527957" y="713014"/>
                    <a:pt x="525236" y="767443"/>
                  </a:cubicBezTo>
                  <a:cubicBezTo>
                    <a:pt x="522515" y="821872"/>
                    <a:pt x="557893" y="854529"/>
                    <a:pt x="541564" y="849086"/>
                  </a:cubicBezTo>
                  <a:cubicBezTo>
                    <a:pt x="525235" y="843643"/>
                    <a:pt x="484414" y="764722"/>
                    <a:pt x="427264" y="734786"/>
                  </a:cubicBezTo>
                  <a:cubicBezTo>
                    <a:pt x="370114" y="704850"/>
                    <a:pt x="247650" y="707571"/>
                    <a:pt x="198664" y="669471"/>
                  </a:cubicBezTo>
                  <a:cubicBezTo>
                    <a:pt x="149678" y="631371"/>
                    <a:pt x="157843" y="555172"/>
                    <a:pt x="133350" y="506186"/>
                  </a:cubicBezTo>
                  <a:cubicBezTo>
                    <a:pt x="108857" y="457200"/>
                    <a:pt x="73478" y="424543"/>
                    <a:pt x="51707" y="375557"/>
                  </a:cubicBezTo>
                  <a:cubicBezTo>
                    <a:pt x="29936" y="326571"/>
                    <a:pt x="0" y="242207"/>
                    <a:pt x="2721" y="212271"/>
                  </a:cubicBezTo>
                  <a:cubicBezTo>
                    <a:pt x="5442" y="182335"/>
                    <a:pt x="43543" y="225879"/>
                    <a:pt x="68036" y="195943"/>
                  </a:cubicBezTo>
                  <a:cubicBezTo>
                    <a:pt x="92529" y="166007"/>
                    <a:pt x="127908" y="68036"/>
                    <a:pt x="149679" y="32657"/>
                  </a:cubicBezTo>
                  <a:lnTo>
                    <a:pt x="198664" y="0"/>
                  </a:lnTo>
                  <a:close/>
                </a:path>
              </a:pathLst>
            </a:custGeom>
            <a:blipFill dpi="0" rotWithShape="1">
              <a:blip r:embed="rId4">
                <a:alphaModFix amt="17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24"/>
          <p:cNvGrpSpPr/>
          <p:nvPr/>
        </p:nvGrpSpPr>
        <p:grpSpPr>
          <a:xfrm>
            <a:off x="4114800" y="1219200"/>
            <a:ext cx="4572002" cy="5709734"/>
            <a:chOff x="2286000" y="1148266"/>
            <a:chExt cx="4572002" cy="5709734"/>
          </a:xfrm>
        </p:grpSpPr>
        <p:grpSp>
          <p:nvGrpSpPr>
            <p:cNvPr id="72" name="Group 17"/>
            <p:cNvGrpSpPr/>
            <p:nvPr/>
          </p:nvGrpSpPr>
          <p:grpSpPr>
            <a:xfrm>
              <a:off x="2286000" y="1148266"/>
              <a:ext cx="4572002" cy="5709734"/>
              <a:chOff x="2582486" y="1377132"/>
              <a:chExt cx="4440287" cy="5295217"/>
            </a:xfrm>
          </p:grpSpPr>
          <p:pic>
            <p:nvPicPr>
              <p:cNvPr id="75" name="Picture 2" descr="Image result for united states in 1783"/>
              <p:cNvPicPr>
                <a:picLocks noChangeAspect="1" noChangeArrowheads="1"/>
              </p:cNvPicPr>
              <p:nvPr/>
            </p:nvPicPr>
            <p:blipFill>
              <a:blip r:embed="rId5"/>
              <a:srcRect/>
              <a:stretch>
                <a:fillRect/>
              </a:stretch>
            </p:blipFill>
            <p:spPr bwMode="auto">
              <a:xfrm>
                <a:off x="2590800" y="1377132"/>
                <a:ext cx="4431973" cy="4924023"/>
              </a:xfrm>
              <a:prstGeom prst="rect">
                <a:avLst/>
              </a:prstGeom>
              <a:solidFill>
                <a:schemeClr val="bg1"/>
              </a:solidFill>
            </p:spPr>
          </p:pic>
          <p:sp>
            <p:nvSpPr>
              <p:cNvPr id="76" name="Freeform 75"/>
              <p:cNvSpPr/>
              <p:nvPr/>
            </p:nvSpPr>
            <p:spPr>
              <a:xfrm>
                <a:off x="2582487" y="1377132"/>
                <a:ext cx="4440286" cy="1978704"/>
              </a:xfrm>
              <a:custGeom>
                <a:avLst/>
                <a:gdLst>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3131127 w 4851862"/>
                  <a:gd name="connsiteY46" fmla="*/ 83127 h 1983971"/>
                  <a:gd name="connsiteX47" fmla="*/ 2748742 w 4851862"/>
                  <a:gd name="connsiteY47" fmla="*/ 116378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3131127 w 4851862"/>
                  <a:gd name="connsiteY46" fmla="*/ 83127 h 1983971"/>
                  <a:gd name="connsiteX47" fmla="*/ 2748742 w 4851862"/>
                  <a:gd name="connsiteY47" fmla="*/ 116378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3131127 w 4851862"/>
                  <a:gd name="connsiteY46" fmla="*/ 83127 h 1983971"/>
                  <a:gd name="connsiteX47" fmla="*/ 2748742 w 4851862"/>
                  <a:gd name="connsiteY47" fmla="*/ 116378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2748742 w 4851862"/>
                  <a:gd name="connsiteY46" fmla="*/ 116378 h 1983971"/>
                  <a:gd name="connsiteX47" fmla="*/ 2732116 w 4851862"/>
                  <a:gd name="connsiteY47" fmla="*/ 282633 h 1983971"/>
                  <a:gd name="connsiteX48" fmla="*/ 2100349 w 4851862"/>
                  <a:gd name="connsiteY48" fmla="*/ 332509 h 1983971"/>
                  <a:gd name="connsiteX49" fmla="*/ 936567 w 4851862"/>
                  <a:gd name="connsiteY49" fmla="*/ 332509 h 1983971"/>
                  <a:gd name="connsiteX50" fmla="*/ 221673 w 4851862"/>
                  <a:gd name="connsiteY50" fmla="*/ 332509 h 1983971"/>
                  <a:gd name="connsiteX51" fmla="*/ 105295 w 4851862"/>
                  <a:gd name="connsiteY51" fmla="*/ 332509 h 1983971"/>
                  <a:gd name="connsiteX52" fmla="*/ 72044 w 4851862"/>
                  <a:gd name="connsiteY52" fmla="*/ 365760 h 1983971"/>
                  <a:gd name="connsiteX53" fmla="*/ 38793 w 4851862"/>
                  <a:gd name="connsiteY53" fmla="*/ 332509 h 1983971"/>
                  <a:gd name="connsiteX54" fmla="*/ 22167 w 4851862"/>
                  <a:gd name="connsiteY54"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2748742 w 4851862"/>
                  <a:gd name="connsiteY46" fmla="*/ 116378 h 1983971"/>
                  <a:gd name="connsiteX47" fmla="*/ 2715491 w 4851862"/>
                  <a:gd name="connsiteY47" fmla="*/ 99753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2748742 w 4851862"/>
                  <a:gd name="connsiteY46" fmla="*/ 116378 h 1983971"/>
                  <a:gd name="connsiteX47" fmla="*/ 2715491 w 4851862"/>
                  <a:gd name="connsiteY47" fmla="*/ 99753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477668 h 2079253"/>
                  <a:gd name="connsiteX1" fmla="*/ 171796 w 4851862"/>
                  <a:gd name="connsiteY1" fmla="*/ 527544 h 2079253"/>
                  <a:gd name="connsiteX2" fmla="*/ 437804 w 4851862"/>
                  <a:gd name="connsiteY2" fmla="*/ 677173 h 2079253"/>
                  <a:gd name="connsiteX3" fmla="*/ 737062 w 4851862"/>
                  <a:gd name="connsiteY3" fmla="*/ 776926 h 2079253"/>
                  <a:gd name="connsiteX4" fmla="*/ 969818 w 4851862"/>
                  <a:gd name="connsiteY4" fmla="*/ 793551 h 2079253"/>
                  <a:gd name="connsiteX5" fmla="*/ 1169324 w 4851862"/>
                  <a:gd name="connsiteY5" fmla="*/ 627297 h 2079253"/>
                  <a:gd name="connsiteX6" fmla="*/ 1285702 w 4851862"/>
                  <a:gd name="connsiteY6" fmla="*/ 594046 h 2079253"/>
                  <a:gd name="connsiteX7" fmla="*/ 1485207 w 4851862"/>
                  <a:gd name="connsiteY7" fmla="*/ 660548 h 2079253"/>
                  <a:gd name="connsiteX8" fmla="*/ 1601586 w 4851862"/>
                  <a:gd name="connsiteY8" fmla="*/ 776926 h 2079253"/>
                  <a:gd name="connsiteX9" fmla="*/ 1767840 w 4851862"/>
                  <a:gd name="connsiteY9" fmla="*/ 1009682 h 2079253"/>
                  <a:gd name="connsiteX10" fmla="*/ 1767840 w 4851862"/>
                  <a:gd name="connsiteY10" fmla="*/ 1059559 h 2079253"/>
                  <a:gd name="connsiteX11" fmla="*/ 1867593 w 4851862"/>
                  <a:gd name="connsiteY11" fmla="*/ 1142686 h 2079253"/>
                  <a:gd name="connsiteX12" fmla="*/ 2150226 w 4851862"/>
                  <a:gd name="connsiteY12" fmla="*/ 1126060 h 2079253"/>
                  <a:gd name="connsiteX13" fmla="*/ 2366356 w 4851862"/>
                  <a:gd name="connsiteY13" fmla="*/ 1159311 h 2079253"/>
                  <a:gd name="connsiteX14" fmla="*/ 2432858 w 4851862"/>
                  <a:gd name="connsiteY14" fmla="*/ 1292315 h 2079253"/>
                  <a:gd name="connsiteX15" fmla="*/ 2615738 w 4851862"/>
                  <a:gd name="connsiteY15" fmla="*/ 1425319 h 2079253"/>
                  <a:gd name="connsiteX16" fmla="*/ 2416233 w 4851862"/>
                  <a:gd name="connsiteY16" fmla="*/ 1441944 h 2079253"/>
                  <a:gd name="connsiteX17" fmla="*/ 2366356 w 4851862"/>
                  <a:gd name="connsiteY17" fmla="*/ 1525071 h 2079253"/>
                  <a:gd name="connsiteX18" fmla="*/ 2316480 w 4851862"/>
                  <a:gd name="connsiteY18" fmla="*/ 1658075 h 2079253"/>
                  <a:gd name="connsiteX19" fmla="*/ 2249978 w 4851862"/>
                  <a:gd name="connsiteY19" fmla="*/ 1757828 h 2079253"/>
                  <a:gd name="connsiteX20" fmla="*/ 2166851 w 4851862"/>
                  <a:gd name="connsiteY20" fmla="*/ 1924082 h 2079253"/>
                  <a:gd name="connsiteX21" fmla="*/ 2133600 w 4851862"/>
                  <a:gd name="connsiteY21" fmla="*/ 1990584 h 2079253"/>
                  <a:gd name="connsiteX22" fmla="*/ 2266604 w 4851862"/>
                  <a:gd name="connsiteY22" fmla="*/ 2073711 h 2079253"/>
                  <a:gd name="connsiteX23" fmla="*/ 2366356 w 4851862"/>
                  <a:gd name="connsiteY23" fmla="*/ 1957333 h 2079253"/>
                  <a:gd name="connsiteX24" fmla="*/ 2499360 w 4851862"/>
                  <a:gd name="connsiteY24" fmla="*/ 1874206 h 2079253"/>
                  <a:gd name="connsiteX25" fmla="*/ 2632364 w 4851862"/>
                  <a:gd name="connsiteY25" fmla="*/ 1840955 h 2079253"/>
                  <a:gd name="connsiteX26" fmla="*/ 2698866 w 4851862"/>
                  <a:gd name="connsiteY26" fmla="*/ 1791079 h 2079253"/>
                  <a:gd name="connsiteX27" fmla="*/ 2615738 w 4851862"/>
                  <a:gd name="connsiteY27" fmla="*/ 1674700 h 2079253"/>
                  <a:gd name="connsiteX28" fmla="*/ 2964873 w 4851862"/>
                  <a:gd name="connsiteY28" fmla="*/ 1574948 h 2079253"/>
                  <a:gd name="connsiteX29" fmla="*/ 3230880 w 4851862"/>
                  <a:gd name="connsiteY29" fmla="*/ 1325566 h 2079253"/>
                  <a:gd name="connsiteX30" fmla="*/ 3480262 w 4851862"/>
                  <a:gd name="connsiteY30" fmla="*/ 1209188 h 2079253"/>
                  <a:gd name="connsiteX31" fmla="*/ 3762895 w 4851862"/>
                  <a:gd name="connsiteY31" fmla="*/ 1159311 h 2079253"/>
                  <a:gd name="connsiteX32" fmla="*/ 3995651 w 4851862"/>
                  <a:gd name="connsiteY32" fmla="*/ 943180 h 2079253"/>
                  <a:gd name="connsiteX33" fmla="*/ 3995651 w 4851862"/>
                  <a:gd name="connsiteY33" fmla="*/ 627297 h 2079253"/>
                  <a:gd name="connsiteX34" fmla="*/ 4128655 w 4851862"/>
                  <a:gd name="connsiteY34" fmla="*/ 560795 h 2079253"/>
                  <a:gd name="connsiteX35" fmla="*/ 4211782 w 4851862"/>
                  <a:gd name="connsiteY35" fmla="*/ 527544 h 2079253"/>
                  <a:gd name="connsiteX36" fmla="*/ 4311535 w 4851862"/>
                  <a:gd name="connsiteY36" fmla="*/ 594046 h 2079253"/>
                  <a:gd name="connsiteX37" fmla="*/ 4394662 w 4851862"/>
                  <a:gd name="connsiteY37" fmla="*/ 693799 h 2079253"/>
                  <a:gd name="connsiteX38" fmla="*/ 4427913 w 4851862"/>
                  <a:gd name="connsiteY38" fmla="*/ 826802 h 2079253"/>
                  <a:gd name="connsiteX39" fmla="*/ 4527666 w 4851862"/>
                  <a:gd name="connsiteY39" fmla="*/ 876679 h 2079253"/>
                  <a:gd name="connsiteX40" fmla="*/ 4610793 w 4851862"/>
                  <a:gd name="connsiteY40" fmla="*/ 909929 h 2079253"/>
                  <a:gd name="connsiteX41" fmla="*/ 4693920 w 4851862"/>
                  <a:gd name="connsiteY41" fmla="*/ 909929 h 2079253"/>
                  <a:gd name="connsiteX42" fmla="*/ 4727171 w 4851862"/>
                  <a:gd name="connsiteY42" fmla="*/ 926555 h 2079253"/>
                  <a:gd name="connsiteX43" fmla="*/ 4777047 w 4851862"/>
                  <a:gd name="connsiteY43" fmla="*/ 776926 h 2079253"/>
                  <a:gd name="connsiteX44" fmla="*/ 4760422 w 4851862"/>
                  <a:gd name="connsiteY44" fmla="*/ 195035 h 2079253"/>
                  <a:gd name="connsiteX45" fmla="*/ 4228407 w 4851862"/>
                  <a:gd name="connsiteY45" fmla="*/ 178409 h 2079253"/>
                  <a:gd name="connsiteX46" fmla="*/ 2748742 w 4851862"/>
                  <a:gd name="connsiteY46" fmla="*/ 211660 h 2079253"/>
                  <a:gd name="connsiteX47" fmla="*/ 2715491 w 4851862"/>
                  <a:gd name="connsiteY47" fmla="*/ 42635 h 2079253"/>
                  <a:gd name="connsiteX48" fmla="*/ 2732116 w 4851862"/>
                  <a:gd name="connsiteY48" fmla="*/ 377915 h 2079253"/>
                  <a:gd name="connsiteX49" fmla="*/ 2100349 w 4851862"/>
                  <a:gd name="connsiteY49" fmla="*/ 427791 h 2079253"/>
                  <a:gd name="connsiteX50" fmla="*/ 936567 w 4851862"/>
                  <a:gd name="connsiteY50" fmla="*/ 427791 h 2079253"/>
                  <a:gd name="connsiteX51" fmla="*/ 221673 w 4851862"/>
                  <a:gd name="connsiteY51" fmla="*/ 427791 h 2079253"/>
                  <a:gd name="connsiteX52" fmla="*/ 105295 w 4851862"/>
                  <a:gd name="connsiteY52" fmla="*/ 427791 h 2079253"/>
                  <a:gd name="connsiteX53" fmla="*/ 72044 w 4851862"/>
                  <a:gd name="connsiteY53" fmla="*/ 461042 h 2079253"/>
                  <a:gd name="connsiteX54" fmla="*/ 38793 w 4851862"/>
                  <a:gd name="connsiteY54" fmla="*/ 427791 h 2079253"/>
                  <a:gd name="connsiteX55" fmla="*/ 22167 w 4851862"/>
                  <a:gd name="connsiteY55" fmla="*/ 477668 h 2079253"/>
                  <a:gd name="connsiteX0" fmla="*/ 22167 w 4851862"/>
                  <a:gd name="connsiteY0" fmla="*/ 477668 h 2079253"/>
                  <a:gd name="connsiteX1" fmla="*/ 171796 w 4851862"/>
                  <a:gd name="connsiteY1" fmla="*/ 527544 h 2079253"/>
                  <a:gd name="connsiteX2" fmla="*/ 437804 w 4851862"/>
                  <a:gd name="connsiteY2" fmla="*/ 677173 h 2079253"/>
                  <a:gd name="connsiteX3" fmla="*/ 737062 w 4851862"/>
                  <a:gd name="connsiteY3" fmla="*/ 776926 h 2079253"/>
                  <a:gd name="connsiteX4" fmla="*/ 969818 w 4851862"/>
                  <a:gd name="connsiteY4" fmla="*/ 793551 h 2079253"/>
                  <a:gd name="connsiteX5" fmla="*/ 1169324 w 4851862"/>
                  <a:gd name="connsiteY5" fmla="*/ 627297 h 2079253"/>
                  <a:gd name="connsiteX6" fmla="*/ 1285702 w 4851862"/>
                  <a:gd name="connsiteY6" fmla="*/ 594046 h 2079253"/>
                  <a:gd name="connsiteX7" fmla="*/ 1485207 w 4851862"/>
                  <a:gd name="connsiteY7" fmla="*/ 660548 h 2079253"/>
                  <a:gd name="connsiteX8" fmla="*/ 1601586 w 4851862"/>
                  <a:gd name="connsiteY8" fmla="*/ 776926 h 2079253"/>
                  <a:gd name="connsiteX9" fmla="*/ 1767840 w 4851862"/>
                  <a:gd name="connsiteY9" fmla="*/ 1009682 h 2079253"/>
                  <a:gd name="connsiteX10" fmla="*/ 1767840 w 4851862"/>
                  <a:gd name="connsiteY10" fmla="*/ 1059559 h 2079253"/>
                  <a:gd name="connsiteX11" fmla="*/ 1867593 w 4851862"/>
                  <a:gd name="connsiteY11" fmla="*/ 1142686 h 2079253"/>
                  <a:gd name="connsiteX12" fmla="*/ 2150226 w 4851862"/>
                  <a:gd name="connsiteY12" fmla="*/ 1126060 h 2079253"/>
                  <a:gd name="connsiteX13" fmla="*/ 2366356 w 4851862"/>
                  <a:gd name="connsiteY13" fmla="*/ 1159311 h 2079253"/>
                  <a:gd name="connsiteX14" fmla="*/ 2432858 w 4851862"/>
                  <a:gd name="connsiteY14" fmla="*/ 1292315 h 2079253"/>
                  <a:gd name="connsiteX15" fmla="*/ 2615738 w 4851862"/>
                  <a:gd name="connsiteY15" fmla="*/ 1425319 h 2079253"/>
                  <a:gd name="connsiteX16" fmla="*/ 2416233 w 4851862"/>
                  <a:gd name="connsiteY16" fmla="*/ 1441944 h 2079253"/>
                  <a:gd name="connsiteX17" fmla="*/ 2366356 w 4851862"/>
                  <a:gd name="connsiteY17" fmla="*/ 1525071 h 2079253"/>
                  <a:gd name="connsiteX18" fmla="*/ 2316480 w 4851862"/>
                  <a:gd name="connsiteY18" fmla="*/ 1658075 h 2079253"/>
                  <a:gd name="connsiteX19" fmla="*/ 2249978 w 4851862"/>
                  <a:gd name="connsiteY19" fmla="*/ 1757828 h 2079253"/>
                  <a:gd name="connsiteX20" fmla="*/ 2166851 w 4851862"/>
                  <a:gd name="connsiteY20" fmla="*/ 1924082 h 2079253"/>
                  <a:gd name="connsiteX21" fmla="*/ 2133600 w 4851862"/>
                  <a:gd name="connsiteY21" fmla="*/ 1990584 h 2079253"/>
                  <a:gd name="connsiteX22" fmla="*/ 2266604 w 4851862"/>
                  <a:gd name="connsiteY22" fmla="*/ 2073711 h 2079253"/>
                  <a:gd name="connsiteX23" fmla="*/ 2366356 w 4851862"/>
                  <a:gd name="connsiteY23" fmla="*/ 1957333 h 2079253"/>
                  <a:gd name="connsiteX24" fmla="*/ 2499360 w 4851862"/>
                  <a:gd name="connsiteY24" fmla="*/ 1874206 h 2079253"/>
                  <a:gd name="connsiteX25" fmla="*/ 2632364 w 4851862"/>
                  <a:gd name="connsiteY25" fmla="*/ 1840955 h 2079253"/>
                  <a:gd name="connsiteX26" fmla="*/ 2698866 w 4851862"/>
                  <a:gd name="connsiteY26" fmla="*/ 1791079 h 2079253"/>
                  <a:gd name="connsiteX27" fmla="*/ 2615738 w 4851862"/>
                  <a:gd name="connsiteY27" fmla="*/ 1674700 h 2079253"/>
                  <a:gd name="connsiteX28" fmla="*/ 2964873 w 4851862"/>
                  <a:gd name="connsiteY28" fmla="*/ 1574948 h 2079253"/>
                  <a:gd name="connsiteX29" fmla="*/ 3230880 w 4851862"/>
                  <a:gd name="connsiteY29" fmla="*/ 1325566 h 2079253"/>
                  <a:gd name="connsiteX30" fmla="*/ 3480262 w 4851862"/>
                  <a:gd name="connsiteY30" fmla="*/ 1209188 h 2079253"/>
                  <a:gd name="connsiteX31" fmla="*/ 3762895 w 4851862"/>
                  <a:gd name="connsiteY31" fmla="*/ 1159311 h 2079253"/>
                  <a:gd name="connsiteX32" fmla="*/ 3995651 w 4851862"/>
                  <a:gd name="connsiteY32" fmla="*/ 943180 h 2079253"/>
                  <a:gd name="connsiteX33" fmla="*/ 3995651 w 4851862"/>
                  <a:gd name="connsiteY33" fmla="*/ 627297 h 2079253"/>
                  <a:gd name="connsiteX34" fmla="*/ 4128655 w 4851862"/>
                  <a:gd name="connsiteY34" fmla="*/ 560795 h 2079253"/>
                  <a:gd name="connsiteX35" fmla="*/ 4211782 w 4851862"/>
                  <a:gd name="connsiteY35" fmla="*/ 527544 h 2079253"/>
                  <a:gd name="connsiteX36" fmla="*/ 4311535 w 4851862"/>
                  <a:gd name="connsiteY36" fmla="*/ 594046 h 2079253"/>
                  <a:gd name="connsiteX37" fmla="*/ 4394662 w 4851862"/>
                  <a:gd name="connsiteY37" fmla="*/ 693799 h 2079253"/>
                  <a:gd name="connsiteX38" fmla="*/ 4427913 w 4851862"/>
                  <a:gd name="connsiteY38" fmla="*/ 826802 h 2079253"/>
                  <a:gd name="connsiteX39" fmla="*/ 4527666 w 4851862"/>
                  <a:gd name="connsiteY39" fmla="*/ 876679 h 2079253"/>
                  <a:gd name="connsiteX40" fmla="*/ 4610793 w 4851862"/>
                  <a:gd name="connsiteY40" fmla="*/ 909929 h 2079253"/>
                  <a:gd name="connsiteX41" fmla="*/ 4693920 w 4851862"/>
                  <a:gd name="connsiteY41" fmla="*/ 909929 h 2079253"/>
                  <a:gd name="connsiteX42" fmla="*/ 4727171 w 4851862"/>
                  <a:gd name="connsiteY42" fmla="*/ 926555 h 2079253"/>
                  <a:gd name="connsiteX43" fmla="*/ 4777047 w 4851862"/>
                  <a:gd name="connsiteY43" fmla="*/ 776926 h 2079253"/>
                  <a:gd name="connsiteX44" fmla="*/ 4760422 w 4851862"/>
                  <a:gd name="connsiteY44" fmla="*/ 195035 h 2079253"/>
                  <a:gd name="connsiteX45" fmla="*/ 4228407 w 4851862"/>
                  <a:gd name="connsiteY45" fmla="*/ 178409 h 2079253"/>
                  <a:gd name="connsiteX46" fmla="*/ 2748742 w 4851862"/>
                  <a:gd name="connsiteY46" fmla="*/ 211660 h 2079253"/>
                  <a:gd name="connsiteX47" fmla="*/ 2715491 w 4851862"/>
                  <a:gd name="connsiteY47" fmla="*/ 42635 h 2079253"/>
                  <a:gd name="connsiteX48" fmla="*/ 2732116 w 4851862"/>
                  <a:gd name="connsiteY48" fmla="*/ 377915 h 2079253"/>
                  <a:gd name="connsiteX49" fmla="*/ 2100349 w 4851862"/>
                  <a:gd name="connsiteY49" fmla="*/ 427791 h 2079253"/>
                  <a:gd name="connsiteX50" fmla="*/ 936567 w 4851862"/>
                  <a:gd name="connsiteY50" fmla="*/ 427791 h 2079253"/>
                  <a:gd name="connsiteX51" fmla="*/ 221673 w 4851862"/>
                  <a:gd name="connsiteY51" fmla="*/ 427791 h 2079253"/>
                  <a:gd name="connsiteX52" fmla="*/ 105295 w 4851862"/>
                  <a:gd name="connsiteY52" fmla="*/ 427791 h 2079253"/>
                  <a:gd name="connsiteX53" fmla="*/ 72044 w 4851862"/>
                  <a:gd name="connsiteY53" fmla="*/ 461042 h 2079253"/>
                  <a:gd name="connsiteX54" fmla="*/ 38793 w 4851862"/>
                  <a:gd name="connsiteY54" fmla="*/ 427791 h 2079253"/>
                  <a:gd name="connsiteX55" fmla="*/ 22167 w 4851862"/>
                  <a:gd name="connsiteY55" fmla="*/ 477668 h 2079253"/>
                  <a:gd name="connsiteX0" fmla="*/ 22167 w 4851862"/>
                  <a:gd name="connsiteY0" fmla="*/ 468284 h 2069869"/>
                  <a:gd name="connsiteX1" fmla="*/ 171796 w 4851862"/>
                  <a:gd name="connsiteY1" fmla="*/ 518160 h 2069869"/>
                  <a:gd name="connsiteX2" fmla="*/ 437804 w 4851862"/>
                  <a:gd name="connsiteY2" fmla="*/ 667789 h 2069869"/>
                  <a:gd name="connsiteX3" fmla="*/ 737062 w 4851862"/>
                  <a:gd name="connsiteY3" fmla="*/ 767542 h 2069869"/>
                  <a:gd name="connsiteX4" fmla="*/ 969818 w 4851862"/>
                  <a:gd name="connsiteY4" fmla="*/ 784167 h 2069869"/>
                  <a:gd name="connsiteX5" fmla="*/ 1169324 w 4851862"/>
                  <a:gd name="connsiteY5" fmla="*/ 617913 h 2069869"/>
                  <a:gd name="connsiteX6" fmla="*/ 1285702 w 4851862"/>
                  <a:gd name="connsiteY6" fmla="*/ 584662 h 2069869"/>
                  <a:gd name="connsiteX7" fmla="*/ 1485207 w 4851862"/>
                  <a:gd name="connsiteY7" fmla="*/ 651164 h 2069869"/>
                  <a:gd name="connsiteX8" fmla="*/ 1601586 w 4851862"/>
                  <a:gd name="connsiteY8" fmla="*/ 767542 h 2069869"/>
                  <a:gd name="connsiteX9" fmla="*/ 1767840 w 4851862"/>
                  <a:gd name="connsiteY9" fmla="*/ 1000298 h 2069869"/>
                  <a:gd name="connsiteX10" fmla="*/ 1767840 w 4851862"/>
                  <a:gd name="connsiteY10" fmla="*/ 1050175 h 2069869"/>
                  <a:gd name="connsiteX11" fmla="*/ 1867593 w 4851862"/>
                  <a:gd name="connsiteY11" fmla="*/ 1133302 h 2069869"/>
                  <a:gd name="connsiteX12" fmla="*/ 2150226 w 4851862"/>
                  <a:gd name="connsiteY12" fmla="*/ 1116676 h 2069869"/>
                  <a:gd name="connsiteX13" fmla="*/ 2366356 w 4851862"/>
                  <a:gd name="connsiteY13" fmla="*/ 1149927 h 2069869"/>
                  <a:gd name="connsiteX14" fmla="*/ 2432858 w 4851862"/>
                  <a:gd name="connsiteY14" fmla="*/ 1282931 h 2069869"/>
                  <a:gd name="connsiteX15" fmla="*/ 2615738 w 4851862"/>
                  <a:gd name="connsiteY15" fmla="*/ 1415935 h 2069869"/>
                  <a:gd name="connsiteX16" fmla="*/ 2416233 w 4851862"/>
                  <a:gd name="connsiteY16" fmla="*/ 1432560 h 2069869"/>
                  <a:gd name="connsiteX17" fmla="*/ 2366356 w 4851862"/>
                  <a:gd name="connsiteY17" fmla="*/ 1515687 h 2069869"/>
                  <a:gd name="connsiteX18" fmla="*/ 2316480 w 4851862"/>
                  <a:gd name="connsiteY18" fmla="*/ 1648691 h 2069869"/>
                  <a:gd name="connsiteX19" fmla="*/ 2249978 w 4851862"/>
                  <a:gd name="connsiteY19" fmla="*/ 1748444 h 2069869"/>
                  <a:gd name="connsiteX20" fmla="*/ 2166851 w 4851862"/>
                  <a:gd name="connsiteY20" fmla="*/ 1914698 h 2069869"/>
                  <a:gd name="connsiteX21" fmla="*/ 2133600 w 4851862"/>
                  <a:gd name="connsiteY21" fmla="*/ 1981200 h 2069869"/>
                  <a:gd name="connsiteX22" fmla="*/ 2266604 w 4851862"/>
                  <a:gd name="connsiteY22" fmla="*/ 2064327 h 2069869"/>
                  <a:gd name="connsiteX23" fmla="*/ 2366356 w 4851862"/>
                  <a:gd name="connsiteY23" fmla="*/ 1947949 h 2069869"/>
                  <a:gd name="connsiteX24" fmla="*/ 2499360 w 4851862"/>
                  <a:gd name="connsiteY24" fmla="*/ 1864822 h 2069869"/>
                  <a:gd name="connsiteX25" fmla="*/ 2632364 w 4851862"/>
                  <a:gd name="connsiteY25" fmla="*/ 1831571 h 2069869"/>
                  <a:gd name="connsiteX26" fmla="*/ 2698866 w 4851862"/>
                  <a:gd name="connsiteY26" fmla="*/ 1781695 h 2069869"/>
                  <a:gd name="connsiteX27" fmla="*/ 2615738 w 4851862"/>
                  <a:gd name="connsiteY27" fmla="*/ 1665316 h 2069869"/>
                  <a:gd name="connsiteX28" fmla="*/ 2964873 w 4851862"/>
                  <a:gd name="connsiteY28" fmla="*/ 1565564 h 2069869"/>
                  <a:gd name="connsiteX29" fmla="*/ 3230880 w 4851862"/>
                  <a:gd name="connsiteY29" fmla="*/ 1316182 h 2069869"/>
                  <a:gd name="connsiteX30" fmla="*/ 3480262 w 4851862"/>
                  <a:gd name="connsiteY30" fmla="*/ 1199804 h 2069869"/>
                  <a:gd name="connsiteX31" fmla="*/ 3762895 w 4851862"/>
                  <a:gd name="connsiteY31" fmla="*/ 1149927 h 2069869"/>
                  <a:gd name="connsiteX32" fmla="*/ 3995651 w 4851862"/>
                  <a:gd name="connsiteY32" fmla="*/ 933796 h 2069869"/>
                  <a:gd name="connsiteX33" fmla="*/ 3995651 w 4851862"/>
                  <a:gd name="connsiteY33" fmla="*/ 617913 h 2069869"/>
                  <a:gd name="connsiteX34" fmla="*/ 4128655 w 4851862"/>
                  <a:gd name="connsiteY34" fmla="*/ 551411 h 2069869"/>
                  <a:gd name="connsiteX35" fmla="*/ 4211782 w 4851862"/>
                  <a:gd name="connsiteY35" fmla="*/ 518160 h 2069869"/>
                  <a:gd name="connsiteX36" fmla="*/ 4311535 w 4851862"/>
                  <a:gd name="connsiteY36" fmla="*/ 584662 h 2069869"/>
                  <a:gd name="connsiteX37" fmla="*/ 4394662 w 4851862"/>
                  <a:gd name="connsiteY37" fmla="*/ 684415 h 2069869"/>
                  <a:gd name="connsiteX38" fmla="*/ 4427913 w 4851862"/>
                  <a:gd name="connsiteY38" fmla="*/ 817418 h 2069869"/>
                  <a:gd name="connsiteX39" fmla="*/ 4527666 w 4851862"/>
                  <a:gd name="connsiteY39" fmla="*/ 867295 h 2069869"/>
                  <a:gd name="connsiteX40" fmla="*/ 4610793 w 4851862"/>
                  <a:gd name="connsiteY40" fmla="*/ 900545 h 2069869"/>
                  <a:gd name="connsiteX41" fmla="*/ 4693920 w 4851862"/>
                  <a:gd name="connsiteY41" fmla="*/ 900545 h 2069869"/>
                  <a:gd name="connsiteX42" fmla="*/ 4727171 w 4851862"/>
                  <a:gd name="connsiteY42" fmla="*/ 917171 h 2069869"/>
                  <a:gd name="connsiteX43" fmla="*/ 4777047 w 4851862"/>
                  <a:gd name="connsiteY43" fmla="*/ 767542 h 2069869"/>
                  <a:gd name="connsiteX44" fmla="*/ 4760422 w 4851862"/>
                  <a:gd name="connsiteY44" fmla="*/ 185651 h 2069869"/>
                  <a:gd name="connsiteX45" fmla="*/ 4228407 w 4851862"/>
                  <a:gd name="connsiteY45" fmla="*/ 169025 h 2069869"/>
                  <a:gd name="connsiteX46" fmla="*/ 2715491 w 4851862"/>
                  <a:gd name="connsiteY46" fmla="*/ 33251 h 2069869"/>
                  <a:gd name="connsiteX47" fmla="*/ 2732116 w 4851862"/>
                  <a:gd name="connsiteY47" fmla="*/ 368531 h 2069869"/>
                  <a:gd name="connsiteX48" fmla="*/ 2100349 w 4851862"/>
                  <a:gd name="connsiteY48" fmla="*/ 418407 h 2069869"/>
                  <a:gd name="connsiteX49" fmla="*/ 936567 w 4851862"/>
                  <a:gd name="connsiteY49" fmla="*/ 418407 h 2069869"/>
                  <a:gd name="connsiteX50" fmla="*/ 221673 w 4851862"/>
                  <a:gd name="connsiteY50" fmla="*/ 418407 h 2069869"/>
                  <a:gd name="connsiteX51" fmla="*/ 105295 w 4851862"/>
                  <a:gd name="connsiteY51" fmla="*/ 418407 h 2069869"/>
                  <a:gd name="connsiteX52" fmla="*/ 72044 w 4851862"/>
                  <a:gd name="connsiteY52" fmla="*/ 451658 h 2069869"/>
                  <a:gd name="connsiteX53" fmla="*/ 38793 w 4851862"/>
                  <a:gd name="connsiteY53" fmla="*/ 418407 h 2069869"/>
                  <a:gd name="connsiteX54" fmla="*/ 22167 w 4851862"/>
                  <a:gd name="connsiteY54" fmla="*/ 468284 h 206986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4456150 w 4851862"/>
                  <a:gd name="connsiteY46" fmla="*/ 159575 h 2078929"/>
                  <a:gd name="connsiteX47" fmla="*/ 2715491 w 4851862"/>
                  <a:gd name="connsiteY47" fmla="*/ 42311 h 2078929"/>
                  <a:gd name="connsiteX48" fmla="*/ 2719262 w 4851862"/>
                  <a:gd name="connsiteY48" fmla="*/ 55880 h 2078929"/>
                  <a:gd name="connsiteX49" fmla="*/ 2732116 w 4851862"/>
                  <a:gd name="connsiteY49" fmla="*/ 377591 h 2078929"/>
                  <a:gd name="connsiteX50" fmla="*/ 2100349 w 4851862"/>
                  <a:gd name="connsiteY50" fmla="*/ 427467 h 2078929"/>
                  <a:gd name="connsiteX51" fmla="*/ 936567 w 4851862"/>
                  <a:gd name="connsiteY51" fmla="*/ 427467 h 2078929"/>
                  <a:gd name="connsiteX52" fmla="*/ 221673 w 4851862"/>
                  <a:gd name="connsiteY52" fmla="*/ 427467 h 2078929"/>
                  <a:gd name="connsiteX53" fmla="*/ 105295 w 4851862"/>
                  <a:gd name="connsiteY53" fmla="*/ 427467 h 2078929"/>
                  <a:gd name="connsiteX54" fmla="*/ 72044 w 4851862"/>
                  <a:gd name="connsiteY54" fmla="*/ 460718 h 2078929"/>
                  <a:gd name="connsiteX55" fmla="*/ 38793 w 4851862"/>
                  <a:gd name="connsiteY55" fmla="*/ 427467 h 2078929"/>
                  <a:gd name="connsiteX56" fmla="*/ 22167 w 4851862"/>
                  <a:gd name="connsiteY56"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4456150 w 4851862"/>
                  <a:gd name="connsiteY46" fmla="*/ 159575 h 2078929"/>
                  <a:gd name="connsiteX47" fmla="*/ 2715491 w 4851862"/>
                  <a:gd name="connsiteY47" fmla="*/ 42311 h 2078929"/>
                  <a:gd name="connsiteX48" fmla="*/ 2719262 w 4851862"/>
                  <a:gd name="connsiteY48" fmla="*/ 55880 h 2078929"/>
                  <a:gd name="connsiteX49" fmla="*/ 2732116 w 4851862"/>
                  <a:gd name="connsiteY49" fmla="*/ 377591 h 2078929"/>
                  <a:gd name="connsiteX50" fmla="*/ 2100349 w 4851862"/>
                  <a:gd name="connsiteY50" fmla="*/ 427467 h 2078929"/>
                  <a:gd name="connsiteX51" fmla="*/ 936567 w 4851862"/>
                  <a:gd name="connsiteY51" fmla="*/ 427467 h 2078929"/>
                  <a:gd name="connsiteX52" fmla="*/ 221673 w 4851862"/>
                  <a:gd name="connsiteY52" fmla="*/ 427467 h 2078929"/>
                  <a:gd name="connsiteX53" fmla="*/ 105295 w 4851862"/>
                  <a:gd name="connsiteY53" fmla="*/ 427467 h 2078929"/>
                  <a:gd name="connsiteX54" fmla="*/ 72044 w 4851862"/>
                  <a:gd name="connsiteY54" fmla="*/ 460718 h 2078929"/>
                  <a:gd name="connsiteX55" fmla="*/ 38793 w 4851862"/>
                  <a:gd name="connsiteY55" fmla="*/ 427467 h 2078929"/>
                  <a:gd name="connsiteX56" fmla="*/ 22167 w 4851862"/>
                  <a:gd name="connsiteY56"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256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256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256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256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52315 h 2053900"/>
                  <a:gd name="connsiteX1" fmla="*/ 171796 w 4851862"/>
                  <a:gd name="connsiteY1" fmla="*/ 502191 h 2053900"/>
                  <a:gd name="connsiteX2" fmla="*/ 437804 w 4851862"/>
                  <a:gd name="connsiteY2" fmla="*/ 651820 h 2053900"/>
                  <a:gd name="connsiteX3" fmla="*/ 737062 w 4851862"/>
                  <a:gd name="connsiteY3" fmla="*/ 751573 h 2053900"/>
                  <a:gd name="connsiteX4" fmla="*/ 969818 w 4851862"/>
                  <a:gd name="connsiteY4" fmla="*/ 768198 h 2053900"/>
                  <a:gd name="connsiteX5" fmla="*/ 1169324 w 4851862"/>
                  <a:gd name="connsiteY5" fmla="*/ 601944 h 2053900"/>
                  <a:gd name="connsiteX6" fmla="*/ 1285702 w 4851862"/>
                  <a:gd name="connsiteY6" fmla="*/ 568693 h 2053900"/>
                  <a:gd name="connsiteX7" fmla="*/ 1485207 w 4851862"/>
                  <a:gd name="connsiteY7" fmla="*/ 635195 h 2053900"/>
                  <a:gd name="connsiteX8" fmla="*/ 1601586 w 4851862"/>
                  <a:gd name="connsiteY8" fmla="*/ 751573 h 2053900"/>
                  <a:gd name="connsiteX9" fmla="*/ 1767840 w 4851862"/>
                  <a:gd name="connsiteY9" fmla="*/ 984329 h 2053900"/>
                  <a:gd name="connsiteX10" fmla="*/ 1767840 w 4851862"/>
                  <a:gd name="connsiteY10" fmla="*/ 1034206 h 2053900"/>
                  <a:gd name="connsiteX11" fmla="*/ 1867593 w 4851862"/>
                  <a:gd name="connsiteY11" fmla="*/ 1117333 h 2053900"/>
                  <a:gd name="connsiteX12" fmla="*/ 2150226 w 4851862"/>
                  <a:gd name="connsiteY12" fmla="*/ 1100707 h 2053900"/>
                  <a:gd name="connsiteX13" fmla="*/ 2366356 w 4851862"/>
                  <a:gd name="connsiteY13" fmla="*/ 1133958 h 2053900"/>
                  <a:gd name="connsiteX14" fmla="*/ 2432858 w 4851862"/>
                  <a:gd name="connsiteY14" fmla="*/ 1266962 h 2053900"/>
                  <a:gd name="connsiteX15" fmla="*/ 2615738 w 4851862"/>
                  <a:gd name="connsiteY15" fmla="*/ 1399966 h 2053900"/>
                  <a:gd name="connsiteX16" fmla="*/ 2416233 w 4851862"/>
                  <a:gd name="connsiteY16" fmla="*/ 1416591 h 2053900"/>
                  <a:gd name="connsiteX17" fmla="*/ 2366356 w 4851862"/>
                  <a:gd name="connsiteY17" fmla="*/ 1499718 h 2053900"/>
                  <a:gd name="connsiteX18" fmla="*/ 2316480 w 4851862"/>
                  <a:gd name="connsiteY18" fmla="*/ 1632722 h 2053900"/>
                  <a:gd name="connsiteX19" fmla="*/ 2249978 w 4851862"/>
                  <a:gd name="connsiteY19" fmla="*/ 1732475 h 2053900"/>
                  <a:gd name="connsiteX20" fmla="*/ 2166851 w 4851862"/>
                  <a:gd name="connsiteY20" fmla="*/ 1898729 h 2053900"/>
                  <a:gd name="connsiteX21" fmla="*/ 2133600 w 4851862"/>
                  <a:gd name="connsiteY21" fmla="*/ 1965231 h 2053900"/>
                  <a:gd name="connsiteX22" fmla="*/ 2266604 w 4851862"/>
                  <a:gd name="connsiteY22" fmla="*/ 2048358 h 2053900"/>
                  <a:gd name="connsiteX23" fmla="*/ 2366356 w 4851862"/>
                  <a:gd name="connsiteY23" fmla="*/ 1931980 h 2053900"/>
                  <a:gd name="connsiteX24" fmla="*/ 2499360 w 4851862"/>
                  <a:gd name="connsiteY24" fmla="*/ 1848853 h 2053900"/>
                  <a:gd name="connsiteX25" fmla="*/ 2632364 w 4851862"/>
                  <a:gd name="connsiteY25" fmla="*/ 1815602 h 2053900"/>
                  <a:gd name="connsiteX26" fmla="*/ 2698866 w 4851862"/>
                  <a:gd name="connsiteY26" fmla="*/ 1765726 h 2053900"/>
                  <a:gd name="connsiteX27" fmla="*/ 2615738 w 4851862"/>
                  <a:gd name="connsiteY27" fmla="*/ 1649347 h 2053900"/>
                  <a:gd name="connsiteX28" fmla="*/ 2964873 w 4851862"/>
                  <a:gd name="connsiteY28" fmla="*/ 1549595 h 2053900"/>
                  <a:gd name="connsiteX29" fmla="*/ 3230880 w 4851862"/>
                  <a:gd name="connsiteY29" fmla="*/ 1300213 h 2053900"/>
                  <a:gd name="connsiteX30" fmla="*/ 3480262 w 4851862"/>
                  <a:gd name="connsiteY30" fmla="*/ 1183835 h 2053900"/>
                  <a:gd name="connsiteX31" fmla="*/ 3762895 w 4851862"/>
                  <a:gd name="connsiteY31" fmla="*/ 1133958 h 2053900"/>
                  <a:gd name="connsiteX32" fmla="*/ 3995651 w 4851862"/>
                  <a:gd name="connsiteY32" fmla="*/ 917827 h 2053900"/>
                  <a:gd name="connsiteX33" fmla="*/ 3995651 w 4851862"/>
                  <a:gd name="connsiteY33" fmla="*/ 601944 h 2053900"/>
                  <a:gd name="connsiteX34" fmla="*/ 4128655 w 4851862"/>
                  <a:gd name="connsiteY34" fmla="*/ 535442 h 2053900"/>
                  <a:gd name="connsiteX35" fmla="*/ 4211782 w 4851862"/>
                  <a:gd name="connsiteY35" fmla="*/ 502191 h 2053900"/>
                  <a:gd name="connsiteX36" fmla="*/ 4311535 w 4851862"/>
                  <a:gd name="connsiteY36" fmla="*/ 568693 h 2053900"/>
                  <a:gd name="connsiteX37" fmla="*/ 4394662 w 4851862"/>
                  <a:gd name="connsiteY37" fmla="*/ 668446 h 2053900"/>
                  <a:gd name="connsiteX38" fmla="*/ 4427913 w 4851862"/>
                  <a:gd name="connsiteY38" fmla="*/ 801449 h 2053900"/>
                  <a:gd name="connsiteX39" fmla="*/ 4527666 w 4851862"/>
                  <a:gd name="connsiteY39" fmla="*/ 851326 h 2053900"/>
                  <a:gd name="connsiteX40" fmla="*/ 4610793 w 4851862"/>
                  <a:gd name="connsiteY40" fmla="*/ 884576 h 2053900"/>
                  <a:gd name="connsiteX41" fmla="*/ 4693920 w 4851862"/>
                  <a:gd name="connsiteY41" fmla="*/ 884576 h 2053900"/>
                  <a:gd name="connsiteX42" fmla="*/ 4727171 w 4851862"/>
                  <a:gd name="connsiteY42" fmla="*/ 901202 h 2053900"/>
                  <a:gd name="connsiteX43" fmla="*/ 4777047 w 4851862"/>
                  <a:gd name="connsiteY43" fmla="*/ 751573 h 2053900"/>
                  <a:gd name="connsiteX44" fmla="*/ 4760422 w 4851862"/>
                  <a:gd name="connsiteY44" fmla="*/ 169682 h 2053900"/>
                  <a:gd name="connsiteX45" fmla="*/ 4228407 w 4851862"/>
                  <a:gd name="connsiteY45" fmla="*/ 656 h 2053900"/>
                  <a:gd name="connsiteX46" fmla="*/ 2715491 w 4851862"/>
                  <a:gd name="connsiteY46" fmla="*/ 17282 h 2053900"/>
                  <a:gd name="connsiteX47" fmla="*/ 2719262 w 4851862"/>
                  <a:gd name="connsiteY47" fmla="*/ 30851 h 2053900"/>
                  <a:gd name="connsiteX48" fmla="*/ 2732116 w 4851862"/>
                  <a:gd name="connsiteY48" fmla="*/ 352562 h 2053900"/>
                  <a:gd name="connsiteX49" fmla="*/ 2100349 w 4851862"/>
                  <a:gd name="connsiteY49" fmla="*/ 402438 h 2053900"/>
                  <a:gd name="connsiteX50" fmla="*/ 936567 w 4851862"/>
                  <a:gd name="connsiteY50" fmla="*/ 402438 h 2053900"/>
                  <a:gd name="connsiteX51" fmla="*/ 221673 w 4851862"/>
                  <a:gd name="connsiteY51" fmla="*/ 402438 h 2053900"/>
                  <a:gd name="connsiteX52" fmla="*/ 105295 w 4851862"/>
                  <a:gd name="connsiteY52" fmla="*/ 402438 h 2053900"/>
                  <a:gd name="connsiteX53" fmla="*/ 72044 w 4851862"/>
                  <a:gd name="connsiteY53" fmla="*/ 435689 h 2053900"/>
                  <a:gd name="connsiteX54" fmla="*/ 38793 w 4851862"/>
                  <a:gd name="connsiteY54" fmla="*/ 402438 h 2053900"/>
                  <a:gd name="connsiteX55" fmla="*/ 22167 w 4851862"/>
                  <a:gd name="connsiteY55" fmla="*/ 452315 h 2053900"/>
                  <a:gd name="connsiteX0" fmla="*/ 22167 w 4851862"/>
                  <a:gd name="connsiteY0" fmla="*/ 452315 h 2053900"/>
                  <a:gd name="connsiteX1" fmla="*/ 171796 w 4851862"/>
                  <a:gd name="connsiteY1" fmla="*/ 502191 h 2053900"/>
                  <a:gd name="connsiteX2" fmla="*/ 437804 w 4851862"/>
                  <a:gd name="connsiteY2" fmla="*/ 651820 h 2053900"/>
                  <a:gd name="connsiteX3" fmla="*/ 737062 w 4851862"/>
                  <a:gd name="connsiteY3" fmla="*/ 751573 h 2053900"/>
                  <a:gd name="connsiteX4" fmla="*/ 969818 w 4851862"/>
                  <a:gd name="connsiteY4" fmla="*/ 768198 h 2053900"/>
                  <a:gd name="connsiteX5" fmla="*/ 1169324 w 4851862"/>
                  <a:gd name="connsiteY5" fmla="*/ 601944 h 2053900"/>
                  <a:gd name="connsiteX6" fmla="*/ 1285702 w 4851862"/>
                  <a:gd name="connsiteY6" fmla="*/ 568693 h 2053900"/>
                  <a:gd name="connsiteX7" fmla="*/ 1485207 w 4851862"/>
                  <a:gd name="connsiteY7" fmla="*/ 635195 h 2053900"/>
                  <a:gd name="connsiteX8" fmla="*/ 1601586 w 4851862"/>
                  <a:gd name="connsiteY8" fmla="*/ 751573 h 2053900"/>
                  <a:gd name="connsiteX9" fmla="*/ 1767840 w 4851862"/>
                  <a:gd name="connsiteY9" fmla="*/ 984329 h 2053900"/>
                  <a:gd name="connsiteX10" fmla="*/ 1767840 w 4851862"/>
                  <a:gd name="connsiteY10" fmla="*/ 1034206 h 2053900"/>
                  <a:gd name="connsiteX11" fmla="*/ 1867593 w 4851862"/>
                  <a:gd name="connsiteY11" fmla="*/ 1117333 h 2053900"/>
                  <a:gd name="connsiteX12" fmla="*/ 2150226 w 4851862"/>
                  <a:gd name="connsiteY12" fmla="*/ 1100707 h 2053900"/>
                  <a:gd name="connsiteX13" fmla="*/ 2366356 w 4851862"/>
                  <a:gd name="connsiteY13" fmla="*/ 1133958 h 2053900"/>
                  <a:gd name="connsiteX14" fmla="*/ 2432858 w 4851862"/>
                  <a:gd name="connsiteY14" fmla="*/ 1266962 h 2053900"/>
                  <a:gd name="connsiteX15" fmla="*/ 2615738 w 4851862"/>
                  <a:gd name="connsiteY15" fmla="*/ 1399966 h 2053900"/>
                  <a:gd name="connsiteX16" fmla="*/ 2416233 w 4851862"/>
                  <a:gd name="connsiteY16" fmla="*/ 1416591 h 2053900"/>
                  <a:gd name="connsiteX17" fmla="*/ 2366356 w 4851862"/>
                  <a:gd name="connsiteY17" fmla="*/ 1499718 h 2053900"/>
                  <a:gd name="connsiteX18" fmla="*/ 2316480 w 4851862"/>
                  <a:gd name="connsiteY18" fmla="*/ 1632722 h 2053900"/>
                  <a:gd name="connsiteX19" fmla="*/ 2249978 w 4851862"/>
                  <a:gd name="connsiteY19" fmla="*/ 1732475 h 2053900"/>
                  <a:gd name="connsiteX20" fmla="*/ 2166851 w 4851862"/>
                  <a:gd name="connsiteY20" fmla="*/ 1898729 h 2053900"/>
                  <a:gd name="connsiteX21" fmla="*/ 2133600 w 4851862"/>
                  <a:gd name="connsiteY21" fmla="*/ 1965231 h 2053900"/>
                  <a:gd name="connsiteX22" fmla="*/ 2266604 w 4851862"/>
                  <a:gd name="connsiteY22" fmla="*/ 2048358 h 2053900"/>
                  <a:gd name="connsiteX23" fmla="*/ 2366356 w 4851862"/>
                  <a:gd name="connsiteY23" fmla="*/ 1931980 h 2053900"/>
                  <a:gd name="connsiteX24" fmla="*/ 2499360 w 4851862"/>
                  <a:gd name="connsiteY24" fmla="*/ 1848853 h 2053900"/>
                  <a:gd name="connsiteX25" fmla="*/ 2632364 w 4851862"/>
                  <a:gd name="connsiteY25" fmla="*/ 1815602 h 2053900"/>
                  <a:gd name="connsiteX26" fmla="*/ 2698866 w 4851862"/>
                  <a:gd name="connsiteY26" fmla="*/ 1765726 h 2053900"/>
                  <a:gd name="connsiteX27" fmla="*/ 2615738 w 4851862"/>
                  <a:gd name="connsiteY27" fmla="*/ 1649347 h 2053900"/>
                  <a:gd name="connsiteX28" fmla="*/ 2964873 w 4851862"/>
                  <a:gd name="connsiteY28" fmla="*/ 1549595 h 2053900"/>
                  <a:gd name="connsiteX29" fmla="*/ 3230880 w 4851862"/>
                  <a:gd name="connsiteY29" fmla="*/ 1300213 h 2053900"/>
                  <a:gd name="connsiteX30" fmla="*/ 3480262 w 4851862"/>
                  <a:gd name="connsiteY30" fmla="*/ 1183835 h 2053900"/>
                  <a:gd name="connsiteX31" fmla="*/ 3762895 w 4851862"/>
                  <a:gd name="connsiteY31" fmla="*/ 1133958 h 2053900"/>
                  <a:gd name="connsiteX32" fmla="*/ 3995651 w 4851862"/>
                  <a:gd name="connsiteY32" fmla="*/ 917827 h 2053900"/>
                  <a:gd name="connsiteX33" fmla="*/ 3995651 w 4851862"/>
                  <a:gd name="connsiteY33" fmla="*/ 601944 h 2053900"/>
                  <a:gd name="connsiteX34" fmla="*/ 4128655 w 4851862"/>
                  <a:gd name="connsiteY34" fmla="*/ 535442 h 2053900"/>
                  <a:gd name="connsiteX35" fmla="*/ 4211782 w 4851862"/>
                  <a:gd name="connsiteY35" fmla="*/ 502191 h 2053900"/>
                  <a:gd name="connsiteX36" fmla="*/ 4311535 w 4851862"/>
                  <a:gd name="connsiteY36" fmla="*/ 568693 h 2053900"/>
                  <a:gd name="connsiteX37" fmla="*/ 4394662 w 4851862"/>
                  <a:gd name="connsiteY37" fmla="*/ 668446 h 2053900"/>
                  <a:gd name="connsiteX38" fmla="*/ 4427913 w 4851862"/>
                  <a:gd name="connsiteY38" fmla="*/ 801449 h 2053900"/>
                  <a:gd name="connsiteX39" fmla="*/ 4527666 w 4851862"/>
                  <a:gd name="connsiteY39" fmla="*/ 851326 h 2053900"/>
                  <a:gd name="connsiteX40" fmla="*/ 4610793 w 4851862"/>
                  <a:gd name="connsiteY40" fmla="*/ 884576 h 2053900"/>
                  <a:gd name="connsiteX41" fmla="*/ 4693920 w 4851862"/>
                  <a:gd name="connsiteY41" fmla="*/ 884576 h 2053900"/>
                  <a:gd name="connsiteX42" fmla="*/ 4727171 w 4851862"/>
                  <a:gd name="connsiteY42" fmla="*/ 901202 h 2053900"/>
                  <a:gd name="connsiteX43" fmla="*/ 4777047 w 4851862"/>
                  <a:gd name="connsiteY43" fmla="*/ 751573 h 2053900"/>
                  <a:gd name="connsiteX44" fmla="*/ 4760422 w 4851862"/>
                  <a:gd name="connsiteY44" fmla="*/ 169682 h 2053900"/>
                  <a:gd name="connsiteX45" fmla="*/ 4228407 w 4851862"/>
                  <a:gd name="connsiteY45" fmla="*/ 656 h 2053900"/>
                  <a:gd name="connsiteX46" fmla="*/ 2715491 w 4851862"/>
                  <a:gd name="connsiteY46" fmla="*/ 17282 h 2053900"/>
                  <a:gd name="connsiteX47" fmla="*/ 2719262 w 4851862"/>
                  <a:gd name="connsiteY47" fmla="*/ 30851 h 2053900"/>
                  <a:gd name="connsiteX48" fmla="*/ 2732116 w 4851862"/>
                  <a:gd name="connsiteY48" fmla="*/ 352562 h 2053900"/>
                  <a:gd name="connsiteX49" fmla="*/ 2100349 w 4851862"/>
                  <a:gd name="connsiteY49" fmla="*/ 402438 h 2053900"/>
                  <a:gd name="connsiteX50" fmla="*/ 936567 w 4851862"/>
                  <a:gd name="connsiteY50" fmla="*/ 402438 h 2053900"/>
                  <a:gd name="connsiteX51" fmla="*/ 221673 w 4851862"/>
                  <a:gd name="connsiteY51" fmla="*/ 402438 h 2053900"/>
                  <a:gd name="connsiteX52" fmla="*/ 105295 w 4851862"/>
                  <a:gd name="connsiteY52" fmla="*/ 402438 h 2053900"/>
                  <a:gd name="connsiteX53" fmla="*/ 72044 w 4851862"/>
                  <a:gd name="connsiteY53" fmla="*/ 435689 h 2053900"/>
                  <a:gd name="connsiteX54" fmla="*/ 38793 w 4851862"/>
                  <a:gd name="connsiteY54" fmla="*/ 402438 h 2053900"/>
                  <a:gd name="connsiteX55" fmla="*/ 22167 w 4851862"/>
                  <a:gd name="connsiteY55" fmla="*/ 452315 h 2053900"/>
                  <a:gd name="connsiteX0" fmla="*/ 22167 w 4851862"/>
                  <a:gd name="connsiteY0" fmla="*/ 452315 h 2053900"/>
                  <a:gd name="connsiteX1" fmla="*/ 171796 w 4851862"/>
                  <a:gd name="connsiteY1" fmla="*/ 502191 h 2053900"/>
                  <a:gd name="connsiteX2" fmla="*/ 437804 w 4851862"/>
                  <a:gd name="connsiteY2" fmla="*/ 651820 h 2053900"/>
                  <a:gd name="connsiteX3" fmla="*/ 737062 w 4851862"/>
                  <a:gd name="connsiteY3" fmla="*/ 751573 h 2053900"/>
                  <a:gd name="connsiteX4" fmla="*/ 969818 w 4851862"/>
                  <a:gd name="connsiteY4" fmla="*/ 768198 h 2053900"/>
                  <a:gd name="connsiteX5" fmla="*/ 1169324 w 4851862"/>
                  <a:gd name="connsiteY5" fmla="*/ 601944 h 2053900"/>
                  <a:gd name="connsiteX6" fmla="*/ 1285702 w 4851862"/>
                  <a:gd name="connsiteY6" fmla="*/ 568693 h 2053900"/>
                  <a:gd name="connsiteX7" fmla="*/ 1485207 w 4851862"/>
                  <a:gd name="connsiteY7" fmla="*/ 635195 h 2053900"/>
                  <a:gd name="connsiteX8" fmla="*/ 1601586 w 4851862"/>
                  <a:gd name="connsiteY8" fmla="*/ 751573 h 2053900"/>
                  <a:gd name="connsiteX9" fmla="*/ 1767840 w 4851862"/>
                  <a:gd name="connsiteY9" fmla="*/ 984329 h 2053900"/>
                  <a:gd name="connsiteX10" fmla="*/ 1767840 w 4851862"/>
                  <a:gd name="connsiteY10" fmla="*/ 1034206 h 2053900"/>
                  <a:gd name="connsiteX11" fmla="*/ 1867593 w 4851862"/>
                  <a:gd name="connsiteY11" fmla="*/ 1117333 h 2053900"/>
                  <a:gd name="connsiteX12" fmla="*/ 2150226 w 4851862"/>
                  <a:gd name="connsiteY12" fmla="*/ 1100707 h 2053900"/>
                  <a:gd name="connsiteX13" fmla="*/ 2366356 w 4851862"/>
                  <a:gd name="connsiteY13" fmla="*/ 1133958 h 2053900"/>
                  <a:gd name="connsiteX14" fmla="*/ 2432858 w 4851862"/>
                  <a:gd name="connsiteY14" fmla="*/ 1266962 h 2053900"/>
                  <a:gd name="connsiteX15" fmla="*/ 2615738 w 4851862"/>
                  <a:gd name="connsiteY15" fmla="*/ 1399966 h 2053900"/>
                  <a:gd name="connsiteX16" fmla="*/ 2416233 w 4851862"/>
                  <a:gd name="connsiteY16" fmla="*/ 1416591 h 2053900"/>
                  <a:gd name="connsiteX17" fmla="*/ 2366356 w 4851862"/>
                  <a:gd name="connsiteY17" fmla="*/ 1499718 h 2053900"/>
                  <a:gd name="connsiteX18" fmla="*/ 2316480 w 4851862"/>
                  <a:gd name="connsiteY18" fmla="*/ 1632722 h 2053900"/>
                  <a:gd name="connsiteX19" fmla="*/ 2249978 w 4851862"/>
                  <a:gd name="connsiteY19" fmla="*/ 1732475 h 2053900"/>
                  <a:gd name="connsiteX20" fmla="*/ 2166851 w 4851862"/>
                  <a:gd name="connsiteY20" fmla="*/ 1898729 h 2053900"/>
                  <a:gd name="connsiteX21" fmla="*/ 2133600 w 4851862"/>
                  <a:gd name="connsiteY21" fmla="*/ 1965231 h 2053900"/>
                  <a:gd name="connsiteX22" fmla="*/ 2266604 w 4851862"/>
                  <a:gd name="connsiteY22" fmla="*/ 2048358 h 2053900"/>
                  <a:gd name="connsiteX23" fmla="*/ 2366356 w 4851862"/>
                  <a:gd name="connsiteY23" fmla="*/ 1931980 h 2053900"/>
                  <a:gd name="connsiteX24" fmla="*/ 2499360 w 4851862"/>
                  <a:gd name="connsiteY24" fmla="*/ 1848853 h 2053900"/>
                  <a:gd name="connsiteX25" fmla="*/ 2632364 w 4851862"/>
                  <a:gd name="connsiteY25" fmla="*/ 1815602 h 2053900"/>
                  <a:gd name="connsiteX26" fmla="*/ 2698866 w 4851862"/>
                  <a:gd name="connsiteY26" fmla="*/ 1765726 h 2053900"/>
                  <a:gd name="connsiteX27" fmla="*/ 2615738 w 4851862"/>
                  <a:gd name="connsiteY27" fmla="*/ 1649347 h 2053900"/>
                  <a:gd name="connsiteX28" fmla="*/ 2964873 w 4851862"/>
                  <a:gd name="connsiteY28" fmla="*/ 1549595 h 2053900"/>
                  <a:gd name="connsiteX29" fmla="*/ 3230880 w 4851862"/>
                  <a:gd name="connsiteY29" fmla="*/ 1300213 h 2053900"/>
                  <a:gd name="connsiteX30" fmla="*/ 3480262 w 4851862"/>
                  <a:gd name="connsiteY30" fmla="*/ 1183835 h 2053900"/>
                  <a:gd name="connsiteX31" fmla="*/ 3762895 w 4851862"/>
                  <a:gd name="connsiteY31" fmla="*/ 1133958 h 2053900"/>
                  <a:gd name="connsiteX32" fmla="*/ 3995651 w 4851862"/>
                  <a:gd name="connsiteY32" fmla="*/ 917827 h 2053900"/>
                  <a:gd name="connsiteX33" fmla="*/ 3995651 w 4851862"/>
                  <a:gd name="connsiteY33" fmla="*/ 601944 h 2053900"/>
                  <a:gd name="connsiteX34" fmla="*/ 4128655 w 4851862"/>
                  <a:gd name="connsiteY34" fmla="*/ 535442 h 2053900"/>
                  <a:gd name="connsiteX35" fmla="*/ 4211782 w 4851862"/>
                  <a:gd name="connsiteY35" fmla="*/ 502191 h 2053900"/>
                  <a:gd name="connsiteX36" fmla="*/ 4311535 w 4851862"/>
                  <a:gd name="connsiteY36" fmla="*/ 568693 h 2053900"/>
                  <a:gd name="connsiteX37" fmla="*/ 4394662 w 4851862"/>
                  <a:gd name="connsiteY37" fmla="*/ 668446 h 2053900"/>
                  <a:gd name="connsiteX38" fmla="*/ 4427913 w 4851862"/>
                  <a:gd name="connsiteY38" fmla="*/ 801449 h 2053900"/>
                  <a:gd name="connsiteX39" fmla="*/ 4527666 w 4851862"/>
                  <a:gd name="connsiteY39" fmla="*/ 851326 h 2053900"/>
                  <a:gd name="connsiteX40" fmla="*/ 4610793 w 4851862"/>
                  <a:gd name="connsiteY40" fmla="*/ 884576 h 2053900"/>
                  <a:gd name="connsiteX41" fmla="*/ 4693920 w 4851862"/>
                  <a:gd name="connsiteY41" fmla="*/ 884576 h 2053900"/>
                  <a:gd name="connsiteX42" fmla="*/ 4727171 w 4851862"/>
                  <a:gd name="connsiteY42" fmla="*/ 901202 h 2053900"/>
                  <a:gd name="connsiteX43" fmla="*/ 4777047 w 4851862"/>
                  <a:gd name="connsiteY43" fmla="*/ 751573 h 2053900"/>
                  <a:gd name="connsiteX44" fmla="*/ 4760422 w 4851862"/>
                  <a:gd name="connsiteY44" fmla="*/ 169682 h 2053900"/>
                  <a:gd name="connsiteX45" fmla="*/ 2715491 w 4851862"/>
                  <a:gd name="connsiteY45" fmla="*/ 17282 h 2053900"/>
                  <a:gd name="connsiteX46" fmla="*/ 2719262 w 4851862"/>
                  <a:gd name="connsiteY46" fmla="*/ 30851 h 2053900"/>
                  <a:gd name="connsiteX47" fmla="*/ 2732116 w 4851862"/>
                  <a:gd name="connsiteY47" fmla="*/ 352562 h 2053900"/>
                  <a:gd name="connsiteX48" fmla="*/ 2100349 w 4851862"/>
                  <a:gd name="connsiteY48" fmla="*/ 402438 h 2053900"/>
                  <a:gd name="connsiteX49" fmla="*/ 936567 w 4851862"/>
                  <a:gd name="connsiteY49" fmla="*/ 402438 h 2053900"/>
                  <a:gd name="connsiteX50" fmla="*/ 221673 w 4851862"/>
                  <a:gd name="connsiteY50" fmla="*/ 402438 h 2053900"/>
                  <a:gd name="connsiteX51" fmla="*/ 105295 w 4851862"/>
                  <a:gd name="connsiteY51" fmla="*/ 402438 h 2053900"/>
                  <a:gd name="connsiteX52" fmla="*/ 72044 w 4851862"/>
                  <a:gd name="connsiteY52" fmla="*/ 435689 h 2053900"/>
                  <a:gd name="connsiteX53" fmla="*/ 38793 w 4851862"/>
                  <a:gd name="connsiteY53" fmla="*/ 402438 h 2053900"/>
                  <a:gd name="connsiteX54" fmla="*/ 22167 w 4851862"/>
                  <a:gd name="connsiteY54" fmla="*/ 452315 h 2053900"/>
                  <a:gd name="connsiteX0" fmla="*/ 22167 w 4851862"/>
                  <a:gd name="connsiteY0" fmla="*/ 435033 h 2036618"/>
                  <a:gd name="connsiteX1" fmla="*/ 171796 w 4851862"/>
                  <a:gd name="connsiteY1" fmla="*/ 484909 h 2036618"/>
                  <a:gd name="connsiteX2" fmla="*/ 437804 w 4851862"/>
                  <a:gd name="connsiteY2" fmla="*/ 634538 h 2036618"/>
                  <a:gd name="connsiteX3" fmla="*/ 737062 w 4851862"/>
                  <a:gd name="connsiteY3" fmla="*/ 734291 h 2036618"/>
                  <a:gd name="connsiteX4" fmla="*/ 969818 w 4851862"/>
                  <a:gd name="connsiteY4" fmla="*/ 750916 h 2036618"/>
                  <a:gd name="connsiteX5" fmla="*/ 1169324 w 4851862"/>
                  <a:gd name="connsiteY5" fmla="*/ 584662 h 2036618"/>
                  <a:gd name="connsiteX6" fmla="*/ 1285702 w 4851862"/>
                  <a:gd name="connsiteY6" fmla="*/ 551411 h 2036618"/>
                  <a:gd name="connsiteX7" fmla="*/ 1485207 w 4851862"/>
                  <a:gd name="connsiteY7" fmla="*/ 617913 h 2036618"/>
                  <a:gd name="connsiteX8" fmla="*/ 1601586 w 4851862"/>
                  <a:gd name="connsiteY8" fmla="*/ 734291 h 2036618"/>
                  <a:gd name="connsiteX9" fmla="*/ 1767840 w 4851862"/>
                  <a:gd name="connsiteY9" fmla="*/ 967047 h 2036618"/>
                  <a:gd name="connsiteX10" fmla="*/ 1767840 w 4851862"/>
                  <a:gd name="connsiteY10" fmla="*/ 1016924 h 2036618"/>
                  <a:gd name="connsiteX11" fmla="*/ 1867593 w 4851862"/>
                  <a:gd name="connsiteY11" fmla="*/ 1100051 h 2036618"/>
                  <a:gd name="connsiteX12" fmla="*/ 2150226 w 4851862"/>
                  <a:gd name="connsiteY12" fmla="*/ 1083425 h 2036618"/>
                  <a:gd name="connsiteX13" fmla="*/ 2366356 w 4851862"/>
                  <a:gd name="connsiteY13" fmla="*/ 1116676 h 2036618"/>
                  <a:gd name="connsiteX14" fmla="*/ 2432858 w 4851862"/>
                  <a:gd name="connsiteY14" fmla="*/ 1249680 h 2036618"/>
                  <a:gd name="connsiteX15" fmla="*/ 2615738 w 4851862"/>
                  <a:gd name="connsiteY15" fmla="*/ 1382684 h 2036618"/>
                  <a:gd name="connsiteX16" fmla="*/ 2416233 w 4851862"/>
                  <a:gd name="connsiteY16" fmla="*/ 1399309 h 2036618"/>
                  <a:gd name="connsiteX17" fmla="*/ 2366356 w 4851862"/>
                  <a:gd name="connsiteY17" fmla="*/ 1482436 h 2036618"/>
                  <a:gd name="connsiteX18" fmla="*/ 2316480 w 4851862"/>
                  <a:gd name="connsiteY18" fmla="*/ 1615440 h 2036618"/>
                  <a:gd name="connsiteX19" fmla="*/ 2249978 w 4851862"/>
                  <a:gd name="connsiteY19" fmla="*/ 1715193 h 2036618"/>
                  <a:gd name="connsiteX20" fmla="*/ 2166851 w 4851862"/>
                  <a:gd name="connsiteY20" fmla="*/ 1881447 h 2036618"/>
                  <a:gd name="connsiteX21" fmla="*/ 2133600 w 4851862"/>
                  <a:gd name="connsiteY21" fmla="*/ 1947949 h 2036618"/>
                  <a:gd name="connsiteX22" fmla="*/ 2266604 w 4851862"/>
                  <a:gd name="connsiteY22" fmla="*/ 2031076 h 2036618"/>
                  <a:gd name="connsiteX23" fmla="*/ 2366356 w 4851862"/>
                  <a:gd name="connsiteY23" fmla="*/ 1914698 h 2036618"/>
                  <a:gd name="connsiteX24" fmla="*/ 2499360 w 4851862"/>
                  <a:gd name="connsiteY24" fmla="*/ 1831571 h 2036618"/>
                  <a:gd name="connsiteX25" fmla="*/ 2632364 w 4851862"/>
                  <a:gd name="connsiteY25" fmla="*/ 1798320 h 2036618"/>
                  <a:gd name="connsiteX26" fmla="*/ 2698866 w 4851862"/>
                  <a:gd name="connsiteY26" fmla="*/ 1748444 h 2036618"/>
                  <a:gd name="connsiteX27" fmla="*/ 2615738 w 4851862"/>
                  <a:gd name="connsiteY27" fmla="*/ 1632065 h 2036618"/>
                  <a:gd name="connsiteX28" fmla="*/ 2964873 w 4851862"/>
                  <a:gd name="connsiteY28" fmla="*/ 1532313 h 2036618"/>
                  <a:gd name="connsiteX29" fmla="*/ 3230880 w 4851862"/>
                  <a:gd name="connsiteY29" fmla="*/ 1282931 h 2036618"/>
                  <a:gd name="connsiteX30" fmla="*/ 3480262 w 4851862"/>
                  <a:gd name="connsiteY30" fmla="*/ 1166553 h 2036618"/>
                  <a:gd name="connsiteX31" fmla="*/ 3762895 w 4851862"/>
                  <a:gd name="connsiteY31" fmla="*/ 1116676 h 2036618"/>
                  <a:gd name="connsiteX32" fmla="*/ 3995651 w 4851862"/>
                  <a:gd name="connsiteY32" fmla="*/ 900545 h 2036618"/>
                  <a:gd name="connsiteX33" fmla="*/ 3995651 w 4851862"/>
                  <a:gd name="connsiteY33" fmla="*/ 584662 h 2036618"/>
                  <a:gd name="connsiteX34" fmla="*/ 4128655 w 4851862"/>
                  <a:gd name="connsiteY34" fmla="*/ 518160 h 2036618"/>
                  <a:gd name="connsiteX35" fmla="*/ 4211782 w 4851862"/>
                  <a:gd name="connsiteY35" fmla="*/ 484909 h 2036618"/>
                  <a:gd name="connsiteX36" fmla="*/ 4311535 w 4851862"/>
                  <a:gd name="connsiteY36" fmla="*/ 551411 h 2036618"/>
                  <a:gd name="connsiteX37" fmla="*/ 4394662 w 4851862"/>
                  <a:gd name="connsiteY37" fmla="*/ 651164 h 2036618"/>
                  <a:gd name="connsiteX38" fmla="*/ 4427913 w 4851862"/>
                  <a:gd name="connsiteY38" fmla="*/ 784167 h 2036618"/>
                  <a:gd name="connsiteX39" fmla="*/ 4527666 w 4851862"/>
                  <a:gd name="connsiteY39" fmla="*/ 834044 h 2036618"/>
                  <a:gd name="connsiteX40" fmla="*/ 4610793 w 4851862"/>
                  <a:gd name="connsiteY40" fmla="*/ 867294 h 2036618"/>
                  <a:gd name="connsiteX41" fmla="*/ 4693920 w 4851862"/>
                  <a:gd name="connsiteY41" fmla="*/ 867294 h 2036618"/>
                  <a:gd name="connsiteX42" fmla="*/ 4727171 w 4851862"/>
                  <a:gd name="connsiteY42" fmla="*/ 883920 h 2036618"/>
                  <a:gd name="connsiteX43" fmla="*/ 4777047 w 4851862"/>
                  <a:gd name="connsiteY43" fmla="*/ 734291 h 2036618"/>
                  <a:gd name="connsiteX44" fmla="*/ 4760422 w 4851862"/>
                  <a:gd name="connsiteY44" fmla="*/ 152400 h 2036618"/>
                  <a:gd name="connsiteX45" fmla="*/ 2715491 w 4851862"/>
                  <a:gd name="connsiteY45" fmla="*/ 0 h 2036618"/>
                  <a:gd name="connsiteX46" fmla="*/ 2732116 w 4851862"/>
                  <a:gd name="connsiteY46" fmla="*/ 335280 h 2036618"/>
                  <a:gd name="connsiteX47" fmla="*/ 2100349 w 4851862"/>
                  <a:gd name="connsiteY47" fmla="*/ 385156 h 2036618"/>
                  <a:gd name="connsiteX48" fmla="*/ 936567 w 4851862"/>
                  <a:gd name="connsiteY48" fmla="*/ 385156 h 2036618"/>
                  <a:gd name="connsiteX49" fmla="*/ 221673 w 4851862"/>
                  <a:gd name="connsiteY49" fmla="*/ 385156 h 2036618"/>
                  <a:gd name="connsiteX50" fmla="*/ 105295 w 4851862"/>
                  <a:gd name="connsiteY50" fmla="*/ 385156 h 2036618"/>
                  <a:gd name="connsiteX51" fmla="*/ 72044 w 4851862"/>
                  <a:gd name="connsiteY51" fmla="*/ 418407 h 2036618"/>
                  <a:gd name="connsiteX52" fmla="*/ 38793 w 4851862"/>
                  <a:gd name="connsiteY52" fmla="*/ 385156 h 2036618"/>
                  <a:gd name="connsiteX53" fmla="*/ 22167 w 4851862"/>
                  <a:gd name="connsiteY53" fmla="*/ 435033 h 2036618"/>
                  <a:gd name="connsiteX0" fmla="*/ 22167 w 4851862"/>
                  <a:gd name="connsiteY0" fmla="*/ 349135 h 1950720"/>
                  <a:gd name="connsiteX1" fmla="*/ 171796 w 4851862"/>
                  <a:gd name="connsiteY1" fmla="*/ 399011 h 1950720"/>
                  <a:gd name="connsiteX2" fmla="*/ 437804 w 4851862"/>
                  <a:gd name="connsiteY2" fmla="*/ 548640 h 1950720"/>
                  <a:gd name="connsiteX3" fmla="*/ 737062 w 4851862"/>
                  <a:gd name="connsiteY3" fmla="*/ 648393 h 1950720"/>
                  <a:gd name="connsiteX4" fmla="*/ 969818 w 4851862"/>
                  <a:gd name="connsiteY4" fmla="*/ 665018 h 1950720"/>
                  <a:gd name="connsiteX5" fmla="*/ 1169324 w 4851862"/>
                  <a:gd name="connsiteY5" fmla="*/ 498764 h 1950720"/>
                  <a:gd name="connsiteX6" fmla="*/ 1285702 w 4851862"/>
                  <a:gd name="connsiteY6" fmla="*/ 465513 h 1950720"/>
                  <a:gd name="connsiteX7" fmla="*/ 1485207 w 4851862"/>
                  <a:gd name="connsiteY7" fmla="*/ 532015 h 1950720"/>
                  <a:gd name="connsiteX8" fmla="*/ 1601586 w 4851862"/>
                  <a:gd name="connsiteY8" fmla="*/ 648393 h 1950720"/>
                  <a:gd name="connsiteX9" fmla="*/ 1767840 w 4851862"/>
                  <a:gd name="connsiteY9" fmla="*/ 881149 h 1950720"/>
                  <a:gd name="connsiteX10" fmla="*/ 1767840 w 4851862"/>
                  <a:gd name="connsiteY10" fmla="*/ 931026 h 1950720"/>
                  <a:gd name="connsiteX11" fmla="*/ 1867593 w 4851862"/>
                  <a:gd name="connsiteY11" fmla="*/ 1014153 h 1950720"/>
                  <a:gd name="connsiteX12" fmla="*/ 2150226 w 4851862"/>
                  <a:gd name="connsiteY12" fmla="*/ 997527 h 1950720"/>
                  <a:gd name="connsiteX13" fmla="*/ 2366356 w 4851862"/>
                  <a:gd name="connsiteY13" fmla="*/ 1030778 h 1950720"/>
                  <a:gd name="connsiteX14" fmla="*/ 2432858 w 4851862"/>
                  <a:gd name="connsiteY14" fmla="*/ 1163782 h 1950720"/>
                  <a:gd name="connsiteX15" fmla="*/ 2615738 w 4851862"/>
                  <a:gd name="connsiteY15" fmla="*/ 1296786 h 1950720"/>
                  <a:gd name="connsiteX16" fmla="*/ 2416233 w 4851862"/>
                  <a:gd name="connsiteY16" fmla="*/ 1313411 h 1950720"/>
                  <a:gd name="connsiteX17" fmla="*/ 2366356 w 4851862"/>
                  <a:gd name="connsiteY17" fmla="*/ 1396538 h 1950720"/>
                  <a:gd name="connsiteX18" fmla="*/ 2316480 w 4851862"/>
                  <a:gd name="connsiteY18" fmla="*/ 1529542 h 1950720"/>
                  <a:gd name="connsiteX19" fmla="*/ 2249978 w 4851862"/>
                  <a:gd name="connsiteY19" fmla="*/ 1629295 h 1950720"/>
                  <a:gd name="connsiteX20" fmla="*/ 2166851 w 4851862"/>
                  <a:gd name="connsiteY20" fmla="*/ 1795549 h 1950720"/>
                  <a:gd name="connsiteX21" fmla="*/ 2133600 w 4851862"/>
                  <a:gd name="connsiteY21" fmla="*/ 1862051 h 1950720"/>
                  <a:gd name="connsiteX22" fmla="*/ 2266604 w 4851862"/>
                  <a:gd name="connsiteY22" fmla="*/ 1945178 h 1950720"/>
                  <a:gd name="connsiteX23" fmla="*/ 2366356 w 4851862"/>
                  <a:gd name="connsiteY23" fmla="*/ 1828800 h 1950720"/>
                  <a:gd name="connsiteX24" fmla="*/ 2499360 w 4851862"/>
                  <a:gd name="connsiteY24" fmla="*/ 1745673 h 1950720"/>
                  <a:gd name="connsiteX25" fmla="*/ 2632364 w 4851862"/>
                  <a:gd name="connsiteY25" fmla="*/ 1712422 h 1950720"/>
                  <a:gd name="connsiteX26" fmla="*/ 2698866 w 4851862"/>
                  <a:gd name="connsiteY26" fmla="*/ 1662546 h 1950720"/>
                  <a:gd name="connsiteX27" fmla="*/ 2615738 w 4851862"/>
                  <a:gd name="connsiteY27" fmla="*/ 1546167 h 1950720"/>
                  <a:gd name="connsiteX28" fmla="*/ 2964873 w 4851862"/>
                  <a:gd name="connsiteY28" fmla="*/ 1446415 h 1950720"/>
                  <a:gd name="connsiteX29" fmla="*/ 3230880 w 4851862"/>
                  <a:gd name="connsiteY29" fmla="*/ 1197033 h 1950720"/>
                  <a:gd name="connsiteX30" fmla="*/ 3480262 w 4851862"/>
                  <a:gd name="connsiteY30" fmla="*/ 1080655 h 1950720"/>
                  <a:gd name="connsiteX31" fmla="*/ 3762895 w 4851862"/>
                  <a:gd name="connsiteY31" fmla="*/ 1030778 h 1950720"/>
                  <a:gd name="connsiteX32" fmla="*/ 3995651 w 4851862"/>
                  <a:gd name="connsiteY32" fmla="*/ 814647 h 1950720"/>
                  <a:gd name="connsiteX33" fmla="*/ 3995651 w 4851862"/>
                  <a:gd name="connsiteY33" fmla="*/ 498764 h 1950720"/>
                  <a:gd name="connsiteX34" fmla="*/ 4128655 w 4851862"/>
                  <a:gd name="connsiteY34" fmla="*/ 432262 h 1950720"/>
                  <a:gd name="connsiteX35" fmla="*/ 4211782 w 4851862"/>
                  <a:gd name="connsiteY35" fmla="*/ 399011 h 1950720"/>
                  <a:gd name="connsiteX36" fmla="*/ 4311535 w 4851862"/>
                  <a:gd name="connsiteY36" fmla="*/ 465513 h 1950720"/>
                  <a:gd name="connsiteX37" fmla="*/ 4394662 w 4851862"/>
                  <a:gd name="connsiteY37" fmla="*/ 565266 h 1950720"/>
                  <a:gd name="connsiteX38" fmla="*/ 4427913 w 4851862"/>
                  <a:gd name="connsiteY38" fmla="*/ 698269 h 1950720"/>
                  <a:gd name="connsiteX39" fmla="*/ 4527666 w 4851862"/>
                  <a:gd name="connsiteY39" fmla="*/ 748146 h 1950720"/>
                  <a:gd name="connsiteX40" fmla="*/ 4610793 w 4851862"/>
                  <a:gd name="connsiteY40" fmla="*/ 781396 h 1950720"/>
                  <a:gd name="connsiteX41" fmla="*/ 4693920 w 4851862"/>
                  <a:gd name="connsiteY41" fmla="*/ 781396 h 1950720"/>
                  <a:gd name="connsiteX42" fmla="*/ 4727171 w 4851862"/>
                  <a:gd name="connsiteY42" fmla="*/ 798022 h 1950720"/>
                  <a:gd name="connsiteX43" fmla="*/ 4777047 w 4851862"/>
                  <a:gd name="connsiteY43" fmla="*/ 648393 h 1950720"/>
                  <a:gd name="connsiteX44" fmla="*/ 4760422 w 4851862"/>
                  <a:gd name="connsiteY44" fmla="*/ 66502 h 1950720"/>
                  <a:gd name="connsiteX45" fmla="*/ 2732116 w 4851862"/>
                  <a:gd name="connsiteY45" fmla="*/ 249382 h 1950720"/>
                  <a:gd name="connsiteX46" fmla="*/ 2100349 w 4851862"/>
                  <a:gd name="connsiteY46" fmla="*/ 299258 h 1950720"/>
                  <a:gd name="connsiteX47" fmla="*/ 936567 w 4851862"/>
                  <a:gd name="connsiteY47" fmla="*/ 299258 h 1950720"/>
                  <a:gd name="connsiteX48" fmla="*/ 221673 w 4851862"/>
                  <a:gd name="connsiteY48" fmla="*/ 299258 h 1950720"/>
                  <a:gd name="connsiteX49" fmla="*/ 105295 w 4851862"/>
                  <a:gd name="connsiteY49" fmla="*/ 299258 h 1950720"/>
                  <a:gd name="connsiteX50" fmla="*/ 72044 w 4851862"/>
                  <a:gd name="connsiteY50" fmla="*/ 332509 h 1950720"/>
                  <a:gd name="connsiteX51" fmla="*/ 38793 w 4851862"/>
                  <a:gd name="connsiteY51" fmla="*/ 299258 h 1950720"/>
                  <a:gd name="connsiteX52" fmla="*/ 22167 w 4851862"/>
                  <a:gd name="connsiteY52" fmla="*/ 349135 h 1950720"/>
                  <a:gd name="connsiteX0" fmla="*/ 22167 w 4851862"/>
                  <a:gd name="connsiteY0" fmla="*/ 349135 h 1950720"/>
                  <a:gd name="connsiteX1" fmla="*/ 171796 w 4851862"/>
                  <a:gd name="connsiteY1" fmla="*/ 399011 h 1950720"/>
                  <a:gd name="connsiteX2" fmla="*/ 437804 w 4851862"/>
                  <a:gd name="connsiteY2" fmla="*/ 548640 h 1950720"/>
                  <a:gd name="connsiteX3" fmla="*/ 737062 w 4851862"/>
                  <a:gd name="connsiteY3" fmla="*/ 648393 h 1950720"/>
                  <a:gd name="connsiteX4" fmla="*/ 969818 w 4851862"/>
                  <a:gd name="connsiteY4" fmla="*/ 665018 h 1950720"/>
                  <a:gd name="connsiteX5" fmla="*/ 1169324 w 4851862"/>
                  <a:gd name="connsiteY5" fmla="*/ 498764 h 1950720"/>
                  <a:gd name="connsiteX6" fmla="*/ 1285702 w 4851862"/>
                  <a:gd name="connsiteY6" fmla="*/ 465513 h 1950720"/>
                  <a:gd name="connsiteX7" fmla="*/ 1485207 w 4851862"/>
                  <a:gd name="connsiteY7" fmla="*/ 532015 h 1950720"/>
                  <a:gd name="connsiteX8" fmla="*/ 1601586 w 4851862"/>
                  <a:gd name="connsiteY8" fmla="*/ 648393 h 1950720"/>
                  <a:gd name="connsiteX9" fmla="*/ 1767840 w 4851862"/>
                  <a:gd name="connsiteY9" fmla="*/ 881149 h 1950720"/>
                  <a:gd name="connsiteX10" fmla="*/ 1767840 w 4851862"/>
                  <a:gd name="connsiteY10" fmla="*/ 931026 h 1950720"/>
                  <a:gd name="connsiteX11" fmla="*/ 1867593 w 4851862"/>
                  <a:gd name="connsiteY11" fmla="*/ 1014153 h 1950720"/>
                  <a:gd name="connsiteX12" fmla="*/ 2150226 w 4851862"/>
                  <a:gd name="connsiteY12" fmla="*/ 997527 h 1950720"/>
                  <a:gd name="connsiteX13" fmla="*/ 2366356 w 4851862"/>
                  <a:gd name="connsiteY13" fmla="*/ 1030778 h 1950720"/>
                  <a:gd name="connsiteX14" fmla="*/ 2432858 w 4851862"/>
                  <a:gd name="connsiteY14" fmla="*/ 1163782 h 1950720"/>
                  <a:gd name="connsiteX15" fmla="*/ 2615738 w 4851862"/>
                  <a:gd name="connsiteY15" fmla="*/ 1296786 h 1950720"/>
                  <a:gd name="connsiteX16" fmla="*/ 2416233 w 4851862"/>
                  <a:gd name="connsiteY16" fmla="*/ 1313411 h 1950720"/>
                  <a:gd name="connsiteX17" fmla="*/ 2366356 w 4851862"/>
                  <a:gd name="connsiteY17" fmla="*/ 1396538 h 1950720"/>
                  <a:gd name="connsiteX18" fmla="*/ 2316480 w 4851862"/>
                  <a:gd name="connsiteY18" fmla="*/ 1529542 h 1950720"/>
                  <a:gd name="connsiteX19" fmla="*/ 2249978 w 4851862"/>
                  <a:gd name="connsiteY19" fmla="*/ 1629295 h 1950720"/>
                  <a:gd name="connsiteX20" fmla="*/ 2166851 w 4851862"/>
                  <a:gd name="connsiteY20" fmla="*/ 1795549 h 1950720"/>
                  <a:gd name="connsiteX21" fmla="*/ 2133600 w 4851862"/>
                  <a:gd name="connsiteY21" fmla="*/ 1862051 h 1950720"/>
                  <a:gd name="connsiteX22" fmla="*/ 2266604 w 4851862"/>
                  <a:gd name="connsiteY22" fmla="*/ 1945178 h 1950720"/>
                  <a:gd name="connsiteX23" fmla="*/ 2366356 w 4851862"/>
                  <a:gd name="connsiteY23" fmla="*/ 1828800 h 1950720"/>
                  <a:gd name="connsiteX24" fmla="*/ 2499360 w 4851862"/>
                  <a:gd name="connsiteY24" fmla="*/ 1745673 h 1950720"/>
                  <a:gd name="connsiteX25" fmla="*/ 2632364 w 4851862"/>
                  <a:gd name="connsiteY25" fmla="*/ 1712422 h 1950720"/>
                  <a:gd name="connsiteX26" fmla="*/ 2698866 w 4851862"/>
                  <a:gd name="connsiteY26" fmla="*/ 1662546 h 1950720"/>
                  <a:gd name="connsiteX27" fmla="*/ 2615738 w 4851862"/>
                  <a:gd name="connsiteY27" fmla="*/ 1546167 h 1950720"/>
                  <a:gd name="connsiteX28" fmla="*/ 2964873 w 4851862"/>
                  <a:gd name="connsiteY28" fmla="*/ 1446415 h 1950720"/>
                  <a:gd name="connsiteX29" fmla="*/ 3230880 w 4851862"/>
                  <a:gd name="connsiteY29" fmla="*/ 1197033 h 1950720"/>
                  <a:gd name="connsiteX30" fmla="*/ 3480262 w 4851862"/>
                  <a:gd name="connsiteY30" fmla="*/ 1080655 h 1950720"/>
                  <a:gd name="connsiteX31" fmla="*/ 3762895 w 4851862"/>
                  <a:gd name="connsiteY31" fmla="*/ 1030778 h 1950720"/>
                  <a:gd name="connsiteX32" fmla="*/ 3995651 w 4851862"/>
                  <a:gd name="connsiteY32" fmla="*/ 814647 h 1950720"/>
                  <a:gd name="connsiteX33" fmla="*/ 3995651 w 4851862"/>
                  <a:gd name="connsiteY33" fmla="*/ 498764 h 1950720"/>
                  <a:gd name="connsiteX34" fmla="*/ 4128655 w 4851862"/>
                  <a:gd name="connsiteY34" fmla="*/ 432262 h 1950720"/>
                  <a:gd name="connsiteX35" fmla="*/ 4211782 w 4851862"/>
                  <a:gd name="connsiteY35" fmla="*/ 399011 h 1950720"/>
                  <a:gd name="connsiteX36" fmla="*/ 4311535 w 4851862"/>
                  <a:gd name="connsiteY36" fmla="*/ 465513 h 1950720"/>
                  <a:gd name="connsiteX37" fmla="*/ 4394662 w 4851862"/>
                  <a:gd name="connsiteY37" fmla="*/ 565266 h 1950720"/>
                  <a:gd name="connsiteX38" fmla="*/ 4427913 w 4851862"/>
                  <a:gd name="connsiteY38" fmla="*/ 698269 h 1950720"/>
                  <a:gd name="connsiteX39" fmla="*/ 4527666 w 4851862"/>
                  <a:gd name="connsiteY39" fmla="*/ 748146 h 1950720"/>
                  <a:gd name="connsiteX40" fmla="*/ 4610793 w 4851862"/>
                  <a:gd name="connsiteY40" fmla="*/ 781396 h 1950720"/>
                  <a:gd name="connsiteX41" fmla="*/ 4693920 w 4851862"/>
                  <a:gd name="connsiteY41" fmla="*/ 781396 h 1950720"/>
                  <a:gd name="connsiteX42" fmla="*/ 4727171 w 4851862"/>
                  <a:gd name="connsiteY42" fmla="*/ 798022 h 1950720"/>
                  <a:gd name="connsiteX43" fmla="*/ 4777047 w 4851862"/>
                  <a:gd name="connsiteY43" fmla="*/ 648393 h 1950720"/>
                  <a:gd name="connsiteX44" fmla="*/ 4760422 w 4851862"/>
                  <a:gd name="connsiteY44" fmla="*/ 66502 h 1950720"/>
                  <a:gd name="connsiteX45" fmla="*/ 2732116 w 4851862"/>
                  <a:gd name="connsiteY45" fmla="*/ 249382 h 1950720"/>
                  <a:gd name="connsiteX46" fmla="*/ 2100349 w 4851862"/>
                  <a:gd name="connsiteY46" fmla="*/ 299258 h 1950720"/>
                  <a:gd name="connsiteX47" fmla="*/ 936567 w 4851862"/>
                  <a:gd name="connsiteY47" fmla="*/ 299258 h 1950720"/>
                  <a:gd name="connsiteX48" fmla="*/ 221673 w 4851862"/>
                  <a:gd name="connsiteY48" fmla="*/ 299258 h 1950720"/>
                  <a:gd name="connsiteX49" fmla="*/ 105295 w 4851862"/>
                  <a:gd name="connsiteY49" fmla="*/ 299258 h 1950720"/>
                  <a:gd name="connsiteX50" fmla="*/ 72044 w 4851862"/>
                  <a:gd name="connsiteY50" fmla="*/ 332509 h 1950720"/>
                  <a:gd name="connsiteX51" fmla="*/ 38793 w 4851862"/>
                  <a:gd name="connsiteY51" fmla="*/ 299258 h 1950720"/>
                  <a:gd name="connsiteX52" fmla="*/ 22167 w 4851862"/>
                  <a:gd name="connsiteY52" fmla="*/ 349135 h 1950720"/>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15859 h 1917444"/>
                  <a:gd name="connsiteX1" fmla="*/ 171796 w 4851862"/>
                  <a:gd name="connsiteY1" fmla="*/ 365735 h 1917444"/>
                  <a:gd name="connsiteX2" fmla="*/ 437804 w 4851862"/>
                  <a:gd name="connsiteY2" fmla="*/ 515364 h 1917444"/>
                  <a:gd name="connsiteX3" fmla="*/ 737062 w 4851862"/>
                  <a:gd name="connsiteY3" fmla="*/ 615117 h 1917444"/>
                  <a:gd name="connsiteX4" fmla="*/ 969818 w 4851862"/>
                  <a:gd name="connsiteY4" fmla="*/ 631742 h 1917444"/>
                  <a:gd name="connsiteX5" fmla="*/ 1169324 w 4851862"/>
                  <a:gd name="connsiteY5" fmla="*/ 465488 h 1917444"/>
                  <a:gd name="connsiteX6" fmla="*/ 1285702 w 4851862"/>
                  <a:gd name="connsiteY6" fmla="*/ 432237 h 1917444"/>
                  <a:gd name="connsiteX7" fmla="*/ 1485207 w 4851862"/>
                  <a:gd name="connsiteY7" fmla="*/ 498739 h 1917444"/>
                  <a:gd name="connsiteX8" fmla="*/ 1601586 w 4851862"/>
                  <a:gd name="connsiteY8" fmla="*/ 615117 h 1917444"/>
                  <a:gd name="connsiteX9" fmla="*/ 1767840 w 4851862"/>
                  <a:gd name="connsiteY9" fmla="*/ 847873 h 1917444"/>
                  <a:gd name="connsiteX10" fmla="*/ 1767840 w 4851862"/>
                  <a:gd name="connsiteY10" fmla="*/ 897750 h 1917444"/>
                  <a:gd name="connsiteX11" fmla="*/ 1867593 w 4851862"/>
                  <a:gd name="connsiteY11" fmla="*/ 980877 h 1917444"/>
                  <a:gd name="connsiteX12" fmla="*/ 2150226 w 4851862"/>
                  <a:gd name="connsiteY12" fmla="*/ 964251 h 1917444"/>
                  <a:gd name="connsiteX13" fmla="*/ 2366356 w 4851862"/>
                  <a:gd name="connsiteY13" fmla="*/ 997502 h 1917444"/>
                  <a:gd name="connsiteX14" fmla="*/ 2432858 w 4851862"/>
                  <a:gd name="connsiteY14" fmla="*/ 1130506 h 1917444"/>
                  <a:gd name="connsiteX15" fmla="*/ 2615738 w 4851862"/>
                  <a:gd name="connsiteY15" fmla="*/ 1263510 h 1917444"/>
                  <a:gd name="connsiteX16" fmla="*/ 2416233 w 4851862"/>
                  <a:gd name="connsiteY16" fmla="*/ 1280135 h 1917444"/>
                  <a:gd name="connsiteX17" fmla="*/ 2366356 w 4851862"/>
                  <a:gd name="connsiteY17" fmla="*/ 1363262 h 1917444"/>
                  <a:gd name="connsiteX18" fmla="*/ 2316480 w 4851862"/>
                  <a:gd name="connsiteY18" fmla="*/ 1496266 h 1917444"/>
                  <a:gd name="connsiteX19" fmla="*/ 2249978 w 4851862"/>
                  <a:gd name="connsiteY19" fmla="*/ 1596019 h 1917444"/>
                  <a:gd name="connsiteX20" fmla="*/ 2166851 w 4851862"/>
                  <a:gd name="connsiteY20" fmla="*/ 1762273 h 1917444"/>
                  <a:gd name="connsiteX21" fmla="*/ 2133600 w 4851862"/>
                  <a:gd name="connsiteY21" fmla="*/ 1828775 h 1917444"/>
                  <a:gd name="connsiteX22" fmla="*/ 2266604 w 4851862"/>
                  <a:gd name="connsiteY22" fmla="*/ 1911902 h 1917444"/>
                  <a:gd name="connsiteX23" fmla="*/ 2366356 w 4851862"/>
                  <a:gd name="connsiteY23" fmla="*/ 1795524 h 1917444"/>
                  <a:gd name="connsiteX24" fmla="*/ 2499360 w 4851862"/>
                  <a:gd name="connsiteY24" fmla="*/ 1712397 h 1917444"/>
                  <a:gd name="connsiteX25" fmla="*/ 2632364 w 4851862"/>
                  <a:gd name="connsiteY25" fmla="*/ 1679146 h 1917444"/>
                  <a:gd name="connsiteX26" fmla="*/ 2698866 w 4851862"/>
                  <a:gd name="connsiteY26" fmla="*/ 1629270 h 1917444"/>
                  <a:gd name="connsiteX27" fmla="*/ 2615738 w 4851862"/>
                  <a:gd name="connsiteY27" fmla="*/ 1512891 h 1917444"/>
                  <a:gd name="connsiteX28" fmla="*/ 2964873 w 4851862"/>
                  <a:gd name="connsiteY28" fmla="*/ 1413139 h 1917444"/>
                  <a:gd name="connsiteX29" fmla="*/ 3230880 w 4851862"/>
                  <a:gd name="connsiteY29" fmla="*/ 1163757 h 1917444"/>
                  <a:gd name="connsiteX30" fmla="*/ 3480262 w 4851862"/>
                  <a:gd name="connsiteY30" fmla="*/ 1047379 h 1917444"/>
                  <a:gd name="connsiteX31" fmla="*/ 3762895 w 4851862"/>
                  <a:gd name="connsiteY31" fmla="*/ 997502 h 1917444"/>
                  <a:gd name="connsiteX32" fmla="*/ 3995651 w 4851862"/>
                  <a:gd name="connsiteY32" fmla="*/ 781371 h 1917444"/>
                  <a:gd name="connsiteX33" fmla="*/ 3995651 w 4851862"/>
                  <a:gd name="connsiteY33" fmla="*/ 465488 h 1917444"/>
                  <a:gd name="connsiteX34" fmla="*/ 4128655 w 4851862"/>
                  <a:gd name="connsiteY34" fmla="*/ 398986 h 1917444"/>
                  <a:gd name="connsiteX35" fmla="*/ 4211782 w 4851862"/>
                  <a:gd name="connsiteY35" fmla="*/ 365735 h 1917444"/>
                  <a:gd name="connsiteX36" fmla="*/ 4311535 w 4851862"/>
                  <a:gd name="connsiteY36" fmla="*/ 432237 h 1917444"/>
                  <a:gd name="connsiteX37" fmla="*/ 4394662 w 4851862"/>
                  <a:gd name="connsiteY37" fmla="*/ 531990 h 1917444"/>
                  <a:gd name="connsiteX38" fmla="*/ 4427913 w 4851862"/>
                  <a:gd name="connsiteY38" fmla="*/ 664993 h 1917444"/>
                  <a:gd name="connsiteX39" fmla="*/ 4527666 w 4851862"/>
                  <a:gd name="connsiteY39" fmla="*/ 714870 h 1917444"/>
                  <a:gd name="connsiteX40" fmla="*/ 4610793 w 4851862"/>
                  <a:gd name="connsiteY40" fmla="*/ 748120 h 1917444"/>
                  <a:gd name="connsiteX41" fmla="*/ 4693920 w 4851862"/>
                  <a:gd name="connsiteY41" fmla="*/ 748120 h 1917444"/>
                  <a:gd name="connsiteX42" fmla="*/ 4727171 w 4851862"/>
                  <a:gd name="connsiteY42" fmla="*/ 764746 h 1917444"/>
                  <a:gd name="connsiteX43" fmla="*/ 4777047 w 4851862"/>
                  <a:gd name="connsiteY43" fmla="*/ 615117 h 1917444"/>
                  <a:gd name="connsiteX44" fmla="*/ 4760422 w 4851862"/>
                  <a:gd name="connsiteY44" fmla="*/ 33226 h 1917444"/>
                  <a:gd name="connsiteX45" fmla="*/ 2732116 w 4851862"/>
                  <a:gd name="connsiteY45" fmla="*/ 4102 h 1917444"/>
                  <a:gd name="connsiteX46" fmla="*/ 2100349 w 4851862"/>
                  <a:gd name="connsiteY46" fmla="*/ 265982 h 1917444"/>
                  <a:gd name="connsiteX47" fmla="*/ 936567 w 4851862"/>
                  <a:gd name="connsiteY47" fmla="*/ 265982 h 1917444"/>
                  <a:gd name="connsiteX48" fmla="*/ 221673 w 4851862"/>
                  <a:gd name="connsiteY48" fmla="*/ 265982 h 1917444"/>
                  <a:gd name="connsiteX49" fmla="*/ 105295 w 4851862"/>
                  <a:gd name="connsiteY49" fmla="*/ 265982 h 1917444"/>
                  <a:gd name="connsiteX50" fmla="*/ 72044 w 4851862"/>
                  <a:gd name="connsiteY50" fmla="*/ 299233 h 1917444"/>
                  <a:gd name="connsiteX51" fmla="*/ 38793 w 4851862"/>
                  <a:gd name="connsiteY51" fmla="*/ 265982 h 1917444"/>
                  <a:gd name="connsiteX52" fmla="*/ 22167 w 4851862"/>
                  <a:gd name="connsiteY52" fmla="*/ 315859 h 1917444"/>
                  <a:gd name="connsiteX0" fmla="*/ 22167 w 4782589"/>
                  <a:gd name="connsiteY0" fmla="*/ 315859 h 1917444"/>
                  <a:gd name="connsiteX1" fmla="*/ 171796 w 4782589"/>
                  <a:gd name="connsiteY1" fmla="*/ 365735 h 1917444"/>
                  <a:gd name="connsiteX2" fmla="*/ 437804 w 4782589"/>
                  <a:gd name="connsiteY2" fmla="*/ 515364 h 1917444"/>
                  <a:gd name="connsiteX3" fmla="*/ 737062 w 4782589"/>
                  <a:gd name="connsiteY3" fmla="*/ 615117 h 1917444"/>
                  <a:gd name="connsiteX4" fmla="*/ 969818 w 4782589"/>
                  <a:gd name="connsiteY4" fmla="*/ 631742 h 1917444"/>
                  <a:gd name="connsiteX5" fmla="*/ 1169324 w 4782589"/>
                  <a:gd name="connsiteY5" fmla="*/ 465488 h 1917444"/>
                  <a:gd name="connsiteX6" fmla="*/ 1285702 w 4782589"/>
                  <a:gd name="connsiteY6" fmla="*/ 432237 h 1917444"/>
                  <a:gd name="connsiteX7" fmla="*/ 1485207 w 4782589"/>
                  <a:gd name="connsiteY7" fmla="*/ 498739 h 1917444"/>
                  <a:gd name="connsiteX8" fmla="*/ 1601586 w 4782589"/>
                  <a:gd name="connsiteY8" fmla="*/ 615117 h 1917444"/>
                  <a:gd name="connsiteX9" fmla="*/ 1767840 w 4782589"/>
                  <a:gd name="connsiteY9" fmla="*/ 847873 h 1917444"/>
                  <a:gd name="connsiteX10" fmla="*/ 1767840 w 4782589"/>
                  <a:gd name="connsiteY10" fmla="*/ 897750 h 1917444"/>
                  <a:gd name="connsiteX11" fmla="*/ 1867593 w 4782589"/>
                  <a:gd name="connsiteY11" fmla="*/ 980877 h 1917444"/>
                  <a:gd name="connsiteX12" fmla="*/ 2150226 w 4782589"/>
                  <a:gd name="connsiteY12" fmla="*/ 964251 h 1917444"/>
                  <a:gd name="connsiteX13" fmla="*/ 2366356 w 4782589"/>
                  <a:gd name="connsiteY13" fmla="*/ 997502 h 1917444"/>
                  <a:gd name="connsiteX14" fmla="*/ 2432858 w 4782589"/>
                  <a:gd name="connsiteY14" fmla="*/ 1130506 h 1917444"/>
                  <a:gd name="connsiteX15" fmla="*/ 2615738 w 4782589"/>
                  <a:gd name="connsiteY15" fmla="*/ 1263510 h 1917444"/>
                  <a:gd name="connsiteX16" fmla="*/ 2416233 w 4782589"/>
                  <a:gd name="connsiteY16" fmla="*/ 1280135 h 1917444"/>
                  <a:gd name="connsiteX17" fmla="*/ 2366356 w 4782589"/>
                  <a:gd name="connsiteY17" fmla="*/ 1363262 h 1917444"/>
                  <a:gd name="connsiteX18" fmla="*/ 2316480 w 4782589"/>
                  <a:gd name="connsiteY18" fmla="*/ 1496266 h 1917444"/>
                  <a:gd name="connsiteX19" fmla="*/ 2249978 w 4782589"/>
                  <a:gd name="connsiteY19" fmla="*/ 1596019 h 1917444"/>
                  <a:gd name="connsiteX20" fmla="*/ 2166851 w 4782589"/>
                  <a:gd name="connsiteY20" fmla="*/ 1762273 h 1917444"/>
                  <a:gd name="connsiteX21" fmla="*/ 2133600 w 4782589"/>
                  <a:gd name="connsiteY21" fmla="*/ 1828775 h 1917444"/>
                  <a:gd name="connsiteX22" fmla="*/ 2266604 w 4782589"/>
                  <a:gd name="connsiteY22" fmla="*/ 1911902 h 1917444"/>
                  <a:gd name="connsiteX23" fmla="*/ 2366356 w 4782589"/>
                  <a:gd name="connsiteY23" fmla="*/ 1795524 h 1917444"/>
                  <a:gd name="connsiteX24" fmla="*/ 2499360 w 4782589"/>
                  <a:gd name="connsiteY24" fmla="*/ 1712397 h 1917444"/>
                  <a:gd name="connsiteX25" fmla="*/ 2632364 w 4782589"/>
                  <a:gd name="connsiteY25" fmla="*/ 1679146 h 1917444"/>
                  <a:gd name="connsiteX26" fmla="*/ 2698866 w 4782589"/>
                  <a:gd name="connsiteY26" fmla="*/ 1629270 h 1917444"/>
                  <a:gd name="connsiteX27" fmla="*/ 2615738 w 4782589"/>
                  <a:gd name="connsiteY27" fmla="*/ 1512891 h 1917444"/>
                  <a:gd name="connsiteX28" fmla="*/ 2964873 w 4782589"/>
                  <a:gd name="connsiteY28" fmla="*/ 1413139 h 1917444"/>
                  <a:gd name="connsiteX29" fmla="*/ 3230880 w 4782589"/>
                  <a:gd name="connsiteY29" fmla="*/ 1163757 h 1917444"/>
                  <a:gd name="connsiteX30" fmla="*/ 3480262 w 4782589"/>
                  <a:gd name="connsiteY30" fmla="*/ 1047379 h 1917444"/>
                  <a:gd name="connsiteX31" fmla="*/ 3762895 w 4782589"/>
                  <a:gd name="connsiteY31" fmla="*/ 997502 h 1917444"/>
                  <a:gd name="connsiteX32" fmla="*/ 3995651 w 4782589"/>
                  <a:gd name="connsiteY32" fmla="*/ 781371 h 1917444"/>
                  <a:gd name="connsiteX33" fmla="*/ 3995651 w 4782589"/>
                  <a:gd name="connsiteY33" fmla="*/ 465488 h 1917444"/>
                  <a:gd name="connsiteX34" fmla="*/ 4128655 w 4782589"/>
                  <a:gd name="connsiteY34" fmla="*/ 398986 h 1917444"/>
                  <a:gd name="connsiteX35" fmla="*/ 4211782 w 4782589"/>
                  <a:gd name="connsiteY35" fmla="*/ 365735 h 1917444"/>
                  <a:gd name="connsiteX36" fmla="*/ 4311535 w 4782589"/>
                  <a:gd name="connsiteY36" fmla="*/ 432237 h 1917444"/>
                  <a:gd name="connsiteX37" fmla="*/ 4394662 w 4782589"/>
                  <a:gd name="connsiteY37" fmla="*/ 531990 h 1917444"/>
                  <a:gd name="connsiteX38" fmla="*/ 4427913 w 4782589"/>
                  <a:gd name="connsiteY38" fmla="*/ 664993 h 1917444"/>
                  <a:gd name="connsiteX39" fmla="*/ 4527666 w 4782589"/>
                  <a:gd name="connsiteY39" fmla="*/ 714870 h 1917444"/>
                  <a:gd name="connsiteX40" fmla="*/ 4610793 w 4782589"/>
                  <a:gd name="connsiteY40" fmla="*/ 748120 h 1917444"/>
                  <a:gd name="connsiteX41" fmla="*/ 4693920 w 4782589"/>
                  <a:gd name="connsiteY41" fmla="*/ 748120 h 1917444"/>
                  <a:gd name="connsiteX42" fmla="*/ 4727171 w 4782589"/>
                  <a:gd name="connsiteY42" fmla="*/ 764746 h 1917444"/>
                  <a:gd name="connsiteX43" fmla="*/ 4777047 w 4782589"/>
                  <a:gd name="connsiteY43" fmla="*/ 615117 h 1917444"/>
                  <a:gd name="connsiteX44" fmla="*/ 4760422 w 4782589"/>
                  <a:gd name="connsiteY44" fmla="*/ 33226 h 1917444"/>
                  <a:gd name="connsiteX45" fmla="*/ 2732116 w 4782589"/>
                  <a:gd name="connsiteY45" fmla="*/ 4102 h 1917444"/>
                  <a:gd name="connsiteX46" fmla="*/ 2100349 w 4782589"/>
                  <a:gd name="connsiteY46" fmla="*/ 265982 h 1917444"/>
                  <a:gd name="connsiteX47" fmla="*/ 936567 w 4782589"/>
                  <a:gd name="connsiteY47" fmla="*/ 265982 h 1917444"/>
                  <a:gd name="connsiteX48" fmla="*/ 221673 w 4782589"/>
                  <a:gd name="connsiteY48" fmla="*/ 265982 h 1917444"/>
                  <a:gd name="connsiteX49" fmla="*/ 105295 w 4782589"/>
                  <a:gd name="connsiteY49" fmla="*/ 265982 h 1917444"/>
                  <a:gd name="connsiteX50" fmla="*/ 72044 w 4782589"/>
                  <a:gd name="connsiteY50" fmla="*/ 299233 h 1917444"/>
                  <a:gd name="connsiteX51" fmla="*/ 38793 w 4782589"/>
                  <a:gd name="connsiteY51" fmla="*/ 265982 h 1917444"/>
                  <a:gd name="connsiteX52" fmla="*/ 22167 w 4782589"/>
                  <a:gd name="connsiteY52" fmla="*/ 315859 h 1917444"/>
                  <a:gd name="connsiteX0" fmla="*/ 22167 w 4782589"/>
                  <a:gd name="connsiteY0" fmla="*/ 315859 h 1917444"/>
                  <a:gd name="connsiteX1" fmla="*/ 171796 w 4782589"/>
                  <a:gd name="connsiteY1" fmla="*/ 365735 h 1917444"/>
                  <a:gd name="connsiteX2" fmla="*/ 437804 w 4782589"/>
                  <a:gd name="connsiteY2" fmla="*/ 515364 h 1917444"/>
                  <a:gd name="connsiteX3" fmla="*/ 737062 w 4782589"/>
                  <a:gd name="connsiteY3" fmla="*/ 615117 h 1917444"/>
                  <a:gd name="connsiteX4" fmla="*/ 969818 w 4782589"/>
                  <a:gd name="connsiteY4" fmla="*/ 631742 h 1917444"/>
                  <a:gd name="connsiteX5" fmla="*/ 1169324 w 4782589"/>
                  <a:gd name="connsiteY5" fmla="*/ 465488 h 1917444"/>
                  <a:gd name="connsiteX6" fmla="*/ 1285702 w 4782589"/>
                  <a:gd name="connsiteY6" fmla="*/ 432237 h 1917444"/>
                  <a:gd name="connsiteX7" fmla="*/ 1485207 w 4782589"/>
                  <a:gd name="connsiteY7" fmla="*/ 498739 h 1917444"/>
                  <a:gd name="connsiteX8" fmla="*/ 1601586 w 4782589"/>
                  <a:gd name="connsiteY8" fmla="*/ 615117 h 1917444"/>
                  <a:gd name="connsiteX9" fmla="*/ 1767840 w 4782589"/>
                  <a:gd name="connsiteY9" fmla="*/ 847873 h 1917444"/>
                  <a:gd name="connsiteX10" fmla="*/ 1767840 w 4782589"/>
                  <a:gd name="connsiteY10" fmla="*/ 897750 h 1917444"/>
                  <a:gd name="connsiteX11" fmla="*/ 1867593 w 4782589"/>
                  <a:gd name="connsiteY11" fmla="*/ 980877 h 1917444"/>
                  <a:gd name="connsiteX12" fmla="*/ 2150226 w 4782589"/>
                  <a:gd name="connsiteY12" fmla="*/ 964251 h 1917444"/>
                  <a:gd name="connsiteX13" fmla="*/ 2366356 w 4782589"/>
                  <a:gd name="connsiteY13" fmla="*/ 997502 h 1917444"/>
                  <a:gd name="connsiteX14" fmla="*/ 2432858 w 4782589"/>
                  <a:gd name="connsiteY14" fmla="*/ 1130506 h 1917444"/>
                  <a:gd name="connsiteX15" fmla="*/ 2615738 w 4782589"/>
                  <a:gd name="connsiteY15" fmla="*/ 1263510 h 1917444"/>
                  <a:gd name="connsiteX16" fmla="*/ 2416233 w 4782589"/>
                  <a:gd name="connsiteY16" fmla="*/ 1280135 h 1917444"/>
                  <a:gd name="connsiteX17" fmla="*/ 2366356 w 4782589"/>
                  <a:gd name="connsiteY17" fmla="*/ 1363262 h 1917444"/>
                  <a:gd name="connsiteX18" fmla="*/ 2316480 w 4782589"/>
                  <a:gd name="connsiteY18" fmla="*/ 1496266 h 1917444"/>
                  <a:gd name="connsiteX19" fmla="*/ 2249978 w 4782589"/>
                  <a:gd name="connsiteY19" fmla="*/ 1596019 h 1917444"/>
                  <a:gd name="connsiteX20" fmla="*/ 2166851 w 4782589"/>
                  <a:gd name="connsiteY20" fmla="*/ 1762273 h 1917444"/>
                  <a:gd name="connsiteX21" fmla="*/ 2133600 w 4782589"/>
                  <a:gd name="connsiteY21" fmla="*/ 1828775 h 1917444"/>
                  <a:gd name="connsiteX22" fmla="*/ 2266604 w 4782589"/>
                  <a:gd name="connsiteY22" fmla="*/ 1911902 h 1917444"/>
                  <a:gd name="connsiteX23" fmla="*/ 2366356 w 4782589"/>
                  <a:gd name="connsiteY23" fmla="*/ 1795524 h 1917444"/>
                  <a:gd name="connsiteX24" fmla="*/ 2499360 w 4782589"/>
                  <a:gd name="connsiteY24" fmla="*/ 1712397 h 1917444"/>
                  <a:gd name="connsiteX25" fmla="*/ 2632364 w 4782589"/>
                  <a:gd name="connsiteY25" fmla="*/ 1679146 h 1917444"/>
                  <a:gd name="connsiteX26" fmla="*/ 2698866 w 4782589"/>
                  <a:gd name="connsiteY26" fmla="*/ 1629270 h 1917444"/>
                  <a:gd name="connsiteX27" fmla="*/ 2615738 w 4782589"/>
                  <a:gd name="connsiteY27" fmla="*/ 1512891 h 1917444"/>
                  <a:gd name="connsiteX28" fmla="*/ 2964873 w 4782589"/>
                  <a:gd name="connsiteY28" fmla="*/ 1413139 h 1917444"/>
                  <a:gd name="connsiteX29" fmla="*/ 3230880 w 4782589"/>
                  <a:gd name="connsiteY29" fmla="*/ 1163757 h 1917444"/>
                  <a:gd name="connsiteX30" fmla="*/ 3480262 w 4782589"/>
                  <a:gd name="connsiteY30" fmla="*/ 1047379 h 1917444"/>
                  <a:gd name="connsiteX31" fmla="*/ 3762895 w 4782589"/>
                  <a:gd name="connsiteY31" fmla="*/ 997502 h 1917444"/>
                  <a:gd name="connsiteX32" fmla="*/ 3995651 w 4782589"/>
                  <a:gd name="connsiteY32" fmla="*/ 781371 h 1917444"/>
                  <a:gd name="connsiteX33" fmla="*/ 3995651 w 4782589"/>
                  <a:gd name="connsiteY33" fmla="*/ 465488 h 1917444"/>
                  <a:gd name="connsiteX34" fmla="*/ 4128655 w 4782589"/>
                  <a:gd name="connsiteY34" fmla="*/ 398986 h 1917444"/>
                  <a:gd name="connsiteX35" fmla="*/ 4211782 w 4782589"/>
                  <a:gd name="connsiteY35" fmla="*/ 365735 h 1917444"/>
                  <a:gd name="connsiteX36" fmla="*/ 4311535 w 4782589"/>
                  <a:gd name="connsiteY36" fmla="*/ 432237 h 1917444"/>
                  <a:gd name="connsiteX37" fmla="*/ 4394662 w 4782589"/>
                  <a:gd name="connsiteY37" fmla="*/ 531990 h 1917444"/>
                  <a:gd name="connsiteX38" fmla="*/ 4427913 w 4782589"/>
                  <a:gd name="connsiteY38" fmla="*/ 664993 h 1917444"/>
                  <a:gd name="connsiteX39" fmla="*/ 4527666 w 4782589"/>
                  <a:gd name="connsiteY39" fmla="*/ 714870 h 1917444"/>
                  <a:gd name="connsiteX40" fmla="*/ 4610793 w 4782589"/>
                  <a:gd name="connsiteY40" fmla="*/ 748120 h 1917444"/>
                  <a:gd name="connsiteX41" fmla="*/ 4693920 w 4782589"/>
                  <a:gd name="connsiteY41" fmla="*/ 748120 h 1917444"/>
                  <a:gd name="connsiteX42" fmla="*/ 4727171 w 4782589"/>
                  <a:gd name="connsiteY42" fmla="*/ 764746 h 1917444"/>
                  <a:gd name="connsiteX43" fmla="*/ 4777047 w 4782589"/>
                  <a:gd name="connsiteY43" fmla="*/ 615117 h 1917444"/>
                  <a:gd name="connsiteX44" fmla="*/ 4760423 w 4782589"/>
                  <a:gd name="connsiteY44" fmla="*/ 33226 h 1917444"/>
                  <a:gd name="connsiteX45" fmla="*/ 2732116 w 4782589"/>
                  <a:gd name="connsiteY45" fmla="*/ 4102 h 1917444"/>
                  <a:gd name="connsiteX46" fmla="*/ 2100349 w 4782589"/>
                  <a:gd name="connsiteY46" fmla="*/ 265982 h 1917444"/>
                  <a:gd name="connsiteX47" fmla="*/ 936567 w 4782589"/>
                  <a:gd name="connsiteY47" fmla="*/ 265982 h 1917444"/>
                  <a:gd name="connsiteX48" fmla="*/ 221673 w 4782589"/>
                  <a:gd name="connsiteY48" fmla="*/ 265982 h 1917444"/>
                  <a:gd name="connsiteX49" fmla="*/ 105295 w 4782589"/>
                  <a:gd name="connsiteY49" fmla="*/ 265982 h 1917444"/>
                  <a:gd name="connsiteX50" fmla="*/ 72044 w 4782589"/>
                  <a:gd name="connsiteY50" fmla="*/ 299233 h 1917444"/>
                  <a:gd name="connsiteX51" fmla="*/ 38793 w 4782589"/>
                  <a:gd name="connsiteY51" fmla="*/ 265982 h 1917444"/>
                  <a:gd name="connsiteX52" fmla="*/ 22167 w 4782589"/>
                  <a:gd name="connsiteY52" fmla="*/ 315859 h 1917444"/>
                  <a:gd name="connsiteX0" fmla="*/ 22167 w 4782589"/>
                  <a:gd name="connsiteY0" fmla="*/ 315859 h 1917444"/>
                  <a:gd name="connsiteX1" fmla="*/ 171796 w 4782589"/>
                  <a:gd name="connsiteY1" fmla="*/ 365735 h 1917444"/>
                  <a:gd name="connsiteX2" fmla="*/ 437804 w 4782589"/>
                  <a:gd name="connsiteY2" fmla="*/ 515364 h 1917444"/>
                  <a:gd name="connsiteX3" fmla="*/ 737062 w 4782589"/>
                  <a:gd name="connsiteY3" fmla="*/ 615117 h 1917444"/>
                  <a:gd name="connsiteX4" fmla="*/ 969818 w 4782589"/>
                  <a:gd name="connsiteY4" fmla="*/ 631742 h 1917444"/>
                  <a:gd name="connsiteX5" fmla="*/ 1169324 w 4782589"/>
                  <a:gd name="connsiteY5" fmla="*/ 465488 h 1917444"/>
                  <a:gd name="connsiteX6" fmla="*/ 1285702 w 4782589"/>
                  <a:gd name="connsiteY6" fmla="*/ 432237 h 1917444"/>
                  <a:gd name="connsiteX7" fmla="*/ 1485207 w 4782589"/>
                  <a:gd name="connsiteY7" fmla="*/ 498739 h 1917444"/>
                  <a:gd name="connsiteX8" fmla="*/ 1601586 w 4782589"/>
                  <a:gd name="connsiteY8" fmla="*/ 615117 h 1917444"/>
                  <a:gd name="connsiteX9" fmla="*/ 1767840 w 4782589"/>
                  <a:gd name="connsiteY9" fmla="*/ 847873 h 1917444"/>
                  <a:gd name="connsiteX10" fmla="*/ 1767840 w 4782589"/>
                  <a:gd name="connsiteY10" fmla="*/ 897750 h 1917444"/>
                  <a:gd name="connsiteX11" fmla="*/ 1867593 w 4782589"/>
                  <a:gd name="connsiteY11" fmla="*/ 980877 h 1917444"/>
                  <a:gd name="connsiteX12" fmla="*/ 2150226 w 4782589"/>
                  <a:gd name="connsiteY12" fmla="*/ 964251 h 1917444"/>
                  <a:gd name="connsiteX13" fmla="*/ 2366356 w 4782589"/>
                  <a:gd name="connsiteY13" fmla="*/ 997502 h 1917444"/>
                  <a:gd name="connsiteX14" fmla="*/ 2432858 w 4782589"/>
                  <a:gd name="connsiteY14" fmla="*/ 1130506 h 1917444"/>
                  <a:gd name="connsiteX15" fmla="*/ 2615738 w 4782589"/>
                  <a:gd name="connsiteY15" fmla="*/ 1263510 h 1917444"/>
                  <a:gd name="connsiteX16" fmla="*/ 2416233 w 4782589"/>
                  <a:gd name="connsiteY16" fmla="*/ 1280135 h 1917444"/>
                  <a:gd name="connsiteX17" fmla="*/ 2366356 w 4782589"/>
                  <a:gd name="connsiteY17" fmla="*/ 1363262 h 1917444"/>
                  <a:gd name="connsiteX18" fmla="*/ 2316480 w 4782589"/>
                  <a:gd name="connsiteY18" fmla="*/ 1496266 h 1917444"/>
                  <a:gd name="connsiteX19" fmla="*/ 2249978 w 4782589"/>
                  <a:gd name="connsiteY19" fmla="*/ 1596019 h 1917444"/>
                  <a:gd name="connsiteX20" fmla="*/ 2166851 w 4782589"/>
                  <a:gd name="connsiteY20" fmla="*/ 1762273 h 1917444"/>
                  <a:gd name="connsiteX21" fmla="*/ 2133600 w 4782589"/>
                  <a:gd name="connsiteY21" fmla="*/ 1828775 h 1917444"/>
                  <a:gd name="connsiteX22" fmla="*/ 2266604 w 4782589"/>
                  <a:gd name="connsiteY22" fmla="*/ 1911902 h 1917444"/>
                  <a:gd name="connsiteX23" fmla="*/ 2366356 w 4782589"/>
                  <a:gd name="connsiteY23" fmla="*/ 1795524 h 1917444"/>
                  <a:gd name="connsiteX24" fmla="*/ 2499360 w 4782589"/>
                  <a:gd name="connsiteY24" fmla="*/ 1712397 h 1917444"/>
                  <a:gd name="connsiteX25" fmla="*/ 2632364 w 4782589"/>
                  <a:gd name="connsiteY25" fmla="*/ 1679146 h 1917444"/>
                  <a:gd name="connsiteX26" fmla="*/ 2698866 w 4782589"/>
                  <a:gd name="connsiteY26" fmla="*/ 1629270 h 1917444"/>
                  <a:gd name="connsiteX27" fmla="*/ 2615738 w 4782589"/>
                  <a:gd name="connsiteY27" fmla="*/ 1512891 h 1917444"/>
                  <a:gd name="connsiteX28" fmla="*/ 2964873 w 4782589"/>
                  <a:gd name="connsiteY28" fmla="*/ 1413139 h 1917444"/>
                  <a:gd name="connsiteX29" fmla="*/ 3230880 w 4782589"/>
                  <a:gd name="connsiteY29" fmla="*/ 1163757 h 1917444"/>
                  <a:gd name="connsiteX30" fmla="*/ 3480262 w 4782589"/>
                  <a:gd name="connsiteY30" fmla="*/ 1047379 h 1917444"/>
                  <a:gd name="connsiteX31" fmla="*/ 3762895 w 4782589"/>
                  <a:gd name="connsiteY31" fmla="*/ 997502 h 1917444"/>
                  <a:gd name="connsiteX32" fmla="*/ 3995651 w 4782589"/>
                  <a:gd name="connsiteY32" fmla="*/ 781371 h 1917444"/>
                  <a:gd name="connsiteX33" fmla="*/ 3995651 w 4782589"/>
                  <a:gd name="connsiteY33" fmla="*/ 465488 h 1917444"/>
                  <a:gd name="connsiteX34" fmla="*/ 4128655 w 4782589"/>
                  <a:gd name="connsiteY34" fmla="*/ 398986 h 1917444"/>
                  <a:gd name="connsiteX35" fmla="*/ 4211782 w 4782589"/>
                  <a:gd name="connsiteY35" fmla="*/ 365735 h 1917444"/>
                  <a:gd name="connsiteX36" fmla="*/ 4311535 w 4782589"/>
                  <a:gd name="connsiteY36" fmla="*/ 432237 h 1917444"/>
                  <a:gd name="connsiteX37" fmla="*/ 4394662 w 4782589"/>
                  <a:gd name="connsiteY37" fmla="*/ 531990 h 1917444"/>
                  <a:gd name="connsiteX38" fmla="*/ 4427913 w 4782589"/>
                  <a:gd name="connsiteY38" fmla="*/ 664993 h 1917444"/>
                  <a:gd name="connsiteX39" fmla="*/ 4527666 w 4782589"/>
                  <a:gd name="connsiteY39" fmla="*/ 714870 h 1917444"/>
                  <a:gd name="connsiteX40" fmla="*/ 4610793 w 4782589"/>
                  <a:gd name="connsiteY40" fmla="*/ 748120 h 1917444"/>
                  <a:gd name="connsiteX41" fmla="*/ 4693920 w 4782589"/>
                  <a:gd name="connsiteY41" fmla="*/ 748120 h 1917444"/>
                  <a:gd name="connsiteX42" fmla="*/ 4777047 w 4782589"/>
                  <a:gd name="connsiteY42" fmla="*/ 615117 h 1917444"/>
                  <a:gd name="connsiteX43" fmla="*/ 4760423 w 4782589"/>
                  <a:gd name="connsiteY43" fmla="*/ 33226 h 1917444"/>
                  <a:gd name="connsiteX44" fmla="*/ 2732116 w 4782589"/>
                  <a:gd name="connsiteY44" fmla="*/ 4102 h 1917444"/>
                  <a:gd name="connsiteX45" fmla="*/ 2100349 w 4782589"/>
                  <a:gd name="connsiteY45" fmla="*/ 265982 h 1917444"/>
                  <a:gd name="connsiteX46" fmla="*/ 936567 w 4782589"/>
                  <a:gd name="connsiteY46" fmla="*/ 265982 h 1917444"/>
                  <a:gd name="connsiteX47" fmla="*/ 221673 w 4782589"/>
                  <a:gd name="connsiteY47" fmla="*/ 265982 h 1917444"/>
                  <a:gd name="connsiteX48" fmla="*/ 105295 w 4782589"/>
                  <a:gd name="connsiteY48" fmla="*/ 265982 h 1917444"/>
                  <a:gd name="connsiteX49" fmla="*/ 72044 w 4782589"/>
                  <a:gd name="connsiteY49" fmla="*/ 299233 h 1917444"/>
                  <a:gd name="connsiteX50" fmla="*/ 38793 w 4782589"/>
                  <a:gd name="connsiteY50" fmla="*/ 265982 h 1917444"/>
                  <a:gd name="connsiteX51" fmla="*/ 22167 w 4782589"/>
                  <a:gd name="connsiteY51" fmla="*/ 315859 h 1917444"/>
                  <a:gd name="connsiteX0" fmla="*/ 22167 w 4782589"/>
                  <a:gd name="connsiteY0" fmla="*/ 315859 h 1917444"/>
                  <a:gd name="connsiteX1" fmla="*/ 171796 w 4782589"/>
                  <a:gd name="connsiteY1" fmla="*/ 365735 h 1917444"/>
                  <a:gd name="connsiteX2" fmla="*/ 437804 w 4782589"/>
                  <a:gd name="connsiteY2" fmla="*/ 515364 h 1917444"/>
                  <a:gd name="connsiteX3" fmla="*/ 737062 w 4782589"/>
                  <a:gd name="connsiteY3" fmla="*/ 615117 h 1917444"/>
                  <a:gd name="connsiteX4" fmla="*/ 969818 w 4782589"/>
                  <a:gd name="connsiteY4" fmla="*/ 631742 h 1917444"/>
                  <a:gd name="connsiteX5" fmla="*/ 1169324 w 4782589"/>
                  <a:gd name="connsiteY5" fmla="*/ 465488 h 1917444"/>
                  <a:gd name="connsiteX6" fmla="*/ 1285702 w 4782589"/>
                  <a:gd name="connsiteY6" fmla="*/ 432237 h 1917444"/>
                  <a:gd name="connsiteX7" fmla="*/ 1485207 w 4782589"/>
                  <a:gd name="connsiteY7" fmla="*/ 498739 h 1917444"/>
                  <a:gd name="connsiteX8" fmla="*/ 1601586 w 4782589"/>
                  <a:gd name="connsiteY8" fmla="*/ 615117 h 1917444"/>
                  <a:gd name="connsiteX9" fmla="*/ 1767840 w 4782589"/>
                  <a:gd name="connsiteY9" fmla="*/ 847873 h 1917444"/>
                  <a:gd name="connsiteX10" fmla="*/ 1767840 w 4782589"/>
                  <a:gd name="connsiteY10" fmla="*/ 897750 h 1917444"/>
                  <a:gd name="connsiteX11" fmla="*/ 1867593 w 4782589"/>
                  <a:gd name="connsiteY11" fmla="*/ 980877 h 1917444"/>
                  <a:gd name="connsiteX12" fmla="*/ 2150226 w 4782589"/>
                  <a:gd name="connsiteY12" fmla="*/ 964251 h 1917444"/>
                  <a:gd name="connsiteX13" fmla="*/ 2366356 w 4782589"/>
                  <a:gd name="connsiteY13" fmla="*/ 997502 h 1917444"/>
                  <a:gd name="connsiteX14" fmla="*/ 2432858 w 4782589"/>
                  <a:gd name="connsiteY14" fmla="*/ 1130506 h 1917444"/>
                  <a:gd name="connsiteX15" fmla="*/ 2615738 w 4782589"/>
                  <a:gd name="connsiteY15" fmla="*/ 1263510 h 1917444"/>
                  <a:gd name="connsiteX16" fmla="*/ 2416233 w 4782589"/>
                  <a:gd name="connsiteY16" fmla="*/ 1280135 h 1917444"/>
                  <a:gd name="connsiteX17" fmla="*/ 2366356 w 4782589"/>
                  <a:gd name="connsiteY17" fmla="*/ 1363262 h 1917444"/>
                  <a:gd name="connsiteX18" fmla="*/ 2316480 w 4782589"/>
                  <a:gd name="connsiteY18" fmla="*/ 1496266 h 1917444"/>
                  <a:gd name="connsiteX19" fmla="*/ 2249978 w 4782589"/>
                  <a:gd name="connsiteY19" fmla="*/ 1596019 h 1917444"/>
                  <a:gd name="connsiteX20" fmla="*/ 2166851 w 4782589"/>
                  <a:gd name="connsiteY20" fmla="*/ 1762273 h 1917444"/>
                  <a:gd name="connsiteX21" fmla="*/ 2133600 w 4782589"/>
                  <a:gd name="connsiteY21" fmla="*/ 1828775 h 1917444"/>
                  <a:gd name="connsiteX22" fmla="*/ 2266604 w 4782589"/>
                  <a:gd name="connsiteY22" fmla="*/ 1911902 h 1917444"/>
                  <a:gd name="connsiteX23" fmla="*/ 2366356 w 4782589"/>
                  <a:gd name="connsiteY23" fmla="*/ 1795524 h 1917444"/>
                  <a:gd name="connsiteX24" fmla="*/ 2499360 w 4782589"/>
                  <a:gd name="connsiteY24" fmla="*/ 1712397 h 1917444"/>
                  <a:gd name="connsiteX25" fmla="*/ 2632364 w 4782589"/>
                  <a:gd name="connsiteY25" fmla="*/ 1679146 h 1917444"/>
                  <a:gd name="connsiteX26" fmla="*/ 2698866 w 4782589"/>
                  <a:gd name="connsiteY26" fmla="*/ 1629270 h 1917444"/>
                  <a:gd name="connsiteX27" fmla="*/ 2615738 w 4782589"/>
                  <a:gd name="connsiteY27" fmla="*/ 1512891 h 1917444"/>
                  <a:gd name="connsiteX28" fmla="*/ 2964873 w 4782589"/>
                  <a:gd name="connsiteY28" fmla="*/ 1413139 h 1917444"/>
                  <a:gd name="connsiteX29" fmla="*/ 3230880 w 4782589"/>
                  <a:gd name="connsiteY29" fmla="*/ 1163757 h 1917444"/>
                  <a:gd name="connsiteX30" fmla="*/ 3480262 w 4782589"/>
                  <a:gd name="connsiteY30" fmla="*/ 1047379 h 1917444"/>
                  <a:gd name="connsiteX31" fmla="*/ 3762895 w 4782589"/>
                  <a:gd name="connsiteY31" fmla="*/ 997502 h 1917444"/>
                  <a:gd name="connsiteX32" fmla="*/ 3995651 w 4782589"/>
                  <a:gd name="connsiteY32" fmla="*/ 781371 h 1917444"/>
                  <a:gd name="connsiteX33" fmla="*/ 3995651 w 4782589"/>
                  <a:gd name="connsiteY33" fmla="*/ 465488 h 1917444"/>
                  <a:gd name="connsiteX34" fmla="*/ 4128655 w 4782589"/>
                  <a:gd name="connsiteY34" fmla="*/ 398986 h 1917444"/>
                  <a:gd name="connsiteX35" fmla="*/ 4211782 w 4782589"/>
                  <a:gd name="connsiteY35" fmla="*/ 365735 h 1917444"/>
                  <a:gd name="connsiteX36" fmla="*/ 4311535 w 4782589"/>
                  <a:gd name="connsiteY36" fmla="*/ 432237 h 1917444"/>
                  <a:gd name="connsiteX37" fmla="*/ 4394662 w 4782589"/>
                  <a:gd name="connsiteY37" fmla="*/ 531990 h 1917444"/>
                  <a:gd name="connsiteX38" fmla="*/ 4427913 w 4782589"/>
                  <a:gd name="connsiteY38" fmla="*/ 664993 h 1917444"/>
                  <a:gd name="connsiteX39" fmla="*/ 4527666 w 4782589"/>
                  <a:gd name="connsiteY39" fmla="*/ 714870 h 1917444"/>
                  <a:gd name="connsiteX40" fmla="*/ 4610793 w 4782589"/>
                  <a:gd name="connsiteY40" fmla="*/ 748120 h 1917444"/>
                  <a:gd name="connsiteX41" fmla="*/ 4693920 w 4782589"/>
                  <a:gd name="connsiteY41" fmla="*/ 748120 h 1917444"/>
                  <a:gd name="connsiteX42" fmla="*/ 4777047 w 4782589"/>
                  <a:gd name="connsiteY42" fmla="*/ 615117 h 1917444"/>
                  <a:gd name="connsiteX43" fmla="*/ 4760423 w 4782589"/>
                  <a:gd name="connsiteY43" fmla="*/ 33226 h 1917444"/>
                  <a:gd name="connsiteX44" fmla="*/ 2732116 w 4782589"/>
                  <a:gd name="connsiteY44" fmla="*/ 4102 h 1917444"/>
                  <a:gd name="connsiteX45" fmla="*/ 2100349 w 4782589"/>
                  <a:gd name="connsiteY45" fmla="*/ 265982 h 1917444"/>
                  <a:gd name="connsiteX46" fmla="*/ 936567 w 4782589"/>
                  <a:gd name="connsiteY46" fmla="*/ 265982 h 1917444"/>
                  <a:gd name="connsiteX47" fmla="*/ 221673 w 4782589"/>
                  <a:gd name="connsiteY47" fmla="*/ 265982 h 1917444"/>
                  <a:gd name="connsiteX48" fmla="*/ 105295 w 4782589"/>
                  <a:gd name="connsiteY48" fmla="*/ 265982 h 1917444"/>
                  <a:gd name="connsiteX49" fmla="*/ 72044 w 4782589"/>
                  <a:gd name="connsiteY49" fmla="*/ 299233 h 1917444"/>
                  <a:gd name="connsiteX50" fmla="*/ 38793 w 4782589"/>
                  <a:gd name="connsiteY50" fmla="*/ 265982 h 1917444"/>
                  <a:gd name="connsiteX51" fmla="*/ 22167 w 4782589"/>
                  <a:gd name="connsiteY51" fmla="*/ 315859 h 191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782589" h="1917444">
                    <a:moveTo>
                      <a:pt x="22167" y="315859"/>
                    </a:moveTo>
                    <a:cubicBezTo>
                      <a:pt x="44334" y="332484"/>
                      <a:pt x="102523" y="332484"/>
                      <a:pt x="171796" y="365735"/>
                    </a:cubicBezTo>
                    <a:cubicBezTo>
                      <a:pt x="241069" y="398986"/>
                      <a:pt x="343593" y="473800"/>
                      <a:pt x="437804" y="515364"/>
                    </a:cubicBezTo>
                    <a:cubicBezTo>
                      <a:pt x="532015" y="556928"/>
                      <a:pt x="648393" y="595721"/>
                      <a:pt x="737062" y="615117"/>
                    </a:cubicBezTo>
                    <a:cubicBezTo>
                      <a:pt x="825731" y="634513"/>
                      <a:pt x="897775" y="656680"/>
                      <a:pt x="969818" y="631742"/>
                    </a:cubicBezTo>
                    <a:cubicBezTo>
                      <a:pt x="1041861" y="606804"/>
                      <a:pt x="1116677" y="498739"/>
                      <a:pt x="1169324" y="465488"/>
                    </a:cubicBezTo>
                    <a:cubicBezTo>
                      <a:pt x="1221971" y="432237"/>
                      <a:pt x="1233055" y="426695"/>
                      <a:pt x="1285702" y="432237"/>
                    </a:cubicBezTo>
                    <a:cubicBezTo>
                      <a:pt x="1338349" y="437779"/>
                      <a:pt x="1432560" y="468259"/>
                      <a:pt x="1485207" y="498739"/>
                    </a:cubicBezTo>
                    <a:cubicBezTo>
                      <a:pt x="1537854" y="529219"/>
                      <a:pt x="1554481" y="556928"/>
                      <a:pt x="1601586" y="615117"/>
                    </a:cubicBezTo>
                    <a:cubicBezTo>
                      <a:pt x="1648692" y="673306"/>
                      <a:pt x="1740131" y="800768"/>
                      <a:pt x="1767840" y="847873"/>
                    </a:cubicBezTo>
                    <a:cubicBezTo>
                      <a:pt x="1795549" y="894979"/>
                      <a:pt x="1751215" y="875583"/>
                      <a:pt x="1767840" y="897750"/>
                    </a:cubicBezTo>
                    <a:cubicBezTo>
                      <a:pt x="1784465" y="919917"/>
                      <a:pt x="1803862" y="969794"/>
                      <a:pt x="1867593" y="980877"/>
                    </a:cubicBezTo>
                    <a:cubicBezTo>
                      <a:pt x="1931324" y="991961"/>
                      <a:pt x="2067099" y="961480"/>
                      <a:pt x="2150226" y="964251"/>
                    </a:cubicBezTo>
                    <a:cubicBezTo>
                      <a:pt x="2233353" y="967022"/>
                      <a:pt x="2319251" y="969793"/>
                      <a:pt x="2366356" y="997502"/>
                    </a:cubicBezTo>
                    <a:cubicBezTo>
                      <a:pt x="2413461" y="1025211"/>
                      <a:pt x="2391294" y="1086171"/>
                      <a:pt x="2432858" y="1130506"/>
                    </a:cubicBezTo>
                    <a:cubicBezTo>
                      <a:pt x="2474422" y="1174841"/>
                      <a:pt x="2618509" y="1238572"/>
                      <a:pt x="2615738" y="1263510"/>
                    </a:cubicBezTo>
                    <a:cubicBezTo>
                      <a:pt x="2612967" y="1288448"/>
                      <a:pt x="2457797" y="1263510"/>
                      <a:pt x="2416233" y="1280135"/>
                    </a:cubicBezTo>
                    <a:cubicBezTo>
                      <a:pt x="2374669" y="1296760"/>
                      <a:pt x="2382982" y="1327240"/>
                      <a:pt x="2366356" y="1363262"/>
                    </a:cubicBezTo>
                    <a:cubicBezTo>
                      <a:pt x="2349731" y="1399284"/>
                      <a:pt x="2335876" y="1457473"/>
                      <a:pt x="2316480" y="1496266"/>
                    </a:cubicBezTo>
                    <a:cubicBezTo>
                      <a:pt x="2297084" y="1535059"/>
                      <a:pt x="2274916" y="1551685"/>
                      <a:pt x="2249978" y="1596019"/>
                    </a:cubicBezTo>
                    <a:cubicBezTo>
                      <a:pt x="2225040" y="1640353"/>
                      <a:pt x="2166851" y="1762273"/>
                      <a:pt x="2166851" y="1762273"/>
                    </a:cubicBezTo>
                    <a:cubicBezTo>
                      <a:pt x="2147455" y="1801066"/>
                      <a:pt x="2116975" y="1803837"/>
                      <a:pt x="2133600" y="1828775"/>
                    </a:cubicBezTo>
                    <a:cubicBezTo>
                      <a:pt x="2150225" y="1853713"/>
                      <a:pt x="2227811" y="1917444"/>
                      <a:pt x="2266604" y="1911902"/>
                    </a:cubicBezTo>
                    <a:cubicBezTo>
                      <a:pt x="2305397" y="1906360"/>
                      <a:pt x="2327563" y="1828775"/>
                      <a:pt x="2366356" y="1795524"/>
                    </a:cubicBezTo>
                    <a:cubicBezTo>
                      <a:pt x="2405149" y="1762273"/>
                      <a:pt x="2455025" y="1731793"/>
                      <a:pt x="2499360" y="1712397"/>
                    </a:cubicBezTo>
                    <a:cubicBezTo>
                      <a:pt x="2543695" y="1693001"/>
                      <a:pt x="2599113" y="1693001"/>
                      <a:pt x="2632364" y="1679146"/>
                    </a:cubicBezTo>
                    <a:cubicBezTo>
                      <a:pt x="2665615" y="1665292"/>
                      <a:pt x="2701637" y="1656979"/>
                      <a:pt x="2698866" y="1629270"/>
                    </a:cubicBezTo>
                    <a:cubicBezTo>
                      <a:pt x="2696095" y="1601561"/>
                      <a:pt x="2571404" y="1548913"/>
                      <a:pt x="2615738" y="1512891"/>
                    </a:cubicBezTo>
                    <a:cubicBezTo>
                      <a:pt x="2660073" y="1476869"/>
                      <a:pt x="2862349" y="1471328"/>
                      <a:pt x="2964873" y="1413139"/>
                    </a:cubicBezTo>
                    <a:cubicBezTo>
                      <a:pt x="3067397" y="1354950"/>
                      <a:pt x="3144982" y="1224717"/>
                      <a:pt x="3230880" y="1163757"/>
                    </a:cubicBezTo>
                    <a:cubicBezTo>
                      <a:pt x="3316778" y="1102797"/>
                      <a:pt x="3391593" y="1075088"/>
                      <a:pt x="3480262" y="1047379"/>
                    </a:cubicBezTo>
                    <a:cubicBezTo>
                      <a:pt x="3568931" y="1019670"/>
                      <a:pt x="3676997" y="1041837"/>
                      <a:pt x="3762895" y="997502"/>
                    </a:cubicBezTo>
                    <a:cubicBezTo>
                      <a:pt x="3848793" y="953167"/>
                      <a:pt x="3956858" y="870040"/>
                      <a:pt x="3995651" y="781371"/>
                    </a:cubicBezTo>
                    <a:cubicBezTo>
                      <a:pt x="4034444" y="692702"/>
                      <a:pt x="3973484" y="529219"/>
                      <a:pt x="3995651" y="465488"/>
                    </a:cubicBezTo>
                    <a:cubicBezTo>
                      <a:pt x="4017818" y="401757"/>
                      <a:pt x="4092633" y="415612"/>
                      <a:pt x="4128655" y="398986"/>
                    </a:cubicBezTo>
                    <a:cubicBezTo>
                      <a:pt x="4164677" y="382361"/>
                      <a:pt x="4181302" y="360193"/>
                      <a:pt x="4211782" y="365735"/>
                    </a:cubicBezTo>
                    <a:cubicBezTo>
                      <a:pt x="4242262" y="371277"/>
                      <a:pt x="4281055" y="404528"/>
                      <a:pt x="4311535" y="432237"/>
                    </a:cubicBezTo>
                    <a:cubicBezTo>
                      <a:pt x="4342015" y="459946"/>
                      <a:pt x="4375266" y="493197"/>
                      <a:pt x="4394662" y="531990"/>
                    </a:cubicBezTo>
                    <a:cubicBezTo>
                      <a:pt x="4414058" y="570783"/>
                      <a:pt x="4405746" y="634513"/>
                      <a:pt x="4427913" y="664993"/>
                    </a:cubicBezTo>
                    <a:cubicBezTo>
                      <a:pt x="4450080" y="695473"/>
                      <a:pt x="4497186" y="701016"/>
                      <a:pt x="4527666" y="714870"/>
                    </a:cubicBezTo>
                    <a:cubicBezTo>
                      <a:pt x="4558146" y="728724"/>
                      <a:pt x="4583084" y="742578"/>
                      <a:pt x="4610793" y="748120"/>
                    </a:cubicBezTo>
                    <a:cubicBezTo>
                      <a:pt x="4638502" y="753662"/>
                      <a:pt x="4666211" y="770287"/>
                      <a:pt x="4693920" y="748120"/>
                    </a:cubicBezTo>
                    <a:cubicBezTo>
                      <a:pt x="4721629" y="725953"/>
                      <a:pt x="4765963" y="734266"/>
                      <a:pt x="4777047" y="615117"/>
                    </a:cubicBezTo>
                    <a:cubicBezTo>
                      <a:pt x="4782589" y="493197"/>
                      <a:pt x="4771131" y="403790"/>
                      <a:pt x="4760423" y="33226"/>
                    </a:cubicBezTo>
                    <a:cubicBezTo>
                      <a:pt x="3749522" y="47672"/>
                      <a:pt x="3643709" y="0"/>
                      <a:pt x="2732116" y="4102"/>
                    </a:cubicBezTo>
                    <a:cubicBezTo>
                      <a:pt x="2778550" y="357689"/>
                      <a:pt x="2597402" y="273729"/>
                      <a:pt x="2100349" y="265982"/>
                    </a:cubicBezTo>
                    <a:cubicBezTo>
                      <a:pt x="1801091" y="309629"/>
                      <a:pt x="936567" y="265982"/>
                      <a:pt x="936567" y="265982"/>
                    </a:cubicBezTo>
                    <a:lnTo>
                      <a:pt x="221673" y="265982"/>
                    </a:lnTo>
                    <a:cubicBezTo>
                      <a:pt x="83128" y="265982"/>
                      <a:pt x="130233" y="260440"/>
                      <a:pt x="105295" y="265982"/>
                    </a:cubicBezTo>
                    <a:cubicBezTo>
                      <a:pt x="80357" y="271524"/>
                      <a:pt x="83128" y="299233"/>
                      <a:pt x="72044" y="299233"/>
                    </a:cubicBezTo>
                    <a:cubicBezTo>
                      <a:pt x="60960" y="299233"/>
                      <a:pt x="44335" y="265982"/>
                      <a:pt x="38793" y="265982"/>
                    </a:cubicBezTo>
                    <a:cubicBezTo>
                      <a:pt x="33251" y="265982"/>
                      <a:pt x="0" y="299234"/>
                      <a:pt x="22167" y="315859"/>
                    </a:cubicBezTo>
                    <a:close/>
                  </a:path>
                </a:pathLst>
              </a:custGeom>
              <a:solidFill>
                <a:srgbClr val="ED1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a:off x="2582486" y="1795549"/>
                <a:ext cx="2804159" cy="4876800"/>
              </a:xfrm>
              <a:custGeom>
                <a:avLst/>
                <a:gdLst>
                  <a:gd name="connsiteX0" fmla="*/ 27709 w 2895600"/>
                  <a:gd name="connsiteY0" fmla="*/ 681644 h 5558444"/>
                  <a:gd name="connsiteX1" fmla="*/ 160713 w 2895600"/>
                  <a:gd name="connsiteY1" fmla="*/ 764771 h 5558444"/>
                  <a:gd name="connsiteX2" fmla="*/ 160713 w 2895600"/>
                  <a:gd name="connsiteY2" fmla="*/ 864524 h 5558444"/>
                  <a:gd name="connsiteX3" fmla="*/ 210589 w 2895600"/>
                  <a:gd name="connsiteY3" fmla="*/ 947651 h 5558444"/>
                  <a:gd name="connsiteX4" fmla="*/ 160713 w 2895600"/>
                  <a:gd name="connsiteY4" fmla="*/ 1097280 h 5558444"/>
                  <a:gd name="connsiteX5" fmla="*/ 277091 w 2895600"/>
                  <a:gd name="connsiteY5" fmla="*/ 1147157 h 5558444"/>
                  <a:gd name="connsiteX6" fmla="*/ 376844 w 2895600"/>
                  <a:gd name="connsiteY6" fmla="*/ 1180408 h 5558444"/>
                  <a:gd name="connsiteX7" fmla="*/ 310342 w 2895600"/>
                  <a:gd name="connsiteY7" fmla="*/ 1313411 h 5558444"/>
                  <a:gd name="connsiteX8" fmla="*/ 293717 w 2895600"/>
                  <a:gd name="connsiteY8" fmla="*/ 1496291 h 5558444"/>
                  <a:gd name="connsiteX9" fmla="*/ 592975 w 2895600"/>
                  <a:gd name="connsiteY9" fmla="*/ 1762299 h 5558444"/>
                  <a:gd name="connsiteX10" fmla="*/ 676102 w 2895600"/>
                  <a:gd name="connsiteY10" fmla="*/ 1862051 h 5558444"/>
                  <a:gd name="connsiteX11" fmla="*/ 742604 w 2895600"/>
                  <a:gd name="connsiteY11" fmla="*/ 2011680 h 5558444"/>
                  <a:gd name="connsiteX12" fmla="*/ 809106 w 2895600"/>
                  <a:gd name="connsiteY12" fmla="*/ 2177935 h 5558444"/>
                  <a:gd name="connsiteX13" fmla="*/ 925484 w 2895600"/>
                  <a:gd name="connsiteY13" fmla="*/ 2294313 h 5558444"/>
                  <a:gd name="connsiteX14" fmla="*/ 759229 w 2895600"/>
                  <a:gd name="connsiteY14" fmla="*/ 2460568 h 5558444"/>
                  <a:gd name="connsiteX15" fmla="*/ 709353 w 2895600"/>
                  <a:gd name="connsiteY15" fmla="*/ 2693324 h 5558444"/>
                  <a:gd name="connsiteX16" fmla="*/ 825731 w 2895600"/>
                  <a:gd name="connsiteY16" fmla="*/ 2842953 h 5558444"/>
                  <a:gd name="connsiteX17" fmla="*/ 858982 w 2895600"/>
                  <a:gd name="connsiteY17" fmla="*/ 2942706 h 5558444"/>
                  <a:gd name="connsiteX18" fmla="*/ 908858 w 2895600"/>
                  <a:gd name="connsiteY18" fmla="*/ 3009208 h 5558444"/>
                  <a:gd name="connsiteX19" fmla="*/ 1025237 w 2895600"/>
                  <a:gd name="connsiteY19" fmla="*/ 3241964 h 5558444"/>
                  <a:gd name="connsiteX20" fmla="*/ 1141615 w 2895600"/>
                  <a:gd name="connsiteY20" fmla="*/ 3308466 h 5558444"/>
                  <a:gd name="connsiteX21" fmla="*/ 1041862 w 2895600"/>
                  <a:gd name="connsiteY21" fmla="*/ 3524597 h 5558444"/>
                  <a:gd name="connsiteX22" fmla="*/ 908858 w 2895600"/>
                  <a:gd name="connsiteY22" fmla="*/ 3823855 h 5558444"/>
                  <a:gd name="connsiteX23" fmla="*/ 742604 w 2895600"/>
                  <a:gd name="connsiteY23" fmla="*/ 4156364 h 5558444"/>
                  <a:gd name="connsiteX24" fmla="*/ 725978 w 2895600"/>
                  <a:gd name="connsiteY24" fmla="*/ 4405746 h 5558444"/>
                  <a:gd name="connsiteX25" fmla="*/ 659477 w 2895600"/>
                  <a:gd name="connsiteY25" fmla="*/ 4572000 h 5558444"/>
                  <a:gd name="connsiteX26" fmla="*/ 892233 w 2895600"/>
                  <a:gd name="connsiteY26" fmla="*/ 4655128 h 5558444"/>
                  <a:gd name="connsiteX27" fmla="*/ 1507375 w 2895600"/>
                  <a:gd name="connsiteY27" fmla="*/ 4671753 h 5558444"/>
                  <a:gd name="connsiteX28" fmla="*/ 1889760 w 2895600"/>
                  <a:gd name="connsiteY28" fmla="*/ 4638502 h 5558444"/>
                  <a:gd name="connsiteX29" fmla="*/ 1923011 w 2895600"/>
                  <a:gd name="connsiteY29" fmla="*/ 4638502 h 5558444"/>
                  <a:gd name="connsiteX30" fmla="*/ 2272146 w 2895600"/>
                  <a:gd name="connsiteY30" fmla="*/ 4655128 h 5558444"/>
                  <a:gd name="connsiteX31" fmla="*/ 2488277 w 2895600"/>
                  <a:gd name="connsiteY31" fmla="*/ 4721630 h 5558444"/>
                  <a:gd name="connsiteX32" fmla="*/ 2671157 w 2895600"/>
                  <a:gd name="connsiteY32" fmla="*/ 4655128 h 5558444"/>
                  <a:gd name="connsiteX33" fmla="*/ 2770909 w 2895600"/>
                  <a:gd name="connsiteY33" fmla="*/ 5054139 h 5558444"/>
                  <a:gd name="connsiteX34" fmla="*/ 2837411 w 2895600"/>
                  <a:gd name="connsiteY34" fmla="*/ 5104015 h 5558444"/>
                  <a:gd name="connsiteX35" fmla="*/ 2870662 w 2895600"/>
                  <a:gd name="connsiteY35" fmla="*/ 5187142 h 5558444"/>
                  <a:gd name="connsiteX36" fmla="*/ 2687782 w 2895600"/>
                  <a:gd name="connsiteY36" fmla="*/ 5220393 h 5558444"/>
                  <a:gd name="connsiteX37" fmla="*/ 2521528 w 2895600"/>
                  <a:gd name="connsiteY37" fmla="*/ 5153891 h 5558444"/>
                  <a:gd name="connsiteX38" fmla="*/ 2371898 w 2895600"/>
                  <a:gd name="connsiteY38" fmla="*/ 4971011 h 5558444"/>
                  <a:gd name="connsiteX39" fmla="*/ 2072640 w 2895600"/>
                  <a:gd name="connsiteY39" fmla="*/ 4921135 h 5558444"/>
                  <a:gd name="connsiteX40" fmla="*/ 1773382 w 2895600"/>
                  <a:gd name="connsiteY40" fmla="*/ 4871259 h 5558444"/>
                  <a:gd name="connsiteX41" fmla="*/ 1407622 w 2895600"/>
                  <a:gd name="connsiteY41" fmla="*/ 4804757 h 5558444"/>
                  <a:gd name="connsiteX42" fmla="*/ 1075113 w 2895600"/>
                  <a:gd name="connsiteY42" fmla="*/ 4804757 h 5558444"/>
                  <a:gd name="connsiteX43" fmla="*/ 1058488 w 2895600"/>
                  <a:gd name="connsiteY43" fmla="*/ 4871259 h 5558444"/>
                  <a:gd name="connsiteX44" fmla="*/ 1174866 w 2895600"/>
                  <a:gd name="connsiteY44" fmla="*/ 5054139 h 5558444"/>
                  <a:gd name="connsiteX45" fmla="*/ 875608 w 2895600"/>
                  <a:gd name="connsiteY45" fmla="*/ 5004262 h 5558444"/>
                  <a:gd name="connsiteX46" fmla="*/ 592975 w 2895600"/>
                  <a:gd name="connsiteY46" fmla="*/ 4954386 h 5558444"/>
                  <a:gd name="connsiteX47" fmla="*/ 376844 w 2895600"/>
                  <a:gd name="connsiteY47" fmla="*/ 4921135 h 5558444"/>
                  <a:gd name="connsiteX48" fmla="*/ 94211 w 2895600"/>
                  <a:gd name="connsiteY48" fmla="*/ 4887884 h 5558444"/>
                  <a:gd name="connsiteX49" fmla="*/ 11084 w 2895600"/>
                  <a:gd name="connsiteY49" fmla="*/ 4921135 h 5558444"/>
                  <a:gd name="connsiteX50" fmla="*/ 27709 w 2895600"/>
                  <a:gd name="connsiteY50" fmla="*/ 4854633 h 5558444"/>
                  <a:gd name="connsiteX51" fmla="*/ 27709 w 2895600"/>
                  <a:gd name="connsiteY51" fmla="*/ 681644 h 5558444"/>
                  <a:gd name="connsiteX0" fmla="*/ 27709 w 2895600"/>
                  <a:gd name="connsiteY0" fmla="*/ 0 h 4876800"/>
                  <a:gd name="connsiteX1" fmla="*/ 160713 w 2895600"/>
                  <a:gd name="connsiteY1" fmla="*/ 83127 h 4876800"/>
                  <a:gd name="connsiteX2" fmla="*/ 160713 w 2895600"/>
                  <a:gd name="connsiteY2" fmla="*/ 182880 h 4876800"/>
                  <a:gd name="connsiteX3" fmla="*/ 210589 w 2895600"/>
                  <a:gd name="connsiteY3" fmla="*/ 266007 h 4876800"/>
                  <a:gd name="connsiteX4" fmla="*/ 160713 w 2895600"/>
                  <a:gd name="connsiteY4" fmla="*/ 415636 h 4876800"/>
                  <a:gd name="connsiteX5" fmla="*/ 277091 w 2895600"/>
                  <a:gd name="connsiteY5" fmla="*/ 465513 h 4876800"/>
                  <a:gd name="connsiteX6" fmla="*/ 376844 w 2895600"/>
                  <a:gd name="connsiteY6" fmla="*/ 498764 h 4876800"/>
                  <a:gd name="connsiteX7" fmla="*/ 310342 w 2895600"/>
                  <a:gd name="connsiteY7" fmla="*/ 631767 h 4876800"/>
                  <a:gd name="connsiteX8" fmla="*/ 293717 w 2895600"/>
                  <a:gd name="connsiteY8" fmla="*/ 814647 h 4876800"/>
                  <a:gd name="connsiteX9" fmla="*/ 592975 w 2895600"/>
                  <a:gd name="connsiteY9" fmla="*/ 1080655 h 4876800"/>
                  <a:gd name="connsiteX10" fmla="*/ 676102 w 2895600"/>
                  <a:gd name="connsiteY10" fmla="*/ 1180407 h 4876800"/>
                  <a:gd name="connsiteX11" fmla="*/ 742604 w 2895600"/>
                  <a:gd name="connsiteY11" fmla="*/ 1330036 h 4876800"/>
                  <a:gd name="connsiteX12" fmla="*/ 809106 w 2895600"/>
                  <a:gd name="connsiteY12" fmla="*/ 1496291 h 4876800"/>
                  <a:gd name="connsiteX13" fmla="*/ 925484 w 2895600"/>
                  <a:gd name="connsiteY13" fmla="*/ 1612669 h 4876800"/>
                  <a:gd name="connsiteX14" fmla="*/ 759229 w 2895600"/>
                  <a:gd name="connsiteY14" fmla="*/ 1778924 h 4876800"/>
                  <a:gd name="connsiteX15" fmla="*/ 709353 w 2895600"/>
                  <a:gd name="connsiteY15" fmla="*/ 2011680 h 4876800"/>
                  <a:gd name="connsiteX16" fmla="*/ 825731 w 2895600"/>
                  <a:gd name="connsiteY16" fmla="*/ 2161309 h 4876800"/>
                  <a:gd name="connsiteX17" fmla="*/ 858982 w 2895600"/>
                  <a:gd name="connsiteY17" fmla="*/ 2261062 h 4876800"/>
                  <a:gd name="connsiteX18" fmla="*/ 908858 w 2895600"/>
                  <a:gd name="connsiteY18" fmla="*/ 2327564 h 4876800"/>
                  <a:gd name="connsiteX19" fmla="*/ 1025237 w 2895600"/>
                  <a:gd name="connsiteY19" fmla="*/ 2560320 h 4876800"/>
                  <a:gd name="connsiteX20" fmla="*/ 1141615 w 2895600"/>
                  <a:gd name="connsiteY20" fmla="*/ 2626822 h 4876800"/>
                  <a:gd name="connsiteX21" fmla="*/ 1041862 w 2895600"/>
                  <a:gd name="connsiteY21" fmla="*/ 2842953 h 4876800"/>
                  <a:gd name="connsiteX22" fmla="*/ 908858 w 2895600"/>
                  <a:gd name="connsiteY22" fmla="*/ 3142211 h 4876800"/>
                  <a:gd name="connsiteX23" fmla="*/ 742604 w 2895600"/>
                  <a:gd name="connsiteY23" fmla="*/ 3474720 h 4876800"/>
                  <a:gd name="connsiteX24" fmla="*/ 725978 w 2895600"/>
                  <a:gd name="connsiteY24" fmla="*/ 3724102 h 4876800"/>
                  <a:gd name="connsiteX25" fmla="*/ 659477 w 2895600"/>
                  <a:gd name="connsiteY25" fmla="*/ 3890356 h 4876800"/>
                  <a:gd name="connsiteX26" fmla="*/ 892233 w 2895600"/>
                  <a:gd name="connsiteY26" fmla="*/ 3973484 h 4876800"/>
                  <a:gd name="connsiteX27" fmla="*/ 1507375 w 2895600"/>
                  <a:gd name="connsiteY27" fmla="*/ 3990109 h 4876800"/>
                  <a:gd name="connsiteX28" fmla="*/ 1889760 w 2895600"/>
                  <a:gd name="connsiteY28" fmla="*/ 3956858 h 4876800"/>
                  <a:gd name="connsiteX29" fmla="*/ 1923011 w 2895600"/>
                  <a:gd name="connsiteY29" fmla="*/ 3956858 h 4876800"/>
                  <a:gd name="connsiteX30" fmla="*/ 2272146 w 2895600"/>
                  <a:gd name="connsiteY30" fmla="*/ 3973484 h 4876800"/>
                  <a:gd name="connsiteX31" fmla="*/ 2488277 w 2895600"/>
                  <a:gd name="connsiteY31" fmla="*/ 4039986 h 4876800"/>
                  <a:gd name="connsiteX32" fmla="*/ 2671157 w 2895600"/>
                  <a:gd name="connsiteY32" fmla="*/ 3973484 h 4876800"/>
                  <a:gd name="connsiteX33" fmla="*/ 2770909 w 2895600"/>
                  <a:gd name="connsiteY33" fmla="*/ 4372495 h 4876800"/>
                  <a:gd name="connsiteX34" fmla="*/ 2837411 w 2895600"/>
                  <a:gd name="connsiteY34" fmla="*/ 4422371 h 4876800"/>
                  <a:gd name="connsiteX35" fmla="*/ 2870662 w 2895600"/>
                  <a:gd name="connsiteY35" fmla="*/ 4505498 h 4876800"/>
                  <a:gd name="connsiteX36" fmla="*/ 2687782 w 2895600"/>
                  <a:gd name="connsiteY36" fmla="*/ 4538749 h 4876800"/>
                  <a:gd name="connsiteX37" fmla="*/ 2521528 w 2895600"/>
                  <a:gd name="connsiteY37" fmla="*/ 4472247 h 4876800"/>
                  <a:gd name="connsiteX38" fmla="*/ 2371898 w 2895600"/>
                  <a:gd name="connsiteY38" fmla="*/ 4289367 h 4876800"/>
                  <a:gd name="connsiteX39" fmla="*/ 2072640 w 2895600"/>
                  <a:gd name="connsiteY39" fmla="*/ 4239491 h 4876800"/>
                  <a:gd name="connsiteX40" fmla="*/ 1773382 w 2895600"/>
                  <a:gd name="connsiteY40" fmla="*/ 4189615 h 4876800"/>
                  <a:gd name="connsiteX41" fmla="*/ 1407622 w 2895600"/>
                  <a:gd name="connsiteY41" fmla="*/ 4123113 h 4876800"/>
                  <a:gd name="connsiteX42" fmla="*/ 1075113 w 2895600"/>
                  <a:gd name="connsiteY42" fmla="*/ 4123113 h 4876800"/>
                  <a:gd name="connsiteX43" fmla="*/ 1058488 w 2895600"/>
                  <a:gd name="connsiteY43" fmla="*/ 4189615 h 4876800"/>
                  <a:gd name="connsiteX44" fmla="*/ 1174866 w 2895600"/>
                  <a:gd name="connsiteY44" fmla="*/ 4372495 h 4876800"/>
                  <a:gd name="connsiteX45" fmla="*/ 875608 w 2895600"/>
                  <a:gd name="connsiteY45" fmla="*/ 4322618 h 4876800"/>
                  <a:gd name="connsiteX46" fmla="*/ 592975 w 2895600"/>
                  <a:gd name="connsiteY46" fmla="*/ 4272742 h 4876800"/>
                  <a:gd name="connsiteX47" fmla="*/ 376844 w 2895600"/>
                  <a:gd name="connsiteY47" fmla="*/ 4239491 h 4876800"/>
                  <a:gd name="connsiteX48" fmla="*/ 94211 w 2895600"/>
                  <a:gd name="connsiteY48" fmla="*/ 4206240 h 4876800"/>
                  <a:gd name="connsiteX49" fmla="*/ 11084 w 2895600"/>
                  <a:gd name="connsiteY49" fmla="*/ 4239491 h 4876800"/>
                  <a:gd name="connsiteX50" fmla="*/ 27709 w 2895600"/>
                  <a:gd name="connsiteY50" fmla="*/ 4172989 h 4876800"/>
                  <a:gd name="connsiteX51" fmla="*/ 27709 w 2895600"/>
                  <a:gd name="connsiteY51" fmla="*/ 0 h 4876800"/>
                  <a:gd name="connsiteX0" fmla="*/ 27709 w 2895600"/>
                  <a:gd name="connsiteY0" fmla="*/ 0 h 4876800"/>
                  <a:gd name="connsiteX1" fmla="*/ 160713 w 2895600"/>
                  <a:gd name="connsiteY1" fmla="*/ 83127 h 4876800"/>
                  <a:gd name="connsiteX2" fmla="*/ 160713 w 2895600"/>
                  <a:gd name="connsiteY2" fmla="*/ 182880 h 4876800"/>
                  <a:gd name="connsiteX3" fmla="*/ 210589 w 2895600"/>
                  <a:gd name="connsiteY3" fmla="*/ 266007 h 4876800"/>
                  <a:gd name="connsiteX4" fmla="*/ 160713 w 2895600"/>
                  <a:gd name="connsiteY4" fmla="*/ 415636 h 4876800"/>
                  <a:gd name="connsiteX5" fmla="*/ 277091 w 2895600"/>
                  <a:gd name="connsiteY5" fmla="*/ 465513 h 4876800"/>
                  <a:gd name="connsiteX6" fmla="*/ 376844 w 2895600"/>
                  <a:gd name="connsiteY6" fmla="*/ 498764 h 4876800"/>
                  <a:gd name="connsiteX7" fmla="*/ 310342 w 2895600"/>
                  <a:gd name="connsiteY7" fmla="*/ 631767 h 4876800"/>
                  <a:gd name="connsiteX8" fmla="*/ 293717 w 2895600"/>
                  <a:gd name="connsiteY8" fmla="*/ 814647 h 4876800"/>
                  <a:gd name="connsiteX9" fmla="*/ 592975 w 2895600"/>
                  <a:gd name="connsiteY9" fmla="*/ 1080655 h 4876800"/>
                  <a:gd name="connsiteX10" fmla="*/ 676102 w 2895600"/>
                  <a:gd name="connsiteY10" fmla="*/ 1180407 h 4876800"/>
                  <a:gd name="connsiteX11" fmla="*/ 742604 w 2895600"/>
                  <a:gd name="connsiteY11" fmla="*/ 1330036 h 4876800"/>
                  <a:gd name="connsiteX12" fmla="*/ 809106 w 2895600"/>
                  <a:gd name="connsiteY12" fmla="*/ 1496291 h 4876800"/>
                  <a:gd name="connsiteX13" fmla="*/ 925484 w 2895600"/>
                  <a:gd name="connsiteY13" fmla="*/ 1612669 h 4876800"/>
                  <a:gd name="connsiteX14" fmla="*/ 759229 w 2895600"/>
                  <a:gd name="connsiteY14" fmla="*/ 1778924 h 4876800"/>
                  <a:gd name="connsiteX15" fmla="*/ 709353 w 2895600"/>
                  <a:gd name="connsiteY15" fmla="*/ 2011680 h 4876800"/>
                  <a:gd name="connsiteX16" fmla="*/ 825731 w 2895600"/>
                  <a:gd name="connsiteY16" fmla="*/ 2161309 h 4876800"/>
                  <a:gd name="connsiteX17" fmla="*/ 858982 w 2895600"/>
                  <a:gd name="connsiteY17" fmla="*/ 2261062 h 4876800"/>
                  <a:gd name="connsiteX18" fmla="*/ 908858 w 2895600"/>
                  <a:gd name="connsiteY18" fmla="*/ 2327564 h 4876800"/>
                  <a:gd name="connsiteX19" fmla="*/ 1025237 w 2895600"/>
                  <a:gd name="connsiteY19" fmla="*/ 2560320 h 4876800"/>
                  <a:gd name="connsiteX20" fmla="*/ 1141615 w 2895600"/>
                  <a:gd name="connsiteY20" fmla="*/ 2626822 h 4876800"/>
                  <a:gd name="connsiteX21" fmla="*/ 1041862 w 2895600"/>
                  <a:gd name="connsiteY21" fmla="*/ 2842953 h 4876800"/>
                  <a:gd name="connsiteX22" fmla="*/ 908858 w 2895600"/>
                  <a:gd name="connsiteY22" fmla="*/ 3142211 h 4876800"/>
                  <a:gd name="connsiteX23" fmla="*/ 742604 w 2895600"/>
                  <a:gd name="connsiteY23" fmla="*/ 3474720 h 4876800"/>
                  <a:gd name="connsiteX24" fmla="*/ 725978 w 2895600"/>
                  <a:gd name="connsiteY24" fmla="*/ 3724102 h 4876800"/>
                  <a:gd name="connsiteX25" fmla="*/ 659477 w 2895600"/>
                  <a:gd name="connsiteY25" fmla="*/ 3890356 h 4876800"/>
                  <a:gd name="connsiteX26" fmla="*/ 892233 w 2895600"/>
                  <a:gd name="connsiteY26" fmla="*/ 3973484 h 4876800"/>
                  <a:gd name="connsiteX27" fmla="*/ 1507375 w 2895600"/>
                  <a:gd name="connsiteY27" fmla="*/ 3990109 h 4876800"/>
                  <a:gd name="connsiteX28" fmla="*/ 1889760 w 2895600"/>
                  <a:gd name="connsiteY28" fmla="*/ 3956858 h 4876800"/>
                  <a:gd name="connsiteX29" fmla="*/ 1923011 w 2895600"/>
                  <a:gd name="connsiteY29" fmla="*/ 3956858 h 4876800"/>
                  <a:gd name="connsiteX30" fmla="*/ 2272146 w 2895600"/>
                  <a:gd name="connsiteY30" fmla="*/ 3973484 h 4876800"/>
                  <a:gd name="connsiteX31" fmla="*/ 2488277 w 2895600"/>
                  <a:gd name="connsiteY31" fmla="*/ 4039986 h 4876800"/>
                  <a:gd name="connsiteX32" fmla="*/ 2671157 w 2895600"/>
                  <a:gd name="connsiteY32" fmla="*/ 3973484 h 4876800"/>
                  <a:gd name="connsiteX33" fmla="*/ 2770909 w 2895600"/>
                  <a:gd name="connsiteY33" fmla="*/ 4372495 h 4876800"/>
                  <a:gd name="connsiteX34" fmla="*/ 2837411 w 2895600"/>
                  <a:gd name="connsiteY34" fmla="*/ 4422371 h 4876800"/>
                  <a:gd name="connsiteX35" fmla="*/ 2870662 w 2895600"/>
                  <a:gd name="connsiteY35" fmla="*/ 4505498 h 4876800"/>
                  <a:gd name="connsiteX36" fmla="*/ 2687782 w 2895600"/>
                  <a:gd name="connsiteY36" fmla="*/ 4538749 h 4876800"/>
                  <a:gd name="connsiteX37" fmla="*/ 2521528 w 2895600"/>
                  <a:gd name="connsiteY37" fmla="*/ 4472247 h 4876800"/>
                  <a:gd name="connsiteX38" fmla="*/ 2149884 w 2895600"/>
                  <a:gd name="connsiteY38" fmla="*/ 4289367 h 4876800"/>
                  <a:gd name="connsiteX39" fmla="*/ 2072640 w 2895600"/>
                  <a:gd name="connsiteY39" fmla="*/ 4239491 h 4876800"/>
                  <a:gd name="connsiteX40" fmla="*/ 1773382 w 2895600"/>
                  <a:gd name="connsiteY40" fmla="*/ 4189615 h 4876800"/>
                  <a:gd name="connsiteX41" fmla="*/ 1407622 w 2895600"/>
                  <a:gd name="connsiteY41" fmla="*/ 4123113 h 4876800"/>
                  <a:gd name="connsiteX42" fmla="*/ 1075113 w 2895600"/>
                  <a:gd name="connsiteY42" fmla="*/ 4123113 h 4876800"/>
                  <a:gd name="connsiteX43" fmla="*/ 1058488 w 2895600"/>
                  <a:gd name="connsiteY43" fmla="*/ 4189615 h 4876800"/>
                  <a:gd name="connsiteX44" fmla="*/ 1174866 w 2895600"/>
                  <a:gd name="connsiteY44" fmla="*/ 4372495 h 4876800"/>
                  <a:gd name="connsiteX45" fmla="*/ 875608 w 2895600"/>
                  <a:gd name="connsiteY45" fmla="*/ 4322618 h 4876800"/>
                  <a:gd name="connsiteX46" fmla="*/ 592975 w 2895600"/>
                  <a:gd name="connsiteY46" fmla="*/ 4272742 h 4876800"/>
                  <a:gd name="connsiteX47" fmla="*/ 376844 w 2895600"/>
                  <a:gd name="connsiteY47" fmla="*/ 4239491 h 4876800"/>
                  <a:gd name="connsiteX48" fmla="*/ 94211 w 2895600"/>
                  <a:gd name="connsiteY48" fmla="*/ 4206240 h 4876800"/>
                  <a:gd name="connsiteX49" fmla="*/ 11084 w 2895600"/>
                  <a:gd name="connsiteY49" fmla="*/ 4239491 h 4876800"/>
                  <a:gd name="connsiteX50" fmla="*/ 27709 w 2895600"/>
                  <a:gd name="connsiteY50" fmla="*/ 4172989 h 4876800"/>
                  <a:gd name="connsiteX51" fmla="*/ 27709 w 2895600"/>
                  <a:gd name="connsiteY51" fmla="*/ 0 h 4876800"/>
                  <a:gd name="connsiteX0" fmla="*/ 27709 w 2895600"/>
                  <a:gd name="connsiteY0" fmla="*/ 0 h 4876800"/>
                  <a:gd name="connsiteX1" fmla="*/ 160713 w 2895600"/>
                  <a:gd name="connsiteY1" fmla="*/ 83127 h 4876800"/>
                  <a:gd name="connsiteX2" fmla="*/ 160713 w 2895600"/>
                  <a:gd name="connsiteY2" fmla="*/ 182880 h 4876800"/>
                  <a:gd name="connsiteX3" fmla="*/ 210589 w 2895600"/>
                  <a:gd name="connsiteY3" fmla="*/ 266007 h 4876800"/>
                  <a:gd name="connsiteX4" fmla="*/ 160713 w 2895600"/>
                  <a:gd name="connsiteY4" fmla="*/ 415636 h 4876800"/>
                  <a:gd name="connsiteX5" fmla="*/ 277091 w 2895600"/>
                  <a:gd name="connsiteY5" fmla="*/ 465513 h 4876800"/>
                  <a:gd name="connsiteX6" fmla="*/ 376844 w 2895600"/>
                  <a:gd name="connsiteY6" fmla="*/ 498764 h 4876800"/>
                  <a:gd name="connsiteX7" fmla="*/ 310342 w 2895600"/>
                  <a:gd name="connsiteY7" fmla="*/ 631767 h 4876800"/>
                  <a:gd name="connsiteX8" fmla="*/ 293717 w 2895600"/>
                  <a:gd name="connsiteY8" fmla="*/ 814647 h 4876800"/>
                  <a:gd name="connsiteX9" fmla="*/ 592975 w 2895600"/>
                  <a:gd name="connsiteY9" fmla="*/ 1080655 h 4876800"/>
                  <a:gd name="connsiteX10" fmla="*/ 676102 w 2895600"/>
                  <a:gd name="connsiteY10" fmla="*/ 1180407 h 4876800"/>
                  <a:gd name="connsiteX11" fmla="*/ 742604 w 2895600"/>
                  <a:gd name="connsiteY11" fmla="*/ 1330036 h 4876800"/>
                  <a:gd name="connsiteX12" fmla="*/ 809106 w 2895600"/>
                  <a:gd name="connsiteY12" fmla="*/ 1496291 h 4876800"/>
                  <a:gd name="connsiteX13" fmla="*/ 925484 w 2895600"/>
                  <a:gd name="connsiteY13" fmla="*/ 1612669 h 4876800"/>
                  <a:gd name="connsiteX14" fmla="*/ 759229 w 2895600"/>
                  <a:gd name="connsiteY14" fmla="*/ 1778924 h 4876800"/>
                  <a:gd name="connsiteX15" fmla="*/ 709353 w 2895600"/>
                  <a:gd name="connsiteY15" fmla="*/ 2011680 h 4876800"/>
                  <a:gd name="connsiteX16" fmla="*/ 825731 w 2895600"/>
                  <a:gd name="connsiteY16" fmla="*/ 2161309 h 4876800"/>
                  <a:gd name="connsiteX17" fmla="*/ 858982 w 2895600"/>
                  <a:gd name="connsiteY17" fmla="*/ 2261062 h 4876800"/>
                  <a:gd name="connsiteX18" fmla="*/ 908858 w 2895600"/>
                  <a:gd name="connsiteY18" fmla="*/ 2327564 h 4876800"/>
                  <a:gd name="connsiteX19" fmla="*/ 1025237 w 2895600"/>
                  <a:gd name="connsiteY19" fmla="*/ 2560320 h 4876800"/>
                  <a:gd name="connsiteX20" fmla="*/ 1141615 w 2895600"/>
                  <a:gd name="connsiteY20" fmla="*/ 2626822 h 4876800"/>
                  <a:gd name="connsiteX21" fmla="*/ 1041862 w 2895600"/>
                  <a:gd name="connsiteY21" fmla="*/ 2842953 h 4876800"/>
                  <a:gd name="connsiteX22" fmla="*/ 908858 w 2895600"/>
                  <a:gd name="connsiteY22" fmla="*/ 3142211 h 4876800"/>
                  <a:gd name="connsiteX23" fmla="*/ 742604 w 2895600"/>
                  <a:gd name="connsiteY23" fmla="*/ 3474720 h 4876800"/>
                  <a:gd name="connsiteX24" fmla="*/ 725978 w 2895600"/>
                  <a:gd name="connsiteY24" fmla="*/ 3724102 h 4876800"/>
                  <a:gd name="connsiteX25" fmla="*/ 659477 w 2895600"/>
                  <a:gd name="connsiteY25" fmla="*/ 3890356 h 4876800"/>
                  <a:gd name="connsiteX26" fmla="*/ 892233 w 2895600"/>
                  <a:gd name="connsiteY26" fmla="*/ 3973484 h 4876800"/>
                  <a:gd name="connsiteX27" fmla="*/ 1507375 w 2895600"/>
                  <a:gd name="connsiteY27" fmla="*/ 3990109 h 4876800"/>
                  <a:gd name="connsiteX28" fmla="*/ 1889760 w 2895600"/>
                  <a:gd name="connsiteY28" fmla="*/ 3956858 h 4876800"/>
                  <a:gd name="connsiteX29" fmla="*/ 1923011 w 2895600"/>
                  <a:gd name="connsiteY29" fmla="*/ 3956858 h 4876800"/>
                  <a:gd name="connsiteX30" fmla="*/ 2272146 w 2895600"/>
                  <a:gd name="connsiteY30" fmla="*/ 3973484 h 4876800"/>
                  <a:gd name="connsiteX31" fmla="*/ 2488277 w 2895600"/>
                  <a:gd name="connsiteY31" fmla="*/ 4039986 h 4876800"/>
                  <a:gd name="connsiteX32" fmla="*/ 2671157 w 2895600"/>
                  <a:gd name="connsiteY32" fmla="*/ 3973484 h 4876800"/>
                  <a:gd name="connsiteX33" fmla="*/ 2770909 w 2895600"/>
                  <a:gd name="connsiteY33" fmla="*/ 4372495 h 4876800"/>
                  <a:gd name="connsiteX34" fmla="*/ 2837411 w 2895600"/>
                  <a:gd name="connsiteY34" fmla="*/ 4422371 h 4876800"/>
                  <a:gd name="connsiteX35" fmla="*/ 2870662 w 2895600"/>
                  <a:gd name="connsiteY35" fmla="*/ 4505498 h 4876800"/>
                  <a:gd name="connsiteX36" fmla="*/ 2687782 w 2895600"/>
                  <a:gd name="connsiteY36" fmla="*/ 4538749 h 4876800"/>
                  <a:gd name="connsiteX37" fmla="*/ 2299514 w 2895600"/>
                  <a:gd name="connsiteY37" fmla="*/ 4472247 h 4876800"/>
                  <a:gd name="connsiteX38" fmla="*/ 2149884 w 2895600"/>
                  <a:gd name="connsiteY38" fmla="*/ 4289367 h 4876800"/>
                  <a:gd name="connsiteX39" fmla="*/ 2072640 w 2895600"/>
                  <a:gd name="connsiteY39" fmla="*/ 4239491 h 4876800"/>
                  <a:gd name="connsiteX40" fmla="*/ 1773382 w 2895600"/>
                  <a:gd name="connsiteY40" fmla="*/ 4189615 h 4876800"/>
                  <a:gd name="connsiteX41" fmla="*/ 1407622 w 2895600"/>
                  <a:gd name="connsiteY41" fmla="*/ 4123113 h 4876800"/>
                  <a:gd name="connsiteX42" fmla="*/ 1075113 w 2895600"/>
                  <a:gd name="connsiteY42" fmla="*/ 4123113 h 4876800"/>
                  <a:gd name="connsiteX43" fmla="*/ 1058488 w 2895600"/>
                  <a:gd name="connsiteY43" fmla="*/ 4189615 h 4876800"/>
                  <a:gd name="connsiteX44" fmla="*/ 1174866 w 2895600"/>
                  <a:gd name="connsiteY44" fmla="*/ 4372495 h 4876800"/>
                  <a:gd name="connsiteX45" fmla="*/ 875608 w 2895600"/>
                  <a:gd name="connsiteY45" fmla="*/ 4322618 h 4876800"/>
                  <a:gd name="connsiteX46" fmla="*/ 592975 w 2895600"/>
                  <a:gd name="connsiteY46" fmla="*/ 4272742 h 4876800"/>
                  <a:gd name="connsiteX47" fmla="*/ 376844 w 2895600"/>
                  <a:gd name="connsiteY47" fmla="*/ 4239491 h 4876800"/>
                  <a:gd name="connsiteX48" fmla="*/ 94211 w 2895600"/>
                  <a:gd name="connsiteY48" fmla="*/ 4206240 h 4876800"/>
                  <a:gd name="connsiteX49" fmla="*/ 11084 w 2895600"/>
                  <a:gd name="connsiteY49" fmla="*/ 4239491 h 4876800"/>
                  <a:gd name="connsiteX50" fmla="*/ 27709 w 2895600"/>
                  <a:gd name="connsiteY50" fmla="*/ 4172989 h 4876800"/>
                  <a:gd name="connsiteX51" fmla="*/ 27709 w 2895600"/>
                  <a:gd name="connsiteY51" fmla="*/ 0 h 4876800"/>
                  <a:gd name="connsiteX0" fmla="*/ 27709 w 2884516"/>
                  <a:gd name="connsiteY0" fmla="*/ 0 h 4876800"/>
                  <a:gd name="connsiteX1" fmla="*/ 160713 w 2884516"/>
                  <a:gd name="connsiteY1" fmla="*/ 83127 h 4876800"/>
                  <a:gd name="connsiteX2" fmla="*/ 160713 w 2884516"/>
                  <a:gd name="connsiteY2" fmla="*/ 182880 h 4876800"/>
                  <a:gd name="connsiteX3" fmla="*/ 210589 w 2884516"/>
                  <a:gd name="connsiteY3" fmla="*/ 266007 h 4876800"/>
                  <a:gd name="connsiteX4" fmla="*/ 160713 w 2884516"/>
                  <a:gd name="connsiteY4" fmla="*/ 415636 h 4876800"/>
                  <a:gd name="connsiteX5" fmla="*/ 277091 w 2884516"/>
                  <a:gd name="connsiteY5" fmla="*/ 465513 h 4876800"/>
                  <a:gd name="connsiteX6" fmla="*/ 376844 w 2884516"/>
                  <a:gd name="connsiteY6" fmla="*/ 498764 h 4876800"/>
                  <a:gd name="connsiteX7" fmla="*/ 310342 w 2884516"/>
                  <a:gd name="connsiteY7" fmla="*/ 631767 h 4876800"/>
                  <a:gd name="connsiteX8" fmla="*/ 293717 w 2884516"/>
                  <a:gd name="connsiteY8" fmla="*/ 814647 h 4876800"/>
                  <a:gd name="connsiteX9" fmla="*/ 592975 w 2884516"/>
                  <a:gd name="connsiteY9" fmla="*/ 1080655 h 4876800"/>
                  <a:gd name="connsiteX10" fmla="*/ 676102 w 2884516"/>
                  <a:gd name="connsiteY10" fmla="*/ 1180407 h 4876800"/>
                  <a:gd name="connsiteX11" fmla="*/ 742604 w 2884516"/>
                  <a:gd name="connsiteY11" fmla="*/ 1330036 h 4876800"/>
                  <a:gd name="connsiteX12" fmla="*/ 809106 w 2884516"/>
                  <a:gd name="connsiteY12" fmla="*/ 1496291 h 4876800"/>
                  <a:gd name="connsiteX13" fmla="*/ 925484 w 2884516"/>
                  <a:gd name="connsiteY13" fmla="*/ 1612669 h 4876800"/>
                  <a:gd name="connsiteX14" fmla="*/ 759229 w 2884516"/>
                  <a:gd name="connsiteY14" fmla="*/ 1778924 h 4876800"/>
                  <a:gd name="connsiteX15" fmla="*/ 709353 w 2884516"/>
                  <a:gd name="connsiteY15" fmla="*/ 2011680 h 4876800"/>
                  <a:gd name="connsiteX16" fmla="*/ 825731 w 2884516"/>
                  <a:gd name="connsiteY16" fmla="*/ 2161309 h 4876800"/>
                  <a:gd name="connsiteX17" fmla="*/ 858982 w 2884516"/>
                  <a:gd name="connsiteY17" fmla="*/ 2261062 h 4876800"/>
                  <a:gd name="connsiteX18" fmla="*/ 908858 w 2884516"/>
                  <a:gd name="connsiteY18" fmla="*/ 2327564 h 4876800"/>
                  <a:gd name="connsiteX19" fmla="*/ 1025237 w 2884516"/>
                  <a:gd name="connsiteY19" fmla="*/ 2560320 h 4876800"/>
                  <a:gd name="connsiteX20" fmla="*/ 1141615 w 2884516"/>
                  <a:gd name="connsiteY20" fmla="*/ 2626822 h 4876800"/>
                  <a:gd name="connsiteX21" fmla="*/ 1041862 w 2884516"/>
                  <a:gd name="connsiteY21" fmla="*/ 2842953 h 4876800"/>
                  <a:gd name="connsiteX22" fmla="*/ 908858 w 2884516"/>
                  <a:gd name="connsiteY22" fmla="*/ 3142211 h 4876800"/>
                  <a:gd name="connsiteX23" fmla="*/ 742604 w 2884516"/>
                  <a:gd name="connsiteY23" fmla="*/ 3474720 h 4876800"/>
                  <a:gd name="connsiteX24" fmla="*/ 725978 w 2884516"/>
                  <a:gd name="connsiteY24" fmla="*/ 3724102 h 4876800"/>
                  <a:gd name="connsiteX25" fmla="*/ 659477 w 2884516"/>
                  <a:gd name="connsiteY25" fmla="*/ 3890356 h 4876800"/>
                  <a:gd name="connsiteX26" fmla="*/ 892233 w 2884516"/>
                  <a:gd name="connsiteY26" fmla="*/ 3973484 h 4876800"/>
                  <a:gd name="connsiteX27" fmla="*/ 1507375 w 2884516"/>
                  <a:gd name="connsiteY27" fmla="*/ 3990109 h 4876800"/>
                  <a:gd name="connsiteX28" fmla="*/ 1889760 w 2884516"/>
                  <a:gd name="connsiteY28" fmla="*/ 3956858 h 4876800"/>
                  <a:gd name="connsiteX29" fmla="*/ 1923011 w 2884516"/>
                  <a:gd name="connsiteY29" fmla="*/ 3956858 h 4876800"/>
                  <a:gd name="connsiteX30" fmla="*/ 2272146 w 2884516"/>
                  <a:gd name="connsiteY30" fmla="*/ 3973484 h 4876800"/>
                  <a:gd name="connsiteX31" fmla="*/ 2488277 w 2884516"/>
                  <a:gd name="connsiteY31" fmla="*/ 4039986 h 4876800"/>
                  <a:gd name="connsiteX32" fmla="*/ 2671157 w 2884516"/>
                  <a:gd name="connsiteY32" fmla="*/ 3973484 h 4876800"/>
                  <a:gd name="connsiteX33" fmla="*/ 2770909 w 2884516"/>
                  <a:gd name="connsiteY33" fmla="*/ 4372495 h 4876800"/>
                  <a:gd name="connsiteX34" fmla="*/ 2870662 w 2884516"/>
                  <a:gd name="connsiteY34" fmla="*/ 4505498 h 4876800"/>
                  <a:gd name="connsiteX35" fmla="*/ 2687782 w 2884516"/>
                  <a:gd name="connsiteY35" fmla="*/ 4538749 h 4876800"/>
                  <a:gd name="connsiteX36" fmla="*/ 2299514 w 2884516"/>
                  <a:gd name="connsiteY36" fmla="*/ 4472247 h 4876800"/>
                  <a:gd name="connsiteX37" fmla="*/ 2149884 w 2884516"/>
                  <a:gd name="connsiteY37" fmla="*/ 4289367 h 4876800"/>
                  <a:gd name="connsiteX38" fmla="*/ 2072640 w 2884516"/>
                  <a:gd name="connsiteY38" fmla="*/ 4239491 h 4876800"/>
                  <a:gd name="connsiteX39" fmla="*/ 1773382 w 2884516"/>
                  <a:gd name="connsiteY39" fmla="*/ 4189615 h 4876800"/>
                  <a:gd name="connsiteX40" fmla="*/ 1407622 w 2884516"/>
                  <a:gd name="connsiteY40" fmla="*/ 4123113 h 4876800"/>
                  <a:gd name="connsiteX41" fmla="*/ 1075113 w 2884516"/>
                  <a:gd name="connsiteY41" fmla="*/ 4123113 h 4876800"/>
                  <a:gd name="connsiteX42" fmla="*/ 1058488 w 2884516"/>
                  <a:gd name="connsiteY42" fmla="*/ 4189615 h 4876800"/>
                  <a:gd name="connsiteX43" fmla="*/ 1174866 w 2884516"/>
                  <a:gd name="connsiteY43" fmla="*/ 4372495 h 4876800"/>
                  <a:gd name="connsiteX44" fmla="*/ 875608 w 2884516"/>
                  <a:gd name="connsiteY44" fmla="*/ 4322618 h 4876800"/>
                  <a:gd name="connsiteX45" fmla="*/ 592975 w 2884516"/>
                  <a:gd name="connsiteY45" fmla="*/ 4272742 h 4876800"/>
                  <a:gd name="connsiteX46" fmla="*/ 376844 w 2884516"/>
                  <a:gd name="connsiteY46" fmla="*/ 4239491 h 4876800"/>
                  <a:gd name="connsiteX47" fmla="*/ 94211 w 2884516"/>
                  <a:gd name="connsiteY47" fmla="*/ 4206240 h 4876800"/>
                  <a:gd name="connsiteX48" fmla="*/ 11084 w 2884516"/>
                  <a:gd name="connsiteY48" fmla="*/ 4239491 h 4876800"/>
                  <a:gd name="connsiteX49" fmla="*/ 27709 w 2884516"/>
                  <a:gd name="connsiteY49" fmla="*/ 4172989 h 4876800"/>
                  <a:gd name="connsiteX50" fmla="*/ 27709 w 2884516"/>
                  <a:gd name="connsiteY50" fmla="*/ 0 h 4876800"/>
                  <a:gd name="connsiteX0" fmla="*/ 27709 w 2773680"/>
                  <a:gd name="connsiteY0" fmla="*/ 0 h 4876800"/>
                  <a:gd name="connsiteX1" fmla="*/ 160713 w 2773680"/>
                  <a:gd name="connsiteY1" fmla="*/ 83127 h 4876800"/>
                  <a:gd name="connsiteX2" fmla="*/ 160713 w 2773680"/>
                  <a:gd name="connsiteY2" fmla="*/ 182880 h 4876800"/>
                  <a:gd name="connsiteX3" fmla="*/ 210589 w 2773680"/>
                  <a:gd name="connsiteY3" fmla="*/ 266007 h 4876800"/>
                  <a:gd name="connsiteX4" fmla="*/ 160713 w 2773680"/>
                  <a:gd name="connsiteY4" fmla="*/ 415636 h 4876800"/>
                  <a:gd name="connsiteX5" fmla="*/ 277091 w 2773680"/>
                  <a:gd name="connsiteY5" fmla="*/ 465513 h 4876800"/>
                  <a:gd name="connsiteX6" fmla="*/ 376844 w 2773680"/>
                  <a:gd name="connsiteY6" fmla="*/ 498764 h 4876800"/>
                  <a:gd name="connsiteX7" fmla="*/ 310342 w 2773680"/>
                  <a:gd name="connsiteY7" fmla="*/ 631767 h 4876800"/>
                  <a:gd name="connsiteX8" fmla="*/ 293717 w 2773680"/>
                  <a:gd name="connsiteY8" fmla="*/ 814647 h 4876800"/>
                  <a:gd name="connsiteX9" fmla="*/ 592975 w 2773680"/>
                  <a:gd name="connsiteY9" fmla="*/ 1080655 h 4876800"/>
                  <a:gd name="connsiteX10" fmla="*/ 676102 w 2773680"/>
                  <a:gd name="connsiteY10" fmla="*/ 1180407 h 4876800"/>
                  <a:gd name="connsiteX11" fmla="*/ 742604 w 2773680"/>
                  <a:gd name="connsiteY11" fmla="*/ 1330036 h 4876800"/>
                  <a:gd name="connsiteX12" fmla="*/ 809106 w 2773680"/>
                  <a:gd name="connsiteY12" fmla="*/ 1496291 h 4876800"/>
                  <a:gd name="connsiteX13" fmla="*/ 925484 w 2773680"/>
                  <a:gd name="connsiteY13" fmla="*/ 1612669 h 4876800"/>
                  <a:gd name="connsiteX14" fmla="*/ 759229 w 2773680"/>
                  <a:gd name="connsiteY14" fmla="*/ 1778924 h 4876800"/>
                  <a:gd name="connsiteX15" fmla="*/ 709353 w 2773680"/>
                  <a:gd name="connsiteY15" fmla="*/ 2011680 h 4876800"/>
                  <a:gd name="connsiteX16" fmla="*/ 825731 w 2773680"/>
                  <a:gd name="connsiteY16" fmla="*/ 2161309 h 4876800"/>
                  <a:gd name="connsiteX17" fmla="*/ 858982 w 2773680"/>
                  <a:gd name="connsiteY17" fmla="*/ 2261062 h 4876800"/>
                  <a:gd name="connsiteX18" fmla="*/ 908858 w 2773680"/>
                  <a:gd name="connsiteY18" fmla="*/ 2327564 h 4876800"/>
                  <a:gd name="connsiteX19" fmla="*/ 1025237 w 2773680"/>
                  <a:gd name="connsiteY19" fmla="*/ 2560320 h 4876800"/>
                  <a:gd name="connsiteX20" fmla="*/ 1141615 w 2773680"/>
                  <a:gd name="connsiteY20" fmla="*/ 2626822 h 4876800"/>
                  <a:gd name="connsiteX21" fmla="*/ 1041862 w 2773680"/>
                  <a:gd name="connsiteY21" fmla="*/ 2842953 h 4876800"/>
                  <a:gd name="connsiteX22" fmla="*/ 908858 w 2773680"/>
                  <a:gd name="connsiteY22" fmla="*/ 3142211 h 4876800"/>
                  <a:gd name="connsiteX23" fmla="*/ 742604 w 2773680"/>
                  <a:gd name="connsiteY23" fmla="*/ 3474720 h 4876800"/>
                  <a:gd name="connsiteX24" fmla="*/ 725978 w 2773680"/>
                  <a:gd name="connsiteY24" fmla="*/ 3724102 h 4876800"/>
                  <a:gd name="connsiteX25" fmla="*/ 659477 w 2773680"/>
                  <a:gd name="connsiteY25" fmla="*/ 3890356 h 4876800"/>
                  <a:gd name="connsiteX26" fmla="*/ 892233 w 2773680"/>
                  <a:gd name="connsiteY26" fmla="*/ 3973484 h 4876800"/>
                  <a:gd name="connsiteX27" fmla="*/ 1507375 w 2773680"/>
                  <a:gd name="connsiteY27" fmla="*/ 3990109 h 4876800"/>
                  <a:gd name="connsiteX28" fmla="*/ 1889760 w 2773680"/>
                  <a:gd name="connsiteY28" fmla="*/ 3956858 h 4876800"/>
                  <a:gd name="connsiteX29" fmla="*/ 1923011 w 2773680"/>
                  <a:gd name="connsiteY29" fmla="*/ 3956858 h 4876800"/>
                  <a:gd name="connsiteX30" fmla="*/ 2272146 w 2773680"/>
                  <a:gd name="connsiteY30" fmla="*/ 3973484 h 4876800"/>
                  <a:gd name="connsiteX31" fmla="*/ 2488277 w 2773680"/>
                  <a:gd name="connsiteY31" fmla="*/ 4039986 h 4876800"/>
                  <a:gd name="connsiteX32" fmla="*/ 2671157 w 2773680"/>
                  <a:gd name="connsiteY32" fmla="*/ 3973484 h 4876800"/>
                  <a:gd name="connsiteX33" fmla="*/ 2770909 w 2773680"/>
                  <a:gd name="connsiteY33" fmla="*/ 4372495 h 4876800"/>
                  <a:gd name="connsiteX34" fmla="*/ 2687782 w 2773680"/>
                  <a:gd name="connsiteY34" fmla="*/ 4538749 h 4876800"/>
                  <a:gd name="connsiteX35" fmla="*/ 2299514 w 2773680"/>
                  <a:gd name="connsiteY35" fmla="*/ 4472247 h 4876800"/>
                  <a:gd name="connsiteX36" fmla="*/ 2149884 w 2773680"/>
                  <a:gd name="connsiteY36" fmla="*/ 4289367 h 4876800"/>
                  <a:gd name="connsiteX37" fmla="*/ 2072640 w 2773680"/>
                  <a:gd name="connsiteY37" fmla="*/ 4239491 h 4876800"/>
                  <a:gd name="connsiteX38" fmla="*/ 1773382 w 2773680"/>
                  <a:gd name="connsiteY38" fmla="*/ 4189615 h 4876800"/>
                  <a:gd name="connsiteX39" fmla="*/ 1407622 w 2773680"/>
                  <a:gd name="connsiteY39" fmla="*/ 4123113 h 4876800"/>
                  <a:gd name="connsiteX40" fmla="*/ 1075113 w 2773680"/>
                  <a:gd name="connsiteY40" fmla="*/ 4123113 h 4876800"/>
                  <a:gd name="connsiteX41" fmla="*/ 1058488 w 2773680"/>
                  <a:gd name="connsiteY41" fmla="*/ 4189615 h 4876800"/>
                  <a:gd name="connsiteX42" fmla="*/ 1174866 w 2773680"/>
                  <a:gd name="connsiteY42" fmla="*/ 4372495 h 4876800"/>
                  <a:gd name="connsiteX43" fmla="*/ 875608 w 2773680"/>
                  <a:gd name="connsiteY43" fmla="*/ 4322618 h 4876800"/>
                  <a:gd name="connsiteX44" fmla="*/ 592975 w 2773680"/>
                  <a:gd name="connsiteY44" fmla="*/ 4272742 h 4876800"/>
                  <a:gd name="connsiteX45" fmla="*/ 376844 w 2773680"/>
                  <a:gd name="connsiteY45" fmla="*/ 4239491 h 4876800"/>
                  <a:gd name="connsiteX46" fmla="*/ 94211 w 2773680"/>
                  <a:gd name="connsiteY46" fmla="*/ 4206240 h 4876800"/>
                  <a:gd name="connsiteX47" fmla="*/ 11084 w 2773680"/>
                  <a:gd name="connsiteY47" fmla="*/ 4239491 h 4876800"/>
                  <a:gd name="connsiteX48" fmla="*/ 27709 w 2773680"/>
                  <a:gd name="connsiteY48" fmla="*/ 4172989 h 4876800"/>
                  <a:gd name="connsiteX49" fmla="*/ 27709 w 2773680"/>
                  <a:gd name="connsiteY49" fmla="*/ 0 h 4876800"/>
                  <a:gd name="connsiteX0" fmla="*/ 27709 w 2804160"/>
                  <a:gd name="connsiteY0" fmla="*/ 0 h 4876800"/>
                  <a:gd name="connsiteX1" fmla="*/ 160713 w 2804160"/>
                  <a:gd name="connsiteY1" fmla="*/ 83127 h 4876800"/>
                  <a:gd name="connsiteX2" fmla="*/ 160713 w 2804160"/>
                  <a:gd name="connsiteY2" fmla="*/ 182880 h 4876800"/>
                  <a:gd name="connsiteX3" fmla="*/ 210589 w 2804160"/>
                  <a:gd name="connsiteY3" fmla="*/ 266007 h 4876800"/>
                  <a:gd name="connsiteX4" fmla="*/ 160713 w 2804160"/>
                  <a:gd name="connsiteY4" fmla="*/ 415636 h 4876800"/>
                  <a:gd name="connsiteX5" fmla="*/ 277091 w 2804160"/>
                  <a:gd name="connsiteY5" fmla="*/ 465513 h 4876800"/>
                  <a:gd name="connsiteX6" fmla="*/ 376844 w 2804160"/>
                  <a:gd name="connsiteY6" fmla="*/ 498764 h 4876800"/>
                  <a:gd name="connsiteX7" fmla="*/ 310342 w 2804160"/>
                  <a:gd name="connsiteY7" fmla="*/ 631767 h 4876800"/>
                  <a:gd name="connsiteX8" fmla="*/ 293717 w 2804160"/>
                  <a:gd name="connsiteY8" fmla="*/ 814647 h 4876800"/>
                  <a:gd name="connsiteX9" fmla="*/ 592975 w 2804160"/>
                  <a:gd name="connsiteY9" fmla="*/ 1080655 h 4876800"/>
                  <a:gd name="connsiteX10" fmla="*/ 676102 w 2804160"/>
                  <a:gd name="connsiteY10" fmla="*/ 1180407 h 4876800"/>
                  <a:gd name="connsiteX11" fmla="*/ 742604 w 2804160"/>
                  <a:gd name="connsiteY11" fmla="*/ 1330036 h 4876800"/>
                  <a:gd name="connsiteX12" fmla="*/ 809106 w 2804160"/>
                  <a:gd name="connsiteY12" fmla="*/ 1496291 h 4876800"/>
                  <a:gd name="connsiteX13" fmla="*/ 925484 w 2804160"/>
                  <a:gd name="connsiteY13" fmla="*/ 1612669 h 4876800"/>
                  <a:gd name="connsiteX14" fmla="*/ 759229 w 2804160"/>
                  <a:gd name="connsiteY14" fmla="*/ 1778924 h 4876800"/>
                  <a:gd name="connsiteX15" fmla="*/ 709353 w 2804160"/>
                  <a:gd name="connsiteY15" fmla="*/ 2011680 h 4876800"/>
                  <a:gd name="connsiteX16" fmla="*/ 825731 w 2804160"/>
                  <a:gd name="connsiteY16" fmla="*/ 2161309 h 4876800"/>
                  <a:gd name="connsiteX17" fmla="*/ 858982 w 2804160"/>
                  <a:gd name="connsiteY17" fmla="*/ 2261062 h 4876800"/>
                  <a:gd name="connsiteX18" fmla="*/ 908858 w 2804160"/>
                  <a:gd name="connsiteY18" fmla="*/ 2327564 h 4876800"/>
                  <a:gd name="connsiteX19" fmla="*/ 1025237 w 2804160"/>
                  <a:gd name="connsiteY19" fmla="*/ 2560320 h 4876800"/>
                  <a:gd name="connsiteX20" fmla="*/ 1141615 w 2804160"/>
                  <a:gd name="connsiteY20" fmla="*/ 2626822 h 4876800"/>
                  <a:gd name="connsiteX21" fmla="*/ 1041862 w 2804160"/>
                  <a:gd name="connsiteY21" fmla="*/ 2842953 h 4876800"/>
                  <a:gd name="connsiteX22" fmla="*/ 908858 w 2804160"/>
                  <a:gd name="connsiteY22" fmla="*/ 3142211 h 4876800"/>
                  <a:gd name="connsiteX23" fmla="*/ 742604 w 2804160"/>
                  <a:gd name="connsiteY23" fmla="*/ 3474720 h 4876800"/>
                  <a:gd name="connsiteX24" fmla="*/ 725978 w 2804160"/>
                  <a:gd name="connsiteY24" fmla="*/ 3724102 h 4876800"/>
                  <a:gd name="connsiteX25" fmla="*/ 659477 w 2804160"/>
                  <a:gd name="connsiteY25" fmla="*/ 3890356 h 4876800"/>
                  <a:gd name="connsiteX26" fmla="*/ 892233 w 2804160"/>
                  <a:gd name="connsiteY26" fmla="*/ 3973484 h 4876800"/>
                  <a:gd name="connsiteX27" fmla="*/ 1507375 w 2804160"/>
                  <a:gd name="connsiteY27" fmla="*/ 3990109 h 4876800"/>
                  <a:gd name="connsiteX28" fmla="*/ 1889760 w 2804160"/>
                  <a:gd name="connsiteY28" fmla="*/ 3956858 h 4876800"/>
                  <a:gd name="connsiteX29" fmla="*/ 1923011 w 2804160"/>
                  <a:gd name="connsiteY29" fmla="*/ 3956858 h 4876800"/>
                  <a:gd name="connsiteX30" fmla="*/ 2272146 w 2804160"/>
                  <a:gd name="connsiteY30" fmla="*/ 3973484 h 4876800"/>
                  <a:gd name="connsiteX31" fmla="*/ 2488277 w 2804160"/>
                  <a:gd name="connsiteY31" fmla="*/ 4039986 h 4876800"/>
                  <a:gd name="connsiteX32" fmla="*/ 2770909 w 2804160"/>
                  <a:gd name="connsiteY32" fmla="*/ 4372495 h 4876800"/>
                  <a:gd name="connsiteX33" fmla="*/ 2687782 w 2804160"/>
                  <a:gd name="connsiteY33" fmla="*/ 4538749 h 4876800"/>
                  <a:gd name="connsiteX34" fmla="*/ 2299514 w 2804160"/>
                  <a:gd name="connsiteY34" fmla="*/ 4472247 h 4876800"/>
                  <a:gd name="connsiteX35" fmla="*/ 2149884 w 2804160"/>
                  <a:gd name="connsiteY35" fmla="*/ 4289367 h 4876800"/>
                  <a:gd name="connsiteX36" fmla="*/ 2072640 w 2804160"/>
                  <a:gd name="connsiteY36" fmla="*/ 4239491 h 4876800"/>
                  <a:gd name="connsiteX37" fmla="*/ 1773382 w 2804160"/>
                  <a:gd name="connsiteY37" fmla="*/ 4189615 h 4876800"/>
                  <a:gd name="connsiteX38" fmla="*/ 1407622 w 2804160"/>
                  <a:gd name="connsiteY38" fmla="*/ 4123113 h 4876800"/>
                  <a:gd name="connsiteX39" fmla="*/ 1075113 w 2804160"/>
                  <a:gd name="connsiteY39" fmla="*/ 4123113 h 4876800"/>
                  <a:gd name="connsiteX40" fmla="*/ 1058488 w 2804160"/>
                  <a:gd name="connsiteY40" fmla="*/ 4189615 h 4876800"/>
                  <a:gd name="connsiteX41" fmla="*/ 1174866 w 2804160"/>
                  <a:gd name="connsiteY41" fmla="*/ 4372495 h 4876800"/>
                  <a:gd name="connsiteX42" fmla="*/ 875608 w 2804160"/>
                  <a:gd name="connsiteY42" fmla="*/ 4322618 h 4876800"/>
                  <a:gd name="connsiteX43" fmla="*/ 592975 w 2804160"/>
                  <a:gd name="connsiteY43" fmla="*/ 4272742 h 4876800"/>
                  <a:gd name="connsiteX44" fmla="*/ 376844 w 2804160"/>
                  <a:gd name="connsiteY44" fmla="*/ 4239491 h 4876800"/>
                  <a:gd name="connsiteX45" fmla="*/ 94211 w 2804160"/>
                  <a:gd name="connsiteY45" fmla="*/ 4206240 h 4876800"/>
                  <a:gd name="connsiteX46" fmla="*/ 11084 w 2804160"/>
                  <a:gd name="connsiteY46" fmla="*/ 4239491 h 4876800"/>
                  <a:gd name="connsiteX47" fmla="*/ 27709 w 2804160"/>
                  <a:gd name="connsiteY47" fmla="*/ 4172989 h 4876800"/>
                  <a:gd name="connsiteX48" fmla="*/ 27709 w 2804160"/>
                  <a:gd name="connsiteY48" fmla="*/ 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804160" h="4876800">
                    <a:moveTo>
                      <a:pt x="27709" y="0"/>
                    </a:moveTo>
                    <a:cubicBezTo>
                      <a:pt x="252152" y="20781"/>
                      <a:pt x="138546" y="52647"/>
                      <a:pt x="160713" y="83127"/>
                    </a:cubicBezTo>
                    <a:cubicBezTo>
                      <a:pt x="182880" y="113607"/>
                      <a:pt x="152400" y="152400"/>
                      <a:pt x="160713" y="182880"/>
                    </a:cubicBezTo>
                    <a:cubicBezTo>
                      <a:pt x="169026" y="213360"/>
                      <a:pt x="210589" y="227214"/>
                      <a:pt x="210589" y="266007"/>
                    </a:cubicBezTo>
                    <a:cubicBezTo>
                      <a:pt x="210589" y="304800"/>
                      <a:pt x="149629" y="382385"/>
                      <a:pt x="160713" y="415636"/>
                    </a:cubicBezTo>
                    <a:cubicBezTo>
                      <a:pt x="171797" y="448887"/>
                      <a:pt x="241069" y="451658"/>
                      <a:pt x="277091" y="465513"/>
                    </a:cubicBezTo>
                    <a:cubicBezTo>
                      <a:pt x="313113" y="479368"/>
                      <a:pt x="371302" y="471055"/>
                      <a:pt x="376844" y="498764"/>
                    </a:cubicBezTo>
                    <a:cubicBezTo>
                      <a:pt x="382386" y="526473"/>
                      <a:pt x="324197" y="579120"/>
                      <a:pt x="310342" y="631767"/>
                    </a:cubicBezTo>
                    <a:cubicBezTo>
                      <a:pt x="296488" y="684414"/>
                      <a:pt x="246612" y="739832"/>
                      <a:pt x="293717" y="814647"/>
                    </a:cubicBezTo>
                    <a:cubicBezTo>
                      <a:pt x="340823" y="889462"/>
                      <a:pt x="529244" y="1019695"/>
                      <a:pt x="592975" y="1080655"/>
                    </a:cubicBezTo>
                    <a:cubicBezTo>
                      <a:pt x="656706" y="1141615"/>
                      <a:pt x="651164" y="1138844"/>
                      <a:pt x="676102" y="1180407"/>
                    </a:cubicBezTo>
                    <a:cubicBezTo>
                      <a:pt x="701040" y="1221970"/>
                      <a:pt x="720437" y="1277389"/>
                      <a:pt x="742604" y="1330036"/>
                    </a:cubicBezTo>
                    <a:cubicBezTo>
                      <a:pt x="764771" y="1382683"/>
                      <a:pt x="778626" y="1449186"/>
                      <a:pt x="809106" y="1496291"/>
                    </a:cubicBezTo>
                    <a:cubicBezTo>
                      <a:pt x="839586" y="1543396"/>
                      <a:pt x="933797" y="1565564"/>
                      <a:pt x="925484" y="1612669"/>
                    </a:cubicBezTo>
                    <a:cubicBezTo>
                      <a:pt x="917171" y="1659774"/>
                      <a:pt x="795251" y="1712422"/>
                      <a:pt x="759229" y="1778924"/>
                    </a:cubicBezTo>
                    <a:cubicBezTo>
                      <a:pt x="723207" y="1845426"/>
                      <a:pt x="698269" y="1947949"/>
                      <a:pt x="709353" y="2011680"/>
                    </a:cubicBezTo>
                    <a:cubicBezTo>
                      <a:pt x="720437" y="2075411"/>
                      <a:pt x="800793" y="2119745"/>
                      <a:pt x="825731" y="2161309"/>
                    </a:cubicBezTo>
                    <a:cubicBezTo>
                      <a:pt x="850669" y="2202873"/>
                      <a:pt x="845128" y="2233353"/>
                      <a:pt x="858982" y="2261062"/>
                    </a:cubicBezTo>
                    <a:cubicBezTo>
                      <a:pt x="872836" y="2288771"/>
                      <a:pt x="881149" y="2277688"/>
                      <a:pt x="908858" y="2327564"/>
                    </a:cubicBezTo>
                    <a:cubicBezTo>
                      <a:pt x="936567" y="2377440"/>
                      <a:pt x="986444" y="2510444"/>
                      <a:pt x="1025237" y="2560320"/>
                    </a:cubicBezTo>
                    <a:cubicBezTo>
                      <a:pt x="1064030" y="2610196"/>
                      <a:pt x="1138844" y="2579717"/>
                      <a:pt x="1141615" y="2626822"/>
                    </a:cubicBezTo>
                    <a:cubicBezTo>
                      <a:pt x="1144386" y="2673927"/>
                      <a:pt x="1080655" y="2757055"/>
                      <a:pt x="1041862" y="2842953"/>
                    </a:cubicBezTo>
                    <a:cubicBezTo>
                      <a:pt x="1003069" y="2928851"/>
                      <a:pt x="958734" y="3036917"/>
                      <a:pt x="908858" y="3142211"/>
                    </a:cubicBezTo>
                    <a:cubicBezTo>
                      <a:pt x="858982" y="3247505"/>
                      <a:pt x="773084" y="3377738"/>
                      <a:pt x="742604" y="3474720"/>
                    </a:cubicBezTo>
                    <a:cubicBezTo>
                      <a:pt x="712124" y="3571702"/>
                      <a:pt x="739832" y="3654829"/>
                      <a:pt x="725978" y="3724102"/>
                    </a:cubicBezTo>
                    <a:cubicBezTo>
                      <a:pt x="712124" y="3793375"/>
                      <a:pt x="631768" y="3848792"/>
                      <a:pt x="659477" y="3890356"/>
                    </a:cubicBezTo>
                    <a:cubicBezTo>
                      <a:pt x="687186" y="3931920"/>
                      <a:pt x="750917" y="3956859"/>
                      <a:pt x="892233" y="3973484"/>
                    </a:cubicBezTo>
                    <a:cubicBezTo>
                      <a:pt x="1033549" y="3990109"/>
                      <a:pt x="1341121" y="3992880"/>
                      <a:pt x="1507375" y="3990109"/>
                    </a:cubicBezTo>
                    <a:cubicBezTo>
                      <a:pt x="1673629" y="3987338"/>
                      <a:pt x="1820487" y="3962400"/>
                      <a:pt x="1889760" y="3956858"/>
                    </a:cubicBezTo>
                    <a:cubicBezTo>
                      <a:pt x="1959033" y="3951316"/>
                      <a:pt x="1923011" y="3956858"/>
                      <a:pt x="1923011" y="3956858"/>
                    </a:cubicBezTo>
                    <a:cubicBezTo>
                      <a:pt x="1986742" y="3959629"/>
                      <a:pt x="2177935" y="3959629"/>
                      <a:pt x="2272146" y="3973484"/>
                    </a:cubicBezTo>
                    <a:cubicBezTo>
                      <a:pt x="2366357" y="3987339"/>
                      <a:pt x="2405150" y="3973484"/>
                      <a:pt x="2488277" y="4039986"/>
                    </a:cubicBezTo>
                    <a:cubicBezTo>
                      <a:pt x="2571404" y="4106488"/>
                      <a:pt x="2737658" y="4289368"/>
                      <a:pt x="2770909" y="4372495"/>
                    </a:cubicBezTo>
                    <a:cubicBezTo>
                      <a:pt x="2804160" y="4455622"/>
                      <a:pt x="2766348" y="4522124"/>
                      <a:pt x="2687782" y="4538749"/>
                    </a:cubicBezTo>
                    <a:cubicBezTo>
                      <a:pt x="2609216" y="4555374"/>
                      <a:pt x="2389164" y="4513811"/>
                      <a:pt x="2299514" y="4472247"/>
                    </a:cubicBezTo>
                    <a:cubicBezTo>
                      <a:pt x="2209864" y="4430683"/>
                      <a:pt x="2187696" y="4328160"/>
                      <a:pt x="2149884" y="4289367"/>
                    </a:cubicBezTo>
                    <a:cubicBezTo>
                      <a:pt x="2112072" y="4250574"/>
                      <a:pt x="2072640" y="4239491"/>
                      <a:pt x="2072640" y="4239491"/>
                    </a:cubicBezTo>
                    <a:lnTo>
                      <a:pt x="1773382" y="4189615"/>
                    </a:lnTo>
                    <a:cubicBezTo>
                      <a:pt x="1662546" y="4170219"/>
                      <a:pt x="1524000" y="4134197"/>
                      <a:pt x="1407622" y="4123113"/>
                    </a:cubicBezTo>
                    <a:cubicBezTo>
                      <a:pt x="1291244" y="4112029"/>
                      <a:pt x="1133302" y="4112029"/>
                      <a:pt x="1075113" y="4123113"/>
                    </a:cubicBezTo>
                    <a:cubicBezTo>
                      <a:pt x="1016924" y="4134197"/>
                      <a:pt x="1041862" y="4148051"/>
                      <a:pt x="1058488" y="4189615"/>
                    </a:cubicBezTo>
                    <a:cubicBezTo>
                      <a:pt x="1075114" y="4231179"/>
                      <a:pt x="1205346" y="4350328"/>
                      <a:pt x="1174866" y="4372495"/>
                    </a:cubicBezTo>
                    <a:cubicBezTo>
                      <a:pt x="1144386" y="4394662"/>
                      <a:pt x="875608" y="4322618"/>
                      <a:pt x="875608" y="4322618"/>
                    </a:cubicBezTo>
                    <a:lnTo>
                      <a:pt x="592975" y="4272742"/>
                    </a:lnTo>
                    <a:cubicBezTo>
                      <a:pt x="509848" y="4258888"/>
                      <a:pt x="459971" y="4250575"/>
                      <a:pt x="376844" y="4239491"/>
                    </a:cubicBezTo>
                    <a:cubicBezTo>
                      <a:pt x="293717" y="4228407"/>
                      <a:pt x="155171" y="4206240"/>
                      <a:pt x="94211" y="4206240"/>
                    </a:cubicBezTo>
                    <a:cubicBezTo>
                      <a:pt x="33251" y="4206240"/>
                      <a:pt x="22168" y="4245033"/>
                      <a:pt x="11084" y="4239491"/>
                    </a:cubicBezTo>
                    <a:cubicBezTo>
                      <a:pt x="0" y="4233949"/>
                      <a:pt x="30480" y="4876800"/>
                      <a:pt x="27709" y="4172989"/>
                    </a:cubicBezTo>
                    <a:cubicBezTo>
                      <a:pt x="24938" y="3469178"/>
                      <a:pt x="5542" y="681644"/>
                      <a:pt x="27709" y="0"/>
                    </a:cubicBezTo>
                    <a:close/>
                  </a:path>
                </a:pathLst>
              </a:custGeom>
              <a:solidFill>
                <a:srgbClr val="A2D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TextBox 72"/>
            <p:cNvSpPr txBox="1"/>
            <p:nvPr/>
          </p:nvSpPr>
          <p:spPr>
            <a:xfrm>
              <a:off x="2362200" y="4191000"/>
              <a:ext cx="914400" cy="381000"/>
            </a:xfrm>
            <a:prstGeom prst="rect">
              <a:avLst/>
            </a:prstGeom>
            <a:noFill/>
            <a:ln w="50800">
              <a:noFill/>
            </a:ln>
          </p:spPr>
          <p:txBody>
            <a:bodyPr wrap="square" rtlCol="0">
              <a:spAutoFit/>
            </a:bodyPr>
            <a:lstStyle/>
            <a:p>
              <a:r>
                <a:rPr lang="en-US" b="1" dirty="0" smtClean="0"/>
                <a:t>SPAIN</a:t>
              </a:r>
              <a:endParaRPr lang="en-US" b="1" dirty="0"/>
            </a:p>
          </p:txBody>
        </p:sp>
        <p:sp>
          <p:nvSpPr>
            <p:cNvPr id="74" name="TextBox 73"/>
            <p:cNvSpPr txBox="1"/>
            <p:nvPr/>
          </p:nvSpPr>
          <p:spPr>
            <a:xfrm>
              <a:off x="4267200" y="1769534"/>
              <a:ext cx="1828800" cy="369332"/>
            </a:xfrm>
            <a:prstGeom prst="rect">
              <a:avLst/>
            </a:prstGeom>
            <a:noFill/>
            <a:ln w="50800">
              <a:noFill/>
            </a:ln>
          </p:spPr>
          <p:txBody>
            <a:bodyPr wrap="square" rtlCol="0">
              <a:spAutoFit/>
            </a:bodyPr>
            <a:lstStyle/>
            <a:p>
              <a:r>
                <a:rPr lang="en-US" b="1" dirty="0" smtClean="0"/>
                <a:t>GREAT BRITIAN</a:t>
              </a:r>
              <a:endParaRPr lang="en-US" b="1" dirty="0"/>
            </a:p>
          </p:txBody>
        </p:sp>
      </p:grpSp>
      <p:sp useBgFill="1">
        <p:nvSpPr>
          <p:cNvPr id="17" name="TextBox 16"/>
          <p:cNvSpPr txBox="1"/>
          <p:nvPr/>
        </p:nvSpPr>
        <p:spPr>
          <a:xfrm>
            <a:off x="4800600" y="566928"/>
            <a:ext cx="4343400" cy="646331"/>
          </a:xfrm>
          <a:prstGeom prst="rect">
            <a:avLst/>
          </a:prstGeom>
        </p:spPr>
        <p:txBody>
          <a:bodyPr wrap="square" rtlCol="0">
            <a:spAutoFit/>
          </a:bodyPr>
          <a:lstStyle/>
          <a:p>
            <a:r>
              <a:rPr lang="en-US" sz="3600" b="1" dirty="0" smtClean="0">
                <a:effectLst>
                  <a:outerShdw dist="50800" dir="5400000" algn="ctr" rotWithShape="0">
                    <a:srgbClr val="FF0000"/>
                  </a:outerShdw>
                </a:effectLst>
              </a:rPr>
              <a:t>ends the Revolution</a:t>
            </a:r>
            <a:endParaRPr lang="en-US" sz="3600" b="1" dirty="0">
              <a:effectLst>
                <a:outerShdw dist="50800" dir="5400000" algn="ctr" rotWithShape="0">
                  <a:srgbClr val="FF0000"/>
                </a:outerShdw>
              </a:effectLst>
            </a:endParaRPr>
          </a:p>
        </p:txBody>
      </p:sp>
      <p:sp useBgFill="1">
        <p:nvSpPr>
          <p:cNvPr id="15" name="TextBox 14"/>
          <p:cNvSpPr txBox="1"/>
          <p:nvPr/>
        </p:nvSpPr>
        <p:spPr>
          <a:xfrm>
            <a:off x="685800" y="585216"/>
            <a:ext cx="2971800" cy="646331"/>
          </a:xfrm>
          <a:prstGeom prst="rect">
            <a:avLst/>
          </a:prstGeom>
        </p:spPr>
        <p:txBody>
          <a:bodyPr wrap="square" rtlCol="0">
            <a:spAutoFit/>
          </a:bodyPr>
          <a:lstStyle/>
          <a:p>
            <a:pPr algn="r"/>
            <a:r>
              <a:rPr lang="en-US" sz="3600" b="1" dirty="0" smtClean="0">
                <a:effectLst>
                  <a:outerShdw dist="50800" dir="5400000" algn="ctr" rotWithShape="0">
                    <a:srgbClr val="FF0000"/>
                  </a:outerShdw>
                </a:effectLst>
              </a:rPr>
              <a:t>Treaty of Paris</a:t>
            </a:r>
            <a:endParaRPr lang="en-US" sz="3600" b="1" dirty="0">
              <a:effectLst>
                <a:outerShdw dist="50800" dir="5400000" algn="ctr" rotWithShape="0">
                  <a:srgbClr val="FF0000"/>
                </a:outerShdw>
              </a:effectLst>
            </a:endParaRPr>
          </a:p>
        </p:txBody>
      </p:sp>
      <p:sp useBgFill="1">
        <p:nvSpPr>
          <p:cNvPr id="25" name="TextBox 24"/>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p:nvSpPr>
          <p:cNvPr id="14" name="TextBox 13"/>
          <p:cNvSpPr txBox="1"/>
          <p:nvPr/>
        </p:nvSpPr>
        <p:spPr>
          <a:xfrm>
            <a:off x="3429000" y="594360"/>
            <a:ext cx="1524000" cy="646331"/>
          </a:xfrm>
          <a:prstGeom prst="rect">
            <a:avLst/>
          </a:prstGeom>
          <a:noFill/>
        </p:spPr>
        <p:txBody>
          <a:bodyPr wrap="square" rtlCol="0">
            <a:spAutoFit/>
          </a:bodyPr>
          <a:lstStyle/>
          <a:p>
            <a:pPr algn="ctr"/>
            <a:r>
              <a:rPr lang="en-US" sz="3600" b="1" dirty="0" smtClean="0">
                <a:effectLst>
                  <a:outerShdw dist="50800" dir="5400000" algn="ctr" rotWithShape="0">
                    <a:srgbClr val="FF0000"/>
                  </a:outerShdw>
                </a:effectLst>
              </a:rPr>
              <a:t>- 1783</a:t>
            </a:r>
            <a:endParaRPr lang="en-US" sz="3600" b="1" dirty="0">
              <a:effectLst>
                <a:outerShdw dist="50800" dir="5400000" algn="ctr" rotWithShape="0">
                  <a:srgbClr val="FF0000"/>
                </a:outerShdw>
              </a:effectLst>
            </a:endParaRPr>
          </a:p>
        </p:txBody>
      </p:sp>
      <p:sp useBgFill="1">
        <p:nvSpPr>
          <p:cNvPr id="27" name="Rectangle 26"/>
          <p:cNvSpPr/>
          <p:nvPr/>
        </p:nvSpPr>
        <p:spPr>
          <a:xfrm>
            <a:off x="0" y="3352800"/>
            <a:ext cx="3733800" cy="1015663"/>
          </a:xfrm>
          <a:prstGeom prst="rect">
            <a:avLst/>
          </a:prstGeom>
        </p:spPr>
        <p:txBody>
          <a:bodyPr wrap="square">
            <a:spAutoFit/>
          </a:bodyPr>
          <a:lstStyle/>
          <a:p>
            <a:pPr marL="115888">
              <a:buFont typeface="Arial" pitchFamily="34" charset="0"/>
              <a:buChar char="•"/>
              <a:tabLst>
                <a:tab pos="49213" algn="l"/>
              </a:tabLst>
            </a:pPr>
            <a:r>
              <a:rPr lang="en-US" sz="3000" dirty="0" smtClean="0"/>
              <a:t> Where are the Five </a:t>
            </a:r>
          </a:p>
          <a:p>
            <a:pPr marL="115888">
              <a:tabLst>
                <a:tab pos="49213" algn="l"/>
              </a:tabLst>
            </a:pPr>
            <a:r>
              <a:rPr lang="en-US" sz="3000" dirty="0" smtClean="0"/>
              <a:t>  Tribes?</a:t>
            </a:r>
          </a:p>
        </p:txBody>
      </p:sp>
      <p:sp useBgFill="1">
        <p:nvSpPr>
          <p:cNvPr id="29" name="Rectangle 28"/>
          <p:cNvSpPr/>
          <p:nvPr/>
        </p:nvSpPr>
        <p:spPr>
          <a:xfrm>
            <a:off x="0" y="1371600"/>
            <a:ext cx="3733800" cy="1938992"/>
          </a:xfrm>
          <a:prstGeom prst="rect">
            <a:avLst/>
          </a:prstGeom>
        </p:spPr>
        <p:txBody>
          <a:bodyPr wrap="square">
            <a:spAutoFit/>
          </a:bodyPr>
          <a:lstStyle/>
          <a:p>
            <a:pPr marL="115888">
              <a:tabLst>
                <a:tab pos="49213" algn="l"/>
              </a:tabLst>
            </a:pPr>
            <a:r>
              <a:rPr lang="en-US" sz="3200" dirty="0" smtClean="0"/>
              <a:t>WHERE IS . . .  </a:t>
            </a:r>
          </a:p>
          <a:p>
            <a:pPr marL="115888">
              <a:tabLst>
                <a:tab pos="49213" algn="l"/>
              </a:tabLst>
            </a:pPr>
            <a:endParaRPr lang="en-US" sz="800" dirty="0" smtClean="0"/>
          </a:p>
          <a:p>
            <a:pPr marL="115888">
              <a:buFont typeface="Arial" pitchFamily="34" charset="0"/>
              <a:buChar char="•"/>
              <a:tabLst>
                <a:tab pos="49213" algn="l"/>
              </a:tabLst>
            </a:pPr>
            <a:r>
              <a:rPr lang="en-US" sz="3200" dirty="0" smtClean="0"/>
              <a:t> Proclamation Line?</a:t>
            </a:r>
          </a:p>
          <a:p>
            <a:pPr marL="115888">
              <a:buFont typeface="Arial" pitchFamily="34" charset="0"/>
              <a:buChar char="•"/>
              <a:tabLst>
                <a:tab pos="49213" algn="l"/>
              </a:tabLst>
            </a:pPr>
            <a:endParaRPr lang="en-US" sz="800" dirty="0" smtClean="0"/>
          </a:p>
          <a:p>
            <a:pPr marL="115888">
              <a:buFont typeface="Arial" pitchFamily="34" charset="0"/>
              <a:buChar char="•"/>
              <a:tabLst>
                <a:tab pos="49213" algn="l"/>
              </a:tabLst>
            </a:pPr>
            <a:endParaRPr lang="en-US" sz="800" dirty="0" smtClean="0"/>
          </a:p>
          <a:p>
            <a:pPr marL="115888">
              <a:buFont typeface="Arial" pitchFamily="34" charset="0"/>
              <a:buChar char="•"/>
              <a:tabLst>
                <a:tab pos="49213" algn="l"/>
              </a:tabLst>
            </a:pPr>
            <a:r>
              <a:rPr lang="en-US" sz="3200" dirty="0" smtClean="0"/>
              <a:t> Indian Reserve?</a:t>
            </a:r>
          </a:p>
        </p:txBody>
      </p:sp>
      <p:sp>
        <p:nvSpPr>
          <p:cNvPr id="35" name="Rectangle 34"/>
          <p:cNvSpPr/>
          <p:nvPr/>
        </p:nvSpPr>
        <p:spPr>
          <a:xfrm rot="20422470">
            <a:off x="2106170" y="1611443"/>
            <a:ext cx="1524000" cy="553998"/>
          </a:xfrm>
          <a:prstGeom prst="rect">
            <a:avLst/>
          </a:prstGeom>
          <a:noFill/>
        </p:spPr>
        <p:txBody>
          <a:bodyPr wrap="square">
            <a:spAutoFit/>
          </a:bodyPr>
          <a:lstStyle/>
          <a:p>
            <a:pPr marL="115888">
              <a:tabLst>
                <a:tab pos="49213" algn="l"/>
              </a:tabLst>
            </a:pPr>
            <a:r>
              <a:rPr lang="en-US" sz="3000" b="1" dirty="0" smtClean="0">
                <a:solidFill>
                  <a:srgbClr val="FF0000"/>
                </a:solidFill>
                <a:effectLst>
                  <a:outerShdw dist="50800" dir="6600000" algn="ctr" rotWithShape="0">
                    <a:schemeClr val="tx1"/>
                  </a:outerShdw>
                </a:effectLst>
              </a:rPr>
              <a:t>GONE!</a:t>
            </a:r>
          </a:p>
        </p:txBody>
      </p:sp>
      <p:sp>
        <p:nvSpPr>
          <p:cNvPr id="36" name="Rectangle 35"/>
          <p:cNvSpPr/>
          <p:nvPr/>
        </p:nvSpPr>
        <p:spPr>
          <a:xfrm rot="20422470">
            <a:off x="2334770" y="2330359"/>
            <a:ext cx="1524000" cy="553998"/>
          </a:xfrm>
          <a:prstGeom prst="rect">
            <a:avLst/>
          </a:prstGeom>
          <a:noFill/>
        </p:spPr>
        <p:txBody>
          <a:bodyPr wrap="square">
            <a:spAutoFit/>
          </a:bodyPr>
          <a:lstStyle/>
          <a:p>
            <a:pPr marL="115888">
              <a:tabLst>
                <a:tab pos="49213" algn="l"/>
              </a:tabLst>
            </a:pPr>
            <a:r>
              <a:rPr lang="en-US" sz="3000" b="1" dirty="0" smtClean="0">
                <a:solidFill>
                  <a:srgbClr val="FF0000"/>
                </a:solidFill>
                <a:effectLst>
                  <a:outerShdw dist="50800" dir="6600000" algn="ctr" rotWithShape="0">
                    <a:schemeClr val="tx1"/>
                  </a:outerShdw>
                </a:effectLst>
              </a:rPr>
              <a:t>GONE!</a:t>
            </a:r>
          </a:p>
        </p:txBody>
      </p:sp>
      <p:sp>
        <p:nvSpPr>
          <p:cNvPr id="37" name="Freeform 36"/>
          <p:cNvSpPr/>
          <p:nvPr/>
        </p:nvSpPr>
        <p:spPr>
          <a:xfrm>
            <a:off x="4158712" y="2076773"/>
            <a:ext cx="1131376" cy="4096718"/>
          </a:xfrm>
          <a:custGeom>
            <a:avLst/>
            <a:gdLst>
              <a:gd name="connsiteX0" fmla="*/ 0 w 1131376"/>
              <a:gd name="connsiteY0" fmla="*/ 0 h 4096718"/>
              <a:gd name="connsiteX1" fmla="*/ 46495 w 1131376"/>
              <a:gd name="connsiteY1" fmla="*/ 154983 h 4096718"/>
              <a:gd name="connsiteX2" fmla="*/ 185980 w 1131376"/>
              <a:gd name="connsiteY2" fmla="*/ 201478 h 4096718"/>
              <a:gd name="connsiteX3" fmla="*/ 216976 w 1131376"/>
              <a:gd name="connsiteY3" fmla="*/ 247973 h 4096718"/>
              <a:gd name="connsiteX4" fmla="*/ 185980 w 1131376"/>
              <a:gd name="connsiteY4" fmla="*/ 387458 h 4096718"/>
              <a:gd name="connsiteX5" fmla="*/ 170481 w 1131376"/>
              <a:gd name="connsiteY5" fmla="*/ 557939 h 4096718"/>
              <a:gd name="connsiteX6" fmla="*/ 511444 w 1131376"/>
              <a:gd name="connsiteY6" fmla="*/ 774915 h 4096718"/>
              <a:gd name="connsiteX7" fmla="*/ 712922 w 1131376"/>
              <a:gd name="connsiteY7" fmla="*/ 898902 h 4096718"/>
              <a:gd name="connsiteX8" fmla="*/ 728420 w 1131376"/>
              <a:gd name="connsiteY8" fmla="*/ 1038386 h 4096718"/>
              <a:gd name="connsiteX9" fmla="*/ 728420 w 1131376"/>
              <a:gd name="connsiteY9" fmla="*/ 1177871 h 4096718"/>
              <a:gd name="connsiteX10" fmla="*/ 697424 w 1131376"/>
              <a:gd name="connsiteY10" fmla="*/ 1270861 h 4096718"/>
              <a:gd name="connsiteX11" fmla="*/ 650929 w 1131376"/>
              <a:gd name="connsiteY11" fmla="*/ 1472339 h 4096718"/>
              <a:gd name="connsiteX12" fmla="*/ 697424 w 1131376"/>
              <a:gd name="connsiteY12" fmla="*/ 1487837 h 4096718"/>
              <a:gd name="connsiteX13" fmla="*/ 666427 w 1131376"/>
              <a:gd name="connsiteY13" fmla="*/ 1673817 h 4096718"/>
              <a:gd name="connsiteX14" fmla="*/ 697424 w 1131376"/>
              <a:gd name="connsiteY14" fmla="*/ 1844298 h 4096718"/>
              <a:gd name="connsiteX15" fmla="*/ 774915 w 1131376"/>
              <a:gd name="connsiteY15" fmla="*/ 1921790 h 4096718"/>
              <a:gd name="connsiteX16" fmla="*/ 836908 w 1131376"/>
              <a:gd name="connsiteY16" fmla="*/ 1983783 h 4096718"/>
              <a:gd name="connsiteX17" fmla="*/ 867905 w 1131376"/>
              <a:gd name="connsiteY17" fmla="*/ 2185261 h 4096718"/>
              <a:gd name="connsiteX18" fmla="*/ 1022888 w 1131376"/>
              <a:gd name="connsiteY18" fmla="*/ 2293749 h 4096718"/>
              <a:gd name="connsiteX19" fmla="*/ 1084881 w 1131376"/>
              <a:gd name="connsiteY19" fmla="*/ 2417735 h 4096718"/>
              <a:gd name="connsiteX20" fmla="*/ 1069383 w 1131376"/>
              <a:gd name="connsiteY20" fmla="*/ 2541722 h 4096718"/>
              <a:gd name="connsiteX21" fmla="*/ 960895 w 1131376"/>
              <a:gd name="connsiteY21" fmla="*/ 2696705 h 4096718"/>
              <a:gd name="connsiteX22" fmla="*/ 821410 w 1131376"/>
              <a:gd name="connsiteY22" fmla="*/ 2913681 h 4096718"/>
              <a:gd name="connsiteX23" fmla="*/ 774915 w 1131376"/>
              <a:gd name="connsiteY23" fmla="*/ 3115159 h 4096718"/>
              <a:gd name="connsiteX24" fmla="*/ 712922 w 1131376"/>
              <a:gd name="connsiteY24" fmla="*/ 3285641 h 4096718"/>
              <a:gd name="connsiteX25" fmla="*/ 774915 w 1131376"/>
              <a:gd name="connsiteY25" fmla="*/ 3425125 h 4096718"/>
              <a:gd name="connsiteX26" fmla="*/ 774915 w 1131376"/>
              <a:gd name="connsiteY26" fmla="*/ 3549112 h 4096718"/>
              <a:gd name="connsiteX27" fmla="*/ 728420 w 1131376"/>
              <a:gd name="connsiteY27" fmla="*/ 3766088 h 4096718"/>
              <a:gd name="connsiteX28" fmla="*/ 805912 w 1131376"/>
              <a:gd name="connsiteY28" fmla="*/ 3874576 h 4096718"/>
              <a:gd name="connsiteX29" fmla="*/ 1007390 w 1131376"/>
              <a:gd name="connsiteY29" fmla="*/ 3983064 h 4096718"/>
              <a:gd name="connsiteX30" fmla="*/ 1131376 w 1131376"/>
              <a:gd name="connsiteY30" fmla="*/ 4014061 h 409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1376" h="4096718">
                <a:moveTo>
                  <a:pt x="0" y="0"/>
                </a:moveTo>
                <a:cubicBezTo>
                  <a:pt x="7749" y="60701"/>
                  <a:pt x="15498" y="121403"/>
                  <a:pt x="46495" y="154983"/>
                </a:cubicBezTo>
                <a:cubicBezTo>
                  <a:pt x="77492" y="188563"/>
                  <a:pt x="157567" y="185980"/>
                  <a:pt x="185980" y="201478"/>
                </a:cubicBezTo>
                <a:cubicBezTo>
                  <a:pt x="214393" y="216976"/>
                  <a:pt x="216976" y="216976"/>
                  <a:pt x="216976" y="247973"/>
                </a:cubicBezTo>
                <a:cubicBezTo>
                  <a:pt x="216976" y="278970"/>
                  <a:pt x="193729" y="335797"/>
                  <a:pt x="185980" y="387458"/>
                </a:cubicBezTo>
                <a:cubicBezTo>
                  <a:pt x="178231" y="439119"/>
                  <a:pt x="116237" y="493363"/>
                  <a:pt x="170481" y="557939"/>
                </a:cubicBezTo>
                <a:cubicBezTo>
                  <a:pt x="224725" y="622515"/>
                  <a:pt x="421037" y="718088"/>
                  <a:pt x="511444" y="774915"/>
                </a:cubicBezTo>
                <a:cubicBezTo>
                  <a:pt x="601851" y="831742"/>
                  <a:pt x="676759" y="854990"/>
                  <a:pt x="712922" y="898902"/>
                </a:cubicBezTo>
                <a:cubicBezTo>
                  <a:pt x="749085" y="942814"/>
                  <a:pt x="725837" y="991891"/>
                  <a:pt x="728420" y="1038386"/>
                </a:cubicBezTo>
                <a:cubicBezTo>
                  <a:pt x="731003" y="1084881"/>
                  <a:pt x="733586" y="1139125"/>
                  <a:pt x="728420" y="1177871"/>
                </a:cubicBezTo>
                <a:cubicBezTo>
                  <a:pt x="723254" y="1216617"/>
                  <a:pt x="710339" y="1221783"/>
                  <a:pt x="697424" y="1270861"/>
                </a:cubicBezTo>
                <a:cubicBezTo>
                  <a:pt x="684509" y="1319939"/>
                  <a:pt x="650929" y="1436176"/>
                  <a:pt x="650929" y="1472339"/>
                </a:cubicBezTo>
                <a:cubicBezTo>
                  <a:pt x="650929" y="1508502"/>
                  <a:pt x="694841" y="1454257"/>
                  <a:pt x="697424" y="1487837"/>
                </a:cubicBezTo>
                <a:cubicBezTo>
                  <a:pt x="700007" y="1521417"/>
                  <a:pt x="666427" y="1614407"/>
                  <a:pt x="666427" y="1673817"/>
                </a:cubicBezTo>
                <a:cubicBezTo>
                  <a:pt x="666427" y="1733227"/>
                  <a:pt x="679343" y="1802969"/>
                  <a:pt x="697424" y="1844298"/>
                </a:cubicBezTo>
                <a:cubicBezTo>
                  <a:pt x="715505" y="1885627"/>
                  <a:pt x="774915" y="1921790"/>
                  <a:pt x="774915" y="1921790"/>
                </a:cubicBezTo>
                <a:cubicBezTo>
                  <a:pt x="798162" y="1945037"/>
                  <a:pt x="821410" y="1939871"/>
                  <a:pt x="836908" y="1983783"/>
                </a:cubicBezTo>
                <a:cubicBezTo>
                  <a:pt x="852406" y="2027695"/>
                  <a:pt x="836908" y="2133600"/>
                  <a:pt x="867905" y="2185261"/>
                </a:cubicBezTo>
                <a:cubicBezTo>
                  <a:pt x="898902" y="2236922"/>
                  <a:pt x="986725" y="2255003"/>
                  <a:pt x="1022888" y="2293749"/>
                </a:cubicBezTo>
                <a:cubicBezTo>
                  <a:pt x="1059051" y="2332495"/>
                  <a:pt x="1077132" y="2376406"/>
                  <a:pt x="1084881" y="2417735"/>
                </a:cubicBezTo>
                <a:cubicBezTo>
                  <a:pt x="1092630" y="2459064"/>
                  <a:pt x="1090047" y="2495227"/>
                  <a:pt x="1069383" y="2541722"/>
                </a:cubicBezTo>
                <a:cubicBezTo>
                  <a:pt x="1048719" y="2588217"/>
                  <a:pt x="1002224" y="2634712"/>
                  <a:pt x="960895" y="2696705"/>
                </a:cubicBezTo>
                <a:cubicBezTo>
                  <a:pt x="919566" y="2758698"/>
                  <a:pt x="852407" y="2843939"/>
                  <a:pt x="821410" y="2913681"/>
                </a:cubicBezTo>
                <a:cubicBezTo>
                  <a:pt x="790413" y="2983423"/>
                  <a:pt x="792996" y="3053166"/>
                  <a:pt x="774915" y="3115159"/>
                </a:cubicBezTo>
                <a:cubicBezTo>
                  <a:pt x="756834" y="3177152"/>
                  <a:pt x="712922" y="3233980"/>
                  <a:pt x="712922" y="3285641"/>
                </a:cubicBezTo>
                <a:cubicBezTo>
                  <a:pt x="712922" y="3337302"/>
                  <a:pt x="764583" y="3381213"/>
                  <a:pt x="774915" y="3425125"/>
                </a:cubicBezTo>
                <a:cubicBezTo>
                  <a:pt x="785247" y="3469037"/>
                  <a:pt x="782664" y="3492285"/>
                  <a:pt x="774915" y="3549112"/>
                </a:cubicBezTo>
                <a:cubicBezTo>
                  <a:pt x="767166" y="3605939"/>
                  <a:pt x="723254" y="3711844"/>
                  <a:pt x="728420" y="3766088"/>
                </a:cubicBezTo>
                <a:cubicBezTo>
                  <a:pt x="733586" y="3820332"/>
                  <a:pt x="759417" y="3838413"/>
                  <a:pt x="805912" y="3874576"/>
                </a:cubicBezTo>
                <a:cubicBezTo>
                  <a:pt x="852407" y="3910739"/>
                  <a:pt x="953146" y="3959817"/>
                  <a:pt x="1007390" y="3983064"/>
                </a:cubicBezTo>
                <a:cubicBezTo>
                  <a:pt x="1061634" y="4006311"/>
                  <a:pt x="1077132" y="4096718"/>
                  <a:pt x="1131376" y="4014061"/>
                </a:cubicBezTo>
              </a:path>
            </a:pathLst>
          </a:custGeom>
          <a:ln w="76200"/>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2" name="Group 31"/>
          <p:cNvGrpSpPr/>
          <p:nvPr/>
        </p:nvGrpSpPr>
        <p:grpSpPr>
          <a:xfrm>
            <a:off x="4953000" y="5181600"/>
            <a:ext cx="1632981" cy="461665"/>
            <a:chOff x="4953000" y="5181600"/>
            <a:chExt cx="1632981" cy="461665"/>
          </a:xfrm>
        </p:grpSpPr>
        <p:sp>
          <p:nvSpPr>
            <p:cNvPr id="33" name="Freeform 32"/>
            <p:cNvSpPr/>
            <p:nvPr/>
          </p:nvSpPr>
          <p:spPr>
            <a:xfrm>
              <a:off x="5355566" y="5223295"/>
              <a:ext cx="1096992" cy="317739"/>
            </a:xfrm>
            <a:custGeom>
              <a:avLst/>
              <a:gdLst>
                <a:gd name="connsiteX0" fmla="*/ 130834 w 1096992"/>
                <a:gd name="connsiteY0" fmla="*/ 56071 h 317739"/>
                <a:gd name="connsiteX1" fmla="*/ 967596 w 1096992"/>
                <a:gd name="connsiteY1" fmla="*/ 30192 h 317739"/>
                <a:gd name="connsiteX2" fmla="*/ 907211 w 1096992"/>
                <a:gd name="connsiteY2" fmla="*/ 237226 h 317739"/>
                <a:gd name="connsiteX3" fmla="*/ 182592 w 1096992"/>
                <a:gd name="connsiteY3" fmla="*/ 288984 h 317739"/>
                <a:gd name="connsiteX4" fmla="*/ 130834 w 1096992"/>
                <a:gd name="connsiteY4" fmla="*/ 56071 h 317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992" h="317739">
                  <a:moveTo>
                    <a:pt x="130834" y="56071"/>
                  </a:moveTo>
                  <a:cubicBezTo>
                    <a:pt x="261668" y="12939"/>
                    <a:pt x="838200" y="0"/>
                    <a:pt x="967596" y="30192"/>
                  </a:cubicBezTo>
                  <a:cubicBezTo>
                    <a:pt x="1096992" y="60384"/>
                    <a:pt x="1038045" y="194094"/>
                    <a:pt x="907211" y="237226"/>
                  </a:cubicBezTo>
                  <a:cubicBezTo>
                    <a:pt x="776377" y="280358"/>
                    <a:pt x="311988" y="317739"/>
                    <a:pt x="182592" y="288984"/>
                  </a:cubicBezTo>
                  <a:cubicBezTo>
                    <a:pt x="53196" y="260229"/>
                    <a:pt x="0" y="99203"/>
                    <a:pt x="130834" y="560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20"/>
            <p:cNvGrpSpPr/>
            <p:nvPr/>
          </p:nvGrpSpPr>
          <p:grpSpPr>
            <a:xfrm>
              <a:off x="4953000" y="5181600"/>
              <a:ext cx="1632981" cy="461665"/>
              <a:chOff x="7620000" y="3898473"/>
              <a:chExt cx="1632981" cy="461665"/>
            </a:xfrm>
          </p:grpSpPr>
          <p:sp>
            <p:nvSpPr>
              <p:cNvPr id="44" name="TextBox 43"/>
              <p:cNvSpPr txBox="1"/>
              <p:nvPr/>
            </p:nvSpPr>
            <p:spPr>
              <a:xfrm>
                <a:off x="8686800" y="3898473"/>
                <a:ext cx="566181" cy="461665"/>
              </a:xfrm>
              <a:prstGeom prst="rect">
                <a:avLst/>
              </a:prstGeom>
              <a:noFill/>
            </p:spPr>
            <p:txBody>
              <a:bodyPr wrap="none" rtlCol="0">
                <a:spAutoFit/>
              </a:bodyPr>
              <a:lstStyle/>
              <a:p>
                <a:r>
                  <a:rPr lang="en-US" sz="2400" b="1" dirty="0" smtClean="0"/>
                  <a:t>GA</a:t>
                </a:r>
                <a:endParaRPr lang="en-US" sz="2400" b="1" dirty="0"/>
              </a:p>
            </p:txBody>
          </p:sp>
          <p:cxnSp>
            <p:nvCxnSpPr>
              <p:cNvPr id="45" name="Straight Arrow Connector 44"/>
              <p:cNvCxnSpPr/>
              <p:nvPr/>
            </p:nvCxnSpPr>
            <p:spPr>
              <a:xfrm rot="10800000">
                <a:off x="7620000" y="4127073"/>
                <a:ext cx="1143000" cy="158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46" name="Group 45"/>
          <p:cNvGrpSpPr/>
          <p:nvPr/>
        </p:nvGrpSpPr>
        <p:grpSpPr>
          <a:xfrm>
            <a:off x="5028650" y="4800600"/>
            <a:ext cx="1905550" cy="461665"/>
            <a:chOff x="5028650" y="4796135"/>
            <a:chExt cx="1905550" cy="461665"/>
          </a:xfrm>
        </p:grpSpPr>
        <p:sp>
          <p:nvSpPr>
            <p:cNvPr id="47" name="Freeform 46"/>
            <p:cNvSpPr/>
            <p:nvPr/>
          </p:nvSpPr>
          <p:spPr>
            <a:xfrm>
              <a:off x="6477000" y="5016261"/>
              <a:ext cx="457200" cy="165339"/>
            </a:xfrm>
            <a:custGeom>
              <a:avLst/>
              <a:gdLst>
                <a:gd name="connsiteX0" fmla="*/ 130834 w 1096992"/>
                <a:gd name="connsiteY0" fmla="*/ 56071 h 317739"/>
                <a:gd name="connsiteX1" fmla="*/ 967596 w 1096992"/>
                <a:gd name="connsiteY1" fmla="*/ 30192 h 317739"/>
                <a:gd name="connsiteX2" fmla="*/ 907211 w 1096992"/>
                <a:gd name="connsiteY2" fmla="*/ 237226 h 317739"/>
                <a:gd name="connsiteX3" fmla="*/ 182592 w 1096992"/>
                <a:gd name="connsiteY3" fmla="*/ 288984 h 317739"/>
                <a:gd name="connsiteX4" fmla="*/ 130834 w 1096992"/>
                <a:gd name="connsiteY4" fmla="*/ 56071 h 317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992" h="317739">
                  <a:moveTo>
                    <a:pt x="130834" y="56071"/>
                  </a:moveTo>
                  <a:cubicBezTo>
                    <a:pt x="261668" y="12939"/>
                    <a:pt x="838200" y="0"/>
                    <a:pt x="967596" y="30192"/>
                  </a:cubicBezTo>
                  <a:cubicBezTo>
                    <a:pt x="1096992" y="60384"/>
                    <a:pt x="1038045" y="194094"/>
                    <a:pt x="907211" y="237226"/>
                  </a:cubicBezTo>
                  <a:cubicBezTo>
                    <a:pt x="776377" y="280358"/>
                    <a:pt x="311988" y="317739"/>
                    <a:pt x="182592" y="288984"/>
                  </a:cubicBezTo>
                  <a:cubicBezTo>
                    <a:pt x="53196" y="260229"/>
                    <a:pt x="0" y="99203"/>
                    <a:pt x="130834" y="560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17"/>
            <p:cNvGrpSpPr/>
            <p:nvPr/>
          </p:nvGrpSpPr>
          <p:grpSpPr>
            <a:xfrm>
              <a:off x="5028650" y="4796135"/>
              <a:ext cx="1896144" cy="461665"/>
              <a:chOff x="8021870" y="4431873"/>
              <a:chExt cx="1896144" cy="461665"/>
            </a:xfrm>
          </p:grpSpPr>
          <p:cxnSp>
            <p:nvCxnSpPr>
              <p:cNvPr id="49" name="Straight Arrow Connector 48"/>
              <p:cNvCxnSpPr/>
              <p:nvPr/>
            </p:nvCxnSpPr>
            <p:spPr>
              <a:xfrm rot="10920000" flipV="1">
                <a:off x="8021870" y="4584272"/>
                <a:ext cx="1448350" cy="6289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9394020" y="4431873"/>
                <a:ext cx="523994" cy="461665"/>
              </a:xfrm>
              <a:prstGeom prst="rect">
                <a:avLst/>
              </a:prstGeom>
              <a:noFill/>
            </p:spPr>
            <p:txBody>
              <a:bodyPr wrap="square" rtlCol="0">
                <a:spAutoFit/>
              </a:bodyPr>
              <a:lstStyle/>
              <a:p>
                <a:r>
                  <a:rPr lang="en-US" sz="2400" b="1" dirty="0" smtClean="0"/>
                  <a:t>SC</a:t>
                </a:r>
                <a:endParaRPr lang="en-US" sz="2400" b="1" dirty="0"/>
              </a:p>
            </p:txBody>
          </p:sp>
        </p:grpSp>
      </p:grpSp>
      <p:grpSp>
        <p:nvGrpSpPr>
          <p:cNvPr id="51" name="Group 50"/>
          <p:cNvGrpSpPr/>
          <p:nvPr/>
        </p:nvGrpSpPr>
        <p:grpSpPr>
          <a:xfrm>
            <a:off x="5181600" y="4491335"/>
            <a:ext cx="2209800" cy="461665"/>
            <a:chOff x="5181600" y="4419600"/>
            <a:chExt cx="2209800" cy="461665"/>
          </a:xfrm>
        </p:grpSpPr>
        <p:sp>
          <p:nvSpPr>
            <p:cNvPr id="52" name="Freeform 51"/>
            <p:cNvSpPr/>
            <p:nvPr/>
          </p:nvSpPr>
          <p:spPr>
            <a:xfrm>
              <a:off x="5874111" y="4592075"/>
              <a:ext cx="1447800" cy="228600"/>
            </a:xfrm>
            <a:custGeom>
              <a:avLst/>
              <a:gdLst>
                <a:gd name="connsiteX0" fmla="*/ 130834 w 1096992"/>
                <a:gd name="connsiteY0" fmla="*/ 56071 h 317739"/>
                <a:gd name="connsiteX1" fmla="*/ 967596 w 1096992"/>
                <a:gd name="connsiteY1" fmla="*/ 30192 h 317739"/>
                <a:gd name="connsiteX2" fmla="*/ 907211 w 1096992"/>
                <a:gd name="connsiteY2" fmla="*/ 237226 h 317739"/>
                <a:gd name="connsiteX3" fmla="*/ 182592 w 1096992"/>
                <a:gd name="connsiteY3" fmla="*/ 288984 h 317739"/>
                <a:gd name="connsiteX4" fmla="*/ 130834 w 1096992"/>
                <a:gd name="connsiteY4" fmla="*/ 56071 h 317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992" h="317739">
                  <a:moveTo>
                    <a:pt x="130834" y="56071"/>
                  </a:moveTo>
                  <a:cubicBezTo>
                    <a:pt x="261668" y="12939"/>
                    <a:pt x="838200" y="0"/>
                    <a:pt x="967596" y="30192"/>
                  </a:cubicBezTo>
                  <a:cubicBezTo>
                    <a:pt x="1096992" y="60384"/>
                    <a:pt x="1038045" y="194094"/>
                    <a:pt x="907211" y="237226"/>
                  </a:cubicBezTo>
                  <a:cubicBezTo>
                    <a:pt x="776377" y="280358"/>
                    <a:pt x="311988" y="317739"/>
                    <a:pt x="182592" y="288984"/>
                  </a:cubicBezTo>
                  <a:cubicBezTo>
                    <a:pt x="53196" y="260229"/>
                    <a:pt x="0" y="99203"/>
                    <a:pt x="130834" y="560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14"/>
            <p:cNvGrpSpPr/>
            <p:nvPr/>
          </p:nvGrpSpPr>
          <p:grpSpPr>
            <a:xfrm>
              <a:off x="5181600" y="4419600"/>
              <a:ext cx="2209800" cy="461665"/>
              <a:chOff x="5105400" y="3979138"/>
              <a:chExt cx="2209800" cy="461665"/>
            </a:xfrm>
          </p:grpSpPr>
          <p:cxnSp>
            <p:nvCxnSpPr>
              <p:cNvPr id="54" name="Straight Arrow Connector 53"/>
              <p:cNvCxnSpPr/>
              <p:nvPr/>
            </p:nvCxnSpPr>
            <p:spPr>
              <a:xfrm rot="10800000" flipV="1">
                <a:off x="5105400" y="4212201"/>
                <a:ext cx="1676402" cy="7620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6765049" y="3979138"/>
                <a:ext cx="550151" cy="461665"/>
              </a:xfrm>
              <a:prstGeom prst="rect">
                <a:avLst/>
              </a:prstGeom>
              <a:noFill/>
            </p:spPr>
            <p:txBody>
              <a:bodyPr wrap="none" rtlCol="0">
                <a:spAutoFit/>
              </a:bodyPr>
              <a:lstStyle/>
              <a:p>
                <a:r>
                  <a:rPr lang="en-US" sz="2400" b="1" dirty="0" smtClean="0"/>
                  <a:t>NC</a:t>
                </a:r>
                <a:endParaRPr lang="en-US" sz="2400" b="1" dirty="0"/>
              </a:p>
            </p:txBody>
          </p:sp>
        </p:grpSp>
      </p:grpSp>
      <p:grpSp>
        <p:nvGrpSpPr>
          <p:cNvPr id="56" name="Group 55"/>
          <p:cNvGrpSpPr/>
          <p:nvPr/>
        </p:nvGrpSpPr>
        <p:grpSpPr>
          <a:xfrm>
            <a:off x="5257801" y="4110335"/>
            <a:ext cx="1981199" cy="461665"/>
            <a:chOff x="5257801" y="4034135"/>
            <a:chExt cx="1981199" cy="461665"/>
          </a:xfrm>
        </p:grpSpPr>
        <p:pic>
          <p:nvPicPr>
            <p:cNvPr id="57" name="Picture 2" descr="Image result for united states in 1783"/>
            <p:cNvPicPr preferRelativeResize="0">
              <a:picLocks noChangeArrowheads="1"/>
            </p:cNvPicPr>
            <p:nvPr/>
          </p:nvPicPr>
          <p:blipFill>
            <a:blip r:embed="rId5"/>
            <a:srcRect l="49906" t="52350" r="35066" b="43405"/>
            <a:stretch>
              <a:fillRect/>
            </a:stretch>
          </p:blipFill>
          <p:spPr bwMode="auto">
            <a:xfrm>
              <a:off x="5486400" y="4312920"/>
              <a:ext cx="685800" cy="182880"/>
            </a:xfrm>
            <a:prstGeom prst="rect">
              <a:avLst/>
            </a:prstGeom>
            <a:solidFill>
              <a:schemeClr val="bg1"/>
            </a:solidFill>
          </p:spPr>
        </p:pic>
        <p:pic>
          <p:nvPicPr>
            <p:cNvPr id="58" name="Picture 2" descr="Image result for united states in 1783"/>
            <p:cNvPicPr preferRelativeResize="0">
              <a:picLocks noChangeArrowheads="1"/>
            </p:cNvPicPr>
            <p:nvPr/>
          </p:nvPicPr>
          <p:blipFill>
            <a:blip r:embed="rId5"/>
            <a:srcRect l="49906" t="52350" r="35066" b="43405"/>
            <a:stretch>
              <a:fillRect/>
            </a:stretch>
          </p:blipFill>
          <p:spPr bwMode="auto">
            <a:xfrm>
              <a:off x="5943600" y="4191000"/>
              <a:ext cx="685800" cy="182880"/>
            </a:xfrm>
            <a:prstGeom prst="rect">
              <a:avLst/>
            </a:prstGeom>
            <a:solidFill>
              <a:schemeClr val="bg1"/>
            </a:solidFill>
          </p:spPr>
        </p:pic>
        <p:pic>
          <p:nvPicPr>
            <p:cNvPr id="59" name="Picture 2" descr="Image result for united states in 1783"/>
            <p:cNvPicPr preferRelativeResize="0">
              <a:picLocks noChangeArrowheads="1"/>
            </p:cNvPicPr>
            <p:nvPr/>
          </p:nvPicPr>
          <p:blipFill>
            <a:blip r:embed="rId5"/>
            <a:srcRect l="49906" t="52350" r="35066" b="43405"/>
            <a:stretch>
              <a:fillRect/>
            </a:stretch>
          </p:blipFill>
          <p:spPr bwMode="auto">
            <a:xfrm>
              <a:off x="6324600" y="4191000"/>
              <a:ext cx="685800" cy="182880"/>
            </a:xfrm>
            <a:prstGeom prst="rect">
              <a:avLst/>
            </a:prstGeom>
            <a:solidFill>
              <a:schemeClr val="bg1"/>
            </a:solidFill>
          </p:spPr>
        </p:pic>
        <p:grpSp>
          <p:nvGrpSpPr>
            <p:cNvPr id="60" name="Group 13"/>
            <p:cNvGrpSpPr/>
            <p:nvPr/>
          </p:nvGrpSpPr>
          <p:grpSpPr>
            <a:xfrm>
              <a:off x="5257801" y="4034135"/>
              <a:ext cx="1981199" cy="461665"/>
              <a:chOff x="8305801" y="4431873"/>
              <a:chExt cx="1981199" cy="461665"/>
            </a:xfrm>
          </p:grpSpPr>
          <p:cxnSp>
            <p:nvCxnSpPr>
              <p:cNvPr id="61" name="Straight Arrow Connector 60"/>
              <p:cNvCxnSpPr/>
              <p:nvPr/>
            </p:nvCxnSpPr>
            <p:spPr>
              <a:xfrm rot="10800000" flipV="1">
                <a:off x="8305801" y="4740494"/>
                <a:ext cx="1554698" cy="76843"/>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9784298" y="4431873"/>
                <a:ext cx="502702" cy="461665"/>
              </a:xfrm>
              <a:prstGeom prst="rect">
                <a:avLst/>
              </a:prstGeom>
              <a:noFill/>
            </p:spPr>
            <p:txBody>
              <a:bodyPr wrap="none" rtlCol="0">
                <a:spAutoFit/>
              </a:bodyPr>
              <a:lstStyle/>
              <a:p>
                <a:r>
                  <a:rPr lang="en-US" sz="2400" b="1" dirty="0" err="1" smtClean="0"/>
                  <a:t>Va</a:t>
                </a:r>
                <a:endParaRPr lang="en-US" sz="2400" b="1" dirty="0"/>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childTnLst>
                                </p:cTn>
                              </p:par>
                              <p:par>
                                <p:cTn id="8" presetID="10" presetClass="exit" presetSubtype="0" fill="hold" nodeType="withEffect">
                                  <p:stCondLst>
                                    <p:cond delay="500"/>
                                  </p:stCondLst>
                                  <p:childTnLst>
                                    <p:animEffect transition="out" filter="fade">
                                      <p:cBhvr>
                                        <p:cTn id="9" dur="1000"/>
                                        <p:tgtEl>
                                          <p:spTgt spid="38"/>
                                        </p:tgtEl>
                                      </p:cBhvr>
                                    </p:animEffect>
                                    <p:set>
                                      <p:cBhvr>
                                        <p:cTn id="10" dur="1" fill="hold">
                                          <p:stCondLst>
                                            <p:cond delay="999"/>
                                          </p:stCondLst>
                                        </p:cTn>
                                        <p:tgtEl>
                                          <p:spTgt spid="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right)">
                                      <p:cBhvr>
                                        <p:cTn id="15" dur="2000"/>
                                        <p:tgtEl>
                                          <p:spTgt spid="56"/>
                                        </p:tgtEl>
                                      </p:cBhvr>
                                    </p:animEffect>
                                  </p:childTnLst>
                                </p:cTn>
                              </p:par>
                              <p:par>
                                <p:cTn id="16" presetID="22" presetClass="entr" presetSubtype="2" fill="hold"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wipe(right)">
                                      <p:cBhvr>
                                        <p:cTn id="18" dur="2000"/>
                                        <p:tgtEl>
                                          <p:spTgt spid="51"/>
                                        </p:tgtEl>
                                      </p:cBhvr>
                                    </p:animEffect>
                                  </p:childTnLst>
                                </p:cTn>
                              </p:par>
                              <p:par>
                                <p:cTn id="19" presetID="22" presetClass="entr" presetSubtype="2"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right)">
                                      <p:cBhvr>
                                        <p:cTn id="21" dur="2000"/>
                                        <p:tgtEl>
                                          <p:spTgt spid="46"/>
                                        </p:tgtEl>
                                      </p:cBhvr>
                                    </p:animEffect>
                                  </p:childTnLst>
                                </p:cTn>
                              </p:par>
                              <p:par>
                                <p:cTn id="22" presetID="22" presetClass="entr" presetSubtype="2"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right)">
                                      <p:cBhvr>
                                        <p:cTn id="24"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24"/>
          <p:cNvGrpSpPr/>
          <p:nvPr/>
        </p:nvGrpSpPr>
        <p:grpSpPr>
          <a:xfrm>
            <a:off x="4114800" y="1219200"/>
            <a:ext cx="4572002" cy="5709734"/>
            <a:chOff x="2286000" y="1148266"/>
            <a:chExt cx="4572002" cy="5709734"/>
          </a:xfrm>
        </p:grpSpPr>
        <p:grpSp>
          <p:nvGrpSpPr>
            <p:cNvPr id="33" name="Group 17"/>
            <p:cNvGrpSpPr/>
            <p:nvPr/>
          </p:nvGrpSpPr>
          <p:grpSpPr>
            <a:xfrm>
              <a:off x="2286000" y="1148266"/>
              <a:ext cx="4572002" cy="5709734"/>
              <a:chOff x="2582486" y="1377132"/>
              <a:chExt cx="4440287" cy="5295217"/>
            </a:xfrm>
          </p:grpSpPr>
          <p:pic>
            <p:nvPicPr>
              <p:cNvPr id="44" name="Picture 2" descr="Image result for united states in 1783"/>
              <p:cNvPicPr>
                <a:picLocks noChangeAspect="1" noChangeArrowheads="1"/>
              </p:cNvPicPr>
              <p:nvPr/>
            </p:nvPicPr>
            <p:blipFill>
              <a:blip r:embed="rId3"/>
              <a:srcRect/>
              <a:stretch>
                <a:fillRect/>
              </a:stretch>
            </p:blipFill>
            <p:spPr bwMode="auto">
              <a:xfrm>
                <a:off x="2590800" y="1377132"/>
                <a:ext cx="4431973" cy="4924023"/>
              </a:xfrm>
              <a:prstGeom prst="rect">
                <a:avLst/>
              </a:prstGeom>
              <a:solidFill>
                <a:schemeClr val="bg1"/>
              </a:solidFill>
            </p:spPr>
          </p:pic>
          <p:sp>
            <p:nvSpPr>
              <p:cNvPr id="45" name="Freeform 44"/>
              <p:cNvSpPr/>
              <p:nvPr/>
            </p:nvSpPr>
            <p:spPr>
              <a:xfrm>
                <a:off x="2582487" y="1377132"/>
                <a:ext cx="4440286" cy="1978704"/>
              </a:xfrm>
              <a:custGeom>
                <a:avLst/>
                <a:gdLst>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3131127 w 4851862"/>
                  <a:gd name="connsiteY46" fmla="*/ 83127 h 1983971"/>
                  <a:gd name="connsiteX47" fmla="*/ 2748742 w 4851862"/>
                  <a:gd name="connsiteY47" fmla="*/ 116378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3131127 w 4851862"/>
                  <a:gd name="connsiteY46" fmla="*/ 83127 h 1983971"/>
                  <a:gd name="connsiteX47" fmla="*/ 2748742 w 4851862"/>
                  <a:gd name="connsiteY47" fmla="*/ 116378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3131127 w 4851862"/>
                  <a:gd name="connsiteY46" fmla="*/ 83127 h 1983971"/>
                  <a:gd name="connsiteX47" fmla="*/ 2748742 w 4851862"/>
                  <a:gd name="connsiteY47" fmla="*/ 116378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2748742 w 4851862"/>
                  <a:gd name="connsiteY46" fmla="*/ 116378 h 1983971"/>
                  <a:gd name="connsiteX47" fmla="*/ 2732116 w 4851862"/>
                  <a:gd name="connsiteY47" fmla="*/ 282633 h 1983971"/>
                  <a:gd name="connsiteX48" fmla="*/ 2100349 w 4851862"/>
                  <a:gd name="connsiteY48" fmla="*/ 332509 h 1983971"/>
                  <a:gd name="connsiteX49" fmla="*/ 936567 w 4851862"/>
                  <a:gd name="connsiteY49" fmla="*/ 332509 h 1983971"/>
                  <a:gd name="connsiteX50" fmla="*/ 221673 w 4851862"/>
                  <a:gd name="connsiteY50" fmla="*/ 332509 h 1983971"/>
                  <a:gd name="connsiteX51" fmla="*/ 105295 w 4851862"/>
                  <a:gd name="connsiteY51" fmla="*/ 332509 h 1983971"/>
                  <a:gd name="connsiteX52" fmla="*/ 72044 w 4851862"/>
                  <a:gd name="connsiteY52" fmla="*/ 365760 h 1983971"/>
                  <a:gd name="connsiteX53" fmla="*/ 38793 w 4851862"/>
                  <a:gd name="connsiteY53" fmla="*/ 332509 h 1983971"/>
                  <a:gd name="connsiteX54" fmla="*/ 22167 w 4851862"/>
                  <a:gd name="connsiteY54"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2748742 w 4851862"/>
                  <a:gd name="connsiteY46" fmla="*/ 116378 h 1983971"/>
                  <a:gd name="connsiteX47" fmla="*/ 2715491 w 4851862"/>
                  <a:gd name="connsiteY47" fmla="*/ 99753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2748742 w 4851862"/>
                  <a:gd name="connsiteY46" fmla="*/ 116378 h 1983971"/>
                  <a:gd name="connsiteX47" fmla="*/ 2715491 w 4851862"/>
                  <a:gd name="connsiteY47" fmla="*/ 99753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477668 h 2079253"/>
                  <a:gd name="connsiteX1" fmla="*/ 171796 w 4851862"/>
                  <a:gd name="connsiteY1" fmla="*/ 527544 h 2079253"/>
                  <a:gd name="connsiteX2" fmla="*/ 437804 w 4851862"/>
                  <a:gd name="connsiteY2" fmla="*/ 677173 h 2079253"/>
                  <a:gd name="connsiteX3" fmla="*/ 737062 w 4851862"/>
                  <a:gd name="connsiteY3" fmla="*/ 776926 h 2079253"/>
                  <a:gd name="connsiteX4" fmla="*/ 969818 w 4851862"/>
                  <a:gd name="connsiteY4" fmla="*/ 793551 h 2079253"/>
                  <a:gd name="connsiteX5" fmla="*/ 1169324 w 4851862"/>
                  <a:gd name="connsiteY5" fmla="*/ 627297 h 2079253"/>
                  <a:gd name="connsiteX6" fmla="*/ 1285702 w 4851862"/>
                  <a:gd name="connsiteY6" fmla="*/ 594046 h 2079253"/>
                  <a:gd name="connsiteX7" fmla="*/ 1485207 w 4851862"/>
                  <a:gd name="connsiteY7" fmla="*/ 660548 h 2079253"/>
                  <a:gd name="connsiteX8" fmla="*/ 1601586 w 4851862"/>
                  <a:gd name="connsiteY8" fmla="*/ 776926 h 2079253"/>
                  <a:gd name="connsiteX9" fmla="*/ 1767840 w 4851862"/>
                  <a:gd name="connsiteY9" fmla="*/ 1009682 h 2079253"/>
                  <a:gd name="connsiteX10" fmla="*/ 1767840 w 4851862"/>
                  <a:gd name="connsiteY10" fmla="*/ 1059559 h 2079253"/>
                  <a:gd name="connsiteX11" fmla="*/ 1867593 w 4851862"/>
                  <a:gd name="connsiteY11" fmla="*/ 1142686 h 2079253"/>
                  <a:gd name="connsiteX12" fmla="*/ 2150226 w 4851862"/>
                  <a:gd name="connsiteY12" fmla="*/ 1126060 h 2079253"/>
                  <a:gd name="connsiteX13" fmla="*/ 2366356 w 4851862"/>
                  <a:gd name="connsiteY13" fmla="*/ 1159311 h 2079253"/>
                  <a:gd name="connsiteX14" fmla="*/ 2432858 w 4851862"/>
                  <a:gd name="connsiteY14" fmla="*/ 1292315 h 2079253"/>
                  <a:gd name="connsiteX15" fmla="*/ 2615738 w 4851862"/>
                  <a:gd name="connsiteY15" fmla="*/ 1425319 h 2079253"/>
                  <a:gd name="connsiteX16" fmla="*/ 2416233 w 4851862"/>
                  <a:gd name="connsiteY16" fmla="*/ 1441944 h 2079253"/>
                  <a:gd name="connsiteX17" fmla="*/ 2366356 w 4851862"/>
                  <a:gd name="connsiteY17" fmla="*/ 1525071 h 2079253"/>
                  <a:gd name="connsiteX18" fmla="*/ 2316480 w 4851862"/>
                  <a:gd name="connsiteY18" fmla="*/ 1658075 h 2079253"/>
                  <a:gd name="connsiteX19" fmla="*/ 2249978 w 4851862"/>
                  <a:gd name="connsiteY19" fmla="*/ 1757828 h 2079253"/>
                  <a:gd name="connsiteX20" fmla="*/ 2166851 w 4851862"/>
                  <a:gd name="connsiteY20" fmla="*/ 1924082 h 2079253"/>
                  <a:gd name="connsiteX21" fmla="*/ 2133600 w 4851862"/>
                  <a:gd name="connsiteY21" fmla="*/ 1990584 h 2079253"/>
                  <a:gd name="connsiteX22" fmla="*/ 2266604 w 4851862"/>
                  <a:gd name="connsiteY22" fmla="*/ 2073711 h 2079253"/>
                  <a:gd name="connsiteX23" fmla="*/ 2366356 w 4851862"/>
                  <a:gd name="connsiteY23" fmla="*/ 1957333 h 2079253"/>
                  <a:gd name="connsiteX24" fmla="*/ 2499360 w 4851862"/>
                  <a:gd name="connsiteY24" fmla="*/ 1874206 h 2079253"/>
                  <a:gd name="connsiteX25" fmla="*/ 2632364 w 4851862"/>
                  <a:gd name="connsiteY25" fmla="*/ 1840955 h 2079253"/>
                  <a:gd name="connsiteX26" fmla="*/ 2698866 w 4851862"/>
                  <a:gd name="connsiteY26" fmla="*/ 1791079 h 2079253"/>
                  <a:gd name="connsiteX27" fmla="*/ 2615738 w 4851862"/>
                  <a:gd name="connsiteY27" fmla="*/ 1674700 h 2079253"/>
                  <a:gd name="connsiteX28" fmla="*/ 2964873 w 4851862"/>
                  <a:gd name="connsiteY28" fmla="*/ 1574948 h 2079253"/>
                  <a:gd name="connsiteX29" fmla="*/ 3230880 w 4851862"/>
                  <a:gd name="connsiteY29" fmla="*/ 1325566 h 2079253"/>
                  <a:gd name="connsiteX30" fmla="*/ 3480262 w 4851862"/>
                  <a:gd name="connsiteY30" fmla="*/ 1209188 h 2079253"/>
                  <a:gd name="connsiteX31" fmla="*/ 3762895 w 4851862"/>
                  <a:gd name="connsiteY31" fmla="*/ 1159311 h 2079253"/>
                  <a:gd name="connsiteX32" fmla="*/ 3995651 w 4851862"/>
                  <a:gd name="connsiteY32" fmla="*/ 943180 h 2079253"/>
                  <a:gd name="connsiteX33" fmla="*/ 3995651 w 4851862"/>
                  <a:gd name="connsiteY33" fmla="*/ 627297 h 2079253"/>
                  <a:gd name="connsiteX34" fmla="*/ 4128655 w 4851862"/>
                  <a:gd name="connsiteY34" fmla="*/ 560795 h 2079253"/>
                  <a:gd name="connsiteX35" fmla="*/ 4211782 w 4851862"/>
                  <a:gd name="connsiteY35" fmla="*/ 527544 h 2079253"/>
                  <a:gd name="connsiteX36" fmla="*/ 4311535 w 4851862"/>
                  <a:gd name="connsiteY36" fmla="*/ 594046 h 2079253"/>
                  <a:gd name="connsiteX37" fmla="*/ 4394662 w 4851862"/>
                  <a:gd name="connsiteY37" fmla="*/ 693799 h 2079253"/>
                  <a:gd name="connsiteX38" fmla="*/ 4427913 w 4851862"/>
                  <a:gd name="connsiteY38" fmla="*/ 826802 h 2079253"/>
                  <a:gd name="connsiteX39" fmla="*/ 4527666 w 4851862"/>
                  <a:gd name="connsiteY39" fmla="*/ 876679 h 2079253"/>
                  <a:gd name="connsiteX40" fmla="*/ 4610793 w 4851862"/>
                  <a:gd name="connsiteY40" fmla="*/ 909929 h 2079253"/>
                  <a:gd name="connsiteX41" fmla="*/ 4693920 w 4851862"/>
                  <a:gd name="connsiteY41" fmla="*/ 909929 h 2079253"/>
                  <a:gd name="connsiteX42" fmla="*/ 4727171 w 4851862"/>
                  <a:gd name="connsiteY42" fmla="*/ 926555 h 2079253"/>
                  <a:gd name="connsiteX43" fmla="*/ 4777047 w 4851862"/>
                  <a:gd name="connsiteY43" fmla="*/ 776926 h 2079253"/>
                  <a:gd name="connsiteX44" fmla="*/ 4760422 w 4851862"/>
                  <a:gd name="connsiteY44" fmla="*/ 195035 h 2079253"/>
                  <a:gd name="connsiteX45" fmla="*/ 4228407 w 4851862"/>
                  <a:gd name="connsiteY45" fmla="*/ 178409 h 2079253"/>
                  <a:gd name="connsiteX46" fmla="*/ 2748742 w 4851862"/>
                  <a:gd name="connsiteY46" fmla="*/ 211660 h 2079253"/>
                  <a:gd name="connsiteX47" fmla="*/ 2715491 w 4851862"/>
                  <a:gd name="connsiteY47" fmla="*/ 42635 h 2079253"/>
                  <a:gd name="connsiteX48" fmla="*/ 2732116 w 4851862"/>
                  <a:gd name="connsiteY48" fmla="*/ 377915 h 2079253"/>
                  <a:gd name="connsiteX49" fmla="*/ 2100349 w 4851862"/>
                  <a:gd name="connsiteY49" fmla="*/ 427791 h 2079253"/>
                  <a:gd name="connsiteX50" fmla="*/ 936567 w 4851862"/>
                  <a:gd name="connsiteY50" fmla="*/ 427791 h 2079253"/>
                  <a:gd name="connsiteX51" fmla="*/ 221673 w 4851862"/>
                  <a:gd name="connsiteY51" fmla="*/ 427791 h 2079253"/>
                  <a:gd name="connsiteX52" fmla="*/ 105295 w 4851862"/>
                  <a:gd name="connsiteY52" fmla="*/ 427791 h 2079253"/>
                  <a:gd name="connsiteX53" fmla="*/ 72044 w 4851862"/>
                  <a:gd name="connsiteY53" fmla="*/ 461042 h 2079253"/>
                  <a:gd name="connsiteX54" fmla="*/ 38793 w 4851862"/>
                  <a:gd name="connsiteY54" fmla="*/ 427791 h 2079253"/>
                  <a:gd name="connsiteX55" fmla="*/ 22167 w 4851862"/>
                  <a:gd name="connsiteY55" fmla="*/ 477668 h 2079253"/>
                  <a:gd name="connsiteX0" fmla="*/ 22167 w 4851862"/>
                  <a:gd name="connsiteY0" fmla="*/ 477668 h 2079253"/>
                  <a:gd name="connsiteX1" fmla="*/ 171796 w 4851862"/>
                  <a:gd name="connsiteY1" fmla="*/ 527544 h 2079253"/>
                  <a:gd name="connsiteX2" fmla="*/ 437804 w 4851862"/>
                  <a:gd name="connsiteY2" fmla="*/ 677173 h 2079253"/>
                  <a:gd name="connsiteX3" fmla="*/ 737062 w 4851862"/>
                  <a:gd name="connsiteY3" fmla="*/ 776926 h 2079253"/>
                  <a:gd name="connsiteX4" fmla="*/ 969818 w 4851862"/>
                  <a:gd name="connsiteY4" fmla="*/ 793551 h 2079253"/>
                  <a:gd name="connsiteX5" fmla="*/ 1169324 w 4851862"/>
                  <a:gd name="connsiteY5" fmla="*/ 627297 h 2079253"/>
                  <a:gd name="connsiteX6" fmla="*/ 1285702 w 4851862"/>
                  <a:gd name="connsiteY6" fmla="*/ 594046 h 2079253"/>
                  <a:gd name="connsiteX7" fmla="*/ 1485207 w 4851862"/>
                  <a:gd name="connsiteY7" fmla="*/ 660548 h 2079253"/>
                  <a:gd name="connsiteX8" fmla="*/ 1601586 w 4851862"/>
                  <a:gd name="connsiteY8" fmla="*/ 776926 h 2079253"/>
                  <a:gd name="connsiteX9" fmla="*/ 1767840 w 4851862"/>
                  <a:gd name="connsiteY9" fmla="*/ 1009682 h 2079253"/>
                  <a:gd name="connsiteX10" fmla="*/ 1767840 w 4851862"/>
                  <a:gd name="connsiteY10" fmla="*/ 1059559 h 2079253"/>
                  <a:gd name="connsiteX11" fmla="*/ 1867593 w 4851862"/>
                  <a:gd name="connsiteY11" fmla="*/ 1142686 h 2079253"/>
                  <a:gd name="connsiteX12" fmla="*/ 2150226 w 4851862"/>
                  <a:gd name="connsiteY12" fmla="*/ 1126060 h 2079253"/>
                  <a:gd name="connsiteX13" fmla="*/ 2366356 w 4851862"/>
                  <a:gd name="connsiteY13" fmla="*/ 1159311 h 2079253"/>
                  <a:gd name="connsiteX14" fmla="*/ 2432858 w 4851862"/>
                  <a:gd name="connsiteY14" fmla="*/ 1292315 h 2079253"/>
                  <a:gd name="connsiteX15" fmla="*/ 2615738 w 4851862"/>
                  <a:gd name="connsiteY15" fmla="*/ 1425319 h 2079253"/>
                  <a:gd name="connsiteX16" fmla="*/ 2416233 w 4851862"/>
                  <a:gd name="connsiteY16" fmla="*/ 1441944 h 2079253"/>
                  <a:gd name="connsiteX17" fmla="*/ 2366356 w 4851862"/>
                  <a:gd name="connsiteY17" fmla="*/ 1525071 h 2079253"/>
                  <a:gd name="connsiteX18" fmla="*/ 2316480 w 4851862"/>
                  <a:gd name="connsiteY18" fmla="*/ 1658075 h 2079253"/>
                  <a:gd name="connsiteX19" fmla="*/ 2249978 w 4851862"/>
                  <a:gd name="connsiteY19" fmla="*/ 1757828 h 2079253"/>
                  <a:gd name="connsiteX20" fmla="*/ 2166851 w 4851862"/>
                  <a:gd name="connsiteY20" fmla="*/ 1924082 h 2079253"/>
                  <a:gd name="connsiteX21" fmla="*/ 2133600 w 4851862"/>
                  <a:gd name="connsiteY21" fmla="*/ 1990584 h 2079253"/>
                  <a:gd name="connsiteX22" fmla="*/ 2266604 w 4851862"/>
                  <a:gd name="connsiteY22" fmla="*/ 2073711 h 2079253"/>
                  <a:gd name="connsiteX23" fmla="*/ 2366356 w 4851862"/>
                  <a:gd name="connsiteY23" fmla="*/ 1957333 h 2079253"/>
                  <a:gd name="connsiteX24" fmla="*/ 2499360 w 4851862"/>
                  <a:gd name="connsiteY24" fmla="*/ 1874206 h 2079253"/>
                  <a:gd name="connsiteX25" fmla="*/ 2632364 w 4851862"/>
                  <a:gd name="connsiteY25" fmla="*/ 1840955 h 2079253"/>
                  <a:gd name="connsiteX26" fmla="*/ 2698866 w 4851862"/>
                  <a:gd name="connsiteY26" fmla="*/ 1791079 h 2079253"/>
                  <a:gd name="connsiteX27" fmla="*/ 2615738 w 4851862"/>
                  <a:gd name="connsiteY27" fmla="*/ 1674700 h 2079253"/>
                  <a:gd name="connsiteX28" fmla="*/ 2964873 w 4851862"/>
                  <a:gd name="connsiteY28" fmla="*/ 1574948 h 2079253"/>
                  <a:gd name="connsiteX29" fmla="*/ 3230880 w 4851862"/>
                  <a:gd name="connsiteY29" fmla="*/ 1325566 h 2079253"/>
                  <a:gd name="connsiteX30" fmla="*/ 3480262 w 4851862"/>
                  <a:gd name="connsiteY30" fmla="*/ 1209188 h 2079253"/>
                  <a:gd name="connsiteX31" fmla="*/ 3762895 w 4851862"/>
                  <a:gd name="connsiteY31" fmla="*/ 1159311 h 2079253"/>
                  <a:gd name="connsiteX32" fmla="*/ 3995651 w 4851862"/>
                  <a:gd name="connsiteY32" fmla="*/ 943180 h 2079253"/>
                  <a:gd name="connsiteX33" fmla="*/ 3995651 w 4851862"/>
                  <a:gd name="connsiteY33" fmla="*/ 627297 h 2079253"/>
                  <a:gd name="connsiteX34" fmla="*/ 4128655 w 4851862"/>
                  <a:gd name="connsiteY34" fmla="*/ 560795 h 2079253"/>
                  <a:gd name="connsiteX35" fmla="*/ 4211782 w 4851862"/>
                  <a:gd name="connsiteY35" fmla="*/ 527544 h 2079253"/>
                  <a:gd name="connsiteX36" fmla="*/ 4311535 w 4851862"/>
                  <a:gd name="connsiteY36" fmla="*/ 594046 h 2079253"/>
                  <a:gd name="connsiteX37" fmla="*/ 4394662 w 4851862"/>
                  <a:gd name="connsiteY37" fmla="*/ 693799 h 2079253"/>
                  <a:gd name="connsiteX38" fmla="*/ 4427913 w 4851862"/>
                  <a:gd name="connsiteY38" fmla="*/ 826802 h 2079253"/>
                  <a:gd name="connsiteX39" fmla="*/ 4527666 w 4851862"/>
                  <a:gd name="connsiteY39" fmla="*/ 876679 h 2079253"/>
                  <a:gd name="connsiteX40" fmla="*/ 4610793 w 4851862"/>
                  <a:gd name="connsiteY40" fmla="*/ 909929 h 2079253"/>
                  <a:gd name="connsiteX41" fmla="*/ 4693920 w 4851862"/>
                  <a:gd name="connsiteY41" fmla="*/ 909929 h 2079253"/>
                  <a:gd name="connsiteX42" fmla="*/ 4727171 w 4851862"/>
                  <a:gd name="connsiteY42" fmla="*/ 926555 h 2079253"/>
                  <a:gd name="connsiteX43" fmla="*/ 4777047 w 4851862"/>
                  <a:gd name="connsiteY43" fmla="*/ 776926 h 2079253"/>
                  <a:gd name="connsiteX44" fmla="*/ 4760422 w 4851862"/>
                  <a:gd name="connsiteY44" fmla="*/ 195035 h 2079253"/>
                  <a:gd name="connsiteX45" fmla="*/ 4228407 w 4851862"/>
                  <a:gd name="connsiteY45" fmla="*/ 178409 h 2079253"/>
                  <a:gd name="connsiteX46" fmla="*/ 2748742 w 4851862"/>
                  <a:gd name="connsiteY46" fmla="*/ 211660 h 2079253"/>
                  <a:gd name="connsiteX47" fmla="*/ 2715491 w 4851862"/>
                  <a:gd name="connsiteY47" fmla="*/ 42635 h 2079253"/>
                  <a:gd name="connsiteX48" fmla="*/ 2732116 w 4851862"/>
                  <a:gd name="connsiteY48" fmla="*/ 377915 h 2079253"/>
                  <a:gd name="connsiteX49" fmla="*/ 2100349 w 4851862"/>
                  <a:gd name="connsiteY49" fmla="*/ 427791 h 2079253"/>
                  <a:gd name="connsiteX50" fmla="*/ 936567 w 4851862"/>
                  <a:gd name="connsiteY50" fmla="*/ 427791 h 2079253"/>
                  <a:gd name="connsiteX51" fmla="*/ 221673 w 4851862"/>
                  <a:gd name="connsiteY51" fmla="*/ 427791 h 2079253"/>
                  <a:gd name="connsiteX52" fmla="*/ 105295 w 4851862"/>
                  <a:gd name="connsiteY52" fmla="*/ 427791 h 2079253"/>
                  <a:gd name="connsiteX53" fmla="*/ 72044 w 4851862"/>
                  <a:gd name="connsiteY53" fmla="*/ 461042 h 2079253"/>
                  <a:gd name="connsiteX54" fmla="*/ 38793 w 4851862"/>
                  <a:gd name="connsiteY54" fmla="*/ 427791 h 2079253"/>
                  <a:gd name="connsiteX55" fmla="*/ 22167 w 4851862"/>
                  <a:gd name="connsiteY55" fmla="*/ 477668 h 2079253"/>
                  <a:gd name="connsiteX0" fmla="*/ 22167 w 4851862"/>
                  <a:gd name="connsiteY0" fmla="*/ 468284 h 2069869"/>
                  <a:gd name="connsiteX1" fmla="*/ 171796 w 4851862"/>
                  <a:gd name="connsiteY1" fmla="*/ 518160 h 2069869"/>
                  <a:gd name="connsiteX2" fmla="*/ 437804 w 4851862"/>
                  <a:gd name="connsiteY2" fmla="*/ 667789 h 2069869"/>
                  <a:gd name="connsiteX3" fmla="*/ 737062 w 4851862"/>
                  <a:gd name="connsiteY3" fmla="*/ 767542 h 2069869"/>
                  <a:gd name="connsiteX4" fmla="*/ 969818 w 4851862"/>
                  <a:gd name="connsiteY4" fmla="*/ 784167 h 2069869"/>
                  <a:gd name="connsiteX5" fmla="*/ 1169324 w 4851862"/>
                  <a:gd name="connsiteY5" fmla="*/ 617913 h 2069869"/>
                  <a:gd name="connsiteX6" fmla="*/ 1285702 w 4851862"/>
                  <a:gd name="connsiteY6" fmla="*/ 584662 h 2069869"/>
                  <a:gd name="connsiteX7" fmla="*/ 1485207 w 4851862"/>
                  <a:gd name="connsiteY7" fmla="*/ 651164 h 2069869"/>
                  <a:gd name="connsiteX8" fmla="*/ 1601586 w 4851862"/>
                  <a:gd name="connsiteY8" fmla="*/ 767542 h 2069869"/>
                  <a:gd name="connsiteX9" fmla="*/ 1767840 w 4851862"/>
                  <a:gd name="connsiteY9" fmla="*/ 1000298 h 2069869"/>
                  <a:gd name="connsiteX10" fmla="*/ 1767840 w 4851862"/>
                  <a:gd name="connsiteY10" fmla="*/ 1050175 h 2069869"/>
                  <a:gd name="connsiteX11" fmla="*/ 1867593 w 4851862"/>
                  <a:gd name="connsiteY11" fmla="*/ 1133302 h 2069869"/>
                  <a:gd name="connsiteX12" fmla="*/ 2150226 w 4851862"/>
                  <a:gd name="connsiteY12" fmla="*/ 1116676 h 2069869"/>
                  <a:gd name="connsiteX13" fmla="*/ 2366356 w 4851862"/>
                  <a:gd name="connsiteY13" fmla="*/ 1149927 h 2069869"/>
                  <a:gd name="connsiteX14" fmla="*/ 2432858 w 4851862"/>
                  <a:gd name="connsiteY14" fmla="*/ 1282931 h 2069869"/>
                  <a:gd name="connsiteX15" fmla="*/ 2615738 w 4851862"/>
                  <a:gd name="connsiteY15" fmla="*/ 1415935 h 2069869"/>
                  <a:gd name="connsiteX16" fmla="*/ 2416233 w 4851862"/>
                  <a:gd name="connsiteY16" fmla="*/ 1432560 h 2069869"/>
                  <a:gd name="connsiteX17" fmla="*/ 2366356 w 4851862"/>
                  <a:gd name="connsiteY17" fmla="*/ 1515687 h 2069869"/>
                  <a:gd name="connsiteX18" fmla="*/ 2316480 w 4851862"/>
                  <a:gd name="connsiteY18" fmla="*/ 1648691 h 2069869"/>
                  <a:gd name="connsiteX19" fmla="*/ 2249978 w 4851862"/>
                  <a:gd name="connsiteY19" fmla="*/ 1748444 h 2069869"/>
                  <a:gd name="connsiteX20" fmla="*/ 2166851 w 4851862"/>
                  <a:gd name="connsiteY20" fmla="*/ 1914698 h 2069869"/>
                  <a:gd name="connsiteX21" fmla="*/ 2133600 w 4851862"/>
                  <a:gd name="connsiteY21" fmla="*/ 1981200 h 2069869"/>
                  <a:gd name="connsiteX22" fmla="*/ 2266604 w 4851862"/>
                  <a:gd name="connsiteY22" fmla="*/ 2064327 h 2069869"/>
                  <a:gd name="connsiteX23" fmla="*/ 2366356 w 4851862"/>
                  <a:gd name="connsiteY23" fmla="*/ 1947949 h 2069869"/>
                  <a:gd name="connsiteX24" fmla="*/ 2499360 w 4851862"/>
                  <a:gd name="connsiteY24" fmla="*/ 1864822 h 2069869"/>
                  <a:gd name="connsiteX25" fmla="*/ 2632364 w 4851862"/>
                  <a:gd name="connsiteY25" fmla="*/ 1831571 h 2069869"/>
                  <a:gd name="connsiteX26" fmla="*/ 2698866 w 4851862"/>
                  <a:gd name="connsiteY26" fmla="*/ 1781695 h 2069869"/>
                  <a:gd name="connsiteX27" fmla="*/ 2615738 w 4851862"/>
                  <a:gd name="connsiteY27" fmla="*/ 1665316 h 2069869"/>
                  <a:gd name="connsiteX28" fmla="*/ 2964873 w 4851862"/>
                  <a:gd name="connsiteY28" fmla="*/ 1565564 h 2069869"/>
                  <a:gd name="connsiteX29" fmla="*/ 3230880 w 4851862"/>
                  <a:gd name="connsiteY29" fmla="*/ 1316182 h 2069869"/>
                  <a:gd name="connsiteX30" fmla="*/ 3480262 w 4851862"/>
                  <a:gd name="connsiteY30" fmla="*/ 1199804 h 2069869"/>
                  <a:gd name="connsiteX31" fmla="*/ 3762895 w 4851862"/>
                  <a:gd name="connsiteY31" fmla="*/ 1149927 h 2069869"/>
                  <a:gd name="connsiteX32" fmla="*/ 3995651 w 4851862"/>
                  <a:gd name="connsiteY32" fmla="*/ 933796 h 2069869"/>
                  <a:gd name="connsiteX33" fmla="*/ 3995651 w 4851862"/>
                  <a:gd name="connsiteY33" fmla="*/ 617913 h 2069869"/>
                  <a:gd name="connsiteX34" fmla="*/ 4128655 w 4851862"/>
                  <a:gd name="connsiteY34" fmla="*/ 551411 h 2069869"/>
                  <a:gd name="connsiteX35" fmla="*/ 4211782 w 4851862"/>
                  <a:gd name="connsiteY35" fmla="*/ 518160 h 2069869"/>
                  <a:gd name="connsiteX36" fmla="*/ 4311535 w 4851862"/>
                  <a:gd name="connsiteY36" fmla="*/ 584662 h 2069869"/>
                  <a:gd name="connsiteX37" fmla="*/ 4394662 w 4851862"/>
                  <a:gd name="connsiteY37" fmla="*/ 684415 h 2069869"/>
                  <a:gd name="connsiteX38" fmla="*/ 4427913 w 4851862"/>
                  <a:gd name="connsiteY38" fmla="*/ 817418 h 2069869"/>
                  <a:gd name="connsiteX39" fmla="*/ 4527666 w 4851862"/>
                  <a:gd name="connsiteY39" fmla="*/ 867295 h 2069869"/>
                  <a:gd name="connsiteX40" fmla="*/ 4610793 w 4851862"/>
                  <a:gd name="connsiteY40" fmla="*/ 900545 h 2069869"/>
                  <a:gd name="connsiteX41" fmla="*/ 4693920 w 4851862"/>
                  <a:gd name="connsiteY41" fmla="*/ 900545 h 2069869"/>
                  <a:gd name="connsiteX42" fmla="*/ 4727171 w 4851862"/>
                  <a:gd name="connsiteY42" fmla="*/ 917171 h 2069869"/>
                  <a:gd name="connsiteX43" fmla="*/ 4777047 w 4851862"/>
                  <a:gd name="connsiteY43" fmla="*/ 767542 h 2069869"/>
                  <a:gd name="connsiteX44" fmla="*/ 4760422 w 4851862"/>
                  <a:gd name="connsiteY44" fmla="*/ 185651 h 2069869"/>
                  <a:gd name="connsiteX45" fmla="*/ 4228407 w 4851862"/>
                  <a:gd name="connsiteY45" fmla="*/ 169025 h 2069869"/>
                  <a:gd name="connsiteX46" fmla="*/ 2715491 w 4851862"/>
                  <a:gd name="connsiteY46" fmla="*/ 33251 h 2069869"/>
                  <a:gd name="connsiteX47" fmla="*/ 2732116 w 4851862"/>
                  <a:gd name="connsiteY47" fmla="*/ 368531 h 2069869"/>
                  <a:gd name="connsiteX48" fmla="*/ 2100349 w 4851862"/>
                  <a:gd name="connsiteY48" fmla="*/ 418407 h 2069869"/>
                  <a:gd name="connsiteX49" fmla="*/ 936567 w 4851862"/>
                  <a:gd name="connsiteY49" fmla="*/ 418407 h 2069869"/>
                  <a:gd name="connsiteX50" fmla="*/ 221673 w 4851862"/>
                  <a:gd name="connsiteY50" fmla="*/ 418407 h 2069869"/>
                  <a:gd name="connsiteX51" fmla="*/ 105295 w 4851862"/>
                  <a:gd name="connsiteY51" fmla="*/ 418407 h 2069869"/>
                  <a:gd name="connsiteX52" fmla="*/ 72044 w 4851862"/>
                  <a:gd name="connsiteY52" fmla="*/ 451658 h 2069869"/>
                  <a:gd name="connsiteX53" fmla="*/ 38793 w 4851862"/>
                  <a:gd name="connsiteY53" fmla="*/ 418407 h 2069869"/>
                  <a:gd name="connsiteX54" fmla="*/ 22167 w 4851862"/>
                  <a:gd name="connsiteY54" fmla="*/ 468284 h 206986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4456150 w 4851862"/>
                  <a:gd name="connsiteY46" fmla="*/ 159575 h 2078929"/>
                  <a:gd name="connsiteX47" fmla="*/ 2715491 w 4851862"/>
                  <a:gd name="connsiteY47" fmla="*/ 42311 h 2078929"/>
                  <a:gd name="connsiteX48" fmla="*/ 2719262 w 4851862"/>
                  <a:gd name="connsiteY48" fmla="*/ 55880 h 2078929"/>
                  <a:gd name="connsiteX49" fmla="*/ 2732116 w 4851862"/>
                  <a:gd name="connsiteY49" fmla="*/ 377591 h 2078929"/>
                  <a:gd name="connsiteX50" fmla="*/ 2100349 w 4851862"/>
                  <a:gd name="connsiteY50" fmla="*/ 427467 h 2078929"/>
                  <a:gd name="connsiteX51" fmla="*/ 936567 w 4851862"/>
                  <a:gd name="connsiteY51" fmla="*/ 427467 h 2078929"/>
                  <a:gd name="connsiteX52" fmla="*/ 221673 w 4851862"/>
                  <a:gd name="connsiteY52" fmla="*/ 427467 h 2078929"/>
                  <a:gd name="connsiteX53" fmla="*/ 105295 w 4851862"/>
                  <a:gd name="connsiteY53" fmla="*/ 427467 h 2078929"/>
                  <a:gd name="connsiteX54" fmla="*/ 72044 w 4851862"/>
                  <a:gd name="connsiteY54" fmla="*/ 460718 h 2078929"/>
                  <a:gd name="connsiteX55" fmla="*/ 38793 w 4851862"/>
                  <a:gd name="connsiteY55" fmla="*/ 427467 h 2078929"/>
                  <a:gd name="connsiteX56" fmla="*/ 22167 w 4851862"/>
                  <a:gd name="connsiteY56"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4456150 w 4851862"/>
                  <a:gd name="connsiteY46" fmla="*/ 159575 h 2078929"/>
                  <a:gd name="connsiteX47" fmla="*/ 2715491 w 4851862"/>
                  <a:gd name="connsiteY47" fmla="*/ 42311 h 2078929"/>
                  <a:gd name="connsiteX48" fmla="*/ 2719262 w 4851862"/>
                  <a:gd name="connsiteY48" fmla="*/ 55880 h 2078929"/>
                  <a:gd name="connsiteX49" fmla="*/ 2732116 w 4851862"/>
                  <a:gd name="connsiteY49" fmla="*/ 377591 h 2078929"/>
                  <a:gd name="connsiteX50" fmla="*/ 2100349 w 4851862"/>
                  <a:gd name="connsiteY50" fmla="*/ 427467 h 2078929"/>
                  <a:gd name="connsiteX51" fmla="*/ 936567 w 4851862"/>
                  <a:gd name="connsiteY51" fmla="*/ 427467 h 2078929"/>
                  <a:gd name="connsiteX52" fmla="*/ 221673 w 4851862"/>
                  <a:gd name="connsiteY52" fmla="*/ 427467 h 2078929"/>
                  <a:gd name="connsiteX53" fmla="*/ 105295 w 4851862"/>
                  <a:gd name="connsiteY53" fmla="*/ 427467 h 2078929"/>
                  <a:gd name="connsiteX54" fmla="*/ 72044 w 4851862"/>
                  <a:gd name="connsiteY54" fmla="*/ 460718 h 2078929"/>
                  <a:gd name="connsiteX55" fmla="*/ 38793 w 4851862"/>
                  <a:gd name="connsiteY55" fmla="*/ 427467 h 2078929"/>
                  <a:gd name="connsiteX56" fmla="*/ 22167 w 4851862"/>
                  <a:gd name="connsiteY56"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256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256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256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256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52315 h 2053900"/>
                  <a:gd name="connsiteX1" fmla="*/ 171796 w 4851862"/>
                  <a:gd name="connsiteY1" fmla="*/ 502191 h 2053900"/>
                  <a:gd name="connsiteX2" fmla="*/ 437804 w 4851862"/>
                  <a:gd name="connsiteY2" fmla="*/ 651820 h 2053900"/>
                  <a:gd name="connsiteX3" fmla="*/ 737062 w 4851862"/>
                  <a:gd name="connsiteY3" fmla="*/ 751573 h 2053900"/>
                  <a:gd name="connsiteX4" fmla="*/ 969818 w 4851862"/>
                  <a:gd name="connsiteY4" fmla="*/ 768198 h 2053900"/>
                  <a:gd name="connsiteX5" fmla="*/ 1169324 w 4851862"/>
                  <a:gd name="connsiteY5" fmla="*/ 601944 h 2053900"/>
                  <a:gd name="connsiteX6" fmla="*/ 1285702 w 4851862"/>
                  <a:gd name="connsiteY6" fmla="*/ 568693 h 2053900"/>
                  <a:gd name="connsiteX7" fmla="*/ 1485207 w 4851862"/>
                  <a:gd name="connsiteY7" fmla="*/ 635195 h 2053900"/>
                  <a:gd name="connsiteX8" fmla="*/ 1601586 w 4851862"/>
                  <a:gd name="connsiteY8" fmla="*/ 751573 h 2053900"/>
                  <a:gd name="connsiteX9" fmla="*/ 1767840 w 4851862"/>
                  <a:gd name="connsiteY9" fmla="*/ 984329 h 2053900"/>
                  <a:gd name="connsiteX10" fmla="*/ 1767840 w 4851862"/>
                  <a:gd name="connsiteY10" fmla="*/ 1034206 h 2053900"/>
                  <a:gd name="connsiteX11" fmla="*/ 1867593 w 4851862"/>
                  <a:gd name="connsiteY11" fmla="*/ 1117333 h 2053900"/>
                  <a:gd name="connsiteX12" fmla="*/ 2150226 w 4851862"/>
                  <a:gd name="connsiteY12" fmla="*/ 1100707 h 2053900"/>
                  <a:gd name="connsiteX13" fmla="*/ 2366356 w 4851862"/>
                  <a:gd name="connsiteY13" fmla="*/ 1133958 h 2053900"/>
                  <a:gd name="connsiteX14" fmla="*/ 2432858 w 4851862"/>
                  <a:gd name="connsiteY14" fmla="*/ 1266962 h 2053900"/>
                  <a:gd name="connsiteX15" fmla="*/ 2615738 w 4851862"/>
                  <a:gd name="connsiteY15" fmla="*/ 1399966 h 2053900"/>
                  <a:gd name="connsiteX16" fmla="*/ 2416233 w 4851862"/>
                  <a:gd name="connsiteY16" fmla="*/ 1416591 h 2053900"/>
                  <a:gd name="connsiteX17" fmla="*/ 2366356 w 4851862"/>
                  <a:gd name="connsiteY17" fmla="*/ 1499718 h 2053900"/>
                  <a:gd name="connsiteX18" fmla="*/ 2316480 w 4851862"/>
                  <a:gd name="connsiteY18" fmla="*/ 1632722 h 2053900"/>
                  <a:gd name="connsiteX19" fmla="*/ 2249978 w 4851862"/>
                  <a:gd name="connsiteY19" fmla="*/ 1732475 h 2053900"/>
                  <a:gd name="connsiteX20" fmla="*/ 2166851 w 4851862"/>
                  <a:gd name="connsiteY20" fmla="*/ 1898729 h 2053900"/>
                  <a:gd name="connsiteX21" fmla="*/ 2133600 w 4851862"/>
                  <a:gd name="connsiteY21" fmla="*/ 1965231 h 2053900"/>
                  <a:gd name="connsiteX22" fmla="*/ 2266604 w 4851862"/>
                  <a:gd name="connsiteY22" fmla="*/ 2048358 h 2053900"/>
                  <a:gd name="connsiteX23" fmla="*/ 2366356 w 4851862"/>
                  <a:gd name="connsiteY23" fmla="*/ 1931980 h 2053900"/>
                  <a:gd name="connsiteX24" fmla="*/ 2499360 w 4851862"/>
                  <a:gd name="connsiteY24" fmla="*/ 1848853 h 2053900"/>
                  <a:gd name="connsiteX25" fmla="*/ 2632364 w 4851862"/>
                  <a:gd name="connsiteY25" fmla="*/ 1815602 h 2053900"/>
                  <a:gd name="connsiteX26" fmla="*/ 2698866 w 4851862"/>
                  <a:gd name="connsiteY26" fmla="*/ 1765726 h 2053900"/>
                  <a:gd name="connsiteX27" fmla="*/ 2615738 w 4851862"/>
                  <a:gd name="connsiteY27" fmla="*/ 1649347 h 2053900"/>
                  <a:gd name="connsiteX28" fmla="*/ 2964873 w 4851862"/>
                  <a:gd name="connsiteY28" fmla="*/ 1549595 h 2053900"/>
                  <a:gd name="connsiteX29" fmla="*/ 3230880 w 4851862"/>
                  <a:gd name="connsiteY29" fmla="*/ 1300213 h 2053900"/>
                  <a:gd name="connsiteX30" fmla="*/ 3480262 w 4851862"/>
                  <a:gd name="connsiteY30" fmla="*/ 1183835 h 2053900"/>
                  <a:gd name="connsiteX31" fmla="*/ 3762895 w 4851862"/>
                  <a:gd name="connsiteY31" fmla="*/ 1133958 h 2053900"/>
                  <a:gd name="connsiteX32" fmla="*/ 3995651 w 4851862"/>
                  <a:gd name="connsiteY32" fmla="*/ 917827 h 2053900"/>
                  <a:gd name="connsiteX33" fmla="*/ 3995651 w 4851862"/>
                  <a:gd name="connsiteY33" fmla="*/ 601944 h 2053900"/>
                  <a:gd name="connsiteX34" fmla="*/ 4128655 w 4851862"/>
                  <a:gd name="connsiteY34" fmla="*/ 535442 h 2053900"/>
                  <a:gd name="connsiteX35" fmla="*/ 4211782 w 4851862"/>
                  <a:gd name="connsiteY35" fmla="*/ 502191 h 2053900"/>
                  <a:gd name="connsiteX36" fmla="*/ 4311535 w 4851862"/>
                  <a:gd name="connsiteY36" fmla="*/ 568693 h 2053900"/>
                  <a:gd name="connsiteX37" fmla="*/ 4394662 w 4851862"/>
                  <a:gd name="connsiteY37" fmla="*/ 668446 h 2053900"/>
                  <a:gd name="connsiteX38" fmla="*/ 4427913 w 4851862"/>
                  <a:gd name="connsiteY38" fmla="*/ 801449 h 2053900"/>
                  <a:gd name="connsiteX39" fmla="*/ 4527666 w 4851862"/>
                  <a:gd name="connsiteY39" fmla="*/ 851326 h 2053900"/>
                  <a:gd name="connsiteX40" fmla="*/ 4610793 w 4851862"/>
                  <a:gd name="connsiteY40" fmla="*/ 884576 h 2053900"/>
                  <a:gd name="connsiteX41" fmla="*/ 4693920 w 4851862"/>
                  <a:gd name="connsiteY41" fmla="*/ 884576 h 2053900"/>
                  <a:gd name="connsiteX42" fmla="*/ 4727171 w 4851862"/>
                  <a:gd name="connsiteY42" fmla="*/ 901202 h 2053900"/>
                  <a:gd name="connsiteX43" fmla="*/ 4777047 w 4851862"/>
                  <a:gd name="connsiteY43" fmla="*/ 751573 h 2053900"/>
                  <a:gd name="connsiteX44" fmla="*/ 4760422 w 4851862"/>
                  <a:gd name="connsiteY44" fmla="*/ 169682 h 2053900"/>
                  <a:gd name="connsiteX45" fmla="*/ 4228407 w 4851862"/>
                  <a:gd name="connsiteY45" fmla="*/ 656 h 2053900"/>
                  <a:gd name="connsiteX46" fmla="*/ 2715491 w 4851862"/>
                  <a:gd name="connsiteY46" fmla="*/ 17282 h 2053900"/>
                  <a:gd name="connsiteX47" fmla="*/ 2719262 w 4851862"/>
                  <a:gd name="connsiteY47" fmla="*/ 30851 h 2053900"/>
                  <a:gd name="connsiteX48" fmla="*/ 2732116 w 4851862"/>
                  <a:gd name="connsiteY48" fmla="*/ 352562 h 2053900"/>
                  <a:gd name="connsiteX49" fmla="*/ 2100349 w 4851862"/>
                  <a:gd name="connsiteY49" fmla="*/ 402438 h 2053900"/>
                  <a:gd name="connsiteX50" fmla="*/ 936567 w 4851862"/>
                  <a:gd name="connsiteY50" fmla="*/ 402438 h 2053900"/>
                  <a:gd name="connsiteX51" fmla="*/ 221673 w 4851862"/>
                  <a:gd name="connsiteY51" fmla="*/ 402438 h 2053900"/>
                  <a:gd name="connsiteX52" fmla="*/ 105295 w 4851862"/>
                  <a:gd name="connsiteY52" fmla="*/ 402438 h 2053900"/>
                  <a:gd name="connsiteX53" fmla="*/ 72044 w 4851862"/>
                  <a:gd name="connsiteY53" fmla="*/ 435689 h 2053900"/>
                  <a:gd name="connsiteX54" fmla="*/ 38793 w 4851862"/>
                  <a:gd name="connsiteY54" fmla="*/ 402438 h 2053900"/>
                  <a:gd name="connsiteX55" fmla="*/ 22167 w 4851862"/>
                  <a:gd name="connsiteY55" fmla="*/ 452315 h 2053900"/>
                  <a:gd name="connsiteX0" fmla="*/ 22167 w 4851862"/>
                  <a:gd name="connsiteY0" fmla="*/ 452315 h 2053900"/>
                  <a:gd name="connsiteX1" fmla="*/ 171796 w 4851862"/>
                  <a:gd name="connsiteY1" fmla="*/ 502191 h 2053900"/>
                  <a:gd name="connsiteX2" fmla="*/ 437804 w 4851862"/>
                  <a:gd name="connsiteY2" fmla="*/ 651820 h 2053900"/>
                  <a:gd name="connsiteX3" fmla="*/ 737062 w 4851862"/>
                  <a:gd name="connsiteY3" fmla="*/ 751573 h 2053900"/>
                  <a:gd name="connsiteX4" fmla="*/ 969818 w 4851862"/>
                  <a:gd name="connsiteY4" fmla="*/ 768198 h 2053900"/>
                  <a:gd name="connsiteX5" fmla="*/ 1169324 w 4851862"/>
                  <a:gd name="connsiteY5" fmla="*/ 601944 h 2053900"/>
                  <a:gd name="connsiteX6" fmla="*/ 1285702 w 4851862"/>
                  <a:gd name="connsiteY6" fmla="*/ 568693 h 2053900"/>
                  <a:gd name="connsiteX7" fmla="*/ 1485207 w 4851862"/>
                  <a:gd name="connsiteY7" fmla="*/ 635195 h 2053900"/>
                  <a:gd name="connsiteX8" fmla="*/ 1601586 w 4851862"/>
                  <a:gd name="connsiteY8" fmla="*/ 751573 h 2053900"/>
                  <a:gd name="connsiteX9" fmla="*/ 1767840 w 4851862"/>
                  <a:gd name="connsiteY9" fmla="*/ 984329 h 2053900"/>
                  <a:gd name="connsiteX10" fmla="*/ 1767840 w 4851862"/>
                  <a:gd name="connsiteY10" fmla="*/ 1034206 h 2053900"/>
                  <a:gd name="connsiteX11" fmla="*/ 1867593 w 4851862"/>
                  <a:gd name="connsiteY11" fmla="*/ 1117333 h 2053900"/>
                  <a:gd name="connsiteX12" fmla="*/ 2150226 w 4851862"/>
                  <a:gd name="connsiteY12" fmla="*/ 1100707 h 2053900"/>
                  <a:gd name="connsiteX13" fmla="*/ 2366356 w 4851862"/>
                  <a:gd name="connsiteY13" fmla="*/ 1133958 h 2053900"/>
                  <a:gd name="connsiteX14" fmla="*/ 2432858 w 4851862"/>
                  <a:gd name="connsiteY14" fmla="*/ 1266962 h 2053900"/>
                  <a:gd name="connsiteX15" fmla="*/ 2615738 w 4851862"/>
                  <a:gd name="connsiteY15" fmla="*/ 1399966 h 2053900"/>
                  <a:gd name="connsiteX16" fmla="*/ 2416233 w 4851862"/>
                  <a:gd name="connsiteY16" fmla="*/ 1416591 h 2053900"/>
                  <a:gd name="connsiteX17" fmla="*/ 2366356 w 4851862"/>
                  <a:gd name="connsiteY17" fmla="*/ 1499718 h 2053900"/>
                  <a:gd name="connsiteX18" fmla="*/ 2316480 w 4851862"/>
                  <a:gd name="connsiteY18" fmla="*/ 1632722 h 2053900"/>
                  <a:gd name="connsiteX19" fmla="*/ 2249978 w 4851862"/>
                  <a:gd name="connsiteY19" fmla="*/ 1732475 h 2053900"/>
                  <a:gd name="connsiteX20" fmla="*/ 2166851 w 4851862"/>
                  <a:gd name="connsiteY20" fmla="*/ 1898729 h 2053900"/>
                  <a:gd name="connsiteX21" fmla="*/ 2133600 w 4851862"/>
                  <a:gd name="connsiteY21" fmla="*/ 1965231 h 2053900"/>
                  <a:gd name="connsiteX22" fmla="*/ 2266604 w 4851862"/>
                  <a:gd name="connsiteY22" fmla="*/ 2048358 h 2053900"/>
                  <a:gd name="connsiteX23" fmla="*/ 2366356 w 4851862"/>
                  <a:gd name="connsiteY23" fmla="*/ 1931980 h 2053900"/>
                  <a:gd name="connsiteX24" fmla="*/ 2499360 w 4851862"/>
                  <a:gd name="connsiteY24" fmla="*/ 1848853 h 2053900"/>
                  <a:gd name="connsiteX25" fmla="*/ 2632364 w 4851862"/>
                  <a:gd name="connsiteY25" fmla="*/ 1815602 h 2053900"/>
                  <a:gd name="connsiteX26" fmla="*/ 2698866 w 4851862"/>
                  <a:gd name="connsiteY26" fmla="*/ 1765726 h 2053900"/>
                  <a:gd name="connsiteX27" fmla="*/ 2615738 w 4851862"/>
                  <a:gd name="connsiteY27" fmla="*/ 1649347 h 2053900"/>
                  <a:gd name="connsiteX28" fmla="*/ 2964873 w 4851862"/>
                  <a:gd name="connsiteY28" fmla="*/ 1549595 h 2053900"/>
                  <a:gd name="connsiteX29" fmla="*/ 3230880 w 4851862"/>
                  <a:gd name="connsiteY29" fmla="*/ 1300213 h 2053900"/>
                  <a:gd name="connsiteX30" fmla="*/ 3480262 w 4851862"/>
                  <a:gd name="connsiteY30" fmla="*/ 1183835 h 2053900"/>
                  <a:gd name="connsiteX31" fmla="*/ 3762895 w 4851862"/>
                  <a:gd name="connsiteY31" fmla="*/ 1133958 h 2053900"/>
                  <a:gd name="connsiteX32" fmla="*/ 3995651 w 4851862"/>
                  <a:gd name="connsiteY32" fmla="*/ 917827 h 2053900"/>
                  <a:gd name="connsiteX33" fmla="*/ 3995651 w 4851862"/>
                  <a:gd name="connsiteY33" fmla="*/ 601944 h 2053900"/>
                  <a:gd name="connsiteX34" fmla="*/ 4128655 w 4851862"/>
                  <a:gd name="connsiteY34" fmla="*/ 535442 h 2053900"/>
                  <a:gd name="connsiteX35" fmla="*/ 4211782 w 4851862"/>
                  <a:gd name="connsiteY35" fmla="*/ 502191 h 2053900"/>
                  <a:gd name="connsiteX36" fmla="*/ 4311535 w 4851862"/>
                  <a:gd name="connsiteY36" fmla="*/ 568693 h 2053900"/>
                  <a:gd name="connsiteX37" fmla="*/ 4394662 w 4851862"/>
                  <a:gd name="connsiteY37" fmla="*/ 668446 h 2053900"/>
                  <a:gd name="connsiteX38" fmla="*/ 4427913 w 4851862"/>
                  <a:gd name="connsiteY38" fmla="*/ 801449 h 2053900"/>
                  <a:gd name="connsiteX39" fmla="*/ 4527666 w 4851862"/>
                  <a:gd name="connsiteY39" fmla="*/ 851326 h 2053900"/>
                  <a:gd name="connsiteX40" fmla="*/ 4610793 w 4851862"/>
                  <a:gd name="connsiteY40" fmla="*/ 884576 h 2053900"/>
                  <a:gd name="connsiteX41" fmla="*/ 4693920 w 4851862"/>
                  <a:gd name="connsiteY41" fmla="*/ 884576 h 2053900"/>
                  <a:gd name="connsiteX42" fmla="*/ 4727171 w 4851862"/>
                  <a:gd name="connsiteY42" fmla="*/ 901202 h 2053900"/>
                  <a:gd name="connsiteX43" fmla="*/ 4777047 w 4851862"/>
                  <a:gd name="connsiteY43" fmla="*/ 751573 h 2053900"/>
                  <a:gd name="connsiteX44" fmla="*/ 4760422 w 4851862"/>
                  <a:gd name="connsiteY44" fmla="*/ 169682 h 2053900"/>
                  <a:gd name="connsiteX45" fmla="*/ 4228407 w 4851862"/>
                  <a:gd name="connsiteY45" fmla="*/ 656 h 2053900"/>
                  <a:gd name="connsiteX46" fmla="*/ 2715491 w 4851862"/>
                  <a:gd name="connsiteY46" fmla="*/ 17282 h 2053900"/>
                  <a:gd name="connsiteX47" fmla="*/ 2719262 w 4851862"/>
                  <a:gd name="connsiteY47" fmla="*/ 30851 h 2053900"/>
                  <a:gd name="connsiteX48" fmla="*/ 2732116 w 4851862"/>
                  <a:gd name="connsiteY48" fmla="*/ 352562 h 2053900"/>
                  <a:gd name="connsiteX49" fmla="*/ 2100349 w 4851862"/>
                  <a:gd name="connsiteY49" fmla="*/ 402438 h 2053900"/>
                  <a:gd name="connsiteX50" fmla="*/ 936567 w 4851862"/>
                  <a:gd name="connsiteY50" fmla="*/ 402438 h 2053900"/>
                  <a:gd name="connsiteX51" fmla="*/ 221673 w 4851862"/>
                  <a:gd name="connsiteY51" fmla="*/ 402438 h 2053900"/>
                  <a:gd name="connsiteX52" fmla="*/ 105295 w 4851862"/>
                  <a:gd name="connsiteY52" fmla="*/ 402438 h 2053900"/>
                  <a:gd name="connsiteX53" fmla="*/ 72044 w 4851862"/>
                  <a:gd name="connsiteY53" fmla="*/ 435689 h 2053900"/>
                  <a:gd name="connsiteX54" fmla="*/ 38793 w 4851862"/>
                  <a:gd name="connsiteY54" fmla="*/ 402438 h 2053900"/>
                  <a:gd name="connsiteX55" fmla="*/ 22167 w 4851862"/>
                  <a:gd name="connsiteY55" fmla="*/ 452315 h 2053900"/>
                  <a:gd name="connsiteX0" fmla="*/ 22167 w 4851862"/>
                  <a:gd name="connsiteY0" fmla="*/ 452315 h 2053900"/>
                  <a:gd name="connsiteX1" fmla="*/ 171796 w 4851862"/>
                  <a:gd name="connsiteY1" fmla="*/ 502191 h 2053900"/>
                  <a:gd name="connsiteX2" fmla="*/ 437804 w 4851862"/>
                  <a:gd name="connsiteY2" fmla="*/ 651820 h 2053900"/>
                  <a:gd name="connsiteX3" fmla="*/ 737062 w 4851862"/>
                  <a:gd name="connsiteY3" fmla="*/ 751573 h 2053900"/>
                  <a:gd name="connsiteX4" fmla="*/ 969818 w 4851862"/>
                  <a:gd name="connsiteY4" fmla="*/ 768198 h 2053900"/>
                  <a:gd name="connsiteX5" fmla="*/ 1169324 w 4851862"/>
                  <a:gd name="connsiteY5" fmla="*/ 601944 h 2053900"/>
                  <a:gd name="connsiteX6" fmla="*/ 1285702 w 4851862"/>
                  <a:gd name="connsiteY6" fmla="*/ 568693 h 2053900"/>
                  <a:gd name="connsiteX7" fmla="*/ 1485207 w 4851862"/>
                  <a:gd name="connsiteY7" fmla="*/ 635195 h 2053900"/>
                  <a:gd name="connsiteX8" fmla="*/ 1601586 w 4851862"/>
                  <a:gd name="connsiteY8" fmla="*/ 751573 h 2053900"/>
                  <a:gd name="connsiteX9" fmla="*/ 1767840 w 4851862"/>
                  <a:gd name="connsiteY9" fmla="*/ 984329 h 2053900"/>
                  <a:gd name="connsiteX10" fmla="*/ 1767840 w 4851862"/>
                  <a:gd name="connsiteY10" fmla="*/ 1034206 h 2053900"/>
                  <a:gd name="connsiteX11" fmla="*/ 1867593 w 4851862"/>
                  <a:gd name="connsiteY11" fmla="*/ 1117333 h 2053900"/>
                  <a:gd name="connsiteX12" fmla="*/ 2150226 w 4851862"/>
                  <a:gd name="connsiteY12" fmla="*/ 1100707 h 2053900"/>
                  <a:gd name="connsiteX13" fmla="*/ 2366356 w 4851862"/>
                  <a:gd name="connsiteY13" fmla="*/ 1133958 h 2053900"/>
                  <a:gd name="connsiteX14" fmla="*/ 2432858 w 4851862"/>
                  <a:gd name="connsiteY14" fmla="*/ 1266962 h 2053900"/>
                  <a:gd name="connsiteX15" fmla="*/ 2615738 w 4851862"/>
                  <a:gd name="connsiteY15" fmla="*/ 1399966 h 2053900"/>
                  <a:gd name="connsiteX16" fmla="*/ 2416233 w 4851862"/>
                  <a:gd name="connsiteY16" fmla="*/ 1416591 h 2053900"/>
                  <a:gd name="connsiteX17" fmla="*/ 2366356 w 4851862"/>
                  <a:gd name="connsiteY17" fmla="*/ 1499718 h 2053900"/>
                  <a:gd name="connsiteX18" fmla="*/ 2316480 w 4851862"/>
                  <a:gd name="connsiteY18" fmla="*/ 1632722 h 2053900"/>
                  <a:gd name="connsiteX19" fmla="*/ 2249978 w 4851862"/>
                  <a:gd name="connsiteY19" fmla="*/ 1732475 h 2053900"/>
                  <a:gd name="connsiteX20" fmla="*/ 2166851 w 4851862"/>
                  <a:gd name="connsiteY20" fmla="*/ 1898729 h 2053900"/>
                  <a:gd name="connsiteX21" fmla="*/ 2133600 w 4851862"/>
                  <a:gd name="connsiteY21" fmla="*/ 1965231 h 2053900"/>
                  <a:gd name="connsiteX22" fmla="*/ 2266604 w 4851862"/>
                  <a:gd name="connsiteY22" fmla="*/ 2048358 h 2053900"/>
                  <a:gd name="connsiteX23" fmla="*/ 2366356 w 4851862"/>
                  <a:gd name="connsiteY23" fmla="*/ 1931980 h 2053900"/>
                  <a:gd name="connsiteX24" fmla="*/ 2499360 w 4851862"/>
                  <a:gd name="connsiteY24" fmla="*/ 1848853 h 2053900"/>
                  <a:gd name="connsiteX25" fmla="*/ 2632364 w 4851862"/>
                  <a:gd name="connsiteY25" fmla="*/ 1815602 h 2053900"/>
                  <a:gd name="connsiteX26" fmla="*/ 2698866 w 4851862"/>
                  <a:gd name="connsiteY26" fmla="*/ 1765726 h 2053900"/>
                  <a:gd name="connsiteX27" fmla="*/ 2615738 w 4851862"/>
                  <a:gd name="connsiteY27" fmla="*/ 1649347 h 2053900"/>
                  <a:gd name="connsiteX28" fmla="*/ 2964873 w 4851862"/>
                  <a:gd name="connsiteY28" fmla="*/ 1549595 h 2053900"/>
                  <a:gd name="connsiteX29" fmla="*/ 3230880 w 4851862"/>
                  <a:gd name="connsiteY29" fmla="*/ 1300213 h 2053900"/>
                  <a:gd name="connsiteX30" fmla="*/ 3480262 w 4851862"/>
                  <a:gd name="connsiteY30" fmla="*/ 1183835 h 2053900"/>
                  <a:gd name="connsiteX31" fmla="*/ 3762895 w 4851862"/>
                  <a:gd name="connsiteY31" fmla="*/ 1133958 h 2053900"/>
                  <a:gd name="connsiteX32" fmla="*/ 3995651 w 4851862"/>
                  <a:gd name="connsiteY32" fmla="*/ 917827 h 2053900"/>
                  <a:gd name="connsiteX33" fmla="*/ 3995651 w 4851862"/>
                  <a:gd name="connsiteY33" fmla="*/ 601944 h 2053900"/>
                  <a:gd name="connsiteX34" fmla="*/ 4128655 w 4851862"/>
                  <a:gd name="connsiteY34" fmla="*/ 535442 h 2053900"/>
                  <a:gd name="connsiteX35" fmla="*/ 4211782 w 4851862"/>
                  <a:gd name="connsiteY35" fmla="*/ 502191 h 2053900"/>
                  <a:gd name="connsiteX36" fmla="*/ 4311535 w 4851862"/>
                  <a:gd name="connsiteY36" fmla="*/ 568693 h 2053900"/>
                  <a:gd name="connsiteX37" fmla="*/ 4394662 w 4851862"/>
                  <a:gd name="connsiteY37" fmla="*/ 668446 h 2053900"/>
                  <a:gd name="connsiteX38" fmla="*/ 4427913 w 4851862"/>
                  <a:gd name="connsiteY38" fmla="*/ 801449 h 2053900"/>
                  <a:gd name="connsiteX39" fmla="*/ 4527666 w 4851862"/>
                  <a:gd name="connsiteY39" fmla="*/ 851326 h 2053900"/>
                  <a:gd name="connsiteX40" fmla="*/ 4610793 w 4851862"/>
                  <a:gd name="connsiteY40" fmla="*/ 884576 h 2053900"/>
                  <a:gd name="connsiteX41" fmla="*/ 4693920 w 4851862"/>
                  <a:gd name="connsiteY41" fmla="*/ 884576 h 2053900"/>
                  <a:gd name="connsiteX42" fmla="*/ 4727171 w 4851862"/>
                  <a:gd name="connsiteY42" fmla="*/ 901202 h 2053900"/>
                  <a:gd name="connsiteX43" fmla="*/ 4777047 w 4851862"/>
                  <a:gd name="connsiteY43" fmla="*/ 751573 h 2053900"/>
                  <a:gd name="connsiteX44" fmla="*/ 4760422 w 4851862"/>
                  <a:gd name="connsiteY44" fmla="*/ 169682 h 2053900"/>
                  <a:gd name="connsiteX45" fmla="*/ 2715491 w 4851862"/>
                  <a:gd name="connsiteY45" fmla="*/ 17282 h 2053900"/>
                  <a:gd name="connsiteX46" fmla="*/ 2719262 w 4851862"/>
                  <a:gd name="connsiteY46" fmla="*/ 30851 h 2053900"/>
                  <a:gd name="connsiteX47" fmla="*/ 2732116 w 4851862"/>
                  <a:gd name="connsiteY47" fmla="*/ 352562 h 2053900"/>
                  <a:gd name="connsiteX48" fmla="*/ 2100349 w 4851862"/>
                  <a:gd name="connsiteY48" fmla="*/ 402438 h 2053900"/>
                  <a:gd name="connsiteX49" fmla="*/ 936567 w 4851862"/>
                  <a:gd name="connsiteY49" fmla="*/ 402438 h 2053900"/>
                  <a:gd name="connsiteX50" fmla="*/ 221673 w 4851862"/>
                  <a:gd name="connsiteY50" fmla="*/ 402438 h 2053900"/>
                  <a:gd name="connsiteX51" fmla="*/ 105295 w 4851862"/>
                  <a:gd name="connsiteY51" fmla="*/ 402438 h 2053900"/>
                  <a:gd name="connsiteX52" fmla="*/ 72044 w 4851862"/>
                  <a:gd name="connsiteY52" fmla="*/ 435689 h 2053900"/>
                  <a:gd name="connsiteX53" fmla="*/ 38793 w 4851862"/>
                  <a:gd name="connsiteY53" fmla="*/ 402438 h 2053900"/>
                  <a:gd name="connsiteX54" fmla="*/ 22167 w 4851862"/>
                  <a:gd name="connsiteY54" fmla="*/ 452315 h 2053900"/>
                  <a:gd name="connsiteX0" fmla="*/ 22167 w 4851862"/>
                  <a:gd name="connsiteY0" fmla="*/ 435033 h 2036618"/>
                  <a:gd name="connsiteX1" fmla="*/ 171796 w 4851862"/>
                  <a:gd name="connsiteY1" fmla="*/ 484909 h 2036618"/>
                  <a:gd name="connsiteX2" fmla="*/ 437804 w 4851862"/>
                  <a:gd name="connsiteY2" fmla="*/ 634538 h 2036618"/>
                  <a:gd name="connsiteX3" fmla="*/ 737062 w 4851862"/>
                  <a:gd name="connsiteY3" fmla="*/ 734291 h 2036618"/>
                  <a:gd name="connsiteX4" fmla="*/ 969818 w 4851862"/>
                  <a:gd name="connsiteY4" fmla="*/ 750916 h 2036618"/>
                  <a:gd name="connsiteX5" fmla="*/ 1169324 w 4851862"/>
                  <a:gd name="connsiteY5" fmla="*/ 584662 h 2036618"/>
                  <a:gd name="connsiteX6" fmla="*/ 1285702 w 4851862"/>
                  <a:gd name="connsiteY6" fmla="*/ 551411 h 2036618"/>
                  <a:gd name="connsiteX7" fmla="*/ 1485207 w 4851862"/>
                  <a:gd name="connsiteY7" fmla="*/ 617913 h 2036618"/>
                  <a:gd name="connsiteX8" fmla="*/ 1601586 w 4851862"/>
                  <a:gd name="connsiteY8" fmla="*/ 734291 h 2036618"/>
                  <a:gd name="connsiteX9" fmla="*/ 1767840 w 4851862"/>
                  <a:gd name="connsiteY9" fmla="*/ 967047 h 2036618"/>
                  <a:gd name="connsiteX10" fmla="*/ 1767840 w 4851862"/>
                  <a:gd name="connsiteY10" fmla="*/ 1016924 h 2036618"/>
                  <a:gd name="connsiteX11" fmla="*/ 1867593 w 4851862"/>
                  <a:gd name="connsiteY11" fmla="*/ 1100051 h 2036618"/>
                  <a:gd name="connsiteX12" fmla="*/ 2150226 w 4851862"/>
                  <a:gd name="connsiteY12" fmla="*/ 1083425 h 2036618"/>
                  <a:gd name="connsiteX13" fmla="*/ 2366356 w 4851862"/>
                  <a:gd name="connsiteY13" fmla="*/ 1116676 h 2036618"/>
                  <a:gd name="connsiteX14" fmla="*/ 2432858 w 4851862"/>
                  <a:gd name="connsiteY14" fmla="*/ 1249680 h 2036618"/>
                  <a:gd name="connsiteX15" fmla="*/ 2615738 w 4851862"/>
                  <a:gd name="connsiteY15" fmla="*/ 1382684 h 2036618"/>
                  <a:gd name="connsiteX16" fmla="*/ 2416233 w 4851862"/>
                  <a:gd name="connsiteY16" fmla="*/ 1399309 h 2036618"/>
                  <a:gd name="connsiteX17" fmla="*/ 2366356 w 4851862"/>
                  <a:gd name="connsiteY17" fmla="*/ 1482436 h 2036618"/>
                  <a:gd name="connsiteX18" fmla="*/ 2316480 w 4851862"/>
                  <a:gd name="connsiteY18" fmla="*/ 1615440 h 2036618"/>
                  <a:gd name="connsiteX19" fmla="*/ 2249978 w 4851862"/>
                  <a:gd name="connsiteY19" fmla="*/ 1715193 h 2036618"/>
                  <a:gd name="connsiteX20" fmla="*/ 2166851 w 4851862"/>
                  <a:gd name="connsiteY20" fmla="*/ 1881447 h 2036618"/>
                  <a:gd name="connsiteX21" fmla="*/ 2133600 w 4851862"/>
                  <a:gd name="connsiteY21" fmla="*/ 1947949 h 2036618"/>
                  <a:gd name="connsiteX22" fmla="*/ 2266604 w 4851862"/>
                  <a:gd name="connsiteY22" fmla="*/ 2031076 h 2036618"/>
                  <a:gd name="connsiteX23" fmla="*/ 2366356 w 4851862"/>
                  <a:gd name="connsiteY23" fmla="*/ 1914698 h 2036618"/>
                  <a:gd name="connsiteX24" fmla="*/ 2499360 w 4851862"/>
                  <a:gd name="connsiteY24" fmla="*/ 1831571 h 2036618"/>
                  <a:gd name="connsiteX25" fmla="*/ 2632364 w 4851862"/>
                  <a:gd name="connsiteY25" fmla="*/ 1798320 h 2036618"/>
                  <a:gd name="connsiteX26" fmla="*/ 2698866 w 4851862"/>
                  <a:gd name="connsiteY26" fmla="*/ 1748444 h 2036618"/>
                  <a:gd name="connsiteX27" fmla="*/ 2615738 w 4851862"/>
                  <a:gd name="connsiteY27" fmla="*/ 1632065 h 2036618"/>
                  <a:gd name="connsiteX28" fmla="*/ 2964873 w 4851862"/>
                  <a:gd name="connsiteY28" fmla="*/ 1532313 h 2036618"/>
                  <a:gd name="connsiteX29" fmla="*/ 3230880 w 4851862"/>
                  <a:gd name="connsiteY29" fmla="*/ 1282931 h 2036618"/>
                  <a:gd name="connsiteX30" fmla="*/ 3480262 w 4851862"/>
                  <a:gd name="connsiteY30" fmla="*/ 1166553 h 2036618"/>
                  <a:gd name="connsiteX31" fmla="*/ 3762895 w 4851862"/>
                  <a:gd name="connsiteY31" fmla="*/ 1116676 h 2036618"/>
                  <a:gd name="connsiteX32" fmla="*/ 3995651 w 4851862"/>
                  <a:gd name="connsiteY32" fmla="*/ 900545 h 2036618"/>
                  <a:gd name="connsiteX33" fmla="*/ 3995651 w 4851862"/>
                  <a:gd name="connsiteY33" fmla="*/ 584662 h 2036618"/>
                  <a:gd name="connsiteX34" fmla="*/ 4128655 w 4851862"/>
                  <a:gd name="connsiteY34" fmla="*/ 518160 h 2036618"/>
                  <a:gd name="connsiteX35" fmla="*/ 4211782 w 4851862"/>
                  <a:gd name="connsiteY35" fmla="*/ 484909 h 2036618"/>
                  <a:gd name="connsiteX36" fmla="*/ 4311535 w 4851862"/>
                  <a:gd name="connsiteY36" fmla="*/ 551411 h 2036618"/>
                  <a:gd name="connsiteX37" fmla="*/ 4394662 w 4851862"/>
                  <a:gd name="connsiteY37" fmla="*/ 651164 h 2036618"/>
                  <a:gd name="connsiteX38" fmla="*/ 4427913 w 4851862"/>
                  <a:gd name="connsiteY38" fmla="*/ 784167 h 2036618"/>
                  <a:gd name="connsiteX39" fmla="*/ 4527666 w 4851862"/>
                  <a:gd name="connsiteY39" fmla="*/ 834044 h 2036618"/>
                  <a:gd name="connsiteX40" fmla="*/ 4610793 w 4851862"/>
                  <a:gd name="connsiteY40" fmla="*/ 867294 h 2036618"/>
                  <a:gd name="connsiteX41" fmla="*/ 4693920 w 4851862"/>
                  <a:gd name="connsiteY41" fmla="*/ 867294 h 2036618"/>
                  <a:gd name="connsiteX42" fmla="*/ 4727171 w 4851862"/>
                  <a:gd name="connsiteY42" fmla="*/ 883920 h 2036618"/>
                  <a:gd name="connsiteX43" fmla="*/ 4777047 w 4851862"/>
                  <a:gd name="connsiteY43" fmla="*/ 734291 h 2036618"/>
                  <a:gd name="connsiteX44" fmla="*/ 4760422 w 4851862"/>
                  <a:gd name="connsiteY44" fmla="*/ 152400 h 2036618"/>
                  <a:gd name="connsiteX45" fmla="*/ 2715491 w 4851862"/>
                  <a:gd name="connsiteY45" fmla="*/ 0 h 2036618"/>
                  <a:gd name="connsiteX46" fmla="*/ 2732116 w 4851862"/>
                  <a:gd name="connsiteY46" fmla="*/ 335280 h 2036618"/>
                  <a:gd name="connsiteX47" fmla="*/ 2100349 w 4851862"/>
                  <a:gd name="connsiteY47" fmla="*/ 385156 h 2036618"/>
                  <a:gd name="connsiteX48" fmla="*/ 936567 w 4851862"/>
                  <a:gd name="connsiteY48" fmla="*/ 385156 h 2036618"/>
                  <a:gd name="connsiteX49" fmla="*/ 221673 w 4851862"/>
                  <a:gd name="connsiteY49" fmla="*/ 385156 h 2036618"/>
                  <a:gd name="connsiteX50" fmla="*/ 105295 w 4851862"/>
                  <a:gd name="connsiteY50" fmla="*/ 385156 h 2036618"/>
                  <a:gd name="connsiteX51" fmla="*/ 72044 w 4851862"/>
                  <a:gd name="connsiteY51" fmla="*/ 418407 h 2036618"/>
                  <a:gd name="connsiteX52" fmla="*/ 38793 w 4851862"/>
                  <a:gd name="connsiteY52" fmla="*/ 385156 h 2036618"/>
                  <a:gd name="connsiteX53" fmla="*/ 22167 w 4851862"/>
                  <a:gd name="connsiteY53" fmla="*/ 435033 h 2036618"/>
                  <a:gd name="connsiteX0" fmla="*/ 22167 w 4851862"/>
                  <a:gd name="connsiteY0" fmla="*/ 349135 h 1950720"/>
                  <a:gd name="connsiteX1" fmla="*/ 171796 w 4851862"/>
                  <a:gd name="connsiteY1" fmla="*/ 399011 h 1950720"/>
                  <a:gd name="connsiteX2" fmla="*/ 437804 w 4851862"/>
                  <a:gd name="connsiteY2" fmla="*/ 548640 h 1950720"/>
                  <a:gd name="connsiteX3" fmla="*/ 737062 w 4851862"/>
                  <a:gd name="connsiteY3" fmla="*/ 648393 h 1950720"/>
                  <a:gd name="connsiteX4" fmla="*/ 969818 w 4851862"/>
                  <a:gd name="connsiteY4" fmla="*/ 665018 h 1950720"/>
                  <a:gd name="connsiteX5" fmla="*/ 1169324 w 4851862"/>
                  <a:gd name="connsiteY5" fmla="*/ 498764 h 1950720"/>
                  <a:gd name="connsiteX6" fmla="*/ 1285702 w 4851862"/>
                  <a:gd name="connsiteY6" fmla="*/ 465513 h 1950720"/>
                  <a:gd name="connsiteX7" fmla="*/ 1485207 w 4851862"/>
                  <a:gd name="connsiteY7" fmla="*/ 532015 h 1950720"/>
                  <a:gd name="connsiteX8" fmla="*/ 1601586 w 4851862"/>
                  <a:gd name="connsiteY8" fmla="*/ 648393 h 1950720"/>
                  <a:gd name="connsiteX9" fmla="*/ 1767840 w 4851862"/>
                  <a:gd name="connsiteY9" fmla="*/ 881149 h 1950720"/>
                  <a:gd name="connsiteX10" fmla="*/ 1767840 w 4851862"/>
                  <a:gd name="connsiteY10" fmla="*/ 931026 h 1950720"/>
                  <a:gd name="connsiteX11" fmla="*/ 1867593 w 4851862"/>
                  <a:gd name="connsiteY11" fmla="*/ 1014153 h 1950720"/>
                  <a:gd name="connsiteX12" fmla="*/ 2150226 w 4851862"/>
                  <a:gd name="connsiteY12" fmla="*/ 997527 h 1950720"/>
                  <a:gd name="connsiteX13" fmla="*/ 2366356 w 4851862"/>
                  <a:gd name="connsiteY13" fmla="*/ 1030778 h 1950720"/>
                  <a:gd name="connsiteX14" fmla="*/ 2432858 w 4851862"/>
                  <a:gd name="connsiteY14" fmla="*/ 1163782 h 1950720"/>
                  <a:gd name="connsiteX15" fmla="*/ 2615738 w 4851862"/>
                  <a:gd name="connsiteY15" fmla="*/ 1296786 h 1950720"/>
                  <a:gd name="connsiteX16" fmla="*/ 2416233 w 4851862"/>
                  <a:gd name="connsiteY16" fmla="*/ 1313411 h 1950720"/>
                  <a:gd name="connsiteX17" fmla="*/ 2366356 w 4851862"/>
                  <a:gd name="connsiteY17" fmla="*/ 1396538 h 1950720"/>
                  <a:gd name="connsiteX18" fmla="*/ 2316480 w 4851862"/>
                  <a:gd name="connsiteY18" fmla="*/ 1529542 h 1950720"/>
                  <a:gd name="connsiteX19" fmla="*/ 2249978 w 4851862"/>
                  <a:gd name="connsiteY19" fmla="*/ 1629295 h 1950720"/>
                  <a:gd name="connsiteX20" fmla="*/ 2166851 w 4851862"/>
                  <a:gd name="connsiteY20" fmla="*/ 1795549 h 1950720"/>
                  <a:gd name="connsiteX21" fmla="*/ 2133600 w 4851862"/>
                  <a:gd name="connsiteY21" fmla="*/ 1862051 h 1950720"/>
                  <a:gd name="connsiteX22" fmla="*/ 2266604 w 4851862"/>
                  <a:gd name="connsiteY22" fmla="*/ 1945178 h 1950720"/>
                  <a:gd name="connsiteX23" fmla="*/ 2366356 w 4851862"/>
                  <a:gd name="connsiteY23" fmla="*/ 1828800 h 1950720"/>
                  <a:gd name="connsiteX24" fmla="*/ 2499360 w 4851862"/>
                  <a:gd name="connsiteY24" fmla="*/ 1745673 h 1950720"/>
                  <a:gd name="connsiteX25" fmla="*/ 2632364 w 4851862"/>
                  <a:gd name="connsiteY25" fmla="*/ 1712422 h 1950720"/>
                  <a:gd name="connsiteX26" fmla="*/ 2698866 w 4851862"/>
                  <a:gd name="connsiteY26" fmla="*/ 1662546 h 1950720"/>
                  <a:gd name="connsiteX27" fmla="*/ 2615738 w 4851862"/>
                  <a:gd name="connsiteY27" fmla="*/ 1546167 h 1950720"/>
                  <a:gd name="connsiteX28" fmla="*/ 2964873 w 4851862"/>
                  <a:gd name="connsiteY28" fmla="*/ 1446415 h 1950720"/>
                  <a:gd name="connsiteX29" fmla="*/ 3230880 w 4851862"/>
                  <a:gd name="connsiteY29" fmla="*/ 1197033 h 1950720"/>
                  <a:gd name="connsiteX30" fmla="*/ 3480262 w 4851862"/>
                  <a:gd name="connsiteY30" fmla="*/ 1080655 h 1950720"/>
                  <a:gd name="connsiteX31" fmla="*/ 3762895 w 4851862"/>
                  <a:gd name="connsiteY31" fmla="*/ 1030778 h 1950720"/>
                  <a:gd name="connsiteX32" fmla="*/ 3995651 w 4851862"/>
                  <a:gd name="connsiteY32" fmla="*/ 814647 h 1950720"/>
                  <a:gd name="connsiteX33" fmla="*/ 3995651 w 4851862"/>
                  <a:gd name="connsiteY33" fmla="*/ 498764 h 1950720"/>
                  <a:gd name="connsiteX34" fmla="*/ 4128655 w 4851862"/>
                  <a:gd name="connsiteY34" fmla="*/ 432262 h 1950720"/>
                  <a:gd name="connsiteX35" fmla="*/ 4211782 w 4851862"/>
                  <a:gd name="connsiteY35" fmla="*/ 399011 h 1950720"/>
                  <a:gd name="connsiteX36" fmla="*/ 4311535 w 4851862"/>
                  <a:gd name="connsiteY36" fmla="*/ 465513 h 1950720"/>
                  <a:gd name="connsiteX37" fmla="*/ 4394662 w 4851862"/>
                  <a:gd name="connsiteY37" fmla="*/ 565266 h 1950720"/>
                  <a:gd name="connsiteX38" fmla="*/ 4427913 w 4851862"/>
                  <a:gd name="connsiteY38" fmla="*/ 698269 h 1950720"/>
                  <a:gd name="connsiteX39" fmla="*/ 4527666 w 4851862"/>
                  <a:gd name="connsiteY39" fmla="*/ 748146 h 1950720"/>
                  <a:gd name="connsiteX40" fmla="*/ 4610793 w 4851862"/>
                  <a:gd name="connsiteY40" fmla="*/ 781396 h 1950720"/>
                  <a:gd name="connsiteX41" fmla="*/ 4693920 w 4851862"/>
                  <a:gd name="connsiteY41" fmla="*/ 781396 h 1950720"/>
                  <a:gd name="connsiteX42" fmla="*/ 4727171 w 4851862"/>
                  <a:gd name="connsiteY42" fmla="*/ 798022 h 1950720"/>
                  <a:gd name="connsiteX43" fmla="*/ 4777047 w 4851862"/>
                  <a:gd name="connsiteY43" fmla="*/ 648393 h 1950720"/>
                  <a:gd name="connsiteX44" fmla="*/ 4760422 w 4851862"/>
                  <a:gd name="connsiteY44" fmla="*/ 66502 h 1950720"/>
                  <a:gd name="connsiteX45" fmla="*/ 2732116 w 4851862"/>
                  <a:gd name="connsiteY45" fmla="*/ 249382 h 1950720"/>
                  <a:gd name="connsiteX46" fmla="*/ 2100349 w 4851862"/>
                  <a:gd name="connsiteY46" fmla="*/ 299258 h 1950720"/>
                  <a:gd name="connsiteX47" fmla="*/ 936567 w 4851862"/>
                  <a:gd name="connsiteY47" fmla="*/ 299258 h 1950720"/>
                  <a:gd name="connsiteX48" fmla="*/ 221673 w 4851862"/>
                  <a:gd name="connsiteY48" fmla="*/ 299258 h 1950720"/>
                  <a:gd name="connsiteX49" fmla="*/ 105295 w 4851862"/>
                  <a:gd name="connsiteY49" fmla="*/ 299258 h 1950720"/>
                  <a:gd name="connsiteX50" fmla="*/ 72044 w 4851862"/>
                  <a:gd name="connsiteY50" fmla="*/ 332509 h 1950720"/>
                  <a:gd name="connsiteX51" fmla="*/ 38793 w 4851862"/>
                  <a:gd name="connsiteY51" fmla="*/ 299258 h 1950720"/>
                  <a:gd name="connsiteX52" fmla="*/ 22167 w 4851862"/>
                  <a:gd name="connsiteY52" fmla="*/ 349135 h 1950720"/>
                  <a:gd name="connsiteX0" fmla="*/ 22167 w 4851862"/>
                  <a:gd name="connsiteY0" fmla="*/ 349135 h 1950720"/>
                  <a:gd name="connsiteX1" fmla="*/ 171796 w 4851862"/>
                  <a:gd name="connsiteY1" fmla="*/ 399011 h 1950720"/>
                  <a:gd name="connsiteX2" fmla="*/ 437804 w 4851862"/>
                  <a:gd name="connsiteY2" fmla="*/ 548640 h 1950720"/>
                  <a:gd name="connsiteX3" fmla="*/ 737062 w 4851862"/>
                  <a:gd name="connsiteY3" fmla="*/ 648393 h 1950720"/>
                  <a:gd name="connsiteX4" fmla="*/ 969818 w 4851862"/>
                  <a:gd name="connsiteY4" fmla="*/ 665018 h 1950720"/>
                  <a:gd name="connsiteX5" fmla="*/ 1169324 w 4851862"/>
                  <a:gd name="connsiteY5" fmla="*/ 498764 h 1950720"/>
                  <a:gd name="connsiteX6" fmla="*/ 1285702 w 4851862"/>
                  <a:gd name="connsiteY6" fmla="*/ 465513 h 1950720"/>
                  <a:gd name="connsiteX7" fmla="*/ 1485207 w 4851862"/>
                  <a:gd name="connsiteY7" fmla="*/ 532015 h 1950720"/>
                  <a:gd name="connsiteX8" fmla="*/ 1601586 w 4851862"/>
                  <a:gd name="connsiteY8" fmla="*/ 648393 h 1950720"/>
                  <a:gd name="connsiteX9" fmla="*/ 1767840 w 4851862"/>
                  <a:gd name="connsiteY9" fmla="*/ 881149 h 1950720"/>
                  <a:gd name="connsiteX10" fmla="*/ 1767840 w 4851862"/>
                  <a:gd name="connsiteY10" fmla="*/ 931026 h 1950720"/>
                  <a:gd name="connsiteX11" fmla="*/ 1867593 w 4851862"/>
                  <a:gd name="connsiteY11" fmla="*/ 1014153 h 1950720"/>
                  <a:gd name="connsiteX12" fmla="*/ 2150226 w 4851862"/>
                  <a:gd name="connsiteY12" fmla="*/ 997527 h 1950720"/>
                  <a:gd name="connsiteX13" fmla="*/ 2366356 w 4851862"/>
                  <a:gd name="connsiteY13" fmla="*/ 1030778 h 1950720"/>
                  <a:gd name="connsiteX14" fmla="*/ 2432858 w 4851862"/>
                  <a:gd name="connsiteY14" fmla="*/ 1163782 h 1950720"/>
                  <a:gd name="connsiteX15" fmla="*/ 2615738 w 4851862"/>
                  <a:gd name="connsiteY15" fmla="*/ 1296786 h 1950720"/>
                  <a:gd name="connsiteX16" fmla="*/ 2416233 w 4851862"/>
                  <a:gd name="connsiteY16" fmla="*/ 1313411 h 1950720"/>
                  <a:gd name="connsiteX17" fmla="*/ 2366356 w 4851862"/>
                  <a:gd name="connsiteY17" fmla="*/ 1396538 h 1950720"/>
                  <a:gd name="connsiteX18" fmla="*/ 2316480 w 4851862"/>
                  <a:gd name="connsiteY18" fmla="*/ 1529542 h 1950720"/>
                  <a:gd name="connsiteX19" fmla="*/ 2249978 w 4851862"/>
                  <a:gd name="connsiteY19" fmla="*/ 1629295 h 1950720"/>
                  <a:gd name="connsiteX20" fmla="*/ 2166851 w 4851862"/>
                  <a:gd name="connsiteY20" fmla="*/ 1795549 h 1950720"/>
                  <a:gd name="connsiteX21" fmla="*/ 2133600 w 4851862"/>
                  <a:gd name="connsiteY21" fmla="*/ 1862051 h 1950720"/>
                  <a:gd name="connsiteX22" fmla="*/ 2266604 w 4851862"/>
                  <a:gd name="connsiteY22" fmla="*/ 1945178 h 1950720"/>
                  <a:gd name="connsiteX23" fmla="*/ 2366356 w 4851862"/>
                  <a:gd name="connsiteY23" fmla="*/ 1828800 h 1950720"/>
                  <a:gd name="connsiteX24" fmla="*/ 2499360 w 4851862"/>
                  <a:gd name="connsiteY24" fmla="*/ 1745673 h 1950720"/>
                  <a:gd name="connsiteX25" fmla="*/ 2632364 w 4851862"/>
                  <a:gd name="connsiteY25" fmla="*/ 1712422 h 1950720"/>
                  <a:gd name="connsiteX26" fmla="*/ 2698866 w 4851862"/>
                  <a:gd name="connsiteY26" fmla="*/ 1662546 h 1950720"/>
                  <a:gd name="connsiteX27" fmla="*/ 2615738 w 4851862"/>
                  <a:gd name="connsiteY27" fmla="*/ 1546167 h 1950720"/>
                  <a:gd name="connsiteX28" fmla="*/ 2964873 w 4851862"/>
                  <a:gd name="connsiteY28" fmla="*/ 1446415 h 1950720"/>
                  <a:gd name="connsiteX29" fmla="*/ 3230880 w 4851862"/>
                  <a:gd name="connsiteY29" fmla="*/ 1197033 h 1950720"/>
                  <a:gd name="connsiteX30" fmla="*/ 3480262 w 4851862"/>
                  <a:gd name="connsiteY30" fmla="*/ 1080655 h 1950720"/>
                  <a:gd name="connsiteX31" fmla="*/ 3762895 w 4851862"/>
                  <a:gd name="connsiteY31" fmla="*/ 1030778 h 1950720"/>
                  <a:gd name="connsiteX32" fmla="*/ 3995651 w 4851862"/>
                  <a:gd name="connsiteY32" fmla="*/ 814647 h 1950720"/>
                  <a:gd name="connsiteX33" fmla="*/ 3995651 w 4851862"/>
                  <a:gd name="connsiteY33" fmla="*/ 498764 h 1950720"/>
                  <a:gd name="connsiteX34" fmla="*/ 4128655 w 4851862"/>
                  <a:gd name="connsiteY34" fmla="*/ 432262 h 1950720"/>
                  <a:gd name="connsiteX35" fmla="*/ 4211782 w 4851862"/>
                  <a:gd name="connsiteY35" fmla="*/ 399011 h 1950720"/>
                  <a:gd name="connsiteX36" fmla="*/ 4311535 w 4851862"/>
                  <a:gd name="connsiteY36" fmla="*/ 465513 h 1950720"/>
                  <a:gd name="connsiteX37" fmla="*/ 4394662 w 4851862"/>
                  <a:gd name="connsiteY37" fmla="*/ 565266 h 1950720"/>
                  <a:gd name="connsiteX38" fmla="*/ 4427913 w 4851862"/>
                  <a:gd name="connsiteY38" fmla="*/ 698269 h 1950720"/>
                  <a:gd name="connsiteX39" fmla="*/ 4527666 w 4851862"/>
                  <a:gd name="connsiteY39" fmla="*/ 748146 h 1950720"/>
                  <a:gd name="connsiteX40" fmla="*/ 4610793 w 4851862"/>
                  <a:gd name="connsiteY40" fmla="*/ 781396 h 1950720"/>
                  <a:gd name="connsiteX41" fmla="*/ 4693920 w 4851862"/>
                  <a:gd name="connsiteY41" fmla="*/ 781396 h 1950720"/>
                  <a:gd name="connsiteX42" fmla="*/ 4727171 w 4851862"/>
                  <a:gd name="connsiteY42" fmla="*/ 798022 h 1950720"/>
                  <a:gd name="connsiteX43" fmla="*/ 4777047 w 4851862"/>
                  <a:gd name="connsiteY43" fmla="*/ 648393 h 1950720"/>
                  <a:gd name="connsiteX44" fmla="*/ 4760422 w 4851862"/>
                  <a:gd name="connsiteY44" fmla="*/ 66502 h 1950720"/>
                  <a:gd name="connsiteX45" fmla="*/ 2732116 w 4851862"/>
                  <a:gd name="connsiteY45" fmla="*/ 249382 h 1950720"/>
                  <a:gd name="connsiteX46" fmla="*/ 2100349 w 4851862"/>
                  <a:gd name="connsiteY46" fmla="*/ 299258 h 1950720"/>
                  <a:gd name="connsiteX47" fmla="*/ 936567 w 4851862"/>
                  <a:gd name="connsiteY47" fmla="*/ 299258 h 1950720"/>
                  <a:gd name="connsiteX48" fmla="*/ 221673 w 4851862"/>
                  <a:gd name="connsiteY48" fmla="*/ 299258 h 1950720"/>
                  <a:gd name="connsiteX49" fmla="*/ 105295 w 4851862"/>
                  <a:gd name="connsiteY49" fmla="*/ 299258 h 1950720"/>
                  <a:gd name="connsiteX50" fmla="*/ 72044 w 4851862"/>
                  <a:gd name="connsiteY50" fmla="*/ 332509 h 1950720"/>
                  <a:gd name="connsiteX51" fmla="*/ 38793 w 4851862"/>
                  <a:gd name="connsiteY51" fmla="*/ 299258 h 1950720"/>
                  <a:gd name="connsiteX52" fmla="*/ 22167 w 4851862"/>
                  <a:gd name="connsiteY52" fmla="*/ 349135 h 1950720"/>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15859 h 1917444"/>
                  <a:gd name="connsiteX1" fmla="*/ 171796 w 4851862"/>
                  <a:gd name="connsiteY1" fmla="*/ 365735 h 1917444"/>
                  <a:gd name="connsiteX2" fmla="*/ 437804 w 4851862"/>
                  <a:gd name="connsiteY2" fmla="*/ 515364 h 1917444"/>
                  <a:gd name="connsiteX3" fmla="*/ 737062 w 4851862"/>
                  <a:gd name="connsiteY3" fmla="*/ 615117 h 1917444"/>
                  <a:gd name="connsiteX4" fmla="*/ 969818 w 4851862"/>
                  <a:gd name="connsiteY4" fmla="*/ 631742 h 1917444"/>
                  <a:gd name="connsiteX5" fmla="*/ 1169324 w 4851862"/>
                  <a:gd name="connsiteY5" fmla="*/ 465488 h 1917444"/>
                  <a:gd name="connsiteX6" fmla="*/ 1285702 w 4851862"/>
                  <a:gd name="connsiteY6" fmla="*/ 432237 h 1917444"/>
                  <a:gd name="connsiteX7" fmla="*/ 1485207 w 4851862"/>
                  <a:gd name="connsiteY7" fmla="*/ 498739 h 1917444"/>
                  <a:gd name="connsiteX8" fmla="*/ 1601586 w 4851862"/>
                  <a:gd name="connsiteY8" fmla="*/ 615117 h 1917444"/>
                  <a:gd name="connsiteX9" fmla="*/ 1767840 w 4851862"/>
                  <a:gd name="connsiteY9" fmla="*/ 847873 h 1917444"/>
                  <a:gd name="connsiteX10" fmla="*/ 1767840 w 4851862"/>
                  <a:gd name="connsiteY10" fmla="*/ 897750 h 1917444"/>
                  <a:gd name="connsiteX11" fmla="*/ 1867593 w 4851862"/>
                  <a:gd name="connsiteY11" fmla="*/ 980877 h 1917444"/>
                  <a:gd name="connsiteX12" fmla="*/ 2150226 w 4851862"/>
                  <a:gd name="connsiteY12" fmla="*/ 964251 h 1917444"/>
                  <a:gd name="connsiteX13" fmla="*/ 2366356 w 4851862"/>
                  <a:gd name="connsiteY13" fmla="*/ 997502 h 1917444"/>
                  <a:gd name="connsiteX14" fmla="*/ 2432858 w 4851862"/>
                  <a:gd name="connsiteY14" fmla="*/ 1130506 h 1917444"/>
                  <a:gd name="connsiteX15" fmla="*/ 2615738 w 4851862"/>
                  <a:gd name="connsiteY15" fmla="*/ 1263510 h 1917444"/>
                  <a:gd name="connsiteX16" fmla="*/ 2416233 w 4851862"/>
                  <a:gd name="connsiteY16" fmla="*/ 1280135 h 1917444"/>
                  <a:gd name="connsiteX17" fmla="*/ 2366356 w 4851862"/>
                  <a:gd name="connsiteY17" fmla="*/ 1363262 h 1917444"/>
                  <a:gd name="connsiteX18" fmla="*/ 2316480 w 4851862"/>
                  <a:gd name="connsiteY18" fmla="*/ 1496266 h 1917444"/>
                  <a:gd name="connsiteX19" fmla="*/ 2249978 w 4851862"/>
                  <a:gd name="connsiteY19" fmla="*/ 1596019 h 1917444"/>
                  <a:gd name="connsiteX20" fmla="*/ 2166851 w 4851862"/>
                  <a:gd name="connsiteY20" fmla="*/ 1762273 h 1917444"/>
                  <a:gd name="connsiteX21" fmla="*/ 2133600 w 4851862"/>
                  <a:gd name="connsiteY21" fmla="*/ 1828775 h 1917444"/>
                  <a:gd name="connsiteX22" fmla="*/ 2266604 w 4851862"/>
                  <a:gd name="connsiteY22" fmla="*/ 1911902 h 1917444"/>
                  <a:gd name="connsiteX23" fmla="*/ 2366356 w 4851862"/>
                  <a:gd name="connsiteY23" fmla="*/ 1795524 h 1917444"/>
                  <a:gd name="connsiteX24" fmla="*/ 2499360 w 4851862"/>
                  <a:gd name="connsiteY24" fmla="*/ 1712397 h 1917444"/>
                  <a:gd name="connsiteX25" fmla="*/ 2632364 w 4851862"/>
                  <a:gd name="connsiteY25" fmla="*/ 1679146 h 1917444"/>
                  <a:gd name="connsiteX26" fmla="*/ 2698866 w 4851862"/>
                  <a:gd name="connsiteY26" fmla="*/ 1629270 h 1917444"/>
                  <a:gd name="connsiteX27" fmla="*/ 2615738 w 4851862"/>
                  <a:gd name="connsiteY27" fmla="*/ 1512891 h 1917444"/>
                  <a:gd name="connsiteX28" fmla="*/ 2964873 w 4851862"/>
                  <a:gd name="connsiteY28" fmla="*/ 1413139 h 1917444"/>
                  <a:gd name="connsiteX29" fmla="*/ 3230880 w 4851862"/>
                  <a:gd name="connsiteY29" fmla="*/ 1163757 h 1917444"/>
                  <a:gd name="connsiteX30" fmla="*/ 3480262 w 4851862"/>
                  <a:gd name="connsiteY30" fmla="*/ 1047379 h 1917444"/>
                  <a:gd name="connsiteX31" fmla="*/ 3762895 w 4851862"/>
                  <a:gd name="connsiteY31" fmla="*/ 997502 h 1917444"/>
                  <a:gd name="connsiteX32" fmla="*/ 3995651 w 4851862"/>
                  <a:gd name="connsiteY32" fmla="*/ 781371 h 1917444"/>
                  <a:gd name="connsiteX33" fmla="*/ 3995651 w 4851862"/>
                  <a:gd name="connsiteY33" fmla="*/ 465488 h 1917444"/>
                  <a:gd name="connsiteX34" fmla="*/ 4128655 w 4851862"/>
                  <a:gd name="connsiteY34" fmla="*/ 398986 h 1917444"/>
                  <a:gd name="connsiteX35" fmla="*/ 4211782 w 4851862"/>
                  <a:gd name="connsiteY35" fmla="*/ 365735 h 1917444"/>
                  <a:gd name="connsiteX36" fmla="*/ 4311535 w 4851862"/>
                  <a:gd name="connsiteY36" fmla="*/ 432237 h 1917444"/>
                  <a:gd name="connsiteX37" fmla="*/ 4394662 w 4851862"/>
                  <a:gd name="connsiteY37" fmla="*/ 531990 h 1917444"/>
                  <a:gd name="connsiteX38" fmla="*/ 4427913 w 4851862"/>
                  <a:gd name="connsiteY38" fmla="*/ 664993 h 1917444"/>
                  <a:gd name="connsiteX39" fmla="*/ 4527666 w 4851862"/>
                  <a:gd name="connsiteY39" fmla="*/ 714870 h 1917444"/>
                  <a:gd name="connsiteX40" fmla="*/ 4610793 w 4851862"/>
                  <a:gd name="connsiteY40" fmla="*/ 748120 h 1917444"/>
                  <a:gd name="connsiteX41" fmla="*/ 4693920 w 4851862"/>
                  <a:gd name="connsiteY41" fmla="*/ 748120 h 1917444"/>
                  <a:gd name="connsiteX42" fmla="*/ 4727171 w 4851862"/>
                  <a:gd name="connsiteY42" fmla="*/ 764746 h 1917444"/>
                  <a:gd name="connsiteX43" fmla="*/ 4777047 w 4851862"/>
                  <a:gd name="connsiteY43" fmla="*/ 615117 h 1917444"/>
                  <a:gd name="connsiteX44" fmla="*/ 4760422 w 4851862"/>
                  <a:gd name="connsiteY44" fmla="*/ 33226 h 1917444"/>
                  <a:gd name="connsiteX45" fmla="*/ 2732116 w 4851862"/>
                  <a:gd name="connsiteY45" fmla="*/ 4102 h 1917444"/>
                  <a:gd name="connsiteX46" fmla="*/ 2100349 w 4851862"/>
                  <a:gd name="connsiteY46" fmla="*/ 265982 h 1917444"/>
                  <a:gd name="connsiteX47" fmla="*/ 936567 w 4851862"/>
                  <a:gd name="connsiteY47" fmla="*/ 265982 h 1917444"/>
                  <a:gd name="connsiteX48" fmla="*/ 221673 w 4851862"/>
                  <a:gd name="connsiteY48" fmla="*/ 265982 h 1917444"/>
                  <a:gd name="connsiteX49" fmla="*/ 105295 w 4851862"/>
                  <a:gd name="connsiteY49" fmla="*/ 265982 h 1917444"/>
                  <a:gd name="connsiteX50" fmla="*/ 72044 w 4851862"/>
                  <a:gd name="connsiteY50" fmla="*/ 299233 h 1917444"/>
                  <a:gd name="connsiteX51" fmla="*/ 38793 w 4851862"/>
                  <a:gd name="connsiteY51" fmla="*/ 265982 h 1917444"/>
                  <a:gd name="connsiteX52" fmla="*/ 22167 w 4851862"/>
                  <a:gd name="connsiteY52" fmla="*/ 315859 h 1917444"/>
                  <a:gd name="connsiteX0" fmla="*/ 22167 w 4782589"/>
                  <a:gd name="connsiteY0" fmla="*/ 315859 h 1917444"/>
                  <a:gd name="connsiteX1" fmla="*/ 171796 w 4782589"/>
                  <a:gd name="connsiteY1" fmla="*/ 365735 h 1917444"/>
                  <a:gd name="connsiteX2" fmla="*/ 437804 w 4782589"/>
                  <a:gd name="connsiteY2" fmla="*/ 515364 h 1917444"/>
                  <a:gd name="connsiteX3" fmla="*/ 737062 w 4782589"/>
                  <a:gd name="connsiteY3" fmla="*/ 615117 h 1917444"/>
                  <a:gd name="connsiteX4" fmla="*/ 969818 w 4782589"/>
                  <a:gd name="connsiteY4" fmla="*/ 631742 h 1917444"/>
                  <a:gd name="connsiteX5" fmla="*/ 1169324 w 4782589"/>
                  <a:gd name="connsiteY5" fmla="*/ 465488 h 1917444"/>
                  <a:gd name="connsiteX6" fmla="*/ 1285702 w 4782589"/>
                  <a:gd name="connsiteY6" fmla="*/ 432237 h 1917444"/>
                  <a:gd name="connsiteX7" fmla="*/ 1485207 w 4782589"/>
                  <a:gd name="connsiteY7" fmla="*/ 498739 h 1917444"/>
                  <a:gd name="connsiteX8" fmla="*/ 1601586 w 4782589"/>
                  <a:gd name="connsiteY8" fmla="*/ 615117 h 1917444"/>
                  <a:gd name="connsiteX9" fmla="*/ 1767840 w 4782589"/>
                  <a:gd name="connsiteY9" fmla="*/ 847873 h 1917444"/>
                  <a:gd name="connsiteX10" fmla="*/ 1767840 w 4782589"/>
                  <a:gd name="connsiteY10" fmla="*/ 897750 h 1917444"/>
                  <a:gd name="connsiteX11" fmla="*/ 1867593 w 4782589"/>
                  <a:gd name="connsiteY11" fmla="*/ 980877 h 1917444"/>
                  <a:gd name="connsiteX12" fmla="*/ 2150226 w 4782589"/>
                  <a:gd name="connsiteY12" fmla="*/ 964251 h 1917444"/>
                  <a:gd name="connsiteX13" fmla="*/ 2366356 w 4782589"/>
                  <a:gd name="connsiteY13" fmla="*/ 997502 h 1917444"/>
                  <a:gd name="connsiteX14" fmla="*/ 2432858 w 4782589"/>
                  <a:gd name="connsiteY14" fmla="*/ 1130506 h 1917444"/>
                  <a:gd name="connsiteX15" fmla="*/ 2615738 w 4782589"/>
                  <a:gd name="connsiteY15" fmla="*/ 1263510 h 1917444"/>
                  <a:gd name="connsiteX16" fmla="*/ 2416233 w 4782589"/>
                  <a:gd name="connsiteY16" fmla="*/ 1280135 h 1917444"/>
                  <a:gd name="connsiteX17" fmla="*/ 2366356 w 4782589"/>
                  <a:gd name="connsiteY17" fmla="*/ 1363262 h 1917444"/>
                  <a:gd name="connsiteX18" fmla="*/ 2316480 w 4782589"/>
                  <a:gd name="connsiteY18" fmla="*/ 1496266 h 1917444"/>
                  <a:gd name="connsiteX19" fmla="*/ 2249978 w 4782589"/>
                  <a:gd name="connsiteY19" fmla="*/ 1596019 h 1917444"/>
                  <a:gd name="connsiteX20" fmla="*/ 2166851 w 4782589"/>
                  <a:gd name="connsiteY20" fmla="*/ 1762273 h 1917444"/>
                  <a:gd name="connsiteX21" fmla="*/ 2133600 w 4782589"/>
                  <a:gd name="connsiteY21" fmla="*/ 1828775 h 1917444"/>
                  <a:gd name="connsiteX22" fmla="*/ 2266604 w 4782589"/>
                  <a:gd name="connsiteY22" fmla="*/ 1911902 h 1917444"/>
                  <a:gd name="connsiteX23" fmla="*/ 2366356 w 4782589"/>
                  <a:gd name="connsiteY23" fmla="*/ 1795524 h 1917444"/>
                  <a:gd name="connsiteX24" fmla="*/ 2499360 w 4782589"/>
                  <a:gd name="connsiteY24" fmla="*/ 1712397 h 1917444"/>
                  <a:gd name="connsiteX25" fmla="*/ 2632364 w 4782589"/>
                  <a:gd name="connsiteY25" fmla="*/ 1679146 h 1917444"/>
                  <a:gd name="connsiteX26" fmla="*/ 2698866 w 4782589"/>
                  <a:gd name="connsiteY26" fmla="*/ 1629270 h 1917444"/>
                  <a:gd name="connsiteX27" fmla="*/ 2615738 w 4782589"/>
                  <a:gd name="connsiteY27" fmla="*/ 1512891 h 1917444"/>
                  <a:gd name="connsiteX28" fmla="*/ 2964873 w 4782589"/>
                  <a:gd name="connsiteY28" fmla="*/ 1413139 h 1917444"/>
                  <a:gd name="connsiteX29" fmla="*/ 3230880 w 4782589"/>
                  <a:gd name="connsiteY29" fmla="*/ 1163757 h 1917444"/>
                  <a:gd name="connsiteX30" fmla="*/ 3480262 w 4782589"/>
                  <a:gd name="connsiteY30" fmla="*/ 1047379 h 1917444"/>
                  <a:gd name="connsiteX31" fmla="*/ 3762895 w 4782589"/>
                  <a:gd name="connsiteY31" fmla="*/ 997502 h 1917444"/>
                  <a:gd name="connsiteX32" fmla="*/ 3995651 w 4782589"/>
                  <a:gd name="connsiteY32" fmla="*/ 781371 h 1917444"/>
                  <a:gd name="connsiteX33" fmla="*/ 3995651 w 4782589"/>
                  <a:gd name="connsiteY33" fmla="*/ 465488 h 1917444"/>
                  <a:gd name="connsiteX34" fmla="*/ 4128655 w 4782589"/>
                  <a:gd name="connsiteY34" fmla="*/ 398986 h 1917444"/>
                  <a:gd name="connsiteX35" fmla="*/ 4211782 w 4782589"/>
                  <a:gd name="connsiteY35" fmla="*/ 365735 h 1917444"/>
                  <a:gd name="connsiteX36" fmla="*/ 4311535 w 4782589"/>
                  <a:gd name="connsiteY36" fmla="*/ 432237 h 1917444"/>
                  <a:gd name="connsiteX37" fmla="*/ 4394662 w 4782589"/>
                  <a:gd name="connsiteY37" fmla="*/ 531990 h 1917444"/>
                  <a:gd name="connsiteX38" fmla="*/ 4427913 w 4782589"/>
                  <a:gd name="connsiteY38" fmla="*/ 664993 h 1917444"/>
                  <a:gd name="connsiteX39" fmla="*/ 4527666 w 4782589"/>
                  <a:gd name="connsiteY39" fmla="*/ 714870 h 1917444"/>
                  <a:gd name="connsiteX40" fmla="*/ 4610793 w 4782589"/>
                  <a:gd name="connsiteY40" fmla="*/ 748120 h 1917444"/>
                  <a:gd name="connsiteX41" fmla="*/ 4693920 w 4782589"/>
                  <a:gd name="connsiteY41" fmla="*/ 748120 h 1917444"/>
                  <a:gd name="connsiteX42" fmla="*/ 4727171 w 4782589"/>
                  <a:gd name="connsiteY42" fmla="*/ 764746 h 1917444"/>
                  <a:gd name="connsiteX43" fmla="*/ 4777047 w 4782589"/>
                  <a:gd name="connsiteY43" fmla="*/ 615117 h 1917444"/>
                  <a:gd name="connsiteX44" fmla="*/ 4760422 w 4782589"/>
                  <a:gd name="connsiteY44" fmla="*/ 33226 h 1917444"/>
                  <a:gd name="connsiteX45" fmla="*/ 2732116 w 4782589"/>
                  <a:gd name="connsiteY45" fmla="*/ 4102 h 1917444"/>
                  <a:gd name="connsiteX46" fmla="*/ 2100349 w 4782589"/>
                  <a:gd name="connsiteY46" fmla="*/ 265982 h 1917444"/>
                  <a:gd name="connsiteX47" fmla="*/ 936567 w 4782589"/>
                  <a:gd name="connsiteY47" fmla="*/ 265982 h 1917444"/>
                  <a:gd name="connsiteX48" fmla="*/ 221673 w 4782589"/>
                  <a:gd name="connsiteY48" fmla="*/ 265982 h 1917444"/>
                  <a:gd name="connsiteX49" fmla="*/ 105295 w 4782589"/>
                  <a:gd name="connsiteY49" fmla="*/ 265982 h 1917444"/>
                  <a:gd name="connsiteX50" fmla="*/ 72044 w 4782589"/>
                  <a:gd name="connsiteY50" fmla="*/ 299233 h 1917444"/>
                  <a:gd name="connsiteX51" fmla="*/ 38793 w 4782589"/>
                  <a:gd name="connsiteY51" fmla="*/ 265982 h 1917444"/>
                  <a:gd name="connsiteX52" fmla="*/ 22167 w 4782589"/>
                  <a:gd name="connsiteY52" fmla="*/ 315859 h 1917444"/>
                  <a:gd name="connsiteX0" fmla="*/ 22167 w 4782589"/>
                  <a:gd name="connsiteY0" fmla="*/ 315859 h 1917444"/>
                  <a:gd name="connsiteX1" fmla="*/ 171796 w 4782589"/>
                  <a:gd name="connsiteY1" fmla="*/ 365735 h 1917444"/>
                  <a:gd name="connsiteX2" fmla="*/ 437804 w 4782589"/>
                  <a:gd name="connsiteY2" fmla="*/ 515364 h 1917444"/>
                  <a:gd name="connsiteX3" fmla="*/ 737062 w 4782589"/>
                  <a:gd name="connsiteY3" fmla="*/ 615117 h 1917444"/>
                  <a:gd name="connsiteX4" fmla="*/ 969818 w 4782589"/>
                  <a:gd name="connsiteY4" fmla="*/ 631742 h 1917444"/>
                  <a:gd name="connsiteX5" fmla="*/ 1169324 w 4782589"/>
                  <a:gd name="connsiteY5" fmla="*/ 465488 h 1917444"/>
                  <a:gd name="connsiteX6" fmla="*/ 1285702 w 4782589"/>
                  <a:gd name="connsiteY6" fmla="*/ 432237 h 1917444"/>
                  <a:gd name="connsiteX7" fmla="*/ 1485207 w 4782589"/>
                  <a:gd name="connsiteY7" fmla="*/ 498739 h 1917444"/>
                  <a:gd name="connsiteX8" fmla="*/ 1601586 w 4782589"/>
                  <a:gd name="connsiteY8" fmla="*/ 615117 h 1917444"/>
                  <a:gd name="connsiteX9" fmla="*/ 1767840 w 4782589"/>
                  <a:gd name="connsiteY9" fmla="*/ 847873 h 1917444"/>
                  <a:gd name="connsiteX10" fmla="*/ 1767840 w 4782589"/>
                  <a:gd name="connsiteY10" fmla="*/ 897750 h 1917444"/>
                  <a:gd name="connsiteX11" fmla="*/ 1867593 w 4782589"/>
                  <a:gd name="connsiteY11" fmla="*/ 980877 h 1917444"/>
                  <a:gd name="connsiteX12" fmla="*/ 2150226 w 4782589"/>
                  <a:gd name="connsiteY12" fmla="*/ 964251 h 1917444"/>
                  <a:gd name="connsiteX13" fmla="*/ 2366356 w 4782589"/>
                  <a:gd name="connsiteY13" fmla="*/ 997502 h 1917444"/>
                  <a:gd name="connsiteX14" fmla="*/ 2432858 w 4782589"/>
                  <a:gd name="connsiteY14" fmla="*/ 1130506 h 1917444"/>
                  <a:gd name="connsiteX15" fmla="*/ 2615738 w 4782589"/>
                  <a:gd name="connsiteY15" fmla="*/ 1263510 h 1917444"/>
                  <a:gd name="connsiteX16" fmla="*/ 2416233 w 4782589"/>
                  <a:gd name="connsiteY16" fmla="*/ 1280135 h 1917444"/>
                  <a:gd name="connsiteX17" fmla="*/ 2366356 w 4782589"/>
                  <a:gd name="connsiteY17" fmla="*/ 1363262 h 1917444"/>
                  <a:gd name="connsiteX18" fmla="*/ 2316480 w 4782589"/>
                  <a:gd name="connsiteY18" fmla="*/ 1496266 h 1917444"/>
                  <a:gd name="connsiteX19" fmla="*/ 2249978 w 4782589"/>
                  <a:gd name="connsiteY19" fmla="*/ 1596019 h 1917444"/>
                  <a:gd name="connsiteX20" fmla="*/ 2166851 w 4782589"/>
                  <a:gd name="connsiteY20" fmla="*/ 1762273 h 1917444"/>
                  <a:gd name="connsiteX21" fmla="*/ 2133600 w 4782589"/>
                  <a:gd name="connsiteY21" fmla="*/ 1828775 h 1917444"/>
                  <a:gd name="connsiteX22" fmla="*/ 2266604 w 4782589"/>
                  <a:gd name="connsiteY22" fmla="*/ 1911902 h 1917444"/>
                  <a:gd name="connsiteX23" fmla="*/ 2366356 w 4782589"/>
                  <a:gd name="connsiteY23" fmla="*/ 1795524 h 1917444"/>
                  <a:gd name="connsiteX24" fmla="*/ 2499360 w 4782589"/>
                  <a:gd name="connsiteY24" fmla="*/ 1712397 h 1917444"/>
                  <a:gd name="connsiteX25" fmla="*/ 2632364 w 4782589"/>
                  <a:gd name="connsiteY25" fmla="*/ 1679146 h 1917444"/>
                  <a:gd name="connsiteX26" fmla="*/ 2698866 w 4782589"/>
                  <a:gd name="connsiteY26" fmla="*/ 1629270 h 1917444"/>
                  <a:gd name="connsiteX27" fmla="*/ 2615738 w 4782589"/>
                  <a:gd name="connsiteY27" fmla="*/ 1512891 h 1917444"/>
                  <a:gd name="connsiteX28" fmla="*/ 2964873 w 4782589"/>
                  <a:gd name="connsiteY28" fmla="*/ 1413139 h 1917444"/>
                  <a:gd name="connsiteX29" fmla="*/ 3230880 w 4782589"/>
                  <a:gd name="connsiteY29" fmla="*/ 1163757 h 1917444"/>
                  <a:gd name="connsiteX30" fmla="*/ 3480262 w 4782589"/>
                  <a:gd name="connsiteY30" fmla="*/ 1047379 h 1917444"/>
                  <a:gd name="connsiteX31" fmla="*/ 3762895 w 4782589"/>
                  <a:gd name="connsiteY31" fmla="*/ 997502 h 1917444"/>
                  <a:gd name="connsiteX32" fmla="*/ 3995651 w 4782589"/>
                  <a:gd name="connsiteY32" fmla="*/ 781371 h 1917444"/>
                  <a:gd name="connsiteX33" fmla="*/ 3995651 w 4782589"/>
                  <a:gd name="connsiteY33" fmla="*/ 465488 h 1917444"/>
                  <a:gd name="connsiteX34" fmla="*/ 4128655 w 4782589"/>
                  <a:gd name="connsiteY34" fmla="*/ 398986 h 1917444"/>
                  <a:gd name="connsiteX35" fmla="*/ 4211782 w 4782589"/>
                  <a:gd name="connsiteY35" fmla="*/ 365735 h 1917444"/>
                  <a:gd name="connsiteX36" fmla="*/ 4311535 w 4782589"/>
                  <a:gd name="connsiteY36" fmla="*/ 432237 h 1917444"/>
                  <a:gd name="connsiteX37" fmla="*/ 4394662 w 4782589"/>
                  <a:gd name="connsiteY37" fmla="*/ 531990 h 1917444"/>
                  <a:gd name="connsiteX38" fmla="*/ 4427913 w 4782589"/>
                  <a:gd name="connsiteY38" fmla="*/ 664993 h 1917444"/>
                  <a:gd name="connsiteX39" fmla="*/ 4527666 w 4782589"/>
                  <a:gd name="connsiteY39" fmla="*/ 714870 h 1917444"/>
                  <a:gd name="connsiteX40" fmla="*/ 4610793 w 4782589"/>
                  <a:gd name="connsiteY40" fmla="*/ 748120 h 1917444"/>
                  <a:gd name="connsiteX41" fmla="*/ 4693920 w 4782589"/>
                  <a:gd name="connsiteY41" fmla="*/ 748120 h 1917444"/>
                  <a:gd name="connsiteX42" fmla="*/ 4727171 w 4782589"/>
                  <a:gd name="connsiteY42" fmla="*/ 764746 h 1917444"/>
                  <a:gd name="connsiteX43" fmla="*/ 4777047 w 4782589"/>
                  <a:gd name="connsiteY43" fmla="*/ 615117 h 1917444"/>
                  <a:gd name="connsiteX44" fmla="*/ 4760423 w 4782589"/>
                  <a:gd name="connsiteY44" fmla="*/ 33226 h 1917444"/>
                  <a:gd name="connsiteX45" fmla="*/ 2732116 w 4782589"/>
                  <a:gd name="connsiteY45" fmla="*/ 4102 h 1917444"/>
                  <a:gd name="connsiteX46" fmla="*/ 2100349 w 4782589"/>
                  <a:gd name="connsiteY46" fmla="*/ 265982 h 1917444"/>
                  <a:gd name="connsiteX47" fmla="*/ 936567 w 4782589"/>
                  <a:gd name="connsiteY47" fmla="*/ 265982 h 1917444"/>
                  <a:gd name="connsiteX48" fmla="*/ 221673 w 4782589"/>
                  <a:gd name="connsiteY48" fmla="*/ 265982 h 1917444"/>
                  <a:gd name="connsiteX49" fmla="*/ 105295 w 4782589"/>
                  <a:gd name="connsiteY49" fmla="*/ 265982 h 1917444"/>
                  <a:gd name="connsiteX50" fmla="*/ 72044 w 4782589"/>
                  <a:gd name="connsiteY50" fmla="*/ 299233 h 1917444"/>
                  <a:gd name="connsiteX51" fmla="*/ 38793 w 4782589"/>
                  <a:gd name="connsiteY51" fmla="*/ 265982 h 1917444"/>
                  <a:gd name="connsiteX52" fmla="*/ 22167 w 4782589"/>
                  <a:gd name="connsiteY52" fmla="*/ 315859 h 1917444"/>
                  <a:gd name="connsiteX0" fmla="*/ 22167 w 4782589"/>
                  <a:gd name="connsiteY0" fmla="*/ 315859 h 1917444"/>
                  <a:gd name="connsiteX1" fmla="*/ 171796 w 4782589"/>
                  <a:gd name="connsiteY1" fmla="*/ 365735 h 1917444"/>
                  <a:gd name="connsiteX2" fmla="*/ 437804 w 4782589"/>
                  <a:gd name="connsiteY2" fmla="*/ 515364 h 1917444"/>
                  <a:gd name="connsiteX3" fmla="*/ 737062 w 4782589"/>
                  <a:gd name="connsiteY3" fmla="*/ 615117 h 1917444"/>
                  <a:gd name="connsiteX4" fmla="*/ 969818 w 4782589"/>
                  <a:gd name="connsiteY4" fmla="*/ 631742 h 1917444"/>
                  <a:gd name="connsiteX5" fmla="*/ 1169324 w 4782589"/>
                  <a:gd name="connsiteY5" fmla="*/ 465488 h 1917444"/>
                  <a:gd name="connsiteX6" fmla="*/ 1285702 w 4782589"/>
                  <a:gd name="connsiteY6" fmla="*/ 432237 h 1917444"/>
                  <a:gd name="connsiteX7" fmla="*/ 1485207 w 4782589"/>
                  <a:gd name="connsiteY7" fmla="*/ 498739 h 1917444"/>
                  <a:gd name="connsiteX8" fmla="*/ 1601586 w 4782589"/>
                  <a:gd name="connsiteY8" fmla="*/ 615117 h 1917444"/>
                  <a:gd name="connsiteX9" fmla="*/ 1767840 w 4782589"/>
                  <a:gd name="connsiteY9" fmla="*/ 847873 h 1917444"/>
                  <a:gd name="connsiteX10" fmla="*/ 1767840 w 4782589"/>
                  <a:gd name="connsiteY10" fmla="*/ 897750 h 1917444"/>
                  <a:gd name="connsiteX11" fmla="*/ 1867593 w 4782589"/>
                  <a:gd name="connsiteY11" fmla="*/ 980877 h 1917444"/>
                  <a:gd name="connsiteX12" fmla="*/ 2150226 w 4782589"/>
                  <a:gd name="connsiteY12" fmla="*/ 964251 h 1917444"/>
                  <a:gd name="connsiteX13" fmla="*/ 2366356 w 4782589"/>
                  <a:gd name="connsiteY13" fmla="*/ 997502 h 1917444"/>
                  <a:gd name="connsiteX14" fmla="*/ 2432858 w 4782589"/>
                  <a:gd name="connsiteY14" fmla="*/ 1130506 h 1917444"/>
                  <a:gd name="connsiteX15" fmla="*/ 2615738 w 4782589"/>
                  <a:gd name="connsiteY15" fmla="*/ 1263510 h 1917444"/>
                  <a:gd name="connsiteX16" fmla="*/ 2416233 w 4782589"/>
                  <a:gd name="connsiteY16" fmla="*/ 1280135 h 1917444"/>
                  <a:gd name="connsiteX17" fmla="*/ 2366356 w 4782589"/>
                  <a:gd name="connsiteY17" fmla="*/ 1363262 h 1917444"/>
                  <a:gd name="connsiteX18" fmla="*/ 2316480 w 4782589"/>
                  <a:gd name="connsiteY18" fmla="*/ 1496266 h 1917444"/>
                  <a:gd name="connsiteX19" fmla="*/ 2249978 w 4782589"/>
                  <a:gd name="connsiteY19" fmla="*/ 1596019 h 1917444"/>
                  <a:gd name="connsiteX20" fmla="*/ 2166851 w 4782589"/>
                  <a:gd name="connsiteY20" fmla="*/ 1762273 h 1917444"/>
                  <a:gd name="connsiteX21" fmla="*/ 2133600 w 4782589"/>
                  <a:gd name="connsiteY21" fmla="*/ 1828775 h 1917444"/>
                  <a:gd name="connsiteX22" fmla="*/ 2266604 w 4782589"/>
                  <a:gd name="connsiteY22" fmla="*/ 1911902 h 1917444"/>
                  <a:gd name="connsiteX23" fmla="*/ 2366356 w 4782589"/>
                  <a:gd name="connsiteY23" fmla="*/ 1795524 h 1917444"/>
                  <a:gd name="connsiteX24" fmla="*/ 2499360 w 4782589"/>
                  <a:gd name="connsiteY24" fmla="*/ 1712397 h 1917444"/>
                  <a:gd name="connsiteX25" fmla="*/ 2632364 w 4782589"/>
                  <a:gd name="connsiteY25" fmla="*/ 1679146 h 1917444"/>
                  <a:gd name="connsiteX26" fmla="*/ 2698866 w 4782589"/>
                  <a:gd name="connsiteY26" fmla="*/ 1629270 h 1917444"/>
                  <a:gd name="connsiteX27" fmla="*/ 2615738 w 4782589"/>
                  <a:gd name="connsiteY27" fmla="*/ 1512891 h 1917444"/>
                  <a:gd name="connsiteX28" fmla="*/ 2964873 w 4782589"/>
                  <a:gd name="connsiteY28" fmla="*/ 1413139 h 1917444"/>
                  <a:gd name="connsiteX29" fmla="*/ 3230880 w 4782589"/>
                  <a:gd name="connsiteY29" fmla="*/ 1163757 h 1917444"/>
                  <a:gd name="connsiteX30" fmla="*/ 3480262 w 4782589"/>
                  <a:gd name="connsiteY30" fmla="*/ 1047379 h 1917444"/>
                  <a:gd name="connsiteX31" fmla="*/ 3762895 w 4782589"/>
                  <a:gd name="connsiteY31" fmla="*/ 997502 h 1917444"/>
                  <a:gd name="connsiteX32" fmla="*/ 3995651 w 4782589"/>
                  <a:gd name="connsiteY32" fmla="*/ 781371 h 1917444"/>
                  <a:gd name="connsiteX33" fmla="*/ 3995651 w 4782589"/>
                  <a:gd name="connsiteY33" fmla="*/ 465488 h 1917444"/>
                  <a:gd name="connsiteX34" fmla="*/ 4128655 w 4782589"/>
                  <a:gd name="connsiteY34" fmla="*/ 398986 h 1917444"/>
                  <a:gd name="connsiteX35" fmla="*/ 4211782 w 4782589"/>
                  <a:gd name="connsiteY35" fmla="*/ 365735 h 1917444"/>
                  <a:gd name="connsiteX36" fmla="*/ 4311535 w 4782589"/>
                  <a:gd name="connsiteY36" fmla="*/ 432237 h 1917444"/>
                  <a:gd name="connsiteX37" fmla="*/ 4394662 w 4782589"/>
                  <a:gd name="connsiteY37" fmla="*/ 531990 h 1917444"/>
                  <a:gd name="connsiteX38" fmla="*/ 4427913 w 4782589"/>
                  <a:gd name="connsiteY38" fmla="*/ 664993 h 1917444"/>
                  <a:gd name="connsiteX39" fmla="*/ 4527666 w 4782589"/>
                  <a:gd name="connsiteY39" fmla="*/ 714870 h 1917444"/>
                  <a:gd name="connsiteX40" fmla="*/ 4610793 w 4782589"/>
                  <a:gd name="connsiteY40" fmla="*/ 748120 h 1917444"/>
                  <a:gd name="connsiteX41" fmla="*/ 4693920 w 4782589"/>
                  <a:gd name="connsiteY41" fmla="*/ 748120 h 1917444"/>
                  <a:gd name="connsiteX42" fmla="*/ 4777047 w 4782589"/>
                  <a:gd name="connsiteY42" fmla="*/ 615117 h 1917444"/>
                  <a:gd name="connsiteX43" fmla="*/ 4760423 w 4782589"/>
                  <a:gd name="connsiteY43" fmla="*/ 33226 h 1917444"/>
                  <a:gd name="connsiteX44" fmla="*/ 2732116 w 4782589"/>
                  <a:gd name="connsiteY44" fmla="*/ 4102 h 1917444"/>
                  <a:gd name="connsiteX45" fmla="*/ 2100349 w 4782589"/>
                  <a:gd name="connsiteY45" fmla="*/ 265982 h 1917444"/>
                  <a:gd name="connsiteX46" fmla="*/ 936567 w 4782589"/>
                  <a:gd name="connsiteY46" fmla="*/ 265982 h 1917444"/>
                  <a:gd name="connsiteX47" fmla="*/ 221673 w 4782589"/>
                  <a:gd name="connsiteY47" fmla="*/ 265982 h 1917444"/>
                  <a:gd name="connsiteX48" fmla="*/ 105295 w 4782589"/>
                  <a:gd name="connsiteY48" fmla="*/ 265982 h 1917444"/>
                  <a:gd name="connsiteX49" fmla="*/ 72044 w 4782589"/>
                  <a:gd name="connsiteY49" fmla="*/ 299233 h 1917444"/>
                  <a:gd name="connsiteX50" fmla="*/ 38793 w 4782589"/>
                  <a:gd name="connsiteY50" fmla="*/ 265982 h 1917444"/>
                  <a:gd name="connsiteX51" fmla="*/ 22167 w 4782589"/>
                  <a:gd name="connsiteY51" fmla="*/ 315859 h 1917444"/>
                  <a:gd name="connsiteX0" fmla="*/ 22167 w 4782589"/>
                  <a:gd name="connsiteY0" fmla="*/ 315859 h 1917444"/>
                  <a:gd name="connsiteX1" fmla="*/ 171796 w 4782589"/>
                  <a:gd name="connsiteY1" fmla="*/ 365735 h 1917444"/>
                  <a:gd name="connsiteX2" fmla="*/ 437804 w 4782589"/>
                  <a:gd name="connsiteY2" fmla="*/ 515364 h 1917444"/>
                  <a:gd name="connsiteX3" fmla="*/ 737062 w 4782589"/>
                  <a:gd name="connsiteY3" fmla="*/ 615117 h 1917444"/>
                  <a:gd name="connsiteX4" fmla="*/ 969818 w 4782589"/>
                  <a:gd name="connsiteY4" fmla="*/ 631742 h 1917444"/>
                  <a:gd name="connsiteX5" fmla="*/ 1169324 w 4782589"/>
                  <a:gd name="connsiteY5" fmla="*/ 465488 h 1917444"/>
                  <a:gd name="connsiteX6" fmla="*/ 1285702 w 4782589"/>
                  <a:gd name="connsiteY6" fmla="*/ 432237 h 1917444"/>
                  <a:gd name="connsiteX7" fmla="*/ 1485207 w 4782589"/>
                  <a:gd name="connsiteY7" fmla="*/ 498739 h 1917444"/>
                  <a:gd name="connsiteX8" fmla="*/ 1601586 w 4782589"/>
                  <a:gd name="connsiteY8" fmla="*/ 615117 h 1917444"/>
                  <a:gd name="connsiteX9" fmla="*/ 1767840 w 4782589"/>
                  <a:gd name="connsiteY9" fmla="*/ 847873 h 1917444"/>
                  <a:gd name="connsiteX10" fmla="*/ 1767840 w 4782589"/>
                  <a:gd name="connsiteY10" fmla="*/ 897750 h 1917444"/>
                  <a:gd name="connsiteX11" fmla="*/ 1867593 w 4782589"/>
                  <a:gd name="connsiteY11" fmla="*/ 980877 h 1917444"/>
                  <a:gd name="connsiteX12" fmla="*/ 2150226 w 4782589"/>
                  <a:gd name="connsiteY12" fmla="*/ 964251 h 1917444"/>
                  <a:gd name="connsiteX13" fmla="*/ 2366356 w 4782589"/>
                  <a:gd name="connsiteY13" fmla="*/ 997502 h 1917444"/>
                  <a:gd name="connsiteX14" fmla="*/ 2432858 w 4782589"/>
                  <a:gd name="connsiteY14" fmla="*/ 1130506 h 1917444"/>
                  <a:gd name="connsiteX15" fmla="*/ 2615738 w 4782589"/>
                  <a:gd name="connsiteY15" fmla="*/ 1263510 h 1917444"/>
                  <a:gd name="connsiteX16" fmla="*/ 2416233 w 4782589"/>
                  <a:gd name="connsiteY16" fmla="*/ 1280135 h 1917444"/>
                  <a:gd name="connsiteX17" fmla="*/ 2366356 w 4782589"/>
                  <a:gd name="connsiteY17" fmla="*/ 1363262 h 1917444"/>
                  <a:gd name="connsiteX18" fmla="*/ 2316480 w 4782589"/>
                  <a:gd name="connsiteY18" fmla="*/ 1496266 h 1917444"/>
                  <a:gd name="connsiteX19" fmla="*/ 2249978 w 4782589"/>
                  <a:gd name="connsiteY19" fmla="*/ 1596019 h 1917444"/>
                  <a:gd name="connsiteX20" fmla="*/ 2166851 w 4782589"/>
                  <a:gd name="connsiteY20" fmla="*/ 1762273 h 1917444"/>
                  <a:gd name="connsiteX21" fmla="*/ 2133600 w 4782589"/>
                  <a:gd name="connsiteY21" fmla="*/ 1828775 h 1917444"/>
                  <a:gd name="connsiteX22" fmla="*/ 2266604 w 4782589"/>
                  <a:gd name="connsiteY22" fmla="*/ 1911902 h 1917444"/>
                  <a:gd name="connsiteX23" fmla="*/ 2366356 w 4782589"/>
                  <a:gd name="connsiteY23" fmla="*/ 1795524 h 1917444"/>
                  <a:gd name="connsiteX24" fmla="*/ 2499360 w 4782589"/>
                  <a:gd name="connsiteY24" fmla="*/ 1712397 h 1917444"/>
                  <a:gd name="connsiteX25" fmla="*/ 2632364 w 4782589"/>
                  <a:gd name="connsiteY25" fmla="*/ 1679146 h 1917444"/>
                  <a:gd name="connsiteX26" fmla="*/ 2698866 w 4782589"/>
                  <a:gd name="connsiteY26" fmla="*/ 1629270 h 1917444"/>
                  <a:gd name="connsiteX27" fmla="*/ 2615738 w 4782589"/>
                  <a:gd name="connsiteY27" fmla="*/ 1512891 h 1917444"/>
                  <a:gd name="connsiteX28" fmla="*/ 2964873 w 4782589"/>
                  <a:gd name="connsiteY28" fmla="*/ 1413139 h 1917444"/>
                  <a:gd name="connsiteX29" fmla="*/ 3230880 w 4782589"/>
                  <a:gd name="connsiteY29" fmla="*/ 1163757 h 1917444"/>
                  <a:gd name="connsiteX30" fmla="*/ 3480262 w 4782589"/>
                  <a:gd name="connsiteY30" fmla="*/ 1047379 h 1917444"/>
                  <a:gd name="connsiteX31" fmla="*/ 3762895 w 4782589"/>
                  <a:gd name="connsiteY31" fmla="*/ 997502 h 1917444"/>
                  <a:gd name="connsiteX32" fmla="*/ 3995651 w 4782589"/>
                  <a:gd name="connsiteY32" fmla="*/ 781371 h 1917444"/>
                  <a:gd name="connsiteX33" fmla="*/ 3995651 w 4782589"/>
                  <a:gd name="connsiteY33" fmla="*/ 465488 h 1917444"/>
                  <a:gd name="connsiteX34" fmla="*/ 4128655 w 4782589"/>
                  <a:gd name="connsiteY34" fmla="*/ 398986 h 1917444"/>
                  <a:gd name="connsiteX35" fmla="*/ 4211782 w 4782589"/>
                  <a:gd name="connsiteY35" fmla="*/ 365735 h 1917444"/>
                  <a:gd name="connsiteX36" fmla="*/ 4311535 w 4782589"/>
                  <a:gd name="connsiteY36" fmla="*/ 432237 h 1917444"/>
                  <a:gd name="connsiteX37" fmla="*/ 4394662 w 4782589"/>
                  <a:gd name="connsiteY37" fmla="*/ 531990 h 1917444"/>
                  <a:gd name="connsiteX38" fmla="*/ 4427913 w 4782589"/>
                  <a:gd name="connsiteY38" fmla="*/ 664993 h 1917444"/>
                  <a:gd name="connsiteX39" fmla="*/ 4527666 w 4782589"/>
                  <a:gd name="connsiteY39" fmla="*/ 714870 h 1917444"/>
                  <a:gd name="connsiteX40" fmla="*/ 4610793 w 4782589"/>
                  <a:gd name="connsiteY40" fmla="*/ 748120 h 1917444"/>
                  <a:gd name="connsiteX41" fmla="*/ 4693920 w 4782589"/>
                  <a:gd name="connsiteY41" fmla="*/ 748120 h 1917444"/>
                  <a:gd name="connsiteX42" fmla="*/ 4777047 w 4782589"/>
                  <a:gd name="connsiteY42" fmla="*/ 615117 h 1917444"/>
                  <a:gd name="connsiteX43" fmla="*/ 4760423 w 4782589"/>
                  <a:gd name="connsiteY43" fmla="*/ 33226 h 1917444"/>
                  <a:gd name="connsiteX44" fmla="*/ 2732116 w 4782589"/>
                  <a:gd name="connsiteY44" fmla="*/ 4102 h 1917444"/>
                  <a:gd name="connsiteX45" fmla="*/ 2100349 w 4782589"/>
                  <a:gd name="connsiteY45" fmla="*/ 265982 h 1917444"/>
                  <a:gd name="connsiteX46" fmla="*/ 936567 w 4782589"/>
                  <a:gd name="connsiteY46" fmla="*/ 265982 h 1917444"/>
                  <a:gd name="connsiteX47" fmla="*/ 221673 w 4782589"/>
                  <a:gd name="connsiteY47" fmla="*/ 265982 h 1917444"/>
                  <a:gd name="connsiteX48" fmla="*/ 105295 w 4782589"/>
                  <a:gd name="connsiteY48" fmla="*/ 265982 h 1917444"/>
                  <a:gd name="connsiteX49" fmla="*/ 72044 w 4782589"/>
                  <a:gd name="connsiteY49" fmla="*/ 299233 h 1917444"/>
                  <a:gd name="connsiteX50" fmla="*/ 38793 w 4782589"/>
                  <a:gd name="connsiteY50" fmla="*/ 265982 h 1917444"/>
                  <a:gd name="connsiteX51" fmla="*/ 22167 w 4782589"/>
                  <a:gd name="connsiteY51" fmla="*/ 315859 h 191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782589" h="1917444">
                    <a:moveTo>
                      <a:pt x="22167" y="315859"/>
                    </a:moveTo>
                    <a:cubicBezTo>
                      <a:pt x="44334" y="332484"/>
                      <a:pt x="102523" y="332484"/>
                      <a:pt x="171796" y="365735"/>
                    </a:cubicBezTo>
                    <a:cubicBezTo>
                      <a:pt x="241069" y="398986"/>
                      <a:pt x="343593" y="473800"/>
                      <a:pt x="437804" y="515364"/>
                    </a:cubicBezTo>
                    <a:cubicBezTo>
                      <a:pt x="532015" y="556928"/>
                      <a:pt x="648393" y="595721"/>
                      <a:pt x="737062" y="615117"/>
                    </a:cubicBezTo>
                    <a:cubicBezTo>
                      <a:pt x="825731" y="634513"/>
                      <a:pt x="897775" y="656680"/>
                      <a:pt x="969818" y="631742"/>
                    </a:cubicBezTo>
                    <a:cubicBezTo>
                      <a:pt x="1041861" y="606804"/>
                      <a:pt x="1116677" y="498739"/>
                      <a:pt x="1169324" y="465488"/>
                    </a:cubicBezTo>
                    <a:cubicBezTo>
                      <a:pt x="1221971" y="432237"/>
                      <a:pt x="1233055" y="426695"/>
                      <a:pt x="1285702" y="432237"/>
                    </a:cubicBezTo>
                    <a:cubicBezTo>
                      <a:pt x="1338349" y="437779"/>
                      <a:pt x="1432560" y="468259"/>
                      <a:pt x="1485207" y="498739"/>
                    </a:cubicBezTo>
                    <a:cubicBezTo>
                      <a:pt x="1537854" y="529219"/>
                      <a:pt x="1554481" y="556928"/>
                      <a:pt x="1601586" y="615117"/>
                    </a:cubicBezTo>
                    <a:cubicBezTo>
                      <a:pt x="1648692" y="673306"/>
                      <a:pt x="1740131" y="800768"/>
                      <a:pt x="1767840" y="847873"/>
                    </a:cubicBezTo>
                    <a:cubicBezTo>
                      <a:pt x="1795549" y="894979"/>
                      <a:pt x="1751215" y="875583"/>
                      <a:pt x="1767840" y="897750"/>
                    </a:cubicBezTo>
                    <a:cubicBezTo>
                      <a:pt x="1784465" y="919917"/>
                      <a:pt x="1803862" y="969794"/>
                      <a:pt x="1867593" y="980877"/>
                    </a:cubicBezTo>
                    <a:cubicBezTo>
                      <a:pt x="1931324" y="991961"/>
                      <a:pt x="2067099" y="961480"/>
                      <a:pt x="2150226" y="964251"/>
                    </a:cubicBezTo>
                    <a:cubicBezTo>
                      <a:pt x="2233353" y="967022"/>
                      <a:pt x="2319251" y="969793"/>
                      <a:pt x="2366356" y="997502"/>
                    </a:cubicBezTo>
                    <a:cubicBezTo>
                      <a:pt x="2413461" y="1025211"/>
                      <a:pt x="2391294" y="1086171"/>
                      <a:pt x="2432858" y="1130506"/>
                    </a:cubicBezTo>
                    <a:cubicBezTo>
                      <a:pt x="2474422" y="1174841"/>
                      <a:pt x="2618509" y="1238572"/>
                      <a:pt x="2615738" y="1263510"/>
                    </a:cubicBezTo>
                    <a:cubicBezTo>
                      <a:pt x="2612967" y="1288448"/>
                      <a:pt x="2457797" y="1263510"/>
                      <a:pt x="2416233" y="1280135"/>
                    </a:cubicBezTo>
                    <a:cubicBezTo>
                      <a:pt x="2374669" y="1296760"/>
                      <a:pt x="2382982" y="1327240"/>
                      <a:pt x="2366356" y="1363262"/>
                    </a:cubicBezTo>
                    <a:cubicBezTo>
                      <a:pt x="2349731" y="1399284"/>
                      <a:pt x="2335876" y="1457473"/>
                      <a:pt x="2316480" y="1496266"/>
                    </a:cubicBezTo>
                    <a:cubicBezTo>
                      <a:pt x="2297084" y="1535059"/>
                      <a:pt x="2274916" y="1551685"/>
                      <a:pt x="2249978" y="1596019"/>
                    </a:cubicBezTo>
                    <a:cubicBezTo>
                      <a:pt x="2225040" y="1640353"/>
                      <a:pt x="2166851" y="1762273"/>
                      <a:pt x="2166851" y="1762273"/>
                    </a:cubicBezTo>
                    <a:cubicBezTo>
                      <a:pt x="2147455" y="1801066"/>
                      <a:pt x="2116975" y="1803837"/>
                      <a:pt x="2133600" y="1828775"/>
                    </a:cubicBezTo>
                    <a:cubicBezTo>
                      <a:pt x="2150225" y="1853713"/>
                      <a:pt x="2227811" y="1917444"/>
                      <a:pt x="2266604" y="1911902"/>
                    </a:cubicBezTo>
                    <a:cubicBezTo>
                      <a:pt x="2305397" y="1906360"/>
                      <a:pt x="2327563" y="1828775"/>
                      <a:pt x="2366356" y="1795524"/>
                    </a:cubicBezTo>
                    <a:cubicBezTo>
                      <a:pt x="2405149" y="1762273"/>
                      <a:pt x="2455025" y="1731793"/>
                      <a:pt x="2499360" y="1712397"/>
                    </a:cubicBezTo>
                    <a:cubicBezTo>
                      <a:pt x="2543695" y="1693001"/>
                      <a:pt x="2599113" y="1693001"/>
                      <a:pt x="2632364" y="1679146"/>
                    </a:cubicBezTo>
                    <a:cubicBezTo>
                      <a:pt x="2665615" y="1665292"/>
                      <a:pt x="2701637" y="1656979"/>
                      <a:pt x="2698866" y="1629270"/>
                    </a:cubicBezTo>
                    <a:cubicBezTo>
                      <a:pt x="2696095" y="1601561"/>
                      <a:pt x="2571404" y="1548913"/>
                      <a:pt x="2615738" y="1512891"/>
                    </a:cubicBezTo>
                    <a:cubicBezTo>
                      <a:pt x="2660073" y="1476869"/>
                      <a:pt x="2862349" y="1471328"/>
                      <a:pt x="2964873" y="1413139"/>
                    </a:cubicBezTo>
                    <a:cubicBezTo>
                      <a:pt x="3067397" y="1354950"/>
                      <a:pt x="3144982" y="1224717"/>
                      <a:pt x="3230880" y="1163757"/>
                    </a:cubicBezTo>
                    <a:cubicBezTo>
                      <a:pt x="3316778" y="1102797"/>
                      <a:pt x="3391593" y="1075088"/>
                      <a:pt x="3480262" y="1047379"/>
                    </a:cubicBezTo>
                    <a:cubicBezTo>
                      <a:pt x="3568931" y="1019670"/>
                      <a:pt x="3676997" y="1041837"/>
                      <a:pt x="3762895" y="997502"/>
                    </a:cubicBezTo>
                    <a:cubicBezTo>
                      <a:pt x="3848793" y="953167"/>
                      <a:pt x="3956858" y="870040"/>
                      <a:pt x="3995651" y="781371"/>
                    </a:cubicBezTo>
                    <a:cubicBezTo>
                      <a:pt x="4034444" y="692702"/>
                      <a:pt x="3973484" y="529219"/>
                      <a:pt x="3995651" y="465488"/>
                    </a:cubicBezTo>
                    <a:cubicBezTo>
                      <a:pt x="4017818" y="401757"/>
                      <a:pt x="4092633" y="415612"/>
                      <a:pt x="4128655" y="398986"/>
                    </a:cubicBezTo>
                    <a:cubicBezTo>
                      <a:pt x="4164677" y="382361"/>
                      <a:pt x="4181302" y="360193"/>
                      <a:pt x="4211782" y="365735"/>
                    </a:cubicBezTo>
                    <a:cubicBezTo>
                      <a:pt x="4242262" y="371277"/>
                      <a:pt x="4281055" y="404528"/>
                      <a:pt x="4311535" y="432237"/>
                    </a:cubicBezTo>
                    <a:cubicBezTo>
                      <a:pt x="4342015" y="459946"/>
                      <a:pt x="4375266" y="493197"/>
                      <a:pt x="4394662" y="531990"/>
                    </a:cubicBezTo>
                    <a:cubicBezTo>
                      <a:pt x="4414058" y="570783"/>
                      <a:pt x="4405746" y="634513"/>
                      <a:pt x="4427913" y="664993"/>
                    </a:cubicBezTo>
                    <a:cubicBezTo>
                      <a:pt x="4450080" y="695473"/>
                      <a:pt x="4497186" y="701016"/>
                      <a:pt x="4527666" y="714870"/>
                    </a:cubicBezTo>
                    <a:cubicBezTo>
                      <a:pt x="4558146" y="728724"/>
                      <a:pt x="4583084" y="742578"/>
                      <a:pt x="4610793" y="748120"/>
                    </a:cubicBezTo>
                    <a:cubicBezTo>
                      <a:pt x="4638502" y="753662"/>
                      <a:pt x="4666211" y="770287"/>
                      <a:pt x="4693920" y="748120"/>
                    </a:cubicBezTo>
                    <a:cubicBezTo>
                      <a:pt x="4721629" y="725953"/>
                      <a:pt x="4765963" y="734266"/>
                      <a:pt x="4777047" y="615117"/>
                    </a:cubicBezTo>
                    <a:cubicBezTo>
                      <a:pt x="4782589" y="493197"/>
                      <a:pt x="4771131" y="403790"/>
                      <a:pt x="4760423" y="33226"/>
                    </a:cubicBezTo>
                    <a:cubicBezTo>
                      <a:pt x="3749522" y="47672"/>
                      <a:pt x="3643709" y="0"/>
                      <a:pt x="2732116" y="4102"/>
                    </a:cubicBezTo>
                    <a:cubicBezTo>
                      <a:pt x="2778550" y="357689"/>
                      <a:pt x="2597402" y="273729"/>
                      <a:pt x="2100349" y="265982"/>
                    </a:cubicBezTo>
                    <a:cubicBezTo>
                      <a:pt x="1801091" y="309629"/>
                      <a:pt x="936567" y="265982"/>
                      <a:pt x="936567" y="265982"/>
                    </a:cubicBezTo>
                    <a:lnTo>
                      <a:pt x="221673" y="265982"/>
                    </a:lnTo>
                    <a:cubicBezTo>
                      <a:pt x="83128" y="265982"/>
                      <a:pt x="130233" y="260440"/>
                      <a:pt x="105295" y="265982"/>
                    </a:cubicBezTo>
                    <a:cubicBezTo>
                      <a:pt x="80357" y="271524"/>
                      <a:pt x="83128" y="299233"/>
                      <a:pt x="72044" y="299233"/>
                    </a:cubicBezTo>
                    <a:cubicBezTo>
                      <a:pt x="60960" y="299233"/>
                      <a:pt x="44335" y="265982"/>
                      <a:pt x="38793" y="265982"/>
                    </a:cubicBezTo>
                    <a:cubicBezTo>
                      <a:pt x="33251" y="265982"/>
                      <a:pt x="0" y="299234"/>
                      <a:pt x="22167" y="315859"/>
                    </a:cubicBezTo>
                    <a:close/>
                  </a:path>
                </a:pathLst>
              </a:custGeom>
              <a:solidFill>
                <a:srgbClr val="ED1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2582486" y="1795549"/>
                <a:ext cx="2804159" cy="4876800"/>
              </a:xfrm>
              <a:custGeom>
                <a:avLst/>
                <a:gdLst>
                  <a:gd name="connsiteX0" fmla="*/ 27709 w 2895600"/>
                  <a:gd name="connsiteY0" fmla="*/ 681644 h 5558444"/>
                  <a:gd name="connsiteX1" fmla="*/ 160713 w 2895600"/>
                  <a:gd name="connsiteY1" fmla="*/ 764771 h 5558444"/>
                  <a:gd name="connsiteX2" fmla="*/ 160713 w 2895600"/>
                  <a:gd name="connsiteY2" fmla="*/ 864524 h 5558444"/>
                  <a:gd name="connsiteX3" fmla="*/ 210589 w 2895600"/>
                  <a:gd name="connsiteY3" fmla="*/ 947651 h 5558444"/>
                  <a:gd name="connsiteX4" fmla="*/ 160713 w 2895600"/>
                  <a:gd name="connsiteY4" fmla="*/ 1097280 h 5558444"/>
                  <a:gd name="connsiteX5" fmla="*/ 277091 w 2895600"/>
                  <a:gd name="connsiteY5" fmla="*/ 1147157 h 5558444"/>
                  <a:gd name="connsiteX6" fmla="*/ 376844 w 2895600"/>
                  <a:gd name="connsiteY6" fmla="*/ 1180408 h 5558444"/>
                  <a:gd name="connsiteX7" fmla="*/ 310342 w 2895600"/>
                  <a:gd name="connsiteY7" fmla="*/ 1313411 h 5558444"/>
                  <a:gd name="connsiteX8" fmla="*/ 293717 w 2895600"/>
                  <a:gd name="connsiteY8" fmla="*/ 1496291 h 5558444"/>
                  <a:gd name="connsiteX9" fmla="*/ 592975 w 2895600"/>
                  <a:gd name="connsiteY9" fmla="*/ 1762299 h 5558444"/>
                  <a:gd name="connsiteX10" fmla="*/ 676102 w 2895600"/>
                  <a:gd name="connsiteY10" fmla="*/ 1862051 h 5558444"/>
                  <a:gd name="connsiteX11" fmla="*/ 742604 w 2895600"/>
                  <a:gd name="connsiteY11" fmla="*/ 2011680 h 5558444"/>
                  <a:gd name="connsiteX12" fmla="*/ 809106 w 2895600"/>
                  <a:gd name="connsiteY12" fmla="*/ 2177935 h 5558444"/>
                  <a:gd name="connsiteX13" fmla="*/ 925484 w 2895600"/>
                  <a:gd name="connsiteY13" fmla="*/ 2294313 h 5558444"/>
                  <a:gd name="connsiteX14" fmla="*/ 759229 w 2895600"/>
                  <a:gd name="connsiteY14" fmla="*/ 2460568 h 5558444"/>
                  <a:gd name="connsiteX15" fmla="*/ 709353 w 2895600"/>
                  <a:gd name="connsiteY15" fmla="*/ 2693324 h 5558444"/>
                  <a:gd name="connsiteX16" fmla="*/ 825731 w 2895600"/>
                  <a:gd name="connsiteY16" fmla="*/ 2842953 h 5558444"/>
                  <a:gd name="connsiteX17" fmla="*/ 858982 w 2895600"/>
                  <a:gd name="connsiteY17" fmla="*/ 2942706 h 5558444"/>
                  <a:gd name="connsiteX18" fmla="*/ 908858 w 2895600"/>
                  <a:gd name="connsiteY18" fmla="*/ 3009208 h 5558444"/>
                  <a:gd name="connsiteX19" fmla="*/ 1025237 w 2895600"/>
                  <a:gd name="connsiteY19" fmla="*/ 3241964 h 5558444"/>
                  <a:gd name="connsiteX20" fmla="*/ 1141615 w 2895600"/>
                  <a:gd name="connsiteY20" fmla="*/ 3308466 h 5558444"/>
                  <a:gd name="connsiteX21" fmla="*/ 1041862 w 2895600"/>
                  <a:gd name="connsiteY21" fmla="*/ 3524597 h 5558444"/>
                  <a:gd name="connsiteX22" fmla="*/ 908858 w 2895600"/>
                  <a:gd name="connsiteY22" fmla="*/ 3823855 h 5558444"/>
                  <a:gd name="connsiteX23" fmla="*/ 742604 w 2895600"/>
                  <a:gd name="connsiteY23" fmla="*/ 4156364 h 5558444"/>
                  <a:gd name="connsiteX24" fmla="*/ 725978 w 2895600"/>
                  <a:gd name="connsiteY24" fmla="*/ 4405746 h 5558444"/>
                  <a:gd name="connsiteX25" fmla="*/ 659477 w 2895600"/>
                  <a:gd name="connsiteY25" fmla="*/ 4572000 h 5558444"/>
                  <a:gd name="connsiteX26" fmla="*/ 892233 w 2895600"/>
                  <a:gd name="connsiteY26" fmla="*/ 4655128 h 5558444"/>
                  <a:gd name="connsiteX27" fmla="*/ 1507375 w 2895600"/>
                  <a:gd name="connsiteY27" fmla="*/ 4671753 h 5558444"/>
                  <a:gd name="connsiteX28" fmla="*/ 1889760 w 2895600"/>
                  <a:gd name="connsiteY28" fmla="*/ 4638502 h 5558444"/>
                  <a:gd name="connsiteX29" fmla="*/ 1923011 w 2895600"/>
                  <a:gd name="connsiteY29" fmla="*/ 4638502 h 5558444"/>
                  <a:gd name="connsiteX30" fmla="*/ 2272146 w 2895600"/>
                  <a:gd name="connsiteY30" fmla="*/ 4655128 h 5558444"/>
                  <a:gd name="connsiteX31" fmla="*/ 2488277 w 2895600"/>
                  <a:gd name="connsiteY31" fmla="*/ 4721630 h 5558444"/>
                  <a:gd name="connsiteX32" fmla="*/ 2671157 w 2895600"/>
                  <a:gd name="connsiteY32" fmla="*/ 4655128 h 5558444"/>
                  <a:gd name="connsiteX33" fmla="*/ 2770909 w 2895600"/>
                  <a:gd name="connsiteY33" fmla="*/ 5054139 h 5558444"/>
                  <a:gd name="connsiteX34" fmla="*/ 2837411 w 2895600"/>
                  <a:gd name="connsiteY34" fmla="*/ 5104015 h 5558444"/>
                  <a:gd name="connsiteX35" fmla="*/ 2870662 w 2895600"/>
                  <a:gd name="connsiteY35" fmla="*/ 5187142 h 5558444"/>
                  <a:gd name="connsiteX36" fmla="*/ 2687782 w 2895600"/>
                  <a:gd name="connsiteY36" fmla="*/ 5220393 h 5558444"/>
                  <a:gd name="connsiteX37" fmla="*/ 2521528 w 2895600"/>
                  <a:gd name="connsiteY37" fmla="*/ 5153891 h 5558444"/>
                  <a:gd name="connsiteX38" fmla="*/ 2371898 w 2895600"/>
                  <a:gd name="connsiteY38" fmla="*/ 4971011 h 5558444"/>
                  <a:gd name="connsiteX39" fmla="*/ 2072640 w 2895600"/>
                  <a:gd name="connsiteY39" fmla="*/ 4921135 h 5558444"/>
                  <a:gd name="connsiteX40" fmla="*/ 1773382 w 2895600"/>
                  <a:gd name="connsiteY40" fmla="*/ 4871259 h 5558444"/>
                  <a:gd name="connsiteX41" fmla="*/ 1407622 w 2895600"/>
                  <a:gd name="connsiteY41" fmla="*/ 4804757 h 5558444"/>
                  <a:gd name="connsiteX42" fmla="*/ 1075113 w 2895600"/>
                  <a:gd name="connsiteY42" fmla="*/ 4804757 h 5558444"/>
                  <a:gd name="connsiteX43" fmla="*/ 1058488 w 2895600"/>
                  <a:gd name="connsiteY43" fmla="*/ 4871259 h 5558444"/>
                  <a:gd name="connsiteX44" fmla="*/ 1174866 w 2895600"/>
                  <a:gd name="connsiteY44" fmla="*/ 5054139 h 5558444"/>
                  <a:gd name="connsiteX45" fmla="*/ 875608 w 2895600"/>
                  <a:gd name="connsiteY45" fmla="*/ 5004262 h 5558444"/>
                  <a:gd name="connsiteX46" fmla="*/ 592975 w 2895600"/>
                  <a:gd name="connsiteY46" fmla="*/ 4954386 h 5558444"/>
                  <a:gd name="connsiteX47" fmla="*/ 376844 w 2895600"/>
                  <a:gd name="connsiteY47" fmla="*/ 4921135 h 5558444"/>
                  <a:gd name="connsiteX48" fmla="*/ 94211 w 2895600"/>
                  <a:gd name="connsiteY48" fmla="*/ 4887884 h 5558444"/>
                  <a:gd name="connsiteX49" fmla="*/ 11084 w 2895600"/>
                  <a:gd name="connsiteY49" fmla="*/ 4921135 h 5558444"/>
                  <a:gd name="connsiteX50" fmla="*/ 27709 w 2895600"/>
                  <a:gd name="connsiteY50" fmla="*/ 4854633 h 5558444"/>
                  <a:gd name="connsiteX51" fmla="*/ 27709 w 2895600"/>
                  <a:gd name="connsiteY51" fmla="*/ 681644 h 5558444"/>
                  <a:gd name="connsiteX0" fmla="*/ 27709 w 2895600"/>
                  <a:gd name="connsiteY0" fmla="*/ 0 h 4876800"/>
                  <a:gd name="connsiteX1" fmla="*/ 160713 w 2895600"/>
                  <a:gd name="connsiteY1" fmla="*/ 83127 h 4876800"/>
                  <a:gd name="connsiteX2" fmla="*/ 160713 w 2895600"/>
                  <a:gd name="connsiteY2" fmla="*/ 182880 h 4876800"/>
                  <a:gd name="connsiteX3" fmla="*/ 210589 w 2895600"/>
                  <a:gd name="connsiteY3" fmla="*/ 266007 h 4876800"/>
                  <a:gd name="connsiteX4" fmla="*/ 160713 w 2895600"/>
                  <a:gd name="connsiteY4" fmla="*/ 415636 h 4876800"/>
                  <a:gd name="connsiteX5" fmla="*/ 277091 w 2895600"/>
                  <a:gd name="connsiteY5" fmla="*/ 465513 h 4876800"/>
                  <a:gd name="connsiteX6" fmla="*/ 376844 w 2895600"/>
                  <a:gd name="connsiteY6" fmla="*/ 498764 h 4876800"/>
                  <a:gd name="connsiteX7" fmla="*/ 310342 w 2895600"/>
                  <a:gd name="connsiteY7" fmla="*/ 631767 h 4876800"/>
                  <a:gd name="connsiteX8" fmla="*/ 293717 w 2895600"/>
                  <a:gd name="connsiteY8" fmla="*/ 814647 h 4876800"/>
                  <a:gd name="connsiteX9" fmla="*/ 592975 w 2895600"/>
                  <a:gd name="connsiteY9" fmla="*/ 1080655 h 4876800"/>
                  <a:gd name="connsiteX10" fmla="*/ 676102 w 2895600"/>
                  <a:gd name="connsiteY10" fmla="*/ 1180407 h 4876800"/>
                  <a:gd name="connsiteX11" fmla="*/ 742604 w 2895600"/>
                  <a:gd name="connsiteY11" fmla="*/ 1330036 h 4876800"/>
                  <a:gd name="connsiteX12" fmla="*/ 809106 w 2895600"/>
                  <a:gd name="connsiteY12" fmla="*/ 1496291 h 4876800"/>
                  <a:gd name="connsiteX13" fmla="*/ 925484 w 2895600"/>
                  <a:gd name="connsiteY13" fmla="*/ 1612669 h 4876800"/>
                  <a:gd name="connsiteX14" fmla="*/ 759229 w 2895600"/>
                  <a:gd name="connsiteY14" fmla="*/ 1778924 h 4876800"/>
                  <a:gd name="connsiteX15" fmla="*/ 709353 w 2895600"/>
                  <a:gd name="connsiteY15" fmla="*/ 2011680 h 4876800"/>
                  <a:gd name="connsiteX16" fmla="*/ 825731 w 2895600"/>
                  <a:gd name="connsiteY16" fmla="*/ 2161309 h 4876800"/>
                  <a:gd name="connsiteX17" fmla="*/ 858982 w 2895600"/>
                  <a:gd name="connsiteY17" fmla="*/ 2261062 h 4876800"/>
                  <a:gd name="connsiteX18" fmla="*/ 908858 w 2895600"/>
                  <a:gd name="connsiteY18" fmla="*/ 2327564 h 4876800"/>
                  <a:gd name="connsiteX19" fmla="*/ 1025237 w 2895600"/>
                  <a:gd name="connsiteY19" fmla="*/ 2560320 h 4876800"/>
                  <a:gd name="connsiteX20" fmla="*/ 1141615 w 2895600"/>
                  <a:gd name="connsiteY20" fmla="*/ 2626822 h 4876800"/>
                  <a:gd name="connsiteX21" fmla="*/ 1041862 w 2895600"/>
                  <a:gd name="connsiteY21" fmla="*/ 2842953 h 4876800"/>
                  <a:gd name="connsiteX22" fmla="*/ 908858 w 2895600"/>
                  <a:gd name="connsiteY22" fmla="*/ 3142211 h 4876800"/>
                  <a:gd name="connsiteX23" fmla="*/ 742604 w 2895600"/>
                  <a:gd name="connsiteY23" fmla="*/ 3474720 h 4876800"/>
                  <a:gd name="connsiteX24" fmla="*/ 725978 w 2895600"/>
                  <a:gd name="connsiteY24" fmla="*/ 3724102 h 4876800"/>
                  <a:gd name="connsiteX25" fmla="*/ 659477 w 2895600"/>
                  <a:gd name="connsiteY25" fmla="*/ 3890356 h 4876800"/>
                  <a:gd name="connsiteX26" fmla="*/ 892233 w 2895600"/>
                  <a:gd name="connsiteY26" fmla="*/ 3973484 h 4876800"/>
                  <a:gd name="connsiteX27" fmla="*/ 1507375 w 2895600"/>
                  <a:gd name="connsiteY27" fmla="*/ 3990109 h 4876800"/>
                  <a:gd name="connsiteX28" fmla="*/ 1889760 w 2895600"/>
                  <a:gd name="connsiteY28" fmla="*/ 3956858 h 4876800"/>
                  <a:gd name="connsiteX29" fmla="*/ 1923011 w 2895600"/>
                  <a:gd name="connsiteY29" fmla="*/ 3956858 h 4876800"/>
                  <a:gd name="connsiteX30" fmla="*/ 2272146 w 2895600"/>
                  <a:gd name="connsiteY30" fmla="*/ 3973484 h 4876800"/>
                  <a:gd name="connsiteX31" fmla="*/ 2488277 w 2895600"/>
                  <a:gd name="connsiteY31" fmla="*/ 4039986 h 4876800"/>
                  <a:gd name="connsiteX32" fmla="*/ 2671157 w 2895600"/>
                  <a:gd name="connsiteY32" fmla="*/ 3973484 h 4876800"/>
                  <a:gd name="connsiteX33" fmla="*/ 2770909 w 2895600"/>
                  <a:gd name="connsiteY33" fmla="*/ 4372495 h 4876800"/>
                  <a:gd name="connsiteX34" fmla="*/ 2837411 w 2895600"/>
                  <a:gd name="connsiteY34" fmla="*/ 4422371 h 4876800"/>
                  <a:gd name="connsiteX35" fmla="*/ 2870662 w 2895600"/>
                  <a:gd name="connsiteY35" fmla="*/ 4505498 h 4876800"/>
                  <a:gd name="connsiteX36" fmla="*/ 2687782 w 2895600"/>
                  <a:gd name="connsiteY36" fmla="*/ 4538749 h 4876800"/>
                  <a:gd name="connsiteX37" fmla="*/ 2521528 w 2895600"/>
                  <a:gd name="connsiteY37" fmla="*/ 4472247 h 4876800"/>
                  <a:gd name="connsiteX38" fmla="*/ 2371898 w 2895600"/>
                  <a:gd name="connsiteY38" fmla="*/ 4289367 h 4876800"/>
                  <a:gd name="connsiteX39" fmla="*/ 2072640 w 2895600"/>
                  <a:gd name="connsiteY39" fmla="*/ 4239491 h 4876800"/>
                  <a:gd name="connsiteX40" fmla="*/ 1773382 w 2895600"/>
                  <a:gd name="connsiteY40" fmla="*/ 4189615 h 4876800"/>
                  <a:gd name="connsiteX41" fmla="*/ 1407622 w 2895600"/>
                  <a:gd name="connsiteY41" fmla="*/ 4123113 h 4876800"/>
                  <a:gd name="connsiteX42" fmla="*/ 1075113 w 2895600"/>
                  <a:gd name="connsiteY42" fmla="*/ 4123113 h 4876800"/>
                  <a:gd name="connsiteX43" fmla="*/ 1058488 w 2895600"/>
                  <a:gd name="connsiteY43" fmla="*/ 4189615 h 4876800"/>
                  <a:gd name="connsiteX44" fmla="*/ 1174866 w 2895600"/>
                  <a:gd name="connsiteY44" fmla="*/ 4372495 h 4876800"/>
                  <a:gd name="connsiteX45" fmla="*/ 875608 w 2895600"/>
                  <a:gd name="connsiteY45" fmla="*/ 4322618 h 4876800"/>
                  <a:gd name="connsiteX46" fmla="*/ 592975 w 2895600"/>
                  <a:gd name="connsiteY46" fmla="*/ 4272742 h 4876800"/>
                  <a:gd name="connsiteX47" fmla="*/ 376844 w 2895600"/>
                  <a:gd name="connsiteY47" fmla="*/ 4239491 h 4876800"/>
                  <a:gd name="connsiteX48" fmla="*/ 94211 w 2895600"/>
                  <a:gd name="connsiteY48" fmla="*/ 4206240 h 4876800"/>
                  <a:gd name="connsiteX49" fmla="*/ 11084 w 2895600"/>
                  <a:gd name="connsiteY49" fmla="*/ 4239491 h 4876800"/>
                  <a:gd name="connsiteX50" fmla="*/ 27709 w 2895600"/>
                  <a:gd name="connsiteY50" fmla="*/ 4172989 h 4876800"/>
                  <a:gd name="connsiteX51" fmla="*/ 27709 w 2895600"/>
                  <a:gd name="connsiteY51" fmla="*/ 0 h 4876800"/>
                  <a:gd name="connsiteX0" fmla="*/ 27709 w 2895600"/>
                  <a:gd name="connsiteY0" fmla="*/ 0 h 4876800"/>
                  <a:gd name="connsiteX1" fmla="*/ 160713 w 2895600"/>
                  <a:gd name="connsiteY1" fmla="*/ 83127 h 4876800"/>
                  <a:gd name="connsiteX2" fmla="*/ 160713 w 2895600"/>
                  <a:gd name="connsiteY2" fmla="*/ 182880 h 4876800"/>
                  <a:gd name="connsiteX3" fmla="*/ 210589 w 2895600"/>
                  <a:gd name="connsiteY3" fmla="*/ 266007 h 4876800"/>
                  <a:gd name="connsiteX4" fmla="*/ 160713 w 2895600"/>
                  <a:gd name="connsiteY4" fmla="*/ 415636 h 4876800"/>
                  <a:gd name="connsiteX5" fmla="*/ 277091 w 2895600"/>
                  <a:gd name="connsiteY5" fmla="*/ 465513 h 4876800"/>
                  <a:gd name="connsiteX6" fmla="*/ 376844 w 2895600"/>
                  <a:gd name="connsiteY6" fmla="*/ 498764 h 4876800"/>
                  <a:gd name="connsiteX7" fmla="*/ 310342 w 2895600"/>
                  <a:gd name="connsiteY7" fmla="*/ 631767 h 4876800"/>
                  <a:gd name="connsiteX8" fmla="*/ 293717 w 2895600"/>
                  <a:gd name="connsiteY8" fmla="*/ 814647 h 4876800"/>
                  <a:gd name="connsiteX9" fmla="*/ 592975 w 2895600"/>
                  <a:gd name="connsiteY9" fmla="*/ 1080655 h 4876800"/>
                  <a:gd name="connsiteX10" fmla="*/ 676102 w 2895600"/>
                  <a:gd name="connsiteY10" fmla="*/ 1180407 h 4876800"/>
                  <a:gd name="connsiteX11" fmla="*/ 742604 w 2895600"/>
                  <a:gd name="connsiteY11" fmla="*/ 1330036 h 4876800"/>
                  <a:gd name="connsiteX12" fmla="*/ 809106 w 2895600"/>
                  <a:gd name="connsiteY12" fmla="*/ 1496291 h 4876800"/>
                  <a:gd name="connsiteX13" fmla="*/ 925484 w 2895600"/>
                  <a:gd name="connsiteY13" fmla="*/ 1612669 h 4876800"/>
                  <a:gd name="connsiteX14" fmla="*/ 759229 w 2895600"/>
                  <a:gd name="connsiteY14" fmla="*/ 1778924 h 4876800"/>
                  <a:gd name="connsiteX15" fmla="*/ 709353 w 2895600"/>
                  <a:gd name="connsiteY15" fmla="*/ 2011680 h 4876800"/>
                  <a:gd name="connsiteX16" fmla="*/ 825731 w 2895600"/>
                  <a:gd name="connsiteY16" fmla="*/ 2161309 h 4876800"/>
                  <a:gd name="connsiteX17" fmla="*/ 858982 w 2895600"/>
                  <a:gd name="connsiteY17" fmla="*/ 2261062 h 4876800"/>
                  <a:gd name="connsiteX18" fmla="*/ 908858 w 2895600"/>
                  <a:gd name="connsiteY18" fmla="*/ 2327564 h 4876800"/>
                  <a:gd name="connsiteX19" fmla="*/ 1025237 w 2895600"/>
                  <a:gd name="connsiteY19" fmla="*/ 2560320 h 4876800"/>
                  <a:gd name="connsiteX20" fmla="*/ 1141615 w 2895600"/>
                  <a:gd name="connsiteY20" fmla="*/ 2626822 h 4876800"/>
                  <a:gd name="connsiteX21" fmla="*/ 1041862 w 2895600"/>
                  <a:gd name="connsiteY21" fmla="*/ 2842953 h 4876800"/>
                  <a:gd name="connsiteX22" fmla="*/ 908858 w 2895600"/>
                  <a:gd name="connsiteY22" fmla="*/ 3142211 h 4876800"/>
                  <a:gd name="connsiteX23" fmla="*/ 742604 w 2895600"/>
                  <a:gd name="connsiteY23" fmla="*/ 3474720 h 4876800"/>
                  <a:gd name="connsiteX24" fmla="*/ 725978 w 2895600"/>
                  <a:gd name="connsiteY24" fmla="*/ 3724102 h 4876800"/>
                  <a:gd name="connsiteX25" fmla="*/ 659477 w 2895600"/>
                  <a:gd name="connsiteY25" fmla="*/ 3890356 h 4876800"/>
                  <a:gd name="connsiteX26" fmla="*/ 892233 w 2895600"/>
                  <a:gd name="connsiteY26" fmla="*/ 3973484 h 4876800"/>
                  <a:gd name="connsiteX27" fmla="*/ 1507375 w 2895600"/>
                  <a:gd name="connsiteY27" fmla="*/ 3990109 h 4876800"/>
                  <a:gd name="connsiteX28" fmla="*/ 1889760 w 2895600"/>
                  <a:gd name="connsiteY28" fmla="*/ 3956858 h 4876800"/>
                  <a:gd name="connsiteX29" fmla="*/ 1923011 w 2895600"/>
                  <a:gd name="connsiteY29" fmla="*/ 3956858 h 4876800"/>
                  <a:gd name="connsiteX30" fmla="*/ 2272146 w 2895600"/>
                  <a:gd name="connsiteY30" fmla="*/ 3973484 h 4876800"/>
                  <a:gd name="connsiteX31" fmla="*/ 2488277 w 2895600"/>
                  <a:gd name="connsiteY31" fmla="*/ 4039986 h 4876800"/>
                  <a:gd name="connsiteX32" fmla="*/ 2671157 w 2895600"/>
                  <a:gd name="connsiteY32" fmla="*/ 3973484 h 4876800"/>
                  <a:gd name="connsiteX33" fmla="*/ 2770909 w 2895600"/>
                  <a:gd name="connsiteY33" fmla="*/ 4372495 h 4876800"/>
                  <a:gd name="connsiteX34" fmla="*/ 2837411 w 2895600"/>
                  <a:gd name="connsiteY34" fmla="*/ 4422371 h 4876800"/>
                  <a:gd name="connsiteX35" fmla="*/ 2870662 w 2895600"/>
                  <a:gd name="connsiteY35" fmla="*/ 4505498 h 4876800"/>
                  <a:gd name="connsiteX36" fmla="*/ 2687782 w 2895600"/>
                  <a:gd name="connsiteY36" fmla="*/ 4538749 h 4876800"/>
                  <a:gd name="connsiteX37" fmla="*/ 2521528 w 2895600"/>
                  <a:gd name="connsiteY37" fmla="*/ 4472247 h 4876800"/>
                  <a:gd name="connsiteX38" fmla="*/ 2149884 w 2895600"/>
                  <a:gd name="connsiteY38" fmla="*/ 4289367 h 4876800"/>
                  <a:gd name="connsiteX39" fmla="*/ 2072640 w 2895600"/>
                  <a:gd name="connsiteY39" fmla="*/ 4239491 h 4876800"/>
                  <a:gd name="connsiteX40" fmla="*/ 1773382 w 2895600"/>
                  <a:gd name="connsiteY40" fmla="*/ 4189615 h 4876800"/>
                  <a:gd name="connsiteX41" fmla="*/ 1407622 w 2895600"/>
                  <a:gd name="connsiteY41" fmla="*/ 4123113 h 4876800"/>
                  <a:gd name="connsiteX42" fmla="*/ 1075113 w 2895600"/>
                  <a:gd name="connsiteY42" fmla="*/ 4123113 h 4876800"/>
                  <a:gd name="connsiteX43" fmla="*/ 1058488 w 2895600"/>
                  <a:gd name="connsiteY43" fmla="*/ 4189615 h 4876800"/>
                  <a:gd name="connsiteX44" fmla="*/ 1174866 w 2895600"/>
                  <a:gd name="connsiteY44" fmla="*/ 4372495 h 4876800"/>
                  <a:gd name="connsiteX45" fmla="*/ 875608 w 2895600"/>
                  <a:gd name="connsiteY45" fmla="*/ 4322618 h 4876800"/>
                  <a:gd name="connsiteX46" fmla="*/ 592975 w 2895600"/>
                  <a:gd name="connsiteY46" fmla="*/ 4272742 h 4876800"/>
                  <a:gd name="connsiteX47" fmla="*/ 376844 w 2895600"/>
                  <a:gd name="connsiteY47" fmla="*/ 4239491 h 4876800"/>
                  <a:gd name="connsiteX48" fmla="*/ 94211 w 2895600"/>
                  <a:gd name="connsiteY48" fmla="*/ 4206240 h 4876800"/>
                  <a:gd name="connsiteX49" fmla="*/ 11084 w 2895600"/>
                  <a:gd name="connsiteY49" fmla="*/ 4239491 h 4876800"/>
                  <a:gd name="connsiteX50" fmla="*/ 27709 w 2895600"/>
                  <a:gd name="connsiteY50" fmla="*/ 4172989 h 4876800"/>
                  <a:gd name="connsiteX51" fmla="*/ 27709 w 2895600"/>
                  <a:gd name="connsiteY51" fmla="*/ 0 h 4876800"/>
                  <a:gd name="connsiteX0" fmla="*/ 27709 w 2895600"/>
                  <a:gd name="connsiteY0" fmla="*/ 0 h 4876800"/>
                  <a:gd name="connsiteX1" fmla="*/ 160713 w 2895600"/>
                  <a:gd name="connsiteY1" fmla="*/ 83127 h 4876800"/>
                  <a:gd name="connsiteX2" fmla="*/ 160713 w 2895600"/>
                  <a:gd name="connsiteY2" fmla="*/ 182880 h 4876800"/>
                  <a:gd name="connsiteX3" fmla="*/ 210589 w 2895600"/>
                  <a:gd name="connsiteY3" fmla="*/ 266007 h 4876800"/>
                  <a:gd name="connsiteX4" fmla="*/ 160713 w 2895600"/>
                  <a:gd name="connsiteY4" fmla="*/ 415636 h 4876800"/>
                  <a:gd name="connsiteX5" fmla="*/ 277091 w 2895600"/>
                  <a:gd name="connsiteY5" fmla="*/ 465513 h 4876800"/>
                  <a:gd name="connsiteX6" fmla="*/ 376844 w 2895600"/>
                  <a:gd name="connsiteY6" fmla="*/ 498764 h 4876800"/>
                  <a:gd name="connsiteX7" fmla="*/ 310342 w 2895600"/>
                  <a:gd name="connsiteY7" fmla="*/ 631767 h 4876800"/>
                  <a:gd name="connsiteX8" fmla="*/ 293717 w 2895600"/>
                  <a:gd name="connsiteY8" fmla="*/ 814647 h 4876800"/>
                  <a:gd name="connsiteX9" fmla="*/ 592975 w 2895600"/>
                  <a:gd name="connsiteY9" fmla="*/ 1080655 h 4876800"/>
                  <a:gd name="connsiteX10" fmla="*/ 676102 w 2895600"/>
                  <a:gd name="connsiteY10" fmla="*/ 1180407 h 4876800"/>
                  <a:gd name="connsiteX11" fmla="*/ 742604 w 2895600"/>
                  <a:gd name="connsiteY11" fmla="*/ 1330036 h 4876800"/>
                  <a:gd name="connsiteX12" fmla="*/ 809106 w 2895600"/>
                  <a:gd name="connsiteY12" fmla="*/ 1496291 h 4876800"/>
                  <a:gd name="connsiteX13" fmla="*/ 925484 w 2895600"/>
                  <a:gd name="connsiteY13" fmla="*/ 1612669 h 4876800"/>
                  <a:gd name="connsiteX14" fmla="*/ 759229 w 2895600"/>
                  <a:gd name="connsiteY14" fmla="*/ 1778924 h 4876800"/>
                  <a:gd name="connsiteX15" fmla="*/ 709353 w 2895600"/>
                  <a:gd name="connsiteY15" fmla="*/ 2011680 h 4876800"/>
                  <a:gd name="connsiteX16" fmla="*/ 825731 w 2895600"/>
                  <a:gd name="connsiteY16" fmla="*/ 2161309 h 4876800"/>
                  <a:gd name="connsiteX17" fmla="*/ 858982 w 2895600"/>
                  <a:gd name="connsiteY17" fmla="*/ 2261062 h 4876800"/>
                  <a:gd name="connsiteX18" fmla="*/ 908858 w 2895600"/>
                  <a:gd name="connsiteY18" fmla="*/ 2327564 h 4876800"/>
                  <a:gd name="connsiteX19" fmla="*/ 1025237 w 2895600"/>
                  <a:gd name="connsiteY19" fmla="*/ 2560320 h 4876800"/>
                  <a:gd name="connsiteX20" fmla="*/ 1141615 w 2895600"/>
                  <a:gd name="connsiteY20" fmla="*/ 2626822 h 4876800"/>
                  <a:gd name="connsiteX21" fmla="*/ 1041862 w 2895600"/>
                  <a:gd name="connsiteY21" fmla="*/ 2842953 h 4876800"/>
                  <a:gd name="connsiteX22" fmla="*/ 908858 w 2895600"/>
                  <a:gd name="connsiteY22" fmla="*/ 3142211 h 4876800"/>
                  <a:gd name="connsiteX23" fmla="*/ 742604 w 2895600"/>
                  <a:gd name="connsiteY23" fmla="*/ 3474720 h 4876800"/>
                  <a:gd name="connsiteX24" fmla="*/ 725978 w 2895600"/>
                  <a:gd name="connsiteY24" fmla="*/ 3724102 h 4876800"/>
                  <a:gd name="connsiteX25" fmla="*/ 659477 w 2895600"/>
                  <a:gd name="connsiteY25" fmla="*/ 3890356 h 4876800"/>
                  <a:gd name="connsiteX26" fmla="*/ 892233 w 2895600"/>
                  <a:gd name="connsiteY26" fmla="*/ 3973484 h 4876800"/>
                  <a:gd name="connsiteX27" fmla="*/ 1507375 w 2895600"/>
                  <a:gd name="connsiteY27" fmla="*/ 3990109 h 4876800"/>
                  <a:gd name="connsiteX28" fmla="*/ 1889760 w 2895600"/>
                  <a:gd name="connsiteY28" fmla="*/ 3956858 h 4876800"/>
                  <a:gd name="connsiteX29" fmla="*/ 1923011 w 2895600"/>
                  <a:gd name="connsiteY29" fmla="*/ 3956858 h 4876800"/>
                  <a:gd name="connsiteX30" fmla="*/ 2272146 w 2895600"/>
                  <a:gd name="connsiteY30" fmla="*/ 3973484 h 4876800"/>
                  <a:gd name="connsiteX31" fmla="*/ 2488277 w 2895600"/>
                  <a:gd name="connsiteY31" fmla="*/ 4039986 h 4876800"/>
                  <a:gd name="connsiteX32" fmla="*/ 2671157 w 2895600"/>
                  <a:gd name="connsiteY32" fmla="*/ 3973484 h 4876800"/>
                  <a:gd name="connsiteX33" fmla="*/ 2770909 w 2895600"/>
                  <a:gd name="connsiteY33" fmla="*/ 4372495 h 4876800"/>
                  <a:gd name="connsiteX34" fmla="*/ 2837411 w 2895600"/>
                  <a:gd name="connsiteY34" fmla="*/ 4422371 h 4876800"/>
                  <a:gd name="connsiteX35" fmla="*/ 2870662 w 2895600"/>
                  <a:gd name="connsiteY35" fmla="*/ 4505498 h 4876800"/>
                  <a:gd name="connsiteX36" fmla="*/ 2687782 w 2895600"/>
                  <a:gd name="connsiteY36" fmla="*/ 4538749 h 4876800"/>
                  <a:gd name="connsiteX37" fmla="*/ 2299514 w 2895600"/>
                  <a:gd name="connsiteY37" fmla="*/ 4472247 h 4876800"/>
                  <a:gd name="connsiteX38" fmla="*/ 2149884 w 2895600"/>
                  <a:gd name="connsiteY38" fmla="*/ 4289367 h 4876800"/>
                  <a:gd name="connsiteX39" fmla="*/ 2072640 w 2895600"/>
                  <a:gd name="connsiteY39" fmla="*/ 4239491 h 4876800"/>
                  <a:gd name="connsiteX40" fmla="*/ 1773382 w 2895600"/>
                  <a:gd name="connsiteY40" fmla="*/ 4189615 h 4876800"/>
                  <a:gd name="connsiteX41" fmla="*/ 1407622 w 2895600"/>
                  <a:gd name="connsiteY41" fmla="*/ 4123113 h 4876800"/>
                  <a:gd name="connsiteX42" fmla="*/ 1075113 w 2895600"/>
                  <a:gd name="connsiteY42" fmla="*/ 4123113 h 4876800"/>
                  <a:gd name="connsiteX43" fmla="*/ 1058488 w 2895600"/>
                  <a:gd name="connsiteY43" fmla="*/ 4189615 h 4876800"/>
                  <a:gd name="connsiteX44" fmla="*/ 1174866 w 2895600"/>
                  <a:gd name="connsiteY44" fmla="*/ 4372495 h 4876800"/>
                  <a:gd name="connsiteX45" fmla="*/ 875608 w 2895600"/>
                  <a:gd name="connsiteY45" fmla="*/ 4322618 h 4876800"/>
                  <a:gd name="connsiteX46" fmla="*/ 592975 w 2895600"/>
                  <a:gd name="connsiteY46" fmla="*/ 4272742 h 4876800"/>
                  <a:gd name="connsiteX47" fmla="*/ 376844 w 2895600"/>
                  <a:gd name="connsiteY47" fmla="*/ 4239491 h 4876800"/>
                  <a:gd name="connsiteX48" fmla="*/ 94211 w 2895600"/>
                  <a:gd name="connsiteY48" fmla="*/ 4206240 h 4876800"/>
                  <a:gd name="connsiteX49" fmla="*/ 11084 w 2895600"/>
                  <a:gd name="connsiteY49" fmla="*/ 4239491 h 4876800"/>
                  <a:gd name="connsiteX50" fmla="*/ 27709 w 2895600"/>
                  <a:gd name="connsiteY50" fmla="*/ 4172989 h 4876800"/>
                  <a:gd name="connsiteX51" fmla="*/ 27709 w 2895600"/>
                  <a:gd name="connsiteY51" fmla="*/ 0 h 4876800"/>
                  <a:gd name="connsiteX0" fmla="*/ 27709 w 2884516"/>
                  <a:gd name="connsiteY0" fmla="*/ 0 h 4876800"/>
                  <a:gd name="connsiteX1" fmla="*/ 160713 w 2884516"/>
                  <a:gd name="connsiteY1" fmla="*/ 83127 h 4876800"/>
                  <a:gd name="connsiteX2" fmla="*/ 160713 w 2884516"/>
                  <a:gd name="connsiteY2" fmla="*/ 182880 h 4876800"/>
                  <a:gd name="connsiteX3" fmla="*/ 210589 w 2884516"/>
                  <a:gd name="connsiteY3" fmla="*/ 266007 h 4876800"/>
                  <a:gd name="connsiteX4" fmla="*/ 160713 w 2884516"/>
                  <a:gd name="connsiteY4" fmla="*/ 415636 h 4876800"/>
                  <a:gd name="connsiteX5" fmla="*/ 277091 w 2884516"/>
                  <a:gd name="connsiteY5" fmla="*/ 465513 h 4876800"/>
                  <a:gd name="connsiteX6" fmla="*/ 376844 w 2884516"/>
                  <a:gd name="connsiteY6" fmla="*/ 498764 h 4876800"/>
                  <a:gd name="connsiteX7" fmla="*/ 310342 w 2884516"/>
                  <a:gd name="connsiteY7" fmla="*/ 631767 h 4876800"/>
                  <a:gd name="connsiteX8" fmla="*/ 293717 w 2884516"/>
                  <a:gd name="connsiteY8" fmla="*/ 814647 h 4876800"/>
                  <a:gd name="connsiteX9" fmla="*/ 592975 w 2884516"/>
                  <a:gd name="connsiteY9" fmla="*/ 1080655 h 4876800"/>
                  <a:gd name="connsiteX10" fmla="*/ 676102 w 2884516"/>
                  <a:gd name="connsiteY10" fmla="*/ 1180407 h 4876800"/>
                  <a:gd name="connsiteX11" fmla="*/ 742604 w 2884516"/>
                  <a:gd name="connsiteY11" fmla="*/ 1330036 h 4876800"/>
                  <a:gd name="connsiteX12" fmla="*/ 809106 w 2884516"/>
                  <a:gd name="connsiteY12" fmla="*/ 1496291 h 4876800"/>
                  <a:gd name="connsiteX13" fmla="*/ 925484 w 2884516"/>
                  <a:gd name="connsiteY13" fmla="*/ 1612669 h 4876800"/>
                  <a:gd name="connsiteX14" fmla="*/ 759229 w 2884516"/>
                  <a:gd name="connsiteY14" fmla="*/ 1778924 h 4876800"/>
                  <a:gd name="connsiteX15" fmla="*/ 709353 w 2884516"/>
                  <a:gd name="connsiteY15" fmla="*/ 2011680 h 4876800"/>
                  <a:gd name="connsiteX16" fmla="*/ 825731 w 2884516"/>
                  <a:gd name="connsiteY16" fmla="*/ 2161309 h 4876800"/>
                  <a:gd name="connsiteX17" fmla="*/ 858982 w 2884516"/>
                  <a:gd name="connsiteY17" fmla="*/ 2261062 h 4876800"/>
                  <a:gd name="connsiteX18" fmla="*/ 908858 w 2884516"/>
                  <a:gd name="connsiteY18" fmla="*/ 2327564 h 4876800"/>
                  <a:gd name="connsiteX19" fmla="*/ 1025237 w 2884516"/>
                  <a:gd name="connsiteY19" fmla="*/ 2560320 h 4876800"/>
                  <a:gd name="connsiteX20" fmla="*/ 1141615 w 2884516"/>
                  <a:gd name="connsiteY20" fmla="*/ 2626822 h 4876800"/>
                  <a:gd name="connsiteX21" fmla="*/ 1041862 w 2884516"/>
                  <a:gd name="connsiteY21" fmla="*/ 2842953 h 4876800"/>
                  <a:gd name="connsiteX22" fmla="*/ 908858 w 2884516"/>
                  <a:gd name="connsiteY22" fmla="*/ 3142211 h 4876800"/>
                  <a:gd name="connsiteX23" fmla="*/ 742604 w 2884516"/>
                  <a:gd name="connsiteY23" fmla="*/ 3474720 h 4876800"/>
                  <a:gd name="connsiteX24" fmla="*/ 725978 w 2884516"/>
                  <a:gd name="connsiteY24" fmla="*/ 3724102 h 4876800"/>
                  <a:gd name="connsiteX25" fmla="*/ 659477 w 2884516"/>
                  <a:gd name="connsiteY25" fmla="*/ 3890356 h 4876800"/>
                  <a:gd name="connsiteX26" fmla="*/ 892233 w 2884516"/>
                  <a:gd name="connsiteY26" fmla="*/ 3973484 h 4876800"/>
                  <a:gd name="connsiteX27" fmla="*/ 1507375 w 2884516"/>
                  <a:gd name="connsiteY27" fmla="*/ 3990109 h 4876800"/>
                  <a:gd name="connsiteX28" fmla="*/ 1889760 w 2884516"/>
                  <a:gd name="connsiteY28" fmla="*/ 3956858 h 4876800"/>
                  <a:gd name="connsiteX29" fmla="*/ 1923011 w 2884516"/>
                  <a:gd name="connsiteY29" fmla="*/ 3956858 h 4876800"/>
                  <a:gd name="connsiteX30" fmla="*/ 2272146 w 2884516"/>
                  <a:gd name="connsiteY30" fmla="*/ 3973484 h 4876800"/>
                  <a:gd name="connsiteX31" fmla="*/ 2488277 w 2884516"/>
                  <a:gd name="connsiteY31" fmla="*/ 4039986 h 4876800"/>
                  <a:gd name="connsiteX32" fmla="*/ 2671157 w 2884516"/>
                  <a:gd name="connsiteY32" fmla="*/ 3973484 h 4876800"/>
                  <a:gd name="connsiteX33" fmla="*/ 2770909 w 2884516"/>
                  <a:gd name="connsiteY33" fmla="*/ 4372495 h 4876800"/>
                  <a:gd name="connsiteX34" fmla="*/ 2870662 w 2884516"/>
                  <a:gd name="connsiteY34" fmla="*/ 4505498 h 4876800"/>
                  <a:gd name="connsiteX35" fmla="*/ 2687782 w 2884516"/>
                  <a:gd name="connsiteY35" fmla="*/ 4538749 h 4876800"/>
                  <a:gd name="connsiteX36" fmla="*/ 2299514 w 2884516"/>
                  <a:gd name="connsiteY36" fmla="*/ 4472247 h 4876800"/>
                  <a:gd name="connsiteX37" fmla="*/ 2149884 w 2884516"/>
                  <a:gd name="connsiteY37" fmla="*/ 4289367 h 4876800"/>
                  <a:gd name="connsiteX38" fmla="*/ 2072640 w 2884516"/>
                  <a:gd name="connsiteY38" fmla="*/ 4239491 h 4876800"/>
                  <a:gd name="connsiteX39" fmla="*/ 1773382 w 2884516"/>
                  <a:gd name="connsiteY39" fmla="*/ 4189615 h 4876800"/>
                  <a:gd name="connsiteX40" fmla="*/ 1407622 w 2884516"/>
                  <a:gd name="connsiteY40" fmla="*/ 4123113 h 4876800"/>
                  <a:gd name="connsiteX41" fmla="*/ 1075113 w 2884516"/>
                  <a:gd name="connsiteY41" fmla="*/ 4123113 h 4876800"/>
                  <a:gd name="connsiteX42" fmla="*/ 1058488 w 2884516"/>
                  <a:gd name="connsiteY42" fmla="*/ 4189615 h 4876800"/>
                  <a:gd name="connsiteX43" fmla="*/ 1174866 w 2884516"/>
                  <a:gd name="connsiteY43" fmla="*/ 4372495 h 4876800"/>
                  <a:gd name="connsiteX44" fmla="*/ 875608 w 2884516"/>
                  <a:gd name="connsiteY44" fmla="*/ 4322618 h 4876800"/>
                  <a:gd name="connsiteX45" fmla="*/ 592975 w 2884516"/>
                  <a:gd name="connsiteY45" fmla="*/ 4272742 h 4876800"/>
                  <a:gd name="connsiteX46" fmla="*/ 376844 w 2884516"/>
                  <a:gd name="connsiteY46" fmla="*/ 4239491 h 4876800"/>
                  <a:gd name="connsiteX47" fmla="*/ 94211 w 2884516"/>
                  <a:gd name="connsiteY47" fmla="*/ 4206240 h 4876800"/>
                  <a:gd name="connsiteX48" fmla="*/ 11084 w 2884516"/>
                  <a:gd name="connsiteY48" fmla="*/ 4239491 h 4876800"/>
                  <a:gd name="connsiteX49" fmla="*/ 27709 w 2884516"/>
                  <a:gd name="connsiteY49" fmla="*/ 4172989 h 4876800"/>
                  <a:gd name="connsiteX50" fmla="*/ 27709 w 2884516"/>
                  <a:gd name="connsiteY50" fmla="*/ 0 h 4876800"/>
                  <a:gd name="connsiteX0" fmla="*/ 27709 w 2773680"/>
                  <a:gd name="connsiteY0" fmla="*/ 0 h 4876800"/>
                  <a:gd name="connsiteX1" fmla="*/ 160713 w 2773680"/>
                  <a:gd name="connsiteY1" fmla="*/ 83127 h 4876800"/>
                  <a:gd name="connsiteX2" fmla="*/ 160713 w 2773680"/>
                  <a:gd name="connsiteY2" fmla="*/ 182880 h 4876800"/>
                  <a:gd name="connsiteX3" fmla="*/ 210589 w 2773680"/>
                  <a:gd name="connsiteY3" fmla="*/ 266007 h 4876800"/>
                  <a:gd name="connsiteX4" fmla="*/ 160713 w 2773680"/>
                  <a:gd name="connsiteY4" fmla="*/ 415636 h 4876800"/>
                  <a:gd name="connsiteX5" fmla="*/ 277091 w 2773680"/>
                  <a:gd name="connsiteY5" fmla="*/ 465513 h 4876800"/>
                  <a:gd name="connsiteX6" fmla="*/ 376844 w 2773680"/>
                  <a:gd name="connsiteY6" fmla="*/ 498764 h 4876800"/>
                  <a:gd name="connsiteX7" fmla="*/ 310342 w 2773680"/>
                  <a:gd name="connsiteY7" fmla="*/ 631767 h 4876800"/>
                  <a:gd name="connsiteX8" fmla="*/ 293717 w 2773680"/>
                  <a:gd name="connsiteY8" fmla="*/ 814647 h 4876800"/>
                  <a:gd name="connsiteX9" fmla="*/ 592975 w 2773680"/>
                  <a:gd name="connsiteY9" fmla="*/ 1080655 h 4876800"/>
                  <a:gd name="connsiteX10" fmla="*/ 676102 w 2773680"/>
                  <a:gd name="connsiteY10" fmla="*/ 1180407 h 4876800"/>
                  <a:gd name="connsiteX11" fmla="*/ 742604 w 2773680"/>
                  <a:gd name="connsiteY11" fmla="*/ 1330036 h 4876800"/>
                  <a:gd name="connsiteX12" fmla="*/ 809106 w 2773680"/>
                  <a:gd name="connsiteY12" fmla="*/ 1496291 h 4876800"/>
                  <a:gd name="connsiteX13" fmla="*/ 925484 w 2773680"/>
                  <a:gd name="connsiteY13" fmla="*/ 1612669 h 4876800"/>
                  <a:gd name="connsiteX14" fmla="*/ 759229 w 2773680"/>
                  <a:gd name="connsiteY14" fmla="*/ 1778924 h 4876800"/>
                  <a:gd name="connsiteX15" fmla="*/ 709353 w 2773680"/>
                  <a:gd name="connsiteY15" fmla="*/ 2011680 h 4876800"/>
                  <a:gd name="connsiteX16" fmla="*/ 825731 w 2773680"/>
                  <a:gd name="connsiteY16" fmla="*/ 2161309 h 4876800"/>
                  <a:gd name="connsiteX17" fmla="*/ 858982 w 2773680"/>
                  <a:gd name="connsiteY17" fmla="*/ 2261062 h 4876800"/>
                  <a:gd name="connsiteX18" fmla="*/ 908858 w 2773680"/>
                  <a:gd name="connsiteY18" fmla="*/ 2327564 h 4876800"/>
                  <a:gd name="connsiteX19" fmla="*/ 1025237 w 2773680"/>
                  <a:gd name="connsiteY19" fmla="*/ 2560320 h 4876800"/>
                  <a:gd name="connsiteX20" fmla="*/ 1141615 w 2773680"/>
                  <a:gd name="connsiteY20" fmla="*/ 2626822 h 4876800"/>
                  <a:gd name="connsiteX21" fmla="*/ 1041862 w 2773680"/>
                  <a:gd name="connsiteY21" fmla="*/ 2842953 h 4876800"/>
                  <a:gd name="connsiteX22" fmla="*/ 908858 w 2773680"/>
                  <a:gd name="connsiteY22" fmla="*/ 3142211 h 4876800"/>
                  <a:gd name="connsiteX23" fmla="*/ 742604 w 2773680"/>
                  <a:gd name="connsiteY23" fmla="*/ 3474720 h 4876800"/>
                  <a:gd name="connsiteX24" fmla="*/ 725978 w 2773680"/>
                  <a:gd name="connsiteY24" fmla="*/ 3724102 h 4876800"/>
                  <a:gd name="connsiteX25" fmla="*/ 659477 w 2773680"/>
                  <a:gd name="connsiteY25" fmla="*/ 3890356 h 4876800"/>
                  <a:gd name="connsiteX26" fmla="*/ 892233 w 2773680"/>
                  <a:gd name="connsiteY26" fmla="*/ 3973484 h 4876800"/>
                  <a:gd name="connsiteX27" fmla="*/ 1507375 w 2773680"/>
                  <a:gd name="connsiteY27" fmla="*/ 3990109 h 4876800"/>
                  <a:gd name="connsiteX28" fmla="*/ 1889760 w 2773680"/>
                  <a:gd name="connsiteY28" fmla="*/ 3956858 h 4876800"/>
                  <a:gd name="connsiteX29" fmla="*/ 1923011 w 2773680"/>
                  <a:gd name="connsiteY29" fmla="*/ 3956858 h 4876800"/>
                  <a:gd name="connsiteX30" fmla="*/ 2272146 w 2773680"/>
                  <a:gd name="connsiteY30" fmla="*/ 3973484 h 4876800"/>
                  <a:gd name="connsiteX31" fmla="*/ 2488277 w 2773680"/>
                  <a:gd name="connsiteY31" fmla="*/ 4039986 h 4876800"/>
                  <a:gd name="connsiteX32" fmla="*/ 2671157 w 2773680"/>
                  <a:gd name="connsiteY32" fmla="*/ 3973484 h 4876800"/>
                  <a:gd name="connsiteX33" fmla="*/ 2770909 w 2773680"/>
                  <a:gd name="connsiteY33" fmla="*/ 4372495 h 4876800"/>
                  <a:gd name="connsiteX34" fmla="*/ 2687782 w 2773680"/>
                  <a:gd name="connsiteY34" fmla="*/ 4538749 h 4876800"/>
                  <a:gd name="connsiteX35" fmla="*/ 2299514 w 2773680"/>
                  <a:gd name="connsiteY35" fmla="*/ 4472247 h 4876800"/>
                  <a:gd name="connsiteX36" fmla="*/ 2149884 w 2773680"/>
                  <a:gd name="connsiteY36" fmla="*/ 4289367 h 4876800"/>
                  <a:gd name="connsiteX37" fmla="*/ 2072640 w 2773680"/>
                  <a:gd name="connsiteY37" fmla="*/ 4239491 h 4876800"/>
                  <a:gd name="connsiteX38" fmla="*/ 1773382 w 2773680"/>
                  <a:gd name="connsiteY38" fmla="*/ 4189615 h 4876800"/>
                  <a:gd name="connsiteX39" fmla="*/ 1407622 w 2773680"/>
                  <a:gd name="connsiteY39" fmla="*/ 4123113 h 4876800"/>
                  <a:gd name="connsiteX40" fmla="*/ 1075113 w 2773680"/>
                  <a:gd name="connsiteY40" fmla="*/ 4123113 h 4876800"/>
                  <a:gd name="connsiteX41" fmla="*/ 1058488 w 2773680"/>
                  <a:gd name="connsiteY41" fmla="*/ 4189615 h 4876800"/>
                  <a:gd name="connsiteX42" fmla="*/ 1174866 w 2773680"/>
                  <a:gd name="connsiteY42" fmla="*/ 4372495 h 4876800"/>
                  <a:gd name="connsiteX43" fmla="*/ 875608 w 2773680"/>
                  <a:gd name="connsiteY43" fmla="*/ 4322618 h 4876800"/>
                  <a:gd name="connsiteX44" fmla="*/ 592975 w 2773680"/>
                  <a:gd name="connsiteY44" fmla="*/ 4272742 h 4876800"/>
                  <a:gd name="connsiteX45" fmla="*/ 376844 w 2773680"/>
                  <a:gd name="connsiteY45" fmla="*/ 4239491 h 4876800"/>
                  <a:gd name="connsiteX46" fmla="*/ 94211 w 2773680"/>
                  <a:gd name="connsiteY46" fmla="*/ 4206240 h 4876800"/>
                  <a:gd name="connsiteX47" fmla="*/ 11084 w 2773680"/>
                  <a:gd name="connsiteY47" fmla="*/ 4239491 h 4876800"/>
                  <a:gd name="connsiteX48" fmla="*/ 27709 w 2773680"/>
                  <a:gd name="connsiteY48" fmla="*/ 4172989 h 4876800"/>
                  <a:gd name="connsiteX49" fmla="*/ 27709 w 2773680"/>
                  <a:gd name="connsiteY49" fmla="*/ 0 h 4876800"/>
                  <a:gd name="connsiteX0" fmla="*/ 27709 w 2804160"/>
                  <a:gd name="connsiteY0" fmla="*/ 0 h 4876800"/>
                  <a:gd name="connsiteX1" fmla="*/ 160713 w 2804160"/>
                  <a:gd name="connsiteY1" fmla="*/ 83127 h 4876800"/>
                  <a:gd name="connsiteX2" fmla="*/ 160713 w 2804160"/>
                  <a:gd name="connsiteY2" fmla="*/ 182880 h 4876800"/>
                  <a:gd name="connsiteX3" fmla="*/ 210589 w 2804160"/>
                  <a:gd name="connsiteY3" fmla="*/ 266007 h 4876800"/>
                  <a:gd name="connsiteX4" fmla="*/ 160713 w 2804160"/>
                  <a:gd name="connsiteY4" fmla="*/ 415636 h 4876800"/>
                  <a:gd name="connsiteX5" fmla="*/ 277091 w 2804160"/>
                  <a:gd name="connsiteY5" fmla="*/ 465513 h 4876800"/>
                  <a:gd name="connsiteX6" fmla="*/ 376844 w 2804160"/>
                  <a:gd name="connsiteY6" fmla="*/ 498764 h 4876800"/>
                  <a:gd name="connsiteX7" fmla="*/ 310342 w 2804160"/>
                  <a:gd name="connsiteY7" fmla="*/ 631767 h 4876800"/>
                  <a:gd name="connsiteX8" fmla="*/ 293717 w 2804160"/>
                  <a:gd name="connsiteY8" fmla="*/ 814647 h 4876800"/>
                  <a:gd name="connsiteX9" fmla="*/ 592975 w 2804160"/>
                  <a:gd name="connsiteY9" fmla="*/ 1080655 h 4876800"/>
                  <a:gd name="connsiteX10" fmla="*/ 676102 w 2804160"/>
                  <a:gd name="connsiteY10" fmla="*/ 1180407 h 4876800"/>
                  <a:gd name="connsiteX11" fmla="*/ 742604 w 2804160"/>
                  <a:gd name="connsiteY11" fmla="*/ 1330036 h 4876800"/>
                  <a:gd name="connsiteX12" fmla="*/ 809106 w 2804160"/>
                  <a:gd name="connsiteY12" fmla="*/ 1496291 h 4876800"/>
                  <a:gd name="connsiteX13" fmla="*/ 925484 w 2804160"/>
                  <a:gd name="connsiteY13" fmla="*/ 1612669 h 4876800"/>
                  <a:gd name="connsiteX14" fmla="*/ 759229 w 2804160"/>
                  <a:gd name="connsiteY14" fmla="*/ 1778924 h 4876800"/>
                  <a:gd name="connsiteX15" fmla="*/ 709353 w 2804160"/>
                  <a:gd name="connsiteY15" fmla="*/ 2011680 h 4876800"/>
                  <a:gd name="connsiteX16" fmla="*/ 825731 w 2804160"/>
                  <a:gd name="connsiteY16" fmla="*/ 2161309 h 4876800"/>
                  <a:gd name="connsiteX17" fmla="*/ 858982 w 2804160"/>
                  <a:gd name="connsiteY17" fmla="*/ 2261062 h 4876800"/>
                  <a:gd name="connsiteX18" fmla="*/ 908858 w 2804160"/>
                  <a:gd name="connsiteY18" fmla="*/ 2327564 h 4876800"/>
                  <a:gd name="connsiteX19" fmla="*/ 1025237 w 2804160"/>
                  <a:gd name="connsiteY19" fmla="*/ 2560320 h 4876800"/>
                  <a:gd name="connsiteX20" fmla="*/ 1141615 w 2804160"/>
                  <a:gd name="connsiteY20" fmla="*/ 2626822 h 4876800"/>
                  <a:gd name="connsiteX21" fmla="*/ 1041862 w 2804160"/>
                  <a:gd name="connsiteY21" fmla="*/ 2842953 h 4876800"/>
                  <a:gd name="connsiteX22" fmla="*/ 908858 w 2804160"/>
                  <a:gd name="connsiteY22" fmla="*/ 3142211 h 4876800"/>
                  <a:gd name="connsiteX23" fmla="*/ 742604 w 2804160"/>
                  <a:gd name="connsiteY23" fmla="*/ 3474720 h 4876800"/>
                  <a:gd name="connsiteX24" fmla="*/ 725978 w 2804160"/>
                  <a:gd name="connsiteY24" fmla="*/ 3724102 h 4876800"/>
                  <a:gd name="connsiteX25" fmla="*/ 659477 w 2804160"/>
                  <a:gd name="connsiteY25" fmla="*/ 3890356 h 4876800"/>
                  <a:gd name="connsiteX26" fmla="*/ 892233 w 2804160"/>
                  <a:gd name="connsiteY26" fmla="*/ 3973484 h 4876800"/>
                  <a:gd name="connsiteX27" fmla="*/ 1507375 w 2804160"/>
                  <a:gd name="connsiteY27" fmla="*/ 3990109 h 4876800"/>
                  <a:gd name="connsiteX28" fmla="*/ 1889760 w 2804160"/>
                  <a:gd name="connsiteY28" fmla="*/ 3956858 h 4876800"/>
                  <a:gd name="connsiteX29" fmla="*/ 1923011 w 2804160"/>
                  <a:gd name="connsiteY29" fmla="*/ 3956858 h 4876800"/>
                  <a:gd name="connsiteX30" fmla="*/ 2272146 w 2804160"/>
                  <a:gd name="connsiteY30" fmla="*/ 3973484 h 4876800"/>
                  <a:gd name="connsiteX31" fmla="*/ 2488277 w 2804160"/>
                  <a:gd name="connsiteY31" fmla="*/ 4039986 h 4876800"/>
                  <a:gd name="connsiteX32" fmla="*/ 2770909 w 2804160"/>
                  <a:gd name="connsiteY32" fmla="*/ 4372495 h 4876800"/>
                  <a:gd name="connsiteX33" fmla="*/ 2687782 w 2804160"/>
                  <a:gd name="connsiteY33" fmla="*/ 4538749 h 4876800"/>
                  <a:gd name="connsiteX34" fmla="*/ 2299514 w 2804160"/>
                  <a:gd name="connsiteY34" fmla="*/ 4472247 h 4876800"/>
                  <a:gd name="connsiteX35" fmla="*/ 2149884 w 2804160"/>
                  <a:gd name="connsiteY35" fmla="*/ 4289367 h 4876800"/>
                  <a:gd name="connsiteX36" fmla="*/ 2072640 w 2804160"/>
                  <a:gd name="connsiteY36" fmla="*/ 4239491 h 4876800"/>
                  <a:gd name="connsiteX37" fmla="*/ 1773382 w 2804160"/>
                  <a:gd name="connsiteY37" fmla="*/ 4189615 h 4876800"/>
                  <a:gd name="connsiteX38" fmla="*/ 1407622 w 2804160"/>
                  <a:gd name="connsiteY38" fmla="*/ 4123113 h 4876800"/>
                  <a:gd name="connsiteX39" fmla="*/ 1075113 w 2804160"/>
                  <a:gd name="connsiteY39" fmla="*/ 4123113 h 4876800"/>
                  <a:gd name="connsiteX40" fmla="*/ 1058488 w 2804160"/>
                  <a:gd name="connsiteY40" fmla="*/ 4189615 h 4876800"/>
                  <a:gd name="connsiteX41" fmla="*/ 1174866 w 2804160"/>
                  <a:gd name="connsiteY41" fmla="*/ 4372495 h 4876800"/>
                  <a:gd name="connsiteX42" fmla="*/ 875608 w 2804160"/>
                  <a:gd name="connsiteY42" fmla="*/ 4322618 h 4876800"/>
                  <a:gd name="connsiteX43" fmla="*/ 592975 w 2804160"/>
                  <a:gd name="connsiteY43" fmla="*/ 4272742 h 4876800"/>
                  <a:gd name="connsiteX44" fmla="*/ 376844 w 2804160"/>
                  <a:gd name="connsiteY44" fmla="*/ 4239491 h 4876800"/>
                  <a:gd name="connsiteX45" fmla="*/ 94211 w 2804160"/>
                  <a:gd name="connsiteY45" fmla="*/ 4206240 h 4876800"/>
                  <a:gd name="connsiteX46" fmla="*/ 11084 w 2804160"/>
                  <a:gd name="connsiteY46" fmla="*/ 4239491 h 4876800"/>
                  <a:gd name="connsiteX47" fmla="*/ 27709 w 2804160"/>
                  <a:gd name="connsiteY47" fmla="*/ 4172989 h 4876800"/>
                  <a:gd name="connsiteX48" fmla="*/ 27709 w 2804160"/>
                  <a:gd name="connsiteY48" fmla="*/ 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804160" h="4876800">
                    <a:moveTo>
                      <a:pt x="27709" y="0"/>
                    </a:moveTo>
                    <a:cubicBezTo>
                      <a:pt x="252152" y="20781"/>
                      <a:pt x="138546" y="52647"/>
                      <a:pt x="160713" y="83127"/>
                    </a:cubicBezTo>
                    <a:cubicBezTo>
                      <a:pt x="182880" y="113607"/>
                      <a:pt x="152400" y="152400"/>
                      <a:pt x="160713" y="182880"/>
                    </a:cubicBezTo>
                    <a:cubicBezTo>
                      <a:pt x="169026" y="213360"/>
                      <a:pt x="210589" y="227214"/>
                      <a:pt x="210589" y="266007"/>
                    </a:cubicBezTo>
                    <a:cubicBezTo>
                      <a:pt x="210589" y="304800"/>
                      <a:pt x="149629" y="382385"/>
                      <a:pt x="160713" y="415636"/>
                    </a:cubicBezTo>
                    <a:cubicBezTo>
                      <a:pt x="171797" y="448887"/>
                      <a:pt x="241069" y="451658"/>
                      <a:pt x="277091" y="465513"/>
                    </a:cubicBezTo>
                    <a:cubicBezTo>
                      <a:pt x="313113" y="479368"/>
                      <a:pt x="371302" y="471055"/>
                      <a:pt x="376844" y="498764"/>
                    </a:cubicBezTo>
                    <a:cubicBezTo>
                      <a:pt x="382386" y="526473"/>
                      <a:pt x="324197" y="579120"/>
                      <a:pt x="310342" y="631767"/>
                    </a:cubicBezTo>
                    <a:cubicBezTo>
                      <a:pt x="296488" y="684414"/>
                      <a:pt x="246612" y="739832"/>
                      <a:pt x="293717" y="814647"/>
                    </a:cubicBezTo>
                    <a:cubicBezTo>
                      <a:pt x="340823" y="889462"/>
                      <a:pt x="529244" y="1019695"/>
                      <a:pt x="592975" y="1080655"/>
                    </a:cubicBezTo>
                    <a:cubicBezTo>
                      <a:pt x="656706" y="1141615"/>
                      <a:pt x="651164" y="1138844"/>
                      <a:pt x="676102" y="1180407"/>
                    </a:cubicBezTo>
                    <a:cubicBezTo>
                      <a:pt x="701040" y="1221970"/>
                      <a:pt x="720437" y="1277389"/>
                      <a:pt x="742604" y="1330036"/>
                    </a:cubicBezTo>
                    <a:cubicBezTo>
                      <a:pt x="764771" y="1382683"/>
                      <a:pt x="778626" y="1449186"/>
                      <a:pt x="809106" y="1496291"/>
                    </a:cubicBezTo>
                    <a:cubicBezTo>
                      <a:pt x="839586" y="1543396"/>
                      <a:pt x="933797" y="1565564"/>
                      <a:pt x="925484" y="1612669"/>
                    </a:cubicBezTo>
                    <a:cubicBezTo>
                      <a:pt x="917171" y="1659774"/>
                      <a:pt x="795251" y="1712422"/>
                      <a:pt x="759229" y="1778924"/>
                    </a:cubicBezTo>
                    <a:cubicBezTo>
                      <a:pt x="723207" y="1845426"/>
                      <a:pt x="698269" y="1947949"/>
                      <a:pt x="709353" y="2011680"/>
                    </a:cubicBezTo>
                    <a:cubicBezTo>
                      <a:pt x="720437" y="2075411"/>
                      <a:pt x="800793" y="2119745"/>
                      <a:pt x="825731" y="2161309"/>
                    </a:cubicBezTo>
                    <a:cubicBezTo>
                      <a:pt x="850669" y="2202873"/>
                      <a:pt x="845128" y="2233353"/>
                      <a:pt x="858982" y="2261062"/>
                    </a:cubicBezTo>
                    <a:cubicBezTo>
                      <a:pt x="872836" y="2288771"/>
                      <a:pt x="881149" y="2277688"/>
                      <a:pt x="908858" y="2327564"/>
                    </a:cubicBezTo>
                    <a:cubicBezTo>
                      <a:pt x="936567" y="2377440"/>
                      <a:pt x="986444" y="2510444"/>
                      <a:pt x="1025237" y="2560320"/>
                    </a:cubicBezTo>
                    <a:cubicBezTo>
                      <a:pt x="1064030" y="2610196"/>
                      <a:pt x="1138844" y="2579717"/>
                      <a:pt x="1141615" y="2626822"/>
                    </a:cubicBezTo>
                    <a:cubicBezTo>
                      <a:pt x="1144386" y="2673927"/>
                      <a:pt x="1080655" y="2757055"/>
                      <a:pt x="1041862" y="2842953"/>
                    </a:cubicBezTo>
                    <a:cubicBezTo>
                      <a:pt x="1003069" y="2928851"/>
                      <a:pt x="958734" y="3036917"/>
                      <a:pt x="908858" y="3142211"/>
                    </a:cubicBezTo>
                    <a:cubicBezTo>
                      <a:pt x="858982" y="3247505"/>
                      <a:pt x="773084" y="3377738"/>
                      <a:pt x="742604" y="3474720"/>
                    </a:cubicBezTo>
                    <a:cubicBezTo>
                      <a:pt x="712124" y="3571702"/>
                      <a:pt x="739832" y="3654829"/>
                      <a:pt x="725978" y="3724102"/>
                    </a:cubicBezTo>
                    <a:cubicBezTo>
                      <a:pt x="712124" y="3793375"/>
                      <a:pt x="631768" y="3848792"/>
                      <a:pt x="659477" y="3890356"/>
                    </a:cubicBezTo>
                    <a:cubicBezTo>
                      <a:pt x="687186" y="3931920"/>
                      <a:pt x="750917" y="3956859"/>
                      <a:pt x="892233" y="3973484"/>
                    </a:cubicBezTo>
                    <a:cubicBezTo>
                      <a:pt x="1033549" y="3990109"/>
                      <a:pt x="1341121" y="3992880"/>
                      <a:pt x="1507375" y="3990109"/>
                    </a:cubicBezTo>
                    <a:cubicBezTo>
                      <a:pt x="1673629" y="3987338"/>
                      <a:pt x="1820487" y="3962400"/>
                      <a:pt x="1889760" y="3956858"/>
                    </a:cubicBezTo>
                    <a:cubicBezTo>
                      <a:pt x="1959033" y="3951316"/>
                      <a:pt x="1923011" y="3956858"/>
                      <a:pt x="1923011" y="3956858"/>
                    </a:cubicBezTo>
                    <a:cubicBezTo>
                      <a:pt x="1986742" y="3959629"/>
                      <a:pt x="2177935" y="3959629"/>
                      <a:pt x="2272146" y="3973484"/>
                    </a:cubicBezTo>
                    <a:cubicBezTo>
                      <a:pt x="2366357" y="3987339"/>
                      <a:pt x="2405150" y="3973484"/>
                      <a:pt x="2488277" y="4039986"/>
                    </a:cubicBezTo>
                    <a:cubicBezTo>
                      <a:pt x="2571404" y="4106488"/>
                      <a:pt x="2737658" y="4289368"/>
                      <a:pt x="2770909" y="4372495"/>
                    </a:cubicBezTo>
                    <a:cubicBezTo>
                      <a:pt x="2804160" y="4455622"/>
                      <a:pt x="2766348" y="4522124"/>
                      <a:pt x="2687782" y="4538749"/>
                    </a:cubicBezTo>
                    <a:cubicBezTo>
                      <a:pt x="2609216" y="4555374"/>
                      <a:pt x="2389164" y="4513811"/>
                      <a:pt x="2299514" y="4472247"/>
                    </a:cubicBezTo>
                    <a:cubicBezTo>
                      <a:pt x="2209864" y="4430683"/>
                      <a:pt x="2187696" y="4328160"/>
                      <a:pt x="2149884" y="4289367"/>
                    </a:cubicBezTo>
                    <a:cubicBezTo>
                      <a:pt x="2112072" y="4250574"/>
                      <a:pt x="2072640" y="4239491"/>
                      <a:pt x="2072640" y="4239491"/>
                    </a:cubicBezTo>
                    <a:lnTo>
                      <a:pt x="1773382" y="4189615"/>
                    </a:lnTo>
                    <a:cubicBezTo>
                      <a:pt x="1662546" y="4170219"/>
                      <a:pt x="1524000" y="4134197"/>
                      <a:pt x="1407622" y="4123113"/>
                    </a:cubicBezTo>
                    <a:cubicBezTo>
                      <a:pt x="1291244" y="4112029"/>
                      <a:pt x="1133302" y="4112029"/>
                      <a:pt x="1075113" y="4123113"/>
                    </a:cubicBezTo>
                    <a:cubicBezTo>
                      <a:pt x="1016924" y="4134197"/>
                      <a:pt x="1041862" y="4148051"/>
                      <a:pt x="1058488" y="4189615"/>
                    </a:cubicBezTo>
                    <a:cubicBezTo>
                      <a:pt x="1075114" y="4231179"/>
                      <a:pt x="1205346" y="4350328"/>
                      <a:pt x="1174866" y="4372495"/>
                    </a:cubicBezTo>
                    <a:cubicBezTo>
                      <a:pt x="1144386" y="4394662"/>
                      <a:pt x="875608" y="4322618"/>
                      <a:pt x="875608" y="4322618"/>
                    </a:cubicBezTo>
                    <a:lnTo>
                      <a:pt x="592975" y="4272742"/>
                    </a:lnTo>
                    <a:cubicBezTo>
                      <a:pt x="509848" y="4258888"/>
                      <a:pt x="459971" y="4250575"/>
                      <a:pt x="376844" y="4239491"/>
                    </a:cubicBezTo>
                    <a:cubicBezTo>
                      <a:pt x="293717" y="4228407"/>
                      <a:pt x="155171" y="4206240"/>
                      <a:pt x="94211" y="4206240"/>
                    </a:cubicBezTo>
                    <a:cubicBezTo>
                      <a:pt x="33251" y="4206240"/>
                      <a:pt x="22168" y="4245033"/>
                      <a:pt x="11084" y="4239491"/>
                    </a:cubicBezTo>
                    <a:cubicBezTo>
                      <a:pt x="0" y="4233949"/>
                      <a:pt x="30480" y="4876800"/>
                      <a:pt x="27709" y="4172989"/>
                    </a:cubicBezTo>
                    <a:cubicBezTo>
                      <a:pt x="24938" y="3469178"/>
                      <a:pt x="5542" y="681644"/>
                      <a:pt x="27709" y="0"/>
                    </a:cubicBezTo>
                    <a:close/>
                  </a:path>
                </a:pathLst>
              </a:custGeom>
              <a:solidFill>
                <a:srgbClr val="A2D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p:cNvSpPr txBox="1"/>
            <p:nvPr/>
          </p:nvSpPr>
          <p:spPr>
            <a:xfrm>
              <a:off x="2362200" y="4191000"/>
              <a:ext cx="914400" cy="381000"/>
            </a:xfrm>
            <a:prstGeom prst="rect">
              <a:avLst/>
            </a:prstGeom>
            <a:noFill/>
            <a:ln w="50800">
              <a:noFill/>
            </a:ln>
          </p:spPr>
          <p:txBody>
            <a:bodyPr wrap="square" rtlCol="0">
              <a:spAutoFit/>
            </a:bodyPr>
            <a:lstStyle/>
            <a:p>
              <a:r>
                <a:rPr lang="en-US" b="1" dirty="0" smtClean="0"/>
                <a:t>SPAIN</a:t>
              </a:r>
              <a:endParaRPr lang="en-US" b="1" dirty="0"/>
            </a:p>
          </p:txBody>
        </p:sp>
        <p:sp>
          <p:nvSpPr>
            <p:cNvPr id="38" name="TextBox 37"/>
            <p:cNvSpPr txBox="1"/>
            <p:nvPr/>
          </p:nvSpPr>
          <p:spPr>
            <a:xfrm>
              <a:off x="4267200" y="1769534"/>
              <a:ext cx="1828800" cy="369332"/>
            </a:xfrm>
            <a:prstGeom prst="rect">
              <a:avLst/>
            </a:prstGeom>
            <a:noFill/>
            <a:ln w="50800">
              <a:noFill/>
            </a:ln>
          </p:spPr>
          <p:txBody>
            <a:bodyPr wrap="square" rtlCol="0">
              <a:spAutoFit/>
            </a:bodyPr>
            <a:lstStyle/>
            <a:p>
              <a:r>
                <a:rPr lang="en-US" b="1" dirty="0" smtClean="0"/>
                <a:t>GREAT BRITIAN</a:t>
              </a:r>
              <a:endParaRPr lang="en-US" b="1" dirty="0"/>
            </a:p>
          </p:txBody>
        </p:sp>
      </p:grpSp>
      <p:sp useBgFill="1">
        <p:nvSpPr>
          <p:cNvPr id="17" name="TextBox 16"/>
          <p:cNvSpPr txBox="1"/>
          <p:nvPr/>
        </p:nvSpPr>
        <p:spPr>
          <a:xfrm>
            <a:off x="4800600" y="566928"/>
            <a:ext cx="4343400" cy="646331"/>
          </a:xfrm>
          <a:prstGeom prst="rect">
            <a:avLst/>
          </a:prstGeom>
        </p:spPr>
        <p:txBody>
          <a:bodyPr wrap="square" rtlCol="0">
            <a:spAutoFit/>
          </a:bodyPr>
          <a:lstStyle/>
          <a:p>
            <a:r>
              <a:rPr lang="en-US" sz="3600" b="1" dirty="0" smtClean="0">
                <a:effectLst>
                  <a:outerShdw dist="50800" dir="5400000" algn="ctr" rotWithShape="0">
                    <a:srgbClr val="FF0000"/>
                  </a:outerShdw>
                </a:effectLst>
              </a:rPr>
              <a:t>ends the Revolution</a:t>
            </a:r>
            <a:endParaRPr lang="en-US" sz="3600" b="1" dirty="0">
              <a:effectLst>
                <a:outerShdw dist="50800" dir="5400000" algn="ctr" rotWithShape="0">
                  <a:srgbClr val="FF0000"/>
                </a:outerShdw>
              </a:effectLst>
            </a:endParaRPr>
          </a:p>
        </p:txBody>
      </p:sp>
      <p:sp useBgFill="1">
        <p:nvSpPr>
          <p:cNvPr id="15" name="TextBox 14"/>
          <p:cNvSpPr txBox="1"/>
          <p:nvPr/>
        </p:nvSpPr>
        <p:spPr>
          <a:xfrm>
            <a:off x="685800" y="585216"/>
            <a:ext cx="2971800" cy="646331"/>
          </a:xfrm>
          <a:prstGeom prst="rect">
            <a:avLst/>
          </a:prstGeom>
        </p:spPr>
        <p:txBody>
          <a:bodyPr wrap="square" rtlCol="0">
            <a:spAutoFit/>
          </a:bodyPr>
          <a:lstStyle/>
          <a:p>
            <a:pPr algn="r"/>
            <a:r>
              <a:rPr lang="en-US" sz="3600" b="1" dirty="0" smtClean="0">
                <a:effectLst>
                  <a:outerShdw dist="50800" dir="5400000" algn="ctr" rotWithShape="0">
                    <a:srgbClr val="FF0000"/>
                  </a:outerShdw>
                </a:effectLst>
              </a:rPr>
              <a:t>Treaty of Paris</a:t>
            </a:r>
            <a:endParaRPr lang="en-US" sz="3600" b="1" dirty="0">
              <a:effectLst>
                <a:outerShdw dist="50800" dir="5400000" algn="ctr" rotWithShape="0">
                  <a:srgbClr val="FF0000"/>
                </a:outerShdw>
              </a:effectLst>
            </a:endParaRPr>
          </a:p>
        </p:txBody>
      </p:sp>
      <p:sp useBgFill="1">
        <p:nvSpPr>
          <p:cNvPr id="25" name="TextBox 24"/>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p:nvSpPr>
          <p:cNvPr id="14" name="TextBox 13"/>
          <p:cNvSpPr txBox="1"/>
          <p:nvPr/>
        </p:nvSpPr>
        <p:spPr>
          <a:xfrm>
            <a:off x="3429000" y="594360"/>
            <a:ext cx="1524000" cy="646331"/>
          </a:xfrm>
          <a:prstGeom prst="rect">
            <a:avLst/>
          </a:prstGeom>
          <a:noFill/>
        </p:spPr>
        <p:txBody>
          <a:bodyPr wrap="square" rtlCol="0">
            <a:spAutoFit/>
          </a:bodyPr>
          <a:lstStyle/>
          <a:p>
            <a:pPr algn="ctr"/>
            <a:r>
              <a:rPr lang="en-US" sz="3600" b="1" dirty="0" smtClean="0">
                <a:effectLst>
                  <a:outerShdw dist="50800" dir="5400000" algn="ctr" rotWithShape="0">
                    <a:srgbClr val="FF0000"/>
                  </a:outerShdw>
                </a:effectLst>
              </a:rPr>
              <a:t>- 1783</a:t>
            </a:r>
            <a:endParaRPr lang="en-US" sz="3600" b="1" dirty="0">
              <a:effectLst>
                <a:outerShdw dist="50800" dir="5400000" algn="ctr" rotWithShape="0">
                  <a:srgbClr val="FF0000"/>
                </a:outerShdw>
              </a:effectLst>
            </a:endParaRPr>
          </a:p>
        </p:txBody>
      </p:sp>
      <p:sp useBgFill="1">
        <p:nvSpPr>
          <p:cNvPr id="27" name="Rectangle 26"/>
          <p:cNvSpPr/>
          <p:nvPr/>
        </p:nvSpPr>
        <p:spPr>
          <a:xfrm>
            <a:off x="0" y="3352800"/>
            <a:ext cx="3733800" cy="1015663"/>
          </a:xfrm>
          <a:prstGeom prst="rect">
            <a:avLst/>
          </a:prstGeom>
        </p:spPr>
        <p:txBody>
          <a:bodyPr wrap="square">
            <a:spAutoFit/>
          </a:bodyPr>
          <a:lstStyle/>
          <a:p>
            <a:pPr marL="115888">
              <a:buFont typeface="Arial" pitchFamily="34" charset="0"/>
              <a:buChar char="•"/>
              <a:tabLst>
                <a:tab pos="49213" algn="l"/>
              </a:tabLst>
            </a:pPr>
            <a:r>
              <a:rPr lang="en-US" sz="3000" dirty="0" smtClean="0"/>
              <a:t> Where are the Five </a:t>
            </a:r>
          </a:p>
          <a:p>
            <a:pPr marL="115888">
              <a:tabLst>
                <a:tab pos="49213" algn="l"/>
              </a:tabLst>
            </a:pPr>
            <a:r>
              <a:rPr lang="en-US" sz="3000" dirty="0" smtClean="0"/>
              <a:t>  Tribes?</a:t>
            </a:r>
          </a:p>
        </p:txBody>
      </p:sp>
      <p:sp useBgFill="1">
        <p:nvSpPr>
          <p:cNvPr id="29" name="Rectangle 28"/>
          <p:cNvSpPr/>
          <p:nvPr/>
        </p:nvSpPr>
        <p:spPr>
          <a:xfrm>
            <a:off x="0" y="1371600"/>
            <a:ext cx="3733800" cy="1938992"/>
          </a:xfrm>
          <a:prstGeom prst="rect">
            <a:avLst/>
          </a:prstGeom>
        </p:spPr>
        <p:txBody>
          <a:bodyPr wrap="square">
            <a:spAutoFit/>
          </a:bodyPr>
          <a:lstStyle/>
          <a:p>
            <a:pPr marL="115888">
              <a:tabLst>
                <a:tab pos="49213" algn="l"/>
              </a:tabLst>
            </a:pPr>
            <a:r>
              <a:rPr lang="en-US" sz="3200" dirty="0" smtClean="0"/>
              <a:t>WHERE IS . . .  </a:t>
            </a:r>
          </a:p>
          <a:p>
            <a:pPr marL="115888">
              <a:tabLst>
                <a:tab pos="49213" algn="l"/>
              </a:tabLst>
            </a:pPr>
            <a:endParaRPr lang="en-US" sz="800" dirty="0" smtClean="0"/>
          </a:p>
          <a:p>
            <a:pPr marL="115888">
              <a:buFont typeface="Arial" pitchFamily="34" charset="0"/>
              <a:buChar char="•"/>
              <a:tabLst>
                <a:tab pos="49213" algn="l"/>
              </a:tabLst>
            </a:pPr>
            <a:r>
              <a:rPr lang="en-US" sz="3200" dirty="0" smtClean="0"/>
              <a:t> Proclamation Line?</a:t>
            </a:r>
          </a:p>
          <a:p>
            <a:pPr marL="115888">
              <a:buFont typeface="Arial" pitchFamily="34" charset="0"/>
              <a:buChar char="•"/>
              <a:tabLst>
                <a:tab pos="49213" algn="l"/>
              </a:tabLst>
            </a:pPr>
            <a:endParaRPr lang="en-US" sz="800" dirty="0" smtClean="0"/>
          </a:p>
          <a:p>
            <a:pPr marL="115888">
              <a:buFont typeface="Arial" pitchFamily="34" charset="0"/>
              <a:buChar char="•"/>
              <a:tabLst>
                <a:tab pos="49213" algn="l"/>
              </a:tabLst>
            </a:pPr>
            <a:endParaRPr lang="en-US" sz="800" dirty="0" smtClean="0"/>
          </a:p>
          <a:p>
            <a:pPr marL="115888">
              <a:buFont typeface="Arial" pitchFamily="34" charset="0"/>
              <a:buChar char="•"/>
              <a:tabLst>
                <a:tab pos="49213" algn="l"/>
              </a:tabLst>
            </a:pPr>
            <a:r>
              <a:rPr lang="en-US" sz="3200" dirty="0" smtClean="0"/>
              <a:t> Indian Reserve?</a:t>
            </a:r>
          </a:p>
        </p:txBody>
      </p:sp>
      <p:sp>
        <p:nvSpPr>
          <p:cNvPr id="35" name="Rectangle 34"/>
          <p:cNvSpPr/>
          <p:nvPr/>
        </p:nvSpPr>
        <p:spPr>
          <a:xfrm rot="20422470">
            <a:off x="2106170" y="1611443"/>
            <a:ext cx="1524000" cy="553998"/>
          </a:xfrm>
          <a:prstGeom prst="rect">
            <a:avLst/>
          </a:prstGeom>
          <a:noFill/>
        </p:spPr>
        <p:txBody>
          <a:bodyPr wrap="square">
            <a:spAutoFit/>
          </a:bodyPr>
          <a:lstStyle/>
          <a:p>
            <a:pPr marL="115888">
              <a:tabLst>
                <a:tab pos="49213" algn="l"/>
              </a:tabLst>
            </a:pPr>
            <a:r>
              <a:rPr lang="en-US" sz="3000" b="1" dirty="0" smtClean="0">
                <a:solidFill>
                  <a:srgbClr val="FF0000"/>
                </a:solidFill>
                <a:effectLst>
                  <a:outerShdw dist="50800" dir="6600000" algn="ctr" rotWithShape="0">
                    <a:schemeClr val="tx1"/>
                  </a:outerShdw>
                </a:effectLst>
              </a:rPr>
              <a:t>GONE!</a:t>
            </a:r>
          </a:p>
        </p:txBody>
      </p:sp>
      <p:sp>
        <p:nvSpPr>
          <p:cNvPr id="36" name="Rectangle 35"/>
          <p:cNvSpPr/>
          <p:nvPr/>
        </p:nvSpPr>
        <p:spPr>
          <a:xfrm rot="20422470">
            <a:off x="2334770" y="2330359"/>
            <a:ext cx="1524000" cy="553998"/>
          </a:xfrm>
          <a:prstGeom prst="rect">
            <a:avLst/>
          </a:prstGeom>
          <a:noFill/>
        </p:spPr>
        <p:txBody>
          <a:bodyPr wrap="square">
            <a:spAutoFit/>
          </a:bodyPr>
          <a:lstStyle/>
          <a:p>
            <a:pPr marL="115888">
              <a:tabLst>
                <a:tab pos="49213" algn="l"/>
              </a:tabLst>
            </a:pPr>
            <a:r>
              <a:rPr lang="en-US" sz="3000" b="1" dirty="0" smtClean="0">
                <a:solidFill>
                  <a:srgbClr val="FF0000"/>
                </a:solidFill>
                <a:effectLst>
                  <a:outerShdw dist="50800" dir="6600000" algn="ctr" rotWithShape="0">
                    <a:schemeClr val="tx1"/>
                  </a:outerShdw>
                </a:effectLst>
              </a:rPr>
              <a:t>GONE!</a:t>
            </a:r>
          </a:p>
        </p:txBody>
      </p:sp>
      <p:sp>
        <p:nvSpPr>
          <p:cNvPr id="43" name="Rectangle 42"/>
          <p:cNvSpPr/>
          <p:nvPr/>
        </p:nvSpPr>
        <p:spPr>
          <a:xfrm>
            <a:off x="533400" y="3810000"/>
            <a:ext cx="3200400" cy="2369880"/>
          </a:xfrm>
          <a:prstGeom prst="rect">
            <a:avLst/>
          </a:prstGeom>
          <a:noFill/>
        </p:spPr>
        <p:txBody>
          <a:bodyPr wrap="square">
            <a:spAutoFit/>
          </a:bodyPr>
          <a:lstStyle/>
          <a:p>
            <a:pPr marL="115888">
              <a:tabLst>
                <a:tab pos="49213" algn="l"/>
              </a:tabLst>
            </a:pPr>
            <a:r>
              <a:rPr lang="en-US" sz="2400" b="1" dirty="0" smtClean="0">
                <a:solidFill>
                  <a:srgbClr val="FF0000"/>
                </a:solidFill>
                <a:effectLst>
                  <a:outerShdw dist="50800" dir="6600000" algn="ctr" rotWithShape="0">
                    <a:schemeClr val="tx1"/>
                  </a:outerShdw>
                </a:effectLst>
              </a:rPr>
              <a:t>	  </a:t>
            </a:r>
            <a:r>
              <a:rPr lang="en-US" sz="2800" b="1" dirty="0" smtClean="0">
                <a:solidFill>
                  <a:srgbClr val="FF0000"/>
                </a:solidFill>
                <a:effectLst>
                  <a:outerShdw dist="50800" dir="6600000" algn="ctr" rotWithShape="0">
                    <a:schemeClr val="tx1"/>
                  </a:outerShdw>
                </a:effectLst>
              </a:rPr>
              <a:t>WITHIN –</a:t>
            </a:r>
          </a:p>
          <a:p>
            <a:pPr marL="115888">
              <a:tabLst>
                <a:tab pos="49213" algn="l"/>
              </a:tabLst>
            </a:pPr>
            <a:r>
              <a:rPr lang="en-US" sz="2400" b="1" dirty="0" smtClean="0">
                <a:solidFill>
                  <a:srgbClr val="FF0000"/>
                </a:solidFill>
                <a:effectLst>
                  <a:outerShdw dist="50800" dir="6600000" algn="ctr" rotWithShape="0">
                    <a:schemeClr val="tx1"/>
                  </a:outerShdw>
                </a:effectLst>
              </a:rPr>
              <a:t>Virginia</a:t>
            </a:r>
          </a:p>
          <a:p>
            <a:pPr marL="115888">
              <a:tabLst>
                <a:tab pos="49213" algn="l"/>
              </a:tabLst>
            </a:pPr>
            <a:r>
              <a:rPr lang="en-US" sz="2400" b="1" dirty="0" smtClean="0">
                <a:solidFill>
                  <a:srgbClr val="FF0000"/>
                </a:solidFill>
                <a:effectLst>
                  <a:outerShdw dist="50800" dir="6600000" algn="ctr" rotWithShape="0">
                    <a:schemeClr val="tx1"/>
                  </a:outerShdw>
                </a:effectLst>
              </a:rPr>
              <a:t>North Carolina</a:t>
            </a:r>
          </a:p>
          <a:p>
            <a:pPr marL="115888">
              <a:tabLst>
                <a:tab pos="49213" algn="l"/>
              </a:tabLst>
            </a:pPr>
            <a:r>
              <a:rPr lang="en-US" sz="2400" b="1" dirty="0" smtClean="0">
                <a:solidFill>
                  <a:srgbClr val="FF0000"/>
                </a:solidFill>
                <a:effectLst>
                  <a:outerShdw dist="50800" dir="6600000" algn="ctr" rotWithShape="0">
                    <a:schemeClr val="tx1"/>
                  </a:outerShdw>
                </a:effectLst>
              </a:rPr>
              <a:t>South Carolina</a:t>
            </a:r>
          </a:p>
          <a:p>
            <a:pPr marL="115888">
              <a:tabLst>
                <a:tab pos="49213" algn="l"/>
              </a:tabLst>
            </a:pPr>
            <a:r>
              <a:rPr lang="en-US" sz="2400" b="1" dirty="0" smtClean="0">
                <a:solidFill>
                  <a:srgbClr val="FF0000"/>
                </a:solidFill>
                <a:effectLst>
                  <a:outerShdw dist="50800" dir="6600000" algn="ctr" rotWithShape="0">
                    <a:schemeClr val="tx1"/>
                  </a:outerShdw>
                </a:effectLst>
              </a:rPr>
              <a:t>Georgia</a:t>
            </a:r>
          </a:p>
          <a:p>
            <a:pPr marL="115888">
              <a:tabLst>
                <a:tab pos="49213" algn="l"/>
              </a:tabLst>
            </a:pPr>
            <a:r>
              <a:rPr lang="en-US" sz="2400" b="1" u="sng" dirty="0" smtClean="0">
                <a:solidFill>
                  <a:srgbClr val="FF0000"/>
                </a:solidFill>
                <a:effectLst>
                  <a:outerShdw dist="50800" dir="6600000" algn="ctr" rotWithShape="0">
                    <a:schemeClr val="tx1"/>
                  </a:outerShdw>
                </a:effectLst>
              </a:rPr>
              <a:t>Spanish</a:t>
            </a:r>
            <a:r>
              <a:rPr lang="en-US" sz="2400" b="1" dirty="0" smtClean="0">
                <a:solidFill>
                  <a:srgbClr val="FF0000"/>
                </a:solidFill>
                <a:effectLst>
                  <a:outerShdw dist="50800" dir="6600000" algn="ctr" rotWithShape="0">
                    <a:schemeClr val="tx1"/>
                  </a:outerShdw>
                </a:effectLst>
              </a:rPr>
              <a:t> Florida</a:t>
            </a:r>
          </a:p>
        </p:txBody>
      </p:sp>
      <p:sp useBgFill="1">
        <p:nvSpPr>
          <p:cNvPr id="31" name="Rectangle 30"/>
          <p:cNvSpPr/>
          <p:nvPr/>
        </p:nvSpPr>
        <p:spPr>
          <a:xfrm>
            <a:off x="0" y="6248400"/>
            <a:ext cx="5486400" cy="553998"/>
          </a:xfrm>
          <a:prstGeom prst="rect">
            <a:avLst/>
          </a:prstGeom>
        </p:spPr>
        <p:txBody>
          <a:bodyPr wrap="square">
            <a:spAutoFit/>
          </a:bodyPr>
          <a:lstStyle/>
          <a:p>
            <a:pPr marL="115888">
              <a:buFont typeface="Arial" pitchFamily="34" charset="0"/>
              <a:buChar char="•"/>
              <a:tabLst>
                <a:tab pos="49213" algn="l"/>
              </a:tabLst>
            </a:pPr>
            <a:r>
              <a:rPr lang="en-US" sz="3000" dirty="0" smtClean="0"/>
              <a:t> settler encroachment continues</a:t>
            </a:r>
          </a:p>
        </p:txBody>
      </p:sp>
      <p:sp>
        <p:nvSpPr>
          <p:cNvPr id="48" name="Freeform 47"/>
          <p:cNvSpPr/>
          <p:nvPr/>
        </p:nvSpPr>
        <p:spPr>
          <a:xfrm>
            <a:off x="5355566" y="5223295"/>
            <a:ext cx="1096992" cy="317739"/>
          </a:xfrm>
          <a:custGeom>
            <a:avLst/>
            <a:gdLst>
              <a:gd name="connsiteX0" fmla="*/ 130834 w 1096992"/>
              <a:gd name="connsiteY0" fmla="*/ 56071 h 317739"/>
              <a:gd name="connsiteX1" fmla="*/ 967596 w 1096992"/>
              <a:gd name="connsiteY1" fmla="*/ 30192 h 317739"/>
              <a:gd name="connsiteX2" fmla="*/ 907211 w 1096992"/>
              <a:gd name="connsiteY2" fmla="*/ 237226 h 317739"/>
              <a:gd name="connsiteX3" fmla="*/ 182592 w 1096992"/>
              <a:gd name="connsiteY3" fmla="*/ 288984 h 317739"/>
              <a:gd name="connsiteX4" fmla="*/ 130834 w 1096992"/>
              <a:gd name="connsiteY4" fmla="*/ 56071 h 317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992" h="317739">
                <a:moveTo>
                  <a:pt x="130834" y="56071"/>
                </a:moveTo>
                <a:cubicBezTo>
                  <a:pt x="261668" y="12939"/>
                  <a:pt x="838200" y="0"/>
                  <a:pt x="967596" y="30192"/>
                </a:cubicBezTo>
                <a:cubicBezTo>
                  <a:pt x="1096992" y="60384"/>
                  <a:pt x="1038045" y="194094"/>
                  <a:pt x="907211" y="237226"/>
                </a:cubicBezTo>
                <a:cubicBezTo>
                  <a:pt x="776377" y="280358"/>
                  <a:pt x="311988" y="317739"/>
                  <a:pt x="182592" y="288984"/>
                </a:cubicBezTo>
                <a:cubicBezTo>
                  <a:pt x="53196" y="260229"/>
                  <a:pt x="0" y="99203"/>
                  <a:pt x="130834" y="560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p:cNvGrpSpPr/>
          <p:nvPr/>
        </p:nvGrpSpPr>
        <p:grpSpPr>
          <a:xfrm>
            <a:off x="6477000" y="5020726"/>
            <a:ext cx="548378" cy="488427"/>
            <a:chOff x="6477000" y="5016261"/>
            <a:chExt cx="548378" cy="488427"/>
          </a:xfrm>
        </p:grpSpPr>
        <p:sp>
          <p:nvSpPr>
            <p:cNvPr id="51" name="Freeform 50"/>
            <p:cNvSpPr/>
            <p:nvPr/>
          </p:nvSpPr>
          <p:spPr>
            <a:xfrm>
              <a:off x="6477000" y="5016261"/>
              <a:ext cx="457200" cy="165339"/>
            </a:xfrm>
            <a:custGeom>
              <a:avLst/>
              <a:gdLst>
                <a:gd name="connsiteX0" fmla="*/ 130834 w 1096992"/>
                <a:gd name="connsiteY0" fmla="*/ 56071 h 317739"/>
                <a:gd name="connsiteX1" fmla="*/ 967596 w 1096992"/>
                <a:gd name="connsiteY1" fmla="*/ 30192 h 317739"/>
                <a:gd name="connsiteX2" fmla="*/ 907211 w 1096992"/>
                <a:gd name="connsiteY2" fmla="*/ 237226 h 317739"/>
                <a:gd name="connsiteX3" fmla="*/ 182592 w 1096992"/>
                <a:gd name="connsiteY3" fmla="*/ 288984 h 317739"/>
                <a:gd name="connsiteX4" fmla="*/ 130834 w 1096992"/>
                <a:gd name="connsiteY4" fmla="*/ 56071 h 317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992" h="317739">
                  <a:moveTo>
                    <a:pt x="130834" y="56071"/>
                  </a:moveTo>
                  <a:cubicBezTo>
                    <a:pt x="261668" y="12939"/>
                    <a:pt x="838200" y="0"/>
                    <a:pt x="967596" y="30192"/>
                  </a:cubicBezTo>
                  <a:cubicBezTo>
                    <a:pt x="1096992" y="60384"/>
                    <a:pt x="1038045" y="194094"/>
                    <a:pt x="907211" y="237226"/>
                  </a:cubicBezTo>
                  <a:cubicBezTo>
                    <a:pt x="776377" y="280358"/>
                    <a:pt x="311988" y="317739"/>
                    <a:pt x="182592" y="288984"/>
                  </a:cubicBezTo>
                  <a:cubicBezTo>
                    <a:pt x="53196" y="260229"/>
                    <a:pt x="0" y="99203"/>
                    <a:pt x="130834" y="560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6501384" y="5043023"/>
              <a:ext cx="523994" cy="461665"/>
            </a:xfrm>
            <a:prstGeom prst="rect">
              <a:avLst/>
            </a:prstGeom>
            <a:noFill/>
          </p:spPr>
          <p:txBody>
            <a:bodyPr wrap="square" rtlCol="0">
              <a:spAutoFit/>
            </a:bodyPr>
            <a:lstStyle/>
            <a:p>
              <a:r>
                <a:rPr lang="en-US" sz="2400" b="1" dirty="0" smtClean="0"/>
                <a:t>SC</a:t>
              </a:r>
              <a:endParaRPr lang="en-US" sz="2400" b="1" dirty="0"/>
            </a:p>
          </p:txBody>
        </p:sp>
      </p:grpSp>
      <p:grpSp>
        <p:nvGrpSpPr>
          <p:cNvPr id="53" name="Group 52"/>
          <p:cNvGrpSpPr/>
          <p:nvPr/>
        </p:nvGrpSpPr>
        <p:grpSpPr>
          <a:xfrm>
            <a:off x="5874111" y="4491335"/>
            <a:ext cx="1457840" cy="461665"/>
            <a:chOff x="5874111" y="4419600"/>
            <a:chExt cx="1457840" cy="461665"/>
          </a:xfrm>
        </p:grpSpPr>
        <p:sp>
          <p:nvSpPr>
            <p:cNvPr id="54" name="Freeform 53"/>
            <p:cNvSpPr/>
            <p:nvPr/>
          </p:nvSpPr>
          <p:spPr>
            <a:xfrm>
              <a:off x="5874111" y="4592075"/>
              <a:ext cx="1447800" cy="228600"/>
            </a:xfrm>
            <a:custGeom>
              <a:avLst/>
              <a:gdLst>
                <a:gd name="connsiteX0" fmla="*/ 130834 w 1096992"/>
                <a:gd name="connsiteY0" fmla="*/ 56071 h 317739"/>
                <a:gd name="connsiteX1" fmla="*/ 967596 w 1096992"/>
                <a:gd name="connsiteY1" fmla="*/ 30192 h 317739"/>
                <a:gd name="connsiteX2" fmla="*/ 907211 w 1096992"/>
                <a:gd name="connsiteY2" fmla="*/ 237226 h 317739"/>
                <a:gd name="connsiteX3" fmla="*/ 182592 w 1096992"/>
                <a:gd name="connsiteY3" fmla="*/ 288984 h 317739"/>
                <a:gd name="connsiteX4" fmla="*/ 130834 w 1096992"/>
                <a:gd name="connsiteY4" fmla="*/ 56071 h 317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992" h="317739">
                  <a:moveTo>
                    <a:pt x="130834" y="56071"/>
                  </a:moveTo>
                  <a:cubicBezTo>
                    <a:pt x="261668" y="12939"/>
                    <a:pt x="838200" y="0"/>
                    <a:pt x="967596" y="30192"/>
                  </a:cubicBezTo>
                  <a:cubicBezTo>
                    <a:pt x="1096992" y="60384"/>
                    <a:pt x="1038045" y="194094"/>
                    <a:pt x="907211" y="237226"/>
                  </a:cubicBezTo>
                  <a:cubicBezTo>
                    <a:pt x="776377" y="280358"/>
                    <a:pt x="311988" y="317739"/>
                    <a:pt x="182592" y="288984"/>
                  </a:cubicBezTo>
                  <a:cubicBezTo>
                    <a:pt x="53196" y="260229"/>
                    <a:pt x="0" y="99203"/>
                    <a:pt x="130834" y="560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6781800" y="4419600"/>
              <a:ext cx="550151" cy="461665"/>
            </a:xfrm>
            <a:prstGeom prst="rect">
              <a:avLst/>
            </a:prstGeom>
            <a:noFill/>
          </p:spPr>
          <p:txBody>
            <a:bodyPr wrap="none" rtlCol="0">
              <a:spAutoFit/>
            </a:bodyPr>
            <a:lstStyle/>
            <a:p>
              <a:r>
                <a:rPr lang="en-US" sz="2400" b="1" dirty="0" smtClean="0"/>
                <a:t>NC</a:t>
              </a:r>
              <a:endParaRPr lang="en-US" sz="2400" b="1" dirty="0"/>
            </a:p>
          </p:txBody>
        </p:sp>
      </p:grpSp>
      <p:grpSp>
        <p:nvGrpSpPr>
          <p:cNvPr id="56" name="Group 55"/>
          <p:cNvGrpSpPr/>
          <p:nvPr/>
        </p:nvGrpSpPr>
        <p:grpSpPr>
          <a:xfrm>
            <a:off x="5486400" y="3962400"/>
            <a:ext cx="1752600" cy="609600"/>
            <a:chOff x="5486400" y="3886200"/>
            <a:chExt cx="1752600" cy="609600"/>
          </a:xfrm>
        </p:grpSpPr>
        <p:pic>
          <p:nvPicPr>
            <p:cNvPr id="57" name="Picture 2" descr="Image result for united states in 1783"/>
            <p:cNvPicPr preferRelativeResize="0">
              <a:picLocks noChangeArrowheads="1"/>
            </p:cNvPicPr>
            <p:nvPr/>
          </p:nvPicPr>
          <p:blipFill>
            <a:blip r:embed="rId3"/>
            <a:srcRect l="49906" t="52350" r="35066" b="43405"/>
            <a:stretch>
              <a:fillRect/>
            </a:stretch>
          </p:blipFill>
          <p:spPr bwMode="auto">
            <a:xfrm>
              <a:off x="5486400" y="4312920"/>
              <a:ext cx="685800" cy="182880"/>
            </a:xfrm>
            <a:prstGeom prst="rect">
              <a:avLst/>
            </a:prstGeom>
            <a:solidFill>
              <a:schemeClr val="bg1"/>
            </a:solidFill>
          </p:spPr>
        </p:pic>
        <p:pic>
          <p:nvPicPr>
            <p:cNvPr id="58" name="Picture 2" descr="Image result for united states in 1783"/>
            <p:cNvPicPr preferRelativeResize="0">
              <a:picLocks noChangeArrowheads="1"/>
            </p:cNvPicPr>
            <p:nvPr/>
          </p:nvPicPr>
          <p:blipFill>
            <a:blip r:embed="rId3"/>
            <a:srcRect l="49906" t="52350" r="35066" b="43405"/>
            <a:stretch>
              <a:fillRect/>
            </a:stretch>
          </p:blipFill>
          <p:spPr bwMode="auto">
            <a:xfrm>
              <a:off x="5943600" y="4191000"/>
              <a:ext cx="685800" cy="182880"/>
            </a:xfrm>
            <a:prstGeom prst="rect">
              <a:avLst/>
            </a:prstGeom>
            <a:solidFill>
              <a:schemeClr val="bg1"/>
            </a:solidFill>
          </p:spPr>
        </p:pic>
        <p:pic>
          <p:nvPicPr>
            <p:cNvPr id="59" name="Picture 2" descr="Image result for united states in 1783"/>
            <p:cNvPicPr preferRelativeResize="0">
              <a:picLocks noChangeArrowheads="1"/>
            </p:cNvPicPr>
            <p:nvPr/>
          </p:nvPicPr>
          <p:blipFill>
            <a:blip r:embed="rId3"/>
            <a:srcRect l="49906" t="52350" r="35066" b="43405"/>
            <a:stretch>
              <a:fillRect/>
            </a:stretch>
          </p:blipFill>
          <p:spPr bwMode="auto">
            <a:xfrm>
              <a:off x="6324600" y="4191000"/>
              <a:ext cx="685800" cy="182880"/>
            </a:xfrm>
            <a:prstGeom prst="rect">
              <a:avLst/>
            </a:prstGeom>
            <a:solidFill>
              <a:schemeClr val="bg1"/>
            </a:solidFill>
          </p:spPr>
        </p:pic>
        <p:sp>
          <p:nvSpPr>
            <p:cNvPr id="60" name="TextBox 59"/>
            <p:cNvSpPr txBox="1"/>
            <p:nvPr/>
          </p:nvSpPr>
          <p:spPr>
            <a:xfrm>
              <a:off x="6736298" y="3886200"/>
              <a:ext cx="502702" cy="461665"/>
            </a:xfrm>
            <a:prstGeom prst="rect">
              <a:avLst/>
            </a:prstGeom>
            <a:noFill/>
          </p:spPr>
          <p:txBody>
            <a:bodyPr wrap="none" rtlCol="0">
              <a:spAutoFit/>
            </a:bodyPr>
            <a:lstStyle/>
            <a:p>
              <a:r>
                <a:rPr lang="en-US" sz="2400" b="1" dirty="0" err="1" smtClean="0"/>
                <a:t>Va</a:t>
              </a:r>
              <a:endParaRPr lang="en-US" sz="2400" b="1" dirty="0"/>
            </a:p>
          </p:txBody>
        </p:sp>
      </p:grpSp>
      <p:pic>
        <p:nvPicPr>
          <p:cNvPr id="28" name="Picture 2"/>
          <p:cNvPicPr>
            <a:picLocks noChangeAspect="1" noChangeArrowheads="1"/>
          </p:cNvPicPr>
          <p:nvPr/>
        </p:nvPicPr>
        <p:blipFill>
          <a:blip r:embed="rId4" cstate="print"/>
          <a:srcRect/>
          <a:stretch>
            <a:fillRect/>
          </a:stretch>
        </p:blipFill>
        <p:spPr bwMode="auto">
          <a:xfrm>
            <a:off x="4724401" y="4038600"/>
            <a:ext cx="2209799" cy="2362200"/>
          </a:xfrm>
          <a:prstGeom prst="rect">
            <a:avLst/>
          </a:prstGeom>
          <a:noFill/>
          <a:ln w="9525">
            <a:noFill/>
            <a:miter lim="800000"/>
            <a:headEnd/>
            <a:tailEnd/>
          </a:ln>
          <a:effectLst/>
        </p:spPr>
      </p:pic>
      <p:sp>
        <p:nvSpPr>
          <p:cNvPr id="49" name="TextBox 48"/>
          <p:cNvSpPr txBox="1"/>
          <p:nvPr/>
        </p:nvSpPr>
        <p:spPr>
          <a:xfrm>
            <a:off x="6063219" y="5405735"/>
            <a:ext cx="566181" cy="461665"/>
          </a:xfrm>
          <a:prstGeom prst="rect">
            <a:avLst/>
          </a:prstGeom>
          <a:noFill/>
        </p:spPr>
        <p:txBody>
          <a:bodyPr wrap="none" rtlCol="0">
            <a:spAutoFit/>
          </a:bodyPr>
          <a:lstStyle/>
          <a:p>
            <a:r>
              <a:rPr lang="en-US" sz="2400" b="1" dirty="0" smtClean="0"/>
              <a:t>GA</a:t>
            </a:r>
            <a:endParaRPr lang="en-US" sz="2400" b="1" dirty="0"/>
          </a:p>
        </p:txBody>
      </p:sp>
      <p:sp>
        <p:nvSpPr>
          <p:cNvPr id="37" name="Freeform 36"/>
          <p:cNvSpPr/>
          <p:nvPr/>
        </p:nvSpPr>
        <p:spPr>
          <a:xfrm>
            <a:off x="4158712" y="2076773"/>
            <a:ext cx="1131376" cy="4096718"/>
          </a:xfrm>
          <a:custGeom>
            <a:avLst/>
            <a:gdLst>
              <a:gd name="connsiteX0" fmla="*/ 0 w 1131376"/>
              <a:gd name="connsiteY0" fmla="*/ 0 h 4096718"/>
              <a:gd name="connsiteX1" fmla="*/ 46495 w 1131376"/>
              <a:gd name="connsiteY1" fmla="*/ 154983 h 4096718"/>
              <a:gd name="connsiteX2" fmla="*/ 185980 w 1131376"/>
              <a:gd name="connsiteY2" fmla="*/ 201478 h 4096718"/>
              <a:gd name="connsiteX3" fmla="*/ 216976 w 1131376"/>
              <a:gd name="connsiteY3" fmla="*/ 247973 h 4096718"/>
              <a:gd name="connsiteX4" fmla="*/ 185980 w 1131376"/>
              <a:gd name="connsiteY4" fmla="*/ 387458 h 4096718"/>
              <a:gd name="connsiteX5" fmla="*/ 170481 w 1131376"/>
              <a:gd name="connsiteY5" fmla="*/ 557939 h 4096718"/>
              <a:gd name="connsiteX6" fmla="*/ 511444 w 1131376"/>
              <a:gd name="connsiteY6" fmla="*/ 774915 h 4096718"/>
              <a:gd name="connsiteX7" fmla="*/ 712922 w 1131376"/>
              <a:gd name="connsiteY7" fmla="*/ 898902 h 4096718"/>
              <a:gd name="connsiteX8" fmla="*/ 728420 w 1131376"/>
              <a:gd name="connsiteY8" fmla="*/ 1038386 h 4096718"/>
              <a:gd name="connsiteX9" fmla="*/ 728420 w 1131376"/>
              <a:gd name="connsiteY9" fmla="*/ 1177871 h 4096718"/>
              <a:gd name="connsiteX10" fmla="*/ 697424 w 1131376"/>
              <a:gd name="connsiteY10" fmla="*/ 1270861 h 4096718"/>
              <a:gd name="connsiteX11" fmla="*/ 650929 w 1131376"/>
              <a:gd name="connsiteY11" fmla="*/ 1472339 h 4096718"/>
              <a:gd name="connsiteX12" fmla="*/ 697424 w 1131376"/>
              <a:gd name="connsiteY12" fmla="*/ 1487837 h 4096718"/>
              <a:gd name="connsiteX13" fmla="*/ 666427 w 1131376"/>
              <a:gd name="connsiteY13" fmla="*/ 1673817 h 4096718"/>
              <a:gd name="connsiteX14" fmla="*/ 697424 w 1131376"/>
              <a:gd name="connsiteY14" fmla="*/ 1844298 h 4096718"/>
              <a:gd name="connsiteX15" fmla="*/ 774915 w 1131376"/>
              <a:gd name="connsiteY15" fmla="*/ 1921790 h 4096718"/>
              <a:gd name="connsiteX16" fmla="*/ 836908 w 1131376"/>
              <a:gd name="connsiteY16" fmla="*/ 1983783 h 4096718"/>
              <a:gd name="connsiteX17" fmla="*/ 867905 w 1131376"/>
              <a:gd name="connsiteY17" fmla="*/ 2185261 h 4096718"/>
              <a:gd name="connsiteX18" fmla="*/ 1022888 w 1131376"/>
              <a:gd name="connsiteY18" fmla="*/ 2293749 h 4096718"/>
              <a:gd name="connsiteX19" fmla="*/ 1084881 w 1131376"/>
              <a:gd name="connsiteY19" fmla="*/ 2417735 h 4096718"/>
              <a:gd name="connsiteX20" fmla="*/ 1069383 w 1131376"/>
              <a:gd name="connsiteY20" fmla="*/ 2541722 h 4096718"/>
              <a:gd name="connsiteX21" fmla="*/ 960895 w 1131376"/>
              <a:gd name="connsiteY21" fmla="*/ 2696705 h 4096718"/>
              <a:gd name="connsiteX22" fmla="*/ 821410 w 1131376"/>
              <a:gd name="connsiteY22" fmla="*/ 2913681 h 4096718"/>
              <a:gd name="connsiteX23" fmla="*/ 774915 w 1131376"/>
              <a:gd name="connsiteY23" fmla="*/ 3115159 h 4096718"/>
              <a:gd name="connsiteX24" fmla="*/ 712922 w 1131376"/>
              <a:gd name="connsiteY24" fmla="*/ 3285641 h 4096718"/>
              <a:gd name="connsiteX25" fmla="*/ 774915 w 1131376"/>
              <a:gd name="connsiteY25" fmla="*/ 3425125 h 4096718"/>
              <a:gd name="connsiteX26" fmla="*/ 774915 w 1131376"/>
              <a:gd name="connsiteY26" fmla="*/ 3549112 h 4096718"/>
              <a:gd name="connsiteX27" fmla="*/ 728420 w 1131376"/>
              <a:gd name="connsiteY27" fmla="*/ 3766088 h 4096718"/>
              <a:gd name="connsiteX28" fmla="*/ 805912 w 1131376"/>
              <a:gd name="connsiteY28" fmla="*/ 3874576 h 4096718"/>
              <a:gd name="connsiteX29" fmla="*/ 1007390 w 1131376"/>
              <a:gd name="connsiteY29" fmla="*/ 3983064 h 4096718"/>
              <a:gd name="connsiteX30" fmla="*/ 1131376 w 1131376"/>
              <a:gd name="connsiteY30" fmla="*/ 4014061 h 409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1376" h="4096718">
                <a:moveTo>
                  <a:pt x="0" y="0"/>
                </a:moveTo>
                <a:cubicBezTo>
                  <a:pt x="7749" y="60701"/>
                  <a:pt x="15498" y="121403"/>
                  <a:pt x="46495" y="154983"/>
                </a:cubicBezTo>
                <a:cubicBezTo>
                  <a:pt x="77492" y="188563"/>
                  <a:pt x="157567" y="185980"/>
                  <a:pt x="185980" y="201478"/>
                </a:cubicBezTo>
                <a:cubicBezTo>
                  <a:pt x="214393" y="216976"/>
                  <a:pt x="216976" y="216976"/>
                  <a:pt x="216976" y="247973"/>
                </a:cubicBezTo>
                <a:cubicBezTo>
                  <a:pt x="216976" y="278970"/>
                  <a:pt x="193729" y="335797"/>
                  <a:pt x="185980" y="387458"/>
                </a:cubicBezTo>
                <a:cubicBezTo>
                  <a:pt x="178231" y="439119"/>
                  <a:pt x="116237" y="493363"/>
                  <a:pt x="170481" y="557939"/>
                </a:cubicBezTo>
                <a:cubicBezTo>
                  <a:pt x="224725" y="622515"/>
                  <a:pt x="421037" y="718088"/>
                  <a:pt x="511444" y="774915"/>
                </a:cubicBezTo>
                <a:cubicBezTo>
                  <a:pt x="601851" y="831742"/>
                  <a:pt x="676759" y="854990"/>
                  <a:pt x="712922" y="898902"/>
                </a:cubicBezTo>
                <a:cubicBezTo>
                  <a:pt x="749085" y="942814"/>
                  <a:pt x="725837" y="991891"/>
                  <a:pt x="728420" y="1038386"/>
                </a:cubicBezTo>
                <a:cubicBezTo>
                  <a:pt x="731003" y="1084881"/>
                  <a:pt x="733586" y="1139125"/>
                  <a:pt x="728420" y="1177871"/>
                </a:cubicBezTo>
                <a:cubicBezTo>
                  <a:pt x="723254" y="1216617"/>
                  <a:pt x="710339" y="1221783"/>
                  <a:pt x="697424" y="1270861"/>
                </a:cubicBezTo>
                <a:cubicBezTo>
                  <a:pt x="684509" y="1319939"/>
                  <a:pt x="650929" y="1436176"/>
                  <a:pt x="650929" y="1472339"/>
                </a:cubicBezTo>
                <a:cubicBezTo>
                  <a:pt x="650929" y="1508502"/>
                  <a:pt x="694841" y="1454257"/>
                  <a:pt x="697424" y="1487837"/>
                </a:cubicBezTo>
                <a:cubicBezTo>
                  <a:pt x="700007" y="1521417"/>
                  <a:pt x="666427" y="1614407"/>
                  <a:pt x="666427" y="1673817"/>
                </a:cubicBezTo>
                <a:cubicBezTo>
                  <a:pt x="666427" y="1733227"/>
                  <a:pt x="679343" y="1802969"/>
                  <a:pt x="697424" y="1844298"/>
                </a:cubicBezTo>
                <a:cubicBezTo>
                  <a:pt x="715505" y="1885627"/>
                  <a:pt x="774915" y="1921790"/>
                  <a:pt x="774915" y="1921790"/>
                </a:cubicBezTo>
                <a:cubicBezTo>
                  <a:pt x="798162" y="1945037"/>
                  <a:pt x="821410" y="1939871"/>
                  <a:pt x="836908" y="1983783"/>
                </a:cubicBezTo>
                <a:cubicBezTo>
                  <a:pt x="852406" y="2027695"/>
                  <a:pt x="836908" y="2133600"/>
                  <a:pt x="867905" y="2185261"/>
                </a:cubicBezTo>
                <a:cubicBezTo>
                  <a:pt x="898902" y="2236922"/>
                  <a:pt x="986725" y="2255003"/>
                  <a:pt x="1022888" y="2293749"/>
                </a:cubicBezTo>
                <a:cubicBezTo>
                  <a:pt x="1059051" y="2332495"/>
                  <a:pt x="1077132" y="2376406"/>
                  <a:pt x="1084881" y="2417735"/>
                </a:cubicBezTo>
                <a:cubicBezTo>
                  <a:pt x="1092630" y="2459064"/>
                  <a:pt x="1090047" y="2495227"/>
                  <a:pt x="1069383" y="2541722"/>
                </a:cubicBezTo>
                <a:cubicBezTo>
                  <a:pt x="1048719" y="2588217"/>
                  <a:pt x="1002224" y="2634712"/>
                  <a:pt x="960895" y="2696705"/>
                </a:cubicBezTo>
                <a:cubicBezTo>
                  <a:pt x="919566" y="2758698"/>
                  <a:pt x="852407" y="2843939"/>
                  <a:pt x="821410" y="2913681"/>
                </a:cubicBezTo>
                <a:cubicBezTo>
                  <a:pt x="790413" y="2983423"/>
                  <a:pt x="792996" y="3053166"/>
                  <a:pt x="774915" y="3115159"/>
                </a:cubicBezTo>
                <a:cubicBezTo>
                  <a:pt x="756834" y="3177152"/>
                  <a:pt x="712922" y="3233980"/>
                  <a:pt x="712922" y="3285641"/>
                </a:cubicBezTo>
                <a:cubicBezTo>
                  <a:pt x="712922" y="3337302"/>
                  <a:pt x="764583" y="3381213"/>
                  <a:pt x="774915" y="3425125"/>
                </a:cubicBezTo>
                <a:cubicBezTo>
                  <a:pt x="785247" y="3469037"/>
                  <a:pt x="782664" y="3492285"/>
                  <a:pt x="774915" y="3549112"/>
                </a:cubicBezTo>
                <a:cubicBezTo>
                  <a:pt x="767166" y="3605939"/>
                  <a:pt x="723254" y="3711844"/>
                  <a:pt x="728420" y="3766088"/>
                </a:cubicBezTo>
                <a:cubicBezTo>
                  <a:pt x="733586" y="3820332"/>
                  <a:pt x="759417" y="3838413"/>
                  <a:pt x="805912" y="3874576"/>
                </a:cubicBezTo>
                <a:cubicBezTo>
                  <a:pt x="852407" y="3910739"/>
                  <a:pt x="953146" y="3959817"/>
                  <a:pt x="1007390" y="3983064"/>
                </a:cubicBezTo>
                <a:cubicBezTo>
                  <a:pt x="1061634" y="4006311"/>
                  <a:pt x="1077132" y="4096718"/>
                  <a:pt x="1131376" y="4014061"/>
                </a:cubicBezTo>
              </a:path>
            </a:pathLst>
          </a:custGeom>
          <a:ln w="76200"/>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4841421" y="4003102"/>
            <a:ext cx="1940379" cy="2397698"/>
          </a:xfrm>
          <a:custGeom>
            <a:avLst/>
            <a:gdLst>
              <a:gd name="connsiteX0" fmla="*/ 563336 w 2168978"/>
              <a:gd name="connsiteY0" fmla="*/ 446314 h 2476500"/>
              <a:gd name="connsiteX1" fmla="*/ 677636 w 2168978"/>
              <a:gd name="connsiteY1" fmla="*/ 315685 h 2476500"/>
              <a:gd name="connsiteX2" fmla="*/ 824593 w 2168978"/>
              <a:gd name="connsiteY2" fmla="*/ 250371 h 2476500"/>
              <a:gd name="connsiteX3" fmla="*/ 922564 w 2168978"/>
              <a:gd name="connsiteY3" fmla="*/ 185057 h 2476500"/>
              <a:gd name="connsiteX4" fmla="*/ 1004207 w 2168978"/>
              <a:gd name="connsiteY4" fmla="*/ 168728 h 2476500"/>
              <a:gd name="connsiteX5" fmla="*/ 1183821 w 2168978"/>
              <a:gd name="connsiteY5" fmla="*/ 5443 h 2476500"/>
              <a:gd name="connsiteX6" fmla="*/ 1298121 w 2168978"/>
              <a:gd name="connsiteY6" fmla="*/ 136071 h 2476500"/>
              <a:gd name="connsiteX7" fmla="*/ 1494064 w 2168978"/>
              <a:gd name="connsiteY7" fmla="*/ 38100 h 2476500"/>
              <a:gd name="connsiteX8" fmla="*/ 1755321 w 2168978"/>
              <a:gd name="connsiteY8" fmla="*/ 38100 h 2476500"/>
              <a:gd name="connsiteX9" fmla="*/ 1918607 w 2168978"/>
              <a:gd name="connsiteY9" fmla="*/ 168728 h 2476500"/>
              <a:gd name="connsiteX10" fmla="*/ 1951264 w 2168978"/>
              <a:gd name="connsiteY10" fmla="*/ 315685 h 2476500"/>
              <a:gd name="connsiteX11" fmla="*/ 2081893 w 2168978"/>
              <a:gd name="connsiteY11" fmla="*/ 315685 h 2476500"/>
              <a:gd name="connsiteX12" fmla="*/ 2000250 w 2168978"/>
              <a:gd name="connsiteY12" fmla="*/ 495300 h 2476500"/>
              <a:gd name="connsiteX13" fmla="*/ 1885950 w 2168978"/>
              <a:gd name="connsiteY13" fmla="*/ 495300 h 2476500"/>
              <a:gd name="connsiteX14" fmla="*/ 1836964 w 2168978"/>
              <a:gd name="connsiteY14" fmla="*/ 691243 h 2476500"/>
              <a:gd name="connsiteX15" fmla="*/ 1885950 w 2168978"/>
              <a:gd name="connsiteY15" fmla="*/ 658585 h 2476500"/>
              <a:gd name="connsiteX16" fmla="*/ 1983921 w 2168978"/>
              <a:gd name="connsiteY16" fmla="*/ 740228 h 2476500"/>
              <a:gd name="connsiteX17" fmla="*/ 2000250 w 2168978"/>
              <a:gd name="connsiteY17" fmla="*/ 870857 h 2476500"/>
              <a:gd name="connsiteX18" fmla="*/ 2098221 w 2168978"/>
              <a:gd name="connsiteY18" fmla="*/ 1017814 h 2476500"/>
              <a:gd name="connsiteX19" fmla="*/ 2065564 w 2168978"/>
              <a:gd name="connsiteY19" fmla="*/ 1115785 h 2476500"/>
              <a:gd name="connsiteX20" fmla="*/ 1853293 w 2168978"/>
              <a:gd name="connsiteY20" fmla="*/ 1164771 h 2476500"/>
              <a:gd name="connsiteX21" fmla="*/ 1706336 w 2168978"/>
              <a:gd name="connsiteY21" fmla="*/ 1164771 h 2476500"/>
              <a:gd name="connsiteX22" fmla="*/ 1673678 w 2168978"/>
              <a:gd name="connsiteY22" fmla="*/ 1181100 h 2476500"/>
              <a:gd name="connsiteX23" fmla="*/ 1657350 w 2168978"/>
              <a:gd name="connsiteY23" fmla="*/ 1279071 h 2476500"/>
              <a:gd name="connsiteX24" fmla="*/ 1787978 w 2168978"/>
              <a:gd name="connsiteY24" fmla="*/ 1491343 h 2476500"/>
              <a:gd name="connsiteX25" fmla="*/ 2065564 w 2168978"/>
              <a:gd name="connsiteY25" fmla="*/ 1605643 h 2476500"/>
              <a:gd name="connsiteX26" fmla="*/ 1983921 w 2168978"/>
              <a:gd name="connsiteY26" fmla="*/ 1752600 h 2476500"/>
              <a:gd name="connsiteX27" fmla="*/ 1934936 w 2168978"/>
              <a:gd name="connsiteY27" fmla="*/ 1883228 h 2476500"/>
              <a:gd name="connsiteX28" fmla="*/ 2016578 w 2168978"/>
              <a:gd name="connsiteY28" fmla="*/ 1915885 h 2476500"/>
              <a:gd name="connsiteX29" fmla="*/ 2147207 w 2168978"/>
              <a:gd name="connsiteY29" fmla="*/ 2307771 h 2476500"/>
              <a:gd name="connsiteX30" fmla="*/ 2147207 w 2168978"/>
              <a:gd name="connsiteY30" fmla="*/ 2340428 h 2476500"/>
              <a:gd name="connsiteX31" fmla="*/ 2016578 w 2168978"/>
              <a:gd name="connsiteY31" fmla="*/ 2454728 h 2476500"/>
              <a:gd name="connsiteX32" fmla="*/ 1869621 w 2168978"/>
              <a:gd name="connsiteY32" fmla="*/ 2422071 h 2476500"/>
              <a:gd name="connsiteX33" fmla="*/ 1706336 w 2168978"/>
              <a:gd name="connsiteY33" fmla="*/ 2128157 h 2476500"/>
              <a:gd name="connsiteX34" fmla="*/ 1575707 w 2168978"/>
              <a:gd name="connsiteY34" fmla="*/ 1981200 h 2476500"/>
              <a:gd name="connsiteX35" fmla="*/ 1445078 w 2168978"/>
              <a:gd name="connsiteY35" fmla="*/ 1981200 h 2476500"/>
              <a:gd name="connsiteX36" fmla="*/ 1281793 w 2168978"/>
              <a:gd name="connsiteY36" fmla="*/ 2111828 h 2476500"/>
              <a:gd name="connsiteX37" fmla="*/ 1085850 w 2168978"/>
              <a:gd name="connsiteY37" fmla="*/ 1932214 h 2476500"/>
              <a:gd name="connsiteX38" fmla="*/ 857250 w 2168978"/>
              <a:gd name="connsiteY38" fmla="*/ 1964871 h 2476500"/>
              <a:gd name="connsiteX39" fmla="*/ 563336 w 2168978"/>
              <a:gd name="connsiteY39" fmla="*/ 1997528 h 2476500"/>
              <a:gd name="connsiteX40" fmla="*/ 318407 w 2168978"/>
              <a:gd name="connsiteY40" fmla="*/ 2111828 h 2476500"/>
              <a:gd name="connsiteX41" fmla="*/ 171450 w 2168978"/>
              <a:gd name="connsiteY41" fmla="*/ 2079171 h 2476500"/>
              <a:gd name="connsiteX42" fmla="*/ 24493 w 2168978"/>
              <a:gd name="connsiteY42" fmla="*/ 1964871 h 2476500"/>
              <a:gd name="connsiteX43" fmla="*/ 24493 w 2168978"/>
              <a:gd name="connsiteY43" fmla="*/ 1817914 h 2476500"/>
              <a:gd name="connsiteX44" fmla="*/ 106136 w 2168978"/>
              <a:gd name="connsiteY44" fmla="*/ 1654628 h 2476500"/>
              <a:gd name="connsiteX45" fmla="*/ 122464 w 2168978"/>
              <a:gd name="connsiteY45" fmla="*/ 1556657 h 2476500"/>
              <a:gd name="connsiteX46" fmla="*/ 89807 w 2168978"/>
              <a:gd name="connsiteY46" fmla="*/ 1213757 h 2476500"/>
              <a:gd name="connsiteX47" fmla="*/ 171450 w 2168978"/>
              <a:gd name="connsiteY47" fmla="*/ 1017814 h 2476500"/>
              <a:gd name="connsiteX48" fmla="*/ 269421 w 2168978"/>
              <a:gd name="connsiteY48" fmla="*/ 870857 h 2476500"/>
              <a:gd name="connsiteX49" fmla="*/ 318407 w 2168978"/>
              <a:gd name="connsiteY49" fmla="*/ 789214 h 2476500"/>
              <a:gd name="connsiteX50" fmla="*/ 449036 w 2168978"/>
              <a:gd name="connsiteY50" fmla="*/ 462643 h 2476500"/>
              <a:gd name="connsiteX51" fmla="*/ 628650 w 2168978"/>
              <a:gd name="connsiteY51" fmla="*/ 462643 h 2476500"/>
              <a:gd name="connsiteX52" fmla="*/ 661307 w 2168978"/>
              <a:gd name="connsiteY52" fmla="*/ 332014 h 2476500"/>
              <a:gd name="connsiteX0" fmla="*/ 563336 w 2168978"/>
              <a:gd name="connsiteY0" fmla="*/ 446314 h 2476500"/>
              <a:gd name="connsiteX1" fmla="*/ 677636 w 2168978"/>
              <a:gd name="connsiteY1" fmla="*/ 315685 h 2476500"/>
              <a:gd name="connsiteX2" fmla="*/ 824593 w 2168978"/>
              <a:gd name="connsiteY2" fmla="*/ 250371 h 2476500"/>
              <a:gd name="connsiteX3" fmla="*/ 922564 w 2168978"/>
              <a:gd name="connsiteY3" fmla="*/ 185057 h 2476500"/>
              <a:gd name="connsiteX4" fmla="*/ 1004207 w 2168978"/>
              <a:gd name="connsiteY4" fmla="*/ 168728 h 2476500"/>
              <a:gd name="connsiteX5" fmla="*/ 1183821 w 2168978"/>
              <a:gd name="connsiteY5" fmla="*/ 5443 h 2476500"/>
              <a:gd name="connsiteX6" fmla="*/ 1298121 w 2168978"/>
              <a:gd name="connsiteY6" fmla="*/ 136071 h 2476500"/>
              <a:gd name="connsiteX7" fmla="*/ 1494064 w 2168978"/>
              <a:gd name="connsiteY7" fmla="*/ 38100 h 2476500"/>
              <a:gd name="connsiteX8" fmla="*/ 1755321 w 2168978"/>
              <a:gd name="connsiteY8" fmla="*/ 38100 h 2476500"/>
              <a:gd name="connsiteX9" fmla="*/ 1918607 w 2168978"/>
              <a:gd name="connsiteY9" fmla="*/ 168728 h 2476500"/>
              <a:gd name="connsiteX10" fmla="*/ 1951264 w 2168978"/>
              <a:gd name="connsiteY10" fmla="*/ 315685 h 2476500"/>
              <a:gd name="connsiteX11" fmla="*/ 2081893 w 2168978"/>
              <a:gd name="connsiteY11" fmla="*/ 315685 h 2476500"/>
              <a:gd name="connsiteX12" fmla="*/ 2000250 w 2168978"/>
              <a:gd name="connsiteY12" fmla="*/ 495300 h 2476500"/>
              <a:gd name="connsiteX13" fmla="*/ 1885950 w 2168978"/>
              <a:gd name="connsiteY13" fmla="*/ 495300 h 2476500"/>
              <a:gd name="connsiteX14" fmla="*/ 1836964 w 2168978"/>
              <a:gd name="connsiteY14" fmla="*/ 691243 h 2476500"/>
              <a:gd name="connsiteX15" fmla="*/ 1885950 w 2168978"/>
              <a:gd name="connsiteY15" fmla="*/ 658585 h 2476500"/>
              <a:gd name="connsiteX16" fmla="*/ 1983921 w 2168978"/>
              <a:gd name="connsiteY16" fmla="*/ 740228 h 2476500"/>
              <a:gd name="connsiteX17" fmla="*/ 2000250 w 2168978"/>
              <a:gd name="connsiteY17" fmla="*/ 870857 h 2476500"/>
              <a:gd name="connsiteX18" fmla="*/ 2098221 w 2168978"/>
              <a:gd name="connsiteY18" fmla="*/ 1017814 h 2476500"/>
              <a:gd name="connsiteX19" fmla="*/ 2065564 w 2168978"/>
              <a:gd name="connsiteY19" fmla="*/ 1115785 h 2476500"/>
              <a:gd name="connsiteX20" fmla="*/ 1853293 w 2168978"/>
              <a:gd name="connsiteY20" fmla="*/ 1164771 h 2476500"/>
              <a:gd name="connsiteX21" fmla="*/ 1706336 w 2168978"/>
              <a:gd name="connsiteY21" fmla="*/ 1164771 h 2476500"/>
              <a:gd name="connsiteX22" fmla="*/ 1673678 w 2168978"/>
              <a:gd name="connsiteY22" fmla="*/ 1181100 h 2476500"/>
              <a:gd name="connsiteX23" fmla="*/ 1657350 w 2168978"/>
              <a:gd name="connsiteY23" fmla="*/ 1279071 h 2476500"/>
              <a:gd name="connsiteX24" fmla="*/ 1787978 w 2168978"/>
              <a:gd name="connsiteY24" fmla="*/ 1491343 h 2476500"/>
              <a:gd name="connsiteX25" fmla="*/ 2065564 w 2168978"/>
              <a:gd name="connsiteY25" fmla="*/ 1605643 h 2476500"/>
              <a:gd name="connsiteX26" fmla="*/ 1983921 w 2168978"/>
              <a:gd name="connsiteY26" fmla="*/ 1752600 h 2476500"/>
              <a:gd name="connsiteX27" fmla="*/ 1934936 w 2168978"/>
              <a:gd name="connsiteY27" fmla="*/ 1883228 h 2476500"/>
              <a:gd name="connsiteX28" fmla="*/ 2016578 w 2168978"/>
              <a:gd name="connsiteY28" fmla="*/ 1915885 h 2476500"/>
              <a:gd name="connsiteX29" fmla="*/ 2147207 w 2168978"/>
              <a:gd name="connsiteY29" fmla="*/ 2307771 h 2476500"/>
              <a:gd name="connsiteX30" fmla="*/ 2147207 w 2168978"/>
              <a:gd name="connsiteY30" fmla="*/ 2340428 h 2476500"/>
              <a:gd name="connsiteX31" fmla="*/ 2016578 w 2168978"/>
              <a:gd name="connsiteY31" fmla="*/ 2454728 h 2476500"/>
              <a:gd name="connsiteX32" fmla="*/ 1869621 w 2168978"/>
              <a:gd name="connsiteY32" fmla="*/ 2422071 h 2476500"/>
              <a:gd name="connsiteX33" fmla="*/ 1706336 w 2168978"/>
              <a:gd name="connsiteY33" fmla="*/ 2128157 h 2476500"/>
              <a:gd name="connsiteX34" fmla="*/ 1575707 w 2168978"/>
              <a:gd name="connsiteY34" fmla="*/ 1981200 h 2476500"/>
              <a:gd name="connsiteX35" fmla="*/ 1445078 w 2168978"/>
              <a:gd name="connsiteY35" fmla="*/ 1981200 h 2476500"/>
              <a:gd name="connsiteX36" fmla="*/ 1281793 w 2168978"/>
              <a:gd name="connsiteY36" fmla="*/ 2111828 h 2476500"/>
              <a:gd name="connsiteX37" fmla="*/ 1085850 w 2168978"/>
              <a:gd name="connsiteY37" fmla="*/ 1932214 h 2476500"/>
              <a:gd name="connsiteX38" fmla="*/ 857250 w 2168978"/>
              <a:gd name="connsiteY38" fmla="*/ 1964871 h 2476500"/>
              <a:gd name="connsiteX39" fmla="*/ 563336 w 2168978"/>
              <a:gd name="connsiteY39" fmla="*/ 1997528 h 2476500"/>
              <a:gd name="connsiteX40" fmla="*/ 318407 w 2168978"/>
              <a:gd name="connsiteY40" fmla="*/ 2111828 h 2476500"/>
              <a:gd name="connsiteX41" fmla="*/ 171450 w 2168978"/>
              <a:gd name="connsiteY41" fmla="*/ 2079171 h 2476500"/>
              <a:gd name="connsiteX42" fmla="*/ 24493 w 2168978"/>
              <a:gd name="connsiteY42" fmla="*/ 1964871 h 2476500"/>
              <a:gd name="connsiteX43" fmla="*/ 24493 w 2168978"/>
              <a:gd name="connsiteY43" fmla="*/ 1817914 h 2476500"/>
              <a:gd name="connsiteX44" fmla="*/ 106136 w 2168978"/>
              <a:gd name="connsiteY44" fmla="*/ 1654628 h 2476500"/>
              <a:gd name="connsiteX45" fmla="*/ 122464 w 2168978"/>
              <a:gd name="connsiteY45" fmla="*/ 1556657 h 2476500"/>
              <a:gd name="connsiteX46" fmla="*/ 89807 w 2168978"/>
              <a:gd name="connsiteY46" fmla="*/ 1213757 h 2476500"/>
              <a:gd name="connsiteX47" fmla="*/ 171450 w 2168978"/>
              <a:gd name="connsiteY47" fmla="*/ 1017814 h 2476500"/>
              <a:gd name="connsiteX48" fmla="*/ 269421 w 2168978"/>
              <a:gd name="connsiteY48" fmla="*/ 870857 h 2476500"/>
              <a:gd name="connsiteX49" fmla="*/ 318407 w 2168978"/>
              <a:gd name="connsiteY49" fmla="*/ 789214 h 2476500"/>
              <a:gd name="connsiteX50" fmla="*/ 449036 w 2168978"/>
              <a:gd name="connsiteY50" fmla="*/ 462643 h 2476500"/>
              <a:gd name="connsiteX51" fmla="*/ 628650 w 2168978"/>
              <a:gd name="connsiteY51" fmla="*/ 462643 h 2476500"/>
              <a:gd name="connsiteX52" fmla="*/ 661307 w 2168978"/>
              <a:gd name="connsiteY52" fmla="*/ 332014 h 2476500"/>
              <a:gd name="connsiteX53" fmla="*/ 563336 w 2168978"/>
              <a:gd name="connsiteY53" fmla="*/ 446314 h 2476500"/>
              <a:gd name="connsiteX0" fmla="*/ 563336 w 2182585"/>
              <a:gd name="connsiteY0" fmla="*/ 446314 h 2476500"/>
              <a:gd name="connsiteX1" fmla="*/ 677636 w 2182585"/>
              <a:gd name="connsiteY1" fmla="*/ 315685 h 2476500"/>
              <a:gd name="connsiteX2" fmla="*/ 824593 w 2182585"/>
              <a:gd name="connsiteY2" fmla="*/ 250371 h 2476500"/>
              <a:gd name="connsiteX3" fmla="*/ 922564 w 2182585"/>
              <a:gd name="connsiteY3" fmla="*/ 185057 h 2476500"/>
              <a:gd name="connsiteX4" fmla="*/ 1004207 w 2182585"/>
              <a:gd name="connsiteY4" fmla="*/ 168728 h 2476500"/>
              <a:gd name="connsiteX5" fmla="*/ 1183821 w 2182585"/>
              <a:gd name="connsiteY5" fmla="*/ 5443 h 2476500"/>
              <a:gd name="connsiteX6" fmla="*/ 1298121 w 2182585"/>
              <a:gd name="connsiteY6" fmla="*/ 136071 h 2476500"/>
              <a:gd name="connsiteX7" fmla="*/ 1494064 w 2182585"/>
              <a:gd name="connsiteY7" fmla="*/ 38100 h 2476500"/>
              <a:gd name="connsiteX8" fmla="*/ 1755321 w 2182585"/>
              <a:gd name="connsiteY8" fmla="*/ 38100 h 2476500"/>
              <a:gd name="connsiteX9" fmla="*/ 1918607 w 2182585"/>
              <a:gd name="connsiteY9" fmla="*/ 168728 h 2476500"/>
              <a:gd name="connsiteX10" fmla="*/ 1951264 w 2182585"/>
              <a:gd name="connsiteY10" fmla="*/ 315685 h 2476500"/>
              <a:gd name="connsiteX11" fmla="*/ 2081893 w 2182585"/>
              <a:gd name="connsiteY11" fmla="*/ 315685 h 2476500"/>
              <a:gd name="connsiteX12" fmla="*/ 2000250 w 2182585"/>
              <a:gd name="connsiteY12" fmla="*/ 495300 h 2476500"/>
              <a:gd name="connsiteX13" fmla="*/ 1885950 w 2182585"/>
              <a:gd name="connsiteY13" fmla="*/ 495300 h 2476500"/>
              <a:gd name="connsiteX14" fmla="*/ 1836964 w 2182585"/>
              <a:gd name="connsiteY14" fmla="*/ 691243 h 2476500"/>
              <a:gd name="connsiteX15" fmla="*/ 1885950 w 2182585"/>
              <a:gd name="connsiteY15" fmla="*/ 658585 h 2476500"/>
              <a:gd name="connsiteX16" fmla="*/ 1983921 w 2182585"/>
              <a:gd name="connsiteY16" fmla="*/ 740228 h 2476500"/>
              <a:gd name="connsiteX17" fmla="*/ 2000250 w 2182585"/>
              <a:gd name="connsiteY17" fmla="*/ 870857 h 2476500"/>
              <a:gd name="connsiteX18" fmla="*/ 2098221 w 2182585"/>
              <a:gd name="connsiteY18" fmla="*/ 1017814 h 2476500"/>
              <a:gd name="connsiteX19" fmla="*/ 2065564 w 2182585"/>
              <a:gd name="connsiteY19" fmla="*/ 1115785 h 2476500"/>
              <a:gd name="connsiteX20" fmla="*/ 1853293 w 2182585"/>
              <a:gd name="connsiteY20" fmla="*/ 1164771 h 2476500"/>
              <a:gd name="connsiteX21" fmla="*/ 1706336 w 2182585"/>
              <a:gd name="connsiteY21" fmla="*/ 1164771 h 2476500"/>
              <a:gd name="connsiteX22" fmla="*/ 1673678 w 2182585"/>
              <a:gd name="connsiteY22" fmla="*/ 1181100 h 2476500"/>
              <a:gd name="connsiteX23" fmla="*/ 1657350 w 2182585"/>
              <a:gd name="connsiteY23" fmla="*/ 1279071 h 2476500"/>
              <a:gd name="connsiteX24" fmla="*/ 1787978 w 2182585"/>
              <a:gd name="connsiteY24" fmla="*/ 1491343 h 2476500"/>
              <a:gd name="connsiteX25" fmla="*/ 2065564 w 2182585"/>
              <a:gd name="connsiteY25" fmla="*/ 1605643 h 2476500"/>
              <a:gd name="connsiteX26" fmla="*/ 1983921 w 2182585"/>
              <a:gd name="connsiteY26" fmla="*/ 1752600 h 2476500"/>
              <a:gd name="connsiteX27" fmla="*/ 1934936 w 2182585"/>
              <a:gd name="connsiteY27" fmla="*/ 1883228 h 2476500"/>
              <a:gd name="connsiteX28" fmla="*/ 2147207 w 2182585"/>
              <a:gd name="connsiteY28" fmla="*/ 2307771 h 2476500"/>
              <a:gd name="connsiteX29" fmla="*/ 2147207 w 2182585"/>
              <a:gd name="connsiteY29" fmla="*/ 2340428 h 2476500"/>
              <a:gd name="connsiteX30" fmla="*/ 2016578 w 2182585"/>
              <a:gd name="connsiteY30" fmla="*/ 2454728 h 2476500"/>
              <a:gd name="connsiteX31" fmla="*/ 1869621 w 2182585"/>
              <a:gd name="connsiteY31" fmla="*/ 2422071 h 2476500"/>
              <a:gd name="connsiteX32" fmla="*/ 1706336 w 2182585"/>
              <a:gd name="connsiteY32" fmla="*/ 2128157 h 2476500"/>
              <a:gd name="connsiteX33" fmla="*/ 1575707 w 2182585"/>
              <a:gd name="connsiteY33" fmla="*/ 1981200 h 2476500"/>
              <a:gd name="connsiteX34" fmla="*/ 1445078 w 2182585"/>
              <a:gd name="connsiteY34" fmla="*/ 1981200 h 2476500"/>
              <a:gd name="connsiteX35" fmla="*/ 1281793 w 2182585"/>
              <a:gd name="connsiteY35" fmla="*/ 2111828 h 2476500"/>
              <a:gd name="connsiteX36" fmla="*/ 1085850 w 2182585"/>
              <a:gd name="connsiteY36" fmla="*/ 1932214 h 2476500"/>
              <a:gd name="connsiteX37" fmla="*/ 857250 w 2182585"/>
              <a:gd name="connsiteY37" fmla="*/ 1964871 h 2476500"/>
              <a:gd name="connsiteX38" fmla="*/ 563336 w 2182585"/>
              <a:gd name="connsiteY38" fmla="*/ 1997528 h 2476500"/>
              <a:gd name="connsiteX39" fmla="*/ 318407 w 2182585"/>
              <a:gd name="connsiteY39" fmla="*/ 2111828 h 2476500"/>
              <a:gd name="connsiteX40" fmla="*/ 171450 w 2182585"/>
              <a:gd name="connsiteY40" fmla="*/ 2079171 h 2476500"/>
              <a:gd name="connsiteX41" fmla="*/ 24493 w 2182585"/>
              <a:gd name="connsiteY41" fmla="*/ 1964871 h 2476500"/>
              <a:gd name="connsiteX42" fmla="*/ 24493 w 2182585"/>
              <a:gd name="connsiteY42" fmla="*/ 1817914 h 2476500"/>
              <a:gd name="connsiteX43" fmla="*/ 106136 w 2182585"/>
              <a:gd name="connsiteY43" fmla="*/ 1654628 h 2476500"/>
              <a:gd name="connsiteX44" fmla="*/ 122464 w 2182585"/>
              <a:gd name="connsiteY44" fmla="*/ 1556657 h 2476500"/>
              <a:gd name="connsiteX45" fmla="*/ 89807 w 2182585"/>
              <a:gd name="connsiteY45" fmla="*/ 1213757 h 2476500"/>
              <a:gd name="connsiteX46" fmla="*/ 171450 w 2182585"/>
              <a:gd name="connsiteY46" fmla="*/ 1017814 h 2476500"/>
              <a:gd name="connsiteX47" fmla="*/ 269421 w 2182585"/>
              <a:gd name="connsiteY47" fmla="*/ 870857 h 2476500"/>
              <a:gd name="connsiteX48" fmla="*/ 318407 w 2182585"/>
              <a:gd name="connsiteY48" fmla="*/ 789214 h 2476500"/>
              <a:gd name="connsiteX49" fmla="*/ 449036 w 2182585"/>
              <a:gd name="connsiteY49" fmla="*/ 462643 h 2476500"/>
              <a:gd name="connsiteX50" fmla="*/ 628650 w 2182585"/>
              <a:gd name="connsiteY50" fmla="*/ 462643 h 2476500"/>
              <a:gd name="connsiteX51" fmla="*/ 661307 w 2182585"/>
              <a:gd name="connsiteY51" fmla="*/ 332014 h 2476500"/>
              <a:gd name="connsiteX52" fmla="*/ 563336 w 2182585"/>
              <a:gd name="connsiteY52" fmla="*/ 446314 h 2476500"/>
              <a:gd name="connsiteX0" fmla="*/ 563336 w 2182585"/>
              <a:gd name="connsiteY0" fmla="*/ 446314 h 2476500"/>
              <a:gd name="connsiteX1" fmla="*/ 677636 w 2182585"/>
              <a:gd name="connsiteY1" fmla="*/ 315685 h 2476500"/>
              <a:gd name="connsiteX2" fmla="*/ 824593 w 2182585"/>
              <a:gd name="connsiteY2" fmla="*/ 250371 h 2476500"/>
              <a:gd name="connsiteX3" fmla="*/ 922564 w 2182585"/>
              <a:gd name="connsiteY3" fmla="*/ 185057 h 2476500"/>
              <a:gd name="connsiteX4" fmla="*/ 1004207 w 2182585"/>
              <a:gd name="connsiteY4" fmla="*/ 168728 h 2476500"/>
              <a:gd name="connsiteX5" fmla="*/ 1183821 w 2182585"/>
              <a:gd name="connsiteY5" fmla="*/ 5443 h 2476500"/>
              <a:gd name="connsiteX6" fmla="*/ 1298121 w 2182585"/>
              <a:gd name="connsiteY6" fmla="*/ 136071 h 2476500"/>
              <a:gd name="connsiteX7" fmla="*/ 1494064 w 2182585"/>
              <a:gd name="connsiteY7" fmla="*/ 38100 h 2476500"/>
              <a:gd name="connsiteX8" fmla="*/ 1755321 w 2182585"/>
              <a:gd name="connsiteY8" fmla="*/ 38100 h 2476500"/>
              <a:gd name="connsiteX9" fmla="*/ 1918607 w 2182585"/>
              <a:gd name="connsiteY9" fmla="*/ 168728 h 2476500"/>
              <a:gd name="connsiteX10" fmla="*/ 1951264 w 2182585"/>
              <a:gd name="connsiteY10" fmla="*/ 315685 h 2476500"/>
              <a:gd name="connsiteX11" fmla="*/ 2081893 w 2182585"/>
              <a:gd name="connsiteY11" fmla="*/ 315685 h 2476500"/>
              <a:gd name="connsiteX12" fmla="*/ 2000250 w 2182585"/>
              <a:gd name="connsiteY12" fmla="*/ 495300 h 2476500"/>
              <a:gd name="connsiteX13" fmla="*/ 1885950 w 2182585"/>
              <a:gd name="connsiteY13" fmla="*/ 495300 h 2476500"/>
              <a:gd name="connsiteX14" fmla="*/ 1836964 w 2182585"/>
              <a:gd name="connsiteY14" fmla="*/ 691243 h 2476500"/>
              <a:gd name="connsiteX15" fmla="*/ 1885950 w 2182585"/>
              <a:gd name="connsiteY15" fmla="*/ 658585 h 2476500"/>
              <a:gd name="connsiteX16" fmla="*/ 1983921 w 2182585"/>
              <a:gd name="connsiteY16" fmla="*/ 740228 h 2476500"/>
              <a:gd name="connsiteX17" fmla="*/ 2000250 w 2182585"/>
              <a:gd name="connsiteY17" fmla="*/ 870857 h 2476500"/>
              <a:gd name="connsiteX18" fmla="*/ 2098221 w 2182585"/>
              <a:gd name="connsiteY18" fmla="*/ 1017814 h 2476500"/>
              <a:gd name="connsiteX19" fmla="*/ 2065564 w 2182585"/>
              <a:gd name="connsiteY19" fmla="*/ 1115785 h 2476500"/>
              <a:gd name="connsiteX20" fmla="*/ 1853293 w 2182585"/>
              <a:gd name="connsiteY20" fmla="*/ 1164771 h 2476500"/>
              <a:gd name="connsiteX21" fmla="*/ 1706336 w 2182585"/>
              <a:gd name="connsiteY21" fmla="*/ 1164771 h 2476500"/>
              <a:gd name="connsiteX22" fmla="*/ 1673678 w 2182585"/>
              <a:gd name="connsiteY22" fmla="*/ 1181100 h 2476500"/>
              <a:gd name="connsiteX23" fmla="*/ 1657350 w 2182585"/>
              <a:gd name="connsiteY23" fmla="*/ 1279071 h 2476500"/>
              <a:gd name="connsiteX24" fmla="*/ 1787978 w 2182585"/>
              <a:gd name="connsiteY24" fmla="*/ 1491343 h 2476500"/>
              <a:gd name="connsiteX25" fmla="*/ 1983921 w 2182585"/>
              <a:gd name="connsiteY25" fmla="*/ 1752600 h 2476500"/>
              <a:gd name="connsiteX26" fmla="*/ 1934936 w 2182585"/>
              <a:gd name="connsiteY26" fmla="*/ 1883228 h 2476500"/>
              <a:gd name="connsiteX27" fmla="*/ 2147207 w 2182585"/>
              <a:gd name="connsiteY27" fmla="*/ 2307771 h 2476500"/>
              <a:gd name="connsiteX28" fmla="*/ 2147207 w 2182585"/>
              <a:gd name="connsiteY28" fmla="*/ 2340428 h 2476500"/>
              <a:gd name="connsiteX29" fmla="*/ 2016578 w 2182585"/>
              <a:gd name="connsiteY29" fmla="*/ 2454728 h 2476500"/>
              <a:gd name="connsiteX30" fmla="*/ 1869621 w 2182585"/>
              <a:gd name="connsiteY30" fmla="*/ 2422071 h 2476500"/>
              <a:gd name="connsiteX31" fmla="*/ 1706336 w 2182585"/>
              <a:gd name="connsiteY31" fmla="*/ 2128157 h 2476500"/>
              <a:gd name="connsiteX32" fmla="*/ 1575707 w 2182585"/>
              <a:gd name="connsiteY32" fmla="*/ 1981200 h 2476500"/>
              <a:gd name="connsiteX33" fmla="*/ 1445078 w 2182585"/>
              <a:gd name="connsiteY33" fmla="*/ 1981200 h 2476500"/>
              <a:gd name="connsiteX34" fmla="*/ 1281793 w 2182585"/>
              <a:gd name="connsiteY34" fmla="*/ 2111828 h 2476500"/>
              <a:gd name="connsiteX35" fmla="*/ 1085850 w 2182585"/>
              <a:gd name="connsiteY35" fmla="*/ 1932214 h 2476500"/>
              <a:gd name="connsiteX36" fmla="*/ 857250 w 2182585"/>
              <a:gd name="connsiteY36" fmla="*/ 1964871 h 2476500"/>
              <a:gd name="connsiteX37" fmla="*/ 563336 w 2182585"/>
              <a:gd name="connsiteY37" fmla="*/ 1997528 h 2476500"/>
              <a:gd name="connsiteX38" fmla="*/ 318407 w 2182585"/>
              <a:gd name="connsiteY38" fmla="*/ 2111828 h 2476500"/>
              <a:gd name="connsiteX39" fmla="*/ 171450 w 2182585"/>
              <a:gd name="connsiteY39" fmla="*/ 2079171 h 2476500"/>
              <a:gd name="connsiteX40" fmla="*/ 24493 w 2182585"/>
              <a:gd name="connsiteY40" fmla="*/ 1964871 h 2476500"/>
              <a:gd name="connsiteX41" fmla="*/ 24493 w 2182585"/>
              <a:gd name="connsiteY41" fmla="*/ 1817914 h 2476500"/>
              <a:gd name="connsiteX42" fmla="*/ 106136 w 2182585"/>
              <a:gd name="connsiteY42" fmla="*/ 1654628 h 2476500"/>
              <a:gd name="connsiteX43" fmla="*/ 122464 w 2182585"/>
              <a:gd name="connsiteY43" fmla="*/ 1556657 h 2476500"/>
              <a:gd name="connsiteX44" fmla="*/ 89807 w 2182585"/>
              <a:gd name="connsiteY44" fmla="*/ 1213757 h 2476500"/>
              <a:gd name="connsiteX45" fmla="*/ 171450 w 2182585"/>
              <a:gd name="connsiteY45" fmla="*/ 1017814 h 2476500"/>
              <a:gd name="connsiteX46" fmla="*/ 269421 w 2182585"/>
              <a:gd name="connsiteY46" fmla="*/ 870857 h 2476500"/>
              <a:gd name="connsiteX47" fmla="*/ 318407 w 2182585"/>
              <a:gd name="connsiteY47" fmla="*/ 789214 h 2476500"/>
              <a:gd name="connsiteX48" fmla="*/ 449036 w 2182585"/>
              <a:gd name="connsiteY48" fmla="*/ 462643 h 2476500"/>
              <a:gd name="connsiteX49" fmla="*/ 628650 w 2182585"/>
              <a:gd name="connsiteY49" fmla="*/ 462643 h 2476500"/>
              <a:gd name="connsiteX50" fmla="*/ 661307 w 2182585"/>
              <a:gd name="connsiteY50" fmla="*/ 332014 h 2476500"/>
              <a:gd name="connsiteX51" fmla="*/ 563336 w 2182585"/>
              <a:gd name="connsiteY51" fmla="*/ 446314 h 2476500"/>
              <a:gd name="connsiteX0" fmla="*/ 563336 w 2182585"/>
              <a:gd name="connsiteY0" fmla="*/ 446314 h 2476500"/>
              <a:gd name="connsiteX1" fmla="*/ 677636 w 2182585"/>
              <a:gd name="connsiteY1" fmla="*/ 315685 h 2476500"/>
              <a:gd name="connsiteX2" fmla="*/ 824593 w 2182585"/>
              <a:gd name="connsiteY2" fmla="*/ 250371 h 2476500"/>
              <a:gd name="connsiteX3" fmla="*/ 922564 w 2182585"/>
              <a:gd name="connsiteY3" fmla="*/ 185057 h 2476500"/>
              <a:gd name="connsiteX4" fmla="*/ 1004207 w 2182585"/>
              <a:gd name="connsiteY4" fmla="*/ 168728 h 2476500"/>
              <a:gd name="connsiteX5" fmla="*/ 1183821 w 2182585"/>
              <a:gd name="connsiteY5" fmla="*/ 5443 h 2476500"/>
              <a:gd name="connsiteX6" fmla="*/ 1298121 w 2182585"/>
              <a:gd name="connsiteY6" fmla="*/ 136071 h 2476500"/>
              <a:gd name="connsiteX7" fmla="*/ 1494064 w 2182585"/>
              <a:gd name="connsiteY7" fmla="*/ 38100 h 2476500"/>
              <a:gd name="connsiteX8" fmla="*/ 1755321 w 2182585"/>
              <a:gd name="connsiteY8" fmla="*/ 38100 h 2476500"/>
              <a:gd name="connsiteX9" fmla="*/ 1918607 w 2182585"/>
              <a:gd name="connsiteY9" fmla="*/ 168728 h 2476500"/>
              <a:gd name="connsiteX10" fmla="*/ 1951264 w 2182585"/>
              <a:gd name="connsiteY10" fmla="*/ 315685 h 2476500"/>
              <a:gd name="connsiteX11" fmla="*/ 2081893 w 2182585"/>
              <a:gd name="connsiteY11" fmla="*/ 315685 h 2476500"/>
              <a:gd name="connsiteX12" fmla="*/ 2000250 w 2182585"/>
              <a:gd name="connsiteY12" fmla="*/ 495300 h 2476500"/>
              <a:gd name="connsiteX13" fmla="*/ 1885950 w 2182585"/>
              <a:gd name="connsiteY13" fmla="*/ 495300 h 2476500"/>
              <a:gd name="connsiteX14" fmla="*/ 1836964 w 2182585"/>
              <a:gd name="connsiteY14" fmla="*/ 691243 h 2476500"/>
              <a:gd name="connsiteX15" fmla="*/ 1885950 w 2182585"/>
              <a:gd name="connsiteY15" fmla="*/ 658585 h 2476500"/>
              <a:gd name="connsiteX16" fmla="*/ 1983921 w 2182585"/>
              <a:gd name="connsiteY16" fmla="*/ 740228 h 2476500"/>
              <a:gd name="connsiteX17" fmla="*/ 2000250 w 2182585"/>
              <a:gd name="connsiteY17" fmla="*/ 870857 h 2476500"/>
              <a:gd name="connsiteX18" fmla="*/ 2098221 w 2182585"/>
              <a:gd name="connsiteY18" fmla="*/ 1017814 h 2476500"/>
              <a:gd name="connsiteX19" fmla="*/ 2065564 w 2182585"/>
              <a:gd name="connsiteY19" fmla="*/ 1115785 h 2476500"/>
              <a:gd name="connsiteX20" fmla="*/ 1853293 w 2182585"/>
              <a:gd name="connsiteY20" fmla="*/ 1164771 h 2476500"/>
              <a:gd name="connsiteX21" fmla="*/ 1706336 w 2182585"/>
              <a:gd name="connsiteY21" fmla="*/ 1164771 h 2476500"/>
              <a:gd name="connsiteX22" fmla="*/ 1673678 w 2182585"/>
              <a:gd name="connsiteY22" fmla="*/ 1181100 h 2476500"/>
              <a:gd name="connsiteX23" fmla="*/ 1657350 w 2182585"/>
              <a:gd name="connsiteY23" fmla="*/ 1279071 h 2476500"/>
              <a:gd name="connsiteX24" fmla="*/ 1787978 w 2182585"/>
              <a:gd name="connsiteY24" fmla="*/ 1491343 h 2476500"/>
              <a:gd name="connsiteX25" fmla="*/ 1983921 w 2182585"/>
              <a:gd name="connsiteY25" fmla="*/ 1600200 h 2476500"/>
              <a:gd name="connsiteX26" fmla="*/ 1934936 w 2182585"/>
              <a:gd name="connsiteY26" fmla="*/ 1883228 h 2476500"/>
              <a:gd name="connsiteX27" fmla="*/ 2147207 w 2182585"/>
              <a:gd name="connsiteY27" fmla="*/ 2307771 h 2476500"/>
              <a:gd name="connsiteX28" fmla="*/ 2147207 w 2182585"/>
              <a:gd name="connsiteY28" fmla="*/ 2340428 h 2476500"/>
              <a:gd name="connsiteX29" fmla="*/ 2016578 w 2182585"/>
              <a:gd name="connsiteY29" fmla="*/ 2454728 h 2476500"/>
              <a:gd name="connsiteX30" fmla="*/ 1869621 w 2182585"/>
              <a:gd name="connsiteY30" fmla="*/ 2422071 h 2476500"/>
              <a:gd name="connsiteX31" fmla="*/ 1706336 w 2182585"/>
              <a:gd name="connsiteY31" fmla="*/ 2128157 h 2476500"/>
              <a:gd name="connsiteX32" fmla="*/ 1575707 w 2182585"/>
              <a:gd name="connsiteY32" fmla="*/ 1981200 h 2476500"/>
              <a:gd name="connsiteX33" fmla="*/ 1445078 w 2182585"/>
              <a:gd name="connsiteY33" fmla="*/ 1981200 h 2476500"/>
              <a:gd name="connsiteX34" fmla="*/ 1281793 w 2182585"/>
              <a:gd name="connsiteY34" fmla="*/ 2111828 h 2476500"/>
              <a:gd name="connsiteX35" fmla="*/ 1085850 w 2182585"/>
              <a:gd name="connsiteY35" fmla="*/ 1932214 h 2476500"/>
              <a:gd name="connsiteX36" fmla="*/ 857250 w 2182585"/>
              <a:gd name="connsiteY36" fmla="*/ 1964871 h 2476500"/>
              <a:gd name="connsiteX37" fmla="*/ 563336 w 2182585"/>
              <a:gd name="connsiteY37" fmla="*/ 1997528 h 2476500"/>
              <a:gd name="connsiteX38" fmla="*/ 318407 w 2182585"/>
              <a:gd name="connsiteY38" fmla="*/ 2111828 h 2476500"/>
              <a:gd name="connsiteX39" fmla="*/ 171450 w 2182585"/>
              <a:gd name="connsiteY39" fmla="*/ 2079171 h 2476500"/>
              <a:gd name="connsiteX40" fmla="*/ 24493 w 2182585"/>
              <a:gd name="connsiteY40" fmla="*/ 1964871 h 2476500"/>
              <a:gd name="connsiteX41" fmla="*/ 24493 w 2182585"/>
              <a:gd name="connsiteY41" fmla="*/ 1817914 h 2476500"/>
              <a:gd name="connsiteX42" fmla="*/ 106136 w 2182585"/>
              <a:gd name="connsiteY42" fmla="*/ 1654628 h 2476500"/>
              <a:gd name="connsiteX43" fmla="*/ 122464 w 2182585"/>
              <a:gd name="connsiteY43" fmla="*/ 1556657 h 2476500"/>
              <a:gd name="connsiteX44" fmla="*/ 89807 w 2182585"/>
              <a:gd name="connsiteY44" fmla="*/ 1213757 h 2476500"/>
              <a:gd name="connsiteX45" fmla="*/ 171450 w 2182585"/>
              <a:gd name="connsiteY45" fmla="*/ 1017814 h 2476500"/>
              <a:gd name="connsiteX46" fmla="*/ 269421 w 2182585"/>
              <a:gd name="connsiteY46" fmla="*/ 870857 h 2476500"/>
              <a:gd name="connsiteX47" fmla="*/ 318407 w 2182585"/>
              <a:gd name="connsiteY47" fmla="*/ 789214 h 2476500"/>
              <a:gd name="connsiteX48" fmla="*/ 449036 w 2182585"/>
              <a:gd name="connsiteY48" fmla="*/ 462643 h 2476500"/>
              <a:gd name="connsiteX49" fmla="*/ 628650 w 2182585"/>
              <a:gd name="connsiteY49" fmla="*/ 462643 h 2476500"/>
              <a:gd name="connsiteX50" fmla="*/ 661307 w 2182585"/>
              <a:gd name="connsiteY50" fmla="*/ 332014 h 2476500"/>
              <a:gd name="connsiteX51" fmla="*/ 563336 w 2182585"/>
              <a:gd name="connsiteY51" fmla="*/ 446314 h 2476500"/>
              <a:gd name="connsiteX0" fmla="*/ 563336 w 2182585"/>
              <a:gd name="connsiteY0" fmla="*/ 446314 h 2476500"/>
              <a:gd name="connsiteX1" fmla="*/ 677636 w 2182585"/>
              <a:gd name="connsiteY1" fmla="*/ 315685 h 2476500"/>
              <a:gd name="connsiteX2" fmla="*/ 824593 w 2182585"/>
              <a:gd name="connsiteY2" fmla="*/ 250371 h 2476500"/>
              <a:gd name="connsiteX3" fmla="*/ 922564 w 2182585"/>
              <a:gd name="connsiteY3" fmla="*/ 185057 h 2476500"/>
              <a:gd name="connsiteX4" fmla="*/ 1004207 w 2182585"/>
              <a:gd name="connsiteY4" fmla="*/ 168728 h 2476500"/>
              <a:gd name="connsiteX5" fmla="*/ 1183821 w 2182585"/>
              <a:gd name="connsiteY5" fmla="*/ 5443 h 2476500"/>
              <a:gd name="connsiteX6" fmla="*/ 1298121 w 2182585"/>
              <a:gd name="connsiteY6" fmla="*/ 136071 h 2476500"/>
              <a:gd name="connsiteX7" fmla="*/ 1494064 w 2182585"/>
              <a:gd name="connsiteY7" fmla="*/ 38100 h 2476500"/>
              <a:gd name="connsiteX8" fmla="*/ 1755321 w 2182585"/>
              <a:gd name="connsiteY8" fmla="*/ 38100 h 2476500"/>
              <a:gd name="connsiteX9" fmla="*/ 1918607 w 2182585"/>
              <a:gd name="connsiteY9" fmla="*/ 168728 h 2476500"/>
              <a:gd name="connsiteX10" fmla="*/ 1951264 w 2182585"/>
              <a:gd name="connsiteY10" fmla="*/ 315685 h 2476500"/>
              <a:gd name="connsiteX11" fmla="*/ 2081893 w 2182585"/>
              <a:gd name="connsiteY11" fmla="*/ 315685 h 2476500"/>
              <a:gd name="connsiteX12" fmla="*/ 2000250 w 2182585"/>
              <a:gd name="connsiteY12" fmla="*/ 495300 h 2476500"/>
              <a:gd name="connsiteX13" fmla="*/ 1885950 w 2182585"/>
              <a:gd name="connsiteY13" fmla="*/ 495300 h 2476500"/>
              <a:gd name="connsiteX14" fmla="*/ 1836964 w 2182585"/>
              <a:gd name="connsiteY14" fmla="*/ 691243 h 2476500"/>
              <a:gd name="connsiteX15" fmla="*/ 1885950 w 2182585"/>
              <a:gd name="connsiteY15" fmla="*/ 658585 h 2476500"/>
              <a:gd name="connsiteX16" fmla="*/ 1983921 w 2182585"/>
              <a:gd name="connsiteY16" fmla="*/ 740228 h 2476500"/>
              <a:gd name="connsiteX17" fmla="*/ 2000250 w 2182585"/>
              <a:gd name="connsiteY17" fmla="*/ 870857 h 2476500"/>
              <a:gd name="connsiteX18" fmla="*/ 2098221 w 2182585"/>
              <a:gd name="connsiteY18" fmla="*/ 1017814 h 2476500"/>
              <a:gd name="connsiteX19" fmla="*/ 2065564 w 2182585"/>
              <a:gd name="connsiteY19" fmla="*/ 1115785 h 2476500"/>
              <a:gd name="connsiteX20" fmla="*/ 1853293 w 2182585"/>
              <a:gd name="connsiteY20" fmla="*/ 1164771 h 2476500"/>
              <a:gd name="connsiteX21" fmla="*/ 1706336 w 2182585"/>
              <a:gd name="connsiteY21" fmla="*/ 1164771 h 2476500"/>
              <a:gd name="connsiteX22" fmla="*/ 1673678 w 2182585"/>
              <a:gd name="connsiteY22" fmla="*/ 1181100 h 2476500"/>
              <a:gd name="connsiteX23" fmla="*/ 1657350 w 2182585"/>
              <a:gd name="connsiteY23" fmla="*/ 1279071 h 2476500"/>
              <a:gd name="connsiteX24" fmla="*/ 1787978 w 2182585"/>
              <a:gd name="connsiteY24" fmla="*/ 1491343 h 2476500"/>
              <a:gd name="connsiteX25" fmla="*/ 1983921 w 2182585"/>
              <a:gd name="connsiteY25" fmla="*/ 1600200 h 2476500"/>
              <a:gd name="connsiteX26" fmla="*/ 1934936 w 2182585"/>
              <a:gd name="connsiteY26" fmla="*/ 1883228 h 2476500"/>
              <a:gd name="connsiteX27" fmla="*/ 2147207 w 2182585"/>
              <a:gd name="connsiteY27" fmla="*/ 2307771 h 2476500"/>
              <a:gd name="connsiteX28" fmla="*/ 2147207 w 2182585"/>
              <a:gd name="connsiteY28" fmla="*/ 2340428 h 2476500"/>
              <a:gd name="connsiteX29" fmla="*/ 2016578 w 2182585"/>
              <a:gd name="connsiteY29" fmla="*/ 2454728 h 2476500"/>
              <a:gd name="connsiteX30" fmla="*/ 1869621 w 2182585"/>
              <a:gd name="connsiteY30" fmla="*/ 2422071 h 2476500"/>
              <a:gd name="connsiteX31" fmla="*/ 1706336 w 2182585"/>
              <a:gd name="connsiteY31" fmla="*/ 2128157 h 2476500"/>
              <a:gd name="connsiteX32" fmla="*/ 1671138 w 2182585"/>
              <a:gd name="connsiteY32" fmla="*/ 2143760 h 2476500"/>
              <a:gd name="connsiteX33" fmla="*/ 1575707 w 2182585"/>
              <a:gd name="connsiteY33" fmla="*/ 1981200 h 2476500"/>
              <a:gd name="connsiteX34" fmla="*/ 1445078 w 2182585"/>
              <a:gd name="connsiteY34" fmla="*/ 1981200 h 2476500"/>
              <a:gd name="connsiteX35" fmla="*/ 1281793 w 2182585"/>
              <a:gd name="connsiteY35" fmla="*/ 2111828 h 2476500"/>
              <a:gd name="connsiteX36" fmla="*/ 1085850 w 2182585"/>
              <a:gd name="connsiteY36" fmla="*/ 1932214 h 2476500"/>
              <a:gd name="connsiteX37" fmla="*/ 857250 w 2182585"/>
              <a:gd name="connsiteY37" fmla="*/ 1964871 h 2476500"/>
              <a:gd name="connsiteX38" fmla="*/ 563336 w 2182585"/>
              <a:gd name="connsiteY38" fmla="*/ 1997528 h 2476500"/>
              <a:gd name="connsiteX39" fmla="*/ 318407 w 2182585"/>
              <a:gd name="connsiteY39" fmla="*/ 2111828 h 2476500"/>
              <a:gd name="connsiteX40" fmla="*/ 171450 w 2182585"/>
              <a:gd name="connsiteY40" fmla="*/ 2079171 h 2476500"/>
              <a:gd name="connsiteX41" fmla="*/ 24493 w 2182585"/>
              <a:gd name="connsiteY41" fmla="*/ 1964871 h 2476500"/>
              <a:gd name="connsiteX42" fmla="*/ 24493 w 2182585"/>
              <a:gd name="connsiteY42" fmla="*/ 1817914 h 2476500"/>
              <a:gd name="connsiteX43" fmla="*/ 106136 w 2182585"/>
              <a:gd name="connsiteY43" fmla="*/ 1654628 h 2476500"/>
              <a:gd name="connsiteX44" fmla="*/ 122464 w 2182585"/>
              <a:gd name="connsiteY44" fmla="*/ 1556657 h 2476500"/>
              <a:gd name="connsiteX45" fmla="*/ 89807 w 2182585"/>
              <a:gd name="connsiteY45" fmla="*/ 1213757 h 2476500"/>
              <a:gd name="connsiteX46" fmla="*/ 171450 w 2182585"/>
              <a:gd name="connsiteY46" fmla="*/ 1017814 h 2476500"/>
              <a:gd name="connsiteX47" fmla="*/ 269421 w 2182585"/>
              <a:gd name="connsiteY47" fmla="*/ 870857 h 2476500"/>
              <a:gd name="connsiteX48" fmla="*/ 318407 w 2182585"/>
              <a:gd name="connsiteY48" fmla="*/ 789214 h 2476500"/>
              <a:gd name="connsiteX49" fmla="*/ 449036 w 2182585"/>
              <a:gd name="connsiteY49" fmla="*/ 462643 h 2476500"/>
              <a:gd name="connsiteX50" fmla="*/ 628650 w 2182585"/>
              <a:gd name="connsiteY50" fmla="*/ 462643 h 2476500"/>
              <a:gd name="connsiteX51" fmla="*/ 661307 w 2182585"/>
              <a:gd name="connsiteY51" fmla="*/ 332014 h 2476500"/>
              <a:gd name="connsiteX52" fmla="*/ 563336 w 2182585"/>
              <a:gd name="connsiteY52" fmla="*/ 446314 h 2476500"/>
              <a:gd name="connsiteX0" fmla="*/ 563336 w 2182585"/>
              <a:gd name="connsiteY0" fmla="*/ 446314 h 2473899"/>
              <a:gd name="connsiteX1" fmla="*/ 677636 w 2182585"/>
              <a:gd name="connsiteY1" fmla="*/ 315685 h 2473899"/>
              <a:gd name="connsiteX2" fmla="*/ 824593 w 2182585"/>
              <a:gd name="connsiteY2" fmla="*/ 250371 h 2473899"/>
              <a:gd name="connsiteX3" fmla="*/ 922564 w 2182585"/>
              <a:gd name="connsiteY3" fmla="*/ 185057 h 2473899"/>
              <a:gd name="connsiteX4" fmla="*/ 1004207 w 2182585"/>
              <a:gd name="connsiteY4" fmla="*/ 168728 h 2473899"/>
              <a:gd name="connsiteX5" fmla="*/ 1183821 w 2182585"/>
              <a:gd name="connsiteY5" fmla="*/ 5443 h 2473899"/>
              <a:gd name="connsiteX6" fmla="*/ 1298121 w 2182585"/>
              <a:gd name="connsiteY6" fmla="*/ 136071 h 2473899"/>
              <a:gd name="connsiteX7" fmla="*/ 1494064 w 2182585"/>
              <a:gd name="connsiteY7" fmla="*/ 38100 h 2473899"/>
              <a:gd name="connsiteX8" fmla="*/ 1755321 w 2182585"/>
              <a:gd name="connsiteY8" fmla="*/ 38100 h 2473899"/>
              <a:gd name="connsiteX9" fmla="*/ 1918607 w 2182585"/>
              <a:gd name="connsiteY9" fmla="*/ 168728 h 2473899"/>
              <a:gd name="connsiteX10" fmla="*/ 1951264 w 2182585"/>
              <a:gd name="connsiteY10" fmla="*/ 315685 h 2473899"/>
              <a:gd name="connsiteX11" fmla="*/ 2081893 w 2182585"/>
              <a:gd name="connsiteY11" fmla="*/ 315685 h 2473899"/>
              <a:gd name="connsiteX12" fmla="*/ 2000250 w 2182585"/>
              <a:gd name="connsiteY12" fmla="*/ 495300 h 2473899"/>
              <a:gd name="connsiteX13" fmla="*/ 1885950 w 2182585"/>
              <a:gd name="connsiteY13" fmla="*/ 495300 h 2473899"/>
              <a:gd name="connsiteX14" fmla="*/ 1836964 w 2182585"/>
              <a:gd name="connsiteY14" fmla="*/ 691243 h 2473899"/>
              <a:gd name="connsiteX15" fmla="*/ 1885950 w 2182585"/>
              <a:gd name="connsiteY15" fmla="*/ 658585 h 2473899"/>
              <a:gd name="connsiteX16" fmla="*/ 1983921 w 2182585"/>
              <a:gd name="connsiteY16" fmla="*/ 740228 h 2473899"/>
              <a:gd name="connsiteX17" fmla="*/ 2000250 w 2182585"/>
              <a:gd name="connsiteY17" fmla="*/ 870857 h 2473899"/>
              <a:gd name="connsiteX18" fmla="*/ 2098221 w 2182585"/>
              <a:gd name="connsiteY18" fmla="*/ 1017814 h 2473899"/>
              <a:gd name="connsiteX19" fmla="*/ 2065564 w 2182585"/>
              <a:gd name="connsiteY19" fmla="*/ 1115785 h 2473899"/>
              <a:gd name="connsiteX20" fmla="*/ 1853293 w 2182585"/>
              <a:gd name="connsiteY20" fmla="*/ 1164771 h 2473899"/>
              <a:gd name="connsiteX21" fmla="*/ 1706336 w 2182585"/>
              <a:gd name="connsiteY21" fmla="*/ 1164771 h 2473899"/>
              <a:gd name="connsiteX22" fmla="*/ 1673678 w 2182585"/>
              <a:gd name="connsiteY22" fmla="*/ 1181100 h 2473899"/>
              <a:gd name="connsiteX23" fmla="*/ 1657350 w 2182585"/>
              <a:gd name="connsiteY23" fmla="*/ 1279071 h 2473899"/>
              <a:gd name="connsiteX24" fmla="*/ 1787978 w 2182585"/>
              <a:gd name="connsiteY24" fmla="*/ 1491343 h 2473899"/>
              <a:gd name="connsiteX25" fmla="*/ 1983921 w 2182585"/>
              <a:gd name="connsiteY25" fmla="*/ 1600200 h 2473899"/>
              <a:gd name="connsiteX26" fmla="*/ 1934936 w 2182585"/>
              <a:gd name="connsiteY26" fmla="*/ 1883228 h 2473899"/>
              <a:gd name="connsiteX27" fmla="*/ 2147207 w 2182585"/>
              <a:gd name="connsiteY27" fmla="*/ 2307771 h 2473899"/>
              <a:gd name="connsiteX28" fmla="*/ 2147207 w 2182585"/>
              <a:gd name="connsiteY28" fmla="*/ 2340428 h 2473899"/>
              <a:gd name="connsiteX29" fmla="*/ 2016578 w 2182585"/>
              <a:gd name="connsiteY29" fmla="*/ 2454728 h 2473899"/>
              <a:gd name="connsiteX30" fmla="*/ 1869621 w 2182585"/>
              <a:gd name="connsiteY30" fmla="*/ 2422071 h 2473899"/>
              <a:gd name="connsiteX31" fmla="*/ 1671138 w 2182585"/>
              <a:gd name="connsiteY31" fmla="*/ 2143760 h 2473899"/>
              <a:gd name="connsiteX32" fmla="*/ 1575707 w 2182585"/>
              <a:gd name="connsiteY32" fmla="*/ 1981200 h 2473899"/>
              <a:gd name="connsiteX33" fmla="*/ 1445078 w 2182585"/>
              <a:gd name="connsiteY33" fmla="*/ 1981200 h 2473899"/>
              <a:gd name="connsiteX34" fmla="*/ 1281793 w 2182585"/>
              <a:gd name="connsiteY34" fmla="*/ 2111828 h 2473899"/>
              <a:gd name="connsiteX35" fmla="*/ 1085850 w 2182585"/>
              <a:gd name="connsiteY35" fmla="*/ 1932214 h 2473899"/>
              <a:gd name="connsiteX36" fmla="*/ 857250 w 2182585"/>
              <a:gd name="connsiteY36" fmla="*/ 1964871 h 2473899"/>
              <a:gd name="connsiteX37" fmla="*/ 563336 w 2182585"/>
              <a:gd name="connsiteY37" fmla="*/ 1997528 h 2473899"/>
              <a:gd name="connsiteX38" fmla="*/ 318407 w 2182585"/>
              <a:gd name="connsiteY38" fmla="*/ 2111828 h 2473899"/>
              <a:gd name="connsiteX39" fmla="*/ 171450 w 2182585"/>
              <a:gd name="connsiteY39" fmla="*/ 2079171 h 2473899"/>
              <a:gd name="connsiteX40" fmla="*/ 24493 w 2182585"/>
              <a:gd name="connsiteY40" fmla="*/ 1964871 h 2473899"/>
              <a:gd name="connsiteX41" fmla="*/ 24493 w 2182585"/>
              <a:gd name="connsiteY41" fmla="*/ 1817914 h 2473899"/>
              <a:gd name="connsiteX42" fmla="*/ 106136 w 2182585"/>
              <a:gd name="connsiteY42" fmla="*/ 1654628 h 2473899"/>
              <a:gd name="connsiteX43" fmla="*/ 122464 w 2182585"/>
              <a:gd name="connsiteY43" fmla="*/ 1556657 h 2473899"/>
              <a:gd name="connsiteX44" fmla="*/ 89807 w 2182585"/>
              <a:gd name="connsiteY44" fmla="*/ 1213757 h 2473899"/>
              <a:gd name="connsiteX45" fmla="*/ 171450 w 2182585"/>
              <a:gd name="connsiteY45" fmla="*/ 1017814 h 2473899"/>
              <a:gd name="connsiteX46" fmla="*/ 269421 w 2182585"/>
              <a:gd name="connsiteY46" fmla="*/ 870857 h 2473899"/>
              <a:gd name="connsiteX47" fmla="*/ 318407 w 2182585"/>
              <a:gd name="connsiteY47" fmla="*/ 789214 h 2473899"/>
              <a:gd name="connsiteX48" fmla="*/ 449036 w 2182585"/>
              <a:gd name="connsiteY48" fmla="*/ 462643 h 2473899"/>
              <a:gd name="connsiteX49" fmla="*/ 628650 w 2182585"/>
              <a:gd name="connsiteY49" fmla="*/ 462643 h 2473899"/>
              <a:gd name="connsiteX50" fmla="*/ 661307 w 2182585"/>
              <a:gd name="connsiteY50" fmla="*/ 332014 h 2473899"/>
              <a:gd name="connsiteX51" fmla="*/ 563336 w 2182585"/>
              <a:gd name="connsiteY51" fmla="*/ 446314 h 2473899"/>
              <a:gd name="connsiteX0" fmla="*/ 563336 w 2160814"/>
              <a:gd name="connsiteY0" fmla="*/ 446314 h 2473899"/>
              <a:gd name="connsiteX1" fmla="*/ 677636 w 2160814"/>
              <a:gd name="connsiteY1" fmla="*/ 315685 h 2473899"/>
              <a:gd name="connsiteX2" fmla="*/ 824593 w 2160814"/>
              <a:gd name="connsiteY2" fmla="*/ 250371 h 2473899"/>
              <a:gd name="connsiteX3" fmla="*/ 922564 w 2160814"/>
              <a:gd name="connsiteY3" fmla="*/ 185057 h 2473899"/>
              <a:gd name="connsiteX4" fmla="*/ 1004207 w 2160814"/>
              <a:gd name="connsiteY4" fmla="*/ 168728 h 2473899"/>
              <a:gd name="connsiteX5" fmla="*/ 1183821 w 2160814"/>
              <a:gd name="connsiteY5" fmla="*/ 5443 h 2473899"/>
              <a:gd name="connsiteX6" fmla="*/ 1298121 w 2160814"/>
              <a:gd name="connsiteY6" fmla="*/ 136071 h 2473899"/>
              <a:gd name="connsiteX7" fmla="*/ 1494064 w 2160814"/>
              <a:gd name="connsiteY7" fmla="*/ 38100 h 2473899"/>
              <a:gd name="connsiteX8" fmla="*/ 1755321 w 2160814"/>
              <a:gd name="connsiteY8" fmla="*/ 38100 h 2473899"/>
              <a:gd name="connsiteX9" fmla="*/ 1918607 w 2160814"/>
              <a:gd name="connsiteY9" fmla="*/ 168728 h 2473899"/>
              <a:gd name="connsiteX10" fmla="*/ 1951264 w 2160814"/>
              <a:gd name="connsiteY10" fmla="*/ 315685 h 2473899"/>
              <a:gd name="connsiteX11" fmla="*/ 2081893 w 2160814"/>
              <a:gd name="connsiteY11" fmla="*/ 315685 h 2473899"/>
              <a:gd name="connsiteX12" fmla="*/ 2000250 w 2160814"/>
              <a:gd name="connsiteY12" fmla="*/ 495300 h 2473899"/>
              <a:gd name="connsiteX13" fmla="*/ 1885950 w 2160814"/>
              <a:gd name="connsiteY13" fmla="*/ 495300 h 2473899"/>
              <a:gd name="connsiteX14" fmla="*/ 1836964 w 2160814"/>
              <a:gd name="connsiteY14" fmla="*/ 691243 h 2473899"/>
              <a:gd name="connsiteX15" fmla="*/ 1885950 w 2160814"/>
              <a:gd name="connsiteY15" fmla="*/ 658585 h 2473899"/>
              <a:gd name="connsiteX16" fmla="*/ 1983921 w 2160814"/>
              <a:gd name="connsiteY16" fmla="*/ 740228 h 2473899"/>
              <a:gd name="connsiteX17" fmla="*/ 2000250 w 2160814"/>
              <a:gd name="connsiteY17" fmla="*/ 870857 h 2473899"/>
              <a:gd name="connsiteX18" fmla="*/ 2098221 w 2160814"/>
              <a:gd name="connsiteY18" fmla="*/ 1017814 h 2473899"/>
              <a:gd name="connsiteX19" fmla="*/ 2065564 w 2160814"/>
              <a:gd name="connsiteY19" fmla="*/ 1115785 h 2473899"/>
              <a:gd name="connsiteX20" fmla="*/ 1853293 w 2160814"/>
              <a:gd name="connsiteY20" fmla="*/ 1164771 h 2473899"/>
              <a:gd name="connsiteX21" fmla="*/ 1706336 w 2160814"/>
              <a:gd name="connsiteY21" fmla="*/ 1164771 h 2473899"/>
              <a:gd name="connsiteX22" fmla="*/ 1673678 w 2160814"/>
              <a:gd name="connsiteY22" fmla="*/ 1181100 h 2473899"/>
              <a:gd name="connsiteX23" fmla="*/ 1657350 w 2160814"/>
              <a:gd name="connsiteY23" fmla="*/ 1279071 h 2473899"/>
              <a:gd name="connsiteX24" fmla="*/ 1787978 w 2160814"/>
              <a:gd name="connsiteY24" fmla="*/ 1491343 h 2473899"/>
              <a:gd name="connsiteX25" fmla="*/ 1983921 w 2160814"/>
              <a:gd name="connsiteY25" fmla="*/ 1600200 h 2473899"/>
              <a:gd name="connsiteX26" fmla="*/ 1934936 w 2160814"/>
              <a:gd name="connsiteY26" fmla="*/ 1883228 h 2473899"/>
              <a:gd name="connsiteX27" fmla="*/ 2147207 w 2160814"/>
              <a:gd name="connsiteY27" fmla="*/ 2307771 h 2473899"/>
              <a:gd name="connsiteX28" fmla="*/ 2016578 w 2160814"/>
              <a:gd name="connsiteY28" fmla="*/ 2454728 h 2473899"/>
              <a:gd name="connsiteX29" fmla="*/ 1869621 w 2160814"/>
              <a:gd name="connsiteY29" fmla="*/ 2422071 h 2473899"/>
              <a:gd name="connsiteX30" fmla="*/ 1671138 w 2160814"/>
              <a:gd name="connsiteY30" fmla="*/ 2143760 h 2473899"/>
              <a:gd name="connsiteX31" fmla="*/ 1575707 w 2160814"/>
              <a:gd name="connsiteY31" fmla="*/ 1981200 h 2473899"/>
              <a:gd name="connsiteX32" fmla="*/ 1445078 w 2160814"/>
              <a:gd name="connsiteY32" fmla="*/ 1981200 h 2473899"/>
              <a:gd name="connsiteX33" fmla="*/ 1281793 w 2160814"/>
              <a:gd name="connsiteY33" fmla="*/ 2111828 h 2473899"/>
              <a:gd name="connsiteX34" fmla="*/ 1085850 w 2160814"/>
              <a:gd name="connsiteY34" fmla="*/ 1932214 h 2473899"/>
              <a:gd name="connsiteX35" fmla="*/ 857250 w 2160814"/>
              <a:gd name="connsiteY35" fmla="*/ 1964871 h 2473899"/>
              <a:gd name="connsiteX36" fmla="*/ 563336 w 2160814"/>
              <a:gd name="connsiteY36" fmla="*/ 1997528 h 2473899"/>
              <a:gd name="connsiteX37" fmla="*/ 318407 w 2160814"/>
              <a:gd name="connsiteY37" fmla="*/ 2111828 h 2473899"/>
              <a:gd name="connsiteX38" fmla="*/ 171450 w 2160814"/>
              <a:gd name="connsiteY38" fmla="*/ 2079171 h 2473899"/>
              <a:gd name="connsiteX39" fmla="*/ 24493 w 2160814"/>
              <a:gd name="connsiteY39" fmla="*/ 1964871 h 2473899"/>
              <a:gd name="connsiteX40" fmla="*/ 24493 w 2160814"/>
              <a:gd name="connsiteY40" fmla="*/ 1817914 h 2473899"/>
              <a:gd name="connsiteX41" fmla="*/ 106136 w 2160814"/>
              <a:gd name="connsiteY41" fmla="*/ 1654628 h 2473899"/>
              <a:gd name="connsiteX42" fmla="*/ 122464 w 2160814"/>
              <a:gd name="connsiteY42" fmla="*/ 1556657 h 2473899"/>
              <a:gd name="connsiteX43" fmla="*/ 89807 w 2160814"/>
              <a:gd name="connsiteY43" fmla="*/ 1213757 h 2473899"/>
              <a:gd name="connsiteX44" fmla="*/ 171450 w 2160814"/>
              <a:gd name="connsiteY44" fmla="*/ 1017814 h 2473899"/>
              <a:gd name="connsiteX45" fmla="*/ 269421 w 2160814"/>
              <a:gd name="connsiteY45" fmla="*/ 870857 h 2473899"/>
              <a:gd name="connsiteX46" fmla="*/ 318407 w 2160814"/>
              <a:gd name="connsiteY46" fmla="*/ 789214 h 2473899"/>
              <a:gd name="connsiteX47" fmla="*/ 449036 w 2160814"/>
              <a:gd name="connsiteY47" fmla="*/ 462643 h 2473899"/>
              <a:gd name="connsiteX48" fmla="*/ 628650 w 2160814"/>
              <a:gd name="connsiteY48" fmla="*/ 462643 h 2473899"/>
              <a:gd name="connsiteX49" fmla="*/ 661307 w 2160814"/>
              <a:gd name="connsiteY49" fmla="*/ 332014 h 2473899"/>
              <a:gd name="connsiteX50" fmla="*/ 563336 w 2160814"/>
              <a:gd name="connsiteY50" fmla="*/ 446314 h 2473899"/>
              <a:gd name="connsiteX0" fmla="*/ 563336 w 2109107"/>
              <a:gd name="connsiteY0" fmla="*/ 446314 h 2473899"/>
              <a:gd name="connsiteX1" fmla="*/ 677636 w 2109107"/>
              <a:gd name="connsiteY1" fmla="*/ 315685 h 2473899"/>
              <a:gd name="connsiteX2" fmla="*/ 824593 w 2109107"/>
              <a:gd name="connsiteY2" fmla="*/ 250371 h 2473899"/>
              <a:gd name="connsiteX3" fmla="*/ 922564 w 2109107"/>
              <a:gd name="connsiteY3" fmla="*/ 185057 h 2473899"/>
              <a:gd name="connsiteX4" fmla="*/ 1004207 w 2109107"/>
              <a:gd name="connsiteY4" fmla="*/ 168728 h 2473899"/>
              <a:gd name="connsiteX5" fmla="*/ 1183821 w 2109107"/>
              <a:gd name="connsiteY5" fmla="*/ 5443 h 2473899"/>
              <a:gd name="connsiteX6" fmla="*/ 1298121 w 2109107"/>
              <a:gd name="connsiteY6" fmla="*/ 136071 h 2473899"/>
              <a:gd name="connsiteX7" fmla="*/ 1494064 w 2109107"/>
              <a:gd name="connsiteY7" fmla="*/ 38100 h 2473899"/>
              <a:gd name="connsiteX8" fmla="*/ 1755321 w 2109107"/>
              <a:gd name="connsiteY8" fmla="*/ 38100 h 2473899"/>
              <a:gd name="connsiteX9" fmla="*/ 1918607 w 2109107"/>
              <a:gd name="connsiteY9" fmla="*/ 168728 h 2473899"/>
              <a:gd name="connsiteX10" fmla="*/ 1951264 w 2109107"/>
              <a:gd name="connsiteY10" fmla="*/ 315685 h 2473899"/>
              <a:gd name="connsiteX11" fmla="*/ 2081893 w 2109107"/>
              <a:gd name="connsiteY11" fmla="*/ 315685 h 2473899"/>
              <a:gd name="connsiteX12" fmla="*/ 2000250 w 2109107"/>
              <a:gd name="connsiteY12" fmla="*/ 495300 h 2473899"/>
              <a:gd name="connsiteX13" fmla="*/ 1885950 w 2109107"/>
              <a:gd name="connsiteY13" fmla="*/ 495300 h 2473899"/>
              <a:gd name="connsiteX14" fmla="*/ 1836964 w 2109107"/>
              <a:gd name="connsiteY14" fmla="*/ 691243 h 2473899"/>
              <a:gd name="connsiteX15" fmla="*/ 1885950 w 2109107"/>
              <a:gd name="connsiteY15" fmla="*/ 658585 h 2473899"/>
              <a:gd name="connsiteX16" fmla="*/ 1983921 w 2109107"/>
              <a:gd name="connsiteY16" fmla="*/ 740228 h 2473899"/>
              <a:gd name="connsiteX17" fmla="*/ 2000250 w 2109107"/>
              <a:gd name="connsiteY17" fmla="*/ 870857 h 2473899"/>
              <a:gd name="connsiteX18" fmla="*/ 2098221 w 2109107"/>
              <a:gd name="connsiteY18" fmla="*/ 1017814 h 2473899"/>
              <a:gd name="connsiteX19" fmla="*/ 2065564 w 2109107"/>
              <a:gd name="connsiteY19" fmla="*/ 1115785 h 2473899"/>
              <a:gd name="connsiteX20" fmla="*/ 1853293 w 2109107"/>
              <a:gd name="connsiteY20" fmla="*/ 1164771 h 2473899"/>
              <a:gd name="connsiteX21" fmla="*/ 1706336 w 2109107"/>
              <a:gd name="connsiteY21" fmla="*/ 1164771 h 2473899"/>
              <a:gd name="connsiteX22" fmla="*/ 1673678 w 2109107"/>
              <a:gd name="connsiteY22" fmla="*/ 1181100 h 2473899"/>
              <a:gd name="connsiteX23" fmla="*/ 1657350 w 2109107"/>
              <a:gd name="connsiteY23" fmla="*/ 1279071 h 2473899"/>
              <a:gd name="connsiteX24" fmla="*/ 1787978 w 2109107"/>
              <a:gd name="connsiteY24" fmla="*/ 1491343 h 2473899"/>
              <a:gd name="connsiteX25" fmla="*/ 1983921 w 2109107"/>
              <a:gd name="connsiteY25" fmla="*/ 1600200 h 2473899"/>
              <a:gd name="connsiteX26" fmla="*/ 1934936 w 2109107"/>
              <a:gd name="connsiteY26" fmla="*/ 1883228 h 2473899"/>
              <a:gd name="connsiteX27" fmla="*/ 2071007 w 2109107"/>
              <a:gd name="connsiteY27" fmla="*/ 2307771 h 2473899"/>
              <a:gd name="connsiteX28" fmla="*/ 2016578 w 2109107"/>
              <a:gd name="connsiteY28" fmla="*/ 2454728 h 2473899"/>
              <a:gd name="connsiteX29" fmla="*/ 1869621 w 2109107"/>
              <a:gd name="connsiteY29" fmla="*/ 2422071 h 2473899"/>
              <a:gd name="connsiteX30" fmla="*/ 1671138 w 2109107"/>
              <a:gd name="connsiteY30" fmla="*/ 2143760 h 2473899"/>
              <a:gd name="connsiteX31" fmla="*/ 1575707 w 2109107"/>
              <a:gd name="connsiteY31" fmla="*/ 1981200 h 2473899"/>
              <a:gd name="connsiteX32" fmla="*/ 1445078 w 2109107"/>
              <a:gd name="connsiteY32" fmla="*/ 1981200 h 2473899"/>
              <a:gd name="connsiteX33" fmla="*/ 1281793 w 2109107"/>
              <a:gd name="connsiteY33" fmla="*/ 2111828 h 2473899"/>
              <a:gd name="connsiteX34" fmla="*/ 1085850 w 2109107"/>
              <a:gd name="connsiteY34" fmla="*/ 1932214 h 2473899"/>
              <a:gd name="connsiteX35" fmla="*/ 857250 w 2109107"/>
              <a:gd name="connsiteY35" fmla="*/ 1964871 h 2473899"/>
              <a:gd name="connsiteX36" fmla="*/ 563336 w 2109107"/>
              <a:gd name="connsiteY36" fmla="*/ 1997528 h 2473899"/>
              <a:gd name="connsiteX37" fmla="*/ 318407 w 2109107"/>
              <a:gd name="connsiteY37" fmla="*/ 2111828 h 2473899"/>
              <a:gd name="connsiteX38" fmla="*/ 171450 w 2109107"/>
              <a:gd name="connsiteY38" fmla="*/ 2079171 h 2473899"/>
              <a:gd name="connsiteX39" fmla="*/ 24493 w 2109107"/>
              <a:gd name="connsiteY39" fmla="*/ 1964871 h 2473899"/>
              <a:gd name="connsiteX40" fmla="*/ 24493 w 2109107"/>
              <a:gd name="connsiteY40" fmla="*/ 1817914 h 2473899"/>
              <a:gd name="connsiteX41" fmla="*/ 106136 w 2109107"/>
              <a:gd name="connsiteY41" fmla="*/ 1654628 h 2473899"/>
              <a:gd name="connsiteX42" fmla="*/ 122464 w 2109107"/>
              <a:gd name="connsiteY42" fmla="*/ 1556657 h 2473899"/>
              <a:gd name="connsiteX43" fmla="*/ 89807 w 2109107"/>
              <a:gd name="connsiteY43" fmla="*/ 1213757 h 2473899"/>
              <a:gd name="connsiteX44" fmla="*/ 171450 w 2109107"/>
              <a:gd name="connsiteY44" fmla="*/ 1017814 h 2473899"/>
              <a:gd name="connsiteX45" fmla="*/ 269421 w 2109107"/>
              <a:gd name="connsiteY45" fmla="*/ 870857 h 2473899"/>
              <a:gd name="connsiteX46" fmla="*/ 318407 w 2109107"/>
              <a:gd name="connsiteY46" fmla="*/ 789214 h 2473899"/>
              <a:gd name="connsiteX47" fmla="*/ 449036 w 2109107"/>
              <a:gd name="connsiteY47" fmla="*/ 462643 h 2473899"/>
              <a:gd name="connsiteX48" fmla="*/ 628650 w 2109107"/>
              <a:gd name="connsiteY48" fmla="*/ 462643 h 2473899"/>
              <a:gd name="connsiteX49" fmla="*/ 661307 w 2109107"/>
              <a:gd name="connsiteY49" fmla="*/ 332014 h 2473899"/>
              <a:gd name="connsiteX50" fmla="*/ 563336 w 2109107"/>
              <a:gd name="connsiteY50" fmla="*/ 446314 h 247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109107" h="2473899">
                <a:moveTo>
                  <a:pt x="563336" y="446314"/>
                </a:moveTo>
                <a:cubicBezTo>
                  <a:pt x="598714" y="397328"/>
                  <a:pt x="634093" y="348342"/>
                  <a:pt x="677636" y="315685"/>
                </a:cubicBezTo>
                <a:cubicBezTo>
                  <a:pt x="721179" y="283028"/>
                  <a:pt x="783772" y="272142"/>
                  <a:pt x="824593" y="250371"/>
                </a:cubicBezTo>
                <a:cubicBezTo>
                  <a:pt x="865414" y="228600"/>
                  <a:pt x="892628" y="198664"/>
                  <a:pt x="922564" y="185057"/>
                </a:cubicBezTo>
                <a:cubicBezTo>
                  <a:pt x="952500" y="171450"/>
                  <a:pt x="960664" y="198664"/>
                  <a:pt x="1004207" y="168728"/>
                </a:cubicBezTo>
                <a:cubicBezTo>
                  <a:pt x="1047750" y="138792"/>
                  <a:pt x="1134835" y="10886"/>
                  <a:pt x="1183821" y="5443"/>
                </a:cubicBezTo>
                <a:cubicBezTo>
                  <a:pt x="1232807" y="0"/>
                  <a:pt x="1246414" y="130628"/>
                  <a:pt x="1298121" y="136071"/>
                </a:cubicBezTo>
                <a:cubicBezTo>
                  <a:pt x="1349828" y="141514"/>
                  <a:pt x="1417864" y="54428"/>
                  <a:pt x="1494064" y="38100"/>
                </a:cubicBezTo>
                <a:cubicBezTo>
                  <a:pt x="1570264" y="21772"/>
                  <a:pt x="1684564" y="16329"/>
                  <a:pt x="1755321" y="38100"/>
                </a:cubicBezTo>
                <a:cubicBezTo>
                  <a:pt x="1826078" y="59871"/>
                  <a:pt x="1885950" y="122464"/>
                  <a:pt x="1918607" y="168728"/>
                </a:cubicBezTo>
                <a:cubicBezTo>
                  <a:pt x="1951264" y="214992"/>
                  <a:pt x="1924050" y="291192"/>
                  <a:pt x="1951264" y="315685"/>
                </a:cubicBezTo>
                <a:cubicBezTo>
                  <a:pt x="1978478" y="340178"/>
                  <a:pt x="2073729" y="285749"/>
                  <a:pt x="2081893" y="315685"/>
                </a:cubicBezTo>
                <a:cubicBezTo>
                  <a:pt x="2090057" y="345621"/>
                  <a:pt x="2032907" y="465364"/>
                  <a:pt x="2000250" y="495300"/>
                </a:cubicBezTo>
                <a:cubicBezTo>
                  <a:pt x="1967593" y="525236"/>
                  <a:pt x="1913164" y="462643"/>
                  <a:pt x="1885950" y="495300"/>
                </a:cubicBezTo>
                <a:cubicBezTo>
                  <a:pt x="1858736" y="527957"/>
                  <a:pt x="1836964" y="664029"/>
                  <a:pt x="1836964" y="691243"/>
                </a:cubicBezTo>
                <a:cubicBezTo>
                  <a:pt x="1836964" y="718457"/>
                  <a:pt x="1861457" y="650421"/>
                  <a:pt x="1885950" y="658585"/>
                </a:cubicBezTo>
                <a:cubicBezTo>
                  <a:pt x="1910443" y="666749"/>
                  <a:pt x="1964871" y="704850"/>
                  <a:pt x="1983921" y="740228"/>
                </a:cubicBezTo>
                <a:cubicBezTo>
                  <a:pt x="2002971" y="775606"/>
                  <a:pt x="1981200" y="824593"/>
                  <a:pt x="2000250" y="870857"/>
                </a:cubicBezTo>
                <a:cubicBezTo>
                  <a:pt x="2019300" y="917121"/>
                  <a:pt x="2087335" y="976993"/>
                  <a:pt x="2098221" y="1017814"/>
                </a:cubicBezTo>
                <a:cubicBezTo>
                  <a:pt x="2109107" y="1058635"/>
                  <a:pt x="2106385" y="1091292"/>
                  <a:pt x="2065564" y="1115785"/>
                </a:cubicBezTo>
                <a:cubicBezTo>
                  <a:pt x="2024743" y="1140278"/>
                  <a:pt x="1913164" y="1156607"/>
                  <a:pt x="1853293" y="1164771"/>
                </a:cubicBezTo>
                <a:cubicBezTo>
                  <a:pt x="1793422" y="1172935"/>
                  <a:pt x="1736272" y="1162050"/>
                  <a:pt x="1706336" y="1164771"/>
                </a:cubicBezTo>
                <a:cubicBezTo>
                  <a:pt x="1676400" y="1167492"/>
                  <a:pt x="1681842" y="1162050"/>
                  <a:pt x="1673678" y="1181100"/>
                </a:cubicBezTo>
                <a:cubicBezTo>
                  <a:pt x="1665514" y="1200150"/>
                  <a:pt x="1638300" y="1227364"/>
                  <a:pt x="1657350" y="1279071"/>
                </a:cubicBezTo>
                <a:cubicBezTo>
                  <a:pt x="1676400" y="1330778"/>
                  <a:pt x="1733549" y="1437821"/>
                  <a:pt x="1787978" y="1491343"/>
                </a:cubicBezTo>
                <a:cubicBezTo>
                  <a:pt x="1842407" y="1544865"/>
                  <a:pt x="1959428" y="1534886"/>
                  <a:pt x="1983921" y="1600200"/>
                </a:cubicBezTo>
                <a:cubicBezTo>
                  <a:pt x="2008414" y="1665514"/>
                  <a:pt x="1920422" y="1765300"/>
                  <a:pt x="1934936" y="1883228"/>
                </a:cubicBezTo>
                <a:cubicBezTo>
                  <a:pt x="1949450" y="2001156"/>
                  <a:pt x="2057400" y="2212521"/>
                  <a:pt x="2071007" y="2307771"/>
                </a:cubicBezTo>
                <a:cubicBezTo>
                  <a:pt x="2084614" y="2403021"/>
                  <a:pt x="2050142" y="2435678"/>
                  <a:pt x="2016578" y="2454728"/>
                </a:cubicBezTo>
                <a:cubicBezTo>
                  <a:pt x="1983014" y="2473778"/>
                  <a:pt x="1927194" y="2473899"/>
                  <a:pt x="1869621" y="2422071"/>
                </a:cubicBezTo>
                <a:cubicBezTo>
                  <a:pt x="1812048" y="2370243"/>
                  <a:pt x="1720124" y="2217238"/>
                  <a:pt x="1671138" y="2143760"/>
                </a:cubicBezTo>
                <a:cubicBezTo>
                  <a:pt x="1622152" y="2070282"/>
                  <a:pt x="1613384" y="2008293"/>
                  <a:pt x="1575707" y="1981200"/>
                </a:cubicBezTo>
                <a:cubicBezTo>
                  <a:pt x="1538030" y="1954107"/>
                  <a:pt x="1494064" y="1959429"/>
                  <a:pt x="1445078" y="1981200"/>
                </a:cubicBezTo>
                <a:cubicBezTo>
                  <a:pt x="1396092" y="2002971"/>
                  <a:pt x="1341664" y="2119992"/>
                  <a:pt x="1281793" y="2111828"/>
                </a:cubicBezTo>
                <a:cubicBezTo>
                  <a:pt x="1221922" y="2103664"/>
                  <a:pt x="1156607" y="1956707"/>
                  <a:pt x="1085850" y="1932214"/>
                </a:cubicBezTo>
                <a:cubicBezTo>
                  <a:pt x="1015093" y="1907721"/>
                  <a:pt x="944336" y="1953985"/>
                  <a:pt x="857250" y="1964871"/>
                </a:cubicBezTo>
                <a:cubicBezTo>
                  <a:pt x="770164" y="1975757"/>
                  <a:pt x="653143" y="1973035"/>
                  <a:pt x="563336" y="1997528"/>
                </a:cubicBezTo>
                <a:cubicBezTo>
                  <a:pt x="473529" y="2022021"/>
                  <a:pt x="383721" y="2098221"/>
                  <a:pt x="318407" y="2111828"/>
                </a:cubicBezTo>
                <a:cubicBezTo>
                  <a:pt x="253093" y="2125435"/>
                  <a:pt x="220436" y="2103664"/>
                  <a:pt x="171450" y="2079171"/>
                </a:cubicBezTo>
                <a:cubicBezTo>
                  <a:pt x="122464" y="2054678"/>
                  <a:pt x="48986" y="2008414"/>
                  <a:pt x="24493" y="1964871"/>
                </a:cubicBezTo>
                <a:cubicBezTo>
                  <a:pt x="0" y="1921328"/>
                  <a:pt x="10886" y="1869621"/>
                  <a:pt x="24493" y="1817914"/>
                </a:cubicBezTo>
                <a:cubicBezTo>
                  <a:pt x="38100" y="1766207"/>
                  <a:pt x="89807" y="1698171"/>
                  <a:pt x="106136" y="1654628"/>
                </a:cubicBezTo>
                <a:cubicBezTo>
                  <a:pt x="122465" y="1611085"/>
                  <a:pt x="125185" y="1630135"/>
                  <a:pt x="122464" y="1556657"/>
                </a:cubicBezTo>
                <a:cubicBezTo>
                  <a:pt x="119743" y="1483179"/>
                  <a:pt x="81643" y="1303564"/>
                  <a:pt x="89807" y="1213757"/>
                </a:cubicBezTo>
                <a:cubicBezTo>
                  <a:pt x="97971" y="1123950"/>
                  <a:pt x="141514" y="1074964"/>
                  <a:pt x="171450" y="1017814"/>
                </a:cubicBezTo>
                <a:cubicBezTo>
                  <a:pt x="201386" y="960664"/>
                  <a:pt x="244928" y="908957"/>
                  <a:pt x="269421" y="870857"/>
                </a:cubicBezTo>
                <a:cubicBezTo>
                  <a:pt x="293914" y="832757"/>
                  <a:pt x="288471" y="857250"/>
                  <a:pt x="318407" y="789214"/>
                </a:cubicBezTo>
                <a:cubicBezTo>
                  <a:pt x="348343" y="721178"/>
                  <a:pt x="397329" y="517071"/>
                  <a:pt x="449036" y="462643"/>
                </a:cubicBezTo>
                <a:cubicBezTo>
                  <a:pt x="500743" y="408215"/>
                  <a:pt x="593271" y="484415"/>
                  <a:pt x="628650" y="462643"/>
                </a:cubicBezTo>
                <a:cubicBezTo>
                  <a:pt x="664029" y="440871"/>
                  <a:pt x="662668" y="386442"/>
                  <a:pt x="661307" y="332014"/>
                </a:cubicBezTo>
                <a:lnTo>
                  <a:pt x="563336" y="446314"/>
                </a:lnTo>
                <a:close/>
              </a:path>
            </a:pathLst>
          </a:custGeom>
          <a:ln w="50800">
            <a:solidFill>
              <a:schemeClr val="tx1"/>
            </a:solidFill>
            <a:prstDash val="sysDot"/>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rot="1755663">
            <a:off x="6306206" y="4309459"/>
            <a:ext cx="1095690" cy="1146136"/>
          </a:xfrm>
          <a:custGeom>
            <a:avLst/>
            <a:gdLst>
              <a:gd name="connsiteX0" fmla="*/ 1094014 w 1159329"/>
              <a:gd name="connsiteY0" fmla="*/ 70757 h 315686"/>
              <a:gd name="connsiteX1" fmla="*/ 1045029 w 1159329"/>
              <a:gd name="connsiteY1" fmla="*/ 5443 h 315686"/>
              <a:gd name="connsiteX2" fmla="*/ 408214 w 1159329"/>
              <a:gd name="connsiteY2" fmla="*/ 103414 h 315686"/>
              <a:gd name="connsiteX3" fmla="*/ 0 w 1159329"/>
              <a:gd name="connsiteY3" fmla="*/ 315686 h 315686"/>
              <a:gd name="connsiteX0" fmla="*/ 1045029 w 1045029"/>
              <a:gd name="connsiteY0" fmla="*/ 0 h 310243"/>
              <a:gd name="connsiteX1" fmla="*/ 408214 w 1045029"/>
              <a:gd name="connsiteY1" fmla="*/ 97971 h 310243"/>
              <a:gd name="connsiteX2" fmla="*/ 0 w 1045029"/>
              <a:gd name="connsiteY2" fmla="*/ 310243 h 310243"/>
              <a:gd name="connsiteX0" fmla="*/ 1654629 w 1654629"/>
              <a:gd name="connsiteY0" fmla="*/ 0 h 436517"/>
              <a:gd name="connsiteX1" fmla="*/ 408214 w 1654629"/>
              <a:gd name="connsiteY1" fmla="*/ 224245 h 436517"/>
              <a:gd name="connsiteX2" fmla="*/ 0 w 1654629"/>
              <a:gd name="connsiteY2" fmla="*/ 436517 h 436517"/>
              <a:gd name="connsiteX0" fmla="*/ 1654629 w 1654629"/>
              <a:gd name="connsiteY0" fmla="*/ 0 h 436517"/>
              <a:gd name="connsiteX1" fmla="*/ 408214 w 1654629"/>
              <a:gd name="connsiteY1" fmla="*/ 224245 h 436517"/>
              <a:gd name="connsiteX2" fmla="*/ 0 w 1654629"/>
              <a:gd name="connsiteY2" fmla="*/ 436517 h 436517"/>
              <a:gd name="connsiteX0" fmla="*/ 1654629 w 1654629"/>
              <a:gd name="connsiteY0" fmla="*/ 0 h 436517"/>
              <a:gd name="connsiteX1" fmla="*/ 408214 w 1654629"/>
              <a:gd name="connsiteY1" fmla="*/ 224245 h 436517"/>
              <a:gd name="connsiteX2" fmla="*/ 0 w 1654629"/>
              <a:gd name="connsiteY2" fmla="*/ 436517 h 436517"/>
              <a:gd name="connsiteX0" fmla="*/ 1273629 w 1273629"/>
              <a:gd name="connsiteY0" fmla="*/ 0 h 341811"/>
              <a:gd name="connsiteX1" fmla="*/ 408214 w 1273629"/>
              <a:gd name="connsiteY1" fmla="*/ 129539 h 341811"/>
              <a:gd name="connsiteX2" fmla="*/ 0 w 1273629"/>
              <a:gd name="connsiteY2" fmla="*/ 341811 h 341811"/>
            </a:gdLst>
            <a:ahLst/>
            <a:cxnLst>
              <a:cxn ang="0">
                <a:pos x="connsiteX0" y="connsiteY0"/>
              </a:cxn>
              <a:cxn ang="0">
                <a:pos x="connsiteX1" y="connsiteY1"/>
              </a:cxn>
              <a:cxn ang="0">
                <a:pos x="connsiteX2" y="connsiteY2"/>
              </a:cxn>
            </a:cxnLst>
            <a:rect l="l" t="t" r="r" b="b"/>
            <a:pathLst>
              <a:path w="1273629" h="341811">
                <a:moveTo>
                  <a:pt x="1273629" y="0"/>
                </a:moveTo>
                <a:cubicBezTo>
                  <a:pt x="1159329" y="5443"/>
                  <a:pt x="620485" y="72571"/>
                  <a:pt x="408214" y="129539"/>
                </a:cubicBezTo>
                <a:cubicBezTo>
                  <a:pt x="195943" y="186507"/>
                  <a:pt x="234043" y="269654"/>
                  <a:pt x="0" y="341811"/>
                </a:cubicBezTo>
              </a:path>
            </a:pathLst>
          </a:custGeom>
          <a:ln w="254000">
            <a:solidFill>
              <a:srgbClr val="FF3B40"/>
            </a:solidFill>
            <a:tailEnd type="arrow" w="sm" len="sm"/>
          </a:ln>
          <a:effectLst>
            <a:outerShdw dist="177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circle(out)">
                                      <p:cBhvr>
                                        <p:cTn id="12" dur="2000"/>
                                        <p:tgtEl>
                                          <p:spTgt spid="42"/>
                                        </p:tgtEl>
                                      </p:cBhvr>
                                    </p:animEffect>
                                  </p:childTnLst>
                                </p:cTn>
                              </p:par>
                            </p:childTnLst>
                          </p:cTn>
                        </p:par>
                        <p:par>
                          <p:cTn id="13" fill="hold">
                            <p:stCondLst>
                              <p:cond delay="2000"/>
                            </p:stCondLst>
                            <p:childTnLst>
                              <p:par>
                                <p:cTn id="14" presetID="9" presetClass="emph" presetSubtype="0" nodeType="afterEffect">
                                  <p:stCondLst>
                                    <p:cond delay="0"/>
                                  </p:stCondLst>
                                  <p:childTnLst>
                                    <p:set>
                                      <p:cBhvr rctx="PPT">
                                        <p:cTn id="15" dur="indefinite"/>
                                        <p:tgtEl>
                                          <p:spTgt spid="28"/>
                                        </p:tgtEl>
                                        <p:attrNameLst>
                                          <p:attrName>style.opacity</p:attrName>
                                        </p:attrNameLst>
                                      </p:cBhvr>
                                      <p:to>
                                        <p:strVal val="0.3"/>
                                      </p:to>
                                    </p:set>
                                    <p:animEffect filter="image" prLst="opacity: 0.3">
                                      <p:cBhvr rctx="IE">
                                        <p:cTn id="16" dur="indefinite"/>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3">
                                            <p:txEl>
                                              <p:pRg st="0" end="0"/>
                                            </p:txEl>
                                          </p:spTgt>
                                        </p:tgtEl>
                                        <p:attrNameLst>
                                          <p:attrName>style.visibility</p:attrName>
                                        </p:attrNameLst>
                                      </p:cBhvr>
                                      <p:to>
                                        <p:strVal val="visible"/>
                                      </p:to>
                                    </p:set>
                                    <p:animEffect transition="in" filter="wipe(left)">
                                      <p:cBhvr>
                                        <p:cTn id="21" dur="1000"/>
                                        <p:tgtEl>
                                          <p:spTgt spid="43">
                                            <p:txEl>
                                              <p:pRg st="0" end="0"/>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43">
                                            <p:txEl>
                                              <p:pRg st="1" end="1"/>
                                            </p:txEl>
                                          </p:spTgt>
                                        </p:tgtEl>
                                        <p:attrNameLst>
                                          <p:attrName>style.visibility</p:attrName>
                                        </p:attrNameLst>
                                      </p:cBhvr>
                                      <p:to>
                                        <p:strVal val="visible"/>
                                      </p:to>
                                    </p:set>
                                    <p:animEffect transition="in" filter="fade">
                                      <p:cBhvr>
                                        <p:cTn id="25" dur="1000"/>
                                        <p:tgtEl>
                                          <p:spTgt spid="43">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1000"/>
                                        <p:tgtEl>
                                          <p:spTgt spid="56"/>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43">
                                            <p:txEl>
                                              <p:pRg st="2" end="2"/>
                                            </p:txEl>
                                          </p:spTgt>
                                        </p:tgtEl>
                                        <p:attrNameLst>
                                          <p:attrName>style.visibility</p:attrName>
                                        </p:attrNameLst>
                                      </p:cBhvr>
                                      <p:to>
                                        <p:strVal val="visible"/>
                                      </p:to>
                                    </p:set>
                                    <p:animEffect transition="in" filter="fade">
                                      <p:cBhvr>
                                        <p:cTn id="32" dur="1000"/>
                                        <p:tgtEl>
                                          <p:spTgt spid="43">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1000"/>
                                        <p:tgtEl>
                                          <p:spTgt spid="53"/>
                                        </p:tgtEl>
                                      </p:cBhvr>
                                    </p:animEffect>
                                  </p:childTnLst>
                                </p:cTn>
                              </p:par>
                            </p:childTnLst>
                          </p:cTn>
                        </p:par>
                        <p:par>
                          <p:cTn id="36" fill="hold">
                            <p:stCondLst>
                              <p:cond delay="3000"/>
                            </p:stCondLst>
                            <p:childTnLst>
                              <p:par>
                                <p:cTn id="37" presetID="10" presetClass="entr" presetSubtype="0" fill="hold" nodeType="afterEffect">
                                  <p:stCondLst>
                                    <p:cond delay="0"/>
                                  </p:stCondLst>
                                  <p:childTnLst>
                                    <p:set>
                                      <p:cBhvr>
                                        <p:cTn id="38" dur="1" fill="hold">
                                          <p:stCondLst>
                                            <p:cond delay="0"/>
                                          </p:stCondLst>
                                        </p:cTn>
                                        <p:tgtEl>
                                          <p:spTgt spid="43">
                                            <p:txEl>
                                              <p:pRg st="3" end="3"/>
                                            </p:txEl>
                                          </p:spTgt>
                                        </p:tgtEl>
                                        <p:attrNameLst>
                                          <p:attrName>style.visibility</p:attrName>
                                        </p:attrNameLst>
                                      </p:cBhvr>
                                      <p:to>
                                        <p:strVal val="visible"/>
                                      </p:to>
                                    </p:set>
                                    <p:animEffect transition="in" filter="fade">
                                      <p:cBhvr>
                                        <p:cTn id="39" dur="1000"/>
                                        <p:tgtEl>
                                          <p:spTgt spid="43">
                                            <p:txEl>
                                              <p:pRg st="3" end="3"/>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1000"/>
                                        <p:tgtEl>
                                          <p:spTgt spid="50"/>
                                        </p:tgtEl>
                                      </p:cBhvr>
                                    </p:animEffect>
                                  </p:childTnLst>
                                </p:cTn>
                              </p:par>
                            </p:childTnLst>
                          </p:cTn>
                        </p:par>
                        <p:par>
                          <p:cTn id="43" fill="hold">
                            <p:stCondLst>
                              <p:cond delay="4000"/>
                            </p:stCondLst>
                            <p:childTnLst>
                              <p:par>
                                <p:cTn id="44" presetID="10" presetClass="entr" presetSubtype="0" fill="hold" nodeType="afterEffect">
                                  <p:stCondLst>
                                    <p:cond delay="0"/>
                                  </p:stCondLst>
                                  <p:childTnLst>
                                    <p:set>
                                      <p:cBhvr>
                                        <p:cTn id="45" dur="1" fill="hold">
                                          <p:stCondLst>
                                            <p:cond delay="0"/>
                                          </p:stCondLst>
                                        </p:cTn>
                                        <p:tgtEl>
                                          <p:spTgt spid="43">
                                            <p:txEl>
                                              <p:pRg st="4" end="4"/>
                                            </p:txEl>
                                          </p:spTgt>
                                        </p:tgtEl>
                                        <p:attrNameLst>
                                          <p:attrName>style.visibility</p:attrName>
                                        </p:attrNameLst>
                                      </p:cBhvr>
                                      <p:to>
                                        <p:strVal val="visible"/>
                                      </p:to>
                                    </p:set>
                                    <p:animEffect transition="in" filter="fade">
                                      <p:cBhvr>
                                        <p:cTn id="46" dur="1000"/>
                                        <p:tgtEl>
                                          <p:spTgt spid="43">
                                            <p:txEl>
                                              <p:pRg st="4" end="4"/>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1000"/>
                                        <p:tgtEl>
                                          <p:spTgt spid="4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1000"/>
                                        <p:tgtEl>
                                          <p:spTgt spid="49"/>
                                        </p:tgtEl>
                                      </p:cBhvr>
                                    </p:animEffect>
                                  </p:childTnLst>
                                </p:cTn>
                              </p:par>
                            </p:childTnLst>
                          </p:cTn>
                        </p:par>
                        <p:par>
                          <p:cTn id="53" fill="hold">
                            <p:stCondLst>
                              <p:cond delay="5000"/>
                            </p:stCondLst>
                            <p:childTnLst>
                              <p:par>
                                <p:cTn id="54" presetID="10" presetClass="entr" presetSubtype="0" fill="hold" nodeType="afterEffect">
                                  <p:stCondLst>
                                    <p:cond delay="0"/>
                                  </p:stCondLst>
                                  <p:childTnLst>
                                    <p:set>
                                      <p:cBhvr>
                                        <p:cTn id="55" dur="1" fill="hold">
                                          <p:stCondLst>
                                            <p:cond delay="0"/>
                                          </p:stCondLst>
                                        </p:cTn>
                                        <p:tgtEl>
                                          <p:spTgt spid="43">
                                            <p:txEl>
                                              <p:pRg st="5" end="5"/>
                                            </p:txEl>
                                          </p:spTgt>
                                        </p:tgtEl>
                                        <p:attrNameLst>
                                          <p:attrName>style.visibility</p:attrName>
                                        </p:attrNameLst>
                                      </p:cBhvr>
                                      <p:to>
                                        <p:strVal val="visible"/>
                                      </p:to>
                                    </p:set>
                                    <p:animEffect transition="in" filter="fade">
                                      <p:cBhvr>
                                        <p:cTn id="56" dur="1000"/>
                                        <p:tgtEl>
                                          <p:spTgt spid="43">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1000"/>
                                        <p:tgtEl>
                                          <p:spTgt spid="56"/>
                                        </p:tgtEl>
                                      </p:cBhvr>
                                    </p:animEffect>
                                    <p:set>
                                      <p:cBhvr>
                                        <p:cTn id="61" dur="1" fill="hold">
                                          <p:stCondLst>
                                            <p:cond delay="999"/>
                                          </p:stCondLst>
                                        </p:cTn>
                                        <p:tgtEl>
                                          <p:spTgt spid="56"/>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1000"/>
                                        <p:tgtEl>
                                          <p:spTgt spid="53"/>
                                        </p:tgtEl>
                                      </p:cBhvr>
                                    </p:animEffect>
                                    <p:set>
                                      <p:cBhvr>
                                        <p:cTn id="64" dur="1" fill="hold">
                                          <p:stCondLst>
                                            <p:cond delay="999"/>
                                          </p:stCondLst>
                                        </p:cTn>
                                        <p:tgtEl>
                                          <p:spTgt spid="53"/>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49"/>
                                        </p:tgtEl>
                                      </p:cBhvr>
                                    </p:animEffect>
                                    <p:set>
                                      <p:cBhvr>
                                        <p:cTn id="67" dur="1" fill="hold">
                                          <p:stCondLst>
                                            <p:cond delay="999"/>
                                          </p:stCondLst>
                                        </p:cTn>
                                        <p:tgtEl>
                                          <p:spTgt spid="49"/>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000"/>
                                        <p:tgtEl>
                                          <p:spTgt spid="42"/>
                                        </p:tgtEl>
                                      </p:cBhvr>
                                    </p:animEffect>
                                    <p:set>
                                      <p:cBhvr>
                                        <p:cTn id="70" dur="1" fill="hold">
                                          <p:stCondLst>
                                            <p:cond delay="999"/>
                                          </p:stCondLst>
                                        </p:cTn>
                                        <p:tgtEl>
                                          <p:spTgt spid="4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1000"/>
                                        <p:tgtEl>
                                          <p:spTgt spid="50"/>
                                        </p:tgtEl>
                                      </p:cBhvr>
                                    </p:animEffect>
                                    <p:set>
                                      <p:cBhvr>
                                        <p:cTn id="73" dur="1" fill="hold">
                                          <p:stCondLst>
                                            <p:cond delay="999"/>
                                          </p:stCondLst>
                                        </p:cTn>
                                        <p:tgtEl>
                                          <p:spTgt spid="50"/>
                                        </p:tgtEl>
                                        <p:attrNameLst>
                                          <p:attrName>style.visibility</p:attrName>
                                        </p:attrNameLst>
                                      </p:cBhvr>
                                      <p:to>
                                        <p:strVal val="hidden"/>
                                      </p:to>
                                    </p:set>
                                  </p:childTnLst>
                                </p:cTn>
                              </p:par>
                              <p:par>
                                <p:cTn id="74" presetID="9" presetClass="emph" presetSubtype="0" nodeType="withEffect">
                                  <p:stCondLst>
                                    <p:cond delay="0"/>
                                  </p:stCondLst>
                                  <p:childTnLst>
                                    <p:set>
                                      <p:cBhvr rctx="PPT">
                                        <p:cTn id="75" dur="indefinite"/>
                                        <p:tgtEl>
                                          <p:spTgt spid="28"/>
                                        </p:tgtEl>
                                        <p:attrNameLst>
                                          <p:attrName>style.opacity</p:attrName>
                                        </p:attrNameLst>
                                      </p:cBhvr>
                                      <p:to>
                                        <p:strVal val="1"/>
                                      </p:to>
                                    </p:set>
                                    <p:animEffect filter="image" prLst="opacity: 1">
                                      <p:cBhvr rctx="IE">
                                        <p:cTn id="76" dur="indefinite"/>
                                        <p:tgtEl>
                                          <p:spTgt spid="28"/>
                                        </p:tgtEl>
                                      </p:cBhvr>
                                    </p:animEffect>
                                  </p:childTnLst>
                                </p:cTn>
                              </p:par>
                            </p:childTnLst>
                          </p:cTn>
                        </p:par>
                        <p:par>
                          <p:cTn id="77" fill="hold">
                            <p:stCondLst>
                              <p:cond delay="1000"/>
                            </p:stCondLst>
                            <p:childTnLst>
                              <p:par>
                                <p:cTn id="78" presetID="22" presetClass="entr" presetSubtype="2" fill="hold" grpId="0" nodeType="after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wipe(right)">
                                      <p:cBhvr>
                                        <p:cTn id="80" dur="2000"/>
                                        <p:tgtEl>
                                          <p:spTgt spid="30"/>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wipe(left)">
                                      <p:cBhvr>
                                        <p:cTn id="83"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8" grpId="0" animBg="1"/>
      <p:bldP spid="49" grpId="0"/>
      <p:bldP spid="49" grpId="1"/>
      <p:bldP spid="42" grpId="0" animBg="1"/>
      <p:bldP spid="42" grpId="1" animBg="1"/>
      <p:bldP spid="3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TextBox 15"/>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useBgFill="1">
        <p:nvSpPr>
          <p:cNvPr id="6" name="TextBox 5"/>
          <p:cNvSpPr txBox="1"/>
          <p:nvPr/>
        </p:nvSpPr>
        <p:spPr>
          <a:xfrm>
            <a:off x="1600200" y="2209800"/>
            <a:ext cx="6705600" cy="3170099"/>
          </a:xfrm>
          <a:prstGeom prst="rect">
            <a:avLst/>
          </a:prstGeom>
        </p:spPr>
        <p:txBody>
          <a:bodyPr wrap="square" rtlCol="0">
            <a:spAutoFit/>
          </a:bodyPr>
          <a:lstStyle/>
          <a:p>
            <a:r>
              <a:rPr lang="en-US" sz="3200" dirty="0" smtClean="0">
                <a:solidFill>
                  <a:srgbClr val="00A249"/>
                </a:solidFill>
                <a:effectLst>
                  <a:outerShdw dist="50800" dir="7200000" algn="ctr" rotWithShape="0">
                    <a:schemeClr val="tx1"/>
                  </a:outerShdw>
                </a:effectLst>
              </a:rPr>
              <a:t>American Revolution  (1775-1783)</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Cherokee Wars  (1776-1795)</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War of 1812  (1812-1815)	</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Creek War  (1813-1814)</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1</a:t>
            </a:r>
            <a:r>
              <a:rPr lang="en-US" sz="3200" baseline="30000" dirty="0" smtClean="0">
                <a:solidFill>
                  <a:srgbClr val="00A249"/>
                </a:solidFill>
                <a:effectLst>
                  <a:outerShdw dist="50800" dir="7200000" algn="ctr" rotWithShape="0">
                    <a:schemeClr val="tx1"/>
                  </a:outerShdw>
                </a:effectLst>
              </a:rPr>
              <a:t>st</a:t>
            </a:r>
            <a:r>
              <a:rPr lang="en-US" sz="3200" dirty="0" smtClean="0">
                <a:solidFill>
                  <a:srgbClr val="00A249"/>
                </a:solidFill>
                <a:effectLst>
                  <a:outerShdw dist="50800" dir="7200000" algn="ctr" rotWithShape="0">
                    <a:schemeClr val="tx1"/>
                  </a:outerShdw>
                </a:effectLst>
              </a:rPr>
              <a:t> Seminole War  (1817-1818)</a:t>
            </a:r>
          </a:p>
        </p:txBody>
      </p:sp>
      <p:sp>
        <p:nvSpPr>
          <p:cNvPr id="7" name="TextBox 6"/>
          <p:cNvSpPr txBox="1"/>
          <p:nvPr/>
        </p:nvSpPr>
        <p:spPr>
          <a:xfrm>
            <a:off x="1600200" y="2842736"/>
            <a:ext cx="5181600" cy="738664"/>
          </a:xfrm>
          <a:prstGeom prst="rect">
            <a:avLst/>
          </a:prstGeom>
          <a:noFill/>
        </p:spPr>
        <p:txBody>
          <a:bodyPr wrap="square" rtlCol="0">
            <a:spAutoFit/>
          </a:bodyPr>
          <a:lstStyle/>
          <a:p>
            <a:r>
              <a:rPr lang="en-US" sz="3200" dirty="0" smtClean="0">
                <a:solidFill>
                  <a:srgbClr val="FF0000"/>
                </a:solidFill>
                <a:effectLst>
                  <a:outerShdw dist="50800" dir="7200000" algn="ctr" rotWithShape="0">
                    <a:schemeClr val="tx1"/>
                  </a:outerShdw>
                </a:effectLst>
              </a:rPr>
              <a:t>Cherokee Wars  (1776-1795)</a:t>
            </a:r>
          </a:p>
          <a:p>
            <a:endParaRPr lang="en-US" sz="1000" dirty="0" smtClean="0">
              <a:solidFill>
                <a:srgbClr val="FF0000"/>
              </a:solidFill>
              <a:effectLst>
                <a:outerShdw dist="50800" dir="7200000" algn="ctr" rotWithShape="0">
                  <a:schemeClr val="tx1"/>
                </a:outerShdw>
              </a:effectLst>
            </a:endParaRPr>
          </a:p>
        </p:txBody>
      </p:sp>
      <p:sp>
        <p:nvSpPr>
          <p:cNvPr id="9" name="Rectangle 8"/>
          <p:cNvSpPr/>
          <p:nvPr/>
        </p:nvSpPr>
        <p:spPr>
          <a:xfrm>
            <a:off x="0" y="1371600"/>
            <a:ext cx="9144000" cy="646331"/>
          </a:xfrm>
          <a:prstGeom prst="rect">
            <a:avLst/>
          </a:prstGeom>
        </p:spPr>
        <p:txBody>
          <a:bodyPr wrap="square">
            <a:spAutoFit/>
          </a:bodyPr>
          <a:lstStyle/>
          <a:p>
            <a:pPr algn="ctr"/>
            <a:r>
              <a:rPr lang="en-US" sz="3600" dirty="0" smtClean="0">
                <a:solidFill>
                  <a:srgbClr val="00A249"/>
                </a:solidFill>
                <a:effectLst>
                  <a:outerShdw dist="38100" dir="7200000" algn="ctr" rotWithShape="0">
                    <a:schemeClr val="tx1"/>
                  </a:outerShdw>
                </a:effectLst>
              </a:rPr>
              <a:t>Wars lead to land cessions</a:t>
            </a:r>
            <a:endParaRPr lang="en-US" sz="3600" dirty="0">
              <a:effectLst>
                <a:outerShdw dist="38100" dir="7200000" algn="ctr" rotWithShape="0">
                  <a:schemeClr val="tx1"/>
                </a:outerShdw>
              </a:effectLst>
            </a:endParaRPr>
          </a:p>
        </p:txBody>
      </p:sp>
      <p:cxnSp>
        <p:nvCxnSpPr>
          <p:cNvPr id="10" name="Straight Connector 9"/>
          <p:cNvCxnSpPr/>
          <p:nvPr/>
        </p:nvCxnSpPr>
        <p:spPr>
          <a:xfrm>
            <a:off x="2209800" y="1981200"/>
            <a:ext cx="4800600" cy="1588"/>
          </a:xfrm>
          <a:prstGeom prst="line">
            <a:avLst/>
          </a:prstGeom>
          <a:ln w="76200">
            <a:solidFill>
              <a:srgbClr val="00A249"/>
            </a:solidFill>
          </a:ln>
          <a:effectLst>
            <a:outerShdw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bg/>
                                          </p:spTgt>
                                        </p:tgtEl>
                                        <p:attrNameLst>
                                          <p:attrName>style.visibility</p:attrName>
                                        </p:attrNameLst>
                                      </p:cBhvr>
                                      <p:to>
                                        <p:strVal val="visible"/>
                                      </p:to>
                                    </p:set>
                                    <p:animEffect transition="in" filter="fade">
                                      <p:cBhvr>
                                        <p:cTn id="13" dur="1000"/>
                                        <p:tgtEl>
                                          <p:spTgt spid="6">
                                            <p:bg/>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1000"/>
                                        <p:tgtEl>
                                          <p:spTgt spid="6">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1000"/>
                                        <p:tgtEl>
                                          <p:spTgt spid="6">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fade">
                                      <p:cBhvr>
                                        <p:cTn id="28" dur="1000"/>
                                        <p:tgtEl>
                                          <p:spTgt spid="6">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nodeType="clickEffect">
                                  <p:stCondLst>
                                    <p:cond delay="0"/>
                                  </p:stCondLst>
                                  <p:childTnLst>
                                    <p:animClr clrSpc="rgb">
                                      <p:cBhvr override="childStyle">
                                        <p:cTn id="32" dur="1000" fill="hold"/>
                                        <p:tgtEl>
                                          <p:spTgt spid="6">
                                            <p:txEl>
                                              <p:pRg st="2" end="2"/>
                                            </p:txEl>
                                          </p:spTgt>
                                        </p:tgtEl>
                                        <p:attrNameLst>
                                          <p:attrName>style.color</p:attrName>
                                        </p:attrNameLst>
                                      </p:cBhvr>
                                      <p:to>
                                        <a:srgbClr val="FF0000"/>
                                      </p:to>
                                    </p:animClr>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64" presetClass="path" presetSubtype="0" accel="50000" decel="50000" fill="hold" grpId="1" nodeType="withEffect">
                                  <p:stCondLst>
                                    <p:cond delay="0"/>
                                  </p:stCondLst>
                                  <p:childTnLst>
                                    <p:animMotion origin="layout" path="M -3.33333E-6 2.96296E-6 L -3.33333E-6 -0.32385 " pathEditMode="relative" rAng="0" ptsTypes="AA">
                                      <p:cBhvr>
                                        <p:cTn id="38" dur="1000" fill="hold"/>
                                        <p:tgtEl>
                                          <p:spTgt spid="7"/>
                                        </p:tgtEl>
                                        <p:attrNameLst>
                                          <p:attrName>ppt_x</p:attrName>
                                          <p:attrName>ppt_y</p:attrName>
                                        </p:attrNameLst>
                                      </p:cBhvr>
                                      <p:rCtr x="0" y="-162"/>
                                    </p:animMotion>
                                  </p:childTnLst>
                                </p:cTn>
                              </p:par>
                              <p:par>
                                <p:cTn id="39" presetID="10" presetClass="exit" presetSubtype="0" fill="hold" grpId="1" nodeType="withEffect">
                                  <p:stCondLst>
                                    <p:cond delay="0"/>
                                  </p:stCondLst>
                                  <p:childTnLst>
                                    <p:animEffect transition="out" filter="fade">
                                      <p:cBhvr>
                                        <p:cTn id="40" dur="1000"/>
                                        <p:tgtEl>
                                          <p:spTgt spid="6">
                                            <p:txEl>
                                              <p:pRg st="0" end="0"/>
                                            </p:txEl>
                                          </p:spTgt>
                                        </p:tgtEl>
                                      </p:cBhvr>
                                    </p:animEffect>
                                    <p:set>
                                      <p:cBhvr>
                                        <p:cTn id="41" dur="1" fill="hold">
                                          <p:stCondLst>
                                            <p:cond delay="999"/>
                                          </p:stCondLst>
                                        </p:cTn>
                                        <p:tgtEl>
                                          <p:spTgt spid="6">
                                            <p:txEl>
                                              <p:pRg st="0" end="0"/>
                                            </p:txEl>
                                          </p:spTgt>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000"/>
                                        <p:tgtEl>
                                          <p:spTgt spid="6">
                                            <p:txEl>
                                              <p:pRg st="2" end="2"/>
                                            </p:txEl>
                                          </p:spTgt>
                                        </p:tgtEl>
                                      </p:cBhvr>
                                    </p:animEffect>
                                    <p:set>
                                      <p:cBhvr>
                                        <p:cTn id="44" dur="1" fill="hold">
                                          <p:stCondLst>
                                            <p:cond delay="999"/>
                                          </p:stCondLst>
                                        </p:cTn>
                                        <p:tgtEl>
                                          <p:spTgt spid="6">
                                            <p:txEl>
                                              <p:pRg st="2" end="2"/>
                                            </p:txEl>
                                          </p:spTgt>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1000"/>
                                        <p:tgtEl>
                                          <p:spTgt spid="6">
                                            <p:txEl>
                                              <p:pRg st="4" end="4"/>
                                            </p:txEl>
                                          </p:spTgt>
                                        </p:tgtEl>
                                      </p:cBhvr>
                                    </p:animEffect>
                                    <p:set>
                                      <p:cBhvr>
                                        <p:cTn id="47" dur="1" fill="hold">
                                          <p:stCondLst>
                                            <p:cond delay="999"/>
                                          </p:stCondLst>
                                        </p:cTn>
                                        <p:tgtEl>
                                          <p:spTgt spid="6">
                                            <p:txEl>
                                              <p:pRg st="4" end="4"/>
                                            </p:txEl>
                                          </p:spTgt>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6">
                                            <p:txEl>
                                              <p:pRg st="6" end="6"/>
                                            </p:txEl>
                                          </p:spTgt>
                                        </p:tgtEl>
                                      </p:cBhvr>
                                    </p:animEffect>
                                    <p:set>
                                      <p:cBhvr>
                                        <p:cTn id="50" dur="1" fill="hold">
                                          <p:stCondLst>
                                            <p:cond delay="999"/>
                                          </p:stCondLst>
                                        </p:cTn>
                                        <p:tgtEl>
                                          <p:spTgt spid="6">
                                            <p:txEl>
                                              <p:pRg st="6" end="6"/>
                                            </p:txEl>
                                          </p:spTgt>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1000"/>
                                        <p:tgtEl>
                                          <p:spTgt spid="6">
                                            <p:txEl>
                                              <p:pRg st="8" end="8"/>
                                            </p:txEl>
                                          </p:spTgt>
                                        </p:tgtEl>
                                      </p:cBhvr>
                                    </p:animEffect>
                                    <p:set>
                                      <p:cBhvr>
                                        <p:cTn id="53" dur="1" fill="hold">
                                          <p:stCondLst>
                                            <p:cond delay="999"/>
                                          </p:stCondLst>
                                        </p:cTn>
                                        <p:tgtEl>
                                          <p:spTgt spid="6">
                                            <p:txEl>
                                              <p:pRg st="8" end="8"/>
                                            </p:txEl>
                                          </p:spTgt>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6">
                                            <p:bg/>
                                          </p:spTgt>
                                        </p:tgtEl>
                                      </p:cBhvr>
                                    </p:animEffect>
                                    <p:set>
                                      <p:cBhvr>
                                        <p:cTn id="56" dur="1" fill="hold">
                                          <p:stCondLst>
                                            <p:cond delay="999"/>
                                          </p:stCondLst>
                                        </p:cTn>
                                        <p:tgtEl>
                                          <p:spTgt spid="6">
                                            <p:bg/>
                                          </p:spTgt>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9"/>
                                        </p:tgtEl>
                                      </p:cBhvr>
                                    </p:animEffect>
                                    <p:set>
                                      <p:cBhvr>
                                        <p:cTn id="59" dur="1" fill="hold">
                                          <p:stCondLst>
                                            <p:cond delay="999"/>
                                          </p:stCondLst>
                                        </p:cTn>
                                        <p:tgtEl>
                                          <p:spTgt spid="9"/>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10"/>
                                        </p:tgtEl>
                                      </p:cBhvr>
                                    </p:animEffect>
                                    <p:set>
                                      <p:cBhvr>
                                        <p:cTn id="62"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animBg="1"/>
      <p:bldP spid="6" grpId="1" build="allAtOnce" animBg="1"/>
      <p:bldP spid="7" grpId="0"/>
      <p:bldP spid="7" grpId="1"/>
      <p:bldP spid="9" grpId="0"/>
      <p:bldP spid="9" grpId="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p:cNvPicPr>
            <a:picLocks noChangeAspect="1" noChangeArrowheads="1"/>
          </p:cNvPicPr>
          <p:nvPr/>
        </p:nvPicPr>
        <p:blipFill>
          <a:blip r:embed="rId3"/>
          <a:srcRect/>
          <a:stretch>
            <a:fillRect/>
          </a:stretch>
        </p:blipFill>
        <p:spPr bwMode="auto">
          <a:xfrm>
            <a:off x="6096000" y="1293812"/>
            <a:ext cx="2908300" cy="4116388"/>
          </a:xfrm>
          <a:prstGeom prst="rect">
            <a:avLst/>
          </a:prstGeom>
          <a:noFill/>
          <a:ln w="25400">
            <a:solidFill>
              <a:schemeClr val="tx1"/>
            </a:solidFill>
            <a:miter lim="800000"/>
            <a:headEnd/>
            <a:tailEnd/>
          </a:ln>
          <a:effectLst/>
        </p:spPr>
      </p:pic>
      <p:sp>
        <p:nvSpPr>
          <p:cNvPr id="5" name="Rectangle 4"/>
          <p:cNvSpPr/>
          <p:nvPr/>
        </p:nvSpPr>
        <p:spPr>
          <a:xfrm>
            <a:off x="0" y="1219200"/>
            <a:ext cx="6019800" cy="3662541"/>
          </a:xfrm>
          <a:prstGeom prst="rect">
            <a:avLst/>
          </a:prstGeom>
        </p:spPr>
        <p:txBody>
          <a:bodyPr wrap="square">
            <a:spAutoFit/>
          </a:bodyPr>
          <a:lstStyle/>
          <a:p>
            <a:pPr>
              <a:buFont typeface="Arial" pitchFamily="34" charset="0"/>
              <a:buChar char="•"/>
            </a:pPr>
            <a:r>
              <a:rPr lang="en-US" sz="3200" dirty="0" smtClean="0"/>
              <a:t> battles, ambushes, &amp; massacres</a:t>
            </a:r>
          </a:p>
          <a:p>
            <a:pPr>
              <a:buFont typeface="Arial" pitchFamily="34" charset="0"/>
              <a:buChar char="•"/>
            </a:pPr>
            <a:r>
              <a:rPr lang="en-US" sz="3200" dirty="0" smtClean="0"/>
              <a:t> between Cherokee &amp; militia of </a:t>
            </a:r>
          </a:p>
          <a:p>
            <a:r>
              <a:rPr lang="en-US" sz="3200" dirty="0" smtClean="0"/>
              <a:t>   settlers in KY, NC, SC, TN, GA </a:t>
            </a:r>
          </a:p>
          <a:p>
            <a:pPr>
              <a:buFont typeface="Arial" pitchFamily="34" charset="0"/>
              <a:buChar char="•"/>
            </a:pPr>
            <a:r>
              <a:rPr lang="en-US" sz="3200" dirty="0" smtClean="0"/>
              <a:t> annihilating Cherokee villagers,</a:t>
            </a:r>
          </a:p>
          <a:p>
            <a:r>
              <a:rPr lang="en-US" sz="3200" dirty="0" smtClean="0"/>
              <a:t>  villages, crops, &amp; livestock</a:t>
            </a:r>
          </a:p>
          <a:p>
            <a:pPr>
              <a:buFont typeface="Arial" pitchFamily="34" charset="0"/>
              <a:buChar char="•"/>
            </a:pPr>
            <a:r>
              <a:rPr lang="en-US" sz="3200" dirty="0" smtClean="0"/>
              <a:t> America’s quest for expansion</a:t>
            </a:r>
          </a:p>
          <a:p>
            <a:r>
              <a:rPr lang="en-US" sz="3200" dirty="0" smtClean="0"/>
              <a:t>   overwhelms the Cherokee</a:t>
            </a:r>
          </a:p>
          <a:p>
            <a:endParaRPr lang="en-US" sz="800" dirty="0" smtClean="0"/>
          </a:p>
        </p:txBody>
      </p:sp>
      <p:sp useBgFill="1">
        <p:nvSpPr>
          <p:cNvPr id="2" name="TextBox 1"/>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useBgFill="1">
        <p:nvSpPr>
          <p:cNvPr id="3" name="TextBox 2"/>
          <p:cNvSpPr txBox="1"/>
          <p:nvPr/>
        </p:nvSpPr>
        <p:spPr>
          <a:xfrm>
            <a:off x="1591056" y="621792"/>
            <a:ext cx="5181600" cy="584775"/>
          </a:xfrm>
          <a:prstGeom prst="rect">
            <a:avLst/>
          </a:prstGeom>
        </p:spPr>
        <p:txBody>
          <a:bodyPr wrap="square" rtlCol="0">
            <a:spAutoFit/>
          </a:bodyPr>
          <a:lstStyle/>
          <a:p>
            <a:r>
              <a:rPr lang="en-US" sz="3200" dirty="0" smtClean="0">
                <a:solidFill>
                  <a:srgbClr val="FF0000"/>
                </a:solidFill>
                <a:effectLst>
                  <a:outerShdw dist="50800" dir="7200000" algn="ctr" rotWithShape="0">
                    <a:schemeClr val="tx1"/>
                  </a:outerShdw>
                </a:effectLst>
              </a:rPr>
              <a:t>Cherokee Wars  (1776-1795)</a:t>
            </a:r>
          </a:p>
        </p:txBody>
      </p:sp>
      <p:grpSp>
        <p:nvGrpSpPr>
          <p:cNvPr id="25" name="Group 24"/>
          <p:cNvGrpSpPr/>
          <p:nvPr/>
        </p:nvGrpSpPr>
        <p:grpSpPr>
          <a:xfrm>
            <a:off x="228600" y="3657600"/>
            <a:ext cx="5791200" cy="2590800"/>
            <a:chOff x="228600" y="3657600"/>
            <a:chExt cx="5791200" cy="2590800"/>
          </a:xfrm>
        </p:grpSpPr>
        <p:sp>
          <p:nvSpPr>
            <p:cNvPr id="20" name="Rounded Rectangle 19"/>
            <p:cNvSpPr/>
            <p:nvPr/>
          </p:nvSpPr>
          <p:spPr>
            <a:xfrm>
              <a:off x="228600" y="3657600"/>
              <a:ext cx="5181600" cy="609600"/>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328729" y="5417403"/>
              <a:ext cx="5081471" cy="830997"/>
              <a:chOff x="238795" y="5151749"/>
              <a:chExt cx="5081471" cy="830997"/>
            </a:xfrm>
          </p:grpSpPr>
          <p:sp>
            <p:nvSpPr>
              <p:cNvPr id="21" name="TextBox 20"/>
              <p:cNvSpPr txBox="1"/>
              <p:nvPr/>
            </p:nvSpPr>
            <p:spPr>
              <a:xfrm rot="20761843">
                <a:off x="332571" y="5151749"/>
                <a:ext cx="4904997" cy="830997"/>
              </a:xfrm>
              <a:prstGeom prst="rect">
                <a:avLst/>
              </a:prstGeom>
              <a:noFill/>
              <a:ln w="50800">
                <a:noFill/>
              </a:ln>
            </p:spPr>
            <p:txBody>
              <a:bodyPr wrap="none" rtlCol="0">
                <a:spAutoFit/>
              </a:bodyPr>
              <a:lstStyle/>
              <a:p>
                <a:r>
                  <a:rPr lang="en-US" sz="4800" b="1" dirty="0" smtClean="0">
                    <a:solidFill>
                      <a:srgbClr val="FF0000"/>
                    </a:solidFill>
                    <a:effectLst>
                      <a:outerShdw dist="38100" dir="7200000" algn="ctr" rotWithShape="0">
                        <a:schemeClr val="tx1"/>
                      </a:outerShdw>
                    </a:effectLst>
                  </a:rPr>
                  <a:t>Manifest Destiny!!</a:t>
                </a:r>
                <a:endParaRPr lang="en-US" sz="4800" b="1" dirty="0">
                  <a:solidFill>
                    <a:srgbClr val="FF0000"/>
                  </a:solidFill>
                  <a:effectLst>
                    <a:outerShdw dist="38100" dir="7200000" algn="ctr" rotWithShape="0">
                      <a:schemeClr val="tx1"/>
                    </a:outerShdw>
                  </a:effectLst>
                </a:endParaRPr>
              </a:p>
            </p:txBody>
          </p:sp>
          <p:sp>
            <p:nvSpPr>
              <p:cNvPr id="22" name="Rounded Rectangle 21"/>
              <p:cNvSpPr/>
              <p:nvPr/>
            </p:nvSpPr>
            <p:spPr>
              <a:xfrm rot="20721149">
                <a:off x="238795" y="5227878"/>
                <a:ext cx="5081471" cy="733736"/>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Curved Left Arrow 22"/>
            <p:cNvSpPr/>
            <p:nvPr/>
          </p:nvSpPr>
          <p:spPr>
            <a:xfrm>
              <a:off x="5410200" y="4038600"/>
              <a:ext cx="609600" cy="1295400"/>
            </a:xfrm>
            <a:prstGeom prst="curved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10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8611"/>
                                        </p:tgtEl>
                                        <p:attrNameLst>
                                          <p:attrName>style.visibility</p:attrName>
                                        </p:attrNameLst>
                                      </p:cBhvr>
                                      <p:to>
                                        <p:strVal val="visible"/>
                                      </p:to>
                                    </p:set>
                                    <p:animEffect transition="in" filter="fade">
                                      <p:cBhvr>
                                        <p:cTn id="18" dur="1000"/>
                                        <p:tgtEl>
                                          <p:spTgt spid="686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1000"/>
                                        <p:tgtEl>
                                          <p:spTgt spid="5">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10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1000"/>
                                        <p:tgtEl>
                                          <p:spTgt spid="5">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fade">
                                      <p:cBhvr>
                                        <p:cTn id="34" dur="1000"/>
                                        <p:tgtEl>
                                          <p:spTgt spid="5">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up)">
                                      <p:cBhvr>
                                        <p:cTn id="39"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trail of tears"/>
          <p:cNvPicPr>
            <a:picLocks noChangeAspect="1" noChangeArrowheads="1"/>
          </p:cNvPicPr>
          <p:nvPr/>
        </p:nvPicPr>
        <p:blipFill>
          <a:blip r:embed="rId2"/>
          <a:srcRect/>
          <a:stretch>
            <a:fillRect/>
          </a:stretch>
        </p:blipFill>
        <p:spPr bwMode="auto">
          <a:xfrm>
            <a:off x="-1" y="0"/>
            <a:ext cx="9144001" cy="6858001"/>
          </a:xfrm>
          <a:prstGeom prst="rect">
            <a:avLst/>
          </a:prstGeom>
          <a:noFill/>
        </p:spPr>
      </p:pic>
      <p:sp>
        <p:nvSpPr>
          <p:cNvPr id="19" name="Rectangle 18"/>
          <p:cNvSpPr/>
          <p:nvPr/>
        </p:nvSpPr>
        <p:spPr>
          <a:xfrm>
            <a:off x="0" y="0"/>
            <a:ext cx="9144000" cy="6858000"/>
          </a:xfrm>
          <a:prstGeom prst="rect">
            <a:avLst/>
          </a:prstGeom>
          <a:solidFill>
            <a:srgbClr val="FFE1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0" y="2170331"/>
            <a:ext cx="91440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     Session 2:  Trail of Tears – Beginnings</a:t>
            </a:r>
          </a:p>
        </p:txBody>
      </p:sp>
      <p:sp>
        <p:nvSpPr>
          <p:cNvPr id="7" name="TextBox 6"/>
          <p:cNvSpPr txBox="1"/>
          <p:nvPr/>
        </p:nvSpPr>
        <p:spPr>
          <a:xfrm>
            <a:off x="0" y="1524000"/>
            <a:ext cx="91440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  Session 1:  Before the Trails</a:t>
            </a:r>
          </a:p>
        </p:txBody>
      </p:sp>
      <p:sp>
        <p:nvSpPr>
          <p:cNvPr id="9" name="TextBox 8"/>
          <p:cNvSpPr txBox="1"/>
          <p:nvPr/>
        </p:nvSpPr>
        <p:spPr>
          <a:xfrm>
            <a:off x="0" y="3465576"/>
            <a:ext cx="91440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              Session 4:</a:t>
            </a:r>
          </a:p>
        </p:txBody>
      </p:sp>
      <p:sp>
        <p:nvSpPr>
          <p:cNvPr id="10" name="TextBox 9"/>
          <p:cNvSpPr txBox="1"/>
          <p:nvPr/>
        </p:nvSpPr>
        <p:spPr>
          <a:xfrm>
            <a:off x="0" y="2816352"/>
            <a:ext cx="91440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         Session 3:  Santa Fe Trail – Beginnings</a:t>
            </a:r>
          </a:p>
        </p:txBody>
      </p:sp>
      <p:sp>
        <p:nvSpPr>
          <p:cNvPr id="11" name="TextBox 10"/>
          <p:cNvSpPr txBox="1"/>
          <p:nvPr/>
        </p:nvSpPr>
        <p:spPr>
          <a:xfrm>
            <a:off x="0" y="4105656"/>
            <a:ext cx="91440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                   Session 5:</a:t>
            </a:r>
          </a:p>
        </p:txBody>
      </p:sp>
      <p:sp>
        <p:nvSpPr>
          <p:cNvPr id="13" name="TextBox 12"/>
          <p:cNvSpPr txBox="1"/>
          <p:nvPr/>
        </p:nvSpPr>
        <p:spPr>
          <a:xfrm>
            <a:off x="0" y="4754880"/>
            <a:ext cx="91440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                         Session 6:  After the Trails</a:t>
            </a:r>
          </a:p>
        </p:txBody>
      </p:sp>
      <p:sp>
        <p:nvSpPr>
          <p:cNvPr id="15" name="TextBox 14"/>
          <p:cNvSpPr txBox="1"/>
          <p:nvPr/>
        </p:nvSpPr>
        <p:spPr>
          <a:xfrm>
            <a:off x="3124200" y="2819400"/>
            <a:ext cx="28194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Santa Fe Trail</a:t>
            </a:r>
          </a:p>
        </p:txBody>
      </p:sp>
      <p:sp>
        <p:nvSpPr>
          <p:cNvPr id="20" name="TextBox 19"/>
          <p:cNvSpPr txBox="1"/>
          <p:nvPr/>
        </p:nvSpPr>
        <p:spPr>
          <a:xfrm>
            <a:off x="4343400" y="4078069"/>
            <a:ext cx="47244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Santa Fe Trail Endings</a:t>
            </a:r>
          </a:p>
        </p:txBody>
      </p:sp>
      <p:sp>
        <p:nvSpPr>
          <p:cNvPr id="21" name="TextBox 20"/>
          <p:cNvSpPr txBox="1"/>
          <p:nvPr/>
        </p:nvSpPr>
        <p:spPr>
          <a:xfrm>
            <a:off x="3810000" y="3429000"/>
            <a:ext cx="48006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Trail of Tears – Endings</a:t>
            </a:r>
          </a:p>
        </p:txBody>
      </p:sp>
      <p:sp>
        <p:nvSpPr>
          <p:cNvPr id="22" name="TextBox 21"/>
          <p:cNvSpPr txBox="1"/>
          <p:nvPr/>
        </p:nvSpPr>
        <p:spPr>
          <a:xfrm>
            <a:off x="2667000" y="2173069"/>
            <a:ext cx="29718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Trail of Tears</a:t>
            </a:r>
          </a:p>
        </p:txBody>
      </p:sp>
      <p:sp>
        <p:nvSpPr>
          <p:cNvPr id="26" name="TextBox 25"/>
          <p:cNvSpPr txBox="1"/>
          <p:nvPr/>
        </p:nvSpPr>
        <p:spPr>
          <a:xfrm>
            <a:off x="2667000" y="2173069"/>
            <a:ext cx="55626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Trail of Tears - Beginnings</a:t>
            </a:r>
          </a:p>
        </p:txBody>
      </p:sp>
      <p:sp>
        <p:nvSpPr>
          <p:cNvPr id="27" name="Oval 26"/>
          <p:cNvSpPr/>
          <p:nvPr/>
        </p:nvSpPr>
        <p:spPr>
          <a:xfrm>
            <a:off x="2438400" y="1981200"/>
            <a:ext cx="5715000" cy="914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TextBox 3"/>
          <p:cNvSpPr txBox="1">
            <a:spLocks noChangeArrowheads="1"/>
          </p:cNvSpPr>
          <p:nvPr/>
        </p:nvSpPr>
        <p:spPr bwMode="auto">
          <a:xfrm>
            <a:off x="0" y="0"/>
            <a:ext cx="9144000" cy="707886"/>
          </a:xfrm>
          <a:prstGeom prst="rect">
            <a:avLst/>
          </a:prstGeom>
          <a:noFill/>
          <a:ln w="9525">
            <a:noFill/>
            <a:miter lim="800000"/>
            <a:headEnd/>
            <a:tailEnd/>
          </a:ln>
        </p:spPr>
        <p:txBody>
          <a:bodyPr wrap="square">
            <a:spAutoFit/>
          </a:bodyPr>
          <a:lstStyle/>
          <a:p>
            <a:pPr algn="ctr">
              <a:defRPr/>
            </a:pPr>
            <a:r>
              <a:rPr lang="en-US" sz="4000" b="1" dirty="0" smtClean="0">
                <a:solidFill>
                  <a:srgbClr val="00B050"/>
                </a:solidFill>
                <a:effectLst>
                  <a:outerShdw dist="50800" dir="7200000" algn="ctr" rotWithShape="0">
                    <a:schemeClr val="tx1"/>
                  </a:outerShdw>
                </a:effectLst>
                <a:latin typeface="Tempus Sans ITC" pitchFamily="82" charset="0"/>
              </a:rPr>
              <a:t>Trail of Tears - Beginnings</a:t>
            </a:r>
            <a:endParaRPr lang="en-US" sz="4000" b="1" dirty="0">
              <a:solidFill>
                <a:srgbClr val="00B050"/>
              </a:solidFill>
              <a:effectLst>
                <a:outerShdw dist="50800" dir="7200000" algn="ctr" rotWithShape="0">
                  <a:schemeClr val="tx1"/>
                </a:outerShdw>
              </a:effectLst>
              <a:latin typeface="Tempus Sans ITC" pitchFamily="82" charset="0"/>
            </a:endParaRPr>
          </a:p>
        </p:txBody>
      </p:sp>
      <p:sp>
        <p:nvSpPr>
          <p:cNvPr id="18" name="Rectangle 3"/>
          <p:cNvSpPr>
            <a:spLocks noChangeArrowheads="1"/>
          </p:cNvSpPr>
          <p:nvPr/>
        </p:nvSpPr>
        <p:spPr bwMode="auto">
          <a:xfrm>
            <a:off x="0" y="83403"/>
            <a:ext cx="533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South</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west </a:t>
            </a: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Journeys  </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a:t>
            </a:r>
            <a:endPar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1000"/>
                                        <p:tgtEl>
                                          <p:spTgt spid="9"/>
                                        </p:tgtEl>
                                      </p:cBhvr>
                                    </p:animEffect>
                                  </p:childTnLst>
                                </p:cTn>
                              </p:par>
                            </p:childTnLst>
                          </p:cTn>
                        </p:par>
                        <p:par>
                          <p:cTn id="27" fill="hold">
                            <p:stCondLst>
                              <p:cond delay="1000"/>
                            </p:stCondLst>
                            <p:childTnLst>
                              <p:par>
                                <p:cTn id="28" presetID="1" presetClass="entr" presetSubtype="0"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par>
                                <p:cTn id="30" presetID="42" presetClass="path" presetSubtype="0" accel="50000" decel="50000" fill="hold" grpId="2" nodeType="withEffect">
                                  <p:stCondLst>
                                    <p:cond delay="0"/>
                                  </p:stCondLst>
                                  <p:childTnLst>
                                    <p:animMotion origin="layout" path="M 3.33333E-6 1.11111E-6 L 0.12916 0.18055 " pathEditMode="relative" rAng="0" ptsTypes="AA">
                                      <p:cBhvr>
                                        <p:cTn id="31" dur="1000" fill="hold"/>
                                        <p:tgtEl>
                                          <p:spTgt spid="22"/>
                                        </p:tgtEl>
                                        <p:attrNameLst>
                                          <p:attrName>ppt_x</p:attrName>
                                          <p:attrName>ppt_y</p:attrName>
                                        </p:attrNameLst>
                                      </p:cBhvr>
                                      <p:rCtr x="65" y="90"/>
                                    </p:animMotion>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1000"/>
                                        <p:tgtEl>
                                          <p:spTgt spid="21"/>
                                        </p:tgtEl>
                                      </p:cBhvr>
                                    </p:animEffect>
                                  </p:childTnLst>
                                </p:cTn>
                              </p:par>
                              <p:par>
                                <p:cTn id="36" presetID="10" presetClass="exit" presetSubtype="0" fill="hold" grpId="1" nodeType="withEffect">
                                  <p:stCondLst>
                                    <p:cond delay="0"/>
                                  </p:stCondLst>
                                  <p:childTnLst>
                                    <p:animEffect transition="out" filter="fade">
                                      <p:cBhvr>
                                        <p:cTn id="37" dur="1000"/>
                                        <p:tgtEl>
                                          <p:spTgt spid="22"/>
                                        </p:tgtEl>
                                      </p:cBhvr>
                                    </p:animEffect>
                                    <p:set>
                                      <p:cBhvr>
                                        <p:cTn id="38" dur="1" fill="hold">
                                          <p:stCondLst>
                                            <p:cond delay="999"/>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1000"/>
                                        <p:tgtEl>
                                          <p:spTgt spid="11"/>
                                        </p:tgtEl>
                                      </p:cBhvr>
                                    </p:animEffect>
                                  </p:childTnLst>
                                </p:cTn>
                              </p:par>
                            </p:childTnLst>
                          </p:cTn>
                        </p:par>
                        <p:par>
                          <p:cTn id="44" fill="hold">
                            <p:stCondLst>
                              <p:cond delay="1000"/>
                            </p:stCondLst>
                            <p:childTnLst>
                              <p:par>
                                <p:cTn id="45" presetID="1" presetClass="entr" presetSubtype="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42" presetClass="path" presetSubtype="0" accel="50000" decel="50000" fill="hold" grpId="2" nodeType="withEffect">
                                  <p:stCondLst>
                                    <p:cond delay="0"/>
                                  </p:stCondLst>
                                  <p:childTnLst>
                                    <p:animMotion origin="layout" path="M -3.33333E-6 -2.25434E-6 L 0.1375 0.18613 " pathEditMode="relative" rAng="0" ptsTypes="AA">
                                      <p:cBhvr>
                                        <p:cTn id="48" dur="1000" fill="hold"/>
                                        <p:tgtEl>
                                          <p:spTgt spid="15"/>
                                        </p:tgtEl>
                                        <p:attrNameLst>
                                          <p:attrName>ppt_x</p:attrName>
                                          <p:attrName>ppt_y</p:attrName>
                                        </p:attrNameLst>
                                      </p:cBhvr>
                                      <p:rCtr x="69" y="93"/>
                                    </p:animMotion>
                                  </p:childTnLst>
                                </p:cTn>
                              </p:par>
                            </p:childTnLst>
                          </p:cTn>
                        </p:par>
                        <p:par>
                          <p:cTn id="49" fill="hold">
                            <p:stCondLst>
                              <p:cond delay="2000"/>
                            </p:stCondLst>
                            <p:childTnLst>
                              <p:par>
                                <p:cTn id="50" presetID="22" presetClass="entr" presetSubtype="8"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1000"/>
                                        <p:tgtEl>
                                          <p:spTgt spid="20"/>
                                        </p:tgtEl>
                                      </p:cBhvr>
                                    </p:animEffect>
                                  </p:childTnLst>
                                </p:cTn>
                              </p:par>
                              <p:par>
                                <p:cTn id="53" presetID="10" presetClass="exit" presetSubtype="0" fill="hold" grpId="1" nodeType="withEffect">
                                  <p:stCondLst>
                                    <p:cond delay="0"/>
                                  </p:stCondLst>
                                  <p:childTnLst>
                                    <p:animEffect transition="out" filter="fade">
                                      <p:cBhvr>
                                        <p:cTn id="54" dur="1000"/>
                                        <p:tgtEl>
                                          <p:spTgt spid="15"/>
                                        </p:tgtEl>
                                      </p:cBhvr>
                                    </p:animEffect>
                                    <p:set>
                                      <p:cBhvr>
                                        <p:cTn id="55" dur="1" fill="hold">
                                          <p:stCondLst>
                                            <p:cond delay="999"/>
                                          </p:stCondLst>
                                        </p:cTn>
                                        <p:tgtEl>
                                          <p:spTgt spid="1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1"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left)">
                                      <p:cBhvr>
                                        <p:cTn id="60" dur="10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left)">
                                      <p:cBhvr>
                                        <p:cTn id="65" dur="10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1000"/>
                                        <p:tgtEl>
                                          <p:spTgt spid="26"/>
                                        </p:tgtEl>
                                      </p:cBhvr>
                                    </p:animEffect>
                                  </p:childTnLst>
                                </p:cTn>
                              </p:par>
                              <p:par>
                                <p:cTn id="71" presetID="10" presetClass="exit" presetSubtype="0" fill="hold" grpId="1" nodeType="withEffect">
                                  <p:stCondLst>
                                    <p:cond delay="0"/>
                                  </p:stCondLst>
                                  <p:childTnLst>
                                    <p:animEffect transition="out" filter="fade">
                                      <p:cBhvr>
                                        <p:cTn id="72" dur="1000"/>
                                        <p:tgtEl>
                                          <p:spTgt spid="27"/>
                                        </p:tgtEl>
                                      </p:cBhvr>
                                    </p:animEffect>
                                    <p:set>
                                      <p:cBhvr>
                                        <p:cTn id="73" dur="1" fill="hold">
                                          <p:stCondLst>
                                            <p:cond delay="999"/>
                                          </p:stCondLst>
                                        </p:cTn>
                                        <p:tgtEl>
                                          <p:spTgt spid="27"/>
                                        </p:tgtEl>
                                        <p:attrNameLst>
                                          <p:attrName>style.visibility</p:attrName>
                                        </p:attrNameLst>
                                      </p:cBhvr>
                                      <p:to>
                                        <p:strVal val="hidden"/>
                                      </p:to>
                                    </p:set>
                                  </p:childTnLst>
                                </p:cTn>
                              </p:par>
                              <p:par>
                                <p:cTn id="74" presetID="6" presetClass="emph" presetSubtype="0" fill="hold" grpId="2" nodeType="withEffect">
                                  <p:stCondLst>
                                    <p:cond delay="0"/>
                                  </p:stCondLst>
                                  <p:childTnLst>
                                    <p:animScale>
                                      <p:cBhvr>
                                        <p:cTn id="75" dur="1000" fill="hold"/>
                                        <p:tgtEl>
                                          <p:spTgt spid="26"/>
                                        </p:tgtEl>
                                      </p:cBhvr>
                                      <p:by x="120000" y="120000"/>
                                    </p:animScale>
                                  </p:childTnLst>
                                </p:cTn>
                              </p:par>
                              <p:par>
                                <p:cTn id="76" presetID="64" presetClass="path" presetSubtype="0" fill="hold" grpId="3" nodeType="withEffect">
                                  <p:stCondLst>
                                    <p:cond delay="0"/>
                                  </p:stCondLst>
                                  <p:childTnLst>
                                    <p:animMotion origin="layout" path="M -3.33333E-6 1.79191E-6 L -0.07083 -0.29688 " pathEditMode="relative" rAng="0" ptsTypes="AA">
                                      <p:cBhvr>
                                        <p:cTn id="77" dur="1000" fill="hold"/>
                                        <p:tgtEl>
                                          <p:spTgt spid="26"/>
                                        </p:tgtEl>
                                        <p:attrNameLst>
                                          <p:attrName>ppt_x</p:attrName>
                                          <p:attrName>ppt_y</p:attrName>
                                        </p:attrNameLst>
                                      </p:cBhvr>
                                      <p:rCtr x="-35" y="-148"/>
                                    </p:animMotion>
                                  </p:childTnLst>
                                </p:cTn>
                              </p:par>
                              <p:par>
                                <p:cTn id="78" presetID="10" presetClass="entr" presetSubtype="0" fill="hold" grpId="0" nodeType="withEffect">
                                  <p:stCondLst>
                                    <p:cond delay="500"/>
                                  </p:stCondLst>
                                  <p:childTnLst>
                                    <p:set>
                                      <p:cBhvr>
                                        <p:cTn id="79" dur="1" fill="hold">
                                          <p:stCondLst>
                                            <p:cond delay="0"/>
                                          </p:stCondLst>
                                        </p:cTn>
                                        <p:tgtEl>
                                          <p:spTgt spid="28"/>
                                        </p:tgtEl>
                                        <p:attrNameLst>
                                          <p:attrName>style.visibility</p:attrName>
                                        </p:attrNameLst>
                                      </p:cBhvr>
                                      <p:to>
                                        <p:strVal val="visible"/>
                                      </p:to>
                                    </p:set>
                                    <p:animEffect transition="in" filter="fade">
                                      <p:cBhvr>
                                        <p:cTn id="80" dur="1000"/>
                                        <p:tgtEl>
                                          <p:spTgt spid="28"/>
                                        </p:tgtEl>
                                      </p:cBhvr>
                                    </p:animEffect>
                                  </p:childTnLst>
                                </p:cTn>
                              </p:par>
                              <p:par>
                                <p:cTn id="81" presetID="10" presetClass="exit" presetSubtype="0" fill="hold" grpId="1" nodeType="withEffect">
                                  <p:stCondLst>
                                    <p:cond delay="500"/>
                                  </p:stCondLst>
                                  <p:childTnLst>
                                    <p:animEffect transition="out" filter="fade">
                                      <p:cBhvr>
                                        <p:cTn id="82" dur="1000"/>
                                        <p:tgtEl>
                                          <p:spTgt spid="26"/>
                                        </p:tgtEl>
                                      </p:cBhvr>
                                    </p:animEffect>
                                    <p:set>
                                      <p:cBhvr>
                                        <p:cTn id="83" dur="1" fill="hold">
                                          <p:stCondLst>
                                            <p:cond delay="999"/>
                                          </p:stCondLst>
                                        </p:cTn>
                                        <p:tgtEl>
                                          <p:spTgt spid="26"/>
                                        </p:tgtEl>
                                        <p:attrNameLst>
                                          <p:attrName>style.visibility</p:attrName>
                                        </p:attrNameLst>
                                      </p:cBhvr>
                                      <p:to>
                                        <p:strVal val="hidden"/>
                                      </p:to>
                                    </p:set>
                                  </p:childTnLst>
                                </p:cTn>
                              </p:par>
                              <p:par>
                                <p:cTn id="84" presetID="10" presetClass="exit" presetSubtype="0" fill="hold" grpId="1" nodeType="withEffect">
                                  <p:stCondLst>
                                    <p:cond delay="500"/>
                                  </p:stCondLst>
                                  <p:childTnLst>
                                    <p:animEffect transition="out" filter="fade">
                                      <p:cBhvr>
                                        <p:cTn id="85" dur="1000"/>
                                        <p:tgtEl>
                                          <p:spTgt spid="7"/>
                                        </p:tgtEl>
                                      </p:cBhvr>
                                    </p:animEffect>
                                    <p:set>
                                      <p:cBhvr>
                                        <p:cTn id="86" dur="1" fill="hold">
                                          <p:stCondLst>
                                            <p:cond delay="999"/>
                                          </p:stCondLst>
                                        </p:cTn>
                                        <p:tgtEl>
                                          <p:spTgt spid="7"/>
                                        </p:tgtEl>
                                        <p:attrNameLst>
                                          <p:attrName>style.visibility</p:attrName>
                                        </p:attrNameLst>
                                      </p:cBhvr>
                                      <p:to>
                                        <p:strVal val="hidden"/>
                                      </p:to>
                                    </p:set>
                                  </p:childTnLst>
                                </p:cTn>
                              </p:par>
                              <p:par>
                                <p:cTn id="87" presetID="10" presetClass="exit" presetSubtype="0" fill="hold" grpId="1" nodeType="withEffect">
                                  <p:stCondLst>
                                    <p:cond delay="500"/>
                                  </p:stCondLst>
                                  <p:childTnLst>
                                    <p:animEffect transition="out" filter="fade">
                                      <p:cBhvr>
                                        <p:cTn id="88" dur="1000"/>
                                        <p:tgtEl>
                                          <p:spTgt spid="16"/>
                                        </p:tgtEl>
                                      </p:cBhvr>
                                    </p:animEffect>
                                    <p:set>
                                      <p:cBhvr>
                                        <p:cTn id="89" dur="1" fill="hold">
                                          <p:stCondLst>
                                            <p:cond delay="999"/>
                                          </p:stCondLst>
                                        </p:cTn>
                                        <p:tgtEl>
                                          <p:spTgt spid="16"/>
                                        </p:tgtEl>
                                        <p:attrNameLst>
                                          <p:attrName>style.visibility</p:attrName>
                                        </p:attrNameLst>
                                      </p:cBhvr>
                                      <p:to>
                                        <p:strVal val="hidden"/>
                                      </p:to>
                                    </p:set>
                                  </p:childTnLst>
                                </p:cTn>
                              </p:par>
                              <p:par>
                                <p:cTn id="90" presetID="10" presetClass="exit" presetSubtype="0" fill="hold" grpId="1" nodeType="withEffect">
                                  <p:stCondLst>
                                    <p:cond delay="500"/>
                                  </p:stCondLst>
                                  <p:childTnLst>
                                    <p:animEffect transition="out" filter="fade">
                                      <p:cBhvr>
                                        <p:cTn id="91" dur="1000"/>
                                        <p:tgtEl>
                                          <p:spTgt spid="10"/>
                                        </p:tgtEl>
                                      </p:cBhvr>
                                    </p:animEffect>
                                    <p:set>
                                      <p:cBhvr>
                                        <p:cTn id="92" dur="1" fill="hold">
                                          <p:stCondLst>
                                            <p:cond delay="999"/>
                                          </p:stCondLst>
                                        </p:cTn>
                                        <p:tgtEl>
                                          <p:spTgt spid="10"/>
                                        </p:tgtEl>
                                        <p:attrNameLst>
                                          <p:attrName>style.visibility</p:attrName>
                                        </p:attrNameLst>
                                      </p:cBhvr>
                                      <p:to>
                                        <p:strVal val="hidden"/>
                                      </p:to>
                                    </p:set>
                                  </p:childTnLst>
                                </p:cTn>
                              </p:par>
                              <p:par>
                                <p:cTn id="93" presetID="10" presetClass="exit" presetSubtype="0" fill="hold" grpId="1" nodeType="withEffect">
                                  <p:stCondLst>
                                    <p:cond delay="500"/>
                                  </p:stCondLst>
                                  <p:childTnLst>
                                    <p:animEffect transition="out" filter="fade">
                                      <p:cBhvr>
                                        <p:cTn id="94" dur="1000"/>
                                        <p:tgtEl>
                                          <p:spTgt spid="9"/>
                                        </p:tgtEl>
                                      </p:cBhvr>
                                    </p:animEffect>
                                    <p:set>
                                      <p:cBhvr>
                                        <p:cTn id="95" dur="1" fill="hold">
                                          <p:stCondLst>
                                            <p:cond delay="999"/>
                                          </p:stCondLst>
                                        </p:cTn>
                                        <p:tgtEl>
                                          <p:spTgt spid="9"/>
                                        </p:tgtEl>
                                        <p:attrNameLst>
                                          <p:attrName>style.visibility</p:attrName>
                                        </p:attrNameLst>
                                      </p:cBhvr>
                                      <p:to>
                                        <p:strVal val="hidden"/>
                                      </p:to>
                                    </p:set>
                                  </p:childTnLst>
                                </p:cTn>
                              </p:par>
                              <p:par>
                                <p:cTn id="96" presetID="10" presetClass="exit" presetSubtype="0" fill="hold" grpId="2" nodeType="withEffect">
                                  <p:stCondLst>
                                    <p:cond delay="500"/>
                                  </p:stCondLst>
                                  <p:childTnLst>
                                    <p:animEffect transition="out" filter="fade">
                                      <p:cBhvr>
                                        <p:cTn id="97" dur="1000"/>
                                        <p:tgtEl>
                                          <p:spTgt spid="16"/>
                                        </p:tgtEl>
                                      </p:cBhvr>
                                    </p:animEffect>
                                    <p:set>
                                      <p:cBhvr>
                                        <p:cTn id="98" dur="1" fill="hold">
                                          <p:stCondLst>
                                            <p:cond delay="999"/>
                                          </p:stCondLst>
                                        </p:cTn>
                                        <p:tgtEl>
                                          <p:spTgt spid="16"/>
                                        </p:tgtEl>
                                        <p:attrNameLst>
                                          <p:attrName>style.visibility</p:attrName>
                                        </p:attrNameLst>
                                      </p:cBhvr>
                                      <p:to>
                                        <p:strVal val="hidden"/>
                                      </p:to>
                                    </p:set>
                                  </p:childTnLst>
                                </p:cTn>
                              </p:par>
                              <p:par>
                                <p:cTn id="99" presetID="10" presetClass="exit" presetSubtype="0" fill="hold" grpId="2" nodeType="withEffect">
                                  <p:stCondLst>
                                    <p:cond delay="500"/>
                                  </p:stCondLst>
                                  <p:childTnLst>
                                    <p:animEffect transition="out" filter="fade">
                                      <p:cBhvr>
                                        <p:cTn id="100" dur="1000"/>
                                        <p:tgtEl>
                                          <p:spTgt spid="10"/>
                                        </p:tgtEl>
                                      </p:cBhvr>
                                    </p:animEffect>
                                    <p:set>
                                      <p:cBhvr>
                                        <p:cTn id="101" dur="1" fill="hold">
                                          <p:stCondLst>
                                            <p:cond delay="999"/>
                                          </p:stCondLst>
                                        </p:cTn>
                                        <p:tgtEl>
                                          <p:spTgt spid="10"/>
                                        </p:tgtEl>
                                        <p:attrNameLst>
                                          <p:attrName>style.visibility</p:attrName>
                                        </p:attrNameLst>
                                      </p:cBhvr>
                                      <p:to>
                                        <p:strVal val="hidden"/>
                                      </p:to>
                                    </p:set>
                                  </p:childTnLst>
                                </p:cTn>
                              </p:par>
                              <p:par>
                                <p:cTn id="102" presetID="10" presetClass="exit" presetSubtype="0" fill="hold" grpId="2" nodeType="withEffect">
                                  <p:stCondLst>
                                    <p:cond delay="500"/>
                                  </p:stCondLst>
                                  <p:childTnLst>
                                    <p:animEffect transition="out" filter="fade">
                                      <p:cBhvr>
                                        <p:cTn id="103" dur="1000"/>
                                        <p:tgtEl>
                                          <p:spTgt spid="9"/>
                                        </p:tgtEl>
                                      </p:cBhvr>
                                    </p:animEffect>
                                    <p:set>
                                      <p:cBhvr>
                                        <p:cTn id="104" dur="1" fill="hold">
                                          <p:stCondLst>
                                            <p:cond delay="999"/>
                                          </p:stCondLst>
                                        </p:cTn>
                                        <p:tgtEl>
                                          <p:spTgt spid="9"/>
                                        </p:tgtEl>
                                        <p:attrNameLst>
                                          <p:attrName>style.visibility</p:attrName>
                                        </p:attrNameLst>
                                      </p:cBhvr>
                                      <p:to>
                                        <p:strVal val="hidden"/>
                                      </p:to>
                                    </p:set>
                                  </p:childTnLst>
                                </p:cTn>
                              </p:par>
                              <p:par>
                                <p:cTn id="105" presetID="10" presetClass="exit" presetSubtype="0" fill="hold" grpId="2" nodeType="withEffect">
                                  <p:stCondLst>
                                    <p:cond delay="500"/>
                                  </p:stCondLst>
                                  <p:childTnLst>
                                    <p:animEffect transition="out" filter="fade">
                                      <p:cBhvr>
                                        <p:cTn id="106" dur="1000"/>
                                        <p:tgtEl>
                                          <p:spTgt spid="11"/>
                                        </p:tgtEl>
                                      </p:cBhvr>
                                    </p:animEffect>
                                    <p:set>
                                      <p:cBhvr>
                                        <p:cTn id="107" dur="1" fill="hold">
                                          <p:stCondLst>
                                            <p:cond delay="999"/>
                                          </p:stCondLst>
                                        </p:cTn>
                                        <p:tgtEl>
                                          <p:spTgt spid="11"/>
                                        </p:tgtEl>
                                        <p:attrNameLst>
                                          <p:attrName>style.visibility</p:attrName>
                                        </p:attrNameLst>
                                      </p:cBhvr>
                                      <p:to>
                                        <p:strVal val="hidden"/>
                                      </p:to>
                                    </p:set>
                                  </p:childTnLst>
                                </p:cTn>
                              </p:par>
                              <p:par>
                                <p:cTn id="108" presetID="10" presetClass="exit" presetSubtype="0" fill="hold" grpId="0" nodeType="withEffect">
                                  <p:stCondLst>
                                    <p:cond delay="500"/>
                                  </p:stCondLst>
                                  <p:childTnLst>
                                    <p:animEffect transition="out" filter="fade">
                                      <p:cBhvr>
                                        <p:cTn id="109" dur="1000"/>
                                        <p:tgtEl>
                                          <p:spTgt spid="13"/>
                                        </p:tgtEl>
                                      </p:cBhvr>
                                    </p:animEffect>
                                    <p:set>
                                      <p:cBhvr>
                                        <p:cTn id="110" dur="1" fill="hold">
                                          <p:stCondLst>
                                            <p:cond delay="999"/>
                                          </p:stCondLst>
                                        </p:cTn>
                                        <p:tgtEl>
                                          <p:spTgt spid="13"/>
                                        </p:tgtEl>
                                        <p:attrNameLst>
                                          <p:attrName>style.visibility</p:attrName>
                                        </p:attrNameLst>
                                      </p:cBhvr>
                                      <p:to>
                                        <p:strVal val="hidden"/>
                                      </p:to>
                                    </p:set>
                                  </p:childTnLst>
                                </p:cTn>
                              </p:par>
                              <p:par>
                                <p:cTn id="111" presetID="10" presetClass="exit" presetSubtype="0" fill="hold" grpId="1" nodeType="withEffect">
                                  <p:stCondLst>
                                    <p:cond delay="500"/>
                                  </p:stCondLst>
                                  <p:childTnLst>
                                    <p:animEffect transition="out" filter="fade">
                                      <p:cBhvr>
                                        <p:cTn id="112" dur="1000"/>
                                        <p:tgtEl>
                                          <p:spTgt spid="11"/>
                                        </p:tgtEl>
                                      </p:cBhvr>
                                    </p:animEffect>
                                    <p:set>
                                      <p:cBhvr>
                                        <p:cTn id="113" dur="1" fill="hold">
                                          <p:stCondLst>
                                            <p:cond delay="999"/>
                                          </p:stCondLst>
                                        </p:cTn>
                                        <p:tgtEl>
                                          <p:spTgt spid="11"/>
                                        </p:tgtEl>
                                        <p:attrNameLst>
                                          <p:attrName>style.visibility</p:attrName>
                                        </p:attrNameLst>
                                      </p:cBhvr>
                                      <p:to>
                                        <p:strVal val="hidden"/>
                                      </p:to>
                                    </p:set>
                                  </p:childTnLst>
                                </p:cTn>
                              </p:par>
                              <p:par>
                                <p:cTn id="114" presetID="10" presetClass="exit" presetSubtype="0" fill="hold" grpId="2" nodeType="withEffect">
                                  <p:stCondLst>
                                    <p:cond delay="500"/>
                                  </p:stCondLst>
                                  <p:childTnLst>
                                    <p:animEffect transition="out" filter="fade">
                                      <p:cBhvr>
                                        <p:cTn id="115" dur="1000"/>
                                        <p:tgtEl>
                                          <p:spTgt spid="20"/>
                                        </p:tgtEl>
                                      </p:cBhvr>
                                    </p:animEffect>
                                    <p:set>
                                      <p:cBhvr>
                                        <p:cTn id="116" dur="1" fill="hold">
                                          <p:stCondLst>
                                            <p:cond delay="999"/>
                                          </p:stCondLst>
                                        </p:cTn>
                                        <p:tgtEl>
                                          <p:spTgt spid="20"/>
                                        </p:tgtEl>
                                        <p:attrNameLst>
                                          <p:attrName>style.visibility</p:attrName>
                                        </p:attrNameLst>
                                      </p:cBhvr>
                                      <p:to>
                                        <p:strVal val="hidden"/>
                                      </p:to>
                                    </p:set>
                                  </p:childTnLst>
                                </p:cTn>
                              </p:par>
                              <p:par>
                                <p:cTn id="117" presetID="10" presetClass="exit" presetSubtype="0" fill="hold" grpId="1" nodeType="withEffect">
                                  <p:stCondLst>
                                    <p:cond delay="500"/>
                                  </p:stCondLst>
                                  <p:childTnLst>
                                    <p:animEffect transition="out" filter="fade">
                                      <p:cBhvr>
                                        <p:cTn id="118" dur="1000"/>
                                        <p:tgtEl>
                                          <p:spTgt spid="20"/>
                                        </p:tgtEl>
                                      </p:cBhvr>
                                    </p:animEffect>
                                    <p:set>
                                      <p:cBhvr>
                                        <p:cTn id="119" dur="1" fill="hold">
                                          <p:stCondLst>
                                            <p:cond delay="999"/>
                                          </p:stCondLst>
                                        </p:cTn>
                                        <p:tgtEl>
                                          <p:spTgt spid="20"/>
                                        </p:tgtEl>
                                        <p:attrNameLst>
                                          <p:attrName>style.visibility</p:attrName>
                                        </p:attrNameLst>
                                      </p:cBhvr>
                                      <p:to>
                                        <p:strVal val="hidden"/>
                                      </p:to>
                                    </p:set>
                                  </p:childTnLst>
                                </p:cTn>
                              </p:par>
                              <p:par>
                                <p:cTn id="120" presetID="10" presetClass="exit" presetSubtype="0" fill="hold" grpId="1" nodeType="withEffect">
                                  <p:stCondLst>
                                    <p:cond delay="500"/>
                                  </p:stCondLst>
                                  <p:childTnLst>
                                    <p:animEffect transition="out" filter="fade">
                                      <p:cBhvr>
                                        <p:cTn id="121" dur="1000"/>
                                        <p:tgtEl>
                                          <p:spTgt spid="21"/>
                                        </p:tgtEl>
                                      </p:cBhvr>
                                    </p:animEffect>
                                    <p:set>
                                      <p:cBhvr>
                                        <p:cTn id="122" dur="1" fill="hold">
                                          <p:stCondLst>
                                            <p:cond delay="999"/>
                                          </p:stCondLst>
                                        </p:cTn>
                                        <p:tgtEl>
                                          <p:spTgt spid="21"/>
                                        </p:tgtEl>
                                        <p:attrNameLst>
                                          <p:attrName>style.visibility</p:attrName>
                                        </p:attrNameLst>
                                      </p:cBhvr>
                                      <p:to>
                                        <p:strVal val="hidden"/>
                                      </p:to>
                                    </p:set>
                                  </p:childTnLst>
                                </p:cTn>
                              </p:par>
                              <p:par>
                                <p:cTn id="123" presetID="10" presetClass="exit" presetSubtype="0" fill="hold" grpId="2" nodeType="withEffect">
                                  <p:stCondLst>
                                    <p:cond delay="500"/>
                                  </p:stCondLst>
                                  <p:childTnLst>
                                    <p:animEffect transition="out" filter="fade">
                                      <p:cBhvr>
                                        <p:cTn id="124" dur="1000"/>
                                        <p:tgtEl>
                                          <p:spTgt spid="21"/>
                                        </p:tgtEl>
                                      </p:cBhvr>
                                    </p:animEffect>
                                    <p:set>
                                      <p:cBhvr>
                                        <p:cTn id="125" dur="1" fill="hold">
                                          <p:stCondLst>
                                            <p:cond delay="999"/>
                                          </p:stCondLst>
                                        </p:cTn>
                                        <p:tgtEl>
                                          <p:spTgt spid="21"/>
                                        </p:tgtEl>
                                        <p:attrNameLst>
                                          <p:attrName>style.visibility</p:attrName>
                                        </p:attrNameLst>
                                      </p:cBhvr>
                                      <p:to>
                                        <p:strVal val="hidden"/>
                                      </p:to>
                                    </p:set>
                                  </p:childTnLst>
                                </p:cTn>
                              </p:par>
                              <p:par>
                                <p:cTn id="126" presetID="10" presetClass="exit" presetSubtype="0" fill="hold" grpId="1" nodeType="withEffect">
                                  <p:stCondLst>
                                    <p:cond delay="500"/>
                                  </p:stCondLst>
                                  <p:childTnLst>
                                    <p:animEffect transition="out" filter="fade">
                                      <p:cBhvr>
                                        <p:cTn id="127" dur="1000"/>
                                        <p:tgtEl>
                                          <p:spTgt spid="19"/>
                                        </p:tgtEl>
                                      </p:cBhvr>
                                    </p:animEffect>
                                    <p:set>
                                      <p:cBhvr>
                                        <p:cTn id="128" dur="1" fill="hold">
                                          <p:stCondLst>
                                            <p:cond delay="999"/>
                                          </p:stCondLst>
                                        </p:cTn>
                                        <p:tgtEl>
                                          <p:spTgt spid="19"/>
                                        </p:tgtEl>
                                        <p:attrNameLst>
                                          <p:attrName>style.visibility</p:attrName>
                                        </p:attrNameLst>
                                      </p:cBhvr>
                                      <p:to>
                                        <p:strVal val="hidden"/>
                                      </p:to>
                                    </p:set>
                                  </p:childTnLst>
                                </p:cTn>
                              </p:par>
                              <p:par>
                                <p:cTn id="129" presetID="10" presetClass="exit" presetSubtype="0" fill="hold" grpId="0" nodeType="withEffect">
                                  <p:stCondLst>
                                    <p:cond delay="500"/>
                                  </p:stCondLst>
                                  <p:childTnLst>
                                    <p:animEffect transition="out" filter="fade">
                                      <p:cBhvr>
                                        <p:cTn id="130" dur="1000"/>
                                        <p:tgtEl>
                                          <p:spTgt spid="18"/>
                                        </p:tgtEl>
                                      </p:cBhvr>
                                    </p:animEffect>
                                    <p:set>
                                      <p:cBhvr>
                                        <p:cTn id="131"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6" grpId="0"/>
      <p:bldP spid="16" grpId="1"/>
      <p:bldP spid="16" grpId="2"/>
      <p:bldP spid="7" grpId="0"/>
      <p:bldP spid="7" grpId="1"/>
      <p:bldP spid="9" grpId="0"/>
      <p:bldP spid="9" grpId="1"/>
      <p:bldP spid="9" grpId="2"/>
      <p:bldP spid="10" grpId="0"/>
      <p:bldP spid="10" grpId="1"/>
      <p:bldP spid="10" grpId="2"/>
      <p:bldP spid="11" grpId="0"/>
      <p:bldP spid="11" grpId="1"/>
      <p:bldP spid="11" grpId="2"/>
      <p:bldP spid="13" grpId="0"/>
      <p:bldP spid="13" grpId="1"/>
      <p:bldP spid="15" grpId="0"/>
      <p:bldP spid="15" grpId="1"/>
      <p:bldP spid="15" grpId="2"/>
      <p:bldP spid="20" grpId="0"/>
      <p:bldP spid="20" grpId="1"/>
      <p:bldP spid="20" grpId="2"/>
      <p:bldP spid="21" grpId="0"/>
      <p:bldP spid="21" grpId="1"/>
      <p:bldP spid="21" grpId="2"/>
      <p:bldP spid="22" grpId="0"/>
      <p:bldP spid="22" grpId="1"/>
      <p:bldP spid="22" grpId="2"/>
      <p:bldP spid="26" grpId="0"/>
      <p:bldP spid="26" grpId="1"/>
      <p:bldP spid="26" grpId="2"/>
      <p:bldP spid="26" grpId="3"/>
      <p:bldP spid="27" grpId="0" animBg="1"/>
      <p:bldP spid="27" grpId="1" animBg="1"/>
      <p:bldP spid="28" grpId="0"/>
      <p:bldP spid="18" grpId="0"/>
    </p:bld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6186309"/>
          </a:xfrm>
          <a:prstGeom prst="rect">
            <a:avLst/>
          </a:prstGeom>
        </p:spPr>
        <p:txBody>
          <a:bodyPr wrap="square">
            <a:spAutoFit/>
          </a:bodyPr>
          <a:lstStyle/>
          <a:p>
            <a:r>
              <a:rPr lang="en-US" dirty="0" smtClean="0">
                <a:hlinkClick r:id="rId3"/>
              </a:rPr>
              <a:t>https://en.wikipedia.org/wiki/Cherokee%E2%80%93American_wars</a:t>
            </a:r>
            <a:endParaRPr lang="en-US" dirty="0" smtClean="0"/>
          </a:p>
          <a:p>
            <a:endParaRPr lang="en-US" dirty="0" smtClean="0"/>
          </a:p>
          <a:p>
            <a:r>
              <a:rPr lang="en-US" dirty="0" smtClean="0"/>
              <a:t>	The </a:t>
            </a:r>
            <a:r>
              <a:rPr lang="en-US" b="1" dirty="0" smtClean="0"/>
              <a:t>Cherokee–American wars</a:t>
            </a:r>
            <a:r>
              <a:rPr lang="en-US" dirty="0" smtClean="0"/>
              <a:t>, also known as the </a:t>
            </a:r>
            <a:r>
              <a:rPr lang="en-US" b="1" dirty="0" smtClean="0"/>
              <a:t>Chickamauga Wars</a:t>
            </a:r>
            <a:r>
              <a:rPr lang="en-US" dirty="0" smtClean="0"/>
              <a:t>, were a series of back-and-forth raids, campaigns, ambushes, minor skirmishes, and several full-scale frontier battles in the Old Southwest from 1776 to 1795 between the Cherokee and the Americans on the frontier.  Most of the events took place in the Upper South. While their fight stretched across the entire period, there were times, sometimes ranging over several months, of little or no action.</a:t>
            </a:r>
          </a:p>
          <a:p>
            <a:r>
              <a:rPr lang="en-US" dirty="0" smtClean="0"/>
              <a:t>The wars of the Cherokee and the Americans divide into two phases.</a:t>
            </a:r>
          </a:p>
          <a:p>
            <a:r>
              <a:rPr lang="en-US" dirty="0" smtClean="0"/>
              <a:t>	In the first phase, lasting 1776–1783, the Cherokee also fought as allies of the Kingdom of Great Britain against its rebellious colonies. This first part of this phase, from summer 1776 to summer of 1777, involved all sections of the entire Cherokee nation, and is often referred to as the "Cherokee War of 1776".   At the end of 1776, the only militant Cherokees were those who migrated with headman Dragging Canoe to the Chickamauga towns, for which they were known to the frontiers people as the "Chickamauga" or "Chickamauga Cherokee". </a:t>
            </a:r>
          </a:p>
          <a:p>
            <a:r>
              <a:rPr lang="en-US" dirty="0" smtClean="0"/>
              <a:t>	In the second phase, lasting 1783–1794, the Cherokee served as proxies of the Viceroyalty of New Spain against the new United States of America.  Because of their relocation westward to new homes initially known as the "Five Lower Towns", they then </a:t>
            </a:r>
          </a:p>
          <a:p>
            <a:r>
              <a:rPr lang="en-US" dirty="0" smtClean="0"/>
              <a:t>became known as the Lower Cherokee, a moniker which persisted well into the nineteenth century.  </a:t>
            </a:r>
          </a:p>
          <a:p>
            <a:endParaRPr lang="en-US" dirty="0"/>
          </a:p>
        </p:txBody>
      </p:sp>
      <p:sp useBgFill="1">
        <p:nvSpPr>
          <p:cNvPr id="3" name="Rectangle 2"/>
          <p:cNvSpPr/>
          <p:nvPr/>
        </p:nvSpPr>
        <p:spPr>
          <a:xfrm>
            <a:off x="0" y="5999500"/>
            <a:ext cx="9144000" cy="8402300"/>
          </a:xfrm>
          <a:prstGeom prst="rect">
            <a:avLst/>
          </a:prstGeom>
        </p:spPr>
        <p:txBody>
          <a:bodyPr wrap="square">
            <a:spAutoFit/>
          </a:bodyPr>
          <a:lstStyle/>
          <a:p>
            <a:r>
              <a:rPr lang="en-US" dirty="0" smtClean="0">
                <a:hlinkClick r:id="rId4"/>
              </a:rPr>
              <a:t>http://mrnussbaum.com/chickamauga-war-for-kids/</a:t>
            </a:r>
            <a:endParaRPr lang="en-US" dirty="0" smtClean="0"/>
          </a:p>
          <a:p>
            <a:r>
              <a:rPr lang="en-US" dirty="0" smtClean="0"/>
              <a:t>	The Chickamauga Wars were a series of battles, ambushes, and massacres staged between Cherokee forces and the many militias comprised of Scotch-Irish settlers in Kentucky, the Carolinas, Tennessee, and Georgia during and after the Revolutionary War.  By the 1780’s, the Chickamauga Wars had sort of spread and merged with other wars being fought between Indian nations and settlers throughout much of America.</a:t>
            </a:r>
          </a:p>
          <a:p>
            <a:r>
              <a:rPr lang="en-US" dirty="0" smtClean="0"/>
              <a:t>	Like most of the Indian Wars, the Chickamauga Wars occurred with increased White encroachment on Indian lands. The Chickamauga Wars coincided with the Revolutionary War.  As a result, American forces were forced to fight the combined forces of the British, Cherokees, and many other united tribes in the war’s southern theater and in the western territories.  As the Americans gained ground in the southern colonies, military detachments were sent that annihilated Cherokee villagers, villages, crops, orchards, and livestock along the Chickamauga River in Tennessee and Georgia in 1777 and 1778. </a:t>
            </a:r>
          </a:p>
          <a:p>
            <a:r>
              <a:rPr lang="en-US" dirty="0" smtClean="0"/>
              <a:t>	While the Cherokees were successful in staging raids and ambushes on settlements and along the various trails established to guide settlers into the region, they were eventually overwhelmed by the American presence and many lost the will to continue the fight.  Near the end of the Revolution, Dragging Canoe and his supporters were forced to move west and merge with other tribes to maintain the resistance, without the arms and financing of the defeated British.  Meanwhile, other Indian tribes that had banded together fought the settlers in more northern latitudes. </a:t>
            </a:r>
          </a:p>
          <a:p>
            <a:r>
              <a:rPr lang="en-US" dirty="0" smtClean="0"/>
              <a:t>	The Chickamauga Wars soon spread throughout the south and into the Midwest </a:t>
            </a:r>
          </a:p>
          <a:p>
            <a:r>
              <a:rPr lang="en-US" dirty="0" smtClean="0"/>
              <a:t>where the Cherokees, Shawnee, Miami, Muskogee, and dozens of other tribes united in the fight.  By the early 1790’s, and through the first and second decades of the 19th century, wars, battles, ambushes, and guerilla warfare between the Indians and settlers scarred much of the interior of America.  Tens of thousands of Indians and natives were killed in the skirmishing. 	Along with Dragging Canoe, many other incredible native leaders emerged in the conflict such as Blue Jacket, Little Turtle, and eventually, the great Shawnee chief Tecumseh. While many nations and tribes resisted for years to come, they were eventually overwhelmed by the sheer number of settlers and the quest for expansion initiated by the U.S. Government.</a:t>
            </a:r>
            <a:endParaRPr lang="en-US" dirty="0"/>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4496276"/>
          </a:xfrm>
          <a:prstGeom prst="rect">
            <a:avLst/>
          </a:prstGeom>
        </p:spPr>
        <p:txBody>
          <a:bodyPr wrap="square">
            <a:spAutoFit/>
          </a:bodyPr>
          <a:lstStyle/>
          <a:p>
            <a:r>
              <a:rPr lang="en-US" dirty="0" smtClean="0">
                <a:hlinkClick r:id="rId2"/>
              </a:rPr>
              <a:t>http://www.mountvernon.org/digital-encyclopedia/article/cherokee/</a:t>
            </a:r>
            <a:endParaRPr lang="en-US" dirty="0" smtClean="0"/>
          </a:p>
          <a:p>
            <a:r>
              <a:rPr lang="en-US" dirty="0" smtClean="0"/>
              <a:t>	The Cherokee had a long history of peaceful interactions with British settlers, beginning when the two groups became trading partners in the late seventeenth century. Their economic partnership eventually evolved into a military alliance, with the Cherokee aiding British forces in 1712 in battle against the Tuscarora. At the outbreak of the French and Indian War in 1754, Cherokees once again fought alongside the British, working largely to protect the southern Appalachian Mountains. However, the British-Cherokee alliance was not without its problems. In 1760, the Cherokee War broke out after underpaid and dissatisfied Cherokee warriors began to rob Virginia farms and raid settlements in the modern-day Carolinas. This dispute was brief, ending with a peace treaty in 1761. King George III issued a proclamation in 1763 prohibiting European settlement west of the Blue Ridge Mountains into Cherokee land. Although this law was widely ignored, the effort—along with the Cherokee's history of alliance with the British—likely contributed to the tribe's decision to side with British forces during the Revolutionary War.</a:t>
            </a:r>
          </a:p>
          <a:p>
            <a:r>
              <a:rPr lang="en-US" dirty="0" smtClean="0"/>
              <a:t>	From the beginning of the war, Cherokee efforts met limited success. Early attacks by the tribe on Georgia, the Carolinas, and Virginia led to a counter-operation by a southern detachment of the Continental Army led by General Charles Lee. Known as the Cherokee Campaign of 1776, Lee's operation devastated tribal settlements. In September 1776, Patrick Henry's correspondence with Washington included references to "some hot Skirmishes" with the Cherokee and noted that Continental forces had defeated the tribe despite having "</a:t>
            </a:r>
            <a:r>
              <a:rPr lang="en-US" dirty="0" err="1" smtClean="0"/>
              <a:t>inferiour</a:t>
            </a:r>
            <a:r>
              <a:rPr lang="en-US" dirty="0" smtClean="0"/>
              <a:t> Numbers."</a:t>
            </a:r>
          </a:p>
          <a:p>
            <a:r>
              <a:rPr lang="en-US" dirty="0" smtClean="0"/>
              <a:t>	The Cherokee Campaign left nearly fifty Cherokee towns destroyed and thousands of survivors without homes or access to food. In exchange for peace, the tribe relinquished vast amounts of land to the Americans, including some of its oldest settlements. The Cherokee had been conquered and were forced into their first major cession of land. Following their peace agreements with the Americans, the tribe was able to maintain a degree of cultural and political independence.</a:t>
            </a:r>
          </a:p>
          <a:p>
            <a:r>
              <a:rPr lang="en-US" dirty="0" smtClean="0"/>
              <a:t>	George Washington's treatment of the Cherokee nation during the Revolutionary War was one of a strict military enemy. In a letter to John Hancock on February 5, 1777, Washington referenced orders he had given to Captain Nathaniel Guest, who led a regiment through Virginia and the Carolinas. In the orders, Washington directed Guest to "bring a Company or two of Cherokee Indians" during his attacks on these areas to serve as scouts as well as hostages in order to “secure the good </a:t>
            </a:r>
            <a:r>
              <a:rPr lang="en-US" dirty="0" err="1" smtClean="0"/>
              <a:t>behaviour</a:t>
            </a:r>
            <a:r>
              <a:rPr lang="en-US" dirty="0" smtClean="0"/>
              <a:t> of their Nation.”</a:t>
            </a:r>
          </a:p>
          <a:p>
            <a:r>
              <a:rPr lang="en-US" dirty="0" smtClean="0"/>
              <a:t>	Washington's openly hostile approach to the Cherokee dissolved following the Revolutionary War. Near the beginning of his presidency, Washington asserted "to the commissioners for negotiating a treaty with the southern Indians . . . That the Government of the United States are determined that their Administration of Indian Affairs shall be directed entirely by the great principles of Justice and humanity."</a:t>
            </a:r>
          </a:p>
          <a:p>
            <a:r>
              <a:rPr lang="en-US" dirty="0" smtClean="0"/>
              <a:t>	The policy resulted in the Treaty of Holston between the Cherokee nation and the United States government in 1791. The treaty served as a declaration of peace, outlining the specific boundaries of Cherokee land and giving the tribe the right to enforce those boundaries and punish trespassers. However, it also placed the Cherokee under the official protection of the United States, granting the government the right to control the tribe's trade and foreign relations. The Cherokee agreed to some level of cultural assimilation, particularly in regards to a move toward sedentary subsistence agriculture.</a:t>
            </a:r>
          </a:p>
          <a:p>
            <a:r>
              <a:rPr lang="en-US" dirty="0" smtClean="0"/>
              <a:t>	The conditions laid out in the Treaty of Holston illustrated President Washington's desire to maintain peaceful relations with the Cherokee while also promoting American interests. The Cherokee were appeased by official sovereign borders, while the United States gained access to tribal lands. The Cherokee transition to farming opened the tribe's vast hunting grounds for use by European settlers.</a:t>
            </a:r>
          </a:p>
          <a:p>
            <a:endParaRPr lang="en-US" dirty="0"/>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6" name="TextBox 75"/>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pic>
        <p:nvPicPr>
          <p:cNvPr id="78" name="Picture 3"/>
          <p:cNvPicPr>
            <a:picLocks noChangeAspect="1" noChangeArrowheads="1"/>
          </p:cNvPicPr>
          <p:nvPr/>
        </p:nvPicPr>
        <p:blipFill>
          <a:blip r:embed="rId2"/>
          <a:srcRect/>
          <a:stretch>
            <a:fillRect/>
          </a:stretch>
        </p:blipFill>
        <p:spPr bwMode="auto">
          <a:xfrm>
            <a:off x="6096000" y="1293812"/>
            <a:ext cx="2908300" cy="4116388"/>
          </a:xfrm>
          <a:prstGeom prst="rect">
            <a:avLst/>
          </a:prstGeom>
          <a:noFill/>
          <a:ln w="25400">
            <a:solidFill>
              <a:schemeClr val="tx1"/>
            </a:solidFill>
            <a:miter lim="800000"/>
            <a:headEnd/>
            <a:tailEnd/>
          </a:ln>
          <a:effectLst/>
        </p:spPr>
      </p:pic>
      <p:sp>
        <p:nvSpPr>
          <p:cNvPr id="79" name="Rectangle 78"/>
          <p:cNvSpPr/>
          <p:nvPr/>
        </p:nvSpPr>
        <p:spPr>
          <a:xfrm>
            <a:off x="0" y="1219200"/>
            <a:ext cx="6019800" cy="4154984"/>
          </a:xfrm>
          <a:prstGeom prst="rect">
            <a:avLst/>
          </a:prstGeom>
        </p:spPr>
        <p:txBody>
          <a:bodyPr wrap="square">
            <a:spAutoFit/>
          </a:bodyPr>
          <a:lstStyle/>
          <a:p>
            <a:pPr>
              <a:buFont typeface="Arial" pitchFamily="34" charset="0"/>
              <a:buChar char="•"/>
            </a:pPr>
            <a:r>
              <a:rPr lang="en-US" sz="3200" dirty="0" smtClean="0"/>
              <a:t> battles, ambushes, &amp; massacres</a:t>
            </a:r>
          </a:p>
          <a:p>
            <a:pPr>
              <a:buFont typeface="Arial" pitchFamily="34" charset="0"/>
              <a:buChar char="•"/>
            </a:pPr>
            <a:r>
              <a:rPr lang="en-US" sz="3200" dirty="0" smtClean="0"/>
              <a:t> between Cherokee &amp; militia of </a:t>
            </a:r>
          </a:p>
          <a:p>
            <a:r>
              <a:rPr lang="en-US" sz="3200" dirty="0" smtClean="0"/>
              <a:t>   settlers in KY, NC, SC, TN, GA </a:t>
            </a:r>
          </a:p>
          <a:p>
            <a:pPr>
              <a:buFont typeface="Arial" pitchFamily="34" charset="0"/>
              <a:buChar char="•"/>
            </a:pPr>
            <a:r>
              <a:rPr lang="en-US" sz="3200" dirty="0" smtClean="0"/>
              <a:t> annihilating Cherokee villagers,</a:t>
            </a:r>
          </a:p>
          <a:p>
            <a:r>
              <a:rPr lang="en-US" sz="3200" dirty="0" smtClean="0"/>
              <a:t>  villages, crops, &amp; livestock</a:t>
            </a:r>
          </a:p>
          <a:p>
            <a:pPr>
              <a:buFont typeface="Arial" pitchFamily="34" charset="0"/>
              <a:buChar char="•"/>
            </a:pPr>
            <a:r>
              <a:rPr lang="en-US" sz="3200" dirty="0" smtClean="0"/>
              <a:t> America’s quest for expansion</a:t>
            </a:r>
          </a:p>
          <a:p>
            <a:r>
              <a:rPr lang="en-US" sz="3200" dirty="0" smtClean="0"/>
              <a:t>   overwhelms the Cherokee</a:t>
            </a:r>
          </a:p>
          <a:p>
            <a:endParaRPr lang="en-US" sz="800" dirty="0" smtClean="0"/>
          </a:p>
          <a:p>
            <a:r>
              <a:rPr lang="en-US" sz="3200" dirty="0" smtClean="0"/>
              <a:t>	</a:t>
            </a:r>
            <a:r>
              <a:rPr lang="en-US" sz="3200" u="sng" dirty="0" smtClean="0"/>
              <a:t>TREATY OF HOLSTON</a:t>
            </a:r>
          </a:p>
        </p:txBody>
      </p:sp>
      <p:grpSp>
        <p:nvGrpSpPr>
          <p:cNvPr id="81" name="Group 80"/>
          <p:cNvGrpSpPr>
            <a:grpSpLocks noChangeAspect="1"/>
          </p:cNvGrpSpPr>
          <p:nvPr/>
        </p:nvGrpSpPr>
        <p:grpSpPr>
          <a:xfrm rot="959846">
            <a:off x="5701061" y="1270883"/>
            <a:ext cx="3329247" cy="3131593"/>
            <a:chOff x="3757353" y="5680365"/>
            <a:chExt cx="4148051" cy="3901785"/>
          </a:xfrm>
        </p:grpSpPr>
        <p:pic>
          <p:nvPicPr>
            <p:cNvPr id="82" name="Picture 7"/>
            <p:cNvPicPr>
              <a:picLocks noChangeAspect="1" noChangeArrowheads="1"/>
            </p:cNvPicPr>
            <p:nvPr/>
          </p:nvPicPr>
          <p:blipFill>
            <a:blip r:embed="rId3" cstate="print"/>
            <a:srcRect/>
            <a:stretch>
              <a:fillRect/>
            </a:stretch>
          </p:blipFill>
          <p:spPr bwMode="auto">
            <a:xfrm>
              <a:off x="3810000" y="5791200"/>
              <a:ext cx="3924403" cy="3790950"/>
            </a:xfrm>
            <a:prstGeom prst="rect">
              <a:avLst/>
            </a:prstGeom>
            <a:noFill/>
            <a:ln w="9525">
              <a:noFill/>
              <a:miter lim="800000"/>
              <a:headEnd/>
              <a:tailEnd/>
            </a:ln>
            <a:effectLst/>
          </p:spPr>
        </p:pic>
        <p:sp useBgFill="1">
          <p:nvSpPr>
            <p:cNvPr id="83" name="Freeform 82"/>
            <p:cNvSpPr/>
            <p:nvPr/>
          </p:nvSpPr>
          <p:spPr>
            <a:xfrm>
              <a:off x="3757353" y="5680365"/>
              <a:ext cx="4148051" cy="890154"/>
            </a:xfrm>
            <a:custGeom>
              <a:avLst/>
              <a:gdLst>
                <a:gd name="connsiteX0" fmla="*/ 0 w 2984269"/>
                <a:gd name="connsiteY0" fmla="*/ 694113 h 703811"/>
                <a:gd name="connsiteX1" fmla="*/ 980902 w 2984269"/>
                <a:gd name="connsiteY1" fmla="*/ 527858 h 703811"/>
                <a:gd name="connsiteX2" fmla="*/ 1055716 w 2984269"/>
                <a:gd name="connsiteY2" fmla="*/ 527858 h 703811"/>
                <a:gd name="connsiteX3" fmla="*/ 1122218 w 2984269"/>
                <a:gd name="connsiteY3" fmla="*/ 569422 h 703811"/>
                <a:gd name="connsiteX4" fmla="*/ 1105592 w 2984269"/>
                <a:gd name="connsiteY4" fmla="*/ 635923 h 703811"/>
                <a:gd name="connsiteX5" fmla="*/ 1230283 w 2984269"/>
                <a:gd name="connsiteY5" fmla="*/ 702425 h 703811"/>
                <a:gd name="connsiteX6" fmla="*/ 1321723 w 2984269"/>
                <a:gd name="connsiteY6" fmla="*/ 644236 h 703811"/>
                <a:gd name="connsiteX7" fmla="*/ 1354974 w 2984269"/>
                <a:gd name="connsiteY7" fmla="*/ 577734 h 703811"/>
                <a:gd name="connsiteX8" fmla="*/ 1346662 w 2984269"/>
                <a:gd name="connsiteY8" fmla="*/ 519545 h 703811"/>
                <a:gd name="connsiteX9" fmla="*/ 1296785 w 2984269"/>
                <a:gd name="connsiteY9" fmla="*/ 444731 h 703811"/>
                <a:gd name="connsiteX10" fmla="*/ 1238596 w 2984269"/>
                <a:gd name="connsiteY10" fmla="*/ 411480 h 703811"/>
                <a:gd name="connsiteX11" fmla="*/ 1354974 w 2984269"/>
                <a:gd name="connsiteY11" fmla="*/ 336665 h 703811"/>
                <a:gd name="connsiteX12" fmla="*/ 1604356 w 2984269"/>
                <a:gd name="connsiteY12" fmla="*/ 311727 h 703811"/>
                <a:gd name="connsiteX13" fmla="*/ 1637607 w 2984269"/>
                <a:gd name="connsiteY13" fmla="*/ 270163 h 703811"/>
                <a:gd name="connsiteX14" fmla="*/ 1812174 w 2984269"/>
                <a:gd name="connsiteY14" fmla="*/ 78971 h 703811"/>
                <a:gd name="connsiteX15" fmla="*/ 1970116 w 2984269"/>
                <a:gd name="connsiteY15" fmla="*/ 4156 h 703811"/>
                <a:gd name="connsiteX16" fmla="*/ 2227811 w 2984269"/>
                <a:gd name="connsiteY16" fmla="*/ 54033 h 703811"/>
                <a:gd name="connsiteX17" fmla="*/ 2402378 w 2984269"/>
                <a:gd name="connsiteY17" fmla="*/ 245225 h 703811"/>
                <a:gd name="connsiteX18" fmla="*/ 2419003 w 2984269"/>
                <a:gd name="connsiteY18" fmla="*/ 320040 h 703811"/>
                <a:gd name="connsiteX19" fmla="*/ 2493818 w 2984269"/>
                <a:gd name="connsiteY19" fmla="*/ 311727 h 703811"/>
                <a:gd name="connsiteX20" fmla="*/ 2693323 w 2984269"/>
                <a:gd name="connsiteY20" fmla="*/ 320040 h 703811"/>
                <a:gd name="connsiteX21" fmla="*/ 2768138 w 2984269"/>
                <a:gd name="connsiteY21" fmla="*/ 411480 h 703811"/>
                <a:gd name="connsiteX22" fmla="*/ 2751512 w 2984269"/>
                <a:gd name="connsiteY22" fmla="*/ 486294 h 703811"/>
                <a:gd name="connsiteX23" fmla="*/ 2709949 w 2984269"/>
                <a:gd name="connsiteY23" fmla="*/ 536171 h 703811"/>
                <a:gd name="connsiteX24" fmla="*/ 2718262 w 2984269"/>
                <a:gd name="connsiteY24" fmla="*/ 635923 h 703811"/>
                <a:gd name="connsiteX25" fmla="*/ 2801389 w 2984269"/>
                <a:gd name="connsiteY25" fmla="*/ 694113 h 703811"/>
                <a:gd name="connsiteX26" fmla="*/ 2926080 w 2984269"/>
                <a:gd name="connsiteY26" fmla="*/ 644236 h 703811"/>
                <a:gd name="connsiteX27" fmla="*/ 2984269 w 2984269"/>
                <a:gd name="connsiteY27" fmla="*/ 577734 h 703811"/>
                <a:gd name="connsiteX0" fmla="*/ 0 w 3974869"/>
                <a:gd name="connsiteY0" fmla="*/ 694113 h 730134"/>
                <a:gd name="connsiteX1" fmla="*/ 980902 w 3974869"/>
                <a:gd name="connsiteY1" fmla="*/ 527858 h 730134"/>
                <a:gd name="connsiteX2" fmla="*/ 1055716 w 3974869"/>
                <a:gd name="connsiteY2" fmla="*/ 527858 h 730134"/>
                <a:gd name="connsiteX3" fmla="*/ 1122218 w 3974869"/>
                <a:gd name="connsiteY3" fmla="*/ 569422 h 730134"/>
                <a:gd name="connsiteX4" fmla="*/ 1105592 w 3974869"/>
                <a:gd name="connsiteY4" fmla="*/ 635923 h 730134"/>
                <a:gd name="connsiteX5" fmla="*/ 1230283 w 3974869"/>
                <a:gd name="connsiteY5" fmla="*/ 702425 h 730134"/>
                <a:gd name="connsiteX6" fmla="*/ 1321723 w 3974869"/>
                <a:gd name="connsiteY6" fmla="*/ 644236 h 730134"/>
                <a:gd name="connsiteX7" fmla="*/ 1354974 w 3974869"/>
                <a:gd name="connsiteY7" fmla="*/ 577734 h 730134"/>
                <a:gd name="connsiteX8" fmla="*/ 1346662 w 3974869"/>
                <a:gd name="connsiteY8" fmla="*/ 519545 h 730134"/>
                <a:gd name="connsiteX9" fmla="*/ 1296785 w 3974869"/>
                <a:gd name="connsiteY9" fmla="*/ 444731 h 730134"/>
                <a:gd name="connsiteX10" fmla="*/ 1238596 w 3974869"/>
                <a:gd name="connsiteY10" fmla="*/ 411480 h 730134"/>
                <a:gd name="connsiteX11" fmla="*/ 1354974 w 3974869"/>
                <a:gd name="connsiteY11" fmla="*/ 336665 h 730134"/>
                <a:gd name="connsiteX12" fmla="*/ 1604356 w 3974869"/>
                <a:gd name="connsiteY12" fmla="*/ 311727 h 730134"/>
                <a:gd name="connsiteX13" fmla="*/ 1637607 w 3974869"/>
                <a:gd name="connsiteY13" fmla="*/ 270163 h 730134"/>
                <a:gd name="connsiteX14" fmla="*/ 1812174 w 3974869"/>
                <a:gd name="connsiteY14" fmla="*/ 78971 h 730134"/>
                <a:gd name="connsiteX15" fmla="*/ 1970116 w 3974869"/>
                <a:gd name="connsiteY15" fmla="*/ 4156 h 730134"/>
                <a:gd name="connsiteX16" fmla="*/ 2227811 w 3974869"/>
                <a:gd name="connsiteY16" fmla="*/ 54033 h 730134"/>
                <a:gd name="connsiteX17" fmla="*/ 2402378 w 3974869"/>
                <a:gd name="connsiteY17" fmla="*/ 245225 h 730134"/>
                <a:gd name="connsiteX18" fmla="*/ 2419003 w 3974869"/>
                <a:gd name="connsiteY18" fmla="*/ 320040 h 730134"/>
                <a:gd name="connsiteX19" fmla="*/ 2493818 w 3974869"/>
                <a:gd name="connsiteY19" fmla="*/ 311727 h 730134"/>
                <a:gd name="connsiteX20" fmla="*/ 2693323 w 3974869"/>
                <a:gd name="connsiteY20" fmla="*/ 320040 h 730134"/>
                <a:gd name="connsiteX21" fmla="*/ 2768138 w 3974869"/>
                <a:gd name="connsiteY21" fmla="*/ 411480 h 730134"/>
                <a:gd name="connsiteX22" fmla="*/ 2751512 w 3974869"/>
                <a:gd name="connsiteY22" fmla="*/ 486294 h 730134"/>
                <a:gd name="connsiteX23" fmla="*/ 2709949 w 3974869"/>
                <a:gd name="connsiteY23" fmla="*/ 536171 h 730134"/>
                <a:gd name="connsiteX24" fmla="*/ 2718262 w 3974869"/>
                <a:gd name="connsiteY24" fmla="*/ 635923 h 730134"/>
                <a:gd name="connsiteX25" fmla="*/ 2801389 w 3974869"/>
                <a:gd name="connsiteY25" fmla="*/ 694113 h 730134"/>
                <a:gd name="connsiteX26" fmla="*/ 2926080 w 3974869"/>
                <a:gd name="connsiteY26" fmla="*/ 644236 h 730134"/>
                <a:gd name="connsiteX27" fmla="*/ 3974869 w 3974869"/>
                <a:gd name="connsiteY27" fmla="*/ 730134 h 730134"/>
                <a:gd name="connsiteX0" fmla="*/ 0 w 3974869"/>
                <a:gd name="connsiteY0" fmla="*/ 694113 h 730134"/>
                <a:gd name="connsiteX1" fmla="*/ 980902 w 3974869"/>
                <a:gd name="connsiteY1" fmla="*/ 527858 h 730134"/>
                <a:gd name="connsiteX2" fmla="*/ 1055716 w 3974869"/>
                <a:gd name="connsiteY2" fmla="*/ 527858 h 730134"/>
                <a:gd name="connsiteX3" fmla="*/ 1122218 w 3974869"/>
                <a:gd name="connsiteY3" fmla="*/ 569422 h 730134"/>
                <a:gd name="connsiteX4" fmla="*/ 1105592 w 3974869"/>
                <a:gd name="connsiteY4" fmla="*/ 635923 h 730134"/>
                <a:gd name="connsiteX5" fmla="*/ 1230283 w 3974869"/>
                <a:gd name="connsiteY5" fmla="*/ 702425 h 730134"/>
                <a:gd name="connsiteX6" fmla="*/ 1321723 w 3974869"/>
                <a:gd name="connsiteY6" fmla="*/ 644236 h 730134"/>
                <a:gd name="connsiteX7" fmla="*/ 1354974 w 3974869"/>
                <a:gd name="connsiteY7" fmla="*/ 577734 h 730134"/>
                <a:gd name="connsiteX8" fmla="*/ 1346662 w 3974869"/>
                <a:gd name="connsiteY8" fmla="*/ 519545 h 730134"/>
                <a:gd name="connsiteX9" fmla="*/ 1296785 w 3974869"/>
                <a:gd name="connsiteY9" fmla="*/ 444731 h 730134"/>
                <a:gd name="connsiteX10" fmla="*/ 1238596 w 3974869"/>
                <a:gd name="connsiteY10" fmla="*/ 411480 h 730134"/>
                <a:gd name="connsiteX11" fmla="*/ 1354974 w 3974869"/>
                <a:gd name="connsiteY11" fmla="*/ 336665 h 730134"/>
                <a:gd name="connsiteX12" fmla="*/ 1604356 w 3974869"/>
                <a:gd name="connsiteY12" fmla="*/ 311727 h 730134"/>
                <a:gd name="connsiteX13" fmla="*/ 1637607 w 3974869"/>
                <a:gd name="connsiteY13" fmla="*/ 270163 h 730134"/>
                <a:gd name="connsiteX14" fmla="*/ 1812174 w 3974869"/>
                <a:gd name="connsiteY14" fmla="*/ 78971 h 730134"/>
                <a:gd name="connsiteX15" fmla="*/ 1970116 w 3974869"/>
                <a:gd name="connsiteY15" fmla="*/ 4156 h 730134"/>
                <a:gd name="connsiteX16" fmla="*/ 2227811 w 3974869"/>
                <a:gd name="connsiteY16" fmla="*/ 54033 h 730134"/>
                <a:gd name="connsiteX17" fmla="*/ 2402378 w 3974869"/>
                <a:gd name="connsiteY17" fmla="*/ 245225 h 730134"/>
                <a:gd name="connsiteX18" fmla="*/ 2419003 w 3974869"/>
                <a:gd name="connsiteY18" fmla="*/ 320040 h 730134"/>
                <a:gd name="connsiteX19" fmla="*/ 2493818 w 3974869"/>
                <a:gd name="connsiteY19" fmla="*/ 311727 h 730134"/>
                <a:gd name="connsiteX20" fmla="*/ 2693323 w 3974869"/>
                <a:gd name="connsiteY20" fmla="*/ 320040 h 730134"/>
                <a:gd name="connsiteX21" fmla="*/ 2768138 w 3974869"/>
                <a:gd name="connsiteY21" fmla="*/ 411480 h 730134"/>
                <a:gd name="connsiteX22" fmla="*/ 2751512 w 3974869"/>
                <a:gd name="connsiteY22" fmla="*/ 486294 h 730134"/>
                <a:gd name="connsiteX23" fmla="*/ 2709949 w 3974869"/>
                <a:gd name="connsiteY23" fmla="*/ 536171 h 730134"/>
                <a:gd name="connsiteX24" fmla="*/ 2718262 w 3974869"/>
                <a:gd name="connsiteY24" fmla="*/ 635923 h 730134"/>
                <a:gd name="connsiteX25" fmla="*/ 2801389 w 3974869"/>
                <a:gd name="connsiteY25" fmla="*/ 694113 h 730134"/>
                <a:gd name="connsiteX26" fmla="*/ 2926080 w 3974869"/>
                <a:gd name="connsiteY26" fmla="*/ 568036 h 730134"/>
                <a:gd name="connsiteX27" fmla="*/ 3974869 w 3974869"/>
                <a:gd name="connsiteY27" fmla="*/ 730134 h 730134"/>
                <a:gd name="connsiteX0" fmla="*/ 0 w 3974869"/>
                <a:gd name="connsiteY0" fmla="*/ 694113 h 730134"/>
                <a:gd name="connsiteX1" fmla="*/ 980902 w 3974869"/>
                <a:gd name="connsiteY1" fmla="*/ 527858 h 730134"/>
                <a:gd name="connsiteX2" fmla="*/ 1055716 w 3974869"/>
                <a:gd name="connsiteY2" fmla="*/ 527858 h 730134"/>
                <a:gd name="connsiteX3" fmla="*/ 1122218 w 3974869"/>
                <a:gd name="connsiteY3" fmla="*/ 569422 h 730134"/>
                <a:gd name="connsiteX4" fmla="*/ 1105592 w 3974869"/>
                <a:gd name="connsiteY4" fmla="*/ 635923 h 730134"/>
                <a:gd name="connsiteX5" fmla="*/ 1230283 w 3974869"/>
                <a:gd name="connsiteY5" fmla="*/ 702425 h 730134"/>
                <a:gd name="connsiteX6" fmla="*/ 1321723 w 3974869"/>
                <a:gd name="connsiteY6" fmla="*/ 644236 h 730134"/>
                <a:gd name="connsiteX7" fmla="*/ 1354974 w 3974869"/>
                <a:gd name="connsiteY7" fmla="*/ 577734 h 730134"/>
                <a:gd name="connsiteX8" fmla="*/ 1346662 w 3974869"/>
                <a:gd name="connsiteY8" fmla="*/ 519545 h 730134"/>
                <a:gd name="connsiteX9" fmla="*/ 1296785 w 3974869"/>
                <a:gd name="connsiteY9" fmla="*/ 444731 h 730134"/>
                <a:gd name="connsiteX10" fmla="*/ 1238596 w 3974869"/>
                <a:gd name="connsiteY10" fmla="*/ 411480 h 730134"/>
                <a:gd name="connsiteX11" fmla="*/ 1354974 w 3974869"/>
                <a:gd name="connsiteY11" fmla="*/ 336665 h 730134"/>
                <a:gd name="connsiteX12" fmla="*/ 1604356 w 3974869"/>
                <a:gd name="connsiteY12" fmla="*/ 311727 h 730134"/>
                <a:gd name="connsiteX13" fmla="*/ 1637607 w 3974869"/>
                <a:gd name="connsiteY13" fmla="*/ 270163 h 730134"/>
                <a:gd name="connsiteX14" fmla="*/ 1812174 w 3974869"/>
                <a:gd name="connsiteY14" fmla="*/ 78971 h 730134"/>
                <a:gd name="connsiteX15" fmla="*/ 1970116 w 3974869"/>
                <a:gd name="connsiteY15" fmla="*/ 4156 h 730134"/>
                <a:gd name="connsiteX16" fmla="*/ 2227811 w 3974869"/>
                <a:gd name="connsiteY16" fmla="*/ 54033 h 730134"/>
                <a:gd name="connsiteX17" fmla="*/ 2402378 w 3974869"/>
                <a:gd name="connsiteY17" fmla="*/ 245225 h 730134"/>
                <a:gd name="connsiteX18" fmla="*/ 2419003 w 3974869"/>
                <a:gd name="connsiteY18" fmla="*/ 320040 h 730134"/>
                <a:gd name="connsiteX19" fmla="*/ 2493818 w 3974869"/>
                <a:gd name="connsiteY19" fmla="*/ 311727 h 730134"/>
                <a:gd name="connsiteX20" fmla="*/ 2693323 w 3974869"/>
                <a:gd name="connsiteY20" fmla="*/ 320040 h 730134"/>
                <a:gd name="connsiteX21" fmla="*/ 2768138 w 3974869"/>
                <a:gd name="connsiteY21" fmla="*/ 411480 h 730134"/>
                <a:gd name="connsiteX22" fmla="*/ 2751512 w 3974869"/>
                <a:gd name="connsiteY22" fmla="*/ 486294 h 730134"/>
                <a:gd name="connsiteX23" fmla="*/ 2709949 w 3974869"/>
                <a:gd name="connsiteY23" fmla="*/ 536171 h 730134"/>
                <a:gd name="connsiteX24" fmla="*/ 2718262 w 3974869"/>
                <a:gd name="connsiteY24" fmla="*/ 635923 h 730134"/>
                <a:gd name="connsiteX25" fmla="*/ 2801389 w 3974869"/>
                <a:gd name="connsiteY25" fmla="*/ 694113 h 730134"/>
                <a:gd name="connsiteX26" fmla="*/ 2926080 w 3974869"/>
                <a:gd name="connsiteY26" fmla="*/ 568036 h 730134"/>
                <a:gd name="connsiteX27" fmla="*/ 3974869 w 3974869"/>
                <a:gd name="connsiteY27" fmla="*/ 730134 h 730134"/>
                <a:gd name="connsiteX0" fmla="*/ 0 w 3974869"/>
                <a:gd name="connsiteY0" fmla="*/ 694113 h 730134"/>
                <a:gd name="connsiteX1" fmla="*/ 980902 w 3974869"/>
                <a:gd name="connsiteY1" fmla="*/ 527858 h 730134"/>
                <a:gd name="connsiteX2" fmla="*/ 1055716 w 3974869"/>
                <a:gd name="connsiteY2" fmla="*/ 527858 h 730134"/>
                <a:gd name="connsiteX3" fmla="*/ 1122218 w 3974869"/>
                <a:gd name="connsiteY3" fmla="*/ 569422 h 730134"/>
                <a:gd name="connsiteX4" fmla="*/ 1105592 w 3974869"/>
                <a:gd name="connsiteY4" fmla="*/ 635923 h 730134"/>
                <a:gd name="connsiteX5" fmla="*/ 1230283 w 3974869"/>
                <a:gd name="connsiteY5" fmla="*/ 702425 h 730134"/>
                <a:gd name="connsiteX6" fmla="*/ 1321723 w 3974869"/>
                <a:gd name="connsiteY6" fmla="*/ 644236 h 730134"/>
                <a:gd name="connsiteX7" fmla="*/ 1354974 w 3974869"/>
                <a:gd name="connsiteY7" fmla="*/ 577734 h 730134"/>
                <a:gd name="connsiteX8" fmla="*/ 1346662 w 3974869"/>
                <a:gd name="connsiteY8" fmla="*/ 519545 h 730134"/>
                <a:gd name="connsiteX9" fmla="*/ 1296785 w 3974869"/>
                <a:gd name="connsiteY9" fmla="*/ 444731 h 730134"/>
                <a:gd name="connsiteX10" fmla="*/ 1238596 w 3974869"/>
                <a:gd name="connsiteY10" fmla="*/ 411480 h 730134"/>
                <a:gd name="connsiteX11" fmla="*/ 1354974 w 3974869"/>
                <a:gd name="connsiteY11" fmla="*/ 336665 h 730134"/>
                <a:gd name="connsiteX12" fmla="*/ 1604356 w 3974869"/>
                <a:gd name="connsiteY12" fmla="*/ 311727 h 730134"/>
                <a:gd name="connsiteX13" fmla="*/ 1637607 w 3974869"/>
                <a:gd name="connsiteY13" fmla="*/ 270163 h 730134"/>
                <a:gd name="connsiteX14" fmla="*/ 1812174 w 3974869"/>
                <a:gd name="connsiteY14" fmla="*/ 78971 h 730134"/>
                <a:gd name="connsiteX15" fmla="*/ 1970116 w 3974869"/>
                <a:gd name="connsiteY15" fmla="*/ 4156 h 730134"/>
                <a:gd name="connsiteX16" fmla="*/ 2227811 w 3974869"/>
                <a:gd name="connsiteY16" fmla="*/ 54033 h 730134"/>
                <a:gd name="connsiteX17" fmla="*/ 2402378 w 3974869"/>
                <a:gd name="connsiteY17" fmla="*/ 245225 h 730134"/>
                <a:gd name="connsiteX18" fmla="*/ 2419003 w 3974869"/>
                <a:gd name="connsiteY18" fmla="*/ 320040 h 730134"/>
                <a:gd name="connsiteX19" fmla="*/ 2493818 w 3974869"/>
                <a:gd name="connsiteY19" fmla="*/ 311727 h 730134"/>
                <a:gd name="connsiteX20" fmla="*/ 2693323 w 3974869"/>
                <a:gd name="connsiteY20" fmla="*/ 320040 h 730134"/>
                <a:gd name="connsiteX21" fmla="*/ 2768138 w 3974869"/>
                <a:gd name="connsiteY21" fmla="*/ 411480 h 730134"/>
                <a:gd name="connsiteX22" fmla="*/ 2751512 w 3974869"/>
                <a:gd name="connsiteY22" fmla="*/ 486294 h 730134"/>
                <a:gd name="connsiteX23" fmla="*/ 2709949 w 3974869"/>
                <a:gd name="connsiteY23" fmla="*/ 536171 h 730134"/>
                <a:gd name="connsiteX24" fmla="*/ 2718262 w 3974869"/>
                <a:gd name="connsiteY24" fmla="*/ 635923 h 730134"/>
                <a:gd name="connsiteX25" fmla="*/ 2801389 w 3974869"/>
                <a:gd name="connsiteY25" fmla="*/ 694113 h 730134"/>
                <a:gd name="connsiteX26" fmla="*/ 2926080 w 3974869"/>
                <a:gd name="connsiteY26" fmla="*/ 568036 h 730134"/>
                <a:gd name="connsiteX27" fmla="*/ 3749040 w 3974869"/>
                <a:gd name="connsiteY27" fmla="*/ 677486 h 730134"/>
                <a:gd name="connsiteX28" fmla="*/ 3974869 w 3974869"/>
                <a:gd name="connsiteY28" fmla="*/ 730134 h 730134"/>
                <a:gd name="connsiteX0" fmla="*/ 0 w 3974869"/>
                <a:gd name="connsiteY0" fmla="*/ 694113 h 730134"/>
                <a:gd name="connsiteX1" fmla="*/ 980902 w 3974869"/>
                <a:gd name="connsiteY1" fmla="*/ 527858 h 730134"/>
                <a:gd name="connsiteX2" fmla="*/ 1055716 w 3974869"/>
                <a:gd name="connsiteY2" fmla="*/ 527858 h 730134"/>
                <a:gd name="connsiteX3" fmla="*/ 1122218 w 3974869"/>
                <a:gd name="connsiteY3" fmla="*/ 569422 h 730134"/>
                <a:gd name="connsiteX4" fmla="*/ 1105592 w 3974869"/>
                <a:gd name="connsiteY4" fmla="*/ 635923 h 730134"/>
                <a:gd name="connsiteX5" fmla="*/ 1230283 w 3974869"/>
                <a:gd name="connsiteY5" fmla="*/ 702425 h 730134"/>
                <a:gd name="connsiteX6" fmla="*/ 1321723 w 3974869"/>
                <a:gd name="connsiteY6" fmla="*/ 644236 h 730134"/>
                <a:gd name="connsiteX7" fmla="*/ 1354974 w 3974869"/>
                <a:gd name="connsiteY7" fmla="*/ 577734 h 730134"/>
                <a:gd name="connsiteX8" fmla="*/ 1346662 w 3974869"/>
                <a:gd name="connsiteY8" fmla="*/ 519545 h 730134"/>
                <a:gd name="connsiteX9" fmla="*/ 1296785 w 3974869"/>
                <a:gd name="connsiteY9" fmla="*/ 444731 h 730134"/>
                <a:gd name="connsiteX10" fmla="*/ 1238596 w 3974869"/>
                <a:gd name="connsiteY10" fmla="*/ 411480 h 730134"/>
                <a:gd name="connsiteX11" fmla="*/ 1354974 w 3974869"/>
                <a:gd name="connsiteY11" fmla="*/ 336665 h 730134"/>
                <a:gd name="connsiteX12" fmla="*/ 1604356 w 3974869"/>
                <a:gd name="connsiteY12" fmla="*/ 311727 h 730134"/>
                <a:gd name="connsiteX13" fmla="*/ 1637607 w 3974869"/>
                <a:gd name="connsiteY13" fmla="*/ 270163 h 730134"/>
                <a:gd name="connsiteX14" fmla="*/ 1812174 w 3974869"/>
                <a:gd name="connsiteY14" fmla="*/ 78971 h 730134"/>
                <a:gd name="connsiteX15" fmla="*/ 1970116 w 3974869"/>
                <a:gd name="connsiteY15" fmla="*/ 4156 h 730134"/>
                <a:gd name="connsiteX16" fmla="*/ 2227811 w 3974869"/>
                <a:gd name="connsiteY16" fmla="*/ 54033 h 730134"/>
                <a:gd name="connsiteX17" fmla="*/ 2402378 w 3974869"/>
                <a:gd name="connsiteY17" fmla="*/ 245225 h 730134"/>
                <a:gd name="connsiteX18" fmla="*/ 2419003 w 3974869"/>
                <a:gd name="connsiteY18" fmla="*/ 320040 h 730134"/>
                <a:gd name="connsiteX19" fmla="*/ 2493818 w 3974869"/>
                <a:gd name="connsiteY19" fmla="*/ 311727 h 730134"/>
                <a:gd name="connsiteX20" fmla="*/ 2693323 w 3974869"/>
                <a:gd name="connsiteY20" fmla="*/ 320040 h 730134"/>
                <a:gd name="connsiteX21" fmla="*/ 2768138 w 3974869"/>
                <a:gd name="connsiteY21" fmla="*/ 411480 h 730134"/>
                <a:gd name="connsiteX22" fmla="*/ 2751512 w 3974869"/>
                <a:gd name="connsiteY22" fmla="*/ 486294 h 730134"/>
                <a:gd name="connsiteX23" fmla="*/ 2709949 w 3974869"/>
                <a:gd name="connsiteY23" fmla="*/ 536171 h 730134"/>
                <a:gd name="connsiteX24" fmla="*/ 2718262 w 3974869"/>
                <a:gd name="connsiteY24" fmla="*/ 635923 h 730134"/>
                <a:gd name="connsiteX25" fmla="*/ 2801389 w 3974869"/>
                <a:gd name="connsiteY25" fmla="*/ 694113 h 730134"/>
                <a:gd name="connsiteX26" fmla="*/ 2926080 w 3974869"/>
                <a:gd name="connsiteY26" fmla="*/ 568036 h 730134"/>
                <a:gd name="connsiteX27" fmla="*/ 3749040 w 3974869"/>
                <a:gd name="connsiteY27" fmla="*/ 677486 h 730134"/>
                <a:gd name="connsiteX28" fmla="*/ 3974869 w 3974869"/>
                <a:gd name="connsiteY28" fmla="*/ 730134 h 730134"/>
                <a:gd name="connsiteX0" fmla="*/ 0 w 4187074"/>
                <a:gd name="connsiteY0" fmla="*/ 694113 h 730134"/>
                <a:gd name="connsiteX1" fmla="*/ 980902 w 4187074"/>
                <a:gd name="connsiteY1" fmla="*/ 527858 h 730134"/>
                <a:gd name="connsiteX2" fmla="*/ 1055716 w 4187074"/>
                <a:gd name="connsiteY2" fmla="*/ 527858 h 730134"/>
                <a:gd name="connsiteX3" fmla="*/ 1122218 w 4187074"/>
                <a:gd name="connsiteY3" fmla="*/ 569422 h 730134"/>
                <a:gd name="connsiteX4" fmla="*/ 1105592 w 4187074"/>
                <a:gd name="connsiteY4" fmla="*/ 635923 h 730134"/>
                <a:gd name="connsiteX5" fmla="*/ 1230283 w 4187074"/>
                <a:gd name="connsiteY5" fmla="*/ 702425 h 730134"/>
                <a:gd name="connsiteX6" fmla="*/ 1321723 w 4187074"/>
                <a:gd name="connsiteY6" fmla="*/ 644236 h 730134"/>
                <a:gd name="connsiteX7" fmla="*/ 1354974 w 4187074"/>
                <a:gd name="connsiteY7" fmla="*/ 577734 h 730134"/>
                <a:gd name="connsiteX8" fmla="*/ 1346662 w 4187074"/>
                <a:gd name="connsiteY8" fmla="*/ 519545 h 730134"/>
                <a:gd name="connsiteX9" fmla="*/ 1296785 w 4187074"/>
                <a:gd name="connsiteY9" fmla="*/ 444731 h 730134"/>
                <a:gd name="connsiteX10" fmla="*/ 1238596 w 4187074"/>
                <a:gd name="connsiteY10" fmla="*/ 411480 h 730134"/>
                <a:gd name="connsiteX11" fmla="*/ 1354974 w 4187074"/>
                <a:gd name="connsiteY11" fmla="*/ 336665 h 730134"/>
                <a:gd name="connsiteX12" fmla="*/ 1604356 w 4187074"/>
                <a:gd name="connsiteY12" fmla="*/ 311727 h 730134"/>
                <a:gd name="connsiteX13" fmla="*/ 1637607 w 4187074"/>
                <a:gd name="connsiteY13" fmla="*/ 270163 h 730134"/>
                <a:gd name="connsiteX14" fmla="*/ 1812174 w 4187074"/>
                <a:gd name="connsiteY14" fmla="*/ 78971 h 730134"/>
                <a:gd name="connsiteX15" fmla="*/ 1970116 w 4187074"/>
                <a:gd name="connsiteY15" fmla="*/ 4156 h 730134"/>
                <a:gd name="connsiteX16" fmla="*/ 2227811 w 4187074"/>
                <a:gd name="connsiteY16" fmla="*/ 54033 h 730134"/>
                <a:gd name="connsiteX17" fmla="*/ 2402378 w 4187074"/>
                <a:gd name="connsiteY17" fmla="*/ 245225 h 730134"/>
                <a:gd name="connsiteX18" fmla="*/ 2419003 w 4187074"/>
                <a:gd name="connsiteY18" fmla="*/ 320040 h 730134"/>
                <a:gd name="connsiteX19" fmla="*/ 2493818 w 4187074"/>
                <a:gd name="connsiteY19" fmla="*/ 311727 h 730134"/>
                <a:gd name="connsiteX20" fmla="*/ 2693323 w 4187074"/>
                <a:gd name="connsiteY20" fmla="*/ 320040 h 730134"/>
                <a:gd name="connsiteX21" fmla="*/ 2768138 w 4187074"/>
                <a:gd name="connsiteY21" fmla="*/ 411480 h 730134"/>
                <a:gd name="connsiteX22" fmla="*/ 2751512 w 4187074"/>
                <a:gd name="connsiteY22" fmla="*/ 486294 h 730134"/>
                <a:gd name="connsiteX23" fmla="*/ 2709949 w 4187074"/>
                <a:gd name="connsiteY23" fmla="*/ 536171 h 730134"/>
                <a:gd name="connsiteX24" fmla="*/ 2718262 w 4187074"/>
                <a:gd name="connsiteY24" fmla="*/ 635923 h 730134"/>
                <a:gd name="connsiteX25" fmla="*/ 2801389 w 4187074"/>
                <a:gd name="connsiteY25" fmla="*/ 694113 h 730134"/>
                <a:gd name="connsiteX26" fmla="*/ 2926080 w 4187074"/>
                <a:gd name="connsiteY26" fmla="*/ 568036 h 730134"/>
                <a:gd name="connsiteX27" fmla="*/ 3977640 w 4187074"/>
                <a:gd name="connsiteY27" fmla="*/ 677486 h 730134"/>
                <a:gd name="connsiteX28" fmla="*/ 3974869 w 4187074"/>
                <a:gd name="connsiteY28" fmla="*/ 730134 h 730134"/>
                <a:gd name="connsiteX0" fmla="*/ 0 w 4051299"/>
                <a:gd name="connsiteY0" fmla="*/ 694113 h 730134"/>
                <a:gd name="connsiteX1" fmla="*/ 980902 w 4051299"/>
                <a:gd name="connsiteY1" fmla="*/ 527858 h 730134"/>
                <a:gd name="connsiteX2" fmla="*/ 1055716 w 4051299"/>
                <a:gd name="connsiteY2" fmla="*/ 527858 h 730134"/>
                <a:gd name="connsiteX3" fmla="*/ 1122218 w 4051299"/>
                <a:gd name="connsiteY3" fmla="*/ 569422 h 730134"/>
                <a:gd name="connsiteX4" fmla="*/ 1105592 w 4051299"/>
                <a:gd name="connsiteY4" fmla="*/ 635923 h 730134"/>
                <a:gd name="connsiteX5" fmla="*/ 1230283 w 4051299"/>
                <a:gd name="connsiteY5" fmla="*/ 702425 h 730134"/>
                <a:gd name="connsiteX6" fmla="*/ 1321723 w 4051299"/>
                <a:gd name="connsiteY6" fmla="*/ 644236 h 730134"/>
                <a:gd name="connsiteX7" fmla="*/ 1354974 w 4051299"/>
                <a:gd name="connsiteY7" fmla="*/ 577734 h 730134"/>
                <a:gd name="connsiteX8" fmla="*/ 1346662 w 4051299"/>
                <a:gd name="connsiteY8" fmla="*/ 519545 h 730134"/>
                <a:gd name="connsiteX9" fmla="*/ 1296785 w 4051299"/>
                <a:gd name="connsiteY9" fmla="*/ 444731 h 730134"/>
                <a:gd name="connsiteX10" fmla="*/ 1238596 w 4051299"/>
                <a:gd name="connsiteY10" fmla="*/ 411480 h 730134"/>
                <a:gd name="connsiteX11" fmla="*/ 1354974 w 4051299"/>
                <a:gd name="connsiteY11" fmla="*/ 336665 h 730134"/>
                <a:gd name="connsiteX12" fmla="*/ 1604356 w 4051299"/>
                <a:gd name="connsiteY12" fmla="*/ 311727 h 730134"/>
                <a:gd name="connsiteX13" fmla="*/ 1637607 w 4051299"/>
                <a:gd name="connsiteY13" fmla="*/ 270163 h 730134"/>
                <a:gd name="connsiteX14" fmla="*/ 1812174 w 4051299"/>
                <a:gd name="connsiteY14" fmla="*/ 78971 h 730134"/>
                <a:gd name="connsiteX15" fmla="*/ 1970116 w 4051299"/>
                <a:gd name="connsiteY15" fmla="*/ 4156 h 730134"/>
                <a:gd name="connsiteX16" fmla="*/ 2227811 w 4051299"/>
                <a:gd name="connsiteY16" fmla="*/ 54033 h 730134"/>
                <a:gd name="connsiteX17" fmla="*/ 2402378 w 4051299"/>
                <a:gd name="connsiteY17" fmla="*/ 245225 h 730134"/>
                <a:gd name="connsiteX18" fmla="*/ 2419003 w 4051299"/>
                <a:gd name="connsiteY18" fmla="*/ 320040 h 730134"/>
                <a:gd name="connsiteX19" fmla="*/ 2493818 w 4051299"/>
                <a:gd name="connsiteY19" fmla="*/ 311727 h 730134"/>
                <a:gd name="connsiteX20" fmla="*/ 2693323 w 4051299"/>
                <a:gd name="connsiteY20" fmla="*/ 320040 h 730134"/>
                <a:gd name="connsiteX21" fmla="*/ 2768138 w 4051299"/>
                <a:gd name="connsiteY21" fmla="*/ 411480 h 730134"/>
                <a:gd name="connsiteX22" fmla="*/ 2751512 w 4051299"/>
                <a:gd name="connsiteY22" fmla="*/ 486294 h 730134"/>
                <a:gd name="connsiteX23" fmla="*/ 2709949 w 4051299"/>
                <a:gd name="connsiteY23" fmla="*/ 536171 h 730134"/>
                <a:gd name="connsiteX24" fmla="*/ 2718262 w 4051299"/>
                <a:gd name="connsiteY24" fmla="*/ 635923 h 730134"/>
                <a:gd name="connsiteX25" fmla="*/ 2801389 w 4051299"/>
                <a:gd name="connsiteY25" fmla="*/ 694113 h 730134"/>
                <a:gd name="connsiteX26" fmla="*/ 2926080 w 4051299"/>
                <a:gd name="connsiteY26" fmla="*/ 568036 h 730134"/>
                <a:gd name="connsiteX27" fmla="*/ 3977640 w 4051299"/>
                <a:gd name="connsiteY27" fmla="*/ 677486 h 730134"/>
                <a:gd name="connsiteX28" fmla="*/ 3974869 w 4051299"/>
                <a:gd name="connsiteY28" fmla="*/ 730134 h 730134"/>
                <a:gd name="connsiteX0" fmla="*/ 0 w 4118264"/>
                <a:gd name="connsiteY0" fmla="*/ 694113 h 763615"/>
                <a:gd name="connsiteX1" fmla="*/ 980902 w 4118264"/>
                <a:gd name="connsiteY1" fmla="*/ 527858 h 763615"/>
                <a:gd name="connsiteX2" fmla="*/ 1055716 w 4118264"/>
                <a:gd name="connsiteY2" fmla="*/ 527858 h 763615"/>
                <a:gd name="connsiteX3" fmla="*/ 1122218 w 4118264"/>
                <a:gd name="connsiteY3" fmla="*/ 569422 h 763615"/>
                <a:gd name="connsiteX4" fmla="*/ 1105592 w 4118264"/>
                <a:gd name="connsiteY4" fmla="*/ 635923 h 763615"/>
                <a:gd name="connsiteX5" fmla="*/ 1230283 w 4118264"/>
                <a:gd name="connsiteY5" fmla="*/ 702425 h 763615"/>
                <a:gd name="connsiteX6" fmla="*/ 1321723 w 4118264"/>
                <a:gd name="connsiteY6" fmla="*/ 644236 h 763615"/>
                <a:gd name="connsiteX7" fmla="*/ 1354974 w 4118264"/>
                <a:gd name="connsiteY7" fmla="*/ 577734 h 763615"/>
                <a:gd name="connsiteX8" fmla="*/ 1346662 w 4118264"/>
                <a:gd name="connsiteY8" fmla="*/ 519545 h 763615"/>
                <a:gd name="connsiteX9" fmla="*/ 1296785 w 4118264"/>
                <a:gd name="connsiteY9" fmla="*/ 444731 h 763615"/>
                <a:gd name="connsiteX10" fmla="*/ 1238596 w 4118264"/>
                <a:gd name="connsiteY10" fmla="*/ 411480 h 763615"/>
                <a:gd name="connsiteX11" fmla="*/ 1354974 w 4118264"/>
                <a:gd name="connsiteY11" fmla="*/ 336665 h 763615"/>
                <a:gd name="connsiteX12" fmla="*/ 1604356 w 4118264"/>
                <a:gd name="connsiteY12" fmla="*/ 311727 h 763615"/>
                <a:gd name="connsiteX13" fmla="*/ 1637607 w 4118264"/>
                <a:gd name="connsiteY13" fmla="*/ 270163 h 763615"/>
                <a:gd name="connsiteX14" fmla="*/ 1812174 w 4118264"/>
                <a:gd name="connsiteY14" fmla="*/ 78971 h 763615"/>
                <a:gd name="connsiteX15" fmla="*/ 1970116 w 4118264"/>
                <a:gd name="connsiteY15" fmla="*/ 4156 h 763615"/>
                <a:gd name="connsiteX16" fmla="*/ 2227811 w 4118264"/>
                <a:gd name="connsiteY16" fmla="*/ 54033 h 763615"/>
                <a:gd name="connsiteX17" fmla="*/ 2402378 w 4118264"/>
                <a:gd name="connsiteY17" fmla="*/ 245225 h 763615"/>
                <a:gd name="connsiteX18" fmla="*/ 2419003 w 4118264"/>
                <a:gd name="connsiteY18" fmla="*/ 320040 h 763615"/>
                <a:gd name="connsiteX19" fmla="*/ 2493818 w 4118264"/>
                <a:gd name="connsiteY19" fmla="*/ 311727 h 763615"/>
                <a:gd name="connsiteX20" fmla="*/ 2693323 w 4118264"/>
                <a:gd name="connsiteY20" fmla="*/ 320040 h 763615"/>
                <a:gd name="connsiteX21" fmla="*/ 2768138 w 4118264"/>
                <a:gd name="connsiteY21" fmla="*/ 411480 h 763615"/>
                <a:gd name="connsiteX22" fmla="*/ 2751512 w 4118264"/>
                <a:gd name="connsiteY22" fmla="*/ 486294 h 763615"/>
                <a:gd name="connsiteX23" fmla="*/ 2709949 w 4118264"/>
                <a:gd name="connsiteY23" fmla="*/ 536171 h 763615"/>
                <a:gd name="connsiteX24" fmla="*/ 2718262 w 4118264"/>
                <a:gd name="connsiteY24" fmla="*/ 635923 h 763615"/>
                <a:gd name="connsiteX25" fmla="*/ 2801389 w 4118264"/>
                <a:gd name="connsiteY25" fmla="*/ 694113 h 763615"/>
                <a:gd name="connsiteX26" fmla="*/ 2926080 w 4118264"/>
                <a:gd name="connsiteY26" fmla="*/ 568036 h 763615"/>
                <a:gd name="connsiteX27" fmla="*/ 3977640 w 4118264"/>
                <a:gd name="connsiteY27" fmla="*/ 677486 h 763615"/>
                <a:gd name="connsiteX28" fmla="*/ 3769822 w 4118264"/>
                <a:gd name="connsiteY28" fmla="*/ 51261 h 763615"/>
                <a:gd name="connsiteX29" fmla="*/ 3974869 w 4118264"/>
                <a:gd name="connsiteY29" fmla="*/ 730134 h 763615"/>
                <a:gd name="connsiteX0" fmla="*/ 0 w 4430684"/>
                <a:gd name="connsiteY0" fmla="*/ 761077 h 830579"/>
                <a:gd name="connsiteX1" fmla="*/ 980902 w 4430684"/>
                <a:gd name="connsiteY1" fmla="*/ 594822 h 830579"/>
                <a:gd name="connsiteX2" fmla="*/ 1055716 w 4430684"/>
                <a:gd name="connsiteY2" fmla="*/ 594822 h 830579"/>
                <a:gd name="connsiteX3" fmla="*/ 1122218 w 4430684"/>
                <a:gd name="connsiteY3" fmla="*/ 636386 h 830579"/>
                <a:gd name="connsiteX4" fmla="*/ 1105592 w 4430684"/>
                <a:gd name="connsiteY4" fmla="*/ 702887 h 830579"/>
                <a:gd name="connsiteX5" fmla="*/ 1230283 w 4430684"/>
                <a:gd name="connsiteY5" fmla="*/ 769389 h 830579"/>
                <a:gd name="connsiteX6" fmla="*/ 1321723 w 4430684"/>
                <a:gd name="connsiteY6" fmla="*/ 711200 h 830579"/>
                <a:gd name="connsiteX7" fmla="*/ 1354974 w 4430684"/>
                <a:gd name="connsiteY7" fmla="*/ 644698 h 830579"/>
                <a:gd name="connsiteX8" fmla="*/ 1346662 w 4430684"/>
                <a:gd name="connsiteY8" fmla="*/ 586509 h 830579"/>
                <a:gd name="connsiteX9" fmla="*/ 1296785 w 4430684"/>
                <a:gd name="connsiteY9" fmla="*/ 511695 h 830579"/>
                <a:gd name="connsiteX10" fmla="*/ 1238596 w 4430684"/>
                <a:gd name="connsiteY10" fmla="*/ 478444 h 830579"/>
                <a:gd name="connsiteX11" fmla="*/ 1354974 w 4430684"/>
                <a:gd name="connsiteY11" fmla="*/ 403629 h 830579"/>
                <a:gd name="connsiteX12" fmla="*/ 1604356 w 4430684"/>
                <a:gd name="connsiteY12" fmla="*/ 378691 h 830579"/>
                <a:gd name="connsiteX13" fmla="*/ 1637607 w 4430684"/>
                <a:gd name="connsiteY13" fmla="*/ 337127 h 830579"/>
                <a:gd name="connsiteX14" fmla="*/ 1812174 w 4430684"/>
                <a:gd name="connsiteY14" fmla="*/ 145935 h 830579"/>
                <a:gd name="connsiteX15" fmla="*/ 1970116 w 4430684"/>
                <a:gd name="connsiteY15" fmla="*/ 71120 h 830579"/>
                <a:gd name="connsiteX16" fmla="*/ 2227811 w 4430684"/>
                <a:gd name="connsiteY16" fmla="*/ 120997 h 830579"/>
                <a:gd name="connsiteX17" fmla="*/ 2402378 w 4430684"/>
                <a:gd name="connsiteY17" fmla="*/ 312189 h 830579"/>
                <a:gd name="connsiteX18" fmla="*/ 2419003 w 4430684"/>
                <a:gd name="connsiteY18" fmla="*/ 387004 h 830579"/>
                <a:gd name="connsiteX19" fmla="*/ 2493818 w 4430684"/>
                <a:gd name="connsiteY19" fmla="*/ 378691 h 830579"/>
                <a:gd name="connsiteX20" fmla="*/ 2693323 w 4430684"/>
                <a:gd name="connsiteY20" fmla="*/ 387004 h 830579"/>
                <a:gd name="connsiteX21" fmla="*/ 2768138 w 4430684"/>
                <a:gd name="connsiteY21" fmla="*/ 478444 h 830579"/>
                <a:gd name="connsiteX22" fmla="*/ 2751512 w 4430684"/>
                <a:gd name="connsiteY22" fmla="*/ 553258 h 830579"/>
                <a:gd name="connsiteX23" fmla="*/ 2709949 w 4430684"/>
                <a:gd name="connsiteY23" fmla="*/ 603135 h 830579"/>
                <a:gd name="connsiteX24" fmla="*/ 2718262 w 4430684"/>
                <a:gd name="connsiteY24" fmla="*/ 702887 h 830579"/>
                <a:gd name="connsiteX25" fmla="*/ 2801389 w 4430684"/>
                <a:gd name="connsiteY25" fmla="*/ 761077 h 830579"/>
                <a:gd name="connsiteX26" fmla="*/ 2926080 w 4430684"/>
                <a:gd name="connsiteY26" fmla="*/ 635000 h 830579"/>
                <a:gd name="connsiteX27" fmla="*/ 3977640 w 4430684"/>
                <a:gd name="connsiteY27" fmla="*/ 744450 h 830579"/>
                <a:gd name="connsiteX28" fmla="*/ 3769822 w 4430684"/>
                <a:gd name="connsiteY28" fmla="*/ 118225 h 830579"/>
                <a:gd name="connsiteX29" fmla="*/ 12469 w 4430684"/>
                <a:gd name="connsiteY29" fmla="*/ 35098 h 830579"/>
                <a:gd name="connsiteX0" fmla="*/ 0 w 4430684"/>
                <a:gd name="connsiteY0" fmla="*/ 913477 h 1008379"/>
                <a:gd name="connsiteX1" fmla="*/ 980902 w 4430684"/>
                <a:gd name="connsiteY1" fmla="*/ 747222 h 1008379"/>
                <a:gd name="connsiteX2" fmla="*/ 1055716 w 4430684"/>
                <a:gd name="connsiteY2" fmla="*/ 747222 h 1008379"/>
                <a:gd name="connsiteX3" fmla="*/ 1122218 w 4430684"/>
                <a:gd name="connsiteY3" fmla="*/ 788786 h 1008379"/>
                <a:gd name="connsiteX4" fmla="*/ 1105592 w 4430684"/>
                <a:gd name="connsiteY4" fmla="*/ 855287 h 1008379"/>
                <a:gd name="connsiteX5" fmla="*/ 1230283 w 4430684"/>
                <a:gd name="connsiteY5" fmla="*/ 921789 h 1008379"/>
                <a:gd name="connsiteX6" fmla="*/ 1321723 w 4430684"/>
                <a:gd name="connsiteY6" fmla="*/ 863600 h 1008379"/>
                <a:gd name="connsiteX7" fmla="*/ 1354974 w 4430684"/>
                <a:gd name="connsiteY7" fmla="*/ 797098 h 1008379"/>
                <a:gd name="connsiteX8" fmla="*/ 1346662 w 4430684"/>
                <a:gd name="connsiteY8" fmla="*/ 738909 h 1008379"/>
                <a:gd name="connsiteX9" fmla="*/ 1296785 w 4430684"/>
                <a:gd name="connsiteY9" fmla="*/ 664095 h 1008379"/>
                <a:gd name="connsiteX10" fmla="*/ 1238596 w 4430684"/>
                <a:gd name="connsiteY10" fmla="*/ 630844 h 1008379"/>
                <a:gd name="connsiteX11" fmla="*/ 1354974 w 4430684"/>
                <a:gd name="connsiteY11" fmla="*/ 556029 h 1008379"/>
                <a:gd name="connsiteX12" fmla="*/ 1604356 w 4430684"/>
                <a:gd name="connsiteY12" fmla="*/ 531091 h 1008379"/>
                <a:gd name="connsiteX13" fmla="*/ 1637607 w 4430684"/>
                <a:gd name="connsiteY13" fmla="*/ 489527 h 1008379"/>
                <a:gd name="connsiteX14" fmla="*/ 1812174 w 4430684"/>
                <a:gd name="connsiteY14" fmla="*/ 298335 h 1008379"/>
                <a:gd name="connsiteX15" fmla="*/ 1970116 w 4430684"/>
                <a:gd name="connsiteY15" fmla="*/ 223520 h 1008379"/>
                <a:gd name="connsiteX16" fmla="*/ 2227811 w 4430684"/>
                <a:gd name="connsiteY16" fmla="*/ 273397 h 1008379"/>
                <a:gd name="connsiteX17" fmla="*/ 2402378 w 4430684"/>
                <a:gd name="connsiteY17" fmla="*/ 464589 h 1008379"/>
                <a:gd name="connsiteX18" fmla="*/ 2419003 w 4430684"/>
                <a:gd name="connsiteY18" fmla="*/ 539404 h 1008379"/>
                <a:gd name="connsiteX19" fmla="*/ 2493818 w 4430684"/>
                <a:gd name="connsiteY19" fmla="*/ 531091 h 1008379"/>
                <a:gd name="connsiteX20" fmla="*/ 2693323 w 4430684"/>
                <a:gd name="connsiteY20" fmla="*/ 539404 h 1008379"/>
                <a:gd name="connsiteX21" fmla="*/ 2768138 w 4430684"/>
                <a:gd name="connsiteY21" fmla="*/ 630844 h 1008379"/>
                <a:gd name="connsiteX22" fmla="*/ 2751512 w 4430684"/>
                <a:gd name="connsiteY22" fmla="*/ 705658 h 1008379"/>
                <a:gd name="connsiteX23" fmla="*/ 2709949 w 4430684"/>
                <a:gd name="connsiteY23" fmla="*/ 755535 h 1008379"/>
                <a:gd name="connsiteX24" fmla="*/ 2718262 w 4430684"/>
                <a:gd name="connsiteY24" fmla="*/ 855287 h 1008379"/>
                <a:gd name="connsiteX25" fmla="*/ 2801389 w 4430684"/>
                <a:gd name="connsiteY25" fmla="*/ 913477 h 1008379"/>
                <a:gd name="connsiteX26" fmla="*/ 2926080 w 4430684"/>
                <a:gd name="connsiteY26" fmla="*/ 787400 h 1008379"/>
                <a:gd name="connsiteX27" fmla="*/ 3977640 w 4430684"/>
                <a:gd name="connsiteY27" fmla="*/ 896850 h 1008379"/>
                <a:gd name="connsiteX28" fmla="*/ 3769822 w 4430684"/>
                <a:gd name="connsiteY28" fmla="*/ 118225 h 1008379"/>
                <a:gd name="connsiteX29" fmla="*/ 12469 w 4430684"/>
                <a:gd name="connsiteY29" fmla="*/ 187498 h 1008379"/>
                <a:gd name="connsiteX0" fmla="*/ 0 w 4430684"/>
                <a:gd name="connsiteY0" fmla="*/ 913477 h 1008379"/>
                <a:gd name="connsiteX1" fmla="*/ 980902 w 4430684"/>
                <a:gd name="connsiteY1" fmla="*/ 747222 h 1008379"/>
                <a:gd name="connsiteX2" fmla="*/ 1055716 w 4430684"/>
                <a:gd name="connsiteY2" fmla="*/ 747222 h 1008379"/>
                <a:gd name="connsiteX3" fmla="*/ 1122218 w 4430684"/>
                <a:gd name="connsiteY3" fmla="*/ 788786 h 1008379"/>
                <a:gd name="connsiteX4" fmla="*/ 1105592 w 4430684"/>
                <a:gd name="connsiteY4" fmla="*/ 855287 h 1008379"/>
                <a:gd name="connsiteX5" fmla="*/ 1230283 w 4430684"/>
                <a:gd name="connsiteY5" fmla="*/ 921789 h 1008379"/>
                <a:gd name="connsiteX6" fmla="*/ 1321723 w 4430684"/>
                <a:gd name="connsiteY6" fmla="*/ 863600 h 1008379"/>
                <a:gd name="connsiteX7" fmla="*/ 1354974 w 4430684"/>
                <a:gd name="connsiteY7" fmla="*/ 797098 h 1008379"/>
                <a:gd name="connsiteX8" fmla="*/ 1346662 w 4430684"/>
                <a:gd name="connsiteY8" fmla="*/ 738909 h 1008379"/>
                <a:gd name="connsiteX9" fmla="*/ 1296785 w 4430684"/>
                <a:gd name="connsiteY9" fmla="*/ 664095 h 1008379"/>
                <a:gd name="connsiteX10" fmla="*/ 1238596 w 4430684"/>
                <a:gd name="connsiteY10" fmla="*/ 630844 h 1008379"/>
                <a:gd name="connsiteX11" fmla="*/ 1354974 w 4430684"/>
                <a:gd name="connsiteY11" fmla="*/ 556029 h 1008379"/>
                <a:gd name="connsiteX12" fmla="*/ 1604356 w 4430684"/>
                <a:gd name="connsiteY12" fmla="*/ 531091 h 1008379"/>
                <a:gd name="connsiteX13" fmla="*/ 1637607 w 4430684"/>
                <a:gd name="connsiteY13" fmla="*/ 489527 h 1008379"/>
                <a:gd name="connsiteX14" fmla="*/ 1812174 w 4430684"/>
                <a:gd name="connsiteY14" fmla="*/ 298335 h 1008379"/>
                <a:gd name="connsiteX15" fmla="*/ 1970116 w 4430684"/>
                <a:gd name="connsiteY15" fmla="*/ 223520 h 1008379"/>
                <a:gd name="connsiteX16" fmla="*/ 2227811 w 4430684"/>
                <a:gd name="connsiteY16" fmla="*/ 273397 h 1008379"/>
                <a:gd name="connsiteX17" fmla="*/ 2402378 w 4430684"/>
                <a:gd name="connsiteY17" fmla="*/ 464589 h 1008379"/>
                <a:gd name="connsiteX18" fmla="*/ 2419003 w 4430684"/>
                <a:gd name="connsiteY18" fmla="*/ 539404 h 1008379"/>
                <a:gd name="connsiteX19" fmla="*/ 2493818 w 4430684"/>
                <a:gd name="connsiteY19" fmla="*/ 531091 h 1008379"/>
                <a:gd name="connsiteX20" fmla="*/ 2693323 w 4430684"/>
                <a:gd name="connsiteY20" fmla="*/ 539404 h 1008379"/>
                <a:gd name="connsiteX21" fmla="*/ 2768138 w 4430684"/>
                <a:gd name="connsiteY21" fmla="*/ 630844 h 1008379"/>
                <a:gd name="connsiteX22" fmla="*/ 2751512 w 4430684"/>
                <a:gd name="connsiteY22" fmla="*/ 705658 h 1008379"/>
                <a:gd name="connsiteX23" fmla="*/ 2709949 w 4430684"/>
                <a:gd name="connsiteY23" fmla="*/ 755535 h 1008379"/>
                <a:gd name="connsiteX24" fmla="*/ 2718262 w 4430684"/>
                <a:gd name="connsiteY24" fmla="*/ 855287 h 1008379"/>
                <a:gd name="connsiteX25" fmla="*/ 2801389 w 4430684"/>
                <a:gd name="connsiteY25" fmla="*/ 913477 h 1008379"/>
                <a:gd name="connsiteX26" fmla="*/ 2926080 w 4430684"/>
                <a:gd name="connsiteY26" fmla="*/ 787400 h 1008379"/>
                <a:gd name="connsiteX27" fmla="*/ 3977640 w 4430684"/>
                <a:gd name="connsiteY27" fmla="*/ 896850 h 1008379"/>
                <a:gd name="connsiteX28" fmla="*/ 3769822 w 4430684"/>
                <a:gd name="connsiteY28" fmla="*/ 118225 h 1008379"/>
                <a:gd name="connsiteX29" fmla="*/ 12469 w 4430684"/>
                <a:gd name="connsiteY29" fmla="*/ 187498 h 1008379"/>
                <a:gd name="connsiteX30" fmla="*/ 0 w 4430684"/>
                <a:gd name="connsiteY30" fmla="*/ 913477 h 1008379"/>
                <a:gd name="connsiteX0" fmla="*/ 0 w 4583084"/>
                <a:gd name="connsiteY0" fmla="*/ 913477 h 1008379"/>
                <a:gd name="connsiteX1" fmla="*/ 980902 w 4583084"/>
                <a:gd name="connsiteY1" fmla="*/ 747222 h 1008379"/>
                <a:gd name="connsiteX2" fmla="*/ 1055716 w 4583084"/>
                <a:gd name="connsiteY2" fmla="*/ 747222 h 1008379"/>
                <a:gd name="connsiteX3" fmla="*/ 1122218 w 4583084"/>
                <a:gd name="connsiteY3" fmla="*/ 788786 h 1008379"/>
                <a:gd name="connsiteX4" fmla="*/ 1105592 w 4583084"/>
                <a:gd name="connsiteY4" fmla="*/ 855287 h 1008379"/>
                <a:gd name="connsiteX5" fmla="*/ 1230283 w 4583084"/>
                <a:gd name="connsiteY5" fmla="*/ 921789 h 1008379"/>
                <a:gd name="connsiteX6" fmla="*/ 1321723 w 4583084"/>
                <a:gd name="connsiteY6" fmla="*/ 863600 h 1008379"/>
                <a:gd name="connsiteX7" fmla="*/ 1354974 w 4583084"/>
                <a:gd name="connsiteY7" fmla="*/ 797098 h 1008379"/>
                <a:gd name="connsiteX8" fmla="*/ 1346662 w 4583084"/>
                <a:gd name="connsiteY8" fmla="*/ 738909 h 1008379"/>
                <a:gd name="connsiteX9" fmla="*/ 1296785 w 4583084"/>
                <a:gd name="connsiteY9" fmla="*/ 664095 h 1008379"/>
                <a:gd name="connsiteX10" fmla="*/ 1238596 w 4583084"/>
                <a:gd name="connsiteY10" fmla="*/ 630844 h 1008379"/>
                <a:gd name="connsiteX11" fmla="*/ 1354974 w 4583084"/>
                <a:gd name="connsiteY11" fmla="*/ 556029 h 1008379"/>
                <a:gd name="connsiteX12" fmla="*/ 1604356 w 4583084"/>
                <a:gd name="connsiteY12" fmla="*/ 531091 h 1008379"/>
                <a:gd name="connsiteX13" fmla="*/ 1637607 w 4583084"/>
                <a:gd name="connsiteY13" fmla="*/ 489527 h 1008379"/>
                <a:gd name="connsiteX14" fmla="*/ 1812174 w 4583084"/>
                <a:gd name="connsiteY14" fmla="*/ 298335 h 1008379"/>
                <a:gd name="connsiteX15" fmla="*/ 1970116 w 4583084"/>
                <a:gd name="connsiteY15" fmla="*/ 223520 h 1008379"/>
                <a:gd name="connsiteX16" fmla="*/ 2227811 w 4583084"/>
                <a:gd name="connsiteY16" fmla="*/ 273397 h 1008379"/>
                <a:gd name="connsiteX17" fmla="*/ 2402378 w 4583084"/>
                <a:gd name="connsiteY17" fmla="*/ 464589 h 1008379"/>
                <a:gd name="connsiteX18" fmla="*/ 2419003 w 4583084"/>
                <a:gd name="connsiteY18" fmla="*/ 539404 h 1008379"/>
                <a:gd name="connsiteX19" fmla="*/ 2493818 w 4583084"/>
                <a:gd name="connsiteY19" fmla="*/ 531091 h 1008379"/>
                <a:gd name="connsiteX20" fmla="*/ 2693323 w 4583084"/>
                <a:gd name="connsiteY20" fmla="*/ 539404 h 1008379"/>
                <a:gd name="connsiteX21" fmla="*/ 2768138 w 4583084"/>
                <a:gd name="connsiteY21" fmla="*/ 630844 h 1008379"/>
                <a:gd name="connsiteX22" fmla="*/ 2751512 w 4583084"/>
                <a:gd name="connsiteY22" fmla="*/ 705658 h 1008379"/>
                <a:gd name="connsiteX23" fmla="*/ 2709949 w 4583084"/>
                <a:gd name="connsiteY23" fmla="*/ 755535 h 1008379"/>
                <a:gd name="connsiteX24" fmla="*/ 2718262 w 4583084"/>
                <a:gd name="connsiteY24" fmla="*/ 855287 h 1008379"/>
                <a:gd name="connsiteX25" fmla="*/ 2801389 w 4583084"/>
                <a:gd name="connsiteY25" fmla="*/ 913477 h 1008379"/>
                <a:gd name="connsiteX26" fmla="*/ 2926080 w 4583084"/>
                <a:gd name="connsiteY26" fmla="*/ 787400 h 1008379"/>
                <a:gd name="connsiteX27" fmla="*/ 3977640 w 4583084"/>
                <a:gd name="connsiteY27" fmla="*/ 896850 h 1008379"/>
                <a:gd name="connsiteX28" fmla="*/ 3922222 w 4583084"/>
                <a:gd name="connsiteY28" fmla="*/ 118225 h 1008379"/>
                <a:gd name="connsiteX29" fmla="*/ 12469 w 4583084"/>
                <a:gd name="connsiteY29" fmla="*/ 187498 h 1008379"/>
                <a:gd name="connsiteX30" fmla="*/ 0 w 4583084"/>
                <a:gd name="connsiteY30" fmla="*/ 913477 h 1008379"/>
                <a:gd name="connsiteX0" fmla="*/ 0 w 4148051"/>
                <a:gd name="connsiteY0" fmla="*/ 913477 h 1008379"/>
                <a:gd name="connsiteX1" fmla="*/ 980902 w 4148051"/>
                <a:gd name="connsiteY1" fmla="*/ 747222 h 1008379"/>
                <a:gd name="connsiteX2" fmla="*/ 1055716 w 4148051"/>
                <a:gd name="connsiteY2" fmla="*/ 747222 h 1008379"/>
                <a:gd name="connsiteX3" fmla="*/ 1122218 w 4148051"/>
                <a:gd name="connsiteY3" fmla="*/ 788786 h 1008379"/>
                <a:gd name="connsiteX4" fmla="*/ 1105592 w 4148051"/>
                <a:gd name="connsiteY4" fmla="*/ 855287 h 1008379"/>
                <a:gd name="connsiteX5" fmla="*/ 1230283 w 4148051"/>
                <a:gd name="connsiteY5" fmla="*/ 921789 h 1008379"/>
                <a:gd name="connsiteX6" fmla="*/ 1321723 w 4148051"/>
                <a:gd name="connsiteY6" fmla="*/ 863600 h 1008379"/>
                <a:gd name="connsiteX7" fmla="*/ 1354974 w 4148051"/>
                <a:gd name="connsiteY7" fmla="*/ 797098 h 1008379"/>
                <a:gd name="connsiteX8" fmla="*/ 1346662 w 4148051"/>
                <a:gd name="connsiteY8" fmla="*/ 738909 h 1008379"/>
                <a:gd name="connsiteX9" fmla="*/ 1296785 w 4148051"/>
                <a:gd name="connsiteY9" fmla="*/ 664095 h 1008379"/>
                <a:gd name="connsiteX10" fmla="*/ 1238596 w 4148051"/>
                <a:gd name="connsiteY10" fmla="*/ 630844 h 1008379"/>
                <a:gd name="connsiteX11" fmla="*/ 1354974 w 4148051"/>
                <a:gd name="connsiteY11" fmla="*/ 556029 h 1008379"/>
                <a:gd name="connsiteX12" fmla="*/ 1604356 w 4148051"/>
                <a:gd name="connsiteY12" fmla="*/ 531091 h 1008379"/>
                <a:gd name="connsiteX13" fmla="*/ 1637607 w 4148051"/>
                <a:gd name="connsiteY13" fmla="*/ 489527 h 1008379"/>
                <a:gd name="connsiteX14" fmla="*/ 1812174 w 4148051"/>
                <a:gd name="connsiteY14" fmla="*/ 298335 h 1008379"/>
                <a:gd name="connsiteX15" fmla="*/ 1970116 w 4148051"/>
                <a:gd name="connsiteY15" fmla="*/ 223520 h 1008379"/>
                <a:gd name="connsiteX16" fmla="*/ 2227811 w 4148051"/>
                <a:gd name="connsiteY16" fmla="*/ 273397 h 1008379"/>
                <a:gd name="connsiteX17" fmla="*/ 2402378 w 4148051"/>
                <a:gd name="connsiteY17" fmla="*/ 464589 h 1008379"/>
                <a:gd name="connsiteX18" fmla="*/ 2419003 w 4148051"/>
                <a:gd name="connsiteY18" fmla="*/ 539404 h 1008379"/>
                <a:gd name="connsiteX19" fmla="*/ 2493818 w 4148051"/>
                <a:gd name="connsiteY19" fmla="*/ 531091 h 1008379"/>
                <a:gd name="connsiteX20" fmla="*/ 2693323 w 4148051"/>
                <a:gd name="connsiteY20" fmla="*/ 539404 h 1008379"/>
                <a:gd name="connsiteX21" fmla="*/ 2768138 w 4148051"/>
                <a:gd name="connsiteY21" fmla="*/ 630844 h 1008379"/>
                <a:gd name="connsiteX22" fmla="*/ 2751512 w 4148051"/>
                <a:gd name="connsiteY22" fmla="*/ 705658 h 1008379"/>
                <a:gd name="connsiteX23" fmla="*/ 2709949 w 4148051"/>
                <a:gd name="connsiteY23" fmla="*/ 755535 h 1008379"/>
                <a:gd name="connsiteX24" fmla="*/ 2718262 w 4148051"/>
                <a:gd name="connsiteY24" fmla="*/ 855287 h 1008379"/>
                <a:gd name="connsiteX25" fmla="*/ 2801389 w 4148051"/>
                <a:gd name="connsiteY25" fmla="*/ 913477 h 1008379"/>
                <a:gd name="connsiteX26" fmla="*/ 2926080 w 4148051"/>
                <a:gd name="connsiteY26" fmla="*/ 787400 h 1008379"/>
                <a:gd name="connsiteX27" fmla="*/ 3977640 w 4148051"/>
                <a:gd name="connsiteY27" fmla="*/ 896850 h 1008379"/>
                <a:gd name="connsiteX28" fmla="*/ 3922222 w 4148051"/>
                <a:gd name="connsiteY28" fmla="*/ 118225 h 1008379"/>
                <a:gd name="connsiteX29" fmla="*/ 12469 w 4148051"/>
                <a:gd name="connsiteY29" fmla="*/ 187498 h 1008379"/>
                <a:gd name="connsiteX30" fmla="*/ 0 w 4148051"/>
                <a:gd name="connsiteY30" fmla="*/ 913477 h 1008379"/>
                <a:gd name="connsiteX0" fmla="*/ 0 w 4148051"/>
                <a:gd name="connsiteY0" fmla="*/ 913477 h 1008379"/>
                <a:gd name="connsiteX1" fmla="*/ 980902 w 4148051"/>
                <a:gd name="connsiteY1" fmla="*/ 747222 h 1008379"/>
                <a:gd name="connsiteX2" fmla="*/ 1055716 w 4148051"/>
                <a:gd name="connsiteY2" fmla="*/ 747222 h 1008379"/>
                <a:gd name="connsiteX3" fmla="*/ 1122218 w 4148051"/>
                <a:gd name="connsiteY3" fmla="*/ 788786 h 1008379"/>
                <a:gd name="connsiteX4" fmla="*/ 1105592 w 4148051"/>
                <a:gd name="connsiteY4" fmla="*/ 855287 h 1008379"/>
                <a:gd name="connsiteX5" fmla="*/ 1230283 w 4148051"/>
                <a:gd name="connsiteY5" fmla="*/ 921789 h 1008379"/>
                <a:gd name="connsiteX6" fmla="*/ 1321723 w 4148051"/>
                <a:gd name="connsiteY6" fmla="*/ 863600 h 1008379"/>
                <a:gd name="connsiteX7" fmla="*/ 1354974 w 4148051"/>
                <a:gd name="connsiteY7" fmla="*/ 797098 h 1008379"/>
                <a:gd name="connsiteX8" fmla="*/ 1346662 w 4148051"/>
                <a:gd name="connsiteY8" fmla="*/ 738909 h 1008379"/>
                <a:gd name="connsiteX9" fmla="*/ 1296785 w 4148051"/>
                <a:gd name="connsiteY9" fmla="*/ 664095 h 1008379"/>
                <a:gd name="connsiteX10" fmla="*/ 1238596 w 4148051"/>
                <a:gd name="connsiteY10" fmla="*/ 630844 h 1008379"/>
                <a:gd name="connsiteX11" fmla="*/ 1354974 w 4148051"/>
                <a:gd name="connsiteY11" fmla="*/ 556029 h 1008379"/>
                <a:gd name="connsiteX12" fmla="*/ 1604356 w 4148051"/>
                <a:gd name="connsiteY12" fmla="*/ 531091 h 1008379"/>
                <a:gd name="connsiteX13" fmla="*/ 1637607 w 4148051"/>
                <a:gd name="connsiteY13" fmla="*/ 489527 h 1008379"/>
                <a:gd name="connsiteX14" fmla="*/ 1812174 w 4148051"/>
                <a:gd name="connsiteY14" fmla="*/ 298335 h 1008379"/>
                <a:gd name="connsiteX15" fmla="*/ 1970116 w 4148051"/>
                <a:gd name="connsiteY15" fmla="*/ 223520 h 1008379"/>
                <a:gd name="connsiteX16" fmla="*/ 2227811 w 4148051"/>
                <a:gd name="connsiteY16" fmla="*/ 273397 h 1008379"/>
                <a:gd name="connsiteX17" fmla="*/ 2402378 w 4148051"/>
                <a:gd name="connsiteY17" fmla="*/ 464589 h 1008379"/>
                <a:gd name="connsiteX18" fmla="*/ 2419003 w 4148051"/>
                <a:gd name="connsiteY18" fmla="*/ 539404 h 1008379"/>
                <a:gd name="connsiteX19" fmla="*/ 2493818 w 4148051"/>
                <a:gd name="connsiteY19" fmla="*/ 531091 h 1008379"/>
                <a:gd name="connsiteX20" fmla="*/ 2693323 w 4148051"/>
                <a:gd name="connsiteY20" fmla="*/ 539404 h 1008379"/>
                <a:gd name="connsiteX21" fmla="*/ 2768138 w 4148051"/>
                <a:gd name="connsiteY21" fmla="*/ 630844 h 1008379"/>
                <a:gd name="connsiteX22" fmla="*/ 2751512 w 4148051"/>
                <a:gd name="connsiteY22" fmla="*/ 705658 h 1008379"/>
                <a:gd name="connsiteX23" fmla="*/ 2709949 w 4148051"/>
                <a:gd name="connsiteY23" fmla="*/ 755535 h 1008379"/>
                <a:gd name="connsiteX24" fmla="*/ 2718262 w 4148051"/>
                <a:gd name="connsiteY24" fmla="*/ 855287 h 1008379"/>
                <a:gd name="connsiteX25" fmla="*/ 2801389 w 4148051"/>
                <a:gd name="connsiteY25" fmla="*/ 913477 h 1008379"/>
                <a:gd name="connsiteX26" fmla="*/ 2926080 w 4148051"/>
                <a:gd name="connsiteY26" fmla="*/ 787400 h 1008379"/>
                <a:gd name="connsiteX27" fmla="*/ 3977640 w 4148051"/>
                <a:gd name="connsiteY27" fmla="*/ 896850 h 1008379"/>
                <a:gd name="connsiteX28" fmla="*/ 3922222 w 4148051"/>
                <a:gd name="connsiteY28" fmla="*/ 118225 h 1008379"/>
                <a:gd name="connsiteX29" fmla="*/ 12469 w 4148051"/>
                <a:gd name="connsiteY29" fmla="*/ 187498 h 1008379"/>
                <a:gd name="connsiteX30" fmla="*/ 0 w 4148051"/>
                <a:gd name="connsiteY30" fmla="*/ 913477 h 1008379"/>
                <a:gd name="connsiteX0" fmla="*/ 0 w 4148051"/>
                <a:gd name="connsiteY0" fmla="*/ 795252 h 890154"/>
                <a:gd name="connsiteX1" fmla="*/ 980902 w 4148051"/>
                <a:gd name="connsiteY1" fmla="*/ 628997 h 890154"/>
                <a:gd name="connsiteX2" fmla="*/ 1055716 w 4148051"/>
                <a:gd name="connsiteY2" fmla="*/ 628997 h 890154"/>
                <a:gd name="connsiteX3" fmla="*/ 1122218 w 4148051"/>
                <a:gd name="connsiteY3" fmla="*/ 670561 h 890154"/>
                <a:gd name="connsiteX4" fmla="*/ 1105592 w 4148051"/>
                <a:gd name="connsiteY4" fmla="*/ 737062 h 890154"/>
                <a:gd name="connsiteX5" fmla="*/ 1230283 w 4148051"/>
                <a:gd name="connsiteY5" fmla="*/ 803564 h 890154"/>
                <a:gd name="connsiteX6" fmla="*/ 1321723 w 4148051"/>
                <a:gd name="connsiteY6" fmla="*/ 745375 h 890154"/>
                <a:gd name="connsiteX7" fmla="*/ 1354974 w 4148051"/>
                <a:gd name="connsiteY7" fmla="*/ 678873 h 890154"/>
                <a:gd name="connsiteX8" fmla="*/ 1346662 w 4148051"/>
                <a:gd name="connsiteY8" fmla="*/ 620684 h 890154"/>
                <a:gd name="connsiteX9" fmla="*/ 1296785 w 4148051"/>
                <a:gd name="connsiteY9" fmla="*/ 545870 h 890154"/>
                <a:gd name="connsiteX10" fmla="*/ 1238596 w 4148051"/>
                <a:gd name="connsiteY10" fmla="*/ 512619 h 890154"/>
                <a:gd name="connsiteX11" fmla="*/ 1354974 w 4148051"/>
                <a:gd name="connsiteY11" fmla="*/ 437804 h 890154"/>
                <a:gd name="connsiteX12" fmla="*/ 1604356 w 4148051"/>
                <a:gd name="connsiteY12" fmla="*/ 412866 h 890154"/>
                <a:gd name="connsiteX13" fmla="*/ 1637607 w 4148051"/>
                <a:gd name="connsiteY13" fmla="*/ 371302 h 890154"/>
                <a:gd name="connsiteX14" fmla="*/ 1812174 w 4148051"/>
                <a:gd name="connsiteY14" fmla="*/ 180110 h 890154"/>
                <a:gd name="connsiteX15" fmla="*/ 1970116 w 4148051"/>
                <a:gd name="connsiteY15" fmla="*/ 105295 h 890154"/>
                <a:gd name="connsiteX16" fmla="*/ 2227811 w 4148051"/>
                <a:gd name="connsiteY16" fmla="*/ 155172 h 890154"/>
                <a:gd name="connsiteX17" fmla="*/ 2402378 w 4148051"/>
                <a:gd name="connsiteY17" fmla="*/ 346364 h 890154"/>
                <a:gd name="connsiteX18" fmla="*/ 2419003 w 4148051"/>
                <a:gd name="connsiteY18" fmla="*/ 421179 h 890154"/>
                <a:gd name="connsiteX19" fmla="*/ 2493818 w 4148051"/>
                <a:gd name="connsiteY19" fmla="*/ 412866 h 890154"/>
                <a:gd name="connsiteX20" fmla="*/ 2693323 w 4148051"/>
                <a:gd name="connsiteY20" fmla="*/ 421179 h 890154"/>
                <a:gd name="connsiteX21" fmla="*/ 2768138 w 4148051"/>
                <a:gd name="connsiteY21" fmla="*/ 512619 h 890154"/>
                <a:gd name="connsiteX22" fmla="*/ 2751512 w 4148051"/>
                <a:gd name="connsiteY22" fmla="*/ 587433 h 890154"/>
                <a:gd name="connsiteX23" fmla="*/ 2709949 w 4148051"/>
                <a:gd name="connsiteY23" fmla="*/ 637310 h 890154"/>
                <a:gd name="connsiteX24" fmla="*/ 2718262 w 4148051"/>
                <a:gd name="connsiteY24" fmla="*/ 737062 h 890154"/>
                <a:gd name="connsiteX25" fmla="*/ 2801389 w 4148051"/>
                <a:gd name="connsiteY25" fmla="*/ 795252 h 890154"/>
                <a:gd name="connsiteX26" fmla="*/ 2926080 w 4148051"/>
                <a:gd name="connsiteY26" fmla="*/ 669175 h 890154"/>
                <a:gd name="connsiteX27" fmla="*/ 3977640 w 4148051"/>
                <a:gd name="connsiteY27" fmla="*/ 778625 h 890154"/>
                <a:gd name="connsiteX28" fmla="*/ 3922222 w 4148051"/>
                <a:gd name="connsiteY28" fmla="*/ 0 h 890154"/>
                <a:gd name="connsiteX29" fmla="*/ 12469 w 4148051"/>
                <a:gd name="connsiteY29" fmla="*/ 69273 h 890154"/>
                <a:gd name="connsiteX30" fmla="*/ 0 w 4148051"/>
                <a:gd name="connsiteY30" fmla="*/ 795252 h 89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48051" h="890154">
                  <a:moveTo>
                    <a:pt x="0" y="795252"/>
                  </a:moveTo>
                  <a:lnTo>
                    <a:pt x="980902" y="628997"/>
                  </a:lnTo>
                  <a:cubicBezTo>
                    <a:pt x="1156854" y="601288"/>
                    <a:pt x="1032163" y="622070"/>
                    <a:pt x="1055716" y="628997"/>
                  </a:cubicBezTo>
                  <a:cubicBezTo>
                    <a:pt x="1079269" y="635924"/>
                    <a:pt x="1113905" y="652550"/>
                    <a:pt x="1122218" y="670561"/>
                  </a:cubicBezTo>
                  <a:cubicBezTo>
                    <a:pt x="1130531" y="688572"/>
                    <a:pt x="1087581" y="714895"/>
                    <a:pt x="1105592" y="737062"/>
                  </a:cubicBezTo>
                  <a:cubicBezTo>
                    <a:pt x="1123603" y="759229"/>
                    <a:pt x="1194261" y="802179"/>
                    <a:pt x="1230283" y="803564"/>
                  </a:cubicBezTo>
                  <a:cubicBezTo>
                    <a:pt x="1266305" y="804950"/>
                    <a:pt x="1300941" y="766157"/>
                    <a:pt x="1321723" y="745375"/>
                  </a:cubicBezTo>
                  <a:cubicBezTo>
                    <a:pt x="1342505" y="724593"/>
                    <a:pt x="1350818" y="699655"/>
                    <a:pt x="1354974" y="678873"/>
                  </a:cubicBezTo>
                  <a:cubicBezTo>
                    <a:pt x="1359130" y="658091"/>
                    <a:pt x="1356360" y="642851"/>
                    <a:pt x="1346662" y="620684"/>
                  </a:cubicBezTo>
                  <a:cubicBezTo>
                    <a:pt x="1336964" y="598517"/>
                    <a:pt x="1314796" y="563881"/>
                    <a:pt x="1296785" y="545870"/>
                  </a:cubicBezTo>
                  <a:cubicBezTo>
                    <a:pt x="1278774" y="527859"/>
                    <a:pt x="1228898" y="530630"/>
                    <a:pt x="1238596" y="512619"/>
                  </a:cubicBezTo>
                  <a:cubicBezTo>
                    <a:pt x="1248294" y="494608"/>
                    <a:pt x="1294014" y="454430"/>
                    <a:pt x="1354974" y="437804"/>
                  </a:cubicBezTo>
                  <a:cubicBezTo>
                    <a:pt x="1415934" y="421178"/>
                    <a:pt x="1557251" y="423950"/>
                    <a:pt x="1604356" y="412866"/>
                  </a:cubicBezTo>
                  <a:cubicBezTo>
                    <a:pt x="1651462" y="401782"/>
                    <a:pt x="1602971" y="410095"/>
                    <a:pt x="1637607" y="371302"/>
                  </a:cubicBezTo>
                  <a:cubicBezTo>
                    <a:pt x="1672243" y="332509"/>
                    <a:pt x="1756756" y="224445"/>
                    <a:pt x="1812174" y="180110"/>
                  </a:cubicBezTo>
                  <a:cubicBezTo>
                    <a:pt x="1867592" y="135776"/>
                    <a:pt x="1900843" y="109451"/>
                    <a:pt x="1970116" y="105295"/>
                  </a:cubicBezTo>
                  <a:cubicBezTo>
                    <a:pt x="2039389" y="101139"/>
                    <a:pt x="2155767" y="114994"/>
                    <a:pt x="2227811" y="155172"/>
                  </a:cubicBezTo>
                  <a:cubicBezTo>
                    <a:pt x="2299855" y="195350"/>
                    <a:pt x="2370513" y="302030"/>
                    <a:pt x="2402378" y="346364"/>
                  </a:cubicBezTo>
                  <a:cubicBezTo>
                    <a:pt x="2434243" y="390698"/>
                    <a:pt x="2403763" y="410095"/>
                    <a:pt x="2419003" y="421179"/>
                  </a:cubicBezTo>
                  <a:cubicBezTo>
                    <a:pt x="2434243" y="432263"/>
                    <a:pt x="2448098" y="412866"/>
                    <a:pt x="2493818" y="412866"/>
                  </a:cubicBezTo>
                  <a:cubicBezTo>
                    <a:pt x="2539538" y="412866"/>
                    <a:pt x="2647603" y="404554"/>
                    <a:pt x="2693323" y="421179"/>
                  </a:cubicBezTo>
                  <a:cubicBezTo>
                    <a:pt x="2739043" y="437804"/>
                    <a:pt x="2758440" y="484910"/>
                    <a:pt x="2768138" y="512619"/>
                  </a:cubicBezTo>
                  <a:cubicBezTo>
                    <a:pt x="2777836" y="540328"/>
                    <a:pt x="2761210" y="566651"/>
                    <a:pt x="2751512" y="587433"/>
                  </a:cubicBezTo>
                  <a:cubicBezTo>
                    <a:pt x="2741814" y="608215"/>
                    <a:pt x="2715491" y="612372"/>
                    <a:pt x="2709949" y="637310"/>
                  </a:cubicBezTo>
                  <a:cubicBezTo>
                    <a:pt x="2704407" y="662248"/>
                    <a:pt x="2703022" y="710738"/>
                    <a:pt x="2718262" y="737062"/>
                  </a:cubicBezTo>
                  <a:cubicBezTo>
                    <a:pt x="2733502" y="763386"/>
                    <a:pt x="2766753" y="806567"/>
                    <a:pt x="2801389" y="795252"/>
                  </a:cubicBezTo>
                  <a:cubicBezTo>
                    <a:pt x="2836025" y="783938"/>
                    <a:pt x="2730038" y="671946"/>
                    <a:pt x="2926080" y="669175"/>
                  </a:cubicBezTo>
                  <a:cubicBezTo>
                    <a:pt x="3122122" y="666404"/>
                    <a:pt x="3811616" y="890154"/>
                    <a:pt x="3977640" y="778625"/>
                  </a:cubicBezTo>
                  <a:cubicBezTo>
                    <a:pt x="4024515" y="427412"/>
                    <a:pt x="4148051" y="387003"/>
                    <a:pt x="3922222" y="0"/>
                  </a:cubicBezTo>
                  <a:cubicBezTo>
                    <a:pt x="3183775" y="21706"/>
                    <a:pt x="16394" y="57728"/>
                    <a:pt x="12469" y="69273"/>
                  </a:cubicBezTo>
                  <a:lnTo>
                    <a:pt x="0" y="795252"/>
                  </a:lnTo>
                  <a:close/>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7" name="TextBox 76"/>
          <p:cNvSpPr txBox="1"/>
          <p:nvPr/>
        </p:nvSpPr>
        <p:spPr>
          <a:xfrm>
            <a:off x="1591056" y="621792"/>
            <a:ext cx="5181600" cy="584775"/>
          </a:xfrm>
          <a:prstGeom prst="rect">
            <a:avLst/>
          </a:prstGeom>
          <a:noFill/>
        </p:spPr>
        <p:txBody>
          <a:bodyPr wrap="square" rtlCol="0">
            <a:spAutoFit/>
          </a:bodyPr>
          <a:lstStyle/>
          <a:p>
            <a:r>
              <a:rPr lang="en-US" sz="3200" dirty="0" smtClean="0">
                <a:solidFill>
                  <a:srgbClr val="FF0000"/>
                </a:solidFill>
                <a:effectLst>
                  <a:outerShdw dist="50800" dir="7200000" algn="ctr" rotWithShape="0">
                    <a:schemeClr val="tx1"/>
                  </a:outerShdw>
                </a:effectLst>
              </a:rPr>
              <a:t>Cherokee Wars  (1776-1795)</a:t>
            </a:r>
          </a:p>
        </p:txBody>
      </p:sp>
      <p:sp>
        <p:nvSpPr>
          <p:cNvPr id="84" name="Rectangle 83"/>
          <p:cNvSpPr/>
          <p:nvPr/>
        </p:nvSpPr>
        <p:spPr>
          <a:xfrm>
            <a:off x="0" y="5257800"/>
            <a:ext cx="9144000" cy="1569660"/>
          </a:xfrm>
          <a:prstGeom prst="rect">
            <a:avLst/>
          </a:prstGeom>
        </p:spPr>
        <p:txBody>
          <a:bodyPr wrap="square">
            <a:spAutoFit/>
          </a:bodyPr>
          <a:lstStyle/>
          <a:p>
            <a:pPr>
              <a:buFont typeface="Arial" pitchFamily="34" charset="0"/>
              <a:buChar char="•"/>
            </a:pPr>
            <a:r>
              <a:rPr lang="en-US" sz="3200" dirty="0" smtClean="0"/>
              <a:t> defines boundaries of Cherokee land </a:t>
            </a:r>
          </a:p>
          <a:p>
            <a:pPr>
              <a:buFont typeface="Arial" pitchFamily="34" charset="0"/>
              <a:buChar char="•"/>
            </a:pPr>
            <a:r>
              <a:rPr lang="en-US" sz="3200" dirty="0" smtClean="0"/>
              <a:t> gives Cherokees official protection by U.S. </a:t>
            </a:r>
          </a:p>
          <a:p>
            <a:pPr>
              <a:buFont typeface="Arial" pitchFamily="34" charset="0"/>
              <a:buChar char="•"/>
            </a:pPr>
            <a:r>
              <a:rPr lang="en-US" sz="3200" dirty="0" smtClean="0"/>
              <a:t> U.S. controls the tribe's trade and foreign relations</a:t>
            </a:r>
            <a:endParaRPr lang="en-US" sz="3200" dirty="0"/>
          </a:p>
        </p:txBody>
      </p:sp>
      <p:sp>
        <p:nvSpPr>
          <p:cNvPr id="88" name="Rectangle 87"/>
          <p:cNvSpPr/>
          <p:nvPr/>
        </p:nvSpPr>
        <p:spPr>
          <a:xfrm rot="960000">
            <a:off x="5566267" y="3254655"/>
            <a:ext cx="2964466" cy="986597"/>
          </a:xfrm>
          <a:prstGeom prst="rect">
            <a:avLst/>
          </a:prstGeom>
          <a:noFill/>
          <a:ln w="76200">
            <a:solidFill>
              <a:srgbClr val="FF000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4"/>
          <p:cNvPicPr>
            <a:picLocks noChangeAspect="1" noChangeArrowheads="1"/>
          </p:cNvPicPr>
          <p:nvPr/>
        </p:nvPicPr>
        <p:blipFill>
          <a:blip r:embed="rId4"/>
          <a:srcRect l="1408" t="41251" r="948"/>
          <a:stretch>
            <a:fillRect/>
          </a:stretch>
        </p:blipFill>
        <p:spPr bwMode="auto">
          <a:xfrm>
            <a:off x="0" y="1219200"/>
            <a:ext cx="7848600" cy="3429000"/>
          </a:xfrm>
          <a:prstGeom prst="rect">
            <a:avLst/>
          </a:prstGeom>
          <a:noFill/>
          <a:ln w="76200">
            <a:solidFill>
              <a:srgbClr val="FF0000"/>
            </a:solidFill>
            <a:miter lim="800000"/>
            <a:headEnd/>
            <a:tailEnd/>
          </a:ln>
          <a:effectLst>
            <a:outerShdw dist="38100" dir="7200000" algn="ctr" rotWithShape="0">
              <a:schemeClr val="tx1"/>
            </a:outerShdw>
          </a:effectLst>
        </p:spPr>
      </p:pic>
      <p:cxnSp>
        <p:nvCxnSpPr>
          <p:cNvPr id="86" name="Straight Connector 85"/>
          <p:cNvCxnSpPr/>
          <p:nvPr/>
        </p:nvCxnSpPr>
        <p:spPr>
          <a:xfrm flipV="1">
            <a:off x="3048000" y="2133600"/>
            <a:ext cx="4495800" cy="76200"/>
          </a:xfrm>
          <a:prstGeom prst="line">
            <a:avLst/>
          </a:prstGeom>
          <a:ln w="50800">
            <a:solidFill>
              <a:srgbClr val="FF0000"/>
            </a:solidFill>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52400" y="3732212"/>
            <a:ext cx="4495800" cy="1588"/>
          </a:xfrm>
          <a:prstGeom prst="line">
            <a:avLst/>
          </a:prstGeom>
          <a:ln w="50800">
            <a:solidFill>
              <a:srgbClr val="FF0000"/>
            </a:solidFill>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9">
                                            <p:txEl>
                                              <p:pRg st="8" end="8"/>
                                            </p:txEl>
                                          </p:spTgt>
                                        </p:tgtEl>
                                        <p:attrNameLst>
                                          <p:attrName>style.visibility</p:attrName>
                                        </p:attrNameLst>
                                      </p:cBhvr>
                                      <p:to>
                                        <p:strVal val="visible"/>
                                      </p:to>
                                    </p:set>
                                    <p:animEffect transition="in" filter="fade">
                                      <p:cBhvr>
                                        <p:cTn id="7" dur="1000"/>
                                        <p:tgtEl>
                                          <p:spTgt spid="79">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1000"/>
                                        <p:tgtEl>
                                          <p:spTgt spid="81"/>
                                        </p:tgtEl>
                                      </p:cBhvr>
                                    </p:animEffect>
                                  </p:childTnLst>
                                </p:cTn>
                              </p:par>
                              <p:par>
                                <p:cTn id="11" presetID="10" presetClass="exit" presetSubtype="0" fill="hold" nodeType="withEffect">
                                  <p:stCondLst>
                                    <p:cond delay="0"/>
                                  </p:stCondLst>
                                  <p:childTnLst>
                                    <p:animEffect transition="out" filter="fade">
                                      <p:cBhvr>
                                        <p:cTn id="12" dur="1000"/>
                                        <p:tgtEl>
                                          <p:spTgt spid="78"/>
                                        </p:tgtEl>
                                      </p:cBhvr>
                                    </p:animEffect>
                                    <p:set>
                                      <p:cBhvr>
                                        <p:cTn id="13" dur="1" fill="hold">
                                          <p:stCondLst>
                                            <p:cond delay="999"/>
                                          </p:stCondLst>
                                        </p:cTn>
                                        <p:tgtEl>
                                          <p:spTgt spid="7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4">
                                            <p:txEl>
                                              <p:pRg st="0" end="0"/>
                                            </p:txEl>
                                          </p:spTgt>
                                        </p:tgtEl>
                                        <p:attrNameLst>
                                          <p:attrName>style.visibility</p:attrName>
                                        </p:attrNameLst>
                                      </p:cBhvr>
                                      <p:to>
                                        <p:strVal val="visible"/>
                                      </p:to>
                                    </p:set>
                                    <p:animEffect transition="in" filter="wipe(left)">
                                      <p:cBhvr>
                                        <p:cTn id="18" dur="1000"/>
                                        <p:tgtEl>
                                          <p:spTgt spid="8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8"/>
                                        </p:tgtEl>
                                        <p:attrNameLst>
                                          <p:attrName>style.visibility</p:attrName>
                                        </p:attrNameLst>
                                      </p:cBhvr>
                                      <p:to>
                                        <p:strVal val="visible"/>
                                      </p:to>
                                    </p:set>
                                    <p:animEffect transition="in" filter="wipe(left)">
                                      <p:cBhvr>
                                        <p:cTn id="23" dur="1000"/>
                                        <p:tgtEl>
                                          <p:spTgt spid="88"/>
                                        </p:tgtEl>
                                      </p:cBhvr>
                                    </p:animEffect>
                                  </p:childTnLst>
                                </p:cTn>
                              </p:par>
                            </p:childTnLst>
                          </p:cTn>
                        </p:par>
                        <p:par>
                          <p:cTn id="24" fill="hold">
                            <p:stCondLst>
                              <p:cond delay="1000"/>
                            </p:stCondLst>
                            <p:childTnLst>
                              <p:par>
                                <p:cTn id="25" presetID="25" presetClass="entr" presetSubtype="0" fill="hold" nodeType="afterEffect">
                                  <p:stCondLst>
                                    <p:cond delay="0"/>
                                  </p:stCondLst>
                                  <p:iterate type="lt">
                                    <p:tmPct val="0"/>
                                  </p:iterate>
                                  <p:childTnLst>
                                    <p:set>
                                      <p:cBhvr>
                                        <p:cTn id="26" dur="1" fill="hold">
                                          <p:stCondLst>
                                            <p:cond delay="0"/>
                                          </p:stCondLst>
                                        </p:cTn>
                                        <p:tgtEl>
                                          <p:spTgt spid="80"/>
                                        </p:tgtEl>
                                        <p:attrNameLst>
                                          <p:attrName>style.visibility</p:attrName>
                                        </p:attrNameLst>
                                      </p:cBhvr>
                                      <p:to>
                                        <p:strVal val="visible"/>
                                      </p:to>
                                    </p:set>
                                    <p:anim calcmode="lin" valueType="num">
                                      <p:cBhvr>
                                        <p:cTn id="27" dur="500" decel="50000" fill="hold">
                                          <p:stCondLst>
                                            <p:cond delay="0"/>
                                          </p:stCondLst>
                                        </p:cTn>
                                        <p:tgtEl>
                                          <p:spTgt spid="80"/>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80"/>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0"/>
                                        </p:tgtEl>
                                        <p:attrNameLst>
                                          <p:attrName>ppt_w</p:attrName>
                                        </p:attrNameLst>
                                      </p:cBhvr>
                                      <p:tavLst>
                                        <p:tav tm="0">
                                          <p:val>
                                            <p:strVal val="#ppt_w*.05"/>
                                          </p:val>
                                        </p:tav>
                                        <p:tav tm="100000">
                                          <p:val>
                                            <p:strVal val="#ppt_w"/>
                                          </p:val>
                                        </p:tav>
                                      </p:tavLst>
                                    </p:anim>
                                    <p:anim calcmode="lin" valueType="num">
                                      <p:cBhvr>
                                        <p:cTn id="30" dur="1000" fill="hold"/>
                                        <p:tgtEl>
                                          <p:spTgt spid="80"/>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0"/>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0"/>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0"/>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0"/>
                                        </p:tgtEl>
                                      </p:cBhvr>
                                    </p:animEffect>
                                  </p:childTnLst>
                                </p:cTn>
                              </p:par>
                              <p:par>
                                <p:cTn id="35" presetID="10" presetClass="exit" presetSubtype="0" fill="hold" grpId="1" nodeType="withEffect">
                                  <p:stCondLst>
                                    <p:cond delay="0"/>
                                  </p:stCondLst>
                                  <p:childTnLst>
                                    <p:animEffect transition="out" filter="fade">
                                      <p:cBhvr>
                                        <p:cTn id="36" dur="1000"/>
                                        <p:tgtEl>
                                          <p:spTgt spid="88"/>
                                        </p:tgtEl>
                                      </p:cBhvr>
                                    </p:animEffect>
                                    <p:set>
                                      <p:cBhvr>
                                        <p:cTn id="37" dur="1" fill="hold">
                                          <p:stCondLst>
                                            <p:cond delay="999"/>
                                          </p:stCondLst>
                                        </p:cTn>
                                        <p:tgtEl>
                                          <p:spTgt spid="8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6"/>
                                        </p:tgtEl>
                                        <p:attrNameLst>
                                          <p:attrName>style.visibility</p:attrName>
                                        </p:attrNameLst>
                                      </p:cBhvr>
                                      <p:to>
                                        <p:strVal val="visible"/>
                                      </p:to>
                                    </p:set>
                                    <p:animEffect transition="in" filter="wipe(left)">
                                      <p:cBhvr>
                                        <p:cTn id="42" dur="1000"/>
                                        <p:tgtEl>
                                          <p:spTgt spid="86"/>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92"/>
                                        </p:tgtEl>
                                        <p:attrNameLst>
                                          <p:attrName>style.visibility</p:attrName>
                                        </p:attrNameLst>
                                      </p:cBhvr>
                                      <p:to>
                                        <p:strVal val="visible"/>
                                      </p:to>
                                    </p:set>
                                    <p:animEffect transition="in" filter="wipe(left)">
                                      <p:cBhvr>
                                        <p:cTn id="46" dur="1000"/>
                                        <p:tgtEl>
                                          <p:spTgt spid="9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00"/>
                                        <p:tgtEl>
                                          <p:spTgt spid="92"/>
                                        </p:tgtEl>
                                      </p:cBhvr>
                                    </p:animEffect>
                                    <p:set>
                                      <p:cBhvr>
                                        <p:cTn id="51" dur="1" fill="hold">
                                          <p:stCondLst>
                                            <p:cond delay="999"/>
                                          </p:stCondLst>
                                        </p:cTn>
                                        <p:tgtEl>
                                          <p:spTgt spid="92"/>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1000"/>
                                        <p:tgtEl>
                                          <p:spTgt spid="86"/>
                                        </p:tgtEl>
                                      </p:cBhvr>
                                    </p:animEffect>
                                    <p:set>
                                      <p:cBhvr>
                                        <p:cTn id="54" dur="1" fill="hold">
                                          <p:stCondLst>
                                            <p:cond delay="999"/>
                                          </p:stCondLst>
                                        </p:cTn>
                                        <p:tgtEl>
                                          <p:spTgt spid="86"/>
                                        </p:tgtEl>
                                        <p:attrNameLst>
                                          <p:attrName>style.visibility</p:attrName>
                                        </p:attrNameLst>
                                      </p:cBhvr>
                                      <p:to>
                                        <p:strVal val="hidden"/>
                                      </p:to>
                                    </p:set>
                                  </p:childTnLst>
                                </p:cTn>
                              </p:par>
                              <p:par>
                                <p:cTn id="55" presetID="10" presetClass="exit" presetSubtype="0" fill="hold" nodeType="withEffect">
                                  <p:stCondLst>
                                    <p:cond delay="0"/>
                                  </p:stCondLst>
                                  <p:iterate type="lt">
                                    <p:tmPct val="0"/>
                                  </p:iterate>
                                  <p:childTnLst>
                                    <p:animEffect transition="out" filter="fade">
                                      <p:cBhvr>
                                        <p:cTn id="56" dur="1000"/>
                                        <p:tgtEl>
                                          <p:spTgt spid="80"/>
                                        </p:tgtEl>
                                      </p:cBhvr>
                                    </p:animEffect>
                                    <p:set>
                                      <p:cBhvr>
                                        <p:cTn id="57" dur="1" fill="hold">
                                          <p:stCondLst>
                                            <p:cond delay="999"/>
                                          </p:stCondLst>
                                        </p:cTn>
                                        <p:tgtEl>
                                          <p:spTgt spid="80"/>
                                        </p:tgtEl>
                                        <p:attrNameLst>
                                          <p:attrName>style.visibility</p:attrName>
                                        </p:attrNameLst>
                                      </p:cBhvr>
                                      <p:to>
                                        <p:strVal val="hidden"/>
                                      </p:to>
                                    </p:set>
                                  </p:childTnLst>
                                </p:cTn>
                              </p:par>
                            </p:childTnLst>
                          </p:cTn>
                        </p:par>
                        <p:par>
                          <p:cTn id="58" fill="hold">
                            <p:stCondLst>
                              <p:cond delay="1000"/>
                            </p:stCondLst>
                            <p:childTnLst>
                              <p:par>
                                <p:cTn id="59" presetID="22" presetClass="entr" presetSubtype="8" fill="hold" nodeType="afterEffect">
                                  <p:stCondLst>
                                    <p:cond delay="0"/>
                                  </p:stCondLst>
                                  <p:childTnLst>
                                    <p:set>
                                      <p:cBhvr>
                                        <p:cTn id="60" dur="1" fill="hold">
                                          <p:stCondLst>
                                            <p:cond delay="0"/>
                                          </p:stCondLst>
                                        </p:cTn>
                                        <p:tgtEl>
                                          <p:spTgt spid="84">
                                            <p:txEl>
                                              <p:pRg st="1" end="1"/>
                                            </p:txEl>
                                          </p:spTgt>
                                        </p:tgtEl>
                                        <p:attrNameLst>
                                          <p:attrName>style.visibility</p:attrName>
                                        </p:attrNameLst>
                                      </p:cBhvr>
                                      <p:to>
                                        <p:strVal val="visible"/>
                                      </p:to>
                                    </p:set>
                                    <p:animEffect transition="in" filter="wipe(left)">
                                      <p:cBhvr>
                                        <p:cTn id="61" dur="1000"/>
                                        <p:tgtEl>
                                          <p:spTgt spid="84">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84">
                                            <p:txEl>
                                              <p:pRg st="2" end="2"/>
                                            </p:txEl>
                                          </p:spTgt>
                                        </p:tgtEl>
                                        <p:attrNameLst>
                                          <p:attrName>style.visibility</p:attrName>
                                        </p:attrNameLst>
                                      </p:cBhvr>
                                      <p:to>
                                        <p:strVal val="visible"/>
                                      </p:to>
                                    </p:set>
                                    <p:animEffect transition="in" filter="wipe(left)">
                                      <p:cBhvr>
                                        <p:cTn id="66" dur="1000"/>
                                        <p:tgtEl>
                                          <p:spTgt spid="8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8" grpId="1" animBg="1"/>
    </p:bld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7848302"/>
          </a:xfrm>
          <a:prstGeom prst="rect">
            <a:avLst/>
          </a:prstGeom>
        </p:spPr>
        <p:txBody>
          <a:bodyPr wrap="square">
            <a:spAutoFit/>
          </a:bodyPr>
          <a:lstStyle/>
          <a:p>
            <a:r>
              <a:rPr lang="en-US" dirty="0" smtClean="0">
                <a:hlinkClick r:id="rId2"/>
              </a:rPr>
              <a:t>https://en.wikipedia.org/wiki/Treaty_of_Holston</a:t>
            </a:r>
            <a:endParaRPr lang="en-US" dirty="0" smtClean="0"/>
          </a:p>
          <a:p>
            <a:r>
              <a:rPr lang="en-US" dirty="0" smtClean="0"/>
              <a:t>Treaty of Holston between the Cherokee nation &amp; United States served as a declaration of peace, outlining the specific boundaries of Cherokee land and giving the tribe the right to enforce those boundaries and punish trespassers.  It also placed the Cherokee under the official protection of the United States, granting the government the right to control the tribe's trade and foreign relations. </a:t>
            </a:r>
          </a:p>
          <a:p>
            <a:pPr algn="ctr"/>
            <a:r>
              <a:rPr lang="en-US" b="1" dirty="0" smtClean="0"/>
              <a:t>Treaty of Holston  1791:  Terms</a:t>
            </a:r>
          </a:p>
          <a:p>
            <a:pPr algn="ctr"/>
            <a:endParaRPr lang="en-US" b="1" dirty="0" smtClean="0"/>
          </a:p>
          <a:p>
            <a:pPr>
              <a:buFont typeface="Arial" pitchFamily="34" charset="0"/>
              <a:buChar char="•"/>
            </a:pPr>
            <a:r>
              <a:rPr lang="en-US" dirty="0" smtClean="0"/>
              <a:t>This treaty mentions the following:</a:t>
            </a:r>
          </a:p>
          <a:p>
            <a:pPr>
              <a:buFont typeface="Arial" pitchFamily="34" charset="0"/>
              <a:buChar char="•"/>
            </a:pPr>
            <a:r>
              <a:rPr lang="en-US" dirty="0" smtClean="0"/>
              <a:t>Establishment of perpetual peace and friendship between the two peoples.</a:t>
            </a:r>
          </a:p>
          <a:p>
            <a:pPr>
              <a:buFont typeface="Arial" pitchFamily="34" charset="0"/>
              <a:buChar char="•"/>
            </a:pPr>
            <a:r>
              <a:rPr lang="en-US" dirty="0" smtClean="0"/>
              <a:t>Cherokees acknowledge protection of United States.</a:t>
            </a:r>
          </a:p>
          <a:p>
            <a:pPr>
              <a:buFont typeface="Arial" pitchFamily="34" charset="0"/>
              <a:buChar char="•"/>
            </a:pPr>
            <a:r>
              <a:rPr lang="en-US" dirty="0" smtClean="0"/>
              <a:t>Prisoners of war to be returned.</a:t>
            </a:r>
          </a:p>
          <a:p>
            <a:pPr>
              <a:buFont typeface="Arial" pitchFamily="34" charset="0"/>
              <a:buChar char="•"/>
            </a:pPr>
            <a:r>
              <a:rPr lang="en-US" dirty="0" smtClean="0"/>
              <a:t>Boundaries established between the Cherokee lands and the United States.</a:t>
            </a:r>
          </a:p>
          <a:p>
            <a:pPr>
              <a:buFont typeface="Arial" pitchFamily="34" charset="0"/>
              <a:buChar char="•"/>
            </a:pPr>
            <a:r>
              <a:rPr lang="en-US" dirty="0" smtClean="0"/>
              <a:t>Stipulation of a road by the United States.</a:t>
            </a:r>
          </a:p>
          <a:p>
            <a:pPr>
              <a:buFont typeface="Arial" pitchFamily="34" charset="0"/>
              <a:buChar char="•"/>
            </a:pPr>
            <a:r>
              <a:rPr lang="en-US" dirty="0" smtClean="0"/>
              <a:t>United States to regulate trade.</a:t>
            </a:r>
          </a:p>
          <a:p>
            <a:pPr>
              <a:buFont typeface="Arial" pitchFamily="34" charset="0"/>
              <a:buChar char="•"/>
            </a:pPr>
            <a:r>
              <a:rPr lang="en-US" dirty="0" smtClean="0"/>
              <a:t>Guarantees by the United States that the lands of the Cherokee people have not been ceded to the United States.</a:t>
            </a:r>
          </a:p>
          <a:p>
            <a:pPr>
              <a:buFont typeface="Arial" pitchFamily="34" charset="0"/>
              <a:buChar char="•"/>
            </a:pPr>
            <a:r>
              <a:rPr lang="en-US" dirty="0" smtClean="0"/>
              <a:t>No U.S. citizens may settle within the Cherokee lands; those who do may be punished by the Cherokee.</a:t>
            </a:r>
          </a:p>
          <a:p>
            <a:pPr>
              <a:buFont typeface="Arial" pitchFamily="34" charset="0"/>
              <a:buChar char="•"/>
            </a:pPr>
            <a:r>
              <a:rPr lang="en-US" dirty="0" smtClean="0"/>
              <a:t>No U.S. citizens may hunt within the Cherokee lands.</a:t>
            </a:r>
          </a:p>
          <a:p>
            <a:pPr>
              <a:buFont typeface="Arial" pitchFamily="34" charset="0"/>
              <a:buChar char="•"/>
            </a:pPr>
            <a:r>
              <a:rPr lang="en-US" dirty="0" smtClean="0"/>
              <a:t>The Cherokee must deliver up criminals to the United States.</a:t>
            </a:r>
          </a:p>
          <a:p>
            <a:pPr>
              <a:buFont typeface="Arial" pitchFamily="34" charset="0"/>
              <a:buChar char="•"/>
            </a:pPr>
            <a:r>
              <a:rPr lang="en-US" dirty="0" smtClean="0"/>
              <a:t>U.S. citizens committing crimes within the Cherokee areas are to be punished.</a:t>
            </a:r>
          </a:p>
          <a:p>
            <a:pPr>
              <a:buFont typeface="Arial" pitchFamily="34" charset="0"/>
              <a:buChar char="•"/>
            </a:pPr>
            <a:r>
              <a:rPr lang="en-US" dirty="0" smtClean="0"/>
              <a:t>Retaliation restrained by both nations.</a:t>
            </a:r>
          </a:p>
          <a:p>
            <a:pPr>
              <a:buFont typeface="Arial" pitchFamily="34" charset="0"/>
              <a:buChar char="•"/>
            </a:pPr>
            <a:r>
              <a:rPr lang="en-US" dirty="0" smtClean="0"/>
              <a:t>Cherokees to give notice of pending attacks by other tribes against the United States.</a:t>
            </a:r>
          </a:p>
          <a:p>
            <a:pPr>
              <a:buFont typeface="Arial" pitchFamily="34" charset="0"/>
              <a:buChar char="•"/>
            </a:pPr>
            <a:r>
              <a:rPr lang="en-US" dirty="0" smtClean="0"/>
              <a:t>United States to make presents to the Cherokees for the promotion of having the Cherokees take up an agrarian culture.</a:t>
            </a:r>
          </a:p>
          <a:p>
            <a:pPr>
              <a:buFont typeface="Arial" pitchFamily="34" charset="0"/>
              <a:buChar char="•"/>
            </a:pPr>
            <a:r>
              <a:rPr lang="en-US" dirty="0" smtClean="0"/>
              <a:t>Both peoples to cease any animosities held against each other.</a:t>
            </a:r>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TextBox 15"/>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useBgFill="1">
        <p:nvSpPr>
          <p:cNvPr id="6" name="TextBox 5"/>
          <p:cNvSpPr txBox="1"/>
          <p:nvPr/>
        </p:nvSpPr>
        <p:spPr>
          <a:xfrm>
            <a:off x="1600200" y="2209800"/>
            <a:ext cx="6705600" cy="3170099"/>
          </a:xfrm>
          <a:prstGeom prst="rect">
            <a:avLst/>
          </a:prstGeom>
        </p:spPr>
        <p:txBody>
          <a:bodyPr wrap="square" rtlCol="0">
            <a:spAutoFit/>
          </a:bodyPr>
          <a:lstStyle/>
          <a:p>
            <a:r>
              <a:rPr lang="en-US" sz="3200" dirty="0" smtClean="0">
                <a:solidFill>
                  <a:srgbClr val="00A249"/>
                </a:solidFill>
                <a:effectLst>
                  <a:outerShdw dist="50800" dir="7200000" algn="ctr" rotWithShape="0">
                    <a:schemeClr val="tx1"/>
                  </a:outerShdw>
                </a:effectLst>
              </a:rPr>
              <a:t>American Revolution  (1775-1783)</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Cherokee Wars  (1776-1795)</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War of 1812  (1812-1815)	</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Creek War  (1813-1814)</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1</a:t>
            </a:r>
            <a:r>
              <a:rPr lang="en-US" sz="3200" baseline="30000" dirty="0" smtClean="0">
                <a:solidFill>
                  <a:srgbClr val="00A249"/>
                </a:solidFill>
                <a:effectLst>
                  <a:outerShdw dist="50800" dir="7200000" algn="ctr" rotWithShape="0">
                    <a:schemeClr val="tx1"/>
                  </a:outerShdw>
                </a:effectLst>
              </a:rPr>
              <a:t>st</a:t>
            </a:r>
            <a:r>
              <a:rPr lang="en-US" sz="3200" dirty="0" smtClean="0">
                <a:solidFill>
                  <a:srgbClr val="00A249"/>
                </a:solidFill>
                <a:effectLst>
                  <a:outerShdw dist="50800" dir="7200000" algn="ctr" rotWithShape="0">
                    <a:schemeClr val="tx1"/>
                  </a:outerShdw>
                </a:effectLst>
              </a:rPr>
              <a:t> Seminole War  (1817-1818)</a:t>
            </a:r>
          </a:p>
        </p:txBody>
      </p:sp>
      <p:sp>
        <p:nvSpPr>
          <p:cNvPr id="7" name="TextBox 6"/>
          <p:cNvSpPr txBox="1"/>
          <p:nvPr/>
        </p:nvSpPr>
        <p:spPr>
          <a:xfrm>
            <a:off x="1600200" y="3505200"/>
            <a:ext cx="5181600" cy="738664"/>
          </a:xfrm>
          <a:prstGeom prst="rect">
            <a:avLst/>
          </a:prstGeom>
          <a:noFill/>
        </p:spPr>
        <p:txBody>
          <a:bodyPr wrap="square" rtlCol="0">
            <a:spAutoFit/>
          </a:bodyPr>
          <a:lstStyle/>
          <a:p>
            <a:r>
              <a:rPr lang="en-US" sz="3200" dirty="0" smtClean="0">
                <a:solidFill>
                  <a:srgbClr val="FF0000"/>
                </a:solidFill>
                <a:effectLst>
                  <a:outerShdw dist="50800" dir="7200000" algn="ctr" rotWithShape="0">
                    <a:schemeClr val="tx1"/>
                  </a:outerShdw>
                </a:effectLst>
              </a:rPr>
              <a:t>War of 1812  (1812-1815)</a:t>
            </a:r>
          </a:p>
          <a:p>
            <a:endParaRPr lang="en-US" sz="1000" dirty="0" smtClean="0">
              <a:solidFill>
                <a:srgbClr val="FF0000"/>
              </a:solidFill>
              <a:effectLst>
                <a:outerShdw dist="50800" dir="7200000" algn="ctr" rotWithShape="0">
                  <a:schemeClr val="tx1"/>
                </a:outerShdw>
              </a:effectLst>
            </a:endParaRPr>
          </a:p>
        </p:txBody>
      </p:sp>
      <p:sp>
        <p:nvSpPr>
          <p:cNvPr id="9" name="Rectangle 8"/>
          <p:cNvSpPr/>
          <p:nvPr/>
        </p:nvSpPr>
        <p:spPr>
          <a:xfrm>
            <a:off x="0" y="1371600"/>
            <a:ext cx="9144000" cy="646331"/>
          </a:xfrm>
          <a:prstGeom prst="rect">
            <a:avLst/>
          </a:prstGeom>
        </p:spPr>
        <p:txBody>
          <a:bodyPr wrap="square">
            <a:spAutoFit/>
          </a:bodyPr>
          <a:lstStyle/>
          <a:p>
            <a:pPr algn="ctr"/>
            <a:r>
              <a:rPr lang="en-US" sz="3600" dirty="0" smtClean="0">
                <a:solidFill>
                  <a:srgbClr val="00A249"/>
                </a:solidFill>
                <a:effectLst>
                  <a:outerShdw dist="38100" dir="7200000" algn="ctr" rotWithShape="0">
                    <a:schemeClr val="tx1"/>
                  </a:outerShdw>
                </a:effectLst>
              </a:rPr>
              <a:t>Wars lead to land cessions</a:t>
            </a:r>
            <a:endParaRPr lang="en-US" sz="3600" dirty="0">
              <a:effectLst>
                <a:outerShdw dist="38100" dir="7200000" algn="ctr" rotWithShape="0">
                  <a:schemeClr val="tx1"/>
                </a:outerShdw>
              </a:effectLst>
            </a:endParaRPr>
          </a:p>
        </p:txBody>
      </p:sp>
      <p:cxnSp>
        <p:nvCxnSpPr>
          <p:cNvPr id="10" name="Straight Connector 9"/>
          <p:cNvCxnSpPr/>
          <p:nvPr/>
        </p:nvCxnSpPr>
        <p:spPr>
          <a:xfrm>
            <a:off x="2209800" y="1981200"/>
            <a:ext cx="4800600" cy="1588"/>
          </a:xfrm>
          <a:prstGeom prst="line">
            <a:avLst/>
          </a:prstGeom>
          <a:ln w="76200">
            <a:solidFill>
              <a:srgbClr val="00A249"/>
            </a:solidFill>
          </a:ln>
          <a:effectLst>
            <a:outerShdw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bg/>
                                          </p:spTgt>
                                        </p:tgtEl>
                                        <p:attrNameLst>
                                          <p:attrName>style.visibility</p:attrName>
                                        </p:attrNameLst>
                                      </p:cBhvr>
                                      <p:to>
                                        <p:strVal val="visible"/>
                                      </p:to>
                                    </p:set>
                                    <p:animEffect transition="in" filter="fade">
                                      <p:cBhvr>
                                        <p:cTn id="13" dur="1000"/>
                                        <p:tgtEl>
                                          <p:spTgt spid="6">
                                            <p:bg/>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1000"/>
                                        <p:tgtEl>
                                          <p:spTgt spid="6">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1000"/>
                                        <p:tgtEl>
                                          <p:spTgt spid="6">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fade">
                                      <p:cBhvr>
                                        <p:cTn id="28" dur="1000"/>
                                        <p:tgtEl>
                                          <p:spTgt spid="6">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nodeType="clickEffect">
                                  <p:stCondLst>
                                    <p:cond delay="0"/>
                                  </p:stCondLst>
                                  <p:childTnLst>
                                    <p:animClr clrSpc="rgb">
                                      <p:cBhvr override="childStyle">
                                        <p:cTn id="32" dur="1000" fill="hold"/>
                                        <p:tgtEl>
                                          <p:spTgt spid="6">
                                            <p:txEl>
                                              <p:pRg st="4" end="4"/>
                                            </p:txEl>
                                          </p:spTgt>
                                        </p:tgtEl>
                                        <p:attrNameLst>
                                          <p:attrName>style.color</p:attrName>
                                        </p:attrNameLst>
                                      </p:cBhvr>
                                      <p:to>
                                        <a:srgbClr val="FF0000"/>
                                      </p:to>
                                    </p:animClr>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64" presetClass="path" presetSubtype="0" accel="50000" decel="50000" fill="hold" grpId="1" nodeType="withEffect">
                                  <p:stCondLst>
                                    <p:cond delay="0"/>
                                  </p:stCondLst>
                                  <p:childTnLst>
                                    <p:animMotion origin="layout" path="M -3.33333E-6 -4.81481E-6 L 0.08334 -0.42037 " pathEditMode="relative" rAng="0" ptsTypes="AA">
                                      <p:cBhvr>
                                        <p:cTn id="38" dur="1000" fill="hold"/>
                                        <p:tgtEl>
                                          <p:spTgt spid="7"/>
                                        </p:tgtEl>
                                        <p:attrNameLst>
                                          <p:attrName>ppt_x</p:attrName>
                                          <p:attrName>ppt_y</p:attrName>
                                        </p:attrNameLst>
                                      </p:cBhvr>
                                      <p:rCtr x="42" y="-210"/>
                                    </p:animMotion>
                                  </p:childTnLst>
                                </p:cTn>
                              </p:par>
                              <p:par>
                                <p:cTn id="39" presetID="10" presetClass="exit" presetSubtype="0" fill="hold" grpId="1" nodeType="withEffect">
                                  <p:stCondLst>
                                    <p:cond delay="0"/>
                                  </p:stCondLst>
                                  <p:childTnLst>
                                    <p:animEffect transition="out" filter="fade">
                                      <p:cBhvr>
                                        <p:cTn id="40" dur="1000"/>
                                        <p:tgtEl>
                                          <p:spTgt spid="6">
                                            <p:txEl>
                                              <p:pRg st="0" end="0"/>
                                            </p:txEl>
                                          </p:spTgt>
                                        </p:tgtEl>
                                      </p:cBhvr>
                                    </p:animEffect>
                                    <p:set>
                                      <p:cBhvr>
                                        <p:cTn id="41" dur="1" fill="hold">
                                          <p:stCondLst>
                                            <p:cond delay="999"/>
                                          </p:stCondLst>
                                        </p:cTn>
                                        <p:tgtEl>
                                          <p:spTgt spid="6">
                                            <p:txEl>
                                              <p:pRg st="0" end="0"/>
                                            </p:txEl>
                                          </p:spTgt>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000"/>
                                        <p:tgtEl>
                                          <p:spTgt spid="6">
                                            <p:txEl>
                                              <p:pRg st="2" end="2"/>
                                            </p:txEl>
                                          </p:spTgt>
                                        </p:tgtEl>
                                      </p:cBhvr>
                                    </p:animEffect>
                                    <p:set>
                                      <p:cBhvr>
                                        <p:cTn id="44" dur="1" fill="hold">
                                          <p:stCondLst>
                                            <p:cond delay="999"/>
                                          </p:stCondLst>
                                        </p:cTn>
                                        <p:tgtEl>
                                          <p:spTgt spid="6">
                                            <p:txEl>
                                              <p:pRg st="2" end="2"/>
                                            </p:txEl>
                                          </p:spTgt>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1000"/>
                                        <p:tgtEl>
                                          <p:spTgt spid="6">
                                            <p:txEl>
                                              <p:pRg st="4" end="4"/>
                                            </p:txEl>
                                          </p:spTgt>
                                        </p:tgtEl>
                                      </p:cBhvr>
                                    </p:animEffect>
                                    <p:set>
                                      <p:cBhvr>
                                        <p:cTn id="47" dur="1" fill="hold">
                                          <p:stCondLst>
                                            <p:cond delay="999"/>
                                          </p:stCondLst>
                                        </p:cTn>
                                        <p:tgtEl>
                                          <p:spTgt spid="6">
                                            <p:txEl>
                                              <p:pRg st="4" end="4"/>
                                            </p:txEl>
                                          </p:spTgt>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6">
                                            <p:txEl>
                                              <p:pRg st="6" end="6"/>
                                            </p:txEl>
                                          </p:spTgt>
                                        </p:tgtEl>
                                      </p:cBhvr>
                                    </p:animEffect>
                                    <p:set>
                                      <p:cBhvr>
                                        <p:cTn id="50" dur="1" fill="hold">
                                          <p:stCondLst>
                                            <p:cond delay="999"/>
                                          </p:stCondLst>
                                        </p:cTn>
                                        <p:tgtEl>
                                          <p:spTgt spid="6">
                                            <p:txEl>
                                              <p:pRg st="6" end="6"/>
                                            </p:txEl>
                                          </p:spTgt>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1000"/>
                                        <p:tgtEl>
                                          <p:spTgt spid="6">
                                            <p:txEl>
                                              <p:pRg st="8" end="8"/>
                                            </p:txEl>
                                          </p:spTgt>
                                        </p:tgtEl>
                                      </p:cBhvr>
                                    </p:animEffect>
                                    <p:set>
                                      <p:cBhvr>
                                        <p:cTn id="53" dur="1" fill="hold">
                                          <p:stCondLst>
                                            <p:cond delay="999"/>
                                          </p:stCondLst>
                                        </p:cTn>
                                        <p:tgtEl>
                                          <p:spTgt spid="6">
                                            <p:txEl>
                                              <p:pRg st="8" end="8"/>
                                            </p:txEl>
                                          </p:spTgt>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6">
                                            <p:bg/>
                                          </p:spTgt>
                                        </p:tgtEl>
                                      </p:cBhvr>
                                    </p:animEffect>
                                    <p:set>
                                      <p:cBhvr>
                                        <p:cTn id="56" dur="1" fill="hold">
                                          <p:stCondLst>
                                            <p:cond delay="999"/>
                                          </p:stCondLst>
                                        </p:cTn>
                                        <p:tgtEl>
                                          <p:spTgt spid="6">
                                            <p:bg/>
                                          </p:spTgt>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9"/>
                                        </p:tgtEl>
                                      </p:cBhvr>
                                    </p:animEffect>
                                    <p:set>
                                      <p:cBhvr>
                                        <p:cTn id="59" dur="1" fill="hold">
                                          <p:stCondLst>
                                            <p:cond delay="999"/>
                                          </p:stCondLst>
                                        </p:cTn>
                                        <p:tgtEl>
                                          <p:spTgt spid="9"/>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10"/>
                                        </p:tgtEl>
                                      </p:cBhvr>
                                    </p:animEffect>
                                    <p:set>
                                      <p:cBhvr>
                                        <p:cTn id="62"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6" grpId="1" build="allAtOnce" animBg="1"/>
      <p:bldP spid="7" grpId="0"/>
      <p:bldP spid="7" grpId="1"/>
      <p:bldP spid="9" grpId="0"/>
      <p:bldP spid="9" grpId="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981200"/>
            <a:ext cx="9144000" cy="3539430"/>
          </a:xfrm>
          <a:prstGeom prst="rect">
            <a:avLst/>
          </a:prstGeom>
        </p:spPr>
        <p:txBody>
          <a:bodyPr wrap="square">
            <a:spAutoFit/>
          </a:bodyPr>
          <a:lstStyle/>
          <a:p>
            <a:r>
              <a:rPr lang="en-US" sz="3200" dirty="0" smtClean="0"/>
              <a:t> United States 					   Great Britain</a:t>
            </a:r>
          </a:p>
          <a:p>
            <a:r>
              <a:rPr lang="en-US" sz="3200" dirty="0" smtClean="0"/>
              <a:t>			 </a:t>
            </a:r>
            <a:r>
              <a:rPr lang="en-US" sz="3200" u="sng" dirty="0" smtClean="0"/>
              <a:t>Reasons for the War</a:t>
            </a:r>
          </a:p>
          <a:p>
            <a:pPr lvl="1"/>
            <a:r>
              <a:rPr lang="en-US" sz="3200" dirty="0" smtClean="0"/>
              <a:t>	- trade restrictions</a:t>
            </a:r>
          </a:p>
          <a:p>
            <a:pPr lvl="1"/>
            <a:r>
              <a:rPr lang="en-US" sz="3200" dirty="0" smtClean="0"/>
              <a:t> 	- </a:t>
            </a:r>
            <a:r>
              <a:rPr lang="en-US" sz="3200" dirty="0" err="1" smtClean="0"/>
              <a:t>impressment</a:t>
            </a:r>
            <a:r>
              <a:rPr lang="en-US" sz="3200" dirty="0" smtClean="0"/>
              <a:t> of American merchant sailors</a:t>
            </a:r>
          </a:p>
          <a:p>
            <a:pPr lvl="1"/>
            <a:r>
              <a:rPr lang="en-US" sz="3200" dirty="0" smtClean="0"/>
              <a:t> 	- U.S. attempts to annex Canada</a:t>
            </a:r>
          </a:p>
          <a:p>
            <a:pPr lvl="1"/>
            <a:r>
              <a:rPr lang="en-US" sz="3200" dirty="0" smtClean="0"/>
              <a:t>	- British support of Native Tribes in their 	   	  fight against American expansion</a:t>
            </a:r>
            <a:endParaRPr lang="en-US" sz="3200" dirty="0"/>
          </a:p>
        </p:txBody>
      </p:sp>
      <p:sp>
        <p:nvSpPr>
          <p:cNvPr id="13" name="Rectangle 12"/>
          <p:cNvSpPr/>
          <p:nvPr/>
        </p:nvSpPr>
        <p:spPr>
          <a:xfrm>
            <a:off x="0" y="2463225"/>
            <a:ext cx="9144000" cy="584775"/>
          </a:xfrm>
          <a:prstGeom prst="rect">
            <a:avLst/>
          </a:prstGeom>
        </p:spPr>
        <p:txBody>
          <a:bodyPr wrap="square">
            <a:spAutoFit/>
          </a:bodyPr>
          <a:lstStyle/>
          <a:p>
            <a:r>
              <a:rPr lang="en-US" sz="3200" dirty="0" smtClean="0"/>
              <a:t>			 </a:t>
            </a:r>
            <a:r>
              <a:rPr lang="en-US" sz="3200" dirty="0" smtClean="0">
                <a:solidFill>
                  <a:srgbClr val="FF0000"/>
                </a:solidFill>
                <a:effectLst>
                  <a:outerShdw dist="50800" dir="7200000" algn="ctr" rotWithShape="0">
                    <a:schemeClr val="tx1"/>
                  </a:outerShdw>
                </a:effectLst>
              </a:rPr>
              <a:t>RESULTS</a:t>
            </a:r>
            <a:r>
              <a:rPr lang="en-US" sz="3200" dirty="0" smtClean="0"/>
              <a:t> of the War</a:t>
            </a:r>
          </a:p>
        </p:txBody>
      </p:sp>
      <p:sp useBgFill="1">
        <p:nvSpPr>
          <p:cNvPr id="2" name="TextBox 1"/>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p:nvSpPr>
          <p:cNvPr id="3" name="TextBox 2"/>
          <p:cNvSpPr txBox="1"/>
          <p:nvPr/>
        </p:nvSpPr>
        <p:spPr>
          <a:xfrm>
            <a:off x="2359152" y="621792"/>
            <a:ext cx="5181600" cy="584775"/>
          </a:xfrm>
          <a:prstGeom prst="rect">
            <a:avLst/>
          </a:prstGeom>
          <a:noFill/>
        </p:spPr>
        <p:txBody>
          <a:bodyPr wrap="square" rtlCol="0">
            <a:spAutoFit/>
          </a:bodyPr>
          <a:lstStyle/>
          <a:p>
            <a:r>
              <a:rPr lang="en-US" sz="3200" dirty="0" smtClean="0">
                <a:solidFill>
                  <a:srgbClr val="FF0000"/>
                </a:solidFill>
                <a:effectLst>
                  <a:outerShdw dist="50800" dir="7200000" algn="ctr" rotWithShape="0">
                    <a:schemeClr val="tx1"/>
                  </a:outerShdw>
                </a:effectLst>
              </a:rPr>
              <a:t>War of 1812  (1812-1815)</a:t>
            </a:r>
          </a:p>
        </p:txBody>
      </p:sp>
      <p:pic>
        <p:nvPicPr>
          <p:cNvPr id="4" name="Picture 1" descr="The Union Flag: a red cross over combined red and white saltires, all with white borders, over a dark blue background."/>
          <p:cNvPicPr>
            <a:picLocks noChangeAspect="1" noChangeArrowheads="1"/>
          </p:cNvPicPr>
          <p:nvPr/>
        </p:nvPicPr>
        <p:blipFill>
          <a:blip r:embed="rId2"/>
          <a:srcRect/>
          <a:stretch>
            <a:fillRect/>
          </a:stretch>
        </p:blipFill>
        <p:spPr bwMode="auto">
          <a:xfrm>
            <a:off x="6858000" y="914400"/>
            <a:ext cx="1981200" cy="994485"/>
          </a:xfrm>
          <a:prstGeom prst="rect">
            <a:avLst/>
          </a:prstGeom>
          <a:noFill/>
        </p:spPr>
      </p:pic>
      <p:pic>
        <p:nvPicPr>
          <p:cNvPr id="5" name="Picture 3" descr="Image result for american flag 1812"/>
          <p:cNvPicPr>
            <a:picLocks noChangeAspect="1" noChangeArrowheads="1"/>
          </p:cNvPicPr>
          <p:nvPr/>
        </p:nvPicPr>
        <p:blipFill>
          <a:blip r:embed="rId3"/>
          <a:srcRect/>
          <a:stretch>
            <a:fillRect/>
          </a:stretch>
        </p:blipFill>
        <p:spPr bwMode="auto">
          <a:xfrm>
            <a:off x="381000" y="914400"/>
            <a:ext cx="1905000" cy="1001168"/>
          </a:xfrm>
          <a:prstGeom prst="rect">
            <a:avLst/>
          </a:prstGeom>
          <a:noFill/>
        </p:spPr>
      </p:pic>
      <p:grpSp>
        <p:nvGrpSpPr>
          <p:cNvPr id="7" name="Group 6"/>
          <p:cNvGrpSpPr/>
          <p:nvPr/>
        </p:nvGrpSpPr>
        <p:grpSpPr>
          <a:xfrm>
            <a:off x="2133600" y="4953000"/>
            <a:ext cx="5197804" cy="1676400"/>
            <a:chOff x="2269796" y="4953000"/>
            <a:chExt cx="5197804" cy="1676400"/>
          </a:xfrm>
        </p:grpSpPr>
        <p:sp>
          <p:nvSpPr>
            <p:cNvPr id="8" name="Rounded Rectangle 7"/>
            <p:cNvSpPr/>
            <p:nvPr/>
          </p:nvSpPr>
          <p:spPr>
            <a:xfrm>
              <a:off x="3352800" y="4953000"/>
              <a:ext cx="3505200" cy="533400"/>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23"/>
            <p:cNvGrpSpPr/>
            <p:nvPr/>
          </p:nvGrpSpPr>
          <p:grpSpPr>
            <a:xfrm>
              <a:off x="2269796" y="5859959"/>
              <a:ext cx="4588205" cy="769441"/>
              <a:chOff x="2179862" y="5594305"/>
              <a:chExt cx="4588205" cy="769441"/>
            </a:xfrm>
          </p:grpSpPr>
          <p:sp>
            <p:nvSpPr>
              <p:cNvPr id="11" name="TextBox 10"/>
              <p:cNvSpPr txBox="1"/>
              <p:nvPr/>
            </p:nvSpPr>
            <p:spPr>
              <a:xfrm>
                <a:off x="2179862" y="5594305"/>
                <a:ext cx="4512004" cy="769441"/>
              </a:xfrm>
              <a:prstGeom prst="rect">
                <a:avLst/>
              </a:prstGeom>
              <a:noFill/>
              <a:ln w="50800">
                <a:noFill/>
              </a:ln>
            </p:spPr>
            <p:txBody>
              <a:bodyPr wrap="none" rtlCol="0">
                <a:spAutoFit/>
              </a:bodyPr>
              <a:lstStyle/>
              <a:p>
                <a:r>
                  <a:rPr lang="en-US" sz="4400" b="1" dirty="0" smtClean="0">
                    <a:solidFill>
                      <a:srgbClr val="FF0000"/>
                    </a:solidFill>
                    <a:effectLst>
                      <a:outerShdw dist="38100" dir="7200000" algn="ctr" rotWithShape="0">
                        <a:schemeClr val="tx1"/>
                      </a:outerShdw>
                    </a:effectLst>
                  </a:rPr>
                  <a:t>Manifest Destiny!!</a:t>
                </a:r>
                <a:endParaRPr lang="en-US" sz="4400" b="1" dirty="0">
                  <a:solidFill>
                    <a:srgbClr val="FF0000"/>
                  </a:solidFill>
                  <a:effectLst>
                    <a:outerShdw dist="38100" dir="7200000" algn="ctr" rotWithShape="0">
                      <a:schemeClr val="tx1"/>
                    </a:outerShdw>
                  </a:effectLst>
                </a:endParaRPr>
              </a:p>
            </p:txBody>
          </p:sp>
          <p:sp>
            <p:nvSpPr>
              <p:cNvPr id="12" name="Rounded Rectangle 11"/>
              <p:cNvSpPr/>
              <p:nvPr/>
            </p:nvSpPr>
            <p:spPr>
              <a:xfrm>
                <a:off x="2196067" y="5601746"/>
                <a:ext cx="4572000" cy="733736"/>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Curved Left Arrow 9"/>
            <p:cNvSpPr/>
            <p:nvPr/>
          </p:nvSpPr>
          <p:spPr>
            <a:xfrm>
              <a:off x="6858000" y="5181600"/>
              <a:ext cx="609600" cy="1295400"/>
            </a:xfrm>
            <a:prstGeom prst="curved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14" name="Straight Connector 13"/>
          <p:cNvCxnSpPr/>
          <p:nvPr/>
        </p:nvCxnSpPr>
        <p:spPr>
          <a:xfrm>
            <a:off x="2895600" y="2970212"/>
            <a:ext cx="32766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anim calcmode="lin" valueType="num">
                                      <p:cBhvr>
                                        <p:cTn id="1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wipe(left)">
                                      <p:cBhvr>
                                        <p:cTn id="24" dur="1000"/>
                                        <p:tgtEl>
                                          <p:spTgt spid="6">
                                            <p:txEl>
                                              <p:pRg st="1" end="1"/>
                                            </p:txEl>
                                          </p:spTgt>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1000"/>
                                        <p:tgtEl>
                                          <p:spTgt spid="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fade">
                                      <p:cBhvr>
                                        <p:cTn id="33" dur="1000"/>
                                        <p:tgtEl>
                                          <p:spTgt spid="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animEffect transition="in" filter="fade">
                                      <p:cBhvr>
                                        <p:cTn id="38" dur="1000"/>
                                        <p:tgtEl>
                                          <p:spTgt spid="6">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animEffect transition="in" filter="fade">
                                      <p:cBhvr>
                                        <p:cTn id="43" dur="1000"/>
                                        <p:tgtEl>
                                          <p:spTgt spid="6">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up)">
                                      <p:cBhvr>
                                        <p:cTn id="48" dur="10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1000"/>
                                        <p:tgtEl>
                                          <p:spTgt spid="7"/>
                                        </p:tgtEl>
                                      </p:cBhvr>
                                    </p:animEffect>
                                    <p:set>
                                      <p:cBhvr>
                                        <p:cTn id="53" dur="1" fill="hold">
                                          <p:stCondLst>
                                            <p:cond delay="999"/>
                                          </p:stCondLst>
                                        </p:cTn>
                                        <p:tgtEl>
                                          <p:spTgt spid="7"/>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6">
                                            <p:txEl>
                                              <p:pRg st="2" end="2"/>
                                            </p:txEl>
                                          </p:spTgt>
                                        </p:tgtEl>
                                      </p:cBhvr>
                                    </p:animEffect>
                                    <p:set>
                                      <p:cBhvr>
                                        <p:cTn id="56" dur="1" fill="hold">
                                          <p:stCondLst>
                                            <p:cond delay="999"/>
                                          </p:stCondLst>
                                        </p:cTn>
                                        <p:tgtEl>
                                          <p:spTgt spid="6">
                                            <p:txEl>
                                              <p:pRg st="2" end="2"/>
                                            </p:txEl>
                                          </p:spTgt>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00"/>
                                        <p:tgtEl>
                                          <p:spTgt spid="6">
                                            <p:txEl>
                                              <p:pRg st="3" end="3"/>
                                            </p:txEl>
                                          </p:spTgt>
                                        </p:tgtEl>
                                      </p:cBhvr>
                                    </p:animEffect>
                                    <p:set>
                                      <p:cBhvr>
                                        <p:cTn id="59" dur="1" fill="hold">
                                          <p:stCondLst>
                                            <p:cond delay="999"/>
                                          </p:stCondLst>
                                        </p:cTn>
                                        <p:tgtEl>
                                          <p:spTgt spid="6">
                                            <p:txEl>
                                              <p:pRg st="3" end="3"/>
                                            </p:txEl>
                                          </p:spTgt>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6">
                                            <p:txEl>
                                              <p:pRg st="4" end="4"/>
                                            </p:txEl>
                                          </p:spTgt>
                                        </p:tgtEl>
                                      </p:cBhvr>
                                    </p:animEffect>
                                    <p:set>
                                      <p:cBhvr>
                                        <p:cTn id="62" dur="1" fill="hold">
                                          <p:stCondLst>
                                            <p:cond delay="999"/>
                                          </p:stCondLst>
                                        </p:cTn>
                                        <p:tgtEl>
                                          <p:spTgt spid="6">
                                            <p:txEl>
                                              <p:pRg st="4" end="4"/>
                                            </p:txEl>
                                          </p:spTgt>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6">
                                            <p:txEl>
                                              <p:pRg st="5" end="5"/>
                                            </p:txEl>
                                          </p:spTgt>
                                        </p:tgtEl>
                                      </p:cBhvr>
                                    </p:animEffect>
                                    <p:set>
                                      <p:cBhvr>
                                        <p:cTn id="65" dur="1" fill="hold">
                                          <p:stCondLst>
                                            <p:cond delay="999"/>
                                          </p:stCondLst>
                                        </p:cTn>
                                        <p:tgtEl>
                                          <p:spTgt spid="6">
                                            <p:txEl>
                                              <p:pRg st="5" end="5"/>
                                            </p:txEl>
                                          </p:spTgt>
                                        </p:tgtEl>
                                        <p:attrNameLst>
                                          <p:attrName>style.visibility</p:attrName>
                                        </p:attrNameLst>
                                      </p:cBhvr>
                                      <p:to>
                                        <p:strVal val="hidden"/>
                                      </p:to>
                                    </p:set>
                                  </p:childTnLst>
                                </p:cTn>
                              </p:par>
                            </p:childTnLst>
                          </p:cTn>
                        </p:par>
                        <p:par>
                          <p:cTn id="66" fill="hold">
                            <p:stCondLst>
                              <p:cond delay="1000"/>
                            </p:stCondLst>
                            <p:childTnLst>
                              <p:par>
                                <p:cTn id="67" presetID="53" presetClass="entr" presetSubtype="0" fill="hold" nodeType="afterEffect">
                                  <p:stCondLst>
                                    <p:cond delay="0"/>
                                  </p:stCondLst>
                                  <p:childTnLst>
                                    <p:set>
                                      <p:cBhvr>
                                        <p:cTn id="68" dur="1" fill="hold">
                                          <p:stCondLst>
                                            <p:cond delay="0"/>
                                          </p:stCondLst>
                                        </p:cTn>
                                        <p:tgtEl>
                                          <p:spTgt spid="13">
                                            <p:txEl>
                                              <p:pRg st="0" end="0"/>
                                            </p:txEl>
                                          </p:spTgt>
                                        </p:tgtEl>
                                        <p:attrNameLst>
                                          <p:attrName>style.visibility</p:attrName>
                                        </p:attrNameLst>
                                      </p:cBhvr>
                                      <p:to>
                                        <p:strVal val="visible"/>
                                      </p:to>
                                    </p:set>
                                    <p:anim calcmode="lin" valueType="num">
                                      <p:cBhvr>
                                        <p:cTn id="69"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70" dur="10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71" dur="1000"/>
                                        <p:tgtEl>
                                          <p:spTgt spid="13">
                                            <p:txEl>
                                              <p:pRg st="0" end="0"/>
                                            </p:txEl>
                                          </p:spTgt>
                                        </p:tgtEl>
                                      </p:cBhvr>
                                    </p:animEffect>
                                  </p:childTnLst>
                                </p:cTn>
                              </p:par>
                              <p:par>
                                <p:cTn id="72" presetID="53" presetClass="exit" presetSubtype="0" fill="hold" nodeType="withEffect">
                                  <p:stCondLst>
                                    <p:cond delay="0"/>
                                  </p:stCondLst>
                                  <p:childTnLst>
                                    <p:anim calcmode="lin" valueType="num">
                                      <p:cBhvr>
                                        <p:cTn id="73" dur="1000"/>
                                        <p:tgtEl>
                                          <p:spTgt spid="6">
                                            <p:txEl>
                                              <p:pRg st="1" end="1"/>
                                            </p:txEl>
                                          </p:spTgt>
                                        </p:tgtEl>
                                        <p:attrNameLst>
                                          <p:attrName>ppt_w</p:attrName>
                                        </p:attrNameLst>
                                      </p:cBhvr>
                                      <p:tavLst>
                                        <p:tav tm="0">
                                          <p:val>
                                            <p:strVal val="ppt_w"/>
                                          </p:val>
                                        </p:tav>
                                        <p:tav tm="100000">
                                          <p:val>
                                            <p:fltVal val="0"/>
                                          </p:val>
                                        </p:tav>
                                      </p:tavLst>
                                    </p:anim>
                                    <p:anim calcmode="lin" valueType="num">
                                      <p:cBhvr>
                                        <p:cTn id="74" dur="1000"/>
                                        <p:tgtEl>
                                          <p:spTgt spid="6">
                                            <p:txEl>
                                              <p:pRg st="1" end="1"/>
                                            </p:txEl>
                                          </p:spTgt>
                                        </p:tgtEl>
                                        <p:attrNameLst>
                                          <p:attrName>ppt_h</p:attrName>
                                        </p:attrNameLst>
                                      </p:cBhvr>
                                      <p:tavLst>
                                        <p:tav tm="0">
                                          <p:val>
                                            <p:strVal val="ppt_h"/>
                                          </p:val>
                                        </p:tav>
                                        <p:tav tm="100000">
                                          <p:val>
                                            <p:fltVal val="0"/>
                                          </p:val>
                                        </p:tav>
                                      </p:tavLst>
                                    </p:anim>
                                    <p:animEffect transition="out" filter="fade">
                                      <p:cBhvr>
                                        <p:cTn id="75" dur="1000"/>
                                        <p:tgtEl>
                                          <p:spTgt spid="6">
                                            <p:txEl>
                                              <p:pRg st="1" end="1"/>
                                            </p:txEl>
                                          </p:spTgt>
                                        </p:tgtEl>
                                      </p:cBhvr>
                                    </p:animEffect>
                                    <p:set>
                                      <p:cBhvr>
                                        <p:cTn id="76" dur="1" fill="hold">
                                          <p:stCondLst>
                                            <p:cond delay="999"/>
                                          </p:stCondLst>
                                        </p:cTn>
                                        <p:tgtEl>
                                          <p:spTgt spid="6">
                                            <p:txEl>
                                              <p:pRg st="1" end="1"/>
                                            </p:txEl>
                                          </p:spTgt>
                                        </p:tgtEl>
                                        <p:attrNameLst>
                                          <p:attrName>style.visibility</p:attrName>
                                        </p:attrNameLst>
                                      </p:cBhvr>
                                      <p:to>
                                        <p:strVal val="hidden"/>
                                      </p:to>
                                    </p:set>
                                  </p:childTnLst>
                                </p:cTn>
                              </p:par>
                              <p:par>
                                <p:cTn id="77" presetID="53" presetClass="entr" presetSubtype="0" fill="hold" nodeType="with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p:cTn id="79" dur="1000" fill="hold"/>
                                        <p:tgtEl>
                                          <p:spTgt spid="14"/>
                                        </p:tgtEl>
                                        <p:attrNameLst>
                                          <p:attrName>ppt_w</p:attrName>
                                        </p:attrNameLst>
                                      </p:cBhvr>
                                      <p:tavLst>
                                        <p:tav tm="0">
                                          <p:val>
                                            <p:fltVal val="0"/>
                                          </p:val>
                                        </p:tav>
                                        <p:tav tm="100000">
                                          <p:val>
                                            <p:strVal val="#ppt_w"/>
                                          </p:val>
                                        </p:tav>
                                      </p:tavLst>
                                    </p:anim>
                                    <p:anim calcmode="lin" valueType="num">
                                      <p:cBhvr>
                                        <p:cTn id="80" dur="1000" fill="hold"/>
                                        <p:tgtEl>
                                          <p:spTgt spid="14"/>
                                        </p:tgtEl>
                                        <p:attrNameLst>
                                          <p:attrName>ppt_h</p:attrName>
                                        </p:attrNameLst>
                                      </p:cBhvr>
                                      <p:tavLst>
                                        <p:tav tm="0">
                                          <p:val>
                                            <p:fltVal val="0"/>
                                          </p:val>
                                        </p:tav>
                                        <p:tav tm="100000">
                                          <p:val>
                                            <p:strVal val="#ppt_h"/>
                                          </p:val>
                                        </p:tav>
                                      </p:tavLst>
                                    </p:anim>
                                    <p:animEffect transition="in" filter="fade">
                                      <p:cBhvr>
                                        <p:cTn id="8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1"/>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p:nvSpPr>
          <p:cNvPr id="3" name="TextBox 2"/>
          <p:cNvSpPr txBox="1"/>
          <p:nvPr/>
        </p:nvSpPr>
        <p:spPr>
          <a:xfrm>
            <a:off x="2359152" y="621792"/>
            <a:ext cx="5181600" cy="584775"/>
          </a:xfrm>
          <a:prstGeom prst="rect">
            <a:avLst/>
          </a:prstGeom>
          <a:noFill/>
        </p:spPr>
        <p:txBody>
          <a:bodyPr wrap="square" rtlCol="0">
            <a:spAutoFit/>
          </a:bodyPr>
          <a:lstStyle/>
          <a:p>
            <a:r>
              <a:rPr lang="en-US" sz="3200" dirty="0" smtClean="0">
                <a:solidFill>
                  <a:srgbClr val="FF0000"/>
                </a:solidFill>
                <a:effectLst>
                  <a:outerShdw dist="50800" dir="7200000" algn="ctr" rotWithShape="0">
                    <a:schemeClr val="tx1"/>
                  </a:outerShdw>
                </a:effectLst>
              </a:rPr>
              <a:t>War of 1812  (1812-1815)</a:t>
            </a:r>
          </a:p>
        </p:txBody>
      </p:sp>
      <p:pic>
        <p:nvPicPr>
          <p:cNvPr id="4" name="Picture 1" descr="The Union Flag: a red cross over combined red and white saltires, all with white borders, over a dark blue background."/>
          <p:cNvPicPr>
            <a:picLocks noChangeAspect="1" noChangeArrowheads="1"/>
          </p:cNvPicPr>
          <p:nvPr/>
        </p:nvPicPr>
        <p:blipFill>
          <a:blip r:embed="rId2"/>
          <a:srcRect/>
          <a:stretch>
            <a:fillRect/>
          </a:stretch>
        </p:blipFill>
        <p:spPr bwMode="auto">
          <a:xfrm>
            <a:off x="6858000" y="914400"/>
            <a:ext cx="1981200" cy="994485"/>
          </a:xfrm>
          <a:prstGeom prst="rect">
            <a:avLst/>
          </a:prstGeom>
          <a:noFill/>
        </p:spPr>
      </p:pic>
      <p:sp>
        <p:nvSpPr>
          <p:cNvPr id="6" name="Rectangle 5"/>
          <p:cNvSpPr/>
          <p:nvPr/>
        </p:nvSpPr>
        <p:spPr>
          <a:xfrm>
            <a:off x="0" y="1981200"/>
            <a:ext cx="9144000" cy="4524315"/>
          </a:xfrm>
          <a:prstGeom prst="rect">
            <a:avLst/>
          </a:prstGeom>
        </p:spPr>
        <p:txBody>
          <a:bodyPr wrap="square">
            <a:spAutoFit/>
          </a:bodyPr>
          <a:lstStyle/>
          <a:p>
            <a:r>
              <a:rPr lang="en-US" sz="3200" dirty="0" smtClean="0"/>
              <a:t> United States 					   Great Britain</a:t>
            </a:r>
          </a:p>
          <a:p>
            <a:r>
              <a:rPr lang="en-US" sz="3200" dirty="0" smtClean="0"/>
              <a:t>			 </a:t>
            </a:r>
            <a:r>
              <a:rPr lang="en-US" sz="3200" dirty="0" smtClean="0">
                <a:solidFill>
                  <a:srgbClr val="FF0000"/>
                </a:solidFill>
                <a:effectLst>
                  <a:outerShdw dist="50800" dir="7200000" algn="ctr" rotWithShape="0">
                    <a:schemeClr val="tx1"/>
                  </a:outerShdw>
                </a:effectLst>
              </a:rPr>
              <a:t>RESULTS </a:t>
            </a:r>
            <a:r>
              <a:rPr lang="en-US" sz="3200" dirty="0" smtClean="0"/>
              <a:t>of the War</a:t>
            </a:r>
          </a:p>
          <a:p>
            <a:pPr>
              <a:buFont typeface="Arial" pitchFamily="34" charset="0"/>
              <a:buChar char="•"/>
            </a:pPr>
            <a:r>
              <a:rPr lang="en-US" sz="3200" dirty="0" smtClean="0"/>
              <a:t> Britain stops supporting the American Indians</a:t>
            </a:r>
          </a:p>
          <a:p>
            <a:r>
              <a:rPr lang="en-US" sz="3200" dirty="0" smtClean="0"/>
              <a:t>   in their fight against settler encroachment</a:t>
            </a:r>
          </a:p>
          <a:p>
            <a:pPr>
              <a:buFont typeface="Arial" pitchFamily="34" charset="0"/>
              <a:buChar char="•"/>
            </a:pPr>
            <a:r>
              <a:rPr lang="en-US" sz="3200" dirty="0" smtClean="0"/>
              <a:t> U.S. negotiates more than 200 treaties with Native</a:t>
            </a:r>
          </a:p>
          <a:p>
            <a:r>
              <a:rPr lang="en-US" sz="3200" dirty="0" smtClean="0"/>
              <a:t>   Americans ceding lands</a:t>
            </a:r>
          </a:p>
          <a:p>
            <a:pPr>
              <a:buFont typeface="Arial" pitchFamily="34" charset="0"/>
              <a:buChar char="•"/>
            </a:pPr>
            <a:r>
              <a:rPr lang="en-US" sz="3200" dirty="0" smtClean="0"/>
              <a:t> beginning of the end for Native homelands</a:t>
            </a:r>
          </a:p>
          <a:p>
            <a:endParaRPr lang="en-US" sz="3200" dirty="0" smtClean="0"/>
          </a:p>
          <a:p>
            <a:r>
              <a:rPr lang="en-US" sz="3200" dirty="0" smtClean="0"/>
              <a:t>			</a:t>
            </a:r>
            <a:endParaRPr lang="en-US" sz="3200" dirty="0"/>
          </a:p>
        </p:txBody>
      </p:sp>
      <p:cxnSp>
        <p:nvCxnSpPr>
          <p:cNvPr id="14" name="Straight Connector 13"/>
          <p:cNvCxnSpPr/>
          <p:nvPr/>
        </p:nvCxnSpPr>
        <p:spPr>
          <a:xfrm>
            <a:off x="2895600" y="2970212"/>
            <a:ext cx="32766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8" name="Rectangle 7"/>
          <p:cNvSpPr/>
          <p:nvPr/>
        </p:nvSpPr>
        <p:spPr>
          <a:xfrm>
            <a:off x="0" y="205740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descr="Image result for american flag 1812"/>
          <p:cNvPicPr>
            <a:picLocks noChangeAspect="1" noChangeArrowheads="1"/>
          </p:cNvPicPr>
          <p:nvPr/>
        </p:nvPicPr>
        <p:blipFill>
          <a:blip r:embed="rId3"/>
          <a:srcRect/>
          <a:stretch>
            <a:fillRect/>
          </a:stretch>
        </p:blipFill>
        <p:spPr bwMode="auto">
          <a:xfrm>
            <a:off x="381000" y="914400"/>
            <a:ext cx="1905000" cy="100116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63" presetClass="path" presetSubtype="0" accel="50000" decel="50000" fill="hold" nodeType="withEffect">
                                  <p:stCondLst>
                                    <p:cond delay="0"/>
                                  </p:stCondLst>
                                  <p:childTnLst>
                                    <p:animMotion origin="layout" path="M -3.33333E-6 0 L 0.34584 0.06042 " pathEditMode="relative" rAng="0" ptsTypes="AA">
                                      <p:cBhvr>
                                        <p:cTn id="9" dur="1000" fill="hold"/>
                                        <p:tgtEl>
                                          <p:spTgt spid="5"/>
                                        </p:tgtEl>
                                        <p:attrNameLst>
                                          <p:attrName>ppt_x</p:attrName>
                                          <p:attrName>ppt_y</p:attrName>
                                        </p:attrNameLst>
                                      </p:cBhvr>
                                      <p:rCtr x="173" y="30"/>
                                    </p:animMotion>
                                  </p:childTnLst>
                                </p:cTn>
                              </p:par>
                              <p:par>
                                <p:cTn id="10" presetID="42" presetClass="exit" presetSubtype="0" fill="hold" nodeType="with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childTnLst>
                                </p:cTn>
                              </p:par>
                              <p:par>
                                <p:cTn id="20" presetID="10" presetClass="entr" presetSubtype="0" fill="hold" nodeType="withEffect">
                                  <p:stCondLst>
                                    <p:cond delay="50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animEffect transition="in" filter="fade">
                                      <p:cBhvr>
                                        <p:cTn id="30" dur="1000"/>
                                        <p:tgtEl>
                                          <p:spTgt spid="6">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Effect transition="in" filter="fade">
                                      <p:cBhvr>
                                        <p:cTn id="35" dur="1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37487185"/>
          </a:xfrm>
          <a:prstGeom prst="rect">
            <a:avLst/>
          </a:prstGeom>
        </p:spPr>
        <p:txBody>
          <a:bodyPr wrap="square">
            <a:spAutoFit/>
          </a:bodyPr>
          <a:lstStyle/>
          <a:p>
            <a:r>
              <a:rPr lang="en-US" dirty="0" smtClean="0">
                <a:hlinkClick r:id="rId2"/>
              </a:rPr>
              <a:t>https://indiancountrymedianetwork.com/history/events/the-war-of-1812-could-have-been-the-war-of-indian-independence/</a:t>
            </a:r>
            <a:endParaRPr lang="en-US" dirty="0" smtClean="0"/>
          </a:p>
          <a:p>
            <a:r>
              <a:rPr lang="en-US" dirty="0" smtClean="0"/>
              <a:t>	The War of 1812 formally began on June 18, 1812 when President James Madison signed the Declaration of War against the United Kingdom. The war was fought for a number of reasons including trade restrictions, the </a:t>
            </a:r>
            <a:r>
              <a:rPr lang="en-US" dirty="0" err="1" smtClean="0"/>
              <a:t>impressment</a:t>
            </a:r>
            <a:r>
              <a:rPr lang="en-US" dirty="0" smtClean="0"/>
              <a:t> of American merchant sailors into the Royal Navy, the United States trying to annex Canada, but also because the British were supporting Native Americans in their fight against American expansion.</a:t>
            </a:r>
          </a:p>
          <a:p>
            <a:r>
              <a:rPr lang="en-US" dirty="0" smtClean="0"/>
              <a:t>	Many history books miss the main point of the War of 1812 and some even have said the most important thing to come out of the War of 1812 was “The Star Spangled Banner.” The war was in fact a major turning point for Native Americans who were struggling to stop white settlers from encroaching on their land.</a:t>
            </a:r>
          </a:p>
          <a:p>
            <a:r>
              <a:rPr lang="en-US" dirty="0" smtClean="0"/>
              <a:t>	After the War of 1812, the United States negotiated more than 200 treaties with Indian nations that involved ceding land, 99 of those resulted in the creation of reservations west of the Mississippi River, reports PBS.org. The Treaty of Ghent—signed on December 24, 1814—ended the war and returned things between the United States and Britain to the way they were before the war.</a:t>
            </a:r>
          </a:p>
          <a:p>
            <a:r>
              <a:rPr lang="en-US" dirty="0" smtClean="0"/>
              <a:t>	</a:t>
            </a:r>
            <a:r>
              <a:rPr lang="en-US" dirty="0" err="1" smtClean="0"/>
              <a:t>Loewen</a:t>
            </a:r>
            <a:r>
              <a:rPr lang="en-US" dirty="0" smtClean="0"/>
              <a:t> also says most history books miss the key outcome of the War of 1812, that in exchange for the United States leaving Canada alone, Britain stopped supporting the American Indians in its fight against the encroaching settlers. “Without was materiel and other aid from European allies, future Indian wars were transformed from major international conflicts to domestic mopping-up operations,” </a:t>
            </a:r>
            <a:r>
              <a:rPr lang="en-US" dirty="0" err="1" smtClean="0"/>
              <a:t>Loewen</a:t>
            </a:r>
            <a:r>
              <a:rPr lang="en-US" dirty="0" smtClean="0"/>
              <a:t> says.</a:t>
            </a:r>
          </a:p>
          <a:p>
            <a:r>
              <a:rPr lang="en-US" dirty="0" smtClean="0"/>
              <a:t>	This isn’t to say Native Americans didn’t win any battles at all after the War of 1812 this was just a major turning point in favor of the United States. The biggest tipping point was Tecumseh, a Shawnee leader who brought Native nations together to fight against encroachment. He brought the nations together around his brother’s teachings. </a:t>
            </a:r>
            <a:r>
              <a:rPr lang="en-US" dirty="0" err="1" smtClean="0"/>
              <a:t>Tenskwatawa</a:t>
            </a:r>
            <a:r>
              <a:rPr lang="en-US" dirty="0" smtClean="0"/>
              <a:t>—also known as the Prophet—believed the nations had angered the Master of Life and they needed to go back to the traditional Shawnee way of life.</a:t>
            </a:r>
          </a:p>
          <a:p>
            <a:r>
              <a:rPr lang="en-US" dirty="0" smtClean="0"/>
              <a:t>	“What Tecumseh is fighting for is the ability of Indian people east of the Mississippi to hold onto their homelands. Their lands are under siege in the period after the American Revolution. The white frontier is moving into the Ohio Valley, it’s also moving onto the gulf plains in the south.” R. David Edmund, a historian, says in </a:t>
            </a:r>
            <a:r>
              <a:rPr lang="en-US" i="1" dirty="0" smtClean="0"/>
              <a:t>We Shall Remain</a:t>
            </a:r>
            <a:r>
              <a:rPr lang="en-US" dirty="0" smtClean="0"/>
              <a:t>. “Tecumseh says this has got to stop, we have to stand and all realize that we’re in this together… he was a very inspirational man that was able to bring out the very best in those people who supported him and to see beyond any particular tribal affiliation and to realize that this was a struggle that was of greater magnitude.”</a:t>
            </a:r>
          </a:p>
          <a:p>
            <a:r>
              <a:rPr lang="en-US" dirty="0" smtClean="0"/>
              <a:t>	In a letter to U.S. General William Henry Harrison in 1810, Tecumseh says: “the only way to stop this evil [white settlement of the Indians’ land], is for all the red men to unite in claiming a common and equal right in the land as it was at first, and should be now – for it never was divided, but belongs to all… Sell a country! Why not sell the air, the clouds and the great sea, as well as the earth? Did not the Great Spirit [Master of Life] make them all for the use of his children?”</a:t>
            </a:r>
          </a:p>
          <a:p>
            <a:r>
              <a:rPr lang="en-US" dirty="0" smtClean="0"/>
              <a:t>	By 1811, there were some two dozen Indian nations following Tecumseh, but to have any chance of protecting their lands against the U.S. an alliance with Britain was needed. That need became even more evident after the Battle of Tippecanoe when Harrison destroyed Tecumseh’s home base of Prophetstown in Indiana Territory, that same year.</a:t>
            </a:r>
          </a:p>
          <a:p>
            <a:r>
              <a:rPr lang="en-US" dirty="0" smtClean="0"/>
              <a:t>	Tecumseh’s Confederacy then fought alongside the British to protect Canada from the onslaught of American forces during the War of 1812. Had they not, Canada could look very different today.</a:t>
            </a:r>
          </a:p>
          <a:p>
            <a:r>
              <a:rPr lang="en-US" dirty="0" smtClean="0"/>
              <a:t>	“In early August [1812], Shawnee warriors from the Ohio Valley under the great war chief, Tecumseh, fought and won a number of battles with American troops around Fort Detroit,” says </a:t>
            </a:r>
            <a:r>
              <a:rPr lang="en-US" i="1" dirty="0" smtClean="0"/>
              <a:t>The Globe and Mail</a:t>
            </a:r>
            <a:r>
              <a:rPr lang="en-US" dirty="0" smtClean="0"/>
              <a:t>. “Ontario, and probably a good part of the rest of present day Canada, would now be part of the United States were it not for the native warriors who overwhelmingly came to the </a:t>
            </a:r>
            <a:r>
              <a:rPr lang="en-US" dirty="0" err="1" smtClean="0"/>
              <a:t>defence</a:t>
            </a:r>
            <a:r>
              <a:rPr lang="en-US" dirty="0" smtClean="0"/>
              <a:t> of the British Crown in the first year of the War of 1812-1814.”</a:t>
            </a:r>
          </a:p>
          <a:p>
            <a:r>
              <a:rPr lang="en-US" dirty="0" smtClean="0"/>
              <a:t>	But Tecumseh’s defeat at the Battle of Thames in Canada in 1813 was the beginning of the end for Native nations. Tecumseh was mortally wounded and with his death his confederacy fell apart, as did his vision of driving back the white settlers.</a:t>
            </a:r>
          </a:p>
          <a:p>
            <a:r>
              <a:rPr lang="en-US" dirty="0" smtClean="0"/>
              <a:t>	“He had a vision to make sure that Indian way of life was going to continue at whatever cost,” Andrew Warrior, Absentee Shawnee, says in </a:t>
            </a:r>
            <a:r>
              <a:rPr lang="en-US" i="1" dirty="0" smtClean="0"/>
              <a:t>We Shall Remain</a:t>
            </a:r>
            <a:r>
              <a:rPr lang="en-US" dirty="0" smtClean="0"/>
              <a:t>.</a:t>
            </a:r>
          </a:p>
          <a:p>
            <a:r>
              <a:rPr lang="en-US" dirty="0" smtClean="0"/>
              <a:t>	But the tides had turned dramatically for the Native Americans. Many wonder what could have been had Tecumseh not been defeated.</a:t>
            </a:r>
          </a:p>
          <a:p>
            <a:r>
              <a:rPr lang="en-US" dirty="0" smtClean="0"/>
              <a:t>	“He and his brother were trying to get the Shawnee people back to their roots and trying to keep their lands from being taken. He was a visionary,” Kevin Williams, Absentee Shawnee, says in </a:t>
            </a:r>
            <a:r>
              <a:rPr lang="en-US" i="1" dirty="0" smtClean="0"/>
              <a:t>We Shall Remain</a:t>
            </a:r>
            <a:r>
              <a:rPr lang="en-US" dirty="0" smtClean="0"/>
              <a:t>. “And I think today what would have happened if he had succeeded in his plan, it would have changed history.”</a:t>
            </a:r>
          </a:p>
          <a:p>
            <a:r>
              <a:rPr lang="en-US" dirty="0" smtClean="0"/>
              <a:t>	And in a way history was changed, by the way it has been presented for so many years. </a:t>
            </a:r>
            <a:r>
              <a:rPr lang="en-US" dirty="0" err="1" smtClean="0"/>
              <a:t>Loewen</a:t>
            </a:r>
            <a:r>
              <a:rPr lang="en-US" dirty="0" smtClean="0"/>
              <a:t> says the War of 1812 took away part of our history. “As historian Bruce Johansen puts it, ‘A century of learning [from Native Americans] was coming to a close. A century and more of forgetting—of calling history into service to rationalize conquest—was beginning.’ After 1815 American Indians could no longer play what sociologists call the role of conflict partner—an important other who must be taken into account—so Americans forgot that Natives had ever been significant in our history. Even terminology changed: Until 1815 the word </a:t>
            </a:r>
            <a:r>
              <a:rPr lang="en-US" i="1" dirty="0" smtClean="0"/>
              <a:t>Americans</a:t>
            </a:r>
            <a:r>
              <a:rPr lang="en-US" dirty="0" smtClean="0"/>
              <a:t> had generally been used to refer to Native Americans; after 1815 it meant European Americans.”</a:t>
            </a:r>
          </a:p>
          <a:p>
            <a:endParaRPr lang="en-US" dirty="0" smtClean="0"/>
          </a:p>
          <a:p>
            <a:r>
              <a:rPr lang="en-US" dirty="0" smtClean="0">
                <a:hlinkClick r:id="rId3"/>
              </a:rPr>
              <a:t>https://en.wikipedia.org/wiki/War_of_1812</a:t>
            </a:r>
            <a:endParaRPr lang="en-US" dirty="0" smtClean="0"/>
          </a:p>
          <a:p>
            <a:r>
              <a:rPr lang="en-US" dirty="0" smtClean="0"/>
              <a:t>	Historians generally agree that the real losers of the War of 1812 were the Indians (called First Nations in Canada). Hickey says:</a:t>
            </a:r>
          </a:p>
          <a:p>
            <a:r>
              <a:rPr lang="en-US" dirty="0" smtClean="0"/>
              <a:t>	The big losers in the war were the Indians. As a proportion of their population, they had suffered the heaviest casualties. Worse, they were left without any reliable European allies in North America ... The crushing defeats at the Thames and Horseshoe Bend left them at the mercy of the Americans, hastening their confinement to reservations and the decline of their traditional way of life.</a:t>
            </a:r>
          </a:p>
          <a:p>
            <a:r>
              <a:rPr lang="en-US" dirty="0" smtClean="0"/>
              <a:t>	The Indians of the Old Northwest (the modern Midwest) had hoped to create an Indian state to be a British protectorate.</a:t>
            </a:r>
            <a:r>
              <a:rPr lang="en-US" baseline="30000" dirty="0" smtClean="0"/>
              <a:t> </a:t>
            </a:r>
            <a:r>
              <a:rPr lang="en-US" dirty="0" smtClean="0"/>
              <a:t>  American settlers into the Middle West had been repeatedly blocked and threatened by Indian raids before 1812, and that now came to an end. Throughout the war the British had played on terror of the tomahawks and scalping knives of their Indian allies; it worked especially at Hull's surrender at Detroit.  By 1813 Americans had killed Tecumseh and broken his coalition of tribes.  Jackson then defeated the Creek in the Southwest.  Historian John </a:t>
            </a:r>
            <a:r>
              <a:rPr lang="en-US" dirty="0" err="1" smtClean="0"/>
              <a:t>Sugden</a:t>
            </a:r>
            <a:r>
              <a:rPr lang="en-US" dirty="0" smtClean="0"/>
              <a:t> notes that in both theatres, the Indians' strength had been broken prior to the arrival of the major British forces in 1814.</a:t>
            </a:r>
            <a:r>
              <a:rPr lang="en-US" baseline="30000" dirty="0" smtClean="0"/>
              <a:t> </a:t>
            </a:r>
            <a:r>
              <a:rPr lang="en-US" dirty="0" smtClean="0"/>
              <a:t>The one campaign that the Americans had decisively won was the campaign in the Old Northwest, which put the British in a weak hand to insist upon an Indian state in the Old Northwest.</a:t>
            </a:r>
          </a:p>
          <a:p>
            <a:r>
              <a:rPr lang="en-US" dirty="0" smtClean="0"/>
              <a:t>	Notwithstanding the sympathy and support from commanders (such as Brock,</a:t>
            </a:r>
            <a:r>
              <a:rPr lang="en-US" baseline="30000" dirty="0" smtClean="0"/>
              <a:t> </a:t>
            </a:r>
            <a:r>
              <a:rPr lang="en-US" dirty="0" smtClean="0"/>
              <a:t>Cochrane and </a:t>
            </a:r>
            <a:r>
              <a:rPr lang="en-US" dirty="0" err="1" smtClean="0"/>
              <a:t>Nicolls</a:t>
            </a:r>
            <a:r>
              <a:rPr lang="en-US" dirty="0" smtClean="0"/>
              <a:t>), the policymakers in London reneged in assisting the Indians, as making peace was a higher priority for the politicians. At the peace conference the British demanded an independent Indian state in the Midwest, but, although the British and their Indian allies maintained control over the territories in question (i.e. most of the Upper Midwest), British diplomats did not press the demand after an American refusal, effectively abandoning their Indian allies.  The withdrawal of British protection gave the Americans a free hand, which resulted in the removal of most of the tribes to Indian Territory (present-day Oklahoma).</a:t>
            </a:r>
            <a:r>
              <a:rPr lang="en-US" baseline="30000" dirty="0" smtClean="0"/>
              <a:t> </a:t>
            </a:r>
            <a:r>
              <a:rPr lang="en-US" dirty="0" smtClean="0"/>
              <a:t> In that sense according to historian Alan Taylor, the final victory at New Orleans had "enduring and massive consequences".</a:t>
            </a:r>
            <a:r>
              <a:rPr lang="en-US" baseline="30000" dirty="0" smtClean="0"/>
              <a:t> </a:t>
            </a:r>
            <a:r>
              <a:rPr lang="en-US" dirty="0" smtClean="0"/>
              <a:t> It gave the Americans "continental predominance" while it left the Indians dispossessed, powerless, and vulnerable.</a:t>
            </a:r>
          </a:p>
          <a:p>
            <a:r>
              <a:rPr lang="en-US" dirty="0" smtClean="0"/>
              <a:t>	The Treaty of Ghent technically required the United States to cease hostilities and "forthwith to restore to such Tribes or Nations respectively all possessions, rights and privileges which they may have enjoyed, or been entitled to in 1811"; the United States ignored this article of the treaty and proceeded to expand into this territory regardless; Britain was unwilling to provoke further war to enforce it. A shocked Henry </a:t>
            </a:r>
            <a:r>
              <a:rPr lang="en-US" dirty="0" err="1" smtClean="0"/>
              <a:t>Goulburn</a:t>
            </a:r>
            <a:r>
              <a:rPr lang="en-US" dirty="0" smtClean="0"/>
              <a:t>, one of the British negotiators at Ghent, remarked:</a:t>
            </a:r>
          </a:p>
          <a:p>
            <a:r>
              <a:rPr lang="en-US" dirty="0" smtClean="0"/>
              <a:t>“Till I came here, I had no idea of the fixed determination which there is in the heart of every American to extirpate the Indians and appropriate their territory.</a:t>
            </a:r>
            <a:r>
              <a:rPr lang="en-US" baseline="30000" dirty="0" smtClean="0"/>
              <a:t>”</a:t>
            </a:r>
            <a:endParaRPr lang="en-US" dirty="0" smtClean="0"/>
          </a:p>
          <a:p>
            <a:r>
              <a:rPr lang="en-US" dirty="0" smtClean="0"/>
              <a:t>	The Creek War came to an end, with the Treaty of Fort Jackson being imposed upon the Indians. About half of the Creek territory was ceded to the United States, with no payment made to the Creeks. This was, in theory, invalidated by Article 9 of the Treaty of Ghent. </a:t>
            </a:r>
            <a:r>
              <a:rPr lang="en-US" baseline="30000" dirty="0" smtClean="0"/>
              <a:t> </a:t>
            </a:r>
            <a:r>
              <a:rPr lang="en-US" dirty="0" smtClean="0"/>
              <a:t> The British failed to press the issue, and did not take up the Indian cause as an infringement of an international treaty. Without this support, the Indians' lack of power was apparent and the stage was set for further incursions of territory by the United States in subsequent decades. </a:t>
            </a:r>
          </a:p>
          <a:p>
            <a:r>
              <a:rPr lang="en-US" dirty="0" smtClean="0"/>
              <a:t>he U.S. suppressed the Native American resistance on its western and southern borders. </a:t>
            </a:r>
          </a:p>
          <a:p>
            <a:r>
              <a:rPr lang="en-US" dirty="0" smtClean="0"/>
              <a:t>After the decisive defeat of the Creek Indians at the battle of Horseshoe Bend in 1814, some Indian warriors escaped to join the Seminoles in Florida. The remaining Creek chiefs signed away about half their lands, comprising 23,000,000 acres, covering much of southern Georgia and two thirds of modern Alabama. The Creeks were now separated from any future help from the Spanish in Florida, or from the Choctaw and Chickasaw to the west.  During the war the United States seized Mobile, Alabama, which was a strategic location providing oceanic outlet to the cotton lands to the north. Jackson invaded Florida in 1818, demonstrating to Spain that it could no longer control that territory with a small force. Spain sold Florida to the United States in 1819 in the Adams-</a:t>
            </a:r>
            <a:r>
              <a:rPr lang="en-US" dirty="0" err="1" smtClean="0"/>
              <a:t>Onís</a:t>
            </a:r>
            <a:r>
              <a:rPr lang="en-US" dirty="0" smtClean="0"/>
              <a:t> Treaty following the First Seminole War.  Pratt concludes:</a:t>
            </a:r>
          </a:p>
          <a:p>
            <a:r>
              <a:rPr lang="en-US" dirty="0" smtClean="0"/>
              <a:t>Thus indirectly the War of 1812 brought about the acquisition of Florida.... To both the Northwest and the South, therefore, the War of 1812 brought substantial benefits. It broke the power of the Creek Confederacy and opened to settlement a great province of the future Cotton Kingdom.</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TextBox 15"/>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useBgFill="1">
        <p:nvSpPr>
          <p:cNvPr id="6" name="TextBox 5"/>
          <p:cNvSpPr txBox="1"/>
          <p:nvPr/>
        </p:nvSpPr>
        <p:spPr>
          <a:xfrm>
            <a:off x="1600200" y="2209800"/>
            <a:ext cx="6705600" cy="3170099"/>
          </a:xfrm>
          <a:prstGeom prst="rect">
            <a:avLst/>
          </a:prstGeom>
        </p:spPr>
        <p:txBody>
          <a:bodyPr wrap="square" rtlCol="0">
            <a:spAutoFit/>
          </a:bodyPr>
          <a:lstStyle/>
          <a:p>
            <a:r>
              <a:rPr lang="en-US" sz="3200" dirty="0" smtClean="0">
                <a:solidFill>
                  <a:srgbClr val="00A249"/>
                </a:solidFill>
                <a:effectLst>
                  <a:outerShdw dist="50800" dir="7200000" algn="ctr" rotWithShape="0">
                    <a:schemeClr val="tx1"/>
                  </a:outerShdw>
                </a:effectLst>
              </a:rPr>
              <a:t>American Revolution  (1775-1783)</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Cherokee Wars  (1776-1795)</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War of 1812  (1812-1815)	</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Creek War  (1813-1814)</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1</a:t>
            </a:r>
            <a:r>
              <a:rPr lang="en-US" sz="3200" baseline="30000" dirty="0" smtClean="0">
                <a:solidFill>
                  <a:srgbClr val="00A249"/>
                </a:solidFill>
                <a:effectLst>
                  <a:outerShdw dist="50800" dir="7200000" algn="ctr" rotWithShape="0">
                    <a:schemeClr val="tx1"/>
                  </a:outerShdw>
                </a:effectLst>
              </a:rPr>
              <a:t>st</a:t>
            </a:r>
            <a:r>
              <a:rPr lang="en-US" sz="3200" dirty="0" smtClean="0">
                <a:solidFill>
                  <a:srgbClr val="00A249"/>
                </a:solidFill>
                <a:effectLst>
                  <a:outerShdw dist="50800" dir="7200000" algn="ctr" rotWithShape="0">
                    <a:schemeClr val="tx1"/>
                  </a:outerShdw>
                </a:effectLst>
              </a:rPr>
              <a:t> Seminole War  (1817-1818)</a:t>
            </a:r>
          </a:p>
        </p:txBody>
      </p:sp>
      <p:sp>
        <p:nvSpPr>
          <p:cNvPr id="7" name="TextBox 6"/>
          <p:cNvSpPr txBox="1"/>
          <p:nvPr/>
        </p:nvSpPr>
        <p:spPr>
          <a:xfrm>
            <a:off x="1600200" y="4114800"/>
            <a:ext cx="6096000" cy="584775"/>
          </a:xfrm>
          <a:prstGeom prst="rect">
            <a:avLst/>
          </a:prstGeom>
          <a:noFill/>
        </p:spPr>
        <p:txBody>
          <a:bodyPr wrap="square" rtlCol="0">
            <a:spAutoFit/>
          </a:bodyPr>
          <a:lstStyle/>
          <a:p>
            <a:r>
              <a:rPr lang="en-US" sz="3200" b="1" dirty="0" smtClean="0">
                <a:solidFill>
                  <a:srgbClr val="FF0000"/>
                </a:solidFill>
                <a:effectLst>
                  <a:outerShdw dist="50800" dir="7200000" algn="ctr" rotWithShape="0">
                    <a:schemeClr val="tx1"/>
                  </a:outerShdw>
                </a:effectLst>
              </a:rPr>
              <a:t>Creek War  (1813-1814</a:t>
            </a:r>
            <a:r>
              <a:rPr lang="en-US" sz="3200" dirty="0" smtClean="0">
                <a:solidFill>
                  <a:srgbClr val="FF0000"/>
                </a:solidFill>
                <a:effectLst>
                  <a:outerShdw dist="50800" dir="7200000" algn="ctr" rotWithShape="0">
                    <a:schemeClr val="tx1"/>
                  </a:outerShdw>
                </a:effectLst>
              </a:rPr>
              <a:t>)</a:t>
            </a:r>
          </a:p>
        </p:txBody>
      </p:sp>
      <p:sp>
        <p:nvSpPr>
          <p:cNvPr id="9" name="Rectangle 8"/>
          <p:cNvSpPr/>
          <p:nvPr/>
        </p:nvSpPr>
        <p:spPr>
          <a:xfrm>
            <a:off x="0" y="1371600"/>
            <a:ext cx="9144000" cy="646331"/>
          </a:xfrm>
          <a:prstGeom prst="rect">
            <a:avLst/>
          </a:prstGeom>
        </p:spPr>
        <p:txBody>
          <a:bodyPr wrap="square">
            <a:spAutoFit/>
          </a:bodyPr>
          <a:lstStyle/>
          <a:p>
            <a:pPr algn="ctr"/>
            <a:r>
              <a:rPr lang="en-US" sz="3600" dirty="0" smtClean="0">
                <a:solidFill>
                  <a:srgbClr val="00A249"/>
                </a:solidFill>
                <a:effectLst>
                  <a:outerShdw dist="38100" dir="7200000" algn="ctr" rotWithShape="0">
                    <a:schemeClr val="tx1"/>
                  </a:outerShdw>
                </a:effectLst>
              </a:rPr>
              <a:t>Wars lead to land cessions</a:t>
            </a:r>
            <a:endParaRPr lang="en-US" sz="3600" dirty="0">
              <a:effectLst>
                <a:outerShdw dist="38100" dir="7200000" algn="ctr" rotWithShape="0">
                  <a:schemeClr val="tx1"/>
                </a:outerShdw>
              </a:effectLst>
            </a:endParaRPr>
          </a:p>
        </p:txBody>
      </p:sp>
      <p:cxnSp>
        <p:nvCxnSpPr>
          <p:cNvPr id="10" name="Straight Connector 9"/>
          <p:cNvCxnSpPr/>
          <p:nvPr/>
        </p:nvCxnSpPr>
        <p:spPr>
          <a:xfrm>
            <a:off x="2209800" y="1981200"/>
            <a:ext cx="4800600" cy="1588"/>
          </a:xfrm>
          <a:prstGeom prst="line">
            <a:avLst/>
          </a:prstGeom>
          <a:ln w="76200">
            <a:solidFill>
              <a:srgbClr val="00A249"/>
            </a:solidFill>
          </a:ln>
          <a:effectLst>
            <a:outerShdw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bg/>
                                          </p:spTgt>
                                        </p:tgtEl>
                                        <p:attrNameLst>
                                          <p:attrName>style.visibility</p:attrName>
                                        </p:attrNameLst>
                                      </p:cBhvr>
                                      <p:to>
                                        <p:strVal val="visible"/>
                                      </p:to>
                                    </p:set>
                                    <p:animEffect transition="in" filter="fade">
                                      <p:cBhvr>
                                        <p:cTn id="13" dur="1000"/>
                                        <p:tgtEl>
                                          <p:spTgt spid="6">
                                            <p:bg/>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1000"/>
                                        <p:tgtEl>
                                          <p:spTgt spid="6">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1000"/>
                                        <p:tgtEl>
                                          <p:spTgt spid="6">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fade">
                                      <p:cBhvr>
                                        <p:cTn id="28" dur="1000"/>
                                        <p:tgtEl>
                                          <p:spTgt spid="6">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nodeType="clickEffect">
                                  <p:stCondLst>
                                    <p:cond delay="0"/>
                                  </p:stCondLst>
                                  <p:childTnLst>
                                    <p:animClr clrSpc="rgb">
                                      <p:cBhvr override="childStyle">
                                        <p:cTn id="32" dur="1000" fill="hold"/>
                                        <p:tgtEl>
                                          <p:spTgt spid="6">
                                            <p:txEl>
                                              <p:pRg st="6" end="6"/>
                                            </p:txEl>
                                          </p:spTgt>
                                        </p:tgtEl>
                                        <p:attrNameLst>
                                          <p:attrName>style.color</p:attrName>
                                        </p:attrNameLst>
                                      </p:cBhvr>
                                      <p:to>
                                        <a:srgbClr val="FF0000"/>
                                      </p:to>
                                    </p:animClr>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64" presetClass="path" presetSubtype="0" accel="50000" decel="50000" fill="hold" grpId="1" nodeType="withEffect">
                                  <p:stCondLst>
                                    <p:cond delay="0"/>
                                  </p:stCondLst>
                                  <p:childTnLst>
                                    <p:animMotion origin="layout" path="M 3.33333E-6 4.07407E-6 L -0.00417 -0.50162 " pathEditMode="relative" rAng="0" ptsTypes="AA">
                                      <p:cBhvr>
                                        <p:cTn id="38" dur="1000" fill="hold"/>
                                        <p:tgtEl>
                                          <p:spTgt spid="7"/>
                                        </p:tgtEl>
                                        <p:attrNameLst>
                                          <p:attrName>ppt_x</p:attrName>
                                          <p:attrName>ppt_y</p:attrName>
                                        </p:attrNameLst>
                                      </p:cBhvr>
                                      <p:rCtr x="-2" y="-251"/>
                                    </p:animMotion>
                                  </p:childTnLst>
                                </p:cTn>
                              </p:par>
                              <p:par>
                                <p:cTn id="39" presetID="10" presetClass="exit" presetSubtype="0" fill="hold" grpId="1" nodeType="withEffect">
                                  <p:stCondLst>
                                    <p:cond delay="0"/>
                                  </p:stCondLst>
                                  <p:childTnLst>
                                    <p:animEffect transition="out" filter="fade">
                                      <p:cBhvr>
                                        <p:cTn id="40" dur="1000"/>
                                        <p:tgtEl>
                                          <p:spTgt spid="6">
                                            <p:txEl>
                                              <p:pRg st="0" end="0"/>
                                            </p:txEl>
                                          </p:spTgt>
                                        </p:tgtEl>
                                      </p:cBhvr>
                                    </p:animEffect>
                                    <p:set>
                                      <p:cBhvr>
                                        <p:cTn id="41" dur="1" fill="hold">
                                          <p:stCondLst>
                                            <p:cond delay="999"/>
                                          </p:stCondLst>
                                        </p:cTn>
                                        <p:tgtEl>
                                          <p:spTgt spid="6">
                                            <p:txEl>
                                              <p:pRg st="0" end="0"/>
                                            </p:txEl>
                                          </p:spTgt>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000"/>
                                        <p:tgtEl>
                                          <p:spTgt spid="6">
                                            <p:txEl>
                                              <p:pRg st="2" end="2"/>
                                            </p:txEl>
                                          </p:spTgt>
                                        </p:tgtEl>
                                      </p:cBhvr>
                                    </p:animEffect>
                                    <p:set>
                                      <p:cBhvr>
                                        <p:cTn id="44" dur="1" fill="hold">
                                          <p:stCondLst>
                                            <p:cond delay="999"/>
                                          </p:stCondLst>
                                        </p:cTn>
                                        <p:tgtEl>
                                          <p:spTgt spid="6">
                                            <p:txEl>
                                              <p:pRg st="2" end="2"/>
                                            </p:txEl>
                                          </p:spTgt>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1000"/>
                                        <p:tgtEl>
                                          <p:spTgt spid="6">
                                            <p:txEl>
                                              <p:pRg st="4" end="4"/>
                                            </p:txEl>
                                          </p:spTgt>
                                        </p:tgtEl>
                                      </p:cBhvr>
                                    </p:animEffect>
                                    <p:set>
                                      <p:cBhvr>
                                        <p:cTn id="47" dur="1" fill="hold">
                                          <p:stCondLst>
                                            <p:cond delay="999"/>
                                          </p:stCondLst>
                                        </p:cTn>
                                        <p:tgtEl>
                                          <p:spTgt spid="6">
                                            <p:txEl>
                                              <p:pRg st="4" end="4"/>
                                            </p:txEl>
                                          </p:spTgt>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6">
                                            <p:txEl>
                                              <p:pRg st="6" end="6"/>
                                            </p:txEl>
                                          </p:spTgt>
                                        </p:tgtEl>
                                      </p:cBhvr>
                                    </p:animEffect>
                                    <p:set>
                                      <p:cBhvr>
                                        <p:cTn id="50" dur="1" fill="hold">
                                          <p:stCondLst>
                                            <p:cond delay="999"/>
                                          </p:stCondLst>
                                        </p:cTn>
                                        <p:tgtEl>
                                          <p:spTgt spid="6">
                                            <p:txEl>
                                              <p:pRg st="6" end="6"/>
                                            </p:txEl>
                                          </p:spTgt>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1000"/>
                                        <p:tgtEl>
                                          <p:spTgt spid="6">
                                            <p:txEl>
                                              <p:pRg st="8" end="8"/>
                                            </p:txEl>
                                          </p:spTgt>
                                        </p:tgtEl>
                                      </p:cBhvr>
                                    </p:animEffect>
                                    <p:set>
                                      <p:cBhvr>
                                        <p:cTn id="53" dur="1" fill="hold">
                                          <p:stCondLst>
                                            <p:cond delay="999"/>
                                          </p:stCondLst>
                                        </p:cTn>
                                        <p:tgtEl>
                                          <p:spTgt spid="6">
                                            <p:txEl>
                                              <p:pRg st="8" end="8"/>
                                            </p:txEl>
                                          </p:spTgt>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6">
                                            <p:bg/>
                                          </p:spTgt>
                                        </p:tgtEl>
                                      </p:cBhvr>
                                    </p:animEffect>
                                    <p:set>
                                      <p:cBhvr>
                                        <p:cTn id="56" dur="1" fill="hold">
                                          <p:stCondLst>
                                            <p:cond delay="999"/>
                                          </p:stCondLst>
                                        </p:cTn>
                                        <p:tgtEl>
                                          <p:spTgt spid="6">
                                            <p:bg/>
                                          </p:spTgt>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9"/>
                                        </p:tgtEl>
                                      </p:cBhvr>
                                    </p:animEffect>
                                    <p:set>
                                      <p:cBhvr>
                                        <p:cTn id="59" dur="1" fill="hold">
                                          <p:stCondLst>
                                            <p:cond delay="999"/>
                                          </p:stCondLst>
                                        </p:cTn>
                                        <p:tgtEl>
                                          <p:spTgt spid="9"/>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10"/>
                                        </p:tgtEl>
                                      </p:cBhvr>
                                    </p:animEffect>
                                    <p:set>
                                      <p:cBhvr>
                                        <p:cTn id="62"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6" grpId="1" build="allAtOnce" animBg="1"/>
      <p:bldP spid="7" grpId="0"/>
      <p:bldP spid="7" grpId="1"/>
      <p:bldP spid="9" grpId="0"/>
      <p:bldP spid="9" grpId="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295400"/>
            <a:ext cx="9144000" cy="5016758"/>
          </a:xfrm>
          <a:prstGeom prst="rect">
            <a:avLst/>
          </a:prstGeom>
        </p:spPr>
        <p:txBody>
          <a:bodyPr wrap="square">
            <a:spAutoFit/>
          </a:bodyPr>
          <a:lstStyle/>
          <a:p>
            <a:pPr>
              <a:buFont typeface="Arial" pitchFamily="34" charset="0"/>
              <a:buChar char="•"/>
            </a:pPr>
            <a:r>
              <a:rPr lang="en-US" sz="3200" dirty="0" smtClean="0"/>
              <a:t> Creeks are divided on how to stop Euro-</a:t>
            </a:r>
            <a:r>
              <a:rPr lang="en-US" sz="3200" dirty="0" err="1" smtClean="0"/>
              <a:t>Amerian</a:t>
            </a:r>
            <a:r>
              <a:rPr lang="en-US" sz="3200" dirty="0" smtClean="0"/>
              <a:t> </a:t>
            </a:r>
          </a:p>
          <a:p>
            <a:r>
              <a:rPr lang="en-US" sz="3200" dirty="0" smtClean="0"/>
              <a:t>  settler encroachment from KY, TN, AL</a:t>
            </a:r>
          </a:p>
          <a:p>
            <a:r>
              <a:rPr lang="en-US" sz="3200" dirty="0" smtClean="0"/>
              <a:t>     Upper Creeks – violence</a:t>
            </a:r>
          </a:p>
          <a:p>
            <a:r>
              <a:rPr lang="en-US" sz="3200" dirty="0" smtClean="0"/>
              <a:t>     Lower Creeks – diplomacy</a:t>
            </a:r>
          </a:p>
          <a:p>
            <a:pPr>
              <a:buFont typeface="Arial" pitchFamily="34" charset="0"/>
              <a:buChar char="•"/>
            </a:pPr>
            <a:r>
              <a:rPr lang="en-US" sz="3200" dirty="0" smtClean="0"/>
              <a:t> Upper Creeks attack settlers;</a:t>
            </a:r>
          </a:p>
          <a:p>
            <a:r>
              <a:rPr lang="en-US" sz="3200" dirty="0" smtClean="0"/>
              <a:t>   350 settlers are killed</a:t>
            </a:r>
          </a:p>
          <a:p>
            <a:pPr>
              <a:buFont typeface="Arial" pitchFamily="34" charset="0"/>
              <a:buChar char="•"/>
            </a:pPr>
            <a:r>
              <a:rPr lang="en-US" sz="3200" dirty="0" smtClean="0"/>
              <a:t> US military retaliates, led</a:t>
            </a:r>
          </a:p>
          <a:p>
            <a:r>
              <a:rPr lang="en-US" sz="3200" dirty="0" smtClean="0"/>
              <a:t>   by Andrew Jackson with</a:t>
            </a:r>
          </a:p>
          <a:p>
            <a:r>
              <a:rPr lang="en-US" sz="3200" dirty="0" smtClean="0"/>
              <a:t>   help from Lower Creeks</a:t>
            </a:r>
          </a:p>
          <a:p>
            <a:pPr>
              <a:buFont typeface="Arial" pitchFamily="34" charset="0"/>
              <a:buChar char="•"/>
            </a:pPr>
            <a:r>
              <a:rPr lang="en-US" sz="3200" dirty="0" smtClean="0"/>
              <a:t> Upper Creek resistance is annihilated </a:t>
            </a:r>
          </a:p>
        </p:txBody>
      </p:sp>
      <p:sp useBgFill="1">
        <p:nvSpPr>
          <p:cNvPr id="2" name="TextBox 1"/>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p:nvSpPr>
          <p:cNvPr id="3" name="TextBox 2"/>
          <p:cNvSpPr txBox="1"/>
          <p:nvPr/>
        </p:nvSpPr>
        <p:spPr>
          <a:xfrm>
            <a:off x="1554480" y="667512"/>
            <a:ext cx="6096000" cy="584775"/>
          </a:xfrm>
          <a:prstGeom prst="rect">
            <a:avLst/>
          </a:prstGeom>
          <a:noFill/>
        </p:spPr>
        <p:txBody>
          <a:bodyPr wrap="square" rtlCol="0">
            <a:spAutoFit/>
          </a:bodyPr>
          <a:lstStyle/>
          <a:p>
            <a:r>
              <a:rPr lang="en-US" sz="3200" b="1" dirty="0" smtClean="0">
                <a:solidFill>
                  <a:srgbClr val="FF0000"/>
                </a:solidFill>
                <a:effectLst>
                  <a:outerShdw dist="50800" dir="7200000" algn="ctr" rotWithShape="0">
                    <a:schemeClr val="tx1"/>
                  </a:outerShdw>
                </a:effectLst>
              </a:rPr>
              <a:t>Creek War  (1813-1814</a:t>
            </a:r>
            <a:r>
              <a:rPr lang="en-US" sz="3200" dirty="0" smtClean="0">
                <a:solidFill>
                  <a:srgbClr val="FF0000"/>
                </a:solidFill>
                <a:effectLst>
                  <a:outerShdw dist="50800" dir="7200000" algn="ctr" rotWithShape="0">
                    <a:schemeClr val="tx1"/>
                  </a:outerShdw>
                </a:effectLst>
              </a:rPr>
              <a:t>)</a:t>
            </a:r>
          </a:p>
        </p:txBody>
      </p:sp>
      <p:pic>
        <p:nvPicPr>
          <p:cNvPr id="5" name="Picture 3"/>
          <p:cNvPicPr>
            <a:picLocks noChangeAspect="1" noChangeArrowheads="1"/>
          </p:cNvPicPr>
          <p:nvPr/>
        </p:nvPicPr>
        <p:blipFill>
          <a:blip r:embed="rId2" cstate="print"/>
          <a:srcRect t="2981" r="1209" b="3498"/>
          <a:stretch>
            <a:fillRect/>
          </a:stretch>
        </p:blipFill>
        <p:spPr bwMode="auto">
          <a:xfrm>
            <a:off x="5257800" y="2514600"/>
            <a:ext cx="3829280" cy="3276600"/>
          </a:xfrm>
          <a:prstGeom prst="rect">
            <a:avLst/>
          </a:prstGeom>
          <a:noFill/>
          <a:ln w="25400">
            <a:solidFill>
              <a:schemeClr val="tx1"/>
            </a:solidFill>
            <a:miter lim="800000"/>
            <a:headEnd/>
            <a:tailEnd/>
          </a:ln>
          <a:effectLst/>
        </p:spPr>
      </p:pic>
      <p:sp>
        <p:nvSpPr>
          <p:cNvPr id="8" name="Freeform 7"/>
          <p:cNvSpPr/>
          <p:nvPr/>
        </p:nvSpPr>
        <p:spPr>
          <a:xfrm>
            <a:off x="5381324" y="3084279"/>
            <a:ext cx="2066455" cy="1563921"/>
          </a:xfrm>
          <a:custGeom>
            <a:avLst/>
            <a:gdLst>
              <a:gd name="connsiteX0" fmla="*/ 11017 w 2399841"/>
              <a:gd name="connsiteY0" fmla="*/ 1195329 h 1786568"/>
              <a:gd name="connsiteX1" fmla="*/ 110169 w 2399841"/>
              <a:gd name="connsiteY1" fmla="*/ 556351 h 1786568"/>
              <a:gd name="connsiteX2" fmla="*/ 385590 w 2399841"/>
              <a:gd name="connsiteY2" fmla="*/ 115676 h 1786568"/>
              <a:gd name="connsiteX3" fmla="*/ 738130 w 2399841"/>
              <a:gd name="connsiteY3" fmla="*/ 38558 h 1786568"/>
              <a:gd name="connsiteX4" fmla="*/ 1068636 w 2399841"/>
              <a:gd name="connsiteY4" fmla="*/ 137710 h 1786568"/>
              <a:gd name="connsiteX5" fmla="*/ 1277957 w 2399841"/>
              <a:gd name="connsiteY5" fmla="*/ 137710 h 1786568"/>
              <a:gd name="connsiteX6" fmla="*/ 1597446 w 2399841"/>
              <a:gd name="connsiteY6" fmla="*/ 38558 h 1786568"/>
              <a:gd name="connsiteX7" fmla="*/ 1983036 w 2399841"/>
              <a:gd name="connsiteY7" fmla="*/ 16525 h 1786568"/>
              <a:gd name="connsiteX8" fmla="*/ 2313542 w 2399841"/>
              <a:gd name="connsiteY8" fmla="*/ 137710 h 1786568"/>
              <a:gd name="connsiteX9" fmla="*/ 2368626 w 2399841"/>
              <a:gd name="connsiteY9" fmla="*/ 358048 h 1786568"/>
              <a:gd name="connsiteX10" fmla="*/ 2346593 w 2399841"/>
              <a:gd name="connsiteY10" fmla="*/ 633469 h 1786568"/>
              <a:gd name="connsiteX11" fmla="*/ 2049137 w 2399841"/>
              <a:gd name="connsiteY11" fmla="*/ 842790 h 1786568"/>
              <a:gd name="connsiteX12" fmla="*/ 1762699 w 2399841"/>
              <a:gd name="connsiteY12" fmla="*/ 908891 h 1786568"/>
              <a:gd name="connsiteX13" fmla="*/ 1322024 w 2399841"/>
              <a:gd name="connsiteY13" fmla="*/ 1173296 h 1786568"/>
              <a:gd name="connsiteX14" fmla="*/ 1101687 w 2399841"/>
              <a:gd name="connsiteY14" fmla="*/ 1415667 h 1786568"/>
              <a:gd name="connsiteX15" fmla="*/ 837282 w 2399841"/>
              <a:gd name="connsiteY15" fmla="*/ 1613970 h 1786568"/>
              <a:gd name="connsiteX16" fmla="*/ 396607 w 2399841"/>
              <a:gd name="connsiteY16" fmla="*/ 1702105 h 1786568"/>
              <a:gd name="connsiteX17" fmla="*/ 66101 w 2399841"/>
              <a:gd name="connsiteY17" fmla="*/ 1702105 h 1786568"/>
              <a:gd name="connsiteX18" fmla="*/ 11017 w 2399841"/>
              <a:gd name="connsiteY18" fmla="*/ 1195329 h 178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99841" h="1786568">
                <a:moveTo>
                  <a:pt x="11017" y="1195329"/>
                </a:moveTo>
                <a:cubicBezTo>
                  <a:pt x="18362" y="1004370"/>
                  <a:pt x="47740" y="736293"/>
                  <a:pt x="110169" y="556351"/>
                </a:cubicBezTo>
                <a:cubicBezTo>
                  <a:pt x="172598" y="376409"/>
                  <a:pt x="280930" y="201975"/>
                  <a:pt x="385590" y="115676"/>
                </a:cubicBezTo>
                <a:cubicBezTo>
                  <a:pt x="490250" y="29377"/>
                  <a:pt x="624289" y="34886"/>
                  <a:pt x="738130" y="38558"/>
                </a:cubicBezTo>
                <a:cubicBezTo>
                  <a:pt x="851971" y="42230"/>
                  <a:pt x="978665" y="121185"/>
                  <a:pt x="1068636" y="137710"/>
                </a:cubicBezTo>
                <a:cubicBezTo>
                  <a:pt x="1158607" y="154235"/>
                  <a:pt x="1189822" y="154235"/>
                  <a:pt x="1277957" y="137710"/>
                </a:cubicBezTo>
                <a:cubicBezTo>
                  <a:pt x="1366092" y="121185"/>
                  <a:pt x="1479933" y="58756"/>
                  <a:pt x="1597446" y="38558"/>
                </a:cubicBezTo>
                <a:cubicBezTo>
                  <a:pt x="1714959" y="18361"/>
                  <a:pt x="1863687" y="0"/>
                  <a:pt x="1983036" y="16525"/>
                </a:cubicBezTo>
                <a:cubicBezTo>
                  <a:pt x="2102385" y="33050"/>
                  <a:pt x="2249277" y="80790"/>
                  <a:pt x="2313542" y="137710"/>
                </a:cubicBezTo>
                <a:cubicBezTo>
                  <a:pt x="2377807" y="194630"/>
                  <a:pt x="2363118" y="275422"/>
                  <a:pt x="2368626" y="358048"/>
                </a:cubicBezTo>
                <a:cubicBezTo>
                  <a:pt x="2374134" y="440674"/>
                  <a:pt x="2399841" y="552679"/>
                  <a:pt x="2346593" y="633469"/>
                </a:cubicBezTo>
                <a:cubicBezTo>
                  <a:pt x="2293345" y="714259"/>
                  <a:pt x="2146453" y="796886"/>
                  <a:pt x="2049137" y="842790"/>
                </a:cubicBezTo>
                <a:cubicBezTo>
                  <a:pt x="1951821" y="888694"/>
                  <a:pt x="1883885" y="853807"/>
                  <a:pt x="1762699" y="908891"/>
                </a:cubicBezTo>
                <a:cubicBezTo>
                  <a:pt x="1641514" y="963975"/>
                  <a:pt x="1432193" y="1088833"/>
                  <a:pt x="1322024" y="1173296"/>
                </a:cubicBezTo>
                <a:cubicBezTo>
                  <a:pt x="1211855" y="1257759"/>
                  <a:pt x="1182477" y="1342221"/>
                  <a:pt x="1101687" y="1415667"/>
                </a:cubicBezTo>
                <a:cubicBezTo>
                  <a:pt x="1020897" y="1489113"/>
                  <a:pt x="954795" y="1566230"/>
                  <a:pt x="837282" y="1613970"/>
                </a:cubicBezTo>
                <a:cubicBezTo>
                  <a:pt x="719769" y="1661710"/>
                  <a:pt x="525137" y="1687416"/>
                  <a:pt x="396607" y="1702105"/>
                </a:cubicBezTo>
                <a:cubicBezTo>
                  <a:pt x="268077" y="1716794"/>
                  <a:pt x="132202" y="1786568"/>
                  <a:pt x="66101" y="1702105"/>
                </a:cubicBezTo>
                <a:cubicBezTo>
                  <a:pt x="0" y="1617642"/>
                  <a:pt x="3672" y="1386288"/>
                  <a:pt x="11017" y="1195329"/>
                </a:cubicBezTo>
                <a:close/>
              </a:path>
            </a:pathLst>
          </a:custGeom>
          <a:solidFill>
            <a:srgbClr val="4F81BD">
              <a:alpha val="50000"/>
            </a:srgbClr>
          </a:solidFill>
          <a:ln>
            <a:noFill/>
          </a:ln>
          <a:effectLst>
            <a:outerShdw blurRad="254000" dist="114300" dir="8040000" algn="ctr" rotWithShape="0">
              <a:srgbClr val="4F81BD"/>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603975" y="3384581"/>
            <a:ext cx="989671" cy="818733"/>
          </a:xfrm>
          <a:prstGeom prst="rect">
            <a:avLst/>
          </a:prstGeom>
          <a:solidFill>
            <a:srgbClr val="4F81BD">
              <a:alpha val="30000"/>
            </a:srgbClr>
          </a:solidFill>
          <a:effectLst>
            <a:outerShdw blurRad="584200" dist="152400" dir="5400000" algn="ctr" rotWithShape="0">
              <a:srgbClr val="4F81BD"/>
            </a:outerShdw>
          </a:effectLst>
        </p:spPr>
        <p:txBody>
          <a:bodyPr wrap="none" rtlCol="0">
            <a:spAutoFit/>
          </a:bodyPr>
          <a:lstStyle/>
          <a:p>
            <a:r>
              <a:rPr lang="en-US" sz="2400" dirty="0" smtClean="0"/>
              <a:t>Upper</a:t>
            </a:r>
          </a:p>
          <a:p>
            <a:r>
              <a:rPr lang="en-US" sz="2400" dirty="0" smtClean="0"/>
              <a:t>Creeks</a:t>
            </a:r>
            <a:endParaRPr lang="en-US" sz="2400" dirty="0"/>
          </a:p>
        </p:txBody>
      </p:sp>
      <p:sp>
        <p:nvSpPr>
          <p:cNvPr id="11" name="Freeform 10"/>
          <p:cNvSpPr/>
          <p:nvPr/>
        </p:nvSpPr>
        <p:spPr>
          <a:xfrm>
            <a:off x="5416822" y="3581400"/>
            <a:ext cx="2660378" cy="1600199"/>
          </a:xfrm>
          <a:custGeom>
            <a:avLst/>
            <a:gdLst>
              <a:gd name="connsiteX0" fmla="*/ 201976 w 3220598"/>
              <a:gd name="connsiteY0" fmla="*/ 1314680 h 1817783"/>
              <a:gd name="connsiteX1" fmla="*/ 25706 w 3220598"/>
              <a:gd name="connsiteY1" fmla="*/ 1490949 h 1817783"/>
              <a:gd name="connsiteX2" fmla="*/ 356212 w 3220598"/>
              <a:gd name="connsiteY2" fmla="*/ 1777388 h 1817783"/>
              <a:gd name="connsiteX3" fmla="*/ 1501966 w 3220598"/>
              <a:gd name="connsiteY3" fmla="*/ 1733321 h 1817783"/>
              <a:gd name="connsiteX4" fmla="*/ 1964675 w 3220598"/>
              <a:gd name="connsiteY4" fmla="*/ 1766371 h 1817783"/>
              <a:gd name="connsiteX5" fmla="*/ 2548569 w 3220598"/>
              <a:gd name="connsiteY5" fmla="*/ 1777388 h 1817783"/>
              <a:gd name="connsiteX6" fmla="*/ 3132463 w 3220598"/>
              <a:gd name="connsiteY6" fmla="*/ 1634169 h 1817783"/>
              <a:gd name="connsiteX7" fmla="*/ 3077378 w 3220598"/>
              <a:gd name="connsiteY7" fmla="*/ 940106 h 1817783"/>
              <a:gd name="connsiteX8" fmla="*/ 3033311 w 3220598"/>
              <a:gd name="connsiteY8" fmla="*/ 400280 h 1817783"/>
              <a:gd name="connsiteX9" fmla="*/ 2868058 w 3220598"/>
              <a:gd name="connsiteY9" fmla="*/ 36723 h 1817783"/>
              <a:gd name="connsiteX10" fmla="*/ 2394332 w 3220598"/>
              <a:gd name="connsiteY10" fmla="*/ 179942 h 1817783"/>
              <a:gd name="connsiteX11" fmla="*/ 2218063 w 3220598"/>
              <a:gd name="connsiteY11" fmla="*/ 334178 h 1817783"/>
              <a:gd name="connsiteX12" fmla="*/ 1997725 w 3220598"/>
              <a:gd name="connsiteY12" fmla="*/ 433330 h 1817783"/>
              <a:gd name="connsiteX13" fmla="*/ 1777388 w 3220598"/>
              <a:gd name="connsiteY13" fmla="*/ 433330 h 1817783"/>
              <a:gd name="connsiteX14" fmla="*/ 1303663 w 3220598"/>
              <a:gd name="connsiteY14" fmla="*/ 752819 h 1817783"/>
              <a:gd name="connsiteX15" fmla="*/ 1094342 w 3220598"/>
              <a:gd name="connsiteY15" fmla="*/ 1017224 h 1817783"/>
              <a:gd name="connsiteX16" fmla="*/ 763836 w 3220598"/>
              <a:gd name="connsiteY16" fmla="*/ 1171460 h 1817783"/>
              <a:gd name="connsiteX17" fmla="*/ 334178 w 3220598"/>
              <a:gd name="connsiteY17" fmla="*/ 1237561 h 1817783"/>
              <a:gd name="connsiteX18" fmla="*/ 201976 w 3220598"/>
              <a:gd name="connsiteY18" fmla="*/ 1314680 h 1817783"/>
              <a:gd name="connsiteX0" fmla="*/ 201976 w 3089584"/>
              <a:gd name="connsiteY0" fmla="*/ 1314680 h 1828010"/>
              <a:gd name="connsiteX1" fmla="*/ 25706 w 3089584"/>
              <a:gd name="connsiteY1" fmla="*/ 1490949 h 1828010"/>
              <a:gd name="connsiteX2" fmla="*/ 356212 w 3089584"/>
              <a:gd name="connsiteY2" fmla="*/ 1777388 h 1828010"/>
              <a:gd name="connsiteX3" fmla="*/ 1501966 w 3089584"/>
              <a:gd name="connsiteY3" fmla="*/ 1733321 h 1828010"/>
              <a:gd name="connsiteX4" fmla="*/ 1964675 w 3089584"/>
              <a:gd name="connsiteY4" fmla="*/ 1766371 h 1828010"/>
              <a:gd name="connsiteX5" fmla="*/ 2548569 w 3089584"/>
              <a:gd name="connsiteY5" fmla="*/ 1777388 h 1828010"/>
              <a:gd name="connsiteX6" fmla="*/ 2960081 w 3089584"/>
              <a:gd name="connsiteY6" fmla="*/ 1462642 h 1828010"/>
              <a:gd name="connsiteX7" fmla="*/ 3077378 w 3089584"/>
              <a:gd name="connsiteY7" fmla="*/ 940106 h 1828010"/>
              <a:gd name="connsiteX8" fmla="*/ 3033311 w 3089584"/>
              <a:gd name="connsiteY8" fmla="*/ 400280 h 1828010"/>
              <a:gd name="connsiteX9" fmla="*/ 2868058 w 3089584"/>
              <a:gd name="connsiteY9" fmla="*/ 36723 h 1828010"/>
              <a:gd name="connsiteX10" fmla="*/ 2394332 w 3089584"/>
              <a:gd name="connsiteY10" fmla="*/ 179942 h 1828010"/>
              <a:gd name="connsiteX11" fmla="*/ 2218063 w 3089584"/>
              <a:gd name="connsiteY11" fmla="*/ 334178 h 1828010"/>
              <a:gd name="connsiteX12" fmla="*/ 1997725 w 3089584"/>
              <a:gd name="connsiteY12" fmla="*/ 433330 h 1828010"/>
              <a:gd name="connsiteX13" fmla="*/ 1777388 w 3089584"/>
              <a:gd name="connsiteY13" fmla="*/ 433330 h 1828010"/>
              <a:gd name="connsiteX14" fmla="*/ 1303663 w 3089584"/>
              <a:gd name="connsiteY14" fmla="*/ 752819 h 1828010"/>
              <a:gd name="connsiteX15" fmla="*/ 1094342 w 3089584"/>
              <a:gd name="connsiteY15" fmla="*/ 1017224 h 1828010"/>
              <a:gd name="connsiteX16" fmla="*/ 763836 w 3089584"/>
              <a:gd name="connsiteY16" fmla="*/ 1171460 h 1828010"/>
              <a:gd name="connsiteX17" fmla="*/ 334178 w 3089584"/>
              <a:gd name="connsiteY17" fmla="*/ 1237561 h 1828010"/>
              <a:gd name="connsiteX18" fmla="*/ 201976 w 3089584"/>
              <a:gd name="connsiteY18" fmla="*/ 1314680 h 182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9584" h="1828010">
                <a:moveTo>
                  <a:pt x="201976" y="1314680"/>
                </a:moveTo>
                <a:cubicBezTo>
                  <a:pt x="150564" y="1356911"/>
                  <a:pt x="0" y="1413831"/>
                  <a:pt x="25706" y="1490949"/>
                </a:cubicBezTo>
                <a:cubicBezTo>
                  <a:pt x="51412" y="1568067"/>
                  <a:pt x="110169" y="1736993"/>
                  <a:pt x="356212" y="1777388"/>
                </a:cubicBezTo>
                <a:cubicBezTo>
                  <a:pt x="602255" y="1817783"/>
                  <a:pt x="1233889" y="1735157"/>
                  <a:pt x="1501966" y="1733321"/>
                </a:cubicBezTo>
                <a:cubicBezTo>
                  <a:pt x="1770043" y="1731485"/>
                  <a:pt x="1790241" y="1759027"/>
                  <a:pt x="1964675" y="1766371"/>
                </a:cubicBezTo>
                <a:cubicBezTo>
                  <a:pt x="2139109" y="1773716"/>
                  <a:pt x="2382668" y="1828010"/>
                  <a:pt x="2548569" y="1777388"/>
                </a:cubicBezTo>
                <a:cubicBezTo>
                  <a:pt x="2714470" y="1726767"/>
                  <a:pt x="2871946" y="1602189"/>
                  <a:pt x="2960081" y="1462642"/>
                </a:cubicBezTo>
                <a:cubicBezTo>
                  <a:pt x="3048216" y="1323095"/>
                  <a:pt x="3065173" y="1117166"/>
                  <a:pt x="3077378" y="940106"/>
                </a:cubicBezTo>
                <a:cubicBezTo>
                  <a:pt x="3089583" y="763046"/>
                  <a:pt x="3068198" y="550844"/>
                  <a:pt x="3033311" y="400280"/>
                </a:cubicBezTo>
                <a:cubicBezTo>
                  <a:pt x="2998424" y="249716"/>
                  <a:pt x="2974554" y="73446"/>
                  <a:pt x="2868058" y="36723"/>
                </a:cubicBezTo>
                <a:cubicBezTo>
                  <a:pt x="2761562" y="0"/>
                  <a:pt x="2502664" y="130366"/>
                  <a:pt x="2394332" y="179942"/>
                </a:cubicBezTo>
                <a:cubicBezTo>
                  <a:pt x="2286000" y="229518"/>
                  <a:pt x="2284164" y="291947"/>
                  <a:pt x="2218063" y="334178"/>
                </a:cubicBezTo>
                <a:cubicBezTo>
                  <a:pt x="2151962" y="376409"/>
                  <a:pt x="2071171" y="416805"/>
                  <a:pt x="1997725" y="433330"/>
                </a:cubicBezTo>
                <a:cubicBezTo>
                  <a:pt x="1924279" y="449855"/>
                  <a:pt x="1893065" y="380082"/>
                  <a:pt x="1777388" y="433330"/>
                </a:cubicBezTo>
                <a:cubicBezTo>
                  <a:pt x="1661711" y="486578"/>
                  <a:pt x="1417504" y="655503"/>
                  <a:pt x="1303663" y="752819"/>
                </a:cubicBezTo>
                <a:cubicBezTo>
                  <a:pt x="1189822" y="850135"/>
                  <a:pt x="1184313" y="947451"/>
                  <a:pt x="1094342" y="1017224"/>
                </a:cubicBezTo>
                <a:cubicBezTo>
                  <a:pt x="1004371" y="1086998"/>
                  <a:pt x="890530" y="1134737"/>
                  <a:pt x="763836" y="1171460"/>
                </a:cubicBezTo>
                <a:cubicBezTo>
                  <a:pt x="637142" y="1208183"/>
                  <a:pt x="429658" y="1215527"/>
                  <a:pt x="334178" y="1237561"/>
                </a:cubicBezTo>
                <a:cubicBezTo>
                  <a:pt x="238699" y="1259595"/>
                  <a:pt x="253388" y="1272449"/>
                  <a:pt x="201976" y="1314680"/>
                </a:cubicBezTo>
                <a:close/>
              </a:path>
            </a:pathLst>
          </a:custGeom>
          <a:solidFill>
            <a:srgbClr val="4F81BD">
              <a:alpha val="50000"/>
            </a:srgbClr>
          </a:solidFill>
          <a:ln>
            <a:noFill/>
          </a:ln>
          <a:effectLst>
            <a:outerShdw blurRad="254000" dist="114300" dir="8040000" algn="ctr" rotWithShape="0">
              <a:srgbClr val="4F81BD"/>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158993" y="4407229"/>
            <a:ext cx="1855428" cy="454852"/>
          </a:xfrm>
          <a:prstGeom prst="rect">
            <a:avLst/>
          </a:prstGeom>
          <a:solidFill>
            <a:srgbClr val="4F81BD">
              <a:alpha val="30000"/>
            </a:srgbClr>
          </a:solidFill>
          <a:effectLst>
            <a:outerShdw blurRad="584200" dist="152400" dir="5400000" algn="ctr" rotWithShape="0">
              <a:srgbClr val="4F81BD"/>
            </a:outerShdw>
          </a:effectLst>
        </p:spPr>
        <p:txBody>
          <a:bodyPr wrap="square" rtlCol="0">
            <a:spAutoFit/>
          </a:bodyPr>
          <a:lstStyle/>
          <a:p>
            <a:r>
              <a:rPr lang="en-US" sz="2400" dirty="0" smtClean="0"/>
              <a:t>Lower Creeks</a:t>
            </a:r>
            <a:endParaRPr lang="en-US" sz="2400" dirty="0"/>
          </a:p>
        </p:txBody>
      </p:sp>
      <p:sp>
        <p:nvSpPr>
          <p:cNvPr id="14" name="Freeform 13"/>
          <p:cNvSpPr/>
          <p:nvPr/>
        </p:nvSpPr>
        <p:spPr>
          <a:xfrm rot="17453147">
            <a:off x="5306317" y="2388917"/>
            <a:ext cx="575790" cy="989785"/>
          </a:xfrm>
          <a:custGeom>
            <a:avLst/>
            <a:gdLst>
              <a:gd name="connsiteX0" fmla="*/ 1094014 w 1159329"/>
              <a:gd name="connsiteY0" fmla="*/ 70757 h 315686"/>
              <a:gd name="connsiteX1" fmla="*/ 1045029 w 1159329"/>
              <a:gd name="connsiteY1" fmla="*/ 5443 h 315686"/>
              <a:gd name="connsiteX2" fmla="*/ 408214 w 1159329"/>
              <a:gd name="connsiteY2" fmla="*/ 103414 h 315686"/>
              <a:gd name="connsiteX3" fmla="*/ 0 w 1159329"/>
              <a:gd name="connsiteY3" fmla="*/ 315686 h 315686"/>
              <a:gd name="connsiteX0" fmla="*/ 1045029 w 1045029"/>
              <a:gd name="connsiteY0" fmla="*/ 0 h 310243"/>
              <a:gd name="connsiteX1" fmla="*/ 408214 w 1045029"/>
              <a:gd name="connsiteY1" fmla="*/ 97971 h 310243"/>
              <a:gd name="connsiteX2" fmla="*/ 0 w 1045029"/>
              <a:gd name="connsiteY2" fmla="*/ 310243 h 310243"/>
              <a:gd name="connsiteX0" fmla="*/ 1654629 w 1654629"/>
              <a:gd name="connsiteY0" fmla="*/ 0 h 436517"/>
              <a:gd name="connsiteX1" fmla="*/ 408214 w 1654629"/>
              <a:gd name="connsiteY1" fmla="*/ 224245 h 436517"/>
              <a:gd name="connsiteX2" fmla="*/ 0 w 1654629"/>
              <a:gd name="connsiteY2" fmla="*/ 436517 h 436517"/>
              <a:gd name="connsiteX0" fmla="*/ 1654629 w 1654629"/>
              <a:gd name="connsiteY0" fmla="*/ 0 h 436517"/>
              <a:gd name="connsiteX1" fmla="*/ 408214 w 1654629"/>
              <a:gd name="connsiteY1" fmla="*/ 224245 h 436517"/>
              <a:gd name="connsiteX2" fmla="*/ 0 w 1654629"/>
              <a:gd name="connsiteY2" fmla="*/ 436517 h 436517"/>
              <a:gd name="connsiteX0" fmla="*/ 1654629 w 1654629"/>
              <a:gd name="connsiteY0" fmla="*/ 0 h 436517"/>
              <a:gd name="connsiteX1" fmla="*/ 408214 w 1654629"/>
              <a:gd name="connsiteY1" fmla="*/ 224245 h 436517"/>
              <a:gd name="connsiteX2" fmla="*/ 0 w 1654629"/>
              <a:gd name="connsiteY2" fmla="*/ 436517 h 436517"/>
              <a:gd name="connsiteX0" fmla="*/ 1273629 w 1273629"/>
              <a:gd name="connsiteY0" fmla="*/ 0 h 341811"/>
              <a:gd name="connsiteX1" fmla="*/ 408214 w 1273629"/>
              <a:gd name="connsiteY1" fmla="*/ 129539 h 341811"/>
              <a:gd name="connsiteX2" fmla="*/ 0 w 1273629"/>
              <a:gd name="connsiteY2" fmla="*/ 341811 h 341811"/>
            </a:gdLst>
            <a:ahLst/>
            <a:cxnLst>
              <a:cxn ang="0">
                <a:pos x="connsiteX0" y="connsiteY0"/>
              </a:cxn>
              <a:cxn ang="0">
                <a:pos x="connsiteX1" y="connsiteY1"/>
              </a:cxn>
              <a:cxn ang="0">
                <a:pos x="connsiteX2" y="connsiteY2"/>
              </a:cxn>
            </a:cxnLst>
            <a:rect l="l" t="t" r="r" b="b"/>
            <a:pathLst>
              <a:path w="1273629" h="341811">
                <a:moveTo>
                  <a:pt x="1273629" y="0"/>
                </a:moveTo>
                <a:cubicBezTo>
                  <a:pt x="1159329" y="5443"/>
                  <a:pt x="620485" y="72571"/>
                  <a:pt x="408214" y="129539"/>
                </a:cubicBezTo>
                <a:cubicBezTo>
                  <a:pt x="195943" y="186507"/>
                  <a:pt x="234043" y="269654"/>
                  <a:pt x="0" y="341811"/>
                </a:cubicBezTo>
              </a:path>
            </a:pathLst>
          </a:custGeom>
          <a:ln w="152400">
            <a:solidFill>
              <a:srgbClr val="FF3B40"/>
            </a:solidFill>
            <a:tailEnd type="arrow" w="sm" len="sm"/>
          </a:ln>
          <a:effectLst>
            <a:outerShdw dist="1270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rot="1775757" flipH="1" flipV="1">
            <a:off x="5475904" y="4559184"/>
            <a:ext cx="526766" cy="1022383"/>
          </a:xfrm>
          <a:custGeom>
            <a:avLst/>
            <a:gdLst>
              <a:gd name="connsiteX0" fmla="*/ 1094014 w 1159329"/>
              <a:gd name="connsiteY0" fmla="*/ 70757 h 315686"/>
              <a:gd name="connsiteX1" fmla="*/ 1045029 w 1159329"/>
              <a:gd name="connsiteY1" fmla="*/ 5443 h 315686"/>
              <a:gd name="connsiteX2" fmla="*/ 408214 w 1159329"/>
              <a:gd name="connsiteY2" fmla="*/ 103414 h 315686"/>
              <a:gd name="connsiteX3" fmla="*/ 0 w 1159329"/>
              <a:gd name="connsiteY3" fmla="*/ 315686 h 315686"/>
              <a:gd name="connsiteX0" fmla="*/ 1045029 w 1045029"/>
              <a:gd name="connsiteY0" fmla="*/ 0 h 310243"/>
              <a:gd name="connsiteX1" fmla="*/ 408214 w 1045029"/>
              <a:gd name="connsiteY1" fmla="*/ 97971 h 310243"/>
              <a:gd name="connsiteX2" fmla="*/ 0 w 1045029"/>
              <a:gd name="connsiteY2" fmla="*/ 310243 h 310243"/>
              <a:gd name="connsiteX0" fmla="*/ 1654629 w 1654629"/>
              <a:gd name="connsiteY0" fmla="*/ 0 h 436517"/>
              <a:gd name="connsiteX1" fmla="*/ 408214 w 1654629"/>
              <a:gd name="connsiteY1" fmla="*/ 224245 h 436517"/>
              <a:gd name="connsiteX2" fmla="*/ 0 w 1654629"/>
              <a:gd name="connsiteY2" fmla="*/ 436517 h 436517"/>
              <a:gd name="connsiteX0" fmla="*/ 1654629 w 1654629"/>
              <a:gd name="connsiteY0" fmla="*/ 0 h 436517"/>
              <a:gd name="connsiteX1" fmla="*/ 408214 w 1654629"/>
              <a:gd name="connsiteY1" fmla="*/ 224245 h 436517"/>
              <a:gd name="connsiteX2" fmla="*/ 0 w 1654629"/>
              <a:gd name="connsiteY2" fmla="*/ 436517 h 436517"/>
              <a:gd name="connsiteX0" fmla="*/ 1654629 w 1654629"/>
              <a:gd name="connsiteY0" fmla="*/ 0 h 436517"/>
              <a:gd name="connsiteX1" fmla="*/ 408214 w 1654629"/>
              <a:gd name="connsiteY1" fmla="*/ 224245 h 436517"/>
              <a:gd name="connsiteX2" fmla="*/ 0 w 1654629"/>
              <a:gd name="connsiteY2" fmla="*/ 436517 h 436517"/>
              <a:gd name="connsiteX0" fmla="*/ 1273629 w 1273629"/>
              <a:gd name="connsiteY0" fmla="*/ 0 h 341811"/>
              <a:gd name="connsiteX1" fmla="*/ 408214 w 1273629"/>
              <a:gd name="connsiteY1" fmla="*/ 129539 h 341811"/>
              <a:gd name="connsiteX2" fmla="*/ 0 w 1273629"/>
              <a:gd name="connsiteY2" fmla="*/ 341811 h 341811"/>
            </a:gdLst>
            <a:ahLst/>
            <a:cxnLst>
              <a:cxn ang="0">
                <a:pos x="connsiteX0" y="connsiteY0"/>
              </a:cxn>
              <a:cxn ang="0">
                <a:pos x="connsiteX1" y="connsiteY1"/>
              </a:cxn>
              <a:cxn ang="0">
                <a:pos x="connsiteX2" y="connsiteY2"/>
              </a:cxn>
            </a:cxnLst>
            <a:rect l="l" t="t" r="r" b="b"/>
            <a:pathLst>
              <a:path w="1273629" h="341811">
                <a:moveTo>
                  <a:pt x="1273629" y="0"/>
                </a:moveTo>
                <a:cubicBezTo>
                  <a:pt x="1159329" y="5443"/>
                  <a:pt x="620485" y="72571"/>
                  <a:pt x="408214" y="129539"/>
                </a:cubicBezTo>
                <a:cubicBezTo>
                  <a:pt x="195943" y="186507"/>
                  <a:pt x="234043" y="269654"/>
                  <a:pt x="0" y="341811"/>
                </a:cubicBezTo>
              </a:path>
            </a:pathLst>
          </a:custGeom>
          <a:ln w="152400">
            <a:solidFill>
              <a:srgbClr val="FF3B40"/>
            </a:solidFill>
            <a:tailEnd type="arrow" w="sm" len="sm"/>
          </a:ln>
          <a:effectLst>
            <a:outerShdw dist="1270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rot="12934683" flipV="1">
            <a:off x="6078087" y="2466429"/>
            <a:ext cx="950452" cy="1029202"/>
          </a:xfrm>
          <a:custGeom>
            <a:avLst/>
            <a:gdLst>
              <a:gd name="connsiteX0" fmla="*/ 1094014 w 1159329"/>
              <a:gd name="connsiteY0" fmla="*/ 70757 h 315686"/>
              <a:gd name="connsiteX1" fmla="*/ 1045029 w 1159329"/>
              <a:gd name="connsiteY1" fmla="*/ 5443 h 315686"/>
              <a:gd name="connsiteX2" fmla="*/ 408214 w 1159329"/>
              <a:gd name="connsiteY2" fmla="*/ 103414 h 315686"/>
              <a:gd name="connsiteX3" fmla="*/ 0 w 1159329"/>
              <a:gd name="connsiteY3" fmla="*/ 315686 h 315686"/>
              <a:gd name="connsiteX0" fmla="*/ 1045029 w 1045029"/>
              <a:gd name="connsiteY0" fmla="*/ 0 h 310243"/>
              <a:gd name="connsiteX1" fmla="*/ 408214 w 1045029"/>
              <a:gd name="connsiteY1" fmla="*/ 97971 h 310243"/>
              <a:gd name="connsiteX2" fmla="*/ 0 w 1045029"/>
              <a:gd name="connsiteY2" fmla="*/ 310243 h 310243"/>
              <a:gd name="connsiteX0" fmla="*/ 1654629 w 1654629"/>
              <a:gd name="connsiteY0" fmla="*/ 0 h 436517"/>
              <a:gd name="connsiteX1" fmla="*/ 408214 w 1654629"/>
              <a:gd name="connsiteY1" fmla="*/ 224245 h 436517"/>
              <a:gd name="connsiteX2" fmla="*/ 0 w 1654629"/>
              <a:gd name="connsiteY2" fmla="*/ 436517 h 436517"/>
              <a:gd name="connsiteX0" fmla="*/ 1654629 w 1654629"/>
              <a:gd name="connsiteY0" fmla="*/ 0 h 436517"/>
              <a:gd name="connsiteX1" fmla="*/ 408214 w 1654629"/>
              <a:gd name="connsiteY1" fmla="*/ 224245 h 436517"/>
              <a:gd name="connsiteX2" fmla="*/ 0 w 1654629"/>
              <a:gd name="connsiteY2" fmla="*/ 436517 h 436517"/>
              <a:gd name="connsiteX0" fmla="*/ 1654629 w 1654629"/>
              <a:gd name="connsiteY0" fmla="*/ 0 h 436517"/>
              <a:gd name="connsiteX1" fmla="*/ 408214 w 1654629"/>
              <a:gd name="connsiteY1" fmla="*/ 224245 h 436517"/>
              <a:gd name="connsiteX2" fmla="*/ 0 w 1654629"/>
              <a:gd name="connsiteY2" fmla="*/ 436517 h 436517"/>
              <a:gd name="connsiteX0" fmla="*/ 1273629 w 1273629"/>
              <a:gd name="connsiteY0" fmla="*/ 0 h 341811"/>
              <a:gd name="connsiteX1" fmla="*/ 408214 w 1273629"/>
              <a:gd name="connsiteY1" fmla="*/ 129539 h 341811"/>
              <a:gd name="connsiteX2" fmla="*/ 0 w 1273629"/>
              <a:gd name="connsiteY2" fmla="*/ 341811 h 341811"/>
            </a:gdLst>
            <a:ahLst/>
            <a:cxnLst>
              <a:cxn ang="0">
                <a:pos x="connsiteX0" y="connsiteY0"/>
              </a:cxn>
              <a:cxn ang="0">
                <a:pos x="connsiteX1" y="connsiteY1"/>
              </a:cxn>
              <a:cxn ang="0">
                <a:pos x="connsiteX2" y="connsiteY2"/>
              </a:cxn>
            </a:cxnLst>
            <a:rect l="l" t="t" r="r" b="b"/>
            <a:pathLst>
              <a:path w="1273629" h="341811">
                <a:moveTo>
                  <a:pt x="1273629" y="0"/>
                </a:moveTo>
                <a:cubicBezTo>
                  <a:pt x="1159329" y="5443"/>
                  <a:pt x="620485" y="72571"/>
                  <a:pt x="408214" y="129539"/>
                </a:cubicBezTo>
                <a:cubicBezTo>
                  <a:pt x="195943" y="186507"/>
                  <a:pt x="234043" y="269654"/>
                  <a:pt x="0" y="341811"/>
                </a:cubicBezTo>
              </a:path>
            </a:pathLst>
          </a:custGeom>
          <a:ln w="152400">
            <a:solidFill>
              <a:srgbClr val="FF3B40"/>
            </a:solidFill>
            <a:tailEnd type="arrow" w="sm" len="sm"/>
          </a:ln>
          <a:effectLst>
            <a:outerShdw dist="1270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p:cNvSpPr/>
          <p:nvPr/>
        </p:nvSpPr>
        <p:spPr>
          <a:xfrm>
            <a:off x="0" y="6248400"/>
            <a:ext cx="9144000" cy="584775"/>
          </a:xfrm>
          <a:prstGeom prst="rect">
            <a:avLst/>
          </a:prstGeom>
        </p:spPr>
        <p:txBody>
          <a:bodyPr wrap="square">
            <a:spAutoFit/>
          </a:bodyPr>
          <a:lstStyle/>
          <a:p>
            <a:pPr algn="ctr"/>
            <a:r>
              <a:rPr lang="en-US" sz="3200" u="sng" dirty="0" smtClean="0"/>
              <a:t>TREATY OF FORT JACKSON</a:t>
            </a:r>
          </a:p>
        </p:txBody>
      </p:sp>
      <p:pic>
        <p:nvPicPr>
          <p:cNvPr id="2051" name="Picture 3"/>
          <p:cNvPicPr>
            <a:picLocks noChangeAspect="1" noChangeArrowheads="1"/>
          </p:cNvPicPr>
          <p:nvPr/>
        </p:nvPicPr>
        <p:blipFill>
          <a:blip r:embed="rId3"/>
          <a:srcRect/>
          <a:stretch>
            <a:fillRect/>
          </a:stretch>
        </p:blipFill>
        <p:spPr bwMode="auto">
          <a:xfrm>
            <a:off x="5089525" y="2438400"/>
            <a:ext cx="4054475" cy="3043238"/>
          </a:xfrm>
          <a:prstGeom prst="rect">
            <a:avLst/>
          </a:prstGeom>
          <a:noFill/>
          <a:ln w="50800">
            <a:solidFill>
              <a:schemeClr val="tx1"/>
            </a:solidFill>
            <a:miter lim="800000"/>
            <a:headEnd/>
            <a:tailEnd/>
          </a:ln>
          <a:effectLst/>
        </p:spPr>
      </p:pic>
      <p:pic>
        <p:nvPicPr>
          <p:cNvPr id="2054" name="Picture 6"/>
          <p:cNvPicPr>
            <a:picLocks noChangeAspect="1" noChangeArrowheads="1"/>
          </p:cNvPicPr>
          <p:nvPr/>
        </p:nvPicPr>
        <p:blipFill>
          <a:blip r:embed="rId4"/>
          <a:srcRect/>
          <a:stretch>
            <a:fillRect/>
          </a:stretch>
        </p:blipFill>
        <p:spPr bwMode="auto">
          <a:xfrm>
            <a:off x="5181600" y="2362200"/>
            <a:ext cx="3895725" cy="3517900"/>
          </a:xfrm>
          <a:prstGeom prst="rect">
            <a:avLst/>
          </a:prstGeom>
          <a:noFill/>
          <a:ln w="508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9"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1000"/>
                                        <p:tgtEl>
                                          <p:spTgt spid="9"/>
                                        </p:tgtEl>
                                      </p:cBhvr>
                                    </p:animEffect>
                                  </p:childTnLst>
                                </p:cTn>
                              </p:par>
                              <p:par>
                                <p:cTn id="11" presetID="9"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1000"/>
                                        <p:tgtEl>
                                          <p:spTgt spid="8"/>
                                        </p:tgtEl>
                                      </p:cBhvr>
                                    </p:animEffect>
                                  </p:childTnLst>
                                </p:cTn>
                              </p:par>
                              <p:par>
                                <p:cTn id="14" presetID="9" presetClass="entr" presetSubtype="0" fill="hold" grpId="0" nodeType="withEffect">
                                  <p:stCondLst>
                                    <p:cond delay="100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1000"/>
                                        <p:tgtEl>
                                          <p:spTgt spid="11"/>
                                        </p:tgtEl>
                                      </p:cBhvr>
                                    </p:animEffect>
                                  </p:childTnLst>
                                </p:cTn>
                              </p:par>
                              <p:par>
                                <p:cTn id="17" presetID="9" presetClass="entr" presetSubtype="0" fill="hold" grpId="0" nodeType="withEffect">
                                  <p:stCondLst>
                                    <p:cond delay="100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1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wipe(left)">
                                      <p:cBhvr>
                                        <p:cTn id="24" dur="1000"/>
                                        <p:tgtEl>
                                          <p:spTgt spid="13">
                                            <p:txEl>
                                              <p:pRg st="0" end="0"/>
                                            </p:txEl>
                                          </p:spTgt>
                                        </p:tgtEl>
                                      </p:cBhvr>
                                    </p:animEffect>
                                  </p:childTnLst>
                                </p:cTn>
                              </p:par>
                              <p:par>
                                <p:cTn id="25" presetID="22" presetClass="entr" presetSubtype="8" fill="hold" nodeType="withEffect">
                                  <p:stCondLst>
                                    <p:cond delay="100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wipe(left)">
                                      <p:cBhvr>
                                        <p:cTn id="27" dur="1000"/>
                                        <p:tgtEl>
                                          <p:spTgt spid="13">
                                            <p:txEl>
                                              <p:pRg st="1" end="1"/>
                                            </p:txEl>
                                          </p:spTgt>
                                        </p:tgtEl>
                                      </p:cBhvr>
                                    </p:animEffect>
                                  </p:childTnLst>
                                </p:cTn>
                              </p:par>
                              <p:par>
                                <p:cTn id="28" presetID="22" presetClass="entr" presetSubtype="1" fill="hold" grpId="0" nodeType="withEffect">
                                  <p:stCondLst>
                                    <p:cond delay="200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2000"/>
                                        <p:tgtEl>
                                          <p:spTgt spid="14"/>
                                        </p:tgtEl>
                                      </p:cBhvr>
                                    </p:animEffect>
                                  </p:childTnLst>
                                </p:cTn>
                              </p:par>
                              <p:par>
                                <p:cTn id="31" presetID="22" presetClass="entr" presetSubtype="8" fill="hold" grpId="0" nodeType="withEffect">
                                  <p:stCondLst>
                                    <p:cond delay="200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2000"/>
                                        <p:tgtEl>
                                          <p:spTgt spid="15"/>
                                        </p:tgtEl>
                                      </p:cBhvr>
                                    </p:animEffect>
                                  </p:childTnLst>
                                </p:cTn>
                              </p:par>
                              <p:par>
                                <p:cTn id="34" presetID="22" presetClass="entr" presetSubtype="1" fill="hold" grpId="0" nodeType="withEffect">
                                  <p:stCondLst>
                                    <p:cond delay="2000"/>
                                  </p:stCondLst>
                                  <p:childTnLst>
                                    <p:set>
                                      <p:cBhvr>
                                        <p:cTn id="35" dur="1" fill="hold">
                                          <p:stCondLst>
                                            <p:cond delay="0"/>
                                          </p:stCondLst>
                                        </p:cTn>
                                        <p:tgtEl>
                                          <p:spTgt spid="16"/>
                                        </p:tgtEl>
                                        <p:attrNameLst>
                                          <p:attrName>style.visibility</p:attrName>
                                        </p:attrNameLst>
                                      </p:cBhvr>
                                      <p:to>
                                        <p:strVal val="visible"/>
                                      </p:to>
                                    </p:set>
                                    <p:animEffect transition="in" filter="wipe(up)">
                                      <p:cBhvr>
                                        <p:cTn id="36" dur="20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xEl>
                                              <p:pRg st="2" end="2"/>
                                            </p:txEl>
                                          </p:spTgt>
                                        </p:tgtEl>
                                        <p:attrNameLst>
                                          <p:attrName>style.visibility</p:attrName>
                                        </p:attrNameLst>
                                      </p:cBhvr>
                                      <p:to>
                                        <p:strVal val="visible"/>
                                      </p:to>
                                    </p:set>
                                    <p:animEffect transition="in" filter="fade">
                                      <p:cBhvr>
                                        <p:cTn id="41" dur="1000"/>
                                        <p:tgtEl>
                                          <p:spTgt spid="13">
                                            <p:txEl>
                                              <p:pRg st="2" end="2"/>
                                            </p:txEl>
                                          </p:spTgt>
                                        </p:tgtEl>
                                      </p:cBhvr>
                                    </p:animEffect>
                                  </p:childTnLst>
                                </p:cTn>
                              </p:par>
                              <p:par>
                                <p:cTn id="42" presetID="1" presetClass="emph" presetSubtype="2" fill="hold" nodeType="withEffect">
                                  <p:stCondLst>
                                    <p:cond delay="0"/>
                                  </p:stCondLst>
                                  <p:childTnLst>
                                    <p:animClr clrSpc="rgb">
                                      <p:cBhvr>
                                        <p:cTn id="43" dur="3000" fill="hold"/>
                                        <p:tgtEl>
                                          <p:spTgt spid="8"/>
                                        </p:tgtEl>
                                        <p:attrNameLst>
                                          <p:attrName>fillcolor</p:attrName>
                                        </p:attrNameLst>
                                      </p:cBhvr>
                                      <p:to>
                                        <a:srgbClr val="FF0000"/>
                                      </p:to>
                                    </p:animClr>
                                    <p:set>
                                      <p:cBhvr>
                                        <p:cTn id="44" dur="3000" fill="hold"/>
                                        <p:tgtEl>
                                          <p:spTgt spid="8"/>
                                        </p:tgtEl>
                                        <p:attrNameLst>
                                          <p:attrName>fill.type</p:attrName>
                                        </p:attrNameLst>
                                      </p:cBhvr>
                                      <p:to>
                                        <p:strVal val="solid"/>
                                      </p:to>
                                    </p:set>
                                    <p:set>
                                      <p:cBhvr>
                                        <p:cTn id="45" dur="3000" fill="hold"/>
                                        <p:tgtEl>
                                          <p:spTgt spid="8"/>
                                        </p:tgtEl>
                                        <p:attrNameLst>
                                          <p:attrName>fill.on</p:attrName>
                                        </p:attrNameLst>
                                      </p:cBhvr>
                                      <p:to>
                                        <p:strVal val="true"/>
                                      </p:to>
                                    </p:set>
                                  </p:childTnLst>
                                </p:cTn>
                              </p:par>
                              <p:par>
                                <p:cTn id="46" presetID="1" presetClass="emph" presetSubtype="2" fill="hold" nodeType="withEffect">
                                  <p:stCondLst>
                                    <p:cond delay="0"/>
                                  </p:stCondLst>
                                  <p:childTnLst>
                                    <p:animClr clrSpc="rgb">
                                      <p:cBhvr>
                                        <p:cTn id="47" dur="3000" fill="hold"/>
                                        <p:tgtEl>
                                          <p:spTgt spid="9"/>
                                        </p:tgtEl>
                                        <p:attrNameLst>
                                          <p:attrName>fillcolor</p:attrName>
                                        </p:attrNameLst>
                                      </p:cBhvr>
                                      <p:to>
                                        <a:srgbClr val="FF0000"/>
                                      </p:to>
                                    </p:animClr>
                                    <p:set>
                                      <p:cBhvr>
                                        <p:cTn id="48" dur="3000" fill="hold"/>
                                        <p:tgtEl>
                                          <p:spTgt spid="9"/>
                                        </p:tgtEl>
                                        <p:attrNameLst>
                                          <p:attrName>fill.type</p:attrName>
                                        </p:attrNameLst>
                                      </p:cBhvr>
                                      <p:to>
                                        <p:strVal val="solid"/>
                                      </p:to>
                                    </p:set>
                                    <p:set>
                                      <p:cBhvr>
                                        <p:cTn id="49" dur="3000" fill="hold"/>
                                        <p:tgtEl>
                                          <p:spTgt spid="9"/>
                                        </p:tgtEl>
                                        <p:attrNameLst>
                                          <p:attrName>fill.on</p:attrName>
                                        </p:attrNameLst>
                                      </p:cBhvr>
                                      <p:to>
                                        <p:strVal val="tru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3">
                                            <p:txEl>
                                              <p:pRg st="3" end="3"/>
                                            </p:txEl>
                                          </p:spTgt>
                                        </p:tgtEl>
                                        <p:attrNameLst>
                                          <p:attrName>style.visibility</p:attrName>
                                        </p:attrNameLst>
                                      </p:cBhvr>
                                      <p:to>
                                        <p:strVal val="visible"/>
                                      </p:to>
                                    </p:set>
                                    <p:animEffect transition="in" filter="fade">
                                      <p:cBhvr>
                                        <p:cTn id="54" dur="1000"/>
                                        <p:tgtEl>
                                          <p:spTgt spid="13">
                                            <p:txEl>
                                              <p:pRg st="3" end="3"/>
                                            </p:txEl>
                                          </p:spTgt>
                                        </p:tgtEl>
                                      </p:cBhvr>
                                    </p:animEffect>
                                  </p:childTnLst>
                                </p:cTn>
                              </p:par>
                              <p:par>
                                <p:cTn id="55" presetID="1" presetClass="emph" presetSubtype="2" fill="hold" nodeType="withEffect">
                                  <p:stCondLst>
                                    <p:cond delay="0"/>
                                  </p:stCondLst>
                                  <p:childTnLst>
                                    <p:animClr clrSpc="rgb">
                                      <p:cBhvr>
                                        <p:cTn id="56" dur="3000" fill="hold"/>
                                        <p:tgtEl>
                                          <p:spTgt spid="11"/>
                                        </p:tgtEl>
                                        <p:attrNameLst>
                                          <p:attrName>fillcolor</p:attrName>
                                        </p:attrNameLst>
                                      </p:cBhvr>
                                      <p:to>
                                        <a:srgbClr val="33CC33"/>
                                      </p:to>
                                    </p:animClr>
                                    <p:set>
                                      <p:cBhvr>
                                        <p:cTn id="57" dur="3000" fill="hold"/>
                                        <p:tgtEl>
                                          <p:spTgt spid="11"/>
                                        </p:tgtEl>
                                        <p:attrNameLst>
                                          <p:attrName>fill.type</p:attrName>
                                        </p:attrNameLst>
                                      </p:cBhvr>
                                      <p:to>
                                        <p:strVal val="solid"/>
                                      </p:to>
                                    </p:set>
                                    <p:set>
                                      <p:cBhvr>
                                        <p:cTn id="58" dur="3000" fill="hold"/>
                                        <p:tgtEl>
                                          <p:spTgt spid="11"/>
                                        </p:tgtEl>
                                        <p:attrNameLst>
                                          <p:attrName>fill.on</p:attrName>
                                        </p:attrNameLst>
                                      </p:cBhvr>
                                      <p:to>
                                        <p:strVal val="true"/>
                                      </p:to>
                                    </p:set>
                                  </p:childTnLst>
                                </p:cTn>
                              </p:par>
                              <p:par>
                                <p:cTn id="59" presetID="1" presetClass="emph" presetSubtype="2" fill="hold" nodeType="withEffect">
                                  <p:stCondLst>
                                    <p:cond delay="0"/>
                                  </p:stCondLst>
                                  <p:childTnLst>
                                    <p:animClr clrSpc="rgb">
                                      <p:cBhvr>
                                        <p:cTn id="60" dur="3000" fill="hold"/>
                                        <p:tgtEl>
                                          <p:spTgt spid="12"/>
                                        </p:tgtEl>
                                        <p:attrNameLst>
                                          <p:attrName>fillcolor</p:attrName>
                                        </p:attrNameLst>
                                      </p:cBhvr>
                                      <p:to>
                                        <a:srgbClr val="33CC33"/>
                                      </p:to>
                                    </p:animClr>
                                    <p:set>
                                      <p:cBhvr>
                                        <p:cTn id="61" dur="3000" fill="hold"/>
                                        <p:tgtEl>
                                          <p:spTgt spid="12"/>
                                        </p:tgtEl>
                                        <p:attrNameLst>
                                          <p:attrName>fill.type</p:attrName>
                                        </p:attrNameLst>
                                      </p:cBhvr>
                                      <p:to>
                                        <p:strVal val="solid"/>
                                      </p:to>
                                    </p:set>
                                    <p:set>
                                      <p:cBhvr>
                                        <p:cTn id="62" dur="3000" fill="hold"/>
                                        <p:tgtEl>
                                          <p:spTgt spid="12"/>
                                        </p:tgtEl>
                                        <p:attrNameLst>
                                          <p:attrName>fill.on</p:attrName>
                                        </p:attrNameLst>
                                      </p:cBhvr>
                                      <p:to>
                                        <p:strVal val="true"/>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3">
                                            <p:txEl>
                                              <p:pRg st="4" end="4"/>
                                            </p:txEl>
                                          </p:spTgt>
                                        </p:tgtEl>
                                        <p:attrNameLst>
                                          <p:attrName>style.visibility</p:attrName>
                                        </p:attrNameLst>
                                      </p:cBhvr>
                                      <p:to>
                                        <p:strVal val="visible"/>
                                      </p:to>
                                    </p:set>
                                    <p:animEffect transition="in" filter="fade">
                                      <p:cBhvr>
                                        <p:cTn id="67" dur="1000"/>
                                        <p:tgtEl>
                                          <p:spTgt spid="13">
                                            <p:txEl>
                                              <p:pRg st="4" end="4"/>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13">
                                            <p:txEl>
                                              <p:pRg st="5" end="5"/>
                                            </p:txEl>
                                          </p:spTgt>
                                        </p:tgtEl>
                                        <p:attrNameLst>
                                          <p:attrName>style.visibility</p:attrName>
                                        </p:attrNameLst>
                                      </p:cBhvr>
                                      <p:to>
                                        <p:strVal val="visible"/>
                                      </p:to>
                                    </p:set>
                                    <p:animEffect transition="in" filter="fade">
                                      <p:cBhvr>
                                        <p:cTn id="70" dur="1000"/>
                                        <p:tgtEl>
                                          <p:spTgt spid="13">
                                            <p:txEl>
                                              <p:pRg st="5" end="5"/>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1000"/>
                                        <p:tgtEl>
                                          <p:spTgt spid="5"/>
                                        </p:tgtEl>
                                      </p:cBhvr>
                                    </p:animEffect>
                                    <p:set>
                                      <p:cBhvr>
                                        <p:cTn id="75" dur="1" fill="hold">
                                          <p:stCondLst>
                                            <p:cond delay="999"/>
                                          </p:stCondLst>
                                        </p:cTn>
                                        <p:tgtEl>
                                          <p:spTgt spid="5"/>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8"/>
                                        </p:tgtEl>
                                      </p:cBhvr>
                                    </p:animEffect>
                                    <p:set>
                                      <p:cBhvr>
                                        <p:cTn id="78" dur="1" fill="hold">
                                          <p:stCondLst>
                                            <p:cond delay="999"/>
                                          </p:stCondLst>
                                        </p:cTn>
                                        <p:tgtEl>
                                          <p:spTgt spid="8"/>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000"/>
                                        <p:tgtEl>
                                          <p:spTgt spid="9"/>
                                        </p:tgtEl>
                                      </p:cBhvr>
                                    </p:animEffect>
                                    <p:set>
                                      <p:cBhvr>
                                        <p:cTn id="81" dur="1" fill="hold">
                                          <p:stCondLst>
                                            <p:cond delay="999"/>
                                          </p:stCondLst>
                                        </p:cTn>
                                        <p:tgtEl>
                                          <p:spTgt spid="9"/>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11"/>
                                        </p:tgtEl>
                                      </p:cBhvr>
                                    </p:animEffect>
                                    <p:set>
                                      <p:cBhvr>
                                        <p:cTn id="84" dur="1" fill="hold">
                                          <p:stCondLst>
                                            <p:cond delay="999"/>
                                          </p:stCondLst>
                                        </p:cTn>
                                        <p:tgtEl>
                                          <p:spTgt spid="11"/>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1000"/>
                                        <p:tgtEl>
                                          <p:spTgt spid="12"/>
                                        </p:tgtEl>
                                      </p:cBhvr>
                                    </p:animEffect>
                                    <p:set>
                                      <p:cBhvr>
                                        <p:cTn id="87" dur="1" fill="hold">
                                          <p:stCondLst>
                                            <p:cond delay="999"/>
                                          </p:stCondLst>
                                        </p:cTn>
                                        <p:tgtEl>
                                          <p:spTgt spid="12"/>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1000"/>
                                        <p:tgtEl>
                                          <p:spTgt spid="14"/>
                                        </p:tgtEl>
                                      </p:cBhvr>
                                    </p:animEffect>
                                    <p:set>
                                      <p:cBhvr>
                                        <p:cTn id="90" dur="1" fill="hold">
                                          <p:stCondLst>
                                            <p:cond delay="999"/>
                                          </p:stCondLst>
                                        </p:cTn>
                                        <p:tgtEl>
                                          <p:spTgt spid="14"/>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1000"/>
                                        <p:tgtEl>
                                          <p:spTgt spid="15"/>
                                        </p:tgtEl>
                                      </p:cBhvr>
                                    </p:animEffect>
                                    <p:set>
                                      <p:cBhvr>
                                        <p:cTn id="93" dur="1" fill="hold">
                                          <p:stCondLst>
                                            <p:cond delay="999"/>
                                          </p:stCondLst>
                                        </p:cTn>
                                        <p:tgtEl>
                                          <p:spTgt spid="15"/>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000"/>
                                        <p:tgtEl>
                                          <p:spTgt spid="16"/>
                                        </p:tgtEl>
                                      </p:cBhvr>
                                    </p:animEffect>
                                    <p:set>
                                      <p:cBhvr>
                                        <p:cTn id="96" dur="1" fill="hold">
                                          <p:stCondLst>
                                            <p:cond delay="999"/>
                                          </p:stCondLst>
                                        </p:cTn>
                                        <p:tgtEl>
                                          <p:spTgt spid="16"/>
                                        </p:tgtEl>
                                        <p:attrNameLst>
                                          <p:attrName>style.visibility</p:attrName>
                                        </p:attrNameLst>
                                      </p:cBhvr>
                                      <p:to>
                                        <p:strVal val="hidden"/>
                                      </p:to>
                                    </p:set>
                                  </p:childTnLst>
                                </p:cTn>
                              </p:par>
                              <p:par>
                                <p:cTn id="97" presetID="10" presetClass="entr" presetSubtype="0" fill="hold" nodeType="withEffect">
                                  <p:stCondLst>
                                    <p:cond delay="0"/>
                                  </p:stCondLst>
                                  <p:childTnLst>
                                    <p:set>
                                      <p:cBhvr>
                                        <p:cTn id="98" dur="1" fill="hold">
                                          <p:stCondLst>
                                            <p:cond delay="0"/>
                                          </p:stCondLst>
                                        </p:cTn>
                                        <p:tgtEl>
                                          <p:spTgt spid="13">
                                            <p:txEl>
                                              <p:pRg st="6" end="6"/>
                                            </p:txEl>
                                          </p:spTgt>
                                        </p:tgtEl>
                                        <p:attrNameLst>
                                          <p:attrName>style.visibility</p:attrName>
                                        </p:attrNameLst>
                                      </p:cBhvr>
                                      <p:to>
                                        <p:strVal val="visible"/>
                                      </p:to>
                                    </p:set>
                                    <p:animEffect transition="in" filter="fade">
                                      <p:cBhvr>
                                        <p:cTn id="99" dur="1000"/>
                                        <p:tgtEl>
                                          <p:spTgt spid="13">
                                            <p:txEl>
                                              <p:pRg st="6" end="6"/>
                                            </p:txEl>
                                          </p:spTgt>
                                        </p:tgtEl>
                                      </p:cBhvr>
                                    </p:animEffect>
                                  </p:childTnLst>
                                </p:cTn>
                              </p:par>
                              <p:par>
                                <p:cTn id="100" presetID="10" presetClass="entr" presetSubtype="0" fill="hold" nodeType="withEffect">
                                  <p:stCondLst>
                                    <p:cond delay="0"/>
                                  </p:stCondLst>
                                  <p:childTnLst>
                                    <p:set>
                                      <p:cBhvr>
                                        <p:cTn id="101" dur="1" fill="hold">
                                          <p:stCondLst>
                                            <p:cond delay="0"/>
                                          </p:stCondLst>
                                        </p:cTn>
                                        <p:tgtEl>
                                          <p:spTgt spid="13">
                                            <p:txEl>
                                              <p:pRg st="7" end="7"/>
                                            </p:txEl>
                                          </p:spTgt>
                                        </p:tgtEl>
                                        <p:attrNameLst>
                                          <p:attrName>style.visibility</p:attrName>
                                        </p:attrNameLst>
                                      </p:cBhvr>
                                      <p:to>
                                        <p:strVal val="visible"/>
                                      </p:to>
                                    </p:set>
                                    <p:animEffect transition="in" filter="fade">
                                      <p:cBhvr>
                                        <p:cTn id="102" dur="1000"/>
                                        <p:tgtEl>
                                          <p:spTgt spid="13">
                                            <p:txEl>
                                              <p:pRg st="7" end="7"/>
                                            </p:txEl>
                                          </p:spTgt>
                                        </p:tgtEl>
                                      </p:cBhvr>
                                    </p:animEffect>
                                  </p:childTnLst>
                                </p:cTn>
                              </p:par>
                              <p:par>
                                <p:cTn id="103" presetID="10" presetClass="entr" presetSubtype="0" fill="hold" nodeType="withEffect">
                                  <p:stCondLst>
                                    <p:cond delay="0"/>
                                  </p:stCondLst>
                                  <p:childTnLst>
                                    <p:set>
                                      <p:cBhvr>
                                        <p:cTn id="104" dur="1" fill="hold">
                                          <p:stCondLst>
                                            <p:cond delay="0"/>
                                          </p:stCondLst>
                                        </p:cTn>
                                        <p:tgtEl>
                                          <p:spTgt spid="13">
                                            <p:txEl>
                                              <p:pRg st="8" end="8"/>
                                            </p:txEl>
                                          </p:spTgt>
                                        </p:tgtEl>
                                        <p:attrNameLst>
                                          <p:attrName>style.visibility</p:attrName>
                                        </p:attrNameLst>
                                      </p:cBhvr>
                                      <p:to>
                                        <p:strVal val="visible"/>
                                      </p:to>
                                    </p:set>
                                    <p:animEffect transition="in" filter="fade">
                                      <p:cBhvr>
                                        <p:cTn id="105" dur="1000"/>
                                        <p:tgtEl>
                                          <p:spTgt spid="13">
                                            <p:txEl>
                                              <p:pRg st="8" end="8"/>
                                            </p:txEl>
                                          </p:spTgt>
                                        </p:tgtEl>
                                      </p:cBhvr>
                                    </p:animEffect>
                                  </p:childTnLst>
                                </p:cTn>
                              </p:par>
                              <p:par>
                                <p:cTn id="106" presetID="10" presetClass="entr" presetSubtype="0" fill="hold" nodeType="withEffect">
                                  <p:stCondLst>
                                    <p:cond delay="0"/>
                                  </p:stCondLst>
                                  <p:childTnLst>
                                    <p:set>
                                      <p:cBhvr>
                                        <p:cTn id="107" dur="1" fill="hold">
                                          <p:stCondLst>
                                            <p:cond delay="0"/>
                                          </p:stCondLst>
                                        </p:cTn>
                                        <p:tgtEl>
                                          <p:spTgt spid="2051"/>
                                        </p:tgtEl>
                                        <p:attrNameLst>
                                          <p:attrName>style.visibility</p:attrName>
                                        </p:attrNameLst>
                                      </p:cBhvr>
                                      <p:to>
                                        <p:strVal val="visible"/>
                                      </p:to>
                                    </p:set>
                                    <p:animEffect transition="in" filter="fade">
                                      <p:cBhvr>
                                        <p:cTn id="108" dur="1000"/>
                                        <p:tgtEl>
                                          <p:spTgt spid="2051"/>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13">
                                            <p:txEl>
                                              <p:pRg st="9" end="9"/>
                                            </p:txEl>
                                          </p:spTgt>
                                        </p:tgtEl>
                                        <p:attrNameLst>
                                          <p:attrName>style.visibility</p:attrName>
                                        </p:attrNameLst>
                                      </p:cBhvr>
                                      <p:to>
                                        <p:strVal val="visible"/>
                                      </p:to>
                                    </p:set>
                                    <p:animEffect transition="in" filter="fade">
                                      <p:cBhvr>
                                        <p:cTn id="113" dur="1000"/>
                                        <p:tgtEl>
                                          <p:spTgt spid="13">
                                            <p:txEl>
                                              <p:pRg st="9" end="9"/>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17">
                                            <p:txEl>
                                              <p:pRg st="0" end="0"/>
                                            </p:txEl>
                                          </p:spTgt>
                                        </p:tgtEl>
                                        <p:attrNameLst>
                                          <p:attrName>style.visibility</p:attrName>
                                        </p:attrNameLst>
                                      </p:cBhvr>
                                      <p:to>
                                        <p:strVal val="visible"/>
                                      </p:to>
                                    </p:set>
                                    <p:animEffect transition="in" filter="fade">
                                      <p:cBhvr>
                                        <p:cTn id="118" dur="1000"/>
                                        <p:tgtEl>
                                          <p:spTgt spid="17">
                                            <p:txEl>
                                              <p:pRg st="0" end="0"/>
                                            </p:txEl>
                                          </p:spTgt>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grpId="0" nodeType="clickEffect">
                                  <p:stCondLst>
                                    <p:cond delay="0"/>
                                  </p:stCondLst>
                                  <p:childTnLst>
                                    <p:animEffect transition="out" filter="fade">
                                      <p:cBhvr>
                                        <p:cTn id="122" dur="1000"/>
                                        <p:tgtEl>
                                          <p:spTgt spid="13">
                                            <p:txEl>
                                              <p:pRg st="0" end="0"/>
                                            </p:txEl>
                                          </p:spTgt>
                                        </p:tgtEl>
                                      </p:cBhvr>
                                    </p:animEffect>
                                    <p:set>
                                      <p:cBhvr>
                                        <p:cTn id="123" dur="1" fill="hold">
                                          <p:stCondLst>
                                            <p:cond delay="999"/>
                                          </p:stCondLst>
                                        </p:cTn>
                                        <p:tgtEl>
                                          <p:spTgt spid="13">
                                            <p:txEl>
                                              <p:pRg st="0" end="0"/>
                                            </p:txEl>
                                          </p:spTgt>
                                        </p:tgtEl>
                                        <p:attrNameLst>
                                          <p:attrName>style.visibility</p:attrName>
                                        </p:attrNameLst>
                                      </p:cBhvr>
                                      <p:to>
                                        <p:strVal val="hidden"/>
                                      </p:to>
                                    </p:set>
                                  </p:childTnLst>
                                </p:cTn>
                              </p:par>
                              <p:par>
                                <p:cTn id="124" presetID="10" presetClass="exit" presetSubtype="0" fill="hold" grpId="0" nodeType="withEffect">
                                  <p:stCondLst>
                                    <p:cond delay="0"/>
                                  </p:stCondLst>
                                  <p:childTnLst>
                                    <p:animEffect transition="out" filter="fade">
                                      <p:cBhvr>
                                        <p:cTn id="125" dur="1000"/>
                                        <p:tgtEl>
                                          <p:spTgt spid="13">
                                            <p:txEl>
                                              <p:pRg st="1" end="1"/>
                                            </p:txEl>
                                          </p:spTgt>
                                        </p:tgtEl>
                                      </p:cBhvr>
                                    </p:animEffect>
                                    <p:set>
                                      <p:cBhvr>
                                        <p:cTn id="126" dur="1" fill="hold">
                                          <p:stCondLst>
                                            <p:cond delay="999"/>
                                          </p:stCondLst>
                                        </p:cTn>
                                        <p:tgtEl>
                                          <p:spTgt spid="13">
                                            <p:txEl>
                                              <p:pRg st="1" end="1"/>
                                            </p:txEl>
                                          </p:spTgt>
                                        </p:tgtEl>
                                        <p:attrNameLst>
                                          <p:attrName>style.visibility</p:attrName>
                                        </p:attrNameLst>
                                      </p:cBhvr>
                                      <p:to>
                                        <p:strVal val="hidden"/>
                                      </p:to>
                                    </p:set>
                                  </p:childTnLst>
                                </p:cTn>
                              </p:par>
                              <p:par>
                                <p:cTn id="127" presetID="10" presetClass="exit" presetSubtype="0" fill="hold" grpId="0" nodeType="withEffect">
                                  <p:stCondLst>
                                    <p:cond delay="0"/>
                                  </p:stCondLst>
                                  <p:childTnLst>
                                    <p:animEffect transition="out" filter="fade">
                                      <p:cBhvr>
                                        <p:cTn id="128" dur="1000"/>
                                        <p:tgtEl>
                                          <p:spTgt spid="13">
                                            <p:txEl>
                                              <p:pRg st="2" end="2"/>
                                            </p:txEl>
                                          </p:spTgt>
                                        </p:tgtEl>
                                      </p:cBhvr>
                                    </p:animEffect>
                                    <p:set>
                                      <p:cBhvr>
                                        <p:cTn id="129" dur="1" fill="hold">
                                          <p:stCondLst>
                                            <p:cond delay="999"/>
                                          </p:stCondLst>
                                        </p:cTn>
                                        <p:tgtEl>
                                          <p:spTgt spid="13">
                                            <p:txEl>
                                              <p:pRg st="2" end="2"/>
                                            </p:txEl>
                                          </p:spTgt>
                                        </p:tgtEl>
                                        <p:attrNameLst>
                                          <p:attrName>style.visibility</p:attrName>
                                        </p:attrNameLst>
                                      </p:cBhvr>
                                      <p:to>
                                        <p:strVal val="hidden"/>
                                      </p:to>
                                    </p:set>
                                  </p:childTnLst>
                                </p:cTn>
                              </p:par>
                              <p:par>
                                <p:cTn id="130" presetID="10" presetClass="exit" presetSubtype="0" fill="hold" grpId="0" nodeType="withEffect">
                                  <p:stCondLst>
                                    <p:cond delay="0"/>
                                  </p:stCondLst>
                                  <p:childTnLst>
                                    <p:animEffect transition="out" filter="fade">
                                      <p:cBhvr>
                                        <p:cTn id="131" dur="1000"/>
                                        <p:tgtEl>
                                          <p:spTgt spid="13">
                                            <p:txEl>
                                              <p:pRg st="3" end="3"/>
                                            </p:txEl>
                                          </p:spTgt>
                                        </p:tgtEl>
                                      </p:cBhvr>
                                    </p:animEffect>
                                    <p:set>
                                      <p:cBhvr>
                                        <p:cTn id="132" dur="1" fill="hold">
                                          <p:stCondLst>
                                            <p:cond delay="999"/>
                                          </p:stCondLst>
                                        </p:cTn>
                                        <p:tgtEl>
                                          <p:spTgt spid="13">
                                            <p:txEl>
                                              <p:pRg st="3" end="3"/>
                                            </p:txEl>
                                          </p:spTgt>
                                        </p:tgtEl>
                                        <p:attrNameLst>
                                          <p:attrName>style.visibility</p:attrName>
                                        </p:attrNameLst>
                                      </p:cBhvr>
                                      <p:to>
                                        <p:strVal val="hidden"/>
                                      </p:to>
                                    </p:set>
                                  </p:childTnLst>
                                </p:cTn>
                              </p:par>
                              <p:par>
                                <p:cTn id="133" presetID="10" presetClass="exit" presetSubtype="0" fill="hold" grpId="0" nodeType="withEffect">
                                  <p:stCondLst>
                                    <p:cond delay="0"/>
                                  </p:stCondLst>
                                  <p:childTnLst>
                                    <p:animEffect transition="out" filter="fade">
                                      <p:cBhvr>
                                        <p:cTn id="134" dur="1000"/>
                                        <p:tgtEl>
                                          <p:spTgt spid="13">
                                            <p:txEl>
                                              <p:pRg st="4" end="4"/>
                                            </p:txEl>
                                          </p:spTgt>
                                        </p:tgtEl>
                                      </p:cBhvr>
                                    </p:animEffect>
                                    <p:set>
                                      <p:cBhvr>
                                        <p:cTn id="135" dur="1" fill="hold">
                                          <p:stCondLst>
                                            <p:cond delay="999"/>
                                          </p:stCondLst>
                                        </p:cTn>
                                        <p:tgtEl>
                                          <p:spTgt spid="13">
                                            <p:txEl>
                                              <p:pRg st="4" end="4"/>
                                            </p:txEl>
                                          </p:spTgt>
                                        </p:tgtEl>
                                        <p:attrNameLst>
                                          <p:attrName>style.visibility</p:attrName>
                                        </p:attrNameLst>
                                      </p:cBhvr>
                                      <p:to>
                                        <p:strVal val="hidden"/>
                                      </p:to>
                                    </p:set>
                                  </p:childTnLst>
                                </p:cTn>
                              </p:par>
                              <p:par>
                                <p:cTn id="136" presetID="10" presetClass="exit" presetSubtype="0" fill="hold" grpId="0" nodeType="withEffect">
                                  <p:stCondLst>
                                    <p:cond delay="0"/>
                                  </p:stCondLst>
                                  <p:childTnLst>
                                    <p:animEffect transition="out" filter="fade">
                                      <p:cBhvr>
                                        <p:cTn id="137" dur="1000"/>
                                        <p:tgtEl>
                                          <p:spTgt spid="13">
                                            <p:txEl>
                                              <p:pRg st="5" end="5"/>
                                            </p:txEl>
                                          </p:spTgt>
                                        </p:tgtEl>
                                      </p:cBhvr>
                                    </p:animEffect>
                                    <p:set>
                                      <p:cBhvr>
                                        <p:cTn id="138" dur="1" fill="hold">
                                          <p:stCondLst>
                                            <p:cond delay="999"/>
                                          </p:stCondLst>
                                        </p:cTn>
                                        <p:tgtEl>
                                          <p:spTgt spid="13">
                                            <p:txEl>
                                              <p:pRg st="5" end="5"/>
                                            </p:txEl>
                                          </p:spTgt>
                                        </p:tgtEl>
                                        <p:attrNameLst>
                                          <p:attrName>style.visibility</p:attrName>
                                        </p:attrNameLst>
                                      </p:cBhvr>
                                      <p:to>
                                        <p:strVal val="hidden"/>
                                      </p:to>
                                    </p:set>
                                  </p:childTnLst>
                                </p:cTn>
                              </p:par>
                              <p:par>
                                <p:cTn id="139" presetID="10" presetClass="exit" presetSubtype="0" fill="hold" grpId="0" nodeType="withEffect">
                                  <p:stCondLst>
                                    <p:cond delay="0"/>
                                  </p:stCondLst>
                                  <p:childTnLst>
                                    <p:animEffect transition="out" filter="fade">
                                      <p:cBhvr>
                                        <p:cTn id="140" dur="1000"/>
                                        <p:tgtEl>
                                          <p:spTgt spid="13">
                                            <p:txEl>
                                              <p:pRg st="6" end="6"/>
                                            </p:txEl>
                                          </p:spTgt>
                                        </p:tgtEl>
                                      </p:cBhvr>
                                    </p:animEffect>
                                    <p:set>
                                      <p:cBhvr>
                                        <p:cTn id="141" dur="1" fill="hold">
                                          <p:stCondLst>
                                            <p:cond delay="999"/>
                                          </p:stCondLst>
                                        </p:cTn>
                                        <p:tgtEl>
                                          <p:spTgt spid="13">
                                            <p:txEl>
                                              <p:pRg st="6" end="6"/>
                                            </p:txEl>
                                          </p:spTgt>
                                        </p:tgtEl>
                                        <p:attrNameLst>
                                          <p:attrName>style.visibility</p:attrName>
                                        </p:attrNameLst>
                                      </p:cBhvr>
                                      <p:to>
                                        <p:strVal val="hidden"/>
                                      </p:to>
                                    </p:set>
                                  </p:childTnLst>
                                </p:cTn>
                              </p:par>
                              <p:par>
                                <p:cTn id="142" presetID="10" presetClass="exit" presetSubtype="0" fill="hold" grpId="0" nodeType="withEffect">
                                  <p:stCondLst>
                                    <p:cond delay="0"/>
                                  </p:stCondLst>
                                  <p:childTnLst>
                                    <p:animEffect transition="out" filter="fade">
                                      <p:cBhvr>
                                        <p:cTn id="143" dur="1000"/>
                                        <p:tgtEl>
                                          <p:spTgt spid="13">
                                            <p:txEl>
                                              <p:pRg st="7" end="7"/>
                                            </p:txEl>
                                          </p:spTgt>
                                        </p:tgtEl>
                                      </p:cBhvr>
                                    </p:animEffect>
                                    <p:set>
                                      <p:cBhvr>
                                        <p:cTn id="144" dur="1" fill="hold">
                                          <p:stCondLst>
                                            <p:cond delay="999"/>
                                          </p:stCondLst>
                                        </p:cTn>
                                        <p:tgtEl>
                                          <p:spTgt spid="13">
                                            <p:txEl>
                                              <p:pRg st="7" end="7"/>
                                            </p:txEl>
                                          </p:spTgt>
                                        </p:tgtEl>
                                        <p:attrNameLst>
                                          <p:attrName>style.visibility</p:attrName>
                                        </p:attrNameLst>
                                      </p:cBhvr>
                                      <p:to>
                                        <p:strVal val="hidden"/>
                                      </p:to>
                                    </p:set>
                                  </p:childTnLst>
                                </p:cTn>
                              </p:par>
                              <p:par>
                                <p:cTn id="145" presetID="10" presetClass="exit" presetSubtype="0" fill="hold" grpId="0" nodeType="withEffect">
                                  <p:stCondLst>
                                    <p:cond delay="0"/>
                                  </p:stCondLst>
                                  <p:childTnLst>
                                    <p:animEffect transition="out" filter="fade">
                                      <p:cBhvr>
                                        <p:cTn id="146" dur="1000"/>
                                        <p:tgtEl>
                                          <p:spTgt spid="13">
                                            <p:txEl>
                                              <p:pRg st="8" end="8"/>
                                            </p:txEl>
                                          </p:spTgt>
                                        </p:tgtEl>
                                      </p:cBhvr>
                                    </p:animEffect>
                                    <p:set>
                                      <p:cBhvr>
                                        <p:cTn id="147" dur="1" fill="hold">
                                          <p:stCondLst>
                                            <p:cond delay="999"/>
                                          </p:stCondLst>
                                        </p:cTn>
                                        <p:tgtEl>
                                          <p:spTgt spid="13">
                                            <p:txEl>
                                              <p:pRg st="8" end="8"/>
                                            </p:txEl>
                                          </p:spTgt>
                                        </p:tgtEl>
                                        <p:attrNameLst>
                                          <p:attrName>style.visibility</p:attrName>
                                        </p:attrNameLst>
                                      </p:cBhvr>
                                      <p:to>
                                        <p:strVal val="hidden"/>
                                      </p:to>
                                    </p:set>
                                  </p:childTnLst>
                                </p:cTn>
                              </p:par>
                              <p:par>
                                <p:cTn id="148" presetID="10" presetClass="exit" presetSubtype="0" fill="hold" grpId="0" nodeType="withEffect">
                                  <p:stCondLst>
                                    <p:cond delay="0"/>
                                  </p:stCondLst>
                                  <p:childTnLst>
                                    <p:animEffect transition="out" filter="fade">
                                      <p:cBhvr>
                                        <p:cTn id="149" dur="1000"/>
                                        <p:tgtEl>
                                          <p:spTgt spid="13">
                                            <p:txEl>
                                              <p:pRg st="9" end="9"/>
                                            </p:txEl>
                                          </p:spTgt>
                                        </p:tgtEl>
                                      </p:cBhvr>
                                    </p:animEffect>
                                    <p:set>
                                      <p:cBhvr>
                                        <p:cTn id="150" dur="1" fill="hold">
                                          <p:stCondLst>
                                            <p:cond delay="999"/>
                                          </p:stCondLst>
                                        </p:cTn>
                                        <p:tgtEl>
                                          <p:spTgt spid="13">
                                            <p:txEl>
                                              <p:pRg st="9" end="9"/>
                                            </p:txEl>
                                          </p:spTgt>
                                        </p:tgtEl>
                                        <p:attrNameLst>
                                          <p:attrName>style.visibility</p:attrName>
                                        </p:attrNameLst>
                                      </p:cBhvr>
                                      <p:to>
                                        <p:strVal val="hidden"/>
                                      </p:to>
                                    </p:set>
                                  </p:childTnLst>
                                </p:cTn>
                              </p:par>
                            </p:childTnLst>
                          </p:cTn>
                        </p:par>
                        <p:par>
                          <p:cTn id="151" fill="hold">
                            <p:stCondLst>
                              <p:cond delay="1000"/>
                            </p:stCondLst>
                            <p:childTnLst>
                              <p:par>
                                <p:cTn id="152" presetID="10" presetClass="exit" presetSubtype="0" fill="hold" nodeType="afterEffect">
                                  <p:stCondLst>
                                    <p:cond delay="0"/>
                                  </p:stCondLst>
                                  <p:childTnLst>
                                    <p:animEffect transition="out" filter="fade">
                                      <p:cBhvr>
                                        <p:cTn id="153" dur="1000"/>
                                        <p:tgtEl>
                                          <p:spTgt spid="2051"/>
                                        </p:tgtEl>
                                      </p:cBhvr>
                                    </p:animEffect>
                                    <p:set>
                                      <p:cBhvr>
                                        <p:cTn id="154" dur="1" fill="hold">
                                          <p:stCondLst>
                                            <p:cond delay="999"/>
                                          </p:stCondLst>
                                        </p:cTn>
                                        <p:tgtEl>
                                          <p:spTgt spid="2051"/>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054"/>
                                        </p:tgtEl>
                                        <p:attrNameLst>
                                          <p:attrName>style.visibility</p:attrName>
                                        </p:attrNameLst>
                                      </p:cBhvr>
                                      <p:to>
                                        <p:strVal val="visible"/>
                                      </p:to>
                                    </p:set>
                                    <p:animEffect transition="in" filter="fade">
                                      <p:cBhvr>
                                        <p:cTn id="157" dur="1000"/>
                                        <p:tgtEl>
                                          <p:spTgt spid="2054"/>
                                        </p:tgtEl>
                                      </p:cBhvr>
                                    </p:animEffect>
                                  </p:childTnLst>
                                </p:cTn>
                              </p:par>
                              <p:par>
                                <p:cTn id="158" presetID="64" presetClass="path" presetSubtype="0" accel="50000" decel="50000" fill="hold" grpId="0" nodeType="withEffect">
                                  <p:stCondLst>
                                    <p:cond delay="0"/>
                                  </p:stCondLst>
                                  <p:childTnLst>
                                    <p:animMotion origin="layout" path="M -4.72222E-6 -7.40741E-7 L -0.05503 -0.69768 " pathEditMode="relative" rAng="0" ptsTypes="AA">
                                      <p:cBhvr>
                                        <p:cTn id="159" dur="1000" fill="hold"/>
                                        <p:tgtEl>
                                          <p:spTgt spid="17">
                                            <p:txEl>
                                              <p:pRg st="0" end="0"/>
                                            </p:txEl>
                                          </p:spTgt>
                                        </p:tgtEl>
                                        <p:attrNameLst>
                                          <p:attrName>ppt_x</p:attrName>
                                          <p:attrName>ppt_y</p:attrName>
                                        </p:attrNameLst>
                                      </p:cBhvr>
                                      <p:rCtr x="-28" y="-3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P spid="8" grpId="0" animBg="1"/>
      <p:bldP spid="8" grpId="1" animBg="1"/>
      <p:bldP spid="9" grpId="0" animBg="1"/>
      <p:bldP spid="9"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2" descr="Image result for trail of tears"/>
          <p:cNvPicPr>
            <a:picLocks noChangeAspect="1" noChangeArrowheads="1"/>
          </p:cNvPicPr>
          <p:nvPr/>
        </p:nvPicPr>
        <p:blipFill>
          <a:blip r:embed="rId2"/>
          <a:srcRect/>
          <a:stretch>
            <a:fillRect/>
          </a:stretch>
        </p:blipFill>
        <p:spPr bwMode="auto">
          <a:xfrm>
            <a:off x="-1" y="0"/>
            <a:ext cx="9144001" cy="6858001"/>
          </a:xfrm>
          <a:prstGeom prst="rect">
            <a:avLst/>
          </a:prstGeom>
          <a:noFill/>
        </p:spPr>
      </p:pic>
      <p:pic>
        <p:nvPicPr>
          <p:cNvPr id="73" name="Picture 6" descr="Image result for mexican war"/>
          <p:cNvPicPr preferRelativeResize="0">
            <a:picLocks noChangeAspect="1" noChangeArrowheads="1"/>
          </p:cNvPicPr>
          <p:nvPr/>
        </p:nvPicPr>
        <p:blipFill>
          <a:blip r:embed="rId3"/>
          <a:srcRect t="30069"/>
          <a:stretch>
            <a:fillRect/>
          </a:stretch>
        </p:blipFill>
        <p:spPr bwMode="auto">
          <a:xfrm>
            <a:off x="563880" y="5020437"/>
            <a:ext cx="4160520" cy="1837563"/>
          </a:xfrm>
          <a:prstGeom prst="rect">
            <a:avLst/>
          </a:prstGeom>
          <a:noFill/>
          <a:ln w="12700">
            <a:solidFill>
              <a:schemeClr val="accent6">
                <a:lumMod val="50000"/>
              </a:schemeClr>
            </a:solidFill>
          </a:ln>
        </p:spPr>
      </p:pic>
      <p:pic>
        <p:nvPicPr>
          <p:cNvPr id="74" name="Picture 3"/>
          <p:cNvPicPr preferRelativeResize="0">
            <a:picLocks noChangeAspect="1" noChangeArrowheads="1"/>
          </p:cNvPicPr>
          <p:nvPr/>
        </p:nvPicPr>
        <p:blipFill>
          <a:blip r:embed="rId4" cstate="print"/>
          <a:srcRect t="8571" r="355"/>
          <a:stretch>
            <a:fillRect/>
          </a:stretch>
        </p:blipFill>
        <p:spPr bwMode="auto">
          <a:xfrm>
            <a:off x="862584" y="3177845"/>
            <a:ext cx="3328416" cy="1775155"/>
          </a:xfrm>
          <a:prstGeom prst="rect">
            <a:avLst/>
          </a:prstGeom>
          <a:noFill/>
          <a:ln w="12700">
            <a:solidFill>
              <a:schemeClr val="accent6">
                <a:lumMod val="50000"/>
              </a:schemeClr>
            </a:solidFill>
            <a:miter lim="800000"/>
            <a:headEnd/>
            <a:tailEnd/>
          </a:ln>
          <a:effectLst/>
        </p:spPr>
      </p:pic>
      <p:pic>
        <p:nvPicPr>
          <p:cNvPr id="75" name="Picture 4" descr="Related image"/>
          <p:cNvPicPr preferRelativeResize="0">
            <a:picLocks noChangeAspect="1" noChangeArrowheads="1"/>
          </p:cNvPicPr>
          <p:nvPr/>
        </p:nvPicPr>
        <p:blipFill>
          <a:blip r:embed="rId5"/>
          <a:srcRect t="16232"/>
          <a:stretch>
            <a:fillRect/>
          </a:stretch>
        </p:blipFill>
        <p:spPr bwMode="auto">
          <a:xfrm>
            <a:off x="289560" y="1179576"/>
            <a:ext cx="3090672" cy="1922398"/>
          </a:xfrm>
          <a:prstGeom prst="rect">
            <a:avLst/>
          </a:prstGeom>
          <a:noFill/>
          <a:ln w="12700">
            <a:solidFill>
              <a:schemeClr val="accent6">
                <a:lumMod val="50000"/>
              </a:schemeClr>
            </a:solidFill>
          </a:ln>
        </p:spPr>
      </p:pic>
      <p:sp>
        <p:nvSpPr>
          <p:cNvPr id="22" name="TextBox 3"/>
          <p:cNvSpPr txBox="1">
            <a:spLocks noChangeArrowheads="1"/>
          </p:cNvSpPr>
          <p:nvPr/>
        </p:nvSpPr>
        <p:spPr bwMode="auto">
          <a:xfrm>
            <a:off x="0" y="0"/>
            <a:ext cx="9144000" cy="707886"/>
          </a:xfrm>
          <a:prstGeom prst="rect">
            <a:avLst/>
          </a:prstGeom>
          <a:noFill/>
          <a:ln w="9525">
            <a:noFill/>
            <a:miter lim="800000"/>
            <a:headEnd/>
            <a:tailEnd/>
          </a:ln>
        </p:spPr>
        <p:txBody>
          <a:bodyPr wrap="square">
            <a:spAutoFit/>
          </a:bodyPr>
          <a:lstStyle/>
          <a:p>
            <a:pPr algn="ctr">
              <a:defRPr/>
            </a:pPr>
            <a:r>
              <a:rPr lang="en-US" sz="4000" b="1" dirty="0" smtClean="0">
                <a:solidFill>
                  <a:srgbClr val="00B050"/>
                </a:solidFill>
                <a:effectLst>
                  <a:outerShdw dist="50800" dir="7200000" algn="ctr" rotWithShape="0">
                    <a:schemeClr val="tx1"/>
                  </a:outerShdw>
                </a:effectLst>
                <a:latin typeface="Tempus Sans ITC" pitchFamily="82" charset="0"/>
              </a:rPr>
              <a:t>Trail of Tears - Beginnings</a:t>
            </a:r>
            <a:endParaRPr lang="en-US" sz="4000" b="1" dirty="0">
              <a:solidFill>
                <a:srgbClr val="00B050"/>
              </a:solidFill>
              <a:effectLst>
                <a:outerShdw dist="50800" dir="7200000" algn="ctr" rotWithShape="0">
                  <a:schemeClr val="tx1"/>
                </a:outerShdw>
              </a:effectLst>
              <a:latin typeface="Tempus Sans ITC" pitchFamily="82" charset="0"/>
            </a:endParaRPr>
          </a:p>
        </p:txBody>
      </p:sp>
      <p:sp>
        <p:nvSpPr>
          <p:cNvPr id="20" name="TextBox 3"/>
          <p:cNvSpPr txBox="1">
            <a:spLocks noChangeArrowheads="1"/>
          </p:cNvSpPr>
          <p:nvPr/>
        </p:nvSpPr>
        <p:spPr bwMode="auto">
          <a:xfrm>
            <a:off x="-76200" y="1349514"/>
            <a:ext cx="9144000" cy="707886"/>
          </a:xfrm>
          <a:prstGeom prst="rect">
            <a:avLst/>
          </a:prstGeom>
          <a:noFill/>
          <a:ln w="9525">
            <a:noFill/>
            <a:miter lim="800000"/>
            <a:headEnd/>
            <a:tailEnd/>
          </a:ln>
        </p:spPr>
        <p:txBody>
          <a:bodyPr wrap="square">
            <a:spAutoFit/>
          </a:bodyPr>
          <a:lstStyle/>
          <a:p>
            <a:pPr>
              <a:defRPr/>
            </a:pPr>
            <a:r>
              <a:rPr lang="en-US" sz="3200" b="1" dirty="0" smtClean="0">
                <a:solidFill>
                  <a:srgbClr val="017D4B"/>
                </a:solidFill>
                <a:effectLst>
                  <a:outerShdw dist="38100" dir="7200000" algn="ctr" rotWithShape="0">
                    <a:schemeClr val="tx1"/>
                  </a:outerShdw>
                </a:effectLst>
                <a:latin typeface="Tempus Sans ITC" pitchFamily="82" charset="0"/>
              </a:rPr>
              <a:t>				</a:t>
            </a:r>
            <a:r>
              <a:rPr lang="en-US" sz="4000" b="1" dirty="0" smtClean="0">
                <a:solidFill>
                  <a:srgbClr val="017D4B"/>
                </a:solidFill>
                <a:effectLst>
                  <a:outerShdw dist="38100" dir="7200000" algn="ctr" rotWithShape="0">
                    <a:schemeClr val="tx1"/>
                  </a:outerShdw>
                </a:effectLst>
                <a:latin typeface="Tempus Sans ITC" pitchFamily="82" charset="0"/>
              </a:rPr>
              <a:t>  ‘Manifest Destiny’</a:t>
            </a:r>
          </a:p>
        </p:txBody>
      </p:sp>
      <p:sp>
        <p:nvSpPr>
          <p:cNvPr id="21" name="Rectangle 20"/>
          <p:cNvSpPr/>
          <p:nvPr/>
        </p:nvSpPr>
        <p:spPr>
          <a:xfrm>
            <a:off x="3962400" y="2386548"/>
            <a:ext cx="5181600" cy="3416320"/>
          </a:xfrm>
          <a:prstGeom prst="rect">
            <a:avLst/>
          </a:prstGeom>
        </p:spPr>
        <p:txBody>
          <a:bodyPr wrap="square">
            <a:spAutoFit/>
          </a:bodyPr>
          <a:lstStyle/>
          <a:p>
            <a:pPr algn="ctr"/>
            <a:r>
              <a:rPr lang="en-US" sz="3600" dirty="0" smtClean="0">
                <a:solidFill>
                  <a:srgbClr val="017D4B"/>
                </a:solidFill>
                <a:effectLst>
                  <a:outerShdw dist="38100" dir="7200000" algn="ctr" rotWithShape="0">
                    <a:schemeClr val="tx1"/>
                  </a:outerShdw>
                </a:effectLst>
                <a:latin typeface="Comic Sans MS" pitchFamily="66" charset="0"/>
              </a:rPr>
              <a:t>American belief that</a:t>
            </a:r>
          </a:p>
          <a:p>
            <a:pPr algn="ctr"/>
            <a:r>
              <a:rPr lang="en-US" sz="3600" dirty="0" smtClean="0">
                <a:solidFill>
                  <a:srgbClr val="017D4B"/>
                </a:solidFill>
                <a:effectLst>
                  <a:outerShdw dist="38100" dir="7200000" algn="ctr" rotWithShape="0">
                    <a:schemeClr val="tx1"/>
                  </a:outerShdw>
                </a:effectLst>
                <a:latin typeface="Comic Sans MS" pitchFamily="66" charset="0"/>
              </a:rPr>
              <a:t>Euro-American </a:t>
            </a:r>
          </a:p>
          <a:p>
            <a:pPr algn="ctr"/>
            <a:r>
              <a:rPr lang="en-US" sz="3600" dirty="0" smtClean="0">
                <a:solidFill>
                  <a:srgbClr val="017D4B"/>
                </a:solidFill>
                <a:effectLst>
                  <a:outerShdw dist="38100" dir="7200000" algn="ctr" rotWithShape="0">
                    <a:schemeClr val="tx1"/>
                  </a:outerShdw>
                </a:effectLst>
                <a:latin typeface="Comic Sans MS" pitchFamily="66" charset="0"/>
              </a:rPr>
              <a:t>settlers </a:t>
            </a:r>
          </a:p>
          <a:p>
            <a:pPr algn="ctr"/>
            <a:r>
              <a:rPr lang="en-US" sz="3600" dirty="0" smtClean="0">
                <a:solidFill>
                  <a:srgbClr val="017D4B"/>
                </a:solidFill>
                <a:effectLst>
                  <a:outerShdw dist="38100" dir="7200000" algn="ctr" rotWithShape="0">
                    <a:schemeClr val="tx1"/>
                  </a:outerShdw>
                </a:effectLst>
                <a:latin typeface="Comic Sans MS" pitchFamily="66" charset="0"/>
              </a:rPr>
              <a:t>are destined to </a:t>
            </a:r>
          </a:p>
          <a:p>
            <a:pPr algn="ctr"/>
            <a:r>
              <a:rPr lang="en-US" sz="3600" dirty="0" smtClean="0">
                <a:solidFill>
                  <a:srgbClr val="017D4B"/>
                </a:solidFill>
                <a:effectLst>
                  <a:outerShdw dist="38100" dir="7200000" algn="ctr" rotWithShape="0">
                    <a:schemeClr val="tx1"/>
                  </a:outerShdw>
                </a:effectLst>
                <a:latin typeface="Comic Sans MS" pitchFamily="66" charset="0"/>
              </a:rPr>
              <a:t>  expand across</a:t>
            </a:r>
          </a:p>
          <a:p>
            <a:pPr algn="ctr"/>
            <a:r>
              <a:rPr lang="en-US" sz="3600" dirty="0" smtClean="0">
                <a:solidFill>
                  <a:srgbClr val="017D4B"/>
                </a:solidFill>
                <a:effectLst>
                  <a:outerShdw dist="38100" dir="7200000" algn="ctr" rotWithShape="0">
                    <a:schemeClr val="tx1"/>
                  </a:outerShdw>
                </a:effectLst>
                <a:latin typeface="Comic Sans MS" pitchFamily="66" charset="0"/>
              </a:rPr>
              <a:t>      North America</a:t>
            </a:r>
            <a:endParaRPr lang="en-US" sz="3600" dirty="0">
              <a:solidFill>
                <a:srgbClr val="017D4B"/>
              </a:solidFill>
              <a:effectLst>
                <a:outerShdw dist="38100" dir="7200000" algn="ctr" rotWithShape="0">
                  <a:schemeClr val="tx1"/>
                </a:outerShdw>
              </a:effectLst>
              <a:latin typeface="Comic Sans MS" pitchFamily="66" charset="0"/>
            </a:endParaRPr>
          </a:p>
        </p:txBody>
      </p:sp>
      <p:sp>
        <p:nvSpPr>
          <p:cNvPr id="23" name="TextBox 3"/>
          <p:cNvSpPr txBox="1">
            <a:spLocks noChangeArrowheads="1"/>
          </p:cNvSpPr>
          <p:nvPr/>
        </p:nvSpPr>
        <p:spPr bwMode="auto">
          <a:xfrm>
            <a:off x="0" y="609600"/>
            <a:ext cx="9144000" cy="584775"/>
          </a:xfrm>
          <a:prstGeom prst="rect">
            <a:avLst/>
          </a:prstGeom>
          <a:noFill/>
          <a:ln w="9525">
            <a:noFill/>
            <a:miter lim="800000"/>
            <a:headEnd/>
            <a:tailEnd/>
          </a:ln>
        </p:spPr>
        <p:txBody>
          <a:bodyPr wrap="square">
            <a:spAutoFit/>
          </a:bodyPr>
          <a:lstStyle/>
          <a:p>
            <a:pPr algn="ctr">
              <a:defRPr/>
            </a:pPr>
            <a:r>
              <a:rPr lang="en-US" sz="3200" b="1" dirty="0" smtClean="0">
                <a:solidFill>
                  <a:srgbClr val="00B050"/>
                </a:solidFill>
                <a:effectLst>
                  <a:outerShdw dist="50800" dir="7200000" algn="ctr" rotWithShape="0">
                    <a:schemeClr val="tx1"/>
                  </a:outerShdw>
                </a:effectLst>
                <a:latin typeface="Tempus Sans ITC" pitchFamily="82" charset="0"/>
              </a:rPr>
              <a:t>3 consequences of ‘Manifest Destiny’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67"/>
                                        </p:tgtEl>
                                      </p:cBhvr>
                                    </p:animEffect>
                                    <p:set>
                                      <p:cBhvr>
                                        <p:cTn id="7" dur="1" fill="hold">
                                          <p:stCondLst>
                                            <p:cond delay="999"/>
                                          </p:stCondLst>
                                        </p:cTn>
                                        <p:tgtEl>
                                          <p:spTgt spid="67"/>
                                        </p:tgtEl>
                                        <p:attrNameLst>
                                          <p:attrName>style.visibility</p:attrName>
                                        </p:attrNameLst>
                                      </p:cBhvr>
                                      <p:to>
                                        <p:strVal val="hidden"/>
                                      </p:to>
                                    </p:set>
                                  </p:childTnLst>
                                </p:cTn>
                              </p:par>
                              <p:par>
                                <p:cTn id="8" presetID="53"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p:cTn id="10" dur="1000" fill="hold"/>
                                        <p:tgtEl>
                                          <p:spTgt spid="20"/>
                                        </p:tgtEl>
                                        <p:attrNameLst>
                                          <p:attrName>ppt_w</p:attrName>
                                        </p:attrNameLst>
                                      </p:cBhvr>
                                      <p:tavLst>
                                        <p:tav tm="0">
                                          <p:val>
                                            <p:fltVal val="0"/>
                                          </p:val>
                                        </p:tav>
                                        <p:tav tm="100000">
                                          <p:val>
                                            <p:strVal val="#ppt_w"/>
                                          </p:val>
                                        </p:tav>
                                      </p:tavLst>
                                    </p:anim>
                                    <p:anim calcmode="lin" valueType="num">
                                      <p:cBhvr>
                                        <p:cTn id="11" dur="1000" fill="hold"/>
                                        <p:tgtEl>
                                          <p:spTgt spid="20"/>
                                        </p:tgtEl>
                                        <p:attrNameLst>
                                          <p:attrName>ppt_h</p:attrName>
                                        </p:attrNameLst>
                                      </p:cBhvr>
                                      <p:tavLst>
                                        <p:tav tm="0">
                                          <p:val>
                                            <p:fltVal val="0"/>
                                          </p:val>
                                        </p:tav>
                                        <p:tav tm="100000">
                                          <p:val>
                                            <p:strVal val="#ppt_h"/>
                                          </p:val>
                                        </p:tav>
                                      </p:tavLst>
                                    </p:anim>
                                    <p:animEffect transition="in" filter="fade">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0" fill="hold" grpId="1" nodeType="clickEffect">
                                  <p:stCondLst>
                                    <p:cond delay="0"/>
                                  </p:stCondLst>
                                  <p:childTnLst>
                                    <p:anim calcmode="lin" valueType="num">
                                      <p:cBhvr>
                                        <p:cTn id="21" dur="1000"/>
                                        <p:tgtEl>
                                          <p:spTgt spid="20"/>
                                        </p:tgtEl>
                                        <p:attrNameLst>
                                          <p:attrName>ppt_w</p:attrName>
                                        </p:attrNameLst>
                                      </p:cBhvr>
                                      <p:tavLst>
                                        <p:tav tm="0">
                                          <p:val>
                                            <p:strVal val="ppt_w"/>
                                          </p:val>
                                        </p:tav>
                                        <p:tav tm="100000">
                                          <p:val>
                                            <p:fltVal val="0"/>
                                          </p:val>
                                        </p:tav>
                                      </p:tavLst>
                                    </p:anim>
                                    <p:anim calcmode="lin" valueType="num">
                                      <p:cBhvr>
                                        <p:cTn id="22" dur="1000"/>
                                        <p:tgtEl>
                                          <p:spTgt spid="20"/>
                                        </p:tgtEl>
                                        <p:attrNameLst>
                                          <p:attrName>ppt_h</p:attrName>
                                        </p:attrNameLst>
                                      </p:cBhvr>
                                      <p:tavLst>
                                        <p:tav tm="0">
                                          <p:val>
                                            <p:strVal val="ppt_h"/>
                                          </p:val>
                                        </p:tav>
                                        <p:tav tm="100000">
                                          <p:val>
                                            <p:fltVal val="0"/>
                                          </p:val>
                                        </p:tav>
                                      </p:tavLst>
                                    </p:anim>
                                    <p:animEffect transition="out" filter="fade">
                                      <p:cBhvr>
                                        <p:cTn id="23" dur="1000"/>
                                        <p:tgtEl>
                                          <p:spTgt spid="20"/>
                                        </p:tgtEl>
                                      </p:cBhvr>
                                    </p:animEffect>
                                    <p:set>
                                      <p:cBhvr>
                                        <p:cTn id="24" dur="1" fill="hold">
                                          <p:stCondLst>
                                            <p:cond delay="999"/>
                                          </p:stCondLst>
                                        </p:cTn>
                                        <p:tgtEl>
                                          <p:spTgt spid="20"/>
                                        </p:tgtEl>
                                        <p:attrNameLst>
                                          <p:attrName>style.visibility</p:attrName>
                                        </p:attrNameLst>
                                      </p:cBhvr>
                                      <p:to>
                                        <p:strVal val="hidden"/>
                                      </p:to>
                                    </p:set>
                                  </p:childTnLst>
                                </p:cTn>
                              </p:par>
                              <p:par>
                                <p:cTn id="25" presetID="64" presetClass="path" presetSubtype="0" accel="50000" decel="50000" fill="hold" grpId="2" nodeType="withEffect">
                                  <p:stCondLst>
                                    <p:cond delay="0"/>
                                  </p:stCondLst>
                                  <p:childTnLst>
                                    <p:animMotion origin="layout" path="M 3.33333E-6 3.7037E-7 L 0.23333 -0.13727 " pathEditMode="relative" rAng="0" ptsTypes="AA">
                                      <p:cBhvr>
                                        <p:cTn id="26" dur="1000" fill="hold"/>
                                        <p:tgtEl>
                                          <p:spTgt spid="20"/>
                                        </p:tgtEl>
                                        <p:attrNameLst>
                                          <p:attrName>ppt_x</p:attrName>
                                          <p:attrName>ppt_y</p:attrName>
                                        </p:attrNameLst>
                                      </p:cBhvr>
                                      <p:rCtr x="117" y="-69"/>
                                    </p:animMotion>
                                  </p:childTnLst>
                                </p:cTn>
                              </p:par>
                              <p:par>
                                <p:cTn id="27" presetID="10" presetClass="entr" presetSubtype="0" fill="hold" grpId="0" nodeType="withEffect">
                                  <p:stCondLst>
                                    <p:cond delay="50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childTnLst>
                                </p:cTn>
                              </p:par>
                            </p:childTnLst>
                          </p:cTn>
                        </p:par>
                        <p:par>
                          <p:cTn id="30" fill="hold">
                            <p:stCondLst>
                              <p:cond delay="1500"/>
                            </p:stCondLst>
                            <p:childTnLst>
                              <p:par>
                                <p:cTn id="31" presetID="47" presetClass="entr" presetSubtype="0" fill="hold" nodeType="afterEffect">
                                  <p:stCondLst>
                                    <p:cond delay="0"/>
                                  </p:stCondLst>
                                  <p:childTnLst>
                                    <p:set>
                                      <p:cBhvr>
                                        <p:cTn id="32" dur="1" fill="hold">
                                          <p:stCondLst>
                                            <p:cond delay="0"/>
                                          </p:stCondLst>
                                        </p:cTn>
                                        <p:tgtEl>
                                          <p:spTgt spid="73"/>
                                        </p:tgtEl>
                                        <p:attrNameLst>
                                          <p:attrName>style.visibility</p:attrName>
                                        </p:attrNameLst>
                                      </p:cBhvr>
                                      <p:to>
                                        <p:strVal val="visible"/>
                                      </p:to>
                                    </p:set>
                                    <p:animEffect transition="in" filter="fade">
                                      <p:cBhvr>
                                        <p:cTn id="33" dur="1000"/>
                                        <p:tgtEl>
                                          <p:spTgt spid="73"/>
                                        </p:tgtEl>
                                      </p:cBhvr>
                                    </p:animEffect>
                                    <p:anim calcmode="lin" valueType="num">
                                      <p:cBhvr>
                                        <p:cTn id="34" dur="1000" fill="hold"/>
                                        <p:tgtEl>
                                          <p:spTgt spid="73"/>
                                        </p:tgtEl>
                                        <p:attrNameLst>
                                          <p:attrName>ppt_x</p:attrName>
                                        </p:attrNameLst>
                                      </p:cBhvr>
                                      <p:tavLst>
                                        <p:tav tm="0">
                                          <p:val>
                                            <p:strVal val="#ppt_x"/>
                                          </p:val>
                                        </p:tav>
                                        <p:tav tm="100000">
                                          <p:val>
                                            <p:strVal val="#ppt_x"/>
                                          </p:val>
                                        </p:tav>
                                      </p:tavLst>
                                    </p:anim>
                                    <p:anim calcmode="lin" valueType="num">
                                      <p:cBhvr>
                                        <p:cTn id="35" dur="1000" fill="hold"/>
                                        <p:tgtEl>
                                          <p:spTgt spid="73"/>
                                        </p:tgtEl>
                                        <p:attrNameLst>
                                          <p:attrName>ppt_y</p:attrName>
                                        </p:attrNameLst>
                                      </p:cBhvr>
                                      <p:tavLst>
                                        <p:tav tm="0">
                                          <p:val>
                                            <p:strVal val="#ppt_y-.1"/>
                                          </p:val>
                                        </p:tav>
                                        <p:tav tm="100000">
                                          <p:val>
                                            <p:strVal val="#ppt_y"/>
                                          </p:val>
                                        </p:tav>
                                      </p:tavLst>
                                    </p:anim>
                                  </p:childTnLst>
                                </p:cTn>
                              </p:par>
                            </p:childTnLst>
                          </p:cTn>
                        </p:par>
                        <p:par>
                          <p:cTn id="36" fill="hold">
                            <p:stCondLst>
                              <p:cond delay="2500"/>
                            </p:stCondLst>
                            <p:childTnLst>
                              <p:par>
                                <p:cTn id="37" presetID="47" presetClass="entr" presetSubtype="0" fill="hold" nodeType="after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fade">
                                      <p:cBhvr>
                                        <p:cTn id="39" dur="1000"/>
                                        <p:tgtEl>
                                          <p:spTgt spid="74"/>
                                        </p:tgtEl>
                                      </p:cBhvr>
                                    </p:animEffect>
                                    <p:anim calcmode="lin" valueType="num">
                                      <p:cBhvr>
                                        <p:cTn id="40" dur="1000" fill="hold"/>
                                        <p:tgtEl>
                                          <p:spTgt spid="74"/>
                                        </p:tgtEl>
                                        <p:attrNameLst>
                                          <p:attrName>ppt_x</p:attrName>
                                        </p:attrNameLst>
                                      </p:cBhvr>
                                      <p:tavLst>
                                        <p:tav tm="0">
                                          <p:val>
                                            <p:strVal val="#ppt_x"/>
                                          </p:val>
                                        </p:tav>
                                        <p:tav tm="100000">
                                          <p:val>
                                            <p:strVal val="#ppt_x"/>
                                          </p:val>
                                        </p:tav>
                                      </p:tavLst>
                                    </p:anim>
                                    <p:anim calcmode="lin" valueType="num">
                                      <p:cBhvr>
                                        <p:cTn id="41" dur="1000" fill="hold"/>
                                        <p:tgtEl>
                                          <p:spTgt spid="74"/>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47" presetClass="entr" presetSubtype="0" fill="hold" nodeType="after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fade">
                                      <p:cBhvr>
                                        <p:cTn id="45" dur="1000"/>
                                        <p:tgtEl>
                                          <p:spTgt spid="75"/>
                                        </p:tgtEl>
                                      </p:cBhvr>
                                    </p:animEffect>
                                    <p:anim calcmode="lin" valueType="num">
                                      <p:cBhvr>
                                        <p:cTn id="46" dur="1000" fill="hold"/>
                                        <p:tgtEl>
                                          <p:spTgt spid="75"/>
                                        </p:tgtEl>
                                        <p:attrNameLst>
                                          <p:attrName>ppt_x</p:attrName>
                                        </p:attrNameLst>
                                      </p:cBhvr>
                                      <p:tavLst>
                                        <p:tav tm="0">
                                          <p:val>
                                            <p:strVal val="#ppt_x"/>
                                          </p:val>
                                        </p:tav>
                                        <p:tav tm="100000">
                                          <p:val>
                                            <p:strVal val="#ppt_x"/>
                                          </p:val>
                                        </p:tav>
                                      </p:tavLst>
                                    </p:anim>
                                    <p:anim calcmode="lin" valueType="num">
                                      <p:cBhvr>
                                        <p:cTn id="47"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0" grpId="2"/>
      <p:bldP spid="21" grpId="0"/>
      <p:bldP spid="23" grpId="0"/>
    </p:bld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5909310"/>
          </a:xfrm>
          <a:prstGeom prst="rect">
            <a:avLst/>
          </a:prstGeom>
        </p:spPr>
        <p:txBody>
          <a:bodyPr wrap="square">
            <a:spAutoFit/>
          </a:bodyPr>
          <a:lstStyle/>
          <a:p>
            <a:r>
              <a:rPr lang="en-US" dirty="0" smtClean="0">
                <a:hlinkClick r:id="rId2"/>
              </a:rPr>
              <a:t>http://mrnussbaum.com/history-2-2/creekwar/</a:t>
            </a:r>
            <a:endParaRPr lang="en-US" dirty="0" smtClean="0"/>
          </a:p>
          <a:p>
            <a:r>
              <a:rPr lang="en-US" dirty="0" smtClean="0"/>
              <a:t>	The Creek War was a localized war between the settlers in Kentucky, Alabama, and Tennessee and the Creek Indians. It is sometimes considered part of the War of 1812, a larger conflict between the United States and Great Britain, though in reality the two events were totally separate.   U.S. military intervention in 1814 quickly brought an end to the hostilities.</a:t>
            </a:r>
          </a:p>
          <a:p>
            <a:r>
              <a:rPr lang="en-US" dirty="0" smtClean="0"/>
              <a:t>	As White settlers invaded the ancestral lands of the Creeks, leadership within the tribe differed on how to approach the problem. 	</a:t>
            </a:r>
          </a:p>
          <a:p>
            <a:r>
              <a:rPr lang="en-US" dirty="0" smtClean="0"/>
              <a:t>	The upper Creeks favored violence, while the lower Creeks favored diplomacy. In August of 1813, the upper Creeks took matters into their own hands by massacring settlers at Ft. Mims on the Alabama River. Over 350 settlers were killed in the ambush. The ambush quickly provoked various militia groups into action, along with the U.S. military. Tennessee militiamen, Lower Creek warriors, and other forces commanded by Andrew Jackson staged retaliatory attacks on the Upper Creeks at Talladega and </a:t>
            </a:r>
            <a:r>
              <a:rPr lang="en-US" dirty="0" err="1" smtClean="0"/>
              <a:t>Auttosee</a:t>
            </a:r>
            <a:r>
              <a:rPr lang="en-US" dirty="0" smtClean="0"/>
              <a:t>, killing hundreds and scorching many villages.</a:t>
            </a:r>
          </a:p>
          <a:p>
            <a:r>
              <a:rPr lang="en-US" dirty="0" smtClean="0"/>
              <a:t>	On March 27, 1814, Jackson and his forces annihilated Creek resistance at Horseshoe Bend, Alabama, killing over 900 Creek warriors and capturing 500 women and children as prisoners. This battle ended the Creek War and caused many in the resistance to flee and join the Seminoles in Florida. The Lower Creeks, who remained loyal to Jackson, were forced to sign the 1814 Treaty of Fort Jackson, which ceded 20 million acres of Creek territory in Georgia and Alabama to the U.S. Government. By 1836, virtually all Creeks were removed from the area and forced into reservations in Oklahoma</a:t>
            </a:r>
            <a:endParaRPr lang="en-US" dirty="0"/>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7820263"/>
          </a:xfrm>
          <a:prstGeom prst="rect">
            <a:avLst/>
          </a:prstGeom>
        </p:spPr>
        <p:txBody>
          <a:bodyPr wrap="square">
            <a:spAutoFit/>
          </a:bodyPr>
          <a:lstStyle/>
          <a:p>
            <a:r>
              <a:rPr lang="en-US" dirty="0" smtClean="0">
                <a:hlinkClick r:id="rId2"/>
              </a:rPr>
              <a:t>https://en.wikipedia.org/wiki/Creek_War</a:t>
            </a:r>
            <a:endParaRPr lang="en-US" dirty="0" smtClean="0"/>
          </a:p>
          <a:p>
            <a:endParaRPr lang="en-US" dirty="0" smtClean="0"/>
          </a:p>
          <a:p>
            <a:r>
              <a:rPr lang="en-US" dirty="0" smtClean="0"/>
              <a:t>The </a:t>
            </a:r>
            <a:r>
              <a:rPr lang="en-US" b="1" dirty="0" smtClean="0"/>
              <a:t>Creek War</a:t>
            </a:r>
            <a:r>
              <a:rPr lang="en-US" dirty="0" smtClean="0"/>
              <a:t> (1813-1814), also known as the </a:t>
            </a:r>
            <a:r>
              <a:rPr lang="en-US" b="1" dirty="0" smtClean="0"/>
              <a:t>Red Stick War</a:t>
            </a:r>
            <a:r>
              <a:rPr lang="en-US" dirty="0" smtClean="0"/>
              <a:t> and the </a:t>
            </a:r>
            <a:r>
              <a:rPr lang="en-US" b="1" dirty="0" smtClean="0"/>
              <a:t>Creek Civil War</a:t>
            </a:r>
            <a:r>
              <a:rPr lang="en-US" dirty="0" smtClean="0"/>
              <a:t>, was a regional war between opposing Creek factions, European empires, and the United States, taking place largely in today's Alabama and along the Gulf Coast. The major conflicts of the war took place between state militia units and the "Red Stick" Creeks.</a:t>
            </a:r>
          </a:p>
          <a:p>
            <a:r>
              <a:rPr lang="en-US" dirty="0" smtClean="0"/>
              <a:t>The Creek War was part of the four-century long Indian Wars. It is usually considered part of the War of 1812 because it was influenced by Tecumseh's War in the Old Northwest, was concurrent with the American-British war and involved many of the same participants, and the Red Sticks had sought British support and aided Admiral Cochrane's advance towards New Orleans.</a:t>
            </a:r>
          </a:p>
          <a:p>
            <a:r>
              <a:rPr lang="en-US" dirty="0" smtClean="0"/>
              <a:t>The Creek War began as a conflict within the Creek Confederation, but local white militia units quickly became involved. British traders in Florida as well as the Spanish government provided the Red Sticks with arms and supplies because of their shared interest in preventing the expansion of the United States into their areas.</a:t>
            </a:r>
          </a:p>
          <a:p>
            <a:r>
              <a:rPr lang="en-US" dirty="0" smtClean="0"/>
              <a:t>The war effectively ended with the Treaty of Fort Jackson (August 1814), where General Andrew Jackson forced the Creek confederacy to surrender more than 21 million acres in what is now southern Georgia and central Alabama. These lands were taken from allied Creek as well as Red Sticks.</a:t>
            </a:r>
          </a:p>
          <a:p>
            <a:r>
              <a:rPr lang="en-US" dirty="0" smtClean="0"/>
              <a:t>The Red Stick militancy was a response to the increasing United States cultural and territorial encroachment into their traditional lands. The alternate designation as the Creek Civil War comes from the divisions within the tribe over cultural, political, economic, and geographic matters. The Creek War, the Upper Creeks controlled the Coosa, Tallapoosa, and Alabama Rivers that led to Mobile, while the Lower Creeks controlled the Chattahoochee River, which flowed into Apalachicola Bay. The Lower Creek were trading partners with the United States, and unlike the Upper Creeks had adopted more of their cultural practices.</a:t>
            </a:r>
          </a:p>
          <a:p>
            <a:r>
              <a:rPr lang="en-US" dirty="0" smtClean="0"/>
              <a:t>During and after the Revolution, the United States wished to maintain the Indian Line which had been established by the Royal Proclamation of 1763. The Indian Line created a boundary for colonial settlement in order to prevent illegal encroachment on Indian lands, and also helped the U.S. government maintain control over the Indian trade. Traders and settlers often violated the terms of the treaties establishing the Indian Line, and frontier settlements by colonials in Indian lands was one of the arguments the United States used to expand its territory.</a:t>
            </a:r>
          </a:p>
          <a:p>
            <a:r>
              <a:rPr lang="en-US" dirty="0" smtClean="0"/>
              <a:t>In the Treaty of New York (1790), Treaty of Colerain (1796), Treaty of Fort Wilkinson (1802), and the Treaty of Fort Washington (1805), the Creek ceded their Georgia territory east of the Ocmulgee River. In 1804, the United States claimed the city of Mobile under the Mobile Act. The 1805 treaty with the Creek had also allowed the creation of a Federal Road that linked Washington to the newly acquired </a:t>
            </a:r>
            <a:r>
              <a:rPr lang="en-US" dirty="0" err="1" smtClean="0"/>
              <a:t>portcity</a:t>
            </a:r>
            <a:r>
              <a:rPr lang="en-US" dirty="0" smtClean="0"/>
              <a:t> of New Orleans, which partially stretched through Creek territories.</a:t>
            </a:r>
          </a:p>
          <a:p>
            <a:r>
              <a:rPr lang="en-US" dirty="0" smtClean="0"/>
              <a:t>The splintering of the Creek Nation along progressive and </a:t>
            </a:r>
            <a:r>
              <a:rPr lang="en-US" dirty="0" err="1" smtClean="0"/>
              <a:t>nativist</a:t>
            </a:r>
            <a:r>
              <a:rPr lang="en-US" dirty="0" smtClean="0"/>
              <a:t> lines had roots dating back to the eighteenth century, but came to a head after 1811.</a:t>
            </a:r>
            <a:r>
              <a:rPr lang="en-US" baseline="30000" dirty="0" smtClean="0"/>
              <a:t> </a:t>
            </a:r>
            <a:r>
              <a:rPr lang="en-US" dirty="0" smtClean="0"/>
              <a:t>  Red Stick militancy was a response to the economic and cultural crises in Creek society caused by the adoption of Western trade goods and culture. From the sixteenth century, the Creek had formed successful trade alliances with European empires, but the drastic fall in the price of deerskins from 1783-1793 made it more difficult for individuals to repay their debt, while at the same time the assimilation process made American goods more necessary.</a:t>
            </a:r>
            <a:r>
              <a:rPr lang="en-US" baseline="30000" dirty="0" smtClean="0"/>
              <a:t> </a:t>
            </a:r>
            <a:r>
              <a:rPr lang="en-US" dirty="0" smtClean="0"/>
              <a:t> The Red Sticks particularly resisted the civilization programs administered by the U.S. Indian Agent Benjamin Hawkins, who had stronger alliances among the towns of the Lower Creek. Some of the "progressive" Creek began to adopt American farming practices as their game disappeared, and as more Anglo settlers assimilated into Creek towns and families.</a:t>
            </a:r>
          </a:p>
          <a:p>
            <a:r>
              <a:rPr lang="en-US" dirty="0" smtClean="0"/>
              <a:t>Before the Creek War and the War of 1812, most US politicians saw removal to the only alternative to the assimilation of native peoples into western culture. The Creeks, on the other hand, blended their own culture with adopted trade goods and political terms, and had no intention of abandoning their land.</a:t>
            </a:r>
          </a:p>
          <a:p>
            <a:r>
              <a:rPr lang="en-US" dirty="0" smtClean="0"/>
              <a:t>The Americanization of the Creeks was more prevalent in western Georgia among the Lower Creeks than in Upper Creek Towns, and came from internal and external processes. The US government's and Benjamin Hawkins' pressure on the Creeks to assimilate stood in contrast to the more natural blending of cultures that came from a long tradition of cohabitation and cultural appropriation, beginning with white traders in Indian country.</a:t>
            </a:r>
            <a:r>
              <a:rPr lang="en-US" baseline="30000" dirty="0" smtClean="0"/>
              <a:t> </a:t>
            </a:r>
            <a:r>
              <a:rPr lang="en-US" dirty="0" smtClean="0"/>
              <a:t> Many of the most prominent Creek chiefs before the Creek War were "mixed-bloods" like William McGillivray and William McIntosh (who were on opposing sides of the Creek Civil War).</a:t>
            </a:r>
          </a:p>
          <a:p>
            <a:r>
              <a:rPr lang="en-US" dirty="0" smtClean="0"/>
              <a:t>The militant faction of Creek stood in opposition of the Creek National Council's official policies, particularly in regard to foreign relations with the United States. The rising war party began to be called Red Sticks at this time (in Creek culture red 'sticks' or war clubs symbolize war while white sticks represent peace.)</a:t>
            </a:r>
            <a:endParaRPr lang="en-US" dirty="0"/>
          </a:p>
        </p:txBody>
      </p: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a:srcRect/>
          <a:stretch>
            <a:fillRect/>
          </a:stretch>
        </p:blipFill>
        <p:spPr bwMode="auto">
          <a:xfrm>
            <a:off x="5181600" y="2362200"/>
            <a:ext cx="3895725" cy="3517900"/>
          </a:xfrm>
          <a:prstGeom prst="rect">
            <a:avLst/>
          </a:prstGeom>
          <a:noFill/>
          <a:ln w="50800">
            <a:solidFill>
              <a:schemeClr val="tx1"/>
            </a:solidFill>
            <a:miter lim="800000"/>
            <a:headEnd/>
            <a:tailEnd/>
          </a:ln>
          <a:effectLst/>
        </p:spPr>
      </p:pic>
      <p:sp useBgFill="1">
        <p:nvSpPr>
          <p:cNvPr id="2" name="TextBox 1"/>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p:nvSpPr>
          <p:cNvPr id="3" name="TextBox 2"/>
          <p:cNvSpPr txBox="1"/>
          <p:nvPr/>
        </p:nvSpPr>
        <p:spPr>
          <a:xfrm>
            <a:off x="1554480" y="667512"/>
            <a:ext cx="6096000" cy="584775"/>
          </a:xfrm>
          <a:prstGeom prst="rect">
            <a:avLst/>
          </a:prstGeom>
          <a:noFill/>
        </p:spPr>
        <p:txBody>
          <a:bodyPr wrap="square" rtlCol="0">
            <a:spAutoFit/>
          </a:bodyPr>
          <a:lstStyle/>
          <a:p>
            <a:r>
              <a:rPr lang="en-US" sz="3200" b="1" dirty="0" smtClean="0">
                <a:solidFill>
                  <a:srgbClr val="FF0000"/>
                </a:solidFill>
                <a:effectLst>
                  <a:outerShdw dist="50800" dir="7200000" algn="ctr" rotWithShape="0">
                    <a:schemeClr val="tx1"/>
                  </a:outerShdw>
                </a:effectLst>
              </a:rPr>
              <a:t>Creek War  (1813-1814</a:t>
            </a:r>
            <a:r>
              <a:rPr lang="en-US" sz="3200" dirty="0" smtClean="0">
                <a:solidFill>
                  <a:srgbClr val="FF0000"/>
                </a:solidFill>
                <a:effectLst>
                  <a:outerShdw dist="50800" dir="7200000" algn="ctr" rotWithShape="0">
                    <a:schemeClr val="tx1"/>
                  </a:outerShdw>
                </a:effectLst>
              </a:rPr>
              <a:t>)</a:t>
            </a:r>
          </a:p>
        </p:txBody>
      </p:sp>
      <p:sp>
        <p:nvSpPr>
          <p:cNvPr id="17" name="Rectangle 16"/>
          <p:cNvSpPr/>
          <p:nvPr/>
        </p:nvSpPr>
        <p:spPr>
          <a:xfrm>
            <a:off x="-512064" y="1463040"/>
            <a:ext cx="9144000" cy="584775"/>
          </a:xfrm>
          <a:prstGeom prst="rect">
            <a:avLst/>
          </a:prstGeom>
          <a:solidFill>
            <a:srgbClr val="FFE3E1"/>
          </a:solidFill>
        </p:spPr>
        <p:txBody>
          <a:bodyPr wrap="square">
            <a:spAutoFit/>
          </a:bodyPr>
          <a:lstStyle/>
          <a:p>
            <a:pPr algn="ctr"/>
            <a:r>
              <a:rPr lang="en-US" sz="3200" u="sng" dirty="0" smtClean="0"/>
              <a:t>TREATY OF FORT JACKSON</a:t>
            </a:r>
          </a:p>
        </p:txBody>
      </p:sp>
      <p:sp>
        <p:nvSpPr>
          <p:cNvPr id="18" name="Rectangle 17"/>
          <p:cNvSpPr/>
          <p:nvPr/>
        </p:nvSpPr>
        <p:spPr>
          <a:xfrm>
            <a:off x="228600" y="2362200"/>
            <a:ext cx="4800600" cy="1077218"/>
          </a:xfrm>
          <a:prstGeom prst="rect">
            <a:avLst/>
          </a:prstGeom>
        </p:spPr>
        <p:txBody>
          <a:bodyPr wrap="square">
            <a:spAutoFit/>
          </a:bodyPr>
          <a:lstStyle/>
          <a:p>
            <a:r>
              <a:rPr lang="en-US" sz="3200" dirty="0" smtClean="0"/>
              <a:t>20 million acres in GA &amp; AL </a:t>
            </a:r>
          </a:p>
          <a:p>
            <a:r>
              <a:rPr lang="en-US" sz="3200" dirty="0" smtClean="0"/>
              <a:t>to the U.S. Government</a:t>
            </a:r>
            <a:endParaRPr lang="en-US" sz="3200" dirty="0"/>
          </a:p>
        </p:txBody>
      </p:sp>
      <p:sp>
        <p:nvSpPr>
          <p:cNvPr id="19" name="Rectangle 18"/>
          <p:cNvSpPr/>
          <p:nvPr/>
        </p:nvSpPr>
        <p:spPr>
          <a:xfrm>
            <a:off x="0" y="3652897"/>
            <a:ext cx="4876800" cy="2062103"/>
          </a:xfrm>
          <a:prstGeom prst="rect">
            <a:avLst/>
          </a:prstGeom>
        </p:spPr>
        <p:txBody>
          <a:bodyPr wrap="square">
            <a:spAutoFit/>
          </a:bodyPr>
          <a:lstStyle/>
          <a:p>
            <a:pPr algn="ctr"/>
            <a:r>
              <a:rPr lang="en-US" sz="3200" dirty="0" smtClean="0"/>
              <a:t>Andrew Jackson’s military success gains him popular support to win presidential election in 1829</a:t>
            </a:r>
            <a:endParaRPr lang="en-US" sz="3200" dirty="0"/>
          </a:p>
        </p:txBody>
      </p:sp>
      <p:pic>
        <p:nvPicPr>
          <p:cNvPr id="232450" name="Picture 2" descr="Related image"/>
          <p:cNvPicPr>
            <a:picLocks noChangeAspect="1" noChangeArrowheads="1"/>
          </p:cNvPicPr>
          <p:nvPr/>
        </p:nvPicPr>
        <p:blipFill>
          <a:blip r:embed="rId3"/>
          <a:srcRect l="12411" t="2128"/>
          <a:stretch>
            <a:fillRect/>
          </a:stretch>
        </p:blipFill>
        <p:spPr bwMode="auto">
          <a:xfrm>
            <a:off x="5105400" y="2362200"/>
            <a:ext cx="4038600" cy="37606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childTnLst>
                                </p:cTn>
                              </p:par>
                              <p:par>
                                <p:cTn id="13" presetID="10" presetClass="exit" presetSubtype="0" fill="hold" nodeType="withEffect">
                                  <p:stCondLst>
                                    <p:cond delay="0"/>
                                  </p:stCondLst>
                                  <p:childTnLst>
                                    <p:animEffect transition="out" filter="fade">
                                      <p:cBhvr>
                                        <p:cTn id="14" dur="1000"/>
                                        <p:tgtEl>
                                          <p:spTgt spid="2054"/>
                                        </p:tgtEl>
                                      </p:cBhvr>
                                    </p:animEffect>
                                    <p:set>
                                      <p:cBhvr>
                                        <p:cTn id="15" dur="1" fill="hold">
                                          <p:stCondLst>
                                            <p:cond delay="999"/>
                                          </p:stCondLst>
                                        </p:cTn>
                                        <p:tgtEl>
                                          <p:spTgt spid="2054"/>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32450"/>
                                        </p:tgtEl>
                                        <p:attrNameLst>
                                          <p:attrName>style.visibility</p:attrName>
                                        </p:attrNameLst>
                                      </p:cBhvr>
                                      <p:to>
                                        <p:strVal val="visible"/>
                                      </p:to>
                                    </p:set>
                                    <p:animEffect transition="in" filter="fade">
                                      <p:cBhvr>
                                        <p:cTn id="18" dur="1000"/>
                                        <p:tgtEl>
                                          <p:spTgt spid="232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43.xml><?xml version="1.0" encoding="utf-8"?>
<p:sld xmlns:a="http://schemas.openxmlformats.org/drawingml/2006/main" xmlns:r="http://schemas.openxmlformats.org/officeDocument/2006/relationships" xmlns:p="http://schemas.openxmlformats.org/presentationml/2006/main" show="0">
  <p:cSld>
    <p:bg>
      <p:bgPr>
        <a:solidFill>
          <a:srgbClr val="FFE3E1"/>
        </a:solidFill>
        <a:effectLst/>
      </p:bgPr>
    </p:bg>
    <p:spTree>
      <p:nvGrpSpPr>
        <p:cNvPr id="1" name=""/>
        <p:cNvGrpSpPr/>
        <p:nvPr/>
      </p:nvGrpSpPr>
      <p:grpSpPr>
        <a:xfrm>
          <a:off x="0" y="0"/>
          <a:ext cx="0" cy="0"/>
          <a:chOff x="0" y="0"/>
          <a:chExt cx="0" cy="0"/>
        </a:xfrm>
      </p:grpSpPr>
      <p:pic>
        <p:nvPicPr>
          <p:cNvPr id="1027" name="Picture 3" descr="https://upload.wikimedia.org/wikipedia/commons/thumb/8/84/Map_of_Land_Ceded_by_Treaty_of_Fort_Jackson.png/175px-Map_of_Land_Ceded_by_Treaty_of_Fort_Jackson.png">
            <a:hlinkClick r:id="rId2"/>
          </p:cNvPr>
          <p:cNvPicPr>
            <a:picLocks noChangeAspect="1" noChangeArrowheads="1"/>
          </p:cNvPicPr>
          <p:nvPr/>
        </p:nvPicPr>
        <p:blipFill>
          <a:blip r:embed="rId3"/>
          <a:srcRect/>
          <a:stretch>
            <a:fillRect/>
          </a:stretch>
        </p:blipFill>
        <p:spPr bwMode="auto">
          <a:xfrm>
            <a:off x="5105400" y="2971800"/>
            <a:ext cx="3648075" cy="3835692"/>
          </a:xfrm>
          <a:prstGeom prst="rect">
            <a:avLst/>
          </a:prstGeom>
          <a:noFill/>
        </p:spPr>
      </p:pic>
      <p:sp>
        <p:nvSpPr>
          <p:cNvPr id="4" name="Rectangle 3"/>
          <p:cNvSpPr/>
          <p:nvPr/>
        </p:nvSpPr>
        <p:spPr>
          <a:xfrm>
            <a:off x="0" y="0"/>
            <a:ext cx="9144000" cy="5632311"/>
          </a:xfrm>
          <a:prstGeom prst="rect">
            <a:avLst/>
          </a:prstGeom>
        </p:spPr>
        <p:txBody>
          <a:bodyPr wrap="square">
            <a:spAutoFit/>
          </a:bodyPr>
          <a:lstStyle/>
          <a:p>
            <a:r>
              <a:rPr lang="en-US" dirty="0" smtClean="0">
                <a:hlinkClick r:id="rId4"/>
              </a:rPr>
              <a:t>https://en.wikipedia.org/wiki/Creek_War</a:t>
            </a:r>
            <a:endParaRPr lang="en-US" dirty="0" smtClean="0"/>
          </a:p>
          <a:p>
            <a:r>
              <a:rPr lang="en-US" dirty="0" smtClean="0"/>
              <a:t>	 On August 9, 1814, Andrew Jackson forced headmen of both the Upper and Lower Towns of Creek to sign the Treaty of Fort Jackson. Despite protest of the Creek chiefs who had fought alongside Jackson, the Creek Nation ceded 21,086,793 acres (85,335 km²) of land—approximately half of present-day Alabama and part of southern Georgia—to the United States government. Even though the Creek War was largely a civil war among the Creek, Andrew Jackson recognized no difference between his Lower Creek allies and the Red Sticks who fought against him. He took the lands of both for what he considered the security needs of the United States.</a:t>
            </a:r>
            <a:r>
              <a:rPr lang="en-US" baseline="30000" dirty="0" smtClean="0">
                <a:hlinkClick r:id="rId4"/>
              </a:rPr>
              <a:t>[1]</a:t>
            </a:r>
            <a:r>
              <a:rPr lang="en-US" dirty="0" smtClean="0"/>
              <a:t> Jackson forced the Creek to cede 1.9 million acres (7,700 km²) that was claimed as territory of the Cherokee Nation, who had also fought as U.S. allies during the Creek War.</a:t>
            </a:r>
          </a:p>
          <a:p>
            <a:r>
              <a:rPr lang="en-US" dirty="0" smtClean="0"/>
              <a:t>As a result of these victories, Jackson became a </a:t>
            </a:r>
          </a:p>
          <a:p>
            <a:r>
              <a:rPr lang="en-US" dirty="0" smtClean="0"/>
              <a:t>national figure and eventually rose to become the </a:t>
            </a:r>
          </a:p>
          <a:p>
            <a:r>
              <a:rPr lang="en-US" dirty="0" smtClean="0"/>
              <a:t>seventh President of the United States in 1829.</a:t>
            </a:r>
          </a:p>
          <a:p>
            <a:r>
              <a:rPr lang="en-US" dirty="0" smtClean="0"/>
              <a:t> As President, Andrew Jackson advocated the</a:t>
            </a:r>
          </a:p>
          <a:p>
            <a:r>
              <a:rPr lang="en-US" dirty="0" smtClean="0"/>
              <a:t> Indian Removal Act, passed by Congress in 1830, </a:t>
            </a:r>
          </a:p>
          <a:p>
            <a:r>
              <a:rPr lang="en-US" dirty="0" smtClean="0"/>
              <a:t>which authorized negotiation of treaties for exchange</a:t>
            </a:r>
          </a:p>
          <a:p>
            <a:r>
              <a:rPr lang="en-US" dirty="0" smtClean="0"/>
              <a:t> of land and payment of annuities, and authorized </a:t>
            </a:r>
          </a:p>
          <a:p>
            <a:r>
              <a:rPr lang="en-US" dirty="0" smtClean="0"/>
              <a:t>removal of the Southeastern tribes to the</a:t>
            </a:r>
          </a:p>
          <a:p>
            <a:r>
              <a:rPr lang="en-US" dirty="0" smtClean="0"/>
              <a:t> Indian Territory, west of the Mississippi River.</a:t>
            </a:r>
          </a:p>
          <a:p>
            <a:endParaRPr lang="en-US" dirty="0" smtClean="0"/>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7571303"/>
          </a:xfrm>
          <a:prstGeom prst="rect">
            <a:avLst/>
          </a:prstGeom>
        </p:spPr>
        <p:txBody>
          <a:bodyPr wrap="square">
            <a:spAutoFit/>
          </a:bodyPr>
          <a:lstStyle/>
          <a:p>
            <a:r>
              <a:rPr lang="en-US" b="1" dirty="0" smtClean="0">
                <a:hlinkClick r:id="rId2"/>
              </a:rPr>
              <a:t>https://en.wikipedia.org/wiki/Red_Sticks</a:t>
            </a:r>
            <a:endParaRPr lang="en-US" b="1" dirty="0" smtClean="0"/>
          </a:p>
          <a:p>
            <a:endParaRPr lang="en-US" b="1" dirty="0" smtClean="0"/>
          </a:p>
          <a:p>
            <a:r>
              <a:rPr lang="en-US" b="1" dirty="0" smtClean="0"/>
              <a:t>	Red Sticks</a:t>
            </a:r>
            <a:r>
              <a:rPr lang="en-US" dirty="0" smtClean="0"/>
              <a:t>, the name deriving from the red-painted war clubs of some Native American Creeks—refers to an early 19th-century traditionalist faction of these people in the American Southeast.  Made up mostly of Creek of the Upper Towns that supported traditional leadership and culture, as well as the preservation of communal land for cultivation and hunting, the Red Sticks arose at a time of increasing pressure on Creek territory by European-American settlers. </a:t>
            </a:r>
          </a:p>
          <a:p>
            <a:r>
              <a:rPr lang="en-US" dirty="0" smtClean="0"/>
              <a:t>	Made up mostly of Creek of the Upper Towns that supported traditional leadership and culture, as well as the preservation of communal land for cultivation and hunting, the Red Sticks arose at a time of increasing pressure on Creek territory by European-American settlers. Creek of the Lower Towns were closer to the settlers, had more mixed-race families, and had already been forced to make land cessions to the Americans. In this context, the Red Sticks led a resistance movement against European-American encroachment and assimilation, tensions that culminated in the outbreak of the Creek War in 1813. Initially a civil war among the Creek, the conflict drew in United States state forces while the nation was already engaged in the War of 1812 against the British.</a:t>
            </a:r>
            <a:endParaRPr lang="en-US" baseline="30000" dirty="0" smtClean="0"/>
          </a:p>
          <a:p>
            <a:r>
              <a:rPr lang="en-US" dirty="0" smtClean="0"/>
              <a:t>	The time in question was one of increasing pressure on Creek territory by European-American settlers. The Creeks of the Lower Towns, who were closer to the settlers and had more mixed-race families, had already been forced to make numerous land cessions to the Americans.</a:t>
            </a:r>
            <a:r>
              <a:rPr lang="en-US" baseline="30000" dirty="0" smtClean="0"/>
              <a:t> </a:t>
            </a:r>
            <a:r>
              <a:rPr lang="en-US" dirty="0" smtClean="0"/>
              <a:t> The Red Stick War, more commonly called the Creek War (1813–1814), was essentially a civil war as the Creeks struggled among themselves for their future; after the Lower Creeks issued a statement of "unqualified and unanimous friendship for the United States", tensions broke out into violence. Red Sticks attacked the Lower Creek towns.</a:t>
            </a:r>
            <a:r>
              <a:rPr lang="en-US" baseline="30000" dirty="0" smtClean="0"/>
              <a:t> </a:t>
            </a:r>
            <a:r>
              <a:rPr lang="en-US" dirty="0" smtClean="0"/>
              <a:t> The Red Sticks were backed by the British, who were engaged in the War of 1812 against the United States, and the Spanish, who were trying to retain a foothold in Florida and in territories to the west of the Louisiana Territory.</a:t>
            </a:r>
            <a:endParaRPr lang="en-US" dirty="0"/>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7238226"/>
          </a:xfrm>
          <a:prstGeom prst="rect">
            <a:avLst/>
          </a:prstGeom>
        </p:spPr>
        <p:txBody>
          <a:bodyPr wrap="square">
            <a:spAutoFit/>
          </a:bodyPr>
          <a:lstStyle/>
          <a:p>
            <a:r>
              <a:rPr lang="en-US" dirty="0" smtClean="0">
                <a:hlinkClick r:id="rId2"/>
              </a:rPr>
              <a:t>https://en.wikipedia.org/wiki/Treaty_of_Fort_Jackson</a:t>
            </a:r>
            <a:endParaRPr lang="en-US" dirty="0" smtClean="0"/>
          </a:p>
          <a:p>
            <a:pPr algn="ctr"/>
            <a:r>
              <a:rPr lang="en-US" dirty="0" smtClean="0"/>
              <a:t>TREATY OF FORT JACKSON – TERMS</a:t>
            </a:r>
          </a:p>
          <a:p>
            <a:r>
              <a:rPr lang="en-US" i="1" dirty="0" smtClean="0"/>
              <a:t>Articles of agreement and capitulation, made and concluded this ninth day of August, one thousand eight hundred and fourteen, between major general Andrew Jackson, on behalf of the President of the United States of America, and the chiefs, deputies, and warriors of the Creek Nation.</a:t>
            </a:r>
            <a:endParaRPr lang="en-US" dirty="0" smtClean="0"/>
          </a:p>
          <a:p>
            <a:r>
              <a:rPr lang="en-US" dirty="0" smtClean="0"/>
              <a:t>WHEREAS an unprovoked, inhuman, and sanguinary war, waged by the hostile Creeks against the United States, hath been repelled, prosecuted and determined, successfully, on the part of the said States, in conformity with principles of national justice and honorable warfare—And whereas consideration is due to the rectitude of proceeding dictated by instructions relating to the re-establishment of peace: Be it remembered, that prior to the conquest of that part of the Creek nation hostile to the United States, numberless aggressions had been committed against the peace, the property, and the lives of citizens of the United States, and those of the Creek nation in amity with her, at the mouth of Duck river, Fort </a:t>
            </a:r>
            <a:r>
              <a:rPr lang="en-US" dirty="0" err="1" smtClean="0"/>
              <a:t>Mimms</a:t>
            </a:r>
            <a:r>
              <a:rPr lang="en-US" dirty="0" smtClean="0"/>
              <a:t>, and elsewhere, contrary to national faith, and the regard due to an article of the treaty concluded at New-York, in the year seventeen hundred ninety, between the two nations: That the United States, previously to the perpetration of such outrages, did, in order to ensure future amity and concord between the Creek nation and the said states, in conformity with the stipulations of former treaties, fulfill, with punctuality and good faith, her engagements to the said nation: that more than two-thirds of the whole number of chiefs and warriors of the Creek nation, disregarding the genuine spirit of existing treaties, suffered themselves to be instigated to violations of their national honor, and the respect due to a part of their own nation faithful to the United States and the principles of humanity, by impostures [impostors,] denominating themselves Prophets, and by the duplicity and misrepresentation of foreign emissaries, whose governments are at war, open or understood, with the United States. Wherefore,</a:t>
            </a:r>
          </a:p>
          <a:p>
            <a:r>
              <a:rPr lang="en-US" dirty="0" smtClean="0"/>
              <a:t>1st—The United States demand an equivalent for all expenses incurred in prosecuting the war to its termination, by a cession of all the territory belonging to the Creek nation within the territories of the United States, lying west, south, and south-eastwardly, of a line to be run and described by persons duly authorized and appointed by the President of the United States:</a:t>
            </a:r>
          </a:p>
          <a:p>
            <a:r>
              <a:rPr lang="en-US" dirty="0" err="1" smtClean="0"/>
              <a:t>Beginn</a:t>
            </a:r>
            <a:r>
              <a:rPr lang="en-US" dirty="0" smtClean="0"/>
              <a:t> at a point on the eastern bank of the Coosa river, where the south boundary line of the Cherokee nation crosses the same; running from thence down the said Coosa river with its eastern bank according to its various meanders to a point one mile above the mouth of Cedar creek, at Fort Williams, thence east two miles, thence south two miles, thence west to the eastern bank of the said Coosa river, thence down the eastern bank thereof according to its various meanders to a point opposite the upper end of the great falls, (called by the natives </a:t>
            </a:r>
            <a:r>
              <a:rPr lang="en-US" dirty="0" err="1" smtClean="0"/>
              <a:t>Woetumka</a:t>
            </a:r>
            <a:r>
              <a:rPr lang="en-US" dirty="0" smtClean="0"/>
              <a:t>,) thence east from a true meridian line to a point due north of the mouth of </a:t>
            </a:r>
            <a:r>
              <a:rPr lang="en-US" dirty="0" err="1" smtClean="0"/>
              <a:t>Ofucshee</a:t>
            </a:r>
            <a:r>
              <a:rPr lang="en-US" dirty="0" smtClean="0"/>
              <a:t>, thence south by a like meridian line to the mouth of </a:t>
            </a:r>
            <a:r>
              <a:rPr lang="en-US" dirty="0" err="1" smtClean="0"/>
              <a:t>Ofucshee</a:t>
            </a:r>
            <a:r>
              <a:rPr lang="en-US" dirty="0" smtClean="0"/>
              <a:t> on the south side of the Tallapoosa river, thence up the same, according to its various meanders, to a point where a direct course will cross the same at the distance of ten miles from the mouth thereof, thence a direct line to the mouth of </a:t>
            </a:r>
            <a:r>
              <a:rPr lang="en-US" dirty="0" err="1" smtClean="0"/>
              <a:t>Summochico</a:t>
            </a:r>
            <a:r>
              <a:rPr lang="en-US" dirty="0" smtClean="0"/>
              <a:t> creek, which empties into the </a:t>
            </a:r>
            <a:r>
              <a:rPr lang="en-US" dirty="0" err="1" smtClean="0"/>
              <a:t>Chatahouchie</a:t>
            </a:r>
            <a:r>
              <a:rPr lang="en-US" dirty="0" smtClean="0"/>
              <a:t> river on the east side thereof below the </a:t>
            </a:r>
            <a:r>
              <a:rPr lang="en-US" dirty="0" err="1" smtClean="0"/>
              <a:t>Eufaulau</a:t>
            </a:r>
            <a:r>
              <a:rPr lang="en-US" dirty="0" smtClean="0"/>
              <a:t> town, thence east from a true meridian line to a point which shall intersect the line now dividing the lands claimed by the said Creek nation from those claimed and owned by the state of Georgia: Provided, nevertheless, that where any possession of any chief or warrior of the Creek nation, who shall have been friendly to the United States during the war and taken an active part therein, shall be within the territory ceded by these articles to the United States, every such person shall be entitled to a reservation of land within the said territory of one mile square, to include his improvements as near the centre thereof as may be, which shall inure to the said chief or warrior, and his descendants, so long as he or they shall continue to occupy the same, who shall be protected by and subject to the laws of the United States; but upon the voluntary abandonment thereof, by such possessor or his descendants, the right of occupancy or possession of said lands shall devolve to the United States, and be identified with the right of property ceded hereby.2nd—The United States will guarantee to the Creek nation, the integrity of all their territory eastwardly and northwardly of the said line to be run and described as mentioned in the first article.</a:t>
            </a:r>
          </a:p>
          <a:p>
            <a:r>
              <a:rPr lang="en-US" dirty="0" smtClean="0"/>
              <a:t>3d—The United States demand, that the Creek nation abandon all communication, and cease to hold any intercourse with any British or Spanish post, garrison, or town; and that they shall not admit among them, any agent or trader, who shall not derive authority to hold commercial, or other intercourse with them, by license from the President or authorized agent of the United States.</a:t>
            </a:r>
          </a:p>
          <a:p>
            <a:r>
              <a:rPr lang="en-US" dirty="0" smtClean="0"/>
              <a:t>4th—The United States demand an acknowledgment of the right to establish military posts and trading houses, and to open roads within the territory, guaranteed to the Creek nation by the second article, and a right to the free navigation of all its waters.</a:t>
            </a:r>
          </a:p>
          <a:p>
            <a:r>
              <a:rPr lang="en-US" dirty="0" smtClean="0"/>
              <a:t>5th—The United States demand, that a surrender be immediately made, of all the persons and property, taken from the citizens of the United States, the friendly part of the Creek nation, the Cherokee, Chickasaw, and Choctaw nations, to the respective owners; and the United States will cause to be immediately restored to the formerly hostile Creeks, all the property taken from them since their submission, either by the United States, or by any Indian nation in amity with the United States, together with all the prisoners taken from them during the war.</a:t>
            </a:r>
          </a:p>
          <a:p>
            <a:r>
              <a:rPr lang="en-US" dirty="0" smtClean="0"/>
              <a:t>6th—The United States demand the caption and surrender of all the prophets and instigators of the war, whether foreigners or natives, who have not submitted to the arms of the United States, and become parties to these articles of capitulation, if ever they shall be found within the territory guaranteed to the Creek nation by the second article.</a:t>
            </a:r>
          </a:p>
          <a:p>
            <a:r>
              <a:rPr lang="en-US" dirty="0" smtClean="0"/>
              <a:t>7th—The Creek nation being reduced to extreme want, and not at present having the means of subsistence, the United States, from motives of humanity, will continue to furnish gratuitously the necessaries of life, until the crops of corn can be considered competent to yield the nation a supply, and will establish trading houses in the nation, at the discretion of the President of the United States, and at such places as he shall direct, to enable the nation, by industry and economy, to procure clothing.</a:t>
            </a:r>
          </a:p>
          <a:p>
            <a:r>
              <a:rPr lang="en-US" dirty="0" smtClean="0"/>
              <a:t>8th—A permanent peace shall ensue from the date of these presents forever, between the Creek nation and the United States, and between the Creek nation and the Cherokee, Chickasaw, and Choctaw nations.</a:t>
            </a:r>
          </a:p>
          <a:p>
            <a:r>
              <a:rPr lang="en-US" dirty="0" smtClean="0"/>
              <a:t>9th—If in running east from the mouth of </a:t>
            </a:r>
            <a:r>
              <a:rPr lang="en-US" dirty="0" err="1" smtClean="0"/>
              <a:t>Summochico</a:t>
            </a:r>
            <a:r>
              <a:rPr lang="en-US" dirty="0" smtClean="0"/>
              <a:t> creek, it shall so happen that the settlement of the </a:t>
            </a:r>
            <a:r>
              <a:rPr lang="en-US" dirty="0" err="1" smtClean="0"/>
              <a:t>Kennards</a:t>
            </a:r>
            <a:r>
              <a:rPr lang="en-US" dirty="0" smtClean="0"/>
              <a:t>, fall within the lines of the territory hereby ceded, then, and in that case, the line shall be run east on a true meridian to </a:t>
            </a:r>
            <a:r>
              <a:rPr lang="en-US" dirty="0" err="1" smtClean="0"/>
              <a:t>Kitchofoonee</a:t>
            </a:r>
            <a:r>
              <a:rPr lang="en-US" dirty="0" smtClean="0"/>
              <a:t> creek, thence down the middle of said creek to its junction with Flint River, immediately below the </a:t>
            </a:r>
            <a:r>
              <a:rPr lang="en-US" dirty="0" err="1" smtClean="0"/>
              <a:t>Oakmulgee</a:t>
            </a:r>
            <a:r>
              <a:rPr lang="en-US" dirty="0" smtClean="0"/>
              <a:t> town, thence up the middle of Flint river to a point due east of that at which the above line struck the </a:t>
            </a:r>
            <a:r>
              <a:rPr lang="en-US" dirty="0" err="1" smtClean="0"/>
              <a:t>Kitchofoonee</a:t>
            </a:r>
            <a:r>
              <a:rPr lang="en-US" dirty="0" smtClean="0"/>
              <a:t> creek, thence east to the old line herein before mentioned, to wit: the line dividing the lands claimed by the Creek nation, from those claimed and owned by the state of Georgia. The parties to these presents, after due consideration, for themselves and their constituents, agree to ratify and confirm the preceding articles, and constitute them the basis of a permanent peace between the two nations; and they do hereby solemnly bind themselves, and all the parties concerned and interested, to a faithful performance of every stipulation contained therein.</a:t>
            </a:r>
          </a:p>
          <a:p>
            <a:r>
              <a:rPr lang="en-US" dirty="0" smtClean="0"/>
              <a:t>In testimony whereof, they have hereunto, interchangeably, set their hands and affixed their seals, the day and date above</a:t>
            </a:r>
          </a:p>
          <a:p>
            <a:endParaRPr lang="en-US" dirty="0"/>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TextBox 15"/>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useBgFill="1">
        <p:nvSpPr>
          <p:cNvPr id="6" name="TextBox 5"/>
          <p:cNvSpPr txBox="1"/>
          <p:nvPr/>
        </p:nvSpPr>
        <p:spPr>
          <a:xfrm>
            <a:off x="1600200" y="2209800"/>
            <a:ext cx="6705600" cy="3170099"/>
          </a:xfrm>
          <a:prstGeom prst="rect">
            <a:avLst/>
          </a:prstGeom>
        </p:spPr>
        <p:txBody>
          <a:bodyPr wrap="square" rtlCol="0">
            <a:spAutoFit/>
          </a:bodyPr>
          <a:lstStyle/>
          <a:p>
            <a:r>
              <a:rPr lang="en-US" sz="3200" dirty="0" smtClean="0">
                <a:solidFill>
                  <a:srgbClr val="00A249"/>
                </a:solidFill>
                <a:effectLst>
                  <a:outerShdw dist="50800" dir="7200000" algn="ctr" rotWithShape="0">
                    <a:schemeClr val="tx1"/>
                  </a:outerShdw>
                </a:effectLst>
              </a:rPr>
              <a:t>American Revolution  (1775-1783)</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Cherokee Wars  (1776-1795)</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War of 1812  (1812-1815)	</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Creek War  (1813-1814)</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1</a:t>
            </a:r>
            <a:r>
              <a:rPr lang="en-US" sz="3200" baseline="30000" dirty="0" smtClean="0">
                <a:solidFill>
                  <a:srgbClr val="00A249"/>
                </a:solidFill>
                <a:effectLst>
                  <a:outerShdw dist="50800" dir="7200000" algn="ctr" rotWithShape="0">
                    <a:schemeClr val="tx1"/>
                  </a:outerShdw>
                </a:effectLst>
              </a:rPr>
              <a:t>st</a:t>
            </a:r>
            <a:r>
              <a:rPr lang="en-US" sz="3200" dirty="0" smtClean="0">
                <a:solidFill>
                  <a:srgbClr val="00A249"/>
                </a:solidFill>
                <a:effectLst>
                  <a:outerShdw dist="50800" dir="7200000" algn="ctr" rotWithShape="0">
                    <a:schemeClr val="tx1"/>
                  </a:outerShdw>
                </a:effectLst>
              </a:rPr>
              <a:t> Seminole War  (1817-1818)</a:t>
            </a:r>
          </a:p>
        </p:txBody>
      </p:sp>
      <p:sp>
        <p:nvSpPr>
          <p:cNvPr id="9" name="Rectangle 8"/>
          <p:cNvSpPr/>
          <p:nvPr/>
        </p:nvSpPr>
        <p:spPr>
          <a:xfrm>
            <a:off x="0" y="1371600"/>
            <a:ext cx="9144000" cy="646331"/>
          </a:xfrm>
          <a:prstGeom prst="rect">
            <a:avLst/>
          </a:prstGeom>
        </p:spPr>
        <p:txBody>
          <a:bodyPr wrap="square">
            <a:spAutoFit/>
          </a:bodyPr>
          <a:lstStyle/>
          <a:p>
            <a:pPr algn="ctr"/>
            <a:r>
              <a:rPr lang="en-US" sz="3600" dirty="0" smtClean="0">
                <a:solidFill>
                  <a:srgbClr val="00A249"/>
                </a:solidFill>
                <a:effectLst>
                  <a:outerShdw dist="38100" dir="7200000" algn="ctr" rotWithShape="0">
                    <a:schemeClr val="tx1"/>
                  </a:outerShdw>
                </a:effectLst>
              </a:rPr>
              <a:t>Wars lead to land cessions</a:t>
            </a:r>
            <a:endParaRPr lang="en-US" sz="3600" dirty="0">
              <a:effectLst>
                <a:outerShdw dist="38100" dir="7200000" algn="ctr" rotWithShape="0">
                  <a:schemeClr val="tx1"/>
                </a:outerShdw>
              </a:effectLst>
            </a:endParaRPr>
          </a:p>
        </p:txBody>
      </p:sp>
      <p:cxnSp>
        <p:nvCxnSpPr>
          <p:cNvPr id="10" name="Straight Connector 9"/>
          <p:cNvCxnSpPr/>
          <p:nvPr/>
        </p:nvCxnSpPr>
        <p:spPr>
          <a:xfrm>
            <a:off x="2209800" y="1981200"/>
            <a:ext cx="4800600" cy="1588"/>
          </a:xfrm>
          <a:prstGeom prst="line">
            <a:avLst/>
          </a:prstGeom>
          <a:ln w="76200">
            <a:solidFill>
              <a:srgbClr val="00A249"/>
            </a:solidFill>
          </a:ln>
          <a:effectLst>
            <a:outerShdw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600200" y="4800600"/>
            <a:ext cx="5257800" cy="584775"/>
          </a:xfrm>
          <a:prstGeom prst="rect">
            <a:avLst/>
          </a:prstGeom>
          <a:noFill/>
        </p:spPr>
        <p:txBody>
          <a:bodyPr wrap="square" rtlCol="0">
            <a:spAutoFit/>
          </a:bodyPr>
          <a:lstStyle/>
          <a:p>
            <a:r>
              <a:rPr lang="en-US" sz="3200" dirty="0" smtClean="0">
                <a:solidFill>
                  <a:srgbClr val="FF0000"/>
                </a:solidFill>
                <a:effectLst>
                  <a:outerShdw dist="50800" dir="7200000" algn="ctr" rotWithShape="0">
                    <a:schemeClr val="tx1"/>
                  </a:outerShdw>
                </a:effectLst>
              </a:rPr>
              <a:t>1</a:t>
            </a:r>
            <a:r>
              <a:rPr lang="en-US" sz="3200" baseline="30000" dirty="0" smtClean="0">
                <a:solidFill>
                  <a:srgbClr val="FF0000"/>
                </a:solidFill>
                <a:effectLst>
                  <a:outerShdw dist="50800" dir="7200000" algn="ctr" rotWithShape="0">
                    <a:schemeClr val="tx1"/>
                  </a:outerShdw>
                </a:effectLst>
              </a:rPr>
              <a:t>st</a:t>
            </a:r>
            <a:r>
              <a:rPr lang="en-US" sz="3200" dirty="0" smtClean="0">
                <a:solidFill>
                  <a:srgbClr val="FF0000"/>
                </a:solidFill>
                <a:effectLst>
                  <a:outerShdw dist="50800" dir="7200000" algn="ctr" rotWithShape="0">
                    <a:schemeClr val="tx1"/>
                  </a:outerShdw>
                </a:effectLst>
              </a:rPr>
              <a:t> Seminole War  (1817-1818)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bg/>
                                          </p:spTgt>
                                        </p:tgtEl>
                                        <p:attrNameLst>
                                          <p:attrName>style.visibility</p:attrName>
                                        </p:attrNameLst>
                                      </p:cBhvr>
                                      <p:to>
                                        <p:strVal val="visible"/>
                                      </p:to>
                                    </p:set>
                                    <p:animEffect transition="in" filter="fade">
                                      <p:cBhvr>
                                        <p:cTn id="13" dur="1000"/>
                                        <p:tgtEl>
                                          <p:spTgt spid="6">
                                            <p:bg/>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1000"/>
                                        <p:tgtEl>
                                          <p:spTgt spid="6">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1000"/>
                                        <p:tgtEl>
                                          <p:spTgt spid="6">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fade">
                                      <p:cBhvr>
                                        <p:cTn id="28" dur="1000"/>
                                        <p:tgtEl>
                                          <p:spTgt spid="6">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nodeType="clickEffect">
                                  <p:stCondLst>
                                    <p:cond delay="0"/>
                                  </p:stCondLst>
                                  <p:childTnLst>
                                    <p:animClr clrSpc="rgb">
                                      <p:cBhvr override="childStyle">
                                        <p:cTn id="32" dur="1000" fill="hold"/>
                                        <p:tgtEl>
                                          <p:spTgt spid="6">
                                            <p:txEl>
                                              <p:pRg st="8" end="8"/>
                                            </p:txEl>
                                          </p:spTgt>
                                        </p:tgtEl>
                                        <p:attrNameLst>
                                          <p:attrName>style.color</p:attrName>
                                        </p:attrNameLst>
                                      </p:cBhvr>
                                      <p:to>
                                        <a:srgbClr val="FF0000"/>
                                      </p:to>
                                    </p:animClr>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64" presetClass="path" presetSubtype="0" accel="50000" decel="50000" fill="hold" grpId="1" nodeType="withEffect">
                                  <p:stCondLst>
                                    <p:cond delay="0"/>
                                  </p:stCondLst>
                                  <p:childTnLst>
                                    <p:animMotion origin="layout" path="M 0 -2.59259E-6 L -0.00417 -0.60926 " pathEditMode="relative" rAng="0" ptsTypes="AA">
                                      <p:cBhvr>
                                        <p:cTn id="38" dur="1000" fill="hold"/>
                                        <p:tgtEl>
                                          <p:spTgt spid="8"/>
                                        </p:tgtEl>
                                        <p:attrNameLst>
                                          <p:attrName>ppt_x</p:attrName>
                                          <p:attrName>ppt_y</p:attrName>
                                        </p:attrNameLst>
                                      </p:cBhvr>
                                      <p:rCtr x="-2" y="-305"/>
                                    </p:animMotion>
                                  </p:childTnLst>
                                </p:cTn>
                              </p:par>
                              <p:par>
                                <p:cTn id="39" presetID="10" presetClass="exit" presetSubtype="0" fill="hold" grpId="1" nodeType="withEffect">
                                  <p:stCondLst>
                                    <p:cond delay="0"/>
                                  </p:stCondLst>
                                  <p:childTnLst>
                                    <p:animEffect transition="out" filter="fade">
                                      <p:cBhvr>
                                        <p:cTn id="40" dur="1000"/>
                                        <p:tgtEl>
                                          <p:spTgt spid="6">
                                            <p:txEl>
                                              <p:pRg st="0" end="0"/>
                                            </p:txEl>
                                          </p:spTgt>
                                        </p:tgtEl>
                                      </p:cBhvr>
                                    </p:animEffect>
                                    <p:set>
                                      <p:cBhvr>
                                        <p:cTn id="41" dur="1" fill="hold">
                                          <p:stCondLst>
                                            <p:cond delay="999"/>
                                          </p:stCondLst>
                                        </p:cTn>
                                        <p:tgtEl>
                                          <p:spTgt spid="6">
                                            <p:txEl>
                                              <p:pRg st="0" end="0"/>
                                            </p:txEl>
                                          </p:spTgt>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000"/>
                                        <p:tgtEl>
                                          <p:spTgt spid="6">
                                            <p:txEl>
                                              <p:pRg st="2" end="2"/>
                                            </p:txEl>
                                          </p:spTgt>
                                        </p:tgtEl>
                                      </p:cBhvr>
                                    </p:animEffect>
                                    <p:set>
                                      <p:cBhvr>
                                        <p:cTn id="44" dur="1" fill="hold">
                                          <p:stCondLst>
                                            <p:cond delay="999"/>
                                          </p:stCondLst>
                                        </p:cTn>
                                        <p:tgtEl>
                                          <p:spTgt spid="6">
                                            <p:txEl>
                                              <p:pRg st="2" end="2"/>
                                            </p:txEl>
                                          </p:spTgt>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1000"/>
                                        <p:tgtEl>
                                          <p:spTgt spid="6">
                                            <p:txEl>
                                              <p:pRg st="4" end="4"/>
                                            </p:txEl>
                                          </p:spTgt>
                                        </p:tgtEl>
                                      </p:cBhvr>
                                    </p:animEffect>
                                    <p:set>
                                      <p:cBhvr>
                                        <p:cTn id="47" dur="1" fill="hold">
                                          <p:stCondLst>
                                            <p:cond delay="999"/>
                                          </p:stCondLst>
                                        </p:cTn>
                                        <p:tgtEl>
                                          <p:spTgt spid="6">
                                            <p:txEl>
                                              <p:pRg st="4" end="4"/>
                                            </p:txEl>
                                          </p:spTgt>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6">
                                            <p:txEl>
                                              <p:pRg st="6" end="6"/>
                                            </p:txEl>
                                          </p:spTgt>
                                        </p:tgtEl>
                                      </p:cBhvr>
                                    </p:animEffect>
                                    <p:set>
                                      <p:cBhvr>
                                        <p:cTn id="50" dur="1" fill="hold">
                                          <p:stCondLst>
                                            <p:cond delay="999"/>
                                          </p:stCondLst>
                                        </p:cTn>
                                        <p:tgtEl>
                                          <p:spTgt spid="6">
                                            <p:txEl>
                                              <p:pRg st="6" end="6"/>
                                            </p:txEl>
                                          </p:spTgt>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1000"/>
                                        <p:tgtEl>
                                          <p:spTgt spid="6">
                                            <p:txEl>
                                              <p:pRg st="8" end="8"/>
                                            </p:txEl>
                                          </p:spTgt>
                                        </p:tgtEl>
                                      </p:cBhvr>
                                    </p:animEffect>
                                    <p:set>
                                      <p:cBhvr>
                                        <p:cTn id="53" dur="1" fill="hold">
                                          <p:stCondLst>
                                            <p:cond delay="999"/>
                                          </p:stCondLst>
                                        </p:cTn>
                                        <p:tgtEl>
                                          <p:spTgt spid="6">
                                            <p:txEl>
                                              <p:pRg st="8" end="8"/>
                                            </p:txEl>
                                          </p:spTgt>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6">
                                            <p:bg/>
                                          </p:spTgt>
                                        </p:tgtEl>
                                      </p:cBhvr>
                                    </p:animEffect>
                                    <p:set>
                                      <p:cBhvr>
                                        <p:cTn id="56" dur="1" fill="hold">
                                          <p:stCondLst>
                                            <p:cond delay="999"/>
                                          </p:stCondLst>
                                        </p:cTn>
                                        <p:tgtEl>
                                          <p:spTgt spid="6">
                                            <p:bg/>
                                          </p:spTgt>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9"/>
                                        </p:tgtEl>
                                      </p:cBhvr>
                                    </p:animEffect>
                                    <p:set>
                                      <p:cBhvr>
                                        <p:cTn id="59" dur="1" fill="hold">
                                          <p:stCondLst>
                                            <p:cond delay="999"/>
                                          </p:stCondLst>
                                        </p:cTn>
                                        <p:tgtEl>
                                          <p:spTgt spid="9"/>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10"/>
                                        </p:tgtEl>
                                      </p:cBhvr>
                                    </p:animEffect>
                                    <p:set>
                                      <p:cBhvr>
                                        <p:cTn id="62"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6" grpId="1" build="allAtOnce" animBg="1"/>
      <p:bldP spid="9" grpId="0"/>
      <p:bldP spid="9" grpId="1"/>
      <p:bldP spid="8" grpId="0"/>
      <p:bldP spid="8" grpId="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TextBox 15"/>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p:nvSpPr>
          <p:cNvPr id="9" name="Rectangle 8"/>
          <p:cNvSpPr/>
          <p:nvPr/>
        </p:nvSpPr>
        <p:spPr>
          <a:xfrm>
            <a:off x="0" y="1295400"/>
            <a:ext cx="9144000" cy="5570756"/>
          </a:xfrm>
          <a:prstGeom prst="rect">
            <a:avLst/>
          </a:prstGeom>
        </p:spPr>
        <p:txBody>
          <a:bodyPr wrap="square">
            <a:spAutoFit/>
          </a:bodyPr>
          <a:lstStyle/>
          <a:p>
            <a:pPr>
              <a:buFont typeface="Arial" pitchFamily="34" charset="0"/>
              <a:buChar char="•"/>
            </a:pPr>
            <a:r>
              <a:rPr lang="en-US" sz="3200" dirty="0" smtClean="0"/>
              <a:t> REMINDERS: </a:t>
            </a:r>
          </a:p>
          <a:p>
            <a:r>
              <a:rPr lang="en-US" sz="3200" dirty="0" smtClean="0"/>
              <a:t>   - </a:t>
            </a:r>
            <a:r>
              <a:rPr lang="en-US" sz="3200" i="1" dirty="0" smtClean="0"/>
              <a:t>Spain re-gained Florida after American Revolution</a:t>
            </a:r>
          </a:p>
          <a:p>
            <a:r>
              <a:rPr lang="en-US" sz="3200" i="1" dirty="0" smtClean="0"/>
              <a:t>   - Seminole Tribe lives in Florida</a:t>
            </a:r>
          </a:p>
          <a:p>
            <a:pPr>
              <a:buFont typeface="Arial" pitchFamily="34" charset="0"/>
              <a:buChar char="•"/>
            </a:pPr>
            <a:r>
              <a:rPr lang="en-US" sz="3200" dirty="0" smtClean="0"/>
              <a:t> </a:t>
            </a:r>
            <a:r>
              <a:rPr lang="en-US" sz="3200" dirty="0" smtClean="0">
                <a:solidFill>
                  <a:srgbClr val="00B050"/>
                </a:solidFill>
                <a:effectLst>
                  <a:outerShdw dist="50800" dir="7200000" algn="ctr" rotWithShape="0">
                    <a:schemeClr val="tx1"/>
                  </a:outerShdw>
                </a:effectLst>
              </a:rPr>
              <a:t>1817 – Andrew Jackson w/4000 soldiers &amp; 2000</a:t>
            </a:r>
          </a:p>
          <a:p>
            <a:r>
              <a:rPr lang="en-US" sz="3200" dirty="0" smtClean="0">
                <a:solidFill>
                  <a:srgbClr val="00B050"/>
                </a:solidFill>
                <a:effectLst>
                  <a:outerShdw dist="50800" dir="7200000" algn="ctr" rotWithShape="0">
                    <a:schemeClr val="tx1"/>
                  </a:outerShdw>
                </a:effectLst>
              </a:rPr>
              <a:t>   Creek warriors </a:t>
            </a:r>
            <a:r>
              <a:rPr lang="en-US" sz="3200" u="sng" dirty="0" smtClean="0">
                <a:solidFill>
                  <a:srgbClr val="00B050"/>
                </a:solidFill>
                <a:effectLst>
                  <a:outerShdw dist="50800" dir="7200000" algn="ctr" rotWithShape="0">
                    <a:schemeClr val="tx1"/>
                  </a:outerShdw>
                </a:effectLst>
              </a:rPr>
              <a:t>invade</a:t>
            </a:r>
            <a:r>
              <a:rPr lang="en-US" sz="3200" dirty="0" smtClean="0">
                <a:solidFill>
                  <a:srgbClr val="00B050"/>
                </a:solidFill>
                <a:effectLst>
                  <a:outerShdw dist="50800" dir="7200000" algn="ctr" rotWithShape="0">
                    <a:schemeClr val="tx1"/>
                  </a:outerShdw>
                </a:effectLst>
              </a:rPr>
              <a:t> Florida to capture run-away </a:t>
            </a:r>
          </a:p>
          <a:p>
            <a:r>
              <a:rPr lang="en-US" sz="3200" dirty="0" smtClean="0">
                <a:solidFill>
                  <a:srgbClr val="00B050"/>
                </a:solidFill>
                <a:effectLst>
                  <a:outerShdw dist="50800" dir="7200000" algn="ctr" rotWithShape="0">
                    <a:schemeClr val="tx1"/>
                  </a:outerShdw>
                </a:effectLst>
              </a:rPr>
              <a:t>   slaves &amp; renegade Upper</a:t>
            </a:r>
          </a:p>
          <a:p>
            <a:r>
              <a:rPr lang="en-US" sz="3200" dirty="0" smtClean="0">
                <a:solidFill>
                  <a:srgbClr val="00B050"/>
                </a:solidFill>
                <a:effectLst>
                  <a:outerShdw dist="50800" dir="7200000" algn="ctr" rotWithShape="0">
                    <a:schemeClr val="tx1"/>
                  </a:outerShdw>
                </a:effectLst>
              </a:rPr>
              <a:t>   Creeks who escaped</a:t>
            </a:r>
          </a:p>
          <a:p>
            <a:r>
              <a:rPr lang="en-US" sz="3200" dirty="0" smtClean="0">
                <a:solidFill>
                  <a:srgbClr val="00B050"/>
                </a:solidFill>
                <a:effectLst>
                  <a:outerShdw dist="50800" dir="7200000" algn="ctr" rotWithShape="0">
                    <a:schemeClr val="tx1"/>
                  </a:outerShdw>
                </a:effectLst>
              </a:rPr>
              <a:t>   after the Creek War</a:t>
            </a:r>
          </a:p>
          <a:p>
            <a:pPr>
              <a:buFont typeface="Arial" pitchFamily="34" charset="0"/>
              <a:buChar char="•"/>
            </a:pPr>
            <a:r>
              <a:rPr lang="en-US" sz="3200" dirty="0" smtClean="0">
                <a:solidFill>
                  <a:srgbClr val="00B050"/>
                </a:solidFill>
                <a:effectLst>
                  <a:outerShdw dist="50800" dir="7200000" algn="ctr" rotWithShape="0">
                    <a:schemeClr val="tx1"/>
                  </a:outerShdw>
                </a:effectLst>
              </a:rPr>
              <a:t>  including the family of</a:t>
            </a:r>
            <a:endParaRPr lang="en-US" sz="3200" dirty="0" smtClean="0">
              <a:solidFill>
                <a:srgbClr val="FF0000"/>
              </a:solidFill>
              <a:effectLst>
                <a:outerShdw dist="50800" dir="7200000" algn="ctr" rotWithShape="0">
                  <a:schemeClr val="tx1"/>
                </a:outerShdw>
              </a:effectLst>
            </a:endParaRPr>
          </a:p>
          <a:p>
            <a:r>
              <a:rPr lang="en-US" sz="3200" dirty="0" smtClean="0">
                <a:solidFill>
                  <a:srgbClr val="FF0000"/>
                </a:solidFill>
                <a:effectLst>
                  <a:outerShdw dist="50800" dir="7200000" algn="ctr" rotWithShape="0">
                    <a:schemeClr val="tx1"/>
                  </a:outerShdw>
                </a:effectLst>
              </a:rPr>
              <a:t>         </a:t>
            </a:r>
            <a:r>
              <a:rPr lang="en-US" sz="3600" b="1" dirty="0" err="1" smtClean="0">
                <a:solidFill>
                  <a:srgbClr val="FF0000"/>
                </a:solidFill>
                <a:effectLst>
                  <a:outerShdw dist="50800" dir="7200000" algn="ctr" rotWithShape="0">
                    <a:schemeClr val="tx1"/>
                  </a:outerShdw>
                </a:effectLst>
              </a:rPr>
              <a:t>Milly</a:t>
            </a:r>
            <a:r>
              <a:rPr lang="en-US" sz="3600" b="1" dirty="0" smtClean="0">
                <a:solidFill>
                  <a:srgbClr val="FF0000"/>
                </a:solidFill>
                <a:effectLst>
                  <a:outerShdw dist="50800" dir="7200000" algn="ctr" rotWithShape="0">
                    <a:schemeClr val="tx1"/>
                  </a:outerShdw>
                </a:effectLst>
              </a:rPr>
              <a:t> Francis </a:t>
            </a:r>
          </a:p>
          <a:p>
            <a:r>
              <a:rPr lang="en-US" sz="3200" dirty="0" smtClean="0"/>
              <a:t> </a:t>
            </a:r>
          </a:p>
        </p:txBody>
      </p:sp>
      <p:pic>
        <p:nvPicPr>
          <p:cNvPr id="1026" name="Picture 2"/>
          <p:cNvPicPr>
            <a:picLocks noChangeAspect="1" noChangeArrowheads="1"/>
          </p:cNvPicPr>
          <p:nvPr/>
        </p:nvPicPr>
        <p:blipFill>
          <a:blip r:embed="rId3"/>
          <a:srcRect t="7183" b="6622"/>
          <a:stretch>
            <a:fillRect/>
          </a:stretch>
        </p:blipFill>
        <p:spPr bwMode="auto">
          <a:xfrm>
            <a:off x="6235700" y="2514600"/>
            <a:ext cx="2908300" cy="3657600"/>
          </a:xfrm>
          <a:prstGeom prst="rect">
            <a:avLst/>
          </a:prstGeom>
          <a:noFill/>
          <a:ln w="9525">
            <a:noFill/>
            <a:miter lim="800000"/>
            <a:headEnd/>
            <a:tailEnd/>
          </a:ln>
          <a:effectLst/>
        </p:spPr>
      </p:pic>
      <p:sp>
        <p:nvSpPr>
          <p:cNvPr id="7" name="Oval 6"/>
          <p:cNvSpPr/>
          <p:nvPr/>
        </p:nvSpPr>
        <p:spPr>
          <a:xfrm rot="20253866">
            <a:off x="7747613" y="5128465"/>
            <a:ext cx="762000" cy="12192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noChangeArrowheads="1"/>
          </p:cNvPicPr>
          <p:nvPr/>
        </p:nvPicPr>
        <p:blipFill>
          <a:blip r:embed="rId4" cstate="print"/>
          <a:srcRect/>
          <a:stretch>
            <a:fillRect/>
          </a:stretch>
        </p:blipFill>
        <p:spPr bwMode="auto">
          <a:xfrm>
            <a:off x="4572001" y="3801443"/>
            <a:ext cx="4572000" cy="3056557"/>
          </a:xfrm>
          <a:prstGeom prst="rect">
            <a:avLst/>
          </a:prstGeom>
          <a:noFill/>
          <a:ln w="38100">
            <a:solidFill>
              <a:schemeClr val="tx1"/>
            </a:solidFill>
            <a:miter lim="800000"/>
            <a:headEnd/>
            <a:tailEnd/>
          </a:ln>
          <a:effectLst/>
        </p:spPr>
      </p:pic>
      <p:pic>
        <p:nvPicPr>
          <p:cNvPr id="10" name="Picture 2" descr="Image result for native american creek child 1800"/>
          <p:cNvPicPr>
            <a:picLocks noChangeAspect="1" noChangeArrowheads="1"/>
          </p:cNvPicPr>
          <p:nvPr/>
        </p:nvPicPr>
        <p:blipFill>
          <a:blip r:embed="rId5"/>
          <a:srcRect l="47502" t="12670" r="8124" b="-997"/>
          <a:stretch>
            <a:fillRect/>
          </a:stretch>
        </p:blipFill>
        <p:spPr bwMode="auto">
          <a:xfrm>
            <a:off x="4648200" y="3810000"/>
            <a:ext cx="3581400" cy="8286553"/>
          </a:xfrm>
          <a:prstGeom prst="rect">
            <a:avLst/>
          </a:prstGeom>
          <a:noFill/>
        </p:spPr>
      </p:pic>
      <p:sp>
        <p:nvSpPr>
          <p:cNvPr id="11" name="Rectangle 10"/>
          <p:cNvSpPr/>
          <p:nvPr/>
        </p:nvSpPr>
        <p:spPr>
          <a:xfrm>
            <a:off x="838200" y="5678269"/>
            <a:ext cx="2667000" cy="646331"/>
          </a:xfrm>
          <a:prstGeom prst="rect">
            <a:avLst/>
          </a:prstGeom>
        </p:spPr>
        <p:txBody>
          <a:bodyPr wrap="square">
            <a:spAutoFit/>
          </a:bodyPr>
          <a:lstStyle/>
          <a:p>
            <a:r>
              <a:rPr lang="en-US" sz="3600" b="1" dirty="0" err="1" smtClean="0">
                <a:solidFill>
                  <a:srgbClr val="FF0000"/>
                </a:solidFill>
                <a:effectLst>
                  <a:outerShdw dist="50800" dir="7200000" algn="ctr" rotWithShape="0">
                    <a:schemeClr val="tx1"/>
                  </a:outerShdw>
                </a:effectLst>
              </a:rPr>
              <a:t>Milly</a:t>
            </a:r>
            <a:r>
              <a:rPr lang="en-US" sz="3600" b="1" dirty="0" smtClean="0">
                <a:solidFill>
                  <a:srgbClr val="FF0000"/>
                </a:solidFill>
                <a:effectLst>
                  <a:outerShdw dist="50800" dir="7200000" algn="ctr" rotWithShape="0">
                    <a:schemeClr val="tx1"/>
                  </a:outerShdw>
                </a:effectLst>
              </a:rPr>
              <a:t> Francis </a:t>
            </a:r>
          </a:p>
        </p:txBody>
      </p:sp>
      <p:sp>
        <p:nvSpPr>
          <p:cNvPr id="12" name="Rectangle 11"/>
          <p:cNvSpPr/>
          <p:nvPr/>
        </p:nvSpPr>
        <p:spPr>
          <a:xfrm>
            <a:off x="2819400" y="609600"/>
            <a:ext cx="2819400" cy="646331"/>
          </a:xfrm>
          <a:prstGeom prst="rect">
            <a:avLst/>
          </a:prstGeom>
        </p:spPr>
        <p:txBody>
          <a:bodyPr wrap="square">
            <a:spAutoFit/>
          </a:bodyPr>
          <a:lstStyle/>
          <a:p>
            <a:r>
              <a:rPr lang="en-US" sz="3600" b="1" dirty="0" err="1" smtClean="0">
                <a:solidFill>
                  <a:srgbClr val="FF0000"/>
                </a:solidFill>
                <a:effectLst>
                  <a:outerShdw dist="50800" dir="7200000" algn="ctr" rotWithShape="0">
                    <a:schemeClr val="tx1"/>
                  </a:outerShdw>
                </a:effectLst>
              </a:rPr>
              <a:t>Milly</a:t>
            </a:r>
            <a:r>
              <a:rPr lang="en-US" sz="3600" b="1" dirty="0" smtClean="0">
                <a:solidFill>
                  <a:srgbClr val="FF0000"/>
                </a:solidFill>
                <a:effectLst>
                  <a:outerShdw dist="50800" dir="7200000" algn="ctr" rotWithShape="0">
                    <a:schemeClr val="tx1"/>
                  </a:outerShdw>
                </a:effectLst>
              </a:rPr>
              <a:t> Francis </a:t>
            </a:r>
          </a:p>
        </p:txBody>
      </p:sp>
      <p:sp useBgFill="1">
        <p:nvSpPr>
          <p:cNvPr id="8" name="TextBox 7"/>
          <p:cNvSpPr txBox="1"/>
          <p:nvPr/>
        </p:nvSpPr>
        <p:spPr>
          <a:xfrm>
            <a:off x="1554480" y="621792"/>
            <a:ext cx="5257800" cy="584775"/>
          </a:xfrm>
          <a:prstGeom prst="rect">
            <a:avLst/>
          </a:prstGeom>
        </p:spPr>
        <p:txBody>
          <a:bodyPr wrap="square" rtlCol="0">
            <a:spAutoFit/>
          </a:bodyPr>
          <a:lstStyle/>
          <a:p>
            <a:r>
              <a:rPr lang="en-US" sz="3200" dirty="0" smtClean="0">
                <a:solidFill>
                  <a:srgbClr val="FF0000"/>
                </a:solidFill>
                <a:effectLst>
                  <a:outerShdw dist="50800" dir="7200000" algn="ctr" rotWithShape="0">
                    <a:schemeClr val="tx1"/>
                  </a:outerShdw>
                </a:effectLst>
              </a:rPr>
              <a:t>1</a:t>
            </a:r>
            <a:r>
              <a:rPr lang="en-US" sz="3200" baseline="30000" dirty="0" smtClean="0">
                <a:solidFill>
                  <a:srgbClr val="FF0000"/>
                </a:solidFill>
                <a:effectLst>
                  <a:outerShdw dist="50800" dir="7200000" algn="ctr" rotWithShape="0">
                    <a:schemeClr val="tx1"/>
                  </a:outerShdw>
                </a:effectLst>
              </a:rPr>
              <a:t>st</a:t>
            </a:r>
            <a:r>
              <a:rPr lang="en-US" sz="3200" dirty="0" smtClean="0">
                <a:solidFill>
                  <a:srgbClr val="FF0000"/>
                </a:solidFill>
                <a:effectLst>
                  <a:outerShdw dist="50800" dir="7200000" algn="ctr" rotWithShape="0">
                    <a:schemeClr val="tx1"/>
                  </a:outerShdw>
                </a:effectLst>
              </a:rPr>
              <a:t> Seminole War  (1817-1818)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wipe(left)">
                                      <p:cBhvr>
                                        <p:cTn id="15" dur="1000"/>
                                        <p:tgtEl>
                                          <p:spTgt spid="9">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wipe(left)">
                                      <p:cBhvr>
                                        <p:cTn id="23" dur="1000"/>
                                        <p:tgtEl>
                                          <p:spTgt spid="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fade">
                                      <p:cBhvr>
                                        <p:cTn id="31" dur="1000"/>
                                        <p:tgtEl>
                                          <p:spTgt spid="9">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9">
                                            <p:txEl>
                                              <p:pRg st="5" end="5"/>
                                            </p:txEl>
                                          </p:spTgt>
                                        </p:tgtEl>
                                        <p:attrNameLst>
                                          <p:attrName>style.visibility</p:attrName>
                                        </p:attrNameLst>
                                      </p:cBhvr>
                                      <p:to>
                                        <p:strVal val="visible"/>
                                      </p:to>
                                    </p:set>
                                    <p:animEffect transition="in" filter="fade">
                                      <p:cBhvr>
                                        <p:cTn id="34" dur="1000"/>
                                        <p:tgtEl>
                                          <p:spTgt spid="9">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fade">
                                      <p:cBhvr>
                                        <p:cTn id="37" dur="1000"/>
                                        <p:tgtEl>
                                          <p:spTgt spid="9">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9">
                                            <p:txEl>
                                              <p:pRg st="7" end="7"/>
                                            </p:txEl>
                                          </p:spTgt>
                                        </p:tgtEl>
                                        <p:attrNameLst>
                                          <p:attrName>style.visibility</p:attrName>
                                        </p:attrNameLst>
                                      </p:cBhvr>
                                      <p:to>
                                        <p:strVal val="visible"/>
                                      </p:to>
                                    </p:set>
                                    <p:animEffect transition="in" filter="fade">
                                      <p:cBhvr>
                                        <p:cTn id="40" dur="1000"/>
                                        <p:tgtEl>
                                          <p:spTgt spid="9">
                                            <p:txEl>
                                              <p:pRg st="7" end="7"/>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childTnLst>
                                </p:cTn>
                              </p:par>
                              <p:par>
                                <p:cTn id="44" presetID="10" presetClass="exit" presetSubtype="0" fill="hold" nodeType="withEffect">
                                  <p:stCondLst>
                                    <p:cond delay="0"/>
                                  </p:stCondLst>
                                  <p:childTnLst>
                                    <p:animEffect transition="out" filter="fade">
                                      <p:cBhvr>
                                        <p:cTn id="45" dur="1000"/>
                                        <p:tgtEl>
                                          <p:spTgt spid="1026"/>
                                        </p:tgtEl>
                                      </p:cBhvr>
                                    </p:animEffect>
                                    <p:set>
                                      <p:cBhvr>
                                        <p:cTn id="46" dur="1" fill="hold">
                                          <p:stCondLst>
                                            <p:cond delay="999"/>
                                          </p:stCondLst>
                                        </p:cTn>
                                        <p:tgtEl>
                                          <p:spTgt spid="1026"/>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000"/>
                                        <p:tgtEl>
                                          <p:spTgt spid="7"/>
                                        </p:tgtEl>
                                      </p:cBhvr>
                                    </p:animEffect>
                                    <p:set>
                                      <p:cBhvr>
                                        <p:cTn id="49" dur="1" fill="hold">
                                          <p:stCondLst>
                                            <p:cond delay="999"/>
                                          </p:stCondLst>
                                        </p:cTn>
                                        <p:tgtEl>
                                          <p:spTgt spid="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9">
                                            <p:txEl>
                                              <p:pRg st="8" end="8"/>
                                            </p:txEl>
                                          </p:spTgt>
                                        </p:tgtEl>
                                        <p:attrNameLst>
                                          <p:attrName>style.visibility</p:attrName>
                                        </p:attrNameLst>
                                      </p:cBhvr>
                                      <p:to>
                                        <p:strVal val="visible"/>
                                      </p:to>
                                    </p:set>
                                    <p:animEffect transition="in" filter="fade">
                                      <p:cBhvr>
                                        <p:cTn id="54" dur="1000"/>
                                        <p:tgtEl>
                                          <p:spTgt spid="9">
                                            <p:txEl>
                                              <p:pRg st="8" end="8"/>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9">
                                            <p:txEl>
                                              <p:pRg st="9" end="9"/>
                                            </p:txEl>
                                          </p:spTgt>
                                        </p:tgtEl>
                                        <p:attrNameLst>
                                          <p:attrName>style.visibility</p:attrName>
                                        </p:attrNameLst>
                                      </p:cBhvr>
                                      <p:to>
                                        <p:strVal val="visible"/>
                                      </p:to>
                                    </p:set>
                                    <p:animEffect transition="in" filter="fade">
                                      <p:cBhvr>
                                        <p:cTn id="57" dur="1000"/>
                                        <p:tgtEl>
                                          <p:spTgt spid="9">
                                            <p:txEl>
                                              <p:pRg st="9" end="9"/>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childTnLst>
                                </p:cTn>
                              </p:par>
                              <p:par>
                                <p:cTn id="61" presetID="10" presetClass="exit" presetSubtype="0" fill="hold" nodeType="withEffect">
                                  <p:stCondLst>
                                    <p:cond delay="0"/>
                                  </p:stCondLst>
                                  <p:childTnLst>
                                    <p:animEffect transition="out" filter="fade">
                                      <p:cBhvr>
                                        <p:cTn id="62" dur="1000"/>
                                        <p:tgtEl>
                                          <p:spTgt spid="2"/>
                                        </p:tgtEl>
                                      </p:cBhvr>
                                    </p:animEffect>
                                    <p:set>
                                      <p:cBhvr>
                                        <p:cTn id="63" dur="1" fill="hold">
                                          <p:stCondLst>
                                            <p:cond delay="999"/>
                                          </p:stCondLst>
                                        </p:cTn>
                                        <p:tgtEl>
                                          <p:spTgt spid="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0" nodeType="clickEffect">
                                  <p:stCondLst>
                                    <p:cond delay="0"/>
                                  </p:stCondLst>
                                  <p:childTnLst>
                                    <p:animEffect transition="out" filter="fade">
                                      <p:cBhvr>
                                        <p:cTn id="67" dur="1000"/>
                                        <p:tgtEl>
                                          <p:spTgt spid="9">
                                            <p:txEl>
                                              <p:pRg st="0" end="0"/>
                                            </p:txEl>
                                          </p:spTgt>
                                        </p:tgtEl>
                                      </p:cBhvr>
                                    </p:animEffect>
                                    <p:set>
                                      <p:cBhvr>
                                        <p:cTn id="68" dur="1" fill="hold">
                                          <p:stCondLst>
                                            <p:cond delay="999"/>
                                          </p:stCondLst>
                                        </p:cTn>
                                        <p:tgtEl>
                                          <p:spTgt spid="9">
                                            <p:txEl>
                                              <p:pRg st="0" end="0"/>
                                            </p:txEl>
                                          </p:spTgt>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1000"/>
                                        <p:tgtEl>
                                          <p:spTgt spid="9">
                                            <p:txEl>
                                              <p:pRg st="1" end="1"/>
                                            </p:txEl>
                                          </p:spTgt>
                                        </p:tgtEl>
                                      </p:cBhvr>
                                    </p:animEffect>
                                    <p:set>
                                      <p:cBhvr>
                                        <p:cTn id="71" dur="1" fill="hold">
                                          <p:stCondLst>
                                            <p:cond delay="999"/>
                                          </p:stCondLst>
                                        </p:cTn>
                                        <p:tgtEl>
                                          <p:spTgt spid="9">
                                            <p:txEl>
                                              <p:pRg st="1" end="1"/>
                                            </p:txEl>
                                          </p:spTgt>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1000"/>
                                        <p:tgtEl>
                                          <p:spTgt spid="9">
                                            <p:txEl>
                                              <p:pRg st="2" end="2"/>
                                            </p:txEl>
                                          </p:spTgt>
                                        </p:tgtEl>
                                      </p:cBhvr>
                                    </p:animEffect>
                                    <p:set>
                                      <p:cBhvr>
                                        <p:cTn id="74" dur="1" fill="hold">
                                          <p:stCondLst>
                                            <p:cond delay="999"/>
                                          </p:stCondLst>
                                        </p:cTn>
                                        <p:tgtEl>
                                          <p:spTgt spid="9">
                                            <p:txEl>
                                              <p:pRg st="2" end="2"/>
                                            </p:txEl>
                                          </p:spTgt>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1000"/>
                                        <p:tgtEl>
                                          <p:spTgt spid="9">
                                            <p:txEl>
                                              <p:pRg st="3" end="3"/>
                                            </p:txEl>
                                          </p:spTgt>
                                        </p:tgtEl>
                                      </p:cBhvr>
                                    </p:animEffect>
                                    <p:set>
                                      <p:cBhvr>
                                        <p:cTn id="77" dur="1" fill="hold">
                                          <p:stCondLst>
                                            <p:cond delay="999"/>
                                          </p:stCondLst>
                                        </p:cTn>
                                        <p:tgtEl>
                                          <p:spTgt spid="9">
                                            <p:txEl>
                                              <p:pRg st="3" end="3"/>
                                            </p:txEl>
                                          </p:spTgt>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00"/>
                                        <p:tgtEl>
                                          <p:spTgt spid="9">
                                            <p:txEl>
                                              <p:pRg st="4" end="4"/>
                                            </p:txEl>
                                          </p:spTgt>
                                        </p:tgtEl>
                                      </p:cBhvr>
                                    </p:animEffect>
                                    <p:set>
                                      <p:cBhvr>
                                        <p:cTn id="80" dur="1" fill="hold">
                                          <p:stCondLst>
                                            <p:cond delay="999"/>
                                          </p:stCondLst>
                                        </p:cTn>
                                        <p:tgtEl>
                                          <p:spTgt spid="9">
                                            <p:txEl>
                                              <p:pRg st="4" end="4"/>
                                            </p:txEl>
                                          </p:spTgt>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1000"/>
                                        <p:tgtEl>
                                          <p:spTgt spid="9">
                                            <p:txEl>
                                              <p:pRg st="5" end="5"/>
                                            </p:txEl>
                                          </p:spTgt>
                                        </p:tgtEl>
                                      </p:cBhvr>
                                    </p:animEffect>
                                    <p:set>
                                      <p:cBhvr>
                                        <p:cTn id="83" dur="1" fill="hold">
                                          <p:stCondLst>
                                            <p:cond delay="999"/>
                                          </p:stCondLst>
                                        </p:cTn>
                                        <p:tgtEl>
                                          <p:spTgt spid="9">
                                            <p:txEl>
                                              <p:pRg st="5" end="5"/>
                                            </p:txEl>
                                          </p:spTgt>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1000"/>
                                        <p:tgtEl>
                                          <p:spTgt spid="9">
                                            <p:txEl>
                                              <p:pRg st="6" end="6"/>
                                            </p:txEl>
                                          </p:spTgt>
                                        </p:tgtEl>
                                      </p:cBhvr>
                                    </p:animEffect>
                                    <p:set>
                                      <p:cBhvr>
                                        <p:cTn id="86" dur="1" fill="hold">
                                          <p:stCondLst>
                                            <p:cond delay="999"/>
                                          </p:stCondLst>
                                        </p:cTn>
                                        <p:tgtEl>
                                          <p:spTgt spid="9">
                                            <p:txEl>
                                              <p:pRg st="6" end="6"/>
                                            </p:txEl>
                                          </p:spTgt>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1000"/>
                                        <p:tgtEl>
                                          <p:spTgt spid="9">
                                            <p:txEl>
                                              <p:pRg st="7" end="7"/>
                                            </p:txEl>
                                          </p:spTgt>
                                        </p:tgtEl>
                                      </p:cBhvr>
                                    </p:animEffect>
                                    <p:set>
                                      <p:cBhvr>
                                        <p:cTn id="89" dur="1" fill="hold">
                                          <p:stCondLst>
                                            <p:cond delay="999"/>
                                          </p:stCondLst>
                                        </p:cTn>
                                        <p:tgtEl>
                                          <p:spTgt spid="9">
                                            <p:txEl>
                                              <p:pRg st="7" end="7"/>
                                            </p:txEl>
                                          </p:spTgt>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1000"/>
                                        <p:tgtEl>
                                          <p:spTgt spid="9">
                                            <p:txEl>
                                              <p:pRg st="8" end="8"/>
                                            </p:txEl>
                                          </p:spTgt>
                                        </p:tgtEl>
                                      </p:cBhvr>
                                    </p:animEffect>
                                    <p:set>
                                      <p:cBhvr>
                                        <p:cTn id="92" dur="1" fill="hold">
                                          <p:stCondLst>
                                            <p:cond delay="999"/>
                                          </p:stCondLst>
                                        </p:cTn>
                                        <p:tgtEl>
                                          <p:spTgt spid="9">
                                            <p:txEl>
                                              <p:pRg st="8" end="8"/>
                                            </p:txEl>
                                          </p:spTgt>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1000"/>
                                        <p:tgtEl>
                                          <p:spTgt spid="9">
                                            <p:txEl>
                                              <p:pRg st="9" end="9"/>
                                            </p:txEl>
                                          </p:spTgt>
                                        </p:tgtEl>
                                      </p:cBhvr>
                                    </p:animEffect>
                                    <p:set>
                                      <p:cBhvr>
                                        <p:cTn id="95" dur="1" fill="hold">
                                          <p:stCondLst>
                                            <p:cond delay="999"/>
                                          </p:stCondLst>
                                        </p:cTn>
                                        <p:tgtEl>
                                          <p:spTgt spid="9">
                                            <p:txEl>
                                              <p:pRg st="9" end="9"/>
                                            </p:txEl>
                                          </p:spTgt>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1000"/>
                                        <p:tgtEl>
                                          <p:spTgt spid="9">
                                            <p:txEl>
                                              <p:pRg st="10" end="10"/>
                                            </p:txEl>
                                          </p:spTgt>
                                        </p:tgtEl>
                                      </p:cBhvr>
                                    </p:animEffect>
                                    <p:set>
                                      <p:cBhvr>
                                        <p:cTn id="98" dur="1" fill="hold">
                                          <p:stCondLst>
                                            <p:cond delay="999"/>
                                          </p:stCondLst>
                                        </p:cTn>
                                        <p:tgtEl>
                                          <p:spTgt spid="9">
                                            <p:txEl>
                                              <p:pRg st="10" end="10"/>
                                            </p:txEl>
                                          </p:spTgt>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1000"/>
                                        <p:tgtEl>
                                          <p:spTgt spid="2"/>
                                        </p:tgtEl>
                                      </p:cBhvr>
                                    </p:animEffect>
                                    <p:set>
                                      <p:cBhvr>
                                        <p:cTn id="101" dur="1" fill="hold">
                                          <p:stCondLst>
                                            <p:cond delay="999"/>
                                          </p:stCondLst>
                                        </p:cTn>
                                        <p:tgtEl>
                                          <p:spTgt spid="2"/>
                                        </p:tgtEl>
                                        <p:attrNameLst>
                                          <p:attrName>style.visibility</p:attrName>
                                        </p:attrNameLst>
                                      </p:cBhvr>
                                      <p:to>
                                        <p:strVal val="hidden"/>
                                      </p:to>
                                    </p:set>
                                  </p:childTnLst>
                                </p:cTn>
                              </p:par>
                              <p:par>
                                <p:cTn id="102" presetID="64" presetClass="path" presetSubtype="0" accel="50000" decel="50000" fill="hold" nodeType="withEffect">
                                  <p:stCondLst>
                                    <p:cond delay="0"/>
                                  </p:stCondLst>
                                  <p:childTnLst>
                                    <p:animMotion origin="layout" path="M 3.33333E-6 -2.22222E-6 L 0.17916 -0.5375 " pathEditMode="relative" rAng="0" ptsTypes="AA">
                                      <p:cBhvr>
                                        <p:cTn id="103" dur="1000" fill="hold"/>
                                        <p:tgtEl>
                                          <p:spTgt spid="10"/>
                                        </p:tgtEl>
                                        <p:attrNameLst>
                                          <p:attrName>ppt_x</p:attrName>
                                          <p:attrName>ppt_y</p:attrName>
                                        </p:attrNameLst>
                                      </p:cBhvr>
                                      <p:rCtr x="90" y="-269"/>
                                    </p:animMotion>
                                  </p:childTnLst>
                                </p:cTn>
                              </p:par>
                              <p:par>
                                <p:cTn id="104" presetID="6" presetClass="emph" presetSubtype="0" fill="hold" nodeType="withEffect">
                                  <p:stCondLst>
                                    <p:cond delay="0"/>
                                  </p:stCondLst>
                                  <p:childTnLst>
                                    <p:animScale>
                                      <p:cBhvr>
                                        <p:cTn id="105" dur="1000" fill="hold"/>
                                        <p:tgtEl>
                                          <p:spTgt spid="10"/>
                                        </p:tgtEl>
                                      </p:cBhvr>
                                      <p:by x="65000" y="65000"/>
                                    </p:animScale>
                                  </p:childTnLst>
                                </p:cTn>
                              </p:par>
                              <p:par>
                                <p:cTn id="106" presetID="1" presetClass="entr" presetSubtype="0" fill="hold" nodeType="withEffect">
                                  <p:stCondLst>
                                    <p:cond delay="0"/>
                                  </p:stCondLst>
                                  <p:childTnLst>
                                    <p:set>
                                      <p:cBhvr>
                                        <p:cTn id="107" dur="1" fill="hold">
                                          <p:stCondLst>
                                            <p:cond delay="0"/>
                                          </p:stCondLst>
                                        </p:cTn>
                                        <p:tgtEl>
                                          <p:spTgt spid="11">
                                            <p:txEl>
                                              <p:pRg st="0" end="0"/>
                                            </p:txEl>
                                          </p:spTgt>
                                        </p:tgtEl>
                                        <p:attrNameLst>
                                          <p:attrName>style.visibility</p:attrName>
                                        </p:attrNameLst>
                                      </p:cBhvr>
                                      <p:to>
                                        <p:strVal val="visible"/>
                                      </p:to>
                                    </p:set>
                                  </p:childTnLst>
                                </p:cTn>
                              </p:par>
                              <p:par>
                                <p:cTn id="108" presetID="64" presetClass="path" presetSubtype="0" accel="50000" decel="50000" fill="hold" grpId="1" nodeType="withEffect">
                                  <p:stCondLst>
                                    <p:cond delay="0"/>
                                  </p:stCondLst>
                                  <p:childTnLst>
                                    <p:animMotion origin="layout" path="M -1.94444E-6 2.96296E-6 L 0.21545 -0.74121 " pathEditMode="relative" rAng="0" ptsTypes="AA">
                                      <p:cBhvr>
                                        <p:cTn id="109" dur="1000" fill="hold"/>
                                        <p:tgtEl>
                                          <p:spTgt spid="11">
                                            <p:txEl>
                                              <p:pRg st="0" end="0"/>
                                            </p:txEl>
                                          </p:spTgt>
                                        </p:tgtEl>
                                        <p:attrNameLst>
                                          <p:attrName>ppt_x</p:attrName>
                                          <p:attrName>ppt_y</p:attrName>
                                        </p:attrNameLst>
                                      </p:cBhvr>
                                      <p:rCtr x="108" y="-371"/>
                                    </p:animMotion>
                                  </p:childTnLst>
                                </p:cTn>
                              </p:par>
                              <p:par>
                                <p:cTn id="110" presetID="10" presetClass="exit" presetSubtype="0" fill="hold" grpId="0" nodeType="withEffect">
                                  <p:stCondLst>
                                    <p:cond delay="1000"/>
                                  </p:stCondLst>
                                  <p:childTnLst>
                                    <p:animEffect transition="out" filter="fade">
                                      <p:cBhvr>
                                        <p:cTn id="111" dur="1000"/>
                                        <p:tgtEl>
                                          <p:spTgt spid="11">
                                            <p:txEl>
                                              <p:pRg st="0" end="0"/>
                                            </p:txEl>
                                          </p:spTgt>
                                        </p:tgtEl>
                                      </p:cBhvr>
                                    </p:animEffect>
                                    <p:set>
                                      <p:cBhvr>
                                        <p:cTn id="112" dur="1" fill="hold">
                                          <p:stCondLst>
                                            <p:cond delay="999"/>
                                          </p:stCondLst>
                                        </p:cTn>
                                        <p:tgtEl>
                                          <p:spTgt spid="11">
                                            <p:txEl>
                                              <p:pRg st="0" end="0"/>
                                            </p:txEl>
                                          </p:spTgt>
                                        </p:tgtEl>
                                        <p:attrNameLst>
                                          <p:attrName>style.visibility</p:attrName>
                                        </p:attrNameLst>
                                      </p:cBhvr>
                                      <p:to>
                                        <p:strVal val="hidden"/>
                                      </p:to>
                                    </p:set>
                                  </p:childTnLst>
                                </p:cTn>
                              </p:par>
                              <p:par>
                                <p:cTn id="113" presetID="10" presetClass="exit" presetSubtype="0" fill="hold" grpId="0" nodeType="withEffect">
                                  <p:stCondLst>
                                    <p:cond delay="500"/>
                                  </p:stCondLst>
                                  <p:childTnLst>
                                    <p:animEffect transition="out" filter="fade">
                                      <p:cBhvr>
                                        <p:cTn id="114" dur="1000"/>
                                        <p:tgtEl>
                                          <p:spTgt spid="8"/>
                                        </p:tgtEl>
                                      </p:cBhvr>
                                    </p:animEffect>
                                    <p:set>
                                      <p:cBhvr>
                                        <p:cTn id="115" dur="1" fill="hold">
                                          <p:stCondLst>
                                            <p:cond delay="999"/>
                                          </p:stCondLst>
                                        </p:cTn>
                                        <p:tgtEl>
                                          <p:spTgt spid="8"/>
                                        </p:tgtEl>
                                        <p:attrNameLst>
                                          <p:attrName>style.visibility</p:attrName>
                                        </p:attrNameLst>
                                      </p:cBhvr>
                                      <p:to>
                                        <p:strVal val="hidden"/>
                                      </p:to>
                                    </p:set>
                                  </p:childTnLst>
                                </p:cTn>
                              </p:par>
                              <p:par>
                                <p:cTn id="116" presetID="10" presetClass="entr" presetSubtype="0" fill="hold" grpId="0" nodeType="withEffect">
                                  <p:stCondLst>
                                    <p:cond delay="500"/>
                                  </p:stCondLst>
                                  <p:childTnLst>
                                    <p:set>
                                      <p:cBhvr>
                                        <p:cTn id="117" dur="1" fill="hold">
                                          <p:stCondLst>
                                            <p:cond delay="0"/>
                                          </p:stCondLst>
                                        </p:cTn>
                                        <p:tgtEl>
                                          <p:spTgt spid="12"/>
                                        </p:tgtEl>
                                        <p:attrNameLst>
                                          <p:attrName>style.visibility</p:attrName>
                                        </p:attrNameLst>
                                      </p:cBhvr>
                                      <p:to>
                                        <p:strVal val="visible"/>
                                      </p:to>
                                    </p:set>
                                    <p:animEffect transition="in" filter="fade">
                                      <p:cBhvr>
                                        <p:cTn id="1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p:bldP spid="7" grpId="0" animBg="1"/>
      <p:bldP spid="7" grpId="1" animBg="1"/>
      <p:bldP spid="11" grpId="0" build="allAtOnce"/>
      <p:bldP spid="11" grpId="1" build="allAtOnce"/>
      <p:bldP spid="12" grpId="0"/>
      <p:bldP spid="8" grpId="0" animBg="1"/>
    </p:bld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1449288"/>
          </a:xfrm>
          <a:prstGeom prst="rect">
            <a:avLst/>
          </a:prstGeom>
        </p:spPr>
        <p:txBody>
          <a:bodyPr wrap="square">
            <a:spAutoFit/>
          </a:bodyPr>
          <a:lstStyle/>
          <a:p>
            <a:r>
              <a:rPr lang="en-US" dirty="0" smtClean="0">
                <a:hlinkClick r:id="rId2"/>
              </a:rPr>
              <a:t>http://mrnussbaum.com/seminole-wars/</a:t>
            </a:r>
            <a:endParaRPr lang="en-US" dirty="0" smtClean="0"/>
          </a:p>
          <a:p>
            <a:r>
              <a:rPr lang="en-US" dirty="0" smtClean="0"/>
              <a:t>	The Seminole Wars were three separate conflicts between the Seminole Indians and their allies and the U.S. Military. The First Seminole War began sometime between 1814 and 1817 when U.S. forces began capturing runaway slaves who had integrated with the Seminoles. Led by future president Andrew Jackson, 4,000 soldiers, including 2,000 Creek Indians, burned Seminole villages and crops and killed hundreds.  Jackson proceeded to capture the Spanish towns of St. Mark’s and Pensacola.  After Spain ceded Florida to the United States in 1821, thousands of settlers rushed into Florida, invading Seminole lands.</a:t>
            </a:r>
          </a:p>
          <a:p>
            <a:r>
              <a:rPr lang="en-US" dirty="0" smtClean="0"/>
              <a:t>	As American settlers crowded the Seminoles out of their land in the 1820’s and 1830’s, they banded together under Osceola, a half-White war chief whose bravery and determination inspired the resistance.  The Seminoles lashed out against the settlers by destroying white plantations and routing a military detachment under the command of Major Francis Dade.  As a result, the Seminoles temporarily regained control of a portion of their ancestral land.  Up to 40,000 soldiers, volunteers, and Indians, under Zachary Taylor, Winfield Scott and others eventually dislodged the Seminoles from their positions, captured key Seminole leaders, stamped out Seminole ambush parties, and effectively surrounded the remaining resistance in the swamps of southern Florida.  By 1842, the few remaining hostile bands of Seminoles, ragged and starving, were forced to surrender.  Other bands of Seminoles persisted in the Everglades region for another decade and a half.</a:t>
            </a:r>
          </a:p>
          <a:p>
            <a:r>
              <a:rPr lang="en-US" dirty="0" smtClean="0"/>
              <a:t>	In 1857, the Seminoles made their last stand in what was known as the Third Seminole War, in which Seminole warriors were gradually defeated by various volunteer armies and militias. In all, over two thousand American soldiers were killed in the Seminole Wars along with many thousands of Seminoles. Most of the Seminoles would eventually be moved to reservations in Oklahoma.</a:t>
            </a:r>
          </a:p>
          <a:p>
            <a:endParaRPr lang="en-US" dirty="0" smtClean="0"/>
          </a:p>
          <a:p>
            <a:r>
              <a:rPr lang="en-US" dirty="0" smtClean="0">
                <a:hlinkClick r:id="rId3"/>
              </a:rPr>
              <a:t>https://en.wikipedia.org/wiki/Second_Seminole_War</a:t>
            </a:r>
            <a:endParaRPr lang="en-US" dirty="0" smtClean="0"/>
          </a:p>
          <a:p>
            <a:r>
              <a:rPr lang="en-US" dirty="0" smtClean="0"/>
              <a:t>The United States and Spain were at odds over Florida after the Treaty of Paris ended the American Revolutionary War and returned East and West Florida to Spanish control. The United States disputed the boundaries of West Florida (which had been established while the territory was under British control). They accused the Spanish authorities of harboring fugitive slaves and of failing to restrain the Native Americans living in Florida from raiding into the United States. Starting in 1810, the United States occupied and annexed parts of West Florida. In 1818 Andrew Jackson led an invasion of the </a:t>
            </a:r>
            <a:r>
              <a:rPr lang="en-US" dirty="0" err="1" smtClean="0"/>
              <a:t>Floridas</a:t>
            </a:r>
            <a:r>
              <a:rPr lang="en-US" dirty="0" smtClean="0"/>
              <a:t>, leading to the First Seminole War.</a:t>
            </a:r>
          </a:p>
          <a:p>
            <a:r>
              <a:rPr lang="en-US" dirty="0" smtClean="0"/>
              <a:t>The United States acquired Florida from Spain through the Adams-</a:t>
            </a:r>
            <a:r>
              <a:rPr lang="en-US" dirty="0" err="1" smtClean="0"/>
              <a:t>Onís</a:t>
            </a:r>
            <a:r>
              <a:rPr lang="en-US" dirty="0" smtClean="0"/>
              <a:t> Treaty in 1819 and took possession of the territory in 1821. Now that Florida belonged to the United States, the government was pressured by settlers to remove the Seminoles. In 1823 the government negotiated the Treaty of Moultrie Creek with the Seminoles, establishing a reservation for them in the middle of the territory. Six chiefs, however, were allowed to keep their villages along the Apalachicola River.</a:t>
            </a:r>
          </a:p>
          <a:p>
            <a:endParaRPr lang="en-US" dirty="0" smtClean="0"/>
          </a:p>
        </p:txBody>
      </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298" name="Picture 2" descr="http://mrnussbaum.com/nativeamericans1/images/seminole.jpg"/>
          <p:cNvPicPr>
            <a:picLocks noChangeAspect="1" noChangeArrowheads="1"/>
          </p:cNvPicPr>
          <p:nvPr/>
        </p:nvPicPr>
        <p:blipFill>
          <a:blip r:embed="rId2"/>
          <a:srcRect/>
          <a:stretch>
            <a:fillRect/>
          </a:stretch>
        </p:blipFill>
        <p:spPr bwMode="auto">
          <a:xfrm>
            <a:off x="762000" y="1295400"/>
            <a:ext cx="7620000" cy="5095876"/>
          </a:xfrm>
          <a:prstGeom prst="rect">
            <a:avLst/>
          </a:prstGeom>
          <a:noFill/>
        </p:spPr>
      </p:pic>
      <p:sp>
        <p:nvSpPr>
          <p:cNvPr id="3" name="Rectangle 2"/>
          <p:cNvSpPr/>
          <p:nvPr/>
        </p:nvSpPr>
        <p:spPr>
          <a:xfrm>
            <a:off x="2057400" y="228600"/>
            <a:ext cx="4044056" cy="646331"/>
          </a:xfrm>
          <a:prstGeom prst="rect">
            <a:avLst/>
          </a:prstGeom>
        </p:spPr>
        <p:txBody>
          <a:bodyPr wrap="none">
            <a:spAutoFit/>
          </a:bodyPr>
          <a:lstStyle/>
          <a:p>
            <a:r>
              <a:rPr lang="en-US" dirty="0" smtClean="0">
                <a:hlinkClick r:id="rId3"/>
              </a:rPr>
              <a:t>http://mrnussbaum.com/seminole-wars/</a:t>
            </a:r>
            <a:endParaRPr lang="en-US" dirty="0" smtClean="0"/>
          </a:p>
          <a:p>
            <a:endParaRPr lang="en-US"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0" y="1192389"/>
            <a:ext cx="9144000" cy="5665611"/>
            <a:chOff x="0" y="1192389"/>
            <a:chExt cx="9144000" cy="5665611"/>
          </a:xfrm>
        </p:grpSpPr>
        <p:pic>
          <p:nvPicPr>
            <p:cNvPr id="6" name="Picture 3"/>
            <p:cNvPicPr>
              <a:picLocks noChangeAspect="1" noChangeArrowheads="1"/>
            </p:cNvPicPr>
            <p:nvPr/>
          </p:nvPicPr>
          <p:blipFill>
            <a:blip r:embed="rId2"/>
            <a:srcRect l="28065" t="36939" r="13645" b="9190"/>
            <a:stretch>
              <a:fillRect/>
            </a:stretch>
          </p:blipFill>
          <p:spPr bwMode="auto">
            <a:xfrm>
              <a:off x="0" y="1192389"/>
              <a:ext cx="9144000" cy="5665611"/>
            </a:xfrm>
            <a:prstGeom prst="rect">
              <a:avLst/>
            </a:prstGeom>
            <a:noFill/>
            <a:ln w="63500">
              <a:solidFill>
                <a:schemeClr val="tx1"/>
              </a:solidFill>
              <a:miter lim="800000"/>
              <a:headEnd/>
              <a:tailEnd/>
            </a:ln>
            <a:effectLst/>
          </p:spPr>
        </p:pic>
        <p:grpSp>
          <p:nvGrpSpPr>
            <p:cNvPr id="3" name="Group 37"/>
            <p:cNvGrpSpPr/>
            <p:nvPr/>
          </p:nvGrpSpPr>
          <p:grpSpPr>
            <a:xfrm>
              <a:off x="2057400" y="1219200"/>
              <a:ext cx="4343400" cy="3404616"/>
              <a:chOff x="2057400" y="1219200"/>
              <a:chExt cx="4343400" cy="3404616"/>
            </a:xfrm>
          </p:grpSpPr>
          <p:pic>
            <p:nvPicPr>
              <p:cNvPr id="11" name="Picture 2" descr="Image result for us states and territories 1805 map"/>
              <p:cNvPicPr>
                <a:picLocks noChangeAspect="1" noChangeArrowheads="1"/>
              </p:cNvPicPr>
              <p:nvPr/>
            </p:nvPicPr>
            <p:blipFill>
              <a:blip r:embed="rId3"/>
              <a:srcRect l="35000" t="23683" r="46473" b="61546"/>
              <a:stretch>
                <a:fillRect/>
              </a:stretch>
            </p:blipFill>
            <p:spPr bwMode="auto">
              <a:xfrm>
                <a:off x="2057400" y="1222248"/>
                <a:ext cx="2209800" cy="987552"/>
              </a:xfrm>
              <a:prstGeom prst="rect">
                <a:avLst/>
              </a:prstGeom>
              <a:noFill/>
            </p:spPr>
          </p:pic>
          <p:pic>
            <p:nvPicPr>
              <p:cNvPr id="12" name="Picture 2" descr="Image result for us states and territories 1805 map"/>
              <p:cNvPicPr>
                <a:picLocks noChangeAspect="1" noChangeArrowheads="1"/>
              </p:cNvPicPr>
              <p:nvPr/>
            </p:nvPicPr>
            <p:blipFill>
              <a:blip r:embed="rId3"/>
              <a:srcRect l="35000" t="23683" r="48230" b="61546"/>
              <a:stretch>
                <a:fillRect/>
              </a:stretch>
            </p:blipFill>
            <p:spPr bwMode="auto">
              <a:xfrm>
                <a:off x="4953000" y="1219200"/>
                <a:ext cx="1219200" cy="838200"/>
              </a:xfrm>
              <a:prstGeom prst="rect">
                <a:avLst/>
              </a:prstGeom>
              <a:noFill/>
            </p:spPr>
          </p:pic>
          <p:pic>
            <p:nvPicPr>
              <p:cNvPr id="13" name="Picture 2" descr="Image result for us states and territories 1805 map"/>
              <p:cNvPicPr>
                <a:picLocks noChangeAspect="1" noChangeArrowheads="1"/>
              </p:cNvPicPr>
              <p:nvPr/>
            </p:nvPicPr>
            <p:blipFill>
              <a:blip r:embed="rId3"/>
              <a:srcRect l="35000" t="23683" r="45834" b="61546"/>
              <a:stretch>
                <a:fillRect/>
              </a:stretch>
            </p:blipFill>
            <p:spPr bwMode="auto">
              <a:xfrm>
                <a:off x="4953000" y="3657600"/>
                <a:ext cx="1447800" cy="914400"/>
              </a:xfrm>
              <a:prstGeom prst="rect">
                <a:avLst/>
              </a:prstGeom>
              <a:noFill/>
            </p:spPr>
          </p:pic>
          <p:pic>
            <p:nvPicPr>
              <p:cNvPr id="14" name="Picture 2" descr="Image result for us states and territories 1805 map"/>
              <p:cNvPicPr preferRelativeResize="0">
                <a:picLocks noChangeArrowheads="1"/>
              </p:cNvPicPr>
              <p:nvPr/>
            </p:nvPicPr>
            <p:blipFill>
              <a:blip r:embed="rId3"/>
              <a:srcRect l="35000" t="23683" r="45834" b="61546"/>
              <a:stretch>
                <a:fillRect/>
              </a:stretch>
            </p:blipFill>
            <p:spPr bwMode="auto">
              <a:xfrm>
                <a:off x="4114800" y="4242816"/>
                <a:ext cx="676656" cy="381000"/>
              </a:xfrm>
              <a:prstGeom prst="rect">
                <a:avLst/>
              </a:prstGeom>
              <a:noFill/>
            </p:spPr>
          </p:pic>
        </p:grpSp>
      </p:grpSp>
      <p:sp useBgFill="1">
        <p:nvSpPr>
          <p:cNvPr id="68" name="Rectangle 67"/>
          <p:cNvSpPr/>
          <p:nvPr/>
        </p:nvSpPr>
        <p:spPr>
          <a:xfrm>
            <a:off x="3352800" y="1219200"/>
            <a:ext cx="5791200" cy="1754326"/>
          </a:xfrm>
          <a:prstGeom prst="rect">
            <a:avLst/>
          </a:prstGeom>
          <a:ln w="25400">
            <a:noFill/>
          </a:ln>
        </p:spPr>
        <p:txBody>
          <a:bodyPr wrap="square">
            <a:spAutoFit/>
          </a:bodyPr>
          <a:lstStyle/>
          <a:p>
            <a:endParaRPr lang="en-US" sz="3600" b="1" dirty="0" smtClean="0"/>
          </a:p>
          <a:p>
            <a:r>
              <a:rPr lang="en-US" sz="3600" b="1" dirty="0" smtClean="0"/>
              <a:t>. . . Native American removal</a:t>
            </a:r>
          </a:p>
          <a:p>
            <a:r>
              <a:rPr lang="en-US" sz="3600" b="1" dirty="0" smtClean="0"/>
              <a:t> </a:t>
            </a:r>
          </a:p>
        </p:txBody>
      </p:sp>
      <p:sp useBgFill="1">
        <p:nvSpPr>
          <p:cNvPr id="70" name="Rectangle 69"/>
          <p:cNvSpPr/>
          <p:nvPr/>
        </p:nvSpPr>
        <p:spPr>
          <a:xfrm>
            <a:off x="4191000" y="3145536"/>
            <a:ext cx="4953000" cy="1754326"/>
          </a:xfrm>
          <a:prstGeom prst="rect">
            <a:avLst/>
          </a:prstGeom>
          <a:ln w="25400">
            <a:noFill/>
          </a:ln>
        </p:spPr>
        <p:txBody>
          <a:bodyPr wrap="square">
            <a:spAutoFit/>
          </a:bodyPr>
          <a:lstStyle/>
          <a:p>
            <a:endParaRPr lang="en-US" sz="3600" b="1" dirty="0" smtClean="0"/>
          </a:p>
          <a:p>
            <a:r>
              <a:rPr lang="en-US" sz="3600" b="1" dirty="0" smtClean="0"/>
              <a:t>. . . Settling of the west</a:t>
            </a:r>
          </a:p>
          <a:p>
            <a:endParaRPr lang="en-US" sz="3600" b="1" dirty="0" smtClean="0"/>
          </a:p>
        </p:txBody>
      </p:sp>
      <p:sp useBgFill="1">
        <p:nvSpPr>
          <p:cNvPr id="72" name="Rectangle 71"/>
          <p:cNvSpPr/>
          <p:nvPr/>
        </p:nvSpPr>
        <p:spPr>
          <a:xfrm>
            <a:off x="4724400" y="5029200"/>
            <a:ext cx="4419600" cy="1754326"/>
          </a:xfrm>
          <a:prstGeom prst="rect">
            <a:avLst/>
          </a:prstGeom>
          <a:ln w="25400">
            <a:noFill/>
          </a:ln>
        </p:spPr>
        <p:txBody>
          <a:bodyPr wrap="square">
            <a:spAutoFit/>
          </a:bodyPr>
          <a:lstStyle/>
          <a:p>
            <a:endParaRPr lang="en-US" sz="3600" b="1" dirty="0" smtClean="0"/>
          </a:p>
          <a:p>
            <a:r>
              <a:rPr lang="en-US" sz="3600" b="1" dirty="0" smtClean="0"/>
              <a:t>. . . War with Mexico</a:t>
            </a:r>
          </a:p>
          <a:p>
            <a:endParaRPr lang="en-US" sz="3600" b="1" dirty="0"/>
          </a:p>
        </p:txBody>
      </p:sp>
      <p:pic>
        <p:nvPicPr>
          <p:cNvPr id="73" name="Picture 6" descr="Image result for mexican war"/>
          <p:cNvPicPr preferRelativeResize="0">
            <a:picLocks noChangeAspect="1" noChangeArrowheads="1"/>
          </p:cNvPicPr>
          <p:nvPr/>
        </p:nvPicPr>
        <p:blipFill>
          <a:blip r:embed="rId4"/>
          <a:srcRect t="30069"/>
          <a:stretch>
            <a:fillRect/>
          </a:stretch>
        </p:blipFill>
        <p:spPr bwMode="auto">
          <a:xfrm>
            <a:off x="563880" y="5020437"/>
            <a:ext cx="4160520" cy="1837563"/>
          </a:xfrm>
          <a:prstGeom prst="rect">
            <a:avLst/>
          </a:prstGeom>
          <a:noFill/>
          <a:ln w="12700">
            <a:solidFill>
              <a:schemeClr val="accent6">
                <a:lumMod val="50000"/>
              </a:schemeClr>
            </a:solidFill>
          </a:ln>
        </p:spPr>
      </p:pic>
      <p:pic>
        <p:nvPicPr>
          <p:cNvPr id="74" name="Picture 3"/>
          <p:cNvPicPr preferRelativeResize="0">
            <a:picLocks noChangeAspect="1" noChangeArrowheads="1"/>
          </p:cNvPicPr>
          <p:nvPr/>
        </p:nvPicPr>
        <p:blipFill>
          <a:blip r:embed="rId5" cstate="print"/>
          <a:srcRect t="8571" r="355"/>
          <a:stretch>
            <a:fillRect/>
          </a:stretch>
        </p:blipFill>
        <p:spPr bwMode="auto">
          <a:xfrm>
            <a:off x="862584" y="3177845"/>
            <a:ext cx="3328416" cy="1775155"/>
          </a:xfrm>
          <a:prstGeom prst="rect">
            <a:avLst/>
          </a:prstGeom>
          <a:noFill/>
          <a:ln w="12700">
            <a:solidFill>
              <a:schemeClr val="accent6">
                <a:lumMod val="50000"/>
              </a:schemeClr>
            </a:solidFill>
            <a:miter lim="800000"/>
            <a:headEnd/>
            <a:tailEnd/>
          </a:ln>
          <a:effectLst/>
        </p:spPr>
      </p:pic>
      <p:pic>
        <p:nvPicPr>
          <p:cNvPr id="75" name="Picture 4" descr="Related image"/>
          <p:cNvPicPr preferRelativeResize="0">
            <a:picLocks noChangeAspect="1" noChangeArrowheads="1"/>
          </p:cNvPicPr>
          <p:nvPr/>
        </p:nvPicPr>
        <p:blipFill>
          <a:blip r:embed="rId6"/>
          <a:srcRect t="16232"/>
          <a:stretch>
            <a:fillRect/>
          </a:stretch>
        </p:blipFill>
        <p:spPr bwMode="auto">
          <a:xfrm>
            <a:off x="289560" y="1179576"/>
            <a:ext cx="3090672" cy="1922398"/>
          </a:xfrm>
          <a:prstGeom prst="rect">
            <a:avLst/>
          </a:prstGeom>
          <a:noFill/>
          <a:ln w="12700">
            <a:solidFill>
              <a:schemeClr val="accent6">
                <a:lumMod val="50000"/>
              </a:schemeClr>
            </a:solidFill>
          </a:ln>
        </p:spPr>
      </p:pic>
      <p:pic>
        <p:nvPicPr>
          <p:cNvPr id="71" name="Picture 4" descr="Related image"/>
          <p:cNvPicPr preferRelativeResize="0">
            <a:picLocks noChangeAspect="1" noChangeArrowheads="1"/>
          </p:cNvPicPr>
          <p:nvPr/>
        </p:nvPicPr>
        <p:blipFill>
          <a:blip r:embed="rId6"/>
          <a:srcRect t="16232"/>
          <a:stretch>
            <a:fillRect/>
          </a:stretch>
        </p:blipFill>
        <p:spPr bwMode="auto">
          <a:xfrm>
            <a:off x="182880" y="1618488"/>
            <a:ext cx="2377440" cy="1478768"/>
          </a:xfrm>
          <a:prstGeom prst="rect">
            <a:avLst/>
          </a:prstGeom>
          <a:noFill/>
          <a:ln w="12700">
            <a:solidFill>
              <a:schemeClr val="accent6">
                <a:lumMod val="50000"/>
              </a:schemeClr>
            </a:solidFill>
          </a:ln>
        </p:spPr>
      </p:pic>
      <p:pic>
        <p:nvPicPr>
          <p:cNvPr id="66" name="Picture 6" descr="Image result for mexican war"/>
          <p:cNvPicPr preferRelativeResize="0">
            <a:picLocks noChangeAspect="1" noChangeArrowheads="1"/>
          </p:cNvPicPr>
          <p:nvPr/>
        </p:nvPicPr>
        <p:blipFill>
          <a:blip r:embed="rId4"/>
          <a:srcRect t="30069"/>
          <a:stretch>
            <a:fillRect/>
          </a:stretch>
        </p:blipFill>
        <p:spPr bwMode="auto">
          <a:xfrm>
            <a:off x="152400" y="5303520"/>
            <a:ext cx="3200400" cy="1413510"/>
          </a:xfrm>
          <a:prstGeom prst="rect">
            <a:avLst/>
          </a:prstGeom>
          <a:noFill/>
          <a:ln w="12700">
            <a:solidFill>
              <a:schemeClr val="accent6">
                <a:lumMod val="50000"/>
              </a:schemeClr>
            </a:solidFill>
          </a:ln>
        </p:spPr>
      </p:pic>
      <p:pic>
        <p:nvPicPr>
          <p:cNvPr id="69" name="Picture 3"/>
          <p:cNvPicPr preferRelativeResize="0">
            <a:picLocks noChangeAspect="1" noChangeArrowheads="1"/>
          </p:cNvPicPr>
          <p:nvPr/>
        </p:nvPicPr>
        <p:blipFill>
          <a:blip r:embed="rId5" cstate="print"/>
          <a:srcRect t="8571" r="355"/>
          <a:stretch>
            <a:fillRect/>
          </a:stretch>
        </p:blipFill>
        <p:spPr bwMode="auto">
          <a:xfrm>
            <a:off x="91440" y="3502152"/>
            <a:ext cx="2560320" cy="1365504"/>
          </a:xfrm>
          <a:prstGeom prst="rect">
            <a:avLst/>
          </a:prstGeom>
          <a:noFill/>
          <a:ln w="12700">
            <a:solidFill>
              <a:schemeClr val="accent6">
                <a:lumMod val="50000"/>
              </a:schemeClr>
            </a:solidFill>
            <a:miter lim="800000"/>
            <a:headEnd/>
            <a:tailEnd/>
          </a:ln>
          <a:effectLst/>
        </p:spPr>
      </p:pic>
      <p:sp>
        <p:nvSpPr>
          <p:cNvPr id="22" name="TextBox 3"/>
          <p:cNvSpPr txBox="1">
            <a:spLocks noChangeArrowheads="1"/>
          </p:cNvSpPr>
          <p:nvPr/>
        </p:nvSpPr>
        <p:spPr bwMode="auto">
          <a:xfrm>
            <a:off x="0" y="0"/>
            <a:ext cx="9144000" cy="707886"/>
          </a:xfrm>
          <a:prstGeom prst="rect">
            <a:avLst/>
          </a:prstGeom>
          <a:noFill/>
          <a:ln w="9525">
            <a:noFill/>
            <a:miter lim="800000"/>
            <a:headEnd/>
            <a:tailEnd/>
          </a:ln>
        </p:spPr>
        <p:txBody>
          <a:bodyPr wrap="square">
            <a:spAutoFit/>
          </a:bodyPr>
          <a:lstStyle/>
          <a:p>
            <a:pPr algn="ctr">
              <a:defRPr/>
            </a:pPr>
            <a:r>
              <a:rPr lang="en-US" sz="4000" b="1" dirty="0" smtClean="0">
                <a:solidFill>
                  <a:srgbClr val="00B050"/>
                </a:solidFill>
                <a:effectLst>
                  <a:outerShdw dist="50800" dir="7200000" algn="ctr" rotWithShape="0">
                    <a:schemeClr val="tx1"/>
                  </a:outerShdw>
                </a:effectLst>
                <a:latin typeface="Tempus Sans ITC" pitchFamily="82" charset="0"/>
              </a:rPr>
              <a:t>Trail of Tears - Beginnings</a:t>
            </a:r>
            <a:endParaRPr lang="en-US" sz="4000" b="1" dirty="0">
              <a:solidFill>
                <a:srgbClr val="00B050"/>
              </a:solidFill>
              <a:effectLst>
                <a:outerShdw dist="50800" dir="7200000" algn="ctr" rotWithShape="0">
                  <a:schemeClr val="tx1"/>
                </a:outerShdw>
              </a:effectLst>
              <a:latin typeface="Tempus Sans ITC" pitchFamily="82" charset="0"/>
            </a:endParaRPr>
          </a:p>
        </p:txBody>
      </p:sp>
      <p:sp>
        <p:nvSpPr>
          <p:cNvPr id="20" name="TextBox 3"/>
          <p:cNvSpPr txBox="1">
            <a:spLocks noChangeArrowheads="1"/>
          </p:cNvSpPr>
          <p:nvPr/>
        </p:nvSpPr>
        <p:spPr bwMode="auto">
          <a:xfrm>
            <a:off x="0" y="609600"/>
            <a:ext cx="9144000" cy="584775"/>
          </a:xfrm>
          <a:prstGeom prst="rect">
            <a:avLst/>
          </a:prstGeom>
          <a:noFill/>
          <a:ln w="9525">
            <a:noFill/>
            <a:miter lim="800000"/>
            <a:headEnd/>
            <a:tailEnd/>
          </a:ln>
        </p:spPr>
        <p:txBody>
          <a:bodyPr wrap="square">
            <a:spAutoFit/>
          </a:bodyPr>
          <a:lstStyle/>
          <a:p>
            <a:pPr algn="ctr">
              <a:defRPr/>
            </a:pPr>
            <a:r>
              <a:rPr lang="en-US" sz="3200" b="1" dirty="0" smtClean="0">
                <a:solidFill>
                  <a:srgbClr val="00B050"/>
                </a:solidFill>
                <a:effectLst>
                  <a:outerShdw dist="50800" dir="7200000" algn="ctr" rotWithShape="0">
                    <a:schemeClr val="tx1"/>
                  </a:outerShdw>
                </a:effectLst>
                <a:latin typeface="Tempus Sans ITC" pitchFamily="82" charset="0"/>
              </a:rPr>
              <a:t>3 consequences of ‘Manifest Destiny’</a:t>
            </a:r>
          </a:p>
        </p:txBody>
      </p:sp>
      <p:sp>
        <p:nvSpPr>
          <p:cNvPr id="21" name="Rectangle 20"/>
          <p:cNvSpPr/>
          <p:nvPr/>
        </p:nvSpPr>
        <p:spPr>
          <a:xfrm>
            <a:off x="3962400" y="2386548"/>
            <a:ext cx="5181600" cy="3416320"/>
          </a:xfrm>
          <a:prstGeom prst="rect">
            <a:avLst/>
          </a:prstGeom>
        </p:spPr>
        <p:txBody>
          <a:bodyPr wrap="square">
            <a:spAutoFit/>
          </a:bodyPr>
          <a:lstStyle/>
          <a:p>
            <a:pPr algn="ctr"/>
            <a:r>
              <a:rPr lang="en-US" sz="3600" dirty="0" smtClean="0">
                <a:solidFill>
                  <a:srgbClr val="017D4B"/>
                </a:solidFill>
                <a:effectLst>
                  <a:outerShdw dist="38100" dir="7200000" algn="ctr" rotWithShape="0">
                    <a:schemeClr val="tx1"/>
                  </a:outerShdw>
                </a:effectLst>
                <a:latin typeface="Comic Sans MS" pitchFamily="66" charset="0"/>
              </a:rPr>
              <a:t>American belief that</a:t>
            </a:r>
          </a:p>
          <a:p>
            <a:pPr algn="ctr"/>
            <a:r>
              <a:rPr lang="en-US" sz="3600" dirty="0" smtClean="0">
                <a:solidFill>
                  <a:srgbClr val="017D4B"/>
                </a:solidFill>
                <a:effectLst>
                  <a:outerShdw dist="38100" dir="7200000" algn="ctr" rotWithShape="0">
                    <a:schemeClr val="tx1"/>
                  </a:outerShdw>
                </a:effectLst>
                <a:latin typeface="Comic Sans MS" pitchFamily="66" charset="0"/>
              </a:rPr>
              <a:t>Euro-American </a:t>
            </a:r>
          </a:p>
          <a:p>
            <a:pPr algn="ctr"/>
            <a:r>
              <a:rPr lang="en-US" sz="3600" dirty="0" smtClean="0">
                <a:solidFill>
                  <a:srgbClr val="017D4B"/>
                </a:solidFill>
                <a:effectLst>
                  <a:outerShdw dist="38100" dir="7200000" algn="ctr" rotWithShape="0">
                    <a:schemeClr val="tx1"/>
                  </a:outerShdw>
                </a:effectLst>
                <a:latin typeface="Comic Sans MS" pitchFamily="66" charset="0"/>
              </a:rPr>
              <a:t>settlers </a:t>
            </a:r>
          </a:p>
          <a:p>
            <a:pPr algn="ctr"/>
            <a:r>
              <a:rPr lang="en-US" sz="3600" dirty="0" smtClean="0">
                <a:solidFill>
                  <a:srgbClr val="017D4B"/>
                </a:solidFill>
                <a:effectLst>
                  <a:outerShdw dist="38100" dir="7200000" algn="ctr" rotWithShape="0">
                    <a:schemeClr val="tx1"/>
                  </a:outerShdw>
                </a:effectLst>
                <a:latin typeface="Comic Sans MS" pitchFamily="66" charset="0"/>
              </a:rPr>
              <a:t>are destined to </a:t>
            </a:r>
          </a:p>
          <a:p>
            <a:pPr algn="ctr"/>
            <a:r>
              <a:rPr lang="en-US" sz="3600" dirty="0" smtClean="0">
                <a:solidFill>
                  <a:srgbClr val="017D4B"/>
                </a:solidFill>
                <a:effectLst>
                  <a:outerShdw dist="38100" dir="7200000" algn="ctr" rotWithShape="0">
                    <a:schemeClr val="tx1"/>
                  </a:outerShdw>
                </a:effectLst>
                <a:latin typeface="Comic Sans MS" pitchFamily="66" charset="0"/>
              </a:rPr>
              <a:t>  expand across</a:t>
            </a:r>
          </a:p>
          <a:p>
            <a:pPr algn="ctr"/>
            <a:r>
              <a:rPr lang="en-US" sz="3600" dirty="0" smtClean="0">
                <a:solidFill>
                  <a:srgbClr val="017D4B"/>
                </a:solidFill>
                <a:effectLst>
                  <a:outerShdw dist="38100" dir="7200000" algn="ctr" rotWithShape="0">
                    <a:schemeClr val="tx1"/>
                  </a:outerShdw>
                </a:effectLst>
                <a:latin typeface="Comic Sans MS" pitchFamily="66" charset="0"/>
              </a:rPr>
              <a:t>      North America</a:t>
            </a:r>
            <a:endParaRPr lang="en-US" sz="3600" dirty="0">
              <a:solidFill>
                <a:srgbClr val="017D4B"/>
              </a:solidFill>
              <a:effectLst>
                <a:outerShdw dist="38100" dir="7200000" algn="ctr" rotWithShape="0">
                  <a:schemeClr val="tx1"/>
                </a:outerShdw>
              </a:effectLst>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wipe(left)">
                                      <p:cBhvr>
                                        <p:cTn id="11" dur="1000"/>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wipe(left)">
                                      <p:cBhvr>
                                        <p:cTn id="16" dur="1000"/>
                                        <p:tgtEl>
                                          <p:spTgt spid="7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wipe(left)">
                                      <p:cBhvr>
                                        <p:cTn id="21" dur="1000"/>
                                        <p:tgtEl>
                                          <p:spTgt spid="7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0" fill="hold" nodeType="clickEffect">
                                  <p:stCondLst>
                                    <p:cond delay="0"/>
                                  </p:stCondLst>
                                  <p:childTnLst>
                                    <p:anim calcmode="lin" valueType="num">
                                      <p:cBhvr>
                                        <p:cTn id="25" dur="1000"/>
                                        <p:tgtEl>
                                          <p:spTgt spid="75"/>
                                        </p:tgtEl>
                                        <p:attrNameLst>
                                          <p:attrName>ppt_w</p:attrName>
                                        </p:attrNameLst>
                                      </p:cBhvr>
                                      <p:tavLst>
                                        <p:tav tm="0">
                                          <p:val>
                                            <p:strVal val="ppt_w"/>
                                          </p:val>
                                        </p:tav>
                                        <p:tav tm="100000">
                                          <p:val>
                                            <p:fltVal val="0"/>
                                          </p:val>
                                        </p:tav>
                                      </p:tavLst>
                                    </p:anim>
                                    <p:anim calcmode="lin" valueType="num">
                                      <p:cBhvr>
                                        <p:cTn id="26" dur="1000"/>
                                        <p:tgtEl>
                                          <p:spTgt spid="75"/>
                                        </p:tgtEl>
                                        <p:attrNameLst>
                                          <p:attrName>ppt_h</p:attrName>
                                        </p:attrNameLst>
                                      </p:cBhvr>
                                      <p:tavLst>
                                        <p:tav tm="0">
                                          <p:val>
                                            <p:strVal val="ppt_h"/>
                                          </p:val>
                                        </p:tav>
                                        <p:tav tm="100000">
                                          <p:val>
                                            <p:fltVal val="0"/>
                                          </p:val>
                                        </p:tav>
                                      </p:tavLst>
                                    </p:anim>
                                    <p:animEffect transition="out" filter="fade">
                                      <p:cBhvr>
                                        <p:cTn id="27" dur="1000"/>
                                        <p:tgtEl>
                                          <p:spTgt spid="75"/>
                                        </p:tgtEl>
                                      </p:cBhvr>
                                    </p:animEffect>
                                    <p:set>
                                      <p:cBhvr>
                                        <p:cTn id="28" dur="1" fill="hold">
                                          <p:stCondLst>
                                            <p:cond delay="999"/>
                                          </p:stCondLst>
                                        </p:cTn>
                                        <p:tgtEl>
                                          <p:spTgt spid="75"/>
                                        </p:tgtEl>
                                        <p:attrNameLst>
                                          <p:attrName>style.visibility</p:attrName>
                                        </p:attrNameLst>
                                      </p:cBhvr>
                                      <p:to>
                                        <p:strVal val="hidden"/>
                                      </p:to>
                                    </p:set>
                                  </p:childTnLst>
                                </p:cTn>
                              </p:par>
                              <p:par>
                                <p:cTn id="29" presetID="63" presetClass="path" presetSubtype="0" decel="50000" fill="hold" nodeType="withEffect">
                                  <p:stCondLst>
                                    <p:cond delay="0"/>
                                  </p:stCondLst>
                                  <p:childTnLst>
                                    <p:animMotion origin="layout" path="M 5E-6 3.98844E-6 L -0.05938 0.01942 " pathEditMode="relative" rAng="0" ptsTypes="AA">
                                      <p:cBhvr>
                                        <p:cTn id="30" dur="1000" fill="hold"/>
                                        <p:tgtEl>
                                          <p:spTgt spid="75"/>
                                        </p:tgtEl>
                                        <p:attrNameLst>
                                          <p:attrName>ppt_x</p:attrName>
                                          <p:attrName>ppt_y</p:attrName>
                                        </p:attrNameLst>
                                      </p:cBhvr>
                                      <p:rCtr x="-30" y="10"/>
                                    </p:animMotion>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childTnLst>
                                </p:cTn>
                              </p:par>
                              <p:par>
                                <p:cTn id="34" presetID="10" presetClass="entr" presetSubtype="0" fill="hold" nodeType="with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childTnLst>
                                </p:cTn>
                              </p:par>
                              <p:par>
                                <p:cTn id="37" presetID="10" presetClass="exit" presetSubtype="0" fill="hold" grpId="1" nodeType="withEffect">
                                  <p:stCondLst>
                                    <p:cond delay="0"/>
                                  </p:stCondLst>
                                  <p:childTnLst>
                                    <p:animEffect transition="out" filter="fade">
                                      <p:cBhvr>
                                        <p:cTn id="38" dur="1000"/>
                                        <p:tgtEl>
                                          <p:spTgt spid="68"/>
                                        </p:tgtEl>
                                      </p:cBhvr>
                                    </p:animEffect>
                                    <p:set>
                                      <p:cBhvr>
                                        <p:cTn id="39" dur="1" fill="hold">
                                          <p:stCondLst>
                                            <p:cond delay="999"/>
                                          </p:stCondLst>
                                        </p:cTn>
                                        <p:tgtEl>
                                          <p:spTgt spid="68"/>
                                        </p:tgtEl>
                                        <p:attrNameLst>
                                          <p:attrName>style.visibility</p:attrName>
                                        </p:attrNameLst>
                                      </p:cBhvr>
                                      <p:to>
                                        <p:strVal val="hidden"/>
                                      </p:to>
                                    </p:set>
                                  </p:childTnLst>
                                </p:cTn>
                              </p:par>
                              <p:par>
                                <p:cTn id="40" presetID="53" presetClass="exit" presetSubtype="0" fill="hold" nodeType="withEffect">
                                  <p:stCondLst>
                                    <p:cond delay="0"/>
                                  </p:stCondLst>
                                  <p:childTnLst>
                                    <p:anim calcmode="lin" valueType="num">
                                      <p:cBhvr>
                                        <p:cTn id="41" dur="1000"/>
                                        <p:tgtEl>
                                          <p:spTgt spid="74"/>
                                        </p:tgtEl>
                                        <p:attrNameLst>
                                          <p:attrName>ppt_w</p:attrName>
                                        </p:attrNameLst>
                                      </p:cBhvr>
                                      <p:tavLst>
                                        <p:tav tm="0">
                                          <p:val>
                                            <p:strVal val="ppt_w"/>
                                          </p:val>
                                        </p:tav>
                                        <p:tav tm="100000">
                                          <p:val>
                                            <p:fltVal val="0"/>
                                          </p:val>
                                        </p:tav>
                                      </p:tavLst>
                                    </p:anim>
                                    <p:anim calcmode="lin" valueType="num">
                                      <p:cBhvr>
                                        <p:cTn id="42" dur="1000"/>
                                        <p:tgtEl>
                                          <p:spTgt spid="74"/>
                                        </p:tgtEl>
                                        <p:attrNameLst>
                                          <p:attrName>ppt_h</p:attrName>
                                        </p:attrNameLst>
                                      </p:cBhvr>
                                      <p:tavLst>
                                        <p:tav tm="0">
                                          <p:val>
                                            <p:strVal val="ppt_h"/>
                                          </p:val>
                                        </p:tav>
                                        <p:tav tm="100000">
                                          <p:val>
                                            <p:fltVal val="0"/>
                                          </p:val>
                                        </p:tav>
                                      </p:tavLst>
                                    </p:anim>
                                    <p:animEffect transition="out" filter="fade">
                                      <p:cBhvr>
                                        <p:cTn id="43" dur="1000"/>
                                        <p:tgtEl>
                                          <p:spTgt spid="74"/>
                                        </p:tgtEl>
                                      </p:cBhvr>
                                    </p:animEffect>
                                    <p:set>
                                      <p:cBhvr>
                                        <p:cTn id="44" dur="1" fill="hold">
                                          <p:stCondLst>
                                            <p:cond delay="999"/>
                                          </p:stCondLst>
                                        </p:cTn>
                                        <p:tgtEl>
                                          <p:spTgt spid="74"/>
                                        </p:tgtEl>
                                        <p:attrNameLst>
                                          <p:attrName>style.visibility</p:attrName>
                                        </p:attrNameLst>
                                      </p:cBhvr>
                                      <p:to>
                                        <p:strVal val="hidden"/>
                                      </p:to>
                                    </p:set>
                                  </p:childTnLst>
                                </p:cTn>
                              </p:par>
                              <p:par>
                                <p:cTn id="45" presetID="63" presetClass="path" presetSubtype="0" accel="50000" decel="50000" fill="hold" nodeType="withEffect">
                                  <p:stCondLst>
                                    <p:cond delay="0"/>
                                  </p:stCondLst>
                                  <p:childTnLst>
                                    <p:animMotion origin="layout" path="M 4.72222E-6 -2.02312E-6 L -0.13455 0.02335 " pathEditMode="relative" rAng="0" ptsTypes="AA">
                                      <p:cBhvr>
                                        <p:cTn id="46" dur="1000" fill="hold"/>
                                        <p:tgtEl>
                                          <p:spTgt spid="74"/>
                                        </p:tgtEl>
                                        <p:attrNameLst>
                                          <p:attrName>ppt_x</p:attrName>
                                          <p:attrName>ppt_y</p:attrName>
                                        </p:attrNameLst>
                                      </p:cBhvr>
                                      <p:rCtr x="-67" y="12"/>
                                    </p:animMotion>
                                  </p:childTnLst>
                                </p:cTn>
                              </p:par>
                              <p:par>
                                <p:cTn id="47" presetID="10" presetClass="entr" presetSubtype="0" fill="hold" nodeType="withEffect">
                                  <p:stCondLst>
                                    <p:cond delay="0"/>
                                  </p:stCondLst>
                                  <p:childTnLst>
                                    <p:set>
                                      <p:cBhvr>
                                        <p:cTn id="48" dur="1" fill="hold">
                                          <p:stCondLst>
                                            <p:cond delay="0"/>
                                          </p:stCondLst>
                                        </p:cTn>
                                        <p:tgtEl>
                                          <p:spTgt spid="69"/>
                                        </p:tgtEl>
                                        <p:attrNameLst>
                                          <p:attrName>style.visibility</p:attrName>
                                        </p:attrNameLst>
                                      </p:cBhvr>
                                      <p:to>
                                        <p:strVal val="visible"/>
                                      </p:to>
                                    </p:set>
                                    <p:animEffect transition="in" filter="fade">
                                      <p:cBhvr>
                                        <p:cTn id="49" dur="1000"/>
                                        <p:tgtEl>
                                          <p:spTgt spid="69"/>
                                        </p:tgtEl>
                                      </p:cBhvr>
                                    </p:animEffect>
                                  </p:childTnLst>
                                </p:cTn>
                              </p:par>
                              <p:par>
                                <p:cTn id="50" presetID="10" presetClass="exit" presetSubtype="0" fill="hold" grpId="1" nodeType="withEffect">
                                  <p:stCondLst>
                                    <p:cond delay="0"/>
                                  </p:stCondLst>
                                  <p:childTnLst>
                                    <p:animEffect transition="out" filter="fade">
                                      <p:cBhvr>
                                        <p:cTn id="51" dur="1000"/>
                                        <p:tgtEl>
                                          <p:spTgt spid="70"/>
                                        </p:tgtEl>
                                      </p:cBhvr>
                                    </p:animEffect>
                                    <p:set>
                                      <p:cBhvr>
                                        <p:cTn id="52" dur="1" fill="hold">
                                          <p:stCondLst>
                                            <p:cond delay="999"/>
                                          </p:stCondLst>
                                        </p:cTn>
                                        <p:tgtEl>
                                          <p:spTgt spid="70"/>
                                        </p:tgtEl>
                                        <p:attrNameLst>
                                          <p:attrName>style.visibility</p:attrName>
                                        </p:attrNameLst>
                                      </p:cBhvr>
                                      <p:to>
                                        <p:strVal val="hidden"/>
                                      </p:to>
                                    </p:set>
                                  </p:childTnLst>
                                </p:cTn>
                              </p:par>
                              <p:par>
                                <p:cTn id="53" presetID="53" presetClass="exit" presetSubtype="0" fill="hold" nodeType="withEffect">
                                  <p:stCondLst>
                                    <p:cond delay="0"/>
                                  </p:stCondLst>
                                  <p:childTnLst>
                                    <p:anim calcmode="lin" valueType="num">
                                      <p:cBhvr>
                                        <p:cTn id="54" dur="1000"/>
                                        <p:tgtEl>
                                          <p:spTgt spid="73"/>
                                        </p:tgtEl>
                                        <p:attrNameLst>
                                          <p:attrName>ppt_w</p:attrName>
                                        </p:attrNameLst>
                                      </p:cBhvr>
                                      <p:tavLst>
                                        <p:tav tm="0">
                                          <p:val>
                                            <p:strVal val="ppt_w"/>
                                          </p:val>
                                        </p:tav>
                                        <p:tav tm="100000">
                                          <p:val>
                                            <p:fltVal val="0"/>
                                          </p:val>
                                        </p:tav>
                                      </p:tavLst>
                                    </p:anim>
                                    <p:anim calcmode="lin" valueType="num">
                                      <p:cBhvr>
                                        <p:cTn id="55" dur="1000"/>
                                        <p:tgtEl>
                                          <p:spTgt spid="73"/>
                                        </p:tgtEl>
                                        <p:attrNameLst>
                                          <p:attrName>ppt_h</p:attrName>
                                        </p:attrNameLst>
                                      </p:cBhvr>
                                      <p:tavLst>
                                        <p:tav tm="0">
                                          <p:val>
                                            <p:strVal val="ppt_h"/>
                                          </p:val>
                                        </p:tav>
                                        <p:tav tm="100000">
                                          <p:val>
                                            <p:fltVal val="0"/>
                                          </p:val>
                                        </p:tav>
                                      </p:tavLst>
                                    </p:anim>
                                    <p:animEffect transition="out" filter="fade">
                                      <p:cBhvr>
                                        <p:cTn id="56" dur="1000"/>
                                        <p:tgtEl>
                                          <p:spTgt spid="73"/>
                                        </p:tgtEl>
                                      </p:cBhvr>
                                    </p:animEffect>
                                    <p:set>
                                      <p:cBhvr>
                                        <p:cTn id="57" dur="1" fill="hold">
                                          <p:stCondLst>
                                            <p:cond delay="999"/>
                                          </p:stCondLst>
                                        </p:cTn>
                                        <p:tgtEl>
                                          <p:spTgt spid="73"/>
                                        </p:tgtEl>
                                        <p:attrNameLst>
                                          <p:attrName>style.visibility</p:attrName>
                                        </p:attrNameLst>
                                      </p:cBhvr>
                                      <p:to>
                                        <p:strVal val="hidden"/>
                                      </p:to>
                                    </p:set>
                                  </p:childTnLst>
                                </p:cTn>
                              </p:par>
                              <p:par>
                                <p:cTn id="58" presetID="63" presetClass="path" presetSubtype="0" accel="50000" decel="50000" fill="hold" nodeType="withEffect">
                                  <p:stCondLst>
                                    <p:cond delay="0"/>
                                  </p:stCondLst>
                                  <p:childTnLst>
                                    <p:animMotion origin="layout" path="M -2.5E-6 -1.09827E-6 L -0.15573 0.00069 " pathEditMode="relative" rAng="0" ptsTypes="AA">
                                      <p:cBhvr>
                                        <p:cTn id="59" dur="1000" fill="hold"/>
                                        <p:tgtEl>
                                          <p:spTgt spid="73"/>
                                        </p:tgtEl>
                                        <p:attrNameLst>
                                          <p:attrName>ppt_x</p:attrName>
                                          <p:attrName>ppt_y</p:attrName>
                                        </p:attrNameLst>
                                      </p:cBhvr>
                                      <p:rCtr x="-78" y="0"/>
                                    </p:animMotion>
                                  </p:childTnLst>
                                </p:cTn>
                              </p:par>
                              <p:par>
                                <p:cTn id="60" presetID="10" presetClass="entr" presetSubtype="0" fill="hold" nodeType="with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fade">
                                      <p:cBhvr>
                                        <p:cTn id="62" dur="1000"/>
                                        <p:tgtEl>
                                          <p:spTgt spid="66"/>
                                        </p:tgtEl>
                                      </p:cBhvr>
                                    </p:animEffect>
                                  </p:childTnLst>
                                </p:cTn>
                              </p:par>
                              <p:par>
                                <p:cTn id="63" presetID="10" presetClass="exit" presetSubtype="0" fill="hold" grpId="1" nodeType="withEffect">
                                  <p:stCondLst>
                                    <p:cond delay="0"/>
                                  </p:stCondLst>
                                  <p:childTnLst>
                                    <p:animEffect transition="out" filter="fade">
                                      <p:cBhvr>
                                        <p:cTn id="64" dur="1000"/>
                                        <p:tgtEl>
                                          <p:spTgt spid="72"/>
                                        </p:tgtEl>
                                      </p:cBhvr>
                                    </p:animEffect>
                                    <p:set>
                                      <p:cBhvr>
                                        <p:cTn id="65" dur="1" fill="hold">
                                          <p:stCondLst>
                                            <p:cond delay="999"/>
                                          </p:stCondLst>
                                        </p:cTn>
                                        <p:tgtEl>
                                          <p:spTgt spid="72"/>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1000"/>
                                        <p:tgtEl>
                                          <p:spTgt spid="20"/>
                                        </p:tgtEl>
                                      </p:cBhvr>
                                    </p:animEffect>
                                    <p:set>
                                      <p:cBhvr>
                                        <p:cTn id="68"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8" grpId="1" animBg="1"/>
      <p:bldP spid="70" grpId="0" animBg="1"/>
      <p:bldP spid="70" grpId="1" animBg="1"/>
      <p:bldP spid="72" grpId="0" animBg="1"/>
      <p:bldP spid="72" grpId="1" animBg="1"/>
      <p:bldP spid="20" grpId="0"/>
      <p:bldP spid="21"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1"/>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p:nvSpPr>
          <p:cNvPr id="5" name="Rectangle 4"/>
          <p:cNvSpPr/>
          <p:nvPr/>
        </p:nvSpPr>
        <p:spPr>
          <a:xfrm>
            <a:off x="2819400" y="609600"/>
            <a:ext cx="2819400" cy="646331"/>
          </a:xfrm>
          <a:prstGeom prst="rect">
            <a:avLst/>
          </a:prstGeom>
        </p:spPr>
        <p:txBody>
          <a:bodyPr wrap="square">
            <a:spAutoFit/>
          </a:bodyPr>
          <a:lstStyle/>
          <a:p>
            <a:r>
              <a:rPr lang="en-US" sz="3600" b="1" dirty="0" err="1" smtClean="0">
                <a:solidFill>
                  <a:srgbClr val="FF0000"/>
                </a:solidFill>
                <a:effectLst>
                  <a:outerShdw dist="50800" dir="7200000" algn="ctr" rotWithShape="0">
                    <a:schemeClr val="tx1"/>
                  </a:outerShdw>
                </a:effectLst>
              </a:rPr>
              <a:t>Milly</a:t>
            </a:r>
            <a:r>
              <a:rPr lang="en-US" sz="3600" b="1" dirty="0" smtClean="0">
                <a:solidFill>
                  <a:srgbClr val="FF0000"/>
                </a:solidFill>
                <a:effectLst>
                  <a:outerShdw dist="50800" dir="7200000" algn="ctr" rotWithShape="0">
                    <a:schemeClr val="tx1"/>
                  </a:outerShdw>
                </a:effectLst>
              </a:rPr>
              <a:t> Francis </a:t>
            </a:r>
          </a:p>
        </p:txBody>
      </p:sp>
      <p:pic>
        <p:nvPicPr>
          <p:cNvPr id="6" name="Picture 2" descr="Image result for native american creek child 1800"/>
          <p:cNvPicPr preferRelativeResize="0">
            <a:picLocks noChangeAspect="1" noChangeArrowheads="1"/>
          </p:cNvPicPr>
          <p:nvPr/>
        </p:nvPicPr>
        <p:blipFill>
          <a:blip r:embed="rId2"/>
          <a:srcRect l="47502" t="12670" r="8124" b="-997"/>
          <a:stretch>
            <a:fillRect/>
          </a:stretch>
        </p:blipFill>
        <p:spPr bwMode="auto">
          <a:xfrm>
            <a:off x="6903720" y="1581912"/>
            <a:ext cx="2327910" cy="5386259"/>
          </a:xfrm>
          <a:prstGeom prst="rect">
            <a:avLst/>
          </a:prstGeom>
          <a:noFill/>
        </p:spPr>
      </p:pic>
      <p:sp>
        <p:nvSpPr>
          <p:cNvPr id="9" name="Rectangle 8"/>
          <p:cNvSpPr/>
          <p:nvPr/>
        </p:nvSpPr>
        <p:spPr>
          <a:xfrm>
            <a:off x="228600" y="1981200"/>
            <a:ext cx="6705600" cy="4708981"/>
          </a:xfrm>
          <a:prstGeom prst="rect">
            <a:avLst/>
          </a:prstGeom>
        </p:spPr>
        <p:txBody>
          <a:bodyPr wrap="square">
            <a:spAutoFit/>
          </a:bodyPr>
          <a:lstStyle/>
          <a:p>
            <a:pPr>
              <a:buFont typeface="Arial" pitchFamily="34" charset="0"/>
              <a:buChar char="•"/>
            </a:pPr>
            <a:r>
              <a:rPr lang="en-US" sz="3000" dirty="0" smtClean="0">
                <a:solidFill>
                  <a:srgbClr val="00B050"/>
                </a:solidFill>
                <a:effectLst>
                  <a:outerShdw dist="50800" dir="7200000" algn="ctr" rotWithShape="0">
                    <a:schemeClr val="tx1"/>
                  </a:outerShdw>
                </a:effectLst>
              </a:rPr>
              <a:t> after Creek War, family flees to Florida</a:t>
            </a:r>
          </a:p>
          <a:p>
            <a:pPr>
              <a:buFont typeface="Arial" pitchFamily="34" charset="0"/>
              <a:buChar char="•"/>
            </a:pPr>
            <a:r>
              <a:rPr lang="en-US" sz="3000" dirty="0" smtClean="0">
                <a:solidFill>
                  <a:srgbClr val="00B050"/>
                </a:solidFill>
                <a:effectLst>
                  <a:outerShdw dist="50800" dir="7200000" algn="ctr" rotWithShape="0">
                    <a:schemeClr val="tx1"/>
                  </a:outerShdw>
                </a:effectLst>
              </a:rPr>
              <a:t> during the Seminole conflict, Creek</a:t>
            </a:r>
          </a:p>
          <a:p>
            <a:r>
              <a:rPr lang="en-US" sz="3000" dirty="0" smtClean="0">
                <a:solidFill>
                  <a:srgbClr val="00B050"/>
                </a:solidFill>
                <a:effectLst>
                  <a:outerShdw dist="50800" dir="7200000" algn="ctr" rotWithShape="0">
                    <a:schemeClr val="tx1"/>
                  </a:outerShdw>
                </a:effectLst>
              </a:rPr>
              <a:t>   warriors loyal to ‘Prophet Francis’ </a:t>
            </a:r>
          </a:p>
          <a:p>
            <a:r>
              <a:rPr lang="en-US" sz="3000" dirty="0" smtClean="0">
                <a:solidFill>
                  <a:srgbClr val="00B050"/>
                </a:solidFill>
                <a:effectLst>
                  <a:outerShdw dist="50800" dir="7200000" algn="ctr" rotWithShape="0">
                    <a:schemeClr val="tx1"/>
                  </a:outerShdw>
                </a:effectLst>
              </a:rPr>
              <a:t>   capture an American soldier</a:t>
            </a:r>
          </a:p>
          <a:p>
            <a:pPr>
              <a:buFont typeface="Arial" pitchFamily="34" charset="0"/>
              <a:buChar char="•"/>
            </a:pPr>
            <a:r>
              <a:rPr lang="en-US" sz="3000" dirty="0" smtClean="0">
                <a:solidFill>
                  <a:srgbClr val="00B050"/>
                </a:solidFill>
                <a:effectLst>
                  <a:outerShdw dist="50800" dir="7200000" algn="ctr" rotWithShape="0">
                    <a:schemeClr val="tx1"/>
                  </a:outerShdw>
                </a:effectLst>
              </a:rPr>
              <a:t> </a:t>
            </a:r>
            <a:r>
              <a:rPr lang="en-US" sz="3000" dirty="0" err="1" smtClean="0">
                <a:solidFill>
                  <a:srgbClr val="00B050"/>
                </a:solidFill>
                <a:effectLst>
                  <a:outerShdw dist="50800" dir="7200000" algn="ctr" rotWithShape="0">
                    <a:schemeClr val="tx1"/>
                  </a:outerShdw>
                </a:effectLst>
              </a:rPr>
              <a:t>Milly</a:t>
            </a:r>
            <a:r>
              <a:rPr lang="en-US" sz="3000" dirty="0" smtClean="0">
                <a:solidFill>
                  <a:srgbClr val="00B050"/>
                </a:solidFill>
                <a:effectLst>
                  <a:outerShdw dist="50800" dir="7200000" algn="ctr" rotWithShape="0">
                    <a:schemeClr val="tx1"/>
                  </a:outerShdw>
                </a:effectLst>
              </a:rPr>
              <a:t>, now 13 years old, begs warriors   </a:t>
            </a:r>
          </a:p>
          <a:p>
            <a:r>
              <a:rPr lang="en-US" sz="3000" dirty="0" smtClean="0">
                <a:solidFill>
                  <a:srgbClr val="00B050"/>
                </a:solidFill>
                <a:effectLst>
                  <a:outerShdw dist="50800" dir="7200000" algn="ctr" rotWithShape="0">
                    <a:schemeClr val="tx1"/>
                  </a:outerShdw>
                </a:effectLst>
              </a:rPr>
              <a:t>   to spare soldier’s life;  he is released</a:t>
            </a:r>
          </a:p>
          <a:p>
            <a:pPr>
              <a:buFont typeface="Arial" pitchFamily="34" charset="0"/>
              <a:buChar char="•"/>
            </a:pPr>
            <a:r>
              <a:rPr lang="en-US" sz="3000" dirty="0" smtClean="0">
                <a:solidFill>
                  <a:srgbClr val="00B050"/>
                </a:solidFill>
                <a:effectLst>
                  <a:outerShdw dist="50800" dir="7200000" algn="ctr" rotWithShape="0">
                    <a:schemeClr val="tx1"/>
                  </a:outerShdw>
                </a:effectLst>
              </a:rPr>
              <a:t> ‘</a:t>
            </a:r>
            <a:r>
              <a:rPr lang="en-US" sz="3000" dirty="0" err="1" smtClean="0">
                <a:solidFill>
                  <a:srgbClr val="00B050"/>
                </a:solidFill>
                <a:effectLst>
                  <a:outerShdw dist="50800" dir="7200000" algn="ctr" rotWithShape="0">
                    <a:schemeClr val="tx1"/>
                  </a:outerShdw>
                </a:effectLst>
              </a:rPr>
              <a:t>Milly’s</a:t>
            </a:r>
            <a:r>
              <a:rPr lang="en-US" sz="3000" dirty="0" smtClean="0">
                <a:solidFill>
                  <a:srgbClr val="00B050"/>
                </a:solidFill>
                <a:effectLst>
                  <a:outerShdw dist="50800" dir="7200000" algn="ctr" rotWithShape="0">
                    <a:schemeClr val="tx1"/>
                  </a:outerShdw>
                </a:effectLst>
              </a:rPr>
              <a:t> Story’ is publicized across U.S.</a:t>
            </a:r>
          </a:p>
          <a:p>
            <a:pPr>
              <a:buFont typeface="Arial" pitchFamily="34" charset="0"/>
              <a:buChar char="•"/>
            </a:pPr>
            <a:r>
              <a:rPr lang="en-US" sz="3000" dirty="0" smtClean="0">
                <a:solidFill>
                  <a:srgbClr val="00B050"/>
                </a:solidFill>
                <a:effectLst>
                  <a:outerShdw dist="50800" dir="7200000" algn="ctr" rotWithShape="0">
                    <a:schemeClr val="tx1"/>
                  </a:outerShdw>
                </a:effectLst>
              </a:rPr>
              <a:t> many donations for </a:t>
            </a:r>
            <a:r>
              <a:rPr lang="en-US" sz="3000" dirty="0" err="1" smtClean="0">
                <a:solidFill>
                  <a:srgbClr val="00B050"/>
                </a:solidFill>
                <a:effectLst>
                  <a:outerShdw dist="50800" dir="7200000" algn="ctr" rotWithShape="0">
                    <a:schemeClr val="tx1"/>
                  </a:outerShdw>
                </a:effectLst>
              </a:rPr>
              <a:t>Milly’s</a:t>
            </a:r>
            <a:r>
              <a:rPr lang="en-US" sz="3000" dirty="0" smtClean="0">
                <a:solidFill>
                  <a:srgbClr val="00B050"/>
                </a:solidFill>
                <a:effectLst>
                  <a:outerShdw dist="50800" dir="7200000" algn="ctr" rotWithShape="0">
                    <a:schemeClr val="tx1"/>
                  </a:outerShdw>
                </a:effectLst>
              </a:rPr>
              <a:t> family </a:t>
            </a:r>
          </a:p>
          <a:p>
            <a:pPr>
              <a:buFont typeface="Arial" pitchFamily="34" charset="0"/>
              <a:buChar char="•"/>
            </a:pPr>
            <a:r>
              <a:rPr lang="en-US" sz="3000" dirty="0" smtClean="0">
                <a:solidFill>
                  <a:srgbClr val="00B050"/>
                </a:solidFill>
                <a:effectLst>
                  <a:outerShdw dist="50800" dir="7200000" algn="ctr" rotWithShape="0">
                    <a:schemeClr val="tx1"/>
                  </a:outerShdw>
                </a:effectLst>
              </a:rPr>
              <a:t> the soldier returns to FL w/donations</a:t>
            </a:r>
          </a:p>
          <a:p>
            <a:r>
              <a:rPr lang="en-US" sz="3000" dirty="0" smtClean="0">
                <a:solidFill>
                  <a:srgbClr val="00B050"/>
                </a:solidFill>
                <a:effectLst>
                  <a:outerShdw dist="50800" dir="7200000" algn="ctr" rotWithShape="0">
                    <a:schemeClr val="tx1"/>
                  </a:outerShdw>
                </a:effectLst>
              </a:rPr>
              <a:t>  for </a:t>
            </a:r>
            <a:r>
              <a:rPr lang="en-US" sz="3000" dirty="0" err="1" smtClean="0">
                <a:solidFill>
                  <a:srgbClr val="00B050"/>
                </a:solidFill>
                <a:effectLst>
                  <a:outerShdw dist="50800" dir="7200000" algn="ctr" rotWithShape="0">
                    <a:schemeClr val="tx1"/>
                  </a:outerShdw>
                </a:effectLst>
              </a:rPr>
              <a:t>Milly</a:t>
            </a:r>
            <a:endParaRPr lang="en-US" sz="3000" dirty="0" smtClean="0">
              <a:solidFill>
                <a:srgbClr val="00B050"/>
              </a:solidFill>
              <a:effectLst>
                <a:outerShdw dist="50800" dir="7200000" algn="ctr" rotWithShape="0">
                  <a:schemeClr val="tx1"/>
                </a:outerShdw>
              </a:effectLst>
            </a:endParaRPr>
          </a:p>
        </p:txBody>
      </p:sp>
      <p:sp useBgFill="1">
        <p:nvSpPr>
          <p:cNvPr id="10" name="Rectangle 9"/>
          <p:cNvSpPr/>
          <p:nvPr/>
        </p:nvSpPr>
        <p:spPr>
          <a:xfrm rot="20535895">
            <a:off x="851" y="3641493"/>
            <a:ext cx="6989709" cy="584775"/>
          </a:xfrm>
          <a:prstGeom prst="rect">
            <a:avLst/>
          </a:prstGeom>
        </p:spPr>
        <p:txBody>
          <a:bodyPr wrap="square">
            <a:spAutoFit/>
          </a:bodyPr>
          <a:lstStyle/>
          <a:p>
            <a:pPr algn="ctr"/>
            <a:r>
              <a:rPr lang="en-US" sz="3200" dirty="0" smtClean="0">
                <a:ln>
                  <a:solidFill>
                    <a:srgbClr val="FF0000"/>
                  </a:solidFill>
                </a:ln>
                <a:solidFill>
                  <a:srgbClr val="FF0000"/>
                </a:solidFill>
                <a:effectLst>
                  <a:outerShdw dist="50800" dir="7200000" algn="ctr" rotWithShape="0">
                    <a:schemeClr val="tx1"/>
                  </a:outerShdw>
                </a:effectLst>
                <a:latin typeface="Tempus Sans ITC" pitchFamily="82" charset="0"/>
              </a:rPr>
              <a:t>Does </a:t>
            </a:r>
            <a:r>
              <a:rPr lang="en-US" sz="3200" dirty="0" err="1" smtClean="0">
                <a:ln>
                  <a:solidFill>
                    <a:srgbClr val="FF0000"/>
                  </a:solidFill>
                </a:ln>
                <a:solidFill>
                  <a:srgbClr val="FF0000"/>
                </a:solidFill>
                <a:effectLst>
                  <a:outerShdw dist="50800" dir="7200000" algn="ctr" rotWithShape="0">
                    <a:schemeClr val="tx1"/>
                  </a:outerShdw>
                </a:effectLst>
                <a:latin typeface="Tempus Sans ITC" pitchFamily="82" charset="0"/>
              </a:rPr>
              <a:t>Milly</a:t>
            </a:r>
            <a:r>
              <a:rPr lang="en-US" sz="3200" dirty="0" smtClean="0">
                <a:ln>
                  <a:solidFill>
                    <a:srgbClr val="FF0000"/>
                  </a:solidFill>
                </a:ln>
                <a:solidFill>
                  <a:srgbClr val="FF0000"/>
                </a:solidFill>
                <a:effectLst>
                  <a:outerShdw dist="50800" dir="7200000" algn="ctr" rotWithShape="0">
                    <a:schemeClr val="tx1"/>
                  </a:outerShdw>
                </a:effectLst>
                <a:latin typeface="Tempus Sans ITC" pitchFamily="82" charset="0"/>
              </a:rPr>
              <a:t> marry the American Soldier?</a:t>
            </a:r>
          </a:p>
        </p:txBody>
      </p:sp>
      <p:pic>
        <p:nvPicPr>
          <p:cNvPr id="46082" name="Picture 2" descr="vintage-native-american-girls-portrait-photography-1-575a5eb65d1ca__700"/>
          <p:cNvPicPr>
            <a:picLocks noChangeAspect="1" noChangeArrowheads="1"/>
          </p:cNvPicPr>
          <p:nvPr/>
        </p:nvPicPr>
        <p:blipFill>
          <a:blip r:embed="rId3"/>
          <a:srcRect l="33108" t="16298" r="36006" b="21089"/>
          <a:stretch>
            <a:fillRect/>
          </a:stretch>
        </p:blipFill>
        <p:spPr bwMode="auto">
          <a:xfrm flipH="1">
            <a:off x="6934200" y="1600200"/>
            <a:ext cx="2209800" cy="5257800"/>
          </a:xfrm>
          <a:prstGeom prst="rect">
            <a:avLst/>
          </a:prstGeom>
          <a:noFill/>
        </p:spPr>
      </p:pic>
      <p:sp>
        <p:nvSpPr>
          <p:cNvPr id="7" name="TextBox 6"/>
          <p:cNvSpPr txBox="1"/>
          <p:nvPr/>
        </p:nvSpPr>
        <p:spPr>
          <a:xfrm>
            <a:off x="0" y="1143000"/>
            <a:ext cx="9144000" cy="923330"/>
          </a:xfrm>
          <a:prstGeom prst="rect">
            <a:avLst/>
          </a:prstGeom>
          <a:noFill/>
        </p:spPr>
        <p:txBody>
          <a:bodyPr wrap="square" rtlCol="0">
            <a:spAutoFit/>
          </a:bodyPr>
          <a:lstStyle/>
          <a:p>
            <a:r>
              <a:rPr lang="en-US" sz="2700" dirty="0" smtClean="0"/>
              <a:t>REMINDER:  </a:t>
            </a:r>
            <a:r>
              <a:rPr lang="en-US" sz="2700" dirty="0" err="1" smtClean="0"/>
              <a:t>Milly’s</a:t>
            </a:r>
            <a:r>
              <a:rPr lang="en-US" sz="2700" dirty="0" smtClean="0"/>
              <a:t> father is Upper Creek ‘Prophet Francis’ who </a:t>
            </a:r>
          </a:p>
          <a:p>
            <a:r>
              <a:rPr lang="en-US" sz="2700" dirty="0" smtClean="0"/>
              <a:t>      opposes American acculturation &amp; expansion</a:t>
            </a:r>
          </a:p>
        </p:txBody>
      </p:sp>
      <p:cxnSp>
        <p:nvCxnSpPr>
          <p:cNvPr id="12" name="Straight Connector 11"/>
          <p:cNvCxnSpPr/>
          <p:nvPr/>
        </p:nvCxnSpPr>
        <p:spPr>
          <a:xfrm>
            <a:off x="609600" y="1979612"/>
            <a:ext cx="44196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11" name="Rectangle 10"/>
          <p:cNvSpPr/>
          <p:nvPr/>
        </p:nvSpPr>
        <p:spPr>
          <a:xfrm>
            <a:off x="2743200" y="4572000"/>
            <a:ext cx="3273665" cy="707886"/>
          </a:xfrm>
          <a:prstGeom prst="rect">
            <a:avLst/>
          </a:prstGeom>
        </p:spPr>
        <p:txBody>
          <a:bodyPr wrap="square">
            <a:spAutoFit/>
          </a:bodyPr>
          <a:lstStyle/>
          <a:p>
            <a:pPr algn="ctr"/>
            <a:r>
              <a:rPr lang="en-US" sz="4000" b="1" dirty="0" smtClean="0"/>
              <a:t>. . . WEEK FIVE</a:t>
            </a:r>
          </a:p>
        </p:txBody>
      </p:sp>
      <p:sp>
        <p:nvSpPr>
          <p:cNvPr id="13" name="TextBox 12"/>
          <p:cNvSpPr txBox="1"/>
          <p:nvPr/>
        </p:nvSpPr>
        <p:spPr>
          <a:xfrm>
            <a:off x="1800691" y="6096000"/>
            <a:ext cx="4931350" cy="553998"/>
          </a:xfrm>
          <a:prstGeom prst="rect">
            <a:avLst/>
          </a:prstGeom>
          <a:noFill/>
        </p:spPr>
        <p:txBody>
          <a:bodyPr wrap="none" rtlCol="0">
            <a:spAutoFit/>
          </a:bodyPr>
          <a:lstStyle/>
          <a:p>
            <a:r>
              <a:rPr lang="en-US" sz="3000" dirty="0" smtClean="0">
                <a:solidFill>
                  <a:srgbClr val="00B050"/>
                </a:solidFill>
                <a:effectLst>
                  <a:outerShdw dist="50800" dir="5400000" algn="ctr" rotWithShape="0">
                    <a:schemeClr val="tx1"/>
                  </a:outerShdw>
                </a:effectLst>
              </a:rPr>
              <a:t>and  . . . .a marriage proposal !</a:t>
            </a:r>
            <a:endParaRPr lang="en-US" sz="3000" dirty="0">
              <a:solidFill>
                <a:srgbClr val="00B050"/>
              </a:solidFill>
              <a:effectLst>
                <a:outerShdw dist="50800" dir="54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1000"/>
                                        <p:tgtEl>
                                          <p:spTgt spid="9">
                                            <p:txEl>
                                              <p:pRg st="0" end="0"/>
                                            </p:txEl>
                                          </p:spTgt>
                                        </p:tgtEl>
                                      </p:cBhvr>
                                    </p:animEffect>
                                  </p:childTnLst>
                                </p:cTn>
                              </p:par>
                              <p:par>
                                <p:cTn id="18" presetID="10" presetClass="exit" presetSubtype="0" fill="hold" nodeType="withEffect">
                                  <p:stCondLst>
                                    <p:cond delay="0"/>
                                  </p:stCondLst>
                                  <p:childTnLst>
                                    <p:animEffect transition="out" filter="fade">
                                      <p:cBhvr>
                                        <p:cTn id="19" dur="1000"/>
                                        <p:tgtEl>
                                          <p:spTgt spid="12"/>
                                        </p:tgtEl>
                                      </p:cBhvr>
                                    </p:animEffect>
                                    <p:set>
                                      <p:cBhvr>
                                        <p:cTn id="20" dur="1" fill="hold">
                                          <p:stCondLst>
                                            <p:cond delay="9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fade">
                                      <p:cBhvr>
                                        <p:cTn id="25" dur="1000"/>
                                        <p:tgtEl>
                                          <p:spTgt spid="9">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Effect transition="in" filter="fade">
                                      <p:cBhvr>
                                        <p:cTn id="31" dur="1000"/>
                                        <p:tgtEl>
                                          <p:spTgt spid="9">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xEl>
                                              <p:pRg st="4" end="4"/>
                                            </p:txEl>
                                          </p:spTgt>
                                        </p:tgtEl>
                                        <p:attrNameLst>
                                          <p:attrName>style.visibility</p:attrName>
                                        </p:attrNameLst>
                                      </p:cBhvr>
                                      <p:to>
                                        <p:strVal val="visible"/>
                                      </p:to>
                                    </p:set>
                                    <p:animEffect transition="in" filter="fade">
                                      <p:cBhvr>
                                        <p:cTn id="36" dur="1000"/>
                                        <p:tgtEl>
                                          <p:spTgt spid="9">
                                            <p:txEl>
                                              <p:pRg st="4" end="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46082"/>
                                        </p:tgtEl>
                                        <p:attrNameLst>
                                          <p:attrName>style.visibility</p:attrName>
                                        </p:attrNameLst>
                                      </p:cBhvr>
                                      <p:to>
                                        <p:strVal val="visible"/>
                                      </p:to>
                                    </p:set>
                                    <p:animEffect transition="in" filter="fade">
                                      <p:cBhvr>
                                        <p:cTn id="39" dur="2000"/>
                                        <p:tgtEl>
                                          <p:spTgt spid="46082"/>
                                        </p:tgtEl>
                                      </p:cBhvr>
                                    </p:animEffect>
                                  </p:childTnLst>
                                </p:cTn>
                              </p:par>
                              <p:par>
                                <p:cTn id="40" presetID="9" presetClass="exit" presetSubtype="0" fill="hold" nodeType="withEffect">
                                  <p:stCondLst>
                                    <p:cond delay="0"/>
                                  </p:stCondLst>
                                  <p:childTnLst>
                                    <p:animEffect transition="out" filter="dissolve">
                                      <p:cBhvr>
                                        <p:cTn id="41" dur="2000"/>
                                        <p:tgtEl>
                                          <p:spTgt spid="6"/>
                                        </p:tgtEl>
                                      </p:cBhvr>
                                    </p:animEffect>
                                    <p:set>
                                      <p:cBhvr>
                                        <p:cTn id="42" dur="1" fill="hold">
                                          <p:stCondLst>
                                            <p:cond delay="199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9">
                                            <p:txEl>
                                              <p:pRg st="5" end="5"/>
                                            </p:txEl>
                                          </p:spTgt>
                                        </p:tgtEl>
                                        <p:attrNameLst>
                                          <p:attrName>style.visibility</p:attrName>
                                        </p:attrNameLst>
                                      </p:cBhvr>
                                      <p:to>
                                        <p:strVal val="visible"/>
                                      </p:to>
                                    </p:set>
                                    <p:animEffect transition="in" filter="fade">
                                      <p:cBhvr>
                                        <p:cTn id="45" dur="1000"/>
                                        <p:tgtEl>
                                          <p:spTgt spid="9">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
                                            <p:txEl>
                                              <p:pRg st="6" end="6"/>
                                            </p:txEl>
                                          </p:spTgt>
                                        </p:tgtEl>
                                        <p:attrNameLst>
                                          <p:attrName>style.visibility</p:attrName>
                                        </p:attrNameLst>
                                      </p:cBhvr>
                                      <p:to>
                                        <p:strVal val="visible"/>
                                      </p:to>
                                    </p:set>
                                    <p:animEffect transition="in" filter="fade">
                                      <p:cBhvr>
                                        <p:cTn id="50" dur="1000"/>
                                        <p:tgtEl>
                                          <p:spTgt spid="9">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9">
                                            <p:txEl>
                                              <p:pRg st="7" end="7"/>
                                            </p:txEl>
                                          </p:spTgt>
                                        </p:tgtEl>
                                        <p:attrNameLst>
                                          <p:attrName>style.visibility</p:attrName>
                                        </p:attrNameLst>
                                      </p:cBhvr>
                                      <p:to>
                                        <p:strVal val="visible"/>
                                      </p:to>
                                    </p:set>
                                    <p:animEffect transition="in" filter="fade">
                                      <p:cBhvr>
                                        <p:cTn id="55" dur="1000"/>
                                        <p:tgtEl>
                                          <p:spTgt spid="9">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9">
                                            <p:txEl>
                                              <p:pRg st="8" end="8"/>
                                            </p:txEl>
                                          </p:spTgt>
                                        </p:tgtEl>
                                        <p:attrNameLst>
                                          <p:attrName>style.visibility</p:attrName>
                                        </p:attrNameLst>
                                      </p:cBhvr>
                                      <p:to>
                                        <p:strVal val="visible"/>
                                      </p:to>
                                    </p:set>
                                    <p:animEffect transition="in" filter="fade">
                                      <p:cBhvr>
                                        <p:cTn id="60" dur="1000"/>
                                        <p:tgtEl>
                                          <p:spTgt spid="9">
                                            <p:txEl>
                                              <p:pRg st="8" end="8"/>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9">
                                            <p:txEl>
                                              <p:pRg st="9" end="9"/>
                                            </p:txEl>
                                          </p:spTgt>
                                        </p:tgtEl>
                                        <p:attrNameLst>
                                          <p:attrName>style.visibility</p:attrName>
                                        </p:attrNameLst>
                                      </p:cBhvr>
                                      <p:to>
                                        <p:strVal val="visible"/>
                                      </p:to>
                                    </p:set>
                                    <p:animEffect transition="in" filter="fade">
                                      <p:cBhvr>
                                        <p:cTn id="63" dur="1000"/>
                                        <p:tgtEl>
                                          <p:spTgt spid="9">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wipe(left)">
                                      <p:cBhvr>
                                        <p:cTn id="68" dur="10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1000"/>
                                        <p:tgtEl>
                                          <p:spTgt spid="9">
                                            <p:txEl>
                                              <p:pRg st="0" end="0"/>
                                            </p:txEl>
                                          </p:spTgt>
                                        </p:tgtEl>
                                      </p:cBhvr>
                                    </p:animEffect>
                                    <p:set>
                                      <p:cBhvr>
                                        <p:cTn id="73" dur="1" fill="hold">
                                          <p:stCondLst>
                                            <p:cond delay="999"/>
                                          </p:stCondLst>
                                        </p:cTn>
                                        <p:tgtEl>
                                          <p:spTgt spid="9">
                                            <p:txEl>
                                              <p:pRg st="0" end="0"/>
                                            </p:txEl>
                                          </p:spTgt>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1000"/>
                                        <p:tgtEl>
                                          <p:spTgt spid="9">
                                            <p:txEl>
                                              <p:pRg st="1" end="1"/>
                                            </p:txEl>
                                          </p:spTgt>
                                        </p:tgtEl>
                                      </p:cBhvr>
                                    </p:animEffect>
                                    <p:set>
                                      <p:cBhvr>
                                        <p:cTn id="76" dur="1" fill="hold">
                                          <p:stCondLst>
                                            <p:cond delay="999"/>
                                          </p:stCondLst>
                                        </p:cTn>
                                        <p:tgtEl>
                                          <p:spTgt spid="9">
                                            <p:txEl>
                                              <p:pRg st="1" end="1"/>
                                            </p:txEl>
                                          </p:spTgt>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1000"/>
                                        <p:tgtEl>
                                          <p:spTgt spid="9">
                                            <p:txEl>
                                              <p:pRg st="2" end="2"/>
                                            </p:txEl>
                                          </p:spTgt>
                                        </p:tgtEl>
                                      </p:cBhvr>
                                    </p:animEffect>
                                    <p:set>
                                      <p:cBhvr>
                                        <p:cTn id="79" dur="1" fill="hold">
                                          <p:stCondLst>
                                            <p:cond delay="999"/>
                                          </p:stCondLst>
                                        </p:cTn>
                                        <p:tgtEl>
                                          <p:spTgt spid="9">
                                            <p:txEl>
                                              <p:pRg st="2" end="2"/>
                                            </p:txEl>
                                          </p:spTgt>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1000"/>
                                        <p:tgtEl>
                                          <p:spTgt spid="9">
                                            <p:txEl>
                                              <p:pRg st="3" end="3"/>
                                            </p:txEl>
                                          </p:spTgt>
                                        </p:tgtEl>
                                      </p:cBhvr>
                                    </p:animEffect>
                                    <p:set>
                                      <p:cBhvr>
                                        <p:cTn id="82" dur="1" fill="hold">
                                          <p:stCondLst>
                                            <p:cond delay="999"/>
                                          </p:stCondLst>
                                        </p:cTn>
                                        <p:tgtEl>
                                          <p:spTgt spid="9">
                                            <p:txEl>
                                              <p:pRg st="3" end="3"/>
                                            </p:txEl>
                                          </p:spTgt>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1000"/>
                                        <p:tgtEl>
                                          <p:spTgt spid="9">
                                            <p:txEl>
                                              <p:pRg st="4" end="4"/>
                                            </p:txEl>
                                          </p:spTgt>
                                        </p:tgtEl>
                                      </p:cBhvr>
                                    </p:animEffect>
                                    <p:set>
                                      <p:cBhvr>
                                        <p:cTn id="85" dur="1" fill="hold">
                                          <p:stCondLst>
                                            <p:cond delay="999"/>
                                          </p:stCondLst>
                                        </p:cTn>
                                        <p:tgtEl>
                                          <p:spTgt spid="9">
                                            <p:txEl>
                                              <p:pRg st="4" end="4"/>
                                            </p:txEl>
                                          </p:spTgt>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1000"/>
                                        <p:tgtEl>
                                          <p:spTgt spid="9">
                                            <p:txEl>
                                              <p:pRg st="5" end="5"/>
                                            </p:txEl>
                                          </p:spTgt>
                                        </p:tgtEl>
                                      </p:cBhvr>
                                    </p:animEffect>
                                    <p:set>
                                      <p:cBhvr>
                                        <p:cTn id="88" dur="1" fill="hold">
                                          <p:stCondLst>
                                            <p:cond delay="999"/>
                                          </p:stCondLst>
                                        </p:cTn>
                                        <p:tgtEl>
                                          <p:spTgt spid="9">
                                            <p:txEl>
                                              <p:pRg st="5" end="5"/>
                                            </p:txEl>
                                          </p:spTgt>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1000"/>
                                        <p:tgtEl>
                                          <p:spTgt spid="9">
                                            <p:txEl>
                                              <p:pRg st="6" end="6"/>
                                            </p:txEl>
                                          </p:spTgt>
                                        </p:tgtEl>
                                      </p:cBhvr>
                                    </p:animEffect>
                                    <p:set>
                                      <p:cBhvr>
                                        <p:cTn id="91" dur="1" fill="hold">
                                          <p:stCondLst>
                                            <p:cond delay="999"/>
                                          </p:stCondLst>
                                        </p:cTn>
                                        <p:tgtEl>
                                          <p:spTgt spid="9">
                                            <p:txEl>
                                              <p:pRg st="6" end="6"/>
                                            </p:txEl>
                                          </p:spTgt>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1000"/>
                                        <p:tgtEl>
                                          <p:spTgt spid="9">
                                            <p:txEl>
                                              <p:pRg st="7" end="7"/>
                                            </p:txEl>
                                          </p:spTgt>
                                        </p:tgtEl>
                                      </p:cBhvr>
                                    </p:animEffect>
                                    <p:set>
                                      <p:cBhvr>
                                        <p:cTn id="94" dur="1" fill="hold">
                                          <p:stCondLst>
                                            <p:cond delay="999"/>
                                          </p:stCondLst>
                                        </p:cTn>
                                        <p:tgtEl>
                                          <p:spTgt spid="9">
                                            <p:txEl>
                                              <p:pRg st="7" end="7"/>
                                            </p:txEl>
                                          </p:spTgt>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1000"/>
                                        <p:tgtEl>
                                          <p:spTgt spid="9">
                                            <p:txEl>
                                              <p:pRg st="8" end="8"/>
                                            </p:txEl>
                                          </p:spTgt>
                                        </p:tgtEl>
                                      </p:cBhvr>
                                    </p:animEffect>
                                    <p:set>
                                      <p:cBhvr>
                                        <p:cTn id="97" dur="1" fill="hold">
                                          <p:stCondLst>
                                            <p:cond delay="999"/>
                                          </p:stCondLst>
                                        </p:cTn>
                                        <p:tgtEl>
                                          <p:spTgt spid="9">
                                            <p:txEl>
                                              <p:pRg st="8" end="8"/>
                                            </p:txEl>
                                          </p:spTgt>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1000"/>
                                        <p:tgtEl>
                                          <p:spTgt spid="9">
                                            <p:txEl>
                                              <p:pRg st="9" end="9"/>
                                            </p:txEl>
                                          </p:spTgt>
                                        </p:tgtEl>
                                      </p:cBhvr>
                                    </p:animEffect>
                                    <p:set>
                                      <p:cBhvr>
                                        <p:cTn id="100" dur="1" fill="hold">
                                          <p:stCondLst>
                                            <p:cond delay="999"/>
                                          </p:stCondLst>
                                        </p:cTn>
                                        <p:tgtEl>
                                          <p:spTgt spid="9">
                                            <p:txEl>
                                              <p:pRg st="9" end="9"/>
                                            </p:txEl>
                                          </p:spTgt>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1000"/>
                                        <p:tgtEl>
                                          <p:spTgt spid="13"/>
                                        </p:tgtEl>
                                      </p:cBhvr>
                                    </p:animEffect>
                                    <p:set>
                                      <p:cBhvr>
                                        <p:cTn id="103" dur="1" fill="hold">
                                          <p:stCondLst>
                                            <p:cond delay="999"/>
                                          </p:stCondLst>
                                        </p:cTn>
                                        <p:tgtEl>
                                          <p:spTgt spid="13"/>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1000"/>
                                        <p:tgtEl>
                                          <p:spTgt spid="7"/>
                                        </p:tgtEl>
                                      </p:cBhvr>
                                    </p:animEffect>
                                    <p:set>
                                      <p:cBhvr>
                                        <p:cTn id="106" dur="1" fill="hold">
                                          <p:stCondLst>
                                            <p:cond delay="999"/>
                                          </p:stCondLst>
                                        </p:cTn>
                                        <p:tgtEl>
                                          <p:spTgt spid="7"/>
                                        </p:tgtEl>
                                        <p:attrNameLst>
                                          <p:attrName>style.visibility</p:attrName>
                                        </p:attrNameLst>
                                      </p:cBhvr>
                                      <p:to>
                                        <p:strVal val="hidden"/>
                                      </p:to>
                                    </p:set>
                                  </p:childTnLst>
                                </p:cTn>
                              </p:par>
                            </p:childTnLst>
                          </p:cTn>
                        </p:par>
                        <p:par>
                          <p:cTn id="107" fill="hold">
                            <p:stCondLst>
                              <p:cond delay="1000"/>
                            </p:stCondLst>
                            <p:childTnLst>
                              <p:par>
                                <p:cTn id="108" presetID="53" presetClass="entr" presetSubtype="0" fill="hold" grpId="0" nodeType="afterEffect">
                                  <p:stCondLst>
                                    <p:cond delay="0"/>
                                  </p:stCondLst>
                                  <p:childTnLst>
                                    <p:set>
                                      <p:cBhvr>
                                        <p:cTn id="109" dur="1" fill="hold">
                                          <p:stCondLst>
                                            <p:cond delay="0"/>
                                          </p:stCondLst>
                                        </p:cTn>
                                        <p:tgtEl>
                                          <p:spTgt spid="10"/>
                                        </p:tgtEl>
                                        <p:attrNameLst>
                                          <p:attrName>style.visibility</p:attrName>
                                        </p:attrNameLst>
                                      </p:cBhvr>
                                      <p:to>
                                        <p:strVal val="visible"/>
                                      </p:to>
                                    </p:set>
                                    <p:anim calcmode="lin" valueType="num">
                                      <p:cBhvr>
                                        <p:cTn id="110" dur="1000" fill="hold"/>
                                        <p:tgtEl>
                                          <p:spTgt spid="10"/>
                                        </p:tgtEl>
                                        <p:attrNameLst>
                                          <p:attrName>ppt_w</p:attrName>
                                        </p:attrNameLst>
                                      </p:cBhvr>
                                      <p:tavLst>
                                        <p:tav tm="0">
                                          <p:val>
                                            <p:fltVal val="0"/>
                                          </p:val>
                                        </p:tav>
                                        <p:tav tm="100000">
                                          <p:val>
                                            <p:strVal val="#ppt_w"/>
                                          </p:val>
                                        </p:tav>
                                      </p:tavLst>
                                    </p:anim>
                                    <p:anim calcmode="lin" valueType="num">
                                      <p:cBhvr>
                                        <p:cTn id="111" dur="1000" fill="hold"/>
                                        <p:tgtEl>
                                          <p:spTgt spid="10"/>
                                        </p:tgtEl>
                                        <p:attrNameLst>
                                          <p:attrName>ppt_h</p:attrName>
                                        </p:attrNameLst>
                                      </p:cBhvr>
                                      <p:tavLst>
                                        <p:tav tm="0">
                                          <p:val>
                                            <p:fltVal val="0"/>
                                          </p:val>
                                        </p:tav>
                                        <p:tav tm="100000">
                                          <p:val>
                                            <p:strVal val="#ppt_h"/>
                                          </p:val>
                                        </p:tav>
                                      </p:tavLst>
                                    </p:anim>
                                    <p:animEffect transition="in" filter="fade">
                                      <p:cBhvr>
                                        <p:cTn id="112" dur="1000"/>
                                        <p:tgtEl>
                                          <p:spTgt spid="10"/>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11"/>
                                        </p:tgtEl>
                                        <p:attrNameLst>
                                          <p:attrName>style.visibility</p:attrName>
                                        </p:attrNameLst>
                                      </p:cBhvr>
                                      <p:to>
                                        <p:strVal val="visible"/>
                                      </p:to>
                                    </p:set>
                                    <p:animEffect transition="in" filter="wipe(left)">
                                      <p:cBhvr>
                                        <p:cTn id="1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p:bldP spid="10" grpId="0" animBg="1"/>
      <p:bldP spid="7" grpId="0"/>
      <p:bldP spid="7" grpId="1"/>
      <p:bldP spid="11" grpId="0" animBg="1"/>
      <p:bldP spid="13" grpId="0"/>
      <p:bldP spid="13" grpId="1"/>
    </p:bld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22006024"/>
          </a:xfrm>
          <a:prstGeom prst="rect">
            <a:avLst/>
          </a:prstGeom>
        </p:spPr>
        <p:txBody>
          <a:bodyPr wrap="square">
            <a:spAutoFit/>
          </a:bodyPr>
          <a:lstStyle/>
          <a:p>
            <a:r>
              <a:rPr lang="en-US" sz="1600" dirty="0" smtClean="0">
                <a:hlinkClick r:id="rId2"/>
              </a:rPr>
              <a:t>http://www.exploresouthernhistory.com/millyfrancis.html</a:t>
            </a:r>
            <a:endParaRPr lang="en-US" sz="1600" dirty="0" smtClean="0"/>
          </a:p>
          <a:p>
            <a:r>
              <a:rPr lang="en-US" sz="1600" dirty="0" smtClean="0"/>
              <a:t>CHECK THIS SITE FOR MORE INFO</a:t>
            </a:r>
          </a:p>
          <a:p>
            <a:r>
              <a:rPr lang="en-US" sz="1600" dirty="0" smtClean="0">
                <a:hlinkClick r:id="rId3"/>
              </a:rPr>
              <a:t>http://www.exploresouthernhistory.com/millyfrancis2.html</a:t>
            </a:r>
            <a:endParaRPr lang="en-US" sz="1600" dirty="0" smtClean="0"/>
          </a:p>
          <a:p>
            <a:endParaRPr lang="en-US" sz="1600" dirty="0" smtClean="0"/>
          </a:p>
          <a:p>
            <a:r>
              <a:rPr lang="en-US" sz="1600" b="1" dirty="0" smtClean="0"/>
              <a:t>MILLY FRANCIS (1803-1848)</a:t>
            </a:r>
          </a:p>
          <a:p>
            <a:r>
              <a:rPr lang="en-US" sz="1600" dirty="0" smtClean="0"/>
              <a:t>	</a:t>
            </a:r>
            <a:r>
              <a:rPr lang="en-US" sz="1600" b="1" dirty="0" err="1" smtClean="0"/>
              <a:t>Milly</a:t>
            </a:r>
            <a:r>
              <a:rPr lang="en-US" sz="1600" b="1" dirty="0" smtClean="0"/>
              <a:t> Francis </a:t>
            </a:r>
            <a:r>
              <a:rPr lang="en-US" sz="1600" dirty="0" smtClean="0"/>
              <a:t>was born in the Upper Creek villages of Alabama around 1803. Although some writers have speculated that her name was really </a:t>
            </a:r>
            <a:r>
              <a:rPr lang="en-US" sz="1600" dirty="0" err="1" smtClean="0"/>
              <a:t>Malee</a:t>
            </a:r>
            <a:r>
              <a:rPr lang="en-US" sz="1600" dirty="0" smtClean="0"/>
              <a:t>, a Creek word, there is no evidence that this was the case.  </a:t>
            </a:r>
            <a:r>
              <a:rPr lang="en-US" sz="1600" dirty="0" err="1" smtClean="0"/>
              <a:t>Milly's</a:t>
            </a:r>
            <a:r>
              <a:rPr lang="en-US" sz="1600" dirty="0" smtClean="0"/>
              <a:t> father, Josiah Francis, gave all of his children English names and there is no reason to suppose that he did any different in her case.  </a:t>
            </a:r>
          </a:p>
          <a:p>
            <a:r>
              <a:rPr lang="en-US" sz="1600" dirty="0" smtClean="0"/>
              <a:t>	</a:t>
            </a:r>
            <a:r>
              <a:rPr lang="en-US" sz="1600" dirty="0" err="1" smtClean="0"/>
              <a:t>Milly's</a:t>
            </a:r>
            <a:r>
              <a:rPr lang="en-US" sz="1600" dirty="0" smtClean="0"/>
              <a:t> father, Josiah Francis, was the son of a white silversmith and trader and a Native American woman.  Josiah Francis is remembered as the Prophet Francis or </a:t>
            </a:r>
            <a:r>
              <a:rPr lang="en-US" sz="1600" dirty="0" err="1" smtClean="0"/>
              <a:t>Hillis</a:t>
            </a:r>
            <a:r>
              <a:rPr lang="en-US" sz="1600" dirty="0" smtClean="0"/>
              <a:t> </a:t>
            </a:r>
            <a:r>
              <a:rPr lang="en-US" sz="1600" dirty="0" err="1" smtClean="0"/>
              <a:t>Hadjo</a:t>
            </a:r>
            <a:r>
              <a:rPr lang="en-US" sz="1600" dirty="0" smtClean="0"/>
              <a:t>, the religious leader of the Red Stick movement in the Creek Nation.  A relative and associate of the noted Creek leader Alexander McGillivray and a follower of the Shawnee prophet </a:t>
            </a:r>
            <a:r>
              <a:rPr lang="en-US" sz="1600" dirty="0" err="1" smtClean="0"/>
              <a:t>Tenskwatawa</a:t>
            </a:r>
            <a:r>
              <a:rPr lang="en-US" sz="1600" dirty="0" smtClean="0"/>
              <a:t>, he became known for his teachings of a return to traditional ways and Native American unity in the face of westward expansion by the whites. </a:t>
            </a:r>
          </a:p>
          <a:p>
            <a:r>
              <a:rPr lang="en-US" sz="1600" dirty="0" smtClean="0"/>
              <a:t>	These teachings helped spark the Creek civil war that eventually spilled over to the whites and became known to history as the Creek War of 1813-1814.  His teachings played a critical role in the outbreak of the Creek War of 1813-1814 and he led warriors against three white armies during that conflict.</a:t>
            </a:r>
          </a:p>
          <a:p>
            <a:r>
              <a:rPr lang="en-US" sz="1600" dirty="0" smtClean="0"/>
              <a:t>	In March of 1818, a remarkable incident took place on the banks of </a:t>
            </a:r>
          </a:p>
          <a:p>
            <a:r>
              <a:rPr lang="en-US" sz="1600" dirty="0" smtClean="0"/>
              <a:t>the Wakulla River in what is now Wakulla County, Florida.  A young Native American</a:t>
            </a:r>
          </a:p>
          <a:p>
            <a:r>
              <a:rPr lang="en-US" sz="1600" dirty="0" smtClean="0"/>
              <a:t> woman named </a:t>
            </a:r>
            <a:r>
              <a:rPr lang="en-US" sz="1600" dirty="0" err="1" smtClean="0"/>
              <a:t>Milly</a:t>
            </a:r>
            <a:r>
              <a:rPr lang="en-US" sz="1600" dirty="0" smtClean="0"/>
              <a:t> Francis, the daughter of a Creek prophet, saved the life of a </a:t>
            </a:r>
          </a:p>
          <a:p>
            <a:r>
              <a:rPr lang="en-US" sz="1600" dirty="0" smtClean="0"/>
              <a:t>Georgia militiaman named Duncan </a:t>
            </a:r>
            <a:r>
              <a:rPr lang="en-US" sz="1600" dirty="0" err="1" smtClean="0"/>
              <a:t>McCrimmon</a:t>
            </a:r>
            <a:r>
              <a:rPr lang="en-US" sz="1600" dirty="0" smtClean="0"/>
              <a:t>. The First Seminole War was then</a:t>
            </a:r>
          </a:p>
          <a:p>
            <a:r>
              <a:rPr lang="en-US" sz="1600" dirty="0" smtClean="0"/>
              <a:t> at its height and her act of courage captivated the nation. Within weeks she had </a:t>
            </a:r>
          </a:p>
          <a:p>
            <a:r>
              <a:rPr lang="en-US" sz="1600" dirty="0" smtClean="0"/>
              <a:t>rightfully been labeled "a new Pocahontas."</a:t>
            </a:r>
          </a:p>
          <a:p>
            <a:r>
              <a:rPr lang="en-US" sz="1600" dirty="0" smtClean="0"/>
              <a:t>	When Andrew Jackson finally overwhelmed the Creeks at the Battle of </a:t>
            </a:r>
          </a:p>
          <a:p>
            <a:r>
              <a:rPr lang="en-US" sz="1600" dirty="0" smtClean="0"/>
              <a:t>Horseshoe Bend on March 27, 1814, the Prophet fled to Florida with his family and</a:t>
            </a:r>
          </a:p>
          <a:p>
            <a:r>
              <a:rPr lang="en-US" sz="1600" dirty="0" smtClean="0"/>
              <a:t> surviving followers.  Armed and reinforced by the British, they continued to fight </a:t>
            </a:r>
          </a:p>
          <a:p>
            <a:r>
              <a:rPr lang="en-US" sz="1600" dirty="0" smtClean="0"/>
              <a:t>against Jackson and his soldiers until the end of the War of 1812. Homeless and</a:t>
            </a:r>
          </a:p>
          <a:p>
            <a:r>
              <a:rPr lang="en-US" sz="1600" dirty="0" smtClean="0"/>
              <a:t> hungry, Francis' followers (including </a:t>
            </a:r>
            <a:r>
              <a:rPr lang="en-US" sz="1600" dirty="0" err="1" smtClean="0"/>
              <a:t>Milly</a:t>
            </a:r>
            <a:r>
              <a:rPr lang="en-US" sz="1600" dirty="0" smtClean="0"/>
              <a:t>, her mother and sister) settled on the </a:t>
            </a:r>
          </a:p>
          <a:p>
            <a:r>
              <a:rPr lang="en-US" sz="1600" dirty="0" smtClean="0"/>
              <a:t>Wakulla River, built new homes and planted corn while the Prophet went to England</a:t>
            </a:r>
          </a:p>
          <a:p>
            <a:r>
              <a:rPr lang="en-US" sz="1600" dirty="0" smtClean="0"/>
              <a:t> to plead the case of his people with leaders there.</a:t>
            </a:r>
          </a:p>
          <a:p>
            <a:r>
              <a:rPr lang="en-US" sz="1600" dirty="0" smtClean="0"/>
              <a:t>	When he returned in 1817, Francis found that the fighting was far from </a:t>
            </a:r>
          </a:p>
          <a:p>
            <a:r>
              <a:rPr lang="en-US" sz="1600" dirty="0" smtClean="0"/>
              <a:t>over . A series of incidents that fall led to the outbreak of the First Seminole War,</a:t>
            </a:r>
          </a:p>
          <a:p>
            <a:r>
              <a:rPr lang="en-US" sz="1600" dirty="0" smtClean="0"/>
              <a:t> sparked when U.S. troops attacked the Creek village of </a:t>
            </a:r>
            <a:r>
              <a:rPr lang="en-US" sz="1600" dirty="0" err="1" smtClean="0"/>
              <a:t>Fowltown</a:t>
            </a:r>
            <a:r>
              <a:rPr lang="en-US" sz="1600" dirty="0" smtClean="0"/>
              <a:t> near today's</a:t>
            </a:r>
          </a:p>
          <a:p>
            <a:r>
              <a:rPr lang="en-US" sz="1600" dirty="0" smtClean="0"/>
              <a:t> Bainbridge, Georgia.  Francis and his followers joined the conflict and took part </a:t>
            </a:r>
          </a:p>
          <a:p>
            <a:r>
              <a:rPr lang="en-US" sz="1600" dirty="0" smtClean="0"/>
              <a:t>in several battles, although he remained hopeful that the British would intervene</a:t>
            </a:r>
          </a:p>
          <a:p>
            <a:r>
              <a:rPr lang="en-US" sz="1600" dirty="0" smtClean="0"/>
              <a:t> to save the Creeks and their Seminole allies</a:t>
            </a:r>
          </a:p>
          <a:p>
            <a:r>
              <a:rPr lang="en-US" sz="1600" dirty="0" smtClean="0"/>
              <a:t>	Ordered to the frontier, Andrew Jackson invaded Florida in March of 1818 and occupied the former site of a British post on the Apalachicola River where he built a new work named Fort Gadsden.  It was here, sometime in March, that a soldier from the Georgia militia wandered from camp and was captured by warriors loyal to the Prophet.</a:t>
            </a:r>
          </a:p>
          <a:p>
            <a:r>
              <a:rPr lang="en-US" sz="1600" dirty="0" smtClean="0"/>
              <a:t>	A resident of Milledgeville, Georgia, Duncan </a:t>
            </a:r>
            <a:r>
              <a:rPr lang="en-US" sz="1600" dirty="0" err="1" smtClean="0"/>
              <a:t>McCrimmon</a:t>
            </a:r>
            <a:r>
              <a:rPr lang="en-US" sz="1600" dirty="0" smtClean="0"/>
              <a:t> (sometimes spelled </a:t>
            </a:r>
            <a:r>
              <a:rPr lang="en-US" sz="1600" dirty="0" err="1" smtClean="0"/>
              <a:t>McRimmon</a:t>
            </a:r>
            <a:r>
              <a:rPr lang="en-US" sz="1600" dirty="0" smtClean="0"/>
              <a:t> or </a:t>
            </a:r>
            <a:r>
              <a:rPr lang="en-US" sz="1600" dirty="0" err="1" smtClean="0"/>
              <a:t>McKrimmon</a:t>
            </a:r>
            <a:r>
              <a:rPr lang="en-US" sz="1600" dirty="0" smtClean="0"/>
              <a:t>) was a member of a Scottish family that had settled in Georgia over the previous decades. Taken to the Prophet's village on the Wakulla, he was interrogated for information on the strength and intentions of Jackson's army.  His captors then prepared to execute him.</a:t>
            </a:r>
          </a:p>
          <a:p>
            <a:r>
              <a:rPr lang="en-US" sz="1600" dirty="0" smtClean="0"/>
              <a:t>	One of the warriors responsible for capturing </a:t>
            </a:r>
            <a:r>
              <a:rPr lang="en-US" sz="1600" dirty="0" err="1" smtClean="0"/>
              <a:t>McCrimmon</a:t>
            </a:r>
            <a:r>
              <a:rPr lang="en-US" sz="1600" dirty="0" smtClean="0"/>
              <a:t> had suffered the loss of two sisters in the Creek War.  Under the laws of the nation, he was expected to retaliate for their deaths by taking the lives of those responsible.  As a soldier, </a:t>
            </a:r>
            <a:r>
              <a:rPr lang="en-US" sz="1600" dirty="0" err="1" smtClean="0"/>
              <a:t>McCrimmon</a:t>
            </a:r>
            <a:r>
              <a:rPr lang="en-US" sz="1600" dirty="0" smtClean="0"/>
              <a:t> was an acceptable target for the warrior's revenge. When </a:t>
            </a:r>
            <a:r>
              <a:rPr lang="en-US" sz="1600" dirty="0" err="1" smtClean="0"/>
              <a:t>Milly</a:t>
            </a:r>
            <a:r>
              <a:rPr lang="en-US" sz="1600" dirty="0" smtClean="0"/>
              <a:t> realized what was happening, she pleaded with her father to save the young man's life. The Prophet explained that under Creek law the decision was beyond his authority.  He told </a:t>
            </a:r>
            <a:r>
              <a:rPr lang="en-US" sz="1600" dirty="0" err="1" smtClean="0"/>
              <a:t>Milly</a:t>
            </a:r>
            <a:r>
              <a:rPr lang="en-US" sz="1600" dirty="0" smtClean="0"/>
              <a:t> that </a:t>
            </a:r>
            <a:r>
              <a:rPr lang="en-US" sz="1600" dirty="0" err="1" smtClean="0"/>
              <a:t>McCrimmon's</a:t>
            </a:r>
            <a:r>
              <a:rPr lang="en-US" sz="1600" dirty="0" smtClean="0"/>
              <a:t> fate was in the hands of his captor, but also suggested that she speak with that warrior.   She did so and by her entreaties convinced the warrior that killing </a:t>
            </a:r>
            <a:r>
              <a:rPr lang="en-US" sz="1600" dirty="0" err="1" smtClean="0"/>
              <a:t>McCrimmon</a:t>
            </a:r>
            <a:r>
              <a:rPr lang="en-US" sz="1600" dirty="0" smtClean="0"/>
              <a:t> would serve no purpose.  The young man's death, she said, would not bring the warrior's sisters back to life.  Moved by her reasoning, he relented and agreed to spare the life of the young soldier.   </a:t>
            </a:r>
            <a:r>
              <a:rPr lang="en-US" sz="1600" dirty="0" err="1" smtClean="0"/>
              <a:t>McCrimmon</a:t>
            </a:r>
            <a:r>
              <a:rPr lang="en-US" sz="1600" dirty="0" smtClean="0"/>
              <a:t> was turned over to the Spanish at San Marcos de </a:t>
            </a:r>
            <a:r>
              <a:rPr lang="en-US" sz="1600" dirty="0" err="1" smtClean="0"/>
              <a:t>Apalache</a:t>
            </a:r>
            <a:r>
              <a:rPr lang="en-US" sz="1600" dirty="0" smtClean="0"/>
              <a:t> (Fort St. Marks) and was rescued by U.S. forces just days later. </a:t>
            </a:r>
          </a:p>
          <a:p>
            <a:r>
              <a:rPr lang="en-US" sz="1600" dirty="0" smtClean="0"/>
              <a:t>	</a:t>
            </a:r>
            <a:r>
              <a:rPr lang="en-US" sz="1600" dirty="0" err="1" smtClean="0"/>
              <a:t>Milly's</a:t>
            </a:r>
            <a:r>
              <a:rPr lang="en-US" sz="1600" dirty="0" smtClean="0"/>
              <a:t> father was not so lucky.  Captured when he went aboard the USS Thomas Shields, a U.S. Navy warship that had appeared off St. Marks, the Prophet Francis was turned over to the American army. Andrew Jackson had seized the fort of San Marcos from its Spanish garrison.   Sent ashore by the sailors who had thrown them in irons, Francis and a second Red Stick chief - </a:t>
            </a:r>
            <a:r>
              <a:rPr lang="en-US" sz="1600" dirty="0" err="1" smtClean="0"/>
              <a:t>Homathlemico</a:t>
            </a:r>
            <a:r>
              <a:rPr lang="en-US" sz="1600" dirty="0" smtClean="0"/>
              <a:t> - were hanged without trial just outside the gate of the fort.  </a:t>
            </a:r>
            <a:r>
              <a:rPr lang="en-US" sz="1600" dirty="0" err="1" smtClean="0"/>
              <a:t>Milly</a:t>
            </a:r>
            <a:r>
              <a:rPr lang="en-US" sz="1600" dirty="0" smtClean="0"/>
              <a:t> watched as her father died.  Jackson, however, was in his tent when the Prophet was killed and did not watch as his orders were carried out.</a:t>
            </a:r>
          </a:p>
          <a:p>
            <a:r>
              <a:rPr lang="en-US" sz="1600" dirty="0" smtClean="0"/>
              <a:t>	Ordered to Fort Gadsden to be supplied for their return to the Creek Nation in Alabama, </a:t>
            </a:r>
            <a:r>
              <a:rPr lang="en-US" sz="1600" dirty="0" err="1" smtClean="0"/>
              <a:t>Milly</a:t>
            </a:r>
            <a:r>
              <a:rPr lang="en-US" sz="1600" dirty="0" smtClean="0"/>
              <a:t> walked across today's Apalachicola National Forest with her mother and sister.  They took with them only what they could carry on their backs.  By the time they arrived there, the story of how she had rescued Duncan </a:t>
            </a:r>
            <a:r>
              <a:rPr lang="en-US" sz="1600" dirty="0" err="1" smtClean="0"/>
              <a:t>McCrimmon</a:t>
            </a:r>
            <a:r>
              <a:rPr lang="en-US" sz="1600" dirty="0" smtClean="0"/>
              <a:t> was spreading from newspaper to newspaper across the United States.  </a:t>
            </a:r>
            <a:r>
              <a:rPr lang="en-US" sz="1600" dirty="0" err="1" smtClean="0"/>
              <a:t>Milly</a:t>
            </a:r>
            <a:r>
              <a:rPr lang="en-US" sz="1600" dirty="0" smtClean="0"/>
              <a:t> was hailed by newspaper editors as a "New Pocahontas" and people far and wide sent money to help her family survive its desperate situation.</a:t>
            </a:r>
          </a:p>
          <a:p>
            <a:r>
              <a:rPr lang="en-US" sz="1600" dirty="0" smtClean="0"/>
              <a:t>	Having already returned to his home near Milledgeville, </a:t>
            </a:r>
            <a:r>
              <a:rPr lang="en-US" sz="1600" dirty="0" err="1" smtClean="0"/>
              <a:t>McCrimmon</a:t>
            </a:r>
            <a:r>
              <a:rPr lang="en-US" sz="1600" dirty="0" smtClean="0"/>
              <a:t> was entrusted with these funds and carried them with him as he went back down to Fort Gadsden.  Readers across the nation waited with anticipation to learn the results of his plan to propose marriage to the woman who had saved his life.  </a:t>
            </a:r>
            <a:r>
              <a:rPr lang="en-US" sz="1600" dirty="0" err="1" smtClean="0"/>
              <a:t>Milly</a:t>
            </a:r>
            <a:r>
              <a:rPr lang="en-US" sz="1600" dirty="0" smtClean="0"/>
              <a:t>, however, declined the offer, explaining that she had acted from feelings of humanity alone.  A Florida legend that she married </a:t>
            </a:r>
            <a:r>
              <a:rPr lang="en-US" sz="1600" dirty="0" err="1" smtClean="0"/>
              <a:t>McKrimmon</a:t>
            </a:r>
            <a:r>
              <a:rPr lang="en-US" sz="1600" dirty="0" smtClean="0"/>
              <a:t> and raised a family on the Suwannee River is just that, a legend.  In reality, </a:t>
            </a:r>
            <a:r>
              <a:rPr lang="en-US" sz="1600" dirty="0" err="1" smtClean="0"/>
              <a:t>Milly</a:t>
            </a:r>
            <a:r>
              <a:rPr lang="en-US" sz="1600" dirty="0" smtClean="0"/>
              <a:t> returned to the Creek Nation with her mother and sister.  She eventually married a Creek warrior, but he died of fever in 1836 while serving with the Creek Brigade against the Seminoles in Florida.</a:t>
            </a:r>
          </a:p>
          <a:p>
            <a:r>
              <a:rPr lang="en-US" sz="1600" dirty="0" smtClean="0"/>
              <a:t>	</a:t>
            </a:r>
            <a:r>
              <a:rPr lang="en-US" sz="1600" dirty="0" err="1" smtClean="0"/>
              <a:t>Milly</a:t>
            </a:r>
            <a:r>
              <a:rPr lang="en-US" sz="1600" dirty="0" smtClean="0"/>
              <a:t> Francis walked the Trail of Tears as a member of </a:t>
            </a:r>
            <a:r>
              <a:rPr lang="en-US" sz="1600" dirty="0" err="1" smtClean="0"/>
              <a:t>Tuckabatchee</a:t>
            </a:r>
            <a:r>
              <a:rPr lang="en-US" sz="1600" dirty="0" smtClean="0"/>
              <a:t> </a:t>
            </a:r>
            <a:r>
              <a:rPr lang="en-US" sz="1600" dirty="0" err="1" smtClean="0"/>
              <a:t>Hadjo's</a:t>
            </a:r>
            <a:r>
              <a:rPr lang="en-US" sz="1600" dirty="0" smtClean="0"/>
              <a:t> party.  Eyewitnesses described seeing her pass through Little Rock, Arkansas, in November of 1838.  She arrived at Fort Gibson in present-day Oklahoma in January of 1838 and soon settled with her children in a dirt-floored log cabin at the site of today's </a:t>
            </a:r>
            <a:r>
              <a:rPr lang="en-US" sz="1600" dirty="0" err="1" smtClean="0"/>
              <a:t>Bacone</a:t>
            </a:r>
            <a:r>
              <a:rPr lang="en-US" sz="1600" dirty="0" smtClean="0"/>
              <a:t> College in Muskogee, Oklahoma.  She was living there in abject poverty five </a:t>
            </a:r>
          </a:p>
          <a:p>
            <a:r>
              <a:rPr lang="en-US" sz="1600" dirty="0" smtClean="0"/>
              <a:t>years later when Lt. Col. Ethan Allen  Hitchcock met her and heard the true story of the Pocahontas incident from her own lips.  Moved by her situation, he wrote to the War Department to ask that something be done to relive her suffering.</a:t>
            </a:r>
          </a:p>
          <a:p>
            <a:r>
              <a:rPr lang="en-US" sz="1600" dirty="0" smtClean="0"/>
              <a:t>	After a two year debate, the U.S. Congress in 1844 approved a bill that gave a pension of $96 per year for the "</a:t>
            </a:r>
            <a:r>
              <a:rPr lang="en-US" sz="1600" dirty="0" err="1" smtClean="0"/>
              <a:t>Milly</a:t>
            </a:r>
            <a:r>
              <a:rPr lang="en-US" sz="1600" dirty="0" smtClean="0"/>
              <a:t>, a Creek woman."   The act also awarded a special "medal of honor" to </a:t>
            </a:r>
            <a:r>
              <a:rPr lang="en-US" sz="1600" dirty="0" err="1" smtClean="0"/>
              <a:t>Milly</a:t>
            </a:r>
            <a:r>
              <a:rPr lang="en-US" sz="1600" dirty="0" smtClean="0"/>
              <a:t> Francis for saving the life of Duncan </a:t>
            </a:r>
            <a:r>
              <a:rPr lang="en-US" sz="1600" dirty="0" err="1" smtClean="0"/>
              <a:t>McCrimmon</a:t>
            </a:r>
            <a:r>
              <a:rPr lang="en-US" sz="1600" dirty="0" smtClean="0"/>
              <a:t>.  Many people consider </a:t>
            </a:r>
            <a:r>
              <a:rPr lang="en-US" sz="1600" dirty="0" err="1" smtClean="0"/>
              <a:t>Milly</a:t>
            </a:r>
            <a:r>
              <a:rPr lang="en-US" sz="1600" dirty="0" smtClean="0"/>
              <a:t> Francis to have been the first woman ever to receive a Congressional Medal of Honor, although she is not included on the master  list as  it  was not created until the Civil War.   Sadly, </a:t>
            </a:r>
            <a:r>
              <a:rPr lang="en-US" sz="1600" dirty="0" err="1" smtClean="0"/>
              <a:t>Milly</a:t>
            </a:r>
            <a:r>
              <a:rPr lang="en-US" sz="1600" dirty="0" smtClean="0"/>
              <a:t> Francis died of tuberculosis in Oklahoma before ever receiving either her pension or the medal that was struck in her honor.  A monument noting the site of her grave was funded by the students of </a:t>
            </a:r>
            <a:r>
              <a:rPr lang="en-US" sz="1600" dirty="0" err="1" smtClean="0"/>
              <a:t>Bacone</a:t>
            </a:r>
            <a:r>
              <a:rPr lang="en-US" sz="1600" dirty="0" smtClean="0"/>
              <a:t> College during the 1930s and can be seen on the campus today.</a:t>
            </a:r>
          </a:p>
          <a:p>
            <a:endParaRPr lang="en-US" sz="1600" dirty="0" smtClean="0"/>
          </a:p>
          <a:p>
            <a:endParaRPr lang="en-US" sz="1600" dirty="0"/>
          </a:p>
        </p:txBody>
      </p:sp>
      <p:pic>
        <p:nvPicPr>
          <p:cNvPr id="8" name="Picture 2" descr="Image result for native american creek child 1800"/>
          <p:cNvPicPr>
            <a:picLocks noChangeAspect="1" noChangeArrowheads="1"/>
          </p:cNvPicPr>
          <p:nvPr/>
        </p:nvPicPr>
        <p:blipFill>
          <a:blip r:embed="rId4"/>
          <a:srcRect l="47502" t="12670" r="8124" b="-997"/>
          <a:stretch>
            <a:fillRect/>
          </a:stretch>
        </p:blipFill>
        <p:spPr bwMode="auto">
          <a:xfrm>
            <a:off x="7162800" y="4191000"/>
            <a:ext cx="1981200" cy="4648200"/>
          </a:xfrm>
          <a:prstGeom prst="rect">
            <a:avLst/>
          </a:prstGeom>
          <a:noFill/>
        </p:spPr>
      </p:pic>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vintage-native-american-girls-portrait-photography-1-575a5eb65d1ca__700"/>
          <p:cNvPicPr>
            <a:picLocks noChangeAspect="1" noChangeArrowheads="1"/>
          </p:cNvPicPr>
          <p:nvPr/>
        </p:nvPicPr>
        <p:blipFill>
          <a:blip r:embed="rId2"/>
          <a:srcRect l="33108" t="16298" r="36006" b="21089"/>
          <a:stretch>
            <a:fillRect/>
          </a:stretch>
        </p:blipFill>
        <p:spPr bwMode="auto">
          <a:xfrm flipH="1">
            <a:off x="6934200" y="1600200"/>
            <a:ext cx="2209800" cy="5257800"/>
          </a:xfrm>
          <a:prstGeom prst="rect">
            <a:avLst/>
          </a:prstGeom>
          <a:noFill/>
        </p:spPr>
      </p:pic>
      <p:sp>
        <p:nvSpPr>
          <p:cNvPr id="13" name="Rectangle 12"/>
          <p:cNvSpPr/>
          <p:nvPr/>
        </p:nvSpPr>
        <p:spPr>
          <a:xfrm>
            <a:off x="0" y="1295400"/>
            <a:ext cx="9144000" cy="5632311"/>
          </a:xfrm>
          <a:prstGeom prst="rect">
            <a:avLst/>
          </a:prstGeom>
        </p:spPr>
        <p:txBody>
          <a:bodyPr wrap="square">
            <a:spAutoFit/>
          </a:bodyPr>
          <a:lstStyle/>
          <a:p>
            <a:pPr>
              <a:buFont typeface="Arial" pitchFamily="34" charset="0"/>
              <a:buChar char="•"/>
            </a:pPr>
            <a:r>
              <a:rPr lang="en-US" sz="3000" dirty="0" smtClean="0">
                <a:solidFill>
                  <a:srgbClr val="00B050"/>
                </a:solidFill>
                <a:effectLst>
                  <a:outerShdw dist="50800" dir="7200000" algn="ctr" rotWithShape="0">
                    <a:schemeClr val="tx1"/>
                  </a:outerShdw>
                </a:effectLst>
              </a:rPr>
              <a:t> 1819: Spain agrees to cede Florida to U.S. with</a:t>
            </a:r>
          </a:p>
          <a:p>
            <a:r>
              <a:rPr lang="en-US" sz="3000" dirty="0" smtClean="0">
                <a:solidFill>
                  <a:srgbClr val="00B050"/>
                </a:solidFill>
                <a:effectLst>
                  <a:outerShdw dist="50800" dir="7200000" algn="ctr" rotWithShape="0">
                    <a:schemeClr val="tx1"/>
                  </a:outerShdw>
                </a:effectLst>
              </a:rPr>
              <a:t>   	   Adams-</a:t>
            </a:r>
            <a:r>
              <a:rPr lang="en-US" sz="3000" dirty="0" err="1" smtClean="0">
                <a:solidFill>
                  <a:srgbClr val="00B050"/>
                </a:solidFill>
                <a:effectLst>
                  <a:outerShdw dist="50800" dir="7200000" algn="ctr" rotWithShape="0">
                    <a:schemeClr val="tx1"/>
                  </a:outerShdw>
                </a:effectLst>
              </a:rPr>
              <a:t>Onis</a:t>
            </a:r>
            <a:r>
              <a:rPr lang="en-US" sz="3000" dirty="0" smtClean="0">
                <a:solidFill>
                  <a:srgbClr val="00B050"/>
                </a:solidFill>
                <a:effectLst>
                  <a:outerShdw dist="50800" dir="7200000" algn="ctr" rotWithShape="0">
                    <a:schemeClr val="tx1"/>
                  </a:outerShdw>
                </a:effectLst>
              </a:rPr>
              <a:t> Treaty (1821)</a:t>
            </a:r>
          </a:p>
          <a:p>
            <a:pPr>
              <a:buFont typeface="Arial" pitchFamily="34" charset="0"/>
              <a:buChar char="•"/>
            </a:pPr>
            <a:r>
              <a:rPr lang="en-US" sz="3000" dirty="0" smtClean="0">
                <a:solidFill>
                  <a:srgbClr val="00B050"/>
                </a:solidFill>
                <a:effectLst>
                  <a:outerShdw dist="50800" dir="7200000" algn="ctr" rotWithShape="0">
                    <a:schemeClr val="tx1"/>
                  </a:outerShdw>
                </a:effectLst>
              </a:rPr>
              <a:t> 1823: Treaty of Moultrie Creek</a:t>
            </a:r>
          </a:p>
          <a:p>
            <a:r>
              <a:rPr lang="en-US" sz="3000" dirty="0" smtClean="0">
                <a:solidFill>
                  <a:srgbClr val="00B050"/>
                </a:solidFill>
                <a:effectLst>
                  <a:outerShdw dist="50800" dir="7200000" algn="ctr" rotWithShape="0">
                    <a:schemeClr val="tx1"/>
                  </a:outerShdw>
                </a:effectLst>
              </a:rPr>
              <a:t>	- Seminoles cede all lands in </a:t>
            </a:r>
          </a:p>
          <a:p>
            <a:r>
              <a:rPr lang="en-US" sz="3000" dirty="0" smtClean="0">
                <a:solidFill>
                  <a:srgbClr val="00B050"/>
                </a:solidFill>
                <a:effectLst>
                  <a:outerShdw dist="50800" dir="7200000" algn="ctr" rotWithShape="0">
                    <a:schemeClr val="tx1"/>
                  </a:outerShdw>
                </a:effectLst>
              </a:rPr>
              <a:t>	   Florida  to U.S. government</a:t>
            </a:r>
          </a:p>
          <a:p>
            <a:r>
              <a:rPr lang="en-US" sz="3000" dirty="0" smtClean="0">
                <a:solidFill>
                  <a:srgbClr val="00B050"/>
                </a:solidFill>
                <a:effectLst>
                  <a:outerShdw dist="50800" dir="7200000" algn="ctr" rotWithShape="0">
                    <a:schemeClr val="tx1"/>
                  </a:outerShdw>
                </a:effectLst>
              </a:rPr>
              <a:t>	- Seminoles move to 4M acre </a:t>
            </a:r>
          </a:p>
          <a:p>
            <a:r>
              <a:rPr lang="en-US" sz="3000" dirty="0" smtClean="0">
                <a:solidFill>
                  <a:srgbClr val="00B050"/>
                </a:solidFill>
                <a:effectLst>
                  <a:outerShdw dist="50800" dir="7200000" algn="ctr" rotWithShape="0">
                    <a:schemeClr val="tx1"/>
                  </a:outerShdw>
                </a:effectLst>
              </a:rPr>
              <a:t>	  reserve in central Florida</a:t>
            </a:r>
          </a:p>
          <a:p>
            <a:r>
              <a:rPr lang="en-US" sz="3000" dirty="0" smtClean="0">
                <a:solidFill>
                  <a:srgbClr val="00B050"/>
                </a:solidFill>
                <a:effectLst>
                  <a:outerShdw dist="50800" dir="7200000" algn="ctr" rotWithShape="0">
                    <a:schemeClr val="tx1"/>
                  </a:outerShdw>
                </a:effectLst>
              </a:rPr>
              <a:t>	- U.S. government provides </a:t>
            </a:r>
          </a:p>
          <a:p>
            <a:r>
              <a:rPr lang="en-US" sz="3000" dirty="0" smtClean="0">
                <a:solidFill>
                  <a:srgbClr val="00B050"/>
                </a:solidFill>
                <a:effectLst>
                  <a:outerShdw dist="50800" dir="7200000" algn="ctr" rotWithShape="0">
                    <a:schemeClr val="tx1"/>
                  </a:outerShdw>
                </a:effectLst>
              </a:rPr>
              <a:t>             farm equipment, livestock,</a:t>
            </a:r>
          </a:p>
          <a:p>
            <a:r>
              <a:rPr lang="en-US" sz="3000" dirty="0" smtClean="0">
                <a:solidFill>
                  <a:srgbClr val="00B050"/>
                </a:solidFill>
                <a:effectLst>
                  <a:outerShdw dist="50800" dir="7200000" algn="ctr" rotWithShape="0">
                    <a:schemeClr val="tx1"/>
                  </a:outerShdw>
                </a:effectLst>
              </a:rPr>
              <a:t>             schools, cash payments</a:t>
            </a:r>
          </a:p>
          <a:p>
            <a:r>
              <a:rPr lang="en-US" sz="3000" dirty="0" smtClean="0">
                <a:solidFill>
                  <a:srgbClr val="00B050"/>
                </a:solidFill>
                <a:effectLst>
                  <a:outerShdw dist="50800" dir="7200000" algn="ctr" rotWithShape="0">
                    <a:schemeClr val="tx1"/>
                  </a:outerShdw>
                </a:effectLst>
              </a:rPr>
              <a:t>	- Seminoles must allow </a:t>
            </a:r>
            <a:r>
              <a:rPr lang="en-US" sz="3000" dirty="0" err="1" smtClean="0">
                <a:solidFill>
                  <a:srgbClr val="00B050"/>
                </a:solidFill>
                <a:effectLst>
                  <a:outerShdw dist="50800" dir="7200000" algn="ctr" rotWithShape="0">
                    <a:schemeClr val="tx1"/>
                  </a:outerShdw>
                </a:effectLst>
              </a:rPr>
              <a:t>gov’t</a:t>
            </a:r>
            <a:r>
              <a:rPr lang="en-US" sz="3000" dirty="0" smtClean="0">
                <a:solidFill>
                  <a:srgbClr val="00B050"/>
                </a:solidFill>
                <a:effectLst>
                  <a:outerShdw dist="50800" dir="7200000" algn="ctr" rotWithShape="0">
                    <a:schemeClr val="tx1"/>
                  </a:outerShdw>
                </a:effectLst>
              </a:rPr>
              <a:t> </a:t>
            </a:r>
          </a:p>
          <a:p>
            <a:r>
              <a:rPr lang="en-US" sz="3000" dirty="0" smtClean="0">
                <a:solidFill>
                  <a:srgbClr val="00B050"/>
                </a:solidFill>
                <a:effectLst>
                  <a:outerShdw dist="50800" dir="7200000" algn="ctr" rotWithShape="0">
                    <a:schemeClr val="tx1"/>
                  </a:outerShdw>
                </a:effectLst>
              </a:rPr>
              <a:t>	  roads through reservation lands </a:t>
            </a:r>
          </a:p>
        </p:txBody>
      </p:sp>
      <p:sp useBgFill="1">
        <p:nvSpPr>
          <p:cNvPr id="2" name="TextBox 1"/>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p:nvSpPr>
          <p:cNvPr id="5" name="Rectangle 4"/>
          <p:cNvSpPr/>
          <p:nvPr/>
        </p:nvSpPr>
        <p:spPr>
          <a:xfrm>
            <a:off x="2819400" y="609600"/>
            <a:ext cx="2819400" cy="646331"/>
          </a:xfrm>
          <a:prstGeom prst="rect">
            <a:avLst/>
          </a:prstGeom>
        </p:spPr>
        <p:txBody>
          <a:bodyPr wrap="square">
            <a:spAutoFit/>
          </a:bodyPr>
          <a:lstStyle/>
          <a:p>
            <a:r>
              <a:rPr lang="en-US" sz="3600" b="1" dirty="0" err="1" smtClean="0">
                <a:solidFill>
                  <a:srgbClr val="FF0000"/>
                </a:solidFill>
                <a:effectLst>
                  <a:outerShdw dist="50800" dir="7200000" algn="ctr" rotWithShape="0">
                    <a:schemeClr val="tx1"/>
                  </a:outerShdw>
                </a:effectLst>
              </a:rPr>
              <a:t>Milly</a:t>
            </a:r>
            <a:r>
              <a:rPr lang="en-US" sz="3600" b="1" dirty="0" smtClean="0">
                <a:solidFill>
                  <a:srgbClr val="FF0000"/>
                </a:solidFill>
                <a:effectLst>
                  <a:outerShdw dist="50800" dir="7200000" algn="ctr" rotWithShape="0">
                    <a:schemeClr val="tx1"/>
                  </a:outerShdw>
                </a:effectLst>
              </a:rPr>
              <a:t> Francis </a:t>
            </a:r>
          </a:p>
        </p:txBody>
      </p:sp>
      <p:pic>
        <p:nvPicPr>
          <p:cNvPr id="11" name="Picture 2"/>
          <p:cNvPicPr>
            <a:picLocks noChangeAspect="1" noChangeArrowheads="1"/>
          </p:cNvPicPr>
          <p:nvPr/>
        </p:nvPicPr>
        <p:blipFill>
          <a:blip r:embed="rId3"/>
          <a:srcRect t="7183" b="6622"/>
          <a:stretch>
            <a:fillRect/>
          </a:stretch>
        </p:blipFill>
        <p:spPr bwMode="auto">
          <a:xfrm>
            <a:off x="5562600" y="1828800"/>
            <a:ext cx="3581400" cy="4504119"/>
          </a:xfrm>
          <a:prstGeom prst="rect">
            <a:avLst/>
          </a:prstGeom>
          <a:noFill/>
          <a:ln w="9525">
            <a:noFill/>
            <a:miter lim="800000"/>
            <a:headEnd/>
            <a:tailEnd/>
          </a:ln>
          <a:effectLst/>
        </p:spPr>
      </p:pic>
      <p:sp useBgFill="1">
        <p:nvSpPr>
          <p:cNvPr id="12" name="TextBox 11"/>
          <p:cNvSpPr txBox="1"/>
          <p:nvPr/>
        </p:nvSpPr>
        <p:spPr>
          <a:xfrm>
            <a:off x="1554480" y="621792"/>
            <a:ext cx="5257800" cy="584775"/>
          </a:xfrm>
          <a:prstGeom prst="rect">
            <a:avLst/>
          </a:prstGeom>
        </p:spPr>
        <p:txBody>
          <a:bodyPr wrap="square" rtlCol="0">
            <a:spAutoFit/>
          </a:bodyPr>
          <a:lstStyle/>
          <a:p>
            <a:r>
              <a:rPr lang="en-US" sz="3200" dirty="0" smtClean="0">
                <a:solidFill>
                  <a:srgbClr val="FF0000"/>
                </a:solidFill>
                <a:effectLst>
                  <a:outerShdw dist="50800" dir="7200000" algn="ctr" rotWithShape="0">
                    <a:schemeClr val="tx1"/>
                  </a:outerShdw>
                </a:effectLst>
              </a:rPr>
              <a:t>1</a:t>
            </a:r>
            <a:r>
              <a:rPr lang="en-US" sz="3200" baseline="30000" dirty="0" smtClean="0">
                <a:solidFill>
                  <a:srgbClr val="FF0000"/>
                </a:solidFill>
                <a:effectLst>
                  <a:outerShdw dist="50800" dir="7200000" algn="ctr" rotWithShape="0">
                    <a:schemeClr val="tx1"/>
                  </a:outerShdw>
                </a:effectLst>
              </a:rPr>
              <a:t>st</a:t>
            </a:r>
            <a:r>
              <a:rPr lang="en-US" sz="3200" dirty="0" smtClean="0">
                <a:solidFill>
                  <a:srgbClr val="FF0000"/>
                </a:solidFill>
                <a:effectLst>
                  <a:outerShdw dist="50800" dir="7200000" algn="ctr" rotWithShape="0">
                    <a:schemeClr val="tx1"/>
                  </a:outerShdw>
                </a:effectLst>
              </a:rPr>
              <a:t> Seminole War  (1817-1818)</a:t>
            </a:r>
          </a:p>
        </p:txBody>
      </p:sp>
      <p:sp>
        <p:nvSpPr>
          <p:cNvPr id="10" name="Rounded Rectangle 9"/>
          <p:cNvSpPr/>
          <p:nvPr/>
        </p:nvSpPr>
        <p:spPr>
          <a:xfrm>
            <a:off x="914400" y="76200"/>
            <a:ext cx="22098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6684264" y="5328920"/>
            <a:ext cx="1506220" cy="995680"/>
          </a:xfrm>
          <a:custGeom>
            <a:avLst/>
            <a:gdLst>
              <a:gd name="connsiteX0" fmla="*/ 1226820 w 1590040"/>
              <a:gd name="connsiteY0" fmla="*/ 33020 h 1122680"/>
              <a:gd name="connsiteX1" fmla="*/ 1333500 w 1590040"/>
              <a:gd name="connsiteY1" fmla="*/ 276860 h 1122680"/>
              <a:gd name="connsiteX2" fmla="*/ 1455420 w 1590040"/>
              <a:gd name="connsiteY2" fmla="*/ 566420 h 1122680"/>
              <a:gd name="connsiteX3" fmla="*/ 1577340 w 1590040"/>
              <a:gd name="connsiteY3" fmla="*/ 947420 h 1122680"/>
              <a:gd name="connsiteX4" fmla="*/ 1531620 w 1590040"/>
              <a:gd name="connsiteY4" fmla="*/ 1099820 h 1122680"/>
              <a:gd name="connsiteX5" fmla="*/ 1455420 w 1590040"/>
              <a:gd name="connsiteY5" fmla="*/ 1084580 h 1122680"/>
              <a:gd name="connsiteX6" fmla="*/ 1363980 w 1590040"/>
              <a:gd name="connsiteY6" fmla="*/ 977900 h 1122680"/>
              <a:gd name="connsiteX7" fmla="*/ 1196340 w 1590040"/>
              <a:gd name="connsiteY7" fmla="*/ 795020 h 1122680"/>
              <a:gd name="connsiteX8" fmla="*/ 1089660 w 1590040"/>
              <a:gd name="connsiteY8" fmla="*/ 596900 h 1122680"/>
              <a:gd name="connsiteX9" fmla="*/ 1120140 w 1590040"/>
              <a:gd name="connsiteY9" fmla="*/ 459740 h 1122680"/>
              <a:gd name="connsiteX10" fmla="*/ 1043940 w 1590040"/>
              <a:gd name="connsiteY10" fmla="*/ 368300 h 1122680"/>
              <a:gd name="connsiteX11" fmla="*/ 815340 w 1590040"/>
              <a:gd name="connsiteY11" fmla="*/ 246380 h 1122680"/>
              <a:gd name="connsiteX12" fmla="*/ 632460 w 1590040"/>
              <a:gd name="connsiteY12" fmla="*/ 307340 h 1122680"/>
              <a:gd name="connsiteX13" fmla="*/ 419100 w 1590040"/>
              <a:gd name="connsiteY13" fmla="*/ 200660 h 1122680"/>
              <a:gd name="connsiteX14" fmla="*/ 144780 w 1590040"/>
              <a:gd name="connsiteY14" fmla="*/ 261620 h 1122680"/>
              <a:gd name="connsiteX15" fmla="*/ 68580 w 1590040"/>
              <a:gd name="connsiteY15" fmla="*/ 292100 h 1122680"/>
              <a:gd name="connsiteX16" fmla="*/ 38100 w 1590040"/>
              <a:gd name="connsiteY16" fmla="*/ 93980 h 1122680"/>
              <a:gd name="connsiteX17" fmla="*/ 297180 w 1590040"/>
              <a:gd name="connsiteY17" fmla="*/ 78740 h 1122680"/>
              <a:gd name="connsiteX18" fmla="*/ 693420 w 1590040"/>
              <a:gd name="connsiteY18" fmla="*/ 93980 h 1122680"/>
              <a:gd name="connsiteX19" fmla="*/ 1013460 w 1590040"/>
              <a:gd name="connsiteY19" fmla="*/ 93980 h 1122680"/>
              <a:gd name="connsiteX20" fmla="*/ 1181100 w 1590040"/>
              <a:gd name="connsiteY20" fmla="*/ 93980 h 1122680"/>
              <a:gd name="connsiteX21" fmla="*/ 1196340 w 1590040"/>
              <a:gd name="connsiteY21" fmla="*/ 78740 h 1122680"/>
              <a:gd name="connsiteX22" fmla="*/ 1226820 w 1590040"/>
              <a:gd name="connsiteY22" fmla="*/ 33020 h 1122680"/>
              <a:gd name="connsiteX0" fmla="*/ 1196340 w 1590040"/>
              <a:gd name="connsiteY0" fmla="*/ 30480 h 1074420"/>
              <a:gd name="connsiteX1" fmla="*/ 1333500 w 1590040"/>
              <a:gd name="connsiteY1" fmla="*/ 228600 h 1074420"/>
              <a:gd name="connsiteX2" fmla="*/ 1455420 w 1590040"/>
              <a:gd name="connsiteY2" fmla="*/ 518160 h 1074420"/>
              <a:gd name="connsiteX3" fmla="*/ 1577340 w 1590040"/>
              <a:gd name="connsiteY3" fmla="*/ 899160 h 1074420"/>
              <a:gd name="connsiteX4" fmla="*/ 1531620 w 1590040"/>
              <a:gd name="connsiteY4" fmla="*/ 1051560 h 1074420"/>
              <a:gd name="connsiteX5" fmla="*/ 1455420 w 1590040"/>
              <a:gd name="connsiteY5" fmla="*/ 1036320 h 1074420"/>
              <a:gd name="connsiteX6" fmla="*/ 1363980 w 1590040"/>
              <a:gd name="connsiteY6" fmla="*/ 929640 h 1074420"/>
              <a:gd name="connsiteX7" fmla="*/ 1196340 w 1590040"/>
              <a:gd name="connsiteY7" fmla="*/ 746760 h 1074420"/>
              <a:gd name="connsiteX8" fmla="*/ 1089660 w 1590040"/>
              <a:gd name="connsiteY8" fmla="*/ 548640 h 1074420"/>
              <a:gd name="connsiteX9" fmla="*/ 1120140 w 1590040"/>
              <a:gd name="connsiteY9" fmla="*/ 411480 h 1074420"/>
              <a:gd name="connsiteX10" fmla="*/ 1043940 w 1590040"/>
              <a:gd name="connsiteY10" fmla="*/ 320040 h 1074420"/>
              <a:gd name="connsiteX11" fmla="*/ 815340 w 1590040"/>
              <a:gd name="connsiteY11" fmla="*/ 198120 h 1074420"/>
              <a:gd name="connsiteX12" fmla="*/ 632460 w 1590040"/>
              <a:gd name="connsiteY12" fmla="*/ 259080 h 1074420"/>
              <a:gd name="connsiteX13" fmla="*/ 419100 w 1590040"/>
              <a:gd name="connsiteY13" fmla="*/ 152400 h 1074420"/>
              <a:gd name="connsiteX14" fmla="*/ 144780 w 1590040"/>
              <a:gd name="connsiteY14" fmla="*/ 213360 h 1074420"/>
              <a:gd name="connsiteX15" fmla="*/ 68580 w 1590040"/>
              <a:gd name="connsiteY15" fmla="*/ 243840 h 1074420"/>
              <a:gd name="connsiteX16" fmla="*/ 38100 w 1590040"/>
              <a:gd name="connsiteY16" fmla="*/ 45720 h 1074420"/>
              <a:gd name="connsiteX17" fmla="*/ 297180 w 1590040"/>
              <a:gd name="connsiteY17" fmla="*/ 30480 h 1074420"/>
              <a:gd name="connsiteX18" fmla="*/ 693420 w 1590040"/>
              <a:gd name="connsiteY18" fmla="*/ 45720 h 1074420"/>
              <a:gd name="connsiteX19" fmla="*/ 1013460 w 1590040"/>
              <a:gd name="connsiteY19" fmla="*/ 45720 h 1074420"/>
              <a:gd name="connsiteX20" fmla="*/ 1181100 w 1590040"/>
              <a:gd name="connsiteY20" fmla="*/ 45720 h 1074420"/>
              <a:gd name="connsiteX21" fmla="*/ 1196340 w 1590040"/>
              <a:gd name="connsiteY21" fmla="*/ 30480 h 1074420"/>
              <a:gd name="connsiteX0" fmla="*/ 1181100 w 1590040"/>
              <a:gd name="connsiteY0" fmla="*/ 35560 h 1064260"/>
              <a:gd name="connsiteX1" fmla="*/ 1333500 w 1590040"/>
              <a:gd name="connsiteY1" fmla="*/ 218440 h 1064260"/>
              <a:gd name="connsiteX2" fmla="*/ 1455420 w 1590040"/>
              <a:gd name="connsiteY2" fmla="*/ 508000 h 1064260"/>
              <a:gd name="connsiteX3" fmla="*/ 1577340 w 1590040"/>
              <a:gd name="connsiteY3" fmla="*/ 889000 h 1064260"/>
              <a:gd name="connsiteX4" fmla="*/ 1531620 w 1590040"/>
              <a:gd name="connsiteY4" fmla="*/ 1041400 h 1064260"/>
              <a:gd name="connsiteX5" fmla="*/ 1455420 w 1590040"/>
              <a:gd name="connsiteY5" fmla="*/ 1026160 h 1064260"/>
              <a:gd name="connsiteX6" fmla="*/ 1363980 w 1590040"/>
              <a:gd name="connsiteY6" fmla="*/ 919480 h 1064260"/>
              <a:gd name="connsiteX7" fmla="*/ 1196340 w 1590040"/>
              <a:gd name="connsiteY7" fmla="*/ 736600 h 1064260"/>
              <a:gd name="connsiteX8" fmla="*/ 1089660 w 1590040"/>
              <a:gd name="connsiteY8" fmla="*/ 538480 h 1064260"/>
              <a:gd name="connsiteX9" fmla="*/ 1120140 w 1590040"/>
              <a:gd name="connsiteY9" fmla="*/ 401320 h 1064260"/>
              <a:gd name="connsiteX10" fmla="*/ 1043940 w 1590040"/>
              <a:gd name="connsiteY10" fmla="*/ 309880 h 1064260"/>
              <a:gd name="connsiteX11" fmla="*/ 815340 w 1590040"/>
              <a:gd name="connsiteY11" fmla="*/ 187960 h 1064260"/>
              <a:gd name="connsiteX12" fmla="*/ 632460 w 1590040"/>
              <a:gd name="connsiteY12" fmla="*/ 248920 h 1064260"/>
              <a:gd name="connsiteX13" fmla="*/ 419100 w 1590040"/>
              <a:gd name="connsiteY13" fmla="*/ 142240 h 1064260"/>
              <a:gd name="connsiteX14" fmla="*/ 144780 w 1590040"/>
              <a:gd name="connsiteY14" fmla="*/ 203200 h 1064260"/>
              <a:gd name="connsiteX15" fmla="*/ 68580 w 1590040"/>
              <a:gd name="connsiteY15" fmla="*/ 233680 h 1064260"/>
              <a:gd name="connsiteX16" fmla="*/ 38100 w 1590040"/>
              <a:gd name="connsiteY16" fmla="*/ 35560 h 1064260"/>
              <a:gd name="connsiteX17" fmla="*/ 297180 w 1590040"/>
              <a:gd name="connsiteY17" fmla="*/ 20320 h 1064260"/>
              <a:gd name="connsiteX18" fmla="*/ 693420 w 1590040"/>
              <a:gd name="connsiteY18" fmla="*/ 35560 h 1064260"/>
              <a:gd name="connsiteX19" fmla="*/ 1013460 w 1590040"/>
              <a:gd name="connsiteY19" fmla="*/ 35560 h 1064260"/>
              <a:gd name="connsiteX20" fmla="*/ 1181100 w 1590040"/>
              <a:gd name="connsiteY20" fmla="*/ 35560 h 106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90040" h="1064260">
                <a:moveTo>
                  <a:pt x="1181100" y="35560"/>
                </a:moveTo>
                <a:cubicBezTo>
                  <a:pt x="1234440" y="66040"/>
                  <a:pt x="1287780" y="139700"/>
                  <a:pt x="1333500" y="218440"/>
                </a:cubicBezTo>
                <a:cubicBezTo>
                  <a:pt x="1379220" y="297180"/>
                  <a:pt x="1414780" y="396240"/>
                  <a:pt x="1455420" y="508000"/>
                </a:cubicBezTo>
                <a:cubicBezTo>
                  <a:pt x="1496060" y="619760"/>
                  <a:pt x="1564640" y="800100"/>
                  <a:pt x="1577340" y="889000"/>
                </a:cubicBezTo>
                <a:cubicBezTo>
                  <a:pt x="1590040" y="977900"/>
                  <a:pt x="1551940" y="1018540"/>
                  <a:pt x="1531620" y="1041400"/>
                </a:cubicBezTo>
                <a:cubicBezTo>
                  <a:pt x="1511300" y="1064260"/>
                  <a:pt x="1483360" y="1046480"/>
                  <a:pt x="1455420" y="1026160"/>
                </a:cubicBezTo>
                <a:cubicBezTo>
                  <a:pt x="1427480" y="1005840"/>
                  <a:pt x="1407160" y="967740"/>
                  <a:pt x="1363980" y="919480"/>
                </a:cubicBezTo>
                <a:cubicBezTo>
                  <a:pt x="1320800" y="871220"/>
                  <a:pt x="1242060" y="800100"/>
                  <a:pt x="1196340" y="736600"/>
                </a:cubicBezTo>
                <a:cubicBezTo>
                  <a:pt x="1150620" y="673100"/>
                  <a:pt x="1102360" y="594360"/>
                  <a:pt x="1089660" y="538480"/>
                </a:cubicBezTo>
                <a:cubicBezTo>
                  <a:pt x="1076960" y="482600"/>
                  <a:pt x="1127760" y="439420"/>
                  <a:pt x="1120140" y="401320"/>
                </a:cubicBezTo>
                <a:cubicBezTo>
                  <a:pt x="1112520" y="363220"/>
                  <a:pt x="1094740" y="345440"/>
                  <a:pt x="1043940" y="309880"/>
                </a:cubicBezTo>
                <a:cubicBezTo>
                  <a:pt x="993140" y="274320"/>
                  <a:pt x="883920" y="198120"/>
                  <a:pt x="815340" y="187960"/>
                </a:cubicBezTo>
                <a:cubicBezTo>
                  <a:pt x="746760" y="177800"/>
                  <a:pt x="698500" y="256540"/>
                  <a:pt x="632460" y="248920"/>
                </a:cubicBezTo>
                <a:cubicBezTo>
                  <a:pt x="566420" y="241300"/>
                  <a:pt x="500380" y="149860"/>
                  <a:pt x="419100" y="142240"/>
                </a:cubicBezTo>
                <a:cubicBezTo>
                  <a:pt x="337820" y="134620"/>
                  <a:pt x="203200" y="187960"/>
                  <a:pt x="144780" y="203200"/>
                </a:cubicBezTo>
                <a:cubicBezTo>
                  <a:pt x="86360" y="218440"/>
                  <a:pt x="86360" y="261620"/>
                  <a:pt x="68580" y="233680"/>
                </a:cubicBezTo>
                <a:cubicBezTo>
                  <a:pt x="50800" y="205740"/>
                  <a:pt x="0" y="71120"/>
                  <a:pt x="38100" y="35560"/>
                </a:cubicBezTo>
                <a:cubicBezTo>
                  <a:pt x="76200" y="0"/>
                  <a:pt x="187960" y="20320"/>
                  <a:pt x="297180" y="20320"/>
                </a:cubicBezTo>
                <a:cubicBezTo>
                  <a:pt x="406400" y="20320"/>
                  <a:pt x="574040" y="33020"/>
                  <a:pt x="693420" y="35560"/>
                </a:cubicBezTo>
                <a:cubicBezTo>
                  <a:pt x="812800" y="38100"/>
                  <a:pt x="1013460" y="35560"/>
                  <a:pt x="1013460" y="35560"/>
                </a:cubicBezTo>
                <a:cubicBezTo>
                  <a:pt x="1094740" y="35560"/>
                  <a:pt x="1127760" y="5080"/>
                  <a:pt x="1181100" y="35560"/>
                </a:cubicBezTo>
                <a:close/>
              </a:path>
            </a:pathLst>
          </a:cu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p:cNvSpPr/>
          <p:nvPr/>
        </p:nvSpPr>
        <p:spPr>
          <a:xfrm>
            <a:off x="2743200" y="4572000"/>
            <a:ext cx="3273665" cy="707886"/>
          </a:xfrm>
          <a:prstGeom prst="rect">
            <a:avLst/>
          </a:prstGeom>
        </p:spPr>
        <p:txBody>
          <a:bodyPr wrap="square">
            <a:spAutoFit/>
          </a:bodyPr>
          <a:lstStyle/>
          <a:p>
            <a:pPr algn="ctr"/>
            <a:r>
              <a:rPr lang="en-US" sz="4000" b="1" dirty="0" smtClean="0"/>
              <a:t>. . . WEEK FIVE</a:t>
            </a:r>
          </a:p>
        </p:txBody>
      </p:sp>
      <p:sp useBgFill="1">
        <p:nvSpPr>
          <p:cNvPr id="17" name="Rectangle 16"/>
          <p:cNvSpPr/>
          <p:nvPr/>
        </p:nvSpPr>
        <p:spPr>
          <a:xfrm rot="20535895">
            <a:off x="851" y="3641493"/>
            <a:ext cx="6989709" cy="584775"/>
          </a:xfrm>
          <a:prstGeom prst="rect">
            <a:avLst/>
          </a:prstGeom>
        </p:spPr>
        <p:txBody>
          <a:bodyPr wrap="square">
            <a:spAutoFit/>
          </a:bodyPr>
          <a:lstStyle/>
          <a:p>
            <a:pPr algn="ctr"/>
            <a:r>
              <a:rPr lang="en-US" sz="3200" dirty="0" smtClean="0">
                <a:ln>
                  <a:solidFill>
                    <a:srgbClr val="FF0000"/>
                  </a:solidFill>
                </a:ln>
                <a:solidFill>
                  <a:srgbClr val="FF0000"/>
                </a:solidFill>
                <a:effectLst>
                  <a:outerShdw dist="50800" dir="7200000" algn="ctr" rotWithShape="0">
                    <a:schemeClr val="tx1"/>
                  </a:outerShdw>
                </a:effectLst>
                <a:latin typeface="Tempus Sans ITC" pitchFamily="82" charset="0"/>
              </a:rPr>
              <a:t>Does </a:t>
            </a:r>
            <a:r>
              <a:rPr lang="en-US" sz="3200" dirty="0" err="1" smtClean="0">
                <a:ln>
                  <a:solidFill>
                    <a:srgbClr val="FF0000"/>
                  </a:solidFill>
                </a:ln>
                <a:solidFill>
                  <a:srgbClr val="FF0000"/>
                </a:solidFill>
                <a:effectLst>
                  <a:outerShdw dist="50800" dir="7200000" algn="ctr" rotWithShape="0">
                    <a:schemeClr val="tx1"/>
                  </a:outerShdw>
                </a:effectLst>
                <a:latin typeface="Tempus Sans ITC" pitchFamily="82" charset="0"/>
              </a:rPr>
              <a:t>Milly</a:t>
            </a:r>
            <a:r>
              <a:rPr lang="en-US" sz="3200" dirty="0" smtClean="0">
                <a:ln>
                  <a:solidFill>
                    <a:srgbClr val="FF0000"/>
                  </a:solidFill>
                </a:ln>
                <a:solidFill>
                  <a:srgbClr val="FF0000"/>
                </a:solidFill>
                <a:effectLst>
                  <a:outerShdw dist="50800" dir="7200000" algn="ctr" rotWithShape="0">
                    <a:schemeClr val="tx1"/>
                  </a:outerShdw>
                </a:effectLst>
                <a:latin typeface="Tempus Sans ITC" pitchFamily="82" charset="0"/>
              </a:rPr>
              <a:t> marry the American Soldier?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5"/>
                                        </p:tgtEl>
                                      </p:cBhvr>
                                    </p:animEffect>
                                    <p:set>
                                      <p:cBhvr>
                                        <p:cTn id="10" dur="1" fill="hold">
                                          <p:stCondLst>
                                            <p:cond delay="999"/>
                                          </p:stCondLst>
                                        </p:cTn>
                                        <p:tgtEl>
                                          <p:spTgt spid="1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5"/>
                                        </p:tgtEl>
                                      </p:cBhvr>
                                    </p:animEffect>
                                    <p:set>
                                      <p:cBhvr>
                                        <p:cTn id="13" dur="1" fill="hold">
                                          <p:stCondLst>
                                            <p:cond delay="999"/>
                                          </p:stCondLst>
                                        </p:cTn>
                                        <p:tgtEl>
                                          <p:spTgt spid="5"/>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9"/>
                                        </p:tgtEl>
                                      </p:cBhvr>
                                    </p:animEffect>
                                    <p:set>
                                      <p:cBhvr>
                                        <p:cTn id="16" dur="1" fill="hold">
                                          <p:stCondLst>
                                            <p:cond delay="999"/>
                                          </p:stCondLst>
                                        </p:cTn>
                                        <p:tgtEl>
                                          <p:spTgt spid="9"/>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1000"/>
                                        <p:tgtEl>
                                          <p:spTgt spid="13">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xEl>
                                              <p:pRg st="1" end="1"/>
                                            </p:txEl>
                                          </p:spTgt>
                                        </p:tgtEl>
                                        <p:attrNameLst>
                                          <p:attrName>style.visibility</p:attrName>
                                        </p:attrNameLst>
                                      </p:cBhvr>
                                      <p:to>
                                        <p:strVal val="visible"/>
                                      </p:to>
                                    </p:set>
                                    <p:animEffect transition="in" filter="fade">
                                      <p:cBhvr>
                                        <p:cTn id="30" dur="1000"/>
                                        <p:tgtEl>
                                          <p:spTgt spid="13">
                                            <p:txEl>
                                              <p:pRg st="1" end="1"/>
                                            </p:txEl>
                                          </p:spTgt>
                                        </p:tgtEl>
                                      </p:cBhvr>
                                    </p:animEffect>
                                  </p:childTnLst>
                                </p:cTn>
                              </p:par>
                              <p:par>
                                <p:cTn id="31" presetID="34" presetClass="entr" presetSubtype="0" fill="hold" grpId="0" nodeType="withEffect">
                                  <p:stCondLst>
                                    <p:cond delay="500"/>
                                  </p:stCondLst>
                                  <p:childTnLst>
                                    <p:set>
                                      <p:cBhvr>
                                        <p:cTn id="32" dur="1" fill="hold">
                                          <p:stCondLst>
                                            <p:cond delay="0"/>
                                          </p:stCondLst>
                                        </p:cTn>
                                        <p:tgtEl>
                                          <p:spTgt spid="14"/>
                                        </p:tgtEl>
                                        <p:attrNameLst>
                                          <p:attrName>style.visibility</p:attrName>
                                        </p:attrNameLst>
                                      </p:cBhvr>
                                      <p:to>
                                        <p:strVal val="visible"/>
                                      </p:to>
                                    </p:set>
                                    <p:anim from="(-#ppt_w/2)" to="(#ppt_x)" calcmode="lin" valueType="num">
                                      <p:cBhvr>
                                        <p:cTn id="33" dur="600" fill="hold">
                                          <p:stCondLst>
                                            <p:cond delay="0"/>
                                          </p:stCondLst>
                                        </p:cTn>
                                        <p:tgtEl>
                                          <p:spTgt spid="14"/>
                                        </p:tgtEl>
                                        <p:attrNameLst>
                                          <p:attrName>ppt_x</p:attrName>
                                        </p:attrNameLst>
                                      </p:cBhvr>
                                    </p:anim>
                                    <p:anim from="0" to="-1.0" calcmode="lin" valueType="num">
                                      <p:cBhvr>
                                        <p:cTn id="34" dur="200" decel="50000" autoRev="1" fill="hold">
                                          <p:stCondLst>
                                            <p:cond delay="600"/>
                                          </p:stCondLst>
                                        </p:cTn>
                                        <p:tgtEl>
                                          <p:spTgt spid="14"/>
                                        </p:tgtEl>
                                        <p:attrNameLst>
                                          <p:attrName>xshear</p:attrName>
                                        </p:attrNameLst>
                                      </p:cBhvr>
                                    </p:anim>
                                    <p:animScale>
                                      <p:cBhvr>
                                        <p:cTn id="35" dur="200" decel="100000" autoRev="1" fill="hold">
                                          <p:stCondLst>
                                            <p:cond delay="600"/>
                                          </p:stCondLst>
                                        </p:cTn>
                                        <p:tgtEl>
                                          <p:spTgt spid="14"/>
                                        </p:tgtEl>
                                      </p:cBhvr>
                                      <p:from x="100000" y="100000"/>
                                      <p:to x="80000" y="100000"/>
                                    </p:animScale>
                                    <p:anim by="(#ppt_h/3+#ppt_w*0.1)" calcmode="lin" valueType="num">
                                      <p:cBhvr additive="sum">
                                        <p:cTn id="36" dur="200" decel="100000" autoRev="1" fill="hold">
                                          <p:stCondLst>
                                            <p:cond delay="600"/>
                                          </p:stCondLst>
                                        </p:cTn>
                                        <p:tgtEl>
                                          <p:spTgt spid="14"/>
                                        </p:tgtEl>
                                        <p:attrNameLst>
                                          <p:attrName>ppt_x</p:attrName>
                                        </p:attrNameLst>
                                      </p:cBhvr>
                                    </p:anim>
                                  </p:childTnLst>
                                </p:cTn>
                              </p:par>
                            </p:childTnLst>
                          </p:cTn>
                        </p:par>
                      </p:childTnLst>
                    </p:cTn>
                  </p:par>
                  <p:par>
                    <p:cTn id="37" fill="hold">
                      <p:stCondLst>
                        <p:cond delay="indefinite"/>
                      </p:stCondLst>
                      <p:childTnLst>
                        <p:par>
                          <p:cTn id="38" fill="hold">
                            <p:stCondLst>
                              <p:cond delay="0"/>
                            </p:stCondLst>
                            <p:childTnLst>
                              <p:par>
                                <p:cTn id="39" presetID="7" presetClass="emph" presetSubtype="2" fill="hold" nodeType="clickEffect">
                                  <p:stCondLst>
                                    <p:cond delay="0"/>
                                  </p:stCondLst>
                                  <p:childTnLst>
                                    <p:animClr clrSpc="rgb">
                                      <p:cBhvr>
                                        <p:cTn id="40" dur="1000" fill="hold"/>
                                        <p:tgtEl>
                                          <p:spTgt spid="14"/>
                                        </p:tgtEl>
                                        <p:attrNameLst>
                                          <p:attrName>stroke.color</p:attrName>
                                        </p:attrNameLst>
                                      </p:cBhvr>
                                      <p:to>
                                        <a:schemeClr val="accent1"/>
                                      </p:to>
                                    </p:animClr>
                                    <p:set>
                                      <p:cBhvr>
                                        <p:cTn id="41" dur="1000" fill="hold"/>
                                        <p:tgtEl>
                                          <p:spTgt spid="14"/>
                                        </p:tgtEl>
                                        <p:attrNameLst>
                                          <p:attrName>stroke.on</p:attrName>
                                        </p:attrNameLst>
                                      </p:cBhvr>
                                      <p:to>
                                        <p:strVal val="true"/>
                                      </p:to>
                                    </p:set>
                                  </p:childTnLst>
                                </p:cTn>
                              </p:par>
                              <p:par>
                                <p:cTn id="42" presetID="10" presetClass="entr" presetSubtype="0" fill="hold" nodeType="withEffect">
                                  <p:stCondLst>
                                    <p:cond delay="0"/>
                                  </p:stCondLst>
                                  <p:childTnLst>
                                    <p:set>
                                      <p:cBhvr>
                                        <p:cTn id="43" dur="1" fill="hold">
                                          <p:stCondLst>
                                            <p:cond delay="0"/>
                                          </p:stCondLst>
                                        </p:cTn>
                                        <p:tgtEl>
                                          <p:spTgt spid="13">
                                            <p:txEl>
                                              <p:pRg st="2" end="2"/>
                                            </p:txEl>
                                          </p:spTgt>
                                        </p:tgtEl>
                                        <p:attrNameLst>
                                          <p:attrName>style.visibility</p:attrName>
                                        </p:attrNameLst>
                                      </p:cBhvr>
                                      <p:to>
                                        <p:strVal val="visible"/>
                                      </p:to>
                                    </p:set>
                                    <p:animEffect transition="in" filter="fade">
                                      <p:cBhvr>
                                        <p:cTn id="44" dur="1000"/>
                                        <p:tgtEl>
                                          <p:spTgt spid="13">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xEl>
                                              <p:pRg st="3" end="3"/>
                                            </p:txEl>
                                          </p:spTgt>
                                        </p:tgtEl>
                                        <p:attrNameLst>
                                          <p:attrName>style.visibility</p:attrName>
                                        </p:attrNameLst>
                                      </p:cBhvr>
                                      <p:to>
                                        <p:strVal val="visible"/>
                                      </p:to>
                                    </p:set>
                                    <p:animEffect transition="in" filter="fade">
                                      <p:cBhvr>
                                        <p:cTn id="49" dur="1000"/>
                                        <p:tgtEl>
                                          <p:spTgt spid="13">
                                            <p:txEl>
                                              <p:pRg st="3" end="3"/>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3">
                                            <p:txEl>
                                              <p:pRg st="4" end="4"/>
                                            </p:txEl>
                                          </p:spTgt>
                                        </p:tgtEl>
                                        <p:attrNameLst>
                                          <p:attrName>style.visibility</p:attrName>
                                        </p:attrNameLst>
                                      </p:cBhvr>
                                      <p:to>
                                        <p:strVal val="visible"/>
                                      </p:to>
                                    </p:set>
                                    <p:animEffect transition="in" filter="fade">
                                      <p:cBhvr>
                                        <p:cTn id="52" dur="1000"/>
                                        <p:tgtEl>
                                          <p:spTgt spid="13">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xEl>
                                              <p:pRg st="5" end="5"/>
                                            </p:txEl>
                                          </p:spTgt>
                                        </p:tgtEl>
                                        <p:attrNameLst>
                                          <p:attrName>style.visibility</p:attrName>
                                        </p:attrNameLst>
                                      </p:cBhvr>
                                      <p:to>
                                        <p:strVal val="visible"/>
                                      </p:to>
                                    </p:set>
                                    <p:animEffect transition="in" filter="fade">
                                      <p:cBhvr>
                                        <p:cTn id="57" dur="1000"/>
                                        <p:tgtEl>
                                          <p:spTgt spid="13">
                                            <p:txEl>
                                              <p:pRg st="5" end="5"/>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13">
                                            <p:txEl>
                                              <p:pRg st="6" end="6"/>
                                            </p:txEl>
                                          </p:spTgt>
                                        </p:tgtEl>
                                        <p:attrNameLst>
                                          <p:attrName>style.visibility</p:attrName>
                                        </p:attrNameLst>
                                      </p:cBhvr>
                                      <p:to>
                                        <p:strVal val="visible"/>
                                      </p:to>
                                    </p:set>
                                    <p:animEffect transition="in" filter="fade">
                                      <p:cBhvr>
                                        <p:cTn id="60" dur="1000"/>
                                        <p:tgtEl>
                                          <p:spTgt spid="13">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3">
                                            <p:txEl>
                                              <p:pRg st="7" end="7"/>
                                            </p:txEl>
                                          </p:spTgt>
                                        </p:tgtEl>
                                        <p:attrNameLst>
                                          <p:attrName>style.visibility</p:attrName>
                                        </p:attrNameLst>
                                      </p:cBhvr>
                                      <p:to>
                                        <p:strVal val="visible"/>
                                      </p:to>
                                    </p:set>
                                    <p:animEffect transition="in" filter="fade">
                                      <p:cBhvr>
                                        <p:cTn id="65" dur="1000"/>
                                        <p:tgtEl>
                                          <p:spTgt spid="13">
                                            <p:txEl>
                                              <p:pRg st="7" end="7"/>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13">
                                            <p:txEl>
                                              <p:pRg st="8" end="8"/>
                                            </p:txEl>
                                          </p:spTgt>
                                        </p:tgtEl>
                                        <p:attrNameLst>
                                          <p:attrName>style.visibility</p:attrName>
                                        </p:attrNameLst>
                                      </p:cBhvr>
                                      <p:to>
                                        <p:strVal val="visible"/>
                                      </p:to>
                                    </p:set>
                                    <p:animEffect transition="in" filter="fade">
                                      <p:cBhvr>
                                        <p:cTn id="68" dur="1000"/>
                                        <p:tgtEl>
                                          <p:spTgt spid="13">
                                            <p:txEl>
                                              <p:pRg st="8" end="8"/>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13">
                                            <p:txEl>
                                              <p:pRg st="9" end="9"/>
                                            </p:txEl>
                                          </p:spTgt>
                                        </p:tgtEl>
                                        <p:attrNameLst>
                                          <p:attrName>style.visibility</p:attrName>
                                        </p:attrNameLst>
                                      </p:cBhvr>
                                      <p:to>
                                        <p:strVal val="visible"/>
                                      </p:to>
                                    </p:set>
                                    <p:animEffect transition="in" filter="fade">
                                      <p:cBhvr>
                                        <p:cTn id="71" dur="1000"/>
                                        <p:tgtEl>
                                          <p:spTgt spid="13">
                                            <p:txEl>
                                              <p:pRg st="9" end="9"/>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3">
                                            <p:txEl>
                                              <p:pRg st="10" end="10"/>
                                            </p:txEl>
                                          </p:spTgt>
                                        </p:tgtEl>
                                        <p:attrNameLst>
                                          <p:attrName>style.visibility</p:attrName>
                                        </p:attrNameLst>
                                      </p:cBhvr>
                                      <p:to>
                                        <p:strVal val="visible"/>
                                      </p:to>
                                    </p:set>
                                    <p:animEffect transition="in" filter="fade">
                                      <p:cBhvr>
                                        <p:cTn id="76" dur="1000"/>
                                        <p:tgtEl>
                                          <p:spTgt spid="13">
                                            <p:txEl>
                                              <p:pRg st="10" end="10"/>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13">
                                            <p:txEl>
                                              <p:pRg st="11" end="11"/>
                                            </p:txEl>
                                          </p:spTgt>
                                        </p:tgtEl>
                                        <p:attrNameLst>
                                          <p:attrName>style.visibility</p:attrName>
                                        </p:attrNameLst>
                                      </p:cBhvr>
                                      <p:to>
                                        <p:strVal val="visible"/>
                                      </p:to>
                                    </p:set>
                                    <p:animEffect transition="in" filter="fade">
                                      <p:cBhvr>
                                        <p:cTn id="79" dur="1000"/>
                                        <p:tgtEl>
                                          <p:spTgt spid="13">
                                            <p:txEl>
                                              <p:pRg st="11" end="11"/>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1000"/>
                                        <p:tgtEl>
                                          <p:spTgt spid="13">
                                            <p:txEl>
                                              <p:pRg st="0" end="0"/>
                                            </p:txEl>
                                          </p:spTgt>
                                        </p:tgtEl>
                                      </p:cBhvr>
                                    </p:animEffect>
                                    <p:set>
                                      <p:cBhvr>
                                        <p:cTn id="84" dur="1" fill="hold">
                                          <p:stCondLst>
                                            <p:cond delay="999"/>
                                          </p:stCondLst>
                                        </p:cTn>
                                        <p:tgtEl>
                                          <p:spTgt spid="13">
                                            <p:txEl>
                                              <p:pRg st="0" end="0"/>
                                            </p:txEl>
                                          </p:spTgt>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1000"/>
                                        <p:tgtEl>
                                          <p:spTgt spid="13">
                                            <p:txEl>
                                              <p:pRg st="1" end="1"/>
                                            </p:txEl>
                                          </p:spTgt>
                                        </p:tgtEl>
                                      </p:cBhvr>
                                    </p:animEffect>
                                    <p:set>
                                      <p:cBhvr>
                                        <p:cTn id="87" dur="1" fill="hold">
                                          <p:stCondLst>
                                            <p:cond delay="999"/>
                                          </p:stCondLst>
                                        </p:cTn>
                                        <p:tgtEl>
                                          <p:spTgt spid="13">
                                            <p:txEl>
                                              <p:pRg st="1" end="1"/>
                                            </p:txEl>
                                          </p:spTgt>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1000"/>
                                        <p:tgtEl>
                                          <p:spTgt spid="13">
                                            <p:txEl>
                                              <p:pRg st="2" end="2"/>
                                            </p:txEl>
                                          </p:spTgt>
                                        </p:tgtEl>
                                      </p:cBhvr>
                                    </p:animEffect>
                                    <p:set>
                                      <p:cBhvr>
                                        <p:cTn id="90" dur="1" fill="hold">
                                          <p:stCondLst>
                                            <p:cond delay="999"/>
                                          </p:stCondLst>
                                        </p:cTn>
                                        <p:tgtEl>
                                          <p:spTgt spid="13">
                                            <p:txEl>
                                              <p:pRg st="2" end="2"/>
                                            </p:txEl>
                                          </p:spTgt>
                                        </p:tgtEl>
                                        <p:attrNameLst>
                                          <p:attrName>style.visibility</p:attrName>
                                        </p:attrNameLst>
                                      </p:cBhvr>
                                      <p:to>
                                        <p:strVal val="hidden"/>
                                      </p:to>
                                    </p:set>
                                  </p:childTnLst>
                                </p:cTn>
                              </p:par>
                              <p:par>
                                <p:cTn id="91" presetID="10" presetClass="exit" presetSubtype="0" fill="hold" grpId="0" nodeType="withEffect">
                                  <p:stCondLst>
                                    <p:cond delay="0"/>
                                  </p:stCondLst>
                                  <p:childTnLst>
                                    <p:animEffect transition="out" filter="fade">
                                      <p:cBhvr>
                                        <p:cTn id="92" dur="1000"/>
                                        <p:tgtEl>
                                          <p:spTgt spid="13">
                                            <p:txEl>
                                              <p:pRg st="3" end="3"/>
                                            </p:txEl>
                                          </p:spTgt>
                                        </p:tgtEl>
                                      </p:cBhvr>
                                    </p:animEffect>
                                    <p:set>
                                      <p:cBhvr>
                                        <p:cTn id="93" dur="1" fill="hold">
                                          <p:stCondLst>
                                            <p:cond delay="999"/>
                                          </p:stCondLst>
                                        </p:cTn>
                                        <p:tgtEl>
                                          <p:spTgt spid="13">
                                            <p:txEl>
                                              <p:pRg st="3" end="3"/>
                                            </p:txEl>
                                          </p:spTgt>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1000"/>
                                        <p:tgtEl>
                                          <p:spTgt spid="13">
                                            <p:txEl>
                                              <p:pRg st="4" end="4"/>
                                            </p:txEl>
                                          </p:spTgt>
                                        </p:tgtEl>
                                      </p:cBhvr>
                                    </p:animEffect>
                                    <p:set>
                                      <p:cBhvr>
                                        <p:cTn id="96" dur="1" fill="hold">
                                          <p:stCondLst>
                                            <p:cond delay="999"/>
                                          </p:stCondLst>
                                        </p:cTn>
                                        <p:tgtEl>
                                          <p:spTgt spid="13">
                                            <p:txEl>
                                              <p:pRg st="4" end="4"/>
                                            </p:txEl>
                                          </p:spTgt>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1000"/>
                                        <p:tgtEl>
                                          <p:spTgt spid="13">
                                            <p:txEl>
                                              <p:pRg st="5" end="5"/>
                                            </p:txEl>
                                          </p:spTgt>
                                        </p:tgtEl>
                                      </p:cBhvr>
                                    </p:animEffect>
                                    <p:set>
                                      <p:cBhvr>
                                        <p:cTn id="99" dur="1" fill="hold">
                                          <p:stCondLst>
                                            <p:cond delay="999"/>
                                          </p:stCondLst>
                                        </p:cTn>
                                        <p:tgtEl>
                                          <p:spTgt spid="13">
                                            <p:txEl>
                                              <p:pRg st="5" end="5"/>
                                            </p:txEl>
                                          </p:spTgt>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1000"/>
                                        <p:tgtEl>
                                          <p:spTgt spid="13">
                                            <p:txEl>
                                              <p:pRg st="6" end="6"/>
                                            </p:txEl>
                                          </p:spTgt>
                                        </p:tgtEl>
                                      </p:cBhvr>
                                    </p:animEffect>
                                    <p:set>
                                      <p:cBhvr>
                                        <p:cTn id="102" dur="1" fill="hold">
                                          <p:stCondLst>
                                            <p:cond delay="999"/>
                                          </p:stCondLst>
                                        </p:cTn>
                                        <p:tgtEl>
                                          <p:spTgt spid="13">
                                            <p:txEl>
                                              <p:pRg st="6" end="6"/>
                                            </p:txEl>
                                          </p:spTgt>
                                        </p:tgtEl>
                                        <p:attrNameLst>
                                          <p:attrName>style.visibility</p:attrName>
                                        </p:attrNameLst>
                                      </p:cBhvr>
                                      <p:to>
                                        <p:strVal val="hidden"/>
                                      </p:to>
                                    </p:set>
                                  </p:childTnLst>
                                </p:cTn>
                              </p:par>
                              <p:par>
                                <p:cTn id="103" presetID="10" presetClass="exit" presetSubtype="0" fill="hold" grpId="0" nodeType="withEffect">
                                  <p:stCondLst>
                                    <p:cond delay="0"/>
                                  </p:stCondLst>
                                  <p:childTnLst>
                                    <p:animEffect transition="out" filter="fade">
                                      <p:cBhvr>
                                        <p:cTn id="104" dur="1000"/>
                                        <p:tgtEl>
                                          <p:spTgt spid="13">
                                            <p:txEl>
                                              <p:pRg st="7" end="7"/>
                                            </p:txEl>
                                          </p:spTgt>
                                        </p:tgtEl>
                                      </p:cBhvr>
                                    </p:animEffect>
                                    <p:set>
                                      <p:cBhvr>
                                        <p:cTn id="105" dur="1" fill="hold">
                                          <p:stCondLst>
                                            <p:cond delay="999"/>
                                          </p:stCondLst>
                                        </p:cTn>
                                        <p:tgtEl>
                                          <p:spTgt spid="13">
                                            <p:txEl>
                                              <p:pRg st="7" end="7"/>
                                            </p:txEl>
                                          </p:spTgt>
                                        </p:tgtEl>
                                        <p:attrNameLst>
                                          <p:attrName>style.visibility</p:attrName>
                                        </p:attrNameLst>
                                      </p:cBhvr>
                                      <p:to>
                                        <p:strVal val="hidden"/>
                                      </p:to>
                                    </p:set>
                                  </p:childTnLst>
                                </p:cTn>
                              </p:par>
                              <p:par>
                                <p:cTn id="106" presetID="10" presetClass="exit" presetSubtype="0" fill="hold" grpId="0" nodeType="withEffect">
                                  <p:stCondLst>
                                    <p:cond delay="0"/>
                                  </p:stCondLst>
                                  <p:childTnLst>
                                    <p:animEffect transition="out" filter="fade">
                                      <p:cBhvr>
                                        <p:cTn id="107" dur="1000"/>
                                        <p:tgtEl>
                                          <p:spTgt spid="13">
                                            <p:txEl>
                                              <p:pRg st="8" end="8"/>
                                            </p:txEl>
                                          </p:spTgt>
                                        </p:tgtEl>
                                      </p:cBhvr>
                                    </p:animEffect>
                                    <p:set>
                                      <p:cBhvr>
                                        <p:cTn id="108" dur="1" fill="hold">
                                          <p:stCondLst>
                                            <p:cond delay="999"/>
                                          </p:stCondLst>
                                        </p:cTn>
                                        <p:tgtEl>
                                          <p:spTgt spid="13">
                                            <p:txEl>
                                              <p:pRg st="8" end="8"/>
                                            </p:txEl>
                                          </p:spTgt>
                                        </p:tgtEl>
                                        <p:attrNameLst>
                                          <p:attrName>style.visibility</p:attrName>
                                        </p:attrNameLst>
                                      </p:cBhvr>
                                      <p:to>
                                        <p:strVal val="hidden"/>
                                      </p:to>
                                    </p:set>
                                  </p:childTnLst>
                                </p:cTn>
                              </p:par>
                              <p:par>
                                <p:cTn id="109" presetID="10" presetClass="exit" presetSubtype="0" fill="hold" grpId="0" nodeType="withEffect">
                                  <p:stCondLst>
                                    <p:cond delay="0"/>
                                  </p:stCondLst>
                                  <p:childTnLst>
                                    <p:animEffect transition="out" filter="fade">
                                      <p:cBhvr>
                                        <p:cTn id="110" dur="1000"/>
                                        <p:tgtEl>
                                          <p:spTgt spid="13">
                                            <p:txEl>
                                              <p:pRg st="9" end="9"/>
                                            </p:txEl>
                                          </p:spTgt>
                                        </p:tgtEl>
                                      </p:cBhvr>
                                    </p:animEffect>
                                    <p:set>
                                      <p:cBhvr>
                                        <p:cTn id="111" dur="1" fill="hold">
                                          <p:stCondLst>
                                            <p:cond delay="999"/>
                                          </p:stCondLst>
                                        </p:cTn>
                                        <p:tgtEl>
                                          <p:spTgt spid="13">
                                            <p:txEl>
                                              <p:pRg st="9" end="9"/>
                                            </p:txEl>
                                          </p:spTgt>
                                        </p:tgtEl>
                                        <p:attrNameLst>
                                          <p:attrName>style.visibility</p:attrName>
                                        </p:attrNameLst>
                                      </p:cBhvr>
                                      <p:to>
                                        <p:strVal val="hidden"/>
                                      </p:to>
                                    </p:set>
                                  </p:childTnLst>
                                </p:cTn>
                              </p:par>
                              <p:par>
                                <p:cTn id="112" presetID="10" presetClass="exit" presetSubtype="0" fill="hold" grpId="0" nodeType="withEffect">
                                  <p:stCondLst>
                                    <p:cond delay="0"/>
                                  </p:stCondLst>
                                  <p:childTnLst>
                                    <p:animEffect transition="out" filter="fade">
                                      <p:cBhvr>
                                        <p:cTn id="113" dur="1000"/>
                                        <p:tgtEl>
                                          <p:spTgt spid="13">
                                            <p:txEl>
                                              <p:pRg st="10" end="10"/>
                                            </p:txEl>
                                          </p:spTgt>
                                        </p:tgtEl>
                                      </p:cBhvr>
                                    </p:animEffect>
                                    <p:set>
                                      <p:cBhvr>
                                        <p:cTn id="114" dur="1" fill="hold">
                                          <p:stCondLst>
                                            <p:cond delay="999"/>
                                          </p:stCondLst>
                                        </p:cTn>
                                        <p:tgtEl>
                                          <p:spTgt spid="13">
                                            <p:txEl>
                                              <p:pRg st="10" end="10"/>
                                            </p:txEl>
                                          </p:spTgt>
                                        </p:tgtEl>
                                        <p:attrNameLst>
                                          <p:attrName>style.visibility</p:attrName>
                                        </p:attrNameLst>
                                      </p:cBhvr>
                                      <p:to>
                                        <p:strVal val="hidden"/>
                                      </p:to>
                                    </p:set>
                                  </p:childTnLst>
                                </p:cTn>
                              </p:par>
                              <p:par>
                                <p:cTn id="115" presetID="10" presetClass="exit" presetSubtype="0" fill="hold" grpId="0" nodeType="withEffect">
                                  <p:stCondLst>
                                    <p:cond delay="0"/>
                                  </p:stCondLst>
                                  <p:childTnLst>
                                    <p:animEffect transition="out" filter="fade">
                                      <p:cBhvr>
                                        <p:cTn id="116" dur="1000"/>
                                        <p:tgtEl>
                                          <p:spTgt spid="13">
                                            <p:txEl>
                                              <p:pRg st="11" end="11"/>
                                            </p:txEl>
                                          </p:spTgt>
                                        </p:tgtEl>
                                      </p:cBhvr>
                                    </p:animEffect>
                                    <p:set>
                                      <p:cBhvr>
                                        <p:cTn id="117" dur="1" fill="hold">
                                          <p:stCondLst>
                                            <p:cond delay="999"/>
                                          </p:stCondLst>
                                        </p:cTn>
                                        <p:tgtEl>
                                          <p:spTgt spid="13">
                                            <p:txEl>
                                              <p:pRg st="11" end="11"/>
                                            </p:txEl>
                                          </p:spTgt>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1000"/>
                                        <p:tgtEl>
                                          <p:spTgt spid="12"/>
                                        </p:tgtEl>
                                      </p:cBhvr>
                                    </p:animEffect>
                                    <p:set>
                                      <p:cBhvr>
                                        <p:cTn id="120" dur="1" fill="hold">
                                          <p:stCondLst>
                                            <p:cond delay="999"/>
                                          </p:stCondLst>
                                        </p:cTn>
                                        <p:tgtEl>
                                          <p:spTgt spid="12"/>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1000"/>
                                        <p:tgtEl>
                                          <p:spTgt spid="11"/>
                                        </p:tgtEl>
                                      </p:cBhvr>
                                    </p:animEffect>
                                    <p:set>
                                      <p:cBhvr>
                                        <p:cTn id="123" dur="1" fill="hold">
                                          <p:stCondLst>
                                            <p:cond delay="999"/>
                                          </p:stCondLst>
                                        </p:cTn>
                                        <p:tgtEl>
                                          <p:spTgt spid="11"/>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1000"/>
                                        <p:tgtEl>
                                          <p:spTgt spid="14"/>
                                        </p:tgtEl>
                                      </p:cBhvr>
                                    </p:animEffect>
                                    <p:set>
                                      <p:cBhvr>
                                        <p:cTn id="126" dur="1" fill="hold">
                                          <p:stCondLst>
                                            <p:cond delay="999"/>
                                          </p:stCondLst>
                                        </p:cTn>
                                        <p:tgtEl>
                                          <p:spTgt spid="14"/>
                                        </p:tgtEl>
                                        <p:attrNameLst>
                                          <p:attrName>style.visibility</p:attrName>
                                        </p:attrNameLst>
                                      </p:cBhvr>
                                      <p:to>
                                        <p:strVal val="hidden"/>
                                      </p:to>
                                    </p:set>
                                  </p:childTnLst>
                                </p:cTn>
                              </p:par>
                            </p:childTnLst>
                          </p:cTn>
                        </p:par>
                        <p:par>
                          <p:cTn id="127" fill="hold">
                            <p:stCondLst>
                              <p:cond delay="1000"/>
                            </p:stCondLst>
                            <p:childTnLst>
                              <p:par>
                                <p:cTn id="128" presetID="22" presetClass="entr" presetSubtype="8" fill="hold" grpId="0" nodeType="afterEffect">
                                  <p:stCondLst>
                                    <p:cond delay="0"/>
                                  </p:stCondLst>
                                  <p:childTnLst>
                                    <p:set>
                                      <p:cBhvr>
                                        <p:cTn id="129" dur="1" fill="hold">
                                          <p:stCondLst>
                                            <p:cond delay="0"/>
                                          </p:stCondLst>
                                        </p:cTn>
                                        <p:tgtEl>
                                          <p:spTgt spid="10"/>
                                        </p:tgtEl>
                                        <p:attrNameLst>
                                          <p:attrName>style.visibility</p:attrName>
                                        </p:attrNameLst>
                                      </p:cBhvr>
                                      <p:to>
                                        <p:strVal val="visible"/>
                                      </p:to>
                                    </p:set>
                                    <p:animEffect transition="in" filter="wipe(left)">
                                      <p:cBhvr>
                                        <p:cTn id="13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5" grpId="0"/>
      <p:bldP spid="12" grpId="0" animBg="1"/>
      <p:bldP spid="12" grpId="1" animBg="1"/>
      <p:bldP spid="10" grpId="0" animBg="1"/>
      <p:bldP spid="14" grpId="0" animBg="1"/>
      <p:bldP spid="14" grpId="1" animBg="1"/>
      <p:bldP spid="15" grpId="0" animBg="1"/>
      <p:bldP spid="17" grpId="0" animBg="1"/>
    </p:bld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3388280"/>
          </a:xfrm>
          <a:prstGeom prst="rect">
            <a:avLst/>
          </a:prstGeom>
        </p:spPr>
        <p:txBody>
          <a:bodyPr wrap="square">
            <a:spAutoFit/>
          </a:bodyPr>
          <a:lstStyle/>
          <a:p>
            <a:r>
              <a:rPr lang="en-US" dirty="0" smtClean="0">
                <a:hlinkClick r:id="rId2"/>
              </a:rPr>
              <a:t>https://en.wikipedia.org/wiki/History_of_Florida</a:t>
            </a:r>
            <a:endParaRPr lang="en-US" dirty="0" smtClean="0"/>
          </a:p>
          <a:p>
            <a:r>
              <a:rPr lang="en-US" dirty="0" smtClean="0"/>
              <a:t>	Seminole Indians based in East Florida had been raiding Georgia settlements, and runaway American slaves were their allies; Negro Fort, an abandoned British fortification in the far west of the territory, was manned by both Indians and blacks. The United States Army would lead increasingly frequent incursions into Spanish territory, including </a:t>
            </a:r>
            <a:r>
              <a:rPr lang="en-US" b="1" dirty="0" smtClean="0"/>
              <a:t>the 1817–1818 campaign against the Seminole Indians by Andrew Jackson that became known as the First Seminole War. </a:t>
            </a:r>
            <a:r>
              <a:rPr lang="en-US" dirty="0" smtClean="0"/>
              <a:t>	</a:t>
            </a:r>
          </a:p>
          <a:p>
            <a:r>
              <a:rPr lang="en-US" dirty="0" smtClean="0"/>
              <a:t>	The United States now effectively controlled East Florida. Control was necessary, according to Secretary of State John Quincy Adams, because Florida had become "a derelict open to the occupancy of every enemy, civilized or savage, of the United States, and serving no other earthly purpose than as a post of annoyance to them.“</a:t>
            </a:r>
            <a:r>
              <a:rPr lang="en-US" baseline="30000" dirty="0" smtClean="0"/>
              <a:t>  </a:t>
            </a:r>
            <a:r>
              <a:rPr lang="en-US" dirty="0" smtClean="0"/>
              <a:t>Florida had become a burden to Spain, which could not afford to send settlers or garrisons. Madrid therefore decided to cede the territory to the United States through the Adams-</a:t>
            </a:r>
            <a:r>
              <a:rPr lang="en-US" dirty="0" err="1" smtClean="0"/>
              <a:t>Onís</a:t>
            </a:r>
            <a:r>
              <a:rPr lang="en-US" dirty="0" smtClean="0"/>
              <a:t> Treaty, which took effect in 1821.</a:t>
            </a:r>
          </a:p>
          <a:p>
            <a:r>
              <a:rPr lang="en-US" dirty="0" smtClean="0"/>
              <a:t>	Florida became an organized territory of the United States on March 30, 1822. The Americans merged East Florida and West Florida (although the majority of West Florida was annexed to Territory of Orleans and Mississippi Territory), and established a new capital in Tallahassee, conveniently located halfway between the East Florida capital of St. Augustine and the West Florida capital of Pensacola. The boundaries of Florida's first two counties, </a:t>
            </a:r>
          </a:p>
          <a:p>
            <a:r>
              <a:rPr lang="en-US" dirty="0" smtClean="0"/>
              <a:t>Escambia and St. Johns, approximately coincided with the boundaries of West and East Florida respectively.</a:t>
            </a:r>
          </a:p>
          <a:p>
            <a:r>
              <a:rPr lang="en-US" dirty="0" smtClean="0"/>
              <a:t>	The free blacks and Indian slaves, Black Seminoles, living near St. Augustine, fled to Havana, Cuba to avoid coming under US control. Some Seminole also abandoned their settlements and moved further south.</a:t>
            </a:r>
            <a:r>
              <a:rPr lang="en-US" baseline="30000" dirty="0" smtClean="0"/>
              <a:t> </a:t>
            </a:r>
            <a:r>
              <a:rPr lang="en-US" dirty="0" smtClean="0"/>
              <a:t> Hundreds of Black Seminoles and fugitive slaves escaped in the early nineteenth century from Cape Florida to The Bahamas, where they settled on Andros Island.</a:t>
            </a:r>
          </a:p>
          <a:p>
            <a:r>
              <a:rPr lang="en-US" dirty="0" smtClean="0"/>
              <a:t>	As settlement increased, pressure grew on the United States government to remove the Indians from their lands in Florida. Many settlers in Florida developed plantation agriculture, similar to other areas of the Deep South. To the consternation of new landowners, the Seminoles harbored and integrated runaway blacks, and clashes between whites and Indians grew with the influx of new settlers.</a:t>
            </a:r>
          </a:p>
          <a:p>
            <a:r>
              <a:rPr lang="en-US" dirty="0" smtClean="0"/>
              <a:t>	In 1832, the United States government signed the Treaty of Payne's Landing with </a:t>
            </a:r>
          </a:p>
          <a:p>
            <a:r>
              <a:rPr lang="en-US" dirty="0" smtClean="0"/>
              <a:t>some of the Seminole chiefs, promising them lands west of the Mississippi River if they agreed to leave Florida voluntarily. Many Seminoles left then, while those who remained prepared to defend their claims to the land. White settlers pressured the government to remove all of the Indians, by force if necessary, and in 1835, the U.S. Army arrived to enforce the treaty.</a:t>
            </a:r>
          </a:p>
          <a:p>
            <a:r>
              <a:rPr lang="en-US" dirty="0" smtClean="0"/>
              <a:t>The Second Seminole War began at the end of 1835 with the Dade Massacre, when Seminoles ambushed Army troops marching from Fort Brooke (Tampa) to reinforce Fort King (Ocala).</a:t>
            </a:r>
            <a:r>
              <a:rPr lang="en-US" baseline="30000" dirty="0" smtClean="0"/>
              <a:t> </a:t>
            </a:r>
            <a:r>
              <a:rPr lang="en-US" dirty="0" smtClean="0"/>
              <a:t>They killed or mortally wounded all but one of the 110 troops. Between 900 and 1,500 Seminole warriors effectively employed guerrilla tactics against United States Army troops for seven years. Osceola, a charismatic young war leader, came to symbolize the war and the Seminoles after he was arrested by Brigadier General Joseph Marion Hernandez while negotiating under a white truce flag in October 1837, by order of General Thomas </a:t>
            </a:r>
            <a:r>
              <a:rPr lang="en-US" dirty="0" err="1" smtClean="0"/>
              <a:t>Jesup</a:t>
            </a:r>
            <a:r>
              <a:rPr lang="en-US" dirty="0" smtClean="0"/>
              <a:t>. First imprisoned at Fort Marion, he died of malaria at Fort Moultrie in South Carolina less than three months after his capture. The war ended in 1842. The U.S. government is estimated to have spent between $20 million ($507,172,414 in 2017 dollars) and $40 million ($1,014,344,828 in 2017 dollars) on the war; at the time, this was considered a large sum. Almost all of the Seminoles were forcibly exiled to Creek lands west of the Mississippi; several hundred remained in the Everglades.</a:t>
            </a:r>
          </a:p>
          <a:p>
            <a:endParaRPr lang="en-US" dirty="0"/>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0064294"/>
          </a:xfrm>
          <a:prstGeom prst="rect">
            <a:avLst/>
          </a:prstGeom>
        </p:spPr>
        <p:txBody>
          <a:bodyPr wrap="square">
            <a:spAutoFit/>
          </a:bodyPr>
          <a:lstStyle/>
          <a:p>
            <a:r>
              <a:rPr lang="en-US" dirty="0" smtClean="0">
                <a:hlinkClick r:id="rId2"/>
              </a:rPr>
              <a:t>https://en.wikipedia.org/wiki/Treaty_of_Moultrie_Creek</a:t>
            </a:r>
            <a:endParaRPr lang="en-US" dirty="0" smtClean="0"/>
          </a:p>
          <a:p>
            <a:r>
              <a:rPr lang="en-US" dirty="0" smtClean="0"/>
              <a:t>			TREATY OF MOULTRIE CREEK - 1823</a:t>
            </a:r>
          </a:p>
          <a:p>
            <a:r>
              <a:rPr lang="en-US" dirty="0" smtClean="0"/>
              <a:t>	The Treaty of Moultrie Creek was an agreement signed in 1823 between the government of the United States and the chiefs of several groups and bands of Indians living in the present-day state of Florida. The treaty established a reservation in the center of the Florida peninsula.</a:t>
            </a:r>
          </a:p>
          <a:p>
            <a:r>
              <a:rPr lang="en-US" dirty="0" smtClean="0"/>
              <a:t>	The indigenous peoples of Florida had largely died out by early in the 18th century, and various groups and bands of </a:t>
            </a:r>
            <a:r>
              <a:rPr lang="en-US" dirty="0" err="1" smtClean="0"/>
              <a:t>Muskogean</a:t>
            </a:r>
            <a:r>
              <a:rPr lang="en-US" dirty="0" smtClean="0"/>
              <a:t>-speakers (commonly called </a:t>
            </a:r>
            <a:r>
              <a:rPr lang="en-US" i="1" dirty="0" smtClean="0"/>
              <a:t>Creek Indians</a:t>
            </a:r>
            <a:r>
              <a:rPr lang="en-US" dirty="0" smtClean="0"/>
              <a:t>) and other groups such as </a:t>
            </a:r>
            <a:r>
              <a:rPr lang="en-US" dirty="0" err="1" smtClean="0"/>
              <a:t>Yamasee</a:t>
            </a:r>
            <a:r>
              <a:rPr lang="en-US" dirty="0" smtClean="0"/>
              <a:t> and </a:t>
            </a:r>
            <a:r>
              <a:rPr lang="en-US" dirty="0" err="1" smtClean="0"/>
              <a:t>Yuchi</a:t>
            </a:r>
            <a:r>
              <a:rPr lang="en-US" dirty="0" smtClean="0"/>
              <a:t> moved into the area, often with the encouragement of the Spanish colonial government. These groups, which often lived on both sides of the border between Florida and Georgia, came into increasing conflict with white settlers after the United States became independent.  When the United States acquired Florida from Spain in 1821 (by means of the Adams-</a:t>
            </a:r>
            <a:r>
              <a:rPr lang="en-US" dirty="0" err="1" smtClean="0"/>
              <a:t>Onís</a:t>
            </a:r>
            <a:r>
              <a:rPr lang="en-US" dirty="0" smtClean="0"/>
              <a:t> Treaty), the conflict increased.  In 1823, the United States government decided to settle the Seminoles on a reservation in the central part of the territory.</a:t>
            </a:r>
          </a:p>
          <a:p>
            <a:r>
              <a:rPr lang="en-US" dirty="0" smtClean="0"/>
              <a:t>	A meeting to negotiate a treaty was scheduled for early September 1823 at Moultrie Creek, south of St. Augustine. About 425 Seminoles attended the meeting, choosing </a:t>
            </a:r>
            <a:r>
              <a:rPr lang="en-US" dirty="0" err="1" smtClean="0"/>
              <a:t>Neamathla</a:t>
            </a:r>
            <a:r>
              <a:rPr lang="en-US" dirty="0" smtClean="0"/>
              <a:t>, a prominent </a:t>
            </a:r>
            <a:r>
              <a:rPr lang="en-US" dirty="0" err="1" smtClean="0"/>
              <a:t>Mikasuki</a:t>
            </a:r>
            <a:r>
              <a:rPr lang="en-US" dirty="0" smtClean="0"/>
              <a:t> chief, to be their chief representative. Under the terms of the treaty negotiated there, the Seminoles were forced to place themselves under the protection of the United States and to give up all claim to lands in Florida, in exchange for a reservation of about four million acres (16,000 km²).</a:t>
            </a:r>
          </a:p>
          <a:p>
            <a:r>
              <a:rPr lang="en-US" dirty="0" smtClean="0"/>
              <a:t>	The reservation ran down the middle of the Florida peninsula from just north of present-day Ocala to a line even with the southern end of Tampa Bay. The boundaries were well inland from both coasts, to prevent contact with traders from Cuba and the Bahamas. </a:t>
            </a:r>
            <a:r>
              <a:rPr lang="en-US" dirty="0" err="1" smtClean="0"/>
              <a:t>Neamathla</a:t>
            </a:r>
            <a:r>
              <a:rPr lang="en-US" dirty="0" smtClean="0"/>
              <a:t> and five other chiefs, however, were allowed to keep their villages along the Apalachicola River.</a:t>
            </a:r>
          </a:p>
          <a:p>
            <a:r>
              <a:rPr lang="en-US" dirty="0" smtClean="0"/>
              <a:t>	TERMS OF the Treaty of Moultrie Creek, </a:t>
            </a:r>
          </a:p>
          <a:p>
            <a:r>
              <a:rPr lang="en-US" dirty="0" smtClean="0"/>
              <a:t>	-  the United States government was obligated to protect the Seminoles as long as they remained peaceful and law-abiding. </a:t>
            </a:r>
          </a:p>
          <a:p>
            <a:r>
              <a:rPr lang="en-US" dirty="0" smtClean="0"/>
              <a:t>	- The government was supposed to distribute farm implements, cattle and hogs to the Seminoles, compensate them for travel and losses involved in relocating to the reservation, and provide rations for a year, until the Seminoles could plant and harvest new crops.</a:t>
            </a:r>
          </a:p>
          <a:p>
            <a:r>
              <a:rPr lang="en-US" dirty="0" smtClean="0"/>
              <a:t>	-  The government was supposed to pay the tribe US$5,000 a year for twenty years, and provide an interpreter, a school and a blacksmith for the same twenty years.</a:t>
            </a:r>
          </a:p>
          <a:p>
            <a:r>
              <a:rPr lang="en-US" dirty="0" smtClean="0"/>
              <a:t>	 - The Seminoles had to allow roads to be built across the reservation and had to apprehend any runaway slaves or other fugitives and return them to United States jurisdiction</a:t>
            </a:r>
          </a:p>
          <a:p>
            <a:endParaRPr lang="en-US" dirty="0"/>
          </a:p>
        </p:txBody>
      </p:sp>
    </p:spTree>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p:nvPr/>
        </p:nvSpPr>
        <p:spPr>
          <a:xfrm>
            <a:off x="1295400" y="838200"/>
            <a:ext cx="8915400" cy="25514677"/>
          </a:xfrm>
          <a:prstGeom prst="rect">
            <a:avLst/>
          </a:prstGeom>
        </p:spPr>
        <p:txBody>
          <a:bodyPr wrap="square">
            <a:spAutoFit/>
          </a:bodyPr>
          <a:lstStyle/>
          <a:p>
            <a:r>
              <a:rPr lang="en-US" sz="2400" dirty="0" smtClean="0"/>
              <a:t>			</a:t>
            </a:r>
            <a:r>
              <a:rPr lang="en-US" sz="2400" b="1" u="sng" dirty="0" smtClean="0"/>
              <a:t>CHEROKEE</a:t>
            </a:r>
          </a:p>
          <a:p>
            <a:endParaRPr lang="en-US" sz="2400" b="1" u="sng" dirty="0" smtClean="0"/>
          </a:p>
          <a:p>
            <a:r>
              <a:rPr lang="en-US" sz="2400" dirty="0" smtClean="0"/>
              <a:t> Treaty of 1721, with Colony of South Carolina</a:t>
            </a:r>
          </a:p>
          <a:p>
            <a:r>
              <a:rPr lang="en-US" sz="2400" dirty="0" smtClean="0"/>
              <a:t> Treaty of Nov.24, 1755, with Colony of South Carolina</a:t>
            </a:r>
          </a:p>
          <a:p>
            <a:r>
              <a:rPr lang="en-US" sz="2400" dirty="0" smtClean="0"/>
              <a:t> Treaty of Oct. 14, 1768, with British Indian Affairs</a:t>
            </a:r>
          </a:p>
          <a:p>
            <a:r>
              <a:rPr lang="en-US" sz="2400" dirty="0" smtClean="0"/>
              <a:t> Treaty of Oct. 14, 1770 with </a:t>
            </a:r>
            <a:r>
              <a:rPr lang="en-US" sz="2400" dirty="0" err="1" smtClean="0"/>
              <a:t>Colongy</a:t>
            </a:r>
            <a:r>
              <a:rPr lang="en-US" sz="2400" dirty="0" smtClean="0"/>
              <a:t> of South Carolina</a:t>
            </a:r>
          </a:p>
          <a:p>
            <a:r>
              <a:rPr lang="en-US" sz="2400" dirty="0" smtClean="0"/>
              <a:t> Treaty of 1772, with Colony of Virginia </a:t>
            </a:r>
          </a:p>
          <a:p>
            <a:r>
              <a:rPr lang="en-US" sz="2400" dirty="0" smtClean="0"/>
              <a:t> Treaty of June 1, 1773, w/ British Indian Affairs</a:t>
            </a:r>
          </a:p>
          <a:p>
            <a:r>
              <a:rPr lang="en-US" sz="2400" dirty="0" smtClean="0"/>
              <a:t> Treaty of March 17, 1775, with Richard Henderson, et al.</a:t>
            </a:r>
          </a:p>
          <a:p>
            <a:r>
              <a:rPr lang="en-US" sz="2400" dirty="0" smtClean="0"/>
              <a:t> Treaty of May 20, 1777, with South Carolina and Georgia</a:t>
            </a:r>
          </a:p>
          <a:p>
            <a:r>
              <a:rPr lang="en-US" sz="2400" dirty="0" smtClean="0"/>
              <a:t> Treaty of July 20, 1777, with Virginia and North Carolina</a:t>
            </a:r>
          </a:p>
          <a:p>
            <a:r>
              <a:rPr lang="en-US" sz="2400" dirty="0" smtClean="0"/>
              <a:t> Treaty of May 31, 1783, with Georgia</a:t>
            </a:r>
          </a:p>
          <a:p>
            <a:r>
              <a:rPr lang="en-US" sz="2400" dirty="0" smtClean="0"/>
              <a:t> Treaty of Nov 28, 1785, with the United States</a:t>
            </a:r>
          </a:p>
          <a:p>
            <a:r>
              <a:rPr lang="en-US" sz="2400" dirty="0" smtClean="0"/>
              <a:t> Treaty of July 2, 1791, with United States</a:t>
            </a:r>
          </a:p>
          <a:p>
            <a:r>
              <a:rPr lang="en-US" sz="2400" dirty="0" smtClean="0"/>
              <a:t> Treaty of Oct. 2, 1798, with United States</a:t>
            </a:r>
          </a:p>
          <a:p>
            <a:r>
              <a:rPr lang="en-US" sz="2400" dirty="0" smtClean="0"/>
              <a:t> Treaty of Oct. 24, 1804, with United States</a:t>
            </a:r>
          </a:p>
          <a:p>
            <a:r>
              <a:rPr lang="en-US" sz="2400" dirty="0" smtClean="0"/>
              <a:t> Treaty of Oct. 25, 1805, with United States</a:t>
            </a:r>
          </a:p>
          <a:p>
            <a:r>
              <a:rPr lang="en-US" sz="2400" dirty="0" smtClean="0"/>
              <a:t> Treaty of Oct, 27, 1805, with United States</a:t>
            </a:r>
          </a:p>
          <a:p>
            <a:r>
              <a:rPr lang="en-US" sz="2400" dirty="0" smtClean="0"/>
              <a:t> Treaty of Jan. 7, 1806, with United States</a:t>
            </a:r>
          </a:p>
          <a:p>
            <a:r>
              <a:rPr lang="en-US" sz="2400" dirty="0" smtClean="0"/>
              <a:t> Treaty of Mar. 22, 1816, with United States</a:t>
            </a:r>
          </a:p>
          <a:p>
            <a:r>
              <a:rPr lang="en-US" sz="2400" dirty="0" smtClean="0"/>
              <a:t> Treaty of Sept. 14, 1816, with United States</a:t>
            </a:r>
          </a:p>
          <a:p>
            <a:r>
              <a:rPr lang="en-US" sz="2400" dirty="0" smtClean="0"/>
              <a:t> Treaty of July 8, 1817, with United States</a:t>
            </a:r>
          </a:p>
          <a:p>
            <a:r>
              <a:rPr lang="en-US" sz="2400" dirty="0" smtClean="0"/>
              <a:t> Treaty of Feb. 27, 1819, with United States</a:t>
            </a:r>
          </a:p>
          <a:p>
            <a:endParaRPr lang="en-US" sz="2400" dirty="0" smtClean="0"/>
          </a:p>
          <a:p>
            <a:r>
              <a:rPr lang="en-US" sz="2400" dirty="0" smtClean="0"/>
              <a:t>			</a:t>
            </a:r>
            <a:r>
              <a:rPr lang="en-US" sz="2400" b="1" u="sng" dirty="0" smtClean="0"/>
              <a:t>CREEK</a:t>
            </a:r>
          </a:p>
          <a:p>
            <a:pPr fontAlgn="ctr"/>
            <a:r>
              <a:rPr lang="en-US" sz="2400" dirty="0" smtClean="0">
                <a:solidFill>
                  <a:srgbClr val="000000"/>
                </a:solidFill>
              </a:rPr>
              <a:t>Treaty of Savannah </a:t>
            </a:r>
            <a:r>
              <a:rPr lang="en-US" sz="2400" dirty="0" smtClean="0">
                <a:solidFill>
                  <a:srgbClr val="222222"/>
                </a:solidFill>
              </a:rPr>
              <a:t>1733, with Colony of Georgia</a:t>
            </a:r>
            <a:endParaRPr lang="en-US" sz="2400" dirty="0" smtClean="0"/>
          </a:p>
          <a:p>
            <a:pPr fontAlgn="ctr"/>
            <a:r>
              <a:rPr lang="en-US" sz="2400" dirty="0" smtClean="0">
                <a:solidFill>
                  <a:srgbClr val="000000"/>
                </a:solidFill>
              </a:rPr>
              <a:t>Treaty of Coweta Town </a:t>
            </a:r>
            <a:r>
              <a:rPr lang="en-US" sz="2400" dirty="0" smtClean="0">
                <a:solidFill>
                  <a:srgbClr val="222222"/>
                </a:solidFill>
              </a:rPr>
              <a:t>1739, with Colony of Georgia</a:t>
            </a:r>
            <a:endParaRPr lang="en-US" sz="2400" dirty="0" smtClean="0"/>
          </a:p>
          <a:p>
            <a:pPr fontAlgn="ctr"/>
            <a:r>
              <a:rPr lang="en-US" sz="2400" dirty="0" smtClean="0">
                <a:solidFill>
                  <a:srgbClr val="000000"/>
                </a:solidFill>
              </a:rPr>
              <a:t>Treaty of Savannah </a:t>
            </a:r>
            <a:r>
              <a:rPr lang="en-US" sz="2400" dirty="0" smtClean="0">
                <a:solidFill>
                  <a:srgbClr val="222222"/>
                </a:solidFill>
              </a:rPr>
              <a:t>1757, with Colony of Georgia</a:t>
            </a:r>
            <a:endParaRPr lang="en-US" sz="2400" dirty="0" smtClean="0"/>
          </a:p>
          <a:p>
            <a:pPr fontAlgn="ctr"/>
            <a:r>
              <a:rPr lang="en-US" sz="2400" dirty="0" smtClean="0">
                <a:solidFill>
                  <a:srgbClr val="000000"/>
                </a:solidFill>
              </a:rPr>
              <a:t>Treaty of Shoulder-bone Creek </a:t>
            </a:r>
            <a:r>
              <a:rPr lang="en-US" sz="2400" dirty="0" smtClean="0">
                <a:solidFill>
                  <a:srgbClr val="222222"/>
                </a:solidFill>
              </a:rPr>
              <a:t>1786, with State of Georgia</a:t>
            </a:r>
          </a:p>
          <a:p>
            <a:pPr fontAlgn="ctr"/>
            <a:r>
              <a:rPr lang="en-US" sz="2400" dirty="0" smtClean="0">
                <a:solidFill>
                  <a:srgbClr val="000000"/>
                </a:solidFill>
              </a:rPr>
              <a:t>Treaty of New York </a:t>
            </a:r>
            <a:r>
              <a:rPr lang="en-US" sz="2400" dirty="0" smtClean="0">
                <a:solidFill>
                  <a:srgbClr val="222222"/>
                </a:solidFill>
              </a:rPr>
              <a:t>1790, with United States</a:t>
            </a:r>
            <a:endParaRPr lang="en-US" sz="2400" dirty="0" smtClean="0"/>
          </a:p>
          <a:p>
            <a:pPr fontAlgn="ctr"/>
            <a:r>
              <a:rPr lang="en-US" sz="2400" dirty="0" smtClean="0">
                <a:solidFill>
                  <a:srgbClr val="000000"/>
                </a:solidFill>
              </a:rPr>
              <a:t>Treaty of Colerain </a:t>
            </a:r>
            <a:r>
              <a:rPr lang="en-US" sz="2400" dirty="0" smtClean="0">
                <a:solidFill>
                  <a:srgbClr val="222222"/>
                </a:solidFill>
              </a:rPr>
              <a:t>1796, with United States</a:t>
            </a:r>
          </a:p>
          <a:p>
            <a:pPr fontAlgn="ctr"/>
            <a:r>
              <a:rPr lang="en-US" sz="2400" dirty="0" smtClean="0">
                <a:solidFill>
                  <a:srgbClr val="000000"/>
                </a:solidFill>
              </a:rPr>
              <a:t>Treaty of Fort Wilkinson </a:t>
            </a:r>
            <a:r>
              <a:rPr lang="en-US" sz="2400" dirty="0" smtClean="0">
                <a:solidFill>
                  <a:srgbClr val="222222"/>
                </a:solidFill>
              </a:rPr>
              <a:t>1802, with United States</a:t>
            </a:r>
          </a:p>
          <a:p>
            <a:pPr fontAlgn="ctr"/>
            <a:r>
              <a:rPr lang="en-US" sz="2400" dirty="0" smtClean="0">
                <a:solidFill>
                  <a:srgbClr val="000000"/>
                </a:solidFill>
              </a:rPr>
              <a:t>Treaty of Washington </a:t>
            </a:r>
            <a:r>
              <a:rPr lang="en-US" sz="2400" dirty="0" smtClean="0">
                <a:solidFill>
                  <a:srgbClr val="222222"/>
                </a:solidFill>
              </a:rPr>
              <a:t>1805 </a:t>
            </a:r>
            <a:endParaRPr lang="en-US" sz="2400" dirty="0" smtClean="0"/>
          </a:p>
          <a:p>
            <a:pPr fontAlgn="ctr"/>
            <a:r>
              <a:rPr lang="en-US" sz="2400" dirty="0" smtClean="0">
                <a:solidFill>
                  <a:srgbClr val="000000"/>
                </a:solidFill>
              </a:rPr>
              <a:t>Treaty of Fort Jackson </a:t>
            </a:r>
            <a:r>
              <a:rPr lang="en-US" sz="2400" dirty="0" smtClean="0">
                <a:solidFill>
                  <a:srgbClr val="222222"/>
                </a:solidFill>
              </a:rPr>
              <a:t>1814, with United States</a:t>
            </a:r>
          </a:p>
          <a:p>
            <a:pPr fontAlgn="ctr"/>
            <a:r>
              <a:rPr lang="en-US" sz="2400" dirty="0" smtClean="0">
                <a:solidFill>
                  <a:srgbClr val="000000"/>
                </a:solidFill>
              </a:rPr>
              <a:t>Treaty of the Creek Agency 1818</a:t>
            </a:r>
            <a:endParaRPr lang="en-US" sz="2400" dirty="0" smtClean="0"/>
          </a:p>
          <a:p>
            <a:pPr fontAlgn="ctr"/>
            <a:r>
              <a:rPr lang="en-US" sz="2400" dirty="0" smtClean="0">
                <a:solidFill>
                  <a:srgbClr val="000000"/>
                </a:solidFill>
              </a:rPr>
              <a:t>Treaty of the Indian Spring </a:t>
            </a:r>
            <a:r>
              <a:rPr lang="en-US" sz="2400" dirty="0" smtClean="0">
                <a:solidFill>
                  <a:srgbClr val="222222"/>
                </a:solidFill>
              </a:rPr>
              <a:t>1821</a:t>
            </a:r>
            <a:endParaRPr lang="en-US" sz="2400" dirty="0" smtClean="0">
              <a:solidFill>
                <a:srgbClr val="000000"/>
              </a:solidFill>
            </a:endParaRPr>
          </a:p>
          <a:p>
            <a:pPr fontAlgn="ctr"/>
            <a:r>
              <a:rPr lang="en-US" sz="2400" dirty="0" smtClean="0">
                <a:solidFill>
                  <a:srgbClr val="000000"/>
                </a:solidFill>
              </a:rPr>
              <a:t>Treaty of Indian Spring </a:t>
            </a:r>
            <a:r>
              <a:rPr lang="en-US" sz="2400" dirty="0" smtClean="0">
                <a:solidFill>
                  <a:srgbClr val="222222"/>
                </a:solidFill>
              </a:rPr>
              <a:t>1825</a:t>
            </a:r>
          </a:p>
          <a:p>
            <a:pPr fontAlgn="ctr"/>
            <a:r>
              <a:rPr lang="en-US" sz="2400" dirty="0" smtClean="0">
                <a:solidFill>
                  <a:srgbClr val="000000"/>
                </a:solidFill>
              </a:rPr>
              <a:t>Treaty of Washington </a:t>
            </a:r>
            <a:r>
              <a:rPr lang="en-US" sz="2400" dirty="0" smtClean="0">
                <a:solidFill>
                  <a:srgbClr val="222222"/>
                </a:solidFill>
              </a:rPr>
              <a:t>1826</a:t>
            </a:r>
          </a:p>
          <a:p>
            <a:pPr fontAlgn="ctr"/>
            <a:r>
              <a:rPr lang="en-US" sz="2400" dirty="0" smtClean="0">
                <a:solidFill>
                  <a:srgbClr val="000000"/>
                </a:solidFill>
              </a:rPr>
              <a:t>Treaty of the Creek Indian Agency </a:t>
            </a:r>
            <a:r>
              <a:rPr lang="en-US" sz="2400" dirty="0" smtClean="0">
                <a:solidFill>
                  <a:srgbClr val="222222"/>
                </a:solidFill>
              </a:rPr>
              <a:t>1827</a:t>
            </a:r>
          </a:p>
          <a:p>
            <a:pPr fontAlgn="ctr"/>
            <a:endParaRPr lang="en-US" sz="2400" dirty="0" smtClean="0">
              <a:solidFill>
                <a:srgbClr val="222222"/>
              </a:solidFill>
            </a:endParaRPr>
          </a:p>
          <a:p>
            <a:pPr fontAlgn="ctr"/>
            <a:r>
              <a:rPr lang="en-US" sz="2400" dirty="0" smtClean="0">
                <a:solidFill>
                  <a:srgbClr val="222222"/>
                </a:solidFill>
              </a:rPr>
              <a:t>			</a:t>
            </a:r>
            <a:r>
              <a:rPr lang="en-US" sz="2400" b="1" u="sng" dirty="0" smtClean="0">
                <a:solidFill>
                  <a:srgbClr val="222222"/>
                </a:solidFill>
              </a:rPr>
              <a:t>CHOCTAW</a:t>
            </a:r>
          </a:p>
          <a:p>
            <a:pPr fontAlgn="ctr"/>
            <a:r>
              <a:rPr lang="en-US" sz="2400" dirty="0" smtClean="0">
                <a:solidFill>
                  <a:srgbClr val="222222"/>
                </a:solidFill>
              </a:rPr>
              <a:t>Treaty of Charleston 1738, with Great Britain</a:t>
            </a:r>
            <a:endParaRPr lang="en-US" sz="2400" dirty="0" smtClean="0"/>
          </a:p>
          <a:p>
            <a:pPr fontAlgn="ctr"/>
            <a:r>
              <a:rPr lang="en-US" sz="2400" dirty="0" smtClean="0">
                <a:solidFill>
                  <a:srgbClr val="222222"/>
                </a:solidFill>
              </a:rPr>
              <a:t>Treaty of Mobile 1749, with France</a:t>
            </a:r>
            <a:endParaRPr lang="en-US" sz="2400" dirty="0" smtClean="0"/>
          </a:p>
          <a:p>
            <a:pPr fontAlgn="ctr"/>
            <a:r>
              <a:rPr lang="en-US" sz="2400" dirty="0" smtClean="0">
                <a:solidFill>
                  <a:srgbClr val="222222"/>
                </a:solidFill>
              </a:rPr>
              <a:t>Treaty of Grandpre 1750, with France</a:t>
            </a:r>
            <a:endParaRPr lang="en-US" sz="2400" dirty="0" smtClean="0"/>
          </a:p>
          <a:p>
            <a:pPr fontAlgn="ctr"/>
            <a:r>
              <a:rPr lang="en-US" sz="2400" dirty="0" smtClean="0">
                <a:solidFill>
                  <a:srgbClr val="222222"/>
                </a:solidFill>
              </a:rPr>
              <a:t>Treaty of Augusta 1763, with Colony of Georgia</a:t>
            </a:r>
            <a:endParaRPr lang="en-US" sz="2400" dirty="0" smtClean="0"/>
          </a:p>
          <a:p>
            <a:pPr fontAlgn="ctr"/>
            <a:r>
              <a:rPr lang="en-US" sz="2400" dirty="0" smtClean="0">
                <a:solidFill>
                  <a:srgbClr val="222222"/>
                </a:solidFill>
              </a:rPr>
              <a:t>Treaty of Mobile 1783, with Great Britain</a:t>
            </a:r>
            <a:endParaRPr lang="en-US" sz="2400" dirty="0" smtClean="0"/>
          </a:p>
          <a:p>
            <a:pPr fontAlgn="ctr"/>
            <a:r>
              <a:rPr lang="en-US" sz="2400" dirty="0" smtClean="0">
                <a:solidFill>
                  <a:srgbClr val="222222"/>
                </a:solidFill>
              </a:rPr>
              <a:t>Treaty of Mobile 1783, with Spain</a:t>
            </a:r>
            <a:endParaRPr lang="en-US" sz="2400" dirty="0" smtClean="0"/>
          </a:p>
          <a:p>
            <a:pPr fontAlgn="ctr"/>
            <a:r>
              <a:rPr lang="en-US" sz="2400" dirty="0" smtClean="0">
                <a:solidFill>
                  <a:srgbClr val="222222"/>
                </a:solidFill>
              </a:rPr>
              <a:t>Treaty of Charleston 1783, with Great Britain</a:t>
            </a:r>
            <a:endParaRPr lang="en-US" sz="2400" dirty="0" smtClean="0"/>
          </a:p>
          <a:p>
            <a:pPr fontAlgn="ctr"/>
            <a:r>
              <a:rPr lang="en-US" sz="2400" dirty="0" smtClean="0">
                <a:solidFill>
                  <a:srgbClr val="222222"/>
                </a:solidFill>
              </a:rPr>
              <a:t>Treaty of Pensacola 1784, with Spain</a:t>
            </a:r>
            <a:endParaRPr lang="en-US" sz="2400" dirty="0" smtClean="0"/>
          </a:p>
          <a:p>
            <a:pPr fontAlgn="ctr"/>
            <a:r>
              <a:rPr lang="en-US" sz="2400" dirty="0" smtClean="0">
                <a:solidFill>
                  <a:srgbClr val="222222"/>
                </a:solidFill>
              </a:rPr>
              <a:t>Treaty of </a:t>
            </a:r>
            <a:r>
              <a:rPr lang="en-US" sz="2400" dirty="0" smtClean="0">
                <a:solidFill>
                  <a:srgbClr val="000000"/>
                </a:solidFill>
              </a:rPr>
              <a:t>Hopewell </a:t>
            </a:r>
            <a:r>
              <a:rPr lang="en-US" sz="2400" dirty="0" smtClean="0">
                <a:solidFill>
                  <a:srgbClr val="222222"/>
                </a:solidFill>
              </a:rPr>
              <a:t>1786, with United States</a:t>
            </a:r>
            <a:endParaRPr lang="en-US" sz="2400" dirty="0" smtClean="0"/>
          </a:p>
          <a:p>
            <a:pPr fontAlgn="ctr"/>
            <a:r>
              <a:rPr lang="en-US" sz="2400" dirty="0" smtClean="0">
                <a:solidFill>
                  <a:srgbClr val="222222"/>
                </a:solidFill>
              </a:rPr>
              <a:t>Treaty of </a:t>
            </a:r>
            <a:r>
              <a:rPr lang="en-US" sz="2400" dirty="0" smtClean="0">
                <a:solidFill>
                  <a:srgbClr val="000000"/>
                </a:solidFill>
              </a:rPr>
              <a:t>San Lorenzo </a:t>
            </a:r>
            <a:r>
              <a:rPr lang="en-US" sz="2400" dirty="0" smtClean="0">
                <a:solidFill>
                  <a:srgbClr val="222222"/>
                </a:solidFill>
              </a:rPr>
              <a:t>1795, between Spain &amp; United States</a:t>
            </a:r>
            <a:endParaRPr lang="en-US" sz="2400" dirty="0" smtClean="0"/>
          </a:p>
          <a:p>
            <a:pPr fontAlgn="ctr"/>
            <a:r>
              <a:rPr lang="en-US" sz="2400" dirty="0" smtClean="0">
                <a:solidFill>
                  <a:srgbClr val="222222"/>
                </a:solidFill>
              </a:rPr>
              <a:t>Treaty of </a:t>
            </a:r>
            <a:r>
              <a:rPr lang="en-US" sz="2400" dirty="0" smtClean="0">
                <a:solidFill>
                  <a:srgbClr val="000000"/>
                </a:solidFill>
              </a:rPr>
              <a:t>Fort Adams </a:t>
            </a:r>
            <a:r>
              <a:rPr lang="en-US" sz="2400" dirty="0" smtClean="0">
                <a:solidFill>
                  <a:srgbClr val="222222"/>
                </a:solidFill>
              </a:rPr>
              <a:t>1801, with United States</a:t>
            </a:r>
            <a:endParaRPr lang="en-US" sz="2400" dirty="0" smtClean="0"/>
          </a:p>
          <a:p>
            <a:pPr fontAlgn="ctr"/>
            <a:r>
              <a:rPr lang="en-US" sz="2400" dirty="0" smtClean="0">
                <a:solidFill>
                  <a:srgbClr val="222222"/>
                </a:solidFill>
              </a:rPr>
              <a:t>Treaty of </a:t>
            </a:r>
            <a:r>
              <a:rPr lang="en-US" sz="2400" dirty="0" smtClean="0">
                <a:solidFill>
                  <a:srgbClr val="000000"/>
                </a:solidFill>
              </a:rPr>
              <a:t>Fort Confederation </a:t>
            </a:r>
            <a:r>
              <a:rPr lang="en-US" sz="2400" dirty="0" smtClean="0">
                <a:solidFill>
                  <a:srgbClr val="222222"/>
                </a:solidFill>
              </a:rPr>
              <a:t>1802, with United States</a:t>
            </a:r>
            <a:endParaRPr lang="en-US" sz="2400" dirty="0" smtClean="0"/>
          </a:p>
          <a:p>
            <a:pPr fontAlgn="ctr"/>
            <a:r>
              <a:rPr lang="en-US" sz="2400" dirty="0" smtClean="0">
                <a:solidFill>
                  <a:srgbClr val="222222"/>
                </a:solidFill>
              </a:rPr>
              <a:t>Treaty of </a:t>
            </a:r>
            <a:r>
              <a:rPr lang="en-US" sz="2400" dirty="0" smtClean="0">
                <a:solidFill>
                  <a:srgbClr val="000000"/>
                </a:solidFill>
              </a:rPr>
              <a:t>Hoe </a:t>
            </a:r>
            <a:r>
              <a:rPr lang="en-US" sz="2400" dirty="0" err="1" smtClean="0">
                <a:solidFill>
                  <a:srgbClr val="000000"/>
                </a:solidFill>
              </a:rPr>
              <a:t>Buckintoopa</a:t>
            </a:r>
            <a:r>
              <a:rPr lang="en-US" sz="2400" dirty="0" smtClean="0">
                <a:solidFill>
                  <a:srgbClr val="000000"/>
                </a:solidFill>
              </a:rPr>
              <a:t> </a:t>
            </a:r>
            <a:r>
              <a:rPr lang="en-US" sz="2400" dirty="0" smtClean="0">
                <a:solidFill>
                  <a:srgbClr val="222222"/>
                </a:solidFill>
              </a:rPr>
              <a:t>1803, with United States</a:t>
            </a:r>
            <a:endParaRPr lang="en-US" sz="2400" dirty="0" smtClean="0"/>
          </a:p>
          <a:p>
            <a:pPr fontAlgn="ctr"/>
            <a:r>
              <a:rPr lang="en-US" sz="2400" dirty="0" smtClean="0">
                <a:solidFill>
                  <a:srgbClr val="222222"/>
                </a:solidFill>
              </a:rPr>
              <a:t>Treaty of </a:t>
            </a:r>
            <a:r>
              <a:rPr lang="en-US" sz="2400" dirty="0" smtClean="0">
                <a:solidFill>
                  <a:srgbClr val="000000"/>
                </a:solidFill>
              </a:rPr>
              <a:t>Mount Dexter </a:t>
            </a:r>
            <a:r>
              <a:rPr lang="en-US" sz="2400" dirty="0" smtClean="0">
                <a:solidFill>
                  <a:srgbClr val="222222"/>
                </a:solidFill>
              </a:rPr>
              <a:t>1805, with United States</a:t>
            </a:r>
            <a:endParaRPr lang="en-US" sz="2400" dirty="0" smtClean="0"/>
          </a:p>
          <a:p>
            <a:pPr fontAlgn="ctr"/>
            <a:r>
              <a:rPr lang="en-US" sz="2400" dirty="0" smtClean="0">
                <a:solidFill>
                  <a:srgbClr val="222222"/>
                </a:solidFill>
              </a:rPr>
              <a:t>Treaty of </a:t>
            </a:r>
            <a:r>
              <a:rPr lang="en-US" sz="2400" dirty="0" smtClean="0">
                <a:solidFill>
                  <a:srgbClr val="000000"/>
                </a:solidFill>
              </a:rPr>
              <a:t>Fort St. Stephens </a:t>
            </a:r>
            <a:r>
              <a:rPr lang="en-US" sz="2400" dirty="0" smtClean="0">
                <a:solidFill>
                  <a:srgbClr val="222222"/>
                </a:solidFill>
              </a:rPr>
              <a:t>1816, with United States</a:t>
            </a:r>
            <a:endParaRPr lang="en-US" sz="2400" dirty="0" smtClean="0"/>
          </a:p>
          <a:p>
            <a:pPr fontAlgn="ctr"/>
            <a:r>
              <a:rPr lang="en-US" sz="2400" dirty="0" smtClean="0">
                <a:solidFill>
                  <a:srgbClr val="222222"/>
                </a:solidFill>
              </a:rPr>
              <a:t>Treaty of </a:t>
            </a:r>
            <a:r>
              <a:rPr lang="en-US" sz="2400" dirty="0" err="1" smtClean="0">
                <a:solidFill>
                  <a:srgbClr val="000000"/>
                </a:solidFill>
              </a:rPr>
              <a:t>Doak's</a:t>
            </a:r>
            <a:r>
              <a:rPr lang="en-US" sz="2400" dirty="0" smtClean="0">
                <a:solidFill>
                  <a:srgbClr val="000000"/>
                </a:solidFill>
              </a:rPr>
              <a:t> Stand </a:t>
            </a:r>
            <a:r>
              <a:rPr lang="en-US" sz="2400" dirty="0" smtClean="0">
                <a:solidFill>
                  <a:srgbClr val="222222"/>
                </a:solidFill>
              </a:rPr>
              <a:t>1820, with United States</a:t>
            </a:r>
            <a:endParaRPr lang="en-US" sz="2400" dirty="0" smtClean="0"/>
          </a:p>
          <a:p>
            <a:pPr fontAlgn="ctr"/>
            <a:r>
              <a:rPr lang="en-US" sz="2400" dirty="0" smtClean="0">
                <a:solidFill>
                  <a:srgbClr val="222222"/>
                </a:solidFill>
              </a:rPr>
              <a:t>Treaty of </a:t>
            </a:r>
            <a:r>
              <a:rPr lang="en-US" sz="2400" dirty="0" smtClean="0">
                <a:solidFill>
                  <a:srgbClr val="000000"/>
                </a:solidFill>
              </a:rPr>
              <a:t>Washington City </a:t>
            </a:r>
            <a:r>
              <a:rPr lang="en-US" sz="2400" dirty="0" smtClean="0">
                <a:solidFill>
                  <a:srgbClr val="222222"/>
                </a:solidFill>
              </a:rPr>
              <a:t>1825, with United States</a:t>
            </a:r>
            <a:endParaRPr lang="en-US" sz="2400" dirty="0" smtClean="0"/>
          </a:p>
          <a:p>
            <a:pPr fontAlgn="ctr"/>
            <a:endParaRPr lang="en-US" sz="2400" dirty="0" smtClean="0"/>
          </a:p>
          <a:p>
            <a:pPr fontAlgn="ctr"/>
            <a:r>
              <a:rPr lang="en-US" sz="2400" dirty="0" smtClean="0"/>
              <a:t>			</a:t>
            </a:r>
            <a:r>
              <a:rPr lang="en-US" sz="2400" b="1" u="sng" dirty="0" smtClean="0"/>
              <a:t>CHICKASAW</a:t>
            </a:r>
            <a:endParaRPr lang="en-US" sz="2400" dirty="0" smtClean="0"/>
          </a:p>
          <a:p>
            <a:r>
              <a:rPr lang="en-US" sz="2400" dirty="0" smtClean="0"/>
              <a:t>Treaty of Chickasaw Nation 1805, with United States</a:t>
            </a:r>
          </a:p>
          <a:p>
            <a:r>
              <a:rPr lang="en-US" sz="2400" dirty="0" smtClean="0"/>
              <a:t>Treaty of Chickasaw Nation  1816, with United States</a:t>
            </a:r>
          </a:p>
          <a:p>
            <a:r>
              <a:rPr lang="en-US" sz="2400" dirty="0" smtClean="0"/>
              <a:t>Treaty of  Chickasaw Nation 1818, with United States</a:t>
            </a:r>
          </a:p>
          <a:p>
            <a:endParaRPr lang="en-US" sz="2400" dirty="0" smtClean="0"/>
          </a:p>
          <a:p>
            <a:r>
              <a:rPr lang="en-US" sz="2400" dirty="0" smtClean="0"/>
              <a:t>			</a:t>
            </a:r>
            <a:r>
              <a:rPr lang="en-US" sz="2400" b="1" u="sng" dirty="0" smtClean="0"/>
              <a:t>SEMINOLE</a:t>
            </a:r>
          </a:p>
          <a:p>
            <a:r>
              <a:rPr lang="en-US" sz="2400" dirty="0" smtClean="0"/>
              <a:t>Treaty of Moultrie Creek 1823, with United States</a:t>
            </a:r>
          </a:p>
          <a:p>
            <a:pPr fontAlgn="ctr"/>
            <a:endParaRPr lang="en-US" sz="2400" dirty="0" smtClean="0"/>
          </a:p>
          <a:p>
            <a:pPr fontAlgn="ctr"/>
            <a:endParaRPr lang="en-US" sz="2400" dirty="0" smtClean="0"/>
          </a:p>
          <a:p>
            <a:endParaRPr lang="en-US" sz="2400" dirty="0" smtClean="0"/>
          </a:p>
        </p:txBody>
      </p:sp>
      <p:sp useBgFill="1">
        <p:nvSpPr>
          <p:cNvPr id="2" name="TextBox 1"/>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sp>
        <p:nvSpPr>
          <p:cNvPr id="4" name="Rounded Rectangle 3"/>
          <p:cNvSpPr/>
          <p:nvPr/>
        </p:nvSpPr>
        <p:spPr>
          <a:xfrm>
            <a:off x="914400" y="76200"/>
            <a:ext cx="22098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TextBox 5"/>
          <p:cNvSpPr txBox="1"/>
          <p:nvPr/>
        </p:nvSpPr>
        <p:spPr>
          <a:xfrm>
            <a:off x="3200400" y="0"/>
            <a:ext cx="5029200" cy="707886"/>
          </a:xfrm>
          <a:prstGeom prst="rect">
            <a:avLst/>
          </a:prstGeom>
        </p:spPr>
        <p:txBody>
          <a:bodyPr wrap="square" rtlCol="0">
            <a:spAutoFit/>
          </a:bodyPr>
          <a:lstStyle/>
          <a:p>
            <a:r>
              <a:rPr lang="en-US" sz="4000" b="1" i="1" spc="100" dirty="0" smtClean="0">
                <a:solidFill>
                  <a:srgbClr val="FF0000"/>
                </a:solidFill>
                <a:effectLst>
                  <a:outerShdw dist="50800" dir="7200000" algn="ctr" rotWithShape="0">
                    <a:schemeClr val="tx1"/>
                  </a:outerShdw>
                </a:effectLst>
                <a:latin typeface="Arial" pitchFamily="34" charset="0"/>
                <a:cs typeface="Arial" pitchFamily="34" charset="0"/>
                <a:sym typeface="Wingdings" pitchFamily="2" charset="2"/>
              </a:rPr>
              <a:t> </a:t>
            </a:r>
            <a:r>
              <a:rPr lang="en-US" sz="4000" b="1" i="1" spc="100" dirty="0" smtClean="0">
                <a:solidFill>
                  <a:srgbClr val="FF0000"/>
                </a:solidFill>
                <a:effectLst>
                  <a:outerShdw dist="50800" dir="7200000" algn="ctr" rotWithShape="0">
                    <a:schemeClr val="tx1"/>
                  </a:outerShdw>
                </a:effectLst>
                <a:latin typeface="Arial" pitchFamily="34" charset="0"/>
                <a:cs typeface="Arial" pitchFamily="34" charset="0"/>
              </a:rPr>
              <a:t>1721-1830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64" presetClass="path" presetSubtype="0" accel="50000" fill="hold" grpId="1" nodeType="clickEffect">
                                  <p:stCondLst>
                                    <p:cond delay="0"/>
                                  </p:stCondLst>
                                  <p:childTnLst>
                                    <p:animMotion origin="layout" path="M 3.33333E-6 2.72329E-7 L -0.0125 -2.66328 " pathEditMode="relative" rAng="0" ptsTypes="AA">
                                      <p:cBhvr>
                                        <p:cTn id="15" dur="20000" fill="hold"/>
                                        <p:tgtEl>
                                          <p:spTgt spid="5"/>
                                        </p:tgtEl>
                                        <p:attrNameLst>
                                          <p:attrName>ppt_x</p:attrName>
                                          <p:attrName>ppt_y</p:attrName>
                                        </p:attrNameLst>
                                      </p:cBhvr>
                                      <p:rCtr x="-6" y="-13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609600"/>
          <a:ext cx="9372602" cy="25417584"/>
        </p:xfrm>
        <a:graphic>
          <a:graphicData uri="http://schemas.openxmlformats.org/drawingml/2006/table">
            <a:tbl>
              <a:tblPr/>
              <a:tblGrid>
                <a:gridCol w="664422"/>
                <a:gridCol w="3463480"/>
                <a:gridCol w="4000674"/>
                <a:gridCol w="1244026"/>
              </a:tblGrid>
              <a:tr h="73585">
                <a:tc>
                  <a:txBody>
                    <a:bodyPr/>
                    <a:lstStyle/>
                    <a:p>
                      <a:pPr algn="ctr" fontAlgn="ctr"/>
                      <a:r>
                        <a:rPr lang="en-US" sz="2000" b="0" i="0" u="none" strike="noStrike" dirty="0">
                          <a:solidFill>
                            <a:srgbClr val="000000"/>
                          </a:solidFill>
                          <a:latin typeface="Calibri"/>
                        </a:rPr>
                        <a:t>No.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Date and designation of Cherokee Treaties.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Description of Cession</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Color.</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1.</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Treaty of 1721 with South </a:t>
                      </a:r>
                      <a:r>
                        <a:rPr lang="en-US" sz="2000" b="0" i="0" u="none" strike="noStrike" dirty="0" smtClean="0">
                          <a:solidFill>
                            <a:srgbClr val="000000"/>
                          </a:solidFill>
                          <a:latin typeface="Calibri"/>
                        </a:rPr>
                        <a:t>Carolina</a:t>
                      </a:r>
                      <a:r>
                        <a:rPr lang="en-US" sz="2000" b="0" i="0" u="none" strike="noStrike" dirty="0">
                          <a:solidFill>
                            <a:srgbClr val="000000"/>
                          </a:solidFill>
                          <a:latin typeface="Calibri"/>
                        </a:rPr>
                        <a:t>.</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South Carolina between Santee, Saluda, and Edisto Rivers.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Red.</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2.</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Treaty of Nov.24, 1755 with South Carolina.</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Tract in South Carolina between Wateree and Savannah Rivers.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dirty="0">
                          <a:solidFill>
                            <a:srgbClr val="000000"/>
                          </a:solidFill>
                          <a:latin typeface="Calibri"/>
                        </a:rPr>
                        <a:t> Blue.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3.</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Treaty of Oct. 14, 1768, with British Superintendent of Indian Affairs</a:t>
                      </a:r>
                      <a:r>
                        <a:rPr lang="en-US" sz="2000" b="0" i="0" u="none" strike="noStrike" dirty="0" smtClean="0">
                          <a:solidFill>
                            <a:srgbClr val="000000"/>
                          </a:solidFill>
                          <a:latin typeface="+mn-lt"/>
                        </a:rPr>
                        <a:t>. a</a:t>
                      </a:r>
                      <a:endParaRPr lang="en-US" sz="2000" b="0" i="0" u="none" strike="noStrike" dirty="0">
                        <a:solidFill>
                          <a:srgbClr val="000000"/>
                        </a:solidFill>
                        <a:latin typeface="Calibri"/>
                      </a:endParaRP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Southwestern Virginia.</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dirty="0">
                          <a:solidFill>
                            <a:srgbClr val="000000"/>
                          </a:solidFill>
                          <a:latin typeface="Calibri"/>
                        </a:rPr>
                        <a:t> Mauve.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219294">
                <a:tc>
                  <a:txBody>
                    <a:bodyPr/>
                    <a:lstStyle/>
                    <a:p>
                      <a:pPr algn="ctr" fontAlgn="ctr"/>
                      <a:r>
                        <a:rPr lang="en-US" sz="2000" b="0" i="0" u="none" strike="noStrike">
                          <a:solidFill>
                            <a:srgbClr val="000000"/>
                          </a:solidFill>
                          <a:latin typeface="Calibri"/>
                        </a:rPr>
                        <a:t> 4.</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Treaty of Oct. 14, 1770 at </a:t>
                      </a:r>
                      <a:r>
                        <a:rPr lang="en-US" sz="2000" b="0" i="0" u="none" strike="noStrike" dirty="0" err="1">
                          <a:solidFill>
                            <a:srgbClr val="000000"/>
                          </a:solidFill>
                          <a:latin typeface="Calibri"/>
                        </a:rPr>
                        <a:t>Lochabar</a:t>
                      </a:r>
                      <a:r>
                        <a:rPr lang="en-US" sz="2000" b="0" i="0" u="none" strike="noStrike" dirty="0">
                          <a:solidFill>
                            <a:srgbClr val="000000"/>
                          </a:solidFill>
                          <a:latin typeface="Calibri"/>
                        </a:rPr>
                        <a:t>, S.C.</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Virginia, West Virginia, Northeastern Tennessee, and Eastern Kentucky, which is overlapped by No. 7.</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Red.</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73585">
                <a:tc>
                  <a:txBody>
                    <a:bodyPr/>
                    <a:lstStyle/>
                    <a:p>
                      <a:pPr algn="ctr" fontAlgn="ctr"/>
                      <a:r>
                        <a:rPr lang="en-US" sz="2000" b="0" i="0" u="none" strike="noStrike">
                          <a:solidFill>
                            <a:schemeClr val="tx1"/>
                          </a:solidFill>
                          <a:latin typeface="Calibri"/>
                        </a:rPr>
                        <a:t> 5.</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chemeClr val="tx1"/>
                          </a:solidFill>
                          <a:latin typeface="Calibri"/>
                        </a:rPr>
                        <a:t> Treaty of 1772 with </a:t>
                      </a:r>
                      <a:r>
                        <a:rPr lang="en-US" sz="2000" b="0" i="0" u="none" strike="noStrike" dirty="0" smtClean="0">
                          <a:solidFill>
                            <a:schemeClr val="tx1"/>
                          </a:solidFill>
                          <a:latin typeface="Calibri"/>
                        </a:rPr>
                        <a:t>Virginia</a:t>
                      </a:r>
                      <a:endParaRPr lang="en-US" sz="2000" b="0" i="0" u="none" strike="noStrike" dirty="0">
                        <a:solidFill>
                          <a:schemeClr val="tx1"/>
                        </a:solidFill>
                        <a:latin typeface="Calibri"/>
                      </a:endParaRP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Virginia, West Virginia, and Eastern Kentucky.</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Yellow.</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6.</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Treaty of June 1, 1773 with British Superintendent of Indian Affairs.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Georgia, north of Broad River.</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dirty="0">
                          <a:solidFill>
                            <a:srgbClr val="000000"/>
                          </a:solidFill>
                          <a:latin typeface="Calibri"/>
                        </a:rPr>
                        <a:t> Mauve.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7.</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Treaty of March 17, 1775, with Richard Henderson, </a:t>
                      </a:r>
                      <a:r>
                        <a:rPr lang="en-US" sz="2000" b="0" i="1" u="none" strike="noStrike" dirty="0">
                          <a:solidFill>
                            <a:srgbClr val="000000"/>
                          </a:solidFill>
                          <a:latin typeface="Calibri"/>
                        </a:rPr>
                        <a:t>et al</a:t>
                      </a:r>
                      <a:r>
                        <a:rPr lang="en-US" sz="2000" b="0" i="0" u="none" strike="noStrike" dirty="0">
                          <a:solidFill>
                            <a:srgbClr val="000000"/>
                          </a:solidFill>
                          <a:latin typeface="Calibri"/>
                        </a:rPr>
                        <a:t>.</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Kentucky, Virginia, and Tennessee (overlaps No. 4).</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Blue.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8.</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Treaty of May 20, 1777, with South Carolina and Georgia.</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Northwestern South Carolina.</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Red.</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9.</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Treaty of July 20, 1777, with Virginia and North Carolina.</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Western North Carolina and Northeastern Tennessee.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Green.</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73585">
                <a:tc>
                  <a:txBody>
                    <a:bodyPr/>
                    <a:lstStyle/>
                    <a:p>
                      <a:pPr algn="ctr" fontAlgn="ctr"/>
                      <a:r>
                        <a:rPr lang="en-US" sz="2000" b="0" i="0" u="none" strike="noStrike">
                          <a:solidFill>
                            <a:srgbClr val="000000"/>
                          </a:solidFill>
                          <a:latin typeface="Calibri"/>
                        </a:rPr>
                        <a:t> 10.</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Treaty of May 31, 1783, with Georgia.</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Georgia, between Oconee and Tugaloo Rivers.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Green.</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73585">
                <a:tc>
                  <a:txBody>
                    <a:bodyPr/>
                    <a:lstStyle/>
                    <a:p>
                      <a:pPr algn="ctr" fontAlgn="ctr"/>
                      <a:r>
                        <a:rPr lang="en-US" sz="2000" b="0" i="0" u="none" strike="noStrike">
                          <a:solidFill>
                            <a:srgbClr val="000000"/>
                          </a:solidFill>
                          <a:latin typeface="Calibri"/>
                        </a:rPr>
                        <a:t> 10</a:t>
                      </a:r>
                      <a:r>
                        <a:rPr lang="en-US" sz="2000" b="0" i="1" u="none" strike="noStrike">
                          <a:solidFill>
                            <a:srgbClr val="000000"/>
                          </a:solidFill>
                          <a:latin typeface="Calibri"/>
                        </a:rPr>
                        <a:t>a</a:t>
                      </a:r>
                      <a:r>
                        <a:rPr lang="en-US" sz="2000" b="0" i="0" u="none" strike="noStrike">
                          <a:solidFill>
                            <a:srgbClr val="000000"/>
                          </a:solidFill>
                          <a:latin typeface="Calibri"/>
                        </a:rPr>
                        <a:t>.</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Treaty of nov.28, 1785, with the United States.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Western North Carolina.</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Yellow.</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10</a:t>
                      </a:r>
                      <a:r>
                        <a:rPr lang="en-US" sz="2000" b="0" i="1" u="none" strike="noStrike">
                          <a:solidFill>
                            <a:srgbClr val="000000"/>
                          </a:solidFill>
                          <a:latin typeface="Calibri"/>
                        </a:rPr>
                        <a:t>b</a:t>
                      </a:r>
                      <a:r>
                        <a:rPr lang="en-US" sz="2000" b="0" i="0" u="none" strike="noStrike">
                          <a:solidFill>
                            <a:srgbClr val="000000"/>
                          </a:solidFill>
                          <a:latin typeface="Calibri"/>
                        </a:rPr>
                        <a:t>.</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...do...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Southern and Western Kentucky and Northern Tennessee.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Green.</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11.</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Treaty of July 2, 1791, with United States.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Western North Carolina and Eastern Tennessee.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Brown.</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12.</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Treaty of Oct. 2, 1798, with United States.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Tennessee, between Hawkin’s Line, Tennessee River, and Chilhowee Mountain.</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Red.</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13.</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...do...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North Carolina, between Pickens and Meigs line.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Red.</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14.</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...do...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Tennessee, between Clinch River and Cumberland Mountain.</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Red.</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73585">
                <a:tc>
                  <a:txBody>
                    <a:bodyPr/>
                    <a:lstStyle/>
                    <a:p>
                      <a:pPr algn="ctr" fontAlgn="ctr"/>
                      <a:r>
                        <a:rPr lang="en-US" sz="2000" b="0" i="0" u="none" strike="noStrike">
                          <a:solidFill>
                            <a:srgbClr val="000000"/>
                          </a:solidFill>
                          <a:latin typeface="Calibri"/>
                        </a:rPr>
                        <a:t> 15.</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Treaty of Oct. 24, 1804, with United States.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Georgia, known as Wafford’s Settlement.</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Red.</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16.</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Treaty of Oct. 25, 1805, with United States.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Kentucky and Tennessee, west of Tennessee River and Cumberland Mountain.</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Yellow.</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73585">
                <a:tc>
                  <a:txBody>
                    <a:bodyPr/>
                    <a:lstStyle/>
                    <a:p>
                      <a:pPr algn="ctr" fontAlgn="ctr"/>
                      <a:r>
                        <a:rPr lang="en-US" sz="2000" b="0" i="0" u="none" strike="noStrike">
                          <a:solidFill>
                            <a:srgbClr val="000000"/>
                          </a:solidFill>
                          <a:latin typeface="Calibri"/>
                        </a:rPr>
                        <a:t> 17.</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Treaty of Oct, 27, 1805, with United States.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Tennessee of one section at Southwest Point.</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Green.</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18.</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...do...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First island in Tennessee River above the mouth of the Clinch River.</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Mauve.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19.</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Treaty of Jan. 7, 1806, with United States.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Tennessee and Alabama, between Tennessee and Duck Rivers.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Red.</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73585">
                <a:tc>
                  <a:txBody>
                    <a:bodyPr/>
                    <a:lstStyle/>
                    <a:p>
                      <a:pPr algn="ctr" fontAlgn="ctr"/>
                      <a:r>
                        <a:rPr lang="en-US" sz="2000" b="0" i="0" u="none" strike="noStrike">
                          <a:solidFill>
                            <a:srgbClr val="000000"/>
                          </a:solidFill>
                          <a:latin typeface="Calibri"/>
                        </a:rPr>
                        <a:t> 20.</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...do...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Long or Great Island in Holston River.</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Red.</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73585">
                <a:tc>
                  <a:txBody>
                    <a:bodyPr/>
                    <a:lstStyle/>
                    <a:p>
                      <a:pPr algn="ctr" fontAlgn="ctr"/>
                      <a:r>
                        <a:rPr lang="en-US" sz="2000" b="0" i="0" u="none" strike="noStrike">
                          <a:solidFill>
                            <a:srgbClr val="000000"/>
                          </a:solidFill>
                          <a:latin typeface="Calibri"/>
                        </a:rPr>
                        <a:t> 21.</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Treaty of Mar. 22, 1816, with United States.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Northwest corner of South Carolina.</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Blue.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73585">
                <a:tc>
                  <a:txBody>
                    <a:bodyPr/>
                    <a:lstStyle/>
                    <a:p>
                      <a:pPr algn="ctr" fontAlgn="ctr"/>
                      <a:r>
                        <a:rPr lang="en-US" sz="2000" b="0" i="0" u="none" strike="noStrike">
                          <a:solidFill>
                            <a:srgbClr val="000000"/>
                          </a:solidFill>
                          <a:latin typeface="Calibri"/>
                        </a:rPr>
                        <a:t> 22.</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Treaty of Sept. 14, 1816, with United States.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Alabama and Mississippi.</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Green.</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73585">
                <a:tc>
                  <a:txBody>
                    <a:bodyPr/>
                    <a:lstStyle/>
                    <a:p>
                      <a:pPr algn="ctr" fontAlgn="ctr"/>
                      <a:r>
                        <a:rPr lang="en-US" sz="2000" b="0" i="0" u="none" strike="noStrike">
                          <a:solidFill>
                            <a:srgbClr val="000000"/>
                          </a:solidFill>
                          <a:latin typeface="Calibri"/>
                        </a:rPr>
                        <a:t> 23.</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Treaty of July 8, 1817, with United States.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Northeastern Georgia.</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Yellow.</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73585">
                <a:tc>
                  <a:txBody>
                    <a:bodyPr/>
                    <a:lstStyle/>
                    <a:p>
                      <a:pPr algn="ctr" fontAlgn="ctr"/>
                      <a:r>
                        <a:rPr lang="en-US" sz="2000" b="0" i="0" u="none" strike="noStrike">
                          <a:solidFill>
                            <a:srgbClr val="000000"/>
                          </a:solidFill>
                          <a:latin typeface="Calibri"/>
                        </a:rPr>
                        <a:t> 24.</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...do...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Southern Tennessee.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Green.</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25.</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...do...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Northern Alabama, between Cypress and Elk River.</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Blue.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26.</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...do...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Northern Alabama, above the mouth of Spring Creek on Tennessee River.</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Blue.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73585">
                <a:tc>
                  <a:txBody>
                    <a:bodyPr/>
                    <a:lstStyle/>
                    <a:p>
                      <a:pPr algn="ctr" fontAlgn="ctr"/>
                      <a:r>
                        <a:rPr lang="en-US" sz="2000" b="0" i="0" u="none" strike="noStrike">
                          <a:solidFill>
                            <a:srgbClr val="000000"/>
                          </a:solidFill>
                          <a:latin typeface="Calibri"/>
                        </a:rPr>
                        <a:t> 27.</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Treaty of Feb. 27, 1819, with United States.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Nothern Alabama and Southern Tennessee.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Yellow.</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73585">
                <a:tc>
                  <a:txBody>
                    <a:bodyPr/>
                    <a:lstStyle/>
                    <a:p>
                      <a:pPr algn="ctr" fontAlgn="ctr"/>
                      <a:r>
                        <a:rPr lang="en-US" sz="2000" b="0" i="0" u="none" strike="noStrike">
                          <a:solidFill>
                            <a:srgbClr val="000000"/>
                          </a:solidFill>
                          <a:latin typeface="Calibri"/>
                        </a:rPr>
                        <a:t> 28.</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...do...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Southern Tennessee, on Tennessee River.</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Red.</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73585">
                <a:tc>
                  <a:txBody>
                    <a:bodyPr/>
                    <a:lstStyle/>
                    <a:p>
                      <a:pPr algn="ctr" fontAlgn="ctr"/>
                      <a:r>
                        <a:rPr lang="en-US" sz="2000" b="0" i="0" u="none" strike="noStrike">
                          <a:solidFill>
                            <a:srgbClr val="000000"/>
                          </a:solidFill>
                          <a:latin typeface="Calibri"/>
                        </a:rPr>
                        <a:t> 29.</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...do...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Tennessee, North Carolina, and Georgia.</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Mauve.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73585">
                <a:tc>
                  <a:txBody>
                    <a:bodyPr/>
                    <a:lstStyle/>
                    <a:p>
                      <a:pPr algn="ctr" fontAlgn="ctr"/>
                      <a:r>
                        <a:rPr lang="en-US" sz="2000" b="0" i="0" u="none" strike="noStrike">
                          <a:solidFill>
                            <a:srgbClr val="000000"/>
                          </a:solidFill>
                          <a:latin typeface="Calibri"/>
                        </a:rPr>
                        <a:t> 30.</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...do...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Jolly’s Island, in Tennessee River.</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Red.</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31.</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...do...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Small tract in Tennessee, at and below the mouth of Clinch River.</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Green.</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32.</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...do...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of 12 miles square, on Tennessee River, in Alabama.</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Mauve.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33.</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...do...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1 mile square, in Tennessee, at foot of Cumberland Mountain.</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Green.</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34.</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...do...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of 1 mile square, at Cherokee Talootiske’s residence.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Green.</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35.</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...do...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of 3 square miles, opposite mouth of Hiwassee River.</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Green.</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36.</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Treaty of Dec. 29, 1835, with United States.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Tract in Alabama, Georgia and Tennessee, being all the remaining lands east of the Mississippi River.</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dirty="0">
                          <a:solidFill>
                            <a:srgbClr val="000000"/>
                          </a:solidFill>
                          <a:latin typeface="Calibri"/>
                        </a:rPr>
                        <a:t> Blue.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bl>
          </a:graphicData>
        </a:graphic>
      </p:graphicFrame>
      <p:sp>
        <p:nvSpPr>
          <p:cNvPr id="3" name="Rectangle 2"/>
          <p:cNvSpPr/>
          <p:nvPr/>
        </p:nvSpPr>
        <p:spPr>
          <a:xfrm>
            <a:off x="3733800" y="0"/>
            <a:ext cx="1198726" cy="369332"/>
          </a:xfrm>
          <a:prstGeom prst="rect">
            <a:avLst/>
          </a:prstGeom>
        </p:spPr>
        <p:txBody>
          <a:bodyPr wrap="none">
            <a:spAutoFit/>
          </a:bodyPr>
          <a:lstStyle/>
          <a:p>
            <a:pPr>
              <a:tabLst>
                <a:tab pos="6580188" algn="l"/>
              </a:tabLst>
            </a:pPr>
            <a:r>
              <a:rPr lang="en-US" b="1" dirty="0" smtClean="0"/>
              <a:t>CHEROKEE</a:t>
            </a:r>
          </a:p>
        </p:txBody>
      </p:sp>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6200" y="381000"/>
          <a:ext cx="8763000" cy="6400806"/>
        </p:xfrm>
        <a:graphic>
          <a:graphicData uri="http://schemas.openxmlformats.org/drawingml/2006/table">
            <a:tbl>
              <a:tblPr/>
              <a:tblGrid>
                <a:gridCol w="2282815"/>
                <a:gridCol w="670363"/>
                <a:gridCol w="1382626"/>
                <a:gridCol w="1731774"/>
                <a:gridCol w="1466421"/>
                <a:gridCol w="1229001"/>
              </a:tblGrid>
              <a:tr h="221739">
                <a:tc>
                  <a:txBody>
                    <a:bodyPr/>
                    <a:lstStyle/>
                    <a:p>
                      <a:pPr algn="ctr" fontAlgn="ctr"/>
                      <a:r>
                        <a:rPr lang="en-US" sz="1200" b="1" i="0" u="none" strike="noStrike" dirty="0">
                          <a:solidFill>
                            <a:srgbClr val="000000"/>
                          </a:solidFill>
                          <a:latin typeface="Arial"/>
                        </a:rPr>
                        <a:t>Treaty</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1" i="0" u="none" strike="noStrike">
                          <a:solidFill>
                            <a:srgbClr val="222222"/>
                          </a:solidFill>
                          <a:latin typeface="Arial"/>
                        </a:rPr>
                        <a:t>Year</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1" i="0" u="none" strike="noStrike">
                          <a:solidFill>
                            <a:srgbClr val="222222"/>
                          </a:solidFill>
                          <a:latin typeface="Arial"/>
                        </a:rPr>
                        <a:t>Signed with</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1" i="0" u="none" strike="noStrike">
                          <a:solidFill>
                            <a:srgbClr val="222222"/>
                          </a:solidFill>
                          <a:latin typeface="Arial"/>
                        </a:rPr>
                        <a:t>Where</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1" i="0" u="none" strike="noStrike">
                          <a:solidFill>
                            <a:srgbClr val="222222"/>
                          </a:solidFill>
                          <a:latin typeface="Arial"/>
                        </a:rPr>
                        <a:t>Purpose</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1" i="0" u="none" strike="noStrike">
                          <a:solidFill>
                            <a:srgbClr val="222222"/>
                          </a:solidFill>
                          <a:latin typeface="Arial"/>
                        </a:rPr>
                        <a:t>Ceded Land</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221739">
                <a:tc>
                  <a:txBody>
                    <a:bodyPr/>
                    <a:lstStyle/>
                    <a:p>
                      <a:pPr algn="l" fontAlgn="ctr"/>
                      <a:r>
                        <a:rPr lang="en-US" sz="1200" b="0" i="0" u="none" strike="noStrike" dirty="0">
                          <a:solidFill>
                            <a:srgbClr val="000000"/>
                          </a:solidFill>
                          <a:latin typeface="Arial"/>
                        </a:rPr>
                        <a:t>Treaty of Savannah</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a:solidFill>
                            <a:srgbClr val="222222"/>
                          </a:solidFill>
                          <a:latin typeface="Arial"/>
                        </a:rPr>
                        <a:t>1733</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Colony of Georgia</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221739">
                <a:tc>
                  <a:txBody>
                    <a:bodyPr/>
                    <a:lstStyle/>
                    <a:p>
                      <a:pPr algn="l" fontAlgn="ctr"/>
                      <a:r>
                        <a:rPr lang="en-US" sz="1200" b="0" i="0" u="none" strike="noStrike" dirty="0">
                          <a:solidFill>
                            <a:srgbClr val="000000"/>
                          </a:solidFill>
                          <a:latin typeface="Arial"/>
                        </a:rPr>
                        <a:t>Treaty of Coweta Town</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dirty="0">
                          <a:solidFill>
                            <a:srgbClr val="222222"/>
                          </a:solidFill>
                          <a:latin typeface="Arial"/>
                        </a:rPr>
                        <a:t>1739</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Colony of Georgia</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221739">
                <a:tc>
                  <a:txBody>
                    <a:bodyPr/>
                    <a:lstStyle/>
                    <a:p>
                      <a:pPr algn="l" fontAlgn="ctr"/>
                      <a:r>
                        <a:rPr lang="en-US" sz="1200" b="0" i="0" u="none" strike="noStrike" dirty="0">
                          <a:solidFill>
                            <a:srgbClr val="000000"/>
                          </a:solidFill>
                          <a:latin typeface="Arial"/>
                        </a:rPr>
                        <a:t>Treaty of Savannah</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dirty="0">
                          <a:solidFill>
                            <a:srgbClr val="222222"/>
                          </a:solidFill>
                          <a:latin typeface="Arial"/>
                        </a:rPr>
                        <a:t>1757</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Colony of Georgia</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434609">
                <a:tc>
                  <a:txBody>
                    <a:bodyPr/>
                    <a:lstStyle/>
                    <a:p>
                      <a:pPr algn="l" fontAlgn="ctr"/>
                      <a:r>
                        <a:rPr lang="en-US" sz="1200" b="0" i="0" u="none" strike="noStrike" dirty="0">
                          <a:solidFill>
                            <a:srgbClr val="000000"/>
                          </a:solidFill>
                          <a:latin typeface="Calibri"/>
                        </a:rPr>
                        <a:t>Treaty of Shoulder-bone Creek</a:t>
                      </a:r>
                    </a:p>
                  </a:txBody>
                  <a:tcPr marL="5716" marR="5716" marT="5716" marB="0" anchor="ctr">
                    <a:lnL>
                      <a:noFill/>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a:noFill/>
                    </a:lnB>
                  </a:tcPr>
                </a:tc>
                <a:tc>
                  <a:txBody>
                    <a:bodyPr/>
                    <a:lstStyle/>
                    <a:p>
                      <a:pPr algn="ctr" fontAlgn="ctr"/>
                      <a:r>
                        <a:rPr lang="en-US" sz="1200" b="0" i="0" u="none" strike="noStrike" dirty="0">
                          <a:solidFill>
                            <a:srgbClr val="222222"/>
                          </a:solidFill>
                          <a:latin typeface="Arial"/>
                        </a:rPr>
                        <a:t>1786</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State of Georgia</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Sparta, Georgia</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Land cession</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b"/>
                      <a:r>
                        <a:rPr lang="en-US" sz="1200" b="0" i="0" u="none" strike="noStrike">
                          <a:solidFill>
                            <a:srgbClr val="000000"/>
                          </a:solidFill>
                          <a:latin typeface="Calibri"/>
                        </a:rPr>
                        <a:t>All lands east of the Oconee River</a:t>
                      </a:r>
                    </a:p>
                  </a:txBody>
                  <a:tcPr marL="5716" marR="5716" marT="5716"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736173">
                <a:tc>
                  <a:txBody>
                    <a:bodyPr/>
                    <a:lstStyle/>
                    <a:p>
                      <a:pPr algn="l" fontAlgn="ctr"/>
                      <a:r>
                        <a:rPr lang="en-US" sz="1200" b="0" i="0" u="none" strike="noStrike" dirty="0">
                          <a:solidFill>
                            <a:srgbClr val="000000"/>
                          </a:solidFill>
                          <a:latin typeface="Calibri"/>
                        </a:rPr>
                        <a:t>Treaty of New York</a:t>
                      </a:r>
                    </a:p>
                  </a:txBody>
                  <a:tcPr marL="5716" marR="5716" marT="5716" marB="0" anchor="ctr">
                    <a:lnL>
                      <a:noFill/>
                    </a:lnL>
                    <a:lnR w="12700" cap="flat" cmpd="sng" algn="ctr">
                      <a:solidFill>
                        <a:srgbClr val="A2A9B1"/>
                      </a:solidFill>
                      <a:prstDash val="solid"/>
                      <a:round/>
                      <a:headEnd type="none" w="med" len="med"/>
                      <a:tailEnd type="none" w="med" len="med"/>
                    </a:lnR>
                    <a:lnT>
                      <a:noFill/>
                    </a:lnT>
                    <a:lnB>
                      <a:noFill/>
                    </a:lnB>
                  </a:tcPr>
                </a:tc>
                <a:tc>
                  <a:txBody>
                    <a:bodyPr/>
                    <a:lstStyle/>
                    <a:p>
                      <a:pPr algn="ctr" fontAlgn="ctr"/>
                      <a:r>
                        <a:rPr lang="en-US" sz="1200" b="0" i="0" u="none" strike="noStrike" dirty="0">
                          <a:solidFill>
                            <a:srgbClr val="222222"/>
                          </a:solidFill>
                          <a:latin typeface="Arial"/>
                        </a:rPr>
                        <a:t>1790</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United States</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New York City</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Boundaries defined, Civilization of Creek, Animosities to cease</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461216">
                <a:tc>
                  <a:txBody>
                    <a:bodyPr/>
                    <a:lstStyle/>
                    <a:p>
                      <a:pPr algn="l" fontAlgn="ctr"/>
                      <a:r>
                        <a:rPr lang="en-US" sz="1200" b="0" i="0" u="none" strike="noStrike" dirty="0">
                          <a:solidFill>
                            <a:srgbClr val="000000"/>
                          </a:solidFill>
                          <a:latin typeface="Calibri"/>
                        </a:rPr>
                        <a:t>Treaty of Colerain</a:t>
                      </a:r>
                    </a:p>
                  </a:txBody>
                  <a:tcPr marL="5716" marR="5716" marT="5716" marB="0" anchor="ctr">
                    <a:lnL>
                      <a:noFill/>
                    </a:lnL>
                    <a:lnR w="12700" cap="flat" cmpd="sng" algn="ctr">
                      <a:solidFill>
                        <a:srgbClr val="A2A9B1"/>
                      </a:solidFill>
                      <a:prstDash val="solid"/>
                      <a:round/>
                      <a:headEnd type="none" w="med" len="med"/>
                      <a:tailEnd type="none" w="med" len="med"/>
                    </a:lnR>
                    <a:lnT>
                      <a:noFill/>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dirty="0">
                          <a:solidFill>
                            <a:srgbClr val="222222"/>
                          </a:solidFill>
                          <a:latin typeface="Arial"/>
                        </a:rPr>
                        <a:t>1796</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United States</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Colerain (Camden County, Georgia)</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Boundary lines, Animosities to cease</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221739">
                <a:tc>
                  <a:txBody>
                    <a:bodyPr/>
                    <a:lstStyle/>
                    <a:p>
                      <a:pPr algn="l" fontAlgn="ctr"/>
                      <a:r>
                        <a:rPr lang="en-US" sz="1200" b="0" i="0" u="none" strike="noStrike" dirty="0">
                          <a:solidFill>
                            <a:srgbClr val="000000"/>
                          </a:solidFill>
                          <a:latin typeface="Arial"/>
                        </a:rPr>
                        <a:t>Treaty of Fort Wilkinson</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dirty="0">
                          <a:solidFill>
                            <a:srgbClr val="222222"/>
                          </a:solidFill>
                          <a:latin typeface="Arial"/>
                        </a:rPr>
                        <a:t>1802</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United States</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Fort Wilkinson</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Land cession</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221739">
                <a:tc>
                  <a:txBody>
                    <a:bodyPr/>
                    <a:lstStyle/>
                    <a:p>
                      <a:pPr algn="l" fontAlgn="ctr"/>
                      <a:r>
                        <a:rPr lang="en-US" sz="1200" b="0" i="0" u="none" strike="noStrike" dirty="0">
                          <a:solidFill>
                            <a:srgbClr val="000000"/>
                          </a:solidFill>
                          <a:latin typeface="Calibri"/>
                        </a:rPr>
                        <a:t>Treaty of Washington</a:t>
                      </a:r>
                    </a:p>
                  </a:txBody>
                  <a:tcPr marL="5716" marR="5716" marT="5716" marB="0" anchor="ctr">
                    <a:lnL>
                      <a:noFill/>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a:noFill/>
                    </a:lnB>
                  </a:tcPr>
                </a:tc>
                <a:tc>
                  <a:txBody>
                    <a:bodyPr/>
                    <a:lstStyle/>
                    <a:p>
                      <a:pPr algn="ctr" fontAlgn="ctr"/>
                      <a:r>
                        <a:rPr lang="en-US" sz="1200" b="0" i="0" u="none" strike="noStrike" dirty="0">
                          <a:solidFill>
                            <a:srgbClr val="222222"/>
                          </a:solidFill>
                          <a:latin typeface="Arial"/>
                        </a:rPr>
                        <a:t>1805</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434609">
                <a:tc>
                  <a:txBody>
                    <a:bodyPr/>
                    <a:lstStyle/>
                    <a:p>
                      <a:pPr algn="l" fontAlgn="ctr"/>
                      <a:r>
                        <a:rPr lang="en-US" sz="1200" b="0" i="0" u="none" strike="noStrike" dirty="0">
                          <a:solidFill>
                            <a:srgbClr val="000000"/>
                          </a:solidFill>
                          <a:latin typeface="Calibri"/>
                        </a:rPr>
                        <a:t>Treaty of Fort Jackson</a:t>
                      </a:r>
                    </a:p>
                  </a:txBody>
                  <a:tcPr marL="5716" marR="5716" marT="5716" marB="0" anchor="ctr">
                    <a:lnL>
                      <a:noFill/>
                    </a:lnL>
                    <a:lnR w="12700" cap="flat" cmpd="sng" algn="ctr">
                      <a:solidFill>
                        <a:srgbClr val="A2A9B1"/>
                      </a:solidFill>
                      <a:prstDash val="solid"/>
                      <a:round/>
                      <a:headEnd type="none" w="med" len="med"/>
                      <a:tailEnd type="none" w="med" len="med"/>
                    </a:lnR>
                    <a:lnT>
                      <a:noFill/>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dirty="0">
                          <a:solidFill>
                            <a:srgbClr val="222222"/>
                          </a:solidFill>
                          <a:latin typeface="Arial"/>
                        </a:rPr>
                        <a:t>1814</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United States</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Fort Jackson near Wetumpka, Alabama</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Land cession</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23 million acres (93,000 km</a:t>
                      </a:r>
                      <a:r>
                        <a:rPr lang="en-US" sz="1200" b="0" i="0" u="none" strike="noStrike" baseline="30000">
                          <a:solidFill>
                            <a:srgbClr val="222222"/>
                          </a:solidFill>
                          <a:latin typeface="Arial"/>
                        </a:rPr>
                        <a:t>2</a:t>
                      </a:r>
                      <a:r>
                        <a:rPr lang="en-US" sz="1200" b="0" i="0" u="none" strike="noStrike">
                          <a:solidFill>
                            <a:srgbClr val="222222"/>
                          </a:solidFill>
                          <a:latin typeface="Arial"/>
                        </a:rPr>
                        <a:t>)</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221739">
                <a:tc>
                  <a:txBody>
                    <a:bodyPr/>
                    <a:lstStyle/>
                    <a:p>
                      <a:pPr algn="l" fontAlgn="ctr"/>
                      <a:r>
                        <a:rPr lang="en-US" sz="1200" b="0" i="0" u="none" strike="noStrike" dirty="0">
                          <a:solidFill>
                            <a:srgbClr val="000000"/>
                          </a:solidFill>
                          <a:latin typeface="Arial"/>
                        </a:rPr>
                        <a:t>Treaty of the Creek Agency</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dirty="0">
                          <a:solidFill>
                            <a:srgbClr val="000000"/>
                          </a:solidFill>
                          <a:latin typeface="Arial"/>
                        </a:rPr>
                        <a:t>1818</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221739">
                <a:tc>
                  <a:txBody>
                    <a:bodyPr/>
                    <a:lstStyle/>
                    <a:p>
                      <a:pPr algn="l" fontAlgn="ctr"/>
                      <a:r>
                        <a:rPr lang="en-US" sz="1200" b="0" i="0" u="none" strike="noStrike" dirty="0">
                          <a:solidFill>
                            <a:srgbClr val="000000"/>
                          </a:solidFill>
                          <a:latin typeface="Arial"/>
                        </a:rPr>
                        <a:t>Treaty of the Indian Spring</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a:solidFill>
                            <a:srgbClr val="222222"/>
                          </a:solidFill>
                          <a:latin typeface="Arial"/>
                        </a:rPr>
                        <a:t>1821</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221739">
                <a:tc>
                  <a:txBody>
                    <a:bodyPr/>
                    <a:lstStyle/>
                    <a:p>
                      <a:pPr algn="l" fontAlgn="ctr"/>
                      <a:r>
                        <a:rPr lang="en-US" sz="1200" b="0" i="0" u="none" strike="noStrike" dirty="0">
                          <a:solidFill>
                            <a:srgbClr val="000000"/>
                          </a:solidFill>
                          <a:latin typeface="Calibri"/>
                        </a:rPr>
                        <a:t>Treaty of Indian Springs</a:t>
                      </a:r>
                    </a:p>
                  </a:txBody>
                  <a:tcPr marL="5716" marR="5716" marT="5716" marB="0" anchor="ctr">
                    <a:lnL>
                      <a:noFill/>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dirty="0">
                          <a:solidFill>
                            <a:srgbClr val="222222"/>
                          </a:solidFill>
                          <a:latin typeface="Arial"/>
                        </a:rPr>
                        <a:t>1825</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221739">
                <a:tc>
                  <a:txBody>
                    <a:bodyPr/>
                    <a:lstStyle/>
                    <a:p>
                      <a:pPr algn="l" fontAlgn="ctr"/>
                      <a:r>
                        <a:rPr lang="en-US" sz="1200" b="0" i="0" u="none" strike="noStrike" dirty="0">
                          <a:solidFill>
                            <a:srgbClr val="000000"/>
                          </a:solidFill>
                          <a:latin typeface="Arial"/>
                        </a:rPr>
                        <a:t>Treaty of Washington</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dirty="0">
                          <a:solidFill>
                            <a:srgbClr val="222222"/>
                          </a:solidFill>
                          <a:latin typeface="Arial"/>
                        </a:rPr>
                        <a:t>1826</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387245">
                <a:tc>
                  <a:txBody>
                    <a:bodyPr/>
                    <a:lstStyle/>
                    <a:p>
                      <a:pPr algn="l" fontAlgn="ctr"/>
                      <a:r>
                        <a:rPr lang="en-US" sz="1200" b="0" i="0" u="none" strike="noStrike" dirty="0">
                          <a:solidFill>
                            <a:srgbClr val="000000"/>
                          </a:solidFill>
                          <a:latin typeface="Arial"/>
                        </a:rPr>
                        <a:t>Treaty of the Creek Indian Agency</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dirty="0">
                          <a:solidFill>
                            <a:srgbClr val="222222"/>
                          </a:solidFill>
                          <a:latin typeface="Arial"/>
                        </a:rPr>
                        <a:t>1827</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221739">
                <a:tc>
                  <a:txBody>
                    <a:bodyPr/>
                    <a:lstStyle/>
                    <a:p>
                      <a:pPr algn="l" fontAlgn="ctr"/>
                      <a:r>
                        <a:rPr lang="en-US" sz="1200" b="0" i="0" u="none" strike="noStrike" dirty="0">
                          <a:solidFill>
                            <a:srgbClr val="000000"/>
                          </a:solidFill>
                          <a:latin typeface="Calibri"/>
                        </a:rPr>
                        <a:t>Treaty of Cusseta</a:t>
                      </a:r>
                    </a:p>
                  </a:txBody>
                  <a:tcPr marL="5716" marR="5716" marT="5716" marB="0" anchor="ctr">
                    <a:lnL>
                      <a:noFill/>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dirty="0">
                          <a:solidFill>
                            <a:srgbClr val="222222"/>
                          </a:solidFill>
                          <a:latin typeface="Arial"/>
                        </a:rPr>
                        <a:t>1832</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United States</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Washington City</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create allotments</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221739">
                <a:tc>
                  <a:txBody>
                    <a:bodyPr/>
                    <a:lstStyle/>
                    <a:p>
                      <a:pPr algn="l" fontAlgn="ctr"/>
                      <a:r>
                        <a:rPr lang="en-US" sz="1200" b="0" i="0" u="none" strike="noStrike" dirty="0">
                          <a:solidFill>
                            <a:srgbClr val="000000"/>
                          </a:solidFill>
                          <a:latin typeface="Arial"/>
                        </a:rPr>
                        <a:t>Treaty With The Creeks</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dirty="0">
                          <a:solidFill>
                            <a:srgbClr val="222222"/>
                          </a:solidFill>
                          <a:latin typeface="Arial"/>
                        </a:rPr>
                        <a:t>1833</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221739">
                <a:tc>
                  <a:txBody>
                    <a:bodyPr/>
                    <a:lstStyle/>
                    <a:p>
                      <a:pPr algn="l" fontAlgn="ctr"/>
                      <a:r>
                        <a:rPr lang="en-US" sz="1200" b="0" i="0" u="none" strike="noStrike" dirty="0">
                          <a:solidFill>
                            <a:srgbClr val="000000"/>
                          </a:solidFill>
                          <a:latin typeface="Arial"/>
                        </a:rPr>
                        <a:t>Treaty With The Creeks</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dirty="0">
                          <a:solidFill>
                            <a:srgbClr val="222222"/>
                          </a:solidFill>
                          <a:latin typeface="Arial"/>
                        </a:rPr>
                        <a:t>1838</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399130">
                <a:tc>
                  <a:txBody>
                    <a:bodyPr/>
                    <a:lstStyle/>
                    <a:p>
                      <a:pPr algn="l" fontAlgn="ctr"/>
                      <a:r>
                        <a:rPr lang="en-US" sz="1200" b="0" i="0" u="none" strike="noStrike" dirty="0">
                          <a:solidFill>
                            <a:srgbClr val="000000"/>
                          </a:solidFill>
                          <a:latin typeface="Arial"/>
                        </a:rPr>
                        <a:t>Treaty With The Creeks And Seminole</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dirty="0">
                          <a:solidFill>
                            <a:srgbClr val="222222"/>
                          </a:solidFill>
                          <a:latin typeface="Arial"/>
                        </a:rPr>
                        <a:t>1845</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221739">
                <a:tc>
                  <a:txBody>
                    <a:bodyPr/>
                    <a:lstStyle/>
                    <a:p>
                      <a:pPr algn="l" fontAlgn="ctr"/>
                      <a:r>
                        <a:rPr lang="en-US" sz="1200" b="0" i="0" u="none" strike="noStrike" dirty="0">
                          <a:solidFill>
                            <a:srgbClr val="000000"/>
                          </a:solidFill>
                          <a:latin typeface="Arial"/>
                        </a:rPr>
                        <a:t>Treaty With The Creeks</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dirty="0">
                          <a:solidFill>
                            <a:srgbClr val="222222"/>
                          </a:solidFill>
                          <a:latin typeface="Arial"/>
                        </a:rPr>
                        <a:t>1854</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221739">
                <a:tc>
                  <a:txBody>
                    <a:bodyPr/>
                    <a:lstStyle/>
                    <a:p>
                      <a:pPr algn="l" fontAlgn="ctr"/>
                      <a:r>
                        <a:rPr lang="en-US" sz="1200" b="0" i="0" u="none" strike="noStrike" dirty="0">
                          <a:solidFill>
                            <a:srgbClr val="000000"/>
                          </a:solidFill>
                          <a:latin typeface="Arial"/>
                        </a:rPr>
                        <a:t>Treaty With The Creeks, Etc.,</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dirty="0">
                          <a:solidFill>
                            <a:srgbClr val="222222"/>
                          </a:solidFill>
                          <a:latin typeface="Arial"/>
                        </a:rPr>
                        <a:t>1856</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221739">
                <a:tc>
                  <a:txBody>
                    <a:bodyPr/>
                    <a:lstStyle/>
                    <a:p>
                      <a:pPr algn="l" fontAlgn="ctr"/>
                      <a:r>
                        <a:rPr lang="en-US" sz="1200" b="0" i="0" u="none" strike="noStrike" dirty="0">
                          <a:solidFill>
                            <a:srgbClr val="000000"/>
                          </a:solidFill>
                          <a:latin typeface="Arial"/>
                        </a:rPr>
                        <a:t>Treaty With The Creeks</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dirty="0">
                          <a:solidFill>
                            <a:srgbClr val="222222"/>
                          </a:solidFill>
                          <a:latin typeface="Arial"/>
                        </a:rPr>
                        <a:t>1866</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bl>
          </a:graphicData>
        </a:graphic>
      </p:graphicFrame>
      <p:sp>
        <p:nvSpPr>
          <p:cNvPr id="3" name="Rectangle 2"/>
          <p:cNvSpPr/>
          <p:nvPr/>
        </p:nvSpPr>
        <p:spPr>
          <a:xfrm>
            <a:off x="0" y="0"/>
            <a:ext cx="9144000" cy="369332"/>
          </a:xfrm>
          <a:prstGeom prst="rect">
            <a:avLst/>
          </a:prstGeom>
        </p:spPr>
        <p:txBody>
          <a:bodyPr wrap="square">
            <a:spAutoFit/>
          </a:bodyPr>
          <a:lstStyle/>
          <a:p>
            <a:pPr algn="ctr"/>
            <a:r>
              <a:rPr lang="en-US" b="1" dirty="0" smtClean="0"/>
              <a:t>CREEK (MUSCOGEE)</a:t>
            </a:r>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369332"/>
          </a:xfrm>
          <a:prstGeom prst="rect">
            <a:avLst/>
          </a:prstGeom>
        </p:spPr>
        <p:txBody>
          <a:bodyPr wrap="square">
            <a:spAutoFit/>
          </a:bodyPr>
          <a:lstStyle/>
          <a:p>
            <a:r>
              <a:rPr lang="en-US" dirty="0" smtClean="0">
                <a:hlinkClick r:id="rId2"/>
              </a:rPr>
              <a:t>https://en.wikipedia.org/wiki/List_of_Choctaw_treaties</a:t>
            </a:r>
            <a:endParaRPr lang="en-US" dirty="0" smtClean="0"/>
          </a:p>
        </p:txBody>
      </p:sp>
      <p:graphicFrame>
        <p:nvGraphicFramePr>
          <p:cNvPr id="3" name="Table 2"/>
          <p:cNvGraphicFramePr>
            <a:graphicFrameLocks noGrp="1"/>
          </p:cNvGraphicFramePr>
          <p:nvPr/>
        </p:nvGraphicFramePr>
        <p:xfrm>
          <a:off x="0" y="533400"/>
          <a:ext cx="9144000" cy="8268359"/>
        </p:xfrm>
        <a:graphic>
          <a:graphicData uri="http://schemas.openxmlformats.org/drawingml/2006/table">
            <a:tbl>
              <a:tblPr/>
              <a:tblGrid>
                <a:gridCol w="1706880"/>
                <a:gridCol w="731520"/>
                <a:gridCol w="1417319"/>
                <a:gridCol w="1584962"/>
                <a:gridCol w="2514599"/>
                <a:gridCol w="1188720"/>
              </a:tblGrid>
              <a:tr h="268929">
                <a:tc>
                  <a:txBody>
                    <a:bodyPr/>
                    <a:lstStyle/>
                    <a:p>
                      <a:pPr algn="ctr" fontAlgn="ctr"/>
                      <a:r>
                        <a:rPr lang="en-US" sz="1000" b="1" i="0" u="none" strike="noStrike" dirty="0">
                          <a:solidFill>
                            <a:srgbClr val="222222"/>
                          </a:solidFill>
                          <a:latin typeface="Arial"/>
                        </a:rPr>
                        <a:t>Treaty</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1" i="0" u="none" strike="noStrike">
                          <a:solidFill>
                            <a:srgbClr val="222222"/>
                          </a:solidFill>
                          <a:latin typeface="Arial"/>
                        </a:rPr>
                        <a:t>Year</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1" i="0" u="none" strike="noStrike">
                          <a:solidFill>
                            <a:srgbClr val="222222"/>
                          </a:solidFill>
                          <a:latin typeface="Arial"/>
                        </a:rPr>
                        <a:t>Signed with</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1" i="0" u="none" strike="noStrike">
                          <a:solidFill>
                            <a:srgbClr val="222222"/>
                          </a:solidFill>
                          <a:latin typeface="Arial"/>
                        </a:rPr>
                        <a:t>Location</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1" i="0" u="none" strike="noStrike">
                          <a:solidFill>
                            <a:srgbClr val="222222"/>
                          </a:solidFill>
                          <a:latin typeface="Arial"/>
                        </a:rPr>
                        <a:t>Purpose</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1" i="0" u="none" strike="noStrike">
                          <a:solidFill>
                            <a:srgbClr val="222222"/>
                          </a:solidFill>
                          <a:latin typeface="Arial"/>
                        </a:rPr>
                        <a:t>Ceded Land</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268929">
                <a:tc>
                  <a:txBody>
                    <a:bodyPr/>
                    <a:lstStyle/>
                    <a:p>
                      <a:pPr algn="l" fontAlgn="ctr"/>
                      <a:r>
                        <a:rPr lang="en-US" sz="1000" b="0" i="0" u="none" strike="noStrike" dirty="0">
                          <a:solidFill>
                            <a:srgbClr val="222222"/>
                          </a:solidFill>
                          <a:latin typeface="Arial"/>
                        </a:rPr>
                        <a:t>Charleston</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dirty="0">
                          <a:solidFill>
                            <a:srgbClr val="222222"/>
                          </a:solidFill>
                          <a:latin typeface="Arial"/>
                        </a:rPr>
                        <a:t>1738</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Great Britain</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Charleston, SC</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Trade and Alliance</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n/a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149404">
                <a:tc>
                  <a:txBody>
                    <a:bodyPr/>
                    <a:lstStyle/>
                    <a:p>
                      <a:pPr algn="l" fontAlgn="ctr"/>
                      <a:r>
                        <a:rPr lang="en-US" sz="1000" b="0" i="0" u="none" strike="noStrike">
                          <a:solidFill>
                            <a:srgbClr val="222222"/>
                          </a:solidFill>
                          <a:latin typeface="Arial"/>
                        </a:rPr>
                        <a:t>Mobile</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1749</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France</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Mobile, AL</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Trade and Alliance</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n/a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239049">
                <a:tc>
                  <a:txBody>
                    <a:bodyPr/>
                    <a:lstStyle/>
                    <a:p>
                      <a:pPr algn="l" fontAlgn="ctr"/>
                      <a:r>
                        <a:rPr lang="en-US" sz="1000" b="0" i="0" u="none" strike="noStrike">
                          <a:solidFill>
                            <a:srgbClr val="222222"/>
                          </a:solidFill>
                          <a:latin typeface="Arial"/>
                        </a:rPr>
                        <a:t>Grandpre</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1750</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France</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Choctaw Nation</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Ended Choctaw Civil War</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n/a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286859">
                <a:tc>
                  <a:txBody>
                    <a:bodyPr/>
                    <a:lstStyle/>
                    <a:p>
                      <a:pPr algn="l" fontAlgn="ctr"/>
                      <a:r>
                        <a:rPr lang="en-US" sz="1000" b="0" i="0" u="none" strike="noStrike">
                          <a:solidFill>
                            <a:srgbClr val="222222"/>
                          </a:solidFill>
                          <a:latin typeface="Arial"/>
                        </a:rPr>
                        <a:t>Augusta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1763</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Georgia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Augusta, GA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Established "Indian/White" boundaries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n/a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268929">
                <a:tc>
                  <a:txBody>
                    <a:bodyPr/>
                    <a:lstStyle/>
                    <a:p>
                      <a:pPr algn="l" fontAlgn="ctr"/>
                      <a:r>
                        <a:rPr lang="en-US" sz="1000" b="0" i="0" u="none" strike="noStrike">
                          <a:solidFill>
                            <a:srgbClr val="222222"/>
                          </a:solidFill>
                          <a:latin typeface="Arial"/>
                        </a:rPr>
                        <a:t>Mobile</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1783</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Great Britain</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Mobile, AL</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Land Cession, Boundaries defined</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n/a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149404">
                <a:tc>
                  <a:txBody>
                    <a:bodyPr/>
                    <a:lstStyle/>
                    <a:p>
                      <a:pPr algn="l" fontAlgn="ctr"/>
                      <a:r>
                        <a:rPr lang="en-US" sz="1000" b="0" i="0" u="none" strike="noStrike">
                          <a:solidFill>
                            <a:srgbClr val="222222"/>
                          </a:solidFill>
                          <a:latin typeface="Arial"/>
                        </a:rPr>
                        <a:t>Mobile</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1783</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Spain</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Mobile, AL</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Trade and Alliance</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n/a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149404">
                <a:tc>
                  <a:txBody>
                    <a:bodyPr/>
                    <a:lstStyle/>
                    <a:p>
                      <a:pPr algn="l" fontAlgn="ctr"/>
                      <a:r>
                        <a:rPr lang="en-US" sz="1000" b="0" i="0" u="none" strike="noStrike">
                          <a:solidFill>
                            <a:srgbClr val="222222"/>
                          </a:solidFill>
                          <a:latin typeface="Arial"/>
                        </a:rPr>
                        <a:t>Charleston</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1783</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Great Britain</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Charleston, SC</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Trade and Amity</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n/a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149404">
                <a:tc>
                  <a:txBody>
                    <a:bodyPr/>
                    <a:lstStyle/>
                    <a:p>
                      <a:pPr algn="l" fontAlgn="ctr"/>
                      <a:r>
                        <a:rPr lang="en-US" sz="1000" b="0" i="0" u="none" strike="noStrike">
                          <a:solidFill>
                            <a:srgbClr val="222222"/>
                          </a:solidFill>
                          <a:latin typeface="Arial"/>
                        </a:rPr>
                        <a:t>Pensacola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1784</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Spain</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Pensacola, FL</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Trade and Alliance</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n/a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374948">
                <a:tc>
                  <a:txBody>
                    <a:bodyPr/>
                    <a:lstStyle/>
                    <a:p>
                      <a:pPr algn="l" fontAlgn="ctr"/>
                      <a:r>
                        <a:rPr lang="en-US" sz="1000" b="0" i="0" u="none" strike="noStrike">
                          <a:solidFill>
                            <a:srgbClr val="000000"/>
                          </a:solidFill>
                          <a:latin typeface="Calibri"/>
                        </a:rPr>
                        <a:t>Hopewell</a:t>
                      </a:r>
                    </a:p>
                  </a:txBody>
                  <a:tcPr marL="2962" marR="2962" marT="2962" marB="0" anchor="ctr">
                    <a:lnL>
                      <a:noFill/>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1786</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United States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Hopwell, SC</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U.S. to serve as protectorate, Choctaw Nation boundaries defined</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n/a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472121">
                <a:tc>
                  <a:txBody>
                    <a:bodyPr/>
                    <a:lstStyle/>
                    <a:p>
                      <a:pPr algn="l" fontAlgn="ctr"/>
                      <a:r>
                        <a:rPr lang="en-US" sz="1000" b="0" i="0" u="none" strike="noStrike">
                          <a:solidFill>
                            <a:srgbClr val="000000"/>
                          </a:solidFill>
                          <a:latin typeface="Calibri"/>
                        </a:rPr>
                        <a:t>San Lorenzo</a:t>
                      </a:r>
                    </a:p>
                  </a:txBody>
                  <a:tcPr marL="2962" marR="2962" marT="2962" marB="0" anchor="ctr">
                    <a:lnL>
                      <a:noFill/>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1795</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Between Spain and United States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s-ES" sz="1000" b="0" i="0" u="none" strike="noStrike">
                          <a:solidFill>
                            <a:srgbClr val="222222"/>
                          </a:solidFill>
                          <a:latin typeface="Arial"/>
                        </a:rPr>
                        <a:t>San Lorenzo de El Escorial, Spain</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The treaty, without Choctaw participation, put Choctaw country under U.S. control</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n/a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484073">
                <a:tc>
                  <a:txBody>
                    <a:bodyPr/>
                    <a:lstStyle/>
                    <a:p>
                      <a:pPr algn="l" fontAlgn="ctr"/>
                      <a:r>
                        <a:rPr lang="en-US" sz="1000" b="0" i="0" u="none" strike="noStrike">
                          <a:solidFill>
                            <a:srgbClr val="000000"/>
                          </a:solidFill>
                          <a:latin typeface="Calibri"/>
                        </a:rPr>
                        <a:t>Fort Adams</a:t>
                      </a:r>
                    </a:p>
                  </a:txBody>
                  <a:tcPr marL="2962" marR="2962" marT="2962" marB="0" anchor="ctr">
                    <a:lnL>
                      <a:noFill/>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1801</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United States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Mississippi Territory</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Re-defined Choctaw cession to England and permission for Natchez Trace</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2,641,920 acres (10,691.5 km</a:t>
                      </a:r>
                      <a:r>
                        <a:rPr lang="en-US" sz="1000" b="0" i="0" u="none" strike="noStrike" baseline="30000" dirty="0">
                          <a:solidFill>
                            <a:srgbClr val="222222"/>
                          </a:solidFill>
                          <a:latin typeface="Arial"/>
                        </a:rPr>
                        <a:t>2</a:t>
                      </a:r>
                      <a:r>
                        <a:rPr lang="en-US" sz="1000" b="0" i="0" u="none" strike="noStrike" dirty="0">
                          <a:solidFill>
                            <a:srgbClr val="222222"/>
                          </a:solidFill>
                          <a:latin typeface="Arial"/>
                        </a:rPr>
                        <a:t>)</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292835">
                <a:tc>
                  <a:txBody>
                    <a:bodyPr/>
                    <a:lstStyle/>
                    <a:p>
                      <a:pPr algn="l" fontAlgn="ctr"/>
                      <a:r>
                        <a:rPr lang="en-US" sz="1000" b="0" i="0" u="none" strike="noStrike">
                          <a:solidFill>
                            <a:srgbClr val="000000"/>
                          </a:solidFill>
                          <a:latin typeface="Calibri"/>
                        </a:rPr>
                        <a:t>Fort Confederation</a:t>
                      </a:r>
                    </a:p>
                  </a:txBody>
                  <a:tcPr marL="2962" marR="2962" marT="2962" marB="0" anchor="ctr">
                    <a:lnL>
                      <a:noFill/>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1802</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United States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Mississippi Territory</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Boundary re-defined, and lands ceded</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10,000 acres (40 km</a:t>
                      </a:r>
                      <a:r>
                        <a:rPr lang="en-US" sz="1000" b="0" i="0" u="none" strike="noStrike" baseline="30000">
                          <a:solidFill>
                            <a:srgbClr val="222222"/>
                          </a:solidFill>
                          <a:latin typeface="Arial"/>
                        </a:rPr>
                        <a:t>2</a:t>
                      </a:r>
                      <a:r>
                        <a:rPr lang="en-US" sz="1000" b="0" i="0" u="none" strike="noStrike">
                          <a:solidFill>
                            <a:srgbClr val="222222"/>
                          </a:solidFill>
                          <a:latin typeface="Arial"/>
                        </a:rPr>
                        <a:t>)</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388453">
                <a:tc>
                  <a:txBody>
                    <a:bodyPr/>
                    <a:lstStyle/>
                    <a:p>
                      <a:pPr algn="l" fontAlgn="ctr"/>
                      <a:r>
                        <a:rPr lang="en-US" sz="1000" b="0" i="0" u="none" strike="noStrike">
                          <a:solidFill>
                            <a:srgbClr val="000000"/>
                          </a:solidFill>
                          <a:latin typeface="Calibri"/>
                        </a:rPr>
                        <a:t>Hoe Buckintoopa</a:t>
                      </a:r>
                    </a:p>
                  </a:txBody>
                  <a:tcPr marL="2962" marR="2962" marT="2962" marB="0" anchor="ctr">
                    <a:lnL>
                      <a:noFill/>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1803</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United States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Choctaw Nation</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Small cession of Tombigbee River and redefined English treaty of 1765</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853,760 acres (3,455.0 km</a:t>
                      </a:r>
                      <a:r>
                        <a:rPr lang="en-US" sz="1000" b="0" i="0" u="none" strike="noStrike" baseline="30000">
                          <a:solidFill>
                            <a:srgbClr val="222222"/>
                          </a:solidFill>
                          <a:latin typeface="Arial"/>
                        </a:rPr>
                        <a:t>2</a:t>
                      </a:r>
                      <a:r>
                        <a:rPr lang="en-US" sz="1000" b="0" i="0" u="none" strike="noStrike">
                          <a:solidFill>
                            <a:srgbClr val="222222"/>
                          </a:solidFill>
                          <a:latin typeface="Arial"/>
                        </a:rPr>
                        <a:t>)</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448215">
                <a:tc>
                  <a:txBody>
                    <a:bodyPr/>
                    <a:lstStyle/>
                    <a:p>
                      <a:pPr algn="l" fontAlgn="ctr"/>
                      <a:r>
                        <a:rPr lang="en-US" sz="1000" b="0" i="0" u="none" strike="noStrike">
                          <a:solidFill>
                            <a:srgbClr val="000000"/>
                          </a:solidFill>
                          <a:latin typeface="Calibri"/>
                        </a:rPr>
                        <a:t>Mount Dexter</a:t>
                      </a:r>
                    </a:p>
                  </a:txBody>
                  <a:tcPr marL="2962" marR="2962" marT="2962" marB="0" anchor="ctr">
                    <a:lnL>
                      <a:noFill/>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1805</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United States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Choctaw Nation (Mississippi)</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Large cession from Natchez District to the Tombigbee Alabama River watershed</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4,142,720 acres (16,765.0 km</a:t>
                      </a:r>
                      <a:r>
                        <a:rPr lang="en-US" sz="1000" b="0" i="0" u="none" strike="noStrike" baseline="30000">
                          <a:solidFill>
                            <a:srgbClr val="222222"/>
                          </a:solidFill>
                          <a:latin typeface="Arial"/>
                        </a:rPr>
                        <a:t>2</a:t>
                      </a:r>
                      <a:r>
                        <a:rPr lang="en-US" sz="1000" b="0" i="0" u="none" strike="noStrike">
                          <a:solidFill>
                            <a:srgbClr val="222222"/>
                          </a:solidFill>
                          <a:latin typeface="Arial"/>
                        </a:rPr>
                        <a:t>)</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370525">
                <a:tc>
                  <a:txBody>
                    <a:bodyPr/>
                    <a:lstStyle/>
                    <a:p>
                      <a:pPr algn="l" fontAlgn="ctr"/>
                      <a:r>
                        <a:rPr lang="en-US" sz="1000" b="0" i="0" u="none" strike="noStrike">
                          <a:solidFill>
                            <a:srgbClr val="000000"/>
                          </a:solidFill>
                          <a:latin typeface="Calibri"/>
                        </a:rPr>
                        <a:t>Fort St. Stephens</a:t>
                      </a:r>
                    </a:p>
                  </a:txBody>
                  <a:tcPr marL="2962" marR="2962" marT="2962" marB="0" anchor="ctr">
                    <a:lnL>
                      <a:noFill/>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1816</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United States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Fort St. Stephens (Alabama)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Ceded all Choctaw land east of Tombigbee River</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10,000 acres (40 km</a:t>
                      </a:r>
                      <a:r>
                        <a:rPr lang="en-US" sz="1000" b="0" i="0" u="none" strike="noStrike" baseline="30000">
                          <a:solidFill>
                            <a:srgbClr val="222222"/>
                          </a:solidFill>
                          <a:latin typeface="Arial"/>
                        </a:rPr>
                        <a:t>2</a:t>
                      </a:r>
                      <a:r>
                        <a:rPr lang="en-US" sz="1000" b="0" i="0" u="none" strike="noStrike">
                          <a:solidFill>
                            <a:srgbClr val="222222"/>
                          </a:solidFill>
                          <a:latin typeface="Arial"/>
                        </a:rPr>
                        <a:t>)</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549812">
                <a:tc>
                  <a:txBody>
                    <a:bodyPr/>
                    <a:lstStyle/>
                    <a:p>
                      <a:pPr algn="l" fontAlgn="ctr"/>
                      <a:r>
                        <a:rPr lang="en-US" sz="1000" b="0" i="0" u="none" strike="noStrike">
                          <a:solidFill>
                            <a:srgbClr val="000000"/>
                          </a:solidFill>
                          <a:latin typeface="Calibri"/>
                        </a:rPr>
                        <a:t>Doak's Stand</a:t>
                      </a:r>
                    </a:p>
                  </a:txBody>
                  <a:tcPr marL="2962" marR="2962" marT="2962" marB="0" anchor="ctr">
                    <a:lnL>
                      <a:noFill/>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1820</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United States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Natchez Trace, Choctaw Nation (Mississippi)</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Exchanged cession in Mississippi for parcel in Arkansas and prepare the Choctaws to become citizens of the United States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5,169,788 acres (20,921.39 km</a:t>
                      </a:r>
                      <a:r>
                        <a:rPr lang="en-US" sz="1000" b="0" i="0" u="none" strike="noStrike" baseline="30000">
                          <a:solidFill>
                            <a:srgbClr val="222222"/>
                          </a:solidFill>
                          <a:latin typeface="Arial"/>
                        </a:rPr>
                        <a:t>2</a:t>
                      </a:r>
                      <a:r>
                        <a:rPr lang="en-US" sz="1000" b="0" i="0" u="none" strike="noStrike">
                          <a:solidFill>
                            <a:srgbClr val="222222"/>
                          </a:solidFill>
                          <a:latin typeface="Arial"/>
                        </a:rPr>
                        <a:t>)</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370525">
                <a:tc>
                  <a:txBody>
                    <a:bodyPr/>
                    <a:lstStyle/>
                    <a:p>
                      <a:pPr algn="l" fontAlgn="ctr"/>
                      <a:r>
                        <a:rPr lang="en-US" sz="1000" b="0" i="0" u="none" strike="noStrike">
                          <a:solidFill>
                            <a:srgbClr val="000000"/>
                          </a:solidFill>
                          <a:latin typeface="Calibri"/>
                        </a:rPr>
                        <a:t>Washington City</a:t>
                      </a:r>
                    </a:p>
                  </a:txBody>
                  <a:tcPr marL="2962" marR="2962" marT="2962" marB="0" anchor="ctr">
                    <a:lnL>
                      <a:noFill/>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1825</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United States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Washington, D.C.</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Exchanged Arkansas land for Oklahoma parcel</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2,000,000 acres (8,100 km</a:t>
                      </a:r>
                      <a:r>
                        <a:rPr lang="en-US" sz="1000" b="0" i="0" u="none" strike="noStrike" baseline="30000">
                          <a:solidFill>
                            <a:srgbClr val="222222"/>
                          </a:solidFill>
                          <a:latin typeface="Arial"/>
                        </a:rPr>
                        <a:t>2</a:t>
                      </a:r>
                      <a:r>
                        <a:rPr lang="en-US" sz="1000" b="0" i="0" u="none" strike="noStrike">
                          <a:solidFill>
                            <a:srgbClr val="222222"/>
                          </a:solidFill>
                          <a:latin typeface="Arial"/>
                        </a:rPr>
                        <a:t>)</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454193">
                <a:tc>
                  <a:txBody>
                    <a:bodyPr/>
                    <a:lstStyle/>
                    <a:p>
                      <a:pPr algn="l" fontAlgn="ctr"/>
                      <a:r>
                        <a:rPr lang="en-US" sz="1000" b="0" i="0" u="none" strike="noStrike">
                          <a:solidFill>
                            <a:srgbClr val="000000"/>
                          </a:solidFill>
                          <a:latin typeface="Calibri"/>
                        </a:rPr>
                        <a:t>Dancing Rabbit Creek</a:t>
                      </a:r>
                    </a:p>
                  </a:txBody>
                  <a:tcPr marL="2962" marR="2962" marT="2962" marB="0" anchor="ctr">
                    <a:lnL>
                      <a:noFill/>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1830</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United States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Choctaw Nation (Mississippi)</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Removal and granting U.S. citizenship</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10,523,130 acres (42,585.6 km</a:t>
                      </a:r>
                      <a:r>
                        <a:rPr lang="en-US" sz="1000" b="0" i="0" u="none" strike="noStrike" baseline="30000" dirty="0">
                          <a:solidFill>
                            <a:srgbClr val="222222"/>
                          </a:solidFill>
                          <a:latin typeface="Arial"/>
                        </a:rPr>
                        <a:t>2</a:t>
                      </a:r>
                      <a:r>
                        <a:rPr lang="en-US" sz="1000" b="0" i="0" u="none" strike="noStrike" dirty="0">
                          <a:solidFill>
                            <a:srgbClr val="222222"/>
                          </a:solidFill>
                          <a:latin typeface="Arial"/>
                        </a:rPr>
                        <a:t>)</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346621">
                <a:tc>
                  <a:txBody>
                    <a:bodyPr/>
                    <a:lstStyle/>
                    <a:p>
                      <a:pPr algn="l" fontAlgn="ctr"/>
                      <a:r>
                        <a:rPr lang="en-US" sz="1000" b="0" i="0" u="none" strike="noStrike">
                          <a:solidFill>
                            <a:srgbClr val="222222"/>
                          </a:solidFill>
                          <a:latin typeface="Arial"/>
                        </a:rPr>
                        <a:t>Comanche</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1835</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United States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Muscogee Nation (Indian Territory)</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Peace and friendship among various tribes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n/a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497938">
                <a:tc>
                  <a:txBody>
                    <a:bodyPr/>
                    <a:lstStyle/>
                    <a:p>
                      <a:pPr algn="l" fontAlgn="ctr"/>
                      <a:r>
                        <a:rPr lang="en-US" sz="1000" b="0" i="0" u="none" strike="noStrike">
                          <a:solidFill>
                            <a:srgbClr val="222222"/>
                          </a:solidFill>
                          <a:latin typeface="Arial"/>
                        </a:rPr>
                        <a:t>Bowles Village</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1836</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Republic of Texas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Texas Cherokees and Twelve Associated Bands-Yowani Choctaw (Texas)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Acquisition of Title for east Texas lands based upon previous 1822 Mexican grant</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1,500,000 acres (6,100 km</a:t>
                      </a:r>
                      <a:r>
                        <a:rPr lang="en-US" sz="1000" b="0" i="0" u="none" strike="noStrike" baseline="30000">
                          <a:solidFill>
                            <a:srgbClr val="222222"/>
                          </a:solidFill>
                          <a:latin typeface="Arial"/>
                        </a:rPr>
                        <a:t>2</a:t>
                      </a:r>
                      <a:r>
                        <a:rPr lang="en-US" sz="1000" b="0" i="0" u="none" strike="noStrike">
                          <a:solidFill>
                            <a:srgbClr val="222222"/>
                          </a:solidFill>
                          <a:latin typeface="Arial"/>
                        </a:rPr>
                        <a:t>)</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352597">
                <a:tc>
                  <a:txBody>
                    <a:bodyPr/>
                    <a:lstStyle/>
                    <a:p>
                      <a:pPr algn="l" fontAlgn="ctr"/>
                      <a:r>
                        <a:rPr lang="en-US" sz="1000" b="0" i="0" u="none" strike="noStrike">
                          <a:solidFill>
                            <a:srgbClr val="000000"/>
                          </a:solidFill>
                          <a:latin typeface="Calibri"/>
                        </a:rPr>
                        <a:t>Choctaws and Chickasaws</a:t>
                      </a:r>
                    </a:p>
                  </a:txBody>
                  <a:tcPr marL="2962" marR="2962" marT="2962" marB="0" anchor="ctr">
                    <a:lnL>
                      <a:noFill/>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1861</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000000"/>
                          </a:solidFill>
                          <a:latin typeface="Calibri"/>
                        </a:rPr>
                        <a:t>Confederate States of America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Creek Nation (Indian Territory)</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Serve as protectorate, admit Indian Nations as Confederate states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n/a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896433">
                <a:tc>
                  <a:txBody>
                    <a:bodyPr/>
                    <a:lstStyle/>
                    <a:p>
                      <a:pPr algn="l" fontAlgn="ctr"/>
                      <a:r>
                        <a:rPr lang="en-US" sz="1000" b="0" i="0" u="none" strike="noStrike" dirty="0">
                          <a:solidFill>
                            <a:srgbClr val="222222"/>
                          </a:solidFill>
                          <a:latin typeface="Arial"/>
                        </a:rPr>
                        <a:t>Choctaw &amp; Chickasaws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1866</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United States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Washington, D.C</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Besides granting amnesty for past crimes against the U.S. Government, this treaty also encourages the Choctaws and Chickasaws to seek cooperation from the plains Indians to the west.</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n/a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bl>
          </a:graphicData>
        </a:graphic>
      </p:graphicFrame>
      <p:sp>
        <p:nvSpPr>
          <p:cNvPr id="4" name="Rectangle 3"/>
          <p:cNvSpPr/>
          <p:nvPr/>
        </p:nvSpPr>
        <p:spPr>
          <a:xfrm>
            <a:off x="6781800" y="0"/>
            <a:ext cx="1166923" cy="369332"/>
          </a:xfrm>
          <a:prstGeom prst="rect">
            <a:avLst/>
          </a:prstGeom>
        </p:spPr>
        <p:txBody>
          <a:bodyPr wrap="none">
            <a:spAutoFit/>
          </a:bodyPr>
          <a:lstStyle/>
          <a:p>
            <a:r>
              <a:rPr lang="en-US" b="1" dirty="0" smtClean="0"/>
              <a:t>CHOCTAW</a:t>
            </a:r>
            <a:endParaRPr lang="en-US" dirty="0"/>
          </a:p>
        </p:txBody>
      </p:sp>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4801314"/>
          </a:xfrm>
          <a:prstGeom prst="rect">
            <a:avLst/>
          </a:prstGeom>
        </p:spPr>
        <p:txBody>
          <a:bodyPr wrap="square">
            <a:spAutoFit/>
          </a:bodyPr>
          <a:lstStyle/>
          <a:p>
            <a:r>
              <a:rPr lang="en-US" dirty="0" smtClean="0">
                <a:hlinkClick r:id="rId2"/>
              </a:rPr>
              <a:t>https://www.chickasaw.tv/events/first-chickasaw-land-cession</a:t>
            </a:r>
            <a:endParaRPr lang="en-US" dirty="0" smtClean="0"/>
          </a:p>
          <a:p>
            <a:r>
              <a:rPr lang="en-US" b="1" dirty="0" smtClean="0"/>
              <a:t>CICKASAW </a:t>
            </a:r>
            <a:r>
              <a:rPr lang="en-US" dirty="0" smtClean="0"/>
              <a:t>debt</a:t>
            </a:r>
          </a:p>
          <a:p>
            <a:r>
              <a:rPr lang="en-US" dirty="0" smtClean="0"/>
              <a:t>Chickasaws participated in the U.S. attempt to “civilize” them in the hope that they could retain their ancestral land base and maintain their sovereignty. When the U.S. approached George Colbert and </a:t>
            </a:r>
            <a:r>
              <a:rPr lang="en-US" dirty="0" err="1" smtClean="0"/>
              <a:t>Chinnubbee</a:t>
            </a:r>
            <a:r>
              <a:rPr lang="en-US" i="1" dirty="0" smtClean="0"/>
              <a:t> </a:t>
            </a:r>
            <a:r>
              <a:rPr lang="en-US" dirty="0" smtClean="0"/>
              <a:t>in 1805 to request a land cession the two Chickasaw leaders said they had no land to sell.  Subsequently, the U.S. agent to the Chickasaws discovered or revealed that tribal members owed more than $20,000 to trading companies.  George Colbert met the U.S. representatives at </a:t>
            </a:r>
            <a:r>
              <a:rPr lang="en-US" i="1" dirty="0" err="1" smtClean="0"/>
              <a:t>Chokkilissa</a:t>
            </a:r>
            <a:r>
              <a:rPr lang="en-US" i="1" dirty="0" smtClean="0"/>
              <a:t>'</a:t>
            </a:r>
            <a:r>
              <a:rPr lang="en-US" dirty="0" smtClean="0"/>
              <a:t>, the principal Chickasaw village at the time. The Treaty of the Chickasaw Nation was signed on July 23, 1805.  The federal government paid off $20,000 in Chickasaw trading debts in return for 2.25 million acres of hunting land in present-day Kentucky, central Tennessee and northern Alabama.  </a:t>
            </a:r>
          </a:p>
          <a:p>
            <a:r>
              <a:rPr lang="en-US" dirty="0" smtClean="0">
                <a:hlinkClick r:id="rId3"/>
              </a:rPr>
              <a:t>http://thaumazein-albert.blogspot.com/2016/07/the-chikasaw-chikasa-nation-in.html</a:t>
            </a:r>
            <a:endParaRPr lang="en-US" dirty="0" smtClean="0"/>
          </a:p>
          <a:p>
            <a:r>
              <a:rPr lang="en-US" dirty="0" smtClean="0"/>
              <a:t>Treaty of Chickasaw Nation 1805, with United States</a:t>
            </a:r>
          </a:p>
          <a:p>
            <a:r>
              <a:rPr lang="en-US" dirty="0" smtClean="0"/>
              <a:t>Treaty of Chickasaw Nation  1816, with United States</a:t>
            </a:r>
          </a:p>
          <a:p>
            <a:r>
              <a:rPr lang="en-US" dirty="0" smtClean="0"/>
              <a:t>Treaty of  Chickasaw Nation 1818, with United States</a:t>
            </a:r>
          </a:p>
          <a:p>
            <a:endParaRPr lang="en-US" dirty="0" smtClean="0"/>
          </a:p>
          <a:p>
            <a:endParaRPr lang="en-US" dirty="0"/>
          </a:p>
        </p:txBody>
      </p:sp>
      <p:pic>
        <p:nvPicPr>
          <p:cNvPr id="59394" name="Picture 2" descr="https://d9lvdmmwvuqi1.cloudfront.net/uploads/production/document/picture/330/thumb_1280x/event-1805-first-chickasaw-land-cession.jpg"/>
          <p:cNvPicPr>
            <a:picLocks noChangeAspect="1" noChangeArrowheads="1"/>
          </p:cNvPicPr>
          <p:nvPr/>
        </p:nvPicPr>
        <p:blipFill>
          <a:blip r:embed="rId4"/>
          <a:srcRect/>
          <a:stretch>
            <a:fillRect/>
          </a:stretch>
        </p:blipFill>
        <p:spPr bwMode="auto">
          <a:xfrm>
            <a:off x="3733800" y="4370189"/>
            <a:ext cx="4343400" cy="2443163"/>
          </a:xfrm>
          <a:prstGeom prst="rect">
            <a:avLst/>
          </a:prstGeom>
          <a:noFill/>
        </p:spPr>
      </p:pic>
      <p:pic>
        <p:nvPicPr>
          <p:cNvPr id="4" name="Picture 3" descr="https://3.bp.blogspot.com/-DB90YnC4ymk/V54hRyGk4ZI/AAAAAAAAGB8/xecaGAlNkckOvd8KmIUtPSsBhKZ3NU2yQCLcB/s320/faulkner%2Bconference%2B091.b.JPG"/>
          <p:cNvPicPr>
            <a:picLocks noChangeAspect="1" noChangeArrowheads="1"/>
          </p:cNvPicPr>
          <p:nvPr/>
        </p:nvPicPr>
        <p:blipFill>
          <a:blip r:embed="rId5"/>
          <a:srcRect/>
          <a:stretch>
            <a:fillRect/>
          </a:stretch>
        </p:blipFill>
        <p:spPr bwMode="auto">
          <a:xfrm>
            <a:off x="685799" y="4343400"/>
            <a:ext cx="2530415" cy="2514600"/>
          </a:xfrm>
          <a:prstGeom prst="rect">
            <a:avLst/>
          </a:prstGeom>
          <a:noFill/>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0" y="1192389"/>
            <a:ext cx="9144000" cy="5665611"/>
            <a:chOff x="0" y="1192389"/>
            <a:chExt cx="9144000" cy="5665611"/>
          </a:xfrm>
        </p:grpSpPr>
        <p:pic>
          <p:nvPicPr>
            <p:cNvPr id="6" name="Picture 3"/>
            <p:cNvPicPr>
              <a:picLocks noChangeAspect="1" noChangeArrowheads="1"/>
            </p:cNvPicPr>
            <p:nvPr/>
          </p:nvPicPr>
          <p:blipFill>
            <a:blip r:embed="rId2"/>
            <a:srcRect l="28065" t="36939" r="13645" b="9190"/>
            <a:stretch>
              <a:fillRect/>
            </a:stretch>
          </p:blipFill>
          <p:spPr bwMode="auto">
            <a:xfrm>
              <a:off x="0" y="1192389"/>
              <a:ext cx="9144000" cy="5665611"/>
            </a:xfrm>
            <a:prstGeom prst="rect">
              <a:avLst/>
            </a:prstGeom>
            <a:noFill/>
            <a:ln w="63500">
              <a:solidFill>
                <a:schemeClr val="tx1"/>
              </a:solidFill>
              <a:miter lim="800000"/>
              <a:headEnd/>
              <a:tailEnd/>
            </a:ln>
            <a:effectLst/>
          </p:spPr>
        </p:pic>
        <p:grpSp>
          <p:nvGrpSpPr>
            <p:cNvPr id="4" name="Group 37"/>
            <p:cNvGrpSpPr/>
            <p:nvPr/>
          </p:nvGrpSpPr>
          <p:grpSpPr>
            <a:xfrm>
              <a:off x="2057400" y="1219200"/>
              <a:ext cx="4343400" cy="3404616"/>
              <a:chOff x="2057400" y="1219200"/>
              <a:chExt cx="4343400" cy="3404616"/>
            </a:xfrm>
          </p:grpSpPr>
          <p:pic>
            <p:nvPicPr>
              <p:cNvPr id="11" name="Picture 2" descr="Image result for us states and territories 1805 map"/>
              <p:cNvPicPr>
                <a:picLocks noChangeAspect="1" noChangeArrowheads="1"/>
              </p:cNvPicPr>
              <p:nvPr/>
            </p:nvPicPr>
            <p:blipFill>
              <a:blip r:embed="rId3"/>
              <a:srcRect l="35000" t="23683" r="46473" b="61546"/>
              <a:stretch>
                <a:fillRect/>
              </a:stretch>
            </p:blipFill>
            <p:spPr bwMode="auto">
              <a:xfrm>
                <a:off x="2057400" y="1222248"/>
                <a:ext cx="2209800" cy="987552"/>
              </a:xfrm>
              <a:prstGeom prst="rect">
                <a:avLst/>
              </a:prstGeom>
              <a:noFill/>
            </p:spPr>
          </p:pic>
          <p:pic>
            <p:nvPicPr>
              <p:cNvPr id="12" name="Picture 2" descr="Image result for us states and territories 1805 map"/>
              <p:cNvPicPr>
                <a:picLocks noChangeAspect="1" noChangeArrowheads="1"/>
              </p:cNvPicPr>
              <p:nvPr/>
            </p:nvPicPr>
            <p:blipFill>
              <a:blip r:embed="rId3"/>
              <a:srcRect l="35000" t="23683" r="48230" b="61546"/>
              <a:stretch>
                <a:fillRect/>
              </a:stretch>
            </p:blipFill>
            <p:spPr bwMode="auto">
              <a:xfrm>
                <a:off x="4953000" y="1219200"/>
                <a:ext cx="1219200" cy="838200"/>
              </a:xfrm>
              <a:prstGeom prst="rect">
                <a:avLst/>
              </a:prstGeom>
              <a:noFill/>
            </p:spPr>
          </p:pic>
          <p:pic>
            <p:nvPicPr>
              <p:cNvPr id="13" name="Picture 2" descr="Image result for us states and territories 1805 map"/>
              <p:cNvPicPr>
                <a:picLocks noChangeAspect="1" noChangeArrowheads="1"/>
              </p:cNvPicPr>
              <p:nvPr/>
            </p:nvPicPr>
            <p:blipFill>
              <a:blip r:embed="rId3"/>
              <a:srcRect l="35000" t="23683" r="45834" b="61546"/>
              <a:stretch>
                <a:fillRect/>
              </a:stretch>
            </p:blipFill>
            <p:spPr bwMode="auto">
              <a:xfrm>
                <a:off x="4953000" y="3657600"/>
                <a:ext cx="1447800" cy="914400"/>
              </a:xfrm>
              <a:prstGeom prst="rect">
                <a:avLst/>
              </a:prstGeom>
              <a:noFill/>
            </p:spPr>
          </p:pic>
          <p:pic>
            <p:nvPicPr>
              <p:cNvPr id="14" name="Picture 2" descr="Image result for us states and territories 1805 map"/>
              <p:cNvPicPr preferRelativeResize="0">
                <a:picLocks noChangeArrowheads="1"/>
              </p:cNvPicPr>
              <p:nvPr/>
            </p:nvPicPr>
            <p:blipFill>
              <a:blip r:embed="rId3"/>
              <a:srcRect l="35000" t="23683" r="45834" b="61546"/>
              <a:stretch>
                <a:fillRect/>
              </a:stretch>
            </p:blipFill>
            <p:spPr bwMode="auto">
              <a:xfrm>
                <a:off x="4114800" y="4242816"/>
                <a:ext cx="676656" cy="381000"/>
              </a:xfrm>
              <a:prstGeom prst="rect">
                <a:avLst/>
              </a:prstGeom>
              <a:noFill/>
            </p:spPr>
          </p:pic>
        </p:grpSp>
      </p:grpSp>
      <p:sp>
        <p:nvSpPr>
          <p:cNvPr id="73" name="Rectangle 72"/>
          <p:cNvSpPr/>
          <p:nvPr/>
        </p:nvSpPr>
        <p:spPr>
          <a:xfrm>
            <a:off x="0" y="0"/>
            <a:ext cx="9144000" cy="6858000"/>
          </a:xfrm>
          <a:prstGeom prst="rect">
            <a:avLst/>
          </a:prstGeom>
          <a:solidFill>
            <a:srgbClr val="FFE1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15"/>
          <p:cNvGrpSpPr/>
          <p:nvPr/>
        </p:nvGrpSpPr>
        <p:grpSpPr>
          <a:xfrm>
            <a:off x="2819400" y="3276600"/>
            <a:ext cx="2743200" cy="1909465"/>
            <a:chOff x="2819400" y="3276600"/>
            <a:chExt cx="2743200" cy="1909465"/>
          </a:xfrm>
        </p:grpSpPr>
        <p:sp>
          <p:nvSpPr>
            <p:cNvPr id="17" name="Oval 16"/>
            <p:cNvSpPr/>
            <p:nvPr/>
          </p:nvSpPr>
          <p:spPr>
            <a:xfrm>
              <a:off x="5410200" y="38100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65"/>
            <p:cNvGrpSpPr/>
            <p:nvPr/>
          </p:nvGrpSpPr>
          <p:grpSpPr>
            <a:xfrm>
              <a:off x="2819400" y="3276600"/>
              <a:ext cx="2590800" cy="1909465"/>
              <a:chOff x="2819400" y="3276600"/>
              <a:chExt cx="2590800" cy="1909465"/>
            </a:xfrm>
          </p:grpSpPr>
          <p:grpSp>
            <p:nvGrpSpPr>
              <p:cNvPr id="10" name="Group 46"/>
              <p:cNvGrpSpPr/>
              <p:nvPr/>
            </p:nvGrpSpPr>
            <p:grpSpPr>
              <a:xfrm>
                <a:off x="2819400" y="3276600"/>
                <a:ext cx="2590800" cy="1422400"/>
                <a:chOff x="3341914" y="4572000"/>
                <a:chExt cx="2590800" cy="1422400"/>
              </a:xfrm>
            </p:grpSpPr>
            <p:cxnSp>
              <p:nvCxnSpPr>
                <p:cNvPr id="21" name="Straight Connector 20"/>
                <p:cNvCxnSpPr>
                  <a:endCxn id="17" idx="2"/>
                </p:cNvCxnSpPr>
                <p:nvPr/>
              </p:nvCxnSpPr>
              <p:spPr>
                <a:xfrm>
                  <a:off x="4332514" y="5181600"/>
                  <a:ext cx="1600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
                <p:cNvPicPr>
                  <a:picLocks noChangeAspect="1" noChangeArrowheads="1"/>
                </p:cNvPicPr>
                <p:nvPr/>
              </p:nvPicPr>
              <p:blipFill>
                <a:blip r:embed="rId4"/>
                <a:srcRect r="11677" b="54997"/>
                <a:stretch>
                  <a:fillRect/>
                </a:stretch>
              </p:blipFill>
              <p:spPr bwMode="auto">
                <a:xfrm>
                  <a:off x="3341914" y="4572000"/>
                  <a:ext cx="1219200" cy="1422400"/>
                </a:xfrm>
                <a:prstGeom prst="rect">
                  <a:avLst/>
                </a:prstGeom>
                <a:noFill/>
                <a:ln w="25400">
                  <a:solidFill>
                    <a:schemeClr val="tx1"/>
                  </a:solidFill>
                  <a:miter lim="800000"/>
                  <a:headEnd/>
                  <a:tailEnd/>
                </a:ln>
                <a:effectLst/>
              </p:spPr>
            </p:pic>
          </p:grpSp>
          <p:sp>
            <p:nvSpPr>
              <p:cNvPr id="20" name="TextBox 19"/>
              <p:cNvSpPr txBox="1"/>
              <p:nvPr/>
            </p:nvSpPr>
            <p:spPr>
              <a:xfrm>
                <a:off x="2819400" y="4724400"/>
                <a:ext cx="1219200" cy="461665"/>
              </a:xfrm>
              <a:prstGeom prst="rect">
                <a:avLst/>
              </a:prstGeom>
              <a:solidFill>
                <a:schemeClr val="bg1"/>
              </a:solidFill>
              <a:ln w="25400">
                <a:solidFill>
                  <a:schemeClr val="tx1"/>
                </a:solidFill>
              </a:ln>
            </p:spPr>
            <p:txBody>
              <a:bodyPr wrap="square" rtlCol="0">
                <a:spAutoFit/>
              </a:bodyPr>
              <a:lstStyle/>
              <a:p>
                <a:pPr algn="ctr"/>
                <a:r>
                  <a:rPr lang="en-US" sz="2400" b="1" dirty="0" err="1" smtClean="0">
                    <a:latin typeface="Tempus Sans ITC" pitchFamily="82" charset="0"/>
                  </a:rPr>
                  <a:t>Milly</a:t>
                </a:r>
                <a:endParaRPr lang="en-US" sz="2400" b="1" dirty="0">
                  <a:latin typeface="Tempus Sans ITC" pitchFamily="82" charset="0"/>
                </a:endParaRPr>
              </a:p>
            </p:txBody>
          </p:sp>
        </p:grpSp>
      </p:grpSp>
      <p:grpSp>
        <p:nvGrpSpPr>
          <p:cNvPr id="15" name="Group 22"/>
          <p:cNvGrpSpPr/>
          <p:nvPr/>
        </p:nvGrpSpPr>
        <p:grpSpPr>
          <a:xfrm>
            <a:off x="4342585" y="3648456"/>
            <a:ext cx="1488239" cy="2604409"/>
            <a:chOff x="4342585" y="3648456"/>
            <a:chExt cx="1488239" cy="2604409"/>
          </a:xfrm>
        </p:grpSpPr>
        <p:sp>
          <p:nvSpPr>
            <p:cNvPr id="24" name="Oval 23"/>
            <p:cNvSpPr/>
            <p:nvPr/>
          </p:nvSpPr>
          <p:spPr>
            <a:xfrm>
              <a:off x="5678424" y="3648456"/>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64"/>
            <p:cNvGrpSpPr/>
            <p:nvPr/>
          </p:nvGrpSpPr>
          <p:grpSpPr>
            <a:xfrm>
              <a:off x="4342585" y="3800856"/>
              <a:ext cx="1449022" cy="2452009"/>
              <a:chOff x="4342585" y="3800856"/>
              <a:chExt cx="1449022" cy="2452009"/>
            </a:xfrm>
          </p:grpSpPr>
          <p:grpSp>
            <p:nvGrpSpPr>
              <p:cNvPr id="18" name="Group 82"/>
              <p:cNvGrpSpPr/>
              <p:nvPr/>
            </p:nvGrpSpPr>
            <p:grpSpPr>
              <a:xfrm>
                <a:off x="4342585" y="3800856"/>
                <a:ext cx="1449022" cy="1990344"/>
                <a:chOff x="4342585" y="3800856"/>
                <a:chExt cx="1449022" cy="1990344"/>
              </a:xfrm>
            </p:grpSpPr>
            <p:cxnSp>
              <p:nvCxnSpPr>
                <p:cNvPr id="28" name="Straight Connector 27"/>
                <p:cNvCxnSpPr/>
                <p:nvPr/>
              </p:nvCxnSpPr>
              <p:spPr>
                <a:xfrm rot="5160000" flipH="1" flipV="1">
                  <a:off x="5481241" y="4052316"/>
                  <a:ext cx="542544" cy="3962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6" descr="Image result for sequoyah"/>
                <p:cNvPicPr>
                  <a:picLocks noChangeAspect="1" noChangeArrowheads="1"/>
                </p:cNvPicPr>
                <p:nvPr/>
              </p:nvPicPr>
              <p:blipFill>
                <a:blip r:embed="rId5"/>
                <a:srcRect r="35862" b="51680"/>
                <a:stretch>
                  <a:fillRect/>
                </a:stretch>
              </p:blipFill>
              <p:spPr bwMode="auto">
                <a:xfrm>
                  <a:off x="4342585" y="4334387"/>
                  <a:ext cx="1449022" cy="1456813"/>
                </a:xfrm>
                <a:prstGeom prst="rect">
                  <a:avLst/>
                </a:prstGeom>
                <a:noFill/>
                <a:ln w="25400">
                  <a:solidFill>
                    <a:schemeClr val="tx1"/>
                  </a:solidFill>
                </a:ln>
              </p:spPr>
            </p:pic>
          </p:grpSp>
          <p:sp>
            <p:nvSpPr>
              <p:cNvPr id="27" name="TextBox 26"/>
              <p:cNvSpPr txBox="1"/>
              <p:nvPr/>
            </p:nvSpPr>
            <p:spPr>
              <a:xfrm>
                <a:off x="4343400" y="5791200"/>
                <a:ext cx="1447800" cy="461665"/>
              </a:xfrm>
              <a:prstGeom prst="rect">
                <a:avLst/>
              </a:prstGeom>
              <a:solidFill>
                <a:schemeClr val="bg1"/>
              </a:solidFill>
              <a:ln w="25400">
                <a:solidFill>
                  <a:schemeClr val="tx1"/>
                </a:solidFill>
              </a:ln>
            </p:spPr>
            <p:txBody>
              <a:bodyPr wrap="square" rtlCol="0">
                <a:spAutoFit/>
              </a:bodyPr>
              <a:lstStyle/>
              <a:p>
                <a:pPr algn="ctr"/>
                <a:r>
                  <a:rPr lang="en-US" sz="2300" b="1" dirty="0" smtClean="0">
                    <a:latin typeface="Tempus Sans ITC" pitchFamily="82" charset="0"/>
                  </a:rPr>
                  <a:t>Sequoyah</a:t>
                </a:r>
                <a:endParaRPr lang="en-US" sz="2300" b="1" dirty="0">
                  <a:latin typeface="Tempus Sans ITC" pitchFamily="82" charset="0"/>
                </a:endParaRPr>
              </a:p>
            </p:txBody>
          </p:sp>
        </p:grpSp>
      </p:grpSp>
      <p:grpSp>
        <p:nvGrpSpPr>
          <p:cNvPr id="26" name="Group 36"/>
          <p:cNvGrpSpPr/>
          <p:nvPr/>
        </p:nvGrpSpPr>
        <p:grpSpPr>
          <a:xfrm>
            <a:off x="6163056" y="3474720"/>
            <a:ext cx="1325880" cy="2625023"/>
            <a:chOff x="6163056" y="3474720"/>
            <a:chExt cx="1325880" cy="2625023"/>
          </a:xfrm>
        </p:grpSpPr>
        <p:grpSp>
          <p:nvGrpSpPr>
            <p:cNvPr id="30" name="Group 62"/>
            <p:cNvGrpSpPr/>
            <p:nvPr/>
          </p:nvGrpSpPr>
          <p:grpSpPr>
            <a:xfrm>
              <a:off x="6163056" y="3581402"/>
              <a:ext cx="1325880" cy="2518341"/>
              <a:chOff x="6163056" y="3581402"/>
              <a:chExt cx="1325880" cy="2518341"/>
            </a:xfrm>
          </p:grpSpPr>
          <p:grpSp>
            <p:nvGrpSpPr>
              <p:cNvPr id="32" name="Group 96"/>
              <p:cNvGrpSpPr/>
              <p:nvPr/>
            </p:nvGrpSpPr>
            <p:grpSpPr>
              <a:xfrm>
                <a:off x="6172201" y="3581402"/>
                <a:ext cx="1298834" cy="2058806"/>
                <a:chOff x="6172201" y="3505924"/>
                <a:chExt cx="1298834" cy="2058806"/>
              </a:xfrm>
            </p:grpSpPr>
            <p:cxnSp>
              <p:nvCxnSpPr>
                <p:cNvPr id="42" name="Straight Connector 41"/>
                <p:cNvCxnSpPr/>
                <p:nvPr/>
              </p:nvCxnSpPr>
              <p:spPr>
                <a:xfrm rot="5220000" flipH="1" flipV="1">
                  <a:off x="6306264" y="3829060"/>
                  <a:ext cx="685799" cy="3952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43" name="Picture 2" descr="Major ridge.jpg"/>
                <p:cNvPicPr>
                  <a:picLocks noChangeAspect="1" noChangeArrowheads="1"/>
                </p:cNvPicPr>
                <p:nvPr/>
              </p:nvPicPr>
              <p:blipFill>
                <a:blip r:embed="rId6"/>
                <a:srcRect l="9039" t="6452" r="5455" b="16129"/>
                <a:stretch>
                  <a:fillRect/>
                </a:stretch>
              </p:blipFill>
              <p:spPr bwMode="auto">
                <a:xfrm>
                  <a:off x="6172201" y="4191722"/>
                  <a:ext cx="1298834" cy="1373008"/>
                </a:xfrm>
                <a:prstGeom prst="rect">
                  <a:avLst/>
                </a:prstGeom>
                <a:noFill/>
                <a:ln w="25400">
                  <a:solidFill>
                    <a:schemeClr val="tx1"/>
                  </a:solidFill>
                </a:ln>
              </p:spPr>
            </p:pic>
          </p:grpSp>
          <p:sp>
            <p:nvSpPr>
              <p:cNvPr id="41" name="TextBox 40"/>
              <p:cNvSpPr txBox="1"/>
              <p:nvPr/>
            </p:nvSpPr>
            <p:spPr>
              <a:xfrm>
                <a:off x="6163056" y="5638078"/>
                <a:ext cx="132588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Ridge</a:t>
                </a:r>
                <a:endParaRPr lang="en-US" sz="2400" b="1" dirty="0">
                  <a:latin typeface="Tempus Sans ITC" pitchFamily="82" charset="0"/>
                </a:endParaRPr>
              </a:p>
            </p:txBody>
          </p:sp>
        </p:grpSp>
        <p:sp>
          <p:nvSpPr>
            <p:cNvPr id="39" name="Oval 38"/>
            <p:cNvSpPr/>
            <p:nvPr/>
          </p:nvSpPr>
          <p:spPr>
            <a:xfrm>
              <a:off x="6574536" y="347472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extBox 3"/>
          <p:cNvSpPr txBox="1">
            <a:spLocks noChangeArrowheads="1"/>
          </p:cNvSpPr>
          <p:nvPr/>
        </p:nvSpPr>
        <p:spPr bwMode="auto">
          <a:xfrm>
            <a:off x="0" y="0"/>
            <a:ext cx="9144000" cy="707886"/>
          </a:xfrm>
          <a:prstGeom prst="rect">
            <a:avLst/>
          </a:prstGeom>
          <a:noFill/>
          <a:ln w="9525">
            <a:noFill/>
            <a:miter lim="800000"/>
            <a:headEnd/>
            <a:tailEnd/>
          </a:ln>
        </p:spPr>
        <p:txBody>
          <a:bodyPr wrap="square">
            <a:spAutoFit/>
          </a:bodyPr>
          <a:lstStyle/>
          <a:p>
            <a:pPr algn="ctr">
              <a:defRPr/>
            </a:pPr>
            <a:r>
              <a:rPr lang="en-US" sz="4000" b="1" dirty="0" smtClean="0">
                <a:solidFill>
                  <a:srgbClr val="00B050"/>
                </a:solidFill>
                <a:effectLst>
                  <a:outerShdw dist="50800" dir="7200000" algn="ctr" rotWithShape="0">
                    <a:schemeClr val="tx1"/>
                  </a:outerShdw>
                </a:effectLst>
                <a:latin typeface="Tempus Sans ITC" pitchFamily="82" charset="0"/>
              </a:rPr>
              <a:t>Trail of Tears - Beginnings</a:t>
            </a:r>
            <a:endParaRPr lang="en-US" sz="4000" b="1" dirty="0">
              <a:solidFill>
                <a:srgbClr val="00B050"/>
              </a:solidFill>
              <a:effectLst>
                <a:outerShdw dist="50800" dir="7200000" algn="ctr" rotWithShape="0">
                  <a:schemeClr val="tx1"/>
                </a:outerShdw>
              </a:effectLst>
              <a:latin typeface="Tempus Sans ITC" pitchFamily="82" charset="0"/>
            </a:endParaRPr>
          </a:p>
        </p:txBody>
      </p:sp>
      <p:pic>
        <p:nvPicPr>
          <p:cNvPr id="61" name="Picture 6" descr="Image result for mexican war"/>
          <p:cNvPicPr preferRelativeResize="0">
            <a:picLocks noChangeAspect="1" noChangeArrowheads="1"/>
          </p:cNvPicPr>
          <p:nvPr/>
        </p:nvPicPr>
        <p:blipFill>
          <a:blip r:embed="rId7"/>
          <a:srcRect t="30069"/>
          <a:stretch>
            <a:fillRect/>
          </a:stretch>
        </p:blipFill>
        <p:spPr bwMode="auto">
          <a:xfrm>
            <a:off x="152400" y="5303520"/>
            <a:ext cx="3200400" cy="1413510"/>
          </a:xfrm>
          <a:prstGeom prst="rect">
            <a:avLst/>
          </a:prstGeom>
          <a:noFill/>
          <a:ln w="12700">
            <a:solidFill>
              <a:schemeClr val="accent6">
                <a:lumMod val="50000"/>
              </a:schemeClr>
            </a:solidFill>
          </a:ln>
        </p:spPr>
      </p:pic>
      <p:pic>
        <p:nvPicPr>
          <p:cNvPr id="66" name="Picture 3"/>
          <p:cNvPicPr preferRelativeResize="0">
            <a:picLocks noChangeAspect="1" noChangeArrowheads="1"/>
          </p:cNvPicPr>
          <p:nvPr/>
        </p:nvPicPr>
        <p:blipFill>
          <a:blip r:embed="rId8" cstate="print"/>
          <a:srcRect t="8571" r="355"/>
          <a:stretch>
            <a:fillRect/>
          </a:stretch>
        </p:blipFill>
        <p:spPr bwMode="auto">
          <a:xfrm>
            <a:off x="91440" y="3502152"/>
            <a:ext cx="2560320" cy="1365504"/>
          </a:xfrm>
          <a:prstGeom prst="rect">
            <a:avLst/>
          </a:prstGeom>
          <a:noFill/>
          <a:ln w="12700">
            <a:solidFill>
              <a:schemeClr val="accent6">
                <a:lumMod val="50000"/>
              </a:schemeClr>
            </a:solidFill>
            <a:miter lim="800000"/>
            <a:headEnd/>
            <a:tailEnd/>
          </a:ln>
          <a:effectLst/>
        </p:spPr>
      </p:pic>
      <p:pic>
        <p:nvPicPr>
          <p:cNvPr id="60" name="Picture 4" descr="Related image"/>
          <p:cNvPicPr preferRelativeResize="0">
            <a:picLocks noChangeAspect="1" noChangeArrowheads="1"/>
          </p:cNvPicPr>
          <p:nvPr/>
        </p:nvPicPr>
        <p:blipFill>
          <a:blip r:embed="rId9"/>
          <a:srcRect t="16232"/>
          <a:stretch>
            <a:fillRect/>
          </a:stretch>
        </p:blipFill>
        <p:spPr bwMode="auto">
          <a:xfrm>
            <a:off x="182880" y="1618488"/>
            <a:ext cx="2377440" cy="1478768"/>
          </a:xfrm>
          <a:prstGeom prst="rect">
            <a:avLst/>
          </a:prstGeom>
          <a:noFill/>
          <a:ln w="12700">
            <a:solidFill>
              <a:schemeClr val="accent6">
                <a:lumMod val="50000"/>
              </a:schemeClr>
            </a:solidFill>
          </a:ln>
        </p:spPr>
      </p:pic>
      <p:sp>
        <p:nvSpPr>
          <p:cNvPr id="71" name="TextBox 70"/>
          <p:cNvSpPr txBox="1"/>
          <p:nvPr/>
        </p:nvSpPr>
        <p:spPr>
          <a:xfrm>
            <a:off x="1143000" y="1314271"/>
            <a:ext cx="6789038" cy="1200329"/>
          </a:xfrm>
          <a:prstGeom prst="rect">
            <a:avLst/>
          </a:prstGeom>
          <a:noFill/>
        </p:spPr>
        <p:txBody>
          <a:bodyPr wrap="none" rtlCol="0">
            <a:spAutoFit/>
          </a:bodyPr>
          <a:lstStyle/>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The Five ‘Civilized’ Tribes</a:t>
            </a:r>
          </a:p>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Geology of the Homelands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66"/>
                                        </p:tgtEl>
                                      </p:cBhvr>
                                    </p:animEffect>
                                    <p:set>
                                      <p:cBhvr>
                                        <p:cTn id="22" dur="1" fill="hold">
                                          <p:stCondLst>
                                            <p:cond delay="999"/>
                                          </p:stCondLst>
                                        </p:cTn>
                                        <p:tgtEl>
                                          <p:spTgt spid="6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61"/>
                                        </p:tgtEl>
                                      </p:cBhvr>
                                    </p:animEffect>
                                    <p:set>
                                      <p:cBhvr>
                                        <p:cTn id="25" dur="1" fill="hold">
                                          <p:stCondLst>
                                            <p:cond delay="999"/>
                                          </p:stCondLst>
                                        </p:cTn>
                                        <p:tgtEl>
                                          <p:spTgt spid="61"/>
                                        </p:tgtEl>
                                        <p:attrNameLst>
                                          <p:attrName>style.visibility</p:attrName>
                                        </p:attrNameLst>
                                      </p:cBhvr>
                                      <p:to>
                                        <p:strVal val="hidden"/>
                                      </p:to>
                                    </p:set>
                                  </p:childTnLst>
                                </p:cTn>
                              </p:par>
                              <p:par>
                                <p:cTn id="26" presetID="6" presetClass="emph" presetSubtype="0" fill="hold" nodeType="withEffect">
                                  <p:stCondLst>
                                    <p:cond delay="0"/>
                                  </p:stCondLst>
                                  <p:childTnLst>
                                    <p:animScale>
                                      <p:cBhvr>
                                        <p:cTn id="27" dur="1000" fill="hold"/>
                                        <p:tgtEl>
                                          <p:spTgt spid="60"/>
                                        </p:tgtEl>
                                      </p:cBhvr>
                                      <p:by x="140000" y="140000"/>
                                    </p:animScale>
                                  </p:childTnLst>
                                </p:cTn>
                              </p:par>
                              <p:par>
                                <p:cTn id="28" presetID="63" presetClass="path" presetSubtype="0" decel="50000" fill="hold" nodeType="withEffect">
                                  <p:stCondLst>
                                    <p:cond delay="0"/>
                                  </p:stCondLst>
                                  <p:childTnLst>
                                    <p:animMotion origin="layout" path="M 2.77556E-17 -2.60116E-6 L 0.48333 0.12278 " pathEditMode="relative" rAng="0" ptsTypes="AA">
                                      <p:cBhvr>
                                        <p:cTn id="29" dur="1000" fill="hold"/>
                                        <p:tgtEl>
                                          <p:spTgt spid="60"/>
                                        </p:tgtEl>
                                        <p:attrNameLst>
                                          <p:attrName>ppt_x</p:attrName>
                                          <p:attrName>ppt_y</p:attrName>
                                        </p:attrNameLst>
                                      </p:cBhvr>
                                      <p:rCtr x="242" y="61"/>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fade">
                                      <p:cBhvr>
                                        <p:cTn id="34" dur="1000"/>
                                        <p:tgtEl>
                                          <p:spTgt spid="73"/>
                                        </p:tgtEl>
                                      </p:cBhvr>
                                    </p:animEffect>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71">
                                            <p:txEl>
                                              <p:pRg st="0" end="0"/>
                                            </p:txEl>
                                          </p:spTgt>
                                        </p:tgtEl>
                                        <p:attrNameLst>
                                          <p:attrName>style.visibility</p:attrName>
                                        </p:attrNameLst>
                                      </p:cBhvr>
                                      <p:to>
                                        <p:strVal val="visible"/>
                                      </p:to>
                                    </p:set>
                                    <p:animEffect transition="in" filter="wipe(left)">
                                      <p:cBhvr>
                                        <p:cTn id="38" dur="1000"/>
                                        <p:tgtEl>
                                          <p:spTgt spid="71">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1000"/>
                                        <p:tgtEl>
                                          <p:spTgt spid="5"/>
                                        </p:tgtEl>
                                      </p:cBhvr>
                                    </p:animEffect>
                                    <p:set>
                                      <p:cBhvr>
                                        <p:cTn id="43" dur="1" fill="hold">
                                          <p:stCondLst>
                                            <p:cond delay="999"/>
                                          </p:stCondLst>
                                        </p:cTn>
                                        <p:tgtEl>
                                          <p:spTgt spid="5"/>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1000"/>
                                        <p:tgtEl>
                                          <p:spTgt spid="60"/>
                                        </p:tgtEl>
                                      </p:cBhvr>
                                    </p:animEffect>
                                    <p:set>
                                      <p:cBhvr>
                                        <p:cTn id="46" dur="1" fill="hold">
                                          <p:stCondLst>
                                            <p:cond delay="999"/>
                                          </p:stCondLst>
                                        </p:cTn>
                                        <p:tgtEl>
                                          <p:spTgt spid="60"/>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000"/>
                                        <p:tgtEl>
                                          <p:spTgt spid="15"/>
                                        </p:tgtEl>
                                      </p:cBhvr>
                                    </p:animEffect>
                                    <p:set>
                                      <p:cBhvr>
                                        <p:cTn id="49" dur="1" fill="hold">
                                          <p:stCondLst>
                                            <p:cond delay="999"/>
                                          </p:stCondLst>
                                        </p:cTn>
                                        <p:tgtEl>
                                          <p:spTgt spid="15"/>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000"/>
                                        <p:tgtEl>
                                          <p:spTgt spid="26"/>
                                        </p:tgtEl>
                                      </p:cBhvr>
                                    </p:animEffect>
                                    <p:set>
                                      <p:cBhvr>
                                        <p:cTn id="52" dur="1" fill="hold">
                                          <p:stCondLst>
                                            <p:cond delay="999"/>
                                          </p:stCondLst>
                                        </p:cTn>
                                        <p:tgtEl>
                                          <p:spTgt spid="26"/>
                                        </p:tgtEl>
                                        <p:attrNameLst>
                                          <p:attrName>style.visibility</p:attrName>
                                        </p:attrNameLst>
                                      </p:cBhvr>
                                      <p:to>
                                        <p:strVal val="hidden"/>
                                      </p:to>
                                    </p:set>
                                  </p:childTnLst>
                                </p:cTn>
                              </p:par>
                            </p:childTnLst>
                          </p:cTn>
                        </p:par>
                        <p:par>
                          <p:cTn id="53" fill="hold">
                            <p:stCondLst>
                              <p:cond delay="1000"/>
                            </p:stCondLst>
                            <p:childTnLst>
                              <p:par>
                                <p:cTn id="54" presetID="22" presetClass="entr" presetSubtype="8" fill="hold" nodeType="afterEffect">
                                  <p:stCondLst>
                                    <p:cond delay="0"/>
                                  </p:stCondLst>
                                  <p:childTnLst>
                                    <p:set>
                                      <p:cBhvr>
                                        <p:cTn id="55" dur="1" fill="hold">
                                          <p:stCondLst>
                                            <p:cond delay="0"/>
                                          </p:stCondLst>
                                        </p:cTn>
                                        <p:tgtEl>
                                          <p:spTgt spid="71">
                                            <p:txEl>
                                              <p:pRg st="1" end="1"/>
                                            </p:txEl>
                                          </p:spTgt>
                                        </p:tgtEl>
                                        <p:attrNameLst>
                                          <p:attrName>style.visibility</p:attrName>
                                        </p:attrNameLst>
                                      </p:cBhvr>
                                      <p:to>
                                        <p:strVal val="visible"/>
                                      </p:to>
                                    </p:set>
                                    <p:animEffect transition="in" filter="wipe(left)">
                                      <p:cBhvr>
                                        <p:cTn id="56" dur="1000"/>
                                        <p:tgtEl>
                                          <p:spTgt spid="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3"/>
          <p:cNvSpPr/>
          <p:nvPr/>
        </p:nvSpPr>
        <p:spPr>
          <a:xfrm>
            <a:off x="1170432" y="-292608"/>
            <a:ext cx="8915400" cy="7478970"/>
          </a:xfrm>
          <a:prstGeom prst="rect">
            <a:avLst/>
          </a:prstGeom>
        </p:spPr>
        <p:txBody>
          <a:bodyPr wrap="square">
            <a:spAutoFit/>
          </a:bodyPr>
          <a:lstStyle/>
          <a:p>
            <a:pPr fontAlgn="ctr"/>
            <a:r>
              <a:rPr lang="en-US" sz="2400" dirty="0" smtClean="0">
                <a:solidFill>
                  <a:srgbClr val="222222"/>
                </a:solidFill>
              </a:rPr>
              <a:t>Treaty of Charleston 1783, with Great Britain</a:t>
            </a:r>
            <a:endParaRPr lang="en-US" sz="2400" dirty="0" smtClean="0"/>
          </a:p>
          <a:p>
            <a:pPr fontAlgn="ctr"/>
            <a:r>
              <a:rPr lang="en-US" sz="2400" dirty="0" smtClean="0">
                <a:solidFill>
                  <a:srgbClr val="222222"/>
                </a:solidFill>
              </a:rPr>
              <a:t>Treaty of Pensacola 1784, with Spain</a:t>
            </a:r>
            <a:endParaRPr lang="en-US" sz="2400" dirty="0" smtClean="0"/>
          </a:p>
          <a:p>
            <a:pPr fontAlgn="ctr"/>
            <a:r>
              <a:rPr lang="en-US" sz="2400" dirty="0" smtClean="0">
                <a:solidFill>
                  <a:srgbClr val="222222"/>
                </a:solidFill>
              </a:rPr>
              <a:t>Treaty of </a:t>
            </a:r>
            <a:r>
              <a:rPr lang="en-US" sz="2400" dirty="0" smtClean="0">
                <a:solidFill>
                  <a:srgbClr val="000000"/>
                </a:solidFill>
              </a:rPr>
              <a:t>Hopewell </a:t>
            </a:r>
            <a:r>
              <a:rPr lang="en-US" sz="2400" dirty="0" smtClean="0">
                <a:solidFill>
                  <a:srgbClr val="222222"/>
                </a:solidFill>
              </a:rPr>
              <a:t>1786, with United States</a:t>
            </a:r>
            <a:endParaRPr lang="en-US" sz="2400" dirty="0" smtClean="0"/>
          </a:p>
          <a:p>
            <a:pPr fontAlgn="ctr"/>
            <a:r>
              <a:rPr lang="en-US" sz="2400" dirty="0" smtClean="0">
                <a:solidFill>
                  <a:srgbClr val="222222"/>
                </a:solidFill>
              </a:rPr>
              <a:t>Treaty of </a:t>
            </a:r>
            <a:r>
              <a:rPr lang="en-US" sz="2400" dirty="0" smtClean="0">
                <a:solidFill>
                  <a:srgbClr val="000000"/>
                </a:solidFill>
              </a:rPr>
              <a:t>San Lorenzo </a:t>
            </a:r>
            <a:r>
              <a:rPr lang="en-US" sz="2400" dirty="0" smtClean="0">
                <a:solidFill>
                  <a:srgbClr val="222222"/>
                </a:solidFill>
              </a:rPr>
              <a:t>1795, between Spain &amp; United States</a:t>
            </a:r>
            <a:endParaRPr lang="en-US" sz="2400" dirty="0" smtClean="0"/>
          </a:p>
          <a:p>
            <a:pPr fontAlgn="ctr"/>
            <a:r>
              <a:rPr lang="en-US" sz="2400" dirty="0" smtClean="0">
                <a:solidFill>
                  <a:srgbClr val="222222"/>
                </a:solidFill>
              </a:rPr>
              <a:t>Treaty of </a:t>
            </a:r>
            <a:r>
              <a:rPr lang="en-US" sz="2400" dirty="0" smtClean="0">
                <a:solidFill>
                  <a:srgbClr val="000000"/>
                </a:solidFill>
              </a:rPr>
              <a:t>Fort Adams </a:t>
            </a:r>
            <a:r>
              <a:rPr lang="en-US" sz="2400" dirty="0" smtClean="0">
                <a:solidFill>
                  <a:srgbClr val="222222"/>
                </a:solidFill>
              </a:rPr>
              <a:t>1801, with United States</a:t>
            </a:r>
            <a:endParaRPr lang="en-US" sz="2400" dirty="0" smtClean="0"/>
          </a:p>
          <a:p>
            <a:pPr fontAlgn="ctr"/>
            <a:r>
              <a:rPr lang="en-US" sz="2400" dirty="0" smtClean="0">
                <a:solidFill>
                  <a:srgbClr val="222222"/>
                </a:solidFill>
              </a:rPr>
              <a:t>Treaty of </a:t>
            </a:r>
            <a:r>
              <a:rPr lang="en-US" sz="2400" dirty="0" smtClean="0">
                <a:solidFill>
                  <a:srgbClr val="000000"/>
                </a:solidFill>
              </a:rPr>
              <a:t>Fort Confederation </a:t>
            </a:r>
            <a:r>
              <a:rPr lang="en-US" sz="2400" dirty="0" smtClean="0">
                <a:solidFill>
                  <a:srgbClr val="222222"/>
                </a:solidFill>
              </a:rPr>
              <a:t>1802, with United States</a:t>
            </a:r>
            <a:endParaRPr lang="en-US" sz="2400" dirty="0" smtClean="0"/>
          </a:p>
          <a:p>
            <a:pPr fontAlgn="ctr"/>
            <a:r>
              <a:rPr lang="en-US" sz="2400" dirty="0" smtClean="0">
                <a:solidFill>
                  <a:srgbClr val="222222"/>
                </a:solidFill>
              </a:rPr>
              <a:t>Treaty of </a:t>
            </a:r>
            <a:r>
              <a:rPr lang="en-US" sz="2400" dirty="0" smtClean="0">
                <a:solidFill>
                  <a:srgbClr val="000000"/>
                </a:solidFill>
              </a:rPr>
              <a:t>Hoe </a:t>
            </a:r>
            <a:r>
              <a:rPr lang="en-US" sz="2400" dirty="0" err="1" smtClean="0">
                <a:solidFill>
                  <a:srgbClr val="000000"/>
                </a:solidFill>
              </a:rPr>
              <a:t>Buckintoopa</a:t>
            </a:r>
            <a:r>
              <a:rPr lang="en-US" sz="2400" dirty="0" smtClean="0">
                <a:solidFill>
                  <a:srgbClr val="000000"/>
                </a:solidFill>
              </a:rPr>
              <a:t> </a:t>
            </a:r>
            <a:r>
              <a:rPr lang="en-US" sz="2400" dirty="0" smtClean="0">
                <a:solidFill>
                  <a:srgbClr val="222222"/>
                </a:solidFill>
              </a:rPr>
              <a:t>1803, with United States</a:t>
            </a:r>
            <a:endParaRPr lang="en-US" sz="2400" dirty="0" smtClean="0"/>
          </a:p>
          <a:p>
            <a:pPr fontAlgn="ctr"/>
            <a:r>
              <a:rPr lang="en-US" sz="2400" dirty="0" smtClean="0">
                <a:solidFill>
                  <a:srgbClr val="222222"/>
                </a:solidFill>
              </a:rPr>
              <a:t>Treaty of </a:t>
            </a:r>
            <a:r>
              <a:rPr lang="en-US" sz="2400" dirty="0" smtClean="0">
                <a:solidFill>
                  <a:srgbClr val="000000"/>
                </a:solidFill>
              </a:rPr>
              <a:t>Mount Dexter </a:t>
            </a:r>
            <a:r>
              <a:rPr lang="en-US" sz="2400" dirty="0" smtClean="0">
                <a:solidFill>
                  <a:srgbClr val="222222"/>
                </a:solidFill>
              </a:rPr>
              <a:t>1805, with United States</a:t>
            </a:r>
            <a:endParaRPr lang="en-US" sz="2400" dirty="0" smtClean="0"/>
          </a:p>
          <a:p>
            <a:pPr fontAlgn="ctr"/>
            <a:r>
              <a:rPr lang="en-US" sz="2400" dirty="0" smtClean="0">
                <a:solidFill>
                  <a:srgbClr val="222222"/>
                </a:solidFill>
              </a:rPr>
              <a:t>Treaty of </a:t>
            </a:r>
            <a:r>
              <a:rPr lang="en-US" sz="2400" dirty="0" smtClean="0">
                <a:solidFill>
                  <a:srgbClr val="000000"/>
                </a:solidFill>
              </a:rPr>
              <a:t>Fort St. Stephens </a:t>
            </a:r>
            <a:r>
              <a:rPr lang="en-US" sz="2400" dirty="0" smtClean="0">
                <a:solidFill>
                  <a:srgbClr val="222222"/>
                </a:solidFill>
              </a:rPr>
              <a:t>1816, with United States</a:t>
            </a:r>
            <a:endParaRPr lang="en-US" sz="2400" dirty="0" smtClean="0"/>
          </a:p>
          <a:p>
            <a:pPr fontAlgn="ctr"/>
            <a:r>
              <a:rPr lang="en-US" sz="2400" dirty="0" smtClean="0">
                <a:solidFill>
                  <a:srgbClr val="222222"/>
                </a:solidFill>
              </a:rPr>
              <a:t>Treaty of </a:t>
            </a:r>
            <a:r>
              <a:rPr lang="en-US" sz="2400" dirty="0" err="1" smtClean="0">
                <a:solidFill>
                  <a:srgbClr val="000000"/>
                </a:solidFill>
              </a:rPr>
              <a:t>Doak's</a:t>
            </a:r>
            <a:r>
              <a:rPr lang="en-US" sz="2400" dirty="0" smtClean="0">
                <a:solidFill>
                  <a:srgbClr val="000000"/>
                </a:solidFill>
              </a:rPr>
              <a:t> Stand </a:t>
            </a:r>
            <a:r>
              <a:rPr lang="en-US" sz="2400" dirty="0" smtClean="0">
                <a:solidFill>
                  <a:srgbClr val="222222"/>
                </a:solidFill>
              </a:rPr>
              <a:t>1820, with United States</a:t>
            </a:r>
            <a:endParaRPr lang="en-US" sz="2400" dirty="0" smtClean="0"/>
          </a:p>
          <a:p>
            <a:pPr fontAlgn="ctr"/>
            <a:r>
              <a:rPr lang="en-US" sz="2400" dirty="0" smtClean="0">
                <a:solidFill>
                  <a:srgbClr val="222222"/>
                </a:solidFill>
              </a:rPr>
              <a:t>Treaty of </a:t>
            </a:r>
            <a:r>
              <a:rPr lang="en-US" sz="2400" dirty="0" smtClean="0">
                <a:solidFill>
                  <a:srgbClr val="000000"/>
                </a:solidFill>
              </a:rPr>
              <a:t>Washington City </a:t>
            </a:r>
            <a:r>
              <a:rPr lang="en-US" sz="2400" dirty="0" smtClean="0">
                <a:solidFill>
                  <a:srgbClr val="222222"/>
                </a:solidFill>
              </a:rPr>
              <a:t>1825, with United States</a:t>
            </a:r>
            <a:endParaRPr lang="en-US" sz="2400" dirty="0" smtClean="0"/>
          </a:p>
          <a:p>
            <a:pPr fontAlgn="ctr"/>
            <a:endParaRPr lang="en-US" sz="2400" dirty="0" smtClean="0"/>
          </a:p>
          <a:p>
            <a:pPr fontAlgn="ctr"/>
            <a:r>
              <a:rPr lang="en-US" sz="2400" dirty="0" smtClean="0"/>
              <a:t>			</a:t>
            </a:r>
            <a:r>
              <a:rPr lang="en-US" sz="2400" b="1" u="sng" dirty="0" smtClean="0"/>
              <a:t>CHICKASAW</a:t>
            </a:r>
            <a:endParaRPr lang="en-US" sz="2400" dirty="0" smtClean="0"/>
          </a:p>
          <a:p>
            <a:r>
              <a:rPr lang="en-US" sz="2400" dirty="0" smtClean="0"/>
              <a:t>Treaty of Chickasaw Nation 1805, with United States</a:t>
            </a:r>
          </a:p>
          <a:p>
            <a:r>
              <a:rPr lang="en-US" sz="2400" dirty="0" smtClean="0"/>
              <a:t>Treaty of Chickasaw Nation  1816, with United States</a:t>
            </a:r>
          </a:p>
          <a:p>
            <a:r>
              <a:rPr lang="en-US" sz="2400" dirty="0" smtClean="0"/>
              <a:t>Treaty of  Chickasaw Nation 1818, with United States</a:t>
            </a:r>
          </a:p>
          <a:p>
            <a:endParaRPr lang="en-US" sz="2400" dirty="0" smtClean="0"/>
          </a:p>
          <a:p>
            <a:r>
              <a:rPr lang="en-US" sz="2400" dirty="0" smtClean="0"/>
              <a:t>			</a:t>
            </a:r>
            <a:r>
              <a:rPr lang="en-US" sz="2400" b="1" u="sng" dirty="0" smtClean="0"/>
              <a:t>SEMINOLE</a:t>
            </a:r>
          </a:p>
          <a:p>
            <a:r>
              <a:rPr lang="en-US" sz="2400" dirty="0" smtClean="0"/>
              <a:t>Treaty of Moultrie Creek 1823, with United States</a:t>
            </a:r>
          </a:p>
          <a:p>
            <a:pPr fontAlgn="ctr"/>
            <a:endParaRPr lang="en-US" sz="2400" dirty="0" smtClean="0"/>
          </a:p>
        </p:txBody>
      </p:sp>
      <p:sp useBgFill="1">
        <p:nvSpPr>
          <p:cNvPr id="3" name="TextBox 2"/>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sp useBgFill="1">
        <p:nvSpPr>
          <p:cNvPr id="6" name="TextBox 5"/>
          <p:cNvSpPr txBox="1"/>
          <p:nvPr/>
        </p:nvSpPr>
        <p:spPr>
          <a:xfrm>
            <a:off x="3200400" y="0"/>
            <a:ext cx="5029200" cy="707886"/>
          </a:xfrm>
          <a:prstGeom prst="rect">
            <a:avLst/>
          </a:prstGeom>
        </p:spPr>
        <p:txBody>
          <a:bodyPr wrap="square" rtlCol="0">
            <a:spAutoFit/>
          </a:bodyPr>
          <a:lstStyle/>
          <a:p>
            <a:r>
              <a:rPr lang="en-US" sz="4000" b="1" i="1" spc="100" dirty="0" smtClean="0">
                <a:solidFill>
                  <a:srgbClr val="FF0000"/>
                </a:solidFill>
                <a:effectLst>
                  <a:outerShdw dist="50800" dir="7200000" algn="ctr" rotWithShape="0">
                    <a:schemeClr val="tx1"/>
                  </a:outerShdw>
                </a:effectLst>
                <a:latin typeface="Arial" pitchFamily="34" charset="0"/>
                <a:cs typeface="Arial" pitchFamily="34" charset="0"/>
                <a:sym typeface="Wingdings" pitchFamily="2" charset="2"/>
              </a:rPr>
              <a:t> </a:t>
            </a:r>
            <a:r>
              <a:rPr lang="en-US" sz="4000" b="1" i="1" spc="100" dirty="0" smtClean="0">
                <a:solidFill>
                  <a:srgbClr val="FF0000"/>
                </a:solidFill>
                <a:effectLst>
                  <a:outerShdw dist="50800" dir="7200000" algn="ctr" rotWithShape="0">
                    <a:schemeClr val="tx1"/>
                  </a:outerShdw>
                </a:effectLst>
                <a:latin typeface="Arial" pitchFamily="34" charset="0"/>
                <a:cs typeface="Arial" pitchFamily="34" charset="0"/>
              </a:rPr>
              <a:t>1721-1830</a:t>
            </a:r>
          </a:p>
        </p:txBody>
      </p:sp>
      <p:sp>
        <p:nvSpPr>
          <p:cNvPr id="7" name="Rounded Rectangle 6"/>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914400" y="76200"/>
            <a:ext cx="22098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par>
                                <p:cTn id="11" presetID="50" presetClass="exit" presetSubtype="0" accel="100000" fill="hold" grpId="0" nodeType="withEffect">
                                  <p:stCondLst>
                                    <p:cond delay="0"/>
                                  </p:stCondLst>
                                  <p:childTnLst>
                                    <p:anim calcmode="lin" valueType="num">
                                      <p:cBhvr>
                                        <p:cTn id="12" dur="1000"/>
                                        <p:tgtEl>
                                          <p:spTgt spid="8"/>
                                        </p:tgtEl>
                                        <p:attrNameLst>
                                          <p:attrName>ppt_w</p:attrName>
                                        </p:attrNameLst>
                                      </p:cBhvr>
                                      <p:tavLst>
                                        <p:tav tm="0">
                                          <p:val>
                                            <p:strVal val="ppt_w"/>
                                          </p:val>
                                        </p:tav>
                                        <p:tav tm="100000">
                                          <p:val>
                                            <p:strVal val="ppt_w+.3"/>
                                          </p:val>
                                        </p:tav>
                                      </p:tavLst>
                                    </p:anim>
                                    <p:anim calcmode="lin" valueType="num">
                                      <p:cBhvr>
                                        <p:cTn id="13" dur="1000"/>
                                        <p:tgtEl>
                                          <p:spTgt spid="8"/>
                                        </p:tgtEl>
                                        <p:attrNameLst>
                                          <p:attrName>ppt_h</p:attrName>
                                        </p:attrNameLst>
                                      </p:cBhvr>
                                      <p:tavLst>
                                        <p:tav tm="0">
                                          <p:val>
                                            <p:strVal val="ppt_h"/>
                                          </p:val>
                                        </p:tav>
                                        <p:tav tm="100000">
                                          <p:val>
                                            <p:strVal val="ppt_h"/>
                                          </p:val>
                                        </p:tav>
                                      </p:tavLst>
                                    </p:anim>
                                    <p:animEffect transition="out" filter="fade">
                                      <p:cBhvr>
                                        <p:cTn id="14" dur="1000"/>
                                        <p:tgtEl>
                                          <p:spTgt spid="8"/>
                                        </p:tgtEl>
                                      </p:cBhvr>
                                    </p:animEffect>
                                    <p:set>
                                      <p:cBhvr>
                                        <p:cTn id="15" dur="1" fill="hold">
                                          <p:stCondLst>
                                            <p:cond delay="999"/>
                                          </p:stCondLst>
                                        </p:cTn>
                                        <p:tgtEl>
                                          <p:spTgt spid="8"/>
                                        </p:tgtEl>
                                        <p:attrNameLst>
                                          <p:attrName>style.visibility</p:attrName>
                                        </p:attrNameLst>
                                      </p:cBhvr>
                                      <p:to>
                                        <p:strVal val="hidden"/>
                                      </p:to>
                                    </p:set>
                                  </p:childTnLst>
                                </p:cTn>
                              </p:par>
                              <p:par>
                                <p:cTn id="16" presetID="63" presetClass="path" presetSubtype="0" accel="50000" decel="50000" fill="hold" grpId="1" nodeType="withEffect">
                                  <p:stCondLst>
                                    <p:cond delay="0"/>
                                  </p:stCondLst>
                                  <p:childTnLst>
                                    <p:animMotion origin="layout" path="M -3.33333E-6 4.44444E-6 L 0.47917 4.44444E-6 " pathEditMode="relative" rAng="0" ptsTypes="AA">
                                      <p:cBhvr>
                                        <p:cTn id="17" dur="1000" fill="hold"/>
                                        <p:tgtEl>
                                          <p:spTgt spid="8"/>
                                        </p:tgtEl>
                                        <p:attrNameLst>
                                          <p:attrName>ppt_x</p:attrName>
                                          <p:attrName>ppt_y</p:attrName>
                                        </p:attrNameLst>
                                      </p:cBhvr>
                                      <p:rCtr x="240" y="0"/>
                                    </p:animMotion>
                                  </p:childTnLst>
                                </p:cTn>
                              </p:par>
                              <p:par>
                                <p:cTn id="18" presetID="10" presetClass="entr" presetSubtype="0" fill="hold" grpId="0" nodeType="with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8" grpId="1"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533400" y="774809"/>
            <a:ext cx="7927848" cy="6134566"/>
            <a:chOff x="533400" y="774809"/>
            <a:chExt cx="7927848" cy="6134566"/>
          </a:xfrm>
        </p:grpSpPr>
        <p:grpSp>
          <p:nvGrpSpPr>
            <p:cNvPr id="19" name="Group 41"/>
            <p:cNvGrpSpPr>
              <a:grpSpLocks noChangeAspect="1"/>
            </p:cNvGrpSpPr>
            <p:nvPr/>
          </p:nvGrpSpPr>
          <p:grpSpPr>
            <a:xfrm>
              <a:off x="533400" y="774809"/>
              <a:ext cx="7927848" cy="6083192"/>
              <a:chOff x="0" y="1244905"/>
              <a:chExt cx="7315200" cy="5613095"/>
            </a:xfrm>
          </p:grpSpPr>
          <p:pic>
            <p:nvPicPr>
              <p:cNvPr id="21" name="Picture 20"/>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22" name="Rectangle 21"/>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grpSp>
        <p:nvGrpSpPr>
          <p:cNvPr id="7" name="Group 6"/>
          <p:cNvGrpSpPr/>
          <p:nvPr/>
        </p:nvGrpSpPr>
        <p:grpSpPr>
          <a:xfrm>
            <a:off x="1201903" y="1752600"/>
            <a:ext cx="2475019" cy="1826029"/>
            <a:chOff x="1163111" y="1219200"/>
            <a:chExt cx="2475019" cy="1826029"/>
          </a:xfrm>
        </p:grpSpPr>
        <p:sp>
          <p:nvSpPr>
            <p:cNvPr id="8" name="Freeform 7"/>
            <p:cNvSpPr/>
            <p:nvPr/>
          </p:nvSpPr>
          <p:spPr>
            <a:xfrm>
              <a:off x="1981199" y="1219200"/>
              <a:ext cx="1656931" cy="1826029"/>
            </a:xfrm>
            <a:custGeom>
              <a:avLst/>
              <a:gdLst>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26" fmla="*/ 651164 w 1332808"/>
                <a:gd name="connsiteY26" fmla="*/ 0 h 1848196"/>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2438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269077 w 1332808"/>
                <a:gd name="connsiteY8" fmla="*/ 13840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5738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56931"/>
                <a:gd name="connsiteY0" fmla="*/ 60960 h 1826029"/>
                <a:gd name="connsiteX1" fmla="*/ 850670 w 1656931"/>
                <a:gd name="connsiteY1" fmla="*/ 44335 h 1826029"/>
                <a:gd name="connsiteX2" fmla="*/ 1033550 w 1656931"/>
                <a:gd name="connsiteY2" fmla="*/ 60960 h 1826029"/>
                <a:gd name="connsiteX3" fmla="*/ 1183179 w 1656931"/>
                <a:gd name="connsiteY3" fmla="*/ 410095 h 1826029"/>
                <a:gd name="connsiteX4" fmla="*/ 1166553 w 1656931"/>
                <a:gd name="connsiteY4" fmla="*/ 559724 h 1826029"/>
                <a:gd name="connsiteX5" fmla="*/ 1149928 w 1656931"/>
                <a:gd name="connsiteY5" fmla="*/ 892233 h 1826029"/>
                <a:gd name="connsiteX6" fmla="*/ 1050175 w 1656931"/>
                <a:gd name="connsiteY6" fmla="*/ 942109 h 1826029"/>
                <a:gd name="connsiteX7" fmla="*/ 1000299 w 1656931"/>
                <a:gd name="connsiteY7" fmla="*/ 1058487 h 1826029"/>
                <a:gd name="connsiteX8" fmla="*/ 1269077 w 1656931"/>
                <a:gd name="connsiteY8" fmla="*/ 1384069 h 1826029"/>
                <a:gd name="connsiteX9" fmla="*/ 1402080 w 1656931"/>
                <a:gd name="connsiteY9" fmla="*/ 1507375 h 1826029"/>
                <a:gd name="connsiteX10" fmla="*/ 1631531 w 1656931"/>
                <a:gd name="connsiteY10" fmla="*/ 1588513 h 1826029"/>
                <a:gd name="connsiteX11" fmla="*/ 1249680 w 1656931"/>
                <a:gd name="connsiteY11" fmla="*/ 1740131 h 1826029"/>
                <a:gd name="connsiteX12" fmla="*/ 967048 w 1656931"/>
                <a:gd name="connsiteY12" fmla="*/ 1823258 h 1826029"/>
                <a:gd name="connsiteX13" fmla="*/ 584662 w 1656931"/>
                <a:gd name="connsiteY13" fmla="*/ 1723506 h 1826029"/>
                <a:gd name="connsiteX14" fmla="*/ 185651 w 1656931"/>
                <a:gd name="connsiteY14" fmla="*/ 1573876 h 1826029"/>
                <a:gd name="connsiteX15" fmla="*/ 2771 w 1656931"/>
                <a:gd name="connsiteY15" fmla="*/ 1424247 h 1826029"/>
                <a:gd name="connsiteX16" fmla="*/ 202277 w 1656931"/>
                <a:gd name="connsiteY16" fmla="*/ 1174866 h 1826029"/>
                <a:gd name="connsiteX17" fmla="*/ 268779 w 1656931"/>
                <a:gd name="connsiteY17" fmla="*/ 892233 h 1826029"/>
                <a:gd name="connsiteX18" fmla="*/ 351906 w 1656931"/>
                <a:gd name="connsiteY18" fmla="*/ 642851 h 1826029"/>
                <a:gd name="connsiteX19" fmla="*/ 418408 w 1656931"/>
                <a:gd name="connsiteY19" fmla="*/ 426720 h 1826029"/>
                <a:gd name="connsiteX20" fmla="*/ 451659 w 1656931"/>
                <a:gd name="connsiteY20" fmla="*/ 320040 h 1826029"/>
                <a:gd name="connsiteX21" fmla="*/ 558339 w 1656931"/>
                <a:gd name="connsiteY21" fmla="*/ 277091 h 1826029"/>
                <a:gd name="connsiteX22" fmla="*/ 617913 w 1656931"/>
                <a:gd name="connsiteY22" fmla="*/ 77586 h 1826029"/>
                <a:gd name="connsiteX23" fmla="*/ 684415 w 1656931"/>
                <a:gd name="connsiteY23" fmla="*/ 27709 h 1826029"/>
                <a:gd name="connsiteX24" fmla="*/ 883920 w 1656931"/>
                <a:gd name="connsiteY24" fmla="*/ 60960 h 1826029"/>
                <a:gd name="connsiteX25" fmla="*/ 917171 w 1656931"/>
                <a:gd name="connsiteY25" fmla="*/ 60960 h 18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56931" h="1826029">
                  <a:moveTo>
                    <a:pt x="917171" y="60960"/>
                  </a:moveTo>
                  <a:lnTo>
                    <a:pt x="850670" y="44335"/>
                  </a:lnTo>
                  <a:cubicBezTo>
                    <a:pt x="914401" y="58190"/>
                    <a:pt x="978132" y="0"/>
                    <a:pt x="1033550" y="60960"/>
                  </a:cubicBezTo>
                  <a:cubicBezTo>
                    <a:pt x="1088968" y="121920"/>
                    <a:pt x="1161012" y="326968"/>
                    <a:pt x="1183179" y="410095"/>
                  </a:cubicBezTo>
                  <a:cubicBezTo>
                    <a:pt x="1205346" y="493222"/>
                    <a:pt x="1172095" y="479368"/>
                    <a:pt x="1166553" y="559724"/>
                  </a:cubicBezTo>
                  <a:cubicBezTo>
                    <a:pt x="1161011" y="640080"/>
                    <a:pt x="1169324" y="828502"/>
                    <a:pt x="1149928" y="892233"/>
                  </a:cubicBezTo>
                  <a:cubicBezTo>
                    <a:pt x="1130532" y="955964"/>
                    <a:pt x="1075113" y="914400"/>
                    <a:pt x="1050175" y="942109"/>
                  </a:cubicBezTo>
                  <a:cubicBezTo>
                    <a:pt x="1025237" y="969818"/>
                    <a:pt x="963815" y="984827"/>
                    <a:pt x="1000299" y="1058487"/>
                  </a:cubicBezTo>
                  <a:cubicBezTo>
                    <a:pt x="1036783" y="1132147"/>
                    <a:pt x="1202114" y="1309254"/>
                    <a:pt x="1269077" y="1384069"/>
                  </a:cubicBezTo>
                  <a:cubicBezTo>
                    <a:pt x="1336040" y="1458884"/>
                    <a:pt x="1341671" y="1473301"/>
                    <a:pt x="1402080" y="1507375"/>
                  </a:cubicBezTo>
                  <a:cubicBezTo>
                    <a:pt x="1462489" y="1541449"/>
                    <a:pt x="1656931" y="1549720"/>
                    <a:pt x="1631531" y="1588513"/>
                  </a:cubicBezTo>
                  <a:cubicBezTo>
                    <a:pt x="1606131" y="1627306"/>
                    <a:pt x="1360427" y="1701007"/>
                    <a:pt x="1249680" y="1740131"/>
                  </a:cubicBezTo>
                  <a:cubicBezTo>
                    <a:pt x="1138933" y="1779255"/>
                    <a:pt x="1077884" y="1826029"/>
                    <a:pt x="967048" y="1823258"/>
                  </a:cubicBezTo>
                  <a:cubicBezTo>
                    <a:pt x="856212" y="1820487"/>
                    <a:pt x="714895" y="1765070"/>
                    <a:pt x="584662" y="1723506"/>
                  </a:cubicBezTo>
                  <a:cubicBezTo>
                    <a:pt x="454429" y="1681942"/>
                    <a:pt x="282633" y="1623753"/>
                    <a:pt x="185651" y="1573876"/>
                  </a:cubicBezTo>
                  <a:cubicBezTo>
                    <a:pt x="88669" y="1524000"/>
                    <a:pt x="0" y="1490749"/>
                    <a:pt x="2771" y="1424247"/>
                  </a:cubicBezTo>
                  <a:cubicBezTo>
                    <a:pt x="5542" y="1357745"/>
                    <a:pt x="157942" y="1263535"/>
                    <a:pt x="202277" y="1174866"/>
                  </a:cubicBezTo>
                  <a:cubicBezTo>
                    <a:pt x="246612" y="1086197"/>
                    <a:pt x="243841" y="980902"/>
                    <a:pt x="268779" y="892233"/>
                  </a:cubicBezTo>
                  <a:cubicBezTo>
                    <a:pt x="293717" y="803564"/>
                    <a:pt x="326968" y="720437"/>
                    <a:pt x="351906" y="642851"/>
                  </a:cubicBezTo>
                  <a:cubicBezTo>
                    <a:pt x="376844" y="565266"/>
                    <a:pt x="401783" y="480522"/>
                    <a:pt x="418408" y="426720"/>
                  </a:cubicBezTo>
                  <a:cubicBezTo>
                    <a:pt x="435034" y="372918"/>
                    <a:pt x="428337" y="344978"/>
                    <a:pt x="451659" y="320040"/>
                  </a:cubicBezTo>
                  <a:cubicBezTo>
                    <a:pt x="474981" y="295102"/>
                    <a:pt x="530630" y="317500"/>
                    <a:pt x="558339" y="277091"/>
                  </a:cubicBezTo>
                  <a:cubicBezTo>
                    <a:pt x="586048" y="236682"/>
                    <a:pt x="596900" y="119150"/>
                    <a:pt x="617913" y="77586"/>
                  </a:cubicBezTo>
                  <a:cubicBezTo>
                    <a:pt x="638926" y="36022"/>
                    <a:pt x="640081" y="30480"/>
                    <a:pt x="684415" y="27709"/>
                  </a:cubicBezTo>
                  <a:cubicBezTo>
                    <a:pt x="728749" y="24938"/>
                    <a:pt x="845127" y="55418"/>
                    <a:pt x="883920" y="60960"/>
                  </a:cubicBezTo>
                  <a:cubicBezTo>
                    <a:pt x="922713" y="66502"/>
                    <a:pt x="944880" y="69273"/>
                    <a:pt x="917171" y="60960"/>
                  </a:cubicBezTo>
                  <a:close/>
                </a:path>
              </a:pathLst>
            </a:custGeom>
            <a:solidFill>
              <a:srgbClr val="00B0F0">
                <a:alpha val="70000"/>
              </a:srgb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a:off x="1163111" y="1524000"/>
              <a:ext cx="1998497" cy="523220"/>
            </a:xfrm>
            <a:prstGeom prst="rect">
              <a:avLst/>
            </a:prstGeom>
            <a:solidFill>
              <a:srgbClr val="00B0F0">
                <a:alpha val="53000"/>
              </a:srgbClr>
            </a:solidFill>
          </p:spPr>
          <p:txBody>
            <a:bodyPr wrap="none">
              <a:spAutoFit/>
            </a:bodyPr>
            <a:lstStyle/>
            <a:p>
              <a:pPr algn="ctr"/>
              <a:r>
                <a:rPr lang="en-US" sz="2800" b="1" dirty="0" smtClean="0"/>
                <a:t>CHICKASAW</a:t>
              </a:r>
              <a:endParaRPr lang="en-US" sz="2800" b="1" dirty="0"/>
            </a:p>
          </p:txBody>
        </p:sp>
      </p:grpSp>
      <p:sp>
        <p:nvSpPr>
          <p:cNvPr id="10" name="Freeform 9"/>
          <p:cNvSpPr/>
          <p:nvPr/>
        </p:nvSpPr>
        <p:spPr>
          <a:xfrm>
            <a:off x="3124200" y="3301538"/>
            <a:ext cx="3117273" cy="2337262"/>
          </a:xfrm>
          <a:custGeom>
            <a:avLst/>
            <a:gdLst>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263237 w 3117273"/>
              <a:gd name="connsiteY30" fmla="*/ 415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31" fmla="*/ 2191789 w 3117273"/>
              <a:gd name="connsiteY31" fmla="*/ 0 h 2244437"/>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2191789 w 3117273"/>
              <a:gd name="connsiteY32" fmla="*/ 16625 h 2261062"/>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1277389 w 3117273"/>
              <a:gd name="connsiteY32" fmla="*/ 0 h 2261062"/>
              <a:gd name="connsiteX33" fmla="*/ 2191789 w 3117273"/>
              <a:gd name="connsiteY33" fmla="*/ 16625 h 2261062"/>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77389 w 3117273"/>
              <a:gd name="connsiteY31" fmla="*/ 0 h 2337262"/>
              <a:gd name="connsiteX32" fmla="*/ 2191789 w 3117273"/>
              <a:gd name="connsiteY32" fmla="*/ 92825 h 233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17273" h="2337262">
                <a:moveTo>
                  <a:pt x="2191789" y="92825"/>
                </a:moveTo>
                <a:cubicBezTo>
                  <a:pt x="2220884" y="175952"/>
                  <a:pt x="2249979" y="259080"/>
                  <a:pt x="2308168" y="375458"/>
                </a:cubicBezTo>
                <a:cubicBezTo>
                  <a:pt x="2366357" y="491836"/>
                  <a:pt x="2421775" y="674716"/>
                  <a:pt x="2540924" y="791094"/>
                </a:cubicBezTo>
                <a:cubicBezTo>
                  <a:pt x="2660073" y="907472"/>
                  <a:pt x="2928851" y="1026622"/>
                  <a:pt x="3023062" y="1073727"/>
                </a:cubicBezTo>
                <a:cubicBezTo>
                  <a:pt x="3117273" y="1120832"/>
                  <a:pt x="3097876" y="1048789"/>
                  <a:pt x="3106189" y="1073727"/>
                </a:cubicBezTo>
                <a:cubicBezTo>
                  <a:pt x="3114502" y="1098665"/>
                  <a:pt x="3089564" y="1170709"/>
                  <a:pt x="3072939" y="1223356"/>
                </a:cubicBezTo>
                <a:cubicBezTo>
                  <a:pt x="3056314" y="1276003"/>
                  <a:pt x="3020292" y="1323109"/>
                  <a:pt x="3006437" y="1389611"/>
                </a:cubicBezTo>
                <a:cubicBezTo>
                  <a:pt x="2992582" y="1456113"/>
                  <a:pt x="2992582" y="1558636"/>
                  <a:pt x="2989811" y="1622367"/>
                </a:cubicBezTo>
                <a:cubicBezTo>
                  <a:pt x="2987040" y="1686098"/>
                  <a:pt x="3017520" y="1699952"/>
                  <a:pt x="2989811" y="1771996"/>
                </a:cubicBezTo>
                <a:cubicBezTo>
                  <a:pt x="2962102" y="1844040"/>
                  <a:pt x="2903913" y="1993669"/>
                  <a:pt x="2823557" y="2054629"/>
                </a:cubicBezTo>
                <a:cubicBezTo>
                  <a:pt x="2743201" y="2115589"/>
                  <a:pt x="2507673" y="2137756"/>
                  <a:pt x="2507673" y="2137756"/>
                </a:cubicBezTo>
                <a:cubicBezTo>
                  <a:pt x="2413462" y="2162694"/>
                  <a:pt x="2344189" y="2220883"/>
                  <a:pt x="2258291" y="2204258"/>
                </a:cubicBezTo>
                <a:cubicBezTo>
                  <a:pt x="2172393" y="2187633"/>
                  <a:pt x="2075411" y="2065712"/>
                  <a:pt x="1992284" y="2038003"/>
                </a:cubicBezTo>
                <a:cubicBezTo>
                  <a:pt x="1909157" y="2010294"/>
                  <a:pt x="1826030" y="2004752"/>
                  <a:pt x="1759528" y="2038003"/>
                </a:cubicBezTo>
                <a:cubicBezTo>
                  <a:pt x="1693026" y="2071254"/>
                  <a:pt x="1657004" y="2190404"/>
                  <a:pt x="1593273" y="2237509"/>
                </a:cubicBezTo>
                <a:cubicBezTo>
                  <a:pt x="1529542" y="2284614"/>
                  <a:pt x="1413164" y="2309552"/>
                  <a:pt x="1377142" y="2320636"/>
                </a:cubicBezTo>
                <a:cubicBezTo>
                  <a:pt x="1341120" y="2331720"/>
                  <a:pt x="1404851" y="2337262"/>
                  <a:pt x="1377142" y="2304011"/>
                </a:cubicBezTo>
                <a:cubicBezTo>
                  <a:pt x="1349433" y="2270760"/>
                  <a:pt x="1277390" y="2176549"/>
                  <a:pt x="1210888" y="2121131"/>
                </a:cubicBezTo>
                <a:cubicBezTo>
                  <a:pt x="1144386" y="2065713"/>
                  <a:pt x="1039091" y="1999211"/>
                  <a:pt x="978131" y="1971502"/>
                </a:cubicBezTo>
                <a:cubicBezTo>
                  <a:pt x="917171" y="1943793"/>
                  <a:pt x="914401" y="1960418"/>
                  <a:pt x="845128" y="1954876"/>
                </a:cubicBezTo>
                <a:cubicBezTo>
                  <a:pt x="775855" y="1949334"/>
                  <a:pt x="651164" y="1932709"/>
                  <a:pt x="562495" y="1938251"/>
                </a:cubicBezTo>
                <a:cubicBezTo>
                  <a:pt x="473826" y="1943793"/>
                  <a:pt x="379615" y="1990898"/>
                  <a:pt x="313113" y="1988127"/>
                </a:cubicBezTo>
                <a:cubicBezTo>
                  <a:pt x="246611" y="1985356"/>
                  <a:pt x="196735" y="1965960"/>
                  <a:pt x="163484" y="1921625"/>
                </a:cubicBezTo>
                <a:cubicBezTo>
                  <a:pt x="130233" y="1877290"/>
                  <a:pt x="116379" y="1805247"/>
                  <a:pt x="113608" y="1722120"/>
                </a:cubicBezTo>
                <a:cubicBezTo>
                  <a:pt x="110837" y="1638993"/>
                  <a:pt x="163485" y="1517073"/>
                  <a:pt x="146859" y="1422862"/>
                </a:cubicBezTo>
                <a:cubicBezTo>
                  <a:pt x="130233" y="1328651"/>
                  <a:pt x="27710" y="1220585"/>
                  <a:pt x="13855" y="1156854"/>
                </a:cubicBezTo>
                <a:cubicBezTo>
                  <a:pt x="0" y="1093123"/>
                  <a:pt x="49877" y="1082040"/>
                  <a:pt x="63731" y="1040476"/>
                </a:cubicBezTo>
                <a:cubicBezTo>
                  <a:pt x="77586" y="998913"/>
                  <a:pt x="83127" y="954579"/>
                  <a:pt x="96982" y="907473"/>
                </a:cubicBezTo>
                <a:cubicBezTo>
                  <a:pt x="110837" y="860368"/>
                  <a:pt x="146859" y="757843"/>
                  <a:pt x="146859" y="757843"/>
                </a:cubicBezTo>
                <a:cubicBezTo>
                  <a:pt x="163484" y="707967"/>
                  <a:pt x="126539" y="725977"/>
                  <a:pt x="196735" y="608214"/>
                </a:cubicBezTo>
                <a:cubicBezTo>
                  <a:pt x="266931" y="490451"/>
                  <a:pt x="390699" y="139931"/>
                  <a:pt x="568037" y="51262"/>
                </a:cubicBezTo>
                <a:lnTo>
                  <a:pt x="1277389" y="0"/>
                </a:lnTo>
                <a:lnTo>
                  <a:pt x="2191789" y="92825"/>
                </a:lnTo>
                <a:close/>
              </a:path>
            </a:pathLst>
          </a:custGeom>
          <a:solidFill>
            <a:schemeClr val="bg1">
              <a:lumMod val="50000"/>
              <a:alpha val="7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CREEK</a:t>
            </a:r>
          </a:p>
          <a:p>
            <a:pPr algn="ctr"/>
            <a:endParaRPr lang="en-US" sz="2800" b="1" dirty="0" smtClean="0"/>
          </a:p>
          <a:p>
            <a:pPr algn="ctr"/>
            <a:endParaRPr lang="en-US" sz="2800" b="1" dirty="0" smtClean="0"/>
          </a:p>
        </p:txBody>
      </p:sp>
      <p:grpSp>
        <p:nvGrpSpPr>
          <p:cNvPr id="11" name="Group 10"/>
          <p:cNvGrpSpPr/>
          <p:nvPr/>
        </p:nvGrpSpPr>
        <p:grpSpPr>
          <a:xfrm>
            <a:off x="1600200" y="3207328"/>
            <a:ext cx="1931324" cy="2355272"/>
            <a:chOff x="1600200" y="3207328"/>
            <a:chExt cx="1931324" cy="2355272"/>
          </a:xfrm>
        </p:grpSpPr>
        <p:sp>
          <p:nvSpPr>
            <p:cNvPr id="12" name="Freeform 11"/>
            <p:cNvSpPr/>
            <p:nvPr/>
          </p:nvSpPr>
          <p:spPr>
            <a:xfrm>
              <a:off x="1600200" y="3207328"/>
              <a:ext cx="1931324" cy="2355272"/>
            </a:xfrm>
            <a:custGeom>
              <a:avLst/>
              <a:gdLst>
                <a:gd name="connsiteX0" fmla="*/ 421178 w 1931324"/>
                <a:gd name="connsiteY0" fmla="*/ 22167 h 2355272"/>
                <a:gd name="connsiteX1" fmla="*/ 820189 w 1931324"/>
                <a:gd name="connsiteY1" fmla="*/ 221672 h 2355272"/>
                <a:gd name="connsiteX2" fmla="*/ 1086196 w 1931324"/>
                <a:gd name="connsiteY2" fmla="*/ 338050 h 2355272"/>
                <a:gd name="connsiteX3" fmla="*/ 1435331 w 1931324"/>
                <a:gd name="connsiteY3" fmla="*/ 421178 h 2355272"/>
                <a:gd name="connsiteX4" fmla="*/ 1867593 w 1931324"/>
                <a:gd name="connsiteY4" fmla="*/ 288174 h 2355272"/>
                <a:gd name="connsiteX5" fmla="*/ 1817716 w 1931324"/>
                <a:gd name="connsiteY5" fmla="*/ 487680 h 2355272"/>
                <a:gd name="connsiteX6" fmla="*/ 1717963 w 1931324"/>
                <a:gd name="connsiteY6" fmla="*/ 786938 h 2355272"/>
                <a:gd name="connsiteX7" fmla="*/ 1717963 w 1931324"/>
                <a:gd name="connsiteY7" fmla="*/ 936567 h 2355272"/>
                <a:gd name="connsiteX8" fmla="*/ 1618211 w 1931324"/>
                <a:gd name="connsiteY8" fmla="*/ 1052945 h 2355272"/>
                <a:gd name="connsiteX9" fmla="*/ 1651462 w 1931324"/>
                <a:gd name="connsiteY9" fmla="*/ 1136072 h 2355272"/>
                <a:gd name="connsiteX10" fmla="*/ 1584960 w 1931324"/>
                <a:gd name="connsiteY10" fmla="*/ 1302327 h 2355272"/>
                <a:gd name="connsiteX11" fmla="*/ 1584960 w 1931324"/>
                <a:gd name="connsiteY11" fmla="*/ 1418705 h 2355272"/>
                <a:gd name="connsiteX12" fmla="*/ 1734589 w 1931324"/>
                <a:gd name="connsiteY12" fmla="*/ 1601585 h 2355272"/>
                <a:gd name="connsiteX13" fmla="*/ 1684713 w 1931324"/>
                <a:gd name="connsiteY13" fmla="*/ 1834341 h 2355272"/>
                <a:gd name="connsiteX14" fmla="*/ 1618211 w 1931324"/>
                <a:gd name="connsiteY14" fmla="*/ 2017221 h 2355272"/>
                <a:gd name="connsiteX15" fmla="*/ 1584960 w 1931324"/>
                <a:gd name="connsiteY15" fmla="*/ 2116974 h 2355272"/>
                <a:gd name="connsiteX16" fmla="*/ 1368829 w 1931324"/>
                <a:gd name="connsiteY16" fmla="*/ 2100349 h 2355272"/>
                <a:gd name="connsiteX17" fmla="*/ 1202574 w 1931324"/>
                <a:gd name="connsiteY17" fmla="*/ 2133600 h 2355272"/>
                <a:gd name="connsiteX18" fmla="*/ 1052945 w 1931324"/>
                <a:gd name="connsiteY18" fmla="*/ 2166850 h 2355272"/>
                <a:gd name="connsiteX19" fmla="*/ 820189 w 1931324"/>
                <a:gd name="connsiteY19" fmla="*/ 2249978 h 2355272"/>
                <a:gd name="connsiteX20" fmla="*/ 703811 w 1931324"/>
                <a:gd name="connsiteY20" fmla="*/ 2349730 h 2355272"/>
                <a:gd name="connsiteX21" fmla="*/ 570807 w 1931324"/>
                <a:gd name="connsiteY21" fmla="*/ 2283229 h 2355272"/>
                <a:gd name="connsiteX22" fmla="*/ 421178 w 1931324"/>
                <a:gd name="connsiteY22" fmla="*/ 2299854 h 2355272"/>
                <a:gd name="connsiteX23" fmla="*/ 221673 w 1931324"/>
                <a:gd name="connsiteY23" fmla="*/ 2249978 h 2355272"/>
                <a:gd name="connsiteX24" fmla="*/ 121920 w 1931324"/>
                <a:gd name="connsiteY24" fmla="*/ 1950720 h 2355272"/>
                <a:gd name="connsiteX25" fmla="*/ 5542 w 1931324"/>
                <a:gd name="connsiteY25" fmla="*/ 1701338 h 2355272"/>
                <a:gd name="connsiteX26" fmla="*/ 88669 w 1931324"/>
                <a:gd name="connsiteY26" fmla="*/ 1435330 h 2355272"/>
                <a:gd name="connsiteX27" fmla="*/ 304800 w 1931324"/>
                <a:gd name="connsiteY27" fmla="*/ 1202574 h 2355272"/>
                <a:gd name="connsiteX28" fmla="*/ 221673 w 1931324"/>
                <a:gd name="connsiteY28" fmla="*/ 953192 h 2355272"/>
                <a:gd name="connsiteX29" fmla="*/ 271549 w 1931324"/>
                <a:gd name="connsiteY29" fmla="*/ 703810 h 2355272"/>
                <a:gd name="connsiteX30" fmla="*/ 238298 w 1931324"/>
                <a:gd name="connsiteY30" fmla="*/ 504305 h 2355272"/>
                <a:gd name="connsiteX31" fmla="*/ 271549 w 1931324"/>
                <a:gd name="connsiteY31" fmla="*/ 304800 h 2355272"/>
                <a:gd name="connsiteX32" fmla="*/ 338051 w 1931324"/>
                <a:gd name="connsiteY32" fmla="*/ 88669 h 2355272"/>
                <a:gd name="connsiteX33" fmla="*/ 421178 w 1931324"/>
                <a:gd name="connsiteY33" fmla="*/ 22167 h 235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31324" h="2355272">
                  <a:moveTo>
                    <a:pt x="421178" y="22167"/>
                  </a:moveTo>
                  <a:cubicBezTo>
                    <a:pt x="501534" y="44334"/>
                    <a:pt x="709353" y="169025"/>
                    <a:pt x="820189" y="221672"/>
                  </a:cubicBezTo>
                  <a:cubicBezTo>
                    <a:pt x="931025" y="274319"/>
                    <a:pt x="983672" y="304799"/>
                    <a:pt x="1086196" y="338050"/>
                  </a:cubicBezTo>
                  <a:cubicBezTo>
                    <a:pt x="1188720" y="371301"/>
                    <a:pt x="1305098" y="429491"/>
                    <a:pt x="1435331" y="421178"/>
                  </a:cubicBezTo>
                  <a:cubicBezTo>
                    <a:pt x="1565564" y="412865"/>
                    <a:pt x="1803862" y="277090"/>
                    <a:pt x="1867593" y="288174"/>
                  </a:cubicBezTo>
                  <a:cubicBezTo>
                    <a:pt x="1931324" y="299258"/>
                    <a:pt x="1842654" y="404553"/>
                    <a:pt x="1817716" y="487680"/>
                  </a:cubicBezTo>
                  <a:cubicBezTo>
                    <a:pt x="1792778" y="570807"/>
                    <a:pt x="1734588" y="712124"/>
                    <a:pt x="1717963" y="786938"/>
                  </a:cubicBezTo>
                  <a:cubicBezTo>
                    <a:pt x="1701338" y="861752"/>
                    <a:pt x="1734588" y="892233"/>
                    <a:pt x="1717963" y="936567"/>
                  </a:cubicBezTo>
                  <a:cubicBezTo>
                    <a:pt x="1701338" y="980901"/>
                    <a:pt x="1629294" y="1019694"/>
                    <a:pt x="1618211" y="1052945"/>
                  </a:cubicBezTo>
                  <a:cubicBezTo>
                    <a:pt x="1607128" y="1086196"/>
                    <a:pt x="1657004" y="1094508"/>
                    <a:pt x="1651462" y="1136072"/>
                  </a:cubicBezTo>
                  <a:cubicBezTo>
                    <a:pt x="1645920" y="1177636"/>
                    <a:pt x="1596044" y="1255222"/>
                    <a:pt x="1584960" y="1302327"/>
                  </a:cubicBezTo>
                  <a:cubicBezTo>
                    <a:pt x="1573876" y="1349433"/>
                    <a:pt x="1560022" y="1368829"/>
                    <a:pt x="1584960" y="1418705"/>
                  </a:cubicBezTo>
                  <a:cubicBezTo>
                    <a:pt x="1609898" y="1468581"/>
                    <a:pt x="1717964" y="1532312"/>
                    <a:pt x="1734589" y="1601585"/>
                  </a:cubicBezTo>
                  <a:cubicBezTo>
                    <a:pt x="1751215" y="1670858"/>
                    <a:pt x="1704109" y="1765068"/>
                    <a:pt x="1684713" y="1834341"/>
                  </a:cubicBezTo>
                  <a:cubicBezTo>
                    <a:pt x="1665317" y="1903614"/>
                    <a:pt x="1634836" y="1970116"/>
                    <a:pt x="1618211" y="2017221"/>
                  </a:cubicBezTo>
                  <a:cubicBezTo>
                    <a:pt x="1601586" y="2064326"/>
                    <a:pt x="1626524" y="2103119"/>
                    <a:pt x="1584960" y="2116974"/>
                  </a:cubicBezTo>
                  <a:cubicBezTo>
                    <a:pt x="1543396" y="2130829"/>
                    <a:pt x="1432560" y="2097578"/>
                    <a:pt x="1368829" y="2100349"/>
                  </a:cubicBezTo>
                  <a:cubicBezTo>
                    <a:pt x="1305098" y="2103120"/>
                    <a:pt x="1255221" y="2122517"/>
                    <a:pt x="1202574" y="2133600"/>
                  </a:cubicBezTo>
                  <a:cubicBezTo>
                    <a:pt x="1149927" y="2144684"/>
                    <a:pt x="1116676" y="2147454"/>
                    <a:pt x="1052945" y="2166850"/>
                  </a:cubicBezTo>
                  <a:cubicBezTo>
                    <a:pt x="989214" y="2186246"/>
                    <a:pt x="878378" y="2219498"/>
                    <a:pt x="820189" y="2249978"/>
                  </a:cubicBezTo>
                  <a:cubicBezTo>
                    <a:pt x="762000" y="2280458"/>
                    <a:pt x="745375" y="2344188"/>
                    <a:pt x="703811" y="2349730"/>
                  </a:cubicBezTo>
                  <a:cubicBezTo>
                    <a:pt x="662247" y="2355272"/>
                    <a:pt x="617912" y="2291542"/>
                    <a:pt x="570807" y="2283229"/>
                  </a:cubicBezTo>
                  <a:cubicBezTo>
                    <a:pt x="523702" y="2274916"/>
                    <a:pt x="479367" y="2305396"/>
                    <a:pt x="421178" y="2299854"/>
                  </a:cubicBezTo>
                  <a:cubicBezTo>
                    <a:pt x="362989" y="2294312"/>
                    <a:pt x="271549" y="2308167"/>
                    <a:pt x="221673" y="2249978"/>
                  </a:cubicBezTo>
                  <a:cubicBezTo>
                    <a:pt x="171797" y="2191789"/>
                    <a:pt x="157942" y="2042160"/>
                    <a:pt x="121920" y="1950720"/>
                  </a:cubicBezTo>
                  <a:cubicBezTo>
                    <a:pt x="85898" y="1859280"/>
                    <a:pt x="11084" y="1787236"/>
                    <a:pt x="5542" y="1701338"/>
                  </a:cubicBezTo>
                  <a:cubicBezTo>
                    <a:pt x="0" y="1615440"/>
                    <a:pt x="38793" y="1518457"/>
                    <a:pt x="88669" y="1435330"/>
                  </a:cubicBezTo>
                  <a:cubicBezTo>
                    <a:pt x="138545" y="1352203"/>
                    <a:pt x="282633" y="1282930"/>
                    <a:pt x="304800" y="1202574"/>
                  </a:cubicBezTo>
                  <a:cubicBezTo>
                    <a:pt x="326967" y="1122218"/>
                    <a:pt x="227215" y="1036319"/>
                    <a:pt x="221673" y="953192"/>
                  </a:cubicBezTo>
                  <a:cubicBezTo>
                    <a:pt x="216131" y="870065"/>
                    <a:pt x="268778" y="778625"/>
                    <a:pt x="271549" y="703810"/>
                  </a:cubicBezTo>
                  <a:cubicBezTo>
                    <a:pt x="274320" y="628996"/>
                    <a:pt x="238298" y="570807"/>
                    <a:pt x="238298" y="504305"/>
                  </a:cubicBezTo>
                  <a:cubicBezTo>
                    <a:pt x="238298" y="437803"/>
                    <a:pt x="254924" y="374073"/>
                    <a:pt x="271549" y="304800"/>
                  </a:cubicBezTo>
                  <a:cubicBezTo>
                    <a:pt x="288175" y="235527"/>
                    <a:pt x="307571" y="135774"/>
                    <a:pt x="338051" y="88669"/>
                  </a:cubicBezTo>
                  <a:cubicBezTo>
                    <a:pt x="368531" y="41564"/>
                    <a:pt x="340822" y="0"/>
                    <a:pt x="421178" y="22167"/>
                  </a:cubicBezTo>
                  <a:close/>
                </a:path>
              </a:pathLst>
            </a:custGeom>
            <a:solidFill>
              <a:srgbClr val="FFFF99">
                <a:alpha val="7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600200" y="4038600"/>
              <a:ext cx="1715086" cy="523220"/>
            </a:xfrm>
            <a:prstGeom prst="rect">
              <a:avLst/>
            </a:prstGeom>
          </p:spPr>
          <p:txBody>
            <a:bodyPr wrap="none">
              <a:spAutoFit/>
            </a:bodyPr>
            <a:lstStyle/>
            <a:p>
              <a:pPr algn="ctr"/>
              <a:r>
                <a:rPr lang="en-US" sz="2800" b="1" dirty="0" smtClean="0"/>
                <a:t>CHOCTAW</a:t>
              </a:r>
              <a:endParaRPr lang="en-US" sz="2800" b="1" dirty="0"/>
            </a:p>
          </p:txBody>
        </p:sp>
      </p:grpSp>
      <p:sp>
        <p:nvSpPr>
          <p:cNvPr id="14" name="Freeform 13"/>
          <p:cNvSpPr>
            <a:spLocks noChangeAspect="1"/>
          </p:cNvSpPr>
          <p:nvPr/>
        </p:nvSpPr>
        <p:spPr>
          <a:xfrm>
            <a:off x="2898648" y="762000"/>
            <a:ext cx="3516482" cy="2672646"/>
          </a:xfrm>
          <a:custGeom>
            <a:avLst/>
            <a:gdLst>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55" fmla="*/ 110837 w 3244735"/>
              <a:gd name="connsiteY55"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10837 w 3244735"/>
              <a:gd name="connsiteY54"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37 w 3244735"/>
              <a:gd name="connsiteY52"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110837 w 3244735"/>
              <a:gd name="connsiteY51" fmla="*/ 983673 h 24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44735" h="2466109">
                <a:moveTo>
                  <a:pt x="110837" y="983673"/>
                </a:moveTo>
                <a:cubicBezTo>
                  <a:pt x="80357" y="947651"/>
                  <a:pt x="0" y="831273"/>
                  <a:pt x="11084" y="784167"/>
                </a:cubicBezTo>
                <a:cubicBezTo>
                  <a:pt x="22168" y="737061"/>
                  <a:pt x="135774" y="739833"/>
                  <a:pt x="177338" y="701040"/>
                </a:cubicBezTo>
                <a:cubicBezTo>
                  <a:pt x="218902" y="662247"/>
                  <a:pt x="216131" y="581891"/>
                  <a:pt x="260466" y="551411"/>
                </a:cubicBezTo>
                <a:cubicBezTo>
                  <a:pt x="304801" y="520931"/>
                  <a:pt x="390699" y="523702"/>
                  <a:pt x="443346" y="518160"/>
                </a:cubicBezTo>
                <a:cubicBezTo>
                  <a:pt x="495993" y="512618"/>
                  <a:pt x="543098" y="529244"/>
                  <a:pt x="576349" y="518160"/>
                </a:cubicBezTo>
                <a:cubicBezTo>
                  <a:pt x="609600" y="507076"/>
                  <a:pt x="615142" y="465512"/>
                  <a:pt x="642851" y="451658"/>
                </a:cubicBezTo>
                <a:cubicBezTo>
                  <a:pt x="670560" y="437804"/>
                  <a:pt x="714895" y="448887"/>
                  <a:pt x="742604" y="435033"/>
                </a:cubicBezTo>
                <a:cubicBezTo>
                  <a:pt x="770313" y="421179"/>
                  <a:pt x="770313" y="374073"/>
                  <a:pt x="809106" y="368531"/>
                </a:cubicBezTo>
                <a:cubicBezTo>
                  <a:pt x="847899" y="362989"/>
                  <a:pt x="942109" y="412866"/>
                  <a:pt x="975360" y="401782"/>
                </a:cubicBezTo>
                <a:cubicBezTo>
                  <a:pt x="1008611" y="390698"/>
                  <a:pt x="986444" y="324196"/>
                  <a:pt x="1008611" y="302029"/>
                </a:cubicBezTo>
                <a:cubicBezTo>
                  <a:pt x="1030778" y="279862"/>
                  <a:pt x="1086197" y="293716"/>
                  <a:pt x="1108364" y="268778"/>
                </a:cubicBezTo>
                <a:cubicBezTo>
                  <a:pt x="1130531" y="243840"/>
                  <a:pt x="1100051" y="185651"/>
                  <a:pt x="1141615" y="152400"/>
                </a:cubicBezTo>
                <a:cubicBezTo>
                  <a:pt x="1183179" y="119149"/>
                  <a:pt x="1357746" y="69273"/>
                  <a:pt x="1357746" y="69273"/>
                </a:cubicBezTo>
                <a:cubicBezTo>
                  <a:pt x="1415935" y="47106"/>
                  <a:pt x="1432560" y="8312"/>
                  <a:pt x="1490749" y="19396"/>
                </a:cubicBezTo>
                <a:cubicBezTo>
                  <a:pt x="1548938" y="30480"/>
                  <a:pt x="1626524" y="133004"/>
                  <a:pt x="1706880" y="135775"/>
                </a:cubicBezTo>
                <a:cubicBezTo>
                  <a:pt x="1787236" y="138546"/>
                  <a:pt x="1900843" y="52647"/>
                  <a:pt x="1972887" y="36022"/>
                </a:cubicBezTo>
                <a:cubicBezTo>
                  <a:pt x="2044931" y="19397"/>
                  <a:pt x="2108662" y="19397"/>
                  <a:pt x="2139142" y="36022"/>
                </a:cubicBezTo>
                <a:cubicBezTo>
                  <a:pt x="2169622" y="52647"/>
                  <a:pt x="2111433" y="141317"/>
                  <a:pt x="2155767" y="135775"/>
                </a:cubicBezTo>
                <a:cubicBezTo>
                  <a:pt x="2200102" y="130233"/>
                  <a:pt x="2330334" y="0"/>
                  <a:pt x="2405149" y="2771"/>
                </a:cubicBezTo>
                <a:cubicBezTo>
                  <a:pt x="2479964" y="5542"/>
                  <a:pt x="2538153" y="113607"/>
                  <a:pt x="2604655" y="152400"/>
                </a:cubicBezTo>
                <a:cubicBezTo>
                  <a:pt x="2671157" y="191193"/>
                  <a:pt x="2762596" y="196734"/>
                  <a:pt x="2804160" y="235527"/>
                </a:cubicBezTo>
                <a:cubicBezTo>
                  <a:pt x="2845724" y="274320"/>
                  <a:pt x="2837412" y="338051"/>
                  <a:pt x="2854037" y="385156"/>
                </a:cubicBezTo>
                <a:cubicBezTo>
                  <a:pt x="2870662" y="432261"/>
                  <a:pt x="2848495" y="482138"/>
                  <a:pt x="2903913" y="518160"/>
                </a:cubicBezTo>
                <a:cubicBezTo>
                  <a:pt x="2959331" y="554182"/>
                  <a:pt x="3139441" y="556953"/>
                  <a:pt x="3186546" y="601287"/>
                </a:cubicBezTo>
                <a:cubicBezTo>
                  <a:pt x="3233651" y="645621"/>
                  <a:pt x="3244735" y="712123"/>
                  <a:pt x="3186546" y="784167"/>
                </a:cubicBezTo>
                <a:cubicBezTo>
                  <a:pt x="3128357" y="856211"/>
                  <a:pt x="2926080" y="950422"/>
                  <a:pt x="2837411" y="1033549"/>
                </a:cubicBezTo>
                <a:cubicBezTo>
                  <a:pt x="2748742" y="1116676"/>
                  <a:pt x="2707178" y="1216429"/>
                  <a:pt x="2654531" y="1282931"/>
                </a:cubicBezTo>
                <a:cubicBezTo>
                  <a:pt x="2601884" y="1349433"/>
                  <a:pt x="2491047" y="1424247"/>
                  <a:pt x="2521527" y="1432560"/>
                </a:cubicBezTo>
                <a:cubicBezTo>
                  <a:pt x="2552007" y="1440873"/>
                  <a:pt x="2765367" y="1335578"/>
                  <a:pt x="2837411" y="1332807"/>
                </a:cubicBezTo>
                <a:cubicBezTo>
                  <a:pt x="2909455" y="1330036"/>
                  <a:pt x="2928851" y="1379913"/>
                  <a:pt x="2953789" y="1415935"/>
                </a:cubicBezTo>
                <a:cubicBezTo>
                  <a:pt x="2978727" y="1451957"/>
                  <a:pt x="2967644" y="1501833"/>
                  <a:pt x="2987040" y="1548938"/>
                </a:cubicBezTo>
                <a:cubicBezTo>
                  <a:pt x="3006436" y="1596043"/>
                  <a:pt x="3059083" y="1637607"/>
                  <a:pt x="3070167" y="1698567"/>
                </a:cubicBezTo>
                <a:cubicBezTo>
                  <a:pt x="3081251" y="1759527"/>
                  <a:pt x="3042458" y="1864822"/>
                  <a:pt x="3053542" y="1914698"/>
                </a:cubicBezTo>
                <a:cubicBezTo>
                  <a:pt x="3064626" y="1964574"/>
                  <a:pt x="3111731" y="1936866"/>
                  <a:pt x="3136669" y="1997826"/>
                </a:cubicBezTo>
                <a:cubicBezTo>
                  <a:pt x="3161607" y="2058786"/>
                  <a:pt x="3208713" y="2208415"/>
                  <a:pt x="3203171" y="2280458"/>
                </a:cubicBezTo>
                <a:cubicBezTo>
                  <a:pt x="3197629" y="2352501"/>
                  <a:pt x="3192087" y="2399607"/>
                  <a:pt x="3103418" y="2430087"/>
                </a:cubicBezTo>
                <a:cubicBezTo>
                  <a:pt x="3014749" y="2460567"/>
                  <a:pt x="2854037" y="2466109"/>
                  <a:pt x="2671157" y="2463338"/>
                </a:cubicBezTo>
                <a:cubicBezTo>
                  <a:pt x="2488277" y="2460567"/>
                  <a:pt x="2006138" y="2413462"/>
                  <a:pt x="2006138" y="2413462"/>
                </a:cubicBezTo>
                <a:lnTo>
                  <a:pt x="1623753" y="2380211"/>
                </a:lnTo>
                <a:cubicBezTo>
                  <a:pt x="1507375" y="2369127"/>
                  <a:pt x="1440873" y="2346960"/>
                  <a:pt x="1307869" y="2346960"/>
                </a:cubicBezTo>
                <a:cubicBezTo>
                  <a:pt x="1174865" y="2346960"/>
                  <a:pt x="978131" y="2405149"/>
                  <a:pt x="825731" y="2380211"/>
                </a:cubicBezTo>
                <a:cubicBezTo>
                  <a:pt x="673331" y="2355273"/>
                  <a:pt x="484909" y="2261062"/>
                  <a:pt x="393469" y="2197331"/>
                </a:cubicBezTo>
                <a:cubicBezTo>
                  <a:pt x="302029" y="2133600"/>
                  <a:pt x="318655" y="2050473"/>
                  <a:pt x="277091" y="1997826"/>
                </a:cubicBezTo>
                <a:cubicBezTo>
                  <a:pt x="235527" y="1945179"/>
                  <a:pt x="171796" y="1906385"/>
                  <a:pt x="144087" y="1881447"/>
                </a:cubicBezTo>
                <a:cubicBezTo>
                  <a:pt x="116378" y="1856509"/>
                  <a:pt x="96982" y="1873134"/>
                  <a:pt x="110837" y="1848196"/>
                </a:cubicBezTo>
                <a:cubicBezTo>
                  <a:pt x="124692" y="1823258"/>
                  <a:pt x="193964" y="1790007"/>
                  <a:pt x="227215" y="1731818"/>
                </a:cubicBezTo>
                <a:cubicBezTo>
                  <a:pt x="260466" y="1673629"/>
                  <a:pt x="310342" y="1573876"/>
                  <a:pt x="310342" y="1499062"/>
                </a:cubicBezTo>
                <a:cubicBezTo>
                  <a:pt x="310342" y="1424248"/>
                  <a:pt x="241069" y="1343891"/>
                  <a:pt x="227215" y="1282931"/>
                </a:cubicBezTo>
                <a:cubicBezTo>
                  <a:pt x="213361" y="1221971"/>
                  <a:pt x="232757" y="1180407"/>
                  <a:pt x="227215" y="1133302"/>
                </a:cubicBezTo>
                <a:cubicBezTo>
                  <a:pt x="221673" y="1086197"/>
                  <a:pt x="213360" y="1025236"/>
                  <a:pt x="193964" y="1000298"/>
                </a:cubicBezTo>
                <a:cubicBezTo>
                  <a:pt x="174568" y="975360"/>
                  <a:pt x="141317" y="1019695"/>
                  <a:pt x="110837" y="983673"/>
                </a:cubicBezTo>
                <a:close/>
              </a:path>
            </a:pathLst>
          </a:custGeom>
          <a:solidFill>
            <a:srgbClr val="FFC000">
              <a:alpha val="70000"/>
            </a:srgb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CHEROKEE</a:t>
            </a:r>
            <a:endParaRPr lang="en-US" sz="2800" b="1" dirty="0"/>
          </a:p>
        </p:txBody>
      </p:sp>
      <p:grpSp>
        <p:nvGrpSpPr>
          <p:cNvPr id="15" name="Group 14"/>
          <p:cNvGrpSpPr/>
          <p:nvPr/>
        </p:nvGrpSpPr>
        <p:grpSpPr>
          <a:xfrm>
            <a:off x="5105400" y="5105400"/>
            <a:ext cx="1745991" cy="1306483"/>
            <a:chOff x="5105400" y="5105400"/>
            <a:chExt cx="1745991" cy="1306483"/>
          </a:xfrm>
        </p:grpSpPr>
        <p:sp>
          <p:nvSpPr>
            <p:cNvPr id="16" name="Freeform 15"/>
            <p:cNvSpPr/>
            <p:nvPr/>
          </p:nvSpPr>
          <p:spPr>
            <a:xfrm>
              <a:off x="5334000" y="5105400"/>
              <a:ext cx="1338350" cy="1306483"/>
            </a:xfrm>
            <a:custGeom>
              <a:avLst/>
              <a:gdLst>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16" fmla="*/ 0 w 1507374"/>
                <a:gd name="connsiteY16" fmla="*/ 382385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15" fmla="*/ 0 w 1457498"/>
                <a:gd name="connsiteY15" fmla="*/ 399010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0" fmla="*/ 8313 w 1415935"/>
                <a:gd name="connsiteY0" fmla="*/ 382385 h 1388224"/>
                <a:gd name="connsiteX1" fmla="*/ 74815 w 1415935"/>
                <a:gd name="connsiteY1" fmla="*/ 382385 h 1388224"/>
                <a:gd name="connsiteX2" fmla="*/ 457201 w 1415935"/>
                <a:gd name="connsiteY2" fmla="*/ 415635 h 1388224"/>
                <a:gd name="connsiteX3" fmla="*/ 856212 w 1415935"/>
                <a:gd name="connsiteY3" fmla="*/ 16625 h 1388224"/>
                <a:gd name="connsiteX4" fmla="*/ 1072343 w 1415935"/>
                <a:gd name="connsiteY4" fmla="*/ 515388 h 1388224"/>
                <a:gd name="connsiteX5" fmla="*/ 1238597 w 1415935"/>
                <a:gd name="connsiteY5" fmla="*/ 847897 h 1388224"/>
                <a:gd name="connsiteX6" fmla="*/ 1338350 w 1415935"/>
                <a:gd name="connsiteY6" fmla="*/ 964275 h 1388224"/>
                <a:gd name="connsiteX7" fmla="*/ 1288473 w 1415935"/>
                <a:gd name="connsiteY7" fmla="*/ 1180406 h 1388224"/>
                <a:gd name="connsiteX8" fmla="*/ 573579 w 1415935"/>
                <a:gd name="connsiteY8" fmla="*/ 1363286 h 1388224"/>
                <a:gd name="connsiteX9" fmla="*/ 390699 w 1415935"/>
                <a:gd name="connsiteY9" fmla="*/ 1330035 h 1388224"/>
                <a:gd name="connsiteX10" fmla="*/ 390699 w 1415935"/>
                <a:gd name="connsiteY10" fmla="*/ 1047403 h 1388224"/>
                <a:gd name="connsiteX11" fmla="*/ 241070 w 1415935"/>
                <a:gd name="connsiteY11" fmla="*/ 764770 h 1388224"/>
                <a:gd name="connsiteX12" fmla="*/ 74815 w 1415935"/>
                <a:gd name="connsiteY12" fmla="*/ 532014 h 1388224"/>
                <a:gd name="connsiteX13" fmla="*/ 8313 w 1415935"/>
                <a:gd name="connsiteY13" fmla="*/ 382385 h 13882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65760 h 1371599"/>
                <a:gd name="connsiteX1" fmla="*/ 74815 w 1415935"/>
                <a:gd name="connsiteY1" fmla="*/ 365760 h 1371599"/>
                <a:gd name="connsiteX2" fmla="*/ 457201 w 1415935"/>
                <a:gd name="connsiteY2" fmla="*/ 322810 h 1371599"/>
                <a:gd name="connsiteX3" fmla="*/ 856212 w 1415935"/>
                <a:gd name="connsiteY3" fmla="*/ 0 h 1371599"/>
                <a:gd name="connsiteX4" fmla="*/ 1072343 w 1415935"/>
                <a:gd name="connsiteY4" fmla="*/ 498763 h 1371599"/>
                <a:gd name="connsiteX5" fmla="*/ 1238597 w 1415935"/>
                <a:gd name="connsiteY5" fmla="*/ 831272 h 1371599"/>
                <a:gd name="connsiteX6" fmla="*/ 1338350 w 1415935"/>
                <a:gd name="connsiteY6" fmla="*/ 947650 h 1371599"/>
                <a:gd name="connsiteX7" fmla="*/ 1288473 w 1415935"/>
                <a:gd name="connsiteY7" fmla="*/ 1163781 h 1371599"/>
                <a:gd name="connsiteX8" fmla="*/ 573579 w 1415935"/>
                <a:gd name="connsiteY8" fmla="*/ 1346661 h 1371599"/>
                <a:gd name="connsiteX9" fmla="*/ 390699 w 1415935"/>
                <a:gd name="connsiteY9" fmla="*/ 1313410 h 1371599"/>
                <a:gd name="connsiteX10" fmla="*/ 390699 w 1415935"/>
                <a:gd name="connsiteY10" fmla="*/ 1030778 h 1371599"/>
                <a:gd name="connsiteX11" fmla="*/ 241070 w 1415935"/>
                <a:gd name="connsiteY11" fmla="*/ 748145 h 1371599"/>
                <a:gd name="connsiteX12" fmla="*/ 74815 w 1415935"/>
                <a:gd name="connsiteY12" fmla="*/ 515389 h 1371599"/>
                <a:gd name="connsiteX13" fmla="*/ 8313 w 1415935"/>
                <a:gd name="connsiteY13" fmla="*/ 365760 h 1371599"/>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10238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38350"/>
                <a:gd name="connsiteY0" fmla="*/ 365760 h 1366057"/>
                <a:gd name="connsiteX1" fmla="*/ 74815 w 1338350"/>
                <a:gd name="connsiteY1" fmla="*/ 365760 h 1366057"/>
                <a:gd name="connsiteX2" fmla="*/ 457201 w 1338350"/>
                <a:gd name="connsiteY2" fmla="*/ 322810 h 1366057"/>
                <a:gd name="connsiteX3" fmla="*/ 856212 w 1338350"/>
                <a:gd name="connsiteY3" fmla="*/ 0 h 1366057"/>
                <a:gd name="connsiteX4" fmla="*/ 1072343 w 1338350"/>
                <a:gd name="connsiteY4" fmla="*/ 498763 h 1366057"/>
                <a:gd name="connsiteX5" fmla="*/ 1238597 w 1338350"/>
                <a:gd name="connsiteY5" fmla="*/ 831272 h 1366057"/>
                <a:gd name="connsiteX6" fmla="*/ 1338350 w 1338350"/>
                <a:gd name="connsiteY6" fmla="*/ 1023850 h 1366057"/>
                <a:gd name="connsiteX7" fmla="*/ 907473 w 1338350"/>
                <a:gd name="connsiteY7" fmla="*/ 1239981 h 1366057"/>
                <a:gd name="connsiteX8" fmla="*/ 573579 w 1338350"/>
                <a:gd name="connsiteY8" fmla="*/ 1346661 h 1366057"/>
                <a:gd name="connsiteX9" fmla="*/ 390699 w 1338350"/>
                <a:gd name="connsiteY9" fmla="*/ 1313410 h 1366057"/>
                <a:gd name="connsiteX10" fmla="*/ 390699 w 1338350"/>
                <a:gd name="connsiteY10" fmla="*/ 1030778 h 1366057"/>
                <a:gd name="connsiteX11" fmla="*/ 241070 w 1338350"/>
                <a:gd name="connsiteY11" fmla="*/ 748145 h 1366057"/>
                <a:gd name="connsiteX12" fmla="*/ 74815 w 1338350"/>
                <a:gd name="connsiteY12" fmla="*/ 515389 h 1366057"/>
                <a:gd name="connsiteX13" fmla="*/ 8313 w 1338350"/>
                <a:gd name="connsiteY13" fmla="*/ 365760 h 1366057"/>
                <a:gd name="connsiteX0" fmla="*/ 8313 w 1338350"/>
                <a:gd name="connsiteY0" fmla="*/ 365760 h 1353357"/>
                <a:gd name="connsiteX1" fmla="*/ 74815 w 1338350"/>
                <a:gd name="connsiteY1" fmla="*/ 365760 h 1353357"/>
                <a:gd name="connsiteX2" fmla="*/ 457201 w 1338350"/>
                <a:gd name="connsiteY2" fmla="*/ 322810 h 1353357"/>
                <a:gd name="connsiteX3" fmla="*/ 856212 w 1338350"/>
                <a:gd name="connsiteY3" fmla="*/ 0 h 1353357"/>
                <a:gd name="connsiteX4" fmla="*/ 1072343 w 1338350"/>
                <a:gd name="connsiteY4" fmla="*/ 498763 h 1353357"/>
                <a:gd name="connsiteX5" fmla="*/ 1238597 w 1338350"/>
                <a:gd name="connsiteY5" fmla="*/ 831272 h 1353357"/>
                <a:gd name="connsiteX6" fmla="*/ 1338350 w 1338350"/>
                <a:gd name="connsiteY6" fmla="*/ 1023850 h 1353357"/>
                <a:gd name="connsiteX7" fmla="*/ 907473 w 1338350"/>
                <a:gd name="connsiteY7" fmla="*/ 1239981 h 1353357"/>
                <a:gd name="connsiteX8" fmla="*/ 573579 w 1338350"/>
                <a:gd name="connsiteY8" fmla="*/ 1270461 h 1353357"/>
                <a:gd name="connsiteX9" fmla="*/ 390699 w 1338350"/>
                <a:gd name="connsiteY9" fmla="*/ 1313410 h 1353357"/>
                <a:gd name="connsiteX10" fmla="*/ 390699 w 1338350"/>
                <a:gd name="connsiteY10" fmla="*/ 1030778 h 1353357"/>
                <a:gd name="connsiteX11" fmla="*/ 241070 w 1338350"/>
                <a:gd name="connsiteY11" fmla="*/ 748145 h 1353357"/>
                <a:gd name="connsiteX12" fmla="*/ 74815 w 1338350"/>
                <a:gd name="connsiteY12" fmla="*/ 515389 h 1353357"/>
                <a:gd name="connsiteX13" fmla="*/ 8313 w 1338350"/>
                <a:gd name="connsiteY13" fmla="*/ 365760 h 1353357"/>
                <a:gd name="connsiteX0" fmla="*/ 8313 w 1338350"/>
                <a:gd name="connsiteY0" fmla="*/ 365760 h 1306483"/>
                <a:gd name="connsiteX1" fmla="*/ 74815 w 1338350"/>
                <a:gd name="connsiteY1" fmla="*/ 365760 h 1306483"/>
                <a:gd name="connsiteX2" fmla="*/ 457201 w 1338350"/>
                <a:gd name="connsiteY2" fmla="*/ 322810 h 1306483"/>
                <a:gd name="connsiteX3" fmla="*/ 856212 w 1338350"/>
                <a:gd name="connsiteY3" fmla="*/ 0 h 1306483"/>
                <a:gd name="connsiteX4" fmla="*/ 1072343 w 1338350"/>
                <a:gd name="connsiteY4" fmla="*/ 498763 h 1306483"/>
                <a:gd name="connsiteX5" fmla="*/ 1238597 w 1338350"/>
                <a:gd name="connsiteY5" fmla="*/ 831272 h 1306483"/>
                <a:gd name="connsiteX6" fmla="*/ 1338350 w 1338350"/>
                <a:gd name="connsiteY6" fmla="*/ 1023850 h 1306483"/>
                <a:gd name="connsiteX7" fmla="*/ 907473 w 1338350"/>
                <a:gd name="connsiteY7" fmla="*/ 1239981 h 1306483"/>
                <a:gd name="connsiteX8" fmla="*/ 573579 w 1338350"/>
                <a:gd name="connsiteY8" fmla="*/ 1270461 h 1306483"/>
                <a:gd name="connsiteX9" fmla="*/ 390699 w 1338350"/>
                <a:gd name="connsiteY9" fmla="*/ 1237210 h 1306483"/>
                <a:gd name="connsiteX10" fmla="*/ 390699 w 1338350"/>
                <a:gd name="connsiteY10" fmla="*/ 1030778 h 1306483"/>
                <a:gd name="connsiteX11" fmla="*/ 241070 w 1338350"/>
                <a:gd name="connsiteY11" fmla="*/ 748145 h 1306483"/>
                <a:gd name="connsiteX12" fmla="*/ 74815 w 1338350"/>
                <a:gd name="connsiteY12" fmla="*/ 515389 h 1306483"/>
                <a:gd name="connsiteX13" fmla="*/ 8313 w 1338350"/>
                <a:gd name="connsiteY13" fmla="*/ 365760 h 130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350" h="1306483">
                  <a:moveTo>
                    <a:pt x="8313" y="365760"/>
                  </a:moveTo>
                  <a:cubicBezTo>
                    <a:pt x="8313" y="340822"/>
                    <a:pt x="0" y="372918"/>
                    <a:pt x="74815" y="365760"/>
                  </a:cubicBezTo>
                  <a:cubicBezTo>
                    <a:pt x="149630" y="358602"/>
                    <a:pt x="147272" y="329179"/>
                    <a:pt x="457201" y="322810"/>
                  </a:cubicBezTo>
                  <a:cubicBezTo>
                    <a:pt x="587434" y="261850"/>
                    <a:pt x="725255" y="126487"/>
                    <a:pt x="856212" y="0"/>
                  </a:cubicBezTo>
                  <a:cubicBezTo>
                    <a:pt x="958736" y="29325"/>
                    <a:pt x="1008612" y="360218"/>
                    <a:pt x="1072343" y="498763"/>
                  </a:cubicBezTo>
                  <a:cubicBezTo>
                    <a:pt x="1136074" y="637308"/>
                    <a:pt x="1194263" y="743758"/>
                    <a:pt x="1238597" y="831272"/>
                  </a:cubicBezTo>
                  <a:cubicBezTo>
                    <a:pt x="1282931" y="918786"/>
                    <a:pt x="1266158" y="906828"/>
                    <a:pt x="1338350" y="1023850"/>
                  </a:cubicBezTo>
                  <a:cubicBezTo>
                    <a:pt x="1283163" y="1091968"/>
                    <a:pt x="1083839" y="1216697"/>
                    <a:pt x="907473" y="1239981"/>
                  </a:cubicBezTo>
                  <a:cubicBezTo>
                    <a:pt x="780011" y="1306483"/>
                    <a:pt x="659708" y="1270923"/>
                    <a:pt x="573579" y="1270461"/>
                  </a:cubicBezTo>
                  <a:cubicBezTo>
                    <a:pt x="487450" y="1269999"/>
                    <a:pt x="421179" y="1277157"/>
                    <a:pt x="390699" y="1237210"/>
                  </a:cubicBezTo>
                  <a:cubicBezTo>
                    <a:pt x="360219" y="1197263"/>
                    <a:pt x="415637" y="1112289"/>
                    <a:pt x="390699" y="1030778"/>
                  </a:cubicBezTo>
                  <a:cubicBezTo>
                    <a:pt x="365761" y="949267"/>
                    <a:pt x="293717" y="834043"/>
                    <a:pt x="241070" y="748145"/>
                  </a:cubicBezTo>
                  <a:cubicBezTo>
                    <a:pt x="188423" y="662247"/>
                    <a:pt x="113608" y="579120"/>
                    <a:pt x="74815" y="515389"/>
                  </a:cubicBezTo>
                  <a:cubicBezTo>
                    <a:pt x="36022" y="451658"/>
                    <a:pt x="8313" y="390698"/>
                    <a:pt x="8313" y="365760"/>
                  </a:cubicBezTo>
                  <a:close/>
                </a:path>
              </a:pathLst>
            </a:custGeom>
            <a:solidFill>
              <a:schemeClr val="bg2">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p:cNvSpPr/>
            <p:nvPr/>
          </p:nvSpPr>
          <p:spPr>
            <a:xfrm>
              <a:off x="5105400" y="5486400"/>
              <a:ext cx="1745991" cy="523220"/>
            </a:xfrm>
            <a:prstGeom prst="rect">
              <a:avLst/>
            </a:prstGeom>
          </p:spPr>
          <p:txBody>
            <a:bodyPr wrap="none">
              <a:spAutoFit/>
            </a:bodyPr>
            <a:lstStyle/>
            <a:p>
              <a:pPr algn="ctr"/>
              <a:r>
                <a:rPr lang="en-US" sz="2800" b="1" dirty="0" smtClean="0"/>
                <a:t>SEMINOLE</a:t>
              </a:r>
              <a:endParaRPr lang="en-US" sz="2800" b="1" dirty="0"/>
            </a:p>
          </p:txBody>
        </p:sp>
      </p:grpSp>
      <p:pic>
        <p:nvPicPr>
          <p:cNvPr id="25" name="Picture 2"/>
          <p:cNvPicPr>
            <a:picLocks noChangeAspect="1" noChangeArrowheads="1"/>
          </p:cNvPicPr>
          <p:nvPr/>
        </p:nvPicPr>
        <p:blipFill>
          <a:blip r:embed="rId3"/>
          <a:srcRect/>
          <a:stretch>
            <a:fillRect/>
          </a:stretch>
        </p:blipFill>
        <p:spPr bwMode="auto">
          <a:xfrm>
            <a:off x="1295400" y="-2133600"/>
            <a:ext cx="7391400" cy="5982466"/>
          </a:xfrm>
          <a:prstGeom prst="rect">
            <a:avLst/>
          </a:prstGeom>
          <a:noFill/>
          <a:ln w="9525">
            <a:noFill/>
            <a:miter lim="800000"/>
            <a:headEnd/>
            <a:tailEnd/>
          </a:ln>
          <a:effectLst/>
        </p:spPr>
      </p:pic>
      <p:sp>
        <p:nvSpPr>
          <p:cNvPr id="24" name="Rectangle 23"/>
          <p:cNvSpPr/>
          <p:nvPr/>
        </p:nvSpPr>
        <p:spPr>
          <a:xfrm>
            <a:off x="2819400" y="877824"/>
            <a:ext cx="3581400" cy="2590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TextBox 3"/>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sp>
        <p:nvSpPr>
          <p:cNvPr id="5" name="Rounded Rectangle 4"/>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0" y="838200"/>
            <a:ext cx="2945293" cy="1295400"/>
            <a:chOff x="0" y="838200"/>
            <a:chExt cx="2945293" cy="1295400"/>
          </a:xfrm>
        </p:grpSpPr>
        <p:sp>
          <p:nvSpPr>
            <p:cNvPr id="27" name="Rectangle 26"/>
            <p:cNvSpPr/>
            <p:nvPr/>
          </p:nvSpPr>
          <p:spPr>
            <a:xfrm>
              <a:off x="0" y="914400"/>
              <a:ext cx="1905000" cy="1219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371600" y="914400"/>
              <a:ext cx="10668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752600" y="914400"/>
              <a:ext cx="1066800" cy="381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0" y="838200"/>
              <a:ext cx="2945293" cy="954107"/>
            </a:xfrm>
            <a:prstGeom prst="rect">
              <a:avLst/>
            </a:prstGeom>
            <a:noFill/>
          </p:spPr>
          <p:txBody>
            <a:bodyPr wrap="none" rtlCol="0">
              <a:spAutoFit/>
            </a:bodyPr>
            <a:lstStyle/>
            <a:p>
              <a:r>
                <a:rPr lang="en-US" sz="2800" b="1" dirty="0" smtClean="0"/>
                <a:t>Cherokee Cessions</a:t>
              </a:r>
            </a:p>
            <a:p>
              <a:r>
                <a:rPr lang="en-US" sz="2800" b="1" dirty="0" smtClean="0"/>
                <a:t>  1721-1830</a:t>
              </a:r>
              <a:endParaRPr lang="en-US" sz="28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1000"/>
                                        <p:tgtEl>
                                          <p:spTgt spid="10"/>
                                        </p:tgtEl>
                                      </p:cBhvr>
                                    </p:animEffect>
                                    <p:set>
                                      <p:cBhvr>
                                        <p:cTn id="27" dur="1" fill="hold">
                                          <p:stCondLst>
                                            <p:cond delay="999"/>
                                          </p:stCondLst>
                                        </p:cTn>
                                        <p:tgtEl>
                                          <p:spTgt spid="10"/>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1000"/>
                                        <p:tgtEl>
                                          <p:spTgt spid="11"/>
                                        </p:tgtEl>
                                      </p:cBhvr>
                                    </p:animEffect>
                                    <p:set>
                                      <p:cBhvr>
                                        <p:cTn id="30" dur="1" fill="hold">
                                          <p:stCondLst>
                                            <p:cond delay="999"/>
                                          </p:stCondLst>
                                        </p:cTn>
                                        <p:tgtEl>
                                          <p:spTgt spid="11"/>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7"/>
                                        </p:tgtEl>
                                      </p:cBhvr>
                                    </p:animEffect>
                                    <p:set>
                                      <p:cBhvr>
                                        <p:cTn id="33" dur="1" fill="hold">
                                          <p:stCondLst>
                                            <p:cond delay="999"/>
                                          </p:stCondLst>
                                        </p:cTn>
                                        <p:tgtEl>
                                          <p:spTgt spid="7"/>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15"/>
                                        </p:tgtEl>
                                      </p:cBhvr>
                                    </p:animEffect>
                                    <p:set>
                                      <p:cBhvr>
                                        <p:cTn id="36" dur="1" fill="hold">
                                          <p:stCondLst>
                                            <p:cond delay="999"/>
                                          </p:stCondLst>
                                        </p:cTn>
                                        <p:tgtEl>
                                          <p:spTgt spid="15"/>
                                        </p:tgtEl>
                                        <p:attrNameLst>
                                          <p:attrName>style.visibility</p:attrName>
                                        </p:attrNameLst>
                                      </p:cBhvr>
                                      <p:to>
                                        <p:strVal val="hidden"/>
                                      </p:to>
                                    </p:se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10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1000" fill="hold"/>
                                        <p:tgtEl>
                                          <p:spTgt spid="25"/>
                                        </p:tgtEl>
                                        <p:attrNameLst>
                                          <p:attrName>ppt_w</p:attrName>
                                        </p:attrNameLst>
                                      </p:cBhvr>
                                      <p:tavLst>
                                        <p:tav tm="0">
                                          <p:val>
                                            <p:fltVal val="0"/>
                                          </p:val>
                                        </p:tav>
                                        <p:tav tm="100000">
                                          <p:val>
                                            <p:strVal val="#ppt_w"/>
                                          </p:val>
                                        </p:tav>
                                      </p:tavLst>
                                    </p:anim>
                                    <p:anim calcmode="lin" valueType="num">
                                      <p:cBhvr>
                                        <p:cTn id="46" dur="1000" fill="hold"/>
                                        <p:tgtEl>
                                          <p:spTgt spid="25"/>
                                        </p:tgtEl>
                                        <p:attrNameLst>
                                          <p:attrName>ppt_h</p:attrName>
                                        </p:attrNameLst>
                                      </p:cBhvr>
                                      <p:tavLst>
                                        <p:tav tm="0">
                                          <p:val>
                                            <p:fltVal val="0"/>
                                          </p:val>
                                        </p:tav>
                                        <p:tav tm="100000">
                                          <p:val>
                                            <p:strVal val="#ppt_h"/>
                                          </p:val>
                                        </p:tav>
                                      </p:tavLst>
                                    </p:anim>
                                    <p:animEffect transition="in" filter="fade">
                                      <p:cBhvr>
                                        <p:cTn id="47" dur="1000"/>
                                        <p:tgtEl>
                                          <p:spTgt spid="25"/>
                                        </p:tgtEl>
                                      </p:cBhvr>
                                    </p:animEffect>
                                  </p:childTnLst>
                                </p:cTn>
                              </p:par>
                              <p:par>
                                <p:cTn id="48" presetID="42" presetClass="path" presetSubtype="0" accel="50000" decel="50000" fill="hold" nodeType="withEffect">
                                  <p:stCondLst>
                                    <p:cond delay="0"/>
                                  </p:stCondLst>
                                  <p:childTnLst>
                                    <p:animMotion origin="layout" path="M -3.33333E-6 0 L -0.1375 0.44167 " pathEditMode="relative" rAng="0" ptsTypes="AA">
                                      <p:cBhvr>
                                        <p:cTn id="49" dur="1000" fill="hold"/>
                                        <p:tgtEl>
                                          <p:spTgt spid="25"/>
                                        </p:tgtEl>
                                        <p:attrNameLst>
                                          <p:attrName>ppt_x</p:attrName>
                                          <p:attrName>ppt_y</p:attrName>
                                        </p:attrNameLst>
                                      </p:cBhvr>
                                      <p:rCtr x="-69" y="221"/>
                                    </p:animMotion>
                                  </p:childTnLst>
                                </p:cTn>
                              </p:par>
                              <p:par>
                                <p:cTn id="50" presetID="10" presetClass="exit" presetSubtype="0" fill="hold" grpId="1" nodeType="withEffect">
                                  <p:stCondLst>
                                    <p:cond delay="500"/>
                                  </p:stCondLst>
                                  <p:childTnLst>
                                    <p:animEffect transition="out" filter="fade">
                                      <p:cBhvr>
                                        <p:cTn id="51" dur="1000"/>
                                        <p:tgtEl>
                                          <p:spTgt spid="14"/>
                                        </p:tgtEl>
                                      </p:cBhvr>
                                    </p:animEffect>
                                    <p:set>
                                      <p:cBhvr>
                                        <p:cTn id="52" dur="1" fill="hold">
                                          <p:stCondLst>
                                            <p:cond delay="999"/>
                                          </p:stCondLst>
                                        </p:cTn>
                                        <p:tgtEl>
                                          <p:spTgt spid="14"/>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1000"/>
                                        <p:tgtEl>
                                          <p:spTgt spid="18"/>
                                        </p:tgtEl>
                                      </p:cBhvr>
                                    </p:animEffect>
                                    <p:set>
                                      <p:cBhvr>
                                        <p:cTn id="55" dur="1" fill="hold">
                                          <p:stCondLst>
                                            <p:cond delay="999"/>
                                          </p:stCondLst>
                                        </p:cTn>
                                        <p:tgtEl>
                                          <p:spTgt spid="18"/>
                                        </p:tgtEl>
                                        <p:attrNameLst>
                                          <p:attrName>style.visibility</p:attrName>
                                        </p:attrNameLst>
                                      </p:cBhvr>
                                      <p:to>
                                        <p:strVal val="hidden"/>
                                      </p:to>
                                    </p:set>
                                  </p:childTnLst>
                                </p:cTn>
                              </p:par>
                              <p:par>
                                <p:cTn id="56" presetID="10" presetClass="exit" presetSubtype="0" fill="hold" grpId="1" nodeType="withEffect">
                                  <p:stCondLst>
                                    <p:cond delay="500"/>
                                  </p:stCondLst>
                                  <p:childTnLst>
                                    <p:animEffect transition="out" filter="fade">
                                      <p:cBhvr>
                                        <p:cTn id="57" dur="1000"/>
                                        <p:tgtEl>
                                          <p:spTgt spid="24"/>
                                        </p:tgtEl>
                                      </p:cBhvr>
                                    </p:animEffect>
                                    <p:set>
                                      <p:cBhvr>
                                        <p:cTn id="58" dur="1" fill="hold">
                                          <p:stCondLst>
                                            <p:cond delay="999"/>
                                          </p:stCondLst>
                                        </p:cTn>
                                        <p:tgtEl>
                                          <p:spTgt spid="24"/>
                                        </p:tgtEl>
                                        <p:attrNameLst>
                                          <p:attrName>style.visibility</p:attrName>
                                        </p:attrNameLst>
                                      </p:cBhvr>
                                      <p:to>
                                        <p:strVal val="hidden"/>
                                      </p:to>
                                    </p:set>
                                  </p:childTnLst>
                                </p:cTn>
                              </p:par>
                              <p:par>
                                <p:cTn id="59" presetID="10" presetClass="entr" presetSubtype="0" fill="hold" nodeType="withEffect">
                                  <p:stCondLst>
                                    <p:cond delay="50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4" grpId="0" animBg="1"/>
      <p:bldP spid="14" grpId="1" animBg="1"/>
      <p:bldP spid="24" grpId="0" animBg="1"/>
      <p:bldP spid="24" grpId="1"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p:cNvPicPr>
            <a:picLocks noChangeAspect="1" noChangeArrowheads="1"/>
          </p:cNvPicPr>
          <p:nvPr/>
        </p:nvPicPr>
        <p:blipFill>
          <a:blip r:embed="rId2"/>
          <a:srcRect/>
          <a:stretch>
            <a:fillRect/>
          </a:stretch>
        </p:blipFill>
        <p:spPr bwMode="auto">
          <a:xfrm>
            <a:off x="36576" y="896112"/>
            <a:ext cx="7391400" cy="5982466"/>
          </a:xfrm>
          <a:prstGeom prst="rect">
            <a:avLst/>
          </a:prstGeom>
          <a:noFill/>
          <a:ln w="9525">
            <a:noFill/>
            <a:miter lim="800000"/>
            <a:headEnd/>
            <a:tailEnd/>
          </a:ln>
          <a:effectLst/>
        </p:spPr>
      </p:pic>
      <p:sp useBgFill="1">
        <p:nvSpPr>
          <p:cNvPr id="3" name="TextBox 2"/>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sp>
        <p:nvSpPr>
          <p:cNvPr id="4" name="Rounded Rectangle 3"/>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938520" y="6144260"/>
            <a:ext cx="1521460" cy="774700"/>
          </a:xfrm>
          <a:custGeom>
            <a:avLst/>
            <a:gdLst>
              <a:gd name="connsiteX0" fmla="*/ 203200 w 1521460"/>
              <a:gd name="connsiteY0" fmla="*/ 744220 h 774700"/>
              <a:gd name="connsiteX1" fmla="*/ 111760 w 1521460"/>
              <a:gd name="connsiteY1" fmla="*/ 546100 h 774700"/>
              <a:gd name="connsiteX2" fmla="*/ 294640 w 1521460"/>
              <a:gd name="connsiteY2" fmla="*/ 469900 h 774700"/>
              <a:gd name="connsiteX3" fmla="*/ 477520 w 1521460"/>
              <a:gd name="connsiteY3" fmla="*/ 43180 h 774700"/>
              <a:gd name="connsiteX4" fmla="*/ 690880 w 1521460"/>
              <a:gd name="connsiteY4" fmla="*/ 210820 h 774700"/>
              <a:gd name="connsiteX5" fmla="*/ 812800 w 1521460"/>
              <a:gd name="connsiteY5" fmla="*/ 439420 h 774700"/>
              <a:gd name="connsiteX6" fmla="*/ 1178560 w 1521460"/>
              <a:gd name="connsiteY6" fmla="*/ 485140 h 774700"/>
              <a:gd name="connsiteX7" fmla="*/ 1270000 w 1521460"/>
              <a:gd name="connsiteY7" fmla="*/ 576580 h 774700"/>
              <a:gd name="connsiteX8" fmla="*/ 1330960 w 1521460"/>
              <a:gd name="connsiteY8" fmla="*/ 668020 h 774700"/>
              <a:gd name="connsiteX9" fmla="*/ 1330960 w 1521460"/>
              <a:gd name="connsiteY9" fmla="*/ 728980 h 774700"/>
              <a:gd name="connsiteX10" fmla="*/ 203200 w 1521460"/>
              <a:gd name="connsiteY10" fmla="*/ 744220 h 77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460" h="774700">
                <a:moveTo>
                  <a:pt x="203200" y="744220"/>
                </a:moveTo>
                <a:cubicBezTo>
                  <a:pt x="0" y="713740"/>
                  <a:pt x="96520" y="591820"/>
                  <a:pt x="111760" y="546100"/>
                </a:cubicBezTo>
                <a:cubicBezTo>
                  <a:pt x="127000" y="500380"/>
                  <a:pt x="233680" y="553720"/>
                  <a:pt x="294640" y="469900"/>
                </a:cubicBezTo>
                <a:cubicBezTo>
                  <a:pt x="355600" y="386080"/>
                  <a:pt x="411480" y="86360"/>
                  <a:pt x="477520" y="43180"/>
                </a:cubicBezTo>
                <a:cubicBezTo>
                  <a:pt x="543560" y="0"/>
                  <a:pt x="635000" y="144780"/>
                  <a:pt x="690880" y="210820"/>
                </a:cubicBezTo>
                <a:cubicBezTo>
                  <a:pt x="746760" y="276860"/>
                  <a:pt x="731520" y="393700"/>
                  <a:pt x="812800" y="439420"/>
                </a:cubicBezTo>
                <a:cubicBezTo>
                  <a:pt x="894080" y="485140"/>
                  <a:pt x="1102360" y="462280"/>
                  <a:pt x="1178560" y="485140"/>
                </a:cubicBezTo>
                <a:cubicBezTo>
                  <a:pt x="1254760" y="508000"/>
                  <a:pt x="1244600" y="546100"/>
                  <a:pt x="1270000" y="576580"/>
                </a:cubicBezTo>
                <a:cubicBezTo>
                  <a:pt x="1295400" y="607060"/>
                  <a:pt x="1320800" y="642620"/>
                  <a:pt x="1330960" y="668020"/>
                </a:cubicBezTo>
                <a:cubicBezTo>
                  <a:pt x="1341120" y="693420"/>
                  <a:pt x="1521460" y="718820"/>
                  <a:pt x="1330960" y="728980"/>
                </a:cubicBezTo>
                <a:cubicBezTo>
                  <a:pt x="1140460" y="739140"/>
                  <a:pt x="406400" y="774700"/>
                  <a:pt x="203200" y="7442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187043" y="5105400"/>
            <a:ext cx="1944914" cy="1816100"/>
          </a:xfrm>
          <a:custGeom>
            <a:avLst/>
            <a:gdLst>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551214 w 1944914"/>
              <a:gd name="connsiteY15" fmla="*/ 1453243 h 1816100"/>
              <a:gd name="connsiteX16" fmla="*/ 1442357 w 1944914"/>
              <a:gd name="connsiteY16" fmla="*/ 1257300 h 1816100"/>
              <a:gd name="connsiteX17" fmla="*/ 1366157 w 1944914"/>
              <a:gd name="connsiteY17" fmla="*/ 1115786 h 1816100"/>
              <a:gd name="connsiteX18" fmla="*/ 1202871 w 1944914"/>
              <a:gd name="connsiteY18" fmla="*/ 1083129 h 1816100"/>
              <a:gd name="connsiteX19" fmla="*/ 1094014 w 1944914"/>
              <a:gd name="connsiteY19" fmla="*/ 1377043 h 1816100"/>
              <a:gd name="connsiteX20" fmla="*/ 1028700 w 1944914"/>
              <a:gd name="connsiteY20" fmla="*/ 1540329 h 1816100"/>
              <a:gd name="connsiteX21" fmla="*/ 832757 w 1944914"/>
              <a:gd name="connsiteY21" fmla="*/ 1616529 h 1816100"/>
              <a:gd name="connsiteX22" fmla="*/ 854528 w 1944914"/>
              <a:gd name="connsiteY22" fmla="*/ 1638300 h 1816100"/>
              <a:gd name="connsiteX23" fmla="*/ 876300 w 1944914"/>
              <a:gd name="connsiteY23"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551214 w 1944914"/>
              <a:gd name="connsiteY15" fmla="*/ 1453243 h 1816100"/>
              <a:gd name="connsiteX16" fmla="*/ 1442357 w 1944914"/>
              <a:gd name="connsiteY16" fmla="*/ 1257300 h 1816100"/>
              <a:gd name="connsiteX17" fmla="*/ 1366157 w 1944914"/>
              <a:gd name="connsiteY17" fmla="*/ 1115786 h 1816100"/>
              <a:gd name="connsiteX18" fmla="*/ 1202871 w 1944914"/>
              <a:gd name="connsiteY18" fmla="*/ 1083129 h 1816100"/>
              <a:gd name="connsiteX19" fmla="*/ 1094014 w 1944914"/>
              <a:gd name="connsiteY19" fmla="*/ 1377043 h 1816100"/>
              <a:gd name="connsiteX20" fmla="*/ 1028700 w 1944914"/>
              <a:gd name="connsiteY20" fmla="*/ 1540329 h 1816100"/>
              <a:gd name="connsiteX21" fmla="*/ 832757 w 1944914"/>
              <a:gd name="connsiteY21" fmla="*/ 1616529 h 1816100"/>
              <a:gd name="connsiteX22" fmla="*/ 854528 w 1944914"/>
              <a:gd name="connsiteY22" fmla="*/ 1638300 h 1816100"/>
              <a:gd name="connsiteX23" fmla="*/ 876300 w 1944914"/>
              <a:gd name="connsiteY23"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551214 w 1944914"/>
              <a:gd name="connsiteY15" fmla="*/ 1453243 h 1816100"/>
              <a:gd name="connsiteX16" fmla="*/ 1442357 w 1944914"/>
              <a:gd name="connsiteY16" fmla="*/ 1257300 h 1816100"/>
              <a:gd name="connsiteX17" fmla="*/ 1366157 w 1944914"/>
              <a:gd name="connsiteY17" fmla="*/ 1115786 h 1816100"/>
              <a:gd name="connsiteX18" fmla="*/ 1202871 w 1944914"/>
              <a:gd name="connsiteY18" fmla="*/ 1083129 h 1816100"/>
              <a:gd name="connsiteX19" fmla="*/ 1094014 w 1944914"/>
              <a:gd name="connsiteY19" fmla="*/ 1377043 h 1816100"/>
              <a:gd name="connsiteX20" fmla="*/ 1028700 w 1944914"/>
              <a:gd name="connsiteY20" fmla="*/ 1540329 h 1816100"/>
              <a:gd name="connsiteX21" fmla="*/ 832757 w 1944914"/>
              <a:gd name="connsiteY21" fmla="*/ 1616529 h 1816100"/>
              <a:gd name="connsiteX22" fmla="*/ 854528 w 1944914"/>
              <a:gd name="connsiteY22" fmla="*/ 1638300 h 1816100"/>
              <a:gd name="connsiteX23" fmla="*/ 876300 w 1944914"/>
              <a:gd name="connsiteY23"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551214 w 1944914"/>
              <a:gd name="connsiteY15" fmla="*/ 1453243 h 1816100"/>
              <a:gd name="connsiteX16" fmla="*/ 1442357 w 1944914"/>
              <a:gd name="connsiteY16" fmla="*/ 1257300 h 1816100"/>
              <a:gd name="connsiteX17" fmla="*/ 1366157 w 1944914"/>
              <a:gd name="connsiteY17" fmla="*/ 1115786 h 1816100"/>
              <a:gd name="connsiteX18" fmla="*/ 1202871 w 1944914"/>
              <a:gd name="connsiteY18" fmla="*/ 1083129 h 1816100"/>
              <a:gd name="connsiteX19" fmla="*/ 1094014 w 1944914"/>
              <a:gd name="connsiteY19" fmla="*/ 1377043 h 1816100"/>
              <a:gd name="connsiteX20" fmla="*/ 1028700 w 1944914"/>
              <a:gd name="connsiteY20" fmla="*/ 1540329 h 1816100"/>
              <a:gd name="connsiteX21" fmla="*/ 832757 w 1944914"/>
              <a:gd name="connsiteY21" fmla="*/ 1616529 h 1816100"/>
              <a:gd name="connsiteX22" fmla="*/ 854528 w 1944914"/>
              <a:gd name="connsiteY22" fmla="*/ 1638300 h 1816100"/>
              <a:gd name="connsiteX23" fmla="*/ 876300 w 1944914"/>
              <a:gd name="connsiteY23"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551214 w 1944914"/>
              <a:gd name="connsiteY15" fmla="*/ 1453243 h 1816100"/>
              <a:gd name="connsiteX16" fmla="*/ 1442357 w 1944914"/>
              <a:gd name="connsiteY16" fmla="*/ 1257300 h 1816100"/>
              <a:gd name="connsiteX17" fmla="*/ 1366157 w 1944914"/>
              <a:gd name="connsiteY17" fmla="*/ 1115786 h 1816100"/>
              <a:gd name="connsiteX18" fmla="*/ 1202871 w 1944914"/>
              <a:gd name="connsiteY18" fmla="*/ 1083129 h 1816100"/>
              <a:gd name="connsiteX19" fmla="*/ 1094014 w 1944914"/>
              <a:gd name="connsiteY19" fmla="*/ 1377043 h 1816100"/>
              <a:gd name="connsiteX20" fmla="*/ 1028700 w 1944914"/>
              <a:gd name="connsiteY20" fmla="*/ 1540329 h 1816100"/>
              <a:gd name="connsiteX21" fmla="*/ 832757 w 1944914"/>
              <a:gd name="connsiteY21" fmla="*/ 1616529 h 1816100"/>
              <a:gd name="connsiteX22" fmla="*/ 854528 w 1944914"/>
              <a:gd name="connsiteY22" fmla="*/ 1638300 h 1816100"/>
              <a:gd name="connsiteX23" fmla="*/ 876300 w 1944914"/>
              <a:gd name="connsiteY23"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551214 w 1944914"/>
              <a:gd name="connsiteY15" fmla="*/ 1453243 h 1816100"/>
              <a:gd name="connsiteX16" fmla="*/ 1442357 w 1944914"/>
              <a:gd name="connsiteY16" fmla="*/ 1257300 h 1816100"/>
              <a:gd name="connsiteX17" fmla="*/ 1366157 w 1944914"/>
              <a:gd name="connsiteY17" fmla="*/ 1115786 h 1816100"/>
              <a:gd name="connsiteX18" fmla="*/ 1094014 w 1944914"/>
              <a:gd name="connsiteY18" fmla="*/ 1377043 h 1816100"/>
              <a:gd name="connsiteX19" fmla="*/ 1028700 w 1944914"/>
              <a:gd name="connsiteY19" fmla="*/ 1540329 h 1816100"/>
              <a:gd name="connsiteX20" fmla="*/ 832757 w 1944914"/>
              <a:gd name="connsiteY20" fmla="*/ 1616529 h 1816100"/>
              <a:gd name="connsiteX21" fmla="*/ 854528 w 1944914"/>
              <a:gd name="connsiteY21" fmla="*/ 1638300 h 1816100"/>
              <a:gd name="connsiteX22" fmla="*/ 876300 w 1944914"/>
              <a:gd name="connsiteY22"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551214 w 1944914"/>
              <a:gd name="connsiteY15" fmla="*/ 1453243 h 1816100"/>
              <a:gd name="connsiteX16" fmla="*/ 1442357 w 1944914"/>
              <a:gd name="connsiteY16" fmla="*/ 1257300 h 1816100"/>
              <a:gd name="connsiteX17" fmla="*/ 1094014 w 1944914"/>
              <a:gd name="connsiteY17" fmla="*/ 1377043 h 1816100"/>
              <a:gd name="connsiteX18" fmla="*/ 1028700 w 1944914"/>
              <a:gd name="connsiteY18" fmla="*/ 1540329 h 1816100"/>
              <a:gd name="connsiteX19" fmla="*/ 832757 w 1944914"/>
              <a:gd name="connsiteY19" fmla="*/ 1616529 h 1816100"/>
              <a:gd name="connsiteX20" fmla="*/ 854528 w 1944914"/>
              <a:gd name="connsiteY20" fmla="*/ 1638300 h 1816100"/>
              <a:gd name="connsiteX21" fmla="*/ 876300 w 1944914"/>
              <a:gd name="connsiteY21"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551214 w 1944914"/>
              <a:gd name="connsiteY15" fmla="*/ 1453243 h 1816100"/>
              <a:gd name="connsiteX16" fmla="*/ 1094014 w 1944914"/>
              <a:gd name="connsiteY16" fmla="*/ 1377043 h 1816100"/>
              <a:gd name="connsiteX17" fmla="*/ 1028700 w 1944914"/>
              <a:gd name="connsiteY17" fmla="*/ 1540329 h 1816100"/>
              <a:gd name="connsiteX18" fmla="*/ 832757 w 1944914"/>
              <a:gd name="connsiteY18" fmla="*/ 1616529 h 1816100"/>
              <a:gd name="connsiteX19" fmla="*/ 854528 w 1944914"/>
              <a:gd name="connsiteY19" fmla="*/ 1638300 h 1816100"/>
              <a:gd name="connsiteX20" fmla="*/ 876300 w 1944914"/>
              <a:gd name="connsiteY20"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094014 w 1944914"/>
              <a:gd name="connsiteY15" fmla="*/ 1377043 h 1816100"/>
              <a:gd name="connsiteX16" fmla="*/ 1028700 w 1944914"/>
              <a:gd name="connsiteY16" fmla="*/ 1540329 h 1816100"/>
              <a:gd name="connsiteX17" fmla="*/ 832757 w 1944914"/>
              <a:gd name="connsiteY17" fmla="*/ 1616529 h 1816100"/>
              <a:gd name="connsiteX18" fmla="*/ 854528 w 1944914"/>
              <a:gd name="connsiteY18" fmla="*/ 1638300 h 1816100"/>
              <a:gd name="connsiteX19" fmla="*/ 876300 w 1944914"/>
              <a:gd name="connsiteY19"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028700 w 1944914"/>
              <a:gd name="connsiteY15" fmla="*/ 1540329 h 1816100"/>
              <a:gd name="connsiteX16" fmla="*/ 832757 w 1944914"/>
              <a:gd name="connsiteY16" fmla="*/ 1616529 h 1816100"/>
              <a:gd name="connsiteX17" fmla="*/ 854528 w 1944914"/>
              <a:gd name="connsiteY17" fmla="*/ 1638300 h 1816100"/>
              <a:gd name="connsiteX18" fmla="*/ 876300 w 1944914"/>
              <a:gd name="connsiteY18" fmla="*/ 1758043 h 18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44914" h="1816100">
                <a:moveTo>
                  <a:pt x="876300" y="1758043"/>
                </a:moveTo>
                <a:cubicBezTo>
                  <a:pt x="816429" y="1781629"/>
                  <a:pt x="580572" y="1816100"/>
                  <a:pt x="495300" y="1779814"/>
                </a:cubicBezTo>
                <a:cubicBezTo>
                  <a:pt x="410028" y="1743528"/>
                  <a:pt x="431800" y="1614715"/>
                  <a:pt x="364671" y="1540329"/>
                </a:cubicBezTo>
                <a:cubicBezTo>
                  <a:pt x="297542" y="1465943"/>
                  <a:pt x="145142" y="1400629"/>
                  <a:pt x="92528" y="1333500"/>
                </a:cubicBezTo>
                <a:cubicBezTo>
                  <a:pt x="39914" y="1266371"/>
                  <a:pt x="0" y="1226457"/>
                  <a:pt x="48986" y="1137557"/>
                </a:cubicBezTo>
                <a:cubicBezTo>
                  <a:pt x="97972" y="1048657"/>
                  <a:pt x="328386" y="970643"/>
                  <a:pt x="386443" y="800100"/>
                </a:cubicBezTo>
                <a:cubicBezTo>
                  <a:pt x="444500" y="629557"/>
                  <a:pt x="224971" y="228600"/>
                  <a:pt x="397328" y="114300"/>
                </a:cubicBezTo>
                <a:cubicBezTo>
                  <a:pt x="569685" y="0"/>
                  <a:pt x="1224643" y="81643"/>
                  <a:pt x="1420586" y="114300"/>
                </a:cubicBezTo>
                <a:cubicBezTo>
                  <a:pt x="1616529" y="146957"/>
                  <a:pt x="1540329" y="217714"/>
                  <a:pt x="1572986" y="310243"/>
                </a:cubicBezTo>
                <a:cubicBezTo>
                  <a:pt x="1605643" y="402772"/>
                  <a:pt x="1587500" y="576944"/>
                  <a:pt x="1616528" y="669472"/>
                </a:cubicBezTo>
                <a:cubicBezTo>
                  <a:pt x="1645556" y="762000"/>
                  <a:pt x="1698171" y="792843"/>
                  <a:pt x="1747157" y="865414"/>
                </a:cubicBezTo>
                <a:cubicBezTo>
                  <a:pt x="1796143" y="937985"/>
                  <a:pt x="1885043" y="1028700"/>
                  <a:pt x="1910443" y="1104900"/>
                </a:cubicBezTo>
                <a:cubicBezTo>
                  <a:pt x="1935843" y="1181100"/>
                  <a:pt x="1901371" y="1257300"/>
                  <a:pt x="1899557" y="1322614"/>
                </a:cubicBezTo>
                <a:cubicBezTo>
                  <a:pt x="1897743" y="1387928"/>
                  <a:pt x="1944914" y="1464129"/>
                  <a:pt x="1899557" y="1496786"/>
                </a:cubicBezTo>
                <a:cubicBezTo>
                  <a:pt x="1854200" y="1529443"/>
                  <a:pt x="1772557" y="1511300"/>
                  <a:pt x="1627414" y="1518557"/>
                </a:cubicBezTo>
                <a:cubicBezTo>
                  <a:pt x="1482271" y="1525814"/>
                  <a:pt x="1161143" y="1524000"/>
                  <a:pt x="1028700" y="1540329"/>
                </a:cubicBezTo>
                <a:cubicBezTo>
                  <a:pt x="896257" y="1556658"/>
                  <a:pt x="861786" y="1600201"/>
                  <a:pt x="832757" y="1616529"/>
                </a:cubicBezTo>
                <a:cubicBezTo>
                  <a:pt x="803728" y="1632858"/>
                  <a:pt x="849085" y="1618343"/>
                  <a:pt x="854528" y="1638300"/>
                </a:cubicBezTo>
                <a:cubicBezTo>
                  <a:pt x="859971" y="1658257"/>
                  <a:pt x="936171" y="1734457"/>
                  <a:pt x="876300" y="175804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943600" y="5334000"/>
            <a:ext cx="340158" cy="461665"/>
          </a:xfrm>
          <a:prstGeom prst="rect">
            <a:avLst/>
          </a:prstGeom>
          <a:noFill/>
        </p:spPr>
        <p:txBody>
          <a:bodyPr wrap="none" rtlCol="0">
            <a:spAutoFit/>
          </a:bodyPr>
          <a:lstStyle/>
          <a:p>
            <a:r>
              <a:rPr lang="en-US" sz="2400" b="1" dirty="0" smtClean="0"/>
              <a:t>2</a:t>
            </a:r>
            <a:endParaRPr lang="en-US" sz="2400" b="1" dirty="0"/>
          </a:p>
        </p:txBody>
      </p:sp>
      <p:sp>
        <p:nvSpPr>
          <p:cNvPr id="12" name="Freeform 11"/>
          <p:cNvSpPr/>
          <p:nvPr/>
        </p:nvSpPr>
        <p:spPr>
          <a:xfrm>
            <a:off x="5747657" y="3254829"/>
            <a:ext cx="1328057" cy="455385"/>
          </a:xfrm>
          <a:custGeom>
            <a:avLst/>
            <a:gdLst>
              <a:gd name="connsiteX0" fmla="*/ 1328057 w 1328057"/>
              <a:gd name="connsiteY0" fmla="*/ 119742 h 455385"/>
              <a:gd name="connsiteX1" fmla="*/ 1230086 w 1328057"/>
              <a:gd name="connsiteY1" fmla="*/ 54428 h 455385"/>
              <a:gd name="connsiteX2" fmla="*/ 1012372 w 1328057"/>
              <a:gd name="connsiteY2" fmla="*/ 0 h 455385"/>
              <a:gd name="connsiteX3" fmla="*/ 892629 w 1328057"/>
              <a:gd name="connsiteY3" fmla="*/ 54428 h 455385"/>
              <a:gd name="connsiteX4" fmla="*/ 566057 w 1328057"/>
              <a:gd name="connsiteY4" fmla="*/ 76200 h 455385"/>
              <a:gd name="connsiteX5" fmla="*/ 391886 w 1328057"/>
              <a:gd name="connsiteY5" fmla="*/ 97971 h 455385"/>
              <a:gd name="connsiteX6" fmla="*/ 130629 w 1328057"/>
              <a:gd name="connsiteY6" fmla="*/ 359228 h 455385"/>
              <a:gd name="connsiteX7" fmla="*/ 119743 w 1328057"/>
              <a:gd name="connsiteY7" fmla="*/ 435428 h 455385"/>
              <a:gd name="connsiteX8" fmla="*/ 849086 w 1328057"/>
              <a:gd name="connsiteY8" fmla="*/ 446314 h 455385"/>
              <a:gd name="connsiteX9" fmla="*/ 957943 w 1328057"/>
              <a:gd name="connsiteY9" fmla="*/ 381000 h 455385"/>
              <a:gd name="connsiteX10" fmla="*/ 1121229 w 1328057"/>
              <a:gd name="connsiteY10" fmla="*/ 293914 h 455385"/>
              <a:gd name="connsiteX11" fmla="*/ 1230086 w 1328057"/>
              <a:gd name="connsiteY11" fmla="*/ 293914 h 455385"/>
              <a:gd name="connsiteX12" fmla="*/ 1328057 w 1328057"/>
              <a:gd name="connsiteY12" fmla="*/ 119742 h 45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8057" h="455385">
                <a:moveTo>
                  <a:pt x="1328057" y="119742"/>
                </a:moveTo>
                <a:cubicBezTo>
                  <a:pt x="1328057" y="79828"/>
                  <a:pt x="1282700" y="74385"/>
                  <a:pt x="1230086" y="54428"/>
                </a:cubicBezTo>
                <a:cubicBezTo>
                  <a:pt x="1177472" y="34471"/>
                  <a:pt x="1068615" y="0"/>
                  <a:pt x="1012372" y="0"/>
                </a:cubicBezTo>
                <a:cubicBezTo>
                  <a:pt x="956129" y="0"/>
                  <a:pt x="967015" y="41728"/>
                  <a:pt x="892629" y="54428"/>
                </a:cubicBezTo>
                <a:cubicBezTo>
                  <a:pt x="818243" y="67128"/>
                  <a:pt x="649514" y="68943"/>
                  <a:pt x="566057" y="76200"/>
                </a:cubicBezTo>
                <a:cubicBezTo>
                  <a:pt x="482600" y="83457"/>
                  <a:pt x="464457" y="50800"/>
                  <a:pt x="391886" y="97971"/>
                </a:cubicBezTo>
                <a:cubicBezTo>
                  <a:pt x="319315" y="145142"/>
                  <a:pt x="175986" y="302985"/>
                  <a:pt x="130629" y="359228"/>
                </a:cubicBezTo>
                <a:cubicBezTo>
                  <a:pt x="85272" y="415471"/>
                  <a:pt x="0" y="420914"/>
                  <a:pt x="119743" y="435428"/>
                </a:cubicBezTo>
                <a:cubicBezTo>
                  <a:pt x="239486" y="449942"/>
                  <a:pt x="709386" y="455385"/>
                  <a:pt x="849086" y="446314"/>
                </a:cubicBezTo>
                <a:cubicBezTo>
                  <a:pt x="988786" y="437243"/>
                  <a:pt x="912586" y="406400"/>
                  <a:pt x="957943" y="381000"/>
                </a:cubicBezTo>
                <a:cubicBezTo>
                  <a:pt x="1003300" y="355600"/>
                  <a:pt x="1075872" y="308428"/>
                  <a:pt x="1121229" y="293914"/>
                </a:cubicBezTo>
                <a:cubicBezTo>
                  <a:pt x="1166586" y="279400"/>
                  <a:pt x="1195615" y="322943"/>
                  <a:pt x="1230086" y="293914"/>
                </a:cubicBezTo>
                <a:cubicBezTo>
                  <a:pt x="1264557" y="264885"/>
                  <a:pt x="1328057" y="159656"/>
                  <a:pt x="1328057" y="11974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248400" y="3276600"/>
            <a:ext cx="340158" cy="461665"/>
          </a:xfrm>
          <a:prstGeom prst="rect">
            <a:avLst/>
          </a:prstGeom>
          <a:noFill/>
        </p:spPr>
        <p:txBody>
          <a:bodyPr wrap="none" rtlCol="0">
            <a:spAutoFit/>
          </a:bodyPr>
          <a:lstStyle/>
          <a:p>
            <a:r>
              <a:rPr lang="en-US" sz="2400" b="1" dirty="0" smtClean="0"/>
              <a:t>3</a:t>
            </a:r>
            <a:endParaRPr lang="en-US" sz="2400" b="1" dirty="0"/>
          </a:p>
        </p:txBody>
      </p:sp>
      <p:sp>
        <p:nvSpPr>
          <p:cNvPr id="13" name="Freeform 12"/>
          <p:cNvSpPr/>
          <p:nvPr/>
        </p:nvSpPr>
        <p:spPr>
          <a:xfrm>
            <a:off x="5208815" y="1177473"/>
            <a:ext cx="1718128" cy="3089728"/>
          </a:xfrm>
          <a:custGeom>
            <a:avLst/>
            <a:gdLst>
              <a:gd name="connsiteX0" fmla="*/ 266699 w 1718128"/>
              <a:gd name="connsiteY0" fmla="*/ 230414 h 3245757"/>
              <a:gd name="connsiteX1" fmla="*/ 321128 w 1718128"/>
              <a:gd name="connsiteY1" fmla="*/ 437243 h 3245757"/>
              <a:gd name="connsiteX2" fmla="*/ 27214 w 1718128"/>
              <a:gd name="connsiteY2" fmla="*/ 2853871 h 3245757"/>
              <a:gd name="connsiteX3" fmla="*/ 157842 w 1718128"/>
              <a:gd name="connsiteY3" fmla="*/ 2788557 h 3245757"/>
              <a:gd name="connsiteX4" fmla="*/ 429985 w 1718128"/>
              <a:gd name="connsiteY4" fmla="*/ 2657928 h 3245757"/>
              <a:gd name="connsiteX5" fmla="*/ 658585 w 1718128"/>
              <a:gd name="connsiteY5" fmla="*/ 2657928 h 3245757"/>
              <a:gd name="connsiteX6" fmla="*/ 778328 w 1718128"/>
              <a:gd name="connsiteY6" fmla="*/ 2472871 h 3245757"/>
              <a:gd name="connsiteX7" fmla="*/ 974271 w 1718128"/>
              <a:gd name="connsiteY7" fmla="*/ 2374900 h 3245757"/>
              <a:gd name="connsiteX8" fmla="*/ 1300842 w 1718128"/>
              <a:gd name="connsiteY8" fmla="*/ 2364014 h 3245757"/>
              <a:gd name="connsiteX9" fmla="*/ 1464128 w 1718128"/>
              <a:gd name="connsiteY9" fmla="*/ 2287814 h 3245757"/>
              <a:gd name="connsiteX10" fmla="*/ 1583871 w 1718128"/>
              <a:gd name="connsiteY10" fmla="*/ 2124528 h 3245757"/>
              <a:gd name="connsiteX11" fmla="*/ 1714499 w 1718128"/>
              <a:gd name="connsiteY11" fmla="*/ 1939471 h 3245757"/>
              <a:gd name="connsiteX12" fmla="*/ 1562099 w 1718128"/>
              <a:gd name="connsiteY12" fmla="*/ 1874157 h 3245757"/>
              <a:gd name="connsiteX13" fmla="*/ 1431471 w 1718128"/>
              <a:gd name="connsiteY13" fmla="*/ 1776186 h 3245757"/>
              <a:gd name="connsiteX14" fmla="*/ 1344385 w 1718128"/>
              <a:gd name="connsiteY14" fmla="*/ 1362528 h 3245757"/>
              <a:gd name="connsiteX15" fmla="*/ 1268185 w 1718128"/>
              <a:gd name="connsiteY15" fmla="*/ 1297214 h 3245757"/>
              <a:gd name="connsiteX16" fmla="*/ 1246414 w 1718128"/>
              <a:gd name="connsiteY16" fmla="*/ 1057728 h 3245757"/>
              <a:gd name="connsiteX17" fmla="*/ 1094014 w 1718128"/>
              <a:gd name="connsiteY17" fmla="*/ 840014 h 3245757"/>
              <a:gd name="connsiteX18" fmla="*/ 898071 w 1718128"/>
              <a:gd name="connsiteY18" fmla="*/ 763814 h 3245757"/>
              <a:gd name="connsiteX19" fmla="*/ 734785 w 1718128"/>
              <a:gd name="connsiteY19" fmla="*/ 502557 h 3245757"/>
              <a:gd name="connsiteX20" fmla="*/ 647699 w 1718128"/>
              <a:gd name="connsiteY20" fmla="*/ 393700 h 3245757"/>
              <a:gd name="connsiteX21" fmla="*/ 527956 w 1718128"/>
              <a:gd name="connsiteY21" fmla="*/ 241300 h 3245757"/>
              <a:gd name="connsiteX22" fmla="*/ 353785 w 1718128"/>
              <a:gd name="connsiteY22" fmla="*/ 175986 h 3245757"/>
              <a:gd name="connsiteX0" fmla="*/ 266699 w 1718128"/>
              <a:gd name="connsiteY0" fmla="*/ 230414 h 3245757"/>
              <a:gd name="connsiteX1" fmla="*/ 321128 w 1718128"/>
              <a:gd name="connsiteY1" fmla="*/ 437243 h 3245757"/>
              <a:gd name="connsiteX2" fmla="*/ 27214 w 1718128"/>
              <a:gd name="connsiteY2" fmla="*/ 2853871 h 3245757"/>
              <a:gd name="connsiteX3" fmla="*/ 157842 w 1718128"/>
              <a:gd name="connsiteY3" fmla="*/ 2788557 h 3245757"/>
              <a:gd name="connsiteX4" fmla="*/ 429985 w 1718128"/>
              <a:gd name="connsiteY4" fmla="*/ 2657928 h 3245757"/>
              <a:gd name="connsiteX5" fmla="*/ 658585 w 1718128"/>
              <a:gd name="connsiteY5" fmla="*/ 2657928 h 3245757"/>
              <a:gd name="connsiteX6" fmla="*/ 778328 w 1718128"/>
              <a:gd name="connsiteY6" fmla="*/ 2472871 h 3245757"/>
              <a:gd name="connsiteX7" fmla="*/ 974271 w 1718128"/>
              <a:gd name="connsiteY7" fmla="*/ 2374900 h 3245757"/>
              <a:gd name="connsiteX8" fmla="*/ 1300842 w 1718128"/>
              <a:gd name="connsiteY8" fmla="*/ 2364014 h 3245757"/>
              <a:gd name="connsiteX9" fmla="*/ 1464128 w 1718128"/>
              <a:gd name="connsiteY9" fmla="*/ 2287814 h 3245757"/>
              <a:gd name="connsiteX10" fmla="*/ 1583871 w 1718128"/>
              <a:gd name="connsiteY10" fmla="*/ 2124528 h 3245757"/>
              <a:gd name="connsiteX11" fmla="*/ 1714499 w 1718128"/>
              <a:gd name="connsiteY11" fmla="*/ 1939471 h 3245757"/>
              <a:gd name="connsiteX12" fmla="*/ 1562099 w 1718128"/>
              <a:gd name="connsiteY12" fmla="*/ 1874157 h 3245757"/>
              <a:gd name="connsiteX13" fmla="*/ 1431471 w 1718128"/>
              <a:gd name="connsiteY13" fmla="*/ 1776186 h 3245757"/>
              <a:gd name="connsiteX14" fmla="*/ 1344385 w 1718128"/>
              <a:gd name="connsiteY14" fmla="*/ 1362528 h 3245757"/>
              <a:gd name="connsiteX15" fmla="*/ 1268185 w 1718128"/>
              <a:gd name="connsiteY15" fmla="*/ 1297214 h 3245757"/>
              <a:gd name="connsiteX16" fmla="*/ 1246414 w 1718128"/>
              <a:gd name="connsiteY16" fmla="*/ 1057728 h 3245757"/>
              <a:gd name="connsiteX17" fmla="*/ 1094014 w 1718128"/>
              <a:gd name="connsiteY17" fmla="*/ 840014 h 3245757"/>
              <a:gd name="connsiteX18" fmla="*/ 898071 w 1718128"/>
              <a:gd name="connsiteY18" fmla="*/ 763814 h 3245757"/>
              <a:gd name="connsiteX19" fmla="*/ 734785 w 1718128"/>
              <a:gd name="connsiteY19" fmla="*/ 502557 h 3245757"/>
              <a:gd name="connsiteX20" fmla="*/ 647699 w 1718128"/>
              <a:gd name="connsiteY20" fmla="*/ 393700 h 3245757"/>
              <a:gd name="connsiteX21" fmla="*/ 527956 w 1718128"/>
              <a:gd name="connsiteY21" fmla="*/ 241300 h 3245757"/>
              <a:gd name="connsiteX22" fmla="*/ 353785 w 1718128"/>
              <a:gd name="connsiteY22" fmla="*/ 175986 h 3245757"/>
              <a:gd name="connsiteX23" fmla="*/ 266699 w 1718128"/>
              <a:gd name="connsiteY23" fmla="*/ 230414 h 3245757"/>
              <a:gd name="connsiteX0" fmla="*/ 321128 w 1718128"/>
              <a:gd name="connsiteY0" fmla="*/ 437243 h 3245757"/>
              <a:gd name="connsiteX1" fmla="*/ 27214 w 1718128"/>
              <a:gd name="connsiteY1" fmla="*/ 2853871 h 3245757"/>
              <a:gd name="connsiteX2" fmla="*/ 157842 w 1718128"/>
              <a:gd name="connsiteY2" fmla="*/ 2788557 h 3245757"/>
              <a:gd name="connsiteX3" fmla="*/ 429985 w 1718128"/>
              <a:gd name="connsiteY3" fmla="*/ 2657928 h 3245757"/>
              <a:gd name="connsiteX4" fmla="*/ 658585 w 1718128"/>
              <a:gd name="connsiteY4" fmla="*/ 2657928 h 3245757"/>
              <a:gd name="connsiteX5" fmla="*/ 778328 w 1718128"/>
              <a:gd name="connsiteY5" fmla="*/ 2472871 h 3245757"/>
              <a:gd name="connsiteX6" fmla="*/ 974271 w 1718128"/>
              <a:gd name="connsiteY6" fmla="*/ 2374900 h 3245757"/>
              <a:gd name="connsiteX7" fmla="*/ 1300842 w 1718128"/>
              <a:gd name="connsiteY7" fmla="*/ 2364014 h 3245757"/>
              <a:gd name="connsiteX8" fmla="*/ 1464128 w 1718128"/>
              <a:gd name="connsiteY8" fmla="*/ 2287814 h 3245757"/>
              <a:gd name="connsiteX9" fmla="*/ 1583871 w 1718128"/>
              <a:gd name="connsiteY9" fmla="*/ 2124528 h 3245757"/>
              <a:gd name="connsiteX10" fmla="*/ 1714499 w 1718128"/>
              <a:gd name="connsiteY10" fmla="*/ 1939471 h 3245757"/>
              <a:gd name="connsiteX11" fmla="*/ 1562099 w 1718128"/>
              <a:gd name="connsiteY11" fmla="*/ 1874157 h 3245757"/>
              <a:gd name="connsiteX12" fmla="*/ 1431471 w 1718128"/>
              <a:gd name="connsiteY12" fmla="*/ 1776186 h 3245757"/>
              <a:gd name="connsiteX13" fmla="*/ 1344385 w 1718128"/>
              <a:gd name="connsiteY13" fmla="*/ 1362528 h 3245757"/>
              <a:gd name="connsiteX14" fmla="*/ 1268185 w 1718128"/>
              <a:gd name="connsiteY14" fmla="*/ 1297214 h 3245757"/>
              <a:gd name="connsiteX15" fmla="*/ 1246414 w 1718128"/>
              <a:gd name="connsiteY15" fmla="*/ 1057728 h 3245757"/>
              <a:gd name="connsiteX16" fmla="*/ 1094014 w 1718128"/>
              <a:gd name="connsiteY16" fmla="*/ 840014 h 3245757"/>
              <a:gd name="connsiteX17" fmla="*/ 898071 w 1718128"/>
              <a:gd name="connsiteY17" fmla="*/ 763814 h 3245757"/>
              <a:gd name="connsiteX18" fmla="*/ 734785 w 1718128"/>
              <a:gd name="connsiteY18" fmla="*/ 502557 h 3245757"/>
              <a:gd name="connsiteX19" fmla="*/ 647699 w 1718128"/>
              <a:gd name="connsiteY19" fmla="*/ 393700 h 3245757"/>
              <a:gd name="connsiteX20" fmla="*/ 527956 w 1718128"/>
              <a:gd name="connsiteY20" fmla="*/ 241300 h 3245757"/>
              <a:gd name="connsiteX21" fmla="*/ 353785 w 1718128"/>
              <a:gd name="connsiteY21" fmla="*/ 175986 h 3245757"/>
              <a:gd name="connsiteX22" fmla="*/ 266699 w 1718128"/>
              <a:gd name="connsiteY22" fmla="*/ 230414 h 3245757"/>
              <a:gd name="connsiteX23" fmla="*/ 412568 w 1718128"/>
              <a:gd name="connsiteY23" fmla="*/ 528683 h 3245757"/>
              <a:gd name="connsiteX0" fmla="*/ 321128 w 1718128"/>
              <a:gd name="connsiteY0" fmla="*/ 281214 h 3089728"/>
              <a:gd name="connsiteX1" fmla="*/ 27214 w 1718128"/>
              <a:gd name="connsiteY1" fmla="*/ 2697842 h 3089728"/>
              <a:gd name="connsiteX2" fmla="*/ 157842 w 1718128"/>
              <a:gd name="connsiteY2" fmla="*/ 2632528 h 3089728"/>
              <a:gd name="connsiteX3" fmla="*/ 429985 w 1718128"/>
              <a:gd name="connsiteY3" fmla="*/ 2501899 h 3089728"/>
              <a:gd name="connsiteX4" fmla="*/ 658585 w 1718128"/>
              <a:gd name="connsiteY4" fmla="*/ 2501899 h 3089728"/>
              <a:gd name="connsiteX5" fmla="*/ 778328 w 1718128"/>
              <a:gd name="connsiteY5" fmla="*/ 2316842 h 3089728"/>
              <a:gd name="connsiteX6" fmla="*/ 974271 w 1718128"/>
              <a:gd name="connsiteY6" fmla="*/ 2218871 h 3089728"/>
              <a:gd name="connsiteX7" fmla="*/ 1300842 w 1718128"/>
              <a:gd name="connsiteY7" fmla="*/ 2207985 h 3089728"/>
              <a:gd name="connsiteX8" fmla="*/ 1464128 w 1718128"/>
              <a:gd name="connsiteY8" fmla="*/ 2131785 h 3089728"/>
              <a:gd name="connsiteX9" fmla="*/ 1583871 w 1718128"/>
              <a:gd name="connsiteY9" fmla="*/ 1968499 h 3089728"/>
              <a:gd name="connsiteX10" fmla="*/ 1714499 w 1718128"/>
              <a:gd name="connsiteY10" fmla="*/ 1783442 h 3089728"/>
              <a:gd name="connsiteX11" fmla="*/ 1562099 w 1718128"/>
              <a:gd name="connsiteY11" fmla="*/ 1718128 h 3089728"/>
              <a:gd name="connsiteX12" fmla="*/ 1431471 w 1718128"/>
              <a:gd name="connsiteY12" fmla="*/ 1620157 h 3089728"/>
              <a:gd name="connsiteX13" fmla="*/ 1344385 w 1718128"/>
              <a:gd name="connsiteY13" fmla="*/ 1206499 h 3089728"/>
              <a:gd name="connsiteX14" fmla="*/ 1268185 w 1718128"/>
              <a:gd name="connsiteY14" fmla="*/ 1141185 h 3089728"/>
              <a:gd name="connsiteX15" fmla="*/ 1246414 w 1718128"/>
              <a:gd name="connsiteY15" fmla="*/ 901699 h 3089728"/>
              <a:gd name="connsiteX16" fmla="*/ 1094014 w 1718128"/>
              <a:gd name="connsiteY16" fmla="*/ 683985 h 3089728"/>
              <a:gd name="connsiteX17" fmla="*/ 898071 w 1718128"/>
              <a:gd name="connsiteY17" fmla="*/ 607785 h 3089728"/>
              <a:gd name="connsiteX18" fmla="*/ 734785 w 1718128"/>
              <a:gd name="connsiteY18" fmla="*/ 346528 h 3089728"/>
              <a:gd name="connsiteX19" fmla="*/ 647699 w 1718128"/>
              <a:gd name="connsiteY19" fmla="*/ 237671 h 3089728"/>
              <a:gd name="connsiteX20" fmla="*/ 527956 w 1718128"/>
              <a:gd name="connsiteY20" fmla="*/ 85271 h 3089728"/>
              <a:gd name="connsiteX21" fmla="*/ 353785 w 1718128"/>
              <a:gd name="connsiteY21" fmla="*/ 19957 h 3089728"/>
              <a:gd name="connsiteX22" fmla="*/ 266699 w 1718128"/>
              <a:gd name="connsiteY22" fmla="*/ 74385 h 3089728"/>
              <a:gd name="connsiteX0" fmla="*/ 321128 w 1718128"/>
              <a:gd name="connsiteY0" fmla="*/ 281214 h 3089728"/>
              <a:gd name="connsiteX1" fmla="*/ 27214 w 1718128"/>
              <a:gd name="connsiteY1" fmla="*/ 2697842 h 3089728"/>
              <a:gd name="connsiteX2" fmla="*/ 157842 w 1718128"/>
              <a:gd name="connsiteY2" fmla="*/ 2632528 h 3089728"/>
              <a:gd name="connsiteX3" fmla="*/ 429985 w 1718128"/>
              <a:gd name="connsiteY3" fmla="*/ 2501899 h 3089728"/>
              <a:gd name="connsiteX4" fmla="*/ 658585 w 1718128"/>
              <a:gd name="connsiteY4" fmla="*/ 2501899 h 3089728"/>
              <a:gd name="connsiteX5" fmla="*/ 778328 w 1718128"/>
              <a:gd name="connsiteY5" fmla="*/ 2316842 h 3089728"/>
              <a:gd name="connsiteX6" fmla="*/ 974271 w 1718128"/>
              <a:gd name="connsiteY6" fmla="*/ 2218871 h 3089728"/>
              <a:gd name="connsiteX7" fmla="*/ 1300842 w 1718128"/>
              <a:gd name="connsiteY7" fmla="*/ 2207985 h 3089728"/>
              <a:gd name="connsiteX8" fmla="*/ 1464128 w 1718128"/>
              <a:gd name="connsiteY8" fmla="*/ 2131785 h 3089728"/>
              <a:gd name="connsiteX9" fmla="*/ 1583871 w 1718128"/>
              <a:gd name="connsiteY9" fmla="*/ 1968499 h 3089728"/>
              <a:gd name="connsiteX10" fmla="*/ 1714499 w 1718128"/>
              <a:gd name="connsiteY10" fmla="*/ 1783442 h 3089728"/>
              <a:gd name="connsiteX11" fmla="*/ 1562099 w 1718128"/>
              <a:gd name="connsiteY11" fmla="*/ 1718128 h 3089728"/>
              <a:gd name="connsiteX12" fmla="*/ 1431471 w 1718128"/>
              <a:gd name="connsiteY12" fmla="*/ 1620157 h 3089728"/>
              <a:gd name="connsiteX13" fmla="*/ 1344385 w 1718128"/>
              <a:gd name="connsiteY13" fmla="*/ 1206499 h 3089728"/>
              <a:gd name="connsiteX14" fmla="*/ 1268185 w 1718128"/>
              <a:gd name="connsiteY14" fmla="*/ 1141185 h 3089728"/>
              <a:gd name="connsiteX15" fmla="*/ 1246414 w 1718128"/>
              <a:gd name="connsiteY15" fmla="*/ 901699 h 3089728"/>
              <a:gd name="connsiteX16" fmla="*/ 1094014 w 1718128"/>
              <a:gd name="connsiteY16" fmla="*/ 683985 h 3089728"/>
              <a:gd name="connsiteX17" fmla="*/ 898071 w 1718128"/>
              <a:gd name="connsiteY17" fmla="*/ 607785 h 3089728"/>
              <a:gd name="connsiteX18" fmla="*/ 734785 w 1718128"/>
              <a:gd name="connsiteY18" fmla="*/ 346528 h 3089728"/>
              <a:gd name="connsiteX19" fmla="*/ 647699 w 1718128"/>
              <a:gd name="connsiteY19" fmla="*/ 237671 h 3089728"/>
              <a:gd name="connsiteX20" fmla="*/ 527956 w 1718128"/>
              <a:gd name="connsiteY20" fmla="*/ 85271 h 3089728"/>
              <a:gd name="connsiteX21" fmla="*/ 353785 w 1718128"/>
              <a:gd name="connsiteY21" fmla="*/ 19957 h 3089728"/>
              <a:gd name="connsiteX22" fmla="*/ 266699 w 1718128"/>
              <a:gd name="connsiteY22" fmla="*/ 74385 h 3089728"/>
              <a:gd name="connsiteX23" fmla="*/ 321128 w 1718128"/>
              <a:gd name="connsiteY23" fmla="*/ 281214 h 3089728"/>
              <a:gd name="connsiteX0" fmla="*/ 321128 w 1718128"/>
              <a:gd name="connsiteY0" fmla="*/ 281214 h 3089728"/>
              <a:gd name="connsiteX1" fmla="*/ 27214 w 1718128"/>
              <a:gd name="connsiteY1" fmla="*/ 2697842 h 3089728"/>
              <a:gd name="connsiteX2" fmla="*/ 157842 w 1718128"/>
              <a:gd name="connsiteY2" fmla="*/ 2632528 h 3089728"/>
              <a:gd name="connsiteX3" fmla="*/ 429985 w 1718128"/>
              <a:gd name="connsiteY3" fmla="*/ 2501899 h 3089728"/>
              <a:gd name="connsiteX4" fmla="*/ 658585 w 1718128"/>
              <a:gd name="connsiteY4" fmla="*/ 2501899 h 3089728"/>
              <a:gd name="connsiteX5" fmla="*/ 778328 w 1718128"/>
              <a:gd name="connsiteY5" fmla="*/ 2316842 h 3089728"/>
              <a:gd name="connsiteX6" fmla="*/ 974271 w 1718128"/>
              <a:gd name="connsiteY6" fmla="*/ 2218871 h 3089728"/>
              <a:gd name="connsiteX7" fmla="*/ 1300842 w 1718128"/>
              <a:gd name="connsiteY7" fmla="*/ 2207985 h 3089728"/>
              <a:gd name="connsiteX8" fmla="*/ 1464128 w 1718128"/>
              <a:gd name="connsiteY8" fmla="*/ 2131785 h 3089728"/>
              <a:gd name="connsiteX9" fmla="*/ 1583871 w 1718128"/>
              <a:gd name="connsiteY9" fmla="*/ 1968499 h 3089728"/>
              <a:gd name="connsiteX10" fmla="*/ 1714499 w 1718128"/>
              <a:gd name="connsiteY10" fmla="*/ 1783442 h 3089728"/>
              <a:gd name="connsiteX11" fmla="*/ 1562099 w 1718128"/>
              <a:gd name="connsiteY11" fmla="*/ 1718128 h 3089728"/>
              <a:gd name="connsiteX12" fmla="*/ 1431471 w 1718128"/>
              <a:gd name="connsiteY12" fmla="*/ 1620157 h 3089728"/>
              <a:gd name="connsiteX13" fmla="*/ 1344385 w 1718128"/>
              <a:gd name="connsiteY13" fmla="*/ 1206499 h 3089728"/>
              <a:gd name="connsiteX14" fmla="*/ 1268185 w 1718128"/>
              <a:gd name="connsiteY14" fmla="*/ 1141185 h 3089728"/>
              <a:gd name="connsiteX15" fmla="*/ 1246414 w 1718128"/>
              <a:gd name="connsiteY15" fmla="*/ 901699 h 3089728"/>
              <a:gd name="connsiteX16" fmla="*/ 1094014 w 1718128"/>
              <a:gd name="connsiteY16" fmla="*/ 683985 h 3089728"/>
              <a:gd name="connsiteX17" fmla="*/ 898071 w 1718128"/>
              <a:gd name="connsiteY17" fmla="*/ 607785 h 3089728"/>
              <a:gd name="connsiteX18" fmla="*/ 734785 w 1718128"/>
              <a:gd name="connsiteY18" fmla="*/ 346528 h 3089728"/>
              <a:gd name="connsiteX19" fmla="*/ 647699 w 1718128"/>
              <a:gd name="connsiteY19" fmla="*/ 237671 h 3089728"/>
              <a:gd name="connsiteX20" fmla="*/ 527956 w 1718128"/>
              <a:gd name="connsiteY20" fmla="*/ 85271 h 3089728"/>
              <a:gd name="connsiteX21" fmla="*/ 353785 w 1718128"/>
              <a:gd name="connsiteY21" fmla="*/ 19957 h 3089728"/>
              <a:gd name="connsiteX22" fmla="*/ 266699 w 1718128"/>
              <a:gd name="connsiteY22" fmla="*/ 74385 h 3089728"/>
              <a:gd name="connsiteX23" fmla="*/ 321128 w 1718128"/>
              <a:gd name="connsiteY23" fmla="*/ 281214 h 308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18128" h="3089728">
                <a:moveTo>
                  <a:pt x="321128" y="281214"/>
                </a:moveTo>
                <a:cubicBezTo>
                  <a:pt x="281214" y="718457"/>
                  <a:pt x="54428" y="2305956"/>
                  <a:pt x="27214" y="2697842"/>
                </a:cubicBezTo>
                <a:cubicBezTo>
                  <a:pt x="0" y="3089728"/>
                  <a:pt x="157842" y="2632528"/>
                  <a:pt x="157842" y="2632528"/>
                </a:cubicBezTo>
                <a:cubicBezTo>
                  <a:pt x="224970" y="2599871"/>
                  <a:pt x="346528" y="2523671"/>
                  <a:pt x="429985" y="2501899"/>
                </a:cubicBezTo>
                <a:cubicBezTo>
                  <a:pt x="513442" y="2480128"/>
                  <a:pt x="600528" y="2532742"/>
                  <a:pt x="658585" y="2501899"/>
                </a:cubicBezTo>
                <a:cubicBezTo>
                  <a:pt x="716642" y="2471056"/>
                  <a:pt x="725714" y="2364013"/>
                  <a:pt x="778328" y="2316842"/>
                </a:cubicBezTo>
                <a:cubicBezTo>
                  <a:pt x="830942" y="2269671"/>
                  <a:pt x="887185" y="2237014"/>
                  <a:pt x="974271" y="2218871"/>
                </a:cubicBezTo>
                <a:cubicBezTo>
                  <a:pt x="1061357" y="2200728"/>
                  <a:pt x="1219199" y="2222499"/>
                  <a:pt x="1300842" y="2207985"/>
                </a:cubicBezTo>
                <a:cubicBezTo>
                  <a:pt x="1382485" y="2193471"/>
                  <a:pt x="1416957" y="2171699"/>
                  <a:pt x="1464128" y="2131785"/>
                </a:cubicBezTo>
                <a:cubicBezTo>
                  <a:pt x="1511299" y="2091871"/>
                  <a:pt x="1542143" y="2026556"/>
                  <a:pt x="1583871" y="1968499"/>
                </a:cubicBezTo>
                <a:cubicBezTo>
                  <a:pt x="1625599" y="1910442"/>
                  <a:pt x="1718128" y="1825171"/>
                  <a:pt x="1714499" y="1783442"/>
                </a:cubicBezTo>
                <a:cubicBezTo>
                  <a:pt x="1710870" y="1741713"/>
                  <a:pt x="1609270" y="1745342"/>
                  <a:pt x="1562099" y="1718128"/>
                </a:cubicBezTo>
                <a:cubicBezTo>
                  <a:pt x="1514928" y="1690914"/>
                  <a:pt x="1467757" y="1705429"/>
                  <a:pt x="1431471" y="1620157"/>
                </a:cubicBezTo>
                <a:cubicBezTo>
                  <a:pt x="1395185" y="1534885"/>
                  <a:pt x="1371599" y="1286328"/>
                  <a:pt x="1344385" y="1206499"/>
                </a:cubicBezTo>
                <a:cubicBezTo>
                  <a:pt x="1317171" y="1126670"/>
                  <a:pt x="1284514" y="1191985"/>
                  <a:pt x="1268185" y="1141185"/>
                </a:cubicBezTo>
                <a:cubicBezTo>
                  <a:pt x="1251857" y="1090385"/>
                  <a:pt x="1275442" y="977899"/>
                  <a:pt x="1246414" y="901699"/>
                </a:cubicBezTo>
                <a:cubicBezTo>
                  <a:pt x="1217386" y="825499"/>
                  <a:pt x="1152071" y="732971"/>
                  <a:pt x="1094014" y="683985"/>
                </a:cubicBezTo>
                <a:cubicBezTo>
                  <a:pt x="1035957" y="634999"/>
                  <a:pt x="957942" y="664028"/>
                  <a:pt x="898071" y="607785"/>
                </a:cubicBezTo>
                <a:cubicBezTo>
                  <a:pt x="838200" y="551542"/>
                  <a:pt x="776514" y="408214"/>
                  <a:pt x="734785" y="346528"/>
                </a:cubicBezTo>
                <a:cubicBezTo>
                  <a:pt x="693056" y="284842"/>
                  <a:pt x="647699" y="237671"/>
                  <a:pt x="647699" y="237671"/>
                </a:cubicBezTo>
                <a:cubicBezTo>
                  <a:pt x="613227" y="194128"/>
                  <a:pt x="576942" y="121557"/>
                  <a:pt x="527956" y="85271"/>
                </a:cubicBezTo>
                <a:cubicBezTo>
                  <a:pt x="478970" y="48985"/>
                  <a:pt x="341085" y="0"/>
                  <a:pt x="353785" y="19957"/>
                </a:cubicBezTo>
                <a:lnTo>
                  <a:pt x="266699" y="74385"/>
                </a:lnTo>
                <a:lnTo>
                  <a:pt x="321128" y="281214"/>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5791200" y="2362200"/>
            <a:ext cx="340158" cy="461665"/>
          </a:xfrm>
          <a:prstGeom prst="rect">
            <a:avLst/>
          </a:prstGeom>
          <a:noFill/>
        </p:spPr>
        <p:txBody>
          <a:bodyPr wrap="none" rtlCol="0">
            <a:spAutoFit/>
          </a:bodyPr>
          <a:lstStyle/>
          <a:p>
            <a:r>
              <a:rPr lang="en-US" sz="2400" b="1" dirty="0" smtClean="0"/>
              <a:t>4</a:t>
            </a:r>
            <a:endParaRPr lang="en-US" sz="2400" b="1" dirty="0"/>
          </a:p>
        </p:txBody>
      </p:sp>
      <p:sp>
        <p:nvSpPr>
          <p:cNvPr id="14" name="Freeform 13"/>
          <p:cNvSpPr/>
          <p:nvPr/>
        </p:nvSpPr>
        <p:spPr>
          <a:xfrm>
            <a:off x="3022600" y="829128"/>
            <a:ext cx="2529114" cy="2721429"/>
          </a:xfrm>
          <a:custGeom>
            <a:avLst/>
            <a:gdLst>
              <a:gd name="connsiteX0" fmla="*/ 2365829 w 2529114"/>
              <a:gd name="connsiteY0" fmla="*/ 2469243 h 2721429"/>
              <a:gd name="connsiteX1" fmla="*/ 2071914 w 2529114"/>
              <a:gd name="connsiteY1" fmla="*/ 2153558 h 2721429"/>
              <a:gd name="connsiteX2" fmla="*/ 1810657 w 2529114"/>
              <a:gd name="connsiteY2" fmla="*/ 2186215 h 2721429"/>
              <a:gd name="connsiteX3" fmla="*/ 1669143 w 2529114"/>
              <a:gd name="connsiteY3" fmla="*/ 2088243 h 2721429"/>
              <a:gd name="connsiteX4" fmla="*/ 1462314 w 2529114"/>
              <a:gd name="connsiteY4" fmla="*/ 1914072 h 2721429"/>
              <a:gd name="connsiteX5" fmla="*/ 1407886 w 2529114"/>
              <a:gd name="connsiteY5" fmla="*/ 1718129 h 2721429"/>
              <a:gd name="connsiteX6" fmla="*/ 1299029 w 2529114"/>
              <a:gd name="connsiteY6" fmla="*/ 1729015 h 2721429"/>
              <a:gd name="connsiteX7" fmla="*/ 1081314 w 2529114"/>
              <a:gd name="connsiteY7" fmla="*/ 1805215 h 2721429"/>
              <a:gd name="connsiteX8" fmla="*/ 961571 w 2529114"/>
              <a:gd name="connsiteY8" fmla="*/ 1696358 h 2721429"/>
              <a:gd name="connsiteX9" fmla="*/ 798286 w 2529114"/>
              <a:gd name="connsiteY9" fmla="*/ 1554843 h 2721429"/>
              <a:gd name="connsiteX10" fmla="*/ 820057 w 2529114"/>
              <a:gd name="connsiteY10" fmla="*/ 1456872 h 2721429"/>
              <a:gd name="connsiteX11" fmla="*/ 667657 w 2529114"/>
              <a:gd name="connsiteY11" fmla="*/ 1522186 h 2721429"/>
              <a:gd name="connsiteX12" fmla="*/ 515257 w 2529114"/>
              <a:gd name="connsiteY12" fmla="*/ 1696358 h 2721429"/>
              <a:gd name="connsiteX13" fmla="*/ 308429 w 2529114"/>
              <a:gd name="connsiteY13" fmla="*/ 1456872 h 2721429"/>
              <a:gd name="connsiteX14" fmla="*/ 199571 w 2529114"/>
              <a:gd name="connsiteY14" fmla="*/ 1097643 h 2721429"/>
              <a:gd name="connsiteX15" fmla="*/ 254000 w 2529114"/>
              <a:gd name="connsiteY15" fmla="*/ 977901 h 2721429"/>
              <a:gd name="connsiteX16" fmla="*/ 188686 w 2529114"/>
              <a:gd name="connsiteY16" fmla="*/ 890815 h 2721429"/>
              <a:gd name="connsiteX17" fmla="*/ 112486 w 2529114"/>
              <a:gd name="connsiteY17" fmla="*/ 771072 h 2721429"/>
              <a:gd name="connsiteX18" fmla="*/ 3629 w 2529114"/>
              <a:gd name="connsiteY18" fmla="*/ 618672 h 2721429"/>
              <a:gd name="connsiteX19" fmla="*/ 90714 w 2529114"/>
              <a:gd name="connsiteY19" fmla="*/ 498929 h 2721429"/>
              <a:gd name="connsiteX20" fmla="*/ 232229 w 2529114"/>
              <a:gd name="connsiteY20" fmla="*/ 444501 h 2721429"/>
              <a:gd name="connsiteX21" fmla="*/ 210457 w 2529114"/>
              <a:gd name="connsiteY21" fmla="*/ 259443 h 2721429"/>
              <a:gd name="connsiteX22" fmla="*/ 308429 w 2529114"/>
              <a:gd name="connsiteY22" fmla="*/ 30843 h 2721429"/>
              <a:gd name="connsiteX23" fmla="*/ 449943 w 2529114"/>
              <a:gd name="connsiteY23" fmla="*/ 74386 h 2721429"/>
              <a:gd name="connsiteX24" fmla="*/ 613229 w 2529114"/>
              <a:gd name="connsiteY24" fmla="*/ 63501 h 2721429"/>
              <a:gd name="connsiteX25" fmla="*/ 776514 w 2529114"/>
              <a:gd name="connsiteY25" fmla="*/ 194129 h 2721429"/>
              <a:gd name="connsiteX26" fmla="*/ 885371 w 2529114"/>
              <a:gd name="connsiteY26" fmla="*/ 379186 h 2721429"/>
              <a:gd name="connsiteX27" fmla="*/ 1211943 w 2529114"/>
              <a:gd name="connsiteY27" fmla="*/ 455386 h 2721429"/>
              <a:gd name="connsiteX28" fmla="*/ 1549400 w 2529114"/>
              <a:gd name="connsiteY28" fmla="*/ 575129 h 2721429"/>
              <a:gd name="connsiteX29" fmla="*/ 1886857 w 2529114"/>
              <a:gd name="connsiteY29" fmla="*/ 444501 h 2721429"/>
              <a:gd name="connsiteX30" fmla="*/ 2006600 w 2529114"/>
              <a:gd name="connsiteY30" fmla="*/ 596901 h 2721429"/>
              <a:gd name="connsiteX31" fmla="*/ 2137229 w 2529114"/>
              <a:gd name="connsiteY31" fmla="*/ 651329 h 2721429"/>
              <a:gd name="connsiteX32" fmla="*/ 2180771 w 2529114"/>
              <a:gd name="connsiteY32" fmla="*/ 803729 h 2721429"/>
              <a:gd name="connsiteX33" fmla="*/ 2322286 w 2529114"/>
              <a:gd name="connsiteY33" fmla="*/ 803729 h 2721429"/>
              <a:gd name="connsiteX34" fmla="*/ 2387600 w 2529114"/>
              <a:gd name="connsiteY34" fmla="*/ 640443 h 2721429"/>
              <a:gd name="connsiteX35" fmla="*/ 2529114 w 2529114"/>
              <a:gd name="connsiteY35" fmla="*/ 640443 h 2721429"/>
              <a:gd name="connsiteX36" fmla="*/ 2365829 w 2529114"/>
              <a:gd name="connsiteY36" fmla="*/ 2469243 h 272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29114" h="2721429">
                <a:moveTo>
                  <a:pt x="2365829" y="2469243"/>
                </a:moveTo>
                <a:cubicBezTo>
                  <a:pt x="2289629" y="2721429"/>
                  <a:pt x="2164443" y="2200729"/>
                  <a:pt x="2071914" y="2153558"/>
                </a:cubicBezTo>
                <a:cubicBezTo>
                  <a:pt x="1979385" y="2106387"/>
                  <a:pt x="1877786" y="2197101"/>
                  <a:pt x="1810657" y="2186215"/>
                </a:cubicBezTo>
                <a:cubicBezTo>
                  <a:pt x="1743529" y="2175329"/>
                  <a:pt x="1727200" y="2133600"/>
                  <a:pt x="1669143" y="2088243"/>
                </a:cubicBezTo>
                <a:cubicBezTo>
                  <a:pt x="1611086" y="2042886"/>
                  <a:pt x="1505857" y="1975758"/>
                  <a:pt x="1462314" y="1914072"/>
                </a:cubicBezTo>
                <a:cubicBezTo>
                  <a:pt x="1418771" y="1852386"/>
                  <a:pt x="1435100" y="1748972"/>
                  <a:pt x="1407886" y="1718129"/>
                </a:cubicBezTo>
                <a:cubicBezTo>
                  <a:pt x="1380672" y="1687286"/>
                  <a:pt x="1353458" y="1714501"/>
                  <a:pt x="1299029" y="1729015"/>
                </a:cubicBezTo>
                <a:cubicBezTo>
                  <a:pt x="1244600" y="1743529"/>
                  <a:pt x="1137557" y="1810658"/>
                  <a:pt x="1081314" y="1805215"/>
                </a:cubicBezTo>
                <a:cubicBezTo>
                  <a:pt x="1025071" y="1799772"/>
                  <a:pt x="1008742" y="1738087"/>
                  <a:pt x="961571" y="1696358"/>
                </a:cubicBezTo>
                <a:cubicBezTo>
                  <a:pt x="914400" y="1654629"/>
                  <a:pt x="821872" y="1594757"/>
                  <a:pt x="798286" y="1554843"/>
                </a:cubicBezTo>
                <a:cubicBezTo>
                  <a:pt x="774700" y="1514929"/>
                  <a:pt x="841829" y="1462315"/>
                  <a:pt x="820057" y="1456872"/>
                </a:cubicBezTo>
                <a:cubicBezTo>
                  <a:pt x="798286" y="1451429"/>
                  <a:pt x="718457" y="1482272"/>
                  <a:pt x="667657" y="1522186"/>
                </a:cubicBezTo>
                <a:cubicBezTo>
                  <a:pt x="616857" y="1562100"/>
                  <a:pt x="575128" y="1707244"/>
                  <a:pt x="515257" y="1696358"/>
                </a:cubicBezTo>
                <a:cubicBezTo>
                  <a:pt x="455386" y="1685472"/>
                  <a:pt x="361043" y="1556658"/>
                  <a:pt x="308429" y="1456872"/>
                </a:cubicBezTo>
                <a:cubicBezTo>
                  <a:pt x="255815" y="1357086"/>
                  <a:pt x="208643" y="1177472"/>
                  <a:pt x="199571" y="1097643"/>
                </a:cubicBezTo>
                <a:cubicBezTo>
                  <a:pt x="190499" y="1017814"/>
                  <a:pt x="255814" y="1012372"/>
                  <a:pt x="254000" y="977901"/>
                </a:cubicBezTo>
                <a:cubicBezTo>
                  <a:pt x="252186" y="943430"/>
                  <a:pt x="212272" y="925287"/>
                  <a:pt x="188686" y="890815"/>
                </a:cubicBezTo>
                <a:cubicBezTo>
                  <a:pt x="165100" y="856344"/>
                  <a:pt x="143329" y="816429"/>
                  <a:pt x="112486" y="771072"/>
                </a:cubicBezTo>
                <a:cubicBezTo>
                  <a:pt x="81643" y="725715"/>
                  <a:pt x="7258" y="664029"/>
                  <a:pt x="3629" y="618672"/>
                </a:cubicBezTo>
                <a:cubicBezTo>
                  <a:pt x="0" y="573315"/>
                  <a:pt x="52614" y="527958"/>
                  <a:pt x="90714" y="498929"/>
                </a:cubicBezTo>
                <a:cubicBezTo>
                  <a:pt x="128814" y="469900"/>
                  <a:pt x="212272" y="484415"/>
                  <a:pt x="232229" y="444501"/>
                </a:cubicBezTo>
                <a:cubicBezTo>
                  <a:pt x="252186" y="404587"/>
                  <a:pt x="197757" y="328386"/>
                  <a:pt x="210457" y="259443"/>
                </a:cubicBezTo>
                <a:cubicBezTo>
                  <a:pt x="223157" y="190500"/>
                  <a:pt x="268515" y="61686"/>
                  <a:pt x="308429" y="30843"/>
                </a:cubicBezTo>
                <a:cubicBezTo>
                  <a:pt x="348343" y="0"/>
                  <a:pt x="399143" y="68943"/>
                  <a:pt x="449943" y="74386"/>
                </a:cubicBezTo>
                <a:cubicBezTo>
                  <a:pt x="500743" y="79829"/>
                  <a:pt x="558801" y="43544"/>
                  <a:pt x="613229" y="63501"/>
                </a:cubicBezTo>
                <a:cubicBezTo>
                  <a:pt x="667657" y="83458"/>
                  <a:pt x="731157" y="141515"/>
                  <a:pt x="776514" y="194129"/>
                </a:cubicBezTo>
                <a:cubicBezTo>
                  <a:pt x="821871" y="246743"/>
                  <a:pt x="812800" y="335643"/>
                  <a:pt x="885371" y="379186"/>
                </a:cubicBezTo>
                <a:cubicBezTo>
                  <a:pt x="957942" y="422729"/>
                  <a:pt x="1101272" y="422729"/>
                  <a:pt x="1211943" y="455386"/>
                </a:cubicBezTo>
                <a:cubicBezTo>
                  <a:pt x="1322614" y="488043"/>
                  <a:pt x="1436914" y="576943"/>
                  <a:pt x="1549400" y="575129"/>
                </a:cubicBezTo>
                <a:cubicBezTo>
                  <a:pt x="1661886" y="573315"/>
                  <a:pt x="1810657" y="440872"/>
                  <a:pt x="1886857" y="444501"/>
                </a:cubicBezTo>
                <a:cubicBezTo>
                  <a:pt x="1963057" y="448130"/>
                  <a:pt x="1964871" y="562430"/>
                  <a:pt x="2006600" y="596901"/>
                </a:cubicBezTo>
                <a:cubicBezTo>
                  <a:pt x="2048329" y="631372"/>
                  <a:pt x="2108201" y="616858"/>
                  <a:pt x="2137229" y="651329"/>
                </a:cubicBezTo>
                <a:cubicBezTo>
                  <a:pt x="2166257" y="685800"/>
                  <a:pt x="2149928" y="778329"/>
                  <a:pt x="2180771" y="803729"/>
                </a:cubicBezTo>
                <a:cubicBezTo>
                  <a:pt x="2211614" y="829129"/>
                  <a:pt x="2287815" y="830943"/>
                  <a:pt x="2322286" y="803729"/>
                </a:cubicBezTo>
                <a:cubicBezTo>
                  <a:pt x="2356757" y="776515"/>
                  <a:pt x="2353129" y="667657"/>
                  <a:pt x="2387600" y="640443"/>
                </a:cubicBezTo>
                <a:cubicBezTo>
                  <a:pt x="2422071" y="613229"/>
                  <a:pt x="2529114" y="341086"/>
                  <a:pt x="2529114" y="640443"/>
                </a:cubicBezTo>
                <a:cubicBezTo>
                  <a:pt x="2529114" y="939800"/>
                  <a:pt x="2442029" y="2217057"/>
                  <a:pt x="2365829" y="246924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886200" y="1600200"/>
            <a:ext cx="340158" cy="461665"/>
          </a:xfrm>
          <a:prstGeom prst="rect">
            <a:avLst/>
          </a:prstGeom>
          <a:noFill/>
        </p:spPr>
        <p:txBody>
          <a:bodyPr wrap="none" rtlCol="0">
            <a:spAutoFit/>
          </a:bodyPr>
          <a:lstStyle/>
          <a:p>
            <a:r>
              <a:rPr lang="en-US" sz="2400" b="1" dirty="0" smtClean="0"/>
              <a:t>5</a:t>
            </a:r>
            <a:endParaRPr lang="en-US" sz="2400" b="1" dirty="0"/>
          </a:p>
        </p:txBody>
      </p:sp>
      <p:sp>
        <p:nvSpPr>
          <p:cNvPr id="16" name="Freeform 15"/>
          <p:cNvSpPr/>
          <p:nvPr/>
        </p:nvSpPr>
        <p:spPr>
          <a:xfrm>
            <a:off x="4622800" y="6028872"/>
            <a:ext cx="803728" cy="781956"/>
          </a:xfrm>
          <a:custGeom>
            <a:avLst/>
            <a:gdLst>
              <a:gd name="connsiteX0" fmla="*/ 286657 w 803728"/>
              <a:gd name="connsiteY0" fmla="*/ 774699 h 781956"/>
              <a:gd name="connsiteX1" fmla="*/ 537029 w 803728"/>
              <a:gd name="connsiteY1" fmla="*/ 567871 h 781956"/>
              <a:gd name="connsiteX2" fmla="*/ 776514 w 803728"/>
              <a:gd name="connsiteY2" fmla="*/ 535214 h 781956"/>
              <a:gd name="connsiteX3" fmla="*/ 700314 w 803728"/>
              <a:gd name="connsiteY3" fmla="*/ 393699 h 781956"/>
              <a:gd name="connsiteX4" fmla="*/ 645886 w 803728"/>
              <a:gd name="connsiteY4" fmla="*/ 241299 h 781956"/>
              <a:gd name="connsiteX5" fmla="*/ 460829 w 803728"/>
              <a:gd name="connsiteY5" fmla="*/ 34471 h 781956"/>
              <a:gd name="connsiteX6" fmla="*/ 264886 w 803728"/>
              <a:gd name="connsiteY6" fmla="*/ 34471 h 781956"/>
              <a:gd name="connsiteX7" fmla="*/ 145143 w 803728"/>
              <a:gd name="connsiteY7" fmla="*/ 208642 h 781956"/>
              <a:gd name="connsiteX8" fmla="*/ 25400 w 803728"/>
              <a:gd name="connsiteY8" fmla="*/ 219528 h 781956"/>
              <a:gd name="connsiteX9" fmla="*/ 14514 w 803728"/>
              <a:gd name="connsiteY9" fmla="*/ 502557 h 781956"/>
              <a:gd name="connsiteX10" fmla="*/ 112486 w 803728"/>
              <a:gd name="connsiteY10" fmla="*/ 611414 h 781956"/>
              <a:gd name="connsiteX11" fmla="*/ 286657 w 803728"/>
              <a:gd name="connsiteY11" fmla="*/ 774699 h 78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728" h="781956">
                <a:moveTo>
                  <a:pt x="286657" y="774699"/>
                </a:moveTo>
                <a:cubicBezTo>
                  <a:pt x="357414" y="767442"/>
                  <a:pt x="455386" y="607785"/>
                  <a:pt x="537029" y="567871"/>
                </a:cubicBezTo>
                <a:cubicBezTo>
                  <a:pt x="618672" y="527957"/>
                  <a:pt x="749300" y="564243"/>
                  <a:pt x="776514" y="535214"/>
                </a:cubicBezTo>
                <a:cubicBezTo>
                  <a:pt x="803728" y="506185"/>
                  <a:pt x="722085" y="442685"/>
                  <a:pt x="700314" y="393699"/>
                </a:cubicBezTo>
                <a:cubicBezTo>
                  <a:pt x="678543" y="344713"/>
                  <a:pt x="685800" y="301170"/>
                  <a:pt x="645886" y="241299"/>
                </a:cubicBezTo>
                <a:cubicBezTo>
                  <a:pt x="605972" y="181428"/>
                  <a:pt x="524329" y="68942"/>
                  <a:pt x="460829" y="34471"/>
                </a:cubicBezTo>
                <a:cubicBezTo>
                  <a:pt x="397329" y="0"/>
                  <a:pt x="317500" y="5443"/>
                  <a:pt x="264886" y="34471"/>
                </a:cubicBezTo>
                <a:cubicBezTo>
                  <a:pt x="212272" y="63500"/>
                  <a:pt x="185057" y="177799"/>
                  <a:pt x="145143" y="208642"/>
                </a:cubicBezTo>
                <a:cubicBezTo>
                  <a:pt x="105229" y="239485"/>
                  <a:pt x="47171" y="170542"/>
                  <a:pt x="25400" y="219528"/>
                </a:cubicBezTo>
                <a:cubicBezTo>
                  <a:pt x="3629" y="268514"/>
                  <a:pt x="0" y="437243"/>
                  <a:pt x="14514" y="502557"/>
                </a:cubicBezTo>
                <a:cubicBezTo>
                  <a:pt x="29028" y="567871"/>
                  <a:pt x="65315" y="567871"/>
                  <a:pt x="112486" y="611414"/>
                </a:cubicBezTo>
                <a:cubicBezTo>
                  <a:pt x="159657" y="654957"/>
                  <a:pt x="215900" y="781956"/>
                  <a:pt x="286657" y="7746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800600" y="6248400"/>
            <a:ext cx="340158" cy="461665"/>
          </a:xfrm>
          <a:prstGeom prst="rect">
            <a:avLst/>
          </a:prstGeom>
          <a:noFill/>
        </p:spPr>
        <p:txBody>
          <a:bodyPr wrap="none" rtlCol="0">
            <a:spAutoFit/>
          </a:bodyPr>
          <a:lstStyle/>
          <a:p>
            <a:r>
              <a:rPr lang="en-US" sz="2400" b="1" dirty="0" smtClean="0"/>
              <a:t>6</a:t>
            </a:r>
            <a:endParaRPr lang="en-US" sz="2400" b="1" dirty="0"/>
          </a:p>
        </p:txBody>
      </p:sp>
      <p:sp>
        <p:nvSpPr>
          <p:cNvPr id="21" name="Freeform 20"/>
          <p:cNvSpPr/>
          <p:nvPr/>
        </p:nvSpPr>
        <p:spPr>
          <a:xfrm>
            <a:off x="192315" y="1337128"/>
            <a:ext cx="5188856" cy="2924630"/>
          </a:xfrm>
          <a:custGeom>
            <a:avLst/>
            <a:gdLst>
              <a:gd name="connsiteX0" fmla="*/ 2833914 w 5188856"/>
              <a:gd name="connsiteY0" fmla="*/ 78015 h 2924630"/>
              <a:gd name="connsiteX1" fmla="*/ 2757714 w 5188856"/>
              <a:gd name="connsiteY1" fmla="*/ 23586 h 2924630"/>
              <a:gd name="connsiteX2" fmla="*/ 2648856 w 5188856"/>
              <a:gd name="connsiteY2" fmla="*/ 23586 h 2924630"/>
              <a:gd name="connsiteX3" fmla="*/ 2605314 w 5188856"/>
              <a:gd name="connsiteY3" fmla="*/ 165101 h 2924630"/>
              <a:gd name="connsiteX4" fmla="*/ 2496456 w 5188856"/>
              <a:gd name="connsiteY4" fmla="*/ 339272 h 2924630"/>
              <a:gd name="connsiteX5" fmla="*/ 2322285 w 5188856"/>
              <a:gd name="connsiteY5" fmla="*/ 480786 h 2924630"/>
              <a:gd name="connsiteX6" fmla="*/ 2191656 w 5188856"/>
              <a:gd name="connsiteY6" fmla="*/ 698501 h 2924630"/>
              <a:gd name="connsiteX7" fmla="*/ 2104571 w 5188856"/>
              <a:gd name="connsiteY7" fmla="*/ 796472 h 2924630"/>
              <a:gd name="connsiteX8" fmla="*/ 1941285 w 5188856"/>
              <a:gd name="connsiteY8" fmla="*/ 622301 h 2924630"/>
              <a:gd name="connsiteX9" fmla="*/ 1810656 w 5188856"/>
              <a:gd name="connsiteY9" fmla="*/ 556986 h 2924630"/>
              <a:gd name="connsiteX10" fmla="*/ 1756228 w 5188856"/>
              <a:gd name="connsiteY10" fmla="*/ 807358 h 2924630"/>
              <a:gd name="connsiteX11" fmla="*/ 1669142 w 5188856"/>
              <a:gd name="connsiteY11" fmla="*/ 850901 h 2924630"/>
              <a:gd name="connsiteX12" fmla="*/ 1516742 w 5188856"/>
              <a:gd name="connsiteY12" fmla="*/ 861786 h 2924630"/>
              <a:gd name="connsiteX13" fmla="*/ 1266371 w 5188856"/>
              <a:gd name="connsiteY13" fmla="*/ 937986 h 2924630"/>
              <a:gd name="connsiteX14" fmla="*/ 1026885 w 5188856"/>
              <a:gd name="connsiteY14" fmla="*/ 894443 h 2924630"/>
              <a:gd name="connsiteX15" fmla="*/ 743856 w 5188856"/>
              <a:gd name="connsiteY15" fmla="*/ 872672 h 2924630"/>
              <a:gd name="connsiteX16" fmla="*/ 569685 w 5188856"/>
              <a:gd name="connsiteY16" fmla="*/ 883558 h 2924630"/>
              <a:gd name="connsiteX17" fmla="*/ 308428 w 5188856"/>
              <a:gd name="connsiteY17" fmla="*/ 1231901 h 2924630"/>
              <a:gd name="connsiteX18" fmla="*/ 362856 w 5188856"/>
              <a:gd name="connsiteY18" fmla="*/ 1362529 h 2924630"/>
              <a:gd name="connsiteX19" fmla="*/ 134256 w 5188856"/>
              <a:gd name="connsiteY19" fmla="*/ 1384301 h 2924630"/>
              <a:gd name="connsiteX20" fmla="*/ 3628 w 5188856"/>
              <a:gd name="connsiteY20" fmla="*/ 1493158 h 2924630"/>
              <a:gd name="connsiteX21" fmla="*/ 112485 w 5188856"/>
              <a:gd name="connsiteY21" fmla="*/ 1743529 h 2924630"/>
              <a:gd name="connsiteX22" fmla="*/ 264885 w 5188856"/>
              <a:gd name="connsiteY22" fmla="*/ 1787072 h 2924630"/>
              <a:gd name="connsiteX23" fmla="*/ 308428 w 5188856"/>
              <a:gd name="connsiteY23" fmla="*/ 1983015 h 2924630"/>
              <a:gd name="connsiteX24" fmla="*/ 493485 w 5188856"/>
              <a:gd name="connsiteY24" fmla="*/ 2026558 h 2924630"/>
              <a:gd name="connsiteX25" fmla="*/ 537028 w 5188856"/>
              <a:gd name="connsiteY25" fmla="*/ 2298701 h 2924630"/>
              <a:gd name="connsiteX26" fmla="*/ 537028 w 5188856"/>
              <a:gd name="connsiteY26" fmla="*/ 2516415 h 2924630"/>
              <a:gd name="connsiteX27" fmla="*/ 732971 w 5188856"/>
              <a:gd name="connsiteY27" fmla="*/ 2505529 h 2924630"/>
              <a:gd name="connsiteX28" fmla="*/ 732971 w 5188856"/>
              <a:gd name="connsiteY28" fmla="*/ 2625272 h 2924630"/>
              <a:gd name="connsiteX29" fmla="*/ 939799 w 5188856"/>
              <a:gd name="connsiteY29" fmla="*/ 2549072 h 2924630"/>
              <a:gd name="connsiteX30" fmla="*/ 1048656 w 5188856"/>
              <a:gd name="connsiteY30" fmla="*/ 2636158 h 2924630"/>
              <a:gd name="connsiteX31" fmla="*/ 1255485 w 5188856"/>
              <a:gd name="connsiteY31" fmla="*/ 2755901 h 2924630"/>
              <a:gd name="connsiteX32" fmla="*/ 1353456 w 5188856"/>
              <a:gd name="connsiteY32" fmla="*/ 2832101 h 2924630"/>
              <a:gd name="connsiteX33" fmla="*/ 1571171 w 5188856"/>
              <a:gd name="connsiteY33" fmla="*/ 2908301 h 2924630"/>
              <a:gd name="connsiteX34" fmla="*/ 1614714 w 5188856"/>
              <a:gd name="connsiteY34" fmla="*/ 2734129 h 2924630"/>
              <a:gd name="connsiteX35" fmla="*/ 1810656 w 5188856"/>
              <a:gd name="connsiteY35" fmla="*/ 2777672 h 2924630"/>
              <a:gd name="connsiteX36" fmla="*/ 2082799 w 5188856"/>
              <a:gd name="connsiteY36" fmla="*/ 2766786 h 2924630"/>
              <a:gd name="connsiteX37" fmla="*/ 2278742 w 5188856"/>
              <a:gd name="connsiteY37" fmla="*/ 2766786 h 2924630"/>
              <a:gd name="connsiteX38" fmla="*/ 2539999 w 5188856"/>
              <a:gd name="connsiteY38" fmla="*/ 2603501 h 2924630"/>
              <a:gd name="connsiteX39" fmla="*/ 2550885 w 5188856"/>
              <a:gd name="connsiteY39" fmla="*/ 2472872 h 2924630"/>
              <a:gd name="connsiteX40" fmla="*/ 2594428 w 5188856"/>
              <a:gd name="connsiteY40" fmla="*/ 2298701 h 2924630"/>
              <a:gd name="connsiteX41" fmla="*/ 2605314 w 5188856"/>
              <a:gd name="connsiteY41" fmla="*/ 2233386 h 2924630"/>
              <a:gd name="connsiteX42" fmla="*/ 2768599 w 5188856"/>
              <a:gd name="connsiteY42" fmla="*/ 2157186 h 2924630"/>
              <a:gd name="connsiteX43" fmla="*/ 2986314 w 5188856"/>
              <a:gd name="connsiteY43" fmla="*/ 2015672 h 2924630"/>
              <a:gd name="connsiteX44" fmla="*/ 3127828 w 5188856"/>
              <a:gd name="connsiteY44" fmla="*/ 1993901 h 2924630"/>
              <a:gd name="connsiteX45" fmla="*/ 3236685 w 5188856"/>
              <a:gd name="connsiteY45" fmla="*/ 1993901 h 2924630"/>
              <a:gd name="connsiteX46" fmla="*/ 3399971 w 5188856"/>
              <a:gd name="connsiteY46" fmla="*/ 1993901 h 2924630"/>
              <a:gd name="connsiteX47" fmla="*/ 3454399 w 5188856"/>
              <a:gd name="connsiteY47" fmla="*/ 1993901 h 2924630"/>
              <a:gd name="connsiteX48" fmla="*/ 3443514 w 5188856"/>
              <a:gd name="connsiteY48" fmla="*/ 2135415 h 2924630"/>
              <a:gd name="connsiteX49" fmla="*/ 3595914 w 5188856"/>
              <a:gd name="connsiteY49" fmla="*/ 2200729 h 2924630"/>
              <a:gd name="connsiteX50" fmla="*/ 3857171 w 5188856"/>
              <a:gd name="connsiteY50" fmla="*/ 2113643 h 2924630"/>
              <a:gd name="connsiteX51" fmla="*/ 3966028 w 5188856"/>
              <a:gd name="connsiteY51" fmla="*/ 2102758 h 2924630"/>
              <a:gd name="connsiteX52" fmla="*/ 4042228 w 5188856"/>
              <a:gd name="connsiteY52" fmla="*/ 2244272 h 2924630"/>
              <a:gd name="connsiteX53" fmla="*/ 4031342 w 5188856"/>
              <a:gd name="connsiteY53" fmla="*/ 2364015 h 2924630"/>
              <a:gd name="connsiteX54" fmla="*/ 4194628 w 5188856"/>
              <a:gd name="connsiteY54" fmla="*/ 2396672 h 2924630"/>
              <a:gd name="connsiteX55" fmla="*/ 4379685 w 5188856"/>
              <a:gd name="connsiteY55" fmla="*/ 2461986 h 2924630"/>
              <a:gd name="connsiteX56" fmla="*/ 4521199 w 5188856"/>
              <a:gd name="connsiteY56" fmla="*/ 2494643 h 2924630"/>
              <a:gd name="connsiteX57" fmla="*/ 4521199 w 5188856"/>
              <a:gd name="connsiteY57" fmla="*/ 2636158 h 2924630"/>
              <a:gd name="connsiteX58" fmla="*/ 4673599 w 5188856"/>
              <a:gd name="connsiteY58" fmla="*/ 2570843 h 2924630"/>
              <a:gd name="connsiteX59" fmla="*/ 4880428 w 5188856"/>
              <a:gd name="connsiteY59" fmla="*/ 2505529 h 2924630"/>
              <a:gd name="connsiteX60" fmla="*/ 5087256 w 5188856"/>
              <a:gd name="connsiteY60" fmla="*/ 2407558 h 2924630"/>
              <a:gd name="connsiteX61" fmla="*/ 5163456 w 5188856"/>
              <a:gd name="connsiteY61" fmla="*/ 2059215 h 2924630"/>
              <a:gd name="connsiteX62" fmla="*/ 4934856 w 5188856"/>
              <a:gd name="connsiteY62" fmla="*/ 1623786 h 2924630"/>
              <a:gd name="connsiteX63" fmla="*/ 4314371 w 5188856"/>
              <a:gd name="connsiteY63" fmla="*/ 1101272 h 2924630"/>
              <a:gd name="connsiteX64" fmla="*/ 3530599 w 5188856"/>
              <a:gd name="connsiteY64" fmla="*/ 785586 h 2924630"/>
              <a:gd name="connsiteX65" fmla="*/ 3029856 w 5188856"/>
              <a:gd name="connsiteY65" fmla="*/ 208643 h 2924630"/>
              <a:gd name="connsiteX66" fmla="*/ 2833914 w 5188856"/>
              <a:gd name="connsiteY66" fmla="*/ 78015 h 292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188856" h="2924630">
                <a:moveTo>
                  <a:pt x="2833914" y="78015"/>
                </a:moveTo>
                <a:cubicBezTo>
                  <a:pt x="2788557" y="47172"/>
                  <a:pt x="2788557" y="32657"/>
                  <a:pt x="2757714" y="23586"/>
                </a:cubicBezTo>
                <a:cubicBezTo>
                  <a:pt x="2726871" y="14515"/>
                  <a:pt x="2674256" y="0"/>
                  <a:pt x="2648856" y="23586"/>
                </a:cubicBezTo>
                <a:cubicBezTo>
                  <a:pt x="2623456" y="47172"/>
                  <a:pt x="2630714" y="112487"/>
                  <a:pt x="2605314" y="165101"/>
                </a:cubicBezTo>
                <a:cubicBezTo>
                  <a:pt x="2579914" y="217715"/>
                  <a:pt x="2543627" y="286658"/>
                  <a:pt x="2496456" y="339272"/>
                </a:cubicBezTo>
                <a:cubicBezTo>
                  <a:pt x="2449285" y="391886"/>
                  <a:pt x="2373085" y="420915"/>
                  <a:pt x="2322285" y="480786"/>
                </a:cubicBezTo>
                <a:cubicBezTo>
                  <a:pt x="2271485" y="540657"/>
                  <a:pt x="2227942" y="645887"/>
                  <a:pt x="2191656" y="698501"/>
                </a:cubicBezTo>
                <a:cubicBezTo>
                  <a:pt x="2155370" y="751115"/>
                  <a:pt x="2146299" y="809172"/>
                  <a:pt x="2104571" y="796472"/>
                </a:cubicBezTo>
                <a:cubicBezTo>
                  <a:pt x="2062843" y="783772"/>
                  <a:pt x="1990271" y="662215"/>
                  <a:pt x="1941285" y="622301"/>
                </a:cubicBezTo>
                <a:cubicBezTo>
                  <a:pt x="1892299" y="582387"/>
                  <a:pt x="1841499" y="526143"/>
                  <a:pt x="1810656" y="556986"/>
                </a:cubicBezTo>
                <a:cubicBezTo>
                  <a:pt x="1779813" y="587829"/>
                  <a:pt x="1779814" y="758372"/>
                  <a:pt x="1756228" y="807358"/>
                </a:cubicBezTo>
                <a:cubicBezTo>
                  <a:pt x="1732642" y="856344"/>
                  <a:pt x="1709056" y="841830"/>
                  <a:pt x="1669142" y="850901"/>
                </a:cubicBezTo>
                <a:cubicBezTo>
                  <a:pt x="1629228" y="859972"/>
                  <a:pt x="1583870" y="847272"/>
                  <a:pt x="1516742" y="861786"/>
                </a:cubicBezTo>
                <a:cubicBezTo>
                  <a:pt x="1449614" y="876300"/>
                  <a:pt x="1348014" y="932543"/>
                  <a:pt x="1266371" y="937986"/>
                </a:cubicBezTo>
                <a:cubicBezTo>
                  <a:pt x="1184728" y="943429"/>
                  <a:pt x="1113971" y="905329"/>
                  <a:pt x="1026885" y="894443"/>
                </a:cubicBezTo>
                <a:cubicBezTo>
                  <a:pt x="939799" y="883557"/>
                  <a:pt x="820056" y="874486"/>
                  <a:pt x="743856" y="872672"/>
                </a:cubicBezTo>
                <a:cubicBezTo>
                  <a:pt x="667656" y="870858"/>
                  <a:pt x="642256" y="823687"/>
                  <a:pt x="569685" y="883558"/>
                </a:cubicBezTo>
                <a:cubicBezTo>
                  <a:pt x="497114" y="943430"/>
                  <a:pt x="342900" y="1152073"/>
                  <a:pt x="308428" y="1231901"/>
                </a:cubicBezTo>
                <a:cubicBezTo>
                  <a:pt x="273957" y="1311730"/>
                  <a:pt x="391885" y="1337129"/>
                  <a:pt x="362856" y="1362529"/>
                </a:cubicBezTo>
                <a:cubicBezTo>
                  <a:pt x="333827" y="1387929"/>
                  <a:pt x="194127" y="1362530"/>
                  <a:pt x="134256" y="1384301"/>
                </a:cubicBezTo>
                <a:cubicBezTo>
                  <a:pt x="74385" y="1406073"/>
                  <a:pt x="7256" y="1433287"/>
                  <a:pt x="3628" y="1493158"/>
                </a:cubicBezTo>
                <a:cubicBezTo>
                  <a:pt x="0" y="1553029"/>
                  <a:pt x="68942" y="1694543"/>
                  <a:pt x="112485" y="1743529"/>
                </a:cubicBezTo>
                <a:cubicBezTo>
                  <a:pt x="156028" y="1792515"/>
                  <a:pt x="232228" y="1747158"/>
                  <a:pt x="264885" y="1787072"/>
                </a:cubicBezTo>
                <a:cubicBezTo>
                  <a:pt x="297542" y="1826986"/>
                  <a:pt x="270328" y="1943101"/>
                  <a:pt x="308428" y="1983015"/>
                </a:cubicBezTo>
                <a:cubicBezTo>
                  <a:pt x="346528" y="2022929"/>
                  <a:pt x="455385" y="1973944"/>
                  <a:pt x="493485" y="2026558"/>
                </a:cubicBezTo>
                <a:cubicBezTo>
                  <a:pt x="531585" y="2079172"/>
                  <a:pt x="529771" y="2217058"/>
                  <a:pt x="537028" y="2298701"/>
                </a:cubicBezTo>
                <a:cubicBezTo>
                  <a:pt x="544285" y="2380344"/>
                  <a:pt x="504371" y="2481944"/>
                  <a:pt x="537028" y="2516415"/>
                </a:cubicBezTo>
                <a:cubicBezTo>
                  <a:pt x="569685" y="2550886"/>
                  <a:pt x="700314" y="2487386"/>
                  <a:pt x="732971" y="2505529"/>
                </a:cubicBezTo>
                <a:cubicBezTo>
                  <a:pt x="765628" y="2523672"/>
                  <a:pt x="698500" y="2618015"/>
                  <a:pt x="732971" y="2625272"/>
                </a:cubicBezTo>
                <a:cubicBezTo>
                  <a:pt x="767442" y="2632529"/>
                  <a:pt x="887185" y="2547258"/>
                  <a:pt x="939799" y="2549072"/>
                </a:cubicBezTo>
                <a:cubicBezTo>
                  <a:pt x="992413" y="2550886"/>
                  <a:pt x="996042" y="2601687"/>
                  <a:pt x="1048656" y="2636158"/>
                </a:cubicBezTo>
                <a:cubicBezTo>
                  <a:pt x="1101270" y="2670630"/>
                  <a:pt x="1204685" y="2723244"/>
                  <a:pt x="1255485" y="2755901"/>
                </a:cubicBezTo>
                <a:cubicBezTo>
                  <a:pt x="1306285" y="2788558"/>
                  <a:pt x="1300842" y="2806701"/>
                  <a:pt x="1353456" y="2832101"/>
                </a:cubicBezTo>
                <a:cubicBezTo>
                  <a:pt x="1406070" y="2857501"/>
                  <a:pt x="1527628" y="2924630"/>
                  <a:pt x="1571171" y="2908301"/>
                </a:cubicBezTo>
                <a:cubicBezTo>
                  <a:pt x="1614714" y="2891972"/>
                  <a:pt x="1574800" y="2755901"/>
                  <a:pt x="1614714" y="2734129"/>
                </a:cubicBezTo>
                <a:cubicBezTo>
                  <a:pt x="1654628" y="2712358"/>
                  <a:pt x="1732642" y="2772229"/>
                  <a:pt x="1810656" y="2777672"/>
                </a:cubicBezTo>
                <a:cubicBezTo>
                  <a:pt x="1888670" y="2783115"/>
                  <a:pt x="2004785" y="2768600"/>
                  <a:pt x="2082799" y="2766786"/>
                </a:cubicBezTo>
                <a:cubicBezTo>
                  <a:pt x="2160813" y="2764972"/>
                  <a:pt x="2202542" y="2794000"/>
                  <a:pt x="2278742" y="2766786"/>
                </a:cubicBezTo>
                <a:cubicBezTo>
                  <a:pt x="2354942" y="2739572"/>
                  <a:pt x="2494642" y="2652487"/>
                  <a:pt x="2539999" y="2603501"/>
                </a:cubicBezTo>
                <a:cubicBezTo>
                  <a:pt x="2585356" y="2554515"/>
                  <a:pt x="2541814" y="2523672"/>
                  <a:pt x="2550885" y="2472872"/>
                </a:cubicBezTo>
                <a:cubicBezTo>
                  <a:pt x="2559956" y="2422072"/>
                  <a:pt x="2585357" y="2338615"/>
                  <a:pt x="2594428" y="2298701"/>
                </a:cubicBezTo>
                <a:cubicBezTo>
                  <a:pt x="2603499" y="2258787"/>
                  <a:pt x="2576286" y="2256972"/>
                  <a:pt x="2605314" y="2233386"/>
                </a:cubicBezTo>
                <a:cubicBezTo>
                  <a:pt x="2634342" y="2209800"/>
                  <a:pt x="2705099" y="2193472"/>
                  <a:pt x="2768599" y="2157186"/>
                </a:cubicBezTo>
                <a:cubicBezTo>
                  <a:pt x="2832099" y="2120900"/>
                  <a:pt x="2926443" y="2042886"/>
                  <a:pt x="2986314" y="2015672"/>
                </a:cubicBezTo>
                <a:cubicBezTo>
                  <a:pt x="3046186" y="1988458"/>
                  <a:pt x="3086099" y="1997530"/>
                  <a:pt x="3127828" y="1993901"/>
                </a:cubicBezTo>
                <a:cubicBezTo>
                  <a:pt x="3169557" y="1990272"/>
                  <a:pt x="3236685" y="1993901"/>
                  <a:pt x="3236685" y="1993901"/>
                </a:cubicBezTo>
                <a:lnTo>
                  <a:pt x="3399971" y="1993901"/>
                </a:lnTo>
                <a:cubicBezTo>
                  <a:pt x="3436257" y="1993901"/>
                  <a:pt x="3447142" y="1970315"/>
                  <a:pt x="3454399" y="1993901"/>
                </a:cubicBezTo>
                <a:cubicBezTo>
                  <a:pt x="3461656" y="2017487"/>
                  <a:pt x="3419928" y="2100944"/>
                  <a:pt x="3443514" y="2135415"/>
                </a:cubicBezTo>
                <a:cubicBezTo>
                  <a:pt x="3467100" y="2169886"/>
                  <a:pt x="3526971" y="2204358"/>
                  <a:pt x="3595914" y="2200729"/>
                </a:cubicBezTo>
                <a:cubicBezTo>
                  <a:pt x="3664857" y="2197100"/>
                  <a:pt x="3795485" y="2129972"/>
                  <a:pt x="3857171" y="2113643"/>
                </a:cubicBezTo>
                <a:cubicBezTo>
                  <a:pt x="3918857" y="2097314"/>
                  <a:pt x="3935185" y="2080987"/>
                  <a:pt x="3966028" y="2102758"/>
                </a:cubicBezTo>
                <a:cubicBezTo>
                  <a:pt x="3996871" y="2124529"/>
                  <a:pt x="4031342" y="2200729"/>
                  <a:pt x="4042228" y="2244272"/>
                </a:cubicBezTo>
                <a:cubicBezTo>
                  <a:pt x="4053114" y="2287815"/>
                  <a:pt x="4005942" y="2338615"/>
                  <a:pt x="4031342" y="2364015"/>
                </a:cubicBezTo>
                <a:cubicBezTo>
                  <a:pt x="4056742" y="2389415"/>
                  <a:pt x="4136571" y="2380344"/>
                  <a:pt x="4194628" y="2396672"/>
                </a:cubicBezTo>
                <a:cubicBezTo>
                  <a:pt x="4252685" y="2413000"/>
                  <a:pt x="4325256" y="2445657"/>
                  <a:pt x="4379685" y="2461986"/>
                </a:cubicBezTo>
                <a:cubicBezTo>
                  <a:pt x="4434114" y="2478315"/>
                  <a:pt x="4497613" y="2465614"/>
                  <a:pt x="4521199" y="2494643"/>
                </a:cubicBezTo>
                <a:cubicBezTo>
                  <a:pt x="4544785" y="2523672"/>
                  <a:pt x="4495799" y="2623458"/>
                  <a:pt x="4521199" y="2636158"/>
                </a:cubicBezTo>
                <a:cubicBezTo>
                  <a:pt x="4546599" y="2648858"/>
                  <a:pt x="4613727" y="2592615"/>
                  <a:pt x="4673599" y="2570843"/>
                </a:cubicBezTo>
                <a:cubicBezTo>
                  <a:pt x="4733471" y="2549071"/>
                  <a:pt x="4811485" y="2532743"/>
                  <a:pt x="4880428" y="2505529"/>
                </a:cubicBezTo>
                <a:cubicBezTo>
                  <a:pt x="4949371" y="2478315"/>
                  <a:pt x="5040085" y="2481944"/>
                  <a:pt x="5087256" y="2407558"/>
                </a:cubicBezTo>
                <a:cubicBezTo>
                  <a:pt x="5134427" y="2333172"/>
                  <a:pt x="5188856" y="2189844"/>
                  <a:pt x="5163456" y="2059215"/>
                </a:cubicBezTo>
                <a:cubicBezTo>
                  <a:pt x="5138056" y="1928586"/>
                  <a:pt x="5076370" y="1783443"/>
                  <a:pt x="4934856" y="1623786"/>
                </a:cubicBezTo>
                <a:cubicBezTo>
                  <a:pt x="4793342" y="1464129"/>
                  <a:pt x="4548414" y="1240972"/>
                  <a:pt x="4314371" y="1101272"/>
                </a:cubicBezTo>
                <a:cubicBezTo>
                  <a:pt x="4080328" y="961572"/>
                  <a:pt x="3744685" y="934358"/>
                  <a:pt x="3530599" y="785586"/>
                </a:cubicBezTo>
                <a:cubicBezTo>
                  <a:pt x="3316513" y="636815"/>
                  <a:pt x="3145970" y="328386"/>
                  <a:pt x="3029856" y="208643"/>
                </a:cubicBezTo>
                <a:cubicBezTo>
                  <a:pt x="2913742" y="88900"/>
                  <a:pt x="2879271" y="108858"/>
                  <a:pt x="2833914" y="780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981200" y="2819400"/>
            <a:ext cx="340158" cy="461665"/>
          </a:xfrm>
          <a:prstGeom prst="rect">
            <a:avLst/>
          </a:prstGeom>
          <a:noFill/>
        </p:spPr>
        <p:txBody>
          <a:bodyPr wrap="none" rtlCol="0">
            <a:spAutoFit/>
          </a:bodyPr>
          <a:lstStyle/>
          <a:p>
            <a:r>
              <a:rPr lang="en-US" sz="2400" b="1" dirty="0" smtClean="0"/>
              <a:t>7</a:t>
            </a:r>
            <a:endParaRPr lang="en-US" sz="2400" b="1" dirty="0"/>
          </a:p>
        </p:txBody>
      </p:sp>
      <p:sp>
        <p:nvSpPr>
          <p:cNvPr id="22" name="Freeform 21"/>
          <p:cNvSpPr/>
          <p:nvPr/>
        </p:nvSpPr>
        <p:spPr>
          <a:xfrm>
            <a:off x="4586514" y="5174342"/>
            <a:ext cx="1079501" cy="1068615"/>
          </a:xfrm>
          <a:custGeom>
            <a:avLst/>
            <a:gdLst>
              <a:gd name="connsiteX0" fmla="*/ 29029 w 1079501"/>
              <a:gd name="connsiteY0" fmla="*/ 551544 h 1068615"/>
              <a:gd name="connsiteX1" fmla="*/ 344715 w 1079501"/>
              <a:gd name="connsiteY1" fmla="*/ 344715 h 1068615"/>
              <a:gd name="connsiteX2" fmla="*/ 475343 w 1079501"/>
              <a:gd name="connsiteY2" fmla="*/ 192315 h 1068615"/>
              <a:gd name="connsiteX3" fmla="*/ 725715 w 1079501"/>
              <a:gd name="connsiteY3" fmla="*/ 29029 h 1068615"/>
              <a:gd name="connsiteX4" fmla="*/ 986972 w 1079501"/>
              <a:gd name="connsiteY4" fmla="*/ 18144 h 1068615"/>
              <a:gd name="connsiteX5" fmla="*/ 986972 w 1079501"/>
              <a:gd name="connsiteY5" fmla="*/ 116115 h 1068615"/>
              <a:gd name="connsiteX6" fmla="*/ 997857 w 1079501"/>
              <a:gd name="connsiteY6" fmla="*/ 497115 h 1068615"/>
              <a:gd name="connsiteX7" fmla="*/ 1030515 w 1079501"/>
              <a:gd name="connsiteY7" fmla="*/ 780144 h 1068615"/>
              <a:gd name="connsiteX8" fmla="*/ 703943 w 1079501"/>
              <a:gd name="connsiteY8" fmla="*/ 1041401 h 1068615"/>
              <a:gd name="connsiteX9" fmla="*/ 540657 w 1079501"/>
              <a:gd name="connsiteY9" fmla="*/ 943429 h 1068615"/>
              <a:gd name="connsiteX10" fmla="*/ 431800 w 1079501"/>
              <a:gd name="connsiteY10" fmla="*/ 834572 h 1068615"/>
              <a:gd name="connsiteX11" fmla="*/ 268515 w 1079501"/>
              <a:gd name="connsiteY11" fmla="*/ 780144 h 1068615"/>
              <a:gd name="connsiteX12" fmla="*/ 170543 w 1079501"/>
              <a:gd name="connsiteY12" fmla="*/ 693058 h 1068615"/>
              <a:gd name="connsiteX13" fmla="*/ 29029 w 1079501"/>
              <a:gd name="connsiteY13" fmla="*/ 551544 h 106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9501" h="1068615">
                <a:moveTo>
                  <a:pt x="29029" y="551544"/>
                </a:moveTo>
                <a:cubicBezTo>
                  <a:pt x="58058" y="493487"/>
                  <a:pt x="270329" y="404587"/>
                  <a:pt x="344715" y="344715"/>
                </a:cubicBezTo>
                <a:cubicBezTo>
                  <a:pt x="419101" y="284844"/>
                  <a:pt x="411843" y="244929"/>
                  <a:pt x="475343" y="192315"/>
                </a:cubicBezTo>
                <a:cubicBezTo>
                  <a:pt x="538843" y="139701"/>
                  <a:pt x="640443" y="58058"/>
                  <a:pt x="725715" y="29029"/>
                </a:cubicBezTo>
                <a:cubicBezTo>
                  <a:pt x="810987" y="0"/>
                  <a:pt x="943429" y="3630"/>
                  <a:pt x="986972" y="18144"/>
                </a:cubicBezTo>
                <a:cubicBezTo>
                  <a:pt x="1030515" y="32658"/>
                  <a:pt x="985158" y="36287"/>
                  <a:pt x="986972" y="116115"/>
                </a:cubicBezTo>
                <a:cubicBezTo>
                  <a:pt x="988786" y="195943"/>
                  <a:pt x="990600" y="386444"/>
                  <a:pt x="997857" y="497115"/>
                </a:cubicBezTo>
                <a:cubicBezTo>
                  <a:pt x="1005114" y="607786"/>
                  <a:pt x="1079501" y="689430"/>
                  <a:pt x="1030515" y="780144"/>
                </a:cubicBezTo>
                <a:cubicBezTo>
                  <a:pt x="981529" y="870858"/>
                  <a:pt x="785586" y="1014187"/>
                  <a:pt x="703943" y="1041401"/>
                </a:cubicBezTo>
                <a:cubicBezTo>
                  <a:pt x="622300" y="1068615"/>
                  <a:pt x="586014" y="977900"/>
                  <a:pt x="540657" y="943429"/>
                </a:cubicBezTo>
                <a:cubicBezTo>
                  <a:pt x="495300" y="908958"/>
                  <a:pt x="477157" y="861786"/>
                  <a:pt x="431800" y="834572"/>
                </a:cubicBezTo>
                <a:cubicBezTo>
                  <a:pt x="386443" y="807358"/>
                  <a:pt x="312058" y="803730"/>
                  <a:pt x="268515" y="780144"/>
                </a:cubicBezTo>
                <a:cubicBezTo>
                  <a:pt x="224972" y="756558"/>
                  <a:pt x="210457" y="729344"/>
                  <a:pt x="170543" y="693058"/>
                </a:cubicBezTo>
                <a:cubicBezTo>
                  <a:pt x="130629" y="656772"/>
                  <a:pt x="0" y="609601"/>
                  <a:pt x="29029" y="5515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181600" y="5410200"/>
            <a:ext cx="340158" cy="461665"/>
          </a:xfrm>
          <a:prstGeom prst="rect">
            <a:avLst/>
          </a:prstGeom>
          <a:noFill/>
        </p:spPr>
        <p:txBody>
          <a:bodyPr wrap="none" rtlCol="0">
            <a:spAutoFit/>
          </a:bodyPr>
          <a:lstStyle/>
          <a:p>
            <a:r>
              <a:rPr lang="en-US" sz="2400" b="1" dirty="0" smtClean="0"/>
              <a:t>8</a:t>
            </a:r>
            <a:endParaRPr lang="en-US" sz="2400" b="1" dirty="0"/>
          </a:p>
        </p:txBody>
      </p:sp>
      <p:sp>
        <p:nvSpPr>
          <p:cNvPr id="23" name="Freeform 22"/>
          <p:cNvSpPr/>
          <p:nvPr/>
        </p:nvSpPr>
        <p:spPr>
          <a:xfrm>
            <a:off x="5040086" y="3579585"/>
            <a:ext cx="1703613" cy="1685472"/>
          </a:xfrm>
          <a:custGeom>
            <a:avLst/>
            <a:gdLst>
              <a:gd name="connsiteX0" fmla="*/ 1611085 w 1703613"/>
              <a:gd name="connsiteY0" fmla="*/ 1678215 h 1685472"/>
              <a:gd name="connsiteX1" fmla="*/ 1600200 w 1703613"/>
              <a:gd name="connsiteY1" fmla="*/ 1536701 h 1685472"/>
              <a:gd name="connsiteX2" fmla="*/ 1665514 w 1703613"/>
              <a:gd name="connsiteY2" fmla="*/ 1362529 h 1685472"/>
              <a:gd name="connsiteX3" fmla="*/ 1687285 w 1703613"/>
              <a:gd name="connsiteY3" fmla="*/ 1133929 h 1685472"/>
              <a:gd name="connsiteX4" fmla="*/ 1567543 w 1703613"/>
              <a:gd name="connsiteY4" fmla="*/ 981529 h 1685472"/>
              <a:gd name="connsiteX5" fmla="*/ 1328057 w 1703613"/>
              <a:gd name="connsiteY5" fmla="*/ 872672 h 1685472"/>
              <a:gd name="connsiteX6" fmla="*/ 990600 w 1703613"/>
              <a:gd name="connsiteY6" fmla="*/ 894444 h 1685472"/>
              <a:gd name="connsiteX7" fmla="*/ 827314 w 1703613"/>
              <a:gd name="connsiteY7" fmla="*/ 731158 h 1685472"/>
              <a:gd name="connsiteX8" fmla="*/ 1045028 w 1703613"/>
              <a:gd name="connsiteY8" fmla="*/ 600529 h 1685472"/>
              <a:gd name="connsiteX9" fmla="*/ 1349828 w 1703613"/>
              <a:gd name="connsiteY9" fmla="*/ 339272 h 1685472"/>
              <a:gd name="connsiteX10" fmla="*/ 1621971 w 1703613"/>
              <a:gd name="connsiteY10" fmla="*/ 143329 h 1685472"/>
              <a:gd name="connsiteX11" fmla="*/ 1328057 w 1703613"/>
              <a:gd name="connsiteY11" fmla="*/ 88901 h 1685472"/>
              <a:gd name="connsiteX12" fmla="*/ 544285 w 1703613"/>
              <a:gd name="connsiteY12" fmla="*/ 23586 h 1685472"/>
              <a:gd name="connsiteX13" fmla="*/ 195943 w 1703613"/>
              <a:gd name="connsiteY13" fmla="*/ 230415 h 1685472"/>
              <a:gd name="connsiteX14" fmla="*/ 76200 w 1703613"/>
              <a:gd name="connsiteY14" fmla="*/ 317501 h 1685472"/>
              <a:gd name="connsiteX15" fmla="*/ 0 w 1703613"/>
              <a:gd name="connsiteY15" fmla="*/ 665844 h 1685472"/>
              <a:gd name="connsiteX16" fmla="*/ 76200 w 1703613"/>
              <a:gd name="connsiteY16" fmla="*/ 774701 h 1685472"/>
              <a:gd name="connsiteX17" fmla="*/ 239485 w 1703613"/>
              <a:gd name="connsiteY17" fmla="*/ 850901 h 1685472"/>
              <a:gd name="connsiteX18" fmla="*/ 326571 w 1703613"/>
              <a:gd name="connsiteY18" fmla="*/ 937986 h 1685472"/>
              <a:gd name="connsiteX19" fmla="*/ 402771 w 1703613"/>
              <a:gd name="connsiteY19" fmla="*/ 1112158 h 1685472"/>
              <a:gd name="connsiteX20" fmla="*/ 402771 w 1703613"/>
              <a:gd name="connsiteY20" fmla="*/ 1297215 h 1685472"/>
              <a:gd name="connsiteX21" fmla="*/ 391885 w 1703613"/>
              <a:gd name="connsiteY21" fmla="*/ 1427844 h 1685472"/>
              <a:gd name="connsiteX22" fmla="*/ 228600 w 1703613"/>
              <a:gd name="connsiteY22" fmla="*/ 1580244 h 1685472"/>
              <a:gd name="connsiteX23" fmla="*/ 163285 w 1703613"/>
              <a:gd name="connsiteY23" fmla="*/ 1634672 h 1685472"/>
              <a:gd name="connsiteX24" fmla="*/ 163285 w 1703613"/>
              <a:gd name="connsiteY24" fmla="*/ 1678215 h 1685472"/>
              <a:gd name="connsiteX25" fmla="*/ 381000 w 1703613"/>
              <a:gd name="connsiteY25" fmla="*/ 1678215 h 1685472"/>
              <a:gd name="connsiteX26" fmla="*/ 1611085 w 1703613"/>
              <a:gd name="connsiteY26" fmla="*/ 1678215 h 168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03613" h="1685472">
                <a:moveTo>
                  <a:pt x="1611085" y="1678215"/>
                </a:moveTo>
                <a:cubicBezTo>
                  <a:pt x="1601107" y="1633765"/>
                  <a:pt x="1591129" y="1589315"/>
                  <a:pt x="1600200" y="1536701"/>
                </a:cubicBezTo>
                <a:cubicBezTo>
                  <a:pt x="1609271" y="1484087"/>
                  <a:pt x="1651000" y="1429658"/>
                  <a:pt x="1665514" y="1362529"/>
                </a:cubicBezTo>
                <a:cubicBezTo>
                  <a:pt x="1680028" y="1295400"/>
                  <a:pt x="1703613" y="1197429"/>
                  <a:pt x="1687285" y="1133929"/>
                </a:cubicBezTo>
                <a:cubicBezTo>
                  <a:pt x="1670957" y="1070429"/>
                  <a:pt x="1627414" y="1025072"/>
                  <a:pt x="1567543" y="981529"/>
                </a:cubicBezTo>
                <a:cubicBezTo>
                  <a:pt x="1507672" y="937986"/>
                  <a:pt x="1424214" y="887186"/>
                  <a:pt x="1328057" y="872672"/>
                </a:cubicBezTo>
                <a:cubicBezTo>
                  <a:pt x="1231900" y="858158"/>
                  <a:pt x="1074057" y="918030"/>
                  <a:pt x="990600" y="894444"/>
                </a:cubicBezTo>
                <a:cubicBezTo>
                  <a:pt x="907143" y="870858"/>
                  <a:pt x="818243" y="780144"/>
                  <a:pt x="827314" y="731158"/>
                </a:cubicBezTo>
                <a:cubicBezTo>
                  <a:pt x="836385" y="682172"/>
                  <a:pt x="957942" y="665843"/>
                  <a:pt x="1045028" y="600529"/>
                </a:cubicBezTo>
                <a:cubicBezTo>
                  <a:pt x="1132114" y="535215"/>
                  <a:pt x="1253671" y="415472"/>
                  <a:pt x="1349828" y="339272"/>
                </a:cubicBezTo>
                <a:cubicBezTo>
                  <a:pt x="1445985" y="263072"/>
                  <a:pt x="1625600" y="185058"/>
                  <a:pt x="1621971" y="143329"/>
                </a:cubicBezTo>
                <a:cubicBezTo>
                  <a:pt x="1618342" y="101600"/>
                  <a:pt x="1507671" y="108858"/>
                  <a:pt x="1328057" y="88901"/>
                </a:cubicBezTo>
                <a:cubicBezTo>
                  <a:pt x="1148443" y="68944"/>
                  <a:pt x="732971" y="0"/>
                  <a:pt x="544285" y="23586"/>
                </a:cubicBezTo>
                <a:cubicBezTo>
                  <a:pt x="355599" y="47172"/>
                  <a:pt x="273957" y="181429"/>
                  <a:pt x="195943" y="230415"/>
                </a:cubicBezTo>
                <a:cubicBezTo>
                  <a:pt x="117929" y="279401"/>
                  <a:pt x="108857" y="244930"/>
                  <a:pt x="76200" y="317501"/>
                </a:cubicBezTo>
                <a:cubicBezTo>
                  <a:pt x="43543" y="390073"/>
                  <a:pt x="0" y="589644"/>
                  <a:pt x="0" y="665844"/>
                </a:cubicBezTo>
                <a:cubicBezTo>
                  <a:pt x="0" y="742044"/>
                  <a:pt x="36286" y="743858"/>
                  <a:pt x="76200" y="774701"/>
                </a:cubicBezTo>
                <a:cubicBezTo>
                  <a:pt x="116114" y="805544"/>
                  <a:pt x="197757" y="823687"/>
                  <a:pt x="239485" y="850901"/>
                </a:cubicBezTo>
                <a:cubicBezTo>
                  <a:pt x="281213" y="878115"/>
                  <a:pt x="299357" y="894443"/>
                  <a:pt x="326571" y="937986"/>
                </a:cubicBezTo>
                <a:cubicBezTo>
                  <a:pt x="353785" y="981529"/>
                  <a:pt x="390071" y="1052286"/>
                  <a:pt x="402771" y="1112158"/>
                </a:cubicBezTo>
                <a:cubicBezTo>
                  <a:pt x="415471" y="1172030"/>
                  <a:pt x="404585" y="1244601"/>
                  <a:pt x="402771" y="1297215"/>
                </a:cubicBezTo>
                <a:cubicBezTo>
                  <a:pt x="400957" y="1349829"/>
                  <a:pt x="420913" y="1380673"/>
                  <a:pt x="391885" y="1427844"/>
                </a:cubicBezTo>
                <a:cubicBezTo>
                  <a:pt x="362857" y="1475015"/>
                  <a:pt x="266700" y="1545773"/>
                  <a:pt x="228600" y="1580244"/>
                </a:cubicBezTo>
                <a:cubicBezTo>
                  <a:pt x="190500" y="1614715"/>
                  <a:pt x="174171" y="1618344"/>
                  <a:pt x="163285" y="1634672"/>
                </a:cubicBezTo>
                <a:cubicBezTo>
                  <a:pt x="152399" y="1651001"/>
                  <a:pt x="126999" y="1670958"/>
                  <a:pt x="163285" y="1678215"/>
                </a:cubicBezTo>
                <a:cubicBezTo>
                  <a:pt x="199571" y="1685472"/>
                  <a:pt x="381000" y="1678215"/>
                  <a:pt x="381000" y="1678215"/>
                </a:cubicBezTo>
                <a:lnTo>
                  <a:pt x="1611085" y="16782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410200" y="3962400"/>
            <a:ext cx="340158" cy="461665"/>
          </a:xfrm>
          <a:prstGeom prst="rect">
            <a:avLst/>
          </a:prstGeom>
          <a:noFill/>
        </p:spPr>
        <p:txBody>
          <a:bodyPr wrap="none" rtlCol="0">
            <a:spAutoFit/>
          </a:bodyPr>
          <a:lstStyle/>
          <a:p>
            <a:r>
              <a:rPr lang="en-US" sz="2400" b="1" dirty="0" smtClean="0"/>
              <a:t>9</a:t>
            </a:r>
            <a:endParaRPr lang="en-US" sz="2400" b="1" dirty="0"/>
          </a:p>
        </p:txBody>
      </p:sp>
      <p:sp>
        <p:nvSpPr>
          <p:cNvPr id="24" name="Freeform 23"/>
          <p:cNvSpPr/>
          <p:nvPr/>
        </p:nvSpPr>
        <p:spPr>
          <a:xfrm>
            <a:off x="4142913" y="4316027"/>
            <a:ext cx="1389355" cy="2352583"/>
          </a:xfrm>
          <a:custGeom>
            <a:avLst/>
            <a:gdLst>
              <a:gd name="connsiteX0" fmla="*/ 935114 w 1389355"/>
              <a:gd name="connsiteY0" fmla="*/ 34031 h 2352583"/>
              <a:gd name="connsiteX1" fmla="*/ 1077157 w 1389355"/>
              <a:gd name="connsiteY1" fmla="*/ 326994 h 2352583"/>
              <a:gd name="connsiteX2" fmla="*/ 1210322 w 1389355"/>
              <a:gd name="connsiteY2" fmla="*/ 628835 h 2352583"/>
              <a:gd name="connsiteX3" fmla="*/ 1245833 w 1389355"/>
              <a:gd name="connsiteY3" fmla="*/ 735367 h 2352583"/>
              <a:gd name="connsiteX4" fmla="*/ 1068279 w 1389355"/>
              <a:gd name="connsiteY4" fmla="*/ 1001697 h 2352583"/>
              <a:gd name="connsiteX5" fmla="*/ 562252 w 1389355"/>
              <a:gd name="connsiteY5" fmla="*/ 1356804 h 2352583"/>
              <a:gd name="connsiteX6" fmla="*/ 437965 w 1389355"/>
              <a:gd name="connsiteY6" fmla="*/ 1507724 h 2352583"/>
              <a:gd name="connsiteX7" fmla="*/ 207145 w 1389355"/>
              <a:gd name="connsiteY7" fmla="*/ 1889464 h 2352583"/>
              <a:gd name="connsiteX8" fmla="*/ 20714 w 1389355"/>
              <a:gd name="connsiteY8" fmla="*/ 2075895 h 2352583"/>
              <a:gd name="connsiteX9" fmla="*/ 82858 w 1389355"/>
              <a:gd name="connsiteY9" fmla="*/ 2182427 h 2352583"/>
              <a:gd name="connsiteX10" fmla="*/ 242656 w 1389355"/>
              <a:gd name="connsiteY10" fmla="*/ 2306715 h 2352583"/>
              <a:gd name="connsiteX11" fmla="*/ 331433 w 1389355"/>
              <a:gd name="connsiteY11" fmla="*/ 2351103 h 2352583"/>
              <a:gd name="connsiteX12" fmla="*/ 544497 w 1389355"/>
              <a:gd name="connsiteY12" fmla="*/ 2297837 h 2352583"/>
              <a:gd name="connsiteX13" fmla="*/ 544497 w 1389355"/>
              <a:gd name="connsiteY13" fmla="*/ 2138039 h 2352583"/>
              <a:gd name="connsiteX14" fmla="*/ 890726 w 1389355"/>
              <a:gd name="connsiteY14" fmla="*/ 1862831 h 2352583"/>
              <a:gd name="connsiteX15" fmla="*/ 784194 w 1389355"/>
              <a:gd name="connsiteY15" fmla="*/ 1525480 h 2352583"/>
              <a:gd name="connsiteX16" fmla="*/ 1015013 w 1389355"/>
              <a:gd name="connsiteY16" fmla="*/ 1232517 h 2352583"/>
              <a:gd name="connsiteX17" fmla="*/ 1334609 w 1389355"/>
              <a:gd name="connsiteY17" fmla="*/ 726490 h 2352583"/>
              <a:gd name="connsiteX18" fmla="*/ 1343487 w 1389355"/>
              <a:gd name="connsiteY18" fmla="*/ 220462 h 2352583"/>
              <a:gd name="connsiteX19" fmla="*/ 1228077 w 1389355"/>
              <a:gd name="connsiteY19" fmla="*/ 122808 h 2352583"/>
              <a:gd name="connsiteX20" fmla="*/ 935114 w 1389355"/>
              <a:gd name="connsiteY20" fmla="*/ 34031 h 235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9355" h="2352583">
                <a:moveTo>
                  <a:pt x="935114" y="34031"/>
                </a:moveTo>
                <a:cubicBezTo>
                  <a:pt x="909961" y="68062"/>
                  <a:pt x="1031289" y="227860"/>
                  <a:pt x="1077157" y="326994"/>
                </a:cubicBezTo>
                <a:cubicBezTo>
                  <a:pt x="1123025" y="426128"/>
                  <a:pt x="1182209" y="560773"/>
                  <a:pt x="1210322" y="628835"/>
                </a:cubicBezTo>
                <a:cubicBezTo>
                  <a:pt x="1238435" y="696897"/>
                  <a:pt x="1269507" y="673223"/>
                  <a:pt x="1245833" y="735367"/>
                </a:cubicBezTo>
                <a:cubicBezTo>
                  <a:pt x="1222159" y="797511"/>
                  <a:pt x="1182209" y="898124"/>
                  <a:pt x="1068279" y="1001697"/>
                </a:cubicBezTo>
                <a:cubicBezTo>
                  <a:pt x="954349" y="1105270"/>
                  <a:pt x="667304" y="1272466"/>
                  <a:pt x="562252" y="1356804"/>
                </a:cubicBezTo>
                <a:cubicBezTo>
                  <a:pt x="457200" y="1441142"/>
                  <a:pt x="497149" y="1418947"/>
                  <a:pt x="437965" y="1507724"/>
                </a:cubicBezTo>
                <a:cubicBezTo>
                  <a:pt x="378781" y="1596501"/>
                  <a:pt x="276687" y="1794769"/>
                  <a:pt x="207145" y="1889464"/>
                </a:cubicBezTo>
                <a:cubicBezTo>
                  <a:pt x="137603" y="1984159"/>
                  <a:pt x="41429" y="2027068"/>
                  <a:pt x="20714" y="2075895"/>
                </a:cubicBezTo>
                <a:cubicBezTo>
                  <a:pt x="0" y="2124722"/>
                  <a:pt x="45868" y="2143957"/>
                  <a:pt x="82858" y="2182427"/>
                </a:cubicBezTo>
                <a:cubicBezTo>
                  <a:pt x="119848" y="2220897"/>
                  <a:pt x="201227" y="2278602"/>
                  <a:pt x="242656" y="2306715"/>
                </a:cubicBezTo>
                <a:cubicBezTo>
                  <a:pt x="284085" y="2334828"/>
                  <a:pt x="281126" y="2352583"/>
                  <a:pt x="331433" y="2351103"/>
                </a:cubicBezTo>
                <a:cubicBezTo>
                  <a:pt x="381740" y="2349623"/>
                  <a:pt x="508986" y="2333348"/>
                  <a:pt x="544497" y="2297837"/>
                </a:cubicBezTo>
                <a:cubicBezTo>
                  <a:pt x="580008" y="2262326"/>
                  <a:pt x="486792" y="2210540"/>
                  <a:pt x="544497" y="2138039"/>
                </a:cubicBezTo>
                <a:cubicBezTo>
                  <a:pt x="602202" y="2065538"/>
                  <a:pt x="850777" y="1964924"/>
                  <a:pt x="890726" y="1862831"/>
                </a:cubicBezTo>
                <a:cubicBezTo>
                  <a:pt x="930675" y="1760738"/>
                  <a:pt x="763480" y="1630532"/>
                  <a:pt x="784194" y="1525480"/>
                </a:cubicBezTo>
                <a:cubicBezTo>
                  <a:pt x="804908" y="1420428"/>
                  <a:pt x="923277" y="1365682"/>
                  <a:pt x="1015013" y="1232517"/>
                </a:cubicBezTo>
                <a:cubicBezTo>
                  <a:pt x="1106749" y="1099352"/>
                  <a:pt x="1279863" y="895166"/>
                  <a:pt x="1334609" y="726490"/>
                </a:cubicBezTo>
                <a:cubicBezTo>
                  <a:pt x="1389355" y="557814"/>
                  <a:pt x="1361242" y="321076"/>
                  <a:pt x="1343487" y="220462"/>
                </a:cubicBezTo>
                <a:cubicBezTo>
                  <a:pt x="1325732" y="119848"/>
                  <a:pt x="1296139" y="158319"/>
                  <a:pt x="1228077" y="122808"/>
                </a:cubicBezTo>
                <a:cubicBezTo>
                  <a:pt x="1160015" y="87297"/>
                  <a:pt x="960267" y="0"/>
                  <a:pt x="935114" y="340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572000" y="5943600"/>
            <a:ext cx="470000" cy="430887"/>
          </a:xfrm>
          <a:prstGeom prst="rect">
            <a:avLst/>
          </a:prstGeom>
          <a:noFill/>
        </p:spPr>
        <p:txBody>
          <a:bodyPr wrap="none" rtlCol="0">
            <a:spAutoFit/>
          </a:bodyPr>
          <a:lstStyle/>
          <a:p>
            <a:r>
              <a:rPr lang="en-US" sz="2200" b="1" dirty="0" smtClean="0"/>
              <a:t>10</a:t>
            </a:r>
            <a:endParaRPr lang="en-US" sz="2200" b="1" dirty="0"/>
          </a:p>
        </p:txBody>
      </p:sp>
      <p:sp>
        <p:nvSpPr>
          <p:cNvPr id="28" name="Freeform 27"/>
          <p:cNvSpPr/>
          <p:nvPr/>
        </p:nvSpPr>
        <p:spPr>
          <a:xfrm>
            <a:off x="611080" y="3264024"/>
            <a:ext cx="2866008" cy="1531397"/>
          </a:xfrm>
          <a:custGeom>
            <a:avLst/>
            <a:gdLst>
              <a:gd name="connsiteX0" fmla="*/ 19235 w 2866008"/>
              <a:gd name="connsiteY0" fmla="*/ 47347 h 1531397"/>
              <a:gd name="connsiteX1" fmla="*/ 10357 w 2866008"/>
              <a:gd name="connsiteY1" fmla="*/ 216023 h 1531397"/>
              <a:gd name="connsiteX2" fmla="*/ 81378 w 2866008"/>
              <a:gd name="connsiteY2" fmla="*/ 677661 h 1531397"/>
              <a:gd name="connsiteX3" fmla="*/ 214543 w 2866008"/>
              <a:gd name="connsiteY3" fmla="*/ 730927 h 1531397"/>
              <a:gd name="connsiteX4" fmla="*/ 321075 w 2866008"/>
              <a:gd name="connsiteY4" fmla="*/ 890726 h 1531397"/>
              <a:gd name="connsiteX5" fmla="*/ 498629 w 2866008"/>
              <a:gd name="connsiteY5" fmla="*/ 1015013 h 1531397"/>
              <a:gd name="connsiteX6" fmla="*/ 605161 w 2866008"/>
              <a:gd name="connsiteY6" fmla="*/ 1174811 h 1531397"/>
              <a:gd name="connsiteX7" fmla="*/ 809347 w 2866008"/>
              <a:gd name="connsiteY7" fmla="*/ 1361242 h 1531397"/>
              <a:gd name="connsiteX8" fmla="*/ 1235475 w 2866008"/>
              <a:gd name="connsiteY8" fmla="*/ 1432263 h 1531397"/>
              <a:gd name="connsiteX9" fmla="*/ 1404151 w 2866008"/>
              <a:gd name="connsiteY9" fmla="*/ 1521040 h 1531397"/>
              <a:gd name="connsiteX10" fmla="*/ 1590582 w 2866008"/>
              <a:gd name="connsiteY10" fmla="*/ 1494407 h 1531397"/>
              <a:gd name="connsiteX11" fmla="*/ 1759258 w 2866008"/>
              <a:gd name="connsiteY11" fmla="*/ 1370120 h 1531397"/>
              <a:gd name="connsiteX12" fmla="*/ 2034466 w 2866008"/>
              <a:gd name="connsiteY12" fmla="*/ 935114 h 1531397"/>
              <a:gd name="connsiteX13" fmla="*/ 2229774 w 2866008"/>
              <a:gd name="connsiteY13" fmla="*/ 819704 h 1531397"/>
              <a:gd name="connsiteX14" fmla="*/ 2309673 w 2866008"/>
              <a:gd name="connsiteY14" fmla="*/ 695417 h 1531397"/>
              <a:gd name="connsiteX15" fmla="*/ 2354062 w 2866008"/>
              <a:gd name="connsiteY15" fmla="*/ 553374 h 1531397"/>
              <a:gd name="connsiteX16" fmla="*/ 2549370 w 2866008"/>
              <a:gd name="connsiteY16" fmla="*/ 429087 h 1531397"/>
              <a:gd name="connsiteX17" fmla="*/ 2718046 w 2866008"/>
              <a:gd name="connsiteY17" fmla="*/ 251533 h 1531397"/>
              <a:gd name="connsiteX18" fmla="*/ 2824578 w 2866008"/>
              <a:gd name="connsiteY18" fmla="*/ 65102 h 1531397"/>
              <a:gd name="connsiteX19" fmla="*/ 2735802 w 2866008"/>
              <a:gd name="connsiteY19" fmla="*/ 38469 h 1531397"/>
              <a:gd name="connsiteX20" fmla="*/ 2043343 w 2866008"/>
              <a:gd name="connsiteY20" fmla="*/ 180512 h 1531397"/>
              <a:gd name="connsiteX21" fmla="*/ 2061099 w 2866008"/>
              <a:gd name="connsiteY21" fmla="*/ 633273 h 1531397"/>
              <a:gd name="connsiteX22" fmla="*/ 1581704 w 2866008"/>
              <a:gd name="connsiteY22" fmla="*/ 757560 h 1531397"/>
              <a:gd name="connsiteX23" fmla="*/ 1270986 w 2866008"/>
              <a:gd name="connsiteY23" fmla="*/ 784193 h 1531397"/>
              <a:gd name="connsiteX24" fmla="*/ 1208842 w 2866008"/>
              <a:gd name="connsiteY24" fmla="*/ 784193 h 1531397"/>
              <a:gd name="connsiteX25" fmla="*/ 1075677 w 2866008"/>
              <a:gd name="connsiteY25" fmla="*/ 819704 h 1531397"/>
              <a:gd name="connsiteX26" fmla="*/ 764959 w 2866008"/>
              <a:gd name="connsiteY26" fmla="*/ 695417 h 1531397"/>
              <a:gd name="connsiteX27" fmla="*/ 649549 w 2866008"/>
              <a:gd name="connsiteY27" fmla="*/ 606640 h 1531397"/>
              <a:gd name="connsiteX28" fmla="*/ 471996 w 2866008"/>
              <a:gd name="connsiteY28" fmla="*/ 580007 h 1531397"/>
              <a:gd name="connsiteX29" fmla="*/ 285565 w 2866008"/>
              <a:gd name="connsiteY29" fmla="*/ 393576 h 1531397"/>
              <a:gd name="connsiteX30" fmla="*/ 108011 w 2866008"/>
              <a:gd name="connsiteY30" fmla="*/ 56225 h 1531397"/>
              <a:gd name="connsiteX31" fmla="*/ 19235 w 2866008"/>
              <a:gd name="connsiteY31" fmla="*/ 47347 h 153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66008" h="1531397">
                <a:moveTo>
                  <a:pt x="19235" y="47347"/>
                </a:moveTo>
                <a:cubicBezTo>
                  <a:pt x="2959" y="73980"/>
                  <a:pt x="0" y="110971"/>
                  <a:pt x="10357" y="216023"/>
                </a:cubicBezTo>
                <a:cubicBezTo>
                  <a:pt x="20714" y="321075"/>
                  <a:pt x="47347" y="591844"/>
                  <a:pt x="81378" y="677661"/>
                </a:cubicBezTo>
                <a:cubicBezTo>
                  <a:pt x="115409" y="763478"/>
                  <a:pt x="174594" y="695416"/>
                  <a:pt x="214543" y="730927"/>
                </a:cubicBezTo>
                <a:cubicBezTo>
                  <a:pt x="254493" y="766438"/>
                  <a:pt x="273727" y="843378"/>
                  <a:pt x="321075" y="890726"/>
                </a:cubicBezTo>
                <a:cubicBezTo>
                  <a:pt x="368423" y="938074"/>
                  <a:pt x="451281" y="967666"/>
                  <a:pt x="498629" y="1015013"/>
                </a:cubicBezTo>
                <a:cubicBezTo>
                  <a:pt x="545977" y="1062360"/>
                  <a:pt x="553375" y="1117106"/>
                  <a:pt x="605161" y="1174811"/>
                </a:cubicBezTo>
                <a:cubicBezTo>
                  <a:pt x="656947" y="1232516"/>
                  <a:pt x="704295" y="1318333"/>
                  <a:pt x="809347" y="1361242"/>
                </a:cubicBezTo>
                <a:cubicBezTo>
                  <a:pt x="914399" y="1404151"/>
                  <a:pt x="1136341" y="1405630"/>
                  <a:pt x="1235475" y="1432263"/>
                </a:cubicBezTo>
                <a:cubicBezTo>
                  <a:pt x="1334609" y="1458896"/>
                  <a:pt x="1344967" y="1510683"/>
                  <a:pt x="1404151" y="1521040"/>
                </a:cubicBezTo>
                <a:cubicBezTo>
                  <a:pt x="1463335" y="1531397"/>
                  <a:pt x="1531398" y="1519560"/>
                  <a:pt x="1590582" y="1494407"/>
                </a:cubicBezTo>
                <a:cubicBezTo>
                  <a:pt x="1649767" y="1469254"/>
                  <a:pt x="1685277" y="1463336"/>
                  <a:pt x="1759258" y="1370120"/>
                </a:cubicBezTo>
                <a:cubicBezTo>
                  <a:pt x="1833239" y="1276905"/>
                  <a:pt x="1956047" y="1026850"/>
                  <a:pt x="2034466" y="935114"/>
                </a:cubicBezTo>
                <a:cubicBezTo>
                  <a:pt x="2112885" y="843378"/>
                  <a:pt x="2183906" y="859654"/>
                  <a:pt x="2229774" y="819704"/>
                </a:cubicBezTo>
                <a:cubicBezTo>
                  <a:pt x="2275642" y="779754"/>
                  <a:pt x="2288958" y="739805"/>
                  <a:pt x="2309673" y="695417"/>
                </a:cubicBezTo>
                <a:cubicBezTo>
                  <a:pt x="2330388" y="651029"/>
                  <a:pt x="2314113" y="597762"/>
                  <a:pt x="2354062" y="553374"/>
                </a:cubicBezTo>
                <a:cubicBezTo>
                  <a:pt x="2394011" y="508986"/>
                  <a:pt x="2488706" y="479394"/>
                  <a:pt x="2549370" y="429087"/>
                </a:cubicBezTo>
                <a:cubicBezTo>
                  <a:pt x="2610034" y="378780"/>
                  <a:pt x="2672178" y="312197"/>
                  <a:pt x="2718046" y="251533"/>
                </a:cubicBezTo>
                <a:cubicBezTo>
                  <a:pt x="2763914" y="190869"/>
                  <a:pt x="2821619" y="100613"/>
                  <a:pt x="2824578" y="65102"/>
                </a:cubicBezTo>
                <a:cubicBezTo>
                  <a:pt x="2827537" y="29591"/>
                  <a:pt x="2866008" y="19234"/>
                  <a:pt x="2735802" y="38469"/>
                </a:cubicBezTo>
                <a:cubicBezTo>
                  <a:pt x="2605596" y="57704"/>
                  <a:pt x="2155793" y="81378"/>
                  <a:pt x="2043343" y="180512"/>
                </a:cubicBezTo>
                <a:cubicBezTo>
                  <a:pt x="1930893" y="279646"/>
                  <a:pt x="2138039" y="537098"/>
                  <a:pt x="2061099" y="633273"/>
                </a:cubicBezTo>
                <a:cubicBezTo>
                  <a:pt x="1984159" y="729448"/>
                  <a:pt x="1713389" y="732407"/>
                  <a:pt x="1581704" y="757560"/>
                </a:cubicBezTo>
                <a:cubicBezTo>
                  <a:pt x="1450019" y="782713"/>
                  <a:pt x="1333130" y="779754"/>
                  <a:pt x="1270986" y="784193"/>
                </a:cubicBezTo>
                <a:cubicBezTo>
                  <a:pt x="1208842" y="788632"/>
                  <a:pt x="1241394" y="778274"/>
                  <a:pt x="1208842" y="784193"/>
                </a:cubicBezTo>
                <a:cubicBezTo>
                  <a:pt x="1176290" y="790112"/>
                  <a:pt x="1149657" y="834500"/>
                  <a:pt x="1075677" y="819704"/>
                </a:cubicBezTo>
                <a:cubicBezTo>
                  <a:pt x="1001697" y="804908"/>
                  <a:pt x="835980" y="730928"/>
                  <a:pt x="764959" y="695417"/>
                </a:cubicBezTo>
                <a:cubicBezTo>
                  <a:pt x="693938" y="659906"/>
                  <a:pt x="698376" y="625875"/>
                  <a:pt x="649549" y="606640"/>
                </a:cubicBezTo>
                <a:cubicBezTo>
                  <a:pt x="600722" y="587405"/>
                  <a:pt x="532660" y="615518"/>
                  <a:pt x="471996" y="580007"/>
                </a:cubicBezTo>
                <a:cubicBezTo>
                  <a:pt x="411332" y="544496"/>
                  <a:pt x="346229" y="480873"/>
                  <a:pt x="285565" y="393576"/>
                </a:cubicBezTo>
                <a:cubicBezTo>
                  <a:pt x="224901" y="306279"/>
                  <a:pt x="150920" y="112450"/>
                  <a:pt x="108011" y="56225"/>
                </a:cubicBezTo>
                <a:cubicBezTo>
                  <a:pt x="65102" y="0"/>
                  <a:pt x="35511" y="20714"/>
                  <a:pt x="19235" y="4734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324600" y="6396335"/>
            <a:ext cx="340158" cy="461665"/>
          </a:xfrm>
          <a:prstGeom prst="rect">
            <a:avLst/>
          </a:prstGeom>
          <a:noFill/>
        </p:spPr>
        <p:txBody>
          <a:bodyPr wrap="none" rtlCol="0">
            <a:spAutoFit/>
          </a:bodyPr>
          <a:lstStyle/>
          <a:p>
            <a:r>
              <a:rPr lang="en-US" sz="2400" b="1" dirty="0" smtClean="0"/>
              <a:t>1</a:t>
            </a:r>
            <a:endParaRPr lang="en-US" sz="2400" b="1" dirty="0"/>
          </a:p>
        </p:txBody>
      </p:sp>
      <p:sp>
        <p:nvSpPr>
          <p:cNvPr id="29" name="Freeform 28"/>
          <p:cNvSpPr/>
          <p:nvPr/>
        </p:nvSpPr>
        <p:spPr>
          <a:xfrm>
            <a:off x="3608773" y="3663519"/>
            <a:ext cx="1839157" cy="1339048"/>
          </a:xfrm>
          <a:custGeom>
            <a:avLst/>
            <a:gdLst>
              <a:gd name="connsiteX0" fmla="*/ 1052004 w 1839157"/>
              <a:gd name="connsiteY0" fmla="*/ 118368 h 1339048"/>
              <a:gd name="connsiteX1" fmla="*/ 856695 w 1839157"/>
              <a:gd name="connsiteY1" fmla="*/ 251533 h 1339048"/>
              <a:gd name="connsiteX2" fmla="*/ 599243 w 1839157"/>
              <a:gd name="connsiteY2" fmla="*/ 295922 h 1339048"/>
              <a:gd name="connsiteX3" fmla="*/ 492710 w 1839157"/>
              <a:gd name="connsiteY3" fmla="*/ 393576 h 1339048"/>
              <a:gd name="connsiteX4" fmla="*/ 359545 w 1839157"/>
              <a:gd name="connsiteY4" fmla="*/ 384698 h 1339048"/>
              <a:gd name="connsiteX5" fmla="*/ 306279 w 1839157"/>
              <a:gd name="connsiteY5" fmla="*/ 517864 h 1339048"/>
              <a:gd name="connsiteX6" fmla="*/ 306279 w 1839157"/>
              <a:gd name="connsiteY6" fmla="*/ 624396 h 1339048"/>
              <a:gd name="connsiteX7" fmla="*/ 235258 w 1839157"/>
              <a:gd name="connsiteY7" fmla="*/ 748683 h 1339048"/>
              <a:gd name="connsiteX8" fmla="*/ 102093 w 1839157"/>
              <a:gd name="connsiteY8" fmla="*/ 784194 h 1339048"/>
              <a:gd name="connsiteX9" fmla="*/ 13316 w 1839157"/>
              <a:gd name="connsiteY9" fmla="*/ 784194 h 1339048"/>
              <a:gd name="connsiteX10" fmla="*/ 181992 w 1839157"/>
              <a:gd name="connsiteY10" fmla="*/ 881848 h 1339048"/>
              <a:gd name="connsiteX11" fmla="*/ 537099 w 1839157"/>
              <a:gd name="connsiteY11" fmla="*/ 961747 h 1339048"/>
              <a:gd name="connsiteX12" fmla="*/ 1025371 w 1839157"/>
              <a:gd name="connsiteY12" fmla="*/ 1086034 h 1339048"/>
              <a:gd name="connsiteX13" fmla="*/ 1318334 w 1839157"/>
              <a:gd name="connsiteY13" fmla="*/ 1157056 h 1339048"/>
              <a:gd name="connsiteX14" fmla="*/ 1691196 w 1839157"/>
              <a:gd name="connsiteY14" fmla="*/ 1254710 h 1339048"/>
              <a:gd name="connsiteX15" fmla="*/ 1806606 w 1839157"/>
              <a:gd name="connsiteY15" fmla="*/ 1254710 h 1339048"/>
              <a:gd name="connsiteX16" fmla="*/ 1655685 w 1839157"/>
              <a:gd name="connsiteY16" fmla="*/ 748683 h 1339048"/>
              <a:gd name="connsiteX17" fmla="*/ 1602419 w 1839157"/>
              <a:gd name="connsiteY17" fmla="*/ 260411 h 1339048"/>
              <a:gd name="connsiteX18" fmla="*/ 1753340 w 1839157"/>
              <a:gd name="connsiteY18" fmla="*/ 20714 h 1339048"/>
              <a:gd name="connsiteX19" fmla="*/ 1052004 w 1839157"/>
              <a:gd name="connsiteY19" fmla="*/ 118368 h 133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39157" h="1339048">
                <a:moveTo>
                  <a:pt x="1052004" y="118368"/>
                </a:moveTo>
                <a:cubicBezTo>
                  <a:pt x="902563" y="156838"/>
                  <a:pt x="932155" y="221941"/>
                  <a:pt x="856695" y="251533"/>
                </a:cubicBezTo>
                <a:cubicBezTo>
                  <a:pt x="781235" y="281125"/>
                  <a:pt x="659907" y="272248"/>
                  <a:pt x="599243" y="295922"/>
                </a:cubicBezTo>
                <a:cubicBezTo>
                  <a:pt x="538579" y="319596"/>
                  <a:pt x="532660" y="378780"/>
                  <a:pt x="492710" y="393576"/>
                </a:cubicBezTo>
                <a:cubicBezTo>
                  <a:pt x="452760" y="408372"/>
                  <a:pt x="390617" y="363983"/>
                  <a:pt x="359545" y="384698"/>
                </a:cubicBezTo>
                <a:cubicBezTo>
                  <a:pt x="328473" y="405413"/>
                  <a:pt x="315157" y="477914"/>
                  <a:pt x="306279" y="517864"/>
                </a:cubicBezTo>
                <a:cubicBezTo>
                  <a:pt x="297401" y="557814"/>
                  <a:pt x="318116" y="585926"/>
                  <a:pt x="306279" y="624396"/>
                </a:cubicBezTo>
                <a:cubicBezTo>
                  <a:pt x="294442" y="662866"/>
                  <a:pt x="269289" y="722050"/>
                  <a:pt x="235258" y="748683"/>
                </a:cubicBezTo>
                <a:cubicBezTo>
                  <a:pt x="201227" y="775316"/>
                  <a:pt x="139083" y="778276"/>
                  <a:pt x="102093" y="784194"/>
                </a:cubicBezTo>
                <a:cubicBezTo>
                  <a:pt x="65103" y="790112"/>
                  <a:pt x="0" y="767918"/>
                  <a:pt x="13316" y="784194"/>
                </a:cubicBezTo>
                <a:cubicBezTo>
                  <a:pt x="26632" y="800470"/>
                  <a:pt x="94695" y="852256"/>
                  <a:pt x="181992" y="881848"/>
                </a:cubicBezTo>
                <a:cubicBezTo>
                  <a:pt x="269289" y="911440"/>
                  <a:pt x="396536" y="927716"/>
                  <a:pt x="537099" y="961747"/>
                </a:cubicBezTo>
                <a:cubicBezTo>
                  <a:pt x="677662" y="995778"/>
                  <a:pt x="1025371" y="1086034"/>
                  <a:pt x="1025371" y="1086034"/>
                </a:cubicBezTo>
                <a:lnTo>
                  <a:pt x="1318334" y="1157056"/>
                </a:lnTo>
                <a:cubicBezTo>
                  <a:pt x="1429305" y="1185169"/>
                  <a:pt x="1609817" y="1238434"/>
                  <a:pt x="1691196" y="1254710"/>
                </a:cubicBezTo>
                <a:cubicBezTo>
                  <a:pt x="1772575" y="1270986"/>
                  <a:pt x="1812524" y="1339048"/>
                  <a:pt x="1806606" y="1254710"/>
                </a:cubicBezTo>
                <a:cubicBezTo>
                  <a:pt x="1800688" y="1170372"/>
                  <a:pt x="1689716" y="914400"/>
                  <a:pt x="1655685" y="748683"/>
                </a:cubicBezTo>
                <a:cubicBezTo>
                  <a:pt x="1621654" y="582966"/>
                  <a:pt x="1586143" y="381739"/>
                  <a:pt x="1602419" y="260411"/>
                </a:cubicBezTo>
                <a:cubicBezTo>
                  <a:pt x="1618695" y="139083"/>
                  <a:pt x="1839157" y="41428"/>
                  <a:pt x="1753340" y="20714"/>
                </a:cubicBezTo>
                <a:cubicBezTo>
                  <a:pt x="1667523" y="0"/>
                  <a:pt x="1201445" y="79898"/>
                  <a:pt x="1052004" y="1183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419600" y="4038600"/>
            <a:ext cx="470000" cy="430887"/>
          </a:xfrm>
          <a:prstGeom prst="rect">
            <a:avLst/>
          </a:prstGeom>
          <a:noFill/>
        </p:spPr>
        <p:txBody>
          <a:bodyPr wrap="none" rtlCol="0">
            <a:spAutoFit/>
          </a:bodyPr>
          <a:lstStyle/>
          <a:p>
            <a:r>
              <a:rPr lang="en-US" sz="2200" b="1" dirty="0" smtClean="0"/>
              <a:t>11</a:t>
            </a:r>
            <a:endParaRPr lang="en-US" sz="2200" b="1" dirty="0"/>
          </a:p>
        </p:txBody>
      </p:sp>
      <p:sp>
        <p:nvSpPr>
          <p:cNvPr id="30" name="Freeform 29"/>
          <p:cNvSpPr/>
          <p:nvPr/>
        </p:nvSpPr>
        <p:spPr>
          <a:xfrm>
            <a:off x="3531833" y="4456590"/>
            <a:ext cx="815266" cy="324035"/>
          </a:xfrm>
          <a:custGeom>
            <a:avLst/>
            <a:gdLst>
              <a:gd name="connsiteX0" fmla="*/ 81379 w 815266"/>
              <a:gd name="connsiteY0" fmla="*/ 0 h 324035"/>
              <a:gd name="connsiteX1" fmla="*/ 10357 w 815266"/>
              <a:gd name="connsiteY1" fmla="*/ 44389 h 324035"/>
              <a:gd name="connsiteX2" fmla="*/ 143522 w 815266"/>
              <a:gd name="connsiteY2" fmla="*/ 159798 h 324035"/>
              <a:gd name="connsiteX3" fmla="*/ 214544 w 815266"/>
              <a:gd name="connsiteY3" fmla="*/ 168676 h 324035"/>
              <a:gd name="connsiteX4" fmla="*/ 347709 w 815266"/>
              <a:gd name="connsiteY4" fmla="*/ 239697 h 324035"/>
              <a:gd name="connsiteX5" fmla="*/ 436485 w 815266"/>
              <a:gd name="connsiteY5" fmla="*/ 319596 h 324035"/>
              <a:gd name="connsiteX6" fmla="*/ 631794 w 815266"/>
              <a:gd name="connsiteY6" fmla="*/ 266330 h 324035"/>
              <a:gd name="connsiteX7" fmla="*/ 756082 w 815266"/>
              <a:gd name="connsiteY7" fmla="*/ 177554 h 324035"/>
              <a:gd name="connsiteX8" fmla="*/ 276687 w 815266"/>
              <a:gd name="connsiteY8" fmla="*/ 53266 h 324035"/>
              <a:gd name="connsiteX9" fmla="*/ 81379 w 815266"/>
              <a:gd name="connsiteY9" fmla="*/ 0 h 32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5266" h="324035">
                <a:moveTo>
                  <a:pt x="81379" y="0"/>
                </a:moveTo>
                <a:cubicBezTo>
                  <a:pt x="40689" y="8878"/>
                  <a:pt x="0" y="17756"/>
                  <a:pt x="10357" y="44389"/>
                </a:cubicBezTo>
                <a:cubicBezTo>
                  <a:pt x="20714" y="71022"/>
                  <a:pt x="109491" y="139084"/>
                  <a:pt x="143522" y="159798"/>
                </a:cubicBezTo>
                <a:cubicBezTo>
                  <a:pt x="177553" y="180513"/>
                  <a:pt x="180513" y="155359"/>
                  <a:pt x="214544" y="168676"/>
                </a:cubicBezTo>
                <a:cubicBezTo>
                  <a:pt x="248575" y="181993"/>
                  <a:pt x="310719" y="214544"/>
                  <a:pt x="347709" y="239697"/>
                </a:cubicBezTo>
                <a:cubicBezTo>
                  <a:pt x="384699" y="264850"/>
                  <a:pt x="389138" y="315157"/>
                  <a:pt x="436485" y="319596"/>
                </a:cubicBezTo>
                <a:cubicBezTo>
                  <a:pt x="483832" y="324035"/>
                  <a:pt x="578528" y="290004"/>
                  <a:pt x="631794" y="266330"/>
                </a:cubicBezTo>
                <a:cubicBezTo>
                  <a:pt x="685060" y="242656"/>
                  <a:pt x="815266" y="213065"/>
                  <a:pt x="756082" y="177554"/>
                </a:cubicBezTo>
                <a:cubicBezTo>
                  <a:pt x="696898" y="142043"/>
                  <a:pt x="276687" y="53266"/>
                  <a:pt x="276687" y="53266"/>
                </a:cubicBezTo>
                <a:lnTo>
                  <a:pt x="8137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810000" y="4431268"/>
            <a:ext cx="418704" cy="369332"/>
          </a:xfrm>
          <a:prstGeom prst="rect">
            <a:avLst/>
          </a:prstGeom>
          <a:noFill/>
        </p:spPr>
        <p:txBody>
          <a:bodyPr wrap="none" rtlCol="0">
            <a:spAutoFit/>
          </a:bodyPr>
          <a:lstStyle/>
          <a:p>
            <a:r>
              <a:rPr lang="en-US" b="1" dirty="0" smtClean="0"/>
              <a:t>12</a:t>
            </a:r>
            <a:endParaRPr lang="en-US" b="1" dirty="0"/>
          </a:p>
        </p:txBody>
      </p:sp>
      <p:sp>
        <p:nvSpPr>
          <p:cNvPr id="31" name="Freeform 30"/>
          <p:cNvSpPr/>
          <p:nvPr/>
        </p:nvSpPr>
        <p:spPr>
          <a:xfrm>
            <a:off x="4572000" y="4752513"/>
            <a:ext cx="865573" cy="491231"/>
          </a:xfrm>
          <a:custGeom>
            <a:avLst/>
            <a:gdLst>
              <a:gd name="connsiteX0" fmla="*/ 62144 w 865573"/>
              <a:gd name="connsiteY0" fmla="*/ 14796 h 491231"/>
              <a:gd name="connsiteX1" fmla="*/ 221942 w 865573"/>
              <a:gd name="connsiteY1" fmla="*/ 156838 h 491231"/>
              <a:gd name="connsiteX2" fmla="*/ 674703 w 865573"/>
              <a:gd name="connsiteY2" fmla="*/ 485312 h 491231"/>
              <a:gd name="connsiteX3" fmla="*/ 852256 w 865573"/>
              <a:gd name="connsiteY3" fmla="*/ 192349 h 491231"/>
              <a:gd name="connsiteX4" fmla="*/ 594804 w 865573"/>
              <a:gd name="connsiteY4" fmla="*/ 68062 h 491231"/>
              <a:gd name="connsiteX5" fmla="*/ 62144 w 865573"/>
              <a:gd name="connsiteY5" fmla="*/ 14796 h 49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573" h="491231">
                <a:moveTo>
                  <a:pt x="62144" y="14796"/>
                </a:moveTo>
                <a:cubicBezTo>
                  <a:pt x="0" y="29592"/>
                  <a:pt x="119849" y="78419"/>
                  <a:pt x="221942" y="156838"/>
                </a:cubicBezTo>
                <a:cubicBezTo>
                  <a:pt x="324035" y="235257"/>
                  <a:pt x="569651" y="479394"/>
                  <a:pt x="674703" y="485312"/>
                </a:cubicBezTo>
                <a:cubicBezTo>
                  <a:pt x="779755" y="491231"/>
                  <a:pt x="865573" y="261891"/>
                  <a:pt x="852256" y="192349"/>
                </a:cubicBezTo>
                <a:cubicBezTo>
                  <a:pt x="838939" y="122807"/>
                  <a:pt x="722050" y="99134"/>
                  <a:pt x="594804" y="68062"/>
                </a:cubicBezTo>
                <a:cubicBezTo>
                  <a:pt x="467558" y="36990"/>
                  <a:pt x="124288" y="0"/>
                  <a:pt x="62144" y="1479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4800600" y="4724400"/>
            <a:ext cx="418704" cy="369332"/>
          </a:xfrm>
          <a:prstGeom prst="rect">
            <a:avLst/>
          </a:prstGeom>
          <a:noFill/>
        </p:spPr>
        <p:txBody>
          <a:bodyPr wrap="none" rtlCol="0">
            <a:spAutoFit/>
          </a:bodyPr>
          <a:lstStyle/>
          <a:p>
            <a:r>
              <a:rPr lang="en-US" b="1" dirty="0" smtClean="0"/>
              <a:t>13</a:t>
            </a:r>
            <a:endParaRPr lang="en-US" b="1" dirty="0"/>
          </a:p>
        </p:txBody>
      </p:sp>
      <p:sp>
        <p:nvSpPr>
          <p:cNvPr id="33" name="Freeform 32"/>
          <p:cNvSpPr/>
          <p:nvPr/>
        </p:nvSpPr>
        <p:spPr>
          <a:xfrm>
            <a:off x="3480047" y="3672396"/>
            <a:ext cx="1269507" cy="822664"/>
          </a:xfrm>
          <a:custGeom>
            <a:avLst/>
            <a:gdLst>
              <a:gd name="connsiteX0" fmla="*/ 26633 w 1269507"/>
              <a:gd name="connsiteY0" fmla="*/ 784194 h 822664"/>
              <a:gd name="connsiteX1" fmla="*/ 142042 w 1269507"/>
              <a:gd name="connsiteY1" fmla="*/ 686540 h 822664"/>
              <a:gd name="connsiteX2" fmla="*/ 292963 w 1269507"/>
              <a:gd name="connsiteY2" fmla="*/ 668785 h 822664"/>
              <a:gd name="connsiteX3" fmla="*/ 372862 w 1269507"/>
              <a:gd name="connsiteY3" fmla="*/ 491231 h 822664"/>
              <a:gd name="connsiteX4" fmla="*/ 355106 w 1269507"/>
              <a:gd name="connsiteY4" fmla="*/ 402454 h 822664"/>
              <a:gd name="connsiteX5" fmla="*/ 461638 w 1269507"/>
              <a:gd name="connsiteY5" fmla="*/ 207146 h 822664"/>
              <a:gd name="connsiteX6" fmla="*/ 621436 w 1269507"/>
              <a:gd name="connsiteY6" fmla="*/ 118369 h 822664"/>
              <a:gd name="connsiteX7" fmla="*/ 790112 w 1269507"/>
              <a:gd name="connsiteY7" fmla="*/ 2959 h 822664"/>
              <a:gd name="connsiteX8" fmla="*/ 1233996 w 1269507"/>
              <a:gd name="connsiteY8" fmla="*/ 100614 h 822664"/>
              <a:gd name="connsiteX9" fmla="*/ 1003176 w 1269507"/>
              <a:gd name="connsiteY9" fmla="*/ 313678 h 822664"/>
              <a:gd name="connsiteX10" fmla="*/ 754602 w 1269507"/>
              <a:gd name="connsiteY10" fmla="*/ 358066 h 822664"/>
              <a:gd name="connsiteX11" fmla="*/ 648070 w 1269507"/>
              <a:gd name="connsiteY11" fmla="*/ 455721 h 822664"/>
              <a:gd name="connsiteX12" fmla="*/ 568170 w 1269507"/>
              <a:gd name="connsiteY12" fmla="*/ 446843 h 822664"/>
              <a:gd name="connsiteX13" fmla="*/ 488271 w 1269507"/>
              <a:gd name="connsiteY13" fmla="*/ 695418 h 822664"/>
              <a:gd name="connsiteX14" fmla="*/ 301840 w 1269507"/>
              <a:gd name="connsiteY14" fmla="*/ 810827 h 822664"/>
              <a:gd name="connsiteX15" fmla="*/ 26633 w 1269507"/>
              <a:gd name="connsiteY15" fmla="*/ 784194 h 82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9507" h="822664">
                <a:moveTo>
                  <a:pt x="26633" y="784194"/>
                </a:moveTo>
                <a:cubicBezTo>
                  <a:pt x="0" y="763480"/>
                  <a:pt x="97654" y="705775"/>
                  <a:pt x="142042" y="686540"/>
                </a:cubicBezTo>
                <a:cubicBezTo>
                  <a:pt x="186430" y="667305"/>
                  <a:pt x="254493" y="701337"/>
                  <a:pt x="292963" y="668785"/>
                </a:cubicBezTo>
                <a:cubicBezTo>
                  <a:pt x="331433" y="636234"/>
                  <a:pt x="362505" y="535620"/>
                  <a:pt x="372862" y="491231"/>
                </a:cubicBezTo>
                <a:cubicBezTo>
                  <a:pt x="383219" y="446842"/>
                  <a:pt x="340310" y="449801"/>
                  <a:pt x="355106" y="402454"/>
                </a:cubicBezTo>
                <a:cubicBezTo>
                  <a:pt x="369902" y="355107"/>
                  <a:pt x="417250" y="254493"/>
                  <a:pt x="461638" y="207146"/>
                </a:cubicBezTo>
                <a:cubicBezTo>
                  <a:pt x="506026" y="159799"/>
                  <a:pt x="566690" y="152400"/>
                  <a:pt x="621436" y="118369"/>
                </a:cubicBezTo>
                <a:cubicBezTo>
                  <a:pt x="676182" y="84338"/>
                  <a:pt x="688019" y="5918"/>
                  <a:pt x="790112" y="2959"/>
                </a:cubicBezTo>
                <a:cubicBezTo>
                  <a:pt x="892205" y="0"/>
                  <a:pt x="1198485" y="48828"/>
                  <a:pt x="1233996" y="100614"/>
                </a:cubicBezTo>
                <a:cubicBezTo>
                  <a:pt x="1269507" y="152400"/>
                  <a:pt x="1083075" y="270769"/>
                  <a:pt x="1003176" y="313678"/>
                </a:cubicBezTo>
                <a:cubicBezTo>
                  <a:pt x="923277" y="356587"/>
                  <a:pt x="813786" y="334392"/>
                  <a:pt x="754602" y="358066"/>
                </a:cubicBezTo>
                <a:cubicBezTo>
                  <a:pt x="695418" y="381740"/>
                  <a:pt x="679142" y="440925"/>
                  <a:pt x="648070" y="455721"/>
                </a:cubicBezTo>
                <a:cubicBezTo>
                  <a:pt x="616998" y="470517"/>
                  <a:pt x="594803" y="406893"/>
                  <a:pt x="568170" y="446843"/>
                </a:cubicBezTo>
                <a:cubicBezTo>
                  <a:pt x="541537" y="486793"/>
                  <a:pt x="532659" y="634754"/>
                  <a:pt x="488271" y="695418"/>
                </a:cubicBezTo>
                <a:cubicBezTo>
                  <a:pt x="443883" y="756082"/>
                  <a:pt x="372861" y="798990"/>
                  <a:pt x="301840" y="810827"/>
                </a:cubicBezTo>
                <a:cubicBezTo>
                  <a:pt x="230819" y="822664"/>
                  <a:pt x="53266" y="804908"/>
                  <a:pt x="26633" y="7841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3962400" y="3733800"/>
            <a:ext cx="418704" cy="369332"/>
          </a:xfrm>
          <a:prstGeom prst="rect">
            <a:avLst/>
          </a:prstGeom>
          <a:noFill/>
        </p:spPr>
        <p:txBody>
          <a:bodyPr wrap="none" rtlCol="0">
            <a:spAutoFit/>
          </a:bodyPr>
          <a:lstStyle/>
          <a:p>
            <a:r>
              <a:rPr lang="en-US" b="1" dirty="0" smtClean="0"/>
              <a:t>14</a:t>
            </a:r>
            <a:endParaRPr lang="en-US" b="1" dirty="0"/>
          </a:p>
        </p:txBody>
      </p:sp>
      <p:sp>
        <p:nvSpPr>
          <p:cNvPr id="35" name="Freeform 34"/>
          <p:cNvSpPr/>
          <p:nvPr/>
        </p:nvSpPr>
        <p:spPr>
          <a:xfrm>
            <a:off x="4121951" y="5814874"/>
            <a:ext cx="676430" cy="572610"/>
          </a:xfrm>
          <a:custGeom>
            <a:avLst/>
            <a:gdLst>
              <a:gd name="connsiteX0" fmla="*/ 69542 w 498630"/>
              <a:gd name="connsiteY0" fmla="*/ 514905 h 572610"/>
              <a:gd name="connsiteX1" fmla="*/ 34032 w 498630"/>
              <a:gd name="connsiteY1" fmla="*/ 443883 h 572610"/>
              <a:gd name="connsiteX2" fmla="*/ 167197 w 498630"/>
              <a:gd name="connsiteY2" fmla="*/ 257452 h 572610"/>
              <a:gd name="connsiteX3" fmla="*/ 371383 w 498630"/>
              <a:gd name="connsiteY3" fmla="*/ 26633 h 572610"/>
              <a:gd name="connsiteX4" fmla="*/ 451282 w 498630"/>
              <a:gd name="connsiteY4" fmla="*/ 97654 h 572610"/>
              <a:gd name="connsiteX5" fmla="*/ 69542 w 498630"/>
              <a:gd name="connsiteY5" fmla="*/ 514905 h 572610"/>
              <a:gd name="connsiteX0" fmla="*/ 94942 w 676430"/>
              <a:gd name="connsiteY0" fmla="*/ 514905 h 572610"/>
              <a:gd name="connsiteX1" fmla="*/ 59432 w 676430"/>
              <a:gd name="connsiteY1" fmla="*/ 443883 h 572610"/>
              <a:gd name="connsiteX2" fmla="*/ 192597 w 676430"/>
              <a:gd name="connsiteY2" fmla="*/ 257452 h 572610"/>
              <a:gd name="connsiteX3" fmla="*/ 396783 w 676430"/>
              <a:gd name="connsiteY3" fmla="*/ 26633 h 572610"/>
              <a:gd name="connsiteX4" fmla="*/ 629082 w 676430"/>
              <a:gd name="connsiteY4" fmla="*/ 97654 h 572610"/>
              <a:gd name="connsiteX5" fmla="*/ 94942 w 676430"/>
              <a:gd name="connsiteY5" fmla="*/ 514905 h 57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430" h="572610">
                <a:moveTo>
                  <a:pt x="94942" y="514905"/>
                </a:moveTo>
                <a:cubicBezTo>
                  <a:pt x="0" y="572610"/>
                  <a:pt x="43156" y="486792"/>
                  <a:pt x="59432" y="443883"/>
                </a:cubicBezTo>
                <a:cubicBezTo>
                  <a:pt x="75708" y="400974"/>
                  <a:pt x="136372" y="326994"/>
                  <a:pt x="192597" y="257452"/>
                </a:cubicBezTo>
                <a:cubicBezTo>
                  <a:pt x="248822" y="187910"/>
                  <a:pt x="324036" y="53266"/>
                  <a:pt x="396783" y="26633"/>
                </a:cubicBezTo>
                <a:cubicBezTo>
                  <a:pt x="469530" y="0"/>
                  <a:pt x="676430" y="20714"/>
                  <a:pt x="629082" y="97654"/>
                </a:cubicBezTo>
                <a:cubicBezTo>
                  <a:pt x="581735" y="174594"/>
                  <a:pt x="189884" y="457200"/>
                  <a:pt x="94942" y="51490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4191000" y="6019800"/>
            <a:ext cx="418704" cy="369332"/>
          </a:xfrm>
          <a:prstGeom prst="rect">
            <a:avLst/>
          </a:prstGeom>
          <a:noFill/>
        </p:spPr>
        <p:txBody>
          <a:bodyPr wrap="none" rtlCol="0">
            <a:spAutoFit/>
          </a:bodyPr>
          <a:lstStyle/>
          <a:p>
            <a:r>
              <a:rPr lang="en-US" b="1" dirty="0" smtClean="0"/>
              <a:t>15</a:t>
            </a:r>
            <a:endParaRPr lang="en-US" b="1" dirty="0"/>
          </a:p>
        </p:txBody>
      </p:sp>
      <p:sp>
        <p:nvSpPr>
          <p:cNvPr id="37" name="Freeform 36"/>
          <p:cNvSpPr/>
          <p:nvPr/>
        </p:nvSpPr>
        <p:spPr>
          <a:xfrm>
            <a:off x="764959" y="3246268"/>
            <a:ext cx="3571783" cy="1737064"/>
          </a:xfrm>
          <a:custGeom>
            <a:avLst/>
            <a:gdLst>
              <a:gd name="connsiteX0" fmla="*/ 7398 w 3571783"/>
              <a:gd name="connsiteY0" fmla="*/ 1077157 h 1737064"/>
              <a:gd name="connsiteX1" fmla="*/ 158319 w 3571783"/>
              <a:gd name="connsiteY1" fmla="*/ 828582 h 1737064"/>
              <a:gd name="connsiteX2" fmla="*/ 495670 w 3571783"/>
              <a:gd name="connsiteY2" fmla="*/ 1139301 h 1737064"/>
              <a:gd name="connsiteX3" fmla="*/ 1072719 w 3571783"/>
              <a:gd name="connsiteY3" fmla="*/ 1378998 h 1737064"/>
              <a:gd name="connsiteX4" fmla="*/ 1445581 w 3571783"/>
              <a:gd name="connsiteY4" fmla="*/ 1325732 h 1737064"/>
              <a:gd name="connsiteX5" fmla="*/ 1907220 w 3571783"/>
              <a:gd name="connsiteY5" fmla="*/ 943992 h 1737064"/>
              <a:gd name="connsiteX6" fmla="*/ 2102528 w 3571783"/>
              <a:gd name="connsiteY6" fmla="*/ 642151 h 1737064"/>
              <a:gd name="connsiteX7" fmla="*/ 2404369 w 3571783"/>
              <a:gd name="connsiteY7" fmla="*/ 393577 h 1737064"/>
              <a:gd name="connsiteX8" fmla="*/ 2599678 w 3571783"/>
              <a:gd name="connsiteY8" fmla="*/ 56225 h 1737064"/>
              <a:gd name="connsiteX9" fmla="*/ 2732843 w 3571783"/>
              <a:gd name="connsiteY9" fmla="*/ 56225 h 1737064"/>
              <a:gd name="connsiteX10" fmla="*/ 2928152 w 3571783"/>
              <a:gd name="connsiteY10" fmla="*/ 65103 h 1737064"/>
              <a:gd name="connsiteX11" fmla="*/ 2910396 w 3571783"/>
              <a:gd name="connsiteY11" fmla="*/ 233779 h 1737064"/>
              <a:gd name="connsiteX12" fmla="*/ 3079072 w 3571783"/>
              <a:gd name="connsiteY12" fmla="*/ 251534 h 1737064"/>
              <a:gd name="connsiteX13" fmla="*/ 3336524 w 3571783"/>
              <a:gd name="connsiteY13" fmla="*/ 136124 h 1737064"/>
              <a:gd name="connsiteX14" fmla="*/ 3549589 w 3571783"/>
              <a:gd name="connsiteY14" fmla="*/ 384699 h 1737064"/>
              <a:gd name="connsiteX15" fmla="*/ 3203359 w 3571783"/>
              <a:gd name="connsiteY15" fmla="*/ 668784 h 1737064"/>
              <a:gd name="connsiteX16" fmla="*/ 3114583 w 3571783"/>
              <a:gd name="connsiteY16" fmla="*/ 997258 h 1737064"/>
              <a:gd name="connsiteX17" fmla="*/ 3070194 w 3571783"/>
              <a:gd name="connsiteY17" fmla="*/ 1112668 h 1737064"/>
              <a:gd name="connsiteX18" fmla="*/ 2777231 w 3571783"/>
              <a:gd name="connsiteY18" fmla="*/ 1219200 h 1737064"/>
              <a:gd name="connsiteX19" fmla="*/ 2794987 w 3571783"/>
              <a:gd name="connsiteY19" fmla="*/ 1307977 h 1737064"/>
              <a:gd name="connsiteX20" fmla="*/ 2626311 w 3571783"/>
              <a:gd name="connsiteY20" fmla="*/ 1485530 h 1737064"/>
              <a:gd name="connsiteX21" fmla="*/ 2617433 w 3571783"/>
              <a:gd name="connsiteY21" fmla="*/ 1654206 h 1737064"/>
              <a:gd name="connsiteX22" fmla="*/ 2519779 w 3571783"/>
              <a:gd name="connsiteY22" fmla="*/ 1707472 h 1737064"/>
              <a:gd name="connsiteX23" fmla="*/ 2244571 w 3571783"/>
              <a:gd name="connsiteY23" fmla="*/ 1716349 h 1737064"/>
              <a:gd name="connsiteX24" fmla="*/ 1836198 w 3571783"/>
              <a:gd name="connsiteY24" fmla="*/ 1707472 h 1737064"/>
              <a:gd name="connsiteX25" fmla="*/ 1276905 w 3571783"/>
              <a:gd name="connsiteY25" fmla="*/ 1734105 h 1737064"/>
              <a:gd name="connsiteX26" fmla="*/ 1152618 w 3571783"/>
              <a:gd name="connsiteY26" fmla="*/ 1689716 h 1737064"/>
              <a:gd name="connsiteX27" fmla="*/ 1099352 w 3571783"/>
              <a:gd name="connsiteY27" fmla="*/ 1574307 h 1737064"/>
              <a:gd name="connsiteX28" fmla="*/ 895165 w 3571783"/>
              <a:gd name="connsiteY28" fmla="*/ 1547674 h 1737064"/>
              <a:gd name="connsiteX29" fmla="*/ 788633 w 3571783"/>
              <a:gd name="connsiteY29" fmla="*/ 1547674 h 1737064"/>
              <a:gd name="connsiteX30" fmla="*/ 744245 w 3571783"/>
              <a:gd name="connsiteY30" fmla="*/ 1485530 h 1737064"/>
              <a:gd name="connsiteX31" fmla="*/ 611080 w 3571783"/>
              <a:gd name="connsiteY31" fmla="*/ 1450019 h 1737064"/>
              <a:gd name="connsiteX32" fmla="*/ 513425 w 3571783"/>
              <a:gd name="connsiteY32" fmla="*/ 1432264 h 1737064"/>
              <a:gd name="connsiteX33" fmla="*/ 486792 w 3571783"/>
              <a:gd name="connsiteY33" fmla="*/ 1352365 h 1737064"/>
              <a:gd name="connsiteX34" fmla="*/ 291484 w 3571783"/>
              <a:gd name="connsiteY34" fmla="*/ 1316854 h 1737064"/>
              <a:gd name="connsiteX35" fmla="*/ 202707 w 3571783"/>
              <a:gd name="connsiteY35" fmla="*/ 1192567 h 1737064"/>
              <a:gd name="connsiteX36" fmla="*/ 113930 w 3571783"/>
              <a:gd name="connsiteY36" fmla="*/ 1112668 h 1737064"/>
              <a:gd name="connsiteX37" fmla="*/ 7398 w 3571783"/>
              <a:gd name="connsiteY37" fmla="*/ 1077157 h 1737064"/>
              <a:gd name="connsiteX0" fmla="*/ 7398 w 3571783"/>
              <a:gd name="connsiteY0" fmla="*/ 1077157 h 1737064"/>
              <a:gd name="connsiteX1" fmla="*/ 158319 w 3571783"/>
              <a:gd name="connsiteY1" fmla="*/ 828582 h 1737064"/>
              <a:gd name="connsiteX2" fmla="*/ 495670 w 3571783"/>
              <a:gd name="connsiteY2" fmla="*/ 1139301 h 1737064"/>
              <a:gd name="connsiteX3" fmla="*/ 1072719 w 3571783"/>
              <a:gd name="connsiteY3" fmla="*/ 1378998 h 1737064"/>
              <a:gd name="connsiteX4" fmla="*/ 1445581 w 3571783"/>
              <a:gd name="connsiteY4" fmla="*/ 1325732 h 1737064"/>
              <a:gd name="connsiteX5" fmla="*/ 2102528 w 3571783"/>
              <a:gd name="connsiteY5" fmla="*/ 642151 h 1737064"/>
              <a:gd name="connsiteX6" fmla="*/ 2404369 w 3571783"/>
              <a:gd name="connsiteY6" fmla="*/ 393577 h 1737064"/>
              <a:gd name="connsiteX7" fmla="*/ 2599678 w 3571783"/>
              <a:gd name="connsiteY7" fmla="*/ 56225 h 1737064"/>
              <a:gd name="connsiteX8" fmla="*/ 2732843 w 3571783"/>
              <a:gd name="connsiteY8" fmla="*/ 56225 h 1737064"/>
              <a:gd name="connsiteX9" fmla="*/ 2928152 w 3571783"/>
              <a:gd name="connsiteY9" fmla="*/ 65103 h 1737064"/>
              <a:gd name="connsiteX10" fmla="*/ 2910396 w 3571783"/>
              <a:gd name="connsiteY10" fmla="*/ 233779 h 1737064"/>
              <a:gd name="connsiteX11" fmla="*/ 3079072 w 3571783"/>
              <a:gd name="connsiteY11" fmla="*/ 251534 h 1737064"/>
              <a:gd name="connsiteX12" fmla="*/ 3336524 w 3571783"/>
              <a:gd name="connsiteY12" fmla="*/ 136124 h 1737064"/>
              <a:gd name="connsiteX13" fmla="*/ 3549589 w 3571783"/>
              <a:gd name="connsiteY13" fmla="*/ 384699 h 1737064"/>
              <a:gd name="connsiteX14" fmla="*/ 3203359 w 3571783"/>
              <a:gd name="connsiteY14" fmla="*/ 668784 h 1737064"/>
              <a:gd name="connsiteX15" fmla="*/ 3114583 w 3571783"/>
              <a:gd name="connsiteY15" fmla="*/ 997258 h 1737064"/>
              <a:gd name="connsiteX16" fmla="*/ 3070194 w 3571783"/>
              <a:gd name="connsiteY16" fmla="*/ 1112668 h 1737064"/>
              <a:gd name="connsiteX17" fmla="*/ 2777231 w 3571783"/>
              <a:gd name="connsiteY17" fmla="*/ 1219200 h 1737064"/>
              <a:gd name="connsiteX18" fmla="*/ 2794987 w 3571783"/>
              <a:gd name="connsiteY18" fmla="*/ 1307977 h 1737064"/>
              <a:gd name="connsiteX19" fmla="*/ 2626311 w 3571783"/>
              <a:gd name="connsiteY19" fmla="*/ 1485530 h 1737064"/>
              <a:gd name="connsiteX20" fmla="*/ 2617433 w 3571783"/>
              <a:gd name="connsiteY20" fmla="*/ 1654206 h 1737064"/>
              <a:gd name="connsiteX21" fmla="*/ 2519779 w 3571783"/>
              <a:gd name="connsiteY21" fmla="*/ 1707472 h 1737064"/>
              <a:gd name="connsiteX22" fmla="*/ 2244571 w 3571783"/>
              <a:gd name="connsiteY22" fmla="*/ 1716349 h 1737064"/>
              <a:gd name="connsiteX23" fmla="*/ 1836198 w 3571783"/>
              <a:gd name="connsiteY23" fmla="*/ 1707472 h 1737064"/>
              <a:gd name="connsiteX24" fmla="*/ 1276905 w 3571783"/>
              <a:gd name="connsiteY24" fmla="*/ 1734105 h 1737064"/>
              <a:gd name="connsiteX25" fmla="*/ 1152618 w 3571783"/>
              <a:gd name="connsiteY25" fmla="*/ 1689716 h 1737064"/>
              <a:gd name="connsiteX26" fmla="*/ 1099352 w 3571783"/>
              <a:gd name="connsiteY26" fmla="*/ 1574307 h 1737064"/>
              <a:gd name="connsiteX27" fmla="*/ 895165 w 3571783"/>
              <a:gd name="connsiteY27" fmla="*/ 1547674 h 1737064"/>
              <a:gd name="connsiteX28" fmla="*/ 788633 w 3571783"/>
              <a:gd name="connsiteY28" fmla="*/ 1547674 h 1737064"/>
              <a:gd name="connsiteX29" fmla="*/ 744245 w 3571783"/>
              <a:gd name="connsiteY29" fmla="*/ 1485530 h 1737064"/>
              <a:gd name="connsiteX30" fmla="*/ 611080 w 3571783"/>
              <a:gd name="connsiteY30" fmla="*/ 1450019 h 1737064"/>
              <a:gd name="connsiteX31" fmla="*/ 513425 w 3571783"/>
              <a:gd name="connsiteY31" fmla="*/ 1432264 h 1737064"/>
              <a:gd name="connsiteX32" fmla="*/ 486792 w 3571783"/>
              <a:gd name="connsiteY32" fmla="*/ 1352365 h 1737064"/>
              <a:gd name="connsiteX33" fmla="*/ 291484 w 3571783"/>
              <a:gd name="connsiteY33" fmla="*/ 1316854 h 1737064"/>
              <a:gd name="connsiteX34" fmla="*/ 202707 w 3571783"/>
              <a:gd name="connsiteY34" fmla="*/ 1192567 h 1737064"/>
              <a:gd name="connsiteX35" fmla="*/ 113930 w 3571783"/>
              <a:gd name="connsiteY35" fmla="*/ 1112668 h 1737064"/>
              <a:gd name="connsiteX36" fmla="*/ 7398 w 3571783"/>
              <a:gd name="connsiteY36" fmla="*/ 1077157 h 173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571783" h="1737064">
                <a:moveTo>
                  <a:pt x="7398" y="1077157"/>
                </a:moveTo>
                <a:cubicBezTo>
                  <a:pt x="14796" y="1029809"/>
                  <a:pt x="76940" y="818225"/>
                  <a:pt x="158319" y="828582"/>
                </a:cubicBezTo>
                <a:cubicBezTo>
                  <a:pt x="239698" y="838939"/>
                  <a:pt x="343270" y="1047565"/>
                  <a:pt x="495670" y="1139301"/>
                </a:cubicBezTo>
                <a:cubicBezTo>
                  <a:pt x="648070" y="1231037"/>
                  <a:pt x="914400" y="1347926"/>
                  <a:pt x="1072719" y="1378998"/>
                </a:cubicBezTo>
                <a:cubicBezTo>
                  <a:pt x="1231038" y="1410070"/>
                  <a:pt x="1273946" y="1448540"/>
                  <a:pt x="1445581" y="1325732"/>
                </a:cubicBezTo>
                <a:cubicBezTo>
                  <a:pt x="1617216" y="1202924"/>
                  <a:pt x="1942730" y="797510"/>
                  <a:pt x="2102528" y="642151"/>
                </a:cubicBezTo>
                <a:cubicBezTo>
                  <a:pt x="2262326" y="486792"/>
                  <a:pt x="2321511" y="491231"/>
                  <a:pt x="2404369" y="393577"/>
                </a:cubicBezTo>
                <a:cubicBezTo>
                  <a:pt x="2487227" y="295923"/>
                  <a:pt x="2544932" y="112450"/>
                  <a:pt x="2599678" y="56225"/>
                </a:cubicBezTo>
                <a:cubicBezTo>
                  <a:pt x="2654424" y="0"/>
                  <a:pt x="2678097" y="54745"/>
                  <a:pt x="2732843" y="56225"/>
                </a:cubicBezTo>
                <a:cubicBezTo>
                  <a:pt x="2787589" y="57705"/>
                  <a:pt x="2898560" y="35511"/>
                  <a:pt x="2928152" y="65103"/>
                </a:cubicBezTo>
                <a:cubicBezTo>
                  <a:pt x="2957744" y="94695"/>
                  <a:pt x="2885243" y="202707"/>
                  <a:pt x="2910396" y="233779"/>
                </a:cubicBezTo>
                <a:cubicBezTo>
                  <a:pt x="2935549" y="264851"/>
                  <a:pt x="3008051" y="267810"/>
                  <a:pt x="3079072" y="251534"/>
                </a:cubicBezTo>
                <a:cubicBezTo>
                  <a:pt x="3150093" y="235258"/>
                  <a:pt x="3258105" y="113930"/>
                  <a:pt x="3336524" y="136124"/>
                </a:cubicBezTo>
                <a:cubicBezTo>
                  <a:pt x="3414944" y="158318"/>
                  <a:pt x="3571783" y="295922"/>
                  <a:pt x="3549589" y="384699"/>
                </a:cubicBezTo>
                <a:cubicBezTo>
                  <a:pt x="3527395" y="473476"/>
                  <a:pt x="3275860" y="566691"/>
                  <a:pt x="3203359" y="668784"/>
                </a:cubicBezTo>
                <a:cubicBezTo>
                  <a:pt x="3130858" y="770877"/>
                  <a:pt x="3136777" y="923277"/>
                  <a:pt x="3114583" y="997258"/>
                </a:cubicBezTo>
                <a:cubicBezTo>
                  <a:pt x="3092389" y="1071239"/>
                  <a:pt x="3126419" y="1075678"/>
                  <a:pt x="3070194" y="1112668"/>
                </a:cubicBezTo>
                <a:cubicBezTo>
                  <a:pt x="3013969" y="1149658"/>
                  <a:pt x="2823099" y="1186649"/>
                  <a:pt x="2777231" y="1219200"/>
                </a:cubicBezTo>
                <a:cubicBezTo>
                  <a:pt x="2731363" y="1251751"/>
                  <a:pt x="2820140" y="1263589"/>
                  <a:pt x="2794987" y="1307977"/>
                </a:cubicBezTo>
                <a:cubicBezTo>
                  <a:pt x="2769834" y="1352365"/>
                  <a:pt x="2655903" y="1427825"/>
                  <a:pt x="2626311" y="1485530"/>
                </a:cubicBezTo>
                <a:cubicBezTo>
                  <a:pt x="2596719" y="1543235"/>
                  <a:pt x="2635188" y="1617216"/>
                  <a:pt x="2617433" y="1654206"/>
                </a:cubicBezTo>
                <a:cubicBezTo>
                  <a:pt x="2599678" y="1691196"/>
                  <a:pt x="2581923" y="1697115"/>
                  <a:pt x="2519779" y="1707472"/>
                </a:cubicBezTo>
                <a:cubicBezTo>
                  <a:pt x="2457635" y="1717829"/>
                  <a:pt x="2358501" y="1716349"/>
                  <a:pt x="2244571" y="1716349"/>
                </a:cubicBezTo>
                <a:cubicBezTo>
                  <a:pt x="2130641" y="1716349"/>
                  <a:pt x="1997476" y="1704513"/>
                  <a:pt x="1836198" y="1707472"/>
                </a:cubicBezTo>
                <a:cubicBezTo>
                  <a:pt x="1674920" y="1710431"/>
                  <a:pt x="1390835" y="1737064"/>
                  <a:pt x="1276905" y="1734105"/>
                </a:cubicBezTo>
                <a:cubicBezTo>
                  <a:pt x="1162975" y="1731146"/>
                  <a:pt x="1182210" y="1716349"/>
                  <a:pt x="1152618" y="1689716"/>
                </a:cubicBezTo>
                <a:cubicBezTo>
                  <a:pt x="1123026" y="1663083"/>
                  <a:pt x="1142261" y="1597981"/>
                  <a:pt x="1099352" y="1574307"/>
                </a:cubicBezTo>
                <a:cubicBezTo>
                  <a:pt x="1056443" y="1550633"/>
                  <a:pt x="946951" y="1552113"/>
                  <a:pt x="895165" y="1547674"/>
                </a:cubicBezTo>
                <a:cubicBezTo>
                  <a:pt x="843379" y="1543235"/>
                  <a:pt x="813786" y="1558031"/>
                  <a:pt x="788633" y="1547674"/>
                </a:cubicBezTo>
                <a:cubicBezTo>
                  <a:pt x="763480" y="1537317"/>
                  <a:pt x="773837" y="1501806"/>
                  <a:pt x="744245" y="1485530"/>
                </a:cubicBezTo>
                <a:cubicBezTo>
                  <a:pt x="714653" y="1469254"/>
                  <a:pt x="649550" y="1458897"/>
                  <a:pt x="611080" y="1450019"/>
                </a:cubicBezTo>
                <a:cubicBezTo>
                  <a:pt x="572610" y="1441141"/>
                  <a:pt x="534140" y="1448540"/>
                  <a:pt x="513425" y="1432264"/>
                </a:cubicBezTo>
                <a:cubicBezTo>
                  <a:pt x="492710" y="1415988"/>
                  <a:pt x="523782" y="1371600"/>
                  <a:pt x="486792" y="1352365"/>
                </a:cubicBezTo>
                <a:cubicBezTo>
                  <a:pt x="449802" y="1333130"/>
                  <a:pt x="338831" y="1343487"/>
                  <a:pt x="291484" y="1316854"/>
                </a:cubicBezTo>
                <a:cubicBezTo>
                  <a:pt x="244137" y="1290221"/>
                  <a:pt x="232299" y="1226598"/>
                  <a:pt x="202707" y="1192567"/>
                </a:cubicBezTo>
                <a:cubicBezTo>
                  <a:pt x="173115" y="1158536"/>
                  <a:pt x="142043" y="1134862"/>
                  <a:pt x="113930" y="1112668"/>
                </a:cubicBezTo>
                <a:cubicBezTo>
                  <a:pt x="85817" y="1090474"/>
                  <a:pt x="0" y="1124505"/>
                  <a:pt x="7398" y="10771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2590800" y="4191000"/>
            <a:ext cx="841897" cy="430887"/>
          </a:xfrm>
          <a:prstGeom prst="rect">
            <a:avLst/>
          </a:prstGeom>
          <a:noFill/>
        </p:spPr>
        <p:txBody>
          <a:bodyPr wrap="none" rtlCol="0">
            <a:spAutoFit/>
          </a:bodyPr>
          <a:lstStyle/>
          <a:p>
            <a:r>
              <a:rPr lang="en-US" sz="2200" b="1" dirty="0" smtClean="0"/>
              <a:t>16-18</a:t>
            </a:r>
            <a:endParaRPr lang="en-US" sz="2200" b="1" dirty="0"/>
          </a:p>
        </p:txBody>
      </p:sp>
      <p:sp>
        <p:nvSpPr>
          <p:cNvPr id="39" name="Freeform 38"/>
          <p:cNvSpPr/>
          <p:nvPr/>
        </p:nvSpPr>
        <p:spPr>
          <a:xfrm>
            <a:off x="352148" y="4230210"/>
            <a:ext cx="2249009" cy="1663083"/>
          </a:xfrm>
          <a:custGeom>
            <a:avLst/>
            <a:gdLst>
              <a:gd name="connsiteX0" fmla="*/ 402454 w 2249009"/>
              <a:gd name="connsiteY0" fmla="*/ 22194 h 1663083"/>
              <a:gd name="connsiteX1" fmla="*/ 313677 w 2249009"/>
              <a:gd name="connsiteY1" fmla="*/ 270769 h 1663083"/>
              <a:gd name="connsiteX2" fmla="*/ 278167 w 2249009"/>
              <a:gd name="connsiteY2" fmla="*/ 625875 h 1663083"/>
              <a:gd name="connsiteX3" fmla="*/ 251534 w 2249009"/>
              <a:gd name="connsiteY3" fmla="*/ 741285 h 1663083"/>
              <a:gd name="connsiteX4" fmla="*/ 171635 w 2249009"/>
              <a:gd name="connsiteY4" fmla="*/ 741285 h 1663083"/>
              <a:gd name="connsiteX5" fmla="*/ 82858 w 2249009"/>
              <a:gd name="connsiteY5" fmla="*/ 856695 h 1663083"/>
              <a:gd name="connsiteX6" fmla="*/ 2959 w 2249009"/>
              <a:gd name="connsiteY6" fmla="*/ 1025371 h 1663083"/>
              <a:gd name="connsiteX7" fmla="*/ 65102 w 2249009"/>
              <a:gd name="connsiteY7" fmla="*/ 1149658 h 1663083"/>
              <a:gd name="connsiteX8" fmla="*/ 127246 w 2249009"/>
              <a:gd name="connsiteY8" fmla="*/ 1256190 h 1663083"/>
              <a:gd name="connsiteX9" fmla="*/ 189390 w 2249009"/>
              <a:gd name="connsiteY9" fmla="*/ 1353844 h 1663083"/>
              <a:gd name="connsiteX10" fmla="*/ 295922 w 2249009"/>
              <a:gd name="connsiteY10" fmla="*/ 1265068 h 1663083"/>
              <a:gd name="connsiteX11" fmla="*/ 375821 w 2249009"/>
              <a:gd name="connsiteY11" fmla="*/ 1265068 h 1663083"/>
              <a:gd name="connsiteX12" fmla="*/ 393576 w 2249009"/>
              <a:gd name="connsiteY12" fmla="*/ 1362722 h 1663083"/>
              <a:gd name="connsiteX13" fmla="*/ 437965 w 2249009"/>
              <a:gd name="connsiteY13" fmla="*/ 1487009 h 1663083"/>
              <a:gd name="connsiteX14" fmla="*/ 597763 w 2249009"/>
              <a:gd name="connsiteY14" fmla="*/ 1451499 h 1663083"/>
              <a:gd name="connsiteX15" fmla="*/ 580007 w 2249009"/>
              <a:gd name="connsiteY15" fmla="*/ 1318334 h 1663083"/>
              <a:gd name="connsiteX16" fmla="*/ 1086035 w 2249009"/>
              <a:gd name="connsiteY16" fmla="*/ 1353844 h 1663083"/>
              <a:gd name="connsiteX17" fmla="*/ 988380 w 2249009"/>
              <a:gd name="connsiteY17" fmla="*/ 1433743 h 1663083"/>
              <a:gd name="connsiteX18" fmla="*/ 1121545 w 2249009"/>
              <a:gd name="connsiteY18" fmla="*/ 1566908 h 1663083"/>
              <a:gd name="connsiteX19" fmla="*/ 1263588 w 2249009"/>
              <a:gd name="connsiteY19" fmla="*/ 1629052 h 1663083"/>
              <a:gd name="connsiteX20" fmla="*/ 1423386 w 2249009"/>
              <a:gd name="connsiteY20" fmla="*/ 1646807 h 1663083"/>
              <a:gd name="connsiteX21" fmla="*/ 1538796 w 2249009"/>
              <a:gd name="connsiteY21" fmla="*/ 1637930 h 1663083"/>
              <a:gd name="connsiteX22" fmla="*/ 1654205 w 2249009"/>
              <a:gd name="connsiteY22" fmla="*/ 1495887 h 1663083"/>
              <a:gd name="connsiteX23" fmla="*/ 1689716 w 2249009"/>
              <a:gd name="connsiteY23" fmla="*/ 1460376 h 1663083"/>
              <a:gd name="connsiteX24" fmla="*/ 1680838 w 2249009"/>
              <a:gd name="connsiteY24" fmla="*/ 1327211 h 1663083"/>
              <a:gd name="connsiteX25" fmla="*/ 1698594 w 2249009"/>
              <a:gd name="connsiteY25" fmla="*/ 1265068 h 1663083"/>
              <a:gd name="connsiteX26" fmla="*/ 1867269 w 2249009"/>
              <a:gd name="connsiteY26" fmla="*/ 1123025 h 1663083"/>
              <a:gd name="connsiteX27" fmla="*/ 2080334 w 2249009"/>
              <a:gd name="connsiteY27" fmla="*/ 1043126 h 1663083"/>
              <a:gd name="connsiteX28" fmla="*/ 2222376 w 2249009"/>
              <a:gd name="connsiteY28" fmla="*/ 847817 h 1663083"/>
              <a:gd name="connsiteX29" fmla="*/ 2222376 w 2249009"/>
              <a:gd name="connsiteY29" fmla="*/ 767918 h 1663083"/>
              <a:gd name="connsiteX30" fmla="*/ 2177988 w 2249009"/>
              <a:gd name="connsiteY30" fmla="*/ 732407 h 1663083"/>
              <a:gd name="connsiteX31" fmla="*/ 1796248 w 2249009"/>
              <a:gd name="connsiteY31" fmla="*/ 732407 h 1663083"/>
              <a:gd name="connsiteX32" fmla="*/ 1689716 w 2249009"/>
              <a:gd name="connsiteY32" fmla="*/ 732407 h 1663083"/>
              <a:gd name="connsiteX33" fmla="*/ 1494407 w 2249009"/>
              <a:gd name="connsiteY33" fmla="*/ 554854 h 1663083"/>
              <a:gd name="connsiteX34" fmla="*/ 1068279 w 2249009"/>
              <a:gd name="connsiteY34" fmla="*/ 377301 h 1663083"/>
              <a:gd name="connsiteX35" fmla="*/ 597763 w 2249009"/>
              <a:gd name="connsiteY35" fmla="*/ 137604 h 1663083"/>
              <a:gd name="connsiteX36" fmla="*/ 402454 w 2249009"/>
              <a:gd name="connsiteY36" fmla="*/ 22194 h 166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49009" h="1663083">
                <a:moveTo>
                  <a:pt x="402454" y="22194"/>
                </a:moveTo>
                <a:cubicBezTo>
                  <a:pt x="355106" y="44388"/>
                  <a:pt x="334391" y="170156"/>
                  <a:pt x="313677" y="270769"/>
                </a:cubicBezTo>
                <a:cubicBezTo>
                  <a:pt x="292963" y="371382"/>
                  <a:pt x="288524" y="547456"/>
                  <a:pt x="278167" y="625875"/>
                </a:cubicBezTo>
                <a:cubicBezTo>
                  <a:pt x="267810" y="704294"/>
                  <a:pt x="269289" y="722050"/>
                  <a:pt x="251534" y="741285"/>
                </a:cubicBezTo>
                <a:cubicBezTo>
                  <a:pt x="233779" y="760520"/>
                  <a:pt x="199748" y="722050"/>
                  <a:pt x="171635" y="741285"/>
                </a:cubicBezTo>
                <a:cubicBezTo>
                  <a:pt x="143522" y="760520"/>
                  <a:pt x="110971" y="809347"/>
                  <a:pt x="82858" y="856695"/>
                </a:cubicBezTo>
                <a:cubicBezTo>
                  <a:pt x="54745" y="904043"/>
                  <a:pt x="5918" y="976544"/>
                  <a:pt x="2959" y="1025371"/>
                </a:cubicBezTo>
                <a:cubicBezTo>
                  <a:pt x="0" y="1074198"/>
                  <a:pt x="44388" y="1111188"/>
                  <a:pt x="65102" y="1149658"/>
                </a:cubicBezTo>
                <a:cubicBezTo>
                  <a:pt x="85817" y="1188128"/>
                  <a:pt x="106531" y="1222159"/>
                  <a:pt x="127246" y="1256190"/>
                </a:cubicBezTo>
                <a:cubicBezTo>
                  <a:pt x="147961" y="1290221"/>
                  <a:pt x="161277" y="1352364"/>
                  <a:pt x="189390" y="1353844"/>
                </a:cubicBezTo>
                <a:cubicBezTo>
                  <a:pt x="217503" y="1355324"/>
                  <a:pt x="264850" y="1279864"/>
                  <a:pt x="295922" y="1265068"/>
                </a:cubicBezTo>
                <a:cubicBezTo>
                  <a:pt x="326994" y="1250272"/>
                  <a:pt x="359545" y="1248792"/>
                  <a:pt x="375821" y="1265068"/>
                </a:cubicBezTo>
                <a:cubicBezTo>
                  <a:pt x="392097" y="1281344"/>
                  <a:pt x="383219" y="1325732"/>
                  <a:pt x="393576" y="1362722"/>
                </a:cubicBezTo>
                <a:cubicBezTo>
                  <a:pt x="403933" y="1399712"/>
                  <a:pt x="403934" y="1472213"/>
                  <a:pt x="437965" y="1487009"/>
                </a:cubicBezTo>
                <a:cubicBezTo>
                  <a:pt x="471996" y="1501805"/>
                  <a:pt x="574089" y="1479611"/>
                  <a:pt x="597763" y="1451499"/>
                </a:cubicBezTo>
                <a:cubicBezTo>
                  <a:pt x="621437" y="1423387"/>
                  <a:pt x="498628" y="1334610"/>
                  <a:pt x="580007" y="1318334"/>
                </a:cubicBezTo>
                <a:cubicBezTo>
                  <a:pt x="661386" y="1302058"/>
                  <a:pt x="1017973" y="1334609"/>
                  <a:pt x="1086035" y="1353844"/>
                </a:cubicBezTo>
                <a:cubicBezTo>
                  <a:pt x="1154097" y="1373079"/>
                  <a:pt x="982462" y="1398232"/>
                  <a:pt x="988380" y="1433743"/>
                </a:cubicBezTo>
                <a:cubicBezTo>
                  <a:pt x="994298" y="1469254"/>
                  <a:pt x="1075677" y="1534357"/>
                  <a:pt x="1121545" y="1566908"/>
                </a:cubicBezTo>
                <a:cubicBezTo>
                  <a:pt x="1167413" y="1599459"/>
                  <a:pt x="1213281" y="1615736"/>
                  <a:pt x="1263588" y="1629052"/>
                </a:cubicBezTo>
                <a:cubicBezTo>
                  <a:pt x="1313895" y="1642368"/>
                  <a:pt x="1377518" y="1645327"/>
                  <a:pt x="1423386" y="1646807"/>
                </a:cubicBezTo>
                <a:cubicBezTo>
                  <a:pt x="1469254" y="1648287"/>
                  <a:pt x="1500326" y="1663083"/>
                  <a:pt x="1538796" y="1637930"/>
                </a:cubicBezTo>
                <a:cubicBezTo>
                  <a:pt x="1577266" y="1612777"/>
                  <a:pt x="1629052" y="1525479"/>
                  <a:pt x="1654205" y="1495887"/>
                </a:cubicBezTo>
                <a:cubicBezTo>
                  <a:pt x="1679358" y="1466295"/>
                  <a:pt x="1685277" y="1488489"/>
                  <a:pt x="1689716" y="1460376"/>
                </a:cubicBezTo>
                <a:cubicBezTo>
                  <a:pt x="1694155" y="1432263"/>
                  <a:pt x="1679358" y="1359762"/>
                  <a:pt x="1680838" y="1327211"/>
                </a:cubicBezTo>
                <a:cubicBezTo>
                  <a:pt x="1682318" y="1294660"/>
                  <a:pt x="1667522" y="1299099"/>
                  <a:pt x="1698594" y="1265068"/>
                </a:cubicBezTo>
                <a:cubicBezTo>
                  <a:pt x="1729666" y="1231037"/>
                  <a:pt x="1803646" y="1160015"/>
                  <a:pt x="1867269" y="1123025"/>
                </a:cubicBezTo>
                <a:cubicBezTo>
                  <a:pt x="1930892" y="1086035"/>
                  <a:pt x="2021150" y="1088994"/>
                  <a:pt x="2080334" y="1043126"/>
                </a:cubicBezTo>
                <a:cubicBezTo>
                  <a:pt x="2139518" y="997258"/>
                  <a:pt x="2198702" y="893685"/>
                  <a:pt x="2222376" y="847817"/>
                </a:cubicBezTo>
                <a:cubicBezTo>
                  <a:pt x="2246050" y="801949"/>
                  <a:pt x="2229774" y="787153"/>
                  <a:pt x="2222376" y="767918"/>
                </a:cubicBezTo>
                <a:cubicBezTo>
                  <a:pt x="2214978" y="748683"/>
                  <a:pt x="2249009" y="738325"/>
                  <a:pt x="2177988" y="732407"/>
                </a:cubicBezTo>
                <a:cubicBezTo>
                  <a:pt x="2106967" y="726489"/>
                  <a:pt x="1796248" y="732407"/>
                  <a:pt x="1796248" y="732407"/>
                </a:cubicBezTo>
                <a:cubicBezTo>
                  <a:pt x="1714869" y="732407"/>
                  <a:pt x="1740023" y="761999"/>
                  <a:pt x="1689716" y="732407"/>
                </a:cubicBezTo>
                <a:cubicBezTo>
                  <a:pt x="1639409" y="702815"/>
                  <a:pt x="1597980" y="614038"/>
                  <a:pt x="1494407" y="554854"/>
                </a:cubicBezTo>
                <a:cubicBezTo>
                  <a:pt x="1390834" y="495670"/>
                  <a:pt x="1217720" y="446843"/>
                  <a:pt x="1068279" y="377301"/>
                </a:cubicBezTo>
                <a:cubicBezTo>
                  <a:pt x="918838" y="307759"/>
                  <a:pt x="710213" y="193829"/>
                  <a:pt x="597763" y="137604"/>
                </a:cubicBezTo>
                <a:cubicBezTo>
                  <a:pt x="485313" y="81379"/>
                  <a:pt x="449802" y="0"/>
                  <a:pt x="402454" y="221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1371600" y="4724400"/>
            <a:ext cx="841897" cy="430887"/>
          </a:xfrm>
          <a:prstGeom prst="rect">
            <a:avLst/>
          </a:prstGeom>
          <a:noFill/>
        </p:spPr>
        <p:txBody>
          <a:bodyPr wrap="none" rtlCol="0">
            <a:spAutoFit/>
          </a:bodyPr>
          <a:lstStyle/>
          <a:p>
            <a:r>
              <a:rPr lang="en-US" sz="2200" b="1" dirty="0" smtClean="0"/>
              <a:t>19-20</a:t>
            </a:r>
            <a:endParaRPr lang="en-US" sz="2200" b="1" dirty="0"/>
          </a:p>
        </p:txBody>
      </p:sp>
      <p:sp>
        <p:nvSpPr>
          <p:cNvPr id="41" name="Freeform 40"/>
          <p:cNvSpPr/>
          <p:nvPr/>
        </p:nvSpPr>
        <p:spPr>
          <a:xfrm>
            <a:off x="4595674" y="5230427"/>
            <a:ext cx="621436" cy="514905"/>
          </a:xfrm>
          <a:custGeom>
            <a:avLst/>
            <a:gdLst>
              <a:gd name="connsiteX0" fmla="*/ 20714 w 621436"/>
              <a:gd name="connsiteY0" fmla="*/ 433526 h 514905"/>
              <a:gd name="connsiteX1" fmla="*/ 242656 w 621436"/>
              <a:gd name="connsiteY1" fmla="*/ 131686 h 514905"/>
              <a:gd name="connsiteX2" fmla="*/ 588885 w 621436"/>
              <a:gd name="connsiteY2" fmla="*/ 7398 h 514905"/>
              <a:gd name="connsiteX3" fmla="*/ 437965 w 621436"/>
              <a:gd name="connsiteY3" fmla="*/ 176074 h 514905"/>
              <a:gd name="connsiteX4" fmla="*/ 118369 w 621436"/>
              <a:gd name="connsiteY4" fmla="*/ 469037 h 514905"/>
              <a:gd name="connsiteX5" fmla="*/ 20714 w 621436"/>
              <a:gd name="connsiteY5" fmla="*/ 433526 h 51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436" h="514905">
                <a:moveTo>
                  <a:pt x="20714" y="433526"/>
                </a:moveTo>
                <a:cubicBezTo>
                  <a:pt x="41429" y="377301"/>
                  <a:pt x="147961" y="202707"/>
                  <a:pt x="242656" y="131686"/>
                </a:cubicBezTo>
                <a:cubicBezTo>
                  <a:pt x="337351" y="60665"/>
                  <a:pt x="556334" y="0"/>
                  <a:pt x="588885" y="7398"/>
                </a:cubicBezTo>
                <a:cubicBezTo>
                  <a:pt x="621436" y="14796"/>
                  <a:pt x="516384" y="99134"/>
                  <a:pt x="437965" y="176074"/>
                </a:cubicBezTo>
                <a:cubicBezTo>
                  <a:pt x="359546" y="253014"/>
                  <a:pt x="187911" y="423169"/>
                  <a:pt x="118369" y="469037"/>
                </a:cubicBezTo>
                <a:cubicBezTo>
                  <a:pt x="48827" y="514905"/>
                  <a:pt x="0" y="489751"/>
                  <a:pt x="20714" y="433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538579" y="5444971"/>
            <a:ext cx="1861351" cy="1287262"/>
          </a:xfrm>
          <a:custGeom>
            <a:avLst/>
            <a:gdLst>
              <a:gd name="connsiteX0" fmla="*/ 251534 w 1861351"/>
              <a:gd name="connsiteY0" fmla="*/ 59184 h 1287262"/>
              <a:gd name="connsiteX1" fmla="*/ 153879 w 1861351"/>
              <a:gd name="connsiteY1" fmla="*/ 5918 h 1287262"/>
              <a:gd name="connsiteX2" fmla="*/ 38470 w 1861351"/>
              <a:gd name="connsiteY2" fmla="*/ 94695 h 1287262"/>
              <a:gd name="connsiteX3" fmla="*/ 20714 w 1861351"/>
              <a:gd name="connsiteY3" fmla="*/ 405413 h 1287262"/>
              <a:gd name="connsiteX4" fmla="*/ 162757 w 1861351"/>
              <a:gd name="connsiteY4" fmla="*/ 574089 h 1287262"/>
              <a:gd name="connsiteX5" fmla="*/ 704295 w 1861351"/>
              <a:gd name="connsiteY5" fmla="*/ 796031 h 1287262"/>
              <a:gd name="connsiteX6" fmla="*/ 1574306 w 1861351"/>
              <a:gd name="connsiteY6" fmla="*/ 1186648 h 1287262"/>
              <a:gd name="connsiteX7" fmla="*/ 1760738 w 1861351"/>
              <a:gd name="connsiteY7" fmla="*/ 1284303 h 1287262"/>
              <a:gd name="connsiteX8" fmla="*/ 1805126 w 1861351"/>
              <a:gd name="connsiteY8" fmla="*/ 1168893 h 1287262"/>
              <a:gd name="connsiteX9" fmla="*/ 1849514 w 1861351"/>
              <a:gd name="connsiteY9" fmla="*/ 1062361 h 1287262"/>
              <a:gd name="connsiteX10" fmla="*/ 1734104 w 1861351"/>
              <a:gd name="connsiteY10" fmla="*/ 929196 h 1287262"/>
              <a:gd name="connsiteX11" fmla="*/ 1734104 w 1861351"/>
              <a:gd name="connsiteY11" fmla="*/ 787153 h 1287262"/>
              <a:gd name="connsiteX12" fmla="*/ 1627572 w 1861351"/>
              <a:gd name="connsiteY12" fmla="*/ 742765 h 1287262"/>
              <a:gd name="connsiteX13" fmla="*/ 1547673 w 1861351"/>
              <a:gd name="connsiteY13" fmla="*/ 769398 h 1287262"/>
              <a:gd name="connsiteX14" fmla="*/ 1432264 w 1861351"/>
              <a:gd name="connsiteY14" fmla="*/ 911441 h 1287262"/>
              <a:gd name="connsiteX15" fmla="*/ 1396753 w 1861351"/>
              <a:gd name="connsiteY15" fmla="*/ 849297 h 1287262"/>
              <a:gd name="connsiteX16" fmla="*/ 1432264 w 1861351"/>
              <a:gd name="connsiteY16" fmla="*/ 698377 h 1287262"/>
              <a:gd name="connsiteX17" fmla="*/ 1307976 w 1861351"/>
              <a:gd name="connsiteY17" fmla="*/ 689499 h 1287262"/>
              <a:gd name="connsiteX18" fmla="*/ 1378998 w 1861351"/>
              <a:gd name="connsiteY18" fmla="*/ 485312 h 1287262"/>
              <a:gd name="connsiteX19" fmla="*/ 1201444 w 1861351"/>
              <a:gd name="connsiteY19" fmla="*/ 405413 h 1287262"/>
              <a:gd name="connsiteX20" fmla="*/ 979503 w 1861351"/>
              <a:gd name="connsiteY20" fmla="*/ 307759 h 1287262"/>
              <a:gd name="connsiteX21" fmla="*/ 793071 w 1861351"/>
              <a:gd name="connsiteY21" fmla="*/ 218982 h 1287262"/>
              <a:gd name="connsiteX22" fmla="*/ 500108 w 1861351"/>
              <a:gd name="connsiteY22" fmla="*/ 174594 h 1287262"/>
              <a:gd name="connsiteX23" fmla="*/ 402454 w 1861351"/>
              <a:gd name="connsiteY23" fmla="*/ 236738 h 1287262"/>
              <a:gd name="connsiteX24" fmla="*/ 313677 w 1861351"/>
              <a:gd name="connsiteY24" fmla="*/ 263371 h 1287262"/>
              <a:gd name="connsiteX25" fmla="*/ 251534 w 1861351"/>
              <a:gd name="connsiteY25" fmla="*/ 59184 h 128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61351" h="1287262">
                <a:moveTo>
                  <a:pt x="251534" y="59184"/>
                </a:moveTo>
                <a:cubicBezTo>
                  <a:pt x="224901" y="16275"/>
                  <a:pt x="189390" y="0"/>
                  <a:pt x="153879" y="5918"/>
                </a:cubicBezTo>
                <a:cubicBezTo>
                  <a:pt x="118368" y="11836"/>
                  <a:pt x="60664" y="28113"/>
                  <a:pt x="38470" y="94695"/>
                </a:cubicBezTo>
                <a:cubicBezTo>
                  <a:pt x="16276" y="161278"/>
                  <a:pt x="0" y="325514"/>
                  <a:pt x="20714" y="405413"/>
                </a:cubicBezTo>
                <a:cubicBezTo>
                  <a:pt x="41428" y="485312"/>
                  <a:pt x="48827" y="508986"/>
                  <a:pt x="162757" y="574089"/>
                </a:cubicBezTo>
                <a:cubicBezTo>
                  <a:pt x="276687" y="639192"/>
                  <a:pt x="469037" y="693938"/>
                  <a:pt x="704295" y="796031"/>
                </a:cubicBezTo>
                <a:cubicBezTo>
                  <a:pt x="939553" y="898124"/>
                  <a:pt x="1398232" y="1105269"/>
                  <a:pt x="1574306" y="1186648"/>
                </a:cubicBezTo>
                <a:cubicBezTo>
                  <a:pt x="1750380" y="1268027"/>
                  <a:pt x="1722268" y="1287262"/>
                  <a:pt x="1760738" y="1284303"/>
                </a:cubicBezTo>
                <a:cubicBezTo>
                  <a:pt x="1799208" y="1281344"/>
                  <a:pt x="1790330" y="1205883"/>
                  <a:pt x="1805126" y="1168893"/>
                </a:cubicBezTo>
                <a:cubicBezTo>
                  <a:pt x="1819922" y="1131903"/>
                  <a:pt x="1861351" y="1102310"/>
                  <a:pt x="1849514" y="1062361"/>
                </a:cubicBezTo>
                <a:cubicBezTo>
                  <a:pt x="1837677" y="1022412"/>
                  <a:pt x="1753339" y="975064"/>
                  <a:pt x="1734104" y="929196"/>
                </a:cubicBezTo>
                <a:cubicBezTo>
                  <a:pt x="1714869" y="883328"/>
                  <a:pt x="1751859" y="818225"/>
                  <a:pt x="1734104" y="787153"/>
                </a:cubicBezTo>
                <a:cubicBezTo>
                  <a:pt x="1716349" y="756081"/>
                  <a:pt x="1658644" y="745724"/>
                  <a:pt x="1627572" y="742765"/>
                </a:cubicBezTo>
                <a:cubicBezTo>
                  <a:pt x="1596500" y="739806"/>
                  <a:pt x="1580224" y="741285"/>
                  <a:pt x="1547673" y="769398"/>
                </a:cubicBezTo>
                <a:cubicBezTo>
                  <a:pt x="1515122" y="797511"/>
                  <a:pt x="1457417" y="898124"/>
                  <a:pt x="1432264" y="911441"/>
                </a:cubicBezTo>
                <a:cubicBezTo>
                  <a:pt x="1407111" y="924758"/>
                  <a:pt x="1396753" y="884808"/>
                  <a:pt x="1396753" y="849297"/>
                </a:cubicBezTo>
                <a:cubicBezTo>
                  <a:pt x="1396753" y="813786"/>
                  <a:pt x="1447060" y="725010"/>
                  <a:pt x="1432264" y="698377"/>
                </a:cubicBezTo>
                <a:cubicBezTo>
                  <a:pt x="1417468" y="671744"/>
                  <a:pt x="1316854" y="725010"/>
                  <a:pt x="1307976" y="689499"/>
                </a:cubicBezTo>
                <a:cubicBezTo>
                  <a:pt x="1299098" y="653988"/>
                  <a:pt x="1396753" y="532660"/>
                  <a:pt x="1378998" y="485312"/>
                </a:cubicBezTo>
                <a:cubicBezTo>
                  <a:pt x="1361243" y="437964"/>
                  <a:pt x="1201444" y="405413"/>
                  <a:pt x="1201444" y="405413"/>
                </a:cubicBezTo>
                <a:lnTo>
                  <a:pt x="979503" y="307759"/>
                </a:lnTo>
                <a:cubicBezTo>
                  <a:pt x="911441" y="276687"/>
                  <a:pt x="872970" y="241176"/>
                  <a:pt x="793071" y="218982"/>
                </a:cubicBezTo>
                <a:cubicBezTo>
                  <a:pt x="713172" y="196788"/>
                  <a:pt x="565211" y="171635"/>
                  <a:pt x="500108" y="174594"/>
                </a:cubicBezTo>
                <a:cubicBezTo>
                  <a:pt x="435005" y="177553"/>
                  <a:pt x="433526" y="221942"/>
                  <a:pt x="402454" y="236738"/>
                </a:cubicBezTo>
                <a:cubicBezTo>
                  <a:pt x="371382" y="251534"/>
                  <a:pt x="340310" y="295922"/>
                  <a:pt x="313677" y="263371"/>
                </a:cubicBezTo>
                <a:cubicBezTo>
                  <a:pt x="287044" y="230820"/>
                  <a:pt x="278167" y="102093"/>
                  <a:pt x="251534" y="591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1219200" y="5791200"/>
            <a:ext cx="495649" cy="461665"/>
          </a:xfrm>
          <a:prstGeom prst="rect">
            <a:avLst/>
          </a:prstGeom>
          <a:noFill/>
        </p:spPr>
        <p:txBody>
          <a:bodyPr wrap="none" rtlCol="0">
            <a:spAutoFit/>
          </a:bodyPr>
          <a:lstStyle/>
          <a:p>
            <a:r>
              <a:rPr lang="en-US" sz="2400" b="1" dirty="0" smtClean="0"/>
              <a:t>22</a:t>
            </a:r>
            <a:endParaRPr lang="en-US" sz="2400" b="1" dirty="0"/>
          </a:p>
        </p:txBody>
      </p:sp>
      <p:sp>
        <p:nvSpPr>
          <p:cNvPr id="45" name="Freeform 44"/>
          <p:cNvSpPr/>
          <p:nvPr/>
        </p:nvSpPr>
        <p:spPr>
          <a:xfrm>
            <a:off x="3774489" y="5581095"/>
            <a:ext cx="896645" cy="1124505"/>
          </a:xfrm>
          <a:custGeom>
            <a:avLst/>
            <a:gdLst>
              <a:gd name="connsiteX0" fmla="*/ 717612 w 896645"/>
              <a:gd name="connsiteY0" fmla="*/ 1077157 h 1124505"/>
              <a:gd name="connsiteX1" fmla="*/ 495670 w 896645"/>
              <a:gd name="connsiteY1" fmla="*/ 1112668 h 1124505"/>
              <a:gd name="connsiteX2" fmla="*/ 247095 w 896645"/>
              <a:gd name="connsiteY2" fmla="*/ 1112668 h 1124505"/>
              <a:gd name="connsiteX3" fmla="*/ 87297 w 896645"/>
              <a:gd name="connsiteY3" fmla="*/ 1041647 h 1124505"/>
              <a:gd name="connsiteX4" fmla="*/ 7398 w 896645"/>
              <a:gd name="connsiteY4" fmla="*/ 961748 h 1124505"/>
              <a:gd name="connsiteX5" fmla="*/ 131686 w 896645"/>
              <a:gd name="connsiteY5" fmla="*/ 961748 h 1124505"/>
              <a:gd name="connsiteX6" fmla="*/ 220462 w 896645"/>
              <a:gd name="connsiteY6" fmla="*/ 846338 h 1124505"/>
              <a:gd name="connsiteX7" fmla="*/ 255973 w 896645"/>
              <a:gd name="connsiteY7" fmla="*/ 722051 h 1124505"/>
              <a:gd name="connsiteX8" fmla="*/ 380261 w 896645"/>
              <a:gd name="connsiteY8" fmla="*/ 686540 h 1124505"/>
              <a:gd name="connsiteX9" fmla="*/ 380261 w 896645"/>
              <a:gd name="connsiteY9" fmla="*/ 597763 h 1124505"/>
              <a:gd name="connsiteX10" fmla="*/ 424649 w 896645"/>
              <a:gd name="connsiteY10" fmla="*/ 508987 h 1124505"/>
              <a:gd name="connsiteX11" fmla="*/ 513426 w 896645"/>
              <a:gd name="connsiteY11" fmla="*/ 491231 h 1124505"/>
              <a:gd name="connsiteX12" fmla="*/ 548936 w 896645"/>
              <a:gd name="connsiteY12" fmla="*/ 393577 h 1124505"/>
              <a:gd name="connsiteX13" fmla="*/ 637713 w 896645"/>
              <a:gd name="connsiteY13" fmla="*/ 295922 h 1124505"/>
              <a:gd name="connsiteX14" fmla="*/ 619958 w 896645"/>
              <a:gd name="connsiteY14" fmla="*/ 136124 h 1124505"/>
              <a:gd name="connsiteX15" fmla="*/ 655468 w 896645"/>
              <a:gd name="connsiteY15" fmla="*/ 11837 h 1124505"/>
              <a:gd name="connsiteX16" fmla="*/ 708734 w 896645"/>
              <a:gd name="connsiteY16" fmla="*/ 65103 h 1124505"/>
              <a:gd name="connsiteX17" fmla="*/ 779756 w 896645"/>
              <a:gd name="connsiteY17" fmla="*/ 56225 h 1124505"/>
              <a:gd name="connsiteX18" fmla="*/ 824144 w 896645"/>
              <a:gd name="connsiteY18" fmla="*/ 82858 h 1124505"/>
              <a:gd name="connsiteX19" fmla="*/ 886288 w 896645"/>
              <a:gd name="connsiteY19" fmla="*/ 180513 h 1124505"/>
              <a:gd name="connsiteX20" fmla="*/ 762000 w 896645"/>
              <a:gd name="connsiteY20" fmla="*/ 366944 h 1124505"/>
              <a:gd name="connsiteX21" fmla="*/ 522303 w 896645"/>
              <a:gd name="connsiteY21" fmla="*/ 544497 h 1124505"/>
              <a:gd name="connsiteX22" fmla="*/ 469037 w 896645"/>
              <a:gd name="connsiteY22" fmla="*/ 801950 h 1124505"/>
              <a:gd name="connsiteX23" fmla="*/ 664346 w 896645"/>
              <a:gd name="connsiteY23" fmla="*/ 1023891 h 1124505"/>
              <a:gd name="connsiteX24" fmla="*/ 717612 w 896645"/>
              <a:gd name="connsiteY24" fmla="*/ 1077157 h 112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6645" h="1124505">
                <a:moveTo>
                  <a:pt x="717612" y="1077157"/>
                </a:moveTo>
                <a:cubicBezTo>
                  <a:pt x="689499" y="1091953"/>
                  <a:pt x="574090" y="1106750"/>
                  <a:pt x="495670" y="1112668"/>
                </a:cubicBezTo>
                <a:cubicBezTo>
                  <a:pt x="417251" y="1118587"/>
                  <a:pt x="315157" y="1124505"/>
                  <a:pt x="247095" y="1112668"/>
                </a:cubicBezTo>
                <a:cubicBezTo>
                  <a:pt x="179033" y="1100831"/>
                  <a:pt x="127246" y="1066800"/>
                  <a:pt x="87297" y="1041647"/>
                </a:cubicBezTo>
                <a:cubicBezTo>
                  <a:pt x="47348" y="1016494"/>
                  <a:pt x="0" y="975065"/>
                  <a:pt x="7398" y="961748"/>
                </a:cubicBezTo>
                <a:cubicBezTo>
                  <a:pt x="14796" y="948432"/>
                  <a:pt x="96175" y="980983"/>
                  <a:pt x="131686" y="961748"/>
                </a:cubicBezTo>
                <a:cubicBezTo>
                  <a:pt x="167197" y="942513"/>
                  <a:pt x="199748" y="886288"/>
                  <a:pt x="220462" y="846338"/>
                </a:cubicBezTo>
                <a:cubicBezTo>
                  <a:pt x="241177" y="806389"/>
                  <a:pt x="229340" y="748684"/>
                  <a:pt x="255973" y="722051"/>
                </a:cubicBezTo>
                <a:cubicBezTo>
                  <a:pt x="282606" y="695418"/>
                  <a:pt x="359546" y="707255"/>
                  <a:pt x="380261" y="686540"/>
                </a:cubicBezTo>
                <a:cubicBezTo>
                  <a:pt x="400976" y="665825"/>
                  <a:pt x="372863" y="627355"/>
                  <a:pt x="380261" y="597763"/>
                </a:cubicBezTo>
                <a:cubicBezTo>
                  <a:pt x="387659" y="568171"/>
                  <a:pt x="402455" y="526742"/>
                  <a:pt x="424649" y="508987"/>
                </a:cubicBezTo>
                <a:cubicBezTo>
                  <a:pt x="446843" y="491232"/>
                  <a:pt x="492712" y="510466"/>
                  <a:pt x="513426" y="491231"/>
                </a:cubicBezTo>
                <a:cubicBezTo>
                  <a:pt x="534141" y="471996"/>
                  <a:pt x="528222" y="426128"/>
                  <a:pt x="548936" y="393577"/>
                </a:cubicBezTo>
                <a:cubicBezTo>
                  <a:pt x="569650" y="361026"/>
                  <a:pt x="625876" y="338831"/>
                  <a:pt x="637713" y="295922"/>
                </a:cubicBezTo>
                <a:cubicBezTo>
                  <a:pt x="649550" y="253013"/>
                  <a:pt x="616999" y="183472"/>
                  <a:pt x="619958" y="136124"/>
                </a:cubicBezTo>
                <a:cubicBezTo>
                  <a:pt x="622917" y="88776"/>
                  <a:pt x="640672" y="23674"/>
                  <a:pt x="655468" y="11837"/>
                </a:cubicBezTo>
                <a:cubicBezTo>
                  <a:pt x="670264" y="0"/>
                  <a:pt x="688019" y="57705"/>
                  <a:pt x="708734" y="65103"/>
                </a:cubicBezTo>
                <a:cubicBezTo>
                  <a:pt x="729449" y="72501"/>
                  <a:pt x="760521" y="53266"/>
                  <a:pt x="779756" y="56225"/>
                </a:cubicBezTo>
                <a:cubicBezTo>
                  <a:pt x="798991" y="59184"/>
                  <a:pt x="806389" y="62143"/>
                  <a:pt x="824144" y="82858"/>
                </a:cubicBezTo>
                <a:cubicBezTo>
                  <a:pt x="841899" y="103573"/>
                  <a:pt x="896645" y="133165"/>
                  <a:pt x="886288" y="180513"/>
                </a:cubicBezTo>
                <a:cubicBezTo>
                  <a:pt x="875931" y="227861"/>
                  <a:pt x="822664" y="306280"/>
                  <a:pt x="762000" y="366944"/>
                </a:cubicBezTo>
                <a:cubicBezTo>
                  <a:pt x="701336" y="427608"/>
                  <a:pt x="571130" y="471996"/>
                  <a:pt x="522303" y="544497"/>
                </a:cubicBezTo>
                <a:cubicBezTo>
                  <a:pt x="473476" y="616998"/>
                  <a:pt x="445363" y="722051"/>
                  <a:pt x="469037" y="801950"/>
                </a:cubicBezTo>
                <a:cubicBezTo>
                  <a:pt x="492711" y="881849"/>
                  <a:pt x="624397" y="975064"/>
                  <a:pt x="664346" y="1023891"/>
                </a:cubicBezTo>
                <a:cubicBezTo>
                  <a:pt x="704296" y="1072718"/>
                  <a:pt x="745725" y="1062361"/>
                  <a:pt x="717612" y="10771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3924696" y="6412468"/>
            <a:ext cx="418704" cy="369332"/>
          </a:xfrm>
          <a:prstGeom prst="rect">
            <a:avLst/>
          </a:prstGeom>
          <a:noFill/>
        </p:spPr>
        <p:txBody>
          <a:bodyPr wrap="none" rtlCol="0">
            <a:spAutoFit/>
          </a:bodyPr>
          <a:lstStyle/>
          <a:p>
            <a:r>
              <a:rPr lang="en-US" b="1" dirty="0" smtClean="0"/>
              <a:t>23</a:t>
            </a:r>
            <a:endParaRPr lang="en-US" b="1" dirty="0"/>
          </a:p>
        </p:txBody>
      </p:sp>
      <p:sp>
        <p:nvSpPr>
          <p:cNvPr id="47" name="Freeform 46"/>
          <p:cNvSpPr/>
          <p:nvPr/>
        </p:nvSpPr>
        <p:spPr>
          <a:xfrm>
            <a:off x="2470951" y="4907872"/>
            <a:ext cx="566691" cy="449802"/>
          </a:xfrm>
          <a:custGeom>
            <a:avLst/>
            <a:gdLst>
              <a:gd name="connsiteX0" fmla="*/ 529701 w 566691"/>
              <a:gd name="connsiteY0" fmla="*/ 63623 h 449802"/>
              <a:gd name="connsiteX1" fmla="*/ 298882 w 566691"/>
              <a:gd name="connsiteY1" fmla="*/ 409852 h 449802"/>
              <a:gd name="connsiteX2" fmla="*/ 227861 w 566691"/>
              <a:gd name="connsiteY2" fmla="*/ 303320 h 449802"/>
              <a:gd name="connsiteX3" fmla="*/ 165717 w 566691"/>
              <a:gd name="connsiteY3" fmla="*/ 241177 h 449802"/>
              <a:gd name="connsiteX4" fmla="*/ 76940 w 566691"/>
              <a:gd name="connsiteY4" fmla="*/ 196788 h 449802"/>
              <a:gd name="connsiteX5" fmla="*/ 59185 w 566691"/>
              <a:gd name="connsiteY5" fmla="*/ 63623 h 449802"/>
              <a:gd name="connsiteX6" fmla="*/ 76940 w 566691"/>
              <a:gd name="connsiteY6" fmla="*/ 28112 h 449802"/>
              <a:gd name="connsiteX7" fmla="*/ 529701 w 566691"/>
              <a:gd name="connsiteY7" fmla="*/ 63623 h 44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691" h="449802">
                <a:moveTo>
                  <a:pt x="529701" y="63623"/>
                </a:moveTo>
                <a:cubicBezTo>
                  <a:pt x="566691" y="127246"/>
                  <a:pt x="349189" y="369903"/>
                  <a:pt x="298882" y="409852"/>
                </a:cubicBezTo>
                <a:cubicBezTo>
                  <a:pt x="248575" y="449802"/>
                  <a:pt x="250055" y="331432"/>
                  <a:pt x="227861" y="303320"/>
                </a:cubicBezTo>
                <a:cubicBezTo>
                  <a:pt x="205667" y="275208"/>
                  <a:pt x="190870" y="258932"/>
                  <a:pt x="165717" y="241177"/>
                </a:cubicBezTo>
                <a:cubicBezTo>
                  <a:pt x="140564" y="223422"/>
                  <a:pt x="94695" y="226380"/>
                  <a:pt x="76940" y="196788"/>
                </a:cubicBezTo>
                <a:cubicBezTo>
                  <a:pt x="59185" y="167196"/>
                  <a:pt x="59185" y="91736"/>
                  <a:pt x="59185" y="63623"/>
                </a:cubicBezTo>
                <a:cubicBezTo>
                  <a:pt x="59185" y="35510"/>
                  <a:pt x="0" y="31071"/>
                  <a:pt x="76940" y="28112"/>
                </a:cubicBezTo>
                <a:cubicBezTo>
                  <a:pt x="153880" y="25153"/>
                  <a:pt x="492711" y="0"/>
                  <a:pt x="529701" y="6362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2553096" y="4888468"/>
            <a:ext cx="418704" cy="369332"/>
          </a:xfrm>
          <a:prstGeom prst="rect">
            <a:avLst/>
          </a:prstGeom>
          <a:noFill/>
        </p:spPr>
        <p:txBody>
          <a:bodyPr wrap="none" rtlCol="0">
            <a:spAutoFit/>
          </a:bodyPr>
          <a:lstStyle/>
          <a:p>
            <a:r>
              <a:rPr lang="en-US" b="1" dirty="0" smtClean="0"/>
              <a:t>24</a:t>
            </a:r>
            <a:endParaRPr lang="en-US" b="1" dirty="0"/>
          </a:p>
        </p:txBody>
      </p:sp>
      <p:sp>
        <p:nvSpPr>
          <p:cNvPr id="63" name="Freeform 62"/>
          <p:cNvSpPr/>
          <p:nvPr/>
        </p:nvSpPr>
        <p:spPr>
          <a:xfrm>
            <a:off x="741285" y="5476952"/>
            <a:ext cx="782715" cy="238048"/>
          </a:xfrm>
          <a:custGeom>
            <a:avLst/>
            <a:gdLst>
              <a:gd name="connsiteX0" fmla="*/ 76940 w 698377"/>
              <a:gd name="connsiteY0" fmla="*/ 10357 h 193828"/>
              <a:gd name="connsiteX1" fmla="*/ 618478 w 698377"/>
              <a:gd name="connsiteY1" fmla="*/ 81378 h 193828"/>
              <a:gd name="connsiteX2" fmla="*/ 556334 w 698377"/>
              <a:gd name="connsiteY2" fmla="*/ 179032 h 193828"/>
              <a:gd name="connsiteX3" fmla="*/ 414292 w 698377"/>
              <a:gd name="connsiteY3" fmla="*/ 170155 h 193828"/>
              <a:gd name="connsiteX4" fmla="*/ 307760 w 698377"/>
              <a:gd name="connsiteY4" fmla="*/ 161277 h 193828"/>
              <a:gd name="connsiteX5" fmla="*/ 210105 w 698377"/>
              <a:gd name="connsiteY5" fmla="*/ 161277 h 193828"/>
              <a:gd name="connsiteX6" fmla="*/ 156839 w 698377"/>
              <a:gd name="connsiteY6" fmla="*/ 143522 h 193828"/>
              <a:gd name="connsiteX7" fmla="*/ 76940 w 698377"/>
              <a:gd name="connsiteY7" fmla="*/ 10357 h 19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377" h="193828">
                <a:moveTo>
                  <a:pt x="76940" y="10357"/>
                </a:moveTo>
                <a:cubicBezTo>
                  <a:pt x="153880" y="0"/>
                  <a:pt x="538579" y="53266"/>
                  <a:pt x="618478" y="81378"/>
                </a:cubicBezTo>
                <a:cubicBezTo>
                  <a:pt x="698377" y="109491"/>
                  <a:pt x="590365" y="164236"/>
                  <a:pt x="556334" y="179032"/>
                </a:cubicBezTo>
                <a:cubicBezTo>
                  <a:pt x="522303" y="193828"/>
                  <a:pt x="455721" y="173114"/>
                  <a:pt x="414292" y="170155"/>
                </a:cubicBezTo>
                <a:cubicBezTo>
                  <a:pt x="372863" y="167196"/>
                  <a:pt x="341791" y="162757"/>
                  <a:pt x="307760" y="161277"/>
                </a:cubicBezTo>
                <a:cubicBezTo>
                  <a:pt x="273729" y="159797"/>
                  <a:pt x="235259" y="164236"/>
                  <a:pt x="210105" y="161277"/>
                </a:cubicBezTo>
                <a:cubicBezTo>
                  <a:pt x="184952" y="158318"/>
                  <a:pt x="179033" y="167196"/>
                  <a:pt x="156839" y="143522"/>
                </a:cubicBezTo>
                <a:cubicBezTo>
                  <a:pt x="134645" y="119848"/>
                  <a:pt x="0" y="20714"/>
                  <a:pt x="76940" y="10357"/>
                </a:cubicBezTo>
                <a:close/>
              </a:path>
            </a:pathLst>
          </a:cu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flipV="1">
            <a:off x="533400" y="5474732"/>
            <a:ext cx="228600" cy="76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a:off x="457200" y="4953000"/>
            <a:ext cx="758541" cy="685229"/>
            <a:chOff x="1219200" y="5040868"/>
            <a:chExt cx="758541" cy="685229"/>
          </a:xfrm>
        </p:grpSpPr>
        <p:sp>
          <p:nvSpPr>
            <p:cNvPr id="66" name="TextBox 65"/>
            <p:cNvSpPr txBox="1"/>
            <p:nvPr/>
          </p:nvSpPr>
          <p:spPr>
            <a:xfrm>
              <a:off x="1219200" y="5040868"/>
              <a:ext cx="758541" cy="369332"/>
            </a:xfrm>
            <a:prstGeom prst="rect">
              <a:avLst/>
            </a:prstGeom>
            <a:noFill/>
          </p:spPr>
          <p:txBody>
            <a:bodyPr wrap="none" rtlCol="0">
              <a:spAutoFit/>
            </a:bodyPr>
            <a:lstStyle/>
            <a:p>
              <a:r>
                <a:rPr lang="en-US" b="1" dirty="0" smtClean="0"/>
                <a:t>25  26</a:t>
              </a:r>
              <a:endParaRPr lang="en-US" b="1" dirty="0"/>
            </a:p>
          </p:txBody>
        </p:sp>
        <p:cxnSp>
          <p:nvCxnSpPr>
            <p:cNvPr id="67" name="Straight Arrow Connector 66"/>
            <p:cNvCxnSpPr/>
            <p:nvPr/>
          </p:nvCxnSpPr>
          <p:spPr>
            <a:xfrm rot="5400000">
              <a:off x="1555440" y="5528937"/>
              <a:ext cx="392096" cy="22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5400000">
              <a:off x="1326840" y="5452736"/>
              <a:ext cx="239696" cy="22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77" name="Freeform 76"/>
          <p:cNvSpPr/>
          <p:nvPr/>
        </p:nvSpPr>
        <p:spPr>
          <a:xfrm>
            <a:off x="1949027" y="5063067"/>
            <a:ext cx="817880" cy="1039706"/>
          </a:xfrm>
          <a:custGeom>
            <a:avLst/>
            <a:gdLst>
              <a:gd name="connsiteX0" fmla="*/ 814493 w 817880"/>
              <a:gd name="connsiteY0" fmla="*/ 240453 h 1039706"/>
              <a:gd name="connsiteX1" fmla="*/ 784013 w 817880"/>
              <a:gd name="connsiteY1" fmla="*/ 199813 h 1039706"/>
              <a:gd name="connsiteX2" fmla="*/ 692573 w 817880"/>
              <a:gd name="connsiteY2" fmla="*/ 37253 h 1039706"/>
              <a:gd name="connsiteX3" fmla="*/ 601133 w 817880"/>
              <a:gd name="connsiteY3" fmla="*/ 37253 h 1039706"/>
              <a:gd name="connsiteX4" fmla="*/ 133773 w 817880"/>
              <a:gd name="connsiteY4" fmla="*/ 260773 h 1039706"/>
              <a:gd name="connsiteX5" fmla="*/ 1693 w 817880"/>
              <a:gd name="connsiteY5" fmla="*/ 616373 h 1039706"/>
              <a:gd name="connsiteX6" fmla="*/ 143933 w 817880"/>
              <a:gd name="connsiteY6" fmla="*/ 738293 h 1039706"/>
              <a:gd name="connsiteX7" fmla="*/ 184573 w 817880"/>
              <a:gd name="connsiteY7" fmla="*/ 839893 h 1039706"/>
              <a:gd name="connsiteX8" fmla="*/ 72813 w 817880"/>
              <a:gd name="connsiteY8" fmla="*/ 941493 h 1039706"/>
              <a:gd name="connsiteX9" fmla="*/ 133773 w 817880"/>
              <a:gd name="connsiteY9" fmla="*/ 1032933 h 1039706"/>
              <a:gd name="connsiteX10" fmla="*/ 235373 w 817880"/>
              <a:gd name="connsiteY10" fmla="*/ 982133 h 1039706"/>
              <a:gd name="connsiteX11" fmla="*/ 357293 w 817880"/>
              <a:gd name="connsiteY11" fmla="*/ 850053 h 1039706"/>
              <a:gd name="connsiteX12" fmla="*/ 469053 w 817880"/>
              <a:gd name="connsiteY12" fmla="*/ 707813 h 1039706"/>
              <a:gd name="connsiteX13" fmla="*/ 672253 w 817880"/>
              <a:gd name="connsiteY13" fmla="*/ 494453 h 1039706"/>
              <a:gd name="connsiteX14" fmla="*/ 702733 w 817880"/>
              <a:gd name="connsiteY14" fmla="*/ 352213 h 1039706"/>
              <a:gd name="connsiteX15" fmla="*/ 763693 w 817880"/>
              <a:gd name="connsiteY15" fmla="*/ 352213 h 1039706"/>
              <a:gd name="connsiteX16" fmla="*/ 814493 w 817880"/>
              <a:gd name="connsiteY16" fmla="*/ 240453 h 103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7880" h="1039706">
                <a:moveTo>
                  <a:pt x="814493" y="240453"/>
                </a:moveTo>
                <a:cubicBezTo>
                  <a:pt x="817880" y="215053"/>
                  <a:pt x="804333" y="233680"/>
                  <a:pt x="784013" y="199813"/>
                </a:cubicBezTo>
                <a:cubicBezTo>
                  <a:pt x="763693" y="165946"/>
                  <a:pt x="723053" y="64346"/>
                  <a:pt x="692573" y="37253"/>
                </a:cubicBezTo>
                <a:cubicBezTo>
                  <a:pt x="662093" y="10160"/>
                  <a:pt x="694266" y="0"/>
                  <a:pt x="601133" y="37253"/>
                </a:cubicBezTo>
                <a:cubicBezTo>
                  <a:pt x="508000" y="74506"/>
                  <a:pt x="233680" y="164253"/>
                  <a:pt x="133773" y="260773"/>
                </a:cubicBezTo>
                <a:cubicBezTo>
                  <a:pt x="33866" y="357293"/>
                  <a:pt x="0" y="536786"/>
                  <a:pt x="1693" y="616373"/>
                </a:cubicBezTo>
                <a:cubicBezTo>
                  <a:pt x="3386" y="695960"/>
                  <a:pt x="113453" y="701040"/>
                  <a:pt x="143933" y="738293"/>
                </a:cubicBezTo>
                <a:cubicBezTo>
                  <a:pt x="174413" y="775546"/>
                  <a:pt x="196426" y="806026"/>
                  <a:pt x="184573" y="839893"/>
                </a:cubicBezTo>
                <a:cubicBezTo>
                  <a:pt x="172720" y="873760"/>
                  <a:pt x="81280" y="909320"/>
                  <a:pt x="72813" y="941493"/>
                </a:cubicBezTo>
                <a:cubicBezTo>
                  <a:pt x="64346" y="973666"/>
                  <a:pt x="106680" y="1026160"/>
                  <a:pt x="133773" y="1032933"/>
                </a:cubicBezTo>
                <a:cubicBezTo>
                  <a:pt x="160866" y="1039706"/>
                  <a:pt x="198120" y="1012613"/>
                  <a:pt x="235373" y="982133"/>
                </a:cubicBezTo>
                <a:cubicBezTo>
                  <a:pt x="272626" y="951653"/>
                  <a:pt x="318346" y="895773"/>
                  <a:pt x="357293" y="850053"/>
                </a:cubicBezTo>
                <a:cubicBezTo>
                  <a:pt x="396240" y="804333"/>
                  <a:pt x="416560" y="767080"/>
                  <a:pt x="469053" y="707813"/>
                </a:cubicBezTo>
                <a:cubicBezTo>
                  <a:pt x="521546" y="648546"/>
                  <a:pt x="633306" y="553720"/>
                  <a:pt x="672253" y="494453"/>
                </a:cubicBezTo>
                <a:cubicBezTo>
                  <a:pt x="711200" y="435186"/>
                  <a:pt x="687493" y="375920"/>
                  <a:pt x="702733" y="352213"/>
                </a:cubicBezTo>
                <a:cubicBezTo>
                  <a:pt x="717973" y="328506"/>
                  <a:pt x="748453" y="374226"/>
                  <a:pt x="763693" y="352213"/>
                </a:cubicBezTo>
                <a:cubicBezTo>
                  <a:pt x="778933" y="330200"/>
                  <a:pt x="811106" y="265853"/>
                  <a:pt x="814493" y="24045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2095896" y="5421868"/>
            <a:ext cx="418704" cy="369332"/>
          </a:xfrm>
          <a:prstGeom prst="rect">
            <a:avLst/>
          </a:prstGeom>
          <a:noFill/>
        </p:spPr>
        <p:txBody>
          <a:bodyPr wrap="none" rtlCol="0">
            <a:spAutoFit/>
          </a:bodyPr>
          <a:lstStyle/>
          <a:p>
            <a:r>
              <a:rPr lang="en-US" b="1" dirty="0" smtClean="0"/>
              <a:t>27</a:t>
            </a:r>
            <a:endParaRPr lang="en-US" b="1" dirty="0"/>
          </a:p>
        </p:txBody>
      </p:sp>
      <p:sp>
        <p:nvSpPr>
          <p:cNvPr id="79" name="Freeform 78"/>
          <p:cNvSpPr/>
          <p:nvPr/>
        </p:nvSpPr>
        <p:spPr>
          <a:xfrm>
            <a:off x="2770293" y="4897120"/>
            <a:ext cx="497840" cy="540173"/>
          </a:xfrm>
          <a:custGeom>
            <a:avLst/>
            <a:gdLst>
              <a:gd name="connsiteX0" fmla="*/ 460587 w 497840"/>
              <a:gd name="connsiteY0" fmla="*/ 50800 h 540173"/>
              <a:gd name="connsiteX1" fmla="*/ 409787 w 497840"/>
              <a:gd name="connsiteY1" fmla="*/ 325120 h 540173"/>
              <a:gd name="connsiteX2" fmla="*/ 226907 w 497840"/>
              <a:gd name="connsiteY2" fmla="*/ 457200 h 540173"/>
              <a:gd name="connsiteX3" fmla="*/ 165947 w 497840"/>
              <a:gd name="connsiteY3" fmla="*/ 538480 h 540173"/>
              <a:gd name="connsiteX4" fmla="*/ 165947 w 497840"/>
              <a:gd name="connsiteY4" fmla="*/ 457200 h 540173"/>
              <a:gd name="connsiteX5" fmla="*/ 84667 w 497840"/>
              <a:gd name="connsiteY5" fmla="*/ 538480 h 540173"/>
              <a:gd name="connsiteX6" fmla="*/ 3387 w 497840"/>
              <a:gd name="connsiteY6" fmla="*/ 467360 h 540173"/>
              <a:gd name="connsiteX7" fmla="*/ 104987 w 497840"/>
              <a:gd name="connsiteY7" fmla="*/ 314960 h 540173"/>
              <a:gd name="connsiteX8" fmla="*/ 176107 w 497840"/>
              <a:gd name="connsiteY8" fmla="*/ 132080 h 540173"/>
              <a:gd name="connsiteX9" fmla="*/ 186267 w 497840"/>
              <a:gd name="connsiteY9" fmla="*/ 20320 h 540173"/>
              <a:gd name="connsiteX10" fmla="*/ 460587 w 497840"/>
              <a:gd name="connsiteY10" fmla="*/ 50800 h 54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840" h="540173">
                <a:moveTo>
                  <a:pt x="460587" y="50800"/>
                </a:moveTo>
                <a:cubicBezTo>
                  <a:pt x="497840" y="101600"/>
                  <a:pt x="448734" y="257387"/>
                  <a:pt x="409787" y="325120"/>
                </a:cubicBezTo>
                <a:cubicBezTo>
                  <a:pt x="370840" y="392853"/>
                  <a:pt x="267547" y="421640"/>
                  <a:pt x="226907" y="457200"/>
                </a:cubicBezTo>
                <a:cubicBezTo>
                  <a:pt x="186267" y="492760"/>
                  <a:pt x="176107" y="538480"/>
                  <a:pt x="165947" y="538480"/>
                </a:cubicBezTo>
                <a:cubicBezTo>
                  <a:pt x="155787" y="538480"/>
                  <a:pt x="179494" y="457200"/>
                  <a:pt x="165947" y="457200"/>
                </a:cubicBezTo>
                <a:cubicBezTo>
                  <a:pt x="152400" y="457200"/>
                  <a:pt x="111760" y="536787"/>
                  <a:pt x="84667" y="538480"/>
                </a:cubicBezTo>
                <a:cubicBezTo>
                  <a:pt x="57574" y="540173"/>
                  <a:pt x="0" y="504613"/>
                  <a:pt x="3387" y="467360"/>
                </a:cubicBezTo>
                <a:cubicBezTo>
                  <a:pt x="6774" y="430107"/>
                  <a:pt x="76200" y="370840"/>
                  <a:pt x="104987" y="314960"/>
                </a:cubicBezTo>
                <a:cubicBezTo>
                  <a:pt x="133774" y="259080"/>
                  <a:pt x="162560" y="181187"/>
                  <a:pt x="176107" y="132080"/>
                </a:cubicBezTo>
                <a:cubicBezTo>
                  <a:pt x="189654" y="82973"/>
                  <a:pt x="143934" y="38947"/>
                  <a:pt x="186267" y="20320"/>
                </a:cubicBezTo>
                <a:cubicBezTo>
                  <a:pt x="228600" y="1693"/>
                  <a:pt x="423334" y="0"/>
                  <a:pt x="460587" y="508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2857896" y="4953000"/>
            <a:ext cx="418704" cy="369332"/>
          </a:xfrm>
          <a:prstGeom prst="rect">
            <a:avLst/>
          </a:prstGeom>
          <a:noFill/>
        </p:spPr>
        <p:txBody>
          <a:bodyPr wrap="none" rtlCol="0">
            <a:spAutoFit/>
          </a:bodyPr>
          <a:lstStyle/>
          <a:p>
            <a:r>
              <a:rPr lang="en-US" b="1" dirty="0" smtClean="0"/>
              <a:t>28</a:t>
            </a:r>
            <a:endParaRPr lang="en-US" b="1" dirty="0"/>
          </a:p>
        </p:txBody>
      </p:sp>
      <p:sp>
        <p:nvSpPr>
          <p:cNvPr id="81" name="Freeform 80"/>
          <p:cNvSpPr/>
          <p:nvPr/>
        </p:nvSpPr>
        <p:spPr>
          <a:xfrm>
            <a:off x="3158067" y="4492413"/>
            <a:ext cx="2065866" cy="1830494"/>
          </a:xfrm>
          <a:custGeom>
            <a:avLst/>
            <a:gdLst>
              <a:gd name="connsiteX0" fmla="*/ 22013 w 2065866"/>
              <a:gd name="connsiteY0" fmla="*/ 496147 h 1830494"/>
              <a:gd name="connsiteX1" fmla="*/ 276013 w 2065866"/>
              <a:gd name="connsiteY1" fmla="*/ 587587 h 1830494"/>
              <a:gd name="connsiteX2" fmla="*/ 377613 w 2065866"/>
              <a:gd name="connsiteY2" fmla="*/ 729827 h 1830494"/>
              <a:gd name="connsiteX3" fmla="*/ 499533 w 2065866"/>
              <a:gd name="connsiteY3" fmla="*/ 607907 h 1830494"/>
              <a:gd name="connsiteX4" fmla="*/ 733213 w 2065866"/>
              <a:gd name="connsiteY4" fmla="*/ 607907 h 1830494"/>
              <a:gd name="connsiteX5" fmla="*/ 834813 w 2065866"/>
              <a:gd name="connsiteY5" fmla="*/ 425027 h 1830494"/>
              <a:gd name="connsiteX6" fmla="*/ 875453 w 2065866"/>
              <a:gd name="connsiteY6" fmla="*/ 282787 h 1830494"/>
              <a:gd name="connsiteX7" fmla="*/ 916093 w 2065866"/>
              <a:gd name="connsiteY7" fmla="*/ 394547 h 1830494"/>
              <a:gd name="connsiteX8" fmla="*/ 1119293 w 2065866"/>
              <a:gd name="connsiteY8" fmla="*/ 445347 h 1830494"/>
              <a:gd name="connsiteX9" fmla="*/ 1302173 w 2065866"/>
              <a:gd name="connsiteY9" fmla="*/ 465667 h 1830494"/>
              <a:gd name="connsiteX10" fmla="*/ 1241213 w 2065866"/>
              <a:gd name="connsiteY10" fmla="*/ 668867 h 1830494"/>
              <a:gd name="connsiteX11" fmla="*/ 1292013 w 2065866"/>
              <a:gd name="connsiteY11" fmla="*/ 872067 h 1830494"/>
              <a:gd name="connsiteX12" fmla="*/ 1190413 w 2065866"/>
              <a:gd name="connsiteY12" fmla="*/ 1034627 h 1830494"/>
              <a:gd name="connsiteX13" fmla="*/ 1068493 w 2065866"/>
              <a:gd name="connsiteY13" fmla="*/ 1054947 h 1830494"/>
              <a:gd name="connsiteX14" fmla="*/ 997373 w 2065866"/>
              <a:gd name="connsiteY14" fmla="*/ 1176867 h 1830494"/>
              <a:gd name="connsiteX15" fmla="*/ 1027853 w 2065866"/>
              <a:gd name="connsiteY15" fmla="*/ 1339427 h 1830494"/>
              <a:gd name="connsiteX16" fmla="*/ 936413 w 2065866"/>
              <a:gd name="connsiteY16" fmla="*/ 1451187 h 1830494"/>
              <a:gd name="connsiteX17" fmla="*/ 956733 w 2065866"/>
              <a:gd name="connsiteY17" fmla="*/ 1603587 h 1830494"/>
              <a:gd name="connsiteX18" fmla="*/ 916093 w 2065866"/>
              <a:gd name="connsiteY18" fmla="*/ 1816947 h 1830494"/>
              <a:gd name="connsiteX19" fmla="*/ 1119293 w 2065866"/>
              <a:gd name="connsiteY19" fmla="*/ 1684867 h 1830494"/>
              <a:gd name="connsiteX20" fmla="*/ 1312333 w 2065866"/>
              <a:gd name="connsiteY20" fmla="*/ 1359747 h 1830494"/>
              <a:gd name="connsiteX21" fmla="*/ 1535853 w 2065866"/>
              <a:gd name="connsiteY21" fmla="*/ 1136227 h 1830494"/>
              <a:gd name="connsiteX22" fmla="*/ 1596813 w 2065866"/>
              <a:gd name="connsiteY22" fmla="*/ 912707 h 1830494"/>
              <a:gd name="connsiteX23" fmla="*/ 1860973 w 2065866"/>
              <a:gd name="connsiteY23" fmla="*/ 821267 h 1830494"/>
              <a:gd name="connsiteX24" fmla="*/ 2043853 w 2065866"/>
              <a:gd name="connsiteY24" fmla="*/ 821267 h 1830494"/>
              <a:gd name="connsiteX25" fmla="*/ 1993053 w 2065866"/>
              <a:gd name="connsiteY25" fmla="*/ 597747 h 1830494"/>
              <a:gd name="connsiteX26" fmla="*/ 1678093 w 2065866"/>
              <a:gd name="connsiteY26" fmla="*/ 445347 h 1830494"/>
              <a:gd name="connsiteX27" fmla="*/ 1393613 w 2065866"/>
              <a:gd name="connsiteY27" fmla="*/ 150707 h 1830494"/>
              <a:gd name="connsiteX28" fmla="*/ 1088813 w 2065866"/>
              <a:gd name="connsiteY28" fmla="*/ 150707 h 1830494"/>
              <a:gd name="connsiteX29" fmla="*/ 916093 w 2065866"/>
              <a:gd name="connsiteY29" fmla="*/ 252307 h 1830494"/>
              <a:gd name="connsiteX30" fmla="*/ 814493 w 2065866"/>
              <a:gd name="connsiteY30" fmla="*/ 242147 h 1830494"/>
              <a:gd name="connsiteX31" fmla="*/ 641773 w 2065866"/>
              <a:gd name="connsiteY31" fmla="*/ 49107 h 1830494"/>
              <a:gd name="connsiteX32" fmla="*/ 408093 w 2065866"/>
              <a:gd name="connsiteY32" fmla="*/ 38947 h 1830494"/>
              <a:gd name="connsiteX33" fmla="*/ 143933 w 2065866"/>
              <a:gd name="connsiteY33" fmla="*/ 282787 h 1830494"/>
              <a:gd name="connsiteX34" fmla="*/ 22013 w 2065866"/>
              <a:gd name="connsiteY34" fmla="*/ 496147 h 1830494"/>
              <a:gd name="connsiteX0" fmla="*/ 22013 w 2065866"/>
              <a:gd name="connsiteY0" fmla="*/ 496147 h 1830494"/>
              <a:gd name="connsiteX1" fmla="*/ 276013 w 2065866"/>
              <a:gd name="connsiteY1" fmla="*/ 587587 h 1830494"/>
              <a:gd name="connsiteX2" fmla="*/ 377613 w 2065866"/>
              <a:gd name="connsiteY2" fmla="*/ 729827 h 1830494"/>
              <a:gd name="connsiteX3" fmla="*/ 499533 w 2065866"/>
              <a:gd name="connsiteY3" fmla="*/ 607907 h 1830494"/>
              <a:gd name="connsiteX4" fmla="*/ 733213 w 2065866"/>
              <a:gd name="connsiteY4" fmla="*/ 607907 h 1830494"/>
              <a:gd name="connsiteX5" fmla="*/ 834813 w 2065866"/>
              <a:gd name="connsiteY5" fmla="*/ 425027 h 1830494"/>
              <a:gd name="connsiteX6" fmla="*/ 875453 w 2065866"/>
              <a:gd name="connsiteY6" fmla="*/ 282787 h 1830494"/>
              <a:gd name="connsiteX7" fmla="*/ 916093 w 2065866"/>
              <a:gd name="connsiteY7" fmla="*/ 394547 h 1830494"/>
              <a:gd name="connsiteX8" fmla="*/ 1119293 w 2065866"/>
              <a:gd name="connsiteY8" fmla="*/ 445347 h 1830494"/>
              <a:gd name="connsiteX9" fmla="*/ 1302173 w 2065866"/>
              <a:gd name="connsiteY9" fmla="*/ 465667 h 1830494"/>
              <a:gd name="connsiteX10" fmla="*/ 1241213 w 2065866"/>
              <a:gd name="connsiteY10" fmla="*/ 668867 h 1830494"/>
              <a:gd name="connsiteX11" fmla="*/ 1292013 w 2065866"/>
              <a:gd name="connsiteY11" fmla="*/ 872067 h 1830494"/>
              <a:gd name="connsiteX12" fmla="*/ 1190413 w 2065866"/>
              <a:gd name="connsiteY12" fmla="*/ 1034627 h 1830494"/>
              <a:gd name="connsiteX13" fmla="*/ 1068493 w 2065866"/>
              <a:gd name="connsiteY13" fmla="*/ 1054947 h 1830494"/>
              <a:gd name="connsiteX14" fmla="*/ 997373 w 2065866"/>
              <a:gd name="connsiteY14" fmla="*/ 1176867 h 1830494"/>
              <a:gd name="connsiteX15" fmla="*/ 1027853 w 2065866"/>
              <a:gd name="connsiteY15" fmla="*/ 1339427 h 1830494"/>
              <a:gd name="connsiteX16" fmla="*/ 936413 w 2065866"/>
              <a:gd name="connsiteY16" fmla="*/ 1451187 h 1830494"/>
              <a:gd name="connsiteX17" fmla="*/ 956733 w 2065866"/>
              <a:gd name="connsiteY17" fmla="*/ 1603587 h 1830494"/>
              <a:gd name="connsiteX18" fmla="*/ 916093 w 2065866"/>
              <a:gd name="connsiteY18" fmla="*/ 1816947 h 1830494"/>
              <a:gd name="connsiteX19" fmla="*/ 1119293 w 2065866"/>
              <a:gd name="connsiteY19" fmla="*/ 1684867 h 1830494"/>
              <a:gd name="connsiteX20" fmla="*/ 1312333 w 2065866"/>
              <a:gd name="connsiteY20" fmla="*/ 1359747 h 1830494"/>
              <a:gd name="connsiteX21" fmla="*/ 1535853 w 2065866"/>
              <a:gd name="connsiteY21" fmla="*/ 1136227 h 1830494"/>
              <a:gd name="connsiteX22" fmla="*/ 1596813 w 2065866"/>
              <a:gd name="connsiteY22" fmla="*/ 912707 h 1830494"/>
              <a:gd name="connsiteX23" fmla="*/ 1606973 w 2065866"/>
              <a:gd name="connsiteY23" fmla="*/ 902547 h 1830494"/>
              <a:gd name="connsiteX24" fmla="*/ 1860973 w 2065866"/>
              <a:gd name="connsiteY24" fmla="*/ 821267 h 1830494"/>
              <a:gd name="connsiteX25" fmla="*/ 2043853 w 2065866"/>
              <a:gd name="connsiteY25" fmla="*/ 821267 h 1830494"/>
              <a:gd name="connsiteX26" fmla="*/ 1993053 w 2065866"/>
              <a:gd name="connsiteY26" fmla="*/ 597747 h 1830494"/>
              <a:gd name="connsiteX27" fmla="*/ 1678093 w 2065866"/>
              <a:gd name="connsiteY27" fmla="*/ 445347 h 1830494"/>
              <a:gd name="connsiteX28" fmla="*/ 1393613 w 2065866"/>
              <a:gd name="connsiteY28" fmla="*/ 150707 h 1830494"/>
              <a:gd name="connsiteX29" fmla="*/ 1088813 w 2065866"/>
              <a:gd name="connsiteY29" fmla="*/ 150707 h 1830494"/>
              <a:gd name="connsiteX30" fmla="*/ 916093 w 2065866"/>
              <a:gd name="connsiteY30" fmla="*/ 252307 h 1830494"/>
              <a:gd name="connsiteX31" fmla="*/ 814493 w 2065866"/>
              <a:gd name="connsiteY31" fmla="*/ 242147 h 1830494"/>
              <a:gd name="connsiteX32" fmla="*/ 641773 w 2065866"/>
              <a:gd name="connsiteY32" fmla="*/ 49107 h 1830494"/>
              <a:gd name="connsiteX33" fmla="*/ 408093 w 2065866"/>
              <a:gd name="connsiteY33" fmla="*/ 38947 h 1830494"/>
              <a:gd name="connsiteX34" fmla="*/ 143933 w 2065866"/>
              <a:gd name="connsiteY34" fmla="*/ 282787 h 1830494"/>
              <a:gd name="connsiteX35" fmla="*/ 22013 w 2065866"/>
              <a:gd name="connsiteY35" fmla="*/ 496147 h 1830494"/>
              <a:gd name="connsiteX0" fmla="*/ 22013 w 2065866"/>
              <a:gd name="connsiteY0" fmla="*/ 496147 h 1830494"/>
              <a:gd name="connsiteX1" fmla="*/ 276013 w 2065866"/>
              <a:gd name="connsiteY1" fmla="*/ 587587 h 1830494"/>
              <a:gd name="connsiteX2" fmla="*/ 377613 w 2065866"/>
              <a:gd name="connsiteY2" fmla="*/ 729827 h 1830494"/>
              <a:gd name="connsiteX3" fmla="*/ 499533 w 2065866"/>
              <a:gd name="connsiteY3" fmla="*/ 607907 h 1830494"/>
              <a:gd name="connsiteX4" fmla="*/ 733213 w 2065866"/>
              <a:gd name="connsiteY4" fmla="*/ 607907 h 1830494"/>
              <a:gd name="connsiteX5" fmla="*/ 834813 w 2065866"/>
              <a:gd name="connsiteY5" fmla="*/ 425027 h 1830494"/>
              <a:gd name="connsiteX6" fmla="*/ 875453 w 2065866"/>
              <a:gd name="connsiteY6" fmla="*/ 282787 h 1830494"/>
              <a:gd name="connsiteX7" fmla="*/ 916093 w 2065866"/>
              <a:gd name="connsiteY7" fmla="*/ 394547 h 1830494"/>
              <a:gd name="connsiteX8" fmla="*/ 1119293 w 2065866"/>
              <a:gd name="connsiteY8" fmla="*/ 445347 h 1830494"/>
              <a:gd name="connsiteX9" fmla="*/ 1302173 w 2065866"/>
              <a:gd name="connsiteY9" fmla="*/ 465667 h 1830494"/>
              <a:gd name="connsiteX10" fmla="*/ 1241213 w 2065866"/>
              <a:gd name="connsiteY10" fmla="*/ 668867 h 1830494"/>
              <a:gd name="connsiteX11" fmla="*/ 1292013 w 2065866"/>
              <a:gd name="connsiteY11" fmla="*/ 872067 h 1830494"/>
              <a:gd name="connsiteX12" fmla="*/ 1190413 w 2065866"/>
              <a:gd name="connsiteY12" fmla="*/ 1034627 h 1830494"/>
              <a:gd name="connsiteX13" fmla="*/ 1068493 w 2065866"/>
              <a:gd name="connsiteY13" fmla="*/ 1054947 h 1830494"/>
              <a:gd name="connsiteX14" fmla="*/ 997373 w 2065866"/>
              <a:gd name="connsiteY14" fmla="*/ 1176867 h 1830494"/>
              <a:gd name="connsiteX15" fmla="*/ 1027853 w 2065866"/>
              <a:gd name="connsiteY15" fmla="*/ 1339427 h 1830494"/>
              <a:gd name="connsiteX16" fmla="*/ 936413 w 2065866"/>
              <a:gd name="connsiteY16" fmla="*/ 1451187 h 1830494"/>
              <a:gd name="connsiteX17" fmla="*/ 956733 w 2065866"/>
              <a:gd name="connsiteY17" fmla="*/ 1603587 h 1830494"/>
              <a:gd name="connsiteX18" fmla="*/ 916093 w 2065866"/>
              <a:gd name="connsiteY18" fmla="*/ 1816947 h 1830494"/>
              <a:gd name="connsiteX19" fmla="*/ 1119293 w 2065866"/>
              <a:gd name="connsiteY19" fmla="*/ 1684867 h 1830494"/>
              <a:gd name="connsiteX20" fmla="*/ 1312333 w 2065866"/>
              <a:gd name="connsiteY20" fmla="*/ 1359747 h 1830494"/>
              <a:gd name="connsiteX21" fmla="*/ 1535853 w 2065866"/>
              <a:gd name="connsiteY21" fmla="*/ 1136227 h 1830494"/>
              <a:gd name="connsiteX22" fmla="*/ 1596813 w 2065866"/>
              <a:gd name="connsiteY22" fmla="*/ 912707 h 1830494"/>
              <a:gd name="connsiteX23" fmla="*/ 1860973 w 2065866"/>
              <a:gd name="connsiteY23" fmla="*/ 821267 h 1830494"/>
              <a:gd name="connsiteX24" fmla="*/ 2043853 w 2065866"/>
              <a:gd name="connsiteY24" fmla="*/ 821267 h 1830494"/>
              <a:gd name="connsiteX25" fmla="*/ 1993053 w 2065866"/>
              <a:gd name="connsiteY25" fmla="*/ 597747 h 1830494"/>
              <a:gd name="connsiteX26" fmla="*/ 1678093 w 2065866"/>
              <a:gd name="connsiteY26" fmla="*/ 445347 h 1830494"/>
              <a:gd name="connsiteX27" fmla="*/ 1393613 w 2065866"/>
              <a:gd name="connsiteY27" fmla="*/ 150707 h 1830494"/>
              <a:gd name="connsiteX28" fmla="*/ 1088813 w 2065866"/>
              <a:gd name="connsiteY28" fmla="*/ 150707 h 1830494"/>
              <a:gd name="connsiteX29" fmla="*/ 916093 w 2065866"/>
              <a:gd name="connsiteY29" fmla="*/ 252307 h 1830494"/>
              <a:gd name="connsiteX30" fmla="*/ 814493 w 2065866"/>
              <a:gd name="connsiteY30" fmla="*/ 242147 h 1830494"/>
              <a:gd name="connsiteX31" fmla="*/ 641773 w 2065866"/>
              <a:gd name="connsiteY31" fmla="*/ 49107 h 1830494"/>
              <a:gd name="connsiteX32" fmla="*/ 408093 w 2065866"/>
              <a:gd name="connsiteY32" fmla="*/ 38947 h 1830494"/>
              <a:gd name="connsiteX33" fmla="*/ 143933 w 2065866"/>
              <a:gd name="connsiteY33" fmla="*/ 282787 h 1830494"/>
              <a:gd name="connsiteX34" fmla="*/ 22013 w 2065866"/>
              <a:gd name="connsiteY34" fmla="*/ 496147 h 1830494"/>
              <a:gd name="connsiteX0" fmla="*/ 22013 w 2065866"/>
              <a:gd name="connsiteY0" fmla="*/ 496147 h 1830494"/>
              <a:gd name="connsiteX1" fmla="*/ 276013 w 2065866"/>
              <a:gd name="connsiteY1" fmla="*/ 587587 h 1830494"/>
              <a:gd name="connsiteX2" fmla="*/ 377613 w 2065866"/>
              <a:gd name="connsiteY2" fmla="*/ 729827 h 1830494"/>
              <a:gd name="connsiteX3" fmla="*/ 499533 w 2065866"/>
              <a:gd name="connsiteY3" fmla="*/ 607907 h 1830494"/>
              <a:gd name="connsiteX4" fmla="*/ 733213 w 2065866"/>
              <a:gd name="connsiteY4" fmla="*/ 607907 h 1830494"/>
              <a:gd name="connsiteX5" fmla="*/ 834813 w 2065866"/>
              <a:gd name="connsiteY5" fmla="*/ 425027 h 1830494"/>
              <a:gd name="connsiteX6" fmla="*/ 875453 w 2065866"/>
              <a:gd name="connsiteY6" fmla="*/ 282787 h 1830494"/>
              <a:gd name="connsiteX7" fmla="*/ 916093 w 2065866"/>
              <a:gd name="connsiteY7" fmla="*/ 394547 h 1830494"/>
              <a:gd name="connsiteX8" fmla="*/ 1119293 w 2065866"/>
              <a:gd name="connsiteY8" fmla="*/ 445347 h 1830494"/>
              <a:gd name="connsiteX9" fmla="*/ 1302173 w 2065866"/>
              <a:gd name="connsiteY9" fmla="*/ 465667 h 1830494"/>
              <a:gd name="connsiteX10" fmla="*/ 1241213 w 2065866"/>
              <a:gd name="connsiteY10" fmla="*/ 668867 h 1830494"/>
              <a:gd name="connsiteX11" fmla="*/ 1292013 w 2065866"/>
              <a:gd name="connsiteY11" fmla="*/ 872067 h 1830494"/>
              <a:gd name="connsiteX12" fmla="*/ 1190413 w 2065866"/>
              <a:gd name="connsiteY12" fmla="*/ 1034627 h 1830494"/>
              <a:gd name="connsiteX13" fmla="*/ 1068493 w 2065866"/>
              <a:gd name="connsiteY13" fmla="*/ 1054947 h 1830494"/>
              <a:gd name="connsiteX14" fmla="*/ 997373 w 2065866"/>
              <a:gd name="connsiteY14" fmla="*/ 1176867 h 1830494"/>
              <a:gd name="connsiteX15" fmla="*/ 1027853 w 2065866"/>
              <a:gd name="connsiteY15" fmla="*/ 1339427 h 1830494"/>
              <a:gd name="connsiteX16" fmla="*/ 936413 w 2065866"/>
              <a:gd name="connsiteY16" fmla="*/ 1451187 h 1830494"/>
              <a:gd name="connsiteX17" fmla="*/ 956733 w 2065866"/>
              <a:gd name="connsiteY17" fmla="*/ 1603587 h 1830494"/>
              <a:gd name="connsiteX18" fmla="*/ 916093 w 2065866"/>
              <a:gd name="connsiteY18" fmla="*/ 1816947 h 1830494"/>
              <a:gd name="connsiteX19" fmla="*/ 1119293 w 2065866"/>
              <a:gd name="connsiteY19" fmla="*/ 1684867 h 1830494"/>
              <a:gd name="connsiteX20" fmla="*/ 1312333 w 2065866"/>
              <a:gd name="connsiteY20" fmla="*/ 1359747 h 1830494"/>
              <a:gd name="connsiteX21" fmla="*/ 1535853 w 2065866"/>
              <a:gd name="connsiteY21" fmla="*/ 1136227 h 1830494"/>
              <a:gd name="connsiteX22" fmla="*/ 1860973 w 2065866"/>
              <a:gd name="connsiteY22" fmla="*/ 821267 h 1830494"/>
              <a:gd name="connsiteX23" fmla="*/ 2043853 w 2065866"/>
              <a:gd name="connsiteY23" fmla="*/ 821267 h 1830494"/>
              <a:gd name="connsiteX24" fmla="*/ 1993053 w 2065866"/>
              <a:gd name="connsiteY24" fmla="*/ 597747 h 1830494"/>
              <a:gd name="connsiteX25" fmla="*/ 1678093 w 2065866"/>
              <a:gd name="connsiteY25" fmla="*/ 445347 h 1830494"/>
              <a:gd name="connsiteX26" fmla="*/ 1393613 w 2065866"/>
              <a:gd name="connsiteY26" fmla="*/ 150707 h 1830494"/>
              <a:gd name="connsiteX27" fmla="*/ 1088813 w 2065866"/>
              <a:gd name="connsiteY27" fmla="*/ 150707 h 1830494"/>
              <a:gd name="connsiteX28" fmla="*/ 916093 w 2065866"/>
              <a:gd name="connsiteY28" fmla="*/ 252307 h 1830494"/>
              <a:gd name="connsiteX29" fmla="*/ 814493 w 2065866"/>
              <a:gd name="connsiteY29" fmla="*/ 242147 h 1830494"/>
              <a:gd name="connsiteX30" fmla="*/ 641773 w 2065866"/>
              <a:gd name="connsiteY30" fmla="*/ 49107 h 1830494"/>
              <a:gd name="connsiteX31" fmla="*/ 408093 w 2065866"/>
              <a:gd name="connsiteY31" fmla="*/ 38947 h 1830494"/>
              <a:gd name="connsiteX32" fmla="*/ 143933 w 2065866"/>
              <a:gd name="connsiteY32" fmla="*/ 282787 h 1830494"/>
              <a:gd name="connsiteX33" fmla="*/ 22013 w 2065866"/>
              <a:gd name="connsiteY33" fmla="*/ 496147 h 183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65866" h="1830494">
                <a:moveTo>
                  <a:pt x="22013" y="496147"/>
                </a:moveTo>
                <a:cubicBezTo>
                  <a:pt x="44026" y="546947"/>
                  <a:pt x="216746" y="548640"/>
                  <a:pt x="276013" y="587587"/>
                </a:cubicBezTo>
                <a:cubicBezTo>
                  <a:pt x="335280" y="626534"/>
                  <a:pt x="340360" y="726440"/>
                  <a:pt x="377613" y="729827"/>
                </a:cubicBezTo>
                <a:cubicBezTo>
                  <a:pt x="414866" y="733214"/>
                  <a:pt x="440266" y="628227"/>
                  <a:pt x="499533" y="607907"/>
                </a:cubicBezTo>
                <a:cubicBezTo>
                  <a:pt x="558800" y="587587"/>
                  <a:pt x="677333" y="638387"/>
                  <a:pt x="733213" y="607907"/>
                </a:cubicBezTo>
                <a:cubicBezTo>
                  <a:pt x="789093" y="577427"/>
                  <a:pt x="811106" y="479214"/>
                  <a:pt x="834813" y="425027"/>
                </a:cubicBezTo>
                <a:cubicBezTo>
                  <a:pt x="858520" y="370840"/>
                  <a:pt x="861906" y="287867"/>
                  <a:pt x="875453" y="282787"/>
                </a:cubicBezTo>
                <a:cubicBezTo>
                  <a:pt x="889000" y="277707"/>
                  <a:pt x="875453" y="367454"/>
                  <a:pt x="916093" y="394547"/>
                </a:cubicBezTo>
                <a:cubicBezTo>
                  <a:pt x="956733" y="421640"/>
                  <a:pt x="1054946" y="433494"/>
                  <a:pt x="1119293" y="445347"/>
                </a:cubicBezTo>
                <a:cubicBezTo>
                  <a:pt x="1183640" y="457200"/>
                  <a:pt x="1281853" y="428414"/>
                  <a:pt x="1302173" y="465667"/>
                </a:cubicBezTo>
                <a:cubicBezTo>
                  <a:pt x="1322493" y="502920"/>
                  <a:pt x="1242906" y="601134"/>
                  <a:pt x="1241213" y="668867"/>
                </a:cubicBezTo>
                <a:cubicBezTo>
                  <a:pt x="1239520" y="736600"/>
                  <a:pt x="1300480" y="811107"/>
                  <a:pt x="1292013" y="872067"/>
                </a:cubicBezTo>
                <a:cubicBezTo>
                  <a:pt x="1283546" y="933027"/>
                  <a:pt x="1227666" y="1004147"/>
                  <a:pt x="1190413" y="1034627"/>
                </a:cubicBezTo>
                <a:cubicBezTo>
                  <a:pt x="1153160" y="1065107"/>
                  <a:pt x="1100666" y="1031240"/>
                  <a:pt x="1068493" y="1054947"/>
                </a:cubicBezTo>
                <a:cubicBezTo>
                  <a:pt x="1036320" y="1078654"/>
                  <a:pt x="1004146" y="1129454"/>
                  <a:pt x="997373" y="1176867"/>
                </a:cubicBezTo>
                <a:cubicBezTo>
                  <a:pt x="990600" y="1224280"/>
                  <a:pt x="1038013" y="1293707"/>
                  <a:pt x="1027853" y="1339427"/>
                </a:cubicBezTo>
                <a:cubicBezTo>
                  <a:pt x="1017693" y="1385147"/>
                  <a:pt x="948266" y="1407160"/>
                  <a:pt x="936413" y="1451187"/>
                </a:cubicBezTo>
                <a:cubicBezTo>
                  <a:pt x="924560" y="1495214"/>
                  <a:pt x="960120" y="1542627"/>
                  <a:pt x="956733" y="1603587"/>
                </a:cubicBezTo>
                <a:cubicBezTo>
                  <a:pt x="953346" y="1664547"/>
                  <a:pt x="889000" y="1803400"/>
                  <a:pt x="916093" y="1816947"/>
                </a:cubicBezTo>
                <a:cubicBezTo>
                  <a:pt x="943186" y="1830494"/>
                  <a:pt x="1053253" y="1761067"/>
                  <a:pt x="1119293" y="1684867"/>
                </a:cubicBezTo>
                <a:cubicBezTo>
                  <a:pt x="1185333" y="1608667"/>
                  <a:pt x="1242906" y="1451187"/>
                  <a:pt x="1312333" y="1359747"/>
                </a:cubicBezTo>
                <a:cubicBezTo>
                  <a:pt x="1381760" y="1268307"/>
                  <a:pt x="1444413" y="1225974"/>
                  <a:pt x="1535853" y="1136227"/>
                </a:cubicBezTo>
                <a:cubicBezTo>
                  <a:pt x="1627293" y="1046480"/>
                  <a:pt x="1776306" y="873760"/>
                  <a:pt x="1860973" y="821267"/>
                </a:cubicBezTo>
                <a:cubicBezTo>
                  <a:pt x="1945640" y="768774"/>
                  <a:pt x="2021840" y="858520"/>
                  <a:pt x="2043853" y="821267"/>
                </a:cubicBezTo>
                <a:cubicBezTo>
                  <a:pt x="2065866" y="784014"/>
                  <a:pt x="2054013" y="660400"/>
                  <a:pt x="1993053" y="597747"/>
                </a:cubicBezTo>
                <a:cubicBezTo>
                  <a:pt x="1932093" y="535094"/>
                  <a:pt x="1778000" y="519854"/>
                  <a:pt x="1678093" y="445347"/>
                </a:cubicBezTo>
                <a:cubicBezTo>
                  <a:pt x="1578186" y="370840"/>
                  <a:pt x="1491826" y="199814"/>
                  <a:pt x="1393613" y="150707"/>
                </a:cubicBezTo>
                <a:cubicBezTo>
                  <a:pt x="1295400" y="101600"/>
                  <a:pt x="1168400" y="133774"/>
                  <a:pt x="1088813" y="150707"/>
                </a:cubicBezTo>
                <a:cubicBezTo>
                  <a:pt x="1009226" y="167640"/>
                  <a:pt x="961813" y="237067"/>
                  <a:pt x="916093" y="252307"/>
                </a:cubicBezTo>
                <a:cubicBezTo>
                  <a:pt x="870373" y="267547"/>
                  <a:pt x="860213" y="276014"/>
                  <a:pt x="814493" y="242147"/>
                </a:cubicBezTo>
                <a:cubicBezTo>
                  <a:pt x="768773" y="208280"/>
                  <a:pt x="709506" y="82974"/>
                  <a:pt x="641773" y="49107"/>
                </a:cubicBezTo>
                <a:cubicBezTo>
                  <a:pt x="574040" y="15240"/>
                  <a:pt x="491066" y="0"/>
                  <a:pt x="408093" y="38947"/>
                </a:cubicBezTo>
                <a:cubicBezTo>
                  <a:pt x="325120" y="77894"/>
                  <a:pt x="211666" y="209974"/>
                  <a:pt x="143933" y="282787"/>
                </a:cubicBezTo>
                <a:cubicBezTo>
                  <a:pt x="76200" y="355600"/>
                  <a:pt x="0" y="445347"/>
                  <a:pt x="22013" y="49614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3276600" y="4724400"/>
            <a:ext cx="723275" cy="369332"/>
          </a:xfrm>
          <a:prstGeom prst="rect">
            <a:avLst/>
          </a:prstGeom>
          <a:noFill/>
        </p:spPr>
        <p:txBody>
          <a:bodyPr wrap="none" rtlCol="0">
            <a:spAutoFit/>
          </a:bodyPr>
          <a:lstStyle/>
          <a:p>
            <a:r>
              <a:rPr lang="en-US" b="1" dirty="0" smtClean="0"/>
              <a:t>29-31</a:t>
            </a:r>
            <a:endParaRPr lang="en-US" b="1" dirty="0"/>
          </a:p>
        </p:txBody>
      </p:sp>
      <p:sp>
        <p:nvSpPr>
          <p:cNvPr id="42" name="TextBox 41"/>
          <p:cNvSpPr txBox="1"/>
          <p:nvPr/>
        </p:nvSpPr>
        <p:spPr>
          <a:xfrm>
            <a:off x="4686696" y="5334000"/>
            <a:ext cx="418704" cy="369332"/>
          </a:xfrm>
          <a:prstGeom prst="rect">
            <a:avLst/>
          </a:prstGeom>
          <a:noFill/>
        </p:spPr>
        <p:txBody>
          <a:bodyPr wrap="none" rtlCol="0">
            <a:spAutoFit/>
          </a:bodyPr>
          <a:lstStyle/>
          <a:p>
            <a:r>
              <a:rPr lang="en-US" b="1" dirty="0" smtClean="0"/>
              <a:t>21</a:t>
            </a:r>
            <a:endParaRPr lang="en-US" b="1" dirty="0"/>
          </a:p>
        </p:txBody>
      </p:sp>
      <p:sp>
        <p:nvSpPr>
          <p:cNvPr id="83" name="Oval 82"/>
          <p:cNvSpPr/>
          <p:nvPr/>
        </p:nvSpPr>
        <p:spPr>
          <a:xfrm flipV="1">
            <a:off x="1905000" y="5715000"/>
            <a:ext cx="228600" cy="304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p:cNvGrpSpPr/>
          <p:nvPr/>
        </p:nvGrpSpPr>
        <p:grpSpPr>
          <a:xfrm>
            <a:off x="1600200" y="5334572"/>
            <a:ext cx="471604" cy="532828"/>
            <a:chOff x="1005004" y="5040868"/>
            <a:chExt cx="471604" cy="532828"/>
          </a:xfrm>
        </p:grpSpPr>
        <p:sp>
          <p:nvSpPr>
            <p:cNvPr id="85" name="TextBox 84"/>
            <p:cNvSpPr txBox="1"/>
            <p:nvPr/>
          </p:nvSpPr>
          <p:spPr>
            <a:xfrm>
              <a:off x="1005004" y="5040868"/>
              <a:ext cx="471604" cy="369332"/>
            </a:xfrm>
            <a:prstGeom prst="rect">
              <a:avLst/>
            </a:prstGeom>
            <a:noFill/>
          </p:spPr>
          <p:txBody>
            <a:bodyPr wrap="none" rtlCol="0">
              <a:spAutoFit/>
            </a:bodyPr>
            <a:lstStyle/>
            <a:p>
              <a:r>
                <a:rPr lang="en-US" b="1" dirty="0" smtClean="0"/>
                <a:t>32 </a:t>
              </a:r>
              <a:endParaRPr lang="en-US" b="1" dirty="0"/>
            </a:p>
          </p:txBody>
        </p:sp>
        <p:cxnSp>
          <p:nvCxnSpPr>
            <p:cNvPr id="87" name="Straight Arrow Connector 86"/>
            <p:cNvCxnSpPr/>
            <p:nvPr/>
          </p:nvCxnSpPr>
          <p:spPr>
            <a:xfrm rot="16200000" flipH="1">
              <a:off x="1263390" y="5391510"/>
              <a:ext cx="228600" cy="1357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89" name="Oval 88"/>
          <p:cNvSpPr/>
          <p:nvPr/>
        </p:nvSpPr>
        <p:spPr>
          <a:xfrm flipV="1">
            <a:off x="3429000" y="4343400"/>
            <a:ext cx="228600" cy="304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p:cNvGrpSpPr/>
          <p:nvPr/>
        </p:nvGrpSpPr>
        <p:grpSpPr>
          <a:xfrm>
            <a:off x="3186225" y="3897868"/>
            <a:ext cx="776175" cy="609601"/>
            <a:chOff x="1219429" y="4975764"/>
            <a:chExt cx="776175" cy="609601"/>
          </a:xfrm>
        </p:grpSpPr>
        <p:sp>
          <p:nvSpPr>
            <p:cNvPr id="91" name="TextBox 90"/>
            <p:cNvSpPr txBox="1"/>
            <p:nvPr/>
          </p:nvSpPr>
          <p:spPr>
            <a:xfrm>
              <a:off x="1219429" y="4975764"/>
              <a:ext cx="776175" cy="369332"/>
            </a:xfrm>
            <a:prstGeom prst="rect">
              <a:avLst/>
            </a:prstGeom>
            <a:noFill/>
          </p:spPr>
          <p:txBody>
            <a:bodyPr wrap="none" rtlCol="0">
              <a:spAutoFit/>
            </a:bodyPr>
            <a:lstStyle/>
            <a:p>
              <a:r>
                <a:rPr lang="en-US" b="1" dirty="0" smtClean="0"/>
                <a:t>33-34 </a:t>
              </a:r>
              <a:endParaRPr lang="en-US" b="1" dirty="0"/>
            </a:p>
          </p:txBody>
        </p:sp>
        <p:cxnSp>
          <p:nvCxnSpPr>
            <p:cNvPr id="92" name="Straight Arrow Connector 91"/>
            <p:cNvCxnSpPr/>
            <p:nvPr/>
          </p:nvCxnSpPr>
          <p:spPr>
            <a:xfrm rot="5400000">
              <a:off x="1444513" y="5422360"/>
              <a:ext cx="316468" cy="954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4" name="Freeform 93"/>
          <p:cNvSpPr/>
          <p:nvPr/>
        </p:nvSpPr>
        <p:spPr>
          <a:xfrm>
            <a:off x="1825690" y="4780384"/>
            <a:ext cx="2684106" cy="1926772"/>
          </a:xfrm>
          <a:custGeom>
            <a:avLst/>
            <a:gdLst>
              <a:gd name="connsiteX0" fmla="*/ 1430694 w 2684106"/>
              <a:gd name="connsiteY0" fmla="*/ 192832 h 1926772"/>
              <a:gd name="connsiteX1" fmla="*/ 1654628 w 2684106"/>
              <a:gd name="connsiteY1" fmla="*/ 314130 h 1926772"/>
              <a:gd name="connsiteX2" fmla="*/ 1747934 w 2684106"/>
              <a:gd name="connsiteY2" fmla="*/ 360783 h 1926772"/>
              <a:gd name="connsiteX3" fmla="*/ 1934547 w 2684106"/>
              <a:gd name="connsiteY3" fmla="*/ 258147 h 1926772"/>
              <a:gd name="connsiteX4" fmla="*/ 2093167 w 2684106"/>
              <a:gd name="connsiteY4" fmla="*/ 267477 h 1926772"/>
              <a:gd name="connsiteX5" fmla="*/ 2121159 w 2684106"/>
              <a:gd name="connsiteY5" fmla="*/ 146179 h 1926772"/>
              <a:gd name="connsiteX6" fmla="*/ 2233126 w 2684106"/>
              <a:gd name="connsiteY6" fmla="*/ 6220 h 1926772"/>
              <a:gd name="connsiteX7" fmla="*/ 2279779 w 2684106"/>
              <a:gd name="connsiteY7" fmla="*/ 108857 h 1926772"/>
              <a:gd name="connsiteX8" fmla="*/ 2587690 w 2684106"/>
              <a:gd name="connsiteY8" fmla="*/ 164840 h 1926772"/>
              <a:gd name="connsiteX9" fmla="*/ 2606351 w 2684106"/>
              <a:gd name="connsiteY9" fmla="*/ 295469 h 1926772"/>
              <a:gd name="connsiteX10" fmla="*/ 2597020 w 2684106"/>
              <a:gd name="connsiteY10" fmla="*/ 463420 h 1926772"/>
              <a:gd name="connsiteX11" fmla="*/ 2680996 w 2684106"/>
              <a:gd name="connsiteY11" fmla="*/ 556726 h 1926772"/>
              <a:gd name="connsiteX12" fmla="*/ 2578359 w 2684106"/>
              <a:gd name="connsiteY12" fmla="*/ 622040 h 1926772"/>
              <a:gd name="connsiteX13" fmla="*/ 2541037 w 2684106"/>
              <a:gd name="connsiteY13" fmla="*/ 836645 h 1926772"/>
              <a:gd name="connsiteX14" fmla="*/ 2419739 w 2684106"/>
              <a:gd name="connsiteY14" fmla="*/ 808653 h 1926772"/>
              <a:gd name="connsiteX15" fmla="*/ 2354424 w 2684106"/>
              <a:gd name="connsiteY15" fmla="*/ 976604 h 1926772"/>
              <a:gd name="connsiteX16" fmla="*/ 2382416 w 2684106"/>
              <a:gd name="connsiteY16" fmla="*/ 1107232 h 1926772"/>
              <a:gd name="connsiteX17" fmla="*/ 2279779 w 2684106"/>
              <a:gd name="connsiteY17" fmla="*/ 1144555 h 1926772"/>
              <a:gd name="connsiteX18" fmla="*/ 2317102 w 2684106"/>
              <a:gd name="connsiteY18" fmla="*/ 1284514 h 1926772"/>
              <a:gd name="connsiteX19" fmla="*/ 2354424 w 2684106"/>
              <a:gd name="connsiteY19" fmla="*/ 1452465 h 1926772"/>
              <a:gd name="connsiteX20" fmla="*/ 2233126 w 2684106"/>
              <a:gd name="connsiteY20" fmla="*/ 1536440 h 1926772"/>
              <a:gd name="connsiteX21" fmla="*/ 2167812 w 2684106"/>
              <a:gd name="connsiteY21" fmla="*/ 1704392 h 1926772"/>
              <a:gd name="connsiteX22" fmla="*/ 1990530 w 2684106"/>
              <a:gd name="connsiteY22" fmla="*/ 1723053 h 1926772"/>
              <a:gd name="connsiteX23" fmla="*/ 1878563 w 2684106"/>
              <a:gd name="connsiteY23" fmla="*/ 1704392 h 1926772"/>
              <a:gd name="connsiteX24" fmla="*/ 1859902 w 2684106"/>
              <a:gd name="connsiteY24" fmla="*/ 1741714 h 1926772"/>
              <a:gd name="connsiteX25" fmla="*/ 1822579 w 2684106"/>
              <a:gd name="connsiteY25" fmla="*/ 1769706 h 1926772"/>
              <a:gd name="connsiteX26" fmla="*/ 1579983 w 2684106"/>
              <a:gd name="connsiteY26" fmla="*/ 1844351 h 1926772"/>
              <a:gd name="connsiteX27" fmla="*/ 1533330 w 2684106"/>
              <a:gd name="connsiteY27" fmla="*/ 1918996 h 1926772"/>
              <a:gd name="connsiteX28" fmla="*/ 1421363 w 2684106"/>
              <a:gd name="connsiteY28" fmla="*/ 1797698 h 1926772"/>
              <a:gd name="connsiteX29" fmla="*/ 1356049 w 2684106"/>
              <a:gd name="connsiteY29" fmla="*/ 1788367 h 1926772"/>
              <a:gd name="connsiteX30" fmla="*/ 1178767 w 2684106"/>
              <a:gd name="connsiteY30" fmla="*/ 1807028 h 1926772"/>
              <a:gd name="connsiteX31" fmla="*/ 1020147 w 2684106"/>
              <a:gd name="connsiteY31" fmla="*/ 1853681 h 1926772"/>
              <a:gd name="connsiteX32" fmla="*/ 908179 w 2684106"/>
              <a:gd name="connsiteY32" fmla="*/ 1825689 h 1926772"/>
              <a:gd name="connsiteX33" fmla="*/ 674914 w 2684106"/>
              <a:gd name="connsiteY33" fmla="*/ 1741714 h 1926772"/>
              <a:gd name="connsiteX34" fmla="*/ 497632 w 2684106"/>
              <a:gd name="connsiteY34" fmla="*/ 1723053 h 1926772"/>
              <a:gd name="connsiteX35" fmla="*/ 422988 w 2684106"/>
              <a:gd name="connsiteY35" fmla="*/ 1620416 h 1926772"/>
              <a:gd name="connsiteX36" fmla="*/ 394996 w 2684106"/>
              <a:gd name="connsiteY36" fmla="*/ 1461796 h 1926772"/>
              <a:gd name="connsiteX37" fmla="*/ 217714 w 2684106"/>
              <a:gd name="connsiteY37" fmla="*/ 1443134 h 1926772"/>
              <a:gd name="connsiteX38" fmla="*/ 143069 w 2684106"/>
              <a:gd name="connsiteY38" fmla="*/ 1573763 h 1926772"/>
              <a:gd name="connsiteX39" fmla="*/ 68424 w 2684106"/>
              <a:gd name="connsiteY39" fmla="*/ 1536440 h 1926772"/>
              <a:gd name="connsiteX40" fmla="*/ 124408 w 2684106"/>
              <a:gd name="connsiteY40" fmla="*/ 1443134 h 1926772"/>
              <a:gd name="connsiteX41" fmla="*/ 115077 w 2684106"/>
              <a:gd name="connsiteY41" fmla="*/ 1396481 h 1926772"/>
              <a:gd name="connsiteX42" fmla="*/ 3110 w 2684106"/>
              <a:gd name="connsiteY42" fmla="*/ 1377820 h 1926772"/>
              <a:gd name="connsiteX43" fmla="*/ 96416 w 2684106"/>
              <a:gd name="connsiteY43" fmla="*/ 1135224 h 1926772"/>
              <a:gd name="connsiteX44" fmla="*/ 208383 w 2684106"/>
              <a:gd name="connsiteY44" fmla="*/ 1228530 h 1926772"/>
              <a:gd name="connsiteX45" fmla="*/ 348343 w 2684106"/>
              <a:gd name="connsiteY45" fmla="*/ 1331167 h 1926772"/>
              <a:gd name="connsiteX46" fmla="*/ 385665 w 2684106"/>
              <a:gd name="connsiteY46" fmla="*/ 1181877 h 1926772"/>
              <a:gd name="connsiteX47" fmla="*/ 422988 w 2684106"/>
              <a:gd name="connsiteY47" fmla="*/ 1181877 h 1926772"/>
              <a:gd name="connsiteX48" fmla="*/ 581608 w 2684106"/>
              <a:gd name="connsiteY48" fmla="*/ 1004596 h 1926772"/>
              <a:gd name="connsiteX49" fmla="*/ 684245 w 2684106"/>
              <a:gd name="connsiteY49" fmla="*/ 827314 h 1926772"/>
              <a:gd name="connsiteX50" fmla="*/ 758890 w 2684106"/>
              <a:gd name="connsiteY50" fmla="*/ 724677 h 1926772"/>
              <a:gd name="connsiteX51" fmla="*/ 814873 w 2684106"/>
              <a:gd name="connsiteY51" fmla="*/ 566057 h 1926772"/>
              <a:gd name="connsiteX52" fmla="*/ 908179 w 2684106"/>
              <a:gd name="connsiteY52" fmla="*/ 678024 h 1926772"/>
              <a:gd name="connsiteX53" fmla="*/ 954832 w 2684106"/>
              <a:gd name="connsiteY53" fmla="*/ 538065 h 1926772"/>
              <a:gd name="connsiteX54" fmla="*/ 1020147 w 2684106"/>
              <a:gd name="connsiteY54" fmla="*/ 575387 h 1926772"/>
              <a:gd name="connsiteX55" fmla="*/ 1057469 w 2684106"/>
              <a:gd name="connsiteY55" fmla="*/ 519404 h 1926772"/>
              <a:gd name="connsiteX56" fmla="*/ 1104122 w 2684106"/>
              <a:gd name="connsiteY56" fmla="*/ 603379 h 1926772"/>
              <a:gd name="connsiteX57" fmla="*/ 1216090 w 2684106"/>
              <a:gd name="connsiteY57" fmla="*/ 500743 h 1926772"/>
              <a:gd name="connsiteX58" fmla="*/ 1346718 w 2684106"/>
              <a:gd name="connsiteY58" fmla="*/ 407436 h 1926772"/>
              <a:gd name="connsiteX59" fmla="*/ 1402702 w 2684106"/>
              <a:gd name="connsiteY59" fmla="*/ 239485 h 1926772"/>
              <a:gd name="connsiteX60" fmla="*/ 1430694 w 2684106"/>
              <a:gd name="connsiteY60" fmla="*/ 192832 h 192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84106" h="1926772">
                <a:moveTo>
                  <a:pt x="1430694" y="192832"/>
                </a:moveTo>
                <a:cubicBezTo>
                  <a:pt x="1472682" y="205273"/>
                  <a:pt x="1601755" y="286138"/>
                  <a:pt x="1654628" y="314130"/>
                </a:cubicBezTo>
                <a:cubicBezTo>
                  <a:pt x="1707501" y="342122"/>
                  <a:pt x="1701281" y="370113"/>
                  <a:pt x="1747934" y="360783"/>
                </a:cubicBezTo>
                <a:cubicBezTo>
                  <a:pt x="1794587" y="351453"/>
                  <a:pt x="1877008" y="273698"/>
                  <a:pt x="1934547" y="258147"/>
                </a:cubicBezTo>
                <a:cubicBezTo>
                  <a:pt x="1992086" y="242596"/>
                  <a:pt x="2062065" y="286138"/>
                  <a:pt x="2093167" y="267477"/>
                </a:cubicBezTo>
                <a:cubicBezTo>
                  <a:pt x="2124269" y="248816"/>
                  <a:pt x="2097833" y="189722"/>
                  <a:pt x="2121159" y="146179"/>
                </a:cubicBezTo>
                <a:cubicBezTo>
                  <a:pt x="2144485" y="102636"/>
                  <a:pt x="2206690" y="12440"/>
                  <a:pt x="2233126" y="6220"/>
                </a:cubicBezTo>
                <a:cubicBezTo>
                  <a:pt x="2259562" y="0"/>
                  <a:pt x="2220685" y="82420"/>
                  <a:pt x="2279779" y="108857"/>
                </a:cubicBezTo>
                <a:cubicBezTo>
                  <a:pt x="2338873" y="135294"/>
                  <a:pt x="2533261" y="133738"/>
                  <a:pt x="2587690" y="164840"/>
                </a:cubicBezTo>
                <a:cubicBezTo>
                  <a:pt x="2642119" y="195942"/>
                  <a:pt x="2604796" y="245706"/>
                  <a:pt x="2606351" y="295469"/>
                </a:cubicBezTo>
                <a:cubicBezTo>
                  <a:pt x="2607906" y="345232"/>
                  <a:pt x="2584579" y="419877"/>
                  <a:pt x="2597020" y="463420"/>
                </a:cubicBezTo>
                <a:cubicBezTo>
                  <a:pt x="2609461" y="506963"/>
                  <a:pt x="2684106" y="530289"/>
                  <a:pt x="2680996" y="556726"/>
                </a:cubicBezTo>
                <a:cubicBezTo>
                  <a:pt x="2677886" y="583163"/>
                  <a:pt x="2601685" y="575387"/>
                  <a:pt x="2578359" y="622040"/>
                </a:cubicBezTo>
                <a:cubicBezTo>
                  <a:pt x="2555033" y="668693"/>
                  <a:pt x="2567474" y="805543"/>
                  <a:pt x="2541037" y="836645"/>
                </a:cubicBezTo>
                <a:cubicBezTo>
                  <a:pt x="2514600" y="867747"/>
                  <a:pt x="2450841" y="785327"/>
                  <a:pt x="2419739" y="808653"/>
                </a:cubicBezTo>
                <a:cubicBezTo>
                  <a:pt x="2388637" y="831979"/>
                  <a:pt x="2360645" y="926841"/>
                  <a:pt x="2354424" y="976604"/>
                </a:cubicBezTo>
                <a:cubicBezTo>
                  <a:pt x="2348204" y="1026367"/>
                  <a:pt x="2394857" y="1079240"/>
                  <a:pt x="2382416" y="1107232"/>
                </a:cubicBezTo>
                <a:cubicBezTo>
                  <a:pt x="2369975" y="1135224"/>
                  <a:pt x="2290665" y="1115008"/>
                  <a:pt x="2279779" y="1144555"/>
                </a:cubicBezTo>
                <a:cubicBezTo>
                  <a:pt x="2268893" y="1174102"/>
                  <a:pt x="2304661" y="1233196"/>
                  <a:pt x="2317102" y="1284514"/>
                </a:cubicBezTo>
                <a:cubicBezTo>
                  <a:pt x="2329543" y="1335832"/>
                  <a:pt x="2368420" y="1410477"/>
                  <a:pt x="2354424" y="1452465"/>
                </a:cubicBezTo>
                <a:cubicBezTo>
                  <a:pt x="2340428" y="1494453"/>
                  <a:pt x="2264228" y="1494452"/>
                  <a:pt x="2233126" y="1536440"/>
                </a:cubicBezTo>
                <a:cubicBezTo>
                  <a:pt x="2202024" y="1578428"/>
                  <a:pt x="2208245" y="1673290"/>
                  <a:pt x="2167812" y="1704392"/>
                </a:cubicBezTo>
                <a:cubicBezTo>
                  <a:pt x="2127379" y="1735494"/>
                  <a:pt x="2038738" y="1723053"/>
                  <a:pt x="1990530" y="1723053"/>
                </a:cubicBezTo>
                <a:cubicBezTo>
                  <a:pt x="1942322" y="1723053"/>
                  <a:pt x="1900334" y="1701282"/>
                  <a:pt x="1878563" y="1704392"/>
                </a:cubicBezTo>
                <a:cubicBezTo>
                  <a:pt x="1856792" y="1707502"/>
                  <a:pt x="1869233" y="1730828"/>
                  <a:pt x="1859902" y="1741714"/>
                </a:cubicBezTo>
                <a:cubicBezTo>
                  <a:pt x="1850571" y="1752600"/>
                  <a:pt x="1869232" y="1752600"/>
                  <a:pt x="1822579" y="1769706"/>
                </a:cubicBezTo>
                <a:cubicBezTo>
                  <a:pt x="1775926" y="1786812"/>
                  <a:pt x="1628191" y="1819469"/>
                  <a:pt x="1579983" y="1844351"/>
                </a:cubicBezTo>
                <a:cubicBezTo>
                  <a:pt x="1531775" y="1869233"/>
                  <a:pt x="1559767" y="1926772"/>
                  <a:pt x="1533330" y="1918996"/>
                </a:cubicBezTo>
                <a:cubicBezTo>
                  <a:pt x="1506893" y="1911221"/>
                  <a:pt x="1450910" y="1819469"/>
                  <a:pt x="1421363" y="1797698"/>
                </a:cubicBezTo>
                <a:cubicBezTo>
                  <a:pt x="1391816" y="1775927"/>
                  <a:pt x="1396482" y="1786812"/>
                  <a:pt x="1356049" y="1788367"/>
                </a:cubicBezTo>
                <a:cubicBezTo>
                  <a:pt x="1315616" y="1789922"/>
                  <a:pt x="1234751" y="1796142"/>
                  <a:pt x="1178767" y="1807028"/>
                </a:cubicBezTo>
                <a:cubicBezTo>
                  <a:pt x="1122783" y="1817914"/>
                  <a:pt x="1065245" y="1850571"/>
                  <a:pt x="1020147" y="1853681"/>
                </a:cubicBezTo>
                <a:cubicBezTo>
                  <a:pt x="975049" y="1856791"/>
                  <a:pt x="965718" y="1844350"/>
                  <a:pt x="908179" y="1825689"/>
                </a:cubicBezTo>
                <a:cubicBezTo>
                  <a:pt x="850640" y="1807028"/>
                  <a:pt x="743338" y="1758820"/>
                  <a:pt x="674914" y="1741714"/>
                </a:cubicBezTo>
                <a:cubicBezTo>
                  <a:pt x="606490" y="1724608"/>
                  <a:pt x="539620" y="1743269"/>
                  <a:pt x="497632" y="1723053"/>
                </a:cubicBezTo>
                <a:cubicBezTo>
                  <a:pt x="455644" y="1702837"/>
                  <a:pt x="440094" y="1663959"/>
                  <a:pt x="422988" y="1620416"/>
                </a:cubicBezTo>
                <a:cubicBezTo>
                  <a:pt x="405882" y="1576873"/>
                  <a:pt x="429208" y="1491343"/>
                  <a:pt x="394996" y="1461796"/>
                </a:cubicBezTo>
                <a:cubicBezTo>
                  <a:pt x="360784" y="1432249"/>
                  <a:pt x="259702" y="1424473"/>
                  <a:pt x="217714" y="1443134"/>
                </a:cubicBezTo>
                <a:cubicBezTo>
                  <a:pt x="175726" y="1461795"/>
                  <a:pt x="167951" y="1558212"/>
                  <a:pt x="143069" y="1573763"/>
                </a:cubicBezTo>
                <a:cubicBezTo>
                  <a:pt x="118187" y="1589314"/>
                  <a:pt x="71534" y="1558211"/>
                  <a:pt x="68424" y="1536440"/>
                </a:cubicBezTo>
                <a:cubicBezTo>
                  <a:pt x="65314" y="1514669"/>
                  <a:pt x="116633" y="1466461"/>
                  <a:pt x="124408" y="1443134"/>
                </a:cubicBezTo>
                <a:cubicBezTo>
                  <a:pt x="132184" y="1419808"/>
                  <a:pt x="135293" y="1407367"/>
                  <a:pt x="115077" y="1396481"/>
                </a:cubicBezTo>
                <a:cubicBezTo>
                  <a:pt x="94861" y="1385595"/>
                  <a:pt x="6220" y="1421363"/>
                  <a:pt x="3110" y="1377820"/>
                </a:cubicBezTo>
                <a:cubicBezTo>
                  <a:pt x="0" y="1334277"/>
                  <a:pt x="62204" y="1160106"/>
                  <a:pt x="96416" y="1135224"/>
                </a:cubicBezTo>
                <a:cubicBezTo>
                  <a:pt x="130628" y="1110342"/>
                  <a:pt x="166395" y="1195873"/>
                  <a:pt x="208383" y="1228530"/>
                </a:cubicBezTo>
                <a:cubicBezTo>
                  <a:pt x="250371" y="1261187"/>
                  <a:pt x="318796" y="1338942"/>
                  <a:pt x="348343" y="1331167"/>
                </a:cubicBezTo>
                <a:cubicBezTo>
                  <a:pt x="377890" y="1323392"/>
                  <a:pt x="373224" y="1206759"/>
                  <a:pt x="385665" y="1181877"/>
                </a:cubicBezTo>
                <a:cubicBezTo>
                  <a:pt x="398106" y="1156995"/>
                  <a:pt x="390331" y="1211424"/>
                  <a:pt x="422988" y="1181877"/>
                </a:cubicBezTo>
                <a:cubicBezTo>
                  <a:pt x="455645" y="1152330"/>
                  <a:pt x="538065" y="1063690"/>
                  <a:pt x="581608" y="1004596"/>
                </a:cubicBezTo>
                <a:cubicBezTo>
                  <a:pt x="625151" y="945502"/>
                  <a:pt x="654698" y="873967"/>
                  <a:pt x="684245" y="827314"/>
                </a:cubicBezTo>
                <a:cubicBezTo>
                  <a:pt x="713792" y="780661"/>
                  <a:pt x="737119" y="768220"/>
                  <a:pt x="758890" y="724677"/>
                </a:cubicBezTo>
                <a:cubicBezTo>
                  <a:pt x="780661" y="681134"/>
                  <a:pt x="789992" y="573832"/>
                  <a:pt x="814873" y="566057"/>
                </a:cubicBezTo>
                <a:cubicBezTo>
                  <a:pt x="839754" y="558282"/>
                  <a:pt x="884853" y="682689"/>
                  <a:pt x="908179" y="678024"/>
                </a:cubicBezTo>
                <a:cubicBezTo>
                  <a:pt x="931505" y="673359"/>
                  <a:pt x="936171" y="555171"/>
                  <a:pt x="954832" y="538065"/>
                </a:cubicBezTo>
                <a:cubicBezTo>
                  <a:pt x="973493" y="520959"/>
                  <a:pt x="1003041" y="578497"/>
                  <a:pt x="1020147" y="575387"/>
                </a:cubicBezTo>
                <a:cubicBezTo>
                  <a:pt x="1037253" y="572277"/>
                  <a:pt x="1043473" y="514739"/>
                  <a:pt x="1057469" y="519404"/>
                </a:cubicBezTo>
                <a:cubicBezTo>
                  <a:pt x="1071465" y="524069"/>
                  <a:pt x="1077685" y="606489"/>
                  <a:pt x="1104122" y="603379"/>
                </a:cubicBezTo>
                <a:cubicBezTo>
                  <a:pt x="1130559" y="600269"/>
                  <a:pt x="1175657" y="533400"/>
                  <a:pt x="1216090" y="500743"/>
                </a:cubicBezTo>
                <a:cubicBezTo>
                  <a:pt x="1256523" y="468086"/>
                  <a:pt x="1315616" y="450979"/>
                  <a:pt x="1346718" y="407436"/>
                </a:cubicBezTo>
                <a:cubicBezTo>
                  <a:pt x="1377820" y="363893"/>
                  <a:pt x="1391816" y="276807"/>
                  <a:pt x="1402702" y="239485"/>
                </a:cubicBezTo>
                <a:cubicBezTo>
                  <a:pt x="1413588" y="202163"/>
                  <a:pt x="1388706" y="180391"/>
                  <a:pt x="1430694" y="192832"/>
                </a:cubicBezTo>
                <a:close/>
              </a:path>
            </a:pathLst>
          </a:custGeom>
          <a:noFill/>
          <a:ln w="50800">
            <a:solidFill>
              <a:schemeClr val="accent6">
                <a:lumMod val="50000"/>
              </a:schemeClr>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a:off x="226060" y="896620"/>
            <a:ext cx="7152640" cy="6068060"/>
          </a:xfrm>
          <a:custGeom>
            <a:avLst/>
            <a:gdLst>
              <a:gd name="connsiteX0" fmla="*/ 429260 w 7152640"/>
              <a:gd name="connsiteY0" fmla="*/ 3462020 h 6068060"/>
              <a:gd name="connsiteX1" fmla="*/ 718820 w 7152640"/>
              <a:gd name="connsiteY1" fmla="*/ 3187700 h 6068060"/>
              <a:gd name="connsiteX2" fmla="*/ 535940 w 7152640"/>
              <a:gd name="connsiteY2" fmla="*/ 3004820 h 6068060"/>
              <a:gd name="connsiteX3" fmla="*/ 429260 w 7152640"/>
              <a:gd name="connsiteY3" fmla="*/ 2776220 h 6068060"/>
              <a:gd name="connsiteX4" fmla="*/ 429260 w 7152640"/>
              <a:gd name="connsiteY4" fmla="*/ 2440940 h 6068060"/>
              <a:gd name="connsiteX5" fmla="*/ 93980 w 7152640"/>
              <a:gd name="connsiteY5" fmla="*/ 2319020 h 6068060"/>
              <a:gd name="connsiteX6" fmla="*/ 2540 w 7152640"/>
              <a:gd name="connsiteY6" fmla="*/ 2120900 h 6068060"/>
              <a:gd name="connsiteX7" fmla="*/ 78740 w 7152640"/>
              <a:gd name="connsiteY7" fmla="*/ 1938020 h 6068060"/>
              <a:gd name="connsiteX8" fmla="*/ 215900 w 7152640"/>
              <a:gd name="connsiteY8" fmla="*/ 1831340 h 6068060"/>
              <a:gd name="connsiteX9" fmla="*/ 322580 w 7152640"/>
              <a:gd name="connsiteY9" fmla="*/ 1846580 h 6068060"/>
              <a:gd name="connsiteX10" fmla="*/ 322580 w 7152640"/>
              <a:gd name="connsiteY10" fmla="*/ 1617980 h 6068060"/>
              <a:gd name="connsiteX11" fmla="*/ 383540 w 7152640"/>
              <a:gd name="connsiteY11" fmla="*/ 1496060 h 6068060"/>
              <a:gd name="connsiteX12" fmla="*/ 459740 w 7152640"/>
              <a:gd name="connsiteY12" fmla="*/ 1465580 h 6068060"/>
              <a:gd name="connsiteX13" fmla="*/ 581660 w 7152640"/>
              <a:gd name="connsiteY13" fmla="*/ 1404620 h 6068060"/>
              <a:gd name="connsiteX14" fmla="*/ 688340 w 7152640"/>
              <a:gd name="connsiteY14" fmla="*/ 1404620 h 6068060"/>
              <a:gd name="connsiteX15" fmla="*/ 886460 w 7152640"/>
              <a:gd name="connsiteY15" fmla="*/ 1328420 h 6068060"/>
              <a:gd name="connsiteX16" fmla="*/ 1099820 w 7152640"/>
              <a:gd name="connsiteY16" fmla="*/ 1389380 h 6068060"/>
              <a:gd name="connsiteX17" fmla="*/ 1221740 w 7152640"/>
              <a:gd name="connsiteY17" fmla="*/ 1465580 h 6068060"/>
              <a:gd name="connsiteX18" fmla="*/ 1343660 w 7152640"/>
              <a:gd name="connsiteY18" fmla="*/ 1328420 h 6068060"/>
              <a:gd name="connsiteX19" fmla="*/ 1480820 w 7152640"/>
              <a:gd name="connsiteY19" fmla="*/ 1313180 h 6068060"/>
              <a:gd name="connsiteX20" fmla="*/ 1617980 w 7152640"/>
              <a:gd name="connsiteY20" fmla="*/ 1343660 h 6068060"/>
              <a:gd name="connsiteX21" fmla="*/ 1678940 w 7152640"/>
              <a:gd name="connsiteY21" fmla="*/ 1221740 h 6068060"/>
              <a:gd name="connsiteX22" fmla="*/ 1770380 w 7152640"/>
              <a:gd name="connsiteY22" fmla="*/ 1099820 h 6068060"/>
              <a:gd name="connsiteX23" fmla="*/ 1968500 w 7152640"/>
              <a:gd name="connsiteY23" fmla="*/ 1115060 h 6068060"/>
              <a:gd name="connsiteX24" fmla="*/ 1983740 w 7152640"/>
              <a:gd name="connsiteY24" fmla="*/ 1176020 h 6068060"/>
              <a:gd name="connsiteX25" fmla="*/ 2090420 w 7152640"/>
              <a:gd name="connsiteY25" fmla="*/ 1313180 h 6068060"/>
              <a:gd name="connsiteX26" fmla="*/ 2166620 w 7152640"/>
              <a:gd name="connsiteY26" fmla="*/ 1252220 h 6068060"/>
              <a:gd name="connsiteX27" fmla="*/ 2212340 w 7152640"/>
              <a:gd name="connsiteY27" fmla="*/ 1069340 h 6068060"/>
              <a:gd name="connsiteX28" fmla="*/ 2303780 w 7152640"/>
              <a:gd name="connsiteY28" fmla="*/ 977900 h 6068060"/>
              <a:gd name="connsiteX29" fmla="*/ 2379980 w 7152640"/>
              <a:gd name="connsiteY29" fmla="*/ 855980 h 6068060"/>
              <a:gd name="connsiteX30" fmla="*/ 2547620 w 7152640"/>
              <a:gd name="connsiteY30" fmla="*/ 688340 h 6068060"/>
              <a:gd name="connsiteX31" fmla="*/ 2593340 w 7152640"/>
              <a:gd name="connsiteY31" fmla="*/ 459740 h 6068060"/>
              <a:gd name="connsiteX32" fmla="*/ 2715260 w 7152640"/>
              <a:gd name="connsiteY32" fmla="*/ 414020 h 6068060"/>
              <a:gd name="connsiteX33" fmla="*/ 2852420 w 7152640"/>
              <a:gd name="connsiteY33" fmla="*/ 490220 h 6068060"/>
              <a:gd name="connsiteX34" fmla="*/ 2928620 w 7152640"/>
              <a:gd name="connsiteY34" fmla="*/ 414020 h 6068060"/>
              <a:gd name="connsiteX35" fmla="*/ 3050540 w 7152640"/>
              <a:gd name="connsiteY35" fmla="*/ 322580 h 6068060"/>
              <a:gd name="connsiteX36" fmla="*/ 3050540 w 7152640"/>
              <a:gd name="connsiteY36" fmla="*/ 292100 h 6068060"/>
              <a:gd name="connsiteX37" fmla="*/ 3035300 w 7152640"/>
              <a:gd name="connsiteY37" fmla="*/ 48260 h 6068060"/>
              <a:gd name="connsiteX38" fmla="*/ 3202940 w 7152640"/>
              <a:gd name="connsiteY38" fmla="*/ 2540 h 6068060"/>
              <a:gd name="connsiteX39" fmla="*/ 3309620 w 7152640"/>
              <a:gd name="connsiteY39" fmla="*/ 48260 h 6068060"/>
              <a:gd name="connsiteX40" fmla="*/ 3401060 w 7152640"/>
              <a:gd name="connsiteY40" fmla="*/ 48260 h 6068060"/>
              <a:gd name="connsiteX41" fmla="*/ 3462020 w 7152640"/>
              <a:gd name="connsiteY41" fmla="*/ 124460 h 6068060"/>
              <a:gd name="connsiteX42" fmla="*/ 3614420 w 7152640"/>
              <a:gd name="connsiteY42" fmla="*/ 200660 h 6068060"/>
              <a:gd name="connsiteX43" fmla="*/ 3690620 w 7152640"/>
              <a:gd name="connsiteY43" fmla="*/ 383540 h 6068060"/>
              <a:gd name="connsiteX44" fmla="*/ 3812540 w 7152640"/>
              <a:gd name="connsiteY44" fmla="*/ 368300 h 6068060"/>
              <a:gd name="connsiteX45" fmla="*/ 3980180 w 7152640"/>
              <a:gd name="connsiteY45" fmla="*/ 490220 h 6068060"/>
              <a:gd name="connsiteX46" fmla="*/ 4071620 w 7152640"/>
              <a:gd name="connsiteY46" fmla="*/ 490220 h 6068060"/>
              <a:gd name="connsiteX47" fmla="*/ 4163060 w 7152640"/>
              <a:gd name="connsiteY47" fmla="*/ 474980 h 6068060"/>
              <a:gd name="connsiteX48" fmla="*/ 4376420 w 7152640"/>
              <a:gd name="connsiteY48" fmla="*/ 535940 h 6068060"/>
              <a:gd name="connsiteX49" fmla="*/ 4437380 w 7152640"/>
              <a:gd name="connsiteY49" fmla="*/ 535940 h 6068060"/>
              <a:gd name="connsiteX50" fmla="*/ 4574540 w 7152640"/>
              <a:gd name="connsiteY50" fmla="*/ 429260 h 6068060"/>
              <a:gd name="connsiteX51" fmla="*/ 4696460 w 7152640"/>
              <a:gd name="connsiteY51" fmla="*/ 414020 h 6068060"/>
              <a:gd name="connsiteX52" fmla="*/ 4742180 w 7152640"/>
              <a:gd name="connsiteY52" fmla="*/ 414020 h 6068060"/>
              <a:gd name="connsiteX53" fmla="*/ 4726940 w 7152640"/>
              <a:gd name="connsiteY53" fmla="*/ 535940 h 6068060"/>
              <a:gd name="connsiteX54" fmla="*/ 5031740 w 7152640"/>
              <a:gd name="connsiteY54" fmla="*/ 779780 h 6068060"/>
              <a:gd name="connsiteX55" fmla="*/ 5153660 w 7152640"/>
              <a:gd name="connsiteY55" fmla="*/ 734060 h 6068060"/>
              <a:gd name="connsiteX56" fmla="*/ 5184140 w 7152640"/>
              <a:gd name="connsiteY56" fmla="*/ 581660 h 6068060"/>
              <a:gd name="connsiteX57" fmla="*/ 5260340 w 7152640"/>
              <a:gd name="connsiteY57" fmla="*/ 520700 h 6068060"/>
              <a:gd name="connsiteX58" fmla="*/ 5260340 w 7152640"/>
              <a:gd name="connsiteY58" fmla="*/ 322580 h 6068060"/>
              <a:gd name="connsiteX59" fmla="*/ 5504180 w 7152640"/>
              <a:gd name="connsiteY59" fmla="*/ 337820 h 6068060"/>
              <a:gd name="connsiteX60" fmla="*/ 5504180 w 7152640"/>
              <a:gd name="connsiteY60" fmla="*/ 627380 h 6068060"/>
              <a:gd name="connsiteX61" fmla="*/ 5626100 w 7152640"/>
              <a:gd name="connsiteY61" fmla="*/ 642620 h 6068060"/>
              <a:gd name="connsiteX62" fmla="*/ 5717540 w 7152640"/>
              <a:gd name="connsiteY62" fmla="*/ 734060 h 6068060"/>
              <a:gd name="connsiteX63" fmla="*/ 5839460 w 7152640"/>
              <a:gd name="connsiteY63" fmla="*/ 886460 h 6068060"/>
              <a:gd name="connsiteX64" fmla="*/ 5885180 w 7152640"/>
              <a:gd name="connsiteY64" fmla="*/ 977900 h 6068060"/>
              <a:gd name="connsiteX65" fmla="*/ 5976620 w 7152640"/>
              <a:gd name="connsiteY65" fmla="*/ 1023620 h 6068060"/>
              <a:gd name="connsiteX66" fmla="*/ 6144260 w 7152640"/>
              <a:gd name="connsiteY66" fmla="*/ 1008380 h 6068060"/>
              <a:gd name="connsiteX67" fmla="*/ 6235700 w 7152640"/>
              <a:gd name="connsiteY67" fmla="*/ 1313180 h 6068060"/>
              <a:gd name="connsiteX68" fmla="*/ 6235700 w 7152640"/>
              <a:gd name="connsiteY68" fmla="*/ 1404620 h 6068060"/>
              <a:gd name="connsiteX69" fmla="*/ 6357620 w 7152640"/>
              <a:gd name="connsiteY69" fmla="*/ 1541780 h 6068060"/>
              <a:gd name="connsiteX70" fmla="*/ 6357620 w 7152640"/>
              <a:gd name="connsiteY70" fmla="*/ 1678940 h 6068060"/>
              <a:gd name="connsiteX71" fmla="*/ 6403340 w 7152640"/>
              <a:gd name="connsiteY71" fmla="*/ 1816100 h 6068060"/>
              <a:gd name="connsiteX72" fmla="*/ 6403340 w 7152640"/>
              <a:gd name="connsiteY72" fmla="*/ 1907540 h 6068060"/>
              <a:gd name="connsiteX73" fmla="*/ 6525260 w 7152640"/>
              <a:gd name="connsiteY73" fmla="*/ 1983740 h 6068060"/>
              <a:gd name="connsiteX74" fmla="*/ 6753860 w 7152640"/>
              <a:gd name="connsiteY74" fmla="*/ 2090420 h 6068060"/>
              <a:gd name="connsiteX75" fmla="*/ 6510020 w 7152640"/>
              <a:gd name="connsiteY75" fmla="*/ 2395220 h 6068060"/>
              <a:gd name="connsiteX76" fmla="*/ 6753860 w 7152640"/>
              <a:gd name="connsiteY76" fmla="*/ 2395220 h 6068060"/>
              <a:gd name="connsiteX77" fmla="*/ 6875780 w 7152640"/>
              <a:gd name="connsiteY77" fmla="*/ 2532380 h 6068060"/>
              <a:gd name="connsiteX78" fmla="*/ 6586220 w 7152640"/>
              <a:gd name="connsiteY78" fmla="*/ 2715260 h 6068060"/>
              <a:gd name="connsiteX79" fmla="*/ 6205220 w 7152640"/>
              <a:gd name="connsiteY79" fmla="*/ 2943860 h 6068060"/>
              <a:gd name="connsiteX80" fmla="*/ 6083300 w 7152640"/>
              <a:gd name="connsiteY80" fmla="*/ 3050540 h 6068060"/>
              <a:gd name="connsiteX81" fmla="*/ 5915660 w 7152640"/>
              <a:gd name="connsiteY81" fmla="*/ 3157220 h 6068060"/>
              <a:gd name="connsiteX82" fmla="*/ 5732780 w 7152640"/>
              <a:gd name="connsiteY82" fmla="*/ 3309620 h 6068060"/>
              <a:gd name="connsiteX83" fmla="*/ 5610860 w 7152640"/>
              <a:gd name="connsiteY83" fmla="*/ 3309620 h 6068060"/>
              <a:gd name="connsiteX84" fmla="*/ 5656580 w 7152640"/>
              <a:gd name="connsiteY84" fmla="*/ 3583940 h 6068060"/>
              <a:gd name="connsiteX85" fmla="*/ 5854700 w 7152640"/>
              <a:gd name="connsiteY85" fmla="*/ 3568700 h 6068060"/>
              <a:gd name="connsiteX86" fmla="*/ 6189980 w 7152640"/>
              <a:gd name="connsiteY86" fmla="*/ 3538220 h 6068060"/>
              <a:gd name="connsiteX87" fmla="*/ 6357620 w 7152640"/>
              <a:gd name="connsiteY87" fmla="*/ 3675380 h 6068060"/>
              <a:gd name="connsiteX88" fmla="*/ 6510020 w 7152640"/>
              <a:gd name="connsiteY88" fmla="*/ 4086860 h 6068060"/>
              <a:gd name="connsiteX89" fmla="*/ 6433820 w 7152640"/>
              <a:gd name="connsiteY89" fmla="*/ 4284980 h 6068060"/>
              <a:gd name="connsiteX90" fmla="*/ 6540500 w 7152640"/>
              <a:gd name="connsiteY90" fmla="*/ 4437380 h 6068060"/>
              <a:gd name="connsiteX91" fmla="*/ 6586220 w 7152640"/>
              <a:gd name="connsiteY91" fmla="*/ 4696460 h 6068060"/>
              <a:gd name="connsiteX92" fmla="*/ 6616700 w 7152640"/>
              <a:gd name="connsiteY92" fmla="*/ 4925060 h 6068060"/>
              <a:gd name="connsiteX93" fmla="*/ 6769100 w 7152640"/>
              <a:gd name="connsiteY93" fmla="*/ 5168900 h 6068060"/>
              <a:gd name="connsiteX94" fmla="*/ 6891020 w 7152640"/>
              <a:gd name="connsiteY94" fmla="*/ 5382260 h 6068060"/>
              <a:gd name="connsiteX95" fmla="*/ 6860540 w 7152640"/>
              <a:gd name="connsiteY95" fmla="*/ 5549900 h 6068060"/>
              <a:gd name="connsiteX96" fmla="*/ 6906260 w 7152640"/>
              <a:gd name="connsiteY96" fmla="*/ 5687060 h 6068060"/>
              <a:gd name="connsiteX97" fmla="*/ 6982460 w 7152640"/>
              <a:gd name="connsiteY97" fmla="*/ 5839460 h 6068060"/>
              <a:gd name="connsiteX98" fmla="*/ 7073900 w 7152640"/>
              <a:gd name="connsiteY98" fmla="*/ 6037580 h 6068060"/>
              <a:gd name="connsiteX99" fmla="*/ 6510020 w 7152640"/>
              <a:gd name="connsiteY99" fmla="*/ 6022340 h 6068060"/>
              <a:gd name="connsiteX100" fmla="*/ 5504180 w 7152640"/>
              <a:gd name="connsiteY100" fmla="*/ 6022340 h 6068060"/>
              <a:gd name="connsiteX101" fmla="*/ 5382260 w 7152640"/>
              <a:gd name="connsiteY101" fmla="*/ 5854700 h 6068060"/>
              <a:gd name="connsiteX102" fmla="*/ 5046980 w 7152640"/>
              <a:gd name="connsiteY102" fmla="*/ 5595620 h 6068060"/>
              <a:gd name="connsiteX103" fmla="*/ 5046980 w 7152640"/>
              <a:gd name="connsiteY103" fmla="*/ 5626100 h 6068060"/>
              <a:gd name="connsiteX104" fmla="*/ 4833620 w 7152640"/>
              <a:gd name="connsiteY104" fmla="*/ 5854700 h 6068060"/>
              <a:gd name="connsiteX105" fmla="*/ 4605020 w 7152640"/>
              <a:gd name="connsiteY105" fmla="*/ 5763260 h 6068060"/>
              <a:gd name="connsiteX106" fmla="*/ 4345940 w 7152640"/>
              <a:gd name="connsiteY106" fmla="*/ 5763260 h 6068060"/>
              <a:gd name="connsiteX107" fmla="*/ 4208780 w 7152640"/>
              <a:gd name="connsiteY107" fmla="*/ 5778500 h 6068060"/>
              <a:gd name="connsiteX108" fmla="*/ 3797300 w 7152640"/>
              <a:gd name="connsiteY108" fmla="*/ 5808980 h 6068060"/>
              <a:gd name="connsiteX109" fmla="*/ 3522980 w 7152640"/>
              <a:gd name="connsiteY109" fmla="*/ 5610860 h 6068060"/>
              <a:gd name="connsiteX110" fmla="*/ 3431540 w 7152640"/>
              <a:gd name="connsiteY110" fmla="*/ 5610860 h 6068060"/>
              <a:gd name="connsiteX111" fmla="*/ 3233420 w 7152640"/>
              <a:gd name="connsiteY111" fmla="*/ 5732780 h 6068060"/>
              <a:gd name="connsiteX112" fmla="*/ 3050540 w 7152640"/>
              <a:gd name="connsiteY112" fmla="*/ 5824220 h 6068060"/>
              <a:gd name="connsiteX113" fmla="*/ 2913380 w 7152640"/>
              <a:gd name="connsiteY113" fmla="*/ 5748020 h 6068060"/>
              <a:gd name="connsiteX114" fmla="*/ 2684780 w 7152640"/>
              <a:gd name="connsiteY114" fmla="*/ 5778500 h 6068060"/>
              <a:gd name="connsiteX115" fmla="*/ 2517140 w 7152640"/>
              <a:gd name="connsiteY115" fmla="*/ 5702300 h 6068060"/>
              <a:gd name="connsiteX116" fmla="*/ 2136140 w 7152640"/>
              <a:gd name="connsiteY116" fmla="*/ 5671820 h 6068060"/>
              <a:gd name="connsiteX117" fmla="*/ 2059940 w 7152640"/>
              <a:gd name="connsiteY117" fmla="*/ 5839460 h 6068060"/>
              <a:gd name="connsiteX118" fmla="*/ 1450340 w 7152640"/>
              <a:gd name="connsiteY118" fmla="*/ 5565140 h 6068060"/>
              <a:gd name="connsiteX119" fmla="*/ 566420 w 7152640"/>
              <a:gd name="connsiteY119" fmla="*/ 5229860 h 6068060"/>
              <a:gd name="connsiteX120" fmla="*/ 292100 w 7152640"/>
              <a:gd name="connsiteY120" fmla="*/ 4879340 h 6068060"/>
              <a:gd name="connsiteX121" fmla="*/ 307340 w 7152640"/>
              <a:gd name="connsiteY121" fmla="*/ 4726940 h 6068060"/>
              <a:gd name="connsiteX122" fmla="*/ 200660 w 7152640"/>
              <a:gd name="connsiteY122" fmla="*/ 4513580 h 6068060"/>
              <a:gd name="connsiteX123" fmla="*/ 170180 w 7152640"/>
              <a:gd name="connsiteY123" fmla="*/ 4269740 h 6068060"/>
              <a:gd name="connsiteX124" fmla="*/ 337820 w 7152640"/>
              <a:gd name="connsiteY124" fmla="*/ 4056380 h 6068060"/>
              <a:gd name="connsiteX125" fmla="*/ 459740 w 7152640"/>
              <a:gd name="connsiteY125" fmla="*/ 3903980 h 6068060"/>
              <a:gd name="connsiteX126" fmla="*/ 444500 w 7152640"/>
              <a:gd name="connsiteY126" fmla="*/ 3705860 h 6068060"/>
              <a:gd name="connsiteX127" fmla="*/ 459740 w 7152640"/>
              <a:gd name="connsiteY127" fmla="*/ 3568700 h 6068060"/>
              <a:gd name="connsiteX128" fmla="*/ 429260 w 7152640"/>
              <a:gd name="connsiteY128" fmla="*/ 3462020 h 606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7152640" h="6068060">
                <a:moveTo>
                  <a:pt x="429260" y="3462020"/>
                </a:moveTo>
                <a:cubicBezTo>
                  <a:pt x="472440" y="3398520"/>
                  <a:pt x="701040" y="3263900"/>
                  <a:pt x="718820" y="3187700"/>
                </a:cubicBezTo>
                <a:cubicBezTo>
                  <a:pt x="736600" y="3111500"/>
                  <a:pt x="584200" y="3073400"/>
                  <a:pt x="535940" y="3004820"/>
                </a:cubicBezTo>
                <a:cubicBezTo>
                  <a:pt x="487680" y="2936240"/>
                  <a:pt x="447040" y="2870200"/>
                  <a:pt x="429260" y="2776220"/>
                </a:cubicBezTo>
                <a:cubicBezTo>
                  <a:pt x="411480" y="2682240"/>
                  <a:pt x="485140" y="2517140"/>
                  <a:pt x="429260" y="2440940"/>
                </a:cubicBezTo>
                <a:cubicBezTo>
                  <a:pt x="373380" y="2364740"/>
                  <a:pt x="165100" y="2372360"/>
                  <a:pt x="93980" y="2319020"/>
                </a:cubicBezTo>
                <a:cubicBezTo>
                  <a:pt x="22860" y="2265680"/>
                  <a:pt x="5080" y="2184400"/>
                  <a:pt x="2540" y="2120900"/>
                </a:cubicBezTo>
                <a:cubicBezTo>
                  <a:pt x="0" y="2057400"/>
                  <a:pt x="43180" y="1986280"/>
                  <a:pt x="78740" y="1938020"/>
                </a:cubicBezTo>
                <a:cubicBezTo>
                  <a:pt x="114300" y="1889760"/>
                  <a:pt x="175260" y="1846580"/>
                  <a:pt x="215900" y="1831340"/>
                </a:cubicBezTo>
                <a:cubicBezTo>
                  <a:pt x="256540" y="1816100"/>
                  <a:pt x="304800" y="1882140"/>
                  <a:pt x="322580" y="1846580"/>
                </a:cubicBezTo>
                <a:cubicBezTo>
                  <a:pt x="340360" y="1811020"/>
                  <a:pt x="312420" y="1676400"/>
                  <a:pt x="322580" y="1617980"/>
                </a:cubicBezTo>
                <a:cubicBezTo>
                  <a:pt x="332740" y="1559560"/>
                  <a:pt x="360680" y="1521460"/>
                  <a:pt x="383540" y="1496060"/>
                </a:cubicBezTo>
                <a:cubicBezTo>
                  <a:pt x="406400" y="1470660"/>
                  <a:pt x="426720" y="1480820"/>
                  <a:pt x="459740" y="1465580"/>
                </a:cubicBezTo>
                <a:cubicBezTo>
                  <a:pt x="492760" y="1450340"/>
                  <a:pt x="543560" y="1414780"/>
                  <a:pt x="581660" y="1404620"/>
                </a:cubicBezTo>
                <a:cubicBezTo>
                  <a:pt x="619760" y="1394460"/>
                  <a:pt x="637540" y="1417320"/>
                  <a:pt x="688340" y="1404620"/>
                </a:cubicBezTo>
                <a:cubicBezTo>
                  <a:pt x="739140" y="1391920"/>
                  <a:pt x="817880" y="1330960"/>
                  <a:pt x="886460" y="1328420"/>
                </a:cubicBezTo>
                <a:cubicBezTo>
                  <a:pt x="955040" y="1325880"/>
                  <a:pt x="1043940" y="1366520"/>
                  <a:pt x="1099820" y="1389380"/>
                </a:cubicBezTo>
                <a:cubicBezTo>
                  <a:pt x="1155700" y="1412240"/>
                  <a:pt x="1181100" y="1475740"/>
                  <a:pt x="1221740" y="1465580"/>
                </a:cubicBezTo>
                <a:cubicBezTo>
                  <a:pt x="1262380" y="1455420"/>
                  <a:pt x="1300480" y="1353820"/>
                  <a:pt x="1343660" y="1328420"/>
                </a:cubicBezTo>
                <a:cubicBezTo>
                  <a:pt x="1386840" y="1303020"/>
                  <a:pt x="1435100" y="1310640"/>
                  <a:pt x="1480820" y="1313180"/>
                </a:cubicBezTo>
                <a:cubicBezTo>
                  <a:pt x="1526540" y="1315720"/>
                  <a:pt x="1584960" y="1358900"/>
                  <a:pt x="1617980" y="1343660"/>
                </a:cubicBezTo>
                <a:cubicBezTo>
                  <a:pt x="1651000" y="1328420"/>
                  <a:pt x="1653540" y="1262380"/>
                  <a:pt x="1678940" y="1221740"/>
                </a:cubicBezTo>
                <a:cubicBezTo>
                  <a:pt x="1704340" y="1181100"/>
                  <a:pt x="1722120" y="1117600"/>
                  <a:pt x="1770380" y="1099820"/>
                </a:cubicBezTo>
                <a:cubicBezTo>
                  <a:pt x="1818640" y="1082040"/>
                  <a:pt x="1932940" y="1102360"/>
                  <a:pt x="1968500" y="1115060"/>
                </a:cubicBezTo>
                <a:cubicBezTo>
                  <a:pt x="2004060" y="1127760"/>
                  <a:pt x="1963420" y="1143000"/>
                  <a:pt x="1983740" y="1176020"/>
                </a:cubicBezTo>
                <a:cubicBezTo>
                  <a:pt x="2004060" y="1209040"/>
                  <a:pt x="2059940" y="1300480"/>
                  <a:pt x="2090420" y="1313180"/>
                </a:cubicBezTo>
                <a:cubicBezTo>
                  <a:pt x="2120900" y="1325880"/>
                  <a:pt x="2146300" y="1292860"/>
                  <a:pt x="2166620" y="1252220"/>
                </a:cubicBezTo>
                <a:cubicBezTo>
                  <a:pt x="2186940" y="1211580"/>
                  <a:pt x="2189480" y="1115060"/>
                  <a:pt x="2212340" y="1069340"/>
                </a:cubicBezTo>
                <a:cubicBezTo>
                  <a:pt x="2235200" y="1023620"/>
                  <a:pt x="2275840" y="1013460"/>
                  <a:pt x="2303780" y="977900"/>
                </a:cubicBezTo>
                <a:cubicBezTo>
                  <a:pt x="2331720" y="942340"/>
                  <a:pt x="2339340" y="904240"/>
                  <a:pt x="2379980" y="855980"/>
                </a:cubicBezTo>
                <a:cubicBezTo>
                  <a:pt x="2420620" y="807720"/>
                  <a:pt x="2512060" y="754380"/>
                  <a:pt x="2547620" y="688340"/>
                </a:cubicBezTo>
                <a:cubicBezTo>
                  <a:pt x="2583180" y="622300"/>
                  <a:pt x="2565400" y="505460"/>
                  <a:pt x="2593340" y="459740"/>
                </a:cubicBezTo>
                <a:cubicBezTo>
                  <a:pt x="2621280" y="414020"/>
                  <a:pt x="2672080" y="408940"/>
                  <a:pt x="2715260" y="414020"/>
                </a:cubicBezTo>
                <a:cubicBezTo>
                  <a:pt x="2758440" y="419100"/>
                  <a:pt x="2816860" y="490220"/>
                  <a:pt x="2852420" y="490220"/>
                </a:cubicBezTo>
                <a:cubicBezTo>
                  <a:pt x="2887980" y="490220"/>
                  <a:pt x="2895600" y="441960"/>
                  <a:pt x="2928620" y="414020"/>
                </a:cubicBezTo>
                <a:cubicBezTo>
                  <a:pt x="2961640" y="386080"/>
                  <a:pt x="3030220" y="342900"/>
                  <a:pt x="3050540" y="322580"/>
                </a:cubicBezTo>
                <a:cubicBezTo>
                  <a:pt x="3070860" y="302260"/>
                  <a:pt x="3053080" y="337820"/>
                  <a:pt x="3050540" y="292100"/>
                </a:cubicBezTo>
                <a:cubicBezTo>
                  <a:pt x="3048000" y="246380"/>
                  <a:pt x="3009900" y="96520"/>
                  <a:pt x="3035300" y="48260"/>
                </a:cubicBezTo>
                <a:cubicBezTo>
                  <a:pt x="3060700" y="0"/>
                  <a:pt x="3157220" y="2540"/>
                  <a:pt x="3202940" y="2540"/>
                </a:cubicBezTo>
                <a:cubicBezTo>
                  <a:pt x="3248660" y="2540"/>
                  <a:pt x="3276600" y="40640"/>
                  <a:pt x="3309620" y="48260"/>
                </a:cubicBezTo>
                <a:cubicBezTo>
                  <a:pt x="3342640" y="55880"/>
                  <a:pt x="3375660" y="35560"/>
                  <a:pt x="3401060" y="48260"/>
                </a:cubicBezTo>
                <a:cubicBezTo>
                  <a:pt x="3426460" y="60960"/>
                  <a:pt x="3426460" y="99060"/>
                  <a:pt x="3462020" y="124460"/>
                </a:cubicBezTo>
                <a:cubicBezTo>
                  <a:pt x="3497580" y="149860"/>
                  <a:pt x="3576320" y="157480"/>
                  <a:pt x="3614420" y="200660"/>
                </a:cubicBezTo>
                <a:cubicBezTo>
                  <a:pt x="3652520" y="243840"/>
                  <a:pt x="3657600" y="355600"/>
                  <a:pt x="3690620" y="383540"/>
                </a:cubicBezTo>
                <a:cubicBezTo>
                  <a:pt x="3723640" y="411480"/>
                  <a:pt x="3764280" y="350520"/>
                  <a:pt x="3812540" y="368300"/>
                </a:cubicBezTo>
                <a:cubicBezTo>
                  <a:pt x="3860800" y="386080"/>
                  <a:pt x="3937000" y="469900"/>
                  <a:pt x="3980180" y="490220"/>
                </a:cubicBezTo>
                <a:cubicBezTo>
                  <a:pt x="4023360" y="510540"/>
                  <a:pt x="4041140" y="492760"/>
                  <a:pt x="4071620" y="490220"/>
                </a:cubicBezTo>
                <a:cubicBezTo>
                  <a:pt x="4102100" y="487680"/>
                  <a:pt x="4112260" y="467360"/>
                  <a:pt x="4163060" y="474980"/>
                </a:cubicBezTo>
                <a:cubicBezTo>
                  <a:pt x="4213860" y="482600"/>
                  <a:pt x="4330700" y="525780"/>
                  <a:pt x="4376420" y="535940"/>
                </a:cubicBezTo>
                <a:cubicBezTo>
                  <a:pt x="4422140" y="546100"/>
                  <a:pt x="4404360" y="553720"/>
                  <a:pt x="4437380" y="535940"/>
                </a:cubicBezTo>
                <a:cubicBezTo>
                  <a:pt x="4470400" y="518160"/>
                  <a:pt x="4531360" y="449580"/>
                  <a:pt x="4574540" y="429260"/>
                </a:cubicBezTo>
                <a:cubicBezTo>
                  <a:pt x="4617720" y="408940"/>
                  <a:pt x="4668520" y="416560"/>
                  <a:pt x="4696460" y="414020"/>
                </a:cubicBezTo>
                <a:cubicBezTo>
                  <a:pt x="4724400" y="411480"/>
                  <a:pt x="4737100" y="393700"/>
                  <a:pt x="4742180" y="414020"/>
                </a:cubicBezTo>
                <a:cubicBezTo>
                  <a:pt x="4747260" y="434340"/>
                  <a:pt x="4678680" y="474980"/>
                  <a:pt x="4726940" y="535940"/>
                </a:cubicBezTo>
                <a:cubicBezTo>
                  <a:pt x="4775200" y="596900"/>
                  <a:pt x="4960620" y="746760"/>
                  <a:pt x="5031740" y="779780"/>
                </a:cubicBezTo>
                <a:cubicBezTo>
                  <a:pt x="5102860" y="812800"/>
                  <a:pt x="5128260" y="767080"/>
                  <a:pt x="5153660" y="734060"/>
                </a:cubicBezTo>
                <a:cubicBezTo>
                  <a:pt x="5179060" y="701040"/>
                  <a:pt x="5166360" y="617220"/>
                  <a:pt x="5184140" y="581660"/>
                </a:cubicBezTo>
                <a:cubicBezTo>
                  <a:pt x="5201920" y="546100"/>
                  <a:pt x="5247640" y="563880"/>
                  <a:pt x="5260340" y="520700"/>
                </a:cubicBezTo>
                <a:cubicBezTo>
                  <a:pt x="5273040" y="477520"/>
                  <a:pt x="5219700" y="353060"/>
                  <a:pt x="5260340" y="322580"/>
                </a:cubicBezTo>
                <a:cubicBezTo>
                  <a:pt x="5300980" y="292100"/>
                  <a:pt x="5463540" y="287020"/>
                  <a:pt x="5504180" y="337820"/>
                </a:cubicBezTo>
                <a:cubicBezTo>
                  <a:pt x="5544820" y="388620"/>
                  <a:pt x="5483860" y="576580"/>
                  <a:pt x="5504180" y="627380"/>
                </a:cubicBezTo>
                <a:cubicBezTo>
                  <a:pt x="5524500" y="678180"/>
                  <a:pt x="5590540" y="624840"/>
                  <a:pt x="5626100" y="642620"/>
                </a:cubicBezTo>
                <a:cubicBezTo>
                  <a:pt x="5661660" y="660400"/>
                  <a:pt x="5681980" y="693420"/>
                  <a:pt x="5717540" y="734060"/>
                </a:cubicBezTo>
                <a:cubicBezTo>
                  <a:pt x="5753100" y="774700"/>
                  <a:pt x="5811520" y="845820"/>
                  <a:pt x="5839460" y="886460"/>
                </a:cubicBezTo>
                <a:cubicBezTo>
                  <a:pt x="5867400" y="927100"/>
                  <a:pt x="5862320" y="955040"/>
                  <a:pt x="5885180" y="977900"/>
                </a:cubicBezTo>
                <a:cubicBezTo>
                  <a:pt x="5908040" y="1000760"/>
                  <a:pt x="5933440" y="1018540"/>
                  <a:pt x="5976620" y="1023620"/>
                </a:cubicBezTo>
                <a:cubicBezTo>
                  <a:pt x="6019800" y="1028700"/>
                  <a:pt x="6101080" y="960120"/>
                  <a:pt x="6144260" y="1008380"/>
                </a:cubicBezTo>
                <a:cubicBezTo>
                  <a:pt x="6187440" y="1056640"/>
                  <a:pt x="6220460" y="1247140"/>
                  <a:pt x="6235700" y="1313180"/>
                </a:cubicBezTo>
                <a:cubicBezTo>
                  <a:pt x="6250940" y="1379220"/>
                  <a:pt x="6215380" y="1366520"/>
                  <a:pt x="6235700" y="1404620"/>
                </a:cubicBezTo>
                <a:cubicBezTo>
                  <a:pt x="6256020" y="1442720"/>
                  <a:pt x="6337300" y="1496060"/>
                  <a:pt x="6357620" y="1541780"/>
                </a:cubicBezTo>
                <a:cubicBezTo>
                  <a:pt x="6377940" y="1587500"/>
                  <a:pt x="6350000" y="1633220"/>
                  <a:pt x="6357620" y="1678940"/>
                </a:cubicBezTo>
                <a:cubicBezTo>
                  <a:pt x="6365240" y="1724660"/>
                  <a:pt x="6395720" y="1778000"/>
                  <a:pt x="6403340" y="1816100"/>
                </a:cubicBezTo>
                <a:cubicBezTo>
                  <a:pt x="6410960" y="1854200"/>
                  <a:pt x="6383020" y="1879600"/>
                  <a:pt x="6403340" y="1907540"/>
                </a:cubicBezTo>
                <a:cubicBezTo>
                  <a:pt x="6423660" y="1935480"/>
                  <a:pt x="6466840" y="1953260"/>
                  <a:pt x="6525260" y="1983740"/>
                </a:cubicBezTo>
                <a:cubicBezTo>
                  <a:pt x="6583680" y="2014220"/>
                  <a:pt x="6756400" y="2021840"/>
                  <a:pt x="6753860" y="2090420"/>
                </a:cubicBezTo>
                <a:cubicBezTo>
                  <a:pt x="6751320" y="2159000"/>
                  <a:pt x="6510020" y="2344420"/>
                  <a:pt x="6510020" y="2395220"/>
                </a:cubicBezTo>
                <a:cubicBezTo>
                  <a:pt x="6510020" y="2446020"/>
                  <a:pt x="6692900" y="2372360"/>
                  <a:pt x="6753860" y="2395220"/>
                </a:cubicBezTo>
                <a:cubicBezTo>
                  <a:pt x="6814820" y="2418080"/>
                  <a:pt x="6903720" y="2479040"/>
                  <a:pt x="6875780" y="2532380"/>
                </a:cubicBezTo>
                <a:cubicBezTo>
                  <a:pt x="6847840" y="2585720"/>
                  <a:pt x="6697980" y="2646680"/>
                  <a:pt x="6586220" y="2715260"/>
                </a:cubicBezTo>
                <a:cubicBezTo>
                  <a:pt x="6474460" y="2783840"/>
                  <a:pt x="6289040" y="2887980"/>
                  <a:pt x="6205220" y="2943860"/>
                </a:cubicBezTo>
                <a:cubicBezTo>
                  <a:pt x="6121400" y="2999740"/>
                  <a:pt x="6131560" y="3014980"/>
                  <a:pt x="6083300" y="3050540"/>
                </a:cubicBezTo>
                <a:cubicBezTo>
                  <a:pt x="6035040" y="3086100"/>
                  <a:pt x="5974080" y="3114040"/>
                  <a:pt x="5915660" y="3157220"/>
                </a:cubicBezTo>
                <a:cubicBezTo>
                  <a:pt x="5857240" y="3200400"/>
                  <a:pt x="5783580" y="3284220"/>
                  <a:pt x="5732780" y="3309620"/>
                </a:cubicBezTo>
                <a:cubicBezTo>
                  <a:pt x="5681980" y="3335020"/>
                  <a:pt x="5623560" y="3263900"/>
                  <a:pt x="5610860" y="3309620"/>
                </a:cubicBezTo>
                <a:cubicBezTo>
                  <a:pt x="5598160" y="3355340"/>
                  <a:pt x="5615940" y="3540760"/>
                  <a:pt x="5656580" y="3583940"/>
                </a:cubicBezTo>
                <a:cubicBezTo>
                  <a:pt x="5697220" y="3627120"/>
                  <a:pt x="5854700" y="3568700"/>
                  <a:pt x="5854700" y="3568700"/>
                </a:cubicBezTo>
                <a:cubicBezTo>
                  <a:pt x="5943600" y="3561080"/>
                  <a:pt x="6106160" y="3520440"/>
                  <a:pt x="6189980" y="3538220"/>
                </a:cubicBezTo>
                <a:cubicBezTo>
                  <a:pt x="6273800" y="3556000"/>
                  <a:pt x="6304280" y="3583940"/>
                  <a:pt x="6357620" y="3675380"/>
                </a:cubicBezTo>
                <a:cubicBezTo>
                  <a:pt x="6410960" y="3766820"/>
                  <a:pt x="6497320" y="3985260"/>
                  <a:pt x="6510020" y="4086860"/>
                </a:cubicBezTo>
                <a:cubicBezTo>
                  <a:pt x="6522720" y="4188460"/>
                  <a:pt x="6428740" y="4226560"/>
                  <a:pt x="6433820" y="4284980"/>
                </a:cubicBezTo>
                <a:cubicBezTo>
                  <a:pt x="6438900" y="4343400"/>
                  <a:pt x="6515100" y="4368800"/>
                  <a:pt x="6540500" y="4437380"/>
                </a:cubicBezTo>
                <a:cubicBezTo>
                  <a:pt x="6565900" y="4505960"/>
                  <a:pt x="6573520" y="4615180"/>
                  <a:pt x="6586220" y="4696460"/>
                </a:cubicBezTo>
                <a:cubicBezTo>
                  <a:pt x="6598920" y="4777740"/>
                  <a:pt x="6586220" y="4846320"/>
                  <a:pt x="6616700" y="4925060"/>
                </a:cubicBezTo>
                <a:cubicBezTo>
                  <a:pt x="6647180" y="5003800"/>
                  <a:pt x="6723380" y="5092700"/>
                  <a:pt x="6769100" y="5168900"/>
                </a:cubicBezTo>
                <a:cubicBezTo>
                  <a:pt x="6814820" y="5245100"/>
                  <a:pt x="6875780" y="5318760"/>
                  <a:pt x="6891020" y="5382260"/>
                </a:cubicBezTo>
                <a:cubicBezTo>
                  <a:pt x="6906260" y="5445760"/>
                  <a:pt x="6858000" y="5499100"/>
                  <a:pt x="6860540" y="5549900"/>
                </a:cubicBezTo>
                <a:cubicBezTo>
                  <a:pt x="6863080" y="5600700"/>
                  <a:pt x="6885940" y="5638800"/>
                  <a:pt x="6906260" y="5687060"/>
                </a:cubicBezTo>
                <a:cubicBezTo>
                  <a:pt x="6926580" y="5735320"/>
                  <a:pt x="6954520" y="5781040"/>
                  <a:pt x="6982460" y="5839460"/>
                </a:cubicBezTo>
                <a:cubicBezTo>
                  <a:pt x="7010400" y="5897880"/>
                  <a:pt x="7152640" y="6007100"/>
                  <a:pt x="7073900" y="6037580"/>
                </a:cubicBezTo>
                <a:cubicBezTo>
                  <a:pt x="6995160" y="6068060"/>
                  <a:pt x="6510020" y="6022340"/>
                  <a:pt x="6510020" y="6022340"/>
                </a:cubicBezTo>
                <a:cubicBezTo>
                  <a:pt x="6248400" y="6019800"/>
                  <a:pt x="5692140" y="6050280"/>
                  <a:pt x="5504180" y="6022340"/>
                </a:cubicBezTo>
                <a:cubicBezTo>
                  <a:pt x="5316220" y="5994400"/>
                  <a:pt x="5458460" y="5925820"/>
                  <a:pt x="5382260" y="5854700"/>
                </a:cubicBezTo>
                <a:cubicBezTo>
                  <a:pt x="5306060" y="5783580"/>
                  <a:pt x="5102860" y="5633720"/>
                  <a:pt x="5046980" y="5595620"/>
                </a:cubicBezTo>
                <a:cubicBezTo>
                  <a:pt x="4991100" y="5557520"/>
                  <a:pt x="5082540" y="5582920"/>
                  <a:pt x="5046980" y="5626100"/>
                </a:cubicBezTo>
                <a:cubicBezTo>
                  <a:pt x="5011420" y="5669280"/>
                  <a:pt x="4907280" y="5831840"/>
                  <a:pt x="4833620" y="5854700"/>
                </a:cubicBezTo>
                <a:cubicBezTo>
                  <a:pt x="4759960" y="5877560"/>
                  <a:pt x="4686300" y="5778500"/>
                  <a:pt x="4605020" y="5763260"/>
                </a:cubicBezTo>
                <a:cubicBezTo>
                  <a:pt x="4523740" y="5748020"/>
                  <a:pt x="4411980" y="5760720"/>
                  <a:pt x="4345940" y="5763260"/>
                </a:cubicBezTo>
                <a:cubicBezTo>
                  <a:pt x="4279900" y="5765800"/>
                  <a:pt x="4208780" y="5778500"/>
                  <a:pt x="4208780" y="5778500"/>
                </a:cubicBezTo>
                <a:cubicBezTo>
                  <a:pt x="4117340" y="5786120"/>
                  <a:pt x="3911600" y="5836920"/>
                  <a:pt x="3797300" y="5808980"/>
                </a:cubicBezTo>
                <a:cubicBezTo>
                  <a:pt x="3683000" y="5781040"/>
                  <a:pt x="3583940" y="5643880"/>
                  <a:pt x="3522980" y="5610860"/>
                </a:cubicBezTo>
                <a:cubicBezTo>
                  <a:pt x="3462020" y="5577840"/>
                  <a:pt x="3479800" y="5590540"/>
                  <a:pt x="3431540" y="5610860"/>
                </a:cubicBezTo>
                <a:cubicBezTo>
                  <a:pt x="3383280" y="5631180"/>
                  <a:pt x="3296920" y="5697220"/>
                  <a:pt x="3233420" y="5732780"/>
                </a:cubicBezTo>
                <a:cubicBezTo>
                  <a:pt x="3169920" y="5768340"/>
                  <a:pt x="3103880" y="5821680"/>
                  <a:pt x="3050540" y="5824220"/>
                </a:cubicBezTo>
                <a:cubicBezTo>
                  <a:pt x="2997200" y="5826760"/>
                  <a:pt x="2974340" y="5755640"/>
                  <a:pt x="2913380" y="5748020"/>
                </a:cubicBezTo>
                <a:cubicBezTo>
                  <a:pt x="2852420" y="5740400"/>
                  <a:pt x="2750820" y="5786120"/>
                  <a:pt x="2684780" y="5778500"/>
                </a:cubicBezTo>
                <a:cubicBezTo>
                  <a:pt x="2618740" y="5770880"/>
                  <a:pt x="2608580" y="5720080"/>
                  <a:pt x="2517140" y="5702300"/>
                </a:cubicBezTo>
                <a:cubicBezTo>
                  <a:pt x="2425700" y="5684520"/>
                  <a:pt x="2212340" y="5648960"/>
                  <a:pt x="2136140" y="5671820"/>
                </a:cubicBezTo>
                <a:cubicBezTo>
                  <a:pt x="2059940" y="5694680"/>
                  <a:pt x="2174240" y="5857240"/>
                  <a:pt x="2059940" y="5839460"/>
                </a:cubicBezTo>
                <a:cubicBezTo>
                  <a:pt x="1945640" y="5821680"/>
                  <a:pt x="1699260" y="5666740"/>
                  <a:pt x="1450340" y="5565140"/>
                </a:cubicBezTo>
                <a:cubicBezTo>
                  <a:pt x="1201420" y="5463540"/>
                  <a:pt x="759460" y="5344160"/>
                  <a:pt x="566420" y="5229860"/>
                </a:cubicBezTo>
                <a:cubicBezTo>
                  <a:pt x="373380" y="5115560"/>
                  <a:pt x="335280" y="4963160"/>
                  <a:pt x="292100" y="4879340"/>
                </a:cubicBezTo>
                <a:cubicBezTo>
                  <a:pt x="248920" y="4795520"/>
                  <a:pt x="322580" y="4787900"/>
                  <a:pt x="307340" y="4726940"/>
                </a:cubicBezTo>
                <a:cubicBezTo>
                  <a:pt x="292100" y="4665980"/>
                  <a:pt x="223520" y="4589780"/>
                  <a:pt x="200660" y="4513580"/>
                </a:cubicBezTo>
                <a:cubicBezTo>
                  <a:pt x="177800" y="4437380"/>
                  <a:pt x="147320" y="4345940"/>
                  <a:pt x="170180" y="4269740"/>
                </a:cubicBezTo>
                <a:cubicBezTo>
                  <a:pt x="193040" y="4193540"/>
                  <a:pt x="289560" y="4117340"/>
                  <a:pt x="337820" y="4056380"/>
                </a:cubicBezTo>
                <a:cubicBezTo>
                  <a:pt x="386080" y="3995420"/>
                  <a:pt x="441960" y="3962400"/>
                  <a:pt x="459740" y="3903980"/>
                </a:cubicBezTo>
                <a:cubicBezTo>
                  <a:pt x="477520" y="3845560"/>
                  <a:pt x="444500" y="3761740"/>
                  <a:pt x="444500" y="3705860"/>
                </a:cubicBezTo>
                <a:cubicBezTo>
                  <a:pt x="444500" y="3649980"/>
                  <a:pt x="457200" y="3606800"/>
                  <a:pt x="459740" y="3568700"/>
                </a:cubicBezTo>
                <a:cubicBezTo>
                  <a:pt x="462280" y="3530600"/>
                  <a:pt x="386080" y="3525520"/>
                  <a:pt x="429260" y="3462020"/>
                </a:cubicBezTo>
                <a:close/>
              </a:path>
            </a:pathLst>
          </a:custGeom>
          <a:noFill/>
          <a:ln w="76200">
            <a:solidFill>
              <a:srgbClr val="FF0000"/>
            </a:solidFill>
            <a:prstDash val="sysDot"/>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p:cNvGrpSpPr/>
          <p:nvPr/>
        </p:nvGrpSpPr>
        <p:grpSpPr>
          <a:xfrm>
            <a:off x="0" y="838200"/>
            <a:ext cx="2945293" cy="1295400"/>
            <a:chOff x="0" y="838200"/>
            <a:chExt cx="2945293" cy="1295400"/>
          </a:xfrm>
        </p:grpSpPr>
        <p:sp>
          <p:nvSpPr>
            <p:cNvPr id="97" name="Rectangle 96"/>
            <p:cNvSpPr/>
            <p:nvPr/>
          </p:nvSpPr>
          <p:spPr>
            <a:xfrm>
              <a:off x="0" y="914400"/>
              <a:ext cx="1905000" cy="1219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1371600" y="914400"/>
              <a:ext cx="10668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1752600" y="914400"/>
              <a:ext cx="1066800" cy="381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p:cNvSpPr txBox="1"/>
            <p:nvPr/>
          </p:nvSpPr>
          <p:spPr>
            <a:xfrm>
              <a:off x="0" y="838200"/>
              <a:ext cx="2945293" cy="954107"/>
            </a:xfrm>
            <a:prstGeom prst="rect">
              <a:avLst/>
            </a:prstGeom>
            <a:noFill/>
          </p:spPr>
          <p:txBody>
            <a:bodyPr wrap="none" rtlCol="0">
              <a:spAutoFit/>
            </a:bodyPr>
            <a:lstStyle/>
            <a:p>
              <a:r>
                <a:rPr lang="en-US" sz="2800" b="1" dirty="0" smtClean="0"/>
                <a:t>Cherokee Cessions</a:t>
              </a:r>
            </a:p>
            <a:p>
              <a:r>
                <a:rPr lang="en-US" sz="2800" b="1" dirty="0" smtClean="0"/>
                <a:t>  1720-1830</a:t>
              </a:r>
              <a:endParaRPr lang="en-US" sz="2800" b="1" dirty="0"/>
            </a:p>
          </p:txBody>
        </p:sp>
      </p:grpSp>
      <p:sp>
        <p:nvSpPr>
          <p:cNvPr id="75" name="TextBox 74"/>
          <p:cNvSpPr txBox="1"/>
          <p:nvPr/>
        </p:nvSpPr>
        <p:spPr>
          <a:xfrm>
            <a:off x="0" y="1317486"/>
            <a:ext cx="2419252" cy="707886"/>
          </a:xfrm>
          <a:prstGeom prst="rect">
            <a:avLst/>
          </a:prstGeom>
          <a:solidFill>
            <a:schemeClr val="bg1"/>
          </a:solidFill>
          <a:ln w="38100">
            <a:noFill/>
          </a:ln>
        </p:spPr>
        <p:txBody>
          <a:bodyPr wrap="none" rtlCol="0">
            <a:spAutoFit/>
          </a:bodyPr>
          <a:lstStyle/>
          <a:p>
            <a:r>
              <a:rPr lang="en-US" sz="4000" b="1" dirty="0" smtClean="0"/>
              <a:t>1720-1770</a:t>
            </a:r>
            <a:endParaRPr lang="en-US" sz="4000" b="1" dirty="0"/>
          </a:p>
        </p:txBody>
      </p:sp>
      <p:sp>
        <p:nvSpPr>
          <p:cNvPr id="76" name="TextBox 75"/>
          <p:cNvSpPr txBox="1"/>
          <p:nvPr/>
        </p:nvSpPr>
        <p:spPr>
          <a:xfrm>
            <a:off x="0" y="1295400"/>
            <a:ext cx="2419252" cy="707886"/>
          </a:xfrm>
          <a:prstGeom prst="rect">
            <a:avLst/>
          </a:prstGeom>
          <a:solidFill>
            <a:schemeClr val="bg1"/>
          </a:solidFill>
          <a:ln w="38100">
            <a:noFill/>
          </a:ln>
        </p:spPr>
        <p:txBody>
          <a:bodyPr wrap="none" rtlCol="0">
            <a:spAutoFit/>
          </a:bodyPr>
          <a:lstStyle/>
          <a:p>
            <a:r>
              <a:rPr lang="en-US" sz="4000" b="1" dirty="0" smtClean="0"/>
              <a:t>1770-1780</a:t>
            </a:r>
            <a:endParaRPr lang="en-US" sz="4000" b="1" dirty="0"/>
          </a:p>
        </p:txBody>
      </p:sp>
      <p:sp>
        <p:nvSpPr>
          <p:cNvPr id="86" name="TextBox 85"/>
          <p:cNvSpPr txBox="1"/>
          <p:nvPr/>
        </p:nvSpPr>
        <p:spPr>
          <a:xfrm>
            <a:off x="0" y="1295400"/>
            <a:ext cx="2419252" cy="707886"/>
          </a:xfrm>
          <a:prstGeom prst="rect">
            <a:avLst/>
          </a:prstGeom>
          <a:solidFill>
            <a:schemeClr val="bg1"/>
          </a:solidFill>
          <a:ln w="38100">
            <a:noFill/>
          </a:ln>
        </p:spPr>
        <p:txBody>
          <a:bodyPr wrap="none" rtlCol="0">
            <a:spAutoFit/>
          </a:bodyPr>
          <a:lstStyle/>
          <a:p>
            <a:r>
              <a:rPr lang="en-US" sz="4000" b="1" dirty="0" smtClean="0"/>
              <a:t>1780-1790</a:t>
            </a:r>
            <a:endParaRPr lang="en-US" sz="4000" b="1" dirty="0"/>
          </a:p>
        </p:txBody>
      </p:sp>
      <p:sp>
        <p:nvSpPr>
          <p:cNvPr id="88" name="TextBox 87"/>
          <p:cNvSpPr txBox="1"/>
          <p:nvPr/>
        </p:nvSpPr>
        <p:spPr>
          <a:xfrm>
            <a:off x="0" y="1317486"/>
            <a:ext cx="2419252" cy="707886"/>
          </a:xfrm>
          <a:prstGeom prst="rect">
            <a:avLst/>
          </a:prstGeom>
          <a:solidFill>
            <a:schemeClr val="bg1"/>
          </a:solidFill>
          <a:ln w="38100">
            <a:noFill/>
          </a:ln>
        </p:spPr>
        <p:txBody>
          <a:bodyPr wrap="none" rtlCol="0">
            <a:spAutoFit/>
          </a:bodyPr>
          <a:lstStyle/>
          <a:p>
            <a:r>
              <a:rPr lang="en-US" sz="4000" b="1" dirty="0" smtClean="0"/>
              <a:t>1790-1800</a:t>
            </a:r>
            <a:endParaRPr lang="en-US" sz="4000" b="1" dirty="0"/>
          </a:p>
        </p:txBody>
      </p:sp>
      <p:sp>
        <p:nvSpPr>
          <p:cNvPr id="93" name="TextBox 92"/>
          <p:cNvSpPr txBox="1"/>
          <p:nvPr/>
        </p:nvSpPr>
        <p:spPr>
          <a:xfrm>
            <a:off x="0" y="1295400"/>
            <a:ext cx="2419252" cy="707886"/>
          </a:xfrm>
          <a:prstGeom prst="rect">
            <a:avLst/>
          </a:prstGeom>
          <a:solidFill>
            <a:schemeClr val="bg1"/>
          </a:solidFill>
          <a:ln w="38100">
            <a:noFill/>
          </a:ln>
        </p:spPr>
        <p:txBody>
          <a:bodyPr wrap="none" rtlCol="0">
            <a:spAutoFit/>
          </a:bodyPr>
          <a:lstStyle/>
          <a:p>
            <a:r>
              <a:rPr lang="en-US" sz="4000" b="1" dirty="0" smtClean="0"/>
              <a:t>1800-1810</a:t>
            </a:r>
            <a:endParaRPr lang="en-US" sz="4000" b="1" dirty="0"/>
          </a:p>
        </p:txBody>
      </p:sp>
      <p:sp>
        <p:nvSpPr>
          <p:cNvPr id="99" name="TextBox 98"/>
          <p:cNvSpPr txBox="1"/>
          <p:nvPr/>
        </p:nvSpPr>
        <p:spPr>
          <a:xfrm>
            <a:off x="0" y="1295400"/>
            <a:ext cx="2419252" cy="707886"/>
          </a:xfrm>
          <a:prstGeom prst="rect">
            <a:avLst/>
          </a:prstGeom>
          <a:solidFill>
            <a:schemeClr val="bg1"/>
          </a:solidFill>
          <a:ln w="38100">
            <a:noFill/>
          </a:ln>
        </p:spPr>
        <p:txBody>
          <a:bodyPr wrap="none" rtlCol="0">
            <a:spAutoFit/>
          </a:bodyPr>
          <a:lstStyle/>
          <a:p>
            <a:r>
              <a:rPr lang="en-US" sz="4000" b="1" dirty="0" smtClean="0"/>
              <a:t>1810-1820</a:t>
            </a:r>
            <a:endParaRPr lang="en-US" sz="4000" b="1" dirty="0"/>
          </a:p>
        </p:txBody>
      </p:sp>
      <p:sp>
        <p:nvSpPr>
          <p:cNvPr id="103" name="TextBox 102"/>
          <p:cNvSpPr txBox="1"/>
          <p:nvPr/>
        </p:nvSpPr>
        <p:spPr>
          <a:xfrm>
            <a:off x="228600" y="1295400"/>
            <a:ext cx="1752600" cy="707886"/>
          </a:xfrm>
          <a:prstGeom prst="rect">
            <a:avLst/>
          </a:prstGeom>
          <a:solidFill>
            <a:schemeClr val="tx1"/>
          </a:solidFill>
        </p:spPr>
        <p:txBody>
          <a:bodyPr wrap="square" rtlCol="0">
            <a:spAutoFit/>
          </a:bodyPr>
          <a:lstStyle/>
          <a:p>
            <a:pPr algn="ctr"/>
            <a:r>
              <a:rPr lang="en-US" sz="4000" b="1" dirty="0" smtClean="0">
                <a:solidFill>
                  <a:schemeClr val="bg1"/>
                </a:solidFill>
              </a:rPr>
              <a:t>1830</a:t>
            </a:r>
            <a:endParaRPr lang="en-US" sz="4000" b="1" dirty="0">
              <a:solidFill>
                <a:schemeClr val="bg1"/>
              </a:solidFill>
            </a:endParaRPr>
          </a:p>
        </p:txBody>
      </p:sp>
      <p:sp>
        <p:nvSpPr>
          <p:cNvPr id="104" name="TextBox 103"/>
          <p:cNvSpPr txBox="1"/>
          <p:nvPr/>
        </p:nvSpPr>
        <p:spPr>
          <a:xfrm>
            <a:off x="4607565" y="762000"/>
            <a:ext cx="4536435" cy="584775"/>
          </a:xfrm>
          <a:prstGeom prst="rect">
            <a:avLst/>
          </a:prstGeom>
          <a:solidFill>
            <a:schemeClr val="bg1"/>
          </a:solidFill>
        </p:spPr>
        <p:txBody>
          <a:bodyPr wrap="none" rtlCol="0">
            <a:spAutoFit/>
          </a:bodyPr>
          <a:lstStyle/>
          <a:p>
            <a:r>
              <a:rPr lang="en-US" sz="3200" dirty="0" smtClean="0">
                <a:solidFill>
                  <a:srgbClr val="FF0000"/>
                </a:solidFill>
                <a:effectLst>
                  <a:outerShdw dist="50800" dir="5400000" algn="ctr" rotWithShape="0">
                    <a:schemeClr val="tx1"/>
                  </a:outerShdw>
                </a:effectLst>
              </a:rPr>
              <a:t>Cherokee War: 1776-1795</a:t>
            </a:r>
            <a:endParaRPr lang="en-US" sz="3200" dirty="0">
              <a:solidFill>
                <a:srgbClr val="FF0000"/>
              </a:solidFill>
              <a:effectLst>
                <a:outerShdw dist="50800" dir="54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1000" fill="hold"/>
                                        <p:tgtEl>
                                          <p:spTgt spid="75"/>
                                        </p:tgtEl>
                                        <p:attrNameLst>
                                          <p:attrName>ppt_w</p:attrName>
                                        </p:attrNameLst>
                                      </p:cBhvr>
                                      <p:tavLst>
                                        <p:tav tm="0">
                                          <p:val>
                                            <p:fltVal val="0"/>
                                          </p:val>
                                        </p:tav>
                                        <p:tav tm="100000">
                                          <p:val>
                                            <p:strVal val="#ppt_w"/>
                                          </p:val>
                                        </p:tav>
                                      </p:tavLst>
                                    </p:anim>
                                    <p:anim calcmode="lin" valueType="num">
                                      <p:cBhvr>
                                        <p:cTn id="8" dur="1000" fill="hold"/>
                                        <p:tgtEl>
                                          <p:spTgt spid="75"/>
                                        </p:tgtEl>
                                        <p:attrNameLst>
                                          <p:attrName>ppt_h</p:attrName>
                                        </p:attrNameLst>
                                      </p:cBhvr>
                                      <p:tavLst>
                                        <p:tav tm="0">
                                          <p:val>
                                            <p:fltVal val="0"/>
                                          </p:val>
                                        </p:tav>
                                        <p:tav tm="100000">
                                          <p:val>
                                            <p:strVal val="#ppt_h"/>
                                          </p:val>
                                        </p:tav>
                                      </p:tavLst>
                                    </p:anim>
                                    <p:animEffect transition="in" filter="fade">
                                      <p:cBhvr>
                                        <p:cTn id="9" dur="1000"/>
                                        <p:tgtEl>
                                          <p:spTgt spid="7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Effect transition="in" filter="fade">
                                      <p:cBhvr>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Effect transition="in" filter="fade">
                                      <p:cBhvr>
                                        <p:cTn id="39" dur="10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grpId="0" nodeType="clickEffect">
                                  <p:stCondLst>
                                    <p:cond delay="0"/>
                                  </p:stCondLst>
                                  <p:childTnLst>
                                    <p:set>
                                      <p:cBhvr>
                                        <p:cTn id="43" dur="1" fill="hold">
                                          <p:stCondLst>
                                            <p:cond delay="0"/>
                                          </p:stCondLst>
                                        </p:cTn>
                                        <p:tgtEl>
                                          <p:spTgt spid="76"/>
                                        </p:tgtEl>
                                        <p:attrNameLst>
                                          <p:attrName>style.visibility</p:attrName>
                                        </p:attrNameLst>
                                      </p:cBhvr>
                                      <p:to>
                                        <p:strVal val="visible"/>
                                      </p:to>
                                    </p:set>
                                    <p:anim calcmode="lin" valueType="num">
                                      <p:cBhvr>
                                        <p:cTn id="44" dur="1000" fill="hold"/>
                                        <p:tgtEl>
                                          <p:spTgt spid="76"/>
                                        </p:tgtEl>
                                        <p:attrNameLst>
                                          <p:attrName>ppt_w</p:attrName>
                                        </p:attrNameLst>
                                      </p:cBhvr>
                                      <p:tavLst>
                                        <p:tav tm="0">
                                          <p:val>
                                            <p:fltVal val="0"/>
                                          </p:val>
                                        </p:tav>
                                        <p:tav tm="100000">
                                          <p:val>
                                            <p:strVal val="#ppt_w"/>
                                          </p:val>
                                        </p:tav>
                                      </p:tavLst>
                                    </p:anim>
                                    <p:anim calcmode="lin" valueType="num">
                                      <p:cBhvr>
                                        <p:cTn id="45" dur="1000" fill="hold"/>
                                        <p:tgtEl>
                                          <p:spTgt spid="76"/>
                                        </p:tgtEl>
                                        <p:attrNameLst>
                                          <p:attrName>ppt_h</p:attrName>
                                        </p:attrNameLst>
                                      </p:cBhvr>
                                      <p:tavLst>
                                        <p:tav tm="0">
                                          <p:val>
                                            <p:fltVal val="0"/>
                                          </p:val>
                                        </p:tav>
                                        <p:tav tm="100000">
                                          <p:val>
                                            <p:strVal val="#ppt_h"/>
                                          </p:val>
                                        </p:tav>
                                      </p:tavLst>
                                    </p:anim>
                                    <p:animEffect transition="in" filter="fade">
                                      <p:cBhvr>
                                        <p:cTn id="46" dur="1000"/>
                                        <p:tgtEl>
                                          <p:spTgt spid="76"/>
                                        </p:tgtEl>
                                      </p:cBhvr>
                                    </p:animEffect>
                                  </p:childTnLst>
                                </p:cTn>
                              </p:par>
                            </p:childTnLst>
                          </p:cTn>
                        </p:par>
                        <p:par>
                          <p:cTn id="47" fill="hold">
                            <p:stCondLst>
                              <p:cond delay="1000"/>
                            </p:stCondLst>
                            <p:childTnLst>
                              <p:par>
                                <p:cTn id="48" presetID="53" presetClass="exit" presetSubtype="0" fill="hold" grpId="1" nodeType="afterEffect">
                                  <p:stCondLst>
                                    <p:cond delay="0"/>
                                  </p:stCondLst>
                                  <p:childTnLst>
                                    <p:anim calcmode="lin" valueType="num">
                                      <p:cBhvr>
                                        <p:cTn id="49" dur="1000"/>
                                        <p:tgtEl>
                                          <p:spTgt spid="75"/>
                                        </p:tgtEl>
                                        <p:attrNameLst>
                                          <p:attrName>ppt_w</p:attrName>
                                        </p:attrNameLst>
                                      </p:cBhvr>
                                      <p:tavLst>
                                        <p:tav tm="0">
                                          <p:val>
                                            <p:strVal val="ppt_w"/>
                                          </p:val>
                                        </p:tav>
                                        <p:tav tm="100000">
                                          <p:val>
                                            <p:fltVal val="0"/>
                                          </p:val>
                                        </p:tav>
                                      </p:tavLst>
                                    </p:anim>
                                    <p:anim calcmode="lin" valueType="num">
                                      <p:cBhvr>
                                        <p:cTn id="50" dur="1000"/>
                                        <p:tgtEl>
                                          <p:spTgt spid="75"/>
                                        </p:tgtEl>
                                        <p:attrNameLst>
                                          <p:attrName>ppt_h</p:attrName>
                                        </p:attrNameLst>
                                      </p:cBhvr>
                                      <p:tavLst>
                                        <p:tav tm="0">
                                          <p:val>
                                            <p:strVal val="ppt_h"/>
                                          </p:val>
                                        </p:tav>
                                        <p:tav tm="100000">
                                          <p:val>
                                            <p:fltVal val="0"/>
                                          </p:val>
                                        </p:tav>
                                      </p:tavLst>
                                    </p:anim>
                                    <p:animEffect transition="out" filter="fade">
                                      <p:cBhvr>
                                        <p:cTn id="51" dur="1000"/>
                                        <p:tgtEl>
                                          <p:spTgt spid="75"/>
                                        </p:tgtEl>
                                      </p:cBhvr>
                                    </p:animEffect>
                                    <p:set>
                                      <p:cBhvr>
                                        <p:cTn id="52" dur="1" fill="hold">
                                          <p:stCondLst>
                                            <p:cond delay="999"/>
                                          </p:stCondLst>
                                        </p:cTn>
                                        <p:tgtEl>
                                          <p:spTgt spid="7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childTnLst>
                                </p:cTn>
                              </p:par>
                              <p:par>
                                <p:cTn id="58" presetID="53"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1000" fill="hold"/>
                                        <p:tgtEl>
                                          <p:spTgt spid="13"/>
                                        </p:tgtEl>
                                        <p:attrNameLst>
                                          <p:attrName>ppt_w</p:attrName>
                                        </p:attrNameLst>
                                      </p:cBhvr>
                                      <p:tavLst>
                                        <p:tav tm="0">
                                          <p:val>
                                            <p:fltVal val="0"/>
                                          </p:val>
                                        </p:tav>
                                        <p:tav tm="100000">
                                          <p:val>
                                            <p:strVal val="#ppt_w"/>
                                          </p:val>
                                        </p:tav>
                                      </p:tavLst>
                                    </p:anim>
                                    <p:anim calcmode="lin" valueType="num">
                                      <p:cBhvr>
                                        <p:cTn id="61" dur="1000" fill="hold"/>
                                        <p:tgtEl>
                                          <p:spTgt spid="13"/>
                                        </p:tgtEl>
                                        <p:attrNameLst>
                                          <p:attrName>ppt_h</p:attrName>
                                        </p:attrNameLst>
                                      </p:cBhvr>
                                      <p:tavLst>
                                        <p:tav tm="0">
                                          <p:val>
                                            <p:fltVal val="0"/>
                                          </p:val>
                                        </p:tav>
                                        <p:tav tm="100000">
                                          <p:val>
                                            <p:strVal val="#ppt_h"/>
                                          </p:val>
                                        </p:tav>
                                      </p:tavLst>
                                    </p:anim>
                                    <p:animEffect transition="in" filter="fade">
                                      <p:cBhvr>
                                        <p:cTn id="62" dur="10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childTnLst>
                                </p:cTn>
                              </p:par>
                              <p:par>
                                <p:cTn id="68" presetID="53" presetClass="entr" presetSubtype="0"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1000" fill="hold"/>
                                        <p:tgtEl>
                                          <p:spTgt spid="14"/>
                                        </p:tgtEl>
                                        <p:attrNameLst>
                                          <p:attrName>ppt_w</p:attrName>
                                        </p:attrNameLst>
                                      </p:cBhvr>
                                      <p:tavLst>
                                        <p:tav tm="0">
                                          <p:val>
                                            <p:fltVal val="0"/>
                                          </p:val>
                                        </p:tav>
                                        <p:tav tm="100000">
                                          <p:val>
                                            <p:strVal val="#ppt_w"/>
                                          </p:val>
                                        </p:tav>
                                      </p:tavLst>
                                    </p:anim>
                                    <p:anim calcmode="lin" valueType="num">
                                      <p:cBhvr>
                                        <p:cTn id="71" dur="1000" fill="hold"/>
                                        <p:tgtEl>
                                          <p:spTgt spid="14"/>
                                        </p:tgtEl>
                                        <p:attrNameLst>
                                          <p:attrName>ppt_h</p:attrName>
                                        </p:attrNameLst>
                                      </p:cBhvr>
                                      <p:tavLst>
                                        <p:tav tm="0">
                                          <p:val>
                                            <p:fltVal val="0"/>
                                          </p:val>
                                        </p:tav>
                                        <p:tav tm="100000">
                                          <p:val>
                                            <p:strVal val="#ppt_h"/>
                                          </p:val>
                                        </p:tav>
                                      </p:tavLst>
                                    </p:anim>
                                    <p:animEffect transition="in" filter="fade">
                                      <p:cBhvr>
                                        <p:cTn id="72" dur="100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childTnLst>
                                </p:cTn>
                              </p:par>
                              <p:par>
                                <p:cTn id="78" presetID="53" presetClass="entr" presetSubtype="0" fill="hold" grpId="0" nodeType="withEffect">
                                  <p:stCondLst>
                                    <p:cond delay="0"/>
                                  </p:stCondLst>
                                  <p:childTnLst>
                                    <p:set>
                                      <p:cBhvr>
                                        <p:cTn id="79" dur="1" fill="hold">
                                          <p:stCondLst>
                                            <p:cond delay="0"/>
                                          </p:stCondLst>
                                        </p:cTn>
                                        <p:tgtEl>
                                          <p:spTgt spid="16"/>
                                        </p:tgtEl>
                                        <p:attrNameLst>
                                          <p:attrName>style.visibility</p:attrName>
                                        </p:attrNameLst>
                                      </p:cBhvr>
                                      <p:to>
                                        <p:strVal val="visible"/>
                                      </p:to>
                                    </p:set>
                                    <p:anim calcmode="lin" valueType="num">
                                      <p:cBhvr>
                                        <p:cTn id="80" dur="1000" fill="hold"/>
                                        <p:tgtEl>
                                          <p:spTgt spid="16"/>
                                        </p:tgtEl>
                                        <p:attrNameLst>
                                          <p:attrName>ppt_w</p:attrName>
                                        </p:attrNameLst>
                                      </p:cBhvr>
                                      <p:tavLst>
                                        <p:tav tm="0">
                                          <p:val>
                                            <p:fltVal val="0"/>
                                          </p:val>
                                        </p:tav>
                                        <p:tav tm="100000">
                                          <p:val>
                                            <p:strVal val="#ppt_w"/>
                                          </p:val>
                                        </p:tav>
                                      </p:tavLst>
                                    </p:anim>
                                    <p:anim calcmode="lin" valueType="num">
                                      <p:cBhvr>
                                        <p:cTn id="81" dur="1000" fill="hold"/>
                                        <p:tgtEl>
                                          <p:spTgt spid="16"/>
                                        </p:tgtEl>
                                        <p:attrNameLst>
                                          <p:attrName>ppt_h</p:attrName>
                                        </p:attrNameLst>
                                      </p:cBhvr>
                                      <p:tavLst>
                                        <p:tav tm="0">
                                          <p:val>
                                            <p:fltVal val="0"/>
                                          </p:val>
                                        </p:tav>
                                        <p:tav tm="100000">
                                          <p:val>
                                            <p:strVal val="#ppt_h"/>
                                          </p:val>
                                        </p:tav>
                                      </p:tavLst>
                                    </p:anim>
                                    <p:animEffect transition="in" filter="fade">
                                      <p:cBhvr>
                                        <p:cTn id="82" dur="1000"/>
                                        <p:tgtEl>
                                          <p:spTgt spid="16"/>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0" fill="hold" grpId="0" nodeType="clickEffect">
                                  <p:stCondLst>
                                    <p:cond delay="0"/>
                                  </p:stCondLst>
                                  <p:childTnLst>
                                    <p:set>
                                      <p:cBhvr>
                                        <p:cTn id="86" dur="1" fill="hold">
                                          <p:stCondLst>
                                            <p:cond delay="0"/>
                                          </p:stCondLst>
                                        </p:cTn>
                                        <p:tgtEl>
                                          <p:spTgt spid="104"/>
                                        </p:tgtEl>
                                        <p:attrNameLst>
                                          <p:attrName>style.visibility</p:attrName>
                                        </p:attrNameLst>
                                      </p:cBhvr>
                                      <p:to>
                                        <p:strVal val="visible"/>
                                      </p:to>
                                    </p:set>
                                    <p:anim calcmode="lin" valueType="num">
                                      <p:cBhvr>
                                        <p:cTn id="87" dur="1000" fill="hold"/>
                                        <p:tgtEl>
                                          <p:spTgt spid="104"/>
                                        </p:tgtEl>
                                        <p:attrNameLst>
                                          <p:attrName>ppt_w</p:attrName>
                                        </p:attrNameLst>
                                      </p:cBhvr>
                                      <p:tavLst>
                                        <p:tav tm="0">
                                          <p:val>
                                            <p:fltVal val="0"/>
                                          </p:val>
                                        </p:tav>
                                        <p:tav tm="100000">
                                          <p:val>
                                            <p:strVal val="#ppt_w"/>
                                          </p:val>
                                        </p:tav>
                                      </p:tavLst>
                                    </p:anim>
                                    <p:anim calcmode="lin" valueType="num">
                                      <p:cBhvr>
                                        <p:cTn id="88" dur="1000" fill="hold"/>
                                        <p:tgtEl>
                                          <p:spTgt spid="104"/>
                                        </p:tgtEl>
                                        <p:attrNameLst>
                                          <p:attrName>ppt_h</p:attrName>
                                        </p:attrNameLst>
                                      </p:cBhvr>
                                      <p:tavLst>
                                        <p:tav tm="0">
                                          <p:val>
                                            <p:fltVal val="0"/>
                                          </p:val>
                                        </p:tav>
                                        <p:tav tm="100000">
                                          <p:val>
                                            <p:strVal val="#ppt_h"/>
                                          </p:val>
                                        </p:tav>
                                      </p:tavLst>
                                    </p:anim>
                                    <p:animEffect transition="in" filter="fade">
                                      <p:cBhvr>
                                        <p:cTn id="89" dur="1000"/>
                                        <p:tgtEl>
                                          <p:spTgt spid="104"/>
                                        </p:tgtEl>
                                      </p:cBhvr>
                                    </p:animEffect>
                                  </p:childTnLst>
                                </p:cTn>
                              </p:par>
                            </p:childTnLst>
                          </p:cTn>
                        </p:par>
                        <p:par>
                          <p:cTn id="90" fill="hold">
                            <p:stCondLst>
                              <p:cond delay="1000"/>
                            </p:stCondLst>
                            <p:childTnLst>
                              <p:par>
                                <p:cTn id="91" presetID="10" presetClass="entr" presetSubtype="0" fill="hold" grpId="0" nodeType="after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fade">
                                      <p:cBhvr>
                                        <p:cTn id="93" dur="1000"/>
                                        <p:tgtEl>
                                          <p:spTgt spid="17"/>
                                        </p:tgtEl>
                                      </p:cBhvr>
                                    </p:animEffect>
                                  </p:childTnLst>
                                </p:cTn>
                              </p:par>
                              <p:par>
                                <p:cTn id="94" presetID="53" presetClass="entr" presetSubtype="0" fill="hold" grpId="0" nodeType="withEffect">
                                  <p:stCondLst>
                                    <p:cond delay="0"/>
                                  </p:stCondLst>
                                  <p:childTnLst>
                                    <p:set>
                                      <p:cBhvr>
                                        <p:cTn id="95" dur="1" fill="hold">
                                          <p:stCondLst>
                                            <p:cond delay="0"/>
                                          </p:stCondLst>
                                        </p:cTn>
                                        <p:tgtEl>
                                          <p:spTgt spid="21"/>
                                        </p:tgtEl>
                                        <p:attrNameLst>
                                          <p:attrName>style.visibility</p:attrName>
                                        </p:attrNameLst>
                                      </p:cBhvr>
                                      <p:to>
                                        <p:strVal val="visible"/>
                                      </p:to>
                                    </p:set>
                                    <p:anim calcmode="lin" valueType="num">
                                      <p:cBhvr>
                                        <p:cTn id="96" dur="1000" fill="hold"/>
                                        <p:tgtEl>
                                          <p:spTgt spid="21"/>
                                        </p:tgtEl>
                                        <p:attrNameLst>
                                          <p:attrName>ppt_w</p:attrName>
                                        </p:attrNameLst>
                                      </p:cBhvr>
                                      <p:tavLst>
                                        <p:tav tm="0">
                                          <p:val>
                                            <p:fltVal val="0"/>
                                          </p:val>
                                        </p:tav>
                                        <p:tav tm="100000">
                                          <p:val>
                                            <p:strVal val="#ppt_w"/>
                                          </p:val>
                                        </p:tav>
                                      </p:tavLst>
                                    </p:anim>
                                    <p:anim calcmode="lin" valueType="num">
                                      <p:cBhvr>
                                        <p:cTn id="97" dur="1000" fill="hold"/>
                                        <p:tgtEl>
                                          <p:spTgt spid="21"/>
                                        </p:tgtEl>
                                        <p:attrNameLst>
                                          <p:attrName>ppt_h</p:attrName>
                                        </p:attrNameLst>
                                      </p:cBhvr>
                                      <p:tavLst>
                                        <p:tav tm="0">
                                          <p:val>
                                            <p:fltVal val="0"/>
                                          </p:val>
                                        </p:tav>
                                        <p:tav tm="100000">
                                          <p:val>
                                            <p:strVal val="#ppt_h"/>
                                          </p:val>
                                        </p:tav>
                                      </p:tavLst>
                                    </p:anim>
                                    <p:animEffect transition="in" filter="fade">
                                      <p:cBhvr>
                                        <p:cTn id="98" dur="1000"/>
                                        <p:tgtEl>
                                          <p:spTgt spid="21"/>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fade">
                                      <p:cBhvr>
                                        <p:cTn id="103" dur="1000"/>
                                        <p:tgtEl>
                                          <p:spTgt spid="19"/>
                                        </p:tgtEl>
                                      </p:cBhvr>
                                    </p:animEffect>
                                  </p:childTnLst>
                                </p:cTn>
                              </p:par>
                              <p:par>
                                <p:cTn id="104" presetID="53" presetClass="entr" presetSubtype="0" fill="hold" grpId="0" nodeType="withEffect">
                                  <p:stCondLst>
                                    <p:cond delay="0"/>
                                  </p:stCondLst>
                                  <p:childTnLst>
                                    <p:set>
                                      <p:cBhvr>
                                        <p:cTn id="105" dur="1" fill="hold">
                                          <p:stCondLst>
                                            <p:cond delay="0"/>
                                          </p:stCondLst>
                                        </p:cTn>
                                        <p:tgtEl>
                                          <p:spTgt spid="22"/>
                                        </p:tgtEl>
                                        <p:attrNameLst>
                                          <p:attrName>style.visibility</p:attrName>
                                        </p:attrNameLst>
                                      </p:cBhvr>
                                      <p:to>
                                        <p:strVal val="visible"/>
                                      </p:to>
                                    </p:set>
                                    <p:anim calcmode="lin" valueType="num">
                                      <p:cBhvr>
                                        <p:cTn id="106" dur="1000" fill="hold"/>
                                        <p:tgtEl>
                                          <p:spTgt spid="22"/>
                                        </p:tgtEl>
                                        <p:attrNameLst>
                                          <p:attrName>ppt_w</p:attrName>
                                        </p:attrNameLst>
                                      </p:cBhvr>
                                      <p:tavLst>
                                        <p:tav tm="0">
                                          <p:val>
                                            <p:fltVal val="0"/>
                                          </p:val>
                                        </p:tav>
                                        <p:tav tm="100000">
                                          <p:val>
                                            <p:strVal val="#ppt_w"/>
                                          </p:val>
                                        </p:tav>
                                      </p:tavLst>
                                    </p:anim>
                                    <p:anim calcmode="lin" valueType="num">
                                      <p:cBhvr>
                                        <p:cTn id="107" dur="1000" fill="hold"/>
                                        <p:tgtEl>
                                          <p:spTgt spid="22"/>
                                        </p:tgtEl>
                                        <p:attrNameLst>
                                          <p:attrName>ppt_h</p:attrName>
                                        </p:attrNameLst>
                                      </p:cBhvr>
                                      <p:tavLst>
                                        <p:tav tm="0">
                                          <p:val>
                                            <p:fltVal val="0"/>
                                          </p:val>
                                        </p:tav>
                                        <p:tav tm="100000">
                                          <p:val>
                                            <p:strVal val="#ppt_h"/>
                                          </p:val>
                                        </p:tav>
                                      </p:tavLst>
                                    </p:anim>
                                    <p:animEffect transition="in" filter="fade">
                                      <p:cBhvr>
                                        <p:cTn id="108" dur="1000"/>
                                        <p:tgtEl>
                                          <p:spTgt spid="22"/>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18"/>
                                        </p:tgtEl>
                                        <p:attrNameLst>
                                          <p:attrName>style.visibility</p:attrName>
                                        </p:attrNameLst>
                                      </p:cBhvr>
                                      <p:to>
                                        <p:strVal val="visible"/>
                                      </p:to>
                                    </p:set>
                                    <p:animEffect transition="in" filter="fade">
                                      <p:cBhvr>
                                        <p:cTn id="113" dur="1000"/>
                                        <p:tgtEl>
                                          <p:spTgt spid="18"/>
                                        </p:tgtEl>
                                      </p:cBhvr>
                                    </p:animEffect>
                                  </p:childTnLst>
                                </p:cTn>
                              </p:par>
                              <p:par>
                                <p:cTn id="114" presetID="53" presetClass="entr" presetSubtype="0" fill="hold" grpId="0" nodeType="withEffect">
                                  <p:stCondLst>
                                    <p:cond delay="0"/>
                                  </p:stCondLst>
                                  <p:childTnLst>
                                    <p:set>
                                      <p:cBhvr>
                                        <p:cTn id="115" dur="1" fill="hold">
                                          <p:stCondLst>
                                            <p:cond delay="0"/>
                                          </p:stCondLst>
                                        </p:cTn>
                                        <p:tgtEl>
                                          <p:spTgt spid="23"/>
                                        </p:tgtEl>
                                        <p:attrNameLst>
                                          <p:attrName>style.visibility</p:attrName>
                                        </p:attrNameLst>
                                      </p:cBhvr>
                                      <p:to>
                                        <p:strVal val="visible"/>
                                      </p:to>
                                    </p:set>
                                    <p:anim calcmode="lin" valueType="num">
                                      <p:cBhvr>
                                        <p:cTn id="116" dur="1000" fill="hold"/>
                                        <p:tgtEl>
                                          <p:spTgt spid="23"/>
                                        </p:tgtEl>
                                        <p:attrNameLst>
                                          <p:attrName>ppt_w</p:attrName>
                                        </p:attrNameLst>
                                      </p:cBhvr>
                                      <p:tavLst>
                                        <p:tav tm="0">
                                          <p:val>
                                            <p:fltVal val="0"/>
                                          </p:val>
                                        </p:tav>
                                        <p:tav tm="100000">
                                          <p:val>
                                            <p:strVal val="#ppt_w"/>
                                          </p:val>
                                        </p:tav>
                                      </p:tavLst>
                                    </p:anim>
                                    <p:anim calcmode="lin" valueType="num">
                                      <p:cBhvr>
                                        <p:cTn id="117" dur="1000" fill="hold"/>
                                        <p:tgtEl>
                                          <p:spTgt spid="23"/>
                                        </p:tgtEl>
                                        <p:attrNameLst>
                                          <p:attrName>ppt_h</p:attrName>
                                        </p:attrNameLst>
                                      </p:cBhvr>
                                      <p:tavLst>
                                        <p:tav tm="0">
                                          <p:val>
                                            <p:fltVal val="0"/>
                                          </p:val>
                                        </p:tav>
                                        <p:tav tm="100000">
                                          <p:val>
                                            <p:strVal val="#ppt_h"/>
                                          </p:val>
                                        </p:tav>
                                      </p:tavLst>
                                    </p:anim>
                                    <p:animEffect transition="in" filter="fade">
                                      <p:cBhvr>
                                        <p:cTn id="118" dur="1000"/>
                                        <p:tgtEl>
                                          <p:spTgt spid="23"/>
                                        </p:tgtEl>
                                      </p:cBhvr>
                                    </p:animEffect>
                                  </p:childTnLst>
                                </p:cTn>
                              </p:par>
                            </p:childTnLst>
                          </p:cTn>
                        </p:par>
                      </p:childTnLst>
                    </p:cTn>
                  </p:par>
                  <p:par>
                    <p:cTn id="119" fill="hold">
                      <p:stCondLst>
                        <p:cond delay="indefinite"/>
                      </p:stCondLst>
                      <p:childTnLst>
                        <p:par>
                          <p:cTn id="120" fill="hold">
                            <p:stCondLst>
                              <p:cond delay="0"/>
                            </p:stCondLst>
                            <p:childTnLst>
                              <p:par>
                                <p:cTn id="121" presetID="53" presetClass="entr" presetSubtype="0" fill="hold" grpId="0" nodeType="clickEffect">
                                  <p:stCondLst>
                                    <p:cond delay="0"/>
                                  </p:stCondLst>
                                  <p:childTnLst>
                                    <p:set>
                                      <p:cBhvr>
                                        <p:cTn id="122" dur="1" fill="hold">
                                          <p:stCondLst>
                                            <p:cond delay="0"/>
                                          </p:stCondLst>
                                        </p:cTn>
                                        <p:tgtEl>
                                          <p:spTgt spid="86"/>
                                        </p:tgtEl>
                                        <p:attrNameLst>
                                          <p:attrName>style.visibility</p:attrName>
                                        </p:attrNameLst>
                                      </p:cBhvr>
                                      <p:to>
                                        <p:strVal val="visible"/>
                                      </p:to>
                                    </p:set>
                                    <p:anim calcmode="lin" valueType="num">
                                      <p:cBhvr>
                                        <p:cTn id="123" dur="1000" fill="hold"/>
                                        <p:tgtEl>
                                          <p:spTgt spid="86"/>
                                        </p:tgtEl>
                                        <p:attrNameLst>
                                          <p:attrName>ppt_w</p:attrName>
                                        </p:attrNameLst>
                                      </p:cBhvr>
                                      <p:tavLst>
                                        <p:tav tm="0">
                                          <p:val>
                                            <p:fltVal val="0"/>
                                          </p:val>
                                        </p:tav>
                                        <p:tav tm="100000">
                                          <p:val>
                                            <p:strVal val="#ppt_w"/>
                                          </p:val>
                                        </p:tav>
                                      </p:tavLst>
                                    </p:anim>
                                    <p:anim calcmode="lin" valueType="num">
                                      <p:cBhvr>
                                        <p:cTn id="124" dur="1000" fill="hold"/>
                                        <p:tgtEl>
                                          <p:spTgt spid="86"/>
                                        </p:tgtEl>
                                        <p:attrNameLst>
                                          <p:attrName>ppt_h</p:attrName>
                                        </p:attrNameLst>
                                      </p:cBhvr>
                                      <p:tavLst>
                                        <p:tav tm="0">
                                          <p:val>
                                            <p:fltVal val="0"/>
                                          </p:val>
                                        </p:tav>
                                        <p:tav tm="100000">
                                          <p:val>
                                            <p:strVal val="#ppt_h"/>
                                          </p:val>
                                        </p:tav>
                                      </p:tavLst>
                                    </p:anim>
                                    <p:animEffect transition="in" filter="fade">
                                      <p:cBhvr>
                                        <p:cTn id="125" dur="1000"/>
                                        <p:tgtEl>
                                          <p:spTgt spid="86"/>
                                        </p:tgtEl>
                                      </p:cBhvr>
                                    </p:animEffect>
                                  </p:childTnLst>
                                </p:cTn>
                              </p:par>
                            </p:childTnLst>
                          </p:cTn>
                        </p:par>
                        <p:par>
                          <p:cTn id="126" fill="hold">
                            <p:stCondLst>
                              <p:cond delay="1000"/>
                            </p:stCondLst>
                            <p:childTnLst>
                              <p:par>
                                <p:cTn id="127" presetID="53" presetClass="exit" presetSubtype="0" fill="hold" grpId="1" nodeType="afterEffect">
                                  <p:stCondLst>
                                    <p:cond delay="0"/>
                                  </p:stCondLst>
                                  <p:childTnLst>
                                    <p:anim calcmode="lin" valueType="num">
                                      <p:cBhvr>
                                        <p:cTn id="128" dur="1000"/>
                                        <p:tgtEl>
                                          <p:spTgt spid="76"/>
                                        </p:tgtEl>
                                        <p:attrNameLst>
                                          <p:attrName>ppt_w</p:attrName>
                                        </p:attrNameLst>
                                      </p:cBhvr>
                                      <p:tavLst>
                                        <p:tav tm="0">
                                          <p:val>
                                            <p:strVal val="ppt_w"/>
                                          </p:val>
                                        </p:tav>
                                        <p:tav tm="100000">
                                          <p:val>
                                            <p:fltVal val="0"/>
                                          </p:val>
                                        </p:tav>
                                      </p:tavLst>
                                    </p:anim>
                                    <p:anim calcmode="lin" valueType="num">
                                      <p:cBhvr>
                                        <p:cTn id="129" dur="1000"/>
                                        <p:tgtEl>
                                          <p:spTgt spid="76"/>
                                        </p:tgtEl>
                                        <p:attrNameLst>
                                          <p:attrName>ppt_h</p:attrName>
                                        </p:attrNameLst>
                                      </p:cBhvr>
                                      <p:tavLst>
                                        <p:tav tm="0">
                                          <p:val>
                                            <p:strVal val="ppt_h"/>
                                          </p:val>
                                        </p:tav>
                                        <p:tav tm="100000">
                                          <p:val>
                                            <p:fltVal val="0"/>
                                          </p:val>
                                        </p:tav>
                                      </p:tavLst>
                                    </p:anim>
                                    <p:animEffect transition="out" filter="fade">
                                      <p:cBhvr>
                                        <p:cTn id="130" dur="1000"/>
                                        <p:tgtEl>
                                          <p:spTgt spid="76"/>
                                        </p:tgtEl>
                                      </p:cBhvr>
                                    </p:animEffect>
                                    <p:set>
                                      <p:cBhvr>
                                        <p:cTn id="131" dur="1" fill="hold">
                                          <p:stCondLst>
                                            <p:cond delay="999"/>
                                          </p:stCondLst>
                                        </p:cTn>
                                        <p:tgtEl>
                                          <p:spTgt spid="76"/>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25"/>
                                        </p:tgtEl>
                                        <p:attrNameLst>
                                          <p:attrName>style.visibility</p:attrName>
                                        </p:attrNameLst>
                                      </p:cBhvr>
                                      <p:to>
                                        <p:strVal val="visible"/>
                                      </p:to>
                                    </p:set>
                                    <p:animEffect transition="in" filter="fade">
                                      <p:cBhvr>
                                        <p:cTn id="136" dur="1000"/>
                                        <p:tgtEl>
                                          <p:spTgt spid="25"/>
                                        </p:tgtEl>
                                      </p:cBhvr>
                                    </p:animEffect>
                                  </p:childTnLst>
                                </p:cTn>
                              </p:par>
                              <p:par>
                                <p:cTn id="137" presetID="53" presetClass="entr" presetSubtype="0" fill="hold" grpId="0" nodeType="withEffect">
                                  <p:stCondLst>
                                    <p:cond delay="0"/>
                                  </p:stCondLst>
                                  <p:childTnLst>
                                    <p:set>
                                      <p:cBhvr>
                                        <p:cTn id="138" dur="1" fill="hold">
                                          <p:stCondLst>
                                            <p:cond delay="0"/>
                                          </p:stCondLst>
                                        </p:cTn>
                                        <p:tgtEl>
                                          <p:spTgt spid="24"/>
                                        </p:tgtEl>
                                        <p:attrNameLst>
                                          <p:attrName>style.visibility</p:attrName>
                                        </p:attrNameLst>
                                      </p:cBhvr>
                                      <p:to>
                                        <p:strVal val="visible"/>
                                      </p:to>
                                    </p:set>
                                    <p:anim calcmode="lin" valueType="num">
                                      <p:cBhvr>
                                        <p:cTn id="139" dur="1000" fill="hold"/>
                                        <p:tgtEl>
                                          <p:spTgt spid="24"/>
                                        </p:tgtEl>
                                        <p:attrNameLst>
                                          <p:attrName>ppt_w</p:attrName>
                                        </p:attrNameLst>
                                      </p:cBhvr>
                                      <p:tavLst>
                                        <p:tav tm="0">
                                          <p:val>
                                            <p:fltVal val="0"/>
                                          </p:val>
                                        </p:tav>
                                        <p:tav tm="100000">
                                          <p:val>
                                            <p:strVal val="#ppt_w"/>
                                          </p:val>
                                        </p:tav>
                                      </p:tavLst>
                                    </p:anim>
                                    <p:anim calcmode="lin" valueType="num">
                                      <p:cBhvr>
                                        <p:cTn id="140" dur="1000" fill="hold"/>
                                        <p:tgtEl>
                                          <p:spTgt spid="24"/>
                                        </p:tgtEl>
                                        <p:attrNameLst>
                                          <p:attrName>ppt_h</p:attrName>
                                        </p:attrNameLst>
                                      </p:cBhvr>
                                      <p:tavLst>
                                        <p:tav tm="0">
                                          <p:val>
                                            <p:fltVal val="0"/>
                                          </p:val>
                                        </p:tav>
                                        <p:tav tm="100000">
                                          <p:val>
                                            <p:strVal val="#ppt_h"/>
                                          </p:val>
                                        </p:tav>
                                      </p:tavLst>
                                    </p:anim>
                                    <p:animEffect transition="in" filter="fade">
                                      <p:cBhvr>
                                        <p:cTn id="141" dur="1000"/>
                                        <p:tgtEl>
                                          <p:spTgt spid="24"/>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28"/>
                                        </p:tgtEl>
                                        <p:attrNameLst>
                                          <p:attrName>style.visibility</p:attrName>
                                        </p:attrNameLst>
                                      </p:cBhvr>
                                      <p:to>
                                        <p:strVal val="visible"/>
                                      </p:to>
                                    </p:set>
                                    <p:animEffect transition="in" filter="fade">
                                      <p:cBhvr>
                                        <p:cTn id="144" dur="1000"/>
                                        <p:tgtEl>
                                          <p:spTgt spid="28"/>
                                        </p:tgtEl>
                                      </p:cBhvr>
                                    </p:animEffect>
                                  </p:childTnLst>
                                </p:cTn>
                              </p:par>
                            </p:childTnLst>
                          </p:cTn>
                        </p:par>
                      </p:childTnLst>
                    </p:cTn>
                  </p:par>
                  <p:par>
                    <p:cTn id="145" fill="hold">
                      <p:stCondLst>
                        <p:cond delay="indefinite"/>
                      </p:stCondLst>
                      <p:childTnLst>
                        <p:par>
                          <p:cTn id="146" fill="hold">
                            <p:stCondLst>
                              <p:cond delay="0"/>
                            </p:stCondLst>
                            <p:childTnLst>
                              <p:par>
                                <p:cTn id="147" presetID="53" presetClass="entr" presetSubtype="0" fill="hold" grpId="0" nodeType="clickEffect">
                                  <p:stCondLst>
                                    <p:cond delay="0"/>
                                  </p:stCondLst>
                                  <p:childTnLst>
                                    <p:set>
                                      <p:cBhvr>
                                        <p:cTn id="148" dur="1" fill="hold">
                                          <p:stCondLst>
                                            <p:cond delay="0"/>
                                          </p:stCondLst>
                                        </p:cTn>
                                        <p:tgtEl>
                                          <p:spTgt spid="88"/>
                                        </p:tgtEl>
                                        <p:attrNameLst>
                                          <p:attrName>style.visibility</p:attrName>
                                        </p:attrNameLst>
                                      </p:cBhvr>
                                      <p:to>
                                        <p:strVal val="visible"/>
                                      </p:to>
                                    </p:set>
                                    <p:anim calcmode="lin" valueType="num">
                                      <p:cBhvr>
                                        <p:cTn id="149" dur="1000" fill="hold"/>
                                        <p:tgtEl>
                                          <p:spTgt spid="88"/>
                                        </p:tgtEl>
                                        <p:attrNameLst>
                                          <p:attrName>ppt_w</p:attrName>
                                        </p:attrNameLst>
                                      </p:cBhvr>
                                      <p:tavLst>
                                        <p:tav tm="0">
                                          <p:val>
                                            <p:fltVal val="0"/>
                                          </p:val>
                                        </p:tav>
                                        <p:tav tm="100000">
                                          <p:val>
                                            <p:strVal val="#ppt_w"/>
                                          </p:val>
                                        </p:tav>
                                      </p:tavLst>
                                    </p:anim>
                                    <p:anim calcmode="lin" valueType="num">
                                      <p:cBhvr>
                                        <p:cTn id="150" dur="1000" fill="hold"/>
                                        <p:tgtEl>
                                          <p:spTgt spid="88"/>
                                        </p:tgtEl>
                                        <p:attrNameLst>
                                          <p:attrName>ppt_h</p:attrName>
                                        </p:attrNameLst>
                                      </p:cBhvr>
                                      <p:tavLst>
                                        <p:tav tm="0">
                                          <p:val>
                                            <p:fltVal val="0"/>
                                          </p:val>
                                        </p:tav>
                                        <p:tav tm="100000">
                                          <p:val>
                                            <p:strVal val="#ppt_h"/>
                                          </p:val>
                                        </p:tav>
                                      </p:tavLst>
                                    </p:anim>
                                    <p:animEffect transition="in" filter="fade">
                                      <p:cBhvr>
                                        <p:cTn id="151" dur="1000"/>
                                        <p:tgtEl>
                                          <p:spTgt spid="88"/>
                                        </p:tgtEl>
                                      </p:cBhvr>
                                    </p:animEffect>
                                  </p:childTnLst>
                                </p:cTn>
                              </p:par>
                            </p:childTnLst>
                          </p:cTn>
                        </p:par>
                        <p:par>
                          <p:cTn id="152" fill="hold">
                            <p:stCondLst>
                              <p:cond delay="1000"/>
                            </p:stCondLst>
                            <p:childTnLst>
                              <p:par>
                                <p:cTn id="153" presetID="53" presetClass="exit" presetSubtype="0" fill="hold" grpId="1" nodeType="afterEffect">
                                  <p:stCondLst>
                                    <p:cond delay="0"/>
                                  </p:stCondLst>
                                  <p:childTnLst>
                                    <p:anim calcmode="lin" valueType="num">
                                      <p:cBhvr>
                                        <p:cTn id="154" dur="1000"/>
                                        <p:tgtEl>
                                          <p:spTgt spid="86"/>
                                        </p:tgtEl>
                                        <p:attrNameLst>
                                          <p:attrName>ppt_w</p:attrName>
                                        </p:attrNameLst>
                                      </p:cBhvr>
                                      <p:tavLst>
                                        <p:tav tm="0">
                                          <p:val>
                                            <p:strVal val="ppt_w"/>
                                          </p:val>
                                        </p:tav>
                                        <p:tav tm="100000">
                                          <p:val>
                                            <p:fltVal val="0"/>
                                          </p:val>
                                        </p:tav>
                                      </p:tavLst>
                                    </p:anim>
                                    <p:anim calcmode="lin" valueType="num">
                                      <p:cBhvr>
                                        <p:cTn id="155" dur="1000"/>
                                        <p:tgtEl>
                                          <p:spTgt spid="86"/>
                                        </p:tgtEl>
                                        <p:attrNameLst>
                                          <p:attrName>ppt_h</p:attrName>
                                        </p:attrNameLst>
                                      </p:cBhvr>
                                      <p:tavLst>
                                        <p:tav tm="0">
                                          <p:val>
                                            <p:strVal val="ppt_h"/>
                                          </p:val>
                                        </p:tav>
                                        <p:tav tm="100000">
                                          <p:val>
                                            <p:fltVal val="0"/>
                                          </p:val>
                                        </p:tav>
                                      </p:tavLst>
                                    </p:anim>
                                    <p:animEffect transition="out" filter="fade">
                                      <p:cBhvr>
                                        <p:cTn id="156" dur="1000"/>
                                        <p:tgtEl>
                                          <p:spTgt spid="86"/>
                                        </p:tgtEl>
                                      </p:cBhvr>
                                    </p:animEffect>
                                    <p:set>
                                      <p:cBhvr>
                                        <p:cTn id="157" dur="1" fill="hold">
                                          <p:stCondLst>
                                            <p:cond delay="999"/>
                                          </p:stCondLst>
                                        </p:cTn>
                                        <p:tgtEl>
                                          <p:spTgt spid="86"/>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26"/>
                                        </p:tgtEl>
                                        <p:attrNameLst>
                                          <p:attrName>style.visibility</p:attrName>
                                        </p:attrNameLst>
                                      </p:cBhvr>
                                      <p:to>
                                        <p:strVal val="visible"/>
                                      </p:to>
                                    </p:set>
                                    <p:animEffect transition="in" filter="fade">
                                      <p:cBhvr>
                                        <p:cTn id="162" dur="1000"/>
                                        <p:tgtEl>
                                          <p:spTgt spid="26"/>
                                        </p:tgtEl>
                                      </p:cBhvr>
                                    </p:animEffect>
                                  </p:childTnLst>
                                </p:cTn>
                              </p:par>
                              <p:par>
                                <p:cTn id="163" presetID="53" presetClass="entr" presetSubtype="0" fill="hold" grpId="0" nodeType="withEffect">
                                  <p:stCondLst>
                                    <p:cond delay="0"/>
                                  </p:stCondLst>
                                  <p:childTnLst>
                                    <p:set>
                                      <p:cBhvr>
                                        <p:cTn id="164" dur="1" fill="hold">
                                          <p:stCondLst>
                                            <p:cond delay="0"/>
                                          </p:stCondLst>
                                        </p:cTn>
                                        <p:tgtEl>
                                          <p:spTgt spid="29"/>
                                        </p:tgtEl>
                                        <p:attrNameLst>
                                          <p:attrName>style.visibility</p:attrName>
                                        </p:attrNameLst>
                                      </p:cBhvr>
                                      <p:to>
                                        <p:strVal val="visible"/>
                                      </p:to>
                                    </p:set>
                                    <p:anim calcmode="lin" valueType="num">
                                      <p:cBhvr>
                                        <p:cTn id="165" dur="1000" fill="hold"/>
                                        <p:tgtEl>
                                          <p:spTgt spid="29"/>
                                        </p:tgtEl>
                                        <p:attrNameLst>
                                          <p:attrName>ppt_w</p:attrName>
                                        </p:attrNameLst>
                                      </p:cBhvr>
                                      <p:tavLst>
                                        <p:tav tm="0">
                                          <p:val>
                                            <p:fltVal val="0"/>
                                          </p:val>
                                        </p:tav>
                                        <p:tav tm="100000">
                                          <p:val>
                                            <p:strVal val="#ppt_w"/>
                                          </p:val>
                                        </p:tav>
                                      </p:tavLst>
                                    </p:anim>
                                    <p:anim calcmode="lin" valueType="num">
                                      <p:cBhvr>
                                        <p:cTn id="166" dur="1000" fill="hold"/>
                                        <p:tgtEl>
                                          <p:spTgt spid="29"/>
                                        </p:tgtEl>
                                        <p:attrNameLst>
                                          <p:attrName>ppt_h</p:attrName>
                                        </p:attrNameLst>
                                      </p:cBhvr>
                                      <p:tavLst>
                                        <p:tav tm="0">
                                          <p:val>
                                            <p:fltVal val="0"/>
                                          </p:val>
                                        </p:tav>
                                        <p:tav tm="100000">
                                          <p:val>
                                            <p:strVal val="#ppt_h"/>
                                          </p:val>
                                        </p:tav>
                                      </p:tavLst>
                                    </p:anim>
                                    <p:animEffect transition="in" filter="fade">
                                      <p:cBhvr>
                                        <p:cTn id="167" dur="1000"/>
                                        <p:tgtEl>
                                          <p:spTgt spid="29"/>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xit" presetSubtype="0" fill="hold" grpId="1" nodeType="clickEffect">
                                  <p:stCondLst>
                                    <p:cond delay="0"/>
                                  </p:stCondLst>
                                  <p:childTnLst>
                                    <p:animEffect transition="out" filter="fade">
                                      <p:cBhvr>
                                        <p:cTn id="171" dur="1000"/>
                                        <p:tgtEl>
                                          <p:spTgt spid="104"/>
                                        </p:tgtEl>
                                      </p:cBhvr>
                                    </p:animEffect>
                                    <p:set>
                                      <p:cBhvr>
                                        <p:cTn id="172" dur="1" fill="hold">
                                          <p:stCondLst>
                                            <p:cond delay="999"/>
                                          </p:stCondLst>
                                        </p:cTn>
                                        <p:tgtEl>
                                          <p:spTgt spid="104"/>
                                        </p:tgtEl>
                                        <p:attrNameLst>
                                          <p:attrName>style.visibility</p:attrName>
                                        </p:attrNameLst>
                                      </p:cBhvr>
                                      <p:to>
                                        <p:strVal val="hidden"/>
                                      </p:to>
                                    </p:set>
                                  </p:childTnLst>
                                </p:cTn>
                              </p:par>
                            </p:childTnLst>
                          </p:cTn>
                        </p:par>
                        <p:par>
                          <p:cTn id="173" fill="hold">
                            <p:stCondLst>
                              <p:cond delay="1000"/>
                            </p:stCondLst>
                            <p:childTnLst>
                              <p:par>
                                <p:cTn id="174" presetID="10" presetClass="entr" presetSubtype="0" fill="hold" grpId="0" nodeType="afterEffect">
                                  <p:stCondLst>
                                    <p:cond delay="0"/>
                                  </p:stCondLst>
                                  <p:childTnLst>
                                    <p:set>
                                      <p:cBhvr>
                                        <p:cTn id="175" dur="1" fill="hold">
                                          <p:stCondLst>
                                            <p:cond delay="0"/>
                                          </p:stCondLst>
                                        </p:cTn>
                                        <p:tgtEl>
                                          <p:spTgt spid="27"/>
                                        </p:tgtEl>
                                        <p:attrNameLst>
                                          <p:attrName>style.visibility</p:attrName>
                                        </p:attrNameLst>
                                      </p:cBhvr>
                                      <p:to>
                                        <p:strVal val="visible"/>
                                      </p:to>
                                    </p:set>
                                    <p:animEffect transition="in" filter="fade">
                                      <p:cBhvr>
                                        <p:cTn id="176" dur="1000"/>
                                        <p:tgtEl>
                                          <p:spTgt spid="27"/>
                                        </p:tgtEl>
                                      </p:cBhvr>
                                    </p:animEffect>
                                  </p:childTnLst>
                                </p:cTn>
                              </p:par>
                              <p:par>
                                <p:cTn id="177" presetID="53" presetClass="entr" presetSubtype="0" fill="hold" grpId="0" nodeType="withEffect">
                                  <p:stCondLst>
                                    <p:cond delay="0"/>
                                  </p:stCondLst>
                                  <p:childTnLst>
                                    <p:set>
                                      <p:cBhvr>
                                        <p:cTn id="178" dur="1" fill="hold">
                                          <p:stCondLst>
                                            <p:cond delay="0"/>
                                          </p:stCondLst>
                                        </p:cTn>
                                        <p:tgtEl>
                                          <p:spTgt spid="30"/>
                                        </p:tgtEl>
                                        <p:attrNameLst>
                                          <p:attrName>style.visibility</p:attrName>
                                        </p:attrNameLst>
                                      </p:cBhvr>
                                      <p:to>
                                        <p:strVal val="visible"/>
                                      </p:to>
                                    </p:set>
                                    <p:anim calcmode="lin" valueType="num">
                                      <p:cBhvr>
                                        <p:cTn id="179" dur="1000" fill="hold"/>
                                        <p:tgtEl>
                                          <p:spTgt spid="30"/>
                                        </p:tgtEl>
                                        <p:attrNameLst>
                                          <p:attrName>ppt_w</p:attrName>
                                        </p:attrNameLst>
                                      </p:cBhvr>
                                      <p:tavLst>
                                        <p:tav tm="0">
                                          <p:val>
                                            <p:fltVal val="0"/>
                                          </p:val>
                                        </p:tav>
                                        <p:tav tm="100000">
                                          <p:val>
                                            <p:strVal val="#ppt_w"/>
                                          </p:val>
                                        </p:tav>
                                      </p:tavLst>
                                    </p:anim>
                                    <p:anim calcmode="lin" valueType="num">
                                      <p:cBhvr>
                                        <p:cTn id="180" dur="1000" fill="hold"/>
                                        <p:tgtEl>
                                          <p:spTgt spid="30"/>
                                        </p:tgtEl>
                                        <p:attrNameLst>
                                          <p:attrName>ppt_h</p:attrName>
                                        </p:attrNameLst>
                                      </p:cBhvr>
                                      <p:tavLst>
                                        <p:tav tm="0">
                                          <p:val>
                                            <p:fltVal val="0"/>
                                          </p:val>
                                        </p:tav>
                                        <p:tav tm="100000">
                                          <p:val>
                                            <p:strVal val="#ppt_h"/>
                                          </p:val>
                                        </p:tav>
                                      </p:tavLst>
                                    </p:anim>
                                    <p:animEffect transition="in" filter="fade">
                                      <p:cBhvr>
                                        <p:cTn id="181" dur="1000"/>
                                        <p:tgtEl>
                                          <p:spTgt spid="30"/>
                                        </p:tgtEl>
                                      </p:cBhvr>
                                    </p:animEffect>
                                  </p:child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fade">
                                      <p:cBhvr>
                                        <p:cTn id="186" dur="1000"/>
                                        <p:tgtEl>
                                          <p:spTgt spid="32"/>
                                        </p:tgtEl>
                                      </p:cBhvr>
                                    </p:animEffect>
                                  </p:childTnLst>
                                </p:cTn>
                              </p:par>
                              <p:par>
                                <p:cTn id="187" presetID="53" presetClass="entr" presetSubtype="0"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 calcmode="lin" valueType="num">
                                      <p:cBhvr>
                                        <p:cTn id="189" dur="1000" fill="hold"/>
                                        <p:tgtEl>
                                          <p:spTgt spid="31"/>
                                        </p:tgtEl>
                                        <p:attrNameLst>
                                          <p:attrName>ppt_w</p:attrName>
                                        </p:attrNameLst>
                                      </p:cBhvr>
                                      <p:tavLst>
                                        <p:tav tm="0">
                                          <p:val>
                                            <p:fltVal val="0"/>
                                          </p:val>
                                        </p:tav>
                                        <p:tav tm="100000">
                                          <p:val>
                                            <p:strVal val="#ppt_w"/>
                                          </p:val>
                                        </p:tav>
                                      </p:tavLst>
                                    </p:anim>
                                    <p:anim calcmode="lin" valueType="num">
                                      <p:cBhvr>
                                        <p:cTn id="190" dur="1000" fill="hold"/>
                                        <p:tgtEl>
                                          <p:spTgt spid="31"/>
                                        </p:tgtEl>
                                        <p:attrNameLst>
                                          <p:attrName>ppt_h</p:attrName>
                                        </p:attrNameLst>
                                      </p:cBhvr>
                                      <p:tavLst>
                                        <p:tav tm="0">
                                          <p:val>
                                            <p:fltVal val="0"/>
                                          </p:val>
                                        </p:tav>
                                        <p:tav tm="100000">
                                          <p:val>
                                            <p:strVal val="#ppt_h"/>
                                          </p:val>
                                        </p:tav>
                                      </p:tavLst>
                                    </p:anim>
                                    <p:animEffect transition="in" filter="fade">
                                      <p:cBhvr>
                                        <p:cTn id="191" dur="1000"/>
                                        <p:tgtEl>
                                          <p:spTgt spid="31"/>
                                        </p:tgtEl>
                                      </p:cBhvr>
                                    </p:animEffec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grpId="0" nodeType="clickEffect">
                                  <p:stCondLst>
                                    <p:cond delay="0"/>
                                  </p:stCondLst>
                                  <p:childTnLst>
                                    <p:set>
                                      <p:cBhvr>
                                        <p:cTn id="195" dur="1" fill="hold">
                                          <p:stCondLst>
                                            <p:cond delay="0"/>
                                          </p:stCondLst>
                                        </p:cTn>
                                        <p:tgtEl>
                                          <p:spTgt spid="34"/>
                                        </p:tgtEl>
                                        <p:attrNameLst>
                                          <p:attrName>style.visibility</p:attrName>
                                        </p:attrNameLst>
                                      </p:cBhvr>
                                      <p:to>
                                        <p:strVal val="visible"/>
                                      </p:to>
                                    </p:set>
                                    <p:animEffect transition="in" filter="fade">
                                      <p:cBhvr>
                                        <p:cTn id="196" dur="1000"/>
                                        <p:tgtEl>
                                          <p:spTgt spid="34"/>
                                        </p:tgtEl>
                                      </p:cBhvr>
                                    </p:animEffect>
                                  </p:childTnLst>
                                </p:cTn>
                              </p:par>
                              <p:par>
                                <p:cTn id="197" presetID="53" presetClass="entr" presetSubtype="0" fill="hold" grpId="0" nodeType="withEffect">
                                  <p:stCondLst>
                                    <p:cond delay="0"/>
                                  </p:stCondLst>
                                  <p:childTnLst>
                                    <p:set>
                                      <p:cBhvr>
                                        <p:cTn id="198" dur="1" fill="hold">
                                          <p:stCondLst>
                                            <p:cond delay="0"/>
                                          </p:stCondLst>
                                        </p:cTn>
                                        <p:tgtEl>
                                          <p:spTgt spid="33"/>
                                        </p:tgtEl>
                                        <p:attrNameLst>
                                          <p:attrName>style.visibility</p:attrName>
                                        </p:attrNameLst>
                                      </p:cBhvr>
                                      <p:to>
                                        <p:strVal val="visible"/>
                                      </p:to>
                                    </p:set>
                                    <p:anim calcmode="lin" valueType="num">
                                      <p:cBhvr>
                                        <p:cTn id="199" dur="1000" fill="hold"/>
                                        <p:tgtEl>
                                          <p:spTgt spid="33"/>
                                        </p:tgtEl>
                                        <p:attrNameLst>
                                          <p:attrName>ppt_w</p:attrName>
                                        </p:attrNameLst>
                                      </p:cBhvr>
                                      <p:tavLst>
                                        <p:tav tm="0">
                                          <p:val>
                                            <p:fltVal val="0"/>
                                          </p:val>
                                        </p:tav>
                                        <p:tav tm="100000">
                                          <p:val>
                                            <p:strVal val="#ppt_w"/>
                                          </p:val>
                                        </p:tav>
                                      </p:tavLst>
                                    </p:anim>
                                    <p:anim calcmode="lin" valueType="num">
                                      <p:cBhvr>
                                        <p:cTn id="200" dur="1000" fill="hold"/>
                                        <p:tgtEl>
                                          <p:spTgt spid="33"/>
                                        </p:tgtEl>
                                        <p:attrNameLst>
                                          <p:attrName>ppt_h</p:attrName>
                                        </p:attrNameLst>
                                      </p:cBhvr>
                                      <p:tavLst>
                                        <p:tav tm="0">
                                          <p:val>
                                            <p:fltVal val="0"/>
                                          </p:val>
                                        </p:tav>
                                        <p:tav tm="100000">
                                          <p:val>
                                            <p:strVal val="#ppt_h"/>
                                          </p:val>
                                        </p:tav>
                                      </p:tavLst>
                                    </p:anim>
                                    <p:animEffect transition="in" filter="fade">
                                      <p:cBhvr>
                                        <p:cTn id="201" dur="1000"/>
                                        <p:tgtEl>
                                          <p:spTgt spid="33"/>
                                        </p:tgtEl>
                                      </p:cBhvr>
                                    </p:animEffect>
                                  </p:childTnLst>
                                </p:cTn>
                              </p:par>
                            </p:childTnLst>
                          </p:cTn>
                        </p:par>
                      </p:childTnLst>
                    </p:cTn>
                  </p:par>
                  <p:par>
                    <p:cTn id="202" fill="hold">
                      <p:stCondLst>
                        <p:cond delay="indefinite"/>
                      </p:stCondLst>
                      <p:childTnLst>
                        <p:par>
                          <p:cTn id="203" fill="hold">
                            <p:stCondLst>
                              <p:cond delay="0"/>
                            </p:stCondLst>
                            <p:childTnLst>
                              <p:par>
                                <p:cTn id="204" presetID="53" presetClass="entr" presetSubtype="0" fill="hold" grpId="0" nodeType="clickEffect">
                                  <p:stCondLst>
                                    <p:cond delay="0"/>
                                  </p:stCondLst>
                                  <p:childTnLst>
                                    <p:set>
                                      <p:cBhvr>
                                        <p:cTn id="205" dur="1" fill="hold">
                                          <p:stCondLst>
                                            <p:cond delay="0"/>
                                          </p:stCondLst>
                                        </p:cTn>
                                        <p:tgtEl>
                                          <p:spTgt spid="93"/>
                                        </p:tgtEl>
                                        <p:attrNameLst>
                                          <p:attrName>style.visibility</p:attrName>
                                        </p:attrNameLst>
                                      </p:cBhvr>
                                      <p:to>
                                        <p:strVal val="visible"/>
                                      </p:to>
                                    </p:set>
                                    <p:anim calcmode="lin" valueType="num">
                                      <p:cBhvr>
                                        <p:cTn id="206" dur="1000" fill="hold"/>
                                        <p:tgtEl>
                                          <p:spTgt spid="93"/>
                                        </p:tgtEl>
                                        <p:attrNameLst>
                                          <p:attrName>ppt_w</p:attrName>
                                        </p:attrNameLst>
                                      </p:cBhvr>
                                      <p:tavLst>
                                        <p:tav tm="0">
                                          <p:val>
                                            <p:fltVal val="0"/>
                                          </p:val>
                                        </p:tav>
                                        <p:tav tm="100000">
                                          <p:val>
                                            <p:strVal val="#ppt_w"/>
                                          </p:val>
                                        </p:tav>
                                      </p:tavLst>
                                    </p:anim>
                                    <p:anim calcmode="lin" valueType="num">
                                      <p:cBhvr>
                                        <p:cTn id="207" dur="1000" fill="hold"/>
                                        <p:tgtEl>
                                          <p:spTgt spid="93"/>
                                        </p:tgtEl>
                                        <p:attrNameLst>
                                          <p:attrName>ppt_h</p:attrName>
                                        </p:attrNameLst>
                                      </p:cBhvr>
                                      <p:tavLst>
                                        <p:tav tm="0">
                                          <p:val>
                                            <p:fltVal val="0"/>
                                          </p:val>
                                        </p:tav>
                                        <p:tav tm="100000">
                                          <p:val>
                                            <p:strVal val="#ppt_h"/>
                                          </p:val>
                                        </p:tav>
                                      </p:tavLst>
                                    </p:anim>
                                    <p:animEffect transition="in" filter="fade">
                                      <p:cBhvr>
                                        <p:cTn id="208" dur="1000"/>
                                        <p:tgtEl>
                                          <p:spTgt spid="93"/>
                                        </p:tgtEl>
                                      </p:cBhvr>
                                    </p:animEffect>
                                  </p:childTnLst>
                                </p:cTn>
                              </p:par>
                            </p:childTnLst>
                          </p:cTn>
                        </p:par>
                        <p:par>
                          <p:cTn id="209" fill="hold">
                            <p:stCondLst>
                              <p:cond delay="1000"/>
                            </p:stCondLst>
                            <p:childTnLst>
                              <p:par>
                                <p:cTn id="210" presetID="53" presetClass="exit" presetSubtype="0" fill="hold" grpId="1" nodeType="afterEffect">
                                  <p:stCondLst>
                                    <p:cond delay="0"/>
                                  </p:stCondLst>
                                  <p:childTnLst>
                                    <p:anim calcmode="lin" valueType="num">
                                      <p:cBhvr>
                                        <p:cTn id="211" dur="1000"/>
                                        <p:tgtEl>
                                          <p:spTgt spid="88"/>
                                        </p:tgtEl>
                                        <p:attrNameLst>
                                          <p:attrName>ppt_w</p:attrName>
                                        </p:attrNameLst>
                                      </p:cBhvr>
                                      <p:tavLst>
                                        <p:tav tm="0">
                                          <p:val>
                                            <p:strVal val="ppt_w"/>
                                          </p:val>
                                        </p:tav>
                                        <p:tav tm="100000">
                                          <p:val>
                                            <p:fltVal val="0"/>
                                          </p:val>
                                        </p:tav>
                                      </p:tavLst>
                                    </p:anim>
                                    <p:anim calcmode="lin" valueType="num">
                                      <p:cBhvr>
                                        <p:cTn id="212" dur="1000"/>
                                        <p:tgtEl>
                                          <p:spTgt spid="88"/>
                                        </p:tgtEl>
                                        <p:attrNameLst>
                                          <p:attrName>ppt_h</p:attrName>
                                        </p:attrNameLst>
                                      </p:cBhvr>
                                      <p:tavLst>
                                        <p:tav tm="0">
                                          <p:val>
                                            <p:strVal val="ppt_h"/>
                                          </p:val>
                                        </p:tav>
                                        <p:tav tm="100000">
                                          <p:val>
                                            <p:fltVal val="0"/>
                                          </p:val>
                                        </p:tav>
                                      </p:tavLst>
                                    </p:anim>
                                    <p:animEffect transition="out" filter="fade">
                                      <p:cBhvr>
                                        <p:cTn id="213" dur="1000"/>
                                        <p:tgtEl>
                                          <p:spTgt spid="88"/>
                                        </p:tgtEl>
                                      </p:cBhvr>
                                    </p:animEffect>
                                    <p:set>
                                      <p:cBhvr>
                                        <p:cTn id="214" dur="1" fill="hold">
                                          <p:stCondLst>
                                            <p:cond delay="999"/>
                                          </p:stCondLst>
                                        </p:cTn>
                                        <p:tgtEl>
                                          <p:spTgt spid="88"/>
                                        </p:tgtEl>
                                        <p:attrNameLst>
                                          <p:attrName>style.visibility</p:attrName>
                                        </p:attrNameLst>
                                      </p:cBhvr>
                                      <p:to>
                                        <p:strVal val="hidden"/>
                                      </p:to>
                                    </p:set>
                                  </p:childTnLst>
                                </p:cTn>
                              </p:par>
                            </p:childTnLst>
                          </p:cTn>
                        </p:par>
                      </p:childTnLst>
                    </p:cTn>
                  </p:par>
                  <p:par>
                    <p:cTn id="215" fill="hold">
                      <p:stCondLst>
                        <p:cond delay="indefinite"/>
                      </p:stCondLst>
                      <p:childTnLst>
                        <p:par>
                          <p:cTn id="216" fill="hold">
                            <p:stCondLst>
                              <p:cond delay="0"/>
                            </p:stCondLst>
                            <p:childTnLst>
                              <p:par>
                                <p:cTn id="217" presetID="10" presetClass="entr" presetSubtype="0" fill="hold" grpId="0" nodeType="clickEffect">
                                  <p:stCondLst>
                                    <p:cond delay="0"/>
                                  </p:stCondLst>
                                  <p:childTnLst>
                                    <p:set>
                                      <p:cBhvr>
                                        <p:cTn id="218" dur="1" fill="hold">
                                          <p:stCondLst>
                                            <p:cond delay="0"/>
                                          </p:stCondLst>
                                        </p:cTn>
                                        <p:tgtEl>
                                          <p:spTgt spid="36"/>
                                        </p:tgtEl>
                                        <p:attrNameLst>
                                          <p:attrName>style.visibility</p:attrName>
                                        </p:attrNameLst>
                                      </p:cBhvr>
                                      <p:to>
                                        <p:strVal val="visible"/>
                                      </p:to>
                                    </p:set>
                                    <p:animEffect transition="in" filter="fade">
                                      <p:cBhvr>
                                        <p:cTn id="219" dur="1000"/>
                                        <p:tgtEl>
                                          <p:spTgt spid="36"/>
                                        </p:tgtEl>
                                      </p:cBhvr>
                                    </p:animEffect>
                                  </p:childTnLst>
                                </p:cTn>
                              </p:par>
                              <p:par>
                                <p:cTn id="220" presetID="53" presetClass="entr" presetSubtype="0" fill="hold" grpId="0" nodeType="withEffect">
                                  <p:stCondLst>
                                    <p:cond delay="0"/>
                                  </p:stCondLst>
                                  <p:childTnLst>
                                    <p:set>
                                      <p:cBhvr>
                                        <p:cTn id="221" dur="1" fill="hold">
                                          <p:stCondLst>
                                            <p:cond delay="0"/>
                                          </p:stCondLst>
                                        </p:cTn>
                                        <p:tgtEl>
                                          <p:spTgt spid="35"/>
                                        </p:tgtEl>
                                        <p:attrNameLst>
                                          <p:attrName>style.visibility</p:attrName>
                                        </p:attrNameLst>
                                      </p:cBhvr>
                                      <p:to>
                                        <p:strVal val="visible"/>
                                      </p:to>
                                    </p:set>
                                    <p:anim calcmode="lin" valueType="num">
                                      <p:cBhvr>
                                        <p:cTn id="222" dur="1000" fill="hold"/>
                                        <p:tgtEl>
                                          <p:spTgt spid="35"/>
                                        </p:tgtEl>
                                        <p:attrNameLst>
                                          <p:attrName>ppt_w</p:attrName>
                                        </p:attrNameLst>
                                      </p:cBhvr>
                                      <p:tavLst>
                                        <p:tav tm="0">
                                          <p:val>
                                            <p:fltVal val="0"/>
                                          </p:val>
                                        </p:tav>
                                        <p:tav tm="100000">
                                          <p:val>
                                            <p:strVal val="#ppt_w"/>
                                          </p:val>
                                        </p:tav>
                                      </p:tavLst>
                                    </p:anim>
                                    <p:anim calcmode="lin" valueType="num">
                                      <p:cBhvr>
                                        <p:cTn id="223" dur="1000" fill="hold"/>
                                        <p:tgtEl>
                                          <p:spTgt spid="35"/>
                                        </p:tgtEl>
                                        <p:attrNameLst>
                                          <p:attrName>ppt_h</p:attrName>
                                        </p:attrNameLst>
                                      </p:cBhvr>
                                      <p:tavLst>
                                        <p:tav tm="0">
                                          <p:val>
                                            <p:fltVal val="0"/>
                                          </p:val>
                                        </p:tav>
                                        <p:tav tm="100000">
                                          <p:val>
                                            <p:strVal val="#ppt_h"/>
                                          </p:val>
                                        </p:tav>
                                      </p:tavLst>
                                    </p:anim>
                                    <p:animEffect transition="in" filter="fade">
                                      <p:cBhvr>
                                        <p:cTn id="224" dur="1000"/>
                                        <p:tgtEl>
                                          <p:spTgt spid="35"/>
                                        </p:tgtEl>
                                      </p:cBhvr>
                                    </p:animEffect>
                                  </p:childTnLst>
                                </p:cTn>
                              </p:par>
                            </p:childTnLst>
                          </p:cTn>
                        </p:par>
                      </p:childTnLst>
                    </p:cTn>
                  </p:par>
                  <p:par>
                    <p:cTn id="225" fill="hold">
                      <p:stCondLst>
                        <p:cond delay="indefinite"/>
                      </p:stCondLst>
                      <p:childTnLst>
                        <p:par>
                          <p:cTn id="226" fill="hold">
                            <p:stCondLst>
                              <p:cond delay="0"/>
                            </p:stCondLst>
                            <p:childTnLst>
                              <p:par>
                                <p:cTn id="227" presetID="10" presetClass="entr" presetSubtype="0" fill="hold" grpId="0" nodeType="clickEffect">
                                  <p:stCondLst>
                                    <p:cond delay="0"/>
                                  </p:stCondLst>
                                  <p:childTnLst>
                                    <p:set>
                                      <p:cBhvr>
                                        <p:cTn id="228" dur="1" fill="hold">
                                          <p:stCondLst>
                                            <p:cond delay="0"/>
                                          </p:stCondLst>
                                        </p:cTn>
                                        <p:tgtEl>
                                          <p:spTgt spid="38"/>
                                        </p:tgtEl>
                                        <p:attrNameLst>
                                          <p:attrName>style.visibility</p:attrName>
                                        </p:attrNameLst>
                                      </p:cBhvr>
                                      <p:to>
                                        <p:strVal val="visible"/>
                                      </p:to>
                                    </p:set>
                                    <p:animEffect transition="in" filter="fade">
                                      <p:cBhvr>
                                        <p:cTn id="229" dur="1000"/>
                                        <p:tgtEl>
                                          <p:spTgt spid="38"/>
                                        </p:tgtEl>
                                      </p:cBhvr>
                                    </p:animEffect>
                                  </p:childTnLst>
                                </p:cTn>
                              </p:par>
                              <p:par>
                                <p:cTn id="230" presetID="53" presetClass="entr" presetSubtype="0" fill="hold" grpId="0" nodeType="withEffect">
                                  <p:stCondLst>
                                    <p:cond delay="0"/>
                                  </p:stCondLst>
                                  <p:childTnLst>
                                    <p:set>
                                      <p:cBhvr>
                                        <p:cTn id="231" dur="1" fill="hold">
                                          <p:stCondLst>
                                            <p:cond delay="0"/>
                                          </p:stCondLst>
                                        </p:cTn>
                                        <p:tgtEl>
                                          <p:spTgt spid="37"/>
                                        </p:tgtEl>
                                        <p:attrNameLst>
                                          <p:attrName>style.visibility</p:attrName>
                                        </p:attrNameLst>
                                      </p:cBhvr>
                                      <p:to>
                                        <p:strVal val="visible"/>
                                      </p:to>
                                    </p:set>
                                    <p:anim calcmode="lin" valueType="num">
                                      <p:cBhvr>
                                        <p:cTn id="232" dur="1000" fill="hold"/>
                                        <p:tgtEl>
                                          <p:spTgt spid="37"/>
                                        </p:tgtEl>
                                        <p:attrNameLst>
                                          <p:attrName>ppt_w</p:attrName>
                                        </p:attrNameLst>
                                      </p:cBhvr>
                                      <p:tavLst>
                                        <p:tav tm="0">
                                          <p:val>
                                            <p:fltVal val="0"/>
                                          </p:val>
                                        </p:tav>
                                        <p:tav tm="100000">
                                          <p:val>
                                            <p:strVal val="#ppt_w"/>
                                          </p:val>
                                        </p:tav>
                                      </p:tavLst>
                                    </p:anim>
                                    <p:anim calcmode="lin" valueType="num">
                                      <p:cBhvr>
                                        <p:cTn id="233" dur="1000" fill="hold"/>
                                        <p:tgtEl>
                                          <p:spTgt spid="37"/>
                                        </p:tgtEl>
                                        <p:attrNameLst>
                                          <p:attrName>ppt_h</p:attrName>
                                        </p:attrNameLst>
                                      </p:cBhvr>
                                      <p:tavLst>
                                        <p:tav tm="0">
                                          <p:val>
                                            <p:fltVal val="0"/>
                                          </p:val>
                                        </p:tav>
                                        <p:tav tm="100000">
                                          <p:val>
                                            <p:strVal val="#ppt_h"/>
                                          </p:val>
                                        </p:tav>
                                      </p:tavLst>
                                    </p:anim>
                                    <p:animEffect transition="in" filter="fade">
                                      <p:cBhvr>
                                        <p:cTn id="234" dur="1000"/>
                                        <p:tgtEl>
                                          <p:spTgt spid="37"/>
                                        </p:tgtEl>
                                      </p:cBhvr>
                                    </p:animEffect>
                                  </p:childTnLst>
                                </p:cTn>
                              </p:par>
                            </p:childTnLst>
                          </p:cTn>
                        </p:par>
                      </p:childTnLst>
                    </p:cTn>
                  </p:par>
                  <p:par>
                    <p:cTn id="235" fill="hold">
                      <p:stCondLst>
                        <p:cond delay="indefinite"/>
                      </p:stCondLst>
                      <p:childTnLst>
                        <p:par>
                          <p:cTn id="236" fill="hold">
                            <p:stCondLst>
                              <p:cond delay="0"/>
                            </p:stCondLst>
                            <p:childTnLst>
                              <p:par>
                                <p:cTn id="237" presetID="10" presetClass="entr" presetSubtype="0" fill="hold" grpId="0" nodeType="clickEffect">
                                  <p:stCondLst>
                                    <p:cond delay="0"/>
                                  </p:stCondLst>
                                  <p:childTnLst>
                                    <p:set>
                                      <p:cBhvr>
                                        <p:cTn id="238" dur="1" fill="hold">
                                          <p:stCondLst>
                                            <p:cond delay="0"/>
                                          </p:stCondLst>
                                        </p:cTn>
                                        <p:tgtEl>
                                          <p:spTgt spid="40"/>
                                        </p:tgtEl>
                                        <p:attrNameLst>
                                          <p:attrName>style.visibility</p:attrName>
                                        </p:attrNameLst>
                                      </p:cBhvr>
                                      <p:to>
                                        <p:strVal val="visible"/>
                                      </p:to>
                                    </p:set>
                                    <p:animEffect transition="in" filter="fade">
                                      <p:cBhvr>
                                        <p:cTn id="239" dur="1000"/>
                                        <p:tgtEl>
                                          <p:spTgt spid="40"/>
                                        </p:tgtEl>
                                      </p:cBhvr>
                                    </p:animEffect>
                                  </p:childTnLst>
                                </p:cTn>
                              </p:par>
                              <p:par>
                                <p:cTn id="240" presetID="53" presetClass="entr" presetSubtype="0" fill="hold" grpId="0" nodeType="withEffect">
                                  <p:stCondLst>
                                    <p:cond delay="0"/>
                                  </p:stCondLst>
                                  <p:childTnLst>
                                    <p:set>
                                      <p:cBhvr>
                                        <p:cTn id="241" dur="1" fill="hold">
                                          <p:stCondLst>
                                            <p:cond delay="0"/>
                                          </p:stCondLst>
                                        </p:cTn>
                                        <p:tgtEl>
                                          <p:spTgt spid="39"/>
                                        </p:tgtEl>
                                        <p:attrNameLst>
                                          <p:attrName>style.visibility</p:attrName>
                                        </p:attrNameLst>
                                      </p:cBhvr>
                                      <p:to>
                                        <p:strVal val="visible"/>
                                      </p:to>
                                    </p:set>
                                    <p:anim calcmode="lin" valueType="num">
                                      <p:cBhvr>
                                        <p:cTn id="242" dur="1000" fill="hold"/>
                                        <p:tgtEl>
                                          <p:spTgt spid="39"/>
                                        </p:tgtEl>
                                        <p:attrNameLst>
                                          <p:attrName>ppt_w</p:attrName>
                                        </p:attrNameLst>
                                      </p:cBhvr>
                                      <p:tavLst>
                                        <p:tav tm="0">
                                          <p:val>
                                            <p:fltVal val="0"/>
                                          </p:val>
                                        </p:tav>
                                        <p:tav tm="100000">
                                          <p:val>
                                            <p:strVal val="#ppt_w"/>
                                          </p:val>
                                        </p:tav>
                                      </p:tavLst>
                                    </p:anim>
                                    <p:anim calcmode="lin" valueType="num">
                                      <p:cBhvr>
                                        <p:cTn id="243" dur="1000" fill="hold"/>
                                        <p:tgtEl>
                                          <p:spTgt spid="39"/>
                                        </p:tgtEl>
                                        <p:attrNameLst>
                                          <p:attrName>ppt_h</p:attrName>
                                        </p:attrNameLst>
                                      </p:cBhvr>
                                      <p:tavLst>
                                        <p:tav tm="0">
                                          <p:val>
                                            <p:fltVal val="0"/>
                                          </p:val>
                                        </p:tav>
                                        <p:tav tm="100000">
                                          <p:val>
                                            <p:strVal val="#ppt_h"/>
                                          </p:val>
                                        </p:tav>
                                      </p:tavLst>
                                    </p:anim>
                                    <p:animEffect transition="in" filter="fade">
                                      <p:cBhvr>
                                        <p:cTn id="244" dur="1000"/>
                                        <p:tgtEl>
                                          <p:spTgt spid="39"/>
                                        </p:tgtEl>
                                      </p:cBhvr>
                                    </p:animEffect>
                                  </p:childTnLst>
                                </p:cTn>
                              </p:par>
                            </p:childTnLst>
                          </p:cTn>
                        </p:par>
                      </p:childTnLst>
                    </p:cTn>
                  </p:par>
                  <p:par>
                    <p:cTn id="245" fill="hold">
                      <p:stCondLst>
                        <p:cond delay="indefinite"/>
                      </p:stCondLst>
                      <p:childTnLst>
                        <p:par>
                          <p:cTn id="246" fill="hold">
                            <p:stCondLst>
                              <p:cond delay="0"/>
                            </p:stCondLst>
                            <p:childTnLst>
                              <p:par>
                                <p:cTn id="247" presetID="53" presetClass="entr" presetSubtype="0" fill="hold" grpId="0" nodeType="clickEffect">
                                  <p:stCondLst>
                                    <p:cond delay="0"/>
                                  </p:stCondLst>
                                  <p:childTnLst>
                                    <p:set>
                                      <p:cBhvr>
                                        <p:cTn id="248" dur="1" fill="hold">
                                          <p:stCondLst>
                                            <p:cond delay="0"/>
                                          </p:stCondLst>
                                        </p:cTn>
                                        <p:tgtEl>
                                          <p:spTgt spid="99"/>
                                        </p:tgtEl>
                                        <p:attrNameLst>
                                          <p:attrName>style.visibility</p:attrName>
                                        </p:attrNameLst>
                                      </p:cBhvr>
                                      <p:to>
                                        <p:strVal val="visible"/>
                                      </p:to>
                                    </p:set>
                                    <p:anim calcmode="lin" valueType="num">
                                      <p:cBhvr>
                                        <p:cTn id="249" dur="1000" fill="hold"/>
                                        <p:tgtEl>
                                          <p:spTgt spid="99"/>
                                        </p:tgtEl>
                                        <p:attrNameLst>
                                          <p:attrName>ppt_w</p:attrName>
                                        </p:attrNameLst>
                                      </p:cBhvr>
                                      <p:tavLst>
                                        <p:tav tm="0">
                                          <p:val>
                                            <p:fltVal val="0"/>
                                          </p:val>
                                        </p:tav>
                                        <p:tav tm="100000">
                                          <p:val>
                                            <p:strVal val="#ppt_w"/>
                                          </p:val>
                                        </p:tav>
                                      </p:tavLst>
                                    </p:anim>
                                    <p:anim calcmode="lin" valueType="num">
                                      <p:cBhvr>
                                        <p:cTn id="250" dur="1000" fill="hold"/>
                                        <p:tgtEl>
                                          <p:spTgt spid="99"/>
                                        </p:tgtEl>
                                        <p:attrNameLst>
                                          <p:attrName>ppt_h</p:attrName>
                                        </p:attrNameLst>
                                      </p:cBhvr>
                                      <p:tavLst>
                                        <p:tav tm="0">
                                          <p:val>
                                            <p:fltVal val="0"/>
                                          </p:val>
                                        </p:tav>
                                        <p:tav tm="100000">
                                          <p:val>
                                            <p:strVal val="#ppt_h"/>
                                          </p:val>
                                        </p:tav>
                                      </p:tavLst>
                                    </p:anim>
                                    <p:animEffect transition="in" filter="fade">
                                      <p:cBhvr>
                                        <p:cTn id="251" dur="1000"/>
                                        <p:tgtEl>
                                          <p:spTgt spid="99"/>
                                        </p:tgtEl>
                                      </p:cBhvr>
                                    </p:animEffect>
                                  </p:childTnLst>
                                </p:cTn>
                              </p:par>
                            </p:childTnLst>
                          </p:cTn>
                        </p:par>
                        <p:par>
                          <p:cTn id="252" fill="hold">
                            <p:stCondLst>
                              <p:cond delay="1000"/>
                            </p:stCondLst>
                            <p:childTnLst>
                              <p:par>
                                <p:cTn id="253" presetID="53" presetClass="exit" presetSubtype="0" fill="hold" grpId="1" nodeType="afterEffect">
                                  <p:stCondLst>
                                    <p:cond delay="0"/>
                                  </p:stCondLst>
                                  <p:childTnLst>
                                    <p:anim calcmode="lin" valueType="num">
                                      <p:cBhvr>
                                        <p:cTn id="254" dur="1000"/>
                                        <p:tgtEl>
                                          <p:spTgt spid="93"/>
                                        </p:tgtEl>
                                        <p:attrNameLst>
                                          <p:attrName>ppt_w</p:attrName>
                                        </p:attrNameLst>
                                      </p:cBhvr>
                                      <p:tavLst>
                                        <p:tav tm="0">
                                          <p:val>
                                            <p:strVal val="ppt_w"/>
                                          </p:val>
                                        </p:tav>
                                        <p:tav tm="100000">
                                          <p:val>
                                            <p:fltVal val="0"/>
                                          </p:val>
                                        </p:tav>
                                      </p:tavLst>
                                    </p:anim>
                                    <p:anim calcmode="lin" valueType="num">
                                      <p:cBhvr>
                                        <p:cTn id="255" dur="1000"/>
                                        <p:tgtEl>
                                          <p:spTgt spid="93"/>
                                        </p:tgtEl>
                                        <p:attrNameLst>
                                          <p:attrName>ppt_h</p:attrName>
                                        </p:attrNameLst>
                                      </p:cBhvr>
                                      <p:tavLst>
                                        <p:tav tm="0">
                                          <p:val>
                                            <p:strVal val="ppt_h"/>
                                          </p:val>
                                        </p:tav>
                                        <p:tav tm="100000">
                                          <p:val>
                                            <p:fltVal val="0"/>
                                          </p:val>
                                        </p:tav>
                                      </p:tavLst>
                                    </p:anim>
                                    <p:animEffect transition="out" filter="fade">
                                      <p:cBhvr>
                                        <p:cTn id="256" dur="1000"/>
                                        <p:tgtEl>
                                          <p:spTgt spid="93"/>
                                        </p:tgtEl>
                                      </p:cBhvr>
                                    </p:animEffect>
                                    <p:set>
                                      <p:cBhvr>
                                        <p:cTn id="257" dur="1" fill="hold">
                                          <p:stCondLst>
                                            <p:cond delay="999"/>
                                          </p:stCondLst>
                                        </p:cTn>
                                        <p:tgtEl>
                                          <p:spTgt spid="93"/>
                                        </p:tgtEl>
                                        <p:attrNameLst>
                                          <p:attrName>style.visibility</p:attrName>
                                        </p:attrNameLst>
                                      </p:cBhvr>
                                      <p:to>
                                        <p:strVal val="hidden"/>
                                      </p:to>
                                    </p:set>
                                  </p:childTnLst>
                                </p:cTn>
                              </p:par>
                            </p:childTnLst>
                          </p:cTn>
                        </p:par>
                      </p:childTnLst>
                    </p:cTn>
                  </p:par>
                  <p:par>
                    <p:cTn id="258" fill="hold">
                      <p:stCondLst>
                        <p:cond delay="indefinite"/>
                      </p:stCondLst>
                      <p:childTnLst>
                        <p:par>
                          <p:cTn id="259" fill="hold">
                            <p:stCondLst>
                              <p:cond delay="0"/>
                            </p:stCondLst>
                            <p:childTnLst>
                              <p:par>
                                <p:cTn id="260" presetID="10" presetClass="entr" presetSubtype="0" fill="hold" grpId="0" nodeType="clickEffect">
                                  <p:stCondLst>
                                    <p:cond delay="0"/>
                                  </p:stCondLst>
                                  <p:childTnLst>
                                    <p:set>
                                      <p:cBhvr>
                                        <p:cTn id="261" dur="1" fill="hold">
                                          <p:stCondLst>
                                            <p:cond delay="0"/>
                                          </p:stCondLst>
                                        </p:cTn>
                                        <p:tgtEl>
                                          <p:spTgt spid="42"/>
                                        </p:tgtEl>
                                        <p:attrNameLst>
                                          <p:attrName>style.visibility</p:attrName>
                                        </p:attrNameLst>
                                      </p:cBhvr>
                                      <p:to>
                                        <p:strVal val="visible"/>
                                      </p:to>
                                    </p:set>
                                    <p:animEffect transition="in" filter="fade">
                                      <p:cBhvr>
                                        <p:cTn id="262" dur="1000"/>
                                        <p:tgtEl>
                                          <p:spTgt spid="42"/>
                                        </p:tgtEl>
                                      </p:cBhvr>
                                    </p:animEffect>
                                  </p:childTnLst>
                                </p:cTn>
                              </p:par>
                              <p:par>
                                <p:cTn id="263" presetID="53" presetClass="entr" presetSubtype="0" fill="hold" grpId="0" nodeType="withEffect">
                                  <p:stCondLst>
                                    <p:cond delay="0"/>
                                  </p:stCondLst>
                                  <p:childTnLst>
                                    <p:set>
                                      <p:cBhvr>
                                        <p:cTn id="264" dur="1" fill="hold">
                                          <p:stCondLst>
                                            <p:cond delay="0"/>
                                          </p:stCondLst>
                                        </p:cTn>
                                        <p:tgtEl>
                                          <p:spTgt spid="41"/>
                                        </p:tgtEl>
                                        <p:attrNameLst>
                                          <p:attrName>style.visibility</p:attrName>
                                        </p:attrNameLst>
                                      </p:cBhvr>
                                      <p:to>
                                        <p:strVal val="visible"/>
                                      </p:to>
                                    </p:set>
                                    <p:anim calcmode="lin" valueType="num">
                                      <p:cBhvr>
                                        <p:cTn id="265" dur="1000" fill="hold"/>
                                        <p:tgtEl>
                                          <p:spTgt spid="41"/>
                                        </p:tgtEl>
                                        <p:attrNameLst>
                                          <p:attrName>ppt_w</p:attrName>
                                        </p:attrNameLst>
                                      </p:cBhvr>
                                      <p:tavLst>
                                        <p:tav tm="0">
                                          <p:val>
                                            <p:fltVal val="0"/>
                                          </p:val>
                                        </p:tav>
                                        <p:tav tm="100000">
                                          <p:val>
                                            <p:strVal val="#ppt_w"/>
                                          </p:val>
                                        </p:tav>
                                      </p:tavLst>
                                    </p:anim>
                                    <p:anim calcmode="lin" valueType="num">
                                      <p:cBhvr>
                                        <p:cTn id="266" dur="1000" fill="hold"/>
                                        <p:tgtEl>
                                          <p:spTgt spid="41"/>
                                        </p:tgtEl>
                                        <p:attrNameLst>
                                          <p:attrName>ppt_h</p:attrName>
                                        </p:attrNameLst>
                                      </p:cBhvr>
                                      <p:tavLst>
                                        <p:tav tm="0">
                                          <p:val>
                                            <p:fltVal val="0"/>
                                          </p:val>
                                        </p:tav>
                                        <p:tav tm="100000">
                                          <p:val>
                                            <p:strVal val="#ppt_h"/>
                                          </p:val>
                                        </p:tav>
                                      </p:tavLst>
                                    </p:anim>
                                    <p:animEffect transition="in" filter="fade">
                                      <p:cBhvr>
                                        <p:cTn id="267" dur="1000"/>
                                        <p:tgtEl>
                                          <p:spTgt spid="41"/>
                                        </p:tgtEl>
                                      </p:cBhvr>
                                    </p:animEffect>
                                  </p:childTnLst>
                                </p:cTn>
                              </p:par>
                            </p:childTnLst>
                          </p:cTn>
                        </p:par>
                      </p:childTnLst>
                    </p:cTn>
                  </p:par>
                  <p:par>
                    <p:cTn id="268" fill="hold">
                      <p:stCondLst>
                        <p:cond delay="indefinite"/>
                      </p:stCondLst>
                      <p:childTnLst>
                        <p:par>
                          <p:cTn id="269" fill="hold">
                            <p:stCondLst>
                              <p:cond delay="0"/>
                            </p:stCondLst>
                            <p:childTnLst>
                              <p:par>
                                <p:cTn id="270" presetID="10" presetClass="entr" presetSubtype="0" fill="hold" grpId="0" nodeType="clickEffect">
                                  <p:stCondLst>
                                    <p:cond delay="0"/>
                                  </p:stCondLst>
                                  <p:childTnLst>
                                    <p:set>
                                      <p:cBhvr>
                                        <p:cTn id="271" dur="1" fill="hold">
                                          <p:stCondLst>
                                            <p:cond delay="0"/>
                                          </p:stCondLst>
                                        </p:cTn>
                                        <p:tgtEl>
                                          <p:spTgt spid="44"/>
                                        </p:tgtEl>
                                        <p:attrNameLst>
                                          <p:attrName>style.visibility</p:attrName>
                                        </p:attrNameLst>
                                      </p:cBhvr>
                                      <p:to>
                                        <p:strVal val="visible"/>
                                      </p:to>
                                    </p:set>
                                    <p:animEffect transition="in" filter="fade">
                                      <p:cBhvr>
                                        <p:cTn id="272" dur="1000"/>
                                        <p:tgtEl>
                                          <p:spTgt spid="44"/>
                                        </p:tgtEl>
                                      </p:cBhvr>
                                    </p:animEffect>
                                  </p:childTnLst>
                                </p:cTn>
                              </p:par>
                              <p:par>
                                <p:cTn id="273" presetID="53" presetClass="entr" presetSubtype="0" fill="hold" grpId="0" nodeType="withEffect">
                                  <p:stCondLst>
                                    <p:cond delay="0"/>
                                  </p:stCondLst>
                                  <p:childTnLst>
                                    <p:set>
                                      <p:cBhvr>
                                        <p:cTn id="274" dur="1" fill="hold">
                                          <p:stCondLst>
                                            <p:cond delay="0"/>
                                          </p:stCondLst>
                                        </p:cTn>
                                        <p:tgtEl>
                                          <p:spTgt spid="43"/>
                                        </p:tgtEl>
                                        <p:attrNameLst>
                                          <p:attrName>style.visibility</p:attrName>
                                        </p:attrNameLst>
                                      </p:cBhvr>
                                      <p:to>
                                        <p:strVal val="visible"/>
                                      </p:to>
                                    </p:set>
                                    <p:anim calcmode="lin" valueType="num">
                                      <p:cBhvr>
                                        <p:cTn id="275" dur="1000" fill="hold"/>
                                        <p:tgtEl>
                                          <p:spTgt spid="43"/>
                                        </p:tgtEl>
                                        <p:attrNameLst>
                                          <p:attrName>ppt_w</p:attrName>
                                        </p:attrNameLst>
                                      </p:cBhvr>
                                      <p:tavLst>
                                        <p:tav tm="0">
                                          <p:val>
                                            <p:fltVal val="0"/>
                                          </p:val>
                                        </p:tav>
                                        <p:tav tm="100000">
                                          <p:val>
                                            <p:strVal val="#ppt_w"/>
                                          </p:val>
                                        </p:tav>
                                      </p:tavLst>
                                    </p:anim>
                                    <p:anim calcmode="lin" valueType="num">
                                      <p:cBhvr>
                                        <p:cTn id="276" dur="1000" fill="hold"/>
                                        <p:tgtEl>
                                          <p:spTgt spid="43"/>
                                        </p:tgtEl>
                                        <p:attrNameLst>
                                          <p:attrName>ppt_h</p:attrName>
                                        </p:attrNameLst>
                                      </p:cBhvr>
                                      <p:tavLst>
                                        <p:tav tm="0">
                                          <p:val>
                                            <p:fltVal val="0"/>
                                          </p:val>
                                        </p:tav>
                                        <p:tav tm="100000">
                                          <p:val>
                                            <p:strVal val="#ppt_h"/>
                                          </p:val>
                                        </p:tav>
                                      </p:tavLst>
                                    </p:anim>
                                    <p:animEffect transition="in" filter="fade">
                                      <p:cBhvr>
                                        <p:cTn id="277" dur="1000"/>
                                        <p:tgtEl>
                                          <p:spTgt spid="43"/>
                                        </p:tgtEl>
                                      </p:cBhvr>
                                    </p:animEffect>
                                  </p:childTnLst>
                                </p:cTn>
                              </p:par>
                            </p:childTnLst>
                          </p:cTn>
                        </p:par>
                      </p:childTnLst>
                    </p:cTn>
                  </p:par>
                  <p:par>
                    <p:cTn id="278" fill="hold">
                      <p:stCondLst>
                        <p:cond delay="indefinite"/>
                      </p:stCondLst>
                      <p:childTnLst>
                        <p:par>
                          <p:cTn id="279" fill="hold">
                            <p:stCondLst>
                              <p:cond delay="0"/>
                            </p:stCondLst>
                            <p:childTnLst>
                              <p:par>
                                <p:cTn id="280" presetID="10" presetClass="entr" presetSubtype="0" fill="hold" grpId="0" nodeType="clickEffect">
                                  <p:stCondLst>
                                    <p:cond delay="0"/>
                                  </p:stCondLst>
                                  <p:childTnLst>
                                    <p:set>
                                      <p:cBhvr>
                                        <p:cTn id="281" dur="1" fill="hold">
                                          <p:stCondLst>
                                            <p:cond delay="0"/>
                                          </p:stCondLst>
                                        </p:cTn>
                                        <p:tgtEl>
                                          <p:spTgt spid="46"/>
                                        </p:tgtEl>
                                        <p:attrNameLst>
                                          <p:attrName>style.visibility</p:attrName>
                                        </p:attrNameLst>
                                      </p:cBhvr>
                                      <p:to>
                                        <p:strVal val="visible"/>
                                      </p:to>
                                    </p:set>
                                    <p:animEffect transition="in" filter="fade">
                                      <p:cBhvr>
                                        <p:cTn id="282" dur="1000"/>
                                        <p:tgtEl>
                                          <p:spTgt spid="46"/>
                                        </p:tgtEl>
                                      </p:cBhvr>
                                    </p:animEffect>
                                  </p:childTnLst>
                                </p:cTn>
                              </p:par>
                              <p:par>
                                <p:cTn id="283" presetID="53" presetClass="entr" presetSubtype="0" fill="hold" grpId="0" nodeType="withEffect">
                                  <p:stCondLst>
                                    <p:cond delay="0"/>
                                  </p:stCondLst>
                                  <p:childTnLst>
                                    <p:set>
                                      <p:cBhvr>
                                        <p:cTn id="284" dur="1" fill="hold">
                                          <p:stCondLst>
                                            <p:cond delay="0"/>
                                          </p:stCondLst>
                                        </p:cTn>
                                        <p:tgtEl>
                                          <p:spTgt spid="45"/>
                                        </p:tgtEl>
                                        <p:attrNameLst>
                                          <p:attrName>style.visibility</p:attrName>
                                        </p:attrNameLst>
                                      </p:cBhvr>
                                      <p:to>
                                        <p:strVal val="visible"/>
                                      </p:to>
                                    </p:set>
                                    <p:anim calcmode="lin" valueType="num">
                                      <p:cBhvr>
                                        <p:cTn id="285" dur="1000" fill="hold"/>
                                        <p:tgtEl>
                                          <p:spTgt spid="45"/>
                                        </p:tgtEl>
                                        <p:attrNameLst>
                                          <p:attrName>ppt_w</p:attrName>
                                        </p:attrNameLst>
                                      </p:cBhvr>
                                      <p:tavLst>
                                        <p:tav tm="0">
                                          <p:val>
                                            <p:fltVal val="0"/>
                                          </p:val>
                                        </p:tav>
                                        <p:tav tm="100000">
                                          <p:val>
                                            <p:strVal val="#ppt_w"/>
                                          </p:val>
                                        </p:tav>
                                      </p:tavLst>
                                    </p:anim>
                                    <p:anim calcmode="lin" valueType="num">
                                      <p:cBhvr>
                                        <p:cTn id="286" dur="1000" fill="hold"/>
                                        <p:tgtEl>
                                          <p:spTgt spid="45"/>
                                        </p:tgtEl>
                                        <p:attrNameLst>
                                          <p:attrName>ppt_h</p:attrName>
                                        </p:attrNameLst>
                                      </p:cBhvr>
                                      <p:tavLst>
                                        <p:tav tm="0">
                                          <p:val>
                                            <p:fltVal val="0"/>
                                          </p:val>
                                        </p:tav>
                                        <p:tav tm="100000">
                                          <p:val>
                                            <p:strVal val="#ppt_h"/>
                                          </p:val>
                                        </p:tav>
                                      </p:tavLst>
                                    </p:anim>
                                    <p:animEffect transition="in" filter="fade">
                                      <p:cBhvr>
                                        <p:cTn id="287" dur="1000"/>
                                        <p:tgtEl>
                                          <p:spTgt spid="45"/>
                                        </p:tgtEl>
                                      </p:cBhvr>
                                    </p:animEffect>
                                  </p:childTnLst>
                                </p:cTn>
                              </p:par>
                            </p:childTnLst>
                          </p:cTn>
                        </p:par>
                      </p:childTnLst>
                    </p:cTn>
                  </p:par>
                  <p:par>
                    <p:cTn id="288" fill="hold">
                      <p:stCondLst>
                        <p:cond delay="indefinite"/>
                      </p:stCondLst>
                      <p:childTnLst>
                        <p:par>
                          <p:cTn id="289" fill="hold">
                            <p:stCondLst>
                              <p:cond delay="0"/>
                            </p:stCondLst>
                            <p:childTnLst>
                              <p:par>
                                <p:cTn id="290" presetID="10" presetClass="entr" presetSubtype="0" fill="hold" grpId="0" nodeType="clickEffect">
                                  <p:stCondLst>
                                    <p:cond delay="0"/>
                                  </p:stCondLst>
                                  <p:childTnLst>
                                    <p:set>
                                      <p:cBhvr>
                                        <p:cTn id="291" dur="1" fill="hold">
                                          <p:stCondLst>
                                            <p:cond delay="0"/>
                                          </p:stCondLst>
                                        </p:cTn>
                                        <p:tgtEl>
                                          <p:spTgt spid="48"/>
                                        </p:tgtEl>
                                        <p:attrNameLst>
                                          <p:attrName>style.visibility</p:attrName>
                                        </p:attrNameLst>
                                      </p:cBhvr>
                                      <p:to>
                                        <p:strVal val="visible"/>
                                      </p:to>
                                    </p:set>
                                    <p:animEffect transition="in" filter="fade">
                                      <p:cBhvr>
                                        <p:cTn id="292" dur="1000"/>
                                        <p:tgtEl>
                                          <p:spTgt spid="48"/>
                                        </p:tgtEl>
                                      </p:cBhvr>
                                    </p:animEffect>
                                  </p:childTnLst>
                                </p:cTn>
                              </p:par>
                              <p:par>
                                <p:cTn id="293" presetID="53" presetClass="entr" presetSubtype="0" fill="hold" grpId="0" nodeType="withEffect">
                                  <p:stCondLst>
                                    <p:cond delay="0"/>
                                  </p:stCondLst>
                                  <p:childTnLst>
                                    <p:set>
                                      <p:cBhvr>
                                        <p:cTn id="294" dur="1" fill="hold">
                                          <p:stCondLst>
                                            <p:cond delay="0"/>
                                          </p:stCondLst>
                                        </p:cTn>
                                        <p:tgtEl>
                                          <p:spTgt spid="47"/>
                                        </p:tgtEl>
                                        <p:attrNameLst>
                                          <p:attrName>style.visibility</p:attrName>
                                        </p:attrNameLst>
                                      </p:cBhvr>
                                      <p:to>
                                        <p:strVal val="visible"/>
                                      </p:to>
                                    </p:set>
                                    <p:anim calcmode="lin" valueType="num">
                                      <p:cBhvr>
                                        <p:cTn id="295" dur="1000" fill="hold"/>
                                        <p:tgtEl>
                                          <p:spTgt spid="47"/>
                                        </p:tgtEl>
                                        <p:attrNameLst>
                                          <p:attrName>ppt_w</p:attrName>
                                        </p:attrNameLst>
                                      </p:cBhvr>
                                      <p:tavLst>
                                        <p:tav tm="0">
                                          <p:val>
                                            <p:fltVal val="0"/>
                                          </p:val>
                                        </p:tav>
                                        <p:tav tm="100000">
                                          <p:val>
                                            <p:strVal val="#ppt_w"/>
                                          </p:val>
                                        </p:tav>
                                      </p:tavLst>
                                    </p:anim>
                                    <p:anim calcmode="lin" valueType="num">
                                      <p:cBhvr>
                                        <p:cTn id="296" dur="1000" fill="hold"/>
                                        <p:tgtEl>
                                          <p:spTgt spid="47"/>
                                        </p:tgtEl>
                                        <p:attrNameLst>
                                          <p:attrName>ppt_h</p:attrName>
                                        </p:attrNameLst>
                                      </p:cBhvr>
                                      <p:tavLst>
                                        <p:tav tm="0">
                                          <p:val>
                                            <p:fltVal val="0"/>
                                          </p:val>
                                        </p:tav>
                                        <p:tav tm="100000">
                                          <p:val>
                                            <p:strVal val="#ppt_h"/>
                                          </p:val>
                                        </p:tav>
                                      </p:tavLst>
                                    </p:anim>
                                    <p:animEffect transition="in" filter="fade">
                                      <p:cBhvr>
                                        <p:cTn id="297" dur="1000"/>
                                        <p:tgtEl>
                                          <p:spTgt spid="47"/>
                                        </p:tgtEl>
                                      </p:cBhvr>
                                    </p:animEffect>
                                  </p:childTnLst>
                                </p:cTn>
                              </p:par>
                            </p:childTnLst>
                          </p:cTn>
                        </p:par>
                      </p:childTnLst>
                    </p:cTn>
                  </p:par>
                  <p:par>
                    <p:cTn id="298" fill="hold">
                      <p:stCondLst>
                        <p:cond delay="indefinite"/>
                      </p:stCondLst>
                      <p:childTnLst>
                        <p:par>
                          <p:cTn id="299" fill="hold">
                            <p:stCondLst>
                              <p:cond delay="0"/>
                            </p:stCondLst>
                            <p:childTnLst>
                              <p:par>
                                <p:cTn id="300" presetID="10" presetClass="entr" presetSubtype="0" fill="hold" nodeType="clickEffect">
                                  <p:stCondLst>
                                    <p:cond delay="0"/>
                                  </p:stCondLst>
                                  <p:childTnLst>
                                    <p:set>
                                      <p:cBhvr>
                                        <p:cTn id="301" dur="1" fill="hold">
                                          <p:stCondLst>
                                            <p:cond delay="0"/>
                                          </p:stCondLst>
                                        </p:cTn>
                                        <p:tgtEl>
                                          <p:spTgt spid="65"/>
                                        </p:tgtEl>
                                        <p:attrNameLst>
                                          <p:attrName>style.visibility</p:attrName>
                                        </p:attrNameLst>
                                      </p:cBhvr>
                                      <p:to>
                                        <p:strVal val="visible"/>
                                      </p:to>
                                    </p:set>
                                    <p:animEffect transition="in" filter="fade">
                                      <p:cBhvr>
                                        <p:cTn id="302" dur="1000"/>
                                        <p:tgtEl>
                                          <p:spTgt spid="65"/>
                                        </p:tgtEl>
                                      </p:cBhvr>
                                    </p:animEffect>
                                  </p:childTnLst>
                                </p:cTn>
                              </p:par>
                              <p:par>
                                <p:cTn id="303" presetID="53" presetClass="entr" presetSubtype="0" fill="hold" grpId="0" nodeType="withEffect">
                                  <p:stCondLst>
                                    <p:cond delay="0"/>
                                  </p:stCondLst>
                                  <p:childTnLst>
                                    <p:set>
                                      <p:cBhvr>
                                        <p:cTn id="304" dur="1" fill="hold">
                                          <p:stCondLst>
                                            <p:cond delay="0"/>
                                          </p:stCondLst>
                                        </p:cTn>
                                        <p:tgtEl>
                                          <p:spTgt spid="63"/>
                                        </p:tgtEl>
                                        <p:attrNameLst>
                                          <p:attrName>style.visibility</p:attrName>
                                        </p:attrNameLst>
                                      </p:cBhvr>
                                      <p:to>
                                        <p:strVal val="visible"/>
                                      </p:to>
                                    </p:set>
                                    <p:anim calcmode="lin" valueType="num">
                                      <p:cBhvr>
                                        <p:cTn id="305" dur="1000" fill="hold"/>
                                        <p:tgtEl>
                                          <p:spTgt spid="63"/>
                                        </p:tgtEl>
                                        <p:attrNameLst>
                                          <p:attrName>ppt_w</p:attrName>
                                        </p:attrNameLst>
                                      </p:cBhvr>
                                      <p:tavLst>
                                        <p:tav tm="0">
                                          <p:val>
                                            <p:fltVal val="0"/>
                                          </p:val>
                                        </p:tav>
                                        <p:tav tm="100000">
                                          <p:val>
                                            <p:strVal val="#ppt_w"/>
                                          </p:val>
                                        </p:tav>
                                      </p:tavLst>
                                    </p:anim>
                                    <p:anim calcmode="lin" valueType="num">
                                      <p:cBhvr>
                                        <p:cTn id="306" dur="1000" fill="hold"/>
                                        <p:tgtEl>
                                          <p:spTgt spid="63"/>
                                        </p:tgtEl>
                                        <p:attrNameLst>
                                          <p:attrName>ppt_h</p:attrName>
                                        </p:attrNameLst>
                                      </p:cBhvr>
                                      <p:tavLst>
                                        <p:tav tm="0">
                                          <p:val>
                                            <p:fltVal val="0"/>
                                          </p:val>
                                        </p:tav>
                                        <p:tav tm="100000">
                                          <p:val>
                                            <p:strVal val="#ppt_h"/>
                                          </p:val>
                                        </p:tav>
                                      </p:tavLst>
                                    </p:anim>
                                    <p:animEffect transition="in" filter="fade">
                                      <p:cBhvr>
                                        <p:cTn id="307" dur="1000"/>
                                        <p:tgtEl>
                                          <p:spTgt spid="63"/>
                                        </p:tgtEl>
                                      </p:cBhvr>
                                    </p:animEffect>
                                  </p:childTnLst>
                                </p:cTn>
                              </p:par>
                              <p:par>
                                <p:cTn id="308" presetID="10" presetClass="entr" presetSubtype="0" fill="hold" grpId="0" nodeType="withEffect">
                                  <p:stCondLst>
                                    <p:cond delay="0"/>
                                  </p:stCondLst>
                                  <p:childTnLst>
                                    <p:set>
                                      <p:cBhvr>
                                        <p:cTn id="309" dur="1" fill="hold">
                                          <p:stCondLst>
                                            <p:cond delay="0"/>
                                          </p:stCondLst>
                                        </p:cTn>
                                        <p:tgtEl>
                                          <p:spTgt spid="64"/>
                                        </p:tgtEl>
                                        <p:attrNameLst>
                                          <p:attrName>style.visibility</p:attrName>
                                        </p:attrNameLst>
                                      </p:cBhvr>
                                      <p:to>
                                        <p:strVal val="visible"/>
                                      </p:to>
                                    </p:set>
                                    <p:animEffect transition="in" filter="fade">
                                      <p:cBhvr>
                                        <p:cTn id="310" dur="1000"/>
                                        <p:tgtEl>
                                          <p:spTgt spid="64"/>
                                        </p:tgtEl>
                                      </p:cBhvr>
                                    </p:animEffect>
                                  </p:childTnLst>
                                </p:cTn>
                              </p:par>
                            </p:childTnLst>
                          </p:cTn>
                        </p:par>
                      </p:childTnLst>
                    </p:cTn>
                  </p:par>
                  <p:par>
                    <p:cTn id="311" fill="hold">
                      <p:stCondLst>
                        <p:cond delay="indefinite"/>
                      </p:stCondLst>
                      <p:childTnLst>
                        <p:par>
                          <p:cTn id="312" fill="hold">
                            <p:stCondLst>
                              <p:cond delay="0"/>
                            </p:stCondLst>
                            <p:childTnLst>
                              <p:par>
                                <p:cTn id="313" presetID="7" presetClass="emph" presetSubtype="2" fill="hold" nodeType="clickEffect">
                                  <p:stCondLst>
                                    <p:cond delay="0"/>
                                  </p:stCondLst>
                                  <p:childTnLst>
                                    <p:animClr clrSpc="rgb">
                                      <p:cBhvr>
                                        <p:cTn id="314" dur="1000" fill="hold"/>
                                        <p:tgtEl>
                                          <p:spTgt spid="63"/>
                                        </p:tgtEl>
                                        <p:attrNameLst>
                                          <p:attrName>stroke.color</p:attrName>
                                        </p:attrNameLst>
                                      </p:cBhvr>
                                      <p:to>
                                        <a:schemeClr val="bg1"/>
                                      </p:to>
                                    </p:animClr>
                                    <p:set>
                                      <p:cBhvr>
                                        <p:cTn id="315" dur="1000" fill="hold"/>
                                        <p:tgtEl>
                                          <p:spTgt spid="63"/>
                                        </p:tgtEl>
                                        <p:attrNameLst>
                                          <p:attrName>stroke.on</p:attrName>
                                        </p:attrNameLst>
                                      </p:cBhvr>
                                      <p:to>
                                        <p:strVal val="true"/>
                                      </p:to>
                                    </p:set>
                                  </p:childTnLst>
                                </p:cTn>
                              </p:par>
                              <p:par>
                                <p:cTn id="316" presetID="7" presetClass="emph" presetSubtype="2" fill="hold" nodeType="withEffect">
                                  <p:stCondLst>
                                    <p:cond delay="0"/>
                                  </p:stCondLst>
                                  <p:childTnLst>
                                    <p:animClr clrSpc="rgb">
                                      <p:cBhvr>
                                        <p:cTn id="317" dur="1000" fill="hold"/>
                                        <p:tgtEl>
                                          <p:spTgt spid="64"/>
                                        </p:tgtEl>
                                        <p:attrNameLst>
                                          <p:attrName>stroke.color</p:attrName>
                                        </p:attrNameLst>
                                      </p:cBhvr>
                                      <p:to>
                                        <a:schemeClr val="bg1"/>
                                      </p:to>
                                    </p:animClr>
                                    <p:set>
                                      <p:cBhvr>
                                        <p:cTn id="318" dur="1000" fill="hold"/>
                                        <p:tgtEl>
                                          <p:spTgt spid="64"/>
                                        </p:tgtEl>
                                        <p:attrNameLst>
                                          <p:attrName>stroke.on</p:attrName>
                                        </p:attrNameLst>
                                      </p:cBhvr>
                                      <p:to>
                                        <p:strVal val="true"/>
                                      </p:to>
                                    </p:set>
                                  </p:childTnLst>
                                </p:cTn>
                              </p:par>
                              <p:par>
                                <p:cTn id="319" presetID="53" presetClass="entr" presetSubtype="0" fill="hold" grpId="0" nodeType="withEffect">
                                  <p:stCondLst>
                                    <p:cond delay="0"/>
                                  </p:stCondLst>
                                  <p:childTnLst>
                                    <p:set>
                                      <p:cBhvr>
                                        <p:cTn id="320" dur="1" fill="hold">
                                          <p:stCondLst>
                                            <p:cond delay="0"/>
                                          </p:stCondLst>
                                        </p:cTn>
                                        <p:tgtEl>
                                          <p:spTgt spid="77"/>
                                        </p:tgtEl>
                                        <p:attrNameLst>
                                          <p:attrName>style.visibility</p:attrName>
                                        </p:attrNameLst>
                                      </p:cBhvr>
                                      <p:to>
                                        <p:strVal val="visible"/>
                                      </p:to>
                                    </p:set>
                                    <p:anim calcmode="lin" valueType="num">
                                      <p:cBhvr>
                                        <p:cTn id="321" dur="1000" fill="hold"/>
                                        <p:tgtEl>
                                          <p:spTgt spid="77"/>
                                        </p:tgtEl>
                                        <p:attrNameLst>
                                          <p:attrName>ppt_w</p:attrName>
                                        </p:attrNameLst>
                                      </p:cBhvr>
                                      <p:tavLst>
                                        <p:tav tm="0">
                                          <p:val>
                                            <p:fltVal val="0"/>
                                          </p:val>
                                        </p:tav>
                                        <p:tav tm="100000">
                                          <p:val>
                                            <p:strVal val="#ppt_w"/>
                                          </p:val>
                                        </p:tav>
                                      </p:tavLst>
                                    </p:anim>
                                    <p:anim calcmode="lin" valueType="num">
                                      <p:cBhvr>
                                        <p:cTn id="322" dur="1000" fill="hold"/>
                                        <p:tgtEl>
                                          <p:spTgt spid="77"/>
                                        </p:tgtEl>
                                        <p:attrNameLst>
                                          <p:attrName>ppt_h</p:attrName>
                                        </p:attrNameLst>
                                      </p:cBhvr>
                                      <p:tavLst>
                                        <p:tav tm="0">
                                          <p:val>
                                            <p:fltVal val="0"/>
                                          </p:val>
                                        </p:tav>
                                        <p:tav tm="100000">
                                          <p:val>
                                            <p:strVal val="#ppt_h"/>
                                          </p:val>
                                        </p:tav>
                                      </p:tavLst>
                                    </p:anim>
                                    <p:animEffect transition="in" filter="fade">
                                      <p:cBhvr>
                                        <p:cTn id="323" dur="1000"/>
                                        <p:tgtEl>
                                          <p:spTgt spid="77"/>
                                        </p:tgtEl>
                                      </p:cBhvr>
                                    </p:animEffect>
                                  </p:childTnLst>
                                </p:cTn>
                              </p:par>
                              <p:par>
                                <p:cTn id="324" presetID="10" presetClass="entr" presetSubtype="0" fill="hold" grpId="0" nodeType="withEffect">
                                  <p:stCondLst>
                                    <p:cond delay="0"/>
                                  </p:stCondLst>
                                  <p:childTnLst>
                                    <p:set>
                                      <p:cBhvr>
                                        <p:cTn id="325" dur="1" fill="hold">
                                          <p:stCondLst>
                                            <p:cond delay="0"/>
                                          </p:stCondLst>
                                        </p:cTn>
                                        <p:tgtEl>
                                          <p:spTgt spid="78"/>
                                        </p:tgtEl>
                                        <p:attrNameLst>
                                          <p:attrName>style.visibility</p:attrName>
                                        </p:attrNameLst>
                                      </p:cBhvr>
                                      <p:to>
                                        <p:strVal val="visible"/>
                                      </p:to>
                                    </p:set>
                                    <p:animEffect transition="in" filter="fade">
                                      <p:cBhvr>
                                        <p:cTn id="326" dur="1000"/>
                                        <p:tgtEl>
                                          <p:spTgt spid="78"/>
                                        </p:tgtEl>
                                      </p:cBhvr>
                                    </p:animEffect>
                                  </p:childTnLst>
                                </p:cTn>
                              </p:par>
                            </p:childTnLst>
                          </p:cTn>
                        </p:par>
                      </p:childTnLst>
                    </p:cTn>
                  </p:par>
                  <p:par>
                    <p:cTn id="327" fill="hold">
                      <p:stCondLst>
                        <p:cond delay="indefinite"/>
                      </p:stCondLst>
                      <p:childTnLst>
                        <p:par>
                          <p:cTn id="328" fill="hold">
                            <p:stCondLst>
                              <p:cond delay="0"/>
                            </p:stCondLst>
                            <p:childTnLst>
                              <p:par>
                                <p:cTn id="329" presetID="10" presetClass="entr" presetSubtype="0" fill="hold" grpId="0" nodeType="clickEffect">
                                  <p:stCondLst>
                                    <p:cond delay="0"/>
                                  </p:stCondLst>
                                  <p:childTnLst>
                                    <p:set>
                                      <p:cBhvr>
                                        <p:cTn id="330" dur="1" fill="hold">
                                          <p:stCondLst>
                                            <p:cond delay="0"/>
                                          </p:stCondLst>
                                        </p:cTn>
                                        <p:tgtEl>
                                          <p:spTgt spid="80"/>
                                        </p:tgtEl>
                                        <p:attrNameLst>
                                          <p:attrName>style.visibility</p:attrName>
                                        </p:attrNameLst>
                                      </p:cBhvr>
                                      <p:to>
                                        <p:strVal val="visible"/>
                                      </p:to>
                                    </p:set>
                                    <p:animEffect transition="in" filter="fade">
                                      <p:cBhvr>
                                        <p:cTn id="331" dur="1000"/>
                                        <p:tgtEl>
                                          <p:spTgt spid="80"/>
                                        </p:tgtEl>
                                      </p:cBhvr>
                                    </p:animEffect>
                                  </p:childTnLst>
                                </p:cTn>
                              </p:par>
                              <p:par>
                                <p:cTn id="332" presetID="53" presetClass="entr" presetSubtype="0" fill="hold" grpId="0" nodeType="withEffect">
                                  <p:stCondLst>
                                    <p:cond delay="0"/>
                                  </p:stCondLst>
                                  <p:childTnLst>
                                    <p:set>
                                      <p:cBhvr>
                                        <p:cTn id="333" dur="1" fill="hold">
                                          <p:stCondLst>
                                            <p:cond delay="0"/>
                                          </p:stCondLst>
                                        </p:cTn>
                                        <p:tgtEl>
                                          <p:spTgt spid="79"/>
                                        </p:tgtEl>
                                        <p:attrNameLst>
                                          <p:attrName>style.visibility</p:attrName>
                                        </p:attrNameLst>
                                      </p:cBhvr>
                                      <p:to>
                                        <p:strVal val="visible"/>
                                      </p:to>
                                    </p:set>
                                    <p:anim calcmode="lin" valueType="num">
                                      <p:cBhvr>
                                        <p:cTn id="334" dur="1000" fill="hold"/>
                                        <p:tgtEl>
                                          <p:spTgt spid="79"/>
                                        </p:tgtEl>
                                        <p:attrNameLst>
                                          <p:attrName>ppt_w</p:attrName>
                                        </p:attrNameLst>
                                      </p:cBhvr>
                                      <p:tavLst>
                                        <p:tav tm="0">
                                          <p:val>
                                            <p:fltVal val="0"/>
                                          </p:val>
                                        </p:tav>
                                        <p:tav tm="100000">
                                          <p:val>
                                            <p:strVal val="#ppt_w"/>
                                          </p:val>
                                        </p:tav>
                                      </p:tavLst>
                                    </p:anim>
                                    <p:anim calcmode="lin" valueType="num">
                                      <p:cBhvr>
                                        <p:cTn id="335" dur="1000" fill="hold"/>
                                        <p:tgtEl>
                                          <p:spTgt spid="79"/>
                                        </p:tgtEl>
                                        <p:attrNameLst>
                                          <p:attrName>ppt_h</p:attrName>
                                        </p:attrNameLst>
                                      </p:cBhvr>
                                      <p:tavLst>
                                        <p:tav tm="0">
                                          <p:val>
                                            <p:fltVal val="0"/>
                                          </p:val>
                                        </p:tav>
                                        <p:tav tm="100000">
                                          <p:val>
                                            <p:strVal val="#ppt_h"/>
                                          </p:val>
                                        </p:tav>
                                      </p:tavLst>
                                    </p:anim>
                                    <p:animEffect transition="in" filter="fade">
                                      <p:cBhvr>
                                        <p:cTn id="336" dur="1000"/>
                                        <p:tgtEl>
                                          <p:spTgt spid="79"/>
                                        </p:tgtEl>
                                      </p:cBhvr>
                                    </p:animEffect>
                                  </p:childTnLst>
                                </p:cTn>
                              </p:par>
                            </p:childTnLst>
                          </p:cTn>
                        </p:par>
                      </p:childTnLst>
                    </p:cTn>
                  </p:par>
                  <p:par>
                    <p:cTn id="337" fill="hold">
                      <p:stCondLst>
                        <p:cond delay="indefinite"/>
                      </p:stCondLst>
                      <p:childTnLst>
                        <p:par>
                          <p:cTn id="338" fill="hold">
                            <p:stCondLst>
                              <p:cond delay="0"/>
                            </p:stCondLst>
                            <p:childTnLst>
                              <p:par>
                                <p:cTn id="339" presetID="10" presetClass="entr" presetSubtype="0" fill="hold" grpId="0" nodeType="clickEffect">
                                  <p:stCondLst>
                                    <p:cond delay="0"/>
                                  </p:stCondLst>
                                  <p:childTnLst>
                                    <p:set>
                                      <p:cBhvr>
                                        <p:cTn id="340" dur="1" fill="hold">
                                          <p:stCondLst>
                                            <p:cond delay="0"/>
                                          </p:stCondLst>
                                        </p:cTn>
                                        <p:tgtEl>
                                          <p:spTgt spid="82"/>
                                        </p:tgtEl>
                                        <p:attrNameLst>
                                          <p:attrName>style.visibility</p:attrName>
                                        </p:attrNameLst>
                                      </p:cBhvr>
                                      <p:to>
                                        <p:strVal val="visible"/>
                                      </p:to>
                                    </p:set>
                                    <p:animEffect transition="in" filter="fade">
                                      <p:cBhvr>
                                        <p:cTn id="341" dur="1000"/>
                                        <p:tgtEl>
                                          <p:spTgt spid="82"/>
                                        </p:tgtEl>
                                      </p:cBhvr>
                                    </p:animEffect>
                                  </p:childTnLst>
                                </p:cTn>
                              </p:par>
                              <p:par>
                                <p:cTn id="342" presetID="53" presetClass="entr" presetSubtype="0" fill="hold" grpId="0" nodeType="withEffect">
                                  <p:stCondLst>
                                    <p:cond delay="0"/>
                                  </p:stCondLst>
                                  <p:childTnLst>
                                    <p:set>
                                      <p:cBhvr>
                                        <p:cTn id="343" dur="1" fill="hold">
                                          <p:stCondLst>
                                            <p:cond delay="0"/>
                                          </p:stCondLst>
                                        </p:cTn>
                                        <p:tgtEl>
                                          <p:spTgt spid="81"/>
                                        </p:tgtEl>
                                        <p:attrNameLst>
                                          <p:attrName>style.visibility</p:attrName>
                                        </p:attrNameLst>
                                      </p:cBhvr>
                                      <p:to>
                                        <p:strVal val="visible"/>
                                      </p:to>
                                    </p:set>
                                    <p:anim calcmode="lin" valueType="num">
                                      <p:cBhvr>
                                        <p:cTn id="344" dur="1000" fill="hold"/>
                                        <p:tgtEl>
                                          <p:spTgt spid="81"/>
                                        </p:tgtEl>
                                        <p:attrNameLst>
                                          <p:attrName>ppt_w</p:attrName>
                                        </p:attrNameLst>
                                      </p:cBhvr>
                                      <p:tavLst>
                                        <p:tav tm="0">
                                          <p:val>
                                            <p:fltVal val="0"/>
                                          </p:val>
                                        </p:tav>
                                        <p:tav tm="100000">
                                          <p:val>
                                            <p:strVal val="#ppt_w"/>
                                          </p:val>
                                        </p:tav>
                                      </p:tavLst>
                                    </p:anim>
                                    <p:anim calcmode="lin" valueType="num">
                                      <p:cBhvr>
                                        <p:cTn id="345" dur="1000" fill="hold"/>
                                        <p:tgtEl>
                                          <p:spTgt spid="81"/>
                                        </p:tgtEl>
                                        <p:attrNameLst>
                                          <p:attrName>ppt_h</p:attrName>
                                        </p:attrNameLst>
                                      </p:cBhvr>
                                      <p:tavLst>
                                        <p:tav tm="0">
                                          <p:val>
                                            <p:fltVal val="0"/>
                                          </p:val>
                                        </p:tav>
                                        <p:tav tm="100000">
                                          <p:val>
                                            <p:strVal val="#ppt_h"/>
                                          </p:val>
                                        </p:tav>
                                      </p:tavLst>
                                    </p:anim>
                                    <p:animEffect transition="in" filter="fade">
                                      <p:cBhvr>
                                        <p:cTn id="346" dur="1000"/>
                                        <p:tgtEl>
                                          <p:spTgt spid="81"/>
                                        </p:tgtEl>
                                      </p:cBhvr>
                                    </p:animEffect>
                                  </p:childTnLst>
                                </p:cTn>
                              </p:par>
                            </p:childTnLst>
                          </p:cTn>
                        </p:par>
                      </p:childTnLst>
                    </p:cTn>
                  </p:par>
                  <p:par>
                    <p:cTn id="347" fill="hold">
                      <p:stCondLst>
                        <p:cond delay="indefinite"/>
                      </p:stCondLst>
                      <p:childTnLst>
                        <p:par>
                          <p:cTn id="348" fill="hold">
                            <p:stCondLst>
                              <p:cond delay="0"/>
                            </p:stCondLst>
                            <p:childTnLst>
                              <p:par>
                                <p:cTn id="349" presetID="10" presetClass="entr" presetSubtype="0" fill="hold" nodeType="clickEffect">
                                  <p:stCondLst>
                                    <p:cond delay="0"/>
                                  </p:stCondLst>
                                  <p:childTnLst>
                                    <p:set>
                                      <p:cBhvr>
                                        <p:cTn id="350" dur="1" fill="hold">
                                          <p:stCondLst>
                                            <p:cond delay="0"/>
                                          </p:stCondLst>
                                        </p:cTn>
                                        <p:tgtEl>
                                          <p:spTgt spid="84"/>
                                        </p:tgtEl>
                                        <p:attrNameLst>
                                          <p:attrName>style.visibility</p:attrName>
                                        </p:attrNameLst>
                                      </p:cBhvr>
                                      <p:to>
                                        <p:strVal val="visible"/>
                                      </p:to>
                                    </p:set>
                                    <p:animEffect transition="in" filter="fade">
                                      <p:cBhvr>
                                        <p:cTn id="351" dur="1000"/>
                                        <p:tgtEl>
                                          <p:spTgt spid="84"/>
                                        </p:tgtEl>
                                      </p:cBhvr>
                                    </p:animEffect>
                                  </p:childTnLst>
                                </p:cTn>
                              </p:par>
                              <p:par>
                                <p:cTn id="352" presetID="53" presetClass="entr" presetSubtype="0" fill="hold" grpId="0" nodeType="withEffect">
                                  <p:stCondLst>
                                    <p:cond delay="0"/>
                                  </p:stCondLst>
                                  <p:childTnLst>
                                    <p:set>
                                      <p:cBhvr>
                                        <p:cTn id="353" dur="1" fill="hold">
                                          <p:stCondLst>
                                            <p:cond delay="0"/>
                                          </p:stCondLst>
                                        </p:cTn>
                                        <p:tgtEl>
                                          <p:spTgt spid="83"/>
                                        </p:tgtEl>
                                        <p:attrNameLst>
                                          <p:attrName>style.visibility</p:attrName>
                                        </p:attrNameLst>
                                      </p:cBhvr>
                                      <p:to>
                                        <p:strVal val="visible"/>
                                      </p:to>
                                    </p:set>
                                    <p:anim calcmode="lin" valueType="num">
                                      <p:cBhvr>
                                        <p:cTn id="354" dur="1000" fill="hold"/>
                                        <p:tgtEl>
                                          <p:spTgt spid="83"/>
                                        </p:tgtEl>
                                        <p:attrNameLst>
                                          <p:attrName>ppt_w</p:attrName>
                                        </p:attrNameLst>
                                      </p:cBhvr>
                                      <p:tavLst>
                                        <p:tav tm="0">
                                          <p:val>
                                            <p:fltVal val="0"/>
                                          </p:val>
                                        </p:tav>
                                        <p:tav tm="100000">
                                          <p:val>
                                            <p:strVal val="#ppt_w"/>
                                          </p:val>
                                        </p:tav>
                                      </p:tavLst>
                                    </p:anim>
                                    <p:anim calcmode="lin" valueType="num">
                                      <p:cBhvr>
                                        <p:cTn id="355" dur="1000" fill="hold"/>
                                        <p:tgtEl>
                                          <p:spTgt spid="83"/>
                                        </p:tgtEl>
                                        <p:attrNameLst>
                                          <p:attrName>ppt_h</p:attrName>
                                        </p:attrNameLst>
                                      </p:cBhvr>
                                      <p:tavLst>
                                        <p:tav tm="0">
                                          <p:val>
                                            <p:fltVal val="0"/>
                                          </p:val>
                                        </p:tav>
                                        <p:tav tm="100000">
                                          <p:val>
                                            <p:strVal val="#ppt_h"/>
                                          </p:val>
                                        </p:tav>
                                      </p:tavLst>
                                    </p:anim>
                                    <p:animEffect transition="in" filter="fade">
                                      <p:cBhvr>
                                        <p:cTn id="356" dur="1000"/>
                                        <p:tgtEl>
                                          <p:spTgt spid="83"/>
                                        </p:tgtEl>
                                      </p:cBhvr>
                                    </p:animEffect>
                                  </p:childTnLst>
                                </p:cTn>
                              </p:par>
                            </p:childTnLst>
                          </p:cTn>
                        </p:par>
                      </p:childTnLst>
                    </p:cTn>
                  </p:par>
                  <p:par>
                    <p:cTn id="357" fill="hold">
                      <p:stCondLst>
                        <p:cond delay="indefinite"/>
                      </p:stCondLst>
                      <p:childTnLst>
                        <p:par>
                          <p:cTn id="358" fill="hold">
                            <p:stCondLst>
                              <p:cond delay="0"/>
                            </p:stCondLst>
                            <p:childTnLst>
                              <p:par>
                                <p:cTn id="359" presetID="7" presetClass="emph" presetSubtype="2" fill="hold" nodeType="clickEffect">
                                  <p:stCondLst>
                                    <p:cond delay="0"/>
                                  </p:stCondLst>
                                  <p:childTnLst>
                                    <p:animClr clrSpc="rgb">
                                      <p:cBhvr>
                                        <p:cTn id="360" dur="1000" fill="hold"/>
                                        <p:tgtEl>
                                          <p:spTgt spid="83"/>
                                        </p:tgtEl>
                                        <p:attrNameLst>
                                          <p:attrName>stroke.color</p:attrName>
                                        </p:attrNameLst>
                                      </p:cBhvr>
                                      <p:to>
                                        <a:schemeClr val="bg1"/>
                                      </p:to>
                                    </p:animClr>
                                    <p:set>
                                      <p:cBhvr>
                                        <p:cTn id="361" dur="1000" fill="hold"/>
                                        <p:tgtEl>
                                          <p:spTgt spid="83"/>
                                        </p:tgtEl>
                                        <p:attrNameLst>
                                          <p:attrName>stroke.on</p:attrName>
                                        </p:attrNameLst>
                                      </p:cBhvr>
                                      <p:to>
                                        <p:strVal val="true"/>
                                      </p:to>
                                    </p:set>
                                  </p:childTnLst>
                                </p:cTn>
                              </p:par>
                              <p:par>
                                <p:cTn id="362" presetID="10" presetClass="entr" presetSubtype="0" fill="hold" nodeType="withEffect">
                                  <p:stCondLst>
                                    <p:cond delay="0"/>
                                  </p:stCondLst>
                                  <p:childTnLst>
                                    <p:set>
                                      <p:cBhvr>
                                        <p:cTn id="363" dur="1" fill="hold">
                                          <p:stCondLst>
                                            <p:cond delay="0"/>
                                          </p:stCondLst>
                                        </p:cTn>
                                        <p:tgtEl>
                                          <p:spTgt spid="90"/>
                                        </p:tgtEl>
                                        <p:attrNameLst>
                                          <p:attrName>style.visibility</p:attrName>
                                        </p:attrNameLst>
                                      </p:cBhvr>
                                      <p:to>
                                        <p:strVal val="visible"/>
                                      </p:to>
                                    </p:set>
                                    <p:animEffect transition="in" filter="fade">
                                      <p:cBhvr>
                                        <p:cTn id="364" dur="1000"/>
                                        <p:tgtEl>
                                          <p:spTgt spid="90"/>
                                        </p:tgtEl>
                                      </p:cBhvr>
                                    </p:animEffect>
                                  </p:childTnLst>
                                </p:cTn>
                              </p:par>
                              <p:par>
                                <p:cTn id="365" presetID="53" presetClass="entr" presetSubtype="0" fill="hold" grpId="0" nodeType="withEffect">
                                  <p:stCondLst>
                                    <p:cond delay="0"/>
                                  </p:stCondLst>
                                  <p:childTnLst>
                                    <p:set>
                                      <p:cBhvr>
                                        <p:cTn id="366" dur="1" fill="hold">
                                          <p:stCondLst>
                                            <p:cond delay="0"/>
                                          </p:stCondLst>
                                        </p:cTn>
                                        <p:tgtEl>
                                          <p:spTgt spid="89"/>
                                        </p:tgtEl>
                                        <p:attrNameLst>
                                          <p:attrName>style.visibility</p:attrName>
                                        </p:attrNameLst>
                                      </p:cBhvr>
                                      <p:to>
                                        <p:strVal val="visible"/>
                                      </p:to>
                                    </p:set>
                                    <p:anim calcmode="lin" valueType="num">
                                      <p:cBhvr>
                                        <p:cTn id="367" dur="1000" fill="hold"/>
                                        <p:tgtEl>
                                          <p:spTgt spid="89"/>
                                        </p:tgtEl>
                                        <p:attrNameLst>
                                          <p:attrName>ppt_w</p:attrName>
                                        </p:attrNameLst>
                                      </p:cBhvr>
                                      <p:tavLst>
                                        <p:tav tm="0">
                                          <p:val>
                                            <p:fltVal val="0"/>
                                          </p:val>
                                        </p:tav>
                                        <p:tav tm="100000">
                                          <p:val>
                                            <p:strVal val="#ppt_w"/>
                                          </p:val>
                                        </p:tav>
                                      </p:tavLst>
                                    </p:anim>
                                    <p:anim calcmode="lin" valueType="num">
                                      <p:cBhvr>
                                        <p:cTn id="368" dur="1000" fill="hold"/>
                                        <p:tgtEl>
                                          <p:spTgt spid="89"/>
                                        </p:tgtEl>
                                        <p:attrNameLst>
                                          <p:attrName>ppt_h</p:attrName>
                                        </p:attrNameLst>
                                      </p:cBhvr>
                                      <p:tavLst>
                                        <p:tav tm="0">
                                          <p:val>
                                            <p:fltVal val="0"/>
                                          </p:val>
                                        </p:tav>
                                        <p:tav tm="100000">
                                          <p:val>
                                            <p:strVal val="#ppt_h"/>
                                          </p:val>
                                        </p:tav>
                                      </p:tavLst>
                                    </p:anim>
                                    <p:animEffect transition="in" filter="fade">
                                      <p:cBhvr>
                                        <p:cTn id="369" dur="1000"/>
                                        <p:tgtEl>
                                          <p:spTgt spid="89"/>
                                        </p:tgtEl>
                                      </p:cBhvr>
                                    </p:animEffect>
                                  </p:childTnLst>
                                </p:cTn>
                              </p:par>
                            </p:childTnLst>
                          </p:cTn>
                        </p:par>
                      </p:childTnLst>
                    </p:cTn>
                  </p:par>
                  <p:par>
                    <p:cTn id="370" fill="hold">
                      <p:stCondLst>
                        <p:cond delay="indefinite"/>
                      </p:stCondLst>
                      <p:childTnLst>
                        <p:par>
                          <p:cTn id="371" fill="hold">
                            <p:stCondLst>
                              <p:cond delay="0"/>
                            </p:stCondLst>
                            <p:childTnLst>
                              <p:par>
                                <p:cTn id="372" presetID="7" presetClass="emph" presetSubtype="2" fill="hold" nodeType="clickEffect">
                                  <p:stCondLst>
                                    <p:cond delay="0"/>
                                  </p:stCondLst>
                                  <p:childTnLst>
                                    <p:animClr clrSpc="rgb">
                                      <p:cBhvr>
                                        <p:cTn id="373" dur="1000" fill="hold"/>
                                        <p:tgtEl>
                                          <p:spTgt spid="89"/>
                                        </p:tgtEl>
                                        <p:attrNameLst>
                                          <p:attrName>stroke.color</p:attrName>
                                        </p:attrNameLst>
                                      </p:cBhvr>
                                      <p:to>
                                        <a:schemeClr val="bg1"/>
                                      </p:to>
                                    </p:animClr>
                                    <p:set>
                                      <p:cBhvr>
                                        <p:cTn id="374" dur="1000" fill="hold"/>
                                        <p:tgtEl>
                                          <p:spTgt spid="89"/>
                                        </p:tgtEl>
                                        <p:attrNameLst>
                                          <p:attrName>stroke.on</p:attrName>
                                        </p:attrNameLst>
                                      </p:cBhvr>
                                      <p:to>
                                        <p:strVal val="true"/>
                                      </p:to>
                                    </p:set>
                                  </p:childTnLst>
                                </p:cTn>
                              </p:par>
                            </p:childTnLst>
                          </p:cTn>
                        </p:par>
                        <p:par>
                          <p:cTn id="375" fill="hold">
                            <p:stCondLst>
                              <p:cond delay="1000"/>
                            </p:stCondLst>
                            <p:childTnLst>
                              <p:par>
                                <p:cTn id="376" presetID="53" presetClass="entr" presetSubtype="0" fill="hold" grpId="0" nodeType="afterEffect">
                                  <p:stCondLst>
                                    <p:cond delay="0"/>
                                  </p:stCondLst>
                                  <p:childTnLst>
                                    <p:set>
                                      <p:cBhvr>
                                        <p:cTn id="377" dur="1" fill="hold">
                                          <p:stCondLst>
                                            <p:cond delay="0"/>
                                          </p:stCondLst>
                                        </p:cTn>
                                        <p:tgtEl>
                                          <p:spTgt spid="103"/>
                                        </p:tgtEl>
                                        <p:attrNameLst>
                                          <p:attrName>style.visibility</p:attrName>
                                        </p:attrNameLst>
                                      </p:cBhvr>
                                      <p:to>
                                        <p:strVal val="visible"/>
                                      </p:to>
                                    </p:set>
                                    <p:anim calcmode="lin" valueType="num">
                                      <p:cBhvr>
                                        <p:cTn id="378" dur="1000" fill="hold"/>
                                        <p:tgtEl>
                                          <p:spTgt spid="103"/>
                                        </p:tgtEl>
                                        <p:attrNameLst>
                                          <p:attrName>ppt_w</p:attrName>
                                        </p:attrNameLst>
                                      </p:cBhvr>
                                      <p:tavLst>
                                        <p:tav tm="0">
                                          <p:val>
                                            <p:fltVal val="0"/>
                                          </p:val>
                                        </p:tav>
                                        <p:tav tm="100000">
                                          <p:val>
                                            <p:strVal val="#ppt_w"/>
                                          </p:val>
                                        </p:tav>
                                      </p:tavLst>
                                    </p:anim>
                                    <p:anim calcmode="lin" valueType="num">
                                      <p:cBhvr>
                                        <p:cTn id="379" dur="1000" fill="hold"/>
                                        <p:tgtEl>
                                          <p:spTgt spid="103"/>
                                        </p:tgtEl>
                                        <p:attrNameLst>
                                          <p:attrName>ppt_h</p:attrName>
                                        </p:attrNameLst>
                                      </p:cBhvr>
                                      <p:tavLst>
                                        <p:tav tm="0">
                                          <p:val>
                                            <p:fltVal val="0"/>
                                          </p:val>
                                        </p:tav>
                                        <p:tav tm="100000">
                                          <p:val>
                                            <p:strVal val="#ppt_h"/>
                                          </p:val>
                                        </p:tav>
                                      </p:tavLst>
                                    </p:anim>
                                    <p:animEffect transition="in" filter="fade">
                                      <p:cBhvr>
                                        <p:cTn id="380" dur="1000"/>
                                        <p:tgtEl>
                                          <p:spTgt spid="103"/>
                                        </p:tgtEl>
                                      </p:cBhvr>
                                    </p:animEffect>
                                  </p:childTnLst>
                                </p:cTn>
                              </p:par>
                              <p:par>
                                <p:cTn id="381" presetID="53" presetClass="exit" presetSubtype="0" fill="hold" grpId="1" nodeType="withEffect">
                                  <p:stCondLst>
                                    <p:cond delay="500"/>
                                  </p:stCondLst>
                                  <p:childTnLst>
                                    <p:anim calcmode="lin" valueType="num">
                                      <p:cBhvr>
                                        <p:cTn id="382" dur="1000"/>
                                        <p:tgtEl>
                                          <p:spTgt spid="99"/>
                                        </p:tgtEl>
                                        <p:attrNameLst>
                                          <p:attrName>ppt_w</p:attrName>
                                        </p:attrNameLst>
                                      </p:cBhvr>
                                      <p:tavLst>
                                        <p:tav tm="0">
                                          <p:val>
                                            <p:strVal val="ppt_w"/>
                                          </p:val>
                                        </p:tav>
                                        <p:tav tm="100000">
                                          <p:val>
                                            <p:fltVal val="0"/>
                                          </p:val>
                                        </p:tav>
                                      </p:tavLst>
                                    </p:anim>
                                    <p:anim calcmode="lin" valueType="num">
                                      <p:cBhvr>
                                        <p:cTn id="383" dur="1000"/>
                                        <p:tgtEl>
                                          <p:spTgt spid="99"/>
                                        </p:tgtEl>
                                        <p:attrNameLst>
                                          <p:attrName>ppt_h</p:attrName>
                                        </p:attrNameLst>
                                      </p:cBhvr>
                                      <p:tavLst>
                                        <p:tav tm="0">
                                          <p:val>
                                            <p:strVal val="ppt_h"/>
                                          </p:val>
                                        </p:tav>
                                        <p:tav tm="100000">
                                          <p:val>
                                            <p:fltVal val="0"/>
                                          </p:val>
                                        </p:tav>
                                      </p:tavLst>
                                    </p:anim>
                                    <p:animEffect transition="out" filter="fade">
                                      <p:cBhvr>
                                        <p:cTn id="384" dur="1000"/>
                                        <p:tgtEl>
                                          <p:spTgt spid="99"/>
                                        </p:tgtEl>
                                      </p:cBhvr>
                                    </p:animEffect>
                                    <p:set>
                                      <p:cBhvr>
                                        <p:cTn id="385" dur="1" fill="hold">
                                          <p:stCondLst>
                                            <p:cond delay="999"/>
                                          </p:stCondLst>
                                        </p:cTn>
                                        <p:tgtEl>
                                          <p:spTgt spid="99"/>
                                        </p:tgtEl>
                                        <p:attrNameLst>
                                          <p:attrName>style.visibility</p:attrName>
                                        </p:attrNameLst>
                                      </p:cBhvr>
                                      <p:to>
                                        <p:strVal val="hidden"/>
                                      </p:to>
                                    </p:set>
                                  </p:childTnLst>
                                </p:cTn>
                              </p:par>
                            </p:childTnLst>
                          </p:cTn>
                        </p:par>
                        <p:par>
                          <p:cTn id="386" fill="hold">
                            <p:stCondLst>
                              <p:cond delay="2500"/>
                            </p:stCondLst>
                            <p:childTnLst>
                              <p:par>
                                <p:cTn id="387" presetID="22" presetClass="entr" presetSubtype="8" fill="hold" grpId="0" nodeType="afterEffect">
                                  <p:stCondLst>
                                    <p:cond delay="0"/>
                                  </p:stCondLst>
                                  <p:childTnLst>
                                    <p:set>
                                      <p:cBhvr>
                                        <p:cTn id="388" dur="1" fill="hold">
                                          <p:stCondLst>
                                            <p:cond delay="0"/>
                                          </p:stCondLst>
                                        </p:cTn>
                                        <p:tgtEl>
                                          <p:spTgt spid="94"/>
                                        </p:tgtEl>
                                        <p:attrNameLst>
                                          <p:attrName>style.visibility</p:attrName>
                                        </p:attrNameLst>
                                      </p:cBhvr>
                                      <p:to>
                                        <p:strVal val="visible"/>
                                      </p:to>
                                    </p:set>
                                    <p:animEffect transition="in" filter="wipe(left)">
                                      <p:cBhvr>
                                        <p:cTn id="389" dur="1000"/>
                                        <p:tgtEl>
                                          <p:spTgt spid="94"/>
                                        </p:tgtEl>
                                      </p:cBhvr>
                                    </p:animEffect>
                                  </p:childTnLst>
                                </p:cTn>
                              </p:par>
                            </p:childTnLst>
                          </p:cTn>
                        </p:par>
                      </p:childTnLst>
                    </p:cTn>
                  </p:par>
                  <p:par>
                    <p:cTn id="390" fill="hold">
                      <p:stCondLst>
                        <p:cond delay="indefinite"/>
                      </p:stCondLst>
                      <p:childTnLst>
                        <p:par>
                          <p:cTn id="391" fill="hold">
                            <p:stCondLst>
                              <p:cond delay="0"/>
                            </p:stCondLst>
                            <p:childTnLst>
                              <p:par>
                                <p:cTn id="392" presetID="53" presetClass="entr" presetSubtype="0" fill="hold" grpId="0" nodeType="clickEffect">
                                  <p:stCondLst>
                                    <p:cond delay="0"/>
                                  </p:stCondLst>
                                  <p:childTnLst>
                                    <p:set>
                                      <p:cBhvr>
                                        <p:cTn id="393" dur="1" fill="hold">
                                          <p:stCondLst>
                                            <p:cond delay="0"/>
                                          </p:stCondLst>
                                        </p:cTn>
                                        <p:tgtEl>
                                          <p:spTgt spid="95"/>
                                        </p:tgtEl>
                                        <p:attrNameLst>
                                          <p:attrName>style.visibility</p:attrName>
                                        </p:attrNameLst>
                                      </p:cBhvr>
                                      <p:to>
                                        <p:strVal val="visible"/>
                                      </p:to>
                                    </p:set>
                                    <p:anim calcmode="lin" valueType="num">
                                      <p:cBhvr>
                                        <p:cTn id="394" dur="1000" fill="hold"/>
                                        <p:tgtEl>
                                          <p:spTgt spid="95"/>
                                        </p:tgtEl>
                                        <p:attrNameLst>
                                          <p:attrName>ppt_w</p:attrName>
                                        </p:attrNameLst>
                                      </p:cBhvr>
                                      <p:tavLst>
                                        <p:tav tm="0">
                                          <p:val>
                                            <p:fltVal val="0"/>
                                          </p:val>
                                        </p:tav>
                                        <p:tav tm="100000">
                                          <p:val>
                                            <p:strVal val="#ppt_w"/>
                                          </p:val>
                                        </p:tav>
                                      </p:tavLst>
                                    </p:anim>
                                    <p:anim calcmode="lin" valueType="num">
                                      <p:cBhvr>
                                        <p:cTn id="395" dur="1000" fill="hold"/>
                                        <p:tgtEl>
                                          <p:spTgt spid="95"/>
                                        </p:tgtEl>
                                        <p:attrNameLst>
                                          <p:attrName>ppt_h</p:attrName>
                                        </p:attrNameLst>
                                      </p:cBhvr>
                                      <p:tavLst>
                                        <p:tav tm="0">
                                          <p:val>
                                            <p:fltVal val="0"/>
                                          </p:val>
                                        </p:tav>
                                        <p:tav tm="100000">
                                          <p:val>
                                            <p:strVal val="#ppt_h"/>
                                          </p:val>
                                        </p:tav>
                                      </p:tavLst>
                                    </p:anim>
                                    <p:animEffect transition="in" filter="fade">
                                      <p:cBhvr>
                                        <p:cTn id="396" dur="10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p:bldP spid="12" grpId="0" animBg="1"/>
      <p:bldP spid="10" grpId="0"/>
      <p:bldP spid="13" grpId="0" animBg="1"/>
      <p:bldP spid="11" grpId="0"/>
      <p:bldP spid="14" grpId="0" animBg="1"/>
      <p:bldP spid="15" grpId="0"/>
      <p:bldP spid="16" grpId="0" animBg="1"/>
      <p:bldP spid="20" grpId="0"/>
      <p:bldP spid="21" grpId="0" animBg="1"/>
      <p:bldP spid="17" grpId="0"/>
      <p:bldP spid="22" grpId="0" animBg="1"/>
      <p:bldP spid="19" grpId="0"/>
      <p:bldP spid="23" grpId="0" animBg="1"/>
      <p:bldP spid="18" grpId="0"/>
      <p:bldP spid="24" grpId="0" animBg="1"/>
      <p:bldP spid="25" grpId="0"/>
      <p:bldP spid="28" grpId="0" animBg="1"/>
      <p:bldP spid="6" grpId="0"/>
      <p:bldP spid="29" grpId="0" animBg="1"/>
      <p:bldP spid="26" grpId="0"/>
      <p:bldP spid="30" grpId="0" animBg="1"/>
      <p:bldP spid="27" grpId="0"/>
      <p:bldP spid="31" grpId="0" animBg="1"/>
      <p:bldP spid="32" grpId="0"/>
      <p:bldP spid="33" grpId="0" animBg="1"/>
      <p:bldP spid="34" grpId="0"/>
      <p:bldP spid="35" grpId="0" animBg="1"/>
      <p:bldP spid="36" grpId="0"/>
      <p:bldP spid="37" grpId="0" animBg="1"/>
      <p:bldP spid="38" grpId="0"/>
      <p:bldP spid="39" grpId="0" animBg="1"/>
      <p:bldP spid="40" grpId="0"/>
      <p:bldP spid="41" grpId="0" animBg="1"/>
      <p:bldP spid="43" grpId="0" animBg="1"/>
      <p:bldP spid="44" grpId="0"/>
      <p:bldP spid="45" grpId="0" animBg="1"/>
      <p:bldP spid="46" grpId="0"/>
      <p:bldP spid="47" grpId="0" animBg="1"/>
      <p:bldP spid="48" grpId="0"/>
      <p:bldP spid="63" grpId="0" animBg="1"/>
      <p:bldP spid="64" grpId="0" animBg="1"/>
      <p:bldP spid="77" grpId="0" animBg="1"/>
      <p:bldP spid="78" grpId="0"/>
      <p:bldP spid="79" grpId="0" animBg="1"/>
      <p:bldP spid="80" grpId="0"/>
      <p:bldP spid="81" grpId="0" animBg="1"/>
      <p:bldP spid="82" grpId="0"/>
      <p:bldP spid="42" grpId="0"/>
      <p:bldP spid="83" grpId="0" animBg="1"/>
      <p:bldP spid="89" grpId="0" animBg="1"/>
      <p:bldP spid="94" grpId="0" animBg="1"/>
      <p:bldP spid="95" grpId="0" animBg="1"/>
      <p:bldP spid="75" grpId="0" animBg="1"/>
      <p:bldP spid="75" grpId="1" animBg="1"/>
      <p:bldP spid="76" grpId="0" animBg="1"/>
      <p:bldP spid="76" grpId="1" animBg="1"/>
      <p:bldP spid="86" grpId="0" animBg="1"/>
      <p:bldP spid="86" grpId="1" animBg="1"/>
      <p:bldP spid="88" grpId="0" animBg="1"/>
      <p:bldP spid="88" grpId="1" animBg="1"/>
      <p:bldP spid="93" grpId="0" animBg="1"/>
      <p:bldP spid="93" grpId="1" animBg="1"/>
      <p:bldP spid="99" grpId="0" animBg="1"/>
      <p:bldP spid="99" grpId="1" animBg="1"/>
      <p:bldP spid="103" grpId="0" animBg="1"/>
      <p:bldP spid="104" grpId="0" animBg="1"/>
      <p:bldP spid="104" grpId="1" animBg="1"/>
    </p:bld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923330"/>
          </a:xfrm>
          <a:prstGeom prst="rect">
            <a:avLst/>
          </a:prstGeom>
        </p:spPr>
        <p:txBody>
          <a:bodyPr wrap="square">
            <a:spAutoFit/>
          </a:bodyPr>
          <a:lstStyle/>
          <a:p>
            <a:r>
              <a:rPr lang="en-US" dirty="0" smtClean="0">
                <a:hlinkClick r:id="rId2"/>
              </a:rPr>
              <a:t>http://www.tngenweb.org/cessions/cherokee.html</a:t>
            </a:r>
            <a:r>
              <a:rPr lang="en-US" dirty="0" smtClean="0"/>
              <a:t>		</a:t>
            </a:r>
            <a:r>
              <a:rPr lang="en-US" b="1" dirty="0" smtClean="0"/>
              <a:t>CHEROKEE</a:t>
            </a:r>
          </a:p>
          <a:p>
            <a:endParaRPr lang="en-US" dirty="0" smtClean="0"/>
          </a:p>
          <a:p>
            <a:endParaRPr lang="en-US" dirty="0"/>
          </a:p>
        </p:txBody>
      </p:sp>
      <p:pic>
        <p:nvPicPr>
          <p:cNvPr id="24" name="Picture 2"/>
          <p:cNvPicPr>
            <a:picLocks noChangeAspect="1" noChangeArrowheads="1"/>
          </p:cNvPicPr>
          <p:nvPr/>
        </p:nvPicPr>
        <p:blipFill>
          <a:blip r:embed="rId3"/>
          <a:srcRect/>
          <a:stretch>
            <a:fillRect/>
          </a:stretch>
        </p:blipFill>
        <p:spPr bwMode="auto">
          <a:xfrm>
            <a:off x="36576" y="896112"/>
            <a:ext cx="7391400" cy="5982466"/>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p:cNvGrpSpPr/>
          <p:nvPr/>
        </p:nvGrpSpPr>
        <p:grpSpPr>
          <a:xfrm>
            <a:off x="36576" y="829128"/>
            <a:ext cx="7423404" cy="6135552"/>
            <a:chOff x="36576" y="829128"/>
            <a:chExt cx="7423404" cy="6135552"/>
          </a:xfrm>
        </p:grpSpPr>
        <p:pic>
          <p:nvPicPr>
            <p:cNvPr id="238594" name="Picture 2"/>
            <p:cNvPicPr>
              <a:picLocks noChangeAspect="1" noChangeArrowheads="1"/>
            </p:cNvPicPr>
            <p:nvPr/>
          </p:nvPicPr>
          <p:blipFill>
            <a:blip r:embed="rId2"/>
            <a:srcRect/>
            <a:stretch>
              <a:fillRect/>
            </a:stretch>
          </p:blipFill>
          <p:spPr bwMode="auto">
            <a:xfrm>
              <a:off x="36576" y="896112"/>
              <a:ext cx="7391400" cy="5982466"/>
            </a:xfrm>
            <a:prstGeom prst="rect">
              <a:avLst/>
            </a:prstGeom>
            <a:noFill/>
            <a:ln w="9525">
              <a:noFill/>
              <a:miter lim="800000"/>
              <a:headEnd/>
              <a:tailEnd/>
            </a:ln>
            <a:effectLst/>
          </p:spPr>
        </p:pic>
        <p:sp>
          <p:nvSpPr>
            <p:cNvPr id="5" name="Freeform 4"/>
            <p:cNvSpPr/>
            <p:nvPr/>
          </p:nvSpPr>
          <p:spPr>
            <a:xfrm>
              <a:off x="5938520" y="6144260"/>
              <a:ext cx="1521460" cy="774700"/>
            </a:xfrm>
            <a:custGeom>
              <a:avLst/>
              <a:gdLst>
                <a:gd name="connsiteX0" fmla="*/ 203200 w 1521460"/>
                <a:gd name="connsiteY0" fmla="*/ 744220 h 774700"/>
                <a:gd name="connsiteX1" fmla="*/ 111760 w 1521460"/>
                <a:gd name="connsiteY1" fmla="*/ 546100 h 774700"/>
                <a:gd name="connsiteX2" fmla="*/ 294640 w 1521460"/>
                <a:gd name="connsiteY2" fmla="*/ 469900 h 774700"/>
                <a:gd name="connsiteX3" fmla="*/ 477520 w 1521460"/>
                <a:gd name="connsiteY3" fmla="*/ 43180 h 774700"/>
                <a:gd name="connsiteX4" fmla="*/ 690880 w 1521460"/>
                <a:gd name="connsiteY4" fmla="*/ 210820 h 774700"/>
                <a:gd name="connsiteX5" fmla="*/ 812800 w 1521460"/>
                <a:gd name="connsiteY5" fmla="*/ 439420 h 774700"/>
                <a:gd name="connsiteX6" fmla="*/ 1178560 w 1521460"/>
                <a:gd name="connsiteY6" fmla="*/ 485140 h 774700"/>
                <a:gd name="connsiteX7" fmla="*/ 1270000 w 1521460"/>
                <a:gd name="connsiteY7" fmla="*/ 576580 h 774700"/>
                <a:gd name="connsiteX8" fmla="*/ 1330960 w 1521460"/>
                <a:gd name="connsiteY8" fmla="*/ 668020 h 774700"/>
                <a:gd name="connsiteX9" fmla="*/ 1330960 w 1521460"/>
                <a:gd name="connsiteY9" fmla="*/ 728980 h 774700"/>
                <a:gd name="connsiteX10" fmla="*/ 203200 w 1521460"/>
                <a:gd name="connsiteY10" fmla="*/ 744220 h 77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460" h="774700">
                  <a:moveTo>
                    <a:pt x="203200" y="744220"/>
                  </a:moveTo>
                  <a:cubicBezTo>
                    <a:pt x="0" y="713740"/>
                    <a:pt x="96520" y="591820"/>
                    <a:pt x="111760" y="546100"/>
                  </a:cubicBezTo>
                  <a:cubicBezTo>
                    <a:pt x="127000" y="500380"/>
                    <a:pt x="233680" y="553720"/>
                    <a:pt x="294640" y="469900"/>
                  </a:cubicBezTo>
                  <a:cubicBezTo>
                    <a:pt x="355600" y="386080"/>
                    <a:pt x="411480" y="86360"/>
                    <a:pt x="477520" y="43180"/>
                  </a:cubicBezTo>
                  <a:cubicBezTo>
                    <a:pt x="543560" y="0"/>
                    <a:pt x="635000" y="144780"/>
                    <a:pt x="690880" y="210820"/>
                  </a:cubicBezTo>
                  <a:cubicBezTo>
                    <a:pt x="746760" y="276860"/>
                    <a:pt x="731520" y="393700"/>
                    <a:pt x="812800" y="439420"/>
                  </a:cubicBezTo>
                  <a:cubicBezTo>
                    <a:pt x="894080" y="485140"/>
                    <a:pt x="1102360" y="462280"/>
                    <a:pt x="1178560" y="485140"/>
                  </a:cubicBezTo>
                  <a:cubicBezTo>
                    <a:pt x="1254760" y="508000"/>
                    <a:pt x="1244600" y="546100"/>
                    <a:pt x="1270000" y="576580"/>
                  </a:cubicBezTo>
                  <a:cubicBezTo>
                    <a:pt x="1295400" y="607060"/>
                    <a:pt x="1320800" y="642620"/>
                    <a:pt x="1330960" y="668020"/>
                  </a:cubicBezTo>
                  <a:cubicBezTo>
                    <a:pt x="1341120" y="693420"/>
                    <a:pt x="1521460" y="718820"/>
                    <a:pt x="1330960" y="728980"/>
                  </a:cubicBezTo>
                  <a:cubicBezTo>
                    <a:pt x="1140460" y="739140"/>
                    <a:pt x="406400" y="774700"/>
                    <a:pt x="203200" y="7442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187043" y="5105400"/>
              <a:ext cx="1944914" cy="1816100"/>
            </a:xfrm>
            <a:custGeom>
              <a:avLst/>
              <a:gdLst>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551214 w 1944914"/>
                <a:gd name="connsiteY15" fmla="*/ 1453243 h 1816100"/>
                <a:gd name="connsiteX16" fmla="*/ 1442357 w 1944914"/>
                <a:gd name="connsiteY16" fmla="*/ 1257300 h 1816100"/>
                <a:gd name="connsiteX17" fmla="*/ 1366157 w 1944914"/>
                <a:gd name="connsiteY17" fmla="*/ 1115786 h 1816100"/>
                <a:gd name="connsiteX18" fmla="*/ 1202871 w 1944914"/>
                <a:gd name="connsiteY18" fmla="*/ 1083129 h 1816100"/>
                <a:gd name="connsiteX19" fmla="*/ 1094014 w 1944914"/>
                <a:gd name="connsiteY19" fmla="*/ 1377043 h 1816100"/>
                <a:gd name="connsiteX20" fmla="*/ 1028700 w 1944914"/>
                <a:gd name="connsiteY20" fmla="*/ 1540329 h 1816100"/>
                <a:gd name="connsiteX21" fmla="*/ 832757 w 1944914"/>
                <a:gd name="connsiteY21" fmla="*/ 1616529 h 1816100"/>
                <a:gd name="connsiteX22" fmla="*/ 854528 w 1944914"/>
                <a:gd name="connsiteY22" fmla="*/ 1638300 h 1816100"/>
                <a:gd name="connsiteX23" fmla="*/ 876300 w 1944914"/>
                <a:gd name="connsiteY23"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551214 w 1944914"/>
                <a:gd name="connsiteY15" fmla="*/ 1453243 h 1816100"/>
                <a:gd name="connsiteX16" fmla="*/ 1442357 w 1944914"/>
                <a:gd name="connsiteY16" fmla="*/ 1257300 h 1816100"/>
                <a:gd name="connsiteX17" fmla="*/ 1366157 w 1944914"/>
                <a:gd name="connsiteY17" fmla="*/ 1115786 h 1816100"/>
                <a:gd name="connsiteX18" fmla="*/ 1202871 w 1944914"/>
                <a:gd name="connsiteY18" fmla="*/ 1083129 h 1816100"/>
                <a:gd name="connsiteX19" fmla="*/ 1094014 w 1944914"/>
                <a:gd name="connsiteY19" fmla="*/ 1377043 h 1816100"/>
                <a:gd name="connsiteX20" fmla="*/ 1028700 w 1944914"/>
                <a:gd name="connsiteY20" fmla="*/ 1540329 h 1816100"/>
                <a:gd name="connsiteX21" fmla="*/ 832757 w 1944914"/>
                <a:gd name="connsiteY21" fmla="*/ 1616529 h 1816100"/>
                <a:gd name="connsiteX22" fmla="*/ 854528 w 1944914"/>
                <a:gd name="connsiteY22" fmla="*/ 1638300 h 1816100"/>
                <a:gd name="connsiteX23" fmla="*/ 876300 w 1944914"/>
                <a:gd name="connsiteY23"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551214 w 1944914"/>
                <a:gd name="connsiteY15" fmla="*/ 1453243 h 1816100"/>
                <a:gd name="connsiteX16" fmla="*/ 1442357 w 1944914"/>
                <a:gd name="connsiteY16" fmla="*/ 1257300 h 1816100"/>
                <a:gd name="connsiteX17" fmla="*/ 1366157 w 1944914"/>
                <a:gd name="connsiteY17" fmla="*/ 1115786 h 1816100"/>
                <a:gd name="connsiteX18" fmla="*/ 1202871 w 1944914"/>
                <a:gd name="connsiteY18" fmla="*/ 1083129 h 1816100"/>
                <a:gd name="connsiteX19" fmla="*/ 1094014 w 1944914"/>
                <a:gd name="connsiteY19" fmla="*/ 1377043 h 1816100"/>
                <a:gd name="connsiteX20" fmla="*/ 1028700 w 1944914"/>
                <a:gd name="connsiteY20" fmla="*/ 1540329 h 1816100"/>
                <a:gd name="connsiteX21" fmla="*/ 832757 w 1944914"/>
                <a:gd name="connsiteY21" fmla="*/ 1616529 h 1816100"/>
                <a:gd name="connsiteX22" fmla="*/ 854528 w 1944914"/>
                <a:gd name="connsiteY22" fmla="*/ 1638300 h 1816100"/>
                <a:gd name="connsiteX23" fmla="*/ 876300 w 1944914"/>
                <a:gd name="connsiteY23"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551214 w 1944914"/>
                <a:gd name="connsiteY15" fmla="*/ 1453243 h 1816100"/>
                <a:gd name="connsiteX16" fmla="*/ 1442357 w 1944914"/>
                <a:gd name="connsiteY16" fmla="*/ 1257300 h 1816100"/>
                <a:gd name="connsiteX17" fmla="*/ 1366157 w 1944914"/>
                <a:gd name="connsiteY17" fmla="*/ 1115786 h 1816100"/>
                <a:gd name="connsiteX18" fmla="*/ 1202871 w 1944914"/>
                <a:gd name="connsiteY18" fmla="*/ 1083129 h 1816100"/>
                <a:gd name="connsiteX19" fmla="*/ 1094014 w 1944914"/>
                <a:gd name="connsiteY19" fmla="*/ 1377043 h 1816100"/>
                <a:gd name="connsiteX20" fmla="*/ 1028700 w 1944914"/>
                <a:gd name="connsiteY20" fmla="*/ 1540329 h 1816100"/>
                <a:gd name="connsiteX21" fmla="*/ 832757 w 1944914"/>
                <a:gd name="connsiteY21" fmla="*/ 1616529 h 1816100"/>
                <a:gd name="connsiteX22" fmla="*/ 854528 w 1944914"/>
                <a:gd name="connsiteY22" fmla="*/ 1638300 h 1816100"/>
                <a:gd name="connsiteX23" fmla="*/ 876300 w 1944914"/>
                <a:gd name="connsiteY23"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551214 w 1944914"/>
                <a:gd name="connsiteY15" fmla="*/ 1453243 h 1816100"/>
                <a:gd name="connsiteX16" fmla="*/ 1442357 w 1944914"/>
                <a:gd name="connsiteY16" fmla="*/ 1257300 h 1816100"/>
                <a:gd name="connsiteX17" fmla="*/ 1366157 w 1944914"/>
                <a:gd name="connsiteY17" fmla="*/ 1115786 h 1816100"/>
                <a:gd name="connsiteX18" fmla="*/ 1202871 w 1944914"/>
                <a:gd name="connsiteY18" fmla="*/ 1083129 h 1816100"/>
                <a:gd name="connsiteX19" fmla="*/ 1094014 w 1944914"/>
                <a:gd name="connsiteY19" fmla="*/ 1377043 h 1816100"/>
                <a:gd name="connsiteX20" fmla="*/ 1028700 w 1944914"/>
                <a:gd name="connsiteY20" fmla="*/ 1540329 h 1816100"/>
                <a:gd name="connsiteX21" fmla="*/ 832757 w 1944914"/>
                <a:gd name="connsiteY21" fmla="*/ 1616529 h 1816100"/>
                <a:gd name="connsiteX22" fmla="*/ 854528 w 1944914"/>
                <a:gd name="connsiteY22" fmla="*/ 1638300 h 1816100"/>
                <a:gd name="connsiteX23" fmla="*/ 876300 w 1944914"/>
                <a:gd name="connsiteY23"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551214 w 1944914"/>
                <a:gd name="connsiteY15" fmla="*/ 1453243 h 1816100"/>
                <a:gd name="connsiteX16" fmla="*/ 1442357 w 1944914"/>
                <a:gd name="connsiteY16" fmla="*/ 1257300 h 1816100"/>
                <a:gd name="connsiteX17" fmla="*/ 1366157 w 1944914"/>
                <a:gd name="connsiteY17" fmla="*/ 1115786 h 1816100"/>
                <a:gd name="connsiteX18" fmla="*/ 1094014 w 1944914"/>
                <a:gd name="connsiteY18" fmla="*/ 1377043 h 1816100"/>
                <a:gd name="connsiteX19" fmla="*/ 1028700 w 1944914"/>
                <a:gd name="connsiteY19" fmla="*/ 1540329 h 1816100"/>
                <a:gd name="connsiteX20" fmla="*/ 832757 w 1944914"/>
                <a:gd name="connsiteY20" fmla="*/ 1616529 h 1816100"/>
                <a:gd name="connsiteX21" fmla="*/ 854528 w 1944914"/>
                <a:gd name="connsiteY21" fmla="*/ 1638300 h 1816100"/>
                <a:gd name="connsiteX22" fmla="*/ 876300 w 1944914"/>
                <a:gd name="connsiteY22"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551214 w 1944914"/>
                <a:gd name="connsiteY15" fmla="*/ 1453243 h 1816100"/>
                <a:gd name="connsiteX16" fmla="*/ 1442357 w 1944914"/>
                <a:gd name="connsiteY16" fmla="*/ 1257300 h 1816100"/>
                <a:gd name="connsiteX17" fmla="*/ 1094014 w 1944914"/>
                <a:gd name="connsiteY17" fmla="*/ 1377043 h 1816100"/>
                <a:gd name="connsiteX18" fmla="*/ 1028700 w 1944914"/>
                <a:gd name="connsiteY18" fmla="*/ 1540329 h 1816100"/>
                <a:gd name="connsiteX19" fmla="*/ 832757 w 1944914"/>
                <a:gd name="connsiteY19" fmla="*/ 1616529 h 1816100"/>
                <a:gd name="connsiteX20" fmla="*/ 854528 w 1944914"/>
                <a:gd name="connsiteY20" fmla="*/ 1638300 h 1816100"/>
                <a:gd name="connsiteX21" fmla="*/ 876300 w 1944914"/>
                <a:gd name="connsiteY21"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551214 w 1944914"/>
                <a:gd name="connsiteY15" fmla="*/ 1453243 h 1816100"/>
                <a:gd name="connsiteX16" fmla="*/ 1094014 w 1944914"/>
                <a:gd name="connsiteY16" fmla="*/ 1377043 h 1816100"/>
                <a:gd name="connsiteX17" fmla="*/ 1028700 w 1944914"/>
                <a:gd name="connsiteY17" fmla="*/ 1540329 h 1816100"/>
                <a:gd name="connsiteX18" fmla="*/ 832757 w 1944914"/>
                <a:gd name="connsiteY18" fmla="*/ 1616529 h 1816100"/>
                <a:gd name="connsiteX19" fmla="*/ 854528 w 1944914"/>
                <a:gd name="connsiteY19" fmla="*/ 1638300 h 1816100"/>
                <a:gd name="connsiteX20" fmla="*/ 876300 w 1944914"/>
                <a:gd name="connsiteY20"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094014 w 1944914"/>
                <a:gd name="connsiteY15" fmla="*/ 1377043 h 1816100"/>
                <a:gd name="connsiteX16" fmla="*/ 1028700 w 1944914"/>
                <a:gd name="connsiteY16" fmla="*/ 1540329 h 1816100"/>
                <a:gd name="connsiteX17" fmla="*/ 832757 w 1944914"/>
                <a:gd name="connsiteY17" fmla="*/ 1616529 h 1816100"/>
                <a:gd name="connsiteX18" fmla="*/ 854528 w 1944914"/>
                <a:gd name="connsiteY18" fmla="*/ 1638300 h 1816100"/>
                <a:gd name="connsiteX19" fmla="*/ 876300 w 1944914"/>
                <a:gd name="connsiteY19"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028700 w 1944914"/>
                <a:gd name="connsiteY15" fmla="*/ 1540329 h 1816100"/>
                <a:gd name="connsiteX16" fmla="*/ 832757 w 1944914"/>
                <a:gd name="connsiteY16" fmla="*/ 1616529 h 1816100"/>
                <a:gd name="connsiteX17" fmla="*/ 854528 w 1944914"/>
                <a:gd name="connsiteY17" fmla="*/ 1638300 h 1816100"/>
                <a:gd name="connsiteX18" fmla="*/ 876300 w 1944914"/>
                <a:gd name="connsiteY18" fmla="*/ 1758043 h 18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44914" h="1816100">
                  <a:moveTo>
                    <a:pt x="876300" y="1758043"/>
                  </a:moveTo>
                  <a:cubicBezTo>
                    <a:pt x="816429" y="1781629"/>
                    <a:pt x="580572" y="1816100"/>
                    <a:pt x="495300" y="1779814"/>
                  </a:cubicBezTo>
                  <a:cubicBezTo>
                    <a:pt x="410028" y="1743528"/>
                    <a:pt x="431800" y="1614715"/>
                    <a:pt x="364671" y="1540329"/>
                  </a:cubicBezTo>
                  <a:cubicBezTo>
                    <a:pt x="297542" y="1465943"/>
                    <a:pt x="145142" y="1400629"/>
                    <a:pt x="92528" y="1333500"/>
                  </a:cubicBezTo>
                  <a:cubicBezTo>
                    <a:pt x="39914" y="1266371"/>
                    <a:pt x="0" y="1226457"/>
                    <a:pt x="48986" y="1137557"/>
                  </a:cubicBezTo>
                  <a:cubicBezTo>
                    <a:pt x="97972" y="1048657"/>
                    <a:pt x="328386" y="970643"/>
                    <a:pt x="386443" y="800100"/>
                  </a:cubicBezTo>
                  <a:cubicBezTo>
                    <a:pt x="444500" y="629557"/>
                    <a:pt x="224971" y="228600"/>
                    <a:pt x="397328" y="114300"/>
                  </a:cubicBezTo>
                  <a:cubicBezTo>
                    <a:pt x="569685" y="0"/>
                    <a:pt x="1224643" y="81643"/>
                    <a:pt x="1420586" y="114300"/>
                  </a:cubicBezTo>
                  <a:cubicBezTo>
                    <a:pt x="1616529" y="146957"/>
                    <a:pt x="1540329" y="217714"/>
                    <a:pt x="1572986" y="310243"/>
                  </a:cubicBezTo>
                  <a:cubicBezTo>
                    <a:pt x="1605643" y="402772"/>
                    <a:pt x="1587500" y="576944"/>
                    <a:pt x="1616528" y="669472"/>
                  </a:cubicBezTo>
                  <a:cubicBezTo>
                    <a:pt x="1645556" y="762000"/>
                    <a:pt x="1698171" y="792843"/>
                    <a:pt x="1747157" y="865414"/>
                  </a:cubicBezTo>
                  <a:cubicBezTo>
                    <a:pt x="1796143" y="937985"/>
                    <a:pt x="1885043" y="1028700"/>
                    <a:pt x="1910443" y="1104900"/>
                  </a:cubicBezTo>
                  <a:cubicBezTo>
                    <a:pt x="1935843" y="1181100"/>
                    <a:pt x="1901371" y="1257300"/>
                    <a:pt x="1899557" y="1322614"/>
                  </a:cubicBezTo>
                  <a:cubicBezTo>
                    <a:pt x="1897743" y="1387928"/>
                    <a:pt x="1944914" y="1464129"/>
                    <a:pt x="1899557" y="1496786"/>
                  </a:cubicBezTo>
                  <a:cubicBezTo>
                    <a:pt x="1854200" y="1529443"/>
                    <a:pt x="1772557" y="1511300"/>
                    <a:pt x="1627414" y="1518557"/>
                  </a:cubicBezTo>
                  <a:cubicBezTo>
                    <a:pt x="1482271" y="1525814"/>
                    <a:pt x="1161143" y="1524000"/>
                    <a:pt x="1028700" y="1540329"/>
                  </a:cubicBezTo>
                  <a:cubicBezTo>
                    <a:pt x="896257" y="1556658"/>
                    <a:pt x="861786" y="1600201"/>
                    <a:pt x="832757" y="1616529"/>
                  </a:cubicBezTo>
                  <a:cubicBezTo>
                    <a:pt x="803728" y="1632858"/>
                    <a:pt x="849085" y="1618343"/>
                    <a:pt x="854528" y="1638300"/>
                  </a:cubicBezTo>
                  <a:cubicBezTo>
                    <a:pt x="859971" y="1658257"/>
                    <a:pt x="936171" y="1734457"/>
                    <a:pt x="876300" y="175804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943600" y="5334000"/>
              <a:ext cx="340158" cy="461665"/>
            </a:xfrm>
            <a:prstGeom prst="rect">
              <a:avLst/>
            </a:prstGeom>
            <a:noFill/>
          </p:spPr>
          <p:txBody>
            <a:bodyPr wrap="none" rtlCol="0">
              <a:spAutoFit/>
            </a:bodyPr>
            <a:lstStyle/>
            <a:p>
              <a:r>
                <a:rPr lang="en-US" sz="2400" b="1" dirty="0" smtClean="0"/>
                <a:t>2</a:t>
              </a:r>
              <a:endParaRPr lang="en-US" sz="2400" b="1" dirty="0"/>
            </a:p>
          </p:txBody>
        </p:sp>
        <p:sp>
          <p:nvSpPr>
            <p:cNvPr id="12" name="Freeform 11"/>
            <p:cNvSpPr/>
            <p:nvPr/>
          </p:nvSpPr>
          <p:spPr>
            <a:xfrm>
              <a:off x="5747657" y="3254829"/>
              <a:ext cx="1328057" cy="455385"/>
            </a:xfrm>
            <a:custGeom>
              <a:avLst/>
              <a:gdLst>
                <a:gd name="connsiteX0" fmla="*/ 1328057 w 1328057"/>
                <a:gd name="connsiteY0" fmla="*/ 119742 h 455385"/>
                <a:gd name="connsiteX1" fmla="*/ 1230086 w 1328057"/>
                <a:gd name="connsiteY1" fmla="*/ 54428 h 455385"/>
                <a:gd name="connsiteX2" fmla="*/ 1012372 w 1328057"/>
                <a:gd name="connsiteY2" fmla="*/ 0 h 455385"/>
                <a:gd name="connsiteX3" fmla="*/ 892629 w 1328057"/>
                <a:gd name="connsiteY3" fmla="*/ 54428 h 455385"/>
                <a:gd name="connsiteX4" fmla="*/ 566057 w 1328057"/>
                <a:gd name="connsiteY4" fmla="*/ 76200 h 455385"/>
                <a:gd name="connsiteX5" fmla="*/ 391886 w 1328057"/>
                <a:gd name="connsiteY5" fmla="*/ 97971 h 455385"/>
                <a:gd name="connsiteX6" fmla="*/ 130629 w 1328057"/>
                <a:gd name="connsiteY6" fmla="*/ 359228 h 455385"/>
                <a:gd name="connsiteX7" fmla="*/ 119743 w 1328057"/>
                <a:gd name="connsiteY7" fmla="*/ 435428 h 455385"/>
                <a:gd name="connsiteX8" fmla="*/ 849086 w 1328057"/>
                <a:gd name="connsiteY8" fmla="*/ 446314 h 455385"/>
                <a:gd name="connsiteX9" fmla="*/ 957943 w 1328057"/>
                <a:gd name="connsiteY9" fmla="*/ 381000 h 455385"/>
                <a:gd name="connsiteX10" fmla="*/ 1121229 w 1328057"/>
                <a:gd name="connsiteY10" fmla="*/ 293914 h 455385"/>
                <a:gd name="connsiteX11" fmla="*/ 1230086 w 1328057"/>
                <a:gd name="connsiteY11" fmla="*/ 293914 h 455385"/>
                <a:gd name="connsiteX12" fmla="*/ 1328057 w 1328057"/>
                <a:gd name="connsiteY12" fmla="*/ 119742 h 45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8057" h="455385">
                  <a:moveTo>
                    <a:pt x="1328057" y="119742"/>
                  </a:moveTo>
                  <a:cubicBezTo>
                    <a:pt x="1328057" y="79828"/>
                    <a:pt x="1282700" y="74385"/>
                    <a:pt x="1230086" y="54428"/>
                  </a:cubicBezTo>
                  <a:cubicBezTo>
                    <a:pt x="1177472" y="34471"/>
                    <a:pt x="1068615" y="0"/>
                    <a:pt x="1012372" y="0"/>
                  </a:cubicBezTo>
                  <a:cubicBezTo>
                    <a:pt x="956129" y="0"/>
                    <a:pt x="967015" y="41728"/>
                    <a:pt x="892629" y="54428"/>
                  </a:cubicBezTo>
                  <a:cubicBezTo>
                    <a:pt x="818243" y="67128"/>
                    <a:pt x="649514" y="68943"/>
                    <a:pt x="566057" y="76200"/>
                  </a:cubicBezTo>
                  <a:cubicBezTo>
                    <a:pt x="482600" y="83457"/>
                    <a:pt x="464457" y="50800"/>
                    <a:pt x="391886" y="97971"/>
                  </a:cubicBezTo>
                  <a:cubicBezTo>
                    <a:pt x="319315" y="145142"/>
                    <a:pt x="175986" y="302985"/>
                    <a:pt x="130629" y="359228"/>
                  </a:cubicBezTo>
                  <a:cubicBezTo>
                    <a:pt x="85272" y="415471"/>
                    <a:pt x="0" y="420914"/>
                    <a:pt x="119743" y="435428"/>
                  </a:cubicBezTo>
                  <a:cubicBezTo>
                    <a:pt x="239486" y="449942"/>
                    <a:pt x="709386" y="455385"/>
                    <a:pt x="849086" y="446314"/>
                  </a:cubicBezTo>
                  <a:cubicBezTo>
                    <a:pt x="988786" y="437243"/>
                    <a:pt x="912586" y="406400"/>
                    <a:pt x="957943" y="381000"/>
                  </a:cubicBezTo>
                  <a:cubicBezTo>
                    <a:pt x="1003300" y="355600"/>
                    <a:pt x="1075872" y="308428"/>
                    <a:pt x="1121229" y="293914"/>
                  </a:cubicBezTo>
                  <a:cubicBezTo>
                    <a:pt x="1166586" y="279400"/>
                    <a:pt x="1195615" y="322943"/>
                    <a:pt x="1230086" y="293914"/>
                  </a:cubicBezTo>
                  <a:cubicBezTo>
                    <a:pt x="1264557" y="264885"/>
                    <a:pt x="1328057" y="159656"/>
                    <a:pt x="1328057" y="11974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248400" y="3276600"/>
              <a:ext cx="340158" cy="461665"/>
            </a:xfrm>
            <a:prstGeom prst="rect">
              <a:avLst/>
            </a:prstGeom>
            <a:noFill/>
          </p:spPr>
          <p:txBody>
            <a:bodyPr wrap="none" rtlCol="0">
              <a:spAutoFit/>
            </a:bodyPr>
            <a:lstStyle/>
            <a:p>
              <a:r>
                <a:rPr lang="en-US" sz="2400" b="1" dirty="0" smtClean="0"/>
                <a:t>3</a:t>
              </a:r>
              <a:endParaRPr lang="en-US" sz="2400" b="1" dirty="0"/>
            </a:p>
          </p:txBody>
        </p:sp>
        <p:sp>
          <p:nvSpPr>
            <p:cNvPr id="13" name="Freeform 12"/>
            <p:cNvSpPr/>
            <p:nvPr/>
          </p:nvSpPr>
          <p:spPr>
            <a:xfrm>
              <a:off x="5208815" y="1177473"/>
              <a:ext cx="1718128" cy="3089728"/>
            </a:xfrm>
            <a:custGeom>
              <a:avLst/>
              <a:gdLst>
                <a:gd name="connsiteX0" fmla="*/ 266699 w 1718128"/>
                <a:gd name="connsiteY0" fmla="*/ 230414 h 3245757"/>
                <a:gd name="connsiteX1" fmla="*/ 321128 w 1718128"/>
                <a:gd name="connsiteY1" fmla="*/ 437243 h 3245757"/>
                <a:gd name="connsiteX2" fmla="*/ 27214 w 1718128"/>
                <a:gd name="connsiteY2" fmla="*/ 2853871 h 3245757"/>
                <a:gd name="connsiteX3" fmla="*/ 157842 w 1718128"/>
                <a:gd name="connsiteY3" fmla="*/ 2788557 h 3245757"/>
                <a:gd name="connsiteX4" fmla="*/ 429985 w 1718128"/>
                <a:gd name="connsiteY4" fmla="*/ 2657928 h 3245757"/>
                <a:gd name="connsiteX5" fmla="*/ 658585 w 1718128"/>
                <a:gd name="connsiteY5" fmla="*/ 2657928 h 3245757"/>
                <a:gd name="connsiteX6" fmla="*/ 778328 w 1718128"/>
                <a:gd name="connsiteY6" fmla="*/ 2472871 h 3245757"/>
                <a:gd name="connsiteX7" fmla="*/ 974271 w 1718128"/>
                <a:gd name="connsiteY7" fmla="*/ 2374900 h 3245757"/>
                <a:gd name="connsiteX8" fmla="*/ 1300842 w 1718128"/>
                <a:gd name="connsiteY8" fmla="*/ 2364014 h 3245757"/>
                <a:gd name="connsiteX9" fmla="*/ 1464128 w 1718128"/>
                <a:gd name="connsiteY9" fmla="*/ 2287814 h 3245757"/>
                <a:gd name="connsiteX10" fmla="*/ 1583871 w 1718128"/>
                <a:gd name="connsiteY10" fmla="*/ 2124528 h 3245757"/>
                <a:gd name="connsiteX11" fmla="*/ 1714499 w 1718128"/>
                <a:gd name="connsiteY11" fmla="*/ 1939471 h 3245757"/>
                <a:gd name="connsiteX12" fmla="*/ 1562099 w 1718128"/>
                <a:gd name="connsiteY12" fmla="*/ 1874157 h 3245757"/>
                <a:gd name="connsiteX13" fmla="*/ 1431471 w 1718128"/>
                <a:gd name="connsiteY13" fmla="*/ 1776186 h 3245757"/>
                <a:gd name="connsiteX14" fmla="*/ 1344385 w 1718128"/>
                <a:gd name="connsiteY14" fmla="*/ 1362528 h 3245757"/>
                <a:gd name="connsiteX15" fmla="*/ 1268185 w 1718128"/>
                <a:gd name="connsiteY15" fmla="*/ 1297214 h 3245757"/>
                <a:gd name="connsiteX16" fmla="*/ 1246414 w 1718128"/>
                <a:gd name="connsiteY16" fmla="*/ 1057728 h 3245757"/>
                <a:gd name="connsiteX17" fmla="*/ 1094014 w 1718128"/>
                <a:gd name="connsiteY17" fmla="*/ 840014 h 3245757"/>
                <a:gd name="connsiteX18" fmla="*/ 898071 w 1718128"/>
                <a:gd name="connsiteY18" fmla="*/ 763814 h 3245757"/>
                <a:gd name="connsiteX19" fmla="*/ 734785 w 1718128"/>
                <a:gd name="connsiteY19" fmla="*/ 502557 h 3245757"/>
                <a:gd name="connsiteX20" fmla="*/ 647699 w 1718128"/>
                <a:gd name="connsiteY20" fmla="*/ 393700 h 3245757"/>
                <a:gd name="connsiteX21" fmla="*/ 527956 w 1718128"/>
                <a:gd name="connsiteY21" fmla="*/ 241300 h 3245757"/>
                <a:gd name="connsiteX22" fmla="*/ 353785 w 1718128"/>
                <a:gd name="connsiteY22" fmla="*/ 175986 h 3245757"/>
                <a:gd name="connsiteX0" fmla="*/ 266699 w 1718128"/>
                <a:gd name="connsiteY0" fmla="*/ 230414 h 3245757"/>
                <a:gd name="connsiteX1" fmla="*/ 321128 w 1718128"/>
                <a:gd name="connsiteY1" fmla="*/ 437243 h 3245757"/>
                <a:gd name="connsiteX2" fmla="*/ 27214 w 1718128"/>
                <a:gd name="connsiteY2" fmla="*/ 2853871 h 3245757"/>
                <a:gd name="connsiteX3" fmla="*/ 157842 w 1718128"/>
                <a:gd name="connsiteY3" fmla="*/ 2788557 h 3245757"/>
                <a:gd name="connsiteX4" fmla="*/ 429985 w 1718128"/>
                <a:gd name="connsiteY4" fmla="*/ 2657928 h 3245757"/>
                <a:gd name="connsiteX5" fmla="*/ 658585 w 1718128"/>
                <a:gd name="connsiteY5" fmla="*/ 2657928 h 3245757"/>
                <a:gd name="connsiteX6" fmla="*/ 778328 w 1718128"/>
                <a:gd name="connsiteY6" fmla="*/ 2472871 h 3245757"/>
                <a:gd name="connsiteX7" fmla="*/ 974271 w 1718128"/>
                <a:gd name="connsiteY7" fmla="*/ 2374900 h 3245757"/>
                <a:gd name="connsiteX8" fmla="*/ 1300842 w 1718128"/>
                <a:gd name="connsiteY8" fmla="*/ 2364014 h 3245757"/>
                <a:gd name="connsiteX9" fmla="*/ 1464128 w 1718128"/>
                <a:gd name="connsiteY9" fmla="*/ 2287814 h 3245757"/>
                <a:gd name="connsiteX10" fmla="*/ 1583871 w 1718128"/>
                <a:gd name="connsiteY10" fmla="*/ 2124528 h 3245757"/>
                <a:gd name="connsiteX11" fmla="*/ 1714499 w 1718128"/>
                <a:gd name="connsiteY11" fmla="*/ 1939471 h 3245757"/>
                <a:gd name="connsiteX12" fmla="*/ 1562099 w 1718128"/>
                <a:gd name="connsiteY12" fmla="*/ 1874157 h 3245757"/>
                <a:gd name="connsiteX13" fmla="*/ 1431471 w 1718128"/>
                <a:gd name="connsiteY13" fmla="*/ 1776186 h 3245757"/>
                <a:gd name="connsiteX14" fmla="*/ 1344385 w 1718128"/>
                <a:gd name="connsiteY14" fmla="*/ 1362528 h 3245757"/>
                <a:gd name="connsiteX15" fmla="*/ 1268185 w 1718128"/>
                <a:gd name="connsiteY15" fmla="*/ 1297214 h 3245757"/>
                <a:gd name="connsiteX16" fmla="*/ 1246414 w 1718128"/>
                <a:gd name="connsiteY16" fmla="*/ 1057728 h 3245757"/>
                <a:gd name="connsiteX17" fmla="*/ 1094014 w 1718128"/>
                <a:gd name="connsiteY17" fmla="*/ 840014 h 3245757"/>
                <a:gd name="connsiteX18" fmla="*/ 898071 w 1718128"/>
                <a:gd name="connsiteY18" fmla="*/ 763814 h 3245757"/>
                <a:gd name="connsiteX19" fmla="*/ 734785 w 1718128"/>
                <a:gd name="connsiteY19" fmla="*/ 502557 h 3245757"/>
                <a:gd name="connsiteX20" fmla="*/ 647699 w 1718128"/>
                <a:gd name="connsiteY20" fmla="*/ 393700 h 3245757"/>
                <a:gd name="connsiteX21" fmla="*/ 527956 w 1718128"/>
                <a:gd name="connsiteY21" fmla="*/ 241300 h 3245757"/>
                <a:gd name="connsiteX22" fmla="*/ 353785 w 1718128"/>
                <a:gd name="connsiteY22" fmla="*/ 175986 h 3245757"/>
                <a:gd name="connsiteX23" fmla="*/ 266699 w 1718128"/>
                <a:gd name="connsiteY23" fmla="*/ 230414 h 3245757"/>
                <a:gd name="connsiteX0" fmla="*/ 321128 w 1718128"/>
                <a:gd name="connsiteY0" fmla="*/ 437243 h 3245757"/>
                <a:gd name="connsiteX1" fmla="*/ 27214 w 1718128"/>
                <a:gd name="connsiteY1" fmla="*/ 2853871 h 3245757"/>
                <a:gd name="connsiteX2" fmla="*/ 157842 w 1718128"/>
                <a:gd name="connsiteY2" fmla="*/ 2788557 h 3245757"/>
                <a:gd name="connsiteX3" fmla="*/ 429985 w 1718128"/>
                <a:gd name="connsiteY3" fmla="*/ 2657928 h 3245757"/>
                <a:gd name="connsiteX4" fmla="*/ 658585 w 1718128"/>
                <a:gd name="connsiteY4" fmla="*/ 2657928 h 3245757"/>
                <a:gd name="connsiteX5" fmla="*/ 778328 w 1718128"/>
                <a:gd name="connsiteY5" fmla="*/ 2472871 h 3245757"/>
                <a:gd name="connsiteX6" fmla="*/ 974271 w 1718128"/>
                <a:gd name="connsiteY6" fmla="*/ 2374900 h 3245757"/>
                <a:gd name="connsiteX7" fmla="*/ 1300842 w 1718128"/>
                <a:gd name="connsiteY7" fmla="*/ 2364014 h 3245757"/>
                <a:gd name="connsiteX8" fmla="*/ 1464128 w 1718128"/>
                <a:gd name="connsiteY8" fmla="*/ 2287814 h 3245757"/>
                <a:gd name="connsiteX9" fmla="*/ 1583871 w 1718128"/>
                <a:gd name="connsiteY9" fmla="*/ 2124528 h 3245757"/>
                <a:gd name="connsiteX10" fmla="*/ 1714499 w 1718128"/>
                <a:gd name="connsiteY10" fmla="*/ 1939471 h 3245757"/>
                <a:gd name="connsiteX11" fmla="*/ 1562099 w 1718128"/>
                <a:gd name="connsiteY11" fmla="*/ 1874157 h 3245757"/>
                <a:gd name="connsiteX12" fmla="*/ 1431471 w 1718128"/>
                <a:gd name="connsiteY12" fmla="*/ 1776186 h 3245757"/>
                <a:gd name="connsiteX13" fmla="*/ 1344385 w 1718128"/>
                <a:gd name="connsiteY13" fmla="*/ 1362528 h 3245757"/>
                <a:gd name="connsiteX14" fmla="*/ 1268185 w 1718128"/>
                <a:gd name="connsiteY14" fmla="*/ 1297214 h 3245757"/>
                <a:gd name="connsiteX15" fmla="*/ 1246414 w 1718128"/>
                <a:gd name="connsiteY15" fmla="*/ 1057728 h 3245757"/>
                <a:gd name="connsiteX16" fmla="*/ 1094014 w 1718128"/>
                <a:gd name="connsiteY16" fmla="*/ 840014 h 3245757"/>
                <a:gd name="connsiteX17" fmla="*/ 898071 w 1718128"/>
                <a:gd name="connsiteY17" fmla="*/ 763814 h 3245757"/>
                <a:gd name="connsiteX18" fmla="*/ 734785 w 1718128"/>
                <a:gd name="connsiteY18" fmla="*/ 502557 h 3245757"/>
                <a:gd name="connsiteX19" fmla="*/ 647699 w 1718128"/>
                <a:gd name="connsiteY19" fmla="*/ 393700 h 3245757"/>
                <a:gd name="connsiteX20" fmla="*/ 527956 w 1718128"/>
                <a:gd name="connsiteY20" fmla="*/ 241300 h 3245757"/>
                <a:gd name="connsiteX21" fmla="*/ 353785 w 1718128"/>
                <a:gd name="connsiteY21" fmla="*/ 175986 h 3245757"/>
                <a:gd name="connsiteX22" fmla="*/ 266699 w 1718128"/>
                <a:gd name="connsiteY22" fmla="*/ 230414 h 3245757"/>
                <a:gd name="connsiteX23" fmla="*/ 412568 w 1718128"/>
                <a:gd name="connsiteY23" fmla="*/ 528683 h 3245757"/>
                <a:gd name="connsiteX0" fmla="*/ 321128 w 1718128"/>
                <a:gd name="connsiteY0" fmla="*/ 281214 h 3089728"/>
                <a:gd name="connsiteX1" fmla="*/ 27214 w 1718128"/>
                <a:gd name="connsiteY1" fmla="*/ 2697842 h 3089728"/>
                <a:gd name="connsiteX2" fmla="*/ 157842 w 1718128"/>
                <a:gd name="connsiteY2" fmla="*/ 2632528 h 3089728"/>
                <a:gd name="connsiteX3" fmla="*/ 429985 w 1718128"/>
                <a:gd name="connsiteY3" fmla="*/ 2501899 h 3089728"/>
                <a:gd name="connsiteX4" fmla="*/ 658585 w 1718128"/>
                <a:gd name="connsiteY4" fmla="*/ 2501899 h 3089728"/>
                <a:gd name="connsiteX5" fmla="*/ 778328 w 1718128"/>
                <a:gd name="connsiteY5" fmla="*/ 2316842 h 3089728"/>
                <a:gd name="connsiteX6" fmla="*/ 974271 w 1718128"/>
                <a:gd name="connsiteY6" fmla="*/ 2218871 h 3089728"/>
                <a:gd name="connsiteX7" fmla="*/ 1300842 w 1718128"/>
                <a:gd name="connsiteY7" fmla="*/ 2207985 h 3089728"/>
                <a:gd name="connsiteX8" fmla="*/ 1464128 w 1718128"/>
                <a:gd name="connsiteY8" fmla="*/ 2131785 h 3089728"/>
                <a:gd name="connsiteX9" fmla="*/ 1583871 w 1718128"/>
                <a:gd name="connsiteY9" fmla="*/ 1968499 h 3089728"/>
                <a:gd name="connsiteX10" fmla="*/ 1714499 w 1718128"/>
                <a:gd name="connsiteY10" fmla="*/ 1783442 h 3089728"/>
                <a:gd name="connsiteX11" fmla="*/ 1562099 w 1718128"/>
                <a:gd name="connsiteY11" fmla="*/ 1718128 h 3089728"/>
                <a:gd name="connsiteX12" fmla="*/ 1431471 w 1718128"/>
                <a:gd name="connsiteY12" fmla="*/ 1620157 h 3089728"/>
                <a:gd name="connsiteX13" fmla="*/ 1344385 w 1718128"/>
                <a:gd name="connsiteY13" fmla="*/ 1206499 h 3089728"/>
                <a:gd name="connsiteX14" fmla="*/ 1268185 w 1718128"/>
                <a:gd name="connsiteY14" fmla="*/ 1141185 h 3089728"/>
                <a:gd name="connsiteX15" fmla="*/ 1246414 w 1718128"/>
                <a:gd name="connsiteY15" fmla="*/ 901699 h 3089728"/>
                <a:gd name="connsiteX16" fmla="*/ 1094014 w 1718128"/>
                <a:gd name="connsiteY16" fmla="*/ 683985 h 3089728"/>
                <a:gd name="connsiteX17" fmla="*/ 898071 w 1718128"/>
                <a:gd name="connsiteY17" fmla="*/ 607785 h 3089728"/>
                <a:gd name="connsiteX18" fmla="*/ 734785 w 1718128"/>
                <a:gd name="connsiteY18" fmla="*/ 346528 h 3089728"/>
                <a:gd name="connsiteX19" fmla="*/ 647699 w 1718128"/>
                <a:gd name="connsiteY19" fmla="*/ 237671 h 3089728"/>
                <a:gd name="connsiteX20" fmla="*/ 527956 w 1718128"/>
                <a:gd name="connsiteY20" fmla="*/ 85271 h 3089728"/>
                <a:gd name="connsiteX21" fmla="*/ 353785 w 1718128"/>
                <a:gd name="connsiteY21" fmla="*/ 19957 h 3089728"/>
                <a:gd name="connsiteX22" fmla="*/ 266699 w 1718128"/>
                <a:gd name="connsiteY22" fmla="*/ 74385 h 3089728"/>
                <a:gd name="connsiteX0" fmla="*/ 321128 w 1718128"/>
                <a:gd name="connsiteY0" fmla="*/ 281214 h 3089728"/>
                <a:gd name="connsiteX1" fmla="*/ 27214 w 1718128"/>
                <a:gd name="connsiteY1" fmla="*/ 2697842 h 3089728"/>
                <a:gd name="connsiteX2" fmla="*/ 157842 w 1718128"/>
                <a:gd name="connsiteY2" fmla="*/ 2632528 h 3089728"/>
                <a:gd name="connsiteX3" fmla="*/ 429985 w 1718128"/>
                <a:gd name="connsiteY3" fmla="*/ 2501899 h 3089728"/>
                <a:gd name="connsiteX4" fmla="*/ 658585 w 1718128"/>
                <a:gd name="connsiteY4" fmla="*/ 2501899 h 3089728"/>
                <a:gd name="connsiteX5" fmla="*/ 778328 w 1718128"/>
                <a:gd name="connsiteY5" fmla="*/ 2316842 h 3089728"/>
                <a:gd name="connsiteX6" fmla="*/ 974271 w 1718128"/>
                <a:gd name="connsiteY6" fmla="*/ 2218871 h 3089728"/>
                <a:gd name="connsiteX7" fmla="*/ 1300842 w 1718128"/>
                <a:gd name="connsiteY7" fmla="*/ 2207985 h 3089728"/>
                <a:gd name="connsiteX8" fmla="*/ 1464128 w 1718128"/>
                <a:gd name="connsiteY8" fmla="*/ 2131785 h 3089728"/>
                <a:gd name="connsiteX9" fmla="*/ 1583871 w 1718128"/>
                <a:gd name="connsiteY9" fmla="*/ 1968499 h 3089728"/>
                <a:gd name="connsiteX10" fmla="*/ 1714499 w 1718128"/>
                <a:gd name="connsiteY10" fmla="*/ 1783442 h 3089728"/>
                <a:gd name="connsiteX11" fmla="*/ 1562099 w 1718128"/>
                <a:gd name="connsiteY11" fmla="*/ 1718128 h 3089728"/>
                <a:gd name="connsiteX12" fmla="*/ 1431471 w 1718128"/>
                <a:gd name="connsiteY12" fmla="*/ 1620157 h 3089728"/>
                <a:gd name="connsiteX13" fmla="*/ 1344385 w 1718128"/>
                <a:gd name="connsiteY13" fmla="*/ 1206499 h 3089728"/>
                <a:gd name="connsiteX14" fmla="*/ 1268185 w 1718128"/>
                <a:gd name="connsiteY14" fmla="*/ 1141185 h 3089728"/>
                <a:gd name="connsiteX15" fmla="*/ 1246414 w 1718128"/>
                <a:gd name="connsiteY15" fmla="*/ 901699 h 3089728"/>
                <a:gd name="connsiteX16" fmla="*/ 1094014 w 1718128"/>
                <a:gd name="connsiteY16" fmla="*/ 683985 h 3089728"/>
                <a:gd name="connsiteX17" fmla="*/ 898071 w 1718128"/>
                <a:gd name="connsiteY17" fmla="*/ 607785 h 3089728"/>
                <a:gd name="connsiteX18" fmla="*/ 734785 w 1718128"/>
                <a:gd name="connsiteY18" fmla="*/ 346528 h 3089728"/>
                <a:gd name="connsiteX19" fmla="*/ 647699 w 1718128"/>
                <a:gd name="connsiteY19" fmla="*/ 237671 h 3089728"/>
                <a:gd name="connsiteX20" fmla="*/ 527956 w 1718128"/>
                <a:gd name="connsiteY20" fmla="*/ 85271 h 3089728"/>
                <a:gd name="connsiteX21" fmla="*/ 353785 w 1718128"/>
                <a:gd name="connsiteY21" fmla="*/ 19957 h 3089728"/>
                <a:gd name="connsiteX22" fmla="*/ 266699 w 1718128"/>
                <a:gd name="connsiteY22" fmla="*/ 74385 h 3089728"/>
                <a:gd name="connsiteX23" fmla="*/ 321128 w 1718128"/>
                <a:gd name="connsiteY23" fmla="*/ 281214 h 3089728"/>
                <a:gd name="connsiteX0" fmla="*/ 321128 w 1718128"/>
                <a:gd name="connsiteY0" fmla="*/ 281214 h 3089728"/>
                <a:gd name="connsiteX1" fmla="*/ 27214 w 1718128"/>
                <a:gd name="connsiteY1" fmla="*/ 2697842 h 3089728"/>
                <a:gd name="connsiteX2" fmla="*/ 157842 w 1718128"/>
                <a:gd name="connsiteY2" fmla="*/ 2632528 h 3089728"/>
                <a:gd name="connsiteX3" fmla="*/ 429985 w 1718128"/>
                <a:gd name="connsiteY3" fmla="*/ 2501899 h 3089728"/>
                <a:gd name="connsiteX4" fmla="*/ 658585 w 1718128"/>
                <a:gd name="connsiteY4" fmla="*/ 2501899 h 3089728"/>
                <a:gd name="connsiteX5" fmla="*/ 778328 w 1718128"/>
                <a:gd name="connsiteY5" fmla="*/ 2316842 h 3089728"/>
                <a:gd name="connsiteX6" fmla="*/ 974271 w 1718128"/>
                <a:gd name="connsiteY6" fmla="*/ 2218871 h 3089728"/>
                <a:gd name="connsiteX7" fmla="*/ 1300842 w 1718128"/>
                <a:gd name="connsiteY7" fmla="*/ 2207985 h 3089728"/>
                <a:gd name="connsiteX8" fmla="*/ 1464128 w 1718128"/>
                <a:gd name="connsiteY8" fmla="*/ 2131785 h 3089728"/>
                <a:gd name="connsiteX9" fmla="*/ 1583871 w 1718128"/>
                <a:gd name="connsiteY9" fmla="*/ 1968499 h 3089728"/>
                <a:gd name="connsiteX10" fmla="*/ 1714499 w 1718128"/>
                <a:gd name="connsiteY10" fmla="*/ 1783442 h 3089728"/>
                <a:gd name="connsiteX11" fmla="*/ 1562099 w 1718128"/>
                <a:gd name="connsiteY11" fmla="*/ 1718128 h 3089728"/>
                <a:gd name="connsiteX12" fmla="*/ 1431471 w 1718128"/>
                <a:gd name="connsiteY12" fmla="*/ 1620157 h 3089728"/>
                <a:gd name="connsiteX13" fmla="*/ 1344385 w 1718128"/>
                <a:gd name="connsiteY13" fmla="*/ 1206499 h 3089728"/>
                <a:gd name="connsiteX14" fmla="*/ 1268185 w 1718128"/>
                <a:gd name="connsiteY14" fmla="*/ 1141185 h 3089728"/>
                <a:gd name="connsiteX15" fmla="*/ 1246414 w 1718128"/>
                <a:gd name="connsiteY15" fmla="*/ 901699 h 3089728"/>
                <a:gd name="connsiteX16" fmla="*/ 1094014 w 1718128"/>
                <a:gd name="connsiteY16" fmla="*/ 683985 h 3089728"/>
                <a:gd name="connsiteX17" fmla="*/ 898071 w 1718128"/>
                <a:gd name="connsiteY17" fmla="*/ 607785 h 3089728"/>
                <a:gd name="connsiteX18" fmla="*/ 734785 w 1718128"/>
                <a:gd name="connsiteY18" fmla="*/ 346528 h 3089728"/>
                <a:gd name="connsiteX19" fmla="*/ 647699 w 1718128"/>
                <a:gd name="connsiteY19" fmla="*/ 237671 h 3089728"/>
                <a:gd name="connsiteX20" fmla="*/ 527956 w 1718128"/>
                <a:gd name="connsiteY20" fmla="*/ 85271 h 3089728"/>
                <a:gd name="connsiteX21" fmla="*/ 353785 w 1718128"/>
                <a:gd name="connsiteY21" fmla="*/ 19957 h 3089728"/>
                <a:gd name="connsiteX22" fmla="*/ 266699 w 1718128"/>
                <a:gd name="connsiteY22" fmla="*/ 74385 h 3089728"/>
                <a:gd name="connsiteX23" fmla="*/ 321128 w 1718128"/>
                <a:gd name="connsiteY23" fmla="*/ 281214 h 308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18128" h="3089728">
                  <a:moveTo>
                    <a:pt x="321128" y="281214"/>
                  </a:moveTo>
                  <a:cubicBezTo>
                    <a:pt x="281214" y="718457"/>
                    <a:pt x="54428" y="2305956"/>
                    <a:pt x="27214" y="2697842"/>
                  </a:cubicBezTo>
                  <a:cubicBezTo>
                    <a:pt x="0" y="3089728"/>
                    <a:pt x="157842" y="2632528"/>
                    <a:pt x="157842" y="2632528"/>
                  </a:cubicBezTo>
                  <a:cubicBezTo>
                    <a:pt x="224970" y="2599871"/>
                    <a:pt x="346528" y="2523671"/>
                    <a:pt x="429985" y="2501899"/>
                  </a:cubicBezTo>
                  <a:cubicBezTo>
                    <a:pt x="513442" y="2480128"/>
                    <a:pt x="600528" y="2532742"/>
                    <a:pt x="658585" y="2501899"/>
                  </a:cubicBezTo>
                  <a:cubicBezTo>
                    <a:pt x="716642" y="2471056"/>
                    <a:pt x="725714" y="2364013"/>
                    <a:pt x="778328" y="2316842"/>
                  </a:cubicBezTo>
                  <a:cubicBezTo>
                    <a:pt x="830942" y="2269671"/>
                    <a:pt x="887185" y="2237014"/>
                    <a:pt x="974271" y="2218871"/>
                  </a:cubicBezTo>
                  <a:cubicBezTo>
                    <a:pt x="1061357" y="2200728"/>
                    <a:pt x="1219199" y="2222499"/>
                    <a:pt x="1300842" y="2207985"/>
                  </a:cubicBezTo>
                  <a:cubicBezTo>
                    <a:pt x="1382485" y="2193471"/>
                    <a:pt x="1416957" y="2171699"/>
                    <a:pt x="1464128" y="2131785"/>
                  </a:cubicBezTo>
                  <a:cubicBezTo>
                    <a:pt x="1511299" y="2091871"/>
                    <a:pt x="1542143" y="2026556"/>
                    <a:pt x="1583871" y="1968499"/>
                  </a:cubicBezTo>
                  <a:cubicBezTo>
                    <a:pt x="1625599" y="1910442"/>
                    <a:pt x="1718128" y="1825171"/>
                    <a:pt x="1714499" y="1783442"/>
                  </a:cubicBezTo>
                  <a:cubicBezTo>
                    <a:pt x="1710870" y="1741713"/>
                    <a:pt x="1609270" y="1745342"/>
                    <a:pt x="1562099" y="1718128"/>
                  </a:cubicBezTo>
                  <a:cubicBezTo>
                    <a:pt x="1514928" y="1690914"/>
                    <a:pt x="1467757" y="1705429"/>
                    <a:pt x="1431471" y="1620157"/>
                  </a:cubicBezTo>
                  <a:cubicBezTo>
                    <a:pt x="1395185" y="1534885"/>
                    <a:pt x="1371599" y="1286328"/>
                    <a:pt x="1344385" y="1206499"/>
                  </a:cubicBezTo>
                  <a:cubicBezTo>
                    <a:pt x="1317171" y="1126670"/>
                    <a:pt x="1284514" y="1191985"/>
                    <a:pt x="1268185" y="1141185"/>
                  </a:cubicBezTo>
                  <a:cubicBezTo>
                    <a:pt x="1251857" y="1090385"/>
                    <a:pt x="1275442" y="977899"/>
                    <a:pt x="1246414" y="901699"/>
                  </a:cubicBezTo>
                  <a:cubicBezTo>
                    <a:pt x="1217386" y="825499"/>
                    <a:pt x="1152071" y="732971"/>
                    <a:pt x="1094014" y="683985"/>
                  </a:cubicBezTo>
                  <a:cubicBezTo>
                    <a:pt x="1035957" y="634999"/>
                    <a:pt x="957942" y="664028"/>
                    <a:pt x="898071" y="607785"/>
                  </a:cubicBezTo>
                  <a:cubicBezTo>
                    <a:pt x="838200" y="551542"/>
                    <a:pt x="776514" y="408214"/>
                    <a:pt x="734785" y="346528"/>
                  </a:cubicBezTo>
                  <a:cubicBezTo>
                    <a:pt x="693056" y="284842"/>
                    <a:pt x="647699" y="237671"/>
                    <a:pt x="647699" y="237671"/>
                  </a:cubicBezTo>
                  <a:cubicBezTo>
                    <a:pt x="613227" y="194128"/>
                    <a:pt x="576942" y="121557"/>
                    <a:pt x="527956" y="85271"/>
                  </a:cubicBezTo>
                  <a:cubicBezTo>
                    <a:pt x="478970" y="48985"/>
                    <a:pt x="341085" y="0"/>
                    <a:pt x="353785" y="19957"/>
                  </a:cubicBezTo>
                  <a:lnTo>
                    <a:pt x="266699" y="74385"/>
                  </a:lnTo>
                  <a:lnTo>
                    <a:pt x="321128" y="281214"/>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5791200" y="2362200"/>
              <a:ext cx="340158" cy="461665"/>
            </a:xfrm>
            <a:prstGeom prst="rect">
              <a:avLst/>
            </a:prstGeom>
            <a:noFill/>
          </p:spPr>
          <p:txBody>
            <a:bodyPr wrap="none" rtlCol="0">
              <a:spAutoFit/>
            </a:bodyPr>
            <a:lstStyle/>
            <a:p>
              <a:r>
                <a:rPr lang="en-US" sz="2400" b="1" dirty="0" smtClean="0"/>
                <a:t>4</a:t>
              </a:r>
              <a:endParaRPr lang="en-US" sz="2400" b="1" dirty="0"/>
            </a:p>
          </p:txBody>
        </p:sp>
        <p:sp>
          <p:nvSpPr>
            <p:cNvPr id="14" name="Freeform 13"/>
            <p:cNvSpPr/>
            <p:nvPr/>
          </p:nvSpPr>
          <p:spPr>
            <a:xfrm>
              <a:off x="3022600" y="829128"/>
              <a:ext cx="2529114" cy="2721429"/>
            </a:xfrm>
            <a:custGeom>
              <a:avLst/>
              <a:gdLst>
                <a:gd name="connsiteX0" fmla="*/ 2365829 w 2529114"/>
                <a:gd name="connsiteY0" fmla="*/ 2469243 h 2721429"/>
                <a:gd name="connsiteX1" fmla="*/ 2071914 w 2529114"/>
                <a:gd name="connsiteY1" fmla="*/ 2153558 h 2721429"/>
                <a:gd name="connsiteX2" fmla="*/ 1810657 w 2529114"/>
                <a:gd name="connsiteY2" fmla="*/ 2186215 h 2721429"/>
                <a:gd name="connsiteX3" fmla="*/ 1669143 w 2529114"/>
                <a:gd name="connsiteY3" fmla="*/ 2088243 h 2721429"/>
                <a:gd name="connsiteX4" fmla="*/ 1462314 w 2529114"/>
                <a:gd name="connsiteY4" fmla="*/ 1914072 h 2721429"/>
                <a:gd name="connsiteX5" fmla="*/ 1407886 w 2529114"/>
                <a:gd name="connsiteY5" fmla="*/ 1718129 h 2721429"/>
                <a:gd name="connsiteX6" fmla="*/ 1299029 w 2529114"/>
                <a:gd name="connsiteY6" fmla="*/ 1729015 h 2721429"/>
                <a:gd name="connsiteX7" fmla="*/ 1081314 w 2529114"/>
                <a:gd name="connsiteY7" fmla="*/ 1805215 h 2721429"/>
                <a:gd name="connsiteX8" fmla="*/ 961571 w 2529114"/>
                <a:gd name="connsiteY8" fmla="*/ 1696358 h 2721429"/>
                <a:gd name="connsiteX9" fmla="*/ 798286 w 2529114"/>
                <a:gd name="connsiteY9" fmla="*/ 1554843 h 2721429"/>
                <a:gd name="connsiteX10" fmla="*/ 820057 w 2529114"/>
                <a:gd name="connsiteY10" fmla="*/ 1456872 h 2721429"/>
                <a:gd name="connsiteX11" fmla="*/ 667657 w 2529114"/>
                <a:gd name="connsiteY11" fmla="*/ 1522186 h 2721429"/>
                <a:gd name="connsiteX12" fmla="*/ 515257 w 2529114"/>
                <a:gd name="connsiteY12" fmla="*/ 1696358 h 2721429"/>
                <a:gd name="connsiteX13" fmla="*/ 308429 w 2529114"/>
                <a:gd name="connsiteY13" fmla="*/ 1456872 h 2721429"/>
                <a:gd name="connsiteX14" fmla="*/ 199571 w 2529114"/>
                <a:gd name="connsiteY14" fmla="*/ 1097643 h 2721429"/>
                <a:gd name="connsiteX15" fmla="*/ 254000 w 2529114"/>
                <a:gd name="connsiteY15" fmla="*/ 977901 h 2721429"/>
                <a:gd name="connsiteX16" fmla="*/ 188686 w 2529114"/>
                <a:gd name="connsiteY16" fmla="*/ 890815 h 2721429"/>
                <a:gd name="connsiteX17" fmla="*/ 112486 w 2529114"/>
                <a:gd name="connsiteY17" fmla="*/ 771072 h 2721429"/>
                <a:gd name="connsiteX18" fmla="*/ 3629 w 2529114"/>
                <a:gd name="connsiteY18" fmla="*/ 618672 h 2721429"/>
                <a:gd name="connsiteX19" fmla="*/ 90714 w 2529114"/>
                <a:gd name="connsiteY19" fmla="*/ 498929 h 2721429"/>
                <a:gd name="connsiteX20" fmla="*/ 232229 w 2529114"/>
                <a:gd name="connsiteY20" fmla="*/ 444501 h 2721429"/>
                <a:gd name="connsiteX21" fmla="*/ 210457 w 2529114"/>
                <a:gd name="connsiteY21" fmla="*/ 259443 h 2721429"/>
                <a:gd name="connsiteX22" fmla="*/ 308429 w 2529114"/>
                <a:gd name="connsiteY22" fmla="*/ 30843 h 2721429"/>
                <a:gd name="connsiteX23" fmla="*/ 449943 w 2529114"/>
                <a:gd name="connsiteY23" fmla="*/ 74386 h 2721429"/>
                <a:gd name="connsiteX24" fmla="*/ 613229 w 2529114"/>
                <a:gd name="connsiteY24" fmla="*/ 63501 h 2721429"/>
                <a:gd name="connsiteX25" fmla="*/ 776514 w 2529114"/>
                <a:gd name="connsiteY25" fmla="*/ 194129 h 2721429"/>
                <a:gd name="connsiteX26" fmla="*/ 885371 w 2529114"/>
                <a:gd name="connsiteY26" fmla="*/ 379186 h 2721429"/>
                <a:gd name="connsiteX27" fmla="*/ 1211943 w 2529114"/>
                <a:gd name="connsiteY27" fmla="*/ 455386 h 2721429"/>
                <a:gd name="connsiteX28" fmla="*/ 1549400 w 2529114"/>
                <a:gd name="connsiteY28" fmla="*/ 575129 h 2721429"/>
                <a:gd name="connsiteX29" fmla="*/ 1886857 w 2529114"/>
                <a:gd name="connsiteY29" fmla="*/ 444501 h 2721429"/>
                <a:gd name="connsiteX30" fmla="*/ 2006600 w 2529114"/>
                <a:gd name="connsiteY30" fmla="*/ 596901 h 2721429"/>
                <a:gd name="connsiteX31" fmla="*/ 2137229 w 2529114"/>
                <a:gd name="connsiteY31" fmla="*/ 651329 h 2721429"/>
                <a:gd name="connsiteX32" fmla="*/ 2180771 w 2529114"/>
                <a:gd name="connsiteY32" fmla="*/ 803729 h 2721429"/>
                <a:gd name="connsiteX33" fmla="*/ 2322286 w 2529114"/>
                <a:gd name="connsiteY33" fmla="*/ 803729 h 2721429"/>
                <a:gd name="connsiteX34" fmla="*/ 2387600 w 2529114"/>
                <a:gd name="connsiteY34" fmla="*/ 640443 h 2721429"/>
                <a:gd name="connsiteX35" fmla="*/ 2529114 w 2529114"/>
                <a:gd name="connsiteY35" fmla="*/ 640443 h 2721429"/>
                <a:gd name="connsiteX36" fmla="*/ 2365829 w 2529114"/>
                <a:gd name="connsiteY36" fmla="*/ 2469243 h 272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29114" h="2721429">
                  <a:moveTo>
                    <a:pt x="2365829" y="2469243"/>
                  </a:moveTo>
                  <a:cubicBezTo>
                    <a:pt x="2289629" y="2721429"/>
                    <a:pt x="2164443" y="2200729"/>
                    <a:pt x="2071914" y="2153558"/>
                  </a:cubicBezTo>
                  <a:cubicBezTo>
                    <a:pt x="1979385" y="2106387"/>
                    <a:pt x="1877786" y="2197101"/>
                    <a:pt x="1810657" y="2186215"/>
                  </a:cubicBezTo>
                  <a:cubicBezTo>
                    <a:pt x="1743529" y="2175329"/>
                    <a:pt x="1727200" y="2133600"/>
                    <a:pt x="1669143" y="2088243"/>
                  </a:cubicBezTo>
                  <a:cubicBezTo>
                    <a:pt x="1611086" y="2042886"/>
                    <a:pt x="1505857" y="1975758"/>
                    <a:pt x="1462314" y="1914072"/>
                  </a:cubicBezTo>
                  <a:cubicBezTo>
                    <a:pt x="1418771" y="1852386"/>
                    <a:pt x="1435100" y="1748972"/>
                    <a:pt x="1407886" y="1718129"/>
                  </a:cubicBezTo>
                  <a:cubicBezTo>
                    <a:pt x="1380672" y="1687286"/>
                    <a:pt x="1353458" y="1714501"/>
                    <a:pt x="1299029" y="1729015"/>
                  </a:cubicBezTo>
                  <a:cubicBezTo>
                    <a:pt x="1244600" y="1743529"/>
                    <a:pt x="1137557" y="1810658"/>
                    <a:pt x="1081314" y="1805215"/>
                  </a:cubicBezTo>
                  <a:cubicBezTo>
                    <a:pt x="1025071" y="1799772"/>
                    <a:pt x="1008742" y="1738087"/>
                    <a:pt x="961571" y="1696358"/>
                  </a:cubicBezTo>
                  <a:cubicBezTo>
                    <a:pt x="914400" y="1654629"/>
                    <a:pt x="821872" y="1594757"/>
                    <a:pt x="798286" y="1554843"/>
                  </a:cubicBezTo>
                  <a:cubicBezTo>
                    <a:pt x="774700" y="1514929"/>
                    <a:pt x="841829" y="1462315"/>
                    <a:pt x="820057" y="1456872"/>
                  </a:cubicBezTo>
                  <a:cubicBezTo>
                    <a:pt x="798286" y="1451429"/>
                    <a:pt x="718457" y="1482272"/>
                    <a:pt x="667657" y="1522186"/>
                  </a:cubicBezTo>
                  <a:cubicBezTo>
                    <a:pt x="616857" y="1562100"/>
                    <a:pt x="575128" y="1707244"/>
                    <a:pt x="515257" y="1696358"/>
                  </a:cubicBezTo>
                  <a:cubicBezTo>
                    <a:pt x="455386" y="1685472"/>
                    <a:pt x="361043" y="1556658"/>
                    <a:pt x="308429" y="1456872"/>
                  </a:cubicBezTo>
                  <a:cubicBezTo>
                    <a:pt x="255815" y="1357086"/>
                    <a:pt x="208643" y="1177472"/>
                    <a:pt x="199571" y="1097643"/>
                  </a:cubicBezTo>
                  <a:cubicBezTo>
                    <a:pt x="190499" y="1017814"/>
                    <a:pt x="255814" y="1012372"/>
                    <a:pt x="254000" y="977901"/>
                  </a:cubicBezTo>
                  <a:cubicBezTo>
                    <a:pt x="252186" y="943430"/>
                    <a:pt x="212272" y="925287"/>
                    <a:pt x="188686" y="890815"/>
                  </a:cubicBezTo>
                  <a:cubicBezTo>
                    <a:pt x="165100" y="856344"/>
                    <a:pt x="143329" y="816429"/>
                    <a:pt x="112486" y="771072"/>
                  </a:cubicBezTo>
                  <a:cubicBezTo>
                    <a:pt x="81643" y="725715"/>
                    <a:pt x="7258" y="664029"/>
                    <a:pt x="3629" y="618672"/>
                  </a:cubicBezTo>
                  <a:cubicBezTo>
                    <a:pt x="0" y="573315"/>
                    <a:pt x="52614" y="527958"/>
                    <a:pt x="90714" y="498929"/>
                  </a:cubicBezTo>
                  <a:cubicBezTo>
                    <a:pt x="128814" y="469900"/>
                    <a:pt x="212272" y="484415"/>
                    <a:pt x="232229" y="444501"/>
                  </a:cubicBezTo>
                  <a:cubicBezTo>
                    <a:pt x="252186" y="404587"/>
                    <a:pt x="197757" y="328386"/>
                    <a:pt x="210457" y="259443"/>
                  </a:cubicBezTo>
                  <a:cubicBezTo>
                    <a:pt x="223157" y="190500"/>
                    <a:pt x="268515" y="61686"/>
                    <a:pt x="308429" y="30843"/>
                  </a:cubicBezTo>
                  <a:cubicBezTo>
                    <a:pt x="348343" y="0"/>
                    <a:pt x="399143" y="68943"/>
                    <a:pt x="449943" y="74386"/>
                  </a:cubicBezTo>
                  <a:cubicBezTo>
                    <a:pt x="500743" y="79829"/>
                    <a:pt x="558801" y="43544"/>
                    <a:pt x="613229" y="63501"/>
                  </a:cubicBezTo>
                  <a:cubicBezTo>
                    <a:pt x="667657" y="83458"/>
                    <a:pt x="731157" y="141515"/>
                    <a:pt x="776514" y="194129"/>
                  </a:cubicBezTo>
                  <a:cubicBezTo>
                    <a:pt x="821871" y="246743"/>
                    <a:pt x="812800" y="335643"/>
                    <a:pt x="885371" y="379186"/>
                  </a:cubicBezTo>
                  <a:cubicBezTo>
                    <a:pt x="957942" y="422729"/>
                    <a:pt x="1101272" y="422729"/>
                    <a:pt x="1211943" y="455386"/>
                  </a:cubicBezTo>
                  <a:cubicBezTo>
                    <a:pt x="1322614" y="488043"/>
                    <a:pt x="1436914" y="576943"/>
                    <a:pt x="1549400" y="575129"/>
                  </a:cubicBezTo>
                  <a:cubicBezTo>
                    <a:pt x="1661886" y="573315"/>
                    <a:pt x="1810657" y="440872"/>
                    <a:pt x="1886857" y="444501"/>
                  </a:cubicBezTo>
                  <a:cubicBezTo>
                    <a:pt x="1963057" y="448130"/>
                    <a:pt x="1964871" y="562430"/>
                    <a:pt x="2006600" y="596901"/>
                  </a:cubicBezTo>
                  <a:cubicBezTo>
                    <a:pt x="2048329" y="631372"/>
                    <a:pt x="2108201" y="616858"/>
                    <a:pt x="2137229" y="651329"/>
                  </a:cubicBezTo>
                  <a:cubicBezTo>
                    <a:pt x="2166257" y="685800"/>
                    <a:pt x="2149928" y="778329"/>
                    <a:pt x="2180771" y="803729"/>
                  </a:cubicBezTo>
                  <a:cubicBezTo>
                    <a:pt x="2211614" y="829129"/>
                    <a:pt x="2287815" y="830943"/>
                    <a:pt x="2322286" y="803729"/>
                  </a:cubicBezTo>
                  <a:cubicBezTo>
                    <a:pt x="2356757" y="776515"/>
                    <a:pt x="2353129" y="667657"/>
                    <a:pt x="2387600" y="640443"/>
                  </a:cubicBezTo>
                  <a:cubicBezTo>
                    <a:pt x="2422071" y="613229"/>
                    <a:pt x="2529114" y="341086"/>
                    <a:pt x="2529114" y="640443"/>
                  </a:cubicBezTo>
                  <a:cubicBezTo>
                    <a:pt x="2529114" y="939800"/>
                    <a:pt x="2442029" y="2217057"/>
                    <a:pt x="2365829" y="246924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886200" y="1600200"/>
              <a:ext cx="340158" cy="461665"/>
            </a:xfrm>
            <a:prstGeom prst="rect">
              <a:avLst/>
            </a:prstGeom>
            <a:noFill/>
          </p:spPr>
          <p:txBody>
            <a:bodyPr wrap="none" rtlCol="0">
              <a:spAutoFit/>
            </a:bodyPr>
            <a:lstStyle/>
            <a:p>
              <a:r>
                <a:rPr lang="en-US" sz="2400" b="1" dirty="0" smtClean="0"/>
                <a:t>5</a:t>
              </a:r>
              <a:endParaRPr lang="en-US" sz="2400" b="1" dirty="0"/>
            </a:p>
          </p:txBody>
        </p:sp>
        <p:sp>
          <p:nvSpPr>
            <p:cNvPr id="16" name="Freeform 15"/>
            <p:cNvSpPr/>
            <p:nvPr/>
          </p:nvSpPr>
          <p:spPr>
            <a:xfrm>
              <a:off x="4622800" y="6028872"/>
              <a:ext cx="803728" cy="781956"/>
            </a:xfrm>
            <a:custGeom>
              <a:avLst/>
              <a:gdLst>
                <a:gd name="connsiteX0" fmla="*/ 286657 w 803728"/>
                <a:gd name="connsiteY0" fmla="*/ 774699 h 781956"/>
                <a:gd name="connsiteX1" fmla="*/ 537029 w 803728"/>
                <a:gd name="connsiteY1" fmla="*/ 567871 h 781956"/>
                <a:gd name="connsiteX2" fmla="*/ 776514 w 803728"/>
                <a:gd name="connsiteY2" fmla="*/ 535214 h 781956"/>
                <a:gd name="connsiteX3" fmla="*/ 700314 w 803728"/>
                <a:gd name="connsiteY3" fmla="*/ 393699 h 781956"/>
                <a:gd name="connsiteX4" fmla="*/ 645886 w 803728"/>
                <a:gd name="connsiteY4" fmla="*/ 241299 h 781956"/>
                <a:gd name="connsiteX5" fmla="*/ 460829 w 803728"/>
                <a:gd name="connsiteY5" fmla="*/ 34471 h 781956"/>
                <a:gd name="connsiteX6" fmla="*/ 264886 w 803728"/>
                <a:gd name="connsiteY6" fmla="*/ 34471 h 781956"/>
                <a:gd name="connsiteX7" fmla="*/ 145143 w 803728"/>
                <a:gd name="connsiteY7" fmla="*/ 208642 h 781956"/>
                <a:gd name="connsiteX8" fmla="*/ 25400 w 803728"/>
                <a:gd name="connsiteY8" fmla="*/ 219528 h 781956"/>
                <a:gd name="connsiteX9" fmla="*/ 14514 w 803728"/>
                <a:gd name="connsiteY9" fmla="*/ 502557 h 781956"/>
                <a:gd name="connsiteX10" fmla="*/ 112486 w 803728"/>
                <a:gd name="connsiteY10" fmla="*/ 611414 h 781956"/>
                <a:gd name="connsiteX11" fmla="*/ 286657 w 803728"/>
                <a:gd name="connsiteY11" fmla="*/ 774699 h 78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728" h="781956">
                  <a:moveTo>
                    <a:pt x="286657" y="774699"/>
                  </a:moveTo>
                  <a:cubicBezTo>
                    <a:pt x="357414" y="767442"/>
                    <a:pt x="455386" y="607785"/>
                    <a:pt x="537029" y="567871"/>
                  </a:cubicBezTo>
                  <a:cubicBezTo>
                    <a:pt x="618672" y="527957"/>
                    <a:pt x="749300" y="564243"/>
                    <a:pt x="776514" y="535214"/>
                  </a:cubicBezTo>
                  <a:cubicBezTo>
                    <a:pt x="803728" y="506185"/>
                    <a:pt x="722085" y="442685"/>
                    <a:pt x="700314" y="393699"/>
                  </a:cubicBezTo>
                  <a:cubicBezTo>
                    <a:pt x="678543" y="344713"/>
                    <a:pt x="685800" y="301170"/>
                    <a:pt x="645886" y="241299"/>
                  </a:cubicBezTo>
                  <a:cubicBezTo>
                    <a:pt x="605972" y="181428"/>
                    <a:pt x="524329" y="68942"/>
                    <a:pt x="460829" y="34471"/>
                  </a:cubicBezTo>
                  <a:cubicBezTo>
                    <a:pt x="397329" y="0"/>
                    <a:pt x="317500" y="5443"/>
                    <a:pt x="264886" y="34471"/>
                  </a:cubicBezTo>
                  <a:cubicBezTo>
                    <a:pt x="212272" y="63500"/>
                    <a:pt x="185057" y="177799"/>
                    <a:pt x="145143" y="208642"/>
                  </a:cubicBezTo>
                  <a:cubicBezTo>
                    <a:pt x="105229" y="239485"/>
                    <a:pt x="47171" y="170542"/>
                    <a:pt x="25400" y="219528"/>
                  </a:cubicBezTo>
                  <a:cubicBezTo>
                    <a:pt x="3629" y="268514"/>
                    <a:pt x="0" y="437243"/>
                    <a:pt x="14514" y="502557"/>
                  </a:cubicBezTo>
                  <a:cubicBezTo>
                    <a:pt x="29028" y="567871"/>
                    <a:pt x="65315" y="567871"/>
                    <a:pt x="112486" y="611414"/>
                  </a:cubicBezTo>
                  <a:cubicBezTo>
                    <a:pt x="159657" y="654957"/>
                    <a:pt x="215900" y="781956"/>
                    <a:pt x="286657" y="7746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800600" y="6248400"/>
              <a:ext cx="340158" cy="461665"/>
            </a:xfrm>
            <a:prstGeom prst="rect">
              <a:avLst/>
            </a:prstGeom>
            <a:noFill/>
          </p:spPr>
          <p:txBody>
            <a:bodyPr wrap="none" rtlCol="0">
              <a:spAutoFit/>
            </a:bodyPr>
            <a:lstStyle/>
            <a:p>
              <a:r>
                <a:rPr lang="en-US" sz="2400" b="1" dirty="0" smtClean="0"/>
                <a:t>6</a:t>
              </a:r>
              <a:endParaRPr lang="en-US" sz="2400" b="1" dirty="0"/>
            </a:p>
          </p:txBody>
        </p:sp>
        <p:sp>
          <p:nvSpPr>
            <p:cNvPr id="21" name="Freeform 20"/>
            <p:cNvSpPr/>
            <p:nvPr/>
          </p:nvSpPr>
          <p:spPr>
            <a:xfrm>
              <a:off x="192315" y="1337128"/>
              <a:ext cx="5188856" cy="2924630"/>
            </a:xfrm>
            <a:custGeom>
              <a:avLst/>
              <a:gdLst>
                <a:gd name="connsiteX0" fmla="*/ 2833914 w 5188856"/>
                <a:gd name="connsiteY0" fmla="*/ 78015 h 2924630"/>
                <a:gd name="connsiteX1" fmla="*/ 2757714 w 5188856"/>
                <a:gd name="connsiteY1" fmla="*/ 23586 h 2924630"/>
                <a:gd name="connsiteX2" fmla="*/ 2648856 w 5188856"/>
                <a:gd name="connsiteY2" fmla="*/ 23586 h 2924630"/>
                <a:gd name="connsiteX3" fmla="*/ 2605314 w 5188856"/>
                <a:gd name="connsiteY3" fmla="*/ 165101 h 2924630"/>
                <a:gd name="connsiteX4" fmla="*/ 2496456 w 5188856"/>
                <a:gd name="connsiteY4" fmla="*/ 339272 h 2924630"/>
                <a:gd name="connsiteX5" fmla="*/ 2322285 w 5188856"/>
                <a:gd name="connsiteY5" fmla="*/ 480786 h 2924630"/>
                <a:gd name="connsiteX6" fmla="*/ 2191656 w 5188856"/>
                <a:gd name="connsiteY6" fmla="*/ 698501 h 2924630"/>
                <a:gd name="connsiteX7" fmla="*/ 2104571 w 5188856"/>
                <a:gd name="connsiteY7" fmla="*/ 796472 h 2924630"/>
                <a:gd name="connsiteX8" fmla="*/ 1941285 w 5188856"/>
                <a:gd name="connsiteY8" fmla="*/ 622301 h 2924630"/>
                <a:gd name="connsiteX9" fmla="*/ 1810656 w 5188856"/>
                <a:gd name="connsiteY9" fmla="*/ 556986 h 2924630"/>
                <a:gd name="connsiteX10" fmla="*/ 1756228 w 5188856"/>
                <a:gd name="connsiteY10" fmla="*/ 807358 h 2924630"/>
                <a:gd name="connsiteX11" fmla="*/ 1669142 w 5188856"/>
                <a:gd name="connsiteY11" fmla="*/ 850901 h 2924630"/>
                <a:gd name="connsiteX12" fmla="*/ 1516742 w 5188856"/>
                <a:gd name="connsiteY12" fmla="*/ 861786 h 2924630"/>
                <a:gd name="connsiteX13" fmla="*/ 1266371 w 5188856"/>
                <a:gd name="connsiteY13" fmla="*/ 937986 h 2924630"/>
                <a:gd name="connsiteX14" fmla="*/ 1026885 w 5188856"/>
                <a:gd name="connsiteY14" fmla="*/ 894443 h 2924630"/>
                <a:gd name="connsiteX15" fmla="*/ 743856 w 5188856"/>
                <a:gd name="connsiteY15" fmla="*/ 872672 h 2924630"/>
                <a:gd name="connsiteX16" fmla="*/ 569685 w 5188856"/>
                <a:gd name="connsiteY16" fmla="*/ 883558 h 2924630"/>
                <a:gd name="connsiteX17" fmla="*/ 308428 w 5188856"/>
                <a:gd name="connsiteY17" fmla="*/ 1231901 h 2924630"/>
                <a:gd name="connsiteX18" fmla="*/ 362856 w 5188856"/>
                <a:gd name="connsiteY18" fmla="*/ 1362529 h 2924630"/>
                <a:gd name="connsiteX19" fmla="*/ 134256 w 5188856"/>
                <a:gd name="connsiteY19" fmla="*/ 1384301 h 2924630"/>
                <a:gd name="connsiteX20" fmla="*/ 3628 w 5188856"/>
                <a:gd name="connsiteY20" fmla="*/ 1493158 h 2924630"/>
                <a:gd name="connsiteX21" fmla="*/ 112485 w 5188856"/>
                <a:gd name="connsiteY21" fmla="*/ 1743529 h 2924630"/>
                <a:gd name="connsiteX22" fmla="*/ 264885 w 5188856"/>
                <a:gd name="connsiteY22" fmla="*/ 1787072 h 2924630"/>
                <a:gd name="connsiteX23" fmla="*/ 308428 w 5188856"/>
                <a:gd name="connsiteY23" fmla="*/ 1983015 h 2924630"/>
                <a:gd name="connsiteX24" fmla="*/ 493485 w 5188856"/>
                <a:gd name="connsiteY24" fmla="*/ 2026558 h 2924630"/>
                <a:gd name="connsiteX25" fmla="*/ 537028 w 5188856"/>
                <a:gd name="connsiteY25" fmla="*/ 2298701 h 2924630"/>
                <a:gd name="connsiteX26" fmla="*/ 537028 w 5188856"/>
                <a:gd name="connsiteY26" fmla="*/ 2516415 h 2924630"/>
                <a:gd name="connsiteX27" fmla="*/ 732971 w 5188856"/>
                <a:gd name="connsiteY27" fmla="*/ 2505529 h 2924630"/>
                <a:gd name="connsiteX28" fmla="*/ 732971 w 5188856"/>
                <a:gd name="connsiteY28" fmla="*/ 2625272 h 2924630"/>
                <a:gd name="connsiteX29" fmla="*/ 939799 w 5188856"/>
                <a:gd name="connsiteY29" fmla="*/ 2549072 h 2924630"/>
                <a:gd name="connsiteX30" fmla="*/ 1048656 w 5188856"/>
                <a:gd name="connsiteY30" fmla="*/ 2636158 h 2924630"/>
                <a:gd name="connsiteX31" fmla="*/ 1255485 w 5188856"/>
                <a:gd name="connsiteY31" fmla="*/ 2755901 h 2924630"/>
                <a:gd name="connsiteX32" fmla="*/ 1353456 w 5188856"/>
                <a:gd name="connsiteY32" fmla="*/ 2832101 h 2924630"/>
                <a:gd name="connsiteX33" fmla="*/ 1571171 w 5188856"/>
                <a:gd name="connsiteY33" fmla="*/ 2908301 h 2924630"/>
                <a:gd name="connsiteX34" fmla="*/ 1614714 w 5188856"/>
                <a:gd name="connsiteY34" fmla="*/ 2734129 h 2924630"/>
                <a:gd name="connsiteX35" fmla="*/ 1810656 w 5188856"/>
                <a:gd name="connsiteY35" fmla="*/ 2777672 h 2924630"/>
                <a:gd name="connsiteX36" fmla="*/ 2082799 w 5188856"/>
                <a:gd name="connsiteY36" fmla="*/ 2766786 h 2924630"/>
                <a:gd name="connsiteX37" fmla="*/ 2278742 w 5188856"/>
                <a:gd name="connsiteY37" fmla="*/ 2766786 h 2924630"/>
                <a:gd name="connsiteX38" fmla="*/ 2539999 w 5188856"/>
                <a:gd name="connsiteY38" fmla="*/ 2603501 h 2924630"/>
                <a:gd name="connsiteX39" fmla="*/ 2550885 w 5188856"/>
                <a:gd name="connsiteY39" fmla="*/ 2472872 h 2924630"/>
                <a:gd name="connsiteX40" fmla="*/ 2594428 w 5188856"/>
                <a:gd name="connsiteY40" fmla="*/ 2298701 h 2924630"/>
                <a:gd name="connsiteX41" fmla="*/ 2605314 w 5188856"/>
                <a:gd name="connsiteY41" fmla="*/ 2233386 h 2924630"/>
                <a:gd name="connsiteX42" fmla="*/ 2768599 w 5188856"/>
                <a:gd name="connsiteY42" fmla="*/ 2157186 h 2924630"/>
                <a:gd name="connsiteX43" fmla="*/ 2986314 w 5188856"/>
                <a:gd name="connsiteY43" fmla="*/ 2015672 h 2924630"/>
                <a:gd name="connsiteX44" fmla="*/ 3127828 w 5188856"/>
                <a:gd name="connsiteY44" fmla="*/ 1993901 h 2924630"/>
                <a:gd name="connsiteX45" fmla="*/ 3236685 w 5188856"/>
                <a:gd name="connsiteY45" fmla="*/ 1993901 h 2924630"/>
                <a:gd name="connsiteX46" fmla="*/ 3399971 w 5188856"/>
                <a:gd name="connsiteY46" fmla="*/ 1993901 h 2924630"/>
                <a:gd name="connsiteX47" fmla="*/ 3454399 w 5188856"/>
                <a:gd name="connsiteY47" fmla="*/ 1993901 h 2924630"/>
                <a:gd name="connsiteX48" fmla="*/ 3443514 w 5188856"/>
                <a:gd name="connsiteY48" fmla="*/ 2135415 h 2924630"/>
                <a:gd name="connsiteX49" fmla="*/ 3595914 w 5188856"/>
                <a:gd name="connsiteY49" fmla="*/ 2200729 h 2924630"/>
                <a:gd name="connsiteX50" fmla="*/ 3857171 w 5188856"/>
                <a:gd name="connsiteY50" fmla="*/ 2113643 h 2924630"/>
                <a:gd name="connsiteX51" fmla="*/ 3966028 w 5188856"/>
                <a:gd name="connsiteY51" fmla="*/ 2102758 h 2924630"/>
                <a:gd name="connsiteX52" fmla="*/ 4042228 w 5188856"/>
                <a:gd name="connsiteY52" fmla="*/ 2244272 h 2924630"/>
                <a:gd name="connsiteX53" fmla="*/ 4031342 w 5188856"/>
                <a:gd name="connsiteY53" fmla="*/ 2364015 h 2924630"/>
                <a:gd name="connsiteX54" fmla="*/ 4194628 w 5188856"/>
                <a:gd name="connsiteY54" fmla="*/ 2396672 h 2924630"/>
                <a:gd name="connsiteX55" fmla="*/ 4379685 w 5188856"/>
                <a:gd name="connsiteY55" fmla="*/ 2461986 h 2924630"/>
                <a:gd name="connsiteX56" fmla="*/ 4521199 w 5188856"/>
                <a:gd name="connsiteY56" fmla="*/ 2494643 h 2924630"/>
                <a:gd name="connsiteX57" fmla="*/ 4521199 w 5188856"/>
                <a:gd name="connsiteY57" fmla="*/ 2636158 h 2924630"/>
                <a:gd name="connsiteX58" fmla="*/ 4673599 w 5188856"/>
                <a:gd name="connsiteY58" fmla="*/ 2570843 h 2924630"/>
                <a:gd name="connsiteX59" fmla="*/ 4880428 w 5188856"/>
                <a:gd name="connsiteY59" fmla="*/ 2505529 h 2924630"/>
                <a:gd name="connsiteX60" fmla="*/ 5087256 w 5188856"/>
                <a:gd name="connsiteY60" fmla="*/ 2407558 h 2924630"/>
                <a:gd name="connsiteX61" fmla="*/ 5163456 w 5188856"/>
                <a:gd name="connsiteY61" fmla="*/ 2059215 h 2924630"/>
                <a:gd name="connsiteX62" fmla="*/ 4934856 w 5188856"/>
                <a:gd name="connsiteY62" fmla="*/ 1623786 h 2924630"/>
                <a:gd name="connsiteX63" fmla="*/ 4314371 w 5188856"/>
                <a:gd name="connsiteY63" fmla="*/ 1101272 h 2924630"/>
                <a:gd name="connsiteX64" fmla="*/ 3530599 w 5188856"/>
                <a:gd name="connsiteY64" fmla="*/ 785586 h 2924630"/>
                <a:gd name="connsiteX65" fmla="*/ 3029856 w 5188856"/>
                <a:gd name="connsiteY65" fmla="*/ 208643 h 2924630"/>
                <a:gd name="connsiteX66" fmla="*/ 2833914 w 5188856"/>
                <a:gd name="connsiteY66" fmla="*/ 78015 h 292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188856" h="2924630">
                  <a:moveTo>
                    <a:pt x="2833914" y="78015"/>
                  </a:moveTo>
                  <a:cubicBezTo>
                    <a:pt x="2788557" y="47172"/>
                    <a:pt x="2788557" y="32657"/>
                    <a:pt x="2757714" y="23586"/>
                  </a:cubicBezTo>
                  <a:cubicBezTo>
                    <a:pt x="2726871" y="14515"/>
                    <a:pt x="2674256" y="0"/>
                    <a:pt x="2648856" y="23586"/>
                  </a:cubicBezTo>
                  <a:cubicBezTo>
                    <a:pt x="2623456" y="47172"/>
                    <a:pt x="2630714" y="112487"/>
                    <a:pt x="2605314" y="165101"/>
                  </a:cubicBezTo>
                  <a:cubicBezTo>
                    <a:pt x="2579914" y="217715"/>
                    <a:pt x="2543627" y="286658"/>
                    <a:pt x="2496456" y="339272"/>
                  </a:cubicBezTo>
                  <a:cubicBezTo>
                    <a:pt x="2449285" y="391886"/>
                    <a:pt x="2373085" y="420915"/>
                    <a:pt x="2322285" y="480786"/>
                  </a:cubicBezTo>
                  <a:cubicBezTo>
                    <a:pt x="2271485" y="540657"/>
                    <a:pt x="2227942" y="645887"/>
                    <a:pt x="2191656" y="698501"/>
                  </a:cubicBezTo>
                  <a:cubicBezTo>
                    <a:pt x="2155370" y="751115"/>
                    <a:pt x="2146299" y="809172"/>
                    <a:pt x="2104571" y="796472"/>
                  </a:cubicBezTo>
                  <a:cubicBezTo>
                    <a:pt x="2062843" y="783772"/>
                    <a:pt x="1990271" y="662215"/>
                    <a:pt x="1941285" y="622301"/>
                  </a:cubicBezTo>
                  <a:cubicBezTo>
                    <a:pt x="1892299" y="582387"/>
                    <a:pt x="1841499" y="526143"/>
                    <a:pt x="1810656" y="556986"/>
                  </a:cubicBezTo>
                  <a:cubicBezTo>
                    <a:pt x="1779813" y="587829"/>
                    <a:pt x="1779814" y="758372"/>
                    <a:pt x="1756228" y="807358"/>
                  </a:cubicBezTo>
                  <a:cubicBezTo>
                    <a:pt x="1732642" y="856344"/>
                    <a:pt x="1709056" y="841830"/>
                    <a:pt x="1669142" y="850901"/>
                  </a:cubicBezTo>
                  <a:cubicBezTo>
                    <a:pt x="1629228" y="859972"/>
                    <a:pt x="1583870" y="847272"/>
                    <a:pt x="1516742" y="861786"/>
                  </a:cubicBezTo>
                  <a:cubicBezTo>
                    <a:pt x="1449614" y="876300"/>
                    <a:pt x="1348014" y="932543"/>
                    <a:pt x="1266371" y="937986"/>
                  </a:cubicBezTo>
                  <a:cubicBezTo>
                    <a:pt x="1184728" y="943429"/>
                    <a:pt x="1113971" y="905329"/>
                    <a:pt x="1026885" y="894443"/>
                  </a:cubicBezTo>
                  <a:cubicBezTo>
                    <a:pt x="939799" y="883557"/>
                    <a:pt x="820056" y="874486"/>
                    <a:pt x="743856" y="872672"/>
                  </a:cubicBezTo>
                  <a:cubicBezTo>
                    <a:pt x="667656" y="870858"/>
                    <a:pt x="642256" y="823687"/>
                    <a:pt x="569685" y="883558"/>
                  </a:cubicBezTo>
                  <a:cubicBezTo>
                    <a:pt x="497114" y="943430"/>
                    <a:pt x="342900" y="1152073"/>
                    <a:pt x="308428" y="1231901"/>
                  </a:cubicBezTo>
                  <a:cubicBezTo>
                    <a:pt x="273957" y="1311730"/>
                    <a:pt x="391885" y="1337129"/>
                    <a:pt x="362856" y="1362529"/>
                  </a:cubicBezTo>
                  <a:cubicBezTo>
                    <a:pt x="333827" y="1387929"/>
                    <a:pt x="194127" y="1362530"/>
                    <a:pt x="134256" y="1384301"/>
                  </a:cubicBezTo>
                  <a:cubicBezTo>
                    <a:pt x="74385" y="1406073"/>
                    <a:pt x="7256" y="1433287"/>
                    <a:pt x="3628" y="1493158"/>
                  </a:cubicBezTo>
                  <a:cubicBezTo>
                    <a:pt x="0" y="1553029"/>
                    <a:pt x="68942" y="1694543"/>
                    <a:pt x="112485" y="1743529"/>
                  </a:cubicBezTo>
                  <a:cubicBezTo>
                    <a:pt x="156028" y="1792515"/>
                    <a:pt x="232228" y="1747158"/>
                    <a:pt x="264885" y="1787072"/>
                  </a:cubicBezTo>
                  <a:cubicBezTo>
                    <a:pt x="297542" y="1826986"/>
                    <a:pt x="270328" y="1943101"/>
                    <a:pt x="308428" y="1983015"/>
                  </a:cubicBezTo>
                  <a:cubicBezTo>
                    <a:pt x="346528" y="2022929"/>
                    <a:pt x="455385" y="1973944"/>
                    <a:pt x="493485" y="2026558"/>
                  </a:cubicBezTo>
                  <a:cubicBezTo>
                    <a:pt x="531585" y="2079172"/>
                    <a:pt x="529771" y="2217058"/>
                    <a:pt x="537028" y="2298701"/>
                  </a:cubicBezTo>
                  <a:cubicBezTo>
                    <a:pt x="544285" y="2380344"/>
                    <a:pt x="504371" y="2481944"/>
                    <a:pt x="537028" y="2516415"/>
                  </a:cubicBezTo>
                  <a:cubicBezTo>
                    <a:pt x="569685" y="2550886"/>
                    <a:pt x="700314" y="2487386"/>
                    <a:pt x="732971" y="2505529"/>
                  </a:cubicBezTo>
                  <a:cubicBezTo>
                    <a:pt x="765628" y="2523672"/>
                    <a:pt x="698500" y="2618015"/>
                    <a:pt x="732971" y="2625272"/>
                  </a:cubicBezTo>
                  <a:cubicBezTo>
                    <a:pt x="767442" y="2632529"/>
                    <a:pt x="887185" y="2547258"/>
                    <a:pt x="939799" y="2549072"/>
                  </a:cubicBezTo>
                  <a:cubicBezTo>
                    <a:pt x="992413" y="2550886"/>
                    <a:pt x="996042" y="2601687"/>
                    <a:pt x="1048656" y="2636158"/>
                  </a:cubicBezTo>
                  <a:cubicBezTo>
                    <a:pt x="1101270" y="2670630"/>
                    <a:pt x="1204685" y="2723244"/>
                    <a:pt x="1255485" y="2755901"/>
                  </a:cubicBezTo>
                  <a:cubicBezTo>
                    <a:pt x="1306285" y="2788558"/>
                    <a:pt x="1300842" y="2806701"/>
                    <a:pt x="1353456" y="2832101"/>
                  </a:cubicBezTo>
                  <a:cubicBezTo>
                    <a:pt x="1406070" y="2857501"/>
                    <a:pt x="1527628" y="2924630"/>
                    <a:pt x="1571171" y="2908301"/>
                  </a:cubicBezTo>
                  <a:cubicBezTo>
                    <a:pt x="1614714" y="2891972"/>
                    <a:pt x="1574800" y="2755901"/>
                    <a:pt x="1614714" y="2734129"/>
                  </a:cubicBezTo>
                  <a:cubicBezTo>
                    <a:pt x="1654628" y="2712358"/>
                    <a:pt x="1732642" y="2772229"/>
                    <a:pt x="1810656" y="2777672"/>
                  </a:cubicBezTo>
                  <a:cubicBezTo>
                    <a:pt x="1888670" y="2783115"/>
                    <a:pt x="2004785" y="2768600"/>
                    <a:pt x="2082799" y="2766786"/>
                  </a:cubicBezTo>
                  <a:cubicBezTo>
                    <a:pt x="2160813" y="2764972"/>
                    <a:pt x="2202542" y="2794000"/>
                    <a:pt x="2278742" y="2766786"/>
                  </a:cubicBezTo>
                  <a:cubicBezTo>
                    <a:pt x="2354942" y="2739572"/>
                    <a:pt x="2494642" y="2652487"/>
                    <a:pt x="2539999" y="2603501"/>
                  </a:cubicBezTo>
                  <a:cubicBezTo>
                    <a:pt x="2585356" y="2554515"/>
                    <a:pt x="2541814" y="2523672"/>
                    <a:pt x="2550885" y="2472872"/>
                  </a:cubicBezTo>
                  <a:cubicBezTo>
                    <a:pt x="2559956" y="2422072"/>
                    <a:pt x="2585357" y="2338615"/>
                    <a:pt x="2594428" y="2298701"/>
                  </a:cubicBezTo>
                  <a:cubicBezTo>
                    <a:pt x="2603499" y="2258787"/>
                    <a:pt x="2576286" y="2256972"/>
                    <a:pt x="2605314" y="2233386"/>
                  </a:cubicBezTo>
                  <a:cubicBezTo>
                    <a:pt x="2634342" y="2209800"/>
                    <a:pt x="2705099" y="2193472"/>
                    <a:pt x="2768599" y="2157186"/>
                  </a:cubicBezTo>
                  <a:cubicBezTo>
                    <a:pt x="2832099" y="2120900"/>
                    <a:pt x="2926443" y="2042886"/>
                    <a:pt x="2986314" y="2015672"/>
                  </a:cubicBezTo>
                  <a:cubicBezTo>
                    <a:pt x="3046186" y="1988458"/>
                    <a:pt x="3086099" y="1997530"/>
                    <a:pt x="3127828" y="1993901"/>
                  </a:cubicBezTo>
                  <a:cubicBezTo>
                    <a:pt x="3169557" y="1990272"/>
                    <a:pt x="3236685" y="1993901"/>
                    <a:pt x="3236685" y="1993901"/>
                  </a:cubicBezTo>
                  <a:lnTo>
                    <a:pt x="3399971" y="1993901"/>
                  </a:lnTo>
                  <a:cubicBezTo>
                    <a:pt x="3436257" y="1993901"/>
                    <a:pt x="3447142" y="1970315"/>
                    <a:pt x="3454399" y="1993901"/>
                  </a:cubicBezTo>
                  <a:cubicBezTo>
                    <a:pt x="3461656" y="2017487"/>
                    <a:pt x="3419928" y="2100944"/>
                    <a:pt x="3443514" y="2135415"/>
                  </a:cubicBezTo>
                  <a:cubicBezTo>
                    <a:pt x="3467100" y="2169886"/>
                    <a:pt x="3526971" y="2204358"/>
                    <a:pt x="3595914" y="2200729"/>
                  </a:cubicBezTo>
                  <a:cubicBezTo>
                    <a:pt x="3664857" y="2197100"/>
                    <a:pt x="3795485" y="2129972"/>
                    <a:pt x="3857171" y="2113643"/>
                  </a:cubicBezTo>
                  <a:cubicBezTo>
                    <a:pt x="3918857" y="2097314"/>
                    <a:pt x="3935185" y="2080987"/>
                    <a:pt x="3966028" y="2102758"/>
                  </a:cubicBezTo>
                  <a:cubicBezTo>
                    <a:pt x="3996871" y="2124529"/>
                    <a:pt x="4031342" y="2200729"/>
                    <a:pt x="4042228" y="2244272"/>
                  </a:cubicBezTo>
                  <a:cubicBezTo>
                    <a:pt x="4053114" y="2287815"/>
                    <a:pt x="4005942" y="2338615"/>
                    <a:pt x="4031342" y="2364015"/>
                  </a:cubicBezTo>
                  <a:cubicBezTo>
                    <a:pt x="4056742" y="2389415"/>
                    <a:pt x="4136571" y="2380344"/>
                    <a:pt x="4194628" y="2396672"/>
                  </a:cubicBezTo>
                  <a:cubicBezTo>
                    <a:pt x="4252685" y="2413000"/>
                    <a:pt x="4325256" y="2445657"/>
                    <a:pt x="4379685" y="2461986"/>
                  </a:cubicBezTo>
                  <a:cubicBezTo>
                    <a:pt x="4434114" y="2478315"/>
                    <a:pt x="4497613" y="2465614"/>
                    <a:pt x="4521199" y="2494643"/>
                  </a:cubicBezTo>
                  <a:cubicBezTo>
                    <a:pt x="4544785" y="2523672"/>
                    <a:pt x="4495799" y="2623458"/>
                    <a:pt x="4521199" y="2636158"/>
                  </a:cubicBezTo>
                  <a:cubicBezTo>
                    <a:pt x="4546599" y="2648858"/>
                    <a:pt x="4613727" y="2592615"/>
                    <a:pt x="4673599" y="2570843"/>
                  </a:cubicBezTo>
                  <a:cubicBezTo>
                    <a:pt x="4733471" y="2549071"/>
                    <a:pt x="4811485" y="2532743"/>
                    <a:pt x="4880428" y="2505529"/>
                  </a:cubicBezTo>
                  <a:cubicBezTo>
                    <a:pt x="4949371" y="2478315"/>
                    <a:pt x="5040085" y="2481944"/>
                    <a:pt x="5087256" y="2407558"/>
                  </a:cubicBezTo>
                  <a:cubicBezTo>
                    <a:pt x="5134427" y="2333172"/>
                    <a:pt x="5188856" y="2189844"/>
                    <a:pt x="5163456" y="2059215"/>
                  </a:cubicBezTo>
                  <a:cubicBezTo>
                    <a:pt x="5138056" y="1928586"/>
                    <a:pt x="5076370" y="1783443"/>
                    <a:pt x="4934856" y="1623786"/>
                  </a:cubicBezTo>
                  <a:cubicBezTo>
                    <a:pt x="4793342" y="1464129"/>
                    <a:pt x="4548414" y="1240972"/>
                    <a:pt x="4314371" y="1101272"/>
                  </a:cubicBezTo>
                  <a:cubicBezTo>
                    <a:pt x="4080328" y="961572"/>
                    <a:pt x="3744685" y="934358"/>
                    <a:pt x="3530599" y="785586"/>
                  </a:cubicBezTo>
                  <a:cubicBezTo>
                    <a:pt x="3316513" y="636815"/>
                    <a:pt x="3145970" y="328386"/>
                    <a:pt x="3029856" y="208643"/>
                  </a:cubicBezTo>
                  <a:cubicBezTo>
                    <a:pt x="2913742" y="88900"/>
                    <a:pt x="2879271" y="108858"/>
                    <a:pt x="2833914" y="780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981200" y="2819400"/>
              <a:ext cx="340158" cy="461665"/>
            </a:xfrm>
            <a:prstGeom prst="rect">
              <a:avLst/>
            </a:prstGeom>
            <a:noFill/>
          </p:spPr>
          <p:txBody>
            <a:bodyPr wrap="none" rtlCol="0">
              <a:spAutoFit/>
            </a:bodyPr>
            <a:lstStyle/>
            <a:p>
              <a:r>
                <a:rPr lang="en-US" sz="2400" b="1" dirty="0" smtClean="0"/>
                <a:t>7</a:t>
              </a:r>
              <a:endParaRPr lang="en-US" sz="2400" b="1" dirty="0"/>
            </a:p>
          </p:txBody>
        </p:sp>
        <p:sp>
          <p:nvSpPr>
            <p:cNvPr id="22" name="Freeform 21"/>
            <p:cNvSpPr/>
            <p:nvPr/>
          </p:nvSpPr>
          <p:spPr>
            <a:xfrm>
              <a:off x="4586514" y="5174342"/>
              <a:ext cx="1079501" cy="1068615"/>
            </a:xfrm>
            <a:custGeom>
              <a:avLst/>
              <a:gdLst>
                <a:gd name="connsiteX0" fmla="*/ 29029 w 1079501"/>
                <a:gd name="connsiteY0" fmla="*/ 551544 h 1068615"/>
                <a:gd name="connsiteX1" fmla="*/ 344715 w 1079501"/>
                <a:gd name="connsiteY1" fmla="*/ 344715 h 1068615"/>
                <a:gd name="connsiteX2" fmla="*/ 475343 w 1079501"/>
                <a:gd name="connsiteY2" fmla="*/ 192315 h 1068615"/>
                <a:gd name="connsiteX3" fmla="*/ 725715 w 1079501"/>
                <a:gd name="connsiteY3" fmla="*/ 29029 h 1068615"/>
                <a:gd name="connsiteX4" fmla="*/ 986972 w 1079501"/>
                <a:gd name="connsiteY4" fmla="*/ 18144 h 1068615"/>
                <a:gd name="connsiteX5" fmla="*/ 986972 w 1079501"/>
                <a:gd name="connsiteY5" fmla="*/ 116115 h 1068615"/>
                <a:gd name="connsiteX6" fmla="*/ 997857 w 1079501"/>
                <a:gd name="connsiteY6" fmla="*/ 497115 h 1068615"/>
                <a:gd name="connsiteX7" fmla="*/ 1030515 w 1079501"/>
                <a:gd name="connsiteY7" fmla="*/ 780144 h 1068615"/>
                <a:gd name="connsiteX8" fmla="*/ 703943 w 1079501"/>
                <a:gd name="connsiteY8" fmla="*/ 1041401 h 1068615"/>
                <a:gd name="connsiteX9" fmla="*/ 540657 w 1079501"/>
                <a:gd name="connsiteY9" fmla="*/ 943429 h 1068615"/>
                <a:gd name="connsiteX10" fmla="*/ 431800 w 1079501"/>
                <a:gd name="connsiteY10" fmla="*/ 834572 h 1068615"/>
                <a:gd name="connsiteX11" fmla="*/ 268515 w 1079501"/>
                <a:gd name="connsiteY11" fmla="*/ 780144 h 1068615"/>
                <a:gd name="connsiteX12" fmla="*/ 170543 w 1079501"/>
                <a:gd name="connsiteY12" fmla="*/ 693058 h 1068615"/>
                <a:gd name="connsiteX13" fmla="*/ 29029 w 1079501"/>
                <a:gd name="connsiteY13" fmla="*/ 551544 h 106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9501" h="1068615">
                  <a:moveTo>
                    <a:pt x="29029" y="551544"/>
                  </a:moveTo>
                  <a:cubicBezTo>
                    <a:pt x="58058" y="493487"/>
                    <a:pt x="270329" y="404587"/>
                    <a:pt x="344715" y="344715"/>
                  </a:cubicBezTo>
                  <a:cubicBezTo>
                    <a:pt x="419101" y="284844"/>
                    <a:pt x="411843" y="244929"/>
                    <a:pt x="475343" y="192315"/>
                  </a:cubicBezTo>
                  <a:cubicBezTo>
                    <a:pt x="538843" y="139701"/>
                    <a:pt x="640443" y="58058"/>
                    <a:pt x="725715" y="29029"/>
                  </a:cubicBezTo>
                  <a:cubicBezTo>
                    <a:pt x="810987" y="0"/>
                    <a:pt x="943429" y="3630"/>
                    <a:pt x="986972" y="18144"/>
                  </a:cubicBezTo>
                  <a:cubicBezTo>
                    <a:pt x="1030515" y="32658"/>
                    <a:pt x="985158" y="36287"/>
                    <a:pt x="986972" y="116115"/>
                  </a:cubicBezTo>
                  <a:cubicBezTo>
                    <a:pt x="988786" y="195943"/>
                    <a:pt x="990600" y="386444"/>
                    <a:pt x="997857" y="497115"/>
                  </a:cubicBezTo>
                  <a:cubicBezTo>
                    <a:pt x="1005114" y="607786"/>
                    <a:pt x="1079501" y="689430"/>
                    <a:pt x="1030515" y="780144"/>
                  </a:cubicBezTo>
                  <a:cubicBezTo>
                    <a:pt x="981529" y="870858"/>
                    <a:pt x="785586" y="1014187"/>
                    <a:pt x="703943" y="1041401"/>
                  </a:cubicBezTo>
                  <a:cubicBezTo>
                    <a:pt x="622300" y="1068615"/>
                    <a:pt x="586014" y="977900"/>
                    <a:pt x="540657" y="943429"/>
                  </a:cubicBezTo>
                  <a:cubicBezTo>
                    <a:pt x="495300" y="908958"/>
                    <a:pt x="477157" y="861786"/>
                    <a:pt x="431800" y="834572"/>
                  </a:cubicBezTo>
                  <a:cubicBezTo>
                    <a:pt x="386443" y="807358"/>
                    <a:pt x="312058" y="803730"/>
                    <a:pt x="268515" y="780144"/>
                  </a:cubicBezTo>
                  <a:cubicBezTo>
                    <a:pt x="224972" y="756558"/>
                    <a:pt x="210457" y="729344"/>
                    <a:pt x="170543" y="693058"/>
                  </a:cubicBezTo>
                  <a:cubicBezTo>
                    <a:pt x="130629" y="656772"/>
                    <a:pt x="0" y="609601"/>
                    <a:pt x="29029" y="5515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181600" y="5410200"/>
              <a:ext cx="340158" cy="461665"/>
            </a:xfrm>
            <a:prstGeom prst="rect">
              <a:avLst/>
            </a:prstGeom>
            <a:noFill/>
          </p:spPr>
          <p:txBody>
            <a:bodyPr wrap="none" rtlCol="0">
              <a:spAutoFit/>
            </a:bodyPr>
            <a:lstStyle/>
            <a:p>
              <a:r>
                <a:rPr lang="en-US" sz="2400" b="1" dirty="0" smtClean="0"/>
                <a:t>8</a:t>
              </a:r>
              <a:endParaRPr lang="en-US" sz="2400" b="1" dirty="0"/>
            </a:p>
          </p:txBody>
        </p:sp>
        <p:sp>
          <p:nvSpPr>
            <p:cNvPr id="23" name="Freeform 22"/>
            <p:cNvSpPr/>
            <p:nvPr/>
          </p:nvSpPr>
          <p:spPr>
            <a:xfrm>
              <a:off x="5040086" y="3579585"/>
              <a:ext cx="1703613" cy="1685472"/>
            </a:xfrm>
            <a:custGeom>
              <a:avLst/>
              <a:gdLst>
                <a:gd name="connsiteX0" fmla="*/ 1611085 w 1703613"/>
                <a:gd name="connsiteY0" fmla="*/ 1678215 h 1685472"/>
                <a:gd name="connsiteX1" fmla="*/ 1600200 w 1703613"/>
                <a:gd name="connsiteY1" fmla="*/ 1536701 h 1685472"/>
                <a:gd name="connsiteX2" fmla="*/ 1665514 w 1703613"/>
                <a:gd name="connsiteY2" fmla="*/ 1362529 h 1685472"/>
                <a:gd name="connsiteX3" fmla="*/ 1687285 w 1703613"/>
                <a:gd name="connsiteY3" fmla="*/ 1133929 h 1685472"/>
                <a:gd name="connsiteX4" fmla="*/ 1567543 w 1703613"/>
                <a:gd name="connsiteY4" fmla="*/ 981529 h 1685472"/>
                <a:gd name="connsiteX5" fmla="*/ 1328057 w 1703613"/>
                <a:gd name="connsiteY5" fmla="*/ 872672 h 1685472"/>
                <a:gd name="connsiteX6" fmla="*/ 990600 w 1703613"/>
                <a:gd name="connsiteY6" fmla="*/ 894444 h 1685472"/>
                <a:gd name="connsiteX7" fmla="*/ 827314 w 1703613"/>
                <a:gd name="connsiteY7" fmla="*/ 731158 h 1685472"/>
                <a:gd name="connsiteX8" fmla="*/ 1045028 w 1703613"/>
                <a:gd name="connsiteY8" fmla="*/ 600529 h 1685472"/>
                <a:gd name="connsiteX9" fmla="*/ 1349828 w 1703613"/>
                <a:gd name="connsiteY9" fmla="*/ 339272 h 1685472"/>
                <a:gd name="connsiteX10" fmla="*/ 1621971 w 1703613"/>
                <a:gd name="connsiteY10" fmla="*/ 143329 h 1685472"/>
                <a:gd name="connsiteX11" fmla="*/ 1328057 w 1703613"/>
                <a:gd name="connsiteY11" fmla="*/ 88901 h 1685472"/>
                <a:gd name="connsiteX12" fmla="*/ 544285 w 1703613"/>
                <a:gd name="connsiteY12" fmla="*/ 23586 h 1685472"/>
                <a:gd name="connsiteX13" fmla="*/ 195943 w 1703613"/>
                <a:gd name="connsiteY13" fmla="*/ 230415 h 1685472"/>
                <a:gd name="connsiteX14" fmla="*/ 76200 w 1703613"/>
                <a:gd name="connsiteY14" fmla="*/ 317501 h 1685472"/>
                <a:gd name="connsiteX15" fmla="*/ 0 w 1703613"/>
                <a:gd name="connsiteY15" fmla="*/ 665844 h 1685472"/>
                <a:gd name="connsiteX16" fmla="*/ 76200 w 1703613"/>
                <a:gd name="connsiteY16" fmla="*/ 774701 h 1685472"/>
                <a:gd name="connsiteX17" fmla="*/ 239485 w 1703613"/>
                <a:gd name="connsiteY17" fmla="*/ 850901 h 1685472"/>
                <a:gd name="connsiteX18" fmla="*/ 326571 w 1703613"/>
                <a:gd name="connsiteY18" fmla="*/ 937986 h 1685472"/>
                <a:gd name="connsiteX19" fmla="*/ 402771 w 1703613"/>
                <a:gd name="connsiteY19" fmla="*/ 1112158 h 1685472"/>
                <a:gd name="connsiteX20" fmla="*/ 402771 w 1703613"/>
                <a:gd name="connsiteY20" fmla="*/ 1297215 h 1685472"/>
                <a:gd name="connsiteX21" fmla="*/ 391885 w 1703613"/>
                <a:gd name="connsiteY21" fmla="*/ 1427844 h 1685472"/>
                <a:gd name="connsiteX22" fmla="*/ 228600 w 1703613"/>
                <a:gd name="connsiteY22" fmla="*/ 1580244 h 1685472"/>
                <a:gd name="connsiteX23" fmla="*/ 163285 w 1703613"/>
                <a:gd name="connsiteY23" fmla="*/ 1634672 h 1685472"/>
                <a:gd name="connsiteX24" fmla="*/ 163285 w 1703613"/>
                <a:gd name="connsiteY24" fmla="*/ 1678215 h 1685472"/>
                <a:gd name="connsiteX25" fmla="*/ 381000 w 1703613"/>
                <a:gd name="connsiteY25" fmla="*/ 1678215 h 1685472"/>
                <a:gd name="connsiteX26" fmla="*/ 1611085 w 1703613"/>
                <a:gd name="connsiteY26" fmla="*/ 1678215 h 168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03613" h="1685472">
                  <a:moveTo>
                    <a:pt x="1611085" y="1678215"/>
                  </a:moveTo>
                  <a:cubicBezTo>
                    <a:pt x="1601107" y="1633765"/>
                    <a:pt x="1591129" y="1589315"/>
                    <a:pt x="1600200" y="1536701"/>
                  </a:cubicBezTo>
                  <a:cubicBezTo>
                    <a:pt x="1609271" y="1484087"/>
                    <a:pt x="1651000" y="1429658"/>
                    <a:pt x="1665514" y="1362529"/>
                  </a:cubicBezTo>
                  <a:cubicBezTo>
                    <a:pt x="1680028" y="1295400"/>
                    <a:pt x="1703613" y="1197429"/>
                    <a:pt x="1687285" y="1133929"/>
                  </a:cubicBezTo>
                  <a:cubicBezTo>
                    <a:pt x="1670957" y="1070429"/>
                    <a:pt x="1627414" y="1025072"/>
                    <a:pt x="1567543" y="981529"/>
                  </a:cubicBezTo>
                  <a:cubicBezTo>
                    <a:pt x="1507672" y="937986"/>
                    <a:pt x="1424214" y="887186"/>
                    <a:pt x="1328057" y="872672"/>
                  </a:cubicBezTo>
                  <a:cubicBezTo>
                    <a:pt x="1231900" y="858158"/>
                    <a:pt x="1074057" y="918030"/>
                    <a:pt x="990600" y="894444"/>
                  </a:cubicBezTo>
                  <a:cubicBezTo>
                    <a:pt x="907143" y="870858"/>
                    <a:pt x="818243" y="780144"/>
                    <a:pt x="827314" y="731158"/>
                  </a:cubicBezTo>
                  <a:cubicBezTo>
                    <a:pt x="836385" y="682172"/>
                    <a:pt x="957942" y="665843"/>
                    <a:pt x="1045028" y="600529"/>
                  </a:cubicBezTo>
                  <a:cubicBezTo>
                    <a:pt x="1132114" y="535215"/>
                    <a:pt x="1253671" y="415472"/>
                    <a:pt x="1349828" y="339272"/>
                  </a:cubicBezTo>
                  <a:cubicBezTo>
                    <a:pt x="1445985" y="263072"/>
                    <a:pt x="1625600" y="185058"/>
                    <a:pt x="1621971" y="143329"/>
                  </a:cubicBezTo>
                  <a:cubicBezTo>
                    <a:pt x="1618342" y="101600"/>
                    <a:pt x="1507671" y="108858"/>
                    <a:pt x="1328057" y="88901"/>
                  </a:cubicBezTo>
                  <a:cubicBezTo>
                    <a:pt x="1148443" y="68944"/>
                    <a:pt x="732971" y="0"/>
                    <a:pt x="544285" y="23586"/>
                  </a:cubicBezTo>
                  <a:cubicBezTo>
                    <a:pt x="355599" y="47172"/>
                    <a:pt x="273957" y="181429"/>
                    <a:pt x="195943" y="230415"/>
                  </a:cubicBezTo>
                  <a:cubicBezTo>
                    <a:pt x="117929" y="279401"/>
                    <a:pt x="108857" y="244930"/>
                    <a:pt x="76200" y="317501"/>
                  </a:cubicBezTo>
                  <a:cubicBezTo>
                    <a:pt x="43543" y="390073"/>
                    <a:pt x="0" y="589644"/>
                    <a:pt x="0" y="665844"/>
                  </a:cubicBezTo>
                  <a:cubicBezTo>
                    <a:pt x="0" y="742044"/>
                    <a:pt x="36286" y="743858"/>
                    <a:pt x="76200" y="774701"/>
                  </a:cubicBezTo>
                  <a:cubicBezTo>
                    <a:pt x="116114" y="805544"/>
                    <a:pt x="197757" y="823687"/>
                    <a:pt x="239485" y="850901"/>
                  </a:cubicBezTo>
                  <a:cubicBezTo>
                    <a:pt x="281213" y="878115"/>
                    <a:pt x="299357" y="894443"/>
                    <a:pt x="326571" y="937986"/>
                  </a:cubicBezTo>
                  <a:cubicBezTo>
                    <a:pt x="353785" y="981529"/>
                    <a:pt x="390071" y="1052286"/>
                    <a:pt x="402771" y="1112158"/>
                  </a:cubicBezTo>
                  <a:cubicBezTo>
                    <a:pt x="415471" y="1172030"/>
                    <a:pt x="404585" y="1244601"/>
                    <a:pt x="402771" y="1297215"/>
                  </a:cubicBezTo>
                  <a:cubicBezTo>
                    <a:pt x="400957" y="1349829"/>
                    <a:pt x="420913" y="1380673"/>
                    <a:pt x="391885" y="1427844"/>
                  </a:cubicBezTo>
                  <a:cubicBezTo>
                    <a:pt x="362857" y="1475015"/>
                    <a:pt x="266700" y="1545773"/>
                    <a:pt x="228600" y="1580244"/>
                  </a:cubicBezTo>
                  <a:cubicBezTo>
                    <a:pt x="190500" y="1614715"/>
                    <a:pt x="174171" y="1618344"/>
                    <a:pt x="163285" y="1634672"/>
                  </a:cubicBezTo>
                  <a:cubicBezTo>
                    <a:pt x="152399" y="1651001"/>
                    <a:pt x="126999" y="1670958"/>
                    <a:pt x="163285" y="1678215"/>
                  </a:cubicBezTo>
                  <a:cubicBezTo>
                    <a:pt x="199571" y="1685472"/>
                    <a:pt x="381000" y="1678215"/>
                    <a:pt x="381000" y="1678215"/>
                  </a:cubicBezTo>
                  <a:lnTo>
                    <a:pt x="1611085" y="16782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410200" y="3962400"/>
              <a:ext cx="340158" cy="461665"/>
            </a:xfrm>
            <a:prstGeom prst="rect">
              <a:avLst/>
            </a:prstGeom>
            <a:noFill/>
          </p:spPr>
          <p:txBody>
            <a:bodyPr wrap="none" rtlCol="0">
              <a:spAutoFit/>
            </a:bodyPr>
            <a:lstStyle/>
            <a:p>
              <a:r>
                <a:rPr lang="en-US" sz="2400" b="1" dirty="0" smtClean="0"/>
                <a:t>9</a:t>
              </a:r>
              <a:endParaRPr lang="en-US" sz="2400" b="1" dirty="0"/>
            </a:p>
          </p:txBody>
        </p:sp>
        <p:sp>
          <p:nvSpPr>
            <p:cNvPr id="24" name="Freeform 23"/>
            <p:cNvSpPr/>
            <p:nvPr/>
          </p:nvSpPr>
          <p:spPr>
            <a:xfrm>
              <a:off x="4142913" y="4316027"/>
              <a:ext cx="1389355" cy="2352583"/>
            </a:xfrm>
            <a:custGeom>
              <a:avLst/>
              <a:gdLst>
                <a:gd name="connsiteX0" fmla="*/ 935114 w 1389355"/>
                <a:gd name="connsiteY0" fmla="*/ 34031 h 2352583"/>
                <a:gd name="connsiteX1" fmla="*/ 1077157 w 1389355"/>
                <a:gd name="connsiteY1" fmla="*/ 326994 h 2352583"/>
                <a:gd name="connsiteX2" fmla="*/ 1210322 w 1389355"/>
                <a:gd name="connsiteY2" fmla="*/ 628835 h 2352583"/>
                <a:gd name="connsiteX3" fmla="*/ 1245833 w 1389355"/>
                <a:gd name="connsiteY3" fmla="*/ 735367 h 2352583"/>
                <a:gd name="connsiteX4" fmla="*/ 1068279 w 1389355"/>
                <a:gd name="connsiteY4" fmla="*/ 1001697 h 2352583"/>
                <a:gd name="connsiteX5" fmla="*/ 562252 w 1389355"/>
                <a:gd name="connsiteY5" fmla="*/ 1356804 h 2352583"/>
                <a:gd name="connsiteX6" fmla="*/ 437965 w 1389355"/>
                <a:gd name="connsiteY6" fmla="*/ 1507724 h 2352583"/>
                <a:gd name="connsiteX7" fmla="*/ 207145 w 1389355"/>
                <a:gd name="connsiteY7" fmla="*/ 1889464 h 2352583"/>
                <a:gd name="connsiteX8" fmla="*/ 20714 w 1389355"/>
                <a:gd name="connsiteY8" fmla="*/ 2075895 h 2352583"/>
                <a:gd name="connsiteX9" fmla="*/ 82858 w 1389355"/>
                <a:gd name="connsiteY9" fmla="*/ 2182427 h 2352583"/>
                <a:gd name="connsiteX10" fmla="*/ 242656 w 1389355"/>
                <a:gd name="connsiteY10" fmla="*/ 2306715 h 2352583"/>
                <a:gd name="connsiteX11" fmla="*/ 331433 w 1389355"/>
                <a:gd name="connsiteY11" fmla="*/ 2351103 h 2352583"/>
                <a:gd name="connsiteX12" fmla="*/ 544497 w 1389355"/>
                <a:gd name="connsiteY12" fmla="*/ 2297837 h 2352583"/>
                <a:gd name="connsiteX13" fmla="*/ 544497 w 1389355"/>
                <a:gd name="connsiteY13" fmla="*/ 2138039 h 2352583"/>
                <a:gd name="connsiteX14" fmla="*/ 890726 w 1389355"/>
                <a:gd name="connsiteY14" fmla="*/ 1862831 h 2352583"/>
                <a:gd name="connsiteX15" fmla="*/ 784194 w 1389355"/>
                <a:gd name="connsiteY15" fmla="*/ 1525480 h 2352583"/>
                <a:gd name="connsiteX16" fmla="*/ 1015013 w 1389355"/>
                <a:gd name="connsiteY16" fmla="*/ 1232517 h 2352583"/>
                <a:gd name="connsiteX17" fmla="*/ 1334609 w 1389355"/>
                <a:gd name="connsiteY17" fmla="*/ 726490 h 2352583"/>
                <a:gd name="connsiteX18" fmla="*/ 1343487 w 1389355"/>
                <a:gd name="connsiteY18" fmla="*/ 220462 h 2352583"/>
                <a:gd name="connsiteX19" fmla="*/ 1228077 w 1389355"/>
                <a:gd name="connsiteY19" fmla="*/ 122808 h 2352583"/>
                <a:gd name="connsiteX20" fmla="*/ 935114 w 1389355"/>
                <a:gd name="connsiteY20" fmla="*/ 34031 h 235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9355" h="2352583">
                  <a:moveTo>
                    <a:pt x="935114" y="34031"/>
                  </a:moveTo>
                  <a:cubicBezTo>
                    <a:pt x="909961" y="68062"/>
                    <a:pt x="1031289" y="227860"/>
                    <a:pt x="1077157" y="326994"/>
                  </a:cubicBezTo>
                  <a:cubicBezTo>
                    <a:pt x="1123025" y="426128"/>
                    <a:pt x="1182209" y="560773"/>
                    <a:pt x="1210322" y="628835"/>
                  </a:cubicBezTo>
                  <a:cubicBezTo>
                    <a:pt x="1238435" y="696897"/>
                    <a:pt x="1269507" y="673223"/>
                    <a:pt x="1245833" y="735367"/>
                  </a:cubicBezTo>
                  <a:cubicBezTo>
                    <a:pt x="1222159" y="797511"/>
                    <a:pt x="1182209" y="898124"/>
                    <a:pt x="1068279" y="1001697"/>
                  </a:cubicBezTo>
                  <a:cubicBezTo>
                    <a:pt x="954349" y="1105270"/>
                    <a:pt x="667304" y="1272466"/>
                    <a:pt x="562252" y="1356804"/>
                  </a:cubicBezTo>
                  <a:cubicBezTo>
                    <a:pt x="457200" y="1441142"/>
                    <a:pt x="497149" y="1418947"/>
                    <a:pt x="437965" y="1507724"/>
                  </a:cubicBezTo>
                  <a:cubicBezTo>
                    <a:pt x="378781" y="1596501"/>
                    <a:pt x="276687" y="1794769"/>
                    <a:pt x="207145" y="1889464"/>
                  </a:cubicBezTo>
                  <a:cubicBezTo>
                    <a:pt x="137603" y="1984159"/>
                    <a:pt x="41429" y="2027068"/>
                    <a:pt x="20714" y="2075895"/>
                  </a:cubicBezTo>
                  <a:cubicBezTo>
                    <a:pt x="0" y="2124722"/>
                    <a:pt x="45868" y="2143957"/>
                    <a:pt x="82858" y="2182427"/>
                  </a:cubicBezTo>
                  <a:cubicBezTo>
                    <a:pt x="119848" y="2220897"/>
                    <a:pt x="201227" y="2278602"/>
                    <a:pt x="242656" y="2306715"/>
                  </a:cubicBezTo>
                  <a:cubicBezTo>
                    <a:pt x="284085" y="2334828"/>
                    <a:pt x="281126" y="2352583"/>
                    <a:pt x="331433" y="2351103"/>
                  </a:cubicBezTo>
                  <a:cubicBezTo>
                    <a:pt x="381740" y="2349623"/>
                    <a:pt x="508986" y="2333348"/>
                    <a:pt x="544497" y="2297837"/>
                  </a:cubicBezTo>
                  <a:cubicBezTo>
                    <a:pt x="580008" y="2262326"/>
                    <a:pt x="486792" y="2210540"/>
                    <a:pt x="544497" y="2138039"/>
                  </a:cubicBezTo>
                  <a:cubicBezTo>
                    <a:pt x="602202" y="2065538"/>
                    <a:pt x="850777" y="1964924"/>
                    <a:pt x="890726" y="1862831"/>
                  </a:cubicBezTo>
                  <a:cubicBezTo>
                    <a:pt x="930675" y="1760738"/>
                    <a:pt x="763480" y="1630532"/>
                    <a:pt x="784194" y="1525480"/>
                  </a:cubicBezTo>
                  <a:cubicBezTo>
                    <a:pt x="804908" y="1420428"/>
                    <a:pt x="923277" y="1365682"/>
                    <a:pt x="1015013" y="1232517"/>
                  </a:cubicBezTo>
                  <a:cubicBezTo>
                    <a:pt x="1106749" y="1099352"/>
                    <a:pt x="1279863" y="895166"/>
                    <a:pt x="1334609" y="726490"/>
                  </a:cubicBezTo>
                  <a:cubicBezTo>
                    <a:pt x="1389355" y="557814"/>
                    <a:pt x="1361242" y="321076"/>
                    <a:pt x="1343487" y="220462"/>
                  </a:cubicBezTo>
                  <a:cubicBezTo>
                    <a:pt x="1325732" y="119848"/>
                    <a:pt x="1296139" y="158319"/>
                    <a:pt x="1228077" y="122808"/>
                  </a:cubicBezTo>
                  <a:cubicBezTo>
                    <a:pt x="1160015" y="87297"/>
                    <a:pt x="960267" y="0"/>
                    <a:pt x="935114" y="340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572000" y="5943600"/>
              <a:ext cx="470000" cy="430887"/>
            </a:xfrm>
            <a:prstGeom prst="rect">
              <a:avLst/>
            </a:prstGeom>
            <a:noFill/>
          </p:spPr>
          <p:txBody>
            <a:bodyPr wrap="none" rtlCol="0">
              <a:spAutoFit/>
            </a:bodyPr>
            <a:lstStyle/>
            <a:p>
              <a:r>
                <a:rPr lang="en-US" sz="2200" b="1" dirty="0" smtClean="0"/>
                <a:t>10</a:t>
              </a:r>
              <a:endParaRPr lang="en-US" sz="2200" b="1" dirty="0"/>
            </a:p>
          </p:txBody>
        </p:sp>
        <p:sp>
          <p:nvSpPr>
            <p:cNvPr id="28" name="Freeform 27"/>
            <p:cNvSpPr/>
            <p:nvPr/>
          </p:nvSpPr>
          <p:spPr>
            <a:xfrm>
              <a:off x="611080" y="3264024"/>
              <a:ext cx="2866008" cy="1531397"/>
            </a:xfrm>
            <a:custGeom>
              <a:avLst/>
              <a:gdLst>
                <a:gd name="connsiteX0" fmla="*/ 19235 w 2866008"/>
                <a:gd name="connsiteY0" fmla="*/ 47347 h 1531397"/>
                <a:gd name="connsiteX1" fmla="*/ 10357 w 2866008"/>
                <a:gd name="connsiteY1" fmla="*/ 216023 h 1531397"/>
                <a:gd name="connsiteX2" fmla="*/ 81378 w 2866008"/>
                <a:gd name="connsiteY2" fmla="*/ 677661 h 1531397"/>
                <a:gd name="connsiteX3" fmla="*/ 214543 w 2866008"/>
                <a:gd name="connsiteY3" fmla="*/ 730927 h 1531397"/>
                <a:gd name="connsiteX4" fmla="*/ 321075 w 2866008"/>
                <a:gd name="connsiteY4" fmla="*/ 890726 h 1531397"/>
                <a:gd name="connsiteX5" fmla="*/ 498629 w 2866008"/>
                <a:gd name="connsiteY5" fmla="*/ 1015013 h 1531397"/>
                <a:gd name="connsiteX6" fmla="*/ 605161 w 2866008"/>
                <a:gd name="connsiteY6" fmla="*/ 1174811 h 1531397"/>
                <a:gd name="connsiteX7" fmla="*/ 809347 w 2866008"/>
                <a:gd name="connsiteY7" fmla="*/ 1361242 h 1531397"/>
                <a:gd name="connsiteX8" fmla="*/ 1235475 w 2866008"/>
                <a:gd name="connsiteY8" fmla="*/ 1432263 h 1531397"/>
                <a:gd name="connsiteX9" fmla="*/ 1404151 w 2866008"/>
                <a:gd name="connsiteY9" fmla="*/ 1521040 h 1531397"/>
                <a:gd name="connsiteX10" fmla="*/ 1590582 w 2866008"/>
                <a:gd name="connsiteY10" fmla="*/ 1494407 h 1531397"/>
                <a:gd name="connsiteX11" fmla="*/ 1759258 w 2866008"/>
                <a:gd name="connsiteY11" fmla="*/ 1370120 h 1531397"/>
                <a:gd name="connsiteX12" fmla="*/ 2034466 w 2866008"/>
                <a:gd name="connsiteY12" fmla="*/ 935114 h 1531397"/>
                <a:gd name="connsiteX13" fmla="*/ 2229774 w 2866008"/>
                <a:gd name="connsiteY13" fmla="*/ 819704 h 1531397"/>
                <a:gd name="connsiteX14" fmla="*/ 2309673 w 2866008"/>
                <a:gd name="connsiteY14" fmla="*/ 695417 h 1531397"/>
                <a:gd name="connsiteX15" fmla="*/ 2354062 w 2866008"/>
                <a:gd name="connsiteY15" fmla="*/ 553374 h 1531397"/>
                <a:gd name="connsiteX16" fmla="*/ 2549370 w 2866008"/>
                <a:gd name="connsiteY16" fmla="*/ 429087 h 1531397"/>
                <a:gd name="connsiteX17" fmla="*/ 2718046 w 2866008"/>
                <a:gd name="connsiteY17" fmla="*/ 251533 h 1531397"/>
                <a:gd name="connsiteX18" fmla="*/ 2824578 w 2866008"/>
                <a:gd name="connsiteY18" fmla="*/ 65102 h 1531397"/>
                <a:gd name="connsiteX19" fmla="*/ 2735802 w 2866008"/>
                <a:gd name="connsiteY19" fmla="*/ 38469 h 1531397"/>
                <a:gd name="connsiteX20" fmla="*/ 2043343 w 2866008"/>
                <a:gd name="connsiteY20" fmla="*/ 180512 h 1531397"/>
                <a:gd name="connsiteX21" fmla="*/ 2061099 w 2866008"/>
                <a:gd name="connsiteY21" fmla="*/ 633273 h 1531397"/>
                <a:gd name="connsiteX22" fmla="*/ 1581704 w 2866008"/>
                <a:gd name="connsiteY22" fmla="*/ 757560 h 1531397"/>
                <a:gd name="connsiteX23" fmla="*/ 1270986 w 2866008"/>
                <a:gd name="connsiteY23" fmla="*/ 784193 h 1531397"/>
                <a:gd name="connsiteX24" fmla="*/ 1208842 w 2866008"/>
                <a:gd name="connsiteY24" fmla="*/ 784193 h 1531397"/>
                <a:gd name="connsiteX25" fmla="*/ 1075677 w 2866008"/>
                <a:gd name="connsiteY25" fmla="*/ 819704 h 1531397"/>
                <a:gd name="connsiteX26" fmla="*/ 764959 w 2866008"/>
                <a:gd name="connsiteY26" fmla="*/ 695417 h 1531397"/>
                <a:gd name="connsiteX27" fmla="*/ 649549 w 2866008"/>
                <a:gd name="connsiteY27" fmla="*/ 606640 h 1531397"/>
                <a:gd name="connsiteX28" fmla="*/ 471996 w 2866008"/>
                <a:gd name="connsiteY28" fmla="*/ 580007 h 1531397"/>
                <a:gd name="connsiteX29" fmla="*/ 285565 w 2866008"/>
                <a:gd name="connsiteY29" fmla="*/ 393576 h 1531397"/>
                <a:gd name="connsiteX30" fmla="*/ 108011 w 2866008"/>
                <a:gd name="connsiteY30" fmla="*/ 56225 h 1531397"/>
                <a:gd name="connsiteX31" fmla="*/ 19235 w 2866008"/>
                <a:gd name="connsiteY31" fmla="*/ 47347 h 153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66008" h="1531397">
                  <a:moveTo>
                    <a:pt x="19235" y="47347"/>
                  </a:moveTo>
                  <a:cubicBezTo>
                    <a:pt x="2959" y="73980"/>
                    <a:pt x="0" y="110971"/>
                    <a:pt x="10357" y="216023"/>
                  </a:cubicBezTo>
                  <a:cubicBezTo>
                    <a:pt x="20714" y="321075"/>
                    <a:pt x="47347" y="591844"/>
                    <a:pt x="81378" y="677661"/>
                  </a:cubicBezTo>
                  <a:cubicBezTo>
                    <a:pt x="115409" y="763478"/>
                    <a:pt x="174594" y="695416"/>
                    <a:pt x="214543" y="730927"/>
                  </a:cubicBezTo>
                  <a:cubicBezTo>
                    <a:pt x="254493" y="766438"/>
                    <a:pt x="273727" y="843378"/>
                    <a:pt x="321075" y="890726"/>
                  </a:cubicBezTo>
                  <a:cubicBezTo>
                    <a:pt x="368423" y="938074"/>
                    <a:pt x="451281" y="967666"/>
                    <a:pt x="498629" y="1015013"/>
                  </a:cubicBezTo>
                  <a:cubicBezTo>
                    <a:pt x="545977" y="1062360"/>
                    <a:pt x="553375" y="1117106"/>
                    <a:pt x="605161" y="1174811"/>
                  </a:cubicBezTo>
                  <a:cubicBezTo>
                    <a:pt x="656947" y="1232516"/>
                    <a:pt x="704295" y="1318333"/>
                    <a:pt x="809347" y="1361242"/>
                  </a:cubicBezTo>
                  <a:cubicBezTo>
                    <a:pt x="914399" y="1404151"/>
                    <a:pt x="1136341" y="1405630"/>
                    <a:pt x="1235475" y="1432263"/>
                  </a:cubicBezTo>
                  <a:cubicBezTo>
                    <a:pt x="1334609" y="1458896"/>
                    <a:pt x="1344967" y="1510683"/>
                    <a:pt x="1404151" y="1521040"/>
                  </a:cubicBezTo>
                  <a:cubicBezTo>
                    <a:pt x="1463335" y="1531397"/>
                    <a:pt x="1531398" y="1519560"/>
                    <a:pt x="1590582" y="1494407"/>
                  </a:cubicBezTo>
                  <a:cubicBezTo>
                    <a:pt x="1649767" y="1469254"/>
                    <a:pt x="1685277" y="1463336"/>
                    <a:pt x="1759258" y="1370120"/>
                  </a:cubicBezTo>
                  <a:cubicBezTo>
                    <a:pt x="1833239" y="1276905"/>
                    <a:pt x="1956047" y="1026850"/>
                    <a:pt x="2034466" y="935114"/>
                  </a:cubicBezTo>
                  <a:cubicBezTo>
                    <a:pt x="2112885" y="843378"/>
                    <a:pt x="2183906" y="859654"/>
                    <a:pt x="2229774" y="819704"/>
                  </a:cubicBezTo>
                  <a:cubicBezTo>
                    <a:pt x="2275642" y="779754"/>
                    <a:pt x="2288958" y="739805"/>
                    <a:pt x="2309673" y="695417"/>
                  </a:cubicBezTo>
                  <a:cubicBezTo>
                    <a:pt x="2330388" y="651029"/>
                    <a:pt x="2314113" y="597762"/>
                    <a:pt x="2354062" y="553374"/>
                  </a:cubicBezTo>
                  <a:cubicBezTo>
                    <a:pt x="2394011" y="508986"/>
                    <a:pt x="2488706" y="479394"/>
                    <a:pt x="2549370" y="429087"/>
                  </a:cubicBezTo>
                  <a:cubicBezTo>
                    <a:pt x="2610034" y="378780"/>
                    <a:pt x="2672178" y="312197"/>
                    <a:pt x="2718046" y="251533"/>
                  </a:cubicBezTo>
                  <a:cubicBezTo>
                    <a:pt x="2763914" y="190869"/>
                    <a:pt x="2821619" y="100613"/>
                    <a:pt x="2824578" y="65102"/>
                  </a:cubicBezTo>
                  <a:cubicBezTo>
                    <a:pt x="2827537" y="29591"/>
                    <a:pt x="2866008" y="19234"/>
                    <a:pt x="2735802" y="38469"/>
                  </a:cubicBezTo>
                  <a:cubicBezTo>
                    <a:pt x="2605596" y="57704"/>
                    <a:pt x="2155793" y="81378"/>
                    <a:pt x="2043343" y="180512"/>
                  </a:cubicBezTo>
                  <a:cubicBezTo>
                    <a:pt x="1930893" y="279646"/>
                    <a:pt x="2138039" y="537098"/>
                    <a:pt x="2061099" y="633273"/>
                  </a:cubicBezTo>
                  <a:cubicBezTo>
                    <a:pt x="1984159" y="729448"/>
                    <a:pt x="1713389" y="732407"/>
                    <a:pt x="1581704" y="757560"/>
                  </a:cubicBezTo>
                  <a:cubicBezTo>
                    <a:pt x="1450019" y="782713"/>
                    <a:pt x="1333130" y="779754"/>
                    <a:pt x="1270986" y="784193"/>
                  </a:cubicBezTo>
                  <a:cubicBezTo>
                    <a:pt x="1208842" y="788632"/>
                    <a:pt x="1241394" y="778274"/>
                    <a:pt x="1208842" y="784193"/>
                  </a:cubicBezTo>
                  <a:cubicBezTo>
                    <a:pt x="1176290" y="790112"/>
                    <a:pt x="1149657" y="834500"/>
                    <a:pt x="1075677" y="819704"/>
                  </a:cubicBezTo>
                  <a:cubicBezTo>
                    <a:pt x="1001697" y="804908"/>
                    <a:pt x="835980" y="730928"/>
                    <a:pt x="764959" y="695417"/>
                  </a:cubicBezTo>
                  <a:cubicBezTo>
                    <a:pt x="693938" y="659906"/>
                    <a:pt x="698376" y="625875"/>
                    <a:pt x="649549" y="606640"/>
                  </a:cubicBezTo>
                  <a:cubicBezTo>
                    <a:pt x="600722" y="587405"/>
                    <a:pt x="532660" y="615518"/>
                    <a:pt x="471996" y="580007"/>
                  </a:cubicBezTo>
                  <a:cubicBezTo>
                    <a:pt x="411332" y="544496"/>
                    <a:pt x="346229" y="480873"/>
                    <a:pt x="285565" y="393576"/>
                  </a:cubicBezTo>
                  <a:cubicBezTo>
                    <a:pt x="224901" y="306279"/>
                    <a:pt x="150920" y="112450"/>
                    <a:pt x="108011" y="56225"/>
                  </a:cubicBezTo>
                  <a:cubicBezTo>
                    <a:pt x="65102" y="0"/>
                    <a:pt x="35511" y="20714"/>
                    <a:pt x="19235" y="4734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324600" y="6396335"/>
              <a:ext cx="340158" cy="461665"/>
            </a:xfrm>
            <a:prstGeom prst="rect">
              <a:avLst/>
            </a:prstGeom>
            <a:noFill/>
          </p:spPr>
          <p:txBody>
            <a:bodyPr wrap="none" rtlCol="0">
              <a:spAutoFit/>
            </a:bodyPr>
            <a:lstStyle/>
            <a:p>
              <a:r>
                <a:rPr lang="en-US" sz="2400" b="1" dirty="0" smtClean="0"/>
                <a:t>1</a:t>
              </a:r>
              <a:endParaRPr lang="en-US" sz="2400" b="1" dirty="0"/>
            </a:p>
          </p:txBody>
        </p:sp>
        <p:sp>
          <p:nvSpPr>
            <p:cNvPr id="29" name="Freeform 28"/>
            <p:cNvSpPr/>
            <p:nvPr/>
          </p:nvSpPr>
          <p:spPr>
            <a:xfrm>
              <a:off x="3608773" y="3663519"/>
              <a:ext cx="1839157" cy="1339048"/>
            </a:xfrm>
            <a:custGeom>
              <a:avLst/>
              <a:gdLst>
                <a:gd name="connsiteX0" fmla="*/ 1052004 w 1839157"/>
                <a:gd name="connsiteY0" fmla="*/ 118368 h 1339048"/>
                <a:gd name="connsiteX1" fmla="*/ 856695 w 1839157"/>
                <a:gd name="connsiteY1" fmla="*/ 251533 h 1339048"/>
                <a:gd name="connsiteX2" fmla="*/ 599243 w 1839157"/>
                <a:gd name="connsiteY2" fmla="*/ 295922 h 1339048"/>
                <a:gd name="connsiteX3" fmla="*/ 492710 w 1839157"/>
                <a:gd name="connsiteY3" fmla="*/ 393576 h 1339048"/>
                <a:gd name="connsiteX4" fmla="*/ 359545 w 1839157"/>
                <a:gd name="connsiteY4" fmla="*/ 384698 h 1339048"/>
                <a:gd name="connsiteX5" fmla="*/ 306279 w 1839157"/>
                <a:gd name="connsiteY5" fmla="*/ 517864 h 1339048"/>
                <a:gd name="connsiteX6" fmla="*/ 306279 w 1839157"/>
                <a:gd name="connsiteY6" fmla="*/ 624396 h 1339048"/>
                <a:gd name="connsiteX7" fmla="*/ 235258 w 1839157"/>
                <a:gd name="connsiteY7" fmla="*/ 748683 h 1339048"/>
                <a:gd name="connsiteX8" fmla="*/ 102093 w 1839157"/>
                <a:gd name="connsiteY8" fmla="*/ 784194 h 1339048"/>
                <a:gd name="connsiteX9" fmla="*/ 13316 w 1839157"/>
                <a:gd name="connsiteY9" fmla="*/ 784194 h 1339048"/>
                <a:gd name="connsiteX10" fmla="*/ 181992 w 1839157"/>
                <a:gd name="connsiteY10" fmla="*/ 881848 h 1339048"/>
                <a:gd name="connsiteX11" fmla="*/ 537099 w 1839157"/>
                <a:gd name="connsiteY11" fmla="*/ 961747 h 1339048"/>
                <a:gd name="connsiteX12" fmla="*/ 1025371 w 1839157"/>
                <a:gd name="connsiteY12" fmla="*/ 1086034 h 1339048"/>
                <a:gd name="connsiteX13" fmla="*/ 1318334 w 1839157"/>
                <a:gd name="connsiteY13" fmla="*/ 1157056 h 1339048"/>
                <a:gd name="connsiteX14" fmla="*/ 1691196 w 1839157"/>
                <a:gd name="connsiteY14" fmla="*/ 1254710 h 1339048"/>
                <a:gd name="connsiteX15" fmla="*/ 1806606 w 1839157"/>
                <a:gd name="connsiteY15" fmla="*/ 1254710 h 1339048"/>
                <a:gd name="connsiteX16" fmla="*/ 1655685 w 1839157"/>
                <a:gd name="connsiteY16" fmla="*/ 748683 h 1339048"/>
                <a:gd name="connsiteX17" fmla="*/ 1602419 w 1839157"/>
                <a:gd name="connsiteY17" fmla="*/ 260411 h 1339048"/>
                <a:gd name="connsiteX18" fmla="*/ 1753340 w 1839157"/>
                <a:gd name="connsiteY18" fmla="*/ 20714 h 1339048"/>
                <a:gd name="connsiteX19" fmla="*/ 1052004 w 1839157"/>
                <a:gd name="connsiteY19" fmla="*/ 118368 h 133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39157" h="1339048">
                  <a:moveTo>
                    <a:pt x="1052004" y="118368"/>
                  </a:moveTo>
                  <a:cubicBezTo>
                    <a:pt x="902563" y="156838"/>
                    <a:pt x="932155" y="221941"/>
                    <a:pt x="856695" y="251533"/>
                  </a:cubicBezTo>
                  <a:cubicBezTo>
                    <a:pt x="781235" y="281125"/>
                    <a:pt x="659907" y="272248"/>
                    <a:pt x="599243" y="295922"/>
                  </a:cubicBezTo>
                  <a:cubicBezTo>
                    <a:pt x="538579" y="319596"/>
                    <a:pt x="532660" y="378780"/>
                    <a:pt x="492710" y="393576"/>
                  </a:cubicBezTo>
                  <a:cubicBezTo>
                    <a:pt x="452760" y="408372"/>
                    <a:pt x="390617" y="363983"/>
                    <a:pt x="359545" y="384698"/>
                  </a:cubicBezTo>
                  <a:cubicBezTo>
                    <a:pt x="328473" y="405413"/>
                    <a:pt x="315157" y="477914"/>
                    <a:pt x="306279" y="517864"/>
                  </a:cubicBezTo>
                  <a:cubicBezTo>
                    <a:pt x="297401" y="557814"/>
                    <a:pt x="318116" y="585926"/>
                    <a:pt x="306279" y="624396"/>
                  </a:cubicBezTo>
                  <a:cubicBezTo>
                    <a:pt x="294442" y="662866"/>
                    <a:pt x="269289" y="722050"/>
                    <a:pt x="235258" y="748683"/>
                  </a:cubicBezTo>
                  <a:cubicBezTo>
                    <a:pt x="201227" y="775316"/>
                    <a:pt x="139083" y="778276"/>
                    <a:pt x="102093" y="784194"/>
                  </a:cubicBezTo>
                  <a:cubicBezTo>
                    <a:pt x="65103" y="790112"/>
                    <a:pt x="0" y="767918"/>
                    <a:pt x="13316" y="784194"/>
                  </a:cubicBezTo>
                  <a:cubicBezTo>
                    <a:pt x="26632" y="800470"/>
                    <a:pt x="94695" y="852256"/>
                    <a:pt x="181992" y="881848"/>
                  </a:cubicBezTo>
                  <a:cubicBezTo>
                    <a:pt x="269289" y="911440"/>
                    <a:pt x="396536" y="927716"/>
                    <a:pt x="537099" y="961747"/>
                  </a:cubicBezTo>
                  <a:cubicBezTo>
                    <a:pt x="677662" y="995778"/>
                    <a:pt x="1025371" y="1086034"/>
                    <a:pt x="1025371" y="1086034"/>
                  </a:cubicBezTo>
                  <a:lnTo>
                    <a:pt x="1318334" y="1157056"/>
                  </a:lnTo>
                  <a:cubicBezTo>
                    <a:pt x="1429305" y="1185169"/>
                    <a:pt x="1609817" y="1238434"/>
                    <a:pt x="1691196" y="1254710"/>
                  </a:cubicBezTo>
                  <a:cubicBezTo>
                    <a:pt x="1772575" y="1270986"/>
                    <a:pt x="1812524" y="1339048"/>
                    <a:pt x="1806606" y="1254710"/>
                  </a:cubicBezTo>
                  <a:cubicBezTo>
                    <a:pt x="1800688" y="1170372"/>
                    <a:pt x="1689716" y="914400"/>
                    <a:pt x="1655685" y="748683"/>
                  </a:cubicBezTo>
                  <a:cubicBezTo>
                    <a:pt x="1621654" y="582966"/>
                    <a:pt x="1586143" y="381739"/>
                    <a:pt x="1602419" y="260411"/>
                  </a:cubicBezTo>
                  <a:cubicBezTo>
                    <a:pt x="1618695" y="139083"/>
                    <a:pt x="1839157" y="41428"/>
                    <a:pt x="1753340" y="20714"/>
                  </a:cubicBezTo>
                  <a:cubicBezTo>
                    <a:pt x="1667523" y="0"/>
                    <a:pt x="1201445" y="79898"/>
                    <a:pt x="1052004" y="1183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419600" y="4038600"/>
              <a:ext cx="470000" cy="430887"/>
            </a:xfrm>
            <a:prstGeom prst="rect">
              <a:avLst/>
            </a:prstGeom>
            <a:noFill/>
          </p:spPr>
          <p:txBody>
            <a:bodyPr wrap="none" rtlCol="0">
              <a:spAutoFit/>
            </a:bodyPr>
            <a:lstStyle/>
            <a:p>
              <a:r>
                <a:rPr lang="en-US" sz="2200" b="1" dirty="0" smtClean="0"/>
                <a:t>11</a:t>
              </a:r>
              <a:endParaRPr lang="en-US" sz="2200" b="1" dirty="0"/>
            </a:p>
          </p:txBody>
        </p:sp>
        <p:sp>
          <p:nvSpPr>
            <p:cNvPr id="30" name="Freeform 29"/>
            <p:cNvSpPr/>
            <p:nvPr/>
          </p:nvSpPr>
          <p:spPr>
            <a:xfrm>
              <a:off x="3531833" y="4456590"/>
              <a:ext cx="815266" cy="324035"/>
            </a:xfrm>
            <a:custGeom>
              <a:avLst/>
              <a:gdLst>
                <a:gd name="connsiteX0" fmla="*/ 81379 w 815266"/>
                <a:gd name="connsiteY0" fmla="*/ 0 h 324035"/>
                <a:gd name="connsiteX1" fmla="*/ 10357 w 815266"/>
                <a:gd name="connsiteY1" fmla="*/ 44389 h 324035"/>
                <a:gd name="connsiteX2" fmla="*/ 143522 w 815266"/>
                <a:gd name="connsiteY2" fmla="*/ 159798 h 324035"/>
                <a:gd name="connsiteX3" fmla="*/ 214544 w 815266"/>
                <a:gd name="connsiteY3" fmla="*/ 168676 h 324035"/>
                <a:gd name="connsiteX4" fmla="*/ 347709 w 815266"/>
                <a:gd name="connsiteY4" fmla="*/ 239697 h 324035"/>
                <a:gd name="connsiteX5" fmla="*/ 436485 w 815266"/>
                <a:gd name="connsiteY5" fmla="*/ 319596 h 324035"/>
                <a:gd name="connsiteX6" fmla="*/ 631794 w 815266"/>
                <a:gd name="connsiteY6" fmla="*/ 266330 h 324035"/>
                <a:gd name="connsiteX7" fmla="*/ 756082 w 815266"/>
                <a:gd name="connsiteY7" fmla="*/ 177554 h 324035"/>
                <a:gd name="connsiteX8" fmla="*/ 276687 w 815266"/>
                <a:gd name="connsiteY8" fmla="*/ 53266 h 324035"/>
                <a:gd name="connsiteX9" fmla="*/ 81379 w 815266"/>
                <a:gd name="connsiteY9" fmla="*/ 0 h 32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5266" h="324035">
                  <a:moveTo>
                    <a:pt x="81379" y="0"/>
                  </a:moveTo>
                  <a:cubicBezTo>
                    <a:pt x="40689" y="8878"/>
                    <a:pt x="0" y="17756"/>
                    <a:pt x="10357" y="44389"/>
                  </a:cubicBezTo>
                  <a:cubicBezTo>
                    <a:pt x="20714" y="71022"/>
                    <a:pt x="109491" y="139084"/>
                    <a:pt x="143522" y="159798"/>
                  </a:cubicBezTo>
                  <a:cubicBezTo>
                    <a:pt x="177553" y="180513"/>
                    <a:pt x="180513" y="155359"/>
                    <a:pt x="214544" y="168676"/>
                  </a:cubicBezTo>
                  <a:cubicBezTo>
                    <a:pt x="248575" y="181993"/>
                    <a:pt x="310719" y="214544"/>
                    <a:pt x="347709" y="239697"/>
                  </a:cubicBezTo>
                  <a:cubicBezTo>
                    <a:pt x="384699" y="264850"/>
                    <a:pt x="389138" y="315157"/>
                    <a:pt x="436485" y="319596"/>
                  </a:cubicBezTo>
                  <a:cubicBezTo>
                    <a:pt x="483832" y="324035"/>
                    <a:pt x="578528" y="290004"/>
                    <a:pt x="631794" y="266330"/>
                  </a:cubicBezTo>
                  <a:cubicBezTo>
                    <a:pt x="685060" y="242656"/>
                    <a:pt x="815266" y="213065"/>
                    <a:pt x="756082" y="177554"/>
                  </a:cubicBezTo>
                  <a:cubicBezTo>
                    <a:pt x="696898" y="142043"/>
                    <a:pt x="276687" y="53266"/>
                    <a:pt x="276687" y="53266"/>
                  </a:cubicBezTo>
                  <a:lnTo>
                    <a:pt x="8137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810000" y="4431268"/>
              <a:ext cx="418704" cy="369332"/>
            </a:xfrm>
            <a:prstGeom prst="rect">
              <a:avLst/>
            </a:prstGeom>
            <a:noFill/>
          </p:spPr>
          <p:txBody>
            <a:bodyPr wrap="none" rtlCol="0">
              <a:spAutoFit/>
            </a:bodyPr>
            <a:lstStyle/>
            <a:p>
              <a:r>
                <a:rPr lang="en-US" b="1" dirty="0" smtClean="0"/>
                <a:t>12</a:t>
              </a:r>
              <a:endParaRPr lang="en-US" b="1" dirty="0"/>
            </a:p>
          </p:txBody>
        </p:sp>
        <p:sp>
          <p:nvSpPr>
            <p:cNvPr id="31" name="Freeform 30"/>
            <p:cNvSpPr/>
            <p:nvPr/>
          </p:nvSpPr>
          <p:spPr>
            <a:xfrm>
              <a:off x="4572000" y="4752513"/>
              <a:ext cx="865573" cy="491231"/>
            </a:xfrm>
            <a:custGeom>
              <a:avLst/>
              <a:gdLst>
                <a:gd name="connsiteX0" fmla="*/ 62144 w 865573"/>
                <a:gd name="connsiteY0" fmla="*/ 14796 h 491231"/>
                <a:gd name="connsiteX1" fmla="*/ 221942 w 865573"/>
                <a:gd name="connsiteY1" fmla="*/ 156838 h 491231"/>
                <a:gd name="connsiteX2" fmla="*/ 674703 w 865573"/>
                <a:gd name="connsiteY2" fmla="*/ 485312 h 491231"/>
                <a:gd name="connsiteX3" fmla="*/ 852256 w 865573"/>
                <a:gd name="connsiteY3" fmla="*/ 192349 h 491231"/>
                <a:gd name="connsiteX4" fmla="*/ 594804 w 865573"/>
                <a:gd name="connsiteY4" fmla="*/ 68062 h 491231"/>
                <a:gd name="connsiteX5" fmla="*/ 62144 w 865573"/>
                <a:gd name="connsiteY5" fmla="*/ 14796 h 49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573" h="491231">
                  <a:moveTo>
                    <a:pt x="62144" y="14796"/>
                  </a:moveTo>
                  <a:cubicBezTo>
                    <a:pt x="0" y="29592"/>
                    <a:pt x="119849" y="78419"/>
                    <a:pt x="221942" y="156838"/>
                  </a:cubicBezTo>
                  <a:cubicBezTo>
                    <a:pt x="324035" y="235257"/>
                    <a:pt x="569651" y="479394"/>
                    <a:pt x="674703" y="485312"/>
                  </a:cubicBezTo>
                  <a:cubicBezTo>
                    <a:pt x="779755" y="491231"/>
                    <a:pt x="865573" y="261891"/>
                    <a:pt x="852256" y="192349"/>
                  </a:cubicBezTo>
                  <a:cubicBezTo>
                    <a:pt x="838939" y="122807"/>
                    <a:pt x="722050" y="99134"/>
                    <a:pt x="594804" y="68062"/>
                  </a:cubicBezTo>
                  <a:cubicBezTo>
                    <a:pt x="467558" y="36990"/>
                    <a:pt x="124288" y="0"/>
                    <a:pt x="62144" y="1479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4800600" y="4724400"/>
              <a:ext cx="418704" cy="369332"/>
            </a:xfrm>
            <a:prstGeom prst="rect">
              <a:avLst/>
            </a:prstGeom>
            <a:noFill/>
          </p:spPr>
          <p:txBody>
            <a:bodyPr wrap="none" rtlCol="0">
              <a:spAutoFit/>
            </a:bodyPr>
            <a:lstStyle/>
            <a:p>
              <a:r>
                <a:rPr lang="en-US" b="1" dirty="0" smtClean="0"/>
                <a:t>13</a:t>
              </a:r>
              <a:endParaRPr lang="en-US" b="1" dirty="0"/>
            </a:p>
          </p:txBody>
        </p:sp>
        <p:sp>
          <p:nvSpPr>
            <p:cNvPr id="33" name="Freeform 32"/>
            <p:cNvSpPr/>
            <p:nvPr/>
          </p:nvSpPr>
          <p:spPr>
            <a:xfrm>
              <a:off x="3480047" y="3672396"/>
              <a:ext cx="1269507" cy="822664"/>
            </a:xfrm>
            <a:custGeom>
              <a:avLst/>
              <a:gdLst>
                <a:gd name="connsiteX0" fmla="*/ 26633 w 1269507"/>
                <a:gd name="connsiteY0" fmla="*/ 784194 h 822664"/>
                <a:gd name="connsiteX1" fmla="*/ 142042 w 1269507"/>
                <a:gd name="connsiteY1" fmla="*/ 686540 h 822664"/>
                <a:gd name="connsiteX2" fmla="*/ 292963 w 1269507"/>
                <a:gd name="connsiteY2" fmla="*/ 668785 h 822664"/>
                <a:gd name="connsiteX3" fmla="*/ 372862 w 1269507"/>
                <a:gd name="connsiteY3" fmla="*/ 491231 h 822664"/>
                <a:gd name="connsiteX4" fmla="*/ 355106 w 1269507"/>
                <a:gd name="connsiteY4" fmla="*/ 402454 h 822664"/>
                <a:gd name="connsiteX5" fmla="*/ 461638 w 1269507"/>
                <a:gd name="connsiteY5" fmla="*/ 207146 h 822664"/>
                <a:gd name="connsiteX6" fmla="*/ 621436 w 1269507"/>
                <a:gd name="connsiteY6" fmla="*/ 118369 h 822664"/>
                <a:gd name="connsiteX7" fmla="*/ 790112 w 1269507"/>
                <a:gd name="connsiteY7" fmla="*/ 2959 h 822664"/>
                <a:gd name="connsiteX8" fmla="*/ 1233996 w 1269507"/>
                <a:gd name="connsiteY8" fmla="*/ 100614 h 822664"/>
                <a:gd name="connsiteX9" fmla="*/ 1003176 w 1269507"/>
                <a:gd name="connsiteY9" fmla="*/ 313678 h 822664"/>
                <a:gd name="connsiteX10" fmla="*/ 754602 w 1269507"/>
                <a:gd name="connsiteY10" fmla="*/ 358066 h 822664"/>
                <a:gd name="connsiteX11" fmla="*/ 648070 w 1269507"/>
                <a:gd name="connsiteY11" fmla="*/ 455721 h 822664"/>
                <a:gd name="connsiteX12" fmla="*/ 568170 w 1269507"/>
                <a:gd name="connsiteY12" fmla="*/ 446843 h 822664"/>
                <a:gd name="connsiteX13" fmla="*/ 488271 w 1269507"/>
                <a:gd name="connsiteY13" fmla="*/ 695418 h 822664"/>
                <a:gd name="connsiteX14" fmla="*/ 301840 w 1269507"/>
                <a:gd name="connsiteY14" fmla="*/ 810827 h 822664"/>
                <a:gd name="connsiteX15" fmla="*/ 26633 w 1269507"/>
                <a:gd name="connsiteY15" fmla="*/ 784194 h 82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9507" h="822664">
                  <a:moveTo>
                    <a:pt x="26633" y="784194"/>
                  </a:moveTo>
                  <a:cubicBezTo>
                    <a:pt x="0" y="763480"/>
                    <a:pt x="97654" y="705775"/>
                    <a:pt x="142042" y="686540"/>
                  </a:cubicBezTo>
                  <a:cubicBezTo>
                    <a:pt x="186430" y="667305"/>
                    <a:pt x="254493" y="701337"/>
                    <a:pt x="292963" y="668785"/>
                  </a:cubicBezTo>
                  <a:cubicBezTo>
                    <a:pt x="331433" y="636234"/>
                    <a:pt x="362505" y="535620"/>
                    <a:pt x="372862" y="491231"/>
                  </a:cubicBezTo>
                  <a:cubicBezTo>
                    <a:pt x="383219" y="446842"/>
                    <a:pt x="340310" y="449801"/>
                    <a:pt x="355106" y="402454"/>
                  </a:cubicBezTo>
                  <a:cubicBezTo>
                    <a:pt x="369902" y="355107"/>
                    <a:pt x="417250" y="254493"/>
                    <a:pt x="461638" y="207146"/>
                  </a:cubicBezTo>
                  <a:cubicBezTo>
                    <a:pt x="506026" y="159799"/>
                    <a:pt x="566690" y="152400"/>
                    <a:pt x="621436" y="118369"/>
                  </a:cubicBezTo>
                  <a:cubicBezTo>
                    <a:pt x="676182" y="84338"/>
                    <a:pt x="688019" y="5918"/>
                    <a:pt x="790112" y="2959"/>
                  </a:cubicBezTo>
                  <a:cubicBezTo>
                    <a:pt x="892205" y="0"/>
                    <a:pt x="1198485" y="48828"/>
                    <a:pt x="1233996" y="100614"/>
                  </a:cubicBezTo>
                  <a:cubicBezTo>
                    <a:pt x="1269507" y="152400"/>
                    <a:pt x="1083075" y="270769"/>
                    <a:pt x="1003176" y="313678"/>
                  </a:cubicBezTo>
                  <a:cubicBezTo>
                    <a:pt x="923277" y="356587"/>
                    <a:pt x="813786" y="334392"/>
                    <a:pt x="754602" y="358066"/>
                  </a:cubicBezTo>
                  <a:cubicBezTo>
                    <a:pt x="695418" y="381740"/>
                    <a:pt x="679142" y="440925"/>
                    <a:pt x="648070" y="455721"/>
                  </a:cubicBezTo>
                  <a:cubicBezTo>
                    <a:pt x="616998" y="470517"/>
                    <a:pt x="594803" y="406893"/>
                    <a:pt x="568170" y="446843"/>
                  </a:cubicBezTo>
                  <a:cubicBezTo>
                    <a:pt x="541537" y="486793"/>
                    <a:pt x="532659" y="634754"/>
                    <a:pt x="488271" y="695418"/>
                  </a:cubicBezTo>
                  <a:cubicBezTo>
                    <a:pt x="443883" y="756082"/>
                    <a:pt x="372861" y="798990"/>
                    <a:pt x="301840" y="810827"/>
                  </a:cubicBezTo>
                  <a:cubicBezTo>
                    <a:pt x="230819" y="822664"/>
                    <a:pt x="53266" y="804908"/>
                    <a:pt x="26633" y="7841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3962400" y="3733800"/>
              <a:ext cx="418704" cy="369332"/>
            </a:xfrm>
            <a:prstGeom prst="rect">
              <a:avLst/>
            </a:prstGeom>
            <a:noFill/>
          </p:spPr>
          <p:txBody>
            <a:bodyPr wrap="none" rtlCol="0">
              <a:spAutoFit/>
            </a:bodyPr>
            <a:lstStyle/>
            <a:p>
              <a:r>
                <a:rPr lang="en-US" b="1" dirty="0" smtClean="0"/>
                <a:t>14</a:t>
              </a:r>
              <a:endParaRPr lang="en-US" b="1" dirty="0"/>
            </a:p>
          </p:txBody>
        </p:sp>
        <p:sp>
          <p:nvSpPr>
            <p:cNvPr id="35" name="Freeform 34"/>
            <p:cNvSpPr/>
            <p:nvPr/>
          </p:nvSpPr>
          <p:spPr>
            <a:xfrm>
              <a:off x="4121951" y="5814874"/>
              <a:ext cx="676430" cy="572610"/>
            </a:xfrm>
            <a:custGeom>
              <a:avLst/>
              <a:gdLst>
                <a:gd name="connsiteX0" fmla="*/ 69542 w 498630"/>
                <a:gd name="connsiteY0" fmla="*/ 514905 h 572610"/>
                <a:gd name="connsiteX1" fmla="*/ 34032 w 498630"/>
                <a:gd name="connsiteY1" fmla="*/ 443883 h 572610"/>
                <a:gd name="connsiteX2" fmla="*/ 167197 w 498630"/>
                <a:gd name="connsiteY2" fmla="*/ 257452 h 572610"/>
                <a:gd name="connsiteX3" fmla="*/ 371383 w 498630"/>
                <a:gd name="connsiteY3" fmla="*/ 26633 h 572610"/>
                <a:gd name="connsiteX4" fmla="*/ 451282 w 498630"/>
                <a:gd name="connsiteY4" fmla="*/ 97654 h 572610"/>
                <a:gd name="connsiteX5" fmla="*/ 69542 w 498630"/>
                <a:gd name="connsiteY5" fmla="*/ 514905 h 572610"/>
                <a:gd name="connsiteX0" fmla="*/ 94942 w 676430"/>
                <a:gd name="connsiteY0" fmla="*/ 514905 h 572610"/>
                <a:gd name="connsiteX1" fmla="*/ 59432 w 676430"/>
                <a:gd name="connsiteY1" fmla="*/ 443883 h 572610"/>
                <a:gd name="connsiteX2" fmla="*/ 192597 w 676430"/>
                <a:gd name="connsiteY2" fmla="*/ 257452 h 572610"/>
                <a:gd name="connsiteX3" fmla="*/ 396783 w 676430"/>
                <a:gd name="connsiteY3" fmla="*/ 26633 h 572610"/>
                <a:gd name="connsiteX4" fmla="*/ 629082 w 676430"/>
                <a:gd name="connsiteY4" fmla="*/ 97654 h 572610"/>
                <a:gd name="connsiteX5" fmla="*/ 94942 w 676430"/>
                <a:gd name="connsiteY5" fmla="*/ 514905 h 57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430" h="572610">
                  <a:moveTo>
                    <a:pt x="94942" y="514905"/>
                  </a:moveTo>
                  <a:cubicBezTo>
                    <a:pt x="0" y="572610"/>
                    <a:pt x="43156" y="486792"/>
                    <a:pt x="59432" y="443883"/>
                  </a:cubicBezTo>
                  <a:cubicBezTo>
                    <a:pt x="75708" y="400974"/>
                    <a:pt x="136372" y="326994"/>
                    <a:pt x="192597" y="257452"/>
                  </a:cubicBezTo>
                  <a:cubicBezTo>
                    <a:pt x="248822" y="187910"/>
                    <a:pt x="324036" y="53266"/>
                    <a:pt x="396783" y="26633"/>
                  </a:cubicBezTo>
                  <a:cubicBezTo>
                    <a:pt x="469530" y="0"/>
                    <a:pt x="676430" y="20714"/>
                    <a:pt x="629082" y="97654"/>
                  </a:cubicBezTo>
                  <a:cubicBezTo>
                    <a:pt x="581735" y="174594"/>
                    <a:pt x="189884" y="457200"/>
                    <a:pt x="94942" y="51490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4191000" y="6019800"/>
              <a:ext cx="418704" cy="369332"/>
            </a:xfrm>
            <a:prstGeom prst="rect">
              <a:avLst/>
            </a:prstGeom>
            <a:noFill/>
          </p:spPr>
          <p:txBody>
            <a:bodyPr wrap="none" rtlCol="0">
              <a:spAutoFit/>
            </a:bodyPr>
            <a:lstStyle/>
            <a:p>
              <a:r>
                <a:rPr lang="en-US" b="1" dirty="0" smtClean="0"/>
                <a:t>15</a:t>
              </a:r>
              <a:endParaRPr lang="en-US" b="1" dirty="0"/>
            </a:p>
          </p:txBody>
        </p:sp>
        <p:sp>
          <p:nvSpPr>
            <p:cNvPr id="37" name="Freeform 36"/>
            <p:cNvSpPr/>
            <p:nvPr/>
          </p:nvSpPr>
          <p:spPr>
            <a:xfrm>
              <a:off x="764959" y="3246268"/>
              <a:ext cx="3571783" cy="1737064"/>
            </a:xfrm>
            <a:custGeom>
              <a:avLst/>
              <a:gdLst>
                <a:gd name="connsiteX0" fmla="*/ 7398 w 3571783"/>
                <a:gd name="connsiteY0" fmla="*/ 1077157 h 1737064"/>
                <a:gd name="connsiteX1" fmla="*/ 158319 w 3571783"/>
                <a:gd name="connsiteY1" fmla="*/ 828582 h 1737064"/>
                <a:gd name="connsiteX2" fmla="*/ 495670 w 3571783"/>
                <a:gd name="connsiteY2" fmla="*/ 1139301 h 1737064"/>
                <a:gd name="connsiteX3" fmla="*/ 1072719 w 3571783"/>
                <a:gd name="connsiteY3" fmla="*/ 1378998 h 1737064"/>
                <a:gd name="connsiteX4" fmla="*/ 1445581 w 3571783"/>
                <a:gd name="connsiteY4" fmla="*/ 1325732 h 1737064"/>
                <a:gd name="connsiteX5" fmla="*/ 1907220 w 3571783"/>
                <a:gd name="connsiteY5" fmla="*/ 943992 h 1737064"/>
                <a:gd name="connsiteX6" fmla="*/ 2102528 w 3571783"/>
                <a:gd name="connsiteY6" fmla="*/ 642151 h 1737064"/>
                <a:gd name="connsiteX7" fmla="*/ 2404369 w 3571783"/>
                <a:gd name="connsiteY7" fmla="*/ 393577 h 1737064"/>
                <a:gd name="connsiteX8" fmla="*/ 2599678 w 3571783"/>
                <a:gd name="connsiteY8" fmla="*/ 56225 h 1737064"/>
                <a:gd name="connsiteX9" fmla="*/ 2732843 w 3571783"/>
                <a:gd name="connsiteY9" fmla="*/ 56225 h 1737064"/>
                <a:gd name="connsiteX10" fmla="*/ 2928152 w 3571783"/>
                <a:gd name="connsiteY10" fmla="*/ 65103 h 1737064"/>
                <a:gd name="connsiteX11" fmla="*/ 2910396 w 3571783"/>
                <a:gd name="connsiteY11" fmla="*/ 233779 h 1737064"/>
                <a:gd name="connsiteX12" fmla="*/ 3079072 w 3571783"/>
                <a:gd name="connsiteY12" fmla="*/ 251534 h 1737064"/>
                <a:gd name="connsiteX13" fmla="*/ 3336524 w 3571783"/>
                <a:gd name="connsiteY13" fmla="*/ 136124 h 1737064"/>
                <a:gd name="connsiteX14" fmla="*/ 3549589 w 3571783"/>
                <a:gd name="connsiteY14" fmla="*/ 384699 h 1737064"/>
                <a:gd name="connsiteX15" fmla="*/ 3203359 w 3571783"/>
                <a:gd name="connsiteY15" fmla="*/ 668784 h 1737064"/>
                <a:gd name="connsiteX16" fmla="*/ 3114583 w 3571783"/>
                <a:gd name="connsiteY16" fmla="*/ 997258 h 1737064"/>
                <a:gd name="connsiteX17" fmla="*/ 3070194 w 3571783"/>
                <a:gd name="connsiteY17" fmla="*/ 1112668 h 1737064"/>
                <a:gd name="connsiteX18" fmla="*/ 2777231 w 3571783"/>
                <a:gd name="connsiteY18" fmla="*/ 1219200 h 1737064"/>
                <a:gd name="connsiteX19" fmla="*/ 2794987 w 3571783"/>
                <a:gd name="connsiteY19" fmla="*/ 1307977 h 1737064"/>
                <a:gd name="connsiteX20" fmla="*/ 2626311 w 3571783"/>
                <a:gd name="connsiteY20" fmla="*/ 1485530 h 1737064"/>
                <a:gd name="connsiteX21" fmla="*/ 2617433 w 3571783"/>
                <a:gd name="connsiteY21" fmla="*/ 1654206 h 1737064"/>
                <a:gd name="connsiteX22" fmla="*/ 2519779 w 3571783"/>
                <a:gd name="connsiteY22" fmla="*/ 1707472 h 1737064"/>
                <a:gd name="connsiteX23" fmla="*/ 2244571 w 3571783"/>
                <a:gd name="connsiteY23" fmla="*/ 1716349 h 1737064"/>
                <a:gd name="connsiteX24" fmla="*/ 1836198 w 3571783"/>
                <a:gd name="connsiteY24" fmla="*/ 1707472 h 1737064"/>
                <a:gd name="connsiteX25" fmla="*/ 1276905 w 3571783"/>
                <a:gd name="connsiteY25" fmla="*/ 1734105 h 1737064"/>
                <a:gd name="connsiteX26" fmla="*/ 1152618 w 3571783"/>
                <a:gd name="connsiteY26" fmla="*/ 1689716 h 1737064"/>
                <a:gd name="connsiteX27" fmla="*/ 1099352 w 3571783"/>
                <a:gd name="connsiteY27" fmla="*/ 1574307 h 1737064"/>
                <a:gd name="connsiteX28" fmla="*/ 895165 w 3571783"/>
                <a:gd name="connsiteY28" fmla="*/ 1547674 h 1737064"/>
                <a:gd name="connsiteX29" fmla="*/ 788633 w 3571783"/>
                <a:gd name="connsiteY29" fmla="*/ 1547674 h 1737064"/>
                <a:gd name="connsiteX30" fmla="*/ 744245 w 3571783"/>
                <a:gd name="connsiteY30" fmla="*/ 1485530 h 1737064"/>
                <a:gd name="connsiteX31" fmla="*/ 611080 w 3571783"/>
                <a:gd name="connsiteY31" fmla="*/ 1450019 h 1737064"/>
                <a:gd name="connsiteX32" fmla="*/ 513425 w 3571783"/>
                <a:gd name="connsiteY32" fmla="*/ 1432264 h 1737064"/>
                <a:gd name="connsiteX33" fmla="*/ 486792 w 3571783"/>
                <a:gd name="connsiteY33" fmla="*/ 1352365 h 1737064"/>
                <a:gd name="connsiteX34" fmla="*/ 291484 w 3571783"/>
                <a:gd name="connsiteY34" fmla="*/ 1316854 h 1737064"/>
                <a:gd name="connsiteX35" fmla="*/ 202707 w 3571783"/>
                <a:gd name="connsiteY35" fmla="*/ 1192567 h 1737064"/>
                <a:gd name="connsiteX36" fmla="*/ 113930 w 3571783"/>
                <a:gd name="connsiteY36" fmla="*/ 1112668 h 1737064"/>
                <a:gd name="connsiteX37" fmla="*/ 7398 w 3571783"/>
                <a:gd name="connsiteY37" fmla="*/ 1077157 h 1737064"/>
                <a:gd name="connsiteX0" fmla="*/ 7398 w 3571783"/>
                <a:gd name="connsiteY0" fmla="*/ 1077157 h 1737064"/>
                <a:gd name="connsiteX1" fmla="*/ 158319 w 3571783"/>
                <a:gd name="connsiteY1" fmla="*/ 828582 h 1737064"/>
                <a:gd name="connsiteX2" fmla="*/ 495670 w 3571783"/>
                <a:gd name="connsiteY2" fmla="*/ 1139301 h 1737064"/>
                <a:gd name="connsiteX3" fmla="*/ 1072719 w 3571783"/>
                <a:gd name="connsiteY3" fmla="*/ 1378998 h 1737064"/>
                <a:gd name="connsiteX4" fmla="*/ 1445581 w 3571783"/>
                <a:gd name="connsiteY4" fmla="*/ 1325732 h 1737064"/>
                <a:gd name="connsiteX5" fmla="*/ 2102528 w 3571783"/>
                <a:gd name="connsiteY5" fmla="*/ 642151 h 1737064"/>
                <a:gd name="connsiteX6" fmla="*/ 2404369 w 3571783"/>
                <a:gd name="connsiteY6" fmla="*/ 393577 h 1737064"/>
                <a:gd name="connsiteX7" fmla="*/ 2599678 w 3571783"/>
                <a:gd name="connsiteY7" fmla="*/ 56225 h 1737064"/>
                <a:gd name="connsiteX8" fmla="*/ 2732843 w 3571783"/>
                <a:gd name="connsiteY8" fmla="*/ 56225 h 1737064"/>
                <a:gd name="connsiteX9" fmla="*/ 2928152 w 3571783"/>
                <a:gd name="connsiteY9" fmla="*/ 65103 h 1737064"/>
                <a:gd name="connsiteX10" fmla="*/ 2910396 w 3571783"/>
                <a:gd name="connsiteY10" fmla="*/ 233779 h 1737064"/>
                <a:gd name="connsiteX11" fmla="*/ 3079072 w 3571783"/>
                <a:gd name="connsiteY11" fmla="*/ 251534 h 1737064"/>
                <a:gd name="connsiteX12" fmla="*/ 3336524 w 3571783"/>
                <a:gd name="connsiteY12" fmla="*/ 136124 h 1737064"/>
                <a:gd name="connsiteX13" fmla="*/ 3549589 w 3571783"/>
                <a:gd name="connsiteY13" fmla="*/ 384699 h 1737064"/>
                <a:gd name="connsiteX14" fmla="*/ 3203359 w 3571783"/>
                <a:gd name="connsiteY14" fmla="*/ 668784 h 1737064"/>
                <a:gd name="connsiteX15" fmla="*/ 3114583 w 3571783"/>
                <a:gd name="connsiteY15" fmla="*/ 997258 h 1737064"/>
                <a:gd name="connsiteX16" fmla="*/ 3070194 w 3571783"/>
                <a:gd name="connsiteY16" fmla="*/ 1112668 h 1737064"/>
                <a:gd name="connsiteX17" fmla="*/ 2777231 w 3571783"/>
                <a:gd name="connsiteY17" fmla="*/ 1219200 h 1737064"/>
                <a:gd name="connsiteX18" fmla="*/ 2794987 w 3571783"/>
                <a:gd name="connsiteY18" fmla="*/ 1307977 h 1737064"/>
                <a:gd name="connsiteX19" fmla="*/ 2626311 w 3571783"/>
                <a:gd name="connsiteY19" fmla="*/ 1485530 h 1737064"/>
                <a:gd name="connsiteX20" fmla="*/ 2617433 w 3571783"/>
                <a:gd name="connsiteY20" fmla="*/ 1654206 h 1737064"/>
                <a:gd name="connsiteX21" fmla="*/ 2519779 w 3571783"/>
                <a:gd name="connsiteY21" fmla="*/ 1707472 h 1737064"/>
                <a:gd name="connsiteX22" fmla="*/ 2244571 w 3571783"/>
                <a:gd name="connsiteY22" fmla="*/ 1716349 h 1737064"/>
                <a:gd name="connsiteX23" fmla="*/ 1836198 w 3571783"/>
                <a:gd name="connsiteY23" fmla="*/ 1707472 h 1737064"/>
                <a:gd name="connsiteX24" fmla="*/ 1276905 w 3571783"/>
                <a:gd name="connsiteY24" fmla="*/ 1734105 h 1737064"/>
                <a:gd name="connsiteX25" fmla="*/ 1152618 w 3571783"/>
                <a:gd name="connsiteY25" fmla="*/ 1689716 h 1737064"/>
                <a:gd name="connsiteX26" fmla="*/ 1099352 w 3571783"/>
                <a:gd name="connsiteY26" fmla="*/ 1574307 h 1737064"/>
                <a:gd name="connsiteX27" fmla="*/ 895165 w 3571783"/>
                <a:gd name="connsiteY27" fmla="*/ 1547674 h 1737064"/>
                <a:gd name="connsiteX28" fmla="*/ 788633 w 3571783"/>
                <a:gd name="connsiteY28" fmla="*/ 1547674 h 1737064"/>
                <a:gd name="connsiteX29" fmla="*/ 744245 w 3571783"/>
                <a:gd name="connsiteY29" fmla="*/ 1485530 h 1737064"/>
                <a:gd name="connsiteX30" fmla="*/ 611080 w 3571783"/>
                <a:gd name="connsiteY30" fmla="*/ 1450019 h 1737064"/>
                <a:gd name="connsiteX31" fmla="*/ 513425 w 3571783"/>
                <a:gd name="connsiteY31" fmla="*/ 1432264 h 1737064"/>
                <a:gd name="connsiteX32" fmla="*/ 486792 w 3571783"/>
                <a:gd name="connsiteY32" fmla="*/ 1352365 h 1737064"/>
                <a:gd name="connsiteX33" fmla="*/ 291484 w 3571783"/>
                <a:gd name="connsiteY33" fmla="*/ 1316854 h 1737064"/>
                <a:gd name="connsiteX34" fmla="*/ 202707 w 3571783"/>
                <a:gd name="connsiteY34" fmla="*/ 1192567 h 1737064"/>
                <a:gd name="connsiteX35" fmla="*/ 113930 w 3571783"/>
                <a:gd name="connsiteY35" fmla="*/ 1112668 h 1737064"/>
                <a:gd name="connsiteX36" fmla="*/ 7398 w 3571783"/>
                <a:gd name="connsiteY36" fmla="*/ 1077157 h 173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571783" h="1737064">
                  <a:moveTo>
                    <a:pt x="7398" y="1077157"/>
                  </a:moveTo>
                  <a:cubicBezTo>
                    <a:pt x="14796" y="1029809"/>
                    <a:pt x="76940" y="818225"/>
                    <a:pt x="158319" y="828582"/>
                  </a:cubicBezTo>
                  <a:cubicBezTo>
                    <a:pt x="239698" y="838939"/>
                    <a:pt x="343270" y="1047565"/>
                    <a:pt x="495670" y="1139301"/>
                  </a:cubicBezTo>
                  <a:cubicBezTo>
                    <a:pt x="648070" y="1231037"/>
                    <a:pt x="914400" y="1347926"/>
                    <a:pt x="1072719" y="1378998"/>
                  </a:cubicBezTo>
                  <a:cubicBezTo>
                    <a:pt x="1231038" y="1410070"/>
                    <a:pt x="1273946" y="1448540"/>
                    <a:pt x="1445581" y="1325732"/>
                  </a:cubicBezTo>
                  <a:cubicBezTo>
                    <a:pt x="1617216" y="1202924"/>
                    <a:pt x="1942730" y="797510"/>
                    <a:pt x="2102528" y="642151"/>
                  </a:cubicBezTo>
                  <a:cubicBezTo>
                    <a:pt x="2262326" y="486792"/>
                    <a:pt x="2321511" y="491231"/>
                    <a:pt x="2404369" y="393577"/>
                  </a:cubicBezTo>
                  <a:cubicBezTo>
                    <a:pt x="2487227" y="295923"/>
                    <a:pt x="2544932" y="112450"/>
                    <a:pt x="2599678" y="56225"/>
                  </a:cubicBezTo>
                  <a:cubicBezTo>
                    <a:pt x="2654424" y="0"/>
                    <a:pt x="2678097" y="54745"/>
                    <a:pt x="2732843" y="56225"/>
                  </a:cubicBezTo>
                  <a:cubicBezTo>
                    <a:pt x="2787589" y="57705"/>
                    <a:pt x="2898560" y="35511"/>
                    <a:pt x="2928152" y="65103"/>
                  </a:cubicBezTo>
                  <a:cubicBezTo>
                    <a:pt x="2957744" y="94695"/>
                    <a:pt x="2885243" y="202707"/>
                    <a:pt x="2910396" y="233779"/>
                  </a:cubicBezTo>
                  <a:cubicBezTo>
                    <a:pt x="2935549" y="264851"/>
                    <a:pt x="3008051" y="267810"/>
                    <a:pt x="3079072" y="251534"/>
                  </a:cubicBezTo>
                  <a:cubicBezTo>
                    <a:pt x="3150093" y="235258"/>
                    <a:pt x="3258105" y="113930"/>
                    <a:pt x="3336524" y="136124"/>
                  </a:cubicBezTo>
                  <a:cubicBezTo>
                    <a:pt x="3414944" y="158318"/>
                    <a:pt x="3571783" y="295922"/>
                    <a:pt x="3549589" y="384699"/>
                  </a:cubicBezTo>
                  <a:cubicBezTo>
                    <a:pt x="3527395" y="473476"/>
                    <a:pt x="3275860" y="566691"/>
                    <a:pt x="3203359" y="668784"/>
                  </a:cubicBezTo>
                  <a:cubicBezTo>
                    <a:pt x="3130858" y="770877"/>
                    <a:pt x="3136777" y="923277"/>
                    <a:pt x="3114583" y="997258"/>
                  </a:cubicBezTo>
                  <a:cubicBezTo>
                    <a:pt x="3092389" y="1071239"/>
                    <a:pt x="3126419" y="1075678"/>
                    <a:pt x="3070194" y="1112668"/>
                  </a:cubicBezTo>
                  <a:cubicBezTo>
                    <a:pt x="3013969" y="1149658"/>
                    <a:pt x="2823099" y="1186649"/>
                    <a:pt x="2777231" y="1219200"/>
                  </a:cubicBezTo>
                  <a:cubicBezTo>
                    <a:pt x="2731363" y="1251751"/>
                    <a:pt x="2820140" y="1263589"/>
                    <a:pt x="2794987" y="1307977"/>
                  </a:cubicBezTo>
                  <a:cubicBezTo>
                    <a:pt x="2769834" y="1352365"/>
                    <a:pt x="2655903" y="1427825"/>
                    <a:pt x="2626311" y="1485530"/>
                  </a:cubicBezTo>
                  <a:cubicBezTo>
                    <a:pt x="2596719" y="1543235"/>
                    <a:pt x="2635188" y="1617216"/>
                    <a:pt x="2617433" y="1654206"/>
                  </a:cubicBezTo>
                  <a:cubicBezTo>
                    <a:pt x="2599678" y="1691196"/>
                    <a:pt x="2581923" y="1697115"/>
                    <a:pt x="2519779" y="1707472"/>
                  </a:cubicBezTo>
                  <a:cubicBezTo>
                    <a:pt x="2457635" y="1717829"/>
                    <a:pt x="2358501" y="1716349"/>
                    <a:pt x="2244571" y="1716349"/>
                  </a:cubicBezTo>
                  <a:cubicBezTo>
                    <a:pt x="2130641" y="1716349"/>
                    <a:pt x="1997476" y="1704513"/>
                    <a:pt x="1836198" y="1707472"/>
                  </a:cubicBezTo>
                  <a:cubicBezTo>
                    <a:pt x="1674920" y="1710431"/>
                    <a:pt x="1390835" y="1737064"/>
                    <a:pt x="1276905" y="1734105"/>
                  </a:cubicBezTo>
                  <a:cubicBezTo>
                    <a:pt x="1162975" y="1731146"/>
                    <a:pt x="1182210" y="1716349"/>
                    <a:pt x="1152618" y="1689716"/>
                  </a:cubicBezTo>
                  <a:cubicBezTo>
                    <a:pt x="1123026" y="1663083"/>
                    <a:pt x="1142261" y="1597981"/>
                    <a:pt x="1099352" y="1574307"/>
                  </a:cubicBezTo>
                  <a:cubicBezTo>
                    <a:pt x="1056443" y="1550633"/>
                    <a:pt x="946951" y="1552113"/>
                    <a:pt x="895165" y="1547674"/>
                  </a:cubicBezTo>
                  <a:cubicBezTo>
                    <a:pt x="843379" y="1543235"/>
                    <a:pt x="813786" y="1558031"/>
                    <a:pt x="788633" y="1547674"/>
                  </a:cubicBezTo>
                  <a:cubicBezTo>
                    <a:pt x="763480" y="1537317"/>
                    <a:pt x="773837" y="1501806"/>
                    <a:pt x="744245" y="1485530"/>
                  </a:cubicBezTo>
                  <a:cubicBezTo>
                    <a:pt x="714653" y="1469254"/>
                    <a:pt x="649550" y="1458897"/>
                    <a:pt x="611080" y="1450019"/>
                  </a:cubicBezTo>
                  <a:cubicBezTo>
                    <a:pt x="572610" y="1441141"/>
                    <a:pt x="534140" y="1448540"/>
                    <a:pt x="513425" y="1432264"/>
                  </a:cubicBezTo>
                  <a:cubicBezTo>
                    <a:pt x="492710" y="1415988"/>
                    <a:pt x="523782" y="1371600"/>
                    <a:pt x="486792" y="1352365"/>
                  </a:cubicBezTo>
                  <a:cubicBezTo>
                    <a:pt x="449802" y="1333130"/>
                    <a:pt x="338831" y="1343487"/>
                    <a:pt x="291484" y="1316854"/>
                  </a:cubicBezTo>
                  <a:cubicBezTo>
                    <a:pt x="244137" y="1290221"/>
                    <a:pt x="232299" y="1226598"/>
                    <a:pt x="202707" y="1192567"/>
                  </a:cubicBezTo>
                  <a:cubicBezTo>
                    <a:pt x="173115" y="1158536"/>
                    <a:pt x="142043" y="1134862"/>
                    <a:pt x="113930" y="1112668"/>
                  </a:cubicBezTo>
                  <a:cubicBezTo>
                    <a:pt x="85817" y="1090474"/>
                    <a:pt x="0" y="1124505"/>
                    <a:pt x="7398" y="10771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2590800" y="4191000"/>
              <a:ext cx="841897" cy="430887"/>
            </a:xfrm>
            <a:prstGeom prst="rect">
              <a:avLst/>
            </a:prstGeom>
            <a:noFill/>
          </p:spPr>
          <p:txBody>
            <a:bodyPr wrap="none" rtlCol="0">
              <a:spAutoFit/>
            </a:bodyPr>
            <a:lstStyle/>
            <a:p>
              <a:r>
                <a:rPr lang="en-US" sz="2200" b="1" dirty="0" smtClean="0"/>
                <a:t>16-18</a:t>
              </a:r>
              <a:endParaRPr lang="en-US" sz="2200" b="1" dirty="0"/>
            </a:p>
          </p:txBody>
        </p:sp>
        <p:sp>
          <p:nvSpPr>
            <p:cNvPr id="39" name="Freeform 38"/>
            <p:cNvSpPr/>
            <p:nvPr/>
          </p:nvSpPr>
          <p:spPr>
            <a:xfrm>
              <a:off x="352148" y="4230210"/>
              <a:ext cx="2249009" cy="1663083"/>
            </a:xfrm>
            <a:custGeom>
              <a:avLst/>
              <a:gdLst>
                <a:gd name="connsiteX0" fmla="*/ 402454 w 2249009"/>
                <a:gd name="connsiteY0" fmla="*/ 22194 h 1663083"/>
                <a:gd name="connsiteX1" fmla="*/ 313677 w 2249009"/>
                <a:gd name="connsiteY1" fmla="*/ 270769 h 1663083"/>
                <a:gd name="connsiteX2" fmla="*/ 278167 w 2249009"/>
                <a:gd name="connsiteY2" fmla="*/ 625875 h 1663083"/>
                <a:gd name="connsiteX3" fmla="*/ 251534 w 2249009"/>
                <a:gd name="connsiteY3" fmla="*/ 741285 h 1663083"/>
                <a:gd name="connsiteX4" fmla="*/ 171635 w 2249009"/>
                <a:gd name="connsiteY4" fmla="*/ 741285 h 1663083"/>
                <a:gd name="connsiteX5" fmla="*/ 82858 w 2249009"/>
                <a:gd name="connsiteY5" fmla="*/ 856695 h 1663083"/>
                <a:gd name="connsiteX6" fmla="*/ 2959 w 2249009"/>
                <a:gd name="connsiteY6" fmla="*/ 1025371 h 1663083"/>
                <a:gd name="connsiteX7" fmla="*/ 65102 w 2249009"/>
                <a:gd name="connsiteY7" fmla="*/ 1149658 h 1663083"/>
                <a:gd name="connsiteX8" fmla="*/ 127246 w 2249009"/>
                <a:gd name="connsiteY8" fmla="*/ 1256190 h 1663083"/>
                <a:gd name="connsiteX9" fmla="*/ 189390 w 2249009"/>
                <a:gd name="connsiteY9" fmla="*/ 1353844 h 1663083"/>
                <a:gd name="connsiteX10" fmla="*/ 295922 w 2249009"/>
                <a:gd name="connsiteY10" fmla="*/ 1265068 h 1663083"/>
                <a:gd name="connsiteX11" fmla="*/ 375821 w 2249009"/>
                <a:gd name="connsiteY11" fmla="*/ 1265068 h 1663083"/>
                <a:gd name="connsiteX12" fmla="*/ 393576 w 2249009"/>
                <a:gd name="connsiteY12" fmla="*/ 1362722 h 1663083"/>
                <a:gd name="connsiteX13" fmla="*/ 437965 w 2249009"/>
                <a:gd name="connsiteY13" fmla="*/ 1487009 h 1663083"/>
                <a:gd name="connsiteX14" fmla="*/ 597763 w 2249009"/>
                <a:gd name="connsiteY14" fmla="*/ 1451499 h 1663083"/>
                <a:gd name="connsiteX15" fmla="*/ 580007 w 2249009"/>
                <a:gd name="connsiteY15" fmla="*/ 1318334 h 1663083"/>
                <a:gd name="connsiteX16" fmla="*/ 1086035 w 2249009"/>
                <a:gd name="connsiteY16" fmla="*/ 1353844 h 1663083"/>
                <a:gd name="connsiteX17" fmla="*/ 988380 w 2249009"/>
                <a:gd name="connsiteY17" fmla="*/ 1433743 h 1663083"/>
                <a:gd name="connsiteX18" fmla="*/ 1121545 w 2249009"/>
                <a:gd name="connsiteY18" fmla="*/ 1566908 h 1663083"/>
                <a:gd name="connsiteX19" fmla="*/ 1263588 w 2249009"/>
                <a:gd name="connsiteY19" fmla="*/ 1629052 h 1663083"/>
                <a:gd name="connsiteX20" fmla="*/ 1423386 w 2249009"/>
                <a:gd name="connsiteY20" fmla="*/ 1646807 h 1663083"/>
                <a:gd name="connsiteX21" fmla="*/ 1538796 w 2249009"/>
                <a:gd name="connsiteY21" fmla="*/ 1637930 h 1663083"/>
                <a:gd name="connsiteX22" fmla="*/ 1654205 w 2249009"/>
                <a:gd name="connsiteY22" fmla="*/ 1495887 h 1663083"/>
                <a:gd name="connsiteX23" fmla="*/ 1689716 w 2249009"/>
                <a:gd name="connsiteY23" fmla="*/ 1460376 h 1663083"/>
                <a:gd name="connsiteX24" fmla="*/ 1680838 w 2249009"/>
                <a:gd name="connsiteY24" fmla="*/ 1327211 h 1663083"/>
                <a:gd name="connsiteX25" fmla="*/ 1698594 w 2249009"/>
                <a:gd name="connsiteY25" fmla="*/ 1265068 h 1663083"/>
                <a:gd name="connsiteX26" fmla="*/ 1867269 w 2249009"/>
                <a:gd name="connsiteY26" fmla="*/ 1123025 h 1663083"/>
                <a:gd name="connsiteX27" fmla="*/ 2080334 w 2249009"/>
                <a:gd name="connsiteY27" fmla="*/ 1043126 h 1663083"/>
                <a:gd name="connsiteX28" fmla="*/ 2222376 w 2249009"/>
                <a:gd name="connsiteY28" fmla="*/ 847817 h 1663083"/>
                <a:gd name="connsiteX29" fmla="*/ 2222376 w 2249009"/>
                <a:gd name="connsiteY29" fmla="*/ 767918 h 1663083"/>
                <a:gd name="connsiteX30" fmla="*/ 2177988 w 2249009"/>
                <a:gd name="connsiteY30" fmla="*/ 732407 h 1663083"/>
                <a:gd name="connsiteX31" fmla="*/ 1796248 w 2249009"/>
                <a:gd name="connsiteY31" fmla="*/ 732407 h 1663083"/>
                <a:gd name="connsiteX32" fmla="*/ 1689716 w 2249009"/>
                <a:gd name="connsiteY32" fmla="*/ 732407 h 1663083"/>
                <a:gd name="connsiteX33" fmla="*/ 1494407 w 2249009"/>
                <a:gd name="connsiteY33" fmla="*/ 554854 h 1663083"/>
                <a:gd name="connsiteX34" fmla="*/ 1068279 w 2249009"/>
                <a:gd name="connsiteY34" fmla="*/ 377301 h 1663083"/>
                <a:gd name="connsiteX35" fmla="*/ 597763 w 2249009"/>
                <a:gd name="connsiteY35" fmla="*/ 137604 h 1663083"/>
                <a:gd name="connsiteX36" fmla="*/ 402454 w 2249009"/>
                <a:gd name="connsiteY36" fmla="*/ 22194 h 166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49009" h="1663083">
                  <a:moveTo>
                    <a:pt x="402454" y="22194"/>
                  </a:moveTo>
                  <a:cubicBezTo>
                    <a:pt x="355106" y="44388"/>
                    <a:pt x="334391" y="170156"/>
                    <a:pt x="313677" y="270769"/>
                  </a:cubicBezTo>
                  <a:cubicBezTo>
                    <a:pt x="292963" y="371382"/>
                    <a:pt x="288524" y="547456"/>
                    <a:pt x="278167" y="625875"/>
                  </a:cubicBezTo>
                  <a:cubicBezTo>
                    <a:pt x="267810" y="704294"/>
                    <a:pt x="269289" y="722050"/>
                    <a:pt x="251534" y="741285"/>
                  </a:cubicBezTo>
                  <a:cubicBezTo>
                    <a:pt x="233779" y="760520"/>
                    <a:pt x="199748" y="722050"/>
                    <a:pt x="171635" y="741285"/>
                  </a:cubicBezTo>
                  <a:cubicBezTo>
                    <a:pt x="143522" y="760520"/>
                    <a:pt x="110971" y="809347"/>
                    <a:pt x="82858" y="856695"/>
                  </a:cubicBezTo>
                  <a:cubicBezTo>
                    <a:pt x="54745" y="904043"/>
                    <a:pt x="5918" y="976544"/>
                    <a:pt x="2959" y="1025371"/>
                  </a:cubicBezTo>
                  <a:cubicBezTo>
                    <a:pt x="0" y="1074198"/>
                    <a:pt x="44388" y="1111188"/>
                    <a:pt x="65102" y="1149658"/>
                  </a:cubicBezTo>
                  <a:cubicBezTo>
                    <a:pt x="85817" y="1188128"/>
                    <a:pt x="106531" y="1222159"/>
                    <a:pt x="127246" y="1256190"/>
                  </a:cubicBezTo>
                  <a:cubicBezTo>
                    <a:pt x="147961" y="1290221"/>
                    <a:pt x="161277" y="1352364"/>
                    <a:pt x="189390" y="1353844"/>
                  </a:cubicBezTo>
                  <a:cubicBezTo>
                    <a:pt x="217503" y="1355324"/>
                    <a:pt x="264850" y="1279864"/>
                    <a:pt x="295922" y="1265068"/>
                  </a:cubicBezTo>
                  <a:cubicBezTo>
                    <a:pt x="326994" y="1250272"/>
                    <a:pt x="359545" y="1248792"/>
                    <a:pt x="375821" y="1265068"/>
                  </a:cubicBezTo>
                  <a:cubicBezTo>
                    <a:pt x="392097" y="1281344"/>
                    <a:pt x="383219" y="1325732"/>
                    <a:pt x="393576" y="1362722"/>
                  </a:cubicBezTo>
                  <a:cubicBezTo>
                    <a:pt x="403933" y="1399712"/>
                    <a:pt x="403934" y="1472213"/>
                    <a:pt x="437965" y="1487009"/>
                  </a:cubicBezTo>
                  <a:cubicBezTo>
                    <a:pt x="471996" y="1501805"/>
                    <a:pt x="574089" y="1479611"/>
                    <a:pt x="597763" y="1451499"/>
                  </a:cubicBezTo>
                  <a:cubicBezTo>
                    <a:pt x="621437" y="1423387"/>
                    <a:pt x="498628" y="1334610"/>
                    <a:pt x="580007" y="1318334"/>
                  </a:cubicBezTo>
                  <a:cubicBezTo>
                    <a:pt x="661386" y="1302058"/>
                    <a:pt x="1017973" y="1334609"/>
                    <a:pt x="1086035" y="1353844"/>
                  </a:cubicBezTo>
                  <a:cubicBezTo>
                    <a:pt x="1154097" y="1373079"/>
                    <a:pt x="982462" y="1398232"/>
                    <a:pt x="988380" y="1433743"/>
                  </a:cubicBezTo>
                  <a:cubicBezTo>
                    <a:pt x="994298" y="1469254"/>
                    <a:pt x="1075677" y="1534357"/>
                    <a:pt x="1121545" y="1566908"/>
                  </a:cubicBezTo>
                  <a:cubicBezTo>
                    <a:pt x="1167413" y="1599459"/>
                    <a:pt x="1213281" y="1615736"/>
                    <a:pt x="1263588" y="1629052"/>
                  </a:cubicBezTo>
                  <a:cubicBezTo>
                    <a:pt x="1313895" y="1642368"/>
                    <a:pt x="1377518" y="1645327"/>
                    <a:pt x="1423386" y="1646807"/>
                  </a:cubicBezTo>
                  <a:cubicBezTo>
                    <a:pt x="1469254" y="1648287"/>
                    <a:pt x="1500326" y="1663083"/>
                    <a:pt x="1538796" y="1637930"/>
                  </a:cubicBezTo>
                  <a:cubicBezTo>
                    <a:pt x="1577266" y="1612777"/>
                    <a:pt x="1629052" y="1525479"/>
                    <a:pt x="1654205" y="1495887"/>
                  </a:cubicBezTo>
                  <a:cubicBezTo>
                    <a:pt x="1679358" y="1466295"/>
                    <a:pt x="1685277" y="1488489"/>
                    <a:pt x="1689716" y="1460376"/>
                  </a:cubicBezTo>
                  <a:cubicBezTo>
                    <a:pt x="1694155" y="1432263"/>
                    <a:pt x="1679358" y="1359762"/>
                    <a:pt x="1680838" y="1327211"/>
                  </a:cubicBezTo>
                  <a:cubicBezTo>
                    <a:pt x="1682318" y="1294660"/>
                    <a:pt x="1667522" y="1299099"/>
                    <a:pt x="1698594" y="1265068"/>
                  </a:cubicBezTo>
                  <a:cubicBezTo>
                    <a:pt x="1729666" y="1231037"/>
                    <a:pt x="1803646" y="1160015"/>
                    <a:pt x="1867269" y="1123025"/>
                  </a:cubicBezTo>
                  <a:cubicBezTo>
                    <a:pt x="1930892" y="1086035"/>
                    <a:pt x="2021150" y="1088994"/>
                    <a:pt x="2080334" y="1043126"/>
                  </a:cubicBezTo>
                  <a:cubicBezTo>
                    <a:pt x="2139518" y="997258"/>
                    <a:pt x="2198702" y="893685"/>
                    <a:pt x="2222376" y="847817"/>
                  </a:cubicBezTo>
                  <a:cubicBezTo>
                    <a:pt x="2246050" y="801949"/>
                    <a:pt x="2229774" y="787153"/>
                    <a:pt x="2222376" y="767918"/>
                  </a:cubicBezTo>
                  <a:cubicBezTo>
                    <a:pt x="2214978" y="748683"/>
                    <a:pt x="2249009" y="738325"/>
                    <a:pt x="2177988" y="732407"/>
                  </a:cubicBezTo>
                  <a:cubicBezTo>
                    <a:pt x="2106967" y="726489"/>
                    <a:pt x="1796248" y="732407"/>
                    <a:pt x="1796248" y="732407"/>
                  </a:cubicBezTo>
                  <a:cubicBezTo>
                    <a:pt x="1714869" y="732407"/>
                    <a:pt x="1740023" y="761999"/>
                    <a:pt x="1689716" y="732407"/>
                  </a:cubicBezTo>
                  <a:cubicBezTo>
                    <a:pt x="1639409" y="702815"/>
                    <a:pt x="1597980" y="614038"/>
                    <a:pt x="1494407" y="554854"/>
                  </a:cubicBezTo>
                  <a:cubicBezTo>
                    <a:pt x="1390834" y="495670"/>
                    <a:pt x="1217720" y="446843"/>
                    <a:pt x="1068279" y="377301"/>
                  </a:cubicBezTo>
                  <a:cubicBezTo>
                    <a:pt x="918838" y="307759"/>
                    <a:pt x="710213" y="193829"/>
                    <a:pt x="597763" y="137604"/>
                  </a:cubicBezTo>
                  <a:cubicBezTo>
                    <a:pt x="485313" y="81379"/>
                    <a:pt x="449802" y="0"/>
                    <a:pt x="402454" y="221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1371600" y="4724400"/>
              <a:ext cx="841897" cy="430887"/>
            </a:xfrm>
            <a:prstGeom prst="rect">
              <a:avLst/>
            </a:prstGeom>
            <a:noFill/>
          </p:spPr>
          <p:txBody>
            <a:bodyPr wrap="none" rtlCol="0">
              <a:spAutoFit/>
            </a:bodyPr>
            <a:lstStyle/>
            <a:p>
              <a:r>
                <a:rPr lang="en-US" sz="2200" b="1" dirty="0" smtClean="0"/>
                <a:t>19-20</a:t>
              </a:r>
              <a:endParaRPr lang="en-US" sz="2200" b="1" dirty="0"/>
            </a:p>
          </p:txBody>
        </p:sp>
        <p:sp>
          <p:nvSpPr>
            <p:cNvPr id="41" name="Freeform 40"/>
            <p:cNvSpPr/>
            <p:nvPr/>
          </p:nvSpPr>
          <p:spPr>
            <a:xfrm>
              <a:off x="4595674" y="5230427"/>
              <a:ext cx="621436" cy="514905"/>
            </a:xfrm>
            <a:custGeom>
              <a:avLst/>
              <a:gdLst>
                <a:gd name="connsiteX0" fmla="*/ 20714 w 621436"/>
                <a:gd name="connsiteY0" fmla="*/ 433526 h 514905"/>
                <a:gd name="connsiteX1" fmla="*/ 242656 w 621436"/>
                <a:gd name="connsiteY1" fmla="*/ 131686 h 514905"/>
                <a:gd name="connsiteX2" fmla="*/ 588885 w 621436"/>
                <a:gd name="connsiteY2" fmla="*/ 7398 h 514905"/>
                <a:gd name="connsiteX3" fmla="*/ 437965 w 621436"/>
                <a:gd name="connsiteY3" fmla="*/ 176074 h 514905"/>
                <a:gd name="connsiteX4" fmla="*/ 118369 w 621436"/>
                <a:gd name="connsiteY4" fmla="*/ 469037 h 514905"/>
                <a:gd name="connsiteX5" fmla="*/ 20714 w 621436"/>
                <a:gd name="connsiteY5" fmla="*/ 433526 h 51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436" h="514905">
                  <a:moveTo>
                    <a:pt x="20714" y="433526"/>
                  </a:moveTo>
                  <a:cubicBezTo>
                    <a:pt x="41429" y="377301"/>
                    <a:pt x="147961" y="202707"/>
                    <a:pt x="242656" y="131686"/>
                  </a:cubicBezTo>
                  <a:cubicBezTo>
                    <a:pt x="337351" y="60665"/>
                    <a:pt x="556334" y="0"/>
                    <a:pt x="588885" y="7398"/>
                  </a:cubicBezTo>
                  <a:cubicBezTo>
                    <a:pt x="621436" y="14796"/>
                    <a:pt x="516384" y="99134"/>
                    <a:pt x="437965" y="176074"/>
                  </a:cubicBezTo>
                  <a:cubicBezTo>
                    <a:pt x="359546" y="253014"/>
                    <a:pt x="187911" y="423169"/>
                    <a:pt x="118369" y="469037"/>
                  </a:cubicBezTo>
                  <a:cubicBezTo>
                    <a:pt x="48827" y="514905"/>
                    <a:pt x="0" y="489751"/>
                    <a:pt x="20714" y="433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538579" y="5444971"/>
              <a:ext cx="1861351" cy="1287262"/>
            </a:xfrm>
            <a:custGeom>
              <a:avLst/>
              <a:gdLst>
                <a:gd name="connsiteX0" fmla="*/ 251534 w 1861351"/>
                <a:gd name="connsiteY0" fmla="*/ 59184 h 1287262"/>
                <a:gd name="connsiteX1" fmla="*/ 153879 w 1861351"/>
                <a:gd name="connsiteY1" fmla="*/ 5918 h 1287262"/>
                <a:gd name="connsiteX2" fmla="*/ 38470 w 1861351"/>
                <a:gd name="connsiteY2" fmla="*/ 94695 h 1287262"/>
                <a:gd name="connsiteX3" fmla="*/ 20714 w 1861351"/>
                <a:gd name="connsiteY3" fmla="*/ 405413 h 1287262"/>
                <a:gd name="connsiteX4" fmla="*/ 162757 w 1861351"/>
                <a:gd name="connsiteY4" fmla="*/ 574089 h 1287262"/>
                <a:gd name="connsiteX5" fmla="*/ 704295 w 1861351"/>
                <a:gd name="connsiteY5" fmla="*/ 796031 h 1287262"/>
                <a:gd name="connsiteX6" fmla="*/ 1574306 w 1861351"/>
                <a:gd name="connsiteY6" fmla="*/ 1186648 h 1287262"/>
                <a:gd name="connsiteX7" fmla="*/ 1760738 w 1861351"/>
                <a:gd name="connsiteY7" fmla="*/ 1284303 h 1287262"/>
                <a:gd name="connsiteX8" fmla="*/ 1805126 w 1861351"/>
                <a:gd name="connsiteY8" fmla="*/ 1168893 h 1287262"/>
                <a:gd name="connsiteX9" fmla="*/ 1849514 w 1861351"/>
                <a:gd name="connsiteY9" fmla="*/ 1062361 h 1287262"/>
                <a:gd name="connsiteX10" fmla="*/ 1734104 w 1861351"/>
                <a:gd name="connsiteY10" fmla="*/ 929196 h 1287262"/>
                <a:gd name="connsiteX11" fmla="*/ 1734104 w 1861351"/>
                <a:gd name="connsiteY11" fmla="*/ 787153 h 1287262"/>
                <a:gd name="connsiteX12" fmla="*/ 1627572 w 1861351"/>
                <a:gd name="connsiteY12" fmla="*/ 742765 h 1287262"/>
                <a:gd name="connsiteX13" fmla="*/ 1547673 w 1861351"/>
                <a:gd name="connsiteY13" fmla="*/ 769398 h 1287262"/>
                <a:gd name="connsiteX14" fmla="*/ 1432264 w 1861351"/>
                <a:gd name="connsiteY14" fmla="*/ 911441 h 1287262"/>
                <a:gd name="connsiteX15" fmla="*/ 1396753 w 1861351"/>
                <a:gd name="connsiteY15" fmla="*/ 849297 h 1287262"/>
                <a:gd name="connsiteX16" fmla="*/ 1432264 w 1861351"/>
                <a:gd name="connsiteY16" fmla="*/ 698377 h 1287262"/>
                <a:gd name="connsiteX17" fmla="*/ 1307976 w 1861351"/>
                <a:gd name="connsiteY17" fmla="*/ 689499 h 1287262"/>
                <a:gd name="connsiteX18" fmla="*/ 1378998 w 1861351"/>
                <a:gd name="connsiteY18" fmla="*/ 485312 h 1287262"/>
                <a:gd name="connsiteX19" fmla="*/ 1201444 w 1861351"/>
                <a:gd name="connsiteY19" fmla="*/ 405413 h 1287262"/>
                <a:gd name="connsiteX20" fmla="*/ 979503 w 1861351"/>
                <a:gd name="connsiteY20" fmla="*/ 307759 h 1287262"/>
                <a:gd name="connsiteX21" fmla="*/ 793071 w 1861351"/>
                <a:gd name="connsiteY21" fmla="*/ 218982 h 1287262"/>
                <a:gd name="connsiteX22" fmla="*/ 500108 w 1861351"/>
                <a:gd name="connsiteY22" fmla="*/ 174594 h 1287262"/>
                <a:gd name="connsiteX23" fmla="*/ 402454 w 1861351"/>
                <a:gd name="connsiteY23" fmla="*/ 236738 h 1287262"/>
                <a:gd name="connsiteX24" fmla="*/ 313677 w 1861351"/>
                <a:gd name="connsiteY24" fmla="*/ 263371 h 1287262"/>
                <a:gd name="connsiteX25" fmla="*/ 251534 w 1861351"/>
                <a:gd name="connsiteY25" fmla="*/ 59184 h 128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61351" h="1287262">
                  <a:moveTo>
                    <a:pt x="251534" y="59184"/>
                  </a:moveTo>
                  <a:cubicBezTo>
                    <a:pt x="224901" y="16275"/>
                    <a:pt x="189390" y="0"/>
                    <a:pt x="153879" y="5918"/>
                  </a:cubicBezTo>
                  <a:cubicBezTo>
                    <a:pt x="118368" y="11836"/>
                    <a:pt x="60664" y="28113"/>
                    <a:pt x="38470" y="94695"/>
                  </a:cubicBezTo>
                  <a:cubicBezTo>
                    <a:pt x="16276" y="161278"/>
                    <a:pt x="0" y="325514"/>
                    <a:pt x="20714" y="405413"/>
                  </a:cubicBezTo>
                  <a:cubicBezTo>
                    <a:pt x="41428" y="485312"/>
                    <a:pt x="48827" y="508986"/>
                    <a:pt x="162757" y="574089"/>
                  </a:cubicBezTo>
                  <a:cubicBezTo>
                    <a:pt x="276687" y="639192"/>
                    <a:pt x="469037" y="693938"/>
                    <a:pt x="704295" y="796031"/>
                  </a:cubicBezTo>
                  <a:cubicBezTo>
                    <a:pt x="939553" y="898124"/>
                    <a:pt x="1398232" y="1105269"/>
                    <a:pt x="1574306" y="1186648"/>
                  </a:cubicBezTo>
                  <a:cubicBezTo>
                    <a:pt x="1750380" y="1268027"/>
                    <a:pt x="1722268" y="1287262"/>
                    <a:pt x="1760738" y="1284303"/>
                  </a:cubicBezTo>
                  <a:cubicBezTo>
                    <a:pt x="1799208" y="1281344"/>
                    <a:pt x="1790330" y="1205883"/>
                    <a:pt x="1805126" y="1168893"/>
                  </a:cubicBezTo>
                  <a:cubicBezTo>
                    <a:pt x="1819922" y="1131903"/>
                    <a:pt x="1861351" y="1102310"/>
                    <a:pt x="1849514" y="1062361"/>
                  </a:cubicBezTo>
                  <a:cubicBezTo>
                    <a:pt x="1837677" y="1022412"/>
                    <a:pt x="1753339" y="975064"/>
                    <a:pt x="1734104" y="929196"/>
                  </a:cubicBezTo>
                  <a:cubicBezTo>
                    <a:pt x="1714869" y="883328"/>
                    <a:pt x="1751859" y="818225"/>
                    <a:pt x="1734104" y="787153"/>
                  </a:cubicBezTo>
                  <a:cubicBezTo>
                    <a:pt x="1716349" y="756081"/>
                    <a:pt x="1658644" y="745724"/>
                    <a:pt x="1627572" y="742765"/>
                  </a:cubicBezTo>
                  <a:cubicBezTo>
                    <a:pt x="1596500" y="739806"/>
                    <a:pt x="1580224" y="741285"/>
                    <a:pt x="1547673" y="769398"/>
                  </a:cubicBezTo>
                  <a:cubicBezTo>
                    <a:pt x="1515122" y="797511"/>
                    <a:pt x="1457417" y="898124"/>
                    <a:pt x="1432264" y="911441"/>
                  </a:cubicBezTo>
                  <a:cubicBezTo>
                    <a:pt x="1407111" y="924758"/>
                    <a:pt x="1396753" y="884808"/>
                    <a:pt x="1396753" y="849297"/>
                  </a:cubicBezTo>
                  <a:cubicBezTo>
                    <a:pt x="1396753" y="813786"/>
                    <a:pt x="1447060" y="725010"/>
                    <a:pt x="1432264" y="698377"/>
                  </a:cubicBezTo>
                  <a:cubicBezTo>
                    <a:pt x="1417468" y="671744"/>
                    <a:pt x="1316854" y="725010"/>
                    <a:pt x="1307976" y="689499"/>
                  </a:cubicBezTo>
                  <a:cubicBezTo>
                    <a:pt x="1299098" y="653988"/>
                    <a:pt x="1396753" y="532660"/>
                    <a:pt x="1378998" y="485312"/>
                  </a:cubicBezTo>
                  <a:cubicBezTo>
                    <a:pt x="1361243" y="437964"/>
                    <a:pt x="1201444" y="405413"/>
                    <a:pt x="1201444" y="405413"/>
                  </a:cubicBezTo>
                  <a:lnTo>
                    <a:pt x="979503" y="307759"/>
                  </a:lnTo>
                  <a:cubicBezTo>
                    <a:pt x="911441" y="276687"/>
                    <a:pt x="872970" y="241176"/>
                    <a:pt x="793071" y="218982"/>
                  </a:cubicBezTo>
                  <a:cubicBezTo>
                    <a:pt x="713172" y="196788"/>
                    <a:pt x="565211" y="171635"/>
                    <a:pt x="500108" y="174594"/>
                  </a:cubicBezTo>
                  <a:cubicBezTo>
                    <a:pt x="435005" y="177553"/>
                    <a:pt x="433526" y="221942"/>
                    <a:pt x="402454" y="236738"/>
                  </a:cubicBezTo>
                  <a:cubicBezTo>
                    <a:pt x="371382" y="251534"/>
                    <a:pt x="340310" y="295922"/>
                    <a:pt x="313677" y="263371"/>
                  </a:cubicBezTo>
                  <a:cubicBezTo>
                    <a:pt x="287044" y="230820"/>
                    <a:pt x="278167" y="102093"/>
                    <a:pt x="251534" y="591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1219200" y="5791200"/>
              <a:ext cx="495649" cy="461665"/>
            </a:xfrm>
            <a:prstGeom prst="rect">
              <a:avLst/>
            </a:prstGeom>
            <a:noFill/>
          </p:spPr>
          <p:txBody>
            <a:bodyPr wrap="none" rtlCol="0">
              <a:spAutoFit/>
            </a:bodyPr>
            <a:lstStyle/>
            <a:p>
              <a:r>
                <a:rPr lang="en-US" sz="2400" b="1" dirty="0" smtClean="0"/>
                <a:t>22</a:t>
              </a:r>
              <a:endParaRPr lang="en-US" sz="2400" b="1" dirty="0"/>
            </a:p>
          </p:txBody>
        </p:sp>
        <p:sp>
          <p:nvSpPr>
            <p:cNvPr id="45" name="Freeform 44"/>
            <p:cNvSpPr/>
            <p:nvPr/>
          </p:nvSpPr>
          <p:spPr>
            <a:xfrm>
              <a:off x="3774489" y="5581095"/>
              <a:ext cx="896645" cy="1124505"/>
            </a:xfrm>
            <a:custGeom>
              <a:avLst/>
              <a:gdLst>
                <a:gd name="connsiteX0" fmla="*/ 717612 w 896645"/>
                <a:gd name="connsiteY0" fmla="*/ 1077157 h 1124505"/>
                <a:gd name="connsiteX1" fmla="*/ 495670 w 896645"/>
                <a:gd name="connsiteY1" fmla="*/ 1112668 h 1124505"/>
                <a:gd name="connsiteX2" fmla="*/ 247095 w 896645"/>
                <a:gd name="connsiteY2" fmla="*/ 1112668 h 1124505"/>
                <a:gd name="connsiteX3" fmla="*/ 87297 w 896645"/>
                <a:gd name="connsiteY3" fmla="*/ 1041647 h 1124505"/>
                <a:gd name="connsiteX4" fmla="*/ 7398 w 896645"/>
                <a:gd name="connsiteY4" fmla="*/ 961748 h 1124505"/>
                <a:gd name="connsiteX5" fmla="*/ 131686 w 896645"/>
                <a:gd name="connsiteY5" fmla="*/ 961748 h 1124505"/>
                <a:gd name="connsiteX6" fmla="*/ 220462 w 896645"/>
                <a:gd name="connsiteY6" fmla="*/ 846338 h 1124505"/>
                <a:gd name="connsiteX7" fmla="*/ 255973 w 896645"/>
                <a:gd name="connsiteY7" fmla="*/ 722051 h 1124505"/>
                <a:gd name="connsiteX8" fmla="*/ 380261 w 896645"/>
                <a:gd name="connsiteY8" fmla="*/ 686540 h 1124505"/>
                <a:gd name="connsiteX9" fmla="*/ 380261 w 896645"/>
                <a:gd name="connsiteY9" fmla="*/ 597763 h 1124505"/>
                <a:gd name="connsiteX10" fmla="*/ 424649 w 896645"/>
                <a:gd name="connsiteY10" fmla="*/ 508987 h 1124505"/>
                <a:gd name="connsiteX11" fmla="*/ 513426 w 896645"/>
                <a:gd name="connsiteY11" fmla="*/ 491231 h 1124505"/>
                <a:gd name="connsiteX12" fmla="*/ 548936 w 896645"/>
                <a:gd name="connsiteY12" fmla="*/ 393577 h 1124505"/>
                <a:gd name="connsiteX13" fmla="*/ 637713 w 896645"/>
                <a:gd name="connsiteY13" fmla="*/ 295922 h 1124505"/>
                <a:gd name="connsiteX14" fmla="*/ 619958 w 896645"/>
                <a:gd name="connsiteY14" fmla="*/ 136124 h 1124505"/>
                <a:gd name="connsiteX15" fmla="*/ 655468 w 896645"/>
                <a:gd name="connsiteY15" fmla="*/ 11837 h 1124505"/>
                <a:gd name="connsiteX16" fmla="*/ 708734 w 896645"/>
                <a:gd name="connsiteY16" fmla="*/ 65103 h 1124505"/>
                <a:gd name="connsiteX17" fmla="*/ 779756 w 896645"/>
                <a:gd name="connsiteY17" fmla="*/ 56225 h 1124505"/>
                <a:gd name="connsiteX18" fmla="*/ 824144 w 896645"/>
                <a:gd name="connsiteY18" fmla="*/ 82858 h 1124505"/>
                <a:gd name="connsiteX19" fmla="*/ 886288 w 896645"/>
                <a:gd name="connsiteY19" fmla="*/ 180513 h 1124505"/>
                <a:gd name="connsiteX20" fmla="*/ 762000 w 896645"/>
                <a:gd name="connsiteY20" fmla="*/ 366944 h 1124505"/>
                <a:gd name="connsiteX21" fmla="*/ 522303 w 896645"/>
                <a:gd name="connsiteY21" fmla="*/ 544497 h 1124505"/>
                <a:gd name="connsiteX22" fmla="*/ 469037 w 896645"/>
                <a:gd name="connsiteY22" fmla="*/ 801950 h 1124505"/>
                <a:gd name="connsiteX23" fmla="*/ 664346 w 896645"/>
                <a:gd name="connsiteY23" fmla="*/ 1023891 h 1124505"/>
                <a:gd name="connsiteX24" fmla="*/ 717612 w 896645"/>
                <a:gd name="connsiteY24" fmla="*/ 1077157 h 112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6645" h="1124505">
                  <a:moveTo>
                    <a:pt x="717612" y="1077157"/>
                  </a:moveTo>
                  <a:cubicBezTo>
                    <a:pt x="689499" y="1091953"/>
                    <a:pt x="574090" y="1106750"/>
                    <a:pt x="495670" y="1112668"/>
                  </a:cubicBezTo>
                  <a:cubicBezTo>
                    <a:pt x="417251" y="1118587"/>
                    <a:pt x="315157" y="1124505"/>
                    <a:pt x="247095" y="1112668"/>
                  </a:cubicBezTo>
                  <a:cubicBezTo>
                    <a:pt x="179033" y="1100831"/>
                    <a:pt x="127246" y="1066800"/>
                    <a:pt x="87297" y="1041647"/>
                  </a:cubicBezTo>
                  <a:cubicBezTo>
                    <a:pt x="47348" y="1016494"/>
                    <a:pt x="0" y="975065"/>
                    <a:pt x="7398" y="961748"/>
                  </a:cubicBezTo>
                  <a:cubicBezTo>
                    <a:pt x="14796" y="948432"/>
                    <a:pt x="96175" y="980983"/>
                    <a:pt x="131686" y="961748"/>
                  </a:cubicBezTo>
                  <a:cubicBezTo>
                    <a:pt x="167197" y="942513"/>
                    <a:pt x="199748" y="886288"/>
                    <a:pt x="220462" y="846338"/>
                  </a:cubicBezTo>
                  <a:cubicBezTo>
                    <a:pt x="241177" y="806389"/>
                    <a:pt x="229340" y="748684"/>
                    <a:pt x="255973" y="722051"/>
                  </a:cubicBezTo>
                  <a:cubicBezTo>
                    <a:pt x="282606" y="695418"/>
                    <a:pt x="359546" y="707255"/>
                    <a:pt x="380261" y="686540"/>
                  </a:cubicBezTo>
                  <a:cubicBezTo>
                    <a:pt x="400976" y="665825"/>
                    <a:pt x="372863" y="627355"/>
                    <a:pt x="380261" y="597763"/>
                  </a:cubicBezTo>
                  <a:cubicBezTo>
                    <a:pt x="387659" y="568171"/>
                    <a:pt x="402455" y="526742"/>
                    <a:pt x="424649" y="508987"/>
                  </a:cubicBezTo>
                  <a:cubicBezTo>
                    <a:pt x="446843" y="491232"/>
                    <a:pt x="492712" y="510466"/>
                    <a:pt x="513426" y="491231"/>
                  </a:cubicBezTo>
                  <a:cubicBezTo>
                    <a:pt x="534141" y="471996"/>
                    <a:pt x="528222" y="426128"/>
                    <a:pt x="548936" y="393577"/>
                  </a:cubicBezTo>
                  <a:cubicBezTo>
                    <a:pt x="569650" y="361026"/>
                    <a:pt x="625876" y="338831"/>
                    <a:pt x="637713" y="295922"/>
                  </a:cubicBezTo>
                  <a:cubicBezTo>
                    <a:pt x="649550" y="253013"/>
                    <a:pt x="616999" y="183472"/>
                    <a:pt x="619958" y="136124"/>
                  </a:cubicBezTo>
                  <a:cubicBezTo>
                    <a:pt x="622917" y="88776"/>
                    <a:pt x="640672" y="23674"/>
                    <a:pt x="655468" y="11837"/>
                  </a:cubicBezTo>
                  <a:cubicBezTo>
                    <a:pt x="670264" y="0"/>
                    <a:pt x="688019" y="57705"/>
                    <a:pt x="708734" y="65103"/>
                  </a:cubicBezTo>
                  <a:cubicBezTo>
                    <a:pt x="729449" y="72501"/>
                    <a:pt x="760521" y="53266"/>
                    <a:pt x="779756" y="56225"/>
                  </a:cubicBezTo>
                  <a:cubicBezTo>
                    <a:pt x="798991" y="59184"/>
                    <a:pt x="806389" y="62143"/>
                    <a:pt x="824144" y="82858"/>
                  </a:cubicBezTo>
                  <a:cubicBezTo>
                    <a:pt x="841899" y="103573"/>
                    <a:pt x="896645" y="133165"/>
                    <a:pt x="886288" y="180513"/>
                  </a:cubicBezTo>
                  <a:cubicBezTo>
                    <a:pt x="875931" y="227861"/>
                    <a:pt x="822664" y="306280"/>
                    <a:pt x="762000" y="366944"/>
                  </a:cubicBezTo>
                  <a:cubicBezTo>
                    <a:pt x="701336" y="427608"/>
                    <a:pt x="571130" y="471996"/>
                    <a:pt x="522303" y="544497"/>
                  </a:cubicBezTo>
                  <a:cubicBezTo>
                    <a:pt x="473476" y="616998"/>
                    <a:pt x="445363" y="722051"/>
                    <a:pt x="469037" y="801950"/>
                  </a:cubicBezTo>
                  <a:cubicBezTo>
                    <a:pt x="492711" y="881849"/>
                    <a:pt x="624397" y="975064"/>
                    <a:pt x="664346" y="1023891"/>
                  </a:cubicBezTo>
                  <a:cubicBezTo>
                    <a:pt x="704296" y="1072718"/>
                    <a:pt x="745725" y="1062361"/>
                    <a:pt x="717612" y="10771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3924696" y="6412468"/>
              <a:ext cx="418704" cy="369332"/>
            </a:xfrm>
            <a:prstGeom prst="rect">
              <a:avLst/>
            </a:prstGeom>
            <a:noFill/>
          </p:spPr>
          <p:txBody>
            <a:bodyPr wrap="none" rtlCol="0">
              <a:spAutoFit/>
            </a:bodyPr>
            <a:lstStyle/>
            <a:p>
              <a:r>
                <a:rPr lang="en-US" b="1" dirty="0" smtClean="0"/>
                <a:t>23</a:t>
              </a:r>
              <a:endParaRPr lang="en-US" b="1" dirty="0"/>
            </a:p>
          </p:txBody>
        </p:sp>
        <p:sp>
          <p:nvSpPr>
            <p:cNvPr id="47" name="Freeform 46"/>
            <p:cNvSpPr/>
            <p:nvPr/>
          </p:nvSpPr>
          <p:spPr>
            <a:xfrm>
              <a:off x="2470951" y="4907872"/>
              <a:ext cx="566691" cy="449802"/>
            </a:xfrm>
            <a:custGeom>
              <a:avLst/>
              <a:gdLst>
                <a:gd name="connsiteX0" fmla="*/ 529701 w 566691"/>
                <a:gd name="connsiteY0" fmla="*/ 63623 h 449802"/>
                <a:gd name="connsiteX1" fmla="*/ 298882 w 566691"/>
                <a:gd name="connsiteY1" fmla="*/ 409852 h 449802"/>
                <a:gd name="connsiteX2" fmla="*/ 227861 w 566691"/>
                <a:gd name="connsiteY2" fmla="*/ 303320 h 449802"/>
                <a:gd name="connsiteX3" fmla="*/ 165717 w 566691"/>
                <a:gd name="connsiteY3" fmla="*/ 241177 h 449802"/>
                <a:gd name="connsiteX4" fmla="*/ 76940 w 566691"/>
                <a:gd name="connsiteY4" fmla="*/ 196788 h 449802"/>
                <a:gd name="connsiteX5" fmla="*/ 59185 w 566691"/>
                <a:gd name="connsiteY5" fmla="*/ 63623 h 449802"/>
                <a:gd name="connsiteX6" fmla="*/ 76940 w 566691"/>
                <a:gd name="connsiteY6" fmla="*/ 28112 h 449802"/>
                <a:gd name="connsiteX7" fmla="*/ 529701 w 566691"/>
                <a:gd name="connsiteY7" fmla="*/ 63623 h 44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691" h="449802">
                  <a:moveTo>
                    <a:pt x="529701" y="63623"/>
                  </a:moveTo>
                  <a:cubicBezTo>
                    <a:pt x="566691" y="127246"/>
                    <a:pt x="349189" y="369903"/>
                    <a:pt x="298882" y="409852"/>
                  </a:cubicBezTo>
                  <a:cubicBezTo>
                    <a:pt x="248575" y="449802"/>
                    <a:pt x="250055" y="331432"/>
                    <a:pt x="227861" y="303320"/>
                  </a:cubicBezTo>
                  <a:cubicBezTo>
                    <a:pt x="205667" y="275208"/>
                    <a:pt x="190870" y="258932"/>
                    <a:pt x="165717" y="241177"/>
                  </a:cubicBezTo>
                  <a:cubicBezTo>
                    <a:pt x="140564" y="223422"/>
                    <a:pt x="94695" y="226380"/>
                    <a:pt x="76940" y="196788"/>
                  </a:cubicBezTo>
                  <a:cubicBezTo>
                    <a:pt x="59185" y="167196"/>
                    <a:pt x="59185" y="91736"/>
                    <a:pt x="59185" y="63623"/>
                  </a:cubicBezTo>
                  <a:cubicBezTo>
                    <a:pt x="59185" y="35510"/>
                    <a:pt x="0" y="31071"/>
                    <a:pt x="76940" y="28112"/>
                  </a:cubicBezTo>
                  <a:cubicBezTo>
                    <a:pt x="153880" y="25153"/>
                    <a:pt x="492711" y="0"/>
                    <a:pt x="529701" y="6362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2553096" y="4888468"/>
              <a:ext cx="418704" cy="369332"/>
            </a:xfrm>
            <a:prstGeom prst="rect">
              <a:avLst/>
            </a:prstGeom>
            <a:noFill/>
          </p:spPr>
          <p:txBody>
            <a:bodyPr wrap="none" rtlCol="0">
              <a:spAutoFit/>
            </a:bodyPr>
            <a:lstStyle/>
            <a:p>
              <a:r>
                <a:rPr lang="en-US" b="1" dirty="0" smtClean="0"/>
                <a:t>24</a:t>
              </a:r>
              <a:endParaRPr lang="en-US" b="1" dirty="0"/>
            </a:p>
          </p:txBody>
        </p:sp>
        <p:sp>
          <p:nvSpPr>
            <p:cNvPr id="63" name="Freeform 62"/>
            <p:cNvSpPr/>
            <p:nvPr/>
          </p:nvSpPr>
          <p:spPr>
            <a:xfrm>
              <a:off x="741285" y="5476952"/>
              <a:ext cx="782715" cy="238048"/>
            </a:xfrm>
            <a:custGeom>
              <a:avLst/>
              <a:gdLst>
                <a:gd name="connsiteX0" fmla="*/ 76940 w 698377"/>
                <a:gd name="connsiteY0" fmla="*/ 10357 h 193828"/>
                <a:gd name="connsiteX1" fmla="*/ 618478 w 698377"/>
                <a:gd name="connsiteY1" fmla="*/ 81378 h 193828"/>
                <a:gd name="connsiteX2" fmla="*/ 556334 w 698377"/>
                <a:gd name="connsiteY2" fmla="*/ 179032 h 193828"/>
                <a:gd name="connsiteX3" fmla="*/ 414292 w 698377"/>
                <a:gd name="connsiteY3" fmla="*/ 170155 h 193828"/>
                <a:gd name="connsiteX4" fmla="*/ 307760 w 698377"/>
                <a:gd name="connsiteY4" fmla="*/ 161277 h 193828"/>
                <a:gd name="connsiteX5" fmla="*/ 210105 w 698377"/>
                <a:gd name="connsiteY5" fmla="*/ 161277 h 193828"/>
                <a:gd name="connsiteX6" fmla="*/ 156839 w 698377"/>
                <a:gd name="connsiteY6" fmla="*/ 143522 h 193828"/>
                <a:gd name="connsiteX7" fmla="*/ 76940 w 698377"/>
                <a:gd name="connsiteY7" fmla="*/ 10357 h 19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377" h="193828">
                  <a:moveTo>
                    <a:pt x="76940" y="10357"/>
                  </a:moveTo>
                  <a:cubicBezTo>
                    <a:pt x="153880" y="0"/>
                    <a:pt x="538579" y="53266"/>
                    <a:pt x="618478" y="81378"/>
                  </a:cubicBezTo>
                  <a:cubicBezTo>
                    <a:pt x="698377" y="109491"/>
                    <a:pt x="590365" y="164236"/>
                    <a:pt x="556334" y="179032"/>
                  </a:cubicBezTo>
                  <a:cubicBezTo>
                    <a:pt x="522303" y="193828"/>
                    <a:pt x="455721" y="173114"/>
                    <a:pt x="414292" y="170155"/>
                  </a:cubicBezTo>
                  <a:cubicBezTo>
                    <a:pt x="372863" y="167196"/>
                    <a:pt x="341791" y="162757"/>
                    <a:pt x="307760" y="161277"/>
                  </a:cubicBezTo>
                  <a:cubicBezTo>
                    <a:pt x="273729" y="159797"/>
                    <a:pt x="235259" y="164236"/>
                    <a:pt x="210105" y="161277"/>
                  </a:cubicBezTo>
                  <a:cubicBezTo>
                    <a:pt x="184952" y="158318"/>
                    <a:pt x="179033" y="167196"/>
                    <a:pt x="156839" y="143522"/>
                  </a:cubicBezTo>
                  <a:cubicBezTo>
                    <a:pt x="134645" y="119848"/>
                    <a:pt x="0" y="20714"/>
                    <a:pt x="76940" y="10357"/>
                  </a:cubicBezTo>
                  <a:close/>
                </a:path>
              </a:pathLst>
            </a:cu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flipV="1">
              <a:off x="533400" y="5474732"/>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64"/>
            <p:cNvGrpSpPr/>
            <p:nvPr/>
          </p:nvGrpSpPr>
          <p:grpSpPr>
            <a:xfrm>
              <a:off x="457200" y="4953000"/>
              <a:ext cx="758541" cy="685229"/>
              <a:chOff x="1219200" y="5040868"/>
              <a:chExt cx="758541" cy="685229"/>
            </a:xfrm>
          </p:grpSpPr>
          <p:sp>
            <p:nvSpPr>
              <p:cNvPr id="66" name="TextBox 65"/>
              <p:cNvSpPr txBox="1"/>
              <p:nvPr/>
            </p:nvSpPr>
            <p:spPr>
              <a:xfrm>
                <a:off x="1219200" y="5040868"/>
                <a:ext cx="758541" cy="369332"/>
              </a:xfrm>
              <a:prstGeom prst="rect">
                <a:avLst/>
              </a:prstGeom>
              <a:noFill/>
            </p:spPr>
            <p:txBody>
              <a:bodyPr wrap="none" rtlCol="0">
                <a:spAutoFit/>
              </a:bodyPr>
              <a:lstStyle/>
              <a:p>
                <a:r>
                  <a:rPr lang="en-US" b="1" dirty="0" smtClean="0"/>
                  <a:t>25  26</a:t>
                </a:r>
                <a:endParaRPr lang="en-US" b="1" dirty="0"/>
              </a:p>
            </p:txBody>
          </p:sp>
          <p:cxnSp>
            <p:nvCxnSpPr>
              <p:cNvPr id="67" name="Straight Arrow Connector 66"/>
              <p:cNvCxnSpPr/>
              <p:nvPr/>
            </p:nvCxnSpPr>
            <p:spPr>
              <a:xfrm rot="5400000">
                <a:off x="1555440" y="5528937"/>
                <a:ext cx="392096" cy="22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5400000">
                <a:off x="1326840" y="5452736"/>
                <a:ext cx="239696" cy="22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77" name="Freeform 76"/>
            <p:cNvSpPr/>
            <p:nvPr/>
          </p:nvSpPr>
          <p:spPr>
            <a:xfrm>
              <a:off x="1949027" y="5063067"/>
              <a:ext cx="817880" cy="1039706"/>
            </a:xfrm>
            <a:custGeom>
              <a:avLst/>
              <a:gdLst>
                <a:gd name="connsiteX0" fmla="*/ 814493 w 817880"/>
                <a:gd name="connsiteY0" fmla="*/ 240453 h 1039706"/>
                <a:gd name="connsiteX1" fmla="*/ 784013 w 817880"/>
                <a:gd name="connsiteY1" fmla="*/ 199813 h 1039706"/>
                <a:gd name="connsiteX2" fmla="*/ 692573 w 817880"/>
                <a:gd name="connsiteY2" fmla="*/ 37253 h 1039706"/>
                <a:gd name="connsiteX3" fmla="*/ 601133 w 817880"/>
                <a:gd name="connsiteY3" fmla="*/ 37253 h 1039706"/>
                <a:gd name="connsiteX4" fmla="*/ 133773 w 817880"/>
                <a:gd name="connsiteY4" fmla="*/ 260773 h 1039706"/>
                <a:gd name="connsiteX5" fmla="*/ 1693 w 817880"/>
                <a:gd name="connsiteY5" fmla="*/ 616373 h 1039706"/>
                <a:gd name="connsiteX6" fmla="*/ 143933 w 817880"/>
                <a:gd name="connsiteY6" fmla="*/ 738293 h 1039706"/>
                <a:gd name="connsiteX7" fmla="*/ 184573 w 817880"/>
                <a:gd name="connsiteY7" fmla="*/ 839893 h 1039706"/>
                <a:gd name="connsiteX8" fmla="*/ 72813 w 817880"/>
                <a:gd name="connsiteY8" fmla="*/ 941493 h 1039706"/>
                <a:gd name="connsiteX9" fmla="*/ 133773 w 817880"/>
                <a:gd name="connsiteY9" fmla="*/ 1032933 h 1039706"/>
                <a:gd name="connsiteX10" fmla="*/ 235373 w 817880"/>
                <a:gd name="connsiteY10" fmla="*/ 982133 h 1039706"/>
                <a:gd name="connsiteX11" fmla="*/ 357293 w 817880"/>
                <a:gd name="connsiteY11" fmla="*/ 850053 h 1039706"/>
                <a:gd name="connsiteX12" fmla="*/ 469053 w 817880"/>
                <a:gd name="connsiteY12" fmla="*/ 707813 h 1039706"/>
                <a:gd name="connsiteX13" fmla="*/ 672253 w 817880"/>
                <a:gd name="connsiteY13" fmla="*/ 494453 h 1039706"/>
                <a:gd name="connsiteX14" fmla="*/ 702733 w 817880"/>
                <a:gd name="connsiteY14" fmla="*/ 352213 h 1039706"/>
                <a:gd name="connsiteX15" fmla="*/ 763693 w 817880"/>
                <a:gd name="connsiteY15" fmla="*/ 352213 h 1039706"/>
                <a:gd name="connsiteX16" fmla="*/ 814493 w 817880"/>
                <a:gd name="connsiteY16" fmla="*/ 240453 h 103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7880" h="1039706">
                  <a:moveTo>
                    <a:pt x="814493" y="240453"/>
                  </a:moveTo>
                  <a:cubicBezTo>
                    <a:pt x="817880" y="215053"/>
                    <a:pt x="804333" y="233680"/>
                    <a:pt x="784013" y="199813"/>
                  </a:cubicBezTo>
                  <a:cubicBezTo>
                    <a:pt x="763693" y="165946"/>
                    <a:pt x="723053" y="64346"/>
                    <a:pt x="692573" y="37253"/>
                  </a:cubicBezTo>
                  <a:cubicBezTo>
                    <a:pt x="662093" y="10160"/>
                    <a:pt x="694266" y="0"/>
                    <a:pt x="601133" y="37253"/>
                  </a:cubicBezTo>
                  <a:cubicBezTo>
                    <a:pt x="508000" y="74506"/>
                    <a:pt x="233680" y="164253"/>
                    <a:pt x="133773" y="260773"/>
                  </a:cubicBezTo>
                  <a:cubicBezTo>
                    <a:pt x="33866" y="357293"/>
                    <a:pt x="0" y="536786"/>
                    <a:pt x="1693" y="616373"/>
                  </a:cubicBezTo>
                  <a:cubicBezTo>
                    <a:pt x="3386" y="695960"/>
                    <a:pt x="113453" y="701040"/>
                    <a:pt x="143933" y="738293"/>
                  </a:cubicBezTo>
                  <a:cubicBezTo>
                    <a:pt x="174413" y="775546"/>
                    <a:pt x="196426" y="806026"/>
                    <a:pt x="184573" y="839893"/>
                  </a:cubicBezTo>
                  <a:cubicBezTo>
                    <a:pt x="172720" y="873760"/>
                    <a:pt x="81280" y="909320"/>
                    <a:pt x="72813" y="941493"/>
                  </a:cubicBezTo>
                  <a:cubicBezTo>
                    <a:pt x="64346" y="973666"/>
                    <a:pt x="106680" y="1026160"/>
                    <a:pt x="133773" y="1032933"/>
                  </a:cubicBezTo>
                  <a:cubicBezTo>
                    <a:pt x="160866" y="1039706"/>
                    <a:pt x="198120" y="1012613"/>
                    <a:pt x="235373" y="982133"/>
                  </a:cubicBezTo>
                  <a:cubicBezTo>
                    <a:pt x="272626" y="951653"/>
                    <a:pt x="318346" y="895773"/>
                    <a:pt x="357293" y="850053"/>
                  </a:cubicBezTo>
                  <a:cubicBezTo>
                    <a:pt x="396240" y="804333"/>
                    <a:pt x="416560" y="767080"/>
                    <a:pt x="469053" y="707813"/>
                  </a:cubicBezTo>
                  <a:cubicBezTo>
                    <a:pt x="521546" y="648546"/>
                    <a:pt x="633306" y="553720"/>
                    <a:pt x="672253" y="494453"/>
                  </a:cubicBezTo>
                  <a:cubicBezTo>
                    <a:pt x="711200" y="435186"/>
                    <a:pt x="687493" y="375920"/>
                    <a:pt x="702733" y="352213"/>
                  </a:cubicBezTo>
                  <a:cubicBezTo>
                    <a:pt x="717973" y="328506"/>
                    <a:pt x="748453" y="374226"/>
                    <a:pt x="763693" y="352213"/>
                  </a:cubicBezTo>
                  <a:cubicBezTo>
                    <a:pt x="778933" y="330200"/>
                    <a:pt x="811106" y="265853"/>
                    <a:pt x="814493" y="24045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2095896" y="5421868"/>
              <a:ext cx="418704" cy="369332"/>
            </a:xfrm>
            <a:prstGeom prst="rect">
              <a:avLst/>
            </a:prstGeom>
            <a:noFill/>
          </p:spPr>
          <p:txBody>
            <a:bodyPr wrap="none" rtlCol="0">
              <a:spAutoFit/>
            </a:bodyPr>
            <a:lstStyle/>
            <a:p>
              <a:r>
                <a:rPr lang="en-US" b="1" dirty="0" smtClean="0"/>
                <a:t>27</a:t>
              </a:r>
              <a:endParaRPr lang="en-US" b="1" dirty="0"/>
            </a:p>
          </p:txBody>
        </p:sp>
        <p:sp>
          <p:nvSpPr>
            <p:cNvPr id="79" name="Freeform 78"/>
            <p:cNvSpPr/>
            <p:nvPr/>
          </p:nvSpPr>
          <p:spPr>
            <a:xfrm>
              <a:off x="2770293" y="4897120"/>
              <a:ext cx="497840" cy="540173"/>
            </a:xfrm>
            <a:custGeom>
              <a:avLst/>
              <a:gdLst>
                <a:gd name="connsiteX0" fmla="*/ 460587 w 497840"/>
                <a:gd name="connsiteY0" fmla="*/ 50800 h 540173"/>
                <a:gd name="connsiteX1" fmla="*/ 409787 w 497840"/>
                <a:gd name="connsiteY1" fmla="*/ 325120 h 540173"/>
                <a:gd name="connsiteX2" fmla="*/ 226907 w 497840"/>
                <a:gd name="connsiteY2" fmla="*/ 457200 h 540173"/>
                <a:gd name="connsiteX3" fmla="*/ 165947 w 497840"/>
                <a:gd name="connsiteY3" fmla="*/ 538480 h 540173"/>
                <a:gd name="connsiteX4" fmla="*/ 165947 w 497840"/>
                <a:gd name="connsiteY4" fmla="*/ 457200 h 540173"/>
                <a:gd name="connsiteX5" fmla="*/ 84667 w 497840"/>
                <a:gd name="connsiteY5" fmla="*/ 538480 h 540173"/>
                <a:gd name="connsiteX6" fmla="*/ 3387 w 497840"/>
                <a:gd name="connsiteY6" fmla="*/ 467360 h 540173"/>
                <a:gd name="connsiteX7" fmla="*/ 104987 w 497840"/>
                <a:gd name="connsiteY7" fmla="*/ 314960 h 540173"/>
                <a:gd name="connsiteX8" fmla="*/ 176107 w 497840"/>
                <a:gd name="connsiteY8" fmla="*/ 132080 h 540173"/>
                <a:gd name="connsiteX9" fmla="*/ 186267 w 497840"/>
                <a:gd name="connsiteY9" fmla="*/ 20320 h 540173"/>
                <a:gd name="connsiteX10" fmla="*/ 460587 w 497840"/>
                <a:gd name="connsiteY10" fmla="*/ 50800 h 54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840" h="540173">
                  <a:moveTo>
                    <a:pt x="460587" y="50800"/>
                  </a:moveTo>
                  <a:cubicBezTo>
                    <a:pt x="497840" y="101600"/>
                    <a:pt x="448734" y="257387"/>
                    <a:pt x="409787" y="325120"/>
                  </a:cubicBezTo>
                  <a:cubicBezTo>
                    <a:pt x="370840" y="392853"/>
                    <a:pt x="267547" y="421640"/>
                    <a:pt x="226907" y="457200"/>
                  </a:cubicBezTo>
                  <a:cubicBezTo>
                    <a:pt x="186267" y="492760"/>
                    <a:pt x="176107" y="538480"/>
                    <a:pt x="165947" y="538480"/>
                  </a:cubicBezTo>
                  <a:cubicBezTo>
                    <a:pt x="155787" y="538480"/>
                    <a:pt x="179494" y="457200"/>
                    <a:pt x="165947" y="457200"/>
                  </a:cubicBezTo>
                  <a:cubicBezTo>
                    <a:pt x="152400" y="457200"/>
                    <a:pt x="111760" y="536787"/>
                    <a:pt x="84667" y="538480"/>
                  </a:cubicBezTo>
                  <a:cubicBezTo>
                    <a:pt x="57574" y="540173"/>
                    <a:pt x="0" y="504613"/>
                    <a:pt x="3387" y="467360"/>
                  </a:cubicBezTo>
                  <a:cubicBezTo>
                    <a:pt x="6774" y="430107"/>
                    <a:pt x="76200" y="370840"/>
                    <a:pt x="104987" y="314960"/>
                  </a:cubicBezTo>
                  <a:cubicBezTo>
                    <a:pt x="133774" y="259080"/>
                    <a:pt x="162560" y="181187"/>
                    <a:pt x="176107" y="132080"/>
                  </a:cubicBezTo>
                  <a:cubicBezTo>
                    <a:pt x="189654" y="82973"/>
                    <a:pt x="143934" y="38947"/>
                    <a:pt x="186267" y="20320"/>
                  </a:cubicBezTo>
                  <a:cubicBezTo>
                    <a:pt x="228600" y="1693"/>
                    <a:pt x="423334" y="0"/>
                    <a:pt x="460587" y="508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2857896" y="4953000"/>
              <a:ext cx="418704" cy="369332"/>
            </a:xfrm>
            <a:prstGeom prst="rect">
              <a:avLst/>
            </a:prstGeom>
            <a:noFill/>
          </p:spPr>
          <p:txBody>
            <a:bodyPr wrap="none" rtlCol="0">
              <a:spAutoFit/>
            </a:bodyPr>
            <a:lstStyle/>
            <a:p>
              <a:r>
                <a:rPr lang="en-US" b="1" dirty="0" smtClean="0"/>
                <a:t>28</a:t>
              </a:r>
              <a:endParaRPr lang="en-US" b="1" dirty="0"/>
            </a:p>
          </p:txBody>
        </p:sp>
        <p:sp>
          <p:nvSpPr>
            <p:cNvPr id="81" name="Freeform 80"/>
            <p:cNvSpPr/>
            <p:nvPr/>
          </p:nvSpPr>
          <p:spPr>
            <a:xfrm>
              <a:off x="3158067" y="4492413"/>
              <a:ext cx="2065866" cy="1830494"/>
            </a:xfrm>
            <a:custGeom>
              <a:avLst/>
              <a:gdLst>
                <a:gd name="connsiteX0" fmla="*/ 22013 w 2065866"/>
                <a:gd name="connsiteY0" fmla="*/ 496147 h 1830494"/>
                <a:gd name="connsiteX1" fmla="*/ 276013 w 2065866"/>
                <a:gd name="connsiteY1" fmla="*/ 587587 h 1830494"/>
                <a:gd name="connsiteX2" fmla="*/ 377613 w 2065866"/>
                <a:gd name="connsiteY2" fmla="*/ 729827 h 1830494"/>
                <a:gd name="connsiteX3" fmla="*/ 499533 w 2065866"/>
                <a:gd name="connsiteY3" fmla="*/ 607907 h 1830494"/>
                <a:gd name="connsiteX4" fmla="*/ 733213 w 2065866"/>
                <a:gd name="connsiteY4" fmla="*/ 607907 h 1830494"/>
                <a:gd name="connsiteX5" fmla="*/ 834813 w 2065866"/>
                <a:gd name="connsiteY5" fmla="*/ 425027 h 1830494"/>
                <a:gd name="connsiteX6" fmla="*/ 875453 w 2065866"/>
                <a:gd name="connsiteY6" fmla="*/ 282787 h 1830494"/>
                <a:gd name="connsiteX7" fmla="*/ 916093 w 2065866"/>
                <a:gd name="connsiteY7" fmla="*/ 394547 h 1830494"/>
                <a:gd name="connsiteX8" fmla="*/ 1119293 w 2065866"/>
                <a:gd name="connsiteY8" fmla="*/ 445347 h 1830494"/>
                <a:gd name="connsiteX9" fmla="*/ 1302173 w 2065866"/>
                <a:gd name="connsiteY9" fmla="*/ 465667 h 1830494"/>
                <a:gd name="connsiteX10" fmla="*/ 1241213 w 2065866"/>
                <a:gd name="connsiteY10" fmla="*/ 668867 h 1830494"/>
                <a:gd name="connsiteX11" fmla="*/ 1292013 w 2065866"/>
                <a:gd name="connsiteY11" fmla="*/ 872067 h 1830494"/>
                <a:gd name="connsiteX12" fmla="*/ 1190413 w 2065866"/>
                <a:gd name="connsiteY12" fmla="*/ 1034627 h 1830494"/>
                <a:gd name="connsiteX13" fmla="*/ 1068493 w 2065866"/>
                <a:gd name="connsiteY13" fmla="*/ 1054947 h 1830494"/>
                <a:gd name="connsiteX14" fmla="*/ 997373 w 2065866"/>
                <a:gd name="connsiteY14" fmla="*/ 1176867 h 1830494"/>
                <a:gd name="connsiteX15" fmla="*/ 1027853 w 2065866"/>
                <a:gd name="connsiteY15" fmla="*/ 1339427 h 1830494"/>
                <a:gd name="connsiteX16" fmla="*/ 936413 w 2065866"/>
                <a:gd name="connsiteY16" fmla="*/ 1451187 h 1830494"/>
                <a:gd name="connsiteX17" fmla="*/ 956733 w 2065866"/>
                <a:gd name="connsiteY17" fmla="*/ 1603587 h 1830494"/>
                <a:gd name="connsiteX18" fmla="*/ 916093 w 2065866"/>
                <a:gd name="connsiteY18" fmla="*/ 1816947 h 1830494"/>
                <a:gd name="connsiteX19" fmla="*/ 1119293 w 2065866"/>
                <a:gd name="connsiteY19" fmla="*/ 1684867 h 1830494"/>
                <a:gd name="connsiteX20" fmla="*/ 1312333 w 2065866"/>
                <a:gd name="connsiteY20" fmla="*/ 1359747 h 1830494"/>
                <a:gd name="connsiteX21" fmla="*/ 1535853 w 2065866"/>
                <a:gd name="connsiteY21" fmla="*/ 1136227 h 1830494"/>
                <a:gd name="connsiteX22" fmla="*/ 1596813 w 2065866"/>
                <a:gd name="connsiteY22" fmla="*/ 912707 h 1830494"/>
                <a:gd name="connsiteX23" fmla="*/ 1860973 w 2065866"/>
                <a:gd name="connsiteY23" fmla="*/ 821267 h 1830494"/>
                <a:gd name="connsiteX24" fmla="*/ 2043853 w 2065866"/>
                <a:gd name="connsiteY24" fmla="*/ 821267 h 1830494"/>
                <a:gd name="connsiteX25" fmla="*/ 1993053 w 2065866"/>
                <a:gd name="connsiteY25" fmla="*/ 597747 h 1830494"/>
                <a:gd name="connsiteX26" fmla="*/ 1678093 w 2065866"/>
                <a:gd name="connsiteY26" fmla="*/ 445347 h 1830494"/>
                <a:gd name="connsiteX27" fmla="*/ 1393613 w 2065866"/>
                <a:gd name="connsiteY27" fmla="*/ 150707 h 1830494"/>
                <a:gd name="connsiteX28" fmla="*/ 1088813 w 2065866"/>
                <a:gd name="connsiteY28" fmla="*/ 150707 h 1830494"/>
                <a:gd name="connsiteX29" fmla="*/ 916093 w 2065866"/>
                <a:gd name="connsiteY29" fmla="*/ 252307 h 1830494"/>
                <a:gd name="connsiteX30" fmla="*/ 814493 w 2065866"/>
                <a:gd name="connsiteY30" fmla="*/ 242147 h 1830494"/>
                <a:gd name="connsiteX31" fmla="*/ 641773 w 2065866"/>
                <a:gd name="connsiteY31" fmla="*/ 49107 h 1830494"/>
                <a:gd name="connsiteX32" fmla="*/ 408093 w 2065866"/>
                <a:gd name="connsiteY32" fmla="*/ 38947 h 1830494"/>
                <a:gd name="connsiteX33" fmla="*/ 143933 w 2065866"/>
                <a:gd name="connsiteY33" fmla="*/ 282787 h 1830494"/>
                <a:gd name="connsiteX34" fmla="*/ 22013 w 2065866"/>
                <a:gd name="connsiteY34" fmla="*/ 496147 h 1830494"/>
                <a:gd name="connsiteX0" fmla="*/ 22013 w 2065866"/>
                <a:gd name="connsiteY0" fmla="*/ 496147 h 1830494"/>
                <a:gd name="connsiteX1" fmla="*/ 276013 w 2065866"/>
                <a:gd name="connsiteY1" fmla="*/ 587587 h 1830494"/>
                <a:gd name="connsiteX2" fmla="*/ 377613 w 2065866"/>
                <a:gd name="connsiteY2" fmla="*/ 729827 h 1830494"/>
                <a:gd name="connsiteX3" fmla="*/ 499533 w 2065866"/>
                <a:gd name="connsiteY3" fmla="*/ 607907 h 1830494"/>
                <a:gd name="connsiteX4" fmla="*/ 733213 w 2065866"/>
                <a:gd name="connsiteY4" fmla="*/ 607907 h 1830494"/>
                <a:gd name="connsiteX5" fmla="*/ 834813 w 2065866"/>
                <a:gd name="connsiteY5" fmla="*/ 425027 h 1830494"/>
                <a:gd name="connsiteX6" fmla="*/ 875453 w 2065866"/>
                <a:gd name="connsiteY6" fmla="*/ 282787 h 1830494"/>
                <a:gd name="connsiteX7" fmla="*/ 916093 w 2065866"/>
                <a:gd name="connsiteY7" fmla="*/ 394547 h 1830494"/>
                <a:gd name="connsiteX8" fmla="*/ 1119293 w 2065866"/>
                <a:gd name="connsiteY8" fmla="*/ 445347 h 1830494"/>
                <a:gd name="connsiteX9" fmla="*/ 1302173 w 2065866"/>
                <a:gd name="connsiteY9" fmla="*/ 465667 h 1830494"/>
                <a:gd name="connsiteX10" fmla="*/ 1241213 w 2065866"/>
                <a:gd name="connsiteY10" fmla="*/ 668867 h 1830494"/>
                <a:gd name="connsiteX11" fmla="*/ 1292013 w 2065866"/>
                <a:gd name="connsiteY11" fmla="*/ 872067 h 1830494"/>
                <a:gd name="connsiteX12" fmla="*/ 1190413 w 2065866"/>
                <a:gd name="connsiteY12" fmla="*/ 1034627 h 1830494"/>
                <a:gd name="connsiteX13" fmla="*/ 1068493 w 2065866"/>
                <a:gd name="connsiteY13" fmla="*/ 1054947 h 1830494"/>
                <a:gd name="connsiteX14" fmla="*/ 997373 w 2065866"/>
                <a:gd name="connsiteY14" fmla="*/ 1176867 h 1830494"/>
                <a:gd name="connsiteX15" fmla="*/ 1027853 w 2065866"/>
                <a:gd name="connsiteY15" fmla="*/ 1339427 h 1830494"/>
                <a:gd name="connsiteX16" fmla="*/ 936413 w 2065866"/>
                <a:gd name="connsiteY16" fmla="*/ 1451187 h 1830494"/>
                <a:gd name="connsiteX17" fmla="*/ 956733 w 2065866"/>
                <a:gd name="connsiteY17" fmla="*/ 1603587 h 1830494"/>
                <a:gd name="connsiteX18" fmla="*/ 916093 w 2065866"/>
                <a:gd name="connsiteY18" fmla="*/ 1816947 h 1830494"/>
                <a:gd name="connsiteX19" fmla="*/ 1119293 w 2065866"/>
                <a:gd name="connsiteY19" fmla="*/ 1684867 h 1830494"/>
                <a:gd name="connsiteX20" fmla="*/ 1312333 w 2065866"/>
                <a:gd name="connsiteY20" fmla="*/ 1359747 h 1830494"/>
                <a:gd name="connsiteX21" fmla="*/ 1535853 w 2065866"/>
                <a:gd name="connsiteY21" fmla="*/ 1136227 h 1830494"/>
                <a:gd name="connsiteX22" fmla="*/ 1596813 w 2065866"/>
                <a:gd name="connsiteY22" fmla="*/ 912707 h 1830494"/>
                <a:gd name="connsiteX23" fmla="*/ 1606973 w 2065866"/>
                <a:gd name="connsiteY23" fmla="*/ 902547 h 1830494"/>
                <a:gd name="connsiteX24" fmla="*/ 1860973 w 2065866"/>
                <a:gd name="connsiteY24" fmla="*/ 821267 h 1830494"/>
                <a:gd name="connsiteX25" fmla="*/ 2043853 w 2065866"/>
                <a:gd name="connsiteY25" fmla="*/ 821267 h 1830494"/>
                <a:gd name="connsiteX26" fmla="*/ 1993053 w 2065866"/>
                <a:gd name="connsiteY26" fmla="*/ 597747 h 1830494"/>
                <a:gd name="connsiteX27" fmla="*/ 1678093 w 2065866"/>
                <a:gd name="connsiteY27" fmla="*/ 445347 h 1830494"/>
                <a:gd name="connsiteX28" fmla="*/ 1393613 w 2065866"/>
                <a:gd name="connsiteY28" fmla="*/ 150707 h 1830494"/>
                <a:gd name="connsiteX29" fmla="*/ 1088813 w 2065866"/>
                <a:gd name="connsiteY29" fmla="*/ 150707 h 1830494"/>
                <a:gd name="connsiteX30" fmla="*/ 916093 w 2065866"/>
                <a:gd name="connsiteY30" fmla="*/ 252307 h 1830494"/>
                <a:gd name="connsiteX31" fmla="*/ 814493 w 2065866"/>
                <a:gd name="connsiteY31" fmla="*/ 242147 h 1830494"/>
                <a:gd name="connsiteX32" fmla="*/ 641773 w 2065866"/>
                <a:gd name="connsiteY32" fmla="*/ 49107 h 1830494"/>
                <a:gd name="connsiteX33" fmla="*/ 408093 w 2065866"/>
                <a:gd name="connsiteY33" fmla="*/ 38947 h 1830494"/>
                <a:gd name="connsiteX34" fmla="*/ 143933 w 2065866"/>
                <a:gd name="connsiteY34" fmla="*/ 282787 h 1830494"/>
                <a:gd name="connsiteX35" fmla="*/ 22013 w 2065866"/>
                <a:gd name="connsiteY35" fmla="*/ 496147 h 1830494"/>
                <a:gd name="connsiteX0" fmla="*/ 22013 w 2065866"/>
                <a:gd name="connsiteY0" fmla="*/ 496147 h 1830494"/>
                <a:gd name="connsiteX1" fmla="*/ 276013 w 2065866"/>
                <a:gd name="connsiteY1" fmla="*/ 587587 h 1830494"/>
                <a:gd name="connsiteX2" fmla="*/ 377613 w 2065866"/>
                <a:gd name="connsiteY2" fmla="*/ 729827 h 1830494"/>
                <a:gd name="connsiteX3" fmla="*/ 499533 w 2065866"/>
                <a:gd name="connsiteY3" fmla="*/ 607907 h 1830494"/>
                <a:gd name="connsiteX4" fmla="*/ 733213 w 2065866"/>
                <a:gd name="connsiteY4" fmla="*/ 607907 h 1830494"/>
                <a:gd name="connsiteX5" fmla="*/ 834813 w 2065866"/>
                <a:gd name="connsiteY5" fmla="*/ 425027 h 1830494"/>
                <a:gd name="connsiteX6" fmla="*/ 875453 w 2065866"/>
                <a:gd name="connsiteY6" fmla="*/ 282787 h 1830494"/>
                <a:gd name="connsiteX7" fmla="*/ 916093 w 2065866"/>
                <a:gd name="connsiteY7" fmla="*/ 394547 h 1830494"/>
                <a:gd name="connsiteX8" fmla="*/ 1119293 w 2065866"/>
                <a:gd name="connsiteY8" fmla="*/ 445347 h 1830494"/>
                <a:gd name="connsiteX9" fmla="*/ 1302173 w 2065866"/>
                <a:gd name="connsiteY9" fmla="*/ 465667 h 1830494"/>
                <a:gd name="connsiteX10" fmla="*/ 1241213 w 2065866"/>
                <a:gd name="connsiteY10" fmla="*/ 668867 h 1830494"/>
                <a:gd name="connsiteX11" fmla="*/ 1292013 w 2065866"/>
                <a:gd name="connsiteY11" fmla="*/ 872067 h 1830494"/>
                <a:gd name="connsiteX12" fmla="*/ 1190413 w 2065866"/>
                <a:gd name="connsiteY12" fmla="*/ 1034627 h 1830494"/>
                <a:gd name="connsiteX13" fmla="*/ 1068493 w 2065866"/>
                <a:gd name="connsiteY13" fmla="*/ 1054947 h 1830494"/>
                <a:gd name="connsiteX14" fmla="*/ 997373 w 2065866"/>
                <a:gd name="connsiteY14" fmla="*/ 1176867 h 1830494"/>
                <a:gd name="connsiteX15" fmla="*/ 1027853 w 2065866"/>
                <a:gd name="connsiteY15" fmla="*/ 1339427 h 1830494"/>
                <a:gd name="connsiteX16" fmla="*/ 936413 w 2065866"/>
                <a:gd name="connsiteY16" fmla="*/ 1451187 h 1830494"/>
                <a:gd name="connsiteX17" fmla="*/ 956733 w 2065866"/>
                <a:gd name="connsiteY17" fmla="*/ 1603587 h 1830494"/>
                <a:gd name="connsiteX18" fmla="*/ 916093 w 2065866"/>
                <a:gd name="connsiteY18" fmla="*/ 1816947 h 1830494"/>
                <a:gd name="connsiteX19" fmla="*/ 1119293 w 2065866"/>
                <a:gd name="connsiteY19" fmla="*/ 1684867 h 1830494"/>
                <a:gd name="connsiteX20" fmla="*/ 1312333 w 2065866"/>
                <a:gd name="connsiteY20" fmla="*/ 1359747 h 1830494"/>
                <a:gd name="connsiteX21" fmla="*/ 1535853 w 2065866"/>
                <a:gd name="connsiteY21" fmla="*/ 1136227 h 1830494"/>
                <a:gd name="connsiteX22" fmla="*/ 1596813 w 2065866"/>
                <a:gd name="connsiteY22" fmla="*/ 912707 h 1830494"/>
                <a:gd name="connsiteX23" fmla="*/ 1860973 w 2065866"/>
                <a:gd name="connsiteY23" fmla="*/ 821267 h 1830494"/>
                <a:gd name="connsiteX24" fmla="*/ 2043853 w 2065866"/>
                <a:gd name="connsiteY24" fmla="*/ 821267 h 1830494"/>
                <a:gd name="connsiteX25" fmla="*/ 1993053 w 2065866"/>
                <a:gd name="connsiteY25" fmla="*/ 597747 h 1830494"/>
                <a:gd name="connsiteX26" fmla="*/ 1678093 w 2065866"/>
                <a:gd name="connsiteY26" fmla="*/ 445347 h 1830494"/>
                <a:gd name="connsiteX27" fmla="*/ 1393613 w 2065866"/>
                <a:gd name="connsiteY27" fmla="*/ 150707 h 1830494"/>
                <a:gd name="connsiteX28" fmla="*/ 1088813 w 2065866"/>
                <a:gd name="connsiteY28" fmla="*/ 150707 h 1830494"/>
                <a:gd name="connsiteX29" fmla="*/ 916093 w 2065866"/>
                <a:gd name="connsiteY29" fmla="*/ 252307 h 1830494"/>
                <a:gd name="connsiteX30" fmla="*/ 814493 w 2065866"/>
                <a:gd name="connsiteY30" fmla="*/ 242147 h 1830494"/>
                <a:gd name="connsiteX31" fmla="*/ 641773 w 2065866"/>
                <a:gd name="connsiteY31" fmla="*/ 49107 h 1830494"/>
                <a:gd name="connsiteX32" fmla="*/ 408093 w 2065866"/>
                <a:gd name="connsiteY32" fmla="*/ 38947 h 1830494"/>
                <a:gd name="connsiteX33" fmla="*/ 143933 w 2065866"/>
                <a:gd name="connsiteY33" fmla="*/ 282787 h 1830494"/>
                <a:gd name="connsiteX34" fmla="*/ 22013 w 2065866"/>
                <a:gd name="connsiteY34" fmla="*/ 496147 h 1830494"/>
                <a:gd name="connsiteX0" fmla="*/ 22013 w 2065866"/>
                <a:gd name="connsiteY0" fmla="*/ 496147 h 1830494"/>
                <a:gd name="connsiteX1" fmla="*/ 276013 w 2065866"/>
                <a:gd name="connsiteY1" fmla="*/ 587587 h 1830494"/>
                <a:gd name="connsiteX2" fmla="*/ 377613 w 2065866"/>
                <a:gd name="connsiteY2" fmla="*/ 729827 h 1830494"/>
                <a:gd name="connsiteX3" fmla="*/ 499533 w 2065866"/>
                <a:gd name="connsiteY3" fmla="*/ 607907 h 1830494"/>
                <a:gd name="connsiteX4" fmla="*/ 733213 w 2065866"/>
                <a:gd name="connsiteY4" fmla="*/ 607907 h 1830494"/>
                <a:gd name="connsiteX5" fmla="*/ 834813 w 2065866"/>
                <a:gd name="connsiteY5" fmla="*/ 425027 h 1830494"/>
                <a:gd name="connsiteX6" fmla="*/ 875453 w 2065866"/>
                <a:gd name="connsiteY6" fmla="*/ 282787 h 1830494"/>
                <a:gd name="connsiteX7" fmla="*/ 916093 w 2065866"/>
                <a:gd name="connsiteY7" fmla="*/ 394547 h 1830494"/>
                <a:gd name="connsiteX8" fmla="*/ 1119293 w 2065866"/>
                <a:gd name="connsiteY8" fmla="*/ 445347 h 1830494"/>
                <a:gd name="connsiteX9" fmla="*/ 1302173 w 2065866"/>
                <a:gd name="connsiteY9" fmla="*/ 465667 h 1830494"/>
                <a:gd name="connsiteX10" fmla="*/ 1241213 w 2065866"/>
                <a:gd name="connsiteY10" fmla="*/ 668867 h 1830494"/>
                <a:gd name="connsiteX11" fmla="*/ 1292013 w 2065866"/>
                <a:gd name="connsiteY11" fmla="*/ 872067 h 1830494"/>
                <a:gd name="connsiteX12" fmla="*/ 1190413 w 2065866"/>
                <a:gd name="connsiteY12" fmla="*/ 1034627 h 1830494"/>
                <a:gd name="connsiteX13" fmla="*/ 1068493 w 2065866"/>
                <a:gd name="connsiteY13" fmla="*/ 1054947 h 1830494"/>
                <a:gd name="connsiteX14" fmla="*/ 997373 w 2065866"/>
                <a:gd name="connsiteY14" fmla="*/ 1176867 h 1830494"/>
                <a:gd name="connsiteX15" fmla="*/ 1027853 w 2065866"/>
                <a:gd name="connsiteY15" fmla="*/ 1339427 h 1830494"/>
                <a:gd name="connsiteX16" fmla="*/ 936413 w 2065866"/>
                <a:gd name="connsiteY16" fmla="*/ 1451187 h 1830494"/>
                <a:gd name="connsiteX17" fmla="*/ 956733 w 2065866"/>
                <a:gd name="connsiteY17" fmla="*/ 1603587 h 1830494"/>
                <a:gd name="connsiteX18" fmla="*/ 916093 w 2065866"/>
                <a:gd name="connsiteY18" fmla="*/ 1816947 h 1830494"/>
                <a:gd name="connsiteX19" fmla="*/ 1119293 w 2065866"/>
                <a:gd name="connsiteY19" fmla="*/ 1684867 h 1830494"/>
                <a:gd name="connsiteX20" fmla="*/ 1312333 w 2065866"/>
                <a:gd name="connsiteY20" fmla="*/ 1359747 h 1830494"/>
                <a:gd name="connsiteX21" fmla="*/ 1535853 w 2065866"/>
                <a:gd name="connsiteY21" fmla="*/ 1136227 h 1830494"/>
                <a:gd name="connsiteX22" fmla="*/ 1860973 w 2065866"/>
                <a:gd name="connsiteY22" fmla="*/ 821267 h 1830494"/>
                <a:gd name="connsiteX23" fmla="*/ 2043853 w 2065866"/>
                <a:gd name="connsiteY23" fmla="*/ 821267 h 1830494"/>
                <a:gd name="connsiteX24" fmla="*/ 1993053 w 2065866"/>
                <a:gd name="connsiteY24" fmla="*/ 597747 h 1830494"/>
                <a:gd name="connsiteX25" fmla="*/ 1678093 w 2065866"/>
                <a:gd name="connsiteY25" fmla="*/ 445347 h 1830494"/>
                <a:gd name="connsiteX26" fmla="*/ 1393613 w 2065866"/>
                <a:gd name="connsiteY26" fmla="*/ 150707 h 1830494"/>
                <a:gd name="connsiteX27" fmla="*/ 1088813 w 2065866"/>
                <a:gd name="connsiteY27" fmla="*/ 150707 h 1830494"/>
                <a:gd name="connsiteX28" fmla="*/ 916093 w 2065866"/>
                <a:gd name="connsiteY28" fmla="*/ 252307 h 1830494"/>
                <a:gd name="connsiteX29" fmla="*/ 814493 w 2065866"/>
                <a:gd name="connsiteY29" fmla="*/ 242147 h 1830494"/>
                <a:gd name="connsiteX30" fmla="*/ 641773 w 2065866"/>
                <a:gd name="connsiteY30" fmla="*/ 49107 h 1830494"/>
                <a:gd name="connsiteX31" fmla="*/ 408093 w 2065866"/>
                <a:gd name="connsiteY31" fmla="*/ 38947 h 1830494"/>
                <a:gd name="connsiteX32" fmla="*/ 143933 w 2065866"/>
                <a:gd name="connsiteY32" fmla="*/ 282787 h 1830494"/>
                <a:gd name="connsiteX33" fmla="*/ 22013 w 2065866"/>
                <a:gd name="connsiteY33" fmla="*/ 496147 h 183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65866" h="1830494">
                  <a:moveTo>
                    <a:pt x="22013" y="496147"/>
                  </a:moveTo>
                  <a:cubicBezTo>
                    <a:pt x="44026" y="546947"/>
                    <a:pt x="216746" y="548640"/>
                    <a:pt x="276013" y="587587"/>
                  </a:cubicBezTo>
                  <a:cubicBezTo>
                    <a:pt x="335280" y="626534"/>
                    <a:pt x="340360" y="726440"/>
                    <a:pt x="377613" y="729827"/>
                  </a:cubicBezTo>
                  <a:cubicBezTo>
                    <a:pt x="414866" y="733214"/>
                    <a:pt x="440266" y="628227"/>
                    <a:pt x="499533" y="607907"/>
                  </a:cubicBezTo>
                  <a:cubicBezTo>
                    <a:pt x="558800" y="587587"/>
                    <a:pt x="677333" y="638387"/>
                    <a:pt x="733213" y="607907"/>
                  </a:cubicBezTo>
                  <a:cubicBezTo>
                    <a:pt x="789093" y="577427"/>
                    <a:pt x="811106" y="479214"/>
                    <a:pt x="834813" y="425027"/>
                  </a:cubicBezTo>
                  <a:cubicBezTo>
                    <a:pt x="858520" y="370840"/>
                    <a:pt x="861906" y="287867"/>
                    <a:pt x="875453" y="282787"/>
                  </a:cubicBezTo>
                  <a:cubicBezTo>
                    <a:pt x="889000" y="277707"/>
                    <a:pt x="875453" y="367454"/>
                    <a:pt x="916093" y="394547"/>
                  </a:cubicBezTo>
                  <a:cubicBezTo>
                    <a:pt x="956733" y="421640"/>
                    <a:pt x="1054946" y="433494"/>
                    <a:pt x="1119293" y="445347"/>
                  </a:cubicBezTo>
                  <a:cubicBezTo>
                    <a:pt x="1183640" y="457200"/>
                    <a:pt x="1281853" y="428414"/>
                    <a:pt x="1302173" y="465667"/>
                  </a:cubicBezTo>
                  <a:cubicBezTo>
                    <a:pt x="1322493" y="502920"/>
                    <a:pt x="1242906" y="601134"/>
                    <a:pt x="1241213" y="668867"/>
                  </a:cubicBezTo>
                  <a:cubicBezTo>
                    <a:pt x="1239520" y="736600"/>
                    <a:pt x="1300480" y="811107"/>
                    <a:pt x="1292013" y="872067"/>
                  </a:cubicBezTo>
                  <a:cubicBezTo>
                    <a:pt x="1283546" y="933027"/>
                    <a:pt x="1227666" y="1004147"/>
                    <a:pt x="1190413" y="1034627"/>
                  </a:cubicBezTo>
                  <a:cubicBezTo>
                    <a:pt x="1153160" y="1065107"/>
                    <a:pt x="1100666" y="1031240"/>
                    <a:pt x="1068493" y="1054947"/>
                  </a:cubicBezTo>
                  <a:cubicBezTo>
                    <a:pt x="1036320" y="1078654"/>
                    <a:pt x="1004146" y="1129454"/>
                    <a:pt x="997373" y="1176867"/>
                  </a:cubicBezTo>
                  <a:cubicBezTo>
                    <a:pt x="990600" y="1224280"/>
                    <a:pt x="1038013" y="1293707"/>
                    <a:pt x="1027853" y="1339427"/>
                  </a:cubicBezTo>
                  <a:cubicBezTo>
                    <a:pt x="1017693" y="1385147"/>
                    <a:pt x="948266" y="1407160"/>
                    <a:pt x="936413" y="1451187"/>
                  </a:cubicBezTo>
                  <a:cubicBezTo>
                    <a:pt x="924560" y="1495214"/>
                    <a:pt x="960120" y="1542627"/>
                    <a:pt x="956733" y="1603587"/>
                  </a:cubicBezTo>
                  <a:cubicBezTo>
                    <a:pt x="953346" y="1664547"/>
                    <a:pt x="889000" y="1803400"/>
                    <a:pt x="916093" y="1816947"/>
                  </a:cubicBezTo>
                  <a:cubicBezTo>
                    <a:pt x="943186" y="1830494"/>
                    <a:pt x="1053253" y="1761067"/>
                    <a:pt x="1119293" y="1684867"/>
                  </a:cubicBezTo>
                  <a:cubicBezTo>
                    <a:pt x="1185333" y="1608667"/>
                    <a:pt x="1242906" y="1451187"/>
                    <a:pt x="1312333" y="1359747"/>
                  </a:cubicBezTo>
                  <a:cubicBezTo>
                    <a:pt x="1381760" y="1268307"/>
                    <a:pt x="1444413" y="1225974"/>
                    <a:pt x="1535853" y="1136227"/>
                  </a:cubicBezTo>
                  <a:cubicBezTo>
                    <a:pt x="1627293" y="1046480"/>
                    <a:pt x="1776306" y="873760"/>
                    <a:pt x="1860973" y="821267"/>
                  </a:cubicBezTo>
                  <a:cubicBezTo>
                    <a:pt x="1945640" y="768774"/>
                    <a:pt x="2021840" y="858520"/>
                    <a:pt x="2043853" y="821267"/>
                  </a:cubicBezTo>
                  <a:cubicBezTo>
                    <a:pt x="2065866" y="784014"/>
                    <a:pt x="2054013" y="660400"/>
                    <a:pt x="1993053" y="597747"/>
                  </a:cubicBezTo>
                  <a:cubicBezTo>
                    <a:pt x="1932093" y="535094"/>
                    <a:pt x="1778000" y="519854"/>
                    <a:pt x="1678093" y="445347"/>
                  </a:cubicBezTo>
                  <a:cubicBezTo>
                    <a:pt x="1578186" y="370840"/>
                    <a:pt x="1491826" y="199814"/>
                    <a:pt x="1393613" y="150707"/>
                  </a:cubicBezTo>
                  <a:cubicBezTo>
                    <a:pt x="1295400" y="101600"/>
                    <a:pt x="1168400" y="133774"/>
                    <a:pt x="1088813" y="150707"/>
                  </a:cubicBezTo>
                  <a:cubicBezTo>
                    <a:pt x="1009226" y="167640"/>
                    <a:pt x="961813" y="237067"/>
                    <a:pt x="916093" y="252307"/>
                  </a:cubicBezTo>
                  <a:cubicBezTo>
                    <a:pt x="870373" y="267547"/>
                    <a:pt x="860213" y="276014"/>
                    <a:pt x="814493" y="242147"/>
                  </a:cubicBezTo>
                  <a:cubicBezTo>
                    <a:pt x="768773" y="208280"/>
                    <a:pt x="709506" y="82974"/>
                    <a:pt x="641773" y="49107"/>
                  </a:cubicBezTo>
                  <a:cubicBezTo>
                    <a:pt x="574040" y="15240"/>
                    <a:pt x="491066" y="0"/>
                    <a:pt x="408093" y="38947"/>
                  </a:cubicBezTo>
                  <a:cubicBezTo>
                    <a:pt x="325120" y="77894"/>
                    <a:pt x="211666" y="209974"/>
                    <a:pt x="143933" y="282787"/>
                  </a:cubicBezTo>
                  <a:cubicBezTo>
                    <a:pt x="76200" y="355600"/>
                    <a:pt x="0" y="445347"/>
                    <a:pt x="22013" y="49614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3276600" y="4724400"/>
              <a:ext cx="723275" cy="369332"/>
            </a:xfrm>
            <a:prstGeom prst="rect">
              <a:avLst/>
            </a:prstGeom>
            <a:noFill/>
          </p:spPr>
          <p:txBody>
            <a:bodyPr wrap="none" rtlCol="0">
              <a:spAutoFit/>
            </a:bodyPr>
            <a:lstStyle/>
            <a:p>
              <a:r>
                <a:rPr lang="en-US" b="1" dirty="0" smtClean="0"/>
                <a:t>29-31</a:t>
              </a:r>
              <a:endParaRPr lang="en-US" b="1" dirty="0"/>
            </a:p>
          </p:txBody>
        </p:sp>
        <p:sp>
          <p:nvSpPr>
            <p:cNvPr id="42" name="TextBox 41"/>
            <p:cNvSpPr txBox="1"/>
            <p:nvPr/>
          </p:nvSpPr>
          <p:spPr>
            <a:xfrm>
              <a:off x="4686696" y="5334000"/>
              <a:ext cx="418704" cy="369332"/>
            </a:xfrm>
            <a:prstGeom prst="rect">
              <a:avLst/>
            </a:prstGeom>
            <a:noFill/>
          </p:spPr>
          <p:txBody>
            <a:bodyPr wrap="none" rtlCol="0">
              <a:spAutoFit/>
            </a:bodyPr>
            <a:lstStyle/>
            <a:p>
              <a:r>
                <a:rPr lang="en-US" b="1" dirty="0" smtClean="0"/>
                <a:t>21</a:t>
              </a:r>
              <a:endParaRPr lang="en-US" b="1" dirty="0"/>
            </a:p>
          </p:txBody>
        </p:sp>
        <p:sp>
          <p:nvSpPr>
            <p:cNvPr id="83" name="Oval 82"/>
            <p:cNvSpPr/>
            <p:nvPr/>
          </p:nvSpPr>
          <p:spPr>
            <a:xfrm flipV="1">
              <a:off x="1905000" y="5715000"/>
              <a:ext cx="2286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83"/>
            <p:cNvGrpSpPr/>
            <p:nvPr/>
          </p:nvGrpSpPr>
          <p:grpSpPr>
            <a:xfrm>
              <a:off x="1600200" y="5334572"/>
              <a:ext cx="471604" cy="532828"/>
              <a:chOff x="1005004" y="5040868"/>
              <a:chExt cx="471604" cy="532828"/>
            </a:xfrm>
          </p:grpSpPr>
          <p:sp>
            <p:nvSpPr>
              <p:cNvPr id="85" name="TextBox 84"/>
              <p:cNvSpPr txBox="1"/>
              <p:nvPr/>
            </p:nvSpPr>
            <p:spPr>
              <a:xfrm>
                <a:off x="1005004" y="5040868"/>
                <a:ext cx="471604" cy="369332"/>
              </a:xfrm>
              <a:prstGeom prst="rect">
                <a:avLst/>
              </a:prstGeom>
              <a:noFill/>
            </p:spPr>
            <p:txBody>
              <a:bodyPr wrap="none" rtlCol="0">
                <a:spAutoFit/>
              </a:bodyPr>
              <a:lstStyle/>
              <a:p>
                <a:r>
                  <a:rPr lang="en-US" b="1" dirty="0" smtClean="0"/>
                  <a:t>32 </a:t>
                </a:r>
                <a:endParaRPr lang="en-US" b="1" dirty="0"/>
              </a:p>
            </p:txBody>
          </p:sp>
          <p:cxnSp>
            <p:nvCxnSpPr>
              <p:cNvPr id="87" name="Straight Arrow Connector 86"/>
              <p:cNvCxnSpPr/>
              <p:nvPr/>
            </p:nvCxnSpPr>
            <p:spPr>
              <a:xfrm rot="16200000" flipH="1">
                <a:off x="1263390" y="5391510"/>
                <a:ext cx="228600" cy="1357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89" name="Oval 88"/>
            <p:cNvSpPr/>
            <p:nvPr/>
          </p:nvSpPr>
          <p:spPr>
            <a:xfrm flipV="1">
              <a:off x="3429000" y="4343400"/>
              <a:ext cx="2286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8592" name="Group 89"/>
            <p:cNvGrpSpPr/>
            <p:nvPr/>
          </p:nvGrpSpPr>
          <p:grpSpPr>
            <a:xfrm>
              <a:off x="3186225" y="3897868"/>
              <a:ext cx="776175" cy="609601"/>
              <a:chOff x="1219429" y="4975764"/>
              <a:chExt cx="776175" cy="609601"/>
            </a:xfrm>
          </p:grpSpPr>
          <p:sp>
            <p:nvSpPr>
              <p:cNvPr id="91" name="TextBox 90"/>
              <p:cNvSpPr txBox="1"/>
              <p:nvPr/>
            </p:nvSpPr>
            <p:spPr>
              <a:xfrm>
                <a:off x="1219429" y="4975764"/>
                <a:ext cx="776175" cy="369332"/>
              </a:xfrm>
              <a:prstGeom prst="rect">
                <a:avLst/>
              </a:prstGeom>
              <a:noFill/>
            </p:spPr>
            <p:txBody>
              <a:bodyPr wrap="none" rtlCol="0">
                <a:spAutoFit/>
              </a:bodyPr>
              <a:lstStyle/>
              <a:p>
                <a:r>
                  <a:rPr lang="en-US" b="1" dirty="0" smtClean="0"/>
                  <a:t>33-34 </a:t>
                </a:r>
                <a:endParaRPr lang="en-US" b="1" dirty="0"/>
              </a:p>
            </p:txBody>
          </p:sp>
          <p:cxnSp>
            <p:nvCxnSpPr>
              <p:cNvPr id="92" name="Straight Arrow Connector 91"/>
              <p:cNvCxnSpPr/>
              <p:nvPr/>
            </p:nvCxnSpPr>
            <p:spPr>
              <a:xfrm rot="5400000">
                <a:off x="1444513" y="5422360"/>
                <a:ext cx="316468" cy="954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5" name="Freeform 94"/>
            <p:cNvSpPr/>
            <p:nvPr/>
          </p:nvSpPr>
          <p:spPr>
            <a:xfrm>
              <a:off x="226060" y="896620"/>
              <a:ext cx="7152640" cy="6068060"/>
            </a:xfrm>
            <a:custGeom>
              <a:avLst/>
              <a:gdLst>
                <a:gd name="connsiteX0" fmla="*/ 429260 w 7152640"/>
                <a:gd name="connsiteY0" fmla="*/ 3462020 h 6068060"/>
                <a:gd name="connsiteX1" fmla="*/ 718820 w 7152640"/>
                <a:gd name="connsiteY1" fmla="*/ 3187700 h 6068060"/>
                <a:gd name="connsiteX2" fmla="*/ 535940 w 7152640"/>
                <a:gd name="connsiteY2" fmla="*/ 3004820 h 6068060"/>
                <a:gd name="connsiteX3" fmla="*/ 429260 w 7152640"/>
                <a:gd name="connsiteY3" fmla="*/ 2776220 h 6068060"/>
                <a:gd name="connsiteX4" fmla="*/ 429260 w 7152640"/>
                <a:gd name="connsiteY4" fmla="*/ 2440940 h 6068060"/>
                <a:gd name="connsiteX5" fmla="*/ 93980 w 7152640"/>
                <a:gd name="connsiteY5" fmla="*/ 2319020 h 6068060"/>
                <a:gd name="connsiteX6" fmla="*/ 2540 w 7152640"/>
                <a:gd name="connsiteY6" fmla="*/ 2120900 h 6068060"/>
                <a:gd name="connsiteX7" fmla="*/ 78740 w 7152640"/>
                <a:gd name="connsiteY7" fmla="*/ 1938020 h 6068060"/>
                <a:gd name="connsiteX8" fmla="*/ 215900 w 7152640"/>
                <a:gd name="connsiteY8" fmla="*/ 1831340 h 6068060"/>
                <a:gd name="connsiteX9" fmla="*/ 322580 w 7152640"/>
                <a:gd name="connsiteY9" fmla="*/ 1846580 h 6068060"/>
                <a:gd name="connsiteX10" fmla="*/ 322580 w 7152640"/>
                <a:gd name="connsiteY10" fmla="*/ 1617980 h 6068060"/>
                <a:gd name="connsiteX11" fmla="*/ 383540 w 7152640"/>
                <a:gd name="connsiteY11" fmla="*/ 1496060 h 6068060"/>
                <a:gd name="connsiteX12" fmla="*/ 459740 w 7152640"/>
                <a:gd name="connsiteY12" fmla="*/ 1465580 h 6068060"/>
                <a:gd name="connsiteX13" fmla="*/ 581660 w 7152640"/>
                <a:gd name="connsiteY13" fmla="*/ 1404620 h 6068060"/>
                <a:gd name="connsiteX14" fmla="*/ 688340 w 7152640"/>
                <a:gd name="connsiteY14" fmla="*/ 1404620 h 6068060"/>
                <a:gd name="connsiteX15" fmla="*/ 886460 w 7152640"/>
                <a:gd name="connsiteY15" fmla="*/ 1328420 h 6068060"/>
                <a:gd name="connsiteX16" fmla="*/ 1099820 w 7152640"/>
                <a:gd name="connsiteY16" fmla="*/ 1389380 h 6068060"/>
                <a:gd name="connsiteX17" fmla="*/ 1221740 w 7152640"/>
                <a:gd name="connsiteY17" fmla="*/ 1465580 h 6068060"/>
                <a:gd name="connsiteX18" fmla="*/ 1343660 w 7152640"/>
                <a:gd name="connsiteY18" fmla="*/ 1328420 h 6068060"/>
                <a:gd name="connsiteX19" fmla="*/ 1480820 w 7152640"/>
                <a:gd name="connsiteY19" fmla="*/ 1313180 h 6068060"/>
                <a:gd name="connsiteX20" fmla="*/ 1617980 w 7152640"/>
                <a:gd name="connsiteY20" fmla="*/ 1343660 h 6068060"/>
                <a:gd name="connsiteX21" fmla="*/ 1678940 w 7152640"/>
                <a:gd name="connsiteY21" fmla="*/ 1221740 h 6068060"/>
                <a:gd name="connsiteX22" fmla="*/ 1770380 w 7152640"/>
                <a:gd name="connsiteY22" fmla="*/ 1099820 h 6068060"/>
                <a:gd name="connsiteX23" fmla="*/ 1968500 w 7152640"/>
                <a:gd name="connsiteY23" fmla="*/ 1115060 h 6068060"/>
                <a:gd name="connsiteX24" fmla="*/ 1983740 w 7152640"/>
                <a:gd name="connsiteY24" fmla="*/ 1176020 h 6068060"/>
                <a:gd name="connsiteX25" fmla="*/ 2090420 w 7152640"/>
                <a:gd name="connsiteY25" fmla="*/ 1313180 h 6068060"/>
                <a:gd name="connsiteX26" fmla="*/ 2166620 w 7152640"/>
                <a:gd name="connsiteY26" fmla="*/ 1252220 h 6068060"/>
                <a:gd name="connsiteX27" fmla="*/ 2212340 w 7152640"/>
                <a:gd name="connsiteY27" fmla="*/ 1069340 h 6068060"/>
                <a:gd name="connsiteX28" fmla="*/ 2303780 w 7152640"/>
                <a:gd name="connsiteY28" fmla="*/ 977900 h 6068060"/>
                <a:gd name="connsiteX29" fmla="*/ 2379980 w 7152640"/>
                <a:gd name="connsiteY29" fmla="*/ 855980 h 6068060"/>
                <a:gd name="connsiteX30" fmla="*/ 2547620 w 7152640"/>
                <a:gd name="connsiteY30" fmla="*/ 688340 h 6068060"/>
                <a:gd name="connsiteX31" fmla="*/ 2593340 w 7152640"/>
                <a:gd name="connsiteY31" fmla="*/ 459740 h 6068060"/>
                <a:gd name="connsiteX32" fmla="*/ 2715260 w 7152640"/>
                <a:gd name="connsiteY32" fmla="*/ 414020 h 6068060"/>
                <a:gd name="connsiteX33" fmla="*/ 2852420 w 7152640"/>
                <a:gd name="connsiteY33" fmla="*/ 490220 h 6068060"/>
                <a:gd name="connsiteX34" fmla="*/ 2928620 w 7152640"/>
                <a:gd name="connsiteY34" fmla="*/ 414020 h 6068060"/>
                <a:gd name="connsiteX35" fmla="*/ 3050540 w 7152640"/>
                <a:gd name="connsiteY35" fmla="*/ 322580 h 6068060"/>
                <a:gd name="connsiteX36" fmla="*/ 3050540 w 7152640"/>
                <a:gd name="connsiteY36" fmla="*/ 292100 h 6068060"/>
                <a:gd name="connsiteX37" fmla="*/ 3035300 w 7152640"/>
                <a:gd name="connsiteY37" fmla="*/ 48260 h 6068060"/>
                <a:gd name="connsiteX38" fmla="*/ 3202940 w 7152640"/>
                <a:gd name="connsiteY38" fmla="*/ 2540 h 6068060"/>
                <a:gd name="connsiteX39" fmla="*/ 3309620 w 7152640"/>
                <a:gd name="connsiteY39" fmla="*/ 48260 h 6068060"/>
                <a:gd name="connsiteX40" fmla="*/ 3401060 w 7152640"/>
                <a:gd name="connsiteY40" fmla="*/ 48260 h 6068060"/>
                <a:gd name="connsiteX41" fmla="*/ 3462020 w 7152640"/>
                <a:gd name="connsiteY41" fmla="*/ 124460 h 6068060"/>
                <a:gd name="connsiteX42" fmla="*/ 3614420 w 7152640"/>
                <a:gd name="connsiteY42" fmla="*/ 200660 h 6068060"/>
                <a:gd name="connsiteX43" fmla="*/ 3690620 w 7152640"/>
                <a:gd name="connsiteY43" fmla="*/ 383540 h 6068060"/>
                <a:gd name="connsiteX44" fmla="*/ 3812540 w 7152640"/>
                <a:gd name="connsiteY44" fmla="*/ 368300 h 6068060"/>
                <a:gd name="connsiteX45" fmla="*/ 3980180 w 7152640"/>
                <a:gd name="connsiteY45" fmla="*/ 490220 h 6068060"/>
                <a:gd name="connsiteX46" fmla="*/ 4071620 w 7152640"/>
                <a:gd name="connsiteY46" fmla="*/ 490220 h 6068060"/>
                <a:gd name="connsiteX47" fmla="*/ 4163060 w 7152640"/>
                <a:gd name="connsiteY47" fmla="*/ 474980 h 6068060"/>
                <a:gd name="connsiteX48" fmla="*/ 4376420 w 7152640"/>
                <a:gd name="connsiteY48" fmla="*/ 535940 h 6068060"/>
                <a:gd name="connsiteX49" fmla="*/ 4437380 w 7152640"/>
                <a:gd name="connsiteY49" fmla="*/ 535940 h 6068060"/>
                <a:gd name="connsiteX50" fmla="*/ 4574540 w 7152640"/>
                <a:gd name="connsiteY50" fmla="*/ 429260 h 6068060"/>
                <a:gd name="connsiteX51" fmla="*/ 4696460 w 7152640"/>
                <a:gd name="connsiteY51" fmla="*/ 414020 h 6068060"/>
                <a:gd name="connsiteX52" fmla="*/ 4742180 w 7152640"/>
                <a:gd name="connsiteY52" fmla="*/ 414020 h 6068060"/>
                <a:gd name="connsiteX53" fmla="*/ 4726940 w 7152640"/>
                <a:gd name="connsiteY53" fmla="*/ 535940 h 6068060"/>
                <a:gd name="connsiteX54" fmla="*/ 5031740 w 7152640"/>
                <a:gd name="connsiteY54" fmla="*/ 779780 h 6068060"/>
                <a:gd name="connsiteX55" fmla="*/ 5153660 w 7152640"/>
                <a:gd name="connsiteY55" fmla="*/ 734060 h 6068060"/>
                <a:gd name="connsiteX56" fmla="*/ 5184140 w 7152640"/>
                <a:gd name="connsiteY56" fmla="*/ 581660 h 6068060"/>
                <a:gd name="connsiteX57" fmla="*/ 5260340 w 7152640"/>
                <a:gd name="connsiteY57" fmla="*/ 520700 h 6068060"/>
                <a:gd name="connsiteX58" fmla="*/ 5260340 w 7152640"/>
                <a:gd name="connsiteY58" fmla="*/ 322580 h 6068060"/>
                <a:gd name="connsiteX59" fmla="*/ 5504180 w 7152640"/>
                <a:gd name="connsiteY59" fmla="*/ 337820 h 6068060"/>
                <a:gd name="connsiteX60" fmla="*/ 5504180 w 7152640"/>
                <a:gd name="connsiteY60" fmla="*/ 627380 h 6068060"/>
                <a:gd name="connsiteX61" fmla="*/ 5626100 w 7152640"/>
                <a:gd name="connsiteY61" fmla="*/ 642620 h 6068060"/>
                <a:gd name="connsiteX62" fmla="*/ 5717540 w 7152640"/>
                <a:gd name="connsiteY62" fmla="*/ 734060 h 6068060"/>
                <a:gd name="connsiteX63" fmla="*/ 5839460 w 7152640"/>
                <a:gd name="connsiteY63" fmla="*/ 886460 h 6068060"/>
                <a:gd name="connsiteX64" fmla="*/ 5885180 w 7152640"/>
                <a:gd name="connsiteY64" fmla="*/ 977900 h 6068060"/>
                <a:gd name="connsiteX65" fmla="*/ 5976620 w 7152640"/>
                <a:gd name="connsiteY65" fmla="*/ 1023620 h 6068060"/>
                <a:gd name="connsiteX66" fmla="*/ 6144260 w 7152640"/>
                <a:gd name="connsiteY66" fmla="*/ 1008380 h 6068060"/>
                <a:gd name="connsiteX67" fmla="*/ 6235700 w 7152640"/>
                <a:gd name="connsiteY67" fmla="*/ 1313180 h 6068060"/>
                <a:gd name="connsiteX68" fmla="*/ 6235700 w 7152640"/>
                <a:gd name="connsiteY68" fmla="*/ 1404620 h 6068060"/>
                <a:gd name="connsiteX69" fmla="*/ 6357620 w 7152640"/>
                <a:gd name="connsiteY69" fmla="*/ 1541780 h 6068060"/>
                <a:gd name="connsiteX70" fmla="*/ 6357620 w 7152640"/>
                <a:gd name="connsiteY70" fmla="*/ 1678940 h 6068060"/>
                <a:gd name="connsiteX71" fmla="*/ 6403340 w 7152640"/>
                <a:gd name="connsiteY71" fmla="*/ 1816100 h 6068060"/>
                <a:gd name="connsiteX72" fmla="*/ 6403340 w 7152640"/>
                <a:gd name="connsiteY72" fmla="*/ 1907540 h 6068060"/>
                <a:gd name="connsiteX73" fmla="*/ 6525260 w 7152640"/>
                <a:gd name="connsiteY73" fmla="*/ 1983740 h 6068060"/>
                <a:gd name="connsiteX74" fmla="*/ 6753860 w 7152640"/>
                <a:gd name="connsiteY74" fmla="*/ 2090420 h 6068060"/>
                <a:gd name="connsiteX75" fmla="*/ 6510020 w 7152640"/>
                <a:gd name="connsiteY75" fmla="*/ 2395220 h 6068060"/>
                <a:gd name="connsiteX76" fmla="*/ 6753860 w 7152640"/>
                <a:gd name="connsiteY76" fmla="*/ 2395220 h 6068060"/>
                <a:gd name="connsiteX77" fmla="*/ 6875780 w 7152640"/>
                <a:gd name="connsiteY77" fmla="*/ 2532380 h 6068060"/>
                <a:gd name="connsiteX78" fmla="*/ 6586220 w 7152640"/>
                <a:gd name="connsiteY78" fmla="*/ 2715260 h 6068060"/>
                <a:gd name="connsiteX79" fmla="*/ 6205220 w 7152640"/>
                <a:gd name="connsiteY79" fmla="*/ 2943860 h 6068060"/>
                <a:gd name="connsiteX80" fmla="*/ 6083300 w 7152640"/>
                <a:gd name="connsiteY80" fmla="*/ 3050540 h 6068060"/>
                <a:gd name="connsiteX81" fmla="*/ 5915660 w 7152640"/>
                <a:gd name="connsiteY81" fmla="*/ 3157220 h 6068060"/>
                <a:gd name="connsiteX82" fmla="*/ 5732780 w 7152640"/>
                <a:gd name="connsiteY82" fmla="*/ 3309620 h 6068060"/>
                <a:gd name="connsiteX83" fmla="*/ 5610860 w 7152640"/>
                <a:gd name="connsiteY83" fmla="*/ 3309620 h 6068060"/>
                <a:gd name="connsiteX84" fmla="*/ 5656580 w 7152640"/>
                <a:gd name="connsiteY84" fmla="*/ 3583940 h 6068060"/>
                <a:gd name="connsiteX85" fmla="*/ 5854700 w 7152640"/>
                <a:gd name="connsiteY85" fmla="*/ 3568700 h 6068060"/>
                <a:gd name="connsiteX86" fmla="*/ 6189980 w 7152640"/>
                <a:gd name="connsiteY86" fmla="*/ 3538220 h 6068060"/>
                <a:gd name="connsiteX87" fmla="*/ 6357620 w 7152640"/>
                <a:gd name="connsiteY87" fmla="*/ 3675380 h 6068060"/>
                <a:gd name="connsiteX88" fmla="*/ 6510020 w 7152640"/>
                <a:gd name="connsiteY88" fmla="*/ 4086860 h 6068060"/>
                <a:gd name="connsiteX89" fmla="*/ 6433820 w 7152640"/>
                <a:gd name="connsiteY89" fmla="*/ 4284980 h 6068060"/>
                <a:gd name="connsiteX90" fmla="*/ 6540500 w 7152640"/>
                <a:gd name="connsiteY90" fmla="*/ 4437380 h 6068060"/>
                <a:gd name="connsiteX91" fmla="*/ 6586220 w 7152640"/>
                <a:gd name="connsiteY91" fmla="*/ 4696460 h 6068060"/>
                <a:gd name="connsiteX92" fmla="*/ 6616700 w 7152640"/>
                <a:gd name="connsiteY92" fmla="*/ 4925060 h 6068060"/>
                <a:gd name="connsiteX93" fmla="*/ 6769100 w 7152640"/>
                <a:gd name="connsiteY93" fmla="*/ 5168900 h 6068060"/>
                <a:gd name="connsiteX94" fmla="*/ 6891020 w 7152640"/>
                <a:gd name="connsiteY94" fmla="*/ 5382260 h 6068060"/>
                <a:gd name="connsiteX95" fmla="*/ 6860540 w 7152640"/>
                <a:gd name="connsiteY95" fmla="*/ 5549900 h 6068060"/>
                <a:gd name="connsiteX96" fmla="*/ 6906260 w 7152640"/>
                <a:gd name="connsiteY96" fmla="*/ 5687060 h 6068060"/>
                <a:gd name="connsiteX97" fmla="*/ 6982460 w 7152640"/>
                <a:gd name="connsiteY97" fmla="*/ 5839460 h 6068060"/>
                <a:gd name="connsiteX98" fmla="*/ 7073900 w 7152640"/>
                <a:gd name="connsiteY98" fmla="*/ 6037580 h 6068060"/>
                <a:gd name="connsiteX99" fmla="*/ 6510020 w 7152640"/>
                <a:gd name="connsiteY99" fmla="*/ 6022340 h 6068060"/>
                <a:gd name="connsiteX100" fmla="*/ 5504180 w 7152640"/>
                <a:gd name="connsiteY100" fmla="*/ 6022340 h 6068060"/>
                <a:gd name="connsiteX101" fmla="*/ 5382260 w 7152640"/>
                <a:gd name="connsiteY101" fmla="*/ 5854700 h 6068060"/>
                <a:gd name="connsiteX102" fmla="*/ 5046980 w 7152640"/>
                <a:gd name="connsiteY102" fmla="*/ 5595620 h 6068060"/>
                <a:gd name="connsiteX103" fmla="*/ 5046980 w 7152640"/>
                <a:gd name="connsiteY103" fmla="*/ 5626100 h 6068060"/>
                <a:gd name="connsiteX104" fmla="*/ 4833620 w 7152640"/>
                <a:gd name="connsiteY104" fmla="*/ 5854700 h 6068060"/>
                <a:gd name="connsiteX105" fmla="*/ 4605020 w 7152640"/>
                <a:gd name="connsiteY105" fmla="*/ 5763260 h 6068060"/>
                <a:gd name="connsiteX106" fmla="*/ 4345940 w 7152640"/>
                <a:gd name="connsiteY106" fmla="*/ 5763260 h 6068060"/>
                <a:gd name="connsiteX107" fmla="*/ 4208780 w 7152640"/>
                <a:gd name="connsiteY107" fmla="*/ 5778500 h 6068060"/>
                <a:gd name="connsiteX108" fmla="*/ 3797300 w 7152640"/>
                <a:gd name="connsiteY108" fmla="*/ 5808980 h 6068060"/>
                <a:gd name="connsiteX109" fmla="*/ 3522980 w 7152640"/>
                <a:gd name="connsiteY109" fmla="*/ 5610860 h 6068060"/>
                <a:gd name="connsiteX110" fmla="*/ 3431540 w 7152640"/>
                <a:gd name="connsiteY110" fmla="*/ 5610860 h 6068060"/>
                <a:gd name="connsiteX111" fmla="*/ 3233420 w 7152640"/>
                <a:gd name="connsiteY111" fmla="*/ 5732780 h 6068060"/>
                <a:gd name="connsiteX112" fmla="*/ 3050540 w 7152640"/>
                <a:gd name="connsiteY112" fmla="*/ 5824220 h 6068060"/>
                <a:gd name="connsiteX113" fmla="*/ 2913380 w 7152640"/>
                <a:gd name="connsiteY113" fmla="*/ 5748020 h 6068060"/>
                <a:gd name="connsiteX114" fmla="*/ 2684780 w 7152640"/>
                <a:gd name="connsiteY114" fmla="*/ 5778500 h 6068060"/>
                <a:gd name="connsiteX115" fmla="*/ 2517140 w 7152640"/>
                <a:gd name="connsiteY115" fmla="*/ 5702300 h 6068060"/>
                <a:gd name="connsiteX116" fmla="*/ 2136140 w 7152640"/>
                <a:gd name="connsiteY116" fmla="*/ 5671820 h 6068060"/>
                <a:gd name="connsiteX117" fmla="*/ 2059940 w 7152640"/>
                <a:gd name="connsiteY117" fmla="*/ 5839460 h 6068060"/>
                <a:gd name="connsiteX118" fmla="*/ 1450340 w 7152640"/>
                <a:gd name="connsiteY118" fmla="*/ 5565140 h 6068060"/>
                <a:gd name="connsiteX119" fmla="*/ 566420 w 7152640"/>
                <a:gd name="connsiteY119" fmla="*/ 5229860 h 6068060"/>
                <a:gd name="connsiteX120" fmla="*/ 292100 w 7152640"/>
                <a:gd name="connsiteY120" fmla="*/ 4879340 h 6068060"/>
                <a:gd name="connsiteX121" fmla="*/ 307340 w 7152640"/>
                <a:gd name="connsiteY121" fmla="*/ 4726940 h 6068060"/>
                <a:gd name="connsiteX122" fmla="*/ 200660 w 7152640"/>
                <a:gd name="connsiteY122" fmla="*/ 4513580 h 6068060"/>
                <a:gd name="connsiteX123" fmla="*/ 170180 w 7152640"/>
                <a:gd name="connsiteY123" fmla="*/ 4269740 h 6068060"/>
                <a:gd name="connsiteX124" fmla="*/ 337820 w 7152640"/>
                <a:gd name="connsiteY124" fmla="*/ 4056380 h 6068060"/>
                <a:gd name="connsiteX125" fmla="*/ 459740 w 7152640"/>
                <a:gd name="connsiteY125" fmla="*/ 3903980 h 6068060"/>
                <a:gd name="connsiteX126" fmla="*/ 444500 w 7152640"/>
                <a:gd name="connsiteY126" fmla="*/ 3705860 h 6068060"/>
                <a:gd name="connsiteX127" fmla="*/ 459740 w 7152640"/>
                <a:gd name="connsiteY127" fmla="*/ 3568700 h 6068060"/>
                <a:gd name="connsiteX128" fmla="*/ 429260 w 7152640"/>
                <a:gd name="connsiteY128" fmla="*/ 3462020 h 606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7152640" h="6068060">
                  <a:moveTo>
                    <a:pt x="429260" y="3462020"/>
                  </a:moveTo>
                  <a:cubicBezTo>
                    <a:pt x="472440" y="3398520"/>
                    <a:pt x="701040" y="3263900"/>
                    <a:pt x="718820" y="3187700"/>
                  </a:cubicBezTo>
                  <a:cubicBezTo>
                    <a:pt x="736600" y="3111500"/>
                    <a:pt x="584200" y="3073400"/>
                    <a:pt x="535940" y="3004820"/>
                  </a:cubicBezTo>
                  <a:cubicBezTo>
                    <a:pt x="487680" y="2936240"/>
                    <a:pt x="447040" y="2870200"/>
                    <a:pt x="429260" y="2776220"/>
                  </a:cubicBezTo>
                  <a:cubicBezTo>
                    <a:pt x="411480" y="2682240"/>
                    <a:pt x="485140" y="2517140"/>
                    <a:pt x="429260" y="2440940"/>
                  </a:cubicBezTo>
                  <a:cubicBezTo>
                    <a:pt x="373380" y="2364740"/>
                    <a:pt x="165100" y="2372360"/>
                    <a:pt x="93980" y="2319020"/>
                  </a:cubicBezTo>
                  <a:cubicBezTo>
                    <a:pt x="22860" y="2265680"/>
                    <a:pt x="5080" y="2184400"/>
                    <a:pt x="2540" y="2120900"/>
                  </a:cubicBezTo>
                  <a:cubicBezTo>
                    <a:pt x="0" y="2057400"/>
                    <a:pt x="43180" y="1986280"/>
                    <a:pt x="78740" y="1938020"/>
                  </a:cubicBezTo>
                  <a:cubicBezTo>
                    <a:pt x="114300" y="1889760"/>
                    <a:pt x="175260" y="1846580"/>
                    <a:pt x="215900" y="1831340"/>
                  </a:cubicBezTo>
                  <a:cubicBezTo>
                    <a:pt x="256540" y="1816100"/>
                    <a:pt x="304800" y="1882140"/>
                    <a:pt x="322580" y="1846580"/>
                  </a:cubicBezTo>
                  <a:cubicBezTo>
                    <a:pt x="340360" y="1811020"/>
                    <a:pt x="312420" y="1676400"/>
                    <a:pt x="322580" y="1617980"/>
                  </a:cubicBezTo>
                  <a:cubicBezTo>
                    <a:pt x="332740" y="1559560"/>
                    <a:pt x="360680" y="1521460"/>
                    <a:pt x="383540" y="1496060"/>
                  </a:cubicBezTo>
                  <a:cubicBezTo>
                    <a:pt x="406400" y="1470660"/>
                    <a:pt x="426720" y="1480820"/>
                    <a:pt x="459740" y="1465580"/>
                  </a:cubicBezTo>
                  <a:cubicBezTo>
                    <a:pt x="492760" y="1450340"/>
                    <a:pt x="543560" y="1414780"/>
                    <a:pt x="581660" y="1404620"/>
                  </a:cubicBezTo>
                  <a:cubicBezTo>
                    <a:pt x="619760" y="1394460"/>
                    <a:pt x="637540" y="1417320"/>
                    <a:pt x="688340" y="1404620"/>
                  </a:cubicBezTo>
                  <a:cubicBezTo>
                    <a:pt x="739140" y="1391920"/>
                    <a:pt x="817880" y="1330960"/>
                    <a:pt x="886460" y="1328420"/>
                  </a:cubicBezTo>
                  <a:cubicBezTo>
                    <a:pt x="955040" y="1325880"/>
                    <a:pt x="1043940" y="1366520"/>
                    <a:pt x="1099820" y="1389380"/>
                  </a:cubicBezTo>
                  <a:cubicBezTo>
                    <a:pt x="1155700" y="1412240"/>
                    <a:pt x="1181100" y="1475740"/>
                    <a:pt x="1221740" y="1465580"/>
                  </a:cubicBezTo>
                  <a:cubicBezTo>
                    <a:pt x="1262380" y="1455420"/>
                    <a:pt x="1300480" y="1353820"/>
                    <a:pt x="1343660" y="1328420"/>
                  </a:cubicBezTo>
                  <a:cubicBezTo>
                    <a:pt x="1386840" y="1303020"/>
                    <a:pt x="1435100" y="1310640"/>
                    <a:pt x="1480820" y="1313180"/>
                  </a:cubicBezTo>
                  <a:cubicBezTo>
                    <a:pt x="1526540" y="1315720"/>
                    <a:pt x="1584960" y="1358900"/>
                    <a:pt x="1617980" y="1343660"/>
                  </a:cubicBezTo>
                  <a:cubicBezTo>
                    <a:pt x="1651000" y="1328420"/>
                    <a:pt x="1653540" y="1262380"/>
                    <a:pt x="1678940" y="1221740"/>
                  </a:cubicBezTo>
                  <a:cubicBezTo>
                    <a:pt x="1704340" y="1181100"/>
                    <a:pt x="1722120" y="1117600"/>
                    <a:pt x="1770380" y="1099820"/>
                  </a:cubicBezTo>
                  <a:cubicBezTo>
                    <a:pt x="1818640" y="1082040"/>
                    <a:pt x="1932940" y="1102360"/>
                    <a:pt x="1968500" y="1115060"/>
                  </a:cubicBezTo>
                  <a:cubicBezTo>
                    <a:pt x="2004060" y="1127760"/>
                    <a:pt x="1963420" y="1143000"/>
                    <a:pt x="1983740" y="1176020"/>
                  </a:cubicBezTo>
                  <a:cubicBezTo>
                    <a:pt x="2004060" y="1209040"/>
                    <a:pt x="2059940" y="1300480"/>
                    <a:pt x="2090420" y="1313180"/>
                  </a:cubicBezTo>
                  <a:cubicBezTo>
                    <a:pt x="2120900" y="1325880"/>
                    <a:pt x="2146300" y="1292860"/>
                    <a:pt x="2166620" y="1252220"/>
                  </a:cubicBezTo>
                  <a:cubicBezTo>
                    <a:pt x="2186940" y="1211580"/>
                    <a:pt x="2189480" y="1115060"/>
                    <a:pt x="2212340" y="1069340"/>
                  </a:cubicBezTo>
                  <a:cubicBezTo>
                    <a:pt x="2235200" y="1023620"/>
                    <a:pt x="2275840" y="1013460"/>
                    <a:pt x="2303780" y="977900"/>
                  </a:cubicBezTo>
                  <a:cubicBezTo>
                    <a:pt x="2331720" y="942340"/>
                    <a:pt x="2339340" y="904240"/>
                    <a:pt x="2379980" y="855980"/>
                  </a:cubicBezTo>
                  <a:cubicBezTo>
                    <a:pt x="2420620" y="807720"/>
                    <a:pt x="2512060" y="754380"/>
                    <a:pt x="2547620" y="688340"/>
                  </a:cubicBezTo>
                  <a:cubicBezTo>
                    <a:pt x="2583180" y="622300"/>
                    <a:pt x="2565400" y="505460"/>
                    <a:pt x="2593340" y="459740"/>
                  </a:cubicBezTo>
                  <a:cubicBezTo>
                    <a:pt x="2621280" y="414020"/>
                    <a:pt x="2672080" y="408940"/>
                    <a:pt x="2715260" y="414020"/>
                  </a:cubicBezTo>
                  <a:cubicBezTo>
                    <a:pt x="2758440" y="419100"/>
                    <a:pt x="2816860" y="490220"/>
                    <a:pt x="2852420" y="490220"/>
                  </a:cubicBezTo>
                  <a:cubicBezTo>
                    <a:pt x="2887980" y="490220"/>
                    <a:pt x="2895600" y="441960"/>
                    <a:pt x="2928620" y="414020"/>
                  </a:cubicBezTo>
                  <a:cubicBezTo>
                    <a:pt x="2961640" y="386080"/>
                    <a:pt x="3030220" y="342900"/>
                    <a:pt x="3050540" y="322580"/>
                  </a:cubicBezTo>
                  <a:cubicBezTo>
                    <a:pt x="3070860" y="302260"/>
                    <a:pt x="3053080" y="337820"/>
                    <a:pt x="3050540" y="292100"/>
                  </a:cubicBezTo>
                  <a:cubicBezTo>
                    <a:pt x="3048000" y="246380"/>
                    <a:pt x="3009900" y="96520"/>
                    <a:pt x="3035300" y="48260"/>
                  </a:cubicBezTo>
                  <a:cubicBezTo>
                    <a:pt x="3060700" y="0"/>
                    <a:pt x="3157220" y="2540"/>
                    <a:pt x="3202940" y="2540"/>
                  </a:cubicBezTo>
                  <a:cubicBezTo>
                    <a:pt x="3248660" y="2540"/>
                    <a:pt x="3276600" y="40640"/>
                    <a:pt x="3309620" y="48260"/>
                  </a:cubicBezTo>
                  <a:cubicBezTo>
                    <a:pt x="3342640" y="55880"/>
                    <a:pt x="3375660" y="35560"/>
                    <a:pt x="3401060" y="48260"/>
                  </a:cubicBezTo>
                  <a:cubicBezTo>
                    <a:pt x="3426460" y="60960"/>
                    <a:pt x="3426460" y="99060"/>
                    <a:pt x="3462020" y="124460"/>
                  </a:cubicBezTo>
                  <a:cubicBezTo>
                    <a:pt x="3497580" y="149860"/>
                    <a:pt x="3576320" y="157480"/>
                    <a:pt x="3614420" y="200660"/>
                  </a:cubicBezTo>
                  <a:cubicBezTo>
                    <a:pt x="3652520" y="243840"/>
                    <a:pt x="3657600" y="355600"/>
                    <a:pt x="3690620" y="383540"/>
                  </a:cubicBezTo>
                  <a:cubicBezTo>
                    <a:pt x="3723640" y="411480"/>
                    <a:pt x="3764280" y="350520"/>
                    <a:pt x="3812540" y="368300"/>
                  </a:cubicBezTo>
                  <a:cubicBezTo>
                    <a:pt x="3860800" y="386080"/>
                    <a:pt x="3937000" y="469900"/>
                    <a:pt x="3980180" y="490220"/>
                  </a:cubicBezTo>
                  <a:cubicBezTo>
                    <a:pt x="4023360" y="510540"/>
                    <a:pt x="4041140" y="492760"/>
                    <a:pt x="4071620" y="490220"/>
                  </a:cubicBezTo>
                  <a:cubicBezTo>
                    <a:pt x="4102100" y="487680"/>
                    <a:pt x="4112260" y="467360"/>
                    <a:pt x="4163060" y="474980"/>
                  </a:cubicBezTo>
                  <a:cubicBezTo>
                    <a:pt x="4213860" y="482600"/>
                    <a:pt x="4330700" y="525780"/>
                    <a:pt x="4376420" y="535940"/>
                  </a:cubicBezTo>
                  <a:cubicBezTo>
                    <a:pt x="4422140" y="546100"/>
                    <a:pt x="4404360" y="553720"/>
                    <a:pt x="4437380" y="535940"/>
                  </a:cubicBezTo>
                  <a:cubicBezTo>
                    <a:pt x="4470400" y="518160"/>
                    <a:pt x="4531360" y="449580"/>
                    <a:pt x="4574540" y="429260"/>
                  </a:cubicBezTo>
                  <a:cubicBezTo>
                    <a:pt x="4617720" y="408940"/>
                    <a:pt x="4668520" y="416560"/>
                    <a:pt x="4696460" y="414020"/>
                  </a:cubicBezTo>
                  <a:cubicBezTo>
                    <a:pt x="4724400" y="411480"/>
                    <a:pt x="4737100" y="393700"/>
                    <a:pt x="4742180" y="414020"/>
                  </a:cubicBezTo>
                  <a:cubicBezTo>
                    <a:pt x="4747260" y="434340"/>
                    <a:pt x="4678680" y="474980"/>
                    <a:pt x="4726940" y="535940"/>
                  </a:cubicBezTo>
                  <a:cubicBezTo>
                    <a:pt x="4775200" y="596900"/>
                    <a:pt x="4960620" y="746760"/>
                    <a:pt x="5031740" y="779780"/>
                  </a:cubicBezTo>
                  <a:cubicBezTo>
                    <a:pt x="5102860" y="812800"/>
                    <a:pt x="5128260" y="767080"/>
                    <a:pt x="5153660" y="734060"/>
                  </a:cubicBezTo>
                  <a:cubicBezTo>
                    <a:pt x="5179060" y="701040"/>
                    <a:pt x="5166360" y="617220"/>
                    <a:pt x="5184140" y="581660"/>
                  </a:cubicBezTo>
                  <a:cubicBezTo>
                    <a:pt x="5201920" y="546100"/>
                    <a:pt x="5247640" y="563880"/>
                    <a:pt x="5260340" y="520700"/>
                  </a:cubicBezTo>
                  <a:cubicBezTo>
                    <a:pt x="5273040" y="477520"/>
                    <a:pt x="5219700" y="353060"/>
                    <a:pt x="5260340" y="322580"/>
                  </a:cubicBezTo>
                  <a:cubicBezTo>
                    <a:pt x="5300980" y="292100"/>
                    <a:pt x="5463540" y="287020"/>
                    <a:pt x="5504180" y="337820"/>
                  </a:cubicBezTo>
                  <a:cubicBezTo>
                    <a:pt x="5544820" y="388620"/>
                    <a:pt x="5483860" y="576580"/>
                    <a:pt x="5504180" y="627380"/>
                  </a:cubicBezTo>
                  <a:cubicBezTo>
                    <a:pt x="5524500" y="678180"/>
                    <a:pt x="5590540" y="624840"/>
                    <a:pt x="5626100" y="642620"/>
                  </a:cubicBezTo>
                  <a:cubicBezTo>
                    <a:pt x="5661660" y="660400"/>
                    <a:pt x="5681980" y="693420"/>
                    <a:pt x="5717540" y="734060"/>
                  </a:cubicBezTo>
                  <a:cubicBezTo>
                    <a:pt x="5753100" y="774700"/>
                    <a:pt x="5811520" y="845820"/>
                    <a:pt x="5839460" y="886460"/>
                  </a:cubicBezTo>
                  <a:cubicBezTo>
                    <a:pt x="5867400" y="927100"/>
                    <a:pt x="5862320" y="955040"/>
                    <a:pt x="5885180" y="977900"/>
                  </a:cubicBezTo>
                  <a:cubicBezTo>
                    <a:pt x="5908040" y="1000760"/>
                    <a:pt x="5933440" y="1018540"/>
                    <a:pt x="5976620" y="1023620"/>
                  </a:cubicBezTo>
                  <a:cubicBezTo>
                    <a:pt x="6019800" y="1028700"/>
                    <a:pt x="6101080" y="960120"/>
                    <a:pt x="6144260" y="1008380"/>
                  </a:cubicBezTo>
                  <a:cubicBezTo>
                    <a:pt x="6187440" y="1056640"/>
                    <a:pt x="6220460" y="1247140"/>
                    <a:pt x="6235700" y="1313180"/>
                  </a:cubicBezTo>
                  <a:cubicBezTo>
                    <a:pt x="6250940" y="1379220"/>
                    <a:pt x="6215380" y="1366520"/>
                    <a:pt x="6235700" y="1404620"/>
                  </a:cubicBezTo>
                  <a:cubicBezTo>
                    <a:pt x="6256020" y="1442720"/>
                    <a:pt x="6337300" y="1496060"/>
                    <a:pt x="6357620" y="1541780"/>
                  </a:cubicBezTo>
                  <a:cubicBezTo>
                    <a:pt x="6377940" y="1587500"/>
                    <a:pt x="6350000" y="1633220"/>
                    <a:pt x="6357620" y="1678940"/>
                  </a:cubicBezTo>
                  <a:cubicBezTo>
                    <a:pt x="6365240" y="1724660"/>
                    <a:pt x="6395720" y="1778000"/>
                    <a:pt x="6403340" y="1816100"/>
                  </a:cubicBezTo>
                  <a:cubicBezTo>
                    <a:pt x="6410960" y="1854200"/>
                    <a:pt x="6383020" y="1879600"/>
                    <a:pt x="6403340" y="1907540"/>
                  </a:cubicBezTo>
                  <a:cubicBezTo>
                    <a:pt x="6423660" y="1935480"/>
                    <a:pt x="6466840" y="1953260"/>
                    <a:pt x="6525260" y="1983740"/>
                  </a:cubicBezTo>
                  <a:cubicBezTo>
                    <a:pt x="6583680" y="2014220"/>
                    <a:pt x="6756400" y="2021840"/>
                    <a:pt x="6753860" y="2090420"/>
                  </a:cubicBezTo>
                  <a:cubicBezTo>
                    <a:pt x="6751320" y="2159000"/>
                    <a:pt x="6510020" y="2344420"/>
                    <a:pt x="6510020" y="2395220"/>
                  </a:cubicBezTo>
                  <a:cubicBezTo>
                    <a:pt x="6510020" y="2446020"/>
                    <a:pt x="6692900" y="2372360"/>
                    <a:pt x="6753860" y="2395220"/>
                  </a:cubicBezTo>
                  <a:cubicBezTo>
                    <a:pt x="6814820" y="2418080"/>
                    <a:pt x="6903720" y="2479040"/>
                    <a:pt x="6875780" y="2532380"/>
                  </a:cubicBezTo>
                  <a:cubicBezTo>
                    <a:pt x="6847840" y="2585720"/>
                    <a:pt x="6697980" y="2646680"/>
                    <a:pt x="6586220" y="2715260"/>
                  </a:cubicBezTo>
                  <a:cubicBezTo>
                    <a:pt x="6474460" y="2783840"/>
                    <a:pt x="6289040" y="2887980"/>
                    <a:pt x="6205220" y="2943860"/>
                  </a:cubicBezTo>
                  <a:cubicBezTo>
                    <a:pt x="6121400" y="2999740"/>
                    <a:pt x="6131560" y="3014980"/>
                    <a:pt x="6083300" y="3050540"/>
                  </a:cubicBezTo>
                  <a:cubicBezTo>
                    <a:pt x="6035040" y="3086100"/>
                    <a:pt x="5974080" y="3114040"/>
                    <a:pt x="5915660" y="3157220"/>
                  </a:cubicBezTo>
                  <a:cubicBezTo>
                    <a:pt x="5857240" y="3200400"/>
                    <a:pt x="5783580" y="3284220"/>
                    <a:pt x="5732780" y="3309620"/>
                  </a:cubicBezTo>
                  <a:cubicBezTo>
                    <a:pt x="5681980" y="3335020"/>
                    <a:pt x="5623560" y="3263900"/>
                    <a:pt x="5610860" y="3309620"/>
                  </a:cubicBezTo>
                  <a:cubicBezTo>
                    <a:pt x="5598160" y="3355340"/>
                    <a:pt x="5615940" y="3540760"/>
                    <a:pt x="5656580" y="3583940"/>
                  </a:cubicBezTo>
                  <a:cubicBezTo>
                    <a:pt x="5697220" y="3627120"/>
                    <a:pt x="5854700" y="3568700"/>
                    <a:pt x="5854700" y="3568700"/>
                  </a:cubicBezTo>
                  <a:cubicBezTo>
                    <a:pt x="5943600" y="3561080"/>
                    <a:pt x="6106160" y="3520440"/>
                    <a:pt x="6189980" y="3538220"/>
                  </a:cubicBezTo>
                  <a:cubicBezTo>
                    <a:pt x="6273800" y="3556000"/>
                    <a:pt x="6304280" y="3583940"/>
                    <a:pt x="6357620" y="3675380"/>
                  </a:cubicBezTo>
                  <a:cubicBezTo>
                    <a:pt x="6410960" y="3766820"/>
                    <a:pt x="6497320" y="3985260"/>
                    <a:pt x="6510020" y="4086860"/>
                  </a:cubicBezTo>
                  <a:cubicBezTo>
                    <a:pt x="6522720" y="4188460"/>
                    <a:pt x="6428740" y="4226560"/>
                    <a:pt x="6433820" y="4284980"/>
                  </a:cubicBezTo>
                  <a:cubicBezTo>
                    <a:pt x="6438900" y="4343400"/>
                    <a:pt x="6515100" y="4368800"/>
                    <a:pt x="6540500" y="4437380"/>
                  </a:cubicBezTo>
                  <a:cubicBezTo>
                    <a:pt x="6565900" y="4505960"/>
                    <a:pt x="6573520" y="4615180"/>
                    <a:pt x="6586220" y="4696460"/>
                  </a:cubicBezTo>
                  <a:cubicBezTo>
                    <a:pt x="6598920" y="4777740"/>
                    <a:pt x="6586220" y="4846320"/>
                    <a:pt x="6616700" y="4925060"/>
                  </a:cubicBezTo>
                  <a:cubicBezTo>
                    <a:pt x="6647180" y="5003800"/>
                    <a:pt x="6723380" y="5092700"/>
                    <a:pt x="6769100" y="5168900"/>
                  </a:cubicBezTo>
                  <a:cubicBezTo>
                    <a:pt x="6814820" y="5245100"/>
                    <a:pt x="6875780" y="5318760"/>
                    <a:pt x="6891020" y="5382260"/>
                  </a:cubicBezTo>
                  <a:cubicBezTo>
                    <a:pt x="6906260" y="5445760"/>
                    <a:pt x="6858000" y="5499100"/>
                    <a:pt x="6860540" y="5549900"/>
                  </a:cubicBezTo>
                  <a:cubicBezTo>
                    <a:pt x="6863080" y="5600700"/>
                    <a:pt x="6885940" y="5638800"/>
                    <a:pt x="6906260" y="5687060"/>
                  </a:cubicBezTo>
                  <a:cubicBezTo>
                    <a:pt x="6926580" y="5735320"/>
                    <a:pt x="6954520" y="5781040"/>
                    <a:pt x="6982460" y="5839460"/>
                  </a:cubicBezTo>
                  <a:cubicBezTo>
                    <a:pt x="7010400" y="5897880"/>
                    <a:pt x="7152640" y="6007100"/>
                    <a:pt x="7073900" y="6037580"/>
                  </a:cubicBezTo>
                  <a:cubicBezTo>
                    <a:pt x="6995160" y="6068060"/>
                    <a:pt x="6510020" y="6022340"/>
                    <a:pt x="6510020" y="6022340"/>
                  </a:cubicBezTo>
                  <a:cubicBezTo>
                    <a:pt x="6248400" y="6019800"/>
                    <a:pt x="5692140" y="6050280"/>
                    <a:pt x="5504180" y="6022340"/>
                  </a:cubicBezTo>
                  <a:cubicBezTo>
                    <a:pt x="5316220" y="5994400"/>
                    <a:pt x="5458460" y="5925820"/>
                    <a:pt x="5382260" y="5854700"/>
                  </a:cubicBezTo>
                  <a:cubicBezTo>
                    <a:pt x="5306060" y="5783580"/>
                    <a:pt x="5102860" y="5633720"/>
                    <a:pt x="5046980" y="5595620"/>
                  </a:cubicBezTo>
                  <a:cubicBezTo>
                    <a:pt x="4991100" y="5557520"/>
                    <a:pt x="5082540" y="5582920"/>
                    <a:pt x="5046980" y="5626100"/>
                  </a:cubicBezTo>
                  <a:cubicBezTo>
                    <a:pt x="5011420" y="5669280"/>
                    <a:pt x="4907280" y="5831840"/>
                    <a:pt x="4833620" y="5854700"/>
                  </a:cubicBezTo>
                  <a:cubicBezTo>
                    <a:pt x="4759960" y="5877560"/>
                    <a:pt x="4686300" y="5778500"/>
                    <a:pt x="4605020" y="5763260"/>
                  </a:cubicBezTo>
                  <a:cubicBezTo>
                    <a:pt x="4523740" y="5748020"/>
                    <a:pt x="4411980" y="5760720"/>
                    <a:pt x="4345940" y="5763260"/>
                  </a:cubicBezTo>
                  <a:cubicBezTo>
                    <a:pt x="4279900" y="5765800"/>
                    <a:pt x="4208780" y="5778500"/>
                    <a:pt x="4208780" y="5778500"/>
                  </a:cubicBezTo>
                  <a:cubicBezTo>
                    <a:pt x="4117340" y="5786120"/>
                    <a:pt x="3911600" y="5836920"/>
                    <a:pt x="3797300" y="5808980"/>
                  </a:cubicBezTo>
                  <a:cubicBezTo>
                    <a:pt x="3683000" y="5781040"/>
                    <a:pt x="3583940" y="5643880"/>
                    <a:pt x="3522980" y="5610860"/>
                  </a:cubicBezTo>
                  <a:cubicBezTo>
                    <a:pt x="3462020" y="5577840"/>
                    <a:pt x="3479800" y="5590540"/>
                    <a:pt x="3431540" y="5610860"/>
                  </a:cubicBezTo>
                  <a:cubicBezTo>
                    <a:pt x="3383280" y="5631180"/>
                    <a:pt x="3296920" y="5697220"/>
                    <a:pt x="3233420" y="5732780"/>
                  </a:cubicBezTo>
                  <a:cubicBezTo>
                    <a:pt x="3169920" y="5768340"/>
                    <a:pt x="3103880" y="5821680"/>
                    <a:pt x="3050540" y="5824220"/>
                  </a:cubicBezTo>
                  <a:cubicBezTo>
                    <a:pt x="2997200" y="5826760"/>
                    <a:pt x="2974340" y="5755640"/>
                    <a:pt x="2913380" y="5748020"/>
                  </a:cubicBezTo>
                  <a:cubicBezTo>
                    <a:pt x="2852420" y="5740400"/>
                    <a:pt x="2750820" y="5786120"/>
                    <a:pt x="2684780" y="5778500"/>
                  </a:cubicBezTo>
                  <a:cubicBezTo>
                    <a:pt x="2618740" y="5770880"/>
                    <a:pt x="2608580" y="5720080"/>
                    <a:pt x="2517140" y="5702300"/>
                  </a:cubicBezTo>
                  <a:cubicBezTo>
                    <a:pt x="2425700" y="5684520"/>
                    <a:pt x="2212340" y="5648960"/>
                    <a:pt x="2136140" y="5671820"/>
                  </a:cubicBezTo>
                  <a:cubicBezTo>
                    <a:pt x="2059940" y="5694680"/>
                    <a:pt x="2174240" y="5857240"/>
                    <a:pt x="2059940" y="5839460"/>
                  </a:cubicBezTo>
                  <a:cubicBezTo>
                    <a:pt x="1945640" y="5821680"/>
                    <a:pt x="1699260" y="5666740"/>
                    <a:pt x="1450340" y="5565140"/>
                  </a:cubicBezTo>
                  <a:cubicBezTo>
                    <a:pt x="1201420" y="5463540"/>
                    <a:pt x="759460" y="5344160"/>
                    <a:pt x="566420" y="5229860"/>
                  </a:cubicBezTo>
                  <a:cubicBezTo>
                    <a:pt x="373380" y="5115560"/>
                    <a:pt x="335280" y="4963160"/>
                    <a:pt x="292100" y="4879340"/>
                  </a:cubicBezTo>
                  <a:cubicBezTo>
                    <a:pt x="248920" y="4795520"/>
                    <a:pt x="322580" y="4787900"/>
                    <a:pt x="307340" y="4726940"/>
                  </a:cubicBezTo>
                  <a:cubicBezTo>
                    <a:pt x="292100" y="4665980"/>
                    <a:pt x="223520" y="4589780"/>
                    <a:pt x="200660" y="4513580"/>
                  </a:cubicBezTo>
                  <a:cubicBezTo>
                    <a:pt x="177800" y="4437380"/>
                    <a:pt x="147320" y="4345940"/>
                    <a:pt x="170180" y="4269740"/>
                  </a:cubicBezTo>
                  <a:cubicBezTo>
                    <a:pt x="193040" y="4193540"/>
                    <a:pt x="289560" y="4117340"/>
                    <a:pt x="337820" y="4056380"/>
                  </a:cubicBezTo>
                  <a:cubicBezTo>
                    <a:pt x="386080" y="3995420"/>
                    <a:pt x="441960" y="3962400"/>
                    <a:pt x="459740" y="3903980"/>
                  </a:cubicBezTo>
                  <a:cubicBezTo>
                    <a:pt x="477520" y="3845560"/>
                    <a:pt x="444500" y="3761740"/>
                    <a:pt x="444500" y="3705860"/>
                  </a:cubicBezTo>
                  <a:cubicBezTo>
                    <a:pt x="444500" y="3649980"/>
                    <a:pt x="457200" y="3606800"/>
                    <a:pt x="459740" y="3568700"/>
                  </a:cubicBezTo>
                  <a:cubicBezTo>
                    <a:pt x="462280" y="3530600"/>
                    <a:pt x="386080" y="3525520"/>
                    <a:pt x="429260" y="3462020"/>
                  </a:cubicBezTo>
                  <a:close/>
                </a:path>
              </a:pathLst>
            </a:custGeom>
            <a:noFill/>
            <a:ln w="76200">
              <a:solidFill>
                <a:srgbClr val="FF0000"/>
              </a:solidFill>
              <a:prstDash val="sysDot"/>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0" y="838200"/>
            <a:ext cx="2945293" cy="1295400"/>
            <a:chOff x="0" y="838200"/>
            <a:chExt cx="2945293" cy="1295400"/>
          </a:xfrm>
        </p:grpSpPr>
        <p:sp>
          <p:nvSpPr>
            <p:cNvPr id="93" name="Rectangle 92"/>
            <p:cNvSpPr/>
            <p:nvPr/>
          </p:nvSpPr>
          <p:spPr>
            <a:xfrm>
              <a:off x="0" y="914400"/>
              <a:ext cx="1905000" cy="1219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1371600" y="914400"/>
              <a:ext cx="10668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1752600" y="914400"/>
              <a:ext cx="1066800" cy="381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p:cNvSpPr txBox="1"/>
            <p:nvPr/>
          </p:nvSpPr>
          <p:spPr>
            <a:xfrm>
              <a:off x="0" y="838200"/>
              <a:ext cx="2945293" cy="954107"/>
            </a:xfrm>
            <a:prstGeom prst="rect">
              <a:avLst/>
            </a:prstGeom>
            <a:noFill/>
          </p:spPr>
          <p:txBody>
            <a:bodyPr wrap="none" rtlCol="0">
              <a:spAutoFit/>
            </a:bodyPr>
            <a:lstStyle/>
            <a:p>
              <a:r>
                <a:rPr lang="en-US" sz="2800" b="1" dirty="0" smtClean="0"/>
                <a:t>Cherokee Cessions</a:t>
              </a:r>
            </a:p>
            <a:p>
              <a:r>
                <a:rPr lang="en-US" sz="2800" b="1" dirty="0" smtClean="0"/>
                <a:t>  1721-1830</a:t>
              </a:r>
              <a:endParaRPr lang="en-US" sz="2800" b="1" dirty="0"/>
            </a:p>
          </p:txBody>
        </p:sp>
      </p:grpSp>
      <p:sp>
        <p:nvSpPr>
          <p:cNvPr id="94" name="Freeform 93"/>
          <p:cNvSpPr/>
          <p:nvPr/>
        </p:nvSpPr>
        <p:spPr>
          <a:xfrm>
            <a:off x="1825690" y="4780384"/>
            <a:ext cx="2684106" cy="1926772"/>
          </a:xfrm>
          <a:custGeom>
            <a:avLst/>
            <a:gdLst>
              <a:gd name="connsiteX0" fmla="*/ 1430694 w 2684106"/>
              <a:gd name="connsiteY0" fmla="*/ 192832 h 1926772"/>
              <a:gd name="connsiteX1" fmla="*/ 1654628 w 2684106"/>
              <a:gd name="connsiteY1" fmla="*/ 314130 h 1926772"/>
              <a:gd name="connsiteX2" fmla="*/ 1747934 w 2684106"/>
              <a:gd name="connsiteY2" fmla="*/ 360783 h 1926772"/>
              <a:gd name="connsiteX3" fmla="*/ 1934547 w 2684106"/>
              <a:gd name="connsiteY3" fmla="*/ 258147 h 1926772"/>
              <a:gd name="connsiteX4" fmla="*/ 2093167 w 2684106"/>
              <a:gd name="connsiteY4" fmla="*/ 267477 h 1926772"/>
              <a:gd name="connsiteX5" fmla="*/ 2121159 w 2684106"/>
              <a:gd name="connsiteY5" fmla="*/ 146179 h 1926772"/>
              <a:gd name="connsiteX6" fmla="*/ 2233126 w 2684106"/>
              <a:gd name="connsiteY6" fmla="*/ 6220 h 1926772"/>
              <a:gd name="connsiteX7" fmla="*/ 2279779 w 2684106"/>
              <a:gd name="connsiteY7" fmla="*/ 108857 h 1926772"/>
              <a:gd name="connsiteX8" fmla="*/ 2587690 w 2684106"/>
              <a:gd name="connsiteY8" fmla="*/ 164840 h 1926772"/>
              <a:gd name="connsiteX9" fmla="*/ 2606351 w 2684106"/>
              <a:gd name="connsiteY9" fmla="*/ 295469 h 1926772"/>
              <a:gd name="connsiteX10" fmla="*/ 2597020 w 2684106"/>
              <a:gd name="connsiteY10" fmla="*/ 463420 h 1926772"/>
              <a:gd name="connsiteX11" fmla="*/ 2680996 w 2684106"/>
              <a:gd name="connsiteY11" fmla="*/ 556726 h 1926772"/>
              <a:gd name="connsiteX12" fmla="*/ 2578359 w 2684106"/>
              <a:gd name="connsiteY12" fmla="*/ 622040 h 1926772"/>
              <a:gd name="connsiteX13" fmla="*/ 2541037 w 2684106"/>
              <a:gd name="connsiteY13" fmla="*/ 836645 h 1926772"/>
              <a:gd name="connsiteX14" fmla="*/ 2419739 w 2684106"/>
              <a:gd name="connsiteY14" fmla="*/ 808653 h 1926772"/>
              <a:gd name="connsiteX15" fmla="*/ 2354424 w 2684106"/>
              <a:gd name="connsiteY15" fmla="*/ 976604 h 1926772"/>
              <a:gd name="connsiteX16" fmla="*/ 2382416 w 2684106"/>
              <a:gd name="connsiteY16" fmla="*/ 1107232 h 1926772"/>
              <a:gd name="connsiteX17" fmla="*/ 2279779 w 2684106"/>
              <a:gd name="connsiteY17" fmla="*/ 1144555 h 1926772"/>
              <a:gd name="connsiteX18" fmla="*/ 2317102 w 2684106"/>
              <a:gd name="connsiteY18" fmla="*/ 1284514 h 1926772"/>
              <a:gd name="connsiteX19" fmla="*/ 2354424 w 2684106"/>
              <a:gd name="connsiteY19" fmla="*/ 1452465 h 1926772"/>
              <a:gd name="connsiteX20" fmla="*/ 2233126 w 2684106"/>
              <a:gd name="connsiteY20" fmla="*/ 1536440 h 1926772"/>
              <a:gd name="connsiteX21" fmla="*/ 2167812 w 2684106"/>
              <a:gd name="connsiteY21" fmla="*/ 1704392 h 1926772"/>
              <a:gd name="connsiteX22" fmla="*/ 1990530 w 2684106"/>
              <a:gd name="connsiteY22" fmla="*/ 1723053 h 1926772"/>
              <a:gd name="connsiteX23" fmla="*/ 1878563 w 2684106"/>
              <a:gd name="connsiteY23" fmla="*/ 1704392 h 1926772"/>
              <a:gd name="connsiteX24" fmla="*/ 1859902 w 2684106"/>
              <a:gd name="connsiteY24" fmla="*/ 1741714 h 1926772"/>
              <a:gd name="connsiteX25" fmla="*/ 1822579 w 2684106"/>
              <a:gd name="connsiteY25" fmla="*/ 1769706 h 1926772"/>
              <a:gd name="connsiteX26" fmla="*/ 1579983 w 2684106"/>
              <a:gd name="connsiteY26" fmla="*/ 1844351 h 1926772"/>
              <a:gd name="connsiteX27" fmla="*/ 1533330 w 2684106"/>
              <a:gd name="connsiteY27" fmla="*/ 1918996 h 1926772"/>
              <a:gd name="connsiteX28" fmla="*/ 1421363 w 2684106"/>
              <a:gd name="connsiteY28" fmla="*/ 1797698 h 1926772"/>
              <a:gd name="connsiteX29" fmla="*/ 1356049 w 2684106"/>
              <a:gd name="connsiteY29" fmla="*/ 1788367 h 1926772"/>
              <a:gd name="connsiteX30" fmla="*/ 1178767 w 2684106"/>
              <a:gd name="connsiteY30" fmla="*/ 1807028 h 1926772"/>
              <a:gd name="connsiteX31" fmla="*/ 1020147 w 2684106"/>
              <a:gd name="connsiteY31" fmla="*/ 1853681 h 1926772"/>
              <a:gd name="connsiteX32" fmla="*/ 908179 w 2684106"/>
              <a:gd name="connsiteY32" fmla="*/ 1825689 h 1926772"/>
              <a:gd name="connsiteX33" fmla="*/ 674914 w 2684106"/>
              <a:gd name="connsiteY33" fmla="*/ 1741714 h 1926772"/>
              <a:gd name="connsiteX34" fmla="*/ 497632 w 2684106"/>
              <a:gd name="connsiteY34" fmla="*/ 1723053 h 1926772"/>
              <a:gd name="connsiteX35" fmla="*/ 422988 w 2684106"/>
              <a:gd name="connsiteY35" fmla="*/ 1620416 h 1926772"/>
              <a:gd name="connsiteX36" fmla="*/ 394996 w 2684106"/>
              <a:gd name="connsiteY36" fmla="*/ 1461796 h 1926772"/>
              <a:gd name="connsiteX37" fmla="*/ 217714 w 2684106"/>
              <a:gd name="connsiteY37" fmla="*/ 1443134 h 1926772"/>
              <a:gd name="connsiteX38" fmla="*/ 143069 w 2684106"/>
              <a:gd name="connsiteY38" fmla="*/ 1573763 h 1926772"/>
              <a:gd name="connsiteX39" fmla="*/ 68424 w 2684106"/>
              <a:gd name="connsiteY39" fmla="*/ 1536440 h 1926772"/>
              <a:gd name="connsiteX40" fmla="*/ 124408 w 2684106"/>
              <a:gd name="connsiteY40" fmla="*/ 1443134 h 1926772"/>
              <a:gd name="connsiteX41" fmla="*/ 115077 w 2684106"/>
              <a:gd name="connsiteY41" fmla="*/ 1396481 h 1926772"/>
              <a:gd name="connsiteX42" fmla="*/ 3110 w 2684106"/>
              <a:gd name="connsiteY42" fmla="*/ 1377820 h 1926772"/>
              <a:gd name="connsiteX43" fmla="*/ 96416 w 2684106"/>
              <a:gd name="connsiteY43" fmla="*/ 1135224 h 1926772"/>
              <a:gd name="connsiteX44" fmla="*/ 208383 w 2684106"/>
              <a:gd name="connsiteY44" fmla="*/ 1228530 h 1926772"/>
              <a:gd name="connsiteX45" fmla="*/ 348343 w 2684106"/>
              <a:gd name="connsiteY45" fmla="*/ 1331167 h 1926772"/>
              <a:gd name="connsiteX46" fmla="*/ 385665 w 2684106"/>
              <a:gd name="connsiteY46" fmla="*/ 1181877 h 1926772"/>
              <a:gd name="connsiteX47" fmla="*/ 422988 w 2684106"/>
              <a:gd name="connsiteY47" fmla="*/ 1181877 h 1926772"/>
              <a:gd name="connsiteX48" fmla="*/ 581608 w 2684106"/>
              <a:gd name="connsiteY48" fmla="*/ 1004596 h 1926772"/>
              <a:gd name="connsiteX49" fmla="*/ 684245 w 2684106"/>
              <a:gd name="connsiteY49" fmla="*/ 827314 h 1926772"/>
              <a:gd name="connsiteX50" fmla="*/ 758890 w 2684106"/>
              <a:gd name="connsiteY50" fmla="*/ 724677 h 1926772"/>
              <a:gd name="connsiteX51" fmla="*/ 814873 w 2684106"/>
              <a:gd name="connsiteY51" fmla="*/ 566057 h 1926772"/>
              <a:gd name="connsiteX52" fmla="*/ 908179 w 2684106"/>
              <a:gd name="connsiteY52" fmla="*/ 678024 h 1926772"/>
              <a:gd name="connsiteX53" fmla="*/ 954832 w 2684106"/>
              <a:gd name="connsiteY53" fmla="*/ 538065 h 1926772"/>
              <a:gd name="connsiteX54" fmla="*/ 1020147 w 2684106"/>
              <a:gd name="connsiteY54" fmla="*/ 575387 h 1926772"/>
              <a:gd name="connsiteX55" fmla="*/ 1057469 w 2684106"/>
              <a:gd name="connsiteY55" fmla="*/ 519404 h 1926772"/>
              <a:gd name="connsiteX56" fmla="*/ 1104122 w 2684106"/>
              <a:gd name="connsiteY56" fmla="*/ 603379 h 1926772"/>
              <a:gd name="connsiteX57" fmla="*/ 1216090 w 2684106"/>
              <a:gd name="connsiteY57" fmla="*/ 500743 h 1926772"/>
              <a:gd name="connsiteX58" fmla="*/ 1346718 w 2684106"/>
              <a:gd name="connsiteY58" fmla="*/ 407436 h 1926772"/>
              <a:gd name="connsiteX59" fmla="*/ 1402702 w 2684106"/>
              <a:gd name="connsiteY59" fmla="*/ 239485 h 1926772"/>
              <a:gd name="connsiteX60" fmla="*/ 1430694 w 2684106"/>
              <a:gd name="connsiteY60" fmla="*/ 192832 h 192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84106" h="1926772">
                <a:moveTo>
                  <a:pt x="1430694" y="192832"/>
                </a:moveTo>
                <a:cubicBezTo>
                  <a:pt x="1472682" y="205273"/>
                  <a:pt x="1601755" y="286138"/>
                  <a:pt x="1654628" y="314130"/>
                </a:cubicBezTo>
                <a:cubicBezTo>
                  <a:pt x="1707501" y="342122"/>
                  <a:pt x="1701281" y="370113"/>
                  <a:pt x="1747934" y="360783"/>
                </a:cubicBezTo>
                <a:cubicBezTo>
                  <a:pt x="1794587" y="351453"/>
                  <a:pt x="1877008" y="273698"/>
                  <a:pt x="1934547" y="258147"/>
                </a:cubicBezTo>
                <a:cubicBezTo>
                  <a:pt x="1992086" y="242596"/>
                  <a:pt x="2062065" y="286138"/>
                  <a:pt x="2093167" y="267477"/>
                </a:cubicBezTo>
                <a:cubicBezTo>
                  <a:pt x="2124269" y="248816"/>
                  <a:pt x="2097833" y="189722"/>
                  <a:pt x="2121159" y="146179"/>
                </a:cubicBezTo>
                <a:cubicBezTo>
                  <a:pt x="2144485" y="102636"/>
                  <a:pt x="2206690" y="12440"/>
                  <a:pt x="2233126" y="6220"/>
                </a:cubicBezTo>
                <a:cubicBezTo>
                  <a:pt x="2259562" y="0"/>
                  <a:pt x="2220685" y="82420"/>
                  <a:pt x="2279779" y="108857"/>
                </a:cubicBezTo>
                <a:cubicBezTo>
                  <a:pt x="2338873" y="135294"/>
                  <a:pt x="2533261" y="133738"/>
                  <a:pt x="2587690" y="164840"/>
                </a:cubicBezTo>
                <a:cubicBezTo>
                  <a:pt x="2642119" y="195942"/>
                  <a:pt x="2604796" y="245706"/>
                  <a:pt x="2606351" y="295469"/>
                </a:cubicBezTo>
                <a:cubicBezTo>
                  <a:pt x="2607906" y="345232"/>
                  <a:pt x="2584579" y="419877"/>
                  <a:pt x="2597020" y="463420"/>
                </a:cubicBezTo>
                <a:cubicBezTo>
                  <a:pt x="2609461" y="506963"/>
                  <a:pt x="2684106" y="530289"/>
                  <a:pt x="2680996" y="556726"/>
                </a:cubicBezTo>
                <a:cubicBezTo>
                  <a:pt x="2677886" y="583163"/>
                  <a:pt x="2601685" y="575387"/>
                  <a:pt x="2578359" y="622040"/>
                </a:cubicBezTo>
                <a:cubicBezTo>
                  <a:pt x="2555033" y="668693"/>
                  <a:pt x="2567474" y="805543"/>
                  <a:pt x="2541037" y="836645"/>
                </a:cubicBezTo>
                <a:cubicBezTo>
                  <a:pt x="2514600" y="867747"/>
                  <a:pt x="2450841" y="785327"/>
                  <a:pt x="2419739" y="808653"/>
                </a:cubicBezTo>
                <a:cubicBezTo>
                  <a:pt x="2388637" y="831979"/>
                  <a:pt x="2360645" y="926841"/>
                  <a:pt x="2354424" y="976604"/>
                </a:cubicBezTo>
                <a:cubicBezTo>
                  <a:pt x="2348204" y="1026367"/>
                  <a:pt x="2394857" y="1079240"/>
                  <a:pt x="2382416" y="1107232"/>
                </a:cubicBezTo>
                <a:cubicBezTo>
                  <a:pt x="2369975" y="1135224"/>
                  <a:pt x="2290665" y="1115008"/>
                  <a:pt x="2279779" y="1144555"/>
                </a:cubicBezTo>
                <a:cubicBezTo>
                  <a:pt x="2268893" y="1174102"/>
                  <a:pt x="2304661" y="1233196"/>
                  <a:pt x="2317102" y="1284514"/>
                </a:cubicBezTo>
                <a:cubicBezTo>
                  <a:pt x="2329543" y="1335832"/>
                  <a:pt x="2368420" y="1410477"/>
                  <a:pt x="2354424" y="1452465"/>
                </a:cubicBezTo>
                <a:cubicBezTo>
                  <a:pt x="2340428" y="1494453"/>
                  <a:pt x="2264228" y="1494452"/>
                  <a:pt x="2233126" y="1536440"/>
                </a:cubicBezTo>
                <a:cubicBezTo>
                  <a:pt x="2202024" y="1578428"/>
                  <a:pt x="2208245" y="1673290"/>
                  <a:pt x="2167812" y="1704392"/>
                </a:cubicBezTo>
                <a:cubicBezTo>
                  <a:pt x="2127379" y="1735494"/>
                  <a:pt x="2038738" y="1723053"/>
                  <a:pt x="1990530" y="1723053"/>
                </a:cubicBezTo>
                <a:cubicBezTo>
                  <a:pt x="1942322" y="1723053"/>
                  <a:pt x="1900334" y="1701282"/>
                  <a:pt x="1878563" y="1704392"/>
                </a:cubicBezTo>
                <a:cubicBezTo>
                  <a:pt x="1856792" y="1707502"/>
                  <a:pt x="1869233" y="1730828"/>
                  <a:pt x="1859902" y="1741714"/>
                </a:cubicBezTo>
                <a:cubicBezTo>
                  <a:pt x="1850571" y="1752600"/>
                  <a:pt x="1869232" y="1752600"/>
                  <a:pt x="1822579" y="1769706"/>
                </a:cubicBezTo>
                <a:cubicBezTo>
                  <a:pt x="1775926" y="1786812"/>
                  <a:pt x="1628191" y="1819469"/>
                  <a:pt x="1579983" y="1844351"/>
                </a:cubicBezTo>
                <a:cubicBezTo>
                  <a:pt x="1531775" y="1869233"/>
                  <a:pt x="1559767" y="1926772"/>
                  <a:pt x="1533330" y="1918996"/>
                </a:cubicBezTo>
                <a:cubicBezTo>
                  <a:pt x="1506893" y="1911221"/>
                  <a:pt x="1450910" y="1819469"/>
                  <a:pt x="1421363" y="1797698"/>
                </a:cubicBezTo>
                <a:cubicBezTo>
                  <a:pt x="1391816" y="1775927"/>
                  <a:pt x="1396482" y="1786812"/>
                  <a:pt x="1356049" y="1788367"/>
                </a:cubicBezTo>
                <a:cubicBezTo>
                  <a:pt x="1315616" y="1789922"/>
                  <a:pt x="1234751" y="1796142"/>
                  <a:pt x="1178767" y="1807028"/>
                </a:cubicBezTo>
                <a:cubicBezTo>
                  <a:pt x="1122783" y="1817914"/>
                  <a:pt x="1065245" y="1850571"/>
                  <a:pt x="1020147" y="1853681"/>
                </a:cubicBezTo>
                <a:cubicBezTo>
                  <a:pt x="975049" y="1856791"/>
                  <a:pt x="965718" y="1844350"/>
                  <a:pt x="908179" y="1825689"/>
                </a:cubicBezTo>
                <a:cubicBezTo>
                  <a:pt x="850640" y="1807028"/>
                  <a:pt x="743338" y="1758820"/>
                  <a:pt x="674914" y="1741714"/>
                </a:cubicBezTo>
                <a:cubicBezTo>
                  <a:pt x="606490" y="1724608"/>
                  <a:pt x="539620" y="1743269"/>
                  <a:pt x="497632" y="1723053"/>
                </a:cubicBezTo>
                <a:cubicBezTo>
                  <a:pt x="455644" y="1702837"/>
                  <a:pt x="440094" y="1663959"/>
                  <a:pt x="422988" y="1620416"/>
                </a:cubicBezTo>
                <a:cubicBezTo>
                  <a:pt x="405882" y="1576873"/>
                  <a:pt x="429208" y="1491343"/>
                  <a:pt x="394996" y="1461796"/>
                </a:cubicBezTo>
                <a:cubicBezTo>
                  <a:pt x="360784" y="1432249"/>
                  <a:pt x="259702" y="1424473"/>
                  <a:pt x="217714" y="1443134"/>
                </a:cubicBezTo>
                <a:cubicBezTo>
                  <a:pt x="175726" y="1461795"/>
                  <a:pt x="167951" y="1558212"/>
                  <a:pt x="143069" y="1573763"/>
                </a:cubicBezTo>
                <a:cubicBezTo>
                  <a:pt x="118187" y="1589314"/>
                  <a:pt x="71534" y="1558211"/>
                  <a:pt x="68424" y="1536440"/>
                </a:cubicBezTo>
                <a:cubicBezTo>
                  <a:pt x="65314" y="1514669"/>
                  <a:pt x="116633" y="1466461"/>
                  <a:pt x="124408" y="1443134"/>
                </a:cubicBezTo>
                <a:cubicBezTo>
                  <a:pt x="132184" y="1419808"/>
                  <a:pt x="135293" y="1407367"/>
                  <a:pt x="115077" y="1396481"/>
                </a:cubicBezTo>
                <a:cubicBezTo>
                  <a:pt x="94861" y="1385595"/>
                  <a:pt x="6220" y="1421363"/>
                  <a:pt x="3110" y="1377820"/>
                </a:cubicBezTo>
                <a:cubicBezTo>
                  <a:pt x="0" y="1334277"/>
                  <a:pt x="62204" y="1160106"/>
                  <a:pt x="96416" y="1135224"/>
                </a:cubicBezTo>
                <a:cubicBezTo>
                  <a:pt x="130628" y="1110342"/>
                  <a:pt x="166395" y="1195873"/>
                  <a:pt x="208383" y="1228530"/>
                </a:cubicBezTo>
                <a:cubicBezTo>
                  <a:pt x="250371" y="1261187"/>
                  <a:pt x="318796" y="1338942"/>
                  <a:pt x="348343" y="1331167"/>
                </a:cubicBezTo>
                <a:cubicBezTo>
                  <a:pt x="377890" y="1323392"/>
                  <a:pt x="373224" y="1206759"/>
                  <a:pt x="385665" y="1181877"/>
                </a:cubicBezTo>
                <a:cubicBezTo>
                  <a:pt x="398106" y="1156995"/>
                  <a:pt x="390331" y="1211424"/>
                  <a:pt x="422988" y="1181877"/>
                </a:cubicBezTo>
                <a:cubicBezTo>
                  <a:pt x="455645" y="1152330"/>
                  <a:pt x="538065" y="1063690"/>
                  <a:pt x="581608" y="1004596"/>
                </a:cubicBezTo>
                <a:cubicBezTo>
                  <a:pt x="625151" y="945502"/>
                  <a:pt x="654698" y="873967"/>
                  <a:pt x="684245" y="827314"/>
                </a:cubicBezTo>
                <a:cubicBezTo>
                  <a:pt x="713792" y="780661"/>
                  <a:pt x="737119" y="768220"/>
                  <a:pt x="758890" y="724677"/>
                </a:cubicBezTo>
                <a:cubicBezTo>
                  <a:pt x="780661" y="681134"/>
                  <a:pt x="789992" y="573832"/>
                  <a:pt x="814873" y="566057"/>
                </a:cubicBezTo>
                <a:cubicBezTo>
                  <a:pt x="839754" y="558282"/>
                  <a:pt x="884853" y="682689"/>
                  <a:pt x="908179" y="678024"/>
                </a:cubicBezTo>
                <a:cubicBezTo>
                  <a:pt x="931505" y="673359"/>
                  <a:pt x="936171" y="555171"/>
                  <a:pt x="954832" y="538065"/>
                </a:cubicBezTo>
                <a:cubicBezTo>
                  <a:pt x="973493" y="520959"/>
                  <a:pt x="1003041" y="578497"/>
                  <a:pt x="1020147" y="575387"/>
                </a:cubicBezTo>
                <a:cubicBezTo>
                  <a:pt x="1037253" y="572277"/>
                  <a:pt x="1043473" y="514739"/>
                  <a:pt x="1057469" y="519404"/>
                </a:cubicBezTo>
                <a:cubicBezTo>
                  <a:pt x="1071465" y="524069"/>
                  <a:pt x="1077685" y="606489"/>
                  <a:pt x="1104122" y="603379"/>
                </a:cubicBezTo>
                <a:cubicBezTo>
                  <a:pt x="1130559" y="600269"/>
                  <a:pt x="1175657" y="533400"/>
                  <a:pt x="1216090" y="500743"/>
                </a:cubicBezTo>
                <a:cubicBezTo>
                  <a:pt x="1256523" y="468086"/>
                  <a:pt x="1315616" y="450979"/>
                  <a:pt x="1346718" y="407436"/>
                </a:cubicBezTo>
                <a:cubicBezTo>
                  <a:pt x="1377820" y="363893"/>
                  <a:pt x="1391816" y="276807"/>
                  <a:pt x="1402702" y="239485"/>
                </a:cubicBezTo>
                <a:cubicBezTo>
                  <a:pt x="1413588" y="202163"/>
                  <a:pt x="1388706" y="180391"/>
                  <a:pt x="1430694" y="192832"/>
                </a:cubicBezTo>
                <a:close/>
              </a:path>
            </a:pathLst>
          </a:custGeom>
          <a:noFill/>
          <a:ln w="50800">
            <a:solidFill>
              <a:schemeClr val="accent6">
                <a:lumMod val="50000"/>
              </a:schemeClr>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17"/>
          <p:cNvGrpSpPr/>
          <p:nvPr/>
        </p:nvGrpSpPr>
        <p:grpSpPr>
          <a:xfrm>
            <a:off x="533400" y="774809"/>
            <a:ext cx="7927848" cy="6134566"/>
            <a:chOff x="533400" y="774809"/>
            <a:chExt cx="7927848" cy="6134566"/>
          </a:xfrm>
        </p:grpSpPr>
        <p:grpSp>
          <p:nvGrpSpPr>
            <p:cNvPr id="72" name="Group 41"/>
            <p:cNvGrpSpPr>
              <a:grpSpLocks noChangeAspect="1"/>
            </p:cNvGrpSpPr>
            <p:nvPr/>
          </p:nvGrpSpPr>
          <p:grpSpPr>
            <a:xfrm>
              <a:off x="533400" y="774809"/>
              <a:ext cx="7927848" cy="6083192"/>
              <a:chOff x="0" y="1244905"/>
              <a:chExt cx="7315200" cy="5613095"/>
            </a:xfrm>
          </p:grpSpPr>
          <p:pic>
            <p:nvPicPr>
              <p:cNvPr id="74" name="Picture 73"/>
              <p:cNvPicPr>
                <a:picLocks noChangeAspect="1" noChangeArrowheads="1"/>
              </p:cNvPicPr>
              <p:nvPr/>
            </p:nvPicPr>
            <p:blipFill>
              <a:blip r:embed="rId3"/>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75" name="Rectangle 74"/>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TextBox 72"/>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sp>
        <p:nvSpPr>
          <p:cNvPr id="99" name="Freeform 98"/>
          <p:cNvSpPr/>
          <p:nvPr/>
        </p:nvSpPr>
        <p:spPr>
          <a:xfrm>
            <a:off x="3124200" y="3301538"/>
            <a:ext cx="3117273" cy="2337262"/>
          </a:xfrm>
          <a:custGeom>
            <a:avLst/>
            <a:gdLst>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263237 w 3117273"/>
              <a:gd name="connsiteY30" fmla="*/ 415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31" fmla="*/ 2191789 w 3117273"/>
              <a:gd name="connsiteY31" fmla="*/ 0 h 2244437"/>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2191789 w 3117273"/>
              <a:gd name="connsiteY32" fmla="*/ 16625 h 2261062"/>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1277389 w 3117273"/>
              <a:gd name="connsiteY32" fmla="*/ 0 h 2261062"/>
              <a:gd name="connsiteX33" fmla="*/ 2191789 w 3117273"/>
              <a:gd name="connsiteY33" fmla="*/ 16625 h 2261062"/>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77389 w 3117273"/>
              <a:gd name="connsiteY31" fmla="*/ 0 h 2337262"/>
              <a:gd name="connsiteX32" fmla="*/ 2191789 w 3117273"/>
              <a:gd name="connsiteY32" fmla="*/ 92825 h 233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17273" h="2337262">
                <a:moveTo>
                  <a:pt x="2191789" y="92825"/>
                </a:moveTo>
                <a:cubicBezTo>
                  <a:pt x="2220884" y="175952"/>
                  <a:pt x="2249979" y="259080"/>
                  <a:pt x="2308168" y="375458"/>
                </a:cubicBezTo>
                <a:cubicBezTo>
                  <a:pt x="2366357" y="491836"/>
                  <a:pt x="2421775" y="674716"/>
                  <a:pt x="2540924" y="791094"/>
                </a:cubicBezTo>
                <a:cubicBezTo>
                  <a:pt x="2660073" y="907472"/>
                  <a:pt x="2928851" y="1026622"/>
                  <a:pt x="3023062" y="1073727"/>
                </a:cubicBezTo>
                <a:cubicBezTo>
                  <a:pt x="3117273" y="1120832"/>
                  <a:pt x="3097876" y="1048789"/>
                  <a:pt x="3106189" y="1073727"/>
                </a:cubicBezTo>
                <a:cubicBezTo>
                  <a:pt x="3114502" y="1098665"/>
                  <a:pt x="3089564" y="1170709"/>
                  <a:pt x="3072939" y="1223356"/>
                </a:cubicBezTo>
                <a:cubicBezTo>
                  <a:pt x="3056314" y="1276003"/>
                  <a:pt x="3020292" y="1323109"/>
                  <a:pt x="3006437" y="1389611"/>
                </a:cubicBezTo>
                <a:cubicBezTo>
                  <a:pt x="2992582" y="1456113"/>
                  <a:pt x="2992582" y="1558636"/>
                  <a:pt x="2989811" y="1622367"/>
                </a:cubicBezTo>
                <a:cubicBezTo>
                  <a:pt x="2987040" y="1686098"/>
                  <a:pt x="3017520" y="1699952"/>
                  <a:pt x="2989811" y="1771996"/>
                </a:cubicBezTo>
                <a:cubicBezTo>
                  <a:pt x="2962102" y="1844040"/>
                  <a:pt x="2903913" y="1993669"/>
                  <a:pt x="2823557" y="2054629"/>
                </a:cubicBezTo>
                <a:cubicBezTo>
                  <a:pt x="2743201" y="2115589"/>
                  <a:pt x="2507673" y="2137756"/>
                  <a:pt x="2507673" y="2137756"/>
                </a:cubicBezTo>
                <a:cubicBezTo>
                  <a:pt x="2413462" y="2162694"/>
                  <a:pt x="2344189" y="2220883"/>
                  <a:pt x="2258291" y="2204258"/>
                </a:cubicBezTo>
                <a:cubicBezTo>
                  <a:pt x="2172393" y="2187633"/>
                  <a:pt x="2075411" y="2065712"/>
                  <a:pt x="1992284" y="2038003"/>
                </a:cubicBezTo>
                <a:cubicBezTo>
                  <a:pt x="1909157" y="2010294"/>
                  <a:pt x="1826030" y="2004752"/>
                  <a:pt x="1759528" y="2038003"/>
                </a:cubicBezTo>
                <a:cubicBezTo>
                  <a:pt x="1693026" y="2071254"/>
                  <a:pt x="1657004" y="2190404"/>
                  <a:pt x="1593273" y="2237509"/>
                </a:cubicBezTo>
                <a:cubicBezTo>
                  <a:pt x="1529542" y="2284614"/>
                  <a:pt x="1413164" y="2309552"/>
                  <a:pt x="1377142" y="2320636"/>
                </a:cubicBezTo>
                <a:cubicBezTo>
                  <a:pt x="1341120" y="2331720"/>
                  <a:pt x="1404851" y="2337262"/>
                  <a:pt x="1377142" y="2304011"/>
                </a:cubicBezTo>
                <a:cubicBezTo>
                  <a:pt x="1349433" y="2270760"/>
                  <a:pt x="1277390" y="2176549"/>
                  <a:pt x="1210888" y="2121131"/>
                </a:cubicBezTo>
                <a:cubicBezTo>
                  <a:pt x="1144386" y="2065713"/>
                  <a:pt x="1039091" y="1999211"/>
                  <a:pt x="978131" y="1971502"/>
                </a:cubicBezTo>
                <a:cubicBezTo>
                  <a:pt x="917171" y="1943793"/>
                  <a:pt x="914401" y="1960418"/>
                  <a:pt x="845128" y="1954876"/>
                </a:cubicBezTo>
                <a:cubicBezTo>
                  <a:pt x="775855" y="1949334"/>
                  <a:pt x="651164" y="1932709"/>
                  <a:pt x="562495" y="1938251"/>
                </a:cubicBezTo>
                <a:cubicBezTo>
                  <a:pt x="473826" y="1943793"/>
                  <a:pt x="379615" y="1990898"/>
                  <a:pt x="313113" y="1988127"/>
                </a:cubicBezTo>
                <a:cubicBezTo>
                  <a:pt x="246611" y="1985356"/>
                  <a:pt x="196735" y="1965960"/>
                  <a:pt x="163484" y="1921625"/>
                </a:cubicBezTo>
                <a:cubicBezTo>
                  <a:pt x="130233" y="1877290"/>
                  <a:pt x="116379" y="1805247"/>
                  <a:pt x="113608" y="1722120"/>
                </a:cubicBezTo>
                <a:cubicBezTo>
                  <a:pt x="110837" y="1638993"/>
                  <a:pt x="163485" y="1517073"/>
                  <a:pt x="146859" y="1422862"/>
                </a:cubicBezTo>
                <a:cubicBezTo>
                  <a:pt x="130233" y="1328651"/>
                  <a:pt x="27710" y="1220585"/>
                  <a:pt x="13855" y="1156854"/>
                </a:cubicBezTo>
                <a:cubicBezTo>
                  <a:pt x="0" y="1093123"/>
                  <a:pt x="49877" y="1082040"/>
                  <a:pt x="63731" y="1040476"/>
                </a:cubicBezTo>
                <a:cubicBezTo>
                  <a:pt x="77586" y="998913"/>
                  <a:pt x="83127" y="954579"/>
                  <a:pt x="96982" y="907473"/>
                </a:cubicBezTo>
                <a:cubicBezTo>
                  <a:pt x="110837" y="860368"/>
                  <a:pt x="146859" y="757843"/>
                  <a:pt x="146859" y="757843"/>
                </a:cubicBezTo>
                <a:cubicBezTo>
                  <a:pt x="163484" y="707967"/>
                  <a:pt x="126539" y="725977"/>
                  <a:pt x="196735" y="608214"/>
                </a:cubicBezTo>
                <a:cubicBezTo>
                  <a:pt x="266931" y="490451"/>
                  <a:pt x="390699" y="139931"/>
                  <a:pt x="568037" y="51262"/>
                </a:cubicBezTo>
                <a:lnTo>
                  <a:pt x="1277389" y="0"/>
                </a:lnTo>
                <a:lnTo>
                  <a:pt x="2191789" y="92825"/>
                </a:lnTo>
                <a:close/>
              </a:path>
            </a:pathLst>
          </a:custGeom>
          <a:solidFill>
            <a:schemeClr val="bg1">
              <a:lumMod val="50000"/>
              <a:alpha val="7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CREEK</a:t>
            </a:r>
          </a:p>
          <a:p>
            <a:pPr algn="ctr"/>
            <a:endParaRPr lang="en-US" sz="2800" b="1" dirty="0" smtClean="0"/>
          </a:p>
          <a:p>
            <a:pPr algn="ctr"/>
            <a:endParaRPr lang="en-US" sz="2800" b="1" dirty="0" smtClean="0"/>
          </a:p>
        </p:txBody>
      </p:sp>
      <p:sp>
        <p:nvSpPr>
          <p:cNvPr id="86" name="Freeform 85"/>
          <p:cNvSpPr>
            <a:spLocks noChangeAspect="1"/>
          </p:cNvSpPr>
          <p:nvPr/>
        </p:nvSpPr>
        <p:spPr>
          <a:xfrm>
            <a:off x="2898648" y="762000"/>
            <a:ext cx="3516482" cy="2672646"/>
          </a:xfrm>
          <a:custGeom>
            <a:avLst/>
            <a:gdLst>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55" fmla="*/ 110837 w 3244735"/>
              <a:gd name="connsiteY55"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10837 w 3244735"/>
              <a:gd name="connsiteY54"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37 w 3244735"/>
              <a:gd name="connsiteY52"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110837 w 3244735"/>
              <a:gd name="connsiteY51" fmla="*/ 983673 h 24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44735" h="2466109">
                <a:moveTo>
                  <a:pt x="110837" y="983673"/>
                </a:moveTo>
                <a:cubicBezTo>
                  <a:pt x="80357" y="947651"/>
                  <a:pt x="0" y="831273"/>
                  <a:pt x="11084" y="784167"/>
                </a:cubicBezTo>
                <a:cubicBezTo>
                  <a:pt x="22168" y="737061"/>
                  <a:pt x="135774" y="739833"/>
                  <a:pt x="177338" y="701040"/>
                </a:cubicBezTo>
                <a:cubicBezTo>
                  <a:pt x="218902" y="662247"/>
                  <a:pt x="216131" y="581891"/>
                  <a:pt x="260466" y="551411"/>
                </a:cubicBezTo>
                <a:cubicBezTo>
                  <a:pt x="304801" y="520931"/>
                  <a:pt x="390699" y="523702"/>
                  <a:pt x="443346" y="518160"/>
                </a:cubicBezTo>
                <a:cubicBezTo>
                  <a:pt x="495993" y="512618"/>
                  <a:pt x="543098" y="529244"/>
                  <a:pt x="576349" y="518160"/>
                </a:cubicBezTo>
                <a:cubicBezTo>
                  <a:pt x="609600" y="507076"/>
                  <a:pt x="615142" y="465512"/>
                  <a:pt x="642851" y="451658"/>
                </a:cubicBezTo>
                <a:cubicBezTo>
                  <a:pt x="670560" y="437804"/>
                  <a:pt x="714895" y="448887"/>
                  <a:pt x="742604" y="435033"/>
                </a:cubicBezTo>
                <a:cubicBezTo>
                  <a:pt x="770313" y="421179"/>
                  <a:pt x="770313" y="374073"/>
                  <a:pt x="809106" y="368531"/>
                </a:cubicBezTo>
                <a:cubicBezTo>
                  <a:pt x="847899" y="362989"/>
                  <a:pt x="942109" y="412866"/>
                  <a:pt x="975360" y="401782"/>
                </a:cubicBezTo>
                <a:cubicBezTo>
                  <a:pt x="1008611" y="390698"/>
                  <a:pt x="986444" y="324196"/>
                  <a:pt x="1008611" y="302029"/>
                </a:cubicBezTo>
                <a:cubicBezTo>
                  <a:pt x="1030778" y="279862"/>
                  <a:pt x="1086197" y="293716"/>
                  <a:pt x="1108364" y="268778"/>
                </a:cubicBezTo>
                <a:cubicBezTo>
                  <a:pt x="1130531" y="243840"/>
                  <a:pt x="1100051" y="185651"/>
                  <a:pt x="1141615" y="152400"/>
                </a:cubicBezTo>
                <a:cubicBezTo>
                  <a:pt x="1183179" y="119149"/>
                  <a:pt x="1357746" y="69273"/>
                  <a:pt x="1357746" y="69273"/>
                </a:cubicBezTo>
                <a:cubicBezTo>
                  <a:pt x="1415935" y="47106"/>
                  <a:pt x="1432560" y="8312"/>
                  <a:pt x="1490749" y="19396"/>
                </a:cubicBezTo>
                <a:cubicBezTo>
                  <a:pt x="1548938" y="30480"/>
                  <a:pt x="1626524" y="133004"/>
                  <a:pt x="1706880" y="135775"/>
                </a:cubicBezTo>
                <a:cubicBezTo>
                  <a:pt x="1787236" y="138546"/>
                  <a:pt x="1900843" y="52647"/>
                  <a:pt x="1972887" y="36022"/>
                </a:cubicBezTo>
                <a:cubicBezTo>
                  <a:pt x="2044931" y="19397"/>
                  <a:pt x="2108662" y="19397"/>
                  <a:pt x="2139142" y="36022"/>
                </a:cubicBezTo>
                <a:cubicBezTo>
                  <a:pt x="2169622" y="52647"/>
                  <a:pt x="2111433" y="141317"/>
                  <a:pt x="2155767" y="135775"/>
                </a:cubicBezTo>
                <a:cubicBezTo>
                  <a:pt x="2200102" y="130233"/>
                  <a:pt x="2330334" y="0"/>
                  <a:pt x="2405149" y="2771"/>
                </a:cubicBezTo>
                <a:cubicBezTo>
                  <a:pt x="2479964" y="5542"/>
                  <a:pt x="2538153" y="113607"/>
                  <a:pt x="2604655" y="152400"/>
                </a:cubicBezTo>
                <a:cubicBezTo>
                  <a:pt x="2671157" y="191193"/>
                  <a:pt x="2762596" y="196734"/>
                  <a:pt x="2804160" y="235527"/>
                </a:cubicBezTo>
                <a:cubicBezTo>
                  <a:pt x="2845724" y="274320"/>
                  <a:pt x="2837412" y="338051"/>
                  <a:pt x="2854037" y="385156"/>
                </a:cubicBezTo>
                <a:cubicBezTo>
                  <a:pt x="2870662" y="432261"/>
                  <a:pt x="2848495" y="482138"/>
                  <a:pt x="2903913" y="518160"/>
                </a:cubicBezTo>
                <a:cubicBezTo>
                  <a:pt x="2959331" y="554182"/>
                  <a:pt x="3139441" y="556953"/>
                  <a:pt x="3186546" y="601287"/>
                </a:cubicBezTo>
                <a:cubicBezTo>
                  <a:pt x="3233651" y="645621"/>
                  <a:pt x="3244735" y="712123"/>
                  <a:pt x="3186546" y="784167"/>
                </a:cubicBezTo>
                <a:cubicBezTo>
                  <a:pt x="3128357" y="856211"/>
                  <a:pt x="2926080" y="950422"/>
                  <a:pt x="2837411" y="1033549"/>
                </a:cubicBezTo>
                <a:cubicBezTo>
                  <a:pt x="2748742" y="1116676"/>
                  <a:pt x="2707178" y="1216429"/>
                  <a:pt x="2654531" y="1282931"/>
                </a:cubicBezTo>
                <a:cubicBezTo>
                  <a:pt x="2601884" y="1349433"/>
                  <a:pt x="2491047" y="1424247"/>
                  <a:pt x="2521527" y="1432560"/>
                </a:cubicBezTo>
                <a:cubicBezTo>
                  <a:pt x="2552007" y="1440873"/>
                  <a:pt x="2765367" y="1335578"/>
                  <a:pt x="2837411" y="1332807"/>
                </a:cubicBezTo>
                <a:cubicBezTo>
                  <a:pt x="2909455" y="1330036"/>
                  <a:pt x="2928851" y="1379913"/>
                  <a:pt x="2953789" y="1415935"/>
                </a:cubicBezTo>
                <a:cubicBezTo>
                  <a:pt x="2978727" y="1451957"/>
                  <a:pt x="2967644" y="1501833"/>
                  <a:pt x="2987040" y="1548938"/>
                </a:cubicBezTo>
                <a:cubicBezTo>
                  <a:pt x="3006436" y="1596043"/>
                  <a:pt x="3059083" y="1637607"/>
                  <a:pt x="3070167" y="1698567"/>
                </a:cubicBezTo>
                <a:cubicBezTo>
                  <a:pt x="3081251" y="1759527"/>
                  <a:pt x="3042458" y="1864822"/>
                  <a:pt x="3053542" y="1914698"/>
                </a:cubicBezTo>
                <a:cubicBezTo>
                  <a:pt x="3064626" y="1964574"/>
                  <a:pt x="3111731" y="1936866"/>
                  <a:pt x="3136669" y="1997826"/>
                </a:cubicBezTo>
                <a:cubicBezTo>
                  <a:pt x="3161607" y="2058786"/>
                  <a:pt x="3208713" y="2208415"/>
                  <a:pt x="3203171" y="2280458"/>
                </a:cubicBezTo>
                <a:cubicBezTo>
                  <a:pt x="3197629" y="2352501"/>
                  <a:pt x="3192087" y="2399607"/>
                  <a:pt x="3103418" y="2430087"/>
                </a:cubicBezTo>
                <a:cubicBezTo>
                  <a:pt x="3014749" y="2460567"/>
                  <a:pt x="2854037" y="2466109"/>
                  <a:pt x="2671157" y="2463338"/>
                </a:cubicBezTo>
                <a:cubicBezTo>
                  <a:pt x="2488277" y="2460567"/>
                  <a:pt x="2006138" y="2413462"/>
                  <a:pt x="2006138" y="2413462"/>
                </a:cubicBezTo>
                <a:lnTo>
                  <a:pt x="1623753" y="2380211"/>
                </a:lnTo>
                <a:cubicBezTo>
                  <a:pt x="1507375" y="2369127"/>
                  <a:pt x="1440873" y="2346960"/>
                  <a:pt x="1307869" y="2346960"/>
                </a:cubicBezTo>
                <a:cubicBezTo>
                  <a:pt x="1174865" y="2346960"/>
                  <a:pt x="978131" y="2405149"/>
                  <a:pt x="825731" y="2380211"/>
                </a:cubicBezTo>
                <a:cubicBezTo>
                  <a:pt x="673331" y="2355273"/>
                  <a:pt x="484909" y="2261062"/>
                  <a:pt x="393469" y="2197331"/>
                </a:cubicBezTo>
                <a:cubicBezTo>
                  <a:pt x="302029" y="2133600"/>
                  <a:pt x="318655" y="2050473"/>
                  <a:pt x="277091" y="1997826"/>
                </a:cubicBezTo>
                <a:cubicBezTo>
                  <a:pt x="235527" y="1945179"/>
                  <a:pt x="171796" y="1906385"/>
                  <a:pt x="144087" y="1881447"/>
                </a:cubicBezTo>
                <a:cubicBezTo>
                  <a:pt x="116378" y="1856509"/>
                  <a:pt x="96982" y="1873134"/>
                  <a:pt x="110837" y="1848196"/>
                </a:cubicBezTo>
                <a:cubicBezTo>
                  <a:pt x="124692" y="1823258"/>
                  <a:pt x="193964" y="1790007"/>
                  <a:pt x="227215" y="1731818"/>
                </a:cubicBezTo>
                <a:cubicBezTo>
                  <a:pt x="260466" y="1673629"/>
                  <a:pt x="310342" y="1573876"/>
                  <a:pt x="310342" y="1499062"/>
                </a:cubicBezTo>
                <a:cubicBezTo>
                  <a:pt x="310342" y="1424248"/>
                  <a:pt x="241069" y="1343891"/>
                  <a:pt x="227215" y="1282931"/>
                </a:cubicBezTo>
                <a:cubicBezTo>
                  <a:pt x="213361" y="1221971"/>
                  <a:pt x="232757" y="1180407"/>
                  <a:pt x="227215" y="1133302"/>
                </a:cubicBezTo>
                <a:cubicBezTo>
                  <a:pt x="221673" y="1086197"/>
                  <a:pt x="213360" y="1025236"/>
                  <a:pt x="193964" y="1000298"/>
                </a:cubicBezTo>
                <a:cubicBezTo>
                  <a:pt x="174568" y="975360"/>
                  <a:pt x="141317" y="1019695"/>
                  <a:pt x="110837" y="983673"/>
                </a:cubicBezTo>
                <a:close/>
              </a:path>
            </a:pathLst>
          </a:custGeom>
          <a:solidFill>
            <a:srgbClr val="FFC000">
              <a:alpha val="70000"/>
            </a:srgb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CHEROKEE</a:t>
            </a:r>
            <a:endParaRPr lang="en-US" sz="2800" b="1" dirty="0"/>
          </a:p>
        </p:txBody>
      </p:sp>
      <p:sp useBgFill="1">
        <p:nvSpPr>
          <p:cNvPr id="3" name="TextBox 2"/>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sp>
        <p:nvSpPr>
          <p:cNvPr id="4" name="Rounded Rectangle 3"/>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3687711" y="2438400"/>
            <a:ext cx="1348232" cy="967822"/>
          </a:xfrm>
          <a:custGeom>
            <a:avLst/>
            <a:gdLst>
              <a:gd name="connsiteX0" fmla="*/ 1430694 w 2684106"/>
              <a:gd name="connsiteY0" fmla="*/ 192832 h 1926772"/>
              <a:gd name="connsiteX1" fmla="*/ 1654628 w 2684106"/>
              <a:gd name="connsiteY1" fmla="*/ 314130 h 1926772"/>
              <a:gd name="connsiteX2" fmla="*/ 1747934 w 2684106"/>
              <a:gd name="connsiteY2" fmla="*/ 360783 h 1926772"/>
              <a:gd name="connsiteX3" fmla="*/ 1934547 w 2684106"/>
              <a:gd name="connsiteY3" fmla="*/ 258147 h 1926772"/>
              <a:gd name="connsiteX4" fmla="*/ 2093167 w 2684106"/>
              <a:gd name="connsiteY4" fmla="*/ 267477 h 1926772"/>
              <a:gd name="connsiteX5" fmla="*/ 2121159 w 2684106"/>
              <a:gd name="connsiteY5" fmla="*/ 146179 h 1926772"/>
              <a:gd name="connsiteX6" fmla="*/ 2233126 w 2684106"/>
              <a:gd name="connsiteY6" fmla="*/ 6220 h 1926772"/>
              <a:gd name="connsiteX7" fmla="*/ 2279779 w 2684106"/>
              <a:gd name="connsiteY7" fmla="*/ 108857 h 1926772"/>
              <a:gd name="connsiteX8" fmla="*/ 2587690 w 2684106"/>
              <a:gd name="connsiteY8" fmla="*/ 164840 h 1926772"/>
              <a:gd name="connsiteX9" fmla="*/ 2606351 w 2684106"/>
              <a:gd name="connsiteY9" fmla="*/ 295469 h 1926772"/>
              <a:gd name="connsiteX10" fmla="*/ 2597020 w 2684106"/>
              <a:gd name="connsiteY10" fmla="*/ 463420 h 1926772"/>
              <a:gd name="connsiteX11" fmla="*/ 2680996 w 2684106"/>
              <a:gd name="connsiteY11" fmla="*/ 556726 h 1926772"/>
              <a:gd name="connsiteX12" fmla="*/ 2578359 w 2684106"/>
              <a:gd name="connsiteY12" fmla="*/ 622040 h 1926772"/>
              <a:gd name="connsiteX13" fmla="*/ 2541037 w 2684106"/>
              <a:gd name="connsiteY13" fmla="*/ 836645 h 1926772"/>
              <a:gd name="connsiteX14" fmla="*/ 2419739 w 2684106"/>
              <a:gd name="connsiteY14" fmla="*/ 808653 h 1926772"/>
              <a:gd name="connsiteX15" fmla="*/ 2354424 w 2684106"/>
              <a:gd name="connsiteY15" fmla="*/ 976604 h 1926772"/>
              <a:gd name="connsiteX16" fmla="*/ 2382416 w 2684106"/>
              <a:gd name="connsiteY16" fmla="*/ 1107232 h 1926772"/>
              <a:gd name="connsiteX17" fmla="*/ 2279779 w 2684106"/>
              <a:gd name="connsiteY17" fmla="*/ 1144555 h 1926772"/>
              <a:gd name="connsiteX18" fmla="*/ 2317102 w 2684106"/>
              <a:gd name="connsiteY18" fmla="*/ 1284514 h 1926772"/>
              <a:gd name="connsiteX19" fmla="*/ 2354424 w 2684106"/>
              <a:gd name="connsiteY19" fmla="*/ 1452465 h 1926772"/>
              <a:gd name="connsiteX20" fmla="*/ 2233126 w 2684106"/>
              <a:gd name="connsiteY20" fmla="*/ 1536440 h 1926772"/>
              <a:gd name="connsiteX21" fmla="*/ 2167812 w 2684106"/>
              <a:gd name="connsiteY21" fmla="*/ 1704392 h 1926772"/>
              <a:gd name="connsiteX22" fmla="*/ 1990530 w 2684106"/>
              <a:gd name="connsiteY22" fmla="*/ 1723053 h 1926772"/>
              <a:gd name="connsiteX23" fmla="*/ 1878563 w 2684106"/>
              <a:gd name="connsiteY23" fmla="*/ 1704392 h 1926772"/>
              <a:gd name="connsiteX24" fmla="*/ 1859902 w 2684106"/>
              <a:gd name="connsiteY24" fmla="*/ 1741714 h 1926772"/>
              <a:gd name="connsiteX25" fmla="*/ 1822579 w 2684106"/>
              <a:gd name="connsiteY25" fmla="*/ 1769706 h 1926772"/>
              <a:gd name="connsiteX26" fmla="*/ 1579983 w 2684106"/>
              <a:gd name="connsiteY26" fmla="*/ 1844351 h 1926772"/>
              <a:gd name="connsiteX27" fmla="*/ 1533330 w 2684106"/>
              <a:gd name="connsiteY27" fmla="*/ 1918996 h 1926772"/>
              <a:gd name="connsiteX28" fmla="*/ 1421363 w 2684106"/>
              <a:gd name="connsiteY28" fmla="*/ 1797698 h 1926772"/>
              <a:gd name="connsiteX29" fmla="*/ 1356049 w 2684106"/>
              <a:gd name="connsiteY29" fmla="*/ 1788367 h 1926772"/>
              <a:gd name="connsiteX30" fmla="*/ 1178767 w 2684106"/>
              <a:gd name="connsiteY30" fmla="*/ 1807028 h 1926772"/>
              <a:gd name="connsiteX31" fmla="*/ 1020147 w 2684106"/>
              <a:gd name="connsiteY31" fmla="*/ 1853681 h 1926772"/>
              <a:gd name="connsiteX32" fmla="*/ 908179 w 2684106"/>
              <a:gd name="connsiteY32" fmla="*/ 1825689 h 1926772"/>
              <a:gd name="connsiteX33" fmla="*/ 674914 w 2684106"/>
              <a:gd name="connsiteY33" fmla="*/ 1741714 h 1926772"/>
              <a:gd name="connsiteX34" fmla="*/ 497632 w 2684106"/>
              <a:gd name="connsiteY34" fmla="*/ 1723053 h 1926772"/>
              <a:gd name="connsiteX35" fmla="*/ 422988 w 2684106"/>
              <a:gd name="connsiteY35" fmla="*/ 1620416 h 1926772"/>
              <a:gd name="connsiteX36" fmla="*/ 394996 w 2684106"/>
              <a:gd name="connsiteY36" fmla="*/ 1461796 h 1926772"/>
              <a:gd name="connsiteX37" fmla="*/ 217714 w 2684106"/>
              <a:gd name="connsiteY37" fmla="*/ 1443134 h 1926772"/>
              <a:gd name="connsiteX38" fmla="*/ 143069 w 2684106"/>
              <a:gd name="connsiteY38" fmla="*/ 1573763 h 1926772"/>
              <a:gd name="connsiteX39" fmla="*/ 68424 w 2684106"/>
              <a:gd name="connsiteY39" fmla="*/ 1536440 h 1926772"/>
              <a:gd name="connsiteX40" fmla="*/ 124408 w 2684106"/>
              <a:gd name="connsiteY40" fmla="*/ 1443134 h 1926772"/>
              <a:gd name="connsiteX41" fmla="*/ 115077 w 2684106"/>
              <a:gd name="connsiteY41" fmla="*/ 1396481 h 1926772"/>
              <a:gd name="connsiteX42" fmla="*/ 3110 w 2684106"/>
              <a:gd name="connsiteY42" fmla="*/ 1377820 h 1926772"/>
              <a:gd name="connsiteX43" fmla="*/ 96416 w 2684106"/>
              <a:gd name="connsiteY43" fmla="*/ 1135224 h 1926772"/>
              <a:gd name="connsiteX44" fmla="*/ 208383 w 2684106"/>
              <a:gd name="connsiteY44" fmla="*/ 1228530 h 1926772"/>
              <a:gd name="connsiteX45" fmla="*/ 348343 w 2684106"/>
              <a:gd name="connsiteY45" fmla="*/ 1331167 h 1926772"/>
              <a:gd name="connsiteX46" fmla="*/ 385665 w 2684106"/>
              <a:gd name="connsiteY46" fmla="*/ 1181877 h 1926772"/>
              <a:gd name="connsiteX47" fmla="*/ 422988 w 2684106"/>
              <a:gd name="connsiteY47" fmla="*/ 1181877 h 1926772"/>
              <a:gd name="connsiteX48" fmla="*/ 581608 w 2684106"/>
              <a:gd name="connsiteY48" fmla="*/ 1004596 h 1926772"/>
              <a:gd name="connsiteX49" fmla="*/ 684245 w 2684106"/>
              <a:gd name="connsiteY49" fmla="*/ 827314 h 1926772"/>
              <a:gd name="connsiteX50" fmla="*/ 758890 w 2684106"/>
              <a:gd name="connsiteY50" fmla="*/ 724677 h 1926772"/>
              <a:gd name="connsiteX51" fmla="*/ 814873 w 2684106"/>
              <a:gd name="connsiteY51" fmla="*/ 566057 h 1926772"/>
              <a:gd name="connsiteX52" fmla="*/ 908179 w 2684106"/>
              <a:gd name="connsiteY52" fmla="*/ 678024 h 1926772"/>
              <a:gd name="connsiteX53" fmla="*/ 954832 w 2684106"/>
              <a:gd name="connsiteY53" fmla="*/ 538065 h 1926772"/>
              <a:gd name="connsiteX54" fmla="*/ 1020147 w 2684106"/>
              <a:gd name="connsiteY54" fmla="*/ 575387 h 1926772"/>
              <a:gd name="connsiteX55" fmla="*/ 1057469 w 2684106"/>
              <a:gd name="connsiteY55" fmla="*/ 519404 h 1926772"/>
              <a:gd name="connsiteX56" fmla="*/ 1104122 w 2684106"/>
              <a:gd name="connsiteY56" fmla="*/ 603379 h 1926772"/>
              <a:gd name="connsiteX57" fmla="*/ 1216090 w 2684106"/>
              <a:gd name="connsiteY57" fmla="*/ 500743 h 1926772"/>
              <a:gd name="connsiteX58" fmla="*/ 1346718 w 2684106"/>
              <a:gd name="connsiteY58" fmla="*/ 407436 h 1926772"/>
              <a:gd name="connsiteX59" fmla="*/ 1402702 w 2684106"/>
              <a:gd name="connsiteY59" fmla="*/ 239485 h 1926772"/>
              <a:gd name="connsiteX60" fmla="*/ 1430694 w 2684106"/>
              <a:gd name="connsiteY60" fmla="*/ 192832 h 192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84106" h="1926772">
                <a:moveTo>
                  <a:pt x="1430694" y="192832"/>
                </a:moveTo>
                <a:cubicBezTo>
                  <a:pt x="1472682" y="205273"/>
                  <a:pt x="1601755" y="286138"/>
                  <a:pt x="1654628" y="314130"/>
                </a:cubicBezTo>
                <a:cubicBezTo>
                  <a:pt x="1707501" y="342122"/>
                  <a:pt x="1701281" y="370113"/>
                  <a:pt x="1747934" y="360783"/>
                </a:cubicBezTo>
                <a:cubicBezTo>
                  <a:pt x="1794587" y="351453"/>
                  <a:pt x="1877008" y="273698"/>
                  <a:pt x="1934547" y="258147"/>
                </a:cubicBezTo>
                <a:cubicBezTo>
                  <a:pt x="1992086" y="242596"/>
                  <a:pt x="2062065" y="286138"/>
                  <a:pt x="2093167" y="267477"/>
                </a:cubicBezTo>
                <a:cubicBezTo>
                  <a:pt x="2124269" y="248816"/>
                  <a:pt x="2097833" y="189722"/>
                  <a:pt x="2121159" y="146179"/>
                </a:cubicBezTo>
                <a:cubicBezTo>
                  <a:pt x="2144485" y="102636"/>
                  <a:pt x="2206690" y="12440"/>
                  <a:pt x="2233126" y="6220"/>
                </a:cubicBezTo>
                <a:cubicBezTo>
                  <a:pt x="2259562" y="0"/>
                  <a:pt x="2220685" y="82420"/>
                  <a:pt x="2279779" y="108857"/>
                </a:cubicBezTo>
                <a:cubicBezTo>
                  <a:pt x="2338873" y="135294"/>
                  <a:pt x="2533261" y="133738"/>
                  <a:pt x="2587690" y="164840"/>
                </a:cubicBezTo>
                <a:cubicBezTo>
                  <a:pt x="2642119" y="195942"/>
                  <a:pt x="2604796" y="245706"/>
                  <a:pt x="2606351" y="295469"/>
                </a:cubicBezTo>
                <a:cubicBezTo>
                  <a:pt x="2607906" y="345232"/>
                  <a:pt x="2584579" y="419877"/>
                  <a:pt x="2597020" y="463420"/>
                </a:cubicBezTo>
                <a:cubicBezTo>
                  <a:pt x="2609461" y="506963"/>
                  <a:pt x="2684106" y="530289"/>
                  <a:pt x="2680996" y="556726"/>
                </a:cubicBezTo>
                <a:cubicBezTo>
                  <a:pt x="2677886" y="583163"/>
                  <a:pt x="2601685" y="575387"/>
                  <a:pt x="2578359" y="622040"/>
                </a:cubicBezTo>
                <a:cubicBezTo>
                  <a:pt x="2555033" y="668693"/>
                  <a:pt x="2567474" y="805543"/>
                  <a:pt x="2541037" y="836645"/>
                </a:cubicBezTo>
                <a:cubicBezTo>
                  <a:pt x="2514600" y="867747"/>
                  <a:pt x="2450841" y="785327"/>
                  <a:pt x="2419739" y="808653"/>
                </a:cubicBezTo>
                <a:cubicBezTo>
                  <a:pt x="2388637" y="831979"/>
                  <a:pt x="2360645" y="926841"/>
                  <a:pt x="2354424" y="976604"/>
                </a:cubicBezTo>
                <a:cubicBezTo>
                  <a:pt x="2348204" y="1026367"/>
                  <a:pt x="2394857" y="1079240"/>
                  <a:pt x="2382416" y="1107232"/>
                </a:cubicBezTo>
                <a:cubicBezTo>
                  <a:pt x="2369975" y="1135224"/>
                  <a:pt x="2290665" y="1115008"/>
                  <a:pt x="2279779" y="1144555"/>
                </a:cubicBezTo>
                <a:cubicBezTo>
                  <a:pt x="2268893" y="1174102"/>
                  <a:pt x="2304661" y="1233196"/>
                  <a:pt x="2317102" y="1284514"/>
                </a:cubicBezTo>
                <a:cubicBezTo>
                  <a:pt x="2329543" y="1335832"/>
                  <a:pt x="2368420" y="1410477"/>
                  <a:pt x="2354424" y="1452465"/>
                </a:cubicBezTo>
                <a:cubicBezTo>
                  <a:pt x="2340428" y="1494453"/>
                  <a:pt x="2264228" y="1494452"/>
                  <a:pt x="2233126" y="1536440"/>
                </a:cubicBezTo>
                <a:cubicBezTo>
                  <a:pt x="2202024" y="1578428"/>
                  <a:pt x="2208245" y="1673290"/>
                  <a:pt x="2167812" y="1704392"/>
                </a:cubicBezTo>
                <a:cubicBezTo>
                  <a:pt x="2127379" y="1735494"/>
                  <a:pt x="2038738" y="1723053"/>
                  <a:pt x="1990530" y="1723053"/>
                </a:cubicBezTo>
                <a:cubicBezTo>
                  <a:pt x="1942322" y="1723053"/>
                  <a:pt x="1900334" y="1701282"/>
                  <a:pt x="1878563" y="1704392"/>
                </a:cubicBezTo>
                <a:cubicBezTo>
                  <a:pt x="1856792" y="1707502"/>
                  <a:pt x="1869233" y="1730828"/>
                  <a:pt x="1859902" y="1741714"/>
                </a:cubicBezTo>
                <a:cubicBezTo>
                  <a:pt x="1850571" y="1752600"/>
                  <a:pt x="1869232" y="1752600"/>
                  <a:pt x="1822579" y="1769706"/>
                </a:cubicBezTo>
                <a:cubicBezTo>
                  <a:pt x="1775926" y="1786812"/>
                  <a:pt x="1628191" y="1819469"/>
                  <a:pt x="1579983" y="1844351"/>
                </a:cubicBezTo>
                <a:cubicBezTo>
                  <a:pt x="1531775" y="1869233"/>
                  <a:pt x="1559767" y="1926772"/>
                  <a:pt x="1533330" y="1918996"/>
                </a:cubicBezTo>
                <a:cubicBezTo>
                  <a:pt x="1506893" y="1911221"/>
                  <a:pt x="1450910" y="1819469"/>
                  <a:pt x="1421363" y="1797698"/>
                </a:cubicBezTo>
                <a:cubicBezTo>
                  <a:pt x="1391816" y="1775927"/>
                  <a:pt x="1396482" y="1786812"/>
                  <a:pt x="1356049" y="1788367"/>
                </a:cubicBezTo>
                <a:cubicBezTo>
                  <a:pt x="1315616" y="1789922"/>
                  <a:pt x="1234751" y="1796142"/>
                  <a:pt x="1178767" y="1807028"/>
                </a:cubicBezTo>
                <a:cubicBezTo>
                  <a:pt x="1122783" y="1817914"/>
                  <a:pt x="1065245" y="1850571"/>
                  <a:pt x="1020147" y="1853681"/>
                </a:cubicBezTo>
                <a:cubicBezTo>
                  <a:pt x="975049" y="1856791"/>
                  <a:pt x="965718" y="1844350"/>
                  <a:pt x="908179" y="1825689"/>
                </a:cubicBezTo>
                <a:cubicBezTo>
                  <a:pt x="850640" y="1807028"/>
                  <a:pt x="743338" y="1758820"/>
                  <a:pt x="674914" y="1741714"/>
                </a:cubicBezTo>
                <a:cubicBezTo>
                  <a:pt x="606490" y="1724608"/>
                  <a:pt x="539620" y="1743269"/>
                  <a:pt x="497632" y="1723053"/>
                </a:cubicBezTo>
                <a:cubicBezTo>
                  <a:pt x="455644" y="1702837"/>
                  <a:pt x="440094" y="1663959"/>
                  <a:pt x="422988" y="1620416"/>
                </a:cubicBezTo>
                <a:cubicBezTo>
                  <a:pt x="405882" y="1576873"/>
                  <a:pt x="429208" y="1491343"/>
                  <a:pt x="394996" y="1461796"/>
                </a:cubicBezTo>
                <a:cubicBezTo>
                  <a:pt x="360784" y="1432249"/>
                  <a:pt x="259702" y="1424473"/>
                  <a:pt x="217714" y="1443134"/>
                </a:cubicBezTo>
                <a:cubicBezTo>
                  <a:pt x="175726" y="1461795"/>
                  <a:pt x="167951" y="1558212"/>
                  <a:pt x="143069" y="1573763"/>
                </a:cubicBezTo>
                <a:cubicBezTo>
                  <a:pt x="118187" y="1589314"/>
                  <a:pt x="71534" y="1558211"/>
                  <a:pt x="68424" y="1536440"/>
                </a:cubicBezTo>
                <a:cubicBezTo>
                  <a:pt x="65314" y="1514669"/>
                  <a:pt x="116633" y="1466461"/>
                  <a:pt x="124408" y="1443134"/>
                </a:cubicBezTo>
                <a:cubicBezTo>
                  <a:pt x="132184" y="1419808"/>
                  <a:pt x="135293" y="1407367"/>
                  <a:pt x="115077" y="1396481"/>
                </a:cubicBezTo>
                <a:cubicBezTo>
                  <a:pt x="94861" y="1385595"/>
                  <a:pt x="6220" y="1421363"/>
                  <a:pt x="3110" y="1377820"/>
                </a:cubicBezTo>
                <a:cubicBezTo>
                  <a:pt x="0" y="1334277"/>
                  <a:pt x="62204" y="1160106"/>
                  <a:pt x="96416" y="1135224"/>
                </a:cubicBezTo>
                <a:cubicBezTo>
                  <a:pt x="130628" y="1110342"/>
                  <a:pt x="166395" y="1195873"/>
                  <a:pt x="208383" y="1228530"/>
                </a:cubicBezTo>
                <a:cubicBezTo>
                  <a:pt x="250371" y="1261187"/>
                  <a:pt x="318796" y="1338942"/>
                  <a:pt x="348343" y="1331167"/>
                </a:cubicBezTo>
                <a:cubicBezTo>
                  <a:pt x="377890" y="1323392"/>
                  <a:pt x="373224" y="1206759"/>
                  <a:pt x="385665" y="1181877"/>
                </a:cubicBezTo>
                <a:cubicBezTo>
                  <a:pt x="398106" y="1156995"/>
                  <a:pt x="390331" y="1211424"/>
                  <a:pt x="422988" y="1181877"/>
                </a:cubicBezTo>
                <a:cubicBezTo>
                  <a:pt x="455645" y="1152330"/>
                  <a:pt x="538065" y="1063690"/>
                  <a:pt x="581608" y="1004596"/>
                </a:cubicBezTo>
                <a:cubicBezTo>
                  <a:pt x="625151" y="945502"/>
                  <a:pt x="654698" y="873967"/>
                  <a:pt x="684245" y="827314"/>
                </a:cubicBezTo>
                <a:cubicBezTo>
                  <a:pt x="713792" y="780661"/>
                  <a:pt x="737119" y="768220"/>
                  <a:pt x="758890" y="724677"/>
                </a:cubicBezTo>
                <a:cubicBezTo>
                  <a:pt x="780661" y="681134"/>
                  <a:pt x="789992" y="573832"/>
                  <a:pt x="814873" y="566057"/>
                </a:cubicBezTo>
                <a:cubicBezTo>
                  <a:pt x="839754" y="558282"/>
                  <a:pt x="884853" y="682689"/>
                  <a:pt x="908179" y="678024"/>
                </a:cubicBezTo>
                <a:cubicBezTo>
                  <a:pt x="931505" y="673359"/>
                  <a:pt x="936171" y="555171"/>
                  <a:pt x="954832" y="538065"/>
                </a:cubicBezTo>
                <a:cubicBezTo>
                  <a:pt x="973493" y="520959"/>
                  <a:pt x="1003041" y="578497"/>
                  <a:pt x="1020147" y="575387"/>
                </a:cubicBezTo>
                <a:cubicBezTo>
                  <a:pt x="1037253" y="572277"/>
                  <a:pt x="1043473" y="514739"/>
                  <a:pt x="1057469" y="519404"/>
                </a:cubicBezTo>
                <a:cubicBezTo>
                  <a:pt x="1071465" y="524069"/>
                  <a:pt x="1077685" y="606489"/>
                  <a:pt x="1104122" y="603379"/>
                </a:cubicBezTo>
                <a:cubicBezTo>
                  <a:pt x="1130559" y="600269"/>
                  <a:pt x="1175657" y="533400"/>
                  <a:pt x="1216090" y="500743"/>
                </a:cubicBezTo>
                <a:cubicBezTo>
                  <a:pt x="1256523" y="468086"/>
                  <a:pt x="1315616" y="450979"/>
                  <a:pt x="1346718" y="407436"/>
                </a:cubicBezTo>
                <a:cubicBezTo>
                  <a:pt x="1377820" y="363893"/>
                  <a:pt x="1391816" y="276807"/>
                  <a:pt x="1402702" y="239485"/>
                </a:cubicBezTo>
                <a:cubicBezTo>
                  <a:pt x="1413588" y="202163"/>
                  <a:pt x="1388706" y="180391"/>
                  <a:pt x="1430694" y="192832"/>
                </a:cubicBezTo>
                <a:close/>
              </a:path>
            </a:pathLst>
          </a:custGeom>
          <a:solidFill>
            <a:srgbClr val="DC690A"/>
          </a:solidFill>
          <a:ln w="63500">
            <a:solidFill>
              <a:schemeClr val="accent6">
                <a:lumMod val="50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p:cNvSpPr txBox="1"/>
          <p:nvPr/>
        </p:nvSpPr>
        <p:spPr>
          <a:xfrm>
            <a:off x="228600" y="1295400"/>
            <a:ext cx="1752600" cy="707886"/>
          </a:xfrm>
          <a:prstGeom prst="rect">
            <a:avLst/>
          </a:prstGeom>
          <a:solidFill>
            <a:schemeClr val="tx1"/>
          </a:solidFill>
        </p:spPr>
        <p:txBody>
          <a:bodyPr wrap="square" rtlCol="0">
            <a:spAutoFit/>
          </a:bodyPr>
          <a:lstStyle/>
          <a:p>
            <a:pPr algn="ctr"/>
            <a:r>
              <a:rPr lang="en-US" sz="4000" b="1" dirty="0" smtClean="0">
                <a:solidFill>
                  <a:schemeClr val="bg1"/>
                </a:solidFill>
              </a:rPr>
              <a:t>1830</a:t>
            </a:r>
            <a:endParaRPr lang="en-US" sz="4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grpId="0" nodeType="withEffect">
                                  <p:stCondLst>
                                    <p:cond delay="0"/>
                                  </p:stCondLst>
                                  <p:childTnLst>
                                    <p:animClr clrSpc="rgb">
                                      <p:cBhvr>
                                        <p:cTn id="6" dur="1000" fill="hold"/>
                                        <p:tgtEl>
                                          <p:spTgt spid="94"/>
                                        </p:tgtEl>
                                        <p:attrNameLst>
                                          <p:attrName>fillcolor</p:attrName>
                                        </p:attrNameLst>
                                      </p:cBhvr>
                                      <p:to>
                                        <a:srgbClr val="CC6600"/>
                                      </p:to>
                                    </p:animClr>
                                    <p:set>
                                      <p:cBhvr>
                                        <p:cTn id="7" dur="1000" fill="hold"/>
                                        <p:tgtEl>
                                          <p:spTgt spid="94"/>
                                        </p:tgtEl>
                                        <p:attrNameLst>
                                          <p:attrName>fill.type</p:attrName>
                                        </p:attrNameLst>
                                      </p:cBhvr>
                                      <p:to>
                                        <p:strVal val="solid"/>
                                      </p:to>
                                    </p:set>
                                    <p:set>
                                      <p:cBhvr>
                                        <p:cTn id="8" dur="1000" fill="hold"/>
                                        <p:tgtEl>
                                          <p:spTgt spid="9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53" presetClass="exit" presetSubtype="0" fill="hold" nodeType="clickEffect">
                                  <p:stCondLst>
                                    <p:cond delay="0"/>
                                  </p:stCondLst>
                                  <p:childTnLst>
                                    <p:anim calcmode="lin" valueType="num">
                                      <p:cBhvr>
                                        <p:cTn id="12" dur="1000"/>
                                        <p:tgtEl>
                                          <p:spTgt spid="70"/>
                                        </p:tgtEl>
                                        <p:attrNameLst>
                                          <p:attrName>ppt_w</p:attrName>
                                        </p:attrNameLst>
                                      </p:cBhvr>
                                      <p:tavLst>
                                        <p:tav tm="0">
                                          <p:val>
                                            <p:strVal val="ppt_w"/>
                                          </p:val>
                                        </p:tav>
                                        <p:tav tm="100000">
                                          <p:val>
                                            <p:fltVal val="0"/>
                                          </p:val>
                                        </p:tav>
                                      </p:tavLst>
                                    </p:anim>
                                    <p:anim calcmode="lin" valueType="num">
                                      <p:cBhvr>
                                        <p:cTn id="13" dur="1000"/>
                                        <p:tgtEl>
                                          <p:spTgt spid="70"/>
                                        </p:tgtEl>
                                        <p:attrNameLst>
                                          <p:attrName>ppt_h</p:attrName>
                                        </p:attrNameLst>
                                      </p:cBhvr>
                                      <p:tavLst>
                                        <p:tav tm="0">
                                          <p:val>
                                            <p:strVal val="ppt_h"/>
                                          </p:val>
                                        </p:tav>
                                        <p:tav tm="100000">
                                          <p:val>
                                            <p:fltVal val="0"/>
                                          </p:val>
                                        </p:tav>
                                      </p:tavLst>
                                    </p:anim>
                                    <p:animEffect transition="out" filter="fade">
                                      <p:cBhvr>
                                        <p:cTn id="14" dur="1000"/>
                                        <p:tgtEl>
                                          <p:spTgt spid="70"/>
                                        </p:tgtEl>
                                      </p:cBhvr>
                                    </p:animEffect>
                                    <p:set>
                                      <p:cBhvr>
                                        <p:cTn id="15" dur="1" fill="hold">
                                          <p:stCondLst>
                                            <p:cond delay="999"/>
                                          </p:stCondLst>
                                        </p:cTn>
                                        <p:tgtEl>
                                          <p:spTgt spid="70"/>
                                        </p:tgtEl>
                                        <p:attrNameLst>
                                          <p:attrName>style.visibility</p:attrName>
                                        </p:attrNameLst>
                                      </p:cBhvr>
                                      <p:to>
                                        <p:strVal val="hidden"/>
                                      </p:to>
                                    </p:set>
                                  </p:childTnLst>
                                </p:cTn>
                              </p:par>
                              <p:par>
                                <p:cTn id="16" presetID="53" presetClass="exit" presetSubtype="0" fill="hold" nodeType="withEffect">
                                  <p:stCondLst>
                                    <p:cond delay="0"/>
                                  </p:stCondLst>
                                  <p:childTnLst>
                                    <p:anim calcmode="lin" valueType="num">
                                      <p:cBhvr>
                                        <p:cTn id="17" dur="500"/>
                                        <p:tgtEl>
                                          <p:spTgt spid="90"/>
                                        </p:tgtEl>
                                        <p:attrNameLst>
                                          <p:attrName>ppt_w</p:attrName>
                                        </p:attrNameLst>
                                      </p:cBhvr>
                                      <p:tavLst>
                                        <p:tav tm="0">
                                          <p:val>
                                            <p:strVal val="ppt_w"/>
                                          </p:val>
                                        </p:tav>
                                        <p:tav tm="100000">
                                          <p:val>
                                            <p:fltVal val="0"/>
                                          </p:val>
                                        </p:tav>
                                      </p:tavLst>
                                    </p:anim>
                                    <p:anim calcmode="lin" valueType="num">
                                      <p:cBhvr>
                                        <p:cTn id="18" dur="500"/>
                                        <p:tgtEl>
                                          <p:spTgt spid="90"/>
                                        </p:tgtEl>
                                        <p:attrNameLst>
                                          <p:attrName>ppt_h</p:attrName>
                                        </p:attrNameLst>
                                      </p:cBhvr>
                                      <p:tavLst>
                                        <p:tav tm="0">
                                          <p:val>
                                            <p:strVal val="ppt_h"/>
                                          </p:val>
                                        </p:tav>
                                        <p:tav tm="100000">
                                          <p:val>
                                            <p:fltVal val="0"/>
                                          </p:val>
                                        </p:tav>
                                      </p:tavLst>
                                    </p:anim>
                                    <p:animEffect transition="out" filter="fade">
                                      <p:cBhvr>
                                        <p:cTn id="19" dur="500"/>
                                        <p:tgtEl>
                                          <p:spTgt spid="90"/>
                                        </p:tgtEl>
                                      </p:cBhvr>
                                    </p:animEffect>
                                    <p:set>
                                      <p:cBhvr>
                                        <p:cTn id="20" dur="1" fill="hold">
                                          <p:stCondLst>
                                            <p:cond delay="499"/>
                                          </p:stCondLst>
                                        </p:cTn>
                                        <p:tgtEl>
                                          <p:spTgt spid="90"/>
                                        </p:tgtEl>
                                        <p:attrNameLst>
                                          <p:attrName>style.visibility</p:attrName>
                                        </p:attrNameLst>
                                      </p:cBhvr>
                                      <p:to>
                                        <p:strVal val="hidden"/>
                                      </p:to>
                                    </p:set>
                                  </p:childTnLst>
                                </p:cTn>
                              </p:par>
                              <p:par>
                                <p:cTn id="21" presetID="64" presetClass="path" presetSubtype="0" accel="50000" decel="50000" fill="hold" nodeType="withEffect">
                                  <p:stCondLst>
                                    <p:cond delay="0"/>
                                  </p:stCondLst>
                                  <p:childTnLst>
                                    <p:animMotion origin="layout" path="M 4.16667E-6 4.44444E-6 L 0.09843 -0.32362 " pathEditMode="relative" rAng="0" ptsTypes="AA">
                                      <p:cBhvr>
                                        <p:cTn id="22" dur="1000" fill="hold"/>
                                        <p:tgtEl>
                                          <p:spTgt spid="70"/>
                                        </p:tgtEl>
                                        <p:attrNameLst>
                                          <p:attrName>ppt_x</p:attrName>
                                          <p:attrName>ppt_y</p:attrName>
                                        </p:attrNameLst>
                                      </p:cBhvr>
                                      <p:rCtr x="49" y="-162"/>
                                    </p:animMotion>
                                  </p:childTnLst>
                                </p:cTn>
                              </p:par>
                              <p:par>
                                <p:cTn id="23" presetID="6" presetClass="emph" presetSubtype="0" fill="hold" grpId="1" nodeType="withEffect">
                                  <p:stCondLst>
                                    <p:cond delay="0"/>
                                  </p:stCondLst>
                                  <p:childTnLst>
                                    <p:animScale>
                                      <p:cBhvr>
                                        <p:cTn id="24" dur="1000" fill="hold"/>
                                        <p:tgtEl>
                                          <p:spTgt spid="94"/>
                                        </p:tgtEl>
                                      </p:cBhvr>
                                      <p:by x="50000" y="50000"/>
                                    </p:animScale>
                                  </p:childTnLst>
                                </p:cTn>
                              </p:par>
                              <p:par>
                                <p:cTn id="25" presetID="64" presetClass="path" presetSubtype="0" accel="50000" decel="50000" fill="hold" grpId="2" nodeType="withEffect">
                                  <p:stCondLst>
                                    <p:cond delay="0"/>
                                  </p:stCondLst>
                                  <p:childTnLst>
                                    <p:animMotion origin="layout" path="M -4.16667E-6 0 L 0.13698 -0.4375 " pathEditMode="relative" rAng="0" ptsTypes="AA">
                                      <p:cBhvr>
                                        <p:cTn id="26" dur="1000" fill="hold"/>
                                        <p:tgtEl>
                                          <p:spTgt spid="94"/>
                                        </p:tgtEl>
                                        <p:attrNameLst>
                                          <p:attrName>ppt_x</p:attrName>
                                          <p:attrName>ppt_y</p:attrName>
                                        </p:attrNameLst>
                                      </p:cBhvr>
                                      <p:rCtr x="68" y="-219"/>
                                    </p:animMotion>
                                  </p:childTnLst>
                                </p:cTn>
                              </p:par>
                              <p:par>
                                <p:cTn id="27" presetID="10" presetClass="entr" presetSubtype="0" fill="hold" nodeType="withEffect">
                                  <p:stCondLst>
                                    <p:cond delay="500"/>
                                  </p:stCondLst>
                                  <p:childTnLst>
                                    <p:set>
                                      <p:cBhvr>
                                        <p:cTn id="28" dur="1" fill="hold">
                                          <p:stCondLst>
                                            <p:cond delay="0"/>
                                          </p:stCondLst>
                                        </p:cTn>
                                        <p:tgtEl>
                                          <p:spTgt spid="71"/>
                                        </p:tgtEl>
                                        <p:attrNameLst>
                                          <p:attrName>style.visibility</p:attrName>
                                        </p:attrNameLst>
                                      </p:cBhvr>
                                      <p:to>
                                        <p:strVal val="visible"/>
                                      </p:to>
                                    </p:set>
                                    <p:animEffect transition="in" filter="fade">
                                      <p:cBhvr>
                                        <p:cTn id="29" dur="1000"/>
                                        <p:tgtEl>
                                          <p:spTgt spid="71"/>
                                        </p:tgtEl>
                                      </p:cBhvr>
                                    </p:animEffect>
                                  </p:childTnLst>
                                </p:cTn>
                              </p:par>
                              <p:par>
                                <p:cTn id="30" presetID="10" presetClass="entr" presetSubtype="0" fill="hold" grpId="1" nodeType="withEffect">
                                  <p:stCondLst>
                                    <p:cond delay="500"/>
                                  </p:stCondLst>
                                  <p:childTnLst>
                                    <p:set>
                                      <p:cBhvr>
                                        <p:cTn id="31" dur="1" fill="hold">
                                          <p:stCondLst>
                                            <p:cond delay="0"/>
                                          </p:stCondLst>
                                        </p:cTn>
                                        <p:tgtEl>
                                          <p:spTgt spid="86"/>
                                        </p:tgtEl>
                                        <p:attrNameLst>
                                          <p:attrName>style.visibility</p:attrName>
                                        </p:attrNameLst>
                                      </p:cBhvr>
                                      <p:to>
                                        <p:strVal val="visible"/>
                                      </p:to>
                                    </p:set>
                                    <p:animEffect transition="in" filter="fade">
                                      <p:cBhvr>
                                        <p:cTn id="32" dur="1000"/>
                                        <p:tgtEl>
                                          <p:spTgt spid="86"/>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88"/>
                                        </p:tgtEl>
                                        <p:attrNameLst>
                                          <p:attrName>style.visibility</p:attrName>
                                        </p:attrNameLst>
                                      </p:cBhvr>
                                      <p:to>
                                        <p:strVal val="visible"/>
                                      </p:to>
                                    </p:set>
                                    <p:animEffect transition="in" filter="fade">
                                      <p:cBhvr>
                                        <p:cTn id="35" dur="1000"/>
                                        <p:tgtEl>
                                          <p:spTgt spid="88"/>
                                        </p:tgtEl>
                                      </p:cBhvr>
                                    </p:animEffect>
                                  </p:childTnLst>
                                </p:cTn>
                              </p:par>
                              <p:par>
                                <p:cTn id="36" presetID="10" presetClass="exit" presetSubtype="0" fill="hold" grpId="3" nodeType="withEffect">
                                  <p:stCondLst>
                                    <p:cond delay="500"/>
                                  </p:stCondLst>
                                  <p:childTnLst>
                                    <p:animEffect transition="out" filter="fade">
                                      <p:cBhvr>
                                        <p:cTn id="37" dur="1000"/>
                                        <p:tgtEl>
                                          <p:spTgt spid="94"/>
                                        </p:tgtEl>
                                      </p:cBhvr>
                                    </p:animEffect>
                                    <p:set>
                                      <p:cBhvr>
                                        <p:cTn id="38" dur="1" fill="hold">
                                          <p:stCondLst>
                                            <p:cond delay="999"/>
                                          </p:stCondLst>
                                        </p:cTn>
                                        <p:tgtEl>
                                          <p:spTgt spid="9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1000"/>
                                        <p:tgtEl>
                                          <p:spTgt spid="86"/>
                                        </p:tgtEl>
                                      </p:cBhvr>
                                    </p:animEffect>
                                    <p:set>
                                      <p:cBhvr>
                                        <p:cTn id="43" dur="1" fill="hold">
                                          <p:stCondLst>
                                            <p:cond delay="999"/>
                                          </p:stCondLst>
                                        </p:cTn>
                                        <p:tgtEl>
                                          <p:spTgt spid="86"/>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99"/>
                                        </p:tgtEl>
                                        <p:attrNameLst>
                                          <p:attrName>style.visibility</p:attrName>
                                        </p:attrNameLst>
                                      </p:cBhvr>
                                      <p:to>
                                        <p:strVal val="visible"/>
                                      </p:to>
                                    </p:set>
                                    <p:animEffect transition="in" filter="fade">
                                      <p:cBhvr>
                                        <p:cTn id="46" dur="1000"/>
                                        <p:tgtEl>
                                          <p:spTgt spid="99"/>
                                        </p:tgtEl>
                                      </p:cBhvr>
                                    </p:animEffect>
                                  </p:childTnLst>
                                </p:cTn>
                              </p:par>
                              <p:par>
                                <p:cTn id="47" presetID="10" presetClass="exit" presetSubtype="0" fill="hold" grpId="0" nodeType="withEffect">
                                  <p:stCondLst>
                                    <p:cond delay="0"/>
                                  </p:stCondLst>
                                  <p:childTnLst>
                                    <p:animEffect transition="out" filter="fade">
                                      <p:cBhvr>
                                        <p:cTn id="48" dur="1000"/>
                                        <p:tgtEl>
                                          <p:spTgt spid="100"/>
                                        </p:tgtEl>
                                      </p:cBhvr>
                                    </p:animEffect>
                                    <p:set>
                                      <p:cBhvr>
                                        <p:cTn id="49" dur="1" fill="hold">
                                          <p:stCondLst>
                                            <p:cond delay="999"/>
                                          </p:stCondLst>
                                        </p:cTn>
                                        <p:tgtEl>
                                          <p:spTgt spid="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4" grpId="1" animBg="1"/>
      <p:bldP spid="94" grpId="2" animBg="1"/>
      <p:bldP spid="94" grpId="3" animBg="1"/>
      <p:bldP spid="99" grpId="0" animBg="1"/>
      <p:bldP spid="86" grpId="0" animBg="1"/>
      <p:bldP spid="86" grpId="1" animBg="1"/>
      <p:bldP spid="88" grpId="0" animBg="1"/>
      <p:bldP spid="100"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33400" y="774809"/>
            <a:ext cx="7927848" cy="6134566"/>
            <a:chOff x="533400" y="774809"/>
            <a:chExt cx="7927848" cy="6134566"/>
          </a:xfrm>
        </p:grpSpPr>
        <p:grpSp>
          <p:nvGrpSpPr>
            <p:cNvPr id="2" name="Group 17"/>
            <p:cNvGrpSpPr/>
            <p:nvPr/>
          </p:nvGrpSpPr>
          <p:grpSpPr>
            <a:xfrm>
              <a:off x="533400" y="774809"/>
              <a:ext cx="7927848" cy="6134566"/>
              <a:chOff x="533400" y="774809"/>
              <a:chExt cx="7927848" cy="6134566"/>
            </a:xfrm>
          </p:grpSpPr>
          <p:grpSp>
            <p:nvGrpSpPr>
              <p:cNvPr id="3" name="Group 41"/>
              <p:cNvGrpSpPr>
                <a:grpSpLocks noChangeAspect="1"/>
              </p:cNvGrpSpPr>
              <p:nvPr/>
            </p:nvGrpSpPr>
            <p:grpSpPr>
              <a:xfrm>
                <a:off x="533400" y="774809"/>
                <a:ext cx="7927848" cy="6083192"/>
                <a:chOff x="0" y="1244905"/>
                <a:chExt cx="7315200" cy="5613095"/>
              </a:xfrm>
            </p:grpSpPr>
            <p:pic>
              <p:nvPicPr>
                <p:cNvPr id="21" name="Picture 20"/>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22" name="Rectangle 21"/>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sp>
          <p:nvSpPr>
            <p:cNvPr id="24" name="Freeform 23"/>
            <p:cNvSpPr/>
            <p:nvPr/>
          </p:nvSpPr>
          <p:spPr>
            <a:xfrm>
              <a:off x="3687711" y="2438400"/>
              <a:ext cx="1348232" cy="967822"/>
            </a:xfrm>
            <a:custGeom>
              <a:avLst/>
              <a:gdLst>
                <a:gd name="connsiteX0" fmla="*/ 1430694 w 2684106"/>
                <a:gd name="connsiteY0" fmla="*/ 192832 h 1926772"/>
                <a:gd name="connsiteX1" fmla="*/ 1654628 w 2684106"/>
                <a:gd name="connsiteY1" fmla="*/ 314130 h 1926772"/>
                <a:gd name="connsiteX2" fmla="*/ 1747934 w 2684106"/>
                <a:gd name="connsiteY2" fmla="*/ 360783 h 1926772"/>
                <a:gd name="connsiteX3" fmla="*/ 1934547 w 2684106"/>
                <a:gd name="connsiteY3" fmla="*/ 258147 h 1926772"/>
                <a:gd name="connsiteX4" fmla="*/ 2093167 w 2684106"/>
                <a:gd name="connsiteY4" fmla="*/ 267477 h 1926772"/>
                <a:gd name="connsiteX5" fmla="*/ 2121159 w 2684106"/>
                <a:gd name="connsiteY5" fmla="*/ 146179 h 1926772"/>
                <a:gd name="connsiteX6" fmla="*/ 2233126 w 2684106"/>
                <a:gd name="connsiteY6" fmla="*/ 6220 h 1926772"/>
                <a:gd name="connsiteX7" fmla="*/ 2279779 w 2684106"/>
                <a:gd name="connsiteY7" fmla="*/ 108857 h 1926772"/>
                <a:gd name="connsiteX8" fmla="*/ 2587690 w 2684106"/>
                <a:gd name="connsiteY8" fmla="*/ 164840 h 1926772"/>
                <a:gd name="connsiteX9" fmla="*/ 2606351 w 2684106"/>
                <a:gd name="connsiteY9" fmla="*/ 295469 h 1926772"/>
                <a:gd name="connsiteX10" fmla="*/ 2597020 w 2684106"/>
                <a:gd name="connsiteY10" fmla="*/ 463420 h 1926772"/>
                <a:gd name="connsiteX11" fmla="*/ 2680996 w 2684106"/>
                <a:gd name="connsiteY11" fmla="*/ 556726 h 1926772"/>
                <a:gd name="connsiteX12" fmla="*/ 2578359 w 2684106"/>
                <a:gd name="connsiteY12" fmla="*/ 622040 h 1926772"/>
                <a:gd name="connsiteX13" fmla="*/ 2541037 w 2684106"/>
                <a:gd name="connsiteY13" fmla="*/ 836645 h 1926772"/>
                <a:gd name="connsiteX14" fmla="*/ 2419739 w 2684106"/>
                <a:gd name="connsiteY14" fmla="*/ 808653 h 1926772"/>
                <a:gd name="connsiteX15" fmla="*/ 2354424 w 2684106"/>
                <a:gd name="connsiteY15" fmla="*/ 976604 h 1926772"/>
                <a:gd name="connsiteX16" fmla="*/ 2382416 w 2684106"/>
                <a:gd name="connsiteY16" fmla="*/ 1107232 h 1926772"/>
                <a:gd name="connsiteX17" fmla="*/ 2279779 w 2684106"/>
                <a:gd name="connsiteY17" fmla="*/ 1144555 h 1926772"/>
                <a:gd name="connsiteX18" fmla="*/ 2317102 w 2684106"/>
                <a:gd name="connsiteY18" fmla="*/ 1284514 h 1926772"/>
                <a:gd name="connsiteX19" fmla="*/ 2354424 w 2684106"/>
                <a:gd name="connsiteY19" fmla="*/ 1452465 h 1926772"/>
                <a:gd name="connsiteX20" fmla="*/ 2233126 w 2684106"/>
                <a:gd name="connsiteY20" fmla="*/ 1536440 h 1926772"/>
                <a:gd name="connsiteX21" fmla="*/ 2167812 w 2684106"/>
                <a:gd name="connsiteY21" fmla="*/ 1704392 h 1926772"/>
                <a:gd name="connsiteX22" fmla="*/ 1990530 w 2684106"/>
                <a:gd name="connsiteY22" fmla="*/ 1723053 h 1926772"/>
                <a:gd name="connsiteX23" fmla="*/ 1878563 w 2684106"/>
                <a:gd name="connsiteY23" fmla="*/ 1704392 h 1926772"/>
                <a:gd name="connsiteX24" fmla="*/ 1859902 w 2684106"/>
                <a:gd name="connsiteY24" fmla="*/ 1741714 h 1926772"/>
                <a:gd name="connsiteX25" fmla="*/ 1822579 w 2684106"/>
                <a:gd name="connsiteY25" fmla="*/ 1769706 h 1926772"/>
                <a:gd name="connsiteX26" fmla="*/ 1579983 w 2684106"/>
                <a:gd name="connsiteY26" fmla="*/ 1844351 h 1926772"/>
                <a:gd name="connsiteX27" fmla="*/ 1533330 w 2684106"/>
                <a:gd name="connsiteY27" fmla="*/ 1918996 h 1926772"/>
                <a:gd name="connsiteX28" fmla="*/ 1421363 w 2684106"/>
                <a:gd name="connsiteY28" fmla="*/ 1797698 h 1926772"/>
                <a:gd name="connsiteX29" fmla="*/ 1356049 w 2684106"/>
                <a:gd name="connsiteY29" fmla="*/ 1788367 h 1926772"/>
                <a:gd name="connsiteX30" fmla="*/ 1178767 w 2684106"/>
                <a:gd name="connsiteY30" fmla="*/ 1807028 h 1926772"/>
                <a:gd name="connsiteX31" fmla="*/ 1020147 w 2684106"/>
                <a:gd name="connsiteY31" fmla="*/ 1853681 h 1926772"/>
                <a:gd name="connsiteX32" fmla="*/ 908179 w 2684106"/>
                <a:gd name="connsiteY32" fmla="*/ 1825689 h 1926772"/>
                <a:gd name="connsiteX33" fmla="*/ 674914 w 2684106"/>
                <a:gd name="connsiteY33" fmla="*/ 1741714 h 1926772"/>
                <a:gd name="connsiteX34" fmla="*/ 497632 w 2684106"/>
                <a:gd name="connsiteY34" fmla="*/ 1723053 h 1926772"/>
                <a:gd name="connsiteX35" fmla="*/ 422988 w 2684106"/>
                <a:gd name="connsiteY35" fmla="*/ 1620416 h 1926772"/>
                <a:gd name="connsiteX36" fmla="*/ 394996 w 2684106"/>
                <a:gd name="connsiteY36" fmla="*/ 1461796 h 1926772"/>
                <a:gd name="connsiteX37" fmla="*/ 217714 w 2684106"/>
                <a:gd name="connsiteY37" fmla="*/ 1443134 h 1926772"/>
                <a:gd name="connsiteX38" fmla="*/ 143069 w 2684106"/>
                <a:gd name="connsiteY38" fmla="*/ 1573763 h 1926772"/>
                <a:gd name="connsiteX39" fmla="*/ 68424 w 2684106"/>
                <a:gd name="connsiteY39" fmla="*/ 1536440 h 1926772"/>
                <a:gd name="connsiteX40" fmla="*/ 124408 w 2684106"/>
                <a:gd name="connsiteY40" fmla="*/ 1443134 h 1926772"/>
                <a:gd name="connsiteX41" fmla="*/ 115077 w 2684106"/>
                <a:gd name="connsiteY41" fmla="*/ 1396481 h 1926772"/>
                <a:gd name="connsiteX42" fmla="*/ 3110 w 2684106"/>
                <a:gd name="connsiteY42" fmla="*/ 1377820 h 1926772"/>
                <a:gd name="connsiteX43" fmla="*/ 96416 w 2684106"/>
                <a:gd name="connsiteY43" fmla="*/ 1135224 h 1926772"/>
                <a:gd name="connsiteX44" fmla="*/ 208383 w 2684106"/>
                <a:gd name="connsiteY44" fmla="*/ 1228530 h 1926772"/>
                <a:gd name="connsiteX45" fmla="*/ 348343 w 2684106"/>
                <a:gd name="connsiteY45" fmla="*/ 1331167 h 1926772"/>
                <a:gd name="connsiteX46" fmla="*/ 385665 w 2684106"/>
                <a:gd name="connsiteY46" fmla="*/ 1181877 h 1926772"/>
                <a:gd name="connsiteX47" fmla="*/ 422988 w 2684106"/>
                <a:gd name="connsiteY47" fmla="*/ 1181877 h 1926772"/>
                <a:gd name="connsiteX48" fmla="*/ 581608 w 2684106"/>
                <a:gd name="connsiteY48" fmla="*/ 1004596 h 1926772"/>
                <a:gd name="connsiteX49" fmla="*/ 684245 w 2684106"/>
                <a:gd name="connsiteY49" fmla="*/ 827314 h 1926772"/>
                <a:gd name="connsiteX50" fmla="*/ 758890 w 2684106"/>
                <a:gd name="connsiteY50" fmla="*/ 724677 h 1926772"/>
                <a:gd name="connsiteX51" fmla="*/ 814873 w 2684106"/>
                <a:gd name="connsiteY51" fmla="*/ 566057 h 1926772"/>
                <a:gd name="connsiteX52" fmla="*/ 908179 w 2684106"/>
                <a:gd name="connsiteY52" fmla="*/ 678024 h 1926772"/>
                <a:gd name="connsiteX53" fmla="*/ 954832 w 2684106"/>
                <a:gd name="connsiteY53" fmla="*/ 538065 h 1926772"/>
                <a:gd name="connsiteX54" fmla="*/ 1020147 w 2684106"/>
                <a:gd name="connsiteY54" fmla="*/ 575387 h 1926772"/>
                <a:gd name="connsiteX55" fmla="*/ 1057469 w 2684106"/>
                <a:gd name="connsiteY55" fmla="*/ 519404 h 1926772"/>
                <a:gd name="connsiteX56" fmla="*/ 1104122 w 2684106"/>
                <a:gd name="connsiteY56" fmla="*/ 603379 h 1926772"/>
                <a:gd name="connsiteX57" fmla="*/ 1216090 w 2684106"/>
                <a:gd name="connsiteY57" fmla="*/ 500743 h 1926772"/>
                <a:gd name="connsiteX58" fmla="*/ 1346718 w 2684106"/>
                <a:gd name="connsiteY58" fmla="*/ 407436 h 1926772"/>
                <a:gd name="connsiteX59" fmla="*/ 1402702 w 2684106"/>
                <a:gd name="connsiteY59" fmla="*/ 239485 h 1926772"/>
                <a:gd name="connsiteX60" fmla="*/ 1430694 w 2684106"/>
                <a:gd name="connsiteY60" fmla="*/ 192832 h 192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84106" h="1926772">
                  <a:moveTo>
                    <a:pt x="1430694" y="192832"/>
                  </a:moveTo>
                  <a:cubicBezTo>
                    <a:pt x="1472682" y="205273"/>
                    <a:pt x="1601755" y="286138"/>
                    <a:pt x="1654628" y="314130"/>
                  </a:cubicBezTo>
                  <a:cubicBezTo>
                    <a:pt x="1707501" y="342122"/>
                    <a:pt x="1701281" y="370113"/>
                    <a:pt x="1747934" y="360783"/>
                  </a:cubicBezTo>
                  <a:cubicBezTo>
                    <a:pt x="1794587" y="351453"/>
                    <a:pt x="1877008" y="273698"/>
                    <a:pt x="1934547" y="258147"/>
                  </a:cubicBezTo>
                  <a:cubicBezTo>
                    <a:pt x="1992086" y="242596"/>
                    <a:pt x="2062065" y="286138"/>
                    <a:pt x="2093167" y="267477"/>
                  </a:cubicBezTo>
                  <a:cubicBezTo>
                    <a:pt x="2124269" y="248816"/>
                    <a:pt x="2097833" y="189722"/>
                    <a:pt x="2121159" y="146179"/>
                  </a:cubicBezTo>
                  <a:cubicBezTo>
                    <a:pt x="2144485" y="102636"/>
                    <a:pt x="2206690" y="12440"/>
                    <a:pt x="2233126" y="6220"/>
                  </a:cubicBezTo>
                  <a:cubicBezTo>
                    <a:pt x="2259562" y="0"/>
                    <a:pt x="2220685" y="82420"/>
                    <a:pt x="2279779" y="108857"/>
                  </a:cubicBezTo>
                  <a:cubicBezTo>
                    <a:pt x="2338873" y="135294"/>
                    <a:pt x="2533261" y="133738"/>
                    <a:pt x="2587690" y="164840"/>
                  </a:cubicBezTo>
                  <a:cubicBezTo>
                    <a:pt x="2642119" y="195942"/>
                    <a:pt x="2604796" y="245706"/>
                    <a:pt x="2606351" y="295469"/>
                  </a:cubicBezTo>
                  <a:cubicBezTo>
                    <a:pt x="2607906" y="345232"/>
                    <a:pt x="2584579" y="419877"/>
                    <a:pt x="2597020" y="463420"/>
                  </a:cubicBezTo>
                  <a:cubicBezTo>
                    <a:pt x="2609461" y="506963"/>
                    <a:pt x="2684106" y="530289"/>
                    <a:pt x="2680996" y="556726"/>
                  </a:cubicBezTo>
                  <a:cubicBezTo>
                    <a:pt x="2677886" y="583163"/>
                    <a:pt x="2601685" y="575387"/>
                    <a:pt x="2578359" y="622040"/>
                  </a:cubicBezTo>
                  <a:cubicBezTo>
                    <a:pt x="2555033" y="668693"/>
                    <a:pt x="2567474" y="805543"/>
                    <a:pt x="2541037" y="836645"/>
                  </a:cubicBezTo>
                  <a:cubicBezTo>
                    <a:pt x="2514600" y="867747"/>
                    <a:pt x="2450841" y="785327"/>
                    <a:pt x="2419739" y="808653"/>
                  </a:cubicBezTo>
                  <a:cubicBezTo>
                    <a:pt x="2388637" y="831979"/>
                    <a:pt x="2360645" y="926841"/>
                    <a:pt x="2354424" y="976604"/>
                  </a:cubicBezTo>
                  <a:cubicBezTo>
                    <a:pt x="2348204" y="1026367"/>
                    <a:pt x="2394857" y="1079240"/>
                    <a:pt x="2382416" y="1107232"/>
                  </a:cubicBezTo>
                  <a:cubicBezTo>
                    <a:pt x="2369975" y="1135224"/>
                    <a:pt x="2290665" y="1115008"/>
                    <a:pt x="2279779" y="1144555"/>
                  </a:cubicBezTo>
                  <a:cubicBezTo>
                    <a:pt x="2268893" y="1174102"/>
                    <a:pt x="2304661" y="1233196"/>
                    <a:pt x="2317102" y="1284514"/>
                  </a:cubicBezTo>
                  <a:cubicBezTo>
                    <a:pt x="2329543" y="1335832"/>
                    <a:pt x="2368420" y="1410477"/>
                    <a:pt x="2354424" y="1452465"/>
                  </a:cubicBezTo>
                  <a:cubicBezTo>
                    <a:pt x="2340428" y="1494453"/>
                    <a:pt x="2264228" y="1494452"/>
                    <a:pt x="2233126" y="1536440"/>
                  </a:cubicBezTo>
                  <a:cubicBezTo>
                    <a:pt x="2202024" y="1578428"/>
                    <a:pt x="2208245" y="1673290"/>
                    <a:pt x="2167812" y="1704392"/>
                  </a:cubicBezTo>
                  <a:cubicBezTo>
                    <a:pt x="2127379" y="1735494"/>
                    <a:pt x="2038738" y="1723053"/>
                    <a:pt x="1990530" y="1723053"/>
                  </a:cubicBezTo>
                  <a:cubicBezTo>
                    <a:pt x="1942322" y="1723053"/>
                    <a:pt x="1900334" y="1701282"/>
                    <a:pt x="1878563" y="1704392"/>
                  </a:cubicBezTo>
                  <a:cubicBezTo>
                    <a:pt x="1856792" y="1707502"/>
                    <a:pt x="1869233" y="1730828"/>
                    <a:pt x="1859902" y="1741714"/>
                  </a:cubicBezTo>
                  <a:cubicBezTo>
                    <a:pt x="1850571" y="1752600"/>
                    <a:pt x="1869232" y="1752600"/>
                    <a:pt x="1822579" y="1769706"/>
                  </a:cubicBezTo>
                  <a:cubicBezTo>
                    <a:pt x="1775926" y="1786812"/>
                    <a:pt x="1628191" y="1819469"/>
                    <a:pt x="1579983" y="1844351"/>
                  </a:cubicBezTo>
                  <a:cubicBezTo>
                    <a:pt x="1531775" y="1869233"/>
                    <a:pt x="1559767" y="1926772"/>
                    <a:pt x="1533330" y="1918996"/>
                  </a:cubicBezTo>
                  <a:cubicBezTo>
                    <a:pt x="1506893" y="1911221"/>
                    <a:pt x="1450910" y="1819469"/>
                    <a:pt x="1421363" y="1797698"/>
                  </a:cubicBezTo>
                  <a:cubicBezTo>
                    <a:pt x="1391816" y="1775927"/>
                    <a:pt x="1396482" y="1786812"/>
                    <a:pt x="1356049" y="1788367"/>
                  </a:cubicBezTo>
                  <a:cubicBezTo>
                    <a:pt x="1315616" y="1789922"/>
                    <a:pt x="1234751" y="1796142"/>
                    <a:pt x="1178767" y="1807028"/>
                  </a:cubicBezTo>
                  <a:cubicBezTo>
                    <a:pt x="1122783" y="1817914"/>
                    <a:pt x="1065245" y="1850571"/>
                    <a:pt x="1020147" y="1853681"/>
                  </a:cubicBezTo>
                  <a:cubicBezTo>
                    <a:pt x="975049" y="1856791"/>
                    <a:pt x="965718" y="1844350"/>
                    <a:pt x="908179" y="1825689"/>
                  </a:cubicBezTo>
                  <a:cubicBezTo>
                    <a:pt x="850640" y="1807028"/>
                    <a:pt x="743338" y="1758820"/>
                    <a:pt x="674914" y="1741714"/>
                  </a:cubicBezTo>
                  <a:cubicBezTo>
                    <a:pt x="606490" y="1724608"/>
                    <a:pt x="539620" y="1743269"/>
                    <a:pt x="497632" y="1723053"/>
                  </a:cubicBezTo>
                  <a:cubicBezTo>
                    <a:pt x="455644" y="1702837"/>
                    <a:pt x="440094" y="1663959"/>
                    <a:pt x="422988" y="1620416"/>
                  </a:cubicBezTo>
                  <a:cubicBezTo>
                    <a:pt x="405882" y="1576873"/>
                    <a:pt x="429208" y="1491343"/>
                    <a:pt x="394996" y="1461796"/>
                  </a:cubicBezTo>
                  <a:cubicBezTo>
                    <a:pt x="360784" y="1432249"/>
                    <a:pt x="259702" y="1424473"/>
                    <a:pt x="217714" y="1443134"/>
                  </a:cubicBezTo>
                  <a:cubicBezTo>
                    <a:pt x="175726" y="1461795"/>
                    <a:pt x="167951" y="1558212"/>
                    <a:pt x="143069" y="1573763"/>
                  </a:cubicBezTo>
                  <a:cubicBezTo>
                    <a:pt x="118187" y="1589314"/>
                    <a:pt x="71534" y="1558211"/>
                    <a:pt x="68424" y="1536440"/>
                  </a:cubicBezTo>
                  <a:cubicBezTo>
                    <a:pt x="65314" y="1514669"/>
                    <a:pt x="116633" y="1466461"/>
                    <a:pt x="124408" y="1443134"/>
                  </a:cubicBezTo>
                  <a:cubicBezTo>
                    <a:pt x="132184" y="1419808"/>
                    <a:pt x="135293" y="1407367"/>
                    <a:pt x="115077" y="1396481"/>
                  </a:cubicBezTo>
                  <a:cubicBezTo>
                    <a:pt x="94861" y="1385595"/>
                    <a:pt x="6220" y="1421363"/>
                    <a:pt x="3110" y="1377820"/>
                  </a:cubicBezTo>
                  <a:cubicBezTo>
                    <a:pt x="0" y="1334277"/>
                    <a:pt x="62204" y="1160106"/>
                    <a:pt x="96416" y="1135224"/>
                  </a:cubicBezTo>
                  <a:cubicBezTo>
                    <a:pt x="130628" y="1110342"/>
                    <a:pt x="166395" y="1195873"/>
                    <a:pt x="208383" y="1228530"/>
                  </a:cubicBezTo>
                  <a:cubicBezTo>
                    <a:pt x="250371" y="1261187"/>
                    <a:pt x="318796" y="1338942"/>
                    <a:pt x="348343" y="1331167"/>
                  </a:cubicBezTo>
                  <a:cubicBezTo>
                    <a:pt x="377890" y="1323392"/>
                    <a:pt x="373224" y="1206759"/>
                    <a:pt x="385665" y="1181877"/>
                  </a:cubicBezTo>
                  <a:cubicBezTo>
                    <a:pt x="398106" y="1156995"/>
                    <a:pt x="390331" y="1211424"/>
                    <a:pt x="422988" y="1181877"/>
                  </a:cubicBezTo>
                  <a:cubicBezTo>
                    <a:pt x="455645" y="1152330"/>
                    <a:pt x="538065" y="1063690"/>
                    <a:pt x="581608" y="1004596"/>
                  </a:cubicBezTo>
                  <a:cubicBezTo>
                    <a:pt x="625151" y="945502"/>
                    <a:pt x="654698" y="873967"/>
                    <a:pt x="684245" y="827314"/>
                  </a:cubicBezTo>
                  <a:cubicBezTo>
                    <a:pt x="713792" y="780661"/>
                    <a:pt x="737119" y="768220"/>
                    <a:pt x="758890" y="724677"/>
                  </a:cubicBezTo>
                  <a:cubicBezTo>
                    <a:pt x="780661" y="681134"/>
                    <a:pt x="789992" y="573832"/>
                    <a:pt x="814873" y="566057"/>
                  </a:cubicBezTo>
                  <a:cubicBezTo>
                    <a:pt x="839754" y="558282"/>
                    <a:pt x="884853" y="682689"/>
                    <a:pt x="908179" y="678024"/>
                  </a:cubicBezTo>
                  <a:cubicBezTo>
                    <a:pt x="931505" y="673359"/>
                    <a:pt x="936171" y="555171"/>
                    <a:pt x="954832" y="538065"/>
                  </a:cubicBezTo>
                  <a:cubicBezTo>
                    <a:pt x="973493" y="520959"/>
                    <a:pt x="1003041" y="578497"/>
                    <a:pt x="1020147" y="575387"/>
                  </a:cubicBezTo>
                  <a:cubicBezTo>
                    <a:pt x="1037253" y="572277"/>
                    <a:pt x="1043473" y="514739"/>
                    <a:pt x="1057469" y="519404"/>
                  </a:cubicBezTo>
                  <a:cubicBezTo>
                    <a:pt x="1071465" y="524069"/>
                    <a:pt x="1077685" y="606489"/>
                    <a:pt x="1104122" y="603379"/>
                  </a:cubicBezTo>
                  <a:cubicBezTo>
                    <a:pt x="1130559" y="600269"/>
                    <a:pt x="1175657" y="533400"/>
                    <a:pt x="1216090" y="500743"/>
                  </a:cubicBezTo>
                  <a:cubicBezTo>
                    <a:pt x="1256523" y="468086"/>
                    <a:pt x="1315616" y="450979"/>
                    <a:pt x="1346718" y="407436"/>
                  </a:cubicBezTo>
                  <a:cubicBezTo>
                    <a:pt x="1377820" y="363893"/>
                    <a:pt x="1391816" y="276807"/>
                    <a:pt x="1402702" y="239485"/>
                  </a:cubicBezTo>
                  <a:cubicBezTo>
                    <a:pt x="1413588" y="202163"/>
                    <a:pt x="1388706" y="180391"/>
                    <a:pt x="1430694" y="192832"/>
                  </a:cubicBezTo>
                  <a:close/>
                </a:path>
              </a:pathLst>
            </a:custGeom>
            <a:solidFill>
              <a:srgbClr val="DC690A"/>
            </a:solidFill>
            <a:ln w="50800">
              <a:solidFill>
                <a:schemeClr val="accent6">
                  <a:lumMod val="50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4" name="TextBox 3"/>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sp>
        <p:nvSpPr>
          <p:cNvPr id="10" name="Freeform 9"/>
          <p:cNvSpPr/>
          <p:nvPr/>
        </p:nvSpPr>
        <p:spPr>
          <a:xfrm>
            <a:off x="3124200" y="3301538"/>
            <a:ext cx="3117273" cy="2337262"/>
          </a:xfrm>
          <a:custGeom>
            <a:avLst/>
            <a:gdLst>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263237 w 3117273"/>
              <a:gd name="connsiteY30" fmla="*/ 415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31" fmla="*/ 2191789 w 3117273"/>
              <a:gd name="connsiteY31" fmla="*/ 0 h 2244437"/>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2191789 w 3117273"/>
              <a:gd name="connsiteY32" fmla="*/ 16625 h 2261062"/>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1277389 w 3117273"/>
              <a:gd name="connsiteY32" fmla="*/ 0 h 2261062"/>
              <a:gd name="connsiteX33" fmla="*/ 2191789 w 3117273"/>
              <a:gd name="connsiteY33" fmla="*/ 16625 h 2261062"/>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77389 w 3117273"/>
              <a:gd name="connsiteY31" fmla="*/ 0 h 2337262"/>
              <a:gd name="connsiteX32" fmla="*/ 2191789 w 3117273"/>
              <a:gd name="connsiteY32" fmla="*/ 92825 h 233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17273" h="2337262">
                <a:moveTo>
                  <a:pt x="2191789" y="92825"/>
                </a:moveTo>
                <a:cubicBezTo>
                  <a:pt x="2220884" y="175952"/>
                  <a:pt x="2249979" y="259080"/>
                  <a:pt x="2308168" y="375458"/>
                </a:cubicBezTo>
                <a:cubicBezTo>
                  <a:pt x="2366357" y="491836"/>
                  <a:pt x="2421775" y="674716"/>
                  <a:pt x="2540924" y="791094"/>
                </a:cubicBezTo>
                <a:cubicBezTo>
                  <a:pt x="2660073" y="907472"/>
                  <a:pt x="2928851" y="1026622"/>
                  <a:pt x="3023062" y="1073727"/>
                </a:cubicBezTo>
                <a:cubicBezTo>
                  <a:pt x="3117273" y="1120832"/>
                  <a:pt x="3097876" y="1048789"/>
                  <a:pt x="3106189" y="1073727"/>
                </a:cubicBezTo>
                <a:cubicBezTo>
                  <a:pt x="3114502" y="1098665"/>
                  <a:pt x="3089564" y="1170709"/>
                  <a:pt x="3072939" y="1223356"/>
                </a:cubicBezTo>
                <a:cubicBezTo>
                  <a:pt x="3056314" y="1276003"/>
                  <a:pt x="3020292" y="1323109"/>
                  <a:pt x="3006437" y="1389611"/>
                </a:cubicBezTo>
                <a:cubicBezTo>
                  <a:pt x="2992582" y="1456113"/>
                  <a:pt x="2992582" y="1558636"/>
                  <a:pt x="2989811" y="1622367"/>
                </a:cubicBezTo>
                <a:cubicBezTo>
                  <a:pt x="2987040" y="1686098"/>
                  <a:pt x="3017520" y="1699952"/>
                  <a:pt x="2989811" y="1771996"/>
                </a:cubicBezTo>
                <a:cubicBezTo>
                  <a:pt x="2962102" y="1844040"/>
                  <a:pt x="2903913" y="1993669"/>
                  <a:pt x="2823557" y="2054629"/>
                </a:cubicBezTo>
                <a:cubicBezTo>
                  <a:pt x="2743201" y="2115589"/>
                  <a:pt x="2507673" y="2137756"/>
                  <a:pt x="2507673" y="2137756"/>
                </a:cubicBezTo>
                <a:cubicBezTo>
                  <a:pt x="2413462" y="2162694"/>
                  <a:pt x="2344189" y="2220883"/>
                  <a:pt x="2258291" y="2204258"/>
                </a:cubicBezTo>
                <a:cubicBezTo>
                  <a:pt x="2172393" y="2187633"/>
                  <a:pt x="2075411" y="2065712"/>
                  <a:pt x="1992284" y="2038003"/>
                </a:cubicBezTo>
                <a:cubicBezTo>
                  <a:pt x="1909157" y="2010294"/>
                  <a:pt x="1826030" y="2004752"/>
                  <a:pt x="1759528" y="2038003"/>
                </a:cubicBezTo>
                <a:cubicBezTo>
                  <a:pt x="1693026" y="2071254"/>
                  <a:pt x="1657004" y="2190404"/>
                  <a:pt x="1593273" y="2237509"/>
                </a:cubicBezTo>
                <a:cubicBezTo>
                  <a:pt x="1529542" y="2284614"/>
                  <a:pt x="1413164" y="2309552"/>
                  <a:pt x="1377142" y="2320636"/>
                </a:cubicBezTo>
                <a:cubicBezTo>
                  <a:pt x="1341120" y="2331720"/>
                  <a:pt x="1404851" y="2337262"/>
                  <a:pt x="1377142" y="2304011"/>
                </a:cubicBezTo>
                <a:cubicBezTo>
                  <a:pt x="1349433" y="2270760"/>
                  <a:pt x="1277390" y="2176549"/>
                  <a:pt x="1210888" y="2121131"/>
                </a:cubicBezTo>
                <a:cubicBezTo>
                  <a:pt x="1144386" y="2065713"/>
                  <a:pt x="1039091" y="1999211"/>
                  <a:pt x="978131" y="1971502"/>
                </a:cubicBezTo>
                <a:cubicBezTo>
                  <a:pt x="917171" y="1943793"/>
                  <a:pt x="914401" y="1960418"/>
                  <a:pt x="845128" y="1954876"/>
                </a:cubicBezTo>
                <a:cubicBezTo>
                  <a:pt x="775855" y="1949334"/>
                  <a:pt x="651164" y="1932709"/>
                  <a:pt x="562495" y="1938251"/>
                </a:cubicBezTo>
                <a:cubicBezTo>
                  <a:pt x="473826" y="1943793"/>
                  <a:pt x="379615" y="1990898"/>
                  <a:pt x="313113" y="1988127"/>
                </a:cubicBezTo>
                <a:cubicBezTo>
                  <a:pt x="246611" y="1985356"/>
                  <a:pt x="196735" y="1965960"/>
                  <a:pt x="163484" y="1921625"/>
                </a:cubicBezTo>
                <a:cubicBezTo>
                  <a:pt x="130233" y="1877290"/>
                  <a:pt x="116379" y="1805247"/>
                  <a:pt x="113608" y="1722120"/>
                </a:cubicBezTo>
                <a:cubicBezTo>
                  <a:pt x="110837" y="1638993"/>
                  <a:pt x="163485" y="1517073"/>
                  <a:pt x="146859" y="1422862"/>
                </a:cubicBezTo>
                <a:cubicBezTo>
                  <a:pt x="130233" y="1328651"/>
                  <a:pt x="27710" y="1220585"/>
                  <a:pt x="13855" y="1156854"/>
                </a:cubicBezTo>
                <a:cubicBezTo>
                  <a:pt x="0" y="1093123"/>
                  <a:pt x="49877" y="1082040"/>
                  <a:pt x="63731" y="1040476"/>
                </a:cubicBezTo>
                <a:cubicBezTo>
                  <a:pt x="77586" y="998913"/>
                  <a:pt x="83127" y="954579"/>
                  <a:pt x="96982" y="907473"/>
                </a:cubicBezTo>
                <a:cubicBezTo>
                  <a:pt x="110837" y="860368"/>
                  <a:pt x="146859" y="757843"/>
                  <a:pt x="146859" y="757843"/>
                </a:cubicBezTo>
                <a:cubicBezTo>
                  <a:pt x="163484" y="707967"/>
                  <a:pt x="126539" y="725977"/>
                  <a:pt x="196735" y="608214"/>
                </a:cubicBezTo>
                <a:cubicBezTo>
                  <a:pt x="266931" y="490451"/>
                  <a:pt x="390699" y="139931"/>
                  <a:pt x="568037" y="51262"/>
                </a:cubicBezTo>
                <a:lnTo>
                  <a:pt x="1277389" y="0"/>
                </a:lnTo>
                <a:lnTo>
                  <a:pt x="2191789" y="92825"/>
                </a:lnTo>
                <a:close/>
              </a:path>
            </a:pathLst>
          </a:custGeom>
          <a:solidFill>
            <a:schemeClr val="bg1">
              <a:lumMod val="50000"/>
              <a:alpha val="7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CREEK</a:t>
            </a:r>
          </a:p>
          <a:p>
            <a:pPr algn="ctr"/>
            <a:endParaRPr lang="en-US" sz="2800" b="1" dirty="0" smtClean="0"/>
          </a:p>
          <a:p>
            <a:pPr algn="ctr"/>
            <a:endParaRPr lang="en-US" sz="2800" b="1" dirty="0" smtClean="0"/>
          </a:p>
        </p:txBody>
      </p:sp>
      <p:sp>
        <p:nvSpPr>
          <p:cNvPr id="25" name="Rectangle 24"/>
          <p:cNvSpPr/>
          <p:nvPr/>
        </p:nvSpPr>
        <p:spPr>
          <a:xfrm>
            <a:off x="3200400" y="3276600"/>
            <a:ext cx="3048000" cy="2286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457200" y="762000"/>
            <a:ext cx="8153400" cy="6063309"/>
            <a:chOff x="457200" y="762000"/>
            <a:chExt cx="8153400" cy="6063309"/>
          </a:xfrm>
        </p:grpSpPr>
        <p:grpSp>
          <p:nvGrpSpPr>
            <p:cNvPr id="34" name="Group 33"/>
            <p:cNvGrpSpPr/>
            <p:nvPr/>
          </p:nvGrpSpPr>
          <p:grpSpPr>
            <a:xfrm>
              <a:off x="457200" y="762000"/>
              <a:ext cx="8153400" cy="6063309"/>
              <a:chOff x="457200" y="762000"/>
              <a:chExt cx="8153400" cy="6063309"/>
            </a:xfrm>
          </p:grpSpPr>
          <p:pic>
            <p:nvPicPr>
              <p:cNvPr id="30" name="Picture 2"/>
              <p:cNvPicPr>
                <a:picLocks noChangeAspect="1" noChangeArrowheads="1"/>
              </p:cNvPicPr>
              <p:nvPr/>
            </p:nvPicPr>
            <p:blipFill>
              <a:blip r:embed="rId3"/>
              <a:srcRect/>
              <a:stretch>
                <a:fillRect/>
              </a:stretch>
            </p:blipFill>
            <p:spPr bwMode="auto">
              <a:xfrm>
                <a:off x="457200" y="762000"/>
                <a:ext cx="8153400" cy="6063309"/>
              </a:xfrm>
              <a:prstGeom prst="rect">
                <a:avLst/>
              </a:prstGeom>
              <a:noFill/>
              <a:ln w="9525">
                <a:noFill/>
                <a:miter lim="800000"/>
                <a:headEnd/>
                <a:tailEnd/>
              </a:ln>
              <a:effectLst/>
            </p:spPr>
          </p:pic>
          <p:grpSp>
            <p:nvGrpSpPr>
              <p:cNvPr id="33" name="Group 32"/>
              <p:cNvGrpSpPr/>
              <p:nvPr/>
            </p:nvGrpSpPr>
            <p:grpSpPr>
              <a:xfrm>
                <a:off x="2002536" y="1271016"/>
                <a:ext cx="508473" cy="481584"/>
                <a:chOff x="-472104" y="1956816"/>
                <a:chExt cx="508473" cy="481584"/>
              </a:xfrm>
            </p:grpSpPr>
            <p:pic>
              <p:nvPicPr>
                <p:cNvPr id="31" name="Picture 2"/>
                <p:cNvPicPr>
                  <a:picLocks noChangeAspect="1" noChangeArrowheads="1"/>
                </p:cNvPicPr>
                <p:nvPr/>
              </p:nvPicPr>
              <p:blipFill>
                <a:blip r:embed="rId3"/>
                <a:srcRect l="24299" t="8797" r="71028" b="83663"/>
                <a:stretch>
                  <a:fillRect/>
                </a:stretch>
              </p:blipFill>
              <p:spPr bwMode="auto">
                <a:xfrm>
                  <a:off x="-381000" y="1981200"/>
                  <a:ext cx="381000" cy="457200"/>
                </a:xfrm>
                <a:prstGeom prst="rect">
                  <a:avLst/>
                </a:prstGeom>
                <a:noFill/>
                <a:ln w="9525">
                  <a:noFill/>
                  <a:miter lim="800000"/>
                  <a:headEnd/>
                  <a:tailEnd/>
                </a:ln>
                <a:effectLst/>
              </p:spPr>
            </p:pic>
            <p:sp>
              <p:nvSpPr>
                <p:cNvPr id="32" name="TextBox 31"/>
                <p:cNvSpPr txBox="1"/>
                <p:nvPr/>
              </p:nvSpPr>
              <p:spPr>
                <a:xfrm>
                  <a:off x="-472104" y="1956816"/>
                  <a:ext cx="508473" cy="477054"/>
                </a:xfrm>
                <a:prstGeom prst="rect">
                  <a:avLst/>
                </a:prstGeom>
                <a:noFill/>
              </p:spPr>
              <p:txBody>
                <a:bodyPr wrap="none" rtlCol="0">
                  <a:spAutoFit/>
                </a:bodyPr>
                <a:lstStyle/>
                <a:p>
                  <a:r>
                    <a:rPr lang="en-US" sz="2500" b="1" dirty="0" smtClean="0"/>
                    <a:t>30</a:t>
                  </a:r>
                  <a:endParaRPr lang="en-US" sz="2500" b="1" dirty="0"/>
                </a:p>
              </p:txBody>
            </p:sp>
          </p:grpSp>
        </p:grpSp>
        <p:pic>
          <p:nvPicPr>
            <p:cNvPr id="19" name="Picture 2"/>
            <p:cNvPicPr>
              <a:picLocks noChangeAspect="1" noChangeArrowheads="1"/>
            </p:cNvPicPr>
            <p:nvPr/>
          </p:nvPicPr>
          <p:blipFill>
            <a:blip r:embed="rId3"/>
            <a:srcRect l="31776" t="37702" r="61682" b="57271"/>
            <a:stretch>
              <a:fillRect/>
            </a:stretch>
          </p:blipFill>
          <p:spPr bwMode="auto">
            <a:xfrm>
              <a:off x="3124200" y="3581400"/>
              <a:ext cx="533400" cy="304800"/>
            </a:xfrm>
            <a:prstGeom prst="rect">
              <a:avLst/>
            </a:prstGeom>
            <a:noFill/>
            <a:ln w="9525">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1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2" nodeType="clickEffect">
                                  <p:stCondLst>
                                    <p:cond delay="0"/>
                                  </p:stCondLst>
                                  <p:childTnLst>
                                    <p:animScale>
                                      <p:cBhvr>
                                        <p:cTn id="11" dur="1000" fill="hold"/>
                                        <p:tgtEl>
                                          <p:spTgt spid="25"/>
                                        </p:tgtEl>
                                      </p:cBhvr>
                                      <p:by x="150000" y="150000"/>
                                    </p:animScale>
                                  </p:childTnLst>
                                </p:cTn>
                              </p:par>
                              <p:par>
                                <p:cTn id="12" presetID="6" presetClass="emph" presetSubtype="0" fill="hold" grpId="1" nodeType="withEffect">
                                  <p:stCondLst>
                                    <p:cond delay="0"/>
                                  </p:stCondLst>
                                  <p:childTnLst>
                                    <p:animScale>
                                      <p:cBhvr>
                                        <p:cTn id="13" dur="1000" fill="hold"/>
                                        <p:tgtEl>
                                          <p:spTgt spid="10"/>
                                        </p:tgtEl>
                                      </p:cBhvr>
                                      <p:by x="150000" y="150000"/>
                                    </p:animScale>
                                  </p:childTnLst>
                                </p:cTn>
                              </p:par>
                              <p:par>
                                <p:cTn id="14" presetID="10" presetClass="exit" presetSubtype="0" fill="hold" nodeType="withEffect">
                                  <p:stCondLst>
                                    <p:cond delay="500"/>
                                  </p:stCondLst>
                                  <p:childTnLst>
                                    <p:animEffect transition="out" filter="fade">
                                      <p:cBhvr>
                                        <p:cTn id="15" dur="1000"/>
                                        <p:tgtEl>
                                          <p:spTgt spid="26"/>
                                        </p:tgtEl>
                                      </p:cBhvr>
                                    </p:animEffect>
                                    <p:set>
                                      <p:cBhvr>
                                        <p:cTn id="16" dur="1" fill="hold">
                                          <p:stCondLst>
                                            <p:cond delay="999"/>
                                          </p:stCondLst>
                                        </p:cTn>
                                        <p:tgtEl>
                                          <p:spTgt spid="26"/>
                                        </p:tgtEl>
                                        <p:attrNameLst>
                                          <p:attrName>style.visibility</p:attrName>
                                        </p:attrNameLst>
                                      </p:cBhvr>
                                      <p:to>
                                        <p:strVal val="hidden"/>
                                      </p:to>
                                    </p:set>
                                  </p:childTnLst>
                                </p:cTn>
                              </p:par>
                              <p:par>
                                <p:cTn id="17" presetID="10" presetClass="exit" presetSubtype="0" fill="hold" grpId="0" nodeType="withEffect">
                                  <p:stCondLst>
                                    <p:cond delay="500"/>
                                  </p:stCondLst>
                                  <p:childTnLst>
                                    <p:animEffect transition="out" filter="fade">
                                      <p:cBhvr>
                                        <p:cTn id="18" dur="1000"/>
                                        <p:tgtEl>
                                          <p:spTgt spid="10"/>
                                        </p:tgtEl>
                                      </p:cBhvr>
                                    </p:animEffect>
                                    <p:set>
                                      <p:cBhvr>
                                        <p:cTn id="19" dur="1" fill="hold">
                                          <p:stCondLst>
                                            <p:cond delay="999"/>
                                          </p:stCondLst>
                                        </p:cTn>
                                        <p:tgtEl>
                                          <p:spTgt spid="10"/>
                                        </p:tgtEl>
                                        <p:attrNameLst>
                                          <p:attrName>style.visibility</p:attrName>
                                        </p:attrNameLst>
                                      </p:cBhvr>
                                      <p:to>
                                        <p:strVal val="hidden"/>
                                      </p:to>
                                    </p:set>
                                  </p:childTnLst>
                                </p:cTn>
                              </p:par>
                              <p:par>
                                <p:cTn id="20" presetID="53" presetClass="entr" presetSubtype="0" fill="hold" nodeType="withEffect">
                                  <p:stCondLst>
                                    <p:cond delay="50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fltVal val="0"/>
                                          </p:val>
                                        </p:tav>
                                        <p:tav tm="100000">
                                          <p:val>
                                            <p:strVal val="#ppt_w"/>
                                          </p:val>
                                        </p:tav>
                                      </p:tavLst>
                                    </p:anim>
                                    <p:anim calcmode="lin" valueType="num">
                                      <p:cBhvr>
                                        <p:cTn id="23" dur="1000" fill="hold"/>
                                        <p:tgtEl>
                                          <p:spTgt spid="27"/>
                                        </p:tgtEl>
                                        <p:attrNameLst>
                                          <p:attrName>ppt_h</p:attrName>
                                        </p:attrNameLst>
                                      </p:cBhvr>
                                      <p:tavLst>
                                        <p:tav tm="0">
                                          <p:val>
                                            <p:fltVal val="0"/>
                                          </p:val>
                                        </p:tav>
                                        <p:tav tm="100000">
                                          <p:val>
                                            <p:strVal val="#ppt_h"/>
                                          </p:val>
                                        </p:tav>
                                      </p:tavLst>
                                    </p:anim>
                                    <p:animEffect transition="in" filter="fade">
                                      <p:cBhvr>
                                        <p:cTn id="24" dur="1000"/>
                                        <p:tgtEl>
                                          <p:spTgt spid="27"/>
                                        </p:tgtEl>
                                      </p:cBhvr>
                                    </p:animEffect>
                                  </p:childTnLst>
                                </p:cTn>
                              </p:par>
                              <p:par>
                                <p:cTn id="25" presetID="10" presetClass="exit" presetSubtype="0" fill="hold" grpId="1" nodeType="withEffect">
                                  <p:stCondLst>
                                    <p:cond delay="500"/>
                                  </p:stCondLst>
                                  <p:childTnLst>
                                    <p:animEffect transition="out" filter="fade">
                                      <p:cBhvr>
                                        <p:cTn id="26" dur="1000"/>
                                        <p:tgtEl>
                                          <p:spTgt spid="25"/>
                                        </p:tgtEl>
                                      </p:cBhvr>
                                    </p:animEffect>
                                    <p:set>
                                      <p:cBhvr>
                                        <p:cTn id="27" dur="1" fill="hold">
                                          <p:stCondLst>
                                            <p:cond delay="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5" grpId="0" animBg="1"/>
      <p:bldP spid="25" grpId="1" animBg="1"/>
      <p:bldP spid="25" grpId="2" animBg="1"/>
    </p:bld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5791200" cy="2031325"/>
          </a:xfrm>
          <a:prstGeom prst="rect">
            <a:avLst/>
          </a:prstGeom>
        </p:spPr>
        <p:txBody>
          <a:bodyPr wrap="square">
            <a:spAutoFit/>
          </a:bodyPr>
          <a:lstStyle/>
          <a:p>
            <a:r>
              <a:rPr lang="en-US" dirty="0" smtClean="0">
                <a:hlinkClick r:id="rId2"/>
              </a:rPr>
              <a:t>https://en.wikipedia.org/wiki/Muscogee</a:t>
            </a:r>
            <a:endParaRPr lang="en-US" dirty="0" smtClean="0"/>
          </a:p>
          <a:p>
            <a:r>
              <a:rPr lang="en-US" b="1" dirty="0" smtClean="0"/>
              <a:t>CREEK (MUSCOGEE)</a:t>
            </a:r>
          </a:p>
          <a:p>
            <a:r>
              <a:rPr lang="en-US" dirty="0" smtClean="0"/>
              <a:t>Land was the most valuable asset, which the Native Americans held in collective stewardship. The southern English colonies, US government and settlers systematically obtained Muscogee land through treaties, legislation, and warfare. </a:t>
            </a:r>
            <a:endParaRPr lang="en-US" dirty="0"/>
          </a:p>
        </p:txBody>
      </p:sp>
      <p:sp useBgFill="1">
        <p:nvSpPr>
          <p:cNvPr id="4" name="Rectangle 3"/>
          <p:cNvSpPr/>
          <p:nvPr/>
        </p:nvSpPr>
        <p:spPr>
          <a:xfrm>
            <a:off x="0" y="2056686"/>
            <a:ext cx="9144000" cy="4801314"/>
          </a:xfrm>
          <a:prstGeom prst="rect">
            <a:avLst/>
          </a:prstGeom>
        </p:spPr>
        <p:txBody>
          <a:bodyPr wrap="square">
            <a:spAutoFit/>
          </a:bodyPr>
          <a:lstStyle/>
          <a:p>
            <a:r>
              <a:rPr lang="en-US" dirty="0" smtClean="0">
                <a:hlinkClick r:id="rId3"/>
              </a:rPr>
              <a:t>https://en.wikipedia.org/wiki/Treaty_of_Fort_Jackson</a:t>
            </a:r>
            <a:endParaRPr lang="en-US" dirty="0" smtClean="0"/>
          </a:p>
          <a:p>
            <a:r>
              <a:rPr lang="en-US" dirty="0" smtClean="0"/>
              <a:t>The </a:t>
            </a:r>
            <a:r>
              <a:rPr lang="en-US" b="1" dirty="0" smtClean="0"/>
              <a:t>Treaty of Fort Jackson</a:t>
            </a:r>
            <a:r>
              <a:rPr lang="en-US" dirty="0" smtClean="0"/>
              <a:t> ( </a:t>
            </a:r>
            <a:r>
              <a:rPr lang="en-US" b="1" dirty="0" smtClean="0"/>
              <a:t>Treaty with the Creeks, 1814</a:t>
            </a:r>
            <a:r>
              <a:rPr lang="en-US" dirty="0" smtClean="0"/>
              <a:t>) </a:t>
            </a:r>
          </a:p>
          <a:p>
            <a:r>
              <a:rPr lang="en-US" dirty="0" smtClean="0"/>
              <a:t>was signed on August 9, 1814 at Fort Jackson near Wetumpka,</a:t>
            </a:r>
          </a:p>
          <a:p>
            <a:r>
              <a:rPr lang="en-US" dirty="0" smtClean="0"/>
              <a:t> Alabama following the defeat of the Red Stick (Upper Creek)</a:t>
            </a:r>
          </a:p>
          <a:p>
            <a:r>
              <a:rPr lang="en-US" dirty="0" smtClean="0"/>
              <a:t> resistance by United States allied forces at the Battle of Horseshoe Bend. It occurred on the banks of the Tallapoosa River near the present city of Alexander City, Alabama. The U.S. force, led by General Andrew Jackson, consisted mainly of the West Tennessee Militia and 39th United States Infantry, allied with several groups of Cherokee and Lower Creek friendly to the American side. The Upper Creek were led by Chief </a:t>
            </a:r>
            <a:r>
              <a:rPr lang="en-US" dirty="0" err="1" smtClean="0"/>
              <a:t>Menawa</a:t>
            </a:r>
            <a:r>
              <a:rPr lang="en-US" dirty="0" smtClean="0"/>
              <a:t>, who fled with hundreds of survivors into Florida, where they allied with the Seminole. The surrender ended the Creek War, which the United States was fighting simultaneously with the War of 1812.</a:t>
            </a:r>
          </a:p>
          <a:p>
            <a:r>
              <a:rPr lang="en-US" dirty="0" smtClean="0"/>
              <a:t>By the terms of the treaty, the Creek were forced to cede 23 million acres (93,000 km²) of their territory: their remaining land in Georgia and much of central Alabama, to the United States government. This definitive victory freed Jackson to continue southwest to Louisiana, where he defeated the British forces at the Battle of New Orleans. His victories against Native American forces and then his decisive victory at New Orleans won Jackson an enormous amount of popular support, helping him win his first presidential campaign.</a:t>
            </a:r>
            <a:endParaRPr lang="en-US" dirty="0"/>
          </a:p>
        </p:txBody>
      </p:sp>
      <p:pic>
        <p:nvPicPr>
          <p:cNvPr id="3074" name="Picture 2" descr="https://upload.wikimedia.org/wikipedia/commons/thumb/b/b0/Creek_land_cessions_1733-1832.jpg/220px-Creek_land_cessions_1733-1832.jpg"/>
          <p:cNvPicPr>
            <a:picLocks noChangeAspect="1" noChangeArrowheads="1"/>
          </p:cNvPicPr>
          <p:nvPr/>
        </p:nvPicPr>
        <p:blipFill>
          <a:blip r:embed="rId4"/>
          <a:srcRect/>
          <a:stretch>
            <a:fillRect/>
          </a:stretch>
        </p:blipFill>
        <p:spPr bwMode="auto">
          <a:xfrm>
            <a:off x="5990618" y="1"/>
            <a:ext cx="2924781" cy="3124200"/>
          </a:xfrm>
          <a:prstGeom prst="rect">
            <a:avLst/>
          </a:prstGeom>
          <a:noFill/>
        </p:spPr>
      </p:pic>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TextBox 25"/>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pic>
        <p:nvPicPr>
          <p:cNvPr id="2050" name="Picture 2"/>
          <p:cNvPicPr>
            <a:picLocks noChangeAspect="1" noChangeArrowheads="1"/>
          </p:cNvPicPr>
          <p:nvPr/>
        </p:nvPicPr>
        <p:blipFill>
          <a:blip r:embed="rId2"/>
          <a:srcRect/>
          <a:stretch>
            <a:fillRect/>
          </a:stretch>
        </p:blipFill>
        <p:spPr bwMode="auto">
          <a:xfrm>
            <a:off x="457200" y="762000"/>
            <a:ext cx="8153400" cy="6063309"/>
          </a:xfrm>
          <a:prstGeom prst="rect">
            <a:avLst/>
          </a:prstGeom>
          <a:noFill/>
          <a:ln w="9525">
            <a:noFill/>
            <a:miter lim="800000"/>
            <a:headEnd/>
            <a:tailEnd/>
          </a:ln>
          <a:effectLst/>
        </p:spPr>
      </p:pic>
      <p:sp>
        <p:nvSpPr>
          <p:cNvPr id="33" name="Freeform 32"/>
          <p:cNvSpPr/>
          <p:nvPr/>
        </p:nvSpPr>
        <p:spPr>
          <a:xfrm>
            <a:off x="5252720" y="1757680"/>
            <a:ext cx="2435860" cy="3279140"/>
          </a:xfrm>
          <a:custGeom>
            <a:avLst/>
            <a:gdLst>
              <a:gd name="connsiteX0" fmla="*/ 340360 w 2280920"/>
              <a:gd name="connsiteY0" fmla="*/ 71120 h 3215640"/>
              <a:gd name="connsiteX1" fmla="*/ 96520 w 2280920"/>
              <a:gd name="connsiteY1" fmla="*/ 391160 h 3215640"/>
              <a:gd name="connsiteX2" fmla="*/ 5080 w 2280920"/>
              <a:gd name="connsiteY2" fmla="*/ 482600 h 3215640"/>
              <a:gd name="connsiteX3" fmla="*/ 127000 w 2280920"/>
              <a:gd name="connsiteY3" fmla="*/ 680720 h 3215640"/>
              <a:gd name="connsiteX4" fmla="*/ 477520 w 2280920"/>
              <a:gd name="connsiteY4" fmla="*/ 726440 h 3215640"/>
              <a:gd name="connsiteX5" fmla="*/ 660400 w 2280920"/>
              <a:gd name="connsiteY5" fmla="*/ 1016000 h 3215640"/>
              <a:gd name="connsiteX6" fmla="*/ 812800 w 2280920"/>
              <a:gd name="connsiteY6" fmla="*/ 1305560 h 3215640"/>
              <a:gd name="connsiteX7" fmla="*/ 797560 w 2280920"/>
              <a:gd name="connsiteY7" fmla="*/ 1473200 h 3215640"/>
              <a:gd name="connsiteX8" fmla="*/ 782320 w 2280920"/>
              <a:gd name="connsiteY8" fmla="*/ 1595120 h 3215640"/>
              <a:gd name="connsiteX9" fmla="*/ 1041400 w 2280920"/>
              <a:gd name="connsiteY9" fmla="*/ 1960880 h 3215640"/>
              <a:gd name="connsiteX10" fmla="*/ 1148080 w 2280920"/>
              <a:gd name="connsiteY10" fmla="*/ 2402840 h 3215640"/>
              <a:gd name="connsiteX11" fmla="*/ 1270000 w 2280920"/>
              <a:gd name="connsiteY11" fmla="*/ 2616200 h 3215640"/>
              <a:gd name="connsiteX12" fmla="*/ 1407160 w 2280920"/>
              <a:gd name="connsiteY12" fmla="*/ 2814320 h 3215640"/>
              <a:gd name="connsiteX13" fmla="*/ 1468120 w 2280920"/>
              <a:gd name="connsiteY13" fmla="*/ 3027680 h 3215640"/>
              <a:gd name="connsiteX14" fmla="*/ 1559560 w 2280920"/>
              <a:gd name="connsiteY14" fmla="*/ 3088640 h 3215640"/>
              <a:gd name="connsiteX15" fmla="*/ 1696720 w 2280920"/>
              <a:gd name="connsiteY15" fmla="*/ 3012440 h 3215640"/>
              <a:gd name="connsiteX16" fmla="*/ 1925320 w 2280920"/>
              <a:gd name="connsiteY16" fmla="*/ 3134360 h 3215640"/>
              <a:gd name="connsiteX17" fmla="*/ 2230120 w 2280920"/>
              <a:gd name="connsiteY17" fmla="*/ 3210560 h 3215640"/>
              <a:gd name="connsiteX18" fmla="*/ 2230120 w 2280920"/>
              <a:gd name="connsiteY18" fmla="*/ 3103880 h 3215640"/>
              <a:gd name="connsiteX19" fmla="*/ 2153920 w 2280920"/>
              <a:gd name="connsiteY19" fmla="*/ 2722880 h 3215640"/>
              <a:gd name="connsiteX20" fmla="*/ 2153920 w 2280920"/>
              <a:gd name="connsiteY20" fmla="*/ 2037080 h 3215640"/>
              <a:gd name="connsiteX21" fmla="*/ 2032000 w 2280920"/>
              <a:gd name="connsiteY21" fmla="*/ 1854200 h 3215640"/>
              <a:gd name="connsiteX22" fmla="*/ 1574800 w 2280920"/>
              <a:gd name="connsiteY22" fmla="*/ 1397000 h 3215640"/>
              <a:gd name="connsiteX23" fmla="*/ 828040 w 2280920"/>
              <a:gd name="connsiteY23" fmla="*/ 635000 h 3215640"/>
              <a:gd name="connsiteX24" fmla="*/ 751840 w 2280920"/>
              <a:gd name="connsiteY24" fmla="*/ 421640 h 3215640"/>
              <a:gd name="connsiteX25" fmla="*/ 645160 w 2280920"/>
              <a:gd name="connsiteY25" fmla="*/ 55880 h 3215640"/>
              <a:gd name="connsiteX26" fmla="*/ 340360 w 2280920"/>
              <a:gd name="connsiteY26" fmla="*/ 71120 h 3215640"/>
              <a:gd name="connsiteX0" fmla="*/ 340360 w 2268220"/>
              <a:gd name="connsiteY0" fmla="*/ 71120 h 3279140"/>
              <a:gd name="connsiteX1" fmla="*/ 96520 w 2268220"/>
              <a:gd name="connsiteY1" fmla="*/ 391160 h 3279140"/>
              <a:gd name="connsiteX2" fmla="*/ 5080 w 2268220"/>
              <a:gd name="connsiteY2" fmla="*/ 482600 h 3279140"/>
              <a:gd name="connsiteX3" fmla="*/ 127000 w 2268220"/>
              <a:gd name="connsiteY3" fmla="*/ 680720 h 3279140"/>
              <a:gd name="connsiteX4" fmla="*/ 477520 w 2268220"/>
              <a:gd name="connsiteY4" fmla="*/ 726440 h 3279140"/>
              <a:gd name="connsiteX5" fmla="*/ 660400 w 2268220"/>
              <a:gd name="connsiteY5" fmla="*/ 1016000 h 3279140"/>
              <a:gd name="connsiteX6" fmla="*/ 812800 w 2268220"/>
              <a:gd name="connsiteY6" fmla="*/ 1305560 h 3279140"/>
              <a:gd name="connsiteX7" fmla="*/ 797560 w 2268220"/>
              <a:gd name="connsiteY7" fmla="*/ 1473200 h 3279140"/>
              <a:gd name="connsiteX8" fmla="*/ 782320 w 2268220"/>
              <a:gd name="connsiteY8" fmla="*/ 1595120 h 3279140"/>
              <a:gd name="connsiteX9" fmla="*/ 1041400 w 2268220"/>
              <a:gd name="connsiteY9" fmla="*/ 1960880 h 3279140"/>
              <a:gd name="connsiteX10" fmla="*/ 1148080 w 2268220"/>
              <a:gd name="connsiteY10" fmla="*/ 2402840 h 3279140"/>
              <a:gd name="connsiteX11" fmla="*/ 1270000 w 2268220"/>
              <a:gd name="connsiteY11" fmla="*/ 2616200 h 3279140"/>
              <a:gd name="connsiteX12" fmla="*/ 1407160 w 2268220"/>
              <a:gd name="connsiteY12" fmla="*/ 2814320 h 3279140"/>
              <a:gd name="connsiteX13" fmla="*/ 1468120 w 2268220"/>
              <a:gd name="connsiteY13" fmla="*/ 3027680 h 3279140"/>
              <a:gd name="connsiteX14" fmla="*/ 1559560 w 2268220"/>
              <a:gd name="connsiteY14" fmla="*/ 3088640 h 3279140"/>
              <a:gd name="connsiteX15" fmla="*/ 1696720 w 2268220"/>
              <a:gd name="connsiteY15" fmla="*/ 3012440 h 3279140"/>
              <a:gd name="connsiteX16" fmla="*/ 1925320 w 2268220"/>
              <a:gd name="connsiteY16" fmla="*/ 3134360 h 3279140"/>
              <a:gd name="connsiteX17" fmla="*/ 2230120 w 2268220"/>
              <a:gd name="connsiteY17" fmla="*/ 3210560 h 3279140"/>
              <a:gd name="connsiteX18" fmla="*/ 2153920 w 2268220"/>
              <a:gd name="connsiteY18" fmla="*/ 2722880 h 3279140"/>
              <a:gd name="connsiteX19" fmla="*/ 2153920 w 2268220"/>
              <a:gd name="connsiteY19" fmla="*/ 2037080 h 3279140"/>
              <a:gd name="connsiteX20" fmla="*/ 2032000 w 2268220"/>
              <a:gd name="connsiteY20" fmla="*/ 1854200 h 3279140"/>
              <a:gd name="connsiteX21" fmla="*/ 1574800 w 2268220"/>
              <a:gd name="connsiteY21" fmla="*/ 1397000 h 3279140"/>
              <a:gd name="connsiteX22" fmla="*/ 828040 w 2268220"/>
              <a:gd name="connsiteY22" fmla="*/ 635000 h 3279140"/>
              <a:gd name="connsiteX23" fmla="*/ 751840 w 2268220"/>
              <a:gd name="connsiteY23" fmla="*/ 421640 h 3279140"/>
              <a:gd name="connsiteX24" fmla="*/ 645160 w 2268220"/>
              <a:gd name="connsiteY24" fmla="*/ 55880 h 3279140"/>
              <a:gd name="connsiteX25" fmla="*/ 340360 w 2268220"/>
              <a:gd name="connsiteY25" fmla="*/ 71120 h 3279140"/>
              <a:gd name="connsiteX0" fmla="*/ 340360 w 2435860"/>
              <a:gd name="connsiteY0" fmla="*/ 71120 h 3279140"/>
              <a:gd name="connsiteX1" fmla="*/ 96520 w 2435860"/>
              <a:gd name="connsiteY1" fmla="*/ 391160 h 3279140"/>
              <a:gd name="connsiteX2" fmla="*/ 5080 w 2435860"/>
              <a:gd name="connsiteY2" fmla="*/ 482600 h 3279140"/>
              <a:gd name="connsiteX3" fmla="*/ 127000 w 2435860"/>
              <a:gd name="connsiteY3" fmla="*/ 680720 h 3279140"/>
              <a:gd name="connsiteX4" fmla="*/ 477520 w 2435860"/>
              <a:gd name="connsiteY4" fmla="*/ 726440 h 3279140"/>
              <a:gd name="connsiteX5" fmla="*/ 660400 w 2435860"/>
              <a:gd name="connsiteY5" fmla="*/ 1016000 h 3279140"/>
              <a:gd name="connsiteX6" fmla="*/ 812800 w 2435860"/>
              <a:gd name="connsiteY6" fmla="*/ 1305560 h 3279140"/>
              <a:gd name="connsiteX7" fmla="*/ 797560 w 2435860"/>
              <a:gd name="connsiteY7" fmla="*/ 1473200 h 3279140"/>
              <a:gd name="connsiteX8" fmla="*/ 782320 w 2435860"/>
              <a:gd name="connsiteY8" fmla="*/ 1595120 h 3279140"/>
              <a:gd name="connsiteX9" fmla="*/ 1041400 w 2435860"/>
              <a:gd name="connsiteY9" fmla="*/ 1960880 h 3279140"/>
              <a:gd name="connsiteX10" fmla="*/ 1148080 w 2435860"/>
              <a:gd name="connsiteY10" fmla="*/ 2402840 h 3279140"/>
              <a:gd name="connsiteX11" fmla="*/ 1270000 w 2435860"/>
              <a:gd name="connsiteY11" fmla="*/ 2616200 h 3279140"/>
              <a:gd name="connsiteX12" fmla="*/ 1407160 w 2435860"/>
              <a:gd name="connsiteY12" fmla="*/ 2814320 h 3279140"/>
              <a:gd name="connsiteX13" fmla="*/ 1468120 w 2435860"/>
              <a:gd name="connsiteY13" fmla="*/ 3027680 h 3279140"/>
              <a:gd name="connsiteX14" fmla="*/ 1559560 w 2435860"/>
              <a:gd name="connsiteY14" fmla="*/ 3088640 h 3279140"/>
              <a:gd name="connsiteX15" fmla="*/ 1696720 w 2435860"/>
              <a:gd name="connsiteY15" fmla="*/ 3012440 h 3279140"/>
              <a:gd name="connsiteX16" fmla="*/ 1925320 w 2435860"/>
              <a:gd name="connsiteY16" fmla="*/ 3134360 h 3279140"/>
              <a:gd name="connsiteX17" fmla="*/ 2230120 w 2435860"/>
              <a:gd name="connsiteY17" fmla="*/ 3210560 h 3279140"/>
              <a:gd name="connsiteX18" fmla="*/ 2153920 w 2435860"/>
              <a:gd name="connsiteY18" fmla="*/ 2722880 h 3279140"/>
              <a:gd name="connsiteX19" fmla="*/ 2153920 w 2435860"/>
              <a:gd name="connsiteY19" fmla="*/ 2037080 h 3279140"/>
              <a:gd name="connsiteX20" fmla="*/ 2032000 w 2435860"/>
              <a:gd name="connsiteY20" fmla="*/ 1854200 h 3279140"/>
              <a:gd name="connsiteX21" fmla="*/ 1574800 w 2435860"/>
              <a:gd name="connsiteY21" fmla="*/ 1397000 h 3279140"/>
              <a:gd name="connsiteX22" fmla="*/ 828040 w 2435860"/>
              <a:gd name="connsiteY22" fmla="*/ 635000 h 3279140"/>
              <a:gd name="connsiteX23" fmla="*/ 751840 w 2435860"/>
              <a:gd name="connsiteY23" fmla="*/ 421640 h 3279140"/>
              <a:gd name="connsiteX24" fmla="*/ 645160 w 2435860"/>
              <a:gd name="connsiteY24" fmla="*/ 55880 h 3279140"/>
              <a:gd name="connsiteX25" fmla="*/ 340360 w 2435860"/>
              <a:gd name="connsiteY25" fmla="*/ 71120 h 327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35860" h="3279140">
                <a:moveTo>
                  <a:pt x="340360" y="71120"/>
                </a:moveTo>
                <a:cubicBezTo>
                  <a:pt x="248920" y="127000"/>
                  <a:pt x="152400" y="322580"/>
                  <a:pt x="96520" y="391160"/>
                </a:cubicBezTo>
                <a:cubicBezTo>
                  <a:pt x="40640" y="459740"/>
                  <a:pt x="0" y="434340"/>
                  <a:pt x="5080" y="482600"/>
                </a:cubicBezTo>
                <a:cubicBezTo>
                  <a:pt x="10160" y="530860"/>
                  <a:pt x="48260" y="640080"/>
                  <a:pt x="127000" y="680720"/>
                </a:cubicBezTo>
                <a:cubicBezTo>
                  <a:pt x="205740" y="721360"/>
                  <a:pt x="388620" y="670560"/>
                  <a:pt x="477520" y="726440"/>
                </a:cubicBezTo>
                <a:cubicBezTo>
                  <a:pt x="566420" y="782320"/>
                  <a:pt x="604520" y="919480"/>
                  <a:pt x="660400" y="1016000"/>
                </a:cubicBezTo>
                <a:cubicBezTo>
                  <a:pt x="716280" y="1112520"/>
                  <a:pt x="789940" y="1229360"/>
                  <a:pt x="812800" y="1305560"/>
                </a:cubicBezTo>
                <a:cubicBezTo>
                  <a:pt x="835660" y="1381760"/>
                  <a:pt x="802640" y="1424940"/>
                  <a:pt x="797560" y="1473200"/>
                </a:cubicBezTo>
                <a:cubicBezTo>
                  <a:pt x="792480" y="1521460"/>
                  <a:pt x="741680" y="1513840"/>
                  <a:pt x="782320" y="1595120"/>
                </a:cubicBezTo>
                <a:cubicBezTo>
                  <a:pt x="822960" y="1676400"/>
                  <a:pt x="980440" y="1826260"/>
                  <a:pt x="1041400" y="1960880"/>
                </a:cubicBezTo>
                <a:cubicBezTo>
                  <a:pt x="1102360" y="2095500"/>
                  <a:pt x="1109980" y="2293620"/>
                  <a:pt x="1148080" y="2402840"/>
                </a:cubicBezTo>
                <a:cubicBezTo>
                  <a:pt x="1186180" y="2512060"/>
                  <a:pt x="1226820" y="2547620"/>
                  <a:pt x="1270000" y="2616200"/>
                </a:cubicBezTo>
                <a:cubicBezTo>
                  <a:pt x="1313180" y="2684780"/>
                  <a:pt x="1374140" y="2745740"/>
                  <a:pt x="1407160" y="2814320"/>
                </a:cubicBezTo>
                <a:cubicBezTo>
                  <a:pt x="1440180" y="2882900"/>
                  <a:pt x="1442720" y="2981960"/>
                  <a:pt x="1468120" y="3027680"/>
                </a:cubicBezTo>
                <a:cubicBezTo>
                  <a:pt x="1493520" y="3073400"/>
                  <a:pt x="1521460" y="3091180"/>
                  <a:pt x="1559560" y="3088640"/>
                </a:cubicBezTo>
                <a:cubicBezTo>
                  <a:pt x="1597660" y="3086100"/>
                  <a:pt x="1635760" y="3004820"/>
                  <a:pt x="1696720" y="3012440"/>
                </a:cubicBezTo>
                <a:cubicBezTo>
                  <a:pt x="1757680" y="3020060"/>
                  <a:pt x="1836420" y="3101340"/>
                  <a:pt x="1925320" y="3134360"/>
                </a:cubicBezTo>
                <a:cubicBezTo>
                  <a:pt x="2014220" y="3167380"/>
                  <a:pt x="2192020" y="3279140"/>
                  <a:pt x="2230120" y="3210560"/>
                </a:cubicBezTo>
                <a:cubicBezTo>
                  <a:pt x="2435860" y="3233420"/>
                  <a:pt x="2166620" y="2918460"/>
                  <a:pt x="2153920" y="2722880"/>
                </a:cubicBezTo>
                <a:cubicBezTo>
                  <a:pt x="2141220" y="2527300"/>
                  <a:pt x="2174240" y="2181860"/>
                  <a:pt x="2153920" y="2037080"/>
                </a:cubicBezTo>
                <a:cubicBezTo>
                  <a:pt x="2133600" y="1892300"/>
                  <a:pt x="2128520" y="1960880"/>
                  <a:pt x="2032000" y="1854200"/>
                </a:cubicBezTo>
                <a:cubicBezTo>
                  <a:pt x="1935480" y="1747520"/>
                  <a:pt x="1574800" y="1397000"/>
                  <a:pt x="1574800" y="1397000"/>
                </a:cubicBezTo>
                <a:cubicBezTo>
                  <a:pt x="1374140" y="1193800"/>
                  <a:pt x="965200" y="797560"/>
                  <a:pt x="828040" y="635000"/>
                </a:cubicBezTo>
                <a:cubicBezTo>
                  <a:pt x="690880" y="472440"/>
                  <a:pt x="782320" y="518160"/>
                  <a:pt x="751840" y="421640"/>
                </a:cubicBezTo>
                <a:cubicBezTo>
                  <a:pt x="721360" y="325120"/>
                  <a:pt x="711200" y="111760"/>
                  <a:pt x="645160" y="55880"/>
                </a:cubicBezTo>
                <a:cubicBezTo>
                  <a:pt x="579120" y="0"/>
                  <a:pt x="431800" y="15240"/>
                  <a:pt x="340360" y="711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5562600" y="1447800"/>
            <a:ext cx="2971800" cy="4953000"/>
          </a:xfrm>
          <a:custGeom>
            <a:avLst/>
            <a:gdLst>
              <a:gd name="connsiteX0" fmla="*/ 248920 w 2857500"/>
              <a:gd name="connsiteY0" fmla="*/ 5080 h 4940300"/>
              <a:gd name="connsiteX1" fmla="*/ 553720 w 2857500"/>
              <a:gd name="connsiteY1" fmla="*/ 127000 h 4940300"/>
              <a:gd name="connsiteX2" fmla="*/ 706120 w 2857500"/>
              <a:gd name="connsiteY2" fmla="*/ 386080 h 4940300"/>
              <a:gd name="connsiteX3" fmla="*/ 1071880 w 2857500"/>
              <a:gd name="connsiteY3" fmla="*/ 995680 h 4940300"/>
              <a:gd name="connsiteX4" fmla="*/ 1346200 w 2857500"/>
              <a:gd name="connsiteY4" fmla="*/ 1132840 h 4940300"/>
              <a:gd name="connsiteX5" fmla="*/ 1681480 w 2857500"/>
              <a:gd name="connsiteY5" fmla="*/ 1376680 h 4940300"/>
              <a:gd name="connsiteX6" fmla="*/ 1696720 w 2857500"/>
              <a:gd name="connsiteY6" fmla="*/ 1559560 h 4940300"/>
              <a:gd name="connsiteX7" fmla="*/ 1925320 w 2857500"/>
              <a:gd name="connsiteY7" fmla="*/ 1772920 h 4940300"/>
              <a:gd name="connsiteX8" fmla="*/ 2153920 w 2857500"/>
              <a:gd name="connsiteY8" fmla="*/ 1986280 h 4940300"/>
              <a:gd name="connsiteX9" fmla="*/ 2336800 w 2857500"/>
              <a:gd name="connsiteY9" fmla="*/ 2473960 h 4940300"/>
              <a:gd name="connsiteX10" fmla="*/ 2534920 w 2857500"/>
              <a:gd name="connsiteY10" fmla="*/ 2656840 h 4940300"/>
              <a:gd name="connsiteX11" fmla="*/ 2641600 w 2857500"/>
              <a:gd name="connsiteY11" fmla="*/ 2809240 h 4940300"/>
              <a:gd name="connsiteX12" fmla="*/ 2748280 w 2857500"/>
              <a:gd name="connsiteY12" fmla="*/ 3083560 h 4940300"/>
              <a:gd name="connsiteX13" fmla="*/ 2854960 w 2857500"/>
              <a:gd name="connsiteY13" fmla="*/ 3235960 h 4940300"/>
              <a:gd name="connsiteX14" fmla="*/ 2733040 w 2857500"/>
              <a:gd name="connsiteY14" fmla="*/ 3449320 h 4940300"/>
              <a:gd name="connsiteX15" fmla="*/ 2687320 w 2857500"/>
              <a:gd name="connsiteY15" fmla="*/ 3845560 h 4940300"/>
              <a:gd name="connsiteX16" fmla="*/ 2580640 w 2857500"/>
              <a:gd name="connsiteY16" fmla="*/ 4043680 h 4940300"/>
              <a:gd name="connsiteX17" fmla="*/ 2534920 w 2857500"/>
              <a:gd name="connsiteY17" fmla="*/ 4196080 h 4940300"/>
              <a:gd name="connsiteX18" fmla="*/ 2534920 w 2857500"/>
              <a:gd name="connsiteY18" fmla="*/ 4439920 h 4940300"/>
              <a:gd name="connsiteX19" fmla="*/ 2504440 w 2857500"/>
              <a:gd name="connsiteY19" fmla="*/ 4790440 h 4940300"/>
              <a:gd name="connsiteX20" fmla="*/ 2443480 w 2857500"/>
              <a:gd name="connsiteY20" fmla="*/ 4927600 h 4940300"/>
              <a:gd name="connsiteX21" fmla="*/ 1971040 w 2857500"/>
              <a:gd name="connsiteY21" fmla="*/ 4866640 h 4940300"/>
              <a:gd name="connsiteX22" fmla="*/ 1955800 w 2857500"/>
              <a:gd name="connsiteY22" fmla="*/ 4577080 h 4940300"/>
              <a:gd name="connsiteX23" fmla="*/ 2199640 w 2857500"/>
              <a:gd name="connsiteY23" fmla="*/ 3815080 h 4940300"/>
              <a:gd name="connsiteX24" fmla="*/ 2352040 w 2857500"/>
              <a:gd name="connsiteY24" fmla="*/ 3053080 h 4940300"/>
              <a:gd name="connsiteX25" fmla="*/ 2352040 w 2857500"/>
              <a:gd name="connsiteY25" fmla="*/ 2809240 h 4940300"/>
              <a:gd name="connsiteX26" fmla="*/ 2199640 w 2857500"/>
              <a:gd name="connsiteY26" fmla="*/ 2611120 h 4940300"/>
              <a:gd name="connsiteX27" fmla="*/ 2016760 w 2857500"/>
              <a:gd name="connsiteY27" fmla="*/ 2458720 h 4940300"/>
              <a:gd name="connsiteX28" fmla="*/ 1910080 w 2857500"/>
              <a:gd name="connsiteY28" fmla="*/ 2672080 h 4940300"/>
              <a:gd name="connsiteX29" fmla="*/ 1971040 w 2857500"/>
              <a:gd name="connsiteY29" fmla="*/ 3098800 h 4940300"/>
              <a:gd name="connsiteX30" fmla="*/ 1833880 w 2857500"/>
              <a:gd name="connsiteY30" fmla="*/ 3434080 h 4940300"/>
              <a:gd name="connsiteX31" fmla="*/ 1711960 w 2857500"/>
              <a:gd name="connsiteY31" fmla="*/ 3129280 h 4940300"/>
              <a:gd name="connsiteX32" fmla="*/ 1742440 w 2857500"/>
              <a:gd name="connsiteY32" fmla="*/ 2580640 h 4940300"/>
              <a:gd name="connsiteX33" fmla="*/ 1742440 w 2857500"/>
              <a:gd name="connsiteY33" fmla="*/ 2245360 h 4940300"/>
              <a:gd name="connsiteX34" fmla="*/ 1574800 w 2857500"/>
              <a:gd name="connsiteY34" fmla="*/ 2230120 h 4940300"/>
              <a:gd name="connsiteX35" fmla="*/ 1361440 w 2857500"/>
              <a:gd name="connsiteY35" fmla="*/ 2092960 h 4940300"/>
              <a:gd name="connsiteX36" fmla="*/ 1163320 w 2857500"/>
              <a:gd name="connsiteY36" fmla="*/ 1971040 h 4940300"/>
              <a:gd name="connsiteX37" fmla="*/ 949960 w 2857500"/>
              <a:gd name="connsiteY37" fmla="*/ 1772920 h 4940300"/>
              <a:gd name="connsiteX38" fmla="*/ 751840 w 2857500"/>
              <a:gd name="connsiteY38" fmla="*/ 1422400 h 4940300"/>
              <a:gd name="connsiteX39" fmla="*/ 599440 w 2857500"/>
              <a:gd name="connsiteY39" fmla="*/ 1270000 h 4940300"/>
              <a:gd name="connsiteX40" fmla="*/ 462280 w 2857500"/>
              <a:gd name="connsiteY40" fmla="*/ 1056640 h 4940300"/>
              <a:gd name="connsiteX41" fmla="*/ 340360 w 2857500"/>
              <a:gd name="connsiteY41" fmla="*/ 1026160 h 4940300"/>
              <a:gd name="connsiteX42" fmla="*/ 325120 w 2857500"/>
              <a:gd name="connsiteY42" fmla="*/ 706120 h 4940300"/>
              <a:gd name="connsiteX43" fmla="*/ 264160 w 2857500"/>
              <a:gd name="connsiteY43" fmla="*/ 523240 h 4940300"/>
              <a:gd name="connsiteX44" fmla="*/ 111760 w 2857500"/>
              <a:gd name="connsiteY44" fmla="*/ 447040 h 4940300"/>
              <a:gd name="connsiteX45" fmla="*/ 5080 w 2857500"/>
              <a:gd name="connsiteY45" fmla="*/ 294640 h 4940300"/>
              <a:gd name="connsiteX46" fmla="*/ 81280 w 2857500"/>
              <a:gd name="connsiteY46" fmla="*/ 157480 h 4940300"/>
              <a:gd name="connsiteX47" fmla="*/ 248920 w 2857500"/>
              <a:gd name="connsiteY47" fmla="*/ 5080 h 4940300"/>
              <a:gd name="connsiteX0" fmla="*/ 248920 w 2857500"/>
              <a:gd name="connsiteY0" fmla="*/ 5080 h 4940300"/>
              <a:gd name="connsiteX1" fmla="*/ 553720 w 2857500"/>
              <a:gd name="connsiteY1" fmla="*/ 127000 h 4940300"/>
              <a:gd name="connsiteX2" fmla="*/ 706120 w 2857500"/>
              <a:gd name="connsiteY2" fmla="*/ 386080 h 4940300"/>
              <a:gd name="connsiteX3" fmla="*/ 1071880 w 2857500"/>
              <a:gd name="connsiteY3" fmla="*/ 995680 h 4940300"/>
              <a:gd name="connsiteX4" fmla="*/ 1346200 w 2857500"/>
              <a:gd name="connsiteY4" fmla="*/ 1132840 h 4940300"/>
              <a:gd name="connsiteX5" fmla="*/ 1681480 w 2857500"/>
              <a:gd name="connsiteY5" fmla="*/ 1376680 h 4940300"/>
              <a:gd name="connsiteX6" fmla="*/ 1696720 w 2857500"/>
              <a:gd name="connsiteY6" fmla="*/ 1559560 h 4940300"/>
              <a:gd name="connsiteX7" fmla="*/ 1925320 w 2857500"/>
              <a:gd name="connsiteY7" fmla="*/ 1772920 h 4940300"/>
              <a:gd name="connsiteX8" fmla="*/ 2153920 w 2857500"/>
              <a:gd name="connsiteY8" fmla="*/ 1986280 h 4940300"/>
              <a:gd name="connsiteX9" fmla="*/ 2336800 w 2857500"/>
              <a:gd name="connsiteY9" fmla="*/ 2473960 h 4940300"/>
              <a:gd name="connsiteX10" fmla="*/ 2534920 w 2857500"/>
              <a:gd name="connsiteY10" fmla="*/ 2656840 h 4940300"/>
              <a:gd name="connsiteX11" fmla="*/ 2641600 w 2857500"/>
              <a:gd name="connsiteY11" fmla="*/ 2809240 h 4940300"/>
              <a:gd name="connsiteX12" fmla="*/ 2748280 w 2857500"/>
              <a:gd name="connsiteY12" fmla="*/ 3083560 h 4940300"/>
              <a:gd name="connsiteX13" fmla="*/ 2854960 w 2857500"/>
              <a:gd name="connsiteY13" fmla="*/ 3235960 h 4940300"/>
              <a:gd name="connsiteX14" fmla="*/ 2733040 w 2857500"/>
              <a:gd name="connsiteY14" fmla="*/ 3449320 h 4940300"/>
              <a:gd name="connsiteX15" fmla="*/ 2687320 w 2857500"/>
              <a:gd name="connsiteY15" fmla="*/ 3845560 h 4940300"/>
              <a:gd name="connsiteX16" fmla="*/ 2809240 w 2857500"/>
              <a:gd name="connsiteY16" fmla="*/ 4043680 h 4940300"/>
              <a:gd name="connsiteX17" fmla="*/ 2534920 w 2857500"/>
              <a:gd name="connsiteY17" fmla="*/ 4196080 h 4940300"/>
              <a:gd name="connsiteX18" fmla="*/ 2534920 w 2857500"/>
              <a:gd name="connsiteY18" fmla="*/ 4439920 h 4940300"/>
              <a:gd name="connsiteX19" fmla="*/ 2504440 w 2857500"/>
              <a:gd name="connsiteY19" fmla="*/ 4790440 h 4940300"/>
              <a:gd name="connsiteX20" fmla="*/ 2443480 w 2857500"/>
              <a:gd name="connsiteY20" fmla="*/ 4927600 h 4940300"/>
              <a:gd name="connsiteX21" fmla="*/ 1971040 w 2857500"/>
              <a:gd name="connsiteY21" fmla="*/ 4866640 h 4940300"/>
              <a:gd name="connsiteX22" fmla="*/ 1955800 w 2857500"/>
              <a:gd name="connsiteY22" fmla="*/ 4577080 h 4940300"/>
              <a:gd name="connsiteX23" fmla="*/ 2199640 w 2857500"/>
              <a:gd name="connsiteY23" fmla="*/ 3815080 h 4940300"/>
              <a:gd name="connsiteX24" fmla="*/ 2352040 w 2857500"/>
              <a:gd name="connsiteY24" fmla="*/ 3053080 h 4940300"/>
              <a:gd name="connsiteX25" fmla="*/ 2352040 w 2857500"/>
              <a:gd name="connsiteY25" fmla="*/ 2809240 h 4940300"/>
              <a:gd name="connsiteX26" fmla="*/ 2199640 w 2857500"/>
              <a:gd name="connsiteY26" fmla="*/ 2611120 h 4940300"/>
              <a:gd name="connsiteX27" fmla="*/ 2016760 w 2857500"/>
              <a:gd name="connsiteY27" fmla="*/ 2458720 h 4940300"/>
              <a:gd name="connsiteX28" fmla="*/ 1910080 w 2857500"/>
              <a:gd name="connsiteY28" fmla="*/ 2672080 h 4940300"/>
              <a:gd name="connsiteX29" fmla="*/ 1971040 w 2857500"/>
              <a:gd name="connsiteY29" fmla="*/ 3098800 h 4940300"/>
              <a:gd name="connsiteX30" fmla="*/ 1833880 w 2857500"/>
              <a:gd name="connsiteY30" fmla="*/ 3434080 h 4940300"/>
              <a:gd name="connsiteX31" fmla="*/ 1711960 w 2857500"/>
              <a:gd name="connsiteY31" fmla="*/ 3129280 h 4940300"/>
              <a:gd name="connsiteX32" fmla="*/ 1742440 w 2857500"/>
              <a:gd name="connsiteY32" fmla="*/ 2580640 h 4940300"/>
              <a:gd name="connsiteX33" fmla="*/ 1742440 w 2857500"/>
              <a:gd name="connsiteY33" fmla="*/ 2245360 h 4940300"/>
              <a:gd name="connsiteX34" fmla="*/ 1574800 w 2857500"/>
              <a:gd name="connsiteY34" fmla="*/ 2230120 h 4940300"/>
              <a:gd name="connsiteX35" fmla="*/ 1361440 w 2857500"/>
              <a:gd name="connsiteY35" fmla="*/ 2092960 h 4940300"/>
              <a:gd name="connsiteX36" fmla="*/ 1163320 w 2857500"/>
              <a:gd name="connsiteY36" fmla="*/ 1971040 h 4940300"/>
              <a:gd name="connsiteX37" fmla="*/ 949960 w 2857500"/>
              <a:gd name="connsiteY37" fmla="*/ 1772920 h 4940300"/>
              <a:gd name="connsiteX38" fmla="*/ 751840 w 2857500"/>
              <a:gd name="connsiteY38" fmla="*/ 1422400 h 4940300"/>
              <a:gd name="connsiteX39" fmla="*/ 599440 w 2857500"/>
              <a:gd name="connsiteY39" fmla="*/ 1270000 h 4940300"/>
              <a:gd name="connsiteX40" fmla="*/ 462280 w 2857500"/>
              <a:gd name="connsiteY40" fmla="*/ 1056640 h 4940300"/>
              <a:gd name="connsiteX41" fmla="*/ 340360 w 2857500"/>
              <a:gd name="connsiteY41" fmla="*/ 1026160 h 4940300"/>
              <a:gd name="connsiteX42" fmla="*/ 325120 w 2857500"/>
              <a:gd name="connsiteY42" fmla="*/ 706120 h 4940300"/>
              <a:gd name="connsiteX43" fmla="*/ 264160 w 2857500"/>
              <a:gd name="connsiteY43" fmla="*/ 523240 h 4940300"/>
              <a:gd name="connsiteX44" fmla="*/ 111760 w 2857500"/>
              <a:gd name="connsiteY44" fmla="*/ 447040 h 4940300"/>
              <a:gd name="connsiteX45" fmla="*/ 5080 w 2857500"/>
              <a:gd name="connsiteY45" fmla="*/ 294640 h 4940300"/>
              <a:gd name="connsiteX46" fmla="*/ 81280 w 2857500"/>
              <a:gd name="connsiteY46" fmla="*/ 157480 h 4940300"/>
              <a:gd name="connsiteX47" fmla="*/ 248920 w 2857500"/>
              <a:gd name="connsiteY47" fmla="*/ 5080 h 4940300"/>
              <a:gd name="connsiteX0" fmla="*/ 248920 w 2857500"/>
              <a:gd name="connsiteY0" fmla="*/ 5080 h 4940300"/>
              <a:gd name="connsiteX1" fmla="*/ 553720 w 2857500"/>
              <a:gd name="connsiteY1" fmla="*/ 127000 h 4940300"/>
              <a:gd name="connsiteX2" fmla="*/ 706120 w 2857500"/>
              <a:gd name="connsiteY2" fmla="*/ 386080 h 4940300"/>
              <a:gd name="connsiteX3" fmla="*/ 1071880 w 2857500"/>
              <a:gd name="connsiteY3" fmla="*/ 995680 h 4940300"/>
              <a:gd name="connsiteX4" fmla="*/ 1346200 w 2857500"/>
              <a:gd name="connsiteY4" fmla="*/ 1132840 h 4940300"/>
              <a:gd name="connsiteX5" fmla="*/ 1681480 w 2857500"/>
              <a:gd name="connsiteY5" fmla="*/ 1376680 h 4940300"/>
              <a:gd name="connsiteX6" fmla="*/ 1696720 w 2857500"/>
              <a:gd name="connsiteY6" fmla="*/ 1559560 h 4940300"/>
              <a:gd name="connsiteX7" fmla="*/ 1925320 w 2857500"/>
              <a:gd name="connsiteY7" fmla="*/ 1772920 h 4940300"/>
              <a:gd name="connsiteX8" fmla="*/ 2153920 w 2857500"/>
              <a:gd name="connsiteY8" fmla="*/ 1986280 h 4940300"/>
              <a:gd name="connsiteX9" fmla="*/ 2336800 w 2857500"/>
              <a:gd name="connsiteY9" fmla="*/ 2473960 h 4940300"/>
              <a:gd name="connsiteX10" fmla="*/ 2534920 w 2857500"/>
              <a:gd name="connsiteY10" fmla="*/ 2656840 h 4940300"/>
              <a:gd name="connsiteX11" fmla="*/ 2641600 w 2857500"/>
              <a:gd name="connsiteY11" fmla="*/ 2809240 h 4940300"/>
              <a:gd name="connsiteX12" fmla="*/ 2748280 w 2857500"/>
              <a:gd name="connsiteY12" fmla="*/ 3083560 h 4940300"/>
              <a:gd name="connsiteX13" fmla="*/ 2854960 w 2857500"/>
              <a:gd name="connsiteY13" fmla="*/ 3235960 h 4940300"/>
              <a:gd name="connsiteX14" fmla="*/ 2733040 w 2857500"/>
              <a:gd name="connsiteY14" fmla="*/ 3449320 h 4940300"/>
              <a:gd name="connsiteX15" fmla="*/ 2687320 w 2857500"/>
              <a:gd name="connsiteY15" fmla="*/ 3845560 h 4940300"/>
              <a:gd name="connsiteX16" fmla="*/ 2809240 w 2857500"/>
              <a:gd name="connsiteY16" fmla="*/ 4043680 h 4940300"/>
              <a:gd name="connsiteX17" fmla="*/ 2534920 w 2857500"/>
              <a:gd name="connsiteY17" fmla="*/ 4439920 h 4940300"/>
              <a:gd name="connsiteX18" fmla="*/ 2504440 w 2857500"/>
              <a:gd name="connsiteY18" fmla="*/ 4790440 h 4940300"/>
              <a:gd name="connsiteX19" fmla="*/ 2443480 w 2857500"/>
              <a:gd name="connsiteY19" fmla="*/ 4927600 h 4940300"/>
              <a:gd name="connsiteX20" fmla="*/ 1971040 w 2857500"/>
              <a:gd name="connsiteY20" fmla="*/ 4866640 h 4940300"/>
              <a:gd name="connsiteX21" fmla="*/ 1955800 w 2857500"/>
              <a:gd name="connsiteY21" fmla="*/ 4577080 h 4940300"/>
              <a:gd name="connsiteX22" fmla="*/ 2199640 w 2857500"/>
              <a:gd name="connsiteY22" fmla="*/ 3815080 h 4940300"/>
              <a:gd name="connsiteX23" fmla="*/ 2352040 w 2857500"/>
              <a:gd name="connsiteY23" fmla="*/ 3053080 h 4940300"/>
              <a:gd name="connsiteX24" fmla="*/ 2352040 w 2857500"/>
              <a:gd name="connsiteY24" fmla="*/ 2809240 h 4940300"/>
              <a:gd name="connsiteX25" fmla="*/ 2199640 w 2857500"/>
              <a:gd name="connsiteY25" fmla="*/ 2611120 h 4940300"/>
              <a:gd name="connsiteX26" fmla="*/ 2016760 w 2857500"/>
              <a:gd name="connsiteY26" fmla="*/ 2458720 h 4940300"/>
              <a:gd name="connsiteX27" fmla="*/ 1910080 w 2857500"/>
              <a:gd name="connsiteY27" fmla="*/ 2672080 h 4940300"/>
              <a:gd name="connsiteX28" fmla="*/ 1971040 w 2857500"/>
              <a:gd name="connsiteY28" fmla="*/ 3098800 h 4940300"/>
              <a:gd name="connsiteX29" fmla="*/ 1833880 w 2857500"/>
              <a:gd name="connsiteY29" fmla="*/ 3434080 h 4940300"/>
              <a:gd name="connsiteX30" fmla="*/ 1711960 w 2857500"/>
              <a:gd name="connsiteY30" fmla="*/ 3129280 h 4940300"/>
              <a:gd name="connsiteX31" fmla="*/ 1742440 w 2857500"/>
              <a:gd name="connsiteY31" fmla="*/ 2580640 h 4940300"/>
              <a:gd name="connsiteX32" fmla="*/ 1742440 w 2857500"/>
              <a:gd name="connsiteY32" fmla="*/ 2245360 h 4940300"/>
              <a:gd name="connsiteX33" fmla="*/ 1574800 w 2857500"/>
              <a:gd name="connsiteY33" fmla="*/ 2230120 h 4940300"/>
              <a:gd name="connsiteX34" fmla="*/ 1361440 w 2857500"/>
              <a:gd name="connsiteY34" fmla="*/ 2092960 h 4940300"/>
              <a:gd name="connsiteX35" fmla="*/ 1163320 w 2857500"/>
              <a:gd name="connsiteY35" fmla="*/ 1971040 h 4940300"/>
              <a:gd name="connsiteX36" fmla="*/ 949960 w 2857500"/>
              <a:gd name="connsiteY36" fmla="*/ 1772920 h 4940300"/>
              <a:gd name="connsiteX37" fmla="*/ 751840 w 2857500"/>
              <a:gd name="connsiteY37" fmla="*/ 1422400 h 4940300"/>
              <a:gd name="connsiteX38" fmla="*/ 599440 w 2857500"/>
              <a:gd name="connsiteY38" fmla="*/ 1270000 h 4940300"/>
              <a:gd name="connsiteX39" fmla="*/ 462280 w 2857500"/>
              <a:gd name="connsiteY39" fmla="*/ 1056640 h 4940300"/>
              <a:gd name="connsiteX40" fmla="*/ 340360 w 2857500"/>
              <a:gd name="connsiteY40" fmla="*/ 1026160 h 4940300"/>
              <a:gd name="connsiteX41" fmla="*/ 325120 w 2857500"/>
              <a:gd name="connsiteY41" fmla="*/ 706120 h 4940300"/>
              <a:gd name="connsiteX42" fmla="*/ 264160 w 2857500"/>
              <a:gd name="connsiteY42" fmla="*/ 523240 h 4940300"/>
              <a:gd name="connsiteX43" fmla="*/ 111760 w 2857500"/>
              <a:gd name="connsiteY43" fmla="*/ 447040 h 4940300"/>
              <a:gd name="connsiteX44" fmla="*/ 5080 w 2857500"/>
              <a:gd name="connsiteY44" fmla="*/ 294640 h 4940300"/>
              <a:gd name="connsiteX45" fmla="*/ 81280 w 2857500"/>
              <a:gd name="connsiteY45" fmla="*/ 157480 h 4940300"/>
              <a:gd name="connsiteX46" fmla="*/ 248920 w 2857500"/>
              <a:gd name="connsiteY46" fmla="*/ 5080 h 4940300"/>
              <a:gd name="connsiteX0" fmla="*/ 248920 w 2857500"/>
              <a:gd name="connsiteY0" fmla="*/ 5080 h 4940300"/>
              <a:gd name="connsiteX1" fmla="*/ 553720 w 2857500"/>
              <a:gd name="connsiteY1" fmla="*/ 127000 h 4940300"/>
              <a:gd name="connsiteX2" fmla="*/ 706120 w 2857500"/>
              <a:gd name="connsiteY2" fmla="*/ 386080 h 4940300"/>
              <a:gd name="connsiteX3" fmla="*/ 1071880 w 2857500"/>
              <a:gd name="connsiteY3" fmla="*/ 995680 h 4940300"/>
              <a:gd name="connsiteX4" fmla="*/ 1346200 w 2857500"/>
              <a:gd name="connsiteY4" fmla="*/ 1132840 h 4940300"/>
              <a:gd name="connsiteX5" fmla="*/ 1681480 w 2857500"/>
              <a:gd name="connsiteY5" fmla="*/ 1376680 h 4940300"/>
              <a:gd name="connsiteX6" fmla="*/ 1696720 w 2857500"/>
              <a:gd name="connsiteY6" fmla="*/ 1559560 h 4940300"/>
              <a:gd name="connsiteX7" fmla="*/ 1925320 w 2857500"/>
              <a:gd name="connsiteY7" fmla="*/ 1772920 h 4940300"/>
              <a:gd name="connsiteX8" fmla="*/ 2153920 w 2857500"/>
              <a:gd name="connsiteY8" fmla="*/ 1986280 h 4940300"/>
              <a:gd name="connsiteX9" fmla="*/ 2336800 w 2857500"/>
              <a:gd name="connsiteY9" fmla="*/ 2473960 h 4940300"/>
              <a:gd name="connsiteX10" fmla="*/ 2534920 w 2857500"/>
              <a:gd name="connsiteY10" fmla="*/ 2656840 h 4940300"/>
              <a:gd name="connsiteX11" fmla="*/ 2641600 w 2857500"/>
              <a:gd name="connsiteY11" fmla="*/ 2809240 h 4940300"/>
              <a:gd name="connsiteX12" fmla="*/ 2748280 w 2857500"/>
              <a:gd name="connsiteY12" fmla="*/ 3083560 h 4940300"/>
              <a:gd name="connsiteX13" fmla="*/ 2854960 w 2857500"/>
              <a:gd name="connsiteY13" fmla="*/ 3235960 h 4940300"/>
              <a:gd name="connsiteX14" fmla="*/ 2733040 w 2857500"/>
              <a:gd name="connsiteY14" fmla="*/ 3449320 h 4940300"/>
              <a:gd name="connsiteX15" fmla="*/ 2687320 w 2857500"/>
              <a:gd name="connsiteY15" fmla="*/ 3845560 h 4940300"/>
              <a:gd name="connsiteX16" fmla="*/ 2809240 w 2857500"/>
              <a:gd name="connsiteY16" fmla="*/ 4043680 h 4940300"/>
              <a:gd name="connsiteX17" fmla="*/ 2504440 w 2857500"/>
              <a:gd name="connsiteY17" fmla="*/ 4790440 h 4940300"/>
              <a:gd name="connsiteX18" fmla="*/ 2443480 w 2857500"/>
              <a:gd name="connsiteY18" fmla="*/ 4927600 h 4940300"/>
              <a:gd name="connsiteX19" fmla="*/ 1971040 w 2857500"/>
              <a:gd name="connsiteY19" fmla="*/ 4866640 h 4940300"/>
              <a:gd name="connsiteX20" fmla="*/ 1955800 w 2857500"/>
              <a:gd name="connsiteY20" fmla="*/ 4577080 h 4940300"/>
              <a:gd name="connsiteX21" fmla="*/ 2199640 w 2857500"/>
              <a:gd name="connsiteY21" fmla="*/ 3815080 h 4940300"/>
              <a:gd name="connsiteX22" fmla="*/ 2352040 w 2857500"/>
              <a:gd name="connsiteY22" fmla="*/ 3053080 h 4940300"/>
              <a:gd name="connsiteX23" fmla="*/ 2352040 w 2857500"/>
              <a:gd name="connsiteY23" fmla="*/ 2809240 h 4940300"/>
              <a:gd name="connsiteX24" fmla="*/ 2199640 w 2857500"/>
              <a:gd name="connsiteY24" fmla="*/ 2611120 h 4940300"/>
              <a:gd name="connsiteX25" fmla="*/ 2016760 w 2857500"/>
              <a:gd name="connsiteY25" fmla="*/ 2458720 h 4940300"/>
              <a:gd name="connsiteX26" fmla="*/ 1910080 w 2857500"/>
              <a:gd name="connsiteY26" fmla="*/ 2672080 h 4940300"/>
              <a:gd name="connsiteX27" fmla="*/ 1971040 w 2857500"/>
              <a:gd name="connsiteY27" fmla="*/ 3098800 h 4940300"/>
              <a:gd name="connsiteX28" fmla="*/ 1833880 w 2857500"/>
              <a:gd name="connsiteY28" fmla="*/ 3434080 h 4940300"/>
              <a:gd name="connsiteX29" fmla="*/ 1711960 w 2857500"/>
              <a:gd name="connsiteY29" fmla="*/ 3129280 h 4940300"/>
              <a:gd name="connsiteX30" fmla="*/ 1742440 w 2857500"/>
              <a:gd name="connsiteY30" fmla="*/ 2580640 h 4940300"/>
              <a:gd name="connsiteX31" fmla="*/ 1742440 w 2857500"/>
              <a:gd name="connsiteY31" fmla="*/ 2245360 h 4940300"/>
              <a:gd name="connsiteX32" fmla="*/ 1574800 w 2857500"/>
              <a:gd name="connsiteY32" fmla="*/ 2230120 h 4940300"/>
              <a:gd name="connsiteX33" fmla="*/ 1361440 w 2857500"/>
              <a:gd name="connsiteY33" fmla="*/ 2092960 h 4940300"/>
              <a:gd name="connsiteX34" fmla="*/ 1163320 w 2857500"/>
              <a:gd name="connsiteY34" fmla="*/ 1971040 h 4940300"/>
              <a:gd name="connsiteX35" fmla="*/ 949960 w 2857500"/>
              <a:gd name="connsiteY35" fmla="*/ 1772920 h 4940300"/>
              <a:gd name="connsiteX36" fmla="*/ 751840 w 2857500"/>
              <a:gd name="connsiteY36" fmla="*/ 1422400 h 4940300"/>
              <a:gd name="connsiteX37" fmla="*/ 599440 w 2857500"/>
              <a:gd name="connsiteY37" fmla="*/ 1270000 h 4940300"/>
              <a:gd name="connsiteX38" fmla="*/ 462280 w 2857500"/>
              <a:gd name="connsiteY38" fmla="*/ 1056640 h 4940300"/>
              <a:gd name="connsiteX39" fmla="*/ 340360 w 2857500"/>
              <a:gd name="connsiteY39" fmla="*/ 1026160 h 4940300"/>
              <a:gd name="connsiteX40" fmla="*/ 325120 w 2857500"/>
              <a:gd name="connsiteY40" fmla="*/ 706120 h 4940300"/>
              <a:gd name="connsiteX41" fmla="*/ 264160 w 2857500"/>
              <a:gd name="connsiteY41" fmla="*/ 523240 h 4940300"/>
              <a:gd name="connsiteX42" fmla="*/ 111760 w 2857500"/>
              <a:gd name="connsiteY42" fmla="*/ 447040 h 4940300"/>
              <a:gd name="connsiteX43" fmla="*/ 5080 w 2857500"/>
              <a:gd name="connsiteY43" fmla="*/ 294640 h 4940300"/>
              <a:gd name="connsiteX44" fmla="*/ 81280 w 2857500"/>
              <a:gd name="connsiteY44" fmla="*/ 157480 h 4940300"/>
              <a:gd name="connsiteX45" fmla="*/ 248920 w 2857500"/>
              <a:gd name="connsiteY45" fmla="*/ 5080 h 49403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199640 w 2857500"/>
              <a:gd name="connsiteY21" fmla="*/ 3815080 h 4978400"/>
              <a:gd name="connsiteX22" fmla="*/ 2352040 w 2857500"/>
              <a:gd name="connsiteY22" fmla="*/ 3053080 h 4978400"/>
              <a:gd name="connsiteX23" fmla="*/ 2352040 w 2857500"/>
              <a:gd name="connsiteY23" fmla="*/ 2809240 h 4978400"/>
              <a:gd name="connsiteX24" fmla="*/ 2199640 w 2857500"/>
              <a:gd name="connsiteY24" fmla="*/ 2611120 h 4978400"/>
              <a:gd name="connsiteX25" fmla="*/ 2016760 w 2857500"/>
              <a:gd name="connsiteY25" fmla="*/ 2458720 h 4978400"/>
              <a:gd name="connsiteX26" fmla="*/ 1910080 w 2857500"/>
              <a:gd name="connsiteY26" fmla="*/ 2672080 h 4978400"/>
              <a:gd name="connsiteX27" fmla="*/ 1971040 w 2857500"/>
              <a:gd name="connsiteY27" fmla="*/ 3098800 h 4978400"/>
              <a:gd name="connsiteX28" fmla="*/ 1833880 w 2857500"/>
              <a:gd name="connsiteY28" fmla="*/ 3434080 h 4978400"/>
              <a:gd name="connsiteX29" fmla="*/ 1711960 w 2857500"/>
              <a:gd name="connsiteY29" fmla="*/ 3129280 h 4978400"/>
              <a:gd name="connsiteX30" fmla="*/ 1742440 w 2857500"/>
              <a:gd name="connsiteY30" fmla="*/ 2580640 h 4978400"/>
              <a:gd name="connsiteX31" fmla="*/ 1742440 w 2857500"/>
              <a:gd name="connsiteY31" fmla="*/ 2245360 h 4978400"/>
              <a:gd name="connsiteX32" fmla="*/ 1574800 w 2857500"/>
              <a:gd name="connsiteY32" fmla="*/ 2230120 h 4978400"/>
              <a:gd name="connsiteX33" fmla="*/ 1361440 w 2857500"/>
              <a:gd name="connsiteY33" fmla="*/ 2092960 h 4978400"/>
              <a:gd name="connsiteX34" fmla="*/ 1163320 w 2857500"/>
              <a:gd name="connsiteY34" fmla="*/ 1971040 h 4978400"/>
              <a:gd name="connsiteX35" fmla="*/ 949960 w 2857500"/>
              <a:gd name="connsiteY35" fmla="*/ 1772920 h 4978400"/>
              <a:gd name="connsiteX36" fmla="*/ 751840 w 2857500"/>
              <a:gd name="connsiteY36" fmla="*/ 1422400 h 4978400"/>
              <a:gd name="connsiteX37" fmla="*/ 599440 w 2857500"/>
              <a:gd name="connsiteY37" fmla="*/ 1270000 h 4978400"/>
              <a:gd name="connsiteX38" fmla="*/ 462280 w 2857500"/>
              <a:gd name="connsiteY38" fmla="*/ 1056640 h 4978400"/>
              <a:gd name="connsiteX39" fmla="*/ 340360 w 2857500"/>
              <a:gd name="connsiteY39" fmla="*/ 1026160 h 4978400"/>
              <a:gd name="connsiteX40" fmla="*/ 325120 w 2857500"/>
              <a:gd name="connsiteY40" fmla="*/ 706120 h 4978400"/>
              <a:gd name="connsiteX41" fmla="*/ 264160 w 2857500"/>
              <a:gd name="connsiteY41" fmla="*/ 523240 h 4978400"/>
              <a:gd name="connsiteX42" fmla="*/ 111760 w 2857500"/>
              <a:gd name="connsiteY42" fmla="*/ 447040 h 4978400"/>
              <a:gd name="connsiteX43" fmla="*/ 5080 w 2857500"/>
              <a:gd name="connsiteY43" fmla="*/ 294640 h 4978400"/>
              <a:gd name="connsiteX44" fmla="*/ 81280 w 2857500"/>
              <a:gd name="connsiteY44" fmla="*/ 157480 h 4978400"/>
              <a:gd name="connsiteX45" fmla="*/ 248920 w 2857500"/>
              <a:gd name="connsiteY45"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199640 w 2857500"/>
              <a:gd name="connsiteY21" fmla="*/ 3815080 h 4978400"/>
              <a:gd name="connsiteX22" fmla="*/ 2227385 w 2857500"/>
              <a:gd name="connsiteY22" fmla="*/ 3661039 h 4978400"/>
              <a:gd name="connsiteX23" fmla="*/ 2352040 w 2857500"/>
              <a:gd name="connsiteY23" fmla="*/ 3053080 h 4978400"/>
              <a:gd name="connsiteX24" fmla="*/ 2352040 w 2857500"/>
              <a:gd name="connsiteY24" fmla="*/ 2809240 h 4978400"/>
              <a:gd name="connsiteX25" fmla="*/ 2199640 w 2857500"/>
              <a:gd name="connsiteY25" fmla="*/ 2611120 h 4978400"/>
              <a:gd name="connsiteX26" fmla="*/ 2016760 w 2857500"/>
              <a:gd name="connsiteY26" fmla="*/ 2458720 h 4978400"/>
              <a:gd name="connsiteX27" fmla="*/ 1910080 w 2857500"/>
              <a:gd name="connsiteY27" fmla="*/ 2672080 h 4978400"/>
              <a:gd name="connsiteX28" fmla="*/ 1971040 w 2857500"/>
              <a:gd name="connsiteY28" fmla="*/ 3098800 h 4978400"/>
              <a:gd name="connsiteX29" fmla="*/ 1833880 w 2857500"/>
              <a:gd name="connsiteY29" fmla="*/ 3434080 h 4978400"/>
              <a:gd name="connsiteX30" fmla="*/ 1711960 w 2857500"/>
              <a:gd name="connsiteY30" fmla="*/ 3129280 h 4978400"/>
              <a:gd name="connsiteX31" fmla="*/ 1742440 w 2857500"/>
              <a:gd name="connsiteY31" fmla="*/ 2580640 h 4978400"/>
              <a:gd name="connsiteX32" fmla="*/ 1742440 w 2857500"/>
              <a:gd name="connsiteY32" fmla="*/ 2245360 h 4978400"/>
              <a:gd name="connsiteX33" fmla="*/ 1574800 w 2857500"/>
              <a:gd name="connsiteY33" fmla="*/ 2230120 h 4978400"/>
              <a:gd name="connsiteX34" fmla="*/ 1361440 w 2857500"/>
              <a:gd name="connsiteY34" fmla="*/ 2092960 h 4978400"/>
              <a:gd name="connsiteX35" fmla="*/ 1163320 w 2857500"/>
              <a:gd name="connsiteY35" fmla="*/ 1971040 h 4978400"/>
              <a:gd name="connsiteX36" fmla="*/ 949960 w 2857500"/>
              <a:gd name="connsiteY36" fmla="*/ 1772920 h 4978400"/>
              <a:gd name="connsiteX37" fmla="*/ 751840 w 2857500"/>
              <a:gd name="connsiteY37" fmla="*/ 1422400 h 4978400"/>
              <a:gd name="connsiteX38" fmla="*/ 599440 w 2857500"/>
              <a:gd name="connsiteY38" fmla="*/ 1270000 h 4978400"/>
              <a:gd name="connsiteX39" fmla="*/ 462280 w 2857500"/>
              <a:gd name="connsiteY39" fmla="*/ 1056640 h 4978400"/>
              <a:gd name="connsiteX40" fmla="*/ 340360 w 2857500"/>
              <a:gd name="connsiteY40" fmla="*/ 1026160 h 4978400"/>
              <a:gd name="connsiteX41" fmla="*/ 325120 w 2857500"/>
              <a:gd name="connsiteY41" fmla="*/ 706120 h 4978400"/>
              <a:gd name="connsiteX42" fmla="*/ 264160 w 2857500"/>
              <a:gd name="connsiteY42" fmla="*/ 523240 h 4978400"/>
              <a:gd name="connsiteX43" fmla="*/ 111760 w 2857500"/>
              <a:gd name="connsiteY43" fmla="*/ 447040 h 4978400"/>
              <a:gd name="connsiteX44" fmla="*/ 5080 w 2857500"/>
              <a:gd name="connsiteY44" fmla="*/ 294640 h 4978400"/>
              <a:gd name="connsiteX45" fmla="*/ 81280 w 2857500"/>
              <a:gd name="connsiteY45" fmla="*/ 157480 h 4978400"/>
              <a:gd name="connsiteX46" fmla="*/ 248920 w 2857500"/>
              <a:gd name="connsiteY46"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199640 w 2857500"/>
              <a:gd name="connsiteY21" fmla="*/ 3815080 h 4978400"/>
              <a:gd name="connsiteX22" fmla="*/ 2227385 w 2857500"/>
              <a:gd name="connsiteY22" fmla="*/ 3661039 h 4978400"/>
              <a:gd name="connsiteX23" fmla="*/ 2352040 w 2857500"/>
              <a:gd name="connsiteY23" fmla="*/ 3053080 h 4978400"/>
              <a:gd name="connsiteX24" fmla="*/ 2352040 w 2857500"/>
              <a:gd name="connsiteY24" fmla="*/ 2809240 h 4978400"/>
              <a:gd name="connsiteX25" fmla="*/ 2199640 w 2857500"/>
              <a:gd name="connsiteY25" fmla="*/ 2611120 h 4978400"/>
              <a:gd name="connsiteX26" fmla="*/ 2016760 w 2857500"/>
              <a:gd name="connsiteY26" fmla="*/ 2458720 h 4978400"/>
              <a:gd name="connsiteX27" fmla="*/ 1910080 w 2857500"/>
              <a:gd name="connsiteY27" fmla="*/ 2672080 h 4978400"/>
              <a:gd name="connsiteX28" fmla="*/ 1971040 w 2857500"/>
              <a:gd name="connsiteY28" fmla="*/ 3098800 h 4978400"/>
              <a:gd name="connsiteX29" fmla="*/ 1833880 w 2857500"/>
              <a:gd name="connsiteY29" fmla="*/ 3434080 h 4978400"/>
              <a:gd name="connsiteX30" fmla="*/ 1711960 w 2857500"/>
              <a:gd name="connsiteY30" fmla="*/ 3129280 h 4978400"/>
              <a:gd name="connsiteX31" fmla="*/ 1742440 w 2857500"/>
              <a:gd name="connsiteY31" fmla="*/ 2580640 h 4978400"/>
              <a:gd name="connsiteX32" fmla="*/ 1742440 w 2857500"/>
              <a:gd name="connsiteY32" fmla="*/ 2245360 h 4978400"/>
              <a:gd name="connsiteX33" fmla="*/ 1574800 w 2857500"/>
              <a:gd name="connsiteY33" fmla="*/ 2230120 h 4978400"/>
              <a:gd name="connsiteX34" fmla="*/ 1361440 w 2857500"/>
              <a:gd name="connsiteY34" fmla="*/ 2092960 h 4978400"/>
              <a:gd name="connsiteX35" fmla="*/ 1163320 w 2857500"/>
              <a:gd name="connsiteY35" fmla="*/ 1971040 h 4978400"/>
              <a:gd name="connsiteX36" fmla="*/ 949960 w 2857500"/>
              <a:gd name="connsiteY36" fmla="*/ 1772920 h 4978400"/>
              <a:gd name="connsiteX37" fmla="*/ 751840 w 2857500"/>
              <a:gd name="connsiteY37" fmla="*/ 1422400 h 4978400"/>
              <a:gd name="connsiteX38" fmla="*/ 599440 w 2857500"/>
              <a:gd name="connsiteY38" fmla="*/ 1270000 h 4978400"/>
              <a:gd name="connsiteX39" fmla="*/ 462280 w 2857500"/>
              <a:gd name="connsiteY39" fmla="*/ 1056640 h 4978400"/>
              <a:gd name="connsiteX40" fmla="*/ 340360 w 2857500"/>
              <a:gd name="connsiteY40" fmla="*/ 1026160 h 4978400"/>
              <a:gd name="connsiteX41" fmla="*/ 325120 w 2857500"/>
              <a:gd name="connsiteY41" fmla="*/ 706120 h 4978400"/>
              <a:gd name="connsiteX42" fmla="*/ 264160 w 2857500"/>
              <a:gd name="connsiteY42" fmla="*/ 523240 h 4978400"/>
              <a:gd name="connsiteX43" fmla="*/ 111760 w 2857500"/>
              <a:gd name="connsiteY43" fmla="*/ 447040 h 4978400"/>
              <a:gd name="connsiteX44" fmla="*/ 5080 w 2857500"/>
              <a:gd name="connsiteY44" fmla="*/ 294640 h 4978400"/>
              <a:gd name="connsiteX45" fmla="*/ 81280 w 2857500"/>
              <a:gd name="connsiteY45" fmla="*/ 157480 h 4978400"/>
              <a:gd name="connsiteX46" fmla="*/ 248920 w 2857500"/>
              <a:gd name="connsiteY46"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199640 w 2857500"/>
              <a:gd name="connsiteY21" fmla="*/ 3815080 h 4978400"/>
              <a:gd name="connsiteX22" fmla="*/ 2227385 w 2857500"/>
              <a:gd name="connsiteY22" fmla="*/ 3661039 h 4978400"/>
              <a:gd name="connsiteX23" fmla="*/ 2352040 w 2857500"/>
              <a:gd name="connsiteY23" fmla="*/ 2809240 h 4978400"/>
              <a:gd name="connsiteX24" fmla="*/ 2199640 w 2857500"/>
              <a:gd name="connsiteY24" fmla="*/ 2611120 h 4978400"/>
              <a:gd name="connsiteX25" fmla="*/ 2016760 w 2857500"/>
              <a:gd name="connsiteY25" fmla="*/ 2458720 h 4978400"/>
              <a:gd name="connsiteX26" fmla="*/ 1910080 w 2857500"/>
              <a:gd name="connsiteY26" fmla="*/ 2672080 h 4978400"/>
              <a:gd name="connsiteX27" fmla="*/ 1971040 w 2857500"/>
              <a:gd name="connsiteY27" fmla="*/ 3098800 h 4978400"/>
              <a:gd name="connsiteX28" fmla="*/ 1833880 w 2857500"/>
              <a:gd name="connsiteY28" fmla="*/ 3434080 h 4978400"/>
              <a:gd name="connsiteX29" fmla="*/ 1711960 w 2857500"/>
              <a:gd name="connsiteY29" fmla="*/ 3129280 h 4978400"/>
              <a:gd name="connsiteX30" fmla="*/ 1742440 w 2857500"/>
              <a:gd name="connsiteY30" fmla="*/ 2580640 h 4978400"/>
              <a:gd name="connsiteX31" fmla="*/ 1742440 w 2857500"/>
              <a:gd name="connsiteY31" fmla="*/ 2245360 h 4978400"/>
              <a:gd name="connsiteX32" fmla="*/ 1574800 w 2857500"/>
              <a:gd name="connsiteY32" fmla="*/ 2230120 h 4978400"/>
              <a:gd name="connsiteX33" fmla="*/ 1361440 w 2857500"/>
              <a:gd name="connsiteY33" fmla="*/ 2092960 h 4978400"/>
              <a:gd name="connsiteX34" fmla="*/ 1163320 w 2857500"/>
              <a:gd name="connsiteY34" fmla="*/ 1971040 h 4978400"/>
              <a:gd name="connsiteX35" fmla="*/ 949960 w 2857500"/>
              <a:gd name="connsiteY35" fmla="*/ 1772920 h 4978400"/>
              <a:gd name="connsiteX36" fmla="*/ 751840 w 2857500"/>
              <a:gd name="connsiteY36" fmla="*/ 1422400 h 4978400"/>
              <a:gd name="connsiteX37" fmla="*/ 599440 w 2857500"/>
              <a:gd name="connsiteY37" fmla="*/ 1270000 h 4978400"/>
              <a:gd name="connsiteX38" fmla="*/ 462280 w 2857500"/>
              <a:gd name="connsiteY38" fmla="*/ 1056640 h 4978400"/>
              <a:gd name="connsiteX39" fmla="*/ 340360 w 2857500"/>
              <a:gd name="connsiteY39" fmla="*/ 1026160 h 4978400"/>
              <a:gd name="connsiteX40" fmla="*/ 325120 w 2857500"/>
              <a:gd name="connsiteY40" fmla="*/ 706120 h 4978400"/>
              <a:gd name="connsiteX41" fmla="*/ 264160 w 2857500"/>
              <a:gd name="connsiteY41" fmla="*/ 523240 h 4978400"/>
              <a:gd name="connsiteX42" fmla="*/ 111760 w 2857500"/>
              <a:gd name="connsiteY42" fmla="*/ 447040 h 4978400"/>
              <a:gd name="connsiteX43" fmla="*/ 5080 w 2857500"/>
              <a:gd name="connsiteY43" fmla="*/ 294640 h 4978400"/>
              <a:gd name="connsiteX44" fmla="*/ 81280 w 2857500"/>
              <a:gd name="connsiteY44" fmla="*/ 157480 h 4978400"/>
              <a:gd name="connsiteX45" fmla="*/ 248920 w 2857500"/>
              <a:gd name="connsiteY45"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199640 w 2857500"/>
              <a:gd name="connsiteY21" fmla="*/ 3815080 h 4978400"/>
              <a:gd name="connsiteX22" fmla="*/ 2227385 w 2857500"/>
              <a:gd name="connsiteY22" fmla="*/ 3661039 h 4978400"/>
              <a:gd name="connsiteX23" fmla="*/ 2352040 w 2857500"/>
              <a:gd name="connsiteY23" fmla="*/ 2809240 h 4978400"/>
              <a:gd name="connsiteX24" fmla="*/ 2329962 w 2857500"/>
              <a:gd name="connsiteY24" fmla="*/ 3109585 h 4978400"/>
              <a:gd name="connsiteX25" fmla="*/ 2199640 w 2857500"/>
              <a:gd name="connsiteY25" fmla="*/ 2611120 h 4978400"/>
              <a:gd name="connsiteX26" fmla="*/ 2016760 w 2857500"/>
              <a:gd name="connsiteY26" fmla="*/ 2458720 h 4978400"/>
              <a:gd name="connsiteX27" fmla="*/ 1910080 w 2857500"/>
              <a:gd name="connsiteY27" fmla="*/ 2672080 h 4978400"/>
              <a:gd name="connsiteX28" fmla="*/ 1971040 w 2857500"/>
              <a:gd name="connsiteY28" fmla="*/ 3098800 h 4978400"/>
              <a:gd name="connsiteX29" fmla="*/ 1833880 w 2857500"/>
              <a:gd name="connsiteY29" fmla="*/ 3434080 h 4978400"/>
              <a:gd name="connsiteX30" fmla="*/ 1711960 w 2857500"/>
              <a:gd name="connsiteY30" fmla="*/ 3129280 h 4978400"/>
              <a:gd name="connsiteX31" fmla="*/ 1742440 w 2857500"/>
              <a:gd name="connsiteY31" fmla="*/ 2580640 h 4978400"/>
              <a:gd name="connsiteX32" fmla="*/ 1742440 w 2857500"/>
              <a:gd name="connsiteY32" fmla="*/ 2245360 h 4978400"/>
              <a:gd name="connsiteX33" fmla="*/ 1574800 w 2857500"/>
              <a:gd name="connsiteY33" fmla="*/ 2230120 h 4978400"/>
              <a:gd name="connsiteX34" fmla="*/ 1361440 w 2857500"/>
              <a:gd name="connsiteY34" fmla="*/ 2092960 h 4978400"/>
              <a:gd name="connsiteX35" fmla="*/ 1163320 w 2857500"/>
              <a:gd name="connsiteY35" fmla="*/ 1971040 h 4978400"/>
              <a:gd name="connsiteX36" fmla="*/ 949960 w 2857500"/>
              <a:gd name="connsiteY36" fmla="*/ 1772920 h 4978400"/>
              <a:gd name="connsiteX37" fmla="*/ 751840 w 2857500"/>
              <a:gd name="connsiteY37" fmla="*/ 1422400 h 4978400"/>
              <a:gd name="connsiteX38" fmla="*/ 599440 w 2857500"/>
              <a:gd name="connsiteY38" fmla="*/ 1270000 h 4978400"/>
              <a:gd name="connsiteX39" fmla="*/ 462280 w 2857500"/>
              <a:gd name="connsiteY39" fmla="*/ 1056640 h 4978400"/>
              <a:gd name="connsiteX40" fmla="*/ 340360 w 2857500"/>
              <a:gd name="connsiteY40" fmla="*/ 1026160 h 4978400"/>
              <a:gd name="connsiteX41" fmla="*/ 325120 w 2857500"/>
              <a:gd name="connsiteY41" fmla="*/ 706120 h 4978400"/>
              <a:gd name="connsiteX42" fmla="*/ 264160 w 2857500"/>
              <a:gd name="connsiteY42" fmla="*/ 523240 h 4978400"/>
              <a:gd name="connsiteX43" fmla="*/ 111760 w 2857500"/>
              <a:gd name="connsiteY43" fmla="*/ 447040 h 4978400"/>
              <a:gd name="connsiteX44" fmla="*/ 5080 w 2857500"/>
              <a:gd name="connsiteY44" fmla="*/ 294640 h 4978400"/>
              <a:gd name="connsiteX45" fmla="*/ 81280 w 2857500"/>
              <a:gd name="connsiteY45" fmla="*/ 157480 h 4978400"/>
              <a:gd name="connsiteX46" fmla="*/ 248920 w 2857500"/>
              <a:gd name="connsiteY46"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199640 w 2857500"/>
              <a:gd name="connsiteY21" fmla="*/ 3815080 h 4978400"/>
              <a:gd name="connsiteX22" fmla="*/ 2227385 w 2857500"/>
              <a:gd name="connsiteY22" fmla="*/ 3661039 h 4978400"/>
              <a:gd name="connsiteX23" fmla="*/ 2329962 w 2857500"/>
              <a:gd name="connsiteY23" fmla="*/ 3109585 h 4978400"/>
              <a:gd name="connsiteX24" fmla="*/ 2199640 w 2857500"/>
              <a:gd name="connsiteY24" fmla="*/ 2611120 h 4978400"/>
              <a:gd name="connsiteX25" fmla="*/ 2016760 w 2857500"/>
              <a:gd name="connsiteY25" fmla="*/ 2458720 h 4978400"/>
              <a:gd name="connsiteX26" fmla="*/ 1910080 w 2857500"/>
              <a:gd name="connsiteY26" fmla="*/ 2672080 h 4978400"/>
              <a:gd name="connsiteX27" fmla="*/ 1971040 w 2857500"/>
              <a:gd name="connsiteY27" fmla="*/ 3098800 h 4978400"/>
              <a:gd name="connsiteX28" fmla="*/ 1833880 w 2857500"/>
              <a:gd name="connsiteY28" fmla="*/ 3434080 h 4978400"/>
              <a:gd name="connsiteX29" fmla="*/ 1711960 w 2857500"/>
              <a:gd name="connsiteY29" fmla="*/ 3129280 h 4978400"/>
              <a:gd name="connsiteX30" fmla="*/ 1742440 w 2857500"/>
              <a:gd name="connsiteY30" fmla="*/ 2580640 h 4978400"/>
              <a:gd name="connsiteX31" fmla="*/ 1742440 w 2857500"/>
              <a:gd name="connsiteY31" fmla="*/ 2245360 h 4978400"/>
              <a:gd name="connsiteX32" fmla="*/ 1574800 w 2857500"/>
              <a:gd name="connsiteY32" fmla="*/ 2230120 h 4978400"/>
              <a:gd name="connsiteX33" fmla="*/ 1361440 w 2857500"/>
              <a:gd name="connsiteY33" fmla="*/ 2092960 h 4978400"/>
              <a:gd name="connsiteX34" fmla="*/ 1163320 w 2857500"/>
              <a:gd name="connsiteY34" fmla="*/ 1971040 h 4978400"/>
              <a:gd name="connsiteX35" fmla="*/ 949960 w 2857500"/>
              <a:gd name="connsiteY35" fmla="*/ 1772920 h 4978400"/>
              <a:gd name="connsiteX36" fmla="*/ 751840 w 2857500"/>
              <a:gd name="connsiteY36" fmla="*/ 1422400 h 4978400"/>
              <a:gd name="connsiteX37" fmla="*/ 599440 w 2857500"/>
              <a:gd name="connsiteY37" fmla="*/ 1270000 h 4978400"/>
              <a:gd name="connsiteX38" fmla="*/ 462280 w 2857500"/>
              <a:gd name="connsiteY38" fmla="*/ 1056640 h 4978400"/>
              <a:gd name="connsiteX39" fmla="*/ 340360 w 2857500"/>
              <a:gd name="connsiteY39" fmla="*/ 1026160 h 4978400"/>
              <a:gd name="connsiteX40" fmla="*/ 325120 w 2857500"/>
              <a:gd name="connsiteY40" fmla="*/ 706120 h 4978400"/>
              <a:gd name="connsiteX41" fmla="*/ 264160 w 2857500"/>
              <a:gd name="connsiteY41" fmla="*/ 523240 h 4978400"/>
              <a:gd name="connsiteX42" fmla="*/ 111760 w 2857500"/>
              <a:gd name="connsiteY42" fmla="*/ 447040 h 4978400"/>
              <a:gd name="connsiteX43" fmla="*/ 5080 w 2857500"/>
              <a:gd name="connsiteY43" fmla="*/ 294640 h 4978400"/>
              <a:gd name="connsiteX44" fmla="*/ 81280 w 2857500"/>
              <a:gd name="connsiteY44" fmla="*/ 157480 h 4978400"/>
              <a:gd name="connsiteX45" fmla="*/ 248920 w 2857500"/>
              <a:gd name="connsiteY45"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227385 w 2857500"/>
              <a:gd name="connsiteY21" fmla="*/ 3661039 h 4978400"/>
              <a:gd name="connsiteX22" fmla="*/ 2329962 w 2857500"/>
              <a:gd name="connsiteY22" fmla="*/ 3109585 h 4978400"/>
              <a:gd name="connsiteX23" fmla="*/ 2199640 w 2857500"/>
              <a:gd name="connsiteY23" fmla="*/ 2611120 h 4978400"/>
              <a:gd name="connsiteX24" fmla="*/ 2016760 w 2857500"/>
              <a:gd name="connsiteY24" fmla="*/ 2458720 h 4978400"/>
              <a:gd name="connsiteX25" fmla="*/ 1910080 w 2857500"/>
              <a:gd name="connsiteY25" fmla="*/ 2672080 h 4978400"/>
              <a:gd name="connsiteX26" fmla="*/ 1971040 w 2857500"/>
              <a:gd name="connsiteY26" fmla="*/ 3098800 h 4978400"/>
              <a:gd name="connsiteX27" fmla="*/ 1833880 w 2857500"/>
              <a:gd name="connsiteY27" fmla="*/ 3434080 h 4978400"/>
              <a:gd name="connsiteX28" fmla="*/ 1711960 w 2857500"/>
              <a:gd name="connsiteY28" fmla="*/ 3129280 h 4978400"/>
              <a:gd name="connsiteX29" fmla="*/ 1742440 w 2857500"/>
              <a:gd name="connsiteY29" fmla="*/ 2580640 h 4978400"/>
              <a:gd name="connsiteX30" fmla="*/ 1742440 w 2857500"/>
              <a:gd name="connsiteY30" fmla="*/ 2245360 h 4978400"/>
              <a:gd name="connsiteX31" fmla="*/ 1574800 w 2857500"/>
              <a:gd name="connsiteY31" fmla="*/ 2230120 h 4978400"/>
              <a:gd name="connsiteX32" fmla="*/ 1361440 w 2857500"/>
              <a:gd name="connsiteY32" fmla="*/ 2092960 h 4978400"/>
              <a:gd name="connsiteX33" fmla="*/ 1163320 w 2857500"/>
              <a:gd name="connsiteY33" fmla="*/ 1971040 h 4978400"/>
              <a:gd name="connsiteX34" fmla="*/ 949960 w 2857500"/>
              <a:gd name="connsiteY34" fmla="*/ 1772920 h 4978400"/>
              <a:gd name="connsiteX35" fmla="*/ 751840 w 2857500"/>
              <a:gd name="connsiteY35" fmla="*/ 1422400 h 4978400"/>
              <a:gd name="connsiteX36" fmla="*/ 599440 w 2857500"/>
              <a:gd name="connsiteY36" fmla="*/ 1270000 h 4978400"/>
              <a:gd name="connsiteX37" fmla="*/ 462280 w 2857500"/>
              <a:gd name="connsiteY37" fmla="*/ 1056640 h 4978400"/>
              <a:gd name="connsiteX38" fmla="*/ 340360 w 2857500"/>
              <a:gd name="connsiteY38" fmla="*/ 1026160 h 4978400"/>
              <a:gd name="connsiteX39" fmla="*/ 325120 w 2857500"/>
              <a:gd name="connsiteY39" fmla="*/ 706120 h 4978400"/>
              <a:gd name="connsiteX40" fmla="*/ 264160 w 2857500"/>
              <a:gd name="connsiteY40" fmla="*/ 523240 h 4978400"/>
              <a:gd name="connsiteX41" fmla="*/ 111760 w 2857500"/>
              <a:gd name="connsiteY41" fmla="*/ 447040 h 4978400"/>
              <a:gd name="connsiteX42" fmla="*/ 5080 w 2857500"/>
              <a:gd name="connsiteY42" fmla="*/ 294640 h 4978400"/>
              <a:gd name="connsiteX43" fmla="*/ 81280 w 2857500"/>
              <a:gd name="connsiteY43" fmla="*/ 157480 h 4978400"/>
              <a:gd name="connsiteX44" fmla="*/ 248920 w 2857500"/>
              <a:gd name="connsiteY44"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227385 w 2857500"/>
              <a:gd name="connsiteY21" fmla="*/ 3661039 h 4978400"/>
              <a:gd name="connsiteX22" fmla="*/ 2095500 w 2857500"/>
              <a:gd name="connsiteY22" fmla="*/ 3661039 h 4978400"/>
              <a:gd name="connsiteX23" fmla="*/ 2329962 w 2857500"/>
              <a:gd name="connsiteY23" fmla="*/ 3109585 h 4978400"/>
              <a:gd name="connsiteX24" fmla="*/ 2199640 w 2857500"/>
              <a:gd name="connsiteY24" fmla="*/ 2611120 h 4978400"/>
              <a:gd name="connsiteX25" fmla="*/ 2016760 w 2857500"/>
              <a:gd name="connsiteY25" fmla="*/ 2458720 h 4978400"/>
              <a:gd name="connsiteX26" fmla="*/ 1910080 w 2857500"/>
              <a:gd name="connsiteY26" fmla="*/ 2672080 h 4978400"/>
              <a:gd name="connsiteX27" fmla="*/ 1971040 w 2857500"/>
              <a:gd name="connsiteY27" fmla="*/ 3098800 h 4978400"/>
              <a:gd name="connsiteX28" fmla="*/ 1833880 w 2857500"/>
              <a:gd name="connsiteY28" fmla="*/ 3434080 h 4978400"/>
              <a:gd name="connsiteX29" fmla="*/ 1711960 w 2857500"/>
              <a:gd name="connsiteY29" fmla="*/ 3129280 h 4978400"/>
              <a:gd name="connsiteX30" fmla="*/ 1742440 w 2857500"/>
              <a:gd name="connsiteY30" fmla="*/ 2580640 h 4978400"/>
              <a:gd name="connsiteX31" fmla="*/ 1742440 w 2857500"/>
              <a:gd name="connsiteY31" fmla="*/ 2245360 h 4978400"/>
              <a:gd name="connsiteX32" fmla="*/ 1574800 w 2857500"/>
              <a:gd name="connsiteY32" fmla="*/ 2230120 h 4978400"/>
              <a:gd name="connsiteX33" fmla="*/ 1361440 w 2857500"/>
              <a:gd name="connsiteY33" fmla="*/ 2092960 h 4978400"/>
              <a:gd name="connsiteX34" fmla="*/ 1163320 w 2857500"/>
              <a:gd name="connsiteY34" fmla="*/ 1971040 h 4978400"/>
              <a:gd name="connsiteX35" fmla="*/ 949960 w 2857500"/>
              <a:gd name="connsiteY35" fmla="*/ 1772920 h 4978400"/>
              <a:gd name="connsiteX36" fmla="*/ 751840 w 2857500"/>
              <a:gd name="connsiteY36" fmla="*/ 1422400 h 4978400"/>
              <a:gd name="connsiteX37" fmla="*/ 599440 w 2857500"/>
              <a:gd name="connsiteY37" fmla="*/ 1270000 h 4978400"/>
              <a:gd name="connsiteX38" fmla="*/ 462280 w 2857500"/>
              <a:gd name="connsiteY38" fmla="*/ 1056640 h 4978400"/>
              <a:gd name="connsiteX39" fmla="*/ 340360 w 2857500"/>
              <a:gd name="connsiteY39" fmla="*/ 1026160 h 4978400"/>
              <a:gd name="connsiteX40" fmla="*/ 325120 w 2857500"/>
              <a:gd name="connsiteY40" fmla="*/ 706120 h 4978400"/>
              <a:gd name="connsiteX41" fmla="*/ 264160 w 2857500"/>
              <a:gd name="connsiteY41" fmla="*/ 523240 h 4978400"/>
              <a:gd name="connsiteX42" fmla="*/ 111760 w 2857500"/>
              <a:gd name="connsiteY42" fmla="*/ 447040 h 4978400"/>
              <a:gd name="connsiteX43" fmla="*/ 5080 w 2857500"/>
              <a:gd name="connsiteY43" fmla="*/ 294640 h 4978400"/>
              <a:gd name="connsiteX44" fmla="*/ 81280 w 2857500"/>
              <a:gd name="connsiteY44" fmla="*/ 157480 h 4978400"/>
              <a:gd name="connsiteX45" fmla="*/ 248920 w 2857500"/>
              <a:gd name="connsiteY45"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095500 w 2857500"/>
              <a:gd name="connsiteY21" fmla="*/ 3661039 h 4978400"/>
              <a:gd name="connsiteX22" fmla="*/ 2329962 w 2857500"/>
              <a:gd name="connsiteY22" fmla="*/ 3109585 h 4978400"/>
              <a:gd name="connsiteX23" fmla="*/ 2199640 w 2857500"/>
              <a:gd name="connsiteY23" fmla="*/ 2611120 h 4978400"/>
              <a:gd name="connsiteX24" fmla="*/ 2016760 w 2857500"/>
              <a:gd name="connsiteY24" fmla="*/ 2458720 h 4978400"/>
              <a:gd name="connsiteX25" fmla="*/ 1910080 w 2857500"/>
              <a:gd name="connsiteY25" fmla="*/ 2672080 h 4978400"/>
              <a:gd name="connsiteX26" fmla="*/ 1971040 w 2857500"/>
              <a:gd name="connsiteY26" fmla="*/ 3098800 h 4978400"/>
              <a:gd name="connsiteX27" fmla="*/ 1833880 w 2857500"/>
              <a:gd name="connsiteY27" fmla="*/ 3434080 h 4978400"/>
              <a:gd name="connsiteX28" fmla="*/ 1711960 w 2857500"/>
              <a:gd name="connsiteY28" fmla="*/ 3129280 h 4978400"/>
              <a:gd name="connsiteX29" fmla="*/ 1742440 w 2857500"/>
              <a:gd name="connsiteY29" fmla="*/ 2580640 h 4978400"/>
              <a:gd name="connsiteX30" fmla="*/ 1742440 w 2857500"/>
              <a:gd name="connsiteY30" fmla="*/ 2245360 h 4978400"/>
              <a:gd name="connsiteX31" fmla="*/ 1574800 w 2857500"/>
              <a:gd name="connsiteY31" fmla="*/ 2230120 h 4978400"/>
              <a:gd name="connsiteX32" fmla="*/ 1361440 w 2857500"/>
              <a:gd name="connsiteY32" fmla="*/ 2092960 h 4978400"/>
              <a:gd name="connsiteX33" fmla="*/ 1163320 w 2857500"/>
              <a:gd name="connsiteY33" fmla="*/ 1971040 h 4978400"/>
              <a:gd name="connsiteX34" fmla="*/ 949960 w 2857500"/>
              <a:gd name="connsiteY34" fmla="*/ 1772920 h 4978400"/>
              <a:gd name="connsiteX35" fmla="*/ 751840 w 2857500"/>
              <a:gd name="connsiteY35" fmla="*/ 1422400 h 4978400"/>
              <a:gd name="connsiteX36" fmla="*/ 599440 w 2857500"/>
              <a:gd name="connsiteY36" fmla="*/ 1270000 h 4978400"/>
              <a:gd name="connsiteX37" fmla="*/ 462280 w 2857500"/>
              <a:gd name="connsiteY37" fmla="*/ 1056640 h 4978400"/>
              <a:gd name="connsiteX38" fmla="*/ 340360 w 2857500"/>
              <a:gd name="connsiteY38" fmla="*/ 1026160 h 4978400"/>
              <a:gd name="connsiteX39" fmla="*/ 325120 w 2857500"/>
              <a:gd name="connsiteY39" fmla="*/ 706120 h 4978400"/>
              <a:gd name="connsiteX40" fmla="*/ 264160 w 2857500"/>
              <a:gd name="connsiteY40" fmla="*/ 523240 h 4978400"/>
              <a:gd name="connsiteX41" fmla="*/ 111760 w 2857500"/>
              <a:gd name="connsiteY41" fmla="*/ 447040 h 4978400"/>
              <a:gd name="connsiteX42" fmla="*/ 5080 w 2857500"/>
              <a:gd name="connsiteY42" fmla="*/ 294640 h 4978400"/>
              <a:gd name="connsiteX43" fmla="*/ 81280 w 2857500"/>
              <a:gd name="connsiteY43" fmla="*/ 157480 h 4978400"/>
              <a:gd name="connsiteX44" fmla="*/ 248920 w 2857500"/>
              <a:gd name="connsiteY44"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689317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095500 w 2857500"/>
              <a:gd name="connsiteY21" fmla="*/ 3661039 h 4978400"/>
              <a:gd name="connsiteX22" fmla="*/ 2329962 w 2857500"/>
              <a:gd name="connsiteY22" fmla="*/ 3109585 h 4978400"/>
              <a:gd name="connsiteX23" fmla="*/ 2199640 w 2857500"/>
              <a:gd name="connsiteY23" fmla="*/ 2611120 h 4978400"/>
              <a:gd name="connsiteX24" fmla="*/ 2016760 w 2857500"/>
              <a:gd name="connsiteY24" fmla="*/ 2458720 h 4978400"/>
              <a:gd name="connsiteX25" fmla="*/ 1910080 w 2857500"/>
              <a:gd name="connsiteY25" fmla="*/ 2672080 h 4978400"/>
              <a:gd name="connsiteX26" fmla="*/ 1971040 w 2857500"/>
              <a:gd name="connsiteY26" fmla="*/ 3098800 h 4978400"/>
              <a:gd name="connsiteX27" fmla="*/ 1833880 w 2857500"/>
              <a:gd name="connsiteY27" fmla="*/ 3434080 h 4978400"/>
              <a:gd name="connsiteX28" fmla="*/ 1711960 w 2857500"/>
              <a:gd name="connsiteY28" fmla="*/ 3129280 h 4978400"/>
              <a:gd name="connsiteX29" fmla="*/ 1742440 w 2857500"/>
              <a:gd name="connsiteY29" fmla="*/ 2580640 h 4978400"/>
              <a:gd name="connsiteX30" fmla="*/ 1742440 w 2857500"/>
              <a:gd name="connsiteY30" fmla="*/ 2245360 h 4978400"/>
              <a:gd name="connsiteX31" fmla="*/ 1574800 w 2857500"/>
              <a:gd name="connsiteY31" fmla="*/ 2230120 h 4978400"/>
              <a:gd name="connsiteX32" fmla="*/ 1361440 w 2857500"/>
              <a:gd name="connsiteY32" fmla="*/ 2092960 h 4978400"/>
              <a:gd name="connsiteX33" fmla="*/ 1163320 w 2857500"/>
              <a:gd name="connsiteY33" fmla="*/ 1971040 h 4978400"/>
              <a:gd name="connsiteX34" fmla="*/ 949960 w 2857500"/>
              <a:gd name="connsiteY34" fmla="*/ 1772920 h 4978400"/>
              <a:gd name="connsiteX35" fmla="*/ 751840 w 2857500"/>
              <a:gd name="connsiteY35" fmla="*/ 1422400 h 4978400"/>
              <a:gd name="connsiteX36" fmla="*/ 599440 w 2857500"/>
              <a:gd name="connsiteY36" fmla="*/ 1270000 h 4978400"/>
              <a:gd name="connsiteX37" fmla="*/ 462280 w 2857500"/>
              <a:gd name="connsiteY37" fmla="*/ 1056640 h 4978400"/>
              <a:gd name="connsiteX38" fmla="*/ 340360 w 2857500"/>
              <a:gd name="connsiteY38" fmla="*/ 1026160 h 4978400"/>
              <a:gd name="connsiteX39" fmla="*/ 325120 w 2857500"/>
              <a:gd name="connsiteY39" fmla="*/ 706120 h 4978400"/>
              <a:gd name="connsiteX40" fmla="*/ 264160 w 2857500"/>
              <a:gd name="connsiteY40" fmla="*/ 523240 h 4978400"/>
              <a:gd name="connsiteX41" fmla="*/ 111760 w 2857500"/>
              <a:gd name="connsiteY41" fmla="*/ 447040 h 4978400"/>
              <a:gd name="connsiteX42" fmla="*/ 5080 w 2857500"/>
              <a:gd name="connsiteY42" fmla="*/ 294640 h 4978400"/>
              <a:gd name="connsiteX43" fmla="*/ 81280 w 2857500"/>
              <a:gd name="connsiteY43" fmla="*/ 157480 h 4978400"/>
              <a:gd name="connsiteX44" fmla="*/ 248920 w 2857500"/>
              <a:gd name="connsiteY44" fmla="*/ 5080 h 4978400"/>
              <a:gd name="connsiteX0" fmla="*/ 248920 w 2857500"/>
              <a:gd name="connsiteY0" fmla="*/ 5080 h 4978400"/>
              <a:gd name="connsiteX1" fmla="*/ 553720 w 2857500"/>
              <a:gd name="connsiteY1" fmla="*/ 127000 h 4978400"/>
              <a:gd name="connsiteX2" fmla="*/ 1071880 w 2857500"/>
              <a:gd name="connsiteY2" fmla="*/ 689317 h 4978400"/>
              <a:gd name="connsiteX3" fmla="*/ 1346200 w 2857500"/>
              <a:gd name="connsiteY3" fmla="*/ 1132840 h 4978400"/>
              <a:gd name="connsiteX4" fmla="*/ 1681480 w 2857500"/>
              <a:gd name="connsiteY4" fmla="*/ 1376680 h 4978400"/>
              <a:gd name="connsiteX5" fmla="*/ 1696720 w 2857500"/>
              <a:gd name="connsiteY5" fmla="*/ 1559560 h 4978400"/>
              <a:gd name="connsiteX6" fmla="*/ 1925320 w 2857500"/>
              <a:gd name="connsiteY6" fmla="*/ 1772920 h 4978400"/>
              <a:gd name="connsiteX7" fmla="*/ 2153920 w 2857500"/>
              <a:gd name="connsiteY7" fmla="*/ 1986280 h 4978400"/>
              <a:gd name="connsiteX8" fmla="*/ 2336800 w 2857500"/>
              <a:gd name="connsiteY8" fmla="*/ 2473960 h 4978400"/>
              <a:gd name="connsiteX9" fmla="*/ 2534920 w 2857500"/>
              <a:gd name="connsiteY9" fmla="*/ 2656840 h 4978400"/>
              <a:gd name="connsiteX10" fmla="*/ 2641600 w 2857500"/>
              <a:gd name="connsiteY10" fmla="*/ 2809240 h 4978400"/>
              <a:gd name="connsiteX11" fmla="*/ 2748280 w 2857500"/>
              <a:gd name="connsiteY11" fmla="*/ 3083560 h 4978400"/>
              <a:gd name="connsiteX12" fmla="*/ 2854960 w 2857500"/>
              <a:gd name="connsiteY12" fmla="*/ 3235960 h 4978400"/>
              <a:gd name="connsiteX13" fmla="*/ 2733040 w 2857500"/>
              <a:gd name="connsiteY13" fmla="*/ 3449320 h 4978400"/>
              <a:gd name="connsiteX14" fmla="*/ 2687320 w 2857500"/>
              <a:gd name="connsiteY14" fmla="*/ 3845560 h 4978400"/>
              <a:gd name="connsiteX15" fmla="*/ 2809240 w 2857500"/>
              <a:gd name="connsiteY15" fmla="*/ 4043680 h 4978400"/>
              <a:gd name="connsiteX16" fmla="*/ 2733040 w 2857500"/>
              <a:gd name="connsiteY16" fmla="*/ 4561840 h 4978400"/>
              <a:gd name="connsiteX17" fmla="*/ 2443480 w 2857500"/>
              <a:gd name="connsiteY17" fmla="*/ 4927600 h 4978400"/>
              <a:gd name="connsiteX18" fmla="*/ 1971040 w 2857500"/>
              <a:gd name="connsiteY18" fmla="*/ 4866640 h 4978400"/>
              <a:gd name="connsiteX19" fmla="*/ 1955800 w 2857500"/>
              <a:gd name="connsiteY19" fmla="*/ 4577080 h 4978400"/>
              <a:gd name="connsiteX20" fmla="*/ 2095500 w 2857500"/>
              <a:gd name="connsiteY20" fmla="*/ 3661039 h 4978400"/>
              <a:gd name="connsiteX21" fmla="*/ 2329962 w 2857500"/>
              <a:gd name="connsiteY21" fmla="*/ 3109585 h 4978400"/>
              <a:gd name="connsiteX22" fmla="*/ 2199640 w 2857500"/>
              <a:gd name="connsiteY22" fmla="*/ 2611120 h 4978400"/>
              <a:gd name="connsiteX23" fmla="*/ 2016760 w 2857500"/>
              <a:gd name="connsiteY23" fmla="*/ 2458720 h 4978400"/>
              <a:gd name="connsiteX24" fmla="*/ 1910080 w 2857500"/>
              <a:gd name="connsiteY24" fmla="*/ 2672080 h 4978400"/>
              <a:gd name="connsiteX25" fmla="*/ 1971040 w 2857500"/>
              <a:gd name="connsiteY25" fmla="*/ 3098800 h 4978400"/>
              <a:gd name="connsiteX26" fmla="*/ 1833880 w 2857500"/>
              <a:gd name="connsiteY26" fmla="*/ 3434080 h 4978400"/>
              <a:gd name="connsiteX27" fmla="*/ 1711960 w 2857500"/>
              <a:gd name="connsiteY27" fmla="*/ 3129280 h 4978400"/>
              <a:gd name="connsiteX28" fmla="*/ 1742440 w 2857500"/>
              <a:gd name="connsiteY28" fmla="*/ 2580640 h 4978400"/>
              <a:gd name="connsiteX29" fmla="*/ 1742440 w 2857500"/>
              <a:gd name="connsiteY29" fmla="*/ 2245360 h 4978400"/>
              <a:gd name="connsiteX30" fmla="*/ 1574800 w 2857500"/>
              <a:gd name="connsiteY30" fmla="*/ 2230120 h 4978400"/>
              <a:gd name="connsiteX31" fmla="*/ 1361440 w 2857500"/>
              <a:gd name="connsiteY31" fmla="*/ 2092960 h 4978400"/>
              <a:gd name="connsiteX32" fmla="*/ 1163320 w 2857500"/>
              <a:gd name="connsiteY32" fmla="*/ 1971040 h 4978400"/>
              <a:gd name="connsiteX33" fmla="*/ 949960 w 2857500"/>
              <a:gd name="connsiteY33" fmla="*/ 1772920 h 4978400"/>
              <a:gd name="connsiteX34" fmla="*/ 751840 w 2857500"/>
              <a:gd name="connsiteY34" fmla="*/ 1422400 h 4978400"/>
              <a:gd name="connsiteX35" fmla="*/ 599440 w 2857500"/>
              <a:gd name="connsiteY35" fmla="*/ 1270000 h 4978400"/>
              <a:gd name="connsiteX36" fmla="*/ 462280 w 2857500"/>
              <a:gd name="connsiteY36" fmla="*/ 1056640 h 4978400"/>
              <a:gd name="connsiteX37" fmla="*/ 340360 w 2857500"/>
              <a:gd name="connsiteY37" fmla="*/ 1026160 h 4978400"/>
              <a:gd name="connsiteX38" fmla="*/ 325120 w 2857500"/>
              <a:gd name="connsiteY38" fmla="*/ 706120 h 4978400"/>
              <a:gd name="connsiteX39" fmla="*/ 264160 w 2857500"/>
              <a:gd name="connsiteY39" fmla="*/ 523240 h 4978400"/>
              <a:gd name="connsiteX40" fmla="*/ 111760 w 2857500"/>
              <a:gd name="connsiteY40" fmla="*/ 447040 h 4978400"/>
              <a:gd name="connsiteX41" fmla="*/ 5080 w 2857500"/>
              <a:gd name="connsiteY41" fmla="*/ 294640 h 4978400"/>
              <a:gd name="connsiteX42" fmla="*/ 81280 w 2857500"/>
              <a:gd name="connsiteY42" fmla="*/ 157480 h 4978400"/>
              <a:gd name="connsiteX43" fmla="*/ 248920 w 2857500"/>
              <a:gd name="connsiteY43" fmla="*/ 5080 h 49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57500" h="4978400">
                <a:moveTo>
                  <a:pt x="248920" y="5080"/>
                </a:moveTo>
                <a:cubicBezTo>
                  <a:pt x="327660" y="0"/>
                  <a:pt x="416560" y="12961"/>
                  <a:pt x="553720" y="127000"/>
                </a:cubicBezTo>
                <a:cubicBezTo>
                  <a:pt x="690880" y="241039"/>
                  <a:pt x="939800" y="521677"/>
                  <a:pt x="1071880" y="689317"/>
                </a:cubicBezTo>
                <a:cubicBezTo>
                  <a:pt x="1203960" y="856957"/>
                  <a:pt x="1244600" y="1018280"/>
                  <a:pt x="1346200" y="1132840"/>
                </a:cubicBezTo>
                <a:cubicBezTo>
                  <a:pt x="1447800" y="1247400"/>
                  <a:pt x="1623060" y="1305560"/>
                  <a:pt x="1681480" y="1376680"/>
                </a:cubicBezTo>
                <a:cubicBezTo>
                  <a:pt x="1739900" y="1447800"/>
                  <a:pt x="1656080" y="1493520"/>
                  <a:pt x="1696720" y="1559560"/>
                </a:cubicBezTo>
                <a:cubicBezTo>
                  <a:pt x="1737360" y="1625600"/>
                  <a:pt x="1925320" y="1772920"/>
                  <a:pt x="1925320" y="1772920"/>
                </a:cubicBezTo>
                <a:cubicBezTo>
                  <a:pt x="2001520" y="1844040"/>
                  <a:pt x="2085340" y="1869440"/>
                  <a:pt x="2153920" y="1986280"/>
                </a:cubicBezTo>
                <a:cubicBezTo>
                  <a:pt x="2222500" y="2103120"/>
                  <a:pt x="2273300" y="2362200"/>
                  <a:pt x="2336800" y="2473960"/>
                </a:cubicBezTo>
                <a:cubicBezTo>
                  <a:pt x="2400300" y="2585720"/>
                  <a:pt x="2484120" y="2600960"/>
                  <a:pt x="2534920" y="2656840"/>
                </a:cubicBezTo>
                <a:cubicBezTo>
                  <a:pt x="2585720" y="2712720"/>
                  <a:pt x="2606040" y="2738120"/>
                  <a:pt x="2641600" y="2809240"/>
                </a:cubicBezTo>
                <a:cubicBezTo>
                  <a:pt x="2677160" y="2880360"/>
                  <a:pt x="2712720" y="3012440"/>
                  <a:pt x="2748280" y="3083560"/>
                </a:cubicBezTo>
                <a:cubicBezTo>
                  <a:pt x="2783840" y="3154680"/>
                  <a:pt x="2857500" y="3175000"/>
                  <a:pt x="2854960" y="3235960"/>
                </a:cubicBezTo>
                <a:cubicBezTo>
                  <a:pt x="2852420" y="3296920"/>
                  <a:pt x="2760980" y="3347720"/>
                  <a:pt x="2733040" y="3449320"/>
                </a:cubicBezTo>
                <a:cubicBezTo>
                  <a:pt x="2705100" y="3550920"/>
                  <a:pt x="2674620" y="3746500"/>
                  <a:pt x="2687320" y="3845560"/>
                </a:cubicBezTo>
                <a:cubicBezTo>
                  <a:pt x="2700020" y="3944620"/>
                  <a:pt x="2801620" y="3924300"/>
                  <a:pt x="2809240" y="4043680"/>
                </a:cubicBezTo>
                <a:cubicBezTo>
                  <a:pt x="2816860" y="4163060"/>
                  <a:pt x="2794000" y="4414520"/>
                  <a:pt x="2733040" y="4561840"/>
                </a:cubicBezTo>
                <a:cubicBezTo>
                  <a:pt x="2672080" y="4709160"/>
                  <a:pt x="2570480" y="4876800"/>
                  <a:pt x="2443480" y="4927600"/>
                </a:cubicBezTo>
                <a:cubicBezTo>
                  <a:pt x="2316480" y="4978400"/>
                  <a:pt x="2052320" y="4925060"/>
                  <a:pt x="1971040" y="4866640"/>
                </a:cubicBezTo>
                <a:cubicBezTo>
                  <a:pt x="1889760" y="4808220"/>
                  <a:pt x="1935057" y="4778014"/>
                  <a:pt x="1955800" y="4577080"/>
                </a:cubicBezTo>
                <a:cubicBezTo>
                  <a:pt x="1976543" y="4376147"/>
                  <a:pt x="2033140" y="3905622"/>
                  <a:pt x="2095500" y="3661039"/>
                </a:cubicBezTo>
                <a:cubicBezTo>
                  <a:pt x="2157860" y="3416457"/>
                  <a:pt x="2312605" y="3284571"/>
                  <a:pt x="2329962" y="3109585"/>
                </a:cubicBezTo>
                <a:cubicBezTo>
                  <a:pt x="2347319" y="2934599"/>
                  <a:pt x="2251840" y="2719597"/>
                  <a:pt x="2199640" y="2611120"/>
                </a:cubicBezTo>
                <a:cubicBezTo>
                  <a:pt x="2147440" y="2502643"/>
                  <a:pt x="2065020" y="2448560"/>
                  <a:pt x="2016760" y="2458720"/>
                </a:cubicBezTo>
                <a:cubicBezTo>
                  <a:pt x="1968500" y="2468880"/>
                  <a:pt x="1917700" y="2565400"/>
                  <a:pt x="1910080" y="2672080"/>
                </a:cubicBezTo>
                <a:cubicBezTo>
                  <a:pt x="1902460" y="2778760"/>
                  <a:pt x="1983740" y="2971800"/>
                  <a:pt x="1971040" y="3098800"/>
                </a:cubicBezTo>
                <a:cubicBezTo>
                  <a:pt x="1958340" y="3225800"/>
                  <a:pt x="1877060" y="3429000"/>
                  <a:pt x="1833880" y="3434080"/>
                </a:cubicBezTo>
                <a:cubicBezTo>
                  <a:pt x="1790700" y="3439160"/>
                  <a:pt x="1727200" y="3271520"/>
                  <a:pt x="1711960" y="3129280"/>
                </a:cubicBezTo>
                <a:cubicBezTo>
                  <a:pt x="1696720" y="2987040"/>
                  <a:pt x="1737360" y="2727960"/>
                  <a:pt x="1742440" y="2580640"/>
                </a:cubicBezTo>
                <a:cubicBezTo>
                  <a:pt x="1747520" y="2433320"/>
                  <a:pt x="1770380" y="2303780"/>
                  <a:pt x="1742440" y="2245360"/>
                </a:cubicBezTo>
                <a:cubicBezTo>
                  <a:pt x="1714500" y="2186940"/>
                  <a:pt x="1638300" y="2255520"/>
                  <a:pt x="1574800" y="2230120"/>
                </a:cubicBezTo>
                <a:cubicBezTo>
                  <a:pt x="1511300" y="2204720"/>
                  <a:pt x="1430020" y="2136140"/>
                  <a:pt x="1361440" y="2092960"/>
                </a:cubicBezTo>
                <a:cubicBezTo>
                  <a:pt x="1292860" y="2049780"/>
                  <a:pt x="1231900" y="2024380"/>
                  <a:pt x="1163320" y="1971040"/>
                </a:cubicBezTo>
                <a:cubicBezTo>
                  <a:pt x="1094740" y="1917700"/>
                  <a:pt x="1018540" y="1864360"/>
                  <a:pt x="949960" y="1772920"/>
                </a:cubicBezTo>
                <a:cubicBezTo>
                  <a:pt x="881380" y="1681480"/>
                  <a:pt x="810260" y="1506220"/>
                  <a:pt x="751840" y="1422400"/>
                </a:cubicBezTo>
                <a:cubicBezTo>
                  <a:pt x="693420" y="1338580"/>
                  <a:pt x="647700" y="1330960"/>
                  <a:pt x="599440" y="1270000"/>
                </a:cubicBezTo>
                <a:cubicBezTo>
                  <a:pt x="551180" y="1209040"/>
                  <a:pt x="505460" y="1097280"/>
                  <a:pt x="462280" y="1056640"/>
                </a:cubicBezTo>
                <a:cubicBezTo>
                  <a:pt x="419100" y="1016000"/>
                  <a:pt x="363220" y="1084580"/>
                  <a:pt x="340360" y="1026160"/>
                </a:cubicBezTo>
                <a:cubicBezTo>
                  <a:pt x="317500" y="967740"/>
                  <a:pt x="337820" y="789940"/>
                  <a:pt x="325120" y="706120"/>
                </a:cubicBezTo>
                <a:cubicBezTo>
                  <a:pt x="312420" y="622300"/>
                  <a:pt x="299720" y="566420"/>
                  <a:pt x="264160" y="523240"/>
                </a:cubicBezTo>
                <a:cubicBezTo>
                  <a:pt x="228600" y="480060"/>
                  <a:pt x="154940" y="485140"/>
                  <a:pt x="111760" y="447040"/>
                </a:cubicBezTo>
                <a:cubicBezTo>
                  <a:pt x="68580" y="408940"/>
                  <a:pt x="10160" y="342900"/>
                  <a:pt x="5080" y="294640"/>
                </a:cubicBezTo>
                <a:cubicBezTo>
                  <a:pt x="0" y="246380"/>
                  <a:pt x="43180" y="200660"/>
                  <a:pt x="81280" y="157480"/>
                </a:cubicBezTo>
                <a:cubicBezTo>
                  <a:pt x="119380" y="114300"/>
                  <a:pt x="170180" y="10160"/>
                  <a:pt x="248920" y="50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rot="2908850">
            <a:off x="6324977" y="2864595"/>
            <a:ext cx="1535998" cy="430887"/>
          </a:xfrm>
          <a:prstGeom prst="rect">
            <a:avLst/>
          </a:prstGeom>
          <a:noFill/>
        </p:spPr>
        <p:txBody>
          <a:bodyPr wrap="none" rtlCol="0">
            <a:spAutoFit/>
          </a:bodyPr>
          <a:lstStyle/>
          <a:p>
            <a:r>
              <a:rPr lang="en-US" sz="2200" b="1" dirty="0" smtClean="0">
                <a:solidFill>
                  <a:schemeClr val="tx1">
                    <a:lumMod val="85000"/>
                    <a:lumOff val="15000"/>
                  </a:schemeClr>
                </a:solidFill>
                <a:latin typeface="Arial" pitchFamily="34" charset="0"/>
                <a:cs typeface="Arial" pitchFamily="34" charset="0"/>
              </a:rPr>
              <a:t>1733-1790</a:t>
            </a:r>
            <a:endParaRPr lang="en-US" sz="2200" b="1" dirty="0">
              <a:solidFill>
                <a:schemeClr val="tx1">
                  <a:lumMod val="85000"/>
                  <a:lumOff val="15000"/>
                </a:schemeClr>
              </a:solidFill>
              <a:latin typeface="Arial" pitchFamily="34" charset="0"/>
              <a:cs typeface="Arial" pitchFamily="34" charset="0"/>
            </a:endParaRPr>
          </a:p>
        </p:txBody>
      </p:sp>
      <p:sp>
        <p:nvSpPr>
          <p:cNvPr id="35" name="TextBox 34"/>
          <p:cNvSpPr txBox="1"/>
          <p:nvPr/>
        </p:nvSpPr>
        <p:spPr>
          <a:xfrm>
            <a:off x="6502157" y="3607713"/>
            <a:ext cx="813043" cy="430887"/>
          </a:xfrm>
          <a:prstGeom prst="rect">
            <a:avLst/>
          </a:prstGeom>
          <a:noFill/>
        </p:spPr>
        <p:txBody>
          <a:bodyPr wrap="none" rtlCol="0">
            <a:spAutoFit/>
          </a:bodyPr>
          <a:lstStyle/>
          <a:p>
            <a:r>
              <a:rPr lang="en-US" sz="2200" b="1" dirty="0" smtClean="0">
                <a:solidFill>
                  <a:schemeClr val="tx1">
                    <a:lumMod val="85000"/>
                    <a:lumOff val="15000"/>
                  </a:schemeClr>
                </a:solidFill>
                <a:latin typeface="Arial" pitchFamily="34" charset="0"/>
                <a:cs typeface="Arial" pitchFamily="34" charset="0"/>
              </a:rPr>
              <a:t>1790</a:t>
            </a:r>
            <a:endParaRPr lang="en-US" sz="2200" b="1" dirty="0">
              <a:solidFill>
                <a:schemeClr val="tx1">
                  <a:lumMod val="85000"/>
                  <a:lumOff val="15000"/>
                </a:schemeClr>
              </a:solidFill>
              <a:latin typeface="Arial" pitchFamily="34" charset="0"/>
              <a:cs typeface="Arial" pitchFamily="34" charset="0"/>
            </a:endParaRPr>
          </a:p>
        </p:txBody>
      </p:sp>
      <p:sp>
        <p:nvSpPr>
          <p:cNvPr id="36" name="Freeform 35"/>
          <p:cNvSpPr/>
          <p:nvPr/>
        </p:nvSpPr>
        <p:spPr>
          <a:xfrm>
            <a:off x="5702300" y="2392680"/>
            <a:ext cx="759460" cy="1905000"/>
          </a:xfrm>
          <a:custGeom>
            <a:avLst/>
            <a:gdLst>
              <a:gd name="connsiteX0" fmla="*/ 27940 w 759460"/>
              <a:gd name="connsiteY0" fmla="*/ 76200 h 1905000"/>
              <a:gd name="connsiteX1" fmla="*/ 12700 w 759460"/>
              <a:gd name="connsiteY1" fmla="*/ 624840 h 1905000"/>
              <a:gd name="connsiteX2" fmla="*/ 104140 w 759460"/>
              <a:gd name="connsiteY2" fmla="*/ 975360 h 1905000"/>
              <a:gd name="connsiteX3" fmla="*/ 302260 w 759460"/>
              <a:gd name="connsiteY3" fmla="*/ 1478280 h 1905000"/>
              <a:gd name="connsiteX4" fmla="*/ 591820 w 759460"/>
              <a:gd name="connsiteY4" fmla="*/ 1706880 h 1905000"/>
              <a:gd name="connsiteX5" fmla="*/ 744220 w 759460"/>
              <a:gd name="connsiteY5" fmla="*/ 1905000 h 1905000"/>
              <a:gd name="connsiteX6" fmla="*/ 683260 w 759460"/>
              <a:gd name="connsiteY6" fmla="*/ 1706880 h 1905000"/>
              <a:gd name="connsiteX7" fmla="*/ 607060 w 759460"/>
              <a:gd name="connsiteY7" fmla="*/ 1386840 h 1905000"/>
              <a:gd name="connsiteX8" fmla="*/ 408940 w 759460"/>
              <a:gd name="connsiteY8" fmla="*/ 1112520 h 1905000"/>
              <a:gd name="connsiteX9" fmla="*/ 317500 w 759460"/>
              <a:gd name="connsiteY9" fmla="*/ 914400 h 1905000"/>
              <a:gd name="connsiteX10" fmla="*/ 378460 w 759460"/>
              <a:gd name="connsiteY10" fmla="*/ 533400 h 1905000"/>
              <a:gd name="connsiteX11" fmla="*/ 149860 w 759460"/>
              <a:gd name="connsiteY11" fmla="*/ 167640 h 1905000"/>
              <a:gd name="connsiteX12" fmla="*/ 27940 w 759460"/>
              <a:gd name="connsiteY12" fmla="*/ 76200 h 1905000"/>
              <a:gd name="connsiteX0" fmla="*/ 27940 w 759460"/>
              <a:gd name="connsiteY0" fmla="*/ 76200 h 1905000"/>
              <a:gd name="connsiteX1" fmla="*/ 12700 w 759460"/>
              <a:gd name="connsiteY1" fmla="*/ 624840 h 1905000"/>
              <a:gd name="connsiteX2" fmla="*/ 104140 w 759460"/>
              <a:gd name="connsiteY2" fmla="*/ 975360 h 1905000"/>
              <a:gd name="connsiteX3" fmla="*/ 302260 w 759460"/>
              <a:gd name="connsiteY3" fmla="*/ 1478280 h 1905000"/>
              <a:gd name="connsiteX4" fmla="*/ 591820 w 759460"/>
              <a:gd name="connsiteY4" fmla="*/ 1706880 h 1905000"/>
              <a:gd name="connsiteX5" fmla="*/ 744220 w 759460"/>
              <a:gd name="connsiteY5" fmla="*/ 1905000 h 1905000"/>
              <a:gd name="connsiteX6" fmla="*/ 683260 w 759460"/>
              <a:gd name="connsiteY6" fmla="*/ 1706880 h 1905000"/>
              <a:gd name="connsiteX7" fmla="*/ 607060 w 759460"/>
              <a:gd name="connsiteY7" fmla="*/ 1386840 h 1905000"/>
              <a:gd name="connsiteX8" fmla="*/ 317500 w 759460"/>
              <a:gd name="connsiteY8" fmla="*/ 914400 h 1905000"/>
              <a:gd name="connsiteX9" fmla="*/ 378460 w 759460"/>
              <a:gd name="connsiteY9" fmla="*/ 533400 h 1905000"/>
              <a:gd name="connsiteX10" fmla="*/ 149860 w 759460"/>
              <a:gd name="connsiteY10" fmla="*/ 167640 h 1905000"/>
              <a:gd name="connsiteX11" fmla="*/ 27940 w 759460"/>
              <a:gd name="connsiteY11" fmla="*/ 76200 h 1905000"/>
              <a:gd name="connsiteX0" fmla="*/ 27940 w 759460"/>
              <a:gd name="connsiteY0" fmla="*/ 76200 h 1905000"/>
              <a:gd name="connsiteX1" fmla="*/ 12700 w 759460"/>
              <a:gd name="connsiteY1" fmla="*/ 624840 h 1905000"/>
              <a:gd name="connsiteX2" fmla="*/ 104140 w 759460"/>
              <a:gd name="connsiteY2" fmla="*/ 975360 h 1905000"/>
              <a:gd name="connsiteX3" fmla="*/ 302260 w 759460"/>
              <a:gd name="connsiteY3" fmla="*/ 1478280 h 1905000"/>
              <a:gd name="connsiteX4" fmla="*/ 591820 w 759460"/>
              <a:gd name="connsiteY4" fmla="*/ 1706880 h 1905000"/>
              <a:gd name="connsiteX5" fmla="*/ 744220 w 759460"/>
              <a:gd name="connsiteY5" fmla="*/ 1905000 h 1905000"/>
              <a:gd name="connsiteX6" fmla="*/ 683260 w 759460"/>
              <a:gd name="connsiteY6" fmla="*/ 1706880 h 1905000"/>
              <a:gd name="connsiteX7" fmla="*/ 607060 w 759460"/>
              <a:gd name="connsiteY7" fmla="*/ 1386840 h 1905000"/>
              <a:gd name="connsiteX8" fmla="*/ 378460 w 759460"/>
              <a:gd name="connsiteY8" fmla="*/ 533400 h 1905000"/>
              <a:gd name="connsiteX9" fmla="*/ 149860 w 759460"/>
              <a:gd name="connsiteY9" fmla="*/ 167640 h 1905000"/>
              <a:gd name="connsiteX10" fmla="*/ 27940 w 759460"/>
              <a:gd name="connsiteY10" fmla="*/ 7620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460" h="1905000">
                <a:moveTo>
                  <a:pt x="27940" y="76200"/>
                </a:moveTo>
                <a:cubicBezTo>
                  <a:pt x="5080" y="152400"/>
                  <a:pt x="0" y="474980"/>
                  <a:pt x="12700" y="624840"/>
                </a:cubicBezTo>
                <a:cubicBezTo>
                  <a:pt x="25400" y="774700"/>
                  <a:pt x="55880" y="833120"/>
                  <a:pt x="104140" y="975360"/>
                </a:cubicBezTo>
                <a:cubicBezTo>
                  <a:pt x="152400" y="1117600"/>
                  <a:pt x="220980" y="1356360"/>
                  <a:pt x="302260" y="1478280"/>
                </a:cubicBezTo>
                <a:cubicBezTo>
                  <a:pt x="383540" y="1600200"/>
                  <a:pt x="518160" y="1635760"/>
                  <a:pt x="591820" y="1706880"/>
                </a:cubicBezTo>
                <a:cubicBezTo>
                  <a:pt x="665480" y="1778000"/>
                  <a:pt x="728980" y="1905000"/>
                  <a:pt x="744220" y="1905000"/>
                </a:cubicBezTo>
                <a:cubicBezTo>
                  <a:pt x="759460" y="1905000"/>
                  <a:pt x="706120" y="1793240"/>
                  <a:pt x="683260" y="1706880"/>
                </a:cubicBezTo>
                <a:cubicBezTo>
                  <a:pt x="660400" y="1620520"/>
                  <a:pt x="657860" y="1582420"/>
                  <a:pt x="607060" y="1386840"/>
                </a:cubicBezTo>
                <a:cubicBezTo>
                  <a:pt x="556260" y="1191260"/>
                  <a:pt x="454660" y="736600"/>
                  <a:pt x="378460" y="533400"/>
                </a:cubicBezTo>
                <a:cubicBezTo>
                  <a:pt x="302260" y="330200"/>
                  <a:pt x="210820" y="241300"/>
                  <a:pt x="149860" y="167640"/>
                </a:cubicBezTo>
                <a:cubicBezTo>
                  <a:pt x="88900" y="93980"/>
                  <a:pt x="50800" y="0"/>
                  <a:pt x="27940" y="762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7178040" y="3792220"/>
            <a:ext cx="889000" cy="2966720"/>
          </a:xfrm>
          <a:custGeom>
            <a:avLst/>
            <a:gdLst>
              <a:gd name="connsiteX0" fmla="*/ 289560 w 889000"/>
              <a:gd name="connsiteY0" fmla="*/ 1099820 h 2966720"/>
              <a:gd name="connsiteX1" fmla="*/ 335280 w 889000"/>
              <a:gd name="connsiteY1" fmla="*/ 855980 h 2966720"/>
              <a:gd name="connsiteX2" fmla="*/ 335280 w 889000"/>
              <a:gd name="connsiteY2" fmla="*/ 581660 h 2966720"/>
              <a:gd name="connsiteX3" fmla="*/ 365760 w 889000"/>
              <a:gd name="connsiteY3" fmla="*/ 200660 h 2966720"/>
              <a:gd name="connsiteX4" fmla="*/ 518160 w 889000"/>
              <a:gd name="connsiteY4" fmla="*/ 17780 h 2966720"/>
              <a:gd name="connsiteX5" fmla="*/ 838200 w 889000"/>
              <a:gd name="connsiteY5" fmla="*/ 307340 h 2966720"/>
              <a:gd name="connsiteX6" fmla="*/ 822960 w 889000"/>
              <a:gd name="connsiteY6" fmla="*/ 1328420 h 2966720"/>
              <a:gd name="connsiteX7" fmla="*/ 548640 w 889000"/>
              <a:gd name="connsiteY7" fmla="*/ 2151380 h 2966720"/>
              <a:gd name="connsiteX8" fmla="*/ 365760 w 889000"/>
              <a:gd name="connsiteY8" fmla="*/ 2395220 h 2966720"/>
              <a:gd name="connsiteX9" fmla="*/ 259080 w 889000"/>
              <a:gd name="connsiteY9" fmla="*/ 2486660 h 2966720"/>
              <a:gd name="connsiteX10" fmla="*/ 228600 w 889000"/>
              <a:gd name="connsiteY10" fmla="*/ 2837180 h 2966720"/>
              <a:gd name="connsiteX11" fmla="*/ 167640 w 889000"/>
              <a:gd name="connsiteY11" fmla="*/ 2959100 h 2966720"/>
              <a:gd name="connsiteX12" fmla="*/ 45720 w 889000"/>
              <a:gd name="connsiteY12" fmla="*/ 2882900 h 2966720"/>
              <a:gd name="connsiteX13" fmla="*/ 30480 w 889000"/>
              <a:gd name="connsiteY13" fmla="*/ 2745740 h 2966720"/>
              <a:gd name="connsiteX14" fmla="*/ 228600 w 889000"/>
              <a:gd name="connsiteY14" fmla="*/ 2075180 h 2966720"/>
              <a:gd name="connsiteX15" fmla="*/ 381000 w 889000"/>
              <a:gd name="connsiteY15" fmla="*/ 1480820 h 2966720"/>
              <a:gd name="connsiteX16" fmla="*/ 381000 w 889000"/>
              <a:gd name="connsiteY16" fmla="*/ 1221740 h 2966720"/>
              <a:gd name="connsiteX17" fmla="*/ 335280 w 889000"/>
              <a:gd name="connsiteY17" fmla="*/ 1054100 h 2966720"/>
              <a:gd name="connsiteX18" fmla="*/ 289560 w 889000"/>
              <a:gd name="connsiteY18" fmla="*/ 1099820 h 296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9000" h="2966720">
                <a:moveTo>
                  <a:pt x="289560" y="1099820"/>
                </a:moveTo>
                <a:cubicBezTo>
                  <a:pt x="289560" y="1066800"/>
                  <a:pt x="327660" y="942340"/>
                  <a:pt x="335280" y="855980"/>
                </a:cubicBezTo>
                <a:cubicBezTo>
                  <a:pt x="342900" y="769620"/>
                  <a:pt x="330200" y="690880"/>
                  <a:pt x="335280" y="581660"/>
                </a:cubicBezTo>
                <a:cubicBezTo>
                  <a:pt x="340360" y="472440"/>
                  <a:pt x="335280" y="294640"/>
                  <a:pt x="365760" y="200660"/>
                </a:cubicBezTo>
                <a:cubicBezTo>
                  <a:pt x="396240" y="106680"/>
                  <a:pt x="439420" y="0"/>
                  <a:pt x="518160" y="17780"/>
                </a:cubicBezTo>
                <a:cubicBezTo>
                  <a:pt x="596900" y="35560"/>
                  <a:pt x="787400" y="88900"/>
                  <a:pt x="838200" y="307340"/>
                </a:cubicBezTo>
                <a:cubicBezTo>
                  <a:pt x="889000" y="525780"/>
                  <a:pt x="871220" y="1021080"/>
                  <a:pt x="822960" y="1328420"/>
                </a:cubicBezTo>
                <a:cubicBezTo>
                  <a:pt x="774700" y="1635760"/>
                  <a:pt x="624840" y="1973580"/>
                  <a:pt x="548640" y="2151380"/>
                </a:cubicBezTo>
                <a:cubicBezTo>
                  <a:pt x="472440" y="2329180"/>
                  <a:pt x="414020" y="2339340"/>
                  <a:pt x="365760" y="2395220"/>
                </a:cubicBezTo>
                <a:cubicBezTo>
                  <a:pt x="317500" y="2451100"/>
                  <a:pt x="281940" y="2413000"/>
                  <a:pt x="259080" y="2486660"/>
                </a:cubicBezTo>
                <a:cubicBezTo>
                  <a:pt x="236220" y="2560320"/>
                  <a:pt x="243840" y="2758440"/>
                  <a:pt x="228600" y="2837180"/>
                </a:cubicBezTo>
                <a:cubicBezTo>
                  <a:pt x="213360" y="2915920"/>
                  <a:pt x="198120" y="2951480"/>
                  <a:pt x="167640" y="2959100"/>
                </a:cubicBezTo>
                <a:cubicBezTo>
                  <a:pt x="137160" y="2966720"/>
                  <a:pt x="68580" y="2918460"/>
                  <a:pt x="45720" y="2882900"/>
                </a:cubicBezTo>
                <a:cubicBezTo>
                  <a:pt x="22860" y="2847340"/>
                  <a:pt x="0" y="2880360"/>
                  <a:pt x="30480" y="2745740"/>
                </a:cubicBezTo>
                <a:cubicBezTo>
                  <a:pt x="60960" y="2611120"/>
                  <a:pt x="170180" y="2286000"/>
                  <a:pt x="228600" y="2075180"/>
                </a:cubicBezTo>
                <a:cubicBezTo>
                  <a:pt x="287020" y="1864360"/>
                  <a:pt x="355600" y="1623060"/>
                  <a:pt x="381000" y="1480820"/>
                </a:cubicBezTo>
                <a:cubicBezTo>
                  <a:pt x="406400" y="1338580"/>
                  <a:pt x="388620" y="1292860"/>
                  <a:pt x="381000" y="1221740"/>
                </a:cubicBezTo>
                <a:cubicBezTo>
                  <a:pt x="373380" y="1150620"/>
                  <a:pt x="350520" y="1071880"/>
                  <a:pt x="335280" y="1054100"/>
                </a:cubicBezTo>
                <a:cubicBezTo>
                  <a:pt x="320040" y="1036320"/>
                  <a:pt x="289560" y="1132840"/>
                  <a:pt x="289560" y="10998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7492757" y="5204535"/>
            <a:ext cx="813043" cy="430887"/>
          </a:xfrm>
          <a:prstGeom prst="rect">
            <a:avLst/>
          </a:prstGeom>
          <a:noFill/>
        </p:spPr>
        <p:txBody>
          <a:bodyPr wrap="none" rtlCol="0">
            <a:spAutoFit/>
          </a:bodyPr>
          <a:lstStyle/>
          <a:p>
            <a:r>
              <a:rPr lang="en-US" sz="2200" b="1" dirty="0" smtClean="0">
                <a:solidFill>
                  <a:schemeClr val="tx1">
                    <a:lumMod val="85000"/>
                    <a:lumOff val="15000"/>
                  </a:schemeClr>
                </a:solidFill>
                <a:latin typeface="Arial" pitchFamily="34" charset="0"/>
                <a:cs typeface="Arial" pitchFamily="34" charset="0"/>
              </a:rPr>
              <a:t>1802</a:t>
            </a:r>
            <a:endParaRPr lang="en-US" sz="2200" b="1" dirty="0">
              <a:solidFill>
                <a:schemeClr val="tx1">
                  <a:lumMod val="85000"/>
                  <a:lumOff val="15000"/>
                </a:schemeClr>
              </a:solidFill>
              <a:latin typeface="Arial" pitchFamily="34" charset="0"/>
              <a:cs typeface="Arial" pitchFamily="34" charset="0"/>
            </a:endParaRPr>
          </a:p>
        </p:txBody>
      </p:sp>
      <p:sp>
        <p:nvSpPr>
          <p:cNvPr id="40" name="Freeform 39"/>
          <p:cNvSpPr/>
          <p:nvPr/>
        </p:nvSpPr>
        <p:spPr>
          <a:xfrm>
            <a:off x="5267960" y="1498600"/>
            <a:ext cx="1564640" cy="3573780"/>
          </a:xfrm>
          <a:custGeom>
            <a:avLst/>
            <a:gdLst>
              <a:gd name="connsiteX0" fmla="*/ 1529080 w 1564640"/>
              <a:gd name="connsiteY0" fmla="*/ 3286760 h 3573780"/>
              <a:gd name="connsiteX1" fmla="*/ 1148080 w 1564640"/>
              <a:gd name="connsiteY1" fmla="*/ 3561080 h 3573780"/>
              <a:gd name="connsiteX2" fmla="*/ 797560 w 1564640"/>
              <a:gd name="connsiteY2" fmla="*/ 3362960 h 3573780"/>
              <a:gd name="connsiteX3" fmla="*/ 538480 w 1564640"/>
              <a:gd name="connsiteY3" fmla="*/ 2783840 h 3573780"/>
              <a:gd name="connsiteX4" fmla="*/ 386080 w 1564640"/>
              <a:gd name="connsiteY4" fmla="*/ 2250440 h 3573780"/>
              <a:gd name="connsiteX5" fmla="*/ 157480 w 1564640"/>
              <a:gd name="connsiteY5" fmla="*/ 1930400 h 3573780"/>
              <a:gd name="connsiteX6" fmla="*/ 96520 w 1564640"/>
              <a:gd name="connsiteY6" fmla="*/ 1473200 h 3573780"/>
              <a:gd name="connsiteX7" fmla="*/ 264160 w 1564640"/>
              <a:gd name="connsiteY7" fmla="*/ 1214120 h 3573780"/>
              <a:gd name="connsiteX8" fmla="*/ 355600 w 1564640"/>
              <a:gd name="connsiteY8" fmla="*/ 1107440 h 3573780"/>
              <a:gd name="connsiteX9" fmla="*/ 340360 w 1564640"/>
              <a:gd name="connsiteY9" fmla="*/ 1000760 h 3573780"/>
              <a:gd name="connsiteX10" fmla="*/ 157480 w 1564640"/>
              <a:gd name="connsiteY10" fmla="*/ 894080 h 3573780"/>
              <a:gd name="connsiteX11" fmla="*/ 66040 w 1564640"/>
              <a:gd name="connsiteY11" fmla="*/ 650240 h 3573780"/>
              <a:gd name="connsiteX12" fmla="*/ 35560 w 1564640"/>
              <a:gd name="connsiteY12" fmla="*/ 497840 h 3573780"/>
              <a:gd name="connsiteX13" fmla="*/ 279400 w 1564640"/>
              <a:gd name="connsiteY13" fmla="*/ 86360 h 3573780"/>
              <a:gd name="connsiteX14" fmla="*/ 416560 w 1564640"/>
              <a:gd name="connsiteY14" fmla="*/ 10160 h 3573780"/>
              <a:gd name="connsiteX15" fmla="*/ 370840 w 1564640"/>
              <a:gd name="connsiteY15" fmla="*/ 147320 h 3573780"/>
              <a:gd name="connsiteX16" fmla="*/ 370840 w 1564640"/>
              <a:gd name="connsiteY16" fmla="*/ 497840 h 3573780"/>
              <a:gd name="connsiteX17" fmla="*/ 553720 w 1564640"/>
              <a:gd name="connsiteY17" fmla="*/ 1046480 h 3573780"/>
              <a:gd name="connsiteX18" fmla="*/ 706120 w 1564640"/>
              <a:gd name="connsiteY18" fmla="*/ 2021840 h 3573780"/>
              <a:gd name="connsiteX19" fmla="*/ 1361440 w 1564640"/>
              <a:gd name="connsiteY19" fmla="*/ 2646680 h 3573780"/>
              <a:gd name="connsiteX20" fmla="*/ 1529080 w 1564640"/>
              <a:gd name="connsiteY20" fmla="*/ 3286760 h 357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64640" h="3573780">
                <a:moveTo>
                  <a:pt x="1529080" y="3286760"/>
                </a:moveTo>
                <a:cubicBezTo>
                  <a:pt x="1493520" y="3439160"/>
                  <a:pt x="1270000" y="3548380"/>
                  <a:pt x="1148080" y="3561080"/>
                </a:cubicBezTo>
                <a:cubicBezTo>
                  <a:pt x="1026160" y="3573780"/>
                  <a:pt x="899160" y="3492500"/>
                  <a:pt x="797560" y="3362960"/>
                </a:cubicBezTo>
                <a:cubicBezTo>
                  <a:pt x="695960" y="3233420"/>
                  <a:pt x="607060" y="2969260"/>
                  <a:pt x="538480" y="2783840"/>
                </a:cubicBezTo>
                <a:cubicBezTo>
                  <a:pt x="469900" y="2598420"/>
                  <a:pt x="449580" y="2392680"/>
                  <a:pt x="386080" y="2250440"/>
                </a:cubicBezTo>
                <a:cubicBezTo>
                  <a:pt x="322580" y="2108200"/>
                  <a:pt x="205740" y="2059940"/>
                  <a:pt x="157480" y="1930400"/>
                </a:cubicBezTo>
                <a:cubicBezTo>
                  <a:pt x="109220" y="1800860"/>
                  <a:pt x="78740" y="1592580"/>
                  <a:pt x="96520" y="1473200"/>
                </a:cubicBezTo>
                <a:cubicBezTo>
                  <a:pt x="114300" y="1353820"/>
                  <a:pt x="220980" y="1275080"/>
                  <a:pt x="264160" y="1214120"/>
                </a:cubicBezTo>
                <a:cubicBezTo>
                  <a:pt x="307340" y="1153160"/>
                  <a:pt x="342900" y="1143000"/>
                  <a:pt x="355600" y="1107440"/>
                </a:cubicBezTo>
                <a:cubicBezTo>
                  <a:pt x="368300" y="1071880"/>
                  <a:pt x="373380" y="1036320"/>
                  <a:pt x="340360" y="1000760"/>
                </a:cubicBezTo>
                <a:cubicBezTo>
                  <a:pt x="307340" y="965200"/>
                  <a:pt x="203200" y="952500"/>
                  <a:pt x="157480" y="894080"/>
                </a:cubicBezTo>
                <a:cubicBezTo>
                  <a:pt x="111760" y="835660"/>
                  <a:pt x="86360" y="716280"/>
                  <a:pt x="66040" y="650240"/>
                </a:cubicBezTo>
                <a:cubicBezTo>
                  <a:pt x="45720" y="584200"/>
                  <a:pt x="0" y="591820"/>
                  <a:pt x="35560" y="497840"/>
                </a:cubicBezTo>
                <a:cubicBezTo>
                  <a:pt x="71120" y="403860"/>
                  <a:pt x="215900" y="167640"/>
                  <a:pt x="279400" y="86360"/>
                </a:cubicBezTo>
                <a:cubicBezTo>
                  <a:pt x="342900" y="5080"/>
                  <a:pt x="401320" y="0"/>
                  <a:pt x="416560" y="10160"/>
                </a:cubicBezTo>
                <a:cubicBezTo>
                  <a:pt x="431800" y="20320"/>
                  <a:pt x="378460" y="66040"/>
                  <a:pt x="370840" y="147320"/>
                </a:cubicBezTo>
                <a:cubicBezTo>
                  <a:pt x="363220" y="228600"/>
                  <a:pt x="340360" y="347980"/>
                  <a:pt x="370840" y="497840"/>
                </a:cubicBezTo>
                <a:cubicBezTo>
                  <a:pt x="401320" y="647700"/>
                  <a:pt x="497840" y="792480"/>
                  <a:pt x="553720" y="1046480"/>
                </a:cubicBezTo>
                <a:cubicBezTo>
                  <a:pt x="609600" y="1300480"/>
                  <a:pt x="571500" y="1755140"/>
                  <a:pt x="706120" y="2021840"/>
                </a:cubicBezTo>
                <a:cubicBezTo>
                  <a:pt x="840740" y="2288540"/>
                  <a:pt x="1224280" y="2433320"/>
                  <a:pt x="1361440" y="2646680"/>
                </a:cubicBezTo>
                <a:cubicBezTo>
                  <a:pt x="1498600" y="2860040"/>
                  <a:pt x="1564640" y="3134360"/>
                  <a:pt x="1529080" y="328676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rot="21427371">
            <a:off x="5729855" y="2991934"/>
            <a:ext cx="813043" cy="430887"/>
          </a:xfrm>
          <a:prstGeom prst="rect">
            <a:avLst/>
          </a:prstGeom>
          <a:noFill/>
        </p:spPr>
        <p:txBody>
          <a:bodyPr wrap="none" rtlCol="0">
            <a:spAutoFit/>
          </a:bodyPr>
          <a:lstStyle/>
          <a:p>
            <a:r>
              <a:rPr lang="en-US" sz="2200" b="1" dirty="0" smtClean="0">
                <a:solidFill>
                  <a:schemeClr val="tx1">
                    <a:lumMod val="85000"/>
                    <a:lumOff val="15000"/>
                  </a:schemeClr>
                </a:solidFill>
                <a:latin typeface="Arial" pitchFamily="34" charset="0"/>
                <a:cs typeface="Arial" pitchFamily="34" charset="0"/>
              </a:rPr>
              <a:t>1802</a:t>
            </a:r>
            <a:endParaRPr lang="en-US" sz="2200" b="1" dirty="0">
              <a:solidFill>
                <a:schemeClr val="tx1">
                  <a:lumMod val="85000"/>
                  <a:lumOff val="15000"/>
                </a:schemeClr>
              </a:solidFill>
              <a:latin typeface="Arial" pitchFamily="34" charset="0"/>
              <a:cs typeface="Arial" pitchFamily="34" charset="0"/>
            </a:endParaRPr>
          </a:p>
        </p:txBody>
      </p:sp>
      <p:sp>
        <p:nvSpPr>
          <p:cNvPr id="41" name="TextBox 40"/>
          <p:cNvSpPr txBox="1"/>
          <p:nvPr/>
        </p:nvSpPr>
        <p:spPr>
          <a:xfrm rot="21427371">
            <a:off x="5774324" y="4043982"/>
            <a:ext cx="844794" cy="430887"/>
          </a:xfrm>
          <a:prstGeom prst="rect">
            <a:avLst/>
          </a:prstGeom>
          <a:noFill/>
        </p:spPr>
        <p:txBody>
          <a:bodyPr wrap="square" rtlCol="0">
            <a:spAutoFit/>
          </a:bodyPr>
          <a:lstStyle/>
          <a:p>
            <a:r>
              <a:rPr lang="en-US" sz="2200" b="1" dirty="0" smtClean="0">
                <a:solidFill>
                  <a:schemeClr val="tx1">
                    <a:lumMod val="85000"/>
                    <a:lumOff val="15000"/>
                  </a:schemeClr>
                </a:solidFill>
                <a:latin typeface="Arial" pitchFamily="34" charset="0"/>
                <a:cs typeface="Arial" pitchFamily="34" charset="0"/>
              </a:rPr>
              <a:t>1804</a:t>
            </a:r>
          </a:p>
        </p:txBody>
      </p:sp>
      <p:sp>
        <p:nvSpPr>
          <p:cNvPr id="42" name="Freeform 41"/>
          <p:cNvSpPr/>
          <p:nvPr/>
        </p:nvSpPr>
        <p:spPr>
          <a:xfrm>
            <a:off x="909320" y="1841500"/>
            <a:ext cx="3464560" cy="4328160"/>
          </a:xfrm>
          <a:custGeom>
            <a:avLst/>
            <a:gdLst>
              <a:gd name="connsiteX0" fmla="*/ 690880 w 3464560"/>
              <a:gd name="connsiteY0" fmla="*/ 104140 h 4368800"/>
              <a:gd name="connsiteX1" fmla="*/ 2092960 w 3464560"/>
              <a:gd name="connsiteY1" fmla="*/ 759460 h 4368800"/>
              <a:gd name="connsiteX2" fmla="*/ 2184400 w 3464560"/>
              <a:gd name="connsiteY2" fmla="*/ 820420 h 4368800"/>
              <a:gd name="connsiteX3" fmla="*/ 2108200 w 3464560"/>
              <a:gd name="connsiteY3" fmla="*/ 1109980 h 4368800"/>
              <a:gd name="connsiteX4" fmla="*/ 1864360 w 3464560"/>
              <a:gd name="connsiteY4" fmla="*/ 1292860 h 4368800"/>
              <a:gd name="connsiteX5" fmla="*/ 1864360 w 3464560"/>
              <a:gd name="connsiteY5" fmla="*/ 1506220 h 4368800"/>
              <a:gd name="connsiteX6" fmla="*/ 1651000 w 3464560"/>
              <a:gd name="connsiteY6" fmla="*/ 1826260 h 4368800"/>
              <a:gd name="connsiteX7" fmla="*/ 1651000 w 3464560"/>
              <a:gd name="connsiteY7" fmla="*/ 2100580 h 4368800"/>
              <a:gd name="connsiteX8" fmla="*/ 1910080 w 3464560"/>
              <a:gd name="connsiteY8" fmla="*/ 2313940 h 4368800"/>
              <a:gd name="connsiteX9" fmla="*/ 1986280 w 3464560"/>
              <a:gd name="connsiteY9" fmla="*/ 2527300 h 4368800"/>
              <a:gd name="connsiteX10" fmla="*/ 1940560 w 3464560"/>
              <a:gd name="connsiteY10" fmla="*/ 2725420 h 4368800"/>
              <a:gd name="connsiteX11" fmla="*/ 2245360 w 3464560"/>
              <a:gd name="connsiteY11" fmla="*/ 2816860 h 4368800"/>
              <a:gd name="connsiteX12" fmla="*/ 2245360 w 3464560"/>
              <a:gd name="connsiteY12" fmla="*/ 2679700 h 4368800"/>
              <a:gd name="connsiteX13" fmla="*/ 2992120 w 3464560"/>
              <a:gd name="connsiteY13" fmla="*/ 3304540 h 4368800"/>
              <a:gd name="connsiteX14" fmla="*/ 3175000 w 3464560"/>
              <a:gd name="connsiteY14" fmla="*/ 3563620 h 4368800"/>
              <a:gd name="connsiteX15" fmla="*/ 3342640 w 3464560"/>
              <a:gd name="connsiteY15" fmla="*/ 3670300 h 4368800"/>
              <a:gd name="connsiteX16" fmla="*/ 3296920 w 3464560"/>
              <a:gd name="connsiteY16" fmla="*/ 3914140 h 4368800"/>
              <a:gd name="connsiteX17" fmla="*/ 3281680 w 3464560"/>
              <a:gd name="connsiteY17" fmla="*/ 4234180 h 4368800"/>
              <a:gd name="connsiteX18" fmla="*/ 3205480 w 3464560"/>
              <a:gd name="connsiteY18" fmla="*/ 4310380 h 4368800"/>
              <a:gd name="connsiteX19" fmla="*/ 1727200 w 3464560"/>
              <a:gd name="connsiteY19" fmla="*/ 4356100 h 4368800"/>
              <a:gd name="connsiteX20" fmla="*/ 248920 w 3464560"/>
              <a:gd name="connsiteY20" fmla="*/ 4295140 h 4368800"/>
              <a:gd name="connsiteX21" fmla="*/ 233680 w 3464560"/>
              <a:gd name="connsiteY21" fmla="*/ 3914140 h 4368800"/>
              <a:gd name="connsiteX22" fmla="*/ 416560 w 3464560"/>
              <a:gd name="connsiteY22" fmla="*/ 3487420 h 4368800"/>
              <a:gd name="connsiteX23" fmla="*/ 309880 w 3464560"/>
              <a:gd name="connsiteY23" fmla="*/ 3152140 h 4368800"/>
              <a:gd name="connsiteX24" fmla="*/ 523240 w 3464560"/>
              <a:gd name="connsiteY24" fmla="*/ 2633980 h 4368800"/>
              <a:gd name="connsiteX25" fmla="*/ 675640 w 3464560"/>
              <a:gd name="connsiteY25" fmla="*/ 2100580 h 4368800"/>
              <a:gd name="connsiteX26" fmla="*/ 995680 w 3464560"/>
              <a:gd name="connsiteY26" fmla="*/ 1734820 h 4368800"/>
              <a:gd name="connsiteX27" fmla="*/ 797560 w 3464560"/>
              <a:gd name="connsiteY27" fmla="*/ 1506220 h 4368800"/>
              <a:gd name="connsiteX28" fmla="*/ 401320 w 3464560"/>
              <a:gd name="connsiteY28" fmla="*/ 1430020 h 4368800"/>
              <a:gd name="connsiteX29" fmla="*/ 386080 w 3464560"/>
              <a:gd name="connsiteY29" fmla="*/ 850900 h 4368800"/>
              <a:gd name="connsiteX30" fmla="*/ 538480 w 3464560"/>
              <a:gd name="connsiteY30" fmla="*/ 393700 h 4368800"/>
              <a:gd name="connsiteX31" fmla="*/ 568960 w 3464560"/>
              <a:gd name="connsiteY31" fmla="*/ 165100 h 4368800"/>
              <a:gd name="connsiteX32" fmla="*/ 645160 w 3464560"/>
              <a:gd name="connsiteY32" fmla="*/ 73660 h 4368800"/>
              <a:gd name="connsiteX33" fmla="*/ 782320 w 3464560"/>
              <a:gd name="connsiteY33" fmla="*/ 134620 h 4368800"/>
              <a:gd name="connsiteX34" fmla="*/ 690880 w 3464560"/>
              <a:gd name="connsiteY34" fmla="*/ 104140 h 4368800"/>
              <a:gd name="connsiteX0" fmla="*/ 690880 w 3464560"/>
              <a:gd name="connsiteY0" fmla="*/ 104140 h 4368800"/>
              <a:gd name="connsiteX1" fmla="*/ 2092960 w 3464560"/>
              <a:gd name="connsiteY1" fmla="*/ 759460 h 4368800"/>
              <a:gd name="connsiteX2" fmla="*/ 2184400 w 3464560"/>
              <a:gd name="connsiteY2" fmla="*/ 820420 h 4368800"/>
              <a:gd name="connsiteX3" fmla="*/ 2108200 w 3464560"/>
              <a:gd name="connsiteY3" fmla="*/ 1109980 h 4368800"/>
              <a:gd name="connsiteX4" fmla="*/ 1864360 w 3464560"/>
              <a:gd name="connsiteY4" fmla="*/ 1292860 h 4368800"/>
              <a:gd name="connsiteX5" fmla="*/ 1864360 w 3464560"/>
              <a:gd name="connsiteY5" fmla="*/ 1506220 h 4368800"/>
              <a:gd name="connsiteX6" fmla="*/ 1651000 w 3464560"/>
              <a:gd name="connsiteY6" fmla="*/ 1826260 h 4368800"/>
              <a:gd name="connsiteX7" fmla="*/ 1651000 w 3464560"/>
              <a:gd name="connsiteY7" fmla="*/ 2100580 h 4368800"/>
              <a:gd name="connsiteX8" fmla="*/ 1910080 w 3464560"/>
              <a:gd name="connsiteY8" fmla="*/ 2313940 h 4368800"/>
              <a:gd name="connsiteX9" fmla="*/ 1986280 w 3464560"/>
              <a:gd name="connsiteY9" fmla="*/ 2527300 h 4368800"/>
              <a:gd name="connsiteX10" fmla="*/ 1940560 w 3464560"/>
              <a:gd name="connsiteY10" fmla="*/ 2725420 h 4368800"/>
              <a:gd name="connsiteX11" fmla="*/ 2245360 w 3464560"/>
              <a:gd name="connsiteY11" fmla="*/ 2816860 h 4368800"/>
              <a:gd name="connsiteX12" fmla="*/ 2245360 w 3464560"/>
              <a:gd name="connsiteY12" fmla="*/ 2679700 h 4368800"/>
              <a:gd name="connsiteX13" fmla="*/ 2992120 w 3464560"/>
              <a:gd name="connsiteY13" fmla="*/ 3304540 h 4368800"/>
              <a:gd name="connsiteX14" fmla="*/ 3175000 w 3464560"/>
              <a:gd name="connsiteY14" fmla="*/ 3563620 h 4368800"/>
              <a:gd name="connsiteX15" fmla="*/ 3342640 w 3464560"/>
              <a:gd name="connsiteY15" fmla="*/ 3670300 h 4368800"/>
              <a:gd name="connsiteX16" fmla="*/ 3296920 w 3464560"/>
              <a:gd name="connsiteY16" fmla="*/ 3914140 h 4368800"/>
              <a:gd name="connsiteX17" fmla="*/ 3281680 w 3464560"/>
              <a:gd name="connsiteY17" fmla="*/ 4234180 h 4368800"/>
              <a:gd name="connsiteX18" fmla="*/ 3205480 w 3464560"/>
              <a:gd name="connsiteY18" fmla="*/ 4310380 h 4368800"/>
              <a:gd name="connsiteX19" fmla="*/ 1727200 w 3464560"/>
              <a:gd name="connsiteY19" fmla="*/ 4356100 h 4368800"/>
              <a:gd name="connsiteX20" fmla="*/ 248920 w 3464560"/>
              <a:gd name="connsiteY20" fmla="*/ 4295140 h 4368800"/>
              <a:gd name="connsiteX21" fmla="*/ 233680 w 3464560"/>
              <a:gd name="connsiteY21" fmla="*/ 3914140 h 4368800"/>
              <a:gd name="connsiteX22" fmla="*/ 416560 w 3464560"/>
              <a:gd name="connsiteY22" fmla="*/ 3487420 h 4368800"/>
              <a:gd name="connsiteX23" fmla="*/ 416560 w 3464560"/>
              <a:gd name="connsiteY23" fmla="*/ 3456940 h 4368800"/>
              <a:gd name="connsiteX24" fmla="*/ 309880 w 3464560"/>
              <a:gd name="connsiteY24" fmla="*/ 3152140 h 4368800"/>
              <a:gd name="connsiteX25" fmla="*/ 523240 w 3464560"/>
              <a:gd name="connsiteY25" fmla="*/ 2633980 h 4368800"/>
              <a:gd name="connsiteX26" fmla="*/ 675640 w 3464560"/>
              <a:gd name="connsiteY26" fmla="*/ 2100580 h 4368800"/>
              <a:gd name="connsiteX27" fmla="*/ 995680 w 3464560"/>
              <a:gd name="connsiteY27" fmla="*/ 1734820 h 4368800"/>
              <a:gd name="connsiteX28" fmla="*/ 797560 w 3464560"/>
              <a:gd name="connsiteY28" fmla="*/ 1506220 h 4368800"/>
              <a:gd name="connsiteX29" fmla="*/ 401320 w 3464560"/>
              <a:gd name="connsiteY29" fmla="*/ 1430020 h 4368800"/>
              <a:gd name="connsiteX30" fmla="*/ 386080 w 3464560"/>
              <a:gd name="connsiteY30" fmla="*/ 850900 h 4368800"/>
              <a:gd name="connsiteX31" fmla="*/ 538480 w 3464560"/>
              <a:gd name="connsiteY31" fmla="*/ 393700 h 4368800"/>
              <a:gd name="connsiteX32" fmla="*/ 568960 w 3464560"/>
              <a:gd name="connsiteY32" fmla="*/ 165100 h 4368800"/>
              <a:gd name="connsiteX33" fmla="*/ 645160 w 3464560"/>
              <a:gd name="connsiteY33" fmla="*/ 73660 h 4368800"/>
              <a:gd name="connsiteX34" fmla="*/ 782320 w 3464560"/>
              <a:gd name="connsiteY34" fmla="*/ 134620 h 4368800"/>
              <a:gd name="connsiteX35" fmla="*/ 690880 w 3464560"/>
              <a:gd name="connsiteY35" fmla="*/ 104140 h 4368800"/>
              <a:gd name="connsiteX0" fmla="*/ 690880 w 3464560"/>
              <a:gd name="connsiteY0" fmla="*/ 104140 h 4368800"/>
              <a:gd name="connsiteX1" fmla="*/ 2092960 w 3464560"/>
              <a:gd name="connsiteY1" fmla="*/ 759460 h 4368800"/>
              <a:gd name="connsiteX2" fmla="*/ 2184400 w 3464560"/>
              <a:gd name="connsiteY2" fmla="*/ 820420 h 4368800"/>
              <a:gd name="connsiteX3" fmla="*/ 2108200 w 3464560"/>
              <a:gd name="connsiteY3" fmla="*/ 1109980 h 4368800"/>
              <a:gd name="connsiteX4" fmla="*/ 1864360 w 3464560"/>
              <a:gd name="connsiteY4" fmla="*/ 1292860 h 4368800"/>
              <a:gd name="connsiteX5" fmla="*/ 1864360 w 3464560"/>
              <a:gd name="connsiteY5" fmla="*/ 1506220 h 4368800"/>
              <a:gd name="connsiteX6" fmla="*/ 1651000 w 3464560"/>
              <a:gd name="connsiteY6" fmla="*/ 1826260 h 4368800"/>
              <a:gd name="connsiteX7" fmla="*/ 1651000 w 3464560"/>
              <a:gd name="connsiteY7" fmla="*/ 2100580 h 4368800"/>
              <a:gd name="connsiteX8" fmla="*/ 1910080 w 3464560"/>
              <a:gd name="connsiteY8" fmla="*/ 2313940 h 4368800"/>
              <a:gd name="connsiteX9" fmla="*/ 1986280 w 3464560"/>
              <a:gd name="connsiteY9" fmla="*/ 2527300 h 4368800"/>
              <a:gd name="connsiteX10" fmla="*/ 1940560 w 3464560"/>
              <a:gd name="connsiteY10" fmla="*/ 2725420 h 4368800"/>
              <a:gd name="connsiteX11" fmla="*/ 2245360 w 3464560"/>
              <a:gd name="connsiteY11" fmla="*/ 2816860 h 4368800"/>
              <a:gd name="connsiteX12" fmla="*/ 2245360 w 3464560"/>
              <a:gd name="connsiteY12" fmla="*/ 2679700 h 4368800"/>
              <a:gd name="connsiteX13" fmla="*/ 2992120 w 3464560"/>
              <a:gd name="connsiteY13" fmla="*/ 3304540 h 4368800"/>
              <a:gd name="connsiteX14" fmla="*/ 3175000 w 3464560"/>
              <a:gd name="connsiteY14" fmla="*/ 3563620 h 4368800"/>
              <a:gd name="connsiteX15" fmla="*/ 3342640 w 3464560"/>
              <a:gd name="connsiteY15" fmla="*/ 3670300 h 4368800"/>
              <a:gd name="connsiteX16" fmla="*/ 3296920 w 3464560"/>
              <a:gd name="connsiteY16" fmla="*/ 3914140 h 4368800"/>
              <a:gd name="connsiteX17" fmla="*/ 3281680 w 3464560"/>
              <a:gd name="connsiteY17" fmla="*/ 4234180 h 4368800"/>
              <a:gd name="connsiteX18" fmla="*/ 3205480 w 3464560"/>
              <a:gd name="connsiteY18" fmla="*/ 4310380 h 4368800"/>
              <a:gd name="connsiteX19" fmla="*/ 1727200 w 3464560"/>
              <a:gd name="connsiteY19" fmla="*/ 4356100 h 4368800"/>
              <a:gd name="connsiteX20" fmla="*/ 248920 w 3464560"/>
              <a:gd name="connsiteY20" fmla="*/ 4295140 h 4368800"/>
              <a:gd name="connsiteX21" fmla="*/ 233680 w 3464560"/>
              <a:gd name="connsiteY21" fmla="*/ 3914140 h 4368800"/>
              <a:gd name="connsiteX22" fmla="*/ 416560 w 3464560"/>
              <a:gd name="connsiteY22" fmla="*/ 3487420 h 4368800"/>
              <a:gd name="connsiteX23" fmla="*/ 309880 w 3464560"/>
              <a:gd name="connsiteY23" fmla="*/ 3152140 h 4368800"/>
              <a:gd name="connsiteX24" fmla="*/ 523240 w 3464560"/>
              <a:gd name="connsiteY24" fmla="*/ 2633980 h 4368800"/>
              <a:gd name="connsiteX25" fmla="*/ 675640 w 3464560"/>
              <a:gd name="connsiteY25" fmla="*/ 2100580 h 4368800"/>
              <a:gd name="connsiteX26" fmla="*/ 995680 w 3464560"/>
              <a:gd name="connsiteY26" fmla="*/ 1734820 h 4368800"/>
              <a:gd name="connsiteX27" fmla="*/ 797560 w 3464560"/>
              <a:gd name="connsiteY27" fmla="*/ 1506220 h 4368800"/>
              <a:gd name="connsiteX28" fmla="*/ 401320 w 3464560"/>
              <a:gd name="connsiteY28" fmla="*/ 1430020 h 4368800"/>
              <a:gd name="connsiteX29" fmla="*/ 386080 w 3464560"/>
              <a:gd name="connsiteY29" fmla="*/ 850900 h 4368800"/>
              <a:gd name="connsiteX30" fmla="*/ 538480 w 3464560"/>
              <a:gd name="connsiteY30" fmla="*/ 393700 h 4368800"/>
              <a:gd name="connsiteX31" fmla="*/ 568960 w 3464560"/>
              <a:gd name="connsiteY31" fmla="*/ 165100 h 4368800"/>
              <a:gd name="connsiteX32" fmla="*/ 645160 w 3464560"/>
              <a:gd name="connsiteY32" fmla="*/ 73660 h 4368800"/>
              <a:gd name="connsiteX33" fmla="*/ 782320 w 3464560"/>
              <a:gd name="connsiteY33" fmla="*/ 134620 h 4368800"/>
              <a:gd name="connsiteX34" fmla="*/ 690880 w 3464560"/>
              <a:gd name="connsiteY34" fmla="*/ 104140 h 4368800"/>
              <a:gd name="connsiteX0" fmla="*/ 690880 w 3464560"/>
              <a:gd name="connsiteY0" fmla="*/ 104140 h 4368800"/>
              <a:gd name="connsiteX1" fmla="*/ 2092960 w 3464560"/>
              <a:gd name="connsiteY1" fmla="*/ 759460 h 4368800"/>
              <a:gd name="connsiteX2" fmla="*/ 2184400 w 3464560"/>
              <a:gd name="connsiteY2" fmla="*/ 820420 h 4368800"/>
              <a:gd name="connsiteX3" fmla="*/ 2108200 w 3464560"/>
              <a:gd name="connsiteY3" fmla="*/ 1109980 h 4368800"/>
              <a:gd name="connsiteX4" fmla="*/ 1864360 w 3464560"/>
              <a:gd name="connsiteY4" fmla="*/ 1292860 h 4368800"/>
              <a:gd name="connsiteX5" fmla="*/ 1864360 w 3464560"/>
              <a:gd name="connsiteY5" fmla="*/ 1506220 h 4368800"/>
              <a:gd name="connsiteX6" fmla="*/ 1651000 w 3464560"/>
              <a:gd name="connsiteY6" fmla="*/ 1826260 h 4368800"/>
              <a:gd name="connsiteX7" fmla="*/ 1651000 w 3464560"/>
              <a:gd name="connsiteY7" fmla="*/ 2100580 h 4368800"/>
              <a:gd name="connsiteX8" fmla="*/ 1910080 w 3464560"/>
              <a:gd name="connsiteY8" fmla="*/ 2313940 h 4368800"/>
              <a:gd name="connsiteX9" fmla="*/ 1986280 w 3464560"/>
              <a:gd name="connsiteY9" fmla="*/ 2527300 h 4368800"/>
              <a:gd name="connsiteX10" fmla="*/ 1940560 w 3464560"/>
              <a:gd name="connsiteY10" fmla="*/ 2725420 h 4368800"/>
              <a:gd name="connsiteX11" fmla="*/ 2245360 w 3464560"/>
              <a:gd name="connsiteY11" fmla="*/ 2816860 h 4368800"/>
              <a:gd name="connsiteX12" fmla="*/ 2245360 w 3464560"/>
              <a:gd name="connsiteY12" fmla="*/ 2679700 h 4368800"/>
              <a:gd name="connsiteX13" fmla="*/ 2992120 w 3464560"/>
              <a:gd name="connsiteY13" fmla="*/ 3304540 h 4368800"/>
              <a:gd name="connsiteX14" fmla="*/ 3175000 w 3464560"/>
              <a:gd name="connsiteY14" fmla="*/ 3563620 h 4368800"/>
              <a:gd name="connsiteX15" fmla="*/ 3342640 w 3464560"/>
              <a:gd name="connsiteY15" fmla="*/ 3670300 h 4368800"/>
              <a:gd name="connsiteX16" fmla="*/ 3296920 w 3464560"/>
              <a:gd name="connsiteY16" fmla="*/ 3914140 h 4368800"/>
              <a:gd name="connsiteX17" fmla="*/ 3281680 w 3464560"/>
              <a:gd name="connsiteY17" fmla="*/ 4234180 h 4368800"/>
              <a:gd name="connsiteX18" fmla="*/ 3205480 w 3464560"/>
              <a:gd name="connsiteY18" fmla="*/ 4310380 h 4368800"/>
              <a:gd name="connsiteX19" fmla="*/ 1727200 w 3464560"/>
              <a:gd name="connsiteY19" fmla="*/ 4356100 h 4368800"/>
              <a:gd name="connsiteX20" fmla="*/ 248920 w 3464560"/>
              <a:gd name="connsiteY20" fmla="*/ 4295140 h 4368800"/>
              <a:gd name="connsiteX21" fmla="*/ 233680 w 3464560"/>
              <a:gd name="connsiteY21" fmla="*/ 3914140 h 4368800"/>
              <a:gd name="connsiteX22" fmla="*/ 309880 w 3464560"/>
              <a:gd name="connsiteY22" fmla="*/ 3152140 h 4368800"/>
              <a:gd name="connsiteX23" fmla="*/ 523240 w 3464560"/>
              <a:gd name="connsiteY23" fmla="*/ 2633980 h 4368800"/>
              <a:gd name="connsiteX24" fmla="*/ 675640 w 3464560"/>
              <a:gd name="connsiteY24" fmla="*/ 2100580 h 4368800"/>
              <a:gd name="connsiteX25" fmla="*/ 995680 w 3464560"/>
              <a:gd name="connsiteY25" fmla="*/ 1734820 h 4368800"/>
              <a:gd name="connsiteX26" fmla="*/ 797560 w 3464560"/>
              <a:gd name="connsiteY26" fmla="*/ 1506220 h 4368800"/>
              <a:gd name="connsiteX27" fmla="*/ 401320 w 3464560"/>
              <a:gd name="connsiteY27" fmla="*/ 1430020 h 4368800"/>
              <a:gd name="connsiteX28" fmla="*/ 386080 w 3464560"/>
              <a:gd name="connsiteY28" fmla="*/ 850900 h 4368800"/>
              <a:gd name="connsiteX29" fmla="*/ 538480 w 3464560"/>
              <a:gd name="connsiteY29" fmla="*/ 393700 h 4368800"/>
              <a:gd name="connsiteX30" fmla="*/ 568960 w 3464560"/>
              <a:gd name="connsiteY30" fmla="*/ 165100 h 4368800"/>
              <a:gd name="connsiteX31" fmla="*/ 645160 w 3464560"/>
              <a:gd name="connsiteY31" fmla="*/ 73660 h 4368800"/>
              <a:gd name="connsiteX32" fmla="*/ 782320 w 3464560"/>
              <a:gd name="connsiteY32" fmla="*/ 134620 h 4368800"/>
              <a:gd name="connsiteX33" fmla="*/ 690880 w 3464560"/>
              <a:gd name="connsiteY33" fmla="*/ 104140 h 4368800"/>
              <a:gd name="connsiteX0" fmla="*/ 690880 w 3464560"/>
              <a:gd name="connsiteY0" fmla="*/ 104140 h 4368800"/>
              <a:gd name="connsiteX1" fmla="*/ 2092960 w 3464560"/>
              <a:gd name="connsiteY1" fmla="*/ 759460 h 4368800"/>
              <a:gd name="connsiteX2" fmla="*/ 2184400 w 3464560"/>
              <a:gd name="connsiteY2" fmla="*/ 820420 h 4368800"/>
              <a:gd name="connsiteX3" fmla="*/ 2108200 w 3464560"/>
              <a:gd name="connsiteY3" fmla="*/ 1109980 h 4368800"/>
              <a:gd name="connsiteX4" fmla="*/ 1864360 w 3464560"/>
              <a:gd name="connsiteY4" fmla="*/ 1292860 h 4368800"/>
              <a:gd name="connsiteX5" fmla="*/ 1864360 w 3464560"/>
              <a:gd name="connsiteY5" fmla="*/ 1506220 h 4368800"/>
              <a:gd name="connsiteX6" fmla="*/ 1651000 w 3464560"/>
              <a:gd name="connsiteY6" fmla="*/ 1826260 h 4368800"/>
              <a:gd name="connsiteX7" fmla="*/ 1651000 w 3464560"/>
              <a:gd name="connsiteY7" fmla="*/ 2100580 h 4368800"/>
              <a:gd name="connsiteX8" fmla="*/ 1910080 w 3464560"/>
              <a:gd name="connsiteY8" fmla="*/ 2313940 h 4368800"/>
              <a:gd name="connsiteX9" fmla="*/ 1986280 w 3464560"/>
              <a:gd name="connsiteY9" fmla="*/ 2527300 h 4368800"/>
              <a:gd name="connsiteX10" fmla="*/ 1940560 w 3464560"/>
              <a:gd name="connsiteY10" fmla="*/ 2725420 h 4368800"/>
              <a:gd name="connsiteX11" fmla="*/ 2245360 w 3464560"/>
              <a:gd name="connsiteY11" fmla="*/ 2816860 h 4368800"/>
              <a:gd name="connsiteX12" fmla="*/ 2245360 w 3464560"/>
              <a:gd name="connsiteY12" fmla="*/ 2679700 h 4368800"/>
              <a:gd name="connsiteX13" fmla="*/ 2992120 w 3464560"/>
              <a:gd name="connsiteY13" fmla="*/ 3304540 h 4368800"/>
              <a:gd name="connsiteX14" fmla="*/ 3175000 w 3464560"/>
              <a:gd name="connsiteY14" fmla="*/ 3563620 h 4368800"/>
              <a:gd name="connsiteX15" fmla="*/ 3342640 w 3464560"/>
              <a:gd name="connsiteY15" fmla="*/ 3670300 h 4368800"/>
              <a:gd name="connsiteX16" fmla="*/ 3296920 w 3464560"/>
              <a:gd name="connsiteY16" fmla="*/ 3914140 h 4368800"/>
              <a:gd name="connsiteX17" fmla="*/ 3281680 w 3464560"/>
              <a:gd name="connsiteY17" fmla="*/ 4234180 h 4368800"/>
              <a:gd name="connsiteX18" fmla="*/ 3205480 w 3464560"/>
              <a:gd name="connsiteY18" fmla="*/ 4310380 h 4368800"/>
              <a:gd name="connsiteX19" fmla="*/ 1727200 w 3464560"/>
              <a:gd name="connsiteY19" fmla="*/ 4356100 h 4368800"/>
              <a:gd name="connsiteX20" fmla="*/ 248920 w 3464560"/>
              <a:gd name="connsiteY20" fmla="*/ 4295140 h 4368800"/>
              <a:gd name="connsiteX21" fmla="*/ 233680 w 3464560"/>
              <a:gd name="connsiteY21" fmla="*/ 3914140 h 4368800"/>
              <a:gd name="connsiteX22" fmla="*/ 309880 w 3464560"/>
              <a:gd name="connsiteY22" fmla="*/ 3152140 h 4368800"/>
              <a:gd name="connsiteX23" fmla="*/ 523240 w 3464560"/>
              <a:gd name="connsiteY23" fmla="*/ 2633980 h 4368800"/>
              <a:gd name="connsiteX24" fmla="*/ 675640 w 3464560"/>
              <a:gd name="connsiteY24" fmla="*/ 2100580 h 4368800"/>
              <a:gd name="connsiteX25" fmla="*/ 995680 w 3464560"/>
              <a:gd name="connsiteY25" fmla="*/ 1734820 h 4368800"/>
              <a:gd name="connsiteX26" fmla="*/ 797560 w 3464560"/>
              <a:gd name="connsiteY26" fmla="*/ 1506220 h 4368800"/>
              <a:gd name="connsiteX27" fmla="*/ 401320 w 3464560"/>
              <a:gd name="connsiteY27" fmla="*/ 1430020 h 4368800"/>
              <a:gd name="connsiteX28" fmla="*/ 386080 w 3464560"/>
              <a:gd name="connsiteY28" fmla="*/ 850900 h 4368800"/>
              <a:gd name="connsiteX29" fmla="*/ 538480 w 3464560"/>
              <a:gd name="connsiteY29" fmla="*/ 393700 h 4368800"/>
              <a:gd name="connsiteX30" fmla="*/ 568960 w 3464560"/>
              <a:gd name="connsiteY30" fmla="*/ 165100 h 4368800"/>
              <a:gd name="connsiteX31" fmla="*/ 645160 w 3464560"/>
              <a:gd name="connsiteY31" fmla="*/ 73660 h 4368800"/>
              <a:gd name="connsiteX32" fmla="*/ 782320 w 3464560"/>
              <a:gd name="connsiteY32" fmla="*/ 134620 h 4368800"/>
              <a:gd name="connsiteX33" fmla="*/ 690880 w 3464560"/>
              <a:gd name="connsiteY33" fmla="*/ 104140 h 4368800"/>
              <a:gd name="connsiteX0" fmla="*/ 690880 w 3464560"/>
              <a:gd name="connsiteY0" fmla="*/ 104140 h 4368800"/>
              <a:gd name="connsiteX1" fmla="*/ 2092960 w 3464560"/>
              <a:gd name="connsiteY1" fmla="*/ 759460 h 4368800"/>
              <a:gd name="connsiteX2" fmla="*/ 2184400 w 3464560"/>
              <a:gd name="connsiteY2" fmla="*/ 820420 h 4368800"/>
              <a:gd name="connsiteX3" fmla="*/ 2108200 w 3464560"/>
              <a:gd name="connsiteY3" fmla="*/ 1109980 h 4368800"/>
              <a:gd name="connsiteX4" fmla="*/ 1864360 w 3464560"/>
              <a:gd name="connsiteY4" fmla="*/ 1292860 h 4368800"/>
              <a:gd name="connsiteX5" fmla="*/ 1864360 w 3464560"/>
              <a:gd name="connsiteY5" fmla="*/ 1506220 h 4368800"/>
              <a:gd name="connsiteX6" fmla="*/ 1651000 w 3464560"/>
              <a:gd name="connsiteY6" fmla="*/ 1826260 h 4368800"/>
              <a:gd name="connsiteX7" fmla="*/ 1651000 w 3464560"/>
              <a:gd name="connsiteY7" fmla="*/ 2100580 h 4368800"/>
              <a:gd name="connsiteX8" fmla="*/ 1910080 w 3464560"/>
              <a:gd name="connsiteY8" fmla="*/ 2313940 h 4368800"/>
              <a:gd name="connsiteX9" fmla="*/ 1986280 w 3464560"/>
              <a:gd name="connsiteY9" fmla="*/ 2527300 h 4368800"/>
              <a:gd name="connsiteX10" fmla="*/ 1940560 w 3464560"/>
              <a:gd name="connsiteY10" fmla="*/ 2725420 h 4368800"/>
              <a:gd name="connsiteX11" fmla="*/ 2245360 w 3464560"/>
              <a:gd name="connsiteY11" fmla="*/ 2816860 h 4368800"/>
              <a:gd name="connsiteX12" fmla="*/ 2245360 w 3464560"/>
              <a:gd name="connsiteY12" fmla="*/ 2679700 h 4368800"/>
              <a:gd name="connsiteX13" fmla="*/ 2992120 w 3464560"/>
              <a:gd name="connsiteY13" fmla="*/ 3304540 h 4368800"/>
              <a:gd name="connsiteX14" fmla="*/ 3175000 w 3464560"/>
              <a:gd name="connsiteY14" fmla="*/ 3563620 h 4368800"/>
              <a:gd name="connsiteX15" fmla="*/ 3342640 w 3464560"/>
              <a:gd name="connsiteY15" fmla="*/ 3670300 h 4368800"/>
              <a:gd name="connsiteX16" fmla="*/ 3296920 w 3464560"/>
              <a:gd name="connsiteY16" fmla="*/ 3914140 h 4368800"/>
              <a:gd name="connsiteX17" fmla="*/ 3281680 w 3464560"/>
              <a:gd name="connsiteY17" fmla="*/ 4234180 h 4368800"/>
              <a:gd name="connsiteX18" fmla="*/ 3205480 w 3464560"/>
              <a:gd name="connsiteY18" fmla="*/ 4310380 h 4368800"/>
              <a:gd name="connsiteX19" fmla="*/ 1727200 w 3464560"/>
              <a:gd name="connsiteY19" fmla="*/ 4356100 h 4368800"/>
              <a:gd name="connsiteX20" fmla="*/ 248920 w 3464560"/>
              <a:gd name="connsiteY20" fmla="*/ 4295140 h 4368800"/>
              <a:gd name="connsiteX21" fmla="*/ 233680 w 3464560"/>
              <a:gd name="connsiteY21" fmla="*/ 3914140 h 4368800"/>
              <a:gd name="connsiteX22" fmla="*/ 309880 w 3464560"/>
              <a:gd name="connsiteY22" fmla="*/ 3152140 h 4368800"/>
              <a:gd name="connsiteX23" fmla="*/ 523240 w 3464560"/>
              <a:gd name="connsiteY23" fmla="*/ 2633980 h 4368800"/>
              <a:gd name="connsiteX24" fmla="*/ 675640 w 3464560"/>
              <a:gd name="connsiteY24" fmla="*/ 2100580 h 4368800"/>
              <a:gd name="connsiteX25" fmla="*/ 843280 w 3464560"/>
              <a:gd name="connsiteY25" fmla="*/ 1734820 h 4368800"/>
              <a:gd name="connsiteX26" fmla="*/ 797560 w 3464560"/>
              <a:gd name="connsiteY26" fmla="*/ 1506220 h 4368800"/>
              <a:gd name="connsiteX27" fmla="*/ 401320 w 3464560"/>
              <a:gd name="connsiteY27" fmla="*/ 1430020 h 4368800"/>
              <a:gd name="connsiteX28" fmla="*/ 386080 w 3464560"/>
              <a:gd name="connsiteY28" fmla="*/ 850900 h 4368800"/>
              <a:gd name="connsiteX29" fmla="*/ 538480 w 3464560"/>
              <a:gd name="connsiteY29" fmla="*/ 393700 h 4368800"/>
              <a:gd name="connsiteX30" fmla="*/ 568960 w 3464560"/>
              <a:gd name="connsiteY30" fmla="*/ 165100 h 4368800"/>
              <a:gd name="connsiteX31" fmla="*/ 645160 w 3464560"/>
              <a:gd name="connsiteY31" fmla="*/ 73660 h 4368800"/>
              <a:gd name="connsiteX32" fmla="*/ 782320 w 3464560"/>
              <a:gd name="connsiteY32" fmla="*/ 134620 h 4368800"/>
              <a:gd name="connsiteX33" fmla="*/ 690880 w 3464560"/>
              <a:gd name="connsiteY33" fmla="*/ 104140 h 4368800"/>
              <a:gd name="connsiteX0" fmla="*/ 782320 w 3464560"/>
              <a:gd name="connsiteY0" fmla="*/ 114300 h 4348480"/>
              <a:gd name="connsiteX1" fmla="*/ 2092960 w 3464560"/>
              <a:gd name="connsiteY1" fmla="*/ 739140 h 4348480"/>
              <a:gd name="connsiteX2" fmla="*/ 2184400 w 3464560"/>
              <a:gd name="connsiteY2" fmla="*/ 800100 h 4348480"/>
              <a:gd name="connsiteX3" fmla="*/ 2108200 w 3464560"/>
              <a:gd name="connsiteY3" fmla="*/ 1089660 h 4348480"/>
              <a:gd name="connsiteX4" fmla="*/ 1864360 w 3464560"/>
              <a:gd name="connsiteY4" fmla="*/ 1272540 h 4348480"/>
              <a:gd name="connsiteX5" fmla="*/ 1864360 w 3464560"/>
              <a:gd name="connsiteY5" fmla="*/ 1485900 h 4348480"/>
              <a:gd name="connsiteX6" fmla="*/ 1651000 w 3464560"/>
              <a:gd name="connsiteY6" fmla="*/ 1805940 h 4348480"/>
              <a:gd name="connsiteX7" fmla="*/ 1651000 w 3464560"/>
              <a:gd name="connsiteY7" fmla="*/ 2080260 h 4348480"/>
              <a:gd name="connsiteX8" fmla="*/ 1910080 w 3464560"/>
              <a:gd name="connsiteY8" fmla="*/ 2293620 h 4348480"/>
              <a:gd name="connsiteX9" fmla="*/ 1986280 w 3464560"/>
              <a:gd name="connsiteY9" fmla="*/ 2506980 h 4348480"/>
              <a:gd name="connsiteX10" fmla="*/ 1940560 w 3464560"/>
              <a:gd name="connsiteY10" fmla="*/ 2705100 h 4348480"/>
              <a:gd name="connsiteX11" fmla="*/ 2245360 w 3464560"/>
              <a:gd name="connsiteY11" fmla="*/ 2796540 h 4348480"/>
              <a:gd name="connsiteX12" fmla="*/ 2245360 w 3464560"/>
              <a:gd name="connsiteY12" fmla="*/ 2659380 h 4348480"/>
              <a:gd name="connsiteX13" fmla="*/ 2992120 w 3464560"/>
              <a:gd name="connsiteY13" fmla="*/ 3284220 h 4348480"/>
              <a:gd name="connsiteX14" fmla="*/ 3175000 w 3464560"/>
              <a:gd name="connsiteY14" fmla="*/ 3543300 h 4348480"/>
              <a:gd name="connsiteX15" fmla="*/ 3342640 w 3464560"/>
              <a:gd name="connsiteY15" fmla="*/ 3649980 h 4348480"/>
              <a:gd name="connsiteX16" fmla="*/ 3296920 w 3464560"/>
              <a:gd name="connsiteY16" fmla="*/ 3893820 h 4348480"/>
              <a:gd name="connsiteX17" fmla="*/ 3281680 w 3464560"/>
              <a:gd name="connsiteY17" fmla="*/ 4213860 h 4348480"/>
              <a:gd name="connsiteX18" fmla="*/ 3205480 w 3464560"/>
              <a:gd name="connsiteY18" fmla="*/ 4290060 h 4348480"/>
              <a:gd name="connsiteX19" fmla="*/ 1727200 w 3464560"/>
              <a:gd name="connsiteY19" fmla="*/ 4335780 h 4348480"/>
              <a:gd name="connsiteX20" fmla="*/ 248920 w 3464560"/>
              <a:gd name="connsiteY20" fmla="*/ 4274820 h 4348480"/>
              <a:gd name="connsiteX21" fmla="*/ 233680 w 3464560"/>
              <a:gd name="connsiteY21" fmla="*/ 3893820 h 4348480"/>
              <a:gd name="connsiteX22" fmla="*/ 309880 w 3464560"/>
              <a:gd name="connsiteY22" fmla="*/ 3131820 h 4348480"/>
              <a:gd name="connsiteX23" fmla="*/ 523240 w 3464560"/>
              <a:gd name="connsiteY23" fmla="*/ 2613660 h 4348480"/>
              <a:gd name="connsiteX24" fmla="*/ 675640 w 3464560"/>
              <a:gd name="connsiteY24" fmla="*/ 2080260 h 4348480"/>
              <a:gd name="connsiteX25" fmla="*/ 843280 w 3464560"/>
              <a:gd name="connsiteY25" fmla="*/ 1714500 h 4348480"/>
              <a:gd name="connsiteX26" fmla="*/ 797560 w 3464560"/>
              <a:gd name="connsiteY26" fmla="*/ 1485900 h 4348480"/>
              <a:gd name="connsiteX27" fmla="*/ 401320 w 3464560"/>
              <a:gd name="connsiteY27" fmla="*/ 1409700 h 4348480"/>
              <a:gd name="connsiteX28" fmla="*/ 386080 w 3464560"/>
              <a:gd name="connsiteY28" fmla="*/ 830580 h 4348480"/>
              <a:gd name="connsiteX29" fmla="*/ 538480 w 3464560"/>
              <a:gd name="connsiteY29" fmla="*/ 373380 h 4348480"/>
              <a:gd name="connsiteX30" fmla="*/ 568960 w 3464560"/>
              <a:gd name="connsiteY30" fmla="*/ 144780 h 4348480"/>
              <a:gd name="connsiteX31" fmla="*/ 645160 w 3464560"/>
              <a:gd name="connsiteY31" fmla="*/ 53340 h 4348480"/>
              <a:gd name="connsiteX32" fmla="*/ 782320 w 3464560"/>
              <a:gd name="connsiteY32" fmla="*/ 114300 h 4348480"/>
              <a:gd name="connsiteX0" fmla="*/ 1620520 w 3464560"/>
              <a:gd name="connsiteY0" fmla="*/ 322580 h 4328160"/>
              <a:gd name="connsiteX1" fmla="*/ 2092960 w 3464560"/>
              <a:gd name="connsiteY1" fmla="*/ 718820 h 4328160"/>
              <a:gd name="connsiteX2" fmla="*/ 2184400 w 3464560"/>
              <a:gd name="connsiteY2" fmla="*/ 779780 h 4328160"/>
              <a:gd name="connsiteX3" fmla="*/ 2108200 w 3464560"/>
              <a:gd name="connsiteY3" fmla="*/ 1069340 h 4328160"/>
              <a:gd name="connsiteX4" fmla="*/ 1864360 w 3464560"/>
              <a:gd name="connsiteY4" fmla="*/ 1252220 h 4328160"/>
              <a:gd name="connsiteX5" fmla="*/ 1864360 w 3464560"/>
              <a:gd name="connsiteY5" fmla="*/ 1465580 h 4328160"/>
              <a:gd name="connsiteX6" fmla="*/ 1651000 w 3464560"/>
              <a:gd name="connsiteY6" fmla="*/ 1785620 h 4328160"/>
              <a:gd name="connsiteX7" fmla="*/ 1651000 w 3464560"/>
              <a:gd name="connsiteY7" fmla="*/ 2059940 h 4328160"/>
              <a:gd name="connsiteX8" fmla="*/ 1910080 w 3464560"/>
              <a:gd name="connsiteY8" fmla="*/ 2273300 h 4328160"/>
              <a:gd name="connsiteX9" fmla="*/ 1986280 w 3464560"/>
              <a:gd name="connsiteY9" fmla="*/ 2486660 h 4328160"/>
              <a:gd name="connsiteX10" fmla="*/ 1940560 w 3464560"/>
              <a:gd name="connsiteY10" fmla="*/ 2684780 h 4328160"/>
              <a:gd name="connsiteX11" fmla="*/ 2245360 w 3464560"/>
              <a:gd name="connsiteY11" fmla="*/ 2776220 h 4328160"/>
              <a:gd name="connsiteX12" fmla="*/ 2245360 w 3464560"/>
              <a:gd name="connsiteY12" fmla="*/ 2639060 h 4328160"/>
              <a:gd name="connsiteX13" fmla="*/ 2992120 w 3464560"/>
              <a:gd name="connsiteY13" fmla="*/ 3263900 h 4328160"/>
              <a:gd name="connsiteX14" fmla="*/ 3175000 w 3464560"/>
              <a:gd name="connsiteY14" fmla="*/ 3522980 h 4328160"/>
              <a:gd name="connsiteX15" fmla="*/ 3342640 w 3464560"/>
              <a:gd name="connsiteY15" fmla="*/ 3629660 h 4328160"/>
              <a:gd name="connsiteX16" fmla="*/ 3296920 w 3464560"/>
              <a:gd name="connsiteY16" fmla="*/ 3873500 h 4328160"/>
              <a:gd name="connsiteX17" fmla="*/ 3281680 w 3464560"/>
              <a:gd name="connsiteY17" fmla="*/ 4193540 h 4328160"/>
              <a:gd name="connsiteX18" fmla="*/ 3205480 w 3464560"/>
              <a:gd name="connsiteY18" fmla="*/ 4269740 h 4328160"/>
              <a:gd name="connsiteX19" fmla="*/ 1727200 w 3464560"/>
              <a:gd name="connsiteY19" fmla="*/ 4315460 h 4328160"/>
              <a:gd name="connsiteX20" fmla="*/ 248920 w 3464560"/>
              <a:gd name="connsiteY20" fmla="*/ 4254500 h 4328160"/>
              <a:gd name="connsiteX21" fmla="*/ 233680 w 3464560"/>
              <a:gd name="connsiteY21" fmla="*/ 3873500 h 4328160"/>
              <a:gd name="connsiteX22" fmla="*/ 309880 w 3464560"/>
              <a:gd name="connsiteY22" fmla="*/ 3111500 h 4328160"/>
              <a:gd name="connsiteX23" fmla="*/ 523240 w 3464560"/>
              <a:gd name="connsiteY23" fmla="*/ 2593340 h 4328160"/>
              <a:gd name="connsiteX24" fmla="*/ 675640 w 3464560"/>
              <a:gd name="connsiteY24" fmla="*/ 2059940 h 4328160"/>
              <a:gd name="connsiteX25" fmla="*/ 843280 w 3464560"/>
              <a:gd name="connsiteY25" fmla="*/ 1694180 h 4328160"/>
              <a:gd name="connsiteX26" fmla="*/ 797560 w 3464560"/>
              <a:gd name="connsiteY26" fmla="*/ 1465580 h 4328160"/>
              <a:gd name="connsiteX27" fmla="*/ 401320 w 3464560"/>
              <a:gd name="connsiteY27" fmla="*/ 1389380 h 4328160"/>
              <a:gd name="connsiteX28" fmla="*/ 386080 w 3464560"/>
              <a:gd name="connsiteY28" fmla="*/ 810260 h 4328160"/>
              <a:gd name="connsiteX29" fmla="*/ 538480 w 3464560"/>
              <a:gd name="connsiteY29" fmla="*/ 353060 h 4328160"/>
              <a:gd name="connsiteX30" fmla="*/ 568960 w 3464560"/>
              <a:gd name="connsiteY30" fmla="*/ 124460 h 4328160"/>
              <a:gd name="connsiteX31" fmla="*/ 645160 w 3464560"/>
              <a:gd name="connsiteY31" fmla="*/ 33020 h 4328160"/>
              <a:gd name="connsiteX32" fmla="*/ 1620520 w 3464560"/>
              <a:gd name="connsiteY32" fmla="*/ 322580 h 432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64560" h="4328160">
                <a:moveTo>
                  <a:pt x="1620520" y="322580"/>
                </a:moveTo>
                <a:lnTo>
                  <a:pt x="2092960" y="718820"/>
                </a:lnTo>
                <a:cubicBezTo>
                  <a:pt x="2326640" y="833120"/>
                  <a:pt x="2181860" y="721360"/>
                  <a:pt x="2184400" y="779780"/>
                </a:cubicBezTo>
                <a:cubicBezTo>
                  <a:pt x="2186940" y="838200"/>
                  <a:pt x="2161540" y="990600"/>
                  <a:pt x="2108200" y="1069340"/>
                </a:cubicBezTo>
                <a:cubicBezTo>
                  <a:pt x="2054860" y="1148080"/>
                  <a:pt x="1905000" y="1186180"/>
                  <a:pt x="1864360" y="1252220"/>
                </a:cubicBezTo>
                <a:cubicBezTo>
                  <a:pt x="1823720" y="1318260"/>
                  <a:pt x="1899920" y="1376680"/>
                  <a:pt x="1864360" y="1465580"/>
                </a:cubicBezTo>
                <a:cubicBezTo>
                  <a:pt x="1828800" y="1554480"/>
                  <a:pt x="1686560" y="1686560"/>
                  <a:pt x="1651000" y="1785620"/>
                </a:cubicBezTo>
                <a:cubicBezTo>
                  <a:pt x="1615440" y="1884680"/>
                  <a:pt x="1607820" y="1978660"/>
                  <a:pt x="1651000" y="2059940"/>
                </a:cubicBezTo>
                <a:cubicBezTo>
                  <a:pt x="1694180" y="2141220"/>
                  <a:pt x="1854200" y="2202180"/>
                  <a:pt x="1910080" y="2273300"/>
                </a:cubicBezTo>
                <a:cubicBezTo>
                  <a:pt x="1965960" y="2344420"/>
                  <a:pt x="1981200" y="2418080"/>
                  <a:pt x="1986280" y="2486660"/>
                </a:cubicBezTo>
                <a:cubicBezTo>
                  <a:pt x="1991360" y="2555240"/>
                  <a:pt x="1897380" y="2636520"/>
                  <a:pt x="1940560" y="2684780"/>
                </a:cubicBezTo>
                <a:cubicBezTo>
                  <a:pt x="1983740" y="2733040"/>
                  <a:pt x="2194560" y="2783840"/>
                  <a:pt x="2245360" y="2776220"/>
                </a:cubicBezTo>
                <a:cubicBezTo>
                  <a:pt x="2296160" y="2768600"/>
                  <a:pt x="2120900" y="2557780"/>
                  <a:pt x="2245360" y="2639060"/>
                </a:cubicBezTo>
                <a:cubicBezTo>
                  <a:pt x="2369820" y="2720340"/>
                  <a:pt x="2837180" y="3116580"/>
                  <a:pt x="2992120" y="3263900"/>
                </a:cubicBezTo>
                <a:cubicBezTo>
                  <a:pt x="3147060" y="3411220"/>
                  <a:pt x="3116580" y="3462020"/>
                  <a:pt x="3175000" y="3522980"/>
                </a:cubicBezTo>
                <a:cubicBezTo>
                  <a:pt x="3233420" y="3583940"/>
                  <a:pt x="3322320" y="3571240"/>
                  <a:pt x="3342640" y="3629660"/>
                </a:cubicBezTo>
                <a:cubicBezTo>
                  <a:pt x="3362960" y="3688080"/>
                  <a:pt x="3307080" y="3779520"/>
                  <a:pt x="3296920" y="3873500"/>
                </a:cubicBezTo>
                <a:cubicBezTo>
                  <a:pt x="3286760" y="3967480"/>
                  <a:pt x="3296920" y="4127500"/>
                  <a:pt x="3281680" y="4193540"/>
                </a:cubicBezTo>
                <a:cubicBezTo>
                  <a:pt x="3266440" y="4259580"/>
                  <a:pt x="3464560" y="4249420"/>
                  <a:pt x="3205480" y="4269740"/>
                </a:cubicBezTo>
                <a:cubicBezTo>
                  <a:pt x="2946400" y="4290060"/>
                  <a:pt x="2219960" y="4318000"/>
                  <a:pt x="1727200" y="4315460"/>
                </a:cubicBezTo>
                <a:cubicBezTo>
                  <a:pt x="1234440" y="4312920"/>
                  <a:pt x="497840" y="4328160"/>
                  <a:pt x="248920" y="4254500"/>
                </a:cubicBezTo>
                <a:cubicBezTo>
                  <a:pt x="0" y="4180840"/>
                  <a:pt x="223520" y="4064000"/>
                  <a:pt x="233680" y="3873500"/>
                </a:cubicBezTo>
                <a:cubicBezTo>
                  <a:pt x="243840" y="3683000"/>
                  <a:pt x="261620" y="3324860"/>
                  <a:pt x="309880" y="3111500"/>
                </a:cubicBezTo>
                <a:cubicBezTo>
                  <a:pt x="358140" y="2898140"/>
                  <a:pt x="462280" y="2768600"/>
                  <a:pt x="523240" y="2593340"/>
                </a:cubicBezTo>
                <a:cubicBezTo>
                  <a:pt x="584200" y="2418080"/>
                  <a:pt x="622300" y="2209800"/>
                  <a:pt x="675640" y="2059940"/>
                </a:cubicBezTo>
                <a:cubicBezTo>
                  <a:pt x="728980" y="1910080"/>
                  <a:pt x="822960" y="1793240"/>
                  <a:pt x="843280" y="1694180"/>
                </a:cubicBezTo>
                <a:cubicBezTo>
                  <a:pt x="863600" y="1595120"/>
                  <a:pt x="871220" y="1516380"/>
                  <a:pt x="797560" y="1465580"/>
                </a:cubicBezTo>
                <a:cubicBezTo>
                  <a:pt x="723900" y="1414780"/>
                  <a:pt x="469900" y="1498600"/>
                  <a:pt x="401320" y="1389380"/>
                </a:cubicBezTo>
                <a:cubicBezTo>
                  <a:pt x="332740" y="1280160"/>
                  <a:pt x="363220" y="982980"/>
                  <a:pt x="386080" y="810260"/>
                </a:cubicBezTo>
                <a:cubicBezTo>
                  <a:pt x="408940" y="637540"/>
                  <a:pt x="508000" y="467360"/>
                  <a:pt x="538480" y="353060"/>
                </a:cubicBezTo>
                <a:cubicBezTo>
                  <a:pt x="568960" y="238760"/>
                  <a:pt x="551180" y="177800"/>
                  <a:pt x="568960" y="124460"/>
                </a:cubicBezTo>
                <a:cubicBezTo>
                  <a:pt x="586740" y="71120"/>
                  <a:pt x="469900" y="0"/>
                  <a:pt x="645160" y="33020"/>
                </a:cubicBezTo>
                <a:cubicBezTo>
                  <a:pt x="820420" y="66040"/>
                  <a:pt x="1379220" y="208280"/>
                  <a:pt x="1620520" y="3225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3886200" y="5214620"/>
            <a:ext cx="3703320" cy="1617980"/>
          </a:xfrm>
          <a:custGeom>
            <a:avLst/>
            <a:gdLst>
              <a:gd name="connsiteX0" fmla="*/ 335280 w 3868420"/>
              <a:gd name="connsiteY0" fmla="*/ 210820 h 1648460"/>
              <a:gd name="connsiteX1" fmla="*/ 2407920 w 3868420"/>
              <a:gd name="connsiteY1" fmla="*/ 195580 h 1648460"/>
              <a:gd name="connsiteX2" fmla="*/ 3703320 w 3868420"/>
              <a:gd name="connsiteY2" fmla="*/ 210820 h 1648460"/>
              <a:gd name="connsiteX3" fmla="*/ 3337560 w 3868420"/>
              <a:gd name="connsiteY3" fmla="*/ 1460500 h 1648460"/>
              <a:gd name="connsiteX4" fmla="*/ 518160 w 3868420"/>
              <a:gd name="connsiteY4" fmla="*/ 1338580 h 1648460"/>
              <a:gd name="connsiteX5" fmla="*/ 350520 w 3868420"/>
              <a:gd name="connsiteY5" fmla="*/ 698500 h 1648460"/>
              <a:gd name="connsiteX6" fmla="*/ 396240 w 3868420"/>
              <a:gd name="connsiteY6" fmla="*/ 469900 h 1648460"/>
              <a:gd name="connsiteX7" fmla="*/ 396240 w 3868420"/>
              <a:gd name="connsiteY7" fmla="*/ 347980 h 1648460"/>
              <a:gd name="connsiteX8" fmla="*/ 335280 w 3868420"/>
              <a:gd name="connsiteY8" fmla="*/ 210820 h 1648460"/>
              <a:gd name="connsiteX0" fmla="*/ 335280 w 3858260"/>
              <a:gd name="connsiteY0" fmla="*/ 210820 h 1648460"/>
              <a:gd name="connsiteX1" fmla="*/ 2407920 w 3858260"/>
              <a:gd name="connsiteY1" fmla="*/ 195580 h 1648460"/>
              <a:gd name="connsiteX2" fmla="*/ 3703320 w 3858260"/>
              <a:gd name="connsiteY2" fmla="*/ 210820 h 1648460"/>
              <a:gd name="connsiteX3" fmla="*/ 3337560 w 3858260"/>
              <a:gd name="connsiteY3" fmla="*/ 1460500 h 1648460"/>
              <a:gd name="connsiteX4" fmla="*/ 518160 w 3858260"/>
              <a:gd name="connsiteY4" fmla="*/ 1338580 h 1648460"/>
              <a:gd name="connsiteX5" fmla="*/ 350520 w 3858260"/>
              <a:gd name="connsiteY5" fmla="*/ 698500 h 1648460"/>
              <a:gd name="connsiteX6" fmla="*/ 396240 w 3858260"/>
              <a:gd name="connsiteY6" fmla="*/ 469900 h 1648460"/>
              <a:gd name="connsiteX7" fmla="*/ 396240 w 3858260"/>
              <a:gd name="connsiteY7" fmla="*/ 347980 h 1648460"/>
              <a:gd name="connsiteX8" fmla="*/ 335280 w 3858260"/>
              <a:gd name="connsiteY8" fmla="*/ 210820 h 1648460"/>
              <a:gd name="connsiteX0" fmla="*/ 335280 w 3703320"/>
              <a:gd name="connsiteY0" fmla="*/ 210820 h 1648460"/>
              <a:gd name="connsiteX1" fmla="*/ 2407920 w 3703320"/>
              <a:gd name="connsiteY1" fmla="*/ 195580 h 1648460"/>
              <a:gd name="connsiteX2" fmla="*/ 3703320 w 3703320"/>
              <a:gd name="connsiteY2" fmla="*/ 210820 h 1648460"/>
              <a:gd name="connsiteX3" fmla="*/ 3337560 w 3703320"/>
              <a:gd name="connsiteY3" fmla="*/ 1460500 h 1648460"/>
              <a:gd name="connsiteX4" fmla="*/ 518160 w 3703320"/>
              <a:gd name="connsiteY4" fmla="*/ 1338580 h 1648460"/>
              <a:gd name="connsiteX5" fmla="*/ 350520 w 3703320"/>
              <a:gd name="connsiteY5" fmla="*/ 698500 h 1648460"/>
              <a:gd name="connsiteX6" fmla="*/ 396240 w 3703320"/>
              <a:gd name="connsiteY6" fmla="*/ 469900 h 1648460"/>
              <a:gd name="connsiteX7" fmla="*/ 396240 w 3703320"/>
              <a:gd name="connsiteY7" fmla="*/ 347980 h 1648460"/>
              <a:gd name="connsiteX8" fmla="*/ 335280 w 3703320"/>
              <a:gd name="connsiteY8" fmla="*/ 210820 h 1648460"/>
              <a:gd name="connsiteX0" fmla="*/ 335280 w 3703320"/>
              <a:gd name="connsiteY0" fmla="*/ 27940 h 1465580"/>
              <a:gd name="connsiteX1" fmla="*/ 2407920 w 3703320"/>
              <a:gd name="connsiteY1" fmla="*/ 12700 h 1465580"/>
              <a:gd name="connsiteX2" fmla="*/ 3703320 w 3703320"/>
              <a:gd name="connsiteY2" fmla="*/ 27940 h 1465580"/>
              <a:gd name="connsiteX3" fmla="*/ 3337560 w 3703320"/>
              <a:gd name="connsiteY3" fmla="*/ 1277620 h 1465580"/>
              <a:gd name="connsiteX4" fmla="*/ 518160 w 3703320"/>
              <a:gd name="connsiteY4" fmla="*/ 1155700 h 1465580"/>
              <a:gd name="connsiteX5" fmla="*/ 350520 w 3703320"/>
              <a:gd name="connsiteY5" fmla="*/ 515620 h 1465580"/>
              <a:gd name="connsiteX6" fmla="*/ 396240 w 3703320"/>
              <a:gd name="connsiteY6" fmla="*/ 287020 h 1465580"/>
              <a:gd name="connsiteX7" fmla="*/ 396240 w 3703320"/>
              <a:gd name="connsiteY7" fmla="*/ 165100 h 1465580"/>
              <a:gd name="connsiteX8" fmla="*/ 335280 w 3703320"/>
              <a:gd name="connsiteY8" fmla="*/ 27940 h 1465580"/>
              <a:gd name="connsiteX0" fmla="*/ 335280 w 3703320"/>
              <a:gd name="connsiteY0" fmla="*/ 27940 h 1465580"/>
              <a:gd name="connsiteX1" fmla="*/ 2407920 w 3703320"/>
              <a:gd name="connsiteY1" fmla="*/ 12700 h 1465580"/>
              <a:gd name="connsiteX2" fmla="*/ 3703320 w 3703320"/>
              <a:gd name="connsiteY2" fmla="*/ 27940 h 1465580"/>
              <a:gd name="connsiteX3" fmla="*/ 3337560 w 3703320"/>
              <a:gd name="connsiteY3" fmla="*/ 1277620 h 1465580"/>
              <a:gd name="connsiteX4" fmla="*/ 518160 w 3703320"/>
              <a:gd name="connsiteY4" fmla="*/ 1155700 h 1465580"/>
              <a:gd name="connsiteX5" fmla="*/ 350520 w 3703320"/>
              <a:gd name="connsiteY5" fmla="*/ 515620 h 1465580"/>
              <a:gd name="connsiteX6" fmla="*/ 396240 w 3703320"/>
              <a:gd name="connsiteY6" fmla="*/ 287020 h 1465580"/>
              <a:gd name="connsiteX7" fmla="*/ 396240 w 3703320"/>
              <a:gd name="connsiteY7" fmla="*/ 165100 h 1465580"/>
              <a:gd name="connsiteX8" fmla="*/ 335280 w 3703320"/>
              <a:gd name="connsiteY8" fmla="*/ 27940 h 1465580"/>
              <a:gd name="connsiteX0" fmla="*/ 335280 w 3703320"/>
              <a:gd name="connsiteY0" fmla="*/ 27940 h 1465580"/>
              <a:gd name="connsiteX1" fmla="*/ 2407920 w 3703320"/>
              <a:gd name="connsiteY1" fmla="*/ 12700 h 1465580"/>
              <a:gd name="connsiteX2" fmla="*/ 3703320 w 3703320"/>
              <a:gd name="connsiteY2" fmla="*/ 27940 h 1465580"/>
              <a:gd name="connsiteX3" fmla="*/ 3337560 w 3703320"/>
              <a:gd name="connsiteY3" fmla="*/ 1277620 h 1465580"/>
              <a:gd name="connsiteX4" fmla="*/ 518160 w 3703320"/>
              <a:gd name="connsiteY4" fmla="*/ 1155700 h 1465580"/>
              <a:gd name="connsiteX5" fmla="*/ 350520 w 3703320"/>
              <a:gd name="connsiteY5" fmla="*/ 515620 h 1465580"/>
              <a:gd name="connsiteX6" fmla="*/ 396240 w 3703320"/>
              <a:gd name="connsiteY6" fmla="*/ 287020 h 1465580"/>
              <a:gd name="connsiteX7" fmla="*/ 396240 w 3703320"/>
              <a:gd name="connsiteY7" fmla="*/ 165100 h 1465580"/>
              <a:gd name="connsiteX8" fmla="*/ 335280 w 3703320"/>
              <a:gd name="connsiteY8" fmla="*/ 27940 h 1465580"/>
              <a:gd name="connsiteX0" fmla="*/ 335280 w 3703320"/>
              <a:gd name="connsiteY0" fmla="*/ 27940 h 1465580"/>
              <a:gd name="connsiteX1" fmla="*/ 2407920 w 3703320"/>
              <a:gd name="connsiteY1" fmla="*/ 12700 h 1465580"/>
              <a:gd name="connsiteX2" fmla="*/ 3703320 w 3703320"/>
              <a:gd name="connsiteY2" fmla="*/ 27940 h 1465580"/>
              <a:gd name="connsiteX3" fmla="*/ 3337560 w 3703320"/>
              <a:gd name="connsiteY3" fmla="*/ 1277620 h 1465580"/>
              <a:gd name="connsiteX4" fmla="*/ 518160 w 3703320"/>
              <a:gd name="connsiteY4" fmla="*/ 1155700 h 1465580"/>
              <a:gd name="connsiteX5" fmla="*/ 350520 w 3703320"/>
              <a:gd name="connsiteY5" fmla="*/ 515620 h 1465580"/>
              <a:gd name="connsiteX6" fmla="*/ 396240 w 3703320"/>
              <a:gd name="connsiteY6" fmla="*/ 287020 h 1465580"/>
              <a:gd name="connsiteX7" fmla="*/ 396240 w 3703320"/>
              <a:gd name="connsiteY7" fmla="*/ 165100 h 1465580"/>
              <a:gd name="connsiteX8" fmla="*/ 335280 w 3703320"/>
              <a:gd name="connsiteY8" fmla="*/ 27940 h 1465580"/>
              <a:gd name="connsiteX0" fmla="*/ 335280 w 3703320"/>
              <a:gd name="connsiteY0" fmla="*/ 27940 h 1465580"/>
              <a:gd name="connsiteX1" fmla="*/ 2407920 w 3703320"/>
              <a:gd name="connsiteY1" fmla="*/ 12700 h 1465580"/>
              <a:gd name="connsiteX2" fmla="*/ 3703320 w 3703320"/>
              <a:gd name="connsiteY2" fmla="*/ 27940 h 1465580"/>
              <a:gd name="connsiteX3" fmla="*/ 3337560 w 3703320"/>
              <a:gd name="connsiteY3" fmla="*/ 1277620 h 1465580"/>
              <a:gd name="connsiteX4" fmla="*/ 518160 w 3703320"/>
              <a:gd name="connsiteY4" fmla="*/ 1155700 h 1465580"/>
              <a:gd name="connsiteX5" fmla="*/ 350520 w 3703320"/>
              <a:gd name="connsiteY5" fmla="*/ 515620 h 1465580"/>
              <a:gd name="connsiteX6" fmla="*/ 396240 w 3703320"/>
              <a:gd name="connsiteY6" fmla="*/ 287020 h 1465580"/>
              <a:gd name="connsiteX7" fmla="*/ 396240 w 3703320"/>
              <a:gd name="connsiteY7" fmla="*/ 165100 h 1465580"/>
              <a:gd name="connsiteX8" fmla="*/ 335280 w 3703320"/>
              <a:gd name="connsiteY8" fmla="*/ 27940 h 1465580"/>
              <a:gd name="connsiteX0" fmla="*/ 335280 w 3703320"/>
              <a:gd name="connsiteY0" fmla="*/ 27940 h 1465580"/>
              <a:gd name="connsiteX1" fmla="*/ 2407920 w 3703320"/>
              <a:gd name="connsiteY1" fmla="*/ 12700 h 1465580"/>
              <a:gd name="connsiteX2" fmla="*/ 3703320 w 3703320"/>
              <a:gd name="connsiteY2" fmla="*/ 27940 h 1465580"/>
              <a:gd name="connsiteX3" fmla="*/ 3337560 w 3703320"/>
              <a:gd name="connsiteY3" fmla="*/ 1277620 h 1465580"/>
              <a:gd name="connsiteX4" fmla="*/ 518160 w 3703320"/>
              <a:gd name="connsiteY4" fmla="*/ 1155700 h 1465580"/>
              <a:gd name="connsiteX5" fmla="*/ 350520 w 3703320"/>
              <a:gd name="connsiteY5" fmla="*/ 515620 h 1465580"/>
              <a:gd name="connsiteX6" fmla="*/ 396240 w 3703320"/>
              <a:gd name="connsiteY6" fmla="*/ 287020 h 1465580"/>
              <a:gd name="connsiteX7" fmla="*/ 396240 w 3703320"/>
              <a:gd name="connsiteY7" fmla="*/ 165100 h 1465580"/>
              <a:gd name="connsiteX8" fmla="*/ 335280 w 3703320"/>
              <a:gd name="connsiteY8" fmla="*/ 27940 h 1465580"/>
              <a:gd name="connsiteX0" fmla="*/ 335280 w 3703320"/>
              <a:gd name="connsiteY0" fmla="*/ 27940 h 1465580"/>
              <a:gd name="connsiteX1" fmla="*/ 2407920 w 3703320"/>
              <a:gd name="connsiteY1" fmla="*/ 12700 h 1465580"/>
              <a:gd name="connsiteX2" fmla="*/ 3703320 w 3703320"/>
              <a:gd name="connsiteY2" fmla="*/ 27940 h 1465580"/>
              <a:gd name="connsiteX3" fmla="*/ 3337560 w 3703320"/>
              <a:gd name="connsiteY3" fmla="*/ 1277620 h 1465580"/>
              <a:gd name="connsiteX4" fmla="*/ 518160 w 3703320"/>
              <a:gd name="connsiteY4" fmla="*/ 1155700 h 1465580"/>
              <a:gd name="connsiteX5" fmla="*/ 350520 w 3703320"/>
              <a:gd name="connsiteY5" fmla="*/ 515620 h 1465580"/>
              <a:gd name="connsiteX6" fmla="*/ 396240 w 3703320"/>
              <a:gd name="connsiteY6" fmla="*/ 287020 h 1465580"/>
              <a:gd name="connsiteX7" fmla="*/ 396240 w 3703320"/>
              <a:gd name="connsiteY7" fmla="*/ 165100 h 1465580"/>
              <a:gd name="connsiteX8" fmla="*/ 335280 w 3703320"/>
              <a:gd name="connsiteY8" fmla="*/ 27940 h 1465580"/>
              <a:gd name="connsiteX0" fmla="*/ 335280 w 3703320"/>
              <a:gd name="connsiteY0" fmla="*/ 27940 h 1419860"/>
              <a:gd name="connsiteX1" fmla="*/ 2407920 w 3703320"/>
              <a:gd name="connsiteY1" fmla="*/ 12700 h 1419860"/>
              <a:gd name="connsiteX2" fmla="*/ 3703320 w 3703320"/>
              <a:gd name="connsiteY2" fmla="*/ 27940 h 1419860"/>
              <a:gd name="connsiteX3" fmla="*/ 3337560 w 3703320"/>
              <a:gd name="connsiteY3" fmla="*/ 1277620 h 1419860"/>
              <a:gd name="connsiteX4" fmla="*/ 518160 w 3703320"/>
              <a:gd name="connsiteY4" fmla="*/ 1155700 h 1419860"/>
              <a:gd name="connsiteX5" fmla="*/ 350520 w 3703320"/>
              <a:gd name="connsiteY5" fmla="*/ 515620 h 1419860"/>
              <a:gd name="connsiteX6" fmla="*/ 396240 w 3703320"/>
              <a:gd name="connsiteY6" fmla="*/ 287020 h 1419860"/>
              <a:gd name="connsiteX7" fmla="*/ 396240 w 3703320"/>
              <a:gd name="connsiteY7" fmla="*/ 165100 h 1419860"/>
              <a:gd name="connsiteX8" fmla="*/ 335280 w 3703320"/>
              <a:gd name="connsiteY8" fmla="*/ 27940 h 1419860"/>
              <a:gd name="connsiteX0" fmla="*/ 335280 w 3703320"/>
              <a:gd name="connsiteY0" fmla="*/ 27940 h 1617980"/>
              <a:gd name="connsiteX1" fmla="*/ 2407920 w 3703320"/>
              <a:gd name="connsiteY1" fmla="*/ 12700 h 1617980"/>
              <a:gd name="connsiteX2" fmla="*/ 3703320 w 3703320"/>
              <a:gd name="connsiteY2" fmla="*/ 27940 h 1617980"/>
              <a:gd name="connsiteX3" fmla="*/ 3337560 w 3703320"/>
              <a:gd name="connsiteY3" fmla="*/ 1277620 h 1617980"/>
              <a:gd name="connsiteX4" fmla="*/ 518160 w 3703320"/>
              <a:gd name="connsiteY4" fmla="*/ 1155700 h 1617980"/>
              <a:gd name="connsiteX5" fmla="*/ 350520 w 3703320"/>
              <a:gd name="connsiteY5" fmla="*/ 515620 h 1617980"/>
              <a:gd name="connsiteX6" fmla="*/ 396240 w 3703320"/>
              <a:gd name="connsiteY6" fmla="*/ 287020 h 1617980"/>
              <a:gd name="connsiteX7" fmla="*/ 396240 w 3703320"/>
              <a:gd name="connsiteY7" fmla="*/ 165100 h 1617980"/>
              <a:gd name="connsiteX8" fmla="*/ 335280 w 3703320"/>
              <a:gd name="connsiteY8" fmla="*/ 27940 h 161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3320" h="1617980">
                <a:moveTo>
                  <a:pt x="335280" y="27940"/>
                </a:moveTo>
                <a:cubicBezTo>
                  <a:pt x="670560" y="2540"/>
                  <a:pt x="1846580" y="12700"/>
                  <a:pt x="2407920" y="12700"/>
                </a:cubicBezTo>
                <a:cubicBezTo>
                  <a:pt x="2969260" y="12700"/>
                  <a:pt x="2893060" y="0"/>
                  <a:pt x="3703320" y="27940"/>
                </a:cubicBezTo>
                <a:cubicBezTo>
                  <a:pt x="3477260" y="939800"/>
                  <a:pt x="3685540" y="297180"/>
                  <a:pt x="3337560" y="1277620"/>
                </a:cubicBezTo>
                <a:cubicBezTo>
                  <a:pt x="2654300" y="1617980"/>
                  <a:pt x="1183640" y="1389380"/>
                  <a:pt x="518160" y="1155700"/>
                </a:cubicBezTo>
                <a:cubicBezTo>
                  <a:pt x="233680" y="754380"/>
                  <a:pt x="370840" y="660400"/>
                  <a:pt x="350520" y="515620"/>
                </a:cubicBezTo>
                <a:cubicBezTo>
                  <a:pt x="330200" y="370840"/>
                  <a:pt x="388620" y="345440"/>
                  <a:pt x="396240" y="287020"/>
                </a:cubicBezTo>
                <a:cubicBezTo>
                  <a:pt x="403860" y="228600"/>
                  <a:pt x="398780" y="210820"/>
                  <a:pt x="396240" y="165100"/>
                </a:cubicBezTo>
                <a:cubicBezTo>
                  <a:pt x="393700" y="119380"/>
                  <a:pt x="0" y="53340"/>
                  <a:pt x="335280" y="279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rot="21427371">
            <a:off x="1839081" y="4669131"/>
            <a:ext cx="844794" cy="430887"/>
          </a:xfrm>
          <a:prstGeom prst="rect">
            <a:avLst/>
          </a:prstGeom>
          <a:noFill/>
        </p:spPr>
        <p:txBody>
          <a:bodyPr wrap="square" rtlCol="0">
            <a:spAutoFit/>
          </a:bodyPr>
          <a:lstStyle/>
          <a:p>
            <a:r>
              <a:rPr lang="en-US" sz="2200" b="1" dirty="0" smtClean="0">
                <a:solidFill>
                  <a:schemeClr val="tx1">
                    <a:lumMod val="85000"/>
                    <a:lumOff val="15000"/>
                  </a:schemeClr>
                </a:solidFill>
                <a:latin typeface="Arial" pitchFamily="34" charset="0"/>
                <a:cs typeface="Arial" pitchFamily="34" charset="0"/>
              </a:rPr>
              <a:t>1814</a:t>
            </a:r>
          </a:p>
        </p:txBody>
      </p:sp>
      <p:sp>
        <p:nvSpPr>
          <p:cNvPr id="45" name="TextBox 44"/>
          <p:cNvSpPr txBox="1"/>
          <p:nvPr/>
        </p:nvSpPr>
        <p:spPr>
          <a:xfrm rot="21427371">
            <a:off x="5496681" y="5583531"/>
            <a:ext cx="844794" cy="430887"/>
          </a:xfrm>
          <a:prstGeom prst="rect">
            <a:avLst/>
          </a:prstGeom>
          <a:noFill/>
        </p:spPr>
        <p:txBody>
          <a:bodyPr wrap="square" rtlCol="0">
            <a:spAutoFit/>
          </a:bodyPr>
          <a:lstStyle/>
          <a:p>
            <a:r>
              <a:rPr lang="en-US" sz="2200" b="1" dirty="0" smtClean="0">
                <a:solidFill>
                  <a:schemeClr val="tx1">
                    <a:lumMod val="85000"/>
                    <a:lumOff val="15000"/>
                  </a:schemeClr>
                </a:solidFill>
                <a:latin typeface="Arial" pitchFamily="34" charset="0"/>
                <a:cs typeface="Arial" pitchFamily="34" charset="0"/>
              </a:rPr>
              <a:t>1814</a:t>
            </a:r>
          </a:p>
        </p:txBody>
      </p:sp>
      <p:sp>
        <p:nvSpPr>
          <p:cNvPr id="46" name="Freeform 45"/>
          <p:cNvSpPr/>
          <p:nvPr/>
        </p:nvSpPr>
        <p:spPr>
          <a:xfrm>
            <a:off x="4826000" y="947420"/>
            <a:ext cx="1521460" cy="1424940"/>
          </a:xfrm>
          <a:custGeom>
            <a:avLst/>
            <a:gdLst>
              <a:gd name="connsiteX0" fmla="*/ 1407160 w 1521460"/>
              <a:gd name="connsiteY0" fmla="*/ 58420 h 1424940"/>
              <a:gd name="connsiteX1" fmla="*/ 1513840 w 1521460"/>
              <a:gd name="connsiteY1" fmla="*/ 317500 h 1424940"/>
              <a:gd name="connsiteX2" fmla="*/ 1361440 w 1521460"/>
              <a:gd name="connsiteY2" fmla="*/ 561340 h 1424940"/>
              <a:gd name="connsiteX3" fmla="*/ 1041400 w 1521460"/>
              <a:gd name="connsiteY3" fmla="*/ 561340 h 1424940"/>
              <a:gd name="connsiteX4" fmla="*/ 660400 w 1521460"/>
              <a:gd name="connsiteY4" fmla="*/ 835660 h 1424940"/>
              <a:gd name="connsiteX5" fmla="*/ 568960 w 1521460"/>
              <a:gd name="connsiteY5" fmla="*/ 1140460 h 1424940"/>
              <a:gd name="connsiteX6" fmla="*/ 523240 w 1521460"/>
              <a:gd name="connsiteY6" fmla="*/ 1308100 h 1424940"/>
              <a:gd name="connsiteX7" fmla="*/ 203200 w 1521460"/>
              <a:gd name="connsiteY7" fmla="*/ 1369060 h 1424940"/>
              <a:gd name="connsiteX8" fmla="*/ 20320 w 1521460"/>
              <a:gd name="connsiteY8" fmla="*/ 1414780 h 1424940"/>
              <a:gd name="connsiteX9" fmla="*/ 81280 w 1521460"/>
              <a:gd name="connsiteY9" fmla="*/ 1308100 h 1424940"/>
              <a:gd name="connsiteX10" fmla="*/ 203200 w 1521460"/>
              <a:gd name="connsiteY10" fmla="*/ 1064260 h 1424940"/>
              <a:gd name="connsiteX11" fmla="*/ 172720 w 1521460"/>
              <a:gd name="connsiteY11" fmla="*/ 774700 h 1424940"/>
              <a:gd name="connsiteX12" fmla="*/ 187960 w 1521460"/>
              <a:gd name="connsiteY12" fmla="*/ 515620 h 1424940"/>
              <a:gd name="connsiteX13" fmla="*/ 355600 w 1521460"/>
              <a:gd name="connsiteY13" fmla="*/ 424180 h 1424940"/>
              <a:gd name="connsiteX14" fmla="*/ 370840 w 1521460"/>
              <a:gd name="connsiteY14" fmla="*/ 180340 h 1424940"/>
              <a:gd name="connsiteX15" fmla="*/ 431800 w 1521460"/>
              <a:gd name="connsiteY15" fmla="*/ 104140 h 1424940"/>
              <a:gd name="connsiteX16" fmla="*/ 949960 w 1521460"/>
              <a:gd name="connsiteY16" fmla="*/ 88900 h 1424940"/>
              <a:gd name="connsiteX17" fmla="*/ 1087120 w 1521460"/>
              <a:gd name="connsiteY17" fmla="*/ 12700 h 1424940"/>
              <a:gd name="connsiteX18" fmla="*/ 1361440 w 1521460"/>
              <a:gd name="connsiteY18" fmla="*/ 12700 h 1424940"/>
              <a:gd name="connsiteX19" fmla="*/ 1407160 w 1521460"/>
              <a:gd name="connsiteY19" fmla="*/ 5842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1460" h="1424940">
                <a:moveTo>
                  <a:pt x="1407160" y="58420"/>
                </a:moveTo>
                <a:cubicBezTo>
                  <a:pt x="1432560" y="109220"/>
                  <a:pt x="1521460" y="233680"/>
                  <a:pt x="1513840" y="317500"/>
                </a:cubicBezTo>
                <a:cubicBezTo>
                  <a:pt x="1506220" y="401320"/>
                  <a:pt x="1440180" y="520700"/>
                  <a:pt x="1361440" y="561340"/>
                </a:cubicBezTo>
                <a:cubicBezTo>
                  <a:pt x="1282700" y="601980"/>
                  <a:pt x="1158240" y="515620"/>
                  <a:pt x="1041400" y="561340"/>
                </a:cubicBezTo>
                <a:cubicBezTo>
                  <a:pt x="924560" y="607060"/>
                  <a:pt x="739140" y="739140"/>
                  <a:pt x="660400" y="835660"/>
                </a:cubicBezTo>
                <a:cubicBezTo>
                  <a:pt x="581660" y="932180"/>
                  <a:pt x="591820" y="1061720"/>
                  <a:pt x="568960" y="1140460"/>
                </a:cubicBezTo>
                <a:cubicBezTo>
                  <a:pt x="546100" y="1219200"/>
                  <a:pt x="584200" y="1270000"/>
                  <a:pt x="523240" y="1308100"/>
                </a:cubicBezTo>
                <a:cubicBezTo>
                  <a:pt x="462280" y="1346200"/>
                  <a:pt x="287020" y="1351280"/>
                  <a:pt x="203200" y="1369060"/>
                </a:cubicBezTo>
                <a:cubicBezTo>
                  <a:pt x="119380" y="1386840"/>
                  <a:pt x="40640" y="1424940"/>
                  <a:pt x="20320" y="1414780"/>
                </a:cubicBezTo>
                <a:cubicBezTo>
                  <a:pt x="0" y="1404620"/>
                  <a:pt x="50800" y="1366520"/>
                  <a:pt x="81280" y="1308100"/>
                </a:cubicBezTo>
                <a:cubicBezTo>
                  <a:pt x="111760" y="1249680"/>
                  <a:pt x="187960" y="1153160"/>
                  <a:pt x="203200" y="1064260"/>
                </a:cubicBezTo>
                <a:cubicBezTo>
                  <a:pt x="218440" y="975360"/>
                  <a:pt x="175260" y="866140"/>
                  <a:pt x="172720" y="774700"/>
                </a:cubicBezTo>
                <a:cubicBezTo>
                  <a:pt x="170180" y="683260"/>
                  <a:pt x="157480" y="574040"/>
                  <a:pt x="187960" y="515620"/>
                </a:cubicBezTo>
                <a:cubicBezTo>
                  <a:pt x="218440" y="457200"/>
                  <a:pt x="325120" y="480060"/>
                  <a:pt x="355600" y="424180"/>
                </a:cubicBezTo>
                <a:cubicBezTo>
                  <a:pt x="386080" y="368300"/>
                  <a:pt x="358140" y="233680"/>
                  <a:pt x="370840" y="180340"/>
                </a:cubicBezTo>
                <a:cubicBezTo>
                  <a:pt x="383540" y="127000"/>
                  <a:pt x="335280" y="119380"/>
                  <a:pt x="431800" y="104140"/>
                </a:cubicBezTo>
                <a:cubicBezTo>
                  <a:pt x="528320" y="88900"/>
                  <a:pt x="840740" y="104140"/>
                  <a:pt x="949960" y="88900"/>
                </a:cubicBezTo>
                <a:cubicBezTo>
                  <a:pt x="1059180" y="73660"/>
                  <a:pt x="1018540" y="25400"/>
                  <a:pt x="1087120" y="12700"/>
                </a:cubicBezTo>
                <a:cubicBezTo>
                  <a:pt x="1155700" y="0"/>
                  <a:pt x="1308100" y="5080"/>
                  <a:pt x="1361440" y="12700"/>
                </a:cubicBezTo>
                <a:cubicBezTo>
                  <a:pt x="1414780" y="20320"/>
                  <a:pt x="1381760" y="7620"/>
                  <a:pt x="1407160" y="584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rot="21427371">
            <a:off x="5344282" y="1011531"/>
            <a:ext cx="844794" cy="430887"/>
          </a:xfrm>
          <a:prstGeom prst="rect">
            <a:avLst/>
          </a:prstGeom>
          <a:noFill/>
        </p:spPr>
        <p:txBody>
          <a:bodyPr wrap="square" rtlCol="0">
            <a:spAutoFit/>
          </a:bodyPr>
          <a:lstStyle/>
          <a:p>
            <a:r>
              <a:rPr lang="en-US" sz="2200" b="1" dirty="0" smtClean="0">
                <a:solidFill>
                  <a:schemeClr val="tx1">
                    <a:lumMod val="85000"/>
                    <a:lumOff val="15000"/>
                  </a:schemeClr>
                </a:solidFill>
                <a:latin typeface="Arial" pitchFamily="34" charset="0"/>
                <a:cs typeface="Arial" pitchFamily="34" charset="0"/>
              </a:rPr>
              <a:t>1817</a:t>
            </a:r>
          </a:p>
        </p:txBody>
      </p:sp>
      <p:sp>
        <p:nvSpPr>
          <p:cNvPr id="48" name="Freeform 47"/>
          <p:cNvSpPr/>
          <p:nvPr/>
        </p:nvSpPr>
        <p:spPr>
          <a:xfrm>
            <a:off x="4871720" y="2194560"/>
            <a:ext cx="866140" cy="723900"/>
          </a:xfrm>
          <a:custGeom>
            <a:avLst/>
            <a:gdLst>
              <a:gd name="connsiteX0" fmla="*/ 50800 w 866140"/>
              <a:gd name="connsiteY0" fmla="*/ 121920 h 723900"/>
              <a:gd name="connsiteX1" fmla="*/ 568960 w 866140"/>
              <a:gd name="connsiteY1" fmla="*/ 441960 h 723900"/>
              <a:gd name="connsiteX2" fmla="*/ 492760 w 866140"/>
              <a:gd name="connsiteY2" fmla="*/ 701040 h 723900"/>
              <a:gd name="connsiteX3" fmla="*/ 828040 w 866140"/>
              <a:gd name="connsiteY3" fmla="*/ 304800 h 723900"/>
              <a:gd name="connsiteX4" fmla="*/ 264160 w 866140"/>
              <a:gd name="connsiteY4" fmla="*/ 30480 h 723900"/>
              <a:gd name="connsiteX5" fmla="*/ 50800 w 866140"/>
              <a:gd name="connsiteY5" fmla="*/ 12192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140" h="723900">
                <a:moveTo>
                  <a:pt x="50800" y="121920"/>
                </a:moveTo>
                <a:cubicBezTo>
                  <a:pt x="101600" y="190500"/>
                  <a:pt x="495300" y="345440"/>
                  <a:pt x="568960" y="441960"/>
                </a:cubicBezTo>
                <a:cubicBezTo>
                  <a:pt x="642620" y="538480"/>
                  <a:pt x="449580" y="723900"/>
                  <a:pt x="492760" y="701040"/>
                </a:cubicBezTo>
                <a:cubicBezTo>
                  <a:pt x="535940" y="678180"/>
                  <a:pt x="866140" y="416560"/>
                  <a:pt x="828040" y="304800"/>
                </a:cubicBezTo>
                <a:cubicBezTo>
                  <a:pt x="789940" y="193040"/>
                  <a:pt x="386080" y="60960"/>
                  <a:pt x="264160" y="30480"/>
                </a:cubicBezTo>
                <a:cubicBezTo>
                  <a:pt x="142240" y="0"/>
                  <a:pt x="0" y="53340"/>
                  <a:pt x="50800" y="1219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5669280" y="4673600"/>
            <a:ext cx="1976120" cy="739140"/>
          </a:xfrm>
          <a:custGeom>
            <a:avLst/>
            <a:gdLst>
              <a:gd name="connsiteX0" fmla="*/ 469900 w 2095500"/>
              <a:gd name="connsiteY0" fmla="*/ 111760 h 739140"/>
              <a:gd name="connsiteX1" fmla="*/ 119380 w 2095500"/>
              <a:gd name="connsiteY1" fmla="*/ 645160 h 739140"/>
              <a:gd name="connsiteX2" fmla="*/ 1186180 w 2095500"/>
              <a:gd name="connsiteY2" fmla="*/ 675640 h 739140"/>
              <a:gd name="connsiteX3" fmla="*/ 1948180 w 2095500"/>
              <a:gd name="connsiteY3" fmla="*/ 660400 h 739140"/>
              <a:gd name="connsiteX4" fmla="*/ 2070100 w 2095500"/>
              <a:gd name="connsiteY4" fmla="*/ 386080 h 739140"/>
              <a:gd name="connsiteX5" fmla="*/ 1932940 w 2095500"/>
              <a:gd name="connsiteY5" fmla="*/ 157480 h 739140"/>
              <a:gd name="connsiteX6" fmla="*/ 1353820 w 2095500"/>
              <a:gd name="connsiteY6" fmla="*/ 5080 h 739140"/>
              <a:gd name="connsiteX7" fmla="*/ 850900 w 2095500"/>
              <a:gd name="connsiteY7" fmla="*/ 187960 h 739140"/>
              <a:gd name="connsiteX8" fmla="*/ 469900 w 2095500"/>
              <a:gd name="connsiteY8" fmla="*/ 111760 h 739140"/>
              <a:gd name="connsiteX0" fmla="*/ 350520 w 1976120"/>
              <a:gd name="connsiteY0" fmla="*/ 111760 h 739140"/>
              <a:gd name="connsiteX1" fmla="*/ 0 w 1976120"/>
              <a:gd name="connsiteY1" fmla="*/ 645160 h 739140"/>
              <a:gd name="connsiteX2" fmla="*/ 1066800 w 1976120"/>
              <a:gd name="connsiteY2" fmla="*/ 675640 h 739140"/>
              <a:gd name="connsiteX3" fmla="*/ 1828800 w 1976120"/>
              <a:gd name="connsiteY3" fmla="*/ 660400 h 739140"/>
              <a:gd name="connsiteX4" fmla="*/ 1950720 w 1976120"/>
              <a:gd name="connsiteY4" fmla="*/ 386080 h 739140"/>
              <a:gd name="connsiteX5" fmla="*/ 1813560 w 1976120"/>
              <a:gd name="connsiteY5" fmla="*/ 157480 h 739140"/>
              <a:gd name="connsiteX6" fmla="*/ 1234440 w 1976120"/>
              <a:gd name="connsiteY6" fmla="*/ 5080 h 739140"/>
              <a:gd name="connsiteX7" fmla="*/ 731520 w 1976120"/>
              <a:gd name="connsiteY7" fmla="*/ 187960 h 739140"/>
              <a:gd name="connsiteX8" fmla="*/ 350520 w 1976120"/>
              <a:gd name="connsiteY8" fmla="*/ 111760 h 73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120" h="739140">
                <a:moveTo>
                  <a:pt x="350520" y="111760"/>
                </a:moveTo>
                <a:cubicBezTo>
                  <a:pt x="228600" y="187960"/>
                  <a:pt x="215900" y="368300"/>
                  <a:pt x="0" y="645160"/>
                </a:cubicBezTo>
                <a:cubicBezTo>
                  <a:pt x="119380" y="739140"/>
                  <a:pt x="762000" y="673100"/>
                  <a:pt x="1066800" y="675640"/>
                </a:cubicBezTo>
                <a:cubicBezTo>
                  <a:pt x="1371600" y="678180"/>
                  <a:pt x="1681480" y="708660"/>
                  <a:pt x="1828800" y="660400"/>
                </a:cubicBezTo>
                <a:cubicBezTo>
                  <a:pt x="1976120" y="612140"/>
                  <a:pt x="1953260" y="469900"/>
                  <a:pt x="1950720" y="386080"/>
                </a:cubicBezTo>
                <a:cubicBezTo>
                  <a:pt x="1948180" y="302260"/>
                  <a:pt x="1932940" y="220980"/>
                  <a:pt x="1813560" y="157480"/>
                </a:cubicBezTo>
                <a:cubicBezTo>
                  <a:pt x="1694180" y="93980"/>
                  <a:pt x="1414780" y="0"/>
                  <a:pt x="1234440" y="5080"/>
                </a:cubicBezTo>
                <a:cubicBezTo>
                  <a:pt x="1054100" y="10160"/>
                  <a:pt x="873760" y="165100"/>
                  <a:pt x="731520" y="187960"/>
                </a:cubicBezTo>
                <a:cubicBezTo>
                  <a:pt x="589280" y="210820"/>
                  <a:pt x="472440" y="35560"/>
                  <a:pt x="350520" y="11176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rot="21427371">
            <a:off x="5877683" y="4821531"/>
            <a:ext cx="844794" cy="430887"/>
          </a:xfrm>
          <a:prstGeom prst="rect">
            <a:avLst/>
          </a:prstGeom>
          <a:noFill/>
        </p:spPr>
        <p:txBody>
          <a:bodyPr wrap="square" rtlCol="0">
            <a:spAutoFit/>
          </a:bodyPr>
          <a:lstStyle/>
          <a:p>
            <a:r>
              <a:rPr lang="en-US" sz="2200" b="1" dirty="0" smtClean="0">
                <a:solidFill>
                  <a:schemeClr val="tx1">
                    <a:lumMod val="85000"/>
                    <a:lumOff val="15000"/>
                  </a:schemeClr>
                </a:solidFill>
                <a:latin typeface="Arial" pitchFamily="34" charset="0"/>
                <a:cs typeface="Arial" pitchFamily="34" charset="0"/>
              </a:rPr>
              <a:t>1818</a:t>
            </a:r>
          </a:p>
        </p:txBody>
      </p:sp>
      <p:sp>
        <p:nvSpPr>
          <p:cNvPr id="51" name="Freeform 50"/>
          <p:cNvSpPr/>
          <p:nvPr/>
        </p:nvSpPr>
        <p:spPr>
          <a:xfrm>
            <a:off x="4427220" y="2179320"/>
            <a:ext cx="1648460" cy="3136900"/>
          </a:xfrm>
          <a:custGeom>
            <a:avLst/>
            <a:gdLst>
              <a:gd name="connsiteX0" fmla="*/ 480060 w 1648460"/>
              <a:gd name="connsiteY0" fmla="*/ 45720 h 3136900"/>
              <a:gd name="connsiteX1" fmla="*/ 1043940 w 1648460"/>
              <a:gd name="connsiteY1" fmla="*/ 198120 h 3136900"/>
              <a:gd name="connsiteX2" fmla="*/ 1089660 w 1648460"/>
              <a:gd name="connsiteY2" fmla="*/ 762000 h 3136900"/>
              <a:gd name="connsiteX3" fmla="*/ 1181100 w 1648460"/>
              <a:gd name="connsiteY3" fmla="*/ 1280160 h 3136900"/>
              <a:gd name="connsiteX4" fmla="*/ 1440180 w 1648460"/>
              <a:gd name="connsiteY4" fmla="*/ 1996440 h 3136900"/>
              <a:gd name="connsiteX5" fmla="*/ 1516380 w 1648460"/>
              <a:gd name="connsiteY5" fmla="*/ 2225040 h 3136900"/>
              <a:gd name="connsiteX6" fmla="*/ 1638300 w 1648460"/>
              <a:gd name="connsiteY6" fmla="*/ 2575560 h 3136900"/>
              <a:gd name="connsiteX7" fmla="*/ 1455420 w 1648460"/>
              <a:gd name="connsiteY7" fmla="*/ 3048000 h 3136900"/>
              <a:gd name="connsiteX8" fmla="*/ 922020 w 1648460"/>
              <a:gd name="connsiteY8" fmla="*/ 3108960 h 3136900"/>
              <a:gd name="connsiteX9" fmla="*/ 876300 w 1648460"/>
              <a:gd name="connsiteY9" fmla="*/ 2971800 h 3136900"/>
              <a:gd name="connsiteX10" fmla="*/ 876300 w 1648460"/>
              <a:gd name="connsiteY10" fmla="*/ 2514600 h 3136900"/>
              <a:gd name="connsiteX11" fmla="*/ 815340 w 1648460"/>
              <a:gd name="connsiteY11" fmla="*/ 2316480 h 3136900"/>
              <a:gd name="connsiteX12" fmla="*/ 815340 w 1648460"/>
              <a:gd name="connsiteY12" fmla="*/ 1935480 h 3136900"/>
              <a:gd name="connsiteX13" fmla="*/ 601980 w 1648460"/>
              <a:gd name="connsiteY13" fmla="*/ 1676400 h 3136900"/>
              <a:gd name="connsiteX14" fmla="*/ 251460 w 1648460"/>
              <a:gd name="connsiteY14" fmla="*/ 1539240 h 3136900"/>
              <a:gd name="connsiteX15" fmla="*/ 251460 w 1648460"/>
              <a:gd name="connsiteY15" fmla="*/ 1264920 h 3136900"/>
              <a:gd name="connsiteX16" fmla="*/ 266700 w 1648460"/>
              <a:gd name="connsiteY16" fmla="*/ 975360 h 3136900"/>
              <a:gd name="connsiteX17" fmla="*/ 99060 w 1648460"/>
              <a:gd name="connsiteY17" fmla="*/ 792480 h 3136900"/>
              <a:gd name="connsiteX18" fmla="*/ 99060 w 1648460"/>
              <a:gd name="connsiteY18" fmla="*/ 655320 h 3136900"/>
              <a:gd name="connsiteX19" fmla="*/ 68580 w 1648460"/>
              <a:gd name="connsiteY19" fmla="*/ 472440 h 3136900"/>
              <a:gd name="connsiteX20" fmla="*/ 480060 w 1648460"/>
              <a:gd name="connsiteY20" fmla="*/ 45720 h 313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48460" h="3136900">
                <a:moveTo>
                  <a:pt x="480060" y="45720"/>
                </a:moveTo>
                <a:cubicBezTo>
                  <a:pt x="642620" y="0"/>
                  <a:pt x="942340" y="78740"/>
                  <a:pt x="1043940" y="198120"/>
                </a:cubicBezTo>
                <a:cubicBezTo>
                  <a:pt x="1145540" y="317500"/>
                  <a:pt x="1066800" y="581660"/>
                  <a:pt x="1089660" y="762000"/>
                </a:cubicBezTo>
                <a:cubicBezTo>
                  <a:pt x="1112520" y="942340"/>
                  <a:pt x="1122680" y="1074420"/>
                  <a:pt x="1181100" y="1280160"/>
                </a:cubicBezTo>
                <a:cubicBezTo>
                  <a:pt x="1239520" y="1485900"/>
                  <a:pt x="1384300" y="1838960"/>
                  <a:pt x="1440180" y="1996440"/>
                </a:cubicBezTo>
                <a:cubicBezTo>
                  <a:pt x="1496060" y="2153920"/>
                  <a:pt x="1483360" y="2128520"/>
                  <a:pt x="1516380" y="2225040"/>
                </a:cubicBezTo>
                <a:cubicBezTo>
                  <a:pt x="1549400" y="2321560"/>
                  <a:pt x="1648460" y="2438400"/>
                  <a:pt x="1638300" y="2575560"/>
                </a:cubicBezTo>
                <a:cubicBezTo>
                  <a:pt x="1628140" y="2712720"/>
                  <a:pt x="1574800" y="2959100"/>
                  <a:pt x="1455420" y="3048000"/>
                </a:cubicBezTo>
                <a:cubicBezTo>
                  <a:pt x="1336040" y="3136900"/>
                  <a:pt x="1018540" y="3121660"/>
                  <a:pt x="922020" y="3108960"/>
                </a:cubicBezTo>
                <a:cubicBezTo>
                  <a:pt x="825500" y="3096260"/>
                  <a:pt x="883920" y="3070860"/>
                  <a:pt x="876300" y="2971800"/>
                </a:cubicBezTo>
                <a:cubicBezTo>
                  <a:pt x="868680" y="2872740"/>
                  <a:pt x="886460" y="2623820"/>
                  <a:pt x="876300" y="2514600"/>
                </a:cubicBezTo>
                <a:cubicBezTo>
                  <a:pt x="866140" y="2405380"/>
                  <a:pt x="825500" y="2413000"/>
                  <a:pt x="815340" y="2316480"/>
                </a:cubicBezTo>
                <a:cubicBezTo>
                  <a:pt x="805180" y="2219960"/>
                  <a:pt x="850900" y="2042160"/>
                  <a:pt x="815340" y="1935480"/>
                </a:cubicBezTo>
                <a:cubicBezTo>
                  <a:pt x="779780" y="1828800"/>
                  <a:pt x="695960" y="1742440"/>
                  <a:pt x="601980" y="1676400"/>
                </a:cubicBezTo>
                <a:cubicBezTo>
                  <a:pt x="508000" y="1610360"/>
                  <a:pt x="309880" y="1607820"/>
                  <a:pt x="251460" y="1539240"/>
                </a:cubicBezTo>
                <a:cubicBezTo>
                  <a:pt x="193040" y="1470660"/>
                  <a:pt x="248920" y="1358900"/>
                  <a:pt x="251460" y="1264920"/>
                </a:cubicBezTo>
                <a:cubicBezTo>
                  <a:pt x="254000" y="1170940"/>
                  <a:pt x="292100" y="1054100"/>
                  <a:pt x="266700" y="975360"/>
                </a:cubicBezTo>
                <a:cubicBezTo>
                  <a:pt x="241300" y="896620"/>
                  <a:pt x="127000" y="845820"/>
                  <a:pt x="99060" y="792480"/>
                </a:cubicBezTo>
                <a:cubicBezTo>
                  <a:pt x="71120" y="739140"/>
                  <a:pt x="104140" y="708660"/>
                  <a:pt x="99060" y="655320"/>
                </a:cubicBezTo>
                <a:cubicBezTo>
                  <a:pt x="93980" y="601980"/>
                  <a:pt x="0" y="579120"/>
                  <a:pt x="68580" y="472440"/>
                </a:cubicBezTo>
                <a:cubicBezTo>
                  <a:pt x="137160" y="365760"/>
                  <a:pt x="317500" y="91440"/>
                  <a:pt x="480060" y="457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rot="21427371">
            <a:off x="4631324" y="3221331"/>
            <a:ext cx="844794" cy="430887"/>
          </a:xfrm>
          <a:prstGeom prst="rect">
            <a:avLst/>
          </a:prstGeom>
          <a:noFill/>
        </p:spPr>
        <p:txBody>
          <a:bodyPr wrap="square" rtlCol="0">
            <a:spAutoFit/>
          </a:bodyPr>
          <a:lstStyle/>
          <a:p>
            <a:r>
              <a:rPr lang="en-US" sz="2200" b="1" dirty="0" smtClean="0">
                <a:solidFill>
                  <a:schemeClr val="tx1">
                    <a:lumMod val="85000"/>
                    <a:lumOff val="15000"/>
                  </a:schemeClr>
                </a:solidFill>
                <a:latin typeface="Arial" pitchFamily="34" charset="0"/>
                <a:cs typeface="Arial" pitchFamily="34" charset="0"/>
              </a:rPr>
              <a:t>1821</a:t>
            </a:r>
          </a:p>
        </p:txBody>
      </p:sp>
      <p:sp>
        <p:nvSpPr>
          <p:cNvPr id="53" name="Freeform 52"/>
          <p:cNvSpPr/>
          <p:nvPr/>
        </p:nvSpPr>
        <p:spPr>
          <a:xfrm>
            <a:off x="3723640" y="1991360"/>
            <a:ext cx="1818640" cy="3416300"/>
          </a:xfrm>
          <a:custGeom>
            <a:avLst/>
            <a:gdLst>
              <a:gd name="connsiteX0" fmla="*/ 1137920 w 1818640"/>
              <a:gd name="connsiteY0" fmla="*/ 264160 h 3416300"/>
              <a:gd name="connsiteX1" fmla="*/ 787400 w 1818640"/>
              <a:gd name="connsiteY1" fmla="*/ 309880 h 3416300"/>
              <a:gd name="connsiteX2" fmla="*/ 528320 w 1818640"/>
              <a:gd name="connsiteY2" fmla="*/ 370840 h 3416300"/>
              <a:gd name="connsiteX3" fmla="*/ 162560 w 1818640"/>
              <a:gd name="connsiteY3" fmla="*/ 416560 h 3416300"/>
              <a:gd name="connsiteX4" fmla="*/ 10160 w 1818640"/>
              <a:gd name="connsiteY4" fmla="*/ 66040 h 3416300"/>
              <a:gd name="connsiteX5" fmla="*/ 101600 w 1818640"/>
              <a:gd name="connsiteY5" fmla="*/ 812800 h 3416300"/>
              <a:gd name="connsiteX6" fmla="*/ 208280 w 1818640"/>
              <a:gd name="connsiteY6" fmla="*/ 1315720 h 3416300"/>
              <a:gd name="connsiteX7" fmla="*/ 375920 w 1818640"/>
              <a:gd name="connsiteY7" fmla="*/ 1864360 h 3416300"/>
              <a:gd name="connsiteX8" fmla="*/ 528320 w 1818640"/>
              <a:gd name="connsiteY8" fmla="*/ 2260600 h 3416300"/>
              <a:gd name="connsiteX9" fmla="*/ 680720 w 1818640"/>
              <a:gd name="connsiteY9" fmla="*/ 2519680 h 3416300"/>
              <a:gd name="connsiteX10" fmla="*/ 650240 w 1818640"/>
              <a:gd name="connsiteY10" fmla="*/ 2626360 h 3416300"/>
              <a:gd name="connsiteX11" fmla="*/ 528320 w 1818640"/>
              <a:gd name="connsiteY11" fmla="*/ 2626360 h 3416300"/>
              <a:gd name="connsiteX12" fmla="*/ 558800 w 1818640"/>
              <a:gd name="connsiteY12" fmla="*/ 2854960 h 3416300"/>
              <a:gd name="connsiteX13" fmla="*/ 528320 w 1818640"/>
              <a:gd name="connsiteY13" fmla="*/ 2976880 h 3416300"/>
              <a:gd name="connsiteX14" fmla="*/ 467360 w 1818640"/>
              <a:gd name="connsiteY14" fmla="*/ 2992120 h 3416300"/>
              <a:gd name="connsiteX15" fmla="*/ 467360 w 1818640"/>
              <a:gd name="connsiteY15" fmla="*/ 3281680 h 3416300"/>
              <a:gd name="connsiteX16" fmla="*/ 1076960 w 1818640"/>
              <a:gd name="connsiteY16" fmla="*/ 3342640 h 3416300"/>
              <a:gd name="connsiteX17" fmla="*/ 1717040 w 1818640"/>
              <a:gd name="connsiteY17" fmla="*/ 3235960 h 3416300"/>
              <a:gd name="connsiteX18" fmla="*/ 1686560 w 1818640"/>
              <a:gd name="connsiteY18" fmla="*/ 2260600 h 3416300"/>
              <a:gd name="connsiteX19" fmla="*/ 1579880 w 1818640"/>
              <a:gd name="connsiteY19" fmla="*/ 1803400 h 3416300"/>
              <a:gd name="connsiteX20" fmla="*/ 1031240 w 1818640"/>
              <a:gd name="connsiteY20" fmla="*/ 1681480 h 3416300"/>
              <a:gd name="connsiteX21" fmla="*/ 1031240 w 1818640"/>
              <a:gd name="connsiteY21" fmla="*/ 1315720 h 3416300"/>
              <a:gd name="connsiteX22" fmla="*/ 863600 w 1818640"/>
              <a:gd name="connsiteY22" fmla="*/ 751840 h 3416300"/>
              <a:gd name="connsiteX23" fmla="*/ 1137920 w 1818640"/>
              <a:gd name="connsiteY23" fmla="*/ 264160 h 34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18640" h="3416300">
                <a:moveTo>
                  <a:pt x="1137920" y="264160"/>
                </a:moveTo>
                <a:cubicBezTo>
                  <a:pt x="1125220" y="190500"/>
                  <a:pt x="889000" y="292100"/>
                  <a:pt x="787400" y="309880"/>
                </a:cubicBezTo>
                <a:cubicBezTo>
                  <a:pt x="685800" y="327660"/>
                  <a:pt x="632460" y="353060"/>
                  <a:pt x="528320" y="370840"/>
                </a:cubicBezTo>
                <a:cubicBezTo>
                  <a:pt x="424180" y="388620"/>
                  <a:pt x="248920" y="467360"/>
                  <a:pt x="162560" y="416560"/>
                </a:cubicBezTo>
                <a:cubicBezTo>
                  <a:pt x="76200" y="365760"/>
                  <a:pt x="20320" y="0"/>
                  <a:pt x="10160" y="66040"/>
                </a:cubicBezTo>
                <a:cubicBezTo>
                  <a:pt x="0" y="132080"/>
                  <a:pt x="68580" y="604520"/>
                  <a:pt x="101600" y="812800"/>
                </a:cubicBezTo>
                <a:cubicBezTo>
                  <a:pt x="134620" y="1021080"/>
                  <a:pt x="162560" y="1140460"/>
                  <a:pt x="208280" y="1315720"/>
                </a:cubicBezTo>
                <a:cubicBezTo>
                  <a:pt x="254000" y="1490980"/>
                  <a:pt x="322580" y="1706880"/>
                  <a:pt x="375920" y="1864360"/>
                </a:cubicBezTo>
                <a:cubicBezTo>
                  <a:pt x="429260" y="2021840"/>
                  <a:pt x="477520" y="2151380"/>
                  <a:pt x="528320" y="2260600"/>
                </a:cubicBezTo>
                <a:cubicBezTo>
                  <a:pt x="579120" y="2369820"/>
                  <a:pt x="660400" y="2458720"/>
                  <a:pt x="680720" y="2519680"/>
                </a:cubicBezTo>
                <a:cubicBezTo>
                  <a:pt x="701040" y="2580640"/>
                  <a:pt x="675640" y="2608580"/>
                  <a:pt x="650240" y="2626360"/>
                </a:cubicBezTo>
                <a:cubicBezTo>
                  <a:pt x="624840" y="2644140"/>
                  <a:pt x="543560" y="2588260"/>
                  <a:pt x="528320" y="2626360"/>
                </a:cubicBezTo>
                <a:cubicBezTo>
                  <a:pt x="513080" y="2664460"/>
                  <a:pt x="558800" y="2796540"/>
                  <a:pt x="558800" y="2854960"/>
                </a:cubicBezTo>
                <a:cubicBezTo>
                  <a:pt x="558800" y="2913380"/>
                  <a:pt x="543560" y="2954020"/>
                  <a:pt x="528320" y="2976880"/>
                </a:cubicBezTo>
                <a:cubicBezTo>
                  <a:pt x="513080" y="2999740"/>
                  <a:pt x="477520" y="2941320"/>
                  <a:pt x="467360" y="2992120"/>
                </a:cubicBezTo>
                <a:cubicBezTo>
                  <a:pt x="457200" y="3042920"/>
                  <a:pt x="365760" y="3223260"/>
                  <a:pt x="467360" y="3281680"/>
                </a:cubicBezTo>
                <a:cubicBezTo>
                  <a:pt x="568960" y="3340100"/>
                  <a:pt x="868680" y="3350260"/>
                  <a:pt x="1076960" y="3342640"/>
                </a:cubicBezTo>
                <a:cubicBezTo>
                  <a:pt x="1285240" y="3335020"/>
                  <a:pt x="1615440" y="3416300"/>
                  <a:pt x="1717040" y="3235960"/>
                </a:cubicBezTo>
                <a:cubicBezTo>
                  <a:pt x="1818640" y="3055620"/>
                  <a:pt x="1709420" y="2499360"/>
                  <a:pt x="1686560" y="2260600"/>
                </a:cubicBezTo>
                <a:cubicBezTo>
                  <a:pt x="1663700" y="2021840"/>
                  <a:pt x="1689100" y="1899920"/>
                  <a:pt x="1579880" y="1803400"/>
                </a:cubicBezTo>
                <a:cubicBezTo>
                  <a:pt x="1470660" y="1706880"/>
                  <a:pt x="1122680" y="1762760"/>
                  <a:pt x="1031240" y="1681480"/>
                </a:cubicBezTo>
                <a:cubicBezTo>
                  <a:pt x="939800" y="1600200"/>
                  <a:pt x="1059180" y="1470660"/>
                  <a:pt x="1031240" y="1315720"/>
                </a:cubicBezTo>
                <a:cubicBezTo>
                  <a:pt x="1003300" y="1160780"/>
                  <a:pt x="848360" y="919480"/>
                  <a:pt x="863600" y="751840"/>
                </a:cubicBezTo>
                <a:cubicBezTo>
                  <a:pt x="878840" y="584200"/>
                  <a:pt x="1150620" y="337820"/>
                  <a:pt x="1137920" y="26416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rot="21427371">
            <a:off x="4353682" y="4059530"/>
            <a:ext cx="844794" cy="430887"/>
          </a:xfrm>
          <a:prstGeom prst="rect">
            <a:avLst/>
          </a:prstGeom>
          <a:noFill/>
        </p:spPr>
        <p:txBody>
          <a:bodyPr wrap="square" rtlCol="0">
            <a:spAutoFit/>
          </a:bodyPr>
          <a:lstStyle/>
          <a:p>
            <a:r>
              <a:rPr lang="en-US" sz="2200" b="1" dirty="0" smtClean="0">
                <a:solidFill>
                  <a:schemeClr val="tx1">
                    <a:lumMod val="85000"/>
                    <a:lumOff val="15000"/>
                  </a:schemeClr>
                </a:solidFill>
                <a:latin typeface="Arial" pitchFamily="34" charset="0"/>
                <a:cs typeface="Arial" pitchFamily="34" charset="0"/>
              </a:rPr>
              <a:t>1825</a:t>
            </a:r>
          </a:p>
        </p:txBody>
      </p:sp>
      <p:sp>
        <p:nvSpPr>
          <p:cNvPr id="56" name="Freeform 55"/>
          <p:cNvSpPr>
            <a:spLocks noChangeAspect="1"/>
          </p:cNvSpPr>
          <p:nvPr/>
        </p:nvSpPr>
        <p:spPr>
          <a:xfrm>
            <a:off x="3535680" y="1066800"/>
            <a:ext cx="883920" cy="5429794"/>
          </a:xfrm>
          <a:custGeom>
            <a:avLst/>
            <a:gdLst>
              <a:gd name="connsiteX0" fmla="*/ 0 w 533400"/>
              <a:gd name="connsiteY0" fmla="*/ 0 h 3276600"/>
              <a:gd name="connsiteX1" fmla="*/ 228600 w 533400"/>
              <a:gd name="connsiteY1" fmla="*/ 1386840 h 3276600"/>
              <a:gd name="connsiteX2" fmla="*/ 274320 w 533400"/>
              <a:gd name="connsiteY2" fmla="*/ 1569720 h 3276600"/>
              <a:gd name="connsiteX3" fmla="*/ 381000 w 533400"/>
              <a:gd name="connsiteY3" fmla="*/ 1828800 h 3276600"/>
              <a:gd name="connsiteX4" fmla="*/ 518160 w 533400"/>
              <a:gd name="connsiteY4" fmla="*/ 2133600 h 3276600"/>
              <a:gd name="connsiteX5" fmla="*/ 426720 w 533400"/>
              <a:gd name="connsiteY5" fmla="*/ 2133600 h 3276600"/>
              <a:gd name="connsiteX6" fmla="*/ 426720 w 533400"/>
              <a:gd name="connsiteY6" fmla="*/ 2316480 h 3276600"/>
              <a:gd name="connsiteX7" fmla="*/ 381000 w 533400"/>
              <a:gd name="connsiteY7" fmla="*/ 2377440 h 3276600"/>
              <a:gd name="connsiteX8" fmla="*/ 381000 w 533400"/>
              <a:gd name="connsiteY8" fmla="*/ 2529840 h 3276600"/>
              <a:gd name="connsiteX9" fmla="*/ 396240 w 533400"/>
              <a:gd name="connsiteY9" fmla="*/ 2606040 h 3276600"/>
              <a:gd name="connsiteX10" fmla="*/ 441960 w 533400"/>
              <a:gd name="connsiteY10" fmla="*/ 2651760 h 3276600"/>
              <a:gd name="connsiteX11" fmla="*/ 426720 w 533400"/>
              <a:gd name="connsiteY11" fmla="*/ 2788920 h 3276600"/>
              <a:gd name="connsiteX12" fmla="*/ 411480 w 533400"/>
              <a:gd name="connsiteY12" fmla="*/ 2971800 h 3276600"/>
              <a:gd name="connsiteX13" fmla="*/ 533400 w 533400"/>
              <a:gd name="connsiteY13" fmla="*/ 3276600 h 327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3400" h="3276600">
                <a:moveTo>
                  <a:pt x="0" y="0"/>
                </a:moveTo>
                <a:cubicBezTo>
                  <a:pt x="91440" y="562610"/>
                  <a:pt x="182880" y="1125220"/>
                  <a:pt x="228600" y="1386840"/>
                </a:cubicBezTo>
                <a:cubicBezTo>
                  <a:pt x="274320" y="1648460"/>
                  <a:pt x="248920" y="1496060"/>
                  <a:pt x="274320" y="1569720"/>
                </a:cubicBezTo>
                <a:cubicBezTo>
                  <a:pt x="299720" y="1643380"/>
                  <a:pt x="340360" y="1734820"/>
                  <a:pt x="381000" y="1828800"/>
                </a:cubicBezTo>
                <a:cubicBezTo>
                  <a:pt x="421640" y="1922780"/>
                  <a:pt x="510540" y="2082800"/>
                  <a:pt x="518160" y="2133600"/>
                </a:cubicBezTo>
                <a:cubicBezTo>
                  <a:pt x="525780" y="2184400"/>
                  <a:pt x="441960" y="2103120"/>
                  <a:pt x="426720" y="2133600"/>
                </a:cubicBezTo>
                <a:cubicBezTo>
                  <a:pt x="411480" y="2164080"/>
                  <a:pt x="434340" y="2275840"/>
                  <a:pt x="426720" y="2316480"/>
                </a:cubicBezTo>
                <a:cubicBezTo>
                  <a:pt x="419100" y="2357120"/>
                  <a:pt x="388620" y="2341880"/>
                  <a:pt x="381000" y="2377440"/>
                </a:cubicBezTo>
                <a:cubicBezTo>
                  <a:pt x="373380" y="2413000"/>
                  <a:pt x="378460" y="2491740"/>
                  <a:pt x="381000" y="2529840"/>
                </a:cubicBezTo>
                <a:cubicBezTo>
                  <a:pt x="383540" y="2567940"/>
                  <a:pt x="386080" y="2585720"/>
                  <a:pt x="396240" y="2606040"/>
                </a:cubicBezTo>
                <a:cubicBezTo>
                  <a:pt x="406400" y="2626360"/>
                  <a:pt x="436880" y="2621280"/>
                  <a:pt x="441960" y="2651760"/>
                </a:cubicBezTo>
                <a:cubicBezTo>
                  <a:pt x="447040" y="2682240"/>
                  <a:pt x="431800" y="2735580"/>
                  <a:pt x="426720" y="2788920"/>
                </a:cubicBezTo>
                <a:cubicBezTo>
                  <a:pt x="421640" y="2842260"/>
                  <a:pt x="393700" y="2890520"/>
                  <a:pt x="411480" y="2971800"/>
                </a:cubicBezTo>
                <a:cubicBezTo>
                  <a:pt x="429260" y="3053080"/>
                  <a:pt x="481330" y="3164840"/>
                  <a:pt x="533400" y="3276600"/>
                </a:cubicBezTo>
              </a:path>
            </a:pathLst>
          </a:custGeom>
          <a:ln w="38100">
            <a:solidFill>
              <a:schemeClr val="tx1">
                <a:lumMod val="75000"/>
                <a:lumOff val="25000"/>
              </a:schemeClr>
            </a:solidFill>
          </a:ln>
          <a:effectLst>
            <a:outerShdw blurRad="88900" dist="50800" dir="6000000" algn="ctr" rotWithShape="0">
              <a:schemeClr val="tx1">
                <a:lumMod val="85000"/>
                <a:lumOff val="15000"/>
                <a:alpha val="77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a:spLocks noChangeAspect="1"/>
          </p:cNvSpPr>
          <p:nvPr/>
        </p:nvSpPr>
        <p:spPr>
          <a:xfrm>
            <a:off x="990600" y="791509"/>
            <a:ext cx="7620000" cy="5914092"/>
          </a:xfrm>
          <a:custGeom>
            <a:avLst/>
            <a:gdLst>
              <a:gd name="connsiteX0" fmla="*/ 363220 w 4617720"/>
              <a:gd name="connsiteY0" fmla="*/ 622300 h 3583940"/>
              <a:gd name="connsiteX1" fmla="*/ 1003300 w 4617720"/>
              <a:gd name="connsiteY1" fmla="*/ 911860 h 3583940"/>
              <a:gd name="connsiteX2" fmla="*/ 1216660 w 4617720"/>
              <a:gd name="connsiteY2" fmla="*/ 1064260 h 3583940"/>
              <a:gd name="connsiteX3" fmla="*/ 1338580 w 4617720"/>
              <a:gd name="connsiteY3" fmla="*/ 911860 h 3583940"/>
              <a:gd name="connsiteX4" fmla="*/ 1689100 w 4617720"/>
              <a:gd name="connsiteY4" fmla="*/ 1018540 h 3583940"/>
              <a:gd name="connsiteX5" fmla="*/ 1856740 w 4617720"/>
              <a:gd name="connsiteY5" fmla="*/ 957580 h 3583940"/>
              <a:gd name="connsiteX6" fmla="*/ 1948180 w 4617720"/>
              <a:gd name="connsiteY6" fmla="*/ 988060 h 3583940"/>
              <a:gd name="connsiteX7" fmla="*/ 2161540 w 4617720"/>
              <a:gd name="connsiteY7" fmla="*/ 896620 h 3583940"/>
              <a:gd name="connsiteX8" fmla="*/ 2329180 w 4617720"/>
              <a:gd name="connsiteY8" fmla="*/ 866140 h 3583940"/>
              <a:gd name="connsiteX9" fmla="*/ 2451100 w 4617720"/>
              <a:gd name="connsiteY9" fmla="*/ 835660 h 3583940"/>
              <a:gd name="connsiteX10" fmla="*/ 2512060 w 4617720"/>
              <a:gd name="connsiteY10" fmla="*/ 591820 h 3583940"/>
              <a:gd name="connsiteX11" fmla="*/ 2481580 w 4617720"/>
              <a:gd name="connsiteY11" fmla="*/ 302260 h 3583940"/>
              <a:gd name="connsiteX12" fmla="*/ 2557780 w 4617720"/>
              <a:gd name="connsiteY12" fmla="*/ 271780 h 3583940"/>
              <a:gd name="connsiteX13" fmla="*/ 2588260 w 4617720"/>
              <a:gd name="connsiteY13" fmla="*/ 134620 h 3583940"/>
              <a:gd name="connsiteX14" fmla="*/ 2862580 w 4617720"/>
              <a:gd name="connsiteY14" fmla="*/ 88900 h 3583940"/>
              <a:gd name="connsiteX15" fmla="*/ 2999740 w 4617720"/>
              <a:gd name="connsiteY15" fmla="*/ 27940 h 3583940"/>
              <a:gd name="connsiteX16" fmla="*/ 3197860 w 4617720"/>
              <a:gd name="connsiteY16" fmla="*/ 27940 h 3583940"/>
              <a:gd name="connsiteX17" fmla="*/ 3335020 w 4617720"/>
              <a:gd name="connsiteY17" fmla="*/ 195580 h 3583940"/>
              <a:gd name="connsiteX18" fmla="*/ 3258820 w 4617720"/>
              <a:gd name="connsiteY18" fmla="*/ 408940 h 3583940"/>
              <a:gd name="connsiteX19" fmla="*/ 3335020 w 4617720"/>
              <a:gd name="connsiteY19" fmla="*/ 698500 h 3583940"/>
              <a:gd name="connsiteX20" fmla="*/ 3792220 w 4617720"/>
              <a:gd name="connsiteY20" fmla="*/ 1170940 h 3583940"/>
              <a:gd name="connsiteX21" fmla="*/ 3883660 w 4617720"/>
              <a:gd name="connsiteY21" fmla="*/ 1384300 h 3583940"/>
              <a:gd name="connsiteX22" fmla="*/ 4218940 w 4617720"/>
              <a:gd name="connsiteY22" fmla="*/ 1658620 h 3583940"/>
              <a:gd name="connsiteX23" fmla="*/ 4279900 w 4617720"/>
              <a:gd name="connsiteY23" fmla="*/ 1887220 h 3583940"/>
              <a:gd name="connsiteX24" fmla="*/ 4478020 w 4617720"/>
              <a:gd name="connsiteY24" fmla="*/ 2024380 h 3583940"/>
              <a:gd name="connsiteX25" fmla="*/ 4554220 w 4617720"/>
              <a:gd name="connsiteY25" fmla="*/ 2268220 h 3583940"/>
              <a:gd name="connsiteX26" fmla="*/ 4615180 w 4617720"/>
              <a:gd name="connsiteY26" fmla="*/ 2344420 h 3583940"/>
              <a:gd name="connsiteX27" fmla="*/ 4538980 w 4617720"/>
              <a:gd name="connsiteY27" fmla="*/ 2466340 h 3583940"/>
              <a:gd name="connsiteX28" fmla="*/ 4508500 w 4617720"/>
              <a:gd name="connsiteY28" fmla="*/ 2618740 h 3583940"/>
              <a:gd name="connsiteX29" fmla="*/ 4462780 w 4617720"/>
              <a:gd name="connsiteY29" fmla="*/ 2755900 h 3583940"/>
              <a:gd name="connsiteX30" fmla="*/ 4432300 w 4617720"/>
              <a:gd name="connsiteY30" fmla="*/ 2908300 h 3583940"/>
              <a:gd name="connsiteX31" fmla="*/ 4371340 w 4617720"/>
              <a:gd name="connsiteY31" fmla="*/ 3136900 h 3583940"/>
              <a:gd name="connsiteX32" fmla="*/ 4356100 w 4617720"/>
              <a:gd name="connsiteY32" fmla="*/ 3319780 h 3583940"/>
              <a:gd name="connsiteX33" fmla="*/ 4295140 w 4617720"/>
              <a:gd name="connsiteY33" fmla="*/ 3304540 h 3583940"/>
              <a:gd name="connsiteX34" fmla="*/ 4020820 w 4617720"/>
              <a:gd name="connsiteY34" fmla="*/ 3304540 h 3583940"/>
              <a:gd name="connsiteX35" fmla="*/ 3914140 w 4617720"/>
              <a:gd name="connsiteY35" fmla="*/ 3517900 h 3583940"/>
              <a:gd name="connsiteX36" fmla="*/ 3868420 w 4617720"/>
              <a:gd name="connsiteY36" fmla="*/ 3578860 h 3583940"/>
              <a:gd name="connsiteX37" fmla="*/ 3822700 w 4617720"/>
              <a:gd name="connsiteY37" fmla="*/ 3548380 h 3583940"/>
              <a:gd name="connsiteX38" fmla="*/ 2237740 w 4617720"/>
              <a:gd name="connsiteY38" fmla="*/ 3456940 h 3583940"/>
              <a:gd name="connsiteX39" fmla="*/ 1963420 w 4617720"/>
              <a:gd name="connsiteY39" fmla="*/ 3304540 h 3583940"/>
              <a:gd name="connsiteX40" fmla="*/ 1734820 w 4617720"/>
              <a:gd name="connsiteY40" fmla="*/ 3228340 h 3583940"/>
              <a:gd name="connsiteX41" fmla="*/ 469900 w 4617720"/>
              <a:gd name="connsiteY41" fmla="*/ 3243580 h 3583940"/>
              <a:gd name="connsiteX42" fmla="*/ 73660 w 4617720"/>
              <a:gd name="connsiteY42" fmla="*/ 3228340 h 3583940"/>
              <a:gd name="connsiteX43" fmla="*/ 27940 w 4617720"/>
              <a:gd name="connsiteY43" fmla="*/ 3075940 h 3583940"/>
              <a:gd name="connsiteX44" fmla="*/ 165100 w 4617720"/>
              <a:gd name="connsiteY44" fmla="*/ 2816860 h 3583940"/>
              <a:gd name="connsiteX45" fmla="*/ 180340 w 4617720"/>
              <a:gd name="connsiteY45" fmla="*/ 2649220 h 3583940"/>
              <a:gd name="connsiteX46" fmla="*/ 104140 w 4617720"/>
              <a:gd name="connsiteY46" fmla="*/ 2557780 h 3583940"/>
              <a:gd name="connsiteX47" fmla="*/ 241300 w 4617720"/>
              <a:gd name="connsiteY47" fmla="*/ 2222500 h 3583940"/>
              <a:gd name="connsiteX48" fmla="*/ 424180 w 4617720"/>
              <a:gd name="connsiteY48" fmla="*/ 1917700 h 3583940"/>
              <a:gd name="connsiteX49" fmla="*/ 500380 w 4617720"/>
              <a:gd name="connsiteY49" fmla="*/ 1643380 h 3583940"/>
              <a:gd name="connsiteX50" fmla="*/ 546100 w 4617720"/>
              <a:gd name="connsiteY50" fmla="*/ 1521460 h 3583940"/>
              <a:gd name="connsiteX51" fmla="*/ 317500 w 4617720"/>
              <a:gd name="connsiteY51" fmla="*/ 1384300 h 3583940"/>
              <a:gd name="connsiteX52" fmla="*/ 119380 w 4617720"/>
              <a:gd name="connsiteY52" fmla="*/ 1384300 h 3583940"/>
              <a:gd name="connsiteX53" fmla="*/ 195580 w 4617720"/>
              <a:gd name="connsiteY53" fmla="*/ 1109980 h 3583940"/>
              <a:gd name="connsiteX54" fmla="*/ 271780 w 4617720"/>
              <a:gd name="connsiteY54" fmla="*/ 896620 h 3583940"/>
              <a:gd name="connsiteX55" fmla="*/ 271780 w 4617720"/>
              <a:gd name="connsiteY55" fmla="*/ 744220 h 3583940"/>
              <a:gd name="connsiteX56" fmla="*/ 317500 w 4617720"/>
              <a:gd name="connsiteY56" fmla="*/ 652780 h 3583940"/>
              <a:gd name="connsiteX57" fmla="*/ 363220 w 4617720"/>
              <a:gd name="connsiteY57" fmla="*/ 622300 h 35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617720" h="3583940">
                <a:moveTo>
                  <a:pt x="363220" y="622300"/>
                </a:moveTo>
                <a:cubicBezTo>
                  <a:pt x="477520" y="665480"/>
                  <a:pt x="861060" y="838200"/>
                  <a:pt x="1003300" y="911860"/>
                </a:cubicBezTo>
                <a:cubicBezTo>
                  <a:pt x="1145540" y="985520"/>
                  <a:pt x="1160780" y="1064260"/>
                  <a:pt x="1216660" y="1064260"/>
                </a:cubicBezTo>
                <a:cubicBezTo>
                  <a:pt x="1272540" y="1064260"/>
                  <a:pt x="1259840" y="919480"/>
                  <a:pt x="1338580" y="911860"/>
                </a:cubicBezTo>
                <a:cubicBezTo>
                  <a:pt x="1417320" y="904240"/>
                  <a:pt x="1602740" y="1010920"/>
                  <a:pt x="1689100" y="1018540"/>
                </a:cubicBezTo>
                <a:cubicBezTo>
                  <a:pt x="1775460" y="1026160"/>
                  <a:pt x="1813560" y="962660"/>
                  <a:pt x="1856740" y="957580"/>
                </a:cubicBezTo>
                <a:cubicBezTo>
                  <a:pt x="1899920" y="952500"/>
                  <a:pt x="1897380" y="998220"/>
                  <a:pt x="1948180" y="988060"/>
                </a:cubicBezTo>
                <a:cubicBezTo>
                  <a:pt x="1998980" y="977900"/>
                  <a:pt x="2098040" y="916940"/>
                  <a:pt x="2161540" y="896620"/>
                </a:cubicBezTo>
                <a:cubicBezTo>
                  <a:pt x="2225040" y="876300"/>
                  <a:pt x="2280920" y="876300"/>
                  <a:pt x="2329180" y="866140"/>
                </a:cubicBezTo>
                <a:cubicBezTo>
                  <a:pt x="2377440" y="855980"/>
                  <a:pt x="2420620" y="881380"/>
                  <a:pt x="2451100" y="835660"/>
                </a:cubicBezTo>
                <a:cubicBezTo>
                  <a:pt x="2481580" y="789940"/>
                  <a:pt x="2506980" y="680720"/>
                  <a:pt x="2512060" y="591820"/>
                </a:cubicBezTo>
                <a:cubicBezTo>
                  <a:pt x="2517140" y="502920"/>
                  <a:pt x="2473960" y="355600"/>
                  <a:pt x="2481580" y="302260"/>
                </a:cubicBezTo>
                <a:cubicBezTo>
                  <a:pt x="2489200" y="248920"/>
                  <a:pt x="2540000" y="299720"/>
                  <a:pt x="2557780" y="271780"/>
                </a:cubicBezTo>
                <a:cubicBezTo>
                  <a:pt x="2575560" y="243840"/>
                  <a:pt x="2537460" y="165100"/>
                  <a:pt x="2588260" y="134620"/>
                </a:cubicBezTo>
                <a:cubicBezTo>
                  <a:pt x="2639060" y="104140"/>
                  <a:pt x="2794000" y="106680"/>
                  <a:pt x="2862580" y="88900"/>
                </a:cubicBezTo>
                <a:cubicBezTo>
                  <a:pt x="2931160" y="71120"/>
                  <a:pt x="2943860" y="38100"/>
                  <a:pt x="2999740" y="27940"/>
                </a:cubicBezTo>
                <a:cubicBezTo>
                  <a:pt x="3055620" y="17780"/>
                  <a:pt x="3141980" y="0"/>
                  <a:pt x="3197860" y="27940"/>
                </a:cubicBezTo>
                <a:cubicBezTo>
                  <a:pt x="3253740" y="55880"/>
                  <a:pt x="3324860" y="132080"/>
                  <a:pt x="3335020" y="195580"/>
                </a:cubicBezTo>
                <a:cubicBezTo>
                  <a:pt x="3345180" y="259080"/>
                  <a:pt x="3258820" y="325120"/>
                  <a:pt x="3258820" y="408940"/>
                </a:cubicBezTo>
                <a:cubicBezTo>
                  <a:pt x="3258820" y="492760"/>
                  <a:pt x="3246120" y="571500"/>
                  <a:pt x="3335020" y="698500"/>
                </a:cubicBezTo>
                <a:cubicBezTo>
                  <a:pt x="3423920" y="825500"/>
                  <a:pt x="3700780" y="1056640"/>
                  <a:pt x="3792220" y="1170940"/>
                </a:cubicBezTo>
                <a:cubicBezTo>
                  <a:pt x="3883660" y="1285240"/>
                  <a:pt x="3812540" y="1303020"/>
                  <a:pt x="3883660" y="1384300"/>
                </a:cubicBezTo>
                <a:cubicBezTo>
                  <a:pt x="3954780" y="1465580"/>
                  <a:pt x="4152900" y="1574800"/>
                  <a:pt x="4218940" y="1658620"/>
                </a:cubicBezTo>
                <a:cubicBezTo>
                  <a:pt x="4284980" y="1742440"/>
                  <a:pt x="4236720" y="1826260"/>
                  <a:pt x="4279900" y="1887220"/>
                </a:cubicBezTo>
                <a:cubicBezTo>
                  <a:pt x="4323080" y="1948180"/>
                  <a:pt x="4432300" y="1960880"/>
                  <a:pt x="4478020" y="2024380"/>
                </a:cubicBezTo>
                <a:cubicBezTo>
                  <a:pt x="4523740" y="2087880"/>
                  <a:pt x="4531360" y="2214880"/>
                  <a:pt x="4554220" y="2268220"/>
                </a:cubicBezTo>
                <a:cubicBezTo>
                  <a:pt x="4577080" y="2321560"/>
                  <a:pt x="4617720" y="2311400"/>
                  <a:pt x="4615180" y="2344420"/>
                </a:cubicBezTo>
                <a:cubicBezTo>
                  <a:pt x="4612640" y="2377440"/>
                  <a:pt x="4556760" y="2420620"/>
                  <a:pt x="4538980" y="2466340"/>
                </a:cubicBezTo>
                <a:cubicBezTo>
                  <a:pt x="4521200" y="2512060"/>
                  <a:pt x="4521200" y="2570480"/>
                  <a:pt x="4508500" y="2618740"/>
                </a:cubicBezTo>
                <a:cubicBezTo>
                  <a:pt x="4495800" y="2667000"/>
                  <a:pt x="4475480" y="2707640"/>
                  <a:pt x="4462780" y="2755900"/>
                </a:cubicBezTo>
                <a:cubicBezTo>
                  <a:pt x="4450080" y="2804160"/>
                  <a:pt x="4447540" y="2844800"/>
                  <a:pt x="4432300" y="2908300"/>
                </a:cubicBezTo>
                <a:cubicBezTo>
                  <a:pt x="4417060" y="2971800"/>
                  <a:pt x="4384040" y="3068320"/>
                  <a:pt x="4371340" y="3136900"/>
                </a:cubicBezTo>
                <a:cubicBezTo>
                  <a:pt x="4358640" y="3205480"/>
                  <a:pt x="4368800" y="3291840"/>
                  <a:pt x="4356100" y="3319780"/>
                </a:cubicBezTo>
                <a:cubicBezTo>
                  <a:pt x="4343400" y="3347720"/>
                  <a:pt x="4351020" y="3307080"/>
                  <a:pt x="4295140" y="3304540"/>
                </a:cubicBezTo>
                <a:cubicBezTo>
                  <a:pt x="4239260" y="3302000"/>
                  <a:pt x="4084320" y="3268980"/>
                  <a:pt x="4020820" y="3304540"/>
                </a:cubicBezTo>
                <a:cubicBezTo>
                  <a:pt x="3957320" y="3340100"/>
                  <a:pt x="3939540" y="3472180"/>
                  <a:pt x="3914140" y="3517900"/>
                </a:cubicBezTo>
                <a:cubicBezTo>
                  <a:pt x="3888740" y="3563620"/>
                  <a:pt x="3883660" y="3573780"/>
                  <a:pt x="3868420" y="3578860"/>
                </a:cubicBezTo>
                <a:cubicBezTo>
                  <a:pt x="3853180" y="3583940"/>
                  <a:pt x="4094480" y="3568700"/>
                  <a:pt x="3822700" y="3548380"/>
                </a:cubicBezTo>
                <a:cubicBezTo>
                  <a:pt x="3550920" y="3528060"/>
                  <a:pt x="2547620" y="3497580"/>
                  <a:pt x="2237740" y="3456940"/>
                </a:cubicBezTo>
                <a:cubicBezTo>
                  <a:pt x="1927860" y="3416300"/>
                  <a:pt x="2047240" y="3342640"/>
                  <a:pt x="1963420" y="3304540"/>
                </a:cubicBezTo>
                <a:cubicBezTo>
                  <a:pt x="1879600" y="3266440"/>
                  <a:pt x="1983740" y="3238500"/>
                  <a:pt x="1734820" y="3228340"/>
                </a:cubicBezTo>
                <a:cubicBezTo>
                  <a:pt x="1485900" y="3218180"/>
                  <a:pt x="746760" y="3243580"/>
                  <a:pt x="469900" y="3243580"/>
                </a:cubicBezTo>
                <a:cubicBezTo>
                  <a:pt x="193040" y="3243580"/>
                  <a:pt x="147320" y="3256280"/>
                  <a:pt x="73660" y="3228340"/>
                </a:cubicBezTo>
                <a:cubicBezTo>
                  <a:pt x="0" y="3200400"/>
                  <a:pt x="12700" y="3144520"/>
                  <a:pt x="27940" y="3075940"/>
                </a:cubicBezTo>
                <a:cubicBezTo>
                  <a:pt x="43180" y="3007360"/>
                  <a:pt x="139700" y="2887980"/>
                  <a:pt x="165100" y="2816860"/>
                </a:cubicBezTo>
                <a:cubicBezTo>
                  <a:pt x="190500" y="2745740"/>
                  <a:pt x="190500" y="2692400"/>
                  <a:pt x="180340" y="2649220"/>
                </a:cubicBezTo>
                <a:cubicBezTo>
                  <a:pt x="170180" y="2606040"/>
                  <a:pt x="93980" y="2628900"/>
                  <a:pt x="104140" y="2557780"/>
                </a:cubicBezTo>
                <a:cubicBezTo>
                  <a:pt x="114300" y="2486660"/>
                  <a:pt x="187960" y="2329180"/>
                  <a:pt x="241300" y="2222500"/>
                </a:cubicBezTo>
                <a:cubicBezTo>
                  <a:pt x="294640" y="2115820"/>
                  <a:pt x="381000" y="2014220"/>
                  <a:pt x="424180" y="1917700"/>
                </a:cubicBezTo>
                <a:cubicBezTo>
                  <a:pt x="467360" y="1821180"/>
                  <a:pt x="480060" y="1709420"/>
                  <a:pt x="500380" y="1643380"/>
                </a:cubicBezTo>
                <a:cubicBezTo>
                  <a:pt x="520700" y="1577340"/>
                  <a:pt x="576580" y="1564640"/>
                  <a:pt x="546100" y="1521460"/>
                </a:cubicBezTo>
                <a:cubicBezTo>
                  <a:pt x="515620" y="1478280"/>
                  <a:pt x="388620" y="1407160"/>
                  <a:pt x="317500" y="1384300"/>
                </a:cubicBezTo>
                <a:cubicBezTo>
                  <a:pt x="246380" y="1361440"/>
                  <a:pt x="139700" y="1430020"/>
                  <a:pt x="119380" y="1384300"/>
                </a:cubicBezTo>
                <a:cubicBezTo>
                  <a:pt x="99060" y="1338580"/>
                  <a:pt x="170180" y="1191260"/>
                  <a:pt x="195580" y="1109980"/>
                </a:cubicBezTo>
                <a:cubicBezTo>
                  <a:pt x="220980" y="1028700"/>
                  <a:pt x="259080" y="957580"/>
                  <a:pt x="271780" y="896620"/>
                </a:cubicBezTo>
                <a:cubicBezTo>
                  <a:pt x="284480" y="835660"/>
                  <a:pt x="264160" y="784860"/>
                  <a:pt x="271780" y="744220"/>
                </a:cubicBezTo>
                <a:cubicBezTo>
                  <a:pt x="279400" y="703580"/>
                  <a:pt x="299720" y="673100"/>
                  <a:pt x="317500" y="652780"/>
                </a:cubicBezTo>
                <a:cubicBezTo>
                  <a:pt x="335280" y="632460"/>
                  <a:pt x="248920" y="579120"/>
                  <a:pt x="363220" y="622300"/>
                </a:cubicBezTo>
                <a:close/>
              </a:path>
            </a:pathLst>
          </a:custGeom>
          <a:noFill/>
          <a:ln w="76200">
            <a:solidFill>
              <a:srgbClr val="FF0000"/>
            </a:solidFill>
            <a:prstDash val="sysDot"/>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1752600" y="5334000"/>
            <a:ext cx="3497689" cy="584775"/>
          </a:xfrm>
          <a:prstGeom prst="rect">
            <a:avLst/>
          </a:prstGeom>
          <a:solidFill>
            <a:schemeClr val="bg1"/>
          </a:solidFill>
        </p:spPr>
        <p:txBody>
          <a:bodyPr wrap="none" rtlCol="0">
            <a:spAutoFit/>
          </a:bodyPr>
          <a:lstStyle/>
          <a:p>
            <a:r>
              <a:rPr lang="en-US" sz="3200" dirty="0" smtClean="0">
                <a:solidFill>
                  <a:srgbClr val="FF0000"/>
                </a:solidFill>
                <a:effectLst>
                  <a:outerShdw dist="50800" dir="5400000" algn="ctr" rotWithShape="0">
                    <a:schemeClr val="tx1"/>
                  </a:outerShdw>
                </a:effectLst>
              </a:rPr>
              <a:t>Creek War: 1813-14</a:t>
            </a:r>
            <a:endParaRPr lang="en-US" sz="3200" dirty="0">
              <a:solidFill>
                <a:srgbClr val="FF0000"/>
              </a:solidFill>
              <a:effectLst>
                <a:outerShdw dist="50800" dir="5400000" algn="ctr" rotWithShape="0">
                  <a:schemeClr val="tx1"/>
                </a:outerShdw>
              </a:effectLst>
            </a:endParaRPr>
          </a:p>
        </p:txBody>
      </p:sp>
      <p:pic>
        <p:nvPicPr>
          <p:cNvPr id="59" name="Picture 2"/>
          <p:cNvPicPr>
            <a:picLocks noChangeAspect="1" noChangeArrowheads="1"/>
          </p:cNvPicPr>
          <p:nvPr/>
        </p:nvPicPr>
        <p:blipFill>
          <a:blip r:embed="rId2"/>
          <a:srcRect l="32710" t="42729" r="59813" b="52244"/>
          <a:stretch>
            <a:fillRect/>
          </a:stretch>
        </p:blipFill>
        <p:spPr bwMode="auto">
          <a:xfrm>
            <a:off x="3124200" y="3657600"/>
            <a:ext cx="609600" cy="304800"/>
          </a:xfrm>
          <a:prstGeom prst="rect">
            <a:avLst/>
          </a:prstGeom>
          <a:noFill/>
          <a:ln w="9525">
            <a:noFill/>
            <a:miter lim="800000"/>
            <a:headEnd/>
            <a:tailEnd/>
          </a:ln>
          <a:effectLst/>
        </p:spPr>
      </p:pic>
      <p:sp>
        <p:nvSpPr>
          <p:cNvPr id="55" name="Freeform 54"/>
          <p:cNvSpPr>
            <a:spLocks noChangeAspect="1"/>
          </p:cNvSpPr>
          <p:nvPr/>
        </p:nvSpPr>
        <p:spPr>
          <a:xfrm>
            <a:off x="2514600" y="2362200"/>
            <a:ext cx="1752600" cy="2957261"/>
          </a:xfrm>
          <a:custGeom>
            <a:avLst/>
            <a:gdLst>
              <a:gd name="connsiteX0" fmla="*/ 749300 w 1104900"/>
              <a:gd name="connsiteY0" fmla="*/ 121920 h 1864360"/>
              <a:gd name="connsiteX1" fmla="*/ 474980 w 1104900"/>
              <a:gd name="connsiteY1" fmla="*/ 0 h 1864360"/>
              <a:gd name="connsiteX2" fmla="*/ 292100 w 1104900"/>
              <a:gd name="connsiteY2" fmla="*/ 121920 h 1864360"/>
              <a:gd name="connsiteX3" fmla="*/ 322580 w 1104900"/>
              <a:gd name="connsiteY3" fmla="*/ 182880 h 1864360"/>
              <a:gd name="connsiteX4" fmla="*/ 261620 w 1104900"/>
              <a:gd name="connsiteY4" fmla="*/ 335280 h 1864360"/>
              <a:gd name="connsiteX5" fmla="*/ 124460 w 1104900"/>
              <a:gd name="connsiteY5" fmla="*/ 487680 h 1864360"/>
              <a:gd name="connsiteX6" fmla="*/ 139700 w 1104900"/>
              <a:gd name="connsiteY6" fmla="*/ 609600 h 1864360"/>
              <a:gd name="connsiteX7" fmla="*/ 17780 w 1104900"/>
              <a:gd name="connsiteY7" fmla="*/ 731520 h 1864360"/>
              <a:gd name="connsiteX8" fmla="*/ 33020 w 1104900"/>
              <a:gd name="connsiteY8" fmla="*/ 944880 h 1864360"/>
              <a:gd name="connsiteX9" fmla="*/ 185420 w 1104900"/>
              <a:gd name="connsiteY9" fmla="*/ 1143000 h 1864360"/>
              <a:gd name="connsiteX10" fmla="*/ 185420 w 1104900"/>
              <a:gd name="connsiteY10" fmla="*/ 1310640 h 1864360"/>
              <a:gd name="connsiteX11" fmla="*/ 353060 w 1104900"/>
              <a:gd name="connsiteY11" fmla="*/ 1402080 h 1864360"/>
              <a:gd name="connsiteX12" fmla="*/ 429260 w 1104900"/>
              <a:gd name="connsiteY12" fmla="*/ 1356360 h 1864360"/>
              <a:gd name="connsiteX13" fmla="*/ 993140 w 1104900"/>
              <a:gd name="connsiteY13" fmla="*/ 1813560 h 1864360"/>
              <a:gd name="connsiteX14" fmla="*/ 1038860 w 1104900"/>
              <a:gd name="connsiteY14" fmla="*/ 1661160 h 1864360"/>
              <a:gd name="connsiteX15" fmla="*/ 1038860 w 1104900"/>
              <a:gd name="connsiteY15" fmla="*/ 1539240 h 1864360"/>
              <a:gd name="connsiteX16" fmla="*/ 1099820 w 1104900"/>
              <a:gd name="connsiteY16" fmla="*/ 1341120 h 1864360"/>
              <a:gd name="connsiteX17" fmla="*/ 1069340 w 1104900"/>
              <a:gd name="connsiteY17" fmla="*/ 1158240 h 1864360"/>
              <a:gd name="connsiteX18" fmla="*/ 993140 w 1104900"/>
              <a:gd name="connsiteY18" fmla="*/ 944880 h 1864360"/>
              <a:gd name="connsiteX19" fmla="*/ 886460 w 1104900"/>
              <a:gd name="connsiteY19" fmla="*/ 701040 h 1864360"/>
              <a:gd name="connsiteX20" fmla="*/ 810260 w 1104900"/>
              <a:gd name="connsiteY20" fmla="*/ 259080 h 1864360"/>
              <a:gd name="connsiteX21" fmla="*/ 749300 w 1104900"/>
              <a:gd name="connsiteY21" fmla="*/ 121920 h 18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4900" h="1864360">
                <a:moveTo>
                  <a:pt x="749300" y="121920"/>
                </a:moveTo>
                <a:cubicBezTo>
                  <a:pt x="693420" y="78740"/>
                  <a:pt x="551180" y="0"/>
                  <a:pt x="474980" y="0"/>
                </a:cubicBezTo>
                <a:cubicBezTo>
                  <a:pt x="398780" y="0"/>
                  <a:pt x="317500" y="91440"/>
                  <a:pt x="292100" y="121920"/>
                </a:cubicBezTo>
                <a:cubicBezTo>
                  <a:pt x="266700" y="152400"/>
                  <a:pt x="327660" y="147320"/>
                  <a:pt x="322580" y="182880"/>
                </a:cubicBezTo>
                <a:cubicBezTo>
                  <a:pt x="317500" y="218440"/>
                  <a:pt x="294640" y="284480"/>
                  <a:pt x="261620" y="335280"/>
                </a:cubicBezTo>
                <a:cubicBezTo>
                  <a:pt x="228600" y="386080"/>
                  <a:pt x="144780" y="441960"/>
                  <a:pt x="124460" y="487680"/>
                </a:cubicBezTo>
                <a:cubicBezTo>
                  <a:pt x="104140" y="533400"/>
                  <a:pt x="157480" y="568960"/>
                  <a:pt x="139700" y="609600"/>
                </a:cubicBezTo>
                <a:cubicBezTo>
                  <a:pt x="121920" y="650240"/>
                  <a:pt x="35560" y="675640"/>
                  <a:pt x="17780" y="731520"/>
                </a:cubicBezTo>
                <a:cubicBezTo>
                  <a:pt x="0" y="787400"/>
                  <a:pt x="5080" y="876300"/>
                  <a:pt x="33020" y="944880"/>
                </a:cubicBezTo>
                <a:cubicBezTo>
                  <a:pt x="60960" y="1013460"/>
                  <a:pt x="160020" y="1082040"/>
                  <a:pt x="185420" y="1143000"/>
                </a:cubicBezTo>
                <a:cubicBezTo>
                  <a:pt x="210820" y="1203960"/>
                  <a:pt x="157480" y="1267460"/>
                  <a:pt x="185420" y="1310640"/>
                </a:cubicBezTo>
                <a:cubicBezTo>
                  <a:pt x="213360" y="1353820"/>
                  <a:pt x="312420" y="1394460"/>
                  <a:pt x="353060" y="1402080"/>
                </a:cubicBezTo>
                <a:cubicBezTo>
                  <a:pt x="393700" y="1409700"/>
                  <a:pt x="322580" y="1287780"/>
                  <a:pt x="429260" y="1356360"/>
                </a:cubicBezTo>
                <a:cubicBezTo>
                  <a:pt x="535940" y="1424940"/>
                  <a:pt x="891540" y="1762760"/>
                  <a:pt x="993140" y="1813560"/>
                </a:cubicBezTo>
                <a:cubicBezTo>
                  <a:pt x="1094740" y="1864360"/>
                  <a:pt x="1031240" y="1706880"/>
                  <a:pt x="1038860" y="1661160"/>
                </a:cubicBezTo>
                <a:cubicBezTo>
                  <a:pt x="1046480" y="1615440"/>
                  <a:pt x="1028700" y="1592580"/>
                  <a:pt x="1038860" y="1539240"/>
                </a:cubicBezTo>
                <a:cubicBezTo>
                  <a:pt x="1049020" y="1485900"/>
                  <a:pt x="1094740" y="1404620"/>
                  <a:pt x="1099820" y="1341120"/>
                </a:cubicBezTo>
                <a:cubicBezTo>
                  <a:pt x="1104900" y="1277620"/>
                  <a:pt x="1087120" y="1224280"/>
                  <a:pt x="1069340" y="1158240"/>
                </a:cubicBezTo>
                <a:cubicBezTo>
                  <a:pt x="1051560" y="1092200"/>
                  <a:pt x="1023620" y="1021080"/>
                  <a:pt x="993140" y="944880"/>
                </a:cubicBezTo>
                <a:cubicBezTo>
                  <a:pt x="962660" y="868680"/>
                  <a:pt x="916940" y="815340"/>
                  <a:pt x="886460" y="701040"/>
                </a:cubicBezTo>
                <a:cubicBezTo>
                  <a:pt x="855980" y="586740"/>
                  <a:pt x="828040" y="360680"/>
                  <a:pt x="810260" y="259080"/>
                </a:cubicBezTo>
                <a:cubicBezTo>
                  <a:pt x="792480" y="157480"/>
                  <a:pt x="805180" y="165100"/>
                  <a:pt x="749300" y="121920"/>
                </a:cubicBezTo>
                <a:close/>
              </a:path>
            </a:pathLst>
          </a:custGeom>
          <a:solidFill>
            <a:srgbClr val="FF66CC"/>
          </a:solidFill>
          <a:ln w="63500">
            <a:solidFill>
              <a:schemeClr val="tx1">
                <a:alpha val="75000"/>
              </a:schemeClr>
            </a:solidFill>
          </a:ln>
          <a:effectLst>
            <a:outerShdw dist="508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1993392" y="1271016"/>
            <a:ext cx="508473" cy="477054"/>
            <a:chOff x="-971226" y="1885146"/>
            <a:chExt cx="508473" cy="477054"/>
          </a:xfrm>
        </p:grpSpPr>
        <p:pic>
          <p:nvPicPr>
            <p:cNvPr id="62" name="Picture 2"/>
            <p:cNvPicPr>
              <a:picLocks noChangeAspect="1" noChangeArrowheads="1"/>
            </p:cNvPicPr>
            <p:nvPr/>
          </p:nvPicPr>
          <p:blipFill>
            <a:blip r:embed="rId2"/>
            <a:srcRect l="24299" t="8797" r="71028" b="83663"/>
            <a:stretch>
              <a:fillRect/>
            </a:stretch>
          </p:blipFill>
          <p:spPr bwMode="auto">
            <a:xfrm>
              <a:off x="-914400" y="1905000"/>
              <a:ext cx="381000" cy="457200"/>
            </a:xfrm>
            <a:prstGeom prst="rect">
              <a:avLst/>
            </a:prstGeom>
            <a:noFill/>
            <a:ln w="9525">
              <a:noFill/>
              <a:miter lim="800000"/>
              <a:headEnd/>
              <a:tailEnd/>
            </a:ln>
            <a:effectLst/>
          </p:spPr>
        </p:pic>
        <p:sp>
          <p:nvSpPr>
            <p:cNvPr id="63" name="TextBox 62"/>
            <p:cNvSpPr txBox="1"/>
            <p:nvPr/>
          </p:nvSpPr>
          <p:spPr>
            <a:xfrm>
              <a:off x="-971226" y="1885146"/>
              <a:ext cx="508473" cy="477054"/>
            </a:xfrm>
            <a:prstGeom prst="rect">
              <a:avLst/>
            </a:prstGeom>
            <a:noFill/>
          </p:spPr>
          <p:txBody>
            <a:bodyPr wrap="none" rtlCol="0">
              <a:spAutoFit/>
            </a:bodyPr>
            <a:lstStyle/>
            <a:p>
              <a:r>
                <a:rPr lang="en-US" sz="2500" b="1" dirty="0" smtClean="0"/>
                <a:t>30</a:t>
              </a:r>
              <a:endParaRPr lang="en-US" sz="2500" b="1" dirty="0"/>
            </a:p>
          </p:txBody>
        </p:sp>
      </p:grpSp>
      <p:sp>
        <p:nvSpPr>
          <p:cNvPr id="64" name="TextBox 63"/>
          <p:cNvSpPr txBox="1"/>
          <p:nvPr/>
        </p:nvSpPr>
        <p:spPr>
          <a:xfrm>
            <a:off x="762000" y="1273314"/>
            <a:ext cx="1752600" cy="707886"/>
          </a:xfrm>
          <a:prstGeom prst="rect">
            <a:avLst/>
          </a:prstGeom>
          <a:solidFill>
            <a:schemeClr val="tx1"/>
          </a:solidFill>
        </p:spPr>
        <p:txBody>
          <a:bodyPr wrap="square" rtlCol="0">
            <a:spAutoFit/>
          </a:bodyPr>
          <a:lstStyle/>
          <a:p>
            <a:pPr algn="ctr"/>
            <a:r>
              <a:rPr lang="en-US" sz="4000" b="1" dirty="0" smtClean="0">
                <a:solidFill>
                  <a:schemeClr val="bg1"/>
                </a:solidFill>
              </a:rPr>
              <a:t>1830</a:t>
            </a:r>
            <a:endParaRPr lang="en-US" sz="4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Effect transition="in" filter="fade">
                                      <p:cBhvr>
                                        <p:cTn id="9" dur="1000"/>
                                        <p:tgtEl>
                                          <p:spTgt spid="2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1000" fill="hold"/>
                                        <p:tgtEl>
                                          <p:spTgt spid="33"/>
                                        </p:tgtEl>
                                        <p:attrNameLst>
                                          <p:attrName>ppt_w</p:attrName>
                                        </p:attrNameLst>
                                      </p:cBhvr>
                                      <p:tavLst>
                                        <p:tav tm="0">
                                          <p:val>
                                            <p:fltVal val="0"/>
                                          </p:val>
                                        </p:tav>
                                        <p:tav tm="100000">
                                          <p:val>
                                            <p:strVal val="#ppt_w"/>
                                          </p:val>
                                        </p:tav>
                                      </p:tavLst>
                                    </p:anim>
                                    <p:anim calcmode="lin" valueType="num">
                                      <p:cBhvr>
                                        <p:cTn id="18" dur="1000" fill="hold"/>
                                        <p:tgtEl>
                                          <p:spTgt spid="33"/>
                                        </p:tgtEl>
                                        <p:attrNameLst>
                                          <p:attrName>ppt_h</p:attrName>
                                        </p:attrNameLst>
                                      </p:cBhvr>
                                      <p:tavLst>
                                        <p:tav tm="0">
                                          <p:val>
                                            <p:fltVal val="0"/>
                                          </p:val>
                                        </p:tav>
                                        <p:tav tm="100000">
                                          <p:val>
                                            <p:strVal val="#ppt_h"/>
                                          </p:val>
                                        </p:tav>
                                      </p:tavLst>
                                    </p:anim>
                                    <p:animEffect transition="in" filter="fade">
                                      <p:cBhvr>
                                        <p:cTn id="19" dur="10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1000" fill="hold"/>
                                        <p:tgtEl>
                                          <p:spTgt spid="37"/>
                                        </p:tgtEl>
                                        <p:attrNameLst>
                                          <p:attrName>ppt_w</p:attrName>
                                        </p:attrNameLst>
                                      </p:cBhvr>
                                      <p:tavLst>
                                        <p:tav tm="0">
                                          <p:val>
                                            <p:fltVal val="0"/>
                                          </p:val>
                                        </p:tav>
                                        <p:tav tm="100000">
                                          <p:val>
                                            <p:strVal val="#ppt_w"/>
                                          </p:val>
                                        </p:tav>
                                      </p:tavLst>
                                    </p:anim>
                                    <p:anim calcmode="lin" valueType="num">
                                      <p:cBhvr>
                                        <p:cTn id="28" dur="1000" fill="hold"/>
                                        <p:tgtEl>
                                          <p:spTgt spid="37"/>
                                        </p:tgtEl>
                                        <p:attrNameLst>
                                          <p:attrName>ppt_h</p:attrName>
                                        </p:attrNameLst>
                                      </p:cBhvr>
                                      <p:tavLst>
                                        <p:tav tm="0">
                                          <p:val>
                                            <p:fltVal val="0"/>
                                          </p:val>
                                        </p:tav>
                                        <p:tav tm="100000">
                                          <p:val>
                                            <p:strVal val="#ppt_h"/>
                                          </p:val>
                                        </p:tav>
                                      </p:tavLst>
                                    </p:anim>
                                    <p:animEffect transition="in" filter="fade">
                                      <p:cBhvr>
                                        <p:cTn id="29" dur="1000"/>
                                        <p:tgtEl>
                                          <p:spTgt spid="37"/>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p:cTn id="32" dur="1000" fill="hold"/>
                                        <p:tgtEl>
                                          <p:spTgt spid="36"/>
                                        </p:tgtEl>
                                        <p:attrNameLst>
                                          <p:attrName>ppt_w</p:attrName>
                                        </p:attrNameLst>
                                      </p:cBhvr>
                                      <p:tavLst>
                                        <p:tav tm="0">
                                          <p:val>
                                            <p:fltVal val="0"/>
                                          </p:val>
                                        </p:tav>
                                        <p:tav tm="100000">
                                          <p:val>
                                            <p:strVal val="#ppt_w"/>
                                          </p:val>
                                        </p:tav>
                                      </p:tavLst>
                                    </p:anim>
                                    <p:anim calcmode="lin" valueType="num">
                                      <p:cBhvr>
                                        <p:cTn id="33" dur="1000" fill="hold"/>
                                        <p:tgtEl>
                                          <p:spTgt spid="36"/>
                                        </p:tgtEl>
                                        <p:attrNameLst>
                                          <p:attrName>ppt_h</p:attrName>
                                        </p:attrNameLst>
                                      </p:cBhvr>
                                      <p:tavLst>
                                        <p:tav tm="0">
                                          <p:val>
                                            <p:fltVal val="0"/>
                                          </p:val>
                                        </p:tav>
                                        <p:tav tm="100000">
                                          <p:val>
                                            <p:strVal val="#ppt_h"/>
                                          </p:val>
                                        </p:tav>
                                      </p:tavLst>
                                    </p:anim>
                                    <p:animEffect transition="in" filter="fade">
                                      <p:cBhvr>
                                        <p:cTn id="34" dur="10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0"/>
                                        <p:tgtEl>
                                          <p:spTgt spid="3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10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p:cTn id="45" dur="1000" fill="hold"/>
                                        <p:tgtEl>
                                          <p:spTgt spid="40"/>
                                        </p:tgtEl>
                                        <p:attrNameLst>
                                          <p:attrName>ppt_w</p:attrName>
                                        </p:attrNameLst>
                                      </p:cBhvr>
                                      <p:tavLst>
                                        <p:tav tm="0">
                                          <p:val>
                                            <p:fltVal val="0"/>
                                          </p:val>
                                        </p:tav>
                                        <p:tav tm="100000">
                                          <p:val>
                                            <p:strVal val="#ppt_w"/>
                                          </p:val>
                                        </p:tav>
                                      </p:tavLst>
                                    </p:anim>
                                    <p:anim calcmode="lin" valueType="num">
                                      <p:cBhvr>
                                        <p:cTn id="46" dur="1000" fill="hold"/>
                                        <p:tgtEl>
                                          <p:spTgt spid="40"/>
                                        </p:tgtEl>
                                        <p:attrNameLst>
                                          <p:attrName>ppt_h</p:attrName>
                                        </p:attrNameLst>
                                      </p:cBhvr>
                                      <p:tavLst>
                                        <p:tav tm="0">
                                          <p:val>
                                            <p:fltVal val="0"/>
                                          </p:val>
                                        </p:tav>
                                        <p:tav tm="100000">
                                          <p:val>
                                            <p:strVal val="#ppt_h"/>
                                          </p:val>
                                        </p:tav>
                                      </p:tavLst>
                                    </p:anim>
                                    <p:animEffect transition="in" filter="fade">
                                      <p:cBhvr>
                                        <p:cTn id="47" dur="1000"/>
                                        <p:tgtEl>
                                          <p:spTgt spid="4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1000"/>
                                        <p:tgtEl>
                                          <p:spTgt spid="41"/>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grpId="0" nodeType="clickEffect">
                                  <p:stCondLst>
                                    <p:cond delay="0"/>
                                  </p:stCondLst>
                                  <p:childTnLst>
                                    <p:set>
                                      <p:cBhvr>
                                        <p:cTn id="54" dur="1" fill="hold">
                                          <p:stCondLst>
                                            <p:cond delay="0"/>
                                          </p:stCondLst>
                                        </p:cTn>
                                        <p:tgtEl>
                                          <p:spTgt spid="58"/>
                                        </p:tgtEl>
                                        <p:attrNameLst>
                                          <p:attrName>style.visibility</p:attrName>
                                        </p:attrNameLst>
                                      </p:cBhvr>
                                      <p:to>
                                        <p:strVal val="visible"/>
                                      </p:to>
                                    </p:set>
                                    <p:anim calcmode="lin" valueType="num">
                                      <p:cBhvr>
                                        <p:cTn id="55" dur="1000" fill="hold"/>
                                        <p:tgtEl>
                                          <p:spTgt spid="58"/>
                                        </p:tgtEl>
                                        <p:attrNameLst>
                                          <p:attrName>ppt_w</p:attrName>
                                        </p:attrNameLst>
                                      </p:cBhvr>
                                      <p:tavLst>
                                        <p:tav tm="0">
                                          <p:val>
                                            <p:fltVal val="0"/>
                                          </p:val>
                                        </p:tav>
                                        <p:tav tm="100000">
                                          <p:val>
                                            <p:strVal val="#ppt_w"/>
                                          </p:val>
                                        </p:tav>
                                      </p:tavLst>
                                    </p:anim>
                                    <p:anim calcmode="lin" valueType="num">
                                      <p:cBhvr>
                                        <p:cTn id="56" dur="1000" fill="hold"/>
                                        <p:tgtEl>
                                          <p:spTgt spid="58"/>
                                        </p:tgtEl>
                                        <p:attrNameLst>
                                          <p:attrName>ppt_h</p:attrName>
                                        </p:attrNameLst>
                                      </p:cBhvr>
                                      <p:tavLst>
                                        <p:tav tm="0">
                                          <p:val>
                                            <p:fltVal val="0"/>
                                          </p:val>
                                        </p:tav>
                                        <p:tav tm="100000">
                                          <p:val>
                                            <p:strVal val="#ppt_h"/>
                                          </p:val>
                                        </p:tav>
                                      </p:tavLst>
                                    </p:anim>
                                    <p:animEffect transition="in" filter="fade">
                                      <p:cBhvr>
                                        <p:cTn id="57" dur="1000"/>
                                        <p:tgtEl>
                                          <p:spTgt spid="58"/>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43"/>
                                        </p:tgtEl>
                                        <p:attrNameLst>
                                          <p:attrName>style.visibility</p:attrName>
                                        </p:attrNameLst>
                                      </p:cBhvr>
                                      <p:to>
                                        <p:strVal val="visible"/>
                                      </p:to>
                                    </p:set>
                                    <p:anim calcmode="lin" valueType="num">
                                      <p:cBhvr>
                                        <p:cTn id="62" dur="1000" fill="hold"/>
                                        <p:tgtEl>
                                          <p:spTgt spid="43"/>
                                        </p:tgtEl>
                                        <p:attrNameLst>
                                          <p:attrName>ppt_w</p:attrName>
                                        </p:attrNameLst>
                                      </p:cBhvr>
                                      <p:tavLst>
                                        <p:tav tm="0">
                                          <p:val>
                                            <p:fltVal val="0"/>
                                          </p:val>
                                        </p:tav>
                                        <p:tav tm="100000">
                                          <p:val>
                                            <p:strVal val="#ppt_w"/>
                                          </p:val>
                                        </p:tav>
                                      </p:tavLst>
                                    </p:anim>
                                    <p:anim calcmode="lin" valueType="num">
                                      <p:cBhvr>
                                        <p:cTn id="63" dur="1000" fill="hold"/>
                                        <p:tgtEl>
                                          <p:spTgt spid="43"/>
                                        </p:tgtEl>
                                        <p:attrNameLst>
                                          <p:attrName>ppt_h</p:attrName>
                                        </p:attrNameLst>
                                      </p:cBhvr>
                                      <p:tavLst>
                                        <p:tav tm="0">
                                          <p:val>
                                            <p:fltVal val="0"/>
                                          </p:val>
                                        </p:tav>
                                        <p:tav tm="100000">
                                          <p:val>
                                            <p:strVal val="#ppt_h"/>
                                          </p:val>
                                        </p:tav>
                                      </p:tavLst>
                                    </p:anim>
                                    <p:animEffect transition="in" filter="fade">
                                      <p:cBhvr>
                                        <p:cTn id="64" dur="1000"/>
                                        <p:tgtEl>
                                          <p:spTgt spid="4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1000"/>
                                        <p:tgtEl>
                                          <p:spTgt spid="44"/>
                                        </p:tgtEl>
                                      </p:cBhvr>
                                    </p:animEffect>
                                  </p:childTnLst>
                                </p:cTn>
                              </p:par>
                              <p:par>
                                <p:cTn id="68" presetID="53" presetClass="entr" presetSubtype="0" fill="hold" grpId="0" nodeType="withEffect">
                                  <p:stCondLst>
                                    <p:cond delay="0"/>
                                  </p:stCondLst>
                                  <p:childTnLst>
                                    <p:set>
                                      <p:cBhvr>
                                        <p:cTn id="69" dur="1" fill="hold">
                                          <p:stCondLst>
                                            <p:cond delay="0"/>
                                          </p:stCondLst>
                                        </p:cTn>
                                        <p:tgtEl>
                                          <p:spTgt spid="42"/>
                                        </p:tgtEl>
                                        <p:attrNameLst>
                                          <p:attrName>style.visibility</p:attrName>
                                        </p:attrNameLst>
                                      </p:cBhvr>
                                      <p:to>
                                        <p:strVal val="visible"/>
                                      </p:to>
                                    </p:set>
                                    <p:anim calcmode="lin" valueType="num">
                                      <p:cBhvr>
                                        <p:cTn id="70" dur="1000" fill="hold"/>
                                        <p:tgtEl>
                                          <p:spTgt spid="42"/>
                                        </p:tgtEl>
                                        <p:attrNameLst>
                                          <p:attrName>ppt_w</p:attrName>
                                        </p:attrNameLst>
                                      </p:cBhvr>
                                      <p:tavLst>
                                        <p:tav tm="0">
                                          <p:val>
                                            <p:fltVal val="0"/>
                                          </p:val>
                                        </p:tav>
                                        <p:tav tm="100000">
                                          <p:val>
                                            <p:strVal val="#ppt_w"/>
                                          </p:val>
                                        </p:tav>
                                      </p:tavLst>
                                    </p:anim>
                                    <p:anim calcmode="lin" valueType="num">
                                      <p:cBhvr>
                                        <p:cTn id="71" dur="1000" fill="hold"/>
                                        <p:tgtEl>
                                          <p:spTgt spid="42"/>
                                        </p:tgtEl>
                                        <p:attrNameLst>
                                          <p:attrName>ppt_h</p:attrName>
                                        </p:attrNameLst>
                                      </p:cBhvr>
                                      <p:tavLst>
                                        <p:tav tm="0">
                                          <p:val>
                                            <p:fltVal val="0"/>
                                          </p:val>
                                        </p:tav>
                                        <p:tav tm="100000">
                                          <p:val>
                                            <p:strVal val="#ppt_h"/>
                                          </p:val>
                                        </p:tav>
                                      </p:tavLst>
                                    </p:anim>
                                    <p:animEffect transition="in" filter="fade">
                                      <p:cBhvr>
                                        <p:cTn id="72" dur="1000"/>
                                        <p:tgtEl>
                                          <p:spTgt spid="4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1000"/>
                                        <p:tgtEl>
                                          <p:spTgt spid="4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1000"/>
                                        <p:tgtEl>
                                          <p:spTgt spid="58"/>
                                        </p:tgtEl>
                                      </p:cBhvr>
                                    </p:animEffect>
                                    <p:set>
                                      <p:cBhvr>
                                        <p:cTn id="80" dur="1" fill="hold">
                                          <p:stCondLst>
                                            <p:cond delay="999"/>
                                          </p:stCondLst>
                                        </p:cTn>
                                        <p:tgtEl>
                                          <p:spTgt spid="58"/>
                                        </p:tgtEl>
                                        <p:attrNameLst>
                                          <p:attrName>style.visibility</p:attrName>
                                        </p:attrNameLst>
                                      </p:cBhvr>
                                      <p:to>
                                        <p:strVal val="hidden"/>
                                      </p:to>
                                    </p:set>
                                  </p:childTnLst>
                                </p:cTn>
                              </p:par>
                              <p:par>
                                <p:cTn id="81" presetID="53" presetClass="entr" presetSubtype="0" fill="hold" grpId="0" nodeType="withEffect">
                                  <p:stCondLst>
                                    <p:cond delay="0"/>
                                  </p:stCondLst>
                                  <p:childTnLst>
                                    <p:set>
                                      <p:cBhvr>
                                        <p:cTn id="82" dur="1" fill="hold">
                                          <p:stCondLst>
                                            <p:cond delay="0"/>
                                          </p:stCondLst>
                                        </p:cTn>
                                        <p:tgtEl>
                                          <p:spTgt spid="46"/>
                                        </p:tgtEl>
                                        <p:attrNameLst>
                                          <p:attrName>style.visibility</p:attrName>
                                        </p:attrNameLst>
                                      </p:cBhvr>
                                      <p:to>
                                        <p:strVal val="visible"/>
                                      </p:to>
                                    </p:set>
                                    <p:anim calcmode="lin" valueType="num">
                                      <p:cBhvr>
                                        <p:cTn id="83" dur="1000" fill="hold"/>
                                        <p:tgtEl>
                                          <p:spTgt spid="46"/>
                                        </p:tgtEl>
                                        <p:attrNameLst>
                                          <p:attrName>ppt_w</p:attrName>
                                        </p:attrNameLst>
                                      </p:cBhvr>
                                      <p:tavLst>
                                        <p:tav tm="0">
                                          <p:val>
                                            <p:fltVal val="0"/>
                                          </p:val>
                                        </p:tav>
                                        <p:tav tm="100000">
                                          <p:val>
                                            <p:strVal val="#ppt_w"/>
                                          </p:val>
                                        </p:tav>
                                      </p:tavLst>
                                    </p:anim>
                                    <p:anim calcmode="lin" valueType="num">
                                      <p:cBhvr>
                                        <p:cTn id="84" dur="1000" fill="hold"/>
                                        <p:tgtEl>
                                          <p:spTgt spid="46"/>
                                        </p:tgtEl>
                                        <p:attrNameLst>
                                          <p:attrName>ppt_h</p:attrName>
                                        </p:attrNameLst>
                                      </p:cBhvr>
                                      <p:tavLst>
                                        <p:tav tm="0">
                                          <p:val>
                                            <p:fltVal val="0"/>
                                          </p:val>
                                        </p:tav>
                                        <p:tav tm="100000">
                                          <p:val>
                                            <p:strVal val="#ppt_h"/>
                                          </p:val>
                                        </p:tav>
                                      </p:tavLst>
                                    </p:anim>
                                    <p:animEffect transition="in" filter="fade">
                                      <p:cBhvr>
                                        <p:cTn id="85" dur="1000"/>
                                        <p:tgtEl>
                                          <p:spTgt spid="4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7"/>
                                        </p:tgtEl>
                                        <p:attrNameLst>
                                          <p:attrName>style.visibility</p:attrName>
                                        </p:attrNameLst>
                                      </p:cBhvr>
                                      <p:to>
                                        <p:strVal val="visible"/>
                                      </p:to>
                                    </p:set>
                                    <p:animEffect transition="in" filter="fade">
                                      <p:cBhvr>
                                        <p:cTn id="88" dur="1000"/>
                                        <p:tgtEl>
                                          <p:spTgt spid="47"/>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0" fill="hold" grpId="0" nodeType="clickEffect">
                                  <p:stCondLst>
                                    <p:cond delay="0"/>
                                  </p:stCondLst>
                                  <p:childTnLst>
                                    <p:set>
                                      <p:cBhvr>
                                        <p:cTn id="92" dur="1" fill="hold">
                                          <p:stCondLst>
                                            <p:cond delay="0"/>
                                          </p:stCondLst>
                                        </p:cTn>
                                        <p:tgtEl>
                                          <p:spTgt spid="48"/>
                                        </p:tgtEl>
                                        <p:attrNameLst>
                                          <p:attrName>style.visibility</p:attrName>
                                        </p:attrNameLst>
                                      </p:cBhvr>
                                      <p:to>
                                        <p:strVal val="visible"/>
                                      </p:to>
                                    </p:set>
                                    <p:anim calcmode="lin" valueType="num">
                                      <p:cBhvr>
                                        <p:cTn id="93" dur="1000" fill="hold"/>
                                        <p:tgtEl>
                                          <p:spTgt spid="48"/>
                                        </p:tgtEl>
                                        <p:attrNameLst>
                                          <p:attrName>ppt_w</p:attrName>
                                        </p:attrNameLst>
                                      </p:cBhvr>
                                      <p:tavLst>
                                        <p:tav tm="0">
                                          <p:val>
                                            <p:fltVal val="0"/>
                                          </p:val>
                                        </p:tav>
                                        <p:tav tm="100000">
                                          <p:val>
                                            <p:strVal val="#ppt_w"/>
                                          </p:val>
                                        </p:tav>
                                      </p:tavLst>
                                    </p:anim>
                                    <p:anim calcmode="lin" valueType="num">
                                      <p:cBhvr>
                                        <p:cTn id="94" dur="1000" fill="hold"/>
                                        <p:tgtEl>
                                          <p:spTgt spid="48"/>
                                        </p:tgtEl>
                                        <p:attrNameLst>
                                          <p:attrName>ppt_h</p:attrName>
                                        </p:attrNameLst>
                                      </p:cBhvr>
                                      <p:tavLst>
                                        <p:tav tm="0">
                                          <p:val>
                                            <p:fltVal val="0"/>
                                          </p:val>
                                        </p:tav>
                                        <p:tav tm="100000">
                                          <p:val>
                                            <p:strVal val="#ppt_h"/>
                                          </p:val>
                                        </p:tav>
                                      </p:tavLst>
                                    </p:anim>
                                    <p:animEffect transition="in" filter="fade">
                                      <p:cBhvr>
                                        <p:cTn id="95" dur="1000"/>
                                        <p:tgtEl>
                                          <p:spTgt spid="48"/>
                                        </p:tgtEl>
                                      </p:cBhvr>
                                    </p:animEffect>
                                  </p:childTnLst>
                                </p:cTn>
                              </p:par>
                              <p:par>
                                <p:cTn id="96" presetID="53" presetClass="entr" presetSubtype="0" fill="hold" grpId="0" nodeType="withEffect">
                                  <p:stCondLst>
                                    <p:cond delay="0"/>
                                  </p:stCondLst>
                                  <p:childTnLst>
                                    <p:set>
                                      <p:cBhvr>
                                        <p:cTn id="97" dur="1" fill="hold">
                                          <p:stCondLst>
                                            <p:cond delay="0"/>
                                          </p:stCondLst>
                                        </p:cTn>
                                        <p:tgtEl>
                                          <p:spTgt spid="49"/>
                                        </p:tgtEl>
                                        <p:attrNameLst>
                                          <p:attrName>style.visibility</p:attrName>
                                        </p:attrNameLst>
                                      </p:cBhvr>
                                      <p:to>
                                        <p:strVal val="visible"/>
                                      </p:to>
                                    </p:set>
                                    <p:anim calcmode="lin" valueType="num">
                                      <p:cBhvr>
                                        <p:cTn id="98" dur="1000" fill="hold"/>
                                        <p:tgtEl>
                                          <p:spTgt spid="49"/>
                                        </p:tgtEl>
                                        <p:attrNameLst>
                                          <p:attrName>ppt_w</p:attrName>
                                        </p:attrNameLst>
                                      </p:cBhvr>
                                      <p:tavLst>
                                        <p:tav tm="0">
                                          <p:val>
                                            <p:fltVal val="0"/>
                                          </p:val>
                                        </p:tav>
                                        <p:tav tm="100000">
                                          <p:val>
                                            <p:strVal val="#ppt_w"/>
                                          </p:val>
                                        </p:tav>
                                      </p:tavLst>
                                    </p:anim>
                                    <p:anim calcmode="lin" valueType="num">
                                      <p:cBhvr>
                                        <p:cTn id="99" dur="1000" fill="hold"/>
                                        <p:tgtEl>
                                          <p:spTgt spid="49"/>
                                        </p:tgtEl>
                                        <p:attrNameLst>
                                          <p:attrName>ppt_h</p:attrName>
                                        </p:attrNameLst>
                                      </p:cBhvr>
                                      <p:tavLst>
                                        <p:tav tm="0">
                                          <p:val>
                                            <p:fltVal val="0"/>
                                          </p:val>
                                        </p:tav>
                                        <p:tav tm="100000">
                                          <p:val>
                                            <p:strVal val="#ppt_h"/>
                                          </p:val>
                                        </p:tav>
                                      </p:tavLst>
                                    </p:anim>
                                    <p:animEffect transition="in" filter="fade">
                                      <p:cBhvr>
                                        <p:cTn id="100" dur="1000"/>
                                        <p:tgtEl>
                                          <p:spTgt spid="49"/>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fade">
                                      <p:cBhvr>
                                        <p:cTn id="103" dur="1000"/>
                                        <p:tgtEl>
                                          <p:spTgt spid="50"/>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0" fill="hold" grpId="0" nodeType="clickEffect">
                                  <p:stCondLst>
                                    <p:cond delay="0"/>
                                  </p:stCondLst>
                                  <p:childTnLst>
                                    <p:set>
                                      <p:cBhvr>
                                        <p:cTn id="107" dur="1" fill="hold">
                                          <p:stCondLst>
                                            <p:cond delay="0"/>
                                          </p:stCondLst>
                                        </p:cTn>
                                        <p:tgtEl>
                                          <p:spTgt spid="51"/>
                                        </p:tgtEl>
                                        <p:attrNameLst>
                                          <p:attrName>style.visibility</p:attrName>
                                        </p:attrNameLst>
                                      </p:cBhvr>
                                      <p:to>
                                        <p:strVal val="visible"/>
                                      </p:to>
                                    </p:set>
                                    <p:anim calcmode="lin" valueType="num">
                                      <p:cBhvr>
                                        <p:cTn id="108" dur="1000" fill="hold"/>
                                        <p:tgtEl>
                                          <p:spTgt spid="51"/>
                                        </p:tgtEl>
                                        <p:attrNameLst>
                                          <p:attrName>ppt_w</p:attrName>
                                        </p:attrNameLst>
                                      </p:cBhvr>
                                      <p:tavLst>
                                        <p:tav tm="0">
                                          <p:val>
                                            <p:fltVal val="0"/>
                                          </p:val>
                                        </p:tav>
                                        <p:tav tm="100000">
                                          <p:val>
                                            <p:strVal val="#ppt_w"/>
                                          </p:val>
                                        </p:tav>
                                      </p:tavLst>
                                    </p:anim>
                                    <p:anim calcmode="lin" valueType="num">
                                      <p:cBhvr>
                                        <p:cTn id="109" dur="1000" fill="hold"/>
                                        <p:tgtEl>
                                          <p:spTgt spid="51"/>
                                        </p:tgtEl>
                                        <p:attrNameLst>
                                          <p:attrName>ppt_h</p:attrName>
                                        </p:attrNameLst>
                                      </p:cBhvr>
                                      <p:tavLst>
                                        <p:tav tm="0">
                                          <p:val>
                                            <p:fltVal val="0"/>
                                          </p:val>
                                        </p:tav>
                                        <p:tav tm="100000">
                                          <p:val>
                                            <p:strVal val="#ppt_h"/>
                                          </p:val>
                                        </p:tav>
                                      </p:tavLst>
                                    </p:anim>
                                    <p:animEffect transition="in" filter="fade">
                                      <p:cBhvr>
                                        <p:cTn id="110" dur="1000"/>
                                        <p:tgtEl>
                                          <p:spTgt spid="51"/>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52"/>
                                        </p:tgtEl>
                                        <p:attrNameLst>
                                          <p:attrName>style.visibility</p:attrName>
                                        </p:attrNameLst>
                                      </p:cBhvr>
                                      <p:to>
                                        <p:strVal val="visible"/>
                                      </p:to>
                                    </p:set>
                                    <p:animEffect transition="in" filter="fade">
                                      <p:cBhvr>
                                        <p:cTn id="113" dur="1000"/>
                                        <p:tgtEl>
                                          <p:spTgt spid="52"/>
                                        </p:tgtEl>
                                      </p:cBhvr>
                                    </p:animEffect>
                                  </p:childTnLst>
                                </p:cTn>
                              </p:par>
                            </p:childTnLst>
                          </p:cTn>
                        </p:par>
                      </p:childTnLst>
                    </p:cTn>
                  </p:par>
                  <p:par>
                    <p:cTn id="114" fill="hold">
                      <p:stCondLst>
                        <p:cond delay="indefinite"/>
                      </p:stCondLst>
                      <p:childTnLst>
                        <p:par>
                          <p:cTn id="115" fill="hold">
                            <p:stCondLst>
                              <p:cond delay="0"/>
                            </p:stCondLst>
                            <p:childTnLst>
                              <p:par>
                                <p:cTn id="116" presetID="53" presetClass="entr" presetSubtype="0" fill="hold" grpId="0" nodeType="clickEffect">
                                  <p:stCondLst>
                                    <p:cond delay="0"/>
                                  </p:stCondLst>
                                  <p:childTnLst>
                                    <p:set>
                                      <p:cBhvr>
                                        <p:cTn id="117" dur="1" fill="hold">
                                          <p:stCondLst>
                                            <p:cond delay="0"/>
                                          </p:stCondLst>
                                        </p:cTn>
                                        <p:tgtEl>
                                          <p:spTgt spid="53"/>
                                        </p:tgtEl>
                                        <p:attrNameLst>
                                          <p:attrName>style.visibility</p:attrName>
                                        </p:attrNameLst>
                                      </p:cBhvr>
                                      <p:to>
                                        <p:strVal val="visible"/>
                                      </p:to>
                                    </p:set>
                                    <p:anim calcmode="lin" valueType="num">
                                      <p:cBhvr>
                                        <p:cTn id="118" dur="1000" fill="hold"/>
                                        <p:tgtEl>
                                          <p:spTgt spid="53"/>
                                        </p:tgtEl>
                                        <p:attrNameLst>
                                          <p:attrName>ppt_w</p:attrName>
                                        </p:attrNameLst>
                                      </p:cBhvr>
                                      <p:tavLst>
                                        <p:tav tm="0">
                                          <p:val>
                                            <p:fltVal val="0"/>
                                          </p:val>
                                        </p:tav>
                                        <p:tav tm="100000">
                                          <p:val>
                                            <p:strVal val="#ppt_w"/>
                                          </p:val>
                                        </p:tav>
                                      </p:tavLst>
                                    </p:anim>
                                    <p:anim calcmode="lin" valueType="num">
                                      <p:cBhvr>
                                        <p:cTn id="119" dur="1000" fill="hold"/>
                                        <p:tgtEl>
                                          <p:spTgt spid="53"/>
                                        </p:tgtEl>
                                        <p:attrNameLst>
                                          <p:attrName>ppt_h</p:attrName>
                                        </p:attrNameLst>
                                      </p:cBhvr>
                                      <p:tavLst>
                                        <p:tav tm="0">
                                          <p:val>
                                            <p:fltVal val="0"/>
                                          </p:val>
                                        </p:tav>
                                        <p:tav tm="100000">
                                          <p:val>
                                            <p:strVal val="#ppt_h"/>
                                          </p:val>
                                        </p:tav>
                                      </p:tavLst>
                                    </p:anim>
                                    <p:animEffect transition="in" filter="fade">
                                      <p:cBhvr>
                                        <p:cTn id="120" dur="1000"/>
                                        <p:tgtEl>
                                          <p:spTgt spid="53"/>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54"/>
                                        </p:tgtEl>
                                        <p:attrNameLst>
                                          <p:attrName>style.visibility</p:attrName>
                                        </p:attrNameLst>
                                      </p:cBhvr>
                                      <p:to>
                                        <p:strVal val="visible"/>
                                      </p:to>
                                    </p:set>
                                    <p:animEffect transition="in" filter="fade">
                                      <p:cBhvr>
                                        <p:cTn id="123" dur="1000"/>
                                        <p:tgtEl>
                                          <p:spTgt spid="54"/>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grpId="1" nodeType="clickEffect">
                                  <p:stCondLst>
                                    <p:cond delay="0"/>
                                  </p:stCondLst>
                                  <p:childTnLst>
                                    <p:animEffect transition="out" filter="fade">
                                      <p:cBhvr>
                                        <p:cTn id="127" dur="1000"/>
                                        <p:tgtEl>
                                          <p:spTgt spid="44"/>
                                        </p:tgtEl>
                                      </p:cBhvr>
                                    </p:animEffect>
                                    <p:set>
                                      <p:cBhvr>
                                        <p:cTn id="128" dur="1" fill="hold">
                                          <p:stCondLst>
                                            <p:cond delay="999"/>
                                          </p:stCondLst>
                                        </p:cTn>
                                        <p:tgtEl>
                                          <p:spTgt spid="44"/>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1000"/>
                                        <p:tgtEl>
                                          <p:spTgt spid="54"/>
                                        </p:tgtEl>
                                      </p:cBhvr>
                                    </p:animEffect>
                                    <p:set>
                                      <p:cBhvr>
                                        <p:cTn id="131" dur="1" fill="hold">
                                          <p:stCondLst>
                                            <p:cond delay="999"/>
                                          </p:stCondLst>
                                        </p:cTn>
                                        <p:tgtEl>
                                          <p:spTgt spid="54"/>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1000"/>
                                        <p:tgtEl>
                                          <p:spTgt spid="52"/>
                                        </p:tgtEl>
                                      </p:cBhvr>
                                    </p:animEffect>
                                    <p:set>
                                      <p:cBhvr>
                                        <p:cTn id="134" dur="1" fill="hold">
                                          <p:stCondLst>
                                            <p:cond delay="999"/>
                                          </p:stCondLst>
                                        </p:cTn>
                                        <p:tgtEl>
                                          <p:spTgt spid="52"/>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1000"/>
                                        <p:tgtEl>
                                          <p:spTgt spid="41"/>
                                        </p:tgtEl>
                                      </p:cBhvr>
                                    </p:animEffect>
                                    <p:set>
                                      <p:cBhvr>
                                        <p:cTn id="137" dur="1" fill="hold">
                                          <p:stCondLst>
                                            <p:cond delay="999"/>
                                          </p:stCondLst>
                                        </p:cTn>
                                        <p:tgtEl>
                                          <p:spTgt spid="41"/>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1000"/>
                                        <p:tgtEl>
                                          <p:spTgt spid="50"/>
                                        </p:tgtEl>
                                      </p:cBhvr>
                                    </p:animEffect>
                                    <p:set>
                                      <p:cBhvr>
                                        <p:cTn id="140" dur="1" fill="hold">
                                          <p:stCondLst>
                                            <p:cond delay="999"/>
                                          </p:stCondLst>
                                        </p:cTn>
                                        <p:tgtEl>
                                          <p:spTgt spid="50"/>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1000"/>
                                        <p:tgtEl>
                                          <p:spTgt spid="45"/>
                                        </p:tgtEl>
                                      </p:cBhvr>
                                    </p:animEffect>
                                    <p:set>
                                      <p:cBhvr>
                                        <p:cTn id="143" dur="1" fill="hold">
                                          <p:stCondLst>
                                            <p:cond delay="999"/>
                                          </p:stCondLst>
                                        </p:cTn>
                                        <p:tgtEl>
                                          <p:spTgt spid="45"/>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1000"/>
                                        <p:tgtEl>
                                          <p:spTgt spid="39"/>
                                        </p:tgtEl>
                                      </p:cBhvr>
                                    </p:animEffect>
                                    <p:set>
                                      <p:cBhvr>
                                        <p:cTn id="146" dur="1" fill="hold">
                                          <p:stCondLst>
                                            <p:cond delay="999"/>
                                          </p:stCondLst>
                                        </p:cTn>
                                        <p:tgtEl>
                                          <p:spTgt spid="39"/>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1000"/>
                                        <p:tgtEl>
                                          <p:spTgt spid="35"/>
                                        </p:tgtEl>
                                      </p:cBhvr>
                                    </p:animEffect>
                                    <p:set>
                                      <p:cBhvr>
                                        <p:cTn id="149" dur="1" fill="hold">
                                          <p:stCondLst>
                                            <p:cond delay="999"/>
                                          </p:stCondLst>
                                        </p:cTn>
                                        <p:tgtEl>
                                          <p:spTgt spid="35"/>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1000"/>
                                        <p:tgtEl>
                                          <p:spTgt spid="34"/>
                                        </p:tgtEl>
                                      </p:cBhvr>
                                    </p:animEffect>
                                    <p:set>
                                      <p:cBhvr>
                                        <p:cTn id="152" dur="1" fill="hold">
                                          <p:stCondLst>
                                            <p:cond delay="999"/>
                                          </p:stCondLst>
                                        </p:cTn>
                                        <p:tgtEl>
                                          <p:spTgt spid="34"/>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1000"/>
                                        <p:tgtEl>
                                          <p:spTgt spid="47"/>
                                        </p:tgtEl>
                                      </p:cBhvr>
                                    </p:animEffect>
                                    <p:set>
                                      <p:cBhvr>
                                        <p:cTn id="155" dur="1" fill="hold">
                                          <p:stCondLst>
                                            <p:cond delay="999"/>
                                          </p:stCondLst>
                                        </p:cTn>
                                        <p:tgtEl>
                                          <p:spTgt spid="47"/>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1000"/>
                                        <p:tgtEl>
                                          <p:spTgt spid="38"/>
                                        </p:tgtEl>
                                      </p:cBhvr>
                                    </p:animEffect>
                                    <p:set>
                                      <p:cBhvr>
                                        <p:cTn id="158" dur="1" fill="hold">
                                          <p:stCondLst>
                                            <p:cond delay="999"/>
                                          </p:stCondLst>
                                        </p:cTn>
                                        <p:tgtEl>
                                          <p:spTgt spid="38"/>
                                        </p:tgtEl>
                                        <p:attrNameLst>
                                          <p:attrName>style.visibility</p:attrName>
                                        </p:attrNameLst>
                                      </p:cBhvr>
                                      <p:to>
                                        <p:strVal val="hidden"/>
                                      </p:to>
                                    </p:set>
                                  </p:childTnLst>
                                </p:cTn>
                              </p:par>
                            </p:childTnLst>
                          </p:cTn>
                        </p:par>
                        <p:par>
                          <p:cTn id="159" fill="hold">
                            <p:stCondLst>
                              <p:cond delay="1000"/>
                            </p:stCondLst>
                            <p:childTnLst>
                              <p:par>
                                <p:cTn id="160" presetID="53" presetClass="entr" presetSubtype="0" fill="hold" grpId="0" nodeType="afterEffect">
                                  <p:stCondLst>
                                    <p:cond delay="0"/>
                                  </p:stCondLst>
                                  <p:childTnLst>
                                    <p:set>
                                      <p:cBhvr>
                                        <p:cTn id="161" dur="1" fill="hold">
                                          <p:stCondLst>
                                            <p:cond delay="0"/>
                                          </p:stCondLst>
                                        </p:cTn>
                                        <p:tgtEl>
                                          <p:spTgt spid="64"/>
                                        </p:tgtEl>
                                        <p:attrNameLst>
                                          <p:attrName>style.visibility</p:attrName>
                                        </p:attrNameLst>
                                      </p:cBhvr>
                                      <p:to>
                                        <p:strVal val="visible"/>
                                      </p:to>
                                    </p:set>
                                    <p:anim calcmode="lin" valueType="num">
                                      <p:cBhvr>
                                        <p:cTn id="162" dur="1000" fill="hold"/>
                                        <p:tgtEl>
                                          <p:spTgt spid="64"/>
                                        </p:tgtEl>
                                        <p:attrNameLst>
                                          <p:attrName>ppt_w</p:attrName>
                                        </p:attrNameLst>
                                      </p:cBhvr>
                                      <p:tavLst>
                                        <p:tav tm="0">
                                          <p:val>
                                            <p:fltVal val="0"/>
                                          </p:val>
                                        </p:tav>
                                        <p:tav tm="100000">
                                          <p:val>
                                            <p:strVal val="#ppt_w"/>
                                          </p:val>
                                        </p:tav>
                                      </p:tavLst>
                                    </p:anim>
                                    <p:anim calcmode="lin" valueType="num">
                                      <p:cBhvr>
                                        <p:cTn id="163" dur="1000" fill="hold"/>
                                        <p:tgtEl>
                                          <p:spTgt spid="64"/>
                                        </p:tgtEl>
                                        <p:attrNameLst>
                                          <p:attrName>ppt_h</p:attrName>
                                        </p:attrNameLst>
                                      </p:cBhvr>
                                      <p:tavLst>
                                        <p:tav tm="0">
                                          <p:val>
                                            <p:fltVal val="0"/>
                                          </p:val>
                                        </p:tav>
                                        <p:tav tm="100000">
                                          <p:val>
                                            <p:strVal val="#ppt_h"/>
                                          </p:val>
                                        </p:tav>
                                      </p:tavLst>
                                    </p:anim>
                                    <p:animEffect transition="in" filter="fade">
                                      <p:cBhvr>
                                        <p:cTn id="164" dur="1000"/>
                                        <p:tgtEl>
                                          <p:spTgt spid="64"/>
                                        </p:tgtEl>
                                      </p:cBhvr>
                                    </p:animEffect>
                                  </p:childTnLst>
                                </p:cTn>
                              </p:par>
                            </p:childTnLst>
                          </p:cTn>
                        </p:par>
                        <p:par>
                          <p:cTn id="165" fill="hold">
                            <p:stCondLst>
                              <p:cond delay="2000"/>
                            </p:stCondLst>
                            <p:childTnLst>
                              <p:par>
                                <p:cTn id="166" presetID="22" presetClass="entr" presetSubtype="8" fill="hold" grpId="0" nodeType="afterEffect">
                                  <p:stCondLst>
                                    <p:cond delay="0"/>
                                  </p:stCondLst>
                                  <p:childTnLst>
                                    <p:set>
                                      <p:cBhvr>
                                        <p:cTn id="167" dur="1" fill="hold">
                                          <p:stCondLst>
                                            <p:cond delay="0"/>
                                          </p:stCondLst>
                                        </p:cTn>
                                        <p:tgtEl>
                                          <p:spTgt spid="55"/>
                                        </p:tgtEl>
                                        <p:attrNameLst>
                                          <p:attrName>style.visibility</p:attrName>
                                        </p:attrNameLst>
                                      </p:cBhvr>
                                      <p:to>
                                        <p:strVal val="visible"/>
                                      </p:to>
                                    </p:set>
                                    <p:animEffect transition="in" filter="wipe(left)">
                                      <p:cBhvr>
                                        <p:cTn id="168" dur="1000"/>
                                        <p:tgtEl>
                                          <p:spTgt spid="55"/>
                                        </p:tgtEl>
                                      </p:cBhvr>
                                    </p:animEffect>
                                  </p:childTnLst>
                                </p:cTn>
                              </p:par>
                            </p:childTnLst>
                          </p:cTn>
                        </p:par>
                      </p:childTnLst>
                    </p:cTn>
                  </p:par>
                  <p:par>
                    <p:cTn id="169" fill="hold">
                      <p:stCondLst>
                        <p:cond delay="indefinite"/>
                      </p:stCondLst>
                      <p:childTnLst>
                        <p:par>
                          <p:cTn id="170" fill="hold">
                            <p:stCondLst>
                              <p:cond delay="0"/>
                            </p:stCondLst>
                            <p:childTnLst>
                              <p:par>
                                <p:cTn id="171" presetID="53" presetClass="entr" presetSubtype="0" fill="hold" grpId="0" nodeType="clickEffect">
                                  <p:stCondLst>
                                    <p:cond delay="0"/>
                                  </p:stCondLst>
                                  <p:childTnLst>
                                    <p:set>
                                      <p:cBhvr>
                                        <p:cTn id="172" dur="1" fill="hold">
                                          <p:stCondLst>
                                            <p:cond delay="0"/>
                                          </p:stCondLst>
                                        </p:cTn>
                                        <p:tgtEl>
                                          <p:spTgt spid="57"/>
                                        </p:tgtEl>
                                        <p:attrNameLst>
                                          <p:attrName>style.visibility</p:attrName>
                                        </p:attrNameLst>
                                      </p:cBhvr>
                                      <p:to>
                                        <p:strVal val="visible"/>
                                      </p:to>
                                    </p:set>
                                    <p:anim calcmode="lin" valueType="num">
                                      <p:cBhvr>
                                        <p:cTn id="173" dur="500" fill="hold"/>
                                        <p:tgtEl>
                                          <p:spTgt spid="57"/>
                                        </p:tgtEl>
                                        <p:attrNameLst>
                                          <p:attrName>ppt_w</p:attrName>
                                        </p:attrNameLst>
                                      </p:cBhvr>
                                      <p:tavLst>
                                        <p:tav tm="0">
                                          <p:val>
                                            <p:fltVal val="0"/>
                                          </p:val>
                                        </p:tav>
                                        <p:tav tm="100000">
                                          <p:val>
                                            <p:strVal val="#ppt_w"/>
                                          </p:val>
                                        </p:tav>
                                      </p:tavLst>
                                    </p:anim>
                                    <p:anim calcmode="lin" valueType="num">
                                      <p:cBhvr>
                                        <p:cTn id="174" dur="500" fill="hold"/>
                                        <p:tgtEl>
                                          <p:spTgt spid="57"/>
                                        </p:tgtEl>
                                        <p:attrNameLst>
                                          <p:attrName>ppt_h</p:attrName>
                                        </p:attrNameLst>
                                      </p:cBhvr>
                                      <p:tavLst>
                                        <p:tav tm="0">
                                          <p:val>
                                            <p:fltVal val="0"/>
                                          </p:val>
                                        </p:tav>
                                        <p:tav tm="100000">
                                          <p:val>
                                            <p:strVal val="#ppt_h"/>
                                          </p:val>
                                        </p:tav>
                                      </p:tavLst>
                                    </p:anim>
                                    <p:animEffect transition="in" filter="fade">
                                      <p:cBhvr>
                                        <p:cTn id="17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8" grpId="0" animBg="1"/>
      <p:bldP spid="34" grpId="0"/>
      <p:bldP spid="34" grpId="1"/>
      <p:bldP spid="35" grpId="0"/>
      <p:bldP spid="35" grpId="1"/>
      <p:bldP spid="36" grpId="0" animBg="1"/>
      <p:bldP spid="37" grpId="0" animBg="1"/>
      <p:bldP spid="39" grpId="0"/>
      <p:bldP spid="39" grpId="1"/>
      <p:bldP spid="40" grpId="0" animBg="1"/>
      <p:bldP spid="38" grpId="0"/>
      <p:bldP spid="38" grpId="1"/>
      <p:bldP spid="41" grpId="0"/>
      <p:bldP spid="41" grpId="1"/>
      <p:bldP spid="42" grpId="0" animBg="1"/>
      <p:bldP spid="43" grpId="0" animBg="1"/>
      <p:bldP spid="44" grpId="0"/>
      <p:bldP spid="44" grpId="1"/>
      <p:bldP spid="45" grpId="0"/>
      <p:bldP spid="45" grpId="1"/>
      <p:bldP spid="46" grpId="0" animBg="1"/>
      <p:bldP spid="47" grpId="0"/>
      <p:bldP spid="47" grpId="1"/>
      <p:bldP spid="48" grpId="0" animBg="1"/>
      <p:bldP spid="49" grpId="0" animBg="1"/>
      <p:bldP spid="50" grpId="0"/>
      <p:bldP spid="50" grpId="1"/>
      <p:bldP spid="51" grpId="0" animBg="1"/>
      <p:bldP spid="52" grpId="0"/>
      <p:bldP spid="52" grpId="1"/>
      <p:bldP spid="53" grpId="0" animBg="1"/>
      <p:bldP spid="54" grpId="0"/>
      <p:bldP spid="54" grpId="1"/>
      <p:bldP spid="57" grpId="0" animBg="1"/>
      <p:bldP spid="58" grpId="0" animBg="1"/>
      <p:bldP spid="58" grpId="1" animBg="1"/>
      <p:bldP spid="55" grpId="0" animBg="1"/>
      <p:bldP spid="64" grpId="0" animBg="1"/>
    </p:bldLst>
  </p:timing>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https://upload.wikimedia.org/wikipedia/commons/thumb/b/b0/Creek_land_cessions_1733-1832.jpg/220px-Creek_land_cessions_1733-1832.jpg"/>
          <p:cNvPicPr>
            <a:picLocks noChangeAspect="1" noChangeArrowheads="1"/>
          </p:cNvPicPr>
          <p:nvPr/>
        </p:nvPicPr>
        <p:blipFill>
          <a:blip r:embed="rId2"/>
          <a:srcRect r="1250" b="36809"/>
          <a:stretch>
            <a:fillRect/>
          </a:stretch>
        </p:blipFill>
        <p:spPr bwMode="auto">
          <a:xfrm>
            <a:off x="76200" y="838201"/>
            <a:ext cx="8806744" cy="6019800"/>
          </a:xfrm>
          <a:prstGeom prst="rect">
            <a:avLst/>
          </a:prstGeom>
          <a:noFill/>
        </p:spPr>
      </p:pic>
      <p:pic>
        <p:nvPicPr>
          <p:cNvPr id="3" name="Picture 4" descr="Image result for creek land cessions"/>
          <p:cNvPicPr preferRelativeResize="0">
            <a:picLocks noChangeAspect="1" noChangeArrowheads="1"/>
          </p:cNvPicPr>
          <p:nvPr/>
        </p:nvPicPr>
        <p:blipFill>
          <a:blip r:embed="rId3"/>
          <a:srcRect l="2500" t="3333" r="35000" b="1111"/>
          <a:stretch>
            <a:fillRect/>
          </a:stretch>
        </p:blipFill>
        <p:spPr bwMode="auto">
          <a:xfrm>
            <a:off x="4222780" y="2048256"/>
            <a:ext cx="3200400" cy="3669791"/>
          </a:xfrm>
          <a:prstGeom prst="rect">
            <a:avLst/>
          </a:prstGeom>
          <a:noFill/>
        </p:spPr>
      </p:pic>
      <p:sp>
        <p:nvSpPr>
          <p:cNvPr id="6" name="Freeform 5"/>
          <p:cNvSpPr/>
          <p:nvPr/>
        </p:nvSpPr>
        <p:spPr>
          <a:xfrm>
            <a:off x="2804160" y="2626360"/>
            <a:ext cx="1959555" cy="2625808"/>
          </a:xfrm>
          <a:custGeom>
            <a:avLst/>
            <a:gdLst>
              <a:gd name="connsiteX0" fmla="*/ 601980 w 2578100"/>
              <a:gd name="connsiteY0" fmla="*/ 40640 h 2618740"/>
              <a:gd name="connsiteX1" fmla="*/ 1516380 w 2578100"/>
              <a:gd name="connsiteY1" fmla="*/ 452120 h 2618740"/>
              <a:gd name="connsiteX2" fmla="*/ 1531620 w 2578100"/>
              <a:gd name="connsiteY2" fmla="*/ 497840 h 2618740"/>
              <a:gd name="connsiteX3" fmla="*/ 1409700 w 2578100"/>
              <a:gd name="connsiteY3" fmla="*/ 635000 h 2618740"/>
              <a:gd name="connsiteX4" fmla="*/ 1394460 w 2578100"/>
              <a:gd name="connsiteY4" fmla="*/ 833120 h 2618740"/>
              <a:gd name="connsiteX5" fmla="*/ 1257300 w 2578100"/>
              <a:gd name="connsiteY5" fmla="*/ 970280 h 2618740"/>
              <a:gd name="connsiteX6" fmla="*/ 1181100 w 2578100"/>
              <a:gd name="connsiteY6" fmla="*/ 1198880 h 2618740"/>
              <a:gd name="connsiteX7" fmla="*/ 1333500 w 2578100"/>
              <a:gd name="connsiteY7" fmla="*/ 1336040 h 2618740"/>
              <a:gd name="connsiteX8" fmla="*/ 1394460 w 2578100"/>
              <a:gd name="connsiteY8" fmla="*/ 1579880 h 2618740"/>
              <a:gd name="connsiteX9" fmla="*/ 1470660 w 2578100"/>
              <a:gd name="connsiteY9" fmla="*/ 1686560 h 2618740"/>
              <a:gd name="connsiteX10" fmla="*/ 1562100 w 2578100"/>
              <a:gd name="connsiteY10" fmla="*/ 1579880 h 2618740"/>
              <a:gd name="connsiteX11" fmla="*/ 2125980 w 2578100"/>
              <a:gd name="connsiteY11" fmla="*/ 2021840 h 2618740"/>
              <a:gd name="connsiteX12" fmla="*/ 2217420 w 2578100"/>
              <a:gd name="connsiteY12" fmla="*/ 2021840 h 2618740"/>
              <a:gd name="connsiteX13" fmla="*/ 2202180 w 2578100"/>
              <a:gd name="connsiteY13" fmla="*/ 2189480 h 2618740"/>
              <a:gd name="connsiteX14" fmla="*/ 2186940 w 2578100"/>
              <a:gd name="connsiteY14" fmla="*/ 2372360 h 2618740"/>
              <a:gd name="connsiteX15" fmla="*/ 2202180 w 2578100"/>
              <a:gd name="connsiteY15" fmla="*/ 2463800 h 2618740"/>
              <a:gd name="connsiteX16" fmla="*/ 2263140 w 2578100"/>
              <a:gd name="connsiteY16" fmla="*/ 2540000 h 2618740"/>
              <a:gd name="connsiteX17" fmla="*/ 312420 w 2578100"/>
              <a:gd name="connsiteY17" fmla="*/ 2585720 h 2618740"/>
              <a:gd name="connsiteX18" fmla="*/ 388620 w 2578100"/>
              <a:gd name="connsiteY18" fmla="*/ 2341880 h 2618740"/>
              <a:gd name="connsiteX19" fmla="*/ 480060 w 2578100"/>
              <a:gd name="connsiteY19" fmla="*/ 2128520 h 2618740"/>
              <a:gd name="connsiteX20" fmla="*/ 403860 w 2578100"/>
              <a:gd name="connsiteY20" fmla="*/ 2006600 h 2618740"/>
              <a:gd name="connsiteX21" fmla="*/ 403860 w 2578100"/>
              <a:gd name="connsiteY21" fmla="*/ 1899920 h 2618740"/>
              <a:gd name="connsiteX22" fmla="*/ 556260 w 2578100"/>
              <a:gd name="connsiteY22" fmla="*/ 1579880 h 2618740"/>
              <a:gd name="connsiteX23" fmla="*/ 647700 w 2578100"/>
              <a:gd name="connsiteY23" fmla="*/ 1275080 h 2618740"/>
              <a:gd name="connsiteX24" fmla="*/ 830580 w 2578100"/>
              <a:gd name="connsiteY24" fmla="*/ 1016000 h 2618740"/>
              <a:gd name="connsiteX25" fmla="*/ 723900 w 2578100"/>
              <a:gd name="connsiteY25" fmla="*/ 833120 h 2618740"/>
              <a:gd name="connsiteX26" fmla="*/ 541020 w 2578100"/>
              <a:gd name="connsiteY26" fmla="*/ 741680 h 2618740"/>
              <a:gd name="connsiteX27" fmla="*/ 419100 w 2578100"/>
              <a:gd name="connsiteY27" fmla="*/ 741680 h 2618740"/>
              <a:gd name="connsiteX28" fmla="*/ 449580 w 2578100"/>
              <a:gd name="connsiteY28" fmla="*/ 513080 h 2618740"/>
              <a:gd name="connsiteX29" fmla="*/ 586740 w 2578100"/>
              <a:gd name="connsiteY29" fmla="*/ 208280 h 2618740"/>
              <a:gd name="connsiteX30" fmla="*/ 601980 w 2578100"/>
              <a:gd name="connsiteY30" fmla="*/ 40640 h 2618740"/>
              <a:gd name="connsiteX0" fmla="*/ 601980 w 2263140"/>
              <a:gd name="connsiteY0" fmla="*/ 40640 h 2618740"/>
              <a:gd name="connsiteX1" fmla="*/ 1516380 w 2263140"/>
              <a:gd name="connsiteY1" fmla="*/ 452120 h 2618740"/>
              <a:gd name="connsiteX2" fmla="*/ 1531620 w 2263140"/>
              <a:gd name="connsiteY2" fmla="*/ 497840 h 2618740"/>
              <a:gd name="connsiteX3" fmla="*/ 1409700 w 2263140"/>
              <a:gd name="connsiteY3" fmla="*/ 635000 h 2618740"/>
              <a:gd name="connsiteX4" fmla="*/ 1394460 w 2263140"/>
              <a:gd name="connsiteY4" fmla="*/ 833120 h 2618740"/>
              <a:gd name="connsiteX5" fmla="*/ 1257300 w 2263140"/>
              <a:gd name="connsiteY5" fmla="*/ 970280 h 2618740"/>
              <a:gd name="connsiteX6" fmla="*/ 1181100 w 2263140"/>
              <a:gd name="connsiteY6" fmla="*/ 1198880 h 2618740"/>
              <a:gd name="connsiteX7" fmla="*/ 1333500 w 2263140"/>
              <a:gd name="connsiteY7" fmla="*/ 1336040 h 2618740"/>
              <a:gd name="connsiteX8" fmla="*/ 1394460 w 2263140"/>
              <a:gd name="connsiteY8" fmla="*/ 1579880 h 2618740"/>
              <a:gd name="connsiteX9" fmla="*/ 1470660 w 2263140"/>
              <a:gd name="connsiteY9" fmla="*/ 1686560 h 2618740"/>
              <a:gd name="connsiteX10" fmla="*/ 1562100 w 2263140"/>
              <a:gd name="connsiteY10" fmla="*/ 1579880 h 2618740"/>
              <a:gd name="connsiteX11" fmla="*/ 2125980 w 2263140"/>
              <a:gd name="connsiteY11" fmla="*/ 2021840 h 2618740"/>
              <a:gd name="connsiteX12" fmla="*/ 2217420 w 2263140"/>
              <a:gd name="connsiteY12" fmla="*/ 2021840 h 2618740"/>
              <a:gd name="connsiteX13" fmla="*/ 2202180 w 2263140"/>
              <a:gd name="connsiteY13" fmla="*/ 2189480 h 2618740"/>
              <a:gd name="connsiteX14" fmla="*/ 2186940 w 2263140"/>
              <a:gd name="connsiteY14" fmla="*/ 2372360 h 2618740"/>
              <a:gd name="connsiteX15" fmla="*/ 2202180 w 2263140"/>
              <a:gd name="connsiteY15" fmla="*/ 2463800 h 2618740"/>
              <a:gd name="connsiteX16" fmla="*/ 2263140 w 2263140"/>
              <a:gd name="connsiteY16" fmla="*/ 2540000 h 2618740"/>
              <a:gd name="connsiteX17" fmla="*/ 312420 w 2263140"/>
              <a:gd name="connsiteY17" fmla="*/ 2585720 h 2618740"/>
              <a:gd name="connsiteX18" fmla="*/ 388620 w 2263140"/>
              <a:gd name="connsiteY18" fmla="*/ 2341880 h 2618740"/>
              <a:gd name="connsiteX19" fmla="*/ 480060 w 2263140"/>
              <a:gd name="connsiteY19" fmla="*/ 2128520 h 2618740"/>
              <a:gd name="connsiteX20" fmla="*/ 403860 w 2263140"/>
              <a:gd name="connsiteY20" fmla="*/ 2006600 h 2618740"/>
              <a:gd name="connsiteX21" fmla="*/ 403860 w 2263140"/>
              <a:gd name="connsiteY21" fmla="*/ 1899920 h 2618740"/>
              <a:gd name="connsiteX22" fmla="*/ 556260 w 2263140"/>
              <a:gd name="connsiteY22" fmla="*/ 1579880 h 2618740"/>
              <a:gd name="connsiteX23" fmla="*/ 647700 w 2263140"/>
              <a:gd name="connsiteY23" fmla="*/ 1275080 h 2618740"/>
              <a:gd name="connsiteX24" fmla="*/ 830580 w 2263140"/>
              <a:gd name="connsiteY24" fmla="*/ 1016000 h 2618740"/>
              <a:gd name="connsiteX25" fmla="*/ 723900 w 2263140"/>
              <a:gd name="connsiteY25" fmla="*/ 833120 h 2618740"/>
              <a:gd name="connsiteX26" fmla="*/ 541020 w 2263140"/>
              <a:gd name="connsiteY26" fmla="*/ 741680 h 2618740"/>
              <a:gd name="connsiteX27" fmla="*/ 419100 w 2263140"/>
              <a:gd name="connsiteY27" fmla="*/ 741680 h 2618740"/>
              <a:gd name="connsiteX28" fmla="*/ 449580 w 2263140"/>
              <a:gd name="connsiteY28" fmla="*/ 513080 h 2618740"/>
              <a:gd name="connsiteX29" fmla="*/ 586740 w 2263140"/>
              <a:gd name="connsiteY29" fmla="*/ 208280 h 2618740"/>
              <a:gd name="connsiteX30" fmla="*/ 601980 w 2263140"/>
              <a:gd name="connsiteY30" fmla="*/ 40640 h 2618740"/>
              <a:gd name="connsiteX0" fmla="*/ 289560 w 1950720"/>
              <a:gd name="connsiteY0" fmla="*/ 40640 h 2618740"/>
              <a:gd name="connsiteX1" fmla="*/ 1203960 w 1950720"/>
              <a:gd name="connsiteY1" fmla="*/ 452120 h 2618740"/>
              <a:gd name="connsiteX2" fmla="*/ 1219200 w 1950720"/>
              <a:gd name="connsiteY2" fmla="*/ 497840 h 2618740"/>
              <a:gd name="connsiteX3" fmla="*/ 1097280 w 1950720"/>
              <a:gd name="connsiteY3" fmla="*/ 635000 h 2618740"/>
              <a:gd name="connsiteX4" fmla="*/ 1082040 w 1950720"/>
              <a:gd name="connsiteY4" fmla="*/ 833120 h 2618740"/>
              <a:gd name="connsiteX5" fmla="*/ 944880 w 1950720"/>
              <a:gd name="connsiteY5" fmla="*/ 970280 h 2618740"/>
              <a:gd name="connsiteX6" fmla="*/ 868680 w 1950720"/>
              <a:gd name="connsiteY6" fmla="*/ 1198880 h 2618740"/>
              <a:gd name="connsiteX7" fmla="*/ 1021080 w 1950720"/>
              <a:gd name="connsiteY7" fmla="*/ 1336040 h 2618740"/>
              <a:gd name="connsiteX8" fmla="*/ 1082040 w 1950720"/>
              <a:gd name="connsiteY8" fmla="*/ 1579880 h 2618740"/>
              <a:gd name="connsiteX9" fmla="*/ 1158240 w 1950720"/>
              <a:gd name="connsiteY9" fmla="*/ 1686560 h 2618740"/>
              <a:gd name="connsiteX10" fmla="*/ 1249680 w 1950720"/>
              <a:gd name="connsiteY10" fmla="*/ 1579880 h 2618740"/>
              <a:gd name="connsiteX11" fmla="*/ 1813560 w 1950720"/>
              <a:gd name="connsiteY11" fmla="*/ 2021840 h 2618740"/>
              <a:gd name="connsiteX12" fmla="*/ 1905000 w 1950720"/>
              <a:gd name="connsiteY12" fmla="*/ 2021840 h 2618740"/>
              <a:gd name="connsiteX13" fmla="*/ 1889760 w 1950720"/>
              <a:gd name="connsiteY13" fmla="*/ 2189480 h 2618740"/>
              <a:gd name="connsiteX14" fmla="*/ 1874520 w 1950720"/>
              <a:gd name="connsiteY14" fmla="*/ 2372360 h 2618740"/>
              <a:gd name="connsiteX15" fmla="*/ 1889760 w 1950720"/>
              <a:gd name="connsiteY15" fmla="*/ 2463800 h 2618740"/>
              <a:gd name="connsiteX16" fmla="*/ 1950720 w 1950720"/>
              <a:gd name="connsiteY16" fmla="*/ 2540000 h 2618740"/>
              <a:gd name="connsiteX17" fmla="*/ 0 w 1950720"/>
              <a:gd name="connsiteY17" fmla="*/ 2585720 h 2618740"/>
              <a:gd name="connsiteX18" fmla="*/ 76200 w 1950720"/>
              <a:gd name="connsiteY18" fmla="*/ 2341880 h 2618740"/>
              <a:gd name="connsiteX19" fmla="*/ 167640 w 1950720"/>
              <a:gd name="connsiteY19" fmla="*/ 2128520 h 2618740"/>
              <a:gd name="connsiteX20" fmla="*/ 91440 w 1950720"/>
              <a:gd name="connsiteY20" fmla="*/ 2006600 h 2618740"/>
              <a:gd name="connsiteX21" fmla="*/ 91440 w 1950720"/>
              <a:gd name="connsiteY21" fmla="*/ 1899920 h 2618740"/>
              <a:gd name="connsiteX22" fmla="*/ 243840 w 1950720"/>
              <a:gd name="connsiteY22" fmla="*/ 1579880 h 2618740"/>
              <a:gd name="connsiteX23" fmla="*/ 335280 w 1950720"/>
              <a:gd name="connsiteY23" fmla="*/ 1275080 h 2618740"/>
              <a:gd name="connsiteX24" fmla="*/ 518160 w 1950720"/>
              <a:gd name="connsiteY24" fmla="*/ 1016000 h 2618740"/>
              <a:gd name="connsiteX25" fmla="*/ 411480 w 1950720"/>
              <a:gd name="connsiteY25" fmla="*/ 833120 h 2618740"/>
              <a:gd name="connsiteX26" fmla="*/ 228600 w 1950720"/>
              <a:gd name="connsiteY26" fmla="*/ 741680 h 2618740"/>
              <a:gd name="connsiteX27" fmla="*/ 106680 w 1950720"/>
              <a:gd name="connsiteY27" fmla="*/ 741680 h 2618740"/>
              <a:gd name="connsiteX28" fmla="*/ 137160 w 1950720"/>
              <a:gd name="connsiteY28" fmla="*/ 513080 h 2618740"/>
              <a:gd name="connsiteX29" fmla="*/ 274320 w 1950720"/>
              <a:gd name="connsiteY29" fmla="*/ 208280 h 2618740"/>
              <a:gd name="connsiteX30" fmla="*/ 289560 w 1950720"/>
              <a:gd name="connsiteY30" fmla="*/ 40640 h 2618740"/>
              <a:gd name="connsiteX0" fmla="*/ 289560 w 2267889"/>
              <a:gd name="connsiteY0" fmla="*/ 40640 h 2625808"/>
              <a:gd name="connsiteX1" fmla="*/ 1203960 w 2267889"/>
              <a:gd name="connsiteY1" fmla="*/ 452120 h 2625808"/>
              <a:gd name="connsiteX2" fmla="*/ 1219200 w 2267889"/>
              <a:gd name="connsiteY2" fmla="*/ 497840 h 2625808"/>
              <a:gd name="connsiteX3" fmla="*/ 1097280 w 2267889"/>
              <a:gd name="connsiteY3" fmla="*/ 635000 h 2625808"/>
              <a:gd name="connsiteX4" fmla="*/ 1082040 w 2267889"/>
              <a:gd name="connsiteY4" fmla="*/ 833120 h 2625808"/>
              <a:gd name="connsiteX5" fmla="*/ 944880 w 2267889"/>
              <a:gd name="connsiteY5" fmla="*/ 970280 h 2625808"/>
              <a:gd name="connsiteX6" fmla="*/ 868680 w 2267889"/>
              <a:gd name="connsiteY6" fmla="*/ 1198880 h 2625808"/>
              <a:gd name="connsiteX7" fmla="*/ 1021080 w 2267889"/>
              <a:gd name="connsiteY7" fmla="*/ 1336040 h 2625808"/>
              <a:gd name="connsiteX8" fmla="*/ 1082040 w 2267889"/>
              <a:gd name="connsiteY8" fmla="*/ 1579880 h 2625808"/>
              <a:gd name="connsiteX9" fmla="*/ 1158240 w 2267889"/>
              <a:gd name="connsiteY9" fmla="*/ 1686560 h 2625808"/>
              <a:gd name="connsiteX10" fmla="*/ 1249680 w 2267889"/>
              <a:gd name="connsiteY10" fmla="*/ 1579880 h 2625808"/>
              <a:gd name="connsiteX11" fmla="*/ 1813560 w 2267889"/>
              <a:gd name="connsiteY11" fmla="*/ 2021840 h 2625808"/>
              <a:gd name="connsiteX12" fmla="*/ 1905000 w 2267889"/>
              <a:gd name="connsiteY12" fmla="*/ 2021840 h 2625808"/>
              <a:gd name="connsiteX13" fmla="*/ 1889760 w 2267889"/>
              <a:gd name="connsiteY13" fmla="*/ 2189480 h 2625808"/>
              <a:gd name="connsiteX14" fmla="*/ 1874520 w 2267889"/>
              <a:gd name="connsiteY14" fmla="*/ 2372360 h 2625808"/>
              <a:gd name="connsiteX15" fmla="*/ 1889760 w 2267889"/>
              <a:gd name="connsiteY15" fmla="*/ 2463800 h 2625808"/>
              <a:gd name="connsiteX16" fmla="*/ 1950720 w 2267889"/>
              <a:gd name="connsiteY16" fmla="*/ 2540000 h 2625808"/>
              <a:gd name="connsiteX17" fmla="*/ 1942769 w 2267889"/>
              <a:gd name="connsiteY17" fmla="*/ 2618188 h 2625808"/>
              <a:gd name="connsiteX18" fmla="*/ 0 w 2267889"/>
              <a:gd name="connsiteY18" fmla="*/ 2585720 h 2625808"/>
              <a:gd name="connsiteX19" fmla="*/ 76200 w 2267889"/>
              <a:gd name="connsiteY19" fmla="*/ 2341880 h 2625808"/>
              <a:gd name="connsiteX20" fmla="*/ 167640 w 2267889"/>
              <a:gd name="connsiteY20" fmla="*/ 2128520 h 2625808"/>
              <a:gd name="connsiteX21" fmla="*/ 91440 w 2267889"/>
              <a:gd name="connsiteY21" fmla="*/ 2006600 h 2625808"/>
              <a:gd name="connsiteX22" fmla="*/ 91440 w 2267889"/>
              <a:gd name="connsiteY22" fmla="*/ 1899920 h 2625808"/>
              <a:gd name="connsiteX23" fmla="*/ 243840 w 2267889"/>
              <a:gd name="connsiteY23" fmla="*/ 1579880 h 2625808"/>
              <a:gd name="connsiteX24" fmla="*/ 335280 w 2267889"/>
              <a:gd name="connsiteY24" fmla="*/ 1275080 h 2625808"/>
              <a:gd name="connsiteX25" fmla="*/ 518160 w 2267889"/>
              <a:gd name="connsiteY25" fmla="*/ 1016000 h 2625808"/>
              <a:gd name="connsiteX26" fmla="*/ 411480 w 2267889"/>
              <a:gd name="connsiteY26" fmla="*/ 833120 h 2625808"/>
              <a:gd name="connsiteX27" fmla="*/ 228600 w 2267889"/>
              <a:gd name="connsiteY27" fmla="*/ 741680 h 2625808"/>
              <a:gd name="connsiteX28" fmla="*/ 106680 w 2267889"/>
              <a:gd name="connsiteY28" fmla="*/ 741680 h 2625808"/>
              <a:gd name="connsiteX29" fmla="*/ 137160 w 2267889"/>
              <a:gd name="connsiteY29" fmla="*/ 513080 h 2625808"/>
              <a:gd name="connsiteX30" fmla="*/ 274320 w 2267889"/>
              <a:gd name="connsiteY30" fmla="*/ 208280 h 2625808"/>
              <a:gd name="connsiteX31" fmla="*/ 289560 w 2267889"/>
              <a:gd name="connsiteY31" fmla="*/ 40640 h 2625808"/>
              <a:gd name="connsiteX0" fmla="*/ 289560 w 1959555"/>
              <a:gd name="connsiteY0" fmla="*/ 40640 h 2625808"/>
              <a:gd name="connsiteX1" fmla="*/ 1203960 w 1959555"/>
              <a:gd name="connsiteY1" fmla="*/ 452120 h 2625808"/>
              <a:gd name="connsiteX2" fmla="*/ 1219200 w 1959555"/>
              <a:gd name="connsiteY2" fmla="*/ 497840 h 2625808"/>
              <a:gd name="connsiteX3" fmla="*/ 1097280 w 1959555"/>
              <a:gd name="connsiteY3" fmla="*/ 635000 h 2625808"/>
              <a:gd name="connsiteX4" fmla="*/ 1082040 w 1959555"/>
              <a:gd name="connsiteY4" fmla="*/ 833120 h 2625808"/>
              <a:gd name="connsiteX5" fmla="*/ 944880 w 1959555"/>
              <a:gd name="connsiteY5" fmla="*/ 970280 h 2625808"/>
              <a:gd name="connsiteX6" fmla="*/ 868680 w 1959555"/>
              <a:gd name="connsiteY6" fmla="*/ 1198880 h 2625808"/>
              <a:gd name="connsiteX7" fmla="*/ 1021080 w 1959555"/>
              <a:gd name="connsiteY7" fmla="*/ 1336040 h 2625808"/>
              <a:gd name="connsiteX8" fmla="*/ 1082040 w 1959555"/>
              <a:gd name="connsiteY8" fmla="*/ 1579880 h 2625808"/>
              <a:gd name="connsiteX9" fmla="*/ 1158240 w 1959555"/>
              <a:gd name="connsiteY9" fmla="*/ 1686560 h 2625808"/>
              <a:gd name="connsiteX10" fmla="*/ 1249680 w 1959555"/>
              <a:gd name="connsiteY10" fmla="*/ 1579880 h 2625808"/>
              <a:gd name="connsiteX11" fmla="*/ 1813560 w 1959555"/>
              <a:gd name="connsiteY11" fmla="*/ 2021840 h 2625808"/>
              <a:gd name="connsiteX12" fmla="*/ 1905000 w 1959555"/>
              <a:gd name="connsiteY12" fmla="*/ 2021840 h 2625808"/>
              <a:gd name="connsiteX13" fmla="*/ 1889760 w 1959555"/>
              <a:gd name="connsiteY13" fmla="*/ 2189480 h 2625808"/>
              <a:gd name="connsiteX14" fmla="*/ 1874520 w 1959555"/>
              <a:gd name="connsiteY14" fmla="*/ 2372360 h 2625808"/>
              <a:gd name="connsiteX15" fmla="*/ 1889760 w 1959555"/>
              <a:gd name="connsiteY15" fmla="*/ 2463800 h 2625808"/>
              <a:gd name="connsiteX16" fmla="*/ 1950720 w 1959555"/>
              <a:gd name="connsiteY16" fmla="*/ 2540000 h 2625808"/>
              <a:gd name="connsiteX17" fmla="*/ 1942769 w 1959555"/>
              <a:gd name="connsiteY17" fmla="*/ 2618188 h 2625808"/>
              <a:gd name="connsiteX18" fmla="*/ 0 w 1959555"/>
              <a:gd name="connsiteY18" fmla="*/ 2585720 h 2625808"/>
              <a:gd name="connsiteX19" fmla="*/ 76200 w 1959555"/>
              <a:gd name="connsiteY19" fmla="*/ 2341880 h 2625808"/>
              <a:gd name="connsiteX20" fmla="*/ 167640 w 1959555"/>
              <a:gd name="connsiteY20" fmla="*/ 2128520 h 2625808"/>
              <a:gd name="connsiteX21" fmla="*/ 91440 w 1959555"/>
              <a:gd name="connsiteY21" fmla="*/ 2006600 h 2625808"/>
              <a:gd name="connsiteX22" fmla="*/ 91440 w 1959555"/>
              <a:gd name="connsiteY22" fmla="*/ 1899920 h 2625808"/>
              <a:gd name="connsiteX23" fmla="*/ 243840 w 1959555"/>
              <a:gd name="connsiteY23" fmla="*/ 1579880 h 2625808"/>
              <a:gd name="connsiteX24" fmla="*/ 335280 w 1959555"/>
              <a:gd name="connsiteY24" fmla="*/ 1275080 h 2625808"/>
              <a:gd name="connsiteX25" fmla="*/ 518160 w 1959555"/>
              <a:gd name="connsiteY25" fmla="*/ 1016000 h 2625808"/>
              <a:gd name="connsiteX26" fmla="*/ 411480 w 1959555"/>
              <a:gd name="connsiteY26" fmla="*/ 833120 h 2625808"/>
              <a:gd name="connsiteX27" fmla="*/ 228600 w 1959555"/>
              <a:gd name="connsiteY27" fmla="*/ 741680 h 2625808"/>
              <a:gd name="connsiteX28" fmla="*/ 106680 w 1959555"/>
              <a:gd name="connsiteY28" fmla="*/ 741680 h 2625808"/>
              <a:gd name="connsiteX29" fmla="*/ 137160 w 1959555"/>
              <a:gd name="connsiteY29" fmla="*/ 513080 h 2625808"/>
              <a:gd name="connsiteX30" fmla="*/ 274320 w 1959555"/>
              <a:gd name="connsiteY30" fmla="*/ 208280 h 2625808"/>
              <a:gd name="connsiteX31" fmla="*/ 289560 w 1959555"/>
              <a:gd name="connsiteY31" fmla="*/ 40640 h 26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59555" h="2625808">
                <a:moveTo>
                  <a:pt x="289560" y="40640"/>
                </a:moveTo>
                <a:cubicBezTo>
                  <a:pt x="444500" y="81280"/>
                  <a:pt x="1049020" y="375920"/>
                  <a:pt x="1203960" y="452120"/>
                </a:cubicBezTo>
                <a:cubicBezTo>
                  <a:pt x="1358900" y="528320"/>
                  <a:pt x="1236980" y="467360"/>
                  <a:pt x="1219200" y="497840"/>
                </a:cubicBezTo>
                <a:cubicBezTo>
                  <a:pt x="1201420" y="528320"/>
                  <a:pt x="1120140" y="579120"/>
                  <a:pt x="1097280" y="635000"/>
                </a:cubicBezTo>
                <a:cubicBezTo>
                  <a:pt x="1074420" y="690880"/>
                  <a:pt x="1107440" y="777240"/>
                  <a:pt x="1082040" y="833120"/>
                </a:cubicBezTo>
                <a:cubicBezTo>
                  <a:pt x="1056640" y="889000"/>
                  <a:pt x="980440" y="909320"/>
                  <a:pt x="944880" y="970280"/>
                </a:cubicBezTo>
                <a:cubicBezTo>
                  <a:pt x="909320" y="1031240"/>
                  <a:pt x="855980" y="1137920"/>
                  <a:pt x="868680" y="1198880"/>
                </a:cubicBezTo>
                <a:cubicBezTo>
                  <a:pt x="881380" y="1259840"/>
                  <a:pt x="985520" y="1272540"/>
                  <a:pt x="1021080" y="1336040"/>
                </a:cubicBezTo>
                <a:cubicBezTo>
                  <a:pt x="1056640" y="1399540"/>
                  <a:pt x="1059180" y="1521460"/>
                  <a:pt x="1082040" y="1579880"/>
                </a:cubicBezTo>
                <a:cubicBezTo>
                  <a:pt x="1104900" y="1638300"/>
                  <a:pt x="1130300" y="1686560"/>
                  <a:pt x="1158240" y="1686560"/>
                </a:cubicBezTo>
                <a:cubicBezTo>
                  <a:pt x="1186180" y="1686560"/>
                  <a:pt x="1140460" y="1524000"/>
                  <a:pt x="1249680" y="1579880"/>
                </a:cubicBezTo>
                <a:cubicBezTo>
                  <a:pt x="1358900" y="1635760"/>
                  <a:pt x="1704340" y="1948180"/>
                  <a:pt x="1813560" y="2021840"/>
                </a:cubicBezTo>
                <a:cubicBezTo>
                  <a:pt x="1922780" y="2095500"/>
                  <a:pt x="1892300" y="1993900"/>
                  <a:pt x="1905000" y="2021840"/>
                </a:cubicBezTo>
                <a:cubicBezTo>
                  <a:pt x="1917700" y="2049780"/>
                  <a:pt x="1894840" y="2131060"/>
                  <a:pt x="1889760" y="2189480"/>
                </a:cubicBezTo>
                <a:cubicBezTo>
                  <a:pt x="1884680" y="2247900"/>
                  <a:pt x="1874520" y="2326640"/>
                  <a:pt x="1874520" y="2372360"/>
                </a:cubicBezTo>
                <a:cubicBezTo>
                  <a:pt x="1874520" y="2418080"/>
                  <a:pt x="1877060" y="2435860"/>
                  <a:pt x="1889760" y="2463800"/>
                </a:cubicBezTo>
                <a:cubicBezTo>
                  <a:pt x="1902460" y="2491740"/>
                  <a:pt x="1941885" y="2514269"/>
                  <a:pt x="1950720" y="2540000"/>
                </a:cubicBezTo>
                <a:cubicBezTo>
                  <a:pt x="1959555" y="2565731"/>
                  <a:pt x="1877612" y="2306431"/>
                  <a:pt x="1942769" y="2618188"/>
                </a:cubicBezTo>
                <a:cubicBezTo>
                  <a:pt x="1617649" y="2625808"/>
                  <a:pt x="311095" y="2619071"/>
                  <a:pt x="0" y="2585720"/>
                </a:cubicBezTo>
                <a:cubicBezTo>
                  <a:pt x="55990" y="2380422"/>
                  <a:pt x="48260" y="2418080"/>
                  <a:pt x="76200" y="2341880"/>
                </a:cubicBezTo>
                <a:cubicBezTo>
                  <a:pt x="104140" y="2265680"/>
                  <a:pt x="165100" y="2184400"/>
                  <a:pt x="167640" y="2128520"/>
                </a:cubicBezTo>
                <a:cubicBezTo>
                  <a:pt x="170180" y="2072640"/>
                  <a:pt x="104140" y="2044700"/>
                  <a:pt x="91440" y="2006600"/>
                </a:cubicBezTo>
                <a:cubicBezTo>
                  <a:pt x="78740" y="1968500"/>
                  <a:pt x="66040" y="1971040"/>
                  <a:pt x="91440" y="1899920"/>
                </a:cubicBezTo>
                <a:cubicBezTo>
                  <a:pt x="116840" y="1828800"/>
                  <a:pt x="203200" y="1684020"/>
                  <a:pt x="243840" y="1579880"/>
                </a:cubicBezTo>
                <a:cubicBezTo>
                  <a:pt x="284480" y="1475740"/>
                  <a:pt x="289560" y="1369060"/>
                  <a:pt x="335280" y="1275080"/>
                </a:cubicBezTo>
                <a:cubicBezTo>
                  <a:pt x="381000" y="1181100"/>
                  <a:pt x="505460" y="1089660"/>
                  <a:pt x="518160" y="1016000"/>
                </a:cubicBezTo>
                <a:cubicBezTo>
                  <a:pt x="530860" y="942340"/>
                  <a:pt x="459740" y="878840"/>
                  <a:pt x="411480" y="833120"/>
                </a:cubicBezTo>
                <a:cubicBezTo>
                  <a:pt x="363220" y="787400"/>
                  <a:pt x="279400" y="756920"/>
                  <a:pt x="228600" y="741680"/>
                </a:cubicBezTo>
                <a:cubicBezTo>
                  <a:pt x="177800" y="726440"/>
                  <a:pt x="121920" y="779780"/>
                  <a:pt x="106680" y="741680"/>
                </a:cubicBezTo>
                <a:cubicBezTo>
                  <a:pt x="91440" y="703580"/>
                  <a:pt x="109220" y="601980"/>
                  <a:pt x="137160" y="513080"/>
                </a:cubicBezTo>
                <a:cubicBezTo>
                  <a:pt x="165100" y="424180"/>
                  <a:pt x="246380" y="287020"/>
                  <a:pt x="274320" y="208280"/>
                </a:cubicBezTo>
                <a:cubicBezTo>
                  <a:pt x="302260" y="129540"/>
                  <a:pt x="134620" y="0"/>
                  <a:pt x="289560" y="40640"/>
                </a:cubicBezTo>
                <a:close/>
              </a:path>
            </a:pathLst>
          </a:custGeom>
          <a:solidFill>
            <a:srgbClr val="F19C8B"/>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719320" y="4688840"/>
            <a:ext cx="2146300" cy="782320"/>
          </a:xfrm>
          <a:custGeom>
            <a:avLst/>
            <a:gdLst>
              <a:gd name="connsiteX0" fmla="*/ 294640 w 2428240"/>
              <a:gd name="connsiteY0" fmla="*/ 106680 h 947420"/>
              <a:gd name="connsiteX1" fmla="*/ 2062480 w 2428240"/>
              <a:gd name="connsiteY1" fmla="*/ 91440 h 947420"/>
              <a:gd name="connsiteX2" fmla="*/ 2275840 w 2428240"/>
              <a:gd name="connsiteY2" fmla="*/ 121920 h 947420"/>
              <a:gd name="connsiteX3" fmla="*/ 2153920 w 2428240"/>
              <a:gd name="connsiteY3" fmla="*/ 822960 h 947420"/>
              <a:gd name="connsiteX4" fmla="*/ 2138680 w 2428240"/>
              <a:gd name="connsiteY4" fmla="*/ 868680 h 947420"/>
              <a:gd name="connsiteX5" fmla="*/ 416560 w 2428240"/>
              <a:gd name="connsiteY5" fmla="*/ 777240 h 947420"/>
              <a:gd name="connsiteX6" fmla="*/ 279400 w 2428240"/>
              <a:gd name="connsiteY6" fmla="*/ 518160 h 947420"/>
              <a:gd name="connsiteX7" fmla="*/ 294640 w 2428240"/>
              <a:gd name="connsiteY7" fmla="*/ 335280 h 947420"/>
              <a:gd name="connsiteX8" fmla="*/ 294640 w 2428240"/>
              <a:gd name="connsiteY8" fmla="*/ 213360 h 947420"/>
              <a:gd name="connsiteX9" fmla="*/ 294640 w 2428240"/>
              <a:gd name="connsiteY9" fmla="*/ 106680 h 947420"/>
              <a:gd name="connsiteX0" fmla="*/ 187960 w 2321560"/>
              <a:gd name="connsiteY0" fmla="*/ 106680 h 947420"/>
              <a:gd name="connsiteX1" fmla="*/ 1955800 w 2321560"/>
              <a:gd name="connsiteY1" fmla="*/ 91440 h 947420"/>
              <a:gd name="connsiteX2" fmla="*/ 2169160 w 2321560"/>
              <a:gd name="connsiteY2" fmla="*/ 121920 h 947420"/>
              <a:gd name="connsiteX3" fmla="*/ 2047240 w 2321560"/>
              <a:gd name="connsiteY3" fmla="*/ 822960 h 947420"/>
              <a:gd name="connsiteX4" fmla="*/ 2032000 w 2321560"/>
              <a:gd name="connsiteY4" fmla="*/ 868680 h 947420"/>
              <a:gd name="connsiteX5" fmla="*/ 309880 w 2321560"/>
              <a:gd name="connsiteY5" fmla="*/ 777240 h 947420"/>
              <a:gd name="connsiteX6" fmla="*/ 172720 w 2321560"/>
              <a:gd name="connsiteY6" fmla="*/ 518160 h 947420"/>
              <a:gd name="connsiteX7" fmla="*/ 187960 w 2321560"/>
              <a:gd name="connsiteY7" fmla="*/ 335280 h 947420"/>
              <a:gd name="connsiteX8" fmla="*/ 187960 w 2321560"/>
              <a:gd name="connsiteY8" fmla="*/ 213360 h 947420"/>
              <a:gd name="connsiteX9" fmla="*/ 187960 w 2321560"/>
              <a:gd name="connsiteY9" fmla="*/ 106680 h 947420"/>
              <a:gd name="connsiteX0" fmla="*/ 35560 w 2169160"/>
              <a:gd name="connsiteY0" fmla="*/ 106680 h 947420"/>
              <a:gd name="connsiteX1" fmla="*/ 1803400 w 2169160"/>
              <a:gd name="connsiteY1" fmla="*/ 91440 h 947420"/>
              <a:gd name="connsiteX2" fmla="*/ 2016760 w 2169160"/>
              <a:gd name="connsiteY2" fmla="*/ 121920 h 947420"/>
              <a:gd name="connsiteX3" fmla="*/ 1894840 w 2169160"/>
              <a:gd name="connsiteY3" fmla="*/ 822960 h 947420"/>
              <a:gd name="connsiteX4" fmla="*/ 1879600 w 2169160"/>
              <a:gd name="connsiteY4" fmla="*/ 868680 h 947420"/>
              <a:gd name="connsiteX5" fmla="*/ 157480 w 2169160"/>
              <a:gd name="connsiteY5" fmla="*/ 777240 h 947420"/>
              <a:gd name="connsiteX6" fmla="*/ 20320 w 2169160"/>
              <a:gd name="connsiteY6" fmla="*/ 518160 h 947420"/>
              <a:gd name="connsiteX7" fmla="*/ 35560 w 2169160"/>
              <a:gd name="connsiteY7" fmla="*/ 335280 h 947420"/>
              <a:gd name="connsiteX8" fmla="*/ 35560 w 2169160"/>
              <a:gd name="connsiteY8" fmla="*/ 213360 h 947420"/>
              <a:gd name="connsiteX9" fmla="*/ 35560 w 2169160"/>
              <a:gd name="connsiteY9" fmla="*/ 106680 h 947420"/>
              <a:gd name="connsiteX0" fmla="*/ 35560 w 2133600"/>
              <a:gd name="connsiteY0" fmla="*/ 106680 h 947420"/>
              <a:gd name="connsiteX1" fmla="*/ 1803400 w 2133600"/>
              <a:gd name="connsiteY1" fmla="*/ 91440 h 947420"/>
              <a:gd name="connsiteX2" fmla="*/ 2016760 w 2133600"/>
              <a:gd name="connsiteY2" fmla="*/ 121920 h 947420"/>
              <a:gd name="connsiteX3" fmla="*/ 1894840 w 2133600"/>
              <a:gd name="connsiteY3" fmla="*/ 822960 h 947420"/>
              <a:gd name="connsiteX4" fmla="*/ 1879600 w 2133600"/>
              <a:gd name="connsiteY4" fmla="*/ 868680 h 947420"/>
              <a:gd name="connsiteX5" fmla="*/ 157480 w 2133600"/>
              <a:gd name="connsiteY5" fmla="*/ 777240 h 947420"/>
              <a:gd name="connsiteX6" fmla="*/ 20320 w 2133600"/>
              <a:gd name="connsiteY6" fmla="*/ 518160 h 947420"/>
              <a:gd name="connsiteX7" fmla="*/ 35560 w 2133600"/>
              <a:gd name="connsiteY7" fmla="*/ 335280 h 947420"/>
              <a:gd name="connsiteX8" fmla="*/ 35560 w 2133600"/>
              <a:gd name="connsiteY8" fmla="*/ 213360 h 947420"/>
              <a:gd name="connsiteX9" fmla="*/ 35560 w 2133600"/>
              <a:gd name="connsiteY9" fmla="*/ 106680 h 947420"/>
              <a:gd name="connsiteX0" fmla="*/ 35560 w 2133600"/>
              <a:gd name="connsiteY0" fmla="*/ 106680 h 947420"/>
              <a:gd name="connsiteX1" fmla="*/ 1803400 w 2133600"/>
              <a:gd name="connsiteY1" fmla="*/ 91440 h 947420"/>
              <a:gd name="connsiteX2" fmla="*/ 2016760 w 2133600"/>
              <a:gd name="connsiteY2" fmla="*/ 121920 h 947420"/>
              <a:gd name="connsiteX3" fmla="*/ 1894840 w 2133600"/>
              <a:gd name="connsiteY3" fmla="*/ 822960 h 947420"/>
              <a:gd name="connsiteX4" fmla="*/ 1879600 w 2133600"/>
              <a:gd name="connsiteY4" fmla="*/ 868680 h 947420"/>
              <a:gd name="connsiteX5" fmla="*/ 157480 w 2133600"/>
              <a:gd name="connsiteY5" fmla="*/ 777240 h 947420"/>
              <a:gd name="connsiteX6" fmla="*/ 20320 w 2133600"/>
              <a:gd name="connsiteY6" fmla="*/ 518160 h 947420"/>
              <a:gd name="connsiteX7" fmla="*/ 35560 w 2133600"/>
              <a:gd name="connsiteY7" fmla="*/ 335280 h 947420"/>
              <a:gd name="connsiteX8" fmla="*/ 35560 w 2133600"/>
              <a:gd name="connsiteY8" fmla="*/ 213360 h 947420"/>
              <a:gd name="connsiteX9" fmla="*/ 35560 w 2133600"/>
              <a:gd name="connsiteY9" fmla="*/ 106680 h 947420"/>
              <a:gd name="connsiteX0" fmla="*/ 35560 w 2133600"/>
              <a:gd name="connsiteY0" fmla="*/ 106680 h 947420"/>
              <a:gd name="connsiteX1" fmla="*/ 1803400 w 2133600"/>
              <a:gd name="connsiteY1" fmla="*/ 91440 h 947420"/>
              <a:gd name="connsiteX2" fmla="*/ 2016760 w 2133600"/>
              <a:gd name="connsiteY2" fmla="*/ 121920 h 947420"/>
              <a:gd name="connsiteX3" fmla="*/ 1894840 w 2133600"/>
              <a:gd name="connsiteY3" fmla="*/ 822960 h 947420"/>
              <a:gd name="connsiteX4" fmla="*/ 1879600 w 2133600"/>
              <a:gd name="connsiteY4" fmla="*/ 868680 h 947420"/>
              <a:gd name="connsiteX5" fmla="*/ 157480 w 2133600"/>
              <a:gd name="connsiteY5" fmla="*/ 777240 h 947420"/>
              <a:gd name="connsiteX6" fmla="*/ 20320 w 2133600"/>
              <a:gd name="connsiteY6" fmla="*/ 518160 h 947420"/>
              <a:gd name="connsiteX7" fmla="*/ 35560 w 2133600"/>
              <a:gd name="connsiteY7" fmla="*/ 335280 h 947420"/>
              <a:gd name="connsiteX8" fmla="*/ 35560 w 2133600"/>
              <a:gd name="connsiteY8" fmla="*/ 213360 h 947420"/>
              <a:gd name="connsiteX9" fmla="*/ 35560 w 2133600"/>
              <a:gd name="connsiteY9" fmla="*/ 106680 h 947420"/>
              <a:gd name="connsiteX0" fmla="*/ 35560 w 2133600"/>
              <a:gd name="connsiteY0" fmla="*/ 43180 h 805180"/>
              <a:gd name="connsiteX1" fmla="*/ 1803400 w 2133600"/>
              <a:gd name="connsiteY1" fmla="*/ 27940 h 805180"/>
              <a:gd name="connsiteX2" fmla="*/ 2016760 w 2133600"/>
              <a:gd name="connsiteY2" fmla="*/ 58420 h 805180"/>
              <a:gd name="connsiteX3" fmla="*/ 2047240 w 2133600"/>
              <a:gd name="connsiteY3" fmla="*/ 378460 h 805180"/>
              <a:gd name="connsiteX4" fmla="*/ 1879600 w 2133600"/>
              <a:gd name="connsiteY4" fmla="*/ 805180 h 805180"/>
              <a:gd name="connsiteX5" fmla="*/ 157480 w 2133600"/>
              <a:gd name="connsiteY5" fmla="*/ 713740 h 805180"/>
              <a:gd name="connsiteX6" fmla="*/ 20320 w 2133600"/>
              <a:gd name="connsiteY6" fmla="*/ 454660 h 805180"/>
              <a:gd name="connsiteX7" fmla="*/ 35560 w 2133600"/>
              <a:gd name="connsiteY7" fmla="*/ 271780 h 805180"/>
              <a:gd name="connsiteX8" fmla="*/ 35560 w 2133600"/>
              <a:gd name="connsiteY8" fmla="*/ 149860 h 805180"/>
              <a:gd name="connsiteX9" fmla="*/ 35560 w 2133600"/>
              <a:gd name="connsiteY9" fmla="*/ 43180 h 805180"/>
              <a:gd name="connsiteX0" fmla="*/ 35560 w 2189480"/>
              <a:gd name="connsiteY0" fmla="*/ 114300 h 876300"/>
              <a:gd name="connsiteX1" fmla="*/ 1803400 w 2189480"/>
              <a:gd name="connsiteY1" fmla="*/ 99060 h 876300"/>
              <a:gd name="connsiteX2" fmla="*/ 2016760 w 2189480"/>
              <a:gd name="connsiteY2" fmla="*/ 129540 h 876300"/>
              <a:gd name="connsiteX3" fmla="*/ 1879600 w 2189480"/>
              <a:gd name="connsiteY3" fmla="*/ 876300 h 876300"/>
              <a:gd name="connsiteX4" fmla="*/ 157480 w 2189480"/>
              <a:gd name="connsiteY4" fmla="*/ 784860 h 876300"/>
              <a:gd name="connsiteX5" fmla="*/ 20320 w 2189480"/>
              <a:gd name="connsiteY5" fmla="*/ 525780 h 876300"/>
              <a:gd name="connsiteX6" fmla="*/ 35560 w 2189480"/>
              <a:gd name="connsiteY6" fmla="*/ 342900 h 876300"/>
              <a:gd name="connsiteX7" fmla="*/ 35560 w 2189480"/>
              <a:gd name="connsiteY7" fmla="*/ 220980 h 876300"/>
              <a:gd name="connsiteX8" fmla="*/ 35560 w 2189480"/>
              <a:gd name="connsiteY8" fmla="*/ 114300 h 876300"/>
              <a:gd name="connsiteX0" fmla="*/ 35560 w 2189480"/>
              <a:gd name="connsiteY0" fmla="*/ 114300 h 876300"/>
              <a:gd name="connsiteX1" fmla="*/ 1803400 w 2189480"/>
              <a:gd name="connsiteY1" fmla="*/ 99060 h 876300"/>
              <a:gd name="connsiteX2" fmla="*/ 2016760 w 2189480"/>
              <a:gd name="connsiteY2" fmla="*/ 129540 h 876300"/>
              <a:gd name="connsiteX3" fmla="*/ 1879600 w 2189480"/>
              <a:gd name="connsiteY3" fmla="*/ 876300 h 876300"/>
              <a:gd name="connsiteX4" fmla="*/ 157480 w 2189480"/>
              <a:gd name="connsiteY4" fmla="*/ 784860 h 876300"/>
              <a:gd name="connsiteX5" fmla="*/ 20320 w 2189480"/>
              <a:gd name="connsiteY5" fmla="*/ 525780 h 876300"/>
              <a:gd name="connsiteX6" fmla="*/ 35560 w 2189480"/>
              <a:gd name="connsiteY6" fmla="*/ 342900 h 876300"/>
              <a:gd name="connsiteX7" fmla="*/ 35560 w 2189480"/>
              <a:gd name="connsiteY7" fmla="*/ 220980 h 876300"/>
              <a:gd name="connsiteX8" fmla="*/ 35560 w 2189480"/>
              <a:gd name="connsiteY8" fmla="*/ 114300 h 876300"/>
              <a:gd name="connsiteX0" fmla="*/ 35560 w 2189480"/>
              <a:gd name="connsiteY0" fmla="*/ 20320 h 782320"/>
              <a:gd name="connsiteX1" fmla="*/ 1803400 w 2189480"/>
              <a:gd name="connsiteY1" fmla="*/ 5080 h 782320"/>
              <a:gd name="connsiteX2" fmla="*/ 2016760 w 2189480"/>
              <a:gd name="connsiteY2" fmla="*/ 35560 h 782320"/>
              <a:gd name="connsiteX3" fmla="*/ 1879600 w 2189480"/>
              <a:gd name="connsiteY3" fmla="*/ 782320 h 782320"/>
              <a:gd name="connsiteX4" fmla="*/ 157480 w 2189480"/>
              <a:gd name="connsiteY4" fmla="*/ 690880 h 782320"/>
              <a:gd name="connsiteX5" fmla="*/ 20320 w 2189480"/>
              <a:gd name="connsiteY5" fmla="*/ 431800 h 782320"/>
              <a:gd name="connsiteX6" fmla="*/ 35560 w 2189480"/>
              <a:gd name="connsiteY6" fmla="*/ 248920 h 782320"/>
              <a:gd name="connsiteX7" fmla="*/ 35560 w 2189480"/>
              <a:gd name="connsiteY7" fmla="*/ 127000 h 782320"/>
              <a:gd name="connsiteX8" fmla="*/ 35560 w 2189480"/>
              <a:gd name="connsiteY8" fmla="*/ 20320 h 782320"/>
              <a:gd name="connsiteX0" fmla="*/ 35560 w 2133600"/>
              <a:gd name="connsiteY0" fmla="*/ 20320 h 782320"/>
              <a:gd name="connsiteX1" fmla="*/ 1803400 w 2133600"/>
              <a:gd name="connsiteY1" fmla="*/ 5080 h 782320"/>
              <a:gd name="connsiteX2" fmla="*/ 2016760 w 2133600"/>
              <a:gd name="connsiteY2" fmla="*/ 35560 h 782320"/>
              <a:gd name="connsiteX3" fmla="*/ 1879600 w 2133600"/>
              <a:gd name="connsiteY3" fmla="*/ 782320 h 782320"/>
              <a:gd name="connsiteX4" fmla="*/ 157480 w 2133600"/>
              <a:gd name="connsiteY4" fmla="*/ 690880 h 782320"/>
              <a:gd name="connsiteX5" fmla="*/ 20320 w 2133600"/>
              <a:gd name="connsiteY5" fmla="*/ 431800 h 782320"/>
              <a:gd name="connsiteX6" fmla="*/ 35560 w 2133600"/>
              <a:gd name="connsiteY6" fmla="*/ 248920 h 782320"/>
              <a:gd name="connsiteX7" fmla="*/ 35560 w 2133600"/>
              <a:gd name="connsiteY7" fmla="*/ 127000 h 782320"/>
              <a:gd name="connsiteX8" fmla="*/ 35560 w 2133600"/>
              <a:gd name="connsiteY8" fmla="*/ 20320 h 782320"/>
              <a:gd name="connsiteX0" fmla="*/ 35560 w 2133600"/>
              <a:gd name="connsiteY0" fmla="*/ 20320 h 782320"/>
              <a:gd name="connsiteX1" fmla="*/ 1803400 w 2133600"/>
              <a:gd name="connsiteY1" fmla="*/ 5080 h 782320"/>
              <a:gd name="connsiteX2" fmla="*/ 2016760 w 2133600"/>
              <a:gd name="connsiteY2" fmla="*/ 35560 h 782320"/>
              <a:gd name="connsiteX3" fmla="*/ 1879600 w 2133600"/>
              <a:gd name="connsiteY3" fmla="*/ 782320 h 782320"/>
              <a:gd name="connsiteX4" fmla="*/ 157480 w 2133600"/>
              <a:gd name="connsiteY4" fmla="*/ 690880 h 782320"/>
              <a:gd name="connsiteX5" fmla="*/ 20320 w 2133600"/>
              <a:gd name="connsiteY5" fmla="*/ 431800 h 782320"/>
              <a:gd name="connsiteX6" fmla="*/ 35560 w 2133600"/>
              <a:gd name="connsiteY6" fmla="*/ 248920 h 782320"/>
              <a:gd name="connsiteX7" fmla="*/ 35560 w 2133600"/>
              <a:gd name="connsiteY7" fmla="*/ 127000 h 782320"/>
              <a:gd name="connsiteX8" fmla="*/ 35560 w 2133600"/>
              <a:gd name="connsiteY8" fmla="*/ 20320 h 782320"/>
              <a:gd name="connsiteX0" fmla="*/ 35560 w 2133600"/>
              <a:gd name="connsiteY0" fmla="*/ 20320 h 782320"/>
              <a:gd name="connsiteX1" fmla="*/ 1803400 w 2133600"/>
              <a:gd name="connsiteY1" fmla="*/ 5080 h 782320"/>
              <a:gd name="connsiteX2" fmla="*/ 2016760 w 2133600"/>
              <a:gd name="connsiteY2" fmla="*/ 35560 h 782320"/>
              <a:gd name="connsiteX3" fmla="*/ 1879600 w 2133600"/>
              <a:gd name="connsiteY3" fmla="*/ 782320 h 782320"/>
              <a:gd name="connsiteX4" fmla="*/ 157480 w 2133600"/>
              <a:gd name="connsiteY4" fmla="*/ 690880 h 782320"/>
              <a:gd name="connsiteX5" fmla="*/ 20320 w 2133600"/>
              <a:gd name="connsiteY5" fmla="*/ 431800 h 782320"/>
              <a:gd name="connsiteX6" fmla="*/ 35560 w 2133600"/>
              <a:gd name="connsiteY6" fmla="*/ 248920 h 782320"/>
              <a:gd name="connsiteX7" fmla="*/ 35560 w 2133600"/>
              <a:gd name="connsiteY7" fmla="*/ 127000 h 782320"/>
              <a:gd name="connsiteX8" fmla="*/ 35560 w 2133600"/>
              <a:gd name="connsiteY8" fmla="*/ 20320 h 782320"/>
              <a:gd name="connsiteX0" fmla="*/ 35560 w 2154030"/>
              <a:gd name="connsiteY0" fmla="*/ 20320 h 782320"/>
              <a:gd name="connsiteX1" fmla="*/ 1803400 w 2154030"/>
              <a:gd name="connsiteY1" fmla="*/ 5080 h 782320"/>
              <a:gd name="connsiteX2" fmla="*/ 2092960 w 2154030"/>
              <a:gd name="connsiteY2" fmla="*/ 35560 h 782320"/>
              <a:gd name="connsiteX3" fmla="*/ 1879600 w 2154030"/>
              <a:gd name="connsiteY3" fmla="*/ 782320 h 782320"/>
              <a:gd name="connsiteX4" fmla="*/ 157480 w 2154030"/>
              <a:gd name="connsiteY4" fmla="*/ 690880 h 782320"/>
              <a:gd name="connsiteX5" fmla="*/ 20320 w 2154030"/>
              <a:gd name="connsiteY5" fmla="*/ 431800 h 782320"/>
              <a:gd name="connsiteX6" fmla="*/ 35560 w 2154030"/>
              <a:gd name="connsiteY6" fmla="*/ 248920 h 782320"/>
              <a:gd name="connsiteX7" fmla="*/ 35560 w 2154030"/>
              <a:gd name="connsiteY7" fmla="*/ 127000 h 782320"/>
              <a:gd name="connsiteX8" fmla="*/ 35560 w 2154030"/>
              <a:gd name="connsiteY8" fmla="*/ 20320 h 782320"/>
              <a:gd name="connsiteX0" fmla="*/ 35560 w 2146300"/>
              <a:gd name="connsiteY0" fmla="*/ 20320 h 782320"/>
              <a:gd name="connsiteX1" fmla="*/ 1803400 w 2146300"/>
              <a:gd name="connsiteY1" fmla="*/ 5080 h 782320"/>
              <a:gd name="connsiteX2" fmla="*/ 2092960 w 2146300"/>
              <a:gd name="connsiteY2" fmla="*/ 35560 h 782320"/>
              <a:gd name="connsiteX3" fmla="*/ 1879600 w 2146300"/>
              <a:gd name="connsiteY3" fmla="*/ 782320 h 782320"/>
              <a:gd name="connsiteX4" fmla="*/ 157480 w 2146300"/>
              <a:gd name="connsiteY4" fmla="*/ 690880 h 782320"/>
              <a:gd name="connsiteX5" fmla="*/ 20320 w 2146300"/>
              <a:gd name="connsiteY5" fmla="*/ 431800 h 782320"/>
              <a:gd name="connsiteX6" fmla="*/ 35560 w 2146300"/>
              <a:gd name="connsiteY6" fmla="*/ 248920 h 782320"/>
              <a:gd name="connsiteX7" fmla="*/ 35560 w 2146300"/>
              <a:gd name="connsiteY7" fmla="*/ 127000 h 782320"/>
              <a:gd name="connsiteX8" fmla="*/ 35560 w 2146300"/>
              <a:gd name="connsiteY8" fmla="*/ 20320 h 78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300" h="782320">
                <a:moveTo>
                  <a:pt x="35560" y="20320"/>
                </a:moveTo>
                <a:cubicBezTo>
                  <a:pt x="330200" y="0"/>
                  <a:pt x="1460500" y="2540"/>
                  <a:pt x="1803400" y="5080"/>
                </a:cubicBezTo>
                <a:cubicBezTo>
                  <a:pt x="2146300" y="7620"/>
                  <a:pt x="1918583" y="4749"/>
                  <a:pt x="2092960" y="35560"/>
                </a:cubicBezTo>
                <a:cubicBezTo>
                  <a:pt x="2014882" y="296297"/>
                  <a:pt x="2027141" y="253669"/>
                  <a:pt x="1879600" y="782320"/>
                </a:cubicBezTo>
                <a:cubicBezTo>
                  <a:pt x="1590040" y="774700"/>
                  <a:pt x="467360" y="749300"/>
                  <a:pt x="157480" y="690880"/>
                </a:cubicBezTo>
                <a:cubicBezTo>
                  <a:pt x="0" y="556260"/>
                  <a:pt x="40640" y="505460"/>
                  <a:pt x="20320" y="431800"/>
                </a:cubicBezTo>
                <a:cubicBezTo>
                  <a:pt x="0" y="358140"/>
                  <a:pt x="33020" y="299720"/>
                  <a:pt x="35560" y="248920"/>
                </a:cubicBezTo>
                <a:cubicBezTo>
                  <a:pt x="38100" y="198120"/>
                  <a:pt x="33020" y="167640"/>
                  <a:pt x="35560" y="127000"/>
                </a:cubicBezTo>
                <a:cubicBezTo>
                  <a:pt x="38100" y="86360"/>
                  <a:pt x="0" y="330200"/>
                  <a:pt x="35560" y="20320"/>
                </a:cubicBezTo>
                <a:close/>
              </a:path>
            </a:pathLst>
          </a:custGeom>
          <a:solidFill>
            <a:srgbClr val="F19C8B"/>
          </a:solidFill>
          <a:ln>
            <a:noFill/>
          </a:ln>
          <a:effectLst>
            <a:outerShdw blurRad="114300" dist="63500" dir="6600000" algn="ctr" rotWithShape="0">
              <a:srgbClr val="6C0000">
                <a:alpha val="8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137660" y="2189480"/>
            <a:ext cx="251460" cy="797560"/>
          </a:xfrm>
          <a:custGeom>
            <a:avLst/>
            <a:gdLst>
              <a:gd name="connsiteX0" fmla="*/ 53340 w 251460"/>
              <a:gd name="connsiteY0" fmla="*/ 5080 h 797560"/>
              <a:gd name="connsiteX1" fmla="*/ 175260 w 251460"/>
              <a:gd name="connsiteY1" fmla="*/ 568960 h 797560"/>
              <a:gd name="connsiteX2" fmla="*/ 236220 w 251460"/>
              <a:gd name="connsiteY2" fmla="*/ 782320 h 797560"/>
              <a:gd name="connsiteX3" fmla="*/ 83820 w 251460"/>
              <a:gd name="connsiteY3" fmla="*/ 660400 h 797560"/>
              <a:gd name="connsiteX4" fmla="*/ 7620 w 251460"/>
              <a:gd name="connsiteY4" fmla="*/ 599440 h 797560"/>
              <a:gd name="connsiteX5" fmla="*/ 53340 w 251460"/>
              <a:gd name="connsiteY5" fmla="*/ 5080 h 79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460" h="797560">
                <a:moveTo>
                  <a:pt x="53340" y="5080"/>
                </a:moveTo>
                <a:cubicBezTo>
                  <a:pt x="81280" y="0"/>
                  <a:pt x="144780" y="439420"/>
                  <a:pt x="175260" y="568960"/>
                </a:cubicBezTo>
                <a:cubicBezTo>
                  <a:pt x="205740" y="698500"/>
                  <a:pt x="251460" y="767080"/>
                  <a:pt x="236220" y="782320"/>
                </a:cubicBezTo>
                <a:cubicBezTo>
                  <a:pt x="220980" y="797560"/>
                  <a:pt x="83820" y="660400"/>
                  <a:pt x="83820" y="660400"/>
                </a:cubicBezTo>
                <a:cubicBezTo>
                  <a:pt x="45720" y="629920"/>
                  <a:pt x="15240" y="706120"/>
                  <a:pt x="7620" y="599440"/>
                </a:cubicBezTo>
                <a:cubicBezTo>
                  <a:pt x="0" y="492760"/>
                  <a:pt x="25400" y="10160"/>
                  <a:pt x="53340" y="5080"/>
                </a:cubicBezTo>
                <a:close/>
              </a:path>
            </a:pathLst>
          </a:custGeom>
          <a:solidFill>
            <a:schemeClr val="bg2">
              <a:lumMod val="90000"/>
            </a:schemeClr>
          </a:solidFill>
          <a:ln w="0">
            <a:solidFill>
              <a:schemeClr val="bg2">
                <a:lumMod val="90000"/>
              </a:schemeClr>
            </a:solidFill>
          </a:ln>
          <a:effectLst>
            <a:outerShdw blurRad="50800" dist="88900" dir="7200000" algn="ctr" rotWithShape="0">
              <a:schemeClr val="bg2">
                <a:lumMod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685540" y="2926080"/>
            <a:ext cx="1104900" cy="1864360"/>
          </a:xfrm>
          <a:custGeom>
            <a:avLst/>
            <a:gdLst>
              <a:gd name="connsiteX0" fmla="*/ 749300 w 1104900"/>
              <a:gd name="connsiteY0" fmla="*/ 121920 h 1864360"/>
              <a:gd name="connsiteX1" fmla="*/ 474980 w 1104900"/>
              <a:gd name="connsiteY1" fmla="*/ 0 h 1864360"/>
              <a:gd name="connsiteX2" fmla="*/ 292100 w 1104900"/>
              <a:gd name="connsiteY2" fmla="*/ 121920 h 1864360"/>
              <a:gd name="connsiteX3" fmla="*/ 322580 w 1104900"/>
              <a:gd name="connsiteY3" fmla="*/ 182880 h 1864360"/>
              <a:gd name="connsiteX4" fmla="*/ 261620 w 1104900"/>
              <a:gd name="connsiteY4" fmla="*/ 335280 h 1864360"/>
              <a:gd name="connsiteX5" fmla="*/ 124460 w 1104900"/>
              <a:gd name="connsiteY5" fmla="*/ 487680 h 1864360"/>
              <a:gd name="connsiteX6" fmla="*/ 139700 w 1104900"/>
              <a:gd name="connsiteY6" fmla="*/ 609600 h 1864360"/>
              <a:gd name="connsiteX7" fmla="*/ 17780 w 1104900"/>
              <a:gd name="connsiteY7" fmla="*/ 731520 h 1864360"/>
              <a:gd name="connsiteX8" fmla="*/ 33020 w 1104900"/>
              <a:gd name="connsiteY8" fmla="*/ 944880 h 1864360"/>
              <a:gd name="connsiteX9" fmla="*/ 185420 w 1104900"/>
              <a:gd name="connsiteY9" fmla="*/ 1143000 h 1864360"/>
              <a:gd name="connsiteX10" fmla="*/ 185420 w 1104900"/>
              <a:gd name="connsiteY10" fmla="*/ 1310640 h 1864360"/>
              <a:gd name="connsiteX11" fmla="*/ 353060 w 1104900"/>
              <a:gd name="connsiteY11" fmla="*/ 1402080 h 1864360"/>
              <a:gd name="connsiteX12" fmla="*/ 429260 w 1104900"/>
              <a:gd name="connsiteY12" fmla="*/ 1356360 h 1864360"/>
              <a:gd name="connsiteX13" fmla="*/ 993140 w 1104900"/>
              <a:gd name="connsiteY13" fmla="*/ 1813560 h 1864360"/>
              <a:gd name="connsiteX14" fmla="*/ 1038860 w 1104900"/>
              <a:gd name="connsiteY14" fmla="*/ 1661160 h 1864360"/>
              <a:gd name="connsiteX15" fmla="*/ 1038860 w 1104900"/>
              <a:gd name="connsiteY15" fmla="*/ 1539240 h 1864360"/>
              <a:gd name="connsiteX16" fmla="*/ 1099820 w 1104900"/>
              <a:gd name="connsiteY16" fmla="*/ 1341120 h 1864360"/>
              <a:gd name="connsiteX17" fmla="*/ 1069340 w 1104900"/>
              <a:gd name="connsiteY17" fmla="*/ 1158240 h 1864360"/>
              <a:gd name="connsiteX18" fmla="*/ 993140 w 1104900"/>
              <a:gd name="connsiteY18" fmla="*/ 944880 h 1864360"/>
              <a:gd name="connsiteX19" fmla="*/ 886460 w 1104900"/>
              <a:gd name="connsiteY19" fmla="*/ 701040 h 1864360"/>
              <a:gd name="connsiteX20" fmla="*/ 810260 w 1104900"/>
              <a:gd name="connsiteY20" fmla="*/ 259080 h 1864360"/>
              <a:gd name="connsiteX21" fmla="*/ 749300 w 1104900"/>
              <a:gd name="connsiteY21" fmla="*/ 121920 h 18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4900" h="1864360">
                <a:moveTo>
                  <a:pt x="749300" y="121920"/>
                </a:moveTo>
                <a:cubicBezTo>
                  <a:pt x="693420" y="78740"/>
                  <a:pt x="551180" y="0"/>
                  <a:pt x="474980" y="0"/>
                </a:cubicBezTo>
                <a:cubicBezTo>
                  <a:pt x="398780" y="0"/>
                  <a:pt x="317500" y="91440"/>
                  <a:pt x="292100" y="121920"/>
                </a:cubicBezTo>
                <a:cubicBezTo>
                  <a:pt x="266700" y="152400"/>
                  <a:pt x="327660" y="147320"/>
                  <a:pt x="322580" y="182880"/>
                </a:cubicBezTo>
                <a:cubicBezTo>
                  <a:pt x="317500" y="218440"/>
                  <a:pt x="294640" y="284480"/>
                  <a:pt x="261620" y="335280"/>
                </a:cubicBezTo>
                <a:cubicBezTo>
                  <a:pt x="228600" y="386080"/>
                  <a:pt x="144780" y="441960"/>
                  <a:pt x="124460" y="487680"/>
                </a:cubicBezTo>
                <a:cubicBezTo>
                  <a:pt x="104140" y="533400"/>
                  <a:pt x="157480" y="568960"/>
                  <a:pt x="139700" y="609600"/>
                </a:cubicBezTo>
                <a:cubicBezTo>
                  <a:pt x="121920" y="650240"/>
                  <a:pt x="35560" y="675640"/>
                  <a:pt x="17780" y="731520"/>
                </a:cubicBezTo>
                <a:cubicBezTo>
                  <a:pt x="0" y="787400"/>
                  <a:pt x="5080" y="876300"/>
                  <a:pt x="33020" y="944880"/>
                </a:cubicBezTo>
                <a:cubicBezTo>
                  <a:pt x="60960" y="1013460"/>
                  <a:pt x="160020" y="1082040"/>
                  <a:pt x="185420" y="1143000"/>
                </a:cubicBezTo>
                <a:cubicBezTo>
                  <a:pt x="210820" y="1203960"/>
                  <a:pt x="157480" y="1267460"/>
                  <a:pt x="185420" y="1310640"/>
                </a:cubicBezTo>
                <a:cubicBezTo>
                  <a:pt x="213360" y="1353820"/>
                  <a:pt x="312420" y="1394460"/>
                  <a:pt x="353060" y="1402080"/>
                </a:cubicBezTo>
                <a:cubicBezTo>
                  <a:pt x="393700" y="1409700"/>
                  <a:pt x="322580" y="1287780"/>
                  <a:pt x="429260" y="1356360"/>
                </a:cubicBezTo>
                <a:cubicBezTo>
                  <a:pt x="535940" y="1424940"/>
                  <a:pt x="891540" y="1762760"/>
                  <a:pt x="993140" y="1813560"/>
                </a:cubicBezTo>
                <a:cubicBezTo>
                  <a:pt x="1094740" y="1864360"/>
                  <a:pt x="1031240" y="1706880"/>
                  <a:pt x="1038860" y="1661160"/>
                </a:cubicBezTo>
                <a:cubicBezTo>
                  <a:pt x="1046480" y="1615440"/>
                  <a:pt x="1028700" y="1592580"/>
                  <a:pt x="1038860" y="1539240"/>
                </a:cubicBezTo>
                <a:cubicBezTo>
                  <a:pt x="1049020" y="1485900"/>
                  <a:pt x="1094740" y="1404620"/>
                  <a:pt x="1099820" y="1341120"/>
                </a:cubicBezTo>
                <a:cubicBezTo>
                  <a:pt x="1104900" y="1277620"/>
                  <a:pt x="1087120" y="1224280"/>
                  <a:pt x="1069340" y="1158240"/>
                </a:cubicBezTo>
                <a:cubicBezTo>
                  <a:pt x="1051560" y="1092200"/>
                  <a:pt x="1023620" y="1021080"/>
                  <a:pt x="993140" y="944880"/>
                </a:cubicBezTo>
                <a:cubicBezTo>
                  <a:pt x="962660" y="868680"/>
                  <a:pt x="916940" y="815340"/>
                  <a:pt x="886460" y="701040"/>
                </a:cubicBezTo>
                <a:cubicBezTo>
                  <a:pt x="855980" y="586740"/>
                  <a:pt x="828040" y="360680"/>
                  <a:pt x="810260" y="259080"/>
                </a:cubicBezTo>
                <a:cubicBezTo>
                  <a:pt x="792480" y="157480"/>
                  <a:pt x="805180" y="165100"/>
                  <a:pt x="749300" y="121920"/>
                </a:cubicBezTo>
                <a:close/>
              </a:path>
            </a:pathLst>
          </a:custGeom>
          <a:blipFill>
            <a:blip r:embed="rId4"/>
            <a:tile tx="0" ty="0" sx="100000" sy="100000" flip="none" algn="tl"/>
          </a:blipFill>
          <a:ln w="25400">
            <a:solidFill>
              <a:srgbClr val="6C0000">
                <a:alpha val="75000"/>
              </a:srgbClr>
            </a:solidFill>
          </a:ln>
          <a:effectLst>
            <a:outerShdw blurRad="50800" dist="12700" dir="5400000" algn="ctr" rotWithShape="0">
              <a:srgbClr val="6C0000">
                <a:alpha val="6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4297680" y="2148840"/>
            <a:ext cx="533400" cy="3276600"/>
          </a:xfrm>
          <a:custGeom>
            <a:avLst/>
            <a:gdLst>
              <a:gd name="connsiteX0" fmla="*/ 0 w 533400"/>
              <a:gd name="connsiteY0" fmla="*/ 0 h 3276600"/>
              <a:gd name="connsiteX1" fmla="*/ 228600 w 533400"/>
              <a:gd name="connsiteY1" fmla="*/ 1386840 h 3276600"/>
              <a:gd name="connsiteX2" fmla="*/ 274320 w 533400"/>
              <a:gd name="connsiteY2" fmla="*/ 1569720 h 3276600"/>
              <a:gd name="connsiteX3" fmla="*/ 381000 w 533400"/>
              <a:gd name="connsiteY3" fmla="*/ 1828800 h 3276600"/>
              <a:gd name="connsiteX4" fmla="*/ 518160 w 533400"/>
              <a:gd name="connsiteY4" fmla="*/ 2133600 h 3276600"/>
              <a:gd name="connsiteX5" fmla="*/ 426720 w 533400"/>
              <a:gd name="connsiteY5" fmla="*/ 2133600 h 3276600"/>
              <a:gd name="connsiteX6" fmla="*/ 426720 w 533400"/>
              <a:gd name="connsiteY6" fmla="*/ 2316480 h 3276600"/>
              <a:gd name="connsiteX7" fmla="*/ 381000 w 533400"/>
              <a:gd name="connsiteY7" fmla="*/ 2377440 h 3276600"/>
              <a:gd name="connsiteX8" fmla="*/ 381000 w 533400"/>
              <a:gd name="connsiteY8" fmla="*/ 2529840 h 3276600"/>
              <a:gd name="connsiteX9" fmla="*/ 396240 w 533400"/>
              <a:gd name="connsiteY9" fmla="*/ 2606040 h 3276600"/>
              <a:gd name="connsiteX10" fmla="*/ 441960 w 533400"/>
              <a:gd name="connsiteY10" fmla="*/ 2651760 h 3276600"/>
              <a:gd name="connsiteX11" fmla="*/ 426720 w 533400"/>
              <a:gd name="connsiteY11" fmla="*/ 2788920 h 3276600"/>
              <a:gd name="connsiteX12" fmla="*/ 411480 w 533400"/>
              <a:gd name="connsiteY12" fmla="*/ 2971800 h 3276600"/>
              <a:gd name="connsiteX13" fmla="*/ 533400 w 533400"/>
              <a:gd name="connsiteY13" fmla="*/ 3276600 h 327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3400" h="3276600">
                <a:moveTo>
                  <a:pt x="0" y="0"/>
                </a:moveTo>
                <a:cubicBezTo>
                  <a:pt x="91440" y="562610"/>
                  <a:pt x="182880" y="1125220"/>
                  <a:pt x="228600" y="1386840"/>
                </a:cubicBezTo>
                <a:cubicBezTo>
                  <a:pt x="274320" y="1648460"/>
                  <a:pt x="248920" y="1496060"/>
                  <a:pt x="274320" y="1569720"/>
                </a:cubicBezTo>
                <a:cubicBezTo>
                  <a:pt x="299720" y="1643380"/>
                  <a:pt x="340360" y="1734820"/>
                  <a:pt x="381000" y="1828800"/>
                </a:cubicBezTo>
                <a:cubicBezTo>
                  <a:pt x="421640" y="1922780"/>
                  <a:pt x="510540" y="2082800"/>
                  <a:pt x="518160" y="2133600"/>
                </a:cubicBezTo>
                <a:cubicBezTo>
                  <a:pt x="525780" y="2184400"/>
                  <a:pt x="441960" y="2103120"/>
                  <a:pt x="426720" y="2133600"/>
                </a:cubicBezTo>
                <a:cubicBezTo>
                  <a:pt x="411480" y="2164080"/>
                  <a:pt x="434340" y="2275840"/>
                  <a:pt x="426720" y="2316480"/>
                </a:cubicBezTo>
                <a:cubicBezTo>
                  <a:pt x="419100" y="2357120"/>
                  <a:pt x="388620" y="2341880"/>
                  <a:pt x="381000" y="2377440"/>
                </a:cubicBezTo>
                <a:cubicBezTo>
                  <a:pt x="373380" y="2413000"/>
                  <a:pt x="378460" y="2491740"/>
                  <a:pt x="381000" y="2529840"/>
                </a:cubicBezTo>
                <a:cubicBezTo>
                  <a:pt x="383540" y="2567940"/>
                  <a:pt x="386080" y="2585720"/>
                  <a:pt x="396240" y="2606040"/>
                </a:cubicBezTo>
                <a:cubicBezTo>
                  <a:pt x="406400" y="2626360"/>
                  <a:pt x="436880" y="2621280"/>
                  <a:pt x="441960" y="2651760"/>
                </a:cubicBezTo>
                <a:cubicBezTo>
                  <a:pt x="447040" y="2682240"/>
                  <a:pt x="431800" y="2735580"/>
                  <a:pt x="426720" y="2788920"/>
                </a:cubicBezTo>
                <a:cubicBezTo>
                  <a:pt x="421640" y="2842260"/>
                  <a:pt x="393700" y="2890520"/>
                  <a:pt x="411480" y="2971800"/>
                </a:cubicBezTo>
                <a:cubicBezTo>
                  <a:pt x="429260" y="3053080"/>
                  <a:pt x="481330" y="3164840"/>
                  <a:pt x="533400" y="3276600"/>
                </a:cubicBezTo>
              </a:path>
            </a:pathLst>
          </a:custGeom>
          <a:ln w="63500">
            <a:solidFill>
              <a:schemeClr val="tx1">
                <a:lumMod val="75000"/>
                <a:lumOff val="25000"/>
                <a:alpha val="65000"/>
              </a:schemeClr>
            </a:solidFill>
          </a:ln>
          <a:effectLst>
            <a:outerShdw blurRad="88900" dist="50800" dir="6000000" algn="ctr" rotWithShape="0">
              <a:schemeClr val="tx1">
                <a:lumMod val="85000"/>
                <a:lumOff val="15000"/>
                <a:alpha val="77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3276600" y="4343400"/>
            <a:ext cx="524503" cy="276999"/>
          </a:xfrm>
          <a:prstGeom prst="rect">
            <a:avLst/>
          </a:prstGeom>
          <a:noFill/>
        </p:spPr>
        <p:txBody>
          <a:bodyPr wrap="none" rtlCol="0">
            <a:spAutoFit/>
          </a:bodyPr>
          <a:lstStyle/>
          <a:p>
            <a:r>
              <a:rPr lang="en-US" sz="1200" dirty="0" smtClean="0">
                <a:solidFill>
                  <a:schemeClr val="tx1">
                    <a:lumMod val="85000"/>
                    <a:lumOff val="15000"/>
                  </a:schemeClr>
                </a:solidFill>
                <a:latin typeface="Arial" pitchFamily="34" charset="0"/>
                <a:cs typeface="Arial" pitchFamily="34" charset="0"/>
              </a:rPr>
              <a:t>1814</a:t>
            </a:r>
            <a:endParaRPr lang="en-US" sz="1200" dirty="0">
              <a:solidFill>
                <a:schemeClr val="tx1">
                  <a:lumMod val="85000"/>
                  <a:lumOff val="15000"/>
                </a:schemeClr>
              </a:solidFill>
              <a:latin typeface="Arial" pitchFamily="34" charset="0"/>
              <a:cs typeface="Arial" pitchFamily="34" charset="0"/>
            </a:endParaRPr>
          </a:p>
        </p:txBody>
      </p:sp>
      <p:sp>
        <p:nvSpPr>
          <p:cNvPr id="10" name="TextBox 9"/>
          <p:cNvSpPr txBox="1"/>
          <p:nvPr/>
        </p:nvSpPr>
        <p:spPr>
          <a:xfrm>
            <a:off x="5486400" y="4876800"/>
            <a:ext cx="524503" cy="276999"/>
          </a:xfrm>
          <a:prstGeom prst="rect">
            <a:avLst/>
          </a:prstGeom>
          <a:noFill/>
        </p:spPr>
        <p:txBody>
          <a:bodyPr wrap="none" rtlCol="0">
            <a:spAutoFit/>
          </a:bodyPr>
          <a:lstStyle/>
          <a:p>
            <a:r>
              <a:rPr lang="en-US" sz="1200" dirty="0" smtClean="0">
                <a:solidFill>
                  <a:schemeClr val="tx1">
                    <a:lumMod val="85000"/>
                    <a:lumOff val="15000"/>
                  </a:schemeClr>
                </a:solidFill>
                <a:latin typeface="Arial" pitchFamily="34" charset="0"/>
                <a:cs typeface="Arial" pitchFamily="34" charset="0"/>
              </a:rPr>
              <a:t>1814</a:t>
            </a:r>
            <a:endParaRPr lang="en-US" sz="1200" dirty="0">
              <a:solidFill>
                <a:schemeClr val="tx1">
                  <a:lumMod val="85000"/>
                  <a:lumOff val="15000"/>
                </a:schemeClr>
              </a:solidFill>
              <a:latin typeface="Arial" pitchFamily="34" charset="0"/>
              <a:cs typeface="Arial" pitchFamily="34" charset="0"/>
            </a:endParaRPr>
          </a:p>
        </p:txBody>
      </p:sp>
      <p:sp>
        <p:nvSpPr>
          <p:cNvPr id="11" name="TextBox 10"/>
          <p:cNvSpPr txBox="1"/>
          <p:nvPr/>
        </p:nvSpPr>
        <p:spPr>
          <a:xfrm>
            <a:off x="3962400" y="3657600"/>
            <a:ext cx="524503" cy="276999"/>
          </a:xfrm>
          <a:prstGeom prst="rect">
            <a:avLst/>
          </a:prstGeom>
          <a:noFill/>
        </p:spPr>
        <p:txBody>
          <a:bodyPr wrap="none" rtlCol="0">
            <a:spAutoFit/>
          </a:bodyPr>
          <a:lstStyle/>
          <a:p>
            <a:r>
              <a:rPr lang="en-US" sz="1200" dirty="0" smtClean="0">
                <a:solidFill>
                  <a:schemeClr val="tx1">
                    <a:lumMod val="85000"/>
                    <a:lumOff val="15000"/>
                  </a:schemeClr>
                </a:solidFill>
                <a:latin typeface="Arial" pitchFamily="34" charset="0"/>
                <a:cs typeface="Arial" pitchFamily="34" charset="0"/>
              </a:rPr>
              <a:t>1832</a:t>
            </a:r>
            <a:endParaRPr lang="en-US" sz="1200" dirty="0">
              <a:solidFill>
                <a:schemeClr val="tx1">
                  <a:lumMod val="85000"/>
                  <a:lumOff val="15000"/>
                </a:schemeClr>
              </a:solidFill>
              <a:latin typeface="Arial" pitchFamily="34" charset="0"/>
              <a:cs typeface="Arial" pitchFamily="34" charset="0"/>
            </a:endParaRPr>
          </a:p>
        </p:txBody>
      </p:sp>
      <p:sp>
        <p:nvSpPr>
          <p:cNvPr id="12" name="Freeform 11"/>
          <p:cNvSpPr/>
          <p:nvPr/>
        </p:nvSpPr>
        <p:spPr>
          <a:xfrm>
            <a:off x="2760980" y="1998980"/>
            <a:ext cx="4617720" cy="3583940"/>
          </a:xfrm>
          <a:custGeom>
            <a:avLst/>
            <a:gdLst>
              <a:gd name="connsiteX0" fmla="*/ 363220 w 4617720"/>
              <a:gd name="connsiteY0" fmla="*/ 622300 h 3583940"/>
              <a:gd name="connsiteX1" fmla="*/ 1003300 w 4617720"/>
              <a:gd name="connsiteY1" fmla="*/ 911860 h 3583940"/>
              <a:gd name="connsiteX2" fmla="*/ 1216660 w 4617720"/>
              <a:gd name="connsiteY2" fmla="*/ 1064260 h 3583940"/>
              <a:gd name="connsiteX3" fmla="*/ 1338580 w 4617720"/>
              <a:gd name="connsiteY3" fmla="*/ 911860 h 3583940"/>
              <a:gd name="connsiteX4" fmla="*/ 1689100 w 4617720"/>
              <a:gd name="connsiteY4" fmla="*/ 1018540 h 3583940"/>
              <a:gd name="connsiteX5" fmla="*/ 1856740 w 4617720"/>
              <a:gd name="connsiteY5" fmla="*/ 957580 h 3583940"/>
              <a:gd name="connsiteX6" fmla="*/ 1948180 w 4617720"/>
              <a:gd name="connsiteY6" fmla="*/ 988060 h 3583940"/>
              <a:gd name="connsiteX7" fmla="*/ 2161540 w 4617720"/>
              <a:gd name="connsiteY7" fmla="*/ 896620 h 3583940"/>
              <a:gd name="connsiteX8" fmla="*/ 2329180 w 4617720"/>
              <a:gd name="connsiteY8" fmla="*/ 866140 h 3583940"/>
              <a:gd name="connsiteX9" fmla="*/ 2451100 w 4617720"/>
              <a:gd name="connsiteY9" fmla="*/ 835660 h 3583940"/>
              <a:gd name="connsiteX10" fmla="*/ 2512060 w 4617720"/>
              <a:gd name="connsiteY10" fmla="*/ 591820 h 3583940"/>
              <a:gd name="connsiteX11" fmla="*/ 2481580 w 4617720"/>
              <a:gd name="connsiteY11" fmla="*/ 302260 h 3583940"/>
              <a:gd name="connsiteX12" fmla="*/ 2557780 w 4617720"/>
              <a:gd name="connsiteY12" fmla="*/ 271780 h 3583940"/>
              <a:gd name="connsiteX13" fmla="*/ 2588260 w 4617720"/>
              <a:gd name="connsiteY13" fmla="*/ 134620 h 3583940"/>
              <a:gd name="connsiteX14" fmla="*/ 2862580 w 4617720"/>
              <a:gd name="connsiteY14" fmla="*/ 88900 h 3583940"/>
              <a:gd name="connsiteX15" fmla="*/ 2999740 w 4617720"/>
              <a:gd name="connsiteY15" fmla="*/ 27940 h 3583940"/>
              <a:gd name="connsiteX16" fmla="*/ 3197860 w 4617720"/>
              <a:gd name="connsiteY16" fmla="*/ 27940 h 3583940"/>
              <a:gd name="connsiteX17" fmla="*/ 3335020 w 4617720"/>
              <a:gd name="connsiteY17" fmla="*/ 195580 h 3583940"/>
              <a:gd name="connsiteX18" fmla="*/ 3258820 w 4617720"/>
              <a:gd name="connsiteY18" fmla="*/ 408940 h 3583940"/>
              <a:gd name="connsiteX19" fmla="*/ 3335020 w 4617720"/>
              <a:gd name="connsiteY19" fmla="*/ 698500 h 3583940"/>
              <a:gd name="connsiteX20" fmla="*/ 3792220 w 4617720"/>
              <a:gd name="connsiteY20" fmla="*/ 1170940 h 3583940"/>
              <a:gd name="connsiteX21" fmla="*/ 3883660 w 4617720"/>
              <a:gd name="connsiteY21" fmla="*/ 1384300 h 3583940"/>
              <a:gd name="connsiteX22" fmla="*/ 4218940 w 4617720"/>
              <a:gd name="connsiteY22" fmla="*/ 1658620 h 3583940"/>
              <a:gd name="connsiteX23" fmla="*/ 4279900 w 4617720"/>
              <a:gd name="connsiteY23" fmla="*/ 1887220 h 3583940"/>
              <a:gd name="connsiteX24" fmla="*/ 4478020 w 4617720"/>
              <a:gd name="connsiteY24" fmla="*/ 2024380 h 3583940"/>
              <a:gd name="connsiteX25" fmla="*/ 4554220 w 4617720"/>
              <a:gd name="connsiteY25" fmla="*/ 2268220 h 3583940"/>
              <a:gd name="connsiteX26" fmla="*/ 4615180 w 4617720"/>
              <a:gd name="connsiteY26" fmla="*/ 2344420 h 3583940"/>
              <a:gd name="connsiteX27" fmla="*/ 4538980 w 4617720"/>
              <a:gd name="connsiteY27" fmla="*/ 2466340 h 3583940"/>
              <a:gd name="connsiteX28" fmla="*/ 4508500 w 4617720"/>
              <a:gd name="connsiteY28" fmla="*/ 2618740 h 3583940"/>
              <a:gd name="connsiteX29" fmla="*/ 4462780 w 4617720"/>
              <a:gd name="connsiteY29" fmla="*/ 2755900 h 3583940"/>
              <a:gd name="connsiteX30" fmla="*/ 4432300 w 4617720"/>
              <a:gd name="connsiteY30" fmla="*/ 2908300 h 3583940"/>
              <a:gd name="connsiteX31" fmla="*/ 4371340 w 4617720"/>
              <a:gd name="connsiteY31" fmla="*/ 3136900 h 3583940"/>
              <a:gd name="connsiteX32" fmla="*/ 4356100 w 4617720"/>
              <a:gd name="connsiteY32" fmla="*/ 3319780 h 3583940"/>
              <a:gd name="connsiteX33" fmla="*/ 4295140 w 4617720"/>
              <a:gd name="connsiteY33" fmla="*/ 3304540 h 3583940"/>
              <a:gd name="connsiteX34" fmla="*/ 4020820 w 4617720"/>
              <a:gd name="connsiteY34" fmla="*/ 3304540 h 3583940"/>
              <a:gd name="connsiteX35" fmla="*/ 3914140 w 4617720"/>
              <a:gd name="connsiteY35" fmla="*/ 3517900 h 3583940"/>
              <a:gd name="connsiteX36" fmla="*/ 3868420 w 4617720"/>
              <a:gd name="connsiteY36" fmla="*/ 3578860 h 3583940"/>
              <a:gd name="connsiteX37" fmla="*/ 3822700 w 4617720"/>
              <a:gd name="connsiteY37" fmla="*/ 3548380 h 3583940"/>
              <a:gd name="connsiteX38" fmla="*/ 2237740 w 4617720"/>
              <a:gd name="connsiteY38" fmla="*/ 3456940 h 3583940"/>
              <a:gd name="connsiteX39" fmla="*/ 1963420 w 4617720"/>
              <a:gd name="connsiteY39" fmla="*/ 3304540 h 3583940"/>
              <a:gd name="connsiteX40" fmla="*/ 1734820 w 4617720"/>
              <a:gd name="connsiteY40" fmla="*/ 3228340 h 3583940"/>
              <a:gd name="connsiteX41" fmla="*/ 469900 w 4617720"/>
              <a:gd name="connsiteY41" fmla="*/ 3243580 h 3583940"/>
              <a:gd name="connsiteX42" fmla="*/ 73660 w 4617720"/>
              <a:gd name="connsiteY42" fmla="*/ 3228340 h 3583940"/>
              <a:gd name="connsiteX43" fmla="*/ 27940 w 4617720"/>
              <a:gd name="connsiteY43" fmla="*/ 3075940 h 3583940"/>
              <a:gd name="connsiteX44" fmla="*/ 165100 w 4617720"/>
              <a:gd name="connsiteY44" fmla="*/ 2816860 h 3583940"/>
              <a:gd name="connsiteX45" fmla="*/ 180340 w 4617720"/>
              <a:gd name="connsiteY45" fmla="*/ 2649220 h 3583940"/>
              <a:gd name="connsiteX46" fmla="*/ 104140 w 4617720"/>
              <a:gd name="connsiteY46" fmla="*/ 2557780 h 3583940"/>
              <a:gd name="connsiteX47" fmla="*/ 241300 w 4617720"/>
              <a:gd name="connsiteY47" fmla="*/ 2222500 h 3583940"/>
              <a:gd name="connsiteX48" fmla="*/ 424180 w 4617720"/>
              <a:gd name="connsiteY48" fmla="*/ 1917700 h 3583940"/>
              <a:gd name="connsiteX49" fmla="*/ 500380 w 4617720"/>
              <a:gd name="connsiteY49" fmla="*/ 1643380 h 3583940"/>
              <a:gd name="connsiteX50" fmla="*/ 546100 w 4617720"/>
              <a:gd name="connsiteY50" fmla="*/ 1521460 h 3583940"/>
              <a:gd name="connsiteX51" fmla="*/ 317500 w 4617720"/>
              <a:gd name="connsiteY51" fmla="*/ 1384300 h 3583940"/>
              <a:gd name="connsiteX52" fmla="*/ 119380 w 4617720"/>
              <a:gd name="connsiteY52" fmla="*/ 1384300 h 3583940"/>
              <a:gd name="connsiteX53" fmla="*/ 195580 w 4617720"/>
              <a:gd name="connsiteY53" fmla="*/ 1109980 h 3583940"/>
              <a:gd name="connsiteX54" fmla="*/ 271780 w 4617720"/>
              <a:gd name="connsiteY54" fmla="*/ 896620 h 3583940"/>
              <a:gd name="connsiteX55" fmla="*/ 271780 w 4617720"/>
              <a:gd name="connsiteY55" fmla="*/ 744220 h 3583940"/>
              <a:gd name="connsiteX56" fmla="*/ 317500 w 4617720"/>
              <a:gd name="connsiteY56" fmla="*/ 652780 h 3583940"/>
              <a:gd name="connsiteX57" fmla="*/ 363220 w 4617720"/>
              <a:gd name="connsiteY57" fmla="*/ 622300 h 35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617720" h="3583940">
                <a:moveTo>
                  <a:pt x="363220" y="622300"/>
                </a:moveTo>
                <a:cubicBezTo>
                  <a:pt x="477520" y="665480"/>
                  <a:pt x="861060" y="838200"/>
                  <a:pt x="1003300" y="911860"/>
                </a:cubicBezTo>
                <a:cubicBezTo>
                  <a:pt x="1145540" y="985520"/>
                  <a:pt x="1160780" y="1064260"/>
                  <a:pt x="1216660" y="1064260"/>
                </a:cubicBezTo>
                <a:cubicBezTo>
                  <a:pt x="1272540" y="1064260"/>
                  <a:pt x="1259840" y="919480"/>
                  <a:pt x="1338580" y="911860"/>
                </a:cubicBezTo>
                <a:cubicBezTo>
                  <a:pt x="1417320" y="904240"/>
                  <a:pt x="1602740" y="1010920"/>
                  <a:pt x="1689100" y="1018540"/>
                </a:cubicBezTo>
                <a:cubicBezTo>
                  <a:pt x="1775460" y="1026160"/>
                  <a:pt x="1813560" y="962660"/>
                  <a:pt x="1856740" y="957580"/>
                </a:cubicBezTo>
                <a:cubicBezTo>
                  <a:pt x="1899920" y="952500"/>
                  <a:pt x="1897380" y="998220"/>
                  <a:pt x="1948180" y="988060"/>
                </a:cubicBezTo>
                <a:cubicBezTo>
                  <a:pt x="1998980" y="977900"/>
                  <a:pt x="2098040" y="916940"/>
                  <a:pt x="2161540" y="896620"/>
                </a:cubicBezTo>
                <a:cubicBezTo>
                  <a:pt x="2225040" y="876300"/>
                  <a:pt x="2280920" y="876300"/>
                  <a:pt x="2329180" y="866140"/>
                </a:cubicBezTo>
                <a:cubicBezTo>
                  <a:pt x="2377440" y="855980"/>
                  <a:pt x="2420620" y="881380"/>
                  <a:pt x="2451100" y="835660"/>
                </a:cubicBezTo>
                <a:cubicBezTo>
                  <a:pt x="2481580" y="789940"/>
                  <a:pt x="2506980" y="680720"/>
                  <a:pt x="2512060" y="591820"/>
                </a:cubicBezTo>
                <a:cubicBezTo>
                  <a:pt x="2517140" y="502920"/>
                  <a:pt x="2473960" y="355600"/>
                  <a:pt x="2481580" y="302260"/>
                </a:cubicBezTo>
                <a:cubicBezTo>
                  <a:pt x="2489200" y="248920"/>
                  <a:pt x="2540000" y="299720"/>
                  <a:pt x="2557780" y="271780"/>
                </a:cubicBezTo>
                <a:cubicBezTo>
                  <a:pt x="2575560" y="243840"/>
                  <a:pt x="2537460" y="165100"/>
                  <a:pt x="2588260" y="134620"/>
                </a:cubicBezTo>
                <a:cubicBezTo>
                  <a:pt x="2639060" y="104140"/>
                  <a:pt x="2794000" y="106680"/>
                  <a:pt x="2862580" y="88900"/>
                </a:cubicBezTo>
                <a:cubicBezTo>
                  <a:pt x="2931160" y="71120"/>
                  <a:pt x="2943860" y="38100"/>
                  <a:pt x="2999740" y="27940"/>
                </a:cubicBezTo>
                <a:cubicBezTo>
                  <a:pt x="3055620" y="17780"/>
                  <a:pt x="3141980" y="0"/>
                  <a:pt x="3197860" y="27940"/>
                </a:cubicBezTo>
                <a:cubicBezTo>
                  <a:pt x="3253740" y="55880"/>
                  <a:pt x="3324860" y="132080"/>
                  <a:pt x="3335020" y="195580"/>
                </a:cubicBezTo>
                <a:cubicBezTo>
                  <a:pt x="3345180" y="259080"/>
                  <a:pt x="3258820" y="325120"/>
                  <a:pt x="3258820" y="408940"/>
                </a:cubicBezTo>
                <a:cubicBezTo>
                  <a:pt x="3258820" y="492760"/>
                  <a:pt x="3246120" y="571500"/>
                  <a:pt x="3335020" y="698500"/>
                </a:cubicBezTo>
                <a:cubicBezTo>
                  <a:pt x="3423920" y="825500"/>
                  <a:pt x="3700780" y="1056640"/>
                  <a:pt x="3792220" y="1170940"/>
                </a:cubicBezTo>
                <a:cubicBezTo>
                  <a:pt x="3883660" y="1285240"/>
                  <a:pt x="3812540" y="1303020"/>
                  <a:pt x="3883660" y="1384300"/>
                </a:cubicBezTo>
                <a:cubicBezTo>
                  <a:pt x="3954780" y="1465580"/>
                  <a:pt x="4152900" y="1574800"/>
                  <a:pt x="4218940" y="1658620"/>
                </a:cubicBezTo>
                <a:cubicBezTo>
                  <a:pt x="4284980" y="1742440"/>
                  <a:pt x="4236720" y="1826260"/>
                  <a:pt x="4279900" y="1887220"/>
                </a:cubicBezTo>
                <a:cubicBezTo>
                  <a:pt x="4323080" y="1948180"/>
                  <a:pt x="4432300" y="1960880"/>
                  <a:pt x="4478020" y="2024380"/>
                </a:cubicBezTo>
                <a:cubicBezTo>
                  <a:pt x="4523740" y="2087880"/>
                  <a:pt x="4531360" y="2214880"/>
                  <a:pt x="4554220" y="2268220"/>
                </a:cubicBezTo>
                <a:cubicBezTo>
                  <a:pt x="4577080" y="2321560"/>
                  <a:pt x="4617720" y="2311400"/>
                  <a:pt x="4615180" y="2344420"/>
                </a:cubicBezTo>
                <a:cubicBezTo>
                  <a:pt x="4612640" y="2377440"/>
                  <a:pt x="4556760" y="2420620"/>
                  <a:pt x="4538980" y="2466340"/>
                </a:cubicBezTo>
                <a:cubicBezTo>
                  <a:pt x="4521200" y="2512060"/>
                  <a:pt x="4521200" y="2570480"/>
                  <a:pt x="4508500" y="2618740"/>
                </a:cubicBezTo>
                <a:cubicBezTo>
                  <a:pt x="4495800" y="2667000"/>
                  <a:pt x="4475480" y="2707640"/>
                  <a:pt x="4462780" y="2755900"/>
                </a:cubicBezTo>
                <a:cubicBezTo>
                  <a:pt x="4450080" y="2804160"/>
                  <a:pt x="4447540" y="2844800"/>
                  <a:pt x="4432300" y="2908300"/>
                </a:cubicBezTo>
                <a:cubicBezTo>
                  <a:pt x="4417060" y="2971800"/>
                  <a:pt x="4384040" y="3068320"/>
                  <a:pt x="4371340" y="3136900"/>
                </a:cubicBezTo>
                <a:cubicBezTo>
                  <a:pt x="4358640" y="3205480"/>
                  <a:pt x="4368800" y="3291840"/>
                  <a:pt x="4356100" y="3319780"/>
                </a:cubicBezTo>
                <a:cubicBezTo>
                  <a:pt x="4343400" y="3347720"/>
                  <a:pt x="4351020" y="3307080"/>
                  <a:pt x="4295140" y="3304540"/>
                </a:cubicBezTo>
                <a:cubicBezTo>
                  <a:pt x="4239260" y="3302000"/>
                  <a:pt x="4084320" y="3268980"/>
                  <a:pt x="4020820" y="3304540"/>
                </a:cubicBezTo>
                <a:cubicBezTo>
                  <a:pt x="3957320" y="3340100"/>
                  <a:pt x="3939540" y="3472180"/>
                  <a:pt x="3914140" y="3517900"/>
                </a:cubicBezTo>
                <a:cubicBezTo>
                  <a:pt x="3888740" y="3563620"/>
                  <a:pt x="3883660" y="3573780"/>
                  <a:pt x="3868420" y="3578860"/>
                </a:cubicBezTo>
                <a:cubicBezTo>
                  <a:pt x="3853180" y="3583940"/>
                  <a:pt x="4094480" y="3568700"/>
                  <a:pt x="3822700" y="3548380"/>
                </a:cubicBezTo>
                <a:cubicBezTo>
                  <a:pt x="3550920" y="3528060"/>
                  <a:pt x="2547620" y="3497580"/>
                  <a:pt x="2237740" y="3456940"/>
                </a:cubicBezTo>
                <a:cubicBezTo>
                  <a:pt x="1927860" y="3416300"/>
                  <a:pt x="2047240" y="3342640"/>
                  <a:pt x="1963420" y="3304540"/>
                </a:cubicBezTo>
                <a:cubicBezTo>
                  <a:pt x="1879600" y="3266440"/>
                  <a:pt x="1983740" y="3238500"/>
                  <a:pt x="1734820" y="3228340"/>
                </a:cubicBezTo>
                <a:cubicBezTo>
                  <a:pt x="1485900" y="3218180"/>
                  <a:pt x="746760" y="3243580"/>
                  <a:pt x="469900" y="3243580"/>
                </a:cubicBezTo>
                <a:cubicBezTo>
                  <a:pt x="193040" y="3243580"/>
                  <a:pt x="147320" y="3256280"/>
                  <a:pt x="73660" y="3228340"/>
                </a:cubicBezTo>
                <a:cubicBezTo>
                  <a:pt x="0" y="3200400"/>
                  <a:pt x="12700" y="3144520"/>
                  <a:pt x="27940" y="3075940"/>
                </a:cubicBezTo>
                <a:cubicBezTo>
                  <a:pt x="43180" y="3007360"/>
                  <a:pt x="139700" y="2887980"/>
                  <a:pt x="165100" y="2816860"/>
                </a:cubicBezTo>
                <a:cubicBezTo>
                  <a:pt x="190500" y="2745740"/>
                  <a:pt x="190500" y="2692400"/>
                  <a:pt x="180340" y="2649220"/>
                </a:cubicBezTo>
                <a:cubicBezTo>
                  <a:pt x="170180" y="2606040"/>
                  <a:pt x="93980" y="2628900"/>
                  <a:pt x="104140" y="2557780"/>
                </a:cubicBezTo>
                <a:cubicBezTo>
                  <a:pt x="114300" y="2486660"/>
                  <a:pt x="187960" y="2329180"/>
                  <a:pt x="241300" y="2222500"/>
                </a:cubicBezTo>
                <a:cubicBezTo>
                  <a:pt x="294640" y="2115820"/>
                  <a:pt x="381000" y="2014220"/>
                  <a:pt x="424180" y="1917700"/>
                </a:cubicBezTo>
                <a:cubicBezTo>
                  <a:pt x="467360" y="1821180"/>
                  <a:pt x="480060" y="1709420"/>
                  <a:pt x="500380" y="1643380"/>
                </a:cubicBezTo>
                <a:cubicBezTo>
                  <a:pt x="520700" y="1577340"/>
                  <a:pt x="576580" y="1564640"/>
                  <a:pt x="546100" y="1521460"/>
                </a:cubicBezTo>
                <a:cubicBezTo>
                  <a:pt x="515620" y="1478280"/>
                  <a:pt x="388620" y="1407160"/>
                  <a:pt x="317500" y="1384300"/>
                </a:cubicBezTo>
                <a:cubicBezTo>
                  <a:pt x="246380" y="1361440"/>
                  <a:pt x="139700" y="1430020"/>
                  <a:pt x="119380" y="1384300"/>
                </a:cubicBezTo>
                <a:cubicBezTo>
                  <a:pt x="99060" y="1338580"/>
                  <a:pt x="170180" y="1191260"/>
                  <a:pt x="195580" y="1109980"/>
                </a:cubicBezTo>
                <a:cubicBezTo>
                  <a:pt x="220980" y="1028700"/>
                  <a:pt x="259080" y="957580"/>
                  <a:pt x="271780" y="896620"/>
                </a:cubicBezTo>
                <a:cubicBezTo>
                  <a:pt x="284480" y="835660"/>
                  <a:pt x="264160" y="784860"/>
                  <a:pt x="271780" y="744220"/>
                </a:cubicBezTo>
                <a:cubicBezTo>
                  <a:pt x="279400" y="703580"/>
                  <a:pt x="299720" y="673100"/>
                  <a:pt x="317500" y="652780"/>
                </a:cubicBezTo>
                <a:cubicBezTo>
                  <a:pt x="335280" y="632460"/>
                  <a:pt x="248920" y="579120"/>
                  <a:pt x="363220" y="622300"/>
                </a:cubicBezTo>
                <a:close/>
              </a:path>
            </a:pathLst>
          </a:custGeom>
          <a:noFill/>
          <a:ln w="50800">
            <a:solidFill>
              <a:schemeClr val="tx1"/>
            </a:solidFill>
            <a:prstDash val="sysDot"/>
          </a:ln>
          <a:effectLst>
            <a:outerShdw dist="50800" dir="10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0"/>
            <a:ext cx="8991600" cy="646331"/>
          </a:xfrm>
          <a:prstGeom prst="rect">
            <a:avLst/>
          </a:prstGeom>
        </p:spPr>
        <p:txBody>
          <a:bodyPr wrap="square">
            <a:spAutoFit/>
          </a:bodyPr>
          <a:lstStyle/>
          <a:p>
            <a:r>
              <a:rPr lang="en-US" dirty="0" smtClean="0">
                <a:hlinkClick r:id="rId5"/>
              </a:rPr>
              <a:t>https://commons.wikimedia.org/wiki/File:Creek_land_cessions_1733-1832.jpg</a:t>
            </a:r>
            <a:endParaRPr lang="en-US" dirty="0" smtClean="0"/>
          </a:p>
          <a:p>
            <a:r>
              <a:rPr lang="en-US" dirty="0" smtClean="0">
                <a:hlinkClick r:id="rId6"/>
              </a:rPr>
              <a:t>http://images.slideplayer.com/29/9478348/slides/slide_8.jpg</a:t>
            </a:r>
            <a:endParaRPr lang="en-US" dirty="0" smtClean="0"/>
          </a:p>
        </p:txBody>
      </p:sp>
    </p:spTree>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TextBox 3"/>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grpSp>
        <p:nvGrpSpPr>
          <p:cNvPr id="50" name="Group 49"/>
          <p:cNvGrpSpPr/>
          <p:nvPr/>
        </p:nvGrpSpPr>
        <p:grpSpPr>
          <a:xfrm>
            <a:off x="457200" y="762000"/>
            <a:ext cx="8153400" cy="6070600"/>
            <a:chOff x="457200" y="762000"/>
            <a:chExt cx="8153400" cy="6070600"/>
          </a:xfrm>
        </p:grpSpPr>
        <p:grpSp>
          <p:nvGrpSpPr>
            <p:cNvPr id="40" name="Group 39"/>
            <p:cNvGrpSpPr/>
            <p:nvPr/>
          </p:nvGrpSpPr>
          <p:grpSpPr>
            <a:xfrm>
              <a:off x="457200" y="762000"/>
              <a:ext cx="8153400" cy="6070600"/>
              <a:chOff x="457200" y="762000"/>
              <a:chExt cx="8153400" cy="6070600"/>
            </a:xfrm>
          </p:grpSpPr>
          <p:grpSp>
            <p:nvGrpSpPr>
              <p:cNvPr id="16" name="Group 15"/>
              <p:cNvGrpSpPr/>
              <p:nvPr/>
            </p:nvGrpSpPr>
            <p:grpSpPr>
              <a:xfrm>
                <a:off x="457200" y="762000"/>
                <a:ext cx="8153400" cy="6070600"/>
                <a:chOff x="457200" y="762000"/>
                <a:chExt cx="8153400" cy="6070600"/>
              </a:xfrm>
            </p:grpSpPr>
            <p:pic>
              <p:nvPicPr>
                <p:cNvPr id="17" name="Picture 2"/>
                <p:cNvPicPr>
                  <a:picLocks noChangeAspect="1" noChangeArrowheads="1"/>
                </p:cNvPicPr>
                <p:nvPr/>
              </p:nvPicPr>
              <p:blipFill>
                <a:blip r:embed="rId2"/>
                <a:srcRect/>
                <a:stretch>
                  <a:fillRect/>
                </a:stretch>
              </p:blipFill>
              <p:spPr bwMode="auto">
                <a:xfrm>
                  <a:off x="457200" y="762000"/>
                  <a:ext cx="8153400" cy="6063309"/>
                </a:xfrm>
                <a:prstGeom prst="rect">
                  <a:avLst/>
                </a:prstGeom>
                <a:noFill/>
                <a:ln w="9525">
                  <a:noFill/>
                  <a:miter lim="800000"/>
                  <a:headEnd/>
                  <a:tailEnd/>
                </a:ln>
                <a:effectLst/>
              </p:spPr>
            </p:pic>
            <p:sp>
              <p:nvSpPr>
                <p:cNvPr id="18" name="Freeform 17"/>
                <p:cNvSpPr/>
                <p:nvPr/>
              </p:nvSpPr>
              <p:spPr>
                <a:xfrm>
                  <a:off x="5252720" y="1757680"/>
                  <a:ext cx="2435860" cy="3279140"/>
                </a:xfrm>
                <a:custGeom>
                  <a:avLst/>
                  <a:gdLst>
                    <a:gd name="connsiteX0" fmla="*/ 340360 w 2280920"/>
                    <a:gd name="connsiteY0" fmla="*/ 71120 h 3215640"/>
                    <a:gd name="connsiteX1" fmla="*/ 96520 w 2280920"/>
                    <a:gd name="connsiteY1" fmla="*/ 391160 h 3215640"/>
                    <a:gd name="connsiteX2" fmla="*/ 5080 w 2280920"/>
                    <a:gd name="connsiteY2" fmla="*/ 482600 h 3215640"/>
                    <a:gd name="connsiteX3" fmla="*/ 127000 w 2280920"/>
                    <a:gd name="connsiteY3" fmla="*/ 680720 h 3215640"/>
                    <a:gd name="connsiteX4" fmla="*/ 477520 w 2280920"/>
                    <a:gd name="connsiteY4" fmla="*/ 726440 h 3215640"/>
                    <a:gd name="connsiteX5" fmla="*/ 660400 w 2280920"/>
                    <a:gd name="connsiteY5" fmla="*/ 1016000 h 3215640"/>
                    <a:gd name="connsiteX6" fmla="*/ 812800 w 2280920"/>
                    <a:gd name="connsiteY6" fmla="*/ 1305560 h 3215640"/>
                    <a:gd name="connsiteX7" fmla="*/ 797560 w 2280920"/>
                    <a:gd name="connsiteY7" fmla="*/ 1473200 h 3215640"/>
                    <a:gd name="connsiteX8" fmla="*/ 782320 w 2280920"/>
                    <a:gd name="connsiteY8" fmla="*/ 1595120 h 3215640"/>
                    <a:gd name="connsiteX9" fmla="*/ 1041400 w 2280920"/>
                    <a:gd name="connsiteY9" fmla="*/ 1960880 h 3215640"/>
                    <a:gd name="connsiteX10" fmla="*/ 1148080 w 2280920"/>
                    <a:gd name="connsiteY10" fmla="*/ 2402840 h 3215640"/>
                    <a:gd name="connsiteX11" fmla="*/ 1270000 w 2280920"/>
                    <a:gd name="connsiteY11" fmla="*/ 2616200 h 3215640"/>
                    <a:gd name="connsiteX12" fmla="*/ 1407160 w 2280920"/>
                    <a:gd name="connsiteY12" fmla="*/ 2814320 h 3215640"/>
                    <a:gd name="connsiteX13" fmla="*/ 1468120 w 2280920"/>
                    <a:gd name="connsiteY13" fmla="*/ 3027680 h 3215640"/>
                    <a:gd name="connsiteX14" fmla="*/ 1559560 w 2280920"/>
                    <a:gd name="connsiteY14" fmla="*/ 3088640 h 3215640"/>
                    <a:gd name="connsiteX15" fmla="*/ 1696720 w 2280920"/>
                    <a:gd name="connsiteY15" fmla="*/ 3012440 h 3215640"/>
                    <a:gd name="connsiteX16" fmla="*/ 1925320 w 2280920"/>
                    <a:gd name="connsiteY16" fmla="*/ 3134360 h 3215640"/>
                    <a:gd name="connsiteX17" fmla="*/ 2230120 w 2280920"/>
                    <a:gd name="connsiteY17" fmla="*/ 3210560 h 3215640"/>
                    <a:gd name="connsiteX18" fmla="*/ 2230120 w 2280920"/>
                    <a:gd name="connsiteY18" fmla="*/ 3103880 h 3215640"/>
                    <a:gd name="connsiteX19" fmla="*/ 2153920 w 2280920"/>
                    <a:gd name="connsiteY19" fmla="*/ 2722880 h 3215640"/>
                    <a:gd name="connsiteX20" fmla="*/ 2153920 w 2280920"/>
                    <a:gd name="connsiteY20" fmla="*/ 2037080 h 3215640"/>
                    <a:gd name="connsiteX21" fmla="*/ 2032000 w 2280920"/>
                    <a:gd name="connsiteY21" fmla="*/ 1854200 h 3215640"/>
                    <a:gd name="connsiteX22" fmla="*/ 1574800 w 2280920"/>
                    <a:gd name="connsiteY22" fmla="*/ 1397000 h 3215640"/>
                    <a:gd name="connsiteX23" fmla="*/ 828040 w 2280920"/>
                    <a:gd name="connsiteY23" fmla="*/ 635000 h 3215640"/>
                    <a:gd name="connsiteX24" fmla="*/ 751840 w 2280920"/>
                    <a:gd name="connsiteY24" fmla="*/ 421640 h 3215640"/>
                    <a:gd name="connsiteX25" fmla="*/ 645160 w 2280920"/>
                    <a:gd name="connsiteY25" fmla="*/ 55880 h 3215640"/>
                    <a:gd name="connsiteX26" fmla="*/ 340360 w 2280920"/>
                    <a:gd name="connsiteY26" fmla="*/ 71120 h 3215640"/>
                    <a:gd name="connsiteX0" fmla="*/ 340360 w 2268220"/>
                    <a:gd name="connsiteY0" fmla="*/ 71120 h 3279140"/>
                    <a:gd name="connsiteX1" fmla="*/ 96520 w 2268220"/>
                    <a:gd name="connsiteY1" fmla="*/ 391160 h 3279140"/>
                    <a:gd name="connsiteX2" fmla="*/ 5080 w 2268220"/>
                    <a:gd name="connsiteY2" fmla="*/ 482600 h 3279140"/>
                    <a:gd name="connsiteX3" fmla="*/ 127000 w 2268220"/>
                    <a:gd name="connsiteY3" fmla="*/ 680720 h 3279140"/>
                    <a:gd name="connsiteX4" fmla="*/ 477520 w 2268220"/>
                    <a:gd name="connsiteY4" fmla="*/ 726440 h 3279140"/>
                    <a:gd name="connsiteX5" fmla="*/ 660400 w 2268220"/>
                    <a:gd name="connsiteY5" fmla="*/ 1016000 h 3279140"/>
                    <a:gd name="connsiteX6" fmla="*/ 812800 w 2268220"/>
                    <a:gd name="connsiteY6" fmla="*/ 1305560 h 3279140"/>
                    <a:gd name="connsiteX7" fmla="*/ 797560 w 2268220"/>
                    <a:gd name="connsiteY7" fmla="*/ 1473200 h 3279140"/>
                    <a:gd name="connsiteX8" fmla="*/ 782320 w 2268220"/>
                    <a:gd name="connsiteY8" fmla="*/ 1595120 h 3279140"/>
                    <a:gd name="connsiteX9" fmla="*/ 1041400 w 2268220"/>
                    <a:gd name="connsiteY9" fmla="*/ 1960880 h 3279140"/>
                    <a:gd name="connsiteX10" fmla="*/ 1148080 w 2268220"/>
                    <a:gd name="connsiteY10" fmla="*/ 2402840 h 3279140"/>
                    <a:gd name="connsiteX11" fmla="*/ 1270000 w 2268220"/>
                    <a:gd name="connsiteY11" fmla="*/ 2616200 h 3279140"/>
                    <a:gd name="connsiteX12" fmla="*/ 1407160 w 2268220"/>
                    <a:gd name="connsiteY12" fmla="*/ 2814320 h 3279140"/>
                    <a:gd name="connsiteX13" fmla="*/ 1468120 w 2268220"/>
                    <a:gd name="connsiteY13" fmla="*/ 3027680 h 3279140"/>
                    <a:gd name="connsiteX14" fmla="*/ 1559560 w 2268220"/>
                    <a:gd name="connsiteY14" fmla="*/ 3088640 h 3279140"/>
                    <a:gd name="connsiteX15" fmla="*/ 1696720 w 2268220"/>
                    <a:gd name="connsiteY15" fmla="*/ 3012440 h 3279140"/>
                    <a:gd name="connsiteX16" fmla="*/ 1925320 w 2268220"/>
                    <a:gd name="connsiteY16" fmla="*/ 3134360 h 3279140"/>
                    <a:gd name="connsiteX17" fmla="*/ 2230120 w 2268220"/>
                    <a:gd name="connsiteY17" fmla="*/ 3210560 h 3279140"/>
                    <a:gd name="connsiteX18" fmla="*/ 2153920 w 2268220"/>
                    <a:gd name="connsiteY18" fmla="*/ 2722880 h 3279140"/>
                    <a:gd name="connsiteX19" fmla="*/ 2153920 w 2268220"/>
                    <a:gd name="connsiteY19" fmla="*/ 2037080 h 3279140"/>
                    <a:gd name="connsiteX20" fmla="*/ 2032000 w 2268220"/>
                    <a:gd name="connsiteY20" fmla="*/ 1854200 h 3279140"/>
                    <a:gd name="connsiteX21" fmla="*/ 1574800 w 2268220"/>
                    <a:gd name="connsiteY21" fmla="*/ 1397000 h 3279140"/>
                    <a:gd name="connsiteX22" fmla="*/ 828040 w 2268220"/>
                    <a:gd name="connsiteY22" fmla="*/ 635000 h 3279140"/>
                    <a:gd name="connsiteX23" fmla="*/ 751840 w 2268220"/>
                    <a:gd name="connsiteY23" fmla="*/ 421640 h 3279140"/>
                    <a:gd name="connsiteX24" fmla="*/ 645160 w 2268220"/>
                    <a:gd name="connsiteY24" fmla="*/ 55880 h 3279140"/>
                    <a:gd name="connsiteX25" fmla="*/ 340360 w 2268220"/>
                    <a:gd name="connsiteY25" fmla="*/ 71120 h 3279140"/>
                    <a:gd name="connsiteX0" fmla="*/ 340360 w 2435860"/>
                    <a:gd name="connsiteY0" fmla="*/ 71120 h 3279140"/>
                    <a:gd name="connsiteX1" fmla="*/ 96520 w 2435860"/>
                    <a:gd name="connsiteY1" fmla="*/ 391160 h 3279140"/>
                    <a:gd name="connsiteX2" fmla="*/ 5080 w 2435860"/>
                    <a:gd name="connsiteY2" fmla="*/ 482600 h 3279140"/>
                    <a:gd name="connsiteX3" fmla="*/ 127000 w 2435860"/>
                    <a:gd name="connsiteY3" fmla="*/ 680720 h 3279140"/>
                    <a:gd name="connsiteX4" fmla="*/ 477520 w 2435860"/>
                    <a:gd name="connsiteY4" fmla="*/ 726440 h 3279140"/>
                    <a:gd name="connsiteX5" fmla="*/ 660400 w 2435860"/>
                    <a:gd name="connsiteY5" fmla="*/ 1016000 h 3279140"/>
                    <a:gd name="connsiteX6" fmla="*/ 812800 w 2435860"/>
                    <a:gd name="connsiteY6" fmla="*/ 1305560 h 3279140"/>
                    <a:gd name="connsiteX7" fmla="*/ 797560 w 2435860"/>
                    <a:gd name="connsiteY7" fmla="*/ 1473200 h 3279140"/>
                    <a:gd name="connsiteX8" fmla="*/ 782320 w 2435860"/>
                    <a:gd name="connsiteY8" fmla="*/ 1595120 h 3279140"/>
                    <a:gd name="connsiteX9" fmla="*/ 1041400 w 2435860"/>
                    <a:gd name="connsiteY9" fmla="*/ 1960880 h 3279140"/>
                    <a:gd name="connsiteX10" fmla="*/ 1148080 w 2435860"/>
                    <a:gd name="connsiteY10" fmla="*/ 2402840 h 3279140"/>
                    <a:gd name="connsiteX11" fmla="*/ 1270000 w 2435860"/>
                    <a:gd name="connsiteY11" fmla="*/ 2616200 h 3279140"/>
                    <a:gd name="connsiteX12" fmla="*/ 1407160 w 2435860"/>
                    <a:gd name="connsiteY12" fmla="*/ 2814320 h 3279140"/>
                    <a:gd name="connsiteX13" fmla="*/ 1468120 w 2435860"/>
                    <a:gd name="connsiteY13" fmla="*/ 3027680 h 3279140"/>
                    <a:gd name="connsiteX14" fmla="*/ 1559560 w 2435860"/>
                    <a:gd name="connsiteY14" fmla="*/ 3088640 h 3279140"/>
                    <a:gd name="connsiteX15" fmla="*/ 1696720 w 2435860"/>
                    <a:gd name="connsiteY15" fmla="*/ 3012440 h 3279140"/>
                    <a:gd name="connsiteX16" fmla="*/ 1925320 w 2435860"/>
                    <a:gd name="connsiteY16" fmla="*/ 3134360 h 3279140"/>
                    <a:gd name="connsiteX17" fmla="*/ 2230120 w 2435860"/>
                    <a:gd name="connsiteY17" fmla="*/ 3210560 h 3279140"/>
                    <a:gd name="connsiteX18" fmla="*/ 2153920 w 2435860"/>
                    <a:gd name="connsiteY18" fmla="*/ 2722880 h 3279140"/>
                    <a:gd name="connsiteX19" fmla="*/ 2153920 w 2435860"/>
                    <a:gd name="connsiteY19" fmla="*/ 2037080 h 3279140"/>
                    <a:gd name="connsiteX20" fmla="*/ 2032000 w 2435860"/>
                    <a:gd name="connsiteY20" fmla="*/ 1854200 h 3279140"/>
                    <a:gd name="connsiteX21" fmla="*/ 1574800 w 2435860"/>
                    <a:gd name="connsiteY21" fmla="*/ 1397000 h 3279140"/>
                    <a:gd name="connsiteX22" fmla="*/ 828040 w 2435860"/>
                    <a:gd name="connsiteY22" fmla="*/ 635000 h 3279140"/>
                    <a:gd name="connsiteX23" fmla="*/ 751840 w 2435860"/>
                    <a:gd name="connsiteY23" fmla="*/ 421640 h 3279140"/>
                    <a:gd name="connsiteX24" fmla="*/ 645160 w 2435860"/>
                    <a:gd name="connsiteY24" fmla="*/ 55880 h 3279140"/>
                    <a:gd name="connsiteX25" fmla="*/ 340360 w 2435860"/>
                    <a:gd name="connsiteY25" fmla="*/ 71120 h 327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35860" h="3279140">
                      <a:moveTo>
                        <a:pt x="340360" y="71120"/>
                      </a:moveTo>
                      <a:cubicBezTo>
                        <a:pt x="248920" y="127000"/>
                        <a:pt x="152400" y="322580"/>
                        <a:pt x="96520" y="391160"/>
                      </a:cubicBezTo>
                      <a:cubicBezTo>
                        <a:pt x="40640" y="459740"/>
                        <a:pt x="0" y="434340"/>
                        <a:pt x="5080" y="482600"/>
                      </a:cubicBezTo>
                      <a:cubicBezTo>
                        <a:pt x="10160" y="530860"/>
                        <a:pt x="48260" y="640080"/>
                        <a:pt x="127000" y="680720"/>
                      </a:cubicBezTo>
                      <a:cubicBezTo>
                        <a:pt x="205740" y="721360"/>
                        <a:pt x="388620" y="670560"/>
                        <a:pt x="477520" y="726440"/>
                      </a:cubicBezTo>
                      <a:cubicBezTo>
                        <a:pt x="566420" y="782320"/>
                        <a:pt x="604520" y="919480"/>
                        <a:pt x="660400" y="1016000"/>
                      </a:cubicBezTo>
                      <a:cubicBezTo>
                        <a:pt x="716280" y="1112520"/>
                        <a:pt x="789940" y="1229360"/>
                        <a:pt x="812800" y="1305560"/>
                      </a:cubicBezTo>
                      <a:cubicBezTo>
                        <a:pt x="835660" y="1381760"/>
                        <a:pt x="802640" y="1424940"/>
                        <a:pt x="797560" y="1473200"/>
                      </a:cubicBezTo>
                      <a:cubicBezTo>
                        <a:pt x="792480" y="1521460"/>
                        <a:pt x="741680" y="1513840"/>
                        <a:pt x="782320" y="1595120"/>
                      </a:cubicBezTo>
                      <a:cubicBezTo>
                        <a:pt x="822960" y="1676400"/>
                        <a:pt x="980440" y="1826260"/>
                        <a:pt x="1041400" y="1960880"/>
                      </a:cubicBezTo>
                      <a:cubicBezTo>
                        <a:pt x="1102360" y="2095500"/>
                        <a:pt x="1109980" y="2293620"/>
                        <a:pt x="1148080" y="2402840"/>
                      </a:cubicBezTo>
                      <a:cubicBezTo>
                        <a:pt x="1186180" y="2512060"/>
                        <a:pt x="1226820" y="2547620"/>
                        <a:pt x="1270000" y="2616200"/>
                      </a:cubicBezTo>
                      <a:cubicBezTo>
                        <a:pt x="1313180" y="2684780"/>
                        <a:pt x="1374140" y="2745740"/>
                        <a:pt x="1407160" y="2814320"/>
                      </a:cubicBezTo>
                      <a:cubicBezTo>
                        <a:pt x="1440180" y="2882900"/>
                        <a:pt x="1442720" y="2981960"/>
                        <a:pt x="1468120" y="3027680"/>
                      </a:cubicBezTo>
                      <a:cubicBezTo>
                        <a:pt x="1493520" y="3073400"/>
                        <a:pt x="1521460" y="3091180"/>
                        <a:pt x="1559560" y="3088640"/>
                      </a:cubicBezTo>
                      <a:cubicBezTo>
                        <a:pt x="1597660" y="3086100"/>
                        <a:pt x="1635760" y="3004820"/>
                        <a:pt x="1696720" y="3012440"/>
                      </a:cubicBezTo>
                      <a:cubicBezTo>
                        <a:pt x="1757680" y="3020060"/>
                        <a:pt x="1836420" y="3101340"/>
                        <a:pt x="1925320" y="3134360"/>
                      </a:cubicBezTo>
                      <a:cubicBezTo>
                        <a:pt x="2014220" y="3167380"/>
                        <a:pt x="2192020" y="3279140"/>
                        <a:pt x="2230120" y="3210560"/>
                      </a:cubicBezTo>
                      <a:cubicBezTo>
                        <a:pt x="2435860" y="3233420"/>
                        <a:pt x="2166620" y="2918460"/>
                        <a:pt x="2153920" y="2722880"/>
                      </a:cubicBezTo>
                      <a:cubicBezTo>
                        <a:pt x="2141220" y="2527300"/>
                        <a:pt x="2174240" y="2181860"/>
                        <a:pt x="2153920" y="2037080"/>
                      </a:cubicBezTo>
                      <a:cubicBezTo>
                        <a:pt x="2133600" y="1892300"/>
                        <a:pt x="2128520" y="1960880"/>
                        <a:pt x="2032000" y="1854200"/>
                      </a:cubicBezTo>
                      <a:cubicBezTo>
                        <a:pt x="1935480" y="1747520"/>
                        <a:pt x="1574800" y="1397000"/>
                        <a:pt x="1574800" y="1397000"/>
                      </a:cubicBezTo>
                      <a:cubicBezTo>
                        <a:pt x="1374140" y="1193800"/>
                        <a:pt x="965200" y="797560"/>
                        <a:pt x="828040" y="635000"/>
                      </a:cubicBezTo>
                      <a:cubicBezTo>
                        <a:pt x="690880" y="472440"/>
                        <a:pt x="782320" y="518160"/>
                        <a:pt x="751840" y="421640"/>
                      </a:cubicBezTo>
                      <a:cubicBezTo>
                        <a:pt x="721360" y="325120"/>
                        <a:pt x="711200" y="111760"/>
                        <a:pt x="645160" y="55880"/>
                      </a:cubicBezTo>
                      <a:cubicBezTo>
                        <a:pt x="579120" y="0"/>
                        <a:pt x="431800" y="15240"/>
                        <a:pt x="340360" y="711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5562600" y="1447800"/>
                  <a:ext cx="2971800" cy="4953000"/>
                </a:xfrm>
                <a:custGeom>
                  <a:avLst/>
                  <a:gdLst>
                    <a:gd name="connsiteX0" fmla="*/ 248920 w 2857500"/>
                    <a:gd name="connsiteY0" fmla="*/ 5080 h 4940300"/>
                    <a:gd name="connsiteX1" fmla="*/ 553720 w 2857500"/>
                    <a:gd name="connsiteY1" fmla="*/ 127000 h 4940300"/>
                    <a:gd name="connsiteX2" fmla="*/ 706120 w 2857500"/>
                    <a:gd name="connsiteY2" fmla="*/ 386080 h 4940300"/>
                    <a:gd name="connsiteX3" fmla="*/ 1071880 w 2857500"/>
                    <a:gd name="connsiteY3" fmla="*/ 995680 h 4940300"/>
                    <a:gd name="connsiteX4" fmla="*/ 1346200 w 2857500"/>
                    <a:gd name="connsiteY4" fmla="*/ 1132840 h 4940300"/>
                    <a:gd name="connsiteX5" fmla="*/ 1681480 w 2857500"/>
                    <a:gd name="connsiteY5" fmla="*/ 1376680 h 4940300"/>
                    <a:gd name="connsiteX6" fmla="*/ 1696720 w 2857500"/>
                    <a:gd name="connsiteY6" fmla="*/ 1559560 h 4940300"/>
                    <a:gd name="connsiteX7" fmla="*/ 1925320 w 2857500"/>
                    <a:gd name="connsiteY7" fmla="*/ 1772920 h 4940300"/>
                    <a:gd name="connsiteX8" fmla="*/ 2153920 w 2857500"/>
                    <a:gd name="connsiteY8" fmla="*/ 1986280 h 4940300"/>
                    <a:gd name="connsiteX9" fmla="*/ 2336800 w 2857500"/>
                    <a:gd name="connsiteY9" fmla="*/ 2473960 h 4940300"/>
                    <a:gd name="connsiteX10" fmla="*/ 2534920 w 2857500"/>
                    <a:gd name="connsiteY10" fmla="*/ 2656840 h 4940300"/>
                    <a:gd name="connsiteX11" fmla="*/ 2641600 w 2857500"/>
                    <a:gd name="connsiteY11" fmla="*/ 2809240 h 4940300"/>
                    <a:gd name="connsiteX12" fmla="*/ 2748280 w 2857500"/>
                    <a:gd name="connsiteY12" fmla="*/ 3083560 h 4940300"/>
                    <a:gd name="connsiteX13" fmla="*/ 2854960 w 2857500"/>
                    <a:gd name="connsiteY13" fmla="*/ 3235960 h 4940300"/>
                    <a:gd name="connsiteX14" fmla="*/ 2733040 w 2857500"/>
                    <a:gd name="connsiteY14" fmla="*/ 3449320 h 4940300"/>
                    <a:gd name="connsiteX15" fmla="*/ 2687320 w 2857500"/>
                    <a:gd name="connsiteY15" fmla="*/ 3845560 h 4940300"/>
                    <a:gd name="connsiteX16" fmla="*/ 2580640 w 2857500"/>
                    <a:gd name="connsiteY16" fmla="*/ 4043680 h 4940300"/>
                    <a:gd name="connsiteX17" fmla="*/ 2534920 w 2857500"/>
                    <a:gd name="connsiteY17" fmla="*/ 4196080 h 4940300"/>
                    <a:gd name="connsiteX18" fmla="*/ 2534920 w 2857500"/>
                    <a:gd name="connsiteY18" fmla="*/ 4439920 h 4940300"/>
                    <a:gd name="connsiteX19" fmla="*/ 2504440 w 2857500"/>
                    <a:gd name="connsiteY19" fmla="*/ 4790440 h 4940300"/>
                    <a:gd name="connsiteX20" fmla="*/ 2443480 w 2857500"/>
                    <a:gd name="connsiteY20" fmla="*/ 4927600 h 4940300"/>
                    <a:gd name="connsiteX21" fmla="*/ 1971040 w 2857500"/>
                    <a:gd name="connsiteY21" fmla="*/ 4866640 h 4940300"/>
                    <a:gd name="connsiteX22" fmla="*/ 1955800 w 2857500"/>
                    <a:gd name="connsiteY22" fmla="*/ 4577080 h 4940300"/>
                    <a:gd name="connsiteX23" fmla="*/ 2199640 w 2857500"/>
                    <a:gd name="connsiteY23" fmla="*/ 3815080 h 4940300"/>
                    <a:gd name="connsiteX24" fmla="*/ 2352040 w 2857500"/>
                    <a:gd name="connsiteY24" fmla="*/ 3053080 h 4940300"/>
                    <a:gd name="connsiteX25" fmla="*/ 2352040 w 2857500"/>
                    <a:gd name="connsiteY25" fmla="*/ 2809240 h 4940300"/>
                    <a:gd name="connsiteX26" fmla="*/ 2199640 w 2857500"/>
                    <a:gd name="connsiteY26" fmla="*/ 2611120 h 4940300"/>
                    <a:gd name="connsiteX27" fmla="*/ 2016760 w 2857500"/>
                    <a:gd name="connsiteY27" fmla="*/ 2458720 h 4940300"/>
                    <a:gd name="connsiteX28" fmla="*/ 1910080 w 2857500"/>
                    <a:gd name="connsiteY28" fmla="*/ 2672080 h 4940300"/>
                    <a:gd name="connsiteX29" fmla="*/ 1971040 w 2857500"/>
                    <a:gd name="connsiteY29" fmla="*/ 3098800 h 4940300"/>
                    <a:gd name="connsiteX30" fmla="*/ 1833880 w 2857500"/>
                    <a:gd name="connsiteY30" fmla="*/ 3434080 h 4940300"/>
                    <a:gd name="connsiteX31" fmla="*/ 1711960 w 2857500"/>
                    <a:gd name="connsiteY31" fmla="*/ 3129280 h 4940300"/>
                    <a:gd name="connsiteX32" fmla="*/ 1742440 w 2857500"/>
                    <a:gd name="connsiteY32" fmla="*/ 2580640 h 4940300"/>
                    <a:gd name="connsiteX33" fmla="*/ 1742440 w 2857500"/>
                    <a:gd name="connsiteY33" fmla="*/ 2245360 h 4940300"/>
                    <a:gd name="connsiteX34" fmla="*/ 1574800 w 2857500"/>
                    <a:gd name="connsiteY34" fmla="*/ 2230120 h 4940300"/>
                    <a:gd name="connsiteX35" fmla="*/ 1361440 w 2857500"/>
                    <a:gd name="connsiteY35" fmla="*/ 2092960 h 4940300"/>
                    <a:gd name="connsiteX36" fmla="*/ 1163320 w 2857500"/>
                    <a:gd name="connsiteY36" fmla="*/ 1971040 h 4940300"/>
                    <a:gd name="connsiteX37" fmla="*/ 949960 w 2857500"/>
                    <a:gd name="connsiteY37" fmla="*/ 1772920 h 4940300"/>
                    <a:gd name="connsiteX38" fmla="*/ 751840 w 2857500"/>
                    <a:gd name="connsiteY38" fmla="*/ 1422400 h 4940300"/>
                    <a:gd name="connsiteX39" fmla="*/ 599440 w 2857500"/>
                    <a:gd name="connsiteY39" fmla="*/ 1270000 h 4940300"/>
                    <a:gd name="connsiteX40" fmla="*/ 462280 w 2857500"/>
                    <a:gd name="connsiteY40" fmla="*/ 1056640 h 4940300"/>
                    <a:gd name="connsiteX41" fmla="*/ 340360 w 2857500"/>
                    <a:gd name="connsiteY41" fmla="*/ 1026160 h 4940300"/>
                    <a:gd name="connsiteX42" fmla="*/ 325120 w 2857500"/>
                    <a:gd name="connsiteY42" fmla="*/ 706120 h 4940300"/>
                    <a:gd name="connsiteX43" fmla="*/ 264160 w 2857500"/>
                    <a:gd name="connsiteY43" fmla="*/ 523240 h 4940300"/>
                    <a:gd name="connsiteX44" fmla="*/ 111760 w 2857500"/>
                    <a:gd name="connsiteY44" fmla="*/ 447040 h 4940300"/>
                    <a:gd name="connsiteX45" fmla="*/ 5080 w 2857500"/>
                    <a:gd name="connsiteY45" fmla="*/ 294640 h 4940300"/>
                    <a:gd name="connsiteX46" fmla="*/ 81280 w 2857500"/>
                    <a:gd name="connsiteY46" fmla="*/ 157480 h 4940300"/>
                    <a:gd name="connsiteX47" fmla="*/ 248920 w 2857500"/>
                    <a:gd name="connsiteY47" fmla="*/ 5080 h 4940300"/>
                    <a:gd name="connsiteX0" fmla="*/ 248920 w 2857500"/>
                    <a:gd name="connsiteY0" fmla="*/ 5080 h 4940300"/>
                    <a:gd name="connsiteX1" fmla="*/ 553720 w 2857500"/>
                    <a:gd name="connsiteY1" fmla="*/ 127000 h 4940300"/>
                    <a:gd name="connsiteX2" fmla="*/ 706120 w 2857500"/>
                    <a:gd name="connsiteY2" fmla="*/ 386080 h 4940300"/>
                    <a:gd name="connsiteX3" fmla="*/ 1071880 w 2857500"/>
                    <a:gd name="connsiteY3" fmla="*/ 995680 h 4940300"/>
                    <a:gd name="connsiteX4" fmla="*/ 1346200 w 2857500"/>
                    <a:gd name="connsiteY4" fmla="*/ 1132840 h 4940300"/>
                    <a:gd name="connsiteX5" fmla="*/ 1681480 w 2857500"/>
                    <a:gd name="connsiteY5" fmla="*/ 1376680 h 4940300"/>
                    <a:gd name="connsiteX6" fmla="*/ 1696720 w 2857500"/>
                    <a:gd name="connsiteY6" fmla="*/ 1559560 h 4940300"/>
                    <a:gd name="connsiteX7" fmla="*/ 1925320 w 2857500"/>
                    <a:gd name="connsiteY7" fmla="*/ 1772920 h 4940300"/>
                    <a:gd name="connsiteX8" fmla="*/ 2153920 w 2857500"/>
                    <a:gd name="connsiteY8" fmla="*/ 1986280 h 4940300"/>
                    <a:gd name="connsiteX9" fmla="*/ 2336800 w 2857500"/>
                    <a:gd name="connsiteY9" fmla="*/ 2473960 h 4940300"/>
                    <a:gd name="connsiteX10" fmla="*/ 2534920 w 2857500"/>
                    <a:gd name="connsiteY10" fmla="*/ 2656840 h 4940300"/>
                    <a:gd name="connsiteX11" fmla="*/ 2641600 w 2857500"/>
                    <a:gd name="connsiteY11" fmla="*/ 2809240 h 4940300"/>
                    <a:gd name="connsiteX12" fmla="*/ 2748280 w 2857500"/>
                    <a:gd name="connsiteY12" fmla="*/ 3083560 h 4940300"/>
                    <a:gd name="connsiteX13" fmla="*/ 2854960 w 2857500"/>
                    <a:gd name="connsiteY13" fmla="*/ 3235960 h 4940300"/>
                    <a:gd name="connsiteX14" fmla="*/ 2733040 w 2857500"/>
                    <a:gd name="connsiteY14" fmla="*/ 3449320 h 4940300"/>
                    <a:gd name="connsiteX15" fmla="*/ 2687320 w 2857500"/>
                    <a:gd name="connsiteY15" fmla="*/ 3845560 h 4940300"/>
                    <a:gd name="connsiteX16" fmla="*/ 2809240 w 2857500"/>
                    <a:gd name="connsiteY16" fmla="*/ 4043680 h 4940300"/>
                    <a:gd name="connsiteX17" fmla="*/ 2534920 w 2857500"/>
                    <a:gd name="connsiteY17" fmla="*/ 4196080 h 4940300"/>
                    <a:gd name="connsiteX18" fmla="*/ 2534920 w 2857500"/>
                    <a:gd name="connsiteY18" fmla="*/ 4439920 h 4940300"/>
                    <a:gd name="connsiteX19" fmla="*/ 2504440 w 2857500"/>
                    <a:gd name="connsiteY19" fmla="*/ 4790440 h 4940300"/>
                    <a:gd name="connsiteX20" fmla="*/ 2443480 w 2857500"/>
                    <a:gd name="connsiteY20" fmla="*/ 4927600 h 4940300"/>
                    <a:gd name="connsiteX21" fmla="*/ 1971040 w 2857500"/>
                    <a:gd name="connsiteY21" fmla="*/ 4866640 h 4940300"/>
                    <a:gd name="connsiteX22" fmla="*/ 1955800 w 2857500"/>
                    <a:gd name="connsiteY22" fmla="*/ 4577080 h 4940300"/>
                    <a:gd name="connsiteX23" fmla="*/ 2199640 w 2857500"/>
                    <a:gd name="connsiteY23" fmla="*/ 3815080 h 4940300"/>
                    <a:gd name="connsiteX24" fmla="*/ 2352040 w 2857500"/>
                    <a:gd name="connsiteY24" fmla="*/ 3053080 h 4940300"/>
                    <a:gd name="connsiteX25" fmla="*/ 2352040 w 2857500"/>
                    <a:gd name="connsiteY25" fmla="*/ 2809240 h 4940300"/>
                    <a:gd name="connsiteX26" fmla="*/ 2199640 w 2857500"/>
                    <a:gd name="connsiteY26" fmla="*/ 2611120 h 4940300"/>
                    <a:gd name="connsiteX27" fmla="*/ 2016760 w 2857500"/>
                    <a:gd name="connsiteY27" fmla="*/ 2458720 h 4940300"/>
                    <a:gd name="connsiteX28" fmla="*/ 1910080 w 2857500"/>
                    <a:gd name="connsiteY28" fmla="*/ 2672080 h 4940300"/>
                    <a:gd name="connsiteX29" fmla="*/ 1971040 w 2857500"/>
                    <a:gd name="connsiteY29" fmla="*/ 3098800 h 4940300"/>
                    <a:gd name="connsiteX30" fmla="*/ 1833880 w 2857500"/>
                    <a:gd name="connsiteY30" fmla="*/ 3434080 h 4940300"/>
                    <a:gd name="connsiteX31" fmla="*/ 1711960 w 2857500"/>
                    <a:gd name="connsiteY31" fmla="*/ 3129280 h 4940300"/>
                    <a:gd name="connsiteX32" fmla="*/ 1742440 w 2857500"/>
                    <a:gd name="connsiteY32" fmla="*/ 2580640 h 4940300"/>
                    <a:gd name="connsiteX33" fmla="*/ 1742440 w 2857500"/>
                    <a:gd name="connsiteY33" fmla="*/ 2245360 h 4940300"/>
                    <a:gd name="connsiteX34" fmla="*/ 1574800 w 2857500"/>
                    <a:gd name="connsiteY34" fmla="*/ 2230120 h 4940300"/>
                    <a:gd name="connsiteX35" fmla="*/ 1361440 w 2857500"/>
                    <a:gd name="connsiteY35" fmla="*/ 2092960 h 4940300"/>
                    <a:gd name="connsiteX36" fmla="*/ 1163320 w 2857500"/>
                    <a:gd name="connsiteY36" fmla="*/ 1971040 h 4940300"/>
                    <a:gd name="connsiteX37" fmla="*/ 949960 w 2857500"/>
                    <a:gd name="connsiteY37" fmla="*/ 1772920 h 4940300"/>
                    <a:gd name="connsiteX38" fmla="*/ 751840 w 2857500"/>
                    <a:gd name="connsiteY38" fmla="*/ 1422400 h 4940300"/>
                    <a:gd name="connsiteX39" fmla="*/ 599440 w 2857500"/>
                    <a:gd name="connsiteY39" fmla="*/ 1270000 h 4940300"/>
                    <a:gd name="connsiteX40" fmla="*/ 462280 w 2857500"/>
                    <a:gd name="connsiteY40" fmla="*/ 1056640 h 4940300"/>
                    <a:gd name="connsiteX41" fmla="*/ 340360 w 2857500"/>
                    <a:gd name="connsiteY41" fmla="*/ 1026160 h 4940300"/>
                    <a:gd name="connsiteX42" fmla="*/ 325120 w 2857500"/>
                    <a:gd name="connsiteY42" fmla="*/ 706120 h 4940300"/>
                    <a:gd name="connsiteX43" fmla="*/ 264160 w 2857500"/>
                    <a:gd name="connsiteY43" fmla="*/ 523240 h 4940300"/>
                    <a:gd name="connsiteX44" fmla="*/ 111760 w 2857500"/>
                    <a:gd name="connsiteY44" fmla="*/ 447040 h 4940300"/>
                    <a:gd name="connsiteX45" fmla="*/ 5080 w 2857500"/>
                    <a:gd name="connsiteY45" fmla="*/ 294640 h 4940300"/>
                    <a:gd name="connsiteX46" fmla="*/ 81280 w 2857500"/>
                    <a:gd name="connsiteY46" fmla="*/ 157480 h 4940300"/>
                    <a:gd name="connsiteX47" fmla="*/ 248920 w 2857500"/>
                    <a:gd name="connsiteY47" fmla="*/ 5080 h 4940300"/>
                    <a:gd name="connsiteX0" fmla="*/ 248920 w 2857500"/>
                    <a:gd name="connsiteY0" fmla="*/ 5080 h 4940300"/>
                    <a:gd name="connsiteX1" fmla="*/ 553720 w 2857500"/>
                    <a:gd name="connsiteY1" fmla="*/ 127000 h 4940300"/>
                    <a:gd name="connsiteX2" fmla="*/ 706120 w 2857500"/>
                    <a:gd name="connsiteY2" fmla="*/ 386080 h 4940300"/>
                    <a:gd name="connsiteX3" fmla="*/ 1071880 w 2857500"/>
                    <a:gd name="connsiteY3" fmla="*/ 995680 h 4940300"/>
                    <a:gd name="connsiteX4" fmla="*/ 1346200 w 2857500"/>
                    <a:gd name="connsiteY4" fmla="*/ 1132840 h 4940300"/>
                    <a:gd name="connsiteX5" fmla="*/ 1681480 w 2857500"/>
                    <a:gd name="connsiteY5" fmla="*/ 1376680 h 4940300"/>
                    <a:gd name="connsiteX6" fmla="*/ 1696720 w 2857500"/>
                    <a:gd name="connsiteY6" fmla="*/ 1559560 h 4940300"/>
                    <a:gd name="connsiteX7" fmla="*/ 1925320 w 2857500"/>
                    <a:gd name="connsiteY7" fmla="*/ 1772920 h 4940300"/>
                    <a:gd name="connsiteX8" fmla="*/ 2153920 w 2857500"/>
                    <a:gd name="connsiteY8" fmla="*/ 1986280 h 4940300"/>
                    <a:gd name="connsiteX9" fmla="*/ 2336800 w 2857500"/>
                    <a:gd name="connsiteY9" fmla="*/ 2473960 h 4940300"/>
                    <a:gd name="connsiteX10" fmla="*/ 2534920 w 2857500"/>
                    <a:gd name="connsiteY10" fmla="*/ 2656840 h 4940300"/>
                    <a:gd name="connsiteX11" fmla="*/ 2641600 w 2857500"/>
                    <a:gd name="connsiteY11" fmla="*/ 2809240 h 4940300"/>
                    <a:gd name="connsiteX12" fmla="*/ 2748280 w 2857500"/>
                    <a:gd name="connsiteY12" fmla="*/ 3083560 h 4940300"/>
                    <a:gd name="connsiteX13" fmla="*/ 2854960 w 2857500"/>
                    <a:gd name="connsiteY13" fmla="*/ 3235960 h 4940300"/>
                    <a:gd name="connsiteX14" fmla="*/ 2733040 w 2857500"/>
                    <a:gd name="connsiteY14" fmla="*/ 3449320 h 4940300"/>
                    <a:gd name="connsiteX15" fmla="*/ 2687320 w 2857500"/>
                    <a:gd name="connsiteY15" fmla="*/ 3845560 h 4940300"/>
                    <a:gd name="connsiteX16" fmla="*/ 2809240 w 2857500"/>
                    <a:gd name="connsiteY16" fmla="*/ 4043680 h 4940300"/>
                    <a:gd name="connsiteX17" fmla="*/ 2534920 w 2857500"/>
                    <a:gd name="connsiteY17" fmla="*/ 4439920 h 4940300"/>
                    <a:gd name="connsiteX18" fmla="*/ 2504440 w 2857500"/>
                    <a:gd name="connsiteY18" fmla="*/ 4790440 h 4940300"/>
                    <a:gd name="connsiteX19" fmla="*/ 2443480 w 2857500"/>
                    <a:gd name="connsiteY19" fmla="*/ 4927600 h 4940300"/>
                    <a:gd name="connsiteX20" fmla="*/ 1971040 w 2857500"/>
                    <a:gd name="connsiteY20" fmla="*/ 4866640 h 4940300"/>
                    <a:gd name="connsiteX21" fmla="*/ 1955800 w 2857500"/>
                    <a:gd name="connsiteY21" fmla="*/ 4577080 h 4940300"/>
                    <a:gd name="connsiteX22" fmla="*/ 2199640 w 2857500"/>
                    <a:gd name="connsiteY22" fmla="*/ 3815080 h 4940300"/>
                    <a:gd name="connsiteX23" fmla="*/ 2352040 w 2857500"/>
                    <a:gd name="connsiteY23" fmla="*/ 3053080 h 4940300"/>
                    <a:gd name="connsiteX24" fmla="*/ 2352040 w 2857500"/>
                    <a:gd name="connsiteY24" fmla="*/ 2809240 h 4940300"/>
                    <a:gd name="connsiteX25" fmla="*/ 2199640 w 2857500"/>
                    <a:gd name="connsiteY25" fmla="*/ 2611120 h 4940300"/>
                    <a:gd name="connsiteX26" fmla="*/ 2016760 w 2857500"/>
                    <a:gd name="connsiteY26" fmla="*/ 2458720 h 4940300"/>
                    <a:gd name="connsiteX27" fmla="*/ 1910080 w 2857500"/>
                    <a:gd name="connsiteY27" fmla="*/ 2672080 h 4940300"/>
                    <a:gd name="connsiteX28" fmla="*/ 1971040 w 2857500"/>
                    <a:gd name="connsiteY28" fmla="*/ 3098800 h 4940300"/>
                    <a:gd name="connsiteX29" fmla="*/ 1833880 w 2857500"/>
                    <a:gd name="connsiteY29" fmla="*/ 3434080 h 4940300"/>
                    <a:gd name="connsiteX30" fmla="*/ 1711960 w 2857500"/>
                    <a:gd name="connsiteY30" fmla="*/ 3129280 h 4940300"/>
                    <a:gd name="connsiteX31" fmla="*/ 1742440 w 2857500"/>
                    <a:gd name="connsiteY31" fmla="*/ 2580640 h 4940300"/>
                    <a:gd name="connsiteX32" fmla="*/ 1742440 w 2857500"/>
                    <a:gd name="connsiteY32" fmla="*/ 2245360 h 4940300"/>
                    <a:gd name="connsiteX33" fmla="*/ 1574800 w 2857500"/>
                    <a:gd name="connsiteY33" fmla="*/ 2230120 h 4940300"/>
                    <a:gd name="connsiteX34" fmla="*/ 1361440 w 2857500"/>
                    <a:gd name="connsiteY34" fmla="*/ 2092960 h 4940300"/>
                    <a:gd name="connsiteX35" fmla="*/ 1163320 w 2857500"/>
                    <a:gd name="connsiteY35" fmla="*/ 1971040 h 4940300"/>
                    <a:gd name="connsiteX36" fmla="*/ 949960 w 2857500"/>
                    <a:gd name="connsiteY36" fmla="*/ 1772920 h 4940300"/>
                    <a:gd name="connsiteX37" fmla="*/ 751840 w 2857500"/>
                    <a:gd name="connsiteY37" fmla="*/ 1422400 h 4940300"/>
                    <a:gd name="connsiteX38" fmla="*/ 599440 w 2857500"/>
                    <a:gd name="connsiteY38" fmla="*/ 1270000 h 4940300"/>
                    <a:gd name="connsiteX39" fmla="*/ 462280 w 2857500"/>
                    <a:gd name="connsiteY39" fmla="*/ 1056640 h 4940300"/>
                    <a:gd name="connsiteX40" fmla="*/ 340360 w 2857500"/>
                    <a:gd name="connsiteY40" fmla="*/ 1026160 h 4940300"/>
                    <a:gd name="connsiteX41" fmla="*/ 325120 w 2857500"/>
                    <a:gd name="connsiteY41" fmla="*/ 706120 h 4940300"/>
                    <a:gd name="connsiteX42" fmla="*/ 264160 w 2857500"/>
                    <a:gd name="connsiteY42" fmla="*/ 523240 h 4940300"/>
                    <a:gd name="connsiteX43" fmla="*/ 111760 w 2857500"/>
                    <a:gd name="connsiteY43" fmla="*/ 447040 h 4940300"/>
                    <a:gd name="connsiteX44" fmla="*/ 5080 w 2857500"/>
                    <a:gd name="connsiteY44" fmla="*/ 294640 h 4940300"/>
                    <a:gd name="connsiteX45" fmla="*/ 81280 w 2857500"/>
                    <a:gd name="connsiteY45" fmla="*/ 157480 h 4940300"/>
                    <a:gd name="connsiteX46" fmla="*/ 248920 w 2857500"/>
                    <a:gd name="connsiteY46" fmla="*/ 5080 h 4940300"/>
                    <a:gd name="connsiteX0" fmla="*/ 248920 w 2857500"/>
                    <a:gd name="connsiteY0" fmla="*/ 5080 h 4940300"/>
                    <a:gd name="connsiteX1" fmla="*/ 553720 w 2857500"/>
                    <a:gd name="connsiteY1" fmla="*/ 127000 h 4940300"/>
                    <a:gd name="connsiteX2" fmla="*/ 706120 w 2857500"/>
                    <a:gd name="connsiteY2" fmla="*/ 386080 h 4940300"/>
                    <a:gd name="connsiteX3" fmla="*/ 1071880 w 2857500"/>
                    <a:gd name="connsiteY3" fmla="*/ 995680 h 4940300"/>
                    <a:gd name="connsiteX4" fmla="*/ 1346200 w 2857500"/>
                    <a:gd name="connsiteY4" fmla="*/ 1132840 h 4940300"/>
                    <a:gd name="connsiteX5" fmla="*/ 1681480 w 2857500"/>
                    <a:gd name="connsiteY5" fmla="*/ 1376680 h 4940300"/>
                    <a:gd name="connsiteX6" fmla="*/ 1696720 w 2857500"/>
                    <a:gd name="connsiteY6" fmla="*/ 1559560 h 4940300"/>
                    <a:gd name="connsiteX7" fmla="*/ 1925320 w 2857500"/>
                    <a:gd name="connsiteY7" fmla="*/ 1772920 h 4940300"/>
                    <a:gd name="connsiteX8" fmla="*/ 2153920 w 2857500"/>
                    <a:gd name="connsiteY8" fmla="*/ 1986280 h 4940300"/>
                    <a:gd name="connsiteX9" fmla="*/ 2336800 w 2857500"/>
                    <a:gd name="connsiteY9" fmla="*/ 2473960 h 4940300"/>
                    <a:gd name="connsiteX10" fmla="*/ 2534920 w 2857500"/>
                    <a:gd name="connsiteY10" fmla="*/ 2656840 h 4940300"/>
                    <a:gd name="connsiteX11" fmla="*/ 2641600 w 2857500"/>
                    <a:gd name="connsiteY11" fmla="*/ 2809240 h 4940300"/>
                    <a:gd name="connsiteX12" fmla="*/ 2748280 w 2857500"/>
                    <a:gd name="connsiteY12" fmla="*/ 3083560 h 4940300"/>
                    <a:gd name="connsiteX13" fmla="*/ 2854960 w 2857500"/>
                    <a:gd name="connsiteY13" fmla="*/ 3235960 h 4940300"/>
                    <a:gd name="connsiteX14" fmla="*/ 2733040 w 2857500"/>
                    <a:gd name="connsiteY14" fmla="*/ 3449320 h 4940300"/>
                    <a:gd name="connsiteX15" fmla="*/ 2687320 w 2857500"/>
                    <a:gd name="connsiteY15" fmla="*/ 3845560 h 4940300"/>
                    <a:gd name="connsiteX16" fmla="*/ 2809240 w 2857500"/>
                    <a:gd name="connsiteY16" fmla="*/ 4043680 h 4940300"/>
                    <a:gd name="connsiteX17" fmla="*/ 2504440 w 2857500"/>
                    <a:gd name="connsiteY17" fmla="*/ 4790440 h 4940300"/>
                    <a:gd name="connsiteX18" fmla="*/ 2443480 w 2857500"/>
                    <a:gd name="connsiteY18" fmla="*/ 4927600 h 4940300"/>
                    <a:gd name="connsiteX19" fmla="*/ 1971040 w 2857500"/>
                    <a:gd name="connsiteY19" fmla="*/ 4866640 h 4940300"/>
                    <a:gd name="connsiteX20" fmla="*/ 1955800 w 2857500"/>
                    <a:gd name="connsiteY20" fmla="*/ 4577080 h 4940300"/>
                    <a:gd name="connsiteX21" fmla="*/ 2199640 w 2857500"/>
                    <a:gd name="connsiteY21" fmla="*/ 3815080 h 4940300"/>
                    <a:gd name="connsiteX22" fmla="*/ 2352040 w 2857500"/>
                    <a:gd name="connsiteY22" fmla="*/ 3053080 h 4940300"/>
                    <a:gd name="connsiteX23" fmla="*/ 2352040 w 2857500"/>
                    <a:gd name="connsiteY23" fmla="*/ 2809240 h 4940300"/>
                    <a:gd name="connsiteX24" fmla="*/ 2199640 w 2857500"/>
                    <a:gd name="connsiteY24" fmla="*/ 2611120 h 4940300"/>
                    <a:gd name="connsiteX25" fmla="*/ 2016760 w 2857500"/>
                    <a:gd name="connsiteY25" fmla="*/ 2458720 h 4940300"/>
                    <a:gd name="connsiteX26" fmla="*/ 1910080 w 2857500"/>
                    <a:gd name="connsiteY26" fmla="*/ 2672080 h 4940300"/>
                    <a:gd name="connsiteX27" fmla="*/ 1971040 w 2857500"/>
                    <a:gd name="connsiteY27" fmla="*/ 3098800 h 4940300"/>
                    <a:gd name="connsiteX28" fmla="*/ 1833880 w 2857500"/>
                    <a:gd name="connsiteY28" fmla="*/ 3434080 h 4940300"/>
                    <a:gd name="connsiteX29" fmla="*/ 1711960 w 2857500"/>
                    <a:gd name="connsiteY29" fmla="*/ 3129280 h 4940300"/>
                    <a:gd name="connsiteX30" fmla="*/ 1742440 w 2857500"/>
                    <a:gd name="connsiteY30" fmla="*/ 2580640 h 4940300"/>
                    <a:gd name="connsiteX31" fmla="*/ 1742440 w 2857500"/>
                    <a:gd name="connsiteY31" fmla="*/ 2245360 h 4940300"/>
                    <a:gd name="connsiteX32" fmla="*/ 1574800 w 2857500"/>
                    <a:gd name="connsiteY32" fmla="*/ 2230120 h 4940300"/>
                    <a:gd name="connsiteX33" fmla="*/ 1361440 w 2857500"/>
                    <a:gd name="connsiteY33" fmla="*/ 2092960 h 4940300"/>
                    <a:gd name="connsiteX34" fmla="*/ 1163320 w 2857500"/>
                    <a:gd name="connsiteY34" fmla="*/ 1971040 h 4940300"/>
                    <a:gd name="connsiteX35" fmla="*/ 949960 w 2857500"/>
                    <a:gd name="connsiteY35" fmla="*/ 1772920 h 4940300"/>
                    <a:gd name="connsiteX36" fmla="*/ 751840 w 2857500"/>
                    <a:gd name="connsiteY36" fmla="*/ 1422400 h 4940300"/>
                    <a:gd name="connsiteX37" fmla="*/ 599440 w 2857500"/>
                    <a:gd name="connsiteY37" fmla="*/ 1270000 h 4940300"/>
                    <a:gd name="connsiteX38" fmla="*/ 462280 w 2857500"/>
                    <a:gd name="connsiteY38" fmla="*/ 1056640 h 4940300"/>
                    <a:gd name="connsiteX39" fmla="*/ 340360 w 2857500"/>
                    <a:gd name="connsiteY39" fmla="*/ 1026160 h 4940300"/>
                    <a:gd name="connsiteX40" fmla="*/ 325120 w 2857500"/>
                    <a:gd name="connsiteY40" fmla="*/ 706120 h 4940300"/>
                    <a:gd name="connsiteX41" fmla="*/ 264160 w 2857500"/>
                    <a:gd name="connsiteY41" fmla="*/ 523240 h 4940300"/>
                    <a:gd name="connsiteX42" fmla="*/ 111760 w 2857500"/>
                    <a:gd name="connsiteY42" fmla="*/ 447040 h 4940300"/>
                    <a:gd name="connsiteX43" fmla="*/ 5080 w 2857500"/>
                    <a:gd name="connsiteY43" fmla="*/ 294640 h 4940300"/>
                    <a:gd name="connsiteX44" fmla="*/ 81280 w 2857500"/>
                    <a:gd name="connsiteY44" fmla="*/ 157480 h 4940300"/>
                    <a:gd name="connsiteX45" fmla="*/ 248920 w 2857500"/>
                    <a:gd name="connsiteY45" fmla="*/ 5080 h 49403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199640 w 2857500"/>
                    <a:gd name="connsiteY21" fmla="*/ 3815080 h 4978400"/>
                    <a:gd name="connsiteX22" fmla="*/ 2352040 w 2857500"/>
                    <a:gd name="connsiteY22" fmla="*/ 3053080 h 4978400"/>
                    <a:gd name="connsiteX23" fmla="*/ 2352040 w 2857500"/>
                    <a:gd name="connsiteY23" fmla="*/ 2809240 h 4978400"/>
                    <a:gd name="connsiteX24" fmla="*/ 2199640 w 2857500"/>
                    <a:gd name="connsiteY24" fmla="*/ 2611120 h 4978400"/>
                    <a:gd name="connsiteX25" fmla="*/ 2016760 w 2857500"/>
                    <a:gd name="connsiteY25" fmla="*/ 2458720 h 4978400"/>
                    <a:gd name="connsiteX26" fmla="*/ 1910080 w 2857500"/>
                    <a:gd name="connsiteY26" fmla="*/ 2672080 h 4978400"/>
                    <a:gd name="connsiteX27" fmla="*/ 1971040 w 2857500"/>
                    <a:gd name="connsiteY27" fmla="*/ 3098800 h 4978400"/>
                    <a:gd name="connsiteX28" fmla="*/ 1833880 w 2857500"/>
                    <a:gd name="connsiteY28" fmla="*/ 3434080 h 4978400"/>
                    <a:gd name="connsiteX29" fmla="*/ 1711960 w 2857500"/>
                    <a:gd name="connsiteY29" fmla="*/ 3129280 h 4978400"/>
                    <a:gd name="connsiteX30" fmla="*/ 1742440 w 2857500"/>
                    <a:gd name="connsiteY30" fmla="*/ 2580640 h 4978400"/>
                    <a:gd name="connsiteX31" fmla="*/ 1742440 w 2857500"/>
                    <a:gd name="connsiteY31" fmla="*/ 2245360 h 4978400"/>
                    <a:gd name="connsiteX32" fmla="*/ 1574800 w 2857500"/>
                    <a:gd name="connsiteY32" fmla="*/ 2230120 h 4978400"/>
                    <a:gd name="connsiteX33" fmla="*/ 1361440 w 2857500"/>
                    <a:gd name="connsiteY33" fmla="*/ 2092960 h 4978400"/>
                    <a:gd name="connsiteX34" fmla="*/ 1163320 w 2857500"/>
                    <a:gd name="connsiteY34" fmla="*/ 1971040 h 4978400"/>
                    <a:gd name="connsiteX35" fmla="*/ 949960 w 2857500"/>
                    <a:gd name="connsiteY35" fmla="*/ 1772920 h 4978400"/>
                    <a:gd name="connsiteX36" fmla="*/ 751840 w 2857500"/>
                    <a:gd name="connsiteY36" fmla="*/ 1422400 h 4978400"/>
                    <a:gd name="connsiteX37" fmla="*/ 599440 w 2857500"/>
                    <a:gd name="connsiteY37" fmla="*/ 1270000 h 4978400"/>
                    <a:gd name="connsiteX38" fmla="*/ 462280 w 2857500"/>
                    <a:gd name="connsiteY38" fmla="*/ 1056640 h 4978400"/>
                    <a:gd name="connsiteX39" fmla="*/ 340360 w 2857500"/>
                    <a:gd name="connsiteY39" fmla="*/ 1026160 h 4978400"/>
                    <a:gd name="connsiteX40" fmla="*/ 325120 w 2857500"/>
                    <a:gd name="connsiteY40" fmla="*/ 706120 h 4978400"/>
                    <a:gd name="connsiteX41" fmla="*/ 264160 w 2857500"/>
                    <a:gd name="connsiteY41" fmla="*/ 523240 h 4978400"/>
                    <a:gd name="connsiteX42" fmla="*/ 111760 w 2857500"/>
                    <a:gd name="connsiteY42" fmla="*/ 447040 h 4978400"/>
                    <a:gd name="connsiteX43" fmla="*/ 5080 w 2857500"/>
                    <a:gd name="connsiteY43" fmla="*/ 294640 h 4978400"/>
                    <a:gd name="connsiteX44" fmla="*/ 81280 w 2857500"/>
                    <a:gd name="connsiteY44" fmla="*/ 157480 h 4978400"/>
                    <a:gd name="connsiteX45" fmla="*/ 248920 w 2857500"/>
                    <a:gd name="connsiteY45"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199640 w 2857500"/>
                    <a:gd name="connsiteY21" fmla="*/ 3815080 h 4978400"/>
                    <a:gd name="connsiteX22" fmla="*/ 2227385 w 2857500"/>
                    <a:gd name="connsiteY22" fmla="*/ 3661039 h 4978400"/>
                    <a:gd name="connsiteX23" fmla="*/ 2352040 w 2857500"/>
                    <a:gd name="connsiteY23" fmla="*/ 3053080 h 4978400"/>
                    <a:gd name="connsiteX24" fmla="*/ 2352040 w 2857500"/>
                    <a:gd name="connsiteY24" fmla="*/ 2809240 h 4978400"/>
                    <a:gd name="connsiteX25" fmla="*/ 2199640 w 2857500"/>
                    <a:gd name="connsiteY25" fmla="*/ 2611120 h 4978400"/>
                    <a:gd name="connsiteX26" fmla="*/ 2016760 w 2857500"/>
                    <a:gd name="connsiteY26" fmla="*/ 2458720 h 4978400"/>
                    <a:gd name="connsiteX27" fmla="*/ 1910080 w 2857500"/>
                    <a:gd name="connsiteY27" fmla="*/ 2672080 h 4978400"/>
                    <a:gd name="connsiteX28" fmla="*/ 1971040 w 2857500"/>
                    <a:gd name="connsiteY28" fmla="*/ 3098800 h 4978400"/>
                    <a:gd name="connsiteX29" fmla="*/ 1833880 w 2857500"/>
                    <a:gd name="connsiteY29" fmla="*/ 3434080 h 4978400"/>
                    <a:gd name="connsiteX30" fmla="*/ 1711960 w 2857500"/>
                    <a:gd name="connsiteY30" fmla="*/ 3129280 h 4978400"/>
                    <a:gd name="connsiteX31" fmla="*/ 1742440 w 2857500"/>
                    <a:gd name="connsiteY31" fmla="*/ 2580640 h 4978400"/>
                    <a:gd name="connsiteX32" fmla="*/ 1742440 w 2857500"/>
                    <a:gd name="connsiteY32" fmla="*/ 2245360 h 4978400"/>
                    <a:gd name="connsiteX33" fmla="*/ 1574800 w 2857500"/>
                    <a:gd name="connsiteY33" fmla="*/ 2230120 h 4978400"/>
                    <a:gd name="connsiteX34" fmla="*/ 1361440 w 2857500"/>
                    <a:gd name="connsiteY34" fmla="*/ 2092960 h 4978400"/>
                    <a:gd name="connsiteX35" fmla="*/ 1163320 w 2857500"/>
                    <a:gd name="connsiteY35" fmla="*/ 1971040 h 4978400"/>
                    <a:gd name="connsiteX36" fmla="*/ 949960 w 2857500"/>
                    <a:gd name="connsiteY36" fmla="*/ 1772920 h 4978400"/>
                    <a:gd name="connsiteX37" fmla="*/ 751840 w 2857500"/>
                    <a:gd name="connsiteY37" fmla="*/ 1422400 h 4978400"/>
                    <a:gd name="connsiteX38" fmla="*/ 599440 w 2857500"/>
                    <a:gd name="connsiteY38" fmla="*/ 1270000 h 4978400"/>
                    <a:gd name="connsiteX39" fmla="*/ 462280 w 2857500"/>
                    <a:gd name="connsiteY39" fmla="*/ 1056640 h 4978400"/>
                    <a:gd name="connsiteX40" fmla="*/ 340360 w 2857500"/>
                    <a:gd name="connsiteY40" fmla="*/ 1026160 h 4978400"/>
                    <a:gd name="connsiteX41" fmla="*/ 325120 w 2857500"/>
                    <a:gd name="connsiteY41" fmla="*/ 706120 h 4978400"/>
                    <a:gd name="connsiteX42" fmla="*/ 264160 w 2857500"/>
                    <a:gd name="connsiteY42" fmla="*/ 523240 h 4978400"/>
                    <a:gd name="connsiteX43" fmla="*/ 111760 w 2857500"/>
                    <a:gd name="connsiteY43" fmla="*/ 447040 h 4978400"/>
                    <a:gd name="connsiteX44" fmla="*/ 5080 w 2857500"/>
                    <a:gd name="connsiteY44" fmla="*/ 294640 h 4978400"/>
                    <a:gd name="connsiteX45" fmla="*/ 81280 w 2857500"/>
                    <a:gd name="connsiteY45" fmla="*/ 157480 h 4978400"/>
                    <a:gd name="connsiteX46" fmla="*/ 248920 w 2857500"/>
                    <a:gd name="connsiteY46"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199640 w 2857500"/>
                    <a:gd name="connsiteY21" fmla="*/ 3815080 h 4978400"/>
                    <a:gd name="connsiteX22" fmla="*/ 2227385 w 2857500"/>
                    <a:gd name="connsiteY22" fmla="*/ 3661039 h 4978400"/>
                    <a:gd name="connsiteX23" fmla="*/ 2352040 w 2857500"/>
                    <a:gd name="connsiteY23" fmla="*/ 3053080 h 4978400"/>
                    <a:gd name="connsiteX24" fmla="*/ 2352040 w 2857500"/>
                    <a:gd name="connsiteY24" fmla="*/ 2809240 h 4978400"/>
                    <a:gd name="connsiteX25" fmla="*/ 2199640 w 2857500"/>
                    <a:gd name="connsiteY25" fmla="*/ 2611120 h 4978400"/>
                    <a:gd name="connsiteX26" fmla="*/ 2016760 w 2857500"/>
                    <a:gd name="connsiteY26" fmla="*/ 2458720 h 4978400"/>
                    <a:gd name="connsiteX27" fmla="*/ 1910080 w 2857500"/>
                    <a:gd name="connsiteY27" fmla="*/ 2672080 h 4978400"/>
                    <a:gd name="connsiteX28" fmla="*/ 1971040 w 2857500"/>
                    <a:gd name="connsiteY28" fmla="*/ 3098800 h 4978400"/>
                    <a:gd name="connsiteX29" fmla="*/ 1833880 w 2857500"/>
                    <a:gd name="connsiteY29" fmla="*/ 3434080 h 4978400"/>
                    <a:gd name="connsiteX30" fmla="*/ 1711960 w 2857500"/>
                    <a:gd name="connsiteY30" fmla="*/ 3129280 h 4978400"/>
                    <a:gd name="connsiteX31" fmla="*/ 1742440 w 2857500"/>
                    <a:gd name="connsiteY31" fmla="*/ 2580640 h 4978400"/>
                    <a:gd name="connsiteX32" fmla="*/ 1742440 w 2857500"/>
                    <a:gd name="connsiteY32" fmla="*/ 2245360 h 4978400"/>
                    <a:gd name="connsiteX33" fmla="*/ 1574800 w 2857500"/>
                    <a:gd name="connsiteY33" fmla="*/ 2230120 h 4978400"/>
                    <a:gd name="connsiteX34" fmla="*/ 1361440 w 2857500"/>
                    <a:gd name="connsiteY34" fmla="*/ 2092960 h 4978400"/>
                    <a:gd name="connsiteX35" fmla="*/ 1163320 w 2857500"/>
                    <a:gd name="connsiteY35" fmla="*/ 1971040 h 4978400"/>
                    <a:gd name="connsiteX36" fmla="*/ 949960 w 2857500"/>
                    <a:gd name="connsiteY36" fmla="*/ 1772920 h 4978400"/>
                    <a:gd name="connsiteX37" fmla="*/ 751840 w 2857500"/>
                    <a:gd name="connsiteY37" fmla="*/ 1422400 h 4978400"/>
                    <a:gd name="connsiteX38" fmla="*/ 599440 w 2857500"/>
                    <a:gd name="connsiteY38" fmla="*/ 1270000 h 4978400"/>
                    <a:gd name="connsiteX39" fmla="*/ 462280 w 2857500"/>
                    <a:gd name="connsiteY39" fmla="*/ 1056640 h 4978400"/>
                    <a:gd name="connsiteX40" fmla="*/ 340360 w 2857500"/>
                    <a:gd name="connsiteY40" fmla="*/ 1026160 h 4978400"/>
                    <a:gd name="connsiteX41" fmla="*/ 325120 w 2857500"/>
                    <a:gd name="connsiteY41" fmla="*/ 706120 h 4978400"/>
                    <a:gd name="connsiteX42" fmla="*/ 264160 w 2857500"/>
                    <a:gd name="connsiteY42" fmla="*/ 523240 h 4978400"/>
                    <a:gd name="connsiteX43" fmla="*/ 111760 w 2857500"/>
                    <a:gd name="connsiteY43" fmla="*/ 447040 h 4978400"/>
                    <a:gd name="connsiteX44" fmla="*/ 5080 w 2857500"/>
                    <a:gd name="connsiteY44" fmla="*/ 294640 h 4978400"/>
                    <a:gd name="connsiteX45" fmla="*/ 81280 w 2857500"/>
                    <a:gd name="connsiteY45" fmla="*/ 157480 h 4978400"/>
                    <a:gd name="connsiteX46" fmla="*/ 248920 w 2857500"/>
                    <a:gd name="connsiteY46"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199640 w 2857500"/>
                    <a:gd name="connsiteY21" fmla="*/ 3815080 h 4978400"/>
                    <a:gd name="connsiteX22" fmla="*/ 2227385 w 2857500"/>
                    <a:gd name="connsiteY22" fmla="*/ 3661039 h 4978400"/>
                    <a:gd name="connsiteX23" fmla="*/ 2352040 w 2857500"/>
                    <a:gd name="connsiteY23" fmla="*/ 2809240 h 4978400"/>
                    <a:gd name="connsiteX24" fmla="*/ 2199640 w 2857500"/>
                    <a:gd name="connsiteY24" fmla="*/ 2611120 h 4978400"/>
                    <a:gd name="connsiteX25" fmla="*/ 2016760 w 2857500"/>
                    <a:gd name="connsiteY25" fmla="*/ 2458720 h 4978400"/>
                    <a:gd name="connsiteX26" fmla="*/ 1910080 w 2857500"/>
                    <a:gd name="connsiteY26" fmla="*/ 2672080 h 4978400"/>
                    <a:gd name="connsiteX27" fmla="*/ 1971040 w 2857500"/>
                    <a:gd name="connsiteY27" fmla="*/ 3098800 h 4978400"/>
                    <a:gd name="connsiteX28" fmla="*/ 1833880 w 2857500"/>
                    <a:gd name="connsiteY28" fmla="*/ 3434080 h 4978400"/>
                    <a:gd name="connsiteX29" fmla="*/ 1711960 w 2857500"/>
                    <a:gd name="connsiteY29" fmla="*/ 3129280 h 4978400"/>
                    <a:gd name="connsiteX30" fmla="*/ 1742440 w 2857500"/>
                    <a:gd name="connsiteY30" fmla="*/ 2580640 h 4978400"/>
                    <a:gd name="connsiteX31" fmla="*/ 1742440 w 2857500"/>
                    <a:gd name="connsiteY31" fmla="*/ 2245360 h 4978400"/>
                    <a:gd name="connsiteX32" fmla="*/ 1574800 w 2857500"/>
                    <a:gd name="connsiteY32" fmla="*/ 2230120 h 4978400"/>
                    <a:gd name="connsiteX33" fmla="*/ 1361440 w 2857500"/>
                    <a:gd name="connsiteY33" fmla="*/ 2092960 h 4978400"/>
                    <a:gd name="connsiteX34" fmla="*/ 1163320 w 2857500"/>
                    <a:gd name="connsiteY34" fmla="*/ 1971040 h 4978400"/>
                    <a:gd name="connsiteX35" fmla="*/ 949960 w 2857500"/>
                    <a:gd name="connsiteY35" fmla="*/ 1772920 h 4978400"/>
                    <a:gd name="connsiteX36" fmla="*/ 751840 w 2857500"/>
                    <a:gd name="connsiteY36" fmla="*/ 1422400 h 4978400"/>
                    <a:gd name="connsiteX37" fmla="*/ 599440 w 2857500"/>
                    <a:gd name="connsiteY37" fmla="*/ 1270000 h 4978400"/>
                    <a:gd name="connsiteX38" fmla="*/ 462280 w 2857500"/>
                    <a:gd name="connsiteY38" fmla="*/ 1056640 h 4978400"/>
                    <a:gd name="connsiteX39" fmla="*/ 340360 w 2857500"/>
                    <a:gd name="connsiteY39" fmla="*/ 1026160 h 4978400"/>
                    <a:gd name="connsiteX40" fmla="*/ 325120 w 2857500"/>
                    <a:gd name="connsiteY40" fmla="*/ 706120 h 4978400"/>
                    <a:gd name="connsiteX41" fmla="*/ 264160 w 2857500"/>
                    <a:gd name="connsiteY41" fmla="*/ 523240 h 4978400"/>
                    <a:gd name="connsiteX42" fmla="*/ 111760 w 2857500"/>
                    <a:gd name="connsiteY42" fmla="*/ 447040 h 4978400"/>
                    <a:gd name="connsiteX43" fmla="*/ 5080 w 2857500"/>
                    <a:gd name="connsiteY43" fmla="*/ 294640 h 4978400"/>
                    <a:gd name="connsiteX44" fmla="*/ 81280 w 2857500"/>
                    <a:gd name="connsiteY44" fmla="*/ 157480 h 4978400"/>
                    <a:gd name="connsiteX45" fmla="*/ 248920 w 2857500"/>
                    <a:gd name="connsiteY45"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199640 w 2857500"/>
                    <a:gd name="connsiteY21" fmla="*/ 3815080 h 4978400"/>
                    <a:gd name="connsiteX22" fmla="*/ 2227385 w 2857500"/>
                    <a:gd name="connsiteY22" fmla="*/ 3661039 h 4978400"/>
                    <a:gd name="connsiteX23" fmla="*/ 2352040 w 2857500"/>
                    <a:gd name="connsiteY23" fmla="*/ 2809240 h 4978400"/>
                    <a:gd name="connsiteX24" fmla="*/ 2329962 w 2857500"/>
                    <a:gd name="connsiteY24" fmla="*/ 3109585 h 4978400"/>
                    <a:gd name="connsiteX25" fmla="*/ 2199640 w 2857500"/>
                    <a:gd name="connsiteY25" fmla="*/ 2611120 h 4978400"/>
                    <a:gd name="connsiteX26" fmla="*/ 2016760 w 2857500"/>
                    <a:gd name="connsiteY26" fmla="*/ 2458720 h 4978400"/>
                    <a:gd name="connsiteX27" fmla="*/ 1910080 w 2857500"/>
                    <a:gd name="connsiteY27" fmla="*/ 2672080 h 4978400"/>
                    <a:gd name="connsiteX28" fmla="*/ 1971040 w 2857500"/>
                    <a:gd name="connsiteY28" fmla="*/ 3098800 h 4978400"/>
                    <a:gd name="connsiteX29" fmla="*/ 1833880 w 2857500"/>
                    <a:gd name="connsiteY29" fmla="*/ 3434080 h 4978400"/>
                    <a:gd name="connsiteX30" fmla="*/ 1711960 w 2857500"/>
                    <a:gd name="connsiteY30" fmla="*/ 3129280 h 4978400"/>
                    <a:gd name="connsiteX31" fmla="*/ 1742440 w 2857500"/>
                    <a:gd name="connsiteY31" fmla="*/ 2580640 h 4978400"/>
                    <a:gd name="connsiteX32" fmla="*/ 1742440 w 2857500"/>
                    <a:gd name="connsiteY32" fmla="*/ 2245360 h 4978400"/>
                    <a:gd name="connsiteX33" fmla="*/ 1574800 w 2857500"/>
                    <a:gd name="connsiteY33" fmla="*/ 2230120 h 4978400"/>
                    <a:gd name="connsiteX34" fmla="*/ 1361440 w 2857500"/>
                    <a:gd name="connsiteY34" fmla="*/ 2092960 h 4978400"/>
                    <a:gd name="connsiteX35" fmla="*/ 1163320 w 2857500"/>
                    <a:gd name="connsiteY35" fmla="*/ 1971040 h 4978400"/>
                    <a:gd name="connsiteX36" fmla="*/ 949960 w 2857500"/>
                    <a:gd name="connsiteY36" fmla="*/ 1772920 h 4978400"/>
                    <a:gd name="connsiteX37" fmla="*/ 751840 w 2857500"/>
                    <a:gd name="connsiteY37" fmla="*/ 1422400 h 4978400"/>
                    <a:gd name="connsiteX38" fmla="*/ 599440 w 2857500"/>
                    <a:gd name="connsiteY38" fmla="*/ 1270000 h 4978400"/>
                    <a:gd name="connsiteX39" fmla="*/ 462280 w 2857500"/>
                    <a:gd name="connsiteY39" fmla="*/ 1056640 h 4978400"/>
                    <a:gd name="connsiteX40" fmla="*/ 340360 w 2857500"/>
                    <a:gd name="connsiteY40" fmla="*/ 1026160 h 4978400"/>
                    <a:gd name="connsiteX41" fmla="*/ 325120 w 2857500"/>
                    <a:gd name="connsiteY41" fmla="*/ 706120 h 4978400"/>
                    <a:gd name="connsiteX42" fmla="*/ 264160 w 2857500"/>
                    <a:gd name="connsiteY42" fmla="*/ 523240 h 4978400"/>
                    <a:gd name="connsiteX43" fmla="*/ 111760 w 2857500"/>
                    <a:gd name="connsiteY43" fmla="*/ 447040 h 4978400"/>
                    <a:gd name="connsiteX44" fmla="*/ 5080 w 2857500"/>
                    <a:gd name="connsiteY44" fmla="*/ 294640 h 4978400"/>
                    <a:gd name="connsiteX45" fmla="*/ 81280 w 2857500"/>
                    <a:gd name="connsiteY45" fmla="*/ 157480 h 4978400"/>
                    <a:gd name="connsiteX46" fmla="*/ 248920 w 2857500"/>
                    <a:gd name="connsiteY46"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199640 w 2857500"/>
                    <a:gd name="connsiteY21" fmla="*/ 3815080 h 4978400"/>
                    <a:gd name="connsiteX22" fmla="*/ 2227385 w 2857500"/>
                    <a:gd name="connsiteY22" fmla="*/ 3661039 h 4978400"/>
                    <a:gd name="connsiteX23" fmla="*/ 2329962 w 2857500"/>
                    <a:gd name="connsiteY23" fmla="*/ 3109585 h 4978400"/>
                    <a:gd name="connsiteX24" fmla="*/ 2199640 w 2857500"/>
                    <a:gd name="connsiteY24" fmla="*/ 2611120 h 4978400"/>
                    <a:gd name="connsiteX25" fmla="*/ 2016760 w 2857500"/>
                    <a:gd name="connsiteY25" fmla="*/ 2458720 h 4978400"/>
                    <a:gd name="connsiteX26" fmla="*/ 1910080 w 2857500"/>
                    <a:gd name="connsiteY26" fmla="*/ 2672080 h 4978400"/>
                    <a:gd name="connsiteX27" fmla="*/ 1971040 w 2857500"/>
                    <a:gd name="connsiteY27" fmla="*/ 3098800 h 4978400"/>
                    <a:gd name="connsiteX28" fmla="*/ 1833880 w 2857500"/>
                    <a:gd name="connsiteY28" fmla="*/ 3434080 h 4978400"/>
                    <a:gd name="connsiteX29" fmla="*/ 1711960 w 2857500"/>
                    <a:gd name="connsiteY29" fmla="*/ 3129280 h 4978400"/>
                    <a:gd name="connsiteX30" fmla="*/ 1742440 w 2857500"/>
                    <a:gd name="connsiteY30" fmla="*/ 2580640 h 4978400"/>
                    <a:gd name="connsiteX31" fmla="*/ 1742440 w 2857500"/>
                    <a:gd name="connsiteY31" fmla="*/ 2245360 h 4978400"/>
                    <a:gd name="connsiteX32" fmla="*/ 1574800 w 2857500"/>
                    <a:gd name="connsiteY32" fmla="*/ 2230120 h 4978400"/>
                    <a:gd name="connsiteX33" fmla="*/ 1361440 w 2857500"/>
                    <a:gd name="connsiteY33" fmla="*/ 2092960 h 4978400"/>
                    <a:gd name="connsiteX34" fmla="*/ 1163320 w 2857500"/>
                    <a:gd name="connsiteY34" fmla="*/ 1971040 h 4978400"/>
                    <a:gd name="connsiteX35" fmla="*/ 949960 w 2857500"/>
                    <a:gd name="connsiteY35" fmla="*/ 1772920 h 4978400"/>
                    <a:gd name="connsiteX36" fmla="*/ 751840 w 2857500"/>
                    <a:gd name="connsiteY36" fmla="*/ 1422400 h 4978400"/>
                    <a:gd name="connsiteX37" fmla="*/ 599440 w 2857500"/>
                    <a:gd name="connsiteY37" fmla="*/ 1270000 h 4978400"/>
                    <a:gd name="connsiteX38" fmla="*/ 462280 w 2857500"/>
                    <a:gd name="connsiteY38" fmla="*/ 1056640 h 4978400"/>
                    <a:gd name="connsiteX39" fmla="*/ 340360 w 2857500"/>
                    <a:gd name="connsiteY39" fmla="*/ 1026160 h 4978400"/>
                    <a:gd name="connsiteX40" fmla="*/ 325120 w 2857500"/>
                    <a:gd name="connsiteY40" fmla="*/ 706120 h 4978400"/>
                    <a:gd name="connsiteX41" fmla="*/ 264160 w 2857500"/>
                    <a:gd name="connsiteY41" fmla="*/ 523240 h 4978400"/>
                    <a:gd name="connsiteX42" fmla="*/ 111760 w 2857500"/>
                    <a:gd name="connsiteY42" fmla="*/ 447040 h 4978400"/>
                    <a:gd name="connsiteX43" fmla="*/ 5080 w 2857500"/>
                    <a:gd name="connsiteY43" fmla="*/ 294640 h 4978400"/>
                    <a:gd name="connsiteX44" fmla="*/ 81280 w 2857500"/>
                    <a:gd name="connsiteY44" fmla="*/ 157480 h 4978400"/>
                    <a:gd name="connsiteX45" fmla="*/ 248920 w 2857500"/>
                    <a:gd name="connsiteY45"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227385 w 2857500"/>
                    <a:gd name="connsiteY21" fmla="*/ 3661039 h 4978400"/>
                    <a:gd name="connsiteX22" fmla="*/ 2329962 w 2857500"/>
                    <a:gd name="connsiteY22" fmla="*/ 3109585 h 4978400"/>
                    <a:gd name="connsiteX23" fmla="*/ 2199640 w 2857500"/>
                    <a:gd name="connsiteY23" fmla="*/ 2611120 h 4978400"/>
                    <a:gd name="connsiteX24" fmla="*/ 2016760 w 2857500"/>
                    <a:gd name="connsiteY24" fmla="*/ 2458720 h 4978400"/>
                    <a:gd name="connsiteX25" fmla="*/ 1910080 w 2857500"/>
                    <a:gd name="connsiteY25" fmla="*/ 2672080 h 4978400"/>
                    <a:gd name="connsiteX26" fmla="*/ 1971040 w 2857500"/>
                    <a:gd name="connsiteY26" fmla="*/ 3098800 h 4978400"/>
                    <a:gd name="connsiteX27" fmla="*/ 1833880 w 2857500"/>
                    <a:gd name="connsiteY27" fmla="*/ 3434080 h 4978400"/>
                    <a:gd name="connsiteX28" fmla="*/ 1711960 w 2857500"/>
                    <a:gd name="connsiteY28" fmla="*/ 3129280 h 4978400"/>
                    <a:gd name="connsiteX29" fmla="*/ 1742440 w 2857500"/>
                    <a:gd name="connsiteY29" fmla="*/ 2580640 h 4978400"/>
                    <a:gd name="connsiteX30" fmla="*/ 1742440 w 2857500"/>
                    <a:gd name="connsiteY30" fmla="*/ 2245360 h 4978400"/>
                    <a:gd name="connsiteX31" fmla="*/ 1574800 w 2857500"/>
                    <a:gd name="connsiteY31" fmla="*/ 2230120 h 4978400"/>
                    <a:gd name="connsiteX32" fmla="*/ 1361440 w 2857500"/>
                    <a:gd name="connsiteY32" fmla="*/ 2092960 h 4978400"/>
                    <a:gd name="connsiteX33" fmla="*/ 1163320 w 2857500"/>
                    <a:gd name="connsiteY33" fmla="*/ 1971040 h 4978400"/>
                    <a:gd name="connsiteX34" fmla="*/ 949960 w 2857500"/>
                    <a:gd name="connsiteY34" fmla="*/ 1772920 h 4978400"/>
                    <a:gd name="connsiteX35" fmla="*/ 751840 w 2857500"/>
                    <a:gd name="connsiteY35" fmla="*/ 1422400 h 4978400"/>
                    <a:gd name="connsiteX36" fmla="*/ 599440 w 2857500"/>
                    <a:gd name="connsiteY36" fmla="*/ 1270000 h 4978400"/>
                    <a:gd name="connsiteX37" fmla="*/ 462280 w 2857500"/>
                    <a:gd name="connsiteY37" fmla="*/ 1056640 h 4978400"/>
                    <a:gd name="connsiteX38" fmla="*/ 340360 w 2857500"/>
                    <a:gd name="connsiteY38" fmla="*/ 1026160 h 4978400"/>
                    <a:gd name="connsiteX39" fmla="*/ 325120 w 2857500"/>
                    <a:gd name="connsiteY39" fmla="*/ 706120 h 4978400"/>
                    <a:gd name="connsiteX40" fmla="*/ 264160 w 2857500"/>
                    <a:gd name="connsiteY40" fmla="*/ 523240 h 4978400"/>
                    <a:gd name="connsiteX41" fmla="*/ 111760 w 2857500"/>
                    <a:gd name="connsiteY41" fmla="*/ 447040 h 4978400"/>
                    <a:gd name="connsiteX42" fmla="*/ 5080 w 2857500"/>
                    <a:gd name="connsiteY42" fmla="*/ 294640 h 4978400"/>
                    <a:gd name="connsiteX43" fmla="*/ 81280 w 2857500"/>
                    <a:gd name="connsiteY43" fmla="*/ 157480 h 4978400"/>
                    <a:gd name="connsiteX44" fmla="*/ 248920 w 2857500"/>
                    <a:gd name="connsiteY44"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227385 w 2857500"/>
                    <a:gd name="connsiteY21" fmla="*/ 3661039 h 4978400"/>
                    <a:gd name="connsiteX22" fmla="*/ 2095500 w 2857500"/>
                    <a:gd name="connsiteY22" fmla="*/ 3661039 h 4978400"/>
                    <a:gd name="connsiteX23" fmla="*/ 2329962 w 2857500"/>
                    <a:gd name="connsiteY23" fmla="*/ 3109585 h 4978400"/>
                    <a:gd name="connsiteX24" fmla="*/ 2199640 w 2857500"/>
                    <a:gd name="connsiteY24" fmla="*/ 2611120 h 4978400"/>
                    <a:gd name="connsiteX25" fmla="*/ 2016760 w 2857500"/>
                    <a:gd name="connsiteY25" fmla="*/ 2458720 h 4978400"/>
                    <a:gd name="connsiteX26" fmla="*/ 1910080 w 2857500"/>
                    <a:gd name="connsiteY26" fmla="*/ 2672080 h 4978400"/>
                    <a:gd name="connsiteX27" fmla="*/ 1971040 w 2857500"/>
                    <a:gd name="connsiteY27" fmla="*/ 3098800 h 4978400"/>
                    <a:gd name="connsiteX28" fmla="*/ 1833880 w 2857500"/>
                    <a:gd name="connsiteY28" fmla="*/ 3434080 h 4978400"/>
                    <a:gd name="connsiteX29" fmla="*/ 1711960 w 2857500"/>
                    <a:gd name="connsiteY29" fmla="*/ 3129280 h 4978400"/>
                    <a:gd name="connsiteX30" fmla="*/ 1742440 w 2857500"/>
                    <a:gd name="connsiteY30" fmla="*/ 2580640 h 4978400"/>
                    <a:gd name="connsiteX31" fmla="*/ 1742440 w 2857500"/>
                    <a:gd name="connsiteY31" fmla="*/ 2245360 h 4978400"/>
                    <a:gd name="connsiteX32" fmla="*/ 1574800 w 2857500"/>
                    <a:gd name="connsiteY32" fmla="*/ 2230120 h 4978400"/>
                    <a:gd name="connsiteX33" fmla="*/ 1361440 w 2857500"/>
                    <a:gd name="connsiteY33" fmla="*/ 2092960 h 4978400"/>
                    <a:gd name="connsiteX34" fmla="*/ 1163320 w 2857500"/>
                    <a:gd name="connsiteY34" fmla="*/ 1971040 h 4978400"/>
                    <a:gd name="connsiteX35" fmla="*/ 949960 w 2857500"/>
                    <a:gd name="connsiteY35" fmla="*/ 1772920 h 4978400"/>
                    <a:gd name="connsiteX36" fmla="*/ 751840 w 2857500"/>
                    <a:gd name="connsiteY36" fmla="*/ 1422400 h 4978400"/>
                    <a:gd name="connsiteX37" fmla="*/ 599440 w 2857500"/>
                    <a:gd name="connsiteY37" fmla="*/ 1270000 h 4978400"/>
                    <a:gd name="connsiteX38" fmla="*/ 462280 w 2857500"/>
                    <a:gd name="connsiteY38" fmla="*/ 1056640 h 4978400"/>
                    <a:gd name="connsiteX39" fmla="*/ 340360 w 2857500"/>
                    <a:gd name="connsiteY39" fmla="*/ 1026160 h 4978400"/>
                    <a:gd name="connsiteX40" fmla="*/ 325120 w 2857500"/>
                    <a:gd name="connsiteY40" fmla="*/ 706120 h 4978400"/>
                    <a:gd name="connsiteX41" fmla="*/ 264160 w 2857500"/>
                    <a:gd name="connsiteY41" fmla="*/ 523240 h 4978400"/>
                    <a:gd name="connsiteX42" fmla="*/ 111760 w 2857500"/>
                    <a:gd name="connsiteY42" fmla="*/ 447040 h 4978400"/>
                    <a:gd name="connsiteX43" fmla="*/ 5080 w 2857500"/>
                    <a:gd name="connsiteY43" fmla="*/ 294640 h 4978400"/>
                    <a:gd name="connsiteX44" fmla="*/ 81280 w 2857500"/>
                    <a:gd name="connsiteY44" fmla="*/ 157480 h 4978400"/>
                    <a:gd name="connsiteX45" fmla="*/ 248920 w 2857500"/>
                    <a:gd name="connsiteY45"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095500 w 2857500"/>
                    <a:gd name="connsiteY21" fmla="*/ 3661039 h 4978400"/>
                    <a:gd name="connsiteX22" fmla="*/ 2329962 w 2857500"/>
                    <a:gd name="connsiteY22" fmla="*/ 3109585 h 4978400"/>
                    <a:gd name="connsiteX23" fmla="*/ 2199640 w 2857500"/>
                    <a:gd name="connsiteY23" fmla="*/ 2611120 h 4978400"/>
                    <a:gd name="connsiteX24" fmla="*/ 2016760 w 2857500"/>
                    <a:gd name="connsiteY24" fmla="*/ 2458720 h 4978400"/>
                    <a:gd name="connsiteX25" fmla="*/ 1910080 w 2857500"/>
                    <a:gd name="connsiteY25" fmla="*/ 2672080 h 4978400"/>
                    <a:gd name="connsiteX26" fmla="*/ 1971040 w 2857500"/>
                    <a:gd name="connsiteY26" fmla="*/ 3098800 h 4978400"/>
                    <a:gd name="connsiteX27" fmla="*/ 1833880 w 2857500"/>
                    <a:gd name="connsiteY27" fmla="*/ 3434080 h 4978400"/>
                    <a:gd name="connsiteX28" fmla="*/ 1711960 w 2857500"/>
                    <a:gd name="connsiteY28" fmla="*/ 3129280 h 4978400"/>
                    <a:gd name="connsiteX29" fmla="*/ 1742440 w 2857500"/>
                    <a:gd name="connsiteY29" fmla="*/ 2580640 h 4978400"/>
                    <a:gd name="connsiteX30" fmla="*/ 1742440 w 2857500"/>
                    <a:gd name="connsiteY30" fmla="*/ 2245360 h 4978400"/>
                    <a:gd name="connsiteX31" fmla="*/ 1574800 w 2857500"/>
                    <a:gd name="connsiteY31" fmla="*/ 2230120 h 4978400"/>
                    <a:gd name="connsiteX32" fmla="*/ 1361440 w 2857500"/>
                    <a:gd name="connsiteY32" fmla="*/ 2092960 h 4978400"/>
                    <a:gd name="connsiteX33" fmla="*/ 1163320 w 2857500"/>
                    <a:gd name="connsiteY33" fmla="*/ 1971040 h 4978400"/>
                    <a:gd name="connsiteX34" fmla="*/ 949960 w 2857500"/>
                    <a:gd name="connsiteY34" fmla="*/ 1772920 h 4978400"/>
                    <a:gd name="connsiteX35" fmla="*/ 751840 w 2857500"/>
                    <a:gd name="connsiteY35" fmla="*/ 1422400 h 4978400"/>
                    <a:gd name="connsiteX36" fmla="*/ 599440 w 2857500"/>
                    <a:gd name="connsiteY36" fmla="*/ 1270000 h 4978400"/>
                    <a:gd name="connsiteX37" fmla="*/ 462280 w 2857500"/>
                    <a:gd name="connsiteY37" fmla="*/ 1056640 h 4978400"/>
                    <a:gd name="connsiteX38" fmla="*/ 340360 w 2857500"/>
                    <a:gd name="connsiteY38" fmla="*/ 1026160 h 4978400"/>
                    <a:gd name="connsiteX39" fmla="*/ 325120 w 2857500"/>
                    <a:gd name="connsiteY39" fmla="*/ 706120 h 4978400"/>
                    <a:gd name="connsiteX40" fmla="*/ 264160 w 2857500"/>
                    <a:gd name="connsiteY40" fmla="*/ 523240 h 4978400"/>
                    <a:gd name="connsiteX41" fmla="*/ 111760 w 2857500"/>
                    <a:gd name="connsiteY41" fmla="*/ 447040 h 4978400"/>
                    <a:gd name="connsiteX42" fmla="*/ 5080 w 2857500"/>
                    <a:gd name="connsiteY42" fmla="*/ 294640 h 4978400"/>
                    <a:gd name="connsiteX43" fmla="*/ 81280 w 2857500"/>
                    <a:gd name="connsiteY43" fmla="*/ 157480 h 4978400"/>
                    <a:gd name="connsiteX44" fmla="*/ 248920 w 2857500"/>
                    <a:gd name="connsiteY44"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689317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095500 w 2857500"/>
                    <a:gd name="connsiteY21" fmla="*/ 3661039 h 4978400"/>
                    <a:gd name="connsiteX22" fmla="*/ 2329962 w 2857500"/>
                    <a:gd name="connsiteY22" fmla="*/ 3109585 h 4978400"/>
                    <a:gd name="connsiteX23" fmla="*/ 2199640 w 2857500"/>
                    <a:gd name="connsiteY23" fmla="*/ 2611120 h 4978400"/>
                    <a:gd name="connsiteX24" fmla="*/ 2016760 w 2857500"/>
                    <a:gd name="connsiteY24" fmla="*/ 2458720 h 4978400"/>
                    <a:gd name="connsiteX25" fmla="*/ 1910080 w 2857500"/>
                    <a:gd name="connsiteY25" fmla="*/ 2672080 h 4978400"/>
                    <a:gd name="connsiteX26" fmla="*/ 1971040 w 2857500"/>
                    <a:gd name="connsiteY26" fmla="*/ 3098800 h 4978400"/>
                    <a:gd name="connsiteX27" fmla="*/ 1833880 w 2857500"/>
                    <a:gd name="connsiteY27" fmla="*/ 3434080 h 4978400"/>
                    <a:gd name="connsiteX28" fmla="*/ 1711960 w 2857500"/>
                    <a:gd name="connsiteY28" fmla="*/ 3129280 h 4978400"/>
                    <a:gd name="connsiteX29" fmla="*/ 1742440 w 2857500"/>
                    <a:gd name="connsiteY29" fmla="*/ 2580640 h 4978400"/>
                    <a:gd name="connsiteX30" fmla="*/ 1742440 w 2857500"/>
                    <a:gd name="connsiteY30" fmla="*/ 2245360 h 4978400"/>
                    <a:gd name="connsiteX31" fmla="*/ 1574800 w 2857500"/>
                    <a:gd name="connsiteY31" fmla="*/ 2230120 h 4978400"/>
                    <a:gd name="connsiteX32" fmla="*/ 1361440 w 2857500"/>
                    <a:gd name="connsiteY32" fmla="*/ 2092960 h 4978400"/>
                    <a:gd name="connsiteX33" fmla="*/ 1163320 w 2857500"/>
                    <a:gd name="connsiteY33" fmla="*/ 1971040 h 4978400"/>
                    <a:gd name="connsiteX34" fmla="*/ 949960 w 2857500"/>
                    <a:gd name="connsiteY34" fmla="*/ 1772920 h 4978400"/>
                    <a:gd name="connsiteX35" fmla="*/ 751840 w 2857500"/>
                    <a:gd name="connsiteY35" fmla="*/ 1422400 h 4978400"/>
                    <a:gd name="connsiteX36" fmla="*/ 599440 w 2857500"/>
                    <a:gd name="connsiteY36" fmla="*/ 1270000 h 4978400"/>
                    <a:gd name="connsiteX37" fmla="*/ 462280 w 2857500"/>
                    <a:gd name="connsiteY37" fmla="*/ 1056640 h 4978400"/>
                    <a:gd name="connsiteX38" fmla="*/ 340360 w 2857500"/>
                    <a:gd name="connsiteY38" fmla="*/ 1026160 h 4978400"/>
                    <a:gd name="connsiteX39" fmla="*/ 325120 w 2857500"/>
                    <a:gd name="connsiteY39" fmla="*/ 706120 h 4978400"/>
                    <a:gd name="connsiteX40" fmla="*/ 264160 w 2857500"/>
                    <a:gd name="connsiteY40" fmla="*/ 523240 h 4978400"/>
                    <a:gd name="connsiteX41" fmla="*/ 111760 w 2857500"/>
                    <a:gd name="connsiteY41" fmla="*/ 447040 h 4978400"/>
                    <a:gd name="connsiteX42" fmla="*/ 5080 w 2857500"/>
                    <a:gd name="connsiteY42" fmla="*/ 294640 h 4978400"/>
                    <a:gd name="connsiteX43" fmla="*/ 81280 w 2857500"/>
                    <a:gd name="connsiteY43" fmla="*/ 157480 h 4978400"/>
                    <a:gd name="connsiteX44" fmla="*/ 248920 w 2857500"/>
                    <a:gd name="connsiteY44" fmla="*/ 5080 h 4978400"/>
                    <a:gd name="connsiteX0" fmla="*/ 248920 w 2857500"/>
                    <a:gd name="connsiteY0" fmla="*/ 5080 h 4978400"/>
                    <a:gd name="connsiteX1" fmla="*/ 553720 w 2857500"/>
                    <a:gd name="connsiteY1" fmla="*/ 127000 h 4978400"/>
                    <a:gd name="connsiteX2" fmla="*/ 1071880 w 2857500"/>
                    <a:gd name="connsiteY2" fmla="*/ 689317 h 4978400"/>
                    <a:gd name="connsiteX3" fmla="*/ 1346200 w 2857500"/>
                    <a:gd name="connsiteY3" fmla="*/ 1132840 h 4978400"/>
                    <a:gd name="connsiteX4" fmla="*/ 1681480 w 2857500"/>
                    <a:gd name="connsiteY4" fmla="*/ 1376680 h 4978400"/>
                    <a:gd name="connsiteX5" fmla="*/ 1696720 w 2857500"/>
                    <a:gd name="connsiteY5" fmla="*/ 1559560 h 4978400"/>
                    <a:gd name="connsiteX6" fmla="*/ 1925320 w 2857500"/>
                    <a:gd name="connsiteY6" fmla="*/ 1772920 h 4978400"/>
                    <a:gd name="connsiteX7" fmla="*/ 2153920 w 2857500"/>
                    <a:gd name="connsiteY7" fmla="*/ 1986280 h 4978400"/>
                    <a:gd name="connsiteX8" fmla="*/ 2336800 w 2857500"/>
                    <a:gd name="connsiteY8" fmla="*/ 2473960 h 4978400"/>
                    <a:gd name="connsiteX9" fmla="*/ 2534920 w 2857500"/>
                    <a:gd name="connsiteY9" fmla="*/ 2656840 h 4978400"/>
                    <a:gd name="connsiteX10" fmla="*/ 2641600 w 2857500"/>
                    <a:gd name="connsiteY10" fmla="*/ 2809240 h 4978400"/>
                    <a:gd name="connsiteX11" fmla="*/ 2748280 w 2857500"/>
                    <a:gd name="connsiteY11" fmla="*/ 3083560 h 4978400"/>
                    <a:gd name="connsiteX12" fmla="*/ 2854960 w 2857500"/>
                    <a:gd name="connsiteY12" fmla="*/ 3235960 h 4978400"/>
                    <a:gd name="connsiteX13" fmla="*/ 2733040 w 2857500"/>
                    <a:gd name="connsiteY13" fmla="*/ 3449320 h 4978400"/>
                    <a:gd name="connsiteX14" fmla="*/ 2687320 w 2857500"/>
                    <a:gd name="connsiteY14" fmla="*/ 3845560 h 4978400"/>
                    <a:gd name="connsiteX15" fmla="*/ 2809240 w 2857500"/>
                    <a:gd name="connsiteY15" fmla="*/ 4043680 h 4978400"/>
                    <a:gd name="connsiteX16" fmla="*/ 2733040 w 2857500"/>
                    <a:gd name="connsiteY16" fmla="*/ 4561840 h 4978400"/>
                    <a:gd name="connsiteX17" fmla="*/ 2443480 w 2857500"/>
                    <a:gd name="connsiteY17" fmla="*/ 4927600 h 4978400"/>
                    <a:gd name="connsiteX18" fmla="*/ 1971040 w 2857500"/>
                    <a:gd name="connsiteY18" fmla="*/ 4866640 h 4978400"/>
                    <a:gd name="connsiteX19" fmla="*/ 1955800 w 2857500"/>
                    <a:gd name="connsiteY19" fmla="*/ 4577080 h 4978400"/>
                    <a:gd name="connsiteX20" fmla="*/ 2095500 w 2857500"/>
                    <a:gd name="connsiteY20" fmla="*/ 3661039 h 4978400"/>
                    <a:gd name="connsiteX21" fmla="*/ 2329962 w 2857500"/>
                    <a:gd name="connsiteY21" fmla="*/ 3109585 h 4978400"/>
                    <a:gd name="connsiteX22" fmla="*/ 2199640 w 2857500"/>
                    <a:gd name="connsiteY22" fmla="*/ 2611120 h 4978400"/>
                    <a:gd name="connsiteX23" fmla="*/ 2016760 w 2857500"/>
                    <a:gd name="connsiteY23" fmla="*/ 2458720 h 4978400"/>
                    <a:gd name="connsiteX24" fmla="*/ 1910080 w 2857500"/>
                    <a:gd name="connsiteY24" fmla="*/ 2672080 h 4978400"/>
                    <a:gd name="connsiteX25" fmla="*/ 1971040 w 2857500"/>
                    <a:gd name="connsiteY25" fmla="*/ 3098800 h 4978400"/>
                    <a:gd name="connsiteX26" fmla="*/ 1833880 w 2857500"/>
                    <a:gd name="connsiteY26" fmla="*/ 3434080 h 4978400"/>
                    <a:gd name="connsiteX27" fmla="*/ 1711960 w 2857500"/>
                    <a:gd name="connsiteY27" fmla="*/ 3129280 h 4978400"/>
                    <a:gd name="connsiteX28" fmla="*/ 1742440 w 2857500"/>
                    <a:gd name="connsiteY28" fmla="*/ 2580640 h 4978400"/>
                    <a:gd name="connsiteX29" fmla="*/ 1742440 w 2857500"/>
                    <a:gd name="connsiteY29" fmla="*/ 2245360 h 4978400"/>
                    <a:gd name="connsiteX30" fmla="*/ 1574800 w 2857500"/>
                    <a:gd name="connsiteY30" fmla="*/ 2230120 h 4978400"/>
                    <a:gd name="connsiteX31" fmla="*/ 1361440 w 2857500"/>
                    <a:gd name="connsiteY31" fmla="*/ 2092960 h 4978400"/>
                    <a:gd name="connsiteX32" fmla="*/ 1163320 w 2857500"/>
                    <a:gd name="connsiteY32" fmla="*/ 1971040 h 4978400"/>
                    <a:gd name="connsiteX33" fmla="*/ 949960 w 2857500"/>
                    <a:gd name="connsiteY33" fmla="*/ 1772920 h 4978400"/>
                    <a:gd name="connsiteX34" fmla="*/ 751840 w 2857500"/>
                    <a:gd name="connsiteY34" fmla="*/ 1422400 h 4978400"/>
                    <a:gd name="connsiteX35" fmla="*/ 599440 w 2857500"/>
                    <a:gd name="connsiteY35" fmla="*/ 1270000 h 4978400"/>
                    <a:gd name="connsiteX36" fmla="*/ 462280 w 2857500"/>
                    <a:gd name="connsiteY36" fmla="*/ 1056640 h 4978400"/>
                    <a:gd name="connsiteX37" fmla="*/ 340360 w 2857500"/>
                    <a:gd name="connsiteY37" fmla="*/ 1026160 h 4978400"/>
                    <a:gd name="connsiteX38" fmla="*/ 325120 w 2857500"/>
                    <a:gd name="connsiteY38" fmla="*/ 706120 h 4978400"/>
                    <a:gd name="connsiteX39" fmla="*/ 264160 w 2857500"/>
                    <a:gd name="connsiteY39" fmla="*/ 523240 h 4978400"/>
                    <a:gd name="connsiteX40" fmla="*/ 111760 w 2857500"/>
                    <a:gd name="connsiteY40" fmla="*/ 447040 h 4978400"/>
                    <a:gd name="connsiteX41" fmla="*/ 5080 w 2857500"/>
                    <a:gd name="connsiteY41" fmla="*/ 294640 h 4978400"/>
                    <a:gd name="connsiteX42" fmla="*/ 81280 w 2857500"/>
                    <a:gd name="connsiteY42" fmla="*/ 157480 h 4978400"/>
                    <a:gd name="connsiteX43" fmla="*/ 248920 w 2857500"/>
                    <a:gd name="connsiteY43" fmla="*/ 5080 h 49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57500" h="4978400">
                      <a:moveTo>
                        <a:pt x="248920" y="5080"/>
                      </a:moveTo>
                      <a:cubicBezTo>
                        <a:pt x="327660" y="0"/>
                        <a:pt x="416560" y="12961"/>
                        <a:pt x="553720" y="127000"/>
                      </a:cubicBezTo>
                      <a:cubicBezTo>
                        <a:pt x="690880" y="241039"/>
                        <a:pt x="939800" y="521677"/>
                        <a:pt x="1071880" y="689317"/>
                      </a:cubicBezTo>
                      <a:cubicBezTo>
                        <a:pt x="1203960" y="856957"/>
                        <a:pt x="1244600" y="1018280"/>
                        <a:pt x="1346200" y="1132840"/>
                      </a:cubicBezTo>
                      <a:cubicBezTo>
                        <a:pt x="1447800" y="1247400"/>
                        <a:pt x="1623060" y="1305560"/>
                        <a:pt x="1681480" y="1376680"/>
                      </a:cubicBezTo>
                      <a:cubicBezTo>
                        <a:pt x="1739900" y="1447800"/>
                        <a:pt x="1656080" y="1493520"/>
                        <a:pt x="1696720" y="1559560"/>
                      </a:cubicBezTo>
                      <a:cubicBezTo>
                        <a:pt x="1737360" y="1625600"/>
                        <a:pt x="1925320" y="1772920"/>
                        <a:pt x="1925320" y="1772920"/>
                      </a:cubicBezTo>
                      <a:cubicBezTo>
                        <a:pt x="2001520" y="1844040"/>
                        <a:pt x="2085340" y="1869440"/>
                        <a:pt x="2153920" y="1986280"/>
                      </a:cubicBezTo>
                      <a:cubicBezTo>
                        <a:pt x="2222500" y="2103120"/>
                        <a:pt x="2273300" y="2362200"/>
                        <a:pt x="2336800" y="2473960"/>
                      </a:cubicBezTo>
                      <a:cubicBezTo>
                        <a:pt x="2400300" y="2585720"/>
                        <a:pt x="2484120" y="2600960"/>
                        <a:pt x="2534920" y="2656840"/>
                      </a:cubicBezTo>
                      <a:cubicBezTo>
                        <a:pt x="2585720" y="2712720"/>
                        <a:pt x="2606040" y="2738120"/>
                        <a:pt x="2641600" y="2809240"/>
                      </a:cubicBezTo>
                      <a:cubicBezTo>
                        <a:pt x="2677160" y="2880360"/>
                        <a:pt x="2712720" y="3012440"/>
                        <a:pt x="2748280" y="3083560"/>
                      </a:cubicBezTo>
                      <a:cubicBezTo>
                        <a:pt x="2783840" y="3154680"/>
                        <a:pt x="2857500" y="3175000"/>
                        <a:pt x="2854960" y="3235960"/>
                      </a:cubicBezTo>
                      <a:cubicBezTo>
                        <a:pt x="2852420" y="3296920"/>
                        <a:pt x="2760980" y="3347720"/>
                        <a:pt x="2733040" y="3449320"/>
                      </a:cubicBezTo>
                      <a:cubicBezTo>
                        <a:pt x="2705100" y="3550920"/>
                        <a:pt x="2674620" y="3746500"/>
                        <a:pt x="2687320" y="3845560"/>
                      </a:cubicBezTo>
                      <a:cubicBezTo>
                        <a:pt x="2700020" y="3944620"/>
                        <a:pt x="2801620" y="3924300"/>
                        <a:pt x="2809240" y="4043680"/>
                      </a:cubicBezTo>
                      <a:cubicBezTo>
                        <a:pt x="2816860" y="4163060"/>
                        <a:pt x="2794000" y="4414520"/>
                        <a:pt x="2733040" y="4561840"/>
                      </a:cubicBezTo>
                      <a:cubicBezTo>
                        <a:pt x="2672080" y="4709160"/>
                        <a:pt x="2570480" y="4876800"/>
                        <a:pt x="2443480" y="4927600"/>
                      </a:cubicBezTo>
                      <a:cubicBezTo>
                        <a:pt x="2316480" y="4978400"/>
                        <a:pt x="2052320" y="4925060"/>
                        <a:pt x="1971040" y="4866640"/>
                      </a:cubicBezTo>
                      <a:cubicBezTo>
                        <a:pt x="1889760" y="4808220"/>
                        <a:pt x="1935057" y="4778014"/>
                        <a:pt x="1955800" y="4577080"/>
                      </a:cubicBezTo>
                      <a:cubicBezTo>
                        <a:pt x="1976543" y="4376147"/>
                        <a:pt x="2033140" y="3905622"/>
                        <a:pt x="2095500" y="3661039"/>
                      </a:cubicBezTo>
                      <a:cubicBezTo>
                        <a:pt x="2157860" y="3416457"/>
                        <a:pt x="2312605" y="3284571"/>
                        <a:pt x="2329962" y="3109585"/>
                      </a:cubicBezTo>
                      <a:cubicBezTo>
                        <a:pt x="2347319" y="2934599"/>
                        <a:pt x="2251840" y="2719597"/>
                        <a:pt x="2199640" y="2611120"/>
                      </a:cubicBezTo>
                      <a:cubicBezTo>
                        <a:pt x="2147440" y="2502643"/>
                        <a:pt x="2065020" y="2448560"/>
                        <a:pt x="2016760" y="2458720"/>
                      </a:cubicBezTo>
                      <a:cubicBezTo>
                        <a:pt x="1968500" y="2468880"/>
                        <a:pt x="1917700" y="2565400"/>
                        <a:pt x="1910080" y="2672080"/>
                      </a:cubicBezTo>
                      <a:cubicBezTo>
                        <a:pt x="1902460" y="2778760"/>
                        <a:pt x="1983740" y="2971800"/>
                        <a:pt x="1971040" y="3098800"/>
                      </a:cubicBezTo>
                      <a:cubicBezTo>
                        <a:pt x="1958340" y="3225800"/>
                        <a:pt x="1877060" y="3429000"/>
                        <a:pt x="1833880" y="3434080"/>
                      </a:cubicBezTo>
                      <a:cubicBezTo>
                        <a:pt x="1790700" y="3439160"/>
                        <a:pt x="1727200" y="3271520"/>
                        <a:pt x="1711960" y="3129280"/>
                      </a:cubicBezTo>
                      <a:cubicBezTo>
                        <a:pt x="1696720" y="2987040"/>
                        <a:pt x="1737360" y="2727960"/>
                        <a:pt x="1742440" y="2580640"/>
                      </a:cubicBezTo>
                      <a:cubicBezTo>
                        <a:pt x="1747520" y="2433320"/>
                        <a:pt x="1770380" y="2303780"/>
                        <a:pt x="1742440" y="2245360"/>
                      </a:cubicBezTo>
                      <a:cubicBezTo>
                        <a:pt x="1714500" y="2186940"/>
                        <a:pt x="1638300" y="2255520"/>
                        <a:pt x="1574800" y="2230120"/>
                      </a:cubicBezTo>
                      <a:cubicBezTo>
                        <a:pt x="1511300" y="2204720"/>
                        <a:pt x="1430020" y="2136140"/>
                        <a:pt x="1361440" y="2092960"/>
                      </a:cubicBezTo>
                      <a:cubicBezTo>
                        <a:pt x="1292860" y="2049780"/>
                        <a:pt x="1231900" y="2024380"/>
                        <a:pt x="1163320" y="1971040"/>
                      </a:cubicBezTo>
                      <a:cubicBezTo>
                        <a:pt x="1094740" y="1917700"/>
                        <a:pt x="1018540" y="1864360"/>
                        <a:pt x="949960" y="1772920"/>
                      </a:cubicBezTo>
                      <a:cubicBezTo>
                        <a:pt x="881380" y="1681480"/>
                        <a:pt x="810260" y="1506220"/>
                        <a:pt x="751840" y="1422400"/>
                      </a:cubicBezTo>
                      <a:cubicBezTo>
                        <a:pt x="693420" y="1338580"/>
                        <a:pt x="647700" y="1330960"/>
                        <a:pt x="599440" y="1270000"/>
                      </a:cubicBezTo>
                      <a:cubicBezTo>
                        <a:pt x="551180" y="1209040"/>
                        <a:pt x="505460" y="1097280"/>
                        <a:pt x="462280" y="1056640"/>
                      </a:cubicBezTo>
                      <a:cubicBezTo>
                        <a:pt x="419100" y="1016000"/>
                        <a:pt x="363220" y="1084580"/>
                        <a:pt x="340360" y="1026160"/>
                      </a:cubicBezTo>
                      <a:cubicBezTo>
                        <a:pt x="317500" y="967740"/>
                        <a:pt x="337820" y="789940"/>
                        <a:pt x="325120" y="706120"/>
                      </a:cubicBezTo>
                      <a:cubicBezTo>
                        <a:pt x="312420" y="622300"/>
                        <a:pt x="299720" y="566420"/>
                        <a:pt x="264160" y="523240"/>
                      </a:cubicBezTo>
                      <a:cubicBezTo>
                        <a:pt x="228600" y="480060"/>
                        <a:pt x="154940" y="485140"/>
                        <a:pt x="111760" y="447040"/>
                      </a:cubicBezTo>
                      <a:cubicBezTo>
                        <a:pt x="68580" y="408940"/>
                        <a:pt x="10160" y="342900"/>
                        <a:pt x="5080" y="294640"/>
                      </a:cubicBezTo>
                      <a:cubicBezTo>
                        <a:pt x="0" y="246380"/>
                        <a:pt x="43180" y="200660"/>
                        <a:pt x="81280" y="157480"/>
                      </a:cubicBezTo>
                      <a:cubicBezTo>
                        <a:pt x="119380" y="114300"/>
                        <a:pt x="170180" y="10160"/>
                        <a:pt x="248920" y="50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5702300" y="2392680"/>
                  <a:ext cx="759460" cy="1905000"/>
                </a:xfrm>
                <a:custGeom>
                  <a:avLst/>
                  <a:gdLst>
                    <a:gd name="connsiteX0" fmla="*/ 27940 w 759460"/>
                    <a:gd name="connsiteY0" fmla="*/ 76200 h 1905000"/>
                    <a:gd name="connsiteX1" fmla="*/ 12700 w 759460"/>
                    <a:gd name="connsiteY1" fmla="*/ 624840 h 1905000"/>
                    <a:gd name="connsiteX2" fmla="*/ 104140 w 759460"/>
                    <a:gd name="connsiteY2" fmla="*/ 975360 h 1905000"/>
                    <a:gd name="connsiteX3" fmla="*/ 302260 w 759460"/>
                    <a:gd name="connsiteY3" fmla="*/ 1478280 h 1905000"/>
                    <a:gd name="connsiteX4" fmla="*/ 591820 w 759460"/>
                    <a:gd name="connsiteY4" fmla="*/ 1706880 h 1905000"/>
                    <a:gd name="connsiteX5" fmla="*/ 744220 w 759460"/>
                    <a:gd name="connsiteY5" fmla="*/ 1905000 h 1905000"/>
                    <a:gd name="connsiteX6" fmla="*/ 683260 w 759460"/>
                    <a:gd name="connsiteY6" fmla="*/ 1706880 h 1905000"/>
                    <a:gd name="connsiteX7" fmla="*/ 607060 w 759460"/>
                    <a:gd name="connsiteY7" fmla="*/ 1386840 h 1905000"/>
                    <a:gd name="connsiteX8" fmla="*/ 408940 w 759460"/>
                    <a:gd name="connsiteY8" fmla="*/ 1112520 h 1905000"/>
                    <a:gd name="connsiteX9" fmla="*/ 317500 w 759460"/>
                    <a:gd name="connsiteY9" fmla="*/ 914400 h 1905000"/>
                    <a:gd name="connsiteX10" fmla="*/ 378460 w 759460"/>
                    <a:gd name="connsiteY10" fmla="*/ 533400 h 1905000"/>
                    <a:gd name="connsiteX11" fmla="*/ 149860 w 759460"/>
                    <a:gd name="connsiteY11" fmla="*/ 167640 h 1905000"/>
                    <a:gd name="connsiteX12" fmla="*/ 27940 w 759460"/>
                    <a:gd name="connsiteY12" fmla="*/ 76200 h 1905000"/>
                    <a:gd name="connsiteX0" fmla="*/ 27940 w 759460"/>
                    <a:gd name="connsiteY0" fmla="*/ 76200 h 1905000"/>
                    <a:gd name="connsiteX1" fmla="*/ 12700 w 759460"/>
                    <a:gd name="connsiteY1" fmla="*/ 624840 h 1905000"/>
                    <a:gd name="connsiteX2" fmla="*/ 104140 w 759460"/>
                    <a:gd name="connsiteY2" fmla="*/ 975360 h 1905000"/>
                    <a:gd name="connsiteX3" fmla="*/ 302260 w 759460"/>
                    <a:gd name="connsiteY3" fmla="*/ 1478280 h 1905000"/>
                    <a:gd name="connsiteX4" fmla="*/ 591820 w 759460"/>
                    <a:gd name="connsiteY4" fmla="*/ 1706880 h 1905000"/>
                    <a:gd name="connsiteX5" fmla="*/ 744220 w 759460"/>
                    <a:gd name="connsiteY5" fmla="*/ 1905000 h 1905000"/>
                    <a:gd name="connsiteX6" fmla="*/ 683260 w 759460"/>
                    <a:gd name="connsiteY6" fmla="*/ 1706880 h 1905000"/>
                    <a:gd name="connsiteX7" fmla="*/ 607060 w 759460"/>
                    <a:gd name="connsiteY7" fmla="*/ 1386840 h 1905000"/>
                    <a:gd name="connsiteX8" fmla="*/ 317500 w 759460"/>
                    <a:gd name="connsiteY8" fmla="*/ 914400 h 1905000"/>
                    <a:gd name="connsiteX9" fmla="*/ 378460 w 759460"/>
                    <a:gd name="connsiteY9" fmla="*/ 533400 h 1905000"/>
                    <a:gd name="connsiteX10" fmla="*/ 149860 w 759460"/>
                    <a:gd name="connsiteY10" fmla="*/ 167640 h 1905000"/>
                    <a:gd name="connsiteX11" fmla="*/ 27940 w 759460"/>
                    <a:gd name="connsiteY11" fmla="*/ 76200 h 1905000"/>
                    <a:gd name="connsiteX0" fmla="*/ 27940 w 759460"/>
                    <a:gd name="connsiteY0" fmla="*/ 76200 h 1905000"/>
                    <a:gd name="connsiteX1" fmla="*/ 12700 w 759460"/>
                    <a:gd name="connsiteY1" fmla="*/ 624840 h 1905000"/>
                    <a:gd name="connsiteX2" fmla="*/ 104140 w 759460"/>
                    <a:gd name="connsiteY2" fmla="*/ 975360 h 1905000"/>
                    <a:gd name="connsiteX3" fmla="*/ 302260 w 759460"/>
                    <a:gd name="connsiteY3" fmla="*/ 1478280 h 1905000"/>
                    <a:gd name="connsiteX4" fmla="*/ 591820 w 759460"/>
                    <a:gd name="connsiteY4" fmla="*/ 1706880 h 1905000"/>
                    <a:gd name="connsiteX5" fmla="*/ 744220 w 759460"/>
                    <a:gd name="connsiteY5" fmla="*/ 1905000 h 1905000"/>
                    <a:gd name="connsiteX6" fmla="*/ 683260 w 759460"/>
                    <a:gd name="connsiteY6" fmla="*/ 1706880 h 1905000"/>
                    <a:gd name="connsiteX7" fmla="*/ 607060 w 759460"/>
                    <a:gd name="connsiteY7" fmla="*/ 1386840 h 1905000"/>
                    <a:gd name="connsiteX8" fmla="*/ 378460 w 759460"/>
                    <a:gd name="connsiteY8" fmla="*/ 533400 h 1905000"/>
                    <a:gd name="connsiteX9" fmla="*/ 149860 w 759460"/>
                    <a:gd name="connsiteY9" fmla="*/ 167640 h 1905000"/>
                    <a:gd name="connsiteX10" fmla="*/ 27940 w 759460"/>
                    <a:gd name="connsiteY10" fmla="*/ 7620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460" h="1905000">
                      <a:moveTo>
                        <a:pt x="27940" y="76200"/>
                      </a:moveTo>
                      <a:cubicBezTo>
                        <a:pt x="5080" y="152400"/>
                        <a:pt x="0" y="474980"/>
                        <a:pt x="12700" y="624840"/>
                      </a:cubicBezTo>
                      <a:cubicBezTo>
                        <a:pt x="25400" y="774700"/>
                        <a:pt x="55880" y="833120"/>
                        <a:pt x="104140" y="975360"/>
                      </a:cubicBezTo>
                      <a:cubicBezTo>
                        <a:pt x="152400" y="1117600"/>
                        <a:pt x="220980" y="1356360"/>
                        <a:pt x="302260" y="1478280"/>
                      </a:cubicBezTo>
                      <a:cubicBezTo>
                        <a:pt x="383540" y="1600200"/>
                        <a:pt x="518160" y="1635760"/>
                        <a:pt x="591820" y="1706880"/>
                      </a:cubicBezTo>
                      <a:cubicBezTo>
                        <a:pt x="665480" y="1778000"/>
                        <a:pt x="728980" y="1905000"/>
                        <a:pt x="744220" y="1905000"/>
                      </a:cubicBezTo>
                      <a:cubicBezTo>
                        <a:pt x="759460" y="1905000"/>
                        <a:pt x="706120" y="1793240"/>
                        <a:pt x="683260" y="1706880"/>
                      </a:cubicBezTo>
                      <a:cubicBezTo>
                        <a:pt x="660400" y="1620520"/>
                        <a:pt x="657860" y="1582420"/>
                        <a:pt x="607060" y="1386840"/>
                      </a:cubicBezTo>
                      <a:cubicBezTo>
                        <a:pt x="556260" y="1191260"/>
                        <a:pt x="454660" y="736600"/>
                        <a:pt x="378460" y="533400"/>
                      </a:cubicBezTo>
                      <a:cubicBezTo>
                        <a:pt x="302260" y="330200"/>
                        <a:pt x="210820" y="241300"/>
                        <a:pt x="149860" y="167640"/>
                      </a:cubicBezTo>
                      <a:cubicBezTo>
                        <a:pt x="88900" y="93980"/>
                        <a:pt x="50800" y="0"/>
                        <a:pt x="27940" y="762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7178040" y="3792220"/>
                  <a:ext cx="889000" cy="2966720"/>
                </a:xfrm>
                <a:custGeom>
                  <a:avLst/>
                  <a:gdLst>
                    <a:gd name="connsiteX0" fmla="*/ 289560 w 889000"/>
                    <a:gd name="connsiteY0" fmla="*/ 1099820 h 2966720"/>
                    <a:gd name="connsiteX1" fmla="*/ 335280 w 889000"/>
                    <a:gd name="connsiteY1" fmla="*/ 855980 h 2966720"/>
                    <a:gd name="connsiteX2" fmla="*/ 335280 w 889000"/>
                    <a:gd name="connsiteY2" fmla="*/ 581660 h 2966720"/>
                    <a:gd name="connsiteX3" fmla="*/ 365760 w 889000"/>
                    <a:gd name="connsiteY3" fmla="*/ 200660 h 2966720"/>
                    <a:gd name="connsiteX4" fmla="*/ 518160 w 889000"/>
                    <a:gd name="connsiteY4" fmla="*/ 17780 h 2966720"/>
                    <a:gd name="connsiteX5" fmla="*/ 838200 w 889000"/>
                    <a:gd name="connsiteY5" fmla="*/ 307340 h 2966720"/>
                    <a:gd name="connsiteX6" fmla="*/ 822960 w 889000"/>
                    <a:gd name="connsiteY6" fmla="*/ 1328420 h 2966720"/>
                    <a:gd name="connsiteX7" fmla="*/ 548640 w 889000"/>
                    <a:gd name="connsiteY7" fmla="*/ 2151380 h 2966720"/>
                    <a:gd name="connsiteX8" fmla="*/ 365760 w 889000"/>
                    <a:gd name="connsiteY8" fmla="*/ 2395220 h 2966720"/>
                    <a:gd name="connsiteX9" fmla="*/ 259080 w 889000"/>
                    <a:gd name="connsiteY9" fmla="*/ 2486660 h 2966720"/>
                    <a:gd name="connsiteX10" fmla="*/ 228600 w 889000"/>
                    <a:gd name="connsiteY10" fmla="*/ 2837180 h 2966720"/>
                    <a:gd name="connsiteX11" fmla="*/ 167640 w 889000"/>
                    <a:gd name="connsiteY11" fmla="*/ 2959100 h 2966720"/>
                    <a:gd name="connsiteX12" fmla="*/ 45720 w 889000"/>
                    <a:gd name="connsiteY12" fmla="*/ 2882900 h 2966720"/>
                    <a:gd name="connsiteX13" fmla="*/ 30480 w 889000"/>
                    <a:gd name="connsiteY13" fmla="*/ 2745740 h 2966720"/>
                    <a:gd name="connsiteX14" fmla="*/ 228600 w 889000"/>
                    <a:gd name="connsiteY14" fmla="*/ 2075180 h 2966720"/>
                    <a:gd name="connsiteX15" fmla="*/ 381000 w 889000"/>
                    <a:gd name="connsiteY15" fmla="*/ 1480820 h 2966720"/>
                    <a:gd name="connsiteX16" fmla="*/ 381000 w 889000"/>
                    <a:gd name="connsiteY16" fmla="*/ 1221740 h 2966720"/>
                    <a:gd name="connsiteX17" fmla="*/ 335280 w 889000"/>
                    <a:gd name="connsiteY17" fmla="*/ 1054100 h 2966720"/>
                    <a:gd name="connsiteX18" fmla="*/ 289560 w 889000"/>
                    <a:gd name="connsiteY18" fmla="*/ 1099820 h 296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9000" h="2966720">
                      <a:moveTo>
                        <a:pt x="289560" y="1099820"/>
                      </a:moveTo>
                      <a:cubicBezTo>
                        <a:pt x="289560" y="1066800"/>
                        <a:pt x="327660" y="942340"/>
                        <a:pt x="335280" y="855980"/>
                      </a:cubicBezTo>
                      <a:cubicBezTo>
                        <a:pt x="342900" y="769620"/>
                        <a:pt x="330200" y="690880"/>
                        <a:pt x="335280" y="581660"/>
                      </a:cubicBezTo>
                      <a:cubicBezTo>
                        <a:pt x="340360" y="472440"/>
                        <a:pt x="335280" y="294640"/>
                        <a:pt x="365760" y="200660"/>
                      </a:cubicBezTo>
                      <a:cubicBezTo>
                        <a:pt x="396240" y="106680"/>
                        <a:pt x="439420" y="0"/>
                        <a:pt x="518160" y="17780"/>
                      </a:cubicBezTo>
                      <a:cubicBezTo>
                        <a:pt x="596900" y="35560"/>
                        <a:pt x="787400" y="88900"/>
                        <a:pt x="838200" y="307340"/>
                      </a:cubicBezTo>
                      <a:cubicBezTo>
                        <a:pt x="889000" y="525780"/>
                        <a:pt x="871220" y="1021080"/>
                        <a:pt x="822960" y="1328420"/>
                      </a:cubicBezTo>
                      <a:cubicBezTo>
                        <a:pt x="774700" y="1635760"/>
                        <a:pt x="624840" y="1973580"/>
                        <a:pt x="548640" y="2151380"/>
                      </a:cubicBezTo>
                      <a:cubicBezTo>
                        <a:pt x="472440" y="2329180"/>
                        <a:pt x="414020" y="2339340"/>
                        <a:pt x="365760" y="2395220"/>
                      </a:cubicBezTo>
                      <a:cubicBezTo>
                        <a:pt x="317500" y="2451100"/>
                        <a:pt x="281940" y="2413000"/>
                        <a:pt x="259080" y="2486660"/>
                      </a:cubicBezTo>
                      <a:cubicBezTo>
                        <a:pt x="236220" y="2560320"/>
                        <a:pt x="243840" y="2758440"/>
                        <a:pt x="228600" y="2837180"/>
                      </a:cubicBezTo>
                      <a:cubicBezTo>
                        <a:pt x="213360" y="2915920"/>
                        <a:pt x="198120" y="2951480"/>
                        <a:pt x="167640" y="2959100"/>
                      </a:cubicBezTo>
                      <a:cubicBezTo>
                        <a:pt x="137160" y="2966720"/>
                        <a:pt x="68580" y="2918460"/>
                        <a:pt x="45720" y="2882900"/>
                      </a:cubicBezTo>
                      <a:cubicBezTo>
                        <a:pt x="22860" y="2847340"/>
                        <a:pt x="0" y="2880360"/>
                        <a:pt x="30480" y="2745740"/>
                      </a:cubicBezTo>
                      <a:cubicBezTo>
                        <a:pt x="60960" y="2611120"/>
                        <a:pt x="170180" y="2286000"/>
                        <a:pt x="228600" y="2075180"/>
                      </a:cubicBezTo>
                      <a:cubicBezTo>
                        <a:pt x="287020" y="1864360"/>
                        <a:pt x="355600" y="1623060"/>
                        <a:pt x="381000" y="1480820"/>
                      </a:cubicBezTo>
                      <a:cubicBezTo>
                        <a:pt x="406400" y="1338580"/>
                        <a:pt x="388620" y="1292860"/>
                        <a:pt x="381000" y="1221740"/>
                      </a:cubicBezTo>
                      <a:cubicBezTo>
                        <a:pt x="373380" y="1150620"/>
                        <a:pt x="350520" y="1071880"/>
                        <a:pt x="335280" y="1054100"/>
                      </a:cubicBezTo>
                      <a:cubicBezTo>
                        <a:pt x="320040" y="1036320"/>
                        <a:pt x="289560" y="1132840"/>
                        <a:pt x="289560" y="10998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5267960" y="1498600"/>
                  <a:ext cx="1564640" cy="3573780"/>
                </a:xfrm>
                <a:custGeom>
                  <a:avLst/>
                  <a:gdLst>
                    <a:gd name="connsiteX0" fmla="*/ 1529080 w 1564640"/>
                    <a:gd name="connsiteY0" fmla="*/ 3286760 h 3573780"/>
                    <a:gd name="connsiteX1" fmla="*/ 1148080 w 1564640"/>
                    <a:gd name="connsiteY1" fmla="*/ 3561080 h 3573780"/>
                    <a:gd name="connsiteX2" fmla="*/ 797560 w 1564640"/>
                    <a:gd name="connsiteY2" fmla="*/ 3362960 h 3573780"/>
                    <a:gd name="connsiteX3" fmla="*/ 538480 w 1564640"/>
                    <a:gd name="connsiteY3" fmla="*/ 2783840 h 3573780"/>
                    <a:gd name="connsiteX4" fmla="*/ 386080 w 1564640"/>
                    <a:gd name="connsiteY4" fmla="*/ 2250440 h 3573780"/>
                    <a:gd name="connsiteX5" fmla="*/ 157480 w 1564640"/>
                    <a:gd name="connsiteY5" fmla="*/ 1930400 h 3573780"/>
                    <a:gd name="connsiteX6" fmla="*/ 96520 w 1564640"/>
                    <a:gd name="connsiteY6" fmla="*/ 1473200 h 3573780"/>
                    <a:gd name="connsiteX7" fmla="*/ 264160 w 1564640"/>
                    <a:gd name="connsiteY7" fmla="*/ 1214120 h 3573780"/>
                    <a:gd name="connsiteX8" fmla="*/ 355600 w 1564640"/>
                    <a:gd name="connsiteY8" fmla="*/ 1107440 h 3573780"/>
                    <a:gd name="connsiteX9" fmla="*/ 340360 w 1564640"/>
                    <a:gd name="connsiteY9" fmla="*/ 1000760 h 3573780"/>
                    <a:gd name="connsiteX10" fmla="*/ 157480 w 1564640"/>
                    <a:gd name="connsiteY10" fmla="*/ 894080 h 3573780"/>
                    <a:gd name="connsiteX11" fmla="*/ 66040 w 1564640"/>
                    <a:gd name="connsiteY11" fmla="*/ 650240 h 3573780"/>
                    <a:gd name="connsiteX12" fmla="*/ 35560 w 1564640"/>
                    <a:gd name="connsiteY12" fmla="*/ 497840 h 3573780"/>
                    <a:gd name="connsiteX13" fmla="*/ 279400 w 1564640"/>
                    <a:gd name="connsiteY13" fmla="*/ 86360 h 3573780"/>
                    <a:gd name="connsiteX14" fmla="*/ 416560 w 1564640"/>
                    <a:gd name="connsiteY14" fmla="*/ 10160 h 3573780"/>
                    <a:gd name="connsiteX15" fmla="*/ 370840 w 1564640"/>
                    <a:gd name="connsiteY15" fmla="*/ 147320 h 3573780"/>
                    <a:gd name="connsiteX16" fmla="*/ 370840 w 1564640"/>
                    <a:gd name="connsiteY16" fmla="*/ 497840 h 3573780"/>
                    <a:gd name="connsiteX17" fmla="*/ 553720 w 1564640"/>
                    <a:gd name="connsiteY17" fmla="*/ 1046480 h 3573780"/>
                    <a:gd name="connsiteX18" fmla="*/ 706120 w 1564640"/>
                    <a:gd name="connsiteY18" fmla="*/ 2021840 h 3573780"/>
                    <a:gd name="connsiteX19" fmla="*/ 1361440 w 1564640"/>
                    <a:gd name="connsiteY19" fmla="*/ 2646680 h 3573780"/>
                    <a:gd name="connsiteX20" fmla="*/ 1529080 w 1564640"/>
                    <a:gd name="connsiteY20" fmla="*/ 3286760 h 357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64640" h="3573780">
                      <a:moveTo>
                        <a:pt x="1529080" y="3286760"/>
                      </a:moveTo>
                      <a:cubicBezTo>
                        <a:pt x="1493520" y="3439160"/>
                        <a:pt x="1270000" y="3548380"/>
                        <a:pt x="1148080" y="3561080"/>
                      </a:cubicBezTo>
                      <a:cubicBezTo>
                        <a:pt x="1026160" y="3573780"/>
                        <a:pt x="899160" y="3492500"/>
                        <a:pt x="797560" y="3362960"/>
                      </a:cubicBezTo>
                      <a:cubicBezTo>
                        <a:pt x="695960" y="3233420"/>
                        <a:pt x="607060" y="2969260"/>
                        <a:pt x="538480" y="2783840"/>
                      </a:cubicBezTo>
                      <a:cubicBezTo>
                        <a:pt x="469900" y="2598420"/>
                        <a:pt x="449580" y="2392680"/>
                        <a:pt x="386080" y="2250440"/>
                      </a:cubicBezTo>
                      <a:cubicBezTo>
                        <a:pt x="322580" y="2108200"/>
                        <a:pt x="205740" y="2059940"/>
                        <a:pt x="157480" y="1930400"/>
                      </a:cubicBezTo>
                      <a:cubicBezTo>
                        <a:pt x="109220" y="1800860"/>
                        <a:pt x="78740" y="1592580"/>
                        <a:pt x="96520" y="1473200"/>
                      </a:cubicBezTo>
                      <a:cubicBezTo>
                        <a:pt x="114300" y="1353820"/>
                        <a:pt x="220980" y="1275080"/>
                        <a:pt x="264160" y="1214120"/>
                      </a:cubicBezTo>
                      <a:cubicBezTo>
                        <a:pt x="307340" y="1153160"/>
                        <a:pt x="342900" y="1143000"/>
                        <a:pt x="355600" y="1107440"/>
                      </a:cubicBezTo>
                      <a:cubicBezTo>
                        <a:pt x="368300" y="1071880"/>
                        <a:pt x="373380" y="1036320"/>
                        <a:pt x="340360" y="1000760"/>
                      </a:cubicBezTo>
                      <a:cubicBezTo>
                        <a:pt x="307340" y="965200"/>
                        <a:pt x="203200" y="952500"/>
                        <a:pt x="157480" y="894080"/>
                      </a:cubicBezTo>
                      <a:cubicBezTo>
                        <a:pt x="111760" y="835660"/>
                        <a:pt x="86360" y="716280"/>
                        <a:pt x="66040" y="650240"/>
                      </a:cubicBezTo>
                      <a:cubicBezTo>
                        <a:pt x="45720" y="584200"/>
                        <a:pt x="0" y="591820"/>
                        <a:pt x="35560" y="497840"/>
                      </a:cubicBezTo>
                      <a:cubicBezTo>
                        <a:pt x="71120" y="403860"/>
                        <a:pt x="215900" y="167640"/>
                        <a:pt x="279400" y="86360"/>
                      </a:cubicBezTo>
                      <a:cubicBezTo>
                        <a:pt x="342900" y="5080"/>
                        <a:pt x="401320" y="0"/>
                        <a:pt x="416560" y="10160"/>
                      </a:cubicBezTo>
                      <a:cubicBezTo>
                        <a:pt x="431800" y="20320"/>
                        <a:pt x="378460" y="66040"/>
                        <a:pt x="370840" y="147320"/>
                      </a:cubicBezTo>
                      <a:cubicBezTo>
                        <a:pt x="363220" y="228600"/>
                        <a:pt x="340360" y="347980"/>
                        <a:pt x="370840" y="497840"/>
                      </a:cubicBezTo>
                      <a:cubicBezTo>
                        <a:pt x="401320" y="647700"/>
                        <a:pt x="497840" y="792480"/>
                        <a:pt x="553720" y="1046480"/>
                      </a:cubicBezTo>
                      <a:cubicBezTo>
                        <a:pt x="609600" y="1300480"/>
                        <a:pt x="571500" y="1755140"/>
                        <a:pt x="706120" y="2021840"/>
                      </a:cubicBezTo>
                      <a:cubicBezTo>
                        <a:pt x="840740" y="2288540"/>
                        <a:pt x="1224280" y="2433320"/>
                        <a:pt x="1361440" y="2646680"/>
                      </a:cubicBezTo>
                      <a:cubicBezTo>
                        <a:pt x="1498600" y="2860040"/>
                        <a:pt x="1564640" y="3134360"/>
                        <a:pt x="1529080" y="328676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909320" y="1841500"/>
                  <a:ext cx="3464560" cy="4328160"/>
                </a:xfrm>
                <a:custGeom>
                  <a:avLst/>
                  <a:gdLst>
                    <a:gd name="connsiteX0" fmla="*/ 690880 w 3464560"/>
                    <a:gd name="connsiteY0" fmla="*/ 104140 h 4368800"/>
                    <a:gd name="connsiteX1" fmla="*/ 2092960 w 3464560"/>
                    <a:gd name="connsiteY1" fmla="*/ 759460 h 4368800"/>
                    <a:gd name="connsiteX2" fmla="*/ 2184400 w 3464560"/>
                    <a:gd name="connsiteY2" fmla="*/ 820420 h 4368800"/>
                    <a:gd name="connsiteX3" fmla="*/ 2108200 w 3464560"/>
                    <a:gd name="connsiteY3" fmla="*/ 1109980 h 4368800"/>
                    <a:gd name="connsiteX4" fmla="*/ 1864360 w 3464560"/>
                    <a:gd name="connsiteY4" fmla="*/ 1292860 h 4368800"/>
                    <a:gd name="connsiteX5" fmla="*/ 1864360 w 3464560"/>
                    <a:gd name="connsiteY5" fmla="*/ 1506220 h 4368800"/>
                    <a:gd name="connsiteX6" fmla="*/ 1651000 w 3464560"/>
                    <a:gd name="connsiteY6" fmla="*/ 1826260 h 4368800"/>
                    <a:gd name="connsiteX7" fmla="*/ 1651000 w 3464560"/>
                    <a:gd name="connsiteY7" fmla="*/ 2100580 h 4368800"/>
                    <a:gd name="connsiteX8" fmla="*/ 1910080 w 3464560"/>
                    <a:gd name="connsiteY8" fmla="*/ 2313940 h 4368800"/>
                    <a:gd name="connsiteX9" fmla="*/ 1986280 w 3464560"/>
                    <a:gd name="connsiteY9" fmla="*/ 2527300 h 4368800"/>
                    <a:gd name="connsiteX10" fmla="*/ 1940560 w 3464560"/>
                    <a:gd name="connsiteY10" fmla="*/ 2725420 h 4368800"/>
                    <a:gd name="connsiteX11" fmla="*/ 2245360 w 3464560"/>
                    <a:gd name="connsiteY11" fmla="*/ 2816860 h 4368800"/>
                    <a:gd name="connsiteX12" fmla="*/ 2245360 w 3464560"/>
                    <a:gd name="connsiteY12" fmla="*/ 2679700 h 4368800"/>
                    <a:gd name="connsiteX13" fmla="*/ 2992120 w 3464560"/>
                    <a:gd name="connsiteY13" fmla="*/ 3304540 h 4368800"/>
                    <a:gd name="connsiteX14" fmla="*/ 3175000 w 3464560"/>
                    <a:gd name="connsiteY14" fmla="*/ 3563620 h 4368800"/>
                    <a:gd name="connsiteX15" fmla="*/ 3342640 w 3464560"/>
                    <a:gd name="connsiteY15" fmla="*/ 3670300 h 4368800"/>
                    <a:gd name="connsiteX16" fmla="*/ 3296920 w 3464560"/>
                    <a:gd name="connsiteY16" fmla="*/ 3914140 h 4368800"/>
                    <a:gd name="connsiteX17" fmla="*/ 3281680 w 3464560"/>
                    <a:gd name="connsiteY17" fmla="*/ 4234180 h 4368800"/>
                    <a:gd name="connsiteX18" fmla="*/ 3205480 w 3464560"/>
                    <a:gd name="connsiteY18" fmla="*/ 4310380 h 4368800"/>
                    <a:gd name="connsiteX19" fmla="*/ 1727200 w 3464560"/>
                    <a:gd name="connsiteY19" fmla="*/ 4356100 h 4368800"/>
                    <a:gd name="connsiteX20" fmla="*/ 248920 w 3464560"/>
                    <a:gd name="connsiteY20" fmla="*/ 4295140 h 4368800"/>
                    <a:gd name="connsiteX21" fmla="*/ 233680 w 3464560"/>
                    <a:gd name="connsiteY21" fmla="*/ 3914140 h 4368800"/>
                    <a:gd name="connsiteX22" fmla="*/ 416560 w 3464560"/>
                    <a:gd name="connsiteY22" fmla="*/ 3487420 h 4368800"/>
                    <a:gd name="connsiteX23" fmla="*/ 309880 w 3464560"/>
                    <a:gd name="connsiteY23" fmla="*/ 3152140 h 4368800"/>
                    <a:gd name="connsiteX24" fmla="*/ 523240 w 3464560"/>
                    <a:gd name="connsiteY24" fmla="*/ 2633980 h 4368800"/>
                    <a:gd name="connsiteX25" fmla="*/ 675640 w 3464560"/>
                    <a:gd name="connsiteY25" fmla="*/ 2100580 h 4368800"/>
                    <a:gd name="connsiteX26" fmla="*/ 995680 w 3464560"/>
                    <a:gd name="connsiteY26" fmla="*/ 1734820 h 4368800"/>
                    <a:gd name="connsiteX27" fmla="*/ 797560 w 3464560"/>
                    <a:gd name="connsiteY27" fmla="*/ 1506220 h 4368800"/>
                    <a:gd name="connsiteX28" fmla="*/ 401320 w 3464560"/>
                    <a:gd name="connsiteY28" fmla="*/ 1430020 h 4368800"/>
                    <a:gd name="connsiteX29" fmla="*/ 386080 w 3464560"/>
                    <a:gd name="connsiteY29" fmla="*/ 850900 h 4368800"/>
                    <a:gd name="connsiteX30" fmla="*/ 538480 w 3464560"/>
                    <a:gd name="connsiteY30" fmla="*/ 393700 h 4368800"/>
                    <a:gd name="connsiteX31" fmla="*/ 568960 w 3464560"/>
                    <a:gd name="connsiteY31" fmla="*/ 165100 h 4368800"/>
                    <a:gd name="connsiteX32" fmla="*/ 645160 w 3464560"/>
                    <a:gd name="connsiteY32" fmla="*/ 73660 h 4368800"/>
                    <a:gd name="connsiteX33" fmla="*/ 782320 w 3464560"/>
                    <a:gd name="connsiteY33" fmla="*/ 134620 h 4368800"/>
                    <a:gd name="connsiteX34" fmla="*/ 690880 w 3464560"/>
                    <a:gd name="connsiteY34" fmla="*/ 104140 h 4368800"/>
                    <a:gd name="connsiteX0" fmla="*/ 690880 w 3464560"/>
                    <a:gd name="connsiteY0" fmla="*/ 104140 h 4368800"/>
                    <a:gd name="connsiteX1" fmla="*/ 2092960 w 3464560"/>
                    <a:gd name="connsiteY1" fmla="*/ 759460 h 4368800"/>
                    <a:gd name="connsiteX2" fmla="*/ 2184400 w 3464560"/>
                    <a:gd name="connsiteY2" fmla="*/ 820420 h 4368800"/>
                    <a:gd name="connsiteX3" fmla="*/ 2108200 w 3464560"/>
                    <a:gd name="connsiteY3" fmla="*/ 1109980 h 4368800"/>
                    <a:gd name="connsiteX4" fmla="*/ 1864360 w 3464560"/>
                    <a:gd name="connsiteY4" fmla="*/ 1292860 h 4368800"/>
                    <a:gd name="connsiteX5" fmla="*/ 1864360 w 3464560"/>
                    <a:gd name="connsiteY5" fmla="*/ 1506220 h 4368800"/>
                    <a:gd name="connsiteX6" fmla="*/ 1651000 w 3464560"/>
                    <a:gd name="connsiteY6" fmla="*/ 1826260 h 4368800"/>
                    <a:gd name="connsiteX7" fmla="*/ 1651000 w 3464560"/>
                    <a:gd name="connsiteY7" fmla="*/ 2100580 h 4368800"/>
                    <a:gd name="connsiteX8" fmla="*/ 1910080 w 3464560"/>
                    <a:gd name="connsiteY8" fmla="*/ 2313940 h 4368800"/>
                    <a:gd name="connsiteX9" fmla="*/ 1986280 w 3464560"/>
                    <a:gd name="connsiteY9" fmla="*/ 2527300 h 4368800"/>
                    <a:gd name="connsiteX10" fmla="*/ 1940560 w 3464560"/>
                    <a:gd name="connsiteY10" fmla="*/ 2725420 h 4368800"/>
                    <a:gd name="connsiteX11" fmla="*/ 2245360 w 3464560"/>
                    <a:gd name="connsiteY11" fmla="*/ 2816860 h 4368800"/>
                    <a:gd name="connsiteX12" fmla="*/ 2245360 w 3464560"/>
                    <a:gd name="connsiteY12" fmla="*/ 2679700 h 4368800"/>
                    <a:gd name="connsiteX13" fmla="*/ 2992120 w 3464560"/>
                    <a:gd name="connsiteY13" fmla="*/ 3304540 h 4368800"/>
                    <a:gd name="connsiteX14" fmla="*/ 3175000 w 3464560"/>
                    <a:gd name="connsiteY14" fmla="*/ 3563620 h 4368800"/>
                    <a:gd name="connsiteX15" fmla="*/ 3342640 w 3464560"/>
                    <a:gd name="connsiteY15" fmla="*/ 3670300 h 4368800"/>
                    <a:gd name="connsiteX16" fmla="*/ 3296920 w 3464560"/>
                    <a:gd name="connsiteY16" fmla="*/ 3914140 h 4368800"/>
                    <a:gd name="connsiteX17" fmla="*/ 3281680 w 3464560"/>
                    <a:gd name="connsiteY17" fmla="*/ 4234180 h 4368800"/>
                    <a:gd name="connsiteX18" fmla="*/ 3205480 w 3464560"/>
                    <a:gd name="connsiteY18" fmla="*/ 4310380 h 4368800"/>
                    <a:gd name="connsiteX19" fmla="*/ 1727200 w 3464560"/>
                    <a:gd name="connsiteY19" fmla="*/ 4356100 h 4368800"/>
                    <a:gd name="connsiteX20" fmla="*/ 248920 w 3464560"/>
                    <a:gd name="connsiteY20" fmla="*/ 4295140 h 4368800"/>
                    <a:gd name="connsiteX21" fmla="*/ 233680 w 3464560"/>
                    <a:gd name="connsiteY21" fmla="*/ 3914140 h 4368800"/>
                    <a:gd name="connsiteX22" fmla="*/ 416560 w 3464560"/>
                    <a:gd name="connsiteY22" fmla="*/ 3487420 h 4368800"/>
                    <a:gd name="connsiteX23" fmla="*/ 416560 w 3464560"/>
                    <a:gd name="connsiteY23" fmla="*/ 3456940 h 4368800"/>
                    <a:gd name="connsiteX24" fmla="*/ 309880 w 3464560"/>
                    <a:gd name="connsiteY24" fmla="*/ 3152140 h 4368800"/>
                    <a:gd name="connsiteX25" fmla="*/ 523240 w 3464560"/>
                    <a:gd name="connsiteY25" fmla="*/ 2633980 h 4368800"/>
                    <a:gd name="connsiteX26" fmla="*/ 675640 w 3464560"/>
                    <a:gd name="connsiteY26" fmla="*/ 2100580 h 4368800"/>
                    <a:gd name="connsiteX27" fmla="*/ 995680 w 3464560"/>
                    <a:gd name="connsiteY27" fmla="*/ 1734820 h 4368800"/>
                    <a:gd name="connsiteX28" fmla="*/ 797560 w 3464560"/>
                    <a:gd name="connsiteY28" fmla="*/ 1506220 h 4368800"/>
                    <a:gd name="connsiteX29" fmla="*/ 401320 w 3464560"/>
                    <a:gd name="connsiteY29" fmla="*/ 1430020 h 4368800"/>
                    <a:gd name="connsiteX30" fmla="*/ 386080 w 3464560"/>
                    <a:gd name="connsiteY30" fmla="*/ 850900 h 4368800"/>
                    <a:gd name="connsiteX31" fmla="*/ 538480 w 3464560"/>
                    <a:gd name="connsiteY31" fmla="*/ 393700 h 4368800"/>
                    <a:gd name="connsiteX32" fmla="*/ 568960 w 3464560"/>
                    <a:gd name="connsiteY32" fmla="*/ 165100 h 4368800"/>
                    <a:gd name="connsiteX33" fmla="*/ 645160 w 3464560"/>
                    <a:gd name="connsiteY33" fmla="*/ 73660 h 4368800"/>
                    <a:gd name="connsiteX34" fmla="*/ 782320 w 3464560"/>
                    <a:gd name="connsiteY34" fmla="*/ 134620 h 4368800"/>
                    <a:gd name="connsiteX35" fmla="*/ 690880 w 3464560"/>
                    <a:gd name="connsiteY35" fmla="*/ 104140 h 4368800"/>
                    <a:gd name="connsiteX0" fmla="*/ 690880 w 3464560"/>
                    <a:gd name="connsiteY0" fmla="*/ 104140 h 4368800"/>
                    <a:gd name="connsiteX1" fmla="*/ 2092960 w 3464560"/>
                    <a:gd name="connsiteY1" fmla="*/ 759460 h 4368800"/>
                    <a:gd name="connsiteX2" fmla="*/ 2184400 w 3464560"/>
                    <a:gd name="connsiteY2" fmla="*/ 820420 h 4368800"/>
                    <a:gd name="connsiteX3" fmla="*/ 2108200 w 3464560"/>
                    <a:gd name="connsiteY3" fmla="*/ 1109980 h 4368800"/>
                    <a:gd name="connsiteX4" fmla="*/ 1864360 w 3464560"/>
                    <a:gd name="connsiteY4" fmla="*/ 1292860 h 4368800"/>
                    <a:gd name="connsiteX5" fmla="*/ 1864360 w 3464560"/>
                    <a:gd name="connsiteY5" fmla="*/ 1506220 h 4368800"/>
                    <a:gd name="connsiteX6" fmla="*/ 1651000 w 3464560"/>
                    <a:gd name="connsiteY6" fmla="*/ 1826260 h 4368800"/>
                    <a:gd name="connsiteX7" fmla="*/ 1651000 w 3464560"/>
                    <a:gd name="connsiteY7" fmla="*/ 2100580 h 4368800"/>
                    <a:gd name="connsiteX8" fmla="*/ 1910080 w 3464560"/>
                    <a:gd name="connsiteY8" fmla="*/ 2313940 h 4368800"/>
                    <a:gd name="connsiteX9" fmla="*/ 1986280 w 3464560"/>
                    <a:gd name="connsiteY9" fmla="*/ 2527300 h 4368800"/>
                    <a:gd name="connsiteX10" fmla="*/ 1940560 w 3464560"/>
                    <a:gd name="connsiteY10" fmla="*/ 2725420 h 4368800"/>
                    <a:gd name="connsiteX11" fmla="*/ 2245360 w 3464560"/>
                    <a:gd name="connsiteY11" fmla="*/ 2816860 h 4368800"/>
                    <a:gd name="connsiteX12" fmla="*/ 2245360 w 3464560"/>
                    <a:gd name="connsiteY12" fmla="*/ 2679700 h 4368800"/>
                    <a:gd name="connsiteX13" fmla="*/ 2992120 w 3464560"/>
                    <a:gd name="connsiteY13" fmla="*/ 3304540 h 4368800"/>
                    <a:gd name="connsiteX14" fmla="*/ 3175000 w 3464560"/>
                    <a:gd name="connsiteY14" fmla="*/ 3563620 h 4368800"/>
                    <a:gd name="connsiteX15" fmla="*/ 3342640 w 3464560"/>
                    <a:gd name="connsiteY15" fmla="*/ 3670300 h 4368800"/>
                    <a:gd name="connsiteX16" fmla="*/ 3296920 w 3464560"/>
                    <a:gd name="connsiteY16" fmla="*/ 3914140 h 4368800"/>
                    <a:gd name="connsiteX17" fmla="*/ 3281680 w 3464560"/>
                    <a:gd name="connsiteY17" fmla="*/ 4234180 h 4368800"/>
                    <a:gd name="connsiteX18" fmla="*/ 3205480 w 3464560"/>
                    <a:gd name="connsiteY18" fmla="*/ 4310380 h 4368800"/>
                    <a:gd name="connsiteX19" fmla="*/ 1727200 w 3464560"/>
                    <a:gd name="connsiteY19" fmla="*/ 4356100 h 4368800"/>
                    <a:gd name="connsiteX20" fmla="*/ 248920 w 3464560"/>
                    <a:gd name="connsiteY20" fmla="*/ 4295140 h 4368800"/>
                    <a:gd name="connsiteX21" fmla="*/ 233680 w 3464560"/>
                    <a:gd name="connsiteY21" fmla="*/ 3914140 h 4368800"/>
                    <a:gd name="connsiteX22" fmla="*/ 416560 w 3464560"/>
                    <a:gd name="connsiteY22" fmla="*/ 3487420 h 4368800"/>
                    <a:gd name="connsiteX23" fmla="*/ 309880 w 3464560"/>
                    <a:gd name="connsiteY23" fmla="*/ 3152140 h 4368800"/>
                    <a:gd name="connsiteX24" fmla="*/ 523240 w 3464560"/>
                    <a:gd name="connsiteY24" fmla="*/ 2633980 h 4368800"/>
                    <a:gd name="connsiteX25" fmla="*/ 675640 w 3464560"/>
                    <a:gd name="connsiteY25" fmla="*/ 2100580 h 4368800"/>
                    <a:gd name="connsiteX26" fmla="*/ 995680 w 3464560"/>
                    <a:gd name="connsiteY26" fmla="*/ 1734820 h 4368800"/>
                    <a:gd name="connsiteX27" fmla="*/ 797560 w 3464560"/>
                    <a:gd name="connsiteY27" fmla="*/ 1506220 h 4368800"/>
                    <a:gd name="connsiteX28" fmla="*/ 401320 w 3464560"/>
                    <a:gd name="connsiteY28" fmla="*/ 1430020 h 4368800"/>
                    <a:gd name="connsiteX29" fmla="*/ 386080 w 3464560"/>
                    <a:gd name="connsiteY29" fmla="*/ 850900 h 4368800"/>
                    <a:gd name="connsiteX30" fmla="*/ 538480 w 3464560"/>
                    <a:gd name="connsiteY30" fmla="*/ 393700 h 4368800"/>
                    <a:gd name="connsiteX31" fmla="*/ 568960 w 3464560"/>
                    <a:gd name="connsiteY31" fmla="*/ 165100 h 4368800"/>
                    <a:gd name="connsiteX32" fmla="*/ 645160 w 3464560"/>
                    <a:gd name="connsiteY32" fmla="*/ 73660 h 4368800"/>
                    <a:gd name="connsiteX33" fmla="*/ 782320 w 3464560"/>
                    <a:gd name="connsiteY33" fmla="*/ 134620 h 4368800"/>
                    <a:gd name="connsiteX34" fmla="*/ 690880 w 3464560"/>
                    <a:gd name="connsiteY34" fmla="*/ 104140 h 4368800"/>
                    <a:gd name="connsiteX0" fmla="*/ 690880 w 3464560"/>
                    <a:gd name="connsiteY0" fmla="*/ 104140 h 4368800"/>
                    <a:gd name="connsiteX1" fmla="*/ 2092960 w 3464560"/>
                    <a:gd name="connsiteY1" fmla="*/ 759460 h 4368800"/>
                    <a:gd name="connsiteX2" fmla="*/ 2184400 w 3464560"/>
                    <a:gd name="connsiteY2" fmla="*/ 820420 h 4368800"/>
                    <a:gd name="connsiteX3" fmla="*/ 2108200 w 3464560"/>
                    <a:gd name="connsiteY3" fmla="*/ 1109980 h 4368800"/>
                    <a:gd name="connsiteX4" fmla="*/ 1864360 w 3464560"/>
                    <a:gd name="connsiteY4" fmla="*/ 1292860 h 4368800"/>
                    <a:gd name="connsiteX5" fmla="*/ 1864360 w 3464560"/>
                    <a:gd name="connsiteY5" fmla="*/ 1506220 h 4368800"/>
                    <a:gd name="connsiteX6" fmla="*/ 1651000 w 3464560"/>
                    <a:gd name="connsiteY6" fmla="*/ 1826260 h 4368800"/>
                    <a:gd name="connsiteX7" fmla="*/ 1651000 w 3464560"/>
                    <a:gd name="connsiteY7" fmla="*/ 2100580 h 4368800"/>
                    <a:gd name="connsiteX8" fmla="*/ 1910080 w 3464560"/>
                    <a:gd name="connsiteY8" fmla="*/ 2313940 h 4368800"/>
                    <a:gd name="connsiteX9" fmla="*/ 1986280 w 3464560"/>
                    <a:gd name="connsiteY9" fmla="*/ 2527300 h 4368800"/>
                    <a:gd name="connsiteX10" fmla="*/ 1940560 w 3464560"/>
                    <a:gd name="connsiteY10" fmla="*/ 2725420 h 4368800"/>
                    <a:gd name="connsiteX11" fmla="*/ 2245360 w 3464560"/>
                    <a:gd name="connsiteY11" fmla="*/ 2816860 h 4368800"/>
                    <a:gd name="connsiteX12" fmla="*/ 2245360 w 3464560"/>
                    <a:gd name="connsiteY12" fmla="*/ 2679700 h 4368800"/>
                    <a:gd name="connsiteX13" fmla="*/ 2992120 w 3464560"/>
                    <a:gd name="connsiteY13" fmla="*/ 3304540 h 4368800"/>
                    <a:gd name="connsiteX14" fmla="*/ 3175000 w 3464560"/>
                    <a:gd name="connsiteY14" fmla="*/ 3563620 h 4368800"/>
                    <a:gd name="connsiteX15" fmla="*/ 3342640 w 3464560"/>
                    <a:gd name="connsiteY15" fmla="*/ 3670300 h 4368800"/>
                    <a:gd name="connsiteX16" fmla="*/ 3296920 w 3464560"/>
                    <a:gd name="connsiteY16" fmla="*/ 3914140 h 4368800"/>
                    <a:gd name="connsiteX17" fmla="*/ 3281680 w 3464560"/>
                    <a:gd name="connsiteY17" fmla="*/ 4234180 h 4368800"/>
                    <a:gd name="connsiteX18" fmla="*/ 3205480 w 3464560"/>
                    <a:gd name="connsiteY18" fmla="*/ 4310380 h 4368800"/>
                    <a:gd name="connsiteX19" fmla="*/ 1727200 w 3464560"/>
                    <a:gd name="connsiteY19" fmla="*/ 4356100 h 4368800"/>
                    <a:gd name="connsiteX20" fmla="*/ 248920 w 3464560"/>
                    <a:gd name="connsiteY20" fmla="*/ 4295140 h 4368800"/>
                    <a:gd name="connsiteX21" fmla="*/ 233680 w 3464560"/>
                    <a:gd name="connsiteY21" fmla="*/ 3914140 h 4368800"/>
                    <a:gd name="connsiteX22" fmla="*/ 309880 w 3464560"/>
                    <a:gd name="connsiteY22" fmla="*/ 3152140 h 4368800"/>
                    <a:gd name="connsiteX23" fmla="*/ 523240 w 3464560"/>
                    <a:gd name="connsiteY23" fmla="*/ 2633980 h 4368800"/>
                    <a:gd name="connsiteX24" fmla="*/ 675640 w 3464560"/>
                    <a:gd name="connsiteY24" fmla="*/ 2100580 h 4368800"/>
                    <a:gd name="connsiteX25" fmla="*/ 995680 w 3464560"/>
                    <a:gd name="connsiteY25" fmla="*/ 1734820 h 4368800"/>
                    <a:gd name="connsiteX26" fmla="*/ 797560 w 3464560"/>
                    <a:gd name="connsiteY26" fmla="*/ 1506220 h 4368800"/>
                    <a:gd name="connsiteX27" fmla="*/ 401320 w 3464560"/>
                    <a:gd name="connsiteY27" fmla="*/ 1430020 h 4368800"/>
                    <a:gd name="connsiteX28" fmla="*/ 386080 w 3464560"/>
                    <a:gd name="connsiteY28" fmla="*/ 850900 h 4368800"/>
                    <a:gd name="connsiteX29" fmla="*/ 538480 w 3464560"/>
                    <a:gd name="connsiteY29" fmla="*/ 393700 h 4368800"/>
                    <a:gd name="connsiteX30" fmla="*/ 568960 w 3464560"/>
                    <a:gd name="connsiteY30" fmla="*/ 165100 h 4368800"/>
                    <a:gd name="connsiteX31" fmla="*/ 645160 w 3464560"/>
                    <a:gd name="connsiteY31" fmla="*/ 73660 h 4368800"/>
                    <a:gd name="connsiteX32" fmla="*/ 782320 w 3464560"/>
                    <a:gd name="connsiteY32" fmla="*/ 134620 h 4368800"/>
                    <a:gd name="connsiteX33" fmla="*/ 690880 w 3464560"/>
                    <a:gd name="connsiteY33" fmla="*/ 104140 h 4368800"/>
                    <a:gd name="connsiteX0" fmla="*/ 690880 w 3464560"/>
                    <a:gd name="connsiteY0" fmla="*/ 104140 h 4368800"/>
                    <a:gd name="connsiteX1" fmla="*/ 2092960 w 3464560"/>
                    <a:gd name="connsiteY1" fmla="*/ 759460 h 4368800"/>
                    <a:gd name="connsiteX2" fmla="*/ 2184400 w 3464560"/>
                    <a:gd name="connsiteY2" fmla="*/ 820420 h 4368800"/>
                    <a:gd name="connsiteX3" fmla="*/ 2108200 w 3464560"/>
                    <a:gd name="connsiteY3" fmla="*/ 1109980 h 4368800"/>
                    <a:gd name="connsiteX4" fmla="*/ 1864360 w 3464560"/>
                    <a:gd name="connsiteY4" fmla="*/ 1292860 h 4368800"/>
                    <a:gd name="connsiteX5" fmla="*/ 1864360 w 3464560"/>
                    <a:gd name="connsiteY5" fmla="*/ 1506220 h 4368800"/>
                    <a:gd name="connsiteX6" fmla="*/ 1651000 w 3464560"/>
                    <a:gd name="connsiteY6" fmla="*/ 1826260 h 4368800"/>
                    <a:gd name="connsiteX7" fmla="*/ 1651000 w 3464560"/>
                    <a:gd name="connsiteY7" fmla="*/ 2100580 h 4368800"/>
                    <a:gd name="connsiteX8" fmla="*/ 1910080 w 3464560"/>
                    <a:gd name="connsiteY8" fmla="*/ 2313940 h 4368800"/>
                    <a:gd name="connsiteX9" fmla="*/ 1986280 w 3464560"/>
                    <a:gd name="connsiteY9" fmla="*/ 2527300 h 4368800"/>
                    <a:gd name="connsiteX10" fmla="*/ 1940560 w 3464560"/>
                    <a:gd name="connsiteY10" fmla="*/ 2725420 h 4368800"/>
                    <a:gd name="connsiteX11" fmla="*/ 2245360 w 3464560"/>
                    <a:gd name="connsiteY11" fmla="*/ 2816860 h 4368800"/>
                    <a:gd name="connsiteX12" fmla="*/ 2245360 w 3464560"/>
                    <a:gd name="connsiteY12" fmla="*/ 2679700 h 4368800"/>
                    <a:gd name="connsiteX13" fmla="*/ 2992120 w 3464560"/>
                    <a:gd name="connsiteY13" fmla="*/ 3304540 h 4368800"/>
                    <a:gd name="connsiteX14" fmla="*/ 3175000 w 3464560"/>
                    <a:gd name="connsiteY14" fmla="*/ 3563620 h 4368800"/>
                    <a:gd name="connsiteX15" fmla="*/ 3342640 w 3464560"/>
                    <a:gd name="connsiteY15" fmla="*/ 3670300 h 4368800"/>
                    <a:gd name="connsiteX16" fmla="*/ 3296920 w 3464560"/>
                    <a:gd name="connsiteY16" fmla="*/ 3914140 h 4368800"/>
                    <a:gd name="connsiteX17" fmla="*/ 3281680 w 3464560"/>
                    <a:gd name="connsiteY17" fmla="*/ 4234180 h 4368800"/>
                    <a:gd name="connsiteX18" fmla="*/ 3205480 w 3464560"/>
                    <a:gd name="connsiteY18" fmla="*/ 4310380 h 4368800"/>
                    <a:gd name="connsiteX19" fmla="*/ 1727200 w 3464560"/>
                    <a:gd name="connsiteY19" fmla="*/ 4356100 h 4368800"/>
                    <a:gd name="connsiteX20" fmla="*/ 248920 w 3464560"/>
                    <a:gd name="connsiteY20" fmla="*/ 4295140 h 4368800"/>
                    <a:gd name="connsiteX21" fmla="*/ 233680 w 3464560"/>
                    <a:gd name="connsiteY21" fmla="*/ 3914140 h 4368800"/>
                    <a:gd name="connsiteX22" fmla="*/ 309880 w 3464560"/>
                    <a:gd name="connsiteY22" fmla="*/ 3152140 h 4368800"/>
                    <a:gd name="connsiteX23" fmla="*/ 523240 w 3464560"/>
                    <a:gd name="connsiteY23" fmla="*/ 2633980 h 4368800"/>
                    <a:gd name="connsiteX24" fmla="*/ 675640 w 3464560"/>
                    <a:gd name="connsiteY24" fmla="*/ 2100580 h 4368800"/>
                    <a:gd name="connsiteX25" fmla="*/ 995680 w 3464560"/>
                    <a:gd name="connsiteY25" fmla="*/ 1734820 h 4368800"/>
                    <a:gd name="connsiteX26" fmla="*/ 797560 w 3464560"/>
                    <a:gd name="connsiteY26" fmla="*/ 1506220 h 4368800"/>
                    <a:gd name="connsiteX27" fmla="*/ 401320 w 3464560"/>
                    <a:gd name="connsiteY27" fmla="*/ 1430020 h 4368800"/>
                    <a:gd name="connsiteX28" fmla="*/ 386080 w 3464560"/>
                    <a:gd name="connsiteY28" fmla="*/ 850900 h 4368800"/>
                    <a:gd name="connsiteX29" fmla="*/ 538480 w 3464560"/>
                    <a:gd name="connsiteY29" fmla="*/ 393700 h 4368800"/>
                    <a:gd name="connsiteX30" fmla="*/ 568960 w 3464560"/>
                    <a:gd name="connsiteY30" fmla="*/ 165100 h 4368800"/>
                    <a:gd name="connsiteX31" fmla="*/ 645160 w 3464560"/>
                    <a:gd name="connsiteY31" fmla="*/ 73660 h 4368800"/>
                    <a:gd name="connsiteX32" fmla="*/ 782320 w 3464560"/>
                    <a:gd name="connsiteY32" fmla="*/ 134620 h 4368800"/>
                    <a:gd name="connsiteX33" fmla="*/ 690880 w 3464560"/>
                    <a:gd name="connsiteY33" fmla="*/ 104140 h 4368800"/>
                    <a:gd name="connsiteX0" fmla="*/ 690880 w 3464560"/>
                    <a:gd name="connsiteY0" fmla="*/ 104140 h 4368800"/>
                    <a:gd name="connsiteX1" fmla="*/ 2092960 w 3464560"/>
                    <a:gd name="connsiteY1" fmla="*/ 759460 h 4368800"/>
                    <a:gd name="connsiteX2" fmla="*/ 2184400 w 3464560"/>
                    <a:gd name="connsiteY2" fmla="*/ 820420 h 4368800"/>
                    <a:gd name="connsiteX3" fmla="*/ 2108200 w 3464560"/>
                    <a:gd name="connsiteY3" fmla="*/ 1109980 h 4368800"/>
                    <a:gd name="connsiteX4" fmla="*/ 1864360 w 3464560"/>
                    <a:gd name="connsiteY4" fmla="*/ 1292860 h 4368800"/>
                    <a:gd name="connsiteX5" fmla="*/ 1864360 w 3464560"/>
                    <a:gd name="connsiteY5" fmla="*/ 1506220 h 4368800"/>
                    <a:gd name="connsiteX6" fmla="*/ 1651000 w 3464560"/>
                    <a:gd name="connsiteY6" fmla="*/ 1826260 h 4368800"/>
                    <a:gd name="connsiteX7" fmla="*/ 1651000 w 3464560"/>
                    <a:gd name="connsiteY7" fmla="*/ 2100580 h 4368800"/>
                    <a:gd name="connsiteX8" fmla="*/ 1910080 w 3464560"/>
                    <a:gd name="connsiteY8" fmla="*/ 2313940 h 4368800"/>
                    <a:gd name="connsiteX9" fmla="*/ 1986280 w 3464560"/>
                    <a:gd name="connsiteY9" fmla="*/ 2527300 h 4368800"/>
                    <a:gd name="connsiteX10" fmla="*/ 1940560 w 3464560"/>
                    <a:gd name="connsiteY10" fmla="*/ 2725420 h 4368800"/>
                    <a:gd name="connsiteX11" fmla="*/ 2245360 w 3464560"/>
                    <a:gd name="connsiteY11" fmla="*/ 2816860 h 4368800"/>
                    <a:gd name="connsiteX12" fmla="*/ 2245360 w 3464560"/>
                    <a:gd name="connsiteY12" fmla="*/ 2679700 h 4368800"/>
                    <a:gd name="connsiteX13" fmla="*/ 2992120 w 3464560"/>
                    <a:gd name="connsiteY13" fmla="*/ 3304540 h 4368800"/>
                    <a:gd name="connsiteX14" fmla="*/ 3175000 w 3464560"/>
                    <a:gd name="connsiteY14" fmla="*/ 3563620 h 4368800"/>
                    <a:gd name="connsiteX15" fmla="*/ 3342640 w 3464560"/>
                    <a:gd name="connsiteY15" fmla="*/ 3670300 h 4368800"/>
                    <a:gd name="connsiteX16" fmla="*/ 3296920 w 3464560"/>
                    <a:gd name="connsiteY16" fmla="*/ 3914140 h 4368800"/>
                    <a:gd name="connsiteX17" fmla="*/ 3281680 w 3464560"/>
                    <a:gd name="connsiteY17" fmla="*/ 4234180 h 4368800"/>
                    <a:gd name="connsiteX18" fmla="*/ 3205480 w 3464560"/>
                    <a:gd name="connsiteY18" fmla="*/ 4310380 h 4368800"/>
                    <a:gd name="connsiteX19" fmla="*/ 1727200 w 3464560"/>
                    <a:gd name="connsiteY19" fmla="*/ 4356100 h 4368800"/>
                    <a:gd name="connsiteX20" fmla="*/ 248920 w 3464560"/>
                    <a:gd name="connsiteY20" fmla="*/ 4295140 h 4368800"/>
                    <a:gd name="connsiteX21" fmla="*/ 233680 w 3464560"/>
                    <a:gd name="connsiteY21" fmla="*/ 3914140 h 4368800"/>
                    <a:gd name="connsiteX22" fmla="*/ 309880 w 3464560"/>
                    <a:gd name="connsiteY22" fmla="*/ 3152140 h 4368800"/>
                    <a:gd name="connsiteX23" fmla="*/ 523240 w 3464560"/>
                    <a:gd name="connsiteY23" fmla="*/ 2633980 h 4368800"/>
                    <a:gd name="connsiteX24" fmla="*/ 675640 w 3464560"/>
                    <a:gd name="connsiteY24" fmla="*/ 2100580 h 4368800"/>
                    <a:gd name="connsiteX25" fmla="*/ 843280 w 3464560"/>
                    <a:gd name="connsiteY25" fmla="*/ 1734820 h 4368800"/>
                    <a:gd name="connsiteX26" fmla="*/ 797560 w 3464560"/>
                    <a:gd name="connsiteY26" fmla="*/ 1506220 h 4368800"/>
                    <a:gd name="connsiteX27" fmla="*/ 401320 w 3464560"/>
                    <a:gd name="connsiteY27" fmla="*/ 1430020 h 4368800"/>
                    <a:gd name="connsiteX28" fmla="*/ 386080 w 3464560"/>
                    <a:gd name="connsiteY28" fmla="*/ 850900 h 4368800"/>
                    <a:gd name="connsiteX29" fmla="*/ 538480 w 3464560"/>
                    <a:gd name="connsiteY29" fmla="*/ 393700 h 4368800"/>
                    <a:gd name="connsiteX30" fmla="*/ 568960 w 3464560"/>
                    <a:gd name="connsiteY30" fmla="*/ 165100 h 4368800"/>
                    <a:gd name="connsiteX31" fmla="*/ 645160 w 3464560"/>
                    <a:gd name="connsiteY31" fmla="*/ 73660 h 4368800"/>
                    <a:gd name="connsiteX32" fmla="*/ 782320 w 3464560"/>
                    <a:gd name="connsiteY32" fmla="*/ 134620 h 4368800"/>
                    <a:gd name="connsiteX33" fmla="*/ 690880 w 3464560"/>
                    <a:gd name="connsiteY33" fmla="*/ 104140 h 4368800"/>
                    <a:gd name="connsiteX0" fmla="*/ 782320 w 3464560"/>
                    <a:gd name="connsiteY0" fmla="*/ 114300 h 4348480"/>
                    <a:gd name="connsiteX1" fmla="*/ 2092960 w 3464560"/>
                    <a:gd name="connsiteY1" fmla="*/ 739140 h 4348480"/>
                    <a:gd name="connsiteX2" fmla="*/ 2184400 w 3464560"/>
                    <a:gd name="connsiteY2" fmla="*/ 800100 h 4348480"/>
                    <a:gd name="connsiteX3" fmla="*/ 2108200 w 3464560"/>
                    <a:gd name="connsiteY3" fmla="*/ 1089660 h 4348480"/>
                    <a:gd name="connsiteX4" fmla="*/ 1864360 w 3464560"/>
                    <a:gd name="connsiteY4" fmla="*/ 1272540 h 4348480"/>
                    <a:gd name="connsiteX5" fmla="*/ 1864360 w 3464560"/>
                    <a:gd name="connsiteY5" fmla="*/ 1485900 h 4348480"/>
                    <a:gd name="connsiteX6" fmla="*/ 1651000 w 3464560"/>
                    <a:gd name="connsiteY6" fmla="*/ 1805940 h 4348480"/>
                    <a:gd name="connsiteX7" fmla="*/ 1651000 w 3464560"/>
                    <a:gd name="connsiteY7" fmla="*/ 2080260 h 4348480"/>
                    <a:gd name="connsiteX8" fmla="*/ 1910080 w 3464560"/>
                    <a:gd name="connsiteY8" fmla="*/ 2293620 h 4348480"/>
                    <a:gd name="connsiteX9" fmla="*/ 1986280 w 3464560"/>
                    <a:gd name="connsiteY9" fmla="*/ 2506980 h 4348480"/>
                    <a:gd name="connsiteX10" fmla="*/ 1940560 w 3464560"/>
                    <a:gd name="connsiteY10" fmla="*/ 2705100 h 4348480"/>
                    <a:gd name="connsiteX11" fmla="*/ 2245360 w 3464560"/>
                    <a:gd name="connsiteY11" fmla="*/ 2796540 h 4348480"/>
                    <a:gd name="connsiteX12" fmla="*/ 2245360 w 3464560"/>
                    <a:gd name="connsiteY12" fmla="*/ 2659380 h 4348480"/>
                    <a:gd name="connsiteX13" fmla="*/ 2992120 w 3464560"/>
                    <a:gd name="connsiteY13" fmla="*/ 3284220 h 4348480"/>
                    <a:gd name="connsiteX14" fmla="*/ 3175000 w 3464560"/>
                    <a:gd name="connsiteY14" fmla="*/ 3543300 h 4348480"/>
                    <a:gd name="connsiteX15" fmla="*/ 3342640 w 3464560"/>
                    <a:gd name="connsiteY15" fmla="*/ 3649980 h 4348480"/>
                    <a:gd name="connsiteX16" fmla="*/ 3296920 w 3464560"/>
                    <a:gd name="connsiteY16" fmla="*/ 3893820 h 4348480"/>
                    <a:gd name="connsiteX17" fmla="*/ 3281680 w 3464560"/>
                    <a:gd name="connsiteY17" fmla="*/ 4213860 h 4348480"/>
                    <a:gd name="connsiteX18" fmla="*/ 3205480 w 3464560"/>
                    <a:gd name="connsiteY18" fmla="*/ 4290060 h 4348480"/>
                    <a:gd name="connsiteX19" fmla="*/ 1727200 w 3464560"/>
                    <a:gd name="connsiteY19" fmla="*/ 4335780 h 4348480"/>
                    <a:gd name="connsiteX20" fmla="*/ 248920 w 3464560"/>
                    <a:gd name="connsiteY20" fmla="*/ 4274820 h 4348480"/>
                    <a:gd name="connsiteX21" fmla="*/ 233680 w 3464560"/>
                    <a:gd name="connsiteY21" fmla="*/ 3893820 h 4348480"/>
                    <a:gd name="connsiteX22" fmla="*/ 309880 w 3464560"/>
                    <a:gd name="connsiteY22" fmla="*/ 3131820 h 4348480"/>
                    <a:gd name="connsiteX23" fmla="*/ 523240 w 3464560"/>
                    <a:gd name="connsiteY23" fmla="*/ 2613660 h 4348480"/>
                    <a:gd name="connsiteX24" fmla="*/ 675640 w 3464560"/>
                    <a:gd name="connsiteY24" fmla="*/ 2080260 h 4348480"/>
                    <a:gd name="connsiteX25" fmla="*/ 843280 w 3464560"/>
                    <a:gd name="connsiteY25" fmla="*/ 1714500 h 4348480"/>
                    <a:gd name="connsiteX26" fmla="*/ 797560 w 3464560"/>
                    <a:gd name="connsiteY26" fmla="*/ 1485900 h 4348480"/>
                    <a:gd name="connsiteX27" fmla="*/ 401320 w 3464560"/>
                    <a:gd name="connsiteY27" fmla="*/ 1409700 h 4348480"/>
                    <a:gd name="connsiteX28" fmla="*/ 386080 w 3464560"/>
                    <a:gd name="connsiteY28" fmla="*/ 830580 h 4348480"/>
                    <a:gd name="connsiteX29" fmla="*/ 538480 w 3464560"/>
                    <a:gd name="connsiteY29" fmla="*/ 373380 h 4348480"/>
                    <a:gd name="connsiteX30" fmla="*/ 568960 w 3464560"/>
                    <a:gd name="connsiteY30" fmla="*/ 144780 h 4348480"/>
                    <a:gd name="connsiteX31" fmla="*/ 645160 w 3464560"/>
                    <a:gd name="connsiteY31" fmla="*/ 53340 h 4348480"/>
                    <a:gd name="connsiteX32" fmla="*/ 782320 w 3464560"/>
                    <a:gd name="connsiteY32" fmla="*/ 114300 h 4348480"/>
                    <a:gd name="connsiteX0" fmla="*/ 1620520 w 3464560"/>
                    <a:gd name="connsiteY0" fmla="*/ 322580 h 4328160"/>
                    <a:gd name="connsiteX1" fmla="*/ 2092960 w 3464560"/>
                    <a:gd name="connsiteY1" fmla="*/ 718820 h 4328160"/>
                    <a:gd name="connsiteX2" fmla="*/ 2184400 w 3464560"/>
                    <a:gd name="connsiteY2" fmla="*/ 779780 h 4328160"/>
                    <a:gd name="connsiteX3" fmla="*/ 2108200 w 3464560"/>
                    <a:gd name="connsiteY3" fmla="*/ 1069340 h 4328160"/>
                    <a:gd name="connsiteX4" fmla="*/ 1864360 w 3464560"/>
                    <a:gd name="connsiteY4" fmla="*/ 1252220 h 4328160"/>
                    <a:gd name="connsiteX5" fmla="*/ 1864360 w 3464560"/>
                    <a:gd name="connsiteY5" fmla="*/ 1465580 h 4328160"/>
                    <a:gd name="connsiteX6" fmla="*/ 1651000 w 3464560"/>
                    <a:gd name="connsiteY6" fmla="*/ 1785620 h 4328160"/>
                    <a:gd name="connsiteX7" fmla="*/ 1651000 w 3464560"/>
                    <a:gd name="connsiteY7" fmla="*/ 2059940 h 4328160"/>
                    <a:gd name="connsiteX8" fmla="*/ 1910080 w 3464560"/>
                    <a:gd name="connsiteY8" fmla="*/ 2273300 h 4328160"/>
                    <a:gd name="connsiteX9" fmla="*/ 1986280 w 3464560"/>
                    <a:gd name="connsiteY9" fmla="*/ 2486660 h 4328160"/>
                    <a:gd name="connsiteX10" fmla="*/ 1940560 w 3464560"/>
                    <a:gd name="connsiteY10" fmla="*/ 2684780 h 4328160"/>
                    <a:gd name="connsiteX11" fmla="*/ 2245360 w 3464560"/>
                    <a:gd name="connsiteY11" fmla="*/ 2776220 h 4328160"/>
                    <a:gd name="connsiteX12" fmla="*/ 2245360 w 3464560"/>
                    <a:gd name="connsiteY12" fmla="*/ 2639060 h 4328160"/>
                    <a:gd name="connsiteX13" fmla="*/ 2992120 w 3464560"/>
                    <a:gd name="connsiteY13" fmla="*/ 3263900 h 4328160"/>
                    <a:gd name="connsiteX14" fmla="*/ 3175000 w 3464560"/>
                    <a:gd name="connsiteY14" fmla="*/ 3522980 h 4328160"/>
                    <a:gd name="connsiteX15" fmla="*/ 3342640 w 3464560"/>
                    <a:gd name="connsiteY15" fmla="*/ 3629660 h 4328160"/>
                    <a:gd name="connsiteX16" fmla="*/ 3296920 w 3464560"/>
                    <a:gd name="connsiteY16" fmla="*/ 3873500 h 4328160"/>
                    <a:gd name="connsiteX17" fmla="*/ 3281680 w 3464560"/>
                    <a:gd name="connsiteY17" fmla="*/ 4193540 h 4328160"/>
                    <a:gd name="connsiteX18" fmla="*/ 3205480 w 3464560"/>
                    <a:gd name="connsiteY18" fmla="*/ 4269740 h 4328160"/>
                    <a:gd name="connsiteX19" fmla="*/ 1727200 w 3464560"/>
                    <a:gd name="connsiteY19" fmla="*/ 4315460 h 4328160"/>
                    <a:gd name="connsiteX20" fmla="*/ 248920 w 3464560"/>
                    <a:gd name="connsiteY20" fmla="*/ 4254500 h 4328160"/>
                    <a:gd name="connsiteX21" fmla="*/ 233680 w 3464560"/>
                    <a:gd name="connsiteY21" fmla="*/ 3873500 h 4328160"/>
                    <a:gd name="connsiteX22" fmla="*/ 309880 w 3464560"/>
                    <a:gd name="connsiteY22" fmla="*/ 3111500 h 4328160"/>
                    <a:gd name="connsiteX23" fmla="*/ 523240 w 3464560"/>
                    <a:gd name="connsiteY23" fmla="*/ 2593340 h 4328160"/>
                    <a:gd name="connsiteX24" fmla="*/ 675640 w 3464560"/>
                    <a:gd name="connsiteY24" fmla="*/ 2059940 h 4328160"/>
                    <a:gd name="connsiteX25" fmla="*/ 843280 w 3464560"/>
                    <a:gd name="connsiteY25" fmla="*/ 1694180 h 4328160"/>
                    <a:gd name="connsiteX26" fmla="*/ 797560 w 3464560"/>
                    <a:gd name="connsiteY26" fmla="*/ 1465580 h 4328160"/>
                    <a:gd name="connsiteX27" fmla="*/ 401320 w 3464560"/>
                    <a:gd name="connsiteY27" fmla="*/ 1389380 h 4328160"/>
                    <a:gd name="connsiteX28" fmla="*/ 386080 w 3464560"/>
                    <a:gd name="connsiteY28" fmla="*/ 810260 h 4328160"/>
                    <a:gd name="connsiteX29" fmla="*/ 538480 w 3464560"/>
                    <a:gd name="connsiteY29" fmla="*/ 353060 h 4328160"/>
                    <a:gd name="connsiteX30" fmla="*/ 568960 w 3464560"/>
                    <a:gd name="connsiteY30" fmla="*/ 124460 h 4328160"/>
                    <a:gd name="connsiteX31" fmla="*/ 645160 w 3464560"/>
                    <a:gd name="connsiteY31" fmla="*/ 33020 h 4328160"/>
                    <a:gd name="connsiteX32" fmla="*/ 1620520 w 3464560"/>
                    <a:gd name="connsiteY32" fmla="*/ 322580 h 432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64560" h="4328160">
                      <a:moveTo>
                        <a:pt x="1620520" y="322580"/>
                      </a:moveTo>
                      <a:lnTo>
                        <a:pt x="2092960" y="718820"/>
                      </a:lnTo>
                      <a:cubicBezTo>
                        <a:pt x="2326640" y="833120"/>
                        <a:pt x="2181860" y="721360"/>
                        <a:pt x="2184400" y="779780"/>
                      </a:cubicBezTo>
                      <a:cubicBezTo>
                        <a:pt x="2186940" y="838200"/>
                        <a:pt x="2161540" y="990600"/>
                        <a:pt x="2108200" y="1069340"/>
                      </a:cubicBezTo>
                      <a:cubicBezTo>
                        <a:pt x="2054860" y="1148080"/>
                        <a:pt x="1905000" y="1186180"/>
                        <a:pt x="1864360" y="1252220"/>
                      </a:cubicBezTo>
                      <a:cubicBezTo>
                        <a:pt x="1823720" y="1318260"/>
                        <a:pt x="1899920" y="1376680"/>
                        <a:pt x="1864360" y="1465580"/>
                      </a:cubicBezTo>
                      <a:cubicBezTo>
                        <a:pt x="1828800" y="1554480"/>
                        <a:pt x="1686560" y="1686560"/>
                        <a:pt x="1651000" y="1785620"/>
                      </a:cubicBezTo>
                      <a:cubicBezTo>
                        <a:pt x="1615440" y="1884680"/>
                        <a:pt x="1607820" y="1978660"/>
                        <a:pt x="1651000" y="2059940"/>
                      </a:cubicBezTo>
                      <a:cubicBezTo>
                        <a:pt x="1694180" y="2141220"/>
                        <a:pt x="1854200" y="2202180"/>
                        <a:pt x="1910080" y="2273300"/>
                      </a:cubicBezTo>
                      <a:cubicBezTo>
                        <a:pt x="1965960" y="2344420"/>
                        <a:pt x="1981200" y="2418080"/>
                        <a:pt x="1986280" y="2486660"/>
                      </a:cubicBezTo>
                      <a:cubicBezTo>
                        <a:pt x="1991360" y="2555240"/>
                        <a:pt x="1897380" y="2636520"/>
                        <a:pt x="1940560" y="2684780"/>
                      </a:cubicBezTo>
                      <a:cubicBezTo>
                        <a:pt x="1983740" y="2733040"/>
                        <a:pt x="2194560" y="2783840"/>
                        <a:pt x="2245360" y="2776220"/>
                      </a:cubicBezTo>
                      <a:cubicBezTo>
                        <a:pt x="2296160" y="2768600"/>
                        <a:pt x="2120900" y="2557780"/>
                        <a:pt x="2245360" y="2639060"/>
                      </a:cubicBezTo>
                      <a:cubicBezTo>
                        <a:pt x="2369820" y="2720340"/>
                        <a:pt x="2837180" y="3116580"/>
                        <a:pt x="2992120" y="3263900"/>
                      </a:cubicBezTo>
                      <a:cubicBezTo>
                        <a:pt x="3147060" y="3411220"/>
                        <a:pt x="3116580" y="3462020"/>
                        <a:pt x="3175000" y="3522980"/>
                      </a:cubicBezTo>
                      <a:cubicBezTo>
                        <a:pt x="3233420" y="3583940"/>
                        <a:pt x="3322320" y="3571240"/>
                        <a:pt x="3342640" y="3629660"/>
                      </a:cubicBezTo>
                      <a:cubicBezTo>
                        <a:pt x="3362960" y="3688080"/>
                        <a:pt x="3307080" y="3779520"/>
                        <a:pt x="3296920" y="3873500"/>
                      </a:cubicBezTo>
                      <a:cubicBezTo>
                        <a:pt x="3286760" y="3967480"/>
                        <a:pt x="3296920" y="4127500"/>
                        <a:pt x="3281680" y="4193540"/>
                      </a:cubicBezTo>
                      <a:cubicBezTo>
                        <a:pt x="3266440" y="4259580"/>
                        <a:pt x="3464560" y="4249420"/>
                        <a:pt x="3205480" y="4269740"/>
                      </a:cubicBezTo>
                      <a:cubicBezTo>
                        <a:pt x="2946400" y="4290060"/>
                        <a:pt x="2219960" y="4318000"/>
                        <a:pt x="1727200" y="4315460"/>
                      </a:cubicBezTo>
                      <a:cubicBezTo>
                        <a:pt x="1234440" y="4312920"/>
                        <a:pt x="497840" y="4328160"/>
                        <a:pt x="248920" y="4254500"/>
                      </a:cubicBezTo>
                      <a:cubicBezTo>
                        <a:pt x="0" y="4180840"/>
                        <a:pt x="223520" y="4064000"/>
                        <a:pt x="233680" y="3873500"/>
                      </a:cubicBezTo>
                      <a:cubicBezTo>
                        <a:pt x="243840" y="3683000"/>
                        <a:pt x="261620" y="3324860"/>
                        <a:pt x="309880" y="3111500"/>
                      </a:cubicBezTo>
                      <a:cubicBezTo>
                        <a:pt x="358140" y="2898140"/>
                        <a:pt x="462280" y="2768600"/>
                        <a:pt x="523240" y="2593340"/>
                      </a:cubicBezTo>
                      <a:cubicBezTo>
                        <a:pt x="584200" y="2418080"/>
                        <a:pt x="622300" y="2209800"/>
                        <a:pt x="675640" y="2059940"/>
                      </a:cubicBezTo>
                      <a:cubicBezTo>
                        <a:pt x="728980" y="1910080"/>
                        <a:pt x="822960" y="1793240"/>
                        <a:pt x="843280" y="1694180"/>
                      </a:cubicBezTo>
                      <a:cubicBezTo>
                        <a:pt x="863600" y="1595120"/>
                        <a:pt x="871220" y="1516380"/>
                        <a:pt x="797560" y="1465580"/>
                      </a:cubicBezTo>
                      <a:cubicBezTo>
                        <a:pt x="723900" y="1414780"/>
                        <a:pt x="469900" y="1498600"/>
                        <a:pt x="401320" y="1389380"/>
                      </a:cubicBezTo>
                      <a:cubicBezTo>
                        <a:pt x="332740" y="1280160"/>
                        <a:pt x="363220" y="982980"/>
                        <a:pt x="386080" y="810260"/>
                      </a:cubicBezTo>
                      <a:cubicBezTo>
                        <a:pt x="408940" y="637540"/>
                        <a:pt x="508000" y="467360"/>
                        <a:pt x="538480" y="353060"/>
                      </a:cubicBezTo>
                      <a:cubicBezTo>
                        <a:pt x="568960" y="238760"/>
                        <a:pt x="551180" y="177800"/>
                        <a:pt x="568960" y="124460"/>
                      </a:cubicBezTo>
                      <a:cubicBezTo>
                        <a:pt x="586740" y="71120"/>
                        <a:pt x="469900" y="0"/>
                        <a:pt x="645160" y="33020"/>
                      </a:cubicBezTo>
                      <a:cubicBezTo>
                        <a:pt x="820420" y="66040"/>
                        <a:pt x="1379220" y="208280"/>
                        <a:pt x="1620520" y="3225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3886200" y="5214620"/>
                  <a:ext cx="3703320" cy="1617980"/>
                </a:xfrm>
                <a:custGeom>
                  <a:avLst/>
                  <a:gdLst>
                    <a:gd name="connsiteX0" fmla="*/ 335280 w 3868420"/>
                    <a:gd name="connsiteY0" fmla="*/ 210820 h 1648460"/>
                    <a:gd name="connsiteX1" fmla="*/ 2407920 w 3868420"/>
                    <a:gd name="connsiteY1" fmla="*/ 195580 h 1648460"/>
                    <a:gd name="connsiteX2" fmla="*/ 3703320 w 3868420"/>
                    <a:gd name="connsiteY2" fmla="*/ 210820 h 1648460"/>
                    <a:gd name="connsiteX3" fmla="*/ 3337560 w 3868420"/>
                    <a:gd name="connsiteY3" fmla="*/ 1460500 h 1648460"/>
                    <a:gd name="connsiteX4" fmla="*/ 518160 w 3868420"/>
                    <a:gd name="connsiteY4" fmla="*/ 1338580 h 1648460"/>
                    <a:gd name="connsiteX5" fmla="*/ 350520 w 3868420"/>
                    <a:gd name="connsiteY5" fmla="*/ 698500 h 1648460"/>
                    <a:gd name="connsiteX6" fmla="*/ 396240 w 3868420"/>
                    <a:gd name="connsiteY6" fmla="*/ 469900 h 1648460"/>
                    <a:gd name="connsiteX7" fmla="*/ 396240 w 3868420"/>
                    <a:gd name="connsiteY7" fmla="*/ 347980 h 1648460"/>
                    <a:gd name="connsiteX8" fmla="*/ 335280 w 3868420"/>
                    <a:gd name="connsiteY8" fmla="*/ 210820 h 1648460"/>
                    <a:gd name="connsiteX0" fmla="*/ 335280 w 3858260"/>
                    <a:gd name="connsiteY0" fmla="*/ 210820 h 1648460"/>
                    <a:gd name="connsiteX1" fmla="*/ 2407920 w 3858260"/>
                    <a:gd name="connsiteY1" fmla="*/ 195580 h 1648460"/>
                    <a:gd name="connsiteX2" fmla="*/ 3703320 w 3858260"/>
                    <a:gd name="connsiteY2" fmla="*/ 210820 h 1648460"/>
                    <a:gd name="connsiteX3" fmla="*/ 3337560 w 3858260"/>
                    <a:gd name="connsiteY3" fmla="*/ 1460500 h 1648460"/>
                    <a:gd name="connsiteX4" fmla="*/ 518160 w 3858260"/>
                    <a:gd name="connsiteY4" fmla="*/ 1338580 h 1648460"/>
                    <a:gd name="connsiteX5" fmla="*/ 350520 w 3858260"/>
                    <a:gd name="connsiteY5" fmla="*/ 698500 h 1648460"/>
                    <a:gd name="connsiteX6" fmla="*/ 396240 w 3858260"/>
                    <a:gd name="connsiteY6" fmla="*/ 469900 h 1648460"/>
                    <a:gd name="connsiteX7" fmla="*/ 396240 w 3858260"/>
                    <a:gd name="connsiteY7" fmla="*/ 347980 h 1648460"/>
                    <a:gd name="connsiteX8" fmla="*/ 335280 w 3858260"/>
                    <a:gd name="connsiteY8" fmla="*/ 210820 h 1648460"/>
                    <a:gd name="connsiteX0" fmla="*/ 335280 w 3703320"/>
                    <a:gd name="connsiteY0" fmla="*/ 210820 h 1648460"/>
                    <a:gd name="connsiteX1" fmla="*/ 2407920 w 3703320"/>
                    <a:gd name="connsiteY1" fmla="*/ 195580 h 1648460"/>
                    <a:gd name="connsiteX2" fmla="*/ 3703320 w 3703320"/>
                    <a:gd name="connsiteY2" fmla="*/ 210820 h 1648460"/>
                    <a:gd name="connsiteX3" fmla="*/ 3337560 w 3703320"/>
                    <a:gd name="connsiteY3" fmla="*/ 1460500 h 1648460"/>
                    <a:gd name="connsiteX4" fmla="*/ 518160 w 3703320"/>
                    <a:gd name="connsiteY4" fmla="*/ 1338580 h 1648460"/>
                    <a:gd name="connsiteX5" fmla="*/ 350520 w 3703320"/>
                    <a:gd name="connsiteY5" fmla="*/ 698500 h 1648460"/>
                    <a:gd name="connsiteX6" fmla="*/ 396240 w 3703320"/>
                    <a:gd name="connsiteY6" fmla="*/ 469900 h 1648460"/>
                    <a:gd name="connsiteX7" fmla="*/ 396240 w 3703320"/>
                    <a:gd name="connsiteY7" fmla="*/ 347980 h 1648460"/>
                    <a:gd name="connsiteX8" fmla="*/ 335280 w 3703320"/>
                    <a:gd name="connsiteY8" fmla="*/ 210820 h 1648460"/>
                    <a:gd name="connsiteX0" fmla="*/ 335280 w 3703320"/>
                    <a:gd name="connsiteY0" fmla="*/ 27940 h 1465580"/>
                    <a:gd name="connsiteX1" fmla="*/ 2407920 w 3703320"/>
                    <a:gd name="connsiteY1" fmla="*/ 12700 h 1465580"/>
                    <a:gd name="connsiteX2" fmla="*/ 3703320 w 3703320"/>
                    <a:gd name="connsiteY2" fmla="*/ 27940 h 1465580"/>
                    <a:gd name="connsiteX3" fmla="*/ 3337560 w 3703320"/>
                    <a:gd name="connsiteY3" fmla="*/ 1277620 h 1465580"/>
                    <a:gd name="connsiteX4" fmla="*/ 518160 w 3703320"/>
                    <a:gd name="connsiteY4" fmla="*/ 1155700 h 1465580"/>
                    <a:gd name="connsiteX5" fmla="*/ 350520 w 3703320"/>
                    <a:gd name="connsiteY5" fmla="*/ 515620 h 1465580"/>
                    <a:gd name="connsiteX6" fmla="*/ 396240 w 3703320"/>
                    <a:gd name="connsiteY6" fmla="*/ 287020 h 1465580"/>
                    <a:gd name="connsiteX7" fmla="*/ 396240 w 3703320"/>
                    <a:gd name="connsiteY7" fmla="*/ 165100 h 1465580"/>
                    <a:gd name="connsiteX8" fmla="*/ 335280 w 3703320"/>
                    <a:gd name="connsiteY8" fmla="*/ 27940 h 1465580"/>
                    <a:gd name="connsiteX0" fmla="*/ 335280 w 3703320"/>
                    <a:gd name="connsiteY0" fmla="*/ 27940 h 1465580"/>
                    <a:gd name="connsiteX1" fmla="*/ 2407920 w 3703320"/>
                    <a:gd name="connsiteY1" fmla="*/ 12700 h 1465580"/>
                    <a:gd name="connsiteX2" fmla="*/ 3703320 w 3703320"/>
                    <a:gd name="connsiteY2" fmla="*/ 27940 h 1465580"/>
                    <a:gd name="connsiteX3" fmla="*/ 3337560 w 3703320"/>
                    <a:gd name="connsiteY3" fmla="*/ 1277620 h 1465580"/>
                    <a:gd name="connsiteX4" fmla="*/ 518160 w 3703320"/>
                    <a:gd name="connsiteY4" fmla="*/ 1155700 h 1465580"/>
                    <a:gd name="connsiteX5" fmla="*/ 350520 w 3703320"/>
                    <a:gd name="connsiteY5" fmla="*/ 515620 h 1465580"/>
                    <a:gd name="connsiteX6" fmla="*/ 396240 w 3703320"/>
                    <a:gd name="connsiteY6" fmla="*/ 287020 h 1465580"/>
                    <a:gd name="connsiteX7" fmla="*/ 396240 w 3703320"/>
                    <a:gd name="connsiteY7" fmla="*/ 165100 h 1465580"/>
                    <a:gd name="connsiteX8" fmla="*/ 335280 w 3703320"/>
                    <a:gd name="connsiteY8" fmla="*/ 27940 h 1465580"/>
                    <a:gd name="connsiteX0" fmla="*/ 335280 w 3703320"/>
                    <a:gd name="connsiteY0" fmla="*/ 27940 h 1465580"/>
                    <a:gd name="connsiteX1" fmla="*/ 2407920 w 3703320"/>
                    <a:gd name="connsiteY1" fmla="*/ 12700 h 1465580"/>
                    <a:gd name="connsiteX2" fmla="*/ 3703320 w 3703320"/>
                    <a:gd name="connsiteY2" fmla="*/ 27940 h 1465580"/>
                    <a:gd name="connsiteX3" fmla="*/ 3337560 w 3703320"/>
                    <a:gd name="connsiteY3" fmla="*/ 1277620 h 1465580"/>
                    <a:gd name="connsiteX4" fmla="*/ 518160 w 3703320"/>
                    <a:gd name="connsiteY4" fmla="*/ 1155700 h 1465580"/>
                    <a:gd name="connsiteX5" fmla="*/ 350520 w 3703320"/>
                    <a:gd name="connsiteY5" fmla="*/ 515620 h 1465580"/>
                    <a:gd name="connsiteX6" fmla="*/ 396240 w 3703320"/>
                    <a:gd name="connsiteY6" fmla="*/ 287020 h 1465580"/>
                    <a:gd name="connsiteX7" fmla="*/ 396240 w 3703320"/>
                    <a:gd name="connsiteY7" fmla="*/ 165100 h 1465580"/>
                    <a:gd name="connsiteX8" fmla="*/ 335280 w 3703320"/>
                    <a:gd name="connsiteY8" fmla="*/ 27940 h 1465580"/>
                    <a:gd name="connsiteX0" fmla="*/ 335280 w 3703320"/>
                    <a:gd name="connsiteY0" fmla="*/ 27940 h 1465580"/>
                    <a:gd name="connsiteX1" fmla="*/ 2407920 w 3703320"/>
                    <a:gd name="connsiteY1" fmla="*/ 12700 h 1465580"/>
                    <a:gd name="connsiteX2" fmla="*/ 3703320 w 3703320"/>
                    <a:gd name="connsiteY2" fmla="*/ 27940 h 1465580"/>
                    <a:gd name="connsiteX3" fmla="*/ 3337560 w 3703320"/>
                    <a:gd name="connsiteY3" fmla="*/ 1277620 h 1465580"/>
                    <a:gd name="connsiteX4" fmla="*/ 518160 w 3703320"/>
                    <a:gd name="connsiteY4" fmla="*/ 1155700 h 1465580"/>
                    <a:gd name="connsiteX5" fmla="*/ 350520 w 3703320"/>
                    <a:gd name="connsiteY5" fmla="*/ 515620 h 1465580"/>
                    <a:gd name="connsiteX6" fmla="*/ 396240 w 3703320"/>
                    <a:gd name="connsiteY6" fmla="*/ 287020 h 1465580"/>
                    <a:gd name="connsiteX7" fmla="*/ 396240 w 3703320"/>
                    <a:gd name="connsiteY7" fmla="*/ 165100 h 1465580"/>
                    <a:gd name="connsiteX8" fmla="*/ 335280 w 3703320"/>
                    <a:gd name="connsiteY8" fmla="*/ 27940 h 1465580"/>
                    <a:gd name="connsiteX0" fmla="*/ 335280 w 3703320"/>
                    <a:gd name="connsiteY0" fmla="*/ 27940 h 1465580"/>
                    <a:gd name="connsiteX1" fmla="*/ 2407920 w 3703320"/>
                    <a:gd name="connsiteY1" fmla="*/ 12700 h 1465580"/>
                    <a:gd name="connsiteX2" fmla="*/ 3703320 w 3703320"/>
                    <a:gd name="connsiteY2" fmla="*/ 27940 h 1465580"/>
                    <a:gd name="connsiteX3" fmla="*/ 3337560 w 3703320"/>
                    <a:gd name="connsiteY3" fmla="*/ 1277620 h 1465580"/>
                    <a:gd name="connsiteX4" fmla="*/ 518160 w 3703320"/>
                    <a:gd name="connsiteY4" fmla="*/ 1155700 h 1465580"/>
                    <a:gd name="connsiteX5" fmla="*/ 350520 w 3703320"/>
                    <a:gd name="connsiteY5" fmla="*/ 515620 h 1465580"/>
                    <a:gd name="connsiteX6" fmla="*/ 396240 w 3703320"/>
                    <a:gd name="connsiteY6" fmla="*/ 287020 h 1465580"/>
                    <a:gd name="connsiteX7" fmla="*/ 396240 w 3703320"/>
                    <a:gd name="connsiteY7" fmla="*/ 165100 h 1465580"/>
                    <a:gd name="connsiteX8" fmla="*/ 335280 w 3703320"/>
                    <a:gd name="connsiteY8" fmla="*/ 27940 h 1465580"/>
                    <a:gd name="connsiteX0" fmla="*/ 335280 w 3703320"/>
                    <a:gd name="connsiteY0" fmla="*/ 27940 h 1465580"/>
                    <a:gd name="connsiteX1" fmla="*/ 2407920 w 3703320"/>
                    <a:gd name="connsiteY1" fmla="*/ 12700 h 1465580"/>
                    <a:gd name="connsiteX2" fmla="*/ 3703320 w 3703320"/>
                    <a:gd name="connsiteY2" fmla="*/ 27940 h 1465580"/>
                    <a:gd name="connsiteX3" fmla="*/ 3337560 w 3703320"/>
                    <a:gd name="connsiteY3" fmla="*/ 1277620 h 1465580"/>
                    <a:gd name="connsiteX4" fmla="*/ 518160 w 3703320"/>
                    <a:gd name="connsiteY4" fmla="*/ 1155700 h 1465580"/>
                    <a:gd name="connsiteX5" fmla="*/ 350520 w 3703320"/>
                    <a:gd name="connsiteY5" fmla="*/ 515620 h 1465580"/>
                    <a:gd name="connsiteX6" fmla="*/ 396240 w 3703320"/>
                    <a:gd name="connsiteY6" fmla="*/ 287020 h 1465580"/>
                    <a:gd name="connsiteX7" fmla="*/ 396240 w 3703320"/>
                    <a:gd name="connsiteY7" fmla="*/ 165100 h 1465580"/>
                    <a:gd name="connsiteX8" fmla="*/ 335280 w 3703320"/>
                    <a:gd name="connsiteY8" fmla="*/ 27940 h 1465580"/>
                    <a:gd name="connsiteX0" fmla="*/ 335280 w 3703320"/>
                    <a:gd name="connsiteY0" fmla="*/ 27940 h 1465580"/>
                    <a:gd name="connsiteX1" fmla="*/ 2407920 w 3703320"/>
                    <a:gd name="connsiteY1" fmla="*/ 12700 h 1465580"/>
                    <a:gd name="connsiteX2" fmla="*/ 3703320 w 3703320"/>
                    <a:gd name="connsiteY2" fmla="*/ 27940 h 1465580"/>
                    <a:gd name="connsiteX3" fmla="*/ 3337560 w 3703320"/>
                    <a:gd name="connsiteY3" fmla="*/ 1277620 h 1465580"/>
                    <a:gd name="connsiteX4" fmla="*/ 518160 w 3703320"/>
                    <a:gd name="connsiteY4" fmla="*/ 1155700 h 1465580"/>
                    <a:gd name="connsiteX5" fmla="*/ 350520 w 3703320"/>
                    <a:gd name="connsiteY5" fmla="*/ 515620 h 1465580"/>
                    <a:gd name="connsiteX6" fmla="*/ 396240 w 3703320"/>
                    <a:gd name="connsiteY6" fmla="*/ 287020 h 1465580"/>
                    <a:gd name="connsiteX7" fmla="*/ 396240 w 3703320"/>
                    <a:gd name="connsiteY7" fmla="*/ 165100 h 1465580"/>
                    <a:gd name="connsiteX8" fmla="*/ 335280 w 3703320"/>
                    <a:gd name="connsiteY8" fmla="*/ 27940 h 1465580"/>
                    <a:gd name="connsiteX0" fmla="*/ 335280 w 3703320"/>
                    <a:gd name="connsiteY0" fmla="*/ 27940 h 1419860"/>
                    <a:gd name="connsiteX1" fmla="*/ 2407920 w 3703320"/>
                    <a:gd name="connsiteY1" fmla="*/ 12700 h 1419860"/>
                    <a:gd name="connsiteX2" fmla="*/ 3703320 w 3703320"/>
                    <a:gd name="connsiteY2" fmla="*/ 27940 h 1419860"/>
                    <a:gd name="connsiteX3" fmla="*/ 3337560 w 3703320"/>
                    <a:gd name="connsiteY3" fmla="*/ 1277620 h 1419860"/>
                    <a:gd name="connsiteX4" fmla="*/ 518160 w 3703320"/>
                    <a:gd name="connsiteY4" fmla="*/ 1155700 h 1419860"/>
                    <a:gd name="connsiteX5" fmla="*/ 350520 w 3703320"/>
                    <a:gd name="connsiteY5" fmla="*/ 515620 h 1419860"/>
                    <a:gd name="connsiteX6" fmla="*/ 396240 w 3703320"/>
                    <a:gd name="connsiteY6" fmla="*/ 287020 h 1419860"/>
                    <a:gd name="connsiteX7" fmla="*/ 396240 w 3703320"/>
                    <a:gd name="connsiteY7" fmla="*/ 165100 h 1419860"/>
                    <a:gd name="connsiteX8" fmla="*/ 335280 w 3703320"/>
                    <a:gd name="connsiteY8" fmla="*/ 27940 h 1419860"/>
                    <a:gd name="connsiteX0" fmla="*/ 335280 w 3703320"/>
                    <a:gd name="connsiteY0" fmla="*/ 27940 h 1617980"/>
                    <a:gd name="connsiteX1" fmla="*/ 2407920 w 3703320"/>
                    <a:gd name="connsiteY1" fmla="*/ 12700 h 1617980"/>
                    <a:gd name="connsiteX2" fmla="*/ 3703320 w 3703320"/>
                    <a:gd name="connsiteY2" fmla="*/ 27940 h 1617980"/>
                    <a:gd name="connsiteX3" fmla="*/ 3337560 w 3703320"/>
                    <a:gd name="connsiteY3" fmla="*/ 1277620 h 1617980"/>
                    <a:gd name="connsiteX4" fmla="*/ 518160 w 3703320"/>
                    <a:gd name="connsiteY4" fmla="*/ 1155700 h 1617980"/>
                    <a:gd name="connsiteX5" fmla="*/ 350520 w 3703320"/>
                    <a:gd name="connsiteY5" fmla="*/ 515620 h 1617980"/>
                    <a:gd name="connsiteX6" fmla="*/ 396240 w 3703320"/>
                    <a:gd name="connsiteY6" fmla="*/ 287020 h 1617980"/>
                    <a:gd name="connsiteX7" fmla="*/ 396240 w 3703320"/>
                    <a:gd name="connsiteY7" fmla="*/ 165100 h 1617980"/>
                    <a:gd name="connsiteX8" fmla="*/ 335280 w 3703320"/>
                    <a:gd name="connsiteY8" fmla="*/ 27940 h 161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3320" h="1617980">
                      <a:moveTo>
                        <a:pt x="335280" y="27940"/>
                      </a:moveTo>
                      <a:cubicBezTo>
                        <a:pt x="670560" y="2540"/>
                        <a:pt x="1846580" y="12700"/>
                        <a:pt x="2407920" y="12700"/>
                      </a:cubicBezTo>
                      <a:cubicBezTo>
                        <a:pt x="2969260" y="12700"/>
                        <a:pt x="2893060" y="0"/>
                        <a:pt x="3703320" y="27940"/>
                      </a:cubicBezTo>
                      <a:cubicBezTo>
                        <a:pt x="3477260" y="939800"/>
                        <a:pt x="3685540" y="297180"/>
                        <a:pt x="3337560" y="1277620"/>
                      </a:cubicBezTo>
                      <a:cubicBezTo>
                        <a:pt x="2654300" y="1617980"/>
                        <a:pt x="1183640" y="1389380"/>
                        <a:pt x="518160" y="1155700"/>
                      </a:cubicBezTo>
                      <a:cubicBezTo>
                        <a:pt x="233680" y="754380"/>
                        <a:pt x="370840" y="660400"/>
                        <a:pt x="350520" y="515620"/>
                      </a:cubicBezTo>
                      <a:cubicBezTo>
                        <a:pt x="330200" y="370840"/>
                        <a:pt x="388620" y="345440"/>
                        <a:pt x="396240" y="287020"/>
                      </a:cubicBezTo>
                      <a:cubicBezTo>
                        <a:pt x="403860" y="228600"/>
                        <a:pt x="398780" y="210820"/>
                        <a:pt x="396240" y="165100"/>
                      </a:cubicBezTo>
                      <a:cubicBezTo>
                        <a:pt x="393700" y="119380"/>
                        <a:pt x="0" y="53340"/>
                        <a:pt x="335280" y="279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4826000" y="947420"/>
                  <a:ext cx="1521460" cy="1424940"/>
                </a:xfrm>
                <a:custGeom>
                  <a:avLst/>
                  <a:gdLst>
                    <a:gd name="connsiteX0" fmla="*/ 1407160 w 1521460"/>
                    <a:gd name="connsiteY0" fmla="*/ 58420 h 1424940"/>
                    <a:gd name="connsiteX1" fmla="*/ 1513840 w 1521460"/>
                    <a:gd name="connsiteY1" fmla="*/ 317500 h 1424940"/>
                    <a:gd name="connsiteX2" fmla="*/ 1361440 w 1521460"/>
                    <a:gd name="connsiteY2" fmla="*/ 561340 h 1424940"/>
                    <a:gd name="connsiteX3" fmla="*/ 1041400 w 1521460"/>
                    <a:gd name="connsiteY3" fmla="*/ 561340 h 1424940"/>
                    <a:gd name="connsiteX4" fmla="*/ 660400 w 1521460"/>
                    <a:gd name="connsiteY4" fmla="*/ 835660 h 1424940"/>
                    <a:gd name="connsiteX5" fmla="*/ 568960 w 1521460"/>
                    <a:gd name="connsiteY5" fmla="*/ 1140460 h 1424940"/>
                    <a:gd name="connsiteX6" fmla="*/ 523240 w 1521460"/>
                    <a:gd name="connsiteY6" fmla="*/ 1308100 h 1424940"/>
                    <a:gd name="connsiteX7" fmla="*/ 203200 w 1521460"/>
                    <a:gd name="connsiteY7" fmla="*/ 1369060 h 1424940"/>
                    <a:gd name="connsiteX8" fmla="*/ 20320 w 1521460"/>
                    <a:gd name="connsiteY8" fmla="*/ 1414780 h 1424940"/>
                    <a:gd name="connsiteX9" fmla="*/ 81280 w 1521460"/>
                    <a:gd name="connsiteY9" fmla="*/ 1308100 h 1424940"/>
                    <a:gd name="connsiteX10" fmla="*/ 203200 w 1521460"/>
                    <a:gd name="connsiteY10" fmla="*/ 1064260 h 1424940"/>
                    <a:gd name="connsiteX11" fmla="*/ 172720 w 1521460"/>
                    <a:gd name="connsiteY11" fmla="*/ 774700 h 1424940"/>
                    <a:gd name="connsiteX12" fmla="*/ 187960 w 1521460"/>
                    <a:gd name="connsiteY12" fmla="*/ 515620 h 1424940"/>
                    <a:gd name="connsiteX13" fmla="*/ 355600 w 1521460"/>
                    <a:gd name="connsiteY13" fmla="*/ 424180 h 1424940"/>
                    <a:gd name="connsiteX14" fmla="*/ 370840 w 1521460"/>
                    <a:gd name="connsiteY14" fmla="*/ 180340 h 1424940"/>
                    <a:gd name="connsiteX15" fmla="*/ 431800 w 1521460"/>
                    <a:gd name="connsiteY15" fmla="*/ 104140 h 1424940"/>
                    <a:gd name="connsiteX16" fmla="*/ 949960 w 1521460"/>
                    <a:gd name="connsiteY16" fmla="*/ 88900 h 1424940"/>
                    <a:gd name="connsiteX17" fmla="*/ 1087120 w 1521460"/>
                    <a:gd name="connsiteY17" fmla="*/ 12700 h 1424940"/>
                    <a:gd name="connsiteX18" fmla="*/ 1361440 w 1521460"/>
                    <a:gd name="connsiteY18" fmla="*/ 12700 h 1424940"/>
                    <a:gd name="connsiteX19" fmla="*/ 1407160 w 1521460"/>
                    <a:gd name="connsiteY19" fmla="*/ 5842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1460" h="1424940">
                      <a:moveTo>
                        <a:pt x="1407160" y="58420"/>
                      </a:moveTo>
                      <a:cubicBezTo>
                        <a:pt x="1432560" y="109220"/>
                        <a:pt x="1521460" y="233680"/>
                        <a:pt x="1513840" y="317500"/>
                      </a:cubicBezTo>
                      <a:cubicBezTo>
                        <a:pt x="1506220" y="401320"/>
                        <a:pt x="1440180" y="520700"/>
                        <a:pt x="1361440" y="561340"/>
                      </a:cubicBezTo>
                      <a:cubicBezTo>
                        <a:pt x="1282700" y="601980"/>
                        <a:pt x="1158240" y="515620"/>
                        <a:pt x="1041400" y="561340"/>
                      </a:cubicBezTo>
                      <a:cubicBezTo>
                        <a:pt x="924560" y="607060"/>
                        <a:pt x="739140" y="739140"/>
                        <a:pt x="660400" y="835660"/>
                      </a:cubicBezTo>
                      <a:cubicBezTo>
                        <a:pt x="581660" y="932180"/>
                        <a:pt x="591820" y="1061720"/>
                        <a:pt x="568960" y="1140460"/>
                      </a:cubicBezTo>
                      <a:cubicBezTo>
                        <a:pt x="546100" y="1219200"/>
                        <a:pt x="584200" y="1270000"/>
                        <a:pt x="523240" y="1308100"/>
                      </a:cubicBezTo>
                      <a:cubicBezTo>
                        <a:pt x="462280" y="1346200"/>
                        <a:pt x="287020" y="1351280"/>
                        <a:pt x="203200" y="1369060"/>
                      </a:cubicBezTo>
                      <a:cubicBezTo>
                        <a:pt x="119380" y="1386840"/>
                        <a:pt x="40640" y="1424940"/>
                        <a:pt x="20320" y="1414780"/>
                      </a:cubicBezTo>
                      <a:cubicBezTo>
                        <a:pt x="0" y="1404620"/>
                        <a:pt x="50800" y="1366520"/>
                        <a:pt x="81280" y="1308100"/>
                      </a:cubicBezTo>
                      <a:cubicBezTo>
                        <a:pt x="111760" y="1249680"/>
                        <a:pt x="187960" y="1153160"/>
                        <a:pt x="203200" y="1064260"/>
                      </a:cubicBezTo>
                      <a:cubicBezTo>
                        <a:pt x="218440" y="975360"/>
                        <a:pt x="175260" y="866140"/>
                        <a:pt x="172720" y="774700"/>
                      </a:cubicBezTo>
                      <a:cubicBezTo>
                        <a:pt x="170180" y="683260"/>
                        <a:pt x="157480" y="574040"/>
                        <a:pt x="187960" y="515620"/>
                      </a:cubicBezTo>
                      <a:cubicBezTo>
                        <a:pt x="218440" y="457200"/>
                        <a:pt x="325120" y="480060"/>
                        <a:pt x="355600" y="424180"/>
                      </a:cubicBezTo>
                      <a:cubicBezTo>
                        <a:pt x="386080" y="368300"/>
                        <a:pt x="358140" y="233680"/>
                        <a:pt x="370840" y="180340"/>
                      </a:cubicBezTo>
                      <a:cubicBezTo>
                        <a:pt x="383540" y="127000"/>
                        <a:pt x="335280" y="119380"/>
                        <a:pt x="431800" y="104140"/>
                      </a:cubicBezTo>
                      <a:cubicBezTo>
                        <a:pt x="528320" y="88900"/>
                        <a:pt x="840740" y="104140"/>
                        <a:pt x="949960" y="88900"/>
                      </a:cubicBezTo>
                      <a:cubicBezTo>
                        <a:pt x="1059180" y="73660"/>
                        <a:pt x="1018540" y="25400"/>
                        <a:pt x="1087120" y="12700"/>
                      </a:cubicBezTo>
                      <a:cubicBezTo>
                        <a:pt x="1155700" y="0"/>
                        <a:pt x="1308100" y="5080"/>
                        <a:pt x="1361440" y="12700"/>
                      </a:cubicBezTo>
                      <a:cubicBezTo>
                        <a:pt x="1414780" y="20320"/>
                        <a:pt x="1381760" y="7620"/>
                        <a:pt x="1407160" y="584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4871720" y="2194560"/>
                  <a:ext cx="866140" cy="723900"/>
                </a:xfrm>
                <a:custGeom>
                  <a:avLst/>
                  <a:gdLst>
                    <a:gd name="connsiteX0" fmla="*/ 50800 w 866140"/>
                    <a:gd name="connsiteY0" fmla="*/ 121920 h 723900"/>
                    <a:gd name="connsiteX1" fmla="*/ 568960 w 866140"/>
                    <a:gd name="connsiteY1" fmla="*/ 441960 h 723900"/>
                    <a:gd name="connsiteX2" fmla="*/ 492760 w 866140"/>
                    <a:gd name="connsiteY2" fmla="*/ 701040 h 723900"/>
                    <a:gd name="connsiteX3" fmla="*/ 828040 w 866140"/>
                    <a:gd name="connsiteY3" fmla="*/ 304800 h 723900"/>
                    <a:gd name="connsiteX4" fmla="*/ 264160 w 866140"/>
                    <a:gd name="connsiteY4" fmla="*/ 30480 h 723900"/>
                    <a:gd name="connsiteX5" fmla="*/ 50800 w 866140"/>
                    <a:gd name="connsiteY5" fmla="*/ 12192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140" h="723900">
                      <a:moveTo>
                        <a:pt x="50800" y="121920"/>
                      </a:moveTo>
                      <a:cubicBezTo>
                        <a:pt x="101600" y="190500"/>
                        <a:pt x="495300" y="345440"/>
                        <a:pt x="568960" y="441960"/>
                      </a:cubicBezTo>
                      <a:cubicBezTo>
                        <a:pt x="642620" y="538480"/>
                        <a:pt x="449580" y="723900"/>
                        <a:pt x="492760" y="701040"/>
                      </a:cubicBezTo>
                      <a:cubicBezTo>
                        <a:pt x="535940" y="678180"/>
                        <a:pt x="866140" y="416560"/>
                        <a:pt x="828040" y="304800"/>
                      </a:cubicBezTo>
                      <a:cubicBezTo>
                        <a:pt x="789940" y="193040"/>
                        <a:pt x="386080" y="60960"/>
                        <a:pt x="264160" y="30480"/>
                      </a:cubicBezTo>
                      <a:cubicBezTo>
                        <a:pt x="142240" y="0"/>
                        <a:pt x="0" y="53340"/>
                        <a:pt x="50800" y="1219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5669280" y="4673600"/>
                  <a:ext cx="1976120" cy="739140"/>
                </a:xfrm>
                <a:custGeom>
                  <a:avLst/>
                  <a:gdLst>
                    <a:gd name="connsiteX0" fmla="*/ 469900 w 2095500"/>
                    <a:gd name="connsiteY0" fmla="*/ 111760 h 739140"/>
                    <a:gd name="connsiteX1" fmla="*/ 119380 w 2095500"/>
                    <a:gd name="connsiteY1" fmla="*/ 645160 h 739140"/>
                    <a:gd name="connsiteX2" fmla="*/ 1186180 w 2095500"/>
                    <a:gd name="connsiteY2" fmla="*/ 675640 h 739140"/>
                    <a:gd name="connsiteX3" fmla="*/ 1948180 w 2095500"/>
                    <a:gd name="connsiteY3" fmla="*/ 660400 h 739140"/>
                    <a:gd name="connsiteX4" fmla="*/ 2070100 w 2095500"/>
                    <a:gd name="connsiteY4" fmla="*/ 386080 h 739140"/>
                    <a:gd name="connsiteX5" fmla="*/ 1932940 w 2095500"/>
                    <a:gd name="connsiteY5" fmla="*/ 157480 h 739140"/>
                    <a:gd name="connsiteX6" fmla="*/ 1353820 w 2095500"/>
                    <a:gd name="connsiteY6" fmla="*/ 5080 h 739140"/>
                    <a:gd name="connsiteX7" fmla="*/ 850900 w 2095500"/>
                    <a:gd name="connsiteY7" fmla="*/ 187960 h 739140"/>
                    <a:gd name="connsiteX8" fmla="*/ 469900 w 2095500"/>
                    <a:gd name="connsiteY8" fmla="*/ 111760 h 739140"/>
                    <a:gd name="connsiteX0" fmla="*/ 350520 w 1976120"/>
                    <a:gd name="connsiteY0" fmla="*/ 111760 h 739140"/>
                    <a:gd name="connsiteX1" fmla="*/ 0 w 1976120"/>
                    <a:gd name="connsiteY1" fmla="*/ 645160 h 739140"/>
                    <a:gd name="connsiteX2" fmla="*/ 1066800 w 1976120"/>
                    <a:gd name="connsiteY2" fmla="*/ 675640 h 739140"/>
                    <a:gd name="connsiteX3" fmla="*/ 1828800 w 1976120"/>
                    <a:gd name="connsiteY3" fmla="*/ 660400 h 739140"/>
                    <a:gd name="connsiteX4" fmla="*/ 1950720 w 1976120"/>
                    <a:gd name="connsiteY4" fmla="*/ 386080 h 739140"/>
                    <a:gd name="connsiteX5" fmla="*/ 1813560 w 1976120"/>
                    <a:gd name="connsiteY5" fmla="*/ 157480 h 739140"/>
                    <a:gd name="connsiteX6" fmla="*/ 1234440 w 1976120"/>
                    <a:gd name="connsiteY6" fmla="*/ 5080 h 739140"/>
                    <a:gd name="connsiteX7" fmla="*/ 731520 w 1976120"/>
                    <a:gd name="connsiteY7" fmla="*/ 187960 h 739140"/>
                    <a:gd name="connsiteX8" fmla="*/ 350520 w 1976120"/>
                    <a:gd name="connsiteY8" fmla="*/ 111760 h 73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120" h="739140">
                      <a:moveTo>
                        <a:pt x="350520" y="111760"/>
                      </a:moveTo>
                      <a:cubicBezTo>
                        <a:pt x="228600" y="187960"/>
                        <a:pt x="215900" y="368300"/>
                        <a:pt x="0" y="645160"/>
                      </a:cubicBezTo>
                      <a:cubicBezTo>
                        <a:pt x="119380" y="739140"/>
                        <a:pt x="762000" y="673100"/>
                        <a:pt x="1066800" y="675640"/>
                      </a:cubicBezTo>
                      <a:cubicBezTo>
                        <a:pt x="1371600" y="678180"/>
                        <a:pt x="1681480" y="708660"/>
                        <a:pt x="1828800" y="660400"/>
                      </a:cubicBezTo>
                      <a:cubicBezTo>
                        <a:pt x="1976120" y="612140"/>
                        <a:pt x="1953260" y="469900"/>
                        <a:pt x="1950720" y="386080"/>
                      </a:cubicBezTo>
                      <a:cubicBezTo>
                        <a:pt x="1948180" y="302260"/>
                        <a:pt x="1932940" y="220980"/>
                        <a:pt x="1813560" y="157480"/>
                      </a:cubicBezTo>
                      <a:cubicBezTo>
                        <a:pt x="1694180" y="93980"/>
                        <a:pt x="1414780" y="0"/>
                        <a:pt x="1234440" y="5080"/>
                      </a:cubicBezTo>
                      <a:cubicBezTo>
                        <a:pt x="1054100" y="10160"/>
                        <a:pt x="873760" y="165100"/>
                        <a:pt x="731520" y="187960"/>
                      </a:cubicBezTo>
                      <a:cubicBezTo>
                        <a:pt x="589280" y="210820"/>
                        <a:pt x="472440" y="35560"/>
                        <a:pt x="350520" y="11176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4427220" y="2179320"/>
                  <a:ext cx="1648460" cy="3136900"/>
                </a:xfrm>
                <a:custGeom>
                  <a:avLst/>
                  <a:gdLst>
                    <a:gd name="connsiteX0" fmla="*/ 480060 w 1648460"/>
                    <a:gd name="connsiteY0" fmla="*/ 45720 h 3136900"/>
                    <a:gd name="connsiteX1" fmla="*/ 1043940 w 1648460"/>
                    <a:gd name="connsiteY1" fmla="*/ 198120 h 3136900"/>
                    <a:gd name="connsiteX2" fmla="*/ 1089660 w 1648460"/>
                    <a:gd name="connsiteY2" fmla="*/ 762000 h 3136900"/>
                    <a:gd name="connsiteX3" fmla="*/ 1181100 w 1648460"/>
                    <a:gd name="connsiteY3" fmla="*/ 1280160 h 3136900"/>
                    <a:gd name="connsiteX4" fmla="*/ 1440180 w 1648460"/>
                    <a:gd name="connsiteY4" fmla="*/ 1996440 h 3136900"/>
                    <a:gd name="connsiteX5" fmla="*/ 1516380 w 1648460"/>
                    <a:gd name="connsiteY5" fmla="*/ 2225040 h 3136900"/>
                    <a:gd name="connsiteX6" fmla="*/ 1638300 w 1648460"/>
                    <a:gd name="connsiteY6" fmla="*/ 2575560 h 3136900"/>
                    <a:gd name="connsiteX7" fmla="*/ 1455420 w 1648460"/>
                    <a:gd name="connsiteY7" fmla="*/ 3048000 h 3136900"/>
                    <a:gd name="connsiteX8" fmla="*/ 922020 w 1648460"/>
                    <a:gd name="connsiteY8" fmla="*/ 3108960 h 3136900"/>
                    <a:gd name="connsiteX9" fmla="*/ 876300 w 1648460"/>
                    <a:gd name="connsiteY9" fmla="*/ 2971800 h 3136900"/>
                    <a:gd name="connsiteX10" fmla="*/ 876300 w 1648460"/>
                    <a:gd name="connsiteY10" fmla="*/ 2514600 h 3136900"/>
                    <a:gd name="connsiteX11" fmla="*/ 815340 w 1648460"/>
                    <a:gd name="connsiteY11" fmla="*/ 2316480 h 3136900"/>
                    <a:gd name="connsiteX12" fmla="*/ 815340 w 1648460"/>
                    <a:gd name="connsiteY12" fmla="*/ 1935480 h 3136900"/>
                    <a:gd name="connsiteX13" fmla="*/ 601980 w 1648460"/>
                    <a:gd name="connsiteY13" fmla="*/ 1676400 h 3136900"/>
                    <a:gd name="connsiteX14" fmla="*/ 251460 w 1648460"/>
                    <a:gd name="connsiteY14" fmla="*/ 1539240 h 3136900"/>
                    <a:gd name="connsiteX15" fmla="*/ 251460 w 1648460"/>
                    <a:gd name="connsiteY15" fmla="*/ 1264920 h 3136900"/>
                    <a:gd name="connsiteX16" fmla="*/ 266700 w 1648460"/>
                    <a:gd name="connsiteY16" fmla="*/ 975360 h 3136900"/>
                    <a:gd name="connsiteX17" fmla="*/ 99060 w 1648460"/>
                    <a:gd name="connsiteY17" fmla="*/ 792480 h 3136900"/>
                    <a:gd name="connsiteX18" fmla="*/ 99060 w 1648460"/>
                    <a:gd name="connsiteY18" fmla="*/ 655320 h 3136900"/>
                    <a:gd name="connsiteX19" fmla="*/ 68580 w 1648460"/>
                    <a:gd name="connsiteY19" fmla="*/ 472440 h 3136900"/>
                    <a:gd name="connsiteX20" fmla="*/ 480060 w 1648460"/>
                    <a:gd name="connsiteY20" fmla="*/ 45720 h 313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48460" h="3136900">
                      <a:moveTo>
                        <a:pt x="480060" y="45720"/>
                      </a:moveTo>
                      <a:cubicBezTo>
                        <a:pt x="642620" y="0"/>
                        <a:pt x="942340" y="78740"/>
                        <a:pt x="1043940" y="198120"/>
                      </a:cubicBezTo>
                      <a:cubicBezTo>
                        <a:pt x="1145540" y="317500"/>
                        <a:pt x="1066800" y="581660"/>
                        <a:pt x="1089660" y="762000"/>
                      </a:cubicBezTo>
                      <a:cubicBezTo>
                        <a:pt x="1112520" y="942340"/>
                        <a:pt x="1122680" y="1074420"/>
                        <a:pt x="1181100" y="1280160"/>
                      </a:cubicBezTo>
                      <a:cubicBezTo>
                        <a:pt x="1239520" y="1485900"/>
                        <a:pt x="1384300" y="1838960"/>
                        <a:pt x="1440180" y="1996440"/>
                      </a:cubicBezTo>
                      <a:cubicBezTo>
                        <a:pt x="1496060" y="2153920"/>
                        <a:pt x="1483360" y="2128520"/>
                        <a:pt x="1516380" y="2225040"/>
                      </a:cubicBezTo>
                      <a:cubicBezTo>
                        <a:pt x="1549400" y="2321560"/>
                        <a:pt x="1648460" y="2438400"/>
                        <a:pt x="1638300" y="2575560"/>
                      </a:cubicBezTo>
                      <a:cubicBezTo>
                        <a:pt x="1628140" y="2712720"/>
                        <a:pt x="1574800" y="2959100"/>
                        <a:pt x="1455420" y="3048000"/>
                      </a:cubicBezTo>
                      <a:cubicBezTo>
                        <a:pt x="1336040" y="3136900"/>
                        <a:pt x="1018540" y="3121660"/>
                        <a:pt x="922020" y="3108960"/>
                      </a:cubicBezTo>
                      <a:cubicBezTo>
                        <a:pt x="825500" y="3096260"/>
                        <a:pt x="883920" y="3070860"/>
                        <a:pt x="876300" y="2971800"/>
                      </a:cubicBezTo>
                      <a:cubicBezTo>
                        <a:pt x="868680" y="2872740"/>
                        <a:pt x="886460" y="2623820"/>
                        <a:pt x="876300" y="2514600"/>
                      </a:cubicBezTo>
                      <a:cubicBezTo>
                        <a:pt x="866140" y="2405380"/>
                        <a:pt x="825500" y="2413000"/>
                        <a:pt x="815340" y="2316480"/>
                      </a:cubicBezTo>
                      <a:cubicBezTo>
                        <a:pt x="805180" y="2219960"/>
                        <a:pt x="850900" y="2042160"/>
                        <a:pt x="815340" y="1935480"/>
                      </a:cubicBezTo>
                      <a:cubicBezTo>
                        <a:pt x="779780" y="1828800"/>
                        <a:pt x="695960" y="1742440"/>
                        <a:pt x="601980" y="1676400"/>
                      </a:cubicBezTo>
                      <a:cubicBezTo>
                        <a:pt x="508000" y="1610360"/>
                        <a:pt x="309880" y="1607820"/>
                        <a:pt x="251460" y="1539240"/>
                      </a:cubicBezTo>
                      <a:cubicBezTo>
                        <a:pt x="193040" y="1470660"/>
                        <a:pt x="248920" y="1358900"/>
                        <a:pt x="251460" y="1264920"/>
                      </a:cubicBezTo>
                      <a:cubicBezTo>
                        <a:pt x="254000" y="1170940"/>
                        <a:pt x="292100" y="1054100"/>
                        <a:pt x="266700" y="975360"/>
                      </a:cubicBezTo>
                      <a:cubicBezTo>
                        <a:pt x="241300" y="896620"/>
                        <a:pt x="127000" y="845820"/>
                        <a:pt x="99060" y="792480"/>
                      </a:cubicBezTo>
                      <a:cubicBezTo>
                        <a:pt x="71120" y="739140"/>
                        <a:pt x="104140" y="708660"/>
                        <a:pt x="99060" y="655320"/>
                      </a:cubicBezTo>
                      <a:cubicBezTo>
                        <a:pt x="93980" y="601980"/>
                        <a:pt x="0" y="579120"/>
                        <a:pt x="68580" y="472440"/>
                      </a:cubicBezTo>
                      <a:cubicBezTo>
                        <a:pt x="137160" y="365760"/>
                        <a:pt x="317500" y="91440"/>
                        <a:pt x="480060" y="457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3723640" y="1991360"/>
                  <a:ext cx="1818640" cy="3416300"/>
                </a:xfrm>
                <a:custGeom>
                  <a:avLst/>
                  <a:gdLst>
                    <a:gd name="connsiteX0" fmla="*/ 1137920 w 1818640"/>
                    <a:gd name="connsiteY0" fmla="*/ 264160 h 3416300"/>
                    <a:gd name="connsiteX1" fmla="*/ 787400 w 1818640"/>
                    <a:gd name="connsiteY1" fmla="*/ 309880 h 3416300"/>
                    <a:gd name="connsiteX2" fmla="*/ 528320 w 1818640"/>
                    <a:gd name="connsiteY2" fmla="*/ 370840 h 3416300"/>
                    <a:gd name="connsiteX3" fmla="*/ 162560 w 1818640"/>
                    <a:gd name="connsiteY3" fmla="*/ 416560 h 3416300"/>
                    <a:gd name="connsiteX4" fmla="*/ 10160 w 1818640"/>
                    <a:gd name="connsiteY4" fmla="*/ 66040 h 3416300"/>
                    <a:gd name="connsiteX5" fmla="*/ 101600 w 1818640"/>
                    <a:gd name="connsiteY5" fmla="*/ 812800 h 3416300"/>
                    <a:gd name="connsiteX6" fmla="*/ 208280 w 1818640"/>
                    <a:gd name="connsiteY6" fmla="*/ 1315720 h 3416300"/>
                    <a:gd name="connsiteX7" fmla="*/ 375920 w 1818640"/>
                    <a:gd name="connsiteY7" fmla="*/ 1864360 h 3416300"/>
                    <a:gd name="connsiteX8" fmla="*/ 528320 w 1818640"/>
                    <a:gd name="connsiteY8" fmla="*/ 2260600 h 3416300"/>
                    <a:gd name="connsiteX9" fmla="*/ 680720 w 1818640"/>
                    <a:gd name="connsiteY9" fmla="*/ 2519680 h 3416300"/>
                    <a:gd name="connsiteX10" fmla="*/ 650240 w 1818640"/>
                    <a:gd name="connsiteY10" fmla="*/ 2626360 h 3416300"/>
                    <a:gd name="connsiteX11" fmla="*/ 528320 w 1818640"/>
                    <a:gd name="connsiteY11" fmla="*/ 2626360 h 3416300"/>
                    <a:gd name="connsiteX12" fmla="*/ 558800 w 1818640"/>
                    <a:gd name="connsiteY12" fmla="*/ 2854960 h 3416300"/>
                    <a:gd name="connsiteX13" fmla="*/ 528320 w 1818640"/>
                    <a:gd name="connsiteY13" fmla="*/ 2976880 h 3416300"/>
                    <a:gd name="connsiteX14" fmla="*/ 467360 w 1818640"/>
                    <a:gd name="connsiteY14" fmla="*/ 2992120 h 3416300"/>
                    <a:gd name="connsiteX15" fmla="*/ 467360 w 1818640"/>
                    <a:gd name="connsiteY15" fmla="*/ 3281680 h 3416300"/>
                    <a:gd name="connsiteX16" fmla="*/ 1076960 w 1818640"/>
                    <a:gd name="connsiteY16" fmla="*/ 3342640 h 3416300"/>
                    <a:gd name="connsiteX17" fmla="*/ 1717040 w 1818640"/>
                    <a:gd name="connsiteY17" fmla="*/ 3235960 h 3416300"/>
                    <a:gd name="connsiteX18" fmla="*/ 1686560 w 1818640"/>
                    <a:gd name="connsiteY18" fmla="*/ 2260600 h 3416300"/>
                    <a:gd name="connsiteX19" fmla="*/ 1579880 w 1818640"/>
                    <a:gd name="connsiteY19" fmla="*/ 1803400 h 3416300"/>
                    <a:gd name="connsiteX20" fmla="*/ 1031240 w 1818640"/>
                    <a:gd name="connsiteY20" fmla="*/ 1681480 h 3416300"/>
                    <a:gd name="connsiteX21" fmla="*/ 1031240 w 1818640"/>
                    <a:gd name="connsiteY21" fmla="*/ 1315720 h 3416300"/>
                    <a:gd name="connsiteX22" fmla="*/ 863600 w 1818640"/>
                    <a:gd name="connsiteY22" fmla="*/ 751840 h 3416300"/>
                    <a:gd name="connsiteX23" fmla="*/ 1137920 w 1818640"/>
                    <a:gd name="connsiteY23" fmla="*/ 264160 h 34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18640" h="3416300">
                      <a:moveTo>
                        <a:pt x="1137920" y="264160"/>
                      </a:moveTo>
                      <a:cubicBezTo>
                        <a:pt x="1125220" y="190500"/>
                        <a:pt x="889000" y="292100"/>
                        <a:pt x="787400" y="309880"/>
                      </a:cubicBezTo>
                      <a:cubicBezTo>
                        <a:pt x="685800" y="327660"/>
                        <a:pt x="632460" y="353060"/>
                        <a:pt x="528320" y="370840"/>
                      </a:cubicBezTo>
                      <a:cubicBezTo>
                        <a:pt x="424180" y="388620"/>
                        <a:pt x="248920" y="467360"/>
                        <a:pt x="162560" y="416560"/>
                      </a:cubicBezTo>
                      <a:cubicBezTo>
                        <a:pt x="76200" y="365760"/>
                        <a:pt x="20320" y="0"/>
                        <a:pt x="10160" y="66040"/>
                      </a:cubicBezTo>
                      <a:cubicBezTo>
                        <a:pt x="0" y="132080"/>
                        <a:pt x="68580" y="604520"/>
                        <a:pt x="101600" y="812800"/>
                      </a:cubicBezTo>
                      <a:cubicBezTo>
                        <a:pt x="134620" y="1021080"/>
                        <a:pt x="162560" y="1140460"/>
                        <a:pt x="208280" y="1315720"/>
                      </a:cubicBezTo>
                      <a:cubicBezTo>
                        <a:pt x="254000" y="1490980"/>
                        <a:pt x="322580" y="1706880"/>
                        <a:pt x="375920" y="1864360"/>
                      </a:cubicBezTo>
                      <a:cubicBezTo>
                        <a:pt x="429260" y="2021840"/>
                        <a:pt x="477520" y="2151380"/>
                        <a:pt x="528320" y="2260600"/>
                      </a:cubicBezTo>
                      <a:cubicBezTo>
                        <a:pt x="579120" y="2369820"/>
                        <a:pt x="660400" y="2458720"/>
                        <a:pt x="680720" y="2519680"/>
                      </a:cubicBezTo>
                      <a:cubicBezTo>
                        <a:pt x="701040" y="2580640"/>
                        <a:pt x="675640" y="2608580"/>
                        <a:pt x="650240" y="2626360"/>
                      </a:cubicBezTo>
                      <a:cubicBezTo>
                        <a:pt x="624840" y="2644140"/>
                        <a:pt x="543560" y="2588260"/>
                        <a:pt x="528320" y="2626360"/>
                      </a:cubicBezTo>
                      <a:cubicBezTo>
                        <a:pt x="513080" y="2664460"/>
                        <a:pt x="558800" y="2796540"/>
                        <a:pt x="558800" y="2854960"/>
                      </a:cubicBezTo>
                      <a:cubicBezTo>
                        <a:pt x="558800" y="2913380"/>
                        <a:pt x="543560" y="2954020"/>
                        <a:pt x="528320" y="2976880"/>
                      </a:cubicBezTo>
                      <a:cubicBezTo>
                        <a:pt x="513080" y="2999740"/>
                        <a:pt x="477520" y="2941320"/>
                        <a:pt x="467360" y="2992120"/>
                      </a:cubicBezTo>
                      <a:cubicBezTo>
                        <a:pt x="457200" y="3042920"/>
                        <a:pt x="365760" y="3223260"/>
                        <a:pt x="467360" y="3281680"/>
                      </a:cubicBezTo>
                      <a:cubicBezTo>
                        <a:pt x="568960" y="3340100"/>
                        <a:pt x="868680" y="3350260"/>
                        <a:pt x="1076960" y="3342640"/>
                      </a:cubicBezTo>
                      <a:cubicBezTo>
                        <a:pt x="1285240" y="3335020"/>
                        <a:pt x="1615440" y="3416300"/>
                        <a:pt x="1717040" y="3235960"/>
                      </a:cubicBezTo>
                      <a:cubicBezTo>
                        <a:pt x="1818640" y="3055620"/>
                        <a:pt x="1709420" y="2499360"/>
                        <a:pt x="1686560" y="2260600"/>
                      </a:cubicBezTo>
                      <a:cubicBezTo>
                        <a:pt x="1663700" y="2021840"/>
                        <a:pt x="1689100" y="1899920"/>
                        <a:pt x="1579880" y="1803400"/>
                      </a:cubicBezTo>
                      <a:cubicBezTo>
                        <a:pt x="1470660" y="1706880"/>
                        <a:pt x="1122680" y="1762760"/>
                        <a:pt x="1031240" y="1681480"/>
                      </a:cubicBezTo>
                      <a:cubicBezTo>
                        <a:pt x="939800" y="1600200"/>
                        <a:pt x="1059180" y="1470660"/>
                        <a:pt x="1031240" y="1315720"/>
                      </a:cubicBezTo>
                      <a:cubicBezTo>
                        <a:pt x="1003300" y="1160780"/>
                        <a:pt x="848360" y="919480"/>
                        <a:pt x="863600" y="751840"/>
                      </a:cubicBezTo>
                      <a:cubicBezTo>
                        <a:pt x="878840" y="584200"/>
                        <a:pt x="1150620" y="337820"/>
                        <a:pt x="1137920" y="26416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a:spLocks noChangeAspect="1"/>
                </p:cNvSpPr>
                <p:nvPr/>
              </p:nvSpPr>
              <p:spPr>
                <a:xfrm>
                  <a:off x="3535680" y="1066800"/>
                  <a:ext cx="883920" cy="5429794"/>
                </a:xfrm>
                <a:custGeom>
                  <a:avLst/>
                  <a:gdLst>
                    <a:gd name="connsiteX0" fmla="*/ 0 w 533400"/>
                    <a:gd name="connsiteY0" fmla="*/ 0 h 3276600"/>
                    <a:gd name="connsiteX1" fmla="*/ 228600 w 533400"/>
                    <a:gd name="connsiteY1" fmla="*/ 1386840 h 3276600"/>
                    <a:gd name="connsiteX2" fmla="*/ 274320 w 533400"/>
                    <a:gd name="connsiteY2" fmla="*/ 1569720 h 3276600"/>
                    <a:gd name="connsiteX3" fmla="*/ 381000 w 533400"/>
                    <a:gd name="connsiteY3" fmla="*/ 1828800 h 3276600"/>
                    <a:gd name="connsiteX4" fmla="*/ 518160 w 533400"/>
                    <a:gd name="connsiteY4" fmla="*/ 2133600 h 3276600"/>
                    <a:gd name="connsiteX5" fmla="*/ 426720 w 533400"/>
                    <a:gd name="connsiteY5" fmla="*/ 2133600 h 3276600"/>
                    <a:gd name="connsiteX6" fmla="*/ 426720 w 533400"/>
                    <a:gd name="connsiteY6" fmla="*/ 2316480 h 3276600"/>
                    <a:gd name="connsiteX7" fmla="*/ 381000 w 533400"/>
                    <a:gd name="connsiteY7" fmla="*/ 2377440 h 3276600"/>
                    <a:gd name="connsiteX8" fmla="*/ 381000 w 533400"/>
                    <a:gd name="connsiteY8" fmla="*/ 2529840 h 3276600"/>
                    <a:gd name="connsiteX9" fmla="*/ 396240 w 533400"/>
                    <a:gd name="connsiteY9" fmla="*/ 2606040 h 3276600"/>
                    <a:gd name="connsiteX10" fmla="*/ 441960 w 533400"/>
                    <a:gd name="connsiteY10" fmla="*/ 2651760 h 3276600"/>
                    <a:gd name="connsiteX11" fmla="*/ 426720 w 533400"/>
                    <a:gd name="connsiteY11" fmla="*/ 2788920 h 3276600"/>
                    <a:gd name="connsiteX12" fmla="*/ 411480 w 533400"/>
                    <a:gd name="connsiteY12" fmla="*/ 2971800 h 3276600"/>
                    <a:gd name="connsiteX13" fmla="*/ 533400 w 533400"/>
                    <a:gd name="connsiteY13" fmla="*/ 3276600 h 327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3400" h="3276600">
                      <a:moveTo>
                        <a:pt x="0" y="0"/>
                      </a:moveTo>
                      <a:cubicBezTo>
                        <a:pt x="91440" y="562610"/>
                        <a:pt x="182880" y="1125220"/>
                        <a:pt x="228600" y="1386840"/>
                      </a:cubicBezTo>
                      <a:cubicBezTo>
                        <a:pt x="274320" y="1648460"/>
                        <a:pt x="248920" y="1496060"/>
                        <a:pt x="274320" y="1569720"/>
                      </a:cubicBezTo>
                      <a:cubicBezTo>
                        <a:pt x="299720" y="1643380"/>
                        <a:pt x="340360" y="1734820"/>
                        <a:pt x="381000" y="1828800"/>
                      </a:cubicBezTo>
                      <a:cubicBezTo>
                        <a:pt x="421640" y="1922780"/>
                        <a:pt x="510540" y="2082800"/>
                        <a:pt x="518160" y="2133600"/>
                      </a:cubicBezTo>
                      <a:cubicBezTo>
                        <a:pt x="525780" y="2184400"/>
                        <a:pt x="441960" y="2103120"/>
                        <a:pt x="426720" y="2133600"/>
                      </a:cubicBezTo>
                      <a:cubicBezTo>
                        <a:pt x="411480" y="2164080"/>
                        <a:pt x="434340" y="2275840"/>
                        <a:pt x="426720" y="2316480"/>
                      </a:cubicBezTo>
                      <a:cubicBezTo>
                        <a:pt x="419100" y="2357120"/>
                        <a:pt x="388620" y="2341880"/>
                        <a:pt x="381000" y="2377440"/>
                      </a:cubicBezTo>
                      <a:cubicBezTo>
                        <a:pt x="373380" y="2413000"/>
                        <a:pt x="378460" y="2491740"/>
                        <a:pt x="381000" y="2529840"/>
                      </a:cubicBezTo>
                      <a:cubicBezTo>
                        <a:pt x="383540" y="2567940"/>
                        <a:pt x="386080" y="2585720"/>
                        <a:pt x="396240" y="2606040"/>
                      </a:cubicBezTo>
                      <a:cubicBezTo>
                        <a:pt x="406400" y="2626360"/>
                        <a:pt x="436880" y="2621280"/>
                        <a:pt x="441960" y="2651760"/>
                      </a:cubicBezTo>
                      <a:cubicBezTo>
                        <a:pt x="447040" y="2682240"/>
                        <a:pt x="431800" y="2735580"/>
                        <a:pt x="426720" y="2788920"/>
                      </a:cubicBezTo>
                      <a:cubicBezTo>
                        <a:pt x="421640" y="2842260"/>
                        <a:pt x="393700" y="2890520"/>
                        <a:pt x="411480" y="2971800"/>
                      </a:cubicBezTo>
                      <a:cubicBezTo>
                        <a:pt x="429260" y="3053080"/>
                        <a:pt x="481330" y="3164840"/>
                        <a:pt x="533400" y="3276600"/>
                      </a:cubicBezTo>
                    </a:path>
                  </a:pathLst>
                </a:custGeom>
                <a:ln w="38100">
                  <a:solidFill>
                    <a:schemeClr val="tx1">
                      <a:lumMod val="75000"/>
                      <a:lumOff val="25000"/>
                    </a:schemeClr>
                  </a:solidFill>
                </a:ln>
                <a:effectLst>
                  <a:outerShdw blurRad="88900" dist="50800" dir="6000000" algn="ctr" rotWithShape="0">
                    <a:schemeClr val="tx1">
                      <a:lumMod val="85000"/>
                      <a:lumOff val="15000"/>
                      <a:alpha val="77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a:spLocks noChangeAspect="1"/>
                </p:cNvSpPr>
                <p:nvPr/>
              </p:nvSpPr>
              <p:spPr>
                <a:xfrm>
                  <a:off x="990600" y="791509"/>
                  <a:ext cx="7620000" cy="5914092"/>
                </a:xfrm>
                <a:custGeom>
                  <a:avLst/>
                  <a:gdLst>
                    <a:gd name="connsiteX0" fmla="*/ 363220 w 4617720"/>
                    <a:gd name="connsiteY0" fmla="*/ 622300 h 3583940"/>
                    <a:gd name="connsiteX1" fmla="*/ 1003300 w 4617720"/>
                    <a:gd name="connsiteY1" fmla="*/ 911860 h 3583940"/>
                    <a:gd name="connsiteX2" fmla="*/ 1216660 w 4617720"/>
                    <a:gd name="connsiteY2" fmla="*/ 1064260 h 3583940"/>
                    <a:gd name="connsiteX3" fmla="*/ 1338580 w 4617720"/>
                    <a:gd name="connsiteY3" fmla="*/ 911860 h 3583940"/>
                    <a:gd name="connsiteX4" fmla="*/ 1689100 w 4617720"/>
                    <a:gd name="connsiteY4" fmla="*/ 1018540 h 3583940"/>
                    <a:gd name="connsiteX5" fmla="*/ 1856740 w 4617720"/>
                    <a:gd name="connsiteY5" fmla="*/ 957580 h 3583940"/>
                    <a:gd name="connsiteX6" fmla="*/ 1948180 w 4617720"/>
                    <a:gd name="connsiteY6" fmla="*/ 988060 h 3583940"/>
                    <a:gd name="connsiteX7" fmla="*/ 2161540 w 4617720"/>
                    <a:gd name="connsiteY7" fmla="*/ 896620 h 3583940"/>
                    <a:gd name="connsiteX8" fmla="*/ 2329180 w 4617720"/>
                    <a:gd name="connsiteY8" fmla="*/ 866140 h 3583940"/>
                    <a:gd name="connsiteX9" fmla="*/ 2451100 w 4617720"/>
                    <a:gd name="connsiteY9" fmla="*/ 835660 h 3583940"/>
                    <a:gd name="connsiteX10" fmla="*/ 2512060 w 4617720"/>
                    <a:gd name="connsiteY10" fmla="*/ 591820 h 3583940"/>
                    <a:gd name="connsiteX11" fmla="*/ 2481580 w 4617720"/>
                    <a:gd name="connsiteY11" fmla="*/ 302260 h 3583940"/>
                    <a:gd name="connsiteX12" fmla="*/ 2557780 w 4617720"/>
                    <a:gd name="connsiteY12" fmla="*/ 271780 h 3583940"/>
                    <a:gd name="connsiteX13" fmla="*/ 2588260 w 4617720"/>
                    <a:gd name="connsiteY13" fmla="*/ 134620 h 3583940"/>
                    <a:gd name="connsiteX14" fmla="*/ 2862580 w 4617720"/>
                    <a:gd name="connsiteY14" fmla="*/ 88900 h 3583940"/>
                    <a:gd name="connsiteX15" fmla="*/ 2999740 w 4617720"/>
                    <a:gd name="connsiteY15" fmla="*/ 27940 h 3583940"/>
                    <a:gd name="connsiteX16" fmla="*/ 3197860 w 4617720"/>
                    <a:gd name="connsiteY16" fmla="*/ 27940 h 3583940"/>
                    <a:gd name="connsiteX17" fmla="*/ 3335020 w 4617720"/>
                    <a:gd name="connsiteY17" fmla="*/ 195580 h 3583940"/>
                    <a:gd name="connsiteX18" fmla="*/ 3258820 w 4617720"/>
                    <a:gd name="connsiteY18" fmla="*/ 408940 h 3583940"/>
                    <a:gd name="connsiteX19" fmla="*/ 3335020 w 4617720"/>
                    <a:gd name="connsiteY19" fmla="*/ 698500 h 3583940"/>
                    <a:gd name="connsiteX20" fmla="*/ 3792220 w 4617720"/>
                    <a:gd name="connsiteY20" fmla="*/ 1170940 h 3583940"/>
                    <a:gd name="connsiteX21" fmla="*/ 3883660 w 4617720"/>
                    <a:gd name="connsiteY21" fmla="*/ 1384300 h 3583940"/>
                    <a:gd name="connsiteX22" fmla="*/ 4218940 w 4617720"/>
                    <a:gd name="connsiteY22" fmla="*/ 1658620 h 3583940"/>
                    <a:gd name="connsiteX23" fmla="*/ 4279900 w 4617720"/>
                    <a:gd name="connsiteY23" fmla="*/ 1887220 h 3583940"/>
                    <a:gd name="connsiteX24" fmla="*/ 4478020 w 4617720"/>
                    <a:gd name="connsiteY24" fmla="*/ 2024380 h 3583940"/>
                    <a:gd name="connsiteX25" fmla="*/ 4554220 w 4617720"/>
                    <a:gd name="connsiteY25" fmla="*/ 2268220 h 3583940"/>
                    <a:gd name="connsiteX26" fmla="*/ 4615180 w 4617720"/>
                    <a:gd name="connsiteY26" fmla="*/ 2344420 h 3583940"/>
                    <a:gd name="connsiteX27" fmla="*/ 4538980 w 4617720"/>
                    <a:gd name="connsiteY27" fmla="*/ 2466340 h 3583940"/>
                    <a:gd name="connsiteX28" fmla="*/ 4508500 w 4617720"/>
                    <a:gd name="connsiteY28" fmla="*/ 2618740 h 3583940"/>
                    <a:gd name="connsiteX29" fmla="*/ 4462780 w 4617720"/>
                    <a:gd name="connsiteY29" fmla="*/ 2755900 h 3583940"/>
                    <a:gd name="connsiteX30" fmla="*/ 4432300 w 4617720"/>
                    <a:gd name="connsiteY30" fmla="*/ 2908300 h 3583940"/>
                    <a:gd name="connsiteX31" fmla="*/ 4371340 w 4617720"/>
                    <a:gd name="connsiteY31" fmla="*/ 3136900 h 3583940"/>
                    <a:gd name="connsiteX32" fmla="*/ 4356100 w 4617720"/>
                    <a:gd name="connsiteY32" fmla="*/ 3319780 h 3583940"/>
                    <a:gd name="connsiteX33" fmla="*/ 4295140 w 4617720"/>
                    <a:gd name="connsiteY33" fmla="*/ 3304540 h 3583940"/>
                    <a:gd name="connsiteX34" fmla="*/ 4020820 w 4617720"/>
                    <a:gd name="connsiteY34" fmla="*/ 3304540 h 3583940"/>
                    <a:gd name="connsiteX35" fmla="*/ 3914140 w 4617720"/>
                    <a:gd name="connsiteY35" fmla="*/ 3517900 h 3583940"/>
                    <a:gd name="connsiteX36" fmla="*/ 3868420 w 4617720"/>
                    <a:gd name="connsiteY36" fmla="*/ 3578860 h 3583940"/>
                    <a:gd name="connsiteX37" fmla="*/ 3822700 w 4617720"/>
                    <a:gd name="connsiteY37" fmla="*/ 3548380 h 3583940"/>
                    <a:gd name="connsiteX38" fmla="*/ 2237740 w 4617720"/>
                    <a:gd name="connsiteY38" fmla="*/ 3456940 h 3583940"/>
                    <a:gd name="connsiteX39" fmla="*/ 1963420 w 4617720"/>
                    <a:gd name="connsiteY39" fmla="*/ 3304540 h 3583940"/>
                    <a:gd name="connsiteX40" fmla="*/ 1734820 w 4617720"/>
                    <a:gd name="connsiteY40" fmla="*/ 3228340 h 3583940"/>
                    <a:gd name="connsiteX41" fmla="*/ 469900 w 4617720"/>
                    <a:gd name="connsiteY41" fmla="*/ 3243580 h 3583940"/>
                    <a:gd name="connsiteX42" fmla="*/ 73660 w 4617720"/>
                    <a:gd name="connsiteY42" fmla="*/ 3228340 h 3583940"/>
                    <a:gd name="connsiteX43" fmla="*/ 27940 w 4617720"/>
                    <a:gd name="connsiteY43" fmla="*/ 3075940 h 3583940"/>
                    <a:gd name="connsiteX44" fmla="*/ 165100 w 4617720"/>
                    <a:gd name="connsiteY44" fmla="*/ 2816860 h 3583940"/>
                    <a:gd name="connsiteX45" fmla="*/ 180340 w 4617720"/>
                    <a:gd name="connsiteY45" fmla="*/ 2649220 h 3583940"/>
                    <a:gd name="connsiteX46" fmla="*/ 104140 w 4617720"/>
                    <a:gd name="connsiteY46" fmla="*/ 2557780 h 3583940"/>
                    <a:gd name="connsiteX47" fmla="*/ 241300 w 4617720"/>
                    <a:gd name="connsiteY47" fmla="*/ 2222500 h 3583940"/>
                    <a:gd name="connsiteX48" fmla="*/ 424180 w 4617720"/>
                    <a:gd name="connsiteY48" fmla="*/ 1917700 h 3583940"/>
                    <a:gd name="connsiteX49" fmla="*/ 500380 w 4617720"/>
                    <a:gd name="connsiteY49" fmla="*/ 1643380 h 3583940"/>
                    <a:gd name="connsiteX50" fmla="*/ 546100 w 4617720"/>
                    <a:gd name="connsiteY50" fmla="*/ 1521460 h 3583940"/>
                    <a:gd name="connsiteX51" fmla="*/ 317500 w 4617720"/>
                    <a:gd name="connsiteY51" fmla="*/ 1384300 h 3583940"/>
                    <a:gd name="connsiteX52" fmla="*/ 119380 w 4617720"/>
                    <a:gd name="connsiteY52" fmla="*/ 1384300 h 3583940"/>
                    <a:gd name="connsiteX53" fmla="*/ 195580 w 4617720"/>
                    <a:gd name="connsiteY53" fmla="*/ 1109980 h 3583940"/>
                    <a:gd name="connsiteX54" fmla="*/ 271780 w 4617720"/>
                    <a:gd name="connsiteY54" fmla="*/ 896620 h 3583940"/>
                    <a:gd name="connsiteX55" fmla="*/ 271780 w 4617720"/>
                    <a:gd name="connsiteY55" fmla="*/ 744220 h 3583940"/>
                    <a:gd name="connsiteX56" fmla="*/ 317500 w 4617720"/>
                    <a:gd name="connsiteY56" fmla="*/ 652780 h 3583940"/>
                    <a:gd name="connsiteX57" fmla="*/ 363220 w 4617720"/>
                    <a:gd name="connsiteY57" fmla="*/ 622300 h 35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617720" h="3583940">
                      <a:moveTo>
                        <a:pt x="363220" y="622300"/>
                      </a:moveTo>
                      <a:cubicBezTo>
                        <a:pt x="477520" y="665480"/>
                        <a:pt x="861060" y="838200"/>
                        <a:pt x="1003300" y="911860"/>
                      </a:cubicBezTo>
                      <a:cubicBezTo>
                        <a:pt x="1145540" y="985520"/>
                        <a:pt x="1160780" y="1064260"/>
                        <a:pt x="1216660" y="1064260"/>
                      </a:cubicBezTo>
                      <a:cubicBezTo>
                        <a:pt x="1272540" y="1064260"/>
                        <a:pt x="1259840" y="919480"/>
                        <a:pt x="1338580" y="911860"/>
                      </a:cubicBezTo>
                      <a:cubicBezTo>
                        <a:pt x="1417320" y="904240"/>
                        <a:pt x="1602740" y="1010920"/>
                        <a:pt x="1689100" y="1018540"/>
                      </a:cubicBezTo>
                      <a:cubicBezTo>
                        <a:pt x="1775460" y="1026160"/>
                        <a:pt x="1813560" y="962660"/>
                        <a:pt x="1856740" y="957580"/>
                      </a:cubicBezTo>
                      <a:cubicBezTo>
                        <a:pt x="1899920" y="952500"/>
                        <a:pt x="1897380" y="998220"/>
                        <a:pt x="1948180" y="988060"/>
                      </a:cubicBezTo>
                      <a:cubicBezTo>
                        <a:pt x="1998980" y="977900"/>
                        <a:pt x="2098040" y="916940"/>
                        <a:pt x="2161540" y="896620"/>
                      </a:cubicBezTo>
                      <a:cubicBezTo>
                        <a:pt x="2225040" y="876300"/>
                        <a:pt x="2280920" y="876300"/>
                        <a:pt x="2329180" y="866140"/>
                      </a:cubicBezTo>
                      <a:cubicBezTo>
                        <a:pt x="2377440" y="855980"/>
                        <a:pt x="2420620" y="881380"/>
                        <a:pt x="2451100" y="835660"/>
                      </a:cubicBezTo>
                      <a:cubicBezTo>
                        <a:pt x="2481580" y="789940"/>
                        <a:pt x="2506980" y="680720"/>
                        <a:pt x="2512060" y="591820"/>
                      </a:cubicBezTo>
                      <a:cubicBezTo>
                        <a:pt x="2517140" y="502920"/>
                        <a:pt x="2473960" y="355600"/>
                        <a:pt x="2481580" y="302260"/>
                      </a:cubicBezTo>
                      <a:cubicBezTo>
                        <a:pt x="2489200" y="248920"/>
                        <a:pt x="2540000" y="299720"/>
                        <a:pt x="2557780" y="271780"/>
                      </a:cubicBezTo>
                      <a:cubicBezTo>
                        <a:pt x="2575560" y="243840"/>
                        <a:pt x="2537460" y="165100"/>
                        <a:pt x="2588260" y="134620"/>
                      </a:cubicBezTo>
                      <a:cubicBezTo>
                        <a:pt x="2639060" y="104140"/>
                        <a:pt x="2794000" y="106680"/>
                        <a:pt x="2862580" y="88900"/>
                      </a:cubicBezTo>
                      <a:cubicBezTo>
                        <a:pt x="2931160" y="71120"/>
                        <a:pt x="2943860" y="38100"/>
                        <a:pt x="2999740" y="27940"/>
                      </a:cubicBezTo>
                      <a:cubicBezTo>
                        <a:pt x="3055620" y="17780"/>
                        <a:pt x="3141980" y="0"/>
                        <a:pt x="3197860" y="27940"/>
                      </a:cubicBezTo>
                      <a:cubicBezTo>
                        <a:pt x="3253740" y="55880"/>
                        <a:pt x="3324860" y="132080"/>
                        <a:pt x="3335020" y="195580"/>
                      </a:cubicBezTo>
                      <a:cubicBezTo>
                        <a:pt x="3345180" y="259080"/>
                        <a:pt x="3258820" y="325120"/>
                        <a:pt x="3258820" y="408940"/>
                      </a:cubicBezTo>
                      <a:cubicBezTo>
                        <a:pt x="3258820" y="492760"/>
                        <a:pt x="3246120" y="571500"/>
                        <a:pt x="3335020" y="698500"/>
                      </a:cubicBezTo>
                      <a:cubicBezTo>
                        <a:pt x="3423920" y="825500"/>
                        <a:pt x="3700780" y="1056640"/>
                        <a:pt x="3792220" y="1170940"/>
                      </a:cubicBezTo>
                      <a:cubicBezTo>
                        <a:pt x="3883660" y="1285240"/>
                        <a:pt x="3812540" y="1303020"/>
                        <a:pt x="3883660" y="1384300"/>
                      </a:cubicBezTo>
                      <a:cubicBezTo>
                        <a:pt x="3954780" y="1465580"/>
                        <a:pt x="4152900" y="1574800"/>
                        <a:pt x="4218940" y="1658620"/>
                      </a:cubicBezTo>
                      <a:cubicBezTo>
                        <a:pt x="4284980" y="1742440"/>
                        <a:pt x="4236720" y="1826260"/>
                        <a:pt x="4279900" y="1887220"/>
                      </a:cubicBezTo>
                      <a:cubicBezTo>
                        <a:pt x="4323080" y="1948180"/>
                        <a:pt x="4432300" y="1960880"/>
                        <a:pt x="4478020" y="2024380"/>
                      </a:cubicBezTo>
                      <a:cubicBezTo>
                        <a:pt x="4523740" y="2087880"/>
                        <a:pt x="4531360" y="2214880"/>
                        <a:pt x="4554220" y="2268220"/>
                      </a:cubicBezTo>
                      <a:cubicBezTo>
                        <a:pt x="4577080" y="2321560"/>
                        <a:pt x="4617720" y="2311400"/>
                        <a:pt x="4615180" y="2344420"/>
                      </a:cubicBezTo>
                      <a:cubicBezTo>
                        <a:pt x="4612640" y="2377440"/>
                        <a:pt x="4556760" y="2420620"/>
                        <a:pt x="4538980" y="2466340"/>
                      </a:cubicBezTo>
                      <a:cubicBezTo>
                        <a:pt x="4521200" y="2512060"/>
                        <a:pt x="4521200" y="2570480"/>
                        <a:pt x="4508500" y="2618740"/>
                      </a:cubicBezTo>
                      <a:cubicBezTo>
                        <a:pt x="4495800" y="2667000"/>
                        <a:pt x="4475480" y="2707640"/>
                        <a:pt x="4462780" y="2755900"/>
                      </a:cubicBezTo>
                      <a:cubicBezTo>
                        <a:pt x="4450080" y="2804160"/>
                        <a:pt x="4447540" y="2844800"/>
                        <a:pt x="4432300" y="2908300"/>
                      </a:cubicBezTo>
                      <a:cubicBezTo>
                        <a:pt x="4417060" y="2971800"/>
                        <a:pt x="4384040" y="3068320"/>
                        <a:pt x="4371340" y="3136900"/>
                      </a:cubicBezTo>
                      <a:cubicBezTo>
                        <a:pt x="4358640" y="3205480"/>
                        <a:pt x="4368800" y="3291840"/>
                        <a:pt x="4356100" y="3319780"/>
                      </a:cubicBezTo>
                      <a:cubicBezTo>
                        <a:pt x="4343400" y="3347720"/>
                        <a:pt x="4351020" y="3307080"/>
                        <a:pt x="4295140" y="3304540"/>
                      </a:cubicBezTo>
                      <a:cubicBezTo>
                        <a:pt x="4239260" y="3302000"/>
                        <a:pt x="4084320" y="3268980"/>
                        <a:pt x="4020820" y="3304540"/>
                      </a:cubicBezTo>
                      <a:cubicBezTo>
                        <a:pt x="3957320" y="3340100"/>
                        <a:pt x="3939540" y="3472180"/>
                        <a:pt x="3914140" y="3517900"/>
                      </a:cubicBezTo>
                      <a:cubicBezTo>
                        <a:pt x="3888740" y="3563620"/>
                        <a:pt x="3883660" y="3573780"/>
                        <a:pt x="3868420" y="3578860"/>
                      </a:cubicBezTo>
                      <a:cubicBezTo>
                        <a:pt x="3853180" y="3583940"/>
                        <a:pt x="4094480" y="3568700"/>
                        <a:pt x="3822700" y="3548380"/>
                      </a:cubicBezTo>
                      <a:cubicBezTo>
                        <a:pt x="3550920" y="3528060"/>
                        <a:pt x="2547620" y="3497580"/>
                        <a:pt x="2237740" y="3456940"/>
                      </a:cubicBezTo>
                      <a:cubicBezTo>
                        <a:pt x="1927860" y="3416300"/>
                        <a:pt x="2047240" y="3342640"/>
                        <a:pt x="1963420" y="3304540"/>
                      </a:cubicBezTo>
                      <a:cubicBezTo>
                        <a:pt x="1879600" y="3266440"/>
                        <a:pt x="1983740" y="3238500"/>
                        <a:pt x="1734820" y="3228340"/>
                      </a:cubicBezTo>
                      <a:cubicBezTo>
                        <a:pt x="1485900" y="3218180"/>
                        <a:pt x="746760" y="3243580"/>
                        <a:pt x="469900" y="3243580"/>
                      </a:cubicBezTo>
                      <a:cubicBezTo>
                        <a:pt x="193040" y="3243580"/>
                        <a:pt x="147320" y="3256280"/>
                        <a:pt x="73660" y="3228340"/>
                      </a:cubicBezTo>
                      <a:cubicBezTo>
                        <a:pt x="0" y="3200400"/>
                        <a:pt x="12700" y="3144520"/>
                        <a:pt x="27940" y="3075940"/>
                      </a:cubicBezTo>
                      <a:cubicBezTo>
                        <a:pt x="43180" y="3007360"/>
                        <a:pt x="139700" y="2887980"/>
                        <a:pt x="165100" y="2816860"/>
                      </a:cubicBezTo>
                      <a:cubicBezTo>
                        <a:pt x="190500" y="2745740"/>
                        <a:pt x="190500" y="2692400"/>
                        <a:pt x="180340" y="2649220"/>
                      </a:cubicBezTo>
                      <a:cubicBezTo>
                        <a:pt x="170180" y="2606040"/>
                        <a:pt x="93980" y="2628900"/>
                        <a:pt x="104140" y="2557780"/>
                      </a:cubicBezTo>
                      <a:cubicBezTo>
                        <a:pt x="114300" y="2486660"/>
                        <a:pt x="187960" y="2329180"/>
                        <a:pt x="241300" y="2222500"/>
                      </a:cubicBezTo>
                      <a:cubicBezTo>
                        <a:pt x="294640" y="2115820"/>
                        <a:pt x="381000" y="2014220"/>
                        <a:pt x="424180" y="1917700"/>
                      </a:cubicBezTo>
                      <a:cubicBezTo>
                        <a:pt x="467360" y="1821180"/>
                        <a:pt x="480060" y="1709420"/>
                        <a:pt x="500380" y="1643380"/>
                      </a:cubicBezTo>
                      <a:cubicBezTo>
                        <a:pt x="520700" y="1577340"/>
                        <a:pt x="576580" y="1564640"/>
                        <a:pt x="546100" y="1521460"/>
                      </a:cubicBezTo>
                      <a:cubicBezTo>
                        <a:pt x="515620" y="1478280"/>
                        <a:pt x="388620" y="1407160"/>
                        <a:pt x="317500" y="1384300"/>
                      </a:cubicBezTo>
                      <a:cubicBezTo>
                        <a:pt x="246380" y="1361440"/>
                        <a:pt x="139700" y="1430020"/>
                        <a:pt x="119380" y="1384300"/>
                      </a:cubicBezTo>
                      <a:cubicBezTo>
                        <a:pt x="99060" y="1338580"/>
                        <a:pt x="170180" y="1191260"/>
                        <a:pt x="195580" y="1109980"/>
                      </a:cubicBezTo>
                      <a:cubicBezTo>
                        <a:pt x="220980" y="1028700"/>
                        <a:pt x="259080" y="957580"/>
                        <a:pt x="271780" y="896620"/>
                      </a:cubicBezTo>
                      <a:cubicBezTo>
                        <a:pt x="284480" y="835660"/>
                        <a:pt x="264160" y="784860"/>
                        <a:pt x="271780" y="744220"/>
                      </a:cubicBezTo>
                      <a:cubicBezTo>
                        <a:pt x="279400" y="703580"/>
                        <a:pt x="299720" y="673100"/>
                        <a:pt x="317500" y="652780"/>
                      </a:cubicBezTo>
                      <a:cubicBezTo>
                        <a:pt x="335280" y="632460"/>
                        <a:pt x="248920" y="579120"/>
                        <a:pt x="363220" y="622300"/>
                      </a:cubicBezTo>
                      <a:close/>
                    </a:path>
                  </a:pathLst>
                </a:custGeom>
                <a:noFill/>
                <a:ln w="76200">
                  <a:solidFill>
                    <a:srgbClr val="FF0000"/>
                  </a:solidFill>
                  <a:prstDash val="sysDot"/>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Freeform 38"/>
              <p:cNvSpPr>
                <a:spLocks noChangeAspect="1"/>
              </p:cNvSpPr>
              <p:nvPr/>
            </p:nvSpPr>
            <p:spPr>
              <a:xfrm>
                <a:off x="2514600" y="2362200"/>
                <a:ext cx="1752600" cy="2957261"/>
              </a:xfrm>
              <a:custGeom>
                <a:avLst/>
                <a:gdLst>
                  <a:gd name="connsiteX0" fmla="*/ 749300 w 1104900"/>
                  <a:gd name="connsiteY0" fmla="*/ 121920 h 1864360"/>
                  <a:gd name="connsiteX1" fmla="*/ 474980 w 1104900"/>
                  <a:gd name="connsiteY1" fmla="*/ 0 h 1864360"/>
                  <a:gd name="connsiteX2" fmla="*/ 292100 w 1104900"/>
                  <a:gd name="connsiteY2" fmla="*/ 121920 h 1864360"/>
                  <a:gd name="connsiteX3" fmla="*/ 322580 w 1104900"/>
                  <a:gd name="connsiteY3" fmla="*/ 182880 h 1864360"/>
                  <a:gd name="connsiteX4" fmla="*/ 261620 w 1104900"/>
                  <a:gd name="connsiteY4" fmla="*/ 335280 h 1864360"/>
                  <a:gd name="connsiteX5" fmla="*/ 124460 w 1104900"/>
                  <a:gd name="connsiteY5" fmla="*/ 487680 h 1864360"/>
                  <a:gd name="connsiteX6" fmla="*/ 139700 w 1104900"/>
                  <a:gd name="connsiteY6" fmla="*/ 609600 h 1864360"/>
                  <a:gd name="connsiteX7" fmla="*/ 17780 w 1104900"/>
                  <a:gd name="connsiteY7" fmla="*/ 731520 h 1864360"/>
                  <a:gd name="connsiteX8" fmla="*/ 33020 w 1104900"/>
                  <a:gd name="connsiteY8" fmla="*/ 944880 h 1864360"/>
                  <a:gd name="connsiteX9" fmla="*/ 185420 w 1104900"/>
                  <a:gd name="connsiteY9" fmla="*/ 1143000 h 1864360"/>
                  <a:gd name="connsiteX10" fmla="*/ 185420 w 1104900"/>
                  <a:gd name="connsiteY10" fmla="*/ 1310640 h 1864360"/>
                  <a:gd name="connsiteX11" fmla="*/ 353060 w 1104900"/>
                  <a:gd name="connsiteY11" fmla="*/ 1402080 h 1864360"/>
                  <a:gd name="connsiteX12" fmla="*/ 429260 w 1104900"/>
                  <a:gd name="connsiteY12" fmla="*/ 1356360 h 1864360"/>
                  <a:gd name="connsiteX13" fmla="*/ 993140 w 1104900"/>
                  <a:gd name="connsiteY13" fmla="*/ 1813560 h 1864360"/>
                  <a:gd name="connsiteX14" fmla="*/ 1038860 w 1104900"/>
                  <a:gd name="connsiteY14" fmla="*/ 1661160 h 1864360"/>
                  <a:gd name="connsiteX15" fmla="*/ 1038860 w 1104900"/>
                  <a:gd name="connsiteY15" fmla="*/ 1539240 h 1864360"/>
                  <a:gd name="connsiteX16" fmla="*/ 1099820 w 1104900"/>
                  <a:gd name="connsiteY16" fmla="*/ 1341120 h 1864360"/>
                  <a:gd name="connsiteX17" fmla="*/ 1069340 w 1104900"/>
                  <a:gd name="connsiteY17" fmla="*/ 1158240 h 1864360"/>
                  <a:gd name="connsiteX18" fmla="*/ 993140 w 1104900"/>
                  <a:gd name="connsiteY18" fmla="*/ 944880 h 1864360"/>
                  <a:gd name="connsiteX19" fmla="*/ 886460 w 1104900"/>
                  <a:gd name="connsiteY19" fmla="*/ 701040 h 1864360"/>
                  <a:gd name="connsiteX20" fmla="*/ 810260 w 1104900"/>
                  <a:gd name="connsiteY20" fmla="*/ 259080 h 1864360"/>
                  <a:gd name="connsiteX21" fmla="*/ 749300 w 1104900"/>
                  <a:gd name="connsiteY21" fmla="*/ 121920 h 18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4900" h="1864360">
                    <a:moveTo>
                      <a:pt x="749300" y="121920"/>
                    </a:moveTo>
                    <a:cubicBezTo>
                      <a:pt x="693420" y="78740"/>
                      <a:pt x="551180" y="0"/>
                      <a:pt x="474980" y="0"/>
                    </a:cubicBezTo>
                    <a:cubicBezTo>
                      <a:pt x="398780" y="0"/>
                      <a:pt x="317500" y="91440"/>
                      <a:pt x="292100" y="121920"/>
                    </a:cubicBezTo>
                    <a:cubicBezTo>
                      <a:pt x="266700" y="152400"/>
                      <a:pt x="327660" y="147320"/>
                      <a:pt x="322580" y="182880"/>
                    </a:cubicBezTo>
                    <a:cubicBezTo>
                      <a:pt x="317500" y="218440"/>
                      <a:pt x="294640" y="284480"/>
                      <a:pt x="261620" y="335280"/>
                    </a:cubicBezTo>
                    <a:cubicBezTo>
                      <a:pt x="228600" y="386080"/>
                      <a:pt x="144780" y="441960"/>
                      <a:pt x="124460" y="487680"/>
                    </a:cubicBezTo>
                    <a:cubicBezTo>
                      <a:pt x="104140" y="533400"/>
                      <a:pt x="157480" y="568960"/>
                      <a:pt x="139700" y="609600"/>
                    </a:cubicBezTo>
                    <a:cubicBezTo>
                      <a:pt x="121920" y="650240"/>
                      <a:pt x="35560" y="675640"/>
                      <a:pt x="17780" y="731520"/>
                    </a:cubicBezTo>
                    <a:cubicBezTo>
                      <a:pt x="0" y="787400"/>
                      <a:pt x="5080" y="876300"/>
                      <a:pt x="33020" y="944880"/>
                    </a:cubicBezTo>
                    <a:cubicBezTo>
                      <a:pt x="60960" y="1013460"/>
                      <a:pt x="160020" y="1082040"/>
                      <a:pt x="185420" y="1143000"/>
                    </a:cubicBezTo>
                    <a:cubicBezTo>
                      <a:pt x="210820" y="1203960"/>
                      <a:pt x="157480" y="1267460"/>
                      <a:pt x="185420" y="1310640"/>
                    </a:cubicBezTo>
                    <a:cubicBezTo>
                      <a:pt x="213360" y="1353820"/>
                      <a:pt x="312420" y="1394460"/>
                      <a:pt x="353060" y="1402080"/>
                    </a:cubicBezTo>
                    <a:cubicBezTo>
                      <a:pt x="393700" y="1409700"/>
                      <a:pt x="322580" y="1287780"/>
                      <a:pt x="429260" y="1356360"/>
                    </a:cubicBezTo>
                    <a:cubicBezTo>
                      <a:pt x="535940" y="1424940"/>
                      <a:pt x="891540" y="1762760"/>
                      <a:pt x="993140" y="1813560"/>
                    </a:cubicBezTo>
                    <a:cubicBezTo>
                      <a:pt x="1094740" y="1864360"/>
                      <a:pt x="1031240" y="1706880"/>
                      <a:pt x="1038860" y="1661160"/>
                    </a:cubicBezTo>
                    <a:cubicBezTo>
                      <a:pt x="1046480" y="1615440"/>
                      <a:pt x="1028700" y="1592580"/>
                      <a:pt x="1038860" y="1539240"/>
                    </a:cubicBezTo>
                    <a:cubicBezTo>
                      <a:pt x="1049020" y="1485900"/>
                      <a:pt x="1094740" y="1404620"/>
                      <a:pt x="1099820" y="1341120"/>
                    </a:cubicBezTo>
                    <a:cubicBezTo>
                      <a:pt x="1104900" y="1277620"/>
                      <a:pt x="1087120" y="1224280"/>
                      <a:pt x="1069340" y="1158240"/>
                    </a:cubicBezTo>
                    <a:cubicBezTo>
                      <a:pt x="1051560" y="1092200"/>
                      <a:pt x="1023620" y="1021080"/>
                      <a:pt x="993140" y="944880"/>
                    </a:cubicBezTo>
                    <a:cubicBezTo>
                      <a:pt x="962660" y="868680"/>
                      <a:pt x="916940" y="815340"/>
                      <a:pt x="886460" y="701040"/>
                    </a:cubicBezTo>
                    <a:cubicBezTo>
                      <a:pt x="855980" y="586740"/>
                      <a:pt x="828040" y="360680"/>
                      <a:pt x="810260" y="259080"/>
                    </a:cubicBezTo>
                    <a:cubicBezTo>
                      <a:pt x="792480" y="157480"/>
                      <a:pt x="805180" y="165100"/>
                      <a:pt x="749300" y="121920"/>
                    </a:cubicBezTo>
                    <a:close/>
                  </a:path>
                </a:pathLst>
              </a:custGeom>
              <a:solidFill>
                <a:srgbClr val="FF66CC"/>
              </a:solidFill>
              <a:ln w="63500">
                <a:solidFill>
                  <a:schemeClr val="tx1">
                    <a:alpha val="75000"/>
                  </a:schemeClr>
                </a:solidFill>
              </a:ln>
              <a:effectLst>
                <a:outerShdw dist="508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1993392" y="1271016"/>
              <a:ext cx="508473" cy="477054"/>
              <a:chOff x="-971226" y="1885146"/>
              <a:chExt cx="508473" cy="477054"/>
            </a:xfrm>
          </p:grpSpPr>
          <p:pic>
            <p:nvPicPr>
              <p:cNvPr id="48" name="Picture 2"/>
              <p:cNvPicPr>
                <a:picLocks noChangeAspect="1" noChangeArrowheads="1"/>
              </p:cNvPicPr>
              <p:nvPr/>
            </p:nvPicPr>
            <p:blipFill>
              <a:blip r:embed="rId2"/>
              <a:srcRect l="24299" t="8797" r="71028" b="83663"/>
              <a:stretch>
                <a:fillRect/>
              </a:stretch>
            </p:blipFill>
            <p:spPr bwMode="auto">
              <a:xfrm>
                <a:off x="-914400" y="1905000"/>
                <a:ext cx="381000" cy="457200"/>
              </a:xfrm>
              <a:prstGeom prst="rect">
                <a:avLst/>
              </a:prstGeom>
              <a:noFill/>
              <a:ln w="9525">
                <a:noFill/>
                <a:miter lim="800000"/>
                <a:headEnd/>
                <a:tailEnd/>
              </a:ln>
              <a:effectLst/>
            </p:spPr>
          </p:pic>
          <p:sp>
            <p:nvSpPr>
              <p:cNvPr id="49" name="TextBox 48"/>
              <p:cNvSpPr txBox="1"/>
              <p:nvPr/>
            </p:nvSpPr>
            <p:spPr>
              <a:xfrm>
                <a:off x="-971226" y="1885146"/>
                <a:ext cx="508473" cy="477054"/>
              </a:xfrm>
              <a:prstGeom prst="rect">
                <a:avLst/>
              </a:prstGeom>
              <a:noFill/>
            </p:spPr>
            <p:txBody>
              <a:bodyPr wrap="none" rtlCol="0">
                <a:spAutoFit/>
              </a:bodyPr>
              <a:lstStyle/>
              <a:p>
                <a:r>
                  <a:rPr lang="en-US" sz="2500" b="1" dirty="0" smtClean="0"/>
                  <a:t>30</a:t>
                </a:r>
                <a:endParaRPr lang="en-US" sz="2500" b="1" dirty="0"/>
              </a:p>
            </p:txBody>
          </p:sp>
        </p:grpSp>
      </p:grpSp>
      <p:grpSp>
        <p:nvGrpSpPr>
          <p:cNvPr id="2" name="Group 25"/>
          <p:cNvGrpSpPr/>
          <p:nvPr/>
        </p:nvGrpSpPr>
        <p:grpSpPr>
          <a:xfrm>
            <a:off x="533400" y="774809"/>
            <a:ext cx="7927848" cy="6134566"/>
            <a:chOff x="533400" y="774809"/>
            <a:chExt cx="7927848" cy="6134566"/>
          </a:xfrm>
        </p:grpSpPr>
        <p:grpSp>
          <p:nvGrpSpPr>
            <p:cNvPr id="3" name="Group 17"/>
            <p:cNvGrpSpPr/>
            <p:nvPr/>
          </p:nvGrpSpPr>
          <p:grpSpPr>
            <a:xfrm>
              <a:off x="533400" y="774809"/>
              <a:ext cx="7927848" cy="6134566"/>
              <a:chOff x="533400" y="774809"/>
              <a:chExt cx="7927848" cy="6134566"/>
            </a:xfrm>
          </p:grpSpPr>
          <p:grpSp>
            <p:nvGrpSpPr>
              <p:cNvPr id="6" name="Group 41"/>
              <p:cNvGrpSpPr>
                <a:grpSpLocks noChangeAspect="1"/>
              </p:cNvGrpSpPr>
              <p:nvPr/>
            </p:nvGrpSpPr>
            <p:grpSpPr>
              <a:xfrm>
                <a:off x="533400" y="774809"/>
                <a:ext cx="7927848" cy="6083192"/>
                <a:chOff x="0" y="1244905"/>
                <a:chExt cx="7315200" cy="5613095"/>
              </a:xfrm>
            </p:grpSpPr>
            <p:pic>
              <p:nvPicPr>
                <p:cNvPr id="21" name="Picture 20"/>
                <p:cNvPicPr>
                  <a:picLocks noChangeAspect="1" noChangeArrowheads="1"/>
                </p:cNvPicPr>
                <p:nvPr/>
              </p:nvPicPr>
              <p:blipFill>
                <a:blip r:embed="rId3"/>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22" name="Rectangle 21"/>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sp>
          <p:nvSpPr>
            <p:cNvPr id="24" name="Freeform 23"/>
            <p:cNvSpPr/>
            <p:nvPr/>
          </p:nvSpPr>
          <p:spPr>
            <a:xfrm>
              <a:off x="3687711" y="2438400"/>
              <a:ext cx="1348232" cy="967822"/>
            </a:xfrm>
            <a:custGeom>
              <a:avLst/>
              <a:gdLst>
                <a:gd name="connsiteX0" fmla="*/ 1430694 w 2684106"/>
                <a:gd name="connsiteY0" fmla="*/ 192832 h 1926772"/>
                <a:gd name="connsiteX1" fmla="*/ 1654628 w 2684106"/>
                <a:gd name="connsiteY1" fmla="*/ 314130 h 1926772"/>
                <a:gd name="connsiteX2" fmla="*/ 1747934 w 2684106"/>
                <a:gd name="connsiteY2" fmla="*/ 360783 h 1926772"/>
                <a:gd name="connsiteX3" fmla="*/ 1934547 w 2684106"/>
                <a:gd name="connsiteY3" fmla="*/ 258147 h 1926772"/>
                <a:gd name="connsiteX4" fmla="*/ 2093167 w 2684106"/>
                <a:gd name="connsiteY4" fmla="*/ 267477 h 1926772"/>
                <a:gd name="connsiteX5" fmla="*/ 2121159 w 2684106"/>
                <a:gd name="connsiteY5" fmla="*/ 146179 h 1926772"/>
                <a:gd name="connsiteX6" fmla="*/ 2233126 w 2684106"/>
                <a:gd name="connsiteY6" fmla="*/ 6220 h 1926772"/>
                <a:gd name="connsiteX7" fmla="*/ 2279779 w 2684106"/>
                <a:gd name="connsiteY7" fmla="*/ 108857 h 1926772"/>
                <a:gd name="connsiteX8" fmla="*/ 2587690 w 2684106"/>
                <a:gd name="connsiteY8" fmla="*/ 164840 h 1926772"/>
                <a:gd name="connsiteX9" fmla="*/ 2606351 w 2684106"/>
                <a:gd name="connsiteY9" fmla="*/ 295469 h 1926772"/>
                <a:gd name="connsiteX10" fmla="*/ 2597020 w 2684106"/>
                <a:gd name="connsiteY10" fmla="*/ 463420 h 1926772"/>
                <a:gd name="connsiteX11" fmla="*/ 2680996 w 2684106"/>
                <a:gd name="connsiteY11" fmla="*/ 556726 h 1926772"/>
                <a:gd name="connsiteX12" fmla="*/ 2578359 w 2684106"/>
                <a:gd name="connsiteY12" fmla="*/ 622040 h 1926772"/>
                <a:gd name="connsiteX13" fmla="*/ 2541037 w 2684106"/>
                <a:gd name="connsiteY13" fmla="*/ 836645 h 1926772"/>
                <a:gd name="connsiteX14" fmla="*/ 2419739 w 2684106"/>
                <a:gd name="connsiteY14" fmla="*/ 808653 h 1926772"/>
                <a:gd name="connsiteX15" fmla="*/ 2354424 w 2684106"/>
                <a:gd name="connsiteY15" fmla="*/ 976604 h 1926772"/>
                <a:gd name="connsiteX16" fmla="*/ 2382416 w 2684106"/>
                <a:gd name="connsiteY16" fmla="*/ 1107232 h 1926772"/>
                <a:gd name="connsiteX17" fmla="*/ 2279779 w 2684106"/>
                <a:gd name="connsiteY17" fmla="*/ 1144555 h 1926772"/>
                <a:gd name="connsiteX18" fmla="*/ 2317102 w 2684106"/>
                <a:gd name="connsiteY18" fmla="*/ 1284514 h 1926772"/>
                <a:gd name="connsiteX19" fmla="*/ 2354424 w 2684106"/>
                <a:gd name="connsiteY19" fmla="*/ 1452465 h 1926772"/>
                <a:gd name="connsiteX20" fmla="*/ 2233126 w 2684106"/>
                <a:gd name="connsiteY20" fmla="*/ 1536440 h 1926772"/>
                <a:gd name="connsiteX21" fmla="*/ 2167812 w 2684106"/>
                <a:gd name="connsiteY21" fmla="*/ 1704392 h 1926772"/>
                <a:gd name="connsiteX22" fmla="*/ 1990530 w 2684106"/>
                <a:gd name="connsiteY22" fmla="*/ 1723053 h 1926772"/>
                <a:gd name="connsiteX23" fmla="*/ 1878563 w 2684106"/>
                <a:gd name="connsiteY23" fmla="*/ 1704392 h 1926772"/>
                <a:gd name="connsiteX24" fmla="*/ 1859902 w 2684106"/>
                <a:gd name="connsiteY24" fmla="*/ 1741714 h 1926772"/>
                <a:gd name="connsiteX25" fmla="*/ 1822579 w 2684106"/>
                <a:gd name="connsiteY25" fmla="*/ 1769706 h 1926772"/>
                <a:gd name="connsiteX26" fmla="*/ 1579983 w 2684106"/>
                <a:gd name="connsiteY26" fmla="*/ 1844351 h 1926772"/>
                <a:gd name="connsiteX27" fmla="*/ 1533330 w 2684106"/>
                <a:gd name="connsiteY27" fmla="*/ 1918996 h 1926772"/>
                <a:gd name="connsiteX28" fmla="*/ 1421363 w 2684106"/>
                <a:gd name="connsiteY28" fmla="*/ 1797698 h 1926772"/>
                <a:gd name="connsiteX29" fmla="*/ 1356049 w 2684106"/>
                <a:gd name="connsiteY29" fmla="*/ 1788367 h 1926772"/>
                <a:gd name="connsiteX30" fmla="*/ 1178767 w 2684106"/>
                <a:gd name="connsiteY30" fmla="*/ 1807028 h 1926772"/>
                <a:gd name="connsiteX31" fmla="*/ 1020147 w 2684106"/>
                <a:gd name="connsiteY31" fmla="*/ 1853681 h 1926772"/>
                <a:gd name="connsiteX32" fmla="*/ 908179 w 2684106"/>
                <a:gd name="connsiteY32" fmla="*/ 1825689 h 1926772"/>
                <a:gd name="connsiteX33" fmla="*/ 674914 w 2684106"/>
                <a:gd name="connsiteY33" fmla="*/ 1741714 h 1926772"/>
                <a:gd name="connsiteX34" fmla="*/ 497632 w 2684106"/>
                <a:gd name="connsiteY34" fmla="*/ 1723053 h 1926772"/>
                <a:gd name="connsiteX35" fmla="*/ 422988 w 2684106"/>
                <a:gd name="connsiteY35" fmla="*/ 1620416 h 1926772"/>
                <a:gd name="connsiteX36" fmla="*/ 394996 w 2684106"/>
                <a:gd name="connsiteY36" fmla="*/ 1461796 h 1926772"/>
                <a:gd name="connsiteX37" fmla="*/ 217714 w 2684106"/>
                <a:gd name="connsiteY37" fmla="*/ 1443134 h 1926772"/>
                <a:gd name="connsiteX38" fmla="*/ 143069 w 2684106"/>
                <a:gd name="connsiteY38" fmla="*/ 1573763 h 1926772"/>
                <a:gd name="connsiteX39" fmla="*/ 68424 w 2684106"/>
                <a:gd name="connsiteY39" fmla="*/ 1536440 h 1926772"/>
                <a:gd name="connsiteX40" fmla="*/ 124408 w 2684106"/>
                <a:gd name="connsiteY40" fmla="*/ 1443134 h 1926772"/>
                <a:gd name="connsiteX41" fmla="*/ 115077 w 2684106"/>
                <a:gd name="connsiteY41" fmla="*/ 1396481 h 1926772"/>
                <a:gd name="connsiteX42" fmla="*/ 3110 w 2684106"/>
                <a:gd name="connsiteY42" fmla="*/ 1377820 h 1926772"/>
                <a:gd name="connsiteX43" fmla="*/ 96416 w 2684106"/>
                <a:gd name="connsiteY43" fmla="*/ 1135224 h 1926772"/>
                <a:gd name="connsiteX44" fmla="*/ 208383 w 2684106"/>
                <a:gd name="connsiteY44" fmla="*/ 1228530 h 1926772"/>
                <a:gd name="connsiteX45" fmla="*/ 348343 w 2684106"/>
                <a:gd name="connsiteY45" fmla="*/ 1331167 h 1926772"/>
                <a:gd name="connsiteX46" fmla="*/ 385665 w 2684106"/>
                <a:gd name="connsiteY46" fmla="*/ 1181877 h 1926772"/>
                <a:gd name="connsiteX47" fmla="*/ 422988 w 2684106"/>
                <a:gd name="connsiteY47" fmla="*/ 1181877 h 1926772"/>
                <a:gd name="connsiteX48" fmla="*/ 581608 w 2684106"/>
                <a:gd name="connsiteY48" fmla="*/ 1004596 h 1926772"/>
                <a:gd name="connsiteX49" fmla="*/ 684245 w 2684106"/>
                <a:gd name="connsiteY49" fmla="*/ 827314 h 1926772"/>
                <a:gd name="connsiteX50" fmla="*/ 758890 w 2684106"/>
                <a:gd name="connsiteY50" fmla="*/ 724677 h 1926772"/>
                <a:gd name="connsiteX51" fmla="*/ 814873 w 2684106"/>
                <a:gd name="connsiteY51" fmla="*/ 566057 h 1926772"/>
                <a:gd name="connsiteX52" fmla="*/ 908179 w 2684106"/>
                <a:gd name="connsiteY52" fmla="*/ 678024 h 1926772"/>
                <a:gd name="connsiteX53" fmla="*/ 954832 w 2684106"/>
                <a:gd name="connsiteY53" fmla="*/ 538065 h 1926772"/>
                <a:gd name="connsiteX54" fmla="*/ 1020147 w 2684106"/>
                <a:gd name="connsiteY54" fmla="*/ 575387 h 1926772"/>
                <a:gd name="connsiteX55" fmla="*/ 1057469 w 2684106"/>
                <a:gd name="connsiteY55" fmla="*/ 519404 h 1926772"/>
                <a:gd name="connsiteX56" fmla="*/ 1104122 w 2684106"/>
                <a:gd name="connsiteY56" fmla="*/ 603379 h 1926772"/>
                <a:gd name="connsiteX57" fmla="*/ 1216090 w 2684106"/>
                <a:gd name="connsiteY57" fmla="*/ 500743 h 1926772"/>
                <a:gd name="connsiteX58" fmla="*/ 1346718 w 2684106"/>
                <a:gd name="connsiteY58" fmla="*/ 407436 h 1926772"/>
                <a:gd name="connsiteX59" fmla="*/ 1402702 w 2684106"/>
                <a:gd name="connsiteY59" fmla="*/ 239485 h 1926772"/>
                <a:gd name="connsiteX60" fmla="*/ 1430694 w 2684106"/>
                <a:gd name="connsiteY60" fmla="*/ 192832 h 192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84106" h="1926772">
                  <a:moveTo>
                    <a:pt x="1430694" y="192832"/>
                  </a:moveTo>
                  <a:cubicBezTo>
                    <a:pt x="1472682" y="205273"/>
                    <a:pt x="1601755" y="286138"/>
                    <a:pt x="1654628" y="314130"/>
                  </a:cubicBezTo>
                  <a:cubicBezTo>
                    <a:pt x="1707501" y="342122"/>
                    <a:pt x="1701281" y="370113"/>
                    <a:pt x="1747934" y="360783"/>
                  </a:cubicBezTo>
                  <a:cubicBezTo>
                    <a:pt x="1794587" y="351453"/>
                    <a:pt x="1877008" y="273698"/>
                    <a:pt x="1934547" y="258147"/>
                  </a:cubicBezTo>
                  <a:cubicBezTo>
                    <a:pt x="1992086" y="242596"/>
                    <a:pt x="2062065" y="286138"/>
                    <a:pt x="2093167" y="267477"/>
                  </a:cubicBezTo>
                  <a:cubicBezTo>
                    <a:pt x="2124269" y="248816"/>
                    <a:pt x="2097833" y="189722"/>
                    <a:pt x="2121159" y="146179"/>
                  </a:cubicBezTo>
                  <a:cubicBezTo>
                    <a:pt x="2144485" y="102636"/>
                    <a:pt x="2206690" y="12440"/>
                    <a:pt x="2233126" y="6220"/>
                  </a:cubicBezTo>
                  <a:cubicBezTo>
                    <a:pt x="2259562" y="0"/>
                    <a:pt x="2220685" y="82420"/>
                    <a:pt x="2279779" y="108857"/>
                  </a:cubicBezTo>
                  <a:cubicBezTo>
                    <a:pt x="2338873" y="135294"/>
                    <a:pt x="2533261" y="133738"/>
                    <a:pt x="2587690" y="164840"/>
                  </a:cubicBezTo>
                  <a:cubicBezTo>
                    <a:pt x="2642119" y="195942"/>
                    <a:pt x="2604796" y="245706"/>
                    <a:pt x="2606351" y="295469"/>
                  </a:cubicBezTo>
                  <a:cubicBezTo>
                    <a:pt x="2607906" y="345232"/>
                    <a:pt x="2584579" y="419877"/>
                    <a:pt x="2597020" y="463420"/>
                  </a:cubicBezTo>
                  <a:cubicBezTo>
                    <a:pt x="2609461" y="506963"/>
                    <a:pt x="2684106" y="530289"/>
                    <a:pt x="2680996" y="556726"/>
                  </a:cubicBezTo>
                  <a:cubicBezTo>
                    <a:pt x="2677886" y="583163"/>
                    <a:pt x="2601685" y="575387"/>
                    <a:pt x="2578359" y="622040"/>
                  </a:cubicBezTo>
                  <a:cubicBezTo>
                    <a:pt x="2555033" y="668693"/>
                    <a:pt x="2567474" y="805543"/>
                    <a:pt x="2541037" y="836645"/>
                  </a:cubicBezTo>
                  <a:cubicBezTo>
                    <a:pt x="2514600" y="867747"/>
                    <a:pt x="2450841" y="785327"/>
                    <a:pt x="2419739" y="808653"/>
                  </a:cubicBezTo>
                  <a:cubicBezTo>
                    <a:pt x="2388637" y="831979"/>
                    <a:pt x="2360645" y="926841"/>
                    <a:pt x="2354424" y="976604"/>
                  </a:cubicBezTo>
                  <a:cubicBezTo>
                    <a:pt x="2348204" y="1026367"/>
                    <a:pt x="2394857" y="1079240"/>
                    <a:pt x="2382416" y="1107232"/>
                  </a:cubicBezTo>
                  <a:cubicBezTo>
                    <a:pt x="2369975" y="1135224"/>
                    <a:pt x="2290665" y="1115008"/>
                    <a:pt x="2279779" y="1144555"/>
                  </a:cubicBezTo>
                  <a:cubicBezTo>
                    <a:pt x="2268893" y="1174102"/>
                    <a:pt x="2304661" y="1233196"/>
                    <a:pt x="2317102" y="1284514"/>
                  </a:cubicBezTo>
                  <a:cubicBezTo>
                    <a:pt x="2329543" y="1335832"/>
                    <a:pt x="2368420" y="1410477"/>
                    <a:pt x="2354424" y="1452465"/>
                  </a:cubicBezTo>
                  <a:cubicBezTo>
                    <a:pt x="2340428" y="1494453"/>
                    <a:pt x="2264228" y="1494452"/>
                    <a:pt x="2233126" y="1536440"/>
                  </a:cubicBezTo>
                  <a:cubicBezTo>
                    <a:pt x="2202024" y="1578428"/>
                    <a:pt x="2208245" y="1673290"/>
                    <a:pt x="2167812" y="1704392"/>
                  </a:cubicBezTo>
                  <a:cubicBezTo>
                    <a:pt x="2127379" y="1735494"/>
                    <a:pt x="2038738" y="1723053"/>
                    <a:pt x="1990530" y="1723053"/>
                  </a:cubicBezTo>
                  <a:cubicBezTo>
                    <a:pt x="1942322" y="1723053"/>
                    <a:pt x="1900334" y="1701282"/>
                    <a:pt x="1878563" y="1704392"/>
                  </a:cubicBezTo>
                  <a:cubicBezTo>
                    <a:pt x="1856792" y="1707502"/>
                    <a:pt x="1869233" y="1730828"/>
                    <a:pt x="1859902" y="1741714"/>
                  </a:cubicBezTo>
                  <a:cubicBezTo>
                    <a:pt x="1850571" y="1752600"/>
                    <a:pt x="1869232" y="1752600"/>
                    <a:pt x="1822579" y="1769706"/>
                  </a:cubicBezTo>
                  <a:cubicBezTo>
                    <a:pt x="1775926" y="1786812"/>
                    <a:pt x="1628191" y="1819469"/>
                    <a:pt x="1579983" y="1844351"/>
                  </a:cubicBezTo>
                  <a:cubicBezTo>
                    <a:pt x="1531775" y="1869233"/>
                    <a:pt x="1559767" y="1926772"/>
                    <a:pt x="1533330" y="1918996"/>
                  </a:cubicBezTo>
                  <a:cubicBezTo>
                    <a:pt x="1506893" y="1911221"/>
                    <a:pt x="1450910" y="1819469"/>
                    <a:pt x="1421363" y="1797698"/>
                  </a:cubicBezTo>
                  <a:cubicBezTo>
                    <a:pt x="1391816" y="1775927"/>
                    <a:pt x="1396482" y="1786812"/>
                    <a:pt x="1356049" y="1788367"/>
                  </a:cubicBezTo>
                  <a:cubicBezTo>
                    <a:pt x="1315616" y="1789922"/>
                    <a:pt x="1234751" y="1796142"/>
                    <a:pt x="1178767" y="1807028"/>
                  </a:cubicBezTo>
                  <a:cubicBezTo>
                    <a:pt x="1122783" y="1817914"/>
                    <a:pt x="1065245" y="1850571"/>
                    <a:pt x="1020147" y="1853681"/>
                  </a:cubicBezTo>
                  <a:cubicBezTo>
                    <a:pt x="975049" y="1856791"/>
                    <a:pt x="965718" y="1844350"/>
                    <a:pt x="908179" y="1825689"/>
                  </a:cubicBezTo>
                  <a:cubicBezTo>
                    <a:pt x="850640" y="1807028"/>
                    <a:pt x="743338" y="1758820"/>
                    <a:pt x="674914" y="1741714"/>
                  </a:cubicBezTo>
                  <a:cubicBezTo>
                    <a:pt x="606490" y="1724608"/>
                    <a:pt x="539620" y="1743269"/>
                    <a:pt x="497632" y="1723053"/>
                  </a:cubicBezTo>
                  <a:cubicBezTo>
                    <a:pt x="455644" y="1702837"/>
                    <a:pt x="440094" y="1663959"/>
                    <a:pt x="422988" y="1620416"/>
                  </a:cubicBezTo>
                  <a:cubicBezTo>
                    <a:pt x="405882" y="1576873"/>
                    <a:pt x="429208" y="1491343"/>
                    <a:pt x="394996" y="1461796"/>
                  </a:cubicBezTo>
                  <a:cubicBezTo>
                    <a:pt x="360784" y="1432249"/>
                    <a:pt x="259702" y="1424473"/>
                    <a:pt x="217714" y="1443134"/>
                  </a:cubicBezTo>
                  <a:cubicBezTo>
                    <a:pt x="175726" y="1461795"/>
                    <a:pt x="167951" y="1558212"/>
                    <a:pt x="143069" y="1573763"/>
                  </a:cubicBezTo>
                  <a:cubicBezTo>
                    <a:pt x="118187" y="1589314"/>
                    <a:pt x="71534" y="1558211"/>
                    <a:pt x="68424" y="1536440"/>
                  </a:cubicBezTo>
                  <a:cubicBezTo>
                    <a:pt x="65314" y="1514669"/>
                    <a:pt x="116633" y="1466461"/>
                    <a:pt x="124408" y="1443134"/>
                  </a:cubicBezTo>
                  <a:cubicBezTo>
                    <a:pt x="132184" y="1419808"/>
                    <a:pt x="135293" y="1407367"/>
                    <a:pt x="115077" y="1396481"/>
                  </a:cubicBezTo>
                  <a:cubicBezTo>
                    <a:pt x="94861" y="1385595"/>
                    <a:pt x="6220" y="1421363"/>
                    <a:pt x="3110" y="1377820"/>
                  </a:cubicBezTo>
                  <a:cubicBezTo>
                    <a:pt x="0" y="1334277"/>
                    <a:pt x="62204" y="1160106"/>
                    <a:pt x="96416" y="1135224"/>
                  </a:cubicBezTo>
                  <a:cubicBezTo>
                    <a:pt x="130628" y="1110342"/>
                    <a:pt x="166395" y="1195873"/>
                    <a:pt x="208383" y="1228530"/>
                  </a:cubicBezTo>
                  <a:cubicBezTo>
                    <a:pt x="250371" y="1261187"/>
                    <a:pt x="318796" y="1338942"/>
                    <a:pt x="348343" y="1331167"/>
                  </a:cubicBezTo>
                  <a:cubicBezTo>
                    <a:pt x="377890" y="1323392"/>
                    <a:pt x="373224" y="1206759"/>
                    <a:pt x="385665" y="1181877"/>
                  </a:cubicBezTo>
                  <a:cubicBezTo>
                    <a:pt x="398106" y="1156995"/>
                    <a:pt x="390331" y="1211424"/>
                    <a:pt x="422988" y="1181877"/>
                  </a:cubicBezTo>
                  <a:cubicBezTo>
                    <a:pt x="455645" y="1152330"/>
                    <a:pt x="538065" y="1063690"/>
                    <a:pt x="581608" y="1004596"/>
                  </a:cubicBezTo>
                  <a:cubicBezTo>
                    <a:pt x="625151" y="945502"/>
                    <a:pt x="654698" y="873967"/>
                    <a:pt x="684245" y="827314"/>
                  </a:cubicBezTo>
                  <a:cubicBezTo>
                    <a:pt x="713792" y="780661"/>
                    <a:pt x="737119" y="768220"/>
                    <a:pt x="758890" y="724677"/>
                  </a:cubicBezTo>
                  <a:cubicBezTo>
                    <a:pt x="780661" y="681134"/>
                    <a:pt x="789992" y="573832"/>
                    <a:pt x="814873" y="566057"/>
                  </a:cubicBezTo>
                  <a:cubicBezTo>
                    <a:pt x="839754" y="558282"/>
                    <a:pt x="884853" y="682689"/>
                    <a:pt x="908179" y="678024"/>
                  </a:cubicBezTo>
                  <a:cubicBezTo>
                    <a:pt x="931505" y="673359"/>
                    <a:pt x="936171" y="555171"/>
                    <a:pt x="954832" y="538065"/>
                  </a:cubicBezTo>
                  <a:cubicBezTo>
                    <a:pt x="973493" y="520959"/>
                    <a:pt x="1003041" y="578497"/>
                    <a:pt x="1020147" y="575387"/>
                  </a:cubicBezTo>
                  <a:cubicBezTo>
                    <a:pt x="1037253" y="572277"/>
                    <a:pt x="1043473" y="514739"/>
                    <a:pt x="1057469" y="519404"/>
                  </a:cubicBezTo>
                  <a:cubicBezTo>
                    <a:pt x="1071465" y="524069"/>
                    <a:pt x="1077685" y="606489"/>
                    <a:pt x="1104122" y="603379"/>
                  </a:cubicBezTo>
                  <a:cubicBezTo>
                    <a:pt x="1130559" y="600269"/>
                    <a:pt x="1175657" y="533400"/>
                    <a:pt x="1216090" y="500743"/>
                  </a:cubicBezTo>
                  <a:cubicBezTo>
                    <a:pt x="1256523" y="468086"/>
                    <a:pt x="1315616" y="450979"/>
                    <a:pt x="1346718" y="407436"/>
                  </a:cubicBezTo>
                  <a:cubicBezTo>
                    <a:pt x="1377820" y="363893"/>
                    <a:pt x="1391816" y="276807"/>
                    <a:pt x="1402702" y="239485"/>
                  </a:cubicBezTo>
                  <a:cubicBezTo>
                    <a:pt x="1413588" y="202163"/>
                    <a:pt x="1388706" y="180391"/>
                    <a:pt x="1430694" y="192832"/>
                  </a:cubicBezTo>
                  <a:close/>
                </a:path>
              </a:pathLst>
            </a:custGeom>
            <a:solidFill>
              <a:srgbClr val="DC690A"/>
            </a:solidFill>
            <a:ln w="63500">
              <a:solidFill>
                <a:schemeClr val="accent6">
                  <a:lumMod val="50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a:off x="3124200" y="3301538"/>
            <a:ext cx="3117273" cy="2337262"/>
          </a:xfrm>
          <a:custGeom>
            <a:avLst/>
            <a:gdLst>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263237 w 3117273"/>
              <a:gd name="connsiteY30" fmla="*/ 415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31" fmla="*/ 2191789 w 3117273"/>
              <a:gd name="connsiteY31" fmla="*/ 0 h 2244437"/>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2191789 w 3117273"/>
              <a:gd name="connsiteY32" fmla="*/ 16625 h 2261062"/>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1277389 w 3117273"/>
              <a:gd name="connsiteY32" fmla="*/ 0 h 2261062"/>
              <a:gd name="connsiteX33" fmla="*/ 2191789 w 3117273"/>
              <a:gd name="connsiteY33" fmla="*/ 16625 h 2261062"/>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77389 w 3117273"/>
              <a:gd name="connsiteY31" fmla="*/ 0 h 2337262"/>
              <a:gd name="connsiteX32" fmla="*/ 2191789 w 3117273"/>
              <a:gd name="connsiteY32" fmla="*/ 92825 h 233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17273" h="2337262">
                <a:moveTo>
                  <a:pt x="2191789" y="92825"/>
                </a:moveTo>
                <a:cubicBezTo>
                  <a:pt x="2220884" y="175952"/>
                  <a:pt x="2249979" y="259080"/>
                  <a:pt x="2308168" y="375458"/>
                </a:cubicBezTo>
                <a:cubicBezTo>
                  <a:pt x="2366357" y="491836"/>
                  <a:pt x="2421775" y="674716"/>
                  <a:pt x="2540924" y="791094"/>
                </a:cubicBezTo>
                <a:cubicBezTo>
                  <a:pt x="2660073" y="907472"/>
                  <a:pt x="2928851" y="1026622"/>
                  <a:pt x="3023062" y="1073727"/>
                </a:cubicBezTo>
                <a:cubicBezTo>
                  <a:pt x="3117273" y="1120832"/>
                  <a:pt x="3097876" y="1048789"/>
                  <a:pt x="3106189" y="1073727"/>
                </a:cubicBezTo>
                <a:cubicBezTo>
                  <a:pt x="3114502" y="1098665"/>
                  <a:pt x="3089564" y="1170709"/>
                  <a:pt x="3072939" y="1223356"/>
                </a:cubicBezTo>
                <a:cubicBezTo>
                  <a:pt x="3056314" y="1276003"/>
                  <a:pt x="3020292" y="1323109"/>
                  <a:pt x="3006437" y="1389611"/>
                </a:cubicBezTo>
                <a:cubicBezTo>
                  <a:pt x="2992582" y="1456113"/>
                  <a:pt x="2992582" y="1558636"/>
                  <a:pt x="2989811" y="1622367"/>
                </a:cubicBezTo>
                <a:cubicBezTo>
                  <a:pt x="2987040" y="1686098"/>
                  <a:pt x="3017520" y="1699952"/>
                  <a:pt x="2989811" y="1771996"/>
                </a:cubicBezTo>
                <a:cubicBezTo>
                  <a:pt x="2962102" y="1844040"/>
                  <a:pt x="2903913" y="1993669"/>
                  <a:pt x="2823557" y="2054629"/>
                </a:cubicBezTo>
                <a:cubicBezTo>
                  <a:pt x="2743201" y="2115589"/>
                  <a:pt x="2507673" y="2137756"/>
                  <a:pt x="2507673" y="2137756"/>
                </a:cubicBezTo>
                <a:cubicBezTo>
                  <a:pt x="2413462" y="2162694"/>
                  <a:pt x="2344189" y="2220883"/>
                  <a:pt x="2258291" y="2204258"/>
                </a:cubicBezTo>
                <a:cubicBezTo>
                  <a:pt x="2172393" y="2187633"/>
                  <a:pt x="2075411" y="2065712"/>
                  <a:pt x="1992284" y="2038003"/>
                </a:cubicBezTo>
                <a:cubicBezTo>
                  <a:pt x="1909157" y="2010294"/>
                  <a:pt x="1826030" y="2004752"/>
                  <a:pt x="1759528" y="2038003"/>
                </a:cubicBezTo>
                <a:cubicBezTo>
                  <a:pt x="1693026" y="2071254"/>
                  <a:pt x="1657004" y="2190404"/>
                  <a:pt x="1593273" y="2237509"/>
                </a:cubicBezTo>
                <a:cubicBezTo>
                  <a:pt x="1529542" y="2284614"/>
                  <a:pt x="1413164" y="2309552"/>
                  <a:pt x="1377142" y="2320636"/>
                </a:cubicBezTo>
                <a:cubicBezTo>
                  <a:pt x="1341120" y="2331720"/>
                  <a:pt x="1404851" y="2337262"/>
                  <a:pt x="1377142" y="2304011"/>
                </a:cubicBezTo>
                <a:cubicBezTo>
                  <a:pt x="1349433" y="2270760"/>
                  <a:pt x="1277390" y="2176549"/>
                  <a:pt x="1210888" y="2121131"/>
                </a:cubicBezTo>
                <a:cubicBezTo>
                  <a:pt x="1144386" y="2065713"/>
                  <a:pt x="1039091" y="1999211"/>
                  <a:pt x="978131" y="1971502"/>
                </a:cubicBezTo>
                <a:cubicBezTo>
                  <a:pt x="917171" y="1943793"/>
                  <a:pt x="914401" y="1960418"/>
                  <a:pt x="845128" y="1954876"/>
                </a:cubicBezTo>
                <a:cubicBezTo>
                  <a:pt x="775855" y="1949334"/>
                  <a:pt x="651164" y="1932709"/>
                  <a:pt x="562495" y="1938251"/>
                </a:cubicBezTo>
                <a:cubicBezTo>
                  <a:pt x="473826" y="1943793"/>
                  <a:pt x="379615" y="1990898"/>
                  <a:pt x="313113" y="1988127"/>
                </a:cubicBezTo>
                <a:cubicBezTo>
                  <a:pt x="246611" y="1985356"/>
                  <a:pt x="196735" y="1965960"/>
                  <a:pt x="163484" y="1921625"/>
                </a:cubicBezTo>
                <a:cubicBezTo>
                  <a:pt x="130233" y="1877290"/>
                  <a:pt x="116379" y="1805247"/>
                  <a:pt x="113608" y="1722120"/>
                </a:cubicBezTo>
                <a:cubicBezTo>
                  <a:pt x="110837" y="1638993"/>
                  <a:pt x="163485" y="1517073"/>
                  <a:pt x="146859" y="1422862"/>
                </a:cubicBezTo>
                <a:cubicBezTo>
                  <a:pt x="130233" y="1328651"/>
                  <a:pt x="27710" y="1220585"/>
                  <a:pt x="13855" y="1156854"/>
                </a:cubicBezTo>
                <a:cubicBezTo>
                  <a:pt x="0" y="1093123"/>
                  <a:pt x="49877" y="1082040"/>
                  <a:pt x="63731" y="1040476"/>
                </a:cubicBezTo>
                <a:cubicBezTo>
                  <a:pt x="77586" y="998913"/>
                  <a:pt x="83127" y="954579"/>
                  <a:pt x="96982" y="907473"/>
                </a:cubicBezTo>
                <a:cubicBezTo>
                  <a:pt x="110837" y="860368"/>
                  <a:pt x="146859" y="757843"/>
                  <a:pt x="146859" y="757843"/>
                </a:cubicBezTo>
                <a:cubicBezTo>
                  <a:pt x="163484" y="707967"/>
                  <a:pt x="126539" y="725977"/>
                  <a:pt x="196735" y="608214"/>
                </a:cubicBezTo>
                <a:cubicBezTo>
                  <a:pt x="266931" y="490451"/>
                  <a:pt x="390699" y="139931"/>
                  <a:pt x="568037" y="51262"/>
                </a:cubicBezTo>
                <a:lnTo>
                  <a:pt x="1277389" y="0"/>
                </a:lnTo>
                <a:lnTo>
                  <a:pt x="2191789" y="92825"/>
                </a:lnTo>
                <a:close/>
              </a:path>
            </a:pathLst>
          </a:custGeom>
          <a:solidFill>
            <a:schemeClr val="bg1">
              <a:lumMod val="50000"/>
              <a:alpha val="7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CREEK</a:t>
            </a:r>
          </a:p>
          <a:p>
            <a:pPr algn="ctr"/>
            <a:endParaRPr lang="en-US" sz="2800" b="1" dirty="0" smtClean="0"/>
          </a:p>
          <a:p>
            <a:pPr algn="ctr"/>
            <a:endParaRPr lang="en-US" sz="2800" b="1" dirty="0" smtClean="0"/>
          </a:p>
        </p:txBody>
      </p:sp>
      <p:sp>
        <p:nvSpPr>
          <p:cNvPr id="5" name="Rounded Rectangle 4"/>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a:spLocks noChangeAspect="1"/>
          </p:cNvSpPr>
          <p:nvPr/>
        </p:nvSpPr>
        <p:spPr>
          <a:xfrm>
            <a:off x="3733800" y="3352800"/>
            <a:ext cx="812869" cy="1371600"/>
          </a:xfrm>
          <a:custGeom>
            <a:avLst/>
            <a:gdLst>
              <a:gd name="connsiteX0" fmla="*/ 749300 w 1104900"/>
              <a:gd name="connsiteY0" fmla="*/ 121920 h 1864360"/>
              <a:gd name="connsiteX1" fmla="*/ 474980 w 1104900"/>
              <a:gd name="connsiteY1" fmla="*/ 0 h 1864360"/>
              <a:gd name="connsiteX2" fmla="*/ 292100 w 1104900"/>
              <a:gd name="connsiteY2" fmla="*/ 121920 h 1864360"/>
              <a:gd name="connsiteX3" fmla="*/ 322580 w 1104900"/>
              <a:gd name="connsiteY3" fmla="*/ 182880 h 1864360"/>
              <a:gd name="connsiteX4" fmla="*/ 261620 w 1104900"/>
              <a:gd name="connsiteY4" fmla="*/ 335280 h 1864360"/>
              <a:gd name="connsiteX5" fmla="*/ 124460 w 1104900"/>
              <a:gd name="connsiteY5" fmla="*/ 487680 h 1864360"/>
              <a:gd name="connsiteX6" fmla="*/ 139700 w 1104900"/>
              <a:gd name="connsiteY6" fmla="*/ 609600 h 1864360"/>
              <a:gd name="connsiteX7" fmla="*/ 17780 w 1104900"/>
              <a:gd name="connsiteY7" fmla="*/ 731520 h 1864360"/>
              <a:gd name="connsiteX8" fmla="*/ 33020 w 1104900"/>
              <a:gd name="connsiteY8" fmla="*/ 944880 h 1864360"/>
              <a:gd name="connsiteX9" fmla="*/ 185420 w 1104900"/>
              <a:gd name="connsiteY9" fmla="*/ 1143000 h 1864360"/>
              <a:gd name="connsiteX10" fmla="*/ 185420 w 1104900"/>
              <a:gd name="connsiteY10" fmla="*/ 1310640 h 1864360"/>
              <a:gd name="connsiteX11" fmla="*/ 353060 w 1104900"/>
              <a:gd name="connsiteY11" fmla="*/ 1402080 h 1864360"/>
              <a:gd name="connsiteX12" fmla="*/ 429260 w 1104900"/>
              <a:gd name="connsiteY12" fmla="*/ 1356360 h 1864360"/>
              <a:gd name="connsiteX13" fmla="*/ 993140 w 1104900"/>
              <a:gd name="connsiteY13" fmla="*/ 1813560 h 1864360"/>
              <a:gd name="connsiteX14" fmla="*/ 1038860 w 1104900"/>
              <a:gd name="connsiteY14" fmla="*/ 1661160 h 1864360"/>
              <a:gd name="connsiteX15" fmla="*/ 1038860 w 1104900"/>
              <a:gd name="connsiteY15" fmla="*/ 1539240 h 1864360"/>
              <a:gd name="connsiteX16" fmla="*/ 1099820 w 1104900"/>
              <a:gd name="connsiteY16" fmla="*/ 1341120 h 1864360"/>
              <a:gd name="connsiteX17" fmla="*/ 1069340 w 1104900"/>
              <a:gd name="connsiteY17" fmla="*/ 1158240 h 1864360"/>
              <a:gd name="connsiteX18" fmla="*/ 993140 w 1104900"/>
              <a:gd name="connsiteY18" fmla="*/ 944880 h 1864360"/>
              <a:gd name="connsiteX19" fmla="*/ 886460 w 1104900"/>
              <a:gd name="connsiteY19" fmla="*/ 701040 h 1864360"/>
              <a:gd name="connsiteX20" fmla="*/ 810260 w 1104900"/>
              <a:gd name="connsiteY20" fmla="*/ 259080 h 1864360"/>
              <a:gd name="connsiteX21" fmla="*/ 749300 w 1104900"/>
              <a:gd name="connsiteY21" fmla="*/ 121920 h 18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4900" h="1864360">
                <a:moveTo>
                  <a:pt x="749300" y="121920"/>
                </a:moveTo>
                <a:cubicBezTo>
                  <a:pt x="693420" y="78740"/>
                  <a:pt x="551180" y="0"/>
                  <a:pt x="474980" y="0"/>
                </a:cubicBezTo>
                <a:cubicBezTo>
                  <a:pt x="398780" y="0"/>
                  <a:pt x="317500" y="91440"/>
                  <a:pt x="292100" y="121920"/>
                </a:cubicBezTo>
                <a:cubicBezTo>
                  <a:pt x="266700" y="152400"/>
                  <a:pt x="327660" y="147320"/>
                  <a:pt x="322580" y="182880"/>
                </a:cubicBezTo>
                <a:cubicBezTo>
                  <a:pt x="317500" y="218440"/>
                  <a:pt x="294640" y="284480"/>
                  <a:pt x="261620" y="335280"/>
                </a:cubicBezTo>
                <a:cubicBezTo>
                  <a:pt x="228600" y="386080"/>
                  <a:pt x="144780" y="441960"/>
                  <a:pt x="124460" y="487680"/>
                </a:cubicBezTo>
                <a:cubicBezTo>
                  <a:pt x="104140" y="533400"/>
                  <a:pt x="157480" y="568960"/>
                  <a:pt x="139700" y="609600"/>
                </a:cubicBezTo>
                <a:cubicBezTo>
                  <a:pt x="121920" y="650240"/>
                  <a:pt x="35560" y="675640"/>
                  <a:pt x="17780" y="731520"/>
                </a:cubicBezTo>
                <a:cubicBezTo>
                  <a:pt x="0" y="787400"/>
                  <a:pt x="5080" y="876300"/>
                  <a:pt x="33020" y="944880"/>
                </a:cubicBezTo>
                <a:cubicBezTo>
                  <a:pt x="60960" y="1013460"/>
                  <a:pt x="160020" y="1082040"/>
                  <a:pt x="185420" y="1143000"/>
                </a:cubicBezTo>
                <a:cubicBezTo>
                  <a:pt x="210820" y="1203960"/>
                  <a:pt x="157480" y="1267460"/>
                  <a:pt x="185420" y="1310640"/>
                </a:cubicBezTo>
                <a:cubicBezTo>
                  <a:pt x="213360" y="1353820"/>
                  <a:pt x="312420" y="1394460"/>
                  <a:pt x="353060" y="1402080"/>
                </a:cubicBezTo>
                <a:cubicBezTo>
                  <a:pt x="393700" y="1409700"/>
                  <a:pt x="322580" y="1287780"/>
                  <a:pt x="429260" y="1356360"/>
                </a:cubicBezTo>
                <a:cubicBezTo>
                  <a:pt x="535940" y="1424940"/>
                  <a:pt x="891540" y="1762760"/>
                  <a:pt x="993140" y="1813560"/>
                </a:cubicBezTo>
                <a:cubicBezTo>
                  <a:pt x="1094740" y="1864360"/>
                  <a:pt x="1031240" y="1706880"/>
                  <a:pt x="1038860" y="1661160"/>
                </a:cubicBezTo>
                <a:cubicBezTo>
                  <a:pt x="1046480" y="1615440"/>
                  <a:pt x="1028700" y="1592580"/>
                  <a:pt x="1038860" y="1539240"/>
                </a:cubicBezTo>
                <a:cubicBezTo>
                  <a:pt x="1049020" y="1485900"/>
                  <a:pt x="1094740" y="1404620"/>
                  <a:pt x="1099820" y="1341120"/>
                </a:cubicBezTo>
                <a:cubicBezTo>
                  <a:pt x="1104900" y="1277620"/>
                  <a:pt x="1087120" y="1224280"/>
                  <a:pt x="1069340" y="1158240"/>
                </a:cubicBezTo>
                <a:cubicBezTo>
                  <a:pt x="1051560" y="1092200"/>
                  <a:pt x="1023620" y="1021080"/>
                  <a:pt x="993140" y="944880"/>
                </a:cubicBezTo>
                <a:cubicBezTo>
                  <a:pt x="962660" y="868680"/>
                  <a:pt x="916940" y="815340"/>
                  <a:pt x="886460" y="701040"/>
                </a:cubicBezTo>
                <a:cubicBezTo>
                  <a:pt x="855980" y="586740"/>
                  <a:pt x="828040" y="360680"/>
                  <a:pt x="810260" y="259080"/>
                </a:cubicBezTo>
                <a:cubicBezTo>
                  <a:pt x="792480" y="157480"/>
                  <a:pt x="805180" y="165100"/>
                  <a:pt x="749300" y="121920"/>
                </a:cubicBezTo>
                <a:close/>
              </a:path>
            </a:pathLst>
          </a:custGeom>
          <a:solidFill>
            <a:srgbClr val="FF66CC"/>
          </a:solidFill>
          <a:ln w="50800">
            <a:solidFill>
              <a:schemeClr val="tx1">
                <a:alpha val="75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6"/>
          <p:cNvGrpSpPr/>
          <p:nvPr/>
        </p:nvGrpSpPr>
        <p:grpSpPr>
          <a:xfrm>
            <a:off x="1201903" y="1752600"/>
            <a:ext cx="2475019" cy="1826029"/>
            <a:chOff x="1163111" y="1219200"/>
            <a:chExt cx="2475019" cy="1826029"/>
          </a:xfrm>
        </p:grpSpPr>
        <p:sp>
          <p:nvSpPr>
            <p:cNvPr id="45" name="Freeform 44"/>
            <p:cNvSpPr/>
            <p:nvPr/>
          </p:nvSpPr>
          <p:spPr>
            <a:xfrm>
              <a:off x="1981199" y="1219200"/>
              <a:ext cx="1656931" cy="1826029"/>
            </a:xfrm>
            <a:custGeom>
              <a:avLst/>
              <a:gdLst>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26" fmla="*/ 651164 w 1332808"/>
                <a:gd name="connsiteY26" fmla="*/ 0 h 1848196"/>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2438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269077 w 1332808"/>
                <a:gd name="connsiteY8" fmla="*/ 13840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5738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56931"/>
                <a:gd name="connsiteY0" fmla="*/ 60960 h 1826029"/>
                <a:gd name="connsiteX1" fmla="*/ 850670 w 1656931"/>
                <a:gd name="connsiteY1" fmla="*/ 44335 h 1826029"/>
                <a:gd name="connsiteX2" fmla="*/ 1033550 w 1656931"/>
                <a:gd name="connsiteY2" fmla="*/ 60960 h 1826029"/>
                <a:gd name="connsiteX3" fmla="*/ 1183179 w 1656931"/>
                <a:gd name="connsiteY3" fmla="*/ 410095 h 1826029"/>
                <a:gd name="connsiteX4" fmla="*/ 1166553 w 1656931"/>
                <a:gd name="connsiteY4" fmla="*/ 559724 h 1826029"/>
                <a:gd name="connsiteX5" fmla="*/ 1149928 w 1656931"/>
                <a:gd name="connsiteY5" fmla="*/ 892233 h 1826029"/>
                <a:gd name="connsiteX6" fmla="*/ 1050175 w 1656931"/>
                <a:gd name="connsiteY6" fmla="*/ 942109 h 1826029"/>
                <a:gd name="connsiteX7" fmla="*/ 1000299 w 1656931"/>
                <a:gd name="connsiteY7" fmla="*/ 1058487 h 1826029"/>
                <a:gd name="connsiteX8" fmla="*/ 1269077 w 1656931"/>
                <a:gd name="connsiteY8" fmla="*/ 1384069 h 1826029"/>
                <a:gd name="connsiteX9" fmla="*/ 1402080 w 1656931"/>
                <a:gd name="connsiteY9" fmla="*/ 1507375 h 1826029"/>
                <a:gd name="connsiteX10" fmla="*/ 1631531 w 1656931"/>
                <a:gd name="connsiteY10" fmla="*/ 1588513 h 1826029"/>
                <a:gd name="connsiteX11" fmla="*/ 1249680 w 1656931"/>
                <a:gd name="connsiteY11" fmla="*/ 1740131 h 1826029"/>
                <a:gd name="connsiteX12" fmla="*/ 967048 w 1656931"/>
                <a:gd name="connsiteY12" fmla="*/ 1823258 h 1826029"/>
                <a:gd name="connsiteX13" fmla="*/ 584662 w 1656931"/>
                <a:gd name="connsiteY13" fmla="*/ 1723506 h 1826029"/>
                <a:gd name="connsiteX14" fmla="*/ 185651 w 1656931"/>
                <a:gd name="connsiteY14" fmla="*/ 1573876 h 1826029"/>
                <a:gd name="connsiteX15" fmla="*/ 2771 w 1656931"/>
                <a:gd name="connsiteY15" fmla="*/ 1424247 h 1826029"/>
                <a:gd name="connsiteX16" fmla="*/ 202277 w 1656931"/>
                <a:gd name="connsiteY16" fmla="*/ 1174866 h 1826029"/>
                <a:gd name="connsiteX17" fmla="*/ 268779 w 1656931"/>
                <a:gd name="connsiteY17" fmla="*/ 892233 h 1826029"/>
                <a:gd name="connsiteX18" fmla="*/ 351906 w 1656931"/>
                <a:gd name="connsiteY18" fmla="*/ 642851 h 1826029"/>
                <a:gd name="connsiteX19" fmla="*/ 418408 w 1656931"/>
                <a:gd name="connsiteY19" fmla="*/ 426720 h 1826029"/>
                <a:gd name="connsiteX20" fmla="*/ 451659 w 1656931"/>
                <a:gd name="connsiteY20" fmla="*/ 320040 h 1826029"/>
                <a:gd name="connsiteX21" fmla="*/ 558339 w 1656931"/>
                <a:gd name="connsiteY21" fmla="*/ 277091 h 1826029"/>
                <a:gd name="connsiteX22" fmla="*/ 617913 w 1656931"/>
                <a:gd name="connsiteY22" fmla="*/ 77586 h 1826029"/>
                <a:gd name="connsiteX23" fmla="*/ 684415 w 1656931"/>
                <a:gd name="connsiteY23" fmla="*/ 27709 h 1826029"/>
                <a:gd name="connsiteX24" fmla="*/ 883920 w 1656931"/>
                <a:gd name="connsiteY24" fmla="*/ 60960 h 1826029"/>
                <a:gd name="connsiteX25" fmla="*/ 917171 w 1656931"/>
                <a:gd name="connsiteY25" fmla="*/ 60960 h 18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56931" h="1826029">
                  <a:moveTo>
                    <a:pt x="917171" y="60960"/>
                  </a:moveTo>
                  <a:lnTo>
                    <a:pt x="850670" y="44335"/>
                  </a:lnTo>
                  <a:cubicBezTo>
                    <a:pt x="914401" y="58190"/>
                    <a:pt x="978132" y="0"/>
                    <a:pt x="1033550" y="60960"/>
                  </a:cubicBezTo>
                  <a:cubicBezTo>
                    <a:pt x="1088968" y="121920"/>
                    <a:pt x="1161012" y="326968"/>
                    <a:pt x="1183179" y="410095"/>
                  </a:cubicBezTo>
                  <a:cubicBezTo>
                    <a:pt x="1205346" y="493222"/>
                    <a:pt x="1172095" y="479368"/>
                    <a:pt x="1166553" y="559724"/>
                  </a:cubicBezTo>
                  <a:cubicBezTo>
                    <a:pt x="1161011" y="640080"/>
                    <a:pt x="1169324" y="828502"/>
                    <a:pt x="1149928" y="892233"/>
                  </a:cubicBezTo>
                  <a:cubicBezTo>
                    <a:pt x="1130532" y="955964"/>
                    <a:pt x="1075113" y="914400"/>
                    <a:pt x="1050175" y="942109"/>
                  </a:cubicBezTo>
                  <a:cubicBezTo>
                    <a:pt x="1025237" y="969818"/>
                    <a:pt x="963815" y="984827"/>
                    <a:pt x="1000299" y="1058487"/>
                  </a:cubicBezTo>
                  <a:cubicBezTo>
                    <a:pt x="1036783" y="1132147"/>
                    <a:pt x="1202114" y="1309254"/>
                    <a:pt x="1269077" y="1384069"/>
                  </a:cubicBezTo>
                  <a:cubicBezTo>
                    <a:pt x="1336040" y="1458884"/>
                    <a:pt x="1341671" y="1473301"/>
                    <a:pt x="1402080" y="1507375"/>
                  </a:cubicBezTo>
                  <a:cubicBezTo>
                    <a:pt x="1462489" y="1541449"/>
                    <a:pt x="1656931" y="1549720"/>
                    <a:pt x="1631531" y="1588513"/>
                  </a:cubicBezTo>
                  <a:cubicBezTo>
                    <a:pt x="1606131" y="1627306"/>
                    <a:pt x="1360427" y="1701007"/>
                    <a:pt x="1249680" y="1740131"/>
                  </a:cubicBezTo>
                  <a:cubicBezTo>
                    <a:pt x="1138933" y="1779255"/>
                    <a:pt x="1077884" y="1826029"/>
                    <a:pt x="967048" y="1823258"/>
                  </a:cubicBezTo>
                  <a:cubicBezTo>
                    <a:pt x="856212" y="1820487"/>
                    <a:pt x="714895" y="1765070"/>
                    <a:pt x="584662" y="1723506"/>
                  </a:cubicBezTo>
                  <a:cubicBezTo>
                    <a:pt x="454429" y="1681942"/>
                    <a:pt x="282633" y="1623753"/>
                    <a:pt x="185651" y="1573876"/>
                  </a:cubicBezTo>
                  <a:cubicBezTo>
                    <a:pt x="88669" y="1524000"/>
                    <a:pt x="0" y="1490749"/>
                    <a:pt x="2771" y="1424247"/>
                  </a:cubicBezTo>
                  <a:cubicBezTo>
                    <a:pt x="5542" y="1357745"/>
                    <a:pt x="157942" y="1263535"/>
                    <a:pt x="202277" y="1174866"/>
                  </a:cubicBezTo>
                  <a:cubicBezTo>
                    <a:pt x="246612" y="1086197"/>
                    <a:pt x="243841" y="980902"/>
                    <a:pt x="268779" y="892233"/>
                  </a:cubicBezTo>
                  <a:cubicBezTo>
                    <a:pt x="293717" y="803564"/>
                    <a:pt x="326968" y="720437"/>
                    <a:pt x="351906" y="642851"/>
                  </a:cubicBezTo>
                  <a:cubicBezTo>
                    <a:pt x="376844" y="565266"/>
                    <a:pt x="401783" y="480522"/>
                    <a:pt x="418408" y="426720"/>
                  </a:cubicBezTo>
                  <a:cubicBezTo>
                    <a:pt x="435034" y="372918"/>
                    <a:pt x="428337" y="344978"/>
                    <a:pt x="451659" y="320040"/>
                  </a:cubicBezTo>
                  <a:cubicBezTo>
                    <a:pt x="474981" y="295102"/>
                    <a:pt x="530630" y="317500"/>
                    <a:pt x="558339" y="277091"/>
                  </a:cubicBezTo>
                  <a:cubicBezTo>
                    <a:pt x="586048" y="236682"/>
                    <a:pt x="596900" y="119150"/>
                    <a:pt x="617913" y="77586"/>
                  </a:cubicBezTo>
                  <a:cubicBezTo>
                    <a:pt x="638926" y="36022"/>
                    <a:pt x="640081" y="30480"/>
                    <a:pt x="684415" y="27709"/>
                  </a:cubicBezTo>
                  <a:cubicBezTo>
                    <a:pt x="728749" y="24938"/>
                    <a:pt x="845127" y="55418"/>
                    <a:pt x="883920" y="60960"/>
                  </a:cubicBezTo>
                  <a:cubicBezTo>
                    <a:pt x="922713" y="66502"/>
                    <a:pt x="944880" y="69273"/>
                    <a:pt x="917171" y="60960"/>
                  </a:cubicBezTo>
                  <a:close/>
                </a:path>
              </a:pathLst>
            </a:custGeom>
            <a:solidFill>
              <a:srgbClr val="00B0F0">
                <a:alpha val="70000"/>
              </a:srgb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45"/>
            <p:cNvSpPr/>
            <p:nvPr/>
          </p:nvSpPr>
          <p:spPr>
            <a:xfrm>
              <a:off x="1163111" y="1524000"/>
              <a:ext cx="1998497" cy="523220"/>
            </a:xfrm>
            <a:prstGeom prst="rect">
              <a:avLst/>
            </a:prstGeom>
            <a:solidFill>
              <a:srgbClr val="00B0F0">
                <a:alpha val="53000"/>
              </a:srgbClr>
            </a:solidFill>
          </p:spPr>
          <p:txBody>
            <a:bodyPr wrap="none">
              <a:spAutoFit/>
            </a:bodyPr>
            <a:lstStyle/>
            <a:p>
              <a:pPr algn="ctr"/>
              <a:r>
                <a:rPr lang="en-US" sz="2800" b="1" dirty="0" smtClean="0"/>
                <a:t>CHICKASAW</a:t>
              </a:r>
              <a:endParaRPr lang="en-US" sz="2800" b="1" dirty="0"/>
            </a:p>
          </p:txBody>
        </p:sp>
      </p:grpSp>
      <p:sp>
        <p:nvSpPr>
          <p:cNvPr id="51" name="TextBox 50"/>
          <p:cNvSpPr txBox="1"/>
          <p:nvPr/>
        </p:nvSpPr>
        <p:spPr>
          <a:xfrm>
            <a:off x="762000" y="1273314"/>
            <a:ext cx="1752600" cy="707886"/>
          </a:xfrm>
          <a:prstGeom prst="rect">
            <a:avLst/>
          </a:prstGeom>
          <a:solidFill>
            <a:schemeClr val="tx1"/>
          </a:solidFill>
        </p:spPr>
        <p:txBody>
          <a:bodyPr wrap="square" rtlCol="0">
            <a:spAutoFit/>
          </a:bodyPr>
          <a:lstStyle/>
          <a:p>
            <a:pPr algn="ctr"/>
            <a:r>
              <a:rPr lang="en-US" sz="4000" b="1" dirty="0" smtClean="0">
                <a:solidFill>
                  <a:schemeClr val="bg1"/>
                </a:solidFill>
              </a:rPr>
              <a:t>1830</a:t>
            </a:r>
            <a:endParaRPr lang="en-US" sz="4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withEffect">
                                  <p:stCondLst>
                                    <p:cond delay="0"/>
                                  </p:stCondLst>
                                  <p:childTnLst>
                                    <p:anim calcmode="lin" valueType="num">
                                      <p:cBhvr>
                                        <p:cTn id="6" dur="1000"/>
                                        <p:tgtEl>
                                          <p:spTgt spid="50"/>
                                        </p:tgtEl>
                                        <p:attrNameLst>
                                          <p:attrName>ppt_w</p:attrName>
                                        </p:attrNameLst>
                                      </p:cBhvr>
                                      <p:tavLst>
                                        <p:tav tm="0">
                                          <p:val>
                                            <p:strVal val="ppt_w"/>
                                          </p:val>
                                        </p:tav>
                                        <p:tav tm="100000">
                                          <p:val>
                                            <p:fltVal val="0"/>
                                          </p:val>
                                        </p:tav>
                                      </p:tavLst>
                                    </p:anim>
                                    <p:anim calcmode="lin" valueType="num">
                                      <p:cBhvr>
                                        <p:cTn id="7" dur="1000"/>
                                        <p:tgtEl>
                                          <p:spTgt spid="50"/>
                                        </p:tgtEl>
                                        <p:attrNameLst>
                                          <p:attrName>ppt_h</p:attrName>
                                        </p:attrNameLst>
                                      </p:cBhvr>
                                      <p:tavLst>
                                        <p:tav tm="0">
                                          <p:val>
                                            <p:strVal val="ppt_h"/>
                                          </p:val>
                                        </p:tav>
                                        <p:tav tm="100000">
                                          <p:val>
                                            <p:fltVal val="0"/>
                                          </p:val>
                                        </p:tav>
                                      </p:tavLst>
                                    </p:anim>
                                    <p:animEffect transition="out" filter="fade">
                                      <p:cBhvr>
                                        <p:cTn id="8" dur="1000"/>
                                        <p:tgtEl>
                                          <p:spTgt spid="50"/>
                                        </p:tgtEl>
                                      </p:cBhvr>
                                    </p:animEffect>
                                    <p:set>
                                      <p:cBhvr>
                                        <p:cTn id="9" dur="1" fill="hold">
                                          <p:stCondLst>
                                            <p:cond delay="999"/>
                                          </p:stCondLst>
                                        </p:cTn>
                                        <p:tgtEl>
                                          <p:spTgt spid="50"/>
                                        </p:tgtEl>
                                        <p:attrNameLst>
                                          <p:attrName>style.visibility</p:attrName>
                                        </p:attrNameLst>
                                      </p:cBhvr>
                                      <p:to>
                                        <p:strVal val="hidden"/>
                                      </p:to>
                                    </p:set>
                                  </p:childTnLst>
                                </p:cTn>
                              </p:par>
                              <p:par>
                                <p:cTn id="10" presetID="63" presetClass="path" presetSubtype="0" accel="50000" decel="50000" fill="hold" nodeType="withEffect">
                                  <p:stCondLst>
                                    <p:cond delay="0"/>
                                  </p:stCondLst>
                                  <p:childTnLst>
                                    <p:animMotion origin="layout" path="M -0.00416 -0.00926 L 0.03334 0.01482 " pathEditMode="relative" rAng="0" ptsTypes="AA">
                                      <p:cBhvr>
                                        <p:cTn id="11" dur="1000" fill="hold"/>
                                        <p:tgtEl>
                                          <p:spTgt spid="50"/>
                                        </p:tgtEl>
                                        <p:attrNameLst>
                                          <p:attrName>ppt_x</p:attrName>
                                          <p:attrName>ppt_y</p:attrName>
                                        </p:attrNameLst>
                                      </p:cBhvr>
                                      <p:rCtr x="19" y="12"/>
                                    </p:animMotion>
                                  </p:childTnLst>
                                </p:cTn>
                              </p:par>
                              <p:par>
                                <p:cTn id="12" presetID="10" presetClass="entr" presetSubtype="0" fill="hold" nodeType="with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par>
                                <p:cTn id="15" presetID="10" presetClass="entr" presetSubtype="0" fill="hold" grpId="1"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1000"/>
                                        <p:tgtEl>
                                          <p:spTgt spid="10"/>
                                        </p:tgtEl>
                                      </p:cBhvr>
                                    </p:animEffect>
                                    <p:set>
                                      <p:cBhvr>
                                        <p:cTn id="25" dur="1" fill="hold">
                                          <p:stCondLst>
                                            <p:cond delay="999"/>
                                          </p:stCondLst>
                                        </p:cTn>
                                        <p:tgtEl>
                                          <p:spTgt spid="1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1000"/>
                                        <p:tgtEl>
                                          <p:spTgt spid="51"/>
                                        </p:tgtEl>
                                      </p:cBhvr>
                                    </p:animEffect>
                                    <p:set>
                                      <p:cBhvr>
                                        <p:cTn id="30" dur="1" fill="hold">
                                          <p:stCondLst>
                                            <p:cond delay="999"/>
                                          </p:stCondLst>
                                        </p:cTn>
                                        <p:tgtEl>
                                          <p:spTgt spid="51"/>
                                        </p:tgtEl>
                                        <p:attrNameLst>
                                          <p:attrName>style.visibility</p:attrName>
                                        </p:attrNameLst>
                                      </p:cBhvr>
                                      <p:to>
                                        <p:strVal val="hidden"/>
                                      </p:to>
                                    </p:se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5" grpId="0" animBg="1"/>
      <p:bldP spid="5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14"/>
          <p:cNvGrpSpPr/>
          <p:nvPr/>
        </p:nvGrpSpPr>
        <p:grpSpPr>
          <a:xfrm>
            <a:off x="0" y="1192389"/>
            <a:ext cx="9144000" cy="5665611"/>
            <a:chOff x="0" y="1192389"/>
            <a:chExt cx="9144000" cy="5665611"/>
          </a:xfrm>
        </p:grpSpPr>
        <p:pic>
          <p:nvPicPr>
            <p:cNvPr id="9" name="Picture 3"/>
            <p:cNvPicPr>
              <a:picLocks noChangeAspect="1" noChangeArrowheads="1"/>
            </p:cNvPicPr>
            <p:nvPr/>
          </p:nvPicPr>
          <p:blipFill>
            <a:blip r:embed="rId2"/>
            <a:srcRect l="28065" t="36939" r="13645" b="9190"/>
            <a:stretch>
              <a:fillRect/>
            </a:stretch>
          </p:blipFill>
          <p:spPr bwMode="auto">
            <a:xfrm>
              <a:off x="0" y="1192389"/>
              <a:ext cx="9144000" cy="5665611"/>
            </a:xfrm>
            <a:prstGeom prst="rect">
              <a:avLst/>
            </a:prstGeom>
            <a:noFill/>
            <a:ln w="63500">
              <a:solidFill>
                <a:schemeClr val="tx1"/>
              </a:solidFill>
              <a:miter lim="800000"/>
              <a:headEnd/>
              <a:tailEnd/>
            </a:ln>
            <a:effectLst/>
          </p:spPr>
        </p:pic>
        <p:grpSp>
          <p:nvGrpSpPr>
            <p:cNvPr id="10" name="Group 37"/>
            <p:cNvGrpSpPr/>
            <p:nvPr/>
          </p:nvGrpSpPr>
          <p:grpSpPr>
            <a:xfrm>
              <a:off x="2057400" y="1219200"/>
              <a:ext cx="4343400" cy="3404616"/>
              <a:chOff x="2057400" y="1219200"/>
              <a:chExt cx="4343400" cy="3404616"/>
            </a:xfrm>
          </p:grpSpPr>
          <p:pic>
            <p:nvPicPr>
              <p:cNvPr id="11" name="Picture 2" descr="Image result for us states and territories 1805 map"/>
              <p:cNvPicPr>
                <a:picLocks noChangeAspect="1" noChangeArrowheads="1"/>
              </p:cNvPicPr>
              <p:nvPr/>
            </p:nvPicPr>
            <p:blipFill>
              <a:blip r:embed="rId3"/>
              <a:srcRect l="35000" t="23683" r="46473" b="61546"/>
              <a:stretch>
                <a:fillRect/>
              </a:stretch>
            </p:blipFill>
            <p:spPr bwMode="auto">
              <a:xfrm>
                <a:off x="2057400" y="1222248"/>
                <a:ext cx="2209800" cy="987552"/>
              </a:xfrm>
              <a:prstGeom prst="rect">
                <a:avLst/>
              </a:prstGeom>
              <a:noFill/>
            </p:spPr>
          </p:pic>
          <p:pic>
            <p:nvPicPr>
              <p:cNvPr id="12" name="Picture 2" descr="Image result for us states and territories 1805 map"/>
              <p:cNvPicPr>
                <a:picLocks noChangeAspect="1" noChangeArrowheads="1"/>
              </p:cNvPicPr>
              <p:nvPr/>
            </p:nvPicPr>
            <p:blipFill>
              <a:blip r:embed="rId3"/>
              <a:srcRect l="35000" t="23683" r="48230" b="61546"/>
              <a:stretch>
                <a:fillRect/>
              </a:stretch>
            </p:blipFill>
            <p:spPr bwMode="auto">
              <a:xfrm>
                <a:off x="4953000" y="1219200"/>
                <a:ext cx="1219200" cy="838200"/>
              </a:xfrm>
              <a:prstGeom prst="rect">
                <a:avLst/>
              </a:prstGeom>
              <a:noFill/>
            </p:spPr>
          </p:pic>
          <p:pic>
            <p:nvPicPr>
              <p:cNvPr id="13" name="Picture 2" descr="Image result for us states and territories 1805 map"/>
              <p:cNvPicPr>
                <a:picLocks noChangeAspect="1" noChangeArrowheads="1"/>
              </p:cNvPicPr>
              <p:nvPr/>
            </p:nvPicPr>
            <p:blipFill>
              <a:blip r:embed="rId3"/>
              <a:srcRect l="35000" t="23683" r="45834" b="61546"/>
              <a:stretch>
                <a:fillRect/>
              </a:stretch>
            </p:blipFill>
            <p:spPr bwMode="auto">
              <a:xfrm>
                <a:off x="4953000" y="3657600"/>
                <a:ext cx="1447800" cy="914400"/>
              </a:xfrm>
              <a:prstGeom prst="rect">
                <a:avLst/>
              </a:prstGeom>
              <a:noFill/>
            </p:spPr>
          </p:pic>
          <p:pic>
            <p:nvPicPr>
              <p:cNvPr id="14" name="Picture 2" descr="Image result for us states and territories 1805 map"/>
              <p:cNvPicPr preferRelativeResize="0">
                <a:picLocks noChangeArrowheads="1"/>
              </p:cNvPicPr>
              <p:nvPr/>
            </p:nvPicPr>
            <p:blipFill>
              <a:blip r:embed="rId3"/>
              <a:srcRect l="35000" t="23683" r="45834" b="61546"/>
              <a:stretch>
                <a:fillRect/>
              </a:stretch>
            </p:blipFill>
            <p:spPr bwMode="auto">
              <a:xfrm>
                <a:off x="4114800" y="4242816"/>
                <a:ext cx="676656" cy="381000"/>
              </a:xfrm>
              <a:prstGeom prst="rect">
                <a:avLst/>
              </a:prstGeom>
              <a:noFill/>
            </p:spPr>
          </p:pic>
        </p:grpSp>
      </p:grpSp>
      <p:sp>
        <p:nvSpPr>
          <p:cNvPr id="16" name="Rectangle 15"/>
          <p:cNvSpPr/>
          <p:nvPr/>
        </p:nvSpPr>
        <p:spPr>
          <a:xfrm>
            <a:off x="0" y="0"/>
            <a:ext cx="9144000" cy="6858000"/>
          </a:xfrm>
          <a:prstGeom prst="rect">
            <a:avLst/>
          </a:prstGeom>
          <a:solidFill>
            <a:srgbClr val="FFE1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3"/>
          <p:cNvSpPr txBox="1">
            <a:spLocks noChangeArrowheads="1"/>
          </p:cNvSpPr>
          <p:nvPr/>
        </p:nvSpPr>
        <p:spPr bwMode="auto">
          <a:xfrm>
            <a:off x="0" y="0"/>
            <a:ext cx="9144000" cy="707886"/>
          </a:xfrm>
          <a:prstGeom prst="rect">
            <a:avLst/>
          </a:prstGeom>
          <a:noFill/>
          <a:ln w="9525">
            <a:noFill/>
            <a:miter lim="800000"/>
            <a:headEnd/>
            <a:tailEnd/>
          </a:ln>
        </p:spPr>
        <p:txBody>
          <a:bodyPr wrap="square">
            <a:spAutoFit/>
          </a:bodyPr>
          <a:lstStyle/>
          <a:p>
            <a:pPr algn="ctr">
              <a:defRPr/>
            </a:pPr>
            <a:r>
              <a:rPr lang="en-US" sz="4000" b="1" dirty="0" smtClean="0">
                <a:solidFill>
                  <a:srgbClr val="00B050"/>
                </a:solidFill>
                <a:effectLst>
                  <a:outerShdw dist="50800" dir="7200000" algn="ctr" rotWithShape="0">
                    <a:schemeClr val="tx1"/>
                  </a:outerShdw>
                </a:effectLst>
                <a:latin typeface="Tempus Sans ITC" pitchFamily="82" charset="0"/>
              </a:rPr>
              <a:t>Trail of Tears - Beginnings</a:t>
            </a:r>
            <a:endParaRPr lang="en-US" sz="4000" b="1" dirty="0">
              <a:solidFill>
                <a:srgbClr val="00B050"/>
              </a:solidFill>
              <a:effectLst>
                <a:outerShdw dist="50800" dir="7200000" algn="ctr" rotWithShape="0">
                  <a:schemeClr val="tx1"/>
                </a:outerShdw>
              </a:effectLst>
              <a:latin typeface="Tempus Sans ITC" pitchFamily="82" charset="0"/>
            </a:endParaRPr>
          </a:p>
        </p:txBody>
      </p:sp>
      <p:sp>
        <p:nvSpPr>
          <p:cNvPr id="7" name="TextBox 6"/>
          <p:cNvSpPr txBox="1"/>
          <p:nvPr/>
        </p:nvSpPr>
        <p:spPr>
          <a:xfrm>
            <a:off x="0" y="0"/>
            <a:ext cx="9144000" cy="707886"/>
          </a:xfrm>
          <a:prstGeom prst="rect">
            <a:avLst/>
          </a:prstGeom>
          <a:noFill/>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The Five ‘Civilized’ Tribes</a:t>
            </a:r>
          </a:p>
        </p:txBody>
      </p:sp>
      <p:sp>
        <p:nvSpPr>
          <p:cNvPr id="2" name="TextBox 1"/>
          <p:cNvSpPr txBox="1"/>
          <p:nvPr/>
        </p:nvSpPr>
        <p:spPr>
          <a:xfrm>
            <a:off x="1143000" y="1316736"/>
            <a:ext cx="7391767" cy="3416320"/>
          </a:xfrm>
          <a:prstGeom prst="rect">
            <a:avLst/>
          </a:prstGeom>
          <a:noFill/>
        </p:spPr>
        <p:txBody>
          <a:bodyPr wrap="none" rtlCol="0">
            <a:spAutoFit/>
          </a:bodyPr>
          <a:lstStyle/>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The Five ‘Civilized’ Tribes</a:t>
            </a:r>
          </a:p>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Geology of the Homelands</a:t>
            </a:r>
          </a:p>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Early Contact with Europeans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‘Civilizing’ the Tribes?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Treaties and Land Cessions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Indian Removal Act</a:t>
            </a:r>
          </a:p>
        </p:txBody>
      </p:sp>
      <p:sp>
        <p:nvSpPr>
          <p:cNvPr id="6" name="TextBox 5"/>
          <p:cNvSpPr txBox="1"/>
          <p:nvPr/>
        </p:nvSpPr>
        <p:spPr>
          <a:xfrm>
            <a:off x="1447800" y="1295400"/>
            <a:ext cx="6289094" cy="646331"/>
          </a:xfrm>
          <a:prstGeom prst="rect">
            <a:avLst/>
          </a:prstGeom>
          <a:noFill/>
        </p:spPr>
        <p:txBody>
          <a:bodyPr wrap="none" rtlCol="0">
            <a:spAutoFit/>
          </a:bodyPr>
          <a:lstStyle/>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The Five ‘Civilized’ Tribes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left)">
                                      <p:cBhvr>
                                        <p:cTn id="7" dur="10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wipe(left)">
                                      <p:cBhvr>
                                        <p:cTn id="12" dur="10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10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left)">
                                      <p:cBhvr>
                                        <p:cTn id="22" dur="10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1000"/>
                                        <p:tgtEl>
                                          <p:spTgt spid="2">
                                            <p:txEl>
                                              <p:pRg st="0" end="0"/>
                                            </p:txEl>
                                          </p:spTgt>
                                        </p:tgtEl>
                                      </p:cBhvr>
                                    </p:animEffect>
                                    <p:set>
                                      <p:cBhvr>
                                        <p:cTn id="27" dur="1" fill="hold">
                                          <p:stCondLst>
                                            <p:cond delay="999"/>
                                          </p:stCondLst>
                                        </p:cTn>
                                        <p:tgtEl>
                                          <p:spTgt spid="2">
                                            <p:txEl>
                                              <p:pRg st="0" end="0"/>
                                            </p:txEl>
                                          </p:spTgt>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1000"/>
                                        <p:tgtEl>
                                          <p:spTgt spid="2">
                                            <p:txEl>
                                              <p:pRg st="1" end="1"/>
                                            </p:txEl>
                                          </p:spTgt>
                                        </p:tgtEl>
                                      </p:cBhvr>
                                    </p:animEffect>
                                    <p:set>
                                      <p:cBhvr>
                                        <p:cTn id="30" dur="1" fill="hold">
                                          <p:stCondLst>
                                            <p:cond delay="999"/>
                                          </p:stCondLst>
                                        </p:cTn>
                                        <p:tgtEl>
                                          <p:spTgt spid="2">
                                            <p:txEl>
                                              <p:pRg st="1" end="1"/>
                                            </p:txEl>
                                          </p:spTgt>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1000"/>
                                        <p:tgtEl>
                                          <p:spTgt spid="2">
                                            <p:txEl>
                                              <p:pRg st="2" end="2"/>
                                            </p:txEl>
                                          </p:spTgt>
                                        </p:tgtEl>
                                      </p:cBhvr>
                                    </p:animEffect>
                                    <p:set>
                                      <p:cBhvr>
                                        <p:cTn id="33" dur="1" fill="hold">
                                          <p:stCondLst>
                                            <p:cond delay="999"/>
                                          </p:stCondLst>
                                        </p:cTn>
                                        <p:tgtEl>
                                          <p:spTgt spid="2">
                                            <p:txEl>
                                              <p:pRg st="2" end="2"/>
                                            </p:txEl>
                                          </p:spTgt>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1000"/>
                                        <p:tgtEl>
                                          <p:spTgt spid="2">
                                            <p:txEl>
                                              <p:pRg st="3" end="3"/>
                                            </p:txEl>
                                          </p:spTgt>
                                        </p:tgtEl>
                                      </p:cBhvr>
                                    </p:animEffect>
                                    <p:set>
                                      <p:cBhvr>
                                        <p:cTn id="36" dur="1" fill="hold">
                                          <p:stCondLst>
                                            <p:cond delay="999"/>
                                          </p:stCondLst>
                                        </p:cTn>
                                        <p:tgtEl>
                                          <p:spTgt spid="2">
                                            <p:txEl>
                                              <p:pRg st="3" end="3"/>
                                            </p:txEl>
                                          </p:spTgt>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1000"/>
                                        <p:tgtEl>
                                          <p:spTgt spid="2">
                                            <p:txEl>
                                              <p:pRg st="4" end="4"/>
                                            </p:txEl>
                                          </p:spTgt>
                                        </p:tgtEl>
                                      </p:cBhvr>
                                    </p:animEffect>
                                    <p:set>
                                      <p:cBhvr>
                                        <p:cTn id="39" dur="1" fill="hold">
                                          <p:stCondLst>
                                            <p:cond delay="999"/>
                                          </p:stCondLst>
                                        </p:cTn>
                                        <p:tgtEl>
                                          <p:spTgt spid="2">
                                            <p:txEl>
                                              <p:pRg st="4" end="4"/>
                                            </p:txEl>
                                          </p:spTgt>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1000"/>
                                        <p:tgtEl>
                                          <p:spTgt spid="2">
                                            <p:txEl>
                                              <p:pRg st="5" end="5"/>
                                            </p:txEl>
                                          </p:spTgt>
                                        </p:tgtEl>
                                      </p:cBhvr>
                                    </p:animEffect>
                                    <p:set>
                                      <p:cBhvr>
                                        <p:cTn id="42" dur="1" fill="hold">
                                          <p:stCondLst>
                                            <p:cond delay="999"/>
                                          </p:stCondLst>
                                        </p:cTn>
                                        <p:tgtEl>
                                          <p:spTgt spid="2">
                                            <p:txEl>
                                              <p:pRg st="5" end="5"/>
                                            </p:txEl>
                                          </p:spTgt>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6">
                                            <p:txEl>
                                              <p:pRg st="0" end="0"/>
                                            </p:txEl>
                                          </p:spTgt>
                                        </p:tgtEl>
                                        <p:attrNameLst>
                                          <p:attrName>style.visibility</p:attrName>
                                        </p:attrNameLst>
                                      </p:cBhvr>
                                      <p:to>
                                        <p:strVal val="visible"/>
                                      </p:to>
                                    </p:set>
                                  </p:childTnLst>
                                </p:cTn>
                              </p:par>
                              <p:par>
                                <p:cTn id="45" presetID="64" presetClass="path" presetSubtype="0" accel="50000" decel="50000" fill="hold" grpId="1" nodeType="withEffect">
                                  <p:stCondLst>
                                    <p:cond delay="0"/>
                                  </p:stCondLst>
                                  <p:childTnLst>
                                    <p:animMotion origin="layout" path="M -1.94444E-6 -3.12139E-6 L 0.00712 -0.19653 " pathEditMode="relative" rAng="0" ptsTypes="AA">
                                      <p:cBhvr>
                                        <p:cTn id="46" dur="1000" fill="hold"/>
                                        <p:tgtEl>
                                          <p:spTgt spid="6">
                                            <p:txEl>
                                              <p:pRg st="0" end="0"/>
                                            </p:txEl>
                                          </p:spTgt>
                                        </p:tgtEl>
                                        <p:attrNameLst>
                                          <p:attrName>ppt_x</p:attrName>
                                          <p:attrName>ppt_y</p:attrName>
                                        </p:attrNameLst>
                                      </p:cBhvr>
                                      <p:rCtr x="3" y="-98"/>
                                    </p:animMotion>
                                  </p:childTnLst>
                                </p:cTn>
                              </p:par>
                              <p:par>
                                <p:cTn id="47" presetID="10" presetClass="entr" presetSubtype="0" fill="hold" nodeType="withEffect">
                                  <p:stCondLst>
                                    <p:cond delay="500"/>
                                  </p:stCondLst>
                                  <p:childTnLst>
                                    <p:set>
                                      <p:cBhvr>
                                        <p:cTn id="48" dur="1" fill="hold">
                                          <p:stCondLst>
                                            <p:cond delay="0"/>
                                          </p:stCondLst>
                                        </p:cTn>
                                        <p:tgtEl>
                                          <p:spTgt spid="7">
                                            <p:txEl>
                                              <p:pRg st="0" end="0"/>
                                            </p:txEl>
                                          </p:spTgt>
                                        </p:tgtEl>
                                        <p:attrNameLst>
                                          <p:attrName>style.visibility</p:attrName>
                                        </p:attrNameLst>
                                      </p:cBhvr>
                                      <p:to>
                                        <p:strVal val="visible"/>
                                      </p:to>
                                    </p:set>
                                    <p:animEffect transition="in" filter="fade">
                                      <p:cBhvr>
                                        <p:cTn id="49" dur="1000"/>
                                        <p:tgtEl>
                                          <p:spTgt spid="7">
                                            <p:txEl>
                                              <p:pRg st="0" end="0"/>
                                            </p:txEl>
                                          </p:spTgt>
                                        </p:tgtEl>
                                      </p:cBhvr>
                                    </p:animEffect>
                                  </p:childTnLst>
                                </p:cTn>
                              </p:par>
                              <p:par>
                                <p:cTn id="50" presetID="10" presetClass="exit" presetSubtype="0" fill="hold" grpId="0" nodeType="withEffect">
                                  <p:stCondLst>
                                    <p:cond delay="500"/>
                                  </p:stCondLst>
                                  <p:childTnLst>
                                    <p:animEffect transition="out" filter="fade">
                                      <p:cBhvr>
                                        <p:cTn id="51" dur="1000"/>
                                        <p:tgtEl>
                                          <p:spTgt spid="6">
                                            <p:txEl>
                                              <p:pRg st="0" end="0"/>
                                            </p:txEl>
                                          </p:spTgt>
                                        </p:tgtEl>
                                      </p:cBhvr>
                                    </p:animEffect>
                                    <p:set>
                                      <p:cBhvr>
                                        <p:cTn id="52" dur="1" fill="hold">
                                          <p:stCondLst>
                                            <p:cond delay="999"/>
                                          </p:stCondLst>
                                        </p:cTn>
                                        <p:tgtEl>
                                          <p:spTgt spid="6">
                                            <p:txEl>
                                              <p:pRg st="0" end="0"/>
                                            </p:txEl>
                                          </p:spTgt>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1000"/>
                                        <p:tgtEl>
                                          <p:spTgt spid="3"/>
                                        </p:tgtEl>
                                      </p:cBhvr>
                                    </p:animEffect>
                                    <p:set>
                                      <p:cBhvr>
                                        <p:cTn id="55" dur="1" fill="hold">
                                          <p:stCondLst>
                                            <p:cond delay="999"/>
                                          </p:stCondLst>
                                        </p:cTn>
                                        <p:tgtEl>
                                          <p:spTgt spid="3"/>
                                        </p:tgtEl>
                                        <p:attrNameLst>
                                          <p:attrName>style.visibility</p:attrName>
                                        </p:attrNameLst>
                                      </p:cBhvr>
                                      <p:to>
                                        <p:strVal val="hidden"/>
                                      </p:to>
                                    </p:set>
                                  </p:childTnLst>
                                </p:cTn>
                              </p:par>
                              <p:par>
                                <p:cTn id="56" presetID="10" presetClass="exit" presetSubtype="0" fill="hold" grpId="1" nodeType="withEffect">
                                  <p:stCondLst>
                                    <p:cond delay="500"/>
                                  </p:stCondLst>
                                  <p:childTnLst>
                                    <p:animEffect transition="out" filter="fade">
                                      <p:cBhvr>
                                        <p:cTn id="57" dur="1000"/>
                                        <p:tgtEl>
                                          <p:spTgt spid="16"/>
                                        </p:tgtEl>
                                      </p:cBhvr>
                                    </p:animEffect>
                                    <p:set>
                                      <p:cBhvr>
                                        <p:cTn id="58"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1" animBg="1"/>
      <p:bldP spid="2" grpId="0" uiExpand="1" build="allAtOnce"/>
      <p:bldP spid="6" grpId="0" build="allAtOnce"/>
      <p:bldP spid="6" grpId="1" build="allAtOnce"/>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TextBox 3"/>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grpSp>
        <p:nvGrpSpPr>
          <p:cNvPr id="6" name="Group 25"/>
          <p:cNvGrpSpPr/>
          <p:nvPr/>
        </p:nvGrpSpPr>
        <p:grpSpPr>
          <a:xfrm>
            <a:off x="533400" y="774809"/>
            <a:ext cx="7927848" cy="6134566"/>
            <a:chOff x="533400" y="774809"/>
            <a:chExt cx="7927848" cy="6134566"/>
          </a:xfrm>
        </p:grpSpPr>
        <p:grpSp>
          <p:nvGrpSpPr>
            <p:cNvPr id="7" name="Group 17"/>
            <p:cNvGrpSpPr/>
            <p:nvPr/>
          </p:nvGrpSpPr>
          <p:grpSpPr>
            <a:xfrm>
              <a:off x="533400" y="774809"/>
              <a:ext cx="7927848" cy="6134566"/>
              <a:chOff x="533400" y="774809"/>
              <a:chExt cx="7927848" cy="6134566"/>
            </a:xfrm>
          </p:grpSpPr>
          <p:grpSp>
            <p:nvGrpSpPr>
              <p:cNvPr id="8" name="Group 41"/>
              <p:cNvGrpSpPr>
                <a:grpSpLocks noChangeAspect="1"/>
              </p:cNvGrpSpPr>
              <p:nvPr/>
            </p:nvGrpSpPr>
            <p:grpSpPr>
              <a:xfrm>
                <a:off x="533400" y="774809"/>
                <a:ext cx="7927848" cy="6083192"/>
                <a:chOff x="0" y="1244905"/>
                <a:chExt cx="7315200" cy="5613095"/>
              </a:xfrm>
            </p:grpSpPr>
            <p:pic>
              <p:nvPicPr>
                <p:cNvPr id="21" name="Picture 20"/>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22" name="Rectangle 21"/>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sp>
          <p:nvSpPr>
            <p:cNvPr id="24" name="Freeform 23"/>
            <p:cNvSpPr/>
            <p:nvPr/>
          </p:nvSpPr>
          <p:spPr>
            <a:xfrm>
              <a:off x="3687711" y="2438400"/>
              <a:ext cx="1348232" cy="967822"/>
            </a:xfrm>
            <a:custGeom>
              <a:avLst/>
              <a:gdLst>
                <a:gd name="connsiteX0" fmla="*/ 1430694 w 2684106"/>
                <a:gd name="connsiteY0" fmla="*/ 192832 h 1926772"/>
                <a:gd name="connsiteX1" fmla="*/ 1654628 w 2684106"/>
                <a:gd name="connsiteY1" fmla="*/ 314130 h 1926772"/>
                <a:gd name="connsiteX2" fmla="*/ 1747934 w 2684106"/>
                <a:gd name="connsiteY2" fmla="*/ 360783 h 1926772"/>
                <a:gd name="connsiteX3" fmla="*/ 1934547 w 2684106"/>
                <a:gd name="connsiteY3" fmla="*/ 258147 h 1926772"/>
                <a:gd name="connsiteX4" fmla="*/ 2093167 w 2684106"/>
                <a:gd name="connsiteY4" fmla="*/ 267477 h 1926772"/>
                <a:gd name="connsiteX5" fmla="*/ 2121159 w 2684106"/>
                <a:gd name="connsiteY5" fmla="*/ 146179 h 1926772"/>
                <a:gd name="connsiteX6" fmla="*/ 2233126 w 2684106"/>
                <a:gd name="connsiteY6" fmla="*/ 6220 h 1926772"/>
                <a:gd name="connsiteX7" fmla="*/ 2279779 w 2684106"/>
                <a:gd name="connsiteY7" fmla="*/ 108857 h 1926772"/>
                <a:gd name="connsiteX8" fmla="*/ 2587690 w 2684106"/>
                <a:gd name="connsiteY8" fmla="*/ 164840 h 1926772"/>
                <a:gd name="connsiteX9" fmla="*/ 2606351 w 2684106"/>
                <a:gd name="connsiteY9" fmla="*/ 295469 h 1926772"/>
                <a:gd name="connsiteX10" fmla="*/ 2597020 w 2684106"/>
                <a:gd name="connsiteY10" fmla="*/ 463420 h 1926772"/>
                <a:gd name="connsiteX11" fmla="*/ 2680996 w 2684106"/>
                <a:gd name="connsiteY11" fmla="*/ 556726 h 1926772"/>
                <a:gd name="connsiteX12" fmla="*/ 2578359 w 2684106"/>
                <a:gd name="connsiteY12" fmla="*/ 622040 h 1926772"/>
                <a:gd name="connsiteX13" fmla="*/ 2541037 w 2684106"/>
                <a:gd name="connsiteY13" fmla="*/ 836645 h 1926772"/>
                <a:gd name="connsiteX14" fmla="*/ 2419739 w 2684106"/>
                <a:gd name="connsiteY14" fmla="*/ 808653 h 1926772"/>
                <a:gd name="connsiteX15" fmla="*/ 2354424 w 2684106"/>
                <a:gd name="connsiteY15" fmla="*/ 976604 h 1926772"/>
                <a:gd name="connsiteX16" fmla="*/ 2382416 w 2684106"/>
                <a:gd name="connsiteY16" fmla="*/ 1107232 h 1926772"/>
                <a:gd name="connsiteX17" fmla="*/ 2279779 w 2684106"/>
                <a:gd name="connsiteY17" fmla="*/ 1144555 h 1926772"/>
                <a:gd name="connsiteX18" fmla="*/ 2317102 w 2684106"/>
                <a:gd name="connsiteY18" fmla="*/ 1284514 h 1926772"/>
                <a:gd name="connsiteX19" fmla="*/ 2354424 w 2684106"/>
                <a:gd name="connsiteY19" fmla="*/ 1452465 h 1926772"/>
                <a:gd name="connsiteX20" fmla="*/ 2233126 w 2684106"/>
                <a:gd name="connsiteY20" fmla="*/ 1536440 h 1926772"/>
                <a:gd name="connsiteX21" fmla="*/ 2167812 w 2684106"/>
                <a:gd name="connsiteY21" fmla="*/ 1704392 h 1926772"/>
                <a:gd name="connsiteX22" fmla="*/ 1990530 w 2684106"/>
                <a:gd name="connsiteY22" fmla="*/ 1723053 h 1926772"/>
                <a:gd name="connsiteX23" fmla="*/ 1878563 w 2684106"/>
                <a:gd name="connsiteY23" fmla="*/ 1704392 h 1926772"/>
                <a:gd name="connsiteX24" fmla="*/ 1859902 w 2684106"/>
                <a:gd name="connsiteY24" fmla="*/ 1741714 h 1926772"/>
                <a:gd name="connsiteX25" fmla="*/ 1822579 w 2684106"/>
                <a:gd name="connsiteY25" fmla="*/ 1769706 h 1926772"/>
                <a:gd name="connsiteX26" fmla="*/ 1579983 w 2684106"/>
                <a:gd name="connsiteY26" fmla="*/ 1844351 h 1926772"/>
                <a:gd name="connsiteX27" fmla="*/ 1533330 w 2684106"/>
                <a:gd name="connsiteY27" fmla="*/ 1918996 h 1926772"/>
                <a:gd name="connsiteX28" fmla="*/ 1421363 w 2684106"/>
                <a:gd name="connsiteY28" fmla="*/ 1797698 h 1926772"/>
                <a:gd name="connsiteX29" fmla="*/ 1356049 w 2684106"/>
                <a:gd name="connsiteY29" fmla="*/ 1788367 h 1926772"/>
                <a:gd name="connsiteX30" fmla="*/ 1178767 w 2684106"/>
                <a:gd name="connsiteY30" fmla="*/ 1807028 h 1926772"/>
                <a:gd name="connsiteX31" fmla="*/ 1020147 w 2684106"/>
                <a:gd name="connsiteY31" fmla="*/ 1853681 h 1926772"/>
                <a:gd name="connsiteX32" fmla="*/ 908179 w 2684106"/>
                <a:gd name="connsiteY32" fmla="*/ 1825689 h 1926772"/>
                <a:gd name="connsiteX33" fmla="*/ 674914 w 2684106"/>
                <a:gd name="connsiteY33" fmla="*/ 1741714 h 1926772"/>
                <a:gd name="connsiteX34" fmla="*/ 497632 w 2684106"/>
                <a:gd name="connsiteY34" fmla="*/ 1723053 h 1926772"/>
                <a:gd name="connsiteX35" fmla="*/ 422988 w 2684106"/>
                <a:gd name="connsiteY35" fmla="*/ 1620416 h 1926772"/>
                <a:gd name="connsiteX36" fmla="*/ 394996 w 2684106"/>
                <a:gd name="connsiteY36" fmla="*/ 1461796 h 1926772"/>
                <a:gd name="connsiteX37" fmla="*/ 217714 w 2684106"/>
                <a:gd name="connsiteY37" fmla="*/ 1443134 h 1926772"/>
                <a:gd name="connsiteX38" fmla="*/ 143069 w 2684106"/>
                <a:gd name="connsiteY38" fmla="*/ 1573763 h 1926772"/>
                <a:gd name="connsiteX39" fmla="*/ 68424 w 2684106"/>
                <a:gd name="connsiteY39" fmla="*/ 1536440 h 1926772"/>
                <a:gd name="connsiteX40" fmla="*/ 124408 w 2684106"/>
                <a:gd name="connsiteY40" fmla="*/ 1443134 h 1926772"/>
                <a:gd name="connsiteX41" fmla="*/ 115077 w 2684106"/>
                <a:gd name="connsiteY41" fmla="*/ 1396481 h 1926772"/>
                <a:gd name="connsiteX42" fmla="*/ 3110 w 2684106"/>
                <a:gd name="connsiteY42" fmla="*/ 1377820 h 1926772"/>
                <a:gd name="connsiteX43" fmla="*/ 96416 w 2684106"/>
                <a:gd name="connsiteY43" fmla="*/ 1135224 h 1926772"/>
                <a:gd name="connsiteX44" fmla="*/ 208383 w 2684106"/>
                <a:gd name="connsiteY44" fmla="*/ 1228530 h 1926772"/>
                <a:gd name="connsiteX45" fmla="*/ 348343 w 2684106"/>
                <a:gd name="connsiteY45" fmla="*/ 1331167 h 1926772"/>
                <a:gd name="connsiteX46" fmla="*/ 385665 w 2684106"/>
                <a:gd name="connsiteY46" fmla="*/ 1181877 h 1926772"/>
                <a:gd name="connsiteX47" fmla="*/ 422988 w 2684106"/>
                <a:gd name="connsiteY47" fmla="*/ 1181877 h 1926772"/>
                <a:gd name="connsiteX48" fmla="*/ 581608 w 2684106"/>
                <a:gd name="connsiteY48" fmla="*/ 1004596 h 1926772"/>
                <a:gd name="connsiteX49" fmla="*/ 684245 w 2684106"/>
                <a:gd name="connsiteY49" fmla="*/ 827314 h 1926772"/>
                <a:gd name="connsiteX50" fmla="*/ 758890 w 2684106"/>
                <a:gd name="connsiteY50" fmla="*/ 724677 h 1926772"/>
                <a:gd name="connsiteX51" fmla="*/ 814873 w 2684106"/>
                <a:gd name="connsiteY51" fmla="*/ 566057 h 1926772"/>
                <a:gd name="connsiteX52" fmla="*/ 908179 w 2684106"/>
                <a:gd name="connsiteY52" fmla="*/ 678024 h 1926772"/>
                <a:gd name="connsiteX53" fmla="*/ 954832 w 2684106"/>
                <a:gd name="connsiteY53" fmla="*/ 538065 h 1926772"/>
                <a:gd name="connsiteX54" fmla="*/ 1020147 w 2684106"/>
                <a:gd name="connsiteY54" fmla="*/ 575387 h 1926772"/>
                <a:gd name="connsiteX55" fmla="*/ 1057469 w 2684106"/>
                <a:gd name="connsiteY55" fmla="*/ 519404 h 1926772"/>
                <a:gd name="connsiteX56" fmla="*/ 1104122 w 2684106"/>
                <a:gd name="connsiteY56" fmla="*/ 603379 h 1926772"/>
                <a:gd name="connsiteX57" fmla="*/ 1216090 w 2684106"/>
                <a:gd name="connsiteY57" fmla="*/ 500743 h 1926772"/>
                <a:gd name="connsiteX58" fmla="*/ 1346718 w 2684106"/>
                <a:gd name="connsiteY58" fmla="*/ 407436 h 1926772"/>
                <a:gd name="connsiteX59" fmla="*/ 1402702 w 2684106"/>
                <a:gd name="connsiteY59" fmla="*/ 239485 h 1926772"/>
                <a:gd name="connsiteX60" fmla="*/ 1430694 w 2684106"/>
                <a:gd name="connsiteY60" fmla="*/ 192832 h 192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84106" h="1926772">
                  <a:moveTo>
                    <a:pt x="1430694" y="192832"/>
                  </a:moveTo>
                  <a:cubicBezTo>
                    <a:pt x="1472682" y="205273"/>
                    <a:pt x="1601755" y="286138"/>
                    <a:pt x="1654628" y="314130"/>
                  </a:cubicBezTo>
                  <a:cubicBezTo>
                    <a:pt x="1707501" y="342122"/>
                    <a:pt x="1701281" y="370113"/>
                    <a:pt x="1747934" y="360783"/>
                  </a:cubicBezTo>
                  <a:cubicBezTo>
                    <a:pt x="1794587" y="351453"/>
                    <a:pt x="1877008" y="273698"/>
                    <a:pt x="1934547" y="258147"/>
                  </a:cubicBezTo>
                  <a:cubicBezTo>
                    <a:pt x="1992086" y="242596"/>
                    <a:pt x="2062065" y="286138"/>
                    <a:pt x="2093167" y="267477"/>
                  </a:cubicBezTo>
                  <a:cubicBezTo>
                    <a:pt x="2124269" y="248816"/>
                    <a:pt x="2097833" y="189722"/>
                    <a:pt x="2121159" y="146179"/>
                  </a:cubicBezTo>
                  <a:cubicBezTo>
                    <a:pt x="2144485" y="102636"/>
                    <a:pt x="2206690" y="12440"/>
                    <a:pt x="2233126" y="6220"/>
                  </a:cubicBezTo>
                  <a:cubicBezTo>
                    <a:pt x="2259562" y="0"/>
                    <a:pt x="2220685" y="82420"/>
                    <a:pt x="2279779" y="108857"/>
                  </a:cubicBezTo>
                  <a:cubicBezTo>
                    <a:pt x="2338873" y="135294"/>
                    <a:pt x="2533261" y="133738"/>
                    <a:pt x="2587690" y="164840"/>
                  </a:cubicBezTo>
                  <a:cubicBezTo>
                    <a:pt x="2642119" y="195942"/>
                    <a:pt x="2604796" y="245706"/>
                    <a:pt x="2606351" y="295469"/>
                  </a:cubicBezTo>
                  <a:cubicBezTo>
                    <a:pt x="2607906" y="345232"/>
                    <a:pt x="2584579" y="419877"/>
                    <a:pt x="2597020" y="463420"/>
                  </a:cubicBezTo>
                  <a:cubicBezTo>
                    <a:pt x="2609461" y="506963"/>
                    <a:pt x="2684106" y="530289"/>
                    <a:pt x="2680996" y="556726"/>
                  </a:cubicBezTo>
                  <a:cubicBezTo>
                    <a:pt x="2677886" y="583163"/>
                    <a:pt x="2601685" y="575387"/>
                    <a:pt x="2578359" y="622040"/>
                  </a:cubicBezTo>
                  <a:cubicBezTo>
                    <a:pt x="2555033" y="668693"/>
                    <a:pt x="2567474" y="805543"/>
                    <a:pt x="2541037" y="836645"/>
                  </a:cubicBezTo>
                  <a:cubicBezTo>
                    <a:pt x="2514600" y="867747"/>
                    <a:pt x="2450841" y="785327"/>
                    <a:pt x="2419739" y="808653"/>
                  </a:cubicBezTo>
                  <a:cubicBezTo>
                    <a:pt x="2388637" y="831979"/>
                    <a:pt x="2360645" y="926841"/>
                    <a:pt x="2354424" y="976604"/>
                  </a:cubicBezTo>
                  <a:cubicBezTo>
                    <a:pt x="2348204" y="1026367"/>
                    <a:pt x="2394857" y="1079240"/>
                    <a:pt x="2382416" y="1107232"/>
                  </a:cubicBezTo>
                  <a:cubicBezTo>
                    <a:pt x="2369975" y="1135224"/>
                    <a:pt x="2290665" y="1115008"/>
                    <a:pt x="2279779" y="1144555"/>
                  </a:cubicBezTo>
                  <a:cubicBezTo>
                    <a:pt x="2268893" y="1174102"/>
                    <a:pt x="2304661" y="1233196"/>
                    <a:pt x="2317102" y="1284514"/>
                  </a:cubicBezTo>
                  <a:cubicBezTo>
                    <a:pt x="2329543" y="1335832"/>
                    <a:pt x="2368420" y="1410477"/>
                    <a:pt x="2354424" y="1452465"/>
                  </a:cubicBezTo>
                  <a:cubicBezTo>
                    <a:pt x="2340428" y="1494453"/>
                    <a:pt x="2264228" y="1494452"/>
                    <a:pt x="2233126" y="1536440"/>
                  </a:cubicBezTo>
                  <a:cubicBezTo>
                    <a:pt x="2202024" y="1578428"/>
                    <a:pt x="2208245" y="1673290"/>
                    <a:pt x="2167812" y="1704392"/>
                  </a:cubicBezTo>
                  <a:cubicBezTo>
                    <a:pt x="2127379" y="1735494"/>
                    <a:pt x="2038738" y="1723053"/>
                    <a:pt x="1990530" y="1723053"/>
                  </a:cubicBezTo>
                  <a:cubicBezTo>
                    <a:pt x="1942322" y="1723053"/>
                    <a:pt x="1900334" y="1701282"/>
                    <a:pt x="1878563" y="1704392"/>
                  </a:cubicBezTo>
                  <a:cubicBezTo>
                    <a:pt x="1856792" y="1707502"/>
                    <a:pt x="1869233" y="1730828"/>
                    <a:pt x="1859902" y="1741714"/>
                  </a:cubicBezTo>
                  <a:cubicBezTo>
                    <a:pt x="1850571" y="1752600"/>
                    <a:pt x="1869232" y="1752600"/>
                    <a:pt x="1822579" y="1769706"/>
                  </a:cubicBezTo>
                  <a:cubicBezTo>
                    <a:pt x="1775926" y="1786812"/>
                    <a:pt x="1628191" y="1819469"/>
                    <a:pt x="1579983" y="1844351"/>
                  </a:cubicBezTo>
                  <a:cubicBezTo>
                    <a:pt x="1531775" y="1869233"/>
                    <a:pt x="1559767" y="1926772"/>
                    <a:pt x="1533330" y="1918996"/>
                  </a:cubicBezTo>
                  <a:cubicBezTo>
                    <a:pt x="1506893" y="1911221"/>
                    <a:pt x="1450910" y="1819469"/>
                    <a:pt x="1421363" y="1797698"/>
                  </a:cubicBezTo>
                  <a:cubicBezTo>
                    <a:pt x="1391816" y="1775927"/>
                    <a:pt x="1396482" y="1786812"/>
                    <a:pt x="1356049" y="1788367"/>
                  </a:cubicBezTo>
                  <a:cubicBezTo>
                    <a:pt x="1315616" y="1789922"/>
                    <a:pt x="1234751" y="1796142"/>
                    <a:pt x="1178767" y="1807028"/>
                  </a:cubicBezTo>
                  <a:cubicBezTo>
                    <a:pt x="1122783" y="1817914"/>
                    <a:pt x="1065245" y="1850571"/>
                    <a:pt x="1020147" y="1853681"/>
                  </a:cubicBezTo>
                  <a:cubicBezTo>
                    <a:pt x="975049" y="1856791"/>
                    <a:pt x="965718" y="1844350"/>
                    <a:pt x="908179" y="1825689"/>
                  </a:cubicBezTo>
                  <a:cubicBezTo>
                    <a:pt x="850640" y="1807028"/>
                    <a:pt x="743338" y="1758820"/>
                    <a:pt x="674914" y="1741714"/>
                  </a:cubicBezTo>
                  <a:cubicBezTo>
                    <a:pt x="606490" y="1724608"/>
                    <a:pt x="539620" y="1743269"/>
                    <a:pt x="497632" y="1723053"/>
                  </a:cubicBezTo>
                  <a:cubicBezTo>
                    <a:pt x="455644" y="1702837"/>
                    <a:pt x="440094" y="1663959"/>
                    <a:pt x="422988" y="1620416"/>
                  </a:cubicBezTo>
                  <a:cubicBezTo>
                    <a:pt x="405882" y="1576873"/>
                    <a:pt x="429208" y="1491343"/>
                    <a:pt x="394996" y="1461796"/>
                  </a:cubicBezTo>
                  <a:cubicBezTo>
                    <a:pt x="360784" y="1432249"/>
                    <a:pt x="259702" y="1424473"/>
                    <a:pt x="217714" y="1443134"/>
                  </a:cubicBezTo>
                  <a:cubicBezTo>
                    <a:pt x="175726" y="1461795"/>
                    <a:pt x="167951" y="1558212"/>
                    <a:pt x="143069" y="1573763"/>
                  </a:cubicBezTo>
                  <a:cubicBezTo>
                    <a:pt x="118187" y="1589314"/>
                    <a:pt x="71534" y="1558211"/>
                    <a:pt x="68424" y="1536440"/>
                  </a:cubicBezTo>
                  <a:cubicBezTo>
                    <a:pt x="65314" y="1514669"/>
                    <a:pt x="116633" y="1466461"/>
                    <a:pt x="124408" y="1443134"/>
                  </a:cubicBezTo>
                  <a:cubicBezTo>
                    <a:pt x="132184" y="1419808"/>
                    <a:pt x="135293" y="1407367"/>
                    <a:pt x="115077" y="1396481"/>
                  </a:cubicBezTo>
                  <a:cubicBezTo>
                    <a:pt x="94861" y="1385595"/>
                    <a:pt x="6220" y="1421363"/>
                    <a:pt x="3110" y="1377820"/>
                  </a:cubicBezTo>
                  <a:cubicBezTo>
                    <a:pt x="0" y="1334277"/>
                    <a:pt x="62204" y="1160106"/>
                    <a:pt x="96416" y="1135224"/>
                  </a:cubicBezTo>
                  <a:cubicBezTo>
                    <a:pt x="130628" y="1110342"/>
                    <a:pt x="166395" y="1195873"/>
                    <a:pt x="208383" y="1228530"/>
                  </a:cubicBezTo>
                  <a:cubicBezTo>
                    <a:pt x="250371" y="1261187"/>
                    <a:pt x="318796" y="1338942"/>
                    <a:pt x="348343" y="1331167"/>
                  </a:cubicBezTo>
                  <a:cubicBezTo>
                    <a:pt x="377890" y="1323392"/>
                    <a:pt x="373224" y="1206759"/>
                    <a:pt x="385665" y="1181877"/>
                  </a:cubicBezTo>
                  <a:cubicBezTo>
                    <a:pt x="398106" y="1156995"/>
                    <a:pt x="390331" y="1211424"/>
                    <a:pt x="422988" y="1181877"/>
                  </a:cubicBezTo>
                  <a:cubicBezTo>
                    <a:pt x="455645" y="1152330"/>
                    <a:pt x="538065" y="1063690"/>
                    <a:pt x="581608" y="1004596"/>
                  </a:cubicBezTo>
                  <a:cubicBezTo>
                    <a:pt x="625151" y="945502"/>
                    <a:pt x="654698" y="873967"/>
                    <a:pt x="684245" y="827314"/>
                  </a:cubicBezTo>
                  <a:cubicBezTo>
                    <a:pt x="713792" y="780661"/>
                    <a:pt x="737119" y="768220"/>
                    <a:pt x="758890" y="724677"/>
                  </a:cubicBezTo>
                  <a:cubicBezTo>
                    <a:pt x="780661" y="681134"/>
                    <a:pt x="789992" y="573832"/>
                    <a:pt x="814873" y="566057"/>
                  </a:cubicBezTo>
                  <a:cubicBezTo>
                    <a:pt x="839754" y="558282"/>
                    <a:pt x="884853" y="682689"/>
                    <a:pt x="908179" y="678024"/>
                  </a:cubicBezTo>
                  <a:cubicBezTo>
                    <a:pt x="931505" y="673359"/>
                    <a:pt x="936171" y="555171"/>
                    <a:pt x="954832" y="538065"/>
                  </a:cubicBezTo>
                  <a:cubicBezTo>
                    <a:pt x="973493" y="520959"/>
                    <a:pt x="1003041" y="578497"/>
                    <a:pt x="1020147" y="575387"/>
                  </a:cubicBezTo>
                  <a:cubicBezTo>
                    <a:pt x="1037253" y="572277"/>
                    <a:pt x="1043473" y="514739"/>
                    <a:pt x="1057469" y="519404"/>
                  </a:cubicBezTo>
                  <a:cubicBezTo>
                    <a:pt x="1071465" y="524069"/>
                    <a:pt x="1077685" y="606489"/>
                    <a:pt x="1104122" y="603379"/>
                  </a:cubicBezTo>
                  <a:cubicBezTo>
                    <a:pt x="1130559" y="600269"/>
                    <a:pt x="1175657" y="533400"/>
                    <a:pt x="1216090" y="500743"/>
                  </a:cubicBezTo>
                  <a:cubicBezTo>
                    <a:pt x="1256523" y="468086"/>
                    <a:pt x="1315616" y="450979"/>
                    <a:pt x="1346718" y="407436"/>
                  </a:cubicBezTo>
                  <a:cubicBezTo>
                    <a:pt x="1377820" y="363893"/>
                    <a:pt x="1391816" y="276807"/>
                    <a:pt x="1402702" y="239485"/>
                  </a:cubicBezTo>
                  <a:cubicBezTo>
                    <a:pt x="1413588" y="202163"/>
                    <a:pt x="1388706" y="180391"/>
                    <a:pt x="1430694" y="192832"/>
                  </a:cubicBezTo>
                  <a:close/>
                </a:path>
              </a:pathLst>
            </a:custGeom>
            <a:solidFill>
              <a:srgbClr val="DC690A"/>
            </a:solidFill>
            <a:ln w="38100">
              <a:solidFill>
                <a:schemeClr val="accent6">
                  <a:lumMod val="50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ounded Rectangle 4"/>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a:spLocks noChangeAspect="1"/>
          </p:cNvSpPr>
          <p:nvPr/>
        </p:nvSpPr>
        <p:spPr>
          <a:xfrm>
            <a:off x="3733800" y="3352800"/>
            <a:ext cx="812869" cy="1371600"/>
          </a:xfrm>
          <a:custGeom>
            <a:avLst/>
            <a:gdLst>
              <a:gd name="connsiteX0" fmla="*/ 749300 w 1104900"/>
              <a:gd name="connsiteY0" fmla="*/ 121920 h 1864360"/>
              <a:gd name="connsiteX1" fmla="*/ 474980 w 1104900"/>
              <a:gd name="connsiteY1" fmla="*/ 0 h 1864360"/>
              <a:gd name="connsiteX2" fmla="*/ 292100 w 1104900"/>
              <a:gd name="connsiteY2" fmla="*/ 121920 h 1864360"/>
              <a:gd name="connsiteX3" fmla="*/ 322580 w 1104900"/>
              <a:gd name="connsiteY3" fmla="*/ 182880 h 1864360"/>
              <a:gd name="connsiteX4" fmla="*/ 261620 w 1104900"/>
              <a:gd name="connsiteY4" fmla="*/ 335280 h 1864360"/>
              <a:gd name="connsiteX5" fmla="*/ 124460 w 1104900"/>
              <a:gd name="connsiteY5" fmla="*/ 487680 h 1864360"/>
              <a:gd name="connsiteX6" fmla="*/ 139700 w 1104900"/>
              <a:gd name="connsiteY6" fmla="*/ 609600 h 1864360"/>
              <a:gd name="connsiteX7" fmla="*/ 17780 w 1104900"/>
              <a:gd name="connsiteY7" fmla="*/ 731520 h 1864360"/>
              <a:gd name="connsiteX8" fmla="*/ 33020 w 1104900"/>
              <a:gd name="connsiteY8" fmla="*/ 944880 h 1864360"/>
              <a:gd name="connsiteX9" fmla="*/ 185420 w 1104900"/>
              <a:gd name="connsiteY9" fmla="*/ 1143000 h 1864360"/>
              <a:gd name="connsiteX10" fmla="*/ 185420 w 1104900"/>
              <a:gd name="connsiteY10" fmla="*/ 1310640 h 1864360"/>
              <a:gd name="connsiteX11" fmla="*/ 353060 w 1104900"/>
              <a:gd name="connsiteY11" fmla="*/ 1402080 h 1864360"/>
              <a:gd name="connsiteX12" fmla="*/ 429260 w 1104900"/>
              <a:gd name="connsiteY12" fmla="*/ 1356360 h 1864360"/>
              <a:gd name="connsiteX13" fmla="*/ 993140 w 1104900"/>
              <a:gd name="connsiteY13" fmla="*/ 1813560 h 1864360"/>
              <a:gd name="connsiteX14" fmla="*/ 1038860 w 1104900"/>
              <a:gd name="connsiteY14" fmla="*/ 1661160 h 1864360"/>
              <a:gd name="connsiteX15" fmla="*/ 1038860 w 1104900"/>
              <a:gd name="connsiteY15" fmla="*/ 1539240 h 1864360"/>
              <a:gd name="connsiteX16" fmla="*/ 1099820 w 1104900"/>
              <a:gd name="connsiteY16" fmla="*/ 1341120 h 1864360"/>
              <a:gd name="connsiteX17" fmla="*/ 1069340 w 1104900"/>
              <a:gd name="connsiteY17" fmla="*/ 1158240 h 1864360"/>
              <a:gd name="connsiteX18" fmla="*/ 993140 w 1104900"/>
              <a:gd name="connsiteY18" fmla="*/ 944880 h 1864360"/>
              <a:gd name="connsiteX19" fmla="*/ 886460 w 1104900"/>
              <a:gd name="connsiteY19" fmla="*/ 701040 h 1864360"/>
              <a:gd name="connsiteX20" fmla="*/ 810260 w 1104900"/>
              <a:gd name="connsiteY20" fmla="*/ 259080 h 1864360"/>
              <a:gd name="connsiteX21" fmla="*/ 749300 w 1104900"/>
              <a:gd name="connsiteY21" fmla="*/ 121920 h 18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4900" h="1864360">
                <a:moveTo>
                  <a:pt x="749300" y="121920"/>
                </a:moveTo>
                <a:cubicBezTo>
                  <a:pt x="693420" y="78740"/>
                  <a:pt x="551180" y="0"/>
                  <a:pt x="474980" y="0"/>
                </a:cubicBezTo>
                <a:cubicBezTo>
                  <a:pt x="398780" y="0"/>
                  <a:pt x="317500" y="91440"/>
                  <a:pt x="292100" y="121920"/>
                </a:cubicBezTo>
                <a:cubicBezTo>
                  <a:pt x="266700" y="152400"/>
                  <a:pt x="327660" y="147320"/>
                  <a:pt x="322580" y="182880"/>
                </a:cubicBezTo>
                <a:cubicBezTo>
                  <a:pt x="317500" y="218440"/>
                  <a:pt x="294640" y="284480"/>
                  <a:pt x="261620" y="335280"/>
                </a:cubicBezTo>
                <a:cubicBezTo>
                  <a:pt x="228600" y="386080"/>
                  <a:pt x="144780" y="441960"/>
                  <a:pt x="124460" y="487680"/>
                </a:cubicBezTo>
                <a:cubicBezTo>
                  <a:pt x="104140" y="533400"/>
                  <a:pt x="157480" y="568960"/>
                  <a:pt x="139700" y="609600"/>
                </a:cubicBezTo>
                <a:cubicBezTo>
                  <a:pt x="121920" y="650240"/>
                  <a:pt x="35560" y="675640"/>
                  <a:pt x="17780" y="731520"/>
                </a:cubicBezTo>
                <a:cubicBezTo>
                  <a:pt x="0" y="787400"/>
                  <a:pt x="5080" y="876300"/>
                  <a:pt x="33020" y="944880"/>
                </a:cubicBezTo>
                <a:cubicBezTo>
                  <a:pt x="60960" y="1013460"/>
                  <a:pt x="160020" y="1082040"/>
                  <a:pt x="185420" y="1143000"/>
                </a:cubicBezTo>
                <a:cubicBezTo>
                  <a:pt x="210820" y="1203960"/>
                  <a:pt x="157480" y="1267460"/>
                  <a:pt x="185420" y="1310640"/>
                </a:cubicBezTo>
                <a:cubicBezTo>
                  <a:pt x="213360" y="1353820"/>
                  <a:pt x="312420" y="1394460"/>
                  <a:pt x="353060" y="1402080"/>
                </a:cubicBezTo>
                <a:cubicBezTo>
                  <a:pt x="393700" y="1409700"/>
                  <a:pt x="322580" y="1287780"/>
                  <a:pt x="429260" y="1356360"/>
                </a:cubicBezTo>
                <a:cubicBezTo>
                  <a:pt x="535940" y="1424940"/>
                  <a:pt x="891540" y="1762760"/>
                  <a:pt x="993140" y="1813560"/>
                </a:cubicBezTo>
                <a:cubicBezTo>
                  <a:pt x="1094740" y="1864360"/>
                  <a:pt x="1031240" y="1706880"/>
                  <a:pt x="1038860" y="1661160"/>
                </a:cubicBezTo>
                <a:cubicBezTo>
                  <a:pt x="1046480" y="1615440"/>
                  <a:pt x="1028700" y="1592580"/>
                  <a:pt x="1038860" y="1539240"/>
                </a:cubicBezTo>
                <a:cubicBezTo>
                  <a:pt x="1049020" y="1485900"/>
                  <a:pt x="1094740" y="1404620"/>
                  <a:pt x="1099820" y="1341120"/>
                </a:cubicBezTo>
                <a:cubicBezTo>
                  <a:pt x="1104900" y="1277620"/>
                  <a:pt x="1087120" y="1224280"/>
                  <a:pt x="1069340" y="1158240"/>
                </a:cubicBezTo>
                <a:cubicBezTo>
                  <a:pt x="1051560" y="1092200"/>
                  <a:pt x="1023620" y="1021080"/>
                  <a:pt x="993140" y="944880"/>
                </a:cubicBezTo>
                <a:cubicBezTo>
                  <a:pt x="962660" y="868680"/>
                  <a:pt x="916940" y="815340"/>
                  <a:pt x="886460" y="701040"/>
                </a:cubicBezTo>
                <a:cubicBezTo>
                  <a:pt x="855980" y="586740"/>
                  <a:pt x="828040" y="360680"/>
                  <a:pt x="810260" y="259080"/>
                </a:cubicBezTo>
                <a:cubicBezTo>
                  <a:pt x="792480" y="157480"/>
                  <a:pt x="805180" y="165100"/>
                  <a:pt x="749300" y="121920"/>
                </a:cubicBezTo>
                <a:close/>
              </a:path>
            </a:pathLst>
          </a:custGeom>
          <a:solidFill>
            <a:srgbClr val="FF66CC"/>
          </a:solidFill>
          <a:ln w="38100">
            <a:solidFill>
              <a:schemeClr val="tx1">
                <a:alpha val="75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6"/>
          <p:cNvGrpSpPr/>
          <p:nvPr/>
        </p:nvGrpSpPr>
        <p:grpSpPr>
          <a:xfrm>
            <a:off x="1201903" y="1752600"/>
            <a:ext cx="2475019" cy="1826029"/>
            <a:chOff x="1163111" y="1219200"/>
            <a:chExt cx="2475019" cy="1826029"/>
          </a:xfrm>
        </p:grpSpPr>
        <p:sp>
          <p:nvSpPr>
            <p:cNvPr id="45" name="Freeform 44"/>
            <p:cNvSpPr/>
            <p:nvPr/>
          </p:nvSpPr>
          <p:spPr>
            <a:xfrm>
              <a:off x="1981199" y="1219200"/>
              <a:ext cx="1656931" cy="1826029"/>
            </a:xfrm>
            <a:custGeom>
              <a:avLst/>
              <a:gdLst>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26" fmla="*/ 651164 w 1332808"/>
                <a:gd name="connsiteY26" fmla="*/ 0 h 1848196"/>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2438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269077 w 1332808"/>
                <a:gd name="connsiteY8" fmla="*/ 13840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5738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56931"/>
                <a:gd name="connsiteY0" fmla="*/ 60960 h 1826029"/>
                <a:gd name="connsiteX1" fmla="*/ 850670 w 1656931"/>
                <a:gd name="connsiteY1" fmla="*/ 44335 h 1826029"/>
                <a:gd name="connsiteX2" fmla="*/ 1033550 w 1656931"/>
                <a:gd name="connsiteY2" fmla="*/ 60960 h 1826029"/>
                <a:gd name="connsiteX3" fmla="*/ 1183179 w 1656931"/>
                <a:gd name="connsiteY3" fmla="*/ 410095 h 1826029"/>
                <a:gd name="connsiteX4" fmla="*/ 1166553 w 1656931"/>
                <a:gd name="connsiteY4" fmla="*/ 559724 h 1826029"/>
                <a:gd name="connsiteX5" fmla="*/ 1149928 w 1656931"/>
                <a:gd name="connsiteY5" fmla="*/ 892233 h 1826029"/>
                <a:gd name="connsiteX6" fmla="*/ 1050175 w 1656931"/>
                <a:gd name="connsiteY6" fmla="*/ 942109 h 1826029"/>
                <a:gd name="connsiteX7" fmla="*/ 1000299 w 1656931"/>
                <a:gd name="connsiteY7" fmla="*/ 1058487 h 1826029"/>
                <a:gd name="connsiteX8" fmla="*/ 1269077 w 1656931"/>
                <a:gd name="connsiteY8" fmla="*/ 1384069 h 1826029"/>
                <a:gd name="connsiteX9" fmla="*/ 1402080 w 1656931"/>
                <a:gd name="connsiteY9" fmla="*/ 1507375 h 1826029"/>
                <a:gd name="connsiteX10" fmla="*/ 1631531 w 1656931"/>
                <a:gd name="connsiteY10" fmla="*/ 1588513 h 1826029"/>
                <a:gd name="connsiteX11" fmla="*/ 1249680 w 1656931"/>
                <a:gd name="connsiteY11" fmla="*/ 1740131 h 1826029"/>
                <a:gd name="connsiteX12" fmla="*/ 967048 w 1656931"/>
                <a:gd name="connsiteY12" fmla="*/ 1823258 h 1826029"/>
                <a:gd name="connsiteX13" fmla="*/ 584662 w 1656931"/>
                <a:gd name="connsiteY13" fmla="*/ 1723506 h 1826029"/>
                <a:gd name="connsiteX14" fmla="*/ 185651 w 1656931"/>
                <a:gd name="connsiteY14" fmla="*/ 1573876 h 1826029"/>
                <a:gd name="connsiteX15" fmla="*/ 2771 w 1656931"/>
                <a:gd name="connsiteY15" fmla="*/ 1424247 h 1826029"/>
                <a:gd name="connsiteX16" fmla="*/ 202277 w 1656931"/>
                <a:gd name="connsiteY16" fmla="*/ 1174866 h 1826029"/>
                <a:gd name="connsiteX17" fmla="*/ 268779 w 1656931"/>
                <a:gd name="connsiteY17" fmla="*/ 892233 h 1826029"/>
                <a:gd name="connsiteX18" fmla="*/ 351906 w 1656931"/>
                <a:gd name="connsiteY18" fmla="*/ 642851 h 1826029"/>
                <a:gd name="connsiteX19" fmla="*/ 418408 w 1656931"/>
                <a:gd name="connsiteY19" fmla="*/ 426720 h 1826029"/>
                <a:gd name="connsiteX20" fmla="*/ 451659 w 1656931"/>
                <a:gd name="connsiteY20" fmla="*/ 320040 h 1826029"/>
                <a:gd name="connsiteX21" fmla="*/ 558339 w 1656931"/>
                <a:gd name="connsiteY21" fmla="*/ 277091 h 1826029"/>
                <a:gd name="connsiteX22" fmla="*/ 617913 w 1656931"/>
                <a:gd name="connsiteY22" fmla="*/ 77586 h 1826029"/>
                <a:gd name="connsiteX23" fmla="*/ 684415 w 1656931"/>
                <a:gd name="connsiteY23" fmla="*/ 27709 h 1826029"/>
                <a:gd name="connsiteX24" fmla="*/ 883920 w 1656931"/>
                <a:gd name="connsiteY24" fmla="*/ 60960 h 1826029"/>
                <a:gd name="connsiteX25" fmla="*/ 917171 w 1656931"/>
                <a:gd name="connsiteY25" fmla="*/ 60960 h 18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56931" h="1826029">
                  <a:moveTo>
                    <a:pt x="917171" y="60960"/>
                  </a:moveTo>
                  <a:lnTo>
                    <a:pt x="850670" y="44335"/>
                  </a:lnTo>
                  <a:cubicBezTo>
                    <a:pt x="914401" y="58190"/>
                    <a:pt x="978132" y="0"/>
                    <a:pt x="1033550" y="60960"/>
                  </a:cubicBezTo>
                  <a:cubicBezTo>
                    <a:pt x="1088968" y="121920"/>
                    <a:pt x="1161012" y="326968"/>
                    <a:pt x="1183179" y="410095"/>
                  </a:cubicBezTo>
                  <a:cubicBezTo>
                    <a:pt x="1205346" y="493222"/>
                    <a:pt x="1172095" y="479368"/>
                    <a:pt x="1166553" y="559724"/>
                  </a:cubicBezTo>
                  <a:cubicBezTo>
                    <a:pt x="1161011" y="640080"/>
                    <a:pt x="1169324" y="828502"/>
                    <a:pt x="1149928" y="892233"/>
                  </a:cubicBezTo>
                  <a:cubicBezTo>
                    <a:pt x="1130532" y="955964"/>
                    <a:pt x="1075113" y="914400"/>
                    <a:pt x="1050175" y="942109"/>
                  </a:cubicBezTo>
                  <a:cubicBezTo>
                    <a:pt x="1025237" y="969818"/>
                    <a:pt x="963815" y="984827"/>
                    <a:pt x="1000299" y="1058487"/>
                  </a:cubicBezTo>
                  <a:cubicBezTo>
                    <a:pt x="1036783" y="1132147"/>
                    <a:pt x="1202114" y="1309254"/>
                    <a:pt x="1269077" y="1384069"/>
                  </a:cubicBezTo>
                  <a:cubicBezTo>
                    <a:pt x="1336040" y="1458884"/>
                    <a:pt x="1341671" y="1473301"/>
                    <a:pt x="1402080" y="1507375"/>
                  </a:cubicBezTo>
                  <a:cubicBezTo>
                    <a:pt x="1462489" y="1541449"/>
                    <a:pt x="1656931" y="1549720"/>
                    <a:pt x="1631531" y="1588513"/>
                  </a:cubicBezTo>
                  <a:cubicBezTo>
                    <a:pt x="1606131" y="1627306"/>
                    <a:pt x="1360427" y="1701007"/>
                    <a:pt x="1249680" y="1740131"/>
                  </a:cubicBezTo>
                  <a:cubicBezTo>
                    <a:pt x="1138933" y="1779255"/>
                    <a:pt x="1077884" y="1826029"/>
                    <a:pt x="967048" y="1823258"/>
                  </a:cubicBezTo>
                  <a:cubicBezTo>
                    <a:pt x="856212" y="1820487"/>
                    <a:pt x="714895" y="1765070"/>
                    <a:pt x="584662" y="1723506"/>
                  </a:cubicBezTo>
                  <a:cubicBezTo>
                    <a:pt x="454429" y="1681942"/>
                    <a:pt x="282633" y="1623753"/>
                    <a:pt x="185651" y="1573876"/>
                  </a:cubicBezTo>
                  <a:cubicBezTo>
                    <a:pt x="88669" y="1524000"/>
                    <a:pt x="0" y="1490749"/>
                    <a:pt x="2771" y="1424247"/>
                  </a:cubicBezTo>
                  <a:cubicBezTo>
                    <a:pt x="5542" y="1357745"/>
                    <a:pt x="157942" y="1263535"/>
                    <a:pt x="202277" y="1174866"/>
                  </a:cubicBezTo>
                  <a:cubicBezTo>
                    <a:pt x="246612" y="1086197"/>
                    <a:pt x="243841" y="980902"/>
                    <a:pt x="268779" y="892233"/>
                  </a:cubicBezTo>
                  <a:cubicBezTo>
                    <a:pt x="293717" y="803564"/>
                    <a:pt x="326968" y="720437"/>
                    <a:pt x="351906" y="642851"/>
                  </a:cubicBezTo>
                  <a:cubicBezTo>
                    <a:pt x="376844" y="565266"/>
                    <a:pt x="401783" y="480522"/>
                    <a:pt x="418408" y="426720"/>
                  </a:cubicBezTo>
                  <a:cubicBezTo>
                    <a:pt x="435034" y="372918"/>
                    <a:pt x="428337" y="344978"/>
                    <a:pt x="451659" y="320040"/>
                  </a:cubicBezTo>
                  <a:cubicBezTo>
                    <a:pt x="474981" y="295102"/>
                    <a:pt x="530630" y="317500"/>
                    <a:pt x="558339" y="277091"/>
                  </a:cubicBezTo>
                  <a:cubicBezTo>
                    <a:pt x="586048" y="236682"/>
                    <a:pt x="596900" y="119150"/>
                    <a:pt x="617913" y="77586"/>
                  </a:cubicBezTo>
                  <a:cubicBezTo>
                    <a:pt x="638926" y="36022"/>
                    <a:pt x="640081" y="30480"/>
                    <a:pt x="684415" y="27709"/>
                  </a:cubicBezTo>
                  <a:cubicBezTo>
                    <a:pt x="728749" y="24938"/>
                    <a:pt x="845127" y="55418"/>
                    <a:pt x="883920" y="60960"/>
                  </a:cubicBezTo>
                  <a:cubicBezTo>
                    <a:pt x="922713" y="66502"/>
                    <a:pt x="944880" y="69273"/>
                    <a:pt x="917171" y="60960"/>
                  </a:cubicBezTo>
                  <a:close/>
                </a:path>
              </a:pathLst>
            </a:custGeom>
            <a:solidFill>
              <a:srgbClr val="00B0F0">
                <a:alpha val="70000"/>
              </a:srgb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45"/>
            <p:cNvSpPr/>
            <p:nvPr/>
          </p:nvSpPr>
          <p:spPr>
            <a:xfrm>
              <a:off x="1163111" y="1524000"/>
              <a:ext cx="1998497" cy="523220"/>
            </a:xfrm>
            <a:prstGeom prst="rect">
              <a:avLst/>
            </a:prstGeom>
            <a:solidFill>
              <a:srgbClr val="00B0F0">
                <a:alpha val="53000"/>
              </a:srgbClr>
            </a:solidFill>
          </p:spPr>
          <p:txBody>
            <a:bodyPr wrap="none">
              <a:spAutoFit/>
            </a:bodyPr>
            <a:lstStyle/>
            <a:p>
              <a:pPr algn="ctr"/>
              <a:r>
                <a:rPr lang="en-US" sz="2800" b="1" dirty="0" smtClean="0"/>
                <a:t>CHICKASAW</a:t>
              </a:r>
              <a:endParaRPr lang="en-US" sz="2800" b="1" dirty="0"/>
            </a:p>
          </p:txBody>
        </p:sp>
      </p:grpSp>
      <p:sp>
        <p:nvSpPr>
          <p:cNvPr id="40" name="Rectangle 39"/>
          <p:cNvSpPr/>
          <p:nvPr/>
        </p:nvSpPr>
        <p:spPr>
          <a:xfrm>
            <a:off x="1905000" y="1752600"/>
            <a:ext cx="1828800" cy="1828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1266322" y="762000"/>
            <a:ext cx="6322825" cy="6096000"/>
            <a:chOff x="1266322" y="762000"/>
            <a:chExt cx="6322825" cy="6096000"/>
          </a:xfrm>
        </p:grpSpPr>
        <p:grpSp>
          <p:nvGrpSpPr>
            <p:cNvPr id="42" name="Group 12"/>
            <p:cNvGrpSpPr/>
            <p:nvPr/>
          </p:nvGrpSpPr>
          <p:grpSpPr>
            <a:xfrm>
              <a:off x="1266322" y="769832"/>
              <a:ext cx="6125078" cy="6088168"/>
              <a:chOff x="1266322" y="769832"/>
              <a:chExt cx="6125078" cy="6088168"/>
            </a:xfrm>
          </p:grpSpPr>
          <p:pic>
            <p:nvPicPr>
              <p:cNvPr id="49" name="Picture 48"/>
              <p:cNvPicPr>
                <a:picLocks noChangeAspect="1" noChangeArrowheads="1"/>
              </p:cNvPicPr>
              <p:nvPr/>
            </p:nvPicPr>
            <p:blipFill>
              <a:blip r:embed="rId3"/>
              <a:srcRect/>
              <a:stretch>
                <a:fillRect/>
              </a:stretch>
            </p:blipFill>
            <p:spPr bwMode="auto">
              <a:xfrm>
                <a:off x="1266322" y="769832"/>
                <a:ext cx="6125078" cy="6088168"/>
              </a:xfrm>
              <a:prstGeom prst="rect">
                <a:avLst/>
              </a:prstGeom>
              <a:noFill/>
              <a:ln w="50800">
                <a:solidFill>
                  <a:schemeClr val="tx1"/>
                </a:solidFill>
                <a:miter lim="800000"/>
                <a:headEnd/>
                <a:tailEnd/>
              </a:ln>
              <a:effectLst/>
            </p:spPr>
          </p:pic>
          <p:pic>
            <p:nvPicPr>
              <p:cNvPr id="50" name="Picture 49"/>
              <p:cNvPicPr>
                <a:picLocks noChangeAspect="1" noChangeArrowheads="1"/>
              </p:cNvPicPr>
              <p:nvPr/>
            </p:nvPicPr>
            <p:blipFill>
              <a:blip r:embed="rId3"/>
              <a:srcRect l="59568" t="54943" r="32346" b="40678"/>
              <a:stretch>
                <a:fillRect/>
              </a:stretch>
            </p:blipFill>
            <p:spPr bwMode="auto">
              <a:xfrm>
                <a:off x="4800600" y="4419600"/>
                <a:ext cx="990600" cy="533400"/>
              </a:xfrm>
              <a:prstGeom prst="rect">
                <a:avLst/>
              </a:prstGeom>
              <a:noFill/>
              <a:ln w="50800">
                <a:noFill/>
                <a:miter lim="800000"/>
                <a:headEnd/>
                <a:tailEnd/>
              </a:ln>
              <a:effectLst/>
            </p:spPr>
          </p:pic>
          <p:pic>
            <p:nvPicPr>
              <p:cNvPr id="51" name="Picture 50"/>
              <p:cNvPicPr>
                <a:picLocks noChangeAspect="1" noChangeArrowheads="1"/>
              </p:cNvPicPr>
              <p:nvPr/>
            </p:nvPicPr>
            <p:blipFill>
              <a:blip r:embed="rId3"/>
              <a:srcRect l="73875" t="54942" r="13685" b="40052"/>
              <a:stretch>
                <a:fillRect/>
              </a:stretch>
            </p:blipFill>
            <p:spPr bwMode="auto">
              <a:xfrm>
                <a:off x="5829300" y="3733800"/>
                <a:ext cx="952500" cy="381000"/>
              </a:xfrm>
              <a:prstGeom prst="rect">
                <a:avLst/>
              </a:prstGeom>
              <a:noFill/>
              <a:ln w="50800">
                <a:noFill/>
                <a:miter lim="800000"/>
                <a:headEnd/>
                <a:tailEnd/>
              </a:ln>
              <a:effectLst/>
            </p:spPr>
          </p:pic>
          <p:pic>
            <p:nvPicPr>
              <p:cNvPr id="52" name="Picture 51"/>
              <p:cNvPicPr>
                <a:picLocks noChangeAspect="1" noChangeArrowheads="1"/>
              </p:cNvPicPr>
              <p:nvPr/>
            </p:nvPicPr>
            <p:blipFill>
              <a:blip r:embed="rId3"/>
              <a:srcRect l="16648" t="62454" r="64276" b="32540"/>
              <a:stretch>
                <a:fillRect/>
              </a:stretch>
            </p:blipFill>
            <p:spPr bwMode="auto">
              <a:xfrm>
                <a:off x="2286000" y="4724400"/>
                <a:ext cx="1752600" cy="457200"/>
              </a:xfrm>
              <a:prstGeom prst="rect">
                <a:avLst/>
              </a:prstGeom>
              <a:noFill/>
              <a:ln w="50800">
                <a:noFill/>
                <a:miter lim="800000"/>
                <a:headEnd/>
                <a:tailEnd/>
              </a:ln>
              <a:effectLst/>
            </p:spPr>
          </p:pic>
          <p:pic>
            <p:nvPicPr>
              <p:cNvPr id="53" name="Picture 52"/>
              <p:cNvPicPr>
                <a:picLocks noChangeAspect="1" noChangeArrowheads="1"/>
              </p:cNvPicPr>
              <p:nvPr/>
            </p:nvPicPr>
            <p:blipFill>
              <a:blip r:embed="rId3"/>
              <a:srcRect l="27844" t="22400" r="52251" b="71342"/>
              <a:stretch>
                <a:fillRect/>
              </a:stretch>
            </p:blipFill>
            <p:spPr bwMode="auto">
              <a:xfrm>
                <a:off x="2971800" y="2590800"/>
                <a:ext cx="1219200" cy="457200"/>
              </a:xfrm>
              <a:prstGeom prst="rect">
                <a:avLst/>
              </a:prstGeom>
              <a:noFill/>
              <a:ln w="50800">
                <a:noFill/>
                <a:miter lim="800000"/>
                <a:headEnd/>
                <a:tailEnd/>
              </a:ln>
              <a:effectLst/>
            </p:spPr>
          </p:pic>
        </p:grpSp>
        <p:sp>
          <p:nvSpPr>
            <p:cNvPr id="54" name="TextBox 53"/>
            <p:cNvSpPr txBox="1"/>
            <p:nvPr/>
          </p:nvSpPr>
          <p:spPr>
            <a:xfrm>
              <a:off x="4343400" y="762000"/>
              <a:ext cx="3245747" cy="954107"/>
            </a:xfrm>
            <a:prstGeom prst="rect">
              <a:avLst/>
            </a:prstGeom>
            <a:noFill/>
          </p:spPr>
          <p:txBody>
            <a:bodyPr wrap="square" rtlCol="0">
              <a:spAutoFit/>
            </a:bodyPr>
            <a:lstStyle/>
            <a:p>
              <a:r>
                <a:rPr lang="en-US" sz="2800" b="1" dirty="0" smtClean="0"/>
                <a:t>Chickasaw Cessions</a:t>
              </a:r>
            </a:p>
            <a:p>
              <a:r>
                <a:rPr lang="en-US" sz="2800" b="1" dirty="0" smtClean="0"/>
                <a:t>      1805-1830</a:t>
              </a:r>
              <a:endParaRPr lang="en-US" sz="28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40"/>
                                        </p:tgtEl>
                                      </p:cBhvr>
                                    </p:animEffect>
                                    <p:set>
                                      <p:cBhvr>
                                        <p:cTn id="12" dur="1" fill="hold">
                                          <p:stCondLst>
                                            <p:cond delay="999"/>
                                          </p:stCondLst>
                                        </p:cTn>
                                        <p:tgtEl>
                                          <p:spTgt spid="40"/>
                                        </p:tgtEl>
                                        <p:attrNameLst>
                                          <p:attrName>style.visibility</p:attrName>
                                        </p:attrNameLst>
                                      </p:cBhvr>
                                      <p:to>
                                        <p:strVal val="hidden"/>
                                      </p:to>
                                    </p:set>
                                  </p:childTnLst>
                                </p:cTn>
                              </p:par>
                              <p:par>
                                <p:cTn id="13" presetID="6" presetClass="emph" presetSubtype="0" fill="hold" grpId="2" nodeType="withEffect">
                                  <p:stCondLst>
                                    <p:cond delay="0"/>
                                  </p:stCondLst>
                                  <p:childTnLst>
                                    <p:animScale>
                                      <p:cBhvr>
                                        <p:cTn id="14" dur="1000" fill="hold"/>
                                        <p:tgtEl>
                                          <p:spTgt spid="40"/>
                                        </p:tgtEl>
                                      </p:cBhvr>
                                      <p:by x="150000" y="150000"/>
                                    </p:animScale>
                                  </p:childTnLst>
                                </p:cTn>
                              </p:par>
                              <p:par>
                                <p:cTn id="15" presetID="53"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1000" fill="hold"/>
                                        <p:tgtEl>
                                          <p:spTgt spid="55"/>
                                        </p:tgtEl>
                                        <p:attrNameLst>
                                          <p:attrName>ppt_w</p:attrName>
                                        </p:attrNameLst>
                                      </p:cBhvr>
                                      <p:tavLst>
                                        <p:tav tm="0">
                                          <p:val>
                                            <p:fltVal val="0"/>
                                          </p:val>
                                        </p:tav>
                                        <p:tav tm="100000">
                                          <p:val>
                                            <p:strVal val="#ppt_w"/>
                                          </p:val>
                                        </p:tav>
                                      </p:tavLst>
                                    </p:anim>
                                    <p:anim calcmode="lin" valueType="num">
                                      <p:cBhvr>
                                        <p:cTn id="18" dur="1000" fill="hold"/>
                                        <p:tgtEl>
                                          <p:spTgt spid="55"/>
                                        </p:tgtEl>
                                        <p:attrNameLst>
                                          <p:attrName>ppt_h</p:attrName>
                                        </p:attrNameLst>
                                      </p:cBhvr>
                                      <p:tavLst>
                                        <p:tav tm="0">
                                          <p:val>
                                            <p:fltVal val="0"/>
                                          </p:val>
                                        </p:tav>
                                        <p:tav tm="100000">
                                          <p:val>
                                            <p:strVal val="#ppt_h"/>
                                          </p:val>
                                        </p:tav>
                                      </p:tavLst>
                                    </p:anim>
                                    <p:animEffect transition="in" filter="fade">
                                      <p:cBhvr>
                                        <p:cTn id="19" dur="1000"/>
                                        <p:tgtEl>
                                          <p:spTgt spid="55"/>
                                        </p:tgtEl>
                                      </p:cBhvr>
                                    </p:animEffect>
                                  </p:childTnLst>
                                </p:cTn>
                              </p:par>
                              <p:par>
                                <p:cTn id="20" presetID="10" presetClass="exit" presetSubtype="0" fill="hold" nodeType="withEffect">
                                  <p:stCondLst>
                                    <p:cond delay="500"/>
                                  </p:stCondLst>
                                  <p:childTnLst>
                                    <p:animEffect transition="out" filter="fade">
                                      <p:cBhvr>
                                        <p:cTn id="21" dur="1000"/>
                                        <p:tgtEl>
                                          <p:spTgt spid="6"/>
                                        </p:tgtEl>
                                      </p:cBhvr>
                                    </p:animEffect>
                                    <p:set>
                                      <p:cBhvr>
                                        <p:cTn id="22"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0" grpId="2"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1"/>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sp>
        <p:nvSpPr>
          <p:cNvPr id="3" name="Rounded Rectangle 2"/>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2"/>
          <p:cNvGrpSpPr/>
          <p:nvPr/>
        </p:nvGrpSpPr>
        <p:grpSpPr>
          <a:xfrm>
            <a:off x="1266322" y="769832"/>
            <a:ext cx="6125078" cy="6088168"/>
            <a:chOff x="1266322" y="769832"/>
            <a:chExt cx="6125078" cy="6088168"/>
          </a:xfrm>
        </p:grpSpPr>
        <p:pic>
          <p:nvPicPr>
            <p:cNvPr id="23" name="Picture 22"/>
            <p:cNvPicPr>
              <a:picLocks noChangeAspect="1" noChangeArrowheads="1"/>
            </p:cNvPicPr>
            <p:nvPr/>
          </p:nvPicPr>
          <p:blipFill>
            <a:blip r:embed="rId2"/>
            <a:srcRect/>
            <a:stretch>
              <a:fillRect/>
            </a:stretch>
          </p:blipFill>
          <p:spPr bwMode="auto">
            <a:xfrm>
              <a:off x="1266322" y="769832"/>
              <a:ext cx="6125078" cy="6088168"/>
            </a:xfrm>
            <a:prstGeom prst="rect">
              <a:avLst/>
            </a:prstGeom>
            <a:noFill/>
            <a:ln w="50800">
              <a:solidFill>
                <a:schemeClr val="tx1"/>
              </a:solidFill>
              <a:miter lim="800000"/>
              <a:headEnd/>
              <a:tailEnd/>
            </a:ln>
            <a:effectLst/>
          </p:spPr>
        </p:pic>
        <p:pic>
          <p:nvPicPr>
            <p:cNvPr id="24" name="Picture 23"/>
            <p:cNvPicPr>
              <a:picLocks noChangeAspect="1" noChangeArrowheads="1"/>
            </p:cNvPicPr>
            <p:nvPr/>
          </p:nvPicPr>
          <p:blipFill>
            <a:blip r:embed="rId2"/>
            <a:srcRect l="59568" t="54943" r="32346" b="40678"/>
            <a:stretch>
              <a:fillRect/>
            </a:stretch>
          </p:blipFill>
          <p:spPr bwMode="auto">
            <a:xfrm>
              <a:off x="4800600" y="4419600"/>
              <a:ext cx="990600" cy="533400"/>
            </a:xfrm>
            <a:prstGeom prst="rect">
              <a:avLst/>
            </a:prstGeom>
            <a:noFill/>
            <a:ln w="50800">
              <a:noFill/>
              <a:miter lim="800000"/>
              <a:headEnd/>
              <a:tailEnd/>
            </a:ln>
            <a:effectLst/>
          </p:spPr>
        </p:pic>
        <p:pic>
          <p:nvPicPr>
            <p:cNvPr id="25" name="Picture 24"/>
            <p:cNvPicPr>
              <a:picLocks noChangeAspect="1" noChangeArrowheads="1"/>
            </p:cNvPicPr>
            <p:nvPr/>
          </p:nvPicPr>
          <p:blipFill>
            <a:blip r:embed="rId2"/>
            <a:srcRect l="73875" t="54942" r="13685" b="40052"/>
            <a:stretch>
              <a:fillRect/>
            </a:stretch>
          </p:blipFill>
          <p:spPr bwMode="auto">
            <a:xfrm>
              <a:off x="5829300" y="3733800"/>
              <a:ext cx="952500" cy="381000"/>
            </a:xfrm>
            <a:prstGeom prst="rect">
              <a:avLst/>
            </a:prstGeom>
            <a:noFill/>
            <a:ln w="50800">
              <a:noFill/>
              <a:miter lim="800000"/>
              <a:headEnd/>
              <a:tailEnd/>
            </a:ln>
            <a:effectLst/>
          </p:spPr>
        </p:pic>
        <p:pic>
          <p:nvPicPr>
            <p:cNvPr id="26" name="Picture 25"/>
            <p:cNvPicPr>
              <a:picLocks noChangeAspect="1" noChangeArrowheads="1"/>
            </p:cNvPicPr>
            <p:nvPr/>
          </p:nvPicPr>
          <p:blipFill>
            <a:blip r:embed="rId2"/>
            <a:srcRect l="16648" t="62454" r="64276" b="32540"/>
            <a:stretch>
              <a:fillRect/>
            </a:stretch>
          </p:blipFill>
          <p:spPr bwMode="auto">
            <a:xfrm>
              <a:off x="2286000" y="4724400"/>
              <a:ext cx="1752600" cy="457200"/>
            </a:xfrm>
            <a:prstGeom prst="rect">
              <a:avLst/>
            </a:prstGeom>
            <a:noFill/>
            <a:ln w="50800">
              <a:noFill/>
              <a:miter lim="800000"/>
              <a:headEnd/>
              <a:tailEnd/>
            </a:ln>
            <a:effectLst/>
          </p:spPr>
        </p:pic>
        <p:pic>
          <p:nvPicPr>
            <p:cNvPr id="27" name="Picture 26"/>
            <p:cNvPicPr>
              <a:picLocks noChangeAspect="1" noChangeArrowheads="1"/>
            </p:cNvPicPr>
            <p:nvPr/>
          </p:nvPicPr>
          <p:blipFill>
            <a:blip r:embed="rId2"/>
            <a:srcRect l="27844" t="22400" r="52251" b="71342"/>
            <a:stretch>
              <a:fillRect/>
            </a:stretch>
          </p:blipFill>
          <p:spPr bwMode="auto">
            <a:xfrm>
              <a:off x="2971800" y="2590800"/>
              <a:ext cx="1219200" cy="457200"/>
            </a:xfrm>
            <a:prstGeom prst="rect">
              <a:avLst/>
            </a:prstGeom>
            <a:noFill/>
            <a:ln w="50800">
              <a:noFill/>
              <a:miter lim="800000"/>
              <a:headEnd/>
              <a:tailEnd/>
            </a:ln>
            <a:effectLst/>
          </p:spPr>
        </p:pic>
      </p:grpSp>
      <p:sp>
        <p:nvSpPr>
          <p:cNvPr id="28" name="Freeform 27"/>
          <p:cNvSpPr/>
          <p:nvPr/>
        </p:nvSpPr>
        <p:spPr>
          <a:xfrm>
            <a:off x="4475480" y="2037080"/>
            <a:ext cx="2880360" cy="3312160"/>
          </a:xfrm>
          <a:custGeom>
            <a:avLst/>
            <a:gdLst>
              <a:gd name="connsiteX0" fmla="*/ 142240 w 2880360"/>
              <a:gd name="connsiteY0" fmla="*/ 0 h 3032760"/>
              <a:gd name="connsiteX1" fmla="*/ 462280 w 2880360"/>
              <a:gd name="connsiteY1" fmla="*/ 91440 h 3032760"/>
              <a:gd name="connsiteX2" fmla="*/ 782320 w 2880360"/>
              <a:gd name="connsiteY2" fmla="*/ 518160 h 3032760"/>
              <a:gd name="connsiteX3" fmla="*/ 1087120 w 2880360"/>
              <a:gd name="connsiteY3" fmla="*/ 716280 h 3032760"/>
              <a:gd name="connsiteX4" fmla="*/ 1163320 w 2880360"/>
              <a:gd name="connsiteY4" fmla="*/ 868680 h 3032760"/>
              <a:gd name="connsiteX5" fmla="*/ 1818640 w 2880360"/>
              <a:gd name="connsiteY5" fmla="*/ 1066800 h 3032760"/>
              <a:gd name="connsiteX6" fmla="*/ 2260600 w 2880360"/>
              <a:gd name="connsiteY6" fmla="*/ 1066800 h 3032760"/>
              <a:gd name="connsiteX7" fmla="*/ 2778760 w 2880360"/>
              <a:gd name="connsiteY7" fmla="*/ 1325880 h 3032760"/>
              <a:gd name="connsiteX8" fmla="*/ 2794000 w 2880360"/>
              <a:gd name="connsiteY8" fmla="*/ 1813560 h 3032760"/>
              <a:gd name="connsiteX9" fmla="*/ 2260600 w 2880360"/>
              <a:gd name="connsiteY9" fmla="*/ 2164080 h 3032760"/>
              <a:gd name="connsiteX10" fmla="*/ 2092960 w 2880360"/>
              <a:gd name="connsiteY10" fmla="*/ 2468880 h 3032760"/>
              <a:gd name="connsiteX11" fmla="*/ 2077720 w 2880360"/>
              <a:gd name="connsiteY11" fmla="*/ 2804160 h 3032760"/>
              <a:gd name="connsiteX12" fmla="*/ 1955800 w 2880360"/>
              <a:gd name="connsiteY12" fmla="*/ 2926080 h 3032760"/>
              <a:gd name="connsiteX13" fmla="*/ 1742440 w 2880360"/>
              <a:gd name="connsiteY13" fmla="*/ 2773680 h 3032760"/>
              <a:gd name="connsiteX14" fmla="*/ 797560 w 2880360"/>
              <a:gd name="connsiteY14" fmla="*/ 1371600 h 3032760"/>
              <a:gd name="connsiteX15" fmla="*/ 1026160 w 2880360"/>
              <a:gd name="connsiteY15" fmla="*/ 1005840 h 3032760"/>
              <a:gd name="connsiteX16" fmla="*/ 812800 w 2880360"/>
              <a:gd name="connsiteY16" fmla="*/ 990600 h 3032760"/>
              <a:gd name="connsiteX17" fmla="*/ 584200 w 2880360"/>
              <a:gd name="connsiteY17" fmla="*/ 944880 h 3032760"/>
              <a:gd name="connsiteX18" fmla="*/ 386080 w 2880360"/>
              <a:gd name="connsiteY18" fmla="*/ 822960 h 3032760"/>
              <a:gd name="connsiteX19" fmla="*/ 309880 w 2880360"/>
              <a:gd name="connsiteY19" fmla="*/ 609600 h 3032760"/>
              <a:gd name="connsiteX20" fmla="*/ 218440 w 2880360"/>
              <a:gd name="connsiteY20" fmla="*/ 579120 h 3032760"/>
              <a:gd name="connsiteX21" fmla="*/ 127000 w 2880360"/>
              <a:gd name="connsiteY21" fmla="*/ 792480 h 3032760"/>
              <a:gd name="connsiteX22" fmla="*/ 5080 w 2880360"/>
              <a:gd name="connsiteY22" fmla="*/ 594360 h 3032760"/>
              <a:gd name="connsiteX23" fmla="*/ 157480 w 2880360"/>
              <a:gd name="connsiteY23" fmla="*/ 381000 h 3032760"/>
              <a:gd name="connsiteX24" fmla="*/ 157480 w 2880360"/>
              <a:gd name="connsiteY24" fmla="*/ 121920 h 3032760"/>
              <a:gd name="connsiteX25" fmla="*/ 142240 w 2880360"/>
              <a:gd name="connsiteY25" fmla="*/ 0 h 3032760"/>
              <a:gd name="connsiteX0" fmla="*/ 142240 w 2880360"/>
              <a:gd name="connsiteY0" fmla="*/ 0 h 3032760"/>
              <a:gd name="connsiteX1" fmla="*/ 462280 w 2880360"/>
              <a:gd name="connsiteY1" fmla="*/ 91440 h 3032760"/>
              <a:gd name="connsiteX2" fmla="*/ 782320 w 2880360"/>
              <a:gd name="connsiteY2" fmla="*/ 518160 h 3032760"/>
              <a:gd name="connsiteX3" fmla="*/ 1087120 w 2880360"/>
              <a:gd name="connsiteY3" fmla="*/ 716280 h 3032760"/>
              <a:gd name="connsiteX4" fmla="*/ 1163320 w 2880360"/>
              <a:gd name="connsiteY4" fmla="*/ 868680 h 3032760"/>
              <a:gd name="connsiteX5" fmla="*/ 2108200 w 2880360"/>
              <a:gd name="connsiteY5" fmla="*/ 137160 h 3032760"/>
              <a:gd name="connsiteX6" fmla="*/ 1818640 w 2880360"/>
              <a:gd name="connsiteY6" fmla="*/ 1066800 h 3032760"/>
              <a:gd name="connsiteX7" fmla="*/ 2260600 w 2880360"/>
              <a:gd name="connsiteY7" fmla="*/ 1066800 h 3032760"/>
              <a:gd name="connsiteX8" fmla="*/ 2778760 w 2880360"/>
              <a:gd name="connsiteY8" fmla="*/ 1325880 h 3032760"/>
              <a:gd name="connsiteX9" fmla="*/ 2794000 w 2880360"/>
              <a:gd name="connsiteY9" fmla="*/ 1813560 h 3032760"/>
              <a:gd name="connsiteX10" fmla="*/ 2260600 w 2880360"/>
              <a:gd name="connsiteY10" fmla="*/ 2164080 h 3032760"/>
              <a:gd name="connsiteX11" fmla="*/ 2092960 w 2880360"/>
              <a:gd name="connsiteY11" fmla="*/ 2468880 h 3032760"/>
              <a:gd name="connsiteX12" fmla="*/ 2077720 w 2880360"/>
              <a:gd name="connsiteY12" fmla="*/ 2804160 h 3032760"/>
              <a:gd name="connsiteX13" fmla="*/ 1955800 w 2880360"/>
              <a:gd name="connsiteY13" fmla="*/ 2926080 h 3032760"/>
              <a:gd name="connsiteX14" fmla="*/ 1742440 w 2880360"/>
              <a:gd name="connsiteY14" fmla="*/ 2773680 h 3032760"/>
              <a:gd name="connsiteX15" fmla="*/ 797560 w 2880360"/>
              <a:gd name="connsiteY15" fmla="*/ 1371600 h 3032760"/>
              <a:gd name="connsiteX16" fmla="*/ 1026160 w 2880360"/>
              <a:gd name="connsiteY16" fmla="*/ 1005840 h 3032760"/>
              <a:gd name="connsiteX17" fmla="*/ 812800 w 2880360"/>
              <a:gd name="connsiteY17" fmla="*/ 990600 h 3032760"/>
              <a:gd name="connsiteX18" fmla="*/ 584200 w 2880360"/>
              <a:gd name="connsiteY18" fmla="*/ 944880 h 3032760"/>
              <a:gd name="connsiteX19" fmla="*/ 386080 w 2880360"/>
              <a:gd name="connsiteY19" fmla="*/ 822960 h 3032760"/>
              <a:gd name="connsiteX20" fmla="*/ 309880 w 2880360"/>
              <a:gd name="connsiteY20" fmla="*/ 609600 h 3032760"/>
              <a:gd name="connsiteX21" fmla="*/ 218440 w 2880360"/>
              <a:gd name="connsiteY21" fmla="*/ 579120 h 3032760"/>
              <a:gd name="connsiteX22" fmla="*/ 127000 w 2880360"/>
              <a:gd name="connsiteY22" fmla="*/ 792480 h 3032760"/>
              <a:gd name="connsiteX23" fmla="*/ 5080 w 2880360"/>
              <a:gd name="connsiteY23" fmla="*/ 594360 h 3032760"/>
              <a:gd name="connsiteX24" fmla="*/ 157480 w 2880360"/>
              <a:gd name="connsiteY24" fmla="*/ 381000 h 3032760"/>
              <a:gd name="connsiteX25" fmla="*/ 157480 w 2880360"/>
              <a:gd name="connsiteY25" fmla="*/ 121920 h 3032760"/>
              <a:gd name="connsiteX26" fmla="*/ 142240 w 2880360"/>
              <a:gd name="connsiteY26" fmla="*/ 0 h 3032760"/>
              <a:gd name="connsiteX0" fmla="*/ 142240 w 2880360"/>
              <a:gd name="connsiteY0" fmla="*/ 208280 h 3241040"/>
              <a:gd name="connsiteX1" fmla="*/ 462280 w 2880360"/>
              <a:gd name="connsiteY1" fmla="*/ 299720 h 3241040"/>
              <a:gd name="connsiteX2" fmla="*/ 782320 w 2880360"/>
              <a:gd name="connsiteY2" fmla="*/ 726440 h 3241040"/>
              <a:gd name="connsiteX3" fmla="*/ 1087120 w 2880360"/>
              <a:gd name="connsiteY3" fmla="*/ 924560 h 3241040"/>
              <a:gd name="connsiteX4" fmla="*/ 1361440 w 2880360"/>
              <a:gd name="connsiteY4" fmla="*/ 25400 h 3241040"/>
              <a:gd name="connsiteX5" fmla="*/ 1163320 w 2880360"/>
              <a:gd name="connsiteY5" fmla="*/ 1076960 h 3241040"/>
              <a:gd name="connsiteX6" fmla="*/ 2108200 w 2880360"/>
              <a:gd name="connsiteY6" fmla="*/ 345440 h 3241040"/>
              <a:gd name="connsiteX7" fmla="*/ 1818640 w 2880360"/>
              <a:gd name="connsiteY7" fmla="*/ 1275080 h 3241040"/>
              <a:gd name="connsiteX8" fmla="*/ 2260600 w 2880360"/>
              <a:gd name="connsiteY8" fmla="*/ 1275080 h 3241040"/>
              <a:gd name="connsiteX9" fmla="*/ 2778760 w 2880360"/>
              <a:gd name="connsiteY9" fmla="*/ 1534160 h 3241040"/>
              <a:gd name="connsiteX10" fmla="*/ 2794000 w 2880360"/>
              <a:gd name="connsiteY10" fmla="*/ 2021840 h 3241040"/>
              <a:gd name="connsiteX11" fmla="*/ 2260600 w 2880360"/>
              <a:gd name="connsiteY11" fmla="*/ 2372360 h 3241040"/>
              <a:gd name="connsiteX12" fmla="*/ 2092960 w 2880360"/>
              <a:gd name="connsiteY12" fmla="*/ 2677160 h 3241040"/>
              <a:gd name="connsiteX13" fmla="*/ 2077720 w 2880360"/>
              <a:gd name="connsiteY13" fmla="*/ 3012440 h 3241040"/>
              <a:gd name="connsiteX14" fmla="*/ 1955800 w 2880360"/>
              <a:gd name="connsiteY14" fmla="*/ 3134360 h 3241040"/>
              <a:gd name="connsiteX15" fmla="*/ 1742440 w 2880360"/>
              <a:gd name="connsiteY15" fmla="*/ 2981960 h 3241040"/>
              <a:gd name="connsiteX16" fmla="*/ 797560 w 2880360"/>
              <a:gd name="connsiteY16" fmla="*/ 1579880 h 3241040"/>
              <a:gd name="connsiteX17" fmla="*/ 1026160 w 2880360"/>
              <a:gd name="connsiteY17" fmla="*/ 1214120 h 3241040"/>
              <a:gd name="connsiteX18" fmla="*/ 812800 w 2880360"/>
              <a:gd name="connsiteY18" fmla="*/ 1198880 h 3241040"/>
              <a:gd name="connsiteX19" fmla="*/ 584200 w 2880360"/>
              <a:gd name="connsiteY19" fmla="*/ 1153160 h 3241040"/>
              <a:gd name="connsiteX20" fmla="*/ 386080 w 2880360"/>
              <a:gd name="connsiteY20" fmla="*/ 1031240 h 3241040"/>
              <a:gd name="connsiteX21" fmla="*/ 309880 w 2880360"/>
              <a:gd name="connsiteY21" fmla="*/ 817880 h 3241040"/>
              <a:gd name="connsiteX22" fmla="*/ 218440 w 2880360"/>
              <a:gd name="connsiteY22" fmla="*/ 787400 h 3241040"/>
              <a:gd name="connsiteX23" fmla="*/ 127000 w 2880360"/>
              <a:gd name="connsiteY23" fmla="*/ 1000760 h 3241040"/>
              <a:gd name="connsiteX24" fmla="*/ 5080 w 2880360"/>
              <a:gd name="connsiteY24" fmla="*/ 802640 h 3241040"/>
              <a:gd name="connsiteX25" fmla="*/ 157480 w 2880360"/>
              <a:gd name="connsiteY25" fmla="*/ 589280 h 3241040"/>
              <a:gd name="connsiteX26" fmla="*/ 157480 w 2880360"/>
              <a:gd name="connsiteY26" fmla="*/ 330200 h 3241040"/>
              <a:gd name="connsiteX27" fmla="*/ 142240 w 2880360"/>
              <a:gd name="connsiteY27" fmla="*/ 208280 h 3241040"/>
              <a:gd name="connsiteX0" fmla="*/ 142240 w 2880360"/>
              <a:gd name="connsiteY0" fmla="*/ 279400 h 3312160"/>
              <a:gd name="connsiteX1" fmla="*/ 462280 w 2880360"/>
              <a:gd name="connsiteY1" fmla="*/ 370840 h 3312160"/>
              <a:gd name="connsiteX2" fmla="*/ 782320 w 2880360"/>
              <a:gd name="connsiteY2" fmla="*/ 797560 h 3312160"/>
              <a:gd name="connsiteX3" fmla="*/ 1087120 w 2880360"/>
              <a:gd name="connsiteY3" fmla="*/ 995680 h 3312160"/>
              <a:gd name="connsiteX4" fmla="*/ 1361440 w 2880360"/>
              <a:gd name="connsiteY4" fmla="*/ 96520 h 3312160"/>
              <a:gd name="connsiteX5" fmla="*/ 2108200 w 2880360"/>
              <a:gd name="connsiteY5" fmla="*/ 416560 h 3312160"/>
              <a:gd name="connsiteX6" fmla="*/ 1818640 w 2880360"/>
              <a:gd name="connsiteY6" fmla="*/ 1346200 h 3312160"/>
              <a:gd name="connsiteX7" fmla="*/ 2260600 w 2880360"/>
              <a:gd name="connsiteY7" fmla="*/ 1346200 h 3312160"/>
              <a:gd name="connsiteX8" fmla="*/ 2778760 w 2880360"/>
              <a:gd name="connsiteY8" fmla="*/ 1605280 h 3312160"/>
              <a:gd name="connsiteX9" fmla="*/ 2794000 w 2880360"/>
              <a:gd name="connsiteY9" fmla="*/ 2092960 h 3312160"/>
              <a:gd name="connsiteX10" fmla="*/ 2260600 w 2880360"/>
              <a:gd name="connsiteY10" fmla="*/ 2443480 h 3312160"/>
              <a:gd name="connsiteX11" fmla="*/ 2092960 w 2880360"/>
              <a:gd name="connsiteY11" fmla="*/ 2748280 h 3312160"/>
              <a:gd name="connsiteX12" fmla="*/ 2077720 w 2880360"/>
              <a:gd name="connsiteY12" fmla="*/ 3083560 h 3312160"/>
              <a:gd name="connsiteX13" fmla="*/ 1955800 w 2880360"/>
              <a:gd name="connsiteY13" fmla="*/ 3205480 h 3312160"/>
              <a:gd name="connsiteX14" fmla="*/ 1742440 w 2880360"/>
              <a:gd name="connsiteY14" fmla="*/ 3053080 h 3312160"/>
              <a:gd name="connsiteX15" fmla="*/ 797560 w 2880360"/>
              <a:gd name="connsiteY15" fmla="*/ 1651000 h 3312160"/>
              <a:gd name="connsiteX16" fmla="*/ 1026160 w 2880360"/>
              <a:gd name="connsiteY16" fmla="*/ 1285240 h 3312160"/>
              <a:gd name="connsiteX17" fmla="*/ 812800 w 2880360"/>
              <a:gd name="connsiteY17" fmla="*/ 1270000 h 3312160"/>
              <a:gd name="connsiteX18" fmla="*/ 584200 w 2880360"/>
              <a:gd name="connsiteY18" fmla="*/ 1224280 h 3312160"/>
              <a:gd name="connsiteX19" fmla="*/ 386080 w 2880360"/>
              <a:gd name="connsiteY19" fmla="*/ 1102360 h 3312160"/>
              <a:gd name="connsiteX20" fmla="*/ 309880 w 2880360"/>
              <a:gd name="connsiteY20" fmla="*/ 889000 h 3312160"/>
              <a:gd name="connsiteX21" fmla="*/ 218440 w 2880360"/>
              <a:gd name="connsiteY21" fmla="*/ 858520 h 3312160"/>
              <a:gd name="connsiteX22" fmla="*/ 127000 w 2880360"/>
              <a:gd name="connsiteY22" fmla="*/ 1071880 h 3312160"/>
              <a:gd name="connsiteX23" fmla="*/ 5080 w 2880360"/>
              <a:gd name="connsiteY23" fmla="*/ 873760 h 3312160"/>
              <a:gd name="connsiteX24" fmla="*/ 157480 w 2880360"/>
              <a:gd name="connsiteY24" fmla="*/ 660400 h 3312160"/>
              <a:gd name="connsiteX25" fmla="*/ 157480 w 2880360"/>
              <a:gd name="connsiteY25" fmla="*/ 401320 h 3312160"/>
              <a:gd name="connsiteX26" fmla="*/ 142240 w 2880360"/>
              <a:gd name="connsiteY26" fmla="*/ 279400 h 331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80360" h="3312160">
                <a:moveTo>
                  <a:pt x="142240" y="279400"/>
                </a:moveTo>
                <a:cubicBezTo>
                  <a:pt x="248920" y="281940"/>
                  <a:pt x="355600" y="284480"/>
                  <a:pt x="462280" y="370840"/>
                </a:cubicBezTo>
                <a:cubicBezTo>
                  <a:pt x="568960" y="457200"/>
                  <a:pt x="678180" y="693420"/>
                  <a:pt x="782320" y="797560"/>
                </a:cubicBezTo>
                <a:cubicBezTo>
                  <a:pt x="886460" y="901700"/>
                  <a:pt x="990600" y="1112520"/>
                  <a:pt x="1087120" y="995680"/>
                </a:cubicBezTo>
                <a:cubicBezTo>
                  <a:pt x="1183640" y="878840"/>
                  <a:pt x="1191260" y="193040"/>
                  <a:pt x="1361440" y="96520"/>
                </a:cubicBezTo>
                <a:cubicBezTo>
                  <a:pt x="1531620" y="0"/>
                  <a:pt x="2032000" y="208280"/>
                  <a:pt x="2108200" y="416560"/>
                </a:cubicBezTo>
                <a:cubicBezTo>
                  <a:pt x="2184400" y="624840"/>
                  <a:pt x="1793240" y="1191260"/>
                  <a:pt x="1818640" y="1346200"/>
                </a:cubicBezTo>
                <a:cubicBezTo>
                  <a:pt x="1844040" y="1501140"/>
                  <a:pt x="2100580" y="1303020"/>
                  <a:pt x="2260600" y="1346200"/>
                </a:cubicBezTo>
                <a:cubicBezTo>
                  <a:pt x="2420620" y="1389380"/>
                  <a:pt x="2689860" y="1480820"/>
                  <a:pt x="2778760" y="1605280"/>
                </a:cubicBezTo>
                <a:cubicBezTo>
                  <a:pt x="2867660" y="1729740"/>
                  <a:pt x="2880360" y="1953260"/>
                  <a:pt x="2794000" y="2092960"/>
                </a:cubicBezTo>
                <a:cubicBezTo>
                  <a:pt x="2707640" y="2232660"/>
                  <a:pt x="2377440" y="2334260"/>
                  <a:pt x="2260600" y="2443480"/>
                </a:cubicBezTo>
                <a:cubicBezTo>
                  <a:pt x="2143760" y="2552700"/>
                  <a:pt x="2123440" y="2641600"/>
                  <a:pt x="2092960" y="2748280"/>
                </a:cubicBezTo>
                <a:cubicBezTo>
                  <a:pt x="2062480" y="2854960"/>
                  <a:pt x="2100580" y="3007360"/>
                  <a:pt x="2077720" y="3083560"/>
                </a:cubicBezTo>
                <a:cubicBezTo>
                  <a:pt x="2054860" y="3159760"/>
                  <a:pt x="2011680" y="3210560"/>
                  <a:pt x="1955800" y="3205480"/>
                </a:cubicBezTo>
                <a:cubicBezTo>
                  <a:pt x="1899920" y="3200400"/>
                  <a:pt x="1935480" y="3312160"/>
                  <a:pt x="1742440" y="3053080"/>
                </a:cubicBezTo>
                <a:cubicBezTo>
                  <a:pt x="1549400" y="2794000"/>
                  <a:pt x="916940" y="1945640"/>
                  <a:pt x="797560" y="1651000"/>
                </a:cubicBezTo>
                <a:cubicBezTo>
                  <a:pt x="678180" y="1356360"/>
                  <a:pt x="1023620" y="1348740"/>
                  <a:pt x="1026160" y="1285240"/>
                </a:cubicBezTo>
                <a:cubicBezTo>
                  <a:pt x="1028700" y="1221740"/>
                  <a:pt x="886460" y="1280160"/>
                  <a:pt x="812800" y="1270000"/>
                </a:cubicBezTo>
                <a:cubicBezTo>
                  <a:pt x="739140" y="1259840"/>
                  <a:pt x="655320" y="1252220"/>
                  <a:pt x="584200" y="1224280"/>
                </a:cubicBezTo>
                <a:cubicBezTo>
                  <a:pt x="513080" y="1196340"/>
                  <a:pt x="431800" y="1158240"/>
                  <a:pt x="386080" y="1102360"/>
                </a:cubicBezTo>
                <a:cubicBezTo>
                  <a:pt x="340360" y="1046480"/>
                  <a:pt x="337820" y="929640"/>
                  <a:pt x="309880" y="889000"/>
                </a:cubicBezTo>
                <a:cubicBezTo>
                  <a:pt x="281940" y="848360"/>
                  <a:pt x="248920" y="828040"/>
                  <a:pt x="218440" y="858520"/>
                </a:cubicBezTo>
                <a:cubicBezTo>
                  <a:pt x="187960" y="889000"/>
                  <a:pt x="162560" y="1069340"/>
                  <a:pt x="127000" y="1071880"/>
                </a:cubicBezTo>
                <a:cubicBezTo>
                  <a:pt x="91440" y="1074420"/>
                  <a:pt x="0" y="942340"/>
                  <a:pt x="5080" y="873760"/>
                </a:cubicBezTo>
                <a:cubicBezTo>
                  <a:pt x="10160" y="805180"/>
                  <a:pt x="132080" y="739140"/>
                  <a:pt x="157480" y="660400"/>
                </a:cubicBezTo>
                <a:cubicBezTo>
                  <a:pt x="182880" y="581660"/>
                  <a:pt x="157480" y="401320"/>
                  <a:pt x="157480" y="401320"/>
                </a:cubicBezTo>
                <a:lnTo>
                  <a:pt x="142240" y="2794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3789680" y="2867660"/>
            <a:ext cx="2760980" cy="3972560"/>
          </a:xfrm>
          <a:custGeom>
            <a:avLst/>
            <a:gdLst>
              <a:gd name="connsiteX0" fmla="*/ 934720 w 2760980"/>
              <a:gd name="connsiteY0" fmla="*/ 12700 h 3972560"/>
              <a:gd name="connsiteX1" fmla="*/ 828040 w 2760980"/>
              <a:gd name="connsiteY1" fmla="*/ 256540 h 3972560"/>
              <a:gd name="connsiteX2" fmla="*/ 721360 w 2760980"/>
              <a:gd name="connsiteY2" fmla="*/ 393700 h 3972560"/>
              <a:gd name="connsiteX3" fmla="*/ 721360 w 2760980"/>
              <a:gd name="connsiteY3" fmla="*/ 820420 h 3972560"/>
              <a:gd name="connsiteX4" fmla="*/ 584200 w 2760980"/>
              <a:gd name="connsiteY4" fmla="*/ 1018540 h 3972560"/>
              <a:gd name="connsiteX5" fmla="*/ 355600 w 2760980"/>
              <a:gd name="connsiteY5" fmla="*/ 1094740 h 3972560"/>
              <a:gd name="connsiteX6" fmla="*/ 325120 w 2760980"/>
              <a:gd name="connsiteY6" fmla="*/ 1445260 h 3972560"/>
              <a:gd name="connsiteX7" fmla="*/ 660400 w 2760980"/>
              <a:gd name="connsiteY7" fmla="*/ 1780540 h 3972560"/>
              <a:gd name="connsiteX8" fmla="*/ 797560 w 2760980"/>
              <a:gd name="connsiteY8" fmla="*/ 1871980 h 3972560"/>
              <a:gd name="connsiteX9" fmla="*/ 812800 w 2760980"/>
              <a:gd name="connsiteY9" fmla="*/ 2070100 h 3972560"/>
              <a:gd name="connsiteX10" fmla="*/ 797560 w 2760980"/>
              <a:gd name="connsiteY10" fmla="*/ 2161540 h 3972560"/>
              <a:gd name="connsiteX11" fmla="*/ 797560 w 2760980"/>
              <a:gd name="connsiteY11" fmla="*/ 2466340 h 3972560"/>
              <a:gd name="connsiteX12" fmla="*/ 675640 w 2760980"/>
              <a:gd name="connsiteY12" fmla="*/ 2893060 h 3972560"/>
              <a:gd name="connsiteX13" fmla="*/ 431800 w 2760980"/>
              <a:gd name="connsiteY13" fmla="*/ 3136900 h 3972560"/>
              <a:gd name="connsiteX14" fmla="*/ 157480 w 2760980"/>
              <a:gd name="connsiteY14" fmla="*/ 3228340 h 3972560"/>
              <a:gd name="connsiteX15" fmla="*/ 66040 w 2760980"/>
              <a:gd name="connsiteY15" fmla="*/ 3578860 h 3972560"/>
              <a:gd name="connsiteX16" fmla="*/ 50800 w 2760980"/>
              <a:gd name="connsiteY16" fmla="*/ 3883660 h 3972560"/>
              <a:gd name="connsiteX17" fmla="*/ 370840 w 2760980"/>
              <a:gd name="connsiteY17" fmla="*/ 3914140 h 3972560"/>
              <a:gd name="connsiteX18" fmla="*/ 1102360 w 2760980"/>
              <a:gd name="connsiteY18" fmla="*/ 3929380 h 3972560"/>
              <a:gd name="connsiteX19" fmla="*/ 1117600 w 2760980"/>
              <a:gd name="connsiteY19" fmla="*/ 3655060 h 3972560"/>
              <a:gd name="connsiteX20" fmla="*/ 1361440 w 2760980"/>
              <a:gd name="connsiteY20" fmla="*/ 3136900 h 3972560"/>
              <a:gd name="connsiteX21" fmla="*/ 1239520 w 2760980"/>
              <a:gd name="connsiteY21" fmla="*/ 2938780 h 3972560"/>
              <a:gd name="connsiteX22" fmla="*/ 1330960 w 2760980"/>
              <a:gd name="connsiteY22" fmla="*/ 2679700 h 3972560"/>
              <a:gd name="connsiteX23" fmla="*/ 1864360 w 2760980"/>
              <a:gd name="connsiteY23" fmla="*/ 2862580 h 3972560"/>
              <a:gd name="connsiteX24" fmla="*/ 2367280 w 2760980"/>
              <a:gd name="connsiteY24" fmla="*/ 2725420 h 3972560"/>
              <a:gd name="connsiteX25" fmla="*/ 2748280 w 2760980"/>
              <a:gd name="connsiteY25" fmla="*/ 2451100 h 3972560"/>
              <a:gd name="connsiteX26" fmla="*/ 2291080 w 2760980"/>
              <a:gd name="connsiteY26" fmla="*/ 1780540 h 3972560"/>
              <a:gd name="connsiteX27" fmla="*/ 2016760 w 2760980"/>
              <a:gd name="connsiteY27" fmla="*/ 1445260 h 3972560"/>
              <a:gd name="connsiteX28" fmla="*/ 1574800 w 2760980"/>
              <a:gd name="connsiteY28" fmla="*/ 835660 h 3972560"/>
              <a:gd name="connsiteX29" fmla="*/ 1788160 w 2760980"/>
              <a:gd name="connsiteY29" fmla="*/ 500380 h 3972560"/>
              <a:gd name="connsiteX30" fmla="*/ 1711960 w 2760980"/>
              <a:gd name="connsiteY30" fmla="*/ 393700 h 3972560"/>
              <a:gd name="connsiteX31" fmla="*/ 1148080 w 2760980"/>
              <a:gd name="connsiteY31" fmla="*/ 180340 h 3972560"/>
              <a:gd name="connsiteX32" fmla="*/ 934720 w 2760980"/>
              <a:gd name="connsiteY32" fmla="*/ 12700 h 39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0980" h="3972560">
                <a:moveTo>
                  <a:pt x="934720" y="12700"/>
                </a:moveTo>
                <a:cubicBezTo>
                  <a:pt x="881380" y="25400"/>
                  <a:pt x="863600" y="193040"/>
                  <a:pt x="828040" y="256540"/>
                </a:cubicBezTo>
                <a:cubicBezTo>
                  <a:pt x="792480" y="320040"/>
                  <a:pt x="739140" y="299720"/>
                  <a:pt x="721360" y="393700"/>
                </a:cubicBezTo>
                <a:cubicBezTo>
                  <a:pt x="703580" y="487680"/>
                  <a:pt x="744220" y="716280"/>
                  <a:pt x="721360" y="820420"/>
                </a:cubicBezTo>
                <a:cubicBezTo>
                  <a:pt x="698500" y="924560"/>
                  <a:pt x="645160" y="972820"/>
                  <a:pt x="584200" y="1018540"/>
                </a:cubicBezTo>
                <a:cubicBezTo>
                  <a:pt x="523240" y="1064260"/>
                  <a:pt x="398780" y="1023620"/>
                  <a:pt x="355600" y="1094740"/>
                </a:cubicBezTo>
                <a:cubicBezTo>
                  <a:pt x="312420" y="1165860"/>
                  <a:pt x="274320" y="1330960"/>
                  <a:pt x="325120" y="1445260"/>
                </a:cubicBezTo>
                <a:cubicBezTo>
                  <a:pt x="375920" y="1559560"/>
                  <a:pt x="581660" y="1709420"/>
                  <a:pt x="660400" y="1780540"/>
                </a:cubicBezTo>
                <a:cubicBezTo>
                  <a:pt x="739140" y="1851660"/>
                  <a:pt x="772160" y="1823720"/>
                  <a:pt x="797560" y="1871980"/>
                </a:cubicBezTo>
                <a:cubicBezTo>
                  <a:pt x="822960" y="1920240"/>
                  <a:pt x="812800" y="2021840"/>
                  <a:pt x="812800" y="2070100"/>
                </a:cubicBezTo>
                <a:cubicBezTo>
                  <a:pt x="812800" y="2118360"/>
                  <a:pt x="800100" y="2095500"/>
                  <a:pt x="797560" y="2161540"/>
                </a:cubicBezTo>
                <a:cubicBezTo>
                  <a:pt x="795020" y="2227580"/>
                  <a:pt x="817880" y="2344420"/>
                  <a:pt x="797560" y="2466340"/>
                </a:cubicBezTo>
                <a:cubicBezTo>
                  <a:pt x="777240" y="2588260"/>
                  <a:pt x="736600" y="2781300"/>
                  <a:pt x="675640" y="2893060"/>
                </a:cubicBezTo>
                <a:cubicBezTo>
                  <a:pt x="614680" y="3004820"/>
                  <a:pt x="518160" y="3081020"/>
                  <a:pt x="431800" y="3136900"/>
                </a:cubicBezTo>
                <a:cubicBezTo>
                  <a:pt x="345440" y="3192780"/>
                  <a:pt x="218440" y="3154680"/>
                  <a:pt x="157480" y="3228340"/>
                </a:cubicBezTo>
                <a:cubicBezTo>
                  <a:pt x="96520" y="3302000"/>
                  <a:pt x="83820" y="3469640"/>
                  <a:pt x="66040" y="3578860"/>
                </a:cubicBezTo>
                <a:cubicBezTo>
                  <a:pt x="48260" y="3688080"/>
                  <a:pt x="0" y="3827780"/>
                  <a:pt x="50800" y="3883660"/>
                </a:cubicBezTo>
                <a:cubicBezTo>
                  <a:pt x="101600" y="3939540"/>
                  <a:pt x="195580" y="3906520"/>
                  <a:pt x="370840" y="3914140"/>
                </a:cubicBezTo>
                <a:cubicBezTo>
                  <a:pt x="546100" y="3921760"/>
                  <a:pt x="977900" y="3972560"/>
                  <a:pt x="1102360" y="3929380"/>
                </a:cubicBezTo>
                <a:cubicBezTo>
                  <a:pt x="1226820" y="3886200"/>
                  <a:pt x="1074420" y="3787140"/>
                  <a:pt x="1117600" y="3655060"/>
                </a:cubicBezTo>
                <a:cubicBezTo>
                  <a:pt x="1160780" y="3522980"/>
                  <a:pt x="1341120" y="3256280"/>
                  <a:pt x="1361440" y="3136900"/>
                </a:cubicBezTo>
                <a:cubicBezTo>
                  <a:pt x="1381760" y="3017520"/>
                  <a:pt x="1244600" y="3014980"/>
                  <a:pt x="1239520" y="2938780"/>
                </a:cubicBezTo>
                <a:cubicBezTo>
                  <a:pt x="1234440" y="2862580"/>
                  <a:pt x="1226820" y="2692400"/>
                  <a:pt x="1330960" y="2679700"/>
                </a:cubicBezTo>
                <a:cubicBezTo>
                  <a:pt x="1435100" y="2667000"/>
                  <a:pt x="1691640" y="2854960"/>
                  <a:pt x="1864360" y="2862580"/>
                </a:cubicBezTo>
                <a:cubicBezTo>
                  <a:pt x="2037080" y="2870200"/>
                  <a:pt x="2219960" y="2794000"/>
                  <a:pt x="2367280" y="2725420"/>
                </a:cubicBezTo>
                <a:cubicBezTo>
                  <a:pt x="2514600" y="2656840"/>
                  <a:pt x="2760980" y="2608580"/>
                  <a:pt x="2748280" y="2451100"/>
                </a:cubicBezTo>
                <a:cubicBezTo>
                  <a:pt x="2735580" y="2293620"/>
                  <a:pt x="2413000" y="1948180"/>
                  <a:pt x="2291080" y="1780540"/>
                </a:cubicBezTo>
                <a:cubicBezTo>
                  <a:pt x="2169160" y="1612900"/>
                  <a:pt x="2136140" y="1602740"/>
                  <a:pt x="2016760" y="1445260"/>
                </a:cubicBezTo>
                <a:cubicBezTo>
                  <a:pt x="1897380" y="1287780"/>
                  <a:pt x="1612900" y="993140"/>
                  <a:pt x="1574800" y="835660"/>
                </a:cubicBezTo>
                <a:cubicBezTo>
                  <a:pt x="1536700" y="678180"/>
                  <a:pt x="1765300" y="574040"/>
                  <a:pt x="1788160" y="500380"/>
                </a:cubicBezTo>
                <a:cubicBezTo>
                  <a:pt x="1811020" y="426720"/>
                  <a:pt x="1818640" y="447040"/>
                  <a:pt x="1711960" y="393700"/>
                </a:cubicBezTo>
                <a:cubicBezTo>
                  <a:pt x="1605280" y="340360"/>
                  <a:pt x="1282700" y="243840"/>
                  <a:pt x="1148080" y="180340"/>
                </a:cubicBezTo>
                <a:cubicBezTo>
                  <a:pt x="1013460" y="116840"/>
                  <a:pt x="988060" y="0"/>
                  <a:pt x="934720" y="127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1765300" y="1064260"/>
            <a:ext cx="3022600" cy="3368040"/>
          </a:xfrm>
          <a:custGeom>
            <a:avLst/>
            <a:gdLst>
              <a:gd name="connsiteX0" fmla="*/ 2425700 w 3022600"/>
              <a:gd name="connsiteY0" fmla="*/ 3340100 h 3368040"/>
              <a:gd name="connsiteX1" fmla="*/ 764540 w 3022600"/>
              <a:gd name="connsiteY1" fmla="*/ 3248660 h 3368040"/>
              <a:gd name="connsiteX2" fmla="*/ 109220 w 3022600"/>
              <a:gd name="connsiteY2" fmla="*/ 3172460 h 3368040"/>
              <a:gd name="connsiteX3" fmla="*/ 109220 w 3022600"/>
              <a:gd name="connsiteY3" fmla="*/ 2913380 h 3368040"/>
              <a:gd name="connsiteX4" fmla="*/ 200660 w 3022600"/>
              <a:gd name="connsiteY4" fmla="*/ 2745740 h 3368040"/>
              <a:gd name="connsiteX5" fmla="*/ 322580 w 3022600"/>
              <a:gd name="connsiteY5" fmla="*/ 2517140 h 3368040"/>
              <a:gd name="connsiteX6" fmla="*/ 459740 w 3022600"/>
              <a:gd name="connsiteY6" fmla="*/ 2440940 h 3368040"/>
              <a:gd name="connsiteX7" fmla="*/ 414020 w 3022600"/>
              <a:gd name="connsiteY7" fmla="*/ 2227580 h 3368040"/>
              <a:gd name="connsiteX8" fmla="*/ 581660 w 3022600"/>
              <a:gd name="connsiteY8" fmla="*/ 2090420 h 3368040"/>
              <a:gd name="connsiteX9" fmla="*/ 642620 w 3022600"/>
              <a:gd name="connsiteY9" fmla="*/ 1922780 h 3368040"/>
              <a:gd name="connsiteX10" fmla="*/ 673100 w 3022600"/>
              <a:gd name="connsiteY10" fmla="*/ 1877060 h 3368040"/>
              <a:gd name="connsiteX11" fmla="*/ 718820 w 3022600"/>
              <a:gd name="connsiteY11" fmla="*/ 1648460 h 3368040"/>
              <a:gd name="connsiteX12" fmla="*/ 810260 w 3022600"/>
              <a:gd name="connsiteY12" fmla="*/ 1572260 h 3368040"/>
              <a:gd name="connsiteX13" fmla="*/ 703580 w 3022600"/>
              <a:gd name="connsiteY13" fmla="*/ 1389380 h 3368040"/>
              <a:gd name="connsiteX14" fmla="*/ 855980 w 3022600"/>
              <a:gd name="connsiteY14" fmla="*/ 1297940 h 3368040"/>
              <a:gd name="connsiteX15" fmla="*/ 962660 w 3022600"/>
              <a:gd name="connsiteY15" fmla="*/ 886460 h 3368040"/>
              <a:gd name="connsiteX16" fmla="*/ 1038860 w 3022600"/>
              <a:gd name="connsiteY16" fmla="*/ 1023620 h 3368040"/>
              <a:gd name="connsiteX17" fmla="*/ 1176020 w 3022600"/>
              <a:gd name="connsiteY17" fmla="*/ 810260 h 3368040"/>
              <a:gd name="connsiteX18" fmla="*/ 1343660 w 3022600"/>
              <a:gd name="connsiteY18" fmla="*/ 734060 h 3368040"/>
              <a:gd name="connsiteX19" fmla="*/ 1465580 w 3022600"/>
              <a:gd name="connsiteY19" fmla="*/ 429260 h 3368040"/>
              <a:gd name="connsiteX20" fmla="*/ 1419860 w 3022600"/>
              <a:gd name="connsiteY20" fmla="*/ 124460 h 3368040"/>
              <a:gd name="connsiteX21" fmla="*/ 1648460 w 3022600"/>
              <a:gd name="connsiteY21" fmla="*/ 2540 h 3368040"/>
              <a:gd name="connsiteX22" fmla="*/ 2044700 w 3022600"/>
              <a:gd name="connsiteY22" fmla="*/ 109220 h 3368040"/>
              <a:gd name="connsiteX23" fmla="*/ 2593340 w 3022600"/>
              <a:gd name="connsiteY23" fmla="*/ 337820 h 3368040"/>
              <a:gd name="connsiteX24" fmla="*/ 2776220 w 3022600"/>
              <a:gd name="connsiteY24" fmla="*/ 855980 h 3368040"/>
              <a:gd name="connsiteX25" fmla="*/ 2791460 w 3022600"/>
              <a:gd name="connsiteY25" fmla="*/ 1160780 h 3368040"/>
              <a:gd name="connsiteX26" fmla="*/ 3004820 w 3022600"/>
              <a:gd name="connsiteY26" fmla="*/ 1435100 h 3368040"/>
              <a:gd name="connsiteX27" fmla="*/ 2898140 w 3022600"/>
              <a:gd name="connsiteY27" fmla="*/ 1907540 h 3368040"/>
              <a:gd name="connsiteX28" fmla="*/ 2837180 w 3022600"/>
              <a:gd name="connsiteY28" fmla="*/ 2349500 h 3368040"/>
              <a:gd name="connsiteX29" fmla="*/ 2578100 w 3022600"/>
              <a:gd name="connsiteY29" fmla="*/ 2882900 h 3368040"/>
              <a:gd name="connsiteX30" fmla="*/ 2440940 w 3022600"/>
              <a:gd name="connsiteY30" fmla="*/ 3081020 h 3368040"/>
              <a:gd name="connsiteX31" fmla="*/ 2425700 w 3022600"/>
              <a:gd name="connsiteY31" fmla="*/ 3340100 h 336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2600" h="3368040">
                <a:moveTo>
                  <a:pt x="2425700" y="3340100"/>
                </a:moveTo>
                <a:cubicBezTo>
                  <a:pt x="2146300" y="3368040"/>
                  <a:pt x="1150620" y="3276600"/>
                  <a:pt x="764540" y="3248660"/>
                </a:cubicBezTo>
                <a:cubicBezTo>
                  <a:pt x="378460" y="3220720"/>
                  <a:pt x="218440" y="3228340"/>
                  <a:pt x="109220" y="3172460"/>
                </a:cubicBezTo>
                <a:cubicBezTo>
                  <a:pt x="0" y="3116580"/>
                  <a:pt x="93980" y="2984500"/>
                  <a:pt x="109220" y="2913380"/>
                </a:cubicBezTo>
                <a:cubicBezTo>
                  <a:pt x="124460" y="2842260"/>
                  <a:pt x="165100" y="2811780"/>
                  <a:pt x="200660" y="2745740"/>
                </a:cubicBezTo>
                <a:cubicBezTo>
                  <a:pt x="236220" y="2679700"/>
                  <a:pt x="279400" y="2567940"/>
                  <a:pt x="322580" y="2517140"/>
                </a:cubicBezTo>
                <a:cubicBezTo>
                  <a:pt x="365760" y="2466340"/>
                  <a:pt x="444500" y="2489200"/>
                  <a:pt x="459740" y="2440940"/>
                </a:cubicBezTo>
                <a:cubicBezTo>
                  <a:pt x="474980" y="2392680"/>
                  <a:pt x="393700" y="2286000"/>
                  <a:pt x="414020" y="2227580"/>
                </a:cubicBezTo>
                <a:cubicBezTo>
                  <a:pt x="434340" y="2169160"/>
                  <a:pt x="543560" y="2141220"/>
                  <a:pt x="581660" y="2090420"/>
                </a:cubicBezTo>
                <a:cubicBezTo>
                  <a:pt x="619760" y="2039620"/>
                  <a:pt x="627380" y="1958340"/>
                  <a:pt x="642620" y="1922780"/>
                </a:cubicBezTo>
                <a:cubicBezTo>
                  <a:pt x="657860" y="1887220"/>
                  <a:pt x="660400" y="1922780"/>
                  <a:pt x="673100" y="1877060"/>
                </a:cubicBezTo>
                <a:cubicBezTo>
                  <a:pt x="685800" y="1831340"/>
                  <a:pt x="695960" y="1699260"/>
                  <a:pt x="718820" y="1648460"/>
                </a:cubicBezTo>
                <a:cubicBezTo>
                  <a:pt x="741680" y="1597660"/>
                  <a:pt x="812800" y="1615440"/>
                  <a:pt x="810260" y="1572260"/>
                </a:cubicBezTo>
                <a:cubicBezTo>
                  <a:pt x="807720" y="1529080"/>
                  <a:pt x="695960" y="1435100"/>
                  <a:pt x="703580" y="1389380"/>
                </a:cubicBezTo>
                <a:cubicBezTo>
                  <a:pt x="711200" y="1343660"/>
                  <a:pt x="812800" y="1381760"/>
                  <a:pt x="855980" y="1297940"/>
                </a:cubicBezTo>
                <a:cubicBezTo>
                  <a:pt x="899160" y="1214120"/>
                  <a:pt x="932180" y="932180"/>
                  <a:pt x="962660" y="886460"/>
                </a:cubicBezTo>
                <a:cubicBezTo>
                  <a:pt x="993140" y="840740"/>
                  <a:pt x="1003300" y="1036320"/>
                  <a:pt x="1038860" y="1023620"/>
                </a:cubicBezTo>
                <a:cubicBezTo>
                  <a:pt x="1074420" y="1010920"/>
                  <a:pt x="1125220" y="858520"/>
                  <a:pt x="1176020" y="810260"/>
                </a:cubicBezTo>
                <a:cubicBezTo>
                  <a:pt x="1226820" y="762000"/>
                  <a:pt x="1295400" y="797560"/>
                  <a:pt x="1343660" y="734060"/>
                </a:cubicBezTo>
                <a:cubicBezTo>
                  <a:pt x="1391920" y="670560"/>
                  <a:pt x="1452880" y="530860"/>
                  <a:pt x="1465580" y="429260"/>
                </a:cubicBezTo>
                <a:cubicBezTo>
                  <a:pt x="1478280" y="327660"/>
                  <a:pt x="1389380" y="195580"/>
                  <a:pt x="1419860" y="124460"/>
                </a:cubicBezTo>
                <a:cubicBezTo>
                  <a:pt x="1450340" y="53340"/>
                  <a:pt x="1544320" y="5080"/>
                  <a:pt x="1648460" y="2540"/>
                </a:cubicBezTo>
                <a:cubicBezTo>
                  <a:pt x="1752600" y="0"/>
                  <a:pt x="1887220" y="53340"/>
                  <a:pt x="2044700" y="109220"/>
                </a:cubicBezTo>
                <a:cubicBezTo>
                  <a:pt x="2202180" y="165100"/>
                  <a:pt x="2471420" y="213360"/>
                  <a:pt x="2593340" y="337820"/>
                </a:cubicBezTo>
                <a:cubicBezTo>
                  <a:pt x="2715260" y="462280"/>
                  <a:pt x="2743200" y="718820"/>
                  <a:pt x="2776220" y="855980"/>
                </a:cubicBezTo>
                <a:cubicBezTo>
                  <a:pt x="2809240" y="993140"/>
                  <a:pt x="2753360" y="1064260"/>
                  <a:pt x="2791460" y="1160780"/>
                </a:cubicBezTo>
                <a:cubicBezTo>
                  <a:pt x="2829560" y="1257300"/>
                  <a:pt x="2987040" y="1310640"/>
                  <a:pt x="3004820" y="1435100"/>
                </a:cubicBezTo>
                <a:cubicBezTo>
                  <a:pt x="3022600" y="1559560"/>
                  <a:pt x="2926080" y="1755140"/>
                  <a:pt x="2898140" y="1907540"/>
                </a:cubicBezTo>
                <a:cubicBezTo>
                  <a:pt x="2870200" y="2059940"/>
                  <a:pt x="2890520" y="2186940"/>
                  <a:pt x="2837180" y="2349500"/>
                </a:cubicBezTo>
                <a:cubicBezTo>
                  <a:pt x="2783840" y="2512060"/>
                  <a:pt x="2644140" y="2760980"/>
                  <a:pt x="2578100" y="2882900"/>
                </a:cubicBezTo>
                <a:cubicBezTo>
                  <a:pt x="2512060" y="3004820"/>
                  <a:pt x="2466340" y="3009900"/>
                  <a:pt x="2440940" y="3081020"/>
                </a:cubicBezTo>
                <a:cubicBezTo>
                  <a:pt x="2415540" y="3152140"/>
                  <a:pt x="2705100" y="3312160"/>
                  <a:pt x="2425700" y="33401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791200" y="3810000"/>
            <a:ext cx="966044" cy="461665"/>
          </a:xfrm>
          <a:prstGeom prst="rect">
            <a:avLst/>
          </a:prstGeom>
          <a:noFill/>
          <a:ln w="50800">
            <a:noFill/>
          </a:ln>
        </p:spPr>
        <p:txBody>
          <a:bodyPr wrap="square" rtlCol="0">
            <a:spAutoFit/>
          </a:bodyPr>
          <a:lstStyle/>
          <a:p>
            <a:r>
              <a:rPr lang="en-US" sz="2400" b="1" dirty="0" smtClean="0"/>
              <a:t>1805</a:t>
            </a:r>
            <a:endParaRPr lang="en-US" sz="2400" b="1" dirty="0"/>
          </a:p>
        </p:txBody>
      </p:sp>
      <p:sp>
        <p:nvSpPr>
          <p:cNvPr id="20" name="TextBox 19"/>
          <p:cNvSpPr txBox="1"/>
          <p:nvPr/>
        </p:nvSpPr>
        <p:spPr>
          <a:xfrm>
            <a:off x="3200400" y="2514600"/>
            <a:ext cx="966044" cy="461665"/>
          </a:xfrm>
          <a:prstGeom prst="rect">
            <a:avLst/>
          </a:prstGeom>
          <a:noFill/>
          <a:ln w="50800">
            <a:noFill/>
          </a:ln>
        </p:spPr>
        <p:txBody>
          <a:bodyPr wrap="square" rtlCol="0">
            <a:spAutoFit/>
          </a:bodyPr>
          <a:lstStyle/>
          <a:p>
            <a:r>
              <a:rPr lang="en-US" sz="2400" b="1" dirty="0" smtClean="0"/>
              <a:t>1818</a:t>
            </a:r>
            <a:endParaRPr lang="en-US" sz="2400" b="1" dirty="0"/>
          </a:p>
        </p:txBody>
      </p:sp>
      <p:sp>
        <p:nvSpPr>
          <p:cNvPr id="21" name="TextBox 20"/>
          <p:cNvSpPr txBox="1"/>
          <p:nvPr/>
        </p:nvSpPr>
        <p:spPr>
          <a:xfrm>
            <a:off x="4876800" y="4495800"/>
            <a:ext cx="966044" cy="461665"/>
          </a:xfrm>
          <a:prstGeom prst="rect">
            <a:avLst/>
          </a:prstGeom>
          <a:noFill/>
          <a:ln w="50800">
            <a:noFill/>
          </a:ln>
        </p:spPr>
        <p:txBody>
          <a:bodyPr wrap="square" rtlCol="0">
            <a:spAutoFit/>
          </a:bodyPr>
          <a:lstStyle/>
          <a:p>
            <a:r>
              <a:rPr lang="en-US" sz="2400" b="1" dirty="0" smtClean="0"/>
              <a:t>1816</a:t>
            </a:r>
            <a:endParaRPr lang="en-US" sz="2400" b="1" dirty="0"/>
          </a:p>
        </p:txBody>
      </p:sp>
      <p:sp>
        <p:nvSpPr>
          <p:cNvPr id="17" name="TextBox 16"/>
          <p:cNvSpPr txBox="1"/>
          <p:nvPr/>
        </p:nvSpPr>
        <p:spPr>
          <a:xfrm>
            <a:off x="4343400" y="762000"/>
            <a:ext cx="3245747" cy="954107"/>
          </a:xfrm>
          <a:prstGeom prst="rect">
            <a:avLst/>
          </a:prstGeom>
          <a:noFill/>
        </p:spPr>
        <p:txBody>
          <a:bodyPr wrap="square" rtlCol="0">
            <a:spAutoFit/>
          </a:bodyPr>
          <a:lstStyle/>
          <a:p>
            <a:r>
              <a:rPr lang="en-US" sz="2800" b="1" dirty="0" smtClean="0"/>
              <a:t>Chickasaw Cessions</a:t>
            </a:r>
          </a:p>
          <a:p>
            <a:r>
              <a:rPr lang="en-US" sz="2800" b="1" dirty="0" smtClean="0"/>
              <a:t>      1805-1830</a:t>
            </a:r>
            <a:endParaRPr lang="en-US" sz="2800" b="1" dirty="0"/>
          </a:p>
        </p:txBody>
      </p:sp>
      <p:sp>
        <p:nvSpPr>
          <p:cNvPr id="31" name="Freeform 30"/>
          <p:cNvSpPr/>
          <p:nvPr/>
        </p:nvSpPr>
        <p:spPr>
          <a:xfrm>
            <a:off x="1386840" y="4267200"/>
            <a:ext cx="3230880" cy="2364740"/>
          </a:xfrm>
          <a:custGeom>
            <a:avLst/>
            <a:gdLst>
              <a:gd name="connsiteX0" fmla="*/ 744220 w 3502660"/>
              <a:gd name="connsiteY0" fmla="*/ 7620 h 2372360"/>
              <a:gd name="connsiteX1" fmla="*/ 2893060 w 3502660"/>
              <a:gd name="connsiteY1" fmla="*/ 160020 h 2372360"/>
              <a:gd name="connsiteX2" fmla="*/ 3014980 w 3502660"/>
              <a:gd name="connsiteY2" fmla="*/ 175260 h 2372360"/>
              <a:gd name="connsiteX3" fmla="*/ 3304540 w 3502660"/>
              <a:gd name="connsiteY3" fmla="*/ 373380 h 2372360"/>
              <a:gd name="connsiteX4" fmla="*/ 3472180 w 3502660"/>
              <a:gd name="connsiteY4" fmla="*/ 464820 h 2372360"/>
              <a:gd name="connsiteX5" fmla="*/ 3487420 w 3502660"/>
              <a:gd name="connsiteY5" fmla="*/ 678180 h 2372360"/>
              <a:gd name="connsiteX6" fmla="*/ 3456940 w 3502660"/>
              <a:gd name="connsiteY6" fmla="*/ 769620 h 2372360"/>
              <a:gd name="connsiteX7" fmla="*/ 3456940 w 3502660"/>
              <a:gd name="connsiteY7" fmla="*/ 1013460 h 2372360"/>
              <a:gd name="connsiteX8" fmla="*/ 3380740 w 3502660"/>
              <a:gd name="connsiteY8" fmla="*/ 1318260 h 2372360"/>
              <a:gd name="connsiteX9" fmla="*/ 3197860 w 3502660"/>
              <a:gd name="connsiteY9" fmla="*/ 1668780 h 2372360"/>
              <a:gd name="connsiteX10" fmla="*/ 2969260 w 3502660"/>
              <a:gd name="connsiteY10" fmla="*/ 1775460 h 2372360"/>
              <a:gd name="connsiteX11" fmla="*/ 2771140 w 3502660"/>
              <a:gd name="connsiteY11" fmla="*/ 1851660 h 2372360"/>
              <a:gd name="connsiteX12" fmla="*/ 2710180 w 3502660"/>
              <a:gd name="connsiteY12" fmla="*/ 2232660 h 2372360"/>
              <a:gd name="connsiteX13" fmla="*/ 2603500 w 3502660"/>
              <a:gd name="connsiteY13" fmla="*/ 2354580 h 2372360"/>
              <a:gd name="connsiteX14" fmla="*/ 2588260 w 3502660"/>
              <a:gd name="connsiteY14" fmla="*/ 2339340 h 2372360"/>
              <a:gd name="connsiteX15" fmla="*/ 2435860 w 3502660"/>
              <a:gd name="connsiteY15" fmla="*/ 2354580 h 2372360"/>
              <a:gd name="connsiteX16" fmla="*/ 2207260 w 3502660"/>
              <a:gd name="connsiteY16" fmla="*/ 2293620 h 2372360"/>
              <a:gd name="connsiteX17" fmla="*/ 2100580 w 3502660"/>
              <a:gd name="connsiteY17" fmla="*/ 2171700 h 2372360"/>
              <a:gd name="connsiteX18" fmla="*/ 1932940 w 3502660"/>
              <a:gd name="connsiteY18" fmla="*/ 2141220 h 2372360"/>
              <a:gd name="connsiteX19" fmla="*/ 271780 w 3502660"/>
              <a:gd name="connsiteY19" fmla="*/ 800100 h 2372360"/>
              <a:gd name="connsiteX20" fmla="*/ 302260 w 3502660"/>
              <a:gd name="connsiteY20" fmla="*/ 449580 h 2372360"/>
              <a:gd name="connsiteX21" fmla="*/ 393700 w 3502660"/>
              <a:gd name="connsiteY21" fmla="*/ 403860 h 2372360"/>
              <a:gd name="connsiteX22" fmla="*/ 485140 w 3502660"/>
              <a:gd name="connsiteY22" fmla="*/ 297180 h 2372360"/>
              <a:gd name="connsiteX23" fmla="*/ 607060 w 3502660"/>
              <a:gd name="connsiteY23" fmla="*/ 114300 h 2372360"/>
              <a:gd name="connsiteX24" fmla="*/ 744220 w 3502660"/>
              <a:gd name="connsiteY24" fmla="*/ 7620 h 2372360"/>
              <a:gd name="connsiteX0" fmla="*/ 472440 w 3230880"/>
              <a:gd name="connsiteY0" fmla="*/ 7620 h 2372360"/>
              <a:gd name="connsiteX1" fmla="*/ 2621280 w 3230880"/>
              <a:gd name="connsiteY1" fmla="*/ 160020 h 2372360"/>
              <a:gd name="connsiteX2" fmla="*/ 2743200 w 3230880"/>
              <a:gd name="connsiteY2" fmla="*/ 175260 h 2372360"/>
              <a:gd name="connsiteX3" fmla="*/ 3032760 w 3230880"/>
              <a:gd name="connsiteY3" fmla="*/ 373380 h 2372360"/>
              <a:gd name="connsiteX4" fmla="*/ 3200400 w 3230880"/>
              <a:gd name="connsiteY4" fmla="*/ 464820 h 2372360"/>
              <a:gd name="connsiteX5" fmla="*/ 3215640 w 3230880"/>
              <a:gd name="connsiteY5" fmla="*/ 678180 h 2372360"/>
              <a:gd name="connsiteX6" fmla="*/ 3185160 w 3230880"/>
              <a:gd name="connsiteY6" fmla="*/ 769620 h 2372360"/>
              <a:gd name="connsiteX7" fmla="*/ 3185160 w 3230880"/>
              <a:gd name="connsiteY7" fmla="*/ 1013460 h 2372360"/>
              <a:gd name="connsiteX8" fmla="*/ 3108960 w 3230880"/>
              <a:gd name="connsiteY8" fmla="*/ 1318260 h 2372360"/>
              <a:gd name="connsiteX9" fmla="*/ 2926080 w 3230880"/>
              <a:gd name="connsiteY9" fmla="*/ 1668780 h 2372360"/>
              <a:gd name="connsiteX10" fmla="*/ 2697480 w 3230880"/>
              <a:gd name="connsiteY10" fmla="*/ 1775460 h 2372360"/>
              <a:gd name="connsiteX11" fmla="*/ 2499360 w 3230880"/>
              <a:gd name="connsiteY11" fmla="*/ 1851660 h 2372360"/>
              <a:gd name="connsiteX12" fmla="*/ 2438400 w 3230880"/>
              <a:gd name="connsiteY12" fmla="*/ 2232660 h 2372360"/>
              <a:gd name="connsiteX13" fmla="*/ 2331720 w 3230880"/>
              <a:gd name="connsiteY13" fmla="*/ 2354580 h 2372360"/>
              <a:gd name="connsiteX14" fmla="*/ 2316480 w 3230880"/>
              <a:gd name="connsiteY14" fmla="*/ 2339340 h 2372360"/>
              <a:gd name="connsiteX15" fmla="*/ 2164080 w 3230880"/>
              <a:gd name="connsiteY15" fmla="*/ 2354580 h 2372360"/>
              <a:gd name="connsiteX16" fmla="*/ 1935480 w 3230880"/>
              <a:gd name="connsiteY16" fmla="*/ 2293620 h 2372360"/>
              <a:gd name="connsiteX17" fmla="*/ 1828800 w 3230880"/>
              <a:gd name="connsiteY17" fmla="*/ 2171700 h 2372360"/>
              <a:gd name="connsiteX18" fmla="*/ 1661160 w 3230880"/>
              <a:gd name="connsiteY18" fmla="*/ 2141220 h 2372360"/>
              <a:gd name="connsiteX19" fmla="*/ 0 w 3230880"/>
              <a:gd name="connsiteY19" fmla="*/ 800100 h 2372360"/>
              <a:gd name="connsiteX20" fmla="*/ 30480 w 3230880"/>
              <a:gd name="connsiteY20" fmla="*/ 449580 h 2372360"/>
              <a:gd name="connsiteX21" fmla="*/ 121920 w 3230880"/>
              <a:gd name="connsiteY21" fmla="*/ 403860 h 2372360"/>
              <a:gd name="connsiteX22" fmla="*/ 213360 w 3230880"/>
              <a:gd name="connsiteY22" fmla="*/ 297180 h 2372360"/>
              <a:gd name="connsiteX23" fmla="*/ 335280 w 3230880"/>
              <a:gd name="connsiteY23" fmla="*/ 114300 h 2372360"/>
              <a:gd name="connsiteX24" fmla="*/ 472440 w 3230880"/>
              <a:gd name="connsiteY24" fmla="*/ 7620 h 2372360"/>
              <a:gd name="connsiteX0" fmla="*/ 472440 w 3230880"/>
              <a:gd name="connsiteY0" fmla="*/ 0 h 2364740"/>
              <a:gd name="connsiteX1" fmla="*/ 2621280 w 3230880"/>
              <a:gd name="connsiteY1" fmla="*/ 152400 h 2364740"/>
              <a:gd name="connsiteX2" fmla="*/ 2743200 w 3230880"/>
              <a:gd name="connsiteY2" fmla="*/ 167640 h 2364740"/>
              <a:gd name="connsiteX3" fmla="*/ 3032760 w 3230880"/>
              <a:gd name="connsiteY3" fmla="*/ 365760 h 2364740"/>
              <a:gd name="connsiteX4" fmla="*/ 3200400 w 3230880"/>
              <a:gd name="connsiteY4" fmla="*/ 457200 h 2364740"/>
              <a:gd name="connsiteX5" fmla="*/ 3215640 w 3230880"/>
              <a:gd name="connsiteY5" fmla="*/ 670560 h 2364740"/>
              <a:gd name="connsiteX6" fmla="*/ 3185160 w 3230880"/>
              <a:gd name="connsiteY6" fmla="*/ 762000 h 2364740"/>
              <a:gd name="connsiteX7" fmla="*/ 3185160 w 3230880"/>
              <a:gd name="connsiteY7" fmla="*/ 1005840 h 2364740"/>
              <a:gd name="connsiteX8" fmla="*/ 3108960 w 3230880"/>
              <a:gd name="connsiteY8" fmla="*/ 1310640 h 2364740"/>
              <a:gd name="connsiteX9" fmla="*/ 2926080 w 3230880"/>
              <a:gd name="connsiteY9" fmla="*/ 1661160 h 2364740"/>
              <a:gd name="connsiteX10" fmla="*/ 2697480 w 3230880"/>
              <a:gd name="connsiteY10" fmla="*/ 1767840 h 2364740"/>
              <a:gd name="connsiteX11" fmla="*/ 2499360 w 3230880"/>
              <a:gd name="connsiteY11" fmla="*/ 1844040 h 2364740"/>
              <a:gd name="connsiteX12" fmla="*/ 2438400 w 3230880"/>
              <a:gd name="connsiteY12" fmla="*/ 2225040 h 2364740"/>
              <a:gd name="connsiteX13" fmla="*/ 2331720 w 3230880"/>
              <a:gd name="connsiteY13" fmla="*/ 2346960 h 2364740"/>
              <a:gd name="connsiteX14" fmla="*/ 2316480 w 3230880"/>
              <a:gd name="connsiteY14" fmla="*/ 2331720 h 2364740"/>
              <a:gd name="connsiteX15" fmla="*/ 2164080 w 3230880"/>
              <a:gd name="connsiteY15" fmla="*/ 2346960 h 2364740"/>
              <a:gd name="connsiteX16" fmla="*/ 1935480 w 3230880"/>
              <a:gd name="connsiteY16" fmla="*/ 2286000 h 2364740"/>
              <a:gd name="connsiteX17" fmla="*/ 1828800 w 3230880"/>
              <a:gd name="connsiteY17" fmla="*/ 2164080 h 2364740"/>
              <a:gd name="connsiteX18" fmla="*/ 1661160 w 3230880"/>
              <a:gd name="connsiteY18" fmla="*/ 2133600 h 2364740"/>
              <a:gd name="connsiteX19" fmla="*/ 0 w 3230880"/>
              <a:gd name="connsiteY19" fmla="*/ 792480 h 2364740"/>
              <a:gd name="connsiteX20" fmla="*/ 30480 w 3230880"/>
              <a:gd name="connsiteY20" fmla="*/ 441960 h 2364740"/>
              <a:gd name="connsiteX21" fmla="*/ 121920 w 3230880"/>
              <a:gd name="connsiteY21" fmla="*/ 396240 h 2364740"/>
              <a:gd name="connsiteX22" fmla="*/ 213360 w 3230880"/>
              <a:gd name="connsiteY22" fmla="*/ 289560 h 2364740"/>
              <a:gd name="connsiteX23" fmla="*/ 335280 w 3230880"/>
              <a:gd name="connsiteY23" fmla="*/ 106680 h 2364740"/>
              <a:gd name="connsiteX24" fmla="*/ 472440 w 3230880"/>
              <a:gd name="connsiteY24" fmla="*/ 0 h 236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30880" h="2364740">
                <a:moveTo>
                  <a:pt x="472440" y="0"/>
                </a:moveTo>
                <a:cubicBezTo>
                  <a:pt x="853440" y="7620"/>
                  <a:pt x="2242820" y="124460"/>
                  <a:pt x="2621280" y="152400"/>
                </a:cubicBezTo>
                <a:cubicBezTo>
                  <a:pt x="2999740" y="180340"/>
                  <a:pt x="2674620" y="132080"/>
                  <a:pt x="2743200" y="167640"/>
                </a:cubicBezTo>
                <a:cubicBezTo>
                  <a:pt x="2811780" y="203200"/>
                  <a:pt x="2956560" y="317500"/>
                  <a:pt x="3032760" y="365760"/>
                </a:cubicBezTo>
                <a:cubicBezTo>
                  <a:pt x="3108960" y="414020"/>
                  <a:pt x="3169920" y="406400"/>
                  <a:pt x="3200400" y="457200"/>
                </a:cubicBezTo>
                <a:cubicBezTo>
                  <a:pt x="3230880" y="508000"/>
                  <a:pt x="3218180" y="619760"/>
                  <a:pt x="3215640" y="670560"/>
                </a:cubicBezTo>
                <a:cubicBezTo>
                  <a:pt x="3213100" y="721360"/>
                  <a:pt x="3190240" y="706120"/>
                  <a:pt x="3185160" y="762000"/>
                </a:cubicBezTo>
                <a:cubicBezTo>
                  <a:pt x="3180080" y="817880"/>
                  <a:pt x="3197860" y="914400"/>
                  <a:pt x="3185160" y="1005840"/>
                </a:cubicBezTo>
                <a:cubicBezTo>
                  <a:pt x="3172460" y="1097280"/>
                  <a:pt x="3152140" y="1201420"/>
                  <a:pt x="3108960" y="1310640"/>
                </a:cubicBezTo>
                <a:cubicBezTo>
                  <a:pt x="3065780" y="1419860"/>
                  <a:pt x="2994660" y="1584960"/>
                  <a:pt x="2926080" y="1661160"/>
                </a:cubicBezTo>
                <a:cubicBezTo>
                  <a:pt x="2857500" y="1737360"/>
                  <a:pt x="2768600" y="1737360"/>
                  <a:pt x="2697480" y="1767840"/>
                </a:cubicBezTo>
                <a:cubicBezTo>
                  <a:pt x="2626360" y="1798320"/>
                  <a:pt x="2542540" y="1767840"/>
                  <a:pt x="2499360" y="1844040"/>
                </a:cubicBezTo>
                <a:cubicBezTo>
                  <a:pt x="2456180" y="1920240"/>
                  <a:pt x="2466340" y="2141220"/>
                  <a:pt x="2438400" y="2225040"/>
                </a:cubicBezTo>
                <a:cubicBezTo>
                  <a:pt x="2410460" y="2308860"/>
                  <a:pt x="2352040" y="2329180"/>
                  <a:pt x="2331720" y="2346960"/>
                </a:cubicBezTo>
                <a:cubicBezTo>
                  <a:pt x="2311400" y="2364740"/>
                  <a:pt x="2344420" y="2331720"/>
                  <a:pt x="2316480" y="2331720"/>
                </a:cubicBezTo>
                <a:cubicBezTo>
                  <a:pt x="2288540" y="2331720"/>
                  <a:pt x="2227580" y="2354580"/>
                  <a:pt x="2164080" y="2346960"/>
                </a:cubicBezTo>
                <a:cubicBezTo>
                  <a:pt x="2100580" y="2339340"/>
                  <a:pt x="1991360" y="2316480"/>
                  <a:pt x="1935480" y="2286000"/>
                </a:cubicBezTo>
                <a:cubicBezTo>
                  <a:pt x="1879600" y="2255520"/>
                  <a:pt x="1874520" y="2189480"/>
                  <a:pt x="1828800" y="2164080"/>
                </a:cubicBezTo>
                <a:cubicBezTo>
                  <a:pt x="1783080" y="2138680"/>
                  <a:pt x="1965960" y="2362200"/>
                  <a:pt x="1661160" y="2133600"/>
                </a:cubicBezTo>
                <a:cubicBezTo>
                  <a:pt x="1356360" y="1905000"/>
                  <a:pt x="271780" y="1074420"/>
                  <a:pt x="0" y="792480"/>
                </a:cubicBezTo>
                <a:cubicBezTo>
                  <a:pt x="154940" y="419100"/>
                  <a:pt x="10160" y="508000"/>
                  <a:pt x="30480" y="441960"/>
                </a:cubicBezTo>
                <a:cubicBezTo>
                  <a:pt x="50800" y="375920"/>
                  <a:pt x="91440" y="421640"/>
                  <a:pt x="121920" y="396240"/>
                </a:cubicBezTo>
                <a:cubicBezTo>
                  <a:pt x="152400" y="370840"/>
                  <a:pt x="177800" y="337820"/>
                  <a:pt x="213360" y="289560"/>
                </a:cubicBezTo>
                <a:cubicBezTo>
                  <a:pt x="248920" y="241300"/>
                  <a:pt x="294640" y="154940"/>
                  <a:pt x="335280" y="106680"/>
                </a:cubicBezTo>
                <a:cubicBezTo>
                  <a:pt x="375920" y="58420"/>
                  <a:pt x="152400" y="297180"/>
                  <a:pt x="472440" y="0"/>
                </a:cubicBezTo>
                <a:close/>
              </a:path>
            </a:pathLst>
          </a:custGeom>
          <a:noFill/>
          <a:ln w="63500">
            <a:solidFill>
              <a:srgbClr val="002060"/>
            </a:solidFill>
          </a:ln>
          <a:effectLst>
            <a:outerShdw dist="50800" dir="90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1371600" y="1036320"/>
            <a:ext cx="5908040" cy="5770880"/>
          </a:xfrm>
          <a:custGeom>
            <a:avLst/>
            <a:gdLst>
              <a:gd name="connsiteX0" fmla="*/ 289560 w 6197600"/>
              <a:gd name="connsiteY0" fmla="*/ 4191000 h 5770880"/>
              <a:gd name="connsiteX1" fmla="*/ 289560 w 6197600"/>
              <a:gd name="connsiteY1" fmla="*/ 4130040 h 5770880"/>
              <a:gd name="connsiteX2" fmla="*/ 335280 w 6197600"/>
              <a:gd name="connsiteY2" fmla="*/ 3657600 h 5770880"/>
              <a:gd name="connsiteX3" fmla="*/ 457200 w 6197600"/>
              <a:gd name="connsiteY3" fmla="*/ 3535680 h 5770880"/>
              <a:gd name="connsiteX4" fmla="*/ 594360 w 6197600"/>
              <a:gd name="connsiteY4" fmla="*/ 3398520 h 5770880"/>
              <a:gd name="connsiteX5" fmla="*/ 731520 w 6197600"/>
              <a:gd name="connsiteY5" fmla="*/ 3230880 h 5770880"/>
              <a:gd name="connsiteX6" fmla="*/ 792480 w 6197600"/>
              <a:gd name="connsiteY6" fmla="*/ 3139440 h 5770880"/>
              <a:gd name="connsiteX7" fmla="*/ 868680 w 6197600"/>
              <a:gd name="connsiteY7" fmla="*/ 3048000 h 5770880"/>
              <a:gd name="connsiteX8" fmla="*/ 883920 w 6197600"/>
              <a:gd name="connsiteY8" fmla="*/ 2819400 h 5770880"/>
              <a:gd name="connsiteX9" fmla="*/ 1005840 w 6197600"/>
              <a:gd name="connsiteY9" fmla="*/ 2590800 h 5770880"/>
              <a:gd name="connsiteX10" fmla="*/ 1066800 w 6197600"/>
              <a:gd name="connsiteY10" fmla="*/ 2438400 h 5770880"/>
              <a:gd name="connsiteX11" fmla="*/ 1188720 w 6197600"/>
              <a:gd name="connsiteY11" fmla="*/ 2194560 h 5770880"/>
              <a:gd name="connsiteX12" fmla="*/ 1310640 w 6197600"/>
              <a:gd name="connsiteY12" fmla="*/ 2057400 h 5770880"/>
              <a:gd name="connsiteX13" fmla="*/ 1356360 w 6197600"/>
              <a:gd name="connsiteY13" fmla="*/ 1920240 h 5770880"/>
              <a:gd name="connsiteX14" fmla="*/ 1432560 w 6197600"/>
              <a:gd name="connsiteY14" fmla="*/ 1706880 h 5770880"/>
              <a:gd name="connsiteX15" fmla="*/ 1463040 w 6197600"/>
              <a:gd name="connsiteY15" fmla="*/ 1447800 h 5770880"/>
              <a:gd name="connsiteX16" fmla="*/ 1584960 w 6197600"/>
              <a:gd name="connsiteY16" fmla="*/ 1295400 h 5770880"/>
              <a:gd name="connsiteX17" fmla="*/ 1615440 w 6197600"/>
              <a:gd name="connsiteY17" fmla="*/ 1066800 h 5770880"/>
              <a:gd name="connsiteX18" fmla="*/ 1676400 w 6197600"/>
              <a:gd name="connsiteY18" fmla="*/ 990600 h 5770880"/>
              <a:gd name="connsiteX19" fmla="*/ 1767840 w 6197600"/>
              <a:gd name="connsiteY19" fmla="*/ 960120 h 5770880"/>
              <a:gd name="connsiteX20" fmla="*/ 1996440 w 6197600"/>
              <a:gd name="connsiteY20" fmla="*/ 777240 h 5770880"/>
              <a:gd name="connsiteX21" fmla="*/ 2011680 w 6197600"/>
              <a:gd name="connsiteY21" fmla="*/ 624840 h 5770880"/>
              <a:gd name="connsiteX22" fmla="*/ 2072640 w 6197600"/>
              <a:gd name="connsiteY22" fmla="*/ 487680 h 5770880"/>
              <a:gd name="connsiteX23" fmla="*/ 2133600 w 6197600"/>
              <a:gd name="connsiteY23" fmla="*/ 167640 h 5770880"/>
              <a:gd name="connsiteX24" fmla="*/ 2270760 w 6197600"/>
              <a:gd name="connsiteY24" fmla="*/ 15240 h 5770880"/>
              <a:gd name="connsiteX25" fmla="*/ 2575560 w 6197600"/>
              <a:gd name="connsiteY25" fmla="*/ 76200 h 5770880"/>
              <a:gd name="connsiteX26" fmla="*/ 2880360 w 6197600"/>
              <a:gd name="connsiteY26" fmla="*/ 243840 h 5770880"/>
              <a:gd name="connsiteX27" fmla="*/ 3246120 w 6197600"/>
              <a:gd name="connsiteY27" fmla="*/ 518160 h 5770880"/>
              <a:gd name="connsiteX28" fmla="*/ 3429000 w 6197600"/>
              <a:gd name="connsiteY28" fmla="*/ 914400 h 5770880"/>
              <a:gd name="connsiteX29" fmla="*/ 3413760 w 6197600"/>
              <a:gd name="connsiteY29" fmla="*/ 1219200 h 5770880"/>
              <a:gd name="connsiteX30" fmla="*/ 3550920 w 6197600"/>
              <a:gd name="connsiteY30" fmla="*/ 1356360 h 5770880"/>
              <a:gd name="connsiteX31" fmla="*/ 3703320 w 6197600"/>
              <a:gd name="connsiteY31" fmla="*/ 1371600 h 5770880"/>
              <a:gd name="connsiteX32" fmla="*/ 3916680 w 6197600"/>
              <a:gd name="connsiteY32" fmla="*/ 1645920 h 5770880"/>
              <a:gd name="connsiteX33" fmla="*/ 4175760 w 6197600"/>
              <a:gd name="connsiteY33" fmla="*/ 1798320 h 5770880"/>
              <a:gd name="connsiteX34" fmla="*/ 4450080 w 6197600"/>
              <a:gd name="connsiteY34" fmla="*/ 1996440 h 5770880"/>
              <a:gd name="connsiteX35" fmla="*/ 4678680 w 6197600"/>
              <a:gd name="connsiteY35" fmla="*/ 2148840 h 5770880"/>
              <a:gd name="connsiteX36" fmla="*/ 5151120 w 6197600"/>
              <a:gd name="connsiteY36" fmla="*/ 2316480 h 5770880"/>
              <a:gd name="connsiteX37" fmla="*/ 5410200 w 6197600"/>
              <a:gd name="connsiteY37" fmla="*/ 2453640 h 5770880"/>
              <a:gd name="connsiteX38" fmla="*/ 5547360 w 6197600"/>
              <a:gd name="connsiteY38" fmla="*/ 2362200 h 5770880"/>
              <a:gd name="connsiteX39" fmla="*/ 5760720 w 6197600"/>
              <a:gd name="connsiteY39" fmla="*/ 2407920 h 5770880"/>
              <a:gd name="connsiteX40" fmla="*/ 6004560 w 6197600"/>
              <a:gd name="connsiteY40" fmla="*/ 2560320 h 5770880"/>
              <a:gd name="connsiteX41" fmla="*/ 6004560 w 6197600"/>
              <a:gd name="connsiteY41" fmla="*/ 2697480 h 5770880"/>
              <a:gd name="connsiteX42" fmla="*/ 6156960 w 6197600"/>
              <a:gd name="connsiteY42" fmla="*/ 2819400 h 5770880"/>
              <a:gd name="connsiteX43" fmla="*/ 6126480 w 6197600"/>
              <a:gd name="connsiteY43" fmla="*/ 3063240 h 5770880"/>
              <a:gd name="connsiteX44" fmla="*/ 5730240 w 6197600"/>
              <a:gd name="connsiteY44" fmla="*/ 3291840 h 5770880"/>
              <a:gd name="connsiteX45" fmla="*/ 5471160 w 6197600"/>
              <a:gd name="connsiteY45" fmla="*/ 3535680 h 5770880"/>
              <a:gd name="connsiteX46" fmla="*/ 5394960 w 6197600"/>
              <a:gd name="connsiteY46" fmla="*/ 3916680 h 5770880"/>
              <a:gd name="connsiteX47" fmla="*/ 5273040 w 6197600"/>
              <a:gd name="connsiteY47" fmla="*/ 4099560 h 5770880"/>
              <a:gd name="connsiteX48" fmla="*/ 5105400 w 6197600"/>
              <a:gd name="connsiteY48" fmla="*/ 4465320 h 5770880"/>
              <a:gd name="connsiteX49" fmla="*/ 4907280 w 6197600"/>
              <a:gd name="connsiteY49" fmla="*/ 4434840 h 5770880"/>
              <a:gd name="connsiteX50" fmla="*/ 4541520 w 6197600"/>
              <a:gd name="connsiteY50" fmla="*/ 4541520 h 5770880"/>
              <a:gd name="connsiteX51" fmla="*/ 4404360 w 6197600"/>
              <a:gd name="connsiteY51" fmla="*/ 4480560 h 5770880"/>
              <a:gd name="connsiteX52" fmla="*/ 4053840 w 6197600"/>
              <a:gd name="connsiteY52" fmla="*/ 4389120 h 5770880"/>
              <a:gd name="connsiteX53" fmla="*/ 3901440 w 6197600"/>
              <a:gd name="connsiteY53" fmla="*/ 4373880 h 5770880"/>
              <a:gd name="connsiteX54" fmla="*/ 3825240 w 6197600"/>
              <a:gd name="connsiteY54" fmla="*/ 4632960 h 5770880"/>
              <a:gd name="connsiteX55" fmla="*/ 3855720 w 6197600"/>
              <a:gd name="connsiteY55" fmla="*/ 4693920 h 5770880"/>
              <a:gd name="connsiteX56" fmla="*/ 3916680 w 6197600"/>
              <a:gd name="connsiteY56" fmla="*/ 4800600 h 5770880"/>
              <a:gd name="connsiteX57" fmla="*/ 3947160 w 6197600"/>
              <a:gd name="connsiteY57" fmla="*/ 4983480 h 5770880"/>
              <a:gd name="connsiteX58" fmla="*/ 3977640 w 6197600"/>
              <a:gd name="connsiteY58" fmla="*/ 5242560 h 5770880"/>
              <a:gd name="connsiteX59" fmla="*/ 3794760 w 6197600"/>
              <a:gd name="connsiteY59" fmla="*/ 5486400 h 5770880"/>
              <a:gd name="connsiteX60" fmla="*/ 3688080 w 6197600"/>
              <a:gd name="connsiteY60" fmla="*/ 5699760 h 5770880"/>
              <a:gd name="connsiteX61" fmla="*/ 2788920 w 6197600"/>
              <a:gd name="connsiteY61" fmla="*/ 5745480 h 5770880"/>
              <a:gd name="connsiteX62" fmla="*/ 2651760 w 6197600"/>
              <a:gd name="connsiteY62" fmla="*/ 5547360 h 5770880"/>
              <a:gd name="connsiteX63" fmla="*/ 2423160 w 6197600"/>
              <a:gd name="connsiteY63" fmla="*/ 5608320 h 5770880"/>
              <a:gd name="connsiteX64" fmla="*/ 2194560 w 6197600"/>
              <a:gd name="connsiteY64" fmla="*/ 5410200 h 5770880"/>
              <a:gd name="connsiteX65" fmla="*/ 2026920 w 6197600"/>
              <a:gd name="connsiteY65" fmla="*/ 5410200 h 5770880"/>
              <a:gd name="connsiteX66" fmla="*/ 289560 w 6197600"/>
              <a:gd name="connsiteY66" fmla="*/ 4191000 h 5770880"/>
              <a:gd name="connsiteX0" fmla="*/ 2019300 w 6189980"/>
              <a:gd name="connsiteY0" fmla="*/ 5410200 h 5770880"/>
              <a:gd name="connsiteX1" fmla="*/ 281940 w 6189980"/>
              <a:gd name="connsiteY1" fmla="*/ 4130040 h 5770880"/>
              <a:gd name="connsiteX2" fmla="*/ 327660 w 6189980"/>
              <a:gd name="connsiteY2" fmla="*/ 3657600 h 5770880"/>
              <a:gd name="connsiteX3" fmla="*/ 449580 w 6189980"/>
              <a:gd name="connsiteY3" fmla="*/ 3535680 h 5770880"/>
              <a:gd name="connsiteX4" fmla="*/ 586740 w 6189980"/>
              <a:gd name="connsiteY4" fmla="*/ 3398520 h 5770880"/>
              <a:gd name="connsiteX5" fmla="*/ 723900 w 6189980"/>
              <a:gd name="connsiteY5" fmla="*/ 3230880 h 5770880"/>
              <a:gd name="connsiteX6" fmla="*/ 784860 w 6189980"/>
              <a:gd name="connsiteY6" fmla="*/ 3139440 h 5770880"/>
              <a:gd name="connsiteX7" fmla="*/ 861060 w 6189980"/>
              <a:gd name="connsiteY7" fmla="*/ 3048000 h 5770880"/>
              <a:gd name="connsiteX8" fmla="*/ 876300 w 6189980"/>
              <a:gd name="connsiteY8" fmla="*/ 2819400 h 5770880"/>
              <a:gd name="connsiteX9" fmla="*/ 998220 w 6189980"/>
              <a:gd name="connsiteY9" fmla="*/ 2590800 h 5770880"/>
              <a:gd name="connsiteX10" fmla="*/ 1059180 w 6189980"/>
              <a:gd name="connsiteY10" fmla="*/ 2438400 h 5770880"/>
              <a:gd name="connsiteX11" fmla="*/ 1181100 w 6189980"/>
              <a:gd name="connsiteY11" fmla="*/ 2194560 h 5770880"/>
              <a:gd name="connsiteX12" fmla="*/ 1303020 w 6189980"/>
              <a:gd name="connsiteY12" fmla="*/ 2057400 h 5770880"/>
              <a:gd name="connsiteX13" fmla="*/ 1348740 w 6189980"/>
              <a:gd name="connsiteY13" fmla="*/ 1920240 h 5770880"/>
              <a:gd name="connsiteX14" fmla="*/ 1424940 w 6189980"/>
              <a:gd name="connsiteY14" fmla="*/ 1706880 h 5770880"/>
              <a:gd name="connsiteX15" fmla="*/ 1455420 w 6189980"/>
              <a:gd name="connsiteY15" fmla="*/ 1447800 h 5770880"/>
              <a:gd name="connsiteX16" fmla="*/ 1577340 w 6189980"/>
              <a:gd name="connsiteY16" fmla="*/ 1295400 h 5770880"/>
              <a:gd name="connsiteX17" fmla="*/ 1607820 w 6189980"/>
              <a:gd name="connsiteY17" fmla="*/ 1066800 h 5770880"/>
              <a:gd name="connsiteX18" fmla="*/ 1668780 w 6189980"/>
              <a:gd name="connsiteY18" fmla="*/ 990600 h 5770880"/>
              <a:gd name="connsiteX19" fmla="*/ 1760220 w 6189980"/>
              <a:gd name="connsiteY19" fmla="*/ 960120 h 5770880"/>
              <a:gd name="connsiteX20" fmla="*/ 1988820 w 6189980"/>
              <a:gd name="connsiteY20" fmla="*/ 777240 h 5770880"/>
              <a:gd name="connsiteX21" fmla="*/ 2004060 w 6189980"/>
              <a:gd name="connsiteY21" fmla="*/ 624840 h 5770880"/>
              <a:gd name="connsiteX22" fmla="*/ 2065020 w 6189980"/>
              <a:gd name="connsiteY22" fmla="*/ 487680 h 5770880"/>
              <a:gd name="connsiteX23" fmla="*/ 2125980 w 6189980"/>
              <a:gd name="connsiteY23" fmla="*/ 167640 h 5770880"/>
              <a:gd name="connsiteX24" fmla="*/ 2263140 w 6189980"/>
              <a:gd name="connsiteY24" fmla="*/ 15240 h 5770880"/>
              <a:gd name="connsiteX25" fmla="*/ 2567940 w 6189980"/>
              <a:gd name="connsiteY25" fmla="*/ 76200 h 5770880"/>
              <a:gd name="connsiteX26" fmla="*/ 2872740 w 6189980"/>
              <a:gd name="connsiteY26" fmla="*/ 243840 h 5770880"/>
              <a:gd name="connsiteX27" fmla="*/ 3238500 w 6189980"/>
              <a:gd name="connsiteY27" fmla="*/ 518160 h 5770880"/>
              <a:gd name="connsiteX28" fmla="*/ 3421380 w 6189980"/>
              <a:gd name="connsiteY28" fmla="*/ 914400 h 5770880"/>
              <a:gd name="connsiteX29" fmla="*/ 3406140 w 6189980"/>
              <a:gd name="connsiteY29" fmla="*/ 1219200 h 5770880"/>
              <a:gd name="connsiteX30" fmla="*/ 3543300 w 6189980"/>
              <a:gd name="connsiteY30" fmla="*/ 1356360 h 5770880"/>
              <a:gd name="connsiteX31" fmla="*/ 3695700 w 6189980"/>
              <a:gd name="connsiteY31" fmla="*/ 1371600 h 5770880"/>
              <a:gd name="connsiteX32" fmla="*/ 3909060 w 6189980"/>
              <a:gd name="connsiteY32" fmla="*/ 1645920 h 5770880"/>
              <a:gd name="connsiteX33" fmla="*/ 4168140 w 6189980"/>
              <a:gd name="connsiteY33" fmla="*/ 1798320 h 5770880"/>
              <a:gd name="connsiteX34" fmla="*/ 4442460 w 6189980"/>
              <a:gd name="connsiteY34" fmla="*/ 1996440 h 5770880"/>
              <a:gd name="connsiteX35" fmla="*/ 4671060 w 6189980"/>
              <a:gd name="connsiteY35" fmla="*/ 2148840 h 5770880"/>
              <a:gd name="connsiteX36" fmla="*/ 5143500 w 6189980"/>
              <a:gd name="connsiteY36" fmla="*/ 2316480 h 5770880"/>
              <a:gd name="connsiteX37" fmla="*/ 5402580 w 6189980"/>
              <a:gd name="connsiteY37" fmla="*/ 2453640 h 5770880"/>
              <a:gd name="connsiteX38" fmla="*/ 5539740 w 6189980"/>
              <a:gd name="connsiteY38" fmla="*/ 2362200 h 5770880"/>
              <a:gd name="connsiteX39" fmla="*/ 5753100 w 6189980"/>
              <a:gd name="connsiteY39" fmla="*/ 2407920 h 5770880"/>
              <a:gd name="connsiteX40" fmla="*/ 5996940 w 6189980"/>
              <a:gd name="connsiteY40" fmla="*/ 2560320 h 5770880"/>
              <a:gd name="connsiteX41" fmla="*/ 5996940 w 6189980"/>
              <a:gd name="connsiteY41" fmla="*/ 2697480 h 5770880"/>
              <a:gd name="connsiteX42" fmla="*/ 6149340 w 6189980"/>
              <a:gd name="connsiteY42" fmla="*/ 2819400 h 5770880"/>
              <a:gd name="connsiteX43" fmla="*/ 6118860 w 6189980"/>
              <a:gd name="connsiteY43" fmla="*/ 3063240 h 5770880"/>
              <a:gd name="connsiteX44" fmla="*/ 5722620 w 6189980"/>
              <a:gd name="connsiteY44" fmla="*/ 3291840 h 5770880"/>
              <a:gd name="connsiteX45" fmla="*/ 5463540 w 6189980"/>
              <a:gd name="connsiteY45" fmla="*/ 3535680 h 5770880"/>
              <a:gd name="connsiteX46" fmla="*/ 5387340 w 6189980"/>
              <a:gd name="connsiteY46" fmla="*/ 3916680 h 5770880"/>
              <a:gd name="connsiteX47" fmla="*/ 5265420 w 6189980"/>
              <a:gd name="connsiteY47" fmla="*/ 4099560 h 5770880"/>
              <a:gd name="connsiteX48" fmla="*/ 5097780 w 6189980"/>
              <a:gd name="connsiteY48" fmla="*/ 4465320 h 5770880"/>
              <a:gd name="connsiteX49" fmla="*/ 4899660 w 6189980"/>
              <a:gd name="connsiteY49" fmla="*/ 4434840 h 5770880"/>
              <a:gd name="connsiteX50" fmla="*/ 4533900 w 6189980"/>
              <a:gd name="connsiteY50" fmla="*/ 4541520 h 5770880"/>
              <a:gd name="connsiteX51" fmla="*/ 4396740 w 6189980"/>
              <a:gd name="connsiteY51" fmla="*/ 4480560 h 5770880"/>
              <a:gd name="connsiteX52" fmla="*/ 4046220 w 6189980"/>
              <a:gd name="connsiteY52" fmla="*/ 4389120 h 5770880"/>
              <a:gd name="connsiteX53" fmla="*/ 3893820 w 6189980"/>
              <a:gd name="connsiteY53" fmla="*/ 4373880 h 5770880"/>
              <a:gd name="connsiteX54" fmla="*/ 3817620 w 6189980"/>
              <a:gd name="connsiteY54" fmla="*/ 4632960 h 5770880"/>
              <a:gd name="connsiteX55" fmla="*/ 3848100 w 6189980"/>
              <a:gd name="connsiteY55" fmla="*/ 4693920 h 5770880"/>
              <a:gd name="connsiteX56" fmla="*/ 3909060 w 6189980"/>
              <a:gd name="connsiteY56" fmla="*/ 4800600 h 5770880"/>
              <a:gd name="connsiteX57" fmla="*/ 3939540 w 6189980"/>
              <a:gd name="connsiteY57" fmla="*/ 4983480 h 5770880"/>
              <a:gd name="connsiteX58" fmla="*/ 3970020 w 6189980"/>
              <a:gd name="connsiteY58" fmla="*/ 5242560 h 5770880"/>
              <a:gd name="connsiteX59" fmla="*/ 3787140 w 6189980"/>
              <a:gd name="connsiteY59" fmla="*/ 5486400 h 5770880"/>
              <a:gd name="connsiteX60" fmla="*/ 3680460 w 6189980"/>
              <a:gd name="connsiteY60" fmla="*/ 5699760 h 5770880"/>
              <a:gd name="connsiteX61" fmla="*/ 2781300 w 6189980"/>
              <a:gd name="connsiteY61" fmla="*/ 5745480 h 5770880"/>
              <a:gd name="connsiteX62" fmla="*/ 2644140 w 6189980"/>
              <a:gd name="connsiteY62" fmla="*/ 5547360 h 5770880"/>
              <a:gd name="connsiteX63" fmla="*/ 2415540 w 6189980"/>
              <a:gd name="connsiteY63" fmla="*/ 5608320 h 5770880"/>
              <a:gd name="connsiteX64" fmla="*/ 2186940 w 6189980"/>
              <a:gd name="connsiteY64" fmla="*/ 5410200 h 5770880"/>
              <a:gd name="connsiteX65" fmla="*/ 2019300 w 6189980"/>
              <a:gd name="connsiteY65" fmla="*/ 5410200 h 5770880"/>
              <a:gd name="connsiteX0" fmla="*/ 1760220 w 5930900"/>
              <a:gd name="connsiteY0" fmla="*/ 5410200 h 5770880"/>
              <a:gd name="connsiteX1" fmla="*/ 22860 w 5930900"/>
              <a:gd name="connsiteY1" fmla="*/ 4130040 h 5770880"/>
              <a:gd name="connsiteX2" fmla="*/ 68580 w 5930900"/>
              <a:gd name="connsiteY2" fmla="*/ 3657600 h 5770880"/>
              <a:gd name="connsiteX3" fmla="*/ 190500 w 5930900"/>
              <a:gd name="connsiteY3" fmla="*/ 3535680 h 5770880"/>
              <a:gd name="connsiteX4" fmla="*/ 327660 w 5930900"/>
              <a:gd name="connsiteY4" fmla="*/ 3398520 h 5770880"/>
              <a:gd name="connsiteX5" fmla="*/ 464820 w 5930900"/>
              <a:gd name="connsiteY5" fmla="*/ 3230880 h 5770880"/>
              <a:gd name="connsiteX6" fmla="*/ 525780 w 5930900"/>
              <a:gd name="connsiteY6" fmla="*/ 3139440 h 5770880"/>
              <a:gd name="connsiteX7" fmla="*/ 601980 w 5930900"/>
              <a:gd name="connsiteY7" fmla="*/ 3048000 h 5770880"/>
              <a:gd name="connsiteX8" fmla="*/ 617220 w 5930900"/>
              <a:gd name="connsiteY8" fmla="*/ 2819400 h 5770880"/>
              <a:gd name="connsiteX9" fmla="*/ 739140 w 5930900"/>
              <a:gd name="connsiteY9" fmla="*/ 2590800 h 5770880"/>
              <a:gd name="connsiteX10" fmla="*/ 800100 w 5930900"/>
              <a:gd name="connsiteY10" fmla="*/ 2438400 h 5770880"/>
              <a:gd name="connsiteX11" fmla="*/ 922020 w 5930900"/>
              <a:gd name="connsiteY11" fmla="*/ 2194560 h 5770880"/>
              <a:gd name="connsiteX12" fmla="*/ 1043940 w 5930900"/>
              <a:gd name="connsiteY12" fmla="*/ 2057400 h 5770880"/>
              <a:gd name="connsiteX13" fmla="*/ 1089660 w 5930900"/>
              <a:gd name="connsiteY13" fmla="*/ 1920240 h 5770880"/>
              <a:gd name="connsiteX14" fmla="*/ 1165860 w 5930900"/>
              <a:gd name="connsiteY14" fmla="*/ 1706880 h 5770880"/>
              <a:gd name="connsiteX15" fmla="*/ 1196340 w 5930900"/>
              <a:gd name="connsiteY15" fmla="*/ 1447800 h 5770880"/>
              <a:gd name="connsiteX16" fmla="*/ 1318260 w 5930900"/>
              <a:gd name="connsiteY16" fmla="*/ 1295400 h 5770880"/>
              <a:gd name="connsiteX17" fmla="*/ 1348740 w 5930900"/>
              <a:gd name="connsiteY17" fmla="*/ 1066800 h 5770880"/>
              <a:gd name="connsiteX18" fmla="*/ 1409700 w 5930900"/>
              <a:gd name="connsiteY18" fmla="*/ 990600 h 5770880"/>
              <a:gd name="connsiteX19" fmla="*/ 1501140 w 5930900"/>
              <a:gd name="connsiteY19" fmla="*/ 960120 h 5770880"/>
              <a:gd name="connsiteX20" fmla="*/ 1729740 w 5930900"/>
              <a:gd name="connsiteY20" fmla="*/ 777240 h 5770880"/>
              <a:gd name="connsiteX21" fmla="*/ 1744980 w 5930900"/>
              <a:gd name="connsiteY21" fmla="*/ 624840 h 5770880"/>
              <a:gd name="connsiteX22" fmla="*/ 1805940 w 5930900"/>
              <a:gd name="connsiteY22" fmla="*/ 487680 h 5770880"/>
              <a:gd name="connsiteX23" fmla="*/ 1866900 w 5930900"/>
              <a:gd name="connsiteY23" fmla="*/ 167640 h 5770880"/>
              <a:gd name="connsiteX24" fmla="*/ 2004060 w 5930900"/>
              <a:gd name="connsiteY24" fmla="*/ 15240 h 5770880"/>
              <a:gd name="connsiteX25" fmla="*/ 2308860 w 5930900"/>
              <a:gd name="connsiteY25" fmla="*/ 76200 h 5770880"/>
              <a:gd name="connsiteX26" fmla="*/ 2613660 w 5930900"/>
              <a:gd name="connsiteY26" fmla="*/ 243840 h 5770880"/>
              <a:gd name="connsiteX27" fmla="*/ 2979420 w 5930900"/>
              <a:gd name="connsiteY27" fmla="*/ 518160 h 5770880"/>
              <a:gd name="connsiteX28" fmla="*/ 3162300 w 5930900"/>
              <a:gd name="connsiteY28" fmla="*/ 914400 h 5770880"/>
              <a:gd name="connsiteX29" fmla="*/ 3147060 w 5930900"/>
              <a:gd name="connsiteY29" fmla="*/ 1219200 h 5770880"/>
              <a:gd name="connsiteX30" fmla="*/ 3284220 w 5930900"/>
              <a:gd name="connsiteY30" fmla="*/ 1356360 h 5770880"/>
              <a:gd name="connsiteX31" fmla="*/ 3436620 w 5930900"/>
              <a:gd name="connsiteY31" fmla="*/ 1371600 h 5770880"/>
              <a:gd name="connsiteX32" fmla="*/ 3649980 w 5930900"/>
              <a:gd name="connsiteY32" fmla="*/ 1645920 h 5770880"/>
              <a:gd name="connsiteX33" fmla="*/ 3909060 w 5930900"/>
              <a:gd name="connsiteY33" fmla="*/ 1798320 h 5770880"/>
              <a:gd name="connsiteX34" fmla="*/ 4183380 w 5930900"/>
              <a:gd name="connsiteY34" fmla="*/ 1996440 h 5770880"/>
              <a:gd name="connsiteX35" fmla="*/ 4411980 w 5930900"/>
              <a:gd name="connsiteY35" fmla="*/ 2148840 h 5770880"/>
              <a:gd name="connsiteX36" fmla="*/ 4884420 w 5930900"/>
              <a:gd name="connsiteY36" fmla="*/ 2316480 h 5770880"/>
              <a:gd name="connsiteX37" fmla="*/ 5143500 w 5930900"/>
              <a:gd name="connsiteY37" fmla="*/ 2453640 h 5770880"/>
              <a:gd name="connsiteX38" fmla="*/ 5280660 w 5930900"/>
              <a:gd name="connsiteY38" fmla="*/ 2362200 h 5770880"/>
              <a:gd name="connsiteX39" fmla="*/ 5494020 w 5930900"/>
              <a:gd name="connsiteY39" fmla="*/ 2407920 h 5770880"/>
              <a:gd name="connsiteX40" fmla="*/ 5737860 w 5930900"/>
              <a:gd name="connsiteY40" fmla="*/ 2560320 h 5770880"/>
              <a:gd name="connsiteX41" fmla="*/ 5737860 w 5930900"/>
              <a:gd name="connsiteY41" fmla="*/ 2697480 h 5770880"/>
              <a:gd name="connsiteX42" fmla="*/ 5890260 w 5930900"/>
              <a:gd name="connsiteY42" fmla="*/ 2819400 h 5770880"/>
              <a:gd name="connsiteX43" fmla="*/ 5859780 w 5930900"/>
              <a:gd name="connsiteY43" fmla="*/ 3063240 h 5770880"/>
              <a:gd name="connsiteX44" fmla="*/ 5463540 w 5930900"/>
              <a:gd name="connsiteY44" fmla="*/ 3291840 h 5770880"/>
              <a:gd name="connsiteX45" fmla="*/ 5204460 w 5930900"/>
              <a:gd name="connsiteY45" fmla="*/ 3535680 h 5770880"/>
              <a:gd name="connsiteX46" fmla="*/ 5128260 w 5930900"/>
              <a:gd name="connsiteY46" fmla="*/ 3916680 h 5770880"/>
              <a:gd name="connsiteX47" fmla="*/ 5006340 w 5930900"/>
              <a:gd name="connsiteY47" fmla="*/ 4099560 h 5770880"/>
              <a:gd name="connsiteX48" fmla="*/ 4838700 w 5930900"/>
              <a:gd name="connsiteY48" fmla="*/ 4465320 h 5770880"/>
              <a:gd name="connsiteX49" fmla="*/ 4640580 w 5930900"/>
              <a:gd name="connsiteY49" fmla="*/ 4434840 h 5770880"/>
              <a:gd name="connsiteX50" fmla="*/ 4274820 w 5930900"/>
              <a:gd name="connsiteY50" fmla="*/ 4541520 h 5770880"/>
              <a:gd name="connsiteX51" fmla="*/ 4137660 w 5930900"/>
              <a:gd name="connsiteY51" fmla="*/ 4480560 h 5770880"/>
              <a:gd name="connsiteX52" fmla="*/ 3787140 w 5930900"/>
              <a:gd name="connsiteY52" fmla="*/ 4389120 h 5770880"/>
              <a:gd name="connsiteX53" fmla="*/ 3634740 w 5930900"/>
              <a:gd name="connsiteY53" fmla="*/ 4373880 h 5770880"/>
              <a:gd name="connsiteX54" fmla="*/ 3558540 w 5930900"/>
              <a:gd name="connsiteY54" fmla="*/ 4632960 h 5770880"/>
              <a:gd name="connsiteX55" fmla="*/ 3589020 w 5930900"/>
              <a:gd name="connsiteY55" fmla="*/ 4693920 h 5770880"/>
              <a:gd name="connsiteX56" fmla="*/ 3649980 w 5930900"/>
              <a:gd name="connsiteY56" fmla="*/ 4800600 h 5770880"/>
              <a:gd name="connsiteX57" fmla="*/ 3680460 w 5930900"/>
              <a:gd name="connsiteY57" fmla="*/ 4983480 h 5770880"/>
              <a:gd name="connsiteX58" fmla="*/ 3710940 w 5930900"/>
              <a:gd name="connsiteY58" fmla="*/ 5242560 h 5770880"/>
              <a:gd name="connsiteX59" fmla="*/ 3528060 w 5930900"/>
              <a:gd name="connsiteY59" fmla="*/ 5486400 h 5770880"/>
              <a:gd name="connsiteX60" fmla="*/ 3421380 w 5930900"/>
              <a:gd name="connsiteY60" fmla="*/ 5699760 h 5770880"/>
              <a:gd name="connsiteX61" fmla="*/ 2522220 w 5930900"/>
              <a:gd name="connsiteY61" fmla="*/ 5745480 h 5770880"/>
              <a:gd name="connsiteX62" fmla="*/ 2385060 w 5930900"/>
              <a:gd name="connsiteY62" fmla="*/ 5547360 h 5770880"/>
              <a:gd name="connsiteX63" fmla="*/ 2156460 w 5930900"/>
              <a:gd name="connsiteY63" fmla="*/ 5608320 h 5770880"/>
              <a:gd name="connsiteX64" fmla="*/ 1927860 w 5930900"/>
              <a:gd name="connsiteY64" fmla="*/ 5410200 h 5770880"/>
              <a:gd name="connsiteX65" fmla="*/ 1760220 w 5930900"/>
              <a:gd name="connsiteY65" fmla="*/ 5410200 h 5770880"/>
              <a:gd name="connsiteX0" fmla="*/ 1737360 w 5908040"/>
              <a:gd name="connsiteY0" fmla="*/ 5410200 h 5770880"/>
              <a:gd name="connsiteX1" fmla="*/ 0 w 5908040"/>
              <a:gd name="connsiteY1" fmla="*/ 4130040 h 5770880"/>
              <a:gd name="connsiteX2" fmla="*/ 45720 w 5908040"/>
              <a:gd name="connsiteY2" fmla="*/ 3657600 h 5770880"/>
              <a:gd name="connsiteX3" fmla="*/ 167640 w 5908040"/>
              <a:gd name="connsiteY3" fmla="*/ 3535680 h 5770880"/>
              <a:gd name="connsiteX4" fmla="*/ 304800 w 5908040"/>
              <a:gd name="connsiteY4" fmla="*/ 3398520 h 5770880"/>
              <a:gd name="connsiteX5" fmla="*/ 441960 w 5908040"/>
              <a:gd name="connsiteY5" fmla="*/ 3230880 h 5770880"/>
              <a:gd name="connsiteX6" fmla="*/ 502920 w 5908040"/>
              <a:gd name="connsiteY6" fmla="*/ 3139440 h 5770880"/>
              <a:gd name="connsiteX7" fmla="*/ 579120 w 5908040"/>
              <a:gd name="connsiteY7" fmla="*/ 3048000 h 5770880"/>
              <a:gd name="connsiteX8" fmla="*/ 594360 w 5908040"/>
              <a:gd name="connsiteY8" fmla="*/ 2819400 h 5770880"/>
              <a:gd name="connsiteX9" fmla="*/ 716280 w 5908040"/>
              <a:gd name="connsiteY9" fmla="*/ 2590800 h 5770880"/>
              <a:gd name="connsiteX10" fmla="*/ 777240 w 5908040"/>
              <a:gd name="connsiteY10" fmla="*/ 2438400 h 5770880"/>
              <a:gd name="connsiteX11" fmla="*/ 899160 w 5908040"/>
              <a:gd name="connsiteY11" fmla="*/ 2194560 h 5770880"/>
              <a:gd name="connsiteX12" fmla="*/ 1021080 w 5908040"/>
              <a:gd name="connsiteY12" fmla="*/ 2057400 h 5770880"/>
              <a:gd name="connsiteX13" fmla="*/ 1066800 w 5908040"/>
              <a:gd name="connsiteY13" fmla="*/ 1920240 h 5770880"/>
              <a:gd name="connsiteX14" fmla="*/ 1143000 w 5908040"/>
              <a:gd name="connsiteY14" fmla="*/ 1706880 h 5770880"/>
              <a:gd name="connsiteX15" fmla="*/ 1173480 w 5908040"/>
              <a:gd name="connsiteY15" fmla="*/ 1447800 h 5770880"/>
              <a:gd name="connsiteX16" fmla="*/ 1295400 w 5908040"/>
              <a:gd name="connsiteY16" fmla="*/ 1295400 h 5770880"/>
              <a:gd name="connsiteX17" fmla="*/ 1325880 w 5908040"/>
              <a:gd name="connsiteY17" fmla="*/ 1066800 h 5770880"/>
              <a:gd name="connsiteX18" fmla="*/ 1386840 w 5908040"/>
              <a:gd name="connsiteY18" fmla="*/ 990600 h 5770880"/>
              <a:gd name="connsiteX19" fmla="*/ 1478280 w 5908040"/>
              <a:gd name="connsiteY19" fmla="*/ 960120 h 5770880"/>
              <a:gd name="connsiteX20" fmla="*/ 1706880 w 5908040"/>
              <a:gd name="connsiteY20" fmla="*/ 777240 h 5770880"/>
              <a:gd name="connsiteX21" fmla="*/ 1722120 w 5908040"/>
              <a:gd name="connsiteY21" fmla="*/ 624840 h 5770880"/>
              <a:gd name="connsiteX22" fmla="*/ 1783080 w 5908040"/>
              <a:gd name="connsiteY22" fmla="*/ 487680 h 5770880"/>
              <a:gd name="connsiteX23" fmla="*/ 1844040 w 5908040"/>
              <a:gd name="connsiteY23" fmla="*/ 167640 h 5770880"/>
              <a:gd name="connsiteX24" fmla="*/ 1981200 w 5908040"/>
              <a:gd name="connsiteY24" fmla="*/ 15240 h 5770880"/>
              <a:gd name="connsiteX25" fmla="*/ 2286000 w 5908040"/>
              <a:gd name="connsiteY25" fmla="*/ 76200 h 5770880"/>
              <a:gd name="connsiteX26" fmla="*/ 2590800 w 5908040"/>
              <a:gd name="connsiteY26" fmla="*/ 243840 h 5770880"/>
              <a:gd name="connsiteX27" fmla="*/ 2956560 w 5908040"/>
              <a:gd name="connsiteY27" fmla="*/ 518160 h 5770880"/>
              <a:gd name="connsiteX28" fmla="*/ 3139440 w 5908040"/>
              <a:gd name="connsiteY28" fmla="*/ 914400 h 5770880"/>
              <a:gd name="connsiteX29" fmla="*/ 3124200 w 5908040"/>
              <a:gd name="connsiteY29" fmla="*/ 1219200 h 5770880"/>
              <a:gd name="connsiteX30" fmla="*/ 3261360 w 5908040"/>
              <a:gd name="connsiteY30" fmla="*/ 1356360 h 5770880"/>
              <a:gd name="connsiteX31" fmla="*/ 3413760 w 5908040"/>
              <a:gd name="connsiteY31" fmla="*/ 1371600 h 5770880"/>
              <a:gd name="connsiteX32" fmla="*/ 3627120 w 5908040"/>
              <a:gd name="connsiteY32" fmla="*/ 1645920 h 5770880"/>
              <a:gd name="connsiteX33" fmla="*/ 3886200 w 5908040"/>
              <a:gd name="connsiteY33" fmla="*/ 1798320 h 5770880"/>
              <a:gd name="connsiteX34" fmla="*/ 4160520 w 5908040"/>
              <a:gd name="connsiteY34" fmla="*/ 1996440 h 5770880"/>
              <a:gd name="connsiteX35" fmla="*/ 4389120 w 5908040"/>
              <a:gd name="connsiteY35" fmla="*/ 2148840 h 5770880"/>
              <a:gd name="connsiteX36" fmla="*/ 4861560 w 5908040"/>
              <a:gd name="connsiteY36" fmla="*/ 2316480 h 5770880"/>
              <a:gd name="connsiteX37" fmla="*/ 5120640 w 5908040"/>
              <a:gd name="connsiteY37" fmla="*/ 2453640 h 5770880"/>
              <a:gd name="connsiteX38" fmla="*/ 5257800 w 5908040"/>
              <a:gd name="connsiteY38" fmla="*/ 2362200 h 5770880"/>
              <a:gd name="connsiteX39" fmla="*/ 5471160 w 5908040"/>
              <a:gd name="connsiteY39" fmla="*/ 2407920 h 5770880"/>
              <a:gd name="connsiteX40" fmla="*/ 5715000 w 5908040"/>
              <a:gd name="connsiteY40" fmla="*/ 2560320 h 5770880"/>
              <a:gd name="connsiteX41" fmla="*/ 5715000 w 5908040"/>
              <a:gd name="connsiteY41" fmla="*/ 2697480 h 5770880"/>
              <a:gd name="connsiteX42" fmla="*/ 5867400 w 5908040"/>
              <a:gd name="connsiteY42" fmla="*/ 2819400 h 5770880"/>
              <a:gd name="connsiteX43" fmla="*/ 5836920 w 5908040"/>
              <a:gd name="connsiteY43" fmla="*/ 3063240 h 5770880"/>
              <a:gd name="connsiteX44" fmla="*/ 5440680 w 5908040"/>
              <a:gd name="connsiteY44" fmla="*/ 3291840 h 5770880"/>
              <a:gd name="connsiteX45" fmla="*/ 5181600 w 5908040"/>
              <a:gd name="connsiteY45" fmla="*/ 3535680 h 5770880"/>
              <a:gd name="connsiteX46" fmla="*/ 5105400 w 5908040"/>
              <a:gd name="connsiteY46" fmla="*/ 3916680 h 5770880"/>
              <a:gd name="connsiteX47" fmla="*/ 4983480 w 5908040"/>
              <a:gd name="connsiteY47" fmla="*/ 4099560 h 5770880"/>
              <a:gd name="connsiteX48" fmla="*/ 4815840 w 5908040"/>
              <a:gd name="connsiteY48" fmla="*/ 4465320 h 5770880"/>
              <a:gd name="connsiteX49" fmla="*/ 4617720 w 5908040"/>
              <a:gd name="connsiteY49" fmla="*/ 4434840 h 5770880"/>
              <a:gd name="connsiteX50" fmla="*/ 4251960 w 5908040"/>
              <a:gd name="connsiteY50" fmla="*/ 4541520 h 5770880"/>
              <a:gd name="connsiteX51" fmla="*/ 4114800 w 5908040"/>
              <a:gd name="connsiteY51" fmla="*/ 4480560 h 5770880"/>
              <a:gd name="connsiteX52" fmla="*/ 3764280 w 5908040"/>
              <a:gd name="connsiteY52" fmla="*/ 4389120 h 5770880"/>
              <a:gd name="connsiteX53" fmla="*/ 3611880 w 5908040"/>
              <a:gd name="connsiteY53" fmla="*/ 4373880 h 5770880"/>
              <a:gd name="connsiteX54" fmla="*/ 3535680 w 5908040"/>
              <a:gd name="connsiteY54" fmla="*/ 4632960 h 5770880"/>
              <a:gd name="connsiteX55" fmla="*/ 3566160 w 5908040"/>
              <a:gd name="connsiteY55" fmla="*/ 4693920 h 5770880"/>
              <a:gd name="connsiteX56" fmla="*/ 3627120 w 5908040"/>
              <a:gd name="connsiteY56" fmla="*/ 4800600 h 5770880"/>
              <a:gd name="connsiteX57" fmla="*/ 3657600 w 5908040"/>
              <a:gd name="connsiteY57" fmla="*/ 4983480 h 5770880"/>
              <a:gd name="connsiteX58" fmla="*/ 3688080 w 5908040"/>
              <a:gd name="connsiteY58" fmla="*/ 5242560 h 5770880"/>
              <a:gd name="connsiteX59" fmla="*/ 3505200 w 5908040"/>
              <a:gd name="connsiteY59" fmla="*/ 5486400 h 5770880"/>
              <a:gd name="connsiteX60" fmla="*/ 3398520 w 5908040"/>
              <a:gd name="connsiteY60" fmla="*/ 5699760 h 5770880"/>
              <a:gd name="connsiteX61" fmla="*/ 2499360 w 5908040"/>
              <a:gd name="connsiteY61" fmla="*/ 5745480 h 5770880"/>
              <a:gd name="connsiteX62" fmla="*/ 2362200 w 5908040"/>
              <a:gd name="connsiteY62" fmla="*/ 5547360 h 5770880"/>
              <a:gd name="connsiteX63" fmla="*/ 2133600 w 5908040"/>
              <a:gd name="connsiteY63" fmla="*/ 5608320 h 5770880"/>
              <a:gd name="connsiteX64" fmla="*/ 1905000 w 5908040"/>
              <a:gd name="connsiteY64" fmla="*/ 5410200 h 5770880"/>
              <a:gd name="connsiteX65" fmla="*/ 1737360 w 5908040"/>
              <a:gd name="connsiteY65" fmla="*/ 5410200 h 577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908040" h="5770880">
                <a:moveTo>
                  <a:pt x="1737360" y="5410200"/>
                </a:moveTo>
                <a:cubicBezTo>
                  <a:pt x="1419860" y="5196840"/>
                  <a:pt x="281940" y="4422140"/>
                  <a:pt x="0" y="4130040"/>
                </a:cubicBezTo>
                <a:cubicBezTo>
                  <a:pt x="53340" y="3639820"/>
                  <a:pt x="17780" y="3756660"/>
                  <a:pt x="45720" y="3657600"/>
                </a:cubicBezTo>
                <a:cubicBezTo>
                  <a:pt x="73660" y="3558540"/>
                  <a:pt x="167640" y="3535680"/>
                  <a:pt x="167640" y="3535680"/>
                </a:cubicBezTo>
                <a:cubicBezTo>
                  <a:pt x="210820" y="3492500"/>
                  <a:pt x="259080" y="3449320"/>
                  <a:pt x="304800" y="3398520"/>
                </a:cubicBezTo>
                <a:cubicBezTo>
                  <a:pt x="350520" y="3347720"/>
                  <a:pt x="408940" y="3274060"/>
                  <a:pt x="441960" y="3230880"/>
                </a:cubicBezTo>
                <a:cubicBezTo>
                  <a:pt x="474980" y="3187700"/>
                  <a:pt x="480060" y="3169920"/>
                  <a:pt x="502920" y="3139440"/>
                </a:cubicBezTo>
                <a:cubicBezTo>
                  <a:pt x="525780" y="3108960"/>
                  <a:pt x="563880" y="3101340"/>
                  <a:pt x="579120" y="3048000"/>
                </a:cubicBezTo>
                <a:cubicBezTo>
                  <a:pt x="594360" y="2994660"/>
                  <a:pt x="571500" y="2895600"/>
                  <a:pt x="594360" y="2819400"/>
                </a:cubicBezTo>
                <a:cubicBezTo>
                  <a:pt x="617220" y="2743200"/>
                  <a:pt x="685800" y="2654300"/>
                  <a:pt x="716280" y="2590800"/>
                </a:cubicBezTo>
                <a:cubicBezTo>
                  <a:pt x="746760" y="2527300"/>
                  <a:pt x="746760" y="2504440"/>
                  <a:pt x="777240" y="2438400"/>
                </a:cubicBezTo>
                <a:cubicBezTo>
                  <a:pt x="807720" y="2372360"/>
                  <a:pt x="858520" y="2258060"/>
                  <a:pt x="899160" y="2194560"/>
                </a:cubicBezTo>
                <a:cubicBezTo>
                  <a:pt x="939800" y="2131060"/>
                  <a:pt x="993140" y="2103120"/>
                  <a:pt x="1021080" y="2057400"/>
                </a:cubicBezTo>
                <a:cubicBezTo>
                  <a:pt x="1049020" y="2011680"/>
                  <a:pt x="1046480" y="1978660"/>
                  <a:pt x="1066800" y="1920240"/>
                </a:cubicBezTo>
                <a:cubicBezTo>
                  <a:pt x="1087120" y="1861820"/>
                  <a:pt x="1125220" y="1785620"/>
                  <a:pt x="1143000" y="1706880"/>
                </a:cubicBezTo>
                <a:cubicBezTo>
                  <a:pt x="1160780" y="1628140"/>
                  <a:pt x="1148080" y="1516380"/>
                  <a:pt x="1173480" y="1447800"/>
                </a:cubicBezTo>
                <a:cubicBezTo>
                  <a:pt x="1198880" y="1379220"/>
                  <a:pt x="1270000" y="1358900"/>
                  <a:pt x="1295400" y="1295400"/>
                </a:cubicBezTo>
                <a:cubicBezTo>
                  <a:pt x="1320800" y="1231900"/>
                  <a:pt x="1310640" y="1117600"/>
                  <a:pt x="1325880" y="1066800"/>
                </a:cubicBezTo>
                <a:cubicBezTo>
                  <a:pt x="1341120" y="1016000"/>
                  <a:pt x="1361440" y="1008380"/>
                  <a:pt x="1386840" y="990600"/>
                </a:cubicBezTo>
                <a:cubicBezTo>
                  <a:pt x="1412240" y="972820"/>
                  <a:pt x="1424940" y="995680"/>
                  <a:pt x="1478280" y="960120"/>
                </a:cubicBezTo>
                <a:cubicBezTo>
                  <a:pt x="1531620" y="924560"/>
                  <a:pt x="1666240" y="833120"/>
                  <a:pt x="1706880" y="777240"/>
                </a:cubicBezTo>
                <a:cubicBezTo>
                  <a:pt x="1747520" y="721360"/>
                  <a:pt x="1709420" y="673100"/>
                  <a:pt x="1722120" y="624840"/>
                </a:cubicBezTo>
                <a:cubicBezTo>
                  <a:pt x="1734820" y="576580"/>
                  <a:pt x="1762760" y="563880"/>
                  <a:pt x="1783080" y="487680"/>
                </a:cubicBezTo>
                <a:cubicBezTo>
                  <a:pt x="1803400" y="411480"/>
                  <a:pt x="1811020" y="246380"/>
                  <a:pt x="1844040" y="167640"/>
                </a:cubicBezTo>
                <a:cubicBezTo>
                  <a:pt x="1877060" y="88900"/>
                  <a:pt x="1907540" y="30480"/>
                  <a:pt x="1981200" y="15240"/>
                </a:cubicBezTo>
                <a:cubicBezTo>
                  <a:pt x="2054860" y="0"/>
                  <a:pt x="2184400" y="38100"/>
                  <a:pt x="2286000" y="76200"/>
                </a:cubicBezTo>
                <a:cubicBezTo>
                  <a:pt x="2387600" y="114300"/>
                  <a:pt x="2479040" y="170180"/>
                  <a:pt x="2590800" y="243840"/>
                </a:cubicBezTo>
                <a:cubicBezTo>
                  <a:pt x="2702560" y="317500"/>
                  <a:pt x="2865120" y="406400"/>
                  <a:pt x="2956560" y="518160"/>
                </a:cubicBezTo>
                <a:cubicBezTo>
                  <a:pt x="3048000" y="629920"/>
                  <a:pt x="3111500" y="797560"/>
                  <a:pt x="3139440" y="914400"/>
                </a:cubicBezTo>
                <a:cubicBezTo>
                  <a:pt x="3167380" y="1031240"/>
                  <a:pt x="3103880" y="1145540"/>
                  <a:pt x="3124200" y="1219200"/>
                </a:cubicBezTo>
                <a:cubicBezTo>
                  <a:pt x="3144520" y="1292860"/>
                  <a:pt x="3213100" y="1330960"/>
                  <a:pt x="3261360" y="1356360"/>
                </a:cubicBezTo>
                <a:cubicBezTo>
                  <a:pt x="3309620" y="1381760"/>
                  <a:pt x="3352800" y="1323340"/>
                  <a:pt x="3413760" y="1371600"/>
                </a:cubicBezTo>
                <a:cubicBezTo>
                  <a:pt x="3474720" y="1419860"/>
                  <a:pt x="3548380" y="1574800"/>
                  <a:pt x="3627120" y="1645920"/>
                </a:cubicBezTo>
                <a:cubicBezTo>
                  <a:pt x="3705860" y="1717040"/>
                  <a:pt x="3797300" y="1739900"/>
                  <a:pt x="3886200" y="1798320"/>
                </a:cubicBezTo>
                <a:cubicBezTo>
                  <a:pt x="3975100" y="1856740"/>
                  <a:pt x="4076700" y="1938020"/>
                  <a:pt x="4160520" y="1996440"/>
                </a:cubicBezTo>
                <a:cubicBezTo>
                  <a:pt x="4244340" y="2054860"/>
                  <a:pt x="4272280" y="2095500"/>
                  <a:pt x="4389120" y="2148840"/>
                </a:cubicBezTo>
                <a:cubicBezTo>
                  <a:pt x="4505960" y="2202180"/>
                  <a:pt x="4739640" y="2265680"/>
                  <a:pt x="4861560" y="2316480"/>
                </a:cubicBezTo>
                <a:cubicBezTo>
                  <a:pt x="4983480" y="2367280"/>
                  <a:pt x="5054600" y="2446020"/>
                  <a:pt x="5120640" y="2453640"/>
                </a:cubicBezTo>
                <a:cubicBezTo>
                  <a:pt x="5186680" y="2461260"/>
                  <a:pt x="5199380" y="2369820"/>
                  <a:pt x="5257800" y="2362200"/>
                </a:cubicBezTo>
                <a:cubicBezTo>
                  <a:pt x="5316220" y="2354580"/>
                  <a:pt x="5394960" y="2374900"/>
                  <a:pt x="5471160" y="2407920"/>
                </a:cubicBezTo>
                <a:cubicBezTo>
                  <a:pt x="5547360" y="2440940"/>
                  <a:pt x="5674360" y="2512060"/>
                  <a:pt x="5715000" y="2560320"/>
                </a:cubicBezTo>
                <a:cubicBezTo>
                  <a:pt x="5755640" y="2608580"/>
                  <a:pt x="5689600" y="2654300"/>
                  <a:pt x="5715000" y="2697480"/>
                </a:cubicBezTo>
                <a:cubicBezTo>
                  <a:pt x="5740400" y="2740660"/>
                  <a:pt x="5847080" y="2758440"/>
                  <a:pt x="5867400" y="2819400"/>
                </a:cubicBezTo>
                <a:cubicBezTo>
                  <a:pt x="5887720" y="2880360"/>
                  <a:pt x="5908040" y="2984500"/>
                  <a:pt x="5836920" y="3063240"/>
                </a:cubicBezTo>
                <a:cubicBezTo>
                  <a:pt x="5765800" y="3141980"/>
                  <a:pt x="5549900" y="3213100"/>
                  <a:pt x="5440680" y="3291840"/>
                </a:cubicBezTo>
                <a:cubicBezTo>
                  <a:pt x="5331460" y="3370580"/>
                  <a:pt x="5237480" y="3431540"/>
                  <a:pt x="5181600" y="3535680"/>
                </a:cubicBezTo>
                <a:cubicBezTo>
                  <a:pt x="5125720" y="3639820"/>
                  <a:pt x="5138420" y="3822700"/>
                  <a:pt x="5105400" y="3916680"/>
                </a:cubicBezTo>
                <a:cubicBezTo>
                  <a:pt x="5072380" y="4010660"/>
                  <a:pt x="5031740" y="4008120"/>
                  <a:pt x="4983480" y="4099560"/>
                </a:cubicBezTo>
                <a:cubicBezTo>
                  <a:pt x="4935220" y="4191000"/>
                  <a:pt x="4876800" y="4409440"/>
                  <a:pt x="4815840" y="4465320"/>
                </a:cubicBezTo>
                <a:cubicBezTo>
                  <a:pt x="4754880" y="4521200"/>
                  <a:pt x="4711700" y="4422140"/>
                  <a:pt x="4617720" y="4434840"/>
                </a:cubicBezTo>
                <a:cubicBezTo>
                  <a:pt x="4523740" y="4447540"/>
                  <a:pt x="4335780" y="4533900"/>
                  <a:pt x="4251960" y="4541520"/>
                </a:cubicBezTo>
                <a:cubicBezTo>
                  <a:pt x="4168140" y="4549140"/>
                  <a:pt x="4196080" y="4505960"/>
                  <a:pt x="4114800" y="4480560"/>
                </a:cubicBezTo>
                <a:cubicBezTo>
                  <a:pt x="4033520" y="4455160"/>
                  <a:pt x="3848100" y="4406900"/>
                  <a:pt x="3764280" y="4389120"/>
                </a:cubicBezTo>
                <a:cubicBezTo>
                  <a:pt x="3680460" y="4371340"/>
                  <a:pt x="3649980" y="4333240"/>
                  <a:pt x="3611880" y="4373880"/>
                </a:cubicBezTo>
                <a:cubicBezTo>
                  <a:pt x="3573780" y="4414520"/>
                  <a:pt x="3543300" y="4579620"/>
                  <a:pt x="3535680" y="4632960"/>
                </a:cubicBezTo>
                <a:cubicBezTo>
                  <a:pt x="3528060" y="4686300"/>
                  <a:pt x="3550920" y="4665980"/>
                  <a:pt x="3566160" y="4693920"/>
                </a:cubicBezTo>
                <a:cubicBezTo>
                  <a:pt x="3581400" y="4721860"/>
                  <a:pt x="3611880" y="4752340"/>
                  <a:pt x="3627120" y="4800600"/>
                </a:cubicBezTo>
                <a:cubicBezTo>
                  <a:pt x="3642360" y="4848860"/>
                  <a:pt x="3647440" y="4909820"/>
                  <a:pt x="3657600" y="4983480"/>
                </a:cubicBezTo>
                <a:cubicBezTo>
                  <a:pt x="3667760" y="5057140"/>
                  <a:pt x="3713480" y="5158740"/>
                  <a:pt x="3688080" y="5242560"/>
                </a:cubicBezTo>
                <a:cubicBezTo>
                  <a:pt x="3662680" y="5326380"/>
                  <a:pt x="3553460" y="5410200"/>
                  <a:pt x="3505200" y="5486400"/>
                </a:cubicBezTo>
                <a:cubicBezTo>
                  <a:pt x="3456940" y="5562600"/>
                  <a:pt x="3566160" y="5656580"/>
                  <a:pt x="3398520" y="5699760"/>
                </a:cubicBezTo>
                <a:cubicBezTo>
                  <a:pt x="3230880" y="5742940"/>
                  <a:pt x="2672080" y="5770880"/>
                  <a:pt x="2499360" y="5745480"/>
                </a:cubicBezTo>
                <a:cubicBezTo>
                  <a:pt x="2326640" y="5720080"/>
                  <a:pt x="2423160" y="5570220"/>
                  <a:pt x="2362200" y="5547360"/>
                </a:cubicBezTo>
                <a:cubicBezTo>
                  <a:pt x="2301240" y="5524500"/>
                  <a:pt x="2209800" y="5631180"/>
                  <a:pt x="2133600" y="5608320"/>
                </a:cubicBezTo>
                <a:cubicBezTo>
                  <a:pt x="2057400" y="5585460"/>
                  <a:pt x="1971040" y="5443220"/>
                  <a:pt x="1905000" y="5410200"/>
                </a:cubicBezTo>
                <a:cubicBezTo>
                  <a:pt x="1838960" y="5377180"/>
                  <a:pt x="2054860" y="5623560"/>
                  <a:pt x="1737360" y="5410200"/>
                </a:cubicBezTo>
                <a:close/>
              </a:path>
            </a:pathLst>
          </a:custGeom>
          <a:noFill/>
          <a:ln w="76200">
            <a:solidFill>
              <a:srgbClr val="FF0000"/>
            </a:solidFill>
            <a:prstDash val="sysDot"/>
          </a:ln>
          <a:effectLst>
            <a:outerShdw dist="50800" dir="96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953000" y="1295400"/>
            <a:ext cx="1752600" cy="707886"/>
          </a:xfrm>
          <a:prstGeom prst="rect">
            <a:avLst/>
          </a:prstGeom>
          <a:solidFill>
            <a:schemeClr val="tx1"/>
          </a:solidFill>
        </p:spPr>
        <p:txBody>
          <a:bodyPr wrap="square" rtlCol="0">
            <a:spAutoFit/>
          </a:bodyPr>
          <a:lstStyle/>
          <a:p>
            <a:pPr algn="ctr"/>
            <a:r>
              <a:rPr lang="en-US" sz="4000" b="1" dirty="0" smtClean="0">
                <a:solidFill>
                  <a:schemeClr val="bg1"/>
                </a:solidFill>
              </a:rPr>
              <a:t>1830</a:t>
            </a:r>
            <a:endParaRPr lang="en-US" sz="4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Effect transition="in" filter="fade">
                                      <p:cBhvr>
                                        <p:cTn id="9" dur="1000"/>
                                        <p:tgtEl>
                                          <p:spTgt spid="2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1000" fill="hold"/>
                                        <p:tgtEl>
                                          <p:spTgt spid="29"/>
                                        </p:tgtEl>
                                        <p:attrNameLst>
                                          <p:attrName>ppt_w</p:attrName>
                                        </p:attrNameLst>
                                      </p:cBhvr>
                                      <p:tavLst>
                                        <p:tav tm="0">
                                          <p:val>
                                            <p:fltVal val="0"/>
                                          </p:val>
                                        </p:tav>
                                        <p:tav tm="100000">
                                          <p:val>
                                            <p:strVal val="#ppt_w"/>
                                          </p:val>
                                        </p:tav>
                                      </p:tavLst>
                                    </p:anim>
                                    <p:anim calcmode="lin" valueType="num">
                                      <p:cBhvr>
                                        <p:cTn id="18" dur="1000" fill="hold"/>
                                        <p:tgtEl>
                                          <p:spTgt spid="29"/>
                                        </p:tgtEl>
                                        <p:attrNameLst>
                                          <p:attrName>ppt_h</p:attrName>
                                        </p:attrNameLst>
                                      </p:cBhvr>
                                      <p:tavLst>
                                        <p:tav tm="0">
                                          <p:val>
                                            <p:fltVal val="0"/>
                                          </p:val>
                                        </p:tav>
                                        <p:tav tm="100000">
                                          <p:val>
                                            <p:strVal val="#ppt_h"/>
                                          </p:val>
                                        </p:tav>
                                      </p:tavLst>
                                    </p:anim>
                                    <p:animEffect transition="in" filter="fade">
                                      <p:cBhvr>
                                        <p:cTn id="19" dur="10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fltVal val="0"/>
                                          </p:val>
                                        </p:tav>
                                        <p:tav tm="100000">
                                          <p:val>
                                            <p:strVal val="#ppt_w"/>
                                          </p:val>
                                        </p:tav>
                                      </p:tavLst>
                                    </p:anim>
                                    <p:anim calcmode="lin" valueType="num">
                                      <p:cBhvr>
                                        <p:cTn id="28" dur="1000" fill="hold"/>
                                        <p:tgtEl>
                                          <p:spTgt spid="30"/>
                                        </p:tgtEl>
                                        <p:attrNameLst>
                                          <p:attrName>ppt_h</p:attrName>
                                        </p:attrNameLst>
                                      </p:cBhvr>
                                      <p:tavLst>
                                        <p:tav tm="0">
                                          <p:val>
                                            <p:fltVal val="0"/>
                                          </p:val>
                                        </p:tav>
                                        <p:tav tm="100000">
                                          <p:val>
                                            <p:strVal val="#ppt_h"/>
                                          </p:val>
                                        </p:tav>
                                      </p:tavLst>
                                    </p:anim>
                                    <p:animEffect transition="in" filter="fade">
                                      <p:cBhvr>
                                        <p:cTn id="29" dur="1000"/>
                                        <p:tgtEl>
                                          <p:spTgt spid="3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grpId="1"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1000" fill="hold"/>
                                        <p:tgtEl>
                                          <p:spTgt spid="22"/>
                                        </p:tgtEl>
                                        <p:attrNameLst>
                                          <p:attrName>ppt_w</p:attrName>
                                        </p:attrNameLst>
                                      </p:cBhvr>
                                      <p:tavLst>
                                        <p:tav tm="0">
                                          <p:val>
                                            <p:fltVal val="0"/>
                                          </p:val>
                                        </p:tav>
                                        <p:tav tm="100000">
                                          <p:val>
                                            <p:strVal val="#ppt_w"/>
                                          </p:val>
                                        </p:tav>
                                      </p:tavLst>
                                    </p:anim>
                                    <p:anim calcmode="lin" valueType="num">
                                      <p:cBhvr>
                                        <p:cTn id="38" dur="1000" fill="hold"/>
                                        <p:tgtEl>
                                          <p:spTgt spid="22"/>
                                        </p:tgtEl>
                                        <p:attrNameLst>
                                          <p:attrName>ppt_h</p:attrName>
                                        </p:attrNameLst>
                                      </p:cBhvr>
                                      <p:tavLst>
                                        <p:tav tm="0">
                                          <p:val>
                                            <p:fltVal val="0"/>
                                          </p:val>
                                        </p:tav>
                                        <p:tav tm="100000">
                                          <p:val>
                                            <p:strVal val="#ppt_h"/>
                                          </p:val>
                                        </p:tav>
                                      </p:tavLst>
                                    </p:anim>
                                    <p:animEffect transition="in" filter="fade">
                                      <p:cBhvr>
                                        <p:cTn id="39" dur="1000"/>
                                        <p:tgtEl>
                                          <p:spTgt spid="22"/>
                                        </p:tgtEl>
                                      </p:cBhvr>
                                    </p:animEffect>
                                  </p:childTnLst>
                                </p:cTn>
                              </p:par>
                            </p:childTnLst>
                          </p:cTn>
                        </p:par>
                        <p:par>
                          <p:cTn id="40" fill="hold">
                            <p:stCondLst>
                              <p:cond delay="1000"/>
                            </p:stCondLst>
                            <p:childTnLst>
                              <p:par>
                                <p:cTn id="41" presetID="22" presetClass="entr" presetSubtype="1"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up)">
                                      <p:cBhvr>
                                        <p:cTn id="43" dur="1000"/>
                                        <p:tgtEl>
                                          <p:spTgt spid="31"/>
                                        </p:tgtEl>
                                      </p:cBhvr>
                                    </p:animEffect>
                                  </p:childTnLst>
                                </p:cTn>
                              </p:par>
                            </p:childTnLst>
                          </p:cTn>
                        </p:par>
                        <p:par>
                          <p:cTn id="44" fill="hold">
                            <p:stCondLst>
                              <p:cond delay="2000"/>
                            </p:stCondLst>
                            <p:childTnLst>
                              <p:par>
                                <p:cTn id="45" presetID="1" presetClass="emph" presetSubtype="2" fill="hold" nodeType="afterEffect">
                                  <p:stCondLst>
                                    <p:cond delay="0"/>
                                  </p:stCondLst>
                                  <p:childTnLst>
                                    <p:animClr clrSpc="rgb">
                                      <p:cBhvr>
                                        <p:cTn id="46" dur="1000" fill="hold"/>
                                        <p:tgtEl>
                                          <p:spTgt spid="31"/>
                                        </p:tgtEl>
                                        <p:attrNameLst>
                                          <p:attrName>fillcolor</p:attrName>
                                        </p:attrNameLst>
                                      </p:cBhvr>
                                      <p:to>
                                        <a:schemeClr val="accent1"/>
                                      </p:to>
                                    </p:animClr>
                                    <p:set>
                                      <p:cBhvr>
                                        <p:cTn id="47" dur="1000" fill="hold"/>
                                        <p:tgtEl>
                                          <p:spTgt spid="31"/>
                                        </p:tgtEl>
                                        <p:attrNameLst>
                                          <p:attrName>fill.type</p:attrName>
                                        </p:attrNameLst>
                                      </p:cBhvr>
                                      <p:to>
                                        <p:strVal val="solid"/>
                                      </p:to>
                                    </p:set>
                                    <p:set>
                                      <p:cBhvr>
                                        <p:cTn id="48" dur="1000" fill="hold"/>
                                        <p:tgtEl>
                                          <p:spTgt spid="31"/>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53"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1000" fill="hold"/>
                                        <p:tgtEl>
                                          <p:spTgt spid="32"/>
                                        </p:tgtEl>
                                        <p:attrNameLst>
                                          <p:attrName>ppt_w</p:attrName>
                                        </p:attrNameLst>
                                      </p:cBhvr>
                                      <p:tavLst>
                                        <p:tav tm="0">
                                          <p:val>
                                            <p:fltVal val="0"/>
                                          </p:val>
                                        </p:tav>
                                        <p:tav tm="100000">
                                          <p:val>
                                            <p:strVal val="#ppt_w"/>
                                          </p:val>
                                        </p:tav>
                                      </p:tavLst>
                                    </p:anim>
                                    <p:anim calcmode="lin" valueType="num">
                                      <p:cBhvr>
                                        <p:cTn id="54" dur="1000" fill="hold"/>
                                        <p:tgtEl>
                                          <p:spTgt spid="32"/>
                                        </p:tgtEl>
                                        <p:attrNameLst>
                                          <p:attrName>ppt_h</p:attrName>
                                        </p:attrNameLst>
                                      </p:cBhvr>
                                      <p:tavLst>
                                        <p:tav tm="0">
                                          <p:val>
                                            <p:fltVal val="0"/>
                                          </p:val>
                                        </p:tav>
                                        <p:tav tm="100000">
                                          <p:val>
                                            <p:strVal val="#ppt_h"/>
                                          </p:val>
                                        </p:tav>
                                      </p:tavLst>
                                    </p:anim>
                                    <p:animEffect transition="in" filter="fade">
                                      <p:cBhvr>
                                        <p:cTn id="5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19" grpId="0"/>
      <p:bldP spid="20" grpId="0"/>
      <p:bldP spid="21" grpId="0"/>
      <p:bldP spid="31" grpId="0" animBg="1"/>
      <p:bldP spid="32" grpId="0" animBg="1"/>
      <p:bldP spid="22" grpId="1" animBg="1"/>
    </p:bld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369332"/>
          </a:xfrm>
          <a:prstGeom prst="rect">
            <a:avLst/>
          </a:prstGeom>
        </p:spPr>
        <p:txBody>
          <a:bodyPr wrap="square">
            <a:spAutoFit/>
          </a:bodyPr>
          <a:lstStyle/>
          <a:p>
            <a:r>
              <a:rPr lang="en-US" dirty="0" smtClean="0">
                <a:hlinkClick r:id="rId2"/>
              </a:rPr>
              <a:t>http://thaumazein-albert.blogspot.com/2016/07/the-chikasaw-chikasa-nation-in.html</a:t>
            </a:r>
            <a:endParaRPr lang="en-US" dirty="0" smtClean="0"/>
          </a:p>
        </p:txBody>
      </p:sp>
      <p:pic>
        <p:nvPicPr>
          <p:cNvPr id="4" name="Picture 3"/>
          <p:cNvPicPr>
            <a:picLocks noChangeAspect="1" noChangeArrowheads="1"/>
          </p:cNvPicPr>
          <p:nvPr/>
        </p:nvPicPr>
        <p:blipFill>
          <a:blip r:embed="rId3"/>
          <a:srcRect/>
          <a:stretch>
            <a:fillRect/>
          </a:stretch>
        </p:blipFill>
        <p:spPr bwMode="auto">
          <a:xfrm>
            <a:off x="2362200" y="1371600"/>
            <a:ext cx="4118984" cy="4094163"/>
          </a:xfrm>
          <a:prstGeom prst="rect">
            <a:avLst/>
          </a:prstGeom>
          <a:noFill/>
          <a:ln w="9525">
            <a:noFill/>
            <a:miter lim="800000"/>
            <a:headEnd/>
            <a:tailEnd/>
          </a:ln>
          <a:effectLst/>
        </p:spPr>
      </p:pic>
      <p:sp>
        <p:nvSpPr>
          <p:cNvPr id="8" name="TextBox 7"/>
          <p:cNvSpPr txBox="1"/>
          <p:nvPr/>
        </p:nvSpPr>
        <p:spPr>
          <a:xfrm>
            <a:off x="457200" y="4495800"/>
            <a:ext cx="652743" cy="369332"/>
          </a:xfrm>
          <a:prstGeom prst="rect">
            <a:avLst/>
          </a:prstGeom>
          <a:noFill/>
        </p:spPr>
        <p:txBody>
          <a:bodyPr wrap="none" rtlCol="0">
            <a:spAutoFit/>
          </a:bodyPr>
          <a:lstStyle/>
          <a:p>
            <a:r>
              <a:rPr lang="en-US" dirty="0" smtClean="0">
                <a:solidFill>
                  <a:schemeClr val="bg1"/>
                </a:solidFill>
              </a:rPr>
              <a:t>1832</a:t>
            </a:r>
            <a:endParaRPr lang="en-US" dirty="0">
              <a:solidFill>
                <a:schemeClr val="bg1"/>
              </a:solidFill>
            </a:endParaRPr>
          </a:p>
        </p:txBody>
      </p:sp>
      <p:sp>
        <p:nvSpPr>
          <p:cNvPr id="9" name="TextBox 8"/>
          <p:cNvSpPr txBox="1"/>
          <p:nvPr/>
        </p:nvSpPr>
        <p:spPr>
          <a:xfrm>
            <a:off x="3581399" y="2514600"/>
            <a:ext cx="652743" cy="369332"/>
          </a:xfrm>
          <a:prstGeom prst="rect">
            <a:avLst/>
          </a:prstGeom>
          <a:noFill/>
        </p:spPr>
        <p:txBody>
          <a:bodyPr wrap="none" rtlCol="0">
            <a:spAutoFit/>
          </a:bodyPr>
          <a:lstStyle/>
          <a:p>
            <a:r>
              <a:rPr lang="en-US" dirty="0" smtClean="0"/>
              <a:t>1818</a:t>
            </a:r>
            <a:endParaRPr lang="en-US" dirty="0"/>
          </a:p>
        </p:txBody>
      </p:sp>
      <p:sp>
        <p:nvSpPr>
          <p:cNvPr id="10" name="TextBox 9"/>
          <p:cNvSpPr txBox="1"/>
          <p:nvPr/>
        </p:nvSpPr>
        <p:spPr>
          <a:xfrm>
            <a:off x="5486399" y="3276600"/>
            <a:ext cx="652743" cy="369332"/>
          </a:xfrm>
          <a:prstGeom prst="rect">
            <a:avLst/>
          </a:prstGeom>
          <a:noFill/>
        </p:spPr>
        <p:txBody>
          <a:bodyPr wrap="none" rtlCol="0">
            <a:spAutoFit/>
          </a:bodyPr>
          <a:lstStyle/>
          <a:p>
            <a:r>
              <a:rPr lang="en-US" dirty="0" smtClean="0"/>
              <a:t>1805</a:t>
            </a:r>
            <a:endParaRPr lang="en-US" dirty="0"/>
          </a:p>
        </p:txBody>
      </p:sp>
      <p:sp>
        <p:nvSpPr>
          <p:cNvPr id="11" name="TextBox 10"/>
          <p:cNvSpPr txBox="1"/>
          <p:nvPr/>
        </p:nvSpPr>
        <p:spPr>
          <a:xfrm>
            <a:off x="4724399" y="3810000"/>
            <a:ext cx="652743" cy="369332"/>
          </a:xfrm>
          <a:prstGeom prst="rect">
            <a:avLst/>
          </a:prstGeom>
          <a:noFill/>
        </p:spPr>
        <p:txBody>
          <a:bodyPr wrap="none" rtlCol="0">
            <a:spAutoFit/>
          </a:bodyPr>
          <a:lstStyle/>
          <a:p>
            <a:r>
              <a:rPr lang="en-US" dirty="0" smtClean="0"/>
              <a:t>1816</a:t>
            </a:r>
            <a:endParaRPr lang="en-US" dirty="0"/>
          </a:p>
        </p:txBody>
      </p:sp>
      <p:sp>
        <p:nvSpPr>
          <p:cNvPr id="12" name="TextBox 11"/>
          <p:cNvSpPr txBox="1"/>
          <p:nvPr/>
        </p:nvSpPr>
        <p:spPr>
          <a:xfrm>
            <a:off x="3505199" y="4038600"/>
            <a:ext cx="652743" cy="369332"/>
          </a:xfrm>
          <a:prstGeom prst="rect">
            <a:avLst/>
          </a:prstGeom>
          <a:noFill/>
        </p:spPr>
        <p:txBody>
          <a:bodyPr wrap="none" rtlCol="0">
            <a:spAutoFit/>
          </a:bodyPr>
          <a:lstStyle/>
          <a:p>
            <a:r>
              <a:rPr lang="en-US" dirty="0" smtClean="0">
                <a:solidFill>
                  <a:schemeClr val="bg1"/>
                </a:solidFill>
              </a:rPr>
              <a:t>1832</a:t>
            </a:r>
            <a:endParaRPr lang="en-US" dirty="0">
              <a:solidFill>
                <a:schemeClr val="bg1"/>
              </a:solidFill>
            </a:endParaRPr>
          </a:p>
        </p:txBody>
      </p:sp>
      <p:sp>
        <p:nvSpPr>
          <p:cNvPr id="13" name="Rectangle 12"/>
          <p:cNvSpPr/>
          <p:nvPr/>
        </p:nvSpPr>
        <p:spPr>
          <a:xfrm>
            <a:off x="3810000" y="381000"/>
            <a:ext cx="1254831" cy="369332"/>
          </a:xfrm>
          <a:prstGeom prst="rect">
            <a:avLst/>
          </a:prstGeom>
        </p:spPr>
        <p:txBody>
          <a:bodyPr wrap="none">
            <a:spAutoFit/>
          </a:bodyPr>
          <a:lstStyle/>
          <a:p>
            <a:r>
              <a:rPr lang="en-US" b="1" dirty="0" smtClean="0"/>
              <a:t>CICKASAW </a:t>
            </a:r>
            <a:endParaRPr lang="en-US" dirty="0"/>
          </a:p>
        </p:txBody>
      </p:sp>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1266322" y="762000"/>
            <a:ext cx="6322825" cy="6096000"/>
            <a:chOff x="1266322" y="762000"/>
            <a:chExt cx="6322825" cy="6096000"/>
          </a:xfrm>
        </p:grpSpPr>
        <p:grpSp>
          <p:nvGrpSpPr>
            <p:cNvPr id="44" name="Group 12"/>
            <p:cNvGrpSpPr/>
            <p:nvPr/>
          </p:nvGrpSpPr>
          <p:grpSpPr>
            <a:xfrm>
              <a:off x="1266322" y="769832"/>
              <a:ext cx="6125078" cy="6088168"/>
              <a:chOff x="1266322" y="769832"/>
              <a:chExt cx="6125078" cy="6088168"/>
            </a:xfrm>
          </p:grpSpPr>
          <p:pic>
            <p:nvPicPr>
              <p:cNvPr id="56" name="Picture 2"/>
              <p:cNvPicPr>
                <a:picLocks noChangeAspect="1" noChangeArrowheads="1"/>
              </p:cNvPicPr>
              <p:nvPr/>
            </p:nvPicPr>
            <p:blipFill>
              <a:blip r:embed="rId2"/>
              <a:srcRect/>
              <a:stretch>
                <a:fillRect/>
              </a:stretch>
            </p:blipFill>
            <p:spPr bwMode="auto">
              <a:xfrm>
                <a:off x="1266322" y="769832"/>
                <a:ext cx="6125078" cy="6088168"/>
              </a:xfrm>
              <a:prstGeom prst="rect">
                <a:avLst/>
              </a:prstGeom>
              <a:noFill/>
              <a:ln w="50800">
                <a:solidFill>
                  <a:schemeClr val="tx1"/>
                </a:solidFill>
                <a:miter lim="800000"/>
                <a:headEnd/>
                <a:tailEnd/>
              </a:ln>
              <a:effectLst/>
            </p:spPr>
          </p:pic>
          <p:pic>
            <p:nvPicPr>
              <p:cNvPr id="57" name="Picture 56"/>
              <p:cNvPicPr>
                <a:picLocks noChangeAspect="1" noChangeArrowheads="1"/>
              </p:cNvPicPr>
              <p:nvPr/>
            </p:nvPicPr>
            <p:blipFill>
              <a:blip r:embed="rId2"/>
              <a:srcRect l="59568" t="54943" r="32346" b="40678"/>
              <a:stretch>
                <a:fillRect/>
              </a:stretch>
            </p:blipFill>
            <p:spPr bwMode="auto">
              <a:xfrm>
                <a:off x="4800600" y="4419600"/>
                <a:ext cx="990600" cy="533400"/>
              </a:xfrm>
              <a:prstGeom prst="rect">
                <a:avLst/>
              </a:prstGeom>
              <a:noFill/>
              <a:ln w="50800">
                <a:noFill/>
                <a:miter lim="800000"/>
                <a:headEnd/>
                <a:tailEnd/>
              </a:ln>
              <a:effectLst/>
            </p:spPr>
          </p:pic>
          <p:pic>
            <p:nvPicPr>
              <p:cNvPr id="58" name="Picture 57"/>
              <p:cNvPicPr>
                <a:picLocks noChangeAspect="1" noChangeArrowheads="1"/>
              </p:cNvPicPr>
              <p:nvPr/>
            </p:nvPicPr>
            <p:blipFill>
              <a:blip r:embed="rId2"/>
              <a:srcRect l="73875" t="54942" r="13685" b="40052"/>
              <a:stretch>
                <a:fillRect/>
              </a:stretch>
            </p:blipFill>
            <p:spPr bwMode="auto">
              <a:xfrm>
                <a:off x="5829300" y="3733800"/>
                <a:ext cx="952500" cy="381000"/>
              </a:xfrm>
              <a:prstGeom prst="rect">
                <a:avLst/>
              </a:prstGeom>
              <a:noFill/>
              <a:ln w="50800">
                <a:noFill/>
                <a:miter lim="800000"/>
                <a:headEnd/>
                <a:tailEnd/>
              </a:ln>
              <a:effectLst/>
            </p:spPr>
          </p:pic>
          <p:pic>
            <p:nvPicPr>
              <p:cNvPr id="59" name="Picture 58"/>
              <p:cNvPicPr>
                <a:picLocks noChangeAspect="1" noChangeArrowheads="1"/>
              </p:cNvPicPr>
              <p:nvPr/>
            </p:nvPicPr>
            <p:blipFill>
              <a:blip r:embed="rId2"/>
              <a:srcRect l="16648" t="62454" r="64276" b="32540"/>
              <a:stretch>
                <a:fillRect/>
              </a:stretch>
            </p:blipFill>
            <p:spPr bwMode="auto">
              <a:xfrm>
                <a:off x="2286000" y="4724400"/>
                <a:ext cx="1752600" cy="457200"/>
              </a:xfrm>
              <a:prstGeom prst="rect">
                <a:avLst/>
              </a:prstGeom>
              <a:noFill/>
              <a:ln w="50800">
                <a:noFill/>
                <a:miter lim="800000"/>
                <a:headEnd/>
                <a:tailEnd/>
              </a:ln>
              <a:effectLst/>
            </p:spPr>
          </p:pic>
          <p:pic>
            <p:nvPicPr>
              <p:cNvPr id="60" name="Picture 59"/>
              <p:cNvPicPr>
                <a:picLocks noChangeAspect="1" noChangeArrowheads="1"/>
              </p:cNvPicPr>
              <p:nvPr/>
            </p:nvPicPr>
            <p:blipFill>
              <a:blip r:embed="rId2"/>
              <a:srcRect l="27844" t="22400" r="52251" b="71342"/>
              <a:stretch>
                <a:fillRect/>
              </a:stretch>
            </p:blipFill>
            <p:spPr bwMode="auto">
              <a:xfrm>
                <a:off x="2971800" y="2590800"/>
                <a:ext cx="1219200" cy="457200"/>
              </a:xfrm>
              <a:prstGeom prst="rect">
                <a:avLst/>
              </a:prstGeom>
              <a:noFill/>
              <a:ln w="50800">
                <a:noFill/>
                <a:miter lim="800000"/>
                <a:headEnd/>
                <a:tailEnd/>
              </a:ln>
              <a:effectLst/>
            </p:spPr>
          </p:pic>
        </p:grpSp>
        <p:sp>
          <p:nvSpPr>
            <p:cNvPr id="47" name="Freeform 46"/>
            <p:cNvSpPr/>
            <p:nvPr/>
          </p:nvSpPr>
          <p:spPr>
            <a:xfrm>
              <a:off x="4475480" y="2037080"/>
              <a:ext cx="2880360" cy="3312160"/>
            </a:xfrm>
            <a:custGeom>
              <a:avLst/>
              <a:gdLst>
                <a:gd name="connsiteX0" fmla="*/ 142240 w 2880360"/>
                <a:gd name="connsiteY0" fmla="*/ 0 h 3032760"/>
                <a:gd name="connsiteX1" fmla="*/ 462280 w 2880360"/>
                <a:gd name="connsiteY1" fmla="*/ 91440 h 3032760"/>
                <a:gd name="connsiteX2" fmla="*/ 782320 w 2880360"/>
                <a:gd name="connsiteY2" fmla="*/ 518160 h 3032760"/>
                <a:gd name="connsiteX3" fmla="*/ 1087120 w 2880360"/>
                <a:gd name="connsiteY3" fmla="*/ 716280 h 3032760"/>
                <a:gd name="connsiteX4" fmla="*/ 1163320 w 2880360"/>
                <a:gd name="connsiteY4" fmla="*/ 868680 h 3032760"/>
                <a:gd name="connsiteX5" fmla="*/ 1818640 w 2880360"/>
                <a:gd name="connsiteY5" fmla="*/ 1066800 h 3032760"/>
                <a:gd name="connsiteX6" fmla="*/ 2260600 w 2880360"/>
                <a:gd name="connsiteY6" fmla="*/ 1066800 h 3032760"/>
                <a:gd name="connsiteX7" fmla="*/ 2778760 w 2880360"/>
                <a:gd name="connsiteY7" fmla="*/ 1325880 h 3032760"/>
                <a:gd name="connsiteX8" fmla="*/ 2794000 w 2880360"/>
                <a:gd name="connsiteY8" fmla="*/ 1813560 h 3032760"/>
                <a:gd name="connsiteX9" fmla="*/ 2260600 w 2880360"/>
                <a:gd name="connsiteY9" fmla="*/ 2164080 h 3032760"/>
                <a:gd name="connsiteX10" fmla="*/ 2092960 w 2880360"/>
                <a:gd name="connsiteY10" fmla="*/ 2468880 h 3032760"/>
                <a:gd name="connsiteX11" fmla="*/ 2077720 w 2880360"/>
                <a:gd name="connsiteY11" fmla="*/ 2804160 h 3032760"/>
                <a:gd name="connsiteX12" fmla="*/ 1955800 w 2880360"/>
                <a:gd name="connsiteY12" fmla="*/ 2926080 h 3032760"/>
                <a:gd name="connsiteX13" fmla="*/ 1742440 w 2880360"/>
                <a:gd name="connsiteY13" fmla="*/ 2773680 h 3032760"/>
                <a:gd name="connsiteX14" fmla="*/ 797560 w 2880360"/>
                <a:gd name="connsiteY14" fmla="*/ 1371600 h 3032760"/>
                <a:gd name="connsiteX15" fmla="*/ 1026160 w 2880360"/>
                <a:gd name="connsiteY15" fmla="*/ 1005840 h 3032760"/>
                <a:gd name="connsiteX16" fmla="*/ 812800 w 2880360"/>
                <a:gd name="connsiteY16" fmla="*/ 990600 h 3032760"/>
                <a:gd name="connsiteX17" fmla="*/ 584200 w 2880360"/>
                <a:gd name="connsiteY17" fmla="*/ 944880 h 3032760"/>
                <a:gd name="connsiteX18" fmla="*/ 386080 w 2880360"/>
                <a:gd name="connsiteY18" fmla="*/ 822960 h 3032760"/>
                <a:gd name="connsiteX19" fmla="*/ 309880 w 2880360"/>
                <a:gd name="connsiteY19" fmla="*/ 609600 h 3032760"/>
                <a:gd name="connsiteX20" fmla="*/ 218440 w 2880360"/>
                <a:gd name="connsiteY20" fmla="*/ 579120 h 3032760"/>
                <a:gd name="connsiteX21" fmla="*/ 127000 w 2880360"/>
                <a:gd name="connsiteY21" fmla="*/ 792480 h 3032760"/>
                <a:gd name="connsiteX22" fmla="*/ 5080 w 2880360"/>
                <a:gd name="connsiteY22" fmla="*/ 594360 h 3032760"/>
                <a:gd name="connsiteX23" fmla="*/ 157480 w 2880360"/>
                <a:gd name="connsiteY23" fmla="*/ 381000 h 3032760"/>
                <a:gd name="connsiteX24" fmla="*/ 157480 w 2880360"/>
                <a:gd name="connsiteY24" fmla="*/ 121920 h 3032760"/>
                <a:gd name="connsiteX25" fmla="*/ 142240 w 2880360"/>
                <a:gd name="connsiteY25" fmla="*/ 0 h 3032760"/>
                <a:gd name="connsiteX0" fmla="*/ 142240 w 2880360"/>
                <a:gd name="connsiteY0" fmla="*/ 0 h 3032760"/>
                <a:gd name="connsiteX1" fmla="*/ 462280 w 2880360"/>
                <a:gd name="connsiteY1" fmla="*/ 91440 h 3032760"/>
                <a:gd name="connsiteX2" fmla="*/ 782320 w 2880360"/>
                <a:gd name="connsiteY2" fmla="*/ 518160 h 3032760"/>
                <a:gd name="connsiteX3" fmla="*/ 1087120 w 2880360"/>
                <a:gd name="connsiteY3" fmla="*/ 716280 h 3032760"/>
                <a:gd name="connsiteX4" fmla="*/ 1163320 w 2880360"/>
                <a:gd name="connsiteY4" fmla="*/ 868680 h 3032760"/>
                <a:gd name="connsiteX5" fmla="*/ 2108200 w 2880360"/>
                <a:gd name="connsiteY5" fmla="*/ 137160 h 3032760"/>
                <a:gd name="connsiteX6" fmla="*/ 1818640 w 2880360"/>
                <a:gd name="connsiteY6" fmla="*/ 1066800 h 3032760"/>
                <a:gd name="connsiteX7" fmla="*/ 2260600 w 2880360"/>
                <a:gd name="connsiteY7" fmla="*/ 1066800 h 3032760"/>
                <a:gd name="connsiteX8" fmla="*/ 2778760 w 2880360"/>
                <a:gd name="connsiteY8" fmla="*/ 1325880 h 3032760"/>
                <a:gd name="connsiteX9" fmla="*/ 2794000 w 2880360"/>
                <a:gd name="connsiteY9" fmla="*/ 1813560 h 3032760"/>
                <a:gd name="connsiteX10" fmla="*/ 2260600 w 2880360"/>
                <a:gd name="connsiteY10" fmla="*/ 2164080 h 3032760"/>
                <a:gd name="connsiteX11" fmla="*/ 2092960 w 2880360"/>
                <a:gd name="connsiteY11" fmla="*/ 2468880 h 3032760"/>
                <a:gd name="connsiteX12" fmla="*/ 2077720 w 2880360"/>
                <a:gd name="connsiteY12" fmla="*/ 2804160 h 3032760"/>
                <a:gd name="connsiteX13" fmla="*/ 1955800 w 2880360"/>
                <a:gd name="connsiteY13" fmla="*/ 2926080 h 3032760"/>
                <a:gd name="connsiteX14" fmla="*/ 1742440 w 2880360"/>
                <a:gd name="connsiteY14" fmla="*/ 2773680 h 3032760"/>
                <a:gd name="connsiteX15" fmla="*/ 797560 w 2880360"/>
                <a:gd name="connsiteY15" fmla="*/ 1371600 h 3032760"/>
                <a:gd name="connsiteX16" fmla="*/ 1026160 w 2880360"/>
                <a:gd name="connsiteY16" fmla="*/ 1005840 h 3032760"/>
                <a:gd name="connsiteX17" fmla="*/ 812800 w 2880360"/>
                <a:gd name="connsiteY17" fmla="*/ 990600 h 3032760"/>
                <a:gd name="connsiteX18" fmla="*/ 584200 w 2880360"/>
                <a:gd name="connsiteY18" fmla="*/ 944880 h 3032760"/>
                <a:gd name="connsiteX19" fmla="*/ 386080 w 2880360"/>
                <a:gd name="connsiteY19" fmla="*/ 822960 h 3032760"/>
                <a:gd name="connsiteX20" fmla="*/ 309880 w 2880360"/>
                <a:gd name="connsiteY20" fmla="*/ 609600 h 3032760"/>
                <a:gd name="connsiteX21" fmla="*/ 218440 w 2880360"/>
                <a:gd name="connsiteY21" fmla="*/ 579120 h 3032760"/>
                <a:gd name="connsiteX22" fmla="*/ 127000 w 2880360"/>
                <a:gd name="connsiteY22" fmla="*/ 792480 h 3032760"/>
                <a:gd name="connsiteX23" fmla="*/ 5080 w 2880360"/>
                <a:gd name="connsiteY23" fmla="*/ 594360 h 3032760"/>
                <a:gd name="connsiteX24" fmla="*/ 157480 w 2880360"/>
                <a:gd name="connsiteY24" fmla="*/ 381000 h 3032760"/>
                <a:gd name="connsiteX25" fmla="*/ 157480 w 2880360"/>
                <a:gd name="connsiteY25" fmla="*/ 121920 h 3032760"/>
                <a:gd name="connsiteX26" fmla="*/ 142240 w 2880360"/>
                <a:gd name="connsiteY26" fmla="*/ 0 h 3032760"/>
                <a:gd name="connsiteX0" fmla="*/ 142240 w 2880360"/>
                <a:gd name="connsiteY0" fmla="*/ 208280 h 3241040"/>
                <a:gd name="connsiteX1" fmla="*/ 462280 w 2880360"/>
                <a:gd name="connsiteY1" fmla="*/ 299720 h 3241040"/>
                <a:gd name="connsiteX2" fmla="*/ 782320 w 2880360"/>
                <a:gd name="connsiteY2" fmla="*/ 726440 h 3241040"/>
                <a:gd name="connsiteX3" fmla="*/ 1087120 w 2880360"/>
                <a:gd name="connsiteY3" fmla="*/ 924560 h 3241040"/>
                <a:gd name="connsiteX4" fmla="*/ 1361440 w 2880360"/>
                <a:gd name="connsiteY4" fmla="*/ 25400 h 3241040"/>
                <a:gd name="connsiteX5" fmla="*/ 1163320 w 2880360"/>
                <a:gd name="connsiteY5" fmla="*/ 1076960 h 3241040"/>
                <a:gd name="connsiteX6" fmla="*/ 2108200 w 2880360"/>
                <a:gd name="connsiteY6" fmla="*/ 345440 h 3241040"/>
                <a:gd name="connsiteX7" fmla="*/ 1818640 w 2880360"/>
                <a:gd name="connsiteY7" fmla="*/ 1275080 h 3241040"/>
                <a:gd name="connsiteX8" fmla="*/ 2260600 w 2880360"/>
                <a:gd name="connsiteY8" fmla="*/ 1275080 h 3241040"/>
                <a:gd name="connsiteX9" fmla="*/ 2778760 w 2880360"/>
                <a:gd name="connsiteY9" fmla="*/ 1534160 h 3241040"/>
                <a:gd name="connsiteX10" fmla="*/ 2794000 w 2880360"/>
                <a:gd name="connsiteY10" fmla="*/ 2021840 h 3241040"/>
                <a:gd name="connsiteX11" fmla="*/ 2260600 w 2880360"/>
                <a:gd name="connsiteY11" fmla="*/ 2372360 h 3241040"/>
                <a:gd name="connsiteX12" fmla="*/ 2092960 w 2880360"/>
                <a:gd name="connsiteY12" fmla="*/ 2677160 h 3241040"/>
                <a:gd name="connsiteX13" fmla="*/ 2077720 w 2880360"/>
                <a:gd name="connsiteY13" fmla="*/ 3012440 h 3241040"/>
                <a:gd name="connsiteX14" fmla="*/ 1955800 w 2880360"/>
                <a:gd name="connsiteY14" fmla="*/ 3134360 h 3241040"/>
                <a:gd name="connsiteX15" fmla="*/ 1742440 w 2880360"/>
                <a:gd name="connsiteY15" fmla="*/ 2981960 h 3241040"/>
                <a:gd name="connsiteX16" fmla="*/ 797560 w 2880360"/>
                <a:gd name="connsiteY16" fmla="*/ 1579880 h 3241040"/>
                <a:gd name="connsiteX17" fmla="*/ 1026160 w 2880360"/>
                <a:gd name="connsiteY17" fmla="*/ 1214120 h 3241040"/>
                <a:gd name="connsiteX18" fmla="*/ 812800 w 2880360"/>
                <a:gd name="connsiteY18" fmla="*/ 1198880 h 3241040"/>
                <a:gd name="connsiteX19" fmla="*/ 584200 w 2880360"/>
                <a:gd name="connsiteY19" fmla="*/ 1153160 h 3241040"/>
                <a:gd name="connsiteX20" fmla="*/ 386080 w 2880360"/>
                <a:gd name="connsiteY20" fmla="*/ 1031240 h 3241040"/>
                <a:gd name="connsiteX21" fmla="*/ 309880 w 2880360"/>
                <a:gd name="connsiteY21" fmla="*/ 817880 h 3241040"/>
                <a:gd name="connsiteX22" fmla="*/ 218440 w 2880360"/>
                <a:gd name="connsiteY22" fmla="*/ 787400 h 3241040"/>
                <a:gd name="connsiteX23" fmla="*/ 127000 w 2880360"/>
                <a:gd name="connsiteY23" fmla="*/ 1000760 h 3241040"/>
                <a:gd name="connsiteX24" fmla="*/ 5080 w 2880360"/>
                <a:gd name="connsiteY24" fmla="*/ 802640 h 3241040"/>
                <a:gd name="connsiteX25" fmla="*/ 157480 w 2880360"/>
                <a:gd name="connsiteY25" fmla="*/ 589280 h 3241040"/>
                <a:gd name="connsiteX26" fmla="*/ 157480 w 2880360"/>
                <a:gd name="connsiteY26" fmla="*/ 330200 h 3241040"/>
                <a:gd name="connsiteX27" fmla="*/ 142240 w 2880360"/>
                <a:gd name="connsiteY27" fmla="*/ 208280 h 3241040"/>
                <a:gd name="connsiteX0" fmla="*/ 142240 w 2880360"/>
                <a:gd name="connsiteY0" fmla="*/ 279400 h 3312160"/>
                <a:gd name="connsiteX1" fmla="*/ 462280 w 2880360"/>
                <a:gd name="connsiteY1" fmla="*/ 370840 h 3312160"/>
                <a:gd name="connsiteX2" fmla="*/ 782320 w 2880360"/>
                <a:gd name="connsiteY2" fmla="*/ 797560 h 3312160"/>
                <a:gd name="connsiteX3" fmla="*/ 1087120 w 2880360"/>
                <a:gd name="connsiteY3" fmla="*/ 995680 h 3312160"/>
                <a:gd name="connsiteX4" fmla="*/ 1361440 w 2880360"/>
                <a:gd name="connsiteY4" fmla="*/ 96520 h 3312160"/>
                <a:gd name="connsiteX5" fmla="*/ 2108200 w 2880360"/>
                <a:gd name="connsiteY5" fmla="*/ 416560 h 3312160"/>
                <a:gd name="connsiteX6" fmla="*/ 1818640 w 2880360"/>
                <a:gd name="connsiteY6" fmla="*/ 1346200 h 3312160"/>
                <a:gd name="connsiteX7" fmla="*/ 2260600 w 2880360"/>
                <a:gd name="connsiteY7" fmla="*/ 1346200 h 3312160"/>
                <a:gd name="connsiteX8" fmla="*/ 2778760 w 2880360"/>
                <a:gd name="connsiteY8" fmla="*/ 1605280 h 3312160"/>
                <a:gd name="connsiteX9" fmla="*/ 2794000 w 2880360"/>
                <a:gd name="connsiteY9" fmla="*/ 2092960 h 3312160"/>
                <a:gd name="connsiteX10" fmla="*/ 2260600 w 2880360"/>
                <a:gd name="connsiteY10" fmla="*/ 2443480 h 3312160"/>
                <a:gd name="connsiteX11" fmla="*/ 2092960 w 2880360"/>
                <a:gd name="connsiteY11" fmla="*/ 2748280 h 3312160"/>
                <a:gd name="connsiteX12" fmla="*/ 2077720 w 2880360"/>
                <a:gd name="connsiteY12" fmla="*/ 3083560 h 3312160"/>
                <a:gd name="connsiteX13" fmla="*/ 1955800 w 2880360"/>
                <a:gd name="connsiteY13" fmla="*/ 3205480 h 3312160"/>
                <a:gd name="connsiteX14" fmla="*/ 1742440 w 2880360"/>
                <a:gd name="connsiteY14" fmla="*/ 3053080 h 3312160"/>
                <a:gd name="connsiteX15" fmla="*/ 797560 w 2880360"/>
                <a:gd name="connsiteY15" fmla="*/ 1651000 h 3312160"/>
                <a:gd name="connsiteX16" fmla="*/ 1026160 w 2880360"/>
                <a:gd name="connsiteY16" fmla="*/ 1285240 h 3312160"/>
                <a:gd name="connsiteX17" fmla="*/ 812800 w 2880360"/>
                <a:gd name="connsiteY17" fmla="*/ 1270000 h 3312160"/>
                <a:gd name="connsiteX18" fmla="*/ 584200 w 2880360"/>
                <a:gd name="connsiteY18" fmla="*/ 1224280 h 3312160"/>
                <a:gd name="connsiteX19" fmla="*/ 386080 w 2880360"/>
                <a:gd name="connsiteY19" fmla="*/ 1102360 h 3312160"/>
                <a:gd name="connsiteX20" fmla="*/ 309880 w 2880360"/>
                <a:gd name="connsiteY20" fmla="*/ 889000 h 3312160"/>
                <a:gd name="connsiteX21" fmla="*/ 218440 w 2880360"/>
                <a:gd name="connsiteY21" fmla="*/ 858520 h 3312160"/>
                <a:gd name="connsiteX22" fmla="*/ 127000 w 2880360"/>
                <a:gd name="connsiteY22" fmla="*/ 1071880 h 3312160"/>
                <a:gd name="connsiteX23" fmla="*/ 5080 w 2880360"/>
                <a:gd name="connsiteY23" fmla="*/ 873760 h 3312160"/>
                <a:gd name="connsiteX24" fmla="*/ 157480 w 2880360"/>
                <a:gd name="connsiteY24" fmla="*/ 660400 h 3312160"/>
                <a:gd name="connsiteX25" fmla="*/ 157480 w 2880360"/>
                <a:gd name="connsiteY25" fmla="*/ 401320 h 3312160"/>
                <a:gd name="connsiteX26" fmla="*/ 142240 w 2880360"/>
                <a:gd name="connsiteY26" fmla="*/ 279400 h 331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80360" h="3312160">
                  <a:moveTo>
                    <a:pt x="142240" y="279400"/>
                  </a:moveTo>
                  <a:cubicBezTo>
                    <a:pt x="248920" y="281940"/>
                    <a:pt x="355600" y="284480"/>
                    <a:pt x="462280" y="370840"/>
                  </a:cubicBezTo>
                  <a:cubicBezTo>
                    <a:pt x="568960" y="457200"/>
                    <a:pt x="678180" y="693420"/>
                    <a:pt x="782320" y="797560"/>
                  </a:cubicBezTo>
                  <a:cubicBezTo>
                    <a:pt x="886460" y="901700"/>
                    <a:pt x="990600" y="1112520"/>
                    <a:pt x="1087120" y="995680"/>
                  </a:cubicBezTo>
                  <a:cubicBezTo>
                    <a:pt x="1183640" y="878840"/>
                    <a:pt x="1191260" y="193040"/>
                    <a:pt x="1361440" y="96520"/>
                  </a:cubicBezTo>
                  <a:cubicBezTo>
                    <a:pt x="1531620" y="0"/>
                    <a:pt x="2032000" y="208280"/>
                    <a:pt x="2108200" y="416560"/>
                  </a:cubicBezTo>
                  <a:cubicBezTo>
                    <a:pt x="2184400" y="624840"/>
                    <a:pt x="1793240" y="1191260"/>
                    <a:pt x="1818640" y="1346200"/>
                  </a:cubicBezTo>
                  <a:cubicBezTo>
                    <a:pt x="1844040" y="1501140"/>
                    <a:pt x="2100580" y="1303020"/>
                    <a:pt x="2260600" y="1346200"/>
                  </a:cubicBezTo>
                  <a:cubicBezTo>
                    <a:pt x="2420620" y="1389380"/>
                    <a:pt x="2689860" y="1480820"/>
                    <a:pt x="2778760" y="1605280"/>
                  </a:cubicBezTo>
                  <a:cubicBezTo>
                    <a:pt x="2867660" y="1729740"/>
                    <a:pt x="2880360" y="1953260"/>
                    <a:pt x="2794000" y="2092960"/>
                  </a:cubicBezTo>
                  <a:cubicBezTo>
                    <a:pt x="2707640" y="2232660"/>
                    <a:pt x="2377440" y="2334260"/>
                    <a:pt x="2260600" y="2443480"/>
                  </a:cubicBezTo>
                  <a:cubicBezTo>
                    <a:pt x="2143760" y="2552700"/>
                    <a:pt x="2123440" y="2641600"/>
                    <a:pt x="2092960" y="2748280"/>
                  </a:cubicBezTo>
                  <a:cubicBezTo>
                    <a:pt x="2062480" y="2854960"/>
                    <a:pt x="2100580" y="3007360"/>
                    <a:pt x="2077720" y="3083560"/>
                  </a:cubicBezTo>
                  <a:cubicBezTo>
                    <a:pt x="2054860" y="3159760"/>
                    <a:pt x="2011680" y="3210560"/>
                    <a:pt x="1955800" y="3205480"/>
                  </a:cubicBezTo>
                  <a:cubicBezTo>
                    <a:pt x="1899920" y="3200400"/>
                    <a:pt x="1935480" y="3312160"/>
                    <a:pt x="1742440" y="3053080"/>
                  </a:cubicBezTo>
                  <a:cubicBezTo>
                    <a:pt x="1549400" y="2794000"/>
                    <a:pt x="916940" y="1945640"/>
                    <a:pt x="797560" y="1651000"/>
                  </a:cubicBezTo>
                  <a:cubicBezTo>
                    <a:pt x="678180" y="1356360"/>
                    <a:pt x="1023620" y="1348740"/>
                    <a:pt x="1026160" y="1285240"/>
                  </a:cubicBezTo>
                  <a:cubicBezTo>
                    <a:pt x="1028700" y="1221740"/>
                    <a:pt x="886460" y="1280160"/>
                    <a:pt x="812800" y="1270000"/>
                  </a:cubicBezTo>
                  <a:cubicBezTo>
                    <a:pt x="739140" y="1259840"/>
                    <a:pt x="655320" y="1252220"/>
                    <a:pt x="584200" y="1224280"/>
                  </a:cubicBezTo>
                  <a:cubicBezTo>
                    <a:pt x="513080" y="1196340"/>
                    <a:pt x="431800" y="1158240"/>
                    <a:pt x="386080" y="1102360"/>
                  </a:cubicBezTo>
                  <a:cubicBezTo>
                    <a:pt x="340360" y="1046480"/>
                    <a:pt x="337820" y="929640"/>
                    <a:pt x="309880" y="889000"/>
                  </a:cubicBezTo>
                  <a:cubicBezTo>
                    <a:pt x="281940" y="848360"/>
                    <a:pt x="248920" y="828040"/>
                    <a:pt x="218440" y="858520"/>
                  </a:cubicBezTo>
                  <a:cubicBezTo>
                    <a:pt x="187960" y="889000"/>
                    <a:pt x="162560" y="1069340"/>
                    <a:pt x="127000" y="1071880"/>
                  </a:cubicBezTo>
                  <a:cubicBezTo>
                    <a:pt x="91440" y="1074420"/>
                    <a:pt x="0" y="942340"/>
                    <a:pt x="5080" y="873760"/>
                  </a:cubicBezTo>
                  <a:cubicBezTo>
                    <a:pt x="10160" y="805180"/>
                    <a:pt x="132080" y="739140"/>
                    <a:pt x="157480" y="660400"/>
                  </a:cubicBezTo>
                  <a:cubicBezTo>
                    <a:pt x="182880" y="581660"/>
                    <a:pt x="157480" y="401320"/>
                    <a:pt x="157480" y="401320"/>
                  </a:cubicBezTo>
                  <a:lnTo>
                    <a:pt x="142240" y="2794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3789680" y="2867660"/>
              <a:ext cx="2760980" cy="3972560"/>
            </a:xfrm>
            <a:custGeom>
              <a:avLst/>
              <a:gdLst>
                <a:gd name="connsiteX0" fmla="*/ 934720 w 2760980"/>
                <a:gd name="connsiteY0" fmla="*/ 12700 h 3972560"/>
                <a:gd name="connsiteX1" fmla="*/ 828040 w 2760980"/>
                <a:gd name="connsiteY1" fmla="*/ 256540 h 3972560"/>
                <a:gd name="connsiteX2" fmla="*/ 721360 w 2760980"/>
                <a:gd name="connsiteY2" fmla="*/ 393700 h 3972560"/>
                <a:gd name="connsiteX3" fmla="*/ 721360 w 2760980"/>
                <a:gd name="connsiteY3" fmla="*/ 820420 h 3972560"/>
                <a:gd name="connsiteX4" fmla="*/ 584200 w 2760980"/>
                <a:gd name="connsiteY4" fmla="*/ 1018540 h 3972560"/>
                <a:gd name="connsiteX5" fmla="*/ 355600 w 2760980"/>
                <a:gd name="connsiteY5" fmla="*/ 1094740 h 3972560"/>
                <a:gd name="connsiteX6" fmla="*/ 325120 w 2760980"/>
                <a:gd name="connsiteY6" fmla="*/ 1445260 h 3972560"/>
                <a:gd name="connsiteX7" fmla="*/ 660400 w 2760980"/>
                <a:gd name="connsiteY7" fmla="*/ 1780540 h 3972560"/>
                <a:gd name="connsiteX8" fmla="*/ 797560 w 2760980"/>
                <a:gd name="connsiteY8" fmla="*/ 1871980 h 3972560"/>
                <a:gd name="connsiteX9" fmla="*/ 812800 w 2760980"/>
                <a:gd name="connsiteY9" fmla="*/ 2070100 h 3972560"/>
                <a:gd name="connsiteX10" fmla="*/ 797560 w 2760980"/>
                <a:gd name="connsiteY10" fmla="*/ 2161540 h 3972560"/>
                <a:gd name="connsiteX11" fmla="*/ 797560 w 2760980"/>
                <a:gd name="connsiteY11" fmla="*/ 2466340 h 3972560"/>
                <a:gd name="connsiteX12" fmla="*/ 675640 w 2760980"/>
                <a:gd name="connsiteY12" fmla="*/ 2893060 h 3972560"/>
                <a:gd name="connsiteX13" fmla="*/ 431800 w 2760980"/>
                <a:gd name="connsiteY13" fmla="*/ 3136900 h 3972560"/>
                <a:gd name="connsiteX14" fmla="*/ 157480 w 2760980"/>
                <a:gd name="connsiteY14" fmla="*/ 3228340 h 3972560"/>
                <a:gd name="connsiteX15" fmla="*/ 66040 w 2760980"/>
                <a:gd name="connsiteY15" fmla="*/ 3578860 h 3972560"/>
                <a:gd name="connsiteX16" fmla="*/ 50800 w 2760980"/>
                <a:gd name="connsiteY16" fmla="*/ 3883660 h 3972560"/>
                <a:gd name="connsiteX17" fmla="*/ 370840 w 2760980"/>
                <a:gd name="connsiteY17" fmla="*/ 3914140 h 3972560"/>
                <a:gd name="connsiteX18" fmla="*/ 1102360 w 2760980"/>
                <a:gd name="connsiteY18" fmla="*/ 3929380 h 3972560"/>
                <a:gd name="connsiteX19" fmla="*/ 1117600 w 2760980"/>
                <a:gd name="connsiteY19" fmla="*/ 3655060 h 3972560"/>
                <a:gd name="connsiteX20" fmla="*/ 1361440 w 2760980"/>
                <a:gd name="connsiteY20" fmla="*/ 3136900 h 3972560"/>
                <a:gd name="connsiteX21" fmla="*/ 1239520 w 2760980"/>
                <a:gd name="connsiteY21" fmla="*/ 2938780 h 3972560"/>
                <a:gd name="connsiteX22" fmla="*/ 1330960 w 2760980"/>
                <a:gd name="connsiteY22" fmla="*/ 2679700 h 3972560"/>
                <a:gd name="connsiteX23" fmla="*/ 1864360 w 2760980"/>
                <a:gd name="connsiteY23" fmla="*/ 2862580 h 3972560"/>
                <a:gd name="connsiteX24" fmla="*/ 2367280 w 2760980"/>
                <a:gd name="connsiteY24" fmla="*/ 2725420 h 3972560"/>
                <a:gd name="connsiteX25" fmla="*/ 2748280 w 2760980"/>
                <a:gd name="connsiteY25" fmla="*/ 2451100 h 3972560"/>
                <a:gd name="connsiteX26" fmla="*/ 2291080 w 2760980"/>
                <a:gd name="connsiteY26" fmla="*/ 1780540 h 3972560"/>
                <a:gd name="connsiteX27" fmla="*/ 2016760 w 2760980"/>
                <a:gd name="connsiteY27" fmla="*/ 1445260 h 3972560"/>
                <a:gd name="connsiteX28" fmla="*/ 1574800 w 2760980"/>
                <a:gd name="connsiteY28" fmla="*/ 835660 h 3972560"/>
                <a:gd name="connsiteX29" fmla="*/ 1788160 w 2760980"/>
                <a:gd name="connsiteY29" fmla="*/ 500380 h 3972560"/>
                <a:gd name="connsiteX30" fmla="*/ 1711960 w 2760980"/>
                <a:gd name="connsiteY30" fmla="*/ 393700 h 3972560"/>
                <a:gd name="connsiteX31" fmla="*/ 1148080 w 2760980"/>
                <a:gd name="connsiteY31" fmla="*/ 180340 h 3972560"/>
                <a:gd name="connsiteX32" fmla="*/ 934720 w 2760980"/>
                <a:gd name="connsiteY32" fmla="*/ 12700 h 39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0980" h="3972560">
                  <a:moveTo>
                    <a:pt x="934720" y="12700"/>
                  </a:moveTo>
                  <a:cubicBezTo>
                    <a:pt x="881380" y="25400"/>
                    <a:pt x="863600" y="193040"/>
                    <a:pt x="828040" y="256540"/>
                  </a:cubicBezTo>
                  <a:cubicBezTo>
                    <a:pt x="792480" y="320040"/>
                    <a:pt x="739140" y="299720"/>
                    <a:pt x="721360" y="393700"/>
                  </a:cubicBezTo>
                  <a:cubicBezTo>
                    <a:pt x="703580" y="487680"/>
                    <a:pt x="744220" y="716280"/>
                    <a:pt x="721360" y="820420"/>
                  </a:cubicBezTo>
                  <a:cubicBezTo>
                    <a:pt x="698500" y="924560"/>
                    <a:pt x="645160" y="972820"/>
                    <a:pt x="584200" y="1018540"/>
                  </a:cubicBezTo>
                  <a:cubicBezTo>
                    <a:pt x="523240" y="1064260"/>
                    <a:pt x="398780" y="1023620"/>
                    <a:pt x="355600" y="1094740"/>
                  </a:cubicBezTo>
                  <a:cubicBezTo>
                    <a:pt x="312420" y="1165860"/>
                    <a:pt x="274320" y="1330960"/>
                    <a:pt x="325120" y="1445260"/>
                  </a:cubicBezTo>
                  <a:cubicBezTo>
                    <a:pt x="375920" y="1559560"/>
                    <a:pt x="581660" y="1709420"/>
                    <a:pt x="660400" y="1780540"/>
                  </a:cubicBezTo>
                  <a:cubicBezTo>
                    <a:pt x="739140" y="1851660"/>
                    <a:pt x="772160" y="1823720"/>
                    <a:pt x="797560" y="1871980"/>
                  </a:cubicBezTo>
                  <a:cubicBezTo>
                    <a:pt x="822960" y="1920240"/>
                    <a:pt x="812800" y="2021840"/>
                    <a:pt x="812800" y="2070100"/>
                  </a:cubicBezTo>
                  <a:cubicBezTo>
                    <a:pt x="812800" y="2118360"/>
                    <a:pt x="800100" y="2095500"/>
                    <a:pt x="797560" y="2161540"/>
                  </a:cubicBezTo>
                  <a:cubicBezTo>
                    <a:pt x="795020" y="2227580"/>
                    <a:pt x="817880" y="2344420"/>
                    <a:pt x="797560" y="2466340"/>
                  </a:cubicBezTo>
                  <a:cubicBezTo>
                    <a:pt x="777240" y="2588260"/>
                    <a:pt x="736600" y="2781300"/>
                    <a:pt x="675640" y="2893060"/>
                  </a:cubicBezTo>
                  <a:cubicBezTo>
                    <a:pt x="614680" y="3004820"/>
                    <a:pt x="518160" y="3081020"/>
                    <a:pt x="431800" y="3136900"/>
                  </a:cubicBezTo>
                  <a:cubicBezTo>
                    <a:pt x="345440" y="3192780"/>
                    <a:pt x="218440" y="3154680"/>
                    <a:pt x="157480" y="3228340"/>
                  </a:cubicBezTo>
                  <a:cubicBezTo>
                    <a:pt x="96520" y="3302000"/>
                    <a:pt x="83820" y="3469640"/>
                    <a:pt x="66040" y="3578860"/>
                  </a:cubicBezTo>
                  <a:cubicBezTo>
                    <a:pt x="48260" y="3688080"/>
                    <a:pt x="0" y="3827780"/>
                    <a:pt x="50800" y="3883660"/>
                  </a:cubicBezTo>
                  <a:cubicBezTo>
                    <a:pt x="101600" y="3939540"/>
                    <a:pt x="195580" y="3906520"/>
                    <a:pt x="370840" y="3914140"/>
                  </a:cubicBezTo>
                  <a:cubicBezTo>
                    <a:pt x="546100" y="3921760"/>
                    <a:pt x="977900" y="3972560"/>
                    <a:pt x="1102360" y="3929380"/>
                  </a:cubicBezTo>
                  <a:cubicBezTo>
                    <a:pt x="1226820" y="3886200"/>
                    <a:pt x="1074420" y="3787140"/>
                    <a:pt x="1117600" y="3655060"/>
                  </a:cubicBezTo>
                  <a:cubicBezTo>
                    <a:pt x="1160780" y="3522980"/>
                    <a:pt x="1341120" y="3256280"/>
                    <a:pt x="1361440" y="3136900"/>
                  </a:cubicBezTo>
                  <a:cubicBezTo>
                    <a:pt x="1381760" y="3017520"/>
                    <a:pt x="1244600" y="3014980"/>
                    <a:pt x="1239520" y="2938780"/>
                  </a:cubicBezTo>
                  <a:cubicBezTo>
                    <a:pt x="1234440" y="2862580"/>
                    <a:pt x="1226820" y="2692400"/>
                    <a:pt x="1330960" y="2679700"/>
                  </a:cubicBezTo>
                  <a:cubicBezTo>
                    <a:pt x="1435100" y="2667000"/>
                    <a:pt x="1691640" y="2854960"/>
                    <a:pt x="1864360" y="2862580"/>
                  </a:cubicBezTo>
                  <a:cubicBezTo>
                    <a:pt x="2037080" y="2870200"/>
                    <a:pt x="2219960" y="2794000"/>
                    <a:pt x="2367280" y="2725420"/>
                  </a:cubicBezTo>
                  <a:cubicBezTo>
                    <a:pt x="2514600" y="2656840"/>
                    <a:pt x="2760980" y="2608580"/>
                    <a:pt x="2748280" y="2451100"/>
                  </a:cubicBezTo>
                  <a:cubicBezTo>
                    <a:pt x="2735580" y="2293620"/>
                    <a:pt x="2413000" y="1948180"/>
                    <a:pt x="2291080" y="1780540"/>
                  </a:cubicBezTo>
                  <a:cubicBezTo>
                    <a:pt x="2169160" y="1612900"/>
                    <a:pt x="2136140" y="1602740"/>
                    <a:pt x="2016760" y="1445260"/>
                  </a:cubicBezTo>
                  <a:cubicBezTo>
                    <a:pt x="1897380" y="1287780"/>
                    <a:pt x="1612900" y="993140"/>
                    <a:pt x="1574800" y="835660"/>
                  </a:cubicBezTo>
                  <a:cubicBezTo>
                    <a:pt x="1536700" y="678180"/>
                    <a:pt x="1765300" y="574040"/>
                    <a:pt x="1788160" y="500380"/>
                  </a:cubicBezTo>
                  <a:cubicBezTo>
                    <a:pt x="1811020" y="426720"/>
                    <a:pt x="1818640" y="447040"/>
                    <a:pt x="1711960" y="393700"/>
                  </a:cubicBezTo>
                  <a:cubicBezTo>
                    <a:pt x="1605280" y="340360"/>
                    <a:pt x="1282700" y="243840"/>
                    <a:pt x="1148080" y="180340"/>
                  </a:cubicBezTo>
                  <a:cubicBezTo>
                    <a:pt x="1013460" y="116840"/>
                    <a:pt x="988060" y="0"/>
                    <a:pt x="934720" y="127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1765300" y="1064260"/>
              <a:ext cx="3022600" cy="3368040"/>
            </a:xfrm>
            <a:custGeom>
              <a:avLst/>
              <a:gdLst>
                <a:gd name="connsiteX0" fmla="*/ 2425700 w 3022600"/>
                <a:gd name="connsiteY0" fmla="*/ 3340100 h 3368040"/>
                <a:gd name="connsiteX1" fmla="*/ 764540 w 3022600"/>
                <a:gd name="connsiteY1" fmla="*/ 3248660 h 3368040"/>
                <a:gd name="connsiteX2" fmla="*/ 109220 w 3022600"/>
                <a:gd name="connsiteY2" fmla="*/ 3172460 h 3368040"/>
                <a:gd name="connsiteX3" fmla="*/ 109220 w 3022600"/>
                <a:gd name="connsiteY3" fmla="*/ 2913380 h 3368040"/>
                <a:gd name="connsiteX4" fmla="*/ 200660 w 3022600"/>
                <a:gd name="connsiteY4" fmla="*/ 2745740 h 3368040"/>
                <a:gd name="connsiteX5" fmla="*/ 322580 w 3022600"/>
                <a:gd name="connsiteY5" fmla="*/ 2517140 h 3368040"/>
                <a:gd name="connsiteX6" fmla="*/ 459740 w 3022600"/>
                <a:gd name="connsiteY6" fmla="*/ 2440940 h 3368040"/>
                <a:gd name="connsiteX7" fmla="*/ 414020 w 3022600"/>
                <a:gd name="connsiteY7" fmla="*/ 2227580 h 3368040"/>
                <a:gd name="connsiteX8" fmla="*/ 581660 w 3022600"/>
                <a:gd name="connsiteY8" fmla="*/ 2090420 h 3368040"/>
                <a:gd name="connsiteX9" fmla="*/ 642620 w 3022600"/>
                <a:gd name="connsiteY9" fmla="*/ 1922780 h 3368040"/>
                <a:gd name="connsiteX10" fmla="*/ 673100 w 3022600"/>
                <a:gd name="connsiteY10" fmla="*/ 1877060 h 3368040"/>
                <a:gd name="connsiteX11" fmla="*/ 718820 w 3022600"/>
                <a:gd name="connsiteY11" fmla="*/ 1648460 h 3368040"/>
                <a:gd name="connsiteX12" fmla="*/ 810260 w 3022600"/>
                <a:gd name="connsiteY12" fmla="*/ 1572260 h 3368040"/>
                <a:gd name="connsiteX13" fmla="*/ 703580 w 3022600"/>
                <a:gd name="connsiteY13" fmla="*/ 1389380 h 3368040"/>
                <a:gd name="connsiteX14" fmla="*/ 855980 w 3022600"/>
                <a:gd name="connsiteY14" fmla="*/ 1297940 h 3368040"/>
                <a:gd name="connsiteX15" fmla="*/ 962660 w 3022600"/>
                <a:gd name="connsiteY15" fmla="*/ 886460 h 3368040"/>
                <a:gd name="connsiteX16" fmla="*/ 1038860 w 3022600"/>
                <a:gd name="connsiteY16" fmla="*/ 1023620 h 3368040"/>
                <a:gd name="connsiteX17" fmla="*/ 1176020 w 3022600"/>
                <a:gd name="connsiteY17" fmla="*/ 810260 h 3368040"/>
                <a:gd name="connsiteX18" fmla="*/ 1343660 w 3022600"/>
                <a:gd name="connsiteY18" fmla="*/ 734060 h 3368040"/>
                <a:gd name="connsiteX19" fmla="*/ 1465580 w 3022600"/>
                <a:gd name="connsiteY19" fmla="*/ 429260 h 3368040"/>
                <a:gd name="connsiteX20" fmla="*/ 1419860 w 3022600"/>
                <a:gd name="connsiteY20" fmla="*/ 124460 h 3368040"/>
                <a:gd name="connsiteX21" fmla="*/ 1648460 w 3022600"/>
                <a:gd name="connsiteY21" fmla="*/ 2540 h 3368040"/>
                <a:gd name="connsiteX22" fmla="*/ 2044700 w 3022600"/>
                <a:gd name="connsiteY22" fmla="*/ 109220 h 3368040"/>
                <a:gd name="connsiteX23" fmla="*/ 2593340 w 3022600"/>
                <a:gd name="connsiteY23" fmla="*/ 337820 h 3368040"/>
                <a:gd name="connsiteX24" fmla="*/ 2776220 w 3022600"/>
                <a:gd name="connsiteY24" fmla="*/ 855980 h 3368040"/>
                <a:gd name="connsiteX25" fmla="*/ 2791460 w 3022600"/>
                <a:gd name="connsiteY25" fmla="*/ 1160780 h 3368040"/>
                <a:gd name="connsiteX26" fmla="*/ 3004820 w 3022600"/>
                <a:gd name="connsiteY26" fmla="*/ 1435100 h 3368040"/>
                <a:gd name="connsiteX27" fmla="*/ 2898140 w 3022600"/>
                <a:gd name="connsiteY27" fmla="*/ 1907540 h 3368040"/>
                <a:gd name="connsiteX28" fmla="*/ 2837180 w 3022600"/>
                <a:gd name="connsiteY28" fmla="*/ 2349500 h 3368040"/>
                <a:gd name="connsiteX29" fmla="*/ 2578100 w 3022600"/>
                <a:gd name="connsiteY29" fmla="*/ 2882900 h 3368040"/>
                <a:gd name="connsiteX30" fmla="*/ 2440940 w 3022600"/>
                <a:gd name="connsiteY30" fmla="*/ 3081020 h 3368040"/>
                <a:gd name="connsiteX31" fmla="*/ 2425700 w 3022600"/>
                <a:gd name="connsiteY31" fmla="*/ 3340100 h 336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2600" h="3368040">
                  <a:moveTo>
                    <a:pt x="2425700" y="3340100"/>
                  </a:moveTo>
                  <a:cubicBezTo>
                    <a:pt x="2146300" y="3368040"/>
                    <a:pt x="1150620" y="3276600"/>
                    <a:pt x="764540" y="3248660"/>
                  </a:cubicBezTo>
                  <a:cubicBezTo>
                    <a:pt x="378460" y="3220720"/>
                    <a:pt x="218440" y="3228340"/>
                    <a:pt x="109220" y="3172460"/>
                  </a:cubicBezTo>
                  <a:cubicBezTo>
                    <a:pt x="0" y="3116580"/>
                    <a:pt x="93980" y="2984500"/>
                    <a:pt x="109220" y="2913380"/>
                  </a:cubicBezTo>
                  <a:cubicBezTo>
                    <a:pt x="124460" y="2842260"/>
                    <a:pt x="165100" y="2811780"/>
                    <a:pt x="200660" y="2745740"/>
                  </a:cubicBezTo>
                  <a:cubicBezTo>
                    <a:pt x="236220" y="2679700"/>
                    <a:pt x="279400" y="2567940"/>
                    <a:pt x="322580" y="2517140"/>
                  </a:cubicBezTo>
                  <a:cubicBezTo>
                    <a:pt x="365760" y="2466340"/>
                    <a:pt x="444500" y="2489200"/>
                    <a:pt x="459740" y="2440940"/>
                  </a:cubicBezTo>
                  <a:cubicBezTo>
                    <a:pt x="474980" y="2392680"/>
                    <a:pt x="393700" y="2286000"/>
                    <a:pt x="414020" y="2227580"/>
                  </a:cubicBezTo>
                  <a:cubicBezTo>
                    <a:pt x="434340" y="2169160"/>
                    <a:pt x="543560" y="2141220"/>
                    <a:pt x="581660" y="2090420"/>
                  </a:cubicBezTo>
                  <a:cubicBezTo>
                    <a:pt x="619760" y="2039620"/>
                    <a:pt x="627380" y="1958340"/>
                    <a:pt x="642620" y="1922780"/>
                  </a:cubicBezTo>
                  <a:cubicBezTo>
                    <a:pt x="657860" y="1887220"/>
                    <a:pt x="660400" y="1922780"/>
                    <a:pt x="673100" y="1877060"/>
                  </a:cubicBezTo>
                  <a:cubicBezTo>
                    <a:pt x="685800" y="1831340"/>
                    <a:pt x="695960" y="1699260"/>
                    <a:pt x="718820" y="1648460"/>
                  </a:cubicBezTo>
                  <a:cubicBezTo>
                    <a:pt x="741680" y="1597660"/>
                    <a:pt x="812800" y="1615440"/>
                    <a:pt x="810260" y="1572260"/>
                  </a:cubicBezTo>
                  <a:cubicBezTo>
                    <a:pt x="807720" y="1529080"/>
                    <a:pt x="695960" y="1435100"/>
                    <a:pt x="703580" y="1389380"/>
                  </a:cubicBezTo>
                  <a:cubicBezTo>
                    <a:pt x="711200" y="1343660"/>
                    <a:pt x="812800" y="1381760"/>
                    <a:pt x="855980" y="1297940"/>
                  </a:cubicBezTo>
                  <a:cubicBezTo>
                    <a:pt x="899160" y="1214120"/>
                    <a:pt x="932180" y="932180"/>
                    <a:pt x="962660" y="886460"/>
                  </a:cubicBezTo>
                  <a:cubicBezTo>
                    <a:pt x="993140" y="840740"/>
                    <a:pt x="1003300" y="1036320"/>
                    <a:pt x="1038860" y="1023620"/>
                  </a:cubicBezTo>
                  <a:cubicBezTo>
                    <a:pt x="1074420" y="1010920"/>
                    <a:pt x="1125220" y="858520"/>
                    <a:pt x="1176020" y="810260"/>
                  </a:cubicBezTo>
                  <a:cubicBezTo>
                    <a:pt x="1226820" y="762000"/>
                    <a:pt x="1295400" y="797560"/>
                    <a:pt x="1343660" y="734060"/>
                  </a:cubicBezTo>
                  <a:cubicBezTo>
                    <a:pt x="1391920" y="670560"/>
                    <a:pt x="1452880" y="530860"/>
                    <a:pt x="1465580" y="429260"/>
                  </a:cubicBezTo>
                  <a:cubicBezTo>
                    <a:pt x="1478280" y="327660"/>
                    <a:pt x="1389380" y="195580"/>
                    <a:pt x="1419860" y="124460"/>
                  </a:cubicBezTo>
                  <a:cubicBezTo>
                    <a:pt x="1450340" y="53340"/>
                    <a:pt x="1544320" y="5080"/>
                    <a:pt x="1648460" y="2540"/>
                  </a:cubicBezTo>
                  <a:cubicBezTo>
                    <a:pt x="1752600" y="0"/>
                    <a:pt x="1887220" y="53340"/>
                    <a:pt x="2044700" y="109220"/>
                  </a:cubicBezTo>
                  <a:cubicBezTo>
                    <a:pt x="2202180" y="165100"/>
                    <a:pt x="2471420" y="213360"/>
                    <a:pt x="2593340" y="337820"/>
                  </a:cubicBezTo>
                  <a:cubicBezTo>
                    <a:pt x="2715260" y="462280"/>
                    <a:pt x="2743200" y="718820"/>
                    <a:pt x="2776220" y="855980"/>
                  </a:cubicBezTo>
                  <a:cubicBezTo>
                    <a:pt x="2809240" y="993140"/>
                    <a:pt x="2753360" y="1064260"/>
                    <a:pt x="2791460" y="1160780"/>
                  </a:cubicBezTo>
                  <a:cubicBezTo>
                    <a:pt x="2829560" y="1257300"/>
                    <a:pt x="2987040" y="1310640"/>
                    <a:pt x="3004820" y="1435100"/>
                  </a:cubicBezTo>
                  <a:cubicBezTo>
                    <a:pt x="3022600" y="1559560"/>
                    <a:pt x="2926080" y="1755140"/>
                    <a:pt x="2898140" y="1907540"/>
                  </a:cubicBezTo>
                  <a:cubicBezTo>
                    <a:pt x="2870200" y="2059940"/>
                    <a:pt x="2890520" y="2186940"/>
                    <a:pt x="2837180" y="2349500"/>
                  </a:cubicBezTo>
                  <a:cubicBezTo>
                    <a:pt x="2783840" y="2512060"/>
                    <a:pt x="2644140" y="2760980"/>
                    <a:pt x="2578100" y="2882900"/>
                  </a:cubicBezTo>
                  <a:cubicBezTo>
                    <a:pt x="2512060" y="3004820"/>
                    <a:pt x="2466340" y="3009900"/>
                    <a:pt x="2440940" y="3081020"/>
                  </a:cubicBezTo>
                  <a:cubicBezTo>
                    <a:pt x="2415540" y="3152140"/>
                    <a:pt x="2705100" y="3312160"/>
                    <a:pt x="2425700" y="33401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5791200" y="3810000"/>
              <a:ext cx="966044" cy="461665"/>
            </a:xfrm>
            <a:prstGeom prst="rect">
              <a:avLst/>
            </a:prstGeom>
            <a:noFill/>
            <a:ln w="50800">
              <a:noFill/>
            </a:ln>
          </p:spPr>
          <p:txBody>
            <a:bodyPr wrap="square" rtlCol="0">
              <a:spAutoFit/>
            </a:bodyPr>
            <a:lstStyle/>
            <a:p>
              <a:r>
                <a:rPr lang="en-US" sz="2400" b="1" dirty="0" smtClean="0"/>
                <a:t>1805</a:t>
              </a:r>
              <a:endParaRPr lang="en-US" sz="2400" b="1" dirty="0"/>
            </a:p>
          </p:txBody>
        </p:sp>
        <p:sp>
          <p:nvSpPr>
            <p:cNvPr id="51" name="TextBox 50"/>
            <p:cNvSpPr txBox="1"/>
            <p:nvPr/>
          </p:nvSpPr>
          <p:spPr>
            <a:xfrm>
              <a:off x="3200400" y="2514600"/>
              <a:ext cx="966044" cy="461665"/>
            </a:xfrm>
            <a:prstGeom prst="rect">
              <a:avLst/>
            </a:prstGeom>
            <a:noFill/>
            <a:ln w="50800">
              <a:noFill/>
            </a:ln>
          </p:spPr>
          <p:txBody>
            <a:bodyPr wrap="square" rtlCol="0">
              <a:spAutoFit/>
            </a:bodyPr>
            <a:lstStyle/>
            <a:p>
              <a:r>
                <a:rPr lang="en-US" sz="2400" b="1" dirty="0" smtClean="0"/>
                <a:t>1818</a:t>
              </a:r>
              <a:endParaRPr lang="en-US" sz="2400" b="1" dirty="0"/>
            </a:p>
          </p:txBody>
        </p:sp>
        <p:sp>
          <p:nvSpPr>
            <p:cNvPr id="52" name="TextBox 51"/>
            <p:cNvSpPr txBox="1"/>
            <p:nvPr/>
          </p:nvSpPr>
          <p:spPr>
            <a:xfrm>
              <a:off x="4876800" y="4495800"/>
              <a:ext cx="966044" cy="461665"/>
            </a:xfrm>
            <a:prstGeom prst="rect">
              <a:avLst/>
            </a:prstGeom>
            <a:noFill/>
            <a:ln w="50800">
              <a:noFill/>
            </a:ln>
          </p:spPr>
          <p:txBody>
            <a:bodyPr wrap="square" rtlCol="0">
              <a:spAutoFit/>
            </a:bodyPr>
            <a:lstStyle/>
            <a:p>
              <a:r>
                <a:rPr lang="en-US" sz="2400" b="1" dirty="0" smtClean="0"/>
                <a:t>1816</a:t>
              </a:r>
              <a:endParaRPr lang="en-US" sz="2400" b="1" dirty="0"/>
            </a:p>
          </p:txBody>
        </p:sp>
        <p:sp>
          <p:nvSpPr>
            <p:cNvPr id="53" name="TextBox 52"/>
            <p:cNvSpPr txBox="1"/>
            <p:nvPr/>
          </p:nvSpPr>
          <p:spPr>
            <a:xfrm>
              <a:off x="4343400" y="762000"/>
              <a:ext cx="3245747" cy="954107"/>
            </a:xfrm>
            <a:prstGeom prst="rect">
              <a:avLst/>
            </a:prstGeom>
            <a:noFill/>
          </p:spPr>
          <p:txBody>
            <a:bodyPr wrap="square" rtlCol="0">
              <a:spAutoFit/>
            </a:bodyPr>
            <a:lstStyle/>
            <a:p>
              <a:r>
                <a:rPr lang="en-US" sz="2800" b="1" dirty="0" smtClean="0"/>
                <a:t>Chickasaw Cessions</a:t>
              </a:r>
            </a:p>
            <a:p>
              <a:r>
                <a:rPr lang="en-US" sz="2800" b="1" dirty="0" smtClean="0"/>
                <a:t>      1805-1830</a:t>
              </a:r>
              <a:endParaRPr lang="en-US" sz="2800" b="1" dirty="0"/>
            </a:p>
          </p:txBody>
        </p:sp>
        <p:sp>
          <p:nvSpPr>
            <p:cNvPr id="54" name="Freeform 53"/>
            <p:cNvSpPr/>
            <p:nvPr/>
          </p:nvSpPr>
          <p:spPr>
            <a:xfrm>
              <a:off x="1386840" y="4267200"/>
              <a:ext cx="3230880" cy="2364740"/>
            </a:xfrm>
            <a:custGeom>
              <a:avLst/>
              <a:gdLst>
                <a:gd name="connsiteX0" fmla="*/ 744220 w 3502660"/>
                <a:gd name="connsiteY0" fmla="*/ 7620 h 2372360"/>
                <a:gd name="connsiteX1" fmla="*/ 2893060 w 3502660"/>
                <a:gd name="connsiteY1" fmla="*/ 160020 h 2372360"/>
                <a:gd name="connsiteX2" fmla="*/ 3014980 w 3502660"/>
                <a:gd name="connsiteY2" fmla="*/ 175260 h 2372360"/>
                <a:gd name="connsiteX3" fmla="*/ 3304540 w 3502660"/>
                <a:gd name="connsiteY3" fmla="*/ 373380 h 2372360"/>
                <a:gd name="connsiteX4" fmla="*/ 3472180 w 3502660"/>
                <a:gd name="connsiteY4" fmla="*/ 464820 h 2372360"/>
                <a:gd name="connsiteX5" fmla="*/ 3487420 w 3502660"/>
                <a:gd name="connsiteY5" fmla="*/ 678180 h 2372360"/>
                <a:gd name="connsiteX6" fmla="*/ 3456940 w 3502660"/>
                <a:gd name="connsiteY6" fmla="*/ 769620 h 2372360"/>
                <a:gd name="connsiteX7" fmla="*/ 3456940 w 3502660"/>
                <a:gd name="connsiteY7" fmla="*/ 1013460 h 2372360"/>
                <a:gd name="connsiteX8" fmla="*/ 3380740 w 3502660"/>
                <a:gd name="connsiteY8" fmla="*/ 1318260 h 2372360"/>
                <a:gd name="connsiteX9" fmla="*/ 3197860 w 3502660"/>
                <a:gd name="connsiteY9" fmla="*/ 1668780 h 2372360"/>
                <a:gd name="connsiteX10" fmla="*/ 2969260 w 3502660"/>
                <a:gd name="connsiteY10" fmla="*/ 1775460 h 2372360"/>
                <a:gd name="connsiteX11" fmla="*/ 2771140 w 3502660"/>
                <a:gd name="connsiteY11" fmla="*/ 1851660 h 2372360"/>
                <a:gd name="connsiteX12" fmla="*/ 2710180 w 3502660"/>
                <a:gd name="connsiteY12" fmla="*/ 2232660 h 2372360"/>
                <a:gd name="connsiteX13" fmla="*/ 2603500 w 3502660"/>
                <a:gd name="connsiteY13" fmla="*/ 2354580 h 2372360"/>
                <a:gd name="connsiteX14" fmla="*/ 2588260 w 3502660"/>
                <a:gd name="connsiteY14" fmla="*/ 2339340 h 2372360"/>
                <a:gd name="connsiteX15" fmla="*/ 2435860 w 3502660"/>
                <a:gd name="connsiteY15" fmla="*/ 2354580 h 2372360"/>
                <a:gd name="connsiteX16" fmla="*/ 2207260 w 3502660"/>
                <a:gd name="connsiteY16" fmla="*/ 2293620 h 2372360"/>
                <a:gd name="connsiteX17" fmla="*/ 2100580 w 3502660"/>
                <a:gd name="connsiteY17" fmla="*/ 2171700 h 2372360"/>
                <a:gd name="connsiteX18" fmla="*/ 1932940 w 3502660"/>
                <a:gd name="connsiteY18" fmla="*/ 2141220 h 2372360"/>
                <a:gd name="connsiteX19" fmla="*/ 271780 w 3502660"/>
                <a:gd name="connsiteY19" fmla="*/ 800100 h 2372360"/>
                <a:gd name="connsiteX20" fmla="*/ 302260 w 3502660"/>
                <a:gd name="connsiteY20" fmla="*/ 449580 h 2372360"/>
                <a:gd name="connsiteX21" fmla="*/ 393700 w 3502660"/>
                <a:gd name="connsiteY21" fmla="*/ 403860 h 2372360"/>
                <a:gd name="connsiteX22" fmla="*/ 485140 w 3502660"/>
                <a:gd name="connsiteY22" fmla="*/ 297180 h 2372360"/>
                <a:gd name="connsiteX23" fmla="*/ 607060 w 3502660"/>
                <a:gd name="connsiteY23" fmla="*/ 114300 h 2372360"/>
                <a:gd name="connsiteX24" fmla="*/ 744220 w 3502660"/>
                <a:gd name="connsiteY24" fmla="*/ 7620 h 2372360"/>
                <a:gd name="connsiteX0" fmla="*/ 472440 w 3230880"/>
                <a:gd name="connsiteY0" fmla="*/ 7620 h 2372360"/>
                <a:gd name="connsiteX1" fmla="*/ 2621280 w 3230880"/>
                <a:gd name="connsiteY1" fmla="*/ 160020 h 2372360"/>
                <a:gd name="connsiteX2" fmla="*/ 2743200 w 3230880"/>
                <a:gd name="connsiteY2" fmla="*/ 175260 h 2372360"/>
                <a:gd name="connsiteX3" fmla="*/ 3032760 w 3230880"/>
                <a:gd name="connsiteY3" fmla="*/ 373380 h 2372360"/>
                <a:gd name="connsiteX4" fmla="*/ 3200400 w 3230880"/>
                <a:gd name="connsiteY4" fmla="*/ 464820 h 2372360"/>
                <a:gd name="connsiteX5" fmla="*/ 3215640 w 3230880"/>
                <a:gd name="connsiteY5" fmla="*/ 678180 h 2372360"/>
                <a:gd name="connsiteX6" fmla="*/ 3185160 w 3230880"/>
                <a:gd name="connsiteY6" fmla="*/ 769620 h 2372360"/>
                <a:gd name="connsiteX7" fmla="*/ 3185160 w 3230880"/>
                <a:gd name="connsiteY7" fmla="*/ 1013460 h 2372360"/>
                <a:gd name="connsiteX8" fmla="*/ 3108960 w 3230880"/>
                <a:gd name="connsiteY8" fmla="*/ 1318260 h 2372360"/>
                <a:gd name="connsiteX9" fmla="*/ 2926080 w 3230880"/>
                <a:gd name="connsiteY9" fmla="*/ 1668780 h 2372360"/>
                <a:gd name="connsiteX10" fmla="*/ 2697480 w 3230880"/>
                <a:gd name="connsiteY10" fmla="*/ 1775460 h 2372360"/>
                <a:gd name="connsiteX11" fmla="*/ 2499360 w 3230880"/>
                <a:gd name="connsiteY11" fmla="*/ 1851660 h 2372360"/>
                <a:gd name="connsiteX12" fmla="*/ 2438400 w 3230880"/>
                <a:gd name="connsiteY12" fmla="*/ 2232660 h 2372360"/>
                <a:gd name="connsiteX13" fmla="*/ 2331720 w 3230880"/>
                <a:gd name="connsiteY13" fmla="*/ 2354580 h 2372360"/>
                <a:gd name="connsiteX14" fmla="*/ 2316480 w 3230880"/>
                <a:gd name="connsiteY14" fmla="*/ 2339340 h 2372360"/>
                <a:gd name="connsiteX15" fmla="*/ 2164080 w 3230880"/>
                <a:gd name="connsiteY15" fmla="*/ 2354580 h 2372360"/>
                <a:gd name="connsiteX16" fmla="*/ 1935480 w 3230880"/>
                <a:gd name="connsiteY16" fmla="*/ 2293620 h 2372360"/>
                <a:gd name="connsiteX17" fmla="*/ 1828800 w 3230880"/>
                <a:gd name="connsiteY17" fmla="*/ 2171700 h 2372360"/>
                <a:gd name="connsiteX18" fmla="*/ 1661160 w 3230880"/>
                <a:gd name="connsiteY18" fmla="*/ 2141220 h 2372360"/>
                <a:gd name="connsiteX19" fmla="*/ 0 w 3230880"/>
                <a:gd name="connsiteY19" fmla="*/ 800100 h 2372360"/>
                <a:gd name="connsiteX20" fmla="*/ 30480 w 3230880"/>
                <a:gd name="connsiteY20" fmla="*/ 449580 h 2372360"/>
                <a:gd name="connsiteX21" fmla="*/ 121920 w 3230880"/>
                <a:gd name="connsiteY21" fmla="*/ 403860 h 2372360"/>
                <a:gd name="connsiteX22" fmla="*/ 213360 w 3230880"/>
                <a:gd name="connsiteY22" fmla="*/ 297180 h 2372360"/>
                <a:gd name="connsiteX23" fmla="*/ 335280 w 3230880"/>
                <a:gd name="connsiteY23" fmla="*/ 114300 h 2372360"/>
                <a:gd name="connsiteX24" fmla="*/ 472440 w 3230880"/>
                <a:gd name="connsiteY24" fmla="*/ 7620 h 2372360"/>
                <a:gd name="connsiteX0" fmla="*/ 472440 w 3230880"/>
                <a:gd name="connsiteY0" fmla="*/ 0 h 2364740"/>
                <a:gd name="connsiteX1" fmla="*/ 2621280 w 3230880"/>
                <a:gd name="connsiteY1" fmla="*/ 152400 h 2364740"/>
                <a:gd name="connsiteX2" fmla="*/ 2743200 w 3230880"/>
                <a:gd name="connsiteY2" fmla="*/ 167640 h 2364740"/>
                <a:gd name="connsiteX3" fmla="*/ 3032760 w 3230880"/>
                <a:gd name="connsiteY3" fmla="*/ 365760 h 2364740"/>
                <a:gd name="connsiteX4" fmla="*/ 3200400 w 3230880"/>
                <a:gd name="connsiteY4" fmla="*/ 457200 h 2364740"/>
                <a:gd name="connsiteX5" fmla="*/ 3215640 w 3230880"/>
                <a:gd name="connsiteY5" fmla="*/ 670560 h 2364740"/>
                <a:gd name="connsiteX6" fmla="*/ 3185160 w 3230880"/>
                <a:gd name="connsiteY6" fmla="*/ 762000 h 2364740"/>
                <a:gd name="connsiteX7" fmla="*/ 3185160 w 3230880"/>
                <a:gd name="connsiteY7" fmla="*/ 1005840 h 2364740"/>
                <a:gd name="connsiteX8" fmla="*/ 3108960 w 3230880"/>
                <a:gd name="connsiteY8" fmla="*/ 1310640 h 2364740"/>
                <a:gd name="connsiteX9" fmla="*/ 2926080 w 3230880"/>
                <a:gd name="connsiteY9" fmla="*/ 1661160 h 2364740"/>
                <a:gd name="connsiteX10" fmla="*/ 2697480 w 3230880"/>
                <a:gd name="connsiteY10" fmla="*/ 1767840 h 2364740"/>
                <a:gd name="connsiteX11" fmla="*/ 2499360 w 3230880"/>
                <a:gd name="connsiteY11" fmla="*/ 1844040 h 2364740"/>
                <a:gd name="connsiteX12" fmla="*/ 2438400 w 3230880"/>
                <a:gd name="connsiteY12" fmla="*/ 2225040 h 2364740"/>
                <a:gd name="connsiteX13" fmla="*/ 2331720 w 3230880"/>
                <a:gd name="connsiteY13" fmla="*/ 2346960 h 2364740"/>
                <a:gd name="connsiteX14" fmla="*/ 2316480 w 3230880"/>
                <a:gd name="connsiteY14" fmla="*/ 2331720 h 2364740"/>
                <a:gd name="connsiteX15" fmla="*/ 2164080 w 3230880"/>
                <a:gd name="connsiteY15" fmla="*/ 2346960 h 2364740"/>
                <a:gd name="connsiteX16" fmla="*/ 1935480 w 3230880"/>
                <a:gd name="connsiteY16" fmla="*/ 2286000 h 2364740"/>
                <a:gd name="connsiteX17" fmla="*/ 1828800 w 3230880"/>
                <a:gd name="connsiteY17" fmla="*/ 2164080 h 2364740"/>
                <a:gd name="connsiteX18" fmla="*/ 1661160 w 3230880"/>
                <a:gd name="connsiteY18" fmla="*/ 2133600 h 2364740"/>
                <a:gd name="connsiteX19" fmla="*/ 0 w 3230880"/>
                <a:gd name="connsiteY19" fmla="*/ 792480 h 2364740"/>
                <a:gd name="connsiteX20" fmla="*/ 30480 w 3230880"/>
                <a:gd name="connsiteY20" fmla="*/ 441960 h 2364740"/>
                <a:gd name="connsiteX21" fmla="*/ 121920 w 3230880"/>
                <a:gd name="connsiteY21" fmla="*/ 396240 h 2364740"/>
                <a:gd name="connsiteX22" fmla="*/ 213360 w 3230880"/>
                <a:gd name="connsiteY22" fmla="*/ 289560 h 2364740"/>
                <a:gd name="connsiteX23" fmla="*/ 335280 w 3230880"/>
                <a:gd name="connsiteY23" fmla="*/ 106680 h 2364740"/>
                <a:gd name="connsiteX24" fmla="*/ 472440 w 3230880"/>
                <a:gd name="connsiteY24" fmla="*/ 0 h 236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30880" h="2364740">
                  <a:moveTo>
                    <a:pt x="472440" y="0"/>
                  </a:moveTo>
                  <a:cubicBezTo>
                    <a:pt x="853440" y="7620"/>
                    <a:pt x="2242820" y="124460"/>
                    <a:pt x="2621280" y="152400"/>
                  </a:cubicBezTo>
                  <a:cubicBezTo>
                    <a:pt x="2999740" y="180340"/>
                    <a:pt x="2674620" y="132080"/>
                    <a:pt x="2743200" y="167640"/>
                  </a:cubicBezTo>
                  <a:cubicBezTo>
                    <a:pt x="2811780" y="203200"/>
                    <a:pt x="2956560" y="317500"/>
                    <a:pt x="3032760" y="365760"/>
                  </a:cubicBezTo>
                  <a:cubicBezTo>
                    <a:pt x="3108960" y="414020"/>
                    <a:pt x="3169920" y="406400"/>
                    <a:pt x="3200400" y="457200"/>
                  </a:cubicBezTo>
                  <a:cubicBezTo>
                    <a:pt x="3230880" y="508000"/>
                    <a:pt x="3218180" y="619760"/>
                    <a:pt x="3215640" y="670560"/>
                  </a:cubicBezTo>
                  <a:cubicBezTo>
                    <a:pt x="3213100" y="721360"/>
                    <a:pt x="3190240" y="706120"/>
                    <a:pt x="3185160" y="762000"/>
                  </a:cubicBezTo>
                  <a:cubicBezTo>
                    <a:pt x="3180080" y="817880"/>
                    <a:pt x="3197860" y="914400"/>
                    <a:pt x="3185160" y="1005840"/>
                  </a:cubicBezTo>
                  <a:cubicBezTo>
                    <a:pt x="3172460" y="1097280"/>
                    <a:pt x="3152140" y="1201420"/>
                    <a:pt x="3108960" y="1310640"/>
                  </a:cubicBezTo>
                  <a:cubicBezTo>
                    <a:pt x="3065780" y="1419860"/>
                    <a:pt x="2994660" y="1584960"/>
                    <a:pt x="2926080" y="1661160"/>
                  </a:cubicBezTo>
                  <a:cubicBezTo>
                    <a:pt x="2857500" y="1737360"/>
                    <a:pt x="2768600" y="1737360"/>
                    <a:pt x="2697480" y="1767840"/>
                  </a:cubicBezTo>
                  <a:cubicBezTo>
                    <a:pt x="2626360" y="1798320"/>
                    <a:pt x="2542540" y="1767840"/>
                    <a:pt x="2499360" y="1844040"/>
                  </a:cubicBezTo>
                  <a:cubicBezTo>
                    <a:pt x="2456180" y="1920240"/>
                    <a:pt x="2466340" y="2141220"/>
                    <a:pt x="2438400" y="2225040"/>
                  </a:cubicBezTo>
                  <a:cubicBezTo>
                    <a:pt x="2410460" y="2308860"/>
                    <a:pt x="2352040" y="2329180"/>
                    <a:pt x="2331720" y="2346960"/>
                  </a:cubicBezTo>
                  <a:cubicBezTo>
                    <a:pt x="2311400" y="2364740"/>
                    <a:pt x="2344420" y="2331720"/>
                    <a:pt x="2316480" y="2331720"/>
                  </a:cubicBezTo>
                  <a:cubicBezTo>
                    <a:pt x="2288540" y="2331720"/>
                    <a:pt x="2227580" y="2354580"/>
                    <a:pt x="2164080" y="2346960"/>
                  </a:cubicBezTo>
                  <a:cubicBezTo>
                    <a:pt x="2100580" y="2339340"/>
                    <a:pt x="1991360" y="2316480"/>
                    <a:pt x="1935480" y="2286000"/>
                  </a:cubicBezTo>
                  <a:cubicBezTo>
                    <a:pt x="1879600" y="2255520"/>
                    <a:pt x="1874520" y="2189480"/>
                    <a:pt x="1828800" y="2164080"/>
                  </a:cubicBezTo>
                  <a:cubicBezTo>
                    <a:pt x="1783080" y="2138680"/>
                    <a:pt x="1965960" y="2362200"/>
                    <a:pt x="1661160" y="2133600"/>
                  </a:cubicBezTo>
                  <a:cubicBezTo>
                    <a:pt x="1356360" y="1905000"/>
                    <a:pt x="271780" y="1074420"/>
                    <a:pt x="0" y="792480"/>
                  </a:cubicBezTo>
                  <a:cubicBezTo>
                    <a:pt x="154940" y="419100"/>
                    <a:pt x="10160" y="508000"/>
                    <a:pt x="30480" y="441960"/>
                  </a:cubicBezTo>
                  <a:cubicBezTo>
                    <a:pt x="50800" y="375920"/>
                    <a:pt x="91440" y="421640"/>
                    <a:pt x="121920" y="396240"/>
                  </a:cubicBezTo>
                  <a:cubicBezTo>
                    <a:pt x="152400" y="370840"/>
                    <a:pt x="177800" y="337820"/>
                    <a:pt x="213360" y="289560"/>
                  </a:cubicBezTo>
                  <a:cubicBezTo>
                    <a:pt x="248920" y="241300"/>
                    <a:pt x="294640" y="154940"/>
                    <a:pt x="335280" y="106680"/>
                  </a:cubicBezTo>
                  <a:cubicBezTo>
                    <a:pt x="375920" y="58420"/>
                    <a:pt x="152400" y="297180"/>
                    <a:pt x="472440" y="0"/>
                  </a:cubicBezTo>
                  <a:close/>
                </a:path>
              </a:pathLst>
            </a:custGeom>
            <a:solidFill>
              <a:srgbClr val="477BB9"/>
            </a:solidFill>
            <a:ln w="63500">
              <a:solidFill>
                <a:srgbClr val="002060"/>
              </a:solidFill>
            </a:ln>
            <a:effectLst>
              <a:outerShdw dist="50800" dir="90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1371600" y="1036320"/>
              <a:ext cx="5908040" cy="5770880"/>
            </a:xfrm>
            <a:custGeom>
              <a:avLst/>
              <a:gdLst>
                <a:gd name="connsiteX0" fmla="*/ 289560 w 6197600"/>
                <a:gd name="connsiteY0" fmla="*/ 4191000 h 5770880"/>
                <a:gd name="connsiteX1" fmla="*/ 289560 w 6197600"/>
                <a:gd name="connsiteY1" fmla="*/ 4130040 h 5770880"/>
                <a:gd name="connsiteX2" fmla="*/ 335280 w 6197600"/>
                <a:gd name="connsiteY2" fmla="*/ 3657600 h 5770880"/>
                <a:gd name="connsiteX3" fmla="*/ 457200 w 6197600"/>
                <a:gd name="connsiteY3" fmla="*/ 3535680 h 5770880"/>
                <a:gd name="connsiteX4" fmla="*/ 594360 w 6197600"/>
                <a:gd name="connsiteY4" fmla="*/ 3398520 h 5770880"/>
                <a:gd name="connsiteX5" fmla="*/ 731520 w 6197600"/>
                <a:gd name="connsiteY5" fmla="*/ 3230880 h 5770880"/>
                <a:gd name="connsiteX6" fmla="*/ 792480 w 6197600"/>
                <a:gd name="connsiteY6" fmla="*/ 3139440 h 5770880"/>
                <a:gd name="connsiteX7" fmla="*/ 868680 w 6197600"/>
                <a:gd name="connsiteY7" fmla="*/ 3048000 h 5770880"/>
                <a:gd name="connsiteX8" fmla="*/ 883920 w 6197600"/>
                <a:gd name="connsiteY8" fmla="*/ 2819400 h 5770880"/>
                <a:gd name="connsiteX9" fmla="*/ 1005840 w 6197600"/>
                <a:gd name="connsiteY9" fmla="*/ 2590800 h 5770880"/>
                <a:gd name="connsiteX10" fmla="*/ 1066800 w 6197600"/>
                <a:gd name="connsiteY10" fmla="*/ 2438400 h 5770880"/>
                <a:gd name="connsiteX11" fmla="*/ 1188720 w 6197600"/>
                <a:gd name="connsiteY11" fmla="*/ 2194560 h 5770880"/>
                <a:gd name="connsiteX12" fmla="*/ 1310640 w 6197600"/>
                <a:gd name="connsiteY12" fmla="*/ 2057400 h 5770880"/>
                <a:gd name="connsiteX13" fmla="*/ 1356360 w 6197600"/>
                <a:gd name="connsiteY13" fmla="*/ 1920240 h 5770880"/>
                <a:gd name="connsiteX14" fmla="*/ 1432560 w 6197600"/>
                <a:gd name="connsiteY14" fmla="*/ 1706880 h 5770880"/>
                <a:gd name="connsiteX15" fmla="*/ 1463040 w 6197600"/>
                <a:gd name="connsiteY15" fmla="*/ 1447800 h 5770880"/>
                <a:gd name="connsiteX16" fmla="*/ 1584960 w 6197600"/>
                <a:gd name="connsiteY16" fmla="*/ 1295400 h 5770880"/>
                <a:gd name="connsiteX17" fmla="*/ 1615440 w 6197600"/>
                <a:gd name="connsiteY17" fmla="*/ 1066800 h 5770880"/>
                <a:gd name="connsiteX18" fmla="*/ 1676400 w 6197600"/>
                <a:gd name="connsiteY18" fmla="*/ 990600 h 5770880"/>
                <a:gd name="connsiteX19" fmla="*/ 1767840 w 6197600"/>
                <a:gd name="connsiteY19" fmla="*/ 960120 h 5770880"/>
                <a:gd name="connsiteX20" fmla="*/ 1996440 w 6197600"/>
                <a:gd name="connsiteY20" fmla="*/ 777240 h 5770880"/>
                <a:gd name="connsiteX21" fmla="*/ 2011680 w 6197600"/>
                <a:gd name="connsiteY21" fmla="*/ 624840 h 5770880"/>
                <a:gd name="connsiteX22" fmla="*/ 2072640 w 6197600"/>
                <a:gd name="connsiteY22" fmla="*/ 487680 h 5770880"/>
                <a:gd name="connsiteX23" fmla="*/ 2133600 w 6197600"/>
                <a:gd name="connsiteY23" fmla="*/ 167640 h 5770880"/>
                <a:gd name="connsiteX24" fmla="*/ 2270760 w 6197600"/>
                <a:gd name="connsiteY24" fmla="*/ 15240 h 5770880"/>
                <a:gd name="connsiteX25" fmla="*/ 2575560 w 6197600"/>
                <a:gd name="connsiteY25" fmla="*/ 76200 h 5770880"/>
                <a:gd name="connsiteX26" fmla="*/ 2880360 w 6197600"/>
                <a:gd name="connsiteY26" fmla="*/ 243840 h 5770880"/>
                <a:gd name="connsiteX27" fmla="*/ 3246120 w 6197600"/>
                <a:gd name="connsiteY27" fmla="*/ 518160 h 5770880"/>
                <a:gd name="connsiteX28" fmla="*/ 3429000 w 6197600"/>
                <a:gd name="connsiteY28" fmla="*/ 914400 h 5770880"/>
                <a:gd name="connsiteX29" fmla="*/ 3413760 w 6197600"/>
                <a:gd name="connsiteY29" fmla="*/ 1219200 h 5770880"/>
                <a:gd name="connsiteX30" fmla="*/ 3550920 w 6197600"/>
                <a:gd name="connsiteY30" fmla="*/ 1356360 h 5770880"/>
                <a:gd name="connsiteX31" fmla="*/ 3703320 w 6197600"/>
                <a:gd name="connsiteY31" fmla="*/ 1371600 h 5770880"/>
                <a:gd name="connsiteX32" fmla="*/ 3916680 w 6197600"/>
                <a:gd name="connsiteY32" fmla="*/ 1645920 h 5770880"/>
                <a:gd name="connsiteX33" fmla="*/ 4175760 w 6197600"/>
                <a:gd name="connsiteY33" fmla="*/ 1798320 h 5770880"/>
                <a:gd name="connsiteX34" fmla="*/ 4450080 w 6197600"/>
                <a:gd name="connsiteY34" fmla="*/ 1996440 h 5770880"/>
                <a:gd name="connsiteX35" fmla="*/ 4678680 w 6197600"/>
                <a:gd name="connsiteY35" fmla="*/ 2148840 h 5770880"/>
                <a:gd name="connsiteX36" fmla="*/ 5151120 w 6197600"/>
                <a:gd name="connsiteY36" fmla="*/ 2316480 h 5770880"/>
                <a:gd name="connsiteX37" fmla="*/ 5410200 w 6197600"/>
                <a:gd name="connsiteY37" fmla="*/ 2453640 h 5770880"/>
                <a:gd name="connsiteX38" fmla="*/ 5547360 w 6197600"/>
                <a:gd name="connsiteY38" fmla="*/ 2362200 h 5770880"/>
                <a:gd name="connsiteX39" fmla="*/ 5760720 w 6197600"/>
                <a:gd name="connsiteY39" fmla="*/ 2407920 h 5770880"/>
                <a:gd name="connsiteX40" fmla="*/ 6004560 w 6197600"/>
                <a:gd name="connsiteY40" fmla="*/ 2560320 h 5770880"/>
                <a:gd name="connsiteX41" fmla="*/ 6004560 w 6197600"/>
                <a:gd name="connsiteY41" fmla="*/ 2697480 h 5770880"/>
                <a:gd name="connsiteX42" fmla="*/ 6156960 w 6197600"/>
                <a:gd name="connsiteY42" fmla="*/ 2819400 h 5770880"/>
                <a:gd name="connsiteX43" fmla="*/ 6126480 w 6197600"/>
                <a:gd name="connsiteY43" fmla="*/ 3063240 h 5770880"/>
                <a:gd name="connsiteX44" fmla="*/ 5730240 w 6197600"/>
                <a:gd name="connsiteY44" fmla="*/ 3291840 h 5770880"/>
                <a:gd name="connsiteX45" fmla="*/ 5471160 w 6197600"/>
                <a:gd name="connsiteY45" fmla="*/ 3535680 h 5770880"/>
                <a:gd name="connsiteX46" fmla="*/ 5394960 w 6197600"/>
                <a:gd name="connsiteY46" fmla="*/ 3916680 h 5770880"/>
                <a:gd name="connsiteX47" fmla="*/ 5273040 w 6197600"/>
                <a:gd name="connsiteY47" fmla="*/ 4099560 h 5770880"/>
                <a:gd name="connsiteX48" fmla="*/ 5105400 w 6197600"/>
                <a:gd name="connsiteY48" fmla="*/ 4465320 h 5770880"/>
                <a:gd name="connsiteX49" fmla="*/ 4907280 w 6197600"/>
                <a:gd name="connsiteY49" fmla="*/ 4434840 h 5770880"/>
                <a:gd name="connsiteX50" fmla="*/ 4541520 w 6197600"/>
                <a:gd name="connsiteY50" fmla="*/ 4541520 h 5770880"/>
                <a:gd name="connsiteX51" fmla="*/ 4404360 w 6197600"/>
                <a:gd name="connsiteY51" fmla="*/ 4480560 h 5770880"/>
                <a:gd name="connsiteX52" fmla="*/ 4053840 w 6197600"/>
                <a:gd name="connsiteY52" fmla="*/ 4389120 h 5770880"/>
                <a:gd name="connsiteX53" fmla="*/ 3901440 w 6197600"/>
                <a:gd name="connsiteY53" fmla="*/ 4373880 h 5770880"/>
                <a:gd name="connsiteX54" fmla="*/ 3825240 w 6197600"/>
                <a:gd name="connsiteY54" fmla="*/ 4632960 h 5770880"/>
                <a:gd name="connsiteX55" fmla="*/ 3855720 w 6197600"/>
                <a:gd name="connsiteY55" fmla="*/ 4693920 h 5770880"/>
                <a:gd name="connsiteX56" fmla="*/ 3916680 w 6197600"/>
                <a:gd name="connsiteY56" fmla="*/ 4800600 h 5770880"/>
                <a:gd name="connsiteX57" fmla="*/ 3947160 w 6197600"/>
                <a:gd name="connsiteY57" fmla="*/ 4983480 h 5770880"/>
                <a:gd name="connsiteX58" fmla="*/ 3977640 w 6197600"/>
                <a:gd name="connsiteY58" fmla="*/ 5242560 h 5770880"/>
                <a:gd name="connsiteX59" fmla="*/ 3794760 w 6197600"/>
                <a:gd name="connsiteY59" fmla="*/ 5486400 h 5770880"/>
                <a:gd name="connsiteX60" fmla="*/ 3688080 w 6197600"/>
                <a:gd name="connsiteY60" fmla="*/ 5699760 h 5770880"/>
                <a:gd name="connsiteX61" fmla="*/ 2788920 w 6197600"/>
                <a:gd name="connsiteY61" fmla="*/ 5745480 h 5770880"/>
                <a:gd name="connsiteX62" fmla="*/ 2651760 w 6197600"/>
                <a:gd name="connsiteY62" fmla="*/ 5547360 h 5770880"/>
                <a:gd name="connsiteX63" fmla="*/ 2423160 w 6197600"/>
                <a:gd name="connsiteY63" fmla="*/ 5608320 h 5770880"/>
                <a:gd name="connsiteX64" fmla="*/ 2194560 w 6197600"/>
                <a:gd name="connsiteY64" fmla="*/ 5410200 h 5770880"/>
                <a:gd name="connsiteX65" fmla="*/ 2026920 w 6197600"/>
                <a:gd name="connsiteY65" fmla="*/ 5410200 h 5770880"/>
                <a:gd name="connsiteX66" fmla="*/ 289560 w 6197600"/>
                <a:gd name="connsiteY66" fmla="*/ 4191000 h 5770880"/>
                <a:gd name="connsiteX0" fmla="*/ 2019300 w 6189980"/>
                <a:gd name="connsiteY0" fmla="*/ 5410200 h 5770880"/>
                <a:gd name="connsiteX1" fmla="*/ 281940 w 6189980"/>
                <a:gd name="connsiteY1" fmla="*/ 4130040 h 5770880"/>
                <a:gd name="connsiteX2" fmla="*/ 327660 w 6189980"/>
                <a:gd name="connsiteY2" fmla="*/ 3657600 h 5770880"/>
                <a:gd name="connsiteX3" fmla="*/ 449580 w 6189980"/>
                <a:gd name="connsiteY3" fmla="*/ 3535680 h 5770880"/>
                <a:gd name="connsiteX4" fmla="*/ 586740 w 6189980"/>
                <a:gd name="connsiteY4" fmla="*/ 3398520 h 5770880"/>
                <a:gd name="connsiteX5" fmla="*/ 723900 w 6189980"/>
                <a:gd name="connsiteY5" fmla="*/ 3230880 h 5770880"/>
                <a:gd name="connsiteX6" fmla="*/ 784860 w 6189980"/>
                <a:gd name="connsiteY6" fmla="*/ 3139440 h 5770880"/>
                <a:gd name="connsiteX7" fmla="*/ 861060 w 6189980"/>
                <a:gd name="connsiteY7" fmla="*/ 3048000 h 5770880"/>
                <a:gd name="connsiteX8" fmla="*/ 876300 w 6189980"/>
                <a:gd name="connsiteY8" fmla="*/ 2819400 h 5770880"/>
                <a:gd name="connsiteX9" fmla="*/ 998220 w 6189980"/>
                <a:gd name="connsiteY9" fmla="*/ 2590800 h 5770880"/>
                <a:gd name="connsiteX10" fmla="*/ 1059180 w 6189980"/>
                <a:gd name="connsiteY10" fmla="*/ 2438400 h 5770880"/>
                <a:gd name="connsiteX11" fmla="*/ 1181100 w 6189980"/>
                <a:gd name="connsiteY11" fmla="*/ 2194560 h 5770880"/>
                <a:gd name="connsiteX12" fmla="*/ 1303020 w 6189980"/>
                <a:gd name="connsiteY12" fmla="*/ 2057400 h 5770880"/>
                <a:gd name="connsiteX13" fmla="*/ 1348740 w 6189980"/>
                <a:gd name="connsiteY13" fmla="*/ 1920240 h 5770880"/>
                <a:gd name="connsiteX14" fmla="*/ 1424940 w 6189980"/>
                <a:gd name="connsiteY14" fmla="*/ 1706880 h 5770880"/>
                <a:gd name="connsiteX15" fmla="*/ 1455420 w 6189980"/>
                <a:gd name="connsiteY15" fmla="*/ 1447800 h 5770880"/>
                <a:gd name="connsiteX16" fmla="*/ 1577340 w 6189980"/>
                <a:gd name="connsiteY16" fmla="*/ 1295400 h 5770880"/>
                <a:gd name="connsiteX17" fmla="*/ 1607820 w 6189980"/>
                <a:gd name="connsiteY17" fmla="*/ 1066800 h 5770880"/>
                <a:gd name="connsiteX18" fmla="*/ 1668780 w 6189980"/>
                <a:gd name="connsiteY18" fmla="*/ 990600 h 5770880"/>
                <a:gd name="connsiteX19" fmla="*/ 1760220 w 6189980"/>
                <a:gd name="connsiteY19" fmla="*/ 960120 h 5770880"/>
                <a:gd name="connsiteX20" fmla="*/ 1988820 w 6189980"/>
                <a:gd name="connsiteY20" fmla="*/ 777240 h 5770880"/>
                <a:gd name="connsiteX21" fmla="*/ 2004060 w 6189980"/>
                <a:gd name="connsiteY21" fmla="*/ 624840 h 5770880"/>
                <a:gd name="connsiteX22" fmla="*/ 2065020 w 6189980"/>
                <a:gd name="connsiteY22" fmla="*/ 487680 h 5770880"/>
                <a:gd name="connsiteX23" fmla="*/ 2125980 w 6189980"/>
                <a:gd name="connsiteY23" fmla="*/ 167640 h 5770880"/>
                <a:gd name="connsiteX24" fmla="*/ 2263140 w 6189980"/>
                <a:gd name="connsiteY24" fmla="*/ 15240 h 5770880"/>
                <a:gd name="connsiteX25" fmla="*/ 2567940 w 6189980"/>
                <a:gd name="connsiteY25" fmla="*/ 76200 h 5770880"/>
                <a:gd name="connsiteX26" fmla="*/ 2872740 w 6189980"/>
                <a:gd name="connsiteY26" fmla="*/ 243840 h 5770880"/>
                <a:gd name="connsiteX27" fmla="*/ 3238500 w 6189980"/>
                <a:gd name="connsiteY27" fmla="*/ 518160 h 5770880"/>
                <a:gd name="connsiteX28" fmla="*/ 3421380 w 6189980"/>
                <a:gd name="connsiteY28" fmla="*/ 914400 h 5770880"/>
                <a:gd name="connsiteX29" fmla="*/ 3406140 w 6189980"/>
                <a:gd name="connsiteY29" fmla="*/ 1219200 h 5770880"/>
                <a:gd name="connsiteX30" fmla="*/ 3543300 w 6189980"/>
                <a:gd name="connsiteY30" fmla="*/ 1356360 h 5770880"/>
                <a:gd name="connsiteX31" fmla="*/ 3695700 w 6189980"/>
                <a:gd name="connsiteY31" fmla="*/ 1371600 h 5770880"/>
                <a:gd name="connsiteX32" fmla="*/ 3909060 w 6189980"/>
                <a:gd name="connsiteY32" fmla="*/ 1645920 h 5770880"/>
                <a:gd name="connsiteX33" fmla="*/ 4168140 w 6189980"/>
                <a:gd name="connsiteY33" fmla="*/ 1798320 h 5770880"/>
                <a:gd name="connsiteX34" fmla="*/ 4442460 w 6189980"/>
                <a:gd name="connsiteY34" fmla="*/ 1996440 h 5770880"/>
                <a:gd name="connsiteX35" fmla="*/ 4671060 w 6189980"/>
                <a:gd name="connsiteY35" fmla="*/ 2148840 h 5770880"/>
                <a:gd name="connsiteX36" fmla="*/ 5143500 w 6189980"/>
                <a:gd name="connsiteY36" fmla="*/ 2316480 h 5770880"/>
                <a:gd name="connsiteX37" fmla="*/ 5402580 w 6189980"/>
                <a:gd name="connsiteY37" fmla="*/ 2453640 h 5770880"/>
                <a:gd name="connsiteX38" fmla="*/ 5539740 w 6189980"/>
                <a:gd name="connsiteY38" fmla="*/ 2362200 h 5770880"/>
                <a:gd name="connsiteX39" fmla="*/ 5753100 w 6189980"/>
                <a:gd name="connsiteY39" fmla="*/ 2407920 h 5770880"/>
                <a:gd name="connsiteX40" fmla="*/ 5996940 w 6189980"/>
                <a:gd name="connsiteY40" fmla="*/ 2560320 h 5770880"/>
                <a:gd name="connsiteX41" fmla="*/ 5996940 w 6189980"/>
                <a:gd name="connsiteY41" fmla="*/ 2697480 h 5770880"/>
                <a:gd name="connsiteX42" fmla="*/ 6149340 w 6189980"/>
                <a:gd name="connsiteY42" fmla="*/ 2819400 h 5770880"/>
                <a:gd name="connsiteX43" fmla="*/ 6118860 w 6189980"/>
                <a:gd name="connsiteY43" fmla="*/ 3063240 h 5770880"/>
                <a:gd name="connsiteX44" fmla="*/ 5722620 w 6189980"/>
                <a:gd name="connsiteY44" fmla="*/ 3291840 h 5770880"/>
                <a:gd name="connsiteX45" fmla="*/ 5463540 w 6189980"/>
                <a:gd name="connsiteY45" fmla="*/ 3535680 h 5770880"/>
                <a:gd name="connsiteX46" fmla="*/ 5387340 w 6189980"/>
                <a:gd name="connsiteY46" fmla="*/ 3916680 h 5770880"/>
                <a:gd name="connsiteX47" fmla="*/ 5265420 w 6189980"/>
                <a:gd name="connsiteY47" fmla="*/ 4099560 h 5770880"/>
                <a:gd name="connsiteX48" fmla="*/ 5097780 w 6189980"/>
                <a:gd name="connsiteY48" fmla="*/ 4465320 h 5770880"/>
                <a:gd name="connsiteX49" fmla="*/ 4899660 w 6189980"/>
                <a:gd name="connsiteY49" fmla="*/ 4434840 h 5770880"/>
                <a:gd name="connsiteX50" fmla="*/ 4533900 w 6189980"/>
                <a:gd name="connsiteY50" fmla="*/ 4541520 h 5770880"/>
                <a:gd name="connsiteX51" fmla="*/ 4396740 w 6189980"/>
                <a:gd name="connsiteY51" fmla="*/ 4480560 h 5770880"/>
                <a:gd name="connsiteX52" fmla="*/ 4046220 w 6189980"/>
                <a:gd name="connsiteY52" fmla="*/ 4389120 h 5770880"/>
                <a:gd name="connsiteX53" fmla="*/ 3893820 w 6189980"/>
                <a:gd name="connsiteY53" fmla="*/ 4373880 h 5770880"/>
                <a:gd name="connsiteX54" fmla="*/ 3817620 w 6189980"/>
                <a:gd name="connsiteY54" fmla="*/ 4632960 h 5770880"/>
                <a:gd name="connsiteX55" fmla="*/ 3848100 w 6189980"/>
                <a:gd name="connsiteY55" fmla="*/ 4693920 h 5770880"/>
                <a:gd name="connsiteX56" fmla="*/ 3909060 w 6189980"/>
                <a:gd name="connsiteY56" fmla="*/ 4800600 h 5770880"/>
                <a:gd name="connsiteX57" fmla="*/ 3939540 w 6189980"/>
                <a:gd name="connsiteY57" fmla="*/ 4983480 h 5770880"/>
                <a:gd name="connsiteX58" fmla="*/ 3970020 w 6189980"/>
                <a:gd name="connsiteY58" fmla="*/ 5242560 h 5770880"/>
                <a:gd name="connsiteX59" fmla="*/ 3787140 w 6189980"/>
                <a:gd name="connsiteY59" fmla="*/ 5486400 h 5770880"/>
                <a:gd name="connsiteX60" fmla="*/ 3680460 w 6189980"/>
                <a:gd name="connsiteY60" fmla="*/ 5699760 h 5770880"/>
                <a:gd name="connsiteX61" fmla="*/ 2781300 w 6189980"/>
                <a:gd name="connsiteY61" fmla="*/ 5745480 h 5770880"/>
                <a:gd name="connsiteX62" fmla="*/ 2644140 w 6189980"/>
                <a:gd name="connsiteY62" fmla="*/ 5547360 h 5770880"/>
                <a:gd name="connsiteX63" fmla="*/ 2415540 w 6189980"/>
                <a:gd name="connsiteY63" fmla="*/ 5608320 h 5770880"/>
                <a:gd name="connsiteX64" fmla="*/ 2186940 w 6189980"/>
                <a:gd name="connsiteY64" fmla="*/ 5410200 h 5770880"/>
                <a:gd name="connsiteX65" fmla="*/ 2019300 w 6189980"/>
                <a:gd name="connsiteY65" fmla="*/ 5410200 h 5770880"/>
                <a:gd name="connsiteX0" fmla="*/ 1760220 w 5930900"/>
                <a:gd name="connsiteY0" fmla="*/ 5410200 h 5770880"/>
                <a:gd name="connsiteX1" fmla="*/ 22860 w 5930900"/>
                <a:gd name="connsiteY1" fmla="*/ 4130040 h 5770880"/>
                <a:gd name="connsiteX2" fmla="*/ 68580 w 5930900"/>
                <a:gd name="connsiteY2" fmla="*/ 3657600 h 5770880"/>
                <a:gd name="connsiteX3" fmla="*/ 190500 w 5930900"/>
                <a:gd name="connsiteY3" fmla="*/ 3535680 h 5770880"/>
                <a:gd name="connsiteX4" fmla="*/ 327660 w 5930900"/>
                <a:gd name="connsiteY4" fmla="*/ 3398520 h 5770880"/>
                <a:gd name="connsiteX5" fmla="*/ 464820 w 5930900"/>
                <a:gd name="connsiteY5" fmla="*/ 3230880 h 5770880"/>
                <a:gd name="connsiteX6" fmla="*/ 525780 w 5930900"/>
                <a:gd name="connsiteY6" fmla="*/ 3139440 h 5770880"/>
                <a:gd name="connsiteX7" fmla="*/ 601980 w 5930900"/>
                <a:gd name="connsiteY7" fmla="*/ 3048000 h 5770880"/>
                <a:gd name="connsiteX8" fmla="*/ 617220 w 5930900"/>
                <a:gd name="connsiteY8" fmla="*/ 2819400 h 5770880"/>
                <a:gd name="connsiteX9" fmla="*/ 739140 w 5930900"/>
                <a:gd name="connsiteY9" fmla="*/ 2590800 h 5770880"/>
                <a:gd name="connsiteX10" fmla="*/ 800100 w 5930900"/>
                <a:gd name="connsiteY10" fmla="*/ 2438400 h 5770880"/>
                <a:gd name="connsiteX11" fmla="*/ 922020 w 5930900"/>
                <a:gd name="connsiteY11" fmla="*/ 2194560 h 5770880"/>
                <a:gd name="connsiteX12" fmla="*/ 1043940 w 5930900"/>
                <a:gd name="connsiteY12" fmla="*/ 2057400 h 5770880"/>
                <a:gd name="connsiteX13" fmla="*/ 1089660 w 5930900"/>
                <a:gd name="connsiteY13" fmla="*/ 1920240 h 5770880"/>
                <a:gd name="connsiteX14" fmla="*/ 1165860 w 5930900"/>
                <a:gd name="connsiteY14" fmla="*/ 1706880 h 5770880"/>
                <a:gd name="connsiteX15" fmla="*/ 1196340 w 5930900"/>
                <a:gd name="connsiteY15" fmla="*/ 1447800 h 5770880"/>
                <a:gd name="connsiteX16" fmla="*/ 1318260 w 5930900"/>
                <a:gd name="connsiteY16" fmla="*/ 1295400 h 5770880"/>
                <a:gd name="connsiteX17" fmla="*/ 1348740 w 5930900"/>
                <a:gd name="connsiteY17" fmla="*/ 1066800 h 5770880"/>
                <a:gd name="connsiteX18" fmla="*/ 1409700 w 5930900"/>
                <a:gd name="connsiteY18" fmla="*/ 990600 h 5770880"/>
                <a:gd name="connsiteX19" fmla="*/ 1501140 w 5930900"/>
                <a:gd name="connsiteY19" fmla="*/ 960120 h 5770880"/>
                <a:gd name="connsiteX20" fmla="*/ 1729740 w 5930900"/>
                <a:gd name="connsiteY20" fmla="*/ 777240 h 5770880"/>
                <a:gd name="connsiteX21" fmla="*/ 1744980 w 5930900"/>
                <a:gd name="connsiteY21" fmla="*/ 624840 h 5770880"/>
                <a:gd name="connsiteX22" fmla="*/ 1805940 w 5930900"/>
                <a:gd name="connsiteY22" fmla="*/ 487680 h 5770880"/>
                <a:gd name="connsiteX23" fmla="*/ 1866900 w 5930900"/>
                <a:gd name="connsiteY23" fmla="*/ 167640 h 5770880"/>
                <a:gd name="connsiteX24" fmla="*/ 2004060 w 5930900"/>
                <a:gd name="connsiteY24" fmla="*/ 15240 h 5770880"/>
                <a:gd name="connsiteX25" fmla="*/ 2308860 w 5930900"/>
                <a:gd name="connsiteY25" fmla="*/ 76200 h 5770880"/>
                <a:gd name="connsiteX26" fmla="*/ 2613660 w 5930900"/>
                <a:gd name="connsiteY26" fmla="*/ 243840 h 5770880"/>
                <a:gd name="connsiteX27" fmla="*/ 2979420 w 5930900"/>
                <a:gd name="connsiteY27" fmla="*/ 518160 h 5770880"/>
                <a:gd name="connsiteX28" fmla="*/ 3162300 w 5930900"/>
                <a:gd name="connsiteY28" fmla="*/ 914400 h 5770880"/>
                <a:gd name="connsiteX29" fmla="*/ 3147060 w 5930900"/>
                <a:gd name="connsiteY29" fmla="*/ 1219200 h 5770880"/>
                <a:gd name="connsiteX30" fmla="*/ 3284220 w 5930900"/>
                <a:gd name="connsiteY30" fmla="*/ 1356360 h 5770880"/>
                <a:gd name="connsiteX31" fmla="*/ 3436620 w 5930900"/>
                <a:gd name="connsiteY31" fmla="*/ 1371600 h 5770880"/>
                <a:gd name="connsiteX32" fmla="*/ 3649980 w 5930900"/>
                <a:gd name="connsiteY32" fmla="*/ 1645920 h 5770880"/>
                <a:gd name="connsiteX33" fmla="*/ 3909060 w 5930900"/>
                <a:gd name="connsiteY33" fmla="*/ 1798320 h 5770880"/>
                <a:gd name="connsiteX34" fmla="*/ 4183380 w 5930900"/>
                <a:gd name="connsiteY34" fmla="*/ 1996440 h 5770880"/>
                <a:gd name="connsiteX35" fmla="*/ 4411980 w 5930900"/>
                <a:gd name="connsiteY35" fmla="*/ 2148840 h 5770880"/>
                <a:gd name="connsiteX36" fmla="*/ 4884420 w 5930900"/>
                <a:gd name="connsiteY36" fmla="*/ 2316480 h 5770880"/>
                <a:gd name="connsiteX37" fmla="*/ 5143500 w 5930900"/>
                <a:gd name="connsiteY37" fmla="*/ 2453640 h 5770880"/>
                <a:gd name="connsiteX38" fmla="*/ 5280660 w 5930900"/>
                <a:gd name="connsiteY38" fmla="*/ 2362200 h 5770880"/>
                <a:gd name="connsiteX39" fmla="*/ 5494020 w 5930900"/>
                <a:gd name="connsiteY39" fmla="*/ 2407920 h 5770880"/>
                <a:gd name="connsiteX40" fmla="*/ 5737860 w 5930900"/>
                <a:gd name="connsiteY40" fmla="*/ 2560320 h 5770880"/>
                <a:gd name="connsiteX41" fmla="*/ 5737860 w 5930900"/>
                <a:gd name="connsiteY41" fmla="*/ 2697480 h 5770880"/>
                <a:gd name="connsiteX42" fmla="*/ 5890260 w 5930900"/>
                <a:gd name="connsiteY42" fmla="*/ 2819400 h 5770880"/>
                <a:gd name="connsiteX43" fmla="*/ 5859780 w 5930900"/>
                <a:gd name="connsiteY43" fmla="*/ 3063240 h 5770880"/>
                <a:gd name="connsiteX44" fmla="*/ 5463540 w 5930900"/>
                <a:gd name="connsiteY44" fmla="*/ 3291840 h 5770880"/>
                <a:gd name="connsiteX45" fmla="*/ 5204460 w 5930900"/>
                <a:gd name="connsiteY45" fmla="*/ 3535680 h 5770880"/>
                <a:gd name="connsiteX46" fmla="*/ 5128260 w 5930900"/>
                <a:gd name="connsiteY46" fmla="*/ 3916680 h 5770880"/>
                <a:gd name="connsiteX47" fmla="*/ 5006340 w 5930900"/>
                <a:gd name="connsiteY47" fmla="*/ 4099560 h 5770880"/>
                <a:gd name="connsiteX48" fmla="*/ 4838700 w 5930900"/>
                <a:gd name="connsiteY48" fmla="*/ 4465320 h 5770880"/>
                <a:gd name="connsiteX49" fmla="*/ 4640580 w 5930900"/>
                <a:gd name="connsiteY49" fmla="*/ 4434840 h 5770880"/>
                <a:gd name="connsiteX50" fmla="*/ 4274820 w 5930900"/>
                <a:gd name="connsiteY50" fmla="*/ 4541520 h 5770880"/>
                <a:gd name="connsiteX51" fmla="*/ 4137660 w 5930900"/>
                <a:gd name="connsiteY51" fmla="*/ 4480560 h 5770880"/>
                <a:gd name="connsiteX52" fmla="*/ 3787140 w 5930900"/>
                <a:gd name="connsiteY52" fmla="*/ 4389120 h 5770880"/>
                <a:gd name="connsiteX53" fmla="*/ 3634740 w 5930900"/>
                <a:gd name="connsiteY53" fmla="*/ 4373880 h 5770880"/>
                <a:gd name="connsiteX54" fmla="*/ 3558540 w 5930900"/>
                <a:gd name="connsiteY54" fmla="*/ 4632960 h 5770880"/>
                <a:gd name="connsiteX55" fmla="*/ 3589020 w 5930900"/>
                <a:gd name="connsiteY55" fmla="*/ 4693920 h 5770880"/>
                <a:gd name="connsiteX56" fmla="*/ 3649980 w 5930900"/>
                <a:gd name="connsiteY56" fmla="*/ 4800600 h 5770880"/>
                <a:gd name="connsiteX57" fmla="*/ 3680460 w 5930900"/>
                <a:gd name="connsiteY57" fmla="*/ 4983480 h 5770880"/>
                <a:gd name="connsiteX58" fmla="*/ 3710940 w 5930900"/>
                <a:gd name="connsiteY58" fmla="*/ 5242560 h 5770880"/>
                <a:gd name="connsiteX59" fmla="*/ 3528060 w 5930900"/>
                <a:gd name="connsiteY59" fmla="*/ 5486400 h 5770880"/>
                <a:gd name="connsiteX60" fmla="*/ 3421380 w 5930900"/>
                <a:gd name="connsiteY60" fmla="*/ 5699760 h 5770880"/>
                <a:gd name="connsiteX61" fmla="*/ 2522220 w 5930900"/>
                <a:gd name="connsiteY61" fmla="*/ 5745480 h 5770880"/>
                <a:gd name="connsiteX62" fmla="*/ 2385060 w 5930900"/>
                <a:gd name="connsiteY62" fmla="*/ 5547360 h 5770880"/>
                <a:gd name="connsiteX63" fmla="*/ 2156460 w 5930900"/>
                <a:gd name="connsiteY63" fmla="*/ 5608320 h 5770880"/>
                <a:gd name="connsiteX64" fmla="*/ 1927860 w 5930900"/>
                <a:gd name="connsiteY64" fmla="*/ 5410200 h 5770880"/>
                <a:gd name="connsiteX65" fmla="*/ 1760220 w 5930900"/>
                <a:gd name="connsiteY65" fmla="*/ 5410200 h 5770880"/>
                <a:gd name="connsiteX0" fmla="*/ 1737360 w 5908040"/>
                <a:gd name="connsiteY0" fmla="*/ 5410200 h 5770880"/>
                <a:gd name="connsiteX1" fmla="*/ 0 w 5908040"/>
                <a:gd name="connsiteY1" fmla="*/ 4130040 h 5770880"/>
                <a:gd name="connsiteX2" fmla="*/ 45720 w 5908040"/>
                <a:gd name="connsiteY2" fmla="*/ 3657600 h 5770880"/>
                <a:gd name="connsiteX3" fmla="*/ 167640 w 5908040"/>
                <a:gd name="connsiteY3" fmla="*/ 3535680 h 5770880"/>
                <a:gd name="connsiteX4" fmla="*/ 304800 w 5908040"/>
                <a:gd name="connsiteY4" fmla="*/ 3398520 h 5770880"/>
                <a:gd name="connsiteX5" fmla="*/ 441960 w 5908040"/>
                <a:gd name="connsiteY5" fmla="*/ 3230880 h 5770880"/>
                <a:gd name="connsiteX6" fmla="*/ 502920 w 5908040"/>
                <a:gd name="connsiteY6" fmla="*/ 3139440 h 5770880"/>
                <a:gd name="connsiteX7" fmla="*/ 579120 w 5908040"/>
                <a:gd name="connsiteY7" fmla="*/ 3048000 h 5770880"/>
                <a:gd name="connsiteX8" fmla="*/ 594360 w 5908040"/>
                <a:gd name="connsiteY8" fmla="*/ 2819400 h 5770880"/>
                <a:gd name="connsiteX9" fmla="*/ 716280 w 5908040"/>
                <a:gd name="connsiteY9" fmla="*/ 2590800 h 5770880"/>
                <a:gd name="connsiteX10" fmla="*/ 777240 w 5908040"/>
                <a:gd name="connsiteY10" fmla="*/ 2438400 h 5770880"/>
                <a:gd name="connsiteX11" fmla="*/ 899160 w 5908040"/>
                <a:gd name="connsiteY11" fmla="*/ 2194560 h 5770880"/>
                <a:gd name="connsiteX12" fmla="*/ 1021080 w 5908040"/>
                <a:gd name="connsiteY12" fmla="*/ 2057400 h 5770880"/>
                <a:gd name="connsiteX13" fmla="*/ 1066800 w 5908040"/>
                <a:gd name="connsiteY13" fmla="*/ 1920240 h 5770880"/>
                <a:gd name="connsiteX14" fmla="*/ 1143000 w 5908040"/>
                <a:gd name="connsiteY14" fmla="*/ 1706880 h 5770880"/>
                <a:gd name="connsiteX15" fmla="*/ 1173480 w 5908040"/>
                <a:gd name="connsiteY15" fmla="*/ 1447800 h 5770880"/>
                <a:gd name="connsiteX16" fmla="*/ 1295400 w 5908040"/>
                <a:gd name="connsiteY16" fmla="*/ 1295400 h 5770880"/>
                <a:gd name="connsiteX17" fmla="*/ 1325880 w 5908040"/>
                <a:gd name="connsiteY17" fmla="*/ 1066800 h 5770880"/>
                <a:gd name="connsiteX18" fmla="*/ 1386840 w 5908040"/>
                <a:gd name="connsiteY18" fmla="*/ 990600 h 5770880"/>
                <a:gd name="connsiteX19" fmla="*/ 1478280 w 5908040"/>
                <a:gd name="connsiteY19" fmla="*/ 960120 h 5770880"/>
                <a:gd name="connsiteX20" fmla="*/ 1706880 w 5908040"/>
                <a:gd name="connsiteY20" fmla="*/ 777240 h 5770880"/>
                <a:gd name="connsiteX21" fmla="*/ 1722120 w 5908040"/>
                <a:gd name="connsiteY21" fmla="*/ 624840 h 5770880"/>
                <a:gd name="connsiteX22" fmla="*/ 1783080 w 5908040"/>
                <a:gd name="connsiteY22" fmla="*/ 487680 h 5770880"/>
                <a:gd name="connsiteX23" fmla="*/ 1844040 w 5908040"/>
                <a:gd name="connsiteY23" fmla="*/ 167640 h 5770880"/>
                <a:gd name="connsiteX24" fmla="*/ 1981200 w 5908040"/>
                <a:gd name="connsiteY24" fmla="*/ 15240 h 5770880"/>
                <a:gd name="connsiteX25" fmla="*/ 2286000 w 5908040"/>
                <a:gd name="connsiteY25" fmla="*/ 76200 h 5770880"/>
                <a:gd name="connsiteX26" fmla="*/ 2590800 w 5908040"/>
                <a:gd name="connsiteY26" fmla="*/ 243840 h 5770880"/>
                <a:gd name="connsiteX27" fmla="*/ 2956560 w 5908040"/>
                <a:gd name="connsiteY27" fmla="*/ 518160 h 5770880"/>
                <a:gd name="connsiteX28" fmla="*/ 3139440 w 5908040"/>
                <a:gd name="connsiteY28" fmla="*/ 914400 h 5770880"/>
                <a:gd name="connsiteX29" fmla="*/ 3124200 w 5908040"/>
                <a:gd name="connsiteY29" fmla="*/ 1219200 h 5770880"/>
                <a:gd name="connsiteX30" fmla="*/ 3261360 w 5908040"/>
                <a:gd name="connsiteY30" fmla="*/ 1356360 h 5770880"/>
                <a:gd name="connsiteX31" fmla="*/ 3413760 w 5908040"/>
                <a:gd name="connsiteY31" fmla="*/ 1371600 h 5770880"/>
                <a:gd name="connsiteX32" fmla="*/ 3627120 w 5908040"/>
                <a:gd name="connsiteY32" fmla="*/ 1645920 h 5770880"/>
                <a:gd name="connsiteX33" fmla="*/ 3886200 w 5908040"/>
                <a:gd name="connsiteY33" fmla="*/ 1798320 h 5770880"/>
                <a:gd name="connsiteX34" fmla="*/ 4160520 w 5908040"/>
                <a:gd name="connsiteY34" fmla="*/ 1996440 h 5770880"/>
                <a:gd name="connsiteX35" fmla="*/ 4389120 w 5908040"/>
                <a:gd name="connsiteY35" fmla="*/ 2148840 h 5770880"/>
                <a:gd name="connsiteX36" fmla="*/ 4861560 w 5908040"/>
                <a:gd name="connsiteY36" fmla="*/ 2316480 h 5770880"/>
                <a:gd name="connsiteX37" fmla="*/ 5120640 w 5908040"/>
                <a:gd name="connsiteY37" fmla="*/ 2453640 h 5770880"/>
                <a:gd name="connsiteX38" fmla="*/ 5257800 w 5908040"/>
                <a:gd name="connsiteY38" fmla="*/ 2362200 h 5770880"/>
                <a:gd name="connsiteX39" fmla="*/ 5471160 w 5908040"/>
                <a:gd name="connsiteY39" fmla="*/ 2407920 h 5770880"/>
                <a:gd name="connsiteX40" fmla="*/ 5715000 w 5908040"/>
                <a:gd name="connsiteY40" fmla="*/ 2560320 h 5770880"/>
                <a:gd name="connsiteX41" fmla="*/ 5715000 w 5908040"/>
                <a:gd name="connsiteY41" fmla="*/ 2697480 h 5770880"/>
                <a:gd name="connsiteX42" fmla="*/ 5867400 w 5908040"/>
                <a:gd name="connsiteY42" fmla="*/ 2819400 h 5770880"/>
                <a:gd name="connsiteX43" fmla="*/ 5836920 w 5908040"/>
                <a:gd name="connsiteY43" fmla="*/ 3063240 h 5770880"/>
                <a:gd name="connsiteX44" fmla="*/ 5440680 w 5908040"/>
                <a:gd name="connsiteY44" fmla="*/ 3291840 h 5770880"/>
                <a:gd name="connsiteX45" fmla="*/ 5181600 w 5908040"/>
                <a:gd name="connsiteY45" fmla="*/ 3535680 h 5770880"/>
                <a:gd name="connsiteX46" fmla="*/ 5105400 w 5908040"/>
                <a:gd name="connsiteY46" fmla="*/ 3916680 h 5770880"/>
                <a:gd name="connsiteX47" fmla="*/ 4983480 w 5908040"/>
                <a:gd name="connsiteY47" fmla="*/ 4099560 h 5770880"/>
                <a:gd name="connsiteX48" fmla="*/ 4815840 w 5908040"/>
                <a:gd name="connsiteY48" fmla="*/ 4465320 h 5770880"/>
                <a:gd name="connsiteX49" fmla="*/ 4617720 w 5908040"/>
                <a:gd name="connsiteY49" fmla="*/ 4434840 h 5770880"/>
                <a:gd name="connsiteX50" fmla="*/ 4251960 w 5908040"/>
                <a:gd name="connsiteY50" fmla="*/ 4541520 h 5770880"/>
                <a:gd name="connsiteX51" fmla="*/ 4114800 w 5908040"/>
                <a:gd name="connsiteY51" fmla="*/ 4480560 h 5770880"/>
                <a:gd name="connsiteX52" fmla="*/ 3764280 w 5908040"/>
                <a:gd name="connsiteY52" fmla="*/ 4389120 h 5770880"/>
                <a:gd name="connsiteX53" fmla="*/ 3611880 w 5908040"/>
                <a:gd name="connsiteY53" fmla="*/ 4373880 h 5770880"/>
                <a:gd name="connsiteX54" fmla="*/ 3535680 w 5908040"/>
                <a:gd name="connsiteY54" fmla="*/ 4632960 h 5770880"/>
                <a:gd name="connsiteX55" fmla="*/ 3566160 w 5908040"/>
                <a:gd name="connsiteY55" fmla="*/ 4693920 h 5770880"/>
                <a:gd name="connsiteX56" fmla="*/ 3627120 w 5908040"/>
                <a:gd name="connsiteY56" fmla="*/ 4800600 h 5770880"/>
                <a:gd name="connsiteX57" fmla="*/ 3657600 w 5908040"/>
                <a:gd name="connsiteY57" fmla="*/ 4983480 h 5770880"/>
                <a:gd name="connsiteX58" fmla="*/ 3688080 w 5908040"/>
                <a:gd name="connsiteY58" fmla="*/ 5242560 h 5770880"/>
                <a:gd name="connsiteX59" fmla="*/ 3505200 w 5908040"/>
                <a:gd name="connsiteY59" fmla="*/ 5486400 h 5770880"/>
                <a:gd name="connsiteX60" fmla="*/ 3398520 w 5908040"/>
                <a:gd name="connsiteY60" fmla="*/ 5699760 h 5770880"/>
                <a:gd name="connsiteX61" fmla="*/ 2499360 w 5908040"/>
                <a:gd name="connsiteY61" fmla="*/ 5745480 h 5770880"/>
                <a:gd name="connsiteX62" fmla="*/ 2362200 w 5908040"/>
                <a:gd name="connsiteY62" fmla="*/ 5547360 h 5770880"/>
                <a:gd name="connsiteX63" fmla="*/ 2133600 w 5908040"/>
                <a:gd name="connsiteY63" fmla="*/ 5608320 h 5770880"/>
                <a:gd name="connsiteX64" fmla="*/ 1905000 w 5908040"/>
                <a:gd name="connsiteY64" fmla="*/ 5410200 h 5770880"/>
                <a:gd name="connsiteX65" fmla="*/ 1737360 w 5908040"/>
                <a:gd name="connsiteY65" fmla="*/ 5410200 h 577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908040" h="5770880">
                  <a:moveTo>
                    <a:pt x="1737360" y="5410200"/>
                  </a:moveTo>
                  <a:cubicBezTo>
                    <a:pt x="1419860" y="5196840"/>
                    <a:pt x="281940" y="4422140"/>
                    <a:pt x="0" y="4130040"/>
                  </a:cubicBezTo>
                  <a:cubicBezTo>
                    <a:pt x="53340" y="3639820"/>
                    <a:pt x="17780" y="3756660"/>
                    <a:pt x="45720" y="3657600"/>
                  </a:cubicBezTo>
                  <a:cubicBezTo>
                    <a:pt x="73660" y="3558540"/>
                    <a:pt x="167640" y="3535680"/>
                    <a:pt x="167640" y="3535680"/>
                  </a:cubicBezTo>
                  <a:cubicBezTo>
                    <a:pt x="210820" y="3492500"/>
                    <a:pt x="259080" y="3449320"/>
                    <a:pt x="304800" y="3398520"/>
                  </a:cubicBezTo>
                  <a:cubicBezTo>
                    <a:pt x="350520" y="3347720"/>
                    <a:pt x="408940" y="3274060"/>
                    <a:pt x="441960" y="3230880"/>
                  </a:cubicBezTo>
                  <a:cubicBezTo>
                    <a:pt x="474980" y="3187700"/>
                    <a:pt x="480060" y="3169920"/>
                    <a:pt x="502920" y="3139440"/>
                  </a:cubicBezTo>
                  <a:cubicBezTo>
                    <a:pt x="525780" y="3108960"/>
                    <a:pt x="563880" y="3101340"/>
                    <a:pt x="579120" y="3048000"/>
                  </a:cubicBezTo>
                  <a:cubicBezTo>
                    <a:pt x="594360" y="2994660"/>
                    <a:pt x="571500" y="2895600"/>
                    <a:pt x="594360" y="2819400"/>
                  </a:cubicBezTo>
                  <a:cubicBezTo>
                    <a:pt x="617220" y="2743200"/>
                    <a:pt x="685800" y="2654300"/>
                    <a:pt x="716280" y="2590800"/>
                  </a:cubicBezTo>
                  <a:cubicBezTo>
                    <a:pt x="746760" y="2527300"/>
                    <a:pt x="746760" y="2504440"/>
                    <a:pt x="777240" y="2438400"/>
                  </a:cubicBezTo>
                  <a:cubicBezTo>
                    <a:pt x="807720" y="2372360"/>
                    <a:pt x="858520" y="2258060"/>
                    <a:pt x="899160" y="2194560"/>
                  </a:cubicBezTo>
                  <a:cubicBezTo>
                    <a:pt x="939800" y="2131060"/>
                    <a:pt x="993140" y="2103120"/>
                    <a:pt x="1021080" y="2057400"/>
                  </a:cubicBezTo>
                  <a:cubicBezTo>
                    <a:pt x="1049020" y="2011680"/>
                    <a:pt x="1046480" y="1978660"/>
                    <a:pt x="1066800" y="1920240"/>
                  </a:cubicBezTo>
                  <a:cubicBezTo>
                    <a:pt x="1087120" y="1861820"/>
                    <a:pt x="1125220" y="1785620"/>
                    <a:pt x="1143000" y="1706880"/>
                  </a:cubicBezTo>
                  <a:cubicBezTo>
                    <a:pt x="1160780" y="1628140"/>
                    <a:pt x="1148080" y="1516380"/>
                    <a:pt x="1173480" y="1447800"/>
                  </a:cubicBezTo>
                  <a:cubicBezTo>
                    <a:pt x="1198880" y="1379220"/>
                    <a:pt x="1270000" y="1358900"/>
                    <a:pt x="1295400" y="1295400"/>
                  </a:cubicBezTo>
                  <a:cubicBezTo>
                    <a:pt x="1320800" y="1231900"/>
                    <a:pt x="1310640" y="1117600"/>
                    <a:pt x="1325880" y="1066800"/>
                  </a:cubicBezTo>
                  <a:cubicBezTo>
                    <a:pt x="1341120" y="1016000"/>
                    <a:pt x="1361440" y="1008380"/>
                    <a:pt x="1386840" y="990600"/>
                  </a:cubicBezTo>
                  <a:cubicBezTo>
                    <a:pt x="1412240" y="972820"/>
                    <a:pt x="1424940" y="995680"/>
                    <a:pt x="1478280" y="960120"/>
                  </a:cubicBezTo>
                  <a:cubicBezTo>
                    <a:pt x="1531620" y="924560"/>
                    <a:pt x="1666240" y="833120"/>
                    <a:pt x="1706880" y="777240"/>
                  </a:cubicBezTo>
                  <a:cubicBezTo>
                    <a:pt x="1747520" y="721360"/>
                    <a:pt x="1709420" y="673100"/>
                    <a:pt x="1722120" y="624840"/>
                  </a:cubicBezTo>
                  <a:cubicBezTo>
                    <a:pt x="1734820" y="576580"/>
                    <a:pt x="1762760" y="563880"/>
                    <a:pt x="1783080" y="487680"/>
                  </a:cubicBezTo>
                  <a:cubicBezTo>
                    <a:pt x="1803400" y="411480"/>
                    <a:pt x="1811020" y="246380"/>
                    <a:pt x="1844040" y="167640"/>
                  </a:cubicBezTo>
                  <a:cubicBezTo>
                    <a:pt x="1877060" y="88900"/>
                    <a:pt x="1907540" y="30480"/>
                    <a:pt x="1981200" y="15240"/>
                  </a:cubicBezTo>
                  <a:cubicBezTo>
                    <a:pt x="2054860" y="0"/>
                    <a:pt x="2184400" y="38100"/>
                    <a:pt x="2286000" y="76200"/>
                  </a:cubicBezTo>
                  <a:cubicBezTo>
                    <a:pt x="2387600" y="114300"/>
                    <a:pt x="2479040" y="170180"/>
                    <a:pt x="2590800" y="243840"/>
                  </a:cubicBezTo>
                  <a:cubicBezTo>
                    <a:pt x="2702560" y="317500"/>
                    <a:pt x="2865120" y="406400"/>
                    <a:pt x="2956560" y="518160"/>
                  </a:cubicBezTo>
                  <a:cubicBezTo>
                    <a:pt x="3048000" y="629920"/>
                    <a:pt x="3111500" y="797560"/>
                    <a:pt x="3139440" y="914400"/>
                  </a:cubicBezTo>
                  <a:cubicBezTo>
                    <a:pt x="3167380" y="1031240"/>
                    <a:pt x="3103880" y="1145540"/>
                    <a:pt x="3124200" y="1219200"/>
                  </a:cubicBezTo>
                  <a:cubicBezTo>
                    <a:pt x="3144520" y="1292860"/>
                    <a:pt x="3213100" y="1330960"/>
                    <a:pt x="3261360" y="1356360"/>
                  </a:cubicBezTo>
                  <a:cubicBezTo>
                    <a:pt x="3309620" y="1381760"/>
                    <a:pt x="3352800" y="1323340"/>
                    <a:pt x="3413760" y="1371600"/>
                  </a:cubicBezTo>
                  <a:cubicBezTo>
                    <a:pt x="3474720" y="1419860"/>
                    <a:pt x="3548380" y="1574800"/>
                    <a:pt x="3627120" y="1645920"/>
                  </a:cubicBezTo>
                  <a:cubicBezTo>
                    <a:pt x="3705860" y="1717040"/>
                    <a:pt x="3797300" y="1739900"/>
                    <a:pt x="3886200" y="1798320"/>
                  </a:cubicBezTo>
                  <a:cubicBezTo>
                    <a:pt x="3975100" y="1856740"/>
                    <a:pt x="4076700" y="1938020"/>
                    <a:pt x="4160520" y="1996440"/>
                  </a:cubicBezTo>
                  <a:cubicBezTo>
                    <a:pt x="4244340" y="2054860"/>
                    <a:pt x="4272280" y="2095500"/>
                    <a:pt x="4389120" y="2148840"/>
                  </a:cubicBezTo>
                  <a:cubicBezTo>
                    <a:pt x="4505960" y="2202180"/>
                    <a:pt x="4739640" y="2265680"/>
                    <a:pt x="4861560" y="2316480"/>
                  </a:cubicBezTo>
                  <a:cubicBezTo>
                    <a:pt x="4983480" y="2367280"/>
                    <a:pt x="5054600" y="2446020"/>
                    <a:pt x="5120640" y="2453640"/>
                  </a:cubicBezTo>
                  <a:cubicBezTo>
                    <a:pt x="5186680" y="2461260"/>
                    <a:pt x="5199380" y="2369820"/>
                    <a:pt x="5257800" y="2362200"/>
                  </a:cubicBezTo>
                  <a:cubicBezTo>
                    <a:pt x="5316220" y="2354580"/>
                    <a:pt x="5394960" y="2374900"/>
                    <a:pt x="5471160" y="2407920"/>
                  </a:cubicBezTo>
                  <a:cubicBezTo>
                    <a:pt x="5547360" y="2440940"/>
                    <a:pt x="5674360" y="2512060"/>
                    <a:pt x="5715000" y="2560320"/>
                  </a:cubicBezTo>
                  <a:cubicBezTo>
                    <a:pt x="5755640" y="2608580"/>
                    <a:pt x="5689600" y="2654300"/>
                    <a:pt x="5715000" y="2697480"/>
                  </a:cubicBezTo>
                  <a:cubicBezTo>
                    <a:pt x="5740400" y="2740660"/>
                    <a:pt x="5847080" y="2758440"/>
                    <a:pt x="5867400" y="2819400"/>
                  </a:cubicBezTo>
                  <a:cubicBezTo>
                    <a:pt x="5887720" y="2880360"/>
                    <a:pt x="5908040" y="2984500"/>
                    <a:pt x="5836920" y="3063240"/>
                  </a:cubicBezTo>
                  <a:cubicBezTo>
                    <a:pt x="5765800" y="3141980"/>
                    <a:pt x="5549900" y="3213100"/>
                    <a:pt x="5440680" y="3291840"/>
                  </a:cubicBezTo>
                  <a:cubicBezTo>
                    <a:pt x="5331460" y="3370580"/>
                    <a:pt x="5237480" y="3431540"/>
                    <a:pt x="5181600" y="3535680"/>
                  </a:cubicBezTo>
                  <a:cubicBezTo>
                    <a:pt x="5125720" y="3639820"/>
                    <a:pt x="5138420" y="3822700"/>
                    <a:pt x="5105400" y="3916680"/>
                  </a:cubicBezTo>
                  <a:cubicBezTo>
                    <a:pt x="5072380" y="4010660"/>
                    <a:pt x="5031740" y="4008120"/>
                    <a:pt x="4983480" y="4099560"/>
                  </a:cubicBezTo>
                  <a:cubicBezTo>
                    <a:pt x="4935220" y="4191000"/>
                    <a:pt x="4876800" y="4409440"/>
                    <a:pt x="4815840" y="4465320"/>
                  </a:cubicBezTo>
                  <a:cubicBezTo>
                    <a:pt x="4754880" y="4521200"/>
                    <a:pt x="4711700" y="4422140"/>
                    <a:pt x="4617720" y="4434840"/>
                  </a:cubicBezTo>
                  <a:cubicBezTo>
                    <a:pt x="4523740" y="4447540"/>
                    <a:pt x="4335780" y="4533900"/>
                    <a:pt x="4251960" y="4541520"/>
                  </a:cubicBezTo>
                  <a:cubicBezTo>
                    <a:pt x="4168140" y="4549140"/>
                    <a:pt x="4196080" y="4505960"/>
                    <a:pt x="4114800" y="4480560"/>
                  </a:cubicBezTo>
                  <a:cubicBezTo>
                    <a:pt x="4033520" y="4455160"/>
                    <a:pt x="3848100" y="4406900"/>
                    <a:pt x="3764280" y="4389120"/>
                  </a:cubicBezTo>
                  <a:cubicBezTo>
                    <a:pt x="3680460" y="4371340"/>
                    <a:pt x="3649980" y="4333240"/>
                    <a:pt x="3611880" y="4373880"/>
                  </a:cubicBezTo>
                  <a:cubicBezTo>
                    <a:pt x="3573780" y="4414520"/>
                    <a:pt x="3543300" y="4579620"/>
                    <a:pt x="3535680" y="4632960"/>
                  </a:cubicBezTo>
                  <a:cubicBezTo>
                    <a:pt x="3528060" y="4686300"/>
                    <a:pt x="3550920" y="4665980"/>
                    <a:pt x="3566160" y="4693920"/>
                  </a:cubicBezTo>
                  <a:cubicBezTo>
                    <a:pt x="3581400" y="4721860"/>
                    <a:pt x="3611880" y="4752340"/>
                    <a:pt x="3627120" y="4800600"/>
                  </a:cubicBezTo>
                  <a:cubicBezTo>
                    <a:pt x="3642360" y="4848860"/>
                    <a:pt x="3647440" y="4909820"/>
                    <a:pt x="3657600" y="4983480"/>
                  </a:cubicBezTo>
                  <a:cubicBezTo>
                    <a:pt x="3667760" y="5057140"/>
                    <a:pt x="3713480" y="5158740"/>
                    <a:pt x="3688080" y="5242560"/>
                  </a:cubicBezTo>
                  <a:cubicBezTo>
                    <a:pt x="3662680" y="5326380"/>
                    <a:pt x="3553460" y="5410200"/>
                    <a:pt x="3505200" y="5486400"/>
                  </a:cubicBezTo>
                  <a:cubicBezTo>
                    <a:pt x="3456940" y="5562600"/>
                    <a:pt x="3566160" y="5656580"/>
                    <a:pt x="3398520" y="5699760"/>
                  </a:cubicBezTo>
                  <a:cubicBezTo>
                    <a:pt x="3230880" y="5742940"/>
                    <a:pt x="2672080" y="5770880"/>
                    <a:pt x="2499360" y="5745480"/>
                  </a:cubicBezTo>
                  <a:cubicBezTo>
                    <a:pt x="2326640" y="5720080"/>
                    <a:pt x="2423160" y="5570220"/>
                    <a:pt x="2362200" y="5547360"/>
                  </a:cubicBezTo>
                  <a:cubicBezTo>
                    <a:pt x="2301240" y="5524500"/>
                    <a:pt x="2209800" y="5631180"/>
                    <a:pt x="2133600" y="5608320"/>
                  </a:cubicBezTo>
                  <a:cubicBezTo>
                    <a:pt x="2057400" y="5585460"/>
                    <a:pt x="1971040" y="5443220"/>
                    <a:pt x="1905000" y="5410200"/>
                  </a:cubicBezTo>
                  <a:cubicBezTo>
                    <a:pt x="1838960" y="5377180"/>
                    <a:pt x="2054860" y="5623560"/>
                    <a:pt x="1737360" y="5410200"/>
                  </a:cubicBezTo>
                  <a:close/>
                </a:path>
              </a:pathLst>
            </a:custGeom>
            <a:noFill/>
            <a:ln w="76200">
              <a:solidFill>
                <a:srgbClr val="FF0000"/>
              </a:solidFill>
              <a:prstDash val="sysDot"/>
            </a:ln>
            <a:effectLst>
              <a:outerShdw dist="50800" dir="96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533400" y="774809"/>
            <a:ext cx="7927848" cy="6134566"/>
            <a:chOff x="533400" y="774809"/>
            <a:chExt cx="7927848" cy="6134566"/>
          </a:xfrm>
        </p:grpSpPr>
        <p:grpSp>
          <p:nvGrpSpPr>
            <p:cNvPr id="8" name="Group 41"/>
            <p:cNvGrpSpPr>
              <a:grpSpLocks noChangeAspect="1"/>
            </p:cNvGrpSpPr>
            <p:nvPr/>
          </p:nvGrpSpPr>
          <p:grpSpPr>
            <a:xfrm>
              <a:off x="533400" y="774809"/>
              <a:ext cx="7927848" cy="6083192"/>
              <a:chOff x="0" y="1244905"/>
              <a:chExt cx="7315200" cy="5613095"/>
            </a:xfrm>
          </p:grpSpPr>
          <p:pic>
            <p:nvPicPr>
              <p:cNvPr id="21" name="Picture 20"/>
              <p:cNvPicPr>
                <a:picLocks noChangeAspect="1" noChangeArrowheads="1"/>
              </p:cNvPicPr>
              <p:nvPr/>
            </p:nvPicPr>
            <p:blipFill>
              <a:blip r:embed="rId3"/>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22" name="Rectangle 21"/>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sp>
          <p:nvSpPr>
            <p:cNvPr id="24" name="Freeform 23"/>
            <p:cNvSpPr/>
            <p:nvPr/>
          </p:nvSpPr>
          <p:spPr>
            <a:xfrm>
              <a:off x="3687711" y="2438400"/>
              <a:ext cx="1348232" cy="967822"/>
            </a:xfrm>
            <a:custGeom>
              <a:avLst/>
              <a:gdLst>
                <a:gd name="connsiteX0" fmla="*/ 1430694 w 2684106"/>
                <a:gd name="connsiteY0" fmla="*/ 192832 h 1926772"/>
                <a:gd name="connsiteX1" fmla="*/ 1654628 w 2684106"/>
                <a:gd name="connsiteY1" fmla="*/ 314130 h 1926772"/>
                <a:gd name="connsiteX2" fmla="*/ 1747934 w 2684106"/>
                <a:gd name="connsiteY2" fmla="*/ 360783 h 1926772"/>
                <a:gd name="connsiteX3" fmla="*/ 1934547 w 2684106"/>
                <a:gd name="connsiteY3" fmla="*/ 258147 h 1926772"/>
                <a:gd name="connsiteX4" fmla="*/ 2093167 w 2684106"/>
                <a:gd name="connsiteY4" fmla="*/ 267477 h 1926772"/>
                <a:gd name="connsiteX5" fmla="*/ 2121159 w 2684106"/>
                <a:gd name="connsiteY5" fmla="*/ 146179 h 1926772"/>
                <a:gd name="connsiteX6" fmla="*/ 2233126 w 2684106"/>
                <a:gd name="connsiteY6" fmla="*/ 6220 h 1926772"/>
                <a:gd name="connsiteX7" fmla="*/ 2279779 w 2684106"/>
                <a:gd name="connsiteY7" fmla="*/ 108857 h 1926772"/>
                <a:gd name="connsiteX8" fmla="*/ 2587690 w 2684106"/>
                <a:gd name="connsiteY8" fmla="*/ 164840 h 1926772"/>
                <a:gd name="connsiteX9" fmla="*/ 2606351 w 2684106"/>
                <a:gd name="connsiteY9" fmla="*/ 295469 h 1926772"/>
                <a:gd name="connsiteX10" fmla="*/ 2597020 w 2684106"/>
                <a:gd name="connsiteY10" fmla="*/ 463420 h 1926772"/>
                <a:gd name="connsiteX11" fmla="*/ 2680996 w 2684106"/>
                <a:gd name="connsiteY11" fmla="*/ 556726 h 1926772"/>
                <a:gd name="connsiteX12" fmla="*/ 2578359 w 2684106"/>
                <a:gd name="connsiteY12" fmla="*/ 622040 h 1926772"/>
                <a:gd name="connsiteX13" fmla="*/ 2541037 w 2684106"/>
                <a:gd name="connsiteY13" fmla="*/ 836645 h 1926772"/>
                <a:gd name="connsiteX14" fmla="*/ 2419739 w 2684106"/>
                <a:gd name="connsiteY14" fmla="*/ 808653 h 1926772"/>
                <a:gd name="connsiteX15" fmla="*/ 2354424 w 2684106"/>
                <a:gd name="connsiteY15" fmla="*/ 976604 h 1926772"/>
                <a:gd name="connsiteX16" fmla="*/ 2382416 w 2684106"/>
                <a:gd name="connsiteY16" fmla="*/ 1107232 h 1926772"/>
                <a:gd name="connsiteX17" fmla="*/ 2279779 w 2684106"/>
                <a:gd name="connsiteY17" fmla="*/ 1144555 h 1926772"/>
                <a:gd name="connsiteX18" fmla="*/ 2317102 w 2684106"/>
                <a:gd name="connsiteY18" fmla="*/ 1284514 h 1926772"/>
                <a:gd name="connsiteX19" fmla="*/ 2354424 w 2684106"/>
                <a:gd name="connsiteY19" fmla="*/ 1452465 h 1926772"/>
                <a:gd name="connsiteX20" fmla="*/ 2233126 w 2684106"/>
                <a:gd name="connsiteY20" fmla="*/ 1536440 h 1926772"/>
                <a:gd name="connsiteX21" fmla="*/ 2167812 w 2684106"/>
                <a:gd name="connsiteY21" fmla="*/ 1704392 h 1926772"/>
                <a:gd name="connsiteX22" fmla="*/ 1990530 w 2684106"/>
                <a:gd name="connsiteY22" fmla="*/ 1723053 h 1926772"/>
                <a:gd name="connsiteX23" fmla="*/ 1878563 w 2684106"/>
                <a:gd name="connsiteY23" fmla="*/ 1704392 h 1926772"/>
                <a:gd name="connsiteX24" fmla="*/ 1859902 w 2684106"/>
                <a:gd name="connsiteY24" fmla="*/ 1741714 h 1926772"/>
                <a:gd name="connsiteX25" fmla="*/ 1822579 w 2684106"/>
                <a:gd name="connsiteY25" fmla="*/ 1769706 h 1926772"/>
                <a:gd name="connsiteX26" fmla="*/ 1579983 w 2684106"/>
                <a:gd name="connsiteY26" fmla="*/ 1844351 h 1926772"/>
                <a:gd name="connsiteX27" fmla="*/ 1533330 w 2684106"/>
                <a:gd name="connsiteY27" fmla="*/ 1918996 h 1926772"/>
                <a:gd name="connsiteX28" fmla="*/ 1421363 w 2684106"/>
                <a:gd name="connsiteY28" fmla="*/ 1797698 h 1926772"/>
                <a:gd name="connsiteX29" fmla="*/ 1356049 w 2684106"/>
                <a:gd name="connsiteY29" fmla="*/ 1788367 h 1926772"/>
                <a:gd name="connsiteX30" fmla="*/ 1178767 w 2684106"/>
                <a:gd name="connsiteY30" fmla="*/ 1807028 h 1926772"/>
                <a:gd name="connsiteX31" fmla="*/ 1020147 w 2684106"/>
                <a:gd name="connsiteY31" fmla="*/ 1853681 h 1926772"/>
                <a:gd name="connsiteX32" fmla="*/ 908179 w 2684106"/>
                <a:gd name="connsiteY32" fmla="*/ 1825689 h 1926772"/>
                <a:gd name="connsiteX33" fmla="*/ 674914 w 2684106"/>
                <a:gd name="connsiteY33" fmla="*/ 1741714 h 1926772"/>
                <a:gd name="connsiteX34" fmla="*/ 497632 w 2684106"/>
                <a:gd name="connsiteY34" fmla="*/ 1723053 h 1926772"/>
                <a:gd name="connsiteX35" fmla="*/ 422988 w 2684106"/>
                <a:gd name="connsiteY35" fmla="*/ 1620416 h 1926772"/>
                <a:gd name="connsiteX36" fmla="*/ 394996 w 2684106"/>
                <a:gd name="connsiteY36" fmla="*/ 1461796 h 1926772"/>
                <a:gd name="connsiteX37" fmla="*/ 217714 w 2684106"/>
                <a:gd name="connsiteY37" fmla="*/ 1443134 h 1926772"/>
                <a:gd name="connsiteX38" fmla="*/ 143069 w 2684106"/>
                <a:gd name="connsiteY38" fmla="*/ 1573763 h 1926772"/>
                <a:gd name="connsiteX39" fmla="*/ 68424 w 2684106"/>
                <a:gd name="connsiteY39" fmla="*/ 1536440 h 1926772"/>
                <a:gd name="connsiteX40" fmla="*/ 124408 w 2684106"/>
                <a:gd name="connsiteY40" fmla="*/ 1443134 h 1926772"/>
                <a:gd name="connsiteX41" fmla="*/ 115077 w 2684106"/>
                <a:gd name="connsiteY41" fmla="*/ 1396481 h 1926772"/>
                <a:gd name="connsiteX42" fmla="*/ 3110 w 2684106"/>
                <a:gd name="connsiteY42" fmla="*/ 1377820 h 1926772"/>
                <a:gd name="connsiteX43" fmla="*/ 96416 w 2684106"/>
                <a:gd name="connsiteY43" fmla="*/ 1135224 h 1926772"/>
                <a:gd name="connsiteX44" fmla="*/ 208383 w 2684106"/>
                <a:gd name="connsiteY44" fmla="*/ 1228530 h 1926772"/>
                <a:gd name="connsiteX45" fmla="*/ 348343 w 2684106"/>
                <a:gd name="connsiteY45" fmla="*/ 1331167 h 1926772"/>
                <a:gd name="connsiteX46" fmla="*/ 385665 w 2684106"/>
                <a:gd name="connsiteY46" fmla="*/ 1181877 h 1926772"/>
                <a:gd name="connsiteX47" fmla="*/ 422988 w 2684106"/>
                <a:gd name="connsiteY47" fmla="*/ 1181877 h 1926772"/>
                <a:gd name="connsiteX48" fmla="*/ 581608 w 2684106"/>
                <a:gd name="connsiteY48" fmla="*/ 1004596 h 1926772"/>
                <a:gd name="connsiteX49" fmla="*/ 684245 w 2684106"/>
                <a:gd name="connsiteY49" fmla="*/ 827314 h 1926772"/>
                <a:gd name="connsiteX50" fmla="*/ 758890 w 2684106"/>
                <a:gd name="connsiteY50" fmla="*/ 724677 h 1926772"/>
                <a:gd name="connsiteX51" fmla="*/ 814873 w 2684106"/>
                <a:gd name="connsiteY51" fmla="*/ 566057 h 1926772"/>
                <a:gd name="connsiteX52" fmla="*/ 908179 w 2684106"/>
                <a:gd name="connsiteY52" fmla="*/ 678024 h 1926772"/>
                <a:gd name="connsiteX53" fmla="*/ 954832 w 2684106"/>
                <a:gd name="connsiteY53" fmla="*/ 538065 h 1926772"/>
                <a:gd name="connsiteX54" fmla="*/ 1020147 w 2684106"/>
                <a:gd name="connsiteY54" fmla="*/ 575387 h 1926772"/>
                <a:gd name="connsiteX55" fmla="*/ 1057469 w 2684106"/>
                <a:gd name="connsiteY55" fmla="*/ 519404 h 1926772"/>
                <a:gd name="connsiteX56" fmla="*/ 1104122 w 2684106"/>
                <a:gd name="connsiteY56" fmla="*/ 603379 h 1926772"/>
                <a:gd name="connsiteX57" fmla="*/ 1216090 w 2684106"/>
                <a:gd name="connsiteY57" fmla="*/ 500743 h 1926772"/>
                <a:gd name="connsiteX58" fmla="*/ 1346718 w 2684106"/>
                <a:gd name="connsiteY58" fmla="*/ 407436 h 1926772"/>
                <a:gd name="connsiteX59" fmla="*/ 1402702 w 2684106"/>
                <a:gd name="connsiteY59" fmla="*/ 239485 h 1926772"/>
                <a:gd name="connsiteX60" fmla="*/ 1430694 w 2684106"/>
                <a:gd name="connsiteY60" fmla="*/ 192832 h 192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84106" h="1926772">
                  <a:moveTo>
                    <a:pt x="1430694" y="192832"/>
                  </a:moveTo>
                  <a:cubicBezTo>
                    <a:pt x="1472682" y="205273"/>
                    <a:pt x="1601755" y="286138"/>
                    <a:pt x="1654628" y="314130"/>
                  </a:cubicBezTo>
                  <a:cubicBezTo>
                    <a:pt x="1707501" y="342122"/>
                    <a:pt x="1701281" y="370113"/>
                    <a:pt x="1747934" y="360783"/>
                  </a:cubicBezTo>
                  <a:cubicBezTo>
                    <a:pt x="1794587" y="351453"/>
                    <a:pt x="1877008" y="273698"/>
                    <a:pt x="1934547" y="258147"/>
                  </a:cubicBezTo>
                  <a:cubicBezTo>
                    <a:pt x="1992086" y="242596"/>
                    <a:pt x="2062065" y="286138"/>
                    <a:pt x="2093167" y="267477"/>
                  </a:cubicBezTo>
                  <a:cubicBezTo>
                    <a:pt x="2124269" y="248816"/>
                    <a:pt x="2097833" y="189722"/>
                    <a:pt x="2121159" y="146179"/>
                  </a:cubicBezTo>
                  <a:cubicBezTo>
                    <a:pt x="2144485" y="102636"/>
                    <a:pt x="2206690" y="12440"/>
                    <a:pt x="2233126" y="6220"/>
                  </a:cubicBezTo>
                  <a:cubicBezTo>
                    <a:pt x="2259562" y="0"/>
                    <a:pt x="2220685" y="82420"/>
                    <a:pt x="2279779" y="108857"/>
                  </a:cubicBezTo>
                  <a:cubicBezTo>
                    <a:pt x="2338873" y="135294"/>
                    <a:pt x="2533261" y="133738"/>
                    <a:pt x="2587690" y="164840"/>
                  </a:cubicBezTo>
                  <a:cubicBezTo>
                    <a:pt x="2642119" y="195942"/>
                    <a:pt x="2604796" y="245706"/>
                    <a:pt x="2606351" y="295469"/>
                  </a:cubicBezTo>
                  <a:cubicBezTo>
                    <a:pt x="2607906" y="345232"/>
                    <a:pt x="2584579" y="419877"/>
                    <a:pt x="2597020" y="463420"/>
                  </a:cubicBezTo>
                  <a:cubicBezTo>
                    <a:pt x="2609461" y="506963"/>
                    <a:pt x="2684106" y="530289"/>
                    <a:pt x="2680996" y="556726"/>
                  </a:cubicBezTo>
                  <a:cubicBezTo>
                    <a:pt x="2677886" y="583163"/>
                    <a:pt x="2601685" y="575387"/>
                    <a:pt x="2578359" y="622040"/>
                  </a:cubicBezTo>
                  <a:cubicBezTo>
                    <a:pt x="2555033" y="668693"/>
                    <a:pt x="2567474" y="805543"/>
                    <a:pt x="2541037" y="836645"/>
                  </a:cubicBezTo>
                  <a:cubicBezTo>
                    <a:pt x="2514600" y="867747"/>
                    <a:pt x="2450841" y="785327"/>
                    <a:pt x="2419739" y="808653"/>
                  </a:cubicBezTo>
                  <a:cubicBezTo>
                    <a:pt x="2388637" y="831979"/>
                    <a:pt x="2360645" y="926841"/>
                    <a:pt x="2354424" y="976604"/>
                  </a:cubicBezTo>
                  <a:cubicBezTo>
                    <a:pt x="2348204" y="1026367"/>
                    <a:pt x="2394857" y="1079240"/>
                    <a:pt x="2382416" y="1107232"/>
                  </a:cubicBezTo>
                  <a:cubicBezTo>
                    <a:pt x="2369975" y="1135224"/>
                    <a:pt x="2290665" y="1115008"/>
                    <a:pt x="2279779" y="1144555"/>
                  </a:cubicBezTo>
                  <a:cubicBezTo>
                    <a:pt x="2268893" y="1174102"/>
                    <a:pt x="2304661" y="1233196"/>
                    <a:pt x="2317102" y="1284514"/>
                  </a:cubicBezTo>
                  <a:cubicBezTo>
                    <a:pt x="2329543" y="1335832"/>
                    <a:pt x="2368420" y="1410477"/>
                    <a:pt x="2354424" y="1452465"/>
                  </a:cubicBezTo>
                  <a:cubicBezTo>
                    <a:pt x="2340428" y="1494453"/>
                    <a:pt x="2264228" y="1494452"/>
                    <a:pt x="2233126" y="1536440"/>
                  </a:cubicBezTo>
                  <a:cubicBezTo>
                    <a:pt x="2202024" y="1578428"/>
                    <a:pt x="2208245" y="1673290"/>
                    <a:pt x="2167812" y="1704392"/>
                  </a:cubicBezTo>
                  <a:cubicBezTo>
                    <a:pt x="2127379" y="1735494"/>
                    <a:pt x="2038738" y="1723053"/>
                    <a:pt x="1990530" y="1723053"/>
                  </a:cubicBezTo>
                  <a:cubicBezTo>
                    <a:pt x="1942322" y="1723053"/>
                    <a:pt x="1900334" y="1701282"/>
                    <a:pt x="1878563" y="1704392"/>
                  </a:cubicBezTo>
                  <a:cubicBezTo>
                    <a:pt x="1856792" y="1707502"/>
                    <a:pt x="1869233" y="1730828"/>
                    <a:pt x="1859902" y="1741714"/>
                  </a:cubicBezTo>
                  <a:cubicBezTo>
                    <a:pt x="1850571" y="1752600"/>
                    <a:pt x="1869232" y="1752600"/>
                    <a:pt x="1822579" y="1769706"/>
                  </a:cubicBezTo>
                  <a:cubicBezTo>
                    <a:pt x="1775926" y="1786812"/>
                    <a:pt x="1628191" y="1819469"/>
                    <a:pt x="1579983" y="1844351"/>
                  </a:cubicBezTo>
                  <a:cubicBezTo>
                    <a:pt x="1531775" y="1869233"/>
                    <a:pt x="1559767" y="1926772"/>
                    <a:pt x="1533330" y="1918996"/>
                  </a:cubicBezTo>
                  <a:cubicBezTo>
                    <a:pt x="1506893" y="1911221"/>
                    <a:pt x="1450910" y="1819469"/>
                    <a:pt x="1421363" y="1797698"/>
                  </a:cubicBezTo>
                  <a:cubicBezTo>
                    <a:pt x="1391816" y="1775927"/>
                    <a:pt x="1396482" y="1786812"/>
                    <a:pt x="1356049" y="1788367"/>
                  </a:cubicBezTo>
                  <a:cubicBezTo>
                    <a:pt x="1315616" y="1789922"/>
                    <a:pt x="1234751" y="1796142"/>
                    <a:pt x="1178767" y="1807028"/>
                  </a:cubicBezTo>
                  <a:cubicBezTo>
                    <a:pt x="1122783" y="1817914"/>
                    <a:pt x="1065245" y="1850571"/>
                    <a:pt x="1020147" y="1853681"/>
                  </a:cubicBezTo>
                  <a:cubicBezTo>
                    <a:pt x="975049" y="1856791"/>
                    <a:pt x="965718" y="1844350"/>
                    <a:pt x="908179" y="1825689"/>
                  </a:cubicBezTo>
                  <a:cubicBezTo>
                    <a:pt x="850640" y="1807028"/>
                    <a:pt x="743338" y="1758820"/>
                    <a:pt x="674914" y="1741714"/>
                  </a:cubicBezTo>
                  <a:cubicBezTo>
                    <a:pt x="606490" y="1724608"/>
                    <a:pt x="539620" y="1743269"/>
                    <a:pt x="497632" y="1723053"/>
                  </a:cubicBezTo>
                  <a:cubicBezTo>
                    <a:pt x="455644" y="1702837"/>
                    <a:pt x="440094" y="1663959"/>
                    <a:pt x="422988" y="1620416"/>
                  </a:cubicBezTo>
                  <a:cubicBezTo>
                    <a:pt x="405882" y="1576873"/>
                    <a:pt x="429208" y="1491343"/>
                    <a:pt x="394996" y="1461796"/>
                  </a:cubicBezTo>
                  <a:cubicBezTo>
                    <a:pt x="360784" y="1432249"/>
                    <a:pt x="259702" y="1424473"/>
                    <a:pt x="217714" y="1443134"/>
                  </a:cubicBezTo>
                  <a:cubicBezTo>
                    <a:pt x="175726" y="1461795"/>
                    <a:pt x="167951" y="1558212"/>
                    <a:pt x="143069" y="1573763"/>
                  </a:cubicBezTo>
                  <a:cubicBezTo>
                    <a:pt x="118187" y="1589314"/>
                    <a:pt x="71534" y="1558211"/>
                    <a:pt x="68424" y="1536440"/>
                  </a:cubicBezTo>
                  <a:cubicBezTo>
                    <a:pt x="65314" y="1514669"/>
                    <a:pt x="116633" y="1466461"/>
                    <a:pt x="124408" y="1443134"/>
                  </a:cubicBezTo>
                  <a:cubicBezTo>
                    <a:pt x="132184" y="1419808"/>
                    <a:pt x="135293" y="1407367"/>
                    <a:pt x="115077" y="1396481"/>
                  </a:cubicBezTo>
                  <a:cubicBezTo>
                    <a:pt x="94861" y="1385595"/>
                    <a:pt x="6220" y="1421363"/>
                    <a:pt x="3110" y="1377820"/>
                  </a:cubicBezTo>
                  <a:cubicBezTo>
                    <a:pt x="0" y="1334277"/>
                    <a:pt x="62204" y="1160106"/>
                    <a:pt x="96416" y="1135224"/>
                  </a:cubicBezTo>
                  <a:cubicBezTo>
                    <a:pt x="130628" y="1110342"/>
                    <a:pt x="166395" y="1195873"/>
                    <a:pt x="208383" y="1228530"/>
                  </a:cubicBezTo>
                  <a:cubicBezTo>
                    <a:pt x="250371" y="1261187"/>
                    <a:pt x="318796" y="1338942"/>
                    <a:pt x="348343" y="1331167"/>
                  </a:cubicBezTo>
                  <a:cubicBezTo>
                    <a:pt x="377890" y="1323392"/>
                    <a:pt x="373224" y="1206759"/>
                    <a:pt x="385665" y="1181877"/>
                  </a:cubicBezTo>
                  <a:cubicBezTo>
                    <a:pt x="398106" y="1156995"/>
                    <a:pt x="390331" y="1211424"/>
                    <a:pt x="422988" y="1181877"/>
                  </a:cubicBezTo>
                  <a:cubicBezTo>
                    <a:pt x="455645" y="1152330"/>
                    <a:pt x="538065" y="1063690"/>
                    <a:pt x="581608" y="1004596"/>
                  </a:cubicBezTo>
                  <a:cubicBezTo>
                    <a:pt x="625151" y="945502"/>
                    <a:pt x="654698" y="873967"/>
                    <a:pt x="684245" y="827314"/>
                  </a:cubicBezTo>
                  <a:cubicBezTo>
                    <a:pt x="713792" y="780661"/>
                    <a:pt x="737119" y="768220"/>
                    <a:pt x="758890" y="724677"/>
                  </a:cubicBezTo>
                  <a:cubicBezTo>
                    <a:pt x="780661" y="681134"/>
                    <a:pt x="789992" y="573832"/>
                    <a:pt x="814873" y="566057"/>
                  </a:cubicBezTo>
                  <a:cubicBezTo>
                    <a:pt x="839754" y="558282"/>
                    <a:pt x="884853" y="682689"/>
                    <a:pt x="908179" y="678024"/>
                  </a:cubicBezTo>
                  <a:cubicBezTo>
                    <a:pt x="931505" y="673359"/>
                    <a:pt x="936171" y="555171"/>
                    <a:pt x="954832" y="538065"/>
                  </a:cubicBezTo>
                  <a:cubicBezTo>
                    <a:pt x="973493" y="520959"/>
                    <a:pt x="1003041" y="578497"/>
                    <a:pt x="1020147" y="575387"/>
                  </a:cubicBezTo>
                  <a:cubicBezTo>
                    <a:pt x="1037253" y="572277"/>
                    <a:pt x="1043473" y="514739"/>
                    <a:pt x="1057469" y="519404"/>
                  </a:cubicBezTo>
                  <a:cubicBezTo>
                    <a:pt x="1071465" y="524069"/>
                    <a:pt x="1077685" y="606489"/>
                    <a:pt x="1104122" y="603379"/>
                  </a:cubicBezTo>
                  <a:cubicBezTo>
                    <a:pt x="1130559" y="600269"/>
                    <a:pt x="1175657" y="533400"/>
                    <a:pt x="1216090" y="500743"/>
                  </a:cubicBezTo>
                  <a:cubicBezTo>
                    <a:pt x="1256523" y="468086"/>
                    <a:pt x="1315616" y="450979"/>
                    <a:pt x="1346718" y="407436"/>
                  </a:cubicBezTo>
                  <a:cubicBezTo>
                    <a:pt x="1377820" y="363893"/>
                    <a:pt x="1391816" y="276807"/>
                    <a:pt x="1402702" y="239485"/>
                  </a:cubicBezTo>
                  <a:cubicBezTo>
                    <a:pt x="1413588" y="202163"/>
                    <a:pt x="1388706" y="180391"/>
                    <a:pt x="1430694" y="192832"/>
                  </a:cubicBezTo>
                  <a:close/>
                </a:path>
              </a:pathLst>
            </a:custGeom>
            <a:solidFill>
              <a:srgbClr val="DC690A"/>
            </a:solidFill>
            <a:ln w="63500">
              <a:solidFill>
                <a:schemeClr val="accent6">
                  <a:lumMod val="50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a:spLocks noChangeAspect="1"/>
            </p:cNvSpPr>
            <p:nvPr/>
          </p:nvSpPr>
          <p:spPr>
            <a:xfrm>
              <a:off x="3733800" y="3352800"/>
              <a:ext cx="812869" cy="1371600"/>
            </a:xfrm>
            <a:custGeom>
              <a:avLst/>
              <a:gdLst>
                <a:gd name="connsiteX0" fmla="*/ 749300 w 1104900"/>
                <a:gd name="connsiteY0" fmla="*/ 121920 h 1864360"/>
                <a:gd name="connsiteX1" fmla="*/ 474980 w 1104900"/>
                <a:gd name="connsiteY1" fmla="*/ 0 h 1864360"/>
                <a:gd name="connsiteX2" fmla="*/ 292100 w 1104900"/>
                <a:gd name="connsiteY2" fmla="*/ 121920 h 1864360"/>
                <a:gd name="connsiteX3" fmla="*/ 322580 w 1104900"/>
                <a:gd name="connsiteY3" fmla="*/ 182880 h 1864360"/>
                <a:gd name="connsiteX4" fmla="*/ 261620 w 1104900"/>
                <a:gd name="connsiteY4" fmla="*/ 335280 h 1864360"/>
                <a:gd name="connsiteX5" fmla="*/ 124460 w 1104900"/>
                <a:gd name="connsiteY5" fmla="*/ 487680 h 1864360"/>
                <a:gd name="connsiteX6" fmla="*/ 139700 w 1104900"/>
                <a:gd name="connsiteY6" fmla="*/ 609600 h 1864360"/>
                <a:gd name="connsiteX7" fmla="*/ 17780 w 1104900"/>
                <a:gd name="connsiteY7" fmla="*/ 731520 h 1864360"/>
                <a:gd name="connsiteX8" fmla="*/ 33020 w 1104900"/>
                <a:gd name="connsiteY8" fmla="*/ 944880 h 1864360"/>
                <a:gd name="connsiteX9" fmla="*/ 185420 w 1104900"/>
                <a:gd name="connsiteY9" fmla="*/ 1143000 h 1864360"/>
                <a:gd name="connsiteX10" fmla="*/ 185420 w 1104900"/>
                <a:gd name="connsiteY10" fmla="*/ 1310640 h 1864360"/>
                <a:gd name="connsiteX11" fmla="*/ 353060 w 1104900"/>
                <a:gd name="connsiteY11" fmla="*/ 1402080 h 1864360"/>
                <a:gd name="connsiteX12" fmla="*/ 429260 w 1104900"/>
                <a:gd name="connsiteY12" fmla="*/ 1356360 h 1864360"/>
                <a:gd name="connsiteX13" fmla="*/ 993140 w 1104900"/>
                <a:gd name="connsiteY13" fmla="*/ 1813560 h 1864360"/>
                <a:gd name="connsiteX14" fmla="*/ 1038860 w 1104900"/>
                <a:gd name="connsiteY14" fmla="*/ 1661160 h 1864360"/>
                <a:gd name="connsiteX15" fmla="*/ 1038860 w 1104900"/>
                <a:gd name="connsiteY15" fmla="*/ 1539240 h 1864360"/>
                <a:gd name="connsiteX16" fmla="*/ 1099820 w 1104900"/>
                <a:gd name="connsiteY16" fmla="*/ 1341120 h 1864360"/>
                <a:gd name="connsiteX17" fmla="*/ 1069340 w 1104900"/>
                <a:gd name="connsiteY17" fmla="*/ 1158240 h 1864360"/>
                <a:gd name="connsiteX18" fmla="*/ 993140 w 1104900"/>
                <a:gd name="connsiteY18" fmla="*/ 944880 h 1864360"/>
                <a:gd name="connsiteX19" fmla="*/ 886460 w 1104900"/>
                <a:gd name="connsiteY19" fmla="*/ 701040 h 1864360"/>
                <a:gd name="connsiteX20" fmla="*/ 810260 w 1104900"/>
                <a:gd name="connsiteY20" fmla="*/ 259080 h 1864360"/>
                <a:gd name="connsiteX21" fmla="*/ 749300 w 1104900"/>
                <a:gd name="connsiteY21" fmla="*/ 121920 h 18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4900" h="1864360">
                  <a:moveTo>
                    <a:pt x="749300" y="121920"/>
                  </a:moveTo>
                  <a:cubicBezTo>
                    <a:pt x="693420" y="78740"/>
                    <a:pt x="551180" y="0"/>
                    <a:pt x="474980" y="0"/>
                  </a:cubicBezTo>
                  <a:cubicBezTo>
                    <a:pt x="398780" y="0"/>
                    <a:pt x="317500" y="91440"/>
                    <a:pt x="292100" y="121920"/>
                  </a:cubicBezTo>
                  <a:cubicBezTo>
                    <a:pt x="266700" y="152400"/>
                    <a:pt x="327660" y="147320"/>
                    <a:pt x="322580" y="182880"/>
                  </a:cubicBezTo>
                  <a:cubicBezTo>
                    <a:pt x="317500" y="218440"/>
                    <a:pt x="294640" y="284480"/>
                    <a:pt x="261620" y="335280"/>
                  </a:cubicBezTo>
                  <a:cubicBezTo>
                    <a:pt x="228600" y="386080"/>
                    <a:pt x="144780" y="441960"/>
                    <a:pt x="124460" y="487680"/>
                  </a:cubicBezTo>
                  <a:cubicBezTo>
                    <a:pt x="104140" y="533400"/>
                    <a:pt x="157480" y="568960"/>
                    <a:pt x="139700" y="609600"/>
                  </a:cubicBezTo>
                  <a:cubicBezTo>
                    <a:pt x="121920" y="650240"/>
                    <a:pt x="35560" y="675640"/>
                    <a:pt x="17780" y="731520"/>
                  </a:cubicBezTo>
                  <a:cubicBezTo>
                    <a:pt x="0" y="787400"/>
                    <a:pt x="5080" y="876300"/>
                    <a:pt x="33020" y="944880"/>
                  </a:cubicBezTo>
                  <a:cubicBezTo>
                    <a:pt x="60960" y="1013460"/>
                    <a:pt x="160020" y="1082040"/>
                    <a:pt x="185420" y="1143000"/>
                  </a:cubicBezTo>
                  <a:cubicBezTo>
                    <a:pt x="210820" y="1203960"/>
                    <a:pt x="157480" y="1267460"/>
                    <a:pt x="185420" y="1310640"/>
                  </a:cubicBezTo>
                  <a:cubicBezTo>
                    <a:pt x="213360" y="1353820"/>
                    <a:pt x="312420" y="1394460"/>
                    <a:pt x="353060" y="1402080"/>
                  </a:cubicBezTo>
                  <a:cubicBezTo>
                    <a:pt x="393700" y="1409700"/>
                    <a:pt x="322580" y="1287780"/>
                    <a:pt x="429260" y="1356360"/>
                  </a:cubicBezTo>
                  <a:cubicBezTo>
                    <a:pt x="535940" y="1424940"/>
                    <a:pt x="891540" y="1762760"/>
                    <a:pt x="993140" y="1813560"/>
                  </a:cubicBezTo>
                  <a:cubicBezTo>
                    <a:pt x="1094740" y="1864360"/>
                    <a:pt x="1031240" y="1706880"/>
                    <a:pt x="1038860" y="1661160"/>
                  </a:cubicBezTo>
                  <a:cubicBezTo>
                    <a:pt x="1046480" y="1615440"/>
                    <a:pt x="1028700" y="1592580"/>
                    <a:pt x="1038860" y="1539240"/>
                  </a:cubicBezTo>
                  <a:cubicBezTo>
                    <a:pt x="1049020" y="1485900"/>
                    <a:pt x="1094740" y="1404620"/>
                    <a:pt x="1099820" y="1341120"/>
                  </a:cubicBezTo>
                  <a:cubicBezTo>
                    <a:pt x="1104900" y="1277620"/>
                    <a:pt x="1087120" y="1224280"/>
                    <a:pt x="1069340" y="1158240"/>
                  </a:cubicBezTo>
                  <a:cubicBezTo>
                    <a:pt x="1051560" y="1092200"/>
                    <a:pt x="1023620" y="1021080"/>
                    <a:pt x="993140" y="944880"/>
                  </a:cubicBezTo>
                  <a:cubicBezTo>
                    <a:pt x="962660" y="868680"/>
                    <a:pt x="916940" y="815340"/>
                    <a:pt x="886460" y="701040"/>
                  </a:cubicBezTo>
                  <a:cubicBezTo>
                    <a:pt x="855980" y="586740"/>
                    <a:pt x="828040" y="360680"/>
                    <a:pt x="810260" y="259080"/>
                  </a:cubicBezTo>
                  <a:cubicBezTo>
                    <a:pt x="792480" y="157480"/>
                    <a:pt x="805180" y="165100"/>
                    <a:pt x="749300" y="121920"/>
                  </a:cubicBezTo>
                  <a:close/>
                </a:path>
              </a:pathLst>
            </a:custGeom>
            <a:solidFill>
              <a:srgbClr val="FF66CC"/>
            </a:solidFill>
            <a:ln w="50800">
              <a:solidFill>
                <a:schemeClr val="tx1">
                  <a:alpha val="75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6"/>
          <p:cNvGrpSpPr/>
          <p:nvPr/>
        </p:nvGrpSpPr>
        <p:grpSpPr>
          <a:xfrm>
            <a:off x="1201903" y="1752600"/>
            <a:ext cx="2475019" cy="1826029"/>
            <a:chOff x="1163111" y="1219200"/>
            <a:chExt cx="2475019" cy="1826029"/>
          </a:xfrm>
        </p:grpSpPr>
        <p:sp>
          <p:nvSpPr>
            <p:cNvPr id="45" name="Freeform 44"/>
            <p:cNvSpPr/>
            <p:nvPr/>
          </p:nvSpPr>
          <p:spPr>
            <a:xfrm>
              <a:off x="1981199" y="1219200"/>
              <a:ext cx="1656931" cy="1826029"/>
            </a:xfrm>
            <a:custGeom>
              <a:avLst/>
              <a:gdLst>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26" fmla="*/ 651164 w 1332808"/>
                <a:gd name="connsiteY26" fmla="*/ 0 h 1848196"/>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2438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269077 w 1332808"/>
                <a:gd name="connsiteY8" fmla="*/ 13840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5738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56931"/>
                <a:gd name="connsiteY0" fmla="*/ 60960 h 1826029"/>
                <a:gd name="connsiteX1" fmla="*/ 850670 w 1656931"/>
                <a:gd name="connsiteY1" fmla="*/ 44335 h 1826029"/>
                <a:gd name="connsiteX2" fmla="*/ 1033550 w 1656931"/>
                <a:gd name="connsiteY2" fmla="*/ 60960 h 1826029"/>
                <a:gd name="connsiteX3" fmla="*/ 1183179 w 1656931"/>
                <a:gd name="connsiteY3" fmla="*/ 410095 h 1826029"/>
                <a:gd name="connsiteX4" fmla="*/ 1166553 w 1656931"/>
                <a:gd name="connsiteY4" fmla="*/ 559724 h 1826029"/>
                <a:gd name="connsiteX5" fmla="*/ 1149928 w 1656931"/>
                <a:gd name="connsiteY5" fmla="*/ 892233 h 1826029"/>
                <a:gd name="connsiteX6" fmla="*/ 1050175 w 1656931"/>
                <a:gd name="connsiteY6" fmla="*/ 942109 h 1826029"/>
                <a:gd name="connsiteX7" fmla="*/ 1000299 w 1656931"/>
                <a:gd name="connsiteY7" fmla="*/ 1058487 h 1826029"/>
                <a:gd name="connsiteX8" fmla="*/ 1269077 w 1656931"/>
                <a:gd name="connsiteY8" fmla="*/ 1384069 h 1826029"/>
                <a:gd name="connsiteX9" fmla="*/ 1402080 w 1656931"/>
                <a:gd name="connsiteY9" fmla="*/ 1507375 h 1826029"/>
                <a:gd name="connsiteX10" fmla="*/ 1631531 w 1656931"/>
                <a:gd name="connsiteY10" fmla="*/ 1588513 h 1826029"/>
                <a:gd name="connsiteX11" fmla="*/ 1249680 w 1656931"/>
                <a:gd name="connsiteY11" fmla="*/ 1740131 h 1826029"/>
                <a:gd name="connsiteX12" fmla="*/ 967048 w 1656931"/>
                <a:gd name="connsiteY12" fmla="*/ 1823258 h 1826029"/>
                <a:gd name="connsiteX13" fmla="*/ 584662 w 1656931"/>
                <a:gd name="connsiteY13" fmla="*/ 1723506 h 1826029"/>
                <a:gd name="connsiteX14" fmla="*/ 185651 w 1656931"/>
                <a:gd name="connsiteY14" fmla="*/ 1573876 h 1826029"/>
                <a:gd name="connsiteX15" fmla="*/ 2771 w 1656931"/>
                <a:gd name="connsiteY15" fmla="*/ 1424247 h 1826029"/>
                <a:gd name="connsiteX16" fmla="*/ 202277 w 1656931"/>
                <a:gd name="connsiteY16" fmla="*/ 1174866 h 1826029"/>
                <a:gd name="connsiteX17" fmla="*/ 268779 w 1656931"/>
                <a:gd name="connsiteY17" fmla="*/ 892233 h 1826029"/>
                <a:gd name="connsiteX18" fmla="*/ 351906 w 1656931"/>
                <a:gd name="connsiteY18" fmla="*/ 642851 h 1826029"/>
                <a:gd name="connsiteX19" fmla="*/ 418408 w 1656931"/>
                <a:gd name="connsiteY19" fmla="*/ 426720 h 1826029"/>
                <a:gd name="connsiteX20" fmla="*/ 451659 w 1656931"/>
                <a:gd name="connsiteY20" fmla="*/ 320040 h 1826029"/>
                <a:gd name="connsiteX21" fmla="*/ 558339 w 1656931"/>
                <a:gd name="connsiteY21" fmla="*/ 277091 h 1826029"/>
                <a:gd name="connsiteX22" fmla="*/ 617913 w 1656931"/>
                <a:gd name="connsiteY22" fmla="*/ 77586 h 1826029"/>
                <a:gd name="connsiteX23" fmla="*/ 684415 w 1656931"/>
                <a:gd name="connsiteY23" fmla="*/ 27709 h 1826029"/>
                <a:gd name="connsiteX24" fmla="*/ 883920 w 1656931"/>
                <a:gd name="connsiteY24" fmla="*/ 60960 h 1826029"/>
                <a:gd name="connsiteX25" fmla="*/ 917171 w 1656931"/>
                <a:gd name="connsiteY25" fmla="*/ 60960 h 18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56931" h="1826029">
                  <a:moveTo>
                    <a:pt x="917171" y="60960"/>
                  </a:moveTo>
                  <a:lnTo>
                    <a:pt x="850670" y="44335"/>
                  </a:lnTo>
                  <a:cubicBezTo>
                    <a:pt x="914401" y="58190"/>
                    <a:pt x="978132" y="0"/>
                    <a:pt x="1033550" y="60960"/>
                  </a:cubicBezTo>
                  <a:cubicBezTo>
                    <a:pt x="1088968" y="121920"/>
                    <a:pt x="1161012" y="326968"/>
                    <a:pt x="1183179" y="410095"/>
                  </a:cubicBezTo>
                  <a:cubicBezTo>
                    <a:pt x="1205346" y="493222"/>
                    <a:pt x="1172095" y="479368"/>
                    <a:pt x="1166553" y="559724"/>
                  </a:cubicBezTo>
                  <a:cubicBezTo>
                    <a:pt x="1161011" y="640080"/>
                    <a:pt x="1169324" y="828502"/>
                    <a:pt x="1149928" y="892233"/>
                  </a:cubicBezTo>
                  <a:cubicBezTo>
                    <a:pt x="1130532" y="955964"/>
                    <a:pt x="1075113" y="914400"/>
                    <a:pt x="1050175" y="942109"/>
                  </a:cubicBezTo>
                  <a:cubicBezTo>
                    <a:pt x="1025237" y="969818"/>
                    <a:pt x="963815" y="984827"/>
                    <a:pt x="1000299" y="1058487"/>
                  </a:cubicBezTo>
                  <a:cubicBezTo>
                    <a:pt x="1036783" y="1132147"/>
                    <a:pt x="1202114" y="1309254"/>
                    <a:pt x="1269077" y="1384069"/>
                  </a:cubicBezTo>
                  <a:cubicBezTo>
                    <a:pt x="1336040" y="1458884"/>
                    <a:pt x="1341671" y="1473301"/>
                    <a:pt x="1402080" y="1507375"/>
                  </a:cubicBezTo>
                  <a:cubicBezTo>
                    <a:pt x="1462489" y="1541449"/>
                    <a:pt x="1656931" y="1549720"/>
                    <a:pt x="1631531" y="1588513"/>
                  </a:cubicBezTo>
                  <a:cubicBezTo>
                    <a:pt x="1606131" y="1627306"/>
                    <a:pt x="1360427" y="1701007"/>
                    <a:pt x="1249680" y="1740131"/>
                  </a:cubicBezTo>
                  <a:cubicBezTo>
                    <a:pt x="1138933" y="1779255"/>
                    <a:pt x="1077884" y="1826029"/>
                    <a:pt x="967048" y="1823258"/>
                  </a:cubicBezTo>
                  <a:cubicBezTo>
                    <a:pt x="856212" y="1820487"/>
                    <a:pt x="714895" y="1765070"/>
                    <a:pt x="584662" y="1723506"/>
                  </a:cubicBezTo>
                  <a:cubicBezTo>
                    <a:pt x="454429" y="1681942"/>
                    <a:pt x="282633" y="1623753"/>
                    <a:pt x="185651" y="1573876"/>
                  </a:cubicBezTo>
                  <a:cubicBezTo>
                    <a:pt x="88669" y="1524000"/>
                    <a:pt x="0" y="1490749"/>
                    <a:pt x="2771" y="1424247"/>
                  </a:cubicBezTo>
                  <a:cubicBezTo>
                    <a:pt x="5542" y="1357745"/>
                    <a:pt x="157942" y="1263535"/>
                    <a:pt x="202277" y="1174866"/>
                  </a:cubicBezTo>
                  <a:cubicBezTo>
                    <a:pt x="246612" y="1086197"/>
                    <a:pt x="243841" y="980902"/>
                    <a:pt x="268779" y="892233"/>
                  </a:cubicBezTo>
                  <a:cubicBezTo>
                    <a:pt x="293717" y="803564"/>
                    <a:pt x="326968" y="720437"/>
                    <a:pt x="351906" y="642851"/>
                  </a:cubicBezTo>
                  <a:cubicBezTo>
                    <a:pt x="376844" y="565266"/>
                    <a:pt x="401783" y="480522"/>
                    <a:pt x="418408" y="426720"/>
                  </a:cubicBezTo>
                  <a:cubicBezTo>
                    <a:pt x="435034" y="372918"/>
                    <a:pt x="428337" y="344978"/>
                    <a:pt x="451659" y="320040"/>
                  </a:cubicBezTo>
                  <a:cubicBezTo>
                    <a:pt x="474981" y="295102"/>
                    <a:pt x="530630" y="317500"/>
                    <a:pt x="558339" y="277091"/>
                  </a:cubicBezTo>
                  <a:cubicBezTo>
                    <a:pt x="586048" y="236682"/>
                    <a:pt x="596900" y="119150"/>
                    <a:pt x="617913" y="77586"/>
                  </a:cubicBezTo>
                  <a:cubicBezTo>
                    <a:pt x="638926" y="36022"/>
                    <a:pt x="640081" y="30480"/>
                    <a:pt x="684415" y="27709"/>
                  </a:cubicBezTo>
                  <a:cubicBezTo>
                    <a:pt x="728749" y="24938"/>
                    <a:pt x="845127" y="55418"/>
                    <a:pt x="883920" y="60960"/>
                  </a:cubicBezTo>
                  <a:cubicBezTo>
                    <a:pt x="922713" y="66502"/>
                    <a:pt x="944880" y="69273"/>
                    <a:pt x="917171" y="60960"/>
                  </a:cubicBezTo>
                  <a:close/>
                </a:path>
              </a:pathLst>
            </a:custGeom>
            <a:solidFill>
              <a:srgbClr val="00B0F0">
                <a:alpha val="70000"/>
              </a:srgb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45"/>
            <p:cNvSpPr/>
            <p:nvPr/>
          </p:nvSpPr>
          <p:spPr>
            <a:xfrm>
              <a:off x="1163111" y="1524000"/>
              <a:ext cx="1998497" cy="523220"/>
            </a:xfrm>
            <a:prstGeom prst="rect">
              <a:avLst/>
            </a:prstGeom>
            <a:solidFill>
              <a:srgbClr val="00B0F0">
                <a:alpha val="53000"/>
              </a:srgbClr>
            </a:solidFill>
          </p:spPr>
          <p:txBody>
            <a:bodyPr wrap="none">
              <a:spAutoFit/>
            </a:bodyPr>
            <a:lstStyle/>
            <a:p>
              <a:pPr algn="ctr"/>
              <a:r>
                <a:rPr lang="en-US" sz="2800" b="1" dirty="0" smtClean="0"/>
                <a:t>CHICKASAW</a:t>
              </a:r>
              <a:endParaRPr lang="en-US" sz="2800" b="1" dirty="0"/>
            </a:p>
          </p:txBody>
        </p:sp>
      </p:grpSp>
      <p:sp>
        <p:nvSpPr>
          <p:cNvPr id="40" name="Freeform 39"/>
          <p:cNvSpPr>
            <a:spLocks noChangeAspect="1"/>
          </p:cNvSpPr>
          <p:nvPr/>
        </p:nvSpPr>
        <p:spPr>
          <a:xfrm rot="20881973">
            <a:off x="2111895" y="2899634"/>
            <a:ext cx="838200" cy="613494"/>
          </a:xfrm>
          <a:custGeom>
            <a:avLst/>
            <a:gdLst>
              <a:gd name="connsiteX0" fmla="*/ 744220 w 3502660"/>
              <a:gd name="connsiteY0" fmla="*/ 7620 h 2372360"/>
              <a:gd name="connsiteX1" fmla="*/ 2893060 w 3502660"/>
              <a:gd name="connsiteY1" fmla="*/ 160020 h 2372360"/>
              <a:gd name="connsiteX2" fmla="*/ 3014980 w 3502660"/>
              <a:gd name="connsiteY2" fmla="*/ 175260 h 2372360"/>
              <a:gd name="connsiteX3" fmla="*/ 3304540 w 3502660"/>
              <a:gd name="connsiteY3" fmla="*/ 373380 h 2372360"/>
              <a:gd name="connsiteX4" fmla="*/ 3472180 w 3502660"/>
              <a:gd name="connsiteY4" fmla="*/ 464820 h 2372360"/>
              <a:gd name="connsiteX5" fmla="*/ 3487420 w 3502660"/>
              <a:gd name="connsiteY5" fmla="*/ 678180 h 2372360"/>
              <a:gd name="connsiteX6" fmla="*/ 3456940 w 3502660"/>
              <a:gd name="connsiteY6" fmla="*/ 769620 h 2372360"/>
              <a:gd name="connsiteX7" fmla="*/ 3456940 w 3502660"/>
              <a:gd name="connsiteY7" fmla="*/ 1013460 h 2372360"/>
              <a:gd name="connsiteX8" fmla="*/ 3380740 w 3502660"/>
              <a:gd name="connsiteY8" fmla="*/ 1318260 h 2372360"/>
              <a:gd name="connsiteX9" fmla="*/ 3197860 w 3502660"/>
              <a:gd name="connsiteY9" fmla="*/ 1668780 h 2372360"/>
              <a:gd name="connsiteX10" fmla="*/ 2969260 w 3502660"/>
              <a:gd name="connsiteY10" fmla="*/ 1775460 h 2372360"/>
              <a:gd name="connsiteX11" fmla="*/ 2771140 w 3502660"/>
              <a:gd name="connsiteY11" fmla="*/ 1851660 h 2372360"/>
              <a:gd name="connsiteX12" fmla="*/ 2710180 w 3502660"/>
              <a:gd name="connsiteY12" fmla="*/ 2232660 h 2372360"/>
              <a:gd name="connsiteX13" fmla="*/ 2603500 w 3502660"/>
              <a:gd name="connsiteY13" fmla="*/ 2354580 h 2372360"/>
              <a:gd name="connsiteX14" fmla="*/ 2588260 w 3502660"/>
              <a:gd name="connsiteY14" fmla="*/ 2339340 h 2372360"/>
              <a:gd name="connsiteX15" fmla="*/ 2435860 w 3502660"/>
              <a:gd name="connsiteY15" fmla="*/ 2354580 h 2372360"/>
              <a:gd name="connsiteX16" fmla="*/ 2207260 w 3502660"/>
              <a:gd name="connsiteY16" fmla="*/ 2293620 h 2372360"/>
              <a:gd name="connsiteX17" fmla="*/ 2100580 w 3502660"/>
              <a:gd name="connsiteY17" fmla="*/ 2171700 h 2372360"/>
              <a:gd name="connsiteX18" fmla="*/ 1932940 w 3502660"/>
              <a:gd name="connsiteY18" fmla="*/ 2141220 h 2372360"/>
              <a:gd name="connsiteX19" fmla="*/ 271780 w 3502660"/>
              <a:gd name="connsiteY19" fmla="*/ 800100 h 2372360"/>
              <a:gd name="connsiteX20" fmla="*/ 302260 w 3502660"/>
              <a:gd name="connsiteY20" fmla="*/ 449580 h 2372360"/>
              <a:gd name="connsiteX21" fmla="*/ 393700 w 3502660"/>
              <a:gd name="connsiteY21" fmla="*/ 403860 h 2372360"/>
              <a:gd name="connsiteX22" fmla="*/ 485140 w 3502660"/>
              <a:gd name="connsiteY22" fmla="*/ 297180 h 2372360"/>
              <a:gd name="connsiteX23" fmla="*/ 607060 w 3502660"/>
              <a:gd name="connsiteY23" fmla="*/ 114300 h 2372360"/>
              <a:gd name="connsiteX24" fmla="*/ 744220 w 3502660"/>
              <a:gd name="connsiteY24" fmla="*/ 7620 h 2372360"/>
              <a:gd name="connsiteX0" fmla="*/ 472440 w 3230880"/>
              <a:gd name="connsiteY0" fmla="*/ 7620 h 2372360"/>
              <a:gd name="connsiteX1" fmla="*/ 2621280 w 3230880"/>
              <a:gd name="connsiteY1" fmla="*/ 160020 h 2372360"/>
              <a:gd name="connsiteX2" fmla="*/ 2743200 w 3230880"/>
              <a:gd name="connsiteY2" fmla="*/ 175260 h 2372360"/>
              <a:gd name="connsiteX3" fmla="*/ 3032760 w 3230880"/>
              <a:gd name="connsiteY3" fmla="*/ 373380 h 2372360"/>
              <a:gd name="connsiteX4" fmla="*/ 3200400 w 3230880"/>
              <a:gd name="connsiteY4" fmla="*/ 464820 h 2372360"/>
              <a:gd name="connsiteX5" fmla="*/ 3215640 w 3230880"/>
              <a:gd name="connsiteY5" fmla="*/ 678180 h 2372360"/>
              <a:gd name="connsiteX6" fmla="*/ 3185160 w 3230880"/>
              <a:gd name="connsiteY6" fmla="*/ 769620 h 2372360"/>
              <a:gd name="connsiteX7" fmla="*/ 3185160 w 3230880"/>
              <a:gd name="connsiteY7" fmla="*/ 1013460 h 2372360"/>
              <a:gd name="connsiteX8" fmla="*/ 3108960 w 3230880"/>
              <a:gd name="connsiteY8" fmla="*/ 1318260 h 2372360"/>
              <a:gd name="connsiteX9" fmla="*/ 2926080 w 3230880"/>
              <a:gd name="connsiteY9" fmla="*/ 1668780 h 2372360"/>
              <a:gd name="connsiteX10" fmla="*/ 2697480 w 3230880"/>
              <a:gd name="connsiteY10" fmla="*/ 1775460 h 2372360"/>
              <a:gd name="connsiteX11" fmla="*/ 2499360 w 3230880"/>
              <a:gd name="connsiteY11" fmla="*/ 1851660 h 2372360"/>
              <a:gd name="connsiteX12" fmla="*/ 2438400 w 3230880"/>
              <a:gd name="connsiteY12" fmla="*/ 2232660 h 2372360"/>
              <a:gd name="connsiteX13" fmla="*/ 2331720 w 3230880"/>
              <a:gd name="connsiteY13" fmla="*/ 2354580 h 2372360"/>
              <a:gd name="connsiteX14" fmla="*/ 2316480 w 3230880"/>
              <a:gd name="connsiteY14" fmla="*/ 2339340 h 2372360"/>
              <a:gd name="connsiteX15" fmla="*/ 2164080 w 3230880"/>
              <a:gd name="connsiteY15" fmla="*/ 2354580 h 2372360"/>
              <a:gd name="connsiteX16" fmla="*/ 1935480 w 3230880"/>
              <a:gd name="connsiteY16" fmla="*/ 2293620 h 2372360"/>
              <a:gd name="connsiteX17" fmla="*/ 1828800 w 3230880"/>
              <a:gd name="connsiteY17" fmla="*/ 2171700 h 2372360"/>
              <a:gd name="connsiteX18" fmla="*/ 1661160 w 3230880"/>
              <a:gd name="connsiteY18" fmla="*/ 2141220 h 2372360"/>
              <a:gd name="connsiteX19" fmla="*/ 0 w 3230880"/>
              <a:gd name="connsiteY19" fmla="*/ 800100 h 2372360"/>
              <a:gd name="connsiteX20" fmla="*/ 30480 w 3230880"/>
              <a:gd name="connsiteY20" fmla="*/ 449580 h 2372360"/>
              <a:gd name="connsiteX21" fmla="*/ 121920 w 3230880"/>
              <a:gd name="connsiteY21" fmla="*/ 403860 h 2372360"/>
              <a:gd name="connsiteX22" fmla="*/ 213360 w 3230880"/>
              <a:gd name="connsiteY22" fmla="*/ 297180 h 2372360"/>
              <a:gd name="connsiteX23" fmla="*/ 335280 w 3230880"/>
              <a:gd name="connsiteY23" fmla="*/ 114300 h 2372360"/>
              <a:gd name="connsiteX24" fmla="*/ 472440 w 3230880"/>
              <a:gd name="connsiteY24" fmla="*/ 7620 h 2372360"/>
              <a:gd name="connsiteX0" fmla="*/ 472440 w 3230880"/>
              <a:gd name="connsiteY0" fmla="*/ 0 h 2364740"/>
              <a:gd name="connsiteX1" fmla="*/ 2621280 w 3230880"/>
              <a:gd name="connsiteY1" fmla="*/ 152400 h 2364740"/>
              <a:gd name="connsiteX2" fmla="*/ 2743200 w 3230880"/>
              <a:gd name="connsiteY2" fmla="*/ 167640 h 2364740"/>
              <a:gd name="connsiteX3" fmla="*/ 3032760 w 3230880"/>
              <a:gd name="connsiteY3" fmla="*/ 365760 h 2364740"/>
              <a:gd name="connsiteX4" fmla="*/ 3200400 w 3230880"/>
              <a:gd name="connsiteY4" fmla="*/ 457200 h 2364740"/>
              <a:gd name="connsiteX5" fmla="*/ 3215640 w 3230880"/>
              <a:gd name="connsiteY5" fmla="*/ 670560 h 2364740"/>
              <a:gd name="connsiteX6" fmla="*/ 3185160 w 3230880"/>
              <a:gd name="connsiteY6" fmla="*/ 762000 h 2364740"/>
              <a:gd name="connsiteX7" fmla="*/ 3185160 w 3230880"/>
              <a:gd name="connsiteY7" fmla="*/ 1005840 h 2364740"/>
              <a:gd name="connsiteX8" fmla="*/ 3108960 w 3230880"/>
              <a:gd name="connsiteY8" fmla="*/ 1310640 h 2364740"/>
              <a:gd name="connsiteX9" fmla="*/ 2926080 w 3230880"/>
              <a:gd name="connsiteY9" fmla="*/ 1661160 h 2364740"/>
              <a:gd name="connsiteX10" fmla="*/ 2697480 w 3230880"/>
              <a:gd name="connsiteY10" fmla="*/ 1767840 h 2364740"/>
              <a:gd name="connsiteX11" fmla="*/ 2499360 w 3230880"/>
              <a:gd name="connsiteY11" fmla="*/ 1844040 h 2364740"/>
              <a:gd name="connsiteX12" fmla="*/ 2438400 w 3230880"/>
              <a:gd name="connsiteY12" fmla="*/ 2225040 h 2364740"/>
              <a:gd name="connsiteX13" fmla="*/ 2331720 w 3230880"/>
              <a:gd name="connsiteY13" fmla="*/ 2346960 h 2364740"/>
              <a:gd name="connsiteX14" fmla="*/ 2316480 w 3230880"/>
              <a:gd name="connsiteY14" fmla="*/ 2331720 h 2364740"/>
              <a:gd name="connsiteX15" fmla="*/ 2164080 w 3230880"/>
              <a:gd name="connsiteY15" fmla="*/ 2346960 h 2364740"/>
              <a:gd name="connsiteX16" fmla="*/ 1935480 w 3230880"/>
              <a:gd name="connsiteY16" fmla="*/ 2286000 h 2364740"/>
              <a:gd name="connsiteX17" fmla="*/ 1828800 w 3230880"/>
              <a:gd name="connsiteY17" fmla="*/ 2164080 h 2364740"/>
              <a:gd name="connsiteX18" fmla="*/ 1661160 w 3230880"/>
              <a:gd name="connsiteY18" fmla="*/ 2133600 h 2364740"/>
              <a:gd name="connsiteX19" fmla="*/ 0 w 3230880"/>
              <a:gd name="connsiteY19" fmla="*/ 792480 h 2364740"/>
              <a:gd name="connsiteX20" fmla="*/ 30480 w 3230880"/>
              <a:gd name="connsiteY20" fmla="*/ 441960 h 2364740"/>
              <a:gd name="connsiteX21" fmla="*/ 121920 w 3230880"/>
              <a:gd name="connsiteY21" fmla="*/ 396240 h 2364740"/>
              <a:gd name="connsiteX22" fmla="*/ 213360 w 3230880"/>
              <a:gd name="connsiteY22" fmla="*/ 289560 h 2364740"/>
              <a:gd name="connsiteX23" fmla="*/ 335280 w 3230880"/>
              <a:gd name="connsiteY23" fmla="*/ 106680 h 2364740"/>
              <a:gd name="connsiteX24" fmla="*/ 472440 w 3230880"/>
              <a:gd name="connsiteY24" fmla="*/ 0 h 236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30880" h="2364740">
                <a:moveTo>
                  <a:pt x="472440" y="0"/>
                </a:moveTo>
                <a:cubicBezTo>
                  <a:pt x="853440" y="7620"/>
                  <a:pt x="2242820" y="124460"/>
                  <a:pt x="2621280" y="152400"/>
                </a:cubicBezTo>
                <a:cubicBezTo>
                  <a:pt x="2999740" y="180340"/>
                  <a:pt x="2674620" y="132080"/>
                  <a:pt x="2743200" y="167640"/>
                </a:cubicBezTo>
                <a:cubicBezTo>
                  <a:pt x="2811780" y="203200"/>
                  <a:pt x="2956560" y="317500"/>
                  <a:pt x="3032760" y="365760"/>
                </a:cubicBezTo>
                <a:cubicBezTo>
                  <a:pt x="3108960" y="414020"/>
                  <a:pt x="3169920" y="406400"/>
                  <a:pt x="3200400" y="457200"/>
                </a:cubicBezTo>
                <a:cubicBezTo>
                  <a:pt x="3230880" y="508000"/>
                  <a:pt x="3218180" y="619760"/>
                  <a:pt x="3215640" y="670560"/>
                </a:cubicBezTo>
                <a:cubicBezTo>
                  <a:pt x="3213100" y="721360"/>
                  <a:pt x="3190240" y="706120"/>
                  <a:pt x="3185160" y="762000"/>
                </a:cubicBezTo>
                <a:cubicBezTo>
                  <a:pt x="3180080" y="817880"/>
                  <a:pt x="3197860" y="914400"/>
                  <a:pt x="3185160" y="1005840"/>
                </a:cubicBezTo>
                <a:cubicBezTo>
                  <a:pt x="3172460" y="1097280"/>
                  <a:pt x="3152140" y="1201420"/>
                  <a:pt x="3108960" y="1310640"/>
                </a:cubicBezTo>
                <a:cubicBezTo>
                  <a:pt x="3065780" y="1419860"/>
                  <a:pt x="2994660" y="1584960"/>
                  <a:pt x="2926080" y="1661160"/>
                </a:cubicBezTo>
                <a:cubicBezTo>
                  <a:pt x="2857500" y="1737360"/>
                  <a:pt x="2768600" y="1737360"/>
                  <a:pt x="2697480" y="1767840"/>
                </a:cubicBezTo>
                <a:cubicBezTo>
                  <a:pt x="2626360" y="1798320"/>
                  <a:pt x="2542540" y="1767840"/>
                  <a:pt x="2499360" y="1844040"/>
                </a:cubicBezTo>
                <a:cubicBezTo>
                  <a:pt x="2456180" y="1920240"/>
                  <a:pt x="2466340" y="2141220"/>
                  <a:pt x="2438400" y="2225040"/>
                </a:cubicBezTo>
                <a:cubicBezTo>
                  <a:pt x="2410460" y="2308860"/>
                  <a:pt x="2352040" y="2329180"/>
                  <a:pt x="2331720" y="2346960"/>
                </a:cubicBezTo>
                <a:cubicBezTo>
                  <a:pt x="2311400" y="2364740"/>
                  <a:pt x="2344420" y="2331720"/>
                  <a:pt x="2316480" y="2331720"/>
                </a:cubicBezTo>
                <a:cubicBezTo>
                  <a:pt x="2288540" y="2331720"/>
                  <a:pt x="2227580" y="2354580"/>
                  <a:pt x="2164080" y="2346960"/>
                </a:cubicBezTo>
                <a:cubicBezTo>
                  <a:pt x="2100580" y="2339340"/>
                  <a:pt x="1991360" y="2316480"/>
                  <a:pt x="1935480" y="2286000"/>
                </a:cubicBezTo>
                <a:cubicBezTo>
                  <a:pt x="1879600" y="2255520"/>
                  <a:pt x="1874520" y="2189480"/>
                  <a:pt x="1828800" y="2164080"/>
                </a:cubicBezTo>
                <a:cubicBezTo>
                  <a:pt x="1783080" y="2138680"/>
                  <a:pt x="1965960" y="2362200"/>
                  <a:pt x="1661160" y="2133600"/>
                </a:cubicBezTo>
                <a:cubicBezTo>
                  <a:pt x="1356360" y="1905000"/>
                  <a:pt x="271780" y="1074420"/>
                  <a:pt x="0" y="792480"/>
                </a:cubicBezTo>
                <a:cubicBezTo>
                  <a:pt x="154940" y="419100"/>
                  <a:pt x="10160" y="508000"/>
                  <a:pt x="30480" y="441960"/>
                </a:cubicBezTo>
                <a:cubicBezTo>
                  <a:pt x="50800" y="375920"/>
                  <a:pt x="91440" y="421640"/>
                  <a:pt x="121920" y="396240"/>
                </a:cubicBezTo>
                <a:cubicBezTo>
                  <a:pt x="152400" y="370840"/>
                  <a:pt x="177800" y="337820"/>
                  <a:pt x="213360" y="289560"/>
                </a:cubicBezTo>
                <a:cubicBezTo>
                  <a:pt x="248920" y="241300"/>
                  <a:pt x="294640" y="154940"/>
                  <a:pt x="335280" y="106680"/>
                </a:cubicBezTo>
                <a:cubicBezTo>
                  <a:pt x="375920" y="58420"/>
                  <a:pt x="152400" y="297180"/>
                  <a:pt x="472440" y="0"/>
                </a:cubicBezTo>
                <a:close/>
              </a:path>
            </a:pathLst>
          </a:custGeom>
          <a:solidFill>
            <a:schemeClr val="accent1"/>
          </a:solidFill>
          <a:ln w="50800">
            <a:solidFill>
              <a:srgbClr val="002060"/>
            </a:solidFill>
          </a:ln>
          <a:effectLst>
            <a:outerShdw dist="50800" dir="90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TextBox 3"/>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sp>
        <p:nvSpPr>
          <p:cNvPr id="5" name="Rounded Rectangle 4"/>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10"/>
          <p:cNvGrpSpPr/>
          <p:nvPr/>
        </p:nvGrpSpPr>
        <p:grpSpPr>
          <a:xfrm>
            <a:off x="1600200" y="3207328"/>
            <a:ext cx="1931324" cy="2355272"/>
            <a:chOff x="1600200" y="3207328"/>
            <a:chExt cx="1931324" cy="2355272"/>
          </a:xfrm>
        </p:grpSpPr>
        <p:sp>
          <p:nvSpPr>
            <p:cNvPr id="62" name="Freeform 61"/>
            <p:cNvSpPr/>
            <p:nvPr/>
          </p:nvSpPr>
          <p:spPr>
            <a:xfrm>
              <a:off x="1600200" y="3207328"/>
              <a:ext cx="1931324" cy="2355272"/>
            </a:xfrm>
            <a:custGeom>
              <a:avLst/>
              <a:gdLst>
                <a:gd name="connsiteX0" fmla="*/ 421178 w 1931324"/>
                <a:gd name="connsiteY0" fmla="*/ 22167 h 2355272"/>
                <a:gd name="connsiteX1" fmla="*/ 820189 w 1931324"/>
                <a:gd name="connsiteY1" fmla="*/ 221672 h 2355272"/>
                <a:gd name="connsiteX2" fmla="*/ 1086196 w 1931324"/>
                <a:gd name="connsiteY2" fmla="*/ 338050 h 2355272"/>
                <a:gd name="connsiteX3" fmla="*/ 1435331 w 1931324"/>
                <a:gd name="connsiteY3" fmla="*/ 421178 h 2355272"/>
                <a:gd name="connsiteX4" fmla="*/ 1867593 w 1931324"/>
                <a:gd name="connsiteY4" fmla="*/ 288174 h 2355272"/>
                <a:gd name="connsiteX5" fmla="*/ 1817716 w 1931324"/>
                <a:gd name="connsiteY5" fmla="*/ 487680 h 2355272"/>
                <a:gd name="connsiteX6" fmla="*/ 1717963 w 1931324"/>
                <a:gd name="connsiteY6" fmla="*/ 786938 h 2355272"/>
                <a:gd name="connsiteX7" fmla="*/ 1717963 w 1931324"/>
                <a:gd name="connsiteY7" fmla="*/ 936567 h 2355272"/>
                <a:gd name="connsiteX8" fmla="*/ 1618211 w 1931324"/>
                <a:gd name="connsiteY8" fmla="*/ 1052945 h 2355272"/>
                <a:gd name="connsiteX9" fmla="*/ 1651462 w 1931324"/>
                <a:gd name="connsiteY9" fmla="*/ 1136072 h 2355272"/>
                <a:gd name="connsiteX10" fmla="*/ 1584960 w 1931324"/>
                <a:gd name="connsiteY10" fmla="*/ 1302327 h 2355272"/>
                <a:gd name="connsiteX11" fmla="*/ 1584960 w 1931324"/>
                <a:gd name="connsiteY11" fmla="*/ 1418705 h 2355272"/>
                <a:gd name="connsiteX12" fmla="*/ 1734589 w 1931324"/>
                <a:gd name="connsiteY12" fmla="*/ 1601585 h 2355272"/>
                <a:gd name="connsiteX13" fmla="*/ 1684713 w 1931324"/>
                <a:gd name="connsiteY13" fmla="*/ 1834341 h 2355272"/>
                <a:gd name="connsiteX14" fmla="*/ 1618211 w 1931324"/>
                <a:gd name="connsiteY14" fmla="*/ 2017221 h 2355272"/>
                <a:gd name="connsiteX15" fmla="*/ 1584960 w 1931324"/>
                <a:gd name="connsiteY15" fmla="*/ 2116974 h 2355272"/>
                <a:gd name="connsiteX16" fmla="*/ 1368829 w 1931324"/>
                <a:gd name="connsiteY16" fmla="*/ 2100349 h 2355272"/>
                <a:gd name="connsiteX17" fmla="*/ 1202574 w 1931324"/>
                <a:gd name="connsiteY17" fmla="*/ 2133600 h 2355272"/>
                <a:gd name="connsiteX18" fmla="*/ 1052945 w 1931324"/>
                <a:gd name="connsiteY18" fmla="*/ 2166850 h 2355272"/>
                <a:gd name="connsiteX19" fmla="*/ 820189 w 1931324"/>
                <a:gd name="connsiteY19" fmla="*/ 2249978 h 2355272"/>
                <a:gd name="connsiteX20" fmla="*/ 703811 w 1931324"/>
                <a:gd name="connsiteY20" fmla="*/ 2349730 h 2355272"/>
                <a:gd name="connsiteX21" fmla="*/ 570807 w 1931324"/>
                <a:gd name="connsiteY21" fmla="*/ 2283229 h 2355272"/>
                <a:gd name="connsiteX22" fmla="*/ 421178 w 1931324"/>
                <a:gd name="connsiteY22" fmla="*/ 2299854 h 2355272"/>
                <a:gd name="connsiteX23" fmla="*/ 221673 w 1931324"/>
                <a:gd name="connsiteY23" fmla="*/ 2249978 h 2355272"/>
                <a:gd name="connsiteX24" fmla="*/ 121920 w 1931324"/>
                <a:gd name="connsiteY24" fmla="*/ 1950720 h 2355272"/>
                <a:gd name="connsiteX25" fmla="*/ 5542 w 1931324"/>
                <a:gd name="connsiteY25" fmla="*/ 1701338 h 2355272"/>
                <a:gd name="connsiteX26" fmla="*/ 88669 w 1931324"/>
                <a:gd name="connsiteY26" fmla="*/ 1435330 h 2355272"/>
                <a:gd name="connsiteX27" fmla="*/ 304800 w 1931324"/>
                <a:gd name="connsiteY27" fmla="*/ 1202574 h 2355272"/>
                <a:gd name="connsiteX28" fmla="*/ 221673 w 1931324"/>
                <a:gd name="connsiteY28" fmla="*/ 953192 h 2355272"/>
                <a:gd name="connsiteX29" fmla="*/ 271549 w 1931324"/>
                <a:gd name="connsiteY29" fmla="*/ 703810 h 2355272"/>
                <a:gd name="connsiteX30" fmla="*/ 238298 w 1931324"/>
                <a:gd name="connsiteY30" fmla="*/ 504305 h 2355272"/>
                <a:gd name="connsiteX31" fmla="*/ 271549 w 1931324"/>
                <a:gd name="connsiteY31" fmla="*/ 304800 h 2355272"/>
                <a:gd name="connsiteX32" fmla="*/ 338051 w 1931324"/>
                <a:gd name="connsiteY32" fmla="*/ 88669 h 2355272"/>
                <a:gd name="connsiteX33" fmla="*/ 421178 w 1931324"/>
                <a:gd name="connsiteY33" fmla="*/ 22167 h 235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31324" h="2355272">
                  <a:moveTo>
                    <a:pt x="421178" y="22167"/>
                  </a:moveTo>
                  <a:cubicBezTo>
                    <a:pt x="501534" y="44334"/>
                    <a:pt x="709353" y="169025"/>
                    <a:pt x="820189" y="221672"/>
                  </a:cubicBezTo>
                  <a:cubicBezTo>
                    <a:pt x="931025" y="274319"/>
                    <a:pt x="983672" y="304799"/>
                    <a:pt x="1086196" y="338050"/>
                  </a:cubicBezTo>
                  <a:cubicBezTo>
                    <a:pt x="1188720" y="371301"/>
                    <a:pt x="1305098" y="429491"/>
                    <a:pt x="1435331" y="421178"/>
                  </a:cubicBezTo>
                  <a:cubicBezTo>
                    <a:pt x="1565564" y="412865"/>
                    <a:pt x="1803862" y="277090"/>
                    <a:pt x="1867593" y="288174"/>
                  </a:cubicBezTo>
                  <a:cubicBezTo>
                    <a:pt x="1931324" y="299258"/>
                    <a:pt x="1842654" y="404553"/>
                    <a:pt x="1817716" y="487680"/>
                  </a:cubicBezTo>
                  <a:cubicBezTo>
                    <a:pt x="1792778" y="570807"/>
                    <a:pt x="1734588" y="712124"/>
                    <a:pt x="1717963" y="786938"/>
                  </a:cubicBezTo>
                  <a:cubicBezTo>
                    <a:pt x="1701338" y="861752"/>
                    <a:pt x="1734588" y="892233"/>
                    <a:pt x="1717963" y="936567"/>
                  </a:cubicBezTo>
                  <a:cubicBezTo>
                    <a:pt x="1701338" y="980901"/>
                    <a:pt x="1629294" y="1019694"/>
                    <a:pt x="1618211" y="1052945"/>
                  </a:cubicBezTo>
                  <a:cubicBezTo>
                    <a:pt x="1607128" y="1086196"/>
                    <a:pt x="1657004" y="1094508"/>
                    <a:pt x="1651462" y="1136072"/>
                  </a:cubicBezTo>
                  <a:cubicBezTo>
                    <a:pt x="1645920" y="1177636"/>
                    <a:pt x="1596044" y="1255222"/>
                    <a:pt x="1584960" y="1302327"/>
                  </a:cubicBezTo>
                  <a:cubicBezTo>
                    <a:pt x="1573876" y="1349433"/>
                    <a:pt x="1560022" y="1368829"/>
                    <a:pt x="1584960" y="1418705"/>
                  </a:cubicBezTo>
                  <a:cubicBezTo>
                    <a:pt x="1609898" y="1468581"/>
                    <a:pt x="1717964" y="1532312"/>
                    <a:pt x="1734589" y="1601585"/>
                  </a:cubicBezTo>
                  <a:cubicBezTo>
                    <a:pt x="1751215" y="1670858"/>
                    <a:pt x="1704109" y="1765068"/>
                    <a:pt x="1684713" y="1834341"/>
                  </a:cubicBezTo>
                  <a:cubicBezTo>
                    <a:pt x="1665317" y="1903614"/>
                    <a:pt x="1634836" y="1970116"/>
                    <a:pt x="1618211" y="2017221"/>
                  </a:cubicBezTo>
                  <a:cubicBezTo>
                    <a:pt x="1601586" y="2064326"/>
                    <a:pt x="1626524" y="2103119"/>
                    <a:pt x="1584960" y="2116974"/>
                  </a:cubicBezTo>
                  <a:cubicBezTo>
                    <a:pt x="1543396" y="2130829"/>
                    <a:pt x="1432560" y="2097578"/>
                    <a:pt x="1368829" y="2100349"/>
                  </a:cubicBezTo>
                  <a:cubicBezTo>
                    <a:pt x="1305098" y="2103120"/>
                    <a:pt x="1255221" y="2122517"/>
                    <a:pt x="1202574" y="2133600"/>
                  </a:cubicBezTo>
                  <a:cubicBezTo>
                    <a:pt x="1149927" y="2144684"/>
                    <a:pt x="1116676" y="2147454"/>
                    <a:pt x="1052945" y="2166850"/>
                  </a:cubicBezTo>
                  <a:cubicBezTo>
                    <a:pt x="989214" y="2186246"/>
                    <a:pt x="878378" y="2219498"/>
                    <a:pt x="820189" y="2249978"/>
                  </a:cubicBezTo>
                  <a:cubicBezTo>
                    <a:pt x="762000" y="2280458"/>
                    <a:pt x="745375" y="2344188"/>
                    <a:pt x="703811" y="2349730"/>
                  </a:cubicBezTo>
                  <a:cubicBezTo>
                    <a:pt x="662247" y="2355272"/>
                    <a:pt x="617912" y="2291542"/>
                    <a:pt x="570807" y="2283229"/>
                  </a:cubicBezTo>
                  <a:cubicBezTo>
                    <a:pt x="523702" y="2274916"/>
                    <a:pt x="479367" y="2305396"/>
                    <a:pt x="421178" y="2299854"/>
                  </a:cubicBezTo>
                  <a:cubicBezTo>
                    <a:pt x="362989" y="2294312"/>
                    <a:pt x="271549" y="2308167"/>
                    <a:pt x="221673" y="2249978"/>
                  </a:cubicBezTo>
                  <a:cubicBezTo>
                    <a:pt x="171797" y="2191789"/>
                    <a:pt x="157942" y="2042160"/>
                    <a:pt x="121920" y="1950720"/>
                  </a:cubicBezTo>
                  <a:cubicBezTo>
                    <a:pt x="85898" y="1859280"/>
                    <a:pt x="11084" y="1787236"/>
                    <a:pt x="5542" y="1701338"/>
                  </a:cubicBezTo>
                  <a:cubicBezTo>
                    <a:pt x="0" y="1615440"/>
                    <a:pt x="38793" y="1518457"/>
                    <a:pt x="88669" y="1435330"/>
                  </a:cubicBezTo>
                  <a:cubicBezTo>
                    <a:pt x="138545" y="1352203"/>
                    <a:pt x="282633" y="1282930"/>
                    <a:pt x="304800" y="1202574"/>
                  </a:cubicBezTo>
                  <a:cubicBezTo>
                    <a:pt x="326967" y="1122218"/>
                    <a:pt x="227215" y="1036319"/>
                    <a:pt x="221673" y="953192"/>
                  </a:cubicBezTo>
                  <a:cubicBezTo>
                    <a:pt x="216131" y="870065"/>
                    <a:pt x="268778" y="778625"/>
                    <a:pt x="271549" y="703810"/>
                  </a:cubicBezTo>
                  <a:cubicBezTo>
                    <a:pt x="274320" y="628996"/>
                    <a:pt x="238298" y="570807"/>
                    <a:pt x="238298" y="504305"/>
                  </a:cubicBezTo>
                  <a:cubicBezTo>
                    <a:pt x="238298" y="437803"/>
                    <a:pt x="254924" y="374073"/>
                    <a:pt x="271549" y="304800"/>
                  </a:cubicBezTo>
                  <a:cubicBezTo>
                    <a:pt x="288175" y="235527"/>
                    <a:pt x="307571" y="135774"/>
                    <a:pt x="338051" y="88669"/>
                  </a:cubicBezTo>
                  <a:cubicBezTo>
                    <a:pt x="368531" y="41564"/>
                    <a:pt x="340822" y="0"/>
                    <a:pt x="421178" y="22167"/>
                  </a:cubicBezTo>
                  <a:close/>
                </a:path>
              </a:pathLst>
            </a:custGeom>
            <a:solidFill>
              <a:srgbClr val="FFFF99">
                <a:alpha val="7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1600200" y="4038600"/>
              <a:ext cx="1715086" cy="523220"/>
            </a:xfrm>
            <a:prstGeom prst="rect">
              <a:avLst/>
            </a:prstGeom>
          </p:spPr>
          <p:txBody>
            <a:bodyPr wrap="none">
              <a:spAutoFit/>
            </a:bodyPr>
            <a:lstStyle/>
            <a:p>
              <a:pPr algn="ctr"/>
              <a:r>
                <a:rPr lang="en-US" sz="2800" b="1" dirty="0" smtClean="0"/>
                <a:t>CHOCTAW</a:t>
              </a:r>
              <a:endParaRPr lang="en-US" sz="2800" b="1" dirty="0"/>
            </a:p>
          </p:txBody>
        </p:sp>
      </p:grpSp>
      <p:sp>
        <p:nvSpPr>
          <p:cNvPr id="35" name="Rectangle 34"/>
          <p:cNvSpPr/>
          <p:nvPr/>
        </p:nvSpPr>
        <p:spPr>
          <a:xfrm>
            <a:off x="1600200" y="3200400"/>
            <a:ext cx="1905000" cy="23622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4953000" y="1295400"/>
            <a:ext cx="1752600" cy="707886"/>
          </a:xfrm>
          <a:prstGeom prst="rect">
            <a:avLst/>
          </a:prstGeom>
          <a:solidFill>
            <a:schemeClr val="tx1"/>
          </a:solidFill>
        </p:spPr>
        <p:txBody>
          <a:bodyPr wrap="square" rtlCol="0">
            <a:spAutoFit/>
          </a:bodyPr>
          <a:lstStyle/>
          <a:p>
            <a:pPr algn="ctr"/>
            <a:r>
              <a:rPr lang="en-US" sz="4000" b="1" dirty="0" smtClean="0">
                <a:solidFill>
                  <a:schemeClr val="bg1"/>
                </a:solidFill>
              </a:rPr>
              <a:t>1830</a:t>
            </a:r>
            <a:endParaRPr lang="en-US" sz="4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childTnLst>
                                </p:cTn>
                              </p:par>
                              <p:par>
                                <p:cTn id="8" presetID="10" presetClass="entr" presetSubtype="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1000"/>
                                        <p:tgtEl>
                                          <p:spTgt spid="40"/>
                                        </p:tgtEl>
                                      </p:cBhvr>
                                    </p:animEffect>
                                  </p:childTnLst>
                                </p:cTn>
                              </p:par>
                              <p:par>
                                <p:cTn id="14" presetID="53" presetClass="exit" presetSubtype="0" fill="hold" nodeType="withEffect">
                                  <p:stCondLst>
                                    <p:cond delay="0"/>
                                  </p:stCondLst>
                                  <p:childTnLst>
                                    <p:anim calcmode="lin" valueType="num">
                                      <p:cBhvr>
                                        <p:cTn id="15" dur="1000"/>
                                        <p:tgtEl>
                                          <p:spTgt spid="43"/>
                                        </p:tgtEl>
                                        <p:attrNameLst>
                                          <p:attrName>ppt_w</p:attrName>
                                        </p:attrNameLst>
                                      </p:cBhvr>
                                      <p:tavLst>
                                        <p:tav tm="0">
                                          <p:val>
                                            <p:strVal val="ppt_w"/>
                                          </p:val>
                                        </p:tav>
                                        <p:tav tm="100000">
                                          <p:val>
                                            <p:fltVal val="0"/>
                                          </p:val>
                                        </p:tav>
                                      </p:tavLst>
                                    </p:anim>
                                    <p:anim calcmode="lin" valueType="num">
                                      <p:cBhvr>
                                        <p:cTn id="16" dur="1000"/>
                                        <p:tgtEl>
                                          <p:spTgt spid="43"/>
                                        </p:tgtEl>
                                        <p:attrNameLst>
                                          <p:attrName>ppt_h</p:attrName>
                                        </p:attrNameLst>
                                      </p:cBhvr>
                                      <p:tavLst>
                                        <p:tav tm="0">
                                          <p:val>
                                            <p:strVal val="ppt_h"/>
                                          </p:val>
                                        </p:tav>
                                        <p:tav tm="100000">
                                          <p:val>
                                            <p:fltVal val="0"/>
                                          </p:val>
                                        </p:tav>
                                      </p:tavLst>
                                    </p:anim>
                                    <p:animEffect transition="out" filter="fade">
                                      <p:cBhvr>
                                        <p:cTn id="17" dur="1000"/>
                                        <p:tgtEl>
                                          <p:spTgt spid="43"/>
                                        </p:tgtEl>
                                      </p:cBhvr>
                                    </p:animEffect>
                                    <p:set>
                                      <p:cBhvr>
                                        <p:cTn id="18" dur="1" fill="hold">
                                          <p:stCondLst>
                                            <p:cond delay="999"/>
                                          </p:stCondLst>
                                        </p:cTn>
                                        <p:tgtEl>
                                          <p:spTgt spid="43"/>
                                        </p:tgtEl>
                                        <p:attrNameLst>
                                          <p:attrName>style.visibility</p:attrName>
                                        </p:attrNameLst>
                                      </p:cBhvr>
                                      <p:to>
                                        <p:strVal val="hidden"/>
                                      </p:to>
                                    </p:set>
                                  </p:childTnLst>
                                </p:cTn>
                              </p:par>
                              <p:par>
                                <p:cTn id="19" presetID="64" presetClass="path" presetSubtype="0" accel="50000" decel="50000" fill="hold" nodeType="withEffect">
                                  <p:stCondLst>
                                    <p:cond delay="0"/>
                                  </p:stCondLst>
                                  <p:childTnLst>
                                    <p:animMotion origin="layout" path="M -1.38889E-6 4.44444E-6 L -0.1592 -0.18889 " pathEditMode="relative" rAng="0" ptsTypes="AA">
                                      <p:cBhvr>
                                        <p:cTn id="20" dur="1000" fill="hold"/>
                                        <p:tgtEl>
                                          <p:spTgt spid="43"/>
                                        </p:tgtEl>
                                        <p:attrNameLst>
                                          <p:attrName>ppt_x</p:attrName>
                                          <p:attrName>ppt_y</p:attrName>
                                        </p:attrNameLst>
                                      </p:cBhvr>
                                      <p:rCtr x="-80" y="-94"/>
                                    </p:animMotion>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9"/>
                                        </p:tgtEl>
                                      </p:cBhvr>
                                    </p:animEffect>
                                    <p:set>
                                      <p:cBhvr>
                                        <p:cTn id="25" dur="1" fill="hold">
                                          <p:stCondLst>
                                            <p:cond delay="999"/>
                                          </p:stCondLst>
                                        </p:cTn>
                                        <p:tgtEl>
                                          <p:spTgt spid="9"/>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00"/>
                                        <p:tgtEl>
                                          <p:spTgt spid="36"/>
                                        </p:tgtEl>
                                      </p:cBhvr>
                                    </p:animEffect>
                                    <p:set>
                                      <p:cBhvr>
                                        <p:cTn id="28" dur="1" fill="hold">
                                          <p:stCondLst>
                                            <p:cond delay="999"/>
                                          </p:stCondLst>
                                        </p:cTn>
                                        <p:tgtEl>
                                          <p:spTgt spid="36"/>
                                        </p:tgtEl>
                                        <p:attrNameLst>
                                          <p:attrName>style.visibility</p:attrName>
                                        </p:attrNameLst>
                                      </p:cBhvr>
                                      <p:to>
                                        <p:strVal val="hidden"/>
                                      </p:to>
                                    </p:se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left)">
                                      <p:cBhvr>
                                        <p:cTn id="37"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5" grpId="0" animBg="1"/>
      <p:bldP spid="36"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533400" y="774809"/>
            <a:ext cx="7927848" cy="6134566"/>
            <a:chOff x="533400" y="774809"/>
            <a:chExt cx="7927848" cy="6134566"/>
          </a:xfrm>
        </p:grpSpPr>
        <p:grpSp>
          <p:nvGrpSpPr>
            <p:cNvPr id="6" name="Group 41"/>
            <p:cNvGrpSpPr/>
            <p:nvPr/>
          </p:nvGrpSpPr>
          <p:grpSpPr>
            <a:xfrm>
              <a:off x="533400" y="774809"/>
              <a:ext cx="7927848" cy="6134566"/>
              <a:chOff x="533400" y="774809"/>
              <a:chExt cx="7927848" cy="6134566"/>
            </a:xfrm>
          </p:grpSpPr>
          <p:grpSp>
            <p:nvGrpSpPr>
              <p:cNvPr id="7" name="Group 41"/>
              <p:cNvGrpSpPr>
                <a:grpSpLocks noChangeAspect="1"/>
              </p:cNvGrpSpPr>
              <p:nvPr/>
            </p:nvGrpSpPr>
            <p:grpSpPr>
              <a:xfrm>
                <a:off x="533400" y="774809"/>
                <a:ext cx="7927848" cy="6083192"/>
                <a:chOff x="0" y="1244905"/>
                <a:chExt cx="7315200" cy="5613095"/>
              </a:xfrm>
            </p:grpSpPr>
            <p:pic>
              <p:nvPicPr>
                <p:cNvPr id="21" name="Picture 20"/>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22" name="Rectangle 21"/>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sp>
            <p:nvSpPr>
              <p:cNvPr id="24" name="Freeform 23"/>
              <p:cNvSpPr/>
              <p:nvPr/>
            </p:nvSpPr>
            <p:spPr>
              <a:xfrm>
                <a:off x="3687711" y="2438400"/>
                <a:ext cx="1348232" cy="967822"/>
              </a:xfrm>
              <a:custGeom>
                <a:avLst/>
                <a:gdLst>
                  <a:gd name="connsiteX0" fmla="*/ 1430694 w 2684106"/>
                  <a:gd name="connsiteY0" fmla="*/ 192832 h 1926772"/>
                  <a:gd name="connsiteX1" fmla="*/ 1654628 w 2684106"/>
                  <a:gd name="connsiteY1" fmla="*/ 314130 h 1926772"/>
                  <a:gd name="connsiteX2" fmla="*/ 1747934 w 2684106"/>
                  <a:gd name="connsiteY2" fmla="*/ 360783 h 1926772"/>
                  <a:gd name="connsiteX3" fmla="*/ 1934547 w 2684106"/>
                  <a:gd name="connsiteY3" fmla="*/ 258147 h 1926772"/>
                  <a:gd name="connsiteX4" fmla="*/ 2093167 w 2684106"/>
                  <a:gd name="connsiteY4" fmla="*/ 267477 h 1926772"/>
                  <a:gd name="connsiteX5" fmla="*/ 2121159 w 2684106"/>
                  <a:gd name="connsiteY5" fmla="*/ 146179 h 1926772"/>
                  <a:gd name="connsiteX6" fmla="*/ 2233126 w 2684106"/>
                  <a:gd name="connsiteY6" fmla="*/ 6220 h 1926772"/>
                  <a:gd name="connsiteX7" fmla="*/ 2279779 w 2684106"/>
                  <a:gd name="connsiteY7" fmla="*/ 108857 h 1926772"/>
                  <a:gd name="connsiteX8" fmla="*/ 2587690 w 2684106"/>
                  <a:gd name="connsiteY8" fmla="*/ 164840 h 1926772"/>
                  <a:gd name="connsiteX9" fmla="*/ 2606351 w 2684106"/>
                  <a:gd name="connsiteY9" fmla="*/ 295469 h 1926772"/>
                  <a:gd name="connsiteX10" fmla="*/ 2597020 w 2684106"/>
                  <a:gd name="connsiteY10" fmla="*/ 463420 h 1926772"/>
                  <a:gd name="connsiteX11" fmla="*/ 2680996 w 2684106"/>
                  <a:gd name="connsiteY11" fmla="*/ 556726 h 1926772"/>
                  <a:gd name="connsiteX12" fmla="*/ 2578359 w 2684106"/>
                  <a:gd name="connsiteY12" fmla="*/ 622040 h 1926772"/>
                  <a:gd name="connsiteX13" fmla="*/ 2541037 w 2684106"/>
                  <a:gd name="connsiteY13" fmla="*/ 836645 h 1926772"/>
                  <a:gd name="connsiteX14" fmla="*/ 2419739 w 2684106"/>
                  <a:gd name="connsiteY14" fmla="*/ 808653 h 1926772"/>
                  <a:gd name="connsiteX15" fmla="*/ 2354424 w 2684106"/>
                  <a:gd name="connsiteY15" fmla="*/ 976604 h 1926772"/>
                  <a:gd name="connsiteX16" fmla="*/ 2382416 w 2684106"/>
                  <a:gd name="connsiteY16" fmla="*/ 1107232 h 1926772"/>
                  <a:gd name="connsiteX17" fmla="*/ 2279779 w 2684106"/>
                  <a:gd name="connsiteY17" fmla="*/ 1144555 h 1926772"/>
                  <a:gd name="connsiteX18" fmla="*/ 2317102 w 2684106"/>
                  <a:gd name="connsiteY18" fmla="*/ 1284514 h 1926772"/>
                  <a:gd name="connsiteX19" fmla="*/ 2354424 w 2684106"/>
                  <a:gd name="connsiteY19" fmla="*/ 1452465 h 1926772"/>
                  <a:gd name="connsiteX20" fmla="*/ 2233126 w 2684106"/>
                  <a:gd name="connsiteY20" fmla="*/ 1536440 h 1926772"/>
                  <a:gd name="connsiteX21" fmla="*/ 2167812 w 2684106"/>
                  <a:gd name="connsiteY21" fmla="*/ 1704392 h 1926772"/>
                  <a:gd name="connsiteX22" fmla="*/ 1990530 w 2684106"/>
                  <a:gd name="connsiteY22" fmla="*/ 1723053 h 1926772"/>
                  <a:gd name="connsiteX23" fmla="*/ 1878563 w 2684106"/>
                  <a:gd name="connsiteY23" fmla="*/ 1704392 h 1926772"/>
                  <a:gd name="connsiteX24" fmla="*/ 1859902 w 2684106"/>
                  <a:gd name="connsiteY24" fmla="*/ 1741714 h 1926772"/>
                  <a:gd name="connsiteX25" fmla="*/ 1822579 w 2684106"/>
                  <a:gd name="connsiteY25" fmla="*/ 1769706 h 1926772"/>
                  <a:gd name="connsiteX26" fmla="*/ 1579983 w 2684106"/>
                  <a:gd name="connsiteY26" fmla="*/ 1844351 h 1926772"/>
                  <a:gd name="connsiteX27" fmla="*/ 1533330 w 2684106"/>
                  <a:gd name="connsiteY27" fmla="*/ 1918996 h 1926772"/>
                  <a:gd name="connsiteX28" fmla="*/ 1421363 w 2684106"/>
                  <a:gd name="connsiteY28" fmla="*/ 1797698 h 1926772"/>
                  <a:gd name="connsiteX29" fmla="*/ 1356049 w 2684106"/>
                  <a:gd name="connsiteY29" fmla="*/ 1788367 h 1926772"/>
                  <a:gd name="connsiteX30" fmla="*/ 1178767 w 2684106"/>
                  <a:gd name="connsiteY30" fmla="*/ 1807028 h 1926772"/>
                  <a:gd name="connsiteX31" fmla="*/ 1020147 w 2684106"/>
                  <a:gd name="connsiteY31" fmla="*/ 1853681 h 1926772"/>
                  <a:gd name="connsiteX32" fmla="*/ 908179 w 2684106"/>
                  <a:gd name="connsiteY32" fmla="*/ 1825689 h 1926772"/>
                  <a:gd name="connsiteX33" fmla="*/ 674914 w 2684106"/>
                  <a:gd name="connsiteY33" fmla="*/ 1741714 h 1926772"/>
                  <a:gd name="connsiteX34" fmla="*/ 497632 w 2684106"/>
                  <a:gd name="connsiteY34" fmla="*/ 1723053 h 1926772"/>
                  <a:gd name="connsiteX35" fmla="*/ 422988 w 2684106"/>
                  <a:gd name="connsiteY35" fmla="*/ 1620416 h 1926772"/>
                  <a:gd name="connsiteX36" fmla="*/ 394996 w 2684106"/>
                  <a:gd name="connsiteY36" fmla="*/ 1461796 h 1926772"/>
                  <a:gd name="connsiteX37" fmla="*/ 217714 w 2684106"/>
                  <a:gd name="connsiteY37" fmla="*/ 1443134 h 1926772"/>
                  <a:gd name="connsiteX38" fmla="*/ 143069 w 2684106"/>
                  <a:gd name="connsiteY38" fmla="*/ 1573763 h 1926772"/>
                  <a:gd name="connsiteX39" fmla="*/ 68424 w 2684106"/>
                  <a:gd name="connsiteY39" fmla="*/ 1536440 h 1926772"/>
                  <a:gd name="connsiteX40" fmla="*/ 124408 w 2684106"/>
                  <a:gd name="connsiteY40" fmla="*/ 1443134 h 1926772"/>
                  <a:gd name="connsiteX41" fmla="*/ 115077 w 2684106"/>
                  <a:gd name="connsiteY41" fmla="*/ 1396481 h 1926772"/>
                  <a:gd name="connsiteX42" fmla="*/ 3110 w 2684106"/>
                  <a:gd name="connsiteY42" fmla="*/ 1377820 h 1926772"/>
                  <a:gd name="connsiteX43" fmla="*/ 96416 w 2684106"/>
                  <a:gd name="connsiteY43" fmla="*/ 1135224 h 1926772"/>
                  <a:gd name="connsiteX44" fmla="*/ 208383 w 2684106"/>
                  <a:gd name="connsiteY44" fmla="*/ 1228530 h 1926772"/>
                  <a:gd name="connsiteX45" fmla="*/ 348343 w 2684106"/>
                  <a:gd name="connsiteY45" fmla="*/ 1331167 h 1926772"/>
                  <a:gd name="connsiteX46" fmla="*/ 385665 w 2684106"/>
                  <a:gd name="connsiteY46" fmla="*/ 1181877 h 1926772"/>
                  <a:gd name="connsiteX47" fmla="*/ 422988 w 2684106"/>
                  <a:gd name="connsiteY47" fmla="*/ 1181877 h 1926772"/>
                  <a:gd name="connsiteX48" fmla="*/ 581608 w 2684106"/>
                  <a:gd name="connsiteY48" fmla="*/ 1004596 h 1926772"/>
                  <a:gd name="connsiteX49" fmla="*/ 684245 w 2684106"/>
                  <a:gd name="connsiteY49" fmla="*/ 827314 h 1926772"/>
                  <a:gd name="connsiteX50" fmla="*/ 758890 w 2684106"/>
                  <a:gd name="connsiteY50" fmla="*/ 724677 h 1926772"/>
                  <a:gd name="connsiteX51" fmla="*/ 814873 w 2684106"/>
                  <a:gd name="connsiteY51" fmla="*/ 566057 h 1926772"/>
                  <a:gd name="connsiteX52" fmla="*/ 908179 w 2684106"/>
                  <a:gd name="connsiteY52" fmla="*/ 678024 h 1926772"/>
                  <a:gd name="connsiteX53" fmla="*/ 954832 w 2684106"/>
                  <a:gd name="connsiteY53" fmla="*/ 538065 h 1926772"/>
                  <a:gd name="connsiteX54" fmla="*/ 1020147 w 2684106"/>
                  <a:gd name="connsiteY54" fmla="*/ 575387 h 1926772"/>
                  <a:gd name="connsiteX55" fmla="*/ 1057469 w 2684106"/>
                  <a:gd name="connsiteY55" fmla="*/ 519404 h 1926772"/>
                  <a:gd name="connsiteX56" fmla="*/ 1104122 w 2684106"/>
                  <a:gd name="connsiteY56" fmla="*/ 603379 h 1926772"/>
                  <a:gd name="connsiteX57" fmla="*/ 1216090 w 2684106"/>
                  <a:gd name="connsiteY57" fmla="*/ 500743 h 1926772"/>
                  <a:gd name="connsiteX58" fmla="*/ 1346718 w 2684106"/>
                  <a:gd name="connsiteY58" fmla="*/ 407436 h 1926772"/>
                  <a:gd name="connsiteX59" fmla="*/ 1402702 w 2684106"/>
                  <a:gd name="connsiteY59" fmla="*/ 239485 h 1926772"/>
                  <a:gd name="connsiteX60" fmla="*/ 1430694 w 2684106"/>
                  <a:gd name="connsiteY60" fmla="*/ 192832 h 192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84106" h="1926772">
                    <a:moveTo>
                      <a:pt x="1430694" y="192832"/>
                    </a:moveTo>
                    <a:cubicBezTo>
                      <a:pt x="1472682" y="205273"/>
                      <a:pt x="1601755" y="286138"/>
                      <a:pt x="1654628" y="314130"/>
                    </a:cubicBezTo>
                    <a:cubicBezTo>
                      <a:pt x="1707501" y="342122"/>
                      <a:pt x="1701281" y="370113"/>
                      <a:pt x="1747934" y="360783"/>
                    </a:cubicBezTo>
                    <a:cubicBezTo>
                      <a:pt x="1794587" y="351453"/>
                      <a:pt x="1877008" y="273698"/>
                      <a:pt x="1934547" y="258147"/>
                    </a:cubicBezTo>
                    <a:cubicBezTo>
                      <a:pt x="1992086" y="242596"/>
                      <a:pt x="2062065" y="286138"/>
                      <a:pt x="2093167" y="267477"/>
                    </a:cubicBezTo>
                    <a:cubicBezTo>
                      <a:pt x="2124269" y="248816"/>
                      <a:pt x="2097833" y="189722"/>
                      <a:pt x="2121159" y="146179"/>
                    </a:cubicBezTo>
                    <a:cubicBezTo>
                      <a:pt x="2144485" y="102636"/>
                      <a:pt x="2206690" y="12440"/>
                      <a:pt x="2233126" y="6220"/>
                    </a:cubicBezTo>
                    <a:cubicBezTo>
                      <a:pt x="2259562" y="0"/>
                      <a:pt x="2220685" y="82420"/>
                      <a:pt x="2279779" y="108857"/>
                    </a:cubicBezTo>
                    <a:cubicBezTo>
                      <a:pt x="2338873" y="135294"/>
                      <a:pt x="2533261" y="133738"/>
                      <a:pt x="2587690" y="164840"/>
                    </a:cubicBezTo>
                    <a:cubicBezTo>
                      <a:pt x="2642119" y="195942"/>
                      <a:pt x="2604796" y="245706"/>
                      <a:pt x="2606351" y="295469"/>
                    </a:cubicBezTo>
                    <a:cubicBezTo>
                      <a:pt x="2607906" y="345232"/>
                      <a:pt x="2584579" y="419877"/>
                      <a:pt x="2597020" y="463420"/>
                    </a:cubicBezTo>
                    <a:cubicBezTo>
                      <a:pt x="2609461" y="506963"/>
                      <a:pt x="2684106" y="530289"/>
                      <a:pt x="2680996" y="556726"/>
                    </a:cubicBezTo>
                    <a:cubicBezTo>
                      <a:pt x="2677886" y="583163"/>
                      <a:pt x="2601685" y="575387"/>
                      <a:pt x="2578359" y="622040"/>
                    </a:cubicBezTo>
                    <a:cubicBezTo>
                      <a:pt x="2555033" y="668693"/>
                      <a:pt x="2567474" y="805543"/>
                      <a:pt x="2541037" y="836645"/>
                    </a:cubicBezTo>
                    <a:cubicBezTo>
                      <a:pt x="2514600" y="867747"/>
                      <a:pt x="2450841" y="785327"/>
                      <a:pt x="2419739" y="808653"/>
                    </a:cubicBezTo>
                    <a:cubicBezTo>
                      <a:pt x="2388637" y="831979"/>
                      <a:pt x="2360645" y="926841"/>
                      <a:pt x="2354424" y="976604"/>
                    </a:cubicBezTo>
                    <a:cubicBezTo>
                      <a:pt x="2348204" y="1026367"/>
                      <a:pt x="2394857" y="1079240"/>
                      <a:pt x="2382416" y="1107232"/>
                    </a:cubicBezTo>
                    <a:cubicBezTo>
                      <a:pt x="2369975" y="1135224"/>
                      <a:pt x="2290665" y="1115008"/>
                      <a:pt x="2279779" y="1144555"/>
                    </a:cubicBezTo>
                    <a:cubicBezTo>
                      <a:pt x="2268893" y="1174102"/>
                      <a:pt x="2304661" y="1233196"/>
                      <a:pt x="2317102" y="1284514"/>
                    </a:cubicBezTo>
                    <a:cubicBezTo>
                      <a:pt x="2329543" y="1335832"/>
                      <a:pt x="2368420" y="1410477"/>
                      <a:pt x="2354424" y="1452465"/>
                    </a:cubicBezTo>
                    <a:cubicBezTo>
                      <a:pt x="2340428" y="1494453"/>
                      <a:pt x="2264228" y="1494452"/>
                      <a:pt x="2233126" y="1536440"/>
                    </a:cubicBezTo>
                    <a:cubicBezTo>
                      <a:pt x="2202024" y="1578428"/>
                      <a:pt x="2208245" y="1673290"/>
                      <a:pt x="2167812" y="1704392"/>
                    </a:cubicBezTo>
                    <a:cubicBezTo>
                      <a:pt x="2127379" y="1735494"/>
                      <a:pt x="2038738" y="1723053"/>
                      <a:pt x="1990530" y="1723053"/>
                    </a:cubicBezTo>
                    <a:cubicBezTo>
                      <a:pt x="1942322" y="1723053"/>
                      <a:pt x="1900334" y="1701282"/>
                      <a:pt x="1878563" y="1704392"/>
                    </a:cubicBezTo>
                    <a:cubicBezTo>
                      <a:pt x="1856792" y="1707502"/>
                      <a:pt x="1869233" y="1730828"/>
                      <a:pt x="1859902" y="1741714"/>
                    </a:cubicBezTo>
                    <a:cubicBezTo>
                      <a:pt x="1850571" y="1752600"/>
                      <a:pt x="1869232" y="1752600"/>
                      <a:pt x="1822579" y="1769706"/>
                    </a:cubicBezTo>
                    <a:cubicBezTo>
                      <a:pt x="1775926" y="1786812"/>
                      <a:pt x="1628191" y="1819469"/>
                      <a:pt x="1579983" y="1844351"/>
                    </a:cubicBezTo>
                    <a:cubicBezTo>
                      <a:pt x="1531775" y="1869233"/>
                      <a:pt x="1559767" y="1926772"/>
                      <a:pt x="1533330" y="1918996"/>
                    </a:cubicBezTo>
                    <a:cubicBezTo>
                      <a:pt x="1506893" y="1911221"/>
                      <a:pt x="1450910" y="1819469"/>
                      <a:pt x="1421363" y="1797698"/>
                    </a:cubicBezTo>
                    <a:cubicBezTo>
                      <a:pt x="1391816" y="1775927"/>
                      <a:pt x="1396482" y="1786812"/>
                      <a:pt x="1356049" y="1788367"/>
                    </a:cubicBezTo>
                    <a:cubicBezTo>
                      <a:pt x="1315616" y="1789922"/>
                      <a:pt x="1234751" y="1796142"/>
                      <a:pt x="1178767" y="1807028"/>
                    </a:cubicBezTo>
                    <a:cubicBezTo>
                      <a:pt x="1122783" y="1817914"/>
                      <a:pt x="1065245" y="1850571"/>
                      <a:pt x="1020147" y="1853681"/>
                    </a:cubicBezTo>
                    <a:cubicBezTo>
                      <a:pt x="975049" y="1856791"/>
                      <a:pt x="965718" y="1844350"/>
                      <a:pt x="908179" y="1825689"/>
                    </a:cubicBezTo>
                    <a:cubicBezTo>
                      <a:pt x="850640" y="1807028"/>
                      <a:pt x="743338" y="1758820"/>
                      <a:pt x="674914" y="1741714"/>
                    </a:cubicBezTo>
                    <a:cubicBezTo>
                      <a:pt x="606490" y="1724608"/>
                      <a:pt x="539620" y="1743269"/>
                      <a:pt x="497632" y="1723053"/>
                    </a:cubicBezTo>
                    <a:cubicBezTo>
                      <a:pt x="455644" y="1702837"/>
                      <a:pt x="440094" y="1663959"/>
                      <a:pt x="422988" y="1620416"/>
                    </a:cubicBezTo>
                    <a:cubicBezTo>
                      <a:pt x="405882" y="1576873"/>
                      <a:pt x="429208" y="1491343"/>
                      <a:pt x="394996" y="1461796"/>
                    </a:cubicBezTo>
                    <a:cubicBezTo>
                      <a:pt x="360784" y="1432249"/>
                      <a:pt x="259702" y="1424473"/>
                      <a:pt x="217714" y="1443134"/>
                    </a:cubicBezTo>
                    <a:cubicBezTo>
                      <a:pt x="175726" y="1461795"/>
                      <a:pt x="167951" y="1558212"/>
                      <a:pt x="143069" y="1573763"/>
                    </a:cubicBezTo>
                    <a:cubicBezTo>
                      <a:pt x="118187" y="1589314"/>
                      <a:pt x="71534" y="1558211"/>
                      <a:pt x="68424" y="1536440"/>
                    </a:cubicBezTo>
                    <a:cubicBezTo>
                      <a:pt x="65314" y="1514669"/>
                      <a:pt x="116633" y="1466461"/>
                      <a:pt x="124408" y="1443134"/>
                    </a:cubicBezTo>
                    <a:cubicBezTo>
                      <a:pt x="132184" y="1419808"/>
                      <a:pt x="135293" y="1407367"/>
                      <a:pt x="115077" y="1396481"/>
                    </a:cubicBezTo>
                    <a:cubicBezTo>
                      <a:pt x="94861" y="1385595"/>
                      <a:pt x="6220" y="1421363"/>
                      <a:pt x="3110" y="1377820"/>
                    </a:cubicBezTo>
                    <a:cubicBezTo>
                      <a:pt x="0" y="1334277"/>
                      <a:pt x="62204" y="1160106"/>
                      <a:pt x="96416" y="1135224"/>
                    </a:cubicBezTo>
                    <a:cubicBezTo>
                      <a:pt x="130628" y="1110342"/>
                      <a:pt x="166395" y="1195873"/>
                      <a:pt x="208383" y="1228530"/>
                    </a:cubicBezTo>
                    <a:cubicBezTo>
                      <a:pt x="250371" y="1261187"/>
                      <a:pt x="318796" y="1338942"/>
                      <a:pt x="348343" y="1331167"/>
                    </a:cubicBezTo>
                    <a:cubicBezTo>
                      <a:pt x="377890" y="1323392"/>
                      <a:pt x="373224" y="1206759"/>
                      <a:pt x="385665" y="1181877"/>
                    </a:cubicBezTo>
                    <a:cubicBezTo>
                      <a:pt x="398106" y="1156995"/>
                      <a:pt x="390331" y="1211424"/>
                      <a:pt x="422988" y="1181877"/>
                    </a:cubicBezTo>
                    <a:cubicBezTo>
                      <a:pt x="455645" y="1152330"/>
                      <a:pt x="538065" y="1063690"/>
                      <a:pt x="581608" y="1004596"/>
                    </a:cubicBezTo>
                    <a:cubicBezTo>
                      <a:pt x="625151" y="945502"/>
                      <a:pt x="654698" y="873967"/>
                      <a:pt x="684245" y="827314"/>
                    </a:cubicBezTo>
                    <a:cubicBezTo>
                      <a:pt x="713792" y="780661"/>
                      <a:pt x="737119" y="768220"/>
                      <a:pt x="758890" y="724677"/>
                    </a:cubicBezTo>
                    <a:cubicBezTo>
                      <a:pt x="780661" y="681134"/>
                      <a:pt x="789992" y="573832"/>
                      <a:pt x="814873" y="566057"/>
                    </a:cubicBezTo>
                    <a:cubicBezTo>
                      <a:pt x="839754" y="558282"/>
                      <a:pt x="884853" y="682689"/>
                      <a:pt x="908179" y="678024"/>
                    </a:cubicBezTo>
                    <a:cubicBezTo>
                      <a:pt x="931505" y="673359"/>
                      <a:pt x="936171" y="555171"/>
                      <a:pt x="954832" y="538065"/>
                    </a:cubicBezTo>
                    <a:cubicBezTo>
                      <a:pt x="973493" y="520959"/>
                      <a:pt x="1003041" y="578497"/>
                      <a:pt x="1020147" y="575387"/>
                    </a:cubicBezTo>
                    <a:cubicBezTo>
                      <a:pt x="1037253" y="572277"/>
                      <a:pt x="1043473" y="514739"/>
                      <a:pt x="1057469" y="519404"/>
                    </a:cubicBezTo>
                    <a:cubicBezTo>
                      <a:pt x="1071465" y="524069"/>
                      <a:pt x="1077685" y="606489"/>
                      <a:pt x="1104122" y="603379"/>
                    </a:cubicBezTo>
                    <a:cubicBezTo>
                      <a:pt x="1130559" y="600269"/>
                      <a:pt x="1175657" y="533400"/>
                      <a:pt x="1216090" y="500743"/>
                    </a:cubicBezTo>
                    <a:cubicBezTo>
                      <a:pt x="1256523" y="468086"/>
                      <a:pt x="1315616" y="450979"/>
                      <a:pt x="1346718" y="407436"/>
                    </a:cubicBezTo>
                    <a:cubicBezTo>
                      <a:pt x="1377820" y="363893"/>
                      <a:pt x="1391816" y="276807"/>
                      <a:pt x="1402702" y="239485"/>
                    </a:cubicBezTo>
                    <a:cubicBezTo>
                      <a:pt x="1413588" y="202163"/>
                      <a:pt x="1388706" y="180391"/>
                      <a:pt x="1430694" y="192832"/>
                    </a:cubicBezTo>
                    <a:close/>
                  </a:path>
                </a:pathLst>
              </a:custGeom>
              <a:solidFill>
                <a:srgbClr val="DC690A"/>
              </a:solidFill>
              <a:ln w="38100">
                <a:solidFill>
                  <a:schemeClr val="accent6">
                    <a:lumMod val="50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a:spLocks noChangeAspect="1"/>
              </p:cNvSpPr>
              <p:nvPr/>
            </p:nvSpPr>
            <p:spPr>
              <a:xfrm>
                <a:off x="3733800" y="3352800"/>
                <a:ext cx="812869" cy="1371600"/>
              </a:xfrm>
              <a:custGeom>
                <a:avLst/>
                <a:gdLst>
                  <a:gd name="connsiteX0" fmla="*/ 749300 w 1104900"/>
                  <a:gd name="connsiteY0" fmla="*/ 121920 h 1864360"/>
                  <a:gd name="connsiteX1" fmla="*/ 474980 w 1104900"/>
                  <a:gd name="connsiteY1" fmla="*/ 0 h 1864360"/>
                  <a:gd name="connsiteX2" fmla="*/ 292100 w 1104900"/>
                  <a:gd name="connsiteY2" fmla="*/ 121920 h 1864360"/>
                  <a:gd name="connsiteX3" fmla="*/ 322580 w 1104900"/>
                  <a:gd name="connsiteY3" fmla="*/ 182880 h 1864360"/>
                  <a:gd name="connsiteX4" fmla="*/ 261620 w 1104900"/>
                  <a:gd name="connsiteY4" fmla="*/ 335280 h 1864360"/>
                  <a:gd name="connsiteX5" fmla="*/ 124460 w 1104900"/>
                  <a:gd name="connsiteY5" fmla="*/ 487680 h 1864360"/>
                  <a:gd name="connsiteX6" fmla="*/ 139700 w 1104900"/>
                  <a:gd name="connsiteY6" fmla="*/ 609600 h 1864360"/>
                  <a:gd name="connsiteX7" fmla="*/ 17780 w 1104900"/>
                  <a:gd name="connsiteY7" fmla="*/ 731520 h 1864360"/>
                  <a:gd name="connsiteX8" fmla="*/ 33020 w 1104900"/>
                  <a:gd name="connsiteY8" fmla="*/ 944880 h 1864360"/>
                  <a:gd name="connsiteX9" fmla="*/ 185420 w 1104900"/>
                  <a:gd name="connsiteY9" fmla="*/ 1143000 h 1864360"/>
                  <a:gd name="connsiteX10" fmla="*/ 185420 w 1104900"/>
                  <a:gd name="connsiteY10" fmla="*/ 1310640 h 1864360"/>
                  <a:gd name="connsiteX11" fmla="*/ 353060 w 1104900"/>
                  <a:gd name="connsiteY11" fmla="*/ 1402080 h 1864360"/>
                  <a:gd name="connsiteX12" fmla="*/ 429260 w 1104900"/>
                  <a:gd name="connsiteY12" fmla="*/ 1356360 h 1864360"/>
                  <a:gd name="connsiteX13" fmla="*/ 993140 w 1104900"/>
                  <a:gd name="connsiteY13" fmla="*/ 1813560 h 1864360"/>
                  <a:gd name="connsiteX14" fmla="*/ 1038860 w 1104900"/>
                  <a:gd name="connsiteY14" fmla="*/ 1661160 h 1864360"/>
                  <a:gd name="connsiteX15" fmla="*/ 1038860 w 1104900"/>
                  <a:gd name="connsiteY15" fmla="*/ 1539240 h 1864360"/>
                  <a:gd name="connsiteX16" fmla="*/ 1099820 w 1104900"/>
                  <a:gd name="connsiteY16" fmla="*/ 1341120 h 1864360"/>
                  <a:gd name="connsiteX17" fmla="*/ 1069340 w 1104900"/>
                  <a:gd name="connsiteY17" fmla="*/ 1158240 h 1864360"/>
                  <a:gd name="connsiteX18" fmla="*/ 993140 w 1104900"/>
                  <a:gd name="connsiteY18" fmla="*/ 944880 h 1864360"/>
                  <a:gd name="connsiteX19" fmla="*/ 886460 w 1104900"/>
                  <a:gd name="connsiteY19" fmla="*/ 701040 h 1864360"/>
                  <a:gd name="connsiteX20" fmla="*/ 810260 w 1104900"/>
                  <a:gd name="connsiteY20" fmla="*/ 259080 h 1864360"/>
                  <a:gd name="connsiteX21" fmla="*/ 749300 w 1104900"/>
                  <a:gd name="connsiteY21" fmla="*/ 121920 h 18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4900" h="1864360">
                    <a:moveTo>
                      <a:pt x="749300" y="121920"/>
                    </a:moveTo>
                    <a:cubicBezTo>
                      <a:pt x="693420" y="78740"/>
                      <a:pt x="551180" y="0"/>
                      <a:pt x="474980" y="0"/>
                    </a:cubicBezTo>
                    <a:cubicBezTo>
                      <a:pt x="398780" y="0"/>
                      <a:pt x="317500" y="91440"/>
                      <a:pt x="292100" y="121920"/>
                    </a:cubicBezTo>
                    <a:cubicBezTo>
                      <a:pt x="266700" y="152400"/>
                      <a:pt x="327660" y="147320"/>
                      <a:pt x="322580" y="182880"/>
                    </a:cubicBezTo>
                    <a:cubicBezTo>
                      <a:pt x="317500" y="218440"/>
                      <a:pt x="294640" y="284480"/>
                      <a:pt x="261620" y="335280"/>
                    </a:cubicBezTo>
                    <a:cubicBezTo>
                      <a:pt x="228600" y="386080"/>
                      <a:pt x="144780" y="441960"/>
                      <a:pt x="124460" y="487680"/>
                    </a:cubicBezTo>
                    <a:cubicBezTo>
                      <a:pt x="104140" y="533400"/>
                      <a:pt x="157480" y="568960"/>
                      <a:pt x="139700" y="609600"/>
                    </a:cubicBezTo>
                    <a:cubicBezTo>
                      <a:pt x="121920" y="650240"/>
                      <a:pt x="35560" y="675640"/>
                      <a:pt x="17780" y="731520"/>
                    </a:cubicBezTo>
                    <a:cubicBezTo>
                      <a:pt x="0" y="787400"/>
                      <a:pt x="5080" y="876300"/>
                      <a:pt x="33020" y="944880"/>
                    </a:cubicBezTo>
                    <a:cubicBezTo>
                      <a:pt x="60960" y="1013460"/>
                      <a:pt x="160020" y="1082040"/>
                      <a:pt x="185420" y="1143000"/>
                    </a:cubicBezTo>
                    <a:cubicBezTo>
                      <a:pt x="210820" y="1203960"/>
                      <a:pt x="157480" y="1267460"/>
                      <a:pt x="185420" y="1310640"/>
                    </a:cubicBezTo>
                    <a:cubicBezTo>
                      <a:pt x="213360" y="1353820"/>
                      <a:pt x="312420" y="1394460"/>
                      <a:pt x="353060" y="1402080"/>
                    </a:cubicBezTo>
                    <a:cubicBezTo>
                      <a:pt x="393700" y="1409700"/>
                      <a:pt x="322580" y="1287780"/>
                      <a:pt x="429260" y="1356360"/>
                    </a:cubicBezTo>
                    <a:cubicBezTo>
                      <a:pt x="535940" y="1424940"/>
                      <a:pt x="891540" y="1762760"/>
                      <a:pt x="993140" y="1813560"/>
                    </a:cubicBezTo>
                    <a:cubicBezTo>
                      <a:pt x="1094740" y="1864360"/>
                      <a:pt x="1031240" y="1706880"/>
                      <a:pt x="1038860" y="1661160"/>
                    </a:cubicBezTo>
                    <a:cubicBezTo>
                      <a:pt x="1046480" y="1615440"/>
                      <a:pt x="1028700" y="1592580"/>
                      <a:pt x="1038860" y="1539240"/>
                    </a:cubicBezTo>
                    <a:cubicBezTo>
                      <a:pt x="1049020" y="1485900"/>
                      <a:pt x="1094740" y="1404620"/>
                      <a:pt x="1099820" y="1341120"/>
                    </a:cubicBezTo>
                    <a:cubicBezTo>
                      <a:pt x="1104900" y="1277620"/>
                      <a:pt x="1087120" y="1224280"/>
                      <a:pt x="1069340" y="1158240"/>
                    </a:cubicBezTo>
                    <a:cubicBezTo>
                      <a:pt x="1051560" y="1092200"/>
                      <a:pt x="1023620" y="1021080"/>
                      <a:pt x="993140" y="944880"/>
                    </a:cubicBezTo>
                    <a:cubicBezTo>
                      <a:pt x="962660" y="868680"/>
                      <a:pt x="916940" y="815340"/>
                      <a:pt x="886460" y="701040"/>
                    </a:cubicBezTo>
                    <a:cubicBezTo>
                      <a:pt x="855980" y="586740"/>
                      <a:pt x="828040" y="360680"/>
                      <a:pt x="810260" y="259080"/>
                    </a:cubicBezTo>
                    <a:cubicBezTo>
                      <a:pt x="792480" y="157480"/>
                      <a:pt x="805180" y="165100"/>
                      <a:pt x="749300" y="121920"/>
                    </a:cubicBezTo>
                    <a:close/>
                  </a:path>
                </a:pathLst>
              </a:custGeom>
              <a:solidFill>
                <a:srgbClr val="FF66CC"/>
              </a:solidFill>
              <a:ln w="38100">
                <a:solidFill>
                  <a:schemeClr val="tx1">
                    <a:alpha val="75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reeform 39"/>
            <p:cNvSpPr>
              <a:spLocks noChangeAspect="1"/>
            </p:cNvSpPr>
            <p:nvPr/>
          </p:nvSpPr>
          <p:spPr>
            <a:xfrm rot="20881973">
              <a:off x="2111895" y="2899634"/>
              <a:ext cx="838200" cy="613494"/>
            </a:xfrm>
            <a:custGeom>
              <a:avLst/>
              <a:gdLst>
                <a:gd name="connsiteX0" fmla="*/ 744220 w 3502660"/>
                <a:gd name="connsiteY0" fmla="*/ 7620 h 2372360"/>
                <a:gd name="connsiteX1" fmla="*/ 2893060 w 3502660"/>
                <a:gd name="connsiteY1" fmla="*/ 160020 h 2372360"/>
                <a:gd name="connsiteX2" fmla="*/ 3014980 w 3502660"/>
                <a:gd name="connsiteY2" fmla="*/ 175260 h 2372360"/>
                <a:gd name="connsiteX3" fmla="*/ 3304540 w 3502660"/>
                <a:gd name="connsiteY3" fmla="*/ 373380 h 2372360"/>
                <a:gd name="connsiteX4" fmla="*/ 3472180 w 3502660"/>
                <a:gd name="connsiteY4" fmla="*/ 464820 h 2372360"/>
                <a:gd name="connsiteX5" fmla="*/ 3487420 w 3502660"/>
                <a:gd name="connsiteY5" fmla="*/ 678180 h 2372360"/>
                <a:gd name="connsiteX6" fmla="*/ 3456940 w 3502660"/>
                <a:gd name="connsiteY6" fmla="*/ 769620 h 2372360"/>
                <a:gd name="connsiteX7" fmla="*/ 3456940 w 3502660"/>
                <a:gd name="connsiteY7" fmla="*/ 1013460 h 2372360"/>
                <a:gd name="connsiteX8" fmla="*/ 3380740 w 3502660"/>
                <a:gd name="connsiteY8" fmla="*/ 1318260 h 2372360"/>
                <a:gd name="connsiteX9" fmla="*/ 3197860 w 3502660"/>
                <a:gd name="connsiteY9" fmla="*/ 1668780 h 2372360"/>
                <a:gd name="connsiteX10" fmla="*/ 2969260 w 3502660"/>
                <a:gd name="connsiteY10" fmla="*/ 1775460 h 2372360"/>
                <a:gd name="connsiteX11" fmla="*/ 2771140 w 3502660"/>
                <a:gd name="connsiteY11" fmla="*/ 1851660 h 2372360"/>
                <a:gd name="connsiteX12" fmla="*/ 2710180 w 3502660"/>
                <a:gd name="connsiteY12" fmla="*/ 2232660 h 2372360"/>
                <a:gd name="connsiteX13" fmla="*/ 2603500 w 3502660"/>
                <a:gd name="connsiteY13" fmla="*/ 2354580 h 2372360"/>
                <a:gd name="connsiteX14" fmla="*/ 2588260 w 3502660"/>
                <a:gd name="connsiteY14" fmla="*/ 2339340 h 2372360"/>
                <a:gd name="connsiteX15" fmla="*/ 2435860 w 3502660"/>
                <a:gd name="connsiteY15" fmla="*/ 2354580 h 2372360"/>
                <a:gd name="connsiteX16" fmla="*/ 2207260 w 3502660"/>
                <a:gd name="connsiteY16" fmla="*/ 2293620 h 2372360"/>
                <a:gd name="connsiteX17" fmla="*/ 2100580 w 3502660"/>
                <a:gd name="connsiteY17" fmla="*/ 2171700 h 2372360"/>
                <a:gd name="connsiteX18" fmla="*/ 1932940 w 3502660"/>
                <a:gd name="connsiteY18" fmla="*/ 2141220 h 2372360"/>
                <a:gd name="connsiteX19" fmla="*/ 271780 w 3502660"/>
                <a:gd name="connsiteY19" fmla="*/ 800100 h 2372360"/>
                <a:gd name="connsiteX20" fmla="*/ 302260 w 3502660"/>
                <a:gd name="connsiteY20" fmla="*/ 449580 h 2372360"/>
                <a:gd name="connsiteX21" fmla="*/ 393700 w 3502660"/>
                <a:gd name="connsiteY21" fmla="*/ 403860 h 2372360"/>
                <a:gd name="connsiteX22" fmla="*/ 485140 w 3502660"/>
                <a:gd name="connsiteY22" fmla="*/ 297180 h 2372360"/>
                <a:gd name="connsiteX23" fmla="*/ 607060 w 3502660"/>
                <a:gd name="connsiteY23" fmla="*/ 114300 h 2372360"/>
                <a:gd name="connsiteX24" fmla="*/ 744220 w 3502660"/>
                <a:gd name="connsiteY24" fmla="*/ 7620 h 2372360"/>
                <a:gd name="connsiteX0" fmla="*/ 472440 w 3230880"/>
                <a:gd name="connsiteY0" fmla="*/ 7620 h 2372360"/>
                <a:gd name="connsiteX1" fmla="*/ 2621280 w 3230880"/>
                <a:gd name="connsiteY1" fmla="*/ 160020 h 2372360"/>
                <a:gd name="connsiteX2" fmla="*/ 2743200 w 3230880"/>
                <a:gd name="connsiteY2" fmla="*/ 175260 h 2372360"/>
                <a:gd name="connsiteX3" fmla="*/ 3032760 w 3230880"/>
                <a:gd name="connsiteY3" fmla="*/ 373380 h 2372360"/>
                <a:gd name="connsiteX4" fmla="*/ 3200400 w 3230880"/>
                <a:gd name="connsiteY4" fmla="*/ 464820 h 2372360"/>
                <a:gd name="connsiteX5" fmla="*/ 3215640 w 3230880"/>
                <a:gd name="connsiteY5" fmla="*/ 678180 h 2372360"/>
                <a:gd name="connsiteX6" fmla="*/ 3185160 w 3230880"/>
                <a:gd name="connsiteY6" fmla="*/ 769620 h 2372360"/>
                <a:gd name="connsiteX7" fmla="*/ 3185160 w 3230880"/>
                <a:gd name="connsiteY7" fmla="*/ 1013460 h 2372360"/>
                <a:gd name="connsiteX8" fmla="*/ 3108960 w 3230880"/>
                <a:gd name="connsiteY8" fmla="*/ 1318260 h 2372360"/>
                <a:gd name="connsiteX9" fmla="*/ 2926080 w 3230880"/>
                <a:gd name="connsiteY9" fmla="*/ 1668780 h 2372360"/>
                <a:gd name="connsiteX10" fmla="*/ 2697480 w 3230880"/>
                <a:gd name="connsiteY10" fmla="*/ 1775460 h 2372360"/>
                <a:gd name="connsiteX11" fmla="*/ 2499360 w 3230880"/>
                <a:gd name="connsiteY11" fmla="*/ 1851660 h 2372360"/>
                <a:gd name="connsiteX12" fmla="*/ 2438400 w 3230880"/>
                <a:gd name="connsiteY12" fmla="*/ 2232660 h 2372360"/>
                <a:gd name="connsiteX13" fmla="*/ 2331720 w 3230880"/>
                <a:gd name="connsiteY13" fmla="*/ 2354580 h 2372360"/>
                <a:gd name="connsiteX14" fmla="*/ 2316480 w 3230880"/>
                <a:gd name="connsiteY14" fmla="*/ 2339340 h 2372360"/>
                <a:gd name="connsiteX15" fmla="*/ 2164080 w 3230880"/>
                <a:gd name="connsiteY15" fmla="*/ 2354580 h 2372360"/>
                <a:gd name="connsiteX16" fmla="*/ 1935480 w 3230880"/>
                <a:gd name="connsiteY16" fmla="*/ 2293620 h 2372360"/>
                <a:gd name="connsiteX17" fmla="*/ 1828800 w 3230880"/>
                <a:gd name="connsiteY17" fmla="*/ 2171700 h 2372360"/>
                <a:gd name="connsiteX18" fmla="*/ 1661160 w 3230880"/>
                <a:gd name="connsiteY18" fmla="*/ 2141220 h 2372360"/>
                <a:gd name="connsiteX19" fmla="*/ 0 w 3230880"/>
                <a:gd name="connsiteY19" fmla="*/ 800100 h 2372360"/>
                <a:gd name="connsiteX20" fmla="*/ 30480 w 3230880"/>
                <a:gd name="connsiteY20" fmla="*/ 449580 h 2372360"/>
                <a:gd name="connsiteX21" fmla="*/ 121920 w 3230880"/>
                <a:gd name="connsiteY21" fmla="*/ 403860 h 2372360"/>
                <a:gd name="connsiteX22" fmla="*/ 213360 w 3230880"/>
                <a:gd name="connsiteY22" fmla="*/ 297180 h 2372360"/>
                <a:gd name="connsiteX23" fmla="*/ 335280 w 3230880"/>
                <a:gd name="connsiteY23" fmla="*/ 114300 h 2372360"/>
                <a:gd name="connsiteX24" fmla="*/ 472440 w 3230880"/>
                <a:gd name="connsiteY24" fmla="*/ 7620 h 2372360"/>
                <a:gd name="connsiteX0" fmla="*/ 472440 w 3230880"/>
                <a:gd name="connsiteY0" fmla="*/ 0 h 2364740"/>
                <a:gd name="connsiteX1" fmla="*/ 2621280 w 3230880"/>
                <a:gd name="connsiteY1" fmla="*/ 152400 h 2364740"/>
                <a:gd name="connsiteX2" fmla="*/ 2743200 w 3230880"/>
                <a:gd name="connsiteY2" fmla="*/ 167640 h 2364740"/>
                <a:gd name="connsiteX3" fmla="*/ 3032760 w 3230880"/>
                <a:gd name="connsiteY3" fmla="*/ 365760 h 2364740"/>
                <a:gd name="connsiteX4" fmla="*/ 3200400 w 3230880"/>
                <a:gd name="connsiteY4" fmla="*/ 457200 h 2364740"/>
                <a:gd name="connsiteX5" fmla="*/ 3215640 w 3230880"/>
                <a:gd name="connsiteY5" fmla="*/ 670560 h 2364740"/>
                <a:gd name="connsiteX6" fmla="*/ 3185160 w 3230880"/>
                <a:gd name="connsiteY6" fmla="*/ 762000 h 2364740"/>
                <a:gd name="connsiteX7" fmla="*/ 3185160 w 3230880"/>
                <a:gd name="connsiteY7" fmla="*/ 1005840 h 2364740"/>
                <a:gd name="connsiteX8" fmla="*/ 3108960 w 3230880"/>
                <a:gd name="connsiteY8" fmla="*/ 1310640 h 2364740"/>
                <a:gd name="connsiteX9" fmla="*/ 2926080 w 3230880"/>
                <a:gd name="connsiteY9" fmla="*/ 1661160 h 2364740"/>
                <a:gd name="connsiteX10" fmla="*/ 2697480 w 3230880"/>
                <a:gd name="connsiteY10" fmla="*/ 1767840 h 2364740"/>
                <a:gd name="connsiteX11" fmla="*/ 2499360 w 3230880"/>
                <a:gd name="connsiteY11" fmla="*/ 1844040 h 2364740"/>
                <a:gd name="connsiteX12" fmla="*/ 2438400 w 3230880"/>
                <a:gd name="connsiteY12" fmla="*/ 2225040 h 2364740"/>
                <a:gd name="connsiteX13" fmla="*/ 2331720 w 3230880"/>
                <a:gd name="connsiteY13" fmla="*/ 2346960 h 2364740"/>
                <a:gd name="connsiteX14" fmla="*/ 2316480 w 3230880"/>
                <a:gd name="connsiteY14" fmla="*/ 2331720 h 2364740"/>
                <a:gd name="connsiteX15" fmla="*/ 2164080 w 3230880"/>
                <a:gd name="connsiteY15" fmla="*/ 2346960 h 2364740"/>
                <a:gd name="connsiteX16" fmla="*/ 1935480 w 3230880"/>
                <a:gd name="connsiteY16" fmla="*/ 2286000 h 2364740"/>
                <a:gd name="connsiteX17" fmla="*/ 1828800 w 3230880"/>
                <a:gd name="connsiteY17" fmla="*/ 2164080 h 2364740"/>
                <a:gd name="connsiteX18" fmla="*/ 1661160 w 3230880"/>
                <a:gd name="connsiteY18" fmla="*/ 2133600 h 2364740"/>
                <a:gd name="connsiteX19" fmla="*/ 0 w 3230880"/>
                <a:gd name="connsiteY19" fmla="*/ 792480 h 2364740"/>
                <a:gd name="connsiteX20" fmla="*/ 30480 w 3230880"/>
                <a:gd name="connsiteY20" fmla="*/ 441960 h 2364740"/>
                <a:gd name="connsiteX21" fmla="*/ 121920 w 3230880"/>
                <a:gd name="connsiteY21" fmla="*/ 396240 h 2364740"/>
                <a:gd name="connsiteX22" fmla="*/ 213360 w 3230880"/>
                <a:gd name="connsiteY22" fmla="*/ 289560 h 2364740"/>
                <a:gd name="connsiteX23" fmla="*/ 335280 w 3230880"/>
                <a:gd name="connsiteY23" fmla="*/ 106680 h 2364740"/>
                <a:gd name="connsiteX24" fmla="*/ 472440 w 3230880"/>
                <a:gd name="connsiteY24" fmla="*/ 0 h 236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30880" h="2364740">
                  <a:moveTo>
                    <a:pt x="472440" y="0"/>
                  </a:moveTo>
                  <a:cubicBezTo>
                    <a:pt x="853440" y="7620"/>
                    <a:pt x="2242820" y="124460"/>
                    <a:pt x="2621280" y="152400"/>
                  </a:cubicBezTo>
                  <a:cubicBezTo>
                    <a:pt x="2999740" y="180340"/>
                    <a:pt x="2674620" y="132080"/>
                    <a:pt x="2743200" y="167640"/>
                  </a:cubicBezTo>
                  <a:cubicBezTo>
                    <a:pt x="2811780" y="203200"/>
                    <a:pt x="2956560" y="317500"/>
                    <a:pt x="3032760" y="365760"/>
                  </a:cubicBezTo>
                  <a:cubicBezTo>
                    <a:pt x="3108960" y="414020"/>
                    <a:pt x="3169920" y="406400"/>
                    <a:pt x="3200400" y="457200"/>
                  </a:cubicBezTo>
                  <a:cubicBezTo>
                    <a:pt x="3230880" y="508000"/>
                    <a:pt x="3218180" y="619760"/>
                    <a:pt x="3215640" y="670560"/>
                  </a:cubicBezTo>
                  <a:cubicBezTo>
                    <a:pt x="3213100" y="721360"/>
                    <a:pt x="3190240" y="706120"/>
                    <a:pt x="3185160" y="762000"/>
                  </a:cubicBezTo>
                  <a:cubicBezTo>
                    <a:pt x="3180080" y="817880"/>
                    <a:pt x="3197860" y="914400"/>
                    <a:pt x="3185160" y="1005840"/>
                  </a:cubicBezTo>
                  <a:cubicBezTo>
                    <a:pt x="3172460" y="1097280"/>
                    <a:pt x="3152140" y="1201420"/>
                    <a:pt x="3108960" y="1310640"/>
                  </a:cubicBezTo>
                  <a:cubicBezTo>
                    <a:pt x="3065780" y="1419860"/>
                    <a:pt x="2994660" y="1584960"/>
                    <a:pt x="2926080" y="1661160"/>
                  </a:cubicBezTo>
                  <a:cubicBezTo>
                    <a:pt x="2857500" y="1737360"/>
                    <a:pt x="2768600" y="1737360"/>
                    <a:pt x="2697480" y="1767840"/>
                  </a:cubicBezTo>
                  <a:cubicBezTo>
                    <a:pt x="2626360" y="1798320"/>
                    <a:pt x="2542540" y="1767840"/>
                    <a:pt x="2499360" y="1844040"/>
                  </a:cubicBezTo>
                  <a:cubicBezTo>
                    <a:pt x="2456180" y="1920240"/>
                    <a:pt x="2466340" y="2141220"/>
                    <a:pt x="2438400" y="2225040"/>
                  </a:cubicBezTo>
                  <a:cubicBezTo>
                    <a:pt x="2410460" y="2308860"/>
                    <a:pt x="2352040" y="2329180"/>
                    <a:pt x="2331720" y="2346960"/>
                  </a:cubicBezTo>
                  <a:cubicBezTo>
                    <a:pt x="2311400" y="2364740"/>
                    <a:pt x="2344420" y="2331720"/>
                    <a:pt x="2316480" y="2331720"/>
                  </a:cubicBezTo>
                  <a:cubicBezTo>
                    <a:pt x="2288540" y="2331720"/>
                    <a:pt x="2227580" y="2354580"/>
                    <a:pt x="2164080" y="2346960"/>
                  </a:cubicBezTo>
                  <a:cubicBezTo>
                    <a:pt x="2100580" y="2339340"/>
                    <a:pt x="1991360" y="2316480"/>
                    <a:pt x="1935480" y="2286000"/>
                  </a:cubicBezTo>
                  <a:cubicBezTo>
                    <a:pt x="1879600" y="2255520"/>
                    <a:pt x="1874520" y="2189480"/>
                    <a:pt x="1828800" y="2164080"/>
                  </a:cubicBezTo>
                  <a:cubicBezTo>
                    <a:pt x="1783080" y="2138680"/>
                    <a:pt x="1965960" y="2362200"/>
                    <a:pt x="1661160" y="2133600"/>
                  </a:cubicBezTo>
                  <a:cubicBezTo>
                    <a:pt x="1356360" y="1905000"/>
                    <a:pt x="271780" y="1074420"/>
                    <a:pt x="0" y="792480"/>
                  </a:cubicBezTo>
                  <a:cubicBezTo>
                    <a:pt x="154940" y="419100"/>
                    <a:pt x="10160" y="508000"/>
                    <a:pt x="30480" y="441960"/>
                  </a:cubicBezTo>
                  <a:cubicBezTo>
                    <a:pt x="50800" y="375920"/>
                    <a:pt x="91440" y="421640"/>
                    <a:pt x="121920" y="396240"/>
                  </a:cubicBezTo>
                  <a:cubicBezTo>
                    <a:pt x="152400" y="370840"/>
                    <a:pt x="177800" y="337820"/>
                    <a:pt x="213360" y="289560"/>
                  </a:cubicBezTo>
                  <a:cubicBezTo>
                    <a:pt x="248920" y="241300"/>
                    <a:pt x="294640" y="154940"/>
                    <a:pt x="335280" y="106680"/>
                  </a:cubicBezTo>
                  <a:cubicBezTo>
                    <a:pt x="375920" y="58420"/>
                    <a:pt x="152400" y="297180"/>
                    <a:pt x="472440" y="0"/>
                  </a:cubicBezTo>
                  <a:close/>
                </a:path>
              </a:pathLst>
            </a:custGeom>
            <a:solidFill>
              <a:schemeClr val="accent1"/>
            </a:solidFill>
            <a:ln w="63500">
              <a:solidFill>
                <a:srgbClr val="002060"/>
              </a:solidFill>
            </a:ln>
            <a:effectLst>
              <a:outerShdw dist="50800" dir="90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10"/>
            <p:cNvGrpSpPr/>
            <p:nvPr/>
          </p:nvGrpSpPr>
          <p:grpSpPr>
            <a:xfrm>
              <a:off x="1600200" y="3207328"/>
              <a:ext cx="1931324" cy="2355272"/>
              <a:chOff x="1600200" y="3207328"/>
              <a:chExt cx="1931324" cy="2355272"/>
            </a:xfrm>
          </p:grpSpPr>
          <p:sp>
            <p:nvSpPr>
              <p:cNvPr id="62" name="Freeform 61"/>
              <p:cNvSpPr/>
              <p:nvPr/>
            </p:nvSpPr>
            <p:spPr>
              <a:xfrm>
                <a:off x="1600200" y="3207328"/>
                <a:ext cx="1931324" cy="2355272"/>
              </a:xfrm>
              <a:custGeom>
                <a:avLst/>
                <a:gdLst>
                  <a:gd name="connsiteX0" fmla="*/ 421178 w 1931324"/>
                  <a:gd name="connsiteY0" fmla="*/ 22167 h 2355272"/>
                  <a:gd name="connsiteX1" fmla="*/ 820189 w 1931324"/>
                  <a:gd name="connsiteY1" fmla="*/ 221672 h 2355272"/>
                  <a:gd name="connsiteX2" fmla="*/ 1086196 w 1931324"/>
                  <a:gd name="connsiteY2" fmla="*/ 338050 h 2355272"/>
                  <a:gd name="connsiteX3" fmla="*/ 1435331 w 1931324"/>
                  <a:gd name="connsiteY3" fmla="*/ 421178 h 2355272"/>
                  <a:gd name="connsiteX4" fmla="*/ 1867593 w 1931324"/>
                  <a:gd name="connsiteY4" fmla="*/ 288174 h 2355272"/>
                  <a:gd name="connsiteX5" fmla="*/ 1817716 w 1931324"/>
                  <a:gd name="connsiteY5" fmla="*/ 487680 h 2355272"/>
                  <a:gd name="connsiteX6" fmla="*/ 1717963 w 1931324"/>
                  <a:gd name="connsiteY6" fmla="*/ 786938 h 2355272"/>
                  <a:gd name="connsiteX7" fmla="*/ 1717963 w 1931324"/>
                  <a:gd name="connsiteY7" fmla="*/ 936567 h 2355272"/>
                  <a:gd name="connsiteX8" fmla="*/ 1618211 w 1931324"/>
                  <a:gd name="connsiteY8" fmla="*/ 1052945 h 2355272"/>
                  <a:gd name="connsiteX9" fmla="*/ 1651462 w 1931324"/>
                  <a:gd name="connsiteY9" fmla="*/ 1136072 h 2355272"/>
                  <a:gd name="connsiteX10" fmla="*/ 1584960 w 1931324"/>
                  <a:gd name="connsiteY10" fmla="*/ 1302327 h 2355272"/>
                  <a:gd name="connsiteX11" fmla="*/ 1584960 w 1931324"/>
                  <a:gd name="connsiteY11" fmla="*/ 1418705 h 2355272"/>
                  <a:gd name="connsiteX12" fmla="*/ 1734589 w 1931324"/>
                  <a:gd name="connsiteY12" fmla="*/ 1601585 h 2355272"/>
                  <a:gd name="connsiteX13" fmla="*/ 1684713 w 1931324"/>
                  <a:gd name="connsiteY13" fmla="*/ 1834341 h 2355272"/>
                  <a:gd name="connsiteX14" fmla="*/ 1618211 w 1931324"/>
                  <a:gd name="connsiteY14" fmla="*/ 2017221 h 2355272"/>
                  <a:gd name="connsiteX15" fmla="*/ 1584960 w 1931324"/>
                  <a:gd name="connsiteY15" fmla="*/ 2116974 h 2355272"/>
                  <a:gd name="connsiteX16" fmla="*/ 1368829 w 1931324"/>
                  <a:gd name="connsiteY16" fmla="*/ 2100349 h 2355272"/>
                  <a:gd name="connsiteX17" fmla="*/ 1202574 w 1931324"/>
                  <a:gd name="connsiteY17" fmla="*/ 2133600 h 2355272"/>
                  <a:gd name="connsiteX18" fmla="*/ 1052945 w 1931324"/>
                  <a:gd name="connsiteY18" fmla="*/ 2166850 h 2355272"/>
                  <a:gd name="connsiteX19" fmla="*/ 820189 w 1931324"/>
                  <a:gd name="connsiteY19" fmla="*/ 2249978 h 2355272"/>
                  <a:gd name="connsiteX20" fmla="*/ 703811 w 1931324"/>
                  <a:gd name="connsiteY20" fmla="*/ 2349730 h 2355272"/>
                  <a:gd name="connsiteX21" fmla="*/ 570807 w 1931324"/>
                  <a:gd name="connsiteY21" fmla="*/ 2283229 h 2355272"/>
                  <a:gd name="connsiteX22" fmla="*/ 421178 w 1931324"/>
                  <a:gd name="connsiteY22" fmla="*/ 2299854 h 2355272"/>
                  <a:gd name="connsiteX23" fmla="*/ 221673 w 1931324"/>
                  <a:gd name="connsiteY23" fmla="*/ 2249978 h 2355272"/>
                  <a:gd name="connsiteX24" fmla="*/ 121920 w 1931324"/>
                  <a:gd name="connsiteY24" fmla="*/ 1950720 h 2355272"/>
                  <a:gd name="connsiteX25" fmla="*/ 5542 w 1931324"/>
                  <a:gd name="connsiteY25" fmla="*/ 1701338 h 2355272"/>
                  <a:gd name="connsiteX26" fmla="*/ 88669 w 1931324"/>
                  <a:gd name="connsiteY26" fmla="*/ 1435330 h 2355272"/>
                  <a:gd name="connsiteX27" fmla="*/ 304800 w 1931324"/>
                  <a:gd name="connsiteY27" fmla="*/ 1202574 h 2355272"/>
                  <a:gd name="connsiteX28" fmla="*/ 221673 w 1931324"/>
                  <a:gd name="connsiteY28" fmla="*/ 953192 h 2355272"/>
                  <a:gd name="connsiteX29" fmla="*/ 271549 w 1931324"/>
                  <a:gd name="connsiteY29" fmla="*/ 703810 h 2355272"/>
                  <a:gd name="connsiteX30" fmla="*/ 238298 w 1931324"/>
                  <a:gd name="connsiteY30" fmla="*/ 504305 h 2355272"/>
                  <a:gd name="connsiteX31" fmla="*/ 271549 w 1931324"/>
                  <a:gd name="connsiteY31" fmla="*/ 304800 h 2355272"/>
                  <a:gd name="connsiteX32" fmla="*/ 338051 w 1931324"/>
                  <a:gd name="connsiteY32" fmla="*/ 88669 h 2355272"/>
                  <a:gd name="connsiteX33" fmla="*/ 421178 w 1931324"/>
                  <a:gd name="connsiteY33" fmla="*/ 22167 h 235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31324" h="2355272">
                    <a:moveTo>
                      <a:pt x="421178" y="22167"/>
                    </a:moveTo>
                    <a:cubicBezTo>
                      <a:pt x="501534" y="44334"/>
                      <a:pt x="709353" y="169025"/>
                      <a:pt x="820189" y="221672"/>
                    </a:cubicBezTo>
                    <a:cubicBezTo>
                      <a:pt x="931025" y="274319"/>
                      <a:pt x="983672" y="304799"/>
                      <a:pt x="1086196" y="338050"/>
                    </a:cubicBezTo>
                    <a:cubicBezTo>
                      <a:pt x="1188720" y="371301"/>
                      <a:pt x="1305098" y="429491"/>
                      <a:pt x="1435331" y="421178"/>
                    </a:cubicBezTo>
                    <a:cubicBezTo>
                      <a:pt x="1565564" y="412865"/>
                      <a:pt x="1803862" y="277090"/>
                      <a:pt x="1867593" y="288174"/>
                    </a:cubicBezTo>
                    <a:cubicBezTo>
                      <a:pt x="1931324" y="299258"/>
                      <a:pt x="1842654" y="404553"/>
                      <a:pt x="1817716" y="487680"/>
                    </a:cubicBezTo>
                    <a:cubicBezTo>
                      <a:pt x="1792778" y="570807"/>
                      <a:pt x="1734588" y="712124"/>
                      <a:pt x="1717963" y="786938"/>
                    </a:cubicBezTo>
                    <a:cubicBezTo>
                      <a:pt x="1701338" y="861752"/>
                      <a:pt x="1734588" y="892233"/>
                      <a:pt x="1717963" y="936567"/>
                    </a:cubicBezTo>
                    <a:cubicBezTo>
                      <a:pt x="1701338" y="980901"/>
                      <a:pt x="1629294" y="1019694"/>
                      <a:pt x="1618211" y="1052945"/>
                    </a:cubicBezTo>
                    <a:cubicBezTo>
                      <a:pt x="1607128" y="1086196"/>
                      <a:pt x="1657004" y="1094508"/>
                      <a:pt x="1651462" y="1136072"/>
                    </a:cubicBezTo>
                    <a:cubicBezTo>
                      <a:pt x="1645920" y="1177636"/>
                      <a:pt x="1596044" y="1255222"/>
                      <a:pt x="1584960" y="1302327"/>
                    </a:cubicBezTo>
                    <a:cubicBezTo>
                      <a:pt x="1573876" y="1349433"/>
                      <a:pt x="1560022" y="1368829"/>
                      <a:pt x="1584960" y="1418705"/>
                    </a:cubicBezTo>
                    <a:cubicBezTo>
                      <a:pt x="1609898" y="1468581"/>
                      <a:pt x="1717964" y="1532312"/>
                      <a:pt x="1734589" y="1601585"/>
                    </a:cubicBezTo>
                    <a:cubicBezTo>
                      <a:pt x="1751215" y="1670858"/>
                      <a:pt x="1704109" y="1765068"/>
                      <a:pt x="1684713" y="1834341"/>
                    </a:cubicBezTo>
                    <a:cubicBezTo>
                      <a:pt x="1665317" y="1903614"/>
                      <a:pt x="1634836" y="1970116"/>
                      <a:pt x="1618211" y="2017221"/>
                    </a:cubicBezTo>
                    <a:cubicBezTo>
                      <a:pt x="1601586" y="2064326"/>
                      <a:pt x="1626524" y="2103119"/>
                      <a:pt x="1584960" y="2116974"/>
                    </a:cubicBezTo>
                    <a:cubicBezTo>
                      <a:pt x="1543396" y="2130829"/>
                      <a:pt x="1432560" y="2097578"/>
                      <a:pt x="1368829" y="2100349"/>
                    </a:cubicBezTo>
                    <a:cubicBezTo>
                      <a:pt x="1305098" y="2103120"/>
                      <a:pt x="1255221" y="2122517"/>
                      <a:pt x="1202574" y="2133600"/>
                    </a:cubicBezTo>
                    <a:cubicBezTo>
                      <a:pt x="1149927" y="2144684"/>
                      <a:pt x="1116676" y="2147454"/>
                      <a:pt x="1052945" y="2166850"/>
                    </a:cubicBezTo>
                    <a:cubicBezTo>
                      <a:pt x="989214" y="2186246"/>
                      <a:pt x="878378" y="2219498"/>
                      <a:pt x="820189" y="2249978"/>
                    </a:cubicBezTo>
                    <a:cubicBezTo>
                      <a:pt x="762000" y="2280458"/>
                      <a:pt x="745375" y="2344188"/>
                      <a:pt x="703811" y="2349730"/>
                    </a:cubicBezTo>
                    <a:cubicBezTo>
                      <a:pt x="662247" y="2355272"/>
                      <a:pt x="617912" y="2291542"/>
                      <a:pt x="570807" y="2283229"/>
                    </a:cubicBezTo>
                    <a:cubicBezTo>
                      <a:pt x="523702" y="2274916"/>
                      <a:pt x="479367" y="2305396"/>
                      <a:pt x="421178" y="2299854"/>
                    </a:cubicBezTo>
                    <a:cubicBezTo>
                      <a:pt x="362989" y="2294312"/>
                      <a:pt x="271549" y="2308167"/>
                      <a:pt x="221673" y="2249978"/>
                    </a:cubicBezTo>
                    <a:cubicBezTo>
                      <a:pt x="171797" y="2191789"/>
                      <a:pt x="157942" y="2042160"/>
                      <a:pt x="121920" y="1950720"/>
                    </a:cubicBezTo>
                    <a:cubicBezTo>
                      <a:pt x="85898" y="1859280"/>
                      <a:pt x="11084" y="1787236"/>
                      <a:pt x="5542" y="1701338"/>
                    </a:cubicBezTo>
                    <a:cubicBezTo>
                      <a:pt x="0" y="1615440"/>
                      <a:pt x="38793" y="1518457"/>
                      <a:pt x="88669" y="1435330"/>
                    </a:cubicBezTo>
                    <a:cubicBezTo>
                      <a:pt x="138545" y="1352203"/>
                      <a:pt x="282633" y="1282930"/>
                      <a:pt x="304800" y="1202574"/>
                    </a:cubicBezTo>
                    <a:cubicBezTo>
                      <a:pt x="326967" y="1122218"/>
                      <a:pt x="227215" y="1036319"/>
                      <a:pt x="221673" y="953192"/>
                    </a:cubicBezTo>
                    <a:cubicBezTo>
                      <a:pt x="216131" y="870065"/>
                      <a:pt x="268778" y="778625"/>
                      <a:pt x="271549" y="703810"/>
                    </a:cubicBezTo>
                    <a:cubicBezTo>
                      <a:pt x="274320" y="628996"/>
                      <a:pt x="238298" y="570807"/>
                      <a:pt x="238298" y="504305"/>
                    </a:cubicBezTo>
                    <a:cubicBezTo>
                      <a:pt x="238298" y="437803"/>
                      <a:pt x="254924" y="374073"/>
                      <a:pt x="271549" y="304800"/>
                    </a:cubicBezTo>
                    <a:cubicBezTo>
                      <a:pt x="288175" y="235527"/>
                      <a:pt x="307571" y="135774"/>
                      <a:pt x="338051" y="88669"/>
                    </a:cubicBezTo>
                    <a:cubicBezTo>
                      <a:pt x="368531" y="41564"/>
                      <a:pt x="340822" y="0"/>
                      <a:pt x="421178" y="22167"/>
                    </a:cubicBezTo>
                    <a:close/>
                  </a:path>
                </a:pathLst>
              </a:custGeom>
              <a:solidFill>
                <a:srgbClr val="FFFF99">
                  <a:alpha val="7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1600200" y="4038600"/>
                <a:ext cx="1715086" cy="523220"/>
              </a:xfrm>
              <a:prstGeom prst="rect">
                <a:avLst/>
              </a:prstGeom>
            </p:spPr>
            <p:txBody>
              <a:bodyPr wrap="none">
                <a:spAutoFit/>
              </a:bodyPr>
              <a:lstStyle/>
              <a:p>
                <a:pPr algn="ctr"/>
                <a:r>
                  <a:rPr lang="en-US" sz="2800" b="1" dirty="0" smtClean="0"/>
                  <a:t>CHOCTAW</a:t>
                </a:r>
                <a:endParaRPr lang="en-US" sz="2800" b="1" dirty="0"/>
              </a:p>
            </p:txBody>
          </p:sp>
        </p:grpSp>
      </p:grpSp>
      <p:sp>
        <p:nvSpPr>
          <p:cNvPr id="35" name="Rectangle 34"/>
          <p:cNvSpPr/>
          <p:nvPr/>
        </p:nvSpPr>
        <p:spPr>
          <a:xfrm>
            <a:off x="1600200" y="3200400"/>
            <a:ext cx="1905000" cy="23622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TextBox 3"/>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sp>
        <p:nvSpPr>
          <p:cNvPr id="5" name="Rounded Rectangle 4"/>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a:grpSpLocks noChangeAspect="1"/>
          </p:cNvGrpSpPr>
          <p:nvPr/>
        </p:nvGrpSpPr>
        <p:grpSpPr>
          <a:xfrm>
            <a:off x="1828800" y="842965"/>
            <a:ext cx="5642043" cy="5938838"/>
            <a:chOff x="2514600" y="1443911"/>
            <a:chExt cx="4419600" cy="4652089"/>
          </a:xfrm>
        </p:grpSpPr>
        <p:grpSp>
          <p:nvGrpSpPr>
            <p:cNvPr id="38" name="Group 4"/>
            <p:cNvGrpSpPr/>
            <p:nvPr/>
          </p:nvGrpSpPr>
          <p:grpSpPr>
            <a:xfrm>
              <a:off x="2514600" y="1447800"/>
              <a:ext cx="4419600" cy="4648200"/>
              <a:chOff x="2514600" y="1447800"/>
              <a:chExt cx="4419600" cy="4648200"/>
            </a:xfrm>
          </p:grpSpPr>
          <p:pic>
            <p:nvPicPr>
              <p:cNvPr id="43" name="Picture 2" descr="https://upload.wikimedia.org/wikipedia/en/thumb/3/35/Choctaw-Nation-Divided.png/375px-Choctaw-Nation-Divided.png"/>
              <p:cNvPicPr>
                <a:picLocks noChangeAspect="1" noChangeArrowheads="1"/>
              </p:cNvPicPr>
              <p:nvPr/>
            </p:nvPicPr>
            <p:blipFill>
              <a:blip r:embed="rId3"/>
              <a:srcRect l="38265" r="87" b="14084"/>
              <a:stretch>
                <a:fillRect/>
              </a:stretch>
            </p:blipFill>
            <p:spPr bwMode="auto">
              <a:xfrm>
                <a:off x="2514600" y="1447800"/>
                <a:ext cx="4419600" cy="4648200"/>
              </a:xfrm>
              <a:prstGeom prst="rect">
                <a:avLst/>
              </a:prstGeom>
              <a:noFill/>
              <a:ln w="50800">
                <a:solidFill>
                  <a:schemeClr val="tx1"/>
                </a:solidFill>
              </a:ln>
            </p:spPr>
          </p:pic>
          <p:sp>
            <p:nvSpPr>
              <p:cNvPr id="44" name="Rectangle 2"/>
              <p:cNvSpPr/>
              <p:nvPr/>
            </p:nvSpPr>
            <p:spPr>
              <a:xfrm>
                <a:off x="2514600" y="1447800"/>
                <a:ext cx="6858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Freeform 38"/>
            <p:cNvSpPr/>
            <p:nvPr/>
          </p:nvSpPr>
          <p:spPr>
            <a:xfrm>
              <a:off x="3255544" y="1443911"/>
              <a:ext cx="2754095" cy="1776807"/>
            </a:xfrm>
            <a:custGeom>
              <a:avLst/>
              <a:gdLst>
                <a:gd name="connsiteX0" fmla="*/ 363220 w 2776220"/>
                <a:gd name="connsiteY0" fmla="*/ 213360 h 1861820"/>
                <a:gd name="connsiteX1" fmla="*/ 1811020 w 2776220"/>
                <a:gd name="connsiteY1" fmla="*/ 1584960 h 1861820"/>
                <a:gd name="connsiteX2" fmla="*/ 1963420 w 2776220"/>
                <a:gd name="connsiteY2" fmla="*/ 1737360 h 1861820"/>
                <a:gd name="connsiteX3" fmla="*/ 2176780 w 2776220"/>
                <a:gd name="connsiteY3" fmla="*/ 1752600 h 1861820"/>
                <a:gd name="connsiteX4" fmla="*/ 2252980 w 2776220"/>
                <a:gd name="connsiteY4" fmla="*/ 1737360 h 1861820"/>
                <a:gd name="connsiteX5" fmla="*/ 2313940 w 2776220"/>
                <a:gd name="connsiteY5" fmla="*/ 1615440 h 1861820"/>
                <a:gd name="connsiteX6" fmla="*/ 2466340 w 2776220"/>
                <a:gd name="connsiteY6" fmla="*/ 259080 h 1861820"/>
                <a:gd name="connsiteX7" fmla="*/ 2420620 w 2776220"/>
                <a:gd name="connsiteY7" fmla="*/ 60960 h 1861820"/>
                <a:gd name="connsiteX8" fmla="*/ 332740 w 2776220"/>
                <a:gd name="connsiteY8" fmla="*/ 106680 h 1861820"/>
                <a:gd name="connsiteX9" fmla="*/ 424180 w 2776220"/>
                <a:gd name="connsiteY9" fmla="*/ 259080 h 1861820"/>
                <a:gd name="connsiteX10" fmla="*/ 424180 w 2776220"/>
                <a:gd name="connsiteY10" fmla="*/ 259080 h 1861820"/>
                <a:gd name="connsiteX11" fmla="*/ 424180 w 2776220"/>
                <a:gd name="connsiteY11" fmla="*/ 259080 h 1861820"/>
                <a:gd name="connsiteX0" fmla="*/ 363220 w 2776220"/>
                <a:gd name="connsiteY0" fmla="*/ 213360 h 1861820"/>
                <a:gd name="connsiteX1" fmla="*/ 1811020 w 2776220"/>
                <a:gd name="connsiteY1" fmla="*/ 1584960 h 1861820"/>
                <a:gd name="connsiteX2" fmla="*/ 1963420 w 2776220"/>
                <a:gd name="connsiteY2" fmla="*/ 1737360 h 1861820"/>
                <a:gd name="connsiteX3" fmla="*/ 2176780 w 2776220"/>
                <a:gd name="connsiteY3" fmla="*/ 1752600 h 1861820"/>
                <a:gd name="connsiteX4" fmla="*/ 2252980 w 2776220"/>
                <a:gd name="connsiteY4" fmla="*/ 1737360 h 1861820"/>
                <a:gd name="connsiteX5" fmla="*/ 2313940 w 2776220"/>
                <a:gd name="connsiteY5" fmla="*/ 1615440 h 1861820"/>
                <a:gd name="connsiteX6" fmla="*/ 2466340 w 2776220"/>
                <a:gd name="connsiteY6" fmla="*/ 259080 h 1861820"/>
                <a:gd name="connsiteX7" fmla="*/ 2420620 w 2776220"/>
                <a:gd name="connsiteY7" fmla="*/ 60960 h 1861820"/>
                <a:gd name="connsiteX8" fmla="*/ 332740 w 2776220"/>
                <a:gd name="connsiteY8" fmla="*/ 106680 h 1861820"/>
                <a:gd name="connsiteX9" fmla="*/ 424180 w 2776220"/>
                <a:gd name="connsiteY9" fmla="*/ 259080 h 1861820"/>
                <a:gd name="connsiteX10" fmla="*/ 424180 w 2776220"/>
                <a:gd name="connsiteY10" fmla="*/ 259080 h 1861820"/>
                <a:gd name="connsiteX11" fmla="*/ 424180 w 2776220"/>
                <a:gd name="connsiteY11" fmla="*/ 259080 h 1861820"/>
                <a:gd name="connsiteX12" fmla="*/ 363220 w 2776220"/>
                <a:gd name="connsiteY12" fmla="*/ 213360 h 1861820"/>
                <a:gd name="connsiteX0" fmla="*/ 424180 w 2776220"/>
                <a:gd name="connsiteY0" fmla="*/ 259080 h 1861820"/>
                <a:gd name="connsiteX1" fmla="*/ 1811020 w 2776220"/>
                <a:gd name="connsiteY1" fmla="*/ 1584960 h 1861820"/>
                <a:gd name="connsiteX2" fmla="*/ 1963420 w 2776220"/>
                <a:gd name="connsiteY2" fmla="*/ 1737360 h 1861820"/>
                <a:gd name="connsiteX3" fmla="*/ 2176780 w 2776220"/>
                <a:gd name="connsiteY3" fmla="*/ 1752600 h 1861820"/>
                <a:gd name="connsiteX4" fmla="*/ 2252980 w 2776220"/>
                <a:gd name="connsiteY4" fmla="*/ 1737360 h 1861820"/>
                <a:gd name="connsiteX5" fmla="*/ 2313940 w 2776220"/>
                <a:gd name="connsiteY5" fmla="*/ 1615440 h 1861820"/>
                <a:gd name="connsiteX6" fmla="*/ 2466340 w 2776220"/>
                <a:gd name="connsiteY6" fmla="*/ 259080 h 1861820"/>
                <a:gd name="connsiteX7" fmla="*/ 2420620 w 2776220"/>
                <a:gd name="connsiteY7" fmla="*/ 60960 h 1861820"/>
                <a:gd name="connsiteX8" fmla="*/ 332740 w 2776220"/>
                <a:gd name="connsiteY8" fmla="*/ 106680 h 1861820"/>
                <a:gd name="connsiteX9" fmla="*/ 424180 w 2776220"/>
                <a:gd name="connsiteY9" fmla="*/ 259080 h 1861820"/>
                <a:gd name="connsiteX10" fmla="*/ 424180 w 2776220"/>
                <a:gd name="connsiteY10" fmla="*/ 259080 h 1861820"/>
                <a:gd name="connsiteX11" fmla="*/ 424180 w 2776220"/>
                <a:gd name="connsiteY11" fmla="*/ 259080 h 1861820"/>
                <a:gd name="connsiteX0" fmla="*/ 424180 w 2484120"/>
                <a:gd name="connsiteY0" fmla="*/ 259080 h 1861820"/>
                <a:gd name="connsiteX1" fmla="*/ 1811020 w 2484120"/>
                <a:gd name="connsiteY1" fmla="*/ 1584960 h 1861820"/>
                <a:gd name="connsiteX2" fmla="*/ 1963420 w 2484120"/>
                <a:gd name="connsiteY2" fmla="*/ 1737360 h 1861820"/>
                <a:gd name="connsiteX3" fmla="*/ 2176780 w 2484120"/>
                <a:gd name="connsiteY3" fmla="*/ 1752600 h 1861820"/>
                <a:gd name="connsiteX4" fmla="*/ 2252980 w 2484120"/>
                <a:gd name="connsiteY4" fmla="*/ 1737360 h 1861820"/>
                <a:gd name="connsiteX5" fmla="*/ 2313940 w 2484120"/>
                <a:gd name="connsiteY5" fmla="*/ 1615440 h 1861820"/>
                <a:gd name="connsiteX6" fmla="*/ 2466340 w 2484120"/>
                <a:gd name="connsiteY6" fmla="*/ 259080 h 1861820"/>
                <a:gd name="connsiteX7" fmla="*/ 2420620 w 2484120"/>
                <a:gd name="connsiteY7" fmla="*/ 60960 h 1861820"/>
                <a:gd name="connsiteX8" fmla="*/ 332740 w 2484120"/>
                <a:gd name="connsiteY8" fmla="*/ 106680 h 1861820"/>
                <a:gd name="connsiteX9" fmla="*/ 424180 w 2484120"/>
                <a:gd name="connsiteY9" fmla="*/ 259080 h 1861820"/>
                <a:gd name="connsiteX10" fmla="*/ 424180 w 2484120"/>
                <a:gd name="connsiteY10" fmla="*/ 259080 h 1861820"/>
                <a:gd name="connsiteX11" fmla="*/ 424180 w 2484120"/>
                <a:gd name="connsiteY11" fmla="*/ 259080 h 1861820"/>
                <a:gd name="connsiteX0" fmla="*/ 424180 w 2578100"/>
                <a:gd name="connsiteY0" fmla="*/ 223520 h 1803400"/>
                <a:gd name="connsiteX1" fmla="*/ 1811020 w 2578100"/>
                <a:gd name="connsiteY1" fmla="*/ 1549400 h 1803400"/>
                <a:gd name="connsiteX2" fmla="*/ 1963420 w 2578100"/>
                <a:gd name="connsiteY2" fmla="*/ 1701800 h 1803400"/>
                <a:gd name="connsiteX3" fmla="*/ 2176780 w 2578100"/>
                <a:gd name="connsiteY3" fmla="*/ 1717040 h 1803400"/>
                <a:gd name="connsiteX4" fmla="*/ 2252980 w 2578100"/>
                <a:gd name="connsiteY4" fmla="*/ 1701800 h 1803400"/>
                <a:gd name="connsiteX5" fmla="*/ 2542540 w 2578100"/>
                <a:gd name="connsiteY5" fmla="*/ 1198880 h 1803400"/>
                <a:gd name="connsiteX6" fmla="*/ 2466340 w 2578100"/>
                <a:gd name="connsiteY6" fmla="*/ 223520 h 1803400"/>
                <a:gd name="connsiteX7" fmla="*/ 2420620 w 2578100"/>
                <a:gd name="connsiteY7" fmla="*/ 25400 h 1803400"/>
                <a:gd name="connsiteX8" fmla="*/ 332740 w 2578100"/>
                <a:gd name="connsiteY8" fmla="*/ 71120 h 1803400"/>
                <a:gd name="connsiteX9" fmla="*/ 424180 w 2578100"/>
                <a:gd name="connsiteY9" fmla="*/ 223520 h 1803400"/>
                <a:gd name="connsiteX10" fmla="*/ 424180 w 2578100"/>
                <a:gd name="connsiteY10" fmla="*/ 223520 h 1803400"/>
                <a:gd name="connsiteX11" fmla="*/ 424180 w 2578100"/>
                <a:gd name="connsiteY11" fmla="*/ 223520 h 1803400"/>
                <a:gd name="connsiteX0" fmla="*/ 424180 w 2578100"/>
                <a:gd name="connsiteY0" fmla="*/ 198120 h 1778000"/>
                <a:gd name="connsiteX1" fmla="*/ 1811020 w 2578100"/>
                <a:gd name="connsiteY1" fmla="*/ 1524000 h 1778000"/>
                <a:gd name="connsiteX2" fmla="*/ 1963420 w 2578100"/>
                <a:gd name="connsiteY2" fmla="*/ 1676400 h 1778000"/>
                <a:gd name="connsiteX3" fmla="*/ 2176780 w 2578100"/>
                <a:gd name="connsiteY3" fmla="*/ 1691640 h 1778000"/>
                <a:gd name="connsiteX4" fmla="*/ 2252980 w 2578100"/>
                <a:gd name="connsiteY4" fmla="*/ 1676400 h 1778000"/>
                <a:gd name="connsiteX5" fmla="*/ 2542540 w 2578100"/>
                <a:gd name="connsiteY5" fmla="*/ 1173480 h 1778000"/>
                <a:gd name="connsiteX6" fmla="*/ 2466340 w 2578100"/>
                <a:gd name="connsiteY6" fmla="*/ 198120 h 1778000"/>
                <a:gd name="connsiteX7" fmla="*/ 2420620 w 2578100"/>
                <a:gd name="connsiteY7" fmla="*/ 0 h 1778000"/>
                <a:gd name="connsiteX8" fmla="*/ 332740 w 2578100"/>
                <a:gd name="connsiteY8" fmla="*/ 45720 h 1778000"/>
                <a:gd name="connsiteX9" fmla="*/ 424180 w 2578100"/>
                <a:gd name="connsiteY9" fmla="*/ 198120 h 1778000"/>
                <a:gd name="connsiteX10" fmla="*/ 424180 w 2578100"/>
                <a:gd name="connsiteY10" fmla="*/ 198120 h 1778000"/>
                <a:gd name="connsiteX11" fmla="*/ 424180 w 2578100"/>
                <a:gd name="connsiteY11" fmla="*/ 198120 h 1778000"/>
                <a:gd name="connsiteX0" fmla="*/ 424180 w 2578100"/>
                <a:gd name="connsiteY0" fmla="*/ 198120 h 1778000"/>
                <a:gd name="connsiteX1" fmla="*/ 1811020 w 2578100"/>
                <a:gd name="connsiteY1" fmla="*/ 1524000 h 1778000"/>
                <a:gd name="connsiteX2" fmla="*/ 1963420 w 2578100"/>
                <a:gd name="connsiteY2" fmla="*/ 1676400 h 1778000"/>
                <a:gd name="connsiteX3" fmla="*/ 2176780 w 2578100"/>
                <a:gd name="connsiteY3" fmla="*/ 1691640 h 1778000"/>
                <a:gd name="connsiteX4" fmla="*/ 2252980 w 2578100"/>
                <a:gd name="connsiteY4" fmla="*/ 1676400 h 1778000"/>
                <a:gd name="connsiteX5" fmla="*/ 2542540 w 2578100"/>
                <a:gd name="connsiteY5" fmla="*/ 1173480 h 1778000"/>
                <a:gd name="connsiteX6" fmla="*/ 2466340 w 2578100"/>
                <a:gd name="connsiteY6" fmla="*/ 198120 h 1778000"/>
                <a:gd name="connsiteX7" fmla="*/ 2420620 w 2578100"/>
                <a:gd name="connsiteY7" fmla="*/ 0 h 1778000"/>
                <a:gd name="connsiteX8" fmla="*/ 332740 w 2578100"/>
                <a:gd name="connsiteY8" fmla="*/ 45720 h 1778000"/>
                <a:gd name="connsiteX9" fmla="*/ 424180 w 2578100"/>
                <a:gd name="connsiteY9" fmla="*/ 198120 h 1778000"/>
                <a:gd name="connsiteX10" fmla="*/ 424180 w 2578100"/>
                <a:gd name="connsiteY10" fmla="*/ 198120 h 1778000"/>
                <a:gd name="connsiteX11" fmla="*/ 424180 w 2578100"/>
                <a:gd name="connsiteY11" fmla="*/ 198120 h 1778000"/>
                <a:gd name="connsiteX0" fmla="*/ 424180 w 2578100"/>
                <a:gd name="connsiteY0" fmla="*/ 200660 h 1780540"/>
                <a:gd name="connsiteX1" fmla="*/ 1811020 w 2578100"/>
                <a:gd name="connsiteY1" fmla="*/ 1526540 h 1780540"/>
                <a:gd name="connsiteX2" fmla="*/ 1963420 w 2578100"/>
                <a:gd name="connsiteY2" fmla="*/ 1678940 h 1780540"/>
                <a:gd name="connsiteX3" fmla="*/ 2176780 w 2578100"/>
                <a:gd name="connsiteY3" fmla="*/ 1694180 h 1780540"/>
                <a:gd name="connsiteX4" fmla="*/ 2252980 w 2578100"/>
                <a:gd name="connsiteY4" fmla="*/ 1678940 h 1780540"/>
                <a:gd name="connsiteX5" fmla="*/ 2542540 w 2578100"/>
                <a:gd name="connsiteY5" fmla="*/ 1176020 h 1780540"/>
                <a:gd name="connsiteX6" fmla="*/ 2466340 w 2578100"/>
                <a:gd name="connsiteY6" fmla="*/ 200660 h 1780540"/>
                <a:gd name="connsiteX7" fmla="*/ 2420620 w 2578100"/>
                <a:gd name="connsiteY7" fmla="*/ 2540 h 1780540"/>
                <a:gd name="connsiteX8" fmla="*/ 332740 w 2578100"/>
                <a:gd name="connsiteY8" fmla="*/ 48260 h 1780540"/>
                <a:gd name="connsiteX9" fmla="*/ 424180 w 2578100"/>
                <a:gd name="connsiteY9" fmla="*/ 200660 h 1780540"/>
                <a:gd name="connsiteX10" fmla="*/ 424180 w 2578100"/>
                <a:gd name="connsiteY10" fmla="*/ 200660 h 1780540"/>
                <a:gd name="connsiteX11" fmla="*/ 424180 w 2578100"/>
                <a:gd name="connsiteY11" fmla="*/ 200660 h 1780540"/>
                <a:gd name="connsiteX0" fmla="*/ 424180 w 2578100"/>
                <a:gd name="connsiteY0" fmla="*/ 200660 h 1780540"/>
                <a:gd name="connsiteX1" fmla="*/ 1811020 w 2578100"/>
                <a:gd name="connsiteY1" fmla="*/ 1526540 h 1780540"/>
                <a:gd name="connsiteX2" fmla="*/ 1963420 w 2578100"/>
                <a:gd name="connsiteY2" fmla="*/ 1678940 h 1780540"/>
                <a:gd name="connsiteX3" fmla="*/ 2176780 w 2578100"/>
                <a:gd name="connsiteY3" fmla="*/ 1694180 h 1780540"/>
                <a:gd name="connsiteX4" fmla="*/ 2252980 w 2578100"/>
                <a:gd name="connsiteY4" fmla="*/ 1678940 h 1780540"/>
                <a:gd name="connsiteX5" fmla="*/ 2542540 w 2578100"/>
                <a:gd name="connsiteY5" fmla="*/ 1176020 h 1780540"/>
                <a:gd name="connsiteX6" fmla="*/ 2466340 w 2578100"/>
                <a:gd name="connsiteY6" fmla="*/ 200660 h 1780540"/>
                <a:gd name="connsiteX7" fmla="*/ 2420620 w 2578100"/>
                <a:gd name="connsiteY7" fmla="*/ 2540 h 1780540"/>
                <a:gd name="connsiteX8" fmla="*/ 332740 w 2578100"/>
                <a:gd name="connsiteY8" fmla="*/ 48260 h 1780540"/>
                <a:gd name="connsiteX9" fmla="*/ 424180 w 2578100"/>
                <a:gd name="connsiteY9" fmla="*/ 200660 h 1780540"/>
                <a:gd name="connsiteX10" fmla="*/ 424180 w 2578100"/>
                <a:gd name="connsiteY10" fmla="*/ 200660 h 1780540"/>
                <a:gd name="connsiteX11" fmla="*/ 424180 w 2578100"/>
                <a:gd name="connsiteY11" fmla="*/ 200660 h 1780540"/>
                <a:gd name="connsiteX0" fmla="*/ 424180 w 2578100"/>
                <a:gd name="connsiteY0" fmla="*/ 200660 h 1780540"/>
                <a:gd name="connsiteX1" fmla="*/ 1811020 w 2578100"/>
                <a:gd name="connsiteY1" fmla="*/ 1526540 h 1780540"/>
                <a:gd name="connsiteX2" fmla="*/ 1963420 w 2578100"/>
                <a:gd name="connsiteY2" fmla="*/ 1678940 h 1780540"/>
                <a:gd name="connsiteX3" fmla="*/ 2176780 w 2578100"/>
                <a:gd name="connsiteY3" fmla="*/ 1694180 h 1780540"/>
                <a:gd name="connsiteX4" fmla="*/ 2252980 w 2578100"/>
                <a:gd name="connsiteY4" fmla="*/ 1678940 h 1780540"/>
                <a:gd name="connsiteX5" fmla="*/ 2542540 w 2578100"/>
                <a:gd name="connsiteY5" fmla="*/ 1176020 h 1780540"/>
                <a:gd name="connsiteX6" fmla="*/ 2466340 w 2578100"/>
                <a:gd name="connsiteY6" fmla="*/ 200660 h 1780540"/>
                <a:gd name="connsiteX7" fmla="*/ 2420620 w 2578100"/>
                <a:gd name="connsiteY7" fmla="*/ 2540 h 1780540"/>
                <a:gd name="connsiteX8" fmla="*/ 332740 w 2578100"/>
                <a:gd name="connsiteY8" fmla="*/ 48260 h 1780540"/>
                <a:gd name="connsiteX9" fmla="*/ 424180 w 2578100"/>
                <a:gd name="connsiteY9" fmla="*/ 200660 h 1780540"/>
                <a:gd name="connsiteX10" fmla="*/ 424180 w 2578100"/>
                <a:gd name="connsiteY10" fmla="*/ 200660 h 1780540"/>
                <a:gd name="connsiteX11" fmla="*/ 424180 w 2578100"/>
                <a:gd name="connsiteY11" fmla="*/ 200660 h 1780540"/>
                <a:gd name="connsiteX0" fmla="*/ 424180 w 2578100"/>
                <a:gd name="connsiteY0" fmla="*/ 200660 h 1780540"/>
                <a:gd name="connsiteX1" fmla="*/ 1811020 w 2578100"/>
                <a:gd name="connsiteY1" fmla="*/ 1526540 h 1780540"/>
                <a:gd name="connsiteX2" fmla="*/ 1963420 w 2578100"/>
                <a:gd name="connsiteY2" fmla="*/ 1678940 h 1780540"/>
                <a:gd name="connsiteX3" fmla="*/ 2176780 w 2578100"/>
                <a:gd name="connsiteY3" fmla="*/ 1694180 h 1780540"/>
                <a:gd name="connsiteX4" fmla="*/ 2252980 w 2578100"/>
                <a:gd name="connsiteY4" fmla="*/ 1678940 h 1780540"/>
                <a:gd name="connsiteX5" fmla="*/ 2542540 w 2578100"/>
                <a:gd name="connsiteY5" fmla="*/ 1176020 h 1780540"/>
                <a:gd name="connsiteX6" fmla="*/ 2466340 w 2578100"/>
                <a:gd name="connsiteY6" fmla="*/ 200660 h 1780540"/>
                <a:gd name="connsiteX7" fmla="*/ 2420620 w 2578100"/>
                <a:gd name="connsiteY7" fmla="*/ 2540 h 1780540"/>
                <a:gd name="connsiteX8" fmla="*/ 332740 w 2578100"/>
                <a:gd name="connsiteY8" fmla="*/ 48260 h 1780540"/>
                <a:gd name="connsiteX9" fmla="*/ 424180 w 2578100"/>
                <a:gd name="connsiteY9" fmla="*/ 200660 h 1780540"/>
                <a:gd name="connsiteX10" fmla="*/ 424180 w 2578100"/>
                <a:gd name="connsiteY10" fmla="*/ 200660 h 1780540"/>
                <a:gd name="connsiteX11" fmla="*/ 424180 w 2578100"/>
                <a:gd name="connsiteY11" fmla="*/ 200660 h 1780540"/>
                <a:gd name="connsiteX0" fmla="*/ 424180 w 2578100"/>
                <a:gd name="connsiteY0" fmla="*/ 200660 h 1780540"/>
                <a:gd name="connsiteX1" fmla="*/ 1811020 w 2578100"/>
                <a:gd name="connsiteY1" fmla="*/ 1526540 h 1780540"/>
                <a:gd name="connsiteX2" fmla="*/ 1963420 w 2578100"/>
                <a:gd name="connsiteY2" fmla="*/ 1678940 h 1780540"/>
                <a:gd name="connsiteX3" fmla="*/ 2176780 w 2578100"/>
                <a:gd name="connsiteY3" fmla="*/ 1694180 h 1780540"/>
                <a:gd name="connsiteX4" fmla="*/ 2252980 w 2578100"/>
                <a:gd name="connsiteY4" fmla="*/ 1678940 h 1780540"/>
                <a:gd name="connsiteX5" fmla="*/ 2542540 w 2578100"/>
                <a:gd name="connsiteY5" fmla="*/ 1176020 h 1780540"/>
                <a:gd name="connsiteX6" fmla="*/ 2466340 w 2578100"/>
                <a:gd name="connsiteY6" fmla="*/ 200660 h 1780540"/>
                <a:gd name="connsiteX7" fmla="*/ 2420620 w 2578100"/>
                <a:gd name="connsiteY7" fmla="*/ 2540 h 1780540"/>
                <a:gd name="connsiteX8" fmla="*/ 332740 w 2578100"/>
                <a:gd name="connsiteY8" fmla="*/ 48260 h 1780540"/>
                <a:gd name="connsiteX9" fmla="*/ 424180 w 2578100"/>
                <a:gd name="connsiteY9" fmla="*/ 200660 h 1780540"/>
                <a:gd name="connsiteX10" fmla="*/ 424180 w 2578100"/>
                <a:gd name="connsiteY10" fmla="*/ 200660 h 1780540"/>
                <a:gd name="connsiteX11" fmla="*/ 424180 w 2578100"/>
                <a:gd name="connsiteY11" fmla="*/ 200660 h 1780540"/>
                <a:gd name="connsiteX0" fmla="*/ 424180 w 2779963"/>
                <a:gd name="connsiteY0" fmla="*/ 226851 h 1806731"/>
                <a:gd name="connsiteX1" fmla="*/ 1811020 w 2779963"/>
                <a:gd name="connsiteY1" fmla="*/ 1552731 h 1806731"/>
                <a:gd name="connsiteX2" fmla="*/ 1963420 w 2779963"/>
                <a:gd name="connsiteY2" fmla="*/ 1705131 h 1806731"/>
                <a:gd name="connsiteX3" fmla="*/ 2176780 w 2779963"/>
                <a:gd name="connsiteY3" fmla="*/ 1720371 h 1806731"/>
                <a:gd name="connsiteX4" fmla="*/ 2252980 w 2779963"/>
                <a:gd name="connsiteY4" fmla="*/ 1705131 h 1806731"/>
                <a:gd name="connsiteX5" fmla="*/ 2542540 w 2779963"/>
                <a:gd name="connsiteY5" fmla="*/ 1202211 h 1806731"/>
                <a:gd name="connsiteX6" fmla="*/ 2466340 w 2779963"/>
                <a:gd name="connsiteY6" fmla="*/ 226851 h 1806731"/>
                <a:gd name="connsiteX7" fmla="*/ 2420620 w 2779963"/>
                <a:gd name="connsiteY7" fmla="*/ 28731 h 1806731"/>
                <a:gd name="connsiteX8" fmla="*/ 2431983 w 2779963"/>
                <a:gd name="connsiteY8" fmla="*/ 54465 h 1806731"/>
                <a:gd name="connsiteX9" fmla="*/ 332740 w 2779963"/>
                <a:gd name="connsiteY9" fmla="*/ 74451 h 1806731"/>
                <a:gd name="connsiteX10" fmla="*/ 424180 w 2779963"/>
                <a:gd name="connsiteY10" fmla="*/ 226851 h 1806731"/>
                <a:gd name="connsiteX11" fmla="*/ 424180 w 2779963"/>
                <a:gd name="connsiteY11" fmla="*/ 226851 h 1806731"/>
                <a:gd name="connsiteX12" fmla="*/ 424180 w 2779963"/>
                <a:gd name="connsiteY12" fmla="*/ 226851 h 1806731"/>
                <a:gd name="connsiteX0" fmla="*/ 424180 w 2787583"/>
                <a:gd name="connsiteY0" fmla="*/ 191291 h 1771171"/>
                <a:gd name="connsiteX1" fmla="*/ 1811020 w 2787583"/>
                <a:gd name="connsiteY1" fmla="*/ 1517171 h 1771171"/>
                <a:gd name="connsiteX2" fmla="*/ 1963420 w 2787583"/>
                <a:gd name="connsiteY2" fmla="*/ 1669571 h 1771171"/>
                <a:gd name="connsiteX3" fmla="*/ 2176780 w 2787583"/>
                <a:gd name="connsiteY3" fmla="*/ 1684811 h 1771171"/>
                <a:gd name="connsiteX4" fmla="*/ 2252980 w 2787583"/>
                <a:gd name="connsiteY4" fmla="*/ 1669571 h 1771171"/>
                <a:gd name="connsiteX5" fmla="*/ 2542540 w 2787583"/>
                <a:gd name="connsiteY5" fmla="*/ 1166651 h 1771171"/>
                <a:gd name="connsiteX6" fmla="*/ 2466340 w 2787583"/>
                <a:gd name="connsiteY6" fmla="*/ 191291 h 1771171"/>
                <a:gd name="connsiteX7" fmla="*/ 2431983 w 2787583"/>
                <a:gd name="connsiteY7" fmla="*/ 18905 h 1771171"/>
                <a:gd name="connsiteX8" fmla="*/ 332740 w 2787583"/>
                <a:gd name="connsiteY8" fmla="*/ 38891 h 1771171"/>
                <a:gd name="connsiteX9" fmla="*/ 424180 w 2787583"/>
                <a:gd name="connsiteY9" fmla="*/ 191291 h 1771171"/>
                <a:gd name="connsiteX10" fmla="*/ 424180 w 2787583"/>
                <a:gd name="connsiteY10" fmla="*/ 191291 h 1771171"/>
                <a:gd name="connsiteX11" fmla="*/ 424180 w 2787583"/>
                <a:gd name="connsiteY11" fmla="*/ 191291 h 1771171"/>
                <a:gd name="connsiteX0" fmla="*/ 424180 w 2787583"/>
                <a:gd name="connsiteY0" fmla="*/ 240164 h 1820044"/>
                <a:gd name="connsiteX1" fmla="*/ 1811020 w 2787583"/>
                <a:gd name="connsiteY1" fmla="*/ 1566044 h 1820044"/>
                <a:gd name="connsiteX2" fmla="*/ 1963420 w 2787583"/>
                <a:gd name="connsiteY2" fmla="*/ 1718444 h 1820044"/>
                <a:gd name="connsiteX3" fmla="*/ 2176780 w 2787583"/>
                <a:gd name="connsiteY3" fmla="*/ 1733684 h 1820044"/>
                <a:gd name="connsiteX4" fmla="*/ 2252980 w 2787583"/>
                <a:gd name="connsiteY4" fmla="*/ 1718444 h 1820044"/>
                <a:gd name="connsiteX5" fmla="*/ 2542540 w 2787583"/>
                <a:gd name="connsiteY5" fmla="*/ 1215524 h 1820044"/>
                <a:gd name="connsiteX6" fmla="*/ 2466340 w 2787583"/>
                <a:gd name="connsiteY6" fmla="*/ 240164 h 1820044"/>
                <a:gd name="connsiteX7" fmla="*/ 2431983 w 2787583"/>
                <a:gd name="connsiteY7" fmla="*/ 67778 h 1820044"/>
                <a:gd name="connsiteX8" fmla="*/ 332740 w 2787583"/>
                <a:gd name="connsiteY8" fmla="*/ 87764 h 1820044"/>
                <a:gd name="connsiteX9" fmla="*/ 424180 w 2787583"/>
                <a:gd name="connsiteY9" fmla="*/ 240164 h 1820044"/>
                <a:gd name="connsiteX10" fmla="*/ 424180 w 2787583"/>
                <a:gd name="connsiteY10" fmla="*/ 240164 h 1820044"/>
                <a:gd name="connsiteX11" fmla="*/ 424180 w 2787583"/>
                <a:gd name="connsiteY11" fmla="*/ 240164 h 1820044"/>
                <a:gd name="connsiteX0" fmla="*/ 424180 w 2578100"/>
                <a:gd name="connsiteY0" fmla="*/ 240164 h 1820044"/>
                <a:gd name="connsiteX1" fmla="*/ 1811020 w 2578100"/>
                <a:gd name="connsiteY1" fmla="*/ 1566044 h 1820044"/>
                <a:gd name="connsiteX2" fmla="*/ 1963420 w 2578100"/>
                <a:gd name="connsiteY2" fmla="*/ 1718444 h 1820044"/>
                <a:gd name="connsiteX3" fmla="*/ 2176780 w 2578100"/>
                <a:gd name="connsiteY3" fmla="*/ 1733684 h 1820044"/>
                <a:gd name="connsiteX4" fmla="*/ 2252980 w 2578100"/>
                <a:gd name="connsiteY4" fmla="*/ 1718444 h 1820044"/>
                <a:gd name="connsiteX5" fmla="*/ 2542540 w 2578100"/>
                <a:gd name="connsiteY5" fmla="*/ 1215524 h 1820044"/>
                <a:gd name="connsiteX6" fmla="*/ 2466340 w 2578100"/>
                <a:gd name="connsiteY6" fmla="*/ 240164 h 1820044"/>
                <a:gd name="connsiteX7" fmla="*/ 2431983 w 2578100"/>
                <a:gd name="connsiteY7" fmla="*/ 67778 h 1820044"/>
                <a:gd name="connsiteX8" fmla="*/ 332740 w 2578100"/>
                <a:gd name="connsiteY8" fmla="*/ 87764 h 1820044"/>
                <a:gd name="connsiteX9" fmla="*/ 424180 w 2578100"/>
                <a:gd name="connsiteY9" fmla="*/ 240164 h 1820044"/>
                <a:gd name="connsiteX10" fmla="*/ 424180 w 2578100"/>
                <a:gd name="connsiteY10" fmla="*/ 240164 h 1820044"/>
                <a:gd name="connsiteX11" fmla="*/ 424180 w 2578100"/>
                <a:gd name="connsiteY11" fmla="*/ 240164 h 1820044"/>
                <a:gd name="connsiteX0" fmla="*/ 443297 w 2597217"/>
                <a:gd name="connsiteY0" fmla="*/ 240164 h 1820044"/>
                <a:gd name="connsiteX1" fmla="*/ 1830137 w 2597217"/>
                <a:gd name="connsiteY1" fmla="*/ 1566044 h 1820044"/>
                <a:gd name="connsiteX2" fmla="*/ 1982537 w 2597217"/>
                <a:gd name="connsiteY2" fmla="*/ 1718444 h 1820044"/>
                <a:gd name="connsiteX3" fmla="*/ 2195897 w 2597217"/>
                <a:gd name="connsiteY3" fmla="*/ 1733684 h 1820044"/>
                <a:gd name="connsiteX4" fmla="*/ 2272097 w 2597217"/>
                <a:gd name="connsiteY4" fmla="*/ 1718444 h 1820044"/>
                <a:gd name="connsiteX5" fmla="*/ 2561657 w 2597217"/>
                <a:gd name="connsiteY5" fmla="*/ 1215524 h 1820044"/>
                <a:gd name="connsiteX6" fmla="*/ 2485457 w 2597217"/>
                <a:gd name="connsiteY6" fmla="*/ 240164 h 1820044"/>
                <a:gd name="connsiteX7" fmla="*/ 2451100 w 2597217"/>
                <a:gd name="connsiteY7" fmla="*/ 67778 h 1820044"/>
                <a:gd name="connsiteX8" fmla="*/ 351857 w 2597217"/>
                <a:gd name="connsiteY8" fmla="*/ 87764 h 1820044"/>
                <a:gd name="connsiteX9" fmla="*/ 220579 w 2597217"/>
                <a:gd name="connsiteY9" fmla="*/ 92911 h 1820044"/>
                <a:gd name="connsiteX10" fmla="*/ 443297 w 2597217"/>
                <a:gd name="connsiteY10" fmla="*/ 240164 h 1820044"/>
                <a:gd name="connsiteX11" fmla="*/ 443297 w 2597217"/>
                <a:gd name="connsiteY11" fmla="*/ 240164 h 1820044"/>
                <a:gd name="connsiteX12" fmla="*/ 443297 w 2597217"/>
                <a:gd name="connsiteY12" fmla="*/ 240164 h 1820044"/>
                <a:gd name="connsiteX0" fmla="*/ 443297 w 2597217"/>
                <a:gd name="connsiteY0" fmla="*/ 240164 h 1820044"/>
                <a:gd name="connsiteX1" fmla="*/ 1830137 w 2597217"/>
                <a:gd name="connsiteY1" fmla="*/ 1566044 h 1820044"/>
                <a:gd name="connsiteX2" fmla="*/ 1982537 w 2597217"/>
                <a:gd name="connsiteY2" fmla="*/ 1718444 h 1820044"/>
                <a:gd name="connsiteX3" fmla="*/ 2195897 w 2597217"/>
                <a:gd name="connsiteY3" fmla="*/ 1733684 h 1820044"/>
                <a:gd name="connsiteX4" fmla="*/ 2272097 w 2597217"/>
                <a:gd name="connsiteY4" fmla="*/ 1718444 h 1820044"/>
                <a:gd name="connsiteX5" fmla="*/ 2561657 w 2597217"/>
                <a:gd name="connsiteY5" fmla="*/ 1215524 h 1820044"/>
                <a:gd name="connsiteX6" fmla="*/ 2485457 w 2597217"/>
                <a:gd name="connsiteY6" fmla="*/ 240164 h 1820044"/>
                <a:gd name="connsiteX7" fmla="*/ 2451100 w 2597217"/>
                <a:gd name="connsiteY7" fmla="*/ 67778 h 1820044"/>
                <a:gd name="connsiteX8" fmla="*/ 351857 w 2597217"/>
                <a:gd name="connsiteY8" fmla="*/ 87764 h 1820044"/>
                <a:gd name="connsiteX9" fmla="*/ 220579 w 2597217"/>
                <a:gd name="connsiteY9" fmla="*/ 92911 h 1820044"/>
                <a:gd name="connsiteX10" fmla="*/ 443297 w 2597217"/>
                <a:gd name="connsiteY10" fmla="*/ 240164 h 1820044"/>
                <a:gd name="connsiteX11" fmla="*/ 443297 w 2597217"/>
                <a:gd name="connsiteY11" fmla="*/ 240164 h 1820044"/>
                <a:gd name="connsiteX12" fmla="*/ 443297 w 2597217"/>
                <a:gd name="connsiteY12" fmla="*/ 240164 h 1820044"/>
                <a:gd name="connsiteX0" fmla="*/ 222718 w 2376638"/>
                <a:gd name="connsiteY0" fmla="*/ 196928 h 1776808"/>
                <a:gd name="connsiteX1" fmla="*/ 1609558 w 2376638"/>
                <a:gd name="connsiteY1" fmla="*/ 1522808 h 1776808"/>
                <a:gd name="connsiteX2" fmla="*/ 1761958 w 2376638"/>
                <a:gd name="connsiteY2" fmla="*/ 1675208 h 1776808"/>
                <a:gd name="connsiteX3" fmla="*/ 1975318 w 2376638"/>
                <a:gd name="connsiteY3" fmla="*/ 1690448 h 1776808"/>
                <a:gd name="connsiteX4" fmla="*/ 2051518 w 2376638"/>
                <a:gd name="connsiteY4" fmla="*/ 1675208 h 1776808"/>
                <a:gd name="connsiteX5" fmla="*/ 2341078 w 2376638"/>
                <a:gd name="connsiteY5" fmla="*/ 1172288 h 1776808"/>
                <a:gd name="connsiteX6" fmla="*/ 2264878 w 2376638"/>
                <a:gd name="connsiteY6" fmla="*/ 196928 h 1776808"/>
                <a:gd name="connsiteX7" fmla="*/ 2230521 w 2376638"/>
                <a:gd name="connsiteY7" fmla="*/ 24542 h 1776808"/>
                <a:gd name="connsiteX8" fmla="*/ 0 w 2376638"/>
                <a:gd name="connsiteY8" fmla="*/ 49675 h 1776808"/>
                <a:gd name="connsiteX9" fmla="*/ 222718 w 2376638"/>
                <a:gd name="connsiteY9" fmla="*/ 196928 h 1776808"/>
                <a:gd name="connsiteX10" fmla="*/ 222718 w 2376638"/>
                <a:gd name="connsiteY10" fmla="*/ 196928 h 1776808"/>
                <a:gd name="connsiteX11" fmla="*/ 222718 w 2376638"/>
                <a:gd name="connsiteY11" fmla="*/ 196928 h 1776808"/>
                <a:gd name="connsiteX0" fmla="*/ 103338 w 2257258"/>
                <a:gd name="connsiteY0" fmla="*/ 196928 h 1776808"/>
                <a:gd name="connsiteX1" fmla="*/ 1490178 w 2257258"/>
                <a:gd name="connsiteY1" fmla="*/ 1522808 h 1776808"/>
                <a:gd name="connsiteX2" fmla="*/ 1642578 w 2257258"/>
                <a:gd name="connsiteY2" fmla="*/ 1675208 h 1776808"/>
                <a:gd name="connsiteX3" fmla="*/ 1855938 w 2257258"/>
                <a:gd name="connsiteY3" fmla="*/ 1690448 h 1776808"/>
                <a:gd name="connsiteX4" fmla="*/ 1932138 w 2257258"/>
                <a:gd name="connsiteY4" fmla="*/ 1675208 h 1776808"/>
                <a:gd name="connsiteX5" fmla="*/ 2221698 w 2257258"/>
                <a:gd name="connsiteY5" fmla="*/ 1172288 h 1776808"/>
                <a:gd name="connsiteX6" fmla="*/ 2145498 w 2257258"/>
                <a:gd name="connsiteY6" fmla="*/ 196928 h 1776808"/>
                <a:gd name="connsiteX7" fmla="*/ 2111141 w 2257258"/>
                <a:gd name="connsiteY7" fmla="*/ 24542 h 1776808"/>
                <a:gd name="connsiteX8" fmla="*/ 0 w 2257258"/>
                <a:gd name="connsiteY8" fmla="*/ 49675 h 1776808"/>
                <a:gd name="connsiteX9" fmla="*/ 103338 w 2257258"/>
                <a:gd name="connsiteY9" fmla="*/ 196928 h 1776808"/>
                <a:gd name="connsiteX10" fmla="*/ 103338 w 2257258"/>
                <a:gd name="connsiteY10" fmla="*/ 196928 h 1776808"/>
                <a:gd name="connsiteX11" fmla="*/ 103338 w 2257258"/>
                <a:gd name="connsiteY11" fmla="*/ 196928 h 1776808"/>
                <a:gd name="connsiteX0" fmla="*/ 361416 w 2515336"/>
                <a:gd name="connsiteY0" fmla="*/ 196928 h 1776808"/>
                <a:gd name="connsiteX1" fmla="*/ 1748256 w 2515336"/>
                <a:gd name="connsiteY1" fmla="*/ 1522808 h 1776808"/>
                <a:gd name="connsiteX2" fmla="*/ 1900656 w 2515336"/>
                <a:gd name="connsiteY2" fmla="*/ 1675208 h 1776808"/>
                <a:gd name="connsiteX3" fmla="*/ 2114016 w 2515336"/>
                <a:gd name="connsiteY3" fmla="*/ 1690448 h 1776808"/>
                <a:gd name="connsiteX4" fmla="*/ 2190216 w 2515336"/>
                <a:gd name="connsiteY4" fmla="*/ 1675208 h 1776808"/>
                <a:gd name="connsiteX5" fmla="*/ 2479776 w 2515336"/>
                <a:gd name="connsiteY5" fmla="*/ 1172288 h 1776808"/>
                <a:gd name="connsiteX6" fmla="*/ 2403576 w 2515336"/>
                <a:gd name="connsiteY6" fmla="*/ 196928 h 1776808"/>
                <a:gd name="connsiteX7" fmla="*/ 2369219 w 2515336"/>
                <a:gd name="connsiteY7" fmla="*/ 24542 h 1776808"/>
                <a:gd name="connsiteX8" fmla="*/ 258078 w 2515336"/>
                <a:gd name="connsiteY8" fmla="*/ 49675 h 1776808"/>
                <a:gd name="connsiteX9" fmla="*/ 361416 w 2515336"/>
                <a:gd name="connsiteY9" fmla="*/ 196928 h 1776808"/>
                <a:gd name="connsiteX10" fmla="*/ 361416 w 2515336"/>
                <a:gd name="connsiteY10" fmla="*/ 196928 h 1776808"/>
                <a:gd name="connsiteX11" fmla="*/ 361416 w 2515336"/>
                <a:gd name="connsiteY11" fmla="*/ 196928 h 1776808"/>
                <a:gd name="connsiteX0" fmla="*/ 480795 w 2634715"/>
                <a:gd name="connsiteY0" fmla="*/ 196928 h 1776808"/>
                <a:gd name="connsiteX1" fmla="*/ 1867635 w 2634715"/>
                <a:gd name="connsiteY1" fmla="*/ 1522808 h 1776808"/>
                <a:gd name="connsiteX2" fmla="*/ 2020035 w 2634715"/>
                <a:gd name="connsiteY2" fmla="*/ 1675208 h 1776808"/>
                <a:gd name="connsiteX3" fmla="*/ 2233395 w 2634715"/>
                <a:gd name="connsiteY3" fmla="*/ 1690448 h 1776808"/>
                <a:gd name="connsiteX4" fmla="*/ 2309595 w 2634715"/>
                <a:gd name="connsiteY4" fmla="*/ 1675208 h 1776808"/>
                <a:gd name="connsiteX5" fmla="*/ 2599155 w 2634715"/>
                <a:gd name="connsiteY5" fmla="*/ 1172288 h 1776808"/>
                <a:gd name="connsiteX6" fmla="*/ 2522955 w 2634715"/>
                <a:gd name="connsiteY6" fmla="*/ 196928 h 1776808"/>
                <a:gd name="connsiteX7" fmla="*/ 2488598 w 2634715"/>
                <a:gd name="connsiteY7" fmla="*/ 24542 h 1776808"/>
                <a:gd name="connsiteX8" fmla="*/ 258078 w 2634715"/>
                <a:gd name="connsiteY8" fmla="*/ 49675 h 1776808"/>
                <a:gd name="connsiteX9" fmla="*/ 480795 w 2634715"/>
                <a:gd name="connsiteY9" fmla="*/ 196928 h 1776808"/>
                <a:gd name="connsiteX10" fmla="*/ 480795 w 2634715"/>
                <a:gd name="connsiteY10" fmla="*/ 196928 h 1776808"/>
                <a:gd name="connsiteX11" fmla="*/ 480795 w 2634715"/>
                <a:gd name="connsiteY11" fmla="*/ 196928 h 1776808"/>
                <a:gd name="connsiteX0" fmla="*/ 600174 w 2754094"/>
                <a:gd name="connsiteY0" fmla="*/ 196928 h 1776808"/>
                <a:gd name="connsiteX1" fmla="*/ 1987014 w 2754094"/>
                <a:gd name="connsiteY1" fmla="*/ 1522808 h 1776808"/>
                <a:gd name="connsiteX2" fmla="*/ 2139414 w 2754094"/>
                <a:gd name="connsiteY2" fmla="*/ 1675208 h 1776808"/>
                <a:gd name="connsiteX3" fmla="*/ 2352774 w 2754094"/>
                <a:gd name="connsiteY3" fmla="*/ 1690448 h 1776808"/>
                <a:gd name="connsiteX4" fmla="*/ 2428974 w 2754094"/>
                <a:gd name="connsiteY4" fmla="*/ 1675208 h 1776808"/>
                <a:gd name="connsiteX5" fmla="*/ 2718534 w 2754094"/>
                <a:gd name="connsiteY5" fmla="*/ 1172288 h 1776808"/>
                <a:gd name="connsiteX6" fmla="*/ 2642334 w 2754094"/>
                <a:gd name="connsiteY6" fmla="*/ 196928 h 1776808"/>
                <a:gd name="connsiteX7" fmla="*/ 2607977 w 2754094"/>
                <a:gd name="connsiteY7" fmla="*/ 24542 h 1776808"/>
                <a:gd name="connsiteX8" fmla="*/ 258078 w 2754094"/>
                <a:gd name="connsiteY8" fmla="*/ 49675 h 1776808"/>
                <a:gd name="connsiteX9" fmla="*/ 600174 w 2754094"/>
                <a:gd name="connsiteY9" fmla="*/ 196928 h 1776808"/>
                <a:gd name="connsiteX10" fmla="*/ 600174 w 2754094"/>
                <a:gd name="connsiteY10" fmla="*/ 196928 h 1776808"/>
                <a:gd name="connsiteX11" fmla="*/ 600174 w 2754094"/>
                <a:gd name="connsiteY11" fmla="*/ 196928 h 1776808"/>
                <a:gd name="connsiteX0" fmla="*/ 600174 w 2754094"/>
                <a:gd name="connsiteY0" fmla="*/ 196928 h 1776808"/>
                <a:gd name="connsiteX1" fmla="*/ 1987014 w 2754094"/>
                <a:gd name="connsiteY1" fmla="*/ 1522808 h 1776808"/>
                <a:gd name="connsiteX2" fmla="*/ 2139414 w 2754094"/>
                <a:gd name="connsiteY2" fmla="*/ 1675208 h 1776808"/>
                <a:gd name="connsiteX3" fmla="*/ 2352774 w 2754094"/>
                <a:gd name="connsiteY3" fmla="*/ 1690448 h 1776808"/>
                <a:gd name="connsiteX4" fmla="*/ 2428974 w 2754094"/>
                <a:gd name="connsiteY4" fmla="*/ 1675208 h 1776808"/>
                <a:gd name="connsiteX5" fmla="*/ 2718534 w 2754094"/>
                <a:gd name="connsiteY5" fmla="*/ 1172288 h 1776808"/>
                <a:gd name="connsiteX6" fmla="*/ 2642334 w 2754094"/>
                <a:gd name="connsiteY6" fmla="*/ 196928 h 1776808"/>
                <a:gd name="connsiteX7" fmla="*/ 2607977 w 2754094"/>
                <a:gd name="connsiteY7" fmla="*/ 24542 h 1776808"/>
                <a:gd name="connsiteX8" fmla="*/ 258078 w 2754094"/>
                <a:gd name="connsiteY8" fmla="*/ 49675 h 1776808"/>
                <a:gd name="connsiteX9" fmla="*/ 600174 w 2754094"/>
                <a:gd name="connsiteY9" fmla="*/ 196928 h 1776808"/>
                <a:gd name="connsiteX10" fmla="*/ 600174 w 2754094"/>
                <a:gd name="connsiteY10" fmla="*/ 196928 h 1776808"/>
                <a:gd name="connsiteX11" fmla="*/ 600174 w 2754094"/>
                <a:gd name="connsiteY11" fmla="*/ 196928 h 177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4094" h="1776808">
                  <a:moveTo>
                    <a:pt x="600174" y="196928"/>
                  </a:moveTo>
                  <a:lnTo>
                    <a:pt x="1987014" y="1522808"/>
                  </a:lnTo>
                  <a:cubicBezTo>
                    <a:pt x="2253714" y="1776808"/>
                    <a:pt x="2078454" y="1647268"/>
                    <a:pt x="2139414" y="1675208"/>
                  </a:cubicBezTo>
                  <a:cubicBezTo>
                    <a:pt x="2200374" y="1703148"/>
                    <a:pt x="2304514" y="1690448"/>
                    <a:pt x="2352774" y="1690448"/>
                  </a:cubicBezTo>
                  <a:cubicBezTo>
                    <a:pt x="2401034" y="1690448"/>
                    <a:pt x="2368014" y="1761568"/>
                    <a:pt x="2428974" y="1675208"/>
                  </a:cubicBezTo>
                  <a:cubicBezTo>
                    <a:pt x="2489934" y="1588848"/>
                    <a:pt x="2682974" y="1418668"/>
                    <a:pt x="2718534" y="1172288"/>
                  </a:cubicBezTo>
                  <a:cubicBezTo>
                    <a:pt x="2754094" y="925908"/>
                    <a:pt x="2660760" y="388219"/>
                    <a:pt x="2642334" y="196928"/>
                  </a:cubicBezTo>
                  <a:cubicBezTo>
                    <a:pt x="2623908" y="5637"/>
                    <a:pt x="2649419" y="175605"/>
                    <a:pt x="2607977" y="24542"/>
                  </a:cubicBezTo>
                  <a:cubicBezTo>
                    <a:pt x="2230497" y="0"/>
                    <a:pt x="570721" y="24086"/>
                    <a:pt x="258078" y="49675"/>
                  </a:cubicBezTo>
                  <a:cubicBezTo>
                    <a:pt x="0" y="21668"/>
                    <a:pt x="582951" y="172386"/>
                    <a:pt x="600174" y="196928"/>
                  </a:cubicBezTo>
                  <a:lnTo>
                    <a:pt x="600174" y="196928"/>
                  </a:lnTo>
                  <a:lnTo>
                    <a:pt x="600174" y="196928"/>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Rectangle 40"/>
            <p:cNvSpPr/>
            <p:nvPr/>
          </p:nvSpPr>
          <p:spPr>
            <a:xfrm>
              <a:off x="4114800" y="5925312"/>
              <a:ext cx="1752600" cy="17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p:cNvSpPr txBox="1"/>
          <p:nvPr/>
        </p:nvSpPr>
        <p:spPr>
          <a:xfrm>
            <a:off x="4572000" y="838200"/>
            <a:ext cx="2895600" cy="954107"/>
          </a:xfrm>
          <a:prstGeom prst="rect">
            <a:avLst/>
          </a:prstGeom>
          <a:noFill/>
        </p:spPr>
        <p:txBody>
          <a:bodyPr wrap="square" rtlCol="0">
            <a:spAutoFit/>
          </a:bodyPr>
          <a:lstStyle/>
          <a:p>
            <a:r>
              <a:rPr lang="en-US" sz="2800" b="1" dirty="0" smtClean="0"/>
              <a:t>Choctaw Cessions</a:t>
            </a:r>
          </a:p>
          <a:p>
            <a:r>
              <a:rPr lang="en-US" sz="2800" b="1" dirty="0" smtClean="0"/>
              <a:t>      1801-1830</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000" fill="hold"/>
                                        <p:tgtEl>
                                          <p:spTgt spid="35"/>
                                        </p:tgtEl>
                                      </p:cBhvr>
                                      <p:by x="150000" y="150000"/>
                                    </p:animScale>
                                  </p:childTnLst>
                                </p:cTn>
                              </p:par>
                              <p:par>
                                <p:cTn id="7" presetID="63" presetClass="path" presetSubtype="0" accel="50000" decel="50000" fill="hold" grpId="2" nodeType="withEffect">
                                  <p:stCondLst>
                                    <p:cond delay="0"/>
                                  </p:stCondLst>
                                  <p:childTnLst>
                                    <p:animMotion origin="layout" path="M 3.33333E-6 1.11111E-6 L 0.20416 -0.07222 " pathEditMode="relative" rAng="0" ptsTypes="AA">
                                      <p:cBhvr>
                                        <p:cTn id="8" dur="1000" fill="hold"/>
                                        <p:tgtEl>
                                          <p:spTgt spid="35"/>
                                        </p:tgtEl>
                                        <p:attrNameLst>
                                          <p:attrName>ppt_x</p:attrName>
                                          <p:attrName>ppt_y</p:attrName>
                                        </p:attrNameLst>
                                      </p:cBhvr>
                                      <p:rCtr x="102" y="-36"/>
                                    </p:animMotion>
                                  </p:childTnLst>
                                </p:cTn>
                              </p:par>
                              <p:par>
                                <p:cTn id="9" presetID="10" presetClass="exit" presetSubtype="0" fill="hold" nodeType="withEffect">
                                  <p:stCondLst>
                                    <p:cond delay="500"/>
                                  </p:stCondLst>
                                  <p:childTnLst>
                                    <p:animEffect transition="out" filter="fade">
                                      <p:cBhvr>
                                        <p:cTn id="10" dur="1000"/>
                                        <p:tgtEl>
                                          <p:spTgt spid="36"/>
                                        </p:tgtEl>
                                      </p:cBhvr>
                                    </p:animEffect>
                                    <p:set>
                                      <p:cBhvr>
                                        <p:cTn id="11" dur="1" fill="hold">
                                          <p:stCondLst>
                                            <p:cond delay="999"/>
                                          </p:stCondLst>
                                        </p:cTn>
                                        <p:tgtEl>
                                          <p:spTgt spid="36"/>
                                        </p:tgtEl>
                                        <p:attrNameLst>
                                          <p:attrName>style.visibility</p:attrName>
                                        </p:attrNameLst>
                                      </p:cBhvr>
                                      <p:to>
                                        <p:strVal val="hidden"/>
                                      </p:to>
                                    </p:set>
                                  </p:childTnLst>
                                </p:cTn>
                              </p:par>
                              <p:par>
                                <p:cTn id="12" presetID="10" presetClass="exit" presetSubtype="0" fill="hold" grpId="1" nodeType="withEffect">
                                  <p:stCondLst>
                                    <p:cond delay="500"/>
                                  </p:stCondLst>
                                  <p:childTnLst>
                                    <p:animEffect transition="out" filter="fade">
                                      <p:cBhvr>
                                        <p:cTn id="13" dur="1000"/>
                                        <p:tgtEl>
                                          <p:spTgt spid="35"/>
                                        </p:tgtEl>
                                      </p:cBhvr>
                                    </p:animEffect>
                                    <p:set>
                                      <p:cBhvr>
                                        <p:cTn id="14" dur="1" fill="hold">
                                          <p:stCondLst>
                                            <p:cond delay="999"/>
                                          </p:stCondLst>
                                        </p:cTn>
                                        <p:tgtEl>
                                          <p:spTgt spid="35"/>
                                        </p:tgtEl>
                                        <p:attrNameLst>
                                          <p:attrName>style.visibility</p:attrName>
                                        </p:attrNameLst>
                                      </p:cBhvr>
                                      <p:to>
                                        <p:strVal val="hidden"/>
                                      </p:to>
                                    </p:set>
                                  </p:childTnLst>
                                </p:cTn>
                              </p:par>
                              <p:par>
                                <p:cTn id="15" presetID="53" presetClass="entr" presetSubtype="0" fill="hold" nodeType="withEffect">
                                  <p:stCondLst>
                                    <p:cond delay="500"/>
                                  </p:stCondLst>
                                  <p:childTnLst>
                                    <p:set>
                                      <p:cBhvr>
                                        <p:cTn id="16" dur="1" fill="hold">
                                          <p:stCondLst>
                                            <p:cond delay="0"/>
                                          </p:stCondLst>
                                        </p:cTn>
                                        <p:tgtEl>
                                          <p:spTgt spid="37"/>
                                        </p:tgtEl>
                                        <p:attrNameLst>
                                          <p:attrName>style.visibility</p:attrName>
                                        </p:attrNameLst>
                                      </p:cBhvr>
                                      <p:to>
                                        <p:strVal val="visible"/>
                                      </p:to>
                                    </p:set>
                                    <p:anim calcmode="lin" valueType="num">
                                      <p:cBhvr>
                                        <p:cTn id="17" dur="1000" fill="hold"/>
                                        <p:tgtEl>
                                          <p:spTgt spid="37"/>
                                        </p:tgtEl>
                                        <p:attrNameLst>
                                          <p:attrName>ppt_w</p:attrName>
                                        </p:attrNameLst>
                                      </p:cBhvr>
                                      <p:tavLst>
                                        <p:tav tm="0">
                                          <p:val>
                                            <p:fltVal val="0"/>
                                          </p:val>
                                        </p:tav>
                                        <p:tav tm="100000">
                                          <p:val>
                                            <p:strVal val="#ppt_w"/>
                                          </p:val>
                                        </p:tav>
                                      </p:tavLst>
                                    </p:anim>
                                    <p:anim calcmode="lin" valueType="num">
                                      <p:cBhvr>
                                        <p:cTn id="18" dur="1000" fill="hold"/>
                                        <p:tgtEl>
                                          <p:spTgt spid="37"/>
                                        </p:tgtEl>
                                        <p:attrNameLst>
                                          <p:attrName>ppt_h</p:attrName>
                                        </p:attrNameLst>
                                      </p:cBhvr>
                                      <p:tavLst>
                                        <p:tav tm="0">
                                          <p:val>
                                            <p:fltVal val="0"/>
                                          </p:val>
                                        </p:tav>
                                        <p:tav tm="100000">
                                          <p:val>
                                            <p:strVal val="#ppt_h"/>
                                          </p:val>
                                        </p:tav>
                                      </p:tavLst>
                                    </p:anim>
                                    <p:animEffect transition="in" filter="fade">
                                      <p:cBhvr>
                                        <p:cTn id="19" dur="1000"/>
                                        <p:tgtEl>
                                          <p:spTgt spid="37"/>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5" grpId="2" animBg="1"/>
      <p:bldP spid="25"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TextBox 9"/>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grpSp>
        <p:nvGrpSpPr>
          <p:cNvPr id="9" name="Group 8"/>
          <p:cNvGrpSpPr>
            <a:grpSpLocks noChangeAspect="1"/>
          </p:cNvGrpSpPr>
          <p:nvPr/>
        </p:nvGrpSpPr>
        <p:grpSpPr>
          <a:xfrm>
            <a:off x="1828800" y="838200"/>
            <a:ext cx="5642043" cy="5943604"/>
            <a:chOff x="2514600" y="1440178"/>
            <a:chExt cx="4419600" cy="4655822"/>
          </a:xfrm>
        </p:grpSpPr>
        <p:grpSp>
          <p:nvGrpSpPr>
            <p:cNvPr id="5" name="Group 4"/>
            <p:cNvGrpSpPr/>
            <p:nvPr/>
          </p:nvGrpSpPr>
          <p:grpSpPr>
            <a:xfrm>
              <a:off x="2514600" y="1447800"/>
              <a:ext cx="4419600" cy="4648200"/>
              <a:chOff x="2514600" y="1447800"/>
              <a:chExt cx="4419600" cy="4648200"/>
            </a:xfrm>
          </p:grpSpPr>
          <p:pic>
            <p:nvPicPr>
              <p:cNvPr id="2" name="Picture 2" descr="https://upload.wikimedia.org/wikipedia/en/thumb/3/35/Choctaw-Nation-Divided.png/375px-Choctaw-Nation-Divided.png"/>
              <p:cNvPicPr>
                <a:picLocks noChangeAspect="1" noChangeArrowheads="1"/>
              </p:cNvPicPr>
              <p:nvPr/>
            </p:nvPicPr>
            <p:blipFill>
              <a:blip r:embed="rId2"/>
              <a:srcRect l="38265" r="87" b="14084"/>
              <a:stretch>
                <a:fillRect/>
              </a:stretch>
            </p:blipFill>
            <p:spPr bwMode="auto">
              <a:xfrm>
                <a:off x="2514600" y="1447800"/>
                <a:ext cx="4419600" cy="4648200"/>
              </a:xfrm>
              <a:prstGeom prst="rect">
                <a:avLst/>
              </a:prstGeom>
              <a:noFill/>
              <a:ln w="50800">
                <a:solidFill>
                  <a:schemeClr val="tx1"/>
                </a:solidFill>
              </a:ln>
            </p:spPr>
          </p:pic>
          <p:sp>
            <p:nvSpPr>
              <p:cNvPr id="3" name="Rectangle 2"/>
              <p:cNvSpPr/>
              <p:nvPr/>
            </p:nvSpPr>
            <p:spPr>
              <a:xfrm>
                <a:off x="2514600" y="1447800"/>
                <a:ext cx="6858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reeform 6"/>
            <p:cNvSpPr/>
            <p:nvPr/>
          </p:nvSpPr>
          <p:spPr>
            <a:xfrm>
              <a:off x="3255544" y="1443911"/>
              <a:ext cx="2754095" cy="1776807"/>
            </a:xfrm>
            <a:custGeom>
              <a:avLst/>
              <a:gdLst>
                <a:gd name="connsiteX0" fmla="*/ 363220 w 2776220"/>
                <a:gd name="connsiteY0" fmla="*/ 213360 h 1861820"/>
                <a:gd name="connsiteX1" fmla="*/ 1811020 w 2776220"/>
                <a:gd name="connsiteY1" fmla="*/ 1584960 h 1861820"/>
                <a:gd name="connsiteX2" fmla="*/ 1963420 w 2776220"/>
                <a:gd name="connsiteY2" fmla="*/ 1737360 h 1861820"/>
                <a:gd name="connsiteX3" fmla="*/ 2176780 w 2776220"/>
                <a:gd name="connsiteY3" fmla="*/ 1752600 h 1861820"/>
                <a:gd name="connsiteX4" fmla="*/ 2252980 w 2776220"/>
                <a:gd name="connsiteY4" fmla="*/ 1737360 h 1861820"/>
                <a:gd name="connsiteX5" fmla="*/ 2313940 w 2776220"/>
                <a:gd name="connsiteY5" fmla="*/ 1615440 h 1861820"/>
                <a:gd name="connsiteX6" fmla="*/ 2466340 w 2776220"/>
                <a:gd name="connsiteY6" fmla="*/ 259080 h 1861820"/>
                <a:gd name="connsiteX7" fmla="*/ 2420620 w 2776220"/>
                <a:gd name="connsiteY7" fmla="*/ 60960 h 1861820"/>
                <a:gd name="connsiteX8" fmla="*/ 332740 w 2776220"/>
                <a:gd name="connsiteY8" fmla="*/ 106680 h 1861820"/>
                <a:gd name="connsiteX9" fmla="*/ 424180 w 2776220"/>
                <a:gd name="connsiteY9" fmla="*/ 259080 h 1861820"/>
                <a:gd name="connsiteX10" fmla="*/ 424180 w 2776220"/>
                <a:gd name="connsiteY10" fmla="*/ 259080 h 1861820"/>
                <a:gd name="connsiteX11" fmla="*/ 424180 w 2776220"/>
                <a:gd name="connsiteY11" fmla="*/ 259080 h 1861820"/>
                <a:gd name="connsiteX0" fmla="*/ 363220 w 2776220"/>
                <a:gd name="connsiteY0" fmla="*/ 213360 h 1861820"/>
                <a:gd name="connsiteX1" fmla="*/ 1811020 w 2776220"/>
                <a:gd name="connsiteY1" fmla="*/ 1584960 h 1861820"/>
                <a:gd name="connsiteX2" fmla="*/ 1963420 w 2776220"/>
                <a:gd name="connsiteY2" fmla="*/ 1737360 h 1861820"/>
                <a:gd name="connsiteX3" fmla="*/ 2176780 w 2776220"/>
                <a:gd name="connsiteY3" fmla="*/ 1752600 h 1861820"/>
                <a:gd name="connsiteX4" fmla="*/ 2252980 w 2776220"/>
                <a:gd name="connsiteY4" fmla="*/ 1737360 h 1861820"/>
                <a:gd name="connsiteX5" fmla="*/ 2313940 w 2776220"/>
                <a:gd name="connsiteY5" fmla="*/ 1615440 h 1861820"/>
                <a:gd name="connsiteX6" fmla="*/ 2466340 w 2776220"/>
                <a:gd name="connsiteY6" fmla="*/ 259080 h 1861820"/>
                <a:gd name="connsiteX7" fmla="*/ 2420620 w 2776220"/>
                <a:gd name="connsiteY7" fmla="*/ 60960 h 1861820"/>
                <a:gd name="connsiteX8" fmla="*/ 332740 w 2776220"/>
                <a:gd name="connsiteY8" fmla="*/ 106680 h 1861820"/>
                <a:gd name="connsiteX9" fmla="*/ 424180 w 2776220"/>
                <a:gd name="connsiteY9" fmla="*/ 259080 h 1861820"/>
                <a:gd name="connsiteX10" fmla="*/ 424180 w 2776220"/>
                <a:gd name="connsiteY10" fmla="*/ 259080 h 1861820"/>
                <a:gd name="connsiteX11" fmla="*/ 424180 w 2776220"/>
                <a:gd name="connsiteY11" fmla="*/ 259080 h 1861820"/>
                <a:gd name="connsiteX12" fmla="*/ 363220 w 2776220"/>
                <a:gd name="connsiteY12" fmla="*/ 213360 h 1861820"/>
                <a:gd name="connsiteX0" fmla="*/ 424180 w 2776220"/>
                <a:gd name="connsiteY0" fmla="*/ 259080 h 1861820"/>
                <a:gd name="connsiteX1" fmla="*/ 1811020 w 2776220"/>
                <a:gd name="connsiteY1" fmla="*/ 1584960 h 1861820"/>
                <a:gd name="connsiteX2" fmla="*/ 1963420 w 2776220"/>
                <a:gd name="connsiteY2" fmla="*/ 1737360 h 1861820"/>
                <a:gd name="connsiteX3" fmla="*/ 2176780 w 2776220"/>
                <a:gd name="connsiteY3" fmla="*/ 1752600 h 1861820"/>
                <a:gd name="connsiteX4" fmla="*/ 2252980 w 2776220"/>
                <a:gd name="connsiteY4" fmla="*/ 1737360 h 1861820"/>
                <a:gd name="connsiteX5" fmla="*/ 2313940 w 2776220"/>
                <a:gd name="connsiteY5" fmla="*/ 1615440 h 1861820"/>
                <a:gd name="connsiteX6" fmla="*/ 2466340 w 2776220"/>
                <a:gd name="connsiteY6" fmla="*/ 259080 h 1861820"/>
                <a:gd name="connsiteX7" fmla="*/ 2420620 w 2776220"/>
                <a:gd name="connsiteY7" fmla="*/ 60960 h 1861820"/>
                <a:gd name="connsiteX8" fmla="*/ 332740 w 2776220"/>
                <a:gd name="connsiteY8" fmla="*/ 106680 h 1861820"/>
                <a:gd name="connsiteX9" fmla="*/ 424180 w 2776220"/>
                <a:gd name="connsiteY9" fmla="*/ 259080 h 1861820"/>
                <a:gd name="connsiteX10" fmla="*/ 424180 w 2776220"/>
                <a:gd name="connsiteY10" fmla="*/ 259080 h 1861820"/>
                <a:gd name="connsiteX11" fmla="*/ 424180 w 2776220"/>
                <a:gd name="connsiteY11" fmla="*/ 259080 h 1861820"/>
                <a:gd name="connsiteX0" fmla="*/ 424180 w 2484120"/>
                <a:gd name="connsiteY0" fmla="*/ 259080 h 1861820"/>
                <a:gd name="connsiteX1" fmla="*/ 1811020 w 2484120"/>
                <a:gd name="connsiteY1" fmla="*/ 1584960 h 1861820"/>
                <a:gd name="connsiteX2" fmla="*/ 1963420 w 2484120"/>
                <a:gd name="connsiteY2" fmla="*/ 1737360 h 1861820"/>
                <a:gd name="connsiteX3" fmla="*/ 2176780 w 2484120"/>
                <a:gd name="connsiteY3" fmla="*/ 1752600 h 1861820"/>
                <a:gd name="connsiteX4" fmla="*/ 2252980 w 2484120"/>
                <a:gd name="connsiteY4" fmla="*/ 1737360 h 1861820"/>
                <a:gd name="connsiteX5" fmla="*/ 2313940 w 2484120"/>
                <a:gd name="connsiteY5" fmla="*/ 1615440 h 1861820"/>
                <a:gd name="connsiteX6" fmla="*/ 2466340 w 2484120"/>
                <a:gd name="connsiteY6" fmla="*/ 259080 h 1861820"/>
                <a:gd name="connsiteX7" fmla="*/ 2420620 w 2484120"/>
                <a:gd name="connsiteY7" fmla="*/ 60960 h 1861820"/>
                <a:gd name="connsiteX8" fmla="*/ 332740 w 2484120"/>
                <a:gd name="connsiteY8" fmla="*/ 106680 h 1861820"/>
                <a:gd name="connsiteX9" fmla="*/ 424180 w 2484120"/>
                <a:gd name="connsiteY9" fmla="*/ 259080 h 1861820"/>
                <a:gd name="connsiteX10" fmla="*/ 424180 w 2484120"/>
                <a:gd name="connsiteY10" fmla="*/ 259080 h 1861820"/>
                <a:gd name="connsiteX11" fmla="*/ 424180 w 2484120"/>
                <a:gd name="connsiteY11" fmla="*/ 259080 h 1861820"/>
                <a:gd name="connsiteX0" fmla="*/ 424180 w 2578100"/>
                <a:gd name="connsiteY0" fmla="*/ 223520 h 1803400"/>
                <a:gd name="connsiteX1" fmla="*/ 1811020 w 2578100"/>
                <a:gd name="connsiteY1" fmla="*/ 1549400 h 1803400"/>
                <a:gd name="connsiteX2" fmla="*/ 1963420 w 2578100"/>
                <a:gd name="connsiteY2" fmla="*/ 1701800 h 1803400"/>
                <a:gd name="connsiteX3" fmla="*/ 2176780 w 2578100"/>
                <a:gd name="connsiteY3" fmla="*/ 1717040 h 1803400"/>
                <a:gd name="connsiteX4" fmla="*/ 2252980 w 2578100"/>
                <a:gd name="connsiteY4" fmla="*/ 1701800 h 1803400"/>
                <a:gd name="connsiteX5" fmla="*/ 2542540 w 2578100"/>
                <a:gd name="connsiteY5" fmla="*/ 1198880 h 1803400"/>
                <a:gd name="connsiteX6" fmla="*/ 2466340 w 2578100"/>
                <a:gd name="connsiteY6" fmla="*/ 223520 h 1803400"/>
                <a:gd name="connsiteX7" fmla="*/ 2420620 w 2578100"/>
                <a:gd name="connsiteY7" fmla="*/ 25400 h 1803400"/>
                <a:gd name="connsiteX8" fmla="*/ 332740 w 2578100"/>
                <a:gd name="connsiteY8" fmla="*/ 71120 h 1803400"/>
                <a:gd name="connsiteX9" fmla="*/ 424180 w 2578100"/>
                <a:gd name="connsiteY9" fmla="*/ 223520 h 1803400"/>
                <a:gd name="connsiteX10" fmla="*/ 424180 w 2578100"/>
                <a:gd name="connsiteY10" fmla="*/ 223520 h 1803400"/>
                <a:gd name="connsiteX11" fmla="*/ 424180 w 2578100"/>
                <a:gd name="connsiteY11" fmla="*/ 223520 h 1803400"/>
                <a:gd name="connsiteX0" fmla="*/ 424180 w 2578100"/>
                <a:gd name="connsiteY0" fmla="*/ 198120 h 1778000"/>
                <a:gd name="connsiteX1" fmla="*/ 1811020 w 2578100"/>
                <a:gd name="connsiteY1" fmla="*/ 1524000 h 1778000"/>
                <a:gd name="connsiteX2" fmla="*/ 1963420 w 2578100"/>
                <a:gd name="connsiteY2" fmla="*/ 1676400 h 1778000"/>
                <a:gd name="connsiteX3" fmla="*/ 2176780 w 2578100"/>
                <a:gd name="connsiteY3" fmla="*/ 1691640 h 1778000"/>
                <a:gd name="connsiteX4" fmla="*/ 2252980 w 2578100"/>
                <a:gd name="connsiteY4" fmla="*/ 1676400 h 1778000"/>
                <a:gd name="connsiteX5" fmla="*/ 2542540 w 2578100"/>
                <a:gd name="connsiteY5" fmla="*/ 1173480 h 1778000"/>
                <a:gd name="connsiteX6" fmla="*/ 2466340 w 2578100"/>
                <a:gd name="connsiteY6" fmla="*/ 198120 h 1778000"/>
                <a:gd name="connsiteX7" fmla="*/ 2420620 w 2578100"/>
                <a:gd name="connsiteY7" fmla="*/ 0 h 1778000"/>
                <a:gd name="connsiteX8" fmla="*/ 332740 w 2578100"/>
                <a:gd name="connsiteY8" fmla="*/ 45720 h 1778000"/>
                <a:gd name="connsiteX9" fmla="*/ 424180 w 2578100"/>
                <a:gd name="connsiteY9" fmla="*/ 198120 h 1778000"/>
                <a:gd name="connsiteX10" fmla="*/ 424180 w 2578100"/>
                <a:gd name="connsiteY10" fmla="*/ 198120 h 1778000"/>
                <a:gd name="connsiteX11" fmla="*/ 424180 w 2578100"/>
                <a:gd name="connsiteY11" fmla="*/ 198120 h 1778000"/>
                <a:gd name="connsiteX0" fmla="*/ 424180 w 2578100"/>
                <a:gd name="connsiteY0" fmla="*/ 198120 h 1778000"/>
                <a:gd name="connsiteX1" fmla="*/ 1811020 w 2578100"/>
                <a:gd name="connsiteY1" fmla="*/ 1524000 h 1778000"/>
                <a:gd name="connsiteX2" fmla="*/ 1963420 w 2578100"/>
                <a:gd name="connsiteY2" fmla="*/ 1676400 h 1778000"/>
                <a:gd name="connsiteX3" fmla="*/ 2176780 w 2578100"/>
                <a:gd name="connsiteY3" fmla="*/ 1691640 h 1778000"/>
                <a:gd name="connsiteX4" fmla="*/ 2252980 w 2578100"/>
                <a:gd name="connsiteY4" fmla="*/ 1676400 h 1778000"/>
                <a:gd name="connsiteX5" fmla="*/ 2542540 w 2578100"/>
                <a:gd name="connsiteY5" fmla="*/ 1173480 h 1778000"/>
                <a:gd name="connsiteX6" fmla="*/ 2466340 w 2578100"/>
                <a:gd name="connsiteY6" fmla="*/ 198120 h 1778000"/>
                <a:gd name="connsiteX7" fmla="*/ 2420620 w 2578100"/>
                <a:gd name="connsiteY7" fmla="*/ 0 h 1778000"/>
                <a:gd name="connsiteX8" fmla="*/ 332740 w 2578100"/>
                <a:gd name="connsiteY8" fmla="*/ 45720 h 1778000"/>
                <a:gd name="connsiteX9" fmla="*/ 424180 w 2578100"/>
                <a:gd name="connsiteY9" fmla="*/ 198120 h 1778000"/>
                <a:gd name="connsiteX10" fmla="*/ 424180 w 2578100"/>
                <a:gd name="connsiteY10" fmla="*/ 198120 h 1778000"/>
                <a:gd name="connsiteX11" fmla="*/ 424180 w 2578100"/>
                <a:gd name="connsiteY11" fmla="*/ 198120 h 1778000"/>
                <a:gd name="connsiteX0" fmla="*/ 424180 w 2578100"/>
                <a:gd name="connsiteY0" fmla="*/ 200660 h 1780540"/>
                <a:gd name="connsiteX1" fmla="*/ 1811020 w 2578100"/>
                <a:gd name="connsiteY1" fmla="*/ 1526540 h 1780540"/>
                <a:gd name="connsiteX2" fmla="*/ 1963420 w 2578100"/>
                <a:gd name="connsiteY2" fmla="*/ 1678940 h 1780540"/>
                <a:gd name="connsiteX3" fmla="*/ 2176780 w 2578100"/>
                <a:gd name="connsiteY3" fmla="*/ 1694180 h 1780540"/>
                <a:gd name="connsiteX4" fmla="*/ 2252980 w 2578100"/>
                <a:gd name="connsiteY4" fmla="*/ 1678940 h 1780540"/>
                <a:gd name="connsiteX5" fmla="*/ 2542540 w 2578100"/>
                <a:gd name="connsiteY5" fmla="*/ 1176020 h 1780540"/>
                <a:gd name="connsiteX6" fmla="*/ 2466340 w 2578100"/>
                <a:gd name="connsiteY6" fmla="*/ 200660 h 1780540"/>
                <a:gd name="connsiteX7" fmla="*/ 2420620 w 2578100"/>
                <a:gd name="connsiteY7" fmla="*/ 2540 h 1780540"/>
                <a:gd name="connsiteX8" fmla="*/ 332740 w 2578100"/>
                <a:gd name="connsiteY8" fmla="*/ 48260 h 1780540"/>
                <a:gd name="connsiteX9" fmla="*/ 424180 w 2578100"/>
                <a:gd name="connsiteY9" fmla="*/ 200660 h 1780540"/>
                <a:gd name="connsiteX10" fmla="*/ 424180 w 2578100"/>
                <a:gd name="connsiteY10" fmla="*/ 200660 h 1780540"/>
                <a:gd name="connsiteX11" fmla="*/ 424180 w 2578100"/>
                <a:gd name="connsiteY11" fmla="*/ 200660 h 1780540"/>
                <a:gd name="connsiteX0" fmla="*/ 424180 w 2578100"/>
                <a:gd name="connsiteY0" fmla="*/ 200660 h 1780540"/>
                <a:gd name="connsiteX1" fmla="*/ 1811020 w 2578100"/>
                <a:gd name="connsiteY1" fmla="*/ 1526540 h 1780540"/>
                <a:gd name="connsiteX2" fmla="*/ 1963420 w 2578100"/>
                <a:gd name="connsiteY2" fmla="*/ 1678940 h 1780540"/>
                <a:gd name="connsiteX3" fmla="*/ 2176780 w 2578100"/>
                <a:gd name="connsiteY3" fmla="*/ 1694180 h 1780540"/>
                <a:gd name="connsiteX4" fmla="*/ 2252980 w 2578100"/>
                <a:gd name="connsiteY4" fmla="*/ 1678940 h 1780540"/>
                <a:gd name="connsiteX5" fmla="*/ 2542540 w 2578100"/>
                <a:gd name="connsiteY5" fmla="*/ 1176020 h 1780540"/>
                <a:gd name="connsiteX6" fmla="*/ 2466340 w 2578100"/>
                <a:gd name="connsiteY6" fmla="*/ 200660 h 1780540"/>
                <a:gd name="connsiteX7" fmla="*/ 2420620 w 2578100"/>
                <a:gd name="connsiteY7" fmla="*/ 2540 h 1780540"/>
                <a:gd name="connsiteX8" fmla="*/ 332740 w 2578100"/>
                <a:gd name="connsiteY8" fmla="*/ 48260 h 1780540"/>
                <a:gd name="connsiteX9" fmla="*/ 424180 w 2578100"/>
                <a:gd name="connsiteY9" fmla="*/ 200660 h 1780540"/>
                <a:gd name="connsiteX10" fmla="*/ 424180 w 2578100"/>
                <a:gd name="connsiteY10" fmla="*/ 200660 h 1780540"/>
                <a:gd name="connsiteX11" fmla="*/ 424180 w 2578100"/>
                <a:gd name="connsiteY11" fmla="*/ 200660 h 1780540"/>
                <a:gd name="connsiteX0" fmla="*/ 424180 w 2578100"/>
                <a:gd name="connsiteY0" fmla="*/ 200660 h 1780540"/>
                <a:gd name="connsiteX1" fmla="*/ 1811020 w 2578100"/>
                <a:gd name="connsiteY1" fmla="*/ 1526540 h 1780540"/>
                <a:gd name="connsiteX2" fmla="*/ 1963420 w 2578100"/>
                <a:gd name="connsiteY2" fmla="*/ 1678940 h 1780540"/>
                <a:gd name="connsiteX3" fmla="*/ 2176780 w 2578100"/>
                <a:gd name="connsiteY3" fmla="*/ 1694180 h 1780540"/>
                <a:gd name="connsiteX4" fmla="*/ 2252980 w 2578100"/>
                <a:gd name="connsiteY4" fmla="*/ 1678940 h 1780540"/>
                <a:gd name="connsiteX5" fmla="*/ 2542540 w 2578100"/>
                <a:gd name="connsiteY5" fmla="*/ 1176020 h 1780540"/>
                <a:gd name="connsiteX6" fmla="*/ 2466340 w 2578100"/>
                <a:gd name="connsiteY6" fmla="*/ 200660 h 1780540"/>
                <a:gd name="connsiteX7" fmla="*/ 2420620 w 2578100"/>
                <a:gd name="connsiteY7" fmla="*/ 2540 h 1780540"/>
                <a:gd name="connsiteX8" fmla="*/ 332740 w 2578100"/>
                <a:gd name="connsiteY8" fmla="*/ 48260 h 1780540"/>
                <a:gd name="connsiteX9" fmla="*/ 424180 w 2578100"/>
                <a:gd name="connsiteY9" fmla="*/ 200660 h 1780540"/>
                <a:gd name="connsiteX10" fmla="*/ 424180 w 2578100"/>
                <a:gd name="connsiteY10" fmla="*/ 200660 h 1780540"/>
                <a:gd name="connsiteX11" fmla="*/ 424180 w 2578100"/>
                <a:gd name="connsiteY11" fmla="*/ 200660 h 1780540"/>
                <a:gd name="connsiteX0" fmla="*/ 424180 w 2578100"/>
                <a:gd name="connsiteY0" fmla="*/ 200660 h 1780540"/>
                <a:gd name="connsiteX1" fmla="*/ 1811020 w 2578100"/>
                <a:gd name="connsiteY1" fmla="*/ 1526540 h 1780540"/>
                <a:gd name="connsiteX2" fmla="*/ 1963420 w 2578100"/>
                <a:gd name="connsiteY2" fmla="*/ 1678940 h 1780540"/>
                <a:gd name="connsiteX3" fmla="*/ 2176780 w 2578100"/>
                <a:gd name="connsiteY3" fmla="*/ 1694180 h 1780540"/>
                <a:gd name="connsiteX4" fmla="*/ 2252980 w 2578100"/>
                <a:gd name="connsiteY4" fmla="*/ 1678940 h 1780540"/>
                <a:gd name="connsiteX5" fmla="*/ 2542540 w 2578100"/>
                <a:gd name="connsiteY5" fmla="*/ 1176020 h 1780540"/>
                <a:gd name="connsiteX6" fmla="*/ 2466340 w 2578100"/>
                <a:gd name="connsiteY6" fmla="*/ 200660 h 1780540"/>
                <a:gd name="connsiteX7" fmla="*/ 2420620 w 2578100"/>
                <a:gd name="connsiteY7" fmla="*/ 2540 h 1780540"/>
                <a:gd name="connsiteX8" fmla="*/ 332740 w 2578100"/>
                <a:gd name="connsiteY8" fmla="*/ 48260 h 1780540"/>
                <a:gd name="connsiteX9" fmla="*/ 424180 w 2578100"/>
                <a:gd name="connsiteY9" fmla="*/ 200660 h 1780540"/>
                <a:gd name="connsiteX10" fmla="*/ 424180 w 2578100"/>
                <a:gd name="connsiteY10" fmla="*/ 200660 h 1780540"/>
                <a:gd name="connsiteX11" fmla="*/ 424180 w 2578100"/>
                <a:gd name="connsiteY11" fmla="*/ 200660 h 1780540"/>
                <a:gd name="connsiteX0" fmla="*/ 424180 w 2578100"/>
                <a:gd name="connsiteY0" fmla="*/ 200660 h 1780540"/>
                <a:gd name="connsiteX1" fmla="*/ 1811020 w 2578100"/>
                <a:gd name="connsiteY1" fmla="*/ 1526540 h 1780540"/>
                <a:gd name="connsiteX2" fmla="*/ 1963420 w 2578100"/>
                <a:gd name="connsiteY2" fmla="*/ 1678940 h 1780540"/>
                <a:gd name="connsiteX3" fmla="*/ 2176780 w 2578100"/>
                <a:gd name="connsiteY3" fmla="*/ 1694180 h 1780540"/>
                <a:gd name="connsiteX4" fmla="*/ 2252980 w 2578100"/>
                <a:gd name="connsiteY4" fmla="*/ 1678940 h 1780540"/>
                <a:gd name="connsiteX5" fmla="*/ 2542540 w 2578100"/>
                <a:gd name="connsiteY5" fmla="*/ 1176020 h 1780540"/>
                <a:gd name="connsiteX6" fmla="*/ 2466340 w 2578100"/>
                <a:gd name="connsiteY6" fmla="*/ 200660 h 1780540"/>
                <a:gd name="connsiteX7" fmla="*/ 2420620 w 2578100"/>
                <a:gd name="connsiteY7" fmla="*/ 2540 h 1780540"/>
                <a:gd name="connsiteX8" fmla="*/ 332740 w 2578100"/>
                <a:gd name="connsiteY8" fmla="*/ 48260 h 1780540"/>
                <a:gd name="connsiteX9" fmla="*/ 424180 w 2578100"/>
                <a:gd name="connsiteY9" fmla="*/ 200660 h 1780540"/>
                <a:gd name="connsiteX10" fmla="*/ 424180 w 2578100"/>
                <a:gd name="connsiteY10" fmla="*/ 200660 h 1780540"/>
                <a:gd name="connsiteX11" fmla="*/ 424180 w 2578100"/>
                <a:gd name="connsiteY11" fmla="*/ 200660 h 1780540"/>
                <a:gd name="connsiteX0" fmla="*/ 424180 w 2779963"/>
                <a:gd name="connsiteY0" fmla="*/ 226851 h 1806731"/>
                <a:gd name="connsiteX1" fmla="*/ 1811020 w 2779963"/>
                <a:gd name="connsiteY1" fmla="*/ 1552731 h 1806731"/>
                <a:gd name="connsiteX2" fmla="*/ 1963420 w 2779963"/>
                <a:gd name="connsiteY2" fmla="*/ 1705131 h 1806731"/>
                <a:gd name="connsiteX3" fmla="*/ 2176780 w 2779963"/>
                <a:gd name="connsiteY3" fmla="*/ 1720371 h 1806731"/>
                <a:gd name="connsiteX4" fmla="*/ 2252980 w 2779963"/>
                <a:gd name="connsiteY4" fmla="*/ 1705131 h 1806731"/>
                <a:gd name="connsiteX5" fmla="*/ 2542540 w 2779963"/>
                <a:gd name="connsiteY5" fmla="*/ 1202211 h 1806731"/>
                <a:gd name="connsiteX6" fmla="*/ 2466340 w 2779963"/>
                <a:gd name="connsiteY6" fmla="*/ 226851 h 1806731"/>
                <a:gd name="connsiteX7" fmla="*/ 2420620 w 2779963"/>
                <a:gd name="connsiteY7" fmla="*/ 28731 h 1806731"/>
                <a:gd name="connsiteX8" fmla="*/ 2431983 w 2779963"/>
                <a:gd name="connsiteY8" fmla="*/ 54465 h 1806731"/>
                <a:gd name="connsiteX9" fmla="*/ 332740 w 2779963"/>
                <a:gd name="connsiteY9" fmla="*/ 74451 h 1806731"/>
                <a:gd name="connsiteX10" fmla="*/ 424180 w 2779963"/>
                <a:gd name="connsiteY10" fmla="*/ 226851 h 1806731"/>
                <a:gd name="connsiteX11" fmla="*/ 424180 w 2779963"/>
                <a:gd name="connsiteY11" fmla="*/ 226851 h 1806731"/>
                <a:gd name="connsiteX12" fmla="*/ 424180 w 2779963"/>
                <a:gd name="connsiteY12" fmla="*/ 226851 h 1806731"/>
                <a:gd name="connsiteX0" fmla="*/ 424180 w 2787583"/>
                <a:gd name="connsiteY0" fmla="*/ 191291 h 1771171"/>
                <a:gd name="connsiteX1" fmla="*/ 1811020 w 2787583"/>
                <a:gd name="connsiteY1" fmla="*/ 1517171 h 1771171"/>
                <a:gd name="connsiteX2" fmla="*/ 1963420 w 2787583"/>
                <a:gd name="connsiteY2" fmla="*/ 1669571 h 1771171"/>
                <a:gd name="connsiteX3" fmla="*/ 2176780 w 2787583"/>
                <a:gd name="connsiteY3" fmla="*/ 1684811 h 1771171"/>
                <a:gd name="connsiteX4" fmla="*/ 2252980 w 2787583"/>
                <a:gd name="connsiteY4" fmla="*/ 1669571 h 1771171"/>
                <a:gd name="connsiteX5" fmla="*/ 2542540 w 2787583"/>
                <a:gd name="connsiteY5" fmla="*/ 1166651 h 1771171"/>
                <a:gd name="connsiteX6" fmla="*/ 2466340 w 2787583"/>
                <a:gd name="connsiteY6" fmla="*/ 191291 h 1771171"/>
                <a:gd name="connsiteX7" fmla="*/ 2431983 w 2787583"/>
                <a:gd name="connsiteY7" fmla="*/ 18905 h 1771171"/>
                <a:gd name="connsiteX8" fmla="*/ 332740 w 2787583"/>
                <a:gd name="connsiteY8" fmla="*/ 38891 h 1771171"/>
                <a:gd name="connsiteX9" fmla="*/ 424180 w 2787583"/>
                <a:gd name="connsiteY9" fmla="*/ 191291 h 1771171"/>
                <a:gd name="connsiteX10" fmla="*/ 424180 w 2787583"/>
                <a:gd name="connsiteY10" fmla="*/ 191291 h 1771171"/>
                <a:gd name="connsiteX11" fmla="*/ 424180 w 2787583"/>
                <a:gd name="connsiteY11" fmla="*/ 191291 h 1771171"/>
                <a:gd name="connsiteX0" fmla="*/ 424180 w 2787583"/>
                <a:gd name="connsiteY0" fmla="*/ 240164 h 1820044"/>
                <a:gd name="connsiteX1" fmla="*/ 1811020 w 2787583"/>
                <a:gd name="connsiteY1" fmla="*/ 1566044 h 1820044"/>
                <a:gd name="connsiteX2" fmla="*/ 1963420 w 2787583"/>
                <a:gd name="connsiteY2" fmla="*/ 1718444 h 1820044"/>
                <a:gd name="connsiteX3" fmla="*/ 2176780 w 2787583"/>
                <a:gd name="connsiteY3" fmla="*/ 1733684 h 1820044"/>
                <a:gd name="connsiteX4" fmla="*/ 2252980 w 2787583"/>
                <a:gd name="connsiteY4" fmla="*/ 1718444 h 1820044"/>
                <a:gd name="connsiteX5" fmla="*/ 2542540 w 2787583"/>
                <a:gd name="connsiteY5" fmla="*/ 1215524 h 1820044"/>
                <a:gd name="connsiteX6" fmla="*/ 2466340 w 2787583"/>
                <a:gd name="connsiteY6" fmla="*/ 240164 h 1820044"/>
                <a:gd name="connsiteX7" fmla="*/ 2431983 w 2787583"/>
                <a:gd name="connsiteY7" fmla="*/ 67778 h 1820044"/>
                <a:gd name="connsiteX8" fmla="*/ 332740 w 2787583"/>
                <a:gd name="connsiteY8" fmla="*/ 87764 h 1820044"/>
                <a:gd name="connsiteX9" fmla="*/ 424180 w 2787583"/>
                <a:gd name="connsiteY9" fmla="*/ 240164 h 1820044"/>
                <a:gd name="connsiteX10" fmla="*/ 424180 w 2787583"/>
                <a:gd name="connsiteY10" fmla="*/ 240164 h 1820044"/>
                <a:gd name="connsiteX11" fmla="*/ 424180 w 2787583"/>
                <a:gd name="connsiteY11" fmla="*/ 240164 h 1820044"/>
                <a:gd name="connsiteX0" fmla="*/ 424180 w 2578100"/>
                <a:gd name="connsiteY0" fmla="*/ 240164 h 1820044"/>
                <a:gd name="connsiteX1" fmla="*/ 1811020 w 2578100"/>
                <a:gd name="connsiteY1" fmla="*/ 1566044 h 1820044"/>
                <a:gd name="connsiteX2" fmla="*/ 1963420 w 2578100"/>
                <a:gd name="connsiteY2" fmla="*/ 1718444 h 1820044"/>
                <a:gd name="connsiteX3" fmla="*/ 2176780 w 2578100"/>
                <a:gd name="connsiteY3" fmla="*/ 1733684 h 1820044"/>
                <a:gd name="connsiteX4" fmla="*/ 2252980 w 2578100"/>
                <a:gd name="connsiteY4" fmla="*/ 1718444 h 1820044"/>
                <a:gd name="connsiteX5" fmla="*/ 2542540 w 2578100"/>
                <a:gd name="connsiteY5" fmla="*/ 1215524 h 1820044"/>
                <a:gd name="connsiteX6" fmla="*/ 2466340 w 2578100"/>
                <a:gd name="connsiteY6" fmla="*/ 240164 h 1820044"/>
                <a:gd name="connsiteX7" fmla="*/ 2431983 w 2578100"/>
                <a:gd name="connsiteY7" fmla="*/ 67778 h 1820044"/>
                <a:gd name="connsiteX8" fmla="*/ 332740 w 2578100"/>
                <a:gd name="connsiteY8" fmla="*/ 87764 h 1820044"/>
                <a:gd name="connsiteX9" fmla="*/ 424180 w 2578100"/>
                <a:gd name="connsiteY9" fmla="*/ 240164 h 1820044"/>
                <a:gd name="connsiteX10" fmla="*/ 424180 w 2578100"/>
                <a:gd name="connsiteY10" fmla="*/ 240164 h 1820044"/>
                <a:gd name="connsiteX11" fmla="*/ 424180 w 2578100"/>
                <a:gd name="connsiteY11" fmla="*/ 240164 h 1820044"/>
                <a:gd name="connsiteX0" fmla="*/ 443297 w 2597217"/>
                <a:gd name="connsiteY0" fmla="*/ 240164 h 1820044"/>
                <a:gd name="connsiteX1" fmla="*/ 1830137 w 2597217"/>
                <a:gd name="connsiteY1" fmla="*/ 1566044 h 1820044"/>
                <a:gd name="connsiteX2" fmla="*/ 1982537 w 2597217"/>
                <a:gd name="connsiteY2" fmla="*/ 1718444 h 1820044"/>
                <a:gd name="connsiteX3" fmla="*/ 2195897 w 2597217"/>
                <a:gd name="connsiteY3" fmla="*/ 1733684 h 1820044"/>
                <a:gd name="connsiteX4" fmla="*/ 2272097 w 2597217"/>
                <a:gd name="connsiteY4" fmla="*/ 1718444 h 1820044"/>
                <a:gd name="connsiteX5" fmla="*/ 2561657 w 2597217"/>
                <a:gd name="connsiteY5" fmla="*/ 1215524 h 1820044"/>
                <a:gd name="connsiteX6" fmla="*/ 2485457 w 2597217"/>
                <a:gd name="connsiteY6" fmla="*/ 240164 h 1820044"/>
                <a:gd name="connsiteX7" fmla="*/ 2451100 w 2597217"/>
                <a:gd name="connsiteY7" fmla="*/ 67778 h 1820044"/>
                <a:gd name="connsiteX8" fmla="*/ 351857 w 2597217"/>
                <a:gd name="connsiteY8" fmla="*/ 87764 h 1820044"/>
                <a:gd name="connsiteX9" fmla="*/ 220579 w 2597217"/>
                <a:gd name="connsiteY9" fmla="*/ 92911 h 1820044"/>
                <a:gd name="connsiteX10" fmla="*/ 443297 w 2597217"/>
                <a:gd name="connsiteY10" fmla="*/ 240164 h 1820044"/>
                <a:gd name="connsiteX11" fmla="*/ 443297 w 2597217"/>
                <a:gd name="connsiteY11" fmla="*/ 240164 h 1820044"/>
                <a:gd name="connsiteX12" fmla="*/ 443297 w 2597217"/>
                <a:gd name="connsiteY12" fmla="*/ 240164 h 1820044"/>
                <a:gd name="connsiteX0" fmla="*/ 443297 w 2597217"/>
                <a:gd name="connsiteY0" fmla="*/ 240164 h 1820044"/>
                <a:gd name="connsiteX1" fmla="*/ 1830137 w 2597217"/>
                <a:gd name="connsiteY1" fmla="*/ 1566044 h 1820044"/>
                <a:gd name="connsiteX2" fmla="*/ 1982537 w 2597217"/>
                <a:gd name="connsiteY2" fmla="*/ 1718444 h 1820044"/>
                <a:gd name="connsiteX3" fmla="*/ 2195897 w 2597217"/>
                <a:gd name="connsiteY3" fmla="*/ 1733684 h 1820044"/>
                <a:gd name="connsiteX4" fmla="*/ 2272097 w 2597217"/>
                <a:gd name="connsiteY4" fmla="*/ 1718444 h 1820044"/>
                <a:gd name="connsiteX5" fmla="*/ 2561657 w 2597217"/>
                <a:gd name="connsiteY5" fmla="*/ 1215524 h 1820044"/>
                <a:gd name="connsiteX6" fmla="*/ 2485457 w 2597217"/>
                <a:gd name="connsiteY6" fmla="*/ 240164 h 1820044"/>
                <a:gd name="connsiteX7" fmla="*/ 2451100 w 2597217"/>
                <a:gd name="connsiteY7" fmla="*/ 67778 h 1820044"/>
                <a:gd name="connsiteX8" fmla="*/ 351857 w 2597217"/>
                <a:gd name="connsiteY8" fmla="*/ 87764 h 1820044"/>
                <a:gd name="connsiteX9" fmla="*/ 220579 w 2597217"/>
                <a:gd name="connsiteY9" fmla="*/ 92911 h 1820044"/>
                <a:gd name="connsiteX10" fmla="*/ 443297 w 2597217"/>
                <a:gd name="connsiteY10" fmla="*/ 240164 h 1820044"/>
                <a:gd name="connsiteX11" fmla="*/ 443297 w 2597217"/>
                <a:gd name="connsiteY11" fmla="*/ 240164 h 1820044"/>
                <a:gd name="connsiteX12" fmla="*/ 443297 w 2597217"/>
                <a:gd name="connsiteY12" fmla="*/ 240164 h 1820044"/>
                <a:gd name="connsiteX0" fmla="*/ 222718 w 2376638"/>
                <a:gd name="connsiteY0" fmla="*/ 196928 h 1776808"/>
                <a:gd name="connsiteX1" fmla="*/ 1609558 w 2376638"/>
                <a:gd name="connsiteY1" fmla="*/ 1522808 h 1776808"/>
                <a:gd name="connsiteX2" fmla="*/ 1761958 w 2376638"/>
                <a:gd name="connsiteY2" fmla="*/ 1675208 h 1776808"/>
                <a:gd name="connsiteX3" fmla="*/ 1975318 w 2376638"/>
                <a:gd name="connsiteY3" fmla="*/ 1690448 h 1776808"/>
                <a:gd name="connsiteX4" fmla="*/ 2051518 w 2376638"/>
                <a:gd name="connsiteY4" fmla="*/ 1675208 h 1776808"/>
                <a:gd name="connsiteX5" fmla="*/ 2341078 w 2376638"/>
                <a:gd name="connsiteY5" fmla="*/ 1172288 h 1776808"/>
                <a:gd name="connsiteX6" fmla="*/ 2264878 w 2376638"/>
                <a:gd name="connsiteY6" fmla="*/ 196928 h 1776808"/>
                <a:gd name="connsiteX7" fmla="*/ 2230521 w 2376638"/>
                <a:gd name="connsiteY7" fmla="*/ 24542 h 1776808"/>
                <a:gd name="connsiteX8" fmla="*/ 0 w 2376638"/>
                <a:gd name="connsiteY8" fmla="*/ 49675 h 1776808"/>
                <a:gd name="connsiteX9" fmla="*/ 222718 w 2376638"/>
                <a:gd name="connsiteY9" fmla="*/ 196928 h 1776808"/>
                <a:gd name="connsiteX10" fmla="*/ 222718 w 2376638"/>
                <a:gd name="connsiteY10" fmla="*/ 196928 h 1776808"/>
                <a:gd name="connsiteX11" fmla="*/ 222718 w 2376638"/>
                <a:gd name="connsiteY11" fmla="*/ 196928 h 1776808"/>
                <a:gd name="connsiteX0" fmla="*/ 103338 w 2257258"/>
                <a:gd name="connsiteY0" fmla="*/ 196928 h 1776808"/>
                <a:gd name="connsiteX1" fmla="*/ 1490178 w 2257258"/>
                <a:gd name="connsiteY1" fmla="*/ 1522808 h 1776808"/>
                <a:gd name="connsiteX2" fmla="*/ 1642578 w 2257258"/>
                <a:gd name="connsiteY2" fmla="*/ 1675208 h 1776808"/>
                <a:gd name="connsiteX3" fmla="*/ 1855938 w 2257258"/>
                <a:gd name="connsiteY3" fmla="*/ 1690448 h 1776808"/>
                <a:gd name="connsiteX4" fmla="*/ 1932138 w 2257258"/>
                <a:gd name="connsiteY4" fmla="*/ 1675208 h 1776808"/>
                <a:gd name="connsiteX5" fmla="*/ 2221698 w 2257258"/>
                <a:gd name="connsiteY5" fmla="*/ 1172288 h 1776808"/>
                <a:gd name="connsiteX6" fmla="*/ 2145498 w 2257258"/>
                <a:gd name="connsiteY6" fmla="*/ 196928 h 1776808"/>
                <a:gd name="connsiteX7" fmla="*/ 2111141 w 2257258"/>
                <a:gd name="connsiteY7" fmla="*/ 24542 h 1776808"/>
                <a:gd name="connsiteX8" fmla="*/ 0 w 2257258"/>
                <a:gd name="connsiteY8" fmla="*/ 49675 h 1776808"/>
                <a:gd name="connsiteX9" fmla="*/ 103338 w 2257258"/>
                <a:gd name="connsiteY9" fmla="*/ 196928 h 1776808"/>
                <a:gd name="connsiteX10" fmla="*/ 103338 w 2257258"/>
                <a:gd name="connsiteY10" fmla="*/ 196928 h 1776808"/>
                <a:gd name="connsiteX11" fmla="*/ 103338 w 2257258"/>
                <a:gd name="connsiteY11" fmla="*/ 196928 h 1776808"/>
                <a:gd name="connsiteX0" fmla="*/ 361416 w 2515336"/>
                <a:gd name="connsiteY0" fmla="*/ 196928 h 1776808"/>
                <a:gd name="connsiteX1" fmla="*/ 1748256 w 2515336"/>
                <a:gd name="connsiteY1" fmla="*/ 1522808 h 1776808"/>
                <a:gd name="connsiteX2" fmla="*/ 1900656 w 2515336"/>
                <a:gd name="connsiteY2" fmla="*/ 1675208 h 1776808"/>
                <a:gd name="connsiteX3" fmla="*/ 2114016 w 2515336"/>
                <a:gd name="connsiteY3" fmla="*/ 1690448 h 1776808"/>
                <a:gd name="connsiteX4" fmla="*/ 2190216 w 2515336"/>
                <a:gd name="connsiteY4" fmla="*/ 1675208 h 1776808"/>
                <a:gd name="connsiteX5" fmla="*/ 2479776 w 2515336"/>
                <a:gd name="connsiteY5" fmla="*/ 1172288 h 1776808"/>
                <a:gd name="connsiteX6" fmla="*/ 2403576 w 2515336"/>
                <a:gd name="connsiteY6" fmla="*/ 196928 h 1776808"/>
                <a:gd name="connsiteX7" fmla="*/ 2369219 w 2515336"/>
                <a:gd name="connsiteY7" fmla="*/ 24542 h 1776808"/>
                <a:gd name="connsiteX8" fmla="*/ 258078 w 2515336"/>
                <a:gd name="connsiteY8" fmla="*/ 49675 h 1776808"/>
                <a:gd name="connsiteX9" fmla="*/ 361416 w 2515336"/>
                <a:gd name="connsiteY9" fmla="*/ 196928 h 1776808"/>
                <a:gd name="connsiteX10" fmla="*/ 361416 w 2515336"/>
                <a:gd name="connsiteY10" fmla="*/ 196928 h 1776808"/>
                <a:gd name="connsiteX11" fmla="*/ 361416 w 2515336"/>
                <a:gd name="connsiteY11" fmla="*/ 196928 h 1776808"/>
                <a:gd name="connsiteX0" fmla="*/ 480795 w 2634715"/>
                <a:gd name="connsiteY0" fmla="*/ 196928 h 1776808"/>
                <a:gd name="connsiteX1" fmla="*/ 1867635 w 2634715"/>
                <a:gd name="connsiteY1" fmla="*/ 1522808 h 1776808"/>
                <a:gd name="connsiteX2" fmla="*/ 2020035 w 2634715"/>
                <a:gd name="connsiteY2" fmla="*/ 1675208 h 1776808"/>
                <a:gd name="connsiteX3" fmla="*/ 2233395 w 2634715"/>
                <a:gd name="connsiteY3" fmla="*/ 1690448 h 1776808"/>
                <a:gd name="connsiteX4" fmla="*/ 2309595 w 2634715"/>
                <a:gd name="connsiteY4" fmla="*/ 1675208 h 1776808"/>
                <a:gd name="connsiteX5" fmla="*/ 2599155 w 2634715"/>
                <a:gd name="connsiteY5" fmla="*/ 1172288 h 1776808"/>
                <a:gd name="connsiteX6" fmla="*/ 2522955 w 2634715"/>
                <a:gd name="connsiteY6" fmla="*/ 196928 h 1776808"/>
                <a:gd name="connsiteX7" fmla="*/ 2488598 w 2634715"/>
                <a:gd name="connsiteY7" fmla="*/ 24542 h 1776808"/>
                <a:gd name="connsiteX8" fmla="*/ 258078 w 2634715"/>
                <a:gd name="connsiteY8" fmla="*/ 49675 h 1776808"/>
                <a:gd name="connsiteX9" fmla="*/ 480795 w 2634715"/>
                <a:gd name="connsiteY9" fmla="*/ 196928 h 1776808"/>
                <a:gd name="connsiteX10" fmla="*/ 480795 w 2634715"/>
                <a:gd name="connsiteY10" fmla="*/ 196928 h 1776808"/>
                <a:gd name="connsiteX11" fmla="*/ 480795 w 2634715"/>
                <a:gd name="connsiteY11" fmla="*/ 196928 h 1776808"/>
                <a:gd name="connsiteX0" fmla="*/ 600174 w 2754094"/>
                <a:gd name="connsiteY0" fmla="*/ 196928 h 1776808"/>
                <a:gd name="connsiteX1" fmla="*/ 1987014 w 2754094"/>
                <a:gd name="connsiteY1" fmla="*/ 1522808 h 1776808"/>
                <a:gd name="connsiteX2" fmla="*/ 2139414 w 2754094"/>
                <a:gd name="connsiteY2" fmla="*/ 1675208 h 1776808"/>
                <a:gd name="connsiteX3" fmla="*/ 2352774 w 2754094"/>
                <a:gd name="connsiteY3" fmla="*/ 1690448 h 1776808"/>
                <a:gd name="connsiteX4" fmla="*/ 2428974 w 2754094"/>
                <a:gd name="connsiteY4" fmla="*/ 1675208 h 1776808"/>
                <a:gd name="connsiteX5" fmla="*/ 2718534 w 2754094"/>
                <a:gd name="connsiteY5" fmla="*/ 1172288 h 1776808"/>
                <a:gd name="connsiteX6" fmla="*/ 2642334 w 2754094"/>
                <a:gd name="connsiteY6" fmla="*/ 196928 h 1776808"/>
                <a:gd name="connsiteX7" fmla="*/ 2607977 w 2754094"/>
                <a:gd name="connsiteY7" fmla="*/ 24542 h 1776808"/>
                <a:gd name="connsiteX8" fmla="*/ 258078 w 2754094"/>
                <a:gd name="connsiteY8" fmla="*/ 49675 h 1776808"/>
                <a:gd name="connsiteX9" fmla="*/ 600174 w 2754094"/>
                <a:gd name="connsiteY9" fmla="*/ 196928 h 1776808"/>
                <a:gd name="connsiteX10" fmla="*/ 600174 w 2754094"/>
                <a:gd name="connsiteY10" fmla="*/ 196928 h 1776808"/>
                <a:gd name="connsiteX11" fmla="*/ 600174 w 2754094"/>
                <a:gd name="connsiteY11" fmla="*/ 196928 h 1776808"/>
                <a:gd name="connsiteX0" fmla="*/ 600174 w 2754094"/>
                <a:gd name="connsiteY0" fmla="*/ 196928 h 1776808"/>
                <a:gd name="connsiteX1" fmla="*/ 1987014 w 2754094"/>
                <a:gd name="connsiteY1" fmla="*/ 1522808 h 1776808"/>
                <a:gd name="connsiteX2" fmla="*/ 2139414 w 2754094"/>
                <a:gd name="connsiteY2" fmla="*/ 1675208 h 1776808"/>
                <a:gd name="connsiteX3" fmla="*/ 2352774 w 2754094"/>
                <a:gd name="connsiteY3" fmla="*/ 1690448 h 1776808"/>
                <a:gd name="connsiteX4" fmla="*/ 2428974 w 2754094"/>
                <a:gd name="connsiteY4" fmla="*/ 1675208 h 1776808"/>
                <a:gd name="connsiteX5" fmla="*/ 2718534 w 2754094"/>
                <a:gd name="connsiteY5" fmla="*/ 1172288 h 1776808"/>
                <a:gd name="connsiteX6" fmla="*/ 2642334 w 2754094"/>
                <a:gd name="connsiteY6" fmla="*/ 196928 h 1776808"/>
                <a:gd name="connsiteX7" fmla="*/ 2607977 w 2754094"/>
                <a:gd name="connsiteY7" fmla="*/ 24542 h 1776808"/>
                <a:gd name="connsiteX8" fmla="*/ 258078 w 2754094"/>
                <a:gd name="connsiteY8" fmla="*/ 49675 h 1776808"/>
                <a:gd name="connsiteX9" fmla="*/ 600174 w 2754094"/>
                <a:gd name="connsiteY9" fmla="*/ 196928 h 1776808"/>
                <a:gd name="connsiteX10" fmla="*/ 600174 w 2754094"/>
                <a:gd name="connsiteY10" fmla="*/ 196928 h 1776808"/>
                <a:gd name="connsiteX11" fmla="*/ 600174 w 2754094"/>
                <a:gd name="connsiteY11" fmla="*/ 196928 h 177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4094" h="1776808">
                  <a:moveTo>
                    <a:pt x="600174" y="196928"/>
                  </a:moveTo>
                  <a:lnTo>
                    <a:pt x="1987014" y="1522808"/>
                  </a:lnTo>
                  <a:cubicBezTo>
                    <a:pt x="2253714" y="1776808"/>
                    <a:pt x="2078454" y="1647268"/>
                    <a:pt x="2139414" y="1675208"/>
                  </a:cubicBezTo>
                  <a:cubicBezTo>
                    <a:pt x="2200374" y="1703148"/>
                    <a:pt x="2304514" y="1690448"/>
                    <a:pt x="2352774" y="1690448"/>
                  </a:cubicBezTo>
                  <a:cubicBezTo>
                    <a:pt x="2401034" y="1690448"/>
                    <a:pt x="2368014" y="1761568"/>
                    <a:pt x="2428974" y="1675208"/>
                  </a:cubicBezTo>
                  <a:cubicBezTo>
                    <a:pt x="2489934" y="1588848"/>
                    <a:pt x="2682974" y="1418668"/>
                    <a:pt x="2718534" y="1172288"/>
                  </a:cubicBezTo>
                  <a:cubicBezTo>
                    <a:pt x="2754094" y="925908"/>
                    <a:pt x="2660760" y="388219"/>
                    <a:pt x="2642334" y="196928"/>
                  </a:cubicBezTo>
                  <a:cubicBezTo>
                    <a:pt x="2623908" y="5637"/>
                    <a:pt x="2649419" y="175605"/>
                    <a:pt x="2607977" y="24542"/>
                  </a:cubicBezTo>
                  <a:cubicBezTo>
                    <a:pt x="2230497" y="0"/>
                    <a:pt x="570721" y="24086"/>
                    <a:pt x="258078" y="49675"/>
                  </a:cubicBezTo>
                  <a:cubicBezTo>
                    <a:pt x="0" y="21668"/>
                    <a:pt x="582951" y="172386"/>
                    <a:pt x="600174" y="196928"/>
                  </a:cubicBezTo>
                  <a:lnTo>
                    <a:pt x="600174" y="196928"/>
                  </a:lnTo>
                  <a:lnTo>
                    <a:pt x="600174" y="196928"/>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4114800" y="5925312"/>
              <a:ext cx="1752600" cy="17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663440" y="1440178"/>
              <a:ext cx="2268220" cy="747384"/>
            </a:xfrm>
            <a:prstGeom prst="rect">
              <a:avLst/>
            </a:prstGeom>
            <a:noFill/>
          </p:spPr>
          <p:txBody>
            <a:bodyPr wrap="square" rtlCol="0">
              <a:spAutoFit/>
            </a:bodyPr>
            <a:lstStyle/>
            <a:p>
              <a:r>
                <a:rPr lang="en-US" sz="2800" b="1" dirty="0" smtClean="0"/>
                <a:t>Choctaw Cessions</a:t>
              </a:r>
            </a:p>
            <a:p>
              <a:r>
                <a:rPr lang="en-US" sz="2800" b="1" dirty="0" smtClean="0"/>
                <a:t>      1801-1830</a:t>
              </a:r>
              <a:endParaRPr lang="en-US" sz="2800" b="1" dirty="0"/>
            </a:p>
          </p:txBody>
        </p:sp>
      </p:grpSp>
      <p:sp>
        <p:nvSpPr>
          <p:cNvPr id="25" name="TextBox 24"/>
          <p:cNvSpPr txBox="1"/>
          <p:nvPr/>
        </p:nvSpPr>
        <p:spPr>
          <a:xfrm>
            <a:off x="5105400" y="1295400"/>
            <a:ext cx="1752600" cy="707886"/>
          </a:xfrm>
          <a:prstGeom prst="rect">
            <a:avLst/>
          </a:prstGeom>
          <a:solidFill>
            <a:schemeClr val="tx1"/>
          </a:solidFill>
        </p:spPr>
        <p:txBody>
          <a:bodyPr wrap="square" rtlCol="0">
            <a:spAutoFit/>
          </a:bodyPr>
          <a:lstStyle/>
          <a:p>
            <a:pPr algn="ctr"/>
            <a:r>
              <a:rPr lang="en-US" sz="4000" b="1" dirty="0" smtClean="0">
                <a:solidFill>
                  <a:schemeClr val="bg1"/>
                </a:solidFill>
              </a:rPr>
              <a:t>1830</a:t>
            </a:r>
            <a:endParaRPr lang="en-US" sz="4000" b="1" dirty="0">
              <a:solidFill>
                <a:schemeClr val="bg1"/>
              </a:solidFill>
            </a:endParaRPr>
          </a:p>
        </p:txBody>
      </p:sp>
      <p:sp>
        <p:nvSpPr>
          <p:cNvPr id="16" name="Freeform 15"/>
          <p:cNvSpPr/>
          <p:nvPr/>
        </p:nvSpPr>
        <p:spPr>
          <a:xfrm>
            <a:off x="2722880" y="5057140"/>
            <a:ext cx="4328160" cy="1732280"/>
          </a:xfrm>
          <a:custGeom>
            <a:avLst/>
            <a:gdLst>
              <a:gd name="connsiteX0" fmla="*/ 287020 w 4366260"/>
              <a:gd name="connsiteY0" fmla="*/ 520700 h 1706880"/>
              <a:gd name="connsiteX1" fmla="*/ 698500 w 4366260"/>
              <a:gd name="connsiteY1" fmla="*/ 520700 h 1706880"/>
              <a:gd name="connsiteX2" fmla="*/ 1079500 w 4366260"/>
              <a:gd name="connsiteY2" fmla="*/ 353060 h 1706880"/>
              <a:gd name="connsiteX3" fmla="*/ 1125220 w 4366260"/>
              <a:gd name="connsiteY3" fmla="*/ 337820 h 1706880"/>
              <a:gd name="connsiteX4" fmla="*/ 1902460 w 4366260"/>
              <a:gd name="connsiteY4" fmla="*/ 368300 h 1706880"/>
              <a:gd name="connsiteX5" fmla="*/ 2816860 w 4366260"/>
              <a:gd name="connsiteY5" fmla="*/ 292100 h 1706880"/>
              <a:gd name="connsiteX6" fmla="*/ 3502660 w 4366260"/>
              <a:gd name="connsiteY6" fmla="*/ 33020 h 1706880"/>
              <a:gd name="connsiteX7" fmla="*/ 3594100 w 4366260"/>
              <a:gd name="connsiteY7" fmla="*/ 93980 h 1706880"/>
              <a:gd name="connsiteX8" fmla="*/ 3807460 w 4366260"/>
              <a:gd name="connsiteY8" fmla="*/ 124460 h 1706880"/>
              <a:gd name="connsiteX9" fmla="*/ 4051300 w 4366260"/>
              <a:gd name="connsiteY9" fmla="*/ 170180 h 1706880"/>
              <a:gd name="connsiteX10" fmla="*/ 4112260 w 4366260"/>
              <a:gd name="connsiteY10" fmla="*/ 261620 h 1706880"/>
              <a:gd name="connsiteX11" fmla="*/ 4356100 w 4366260"/>
              <a:gd name="connsiteY11" fmla="*/ 474980 h 1706880"/>
              <a:gd name="connsiteX12" fmla="*/ 4173220 w 4366260"/>
              <a:gd name="connsiteY12" fmla="*/ 855980 h 1706880"/>
              <a:gd name="connsiteX13" fmla="*/ 4097020 w 4366260"/>
              <a:gd name="connsiteY13" fmla="*/ 1206500 h 1706880"/>
              <a:gd name="connsiteX14" fmla="*/ 4005580 w 4366260"/>
              <a:gd name="connsiteY14" fmla="*/ 1435100 h 1706880"/>
              <a:gd name="connsiteX15" fmla="*/ 3822700 w 4366260"/>
              <a:gd name="connsiteY15" fmla="*/ 1602740 h 1706880"/>
              <a:gd name="connsiteX16" fmla="*/ 3700780 w 4366260"/>
              <a:gd name="connsiteY16" fmla="*/ 1419860 h 1706880"/>
              <a:gd name="connsiteX17" fmla="*/ 3822700 w 4366260"/>
              <a:gd name="connsiteY17" fmla="*/ 1206500 h 1706880"/>
              <a:gd name="connsiteX18" fmla="*/ 3868420 w 4366260"/>
              <a:gd name="connsiteY18" fmla="*/ 977900 h 1706880"/>
              <a:gd name="connsiteX19" fmla="*/ 3685540 w 4366260"/>
              <a:gd name="connsiteY19" fmla="*/ 871220 h 1706880"/>
              <a:gd name="connsiteX20" fmla="*/ 3472180 w 4366260"/>
              <a:gd name="connsiteY20" fmla="*/ 840740 h 1706880"/>
              <a:gd name="connsiteX21" fmla="*/ 3243580 w 4366260"/>
              <a:gd name="connsiteY21" fmla="*/ 840740 h 1706880"/>
              <a:gd name="connsiteX22" fmla="*/ 3167380 w 4366260"/>
              <a:gd name="connsiteY22" fmla="*/ 1282700 h 1706880"/>
              <a:gd name="connsiteX23" fmla="*/ 3136900 w 4366260"/>
              <a:gd name="connsiteY23" fmla="*/ 1465580 h 1706880"/>
              <a:gd name="connsiteX24" fmla="*/ 469900 w 4366260"/>
              <a:gd name="connsiteY24" fmla="*/ 1557020 h 1706880"/>
              <a:gd name="connsiteX25" fmla="*/ 317500 w 4366260"/>
              <a:gd name="connsiteY25" fmla="*/ 566420 h 1706880"/>
              <a:gd name="connsiteX26" fmla="*/ 287020 w 4366260"/>
              <a:gd name="connsiteY26" fmla="*/ 520700 h 1706880"/>
              <a:gd name="connsiteX0" fmla="*/ 248920 w 4328160"/>
              <a:gd name="connsiteY0" fmla="*/ 520700 h 1732280"/>
              <a:gd name="connsiteX1" fmla="*/ 660400 w 4328160"/>
              <a:gd name="connsiteY1" fmla="*/ 520700 h 1732280"/>
              <a:gd name="connsiteX2" fmla="*/ 1041400 w 4328160"/>
              <a:gd name="connsiteY2" fmla="*/ 353060 h 1732280"/>
              <a:gd name="connsiteX3" fmla="*/ 1087120 w 4328160"/>
              <a:gd name="connsiteY3" fmla="*/ 337820 h 1732280"/>
              <a:gd name="connsiteX4" fmla="*/ 1864360 w 4328160"/>
              <a:gd name="connsiteY4" fmla="*/ 368300 h 1732280"/>
              <a:gd name="connsiteX5" fmla="*/ 2778760 w 4328160"/>
              <a:gd name="connsiteY5" fmla="*/ 292100 h 1732280"/>
              <a:gd name="connsiteX6" fmla="*/ 3464560 w 4328160"/>
              <a:gd name="connsiteY6" fmla="*/ 33020 h 1732280"/>
              <a:gd name="connsiteX7" fmla="*/ 3556000 w 4328160"/>
              <a:gd name="connsiteY7" fmla="*/ 93980 h 1732280"/>
              <a:gd name="connsiteX8" fmla="*/ 3769360 w 4328160"/>
              <a:gd name="connsiteY8" fmla="*/ 124460 h 1732280"/>
              <a:gd name="connsiteX9" fmla="*/ 4013200 w 4328160"/>
              <a:gd name="connsiteY9" fmla="*/ 170180 h 1732280"/>
              <a:gd name="connsiteX10" fmla="*/ 4074160 w 4328160"/>
              <a:gd name="connsiteY10" fmla="*/ 261620 h 1732280"/>
              <a:gd name="connsiteX11" fmla="*/ 4318000 w 4328160"/>
              <a:gd name="connsiteY11" fmla="*/ 474980 h 1732280"/>
              <a:gd name="connsiteX12" fmla="*/ 4135120 w 4328160"/>
              <a:gd name="connsiteY12" fmla="*/ 855980 h 1732280"/>
              <a:gd name="connsiteX13" fmla="*/ 4058920 w 4328160"/>
              <a:gd name="connsiteY13" fmla="*/ 1206500 h 1732280"/>
              <a:gd name="connsiteX14" fmla="*/ 3967480 w 4328160"/>
              <a:gd name="connsiteY14" fmla="*/ 1435100 h 1732280"/>
              <a:gd name="connsiteX15" fmla="*/ 3784600 w 4328160"/>
              <a:gd name="connsiteY15" fmla="*/ 1602740 h 1732280"/>
              <a:gd name="connsiteX16" fmla="*/ 3662680 w 4328160"/>
              <a:gd name="connsiteY16" fmla="*/ 1419860 h 1732280"/>
              <a:gd name="connsiteX17" fmla="*/ 3784600 w 4328160"/>
              <a:gd name="connsiteY17" fmla="*/ 1206500 h 1732280"/>
              <a:gd name="connsiteX18" fmla="*/ 3830320 w 4328160"/>
              <a:gd name="connsiteY18" fmla="*/ 977900 h 1732280"/>
              <a:gd name="connsiteX19" fmla="*/ 3647440 w 4328160"/>
              <a:gd name="connsiteY19" fmla="*/ 871220 h 1732280"/>
              <a:gd name="connsiteX20" fmla="*/ 3434080 w 4328160"/>
              <a:gd name="connsiteY20" fmla="*/ 840740 h 1732280"/>
              <a:gd name="connsiteX21" fmla="*/ 3205480 w 4328160"/>
              <a:gd name="connsiteY21" fmla="*/ 840740 h 1732280"/>
              <a:gd name="connsiteX22" fmla="*/ 3129280 w 4328160"/>
              <a:gd name="connsiteY22" fmla="*/ 1282700 h 1732280"/>
              <a:gd name="connsiteX23" fmla="*/ 2870200 w 4328160"/>
              <a:gd name="connsiteY23" fmla="*/ 1617980 h 1732280"/>
              <a:gd name="connsiteX24" fmla="*/ 431800 w 4328160"/>
              <a:gd name="connsiteY24" fmla="*/ 1557020 h 1732280"/>
              <a:gd name="connsiteX25" fmla="*/ 279400 w 4328160"/>
              <a:gd name="connsiteY25" fmla="*/ 566420 h 1732280"/>
              <a:gd name="connsiteX26" fmla="*/ 248920 w 4328160"/>
              <a:gd name="connsiteY26" fmla="*/ 520700 h 173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28160" h="1732280">
                <a:moveTo>
                  <a:pt x="248920" y="520700"/>
                </a:moveTo>
                <a:cubicBezTo>
                  <a:pt x="312420" y="513080"/>
                  <a:pt x="528320" y="548640"/>
                  <a:pt x="660400" y="520700"/>
                </a:cubicBezTo>
                <a:cubicBezTo>
                  <a:pt x="792480" y="492760"/>
                  <a:pt x="970280" y="383540"/>
                  <a:pt x="1041400" y="353060"/>
                </a:cubicBezTo>
                <a:cubicBezTo>
                  <a:pt x="1112520" y="322580"/>
                  <a:pt x="949960" y="335280"/>
                  <a:pt x="1087120" y="337820"/>
                </a:cubicBezTo>
                <a:cubicBezTo>
                  <a:pt x="1224280" y="340360"/>
                  <a:pt x="1582420" y="375920"/>
                  <a:pt x="1864360" y="368300"/>
                </a:cubicBezTo>
                <a:cubicBezTo>
                  <a:pt x="2146300" y="360680"/>
                  <a:pt x="2512060" y="347980"/>
                  <a:pt x="2778760" y="292100"/>
                </a:cubicBezTo>
                <a:cubicBezTo>
                  <a:pt x="3045460" y="236220"/>
                  <a:pt x="3335020" y="66040"/>
                  <a:pt x="3464560" y="33020"/>
                </a:cubicBezTo>
                <a:cubicBezTo>
                  <a:pt x="3594100" y="0"/>
                  <a:pt x="3505200" y="78740"/>
                  <a:pt x="3556000" y="93980"/>
                </a:cubicBezTo>
                <a:cubicBezTo>
                  <a:pt x="3606800" y="109220"/>
                  <a:pt x="3693160" y="111760"/>
                  <a:pt x="3769360" y="124460"/>
                </a:cubicBezTo>
                <a:cubicBezTo>
                  <a:pt x="3845560" y="137160"/>
                  <a:pt x="3962400" y="147320"/>
                  <a:pt x="4013200" y="170180"/>
                </a:cubicBezTo>
                <a:cubicBezTo>
                  <a:pt x="4064000" y="193040"/>
                  <a:pt x="4023360" y="210820"/>
                  <a:pt x="4074160" y="261620"/>
                </a:cubicBezTo>
                <a:cubicBezTo>
                  <a:pt x="4124960" y="312420"/>
                  <a:pt x="4307840" y="375920"/>
                  <a:pt x="4318000" y="474980"/>
                </a:cubicBezTo>
                <a:cubicBezTo>
                  <a:pt x="4328160" y="574040"/>
                  <a:pt x="4178300" y="734060"/>
                  <a:pt x="4135120" y="855980"/>
                </a:cubicBezTo>
                <a:cubicBezTo>
                  <a:pt x="4091940" y="977900"/>
                  <a:pt x="4086860" y="1109980"/>
                  <a:pt x="4058920" y="1206500"/>
                </a:cubicBezTo>
                <a:cubicBezTo>
                  <a:pt x="4030980" y="1303020"/>
                  <a:pt x="4013200" y="1369060"/>
                  <a:pt x="3967480" y="1435100"/>
                </a:cubicBezTo>
                <a:cubicBezTo>
                  <a:pt x="3921760" y="1501140"/>
                  <a:pt x="3835400" y="1605280"/>
                  <a:pt x="3784600" y="1602740"/>
                </a:cubicBezTo>
                <a:cubicBezTo>
                  <a:pt x="3733800" y="1600200"/>
                  <a:pt x="3662680" y="1485900"/>
                  <a:pt x="3662680" y="1419860"/>
                </a:cubicBezTo>
                <a:cubicBezTo>
                  <a:pt x="3662680" y="1353820"/>
                  <a:pt x="3756660" y="1280160"/>
                  <a:pt x="3784600" y="1206500"/>
                </a:cubicBezTo>
                <a:cubicBezTo>
                  <a:pt x="3812540" y="1132840"/>
                  <a:pt x="3853180" y="1033780"/>
                  <a:pt x="3830320" y="977900"/>
                </a:cubicBezTo>
                <a:cubicBezTo>
                  <a:pt x="3807460" y="922020"/>
                  <a:pt x="3713480" y="894080"/>
                  <a:pt x="3647440" y="871220"/>
                </a:cubicBezTo>
                <a:cubicBezTo>
                  <a:pt x="3581400" y="848360"/>
                  <a:pt x="3507740" y="845820"/>
                  <a:pt x="3434080" y="840740"/>
                </a:cubicBezTo>
                <a:cubicBezTo>
                  <a:pt x="3360420" y="835660"/>
                  <a:pt x="3256280" y="767080"/>
                  <a:pt x="3205480" y="840740"/>
                </a:cubicBezTo>
                <a:cubicBezTo>
                  <a:pt x="3154680" y="914400"/>
                  <a:pt x="3185160" y="1153160"/>
                  <a:pt x="3129280" y="1282700"/>
                </a:cubicBezTo>
                <a:cubicBezTo>
                  <a:pt x="3073400" y="1412240"/>
                  <a:pt x="3319780" y="1572260"/>
                  <a:pt x="2870200" y="1617980"/>
                </a:cubicBezTo>
                <a:cubicBezTo>
                  <a:pt x="2420620" y="1663700"/>
                  <a:pt x="863600" y="1732280"/>
                  <a:pt x="431800" y="1557020"/>
                </a:cubicBezTo>
                <a:cubicBezTo>
                  <a:pt x="0" y="1381760"/>
                  <a:pt x="304800" y="739140"/>
                  <a:pt x="279400" y="566420"/>
                </a:cubicBezTo>
                <a:cubicBezTo>
                  <a:pt x="254000" y="393700"/>
                  <a:pt x="185420" y="528320"/>
                  <a:pt x="248920" y="5207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1780540" y="4366260"/>
            <a:ext cx="1381760" cy="2278380"/>
          </a:xfrm>
          <a:custGeom>
            <a:avLst/>
            <a:gdLst>
              <a:gd name="connsiteX0" fmla="*/ 368300 w 1381760"/>
              <a:gd name="connsiteY0" fmla="*/ 662940 h 2278380"/>
              <a:gd name="connsiteX1" fmla="*/ 170180 w 1381760"/>
              <a:gd name="connsiteY1" fmla="*/ 1379220 h 2278380"/>
              <a:gd name="connsiteX2" fmla="*/ 109220 w 1381760"/>
              <a:gd name="connsiteY2" fmla="*/ 1760220 h 2278380"/>
              <a:gd name="connsiteX3" fmla="*/ 124460 w 1381760"/>
              <a:gd name="connsiteY3" fmla="*/ 2186940 h 2278380"/>
              <a:gd name="connsiteX4" fmla="*/ 855980 w 1381760"/>
              <a:gd name="connsiteY4" fmla="*/ 2232660 h 2278380"/>
              <a:gd name="connsiteX5" fmla="*/ 1252220 w 1381760"/>
              <a:gd name="connsiteY5" fmla="*/ 2263140 h 2278380"/>
              <a:gd name="connsiteX6" fmla="*/ 1313180 w 1381760"/>
              <a:gd name="connsiteY6" fmla="*/ 2141220 h 2278380"/>
              <a:gd name="connsiteX7" fmla="*/ 1297940 w 1381760"/>
              <a:gd name="connsiteY7" fmla="*/ 1577340 h 2278380"/>
              <a:gd name="connsiteX8" fmla="*/ 1297940 w 1381760"/>
              <a:gd name="connsiteY8" fmla="*/ 1104900 h 2278380"/>
              <a:gd name="connsiteX9" fmla="*/ 1374140 w 1381760"/>
              <a:gd name="connsiteY9" fmla="*/ 723900 h 2278380"/>
              <a:gd name="connsiteX10" fmla="*/ 1343660 w 1381760"/>
              <a:gd name="connsiteY10" fmla="*/ 388620 h 2278380"/>
              <a:gd name="connsiteX11" fmla="*/ 1282700 w 1381760"/>
              <a:gd name="connsiteY11" fmla="*/ 53340 h 2278380"/>
              <a:gd name="connsiteX12" fmla="*/ 1084580 w 1381760"/>
              <a:gd name="connsiteY12" fmla="*/ 99060 h 2278380"/>
              <a:gd name="connsiteX13" fmla="*/ 368300 w 1381760"/>
              <a:gd name="connsiteY13" fmla="*/ 662940 h 227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1760" h="2278380">
                <a:moveTo>
                  <a:pt x="368300" y="662940"/>
                </a:moveTo>
                <a:cubicBezTo>
                  <a:pt x="215900" y="876300"/>
                  <a:pt x="213360" y="1196340"/>
                  <a:pt x="170180" y="1379220"/>
                </a:cubicBezTo>
                <a:cubicBezTo>
                  <a:pt x="127000" y="1562100"/>
                  <a:pt x="116840" y="1625600"/>
                  <a:pt x="109220" y="1760220"/>
                </a:cubicBezTo>
                <a:cubicBezTo>
                  <a:pt x="101600" y="1894840"/>
                  <a:pt x="0" y="2108200"/>
                  <a:pt x="124460" y="2186940"/>
                </a:cubicBezTo>
                <a:cubicBezTo>
                  <a:pt x="248920" y="2265680"/>
                  <a:pt x="855980" y="2232660"/>
                  <a:pt x="855980" y="2232660"/>
                </a:cubicBezTo>
                <a:cubicBezTo>
                  <a:pt x="1043940" y="2245360"/>
                  <a:pt x="1176020" y="2278380"/>
                  <a:pt x="1252220" y="2263140"/>
                </a:cubicBezTo>
                <a:cubicBezTo>
                  <a:pt x="1328420" y="2247900"/>
                  <a:pt x="1305560" y="2255520"/>
                  <a:pt x="1313180" y="2141220"/>
                </a:cubicBezTo>
                <a:cubicBezTo>
                  <a:pt x="1320800" y="2026920"/>
                  <a:pt x="1300480" y="1750060"/>
                  <a:pt x="1297940" y="1577340"/>
                </a:cubicBezTo>
                <a:cubicBezTo>
                  <a:pt x="1295400" y="1404620"/>
                  <a:pt x="1285240" y="1247140"/>
                  <a:pt x="1297940" y="1104900"/>
                </a:cubicBezTo>
                <a:cubicBezTo>
                  <a:pt x="1310640" y="962660"/>
                  <a:pt x="1366520" y="843280"/>
                  <a:pt x="1374140" y="723900"/>
                </a:cubicBezTo>
                <a:cubicBezTo>
                  <a:pt x="1381760" y="604520"/>
                  <a:pt x="1358900" y="500380"/>
                  <a:pt x="1343660" y="388620"/>
                </a:cubicBezTo>
                <a:cubicBezTo>
                  <a:pt x="1328420" y="276860"/>
                  <a:pt x="1325880" y="101600"/>
                  <a:pt x="1282700" y="53340"/>
                </a:cubicBezTo>
                <a:cubicBezTo>
                  <a:pt x="1239520" y="5080"/>
                  <a:pt x="1231900" y="0"/>
                  <a:pt x="1084580" y="99060"/>
                </a:cubicBezTo>
                <a:cubicBezTo>
                  <a:pt x="937260" y="198120"/>
                  <a:pt x="520700" y="449580"/>
                  <a:pt x="368300" y="6629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081956" y="5638800"/>
            <a:ext cx="966044" cy="461665"/>
          </a:xfrm>
          <a:prstGeom prst="rect">
            <a:avLst/>
          </a:prstGeom>
          <a:noFill/>
          <a:ln w="50800">
            <a:noFill/>
          </a:ln>
        </p:spPr>
        <p:txBody>
          <a:bodyPr wrap="square" rtlCol="0">
            <a:spAutoFit/>
          </a:bodyPr>
          <a:lstStyle/>
          <a:p>
            <a:r>
              <a:rPr lang="en-US" sz="2400" b="1" dirty="0" smtClean="0"/>
              <a:t>1801</a:t>
            </a:r>
            <a:endParaRPr lang="en-US" sz="2400" b="1" dirty="0"/>
          </a:p>
        </p:txBody>
      </p:sp>
      <p:sp>
        <p:nvSpPr>
          <p:cNvPr id="14" name="Freeform 13"/>
          <p:cNvSpPr/>
          <p:nvPr/>
        </p:nvSpPr>
        <p:spPr>
          <a:xfrm>
            <a:off x="5679440" y="5582920"/>
            <a:ext cx="985520" cy="1064260"/>
          </a:xfrm>
          <a:custGeom>
            <a:avLst/>
            <a:gdLst>
              <a:gd name="connsiteX0" fmla="*/ 96520 w 985520"/>
              <a:gd name="connsiteY0" fmla="*/ 1016000 h 1064260"/>
              <a:gd name="connsiteX1" fmla="*/ 127000 w 985520"/>
              <a:gd name="connsiteY1" fmla="*/ 848360 h 1064260"/>
              <a:gd name="connsiteX2" fmla="*/ 157480 w 985520"/>
              <a:gd name="connsiteY2" fmla="*/ 711200 h 1064260"/>
              <a:gd name="connsiteX3" fmla="*/ 157480 w 985520"/>
              <a:gd name="connsiteY3" fmla="*/ 436880 h 1064260"/>
              <a:gd name="connsiteX4" fmla="*/ 172720 w 985520"/>
              <a:gd name="connsiteY4" fmla="*/ 208280 h 1064260"/>
              <a:gd name="connsiteX5" fmla="*/ 370840 w 985520"/>
              <a:gd name="connsiteY5" fmla="*/ 223520 h 1064260"/>
              <a:gd name="connsiteX6" fmla="*/ 477520 w 985520"/>
              <a:gd name="connsiteY6" fmla="*/ 55880 h 1064260"/>
              <a:gd name="connsiteX7" fmla="*/ 538480 w 985520"/>
              <a:gd name="connsiteY7" fmla="*/ 55880 h 1064260"/>
              <a:gd name="connsiteX8" fmla="*/ 645160 w 985520"/>
              <a:gd name="connsiteY8" fmla="*/ 25400 h 1064260"/>
              <a:gd name="connsiteX9" fmla="*/ 812800 w 985520"/>
              <a:gd name="connsiteY9" fmla="*/ 208280 h 1064260"/>
              <a:gd name="connsiteX10" fmla="*/ 873760 w 985520"/>
              <a:gd name="connsiteY10" fmla="*/ 284480 h 1064260"/>
              <a:gd name="connsiteX11" fmla="*/ 873760 w 985520"/>
              <a:gd name="connsiteY11" fmla="*/ 391160 h 1064260"/>
              <a:gd name="connsiteX12" fmla="*/ 980440 w 985520"/>
              <a:gd name="connsiteY12" fmla="*/ 482600 h 1064260"/>
              <a:gd name="connsiteX13" fmla="*/ 904240 w 985520"/>
              <a:gd name="connsiteY13" fmla="*/ 589280 h 1064260"/>
              <a:gd name="connsiteX14" fmla="*/ 873760 w 985520"/>
              <a:gd name="connsiteY14" fmla="*/ 726440 h 1064260"/>
              <a:gd name="connsiteX15" fmla="*/ 706120 w 985520"/>
              <a:gd name="connsiteY15" fmla="*/ 1016000 h 1064260"/>
              <a:gd name="connsiteX16" fmla="*/ 96520 w 985520"/>
              <a:gd name="connsiteY16" fmla="*/ 1016000 h 106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5520" h="1064260">
                <a:moveTo>
                  <a:pt x="96520" y="1016000"/>
                </a:moveTo>
                <a:cubicBezTo>
                  <a:pt x="0" y="988060"/>
                  <a:pt x="116840" y="899160"/>
                  <a:pt x="127000" y="848360"/>
                </a:cubicBezTo>
                <a:cubicBezTo>
                  <a:pt x="137160" y="797560"/>
                  <a:pt x="152400" y="779780"/>
                  <a:pt x="157480" y="711200"/>
                </a:cubicBezTo>
                <a:cubicBezTo>
                  <a:pt x="162560" y="642620"/>
                  <a:pt x="154940" y="520700"/>
                  <a:pt x="157480" y="436880"/>
                </a:cubicBezTo>
                <a:cubicBezTo>
                  <a:pt x="160020" y="353060"/>
                  <a:pt x="137160" y="243840"/>
                  <a:pt x="172720" y="208280"/>
                </a:cubicBezTo>
                <a:cubicBezTo>
                  <a:pt x="208280" y="172720"/>
                  <a:pt x="320040" y="248920"/>
                  <a:pt x="370840" y="223520"/>
                </a:cubicBezTo>
                <a:cubicBezTo>
                  <a:pt x="421640" y="198120"/>
                  <a:pt x="449580" y="83820"/>
                  <a:pt x="477520" y="55880"/>
                </a:cubicBezTo>
                <a:cubicBezTo>
                  <a:pt x="505460" y="27940"/>
                  <a:pt x="510540" y="60960"/>
                  <a:pt x="538480" y="55880"/>
                </a:cubicBezTo>
                <a:cubicBezTo>
                  <a:pt x="566420" y="50800"/>
                  <a:pt x="599440" y="0"/>
                  <a:pt x="645160" y="25400"/>
                </a:cubicBezTo>
                <a:cubicBezTo>
                  <a:pt x="690880" y="50800"/>
                  <a:pt x="774700" y="165100"/>
                  <a:pt x="812800" y="208280"/>
                </a:cubicBezTo>
                <a:cubicBezTo>
                  <a:pt x="850900" y="251460"/>
                  <a:pt x="863600" y="254000"/>
                  <a:pt x="873760" y="284480"/>
                </a:cubicBezTo>
                <a:cubicBezTo>
                  <a:pt x="883920" y="314960"/>
                  <a:pt x="855980" y="358140"/>
                  <a:pt x="873760" y="391160"/>
                </a:cubicBezTo>
                <a:cubicBezTo>
                  <a:pt x="891540" y="424180"/>
                  <a:pt x="975360" y="449580"/>
                  <a:pt x="980440" y="482600"/>
                </a:cubicBezTo>
                <a:cubicBezTo>
                  <a:pt x="985520" y="515620"/>
                  <a:pt x="922020" y="548640"/>
                  <a:pt x="904240" y="589280"/>
                </a:cubicBezTo>
                <a:cubicBezTo>
                  <a:pt x="886460" y="629920"/>
                  <a:pt x="906780" y="655320"/>
                  <a:pt x="873760" y="726440"/>
                </a:cubicBezTo>
                <a:cubicBezTo>
                  <a:pt x="840740" y="797560"/>
                  <a:pt x="830580" y="967740"/>
                  <a:pt x="706120" y="1016000"/>
                </a:cubicBezTo>
                <a:cubicBezTo>
                  <a:pt x="581660" y="1064260"/>
                  <a:pt x="193040" y="1043940"/>
                  <a:pt x="96520" y="10160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815756" y="5862935"/>
            <a:ext cx="966044" cy="461665"/>
          </a:xfrm>
          <a:prstGeom prst="rect">
            <a:avLst/>
          </a:prstGeom>
          <a:noFill/>
          <a:ln w="50800">
            <a:noFill/>
          </a:ln>
        </p:spPr>
        <p:txBody>
          <a:bodyPr wrap="square" rtlCol="0">
            <a:spAutoFit/>
          </a:bodyPr>
          <a:lstStyle/>
          <a:p>
            <a:r>
              <a:rPr lang="en-US" sz="2400" b="1" dirty="0" smtClean="0"/>
              <a:t>1803</a:t>
            </a:r>
            <a:endParaRPr lang="en-US" sz="2400" b="1" dirty="0"/>
          </a:p>
        </p:txBody>
      </p:sp>
      <p:sp>
        <p:nvSpPr>
          <p:cNvPr id="17" name="TextBox 16"/>
          <p:cNvSpPr txBox="1"/>
          <p:nvPr/>
        </p:nvSpPr>
        <p:spPr>
          <a:xfrm>
            <a:off x="4114800" y="5715000"/>
            <a:ext cx="966044" cy="461665"/>
          </a:xfrm>
          <a:prstGeom prst="rect">
            <a:avLst/>
          </a:prstGeom>
          <a:noFill/>
          <a:ln w="50800">
            <a:noFill/>
          </a:ln>
        </p:spPr>
        <p:txBody>
          <a:bodyPr wrap="square" rtlCol="0">
            <a:spAutoFit/>
          </a:bodyPr>
          <a:lstStyle/>
          <a:p>
            <a:r>
              <a:rPr lang="en-US" sz="2400" b="1" dirty="0" smtClean="0"/>
              <a:t>1805</a:t>
            </a:r>
            <a:endParaRPr lang="en-US" sz="2400" b="1" dirty="0"/>
          </a:p>
        </p:txBody>
      </p:sp>
      <p:sp>
        <p:nvSpPr>
          <p:cNvPr id="18" name="Freeform 17"/>
          <p:cNvSpPr/>
          <p:nvPr/>
        </p:nvSpPr>
        <p:spPr>
          <a:xfrm>
            <a:off x="5666740" y="2633980"/>
            <a:ext cx="1845449" cy="2598420"/>
          </a:xfrm>
          <a:custGeom>
            <a:avLst/>
            <a:gdLst>
              <a:gd name="connsiteX0" fmla="*/ 414020 w 1968500"/>
              <a:gd name="connsiteY0" fmla="*/ 2517140 h 2598420"/>
              <a:gd name="connsiteX1" fmla="*/ 1099820 w 1968500"/>
              <a:gd name="connsiteY1" fmla="*/ 2578100 h 2598420"/>
              <a:gd name="connsiteX2" fmla="*/ 1115060 w 1968500"/>
              <a:gd name="connsiteY2" fmla="*/ 2395220 h 2598420"/>
              <a:gd name="connsiteX3" fmla="*/ 1572260 w 1968500"/>
              <a:gd name="connsiteY3" fmla="*/ 2014220 h 2598420"/>
              <a:gd name="connsiteX4" fmla="*/ 1663700 w 1968500"/>
              <a:gd name="connsiteY4" fmla="*/ 1419860 h 2598420"/>
              <a:gd name="connsiteX5" fmla="*/ 1739900 w 1968500"/>
              <a:gd name="connsiteY5" fmla="*/ 627380 h 2598420"/>
              <a:gd name="connsiteX6" fmla="*/ 1831340 w 1968500"/>
              <a:gd name="connsiteY6" fmla="*/ 490220 h 2598420"/>
              <a:gd name="connsiteX7" fmla="*/ 1739900 w 1968500"/>
              <a:gd name="connsiteY7" fmla="*/ 109220 h 2598420"/>
              <a:gd name="connsiteX8" fmla="*/ 459740 w 1968500"/>
              <a:gd name="connsiteY8" fmla="*/ 17780 h 2598420"/>
              <a:gd name="connsiteX9" fmla="*/ 109220 w 1968500"/>
              <a:gd name="connsiteY9" fmla="*/ 215900 h 2598420"/>
              <a:gd name="connsiteX10" fmla="*/ 124460 w 1968500"/>
              <a:gd name="connsiteY10" fmla="*/ 353060 h 2598420"/>
              <a:gd name="connsiteX11" fmla="*/ 2540 w 1968500"/>
              <a:gd name="connsiteY11" fmla="*/ 520700 h 2598420"/>
              <a:gd name="connsiteX12" fmla="*/ 109220 w 1968500"/>
              <a:gd name="connsiteY12" fmla="*/ 581660 h 2598420"/>
              <a:gd name="connsiteX13" fmla="*/ 200660 w 1968500"/>
              <a:gd name="connsiteY13" fmla="*/ 673100 h 2598420"/>
              <a:gd name="connsiteX14" fmla="*/ 200660 w 1968500"/>
              <a:gd name="connsiteY14" fmla="*/ 779780 h 2598420"/>
              <a:gd name="connsiteX15" fmla="*/ 215900 w 1968500"/>
              <a:gd name="connsiteY15" fmla="*/ 962660 h 2598420"/>
              <a:gd name="connsiteX16" fmla="*/ 292100 w 1968500"/>
              <a:gd name="connsiteY16" fmla="*/ 1084580 h 2598420"/>
              <a:gd name="connsiteX17" fmla="*/ 398780 w 1968500"/>
              <a:gd name="connsiteY17" fmla="*/ 1358900 h 2598420"/>
              <a:gd name="connsiteX18" fmla="*/ 398780 w 1968500"/>
              <a:gd name="connsiteY18" fmla="*/ 1358900 h 2598420"/>
              <a:gd name="connsiteX19" fmla="*/ 459740 w 1968500"/>
              <a:gd name="connsiteY19" fmla="*/ 1404620 h 2598420"/>
              <a:gd name="connsiteX20" fmla="*/ 459740 w 1968500"/>
              <a:gd name="connsiteY20" fmla="*/ 1557020 h 2598420"/>
              <a:gd name="connsiteX21" fmla="*/ 520700 w 1968500"/>
              <a:gd name="connsiteY21" fmla="*/ 1587500 h 2598420"/>
              <a:gd name="connsiteX22" fmla="*/ 581660 w 1968500"/>
              <a:gd name="connsiteY22" fmla="*/ 1709420 h 2598420"/>
              <a:gd name="connsiteX23" fmla="*/ 673100 w 1968500"/>
              <a:gd name="connsiteY23" fmla="*/ 1694180 h 2598420"/>
              <a:gd name="connsiteX24" fmla="*/ 688340 w 1968500"/>
              <a:gd name="connsiteY24" fmla="*/ 1785620 h 2598420"/>
              <a:gd name="connsiteX25" fmla="*/ 596900 w 1968500"/>
              <a:gd name="connsiteY25" fmla="*/ 1816100 h 2598420"/>
              <a:gd name="connsiteX26" fmla="*/ 551180 w 1968500"/>
              <a:gd name="connsiteY26" fmla="*/ 1953260 h 2598420"/>
              <a:gd name="connsiteX27" fmla="*/ 551180 w 1968500"/>
              <a:gd name="connsiteY27" fmla="*/ 2044700 h 2598420"/>
              <a:gd name="connsiteX28" fmla="*/ 596900 w 1968500"/>
              <a:gd name="connsiteY28" fmla="*/ 2090420 h 2598420"/>
              <a:gd name="connsiteX29" fmla="*/ 581660 w 1968500"/>
              <a:gd name="connsiteY29" fmla="*/ 2319020 h 2598420"/>
              <a:gd name="connsiteX30" fmla="*/ 520700 w 1968500"/>
              <a:gd name="connsiteY30" fmla="*/ 2440940 h 2598420"/>
              <a:gd name="connsiteX31" fmla="*/ 414020 w 1968500"/>
              <a:gd name="connsiteY31" fmla="*/ 2517140 h 2598420"/>
              <a:gd name="connsiteX0" fmla="*/ 414020 w 1831340"/>
              <a:gd name="connsiteY0" fmla="*/ 2517140 h 2598420"/>
              <a:gd name="connsiteX1" fmla="*/ 1099820 w 1831340"/>
              <a:gd name="connsiteY1" fmla="*/ 2578100 h 2598420"/>
              <a:gd name="connsiteX2" fmla="*/ 1115060 w 1831340"/>
              <a:gd name="connsiteY2" fmla="*/ 2395220 h 2598420"/>
              <a:gd name="connsiteX3" fmla="*/ 1572260 w 1831340"/>
              <a:gd name="connsiteY3" fmla="*/ 2014220 h 2598420"/>
              <a:gd name="connsiteX4" fmla="*/ 1663700 w 1831340"/>
              <a:gd name="connsiteY4" fmla="*/ 1419860 h 2598420"/>
              <a:gd name="connsiteX5" fmla="*/ 1739900 w 1831340"/>
              <a:gd name="connsiteY5" fmla="*/ 627380 h 2598420"/>
              <a:gd name="connsiteX6" fmla="*/ 1831340 w 1831340"/>
              <a:gd name="connsiteY6" fmla="*/ 490220 h 2598420"/>
              <a:gd name="connsiteX7" fmla="*/ 1739900 w 1831340"/>
              <a:gd name="connsiteY7" fmla="*/ 109220 h 2598420"/>
              <a:gd name="connsiteX8" fmla="*/ 459740 w 1831340"/>
              <a:gd name="connsiteY8" fmla="*/ 17780 h 2598420"/>
              <a:gd name="connsiteX9" fmla="*/ 109220 w 1831340"/>
              <a:gd name="connsiteY9" fmla="*/ 215900 h 2598420"/>
              <a:gd name="connsiteX10" fmla="*/ 124460 w 1831340"/>
              <a:gd name="connsiteY10" fmla="*/ 353060 h 2598420"/>
              <a:gd name="connsiteX11" fmla="*/ 2540 w 1831340"/>
              <a:gd name="connsiteY11" fmla="*/ 520700 h 2598420"/>
              <a:gd name="connsiteX12" fmla="*/ 109220 w 1831340"/>
              <a:gd name="connsiteY12" fmla="*/ 581660 h 2598420"/>
              <a:gd name="connsiteX13" fmla="*/ 200660 w 1831340"/>
              <a:gd name="connsiteY13" fmla="*/ 673100 h 2598420"/>
              <a:gd name="connsiteX14" fmla="*/ 200660 w 1831340"/>
              <a:gd name="connsiteY14" fmla="*/ 779780 h 2598420"/>
              <a:gd name="connsiteX15" fmla="*/ 215900 w 1831340"/>
              <a:gd name="connsiteY15" fmla="*/ 962660 h 2598420"/>
              <a:gd name="connsiteX16" fmla="*/ 292100 w 1831340"/>
              <a:gd name="connsiteY16" fmla="*/ 1084580 h 2598420"/>
              <a:gd name="connsiteX17" fmla="*/ 398780 w 1831340"/>
              <a:gd name="connsiteY17" fmla="*/ 1358900 h 2598420"/>
              <a:gd name="connsiteX18" fmla="*/ 398780 w 1831340"/>
              <a:gd name="connsiteY18" fmla="*/ 1358900 h 2598420"/>
              <a:gd name="connsiteX19" fmla="*/ 459740 w 1831340"/>
              <a:gd name="connsiteY19" fmla="*/ 1404620 h 2598420"/>
              <a:gd name="connsiteX20" fmla="*/ 459740 w 1831340"/>
              <a:gd name="connsiteY20" fmla="*/ 1557020 h 2598420"/>
              <a:gd name="connsiteX21" fmla="*/ 520700 w 1831340"/>
              <a:gd name="connsiteY21" fmla="*/ 1587500 h 2598420"/>
              <a:gd name="connsiteX22" fmla="*/ 581660 w 1831340"/>
              <a:gd name="connsiteY22" fmla="*/ 1709420 h 2598420"/>
              <a:gd name="connsiteX23" fmla="*/ 673100 w 1831340"/>
              <a:gd name="connsiteY23" fmla="*/ 1694180 h 2598420"/>
              <a:gd name="connsiteX24" fmla="*/ 688340 w 1831340"/>
              <a:gd name="connsiteY24" fmla="*/ 1785620 h 2598420"/>
              <a:gd name="connsiteX25" fmla="*/ 596900 w 1831340"/>
              <a:gd name="connsiteY25" fmla="*/ 1816100 h 2598420"/>
              <a:gd name="connsiteX26" fmla="*/ 551180 w 1831340"/>
              <a:gd name="connsiteY26" fmla="*/ 1953260 h 2598420"/>
              <a:gd name="connsiteX27" fmla="*/ 551180 w 1831340"/>
              <a:gd name="connsiteY27" fmla="*/ 2044700 h 2598420"/>
              <a:gd name="connsiteX28" fmla="*/ 596900 w 1831340"/>
              <a:gd name="connsiteY28" fmla="*/ 2090420 h 2598420"/>
              <a:gd name="connsiteX29" fmla="*/ 581660 w 1831340"/>
              <a:gd name="connsiteY29" fmla="*/ 2319020 h 2598420"/>
              <a:gd name="connsiteX30" fmla="*/ 520700 w 1831340"/>
              <a:gd name="connsiteY30" fmla="*/ 2440940 h 2598420"/>
              <a:gd name="connsiteX31" fmla="*/ 414020 w 1831340"/>
              <a:gd name="connsiteY31" fmla="*/ 2517140 h 2598420"/>
              <a:gd name="connsiteX0" fmla="*/ 414020 w 1953260"/>
              <a:gd name="connsiteY0" fmla="*/ 2517140 h 2598420"/>
              <a:gd name="connsiteX1" fmla="*/ 1099820 w 1953260"/>
              <a:gd name="connsiteY1" fmla="*/ 2578100 h 2598420"/>
              <a:gd name="connsiteX2" fmla="*/ 1115060 w 1953260"/>
              <a:gd name="connsiteY2" fmla="*/ 2395220 h 2598420"/>
              <a:gd name="connsiteX3" fmla="*/ 1572260 w 1953260"/>
              <a:gd name="connsiteY3" fmla="*/ 2014220 h 2598420"/>
              <a:gd name="connsiteX4" fmla="*/ 1663700 w 1953260"/>
              <a:gd name="connsiteY4" fmla="*/ 1419860 h 2598420"/>
              <a:gd name="connsiteX5" fmla="*/ 1739900 w 1953260"/>
              <a:gd name="connsiteY5" fmla="*/ 627380 h 2598420"/>
              <a:gd name="connsiteX6" fmla="*/ 1739900 w 1953260"/>
              <a:gd name="connsiteY6" fmla="*/ 109220 h 2598420"/>
              <a:gd name="connsiteX7" fmla="*/ 459740 w 1953260"/>
              <a:gd name="connsiteY7" fmla="*/ 17780 h 2598420"/>
              <a:gd name="connsiteX8" fmla="*/ 109220 w 1953260"/>
              <a:gd name="connsiteY8" fmla="*/ 215900 h 2598420"/>
              <a:gd name="connsiteX9" fmla="*/ 124460 w 1953260"/>
              <a:gd name="connsiteY9" fmla="*/ 353060 h 2598420"/>
              <a:gd name="connsiteX10" fmla="*/ 2540 w 1953260"/>
              <a:gd name="connsiteY10" fmla="*/ 520700 h 2598420"/>
              <a:gd name="connsiteX11" fmla="*/ 109220 w 1953260"/>
              <a:gd name="connsiteY11" fmla="*/ 581660 h 2598420"/>
              <a:gd name="connsiteX12" fmla="*/ 200660 w 1953260"/>
              <a:gd name="connsiteY12" fmla="*/ 673100 h 2598420"/>
              <a:gd name="connsiteX13" fmla="*/ 200660 w 1953260"/>
              <a:gd name="connsiteY13" fmla="*/ 779780 h 2598420"/>
              <a:gd name="connsiteX14" fmla="*/ 215900 w 1953260"/>
              <a:gd name="connsiteY14" fmla="*/ 962660 h 2598420"/>
              <a:gd name="connsiteX15" fmla="*/ 292100 w 1953260"/>
              <a:gd name="connsiteY15" fmla="*/ 1084580 h 2598420"/>
              <a:gd name="connsiteX16" fmla="*/ 398780 w 1953260"/>
              <a:gd name="connsiteY16" fmla="*/ 1358900 h 2598420"/>
              <a:gd name="connsiteX17" fmla="*/ 398780 w 1953260"/>
              <a:gd name="connsiteY17" fmla="*/ 1358900 h 2598420"/>
              <a:gd name="connsiteX18" fmla="*/ 459740 w 1953260"/>
              <a:gd name="connsiteY18" fmla="*/ 1404620 h 2598420"/>
              <a:gd name="connsiteX19" fmla="*/ 459740 w 1953260"/>
              <a:gd name="connsiteY19" fmla="*/ 1557020 h 2598420"/>
              <a:gd name="connsiteX20" fmla="*/ 520700 w 1953260"/>
              <a:gd name="connsiteY20" fmla="*/ 1587500 h 2598420"/>
              <a:gd name="connsiteX21" fmla="*/ 581660 w 1953260"/>
              <a:gd name="connsiteY21" fmla="*/ 1709420 h 2598420"/>
              <a:gd name="connsiteX22" fmla="*/ 673100 w 1953260"/>
              <a:gd name="connsiteY22" fmla="*/ 1694180 h 2598420"/>
              <a:gd name="connsiteX23" fmla="*/ 688340 w 1953260"/>
              <a:gd name="connsiteY23" fmla="*/ 1785620 h 2598420"/>
              <a:gd name="connsiteX24" fmla="*/ 596900 w 1953260"/>
              <a:gd name="connsiteY24" fmla="*/ 1816100 h 2598420"/>
              <a:gd name="connsiteX25" fmla="*/ 551180 w 1953260"/>
              <a:gd name="connsiteY25" fmla="*/ 1953260 h 2598420"/>
              <a:gd name="connsiteX26" fmla="*/ 551180 w 1953260"/>
              <a:gd name="connsiteY26" fmla="*/ 2044700 h 2598420"/>
              <a:gd name="connsiteX27" fmla="*/ 596900 w 1953260"/>
              <a:gd name="connsiteY27" fmla="*/ 2090420 h 2598420"/>
              <a:gd name="connsiteX28" fmla="*/ 581660 w 1953260"/>
              <a:gd name="connsiteY28" fmla="*/ 2319020 h 2598420"/>
              <a:gd name="connsiteX29" fmla="*/ 520700 w 1953260"/>
              <a:gd name="connsiteY29" fmla="*/ 2440940 h 2598420"/>
              <a:gd name="connsiteX30" fmla="*/ 414020 w 1953260"/>
              <a:gd name="connsiteY30" fmla="*/ 2517140 h 2598420"/>
              <a:gd name="connsiteX0" fmla="*/ 414020 w 1779089"/>
              <a:gd name="connsiteY0" fmla="*/ 2517140 h 2598420"/>
              <a:gd name="connsiteX1" fmla="*/ 1099820 w 1779089"/>
              <a:gd name="connsiteY1" fmla="*/ 2578100 h 2598420"/>
              <a:gd name="connsiteX2" fmla="*/ 1115060 w 1779089"/>
              <a:gd name="connsiteY2" fmla="*/ 2395220 h 2598420"/>
              <a:gd name="connsiteX3" fmla="*/ 1572260 w 1779089"/>
              <a:gd name="connsiteY3" fmla="*/ 2014220 h 2598420"/>
              <a:gd name="connsiteX4" fmla="*/ 1663700 w 1779089"/>
              <a:gd name="connsiteY4" fmla="*/ 1419860 h 2598420"/>
              <a:gd name="connsiteX5" fmla="*/ 1739900 w 1779089"/>
              <a:gd name="connsiteY5" fmla="*/ 627380 h 2598420"/>
              <a:gd name="connsiteX6" fmla="*/ 1739900 w 1779089"/>
              <a:gd name="connsiteY6" fmla="*/ 109220 h 2598420"/>
              <a:gd name="connsiteX7" fmla="*/ 459740 w 1779089"/>
              <a:gd name="connsiteY7" fmla="*/ 17780 h 2598420"/>
              <a:gd name="connsiteX8" fmla="*/ 109220 w 1779089"/>
              <a:gd name="connsiteY8" fmla="*/ 215900 h 2598420"/>
              <a:gd name="connsiteX9" fmla="*/ 124460 w 1779089"/>
              <a:gd name="connsiteY9" fmla="*/ 353060 h 2598420"/>
              <a:gd name="connsiteX10" fmla="*/ 2540 w 1779089"/>
              <a:gd name="connsiteY10" fmla="*/ 520700 h 2598420"/>
              <a:gd name="connsiteX11" fmla="*/ 109220 w 1779089"/>
              <a:gd name="connsiteY11" fmla="*/ 581660 h 2598420"/>
              <a:gd name="connsiteX12" fmla="*/ 200660 w 1779089"/>
              <a:gd name="connsiteY12" fmla="*/ 673100 h 2598420"/>
              <a:gd name="connsiteX13" fmla="*/ 200660 w 1779089"/>
              <a:gd name="connsiteY13" fmla="*/ 779780 h 2598420"/>
              <a:gd name="connsiteX14" fmla="*/ 215900 w 1779089"/>
              <a:gd name="connsiteY14" fmla="*/ 962660 h 2598420"/>
              <a:gd name="connsiteX15" fmla="*/ 292100 w 1779089"/>
              <a:gd name="connsiteY15" fmla="*/ 1084580 h 2598420"/>
              <a:gd name="connsiteX16" fmla="*/ 398780 w 1779089"/>
              <a:gd name="connsiteY16" fmla="*/ 1358900 h 2598420"/>
              <a:gd name="connsiteX17" fmla="*/ 398780 w 1779089"/>
              <a:gd name="connsiteY17" fmla="*/ 1358900 h 2598420"/>
              <a:gd name="connsiteX18" fmla="*/ 459740 w 1779089"/>
              <a:gd name="connsiteY18" fmla="*/ 1404620 h 2598420"/>
              <a:gd name="connsiteX19" fmla="*/ 459740 w 1779089"/>
              <a:gd name="connsiteY19" fmla="*/ 1557020 h 2598420"/>
              <a:gd name="connsiteX20" fmla="*/ 520700 w 1779089"/>
              <a:gd name="connsiteY20" fmla="*/ 1587500 h 2598420"/>
              <a:gd name="connsiteX21" fmla="*/ 581660 w 1779089"/>
              <a:gd name="connsiteY21" fmla="*/ 1709420 h 2598420"/>
              <a:gd name="connsiteX22" fmla="*/ 673100 w 1779089"/>
              <a:gd name="connsiteY22" fmla="*/ 1694180 h 2598420"/>
              <a:gd name="connsiteX23" fmla="*/ 688340 w 1779089"/>
              <a:gd name="connsiteY23" fmla="*/ 1785620 h 2598420"/>
              <a:gd name="connsiteX24" fmla="*/ 596900 w 1779089"/>
              <a:gd name="connsiteY24" fmla="*/ 1816100 h 2598420"/>
              <a:gd name="connsiteX25" fmla="*/ 551180 w 1779089"/>
              <a:gd name="connsiteY25" fmla="*/ 1953260 h 2598420"/>
              <a:gd name="connsiteX26" fmla="*/ 551180 w 1779089"/>
              <a:gd name="connsiteY26" fmla="*/ 2044700 h 2598420"/>
              <a:gd name="connsiteX27" fmla="*/ 596900 w 1779089"/>
              <a:gd name="connsiteY27" fmla="*/ 2090420 h 2598420"/>
              <a:gd name="connsiteX28" fmla="*/ 581660 w 1779089"/>
              <a:gd name="connsiteY28" fmla="*/ 2319020 h 2598420"/>
              <a:gd name="connsiteX29" fmla="*/ 520700 w 1779089"/>
              <a:gd name="connsiteY29" fmla="*/ 2440940 h 2598420"/>
              <a:gd name="connsiteX30" fmla="*/ 414020 w 1779089"/>
              <a:gd name="connsiteY30" fmla="*/ 2517140 h 2598420"/>
              <a:gd name="connsiteX0" fmla="*/ 414020 w 1818790"/>
              <a:gd name="connsiteY0" fmla="*/ 2517140 h 2598420"/>
              <a:gd name="connsiteX1" fmla="*/ 1099820 w 1818790"/>
              <a:gd name="connsiteY1" fmla="*/ 2578100 h 2598420"/>
              <a:gd name="connsiteX2" fmla="*/ 1115060 w 1818790"/>
              <a:gd name="connsiteY2" fmla="*/ 2395220 h 2598420"/>
              <a:gd name="connsiteX3" fmla="*/ 1572260 w 1818790"/>
              <a:gd name="connsiteY3" fmla="*/ 2014220 h 2598420"/>
              <a:gd name="connsiteX4" fmla="*/ 1663700 w 1818790"/>
              <a:gd name="connsiteY4" fmla="*/ 1419860 h 2598420"/>
              <a:gd name="connsiteX5" fmla="*/ 1739900 w 1818790"/>
              <a:gd name="connsiteY5" fmla="*/ 627380 h 2598420"/>
              <a:gd name="connsiteX6" fmla="*/ 1739900 w 1818790"/>
              <a:gd name="connsiteY6" fmla="*/ 109220 h 2598420"/>
              <a:gd name="connsiteX7" fmla="*/ 459740 w 1818790"/>
              <a:gd name="connsiteY7" fmla="*/ 17780 h 2598420"/>
              <a:gd name="connsiteX8" fmla="*/ 109220 w 1818790"/>
              <a:gd name="connsiteY8" fmla="*/ 215900 h 2598420"/>
              <a:gd name="connsiteX9" fmla="*/ 124460 w 1818790"/>
              <a:gd name="connsiteY9" fmla="*/ 353060 h 2598420"/>
              <a:gd name="connsiteX10" fmla="*/ 2540 w 1818790"/>
              <a:gd name="connsiteY10" fmla="*/ 520700 h 2598420"/>
              <a:gd name="connsiteX11" fmla="*/ 109220 w 1818790"/>
              <a:gd name="connsiteY11" fmla="*/ 581660 h 2598420"/>
              <a:gd name="connsiteX12" fmla="*/ 200660 w 1818790"/>
              <a:gd name="connsiteY12" fmla="*/ 673100 h 2598420"/>
              <a:gd name="connsiteX13" fmla="*/ 200660 w 1818790"/>
              <a:gd name="connsiteY13" fmla="*/ 779780 h 2598420"/>
              <a:gd name="connsiteX14" fmla="*/ 215900 w 1818790"/>
              <a:gd name="connsiteY14" fmla="*/ 962660 h 2598420"/>
              <a:gd name="connsiteX15" fmla="*/ 292100 w 1818790"/>
              <a:gd name="connsiteY15" fmla="*/ 1084580 h 2598420"/>
              <a:gd name="connsiteX16" fmla="*/ 398780 w 1818790"/>
              <a:gd name="connsiteY16" fmla="*/ 1358900 h 2598420"/>
              <a:gd name="connsiteX17" fmla="*/ 398780 w 1818790"/>
              <a:gd name="connsiteY17" fmla="*/ 1358900 h 2598420"/>
              <a:gd name="connsiteX18" fmla="*/ 459740 w 1818790"/>
              <a:gd name="connsiteY18" fmla="*/ 1404620 h 2598420"/>
              <a:gd name="connsiteX19" fmla="*/ 459740 w 1818790"/>
              <a:gd name="connsiteY19" fmla="*/ 1557020 h 2598420"/>
              <a:gd name="connsiteX20" fmla="*/ 520700 w 1818790"/>
              <a:gd name="connsiteY20" fmla="*/ 1587500 h 2598420"/>
              <a:gd name="connsiteX21" fmla="*/ 581660 w 1818790"/>
              <a:gd name="connsiteY21" fmla="*/ 1709420 h 2598420"/>
              <a:gd name="connsiteX22" fmla="*/ 673100 w 1818790"/>
              <a:gd name="connsiteY22" fmla="*/ 1694180 h 2598420"/>
              <a:gd name="connsiteX23" fmla="*/ 688340 w 1818790"/>
              <a:gd name="connsiteY23" fmla="*/ 1785620 h 2598420"/>
              <a:gd name="connsiteX24" fmla="*/ 596900 w 1818790"/>
              <a:gd name="connsiteY24" fmla="*/ 1816100 h 2598420"/>
              <a:gd name="connsiteX25" fmla="*/ 551180 w 1818790"/>
              <a:gd name="connsiteY25" fmla="*/ 1953260 h 2598420"/>
              <a:gd name="connsiteX26" fmla="*/ 551180 w 1818790"/>
              <a:gd name="connsiteY26" fmla="*/ 2044700 h 2598420"/>
              <a:gd name="connsiteX27" fmla="*/ 596900 w 1818790"/>
              <a:gd name="connsiteY27" fmla="*/ 2090420 h 2598420"/>
              <a:gd name="connsiteX28" fmla="*/ 581660 w 1818790"/>
              <a:gd name="connsiteY28" fmla="*/ 2319020 h 2598420"/>
              <a:gd name="connsiteX29" fmla="*/ 520700 w 1818790"/>
              <a:gd name="connsiteY29" fmla="*/ 2440940 h 2598420"/>
              <a:gd name="connsiteX30" fmla="*/ 414020 w 1818790"/>
              <a:gd name="connsiteY30"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215900 w 1845449"/>
              <a:gd name="connsiteY14" fmla="*/ 962660 h 2598420"/>
              <a:gd name="connsiteX15" fmla="*/ 292100 w 1845449"/>
              <a:gd name="connsiteY15" fmla="*/ 1084580 h 2598420"/>
              <a:gd name="connsiteX16" fmla="*/ 398780 w 1845449"/>
              <a:gd name="connsiteY16" fmla="*/ 1358900 h 2598420"/>
              <a:gd name="connsiteX17" fmla="*/ 398780 w 1845449"/>
              <a:gd name="connsiteY17" fmla="*/ 1358900 h 2598420"/>
              <a:gd name="connsiteX18" fmla="*/ 459740 w 1845449"/>
              <a:gd name="connsiteY18" fmla="*/ 1404620 h 2598420"/>
              <a:gd name="connsiteX19" fmla="*/ 459740 w 1845449"/>
              <a:gd name="connsiteY19" fmla="*/ 1557020 h 2598420"/>
              <a:gd name="connsiteX20" fmla="*/ 520700 w 1845449"/>
              <a:gd name="connsiteY20" fmla="*/ 1587500 h 2598420"/>
              <a:gd name="connsiteX21" fmla="*/ 581660 w 1845449"/>
              <a:gd name="connsiteY21" fmla="*/ 1709420 h 2598420"/>
              <a:gd name="connsiteX22" fmla="*/ 673100 w 1845449"/>
              <a:gd name="connsiteY22" fmla="*/ 1694180 h 2598420"/>
              <a:gd name="connsiteX23" fmla="*/ 688340 w 1845449"/>
              <a:gd name="connsiteY23" fmla="*/ 1785620 h 2598420"/>
              <a:gd name="connsiteX24" fmla="*/ 596900 w 1845449"/>
              <a:gd name="connsiteY24" fmla="*/ 1816100 h 2598420"/>
              <a:gd name="connsiteX25" fmla="*/ 551180 w 1845449"/>
              <a:gd name="connsiteY25" fmla="*/ 1953260 h 2598420"/>
              <a:gd name="connsiteX26" fmla="*/ 551180 w 1845449"/>
              <a:gd name="connsiteY26" fmla="*/ 2044700 h 2598420"/>
              <a:gd name="connsiteX27" fmla="*/ 596900 w 1845449"/>
              <a:gd name="connsiteY27" fmla="*/ 2090420 h 2598420"/>
              <a:gd name="connsiteX28" fmla="*/ 581660 w 1845449"/>
              <a:gd name="connsiteY28" fmla="*/ 2319020 h 2598420"/>
              <a:gd name="connsiteX29" fmla="*/ 520700 w 1845449"/>
              <a:gd name="connsiteY29" fmla="*/ 2440940 h 2598420"/>
              <a:gd name="connsiteX30" fmla="*/ 414020 w 1845449"/>
              <a:gd name="connsiteY30"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2921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459740 w 1845449"/>
              <a:gd name="connsiteY18" fmla="*/ 1557020 h 2598420"/>
              <a:gd name="connsiteX19" fmla="*/ 520700 w 1845449"/>
              <a:gd name="connsiteY19" fmla="*/ 1587500 h 2598420"/>
              <a:gd name="connsiteX20" fmla="*/ 581660 w 1845449"/>
              <a:gd name="connsiteY20" fmla="*/ 1709420 h 2598420"/>
              <a:gd name="connsiteX21" fmla="*/ 673100 w 1845449"/>
              <a:gd name="connsiteY21" fmla="*/ 1694180 h 2598420"/>
              <a:gd name="connsiteX22" fmla="*/ 688340 w 1845449"/>
              <a:gd name="connsiteY22" fmla="*/ 1785620 h 2598420"/>
              <a:gd name="connsiteX23" fmla="*/ 596900 w 1845449"/>
              <a:gd name="connsiteY23" fmla="*/ 1816100 h 2598420"/>
              <a:gd name="connsiteX24" fmla="*/ 551180 w 1845449"/>
              <a:gd name="connsiteY24" fmla="*/ 1953260 h 2598420"/>
              <a:gd name="connsiteX25" fmla="*/ 551180 w 1845449"/>
              <a:gd name="connsiteY25" fmla="*/ 2044700 h 2598420"/>
              <a:gd name="connsiteX26" fmla="*/ 596900 w 1845449"/>
              <a:gd name="connsiteY26" fmla="*/ 2090420 h 2598420"/>
              <a:gd name="connsiteX27" fmla="*/ 581660 w 1845449"/>
              <a:gd name="connsiteY27" fmla="*/ 2319020 h 2598420"/>
              <a:gd name="connsiteX28" fmla="*/ 520700 w 1845449"/>
              <a:gd name="connsiteY28" fmla="*/ 2440940 h 2598420"/>
              <a:gd name="connsiteX29" fmla="*/ 414020 w 1845449"/>
              <a:gd name="connsiteY29"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459740 w 1845449"/>
              <a:gd name="connsiteY18" fmla="*/ 1557020 h 2598420"/>
              <a:gd name="connsiteX19" fmla="*/ 520700 w 1845449"/>
              <a:gd name="connsiteY19" fmla="*/ 1587500 h 2598420"/>
              <a:gd name="connsiteX20" fmla="*/ 581660 w 1845449"/>
              <a:gd name="connsiteY20" fmla="*/ 1709420 h 2598420"/>
              <a:gd name="connsiteX21" fmla="*/ 673100 w 1845449"/>
              <a:gd name="connsiteY21" fmla="*/ 1694180 h 2598420"/>
              <a:gd name="connsiteX22" fmla="*/ 688340 w 1845449"/>
              <a:gd name="connsiteY22" fmla="*/ 1785620 h 2598420"/>
              <a:gd name="connsiteX23" fmla="*/ 596900 w 1845449"/>
              <a:gd name="connsiteY23" fmla="*/ 1816100 h 2598420"/>
              <a:gd name="connsiteX24" fmla="*/ 551180 w 1845449"/>
              <a:gd name="connsiteY24" fmla="*/ 1953260 h 2598420"/>
              <a:gd name="connsiteX25" fmla="*/ 551180 w 1845449"/>
              <a:gd name="connsiteY25" fmla="*/ 2044700 h 2598420"/>
              <a:gd name="connsiteX26" fmla="*/ 596900 w 1845449"/>
              <a:gd name="connsiteY26" fmla="*/ 2090420 h 2598420"/>
              <a:gd name="connsiteX27" fmla="*/ 581660 w 1845449"/>
              <a:gd name="connsiteY27" fmla="*/ 2319020 h 2598420"/>
              <a:gd name="connsiteX28" fmla="*/ 520700 w 1845449"/>
              <a:gd name="connsiteY28" fmla="*/ 2440940 h 2598420"/>
              <a:gd name="connsiteX29" fmla="*/ 414020 w 1845449"/>
              <a:gd name="connsiteY29"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188150 w 1845449"/>
              <a:gd name="connsiteY14" fmla="*/ 791608 h 2598420"/>
              <a:gd name="connsiteX15" fmla="*/ 368300 w 1845449"/>
              <a:gd name="connsiteY15" fmla="*/ 1084580 h 2598420"/>
              <a:gd name="connsiteX16" fmla="*/ 398780 w 1845449"/>
              <a:gd name="connsiteY16" fmla="*/ 1358900 h 2598420"/>
              <a:gd name="connsiteX17" fmla="*/ 398780 w 1845449"/>
              <a:gd name="connsiteY17" fmla="*/ 1358900 h 2598420"/>
              <a:gd name="connsiteX18" fmla="*/ 459740 w 1845449"/>
              <a:gd name="connsiteY18" fmla="*/ 1404620 h 2598420"/>
              <a:gd name="connsiteX19" fmla="*/ 459740 w 1845449"/>
              <a:gd name="connsiteY19" fmla="*/ 1557020 h 2598420"/>
              <a:gd name="connsiteX20" fmla="*/ 520700 w 1845449"/>
              <a:gd name="connsiteY20" fmla="*/ 1587500 h 2598420"/>
              <a:gd name="connsiteX21" fmla="*/ 581660 w 1845449"/>
              <a:gd name="connsiteY21" fmla="*/ 1709420 h 2598420"/>
              <a:gd name="connsiteX22" fmla="*/ 673100 w 1845449"/>
              <a:gd name="connsiteY22" fmla="*/ 1694180 h 2598420"/>
              <a:gd name="connsiteX23" fmla="*/ 688340 w 1845449"/>
              <a:gd name="connsiteY23" fmla="*/ 1785620 h 2598420"/>
              <a:gd name="connsiteX24" fmla="*/ 596900 w 1845449"/>
              <a:gd name="connsiteY24" fmla="*/ 1816100 h 2598420"/>
              <a:gd name="connsiteX25" fmla="*/ 551180 w 1845449"/>
              <a:gd name="connsiteY25" fmla="*/ 1953260 h 2598420"/>
              <a:gd name="connsiteX26" fmla="*/ 551180 w 1845449"/>
              <a:gd name="connsiteY26" fmla="*/ 2044700 h 2598420"/>
              <a:gd name="connsiteX27" fmla="*/ 596900 w 1845449"/>
              <a:gd name="connsiteY27" fmla="*/ 2090420 h 2598420"/>
              <a:gd name="connsiteX28" fmla="*/ 581660 w 1845449"/>
              <a:gd name="connsiteY28" fmla="*/ 2319020 h 2598420"/>
              <a:gd name="connsiteX29" fmla="*/ 520700 w 1845449"/>
              <a:gd name="connsiteY29" fmla="*/ 2440940 h 2598420"/>
              <a:gd name="connsiteX30" fmla="*/ 414020 w 1845449"/>
              <a:gd name="connsiteY30"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459740 w 1845449"/>
              <a:gd name="connsiteY18" fmla="*/ 1557020 h 2598420"/>
              <a:gd name="connsiteX19" fmla="*/ 520700 w 1845449"/>
              <a:gd name="connsiteY19" fmla="*/ 1587500 h 2598420"/>
              <a:gd name="connsiteX20" fmla="*/ 581660 w 1845449"/>
              <a:gd name="connsiteY20" fmla="*/ 1709420 h 2598420"/>
              <a:gd name="connsiteX21" fmla="*/ 673100 w 1845449"/>
              <a:gd name="connsiteY21" fmla="*/ 1694180 h 2598420"/>
              <a:gd name="connsiteX22" fmla="*/ 688340 w 1845449"/>
              <a:gd name="connsiteY22" fmla="*/ 1785620 h 2598420"/>
              <a:gd name="connsiteX23" fmla="*/ 596900 w 1845449"/>
              <a:gd name="connsiteY23" fmla="*/ 1816100 h 2598420"/>
              <a:gd name="connsiteX24" fmla="*/ 551180 w 1845449"/>
              <a:gd name="connsiteY24" fmla="*/ 1953260 h 2598420"/>
              <a:gd name="connsiteX25" fmla="*/ 551180 w 1845449"/>
              <a:gd name="connsiteY25" fmla="*/ 2044700 h 2598420"/>
              <a:gd name="connsiteX26" fmla="*/ 596900 w 1845449"/>
              <a:gd name="connsiteY26" fmla="*/ 2090420 h 2598420"/>
              <a:gd name="connsiteX27" fmla="*/ 581660 w 1845449"/>
              <a:gd name="connsiteY27" fmla="*/ 2319020 h 2598420"/>
              <a:gd name="connsiteX28" fmla="*/ 520700 w 1845449"/>
              <a:gd name="connsiteY28" fmla="*/ 2440940 h 2598420"/>
              <a:gd name="connsiteX29" fmla="*/ 414020 w 1845449"/>
              <a:gd name="connsiteY29"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459740 w 1845449"/>
              <a:gd name="connsiteY18" fmla="*/ 1557020 h 2598420"/>
              <a:gd name="connsiteX19" fmla="*/ 520700 w 1845449"/>
              <a:gd name="connsiteY19" fmla="*/ 1587500 h 2598420"/>
              <a:gd name="connsiteX20" fmla="*/ 581660 w 1845449"/>
              <a:gd name="connsiteY20" fmla="*/ 1709420 h 2598420"/>
              <a:gd name="connsiteX21" fmla="*/ 673100 w 1845449"/>
              <a:gd name="connsiteY21" fmla="*/ 1694180 h 2598420"/>
              <a:gd name="connsiteX22" fmla="*/ 688340 w 1845449"/>
              <a:gd name="connsiteY22" fmla="*/ 1785620 h 2598420"/>
              <a:gd name="connsiteX23" fmla="*/ 596900 w 1845449"/>
              <a:gd name="connsiteY23" fmla="*/ 1816100 h 2598420"/>
              <a:gd name="connsiteX24" fmla="*/ 551180 w 1845449"/>
              <a:gd name="connsiteY24" fmla="*/ 1953260 h 2598420"/>
              <a:gd name="connsiteX25" fmla="*/ 551180 w 1845449"/>
              <a:gd name="connsiteY25" fmla="*/ 2044700 h 2598420"/>
              <a:gd name="connsiteX26" fmla="*/ 596900 w 1845449"/>
              <a:gd name="connsiteY26" fmla="*/ 2090420 h 2598420"/>
              <a:gd name="connsiteX27" fmla="*/ 581660 w 1845449"/>
              <a:gd name="connsiteY27" fmla="*/ 2319020 h 2598420"/>
              <a:gd name="connsiteX28" fmla="*/ 520700 w 1845449"/>
              <a:gd name="connsiteY28" fmla="*/ 2440940 h 2598420"/>
              <a:gd name="connsiteX29" fmla="*/ 414020 w 1845449"/>
              <a:gd name="connsiteY29"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581660 w 1845449"/>
              <a:gd name="connsiteY19" fmla="*/ 1709420 h 2598420"/>
              <a:gd name="connsiteX20" fmla="*/ 673100 w 1845449"/>
              <a:gd name="connsiteY20" fmla="*/ 1694180 h 2598420"/>
              <a:gd name="connsiteX21" fmla="*/ 688340 w 1845449"/>
              <a:gd name="connsiteY21" fmla="*/ 1785620 h 2598420"/>
              <a:gd name="connsiteX22" fmla="*/ 596900 w 1845449"/>
              <a:gd name="connsiteY22" fmla="*/ 1816100 h 2598420"/>
              <a:gd name="connsiteX23" fmla="*/ 551180 w 1845449"/>
              <a:gd name="connsiteY23" fmla="*/ 1953260 h 2598420"/>
              <a:gd name="connsiteX24" fmla="*/ 551180 w 1845449"/>
              <a:gd name="connsiteY24" fmla="*/ 2044700 h 2598420"/>
              <a:gd name="connsiteX25" fmla="*/ 596900 w 1845449"/>
              <a:gd name="connsiteY25" fmla="*/ 2090420 h 2598420"/>
              <a:gd name="connsiteX26" fmla="*/ 581660 w 1845449"/>
              <a:gd name="connsiteY26" fmla="*/ 2319020 h 2598420"/>
              <a:gd name="connsiteX27" fmla="*/ 520700 w 1845449"/>
              <a:gd name="connsiteY27" fmla="*/ 2440940 h 2598420"/>
              <a:gd name="connsiteX28" fmla="*/ 414020 w 1845449"/>
              <a:gd name="connsiteY28"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581660 w 1845449"/>
              <a:gd name="connsiteY19" fmla="*/ 1709420 h 2598420"/>
              <a:gd name="connsiteX20" fmla="*/ 673100 w 1845449"/>
              <a:gd name="connsiteY20" fmla="*/ 1694180 h 2598420"/>
              <a:gd name="connsiteX21" fmla="*/ 764540 w 1845449"/>
              <a:gd name="connsiteY21" fmla="*/ 1709420 h 2598420"/>
              <a:gd name="connsiteX22" fmla="*/ 596900 w 1845449"/>
              <a:gd name="connsiteY22" fmla="*/ 1816100 h 2598420"/>
              <a:gd name="connsiteX23" fmla="*/ 551180 w 1845449"/>
              <a:gd name="connsiteY23" fmla="*/ 1953260 h 2598420"/>
              <a:gd name="connsiteX24" fmla="*/ 551180 w 1845449"/>
              <a:gd name="connsiteY24" fmla="*/ 2044700 h 2598420"/>
              <a:gd name="connsiteX25" fmla="*/ 596900 w 1845449"/>
              <a:gd name="connsiteY25" fmla="*/ 2090420 h 2598420"/>
              <a:gd name="connsiteX26" fmla="*/ 581660 w 1845449"/>
              <a:gd name="connsiteY26" fmla="*/ 2319020 h 2598420"/>
              <a:gd name="connsiteX27" fmla="*/ 520700 w 1845449"/>
              <a:gd name="connsiteY27" fmla="*/ 2440940 h 2598420"/>
              <a:gd name="connsiteX28" fmla="*/ 414020 w 1845449"/>
              <a:gd name="connsiteY28"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581660 w 1845449"/>
              <a:gd name="connsiteY19" fmla="*/ 1709420 h 2598420"/>
              <a:gd name="connsiteX20" fmla="*/ 764540 w 1845449"/>
              <a:gd name="connsiteY20" fmla="*/ 1709420 h 2598420"/>
              <a:gd name="connsiteX21" fmla="*/ 596900 w 1845449"/>
              <a:gd name="connsiteY21" fmla="*/ 1816100 h 2598420"/>
              <a:gd name="connsiteX22" fmla="*/ 551180 w 1845449"/>
              <a:gd name="connsiteY22" fmla="*/ 1953260 h 2598420"/>
              <a:gd name="connsiteX23" fmla="*/ 551180 w 1845449"/>
              <a:gd name="connsiteY23" fmla="*/ 2044700 h 2598420"/>
              <a:gd name="connsiteX24" fmla="*/ 596900 w 1845449"/>
              <a:gd name="connsiteY24" fmla="*/ 2090420 h 2598420"/>
              <a:gd name="connsiteX25" fmla="*/ 581660 w 1845449"/>
              <a:gd name="connsiteY25" fmla="*/ 2319020 h 2598420"/>
              <a:gd name="connsiteX26" fmla="*/ 520700 w 1845449"/>
              <a:gd name="connsiteY26" fmla="*/ 2440940 h 2598420"/>
              <a:gd name="connsiteX27" fmla="*/ 414020 w 1845449"/>
              <a:gd name="connsiteY27"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581660 w 1845449"/>
              <a:gd name="connsiteY19" fmla="*/ 1709420 h 2598420"/>
              <a:gd name="connsiteX20" fmla="*/ 764540 w 1845449"/>
              <a:gd name="connsiteY20" fmla="*/ 1709420 h 2598420"/>
              <a:gd name="connsiteX21" fmla="*/ 596900 w 1845449"/>
              <a:gd name="connsiteY21" fmla="*/ 1968500 h 2598420"/>
              <a:gd name="connsiteX22" fmla="*/ 551180 w 1845449"/>
              <a:gd name="connsiteY22" fmla="*/ 1953260 h 2598420"/>
              <a:gd name="connsiteX23" fmla="*/ 551180 w 1845449"/>
              <a:gd name="connsiteY23" fmla="*/ 2044700 h 2598420"/>
              <a:gd name="connsiteX24" fmla="*/ 596900 w 1845449"/>
              <a:gd name="connsiteY24" fmla="*/ 2090420 h 2598420"/>
              <a:gd name="connsiteX25" fmla="*/ 581660 w 1845449"/>
              <a:gd name="connsiteY25" fmla="*/ 2319020 h 2598420"/>
              <a:gd name="connsiteX26" fmla="*/ 520700 w 1845449"/>
              <a:gd name="connsiteY26" fmla="*/ 2440940 h 2598420"/>
              <a:gd name="connsiteX27" fmla="*/ 414020 w 1845449"/>
              <a:gd name="connsiteY27"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96900 w 1845449"/>
              <a:gd name="connsiteY20" fmla="*/ 1968500 h 2598420"/>
              <a:gd name="connsiteX21" fmla="*/ 551180 w 1845449"/>
              <a:gd name="connsiteY21" fmla="*/ 1953260 h 2598420"/>
              <a:gd name="connsiteX22" fmla="*/ 551180 w 1845449"/>
              <a:gd name="connsiteY22" fmla="*/ 2044700 h 2598420"/>
              <a:gd name="connsiteX23" fmla="*/ 596900 w 1845449"/>
              <a:gd name="connsiteY23" fmla="*/ 2090420 h 2598420"/>
              <a:gd name="connsiteX24" fmla="*/ 581660 w 1845449"/>
              <a:gd name="connsiteY24" fmla="*/ 2319020 h 2598420"/>
              <a:gd name="connsiteX25" fmla="*/ 520700 w 1845449"/>
              <a:gd name="connsiteY25" fmla="*/ 2440940 h 2598420"/>
              <a:gd name="connsiteX26" fmla="*/ 414020 w 1845449"/>
              <a:gd name="connsiteY26"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96900 w 1845449"/>
              <a:gd name="connsiteY20" fmla="*/ 1968500 h 2598420"/>
              <a:gd name="connsiteX21" fmla="*/ 551180 w 1845449"/>
              <a:gd name="connsiteY21" fmla="*/ 2044700 h 2598420"/>
              <a:gd name="connsiteX22" fmla="*/ 596900 w 1845449"/>
              <a:gd name="connsiteY22" fmla="*/ 2090420 h 2598420"/>
              <a:gd name="connsiteX23" fmla="*/ 581660 w 1845449"/>
              <a:gd name="connsiteY23" fmla="*/ 2319020 h 2598420"/>
              <a:gd name="connsiteX24" fmla="*/ 520700 w 1845449"/>
              <a:gd name="connsiteY24" fmla="*/ 2440940 h 2598420"/>
              <a:gd name="connsiteX25" fmla="*/ 414020 w 1845449"/>
              <a:gd name="connsiteY25"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96900 w 1845449"/>
              <a:gd name="connsiteY20" fmla="*/ 1968500 h 2598420"/>
              <a:gd name="connsiteX21" fmla="*/ 596900 w 1845449"/>
              <a:gd name="connsiteY21" fmla="*/ 2090420 h 2598420"/>
              <a:gd name="connsiteX22" fmla="*/ 581660 w 1845449"/>
              <a:gd name="connsiteY22" fmla="*/ 2319020 h 2598420"/>
              <a:gd name="connsiteX23" fmla="*/ 520700 w 1845449"/>
              <a:gd name="connsiteY23" fmla="*/ 2440940 h 2598420"/>
              <a:gd name="connsiteX24" fmla="*/ 414020 w 1845449"/>
              <a:gd name="connsiteY24"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96900 w 1845449"/>
              <a:gd name="connsiteY20" fmla="*/ 1968500 h 2598420"/>
              <a:gd name="connsiteX21" fmla="*/ 673100 w 1845449"/>
              <a:gd name="connsiteY21" fmla="*/ 2090420 h 2598420"/>
              <a:gd name="connsiteX22" fmla="*/ 581660 w 1845449"/>
              <a:gd name="connsiteY22" fmla="*/ 2319020 h 2598420"/>
              <a:gd name="connsiteX23" fmla="*/ 520700 w 1845449"/>
              <a:gd name="connsiteY23" fmla="*/ 2440940 h 2598420"/>
              <a:gd name="connsiteX24" fmla="*/ 414020 w 1845449"/>
              <a:gd name="connsiteY24"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96900 w 1845449"/>
              <a:gd name="connsiteY20" fmla="*/ 1968500 h 2598420"/>
              <a:gd name="connsiteX21" fmla="*/ 673100 w 1845449"/>
              <a:gd name="connsiteY21" fmla="*/ 2090420 h 2598420"/>
              <a:gd name="connsiteX22" fmla="*/ 581660 w 1845449"/>
              <a:gd name="connsiteY22" fmla="*/ 2319020 h 2598420"/>
              <a:gd name="connsiteX23" fmla="*/ 520700 w 1845449"/>
              <a:gd name="connsiteY23" fmla="*/ 2440940 h 2598420"/>
              <a:gd name="connsiteX24" fmla="*/ 414020 w 1845449"/>
              <a:gd name="connsiteY24"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673100 w 1845449"/>
              <a:gd name="connsiteY20" fmla="*/ 2090420 h 2598420"/>
              <a:gd name="connsiteX21" fmla="*/ 581660 w 1845449"/>
              <a:gd name="connsiteY21" fmla="*/ 2319020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673100 w 1845449"/>
              <a:gd name="connsiteY20" fmla="*/ 2090420 h 2598420"/>
              <a:gd name="connsiteX21" fmla="*/ 581660 w 1845449"/>
              <a:gd name="connsiteY21" fmla="*/ 2319020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673100 w 1845449"/>
              <a:gd name="connsiteY20" fmla="*/ 2090420 h 2598420"/>
              <a:gd name="connsiteX21" fmla="*/ 581660 w 1845449"/>
              <a:gd name="connsiteY21" fmla="*/ 2319020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673100 w 1845449"/>
              <a:gd name="connsiteY20" fmla="*/ 2090420 h 2598420"/>
              <a:gd name="connsiteX21" fmla="*/ 581660 w 1845449"/>
              <a:gd name="connsiteY21" fmla="*/ 2319020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673100 w 1845449"/>
              <a:gd name="connsiteY20" fmla="*/ 2090420 h 2598420"/>
              <a:gd name="connsiteX21" fmla="*/ 581660 w 1845449"/>
              <a:gd name="connsiteY21" fmla="*/ 2319020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673100 w 1845449"/>
              <a:gd name="connsiteY20" fmla="*/ 2090420 h 2598420"/>
              <a:gd name="connsiteX21" fmla="*/ 581660 w 1845449"/>
              <a:gd name="connsiteY21" fmla="*/ 2319020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673100 w 1845449"/>
              <a:gd name="connsiteY20" fmla="*/ 2090420 h 2598420"/>
              <a:gd name="connsiteX21" fmla="*/ 581660 w 1845449"/>
              <a:gd name="connsiteY21" fmla="*/ 2319020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2319020 h 2598420"/>
              <a:gd name="connsiteX21" fmla="*/ 520700 w 1845449"/>
              <a:gd name="connsiteY21" fmla="*/ 2440940 h 2598420"/>
              <a:gd name="connsiteX22" fmla="*/ 414020 w 1845449"/>
              <a:gd name="connsiteY22"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20700 w 1845449"/>
              <a:gd name="connsiteY20" fmla="*/ 2440940 h 2598420"/>
              <a:gd name="connsiteX21" fmla="*/ 414020 w 1845449"/>
              <a:gd name="connsiteY21"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20700 w 1845449"/>
              <a:gd name="connsiteY20" fmla="*/ 2440940 h 2598420"/>
              <a:gd name="connsiteX21" fmla="*/ 414020 w 1845449"/>
              <a:gd name="connsiteY21"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20700 w 1845449"/>
              <a:gd name="connsiteY20" fmla="*/ 2440940 h 2598420"/>
              <a:gd name="connsiteX21" fmla="*/ 414020 w 1845449"/>
              <a:gd name="connsiteY21"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734060 w 1845449"/>
              <a:gd name="connsiteY20" fmla="*/ 1999435 h 2598420"/>
              <a:gd name="connsiteX21" fmla="*/ 520700 w 1845449"/>
              <a:gd name="connsiteY21" fmla="*/ 2440940 h 2598420"/>
              <a:gd name="connsiteX22" fmla="*/ 414020 w 1845449"/>
              <a:gd name="connsiteY22"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1847035 h 2598420"/>
              <a:gd name="connsiteX21" fmla="*/ 520700 w 1845449"/>
              <a:gd name="connsiteY21" fmla="*/ 2440940 h 2598420"/>
              <a:gd name="connsiteX22" fmla="*/ 414020 w 1845449"/>
              <a:gd name="connsiteY22"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1847035 h 2598420"/>
              <a:gd name="connsiteX21" fmla="*/ 520700 w 1845449"/>
              <a:gd name="connsiteY21" fmla="*/ 2440940 h 2598420"/>
              <a:gd name="connsiteX22" fmla="*/ 414020 w 1845449"/>
              <a:gd name="connsiteY22"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1847035 h 2598420"/>
              <a:gd name="connsiteX21" fmla="*/ 520700 w 1845449"/>
              <a:gd name="connsiteY21" fmla="*/ 2440940 h 2598420"/>
              <a:gd name="connsiteX22" fmla="*/ 414020 w 1845449"/>
              <a:gd name="connsiteY22"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1923235 h 2598420"/>
              <a:gd name="connsiteX21" fmla="*/ 520700 w 1845449"/>
              <a:gd name="connsiteY21" fmla="*/ 2440940 h 2598420"/>
              <a:gd name="connsiteX22" fmla="*/ 414020 w 1845449"/>
              <a:gd name="connsiteY22"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1923235 h 2598420"/>
              <a:gd name="connsiteX21" fmla="*/ 604406 w 1845449"/>
              <a:gd name="connsiteY21" fmla="*/ 2204151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1923235 h 2598420"/>
              <a:gd name="connsiteX21" fmla="*/ 604406 w 1845449"/>
              <a:gd name="connsiteY21" fmla="*/ 2204151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1923235 h 2598420"/>
              <a:gd name="connsiteX21" fmla="*/ 680606 w 1845449"/>
              <a:gd name="connsiteY21" fmla="*/ 2204151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1923235 h 2598420"/>
              <a:gd name="connsiteX21" fmla="*/ 653311 w 1845449"/>
              <a:gd name="connsiteY21" fmla="*/ 1924372 h 2598420"/>
              <a:gd name="connsiteX22" fmla="*/ 680606 w 1845449"/>
              <a:gd name="connsiteY22" fmla="*/ 2204151 h 2598420"/>
              <a:gd name="connsiteX23" fmla="*/ 520700 w 1845449"/>
              <a:gd name="connsiteY23" fmla="*/ 2440940 h 2598420"/>
              <a:gd name="connsiteX24" fmla="*/ 414020 w 1845449"/>
              <a:gd name="connsiteY24"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653311 w 1845449"/>
              <a:gd name="connsiteY20" fmla="*/ 1924372 h 2598420"/>
              <a:gd name="connsiteX21" fmla="*/ 680606 w 1845449"/>
              <a:gd name="connsiteY21" fmla="*/ 2204151 h 2598420"/>
              <a:gd name="connsiteX22" fmla="*/ 520700 w 1845449"/>
              <a:gd name="connsiteY22" fmla="*/ 2440940 h 2598420"/>
              <a:gd name="connsiteX23" fmla="*/ 414020 w 1845449"/>
              <a:gd name="connsiteY23" fmla="*/ 2517140 h 259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45449" h="2598420">
                <a:moveTo>
                  <a:pt x="414020" y="2517140"/>
                </a:moveTo>
                <a:cubicBezTo>
                  <a:pt x="510540" y="2540000"/>
                  <a:pt x="982980" y="2598420"/>
                  <a:pt x="1099820" y="2578100"/>
                </a:cubicBezTo>
                <a:cubicBezTo>
                  <a:pt x="1216660" y="2557780"/>
                  <a:pt x="1036320" y="2489200"/>
                  <a:pt x="1115060" y="2395220"/>
                </a:cubicBezTo>
                <a:cubicBezTo>
                  <a:pt x="1193800" y="2301240"/>
                  <a:pt x="1480820" y="2176780"/>
                  <a:pt x="1572260" y="2014220"/>
                </a:cubicBezTo>
                <a:cubicBezTo>
                  <a:pt x="1663700" y="1851660"/>
                  <a:pt x="1635760" y="1651000"/>
                  <a:pt x="1663700" y="1419860"/>
                </a:cubicBezTo>
                <a:cubicBezTo>
                  <a:pt x="1691640" y="1188720"/>
                  <a:pt x="1727200" y="845820"/>
                  <a:pt x="1739900" y="627380"/>
                </a:cubicBezTo>
                <a:cubicBezTo>
                  <a:pt x="1845449" y="426869"/>
                  <a:pt x="1818790" y="405482"/>
                  <a:pt x="1739900" y="109220"/>
                </a:cubicBezTo>
                <a:cubicBezTo>
                  <a:pt x="1526540" y="7620"/>
                  <a:pt x="731520" y="0"/>
                  <a:pt x="459740" y="17780"/>
                </a:cubicBezTo>
                <a:cubicBezTo>
                  <a:pt x="187960" y="35560"/>
                  <a:pt x="165100" y="160020"/>
                  <a:pt x="109220" y="215900"/>
                </a:cubicBezTo>
                <a:cubicBezTo>
                  <a:pt x="53340" y="271780"/>
                  <a:pt x="142240" y="302260"/>
                  <a:pt x="124460" y="353060"/>
                </a:cubicBezTo>
                <a:cubicBezTo>
                  <a:pt x="106680" y="403860"/>
                  <a:pt x="5080" y="482600"/>
                  <a:pt x="2540" y="520700"/>
                </a:cubicBezTo>
                <a:cubicBezTo>
                  <a:pt x="0" y="558800"/>
                  <a:pt x="76200" y="556260"/>
                  <a:pt x="109220" y="581660"/>
                </a:cubicBezTo>
                <a:cubicBezTo>
                  <a:pt x="142240" y="607060"/>
                  <a:pt x="185420" y="640080"/>
                  <a:pt x="200660" y="673100"/>
                </a:cubicBezTo>
                <a:cubicBezTo>
                  <a:pt x="215900" y="706120"/>
                  <a:pt x="172720" y="711200"/>
                  <a:pt x="200660" y="779780"/>
                </a:cubicBezTo>
                <a:cubicBezTo>
                  <a:pt x="228600" y="848360"/>
                  <a:pt x="335280" y="988060"/>
                  <a:pt x="368300" y="1084580"/>
                </a:cubicBezTo>
                <a:cubicBezTo>
                  <a:pt x="403405" y="1179129"/>
                  <a:pt x="393700" y="1313180"/>
                  <a:pt x="398780" y="1358900"/>
                </a:cubicBezTo>
                <a:lnTo>
                  <a:pt x="398780" y="1358900"/>
                </a:lnTo>
                <a:cubicBezTo>
                  <a:pt x="408940" y="1366520"/>
                  <a:pt x="439420" y="1366520"/>
                  <a:pt x="459740" y="1404620"/>
                </a:cubicBezTo>
                <a:cubicBezTo>
                  <a:pt x="480060" y="1442720"/>
                  <a:pt x="469900" y="1536700"/>
                  <a:pt x="520700" y="1587500"/>
                </a:cubicBezTo>
                <a:cubicBezTo>
                  <a:pt x="571500" y="1638300"/>
                  <a:pt x="742438" y="1653275"/>
                  <a:pt x="764540" y="1709420"/>
                </a:cubicBezTo>
                <a:cubicBezTo>
                  <a:pt x="786642" y="1765565"/>
                  <a:pt x="667300" y="1841917"/>
                  <a:pt x="653311" y="1924372"/>
                </a:cubicBezTo>
                <a:cubicBezTo>
                  <a:pt x="639322" y="2006827"/>
                  <a:pt x="702708" y="2118056"/>
                  <a:pt x="680606" y="2204151"/>
                </a:cubicBezTo>
                <a:cubicBezTo>
                  <a:pt x="658504" y="2290246"/>
                  <a:pt x="552431" y="2388775"/>
                  <a:pt x="520700" y="2440940"/>
                </a:cubicBezTo>
                <a:cubicBezTo>
                  <a:pt x="462280" y="2575560"/>
                  <a:pt x="317500" y="2494280"/>
                  <a:pt x="414020" y="25171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172200" y="3657600"/>
            <a:ext cx="966044" cy="461665"/>
          </a:xfrm>
          <a:prstGeom prst="rect">
            <a:avLst/>
          </a:prstGeom>
          <a:noFill/>
          <a:ln w="50800">
            <a:noFill/>
          </a:ln>
        </p:spPr>
        <p:txBody>
          <a:bodyPr wrap="square" rtlCol="0">
            <a:spAutoFit/>
          </a:bodyPr>
          <a:lstStyle/>
          <a:p>
            <a:r>
              <a:rPr lang="en-US" sz="2400" b="1" dirty="0" smtClean="0"/>
              <a:t>1816</a:t>
            </a:r>
            <a:endParaRPr lang="en-US" sz="2400" b="1" dirty="0"/>
          </a:p>
        </p:txBody>
      </p:sp>
      <p:sp>
        <p:nvSpPr>
          <p:cNvPr id="20" name="Freeform 19"/>
          <p:cNvSpPr/>
          <p:nvPr/>
        </p:nvSpPr>
        <p:spPr>
          <a:xfrm>
            <a:off x="2336800" y="2070100"/>
            <a:ext cx="2405380" cy="3924300"/>
          </a:xfrm>
          <a:custGeom>
            <a:avLst/>
            <a:gdLst>
              <a:gd name="connsiteX0" fmla="*/ 497840 w 2438400"/>
              <a:gd name="connsiteY0" fmla="*/ 170180 h 3733800"/>
              <a:gd name="connsiteX1" fmla="*/ 193040 w 2438400"/>
              <a:gd name="connsiteY1" fmla="*/ 185420 h 3733800"/>
              <a:gd name="connsiteX2" fmla="*/ 10160 w 2438400"/>
              <a:gd name="connsiteY2" fmla="*/ 1282700 h 3733800"/>
              <a:gd name="connsiteX3" fmla="*/ 132080 w 2438400"/>
              <a:gd name="connsiteY3" fmla="*/ 2532380 h 3733800"/>
              <a:gd name="connsiteX4" fmla="*/ 467360 w 2438400"/>
              <a:gd name="connsiteY4" fmla="*/ 2486660 h 3733800"/>
              <a:gd name="connsiteX5" fmla="*/ 695960 w 2438400"/>
              <a:gd name="connsiteY5" fmla="*/ 2501900 h 3733800"/>
              <a:gd name="connsiteX6" fmla="*/ 726440 w 2438400"/>
              <a:gd name="connsiteY6" fmla="*/ 3081020 h 3733800"/>
              <a:gd name="connsiteX7" fmla="*/ 650240 w 2438400"/>
              <a:gd name="connsiteY7" fmla="*/ 3340100 h 3733800"/>
              <a:gd name="connsiteX8" fmla="*/ 726440 w 2438400"/>
              <a:gd name="connsiteY8" fmla="*/ 3583940 h 3733800"/>
              <a:gd name="connsiteX9" fmla="*/ 1351280 w 2438400"/>
              <a:gd name="connsiteY9" fmla="*/ 3522980 h 3733800"/>
              <a:gd name="connsiteX10" fmla="*/ 1884680 w 2438400"/>
              <a:gd name="connsiteY10" fmla="*/ 3401060 h 3733800"/>
              <a:gd name="connsiteX11" fmla="*/ 2372360 w 2438400"/>
              <a:gd name="connsiteY11" fmla="*/ 3538220 h 3733800"/>
              <a:gd name="connsiteX12" fmla="*/ 2280920 w 2438400"/>
              <a:gd name="connsiteY12" fmla="*/ 3324860 h 3733800"/>
              <a:gd name="connsiteX13" fmla="*/ 1686560 w 2438400"/>
              <a:gd name="connsiteY13" fmla="*/ 1084580 h 3733800"/>
              <a:gd name="connsiteX14" fmla="*/ 1625600 w 2438400"/>
              <a:gd name="connsiteY14" fmla="*/ 1038860 h 3733800"/>
              <a:gd name="connsiteX15" fmla="*/ 1457960 w 2438400"/>
              <a:gd name="connsiteY15" fmla="*/ 993140 h 3733800"/>
              <a:gd name="connsiteX16" fmla="*/ 1351280 w 2438400"/>
              <a:gd name="connsiteY16" fmla="*/ 1008380 h 3733800"/>
              <a:gd name="connsiteX17" fmla="*/ 1229360 w 2438400"/>
              <a:gd name="connsiteY17" fmla="*/ 947420 h 3733800"/>
              <a:gd name="connsiteX18" fmla="*/ 497840 w 2438400"/>
              <a:gd name="connsiteY18" fmla="*/ 170180 h 3733800"/>
              <a:gd name="connsiteX0" fmla="*/ 497840 w 2405380"/>
              <a:gd name="connsiteY0" fmla="*/ 170180 h 3924300"/>
              <a:gd name="connsiteX1" fmla="*/ 193040 w 2405380"/>
              <a:gd name="connsiteY1" fmla="*/ 185420 h 3924300"/>
              <a:gd name="connsiteX2" fmla="*/ 10160 w 2405380"/>
              <a:gd name="connsiteY2" fmla="*/ 1282700 h 3924300"/>
              <a:gd name="connsiteX3" fmla="*/ 132080 w 2405380"/>
              <a:gd name="connsiteY3" fmla="*/ 2532380 h 3924300"/>
              <a:gd name="connsiteX4" fmla="*/ 467360 w 2405380"/>
              <a:gd name="connsiteY4" fmla="*/ 2486660 h 3924300"/>
              <a:gd name="connsiteX5" fmla="*/ 695960 w 2405380"/>
              <a:gd name="connsiteY5" fmla="*/ 2501900 h 3924300"/>
              <a:gd name="connsiteX6" fmla="*/ 726440 w 2405380"/>
              <a:gd name="connsiteY6" fmla="*/ 3081020 h 3924300"/>
              <a:gd name="connsiteX7" fmla="*/ 650240 w 2405380"/>
              <a:gd name="connsiteY7" fmla="*/ 3340100 h 3924300"/>
              <a:gd name="connsiteX8" fmla="*/ 726440 w 2405380"/>
              <a:gd name="connsiteY8" fmla="*/ 3583940 h 3924300"/>
              <a:gd name="connsiteX9" fmla="*/ 1351280 w 2405380"/>
              <a:gd name="connsiteY9" fmla="*/ 3522980 h 3924300"/>
              <a:gd name="connsiteX10" fmla="*/ 1884680 w 2405380"/>
              <a:gd name="connsiteY10" fmla="*/ 3401060 h 3924300"/>
              <a:gd name="connsiteX11" fmla="*/ 2372360 w 2405380"/>
              <a:gd name="connsiteY11" fmla="*/ 3538220 h 3924300"/>
              <a:gd name="connsiteX12" fmla="*/ 1686560 w 2405380"/>
              <a:gd name="connsiteY12" fmla="*/ 1084580 h 3924300"/>
              <a:gd name="connsiteX13" fmla="*/ 1625600 w 2405380"/>
              <a:gd name="connsiteY13" fmla="*/ 1038860 h 3924300"/>
              <a:gd name="connsiteX14" fmla="*/ 1457960 w 2405380"/>
              <a:gd name="connsiteY14" fmla="*/ 993140 h 3924300"/>
              <a:gd name="connsiteX15" fmla="*/ 1351280 w 2405380"/>
              <a:gd name="connsiteY15" fmla="*/ 1008380 h 3924300"/>
              <a:gd name="connsiteX16" fmla="*/ 1229360 w 2405380"/>
              <a:gd name="connsiteY16" fmla="*/ 947420 h 3924300"/>
              <a:gd name="connsiteX17" fmla="*/ 497840 w 2405380"/>
              <a:gd name="connsiteY17" fmla="*/ 170180 h 3924300"/>
              <a:gd name="connsiteX0" fmla="*/ 497840 w 2405380"/>
              <a:gd name="connsiteY0" fmla="*/ 170180 h 3924300"/>
              <a:gd name="connsiteX1" fmla="*/ 193040 w 2405380"/>
              <a:gd name="connsiteY1" fmla="*/ 185420 h 3924300"/>
              <a:gd name="connsiteX2" fmla="*/ 10160 w 2405380"/>
              <a:gd name="connsiteY2" fmla="*/ 1282700 h 3924300"/>
              <a:gd name="connsiteX3" fmla="*/ 132080 w 2405380"/>
              <a:gd name="connsiteY3" fmla="*/ 2532380 h 3924300"/>
              <a:gd name="connsiteX4" fmla="*/ 467360 w 2405380"/>
              <a:gd name="connsiteY4" fmla="*/ 2486660 h 3924300"/>
              <a:gd name="connsiteX5" fmla="*/ 695960 w 2405380"/>
              <a:gd name="connsiteY5" fmla="*/ 2501900 h 3924300"/>
              <a:gd name="connsiteX6" fmla="*/ 726440 w 2405380"/>
              <a:gd name="connsiteY6" fmla="*/ 3081020 h 3924300"/>
              <a:gd name="connsiteX7" fmla="*/ 650240 w 2405380"/>
              <a:gd name="connsiteY7" fmla="*/ 3340100 h 3924300"/>
              <a:gd name="connsiteX8" fmla="*/ 726440 w 2405380"/>
              <a:gd name="connsiteY8" fmla="*/ 3583940 h 3924300"/>
              <a:gd name="connsiteX9" fmla="*/ 1351280 w 2405380"/>
              <a:gd name="connsiteY9" fmla="*/ 3522980 h 3924300"/>
              <a:gd name="connsiteX10" fmla="*/ 1884680 w 2405380"/>
              <a:gd name="connsiteY10" fmla="*/ 3401060 h 3924300"/>
              <a:gd name="connsiteX11" fmla="*/ 2372360 w 2405380"/>
              <a:gd name="connsiteY11" fmla="*/ 3538220 h 3924300"/>
              <a:gd name="connsiteX12" fmla="*/ 1686560 w 2405380"/>
              <a:gd name="connsiteY12" fmla="*/ 1084580 h 3924300"/>
              <a:gd name="connsiteX13" fmla="*/ 1457960 w 2405380"/>
              <a:gd name="connsiteY13" fmla="*/ 993140 h 3924300"/>
              <a:gd name="connsiteX14" fmla="*/ 1351280 w 2405380"/>
              <a:gd name="connsiteY14" fmla="*/ 1008380 h 3924300"/>
              <a:gd name="connsiteX15" fmla="*/ 1229360 w 2405380"/>
              <a:gd name="connsiteY15" fmla="*/ 947420 h 3924300"/>
              <a:gd name="connsiteX16" fmla="*/ 497840 w 2405380"/>
              <a:gd name="connsiteY16" fmla="*/ 170180 h 3924300"/>
              <a:gd name="connsiteX0" fmla="*/ 497840 w 2405380"/>
              <a:gd name="connsiteY0" fmla="*/ 170180 h 3924300"/>
              <a:gd name="connsiteX1" fmla="*/ 193040 w 2405380"/>
              <a:gd name="connsiteY1" fmla="*/ 185420 h 3924300"/>
              <a:gd name="connsiteX2" fmla="*/ 10160 w 2405380"/>
              <a:gd name="connsiteY2" fmla="*/ 1282700 h 3924300"/>
              <a:gd name="connsiteX3" fmla="*/ 132080 w 2405380"/>
              <a:gd name="connsiteY3" fmla="*/ 2532380 h 3924300"/>
              <a:gd name="connsiteX4" fmla="*/ 467360 w 2405380"/>
              <a:gd name="connsiteY4" fmla="*/ 2486660 h 3924300"/>
              <a:gd name="connsiteX5" fmla="*/ 695960 w 2405380"/>
              <a:gd name="connsiteY5" fmla="*/ 2501900 h 3924300"/>
              <a:gd name="connsiteX6" fmla="*/ 726440 w 2405380"/>
              <a:gd name="connsiteY6" fmla="*/ 3081020 h 3924300"/>
              <a:gd name="connsiteX7" fmla="*/ 650240 w 2405380"/>
              <a:gd name="connsiteY7" fmla="*/ 3340100 h 3924300"/>
              <a:gd name="connsiteX8" fmla="*/ 726440 w 2405380"/>
              <a:gd name="connsiteY8" fmla="*/ 3583940 h 3924300"/>
              <a:gd name="connsiteX9" fmla="*/ 1351280 w 2405380"/>
              <a:gd name="connsiteY9" fmla="*/ 3522980 h 3924300"/>
              <a:gd name="connsiteX10" fmla="*/ 1884680 w 2405380"/>
              <a:gd name="connsiteY10" fmla="*/ 3401060 h 3924300"/>
              <a:gd name="connsiteX11" fmla="*/ 2372360 w 2405380"/>
              <a:gd name="connsiteY11" fmla="*/ 3538220 h 3924300"/>
              <a:gd name="connsiteX12" fmla="*/ 1686560 w 2405380"/>
              <a:gd name="connsiteY12" fmla="*/ 1084580 h 3924300"/>
              <a:gd name="connsiteX13" fmla="*/ 1457960 w 2405380"/>
              <a:gd name="connsiteY13" fmla="*/ 993140 h 3924300"/>
              <a:gd name="connsiteX14" fmla="*/ 1351280 w 2405380"/>
              <a:gd name="connsiteY14" fmla="*/ 1008380 h 3924300"/>
              <a:gd name="connsiteX15" fmla="*/ 1229360 w 2405380"/>
              <a:gd name="connsiteY15" fmla="*/ 947420 h 3924300"/>
              <a:gd name="connsiteX16" fmla="*/ 497840 w 2405380"/>
              <a:gd name="connsiteY16" fmla="*/ 170180 h 392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5380" h="3924300">
                <a:moveTo>
                  <a:pt x="497840" y="170180"/>
                </a:moveTo>
                <a:cubicBezTo>
                  <a:pt x="325120" y="43180"/>
                  <a:pt x="274320" y="0"/>
                  <a:pt x="193040" y="185420"/>
                </a:cubicBezTo>
                <a:cubicBezTo>
                  <a:pt x="111760" y="370840"/>
                  <a:pt x="20320" y="891540"/>
                  <a:pt x="10160" y="1282700"/>
                </a:cubicBezTo>
                <a:cubicBezTo>
                  <a:pt x="0" y="1673860"/>
                  <a:pt x="55880" y="2331720"/>
                  <a:pt x="132080" y="2532380"/>
                </a:cubicBezTo>
                <a:cubicBezTo>
                  <a:pt x="208280" y="2733040"/>
                  <a:pt x="373380" y="2491740"/>
                  <a:pt x="467360" y="2486660"/>
                </a:cubicBezTo>
                <a:cubicBezTo>
                  <a:pt x="561340" y="2481580"/>
                  <a:pt x="652780" y="2402840"/>
                  <a:pt x="695960" y="2501900"/>
                </a:cubicBezTo>
                <a:cubicBezTo>
                  <a:pt x="739140" y="2600960"/>
                  <a:pt x="734060" y="2941320"/>
                  <a:pt x="726440" y="3081020"/>
                </a:cubicBezTo>
                <a:cubicBezTo>
                  <a:pt x="718820" y="3220720"/>
                  <a:pt x="650240" y="3256280"/>
                  <a:pt x="650240" y="3340100"/>
                </a:cubicBezTo>
                <a:cubicBezTo>
                  <a:pt x="650240" y="3423920"/>
                  <a:pt x="609600" y="3553460"/>
                  <a:pt x="726440" y="3583940"/>
                </a:cubicBezTo>
                <a:cubicBezTo>
                  <a:pt x="843280" y="3614420"/>
                  <a:pt x="1158240" y="3553460"/>
                  <a:pt x="1351280" y="3522980"/>
                </a:cubicBezTo>
                <a:cubicBezTo>
                  <a:pt x="1544320" y="3492500"/>
                  <a:pt x="1714500" y="3398520"/>
                  <a:pt x="1884680" y="3401060"/>
                </a:cubicBezTo>
                <a:cubicBezTo>
                  <a:pt x="2054860" y="3403600"/>
                  <a:pt x="2405380" y="3924300"/>
                  <a:pt x="2372360" y="3538220"/>
                </a:cubicBezTo>
                <a:cubicBezTo>
                  <a:pt x="2339340" y="3152140"/>
                  <a:pt x="1838960" y="1508760"/>
                  <a:pt x="1686560" y="1084580"/>
                </a:cubicBezTo>
                <a:cubicBezTo>
                  <a:pt x="1397000" y="980440"/>
                  <a:pt x="1513840" y="1005840"/>
                  <a:pt x="1457960" y="993140"/>
                </a:cubicBezTo>
                <a:cubicBezTo>
                  <a:pt x="1402080" y="980440"/>
                  <a:pt x="1389380" y="1016000"/>
                  <a:pt x="1351280" y="1008380"/>
                </a:cubicBezTo>
                <a:cubicBezTo>
                  <a:pt x="1313180" y="1000760"/>
                  <a:pt x="1366520" y="1087120"/>
                  <a:pt x="1229360" y="947420"/>
                </a:cubicBezTo>
                <a:cubicBezTo>
                  <a:pt x="1092200" y="807720"/>
                  <a:pt x="670560" y="297180"/>
                  <a:pt x="497840" y="1701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048000" y="3657600"/>
            <a:ext cx="966044" cy="461665"/>
          </a:xfrm>
          <a:prstGeom prst="rect">
            <a:avLst/>
          </a:prstGeom>
          <a:noFill/>
          <a:ln w="50800">
            <a:noFill/>
          </a:ln>
        </p:spPr>
        <p:txBody>
          <a:bodyPr wrap="square" rtlCol="0">
            <a:spAutoFit/>
          </a:bodyPr>
          <a:lstStyle/>
          <a:p>
            <a:r>
              <a:rPr lang="en-US" sz="2400" b="1" dirty="0" smtClean="0"/>
              <a:t>1820</a:t>
            </a:r>
            <a:endParaRPr lang="en-US" sz="2400" b="1" dirty="0"/>
          </a:p>
        </p:txBody>
      </p:sp>
      <p:sp>
        <p:nvSpPr>
          <p:cNvPr id="22" name="Freeform 21"/>
          <p:cNvSpPr/>
          <p:nvPr/>
        </p:nvSpPr>
        <p:spPr>
          <a:xfrm>
            <a:off x="2773680" y="972820"/>
            <a:ext cx="3693160" cy="4523740"/>
          </a:xfrm>
          <a:custGeom>
            <a:avLst/>
            <a:gdLst>
              <a:gd name="connsiteX0" fmla="*/ 746760 w 3693160"/>
              <a:gd name="connsiteY0" fmla="*/ 330200 h 5140960"/>
              <a:gd name="connsiteX1" fmla="*/ 2712720 w 3693160"/>
              <a:gd name="connsiteY1" fmla="*/ 2280920 h 5140960"/>
              <a:gd name="connsiteX2" fmla="*/ 3032760 w 3693160"/>
              <a:gd name="connsiteY2" fmla="*/ 2296160 h 5140960"/>
              <a:gd name="connsiteX3" fmla="*/ 3017520 w 3693160"/>
              <a:gd name="connsiteY3" fmla="*/ 2463800 h 5140960"/>
              <a:gd name="connsiteX4" fmla="*/ 3139440 w 3693160"/>
              <a:gd name="connsiteY4" fmla="*/ 2570480 h 5140960"/>
              <a:gd name="connsiteX5" fmla="*/ 3154680 w 3693160"/>
              <a:gd name="connsiteY5" fmla="*/ 2768600 h 5140960"/>
              <a:gd name="connsiteX6" fmla="*/ 3215640 w 3693160"/>
              <a:gd name="connsiteY6" fmla="*/ 2860040 h 5140960"/>
              <a:gd name="connsiteX7" fmla="*/ 3307080 w 3693160"/>
              <a:gd name="connsiteY7" fmla="*/ 2921000 h 5140960"/>
              <a:gd name="connsiteX8" fmla="*/ 3322320 w 3693160"/>
              <a:gd name="connsiteY8" fmla="*/ 3042920 h 5140960"/>
              <a:gd name="connsiteX9" fmla="*/ 3307080 w 3693160"/>
              <a:gd name="connsiteY9" fmla="*/ 3225800 h 5140960"/>
              <a:gd name="connsiteX10" fmla="*/ 3398520 w 3693160"/>
              <a:gd name="connsiteY10" fmla="*/ 3317240 h 5140960"/>
              <a:gd name="connsiteX11" fmla="*/ 3413760 w 3693160"/>
              <a:gd name="connsiteY11" fmla="*/ 3423920 h 5140960"/>
              <a:gd name="connsiteX12" fmla="*/ 3444240 w 3693160"/>
              <a:gd name="connsiteY12" fmla="*/ 3500120 h 5140960"/>
              <a:gd name="connsiteX13" fmla="*/ 3535680 w 3693160"/>
              <a:gd name="connsiteY13" fmla="*/ 3561080 h 5140960"/>
              <a:gd name="connsiteX14" fmla="*/ 3672840 w 3693160"/>
              <a:gd name="connsiteY14" fmla="*/ 3545840 h 5140960"/>
              <a:gd name="connsiteX15" fmla="*/ 3657600 w 3693160"/>
              <a:gd name="connsiteY15" fmla="*/ 3728720 h 5140960"/>
              <a:gd name="connsiteX16" fmla="*/ 3566160 w 3693160"/>
              <a:gd name="connsiteY16" fmla="*/ 3820160 h 5140960"/>
              <a:gd name="connsiteX17" fmla="*/ 3581400 w 3693160"/>
              <a:gd name="connsiteY17" fmla="*/ 3972560 h 5140960"/>
              <a:gd name="connsiteX18" fmla="*/ 3566160 w 3693160"/>
              <a:gd name="connsiteY18" fmla="*/ 4064000 h 5140960"/>
              <a:gd name="connsiteX19" fmla="*/ 3520440 w 3693160"/>
              <a:gd name="connsiteY19" fmla="*/ 4277360 h 5140960"/>
              <a:gd name="connsiteX20" fmla="*/ 3215640 w 3693160"/>
              <a:gd name="connsiteY20" fmla="*/ 4490720 h 5140960"/>
              <a:gd name="connsiteX21" fmla="*/ 2209800 w 3693160"/>
              <a:gd name="connsiteY21" fmla="*/ 4749800 h 5140960"/>
              <a:gd name="connsiteX22" fmla="*/ 1798320 w 3693160"/>
              <a:gd name="connsiteY22" fmla="*/ 4749800 h 5140960"/>
              <a:gd name="connsiteX23" fmla="*/ 1234440 w 3693160"/>
              <a:gd name="connsiteY23" fmla="*/ 2402840 h 5140960"/>
              <a:gd name="connsiteX24" fmla="*/ 1082040 w 3693160"/>
              <a:gd name="connsiteY24" fmla="*/ 2418080 h 5140960"/>
              <a:gd name="connsiteX25" fmla="*/ 1051560 w 3693160"/>
              <a:gd name="connsiteY25" fmla="*/ 2387600 h 5140960"/>
              <a:gd name="connsiteX26" fmla="*/ 960120 w 3693160"/>
              <a:gd name="connsiteY26" fmla="*/ 2479040 h 5140960"/>
              <a:gd name="connsiteX27" fmla="*/ 807720 w 3693160"/>
              <a:gd name="connsiteY27" fmla="*/ 2341880 h 5140960"/>
              <a:gd name="connsiteX28" fmla="*/ 121920 w 3693160"/>
              <a:gd name="connsiteY28" fmla="*/ 1564640 h 5140960"/>
              <a:gd name="connsiteX29" fmla="*/ 76200 w 3693160"/>
              <a:gd name="connsiteY29" fmla="*/ 1320800 h 5140960"/>
              <a:gd name="connsiteX30" fmla="*/ 30480 w 3693160"/>
              <a:gd name="connsiteY30" fmla="*/ 1229360 h 5140960"/>
              <a:gd name="connsiteX31" fmla="*/ 106680 w 3693160"/>
              <a:gd name="connsiteY31" fmla="*/ 1198880 h 5140960"/>
              <a:gd name="connsiteX32" fmla="*/ 167640 w 3693160"/>
              <a:gd name="connsiteY32" fmla="*/ 1076960 h 5140960"/>
              <a:gd name="connsiteX33" fmla="*/ 259080 w 3693160"/>
              <a:gd name="connsiteY33" fmla="*/ 985520 h 5140960"/>
              <a:gd name="connsiteX34" fmla="*/ 289560 w 3693160"/>
              <a:gd name="connsiteY34" fmla="*/ 1031240 h 5140960"/>
              <a:gd name="connsiteX35" fmla="*/ 411480 w 3693160"/>
              <a:gd name="connsiteY35" fmla="*/ 985520 h 5140960"/>
              <a:gd name="connsiteX36" fmla="*/ 411480 w 3693160"/>
              <a:gd name="connsiteY36" fmla="*/ 802640 h 5140960"/>
              <a:gd name="connsiteX37" fmla="*/ 426720 w 3693160"/>
              <a:gd name="connsiteY37" fmla="*/ 650240 h 5140960"/>
              <a:gd name="connsiteX38" fmla="*/ 487680 w 3693160"/>
              <a:gd name="connsiteY38" fmla="*/ 497840 h 5140960"/>
              <a:gd name="connsiteX39" fmla="*/ 563880 w 3693160"/>
              <a:gd name="connsiteY39" fmla="*/ 299720 h 5140960"/>
              <a:gd name="connsiteX40" fmla="*/ 701040 w 3693160"/>
              <a:gd name="connsiteY40" fmla="*/ 299720 h 5140960"/>
              <a:gd name="connsiteX41" fmla="*/ 746760 w 3693160"/>
              <a:gd name="connsiteY41" fmla="*/ 330200 h 5140960"/>
              <a:gd name="connsiteX0" fmla="*/ 746760 w 3693160"/>
              <a:gd name="connsiteY0" fmla="*/ 330200 h 4792980"/>
              <a:gd name="connsiteX1" fmla="*/ 2712720 w 3693160"/>
              <a:gd name="connsiteY1" fmla="*/ 2280920 h 4792980"/>
              <a:gd name="connsiteX2" fmla="*/ 3032760 w 3693160"/>
              <a:gd name="connsiteY2" fmla="*/ 2296160 h 4792980"/>
              <a:gd name="connsiteX3" fmla="*/ 3017520 w 3693160"/>
              <a:gd name="connsiteY3" fmla="*/ 2463800 h 4792980"/>
              <a:gd name="connsiteX4" fmla="*/ 3139440 w 3693160"/>
              <a:gd name="connsiteY4" fmla="*/ 2570480 h 4792980"/>
              <a:gd name="connsiteX5" fmla="*/ 3154680 w 3693160"/>
              <a:gd name="connsiteY5" fmla="*/ 2768600 h 4792980"/>
              <a:gd name="connsiteX6" fmla="*/ 3215640 w 3693160"/>
              <a:gd name="connsiteY6" fmla="*/ 2860040 h 4792980"/>
              <a:gd name="connsiteX7" fmla="*/ 3307080 w 3693160"/>
              <a:gd name="connsiteY7" fmla="*/ 2921000 h 4792980"/>
              <a:gd name="connsiteX8" fmla="*/ 3322320 w 3693160"/>
              <a:gd name="connsiteY8" fmla="*/ 3042920 h 4792980"/>
              <a:gd name="connsiteX9" fmla="*/ 3307080 w 3693160"/>
              <a:gd name="connsiteY9" fmla="*/ 3225800 h 4792980"/>
              <a:gd name="connsiteX10" fmla="*/ 3398520 w 3693160"/>
              <a:gd name="connsiteY10" fmla="*/ 3317240 h 4792980"/>
              <a:gd name="connsiteX11" fmla="*/ 3413760 w 3693160"/>
              <a:gd name="connsiteY11" fmla="*/ 3423920 h 4792980"/>
              <a:gd name="connsiteX12" fmla="*/ 3444240 w 3693160"/>
              <a:gd name="connsiteY12" fmla="*/ 3500120 h 4792980"/>
              <a:gd name="connsiteX13" fmla="*/ 3535680 w 3693160"/>
              <a:gd name="connsiteY13" fmla="*/ 3561080 h 4792980"/>
              <a:gd name="connsiteX14" fmla="*/ 3672840 w 3693160"/>
              <a:gd name="connsiteY14" fmla="*/ 3545840 h 4792980"/>
              <a:gd name="connsiteX15" fmla="*/ 3657600 w 3693160"/>
              <a:gd name="connsiteY15" fmla="*/ 3728720 h 4792980"/>
              <a:gd name="connsiteX16" fmla="*/ 3566160 w 3693160"/>
              <a:gd name="connsiteY16" fmla="*/ 3820160 h 4792980"/>
              <a:gd name="connsiteX17" fmla="*/ 3581400 w 3693160"/>
              <a:gd name="connsiteY17" fmla="*/ 3972560 h 4792980"/>
              <a:gd name="connsiteX18" fmla="*/ 3566160 w 3693160"/>
              <a:gd name="connsiteY18" fmla="*/ 4064000 h 4792980"/>
              <a:gd name="connsiteX19" fmla="*/ 3520440 w 3693160"/>
              <a:gd name="connsiteY19" fmla="*/ 4277360 h 4792980"/>
              <a:gd name="connsiteX20" fmla="*/ 3215640 w 3693160"/>
              <a:gd name="connsiteY20" fmla="*/ 4490720 h 4792980"/>
              <a:gd name="connsiteX21" fmla="*/ 2209800 w 3693160"/>
              <a:gd name="connsiteY21" fmla="*/ 4749800 h 4792980"/>
              <a:gd name="connsiteX22" fmla="*/ 1798320 w 3693160"/>
              <a:gd name="connsiteY22" fmla="*/ 4749800 h 4792980"/>
              <a:gd name="connsiteX23" fmla="*/ 1234440 w 3693160"/>
              <a:gd name="connsiteY23" fmla="*/ 2402840 h 4792980"/>
              <a:gd name="connsiteX24" fmla="*/ 1082040 w 3693160"/>
              <a:gd name="connsiteY24" fmla="*/ 2418080 h 4792980"/>
              <a:gd name="connsiteX25" fmla="*/ 1051560 w 3693160"/>
              <a:gd name="connsiteY25" fmla="*/ 2387600 h 4792980"/>
              <a:gd name="connsiteX26" fmla="*/ 960120 w 3693160"/>
              <a:gd name="connsiteY26" fmla="*/ 2479040 h 4792980"/>
              <a:gd name="connsiteX27" fmla="*/ 807720 w 3693160"/>
              <a:gd name="connsiteY27" fmla="*/ 2341880 h 4792980"/>
              <a:gd name="connsiteX28" fmla="*/ 121920 w 3693160"/>
              <a:gd name="connsiteY28" fmla="*/ 1564640 h 4792980"/>
              <a:gd name="connsiteX29" fmla="*/ 76200 w 3693160"/>
              <a:gd name="connsiteY29" fmla="*/ 1320800 h 4792980"/>
              <a:gd name="connsiteX30" fmla="*/ 30480 w 3693160"/>
              <a:gd name="connsiteY30" fmla="*/ 1229360 h 4792980"/>
              <a:gd name="connsiteX31" fmla="*/ 106680 w 3693160"/>
              <a:gd name="connsiteY31" fmla="*/ 1198880 h 4792980"/>
              <a:gd name="connsiteX32" fmla="*/ 167640 w 3693160"/>
              <a:gd name="connsiteY32" fmla="*/ 1076960 h 4792980"/>
              <a:gd name="connsiteX33" fmla="*/ 259080 w 3693160"/>
              <a:gd name="connsiteY33" fmla="*/ 985520 h 4792980"/>
              <a:gd name="connsiteX34" fmla="*/ 289560 w 3693160"/>
              <a:gd name="connsiteY34" fmla="*/ 1031240 h 4792980"/>
              <a:gd name="connsiteX35" fmla="*/ 411480 w 3693160"/>
              <a:gd name="connsiteY35" fmla="*/ 985520 h 4792980"/>
              <a:gd name="connsiteX36" fmla="*/ 411480 w 3693160"/>
              <a:gd name="connsiteY36" fmla="*/ 802640 h 4792980"/>
              <a:gd name="connsiteX37" fmla="*/ 426720 w 3693160"/>
              <a:gd name="connsiteY37" fmla="*/ 650240 h 4792980"/>
              <a:gd name="connsiteX38" fmla="*/ 487680 w 3693160"/>
              <a:gd name="connsiteY38" fmla="*/ 497840 h 4792980"/>
              <a:gd name="connsiteX39" fmla="*/ 563880 w 3693160"/>
              <a:gd name="connsiteY39" fmla="*/ 299720 h 4792980"/>
              <a:gd name="connsiteX40" fmla="*/ 701040 w 3693160"/>
              <a:gd name="connsiteY40" fmla="*/ 299720 h 4792980"/>
              <a:gd name="connsiteX41" fmla="*/ 746760 w 3693160"/>
              <a:gd name="connsiteY41" fmla="*/ 330200 h 4792980"/>
              <a:gd name="connsiteX0" fmla="*/ 701040 w 3693160"/>
              <a:gd name="connsiteY0" fmla="*/ 330200 h 4823460"/>
              <a:gd name="connsiteX1" fmla="*/ 2712720 w 3693160"/>
              <a:gd name="connsiteY1" fmla="*/ 2311400 h 4823460"/>
              <a:gd name="connsiteX2" fmla="*/ 3032760 w 3693160"/>
              <a:gd name="connsiteY2" fmla="*/ 2326640 h 4823460"/>
              <a:gd name="connsiteX3" fmla="*/ 3017520 w 3693160"/>
              <a:gd name="connsiteY3" fmla="*/ 2494280 h 4823460"/>
              <a:gd name="connsiteX4" fmla="*/ 3139440 w 3693160"/>
              <a:gd name="connsiteY4" fmla="*/ 2600960 h 4823460"/>
              <a:gd name="connsiteX5" fmla="*/ 3154680 w 3693160"/>
              <a:gd name="connsiteY5" fmla="*/ 2799080 h 4823460"/>
              <a:gd name="connsiteX6" fmla="*/ 3215640 w 3693160"/>
              <a:gd name="connsiteY6" fmla="*/ 2890520 h 4823460"/>
              <a:gd name="connsiteX7" fmla="*/ 3307080 w 3693160"/>
              <a:gd name="connsiteY7" fmla="*/ 2951480 h 4823460"/>
              <a:gd name="connsiteX8" fmla="*/ 3322320 w 3693160"/>
              <a:gd name="connsiteY8" fmla="*/ 3073400 h 4823460"/>
              <a:gd name="connsiteX9" fmla="*/ 3307080 w 3693160"/>
              <a:gd name="connsiteY9" fmla="*/ 3256280 h 4823460"/>
              <a:gd name="connsiteX10" fmla="*/ 3398520 w 3693160"/>
              <a:gd name="connsiteY10" fmla="*/ 3347720 h 4823460"/>
              <a:gd name="connsiteX11" fmla="*/ 3413760 w 3693160"/>
              <a:gd name="connsiteY11" fmla="*/ 3454400 h 4823460"/>
              <a:gd name="connsiteX12" fmla="*/ 3444240 w 3693160"/>
              <a:gd name="connsiteY12" fmla="*/ 3530600 h 4823460"/>
              <a:gd name="connsiteX13" fmla="*/ 3535680 w 3693160"/>
              <a:gd name="connsiteY13" fmla="*/ 3591560 h 4823460"/>
              <a:gd name="connsiteX14" fmla="*/ 3672840 w 3693160"/>
              <a:gd name="connsiteY14" fmla="*/ 3576320 h 4823460"/>
              <a:gd name="connsiteX15" fmla="*/ 3657600 w 3693160"/>
              <a:gd name="connsiteY15" fmla="*/ 3759200 h 4823460"/>
              <a:gd name="connsiteX16" fmla="*/ 3566160 w 3693160"/>
              <a:gd name="connsiteY16" fmla="*/ 3850640 h 4823460"/>
              <a:gd name="connsiteX17" fmla="*/ 3581400 w 3693160"/>
              <a:gd name="connsiteY17" fmla="*/ 4003040 h 4823460"/>
              <a:gd name="connsiteX18" fmla="*/ 3566160 w 3693160"/>
              <a:gd name="connsiteY18" fmla="*/ 4094480 h 4823460"/>
              <a:gd name="connsiteX19" fmla="*/ 3520440 w 3693160"/>
              <a:gd name="connsiteY19" fmla="*/ 4307840 h 4823460"/>
              <a:gd name="connsiteX20" fmla="*/ 3215640 w 3693160"/>
              <a:gd name="connsiteY20" fmla="*/ 4521200 h 4823460"/>
              <a:gd name="connsiteX21" fmla="*/ 2209800 w 3693160"/>
              <a:gd name="connsiteY21" fmla="*/ 4780280 h 4823460"/>
              <a:gd name="connsiteX22" fmla="*/ 1798320 w 3693160"/>
              <a:gd name="connsiteY22" fmla="*/ 4780280 h 4823460"/>
              <a:gd name="connsiteX23" fmla="*/ 1234440 w 3693160"/>
              <a:gd name="connsiteY23" fmla="*/ 2433320 h 4823460"/>
              <a:gd name="connsiteX24" fmla="*/ 1082040 w 3693160"/>
              <a:gd name="connsiteY24" fmla="*/ 2448560 h 4823460"/>
              <a:gd name="connsiteX25" fmla="*/ 1051560 w 3693160"/>
              <a:gd name="connsiteY25" fmla="*/ 2418080 h 4823460"/>
              <a:gd name="connsiteX26" fmla="*/ 960120 w 3693160"/>
              <a:gd name="connsiteY26" fmla="*/ 2509520 h 4823460"/>
              <a:gd name="connsiteX27" fmla="*/ 807720 w 3693160"/>
              <a:gd name="connsiteY27" fmla="*/ 2372360 h 4823460"/>
              <a:gd name="connsiteX28" fmla="*/ 121920 w 3693160"/>
              <a:gd name="connsiteY28" fmla="*/ 1595120 h 4823460"/>
              <a:gd name="connsiteX29" fmla="*/ 76200 w 3693160"/>
              <a:gd name="connsiteY29" fmla="*/ 1351280 h 4823460"/>
              <a:gd name="connsiteX30" fmla="*/ 30480 w 3693160"/>
              <a:gd name="connsiteY30" fmla="*/ 1259840 h 4823460"/>
              <a:gd name="connsiteX31" fmla="*/ 106680 w 3693160"/>
              <a:gd name="connsiteY31" fmla="*/ 1229360 h 4823460"/>
              <a:gd name="connsiteX32" fmla="*/ 167640 w 3693160"/>
              <a:gd name="connsiteY32" fmla="*/ 1107440 h 4823460"/>
              <a:gd name="connsiteX33" fmla="*/ 259080 w 3693160"/>
              <a:gd name="connsiteY33" fmla="*/ 1016000 h 4823460"/>
              <a:gd name="connsiteX34" fmla="*/ 289560 w 3693160"/>
              <a:gd name="connsiteY34" fmla="*/ 1061720 h 4823460"/>
              <a:gd name="connsiteX35" fmla="*/ 411480 w 3693160"/>
              <a:gd name="connsiteY35" fmla="*/ 1016000 h 4823460"/>
              <a:gd name="connsiteX36" fmla="*/ 411480 w 3693160"/>
              <a:gd name="connsiteY36" fmla="*/ 833120 h 4823460"/>
              <a:gd name="connsiteX37" fmla="*/ 426720 w 3693160"/>
              <a:gd name="connsiteY37" fmla="*/ 680720 h 4823460"/>
              <a:gd name="connsiteX38" fmla="*/ 487680 w 3693160"/>
              <a:gd name="connsiteY38" fmla="*/ 528320 h 4823460"/>
              <a:gd name="connsiteX39" fmla="*/ 563880 w 3693160"/>
              <a:gd name="connsiteY39" fmla="*/ 330200 h 4823460"/>
              <a:gd name="connsiteX40" fmla="*/ 701040 w 3693160"/>
              <a:gd name="connsiteY40" fmla="*/ 330200 h 482346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21945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21945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19659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1051560 w 3693160"/>
              <a:gd name="connsiteY25" fmla="*/ 2120900 h 4523740"/>
              <a:gd name="connsiteX26" fmla="*/ 960120 w 3693160"/>
              <a:gd name="connsiteY26" fmla="*/ 2212340 h 4523740"/>
              <a:gd name="connsiteX27" fmla="*/ 807720 w 3693160"/>
              <a:gd name="connsiteY27" fmla="*/ 2075180 h 4523740"/>
              <a:gd name="connsiteX28" fmla="*/ 121920 w 3693160"/>
              <a:gd name="connsiteY28" fmla="*/ 1297940 h 4523740"/>
              <a:gd name="connsiteX29" fmla="*/ 76200 w 3693160"/>
              <a:gd name="connsiteY29" fmla="*/ 1054100 h 4523740"/>
              <a:gd name="connsiteX30" fmla="*/ 30480 w 3693160"/>
              <a:gd name="connsiteY30" fmla="*/ 962660 h 4523740"/>
              <a:gd name="connsiteX31" fmla="*/ 106680 w 3693160"/>
              <a:gd name="connsiteY31" fmla="*/ 932180 h 4523740"/>
              <a:gd name="connsiteX32" fmla="*/ 167640 w 3693160"/>
              <a:gd name="connsiteY32" fmla="*/ 810260 h 4523740"/>
              <a:gd name="connsiteX33" fmla="*/ 259080 w 3693160"/>
              <a:gd name="connsiteY33" fmla="*/ 718820 h 4523740"/>
              <a:gd name="connsiteX34" fmla="*/ 289560 w 3693160"/>
              <a:gd name="connsiteY34" fmla="*/ 764540 h 4523740"/>
              <a:gd name="connsiteX35" fmla="*/ 411480 w 3693160"/>
              <a:gd name="connsiteY35" fmla="*/ 718820 h 4523740"/>
              <a:gd name="connsiteX36" fmla="*/ 411480 w 3693160"/>
              <a:gd name="connsiteY36" fmla="*/ 535940 h 4523740"/>
              <a:gd name="connsiteX37" fmla="*/ 426720 w 3693160"/>
              <a:gd name="connsiteY37" fmla="*/ 383540 h 4523740"/>
              <a:gd name="connsiteX38" fmla="*/ 487680 w 3693160"/>
              <a:gd name="connsiteY38" fmla="*/ 231140 h 4523740"/>
              <a:gd name="connsiteX39" fmla="*/ 563880 w 3693160"/>
              <a:gd name="connsiteY39" fmla="*/ 33020 h 4523740"/>
              <a:gd name="connsiteX40" fmla="*/ 701040 w 3693160"/>
              <a:gd name="connsiteY40"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1051560 w 3693160"/>
              <a:gd name="connsiteY25" fmla="*/ 2120900 h 4523740"/>
              <a:gd name="connsiteX26" fmla="*/ 807720 w 3693160"/>
              <a:gd name="connsiteY26" fmla="*/ 2075180 h 4523740"/>
              <a:gd name="connsiteX27" fmla="*/ 121920 w 3693160"/>
              <a:gd name="connsiteY27" fmla="*/ 1297940 h 4523740"/>
              <a:gd name="connsiteX28" fmla="*/ 76200 w 3693160"/>
              <a:gd name="connsiteY28" fmla="*/ 1054100 h 4523740"/>
              <a:gd name="connsiteX29" fmla="*/ 30480 w 3693160"/>
              <a:gd name="connsiteY29" fmla="*/ 962660 h 4523740"/>
              <a:gd name="connsiteX30" fmla="*/ 106680 w 3693160"/>
              <a:gd name="connsiteY30" fmla="*/ 932180 h 4523740"/>
              <a:gd name="connsiteX31" fmla="*/ 167640 w 3693160"/>
              <a:gd name="connsiteY31" fmla="*/ 810260 h 4523740"/>
              <a:gd name="connsiteX32" fmla="*/ 259080 w 3693160"/>
              <a:gd name="connsiteY32" fmla="*/ 718820 h 4523740"/>
              <a:gd name="connsiteX33" fmla="*/ 289560 w 3693160"/>
              <a:gd name="connsiteY33" fmla="*/ 764540 h 4523740"/>
              <a:gd name="connsiteX34" fmla="*/ 411480 w 3693160"/>
              <a:gd name="connsiteY34" fmla="*/ 718820 h 4523740"/>
              <a:gd name="connsiteX35" fmla="*/ 411480 w 3693160"/>
              <a:gd name="connsiteY35" fmla="*/ 535940 h 4523740"/>
              <a:gd name="connsiteX36" fmla="*/ 426720 w 3693160"/>
              <a:gd name="connsiteY36" fmla="*/ 383540 h 4523740"/>
              <a:gd name="connsiteX37" fmla="*/ 487680 w 3693160"/>
              <a:gd name="connsiteY37" fmla="*/ 231140 h 4523740"/>
              <a:gd name="connsiteX38" fmla="*/ 563880 w 3693160"/>
              <a:gd name="connsiteY38" fmla="*/ 33020 h 4523740"/>
              <a:gd name="connsiteX39" fmla="*/ 701040 w 3693160"/>
              <a:gd name="connsiteY39"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9296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9296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139440 w 3693160"/>
              <a:gd name="connsiteY3" fmla="*/ 23037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139440 w 3693160"/>
              <a:gd name="connsiteY3" fmla="*/ 23037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56560 w 3693160"/>
              <a:gd name="connsiteY2" fmla="*/ 218186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56560 w 3693160"/>
              <a:gd name="connsiteY2" fmla="*/ 2181860 h 4523740"/>
              <a:gd name="connsiteX3" fmla="*/ 2969895 w 3693160"/>
              <a:gd name="connsiteY3" fmla="*/ 1960880 h 4523740"/>
              <a:gd name="connsiteX4" fmla="*/ 3063240 w 3693160"/>
              <a:gd name="connsiteY4" fmla="*/ 22275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2969895 w 3693160"/>
              <a:gd name="connsiteY2" fmla="*/ 196088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69895 w 3693160"/>
              <a:gd name="connsiteY2" fmla="*/ 196088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63240 w 3693160"/>
              <a:gd name="connsiteY2" fmla="*/ 22275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43713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139440 w 3693160"/>
              <a:gd name="connsiteY5" fmla="*/ 24409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139440 w 3693160"/>
              <a:gd name="connsiteY5" fmla="*/ 2440940 h 4523740"/>
              <a:gd name="connsiteX6" fmla="*/ 32308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693160" h="4523740">
                <a:moveTo>
                  <a:pt x="701040" y="33020"/>
                </a:moveTo>
                <a:cubicBezTo>
                  <a:pt x="1059180" y="363220"/>
                  <a:pt x="2324100" y="1681480"/>
                  <a:pt x="2712720" y="2014220"/>
                </a:cubicBezTo>
                <a:cubicBezTo>
                  <a:pt x="2987358" y="2060893"/>
                  <a:pt x="2822893" y="2022475"/>
                  <a:pt x="2987040" y="1998980"/>
                </a:cubicBezTo>
                <a:cubicBezTo>
                  <a:pt x="3060700" y="2080260"/>
                  <a:pt x="2887980" y="2098040"/>
                  <a:pt x="2926080" y="2197100"/>
                </a:cubicBezTo>
                <a:cubicBezTo>
                  <a:pt x="2942272" y="2270125"/>
                  <a:pt x="3048635" y="2244090"/>
                  <a:pt x="3084195" y="2284730"/>
                </a:cubicBezTo>
                <a:cubicBezTo>
                  <a:pt x="3119755" y="2325370"/>
                  <a:pt x="3114993" y="2379345"/>
                  <a:pt x="3139440" y="2440940"/>
                </a:cubicBezTo>
                <a:cubicBezTo>
                  <a:pt x="3163887" y="2502535"/>
                  <a:pt x="3200400" y="2598420"/>
                  <a:pt x="3230880" y="2654300"/>
                </a:cubicBezTo>
                <a:cubicBezTo>
                  <a:pt x="3261360" y="2710180"/>
                  <a:pt x="3309620" y="2725420"/>
                  <a:pt x="3322320" y="2776220"/>
                </a:cubicBezTo>
                <a:cubicBezTo>
                  <a:pt x="3335020" y="2827020"/>
                  <a:pt x="3294380" y="2913380"/>
                  <a:pt x="3307080" y="2959100"/>
                </a:cubicBezTo>
                <a:cubicBezTo>
                  <a:pt x="3319780" y="3004820"/>
                  <a:pt x="3380740" y="3017520"/>
                  <a:pt x="3398520" y="3050540"/>
                </a:cubicBezTo>
                <a:cubicBezTo>
                  <a:pt x="3416300" y="3083560"/>
                  <a:pt x="3406140" y="3126740"/>
                  <a:pt x="3413760" y="3157220"/>
                </a:cubicBezTo>
                <a:cubicBezTo>
                  <a:pt x="3421380" y="3187700"/>
                  <a:pt x="3423920" y="3210560"/>
                  <a:pt x="3444240" y="3233420"/>
                </a:cubicBezTo>
                <a:cubicBezTo>
                  <a:pt x="3464560" y="3256280"/>
                  <a:pt x="3497580" y="3286760"/>
                  <a:pt x="3535680" y="3294380"/>
                </a:cubicBezTo>
                <a:cubicBezTo>
                  <a:pt x="3573780" y="3302000"/>
                  <a:pt x="3652520" y="3251200"/>
                  <a:pt x="3672840" y="3279140"/>
                </a:cubicBezTo>
                <a:cubicBezTo>
                  <a:pt x="3693160" y="3307080"/>
                  <a:pt x="3675380" y="3416300"/>
                  <a:pt x="3657600" y="3462020"/>
                </a:cubicBezTo>
                <a:cubicBezTo>
                  <a:pt x="3639820" y="3507740"/>
                  <a:pt x="3578860" y="3512820"/>
                  <a:pt x="3566160" y="3553460"/>
                </a:cubicBezTo>
                <a:cubicBezTo>
                  <a:pt x="3553460" y="3594100"/>
                  <a:pt x="3581400" y="3665220"/>
                  <a:pt x="3581400" y="3705860"/>
                </a:cubicBezTo>
                <a:cubicBezTo>
                  <a:pt x="3581400" y="3746500"/>
                  <a:pt x="3576320" y="3746500"/>
                  <a:pt x="3566160" y="3797300"/>
                </a:cubicBezTo>
                <a:cubicBezTo>
                  <a:pt x="3556000" y="3848100"/>
                  <a:pt x="3578860" y="3939540"/>
                  <a:pt x="3520440" y="4010660"/>
                </a:cubicBezTo>
                <a:cubicBezTo>
                  <a:pt x="3462020" y="4081780"/>
                  <a:pt x="3434080" y="4145280"/>
                  <a:pt x="3215640" y="4224020"/>
                </a:cubicBezTo>
                <a:cubicBezTo>
                  <a:pt x="2997200" y="4302760"/>
                  <a:pt x="2418080" y="4442460"/>
                  <a:pt x="2209800" y="4483100"/>
                </a:cubicBezTo>
                <a:cubicBezTo>
                  <a:pt x="2001520" y="4523740"/>
                  <a:pt x="1729740" y="4437380"/>
                  <a:pt x="1965960" y="4467860"/>
                </a:cubicBezTo>
                <a:cubicBezTo>
                  <a:pt x="1803400" y="4076700"/>
                  <a:pt x="1407160" y="2522220"/>
                  <a:pt x="1234440" y="2136140"/>
                </a:cubicBezTo>
                <a:cubicBezTo>
                  <a:pt x="970887" y="1997805"/>
                  <a:pt x="993140" y="2214880"/>
                  <a:pt x="807720" y="2075180"/>
                </a:cubicBezTo>
                <a:cubicBezTo>
                  <a:pt x="622300" y="1935480"/>
                  <a:pt x="243840" y="1468120"/>
                  <a:pt x="121920" y="1297940"/>
                </a:cubicBezTo>
                <a:cubicBezTo>
                  <a:pt x="0" y="1127760"/>
                  <a:pt x="91440" y="1109980"/>
                  <a:pt x="76200" y="1054100"/>
                </a:cubicBezTo>
                <a:cubicBezTo>
                  <a:pt x="60960" y="998220"/>
                  <a:pt x="25400" y="982980"/>
                  <a:pt x="30480" y="962660"/>
                </a:cubicBezTo>
                <a:cubicBezTo>
                  <a:pt x="35560" y="942340"/>
                  <a:pt x="83820" y="957580"/>
                  <a:pt x="106680" y="932180"/>
                </a:cubicBezTo>
                <a:cubicBezTo>
                  <a:pt x="129540" y="906780"/>
                  <a:pt x="142240" y="845820"/>
                  <a:pt x="167640" y="810260"/>
                </a:cubicBezTo>
                <a:cubicBezTo>
                  <a:pt x="193040" y="774700"/>
                  <a:pt x="238760" y="726440"/>
                  <a:pt x="259080" y="718820"/>
                </a:cubicBezTo>
                <a:cubicBezTo>
                  <a:pt x="279400" y="711200"/>
                  <a:pt x="264160" y="764540"/>
                  <a:pt x="289560" y="764540"/>
                </a:cubicBezTo>
                <a:cubicBezTo>
                  <a:pt x="314960" y="764540"/>
                  <a:pt x="391160" y="756920"/>
                  <a:pt x="411480" y="718820"/>
                </a:cubicBezTo>
                <a:cubicBezTo>
                  <a:pt x="431800" y="680720"/>
                  <a:pt x="408940" y="591820"/>
                  <a:pt x="411480" y="535940"/>
                </a:cubicBezTo>
                <a:cubicBezTo>
                  <a:pt x="414020" y="480060"/>
                  <a:pt x="414020" y="434340"/>
                  <a:pt x="426720" y="383540"/>
                </a:cubicBezTo>
                <a:cubicBezTo>
                  <a:pt x="439420" y="332740"/>
                  <a:pt x="464820" y="289560"/>
                  <a:pt x="487680" y="231140"/>
                </a:cubicBezTo>
                <a:cubicBezTo>
                  <a:pt x="510540" y="172720"/>
                  <a:pt x="528320" y="66040"/>
                  <a:pt x="563880" y="33020"/>
                </a:cubicBezTo>
                <a:cubicBezTo>
                  <a:pt x="599440" y="0"/>
                  <a:pt x="480060" y="22860"/>
                  <a:pt x="701040" y="33020"/>
                </a:cubicBezTo>
                <a:close/>
              </a:path>
            </a:pathLst>
          </a:custGeom>
          <a:noFill/>
          <a:ln w="50800">
            <a:solidFill>
              <a:srgbClr val="DC690A"/>
            </a:solidFill>
          </a:ln>
          <a:effectLst>
            <a:outerShdw dist="50800" dir="2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1897380" y="751840"/>
            <a:ext cx="5582920" cy="5862320"/>
          </a:xfrm>
          <a:custGeom>
            <a:avLst/>
            <a:gdLst>
              <a:gd name="connsiteX0" fmla="*/ 7620 w 5582920"/>
              <a:gd name="connsiteY0" fmla="*/ 5770880 h 5862320"/>
              <a:gd name="connsiteX1" fmla="*/ 7620 w 5582920"/>
              <a:gd name="connsiteY1" fmla="*/ 5557520 h 5862320"/>
              <a:gd name="connsiteX2" fmla="*/ 53340 w 5582920"/>
              <a:gd name="connsiteY2" fmla="*/ 5389880 h 5862320"/>
              <a:gd name="connsiteX3" fmla="*/ 83820 w 5582920"/>
              <a:gd name="connsiteY3" fmla="*/ 5252720 h 5862320"/>
              <a:gd name="connsiteX4" fmla="*/ 129540 w 5582920"/>
              <a:gd name="connsiteY4" fmla="*/ 5069840 h 5862320"/>
              <a:gd name="connsiteX5" fmla="*/ 129540 w 5582920"/>
              <a:gd name="connsiteY5" fmla="*/ 5008880 h 5862320"/>
              <a:gd name="connsiteX6" fmla="*/ 129540 w 5582920"/>
              <a:gd name="connsiteY6" fmla="*/ 4871720 h 5862320"/>
              <a:gd name="connsiteX7" fmla="*/ 236220 w 5582920"/>
              <a:gd name="connsiteY7" fmla="*/ 4795520 h 5862320"/>
              <a:gd name="connsiteX8" fmla="*/ 373380 w 5582920"/>
              <a:gd name="connsiteY8" fmla="*/ 4582160 h 5862320"/>
              <a:gd name="connsiteX9" fmla="*/ 647700 w 5582920"/>
              <a:gd name="connsiteY9" fmla="*/ 4384040 h 5862320"/>
              <a:gd name="connsiteX10" fmla="*/ 632460 w 5582920"/>
              <a:gd name="connsiteY10" fmla="*/ 4231640 h 5862320"/>
              <a:gd name="connsiteX11" fmla="*/ 601980 w 5582920"/>
              <a:gd name="connsiteY11" fmla="*/ 4079240 h 5862320"/>
              <a:gd name="connsiteX12" fmla="*/ 769620 w 5582920"/>
              <a:gd name="connsiteY12" fmla="*/ 3926840 h 5862320"/>
              <a:gd name="connsiteX13" fmla="*/ 708660 w 5582920"/>
              <a:gd name="connsiteY13" fmla="*/ 3576320 h 5862320"/>
              <a:gd name="connsiteX14" fmla="*/ 571500 w 5582920"/>
              <a:gd name="connsiteY14" fmla="*/ 3408680 h 5862320"/>
              <a:gd name="connsiteX15" fmla="*/ 571500 w 5582920"/>
              <a:gd name="connsiteY15" fmla="*/ 3134360 h 5862320"/>
              <a:gd name="connsiteX16" fmla="*/ 556260 w 5582920"/>
              <a:gd name="connsiteY16" fmla="*/ 2768600 h 5862320"/>
              <a:gd name="connsiteX17" fmla="*/ 601980 w 5582920"/>
              <a:gd name="connsiteY17" fmla="*/ 2677160 h 5862320"/>
              <a:gd name="connsiteX18" fmla="*/ 495300 w 5582920"/>
              <a:gd name="connsiteY18" fmla="*/ 2448560 h 5862320"/>
              <a:gd name="connsiteX19" fmla="*/ 464820 w 5582920"/>
              <a:gd name="connsiteY19" fmla="*/ 2357120 h 5862320"/>
              <a:gd name="connsiteX20" fmla="*/ 556260 w 5582920"/>
              <a:gd name="connsiteY20" fmla="*/ 1976120 h 5862320"/>
              <a:gd name="connsiteX21" fmla="*/ 708660 w 5582920"/>
              <a:gd name="connsiteY21" fmla="*/ 1747520 h 5862320"/>
              <a:gd name="connsiteX22" fmla="*/ 845820 w 5582920"/>
              <a:gd name="connsiteY22" fmla="*/ 1457960 h 5862320"/>
              <a:gd name="connsiteX23" fmla="*/ 815340 w 5582920"/>
              <a:gd name="connsiteY23" fmla="*/ 1290320 h 5862320"/>
              <a:gd name="connsiteX24" fmla="*/ 906780 w 5582920"/>
              <a:gd name="connsiteY24" fmla="*/ 1122680 h 5862320"/>
              <a:gd name="connsiteX25" fmla="*/ 1181100 w 5582920"/>
              <a:gd name="connsiteY25" fmla="*/ 909320 h 5862320"/>
              <a:gd name="connsiteX26" fmla="*/ 1226820 w 5582920"/>
              <a:gd name="connsiteY26" fmla="*/ 756920 h 5862320"/>
              <a:gd name="connsiteX27" fmla="*/ 1303020 w 5582920"/>
              <a:gd name="connsiteY27" fmla="*/ 391160 h 5862320"/>
              <a:gd name="connsiteX28" fmla="*/ 1394460 w 5582920"/>
              <a:gd name="connsiteY28" fmla="*/ 284480 h 5862320"/>
              <a:gd name="connsiteX29" fmla="*/ 1638300 w 5582920"/>
              <a:gd name="connsiteY29" fmla="*/ 330200 h 5862320"/>
              <a:gd name="connsiteX30" fmla="*/ 3649980 w 5582920"/>
              <a:gd name="connsiteY30" fmla="*/ 2265680 h 5862320"/>
              <a:gd name="connsiteX31" fmla="*/ 3924300 w 5582920"/>
              <a:gd name="connsiteY31" fmla="*/ 2265680 h 5862320"/>
              <a:gd name="connsiteX32" fmla="*/ 4107180 w 5582920"/>
              <a:gd name="connsiteY32" fmla="*/ 2098040 h 5862320"/>
              <a:gd name="connsiteX33" fmla="*/ 4320540 w 5582920"/>
              <a:gd name="connsiteY33" fmla="*/ 2067560 h 5862320"/>
              <a:gd name="connsiteX34" fmla="*/ 4610100 w 5582920"/>
              <a:gd name="connsiteY34" fmla="*/ 2067560 h 5862320"/>
              <a:gd name="connsiteX35" fmla="*/ 4732020 w 5582920"/>
              <a:gd name="connsiteY35" fmla="*/ 2006600 h 5862320"/>
              <a:gd name="connsiteX36" fmla="*/ 4975860 w 5582920"/>
              <a:gd name="connsiteY36" fmla="*/ 2006600 h 5862320"/>
              <a:gd name="connsiteX37" fmla="*/ 5036820 w 5582920"/>
              <a:gd name="connsiteY37" fmla="*/ 2098040 h 5862320"/>
              <a:gd name="connsiteX38" fmla="*/ 5280660 w 5582920"/>
              <a:gd name="connsiteY38" fmla="*/ 2067560 h 5862320"/>
              <a:gd name="connsiteX39" fmla="*/ 5433060 w 5582920"/>
              <a:gd name="connsiteY39" fmla="*/ 2128520 h 5862320"/>
              <a:gd name="connsiteX40" fmla="*/ 5570220 w 5582920"/>
              <a:gd name="connsiteY40" fmla="*/ 2219960 h 5862320"/>
              <a:gd name="connsiteX41" fmla="*/ 5509260 w 5582920"/>
              <a:gd name="connsiteY41" fmla="*/ 2448560 h 5862320"/>
              <a:gd name="connsiteX42" fmla="*/ 5417820 w 5582920"/>
              <a:gd name="connsiteY42" fmla="*/ 2555240 h 5862320"/>
              <a:gd name="connsiteX43" fmla="*/ 5250180 w 5582920"/>
              <a:gd name="connsiteY43" fmla="*/ 2890520 h 5862320"/>
              <a:gd name="connsiteX44" fmla="*/ 5250180 w 5582920"/>
              <a:gd name="connsiteY44" fmla="*/ 3073400 h 5862320"/>
              <a:gd name="connsiteX45" fmla="*/ 5326380 w 5582920"/>
              <a:gd name="connsiteY45" fmla="*/ 3149600 h 5862320"/>
              <a:gd name="connsiteX46" fmla="*/ 5204460 w 5582920"/>
              <a:gd name="connsiteY46" fmla="*/ 3393440 h 5862320"/>
              <a:gd name="connsiteX47" fmla="*/ 5158740 w 5582920"/>
              <a:gd name="connsiteY47" fmla="*/ 3606800 h 5862320"/>
              <a:gd name="connsiteX48" fmla="*/ 5143500 w 5582920"/>
              <a:gd name="connsiteY48" fmla="*/ 3865880 h 5862320"/>
              <a:gd name="connsiteX49" fmla="*/ 5082540 w 5582920"/>
              <a:gd name="connsiteY49" fmla="*/ 4018280 h 5862320"/>
              <a:gd name="connsiteX50" fmla="*/ 4930140 w 5582920"/>
              <a:gd name="connsiteY50" fmla="*/ 4124960 h 5862320"/>
              <a:gd name="connsiteX51" fmla="*/ 4869180 w 5582920"/>
              <a:gd name="connsiteY51" fmla="*/ 4216400 h 5862320"/>
              <a:gd name="connsiteX52" fmla="*/ 4823460 w 5582920"/>
              <a:gd name="connsiteY52" fmla="*/ 4368800 h 5862320"/>
              <a:gd name="connsiteX53" fmla="*/ 4838700 w 5582920"/>
              <a:gd name="connsiteY53" fmla="*/ 4460240 h 5862320"/>
              <a:gd name="connsiteX54" fmla="*/ 4945380 w 5582920"/>
              <a:gd name="connsiteY54" fmla="*/ 4597400 h 5862320"/>
              <a:gd name="connsiteX55" fmla="*/ 4991100 w 5582920"/>
              <a:gd name="connsiteY55" fmla="*/ 4780280 h 5862320"/>
              <a:gd name="connsiteX56" fmla="*/ 4960620 w 5582920"/>
              <a:gd name="connsiteY56" fmla="*/ 5008880 h 5862320"/>
              <a:gd name="connsiteX57" fmla="*/ 4945380 w 5582920"/>
              <a:gd name="connsiteY57" fmla="*/ 5207000 h 5862320"/>
              <a:gd name="connsiteX58" fmla="*/ 4747260 w 5582920"/>
              <a:gd name="connsiteY58" fmla="*/ 5344160 h 5862320"/>
              <a:gd name="connsiteX59" fmla="*/ 4823460 w 5582920"/>
              <a:gd name="connsiteY59" fmla="*/ 5466080 h 5862320"/>
              <a:gd name="connsiteX60" fmla="*/ 4792980 w 5582920"/>
              <a:gd name="connsiteY60" fmla="*/ 5557520 h 5862320"/>
              <a:gd name="connsiteX61" fmla="*/ 4701540 w 5582920"/>
              <a:gd name="connsiteY61" fmla="*/ 5816600 h 5862320"/>
              <a:gd name="connsiteX62" fmla="*/ 4686300 w 5582920"/>
              <a:gd name="connsiteY62" fmla="*/ 5831840 h 5862320"/>
              <a:gd name="connsiteX63" fmla="*/ 4579620 w 5582920"/>
              <a:gd name="connsiteY63" fmla="*/ 5847080 h 5862320"/>
              <a:gd name="connsiteX64" fmla="*/ 7620 w 5582920"/>
              <a:gd name="connsiteY64" fmla="*/ 5770880 h 586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582920" h="5862320">
                <a:moveTo>
                  <a:pt x="7620" y="5770880"/>
                </a:moveTo>
                <a:cubicBezTo>
                  <a:pt x="3810" y="5695950"/>
                  <a:pt x="0" y="5621020"/>
                  <a:pt x="7620" y="5557520"/>
                </a:cubicBezTo>
                <a:cubicBezTo>
                  <a:pt x="15240" y="5494020"/>
                  <a:pt x="40640" y="5440680"/>
                  <a:pt x="53340" y="5389880"/>
                </a:cubicBezTo>
                <a:cubicBezTo>
                  <a:pt x="66040" y="5339080"/>
                  <a:pt x="71120" y="5306060"/>
                  <a:pt x="83820" y="5252720"/>
                </a:cubicBezTo>
                <a:cubicBezTo>
                  <a:pt x="96520" y="5199380"/>
                  <a:pt x="121920" y="5110480"/>
                  <a:pt x="129540" y="5069840"/>
                </a:cubicBezTo>
                <a:cubicBezTo>
                  <a:pt x="137160" y="5029200"/>
                  <a:pt x="129540" y="5008880"/>
                  <a:pt x="129540" y="5008880"/>
                </a:cubicBezTo>
                <a:cubicBezTo>
                  <a:pt x="129540" y="4975860"/>
                  <a:pt x="111760" y="4907280"/>
                  <a:pt x="129540" y="4871720"/>
                </a:cubicBezTo>
                <a:cubicBezTo>
                  <a:pt x="147320" y="4836160"/>
                  <a:pt x="195580" y="4843780"/>
                  <a:pt x="236220" y="4795520"/>
                </a:cubicBezTo>
                <a:cubicBezTo>
                  <a:pt x="276860" y="4747260"/>
                  <a:pt x="304800" y="4650740"/>
                  <a:pt x="373380" y="4582160"/>
                </a:cubicBezTo>
                <a:cubicBezTo>
                  <a:pt x="441960" y="4513580"/>
                  <a:pt x="604520" y="4442460"/>
                  <a:pt x="647700" y="4384040"/>
                </a:cubicBezTo>
                <a:cubicBezTo>
                  <a:pt x="690880" y="4325620"/>
                  <a:pt x="640080" y="4282440"/>
                  <a:pt x="632460" y="4231640"/>
                </a:cubicBezTo>
                <a:cubicBezTo>
                  <a:pt x="624840" y="4180840"/>
                  <a:pt x="579120" y="4130040"/>
                  <a:pt x="601980" y="4079240"/>
                </a:cubicBezTo>
                <a:cubicBezTo>
                  <a:pt x="624840" y="4028440"/>
                  <a:pt x="751840" y="4010660"/>
                  <a:pt x="769620" y="3926840"/>
                </a:cubicBezTo>
                <a:cubicBezTo>
                  <a:pt x="787400" y="3843020"/>
                  <a:pt x="741680" y="3662680"/>
                  <a:pt x="708660" y="3576320"/>
                </a:cubicBezTo>
                <a:cubicBezTo>
                  <a:pt x="675640" y="3489960"/>
                  <a:pt x="594360" y="3482340"/>
                  <a:pt x="571500" y="3408680"/>
                </a:cubicBezTo>
                <a:cubicBezTo>
                  <a:pt x="548640" y="3335020"/>
                  <a:pt x="574040" y="3241040"/>
                  <a:pt x="571500" y="3134360"/>
                </a:cubicBezTo>
                <a:cubicBezTo>
                  <a:pt x="568960" y="3027680"/>
                  <a:pt x="551180" y="2844800"/>
                  <a:pt x="556260" y="2768600"/>
                </a:cubicBezTo>
                <a:cubicBezTo>
                  <a:pt x="561340" y="2692400"/>
                  <a:pt x="612140" y="2730500"/>
                  <a:pt x="601980" y="2677160"/>
                </a:cubicBezTo>
                <a:cubicBezTo>
                  <a:pt x="591820" y="2623820"/>
                  <a:pt x="518160" y="2501900"/>
                  <a:pt x="495300" y="2448560"/>
                </a:cubicBezTo>
                <a:cubicBezTo>
                  <a:pt x="472440" y="2395220"/>
                  <a:pt x="454660" y="2435860"/>
                  <a:pt x="464820" y="2357120"/>
                </a:cubicBezTo>
                <a:cubicBezTo>
                  <a:pt x="474980" y="2278380"/>
                  <a:pt x="515620" y="2077720"/>
                  <a:pt x="556260" y="1976120"/>
                </a:cubicBezTo>
                <a:cubicBezTo>
                  <a:pt x="596900" y="1874520"/>
                  <a:pt x="660400" y="1833880"/>
                  <a:pt x="708660" y="1747520"/>
                </a:cubicBezTo>
                <a:cubicBezTo>
                  <a:pt x="756920" y="1661160"/>
                  <a:pt x="828040" y="1534160"/>
                  <a:pt x="845820" y="1457960"/>
                </a:cubicBezTo>
                <a:cubicBezTo>
                  <a:pt x="863600" y="1381760"/>
                  <a:pt x="805180" y="1346200"/>
                  <a:pt x="815340" y="1290320"/>
                </a:cubicBezTo>
                <a:cubicBezTo>
                  <a:pt x="825500" y="1234440"/>
                  <a:pt x="845820" y="1186180"/>
                  <a:pt x="906780" y="1122680"/>
                </a:cubicBezTo>
                <a:cubicBezTo>
                  <a:pt x="967740" y="1059180"/>
                  <a:pt x="1127760" y="970280"/>
                  <a:pt x="1181100" y="909320"/>
                </a:cubicBezTo>
                <a:cubicBezTo>
                  <a:pt x="1234440" y="848360"/>
                  <a:pt x="1206500" y="843280"/>
                  <a:pt x="1226820" y="756920"/>
                </a:cubicBezTo>
                <a:cubicBezTo>
                  <a:pt x="1247140" y="670560"/>
                  <a:pt x="1275080" y="469900"/>
                  <a:pt x="1303020" y="391160"/>
                </a:cubicBezTo>
                <a:cubicBezTo>
                  <a:pt x="1330960" y="312420"/>
                  <a:pt x="1338580" y="294640"/>
                  <a:pt x="1394460" y="284480"/>
                </a:cubicBezTo>
                <a:cubicBezTo>
                  <a:pt x="1450340" y="274320"/>
                  <a:pt x="1262380" y="0"/>
                  <a:pt x="1638300" y="330200"/>
                </a:cubicBezTo>
                <a:cubicBezTo>
                  <a:pt x="2014220" y="660400"/>
                  <a:pt x="3268980" y="1943100"/>
                  <a:pt x="3649980" y="2265680"/>
                </a:cubicBezTo>
                <a:cubicBezTo>
                  <a:pt x="4030980" y="2588260"/>
                  <a:pt x="3848100" y="2293620"/>
                  <a:pt x="3924300" y="2265680"/>
                </a:cubicBezTo>
                <a:cubicBezTo>
                  <a:pt x="4000500" y="2237740"/>
                  <a:pt x="4041140" y="2131060"/>
                  <a:pt x="4107180" y="2098040"/>
                </a:cubicBezTo>
                <a:cubicBezTo>
                  <a:pt x="4173220" y="2065020"/>
                  <a:pt x="4236720" y="2072640"/>
                  <a:pt x="4320540" y="2067560"/>
                </a:cubicBezTo>
                <a:cubicBezTo>
                  <a:pt x="4404360" y="2062480"/>
                  <a:pt x="4541520" y="2077720"/>
                  <a:pt x="4610100" y="2067560"/>
                </a:cubicBezTo>
                <a:cubicBezTo>
                  <a:pt x="4678680" y="2057400"/>
                  <a:pt x="4671060" y="2016760"/>
                  <a:pt x="4732020" y="2006600"/>
                </a:cubicBezTo>
                <a:cubicBezTo>
                  <a:pt x="4792980" y="1996440"/>
                  <a:pt x="4925060" y="1991360"/>
                  <a:pt x="4975860" y="2006600"/>
                </a:cubicBezTo>
                <a:cubicBezTo>
                  <a:pt x="5026660" y="2021840"/>
                  <a:pt x="4986020" y="2087880"/>
                  <a:pt x="5036820" y="2098040"/>
                </a:cubicBezTo>
                <a:cubicBezTo>
                  <a:pt x="5087620" y="2108200"/>
                  <a:pt x="5214620" y="2062480"/>
                  <a:pt x="5280660" y="2067560"/>
                </a:cubicBezTo>
                <a:cubicBezTo>
                  <a:pt x="5346700" y="2072640"/>
                  <a:pt x="5384800" y="2103120"/>
                  <a:pt x="5433060" y="2128520"/>
                </a:cubicBezTo>
                <a:cubicBezTo>
                  <a:pt x="5481320" y="2153920"/>
                  <a:pt x="5557520" y="2166620"/>
                  <a:pt x="5570220" y="2219960"/>
                </a:cubicBezTo>
                <a:cubicBezTo>
                  <a:pt x="5582920" y="2273300"/>
                  <a:pt x="5534660" y="2392680"/>
                  <a:pt x="5509260" y="2448560"/>
                </a:cubicBezTo>
                <a:cubicBezTo>
                  <a:pt x="5483860" y="2504440"/>
                  <a:pt x="5461000" y="2481580"/>
                  <a:pt x="5417820" y="2555240"/>
                </a:cubicBezTo>
                <a:cubicBezTo>
                  <a:pt x="5374640" y="2628900"/>
                  <a:pt x="5278120" y="2804160"/>
                  <a:pt x="5250180" y="2890520"/>
                </a:cubicBezTo>
                <a:cubicBezTo>
                  <a:pt x="5222240" y="2976880"/>
                  <a:pt x="5237480" y="3030220"/>
                  <a:pt x="5250180" y="3073400"/>
                </a:cubicBezTo>
                <a:cubicBezTo>
                  <a:pt x="5262880" y="3116580"/>
                  <a:pt x="5334000" y="3096260"/>
                  <a:pt x="5326380" y="3149600"/>
                </a:cubicBezTo>
                <a:cubicBezTo>
                  <a:pt x="5318760" y="3202940"/>
                  <a:pt x="5232400" y="3317240"/>
                  <a:pt x="5204460" y="3393440"/>
                </a:cubicBezTo>
                <a:cubicBezTo>
                  <a:pt x="5176520" y="3469640"/>
                  <a:pt x="5168900" y="3528060"/>
                  <a:pt x="5158740" y="3606800"/>
                </a:cubicBezTo>
                <a:cubicBezTo>
                  <a:pt x="5148580" y="3685540"/>
                  <a:pt x="5156200" y="3797300"/>
                  <a:pt x="5143500" y="3865880"/>
                </a:cubicBezTo>
                <a:cubicBezTo>
                  <a:pt x="5130800" y="3934460"/>
                  <a:pt x="5118100" y="3975100"/>
                  <a:pt x="5082540" y="4018280"/>
                </a:cubicBezTo>
                <a:cubicBezTo>
                  <a:pt x="5046980" y="4061460"/>
                  <a:pt x="4965700" y="4091940"/>
                  <a:pt x="4930140" y="4124960"/>
                </a:cubicBezTo>
                <a:cubicBezTo>
                  <a:pt x="4894580" y="4157980"/>
                  <a:pt x="4886960" y="4175760"/>
                  <a:pt x="4869180" y="4216400"/>
                </a:cubicBezTo>
                <a:cubicBezTo>
                  <a:pt x="4851400" y="4257040"/>
                  <a:pt x="4828540" y="4328160"/>
                  <a:pt x="4823460" y="4368800"/>
                </a:cubicBezTo>
                <a:cubicBezTo>
                  <a:pt x="4818380" y="4409440"/>
                  <a:pt x="4818380" y="4422140"/>
                  <a:pt x="4838700" y="4460240"/>
                </a:cubicBezTo>
                <a:cubicBezTo>
                  <a:pt x="4859020" y="4498340"/>
                  <a:pt x="4919980" y="4544060"/>
                  <a:pt x="4945380" y="4597400"/>
                </a:cubicBezTo>
                <a:cubicBezTo>
                  <a:pt x="4970780" y="4650740"/>
                  <a:pt x="4988560" y="4711700"/>
                  <a:pt x="4991100" y="4780280"/>
                </a:cubicBezTo>
                <a:cubicBezTo>
                  <a:pt x="4993640" y="4848860"/>
                  <a:pt x="4968240" y="4937760"/>
                  <a:pt x="4960620" y="5008880"/>
                </a:cubicBezTo>
                <a:cubicBezTo>
                  <a:pt x="4953000" y="5080000"/>
                  <a:pt x="4980940" y="5151120"/>
                  <a:pt x="4945380" y="5207000"/>
                </a:cubicBezTo>
                <a:cubicBezTo>
                  <a:pt x="4909820" y="5262880"/>
                  <a:pt x="4767580" y="5300980"/>
                  <a:pt x="4747260" y="5344160"/>
                </a:cubicBezTo>
                <a:cubicBezTo>
                  <a:pt x="4726940" y="5387340"/>
                  <a:pt x="4815840" y="5430520"/>
                  <a:pt x="4823460" y="5466080"/>
                </a:cubicBezTo>
                <a:cubicBezTo>
                  <a:pt x="4831080" y="5501640"/>
                  <a:pt x="4813300" y="5499100"/>
                  <a:pt x="4792980" y="5557520"/>
                </a:cubicBezTo>
                <a:cubicBezTo>
                  <a:pt x="4772660" y="5615940"/>
                  <a:pt x="4719320" y="5770880"/>
                  <a:pt x="4701540" y="5816600"/>
                </a:cubicBezTo>
                <a:cubicBezTo>
                  <a:pt x="4683760" y="5862320"/>
                  <a:pt x="4706620" y="5826760"/>
                  <a:pt x="4686300" y="5831840"/>
                </a:cubicBezTo>
                <a:cubicBezTo>
                  <a:pt x="4665980" y="5836920"/>
                  <a:pt x="4579620" y="5847080"/>
                  <a:pt x="4579620" y="5847080"/>
                </a:cubicBezTo>
                <a:lnTo>
                  <a:pt x="7620" y="5770880"/>
                </a:lnTo>
                <a:close/>
              </a:path>
            </a:pathLst>
          </a:custGeom>
          <a:noFill/>
          <a:ln w="76200">
            <a:solidFill>
              <a:srgbClr val="FF0000"/>
            </a:solidFill>
            <a:prstDash val="sysDot"/>
          </a:ln>
          <a:effectLst>
            <a:outerShdw dist="50800" dir="8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fltVal val="0"/>
                                          </p:val>
                                        </p:tav>
                                        <p:tav tm="100000">
                                          <p:val>
                                            <p:strVal val="#ppt_w"/>
                                          </p:val>
                                        </p:tav>
                                      </p:tavLst>
                                    </p:anim>
                                    <p:anim calcmode="lin" valueType="num">
                                      <p:cBhvr>
                                        <p:cTn id="18" dur="1000" fill="hold"/>
                                        <p:tgtEl>
                                          <p:spTgt spid="14"/>
                                        </p:tgtEl>
                                        <p:attrNameLst>
                                          <p:attrName>ppt_h</p:attrName>
                                        </p:attrNameLst>
                                      </p:cBhvr>
                                      <p:tavLst>
                                        <p:tav tm="0">
                                          <p:val>
                                            <p:fltVal val="0"/>
                                          </p:val>
                                        </p:tav>
                                        <p:tav tm="100000">
                                          <p:val>
                                            <p:strVal val="#ppt_h"/>
                                          </p:val>
                                        </p:tav>
                                      </p:tavLst>
                                    </p:anim>
                                    <p:animEffect transition="in" filter="fade">
                                      <p:cBhvr>
                                        <p:cTn id="19" dur="10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1000" fill="hold"/>
                                        <p:tgtEl>
                                          <p:spTgt spid="16"/>
                                        </p:tgtEl>
                                        <p:attrNameLst>
                                          <p:attrName>ppt_w</p:attrName>
                                        </p:attrNameLst>
                                      </p:cBhvr>
                                      <p:tavLst>
                                        <p:tav tm="0">
                                          <p:val>
                                            <p:fltVal val="0"/>
                                          </p:val>
                                        </p:tav>
                                        <p:tav tm="100000">
                                          <p:val>
                                            <p:strVal val="#ppt_w"/>
                                          </p:val>
                                        </p:tav>
                                      </p:tavLst>
                                    </p:anim>
                                    <p:anim calcmode="lin" valueType="num">
                                      <p:cBhvr>
                                        <p:cTn id="28" dur="1000" fill="hold"/>
                                        <p:tgtEl>
                                          <p:spTgt spid="16"/>
                                        </p:tgtEl>
                                        <p:attrNameLst>
                                          <p:attrName>ppt_h</p:attrName>
                                        </p:attrNameLst>
                                      </p:cBhvr>
                                      <p:tavLst>
                                        <p:tav tm="0">
                                          <p:val>
                                            <p:fltVal val="0"/>
                                          </p:val>
                                        </p:tav>
                                        <p:tav tm="100000">
                                          <p:val>
                                            <p:strVal val="#ppt_h"/>
                                          </p:val>
                                        </p:tav>
                                      </p:tavLst>
                                    </p:anim>
                                    <p:animEffect transition="in" filter="fade">
                                      <p:cBhvr>
                                        <p:cTn id="29" dur="10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1000" fill="hold"/>
                                        <p:tgtEl>
                                          <p:spTgt spid="18"/>
                                        </p:tgtEl>
                                        <p:attrNameLst>
                                          <p:attrName>ppt_w</p:attrName>
                                        </p:attrNameLst>
                                      </p:cBhvr>
                                      <p:tavLst>
                                        <p:tav tm="0">
                                          <p:val>
                                            <p:fltVal val="0"/>
                                          </p:val>
                                        </p:tav>
                                        <p:tav tm="100000">
                                          <p:val>
                                            <p:strVal val="#ppt_w"/>
                                          </p:val>
                                        </p:tav>
                                      </p:tavLst>
                                    </p:anim>
                                    <p:anim calcmode="lin" valueType="num">
                                      <p:cBhvr>
                                        <p:cTn id="38" dur="1000" fill="hold"/>
                                        <p:tgtEl>
                                          <p:spTgt spid="18"/>
                                        </p:tgtEl>
                                        <p:attrNameLst>
                                          <p:attrName>ppt_h</p:attrName>
                                        </p:attrNameLst>
                                      </p:cBhvr>
                                      <p:tavLst>
                                        <p:tav tm="0">
                                          <p:val>
                                            <p:fltVal val="0"/>
                                          </p:val>
                                        </p:tav>
                                        <p:tav tm="100000">
                                          <p:val>
                                            <p:strVal val="#ppt_h"/>
                                          </p:val>
                                        </p:tav>
                                      </p:tavLst>
                                    </p:anim>
                                    <p:animEffect transition="in" filter="fade">
                                      <p:cBhvr>
                                        <p:cTn id="39" dur="100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1000" fill="hold"/>
                                        <p:tgtEl>
                                          <p:spTgt spid="20"/>
                                        </p:tgtEl>
                                        <p:attrNameLst>
                                          <p:attrName>ppt_w</p:attrName>
                                        </p:attrNameLst>
                                      </p:cBhvr>
                                      <p:tavLst>
                                        <p:tav tm="0">
                                          <p:val>
                                            <p:fltVal val="0"/>
                                          </p:val>
                                        </p:tav>
                                        <p:tav tm="100000">
                                          <p:val>
                                            <p:strVal val="#ppt_w"/>
                                          </p:val>
                                        </p:tav>
                                      </p:tavLst>
                                    </p:anim>
                                    <p:anim calcmode="lin" valueType="num">
                                      <p:cBhvr>
                                        <p:cTn id="48" dur="1000" fill="hold"/>
                                        <p:tgtEl>
                                          <p:spTgt spid="20"/>
                                        </p:tgtEl>
                                        <p:attrNameLst>
                                          <p:attrName>ppt_h</p:attrName>
                                        </p:attrNameLst>
                                      </p:cBhvr>
                                      <p:tavLst>
                                        <p:tav tm="0">
                                          <p:val>
                                            <p:fltVal val="0"/>
                                          </p:val>
                                        </p:tav>
                                        <p:tav tm="100000">
                                          <p:val>
                                            <p:strVal val="#ppt_h"/>
                                          </p:val>
                                        </p:tav>
                                      </p:tavLst>
                                    </p:anim>
                                    <p:animEffect transition="in" filter="fade">
                                      <p:cBhvr>
                                        <p:cTn id="49" dur="10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10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p:cTn id="57" dur="1000" fill="hold"/>
                                        <p:tgtEl>
                                          <p:spTgt spid="25"/>
                                        </p:tgtEl>
                                        <p:attrNameLst>
                                          <p:attrName>ppt_w</p:attrName>
                                        </p:attrNameLst>
                                      </p:cBhvr>
                                      <p:tavLst>
                                        <p:tav tm="0">
                                          <p:val>
                                            <p:fltVal val="0"/>
                                          </p:val>
                                        </p:tav>
                                        <p:tav tm="100000">
                                          <p:val>
                                            <p:strVal val="#ppt_w"/>
                                          </p:val>
                                        </p:tav>
                                      </p:tavLst>
                                    </p:anim>
                                    <p:anim calcmode="lin" valueType="num">
                                      <p:cBhvr>
                                        <p:cTn id="58" dur="1000" fill="hold"/>
                                        <p:tgtEl>
                                          <p:spTgt spid="25"/>
                                        </p:tgtEl>
                                        <p:attrNameLst>
                                          <p:attrName>ppt_h</p:attrName>
                                        </p:attrNameLst>
                                      </p:cBhvr>
                                      <p:tavLst>
                                        <p:tav tm="0">
                                          <p:val>
                                            <p:fltVal val="0"/>
                                          </p:val>
                                        </p:tav>
                                        <p:tav tm="100000">
                                          <p:val>
                                            <p:strVal val="#ppt_h"/>
                                          </p:val>
                                        </p:tav>
                                      </p:tavLst>
                                    </p:anim>
                                    <p:animEffect transition="in" filter="fade">
                                      <p:cBhvr>
                                        <p:cTn id="59" dur="1000"/>
                                        <p:tgtEl>
                                          <p:spTgt spid="25"/>
                                        </p:tgtEl>
                                      </p:cBhvr>
                                    </p:animEffect>
                                  </p:childTnLst>
                                </p:cTn>
                              </p:par>
                              <p:par>
                                <p:cTn id="60" presetID="10" presetClass="exit" presetSubtype="0" fill="hold" grpId="1" nodeType="withEffect">
                                  <p:stCondLst>
                                    <p:cond delay="0"/>
                                  </p:stCondLst>
                                  <p:childTnLst>
                                    <p:animEffect transition="out" filter="fade">
                                      <p:cBhvr>
                                        <p:cTn id="61" dur="1000"/>
                                        <p:tgtEl>
                                          <p:spTgt spid="21"/>
                                        </p:tgtEl>
                                      </p:cBhvr>
                                    </p:animEffect>
                                    <p:set>
                                      <p:cBhvr>
                                        <p:cTn id="62" dur="1" fill="hold">
                                          <p:stCondLst>
                                            <p:cond delay="999"/>
                                          </p:stCondLst>
                                        </p:cTn>
                                        <p:tgtEl>
                                          <p:spTgt spid="21"/>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000"/>
                                        <p:tgtEl>
                                          <p:spTgt spid="13"/>
                                        </p:tgtEl>
                                      </p:cBhvr>
                                    </p:animEffect>
                                    <p:set>
                                      <p:cBhvr>
                                        <p:cTn id="65" dur="1" fill="hold">
                                          <p:stCondLst>
                                            <p:cond delay="999"/>
                                          </p:stCondLst>
                                        </p:cTn>
                                        <p:tgtEl>
                                          <p:spTgt spid="13"/>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1000"/>
                                        <p:tgtEl>
                                          <p:spTgt spid="17"/>
                                        </p:tgtEl>
                                      </p:cBhvr>
                                    </p:animEffect>
                                    <p:set>
                                      <p:cBhvr>
                                        <p:cTn id="68" dur="1" fill="hold">
                                          <p:stCondLst>
                                            <p:cond delay="999"/>
                                          </p:stCondLst>
                                        </p:cTn>
                                        <p:tgtEl>
                                          <p:spTgt spid="17"/>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1000"/>
                                        <p:tgtEl>
                                          <p:spTgt spid="15"/>
                                        </p:tgtEl>
                                      </p:cBhvr>
                                    </p:animEffect>
                                    <p:set>
                                      <p:cBhvr>
                                        <p:cTn id="71" dur="1" fill="hold">
                                          <p:stCondLst>
                                            <p:cond delay="999"/>
                                          </p:stCondLst>
                                        </p:cTn>
                                        <p:tgtEl>
                                          <p:spTgt spid="15"/>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000"/>
                                        <p:tgtEl>
                                          <p:spTgt spid="19"/>
                                        </p:tgtEl>
                                      </p:cBhvr>
                                    </p:animEffect>
                                    <p:set>
                                      <p:cBhvr>
                                        <p:cTn id="74" dur="1" fill="hold">
                                          <p:stCondLst>
                                            <p:cond delay="999"/>
                                          </p:stCondLst>
                                        </p:cTn>
                                        <p:tgtEl>
                                          <p:spTgt spid="19"/>
                                        </p:tgtEl>
                                        <p:attrNameLst>
                                          <p:attrName>style.visibility</p:attrName>
                                        </p:attrNameLst>
                                      </p:cBhvr>
                                      <p:to>
                                        <p:strVal val="hidden"/>
                                      </p:to>
                                    </p:set>
                                  </p:childTnLst>
                                </p:cTn>
                              </p:par>
                            </p:childTnLst>
                          </p:cTn>
                        </p:par>
                        <p:par>
                          <p:cTn id="75" fill="hold">
                            <p:stCondLst>
                              <p:cond delay="1000"/>
                            </p:stCondLst>
                            <p:childTnLst>
                              <p:par>
                                <p:cTn id="76" presetID="22" presetClass="entr" presetSubtype="8"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wipe(left)">
                                      <p:cBhvr>
                                        <p:cTn id="78" dur="1000"/>
                                        <p:tgtEl>
                                          <p:spTgt spid="22"/>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mph" presetSubtype="2" fill="hold" nodeType="clickEffect">
                                  <p:stCondLst>
                                    <p:cond delay="0"/>
                                  </p:stCondLst>
                                  <p:childTnLst>
                                    <p:animClr clrSpc="rgb">
                                      <p:cBhvr>
                                        <p:cTn id="82" dur="1000" fill="hold"/>
                                        <p:tgtEl>
                                          <p:spTgt spid="22"/>
                                        </p:tgtEl>
                                        <p:attrNameLst>
                                          <p:attrName>fillcolor</p:attrName>
                                        </p:attrNameLst>
                                      </p:cBhvr>
                                      <p:to>
                                        <a:srgbClr val="FFFF00"/>
                                      </p:to>
                                    </p:animClr>
                                    <p:set>
                                      <p:cBhvr>
                                        <p:cTn id="83" dur="1000" fill="hold"/>
                                        <p:tgtEl>
                                          <p:spTgt spid="22"/>
                                        </p:tgtEl>
                                        <p:attrNameLst>
                                          <p:attrName>fill.type</p:attrName>
                                        </p:attrNameLst>
                                      </p:cBhvr>
                                      <p:to>
                                        <p:strVal val="solid"/>
                                      </p:to>
                                    </p:set>
                                    <p:set>
                                      <p:cBhvr>
                                        <p:cTn id="84" dur="1000" fill="hold"/>
                                        <p:tgtEl>
                                          <p:spTgt spid="22"/>
                                        </p:tgtEl>
                                        <p:attrNameLst>
                                          <p:attrName>fill.on</p:attrName>
                                        </p:attrNameLst>
                                      </p:cBhvr>
                                      <p:to>
                                        <p:strVal val="true"/>
                                      </p:to>
                                    </p:set>
                                  </p:childTnLst>
                                </p:cTn>
                              </p:par>
                            </p:childTnLst>
                          </p:cTn>
                        </p:par>
                        <p:par>
                          <p:cTn id="85" fill="hold">
                            <p:stCondLst>
                              <p:cond delay="1000"/>
                            </p:stCondLst>
                            <p:childTnLst>
                              <p:par>
                                <p:cTn id="86" presetID="53" presetClass="entr" presetSubtype="0" fill="hold" grpId="0" nodeType="afterEffect">
                                  <p:stCondLst>
                                    <p:cond delay="0"/>
                                  </p:stCondLst>
                                  <p:childTnLst>
                                    <p:set>
                                      <p:cBhvr>
                                        <p:cTn id="87" dur="1" fill="hold">
                                          <p:stCondLst>
                                            <p:cond delay="0"/>
                                          </p:stCondLst>
                                        </p:cTn>
                                        <p:tgtEl>
                                          <p:spTgt spid="23"/>
                                        </p:tgtEl>
                                        <p:attrNameLst>
                                          <p:attrName>style.visibility</p:attrName>
                                        </p:attrNameLst>
                                      </p:cBhvr>
                                      <p:to>
                                        <p:strVal val="visible"/>
                                      </p:to>
                                    </p:set>
                                    <p:anim calcmode="lin" valueType="num">
                                      <p:cBhvr>
                                        <p:cTn id="88" dur="1000" fill="hold"/>
                                        <p:tgtEl>
                                          <p:spTgt spid="23"/>
                                        </p:tgtEl>
                                        <p:attrNameLst>
                                          <p:attrName>ppt_w</p:attrName>
                                        </p:attrNameLst>
                                      </p:cBhvr>
                                      <p:tavLst>
                                        <p:tav tm="0">
                                          <p:val>
                                            <p:fltVal val="0"/>
                                          </p:val>
                                        </p:tav>
                                        <p:tav tm="100000">
                                          <p:val>
                                            <p:strVal val="#ppt_w"/>
                                          </p:val>
                                        </p:tav>
                                      </p:tavLst>
                                    </p:anim>
                                    <p:anim calcmode="lin" valueType="num">
                                      <p:cBhvr>
                                        <p:cTn id="89" dur="1000" fill="hold"/>
                                        <p:tgtEl>
                                          <p:spTgt spid="23"/>
                                        </p:tgtEl>
                                        <p:attrNameLst>
                                          <p:attrName>ppt_h</p:attrName>
                                        </p:attrNameLst>
                                      </p:cBhvr>
                                      <p:tavLst>
                                        <p:tav tm="0">
                                          <p:val>
                                            <p:fltVal val="0"/>
                                          </p:val>
                                        </p:tav>
                                        <p:tav tm="100000">
                                          <p:val>
                                            <p:strVal val="#ppt_h"/>
                                          </p:val>
                                        </p:tav>
                                      </p:tavLst>
                                    </p:anim>
                                    <p:animEffect transition="in" filter="fade">
                                      <p:cBhvr>
                                        <p:cTn id="9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6" grpId="0" animBg="1"/>
      <p:bldP spid="12" grpId="0" animBg="1"/>
      <p:bldP spid="13" grpId="0"/>
      <p:bldP spid="13" grpId="1"/>
      <p:bldP spid="14" grpId="0" animBg="1"/>
      <p:bldP spid="15" grpId="0"/>
      <p:bldP spid="15" grpId="1"/>
      <p:bldP spid="17" grpId="0"/>
      <p:bldP spid="17" grpId="1"/>
      <p:bldP spid="18" grpId="0" animBg="1"/>
      <p:bldP spid="19" grpId="0"/>
      <p:bldP spid="19" grpId="1"/>
      <p:bldP spid="20" grpId="0" animBg="1"/>
      <p:bldP spid="21" grpId="0"/>
      <p:bldP spid="21" grpId="1"/>
      <p:bldP spid="22" grpId="0" animBg="1"/>
      <p:bldP spid="23" grpId="0" animBg="1"/>
    </p:bldLst>
  </p:timing>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4690" name="Picture 2" descr="https://upload.wikimedia.org/wikipedia/en/thumb/3/35/Choctaw-Nation-Divided.png/375px-Choctaw-Nation-Divided.png"/>
          <p:cNvPicPr>
            <a:picLocks noChangeAspect="1" noChangeArrowheads="1"/>
          </p:cNvPicPr>
          <p:nvPr/>
        </p:nvPicPr>
        <p:blipFill>
          <a:blip r:embed="rId2"/>
          <a:srcRect/>
          <a:stretch>
            <a:fillRect/>
          </a:stretch>
        </p:blipFill>
        <p:spPr bwMode="auto">
          <a:xfrm>
            <a:off x="1219200" y="1447800"/>
            <a:ext cx="7168990" cy="5410200"/>
          </a:xfrm>
          <a:prstGeom prst="rect">
            <a:avLst/>
          </a:prstGeom>
          <a:noFill/>
        </p:spPr>
      </p:pic>
      <p:sp>
        <p:nvSpPr>
          <p:cNvPr id="3" name="Rectangle 2"/>
          <p:cNvSpPr/>
          <p:nvPr/>
        </p:nvSpPr>
        <p:spPr>
          <a:xfrm>
            <a:off x="0" y="0"/>
            <a:ext cx="9144000" cy="646331"/>
          </a:xfrm>
          <a:prstGeom prst="rect">
            <a:avLst/>
          </a:prstGeom>
        </p:spPr>
        <p:txBody>
          <a:bodyPr wrap="square">
            <a:spAutoFit/>
          </a:bodyPr>
          <a:lstStyle/>
          <a:p>
            <a:r>
              <a:rPr lang="en-US" dirty="0" smtClean="0">
                <a:hlinkClick r:id="rId3"/>
              </a:rPr>
              <a:t>https://en.wikipedia.org/wiki/List_of_Choctaw_treaties</a:t>
            </a:r>
            <a:endParaRPr lang="en-US" dirty="0" smtClean="0"/>
          </a:p>
          <a:p>
            <a:endParaRPr lang="en-US" dirty="0"/>
          </a:p>
        </p:txBody>
      </p:sp>
      <p:sp>
        <p:nvSpPr>
          <p:cNvPr id="4" name="Rectangle 3"/>
          <p:cNvSpPr/>
          <p:nvPr/>
        </p:nvSpPr>
        <p:spPr>
          <a:xfrm>
            <a:off x="304800" y="609600"/>
            <a:ext cx="1166923" cy="369332"/>
          </a:xfrm>
          <a:prstGeom prst="rect">
            <a:avLst/>
          </a:prstGeom>
        </p:spPr>
        <p:txBody>
          <a:bodyPr wrap="none">
            <a:spAutoFit/>
          </a:bodyPr>
          <a:lstStyle/>
          <a:p>
            <a:r>
              <a:rPr lang="en-US" b="1" dirty="0" smtClean="0"/>
              <a:t>CHOCTAW</a:t>
            </a:r>
            <a:endParaRPr lang="en-US" dirty="0"/>
          </a:p>
        </p:txBody>
      </p:sp>
      <p:sp>
        <p:nvSpPr>
          <p:cNvPr id="5" name="TextBox 4"/>
          <p:cNvSpPr txBox="1"/>
          <p:nvPr/>
        </p:nvSpPr>
        <p:spPr>
          <a:xfrm>
            <a:off x="3810000" y="2590800"/>
            <a:ext cx="755335" cy="2123658"/>
          </a:xfrm>
          <a:prstGeom prst="rect">
            <a:avLst/>
          </a:prstGeom>
          <a:noFill/>
        </p:spPr>
        <p:txBody>
          <a:bodyPr wrap="none" rtlCol="0">
            <a:spAutoFit/>
          </a:bodyPr>
          <a:lstStyle/>
          <a:p>
            <a:r>
              <a:rPr lang="en-US" sz="2200" dirty="0" smtClean="0"/>
              <a:t>1830</a:t>
            </a:r>
          </a:p>
          <a:p>
            <a:r>
              <a:rPr lang="en-US" sz="2200" dirty="0" smtClean="0"/>
              <a:t>1820</a:t>
            </a:r>
          </a:p>
          <a:p>
            <a:r>
              <a:rPr lang="en-US" sz="2200" dirty="0" smtClean="0"/>
              <a:t>1816</a:t>
            </a:r>
          </a:p>
          <a:p>
            <a:r>
              <a:rPr lang="en-US" sz="2200" dirty="0" smtClean="0"/>
              <a:t>1805</a:t>
            </a:r>
          </a:p>
          <a:p>
            <a:r>
              <a:rPr lang="en-US" sz="2200" dirty="0" smtClean="0"/>
              <a:t>1803</a:t>
            </a:r>
          </a:p>
          <a:p>
            <a:r>
              <a:rPr lang="en-US" sz="2200" dirty="0" smtClean="0"/>
              <a:t>1801</a:t>
            </a:r>
            <a:endParaRPr lang="en-US" sz="2200" dirty="0"/>
          </a:p>
        </p:txBody>
      </p:sp>
    </p:spTree>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80540" y="751840"/>
            <a:ext cx="5731649" cy="6037580"/>
            <a:chOff x="1780540" y="751840"/>
            <a:chExt cx="5731649" cy="6037580"/>
          </a:xfrm>
        </p:grpSpPr>
        <p:grpSp>
          <p:nvGrpSpPr>
            <p:cNvPr id="28" name="Group 8"/>
            <p:cNvGrpSpPr>
              <a:grpSpLocks noChangeAspect="1"/>
            </p:cNvGrpSpPr>
            <p:nvPr/>
          </p:nvGrpSpPr>
          <p:grpSpPr>
            <a:xfrm>
              <a:off x="1828800" y="838200"/>
              <a:ext cx="5642043" cy="5943606"/>
              <a:chOff x="2514600" y="1440178"/>
              <a:chExt cx="4419600" cy="4655822"/>
            </a:xfrm>
          </p:grpSpPr>
          <p:grpSp>
            <p:nvGrpSpPr>
              <p:cNvPr id="48" name="Group 4"/>
              <p:cNvGrpSpPr/>
              <p:nvPr/>
            </p:nvGrpSpPr>
            <p:grpSpPr>
              <a:xfrm>
                <a:off x="2514600" y="1447800"/>
                <a:ext cx="4419600" cy="4648200"/>
                <a:chOff x="2514600" y="1447800"/>
                <a:chExt cx="4419600" cy="4648200"/>
              </a:xfrm>
            </p:grpSpPr>
            <p:pic>
              <p:nvPicPr>
                <p:cNvPr id="52" name="Picture 2" descr="https://upload.wikimedia.org/wikipedia/en/thumb/3/35/Choctaw-Nation-Divided.png/375px-Choctaw-Nation-Divided.png"/>
                <p:cNvPicPr>
                  <a:picLocks noChangeAspect="1" noChangeArrowheads="1"/>
                </p:cNvPicPr>
                <p:nvPr/>
              </p:nvPicPr>
              <p:blipFill>
                <a:blip r:embed="rId2"/>
                <a:srcRect l="38265" r="87" b="14084"/>
                <a:stretch>
                  <a:fillRect/>
                </a:stretch>
              </p:blipFill>
              <p:spPr bwMode="auto">
                <a:xfrm>
                  <a:off x="2514600" y="1447800"/>
                  <a:ext cx="4419600" cy="4648200"/>
                </a:xfrm>
                <a:prstGeom prst="rect">
                  <a:avLst/>
                </a:prstGeom>
                <a:noFill/>
                <a:ln w="50800">
                  <a:solidFill>
                    <a:schemeClr val="tx1"/>
                  </a:solidFill>
                </a:ln>
              </p:spPr>
            </p:pic>
            <p:sp>
              <p:nvSpPr>
                <p:cNvPr id="53" name="Rectangle 2"/>
                <p:cNvSpPr/>
                <p:nvPr/>
              </p:nvSpPr>
              <p:spPr>
                <a:xfrm>
                  <a:off x="2514600" y="1447800"/>
                  <a:ext cx="6858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Freeform 48"/>
              <p:cNvSpPr/>
              <p:nvPr/>
            </p:nvSpPr>
            <p:spPr>
              <a:xfrm>
                <a:off x="3255544" y="1443911"/>
                <a:ext cx="2754095" cy="1776807"/>
              </a:xfrm>
              <a:custGeom>
                <a:avLst/>
                <a:gdLst>
                  <a:gd name="connsiteX0" fmla="*/ 363220 w 2776220"/>
                  <a:gd name="connsiteY0" fmla="*/ 213360 h 1861820"/>
                  <a:gd name="connsiteX1" fmla="*/ 1811020 w 2776220"/>
                  <a:gd name="connsiteY1" fmla="*/ 1584960 h 1861820"/>
                  <a:gd name="connsiteX2" fmla="*/ 1963420 w 2776220"/>
                  <a:gd name="connsiteY2" fmla="*/ 1737360 h 1861820"/>
                  <a:gd name="connsiteX3" fmla="*/ 2176780 w 2776220"/>
                  <a:gd name="connsiteY3" fmla="*/ 1752600 h 1861820"/>
                  <a:gd name="connsiteX4" fmla="*/ 2252980 w 2776220"/>
                  <a:gd name="connsiteY4" fmla="*/ 1737360 h 1861820"/>
                  <a:gd name="connsiteX5" fmla="*/ 2313940 w 2776220"/>
                  <a:gd name="connsiteY5" fmla="*/ 1615440 h 1861820"/>
                  <a:gd name="connsiteX6" fmla="*/ 2466340 w 2776220"/>
                  <a:gd name="connsiteY6" fmla="*/ 259080 h 1861820"/>
                  <a:gd name="connsiteX7" fmla="*/ 2420620 w 2776220"/>
                  <a:gd name="connsiteY7" fmla="*/ 60960 h 1861820"/>
                  <a:gd name="connsiteX8" fmla="*/ 332740 w 2776220"/>
                  <a:gd name="connsiteY8" fmla="*/ 106680 h 1861820"/>
                  <a:gd name="connsiteX9" fmla="*/ 424180 w 2776220"/>
                  <a:gd name="connsiteY9" fmla="*/ 259080 h 1861820"/>
                  <a:gd name="connsiteX10" fmla="*/ 424180 w 2776220"/>
                  <a:gd name="connsiteY10" fmla="*/ 259080 h 1861820"/>
                  <a:gd name="connsiteX11" fmla="*/ 424180 w 2776220"/>
                  <a:gd name="connsiteY11" fmla="*/ 259080 h 1861820"/>
                  <a:gd name="connsiteX0" fmla="*/ 363220 w 2776220"/>
                  <a:gd name="connsiteY0" fmla="*/ 213360 h 1861820"/>
                  <a:gd name="connsiteX1" fmla="*/ 1811020 w 2776220"/>
                  <a:gd name="connsiteY1" fmla="*/ 1584960 h 1861820"/>
                  <a:gd name="connsiteX2" fmla="*/ 1963420 w 2776220"/>
                  <a:gd name="connsiteY2" fmla="*/ 1737360 h 1861820"/>
                  <a:gd name="connsiteX3" fmla="*/ 2176780 w 2776220"/>
                  <a:gd name="connsiteY3" fmla="*/ 1752600 h 1861820"/>
                  <a:gd name="connsiteX4" fmla="*/ 2252980 w 2776220"/>
                  <a:gd name="connsiteY4" fmla="*/ 1737360 h 1861820"/>
                  <a:gd name="connsiteX5" fmla="*/ 2313940 w 2776220"/>
                  <a:gd name="connsiteY5" fmla="*/ 1615440 h 1861820"/>
                  <a:gd name="connsiteX6" fmla="*/ 2466340 w 2776220"/>
                  <a:gd name="connsiteY6" fmla="*/ 259080 h 1861820"/>
                  <a:gd name="connsiteX7" fmla="*/ 2420620 w 2776220"/>
                  <a:gd name="connsiteY7" fmla="*/ 60960 h 1861820"/>
                  <a:gd name="connsiteX8" fmla="*/ 332740 w 2776220"/>
                  <a:gd name="connsiteY8" fmla="*/ 106680 h 1861820"/>
                  <a:gd name="connsiteX9" fmla="*/ 424180 w 2776220"/>
                  <a:gd name="connsiteY9" fmla="*/ 259080 h 1861820"/>
                  <a:gd name="connsiteX10" fmla="*/ 424180 w 2776220"/>
                  <a:gd name="connsiteY10" fmla="*/ 259080 h 1861820"/>
                  <a:gd name="connsiteX11" fmla="*/ 424180 w 2776220"/>
                  <a:gd name="connsiteY11" fmla="*/ 259080 h 1861820"/>
                  <a:gd name="connsiteX12" fmla="*/ 363220 w 2776220"/>
                  <a:gd name="connsiteY12" fmla="*/ 213360 h 1861820"/>
                  <a:gd name="connsiteX0" fmla="*/ 424180 w 2776220"/>
                  <a:gd name="connsiteY0" fmla="*/ 259080 h 1861820"/>
                  <a:gd name="connsiteX1" fmla="*/ 1811020 w 2776220"/>
                  <a:gd name="connsiteY1" fmla="*/ 1584960 h 1861820"/>
                  <a:gd name="connsiteX2" fmla="*/ 1963420 w 2776220"/>
                  <a:gd name="connsiteY2" fmla="*/ 1737360 h 1861820"/>
                  <a:gd name="connsiteX3" fmla="*/ 2176780 w 2776220"/>
                  <a:gd name="connsiteY3" fmla="*/ 1752600 h 1861820"/>
                  <a:gd name="connsiteX4" fmla="*/ 2252980 w 2776220"/>
                  <a:gd name="connsiteY4" fmla="*/ 1737360 h 1861820"/>
                  <a:gd name="connsiteX5" fmla="*/ 2313940 w 2776220"/>
                  <a:gd name="connsiteY5" fmla="*/ 1615440 h 1861820"/>
                  <a:gd name="connsiteX6" fmla="*/ 2466340 w 2776220"/>
                  <a:gd name="connsiteY6" fmla="*/ 259080 h 1861820"/>
                  <a:gd name="connsiteX7" fmla="*/ 2420620 w 2776220"/>
                  <a:gd name="connsiteY7" fmla="*/ 60960 h 1861820"/>
                  <a:gd name="connsiteX8" fmla="*/ 332740 w 2776220"/>
                  <a:gd name="connsiteY8" fmla="*/ 106680 h 1861820"/>
                  <a:gd name="connsiteX9" fmla="*/ 424180 w 2776220"/>
                  <a:gd name="connsiteY9" fmla="*/ 259080 h 1861820"/>
                  <a:gd name="connsiteX10" fmla="*/ 424180 w 2776220"/>
                  <a:gd name="connsiteY10" fmla="*/ 259080 h 1861820"/>
                  <a:gd name="connsiteX11" fmla="*/ 424180 w 2776220"/>
                  <a:gd name="connsiteY11" fmla="*/ 259080 h 1861820"/>
                  <a:gd name="connsiteX0" fmla="*/ 424180 w 2484120"/>
                  <a:gd name="connsiteY0" fmla="*/ 259080 h 1861820"/>
                  <a:gd name="connsiteX1" fmla="*/ 1811020 w 2484120"/>
                  <a:gd name="connsiteY1" fmla="*/ 1584960 h 1861820"/>
                  <a:gd name="connsiteX2" fmla="*/ 1963420 w 2484120"/>
                  <a:gd name="connsiteY2" fmla="*/ 1737360 h 1861820"/>
                  <a:gd name="connsiteX3" fmla="*/ 2176780 w 2484120"/>
                  <a:gd name="connsiteY3" fmla="*/ 1752600 h 1861820"/>
                  <a:gd name="connsiteX4" fmla="*/ 2252980 w 2484120"/>
                  <a:gd name="connsiteY4" fmla="*/ 1737360 h 1861820"/>
                  <a:gd name="connsiteX5" fmla="*/ 2313940 w 2484120"/>
                  <a:gd name="connsiteY5" fmla="*/ 1615440 h 1861820"/>
                  <a:gd name="connsiteX6" fmla="*/ 2466340 w 2484120"/>
                  <a:gd name="connsiteY6" fmla="*/ 259080 h 1861820"/>
                  <a:gd name="connsiteX7" fmla="*/ 2420620 w 2484120"/>
                  <a:gd name="connsiteY7" fmla="*/ 60960 h 1861820"/>
                  <a:gd name="connsiteX8" fmla="*/ 332740 w 2484120"/>
                  <a:gd name="connsiteY8" fmla="*/ 106680 h 1861820"/>
                  <a:gd name="connsiteX9" fmla="*/ 424180 w 2484120"/>
                  <a:gd name="connsiteY9" fmla="*/ 259080 h 1861820"/>
                  <a:gd name="connsiteX10" fmla="*/ 424180 w 2484120"/>
                  <a:gd name="connsiteY10" fmla="*/ 259080 h 1861820"/>
                  <a:gd name="connsiteX11" fmla="*/ 424180 w 2484120"/>
                  <a:gd name="connsiteY11" fmla="*/ 259080 h 1861820"/>
                  <a:gd name="connsiteX0" fmla="*/ 424180 w 2578100"/>
                  <a:gd name="connsiteY0" fmla="*/ 223520 h 1803400"/>
                  <a:gd name="connsiteX1" fmla="*/ 1811020 w 2578100"/>
                  <a:gd name="connsiteY1" fmla="*/ 1549400 h 1803400"/>
                  <a:gd name="connsiteX2" fmla="*/ 1963420 w 2578100"/>
                  <a:gd name="connsiteY2" fmla="*/ 1701800 h 1803400"/>
                  <a:gd name="connsiteX3" fmla="*/ 2176780 w 2578100"/>
                  <a:gd name="connsiteY3" fmla="*/ 1717040 h 1803400"/>
                  <a:gd name="connsiteX4" fmla="*/ 2252980 w 2578100"/>
                  <a:gd name="connsiteY4" fmla="*/ 1701800 h 1803400"/>
                  <a:gd name="connsiteX5" fmla="*/ 2542540 w 2578100"/>
                  <a:gd name="connsiteY5" fmla="*/ 1198880 h 1803400"/>
                  <a:gd name="connsiteX6" fmla="*/ 2466340 w 2578100"/>
                  <a:gd name="connsiteY6" fmla="*/ 223520 h 1803400"/>
                  <a:gd name="connsiteX7" fmla="*/ 2420620 w 2578100"/>
                  <a:gd name="connsiteY7" fmla="*/ 25400 h 1803400"/>
                  <a:gd name="connsiteX8" fmla="*/ 332740 w 2578100"/>
                  <a:gd name="connsiteY8" fmla="*/ 71120 h 1803400"/>
                  <a:gd name="connsiteX9" fmla="*/ 424180 w 2578100"/>
                  <a:gd name="connsiteY9" fmla="*/ 223520 h 1803400"/>
                  <a:gd name="connsiteX10" fmla="*/ 424180 w 2578100"/>
                  <a:gd name="connsiteY10" fmla="*/ 223520 h 1803400"/>
                  <a:gd name="connsiteX11" fmla="*/ 424180 w 2578100"/>
                  <a:gd name="connsiteY11" fmla="*/ 223520 h 1803400"/>
                  <a:gd name="connsiteX0" fmla="*/ 424180 w 2578100"/>
                  <a:gd name="connsiteY0" fmla="*/ 198120 h 1778000"/>
                  <a:gd name="connsiteX1" fmla="*/ 1811020 w 2578100"/>
                  <a:gd name="connsiteY1" fmla="*/ 1524000 h 1778000"/>
                  <a:gd name="connsiteX2" fmla="*/ 1963420 w 2578100"/>
                  <a:gd name="connsiteY2" fmla="*/ 1676400 h 1778000"/>
                  <a:gd name="connsiteX3" fmla="*/ 2176780 w 2578100"/>
                  <a:gd name="connsiteY3" fmla="*/ 1691640 h 1778000"/>
                  <a:gd name="connsiteX4" fmla="*/ 2252980 w 2578100"/>
                  <a:gd name="connsiteY4" fmla="*/ 1676400 h 1778000"/>
                  <a:gd name="connsiteX5" fmla="*/ 2542540 w 2578100"/>
                  <a:gd name="connsiteY5" fmla="*/ 1173480 h 1778000"/>
                  <a:gd name="connsiteX6" fmla="*/ 2466340 w 2578100"/>
                  <a:gd name="connsiteY6" fmla="*/ 198120 h 1778000"/>
                  <a:gd name="connsiteX7" fmla="*/ 2420620 w 2578100"/>
                  <a:gd name="connsiteY7" fmla="*/ 0 h 1778000"/>
                  <a:gd name="connsiteX8" fmla="*/ 332740 w 2578100"/>
                  <a:gd name="connsiteY8" fmla="*/ 45720 h 1778000"/>
                  <a:gd name="connsiteX9" fmla="*/ 424180 w 2578100"/>
                  <a:gd name="connsiteY9" fmla="*/ 198120 h 1778000"/>
                  <a:gd name="connsiteX10" fmla="*/ 424180 w 2578100"/>
                  <a:gd name="connsiteY10" fmla="*/ 198120 h 1778000"/>
                  <a:gd name="connsiteX11" fmla="*/ 424180 w 2578100"/>
                  <a:gd name="connsiteY11" fmla="*/ 198120 h 1778000"/>
                  <a:gd name="connsiteX0" fmla="*/ 424180 w 2578100"/>
                  <a:gd name="connsiteY0" fmla="*/ 198120 h 1778000"/>
                  <a:gd name="connsiteX1" fmla="*/ 1811020 w 2578100"/>
                  <a:gd name="connsiteY1" fmla="*/ 1524000 h 1778000"/>
                  <a:gd name="connsiteX2" fmla="*/ 1963420 w 2578100"/>
                  <a:gd name="connsiteY2" fmla="*/ 1676400 h 1778000"/>
                  <a:gd name="connsiteX3" fmla="*/ 2176780 w 2578100"/>
                  <a:gd name="connsiteY3" fmla="*/ 1691640 h 1778000"/>
                  <a:gd name="connsiteX4" fmla="*/ 2252980 w 2578100"/>
                  <a:gd name="connsiteY4" fmla="*/ 1676400 h 1778000"/>
                  <a:gd name="connsiteX5" fmla="*/ 2542540 w 2578100"/>
                  <a:gd name="connsiteY5" fmla="*/ 1173480 h 1778000"/>
                  <a:gd name="connsiteX6" fmla="*/ 2466340 w 2578100"/>
                  <a:gd name="connsiteY6" fmla="*/ 198120 h 1778000"/>
                  <a:gd name="connsiteX7" fmla="*/ 2420620 w 2578100"/>
                  <a:gd name="connsiteY7" fmla="*/ 0 h 1778000"/>
                  <a:gd name="connsiteX8" fmla="*/ 332740 w 2578100"/>
                  <a:gd name="connsiteY8" fmla="*/ 45720 h 1778000"/>
                  <a:gd name="connsiteX9" fmla="*/ 424180 w 2578100"/>
                  <a:gd name="connsiteY9" fmla="*/ 198120 h 1778000"/>
                  <a:gd name="connsiteX10" fmla="*/ 424180 w 2578100"/>
                  <a:gd name="connsiteY10" fmla="*/ 198120 h 1778000"/>
                  <a:gd name="connsiteX11" fmla="*/ 424180 w 2578100"/>
                  <a:gd name="connsiteY11" fmla="*/ 198120 h 1778000"/>
                  <a:gd name="connsiteX0" fmla="*/ 424180 w 2578100"/>
                  <a:gd name="connsiteY0" fmla="*/ 200660 h 1780540"/>
                  <a:gd name="connsiteX1" fmla="*/ 1811020 w 2578100"/>
                  <a:gd name="connsiteY1" fmla="*/ 1526540 h 1780540"/>
                  <a:gd name="connsiteX2" fmla="*/ 1963420 w 2578100"/>
                  <a:gd name="connsiteY2" fmla="*/ 1678940 h 1780540"/>
                  <a:gd name="connsiteX3" fmla="*/ 2176780 w 2578100"/>
                  <a:gd name="connsiteY3" fmla="*/ 1694180 h 1780540"/>
                  <a:gd name="connsiteX4" fmla="*/ 2252980 w 2578100"/>
                  <a:gd name="connsiteY4" fmla="*/ 1678940 h 1780540"/>
                  <a:gd name="connsiteX5" fmla="*/ 2542540 w 2578100"/>
                  <a:gd name="connsiteY5" fmla="*/ 1176020 h 1780540"/>
                  <a:gd name="connsiteX6" fmla="*/ 2466340 w 2578100"/>
                  <a:gd name="connsiteY6" fmla="*/ 200660 h 1780540"/>
                  <a:gd name="connsiteX7" fmla="*/ 2420620 w 2578100"/>
                  <a:gd name="connsiteY7" fmla="*/ 2540 h 1780540"/>
                  <a:gd name="connsiteX8" fmla="*/ 332740 w 2578100"/>
                  <a:gd name="connsiteY8" fmla="*/ 48260 h 1780540"/>
                  <a:gd name="connsiteX9" fmla="*/ 424180 w 2578100"/>
                  <a:gd name="connsiteY9" fmla="*/ 200660 h 1780540"/>
                  <a:gd name="connsiteX10" fmla="*/ 424180 w 2578100"/>
                  <a:gd name="connsiteY10" fmla="*/ 200660 h 1780540"/>
                  <a:gd name="connsiteX11" fmla="*/ 424180 w 2578100"/>
                  <a:gd name="connsiteY11" fmla="*/ 200660 h 1780540"/>
                  <a:gd name="connsiteX0" fmla="*/ 424180 w 2578100"/>
                  <a:gd name="connsiteY0" fmla="*/ 200660 h 1780540"/>
                  <a:gd name="connsiteX1" fmla="*/ 1811020 w 2578100"/>
                  <a:gd name="connsiteY1" fmla="*/ 1526540 h 1780540"/>
                  <a:gd name="connsiteX2" fmla="*/ 1963420 w 2578100"/>
                  <a:gd name="connsiteY2" fmla="*/ 1678940 h 1780540"/>
                  <a:gd name="connsiteX3" fmla="*/ 2176780 w 2578100"/>
                  <a:gd name="connsiteY3" fmla="*/ 1694180 h 1780540"/>
                  <a:gd name="connsiteX4" fmla="*/ 2252980 w 2578100"/>
                  <a:gd name="connsiteY4" fmla="*/ 1678940 h 1780540"/>
                  <a:gd name="connsiteX5" fmla="*/ 2542540 w 2578100"/>
                  <a:gd name="connsiteY5" fmla="*/ 1176020 h 1780540"/>
                  <a:gd name="connsiteX6" fmla="*/ 2466340 w 2578100"/>
                  <a:gd name="connsiteY6" fmla="*/ 200660 h 1780540"/>
                  <a:gd name="connsiteX7" fmla="*/ 2420620 w 2578100"/>
                  <a:gd name="connsiteY7" fmla="*/ 2540 h 1780540"/>
                  <a:gd name="connsiteX8" fmla="*/ 332740 w 2578100"/>
                  <a:gd name="connsiteY8" fmla="*/ 48260 h 1780540"/>
                  <a:gd name="connsiteX9" fmla="*/ 424180 w 2578100"/>
                  <a:gd name="connsiteY9" fmla="*/ 200660 h 1780540"/>
                  <a:gd name="connsiteX10" fmla="*/ 424180 w 2578100"/>
                  <a:gd name="connsiteY10" fmla="*/ 200660 h 1780540"/>
                  <a:gd name="connsiteX11" fmla="*/ 424180 w 2578100"/>
                  <a:gd name="connsiteY11" fmla="*/ 200660 h 1780540"/>
                  <a:gd name="connsiteX0" fmla="*/ 424180 w 2578100"/>
                  <a:gd name="connsiteY0" fmla="*/ 200660 h 1780540"/>
                  <a:gd name="connsiteX1" fmla="*/ 1811020 w 2578100"/>
                  <a:gd name="connsiteY1" fmla="*/ 1526540 h 1780540"/>
                  <a:gd name="connsiteX2" fmla="*/ 1963420 w 2578100"/>
                  <a:gd name="connsiteY2" fmla="*/ 1678940 h 1780540"/>
                  <a:gd name="connsiteX3" fmla="*/ 2176780 w 2578100"/>
                  <a:gd name="connsiteY3" fmla="*/ 1694180 h 1780540"/>
                  <a:gd name="connsiteX4" fmla="*/ 2252980 w 2578100"/>
                  <a:gd name="connsiteY4" fmla="*/ 1678940 h 1780540"/>
                  <a:gd name="connsiteX5" fmla="*/ 2542540 w 2578100"/>
                  <a:gd name="connsiteY5" fmla="*/ 1176020 h 1780540"/>
                  <a:gd name="connsiteX6" fmla="*/ 2466340 w 2578100"/>
                  <a:gd name="connsiteY6" fmla="*/ 200660 h 1780540"/>
                  <a:gd name="connsiteX7" fmla="*/ 2420620 w 2578100"/>
                  <a:gd name="connsiteY7" fmla="*/ 2540 h 1780540"/>
                  <a:gd name="connsiteX8" fmla="*/ 332740 w 2578100"/>
                  <a:gd name="connsiteY8" fmla="*/ 48260 h 1780540"/>
                  <a:gd name="connsiteX9" fmla="*/ 424180 w 2578100"/>
                  <a:gd name="connsiteY9" fmla="*/ 200660 h 1780540"/>
                  <a:gd name="connsiteX10" fmla="*/ 424180 w 2578100"/>
                  <a:gd name="connsiteY10" fmla="*/ 200660 h 1780540"/>
                  <a:gd name="connsiteX11" fmla="*/ 424180 w 2578100"/>
                  <a:gd name="connsiteY11" fmla="*/ 200660 h 1780540"/>
                  <a:gd name="connsiteX0" fmla="*/ 424180 w 2578100"/>
                  <a:gd name="connsiteY0" fmla="*/ 200660 h 1780540"/>
                  <a:gd name="connsiteX1" fmla="*/ 1811020 w 2578100"/>
                  <a:gd name="connsiteY1" fmla="*/ 1526540 h 1780540"/>
                  <a:gd name="connsiteX2" fmla="*/ 1963420 w 2578100"/>
                  <a:gd name="connsiteY2" fmla="*/ 1678940 h 1780540"/>
                  <a:gd name="connsiteX3" fmla="*/ 2176780 w 2578100"/>
                  <a:gd name="connsiteY3" fmla="*/ 1694180 h 1780540"/>
                  <a:gd name="connsiteX4" fmla="*/ 2252980 w 2578100"/>
                  <a:gd name="connsiteY4" fmla="*/ 1678940 h 1780540"/>
                  <a:gd name="connsiteX5" fmla="*/ 2542540 w 2578100"/>
                  <a:gd name="connsiteY5" fmla="*/ 1176020 h 1780540"/>
                  <a:gd name="connsiteX6" fmla="*/ 2466340 w 2578100"/>
                  <a:gd name="connsiteY6" fmla="*/ 200660 h 1780540"/>
                  <a:gd name="connsiteX7" fmla="*/ 2420620 w 2578100"/>
                  <a:gd name="connsiteY7" fmla="*/ 2540 h 1780540"/>
                  <a:gd name="connsiteX8" fmla="*/ 332740 w 2578100"/>
                  <a:gd name="connsiteY8" fmla="*/ 48260 h 1780540"/>
                  <a:gd name="connsiteX9" fmla="*/ 424180 w 2578100"/>
                  <a:gd name="connsiteY9" fmla="*/ 200660 h 1780540"/>
                  <a:gd name="connsiteX10" fmla="*/ 424180 w 2578100"/>
                  <a:gd name="connsiteY10" fmla="*/ 200660 h 1780540"/>
                  <a:gd name="connsiteX11" fmla="*/ 424180 w 2578100"/>
                  <a:gd name="connsiteY11" fmla="*/ 200660 h 1780540"/>
                  <a:gd name="connsiteX0" fmla="*/ 424180 w 2578100"/>
                  <a:gd name="connsiteY0" fmla="*/ 200660 h 1780540"/>
                  <a:gd name="connsiteX1" fmla="*/ 1811020 w 2578100"/>
                  <a:gd name="connsiteY1" fmla="*/ 1526540 h 1780540"/>
                  <a:gd name="connsiteX2" fmla="*/ 1963420 w 2578100"/>
                  <a:gd name="connsiteY2" fmla="*/ 1678940 h 1780540"/>
                  <a:gd name="connsiteX3" fmla="*/ 2176780 w 2578100"/>
                  <a:gd name="connsiteY3" fmla="*/ 1694180 h 1780540"/>
                  <a:gd name="connsiteX4" fmla="*/ 2252980 w 2578100"/>
                  <a:gd name="connsiteY4" fmla="*/ 1678940 h 1780540"/>
                  <a:gd name="connsiteX5" fmla="*/ 2542540 w 2578100"/>
                  <a:gd name="connsiteY5" fmla="*/ 1176020 h 1780540"/>
                  <a:gd name="connsiteX6" fmla="*/ 2466340 w 2578100"/>
                  <a:gd name="connsiteY6" fmla="*/ 200660 h 1780540"/>
                  <a:gd name="connsiteX7" fmla="*/ 2420620 w 2578100"/>
                  <a:gd name="connsiteY7" fmla="*/ 2540 h 1780540"/>
                  <a:gd name="connsiteX8" fmla="*/ 332740 w 2578100"/>
                  <a:gd name="connsiteY8" fmla="*/ 48260 h 1780540"/>
                  <a:gd name="connsiteX9" fmla="*/ 424180 w 2578100"/>
                  <a:gd name="connsiteY9" fmla="*/ 200660 h 1780540"/>
                  <a:gd name="connsiteX10" fmla="*/ 424180 w 2578100"/>
                  <a:gd name="connsiteY10" fmla="*/ 200660 h 1780540"/>
                  <a:gd name="connsiteX11" fmla="*/ 424180 w 2578100"/>
                  <a:gd name="connsiteY11" fmla="*/ 200660 h 1780540"/>
                  <a:gd name="connsiteX0" fmla="*/ 424180 w 2779963"/>
                  <a:gd name="connsiteY0" fmla="*/ 226851 h 1806731"/>
                  <a:gd name="connsiteX1" fmla="*/ 1811020 w 2779963"/>
                  <a:gd name="connsiteY1" fmla="*/ 1552731 h 1806731"/>
                  <a:gd name="connsiteX2" fmla="*/ 1963420 w 2779963"/>
                  <a:gd name="connsiteY2" fmla="*/ 1705131 h 1806731"/>
                  <a:gd name="connsiteX3" fmla="*/ 2176780 w 2779963"/>
                  <a:gd name="connsiteY3" fmla="*/ 1720371 h 1806731"/>
                  <a:gd name="connsiteX4" fmla="*/ 2252980 w 2779963"/>
                  <a:gd name="connsiteY4" fmla="*/ 1705131 h 1806731"/>
                  <a:gd name="connsiteX5" fmla="*/ 2542540 w 2779963"/>
                  <a:gd name="connsiteY5" fmla="*/ 1202211 h 1806731"/>
                  <a:gd name="connsiteX6" fmla="*/ 2466340 w 2779963"/>
                  <a:gd name="connsiteY6" fmla="*/ 226851 h 1806731"/>
                  <a:gd name="connsiteX7" fmla="*/ 2420620 w 2779963"/>
                  <a:gd name="connsiteY7" fmla="*/ 28731 h 1806731"/>
                  <a:gd name="connsiteX8" fmla="*/ 2431983 w 2779963"/>
                  <a:gd name="connsiteY8" fmla="*/ 54465 h 1806731"/>
                  <a:gd name="connsiteX9" fmla="*/ 332740 w 2779963"/>
                  <a:gd name="connsiteY9" fmla="*/ 74451 h 1806731"/>
                  <a:gd name="connsiteX10" fmla="*/ 424180 w 2779963"/>
                  <a:gd name="connsiteY10" fmla="*/ 226851 h 1806731"/>
                  <a:gd name="connsiteX11" fmla="*/ 424180 w 2779963"/>
                  <a:gd name="connsiteY11" fmla="*/ 226851 h 1806731"/>
                  <a:gd name="connsiteX12" fmla="*/ 424180 w 2779963"/>
                  <a:gd name="connsiteY12" fmla="*/ 226851 h 1806731"/>
                  <a:gd name="connsiteX0" fmla="*/ 424180 w 2787583"/>
                  <a:gd name="connsiteY0" fmla="*/ 191291 h 1771171"/>
                  <a:gd name="connsiteX1" fmla="*/ 1811020 w 2787583"/>
                  <a:gd name="connsiteY1" fmla="*/ 1517171 h 1771171"/>
                  <a:gd name="connsiteX2" fmla="*/ 1963420 w 2787583"/>
                  <a:gd name="connsiteY2" fmla="*/ 1669571 h 1771171"/>
                  <a:gd name="connsiteX3" fmla="*/ 2176780 w 2787583"/>
                  <a:gd name="connsiteY3" fmla="*/ 1684811 h 1771171"/>
                  <a:gd name="connsiteX4" fmla="*/ 2252980 w 2787583"/>
                  <a:gd name="connsiteY4" fmla="*/ 1669571 h 1771171"/>
                  <a:gd name="connsiteX5" fmla="*/ 2542540 w 2787583"/>
                  <a:gd name="connsiteY5" fmla="*/ 1166651 h 1771171"/>
                  <a:gd name="connsiteX6" fmla="*/ 2466340 w 2787583"/>
                  <a:gd name="connsiteY6" fmla="*/ 191291 h 1771171"/>
                  <a:gd name="connsiteX7" fmla="*/ 2431983 w 2787583"/>
                  <a:gd name="connsiteY7" fmla="*/ 18905 h 1771171"/>
                  <a:gd name="connsiteX8" fmla="*/ 332740 w 2787583"/>
                  <a:gd name="connsiteY8" fmla="*/ 38891 h 1771171"/>
                  <a:gd name="connsiteX9" fmla="*/ 424180 w 2787583"/>
                  <a:gd name="connsiteY9" fmla="*/ 191291 h 1771171"/>
                  <a:gd name="connsiteX10" fmla="*/ 424180 w 2787583"/>
                  <a:gd name="connsiteY10" fmla="*/ 191291 h 1771171"/>
                  <a:gd name="connsiteX11" fmla="*/ 424180 w 2787583"/>
                  <a:gd name="connsiteY11" fmla="*/ 191291 h 1771171"/>
                  <a:gd name="connsiteX0" fmla="*/ 424180 w 2787583"/>
                  <a:gd name="connsiteY0" fmla="*/ 240164 h 1820044"/>
                  <a:gd name="connsiteX1" fmla="*/ 1811020 w 2787583"/>
                  <a:gd name="connsiteY1" fmla="*/ 1566044 h 1820044"/>
                  <a:gd name="connsiteX2" fmla="*/ 1963420 w 2787583"/>
                  <a:gd name="connsiteY2" fmla="*/ 1718444 h 1820044"/>
                  <a:gd name="connsiteX3" fmla="*/ 2176780 w 2787583"/>
                  <a:gd name="connsiteY3" fmla="*/ 1733684 h 1820044"/>
                  <a:gd name="connsiteX4" fmla="*/ 2252980 w 2787583"/>
                  <a:gd name="connsiteY4" fmla="*/ 1718444 h 1820044"/>
                  <a:gd name="connsiteX5" fmla="*/ 2542540 w 2787583"/>
                  <a:gd name="connsiteY5" fmla="*/ 1215524 h 1820044"/>
                  <a:gd name="connsiteX6" fmla="*/ 2466340 w 2787583"/>
                  <a:gd name="connsiteY6" fmla="*/ 240164 h 1820044"/>
                  <a:gd name="connsiteX7" fmla="*/ 2431983 w 2787583"/>
                  <a:gd name="connsiteY7" fmla="*/ 67778 h 1820044"/>
                  <a:gd name="connsiteX8" fmla="*/ 332740 w 2787583"/>
                  <a:gd name="connsiteY8" fmla="*/ 87764 h 1820044"/>
                  <a:gd name="connsiteX9" fmla="*/ 424180 w 2787583"/>
                  <a:gd name="connsiteY9" fmla="*/ 240164 h 1820044"/>
                  <a:gd name="connsiteX10" fmla="*/ 424180 w 2787583"/>
                  <a:gd name="connsiteY10" fmla="*/ 240164 h 1820044"/>
                  <a:gd name="connsiteX11" fmla="*/ 424180 w 2787583"/>
                  <a:gd name="connsiteY11" fmla="*/ 240164 h 1820044"/>
                  <a:gd name="connsiteX0" fmla="*/ 424180 w 2578100"/>
                  <a:gd name="connsiteY0" fmla="*/ 240164 h 1820044"/>
                  <a:gd name="connsiteX1" fmla="*/ 1811020 w 2578100"/>
                  <a:gd name="connsiteY1" fmla="*/ 1566044 h 1820044"/>
                  <a:gd name="connsiteX2" fmla="*/ 1963420 w 2578100"/>
                  <a:gd name="connsiteY2" fmla="*/ 1718444 h 1820044"/>
                  <a:gd name="connsiteX3" fmla="*/ 2176780 w 2578100"/>
                  <a:gd name="connsiteY3" fmla="*/ 1733684 h 1820044"/>
                  <a:gd name="connsiteX4" fmla="*/ 2252980 w 2578100"/>
                  <a:gd name="connsiteY4" fmla="*/ 1718444 h 1820044"/>
                  <a:gd name="connsiteX5" fmla="*/ 2542540 w 2578100"/>
                  <a:gd name="connsiteY5" fmla="*/ 1215524 h 1820044"/>
                  <a:gd name="connsiteX6" fmla="*/ 2466340 w 2578100"/>
                  <a:gd name="connsiteY6" fmla="*/ 240164 h 1820044"/>
                  <a:gd name="connsiteX7" fmla="*/ 2431983 w 2578100"/>
                  <a:gd name="connsiteY7" fmla="*/ 67778 h 1820044"/>
                  <a:gd name="connsiteX8" fmla="*/ 332740 w 2578100"/>
                  <a:gd name="connsiteY8" fmla="*/ 87764 h 1820044"/>
                  <a:gd name="connsiteX9" fmla="*/ 424180 w 2578100"/>
                  <a:gd name="connsiteY9" fmla="*/ 240164 h 1820044"/>
                  <a:gd name="connsiteX10" fmla="*/ 424180 w 2578100"/>
                  <a:gd name="connsiteY10" fmla="*/ 240164 h 1820044"/>
                  <a:gd name="connsiteX11" fmla="*/ 424180 w 2578100"/>
                  <a:gd name="connsiteY11" fmla="*/ 240164 h 1820044"/>
                  <a:gd name="connsiteX0" fmla="*/ 443297 w 2597217"/>
                  <a:gd name="connsiteY0" fmla="*/ 240164 h 1820044"/>
                  <a:gd name="connsiteX1" fmla="*/ 1830137 w 2597217"/>
                  <a:gd name="connsiteY1" fmla="*/ 1566044 h 1820044"/>
                  <a:gd name="connsiteX2" fmla="*/ 1982537 w 2597217"/>
                  <a:gd name="connsiteY2" fmla="*/ 1718444 h 1820044"/>
                  <a:gd name="connsiteX3" fmla="*/ 2195897 w 2597217"/>
                  <a:gd name="connsiteY3" fmla="*/ 1733684 h 1820044"/>
                  <a:gd name="connsiteX4" fmla="*/ 2272097 w 2597217"/>
                  <a:gd name="connsiteY4" fmla="*/ 1718444 h 1820044"/>
                  <a:gd name="connsiteX5" fmla="*/ 2561657 w 2597217"/>
                  <a:gd name="connsiteY5" fmla="*/ 1215524 h 1820044"/>
                  <a:gd name="connsiteX6" fmla="*/ 2485457 w 2597217"/>
                  <a:gd name="connsiteY6" fmla="*/ 240164 h 1820044"/>
                  <a:gd name="connsiteX7" fmla="*/ 2451100 w 2597217"/>
                  <a:gd name="connsiteY7" fmla="*/ 67778 h 1820044"/>
                  <a:gd name="connsiteX8" fmla="*/ 351857 w 2597217"/>
                  <a:gd name="connsiteY8" fmla="*/ 87764 h 1820044"/>
                  <a:gd name="connsiteX9" fmla="*/ 220579 w 2597217"/>
                  <a:gd name="connsiteY9" fmla="*/ 92911 h 1820044"/>
                  <a:gd name="connsiteX10" fmla="*/ 443297 w 2597217"/>
                  <a:gd name="connsiteY10" fmla="*/ 240164 h 1820044"/>
                  <a:gd name="connsiteX11" fmla="*/ 443297 w 2597217"/>
                  <a:gd name="connsiteY11" fmla="*/ 240164 h 1820044"/>
                  <a:gd name="connsiteX12" fmla="*/ 443297 w 2597217"/>
                  <a:gd name="connsiteY12" fmla="*/ 240164 h 1820044"/>
                  <a:gd name="connsiteX0" fmla="*/ 443297 w 2597217"/>
                  <a:gd name="connsiteY0" fmla="*/ 240164 h 1820044"/>
                  <a:gd name="connsiteX1" fmla="*/ 1830137 w 2597217"/>
                  <a:gd name="connsiteY1" fmla="*/ 1566044 h 1820044"/>
                  <a:gd name="connsiteX2" fmla="*/ 1982537 w 2597217"/>
                  <a:gd name="connsiteY2" fmla="*/ 1718444 h 1820044"/>
                  <a:gd name="connsiteX3" fmla="*/ 2195897 w 2597217"/>
                  <a:gd name="connsiteY3" fmla="*/ 1733684 h 1820044"/>
                  <a:gd name="connsiteX4" fmla="*/ 2272097 w 2597217"/>
                  <a:gd name="connsiteY4" fmla="*/ 1718444 h 1820044"/>
                  <a:gd name="connsiteX5" fmla="*/ 2561657 w 2597217"/>
                  <a:gd name="connsiteY5" fmla="*/ 1215524 h 1820044"/>
                  <a:gd name="connsiteX6" fmla="*/ 2485457 w 2597217"/>
                  <a:gd name="connsiteY6" fmla="*/ 240164 h 1820044"/>
                  <a:gd name="connsiteX7" fmla="*/ 2451100 w 2597217"/>
                  <a:gd name="connsiteY7" fmla="*/ 67778 h 1820044"/>
                  <a:gd name="connsiteX8" fmla="*/ 351857 w 2597217"/>
                  <a:gd name="connsiteY8" fmla="*/ 87764 h 1820044"/>
                  <a:gd name="connsiteX9" fmla="*/ 220579 w 2597217"/>
                  <a:gd name="connsiteY9" fmla="*/ 92911 h 1820044"/>
                  <a:gd name="connsiteX10" fmla="*/ 443297 w 2597217"/>
                  <a:gd name="connsiteY10" fmla="*/ 240164 h 1820044"/>
                  <a:gd name="connsiteX11" fmla="*/ 443297 w 2597217"/>
                  <a:gd name="connsiteY11" fmla="*/ 240164 h 1820044"/>
                  <a:gd name="connsiteX12" fmla="*/ 443297 w 2597217"/>
                  <a:gd name="connsiteY12" fmla="*/ 240164 h 1820044"/>
                  <a:gd name="connsiteX0" fmla="*/ 222718 w 2376638"/>
                  <a:gd name="connsiteY0" fmla="*/ 196928 h 1776808"/>
                  <a:gd name="connsiteX1" fmla="*/ 1609558 w 2376638"/>
                  <a:gd name="connsiteY1" fmla="*/ 1522808 h 1776808"/>
                  <a:gd name="connsiteX2" fmla="*/ 1761958 w 2376638"/>
                  <a:gd name="connsiteY2" fmla="*/ 1675208 h 1776808"/>
                  <a:gd name="connsiteX3" fmla="*/ 1975318 w 2376638"/>
                  <a:gd name="connsiteY3" fmla="*/ 1690448 h 1776808"/>
                  <a:gd name="connsiteX4" fmla="*/ 2051518 w 2376638"/>
                  <a:gd name="connsiteY4" fmla="*/ 1675208 h 1776808"/>
                  <a:gd name="connsiteX5" fmla="*/ 2341078 w 2376638"/>
                  <a:gd name="connsiteY5" fmla="*/ 1172288 h 1776808"/>
                  <a:gd name="connsiteX6" fmla="*/ 2264878 w 2376638"/>
                  <a:gd name="connsiteY6" fmla="*/ 196928 h 1776808"/>
                  <a:gd name="connsiteX7" fmla="*/ 2230521 w 2376638"/>
                  <a:gd name="connsiteY7" fmla="*/ 24542 h 1776808"/>
                  <a:gd name="connsiteX8" fmla="*/ 0 w 2376638"/>
                  <a:gd name="connsiteY8" fmla="*/ 49675 h 1776808"/>
                  <a:gd name="connsiteX9" fmla="*/ 222718 w 2376638"/>
                  <a:gd name="connsiteY9" fmla="*/ 196928 h 1776808"/>
                  <a:gd name="connsiteX10" fmla="*/ 222718 w 2376638"/>
                  <a:gd name="connsiteY10" fmla="*/ 196928 h 1776808"/>
                  <a:gd name="connsiteX11" fmla="*/ 222718 w 2376638"/>
                  <a:gd name="connsiteY11" fmla="*/ 196928 h 1776808"/>
                  <a:gd name="connsiteX0" fmla="*/ 103338 w 2257258"/>
                  <a:gd name="connsiteY0" fmla="*/ 196928 h 1776808"/>
                  <a:gd name="connsiteX1" fmla="*/ 1490178 w 2257258"/>
                  <a:gd name="connsiteY1" fmla="*/ 1522808 h 1776808"/>
                  <a:gd name="connsiteX2" fmla="*/ 1642578 w 2257258"/>
                  <a:gd name="connsiteY2" fmla="*/ 1675208 h 1776808"/>
                  <a:gd name="connsiteX3" fmla="*/ 1855938 w 2257258"/>
                  <a:gd name="connsiteY3" fmla="*/ 1690448 h 1776808"/>
                  <a:gd name="connsiteX4" fmla="*/ 1932138 w 2257258"/>
                  <a:gd name="connsiteY4" fmla="*/ 1675208 h 1776808"/>
                  <a:gd name="connsiteX5" fmla="*/ 2221698 w 2257258"/>
                  <a:gd name="connsiteY5" fmla="*/ 1172288 h 1776808"/>
                  <a:gd name="connsiteX6" fmla="*/ 2145498 w 2257258"/>
                  <a:gd name="connsiteY6" fmla="*/ 196928 h 1776808"/>
                  <a:gd name="connsiteX7" fmla="*/ 2111141 w 2257258"/>
                  <a:gd name="connsiteY7" fmla="*/ 24542 h 1776808"/>
                  <a:gd name="connsiteX8" fmla="*/ 0 w 2257258"/>
                  <a:gd name="connsiteY8" fmla="*/ 49675 h 1776808"/>
                  <a:gd name="connsiteX9" fmla="*/ 103338 w 2257258"/>
                  <a:gd name="connsiteY9" fmla="*/ 196928 h 1776808"/>
                  <a:gd name="connsiteX10" fmla="*/ 103338 w 2257258"/>
                  <a:gd name="connsiteY10" fmla="*/ 196928 h 1776808"/>
                  <a:gd name="connsiteX11" fmla="*/ 103338 w 2257258"/>
                  <a:gd name="connsiteY11" fmla="*/ 196928 h 1776808"/>
                  <a:gd name="connsiteX0" fmla="*/ 361416 w 2515336"/>
                  <a:gd name="connsiteY0" fmla="*/ 196928 h 1776808"/>
                  <a:gd name="connsiteX1" fmla="*/ 1748256 w 2515336"/>
                  <a:gd name="connsiteY1" fmla="*/ 1522808 h 1776808"/>
                  <a:gd name="connsiteX2" fmla="*/ 1900656 w 2515336"/>
                  <a:gd name="connsiteY2" fmla="*/ 1675208 h 1776808"/>
                  <a:gd name="connsiteX3" fmla="*/ 2114016 w 2515336"/>
                  <a:gd name="connsiteY3" fmla="*/ 1690448 h 1776808"/>
                  <a:gd name="connsiteX4" fmla="*/ 2190216 w 2515336"/>
                  <a:gd name="connsiteY4" fmla="*/ 1675208 h 1776808"/>
                  <a:gd name="connsiteX5" fmla="*/ 2479776 w 2515336"/>
                  <a:gd name="connsiteY5" fmla="*/ 1172288 h 1776808"/>
                  <a:gd name="connsiteX6" fmla="*/ 2403576 w 2515336"/>
                  <a:gd name="connsiteY6" fmla="*/ 196928 h 1776808"/>
                  <a:gd name="connsiteX7" fmla="*/ 2369219 w 2515336"/>
                  <a:gd name="connsiteY7" fmla="*/ 24542 h 1776808"/>
                  <a:gd name="connsiteX8" fmla="*/ 258078 w 2515336"/>
                  <a:gd name="connsiteY8" fmla="*/ 49675 h 1776808"/>
                  <a:gd name="connsiteX9" fmla="*/ 361416 w 2515336"/>
                  <a:gd name="connsiteY9" fmla="*/ 196928 h 1776808"/>
                  <a:gd name="connsiteX10" fmla="*/ 361416 w 2515336"/>
                  <a:gd name="connsiteY10" fmla="*/ 196928 h 1776808"/>
                  <a:gd name="connsiteX11" fmla="*/ 361416 w 2515336"/>
                  <a:gd name="connsiteY11" fmla="*/ 196928 h 1776808"/>
                  <a:gd name="connsiteX0" fmla="*/ 480795 w 2634715"/>
                  <a:gd name="connsiteY0" fmla="*/ 196928 h 1776808"/>
                  <a:gd name="connsiteX1" fmla="*/ 1867635 w 2634715"/>
                  <a:gd name="connsiteY1" fmla="*/ 1522808 h 1776808"/>
                  <a:gd name="connsiteX2" fmla="*/ 2020035 w 2634715"/>
                  <a:gd name="connsiteY2" fmla="*/ 1675208 h 1776808"/>
                  <a:gd name="connsiteX3" fmla="*/ 2233395 w 2634715"/>
                  <a:gd name="connsiteY3" fmla="*/ 1690448 h 1776808"/>
                  <a:gd name="connsiteX4" fmla="*/ 2309595 w 2634715"/>
                  <a:gd name="connsiteY4" fmla="*/ 1675208 h 1776808"/>
                  <a:gd name="connsiteX5" fmla="*/ 2599155 w 2634715"/>
                  <a:gd name="connsiteY5" fmla="*/ 1172288 h 1776808"/>
                  <a:gd name="connsiteX6" fmla="*/ 2522955 w 2634715"/>
                  <a:gd name="connsiteY6" fmla="*/ 196928 h 1776808"/>
                  <a:gd name="connsiteX7" fmla="*/ 2488598 w 2634715"/>
                  <a:gd name="connsiteY7" fmla="*/ 24542 h 1776808"/>
                  <a:gd name="connsiteX8" fmla="*/ 258078 w 2634715"/>
                  <a:gd name="connsiteY8" fmla="*/ 49675 h 1776808"/>
                  <a:gd name="connsiteX9" fmla="*/ 480795 w 2634715"/>
                  <a:gd name="connsiteY9" fmla="*/ 196928 h 1776808"/>
                  <a:gd name="connsiteX10" fmla="*/ 480795 w 2634715"/>
                  <a:gd name="connsiteY10" fmla="*/ 196928 h 1776808"/>
                  <a:gd name="connsiteX11" fmla="*/ 480795 w 2634715"/>
                  <a:gd name="connsiteY11" fmla="*/ 196928 h 1776808"/>
                  <a:gd name="connsiteX0" fmla="*/ 600174 w 2754094"/>
                  <a:gd name="connsiteY0" fmla="*/ 196928 h 1776808"/>
                  <a:gd name="connsiteX1" fmla="*/ 1987014 w 2754094"/>
                  <a:gd name="connsiteY1" fmla="*/ 1522808 h 1776808"/>
                  <a:gd name="connsiteX2" fmla="*/ 2139414 w 2754094"/>
                  <a:gd name="connsiteY2" fmla="*/ 1675208 h 1776808"/>
                  <a:gd name="connsiteX3" fmla="*/ 2352774 w 2754094"/>
                  <a:gd name="connsiteY3" fmla="*/ 1690448 h 1776808"/>
                  <a:gd name="connsiteX4" fmla="*/ 2428974 w 2754094"/>
                  <a:gd name="connsiteY4" fmla="*/ 1675208 h 1776808"/>
                  <a:gd name="connsiteX5" fmla="*/ 2718534 w 2754094"/>
                  <a:gd name="connsiteY5" fmla="*/ 1172288 h 1776808"/>
                  <a:gd name="connsiteX6" fmla="*/ 2642334 w 2754094"/>
                  <a:gd name="connsiteY6" fmla="*/ 196928 h 1776808"/>
                  <a:gd name="connsiteX7" fmla="*/ 2607977 w 2754094"/>
                  <a:gd name="connsiteY7" fmla="*/ 24542 h 1776808"/>
                  <a:gd name="connsiteX8" fmla="*/ 258078 w 2754094"/>
                  <a:gd name="connsiteY8" fmla="*/ 49675 h 1776808"/>
                  <a:gd name="connsiteX9" fmla="*/ 600174 w 2754094"/>
                  <a:gd name="connsiteY9" fmla="*/ 196928 h 1776808"/>
                  <a:gd name="connsiteX10" fmla="*/ 600174 w 2754094"/>
                  <a:gd name="connsiteY10" fmla="*/ 196928 h 1776808"/>
                  <a:gd name="connsiteX11" fmla="*/ 600174 w 2754094"/>
                  <a:gd name="connsiteY11" fmla="*/ 196928 h 1776808"/>
                  <a:gd name="connsiteX0" fmla="*/ 600174 w 2754094"/>
                  <a:gd name="connsiteY0" fmla="*/ 196928 h 1776808"/>
                  <a:gd name="connsiteX1" fmla="*/ 1987014 w 2754094"/>
                  <a:gd name="connsiteY1" fmla="*/ 1522808 h 1776808"/>
                  <a:gd name="connsiteX2" fmla="*/ 2139414 w 2754094"/>
                  <a:gd name="connsiteY2" fmla="*/ 1675208 h 1776808"/>
                  <a:gd name="connsiteX3" fmla="*/ 2352774 w 2754094"/>
                  <a:gd name="connsiteY3" fmla="*/ 1690448 h 1776808"/>
                  <a:gd name="connsiteX4" fmla="*/ 2428974 w 2754094"/>
                  <a:gd name="connsiteY4" fmla="*/ 1675208 h 1776808"/>
                  <a:gd name="connsiteX5" fmla="*/ 2718534 w 2754094"/>
                  <a:gd name="connsiteY5" fmla="*/ 1172288 h 1776808"/>
                  <a:gd name="connsiteX6" fmla="*/ 2642334 w 2754094"/>
                  <a:gd name="connsiteY6" fmla="*/ 196928 h 1776808"/>
                  <a:gd name="connsiteX7" fmla="*/ 2607977 w 2754094"/>
                  <a:gd name="connsiteY7" fmla="*/ 24542 h 1776808"/>
                  <a:gd name="connsiteX8" fmla="*/ 258078 w 2754094"/>
                  <a:gd name="connsiteY8" fmla="*/ 49675 h 1776808"/>
                  <a:gd name="connsiteX9" fmla="*/ 600174 w 2754094"/>
                  <a:gd name="connsiteY9" fmla="*/ 196928 h 1776808"/>
                  <a:gd name="connsiteX10" fmla="*/ 600174 w 2754094"/>
                  <a:gd name="connsiteY10" fmla="*/ 196928 h 1776808"/>
                  <a:gd name="connsiteX11" fmla="*/ 600174 w 2754094"/>
                  <a:gd name="connsiteY11" fmla="*/ 196928 h 177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4094" h="1776808">
                    <a:moveTo>
                      <a:pt x="600174" y="196928"/>
                    </a:moveTo>
                    <a:lnTo>
                      <a:pt x="1987014" y="1522808"/>
                    </a:lnTo>
                    <a:cubicBezTo>
                      <a:pt x="2253714" y="1776808"/>
                      <a:pt x="2078454" y="1647268"/>
                      <a:pt x="2139414" y="1675208"/>
                    </a:cubicBezTo>
                    <a:cubicBezTo>
                      <a:pt x="2200374" y="1703148"/>
                      <a:pt x="2304514" y="1690448"/>
                      <a:pt x="2352774" y="1690448"/>
                    </a:cubicBezTo>
                    <a:cubicBezTo>
                      <a:pt x="2401034" y="1690448"/>
                      <a:pt x="2368014" y="1761568"/>
                      <a:pt x="2428974" y="1675208"/>
                    </a:cubicBezTo>
                    <a:cubicBezTo>
                      <a:pt x="2489934" y="1588848"/>
                      <a:pt x="2682974" y="1418668"/>
                      <a:pt x="2718534" y="1172288"/>
                    </a:cubicBezTo>
                    <a:cubicBezTo>
                      <a:pt x="2754094" y="925908"/>
                      <a:pt x="2660760" y="388219"/>
                      <a:pt x="2642334" y="196928"/>
                    </a:cubicBezTo>
                    <a:cubicBezTo>
                      <a:pt x="2623908" y="5637"/>
                      <a:pt x="2649419" y="175605"/>
                      <a:pt x="2607977" y="24542"/>
                    </a:cubicBezTo>
                    <a:cubicBezTo>
                      <a:pt x="2230497" y="0"/>
                      <a:pt x="570721" y="24086"/>
                      <a:pt x="258078" y="49675"/>
                    </a:cubicBezTo>
                    <a:cubicBezTo>
                      <a:pt x="0" y="21668"/>
                      <a:pt x="582951" y="172386"/>
                      <a:pt x="600174" y="196928"/>
                    </a:cubicBezTo>
                    <a:lnTo>
                      <a:pt x="600174" y="196928"/>
                    </a:lnTo>
                    <a:lnTo>
                      <a:pt x="600174" y="196928"/>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Rectangle 49"/>
              <p:cNvSpPr/>
              <p:nvPr/>
            </p:nvSpPr>
            <p:spPr>
              <a:xfrm>
                <a:off x="4114800" y="5925312"/>
                <a:ext cx="1752600" cy="17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4663440" y="1440178"/>
                <a:ext cx="2270607" cy="747383"/>
              </a:xfrm>
              <a:prstGeom prst="rect">
                <a:avLst/>
              </a:prstGeom>
              <a:noFill/>
            </p:spPr>
            <p:txBody>
              <a:bodyPr wrap="square" rtlCol="0">
                <a:spAutoFit/>
              </a:bodyPr>
              <a:lstStyle/>
              <a:p>
                <a:r>
                  <a:rPr lang="en-US" sz="2800" b="1" dirty="0" smtClean="0"/>
                  <a:t>Choctaw Cessions</a:t>
                </a:r>
              </a:p>
              <a:p>
                <a:r>
                  <a:rPr lang="en-US" sz="2800" b="1" dirty="0" smtClean="0"/>
                  <a:t>      1805-1818</a:t>
                </a:r>
                <a:endParaRPr lang="en-US" sz="2800" b="1" dirty="0"/>
              </a:p>
            </p:txBody>
          </p:sp>
        </p:grpSp>
        <p:sp>
          <p:nvSpPr>
            <p:cNvPr id="29" name="Freeform 28"/>
            <p:cNvSpPr/>
            <p:nvPr/>
          </p:nvSpPr>
          <p:spPr>
            <a:xfrm>
              <a:off x="2722880" y="5057140"/>
              <a:ext cx="4328160" cy="1732280"/>
            </a:xfrm>
            <a:custGeom>
              <a:avLst/>
              <a:gdLst>
                <a:gd name="connsiteX0" fmla="*/ 287020 w 4366260"/>
                <a:gd name="connsiteY0" fmla="*/ 520700 h 1706880"/>
                <a:gd name="connsiteX1" fmla="*/ 698500 w 4366260"/>
                <a:gd name="connsiteY1" fmla="*/ 520700 h 1706880"/>
                <a:gd name="connsiteX2" fmla="*/ 1079500 w 4366260"/>
                <a:gd name="connsiteY2" fmla="*/ 353060 h 1706880"/>
                <a:gd name="connsiteX3" fmla="*/ 1125220 w 4366260"/>
                <a:gd name="connsiteY3" fmla="*/ 337820 h 1706880"/>
                <a:gd name="connsiteX4" fmla="*/ 1902460 w 4366260"/>
                <a:gd name="connsiteY4" fmla="*/ 368300 h 1706880"/>
                <a:gd name="connsiteX5" fmla="*/ 2816860 w 4366260"/>
                <a:gd name="connsiteY5" fmla="*/ 292100 h 1706880"/>
                <a:gd name="connsiteX6" fmla="*/ 3502660 w 4366260"/>
                <a:gd name="connsiteY6" fmla="*/ 33020 h 1706880"/>
                <a:gd name="connsiteX7" fmla="*/ 3594100 w 4366260"/>
                <a:gd name="connsiteY7" fmla="*/ 93980 h 1706880"/>
                <a:gd name="connsiteX8" fmla="*/ 3807460 w 4366260"/>
                <a:gd name="connsiteY8" fmla="*/ 124460 h 1706880"/>
                <a:gd name="connsiteX9" fmla="*/ 4051300 w 4366260"/>
                <a:gd name="connsiteY9" fmla="*/ 170180 h 1706880"/>
                <a:gd name="connsiteX10" fmla="*/ 4112260 w 4366260"/>
                <a:gd name="connsiteY10" fmla="*/ 261620 h 1706880"/>
                <a:gd name="connsiteX11" fmla="*/ 4356100 w 4366260"/>
                <a:gd name="connsiteY11" fmla="*/ 474980 h 1706880"/>
                <a:gd name="connsiteX12" fmla="*/ 4173220 w 4366260"/>
                <a:gd name="connsiteY12" fmla="*/ 855980 h 1706880"/>
                <a:gd name="connsiteX13" fmla="*/ 4097020 w 4366260"/>
                <a:gd name="connsiteY13" fmla="*/ 1206500 h 1706880"/>
                <a:gd name="connsiteX14" fmla="*/ 4005580 w 4366260"/>
                <a:gd name="connsiteY14" fmla="*/ 1435100 h 1706880"/>
                <a:gd name="connsiteX15" fmla="*/ 3822700 w 4366260"/>
                <a:gd name="connsiteY15" fmla="*/ 1602740 h 1706880"/>
                <a:gd name="connsiteX16" fmla="*/ 3700780 w 4366260"/>
                <a:gd name="connsiteY16" fmla="*/ 1419860 h 1706880"/>
                <a:gd name="connsiteX17" fmla="*/ 3822700 w 4366260"/>
                <a:gd name="connsiteY17" fmla="*/ 1206500 h 1706880"/>
                <a:gd name="connsiteX18" fmla="*/ 3868420 w 4366260"/>
                <a:gd name="connsiteY18" fmla="*/ 977900 h 1706880"/>
                <a:gd name="connsiteX19" fmla="*/ 3685540 w 4366260"/>
                <a:gd name="connsiteY19" fmla="*/ 871220 h 1706880"/>
                <a:gd name="connsiteX20" fmla="*/ 3472180 w 4366260"/>
                <a:gd name="connsiteY20" fmla="*/ 840740 h 1706880"/>
                <a:gd name="connsiteX21" fmla="*/ 3243580 w 4366260"/>
                <a:gd name="connsiteY21" fmla="*/ 840740 h 1706880"/>
                <a:gd name="connsiteX22" fmla="*/ 3167380 w 4366260"/>
                <a:gd name="connsiteY22" fmla="*/ 1282700 h 1706880"/>
                <a:gd name="connsiteX23" fmla="*/ 3136900 w 4366260"/>
                <a:gd name="connsiteY23" fmla="*/ 1465580 h 1706880"/>
                <a:gd name="connsiteX24" fmla="*/ 469900 w 4366260"/>
                <a:gd name="connsiteY24" fmla="*/ 1557020 h 1706880"/>
                <a:gd name="connsiteX25" fmla="*/ 317500 w 4366260"/>
                <a:gd name="connsiteY25" fmla="*/ 566420 h 1706880"/>
                <a:gd name="connsiteX26" fmla="*/ 287020 w 4366260"/>
                <a:gd name="connsiteY26" fmla="*/ 520700 h 1706880"/>
                <a:gd name="connsiteX0" fmla="*/ 248920 w 4328160"/>
                <a:gd name="connsiteY0" fmla="*/ 520700 h 1732280"/>
                <a:gd name="connsiteX1" fmla="*/ 660400 w 4328160"/>
                <a:gd name="connsiteY1" fmla="*/ 520700 h 1732280"/>
                <a:gd name="connsiteX2" fmla="*/ 1041400 w 4328160"/>
                <a:gd name="connsiteY2" fmla="*/ 353060 h 1732280"/>
                <a:gd name="connsiteX3" fmla="*/ 1087120 w 4328160"/>
                <a:gd name="connsiteY3" fmla="*/ 337820 h 1732280"/>
                <a:gd name="connsiteX4" fmla="*/ 1864360 w 4328160"/>
                <a:gd name="connsiteY4" fmla="*/ 368300 h 1732280"/>
                <a:gd name="connsiteX5" fmla="*/ 2778760 w 4328160"/>
                <a:gd name="connsiteY5" fmla="*/ 292100 h 1732280"/>
                <a:gd name="connsiteX6" fmla="*/ 3464560 w 4328160"/>
                <a:gd name="connsiteY6" fmla="*/ 33020 h 1732280"/>
                <a:gd name="connsiteX7" fmla="*/ 3556000 w 4328160"/>
                <a:gd name="connsiteY7" fmla="*/ 93980 h 1732280"/>
                <a:gd name="connsiteX8" fmla="*/ 3769360 w 4328160"/>
                <a:gd name="connsiteY8" fmla="*/ 124460 h 1732280"/>
                <a:gd name="connsiteX9" fmla="*/ 4013200 w 4328160"/>
                <a:gd name="connsiteY9" fmla="*/ 170180 h 1732280"/>
                <a:gd name="connsiteX10" fmla="*/ 4074160 w 4328160"/>
                <a:gd name="connsiteY10" fmla="*/ 261620 h 1732280"/>
                <a:gd name="connsiteX11" fmla="*/ 4318000 w 4328160"/>
                <a:gd name="connsiteY11" fmla="*/ 474980 h 1732280"/>
                <a:gd name="connsiteX12" fmla="*/ 4135120 w 4328160"/>
                <a:gd name="connsiteY12" fmla="*/ 855980 h 1732280"/>
                <a:gd name="connsiteX13" fmla="*/ 4058920 w 4328160"/>
                <a:gd name="connsiteY13" fmla="*/ 1206500 h 1732280"/>
                <a:gd name="connsiteX14" fmla="*/ 3967480 w 4328160"/>
                <a:gd name="connsiteY14" fmla="*/ 1435100 h 1732280"/>
                <a:gd name="connsiteX15" fmla="*/ 3784600 w 4328160"/>
                <a:gd name="connsiteY15" fmla="*/ 1602740 h 1732280"/>
                <a:gd name="connsiteX16" fmla="*/ 3662680 w 4328160"/>
                <a:gd name="connsiteY16" fmla="*/ 1419860 h 1732280"/>
                <a:gd name="connsiteX17" fmla="*/ 3784600 w 4328160"/>
                <a:gd name="connsiteY17" fmla="*/ 1206500 h 1732280"/>
                <a:gd name="connsiteX18" fmla="*/ 3830320 w 4328160"/>
                <a:gd name="connsiteY18" fmla="*/ 977900 h 1732280"/>
                <a:gd name="connsiteX19" fmla="*/ 3647440 w 4328160"/>
                <a:gd name="connsiteY19" fmla="*/ 871220 h 1732280"/>
                <a:gd name="connsiteX20" fmla="*/ 3434080 w 4328160"/>
                <a:gd name="connsiteY20" fmla="*/ 840740 h 1732280"/>
                <a:gd name="connsiteX21" fmla="*/ 3205480 w 4328160"/>
                <a:gd name="connsiteY21" fmla="*/ 840740 h 1732280"/>
                <a:gd name="connsiteX22" fmla="*/ 3129280 w 4328160"/>
                <a:gd name="connsiteY22" fmla="*/ 1282700 h 1732280"/>
                <a:gd name="connsiteX23" fmla="*/ 2870200 w 4328160"/>
                <a:gd name="connsiteY23" fmla="*/ 1617980 h 1732280"/>
                <a:gd name="connsiteX24" fmla="*/ 431800 w 4328160"/>
                <a:gd name="connsiteY24" fmla="*/ 1557020 h 1732280"/>
                <a:gd name="connsiteX25" fmla="*/ 279400 w 4328160"/>
                <a:gd name="connsiteY25" fmla="*/ 566420 h 1732280"/>
                <a:gd name="connsiteX26" fmla="*/ 248920 w 4328160"/>
                <a:gd name="connsiteY26" fmla="*/ 520700 h 173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28160" h="1732280">
                  <a:moveTo>
                    <a:pt x="248920" y="520700"/>
                  </a:moveTo>
                  <a:cubicBezTo>
                    <a:pt x="312420" y="513080"/>
                    <a:pt x="528320" y="548640"/>
                    <a:pt x="660400" y="520700"/>
                  </a:cubicBezTo>
                  <a:cubicBezTo>
                    <a:pt x="792480" y="492760"/>
                    <a:pt x="970280" y="383540"/>
                    <a:pt x="1041400" y="353060"/>
                  </a:cubicBezTo>
                  <a:cubicBezTo>
                    <a:pt x="1112520" y="322580"/>
                    <a:pt x="949960" y="335280"/>
                    <a:pt x="1087120" y="337820"/>
                  </a:cubicBezTo>
                  <a:cubicBezTo>
                    <a:pt x="1224280" y="340360"/>
                    <a:pt x="1582420" y="375920"/>
                    <a:pt x="1864360" y="368300"/>
                  </a:cubicBezTo>
                  <a:cubicBezTo>
                    <a:pt x="2146300" y="360680"/>
                    <a:pt x="2512060" y="347980"/>
                    <a:pt x="2778760" y="292100"/>
                  </a:cubicBezTo>
                  <a:cubicBezTo>
                    <a:pt x="3045460" y="236220"/>
                    <a:pt x="3335020" y="66040"/>
                    <a:pt x="3464560" y="33020"/>
                  </a:cubicBezTo>
                  <a:cubicBezTo>
                    <a:pt x="3594100" y="0"/>
                    <a:pt x="3505200" y="78740"/>
                    <a:pt x="3556000" y="93980"/>
                  </a:cubicBezTo>
                  <a:cubicBezTo>
                    <a:pt x="3606800" y="109220"/>
                    <a:pt x="3693160" y="111760"/>
                    <a:pt x="3769360" y="124460"/>
                  </a:cubicBezTo>
                  <a:cubicBezTo>
                    <a:pt x="3845560" y="137160"/>
                    <a:pt x="3962400" y="147320"/>
                    <a:pt x="4013200" y="170180"/>
                  </a:cubicBezTo>
                  <a:cubicBezTo>
                    <a:pt x="4064000" y="193040"/>
                    <a:pt x="4023360" y="210820"/>
                    <a:pt x="4074160" y="261620"/>
                  </a:cubicBezTo>
                  <a:cubicBezTo>
                    <a:pt x="4124960" y="312420"/>
                    <a:pt x="4307840" y="375920"/>
                    <a:pt x="4318000" y="474980"/>
                  </a:cubicBezTo>
                  <a:cubicBezTo>
                    <a:pt x="4328160" y="574040"/>
                    <a:pt x="4178300" y="734060"/>
                    <a:pt x="4135120" y="855980"/>
                  </a:cubicBezTo>
                  <a:cubicBezTo>
                    <a:pt x="4091940" y="977900"/>
                    <a:pt x="4086860" y="1109980"/>
                    <a:pt x="4058920" y="1206500"/>
                  </a:cubicBezTo>
                  <a:cubicBezTo>
                    <a:pt x="4030980" y="1303020"/>
                    <a:pt x="4013200" y="1369060"/>
                    <a:pt x="3967480" y="1435100"/>
                  </a:cubicBezTo>
                  <a:cubicBezTo>
                    <a:pt x="3921760" y="1501140"/>
                    <a:pt x="3835400" y="1605280"/>
                    <a:pt x="3784600" y="1602740"/>
                  </a:cubicBezTo>
                  <a:cubicBezTo>
                    <a:pt x="3733800" y="1600200"/>
                    <a:pt x="3662680" y="1485900"/>
                    <a:pt x="3662680" y="1419860"/>
                  </a:cubicBezTo>
                  <a:cubicBezTo>
                    <a:pt x="3662680" y="1353820"/>
                    <a:pt x="3756660" y="1280160"/>
                    <a:pt x="3784600" y="1206500"/>
                  </a:cubicBezTo>
                  <a:cubicBezTo>
                    <a:pt x="3812540" y="1132840"/>
                    <a:pt x="3853180" y="1033780"/>
                    <a:pt x="3830320" y="977900"/>
                  </a:cubicBezTo>
                  <a:cubicBezTo>
                    <a:pt x="3807460" y="922020"/>
                    <a:pt x="3713480" y="894080"/>
                    <a:pt x="3647440" y="871220"/>
                  </a:cubicBezTo>
                  <a:cubicBezTo>
                    <a:pt x="3581400" y="848360"/>
                    <a:pt x="3507740" y="845820"/>
                    <a:pt x="3434080" y="840740"/>
                  </a:cubicBezTo>
                  <a:cubicBezTo>
                    <a:pt x="3360420" y="835660"/>
                    <a:pt x="3256280" y="767080"/>
                    <a:pt x="3205480" y="840740"/>
                  </a:cubicBezTo>
                  <a:cubicBezTo>
                    <a:pt x="3154680" y="914400"/>
                    <a:pt x="3185160" y="1153160"/>
                    <a:pt x="3129280" y="1282700"/>
                  </a:cubicBezTo>
                  <a:cubicBezTo>
                    <a:pt x="3073400" y="1412240"/>
                    <a:pt x="3319780" y="1572260"/>
                    <a:pt x="2870200" y="1617980"/>
                  </a:cubicBezTo>
                  <a:cubicBezTo>
                    <a:pt x="2420620" y="1663700"/>
                    <a:pt x="863600" y="1732280"/>
                    <a:pt x="431800" y="1557020"/>
                  </a:cubicBezTo>
                  <a:cubicBezTo>
                    <a:pt x="0" y="1381760"/>
                    <a:pt x="304800" y="739140"/>
                    <a:pt x="279400" y="566420"/>
                  </a:cubicBezTo>
                  <a:cubicBezTo>
                    <a:pt x="254000" y="393700"/>
                    <a:pt x="185420" y="528320"/>
                    <a:pt x="248920" y="5207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1780540" y="4366260"/>
              <a:ext cx="1381760" cy="2278380"/>
            </a:xfrm>
            <a:custGeom>
              <a:avLst/>
              <a:gdLst>
                <a:gd name="connsiteX0" fmla="*/ 368300 w 1381760"/>
                <a:gd name="connsiteY0" fmla="*/ 662940 h 2278380"/>
                <a:gd name="connsiteX1" fmla="*/ 170180 w 1381760"/>
                <a:gd name="connsiteY1" fmla="*/ 1379220 h 2278380"/>
                <a:gd name="connsiteX2" fmla="*/ 109220 w 1381760"/>
                <a:gd name="connsiteY2" fmla="*/ 1760220 h 2278380"/>
                <a:gd name="connsiteX3" fmla="*/ 124460 w 1381760"/>
                <a:gd name="connsiteY3" fmla="*/ 2186940 h 2278380"/>
                <a:gd name="connsiteX4" fmla="*/ 855980 w 1381760"/>
                <a:gd name="connsiteY4" fmla="*/ 2232660 h 2278380"/>
                <a:gd name="connsiteX5" fmla="*/ 1252220 w 1381760"/>
                <a:gd name="connsiteY5" fmla="*/ 2263140 h 2278380"/>
                <a:gd name="connsiteX6" fmla="*/ 1313180 w 1381760"/>
                <a:gd name="connsiteY6" fmla="*/ 2141220 h 2278380"/>
                <a:gd name="connsiteX7" fmla="*/ 1297940 w 1381760"/>
                <a:gd name="connsiteY7" fmla="*/ 1577340 h 2278380"/>
                <a:gd name="connsiteX8" fmla="*/ 1297940 w 1381760"/>
                <a:gd name="connsiteY8" fmla="*/ 1104900 h 2278380"/>
                <a:gd name="connsiteX9" fmla="*/ 1374140 w 1381760"/>
                <a:gd name="connsiteY9" fmla="*/ 723900 h 2278380"/>
                <a:gd name="connsiteX10" fmla="*/ 1343660 w 1381760"/>
                <a:gd name="connsiteY10" fmla="*/ 388620 h 2278380"/>
                <a:gd name="connsiteX11" fmla="*/ 1282700 w 1381760"/>
                <a:gd name="connsiteY11" fmla="*/ 53340 h 2278380"/>
                <a:gd name="connsiteX12" fmla="*/ 1084580 w 1381760"/>
                <a:gd name="connsiteY12" fmla="*/ 99060 h 2278380"/>
                <a:gd name="connsiteX13" fmla="*/ 368300 w 1381760"/>
                <a:gd name="connsiteY13" fmla="*/ 662940 h 227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1760" h="2278380">
                  <a:moveTo>
                    <a:pt x="368300" y="662940"/>
                  </a:moveTo>
                  <a:cubicBezTo>
                    <a:pt x="215900" y="876300"/>
                    <a:pt x="213360" y="1196340"/>
                    <a:pt x="170180" y="1379220"/>
                  </a:cubicBezTo>
                  <a:cubicBezTo>
                    <a:pt x="127000" y="1562100"/>
                    <a:pt x="116840" y="1625600"/>
                    <a:pt x="109220" y="1760220"/>
                  </a:cubicBezTo>
                  <a:cubicBezTo>
                    <a:pt x="101600" y="1894840"/>
                    <a:pt x="0" y="2108200"/>
                    <a:pt x="124460" y="2186940"/>
                  </a:cubicBezTo>
                  <a:cubicBezTo>
                    <a:pt x="248920" y="2265680"/>
                    <a:pt x="855980" y="2232660"/>
                    <a:pt x="855980" y="2232660"/>
                  </a:cubicBezTo>
                  <a:cubicBezTo>
                    <a:pt x="1043940" y="2245360"/>
                    <a:pt x="1176020" y="2278380"/>
                    <a:pt x="1252220" y="2263140"/>
                  </a:cubicBezTo>
                  <a:cubicBezTo>
                    <a:pt x="1328420" y="2247900"/>
                    <a:pt x="1305560" y="2255520"/>
                    <a:pt x="1313180" y="2141220"/>
                  </a:cubicBezTo>
                  <a:cubicBezTo>
                    <a:pt x="1320800" y="2026920"/>
                    <a:pt x="1300480" y="1750060"/>
                    <a:pt x="1297940" y="1577340"/>
                  </a:cubicBezTo>
                  <a:cubicBezTo>
                    <a:pt x="1295400" y="1404620"/>
                    <a:pt x="1285240" y="1247140"/>
                    <a:pt x="1297940" y="1104900"/>
                  </a:cubicBezTo>
                  <a:cubicBezTo>
                    <a:pt x="1310640" y="962660"/>
                    <a:pt x="1366520" y="843280"/>
                    <a:pt x="1374140" y="723900"/>
                  </a:cubicBezTo>
                  <a:cubicBezTo>
                    <a:pt x="1381760" y="604520"/>
                    <a:pt x="1358900" y="500380"/>
                    <a:pt x="1343660" y="388620"/>
                  </a:cubicBezTo>
                  <a:cubicBezTo>
                    <a:pt x="1328420" y="276860"/>
                    <a:pt x="1325880" y="101600"/>
                    <a:pt x="1282700" y="53340"/>
                  </a:cubicBezTo>
                  <a:cubicBezTo>
                    <a:pt x="1239520" y="5080"/>
                    <a:pt x="1231900" y="0"/>
                    <a:pt x="1084580" y="99060"/>
                  </a:cubicBezTo>
                  <a:cubicBezTo>
                    <a:pt x="937260" y="198120"/>
                    <a:pt x="520700" y="449580"/>
                    <a:pt x="368300" y="6629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679440" y="5582920"/>
              <a:ext cx="985520" cy="1064260"/>
            </a:xfrm>
            <a:custGeom>
              <a:avLst/>
              <a:gdLst>
                <a:gd name="connsiteX0" fmla="*/ 96520 w 985520"/>
                <a:gd name="connsiteY0" fmla="*/ 1016000 h 1064260"/>
                <a:gd name="connsiteX1" fmla="*/ 127000 w 985520"/>
                <a:gd name="connsiteY1" fmla="*/ 848360 h 1064260"/>
                <a:gd name="connsiteX2" fmla="*/ 157480 w 985520"/>
                <a:gd name="connsiteY2" fmla="*/ 711200 h 1064260"/>
                <a:gd name="connsiteX3" fmla="*/ 157480 w 985520"/>
                <a:gd name="connsiteY3" fmla="*/ 436880 h 1064260"/>
                <a:gd name="connsiteX4" fmla="*/ 172720 w 985520"/>
                <a:gd name="connsiteY4" fmla="*/ 208280 h 1064260"/>
                <a:gd name="connsiteX5" fmla="*/ 370840 w 985520"/>
                <a:gd name="connsiteY5" fmla="*/ 223520 h 1064260"/>
                <a:gd name="connsiteX6" fmla="*/ 477520 w 985520"/>
                <a:gd name="connsiteY6" fmla="*/ 55880 h 1064260"/>
                <a:gd name="connsiteX7" fmla="*/ 538480 w 985520"/>
                <a:gd name="connsiteY7" fmla="*/ 55880 h 1064260"/>
                <a:gd name="connsiteX8" fmla="*/ 645160 w 985520"/>
                <a:gd name="connsiteY8" fmla="*/ 25400 h 1064260"/>
                <a:gd name="connsiteX9" fmla="*/ 812800 w 985520"/>
                <a:gd name="connsiteY9" fmla="*/ 208280 h 1064260"/>
                <a:gd name="connsiteX10" fmla="*/ 873760 w 985520"/>
                <a:gd name="connsiteY10" fmla="*/ 284480 h 1064260"/>
                <a:gd name="connsiteX11" fmla="*/ 873760 w 985520"/>
                <a:gd name="connsiteY11" fmla="*/ 391160 h 1064260"/>
                <a:gd name="connsiteX12" fmla="*/ 980440 w 985520"/>
                <a:gd name="connsiteY12" fmla="*/ 482600 h 1064260"/>
                <a:gd name="connsiteX13" fmla="*/ 904240 w 985520"/>
                <a:gd name="connsiteY13" fmla="*/ 589280 h 1064260"/>
                <a:gd name="connsiteX14" fmla="*/ 873760 w 985520"/>
                <a:gd name="connsiteY14" fmla="*/ 726440 h 1064260"/>
                <a:gd name="connsiteX15" fmla="*/ 706120 w 985520"/>
                <a:gd name="connsiteY15" fmla="*/ 1016000 h 1064260"/>
                <a:gd name="connsiteX16" fmla="*/ 96520 w 985520"/>
                <a:gd name="connsiteY16" fmla="*/ 1016000 h 106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5520" h="1064260">
                  <a:moveTo>
                    <a:pt x="96520" y="1016000"/>
                  </a:moveTo>
                  <a:cubicBezTo>
                    <a:pt x="0" y="988060"/>
                    <a:pt x="116840" y="899160"/>
                    <a:pt x="127000" y="848360"/>
                  </a:cubicBezTo>
                  <a:cubicBezTo>
                    <a:pt x="137160" y="797560"/>
                    <a:pt x="152400" y="779780"/>
                    <a:pt x="157480" y="711200"/>
                  </a:cubicBezTo>
                  <a:cubicBezTo>
                    <a:pt x="162560" y="642620"/>
                    <a:pt x="154940" y="520700"/>
                    <a:pt x="157480" y="436880"/>
                  </a:cubicBezTo>
                  <a:cubicBezTo>
                    <a:pt x="160020" y="353060"/>
                    <a:pt x="137160" y="243840"/>
                    <a:pt x="172720" y="208280"/>
                  </a:cubicBezTo>
                  <a:cubicBezTo>
                    <a:pt x="208280" y="172720"/>
                    <a:pt x="320040" y="248920"/>
                    <a:pt x="370840" y="223520"/>
                  </a:cubicBezTo>
                  <a:cubicBezTo>
                    <a:pt x="421640" y="198120"/>
                    <a:pt x="449580" y="83820"/>
                    <a:pt x="477520" y="55880"/>
                  </a:cubicBezTo>
                  <a:cubicBezTo>
                    <a:pt x="505460" y="27940"/>
                    <a:pt x="510540" y="60960"/>
                    <a:pt x="538480" y="55880"/>
                  </a:cubicBezTo>
                  <a:cubicBezTo>
                    <a:pt x="566420" y="50800"/>
                    <a:pt x="599440" y="0"/>
                    <a:pt x="645160" y="25400"/>
                  </a:cubicBezTo>
                  <a:cubicBezTo>
                    <a:pt x="690880" y="50800"/>
                    <a:pt x="774700" y="165100"/>
                    <a:pt x="812800" y="208280"/>
                  </a:cubicBezTo>
                  <a:cubicBezTo>
                    <a:pt x="850900" y="251460"/>
                    <a:pt x="863600" y="254000"/>
                    <a:pt x="873760" y="284480"/>
                  </a:cubicBezTo>
                  <a:cubicBezTo>
                    <a:pt x="883920" y="314960"/>
                    <a:pt x="855980" y="358140"/>
                    <a:pt x="873760" y="391160"/>
                  </a:cubicBezTo>
                  <a:cubicBezTo>
                    <a:pt x="891540" y="424180"/>
                    <a:pt x="975360" y="449580"/>
                    <a:pt x="980440" y="482600"/>
                  </a:cubicBezTo>
                  <a:cubicBezTo>
                    <a:pt x="985520" y="515620"/>
                    <a:pt x="922020" y="548640"/>
                    <a:pt x="904240" y="589280"/>
                  </a:cubicBezTo>
                  <a:cubicBezTo>
                    <a:pt x="886460" y="629920"/>
                    <a:pt x="906780" y="655320"/>
                    <a:pt x="873760" y="726440"/>
                  </a:cubicBezTo>
                  <a:cubicBezTo>
                    <a:pt x="840740" y="797560"/>
                    <a:pt x="830580" y="967740"/>
                    <a:pt x="706120" y="1016000"/>
                  </a:cubicBezTo>
                  <a:cubicBezTo>
                    <a:pt x="581660" y="1064260"/>
                    <a:pt x="193040" y="1043940"/>
                    <a:pt x="96520" y="10160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5815756" y="5862935"/>
              <a:ext cx="966044" cy="461665"/>
            </a:xfrm>
            <a:prstGeom prst="rect">
              <a:avLst/>
            </a:prstGeom>
            <a:noFill/>
            <a:ln w="50800">
              <a:noFill/>
            </a:ln>
          </p:spPr>
          <p:txBody>
            <a:bodyPr wrap="square" rtlCol="0">
              <a:spAutoFit/>
            </a:bodyPr>
            <a:lstStyle/>
            <a:p>
              <a:r>
                <a:rPr lang="en-US" sz="2400" b="1" dirty="0" smtClean="0"/>
                <a:t>1803</a:t>
              </a:r>
              <a:endParaRPr lang="en-US" sz="2400" b="1" dirty="0"/>
            </a:p>
          </p:txBody>
        </p:sp>
        <p:sp>
          <p:nvSpPr>
            <p:cNvPr id="36" name="Freeform 35"/>
            <p:cNvSpPr/>
            <p:nvPr/>
          </p:nvSpPr>
          <p:spPr>
            <a:xfrm>
              <a:off x="5666740" y="2633980"/>
              <a:ext cx="1845449" cy="2598420"/>
            </a:xfrm>
            <a:custGeom>
              <a:avLst/>
              <a:gdLst>
                <a:gd name="connsiteX0" fmla="*/ 414020 w 1968500"/>
                <a:gd name="connsiteY0" fmla="*/ 2517140 h 2598420"/>
                <a:gd name="connsiteX1" fmla="*/ 1099820 w 1968500"/>
                <a:gd name="connsiteY1" fmla="*/ 2578100 h 2598420"/>
                <a:gd name="connsiteX2" fmla="*/ 1115060 w 1968500"/>
                <a:gd name="connsiteY2" fmla="*/ 2395220 h 2598420"/>
                <a:gd name="connsiteX3" fmla="*/ 1572260 w 1968500"/>
                <a:gd name="connsiteY3" fmla="*/ 2014220 h 2598420"/>
                <a:gd name="connsiteX4" fmla="*/ 1663700 w 1968500"/>
                <a:gd name="connsiteY4" fmla="*/ 1419860 h 2598420"/>
                <a:gd name="connsiteX5" fmla="*/ 1739900 w 1968500"/>
                <a:gd name="connsiteY5" fmla="*/ 627380 h 2598420"/>
                <a:gd name="connsiteX6" fmla="*/ 1831340 w 1968500"/>
                <a:gd name="connsiteY6" fmla="*/ 490220 h 2598420"/>
                <a:gd name="connsiteX7" fmla="*/ 1739900 w 1968500"/>
                <a:gd name="connsiteY7" fmla="*/ 109220 h 2598420"/>
                <a:gd name="connsiteX8" fmla="*/ 459740 w 1968500"/>
                <a:gd name="connsiteY8" fmla="*/ 17780 h 2598420"/>
                <a:gd name="connsiteX9" fmla="*/ 109220 w 1968500"/>
                <a:gd name="connsiteY9" fmla="*/ 215900 h 2598420"/>
                <a:gd name="connsiteX10" fmla="*/ 124460 w 1968500"/>
                <a:gd name="connsiteY10" fmla="*/ 353060 h 2598420"/>
                <a:gd name="connsiteX11" fmla="*/ 2540 w 1968500"/>
                <a:gd name="connsiteY11" fmla="*/ 520700 h 2598420"/>
                <a:gd name="connsiteX12" fmla="*/ 109220 w 1968500"/>
                <a:gd name="connsiteY12" fmla="*/ 581660 h 2598420"/>
                <a:gd name="connsiteX13" fmla="*/ 200660 w 1968500"/>
                <a:gd name="connsiteY13" fmla="*/ 673100 h 2598420"/>
                <a:gd name="connsiteX14" fmla="*/ 200660 w 1968500"/>
                <a:gd name="connsiteY14" fmla="*/ 779780 h 2598420"/>
                <a:gd name="connsiteX15" fmla="*/ 215900 w 1968500"/>
                <a:gd name="connsiteY15" fmla="*/ 962660 h 2598420"/>
                <a:gd name="connsiteX16" fmla="*/ 292100 w 1968500"/>
                <a:gd name="connsiteY16" fmla="*/ 1084580 h 2598420"/>
                <a:gd name="connsiteX17" fmla="*/ 398780 w 1968500"/>
                <a:gd name="connsiteY17" fmla="*/ 1358900 h 2598420"/>
                <a:gd name="connsiteX18" fmla="*/ 398780 w 1968500"/>
                <a:gd name="connsiteY18" fmla="*/ 1358900 h 2598420"/>
                <a:gd name="connsiteX19" fmla="*/ 459740 w 1968500"/>
                <a:gd name="connsiteY19" fmla="*/ 1404620 h 2598420"/>
                <a:gd name="connsiteX20" fmla="*/ 459740 w 1968500"/>
                <a:gd name="connsiteY20" fmla="*/ 1557020 h 2598420"/>
                <a:gd name="connsiteX21" fmla="*/ 520700 w 1968500"/>
                <a:gd name="connsiteY21" fmla="*/ 1587500 h 2598420"/>
                <a:gd name="connsiteX22" fmla="*/ 581660 w 1968500"/>
                <a:gd name="connsiteY22" fmla="*/ 1709420 h 2598420"/>
                <a:gd name="connsiteX23" fmla="*/ 673100 w 1968500"/>
                <a:gd name="connsiteY23" fmla="*/ 1694180 h 2598420"/>
                <a:gd name="connsiteX24" fmla="*/ 688340 w 1968500"/>
                <a:gd name="connsiteY24" fmla="*/ 1785620 h 2598420"/>
                <a:gd name="connsiteX25" fmla="*/ 596900 w 1968500"/>
                <a:gd name="connsiteY25" fmla="*/ 1816100 h 2598420"/>
                <a:gd name="connsiteX26" fmla="*/ 551180 w 1968500"/>
                <a:gd name="connsiteY26" fmla="*/ 1953260 h 2598420"/>
                <a:gd name="connsiteX27" fmla="*/ 551180 w 1968500"/>
                <a:gd name="connsiteY27" fmla="*/ 2044700 h 2598420"/>
                <a:gd name="connsiteX28" fmla="*/ 596900 w 1968500"/>
                <a:gd name="connsiteY28" fmla="*/ 2090420 h 2598420"/>
                <a:gd name="connsiteX29" fmla="*/ 581660 w 1968500"/>
                <a:gd name="connsiteY29" fmla="*/ 2319020 h 2598420"/>
                <a:gd name="connsiteX30" fmla="*/ 520700 w 1968500"/>
                <a:gd name="connsiteY30" fmla="*/ 2440940 h 2598420"/>
                <a:gd name="connsiteX31" fmla="*/ 414020 w 1968500"/>
                <a:gd name="connsiteY31" fmla="*/ 2517140 h 2598420"/>
                <a:gd name="connsiteX0" fmla="*/ 414020 w 1831340"/>
                <a:gd name="connsiteY0" fmla="*/ 2517140 h 2598420"/>
                <a:gd name="connsiteX1" fmla="*/ 1099820 w 1831340"/>
                <a:gd name="connsiteY1" fmla="*/ 2578100 h 2598420"/>
                <a:gd name="connsiteX2" fmla="*/ 1115060 w 1831340"/>
                <a:gd name="connsiteY2" fmla="*/ 2395220 h 2598420"/>
                <a:gd name="connsiteX3" fmla="*/ 1572260 w 1831340"/>
                <a:gd name="connsiteY3" fmla="*/ 2014220 h 2598420"/>
                <a:gd name="connsiteX4" fmla="*/ 1663700 w 1831340"/>
                <a:gd name="connsiteY4" fmla="*/ 1419860 h 2598420"/>
                <a:gd name="connsiteX5" fmla="*/ 1739900 w 1831340"/>
                <a:gd name="connsiteY5" fmla="*/ 627380 h 2598420"/>
                <a:gd name="connsiteX6" fmla="*/ 1831340 w 1831340"/>
                <a:gd name="connsiteY6" fmla="*/ 490220 h 2598420"/>
                <a:gd name="connsiteX7" fmla="*/ 1739900 w 1831340"/>
                <a:gd name="connsiteY7" fmla="*/ 109220 h 2598420"/>
                <a:gd name="connsiteX8" fmla="*/ 459740 w 1831340"/>
                <a:gd name="connsiteY8" fmla="*/ 17780 h 2598420"/>
                <a:gd name="connsiteX9" fmla="*/ 109220 w 1831340"/>
                <a:gd name="connsiteY9" fmla="*/ 215900 h 2598420"/>
                <a:gd name="connsiteX10" fmla="*/ 124460 w 1831340"/>
                <a:gd name="connsiteY10" fmla="*/ 353060 h 2598420"/>
                <a:gd name="connsiteX11" fmla="*/ 2540 w 1831340"/>
                <a:gd name="connsiteY11" fmla="*/ 520700 h 2598420"/>
                <a:gd name="connsiteX12" fmla="*/ 109220 w 1831340"/>
                <a:gd name="connsiteY12" fmla="*/ 581660 h 2598420"/>
                <a:gd name="connsiteX13" fmla="*/ 200660 w 1831340"/>
                <a:gd name="connsiteY13" fmla="*/ 673100 h 2598420"/>
                <a:gd name="connsiteX14" fmla="*/ 200660 w 1831340"/>
                <a:gd name="connsiteY14" fmla="*/ 779780 h 2598420"/>
                <a:gd name="connsiteX15" fmla="*/ 215900 w 1831340"/>
                <a:gd name="connsiteY15" fmla="*/ 962660 h 2598420"/>
                <a:gd name="connsiteX16" fmla="*/ 292100 w 1831340"/>
                <a:gd name="connsiteY16" fmla="*/ 1084580 h 2598420"/>
                <a:gd name="connsiteX17" fmla="*/ 398780 w 1831340"/>
                <a:gd name="connsiteY17" fmla="*/ 1358900 h 2598420"/>
                <a:gd name="connsiteX18" fmla="*/ 398780 w 1831340"/>
                <a:gd name="connsiteY18" fmla="*/ 1358900 h 2598420"/>
                <a:gd name="connsiteX19" fmla="*/ 459740 w 1831340"/>
                <a:gd name="connsiteY19" fmla="*/ 1404620 h 2598420"/>
                <a:gd name="connsiteX20" fmla="*/ 459740 w 1831340"/>
                <a:gd name="connsiteY20" fmla="*/ 1557020 h 2598420"/>
                <a:gd name="connsiteX21" fmla="*/ 520700 w 1831340"/>
                <a:gd name="connsiteY21" fmla="*/ 1587500 h 2598420"/>
                <a:gd name="connsiteX22" fmla="*/ 581660 w 1831340"/>
                <a:gd name="connsiteY22" fmla="*/ 1709420 h 2598420"/>
                <a:gd name="connsiteX23" fmla="*/ 673100 w 1831340"/>
                <a:gd name="connsiteY23" fmla="*/ 1694180 h 2598420"/>
                <a:gd name="connsiteX24" fmla="*/ 688340 w 1831340"/>
                <a:gd name="connsiteY24" fmla="*/ 1785620 h 2598420"/>
                <a:gd name="connsiteX25" fmla="*/ 596900 w 1831340"/>
                <a:gd name="connsiteY25" fmla="*/ 1816100 h 2598420"/>
                <a:gd name="connsiteX26" fmla="*/ 551180 w 1831340"/>
                <a:gd name="connsiteY26" fmla="*/ 1953260 h 2598420"/>
                <a:gd name="connsiteX27" fmla="*/ 551180 w 1831340"/>
                <a:gd name="connsiteY27" fmla="*/ 2044700 h 2598420"/>
                <a:gd name="connsiteX28" fmla="*/ 596900 w 1831340"/>
                <a:gd name="connsiteY28" fmla="*/ 2090420 h 2598420"/>
                <a:gd name="connsiteX29" fmla="*/ 581660 w 1831340"/>
                <a:gd name="connsiteY29" fmla="*/ 2319020 h 2598420"/>
                <a:gd name="connsiteX30" fmla="*/ 520700 w 1831340"/>
                <a:gd name="connsiteY30" fmla="*/ 2440940 h 2598420"/>
                <a:gd name="connsiteX31" fmla="*/ 414020 w 1831340"/>
                <a:gd name="connsiteY31" fmla="*/ 2517140 h 2598420"/>
                <a:gd name="connsiteX0" fmla="*/ 414020 w 1953260"/>
                <a:gd name="connsiteY0" fmla="*/ 2517140 h 2598420"/>
                <a:gd name="connsiteX1" fmla="*/ 1099820 w 1953260"/>
                <a:gd name="connsiteY1" fmla="*/ 2578100 h 2598420"/>
                <a:gd name="connsiteX2" fmla="*/ 1115060 w 1953260"/>
                <a:gd name="connsiteY2" fmla="*/ 2395220 h 2598420"/>
                <a:gd name="connsiteX3" fmla="*/ 1572260 w 1953260"/>
                <a:gd name="connsiteY3" fmla="*/ 2014220 h 2598420"/>
                <a:gd name="connsiteX4" fmla="*/ 1663700 w 1953260"/>
                <a:gd name="connsiteY4" fmla="*/ 1419860 h 2598420"/>
                <a:gd name="connsiteX5" fmla="*/ 1739900 w 1953260"/>
                <a:gd name="connsiteY5" fmla="*/ 627380 h 2598420"/>
                <a:gd name="connsiteX6" fmla="*/ 1739900 w 1953260"/>
                <a:gd name="connsiteY6" fmla="*/ 109220 h 2598420"/>
                <a:gd name="connsiteX7" fmla="*/ 459740 w 1953260"/>
                <a:gd name="connsiteY7" fmla="*/ 17780 h 2598420"/>
                <a:gd name="connsiteX8" fmla="*/ 109220 w 1953260"/>
                <a:gd name="connsiteY8" fmla="*/ 215900 h 2598420"/>
                <a:gd name="connsiteX9" fmla="*/ 124460 w 1953260"/>
                <a:gd name="connsiteY9" fmla="*/ 353060 h 2598420"/>
                <a:gd name="connsiteX10" fmla="*/ 2540 w 1953260"/>
                <a:gd name="connsiteY10" fmla="*/ 520700 h 2598420"/>
                <a:gd name="connsiteX11" fmla="*/ 109220 w 1953260"/>
                <a:gd name="connsiteY11" fmla="*/ 581660 h 2598420"/>
                <a:gd name="connsiteX12" fmla="*/ 200660 w 1953260"/>
                <a:gd name="connsiteY12" fmla="*/ 673100 h 2598420"/>
                <a:gd name="connsiteX13" fmla="*/ 200660 w 1953260"/>
                <a:gd name="connsiteY13" fmla="*/ 779780 h 2598420"/>
                <a:gd name="connsiteX14" fmla="*/ 215900 w 1953260"/>
                <a:gd name="connsiteY14" fmla="*/ 962660 h 2598420"/>
                <a:gd name="connsiteX15" fmla="*/ 292100 w 1953260"/>
                <a:gd name="connsiteY15" fmla="*/ 1084580 h 2598420"/>
                <a:gd name="connsiteX16" fmla="*/ 398780 w 1953260"/>
                <a:gd name="connsiteY16" fmla="*/ 1358900 h 2598420"/>
                <a:gd name="connsiteX17" fmla="*/ 398780 w 1953260"/>
                <a:gd name="connsiteY17" fmla="*/ 1358900 h 2598420"/>
                <a:gd name="connsiteX18" fmla="*/ 459740 w 1953260"/>
                <a:gd name="connsiteY18" fmla="*/ 1404620 h 2598420"/>
                <a:gd name="connsiteX19" fmla="*/ 459740 w 1953260"/>
                <a:gd name="connsiteY19" fmla="*/ 1557020 h 2598420"/>
                <a:gd name="connsiteX20" fmla="*/ 520700 w 1953260"/>
                <a:gd name="connsiteY20" fmla="*/ 1587500 h 2598420"/>
                <a:gd name="connsiteX21" fmla="*/ 581660 w 1953260"/>
                <a:gd name="connsiteY21" fmla="*/ 1709420 h 2598420"/>
                <a:gd name="connsiteX22" fmla="*/ 673100 w 1953260"/>
                <a:gd name="connsiteY22" fmla="*/ 1694180 h 2598420"/>
                <a:gd name="connsiteX23" fmla="*/ 688340 w 1953260"/>
                <a:gd name="connsiteY23" fmla="*/ 1785620 h 2598420"/>
                <a:gd name="connsiteX24" fmla="*/ 596900 w 1953260"/>
                <a:gd name="connsiteY24" fmla="*/ 1816100 h 2598420"/>
                <a:gd name="connsiteX25" fmla="*/ 551180 w 1953260"/>
                <a:gd name="connsiteY25" fmla="*/ 1953260 h 2598420"/>
                <a:gd name="connsiteX26" fmla="*/ 551180 w 1953260"/>
                <a:gd name="connsiteY26" fmla="*/ 2044700 h 2598420"/>
                <a:gd name="connsiteX27" fmla="*/ 596900 w 1953260"/>
                <a:gd name="connsiteY27" fmla="*/ 2090420 h 2598420"/>
                <a:gd name="connsiteX28" fmla="*/ 581660 w 1953260"/>
                <a:gd name="connsiteY28" fmla="*/ 2319020 h 2598420"/>
                <a:gd name="connsiteX29" fmla="*/ 520700 w 1953260"/>
                <a:gd name="connsiteY29" fmla="*/ 2440940 h 2598420"/>
                <a:gd name="connsiteX30" fmla="*/ 414020 w 1953260"/>
                <a:gd name="connsiteY30" fmla="*/ 2517140 h 2598420"/>
                <a:gd name="connsiteX0" fmla="*/ 414020 w 1779089"/>
                <a:gd name="connsiteY0" fmla="*/ 2517140 h 2598420"/>
                <a:gd name="connsiteX1" fmla="*/ 1099820 w 1779089"/>
                <a:gd name="connsiteY1" fmla="*/ 2578100 h 2598420"/>
                <a:gd name="connsiteX2" fmla="*/ 1115060 w 1779089"/>
                <a:gd name="connsiteY2" fmla="*/ 2395220 h 2598420"/>
                <a:gd name="connsiteX3" fmla="*/ 1572260 w 1779089"/>
                <a:gd name="connsiteY3" fmla="*/ 2014220 h 2598420"/>
                <a:gd name="connsiteX4" fmla="*/ 1663700 w 1779089"/>
                <a:gd name="connsiteY4" fmla="*/ 1419860 h 2598420"/>
                <a:gd name="connsiteX5" fmla="*/ 1739900 w 1779089"/>
                <a:gd name="connsiteY5" fmla="*/ 627380 h 2598420"/>
                <a:gd name="connsiteX6" fmla="*/ 1739900 w 1779089"/>
                <a:gd name="connsiteY6" fmla="*/ 109220 h 2598420"/>
                <a:gd name="connsiteX7" fmla="*/ 459740 w 1779089"/>
                <a:gd name="connsiteY7" fmla="*/ 17780 h 2598420"/>
                <a:gd name="connsiteX8" fmla="*/ 109220 w 1779089"/>
                <a:gd name="connsiteY8" fmla="*/ 215900 h 2598420"/>
                <a:gd name="connsiteX9" fmla="*/ 124460 w 1779089"/>
                <a:gd name="connsiteY9" fmla="*/ 353060 h 2598420"/>
                <a:gd name="connsiteX10" fmla="*/ 2540 w 1779089"/>
                <a:gd name="connsiteY10" fmla="*/ 520700 h 2598420"/>
                <a:gd name="connsiteX11" fmla="*/ 109220 w 1779089"/>
                <a:gd name="connsiteY11" fmla="*/ 581660 h 2598420"/>
                <a:gd name="connsiteX12" fmla="*/ 200660 w 1779089"/>
                <a:gd name="connsiteY12" fmla="*/ 673100 h 2598420"/>
                <a:gd name="connsiteX13" fmla="*/ 200660 w 1779089"/>
                <a:gd name="connsiteY13" fmla="*/ 779780 h 2598420"/>
                <a:gd name="connsiteX14" fmla="*/ 215900 w 1779089"/>
                <a:gd name="connsiteY14" fmla="*/ 962660 h 2598420"/>
                <a:gd name="connsiteX15" fmla="*/ 292100 w 1779089"/>
                <a:gd name="connsiteY15" fmla="*/ 1084580 h 2598420"/>
                <a:gd name="connsiteX16" fmla="*/ 398780 w 1779089"/>
                <a:gd name="connsiteY16" fmla="*/ 1358900 h 2598420"/>
                <a:gd name="connsiteX17" fmla="*/ 398780 w 1779089"/>
                <a:gd name="connsiteY17" fmla="*/ 1358900 h 2598420"/>
                <a:gd name="connsiteX18" fmla="*/ 459740 w 1779089"/>
                <a:gd name="connsiteY18" fmla="*/ 1404620 h 2598420"/>
                <a:gd name="connsiteX19" fmla="*/ 459740 w 1779089"/>
                <a:gd name="connsiteY19" fmla="*/ 1557020 h 2598420"/>
                <a:gd name="connsiteX20" fmla="*/ 520700 w 1779089"/>
                <a:gd name="connsiteY20" fmla="*/ 1587500 h 2598420"/>
                <a:gd name="connsiteX21" fmla="*/ 581660 w 1779089"/>
                <a:gd name="connsiteY21" fmla="*/ 1709420 h 2598420"/>
                <a:gd name="connsiteX22" fmla="*/ 673100 w 1779089"/>
                <a:gd name="connsiteY22" fmla="*/ 1694180 h 2598420"/>
                <a:gd name="connsiteX23" fmla="*/ 688340 w 1779089"/>
                <a:gd name="connsiteY23" fmla="*/ 1785620 h 2598420"/>
                <a:gd name="connsiteX24" fmla="*/ 596900 w 1779089"/>
                <a:gd name="connsiteY24" fmla="*/ 1816100 h 2598420"/>
                <a:gd name="connsiteX25" fmla="*/ 551180 w 1779089"/>
                <a:gd name="connsiteY25" fmla="*/ 1953260 h 2598420"/>
                <a:gd name="connsiteX26" fmla="*/ 551180 w 1779089"/>
                <a:gd name="connsiteY26" fmla="*/ 2044700 h 2598420"/>
                <a:gd name="connsiteX27" fmla="*/ 596900 w 1779089"/>
                <a:gd name="connsiteY27" fmla="*/ 2090420 h 2598420"/>
                <a:gd name="connsiteX28" fmla="*/ 581660 w 1779089"/>
                <a:gd name="connsiteY28" fmla="*/ 2319020 h 2598420"/>
                <a:gd name="connsiteX29" fmla="*/ 520700 w 1779089"/>
                <a:gd name="connsiteY29" fmla="*/ 2440940 h 2598420"/>
                <a:gd name="connsiteX30" fmla="*/ 414020 w 1779089"/>
                <a:gd name="connsiteY30" fmla="*/ 2517140 h 2598420"/>
                <a:gd name="connsiteX0" fmla="*/ 414020 w 1818790"/>
                <a:gd name="connsiteY0" fmla="*/ 2517140 h 2598420"/>
                <a:gd name="connsiteX1" fmla="*/ 1099820 w 1818790"/>
                <a:gd name="connsiteY1" fmla="*/ 2578100 h 2598420"/>
                <a:gd name="connsiteX2" fmla="*/ 1115060 w 1818790"/>
                <a:gd name="connsiteY2" fmla="*/ 2395220 h 2598420"/>
                <a:gd name="connsiteX3" fmla="*/ 1572260 w 1818790"/>
                <a:gd name="connsiteY3" fmla="*/ 2014220 h 2598420"/>
                <a:gd name="connsiteX4" fmla="*/ 1663700 w 1818790"/>
                <a:gd name="connsiteY4" fmla="*/ 1419860 h 2598420"/>
                <a:gd name="connsiteX5" fmla="*/ 1739900 w 1818790"/>
                <a:gd name="connsiteY5" fmla="*/ 627380 h 2598420"/>
                <a:gd name="connsiteX6" fmla="*/ 1739900 w 1818790"/>
                <a:gd name="connsiteY6" fmla="*/ 109220 h 2598420"/>
                <a:gd name="connsiteX7" fmla="*/ 459740 w 1818790"/>
                <a:gd name="connsiteY7" fmla="*/ 17780 h 2598420"/>
                <a:gd name="connsiteX8" fmla="*/ 109220 w 1818790"/>
                <a:gd name="connsiteY8" fmla="*/ 215900 h 2598420"/>
                <a:gd name="connsiteX9" fmla="*/ 124460 w 1818790"/>
                <a:gd name="connsiteY9" fmla="*/ 353060 h 2598420"/>
                <a:gd name="connsiteX10" fmla="*/ 2540 w 1818790"/>
                <a:gd name="connsiteY10" fmla="*/ 520700 h 2598420"/>
                <a:gd name="connsiteX11" fmla="*/ 109220 w 1818790"/>
                <a:gd name="connsiteY11" fmla="*/ 581660 h 2598420"/>
                <a:gd name="connsiteX12" fmla="*/ 200660 w 1818790"/>
                <a:gd name="connsiteY12" fmla="*/ 673100 h 2598420"/>
                <a:gd name="connsiteX13" fmla="*/ 200660 w 1818790"/>
                <a:gd name="connsiteY13" fmla="*/ 779780 h 2598420"/>
                <a:gd name="connsiteX14" fmla="*/ 215900 w 1818790"/>
                <a:gd name="connsiteY14" fmla="*/ 962660 h 2598420"/>
                <a:gd name="connsiteX15" fmla="*/ 292100 w 1818790"/>
                <a:gd name="connsiteY15" fmla="*/ 1084580 h 2598420"/>
                <a:gd name="connsiteX16" fmla="*/ 398780 w 1818790"/>
                <a:gd name="connsiteY16" fmla="*/ 1358900 h 2598420"/>
                <a:gd name="connsiteX17" fmla="*/ 398780 w 1818790"/>
                <a:gd name="connsiteY17" fmla="*/ 1358900 h 2598420"/>
                <a:gd name="connsiteX18" fmla="*/ 459740 w 1818790"/>
                <a:gd name="connsiteY18" fmla="*/ 1404620 h 2598420"/>
                <a:gd name="connsiteX19" fmla="*/ 459740 w 1818790"/>
                <a:gd name="connsiteY19" fmla="*/ 1557020 h 2598420"/>
                <a:gd name="connsiteX20" fmla="*/ 520700 w 1818790"/>
                <a:gd name="connsiteY20" fmla="*/ 1587500 h 2598420"/>
                <a:gd name="connsiteX21" fmla="*/ 581660 w 1818790"/>
                <a:gd name="connsiteY21" fmla="*/ 1709420 h 2598420"/>
                <a:gd name="connsiteX22" fmla="*/ 673100 w 1818790"/>
                <a:gd name="connsiteY22" fmla="*/ 1694180 h 2598420"/>
                <a:gd name="connsiteX23" fmla="*/ 688340 w 1818790"/>
                <a:gd name="connsiteY23" fmla="*/ 1785620 h 2598420"/>
                <a:gd name="connsiteX24" fmla="*/ 596900 w 1818790"/>
                <a:gd name="connsiteY24" fmla="*/ 1816100 h 2598420"/>
                <a:gd name="connsiteX25" fmla="*/ 551180 w 1818790"/>
                <a:gd name="connsiteY25" fmla="*/ 1953260 h 2598420"/>
                <a:gd name="connsiteX26" fmla="*/ 551180 w 1818790"/>
                <a:gd name="connsiteY26" fmla="*/ 2044700 h 2598420"/>
                <a:gd name="connsiteX27" fmla="*/ 596900 w 1818790"/>
                <a:gd name="connsiteY27" fmla="*/ 2090420 h 2598420"/>
                <a:gd name="connsiteX28" fmla="*/ 581660 w 1818790"/>
                <a:gd name="connsiteY28" fmla="*/ 2319020 h 2598420"/>
                <a:gd name="connsiteX29" fmla="*/ 520700 w 1818790"/>
                <a:gd name="connsiteY29" fmla="*/ 2440940 h 2598420"/>
                <a:gd name="connsiteX30" fmla="*/ 414020 w 1818790"/>
                <a:gd name="connsiteY30"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215900 w 1845449"/>
                <a:gd name="connsiteY14" fmla="*/ 962660 h 2598420"/>
                <a:gd name="connsiteX15" fmla="*/ 292100 w 1845449"/>
                <a:gd name="connsiteY15" fmla="*/ 1084580 h 2598420"/>
                <a:gd name="connsiteX16" fmla="*/ 398780 w 1845449"/>
                <a:gd name="connsiteY16" fmla="*/ 1358900 h 2598420"/>
                <a:gd name="connsiteX17" fmla="*/ 398780 w 1845449"/>
                <a:gd name="connsiteY17" fmla="*/ 1358900 h 2598420"/>
                <a:gd name="connsiteX18" fmla="*/ 459740 w 1845449"/>
                <a:gd name="connsiteY18" fmla="*/ 1404620 h 2598420"/>
                <a:gd name="connsiteX19" fmla="*/ 459740 w 1845449"/>
                <a:gd name="connsiteY19" fmla="*/ 1557020 h 2598420"/>
                <a:gd name="connsiteX20" fmla="*/ 520700 w 1845449"/>
                <a:gd name="connsiteY20" fmla="*/ 1587500 h 2598420"/>
                <a:gd name="connsiteX21" fmla="*/ 581660 w 1845449"/>
                <a:gd name="connsiteY21" fmla="*/ 1709420 h 2598420"/>
                <a:gd name="connsiteX22" fmla="*/ 673100 w 1845449"/>
                <a:gd name="connsiteY22" fmla="*/ 1694180 h 2598420"/>
                <a:gd name="connsiteX23" fmla="*/ 688340 w 1845449"/>
                <a:gd name="connsiteY23" fmla="*/ 1785620 h 2598420"/>
                <a:gd name="connsiteX24" fmla="*/ 596900 w 1845449"/>
                <a:gd name="connsiteY24" fmla="*/ 1816100 h 2598420"/>
                <a:gd name="connsiteX25" fmla="*/ 551180 w 1845449"/>
                <a:gd name="connsiteY25" fmla="*/ 1953260 h 2598420"/>
                <a:gd name="connsiteX26" fmla="*/ 551180 w 1845449"/>
                <a:gd name="connsiteY26" fmla="*/ 2044700 h 2598420"/>
                <a:gd name="connsiteX27" fmla="*/ 596900 w 1845449"/>
                <a:gd name="connsiteY27" fmla="*/ 2090420 h 2598420"/>
                <a:gd name="connsiteX28" fmla="*/ 581660 w 1845449"/>
                <a:gd name="connsiteY28" fmla="*/ 2319020 h 2598420"/>
                <a:gd name="connsiteX29" fmla="*/ 520700 w 1845449"/>
                <a:gd name="connsiteY29" fmla="*/ 2440940 h 2598420"/>
                <a:gd name="connsiteX30" fmla="*/ 414020 w 1845449"/>
                <a:gd name="connsiteY30"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2921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459740 w 1845449"/>
                <a:gd name="connsiteY18" fmla="*/ 1557020 h 2598420"/>
                <a:gd name="connsiteX19" fmla="*/ 520700 w 1845449"/>
                <a:gd name="connsiteY19" fmla="*/ 1587500 h 2598420"/>
                <a:gd name="connsiteX20" fmla="*/ 581660 w 1845449"/>
                <a:gd name="connsiteY20" fmla="*/ 1709420 h 2598420"/>
                <a:gd name="connsiteX21" fmla="*/ 673100 w 1845449"/>
                <a:gd name="connsiteY21" fmla="*/ 1694180 h 2598420"/>
                <a:gd name="connsiteX22" fmla="*/ 688340 w 1845449"/>
                <a:gd name="connsiteY22" fmla="*/ 1785620 h 2598420"/>
                <a:gd name="connsiteX23" fmla="*/ 596900 w 1845449"/>
                <a:gd name="connsiteY23" fmla="*/ 1816100 h 2598420"/>
                <a:gd name="connsiteX24" fmla="*/ 551180 w 1845449"/>
                <a:gd name="connsiteY24" fmla="*/ 1953260 h 2598420"/>
                <a:gd name="connsiteX25" fmla="*/ 551180 w 1845449"/>
                <a:gd name="connsiteY25" fmla="*/ 2044700 h 2598420"/>
                <a:gd name="connsiteX26" fmla="*/ 596900 w 1845449"/>
                <a:gd name="connsiteY26" fmla="*/ 2090420 h 2598420"/>
                <a:gd name="connsiteX27" fmla="*/ 581660 w 1845449"/>
                <a:gd name="connsiteY27" fmla="*/ 2319020 h 2598420"/>
                <a:gd name="connsiteX28" fmla="*/ 520700 w 1845449"/>
                <a:gd name="connsiteY28" fmla="*/ 2440940 h 2598420"/>
                <a:gd name="connsiteX29" fmla="*/ 414020 w 1845449"/>
                <a:gd name="connsiteY29"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459740 w 1845449"/>
                <a:gd name="connsiteY18" fmla="*/ 1557020 h 2598420"/>
                <a:gd name="connsiteX19" fmla="*/ 520700 w 1845449"/>
                <a:gd name="connsiteY19" fmla="*/ 1587500 h 2598420"/>
                <a:gd name="connsiteX20" fmla="*/ 581660 w 1845449"/>
                <a:gd name="connsiteY20" fmla="*/ 1709420 h 2598420"/>
                <a:gd name="connsiteX21" fmla="*/ 673100 w 1845449"/>
                <a:gd name="connsiteY21" fmla="*/ 1694180 h 2598420"/>
                <a:gd name="connsiteX22" fmla="*/ 688340 w 1845449"/>
                <a:gd name="connsiteY22" fmla="*/ 1785620 h 2598420"/>
                <a:gd name="connsiteX23" fmla="*/ 596900 w 1845449"/>
                <a:gd name="connsiteY23" fmla="*/ 1816100 h 2598420"/>
                <a:gd name="connsiteX24" fmla="*/ 551180 w 1845449"/>
                <a:gd name="connsiteY24" fmla="*/ 1953260 h 2598420"/>
                <a:gd name="connsiteX25" fmla="*/ 551180 w 1845449"/>
                <a:gd name="connsiteY25" fmla="*/ 2044700 h 2598420"/>
                <a:gd name="connsiteX26" fmla="*/ 596900 w 1845449"/>
                <a:gd name="connsiteY26" fmla="*/ 2090420 h 2598420"/>
                <a:gd name="connsiteX27" fmla="*/ 581660 w 1845449"/>
                <a:gd name="connsiteY27" fmla="*/ 2319020 h 2598420"/>
                <a:gd name="connsiteX28" fmla="*/ 520700 w 1845449"/>
                <a:gd name="connsiteY28" fmla="*/ 2440940 h 2598420"/>
                <a:gd name="connsiteX29" fmla="*/ 414020 w 1845449"/>
                <a:gd name="connsiteY29"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188150 w 1845449"/>
                <a:gd name="connsiteY14" fmla="*/ 791608 h 2598420"/>
                <a:gd name="connsiteX15" fmla="*/ 368300 w 1845449"/>
                <a:gd name="connsiteY15" fmla="*/ 1084580 h 2598420"/>
                <a:gd name="connsiteX16" fmla="*/ 398780 w 1845449"/>
                <a:gd name="connsiteY16" fmla="*/ 1358900 h 2598420"/>
                <a:gd name="connsiteX17" fmla="*/ 398780 w 1845449"/>
                <a:gd name="connsiteY17" fmla="*/ 1358900 h 2598420"/>
                <a:gd name="connsiteX18" fmla="*/ 459740 w 1845449"/>
                <a:gd name="connsiteY18" fmla="*/ 1404620 h 2598420"/>
                <a:gd name="connsiteX19" fmla="*/ 459740 w 1845449"/>
                <a:gd name="connsiteY19" fmla="*/ 1557020 h 2598420"/>
                <a:gd name="connsiteX20" fmla="*/ 520700 w 1845449"/>
                <a:gd name="connsiteY20" fmla="*/ 1587500 h 2598420"/>
                <a:gd name="connsiteX21" fmla="*/ 581660 w 1845449"/>
                <a:gd name="connsiteY21" fmla="*/ 1709420 h 2598420"/>
                <a:gd name="connsiteX22" fmla="*/ 673100 w 1845449"/>
                <a:gd name="connsiteY22" fmla="*/ 1694180 h 2598420"/>
                <a:gd name="connsiteX23" fmla="*/ 688340 w 1845449"/>
                <a:gd name="connsiteY23" fmla="*/ 1785620 h 2598420"/>
                <a:gd name="connsiteX24" fmla="*/ 596900 w 1845449"/>
                <a:gd name="connsiteY24" fmla="*/ 1816100 h 2598420"/>
                <a:gd name="connsiteX25" fmla="*/ 551180 w 1845449"/>
                <a:gd name="connsiteY25" fmla="*/ 1953260 h 2598420"/>
                <a:gd name="connsiteX26" fmla="*/ 551180 w 1845449"/>
                <a:gd name="connsiteY26" fmla="*/ 2044700 h 2598420"/>
                <a:gd name="connsiteX27" fmla="*/ 596900 w 1845449"/>
                <a:gd name="connsiteY27" fmla="*/ 2090420 h 2598420"/>
                <a:gd name="connsiteX28" fmla="*/ 581660 w 1845449"/>
                <a:gd name="connsiteY28" fmla="*/ 2319020 h 2598420"/>
                <a:gd name="connsiteX29" fmla="*/ 520700 w 1845449"/>
                <a:gd name="connsiteY29" fmla="*/ 2440940 h 2598420"/>
                <a:gd name="connsiteX30" fmla="*/ 414020 w 1845449"/>
                <a:gd name="connsiteY30"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459740 w 1845449"/>
                <a:gd name="connsiteY18" fmla="*/ 1557020 h 2598420"/>
                <a:gd name="connsiteX19" fmla="*/ 520700 w 1845449"/>
                <a:gd name="connsiteY19" fmla="*/ 1587500 h 2598420"/>
                <a:gd name="connsiteX20" fmla="*/ 581660 w 1845449"/>
                <a:gd name="connsiteY20" fmla="*/ 1709420 h 2598420"/>
                <a:gd name="connsiteX21" fmla="*/ 673100 w 1845449"/>
                <a:gd name="connsiteY21" fmla="*/ 1694180 h 2598420"/>
                <a:gd name="connsiteX22" fmla="*/ 688340 w 1845449"/>
                <a:gd name="connsiteY22" fmla="*/ 1785620 h 2598420"/>
                <a:gd name="connsiteX23" fmla="*/ 596900 w 1845449"/>
                <a:gd name="connsiteY23" fmla="*/ 1816100 h 2598420"/>
                <a:gd name="connsiteX24" fmla="*/ 551180 w 1845449"/>
                <a:gd name="connsiteY24" fmla="*/ 1953260 h 2598420"/>
                <a:gd name="connsiteX25" fmla="*/ 551180 w 1845449"/>
                <a:gd name="connsiteY25" fmla="*/ 2044700 h 2598420"/>
                <a:gd name="connsiteX26" fmla="*/ 596900 w 1845449"/>
                <a:gd name="connsiteY26" fmla="*/ 2090420 h 2598420"/>
                <a:gd name="connsiteX27" fmla="*/ 581660 w 1845449"/>
                <a:gd name="connsiteY27" fmla="*/ 2319020 h 2598420"/>
                <a:gd name="connsiteX28" fmla="*/ 520700 w 1845449"/>
                <a:gd name="connsiteY28" fmla="*/ 2440940 h 2598420"/>
                <a:gd name="connsiteX29" fmla="*/ 414020 w 1845449"/>
                <a:gd name="connsiteY29"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459740 w 1845449"/>
                <a:gd name="connsiteY18" fmla="*/ 1557020 h 2598420"/>
                <a:gd name="connsiteX19" fmla="*/ 520700 w 1845449"/>
                <a:gd name="connsiteY19" fmla="*/ 1587500 h 2598420"/>
                <a:gd name="connsiteX20" fmla="*/ 581660 w 1845449"/>
                <a:gd name="connsiteY20" fmla="*/ 1709420 h 2598420"/>
                <a:gd name="connsiteX21" fmla="*/ 673100 w 1845449"/>
                <a:gd name="connsiteY21" fmla="*/ 1694180 h 2598420"/>
                <a:gd name="connsiteX22" fmla="*/ 688340 w 1845449"/>
                <a:gd name="connsiteY22" fmla="*/ 1785620 h 2598420"/>
                <a:gd name="connsiteX23" fmla="*/ 596900 w 1845449"/>
                <a:gd name="connsiteY23" fmla="*/ 1816100 h 2598420"/>
                <a:gd name="connsiteX24" fmla="*/ 551180 w 1845449"/>
                <a:gd name="connsiteY24" fmla="*/ 1953260 h 2598420"/>
                <a:gd name="connsiteX25" fmla="*/ 551180 w 1845449"/>
                <a:gd name="connsiteY25" fmla="*/ 2044700 h 2598420"/>
                <a:gd name="connsiteX26" fmla="*/ 596900 w 1845449"/>
                <a:gd name="connsiteY26" fmla="*/ 2090420 h 2598420"/>
                <a:gd name="connsiteX27" fmla="*/ 581660 w 1845449"/>
                <a:gd name="connsiteY27" fmla="*/ 2319020 h 2598420"/>
                <a:gd name="connsiteX28" fmla="*/ 520700 w 1845449"/>
                <a:gd name="connsiteY28" fmla="*/ 2440940 h 2598420"/>
                <a:gd name="connsiteX29" fmla="*/ 414020 w 1845449"/>
                <a:gd name="connsiteY29"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581660 w 1845449"/>
                <a:gd name="connsiteY19" fmla="*/ 1709420 h 2598420"/>
                <a:gd name="connsiteX20" fmla="*/ 673100 w 1845449"/>
                <a:gd name="connsiteY20" fmla="*/ 1694180 h 2598420"/>
                <a:gd name="connsiteX21" fmla="*/ 688340 w 1845449"/>
                <a:gd name="connsiteY21" fmla="*/ 1785620 h 2598420"/>
                <a:gd name="connsiteX22" fmla="*/ 596900 w 1845449"/>
                <a:gd name="connsiteY22" fmla="*/ 1816100 h 2598420"/>
                <a:gd name="connsiteX23" fmla="*/ 551180 w 1845449"/>
                <a:gd name="connsiteY23" fmla="*/ 1953260 h 2598420"/>
                <a:gd name="connsiteX24" fmla="*/ 551180 w 1845449"/>
                <a:gd name="connsiteY24" fmla="*/ 2044700 h 2598420"/>
                <a:gd name="connsiteX25" fmla="*/ 596900 w 1845449"/>
                <a:gd name="connsiteY25" fmla="*/ 2090420 h 2598420"/>
                <a:gd name="connsiteX26" fmla="*/ 581660 w 1845449"/>
                <a:gd name="connsiteY26" fmla="*/ 2319020 h 2598420"/>
                <a:gd name="connsiteX27" fmla="*/ 520700 w 1845449"/>
                <a:gd name="connsiteY27" fmla="*/ 2440940 h 2598420"/>
                <a:gd name="connsiteX28" fmla="*/ 414020 w 1845449"/>
                <a:gd name="connsiteY28"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581660 w 1845449"/>
                <a:gd name="connsiteY19" fmla="*/ 1709420 h 2598420"/>
                <a:gd name="connsiteX20" fmla="*/ 673100 w 1845449"/>
                <a:gd name="connsiteY20" fmla="*/ 1694180 h 2598420"/>
                <a:gd name="connsiteX21" fmla="*/ 764540 w 1845449"/>
                <a:gd name="connsiteY21" fmla="*/ 1709420 h 2598420"/>
                <a:gd name="connsiteX22" fmla="*/ 596900 w 1845449"/>
                <a:gd name="connsiteY22" fmla="*/ 1816100 h 2598420"/>
                <a:gd name="connsiteX23" fmla="*/ 551180 w 1845449"/>
                <a:gd name="connsiteY23" fmla="*/ 1953260 h 2598420"/>
                <a:gd name="connsiteX24" fmla="*/ 551180 w 1845449"/>
                <a:gd name="connsiteY24" fmla="*/ 2044700 h 2598420"/>
                <a:gd name="connsiteX25" fmla="*/ 596900 w 1845449"/>
                <a:gd name="connsiteY25" fmla="*/ 2090420 h 2598420"/>
                <a:gd name="connsiteX26" fmla="*/ 581660 w 1845449"/>
                <a:gd name="connsiteY26" fmla="*/ 2319020 h 2598420"/>
                <a:gd name="connsiteX27" fmla="*/ 520700 w 1845449"/>
                <a:gd name="connsiteY27" fmla="*/ 2440940 h 2598420"/>
                <a:gd name="connsiteX28" fmla="*/ 414020 w 1845449"/>
                <a:gd name="connsiteY28"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581660 w 1845449"/>
                <a:gd name="connsiteY19" fmla="*/ 1709420 h 2598420"/>
                <a:gd name="connsiteX20" fmla="*/ 764540 w 1845449"/>
                <a:gd name="connsiteY20" fmla="*/ 1709420 h 2598420"/>
                <a:gd name="connsiteX21" fmla="*/ 596900 w 1845449"/>
                <a:gd name="connsiteY21" fmla="*/ 1816100 h 2598420"/>
                <a:gd name="connsiteX22" fmla="*/ 551180 w 1845449"/>
                <a:gd name="connsiteY22" fmla="*/ 1953260 h 2598420"/>
                <a:gd name="connsiteX23" fmla="*/ 551180 w 1845449"/>
                <a:gd name="connsiteY23" fmla="*/ 2044700 h 2598420"/>
                <a:gd name="connsiteX24" fmla="*/ 596900 w 1845449"/>
                <a:gd name="connsiteY24" fmla="*/ 2090420 h 2598420"/>
                <a:gd name="connsiteX25" fmla="*/ 581660 w 1845449"/>
                <a:gd name="connsiteY25" fmla="*/ 2319020 h 2598420"/>
                <a:gd name="connsiteX26" fmla="*/ 520700 w 1845449"/>
                <a:gd name="connsiteY26" fmla="*/ 2440940 h 2598420"/>
                <a:gd name="connsiteX27" fmla="*/ 414020 w 1845449"/>
                <a:gd name="connsiteY27"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581660 w 1845449"/>
                <a:gd name="connsiteY19" fmla="*/ 1709420 h 2598420"/>
                <a:gd name="connsiteX20" fmla="*/ 764540 w 1845449"/>
                <a:gd name="connsiteY20" fmla="*/ 1709420 h 2598420"/>
                <a:gd name="connsiteX21" fmla="*/ 596900 w 1845449"/>
                <a:gd name="connsiteY21" fmla="*/ 1968500 h 2598420"/>
                <a:gd name="connsiteX22" fmla="*/ 551180 w 1845449"/>
                <a:gd name="connsiteY22" fmla="*/ 1953260 h 2598420"/>
                <a:gd name="connsiteX23" fmla="*/ 551180 w 1845449"/>
                <a:gd name="connsiteY23" fmla="*/ 2044700 h 2598420"/>
                <a:gd name="connsiteX24" fmla="*/ 596900 w 1845449"/>
                <a:gd name="connsiteY24" fmla="*/ 2090420 h 2598420"/>
                <a:gd name="connsiteX25" fmla="*/ 581660 w 1845449"/>
                <a:gd name="connsiteY25" fmla="*/ 2319020 h 2598420"/>
                <a:gd name="connsiteX26" fmla="*/ 520700 w 1845449"/>
                <a:gd name="connsiteY26" fmla="*/ 2440940 h 2598420"/>
                <a:gd name="connsiteX27" fmla="*/ 414020 w 1845449"/>
                <a:gd name="connsiteY27"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96900 w 1845449"/>
                <a:gd name="connsiteY20" fmla="*/ 1968500 h 2598420"/>
                <a:gd name="connsiteX21" fmla="*/ 551180 w 1845449"/>
                <a:gd name="connsiteY21" fmla="*/ 1953260 h 2598420"/>
                <a:gd name="connsiteX22" fmla="*/ 551180 w 1845449"/>
                <a:gd name="connsiteY22" fmla="*/ 2044700 h 2598420"/>
                <a:gd name="connsiteX23" fmla="*/ 596900 w 1845449"/>
                <a:gd name="connsiteY23" fmla="*/ 2090420 h 2598420"/>
                <a:gd name="connsiteX24" fmla="*/ 581660 w 1845449"/>
                <a:gd name="connsiteY24" fmla="*/ 2319020 h 2598420"/>
                <a:gd name="connsiteX25" fmla="*/ 520700 w 1845449"/>
                <a:gd name="connsiteY25" fmla="*/ 2440940 h 2598420"/>
                <a:gd name="connsiteX26" fmla="*/ 414020 w 1845449"/>
                <a:gd name="connsiteY26"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96900 w 1845449"/>
                <a:gd name="connsiteY20" fmla="*/ 1968500 h 2598420"/>
                <a:gd name="connsiteX21" fmla="*/ 551180 w 1845449"/>
                <a:gd name="connsiteY21" fmla="*/ 2044700 h 2598420"/>
                <a:gd name="connsiteX22" fmla="*/ 596900 w 1845449"/>
                <a:gd name="connsiteY22" fmla="*/ 2090420 h 2598420"/>
                <a:gd name="connsiteX23" fmla="*/ 581660 w 1845449"/>
                <a:gd name="connsiteY23" fmla="*/ 2319020 h 2598420"/>
                <a:gd name="connsiteX24" fmla="*/ 520700 w 1845449"/>
                <a:gd name="connsiteY24" fmla="*/ 2440940 h 2598420"/>
                <a:gd name="connsiteX25" fmla="*/ 414020 w 1845449"/>
                <a:gd name="connsiteY25"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96900 w 1845449"/>
                <a:gd name="connsiteY20" fmla="*/ 1968500 h 2598420"/>
                <a:gd name="connsiteX21" fmla="*/ 596900 w 1845449"/>
                <a:gd name="connsiteY21" fmla="*/ 2090420 h 2598420"/>
                <a:gd name="connsiteX22" fmla="*/ 581660 w 1845449"/>
                <a:gd name="connsiteY22" fmla="*/ 2319020 h 2598420"/>
                <a:gd name="connsiteX23" fmla="*/ 520700 w 1845449"/>
                <a:gd name="connsiteY23" fmla="*/ 2440940 h 2598420"/>
                <a:gd name="connsiteX24" fmla="*/ 414020 w 1845449"/>
                <a:gd name="connsiteY24"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96900 w 1845449"/>
                <a:gd name="connsiteY20" fmla="*/ 1968500 h 2598420"/>
                <a:gd name="connsiteX21" fmla="*/ 673100 w 1845449"/>
                <a:gd name="connsiteY21" fmla="*/ 2090420 h 2598420"/>
                <a:gd name="connsiteX22" fmla="*/ 581660 w 1845449"/>
                <a:gd name="connsiteY22" fmla="*/ 2319020 h 2598420"/>
                <a:gd name="connsiteX23" fmla="*/ 520700 w 1845449"/>
                <a:gd name="connsiteY23" fmla="*/ 2440940 h 2598420"/>
                <a:gd name="connsiteX24" fmla="*/ 414020 w 1845449"/>
                <a:gd name="connsiteY24"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96900 w 1845449"/>
                <a:gd name="connsiteY20" fmla="*/ 1968500 h 2598420"/>
                <a:gd name="connsiteX21" fmla="*/ 673100 w 1845449"/>
                <a:gd name="connsiteY21" fmla="*/ 2090420 h 2598420"/>
                <a:gd name="connsiteX22" fmla="*/ 581660 w 1845449"/>
                <a:gd name="connsiteY22" fmla="*/ 2319020 h 2598420"/>
                <a:gd name="connsiteX23" fmla="*/ 520700 w 1845449"/>
                <a:gd name="connsiteY23" fmla="*/ 2440940 h 2598420"/>
                <a:gd name="connsiteX24" fmla="*/ 414020 w 1845449"/>
                <a:gd name="connsiteY24"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673100 w 1845449"/>
                <a:gd name="connsiteY20" fmla="*/ 2090420 h 2598420"/>
                <a:gd name="connsiteX21" fmla="*/ 581660 w 1845449"/>
                <a:gd name="connsiteY21" fmla="*/ 2319020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673100 w 1845449"/>
                <a:gd name="connsiteY20" fmla="*/ 2090420 h 2598420"/>
                <a:gd name="connsiteX21" fmla="*/ 581660 w 1845449"/>
                <a:gd name="connsiteY21" fmla="*/ 2319020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673100 w 1845449"/>
                <a:gd name="connsiteY20" fmla="*/ 2090420 h 2598420"/>
                <a:gd name="connsiteX21" fmla="*/ 581660 w 1845449"/>
                <a:gd name="connsiteY21" fmla="*/ 2319020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673100 w 1845449"/>
                <a:gd name="connsiteY20" fmla="*/ 2090420 h 2598420"/>
                <a:gd name="connsiteX21" fmla="*/ 581660 w 1845449"/>
                <a:gd name="connsiteY21" fmla="*/ 2319020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673100 w 1845449"/>
                <a:gd name="connsiteY20" fmla="*/ 2090420 h 2598420"/>
                <a:gd name="connsiteX21" fmla="*/ 581660 w 1845449"/>
                <a:gd name="connsiteY21" fmla="*/ 2319020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673100 w 1845449"/>
                <a:gd name="connsiteY20" fmla="*/ 2090420 h 2598420"/>
                <a:gd name="connsiteX21" fmla="*/ 581660 w 1845449"/>
                <a:gd name="connsiteY21" fmla="*/ 2319020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673100 w 1845449"/>
                <a:gd name="connsiteY20" fmla="*/ 2090420 h 2598420"/>
                <a:gd name="connsiteX21" fmla="*/ 581660 w 1845449"/>
                <a:gd name="connsiteY21" fmla="*/ 2319020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2319020 h 2598420"/>
                <a:gd name="connsiteX21" fmla="*/ 520700 w 1845449"/>
                <a:gd name="connsiteY21" fmla="*/ 2440940 h 2598420"/>
                <a:gd name="connsiteX22" fmla="*/ 414020 w 1845449"/>
                <a:gd name="connsiteY22"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20700 w 1845449"/>
                <a:gd name="connsiteY20" fmla="*/ 2440940 h 2598420"/>
                <a:gd name="connsiteX21" fmla="*/ 414020 w 1845449"/>
                <a:gd name="connsiteY21"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20700 w 1845449"/>
                <a:gd name="connsiteY20" fmla="*/ 2440940 h 2598420"/>
                <a:gd name="connsiteX21" fmla="*/ 414020 w 1845449"/>
                <a:gd name="connsiteY21"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20700 w 1845449"/>
                <a:gd name="connsiteY20" fmla="*/ 2440940 h 2598420"/>
                <a:gd name="connsiteX21" fmla="*/ 414020 w 1845449"/>
                <a:gd name="connsiteY21"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734060 w 1845449"/>
                <a:gd name="connsiteY20" fmla="*/ 1999435 h 2598420"/>
                <a:gd name="connsiteX21" fmla="*/ 520700 w 1845449"/>
                <a:gd name="connsiteY21" fmla="*/ 2440940 h 2598420"/>
                <a:gd name="connsiteX22" fmla="*/ 414020 w 1845449"/>
                <a:gd name="connsiteY22"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1847035 h 2598420"/>
                <a:gd name="connsiteX21" fmla="*/ 520700 w 1845449"/>
                <a:gd name="connsiteY21" fmla="*/ 2440940 h 2598420"/>
                <a:gd name="connsiteX22" fmla="*/ 414020 w 1845449"/>
                <a:gd name="connsiteY22"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1847035 h 2598420"/>
                <a:gd name="connsiteX21" fmla="*/ 520700 w 1845449"/>
                <a:gd name="connsiteY21" fmla="*/ 2440940 h 2598420"/>
                <a:gd name="connsiteX22" fmla="*/ 414020 w 1845449"/>
                <a:gd name="connsiteY22"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1847035 h 2598420"/>
                <a:gd name="connsiteX21" fmla="*/ 520700 w 1845449"/>
                <a:gd name="connsiteY21" fmla="*/ 2440940 h 2598420"/>
                <a:gd name="connsiteX22" fmla="*/ 414020 w 1845449"/>
                <a:gd name="connsiteY22"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1923235 h 2598420"/>
                <a:gd name="connsiteX21" fmla="*/ 520700 w 1845449"/>
                <a:gd name="connsiteY21" fmla="*/ 2440940 h 2598420"/>
                <a:gd name="connsiteX22" fmla="*/ 414020 w 1845449"/>
                <a:gd name="connsiteY22"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1923235 h 2598420"/>
                <a:gd name="connsiteX21" fmla="*/ 604406 w 1845449"/>
                <a:gd name="connsiteY21" fmla="*/ 2204151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1923235 h 2598420"/>
                <a:gd name="connsiteX21" fmla="*/ 604406 w 1845449"/>
                <a:gd name="connsiteY21" fmla="*/ 2204151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1923235 h 2598420"/>
                <a:gd name="connsiteX21" fmla="*/ 680606 w 1845449"/>
                <a:gd name="connsiteY21" fmla="*/ 2204151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1923235 h 2598420"/>
                <a:gd name="connsiteX21" fmla="*/ 653311 w 1845449"/>
                <a:gd name="connsiteY21" fmla="*/ 1924372 h 2598420"/>
                <a:gd name="connsiteX22" fmla="*/ 680606 w 1845449"/>
                <a:gd name="connsiteY22" fmla="*/ 2204151 h 2598420"/>
                <a:gd name="connsiteX23" fmla="*/ 520700 w 1845449"/>
                <a:gd name="connsiteY23" fmla="*/ 2440940 h 2598420"/>
                <a:gd name="connsiteX24" fmla="*/ 414020 w 1845449"/>
                <a:gd name="connsiteY24"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653311 w 1845449"/>
                <a:gd name="connsiteY20" fmla="*/ 1924372 h 2598420"/>
                <a:gd name="connsiteX21" fmla="*/ 680606 w 1845449"/>
                <a:gd name="connsiteY21" fmla="*/ 2204151 h 2598420"/>
                <a:gd name="connsiteX22" fmla="*/ 520700 w 1845449"/>
                <a:gd name="connsiteY22" fmla="*/ 2440940 h 2598420"/>
                <a:gd name="connsiteX23" fmla="*/ 414020 w 1845449"/>
                <a:gd name="connsiteY23" fmla="*/ 2517140 h 259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45449" h="2598420">
                  <a:moveTo>
                    <a:pt x="414020" y="2517140"/>
                  </a:moveTo>
                  <a:cubicBezTo>
                    <a:pt x="510540" y="2540000"/>
                    <a:pt x="982980" y="2598420"/>
                    <a:pt x="1099820" y="2578100"/>
                  </a:cubicBezTo>
                  <a:cubicBezTo>
                    <a:pt x="1216660" y="2557780"/>
                    <a:pt x="1036320" y="2489200"/>
                    <a:pt x="1115060" y="2395220"/>
                  </a:cubicBezTo>
                  <a:cubicBezTo>
                    <a:pt x="1193800" y="2301240"/>
                    <a:pt x="1480820" y="2176780"/>
                    <a:pt x="1572260" y="2014220"/>
                  </a:cubicBezTo>
                  <a:cubicBezTo>
                    <a:pt x="1663700" y="1851660"/>
                    <a:pt x="1635760" y="1651000"/>
                    <a:pt x="1663700" y="1419860"/>
                  </a:cubicBezTo>
                  <a:cubicBezTo>
                    <a:pt x="1691640" y="1188720"/>
                    <a:pt x="1727200" y="845820"/>
                    <a:pt x="1739900" y="627380"/>
                  </a:cubicBezTo>
                  <a:cubicBezTo>
                    <a:pt x="1845449" y="426869"/>
                    <a:pt x="1818790" y="405482"/>
                    <a:pt x="1739900" y="109220"/>
                  </a:cubicBezTo>
                  <a:cubicBezTo>
                    <a:pt x="1526540" y="7620"/>
                    <a:pt x="731520" y="0"/>
                    <a:pt x="459740" y="17780"/>
                  </a:cubicBezTo>
                  <a:cubicBezTo>
                    <a:pt x="187960" y="35560"/>
                    <a:pt x="165100" y="160020"/>
                    <a:pt x="109220" y="215900"/>
                  </a:cubicBezTo>
                  <a:cubicBezTo>
                    <a:pt x="53340" y="271780"/>
                    <a:pt x="142240" y="302260"/>
                    <a:pt x="124460" y="353060"/>
                  </a:cubicBezTo>
                  <a:cubicBezTo>
                    <a:pt x="106680" y="403860"/>
                    <a:pt x="5080" y="482600"/>
                    <a:pt x="2540" y="520700"/>
                  </a:cubicBezTo>
                  <a:cubicBezTo>
                    <a:pt x="0" y="558800"/>
                    <a:pt x="76200" y="556260"/>
                    <a:pt x="109220" y="581660"/>
                  </a:cubicBezTo>
                  <a:cubicBezTo>
                    <a:pt x="142240" y="607060"/>
                    <a:pt x="185420" y="640080"/>
                    <a:pt x="200660" y="673100"/>
                  </a:cubicBezTo>
                  <a:cubicBezTo>
                    <a:pt x="215900" y="706120"/>
                    <a:pt x="172720" y="711200"/>
                    <a:pt x="200660" y="779780"/>
                  </a:cubicBezTo>
                  <a:cubicBezTo>
                    <a:pt x="228600" y="848360"/>
                    <a:pt x="335280" y="988060"/>
                    <a:pt x="368300" y="1084580"/>
                  </a:cubicBezTo>
                  <a:cubicBezTo>
                    <a:pt x="403405" y="1179129"/>
                    <a:pt x="393700" y="1313180"/>
                    <a:pt x="398780" y="1358900"/>
                  </a:cubicBezTo>
                  <a:lnTo>
                    <a:pt x="398780" y="1358900"/>
                  </a:lnTo>
                  <a:cubicBezTo>
                    <a:pt x="408940" y="1366520"/>
                    <a:pt x="439420" y="1366520"/>
                    <a:pt x="459740" y="1404620"/>
                  </a:cubicBezTo>
                  <a:cubicBezTo>
                    <a:pt x="480060" y="1442720"/>
                    <a:pt x="469900" y="1536700"/>
                    <a:pt x="520700" y="1587500"/>
                  </a:cubicBezTo>
                  <a:cubicBezTo>
                    <a:pt x="571500" y="1638300"/>
                    <a:pt x="742438" y="1653275"/>
                    <a:pt x="764540" y="1709420"/>
                  </a:cubicBezTo>
                  <a:cubicBezTo>
                    <a:pt x="786642" y="1765565"/>
                    <a:pt x="667300" y="1841917"/>
                    <a:pt x="653311" y="1924372"/>
                  </a:cubicBezTo>
                  <a:cubicBezTo>
                    <a:pt x="639322" y="2006827"/>
                    <a:pt x="702708" y="2118056"/>
                    <a:pt x="680606" y="2204151"/>
                  </a:cubicBezTo>
                  <a:cubicBezTo>
                    <a:pt x="658504" y="2290246"/>
                    <a:pt x="552431" y="2388775"/>
                    <a:pt x="520700" y="2440940"/>
                  </a:cubicBezTo>
                  <a:cubicBezTo>
                    <a:pt x="462280" y="2575560"/>
                    <a:pt x="317500" y="2494280"/>
                    <a:pt x="414020" y="25171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2336800" y="2070100"/>
              <a:ext cx="2405380" cy="3924300"/>
            </a:xfrm>
            <a:custGeom>
              <a:avLst/>
              <a:gdLst>
                <a:gd name="connsiteX0" fmla="*/ 497840 w 2438400"/>
                <a:gd name="connsiteY0" fmla="*/ 170180 h 3733800"/>
                <a:gd name="connsiteX1" fmla="*/ 193040 w 2438400"/>
                <a:gd name="connsiteY1" fmla="*/ 185420 h 3733800"/>
                <a:gd name="connsiteX2" fmla="*/ 10160 w 2438400"/>
                <a:gd name="connsiteY2" fmla="*/ 1282700 h 3733800"/>
                <a:gd name="connsiteX3" fmla="*/ 132080 w 2438400"/>
                <a:gd name="connsiteY3" fmla="*/ 2532380 h 3733800"/>
                <a:gd name="connsiteX4" fmla="*/ 467360 w 2438400"/>
                <a:gd name="connsiteY4" fmla="*/ 2486660 h 3733800"/>
                <a:gd name="connsiteX5" fmla="*/ 695960 w 2438400"/>
                <a:gd name="connsiteY5" fmla="*/ 2501900 h 3733800"/>
                <a:gd name="connsiteX6" fmla="*/ 726440 w 2438400"/>
                <a:gd name="connsiteY6" fmla="*/ 3081020 h 3733800"/>
                <a:gd name="connsiteX7" fmla="*/ 650240 w 2438400"/>
                <a:gd name="connsiteY7" fmla="*/ 3340100 h 3733800"/>
                <a:gd name="connsiteX8" fmla="*/ 726440 w 2438400"/>
                <a:gd name="connsiteY8" fmla="*/ 3583940 h 3733800"/>
                <a:gd name="connsiteX9" fmla="*/ 1351280 w 2438400"/>
                <a:gd name="connsiteY9" fmla="*/ 3522980 h 3733800"/>
                <a:gd name="connsiteX10" fmla="*/ 1884680 w 2438400"/>
                <a:gd name="connsiteY10" fmla="*/ 3401060 h 3733800"/>
                <a:gd name="connsiteX11" fmla="*/ 2372360 w 2438400"/>
                <a:gd name="connsiteY11" fmla="*/ 3538220 h 3733800"/>
                <a:gd name="connsiteX12" fmla="*/ 2280920 w 2438400"/>
                <a:gd name="connsiteY12" fmla="*/ 3324860 h 3733800"/>
                <a:gd name="connsiteX13" fmla="*/ 1686560 w 2438400"/>
                <a:gd name="connsiteY13" fmla="*/ 1084580 h 3733800"/>
                <a:gd name="connsiteX14" fmla="*/ 1625600 w 2438400"/>
                <a:gd name="connsiteY14" fmla="*/ 1038860 h 3733800"/>
                <a:gd name="connsiteX15" fmla="*/ 1457960 w 2438400"/>
                <a:gd name="connsiteY15" fmla="*/ 993140 h 3733800"/>
                <a:gd name="connsiteX16" fmla="*/ 1351280 w 2438400"/>
                <a:gd name="connsiteY16" fmla="*/ 1008380 h 3733800"/>
                <a:gd name="connsiteX17" fmla="*/ 1229360 w 2438400"/>
                <a:gd name="connsiteY17" fmla="*/ 947420 h 3733800"/>
                <a:gd name="connsiteX18" fmla="*/ 497840 w 2438400"/>
                <a:gd name="connsiteY18" fmla="*/ 170180 h 3733800"/>
                <a:gd name="connsiteX0" fmla="*/ 497840 w 2405380"/>
                <a:gd name="connsiteY0" fmla="*/ 170180 h 3924300"/>
                <a:gd name="connsiteX1" fmla="*/ 193040 w 2405380"/>
                <a:gd name="connsiteY1" fmla="*/ 185420 h 3924300"/>
                <a:gd name="connsiteX2" fmla="*/ 10160 w 2405380"/>
                <a:gd name="connsiteY2" fmla="*/ 1282700 h 3924300"/>
                <a:gd name="connsiteX3" fmla="*/ 132080 w 2405380"/>
                <a:gd name="connsiteY3" fmla="*/ 2532380 h 3924300"/>
                <a:gd name="connsiteX4" fmla="*/ 467360 w 2405380"/>
                <a:gd name="connsiteY4" fmla="*/ 2486660 h 3924300"/>
                <a:gd name="connsiteX5" fmla="*/ 695960 w 2405380"/>
                <a:gd name="connsiteY5" fmla="*/ 2501900 h 3924300"/>
                <a:gd name="connsiteX6" fmla="*/ 726440 w 2405380"/>
                <a:gd name="connsiteY6" fmla="*/ 3081020 h 3924300"/>
                <a:gd name="connsiteX7" fmla="*/ 650240 w 2405380"/>
                <a:gd name="connsiteY7" fmla="*/ 3340100 h 3924300"/>
                <a:gd name="connsiteX8" fmla="*/ 726440 w 2405380"/>
                <a:gd name="connsiteY8" fmla="*/ 3583940 h 3924300"/>
                <a:gd name="connsiteX9" fmla="*/ 1351280 w 2405380"/>
                <a:gd name="connsiteY9" fmla="*/ 3522980 h 3924300"/>
                <a:gd name="connsiteX10" fmla="*/ 1884680 w 2405380"/>
                <a:gd name="connsiteY10" fmla="*/ 3401060 h 3924300"/>
                <a:gd name="connsiteX11" fmla="*/ 2372360 w 2405380"/>
                <a:gd name="connsiteY11" fmla="*/ 3538220 h 3924300"/>
                <a:gd name="connsiteX12" fmla="*/ 1686560 w 2405380"/>
                <a:gd name="connsiteY12" fmla="*/ 1084580 h 3924300"/>
                <a:gd name="connsiteX13" fmla="*/ 1625600 w 2405380"/>
                <a:gd name="connsiteY13" fmla="*/ 1038860 h 3924300"/>
                <a:gd name="connsiteX14" fmla="*/ 1457960 w 2405380"/>
                <a:gd name="connsiteY14" fmla="*/ 993140 h 3924300"/>
                <a:gd name="connsiteX15" fmla="*/ 1351280 w 2405380"/>
                <a:gd name="connsiteY15" fmla="*/ 1008380 h 3924300"/>
                <a:gd name="connsiteX16" fmla="*/ 1229360 w 2405380"/>
                <a:gd name="connsiteY16" fmla="*/ 947420 h 3924300"/>
                <a:gd name="connsiteX17" fmla="*/ 497840 w 2405380"/>
                <a:gd name="connsiteY17" fmla="*/ 170180 h 3924300"/>
                <a:gd name="connsiteX0" fmla="*/ 497840 w 2405380"/>
                <a:gd name="connsiteY0" fmla="*/ 170180 h 3924300"/>
                <a:gd name="connsiteX1" fmla="*/ 193040 w 2405380"/>
                <a:gd name="connsiteY1" fmla="*/ 185420 h 3924300"/>
                <a:gd name="connsiteX2" fmla="*/ 10160 w 2405380"/>
                <a:gd name="connsiteY2" fmla="*/ 1282700 h 3924300"/>
                <a:gd name="connsiteX3" fmla="*/ 132080 w 2405380"/>
                <a:gd name="connsiteY3" fmla="*/ 2532380 h 3924300"/>
                <a:gd name="connsiteX4" fmla="*/ 467360 w 2405380"/>
                <a:gd name="connsiteY4" fmla="*/ 2486660 h 3924300"/>
                <a:gd name="connsiteX5" fmla="*/ 695960 w 2405380"/>
                <a:gd name="connsiteY5" fmla="*/ 2501900 h 3924300"/>
                <a:gd name="connsiteX6" fmla="*/ 726440 w 2405380"/>
                <a:gd name="connsiteY6" fmla="*/ 3081020 h 3924300"/>
                <a:gd name="connsiteX7" fmla="*/ 650240 w 2405380"/>
                <a:gd name="connsiteY7" fmla="*/ 3340100 h 3924300"/>
                <a:gd name="connsiteX8" fmla="*/ 726440 w 2405380"/>
                <a:gd name="connsiteY8" fmla="*/ 3583940 h 3924300"/>
                <a:gd name="connsiteX9" fmla="*/ 1351280 w 2405380"/>
                <a:gd name="connsiteY9" fmla="*/ 3522980 h 3924300"/>
                <a:gd name="connsiteX10" fmla="*/ 1884680 w 2405380"/>
                <a:gd name="connsiteY10" fmla="*/ 3401060 h 3924300"/>
                <a:gd name="connsiteX11" fmla="*/ 2372360 w 2405380"/>
                <a:gd name="connsiteY11" fmla="*/ 3538220 h 3924300"/>
                <a:gd name="connsiteX12" fmla="*/ 1686560 w 2405380"/>
                <a:gd name="connsiteY12" fmla="*/ 1084580 h 3924300"/>
                <a:gd name="connsiteX13" fmla="*/ 1457960 w 2405380"/>
                <a:gd name="connsiteY13" fmla="*/ 993140 h 3924300"/>
                <a:gd name="connsiteX14" fmla="*/ 1351280 w 2405380"/>
                <a:gd name="connsiteY14" fmla="*/ 1008380 h 3924300"/>
                <a:gd name="connsiteX15" fmla="*/ 1229360 w 2405380"/>
                <a:gd name="connsiteY15" fmla="*/ 947420 h 3924300"/>
                <a:gd name="connsiteX16" fmla="*/ 497840 w 2405380"/>
                <a:gd name="connsiteY16" fmla="*/ 170180 h 3924300"/>
                <a:gd name="connsiteX0" fmla="*/ 497840 w 2405380"/>
                <a:gd name="connsiteY0" fmla="*/ 170180 h 3924300"/>
                <a:gd name="connsiteX1" fmla="*/ 193040 w 2405380"/>
                <a:gd name="connsiteY1" fmla="*/ 185420 h 3924300"/>
                <a:gd name="connsiteX2" fmla="*/ 10160 w 2405380"/>
                <a:gd name="connsiteY2" fmla="*/ 1282700 h 3924300"/>
                <a:gd name="connsiteX3" fmla="*/ 132080 w 2405380"/>
                <a:gd name="connsiteY3" fmla="*/ 2532380 h 3924300"/>
                <a:gd name="connsiteX4" fmla="*/ 467360 w 2405380"/>
                <a:gd name="connsiteY4" fmla="*/ 2486660 h 3924300"/>
                <a:gd name="connsiteX5" fmla="*/ 695960 w 2405380"/>
                <a:gd name="connsiteY5" fmla="*/ 2501900 h 3924300"/>
                <a:gd name="connsiteX6" fmla="*/ 726440 w 2405380"/>
                <a:gd name="connsiteY6" fmla="*/ 3081020 h 3924300"/>
                <a:gd name="connsiteX7" fmla="*/ 650240 w 2405380"/>
                <a:gd name="connsiteY7" fmla="*/ 3340100 h 3924300"/>
                <a:gd name="connsiteX8" fmla="*/ 726440 w 2405380"/>
                <a:gd name="connsiteY8" fmla="*/ 3583940 h 3924300"/>
                <a:gd name="connsiteX9" fmla="*/ 1351280 w 2405380"/>
                <a:gd name="connsiteY9" fmla="*/ 3522980 h 3924300"/>
                <a:gd name="connsiteX10" fmla="*/ 1884680 w 2405380"/>
                <a:gd name="connsiteY10" fmla="*/ 3401060 h 3924300"/>
                <a:gd name="connsiteX11" fmla="*/ 2372360 w 2405380"/>
                <a:gd name="connsiteY11" fmla="*/ 3538220 h 3924300"/>
                <a:gd name="connsiteX12" fmla="*/ 1686560 w 2405380"/>
                <a:gd name="connsiteY12" fmla="*/ 1084580 h 3924300"/>
                <a:gd name="connsiteX13" fmla="*/ 1457960 w 2405380"/>
                <a:gd name="connsiteY13" fmla="*/ 993140 h 3924300"/>
                <a:gd name="connsiteX14" fmla="*/ 1351280 w 2405380"/>
                <a:gd name="connsiteY14" fmla="*/ 1008380 h 3924300"/>
                <a:gd name="connsiteX15" fmla="*/ 1229360 w 2405380"/>
                <a:gd name="connsiteY15" fmla="*/ 947420 h 3924300"/>
                <a:gd name="connsiteX16" fmla="*/ 497840 w 2405380"/>
                <a:gd name="connsiteY16" fmla="*/ 170180 h 392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5380" h="3924300">
                  <a:moveTo>
                    <a:pt x="497840" y="170180"/>
                  </a:moveTo>
                  <a:cubicBezTo>
                    <a:pt x="325120" y="43180"/>
                    <a:pt x="274320" y="0"/>
                    <a:pt x="193040" y="185420"/>
                  </a:cubicBezTo>
                  <a:cubicBezTo>
                    <a:pt x="111760" y="370840"/>
                    <a:pt x="20320" y="891540"/>
                    <a:pt x="10160" y="1282700"/>
                  </a:cubicBezTo>
                  <a:cubicBezTo>
                    <a:pt x="0" y="1673860"/>
                    <a:pt x="55880" y="2331720"/>
                    <a:pt x="132080" y="2532380"/>
                  </a:cubicBezTo>
                  <a:cubicBezTo>
                    <a:pt x="208280" y="2733040"/>
                    <a:pt x="373380" y="2491740"/>
                    <a:pt x="467360" y="2486660"/>
                  </a:cubicBezTo>
                  <a:cubicBezTo>
                    <a:pt x="561340" y="2481580"/>
                    <a:pt x="652780" y="2402840"/>
                    <a:pt x="695960" y="2501900"/>
                  </a:cubicBezTo>
                  <a:cubicBezTo>
                    <a:pt x="739140" y="2600960"/>
                    <a:pt x="734060" y="2941320"/>
                    <a:pt x="726440" y="3081020"/>
                  </a:cubicBezTo>
                  <a:cubicBezTo>
                    <a:pt x="718820" y="3220720"/>
                    <a:pt x="650240" y="3256280"/>
                    <a:pt x="650240" y="3340100"/>
                  </a:cubicBezTo>
                  <a:cubicBezTo>
                    <a:pt x="650240" y="3423920"/>
                    <a:pt x="609600" y="3553460"/>
                    <a:pt x="726440" y="3583940"/>
                  </a:cubicBezTo>
                  <a:cubicBezTo>
                    <a:pt x="843280" y="3614420"/>
                    <a:pt x="1158240" y="3553460"/>
                    <a:pt x="1351280" y="3522980"/>
                  </a:cubicBezTo>
                  <a:cubicBezTo>
                    <a:pt x="1544320" y="3492500"/>
                    <a:pt x="1714500" y="3398520"/>
                    <a:pt x="1884680" y="3401060"/>
                  </a:cubicBezTo>
                  <a:cubicBezTo>
                    <a:pt x="2054860" y="3403600"/>
                    <a:pt x="2405380" y="3924300"/>
                    <a:pt x="2372360" y="3538220"/>
                  </a:cubicBezTo>
                  <a:cubicBezTo>
                    <a:pt x="2339340" y="3152140"/>
                    <a:pt x="1838960" y="1508760"/>
                    <a:pt x="1686560" y="1084580"/>
                  </a:cubicBezTo>
                  <a:cubicBezTo>
                    <a:pt x="1397000" y="980440"/>
                    <a:pt x="1513840" y="1005840"/>
                    <a:pt x="1457960" y="993140"/>
                  </a:cubicBezTo>
                  <a:cubicBezTo>
                    <a:pt x="1402080" y="980440"/>
                    <a:pt x="1389380" y="1016000"/>
                    <a:pt x="1351280" y="1008380"/>
                  </a:cubicBezTo>
                  <a:cubicBezTo>
                    <a:pt x="1313180" y="1000760"/>
                    <a:pt x="1366520" y="1087120"/>
                    <a:pt x="1229360" y="947420"/>
                  </a:cubicBezTo>
                  <a:cubicBezTo>
                    <a:pt x="1092200" y="807720"/>
                    <a:pt x="670560" y="297180"/>
                    <a:pt x="497840" y="1701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2773680" y="972820"/>
              <a:ext cx="3693160" cy="4523740"/>
            </a:xfrm>
            <a:custGeom>
              <a:avLst/>
              <a:gdLst>
                <a:gd name="connsiteX0" fmla="*/ 746760 w 3693160"/>
                <a:gd name="connsiteY0" fmla="*/ 330200 h 5140960"/>
                <a:gd name="connsiteX1" fmla="*/ 2712720 w 3693160"/>
                <a:gd name="connsiteY1" fmla="*/ 2280920 h 5140960"/>
                <a:gd name="connsiteX2" fmla="*/ 3032760 w 3693160"/>
                <a:gd name="connsiteY2" fmla="*/ 2296160 h 5140960"/>
                <a:gd name="connsiteX3" fmla="*/ 3017520 w 3693160"/>
                <a:gd name="connsiteY3" fmla="*/ 2463800 h 5140960"/>
                <a:gd name="connsiteX4" fmla="*/ 3139440 w 3693160"/>
                <a:gd name="connsiteY4" fmla="*/ 2570480 h 5140960"/>
                <a:gd name="connsiteX5" fmla="*/ 3154680 w 3693160"/>
                <a:gd name="connsiteY5" fmla="*/ 2768600 h 5140960"/>
                <a:gd name="connsiteX6" fmla="*/ 3215640 w 3693160"/>
                <a:gd name="connsiteY6" fmla="*/ 2860040 h 5140960"/>
                <a:gd name="connsiteX7" fmla="*/ 3307080 w 3693160"/>
                <a:gd name="connsiteY7" fmla="*/ 2921000 h 5140960"/>
                <a:gd name="connsiteX8" fmla="*/ 3322320 w 3693160"/>
                <a:gd name="connsiteY8" fmla="*/ 3042920 h 5140960"/>
                <a:gd name="connsiteX9" fmla="*/ 3307080 w 3693160"/>
                <a:gd name="connsiteY9" fmla="*/ 3225800 h 5140960"/>
                <a:gd name="connsiteX10" fmla="*/ 3398520 w 3693160"/>
                <a:gd name="connsiteY10" fmla="*/ 3317240 h 5140960"/>
                <a:gd name="connsiteX11" fmla="*/ 3413760 w 3693160"/>
                <a:gd name="connsiteY11" fmla="*/ 3423920 h 5140960"/>
                <a:gd name="connsiteX12" fmla="*/ 3444240 w 3693160"/>
                <a:gd name="connsiteY12" fmla="*/ 3500120 h 5140960"/>
                <a:gd name="connsiteX13" fmla="*/ 3535680 w 3693160"/>
                <a:gd name="connsiteY13" fmla="*/ 3561080 h 5140960"/>
                <a:gd name="connsiteX14" fmla="*/ 3672840 w 3693160"/>
                <a:gd name="connsiteY14" fmla="*/ 3545840 h 5140960"/>
                <a:gd name="connsiteX15" fmla="*/ 3657600 w 3693160"/>
                <a:gd name="connsiteY15" fmla="*/ 3728720 h 5140960"/>
                <a:gd name="connsiteX16" fmla="*/ 3566160 w 3693160"/>
                <a:gd name="connsiteY16" fmla="*/ 3820160 h 5140960"/>
                <a:gd name="connsiteX17" fmla="*/ 3581400 w 3693160"/>
                <a:gd name="connsiteY17" fmla="*/ 3972560 h 5140960"/>
                <a:gd name="connsiteX18" fmla="*/ 3566160 w 3693160"/>
                <a:gd name="connsiteY18" fmla="*/ 4064000 h 5140960"/>
                <a:gd name="connsiteX19" fmla="*/ 3520440 w 3693160"/>
                <a:gd name="connsiteY19" fmla="*/ 4277360 h 5140960"/>
                <a:gd name="connsiteX20" fmla="*/ 3215640 w 3693160"/>
                <a:gd name="connsiteY20" fmla="*/ 4490720 h 5140960"/>
                <a:gd name="connsiteX21" fmla="*/ 2209800 w 3693160"/>
                <a:gd name="connsiteY21" fmla="*/ 4749800 h 5140960"/>
                <a:gd name="connsiteX22" fmla="*/ 1798320 w 3693160"/>
                <a:gd name="connsiteY22" fmla="*/ 4749800 h 5140960"/>
                <a:gd name="connsiteX23" fmla="*/ 1234440 w 3693160"/>
                <a:gd name="connsiteY23" fmla="*/ 2402840 h 5140960"/>
                <a:gd name="connsiteX24" fmla="*/ 1082040 w 3693160"/>
                <a:gd name="connsiteY24" fmla="*/ 2418080 h 5140960"/>
                <a:gd name="connsiteX25" fmla="*/ 1051560 w 3693160"/>
                <a:gd name="connsiteY25" fmla="*/ 2387600 h 5140960"/>
                <a:gd name="connsiteX26" fmla="*/ 960120 w 3693160"/>
                <a:gd name="connsiteY26" fmla="*/ 2479040 h 5140960"/>
                <a:gd name="connsiteX27" fmla="*/ 807720 w 3693160"/>
                <a:gd name="connsiteY27" fmla="*/ 2341880 h 5140960"/>
                <a:gd name="connsiteX28" fmla="*/ 121920 w 3693160"/>
                <a:gd name="connsiteY28" fmla="*/ 1564640 h 5140960"/>
                <a:gd name="connsiteX29" fmla="*/ 76200 w 3693160"/>
                <a:gd name="connsiteY29" fmla="*/ 1320800 h 5140960"/>
                <a:gd name="connsiteX30" fmla="*/ 30480 w 3693160"/>
                <a:gd name="connsiteY30" fmla="*/ 1229360 h 5140960"/>
                <a:gd name="connsiteX31" fmla="*/ 106680 w 3693160"/>
                <a:gd name="connsiteY31" fmla="*/ 1198880 h 5140960"/>
                <a:gd name="connsiteX32" fmla="*/ 167640 w 3693160"/>
                <a:gd name="connsiteY32" fmla="*/ 1076960 h 5140960"/>
                <a:gd name="connsiteX33" fmla="*/ 259080 w 3693160"/>
                <a:gd name="connsiteY33" fmla="*/ 985520 h 5140960"/>
                <a:gd name="connsiteX34" fmla="*/ 289560 w 3693160"/>
                <a:gd name="connsiteY34" fmla="*/ 1031240 h 5140960"/>
                <a:gd name="connsiteX35" fmla="*/ 411480 w 3693160"/>
                <a:gd name="connsiteY35" fmla="*/ 985520 h 5140960"/>
                <a:gd name="connsiteX36" fmla="*/ 411480 w 3693160"/>
                <a:gd name="connsiteY36" fmla="*/ 802640 h 5140960"/>
                <a:gd name="connsiteX37" fmla="*/ 426720 w 3693160"/>
                <a:gd name="connsiteY37" fmla="*/ 650240 h 5140960"/>
                <a:gd name="connsiteX38" fmla="*/ 487680 w 3693160"/>
                <a:gd name="connsiteY38" fmla="*/ 497840 h 5140960"/>
                <a:gd name="connsiteX39" fmla="*/ 563880 w 3693160"/>
                <a:gd name="connsiteY39" fmla="*/ 299720 h 5140960"/>
                <a:gd name="connsiteX40" fmla="*/ 701040 w 3693160"/>
                <a:gd name="connsiteY40" fmla="*/ 299720 h 5140960"/>
                <a:gd name="connsiteX41" fmla="*/ 746760 w 3693160"/>
                <a:gd name="connsiteY41" fmla="*/ 330200 h 5140960"/>
                <a:gd name="connsiteX0" fmla="*/ 746760 w 3693160"/>
                <a:gd name="connsiteY0" fmla="*/ 330200 h 4792980"/>
                <a:gd name="connsiteX1" fmla="*/ 2712720 w 3693160"/>
                <a:gd name="connsiteY1" fmla="*/ 2280920 h 4792980"/>
                <a:gd name="connsiteX2" fmla="*/ 3032760 w 3693160"/>
                <a:gd name="connsiteY2" fmla="*/ 2296160 h 4792980"/>
                <a:gd name="connsiteX3" fmla="*/ 3017520 w 3693160"/>
                <a:gd name="connsiteY3" fmla="*/ 2463800 h 4792980"/>
                <a:gd name="connsiteX4" fmla="*/ 3139440 w 3693160"/>
                <a:gd name="connsiteY4" fmla="*/ 2570480 h 4792980"/>
                <a:gd name="connsiteX5" fmla="*/ 3154680 w 3693160"/>
                <a:gd name="connsiteY5" fmla="*/ 2768600 h 4792980"/>
                <a:gd name="connsiteX6" fmla="*/ 3215640 w 3693160"/>
                <a:gd name="connsiteY6" fmla="*/ 2860040 h 4792980"/>
                <a:gd name="connsiteX7" fmla="*/ 3307080 w 3693160"/>
                <a:gd name="connsiteY7" fmla="*/ 2921000 h 4792980"/>
                <a:gd name="connsiteX8" fmla="*/ 3322320 w 3693160"/>
                <a:gd name="connsiteY8" fmla="*/ 3042920 h 4792980"/>
                <a:gd name="connsiteX9" fmla="*/ 3307080 w 3693160"/>
                <a:gd name="connsiteY9" fmla="*/ 3225800 h 4792980"/>
                <a:gd name="connsiteX10" fmla="*/ 3398520 w 3693160"/>
                <a:gd name="connsiteY10" fmla="*/ 3317240 h 4792980"/>
                <a:gd name="connsiteX11" fmla="*/ 3413760 w 3693160"/>
                <a:gd name="connsiteY11" fmla="*/ 3423920 h 4792980"/>
                <a:gd name="connsiteX12" fmla="*/ 3444240 w 3693160"/>
                <a:gd name="connsiteY12" fmla="*/ 3500120 h 4792980"/>
                <a:gd name="connsiteX13" fmla="*/ 3535680 w 3693160"/>
                <a:gd name="connsiteY13" fmla="*/ 3561080 h 4792980"/>
                <a:gd name="connsiteX14" fmla="*/ 3672840 w 3693160"/>
                <a:gd name="connsiteY14" fmla="*/ 3545840 h 4792980"/>
                <a:gd name="connsiteX15" fmla="*/ 3657600 w 3693160"/>
                <a:gd name="connsiteY15" fmla="*/ 3728720 h 4792980"/>
                <a:gd name="connsiteX16" fmla="*/ 3566160 w 3693160"/>
                <a:gd name="connsiteY16" fmla="*/ 3820160 h 4792980"/>
                <a:gd name="connsiteX17" fmla="*/ 3581400 w 3693160"/>
                <a:gd name="connsiteY17" fmla="*/ 3972560 h 4792980"/>
                <a:gd name="connsiteX18" fmla="*/ 3566160 w 3693160"/>
                <a:gd name="connsiteY18" fmla="*/ 4064000 h 4792980"/>
                <a:gd name="connsiteX19" fmla="*/ 3520440 w 3693160"/>
                <a:gd name="connsiteY19" fmla="*/ 4277360 h 4792980"/>
                <a:gd name="connsiteX20" fmla="*/ 3215640 w 3693160"/>
                <a:gd name="connsiteY20" fmla="*/ 4490720 h 4792980"/>
                <a:gd name="connsiteX21" fmla="*/ 2209800 w 3693160"/>
                <a:gd name="connsiteY21" fmla="*/ 4749800 h 4792980"/>
                <a:gd name="connsiteX22" fmla="*/ 1798320 w 3693160"/>
                <a:gd name="connsiteY22" fmla="*/ 4749800 h 4792980"/>
                <a:gd name="connsiteX23" fmla="*/ 1234440 w 3693160"/>
                <a:gd name="connsiteY23" fmla="*/ 2402840 h 4792980"/>
                <a:gd name="connsiteX24" fmla="*/ 1082040 w 3693160"/>
                <a:gd name="connsiteY24" fmla="*/ 2418080 h 4792980"/>
                <a:gd name="connsiteX25" fmla="*/ 1051560 w 3693160"/>
                <a:gd name="connsiteY25" fmla="*/ 2387600 h 4792980"/>
                <a:gd name="connsiteX26" fmla="*/ 960120 w 3693160"/>
                <a:gd name="connsiteY26" fmla="*/ 2479040 h 4792980"/>
                <a:gd name="connsiteX27" fmla="*/ 807720 w 3693160"/>
                <a:gd name="connsiteY27" fmla="*/ 2341880 h 4792980"/>
                <a:gd name="connsiteX28" fmla="*/ 121920 w 3693160"/>
                <a:gd name="connsiteY28" fmla="*/ 1564640 h 4792980"/>
                <a:gd name="connsiteX29" fmla="*/ 76200 w 3693160"/>
                <a:gd name="connsiteY29" fmla="*/ 1320800 h 4792980"/>
                <a:gd name="connsiteX30" fmla="*/ 30480 w 3693160"/>
                <a:gd name="connsiteY30" fmla="*/ 1229360 h 4792980"/>
                <a:gd name="connsiteX31" fmla="*/ 106680 w 3693160"/>
                <a:gd name="connsiteY31" fmla="*/ 1198880 h 4792980"/>
                <a:gd name="connsiteX32" fmla="*/ 167640 w 3693160"/>
                <a:gd name="connsiteY32" fmla="*/ 1076960 h 4792980"/>
                <a:gd name="connsiteX33" fmla="*/ 259080 w 3693160"/>
                <a:gd name="connsiteY33" fmla="*/ 985520 h 4792980"/>
                <a:gd name="connsiteX34" fmla="*/ 289560 w 3693160"/>
                <a:gd name="connsiteY34" fmla="*/ 1031240 h 4792980"/>
                <a:gd name="connsiteX35" fmla="*/ 411480 w 3693160"/>
                <a:gd name="connsiteY35" fmla="*/ 985520 h 4792980"/>
                <a:gd name="connsiteX36" fmla="*/ 411480 w 3693160"/>
                <a:gd name="connsiteY36" fmla="*/ 802640 h 4792980"/>
                <a:gd name="connsiteX37" fmla="*/ 426720 w 3693160"/>
                <a:gd name="connsiteY37" fmla="*/ 650240 h 4792980"/>
                <a:gd name="connsiteX38" fmla="*/ 487680 w 3693160"/>
                <a:gd name="connsiteY38" fmla="*/ 497840 h 4792980"/>
                <a:gd name="connsiteX39" fmla="*/ 563880 w 3693160"/>
                <a:gd name="connsiteY39" fmla="*/ 299720 h 4792980"/>
                <a:gd name="connsiteX40" fmla="*/ 701040 w 3693160"/>
                <a:gd name="connsiteY40" fmla="*/ 299720 h 4792980"/>
                <a:gd name="connsiteX41" fmla="*/ 746760 w 3693160"/>
                <a:gd name="connsiteY41" fmla="*/ 330200 h 4792980"/>
                <a:gd name="connsiteX0" fmla="*/ 701040 w 3693160"/>
                <a:gd name="connsiteY0" fmla="*/ 330200 h 4823460"/>
                <a:gd name="connsiteX1" fmla="*/ 2712720 w 3693160"/>
                <a:gd name="connsiteY1" fmla="*/ 2311400 h 4823460"/>
                <a:gd name="connsiteX2" fmla="*/ 3032760 w 3693160"/>
                <a:gd name="connsiteY2" fmla="*/ 2326640 h 4823460"/>
                <a:gd name="connsiteX3" fmla="*/ 3017520 w 3693160"/>
                <a:gd name="connsiteY3" fmla="*/ 2494280 h 4823460"/>
                <a:gd name="connsiteX4" fmla="*/ 3139440 w 3693160"/>
                <a:gd name="connsiteY4" fmla="*/ 2600960 h 4823460"/>
                <a:gd name="connsiteX5" fmla="*/ 3154680 w 3693160"/>
                <a:gd name="connsiteY5" fmla="*/ 2799080 h 4823460"/>
                <a:gd name="connsiteX6" fmla="*/ 3215640 w 3693160"/>
                <a:gd name="connsiteY6" fmla="*/ 2890520 h 4823460"/>
                <a:gd name="connsiteX7" fmla="*/ 3307080 w 3693160"/>
                <a:gd name="connsiteY7" fmla="*/ 2951480 h 4823460"/>
                <a:gd name="connsiteX8" fmla="*/ 3322320 w 3693160"/>
                <a:gd name="connsiteY8" fmla="*/ 3073400 h 4823460"/>
                <a:gd name="connsiteX9" fmla="*/ 3307080 w 3693160"/>
                <a:gd name="connsiteY9" fmla="*/ 3256280 h 4823460"/>
                <a:gd name="connsiteX10" fmla="*/ 3398520 w 3693160"/>
                <a:gd name="connsiteY10" fmla="*/ 3347720 h 4823460"/>
                <a:gd name="connsiteX11" fmla="*/ 3413760 w 3693160"/>
                <a:gd name="connsiteY11" fmla="*/ 3454400 h 4823460"/>
                <a:gd name="connsiteX12" fmla="*/ 3444240 w 3693160"/>
                <a:gd name="connsiteY12" fmla="*/ 3530600 h 4823460"/>
                <a:gd name="connsiteX13" fmla="*/ 3535680 w 3693160"/>
                <a:gd name="connsiteY13" fmla="*/ 3591560 h 4823460"/>
                <a:gd name="connsiteX14" fmla="*/ 3672840 w 3693160"/>
                <a:gd name="connsiteY14" fmla="*/ 3576320 h 4823460"/>
                <a:gd name="connsiteX15" fmla="*/ 3657600 w 3693160"/>
                <a:gd name="connsiteY15" fmla="*/ 3759200 h 4823460"/>
                <a:gd name="connsiteX16" fmla="*/ 3566160 w 3693160"/>
                <a:gd name="connsiteY16" fmla="*/ 3850640 h 4823460"/>
                <a:gd name="connsiteX17" fmla="*/ 3581400 w 3693160"/>
                <a:gd name="connsiteY17" fmla="*/ 4003040 h 4823460"/>
                <a:gd name="connsiteX18" fmla="*/ 3566160 w 3693160"/>
                <a:gd name="connsiteY18" fmla="*/ 4094480 h 4823460"/>
                <a:gd name="connsiteX19" fmla="*/ 3520440 w 3693160"/>
                <a:gd name="connsiteY19" fmla="*/ 4307840 h 4823460"/>
                <a:gd name="connsiteX20" fmla="*/ 3215640 w 3693160"/>
                <a:gd name="connsiteY20" fmla="*/ 4521200 h 4823460"/>
                <a:gd name="connsiteX21" fmla="*/ 2209800 w 3693160"/>
                <a:gd name="connsiteY21" fmla="*/ 4780280 h 4823460"/>
                <a:gd name="connsiteX22" fmla="*/ 1798320 w 3693160"/>
                <a:gd name="connsiteY22" fmla="*/ 4780280 h 4823460"/>
                <a:gd name="connsiteX23" fmla="*/ 1234440 w 3693160"/>
                <a:gd name="connsiteY23" fmla="*/ 2433320 h 4823460"/>
                <a:gd name="connsiteX24" fmla="*/ 1082040 w 3693160"/>
                <a:gd name="connsiteY24" fmla="*/ 2448560 h 4823460"/>
                <a:gd name="connsiteX25" fmla="*/ 1051560 w 3693160"/>
                <a:gd name="connsiteY25" fmla="*/ 2418080 h 4823460"/>
                <a:gd name="connsiteX26" fmla="*/ 960120 w 3693160"/>
                <a:gd name="connsiteY26" fmla="*/ 2509520 h 4823460"/>
                <a:gd name="connsiteX27" fmla="*/ 807720 w 3693160"/>
                <a:gd name="connsiteY27" fmla="*/ 2372360 h 4823460"/>
                <a:gd name="connsiteX28" fmla="*/ 121920 w 3693160"/>
                <a:gd name="connsiteY28" fmla="*/ 1595120 h 4823460"/>
                <a:gd name="connsiteX29" fmla="*/ 76200 w 3693160"/>
                <a:gd name="connsiteY29" fmla="*/ 1351280 h 4823460"/>
                <a:gd name="connsiteX30" fmla="*/ 30480 w 3693160"/>
                <a:gd name="connsiteY30" fmla="*/ 1259840 h 4823460"/>
                <a:gd name="connsiteX31" fmla="*/ 106680 w 3693160"/>
                <a:gd name="connsiteY31" fmla="*/ 1229360 h 4823460"/>
                <a:gd name="connsiteX32" fmla="*/ 167640 w 3693160"/>
                <a:gd name="connsiteY32" fmla="*/ 1107440 h 4823460"/>
                <a:gd name="connsiteX33" fmla="*/ 259080 w 3693160"/>
                <a:gd name="connsiteY33" fmla="*/ 1016000 h 4823460"/>
                <a:gd name="connsiteX34" fmla="*/ 289560 w 3693160"/>
                <a:gd name="connsiteY34" fmla="*/ 1061720 h 4823460"/>
                <a:gd name="connsiteX35" fmla="*/ 411480 w 3693160"/>
                <a:gd name="connsiteY35" fmla="*/ 1016000 h 4823460"/>
                <a:gd name="connsiteX36" fmla="*/ 411480 w 3693160"/>
                <a:gd name="connsiteY36" fmla="*/ 833120 h 4823460"/>
                <a:gd name="connsiteX37" fmla="*/ 426720 w 3693160"/>
                <a:gd name="connsiteY37" fmla="*/ 680720 h 4823460"/>
                <a:gd name="connsiteX38" fmla="*/ 487680 w 3693160"/>
                <a:gd name="connsiteY38" fmla="*/ 528320 h 4823460"/>
                <a:gd name="connsiteX39" fmla="*/ 563880 w 3693160"/>
                <a:gd name="connsiteY39" fmla="*/ 330200 h 4823460"/>
                <a:gd name="connsiteX40" fmla="*/ 701040 w 3693160"/>
                <a:gd name="connsiteY40" fmla="*/ 330200 h 482346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21945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21945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19659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1051560 w 3693160"/>
                <a:gd name="connsiteY25" fmla="*/ 2120900 h 4523740"/>
                <a:gd name="connsiteX26" fmla="*/ 960120 w 3693160"/>
                <a:gd name="connsiteY26" fmla="*/ 2212340 h 4523740"/>
                <a:gd name="connsiteX27" fmla="*/ 807720 w 3693160"/>
                <a:gd name="connsiteY27" fmla="*/ 2075180 h 4523740"/>
                <a:gd name="connsiteX28" fmla="*/ 121920 w 3693160"/>
                <a:gd name="connsiteY28" fmla="*/ 1297940 h 4523740"/>
                <a:gd name="connsiteX29" fmla="*/ 76200 w 3693160"/>
                <a:gd name="connsiteY29" fmla="*/ 1054100 h 4523740"/>
                <a:gd name="connsiteX30" fmla="*/ 30480 w 3693160"/>
                <a:gd name="connsiteY30" fmla="*/ 962660 h 4523740"/>
                <a:gd name="connsiteX31" fmla="*/ 106680 w 3693160"/>
                <a:gd name="connsiteY31" fmla="*/ 932180 h 4523740"/>
                <a:gd name="connsiteX32" fmla="*/ 167640 w 3693160"/>
                <a:gd name="connsiteY32" fmla="*/ 810260 h 4523740"/>
                <a:gd name="connsiteX33" fmla="*/ 259080 w 3693160"/>
                <a:gd name="connsiteY33" fmla="*/ 718820 h 4523740"/>
                <a:gd name="connsiteX34" fmla="*/ 289560 w 3693160"/>
                <a:gd name="connsiteY34" fmla="*/ 764540 h 4523740"/>
                <a:gd name="connsiteX35" fmla="*/ 411480 w 3693160"/>
                <a:gd name="connsiteY35" fmla="*/ 718820 h 4523740"/>
                <a:gd name="connsiteX36" fmla="*/ 411480 w 3693160"/>
                <a:gd name="connsiteY36" fmla="*/ 535940 h 4523740"/>
                <a:gd name="connsiteX37" fmla="*/ 426720 w 3693160"/>
                <a:gd name="connsiteY37" fmla="*/ 383540 h 4523740"/>
                <a:gd name="connsiteX38" fmla="*/ 487680 w 3693160"/>
                <a:gd name="connsiteY38" fmla="*/ 231140 h 4523740"/>
                <a:gd name="connsiteX39" fmla="*/ 563880 w 3693160"/>
                <a:gd name="connsiteY39" fmla="*/ 33020 h 4523740"/>
                <a:gd name="connsiteX40" fmla="*/ 701040 w 3693160"/>
                <a:gd name="connsiteY40"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1051560 w 3693160"/>
                <a:gd name="connsiteY25" fmla="*/ 2120900 h 4523740"/>
                <a:gd name="connsiteX26" fmla="*/ 807720 w 3693160"/>
                <a:gd name="connsiteY26" fmla="*/ 2075180 h 4523740"/>
                <a:gd name="connsiteX27" fmla="*/ 121920 w 3693160"/>
                <a:gd name="connsiteY27" fmla="*/ 1297940 h 4523740"/>
                <a:gd name="connsiteX28" fmla="*/ 76200 w 3693160"/>
                <a:gd name="connsiteY28" fmla="*/ 1054100 h 4523740"/>
                <a:gd name="connsiteX29" fmla="*/ 30480 w 3693160"/>
                <a:gd name="connsiteY29" fmla="*/ 962660 h 4523740"/>
                <a:gd name="connsiteX30" fmla="*/ 106680 w 3693160"/>
                <a:gd name="connsiteY30" fmla="*/ 932180 h 4523740"/>
                <a:gd name="connsiteX31" fmla="*/ 167640 w 3693160"/>
                <a:gd name="connsiteY31" fmla="*/ 810260 h 4523740"/>
                <a:gd name="connsiteX32" fmla="*/ 259080 w 3693160"/>
                <a:gd name="connsiteY32" fmla="*/ 718820 h 4523740"/>
                <a:gd name="connsiteX33" fmla="*/ 289560 w 3693160"/>
                <a:gd name="connsiteY33" fmla="*/ 764540 h 4523740"/>
                <a:gd name="connsiteX34" fmla="*/ 411480 w 3693160"/>
                <a:gd name="connsiteY34" fmla="*/ 718820 h 4523740"/>
                <a:gd name="connsiteX35" fmla="*/ 411480 w 3693160"/>
                <a:gd name="connsiteY35" fmla="*/ 535940 h 4523740"/>
                <a:gd name="connsiteX36" fmla="*/ 426720 w 3693160"/>
                <a:gd name="connsiteY36" fmla="*/ 383540 h 4523740"/>
                <a:gd name="connsiteX37" fmla="*/ 487680 w 3693160"/>
                <a:gd name="connsiteY37" fmla="*/ 231140 h 4523740"/>
                <a:gd name="connsiteX38" fmla="*/ 563880 w 3693160"/>
                <a:gd name="connsiteY38" fmla="*/ 33020 h 4523740"/>
                <a:gd name="connsiteX39" fmla="*/ 701040 w 3693160"/>
                <a:gd name="connsiteY39"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9296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9296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139440 w 3693160"/>
                <a:gd name="connsiteY3" fmla="*/ 23037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139440 w 3693160"/>
                <a:gd name="connsiteY3" fmla="*/ 23037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56560 w 3693160"/>
                <a:gd name="connsiteY2" fmla="*/ 218186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56560 w 3693160"/>
                <a:gd name="connsiteY2" fmla="*/ 2181860 h 4523740"/>
                <a:gd name="connsiteX3" fmla="*/ 2969895 w 3693160"/>
                <a:gd name="connsiteY3" fmla="*/ 1960880 h 4523740"/>
                <a:gd name="connsiteX4" fmla="*/ 3063240 w 3693160"/>
                <a:gd name="connsiteY4" fmla="*/ 22275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2969895 w 3693160"/>
                <a:gd name="connsiteY2" fmla="*/ 196088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69895 w 3693160"/>
                <a:gd name="connsiteY2" fmla="*/ 196088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63240 w 3693160"/>
                <a:gd name="connsiteY2" fmla="*/ 22275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43713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139440 w 3693160"/>
                <a:gd name="connsiteY5" fmla="*/ 24409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139440 w 3693160"/>
                <a:gd name="connsiteY5" fmla="*/ 2440940 h 4523740"/>
                <a:gd name="connsiteX6" fmla="*/ 32308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693160" h="4523740">
                  <a:moveTo>
                    <a:pt x="701040" y="33020"/>
                  </a:moveTo>
                  <a:cubicBezTo>
                    <a:pt x="1059180" y="363220"/>
                    <a:pt x="2324100" y="1681480"/>
                    <a:pt x="2712720" y="2014220"/>
                  </a:cubicBezTo>
                  <a:cubicBezTo>
                    <a:pt x="2987358" y="2060893"/>
                    <a:pt x="2822893" y="2022475"/>
                    <a:pt x="2987040" y="1998980"/>
                  </a:cubicBezTo>
                  <a:cubicBezTo>
                    <a:pt x="3060700" y="2080260"/>
                    <a:pt x="2887980" y="2098040"/>
                    <a:pt x="2926080" y="2197100"/>
                  </a:cubicBezTo>
                  <a:cubicBezTo>
                    <a:pt x="2942272" y="2270125"/>
                    <a:pt x="3048635" y="2244090"/>
                    <a:pt x="3084195" y="2284730"/>
                  </a:cubicBezTo>
                  <a:cubicBezTo>
                    <a:pt x="3119755" y="2325370"/>
                    <a:pt x="3114993" y="2379345"/>
                    <a:pt x="3139440" y="2440940"/>
                  </a:cubicBezTo>
                  <a:cubicBezTo>
                    <a:pt x="3163887" y="2502535"/>
                    <a:pt x="3200400" y="2598420"/>
                    <a:pt x="3230880" y="2654300"/>
                  </a:cubicBezTo>
                  <a:cubicBezTo>
                    <a:pt x="3261360" y="2710180"/>
                    <a:pt x="3309620" y="2725420"/>
                    <a:pt x="3322320" y="2776220"/>
                  </a:cubicBezTo>
                  <a:cubicBezTo>
                    <a:pt x="3335020" y="2827020"/>
                    <a:pt x="3294380" y="2913380"/>
                    <a:pt x="3307080" y="2959100"/>
                  </a:cubicBezTo>
                  <a:cubicBezTo>
                    <a:pt x="3319780" y="3004820"/>
                    <a:pt x="3380740" y="3017520"/>
                    <a:pt x="3398520" y="3050540"/>
                  </a:cubicBezTo>
                  <a:cubicBezTo>
                    <a:pt x="3416300" y="3083560"/>
                    <a:pt x="3406140" y="3126740"/>
                    <a:pt x="3413760" y="3157220"/>
                  </a:cubicBezTo>
                  <a:cubicBezTo>
                    <a:pt x="3421380" y="3187700"/>
                    <a:pt x="3423920" y="3210560"/>
                    <a:pt x="3444240" y="3233420"/>
                  </a:cubicBezTo>
                  <a:cubicBezTo>
                    <a:pt x="3464560" y="3256280"/>
                    <a:pt x="3497580" y="3286760"/>
                    <a:pt x="3535680" y="3294380"/>
                  </a:cubicBezTo>
                  <a:cubicBezTo>
                    <a:pt x="3573780" y="3302000"/>
                    <a:pt x="3652520" y="3251200"/>
                    <a:pt x="3672840" y="3279140"/>
                  </a:cubicBezTo>
                  <a:cubicBezTo>
                    <a:pt x="3693160" y="3307080"/>
                    <a:pt x="3675380" y="3416300"/>
                    <a:pt x="3657600" y="3462020"/>
                  </a:cubicBezTo>
                  <a:cubicBezTo>
                    <a:pt x="3639820" y="3507740"/>
                    <a:pt x="3578860" y="3512820"/>
                    <a:pt x="3566160" y="3553460"/>
                  </a:cubicBezTo>
                  <a:cubicBezTo>
                    <a:pt x="3553460" y="3594100"/>
                    <a:pt x="3581400" y="3665220"/>
                    <a:pt x="3581400" y="3705860"/>
                  </a:cubicBezTo>
                  <a:cubicBezTo>
                    <a:pt x="3581400" y="3746500"/>
                    <a:pt x="3576320" y="3746500"/>
                    <a:pt x="3566160" y="3797300"/>
                  </a:cubicBezTo>
                  <a:cubicBezTo>
                    <a:pt x="3556000" y="3848100"/>
                    <a:pt x="3578860" y="3939540"/>
                    <a:pt x="3520440" y="4010660"/>
                  </a:cubicBezTo>
                  <a:cubicBezTo>
                    <a:pt x="3462020" y="4081780"/>
                    <a:pt x="3434080" y="4145280"/>
                    <a:pt x="3215640" y="4224020"/>
                  </a:cubicBezTo>
                  <a:cubicBezTo>
                    <a:pt x="2997200" y="4302760"/>
                    <a:pt x="2418080" y="4442460"/>
                    <a:pt x="2209800" y="4483100"/>
                  </a:cubicBezTo>
                  <a:cubicBezTo>
                    <a:pt x="2001520" y="4523740"/>
                    <a:pt x="1729740" y="4437380"/>
                    <a:pt x="1965960" y="4467860"/>
                  </a:cubicBezTo>
                  <a:cubicBezTo>
                    <a:pt x="1803400" y="4076700"/>
                    <a:pt x="1407160" y="2522220"/>
                    <a:pt x="1234440" y="2136140"/>
                  </a:cubicBezTo>
                  <a:cubicBezTo>
                    <a:pt x="970887" y="1997805"/>
                    <a:pt x="993140" y="2214880"/>
                    <a:pt x="807720" y="2075180"/>
                  </a:cubicBezTo>
                  <a:cubicBezTo>
                    <a:pt x="622300" y="1935480"/>
                    <a:pt x="243840" y="1468120"/>
                    <a:pt x="121920" y="1297940"/>
                  </a:cubicBezTo>
                  <a:cubicBezTo>
                    <a:pt x="0" y="1127760"/>
                    <a:pt x="91440" y="1109980"/>
                    <a:pt x="76200" y="1054100"/>
                  </a:cubicBezTo>
                  <a:cubicBezTo>
                    <a:pt x="60960" y="998220"/>
                    <a:pt x="25400" y="982980"/>
                    <a:pt x="30480" y="962660"/>
                  </a:cubicBezTo>
                  <a:cubicBezTo>
                    <a:pt x="35560" y="942340"/>
                    <a:pt x="83820" y="957580"/>
                    <a:pt x="106680" y="932180"/>
                  </a:cubicBezTo>
                  <a:cubicBezTo>
                    <a:pt x="129540" y="906780"/>
                    <a:pt x="142240" y="845820"/>
                    <a:pt x="167640" y="810260"/>
                  </a:cubicBezTo>
                  <a:cubicBezTo>
                    <a:pt x="193040" y="774700"/>
                    <a:pt x="238760" y="726440"/>
                    <a:pt x="259080" y="718820"/>
                  </a:cubicBezTo>
                  <a:cubicBezTo>
                    <a:pt x="279400" y="711200"/>
                    <a:pt x="264160" y="764540"/>
                    <a:pt x="289560" y="764540"/>
                  </a:cubicBezTo>
                  <a:cubicBezTo>
                    <a:pt x="314960" y="764540"/>
                    <a:pt x="391160" y="756920"/>
                    <a:pt x="411480" y="718820"/>
                  </a:cubicBezTo>
                  <a:cubicBezTo>
                    <a:pt x="431800" y="680720"/>
                    <a:pt x="408940" y="591820"/>
                    <a:pt x="411480" y="535940"/>
                  </a:cubicBezTo>
                  <a:cubicBezTo>
                    <a:pt x="414020" y="480060"/>
                    <a:pt x="414020" y="434340"/>
                    <a:pt x="426720" y="383540"/>
                  </a:cubicBezTo>
                  <a:cubicBezTo>
                    <a:pt x="439420" y="332740"/>
                    <a:pt x="464820" y="289560"/>
                    <a:pt x="487680" y="231140"/>
                  </a:cubicBezTo>
                  <a:cubicBezTo>
                    <a:pt x="510540" y="172720"/>
                    <a:pt x="528320" y="66040"/>
                    <a:pt x="563880" y="33020"/>
                  </a:cubicBezTo>
                  <a:cubicBezTo>
                    <a:pt x="599440" y="0"/>
                    <a:pt x="480060" y="22860"/>
                    <a:pt x="701040" y="33020"/>
                  </a:cubicBezTo>
                  <a:close/>
                </a:path>
              </a:pathLst>
            </a:custGeom>
            <a:solidFill>
              <a:srgbClr val="FFFF00"/>
            </a:solidFill>
            <a:ln w="50800">
              <a:solidFill>
                <a:srgbClr val="DC690A"/>
              </a:solidFill>
            </a:ln>
            <a:effectLst>
              <a:outerShdw dist="50800" dir="2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1897380" y="751840"/>
              <a:ext cx="5582920" cy="5862320"/>
            </a:xfrm>
            <a:custGeom>
              <a:avLst/>
              <a:gdLst>
                <a:gd name="connsiteX0" fmla="*/ 7620 w 5582920"/>
                <a:gd name="connsiteY0" fmla="*/ 5770880 h 5862320"/>
                <a:gd name="connsiteX1" fmla="*/ 7620 w 5582920"/>
                <a:gd name="connsiteY1" fmla="*/ 5557520 h 5862320"/>
                <a:gd name="connsiteX2" fmla="*/ 53340 w 5582920"/>
                <a:gd name="connsiteY2" fmla="*/ 5389880 h 5862320"/>
                <a:gd name="connsiteX3" fmla="*/ 83820 w 5582920"/>
                <a:gd name="connsiteY3" fmla="*/ 5252720 h 5862320"/>
                <a:gd name="connsiteX4" fmla="*/ 129540 w 5582920"/>
                <a:gd name="connsiteY4" fmla="*/ 5069840 h 5862320"/>
                <a:gd name="connsiteX5" fmla="*/ 129540 w 5582920"/>
                <a:gd name="connsiteY5" fmla="*/ 5008880 h 5862320"/>
                <a:gd name="connsiteX6" fmla="*/ 129540 w 5582920"/>
                <a:gd name="connsiteY6" fmla="*/ 4871720 h 5862320"/>
                <a:gd name="connsiteX7" fmla="*/ 236220 w 5582920"/>
                <a:gd name="connsiteY7" fmla="*/ 4795520 h 5862320"/>
                <a:gd name="connsiteX8" fmla="*/ 373380 w 5582920"/>
                <a:gd name="connsiteY8" fmla="*/ 4582160 h 5862320"/>
                <a:gd name="connsiteX9" fmla="*/ 647700 w 5582920"/>
                <a:gd name="connsiteY9" fmla="*/ 4384040 h 5862320"/>
                <a:gd name="connsiteX10" fmla="*/ 632460 w 5582920"/>
                <a:gd name="connsiteY10" fmla="*/ 4231640 h 5862320"/>
                <a:gd name="connsiteX11" fmla="*/ 601980 w 5582920"/>
                <a:gd name="connsiteY11" fmla="*/ 4079240 h 5862320"/>
                <a:gd name="connsiteX12" fmla="*/ 769620 w 5582920"/>
                <a:gd name="connsiteY12" fmla="*/ 3926840 h 5862320"/>
                <a:gd name="connsiteX13" fmla="*/ 708660 w 5582920"/>
                <a:gd name="connsiteY13" fmla="*/ 3576320 h 5862320"/>
                <a:gd name="connsiteX14" fmla="*/ 571500 w 5582920"/>
                <a:gd name="connsiteY14" fmla="*/ 3408680 h 5862320"/>
                <a:gd name="connsiteX15" fmla="*/ 571500 w 5582920"/>
                <a:gd name="connsiteY15" fmla="*/ 3134360 h 5862320"/>
                <a:gd name="connsiteX16" fmla="*/ 556260 w 5582920"/>
                <a:gd name="connsiteY16" fmla="*/ 2768600 h 5862320"/>
                <a:gd name="connsiteX17" fmla="*/ 601980 w 5582920"/>
                <a:gd name="connsiteY17" fmla="*/ 2677160 h 5862320"/>
                <a:gd name="connsiteX18" fmla="*/ 495300 w 5582920"/>
                <a:gd name="connsiteY18" fmla="*/ 2448560 h 5862320"/>
                <a:gd name="connsiteX19" fmla="*/ 464820 w 5582920"/>
                <a:gd name="connsiteY19" fmla="*/ 2357120 h 5862320"/>
                <a:gd name="connsiteX20" fmla="*/ 556260 w 5582920"/>
                <a:gd name="connsiteY20" fmla="*/ 1976120 h 5862320"/>
                <a:gd name="connsiteX21" fmla="*/ 708660 w 5582920"/>
                <a:gd name="connsiteY21" fmla="*/ 1747520 h 5862320"/>
                <a:gd name="connsiteX22" fmla="*/ 845820 w 5582920"/>
                <a:gd name="connsiteY22" fmla="*/ 1457960 h 5862320"/>
                <a:gd name="connsiteX23" fmla="*/ 815340 w 5582920"/>
                <a:gd name="connsiteY23" fmla="*/ 1290320 h 5862320"/>
                <a:gd name="connsiteX24" fmla="*/ 906780 w 5582920"/>
                <a:gd name="connsiteY24" fmla="*/ 1122680 h 5862320"/>
                <a:gd name="connsiteX25" fmla="*/ 1181100 w 5582920"/>
                <a:gd name="connsiteY25" fmla="*/ 909320 h 5862320"/>
                <a:gd name="connsiteX26" fmla="*/ 1226820 w 5582920"/>
                <a:gd name="connsiteY26" fmla="*/ 756920 h 5862320"/>
                <a:gd name="connsiteX27" fmla="*/ 1303020 w 5582920"/>
                <a:gd name="connsiteY27" fmla="*/ 391160 h 5862320"/>
                <a:gd name="connsiteX28" fmla="*/ 1394460 w 5582920"/>
                <a:gd name="connsiteY28" fmla="*/ 284480 h 5862320"/>
                <a:gd name="connsiteX29" fmla="*/ 1638300 w 5582920"/>
                <a:gd name="connsiteY29" fmla="*/ 330200 h 5862320"/>
                <a:gd name="connsiteX30" fmla="*/ 3649980 w 5582920"/>
                <a:gd name="connsiteY30" fmla="*/ 2265680 h 5862320"/>
                <a:gd name="connsiteX31" fmla="*/ 3924300 w 5582920"/>
                <a:gd name="connsiteY31" fmla="*/ 2265680 h 5862320"/>
                <a:gd name="connsiteX32" fmla="*/ 4107180 w 5582920"/>
                <a:gd name="connsiteY32" fmla="*/ 2098040 h 5862320"/>
                <a:gd name="connsiteX33" fmla="*/ 4320540 w 5582920"/>
                <a:gd name="connsiteY33" fmla="*/ 2067560 h 5862320"/>
                <a:gd name="connsiteX34" fmla="*/ 4610100 w 5582920"/>
                <a:gd name="connsiteY34" fmla="*/ 2067560 h 5862320"/>
                <a:gd name="connsiteX35" fmla="*/ 4732020 w 5582920"/>
                <a:gd name="connsiteY35" fmla="*/ 2006600 h 5862320"/>
                <a:gd name="connsiteX36" fmla="*/ 4975860 w 5582920"/>
                <a:gd name="connsiteY36" fmla="*/ 2006600 h 5862320"/>
                <a:gd name="connsiteX37" fmla="*/ 5036820 w 5582920"/>
                <a:gd name="connsiteY37" fmla="*/ 2098040 h 5862320"/>
                <a:gd name="connsiteX38" fmla="*/ 5280660 w 5582920"/>
                <a:gd name="connsiteY38" fmla="*/ 2067560 h 5862320"/>
                <a:gd name="connsiteX39" fmla="*/ 5433060 w 5582920"/>
                <a:gd name="connsiteY39" fmla="*/ 2128520 h 5862320"/>
                <a:gd name="connsiteX40" fmla="*/ 5570220 w 5582920"/>
                <a:gd name="connsiteY40" fmla="*/ 2219960 h 5862320"/>
                <a:gd name="connsiteX41" fmla="*/ 5509260 w 5582920"/>
                <a:gd name="connsiteY41" fmla="*/ 2448560 h 5862320"/>
                <a:gd name="connsiteX42" fmla="*/ 5417820 w 5582920"/>
                <a:gd name="connsiteY42" fmla="*/ 2555240 h 5862320"/>
                <a:gd name="connsiteX43" fmla="*/ 5250180 w 5582920"/>
                <a:gd name="connsiteY43" fmla="*/ 2890520 h 5862320"/>
                <a:gd name="connsiteX44" fmla="*/ 5250180 w 5582920"/>
                <a:gd name="connsiteY44" fmla="*/ 3073400 h 5862320"/>
                <a:gd name="connsiteX45" fmla="*/ 5326380 w 5582920"/>
                <a:gd name="connsiteY45" fmla="*/ 3149600 h 5862320"/>
                <a:gd name="connsiteX46" fmla="*/ 5204460 w 5582920"/>
                <a:gd name="connsiteY46" fmla="*/ 3393440 h 5862320"/>
                <a:gd name="connsiteX47" fmla="*/ 5158740 w 5582920"/>
                <a:gd name="connsiteY47" fmla="*/ 3606800 h 5862320"/>
                <a:gd name="connsiteX48" fmla="*/ 5143500 w 5582920"/>
                <a:gd name="connsiteY48" fmla="*/ 3865880 h 5862320"/>
                <a:gd name="connsiteX49" fmla="*/ 5082540 w 5582920"/>
                <a:gd name="connsiteY49" fmla="*/ 4018280 h 5862320"/>
                <a:gd name="connsiteX50" fmla="*/ 4930140 w 5582920"/>
                <a:gd name="connsiteY50" fmla="*/ 4124960 h 5862320"/>
                <a:gd name="connsiteX51" fmla="*/ 4869180 w 5582920"/>
                <a:gd name="connsiteY51" fmla="*/ 4216400 h 5862320"/>
                <a:gd name="connsiteX52" fmla="*/ 4823460 w 5582920"/>
                <a:gd name="connsiteY52" fmla="*/ 4368800 h 5862320"/>
                <a:gd name="connsiteX53" fmla="*/ 4838700 w 5582920"/>
                <a:gd name="connsiteY53" fmla="*/ 4460240 h 5862320"/>
                <a:gd name="connsiteX54" fmla="*/ 4945380 w 5582920"/>
                <a:gd name="connsiteY54" fmla="*/ 4597400 h 5862320"/>
                <a:gd name="connsiteX55" fmla="*/ 4991100 w 5582920"/>
                <a:gd name="connsiteY55" fmla="*/ 4780280 h 5862320"/>
                <a:gd name="connsiteX56" fmla="*/ 4960620 w 5582920"/>
                <a:gd name="connsiteY56" fmla="*/ 5008880 h 5862320"/>
                <a:gd name="connsiteX57" fmla="*/ 4945380 w 5582920"/>
                <a:gd name="connsiteY57" fmla="*/ 5207000 h 5862320"/>
                <a:gd name="connsiteX58" fmla="*/ 4747260 w 5582920"/>
                <a:gd name="connsiteY58" fmla="*/ 5344160 h 5862320"/>
                <a:gd name="connsiteX59" fmla="*/ 4823460 w 5582920"/>
                <a:gd name="connsiteY59" fmla="*/ 5466080 h 5862320"/>
                <a:gd name="connsiteX60" fmla="*/ 4792980 w 5582920"/>
                <a:gd name="connsiteY60" fmla="*/ 5557520 h 5862320"/>
                <a:gd name="connsiteX61" fmla="*/ 4701540 w 5582920"/>
                <a:gd name="connsiteY61" fmla="*/ 5816600 h 5862320"/>
                <a:gd name="connsiteX62" fmla="*/ 4686300 w 5582920"/>
                <a:gd name="connsiteY62" fmla="*/ 5831840 h 5862320"/>
                <a:gd name="connsiteX63" fmla="*/ 4579620 w 5582920"/>
                <a:gd name="connsiteY63" fmla="*/ 5847080 h 5862320"/>
                <a:gd name="connsiteX64" fmla="*/ 7620 w 5582920"/>
                <a:gd name="connsiteY64" fmla="*/ 5770880 h 586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582920" h="5862320">
                  <a:moveTo>
                    <a:pt x="7620" y="5770880"/>
                  </a:moveTo>
                  <a:cubicBezTo>
                    <a:pt x="3810" y="5695950"/>
                    <a:pt x="0" y="5621020"/>
                    <a:pt x="7620" y="5557520"/>
                  </a:cubicBezTo>
                  <a:cubicBezTo>
                    <a:pt x="15240" y="5494020"/>
                    <a:pt x="40640" y="5440680"/>
                    <a:pt x="53340" y="5389880"/>
                  </a:cubicBezTo>
                  <a:cubicBezTo>
                    <a:pt x="66040" y="5339080"/>
                    <a:pt x="71120" y="5306060"/>
                    <a:pt x="83820" y="5252720"/>
                  </a:cubicBezTo>
                  <a:cubicBezTo>
                    <a:pt x="96520" y="5199380"/>
                    <a:pt x="121920" y="5110480"/>
                    <a:pt x="129540" y="5069840"/>
                  </a:cubicBezTo>
                  <a:cubicBezTo>
                    <a:pt x="137160" y="5029200"/>
                    <a:pt x="129540" y="5008880"/>
                    <a:pt x="129540" y="5008880"/>
                  </a:cubicBezTo>
                  <a:cubicBezTo>
                    <a:pt x="129540" y="4975860"/>
                    <a:pt x="111760" y="4907280"/>
                    <a:pt x="129540" y="4871720"/>
                  </a:cubicBezTo>
                  <a:cubicBezTo>
                    <a:pt x="147320" y="4836160"/>
                    <a:pt x="195580" y="4843780"/>
                    <a:pt x="236220" y="4795520"/>
                  </a:cubicBezTo>
                  <a:cubicBezTo>
                    <a:pt x="276860" y="4747260"/>
                    <a:pt x="304800" y="4650740"/>
                    <a:pt x="373380" y="4582160"/>
                  </a:cubicBezTo>
                  <a:cubicBezTo>
                    <a:pt x="441960" y="4513580"/>
                    <a:pt x="604520" y="4442460"/>
                    <a:pt x="647700" y="4384040"/>
                  </a:cubicBezTo>
                  <a:cubicBezTo>
                    <a:pt x="690880" y="4325620"/>
                    <a:pt x="640080" y="4282440"/>
                    <a:pt x="632460" y="4231640"/>
                  </a:cubicBezTo>
                  <a:cubicBezTo>
                    <a:pt x="624840" y="4180840"/>
                    <a:pt x="579120" y="4130040"/>
                    <a:pt x="601980" y="4079240"/>
                  </a:cubicBezTo>
                  <a:cubicBezTo>
                    <a:pt x="624840" y="4028440"/>
                    <a:pt x="751840" y="4010660"/>
                    <a:pt x="769620" y="3926840"/>
                  </a:cubicBezTo>
                  <a:cubicBezTo>
                    <a:pt x="787400" y="3843020"/>
                    <a:pt x="741680" y="3662680"/>
                    <a:pt x="708660" y="3576320"/>
                  </a:cubicBezTo>
                  <a:cubicBezTo>
                    <a:pt x="675640" y="3489960"/>
                    <a:pt x="594360" y="3482340"/>
                    <a:pt x="571500" y="3408680"/>
                  </a:cubicBezTo>
                  <a:cubicBezTo>
                    <a:pt x="548640" y="3335020"/>
                    <a:pt x="574040" y="3241040"/>
                    <a:pt x="571500" y="3134360"/>
                  </a:cubicBezTo>
                  <a:cubicBezTo>
                    <a:pt x="568960" y="3027680"/>
                    <a:pt x="551180" y="2844800"/>
                    <a:pt x="556260" y="2768600"/>
                  </a:cubicBezTo>
                  <a:cubicBezTo>
                    <a:pt x="561340" y="2692400"/>
                    <a:pt x="612140" y="2730500"/>
                    <a:pt x="601980" y="2677160"/>
                  </a:cubicBezTo>
                  <a:cubicBezTo>
                    <a:pt x="591820" y="2623820"/>
                    <a:pt x="518160" y="2501900"/>
                    <a:pt x="495300" y="2448560"/>
                  </a:cubicBezTo>
                  <a:cubicBezTo>
                    <a:pt x="472440" y="2395220"/>
                    <a:pt x="454660" y="2435860"/>
                    <a:pt x="464820" y="2357120"/>
                  </a:cubicBezTo>
                  <a:cubicBezTo>
                    <a:pt x="474980" y="2278380"/>
                    <a:pt x="515620" y="2077720"/>
                    <a:pt x="556260" y="1976120"/>
                  </a:cubicBezTo>
                  <a:cubicBezTo>
                    <a:pt x="596900" y="1874520"/>
                    <a:pt x="660400" y="1833880"/>
                    <a:pt x="708660" y="1747520"/>
                  </a:cubicBezTo>
                  <a:cubicBezTo>
                    <a:pt x="756920" y="1661160"/>
                    <a:pt x="828040" y="1534160"/>
                    <a:pt x="845820" y="1457960"/>
                  </a:cubicBezTo>
                  <a:cubicBezTo>
                    <a:pt x="863600" y="1381760"/>
                    <a:pt x="805180" y="1346200"/>
                    <a:pt x="815340" y="1290320"/>
                  </a:cubicBezTo>
                  <a:cubicBezTo>
                    <a:pt x="825500" y="1234440"/>
                    <a:pt x="845820" y="1186180"/>
                    <a:pt x="906780" y="1122680"/>
                  </a:cubicBezTo>
                  <a:cubicBezTo>
                    <a:pt x="967740" y="1059180"/>
                    <a:pt x="1127760" y="970280"/>
                    <a:pt x="1181100" y="909320"/>
                  </a:cubicBezTo>
                  <a:cubicBezTo>
                    <a:pt x="1234440" y="848360"/>
                    <a:pt x="1206500" y="843280"/>
                    <a:pt x="1226820" y="756920"/>
                  </a:cubicBezTo>
                  <a:cubicBezTo>
                    <a:pt x="1247140" y="670560"/>
                    <a:pt x="1275080" y="469900"/>
                    <a:pt x="1303020" y="391160"/>
                  </a:cubicBezTo>
                  <a:cubicBezTo>
                    <a:pt x="1330960" y="312420"/>
                    <a:pt x="1338580" y="294640"/>
                    <a:pt x="1394460" y="284480"/>
                  </a:cubicBezTo>
                  <a:cubicBezTo>
                    <a:pt x="1450340" y="274320"/>
                    <a:pt x="1262380" y="0"/>
                    <a:pt x="1638300" y="330200"/>
                  </a:cubicBezTo>
                  <a:cubicBezTo>
                    <a:pt x="2014220" y="660400"/>
                    <a:pt x="3268980" y="1943100"/>
                    <a:pt x="3649980" y="2265680"/>
                  </a:cubicBezTo>
                  <a:cubicBezTo>
                    <a:pt x="4030980" y="2588260"/>
                    <a:pt x="3848100" y="2293620"/>
                    <a:pt x="3924300" y="2265680"/>
                  </a:cubicBezTo>
                  <a:cubicBezTo>
                    <a:pt x="4000500" y="2237740"/>
                    <a:pt x="4041140" y="2131060"/>
                    <a:pt x="4107180" y="2098040"/>
                  </a:cubicBezTo>
                  <a:cubicBezTo>
                    <a:pt x="4173220" y="2065020"/>
                    <a:pt x="4236720" y="2072640"/>
                    <a:pt x="4320540" y="2067560"/>
                  </a:cubicBezTo>
                  <a:cubicBezTo>
                    <a:pt x="4404360" y="2062480"/>
                    <a:pt x="4541520" y="2077720"/>
                    <a:pt x="4610100" y="2067560"/>
                  </a:cubicBezTo>
                  <a:cubicBezTo>
                    <a:pt x="4678680" y="2057400"/>
                    <a:pt x="4671060" y="2016760"/>
                    <a:pt x="4732020" y="2006600"/>
                  </a:cubicBezTo>
                  <a:cubicBezTo>
                    <a:pt x="4792980" y="1996440"/>
                    <a:pt x="4925060" y="1991360"/>
                    <a:pt x="4975860" y="2006600"/>
                  </a:cubicBezTo>
                  <a:cubicBezTo>
                    <a:pt x="5026660" y="2021840"/>
                    <a:pt x="4986020" y="2087880"/>
                    <a:pt x="5036820" y="2098040"/>
                  </a:cubicBezTo>
                  <a:cubicBezTo>
                    <a:pt x="5087620" y="2108200"/>
                    <a:pt x="5214620" y="2062480"/>
                    <a:pt x="5280660" y="2067560"/>
                  </a:cubicBezTo>
                  <a:cubicBezTo>
                    <a:pt x="5346700" y="2072640"/>
                    <a:pt x="5384800" y="2103120"/>
                    <a:pt x="5433060" y="2128520"/>
                  </a:cubicBezTo>
                  <a:cubicBezTo>
                    <a:pt x="5481320" y="2153920"/>
                    <a:pt x="5557520" y="2166620"/>
                    <a:pt x="5570220" y="2219960"/>
                  </a:cubicBezTo>
                  <a:cubicBezTo>
                    <a:pt x="5582920" y="2273300"/>
                    <a:pt x="5534660" y="2392680"/>
                    <a:pt x="5509260" y="2448560"/>
                  </a:cubicBezTo>
                  <a:cubicBezTo>
                    <a:pt x="5483860" y="2504440"/>
                    <a:pt x="5461000" y="2481580"/>
                    <a:pt x="5417820" y="2555240"/>
                  </a:cubicBezTo>
                  <a:cubicBezTo>
                    <a:pt x="5374640" y="2628900"/>
                    <a:pt x="5278120" y="2804160"/>
                    <a:pt x="5250180" y="2890520"/>
                  </a:cubicBezTo>
                  <a:cubicBezTo>
                    <a:pt x="5222240" y="2976880"/>
                    <a:pt x="5237480" y="3030220"/>
                    <a:pt x="5250180" y="3073400"/>
                  </a:cubicBezTo>
                  <a:cubicBezTo>
                    <a:pt x="5262880" y="3116580"/>
                    <a:pt x="5334000" y="3096260"/>
                    <a:pt x="5326380" y="3149600"/>
                  </a:cubicBezTo>
                  <a:cubicBezTo>
                    <a:pt x="5318760" y="3202940"/>
                    <a:pt x="5232400" y="3317240"/>
                    <a:pt x="5204460" y="3393440"/>
                  </a:cubicBezTo>
                  <a:cubicBezTo>
                    <a:pt x="5176520" y="3469640"/>
                    <a:pt x="5168900" y="3528060"/>
                    <a:pt x="5158740" y="3606800"/>
                  </a:cubicBezTo>
                  <a:cubicBezTo>
                    <a:pt x="5148580" y="3685540"/>
                    <a:pt x="5156200" y="3797300"/>
                    <a:pt x="5143500" y="3865880"/>
                  </a:cubicBezTo>
                  <a:cubicBezTo>
                    <a:pt x="5130800" y="3934460"/>
                    <a:pt x="5118100" y="3975100"/>
                    <a:pt x="5082540" y="4018280"/>
                  </a:cubicBezTo>
                  <a:cubicBezTo>
                    <a:pt x="5046980" y="4061460"/>
                    <a:pt x="4965700" y="4091940"/>
                    <a:pt x="4930140" y="4124960"/>
                  </a:cubicBezTo>
                  <a:cubicBezTo>
                    <a:pt x="4894580" y="4157980"/>
                    <a:pt x="4886960" y="4175760"/>
                    <a:pt x="4869180" y="4216400"/>
                  </a:cubicBezTo>
                  <a:cubicBezTo>
                    <a:pt x="4851400" y="4257040"/>
                    <a:pt x="4828540" y="4328160"/>
                    <a:pt x="4823460" y="4368800"/>
                  </a:cubicBezTo>
                  <a:cubicBezTo>
                    <a:pt x="4818380" y="4409440"/>
                    <a:pt x="4818380" y="4422140"/>
                    <a:pt x="4838700" y="4460240"/>
                  </a:cubicBezTo>
                  <a:cubicBezTo>
                    <a:pt x="4859020" y="4498340"/>
                    <a:pt x="4919980" y="4544060"/>
                    <a:pt x="4945380" y="4597400"/>
                  </a:cubicBezTo>
                  <a:cubicBezTo>
                    <a:pt x="4970780" y="4650740"/>
                    <a:pt x="4988560" y="4711700"/>
                    <a:pt x="4991100" y="4780280"/>
                  </a:cubicBezTo>
                  <a:cubicBezTo>
                    <a:pt x="4993640" y="4848860"/>
                    <a:pt x="4968240" y="4937760"/>
                    <a:pt x="4960620" y="5008880"/>
                  </a:cubicBezTo>
                  <a:cubicBezTo>
                    <a:pt x="4953000" y="5080000"/>
                    <a:pt x="4980940" y="5151120"/>
                    <a:pt x="4945380" y="5207000"/>
                  </a:cubicBezTo>
                  <a:cubicBezTo>
                    <a:pt x="4909820" y="5262880"/>
                    <a:pt x="4767580" y="5300980"/>
                    <a:pt x="4747260" y="5344160"/>
                  </a:cubicBezTo>
                  <a:cubicBezTo>
                    <a:pt x="4726940" y="5387340"/>
                    <a:pt x="4815840" y="5430520"/>
                    <a:pt x="4823460" y="5466080"/>
                  </a:cubicBezTo>
                  <a:cubicBezTo>
                    <a:pt x="4831080" y="5501640"/>
                    <a:pt x="4813300" y="5499100"/>
                    <a:pt x="4792980" y="5557520"/>
                  </a:cubicBezTo>
                  <a:cubicBezTo>
                    <a:pt x="4772660" y="5615940"/>
                    <a:pt x="4719320" y="5770880"/>
                    <a:pt x="4701540" y="5816600"/>
                  </a:cubicBezTo>
                  <a:cubicBezTo>
                    <a:pt x="4683760" y="5862320"/>
                    <a:pt x="4706620" y="5826760"/>
                    <a:pt x="4686300" y="5831840"/>
                  </a:cubicBezTo>
                  <a:cubicBezTo>
                    <a:pt x="4665980" y="5836920"/>
                    <a:pt x="4579620" y="5847080"/>
                    <a:pt x="4579620" y="5847080"/>
                  </a:cubicBezTo>
                  <a:lnTo>
                    <a:pt x="7620" y="5770880"/>
                  </a:lnTo>
                  <a:close/>
                </a:path>
              </a:pathLst>
            </a:custGeom>
            <a:noFill/>
            <a:ln w="76200">
              <a:solidFill>
                <a:srgbClr val="FF0000"/>
              </a:solidFill>
              <a:prstDash val="sysDot"/>
            </a:ln>
            <a:effectLst>
              <a:outerShdw dist="50800" dir="8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533400" y="774809"/>
            <a:ext cx="7927848" cy="6134566"/>
            <a:chOff x="533400" y="774809"/>
            <a:chExt cx="7927848" cy="6134566"/>
          </a:xfrm>
        </p:grpSpPr>
        <p:grpSp>
          <p:nvGrpSpPr>
            <p:cNvPr id="7" name="Group 41"/>
            <p:cNvGrpSpPr/>
            <p:nvPr/>
          </p:nvGrpSpPr>
          <p:grpSpPr>
            <a:xfrm>
              <a:off x="533400" y="774809"/>
              <a:ext cx="7927848" cy="6134566"/>
              <a:chOff x="533400" y="774809"/>
              <a:chExt cx="7927848" cy="6134566"/>
            </a:xfrm>
          </p:grpSpPr>
          <p:grpSp>
            <p:nvGrpSpPr>
              <p:cNvPr id="8" name="Group 41"/>
              <p:cNvGrpSpPr>
                <a:grpSpLocks noChangeAspect="1"/>
              </p:cNvGrpSpPr>
              <p:nvPr/>
            </p:nvGrpSpPr>
            <p:grpSpPr>
              <a:xfrm>
                <a:off x="533400" y="774809"/>
                <a:ext cx="7927848" cy="6083192"/>
                <a:chOff x="0" y="1244905"/>
                <a:chExt cx="7315200" cy="5613095"/>
              </a:xfrm>
            </p:grpSpPr>
            <p:pic>
              <p:nvPicPr>
                <p:cNvPr id="21" name="Picture 20"/>
                <p:cNvPicPr>
                  <a:picLocks noChangeAspect="1" noChangeArrowheads="1"/>
                </p:cNvPicPr>
                <p:nvPr/>
              </p:nvPicPr>
              <p:blipFill>
                <a:blip r:embed="rId3"/>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22" name="Rectangle 21"/>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sp>
            <p:nvSpPr>
              <p:cNvPr id="24" name="Freeform 23"/>
              <p:cNvSpPr/>
              <p:nvPr/>
            </p:nvSpPr>
            <p:spPr>
              <a:xfrm>
                <a:off x="3687711" y="2438400"/>
                <a:ext cx="1348232" cy="967822"/>
              </a:xfrm>
              <a:custGeom>
                <a:avLst/>
                <a:gdLst>
                  <a:gd name="connsiteX0" fmla="*/ 1430694 w 2684106"/>
                  <a:gd name="connsiteY0" fmla="*/ 192832 h 1926772"/>
                  <a:gd name="connsiteX1" fmla="*/ 1654628 w 2684106"/>
                  <a:gd name="connsiteY1" fmla="*/ 314130 h 1926772"/>
                  <a:gd name="connsiteX2" fmla="*/ 1747934 w 2684106"/>
                  <a:gd name="connsiteY2" fmla="*/ 360783 h 1926772"/>
                  <a:gd name="connsiteX3" fmla="*/ 1934547 w 2684106"/>
                  <a:gd name="connsiteY3" fmla="*/ 258147 h 1926772"/>
                  <a:gd name="connsiteX4" fmla="*/ 2093167 w 2684106"/>
                  <a:gd name="connsiteY4" fmla="*/ 267477 h 1926772"/>
                  <a:gd name="connsiteX5" fmla="*/ 2121159 w 2684106"/>
                  <a:gd name="connsiteY5" fmla="*/ 146179 h 1926772"/>
                  <a:gd name="connsiteX6" fmla="*/ 2233126 w 2684106"/>
                  <a:gd name="connsiteY6" fmla="*/ 6220 h 1926772"/>
                  <a:gd name="connsiteX7" fmla="*/ 2279779 w 2684106"/>
                  <a:gd name="connsiteY7" fmla="*/ 108857 h 1926772"/>
                  <a:gd name="connsiteX8" fmla="*/ 2587690 w 2684106"/>
                  <a:gd name="connsiteY8" fmla="*/ 164840 h 1926772"/>
                  <a:gd name="connsiteX9" fmla="*/ 2606351 w 2684106"/>
                  <a:gd name="connsiteY9" fmla="*/ 295469 h 1926772"/>
                  <a:gd name="connsiteX10" fmla="*/ 2597020 w 2684106"/>
                  <a:gd name="connsiteY10" fmla="*/ 463420 h 1926772"/>
                  <a:gd name="connsiteX11" fmla="*/ 2680996 w 2684106"/>
                  <a:gd name="connsiteY11" fmla="*/ 556726 h 1926772"/>
                  <a:gd name="connsiteX12" fmla="*/ 2578359 w 2684106"/>
                  <a:gd name="connsiteY12" fmla="*/ 622040 h 1926772"/>
                  <a:gd name="connsiteX13" fmla="*/ 2541037 w 2684106"/>
                  <a:gd name="connsiteY13" fmla="*/ 836645 h 1926772"/>
                  <a:gd name="connsiteX14" fmla="*/ 2419739 w 2684106"/>
                  <a:gd name="connsiteY14" fmla="*/ 808653 h 1926772"/>
                  <a:gd name="connsiteX15" fmla="*/ 2354424 w 2684106"/>
                  <a:gd name="connsiteY15" fmla="*/ 976604 h 1926772"/>
                  <a:gd name="connsiteX16" fmla="*/ 2382416 w 2684106"/>
                  <a:gd name="connsiteY16" fmla="*/ 1107232 h 1926772"/>
                  <a:gd name="connsiteX17" fmla="*/ 2279779 w 2684106"/>
                  <a:gd name="connsiteY17" fmla="*/ 1144555 h 1926772"/>
                  <a:gd name="connsiteX18" fmla="*/ 2317102 w 2684106"/>
                  <a:gd name="connsiteY18" fmla="*/ 1284514 h 1926772"/>
                  <a:gd name="connsiteX19" fmla="*/ 2354424 w 2684106"/>
                  <a:gd name="connsiteY19" fmla="*/ 1452465 h 1926772"/>
                  <a:gd name="connsiteX20" fmla="*/ 2233126 w 2684106"/>
                  <a:gd name="connsiteY20" fmla="*/ 1536440 h 1926772"/>
                  <a:gd name="connsiteX21" fmla="*/ 2167812 w 2684106"/>
                  <a:gd name="connsiteY21" fmla="*/ 1704392 h 1926772"/>
                  <a:gd name="connsiteX22" fmla="*/ 1990530 w 2684106"/>
                  <a:gd name="connsiteY22" fmla="*/ 1723053 h 1926772"/>
                  <a:gd name="connsiteX23" fmla="*/ 1878563 w 2684106"/>
                  <a:gd name="connsiteY23" fmla="*/ 1704392 h 1926772"/>
                  <a:gd name="connsiteX24" fmla="*/ 1859902 w 2684106"/>
                  <a:gd name="connsiteY24" fmla="*/ 1741714 h 1926772"/>
                  <a:gd name="connsiteX25" fmla="*/ 1822579 w 2684106"/>
                  <a:gd name="connsiteY25" fmla="*/ 1769706 h 1926772"/>
                  <a:gd name="connsiteX26" fmla="*/ 1579983 w 2684106"/>
                  <a:gd name="connsiteY26" fmla="*/ 1844351 h 1926772"/>
                  <a:gd name="connsiteX27" fmla="*/ 1533330 w 2684106"/>
                  <a:gd name="connsiteY27" fmla="*/ 1918996 h 1926772"/>
                  <a:gd name="connsiteX28" fmla="*/ 1421363 w 2684106"/>
                  <a:gd name="connsiteY28" fmla="*/ 1797698 h 1926772"/>
                  <a:gd name="connsiteX29" fmla="*/ 1356049 w 2684106"/>
                  <a:gd name="connsiteY29" fmla="*/ 1788367 h 1926772"/>
                  <a:gd name="connsiteX30" fmla="*/ 1178767 w 2684106"/>
                  <a:gd name="connsiteY30" fmla="*/ 1807028 h 1926772"/>
                  <a:gd name="connsiteX31" fmla="*/ 1020147 w 2684106"/>
                  <a:gd name="connsiteY31" fmla="*/ 1853681 h 1926772"/>
                  <a:gd name="connsiteX32" fmla="*/ 908179 w 2684106"/>
                  <a:gd name="connsiteY32" fmla="*/ 1825689 h 1926772"/>
                  <a:gd name="connsiteX33" fmla="*/ 674914 w 2684106"/>
                  <a:gd name="connsiteY33" fmla="*/ 1741714 h 1926772"/>
                  <a:gd name="connsiteX34" fmla="*/ 497632 w 2684106"/>
                  <a:gd name="connsiteY34" fmla="*/ 1723053 h 1926772"/>
                  <a:gd name="connsiteX35" fmla="*/ 422988 w 2684106"/>
                  <a:gd name="connsiteY35" fmla="*/ 1620416 h 1926772"/>
                  <a:gd name="connsiteX36" fmla="*/ 394996 w 2684106"/>
                  <a:gd name="connsiteY36" fmla="*/ 1461796 h 1926772"/>
                  <a:gd name="connsiteX37" fmla="*/ 217714 w 2684106"/>
                  <a:gd name="connsiteY37" fmla="*/ 1443134 h 1926772"/>
                  <a:gd name="connsiteX38" fmla="*/ 143069 w 2684106"/>
                  <a:gd name="connsiteY38" fmla="*/ 1573763 h 1926772"/>
                  <a:gd name="connsiteX39" fmla="*/ 68424 w 2684106"/>
                  <a:gd name="connsiteY39" fmla="*/ 1536440 h 1926772"/>
                  <a:gd name="connsiteX40" fmla="*/ 124408 w 2684106"/>
                  <a:gd name="connsiteY40" fmla="*/ 1443134 h 1926772"/>
                  <a:gd name="connsiteX41" fmla="*/ 115077 w 2684106"/>
                  <a:gd name="connsiteY41" fmla="*/ 1396481 h 1926772"/>
                  <a:gd name="connsiteX42" fmla="*/ 3110 w 2684106"/>
                  <a:gd name="connsiteY42" fmla="*/ 1377820 h 1926772"/>
                  <a:gd name="connsiteX43" fmla="*/ 96416 w 2684106"/>
                  <a:gd name="connsiteY43" fmla="*/ 1135224 h 1926772"/>
                  <a:gd name="connsiteX44" fmla="*/ 208383 w 2684106"/>
                  <a:gd name="connsiteY44" fmla="*/ 1228530 h 1926772"/>
                  <a:gd name="connsiteX45" fmla="*/ 348343 w 2684106"/>
                  <a:gd name="connsiteY45" fmla="*/ 1331167 h 1926772"/>
                  <a:gd name="connsiteX46" fmla="*/ 385665 w 2684106"/>
                  <a:gd name="connsiteY46" fmla="*/ 1181877 h 1926772"/>
                  <a:gd name="connsiteX47" fmla="*/ 422988 w 2684106"/>
                  <a:gd name="connsiteY47" fmla="*/ 1181877 h 1926772"/>
                  <a:gd name="connsiteX48" fmla="*/ 581608 w 2684106"/>
                  <a:gd name="connsiteY48" fmla="*/ 1004596 h 1926772"/>
                  <a:gd name="connsiteX49" fmla="*/ 684245 w 2684106"/>
                  <a:gd name="connsiteY49" fmla="*/ 827314 h 1926772"/>
                  <a:gd name="connsiteX50" fmla="*/ 758890 w 2684106"/>
                  <a:gd name="connsiteY50" fmla="*/ 724677 h 1926772"/>
                  <a:gd name="connsiteX51" fmla="*/ 814873 w 2684106"/>
                  <a:gd name="connsiteY51" fmla="*/ 566057 h 1926772"/>
                  <a:gd name="connsiteX52" fmla="*/ 908179 w 2684106"/>
                  <a:gd name="connsiteY52" fmla="*/ 678024 h 1926772"/>
                  <a:gd name="connsiteX53" fmla="*/ 954832 w 2684106"/>
                  <a:gd name="connsiteY53" fmla="*/ 538065 h 1926772"/>
                  <a:gd name="connsiteX54" fmla="*/ 1020147 w 2684106"/>
                  <a:gd name="connsiteY54" fmla="*/ 575387 h 1926772"/>
                  <a:gd name="connsiteX55" fmla="*/ 1057469 w 2684106"/>
                  <a:gd name="connsiteY55" fmla="*/ 519404 h 1926772"/>
                  <a:gd name="connsiteX56" fmla="*/ 1104122 w 2684106"/>
                  <a:gd name="connsiteY56" fmla="*/ 603379 h 1926772"/>
                  <a:gd name="connsiteX57" fmla="*/ 1216090 w 2684106"/>
                  <a:gd name="connsiteY57" fmla="*/ 500743 h 1926772"/>
                  <a:gd name="connsiteX58" fmla="*/ 1346718 w 2684106"/>
                  <a:gd name="connsiteY58" fmla="*/ 407436 h 1926772"/>
                  <a:gd name="connsiteX59" fmla="*/ 1402702 w 2684106"/>
                  <a:gd name="connsiteY59" fmla="*/ 239485 h 1926772"/>
                  <a:gd name="connsiteX60" fmla="*/ 1430694 w 2684106"/>
                  <a:gd name="connsiteY60" fmla="*/ 192832 h 192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84106" h="1926772">
                    <a:moveTo>
                      <a:pt x="1430694" y="192832"/>
                    </a:moveTo>
                    <a:cubicBezTo>
                      <a:pt x="1472682" y="205273"/>
                      <a:pt x="1601755" y="286138"/>
                      <a:pt x="1654628" y="314130"/>
                    </a:cubicBezTo>
                    <a:cubicBezTo>
                      <a:pt x="1707501" y="342122"/>
                      <a:pt x="1701281" y="370113"/>
                      <a:pt x="1747934" y="360783"/>
                    </a:cubicBezTo>
                    <a:cubicBezTo>
                      <a:pt x="1794587" y="351453"/>
                      <a:pt x="1877008" y="273698"/>
                      <a:pt x="1934547" y="258147"/>
                    </a:cubicBezTo>
                    <a:cubicBezTo>
                      <a:pt x="1992086" y="242596"/>
                      <a:pt x="2062065" y="286138"/>
                      <a:pt x="2093167" y="267477"/>
                    </a:cubicBezTo>
                    <a:cubicBezTo>
                      <a:pt x="2124269" y="248816"/>
                      <a:pt x="2097833" y="189722"/>
                      <a:pt x="2121159" y="146179"/>
                    </a:cubicBezTo>
                    <a:cubicBezTo>
                      <a:pt x="2144485" y="102636"/>
                      <a:pt x="2206690" y="12440"/>
                      <a:pt x="2233126" y="6220"/>
                    </a:cubicBezTo>
                    <a:cubicBezTo>
                      <a:pt x="2259562" y="0"/>
                      <a:pt x="2220685" y="82420"/>
                      <a:pt x="2279779" y="108857"/>
                    </a:cubicBezTo>
                    <a:cubicBezTo>
                      <a:pt x="2338873" y="135294"/>
                      <a:pt x="2533261" y="133738"/>
                      <a:pt x="2587690" y="164840"/>
                    </a:cubicBezTo>
                    <a:cubicBezTo>
                      <a:pt x="2642119" y="195942"/>
                      <a:pt x="2604796" y="245706"/>
                      <a:pt x="2606351" y="295469"/>
                    </a:cubicBezTo>
                    <a:cubicBezTo>
                      <a:pt x="2607906" y="345232"/>
                      <a:pt x="2584579" y="419877"/>
                      <a:pt x="2597020" y="463420"/>
                    </a:cubicBezTo>
                    <a:cubicBezTo>
                      <a:pt x="2609461" y="506963"/>
                      <a:pt x="2684106" y="530289"/>
                      <a:pt x="2680996" y="556726"/>
                    </a:cubicBezTo>
                    <a:cubicBezTo>
                      <a:pt x="2677886" y="583163"/>
                      <a:pt x="2601685" y="575387"/>
                      <a:pt x="2578359" y="622040"/>
                    </a:cubicBezTo>
                    <a:cubicBezTo>
                      <a:pt x="2555033" y="668693"/>
                      <a:pt x="2567474" y="805543"/>
                      <a:pt x="2541037" y="836645"/>
                    </a:cubicBezTo>
                    <a:cubicBezTo>
                      <a:pt x="2514600" y="867747"/>
                      <a:pt x="2450841" y="785327"/>
                      <a:pt x="2419739" y="808653"/>
                    </a:cubicBezTo>
                    <a:cubicBezTo>
                      <a:pt x="2388637" y="831979"/>
                      <a:pt x="2360645" y="926841"/>
                      <a:pt x="2354424" y="976604"/>
                    </a:cubicBezTo>
                    <a:cubicBezTo>
                      <a:pt x="2348204" y="1026367"/>
                      <a:pt x="2394857" y="1079240"/>
                      <a:pt x="2382416" y="1107232"/>
                    </a:cubicBezTo>
                    <a:cubicBezTo>
                      <a:pt x="2369975" y="1135224"/>
                      <a:pt x="2290665" y="1115008"/>
                      <a:pt x="2279779" y="1144555"/>
                    </a:cubicBezTo>
                    <a:cubicBezTo>
                      <a:pt x="2268893" y="1174102"/>
                      <a:pt x="2304661" y="1233196"/>
                      <a:pt x="2317102" y="1284514"/>
                    </a:cubicBezTo>
                    <a:cubicBezTo>
                      <a:pt x="2329543" y="1335832"/>
                      <a:pt x="2368420" y="1410477"/>
                      <a:pt x="2354424" y="1452465"/>
                    </a:cubicBezTo>
                    <a:cubicBezTo>
                      <a:pt x="2340428" y="1494453"/>
                      <a:pt x="2264228" y="1494452"/>
                      <a:pt x="2233126" y="1536440"/>
                    </a:cubicBezTo>
                    <a:cubicBezTo>
                      <a:pt x="2202024" y="1578428"/>
                      <a:pt x="2208245" y="1673290"/>
                      <a:pt x="2167812" y="1704392"/>
                    </a:cubicBezTo>
                    <a:cubicBezTo>
                      <a:pt x="2127379" y="1735494"/>
                      <a:pt x="2038738" y="1723053"/>
                      <a:pt x="1990530" y="1723053"/>
                    </a:cubicBezTo>
                    <a:cubicBezTo>
                      <a:pt x="1942322" y="1723053"/>
                      <a:pt x="1900334" y="1701282"/>
                      <a:pt x="1878563" y="1704392"/>
                    </a:cubicBezTo>
                    <a:cubicBezTo>
                      <a:pt x="1856792" y="1707502"/>
                      <a:pt x="1869233" y="1730828"/>
                      <a:pt x="1859902" y="1741714"/>
                    </a:cubicBezTo>
                    <a:cubicBezTo>
                      <a:pt x="1850571" y="1752600"/>
                      <a:pt x="1869232" y="1752600"/>
                      <a:pt x="1822579" y="1769706"/>
                    </a:cubicBezTo>
                    <a:cubicBezTo>
                      <a:pt x="1775926" y="1786812"/>
                      <a:pt x="1628191" y="1819469"/>
                      <a:pt x="1579983" y="1844351"/>
                    </a:cubicBezTo>
                    <a:cubicBezTo>
                      <a:pt x="1531775" y="1869233"/>
                      <a:pt x="1559767" y="1926772"/>
                      <a:pt x="1533330" y="1918996"/>
                    </a:cubicBezTo>
                    <a:cubicBezTo>
                      <a:pt x="1506893" y="1911221"/>
                      <a:pt x="1450910" y="1819469"/>
                      <a:pt x="1421363" y="1797698"/>
                    </a:cubicBezTo>
                    <a:cubicBezTo>
                      <a:pt x="1391816" y="1775927"/>
                      <a:pt x="1396482" y="1786812"/>
                      <a:pt x="1356049" y="1788367"/>
                    </a:cubicBezTo>
                    <a:cubicBezTo>
                      <a:pt x="1315616" y="1789922"/>
                      <a:pt x="1234751" y="1796142"/>
                      <a:pt x="1178767" y="1807028"/>
                    </a:cubicBezTo>
                    <a:cubicBezTo>
                      <a:pt x="1122783" y="1817914"/>
                      <a:pt x="1065245" y="1850571"/>
                      <a:pt x="1020147" y="1853681"/>
                    </a:cubicBezTo>
                    <a:cubicBezTo>
                      <a:pt x="975049" y="1856791"/>
                      <a:pt x="965718" y="1844350"/>
                      <a:pt x="908179" y="1825689"/>
                    </a:cubicBezTo>
                    <a:cubicBezTo>
                      <a:pt x="850640" y="1807028"/>
                      <a:pt x="743338" y="1758820"/>
                      <a:pt x="674914" y="1741714"/>
                    </a:cubicBezTo>
                    <a:cubicBezTo>
                      <a:pt x="606490" y="1724608"/>
                      <a:pt x="539620" y="1743269"/>
                      <a:pt x="497632" y="1723053"/>
                    </a:cubicBezTo>
                    <a:cubicBezTo>
                      <a:pt x="455644" y="1702837"/>
                      <a:pt x="440094" y="1663959"/>
                      <a:pt x="422988" y="1620416"/>
                    </a:cubicBezTo>
                    <a:cubicBezTo>
                      <a:pt x="405882" y="1576873"/>
                      <a:pt x="429208" y="1491343"/>
                      <a:pt x="394996" y="1461796"/>
                    </a:cubicBezTo>
                    <a:cubicBezTo>
                      <a:pt x="360784" y="1432249"/>
                      <a:pt x="259702" y="1424473"/>
                      <a:pt x="217714" y="1443134"/>
                    </a:cubicBezTo>
                    <a:cubicBezTo>
                      <a:pt x="175726" y="1461795"/>
                      <a:pt x="167951" y="1558212"/>
                      <a:pt x="143069" y="1573763"/>
                    </a:cubicBezTo>
                    <a:cubicBezTo>
                      <a:pt x="118187" y="1589314"/>
                      <a:pt x="71534" y="1558211"/>
                      <a:pt x="68424" y="1536440"/>
                    </a:cubicBezTo>
                    <a:cubicBezTo>
                      <a:pt x="65314" y="1514669"/>
                      <a:pt x="116633" y="1466461"/>
                      <a:pt x="124408" y="1443134"/>
                    </a:cubicBezTo>
                    <a:cubicBezTo>
                      <a:pt x="132184" y="1419808"/>
                      <a:pt x="135293" y="1407367"/>
                      <a:pt x="115077" y="1396481"/>
                    </a:cubicBezTo>
                    <a:cubicBezTo>
                      <a:pt x="94861" y="1385595"/>
                      <a:pt x="6220" y="1421363"/>
                      <a:pt x="3110" y="1377820"/>
                    </a:cubicBezTo>
                    <a:cubicBezTo>
                      <a:pt x="0" y="1334277"/>
                      <a:pt x="62204" y="1160106"/>
                      <a:pt x="96416" y="1135224"/>
                    </a:cubicBezTo>
                    <a:cubicBezTo>
                      <a:pt x="130628" y="1110342"/>
                      <a:pt x="166395" y="1195873"/>
                      <a:pt x="208383" y="1228530"/>
                    </a:cubicBezTo>
                    <a:cubicBezTo>
                      <a:pt x="250371" y="1261187"/>
                      <a:pt x="318796" y="1338942"/>
                      <a:pt x="348343" y="1331167"/>
                    </a:cubicBezTo>
                    <a:cubicBezTo>
                      <a:pt x="377890" y="1323392"/>
                      <a:pt x="373224" y="1206759"/>
                      <a:pt x="385665" y="1181877"/>
                    </a:cubicBezTo>
                    <a:cubicBezTo>
                      <a:pt x="398106" y="1156995"/>
                      <a:pt x="390331" y="1211424"/>
                      <a:pt x="422988" y="1181877"/>
                    </a:cubicBezTo>
                    <a:cubicBezTo>
                      <a:pt x="455645" y="1152330"/>
                      <a:pt x="538065" y="1063690"/>
                      <a:pt x="581608" y="1004596"/>
                    </a:cubicBezTo>
                    <a:cubicBezTo>
                      <a:pt x="625151" y="945502"/>
                      <a:pt x="654698" y="873967"/>
                      <a:pt x="684245" y="827314"/>
                    </a:cubicBezTo>
                    <a:cubicBezTo>
                      <a:pt x="713792" y="780661"/>
                      <a:pt x="737119" y="768220"/>
                      <a:pt x="758890" y="724677"/>
                    </a:cubicBezTo>
                    <a:cubicBezTo>
                      <a:pt x="780661" y="681134"/>
                      <a:pt x="789992" y="573832"/>
                      <a:pt x="814873" y="566057"/>
                    </a:cubicBezTo>
                    <a:cubicBezTo>
                      <a:pt x="839754" y="558282"/>
                      <a:pt x="884853" y="682689"/>
                      <a:pt x="908179" y="678024"/>
                    </a:cubicBezTo>
                    <a:cubicBezTo>
                      <a:pt x="931505" y="673359"/>
                      <a:pt x="936171" y="555171"/>
                      <a:pt x="954832" y="538065"/>
                    </a:cubicBezTo>
                    <a:cubicBezTo>
                      <a:pt x="973493" y="520959"/>
                      <a:pt x="1003041" y="578497"/>
                      <a:pt x="1020147" y="575387"/>
                    </a:cubicBezTo>
                    <a:cubicBezTo>
                      <a:pt x="1037253" y="572277"/>
                      <a:pt x="1043473" y="514739"/>
                      <a:pt x="1057469" y="519404"/>
                    </a:cubicBezTo>
                    <a:cubicBezTo>
                      <a:pt x="1071465" y="524069"/>
                      <a:pt x="1077685" y="606489"/>
                      <a:pt x="1104122" y="603379"/>
                    </a:cubicBezTo>
                    <a:cubicBezTo>
                      <a:pt x="1130559" y="600269"/>
                      <a:pt x="1175657" y="533400"/>
                      <a:pt x="1216090" y="500743"/>
                    </a:cubicBezTo>
                    <a:cubicBezTo>
                      <a:pt x="1256523" y="468086"/>
                      <a:pt x="1315616" y="450979"/>
                      <a:pt x="1346718" y="407436"/>
                    </a:cubicBezTo>
                    <a:cubicBezTo>
                      <a:pt x="1377820" y="363893"/>
                      <a:pt x="1391816" y="276807"/>
                      <a:pt x="1402702" y="239485"/>
                    </a:cubicBezTo>
                    <a:cubicBezTo>
                      <a:pt x="1413588" y="202163"/>
                      <a:pt x="1388706" y="180391"/>
                      <a:pt x="1430694" y="192832"/>
                    </a:cubicBezTo>
                    <a:close/>
                  </a:path>
                </a:pathLst>
              </a:custGeom>
              <a:solidFill>
                <a:srgbClr val="DC690A"/>
              </a:solidFill>
              <a:ln w="63500">
                <a:solidFill>
                  <a:schemeClr val="accent6">
                    <a:lumMod val="50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a:spLocks noChangeAspect="1"/>
              </p:cNvSpPr>
              <p:nvPr/>
            </p:nvSpPr>
            <p:spPr>
              <a:xfrm>
                <a:off x="3733800" y="3352800"/>
                <a:ext cx="812869" cy="1371600"/>
              </a:xfrm>
              <a:custGeom>
                <a:avLst/>
                <a:gdLst>
                  <a:gd name="connsiteX0" fmla="*/ 749300 w 1104900"/>
                  <a:gd name="connsiteY0" fmla="*/ 121920 h 1864360"/>
                  <a:gd name="connsiteX1" fmla="*/ 474980 w 1104900"/>
                  <a:gd name="connsiteY1" fmla="*/ 0 h 1864360"/>
                  <a:gd name="connsiteX2" fmla="*/ 292100 w 1104900"/>
                  <a:gd name="connsiteY2" fmla="*/ 121920 h 1864360"/>
                  <a:gd name="connsiteX3" fmla="*/ 322580 w 1104900"/>
                  <a:gd name="connsiteY3" fmla="*/ 182880 h 1864360"/>
                  <a:gd name="connsiteX4" fmla="*/ 261620 w 1104900"/>
                  <a:gd name="connsiteY4" fmla="*/ 335280 h 1864360"/>
                  <a:gd name="connsiteX5" fmla="*/ 124460 w 1104900"/>
                  <a:gd name="connsiteY5" fmla="*/ 487680 h 1864360"/>
                  <a:gd name="connsiteX6" fmla="*/ 139700 w 1104900"/>
                  <a:gd name="connsiteY6" fmla="*/ 609600 h 1864360"/>
                  <a:gd name="connsiteX7" fmla="*/ 17780 w 1104900"/>
                  <a:gd name="connsiteY7" fmla="*/ 731520 h 1864360"/>
                  <a:gd name="connsiteX8" fmla="*/ 33020 w 1104900"/>
                  <a:gd name="connsiteY8" fmla="*/ 944880 h 1864360"/>
                  <a:gd name="connsiteX9" fmla="*/ 185420 w 1104900"/>
                  <a:gd name="connsiteY9" fmla="*/ 1143000 h 1864360"/>
                  <a:gd name="connsiteX10" fmla="*/ 185420 w 1104900"/>
                  <a:gd name="connsiteY10" fmla="*/ 1310640 h 1864360"/>
                  <a:gd name="connsiteX11" fmla="*/ 353060 w 1104900"/>
                  <a:gd name="connsiteY11" fmla="*/ 1402080 h 1864360"/>
                  <a:gd name="connsiteX12" fmla="*/ 429260 w 1104900"/>
                  <a:gd name="connsiteY12" fmla="*/ 1356360 h 1864360"/>
                  <a:gd name="connsiteX13" fmla="*/ 993140 w 1104900"/>
                  <a:gd name="connsiteY13" fmla="*/ 1813560 h 1864360"/>
                  <a:gd name="connsiteX14" fmla="*/ 1038860 w 1104900"/>
                  <a:gd name="connsiteY14" fmla="*/ 1661160 h 1864360"/>
                  <a:gd name="connsiteX15" fmla="*/ 1038860 w 1104900"/>
                  <a:gd name="connsiteY15" fmla="*/ 1539240 h 1864360"/>
                  <a:gd name="connsiteX16" fmla="*/ 1099820 w 1104900"/>
                  <a:gd name="connsiteY16" fmla="*/ 1341120 h 1864360"/>
                  <a:gd name="connsiteX17" fmla="*/ 1069340 w 1104900"/>
                  <a:gd name="connsiteY17" fmla="*/ 1158240 h 1864360"/>
                  <a:gd name="connsiteX18" fmla="*/ 993140 w 1104900"/>
                  <a:gd name="connsiteY18" fmla="*/ 944880 h 1864360"/>
                  <a:gd name="connsiteX19" fmla="*/ 886460 w 1104900"/>
                  <a:gd name="connsiteY19" fmla="*/ 701040 h 1864360"/>
                  <a:gd name="connsiteX20" fmla="*/ 810260 w 1104900"/>
                  <a:gd name="connsiteY20" fmla="*/ 259080 h 1864360"/>
                  <a:gd name="connsiteX21" fmla="*/ 749300 w 1104900"/>
                  <a:gd name="connsiteY21" fmla="*/ 121920 h 18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4900" h="1864360">
                    <a:moveTo>
                      <a:pt x="749300" y="121920"/>
                    </a:moveTo>
                    <a:cubicBezTo>
                      <a:pt x="693420" y="78740"/>
                      <a:pt x="551180" y="0"/>
                      <a:pt x="474980" y="0"/>
                    </a:cubicBezTo>
                    <a:cubicBezTo>
                      <a:pt x="398780" y="0"/>
                      <a:pt x="317500" y="91440"/>
                      <a:pt x="292100" y="121920"/>
                    </a:cubicBezTo>
                    <a:cubicBezTo>
                      <a:pt x="266700" y="152400"/>
                      <a:pt x="327660" y="147320"/>
                      <a:pt x="322580" y="182880"/>
                    </a:cubicBezTo>
                    <a:cubicBezTo>
                      <a:pt x="317500" y="218440"/>
                      <a:pt x="294640" y="284480"/>
                      <a:pt x="261620" y="335280"/>
                    </a:cubicBezTo>
                    <a:cubicBezTo>
                      <a:pt x="228600" y="386080"/>
                      <a:pt x="144780" y="441960"/>
                      <a:pt x="124460" y="487680"/>
                    </a:cubicBezTo>
                    <a:cubicBezTo>
                      <a:pt x="104140" y="533400"/>
                      <a:pt x="157480" y="568960"/>
                      <a:pt x="139700" y="609600"/>
                    </a:cubicBezTo>
                    <a:cubicBezTo>
                      <a:pt x="121920" y="650240"/>
                      <a:pt x="35560" y="675640"/>
                      <a:pt x="17780" y="731520"/>
                    </a:cubicBezTo>
                    <a:cubicBezTo>
                      <a:pt x="0" y="787400"/>
                      <a:pt x="5080" y="876300"/>
                      <a:pt x="33020" y="944880"/>
                    </a:cubicBezTo>
                    <a:cubicBezTo>
                      <a:pt x="60960" y="1013460"/>
                      <a:pt x="160020" y="1082040"/>
                      <a:pt x="185420" y="1143000"/>
                    </a:cubicBezTo>
                    <a:cubicBezTo>
                      <a:pt x="210820" y="1203960"/>
                      <a:pt x="157480" y="1267460"/>
                      <a:pt x="185420" y="1310640"/>
                    </a:cubicBezTo>
                    <a:cubicBezTo>
                      <a:pt x="213360" y="1353820"/>
                      <a:pt x="312420" y="1394460"/>
                      <a:pt x="353060" y="1402080"/>
                    </a:cubicBezTo>
                    <a:cubicBezTo>
                      <a:pt x="393700" y="1409700"/>
                      <a:pt x="322580" y="1287780"/>
                      <a:pt x="429260" y="1356360"/>
                    </a:cubicBezTo>
                    <a:cubicBezTo>
                      <a:pt x="535940" y="1424940"/>
                      <a:pt x="891540" y="1762760"/>
                      <a:pt x="993140" y="1813560"/>
                    </a:cubicBezTo>
                    <a:cubicBezTo>
                      <a:pt x="1094740" y="1864360"/>
                      <a:pt x="1031240" y="1706880"/>
                      <a:pt x="1038860" y="1661160"/>
                    </a:cubicBezTo>
                    <a:cubicBezTo>
                      <a:pt x="1046480" y="1615440"/>
                      <a:pt x="1028700" y="1592580"/>
                      <a:pt x="1038860" y="1539240"/>
                    </a:cubicBezTo>
                    <a:cubicBezTo>
                      <a:pt x="1049020" y="1485900"/>
                      <a:pt x="1094740" y="1404620"/>
                      <a:pt x="1099820" y="1341120"/>
                    </a:cubicBezTo>
                    <a:cubicBezTo>
                      <a:pt x="1104900" y="1277620"/>
                      <a:pt x="1087120" y="1224280"/>
                      <a:pt x="1069340" y="1158240"/>
                    </a:cubicBezTo>
                    <a:cubicBezTo>
                      <a:pt x="1051560" y="1092200"/>
                      <a:pt x="1023620" y="1021080"/>
                      <a:pt x="993140" y="944880"/>
                    </a:cubicBezTo>
                    <a:cubicBezTo>
                      <a:pt x="962660" y="868680"/>
                      <a:pt x="916940" y="815340"/>
                      <a:pt x="886460" y="701040"/>
                    </a:cubicBezTo>
                    <a:cubicBezTo>
                      <a:pt x="855980" y="586740"/>
                      <a:pt x="828040" y="360680"/>
                      <a:pt x="810260" y="259080"/>
                    </a:cubicBezTo>
                    <a:cubicBezTo>
                      <a:pt x="792480" y="157480"/>
                      <a:pt x="805180" y="165100"/>
                      <a:pt x="749300" y="121920"/>
                    </a:cubicBezTo>
                    <a:close/>
                  </a:path>
                </a:pathLst>
              </a:custGeom>
              <a:solidFill>
                <a:srgbClr val="FF66CC"/>
              </a:solidFill>
              <a:ln w="50800">
                <a:solidFill>
                  <a:schemeClr val="tx1">
                    <a:alpha val="75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reeform 39"/>
            <p:cNvSpPr>
              <a:spLocks noChangeAspect="1"/>
            </p:cNvSpPr>
            <p:nvPr/>
          </p:nvSpPr>
          <p:spPr>
            <a:xfrm rot="20881973">
              <a:off x="2111895" y="2916936"/>
              <a:ext cx="838200" cy="613494"/>
            </a:xfrm>
            <a:custGeom>
              <a:avLst/>
              <a:gdLst>
                <a:gd name="connsiteX0" fmla="*/ 744220 w 3502660"/>
                <a:gd name="connsiteY0" fmla="*/ 7620 h 2372360"/>
                <a:gd name="connsiteX1" fmla="*/ 2893060 w 3502660"/>
                <a:gd name="connsiteY1" fmla="*/ 160020 h 2372360"/>
                <a:gd name="connsiteX2" fmla="*/ 3014980 w 3502660"/>
                <a:gd name="connsiteY2" fmla="*/ 175260 h 2372360"/>
                <a:gd name="connsiteX3" fmla="*/ 3304540 w 3502660"/>
                <a:gd name="connsiteY3" fmla="*/ 373380 h 2372360"/>
                <a:gd name="connsiteX4" fmla="*/ 3472180 w 3502660"/>
                <a:gd name="connsiteY4" fmla="*/ 464820 h 2372360"/>
                <a:gd name="connsiteX5" fmla="*/ 3487420 w 3502660"/>
                <a:gd name="connsiteY5" fmla="*/ 678180 h 2372360"/>
                <a:gd name="connsiteX6" fmla="*/ 3456940 w 3502660"/>
                <a:gd name="connsiteY6" fmla="*/ 769620 h 2372360"/>
                <a:gd name="connsiteX7" fmla="*/ 3456940 w 3502660"/>
                <a:gd name="connsiteY7" fmla="*/ 1013460 h 2372360"/>
                <a:gd name="connsiteX8" fmla="*/ 3380740 w 3502660"/>
                <a:gd name="connsiteY8" fmla="*/ 1318260 h 2372360"/>
                <a:gd name="connsiteX9" fmla="*/ 3197860 w 3502660"/>
                <a:gd name="connsiteY9" fmla="*/ 1668780 h 2372360"/>
                <a:gd name="connsiteX10" fmla="*/ 2969260 w 3502660"/>
                <a:gd name="connsiteY10" fmla="*/ 1775460 h 2372360"/>
                <a:gd name="connsiteX11" fmla="*/ 2771140 w 3502660"/>
                <a:gd name="connsiteY11" fmla="*/ 1851660 h 2372360"/>
                <a:gd name="connsiteX12" fmla="*/ 2710180 w 3502660"/>
                <a:gd name="connsiteY12" fmla="*/ 2232660 h 2372360"/>
                <a:gd name="connsiteX13" fmla="*/ 2603500 w 3502660"/>
                <a:gd name="connsiteY13" fmla="*/ 2354580 h 2372360"/>
                <a:gd name="connsiteX14" fmla="*/ 2588260 w 3502660"/>
                <a:gd name="connsiteY14" fmla="*/ 2339340 h 2372360"/>
                <a:gd name="connsiteX15" fmla="*/ 2435860 w 3502660"/>
                <a:gd name="connsiteY15" fmla="*/ 2354580 h 2372360"/>
                <a:gd name="connsiteX16" fmla="*/ 2207260 w 3502660"/>
                <a:gd name="connsiteY16" fmla="*/ 2293620 h 2372360"/>
                <a:gd name="connsiteX17" fmla="*/ 2100580 w 3502660"/>
                <a:gd name="connsiteY17" fmla="*/ 2171700 h 2372360"/>
                <a:gd name="connsiteX18" fmla="*/ 1932940 w 3502660"/>
                <a:gd name="connsiteY18" fmla="*/ 2141220 h 2372360"/>
                <a:gd name="connsiteX19" fmla="*/ 271780 w 3502660"/>
                <a:gd name="connsiteY19" fmla="*/ 800100 h 2372360"/>
                <a:gd name="connsiteX20" fmla="*/ 302260 w 3502660"/>
                <a:gd name="connsiteY20" fmla="*/ 449580 h 2372360"/>
                <a:gd name="connsiteX21" fmla="*/ 393700 w 3502660"/>
                <a:gd name="connsiteY21" fmla="*/ 403860 h 2372360"/>
                <a:gd name="connsiteX22" fmla="*/ 485140 w 3502660"/>
                <a:gd name="connsiteY22" fmla="*/ 297180 h 2372360"/>
                <a:gd name="connsiteX23" fmla="*/ 607060 w 3502660"/>
                <a:gd name="connsiteY23" fmla="*/ 114300 h 2372360"/>
                <a:gd name="connsiteX24" fmla="*/ 744220 w 3502660"/>
                <a:gd name="connsiteY24" fmla="*/ 7620 h 2372360"/>
                <a:gd name="connsiteX0" fmla="*/ 472440 w 3230880"/>
                <a:gd name="connsiteY0" fmla="*/ 7620 h 2372360"/>
                <a:gd name="connsiteX1" fmla="*/ 2621280 w 3230880"/>
                <a:gd name="connsiteY1" fmla="*/ 160020 h 2372360"/>
                <a:gd name="connsiteX2" fmla="*/ 2743200 w 3230880"/>
                <a:gd name="connsiteY2" fmla="*/ 175260 h 2372360"/>
                <a:gd name="connsiteX3" fmla="*/ 3032760 w 3230880"/>
                <a:gd name="connsiteY3" fmla="*/ 373380 h 2372360"/>
                <a:gd name="connsiteX4" fmla="*/ 3200400 w 3230880"/>
                <a:gd name="connsiteY4" fmla="*/ 464820 h 2372360"/>
                <a:gd name="connsiteX5" fmla="*/ 3215640 w 3230880"/>
                <a:gd name="connsiteY5" fmla="*/ 678180 h 2372360"/>
                <a:gd name="connsiteX6" fmla="*/ 3185160 w 3230880"/>
                <a:gd name="connsiteY6" fmla="*/ 769620 h 2372360"/>
                <a:gd name="connsiteX7" fmla="*/ 3185160 w 3230880"/>
                <a:gd name="connsiteY7" fmla="*/ 1013460 h 2372360"/>
                <a:gd name="connsiteX8" fmla="*/ 3108960 w 3230880"/>
                <a:gd name="connsiteY8" fmla="*/ 1318260 h 2372360"/>
                <a:gd name="connsiteX9" fmla="*/ 2926080 w 3230880"/>
                <a:gd name="connsiteY9" fmla="*/ 1668780 h 2372360"/>
                <a:gd name="connsiteX10" fmla="*/ 2697480 w 3230880"/>
                <a:gd name="connsiteY10" fmla="*/ 1775460 h 2372360"/>
                <a:gd name="connsiteX11" fmla="*/ 2499360 w 3230880"/>
                <a:gd name="connsiteY11" fmla="*/ 1851660 h 2372360"/>
                <a:gd name="connsiteX12" fmla="*/ 2438400 w 3230880"/>
                <a:gd name="connsiteY12" fmla="*/ 2232660 h 2372360"/>
                <a:gd name="connsiteX13" fmla="*/ 2331720 w 3230880"/>
                <a:gd name="connsiteY13" fmla="*/ 2354580 h 2372360"/>
                <a:gd name="connsiteX14" fmla="*/ 2316480 w 3230880"/>
                <a:gd name="connsiteY14" fmla="*/ 2339340 h 2372360"/>
                <a:gd name="connsiteX15" fmla="*/ 2164080 w 3230880"/>
                <a:gd name="connsiteY15" fmla="*/ 2354580 h 2372360"/>
                <a:gd name="connsiteX16" fmla="*/ 1935480 w 3230880"/>
                <a:gd name="connsiteY16" fmla="*/ 2293620 h 2372360"/>
                <a:gd name="connsiteX17" fmla="*/ 1828800 w 3230880"/>
                <a:gd name="connsiteY17" fmla="*/ 2171700 h 2372360"/>
                <a:gd name="connsiteX18" fmla="*/ 1661160 w 3230880"/>
                <a:gd name="connsiteY18" fmla="*/ 2141220 h 2372360"/>
                <a:gd name="connsiteX19" fmla="*/ 0 w 3230880"/>
                <a:gd name="connsiteY19" fmla="*/ 800100 h 2372360"/>
                <a:gd name="connsiteX20" fmla="*/ 30480 w 3230880"/>
                <a:gd name="connsiteY20" fmla="*/ 449580 h 2372360"/>
                <a:gd name="connsiteX21" fmla="*/ 121920 w 3230880"/>
                <a:gd name="connsiteY21" fmla="*/ 403860 h 2372360"/>
                <a:gd name="connsiteX22" fmla="*/ 213360 w 3230880"/>
                <a:gd name="connsiteY22" fmla="*/ 297180 h 2372360"/>
                <a:gd name="connsiteX23" fmla="*/ 335280 w 3230880"/>
                <a:gd name="connsiteY23" fmla="*/ 114300 h 2372360"/>
                <a:gd name="connsiteX24" fmla="*/ 472440 w 3230880"/>
                <a:gd name="connsiteY24" fmla="*/ 7620 h 2372360"/>
                <a:gd name="connsiteX0" fmla="*/ 472440 w 3230880"/>
                <a:gd name="connsiteY0" fmla="*/ 0 h 2364740"/>
                <a:gd name="connsiteX1" fmla="*/ 2621280 w 3230880"/>
                <a:gd name="connsiteY1" fmla="*/ 152400 h 2364740"/>
                <a:gd name="connsiteX2" fmla="*/ 2743200 w 3230880"/>
                <a:gd name="connsiteY2" fmla="*/ 167640 h 2364740"/>
                <a:gd name="connsiteX3" fmla="*/ 3032760 w 3230880"/>
                <a:gd name="connsiteY3" fmla="*/ 365760 h 2364740"/>
                <a:gd name="connsiteX4" fmla="*/ 3200400 w 3230880"/>
                <a:gd name="connsiteY4" fmla="*/ 457200 h 2364740"/>
                <a:gd name="connsiteX5" fmla="*/ 3215640 w 3230880"/>
                <a:gd name="connsiteY5" fmla="*/ 670560 h 2364740"/>
                <a:gd name="connsiteX6" fmla="*/ 3185160 w 3230880"/>
                <a:gd name="connsiteY6" fmla="*/ 762000 h 2364740"/>
                <a:gd name="connsiteX7" fmla="*/ 3185160 w 3230880"/>
                <a:gd name="connsiteY7" fmla="*/ 1005840 h 2364740"/>
                <a:gd name="connsiteX8" fmla="*/ 3108960 w 3230880"/>
                <a:gd name="connsiteY8" fmla="*/ 1310640 h 2364740"/>
                <a:gd name="connsiteX9" fmla="*/ 2926080 w 3230880"/>
                <a:gd name="connsiteY9" fmla="*/ 1661160 h 2364740"/>
                <a:gd name="connsiteX10" fmla="*/ 2697480 w 3230880"/>
                <a:gd name="connsiteY10" fmla="*/ 1767840 h 2364740"/>
                <a:gd name="connsiteX11" fmla="*/ 2499360 w 3230880"/>
                <a:gd name="connsiteY11" fmla="*/ 1844040 h 2364740"/>
                <a:gd name="connsiteX12" fmla="*/ 2438400 w 3230880"/>
                <a:gd name="connsiteY12" fmla="*/ 2225040 h 2364740"/>
                <a:gd name="connsiteX13" fmla="*/ 2331720 w 3230880"/>
                <a:gd name="connsiteY13" fmla="*/ 2346960 h 2364740"/>
                <a:gd name="connsiteX14" fmla="*/ 2316480 w 3230880"/>
                <a:gd name="connsiteY14" fmla="*/ 2331720 h 2364740"/>
                <a:gd name="connsiteX15" fmla="*/ 2164080 w 3230880"/>
                <a:gd name="connsiteY15" fmla="*/ 2346960 h 2364740"/>
                <a:gd name="connsiteX16" fmla="*/ 1935480 w 3230880"/>
                <a:gd name="connsiteY16" fmla="*/ 2286000 h 2364740"/>
                <a:gd name="connsiteX17" fmla="*/ 1828800 w 3230880"/>
                <a:gd name="connsiteY17" fmla="*/ 2164080 h 2364740"/>
                <a:gd name="connsiteX18" fmla="*/ 1661160 w 3230880"/>
                <a:gd name="connsiteY18" fmla="*/ 2133600 h 2364740"/>
                <a:gd name="connsiteX19" fmla="*/ 0 w 3230880"/>
                <a:gd name="connsiteY19" fmla="*/ 792480 h 2364740"/>
                <a:gd name="connsiteX20" fmla="*/ 30480 w 3230880"/>
                <a:gd name="connsiteY20" fmla="*/ 441960 h 2364740"/>
                <a:gd name="connsiteX21" fmla="*/ 121920 w 3230880"/>
                <a:gd name="connsiteY21" fmla="*/ 396240 h 2364740"/>
                <a:gd name="connsiteX22" fmla="*/ 213360 w 3230880"/>
                <a:gd name="connsiteY22" fmla="*/ 289560 h 2364740"/>
                <a:gd name="connsiteX23" fmla="*/ 335280 w 3230880"/>
                <a:gd name="connsiteY23" fmla="*/ 106680 h 2364740"/>
                <a:gd name="connsiteX24" fmla="*/ 472440 w 3230880"/>
                <a:gd name="connsiteY24" fmla="*/ 0 h 236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30880" h="2364740">
                  <a:moveTo>
                    <a:pt x="472440" y="0"/>
                  </a:moveTo>
                  <a:cubicBezTo>
                    <a:pt x="853440" y="7620"/>
                    <a:pt x="2242820" y="124460"/>
                    <a:pt x="2621280" y="152400"/>
                  </a:cubicBezTo>
                  <a:cubicBezTo>
                    <a:pt x="2999740" y="180340"/>
                    <a:pt x="2674620" y="132080"/>
                    <a:pt x="2743200" y="167640"/>
                  </a:cubicBezTo>
                  <a:cubicBezTo>
                    <a:pt x="2811780" y="203200"/>
                    <a:pt x="2956560" y="317500"/>
                    <a:pt x="3032760" y="365760"/>
                  </a:cubicBezTo>
                  <a:cubicBezTo>
                    <a:pt x="3108960" y="414020"/>
                    <a:pt x="3169920" y="406400"/>
                    <a:pt x="3200400" y="457200"/>
                  </a:cubicBezTo>
                  <a:cubicBezTo>
                    <a:pt x="3230880" y="508000"/>
                    <a:pt x="3218180" y="619760"/>
                    <a:pt x="3215640" y="670560"/>
                  </a:cubicBezTo>
                  <a:cubicBezTo>
                    <a:pt x="3213100" y="721360"/>
                    <a:pt x="3190240" y="706120"/>
                    <a:pt x="3185160" y="762000"/>
                  </a:cubicBezTo>
                  <a:cubicBezTo>
                    <a:pt x="3180080" y="817880"/>
                    <a:pt x="3197860" y="914400"/>
                    <a:pt x="3185160" y="1005840"/>
                  </a:cubicBezTo>
                  <a:cubicBezTo>
                    <a:pt x="3172460" y="1097280"/>
                    <a:pt x="3152140" y="1201420"/>
                    <a:pt x="3108960" y="1310640"/>
                  </a:cubicBezTo>
                  <a:cubicBezTo>
                    <a:pt x="3065780" y="1419860"/>
                    <a:pt x="2994660" y="1584960"/>
                    <a:pt x="2926080" y="1661160"/>
                  </a:cubicBezTo>
                  <a:cubicBezTo>
                    <a:pt x="2857500" y="1737360"/>
                    <a:pt x="2768600" y="1737360"/>
                    <a:pt x="2697480" y="1767840"/>
                  </a:cubicBezTo>
                  <a:cubicBezTo>
                    <a:pt x="2626360" y="1798320"/>
                    <a:pt x="2542540" y="1767840"/>
                    <a:pt x="2499360" y="1844040"/>
                  </a:cubicBezTo>
                  <a:cubicBezTo>
                    <a:pt x="2456180" y="1920240"/>
                    <a:pt x="2466340" y="2141220"/>
                    <a:pt x="2438400" y="2225040"/>
                  </a:cubicBezTo>
                  <a:cubicBezTo>
                    <a:pt x="2410460" y="2308860"/>
                    <a:pt x="2352040" y="2329180"/>
                    <a:pt x="2331720" y="2346960"/>
                  </a:cubicBezTo>
                  <a:cubicBezTo>
                    <a:pt x="2311400" y="2364740"/>
                    <a:pt x="2344420" y="2331720"/>
                    <a:pt x="2316480" y="2331720"/>
                  </a:cubicBezTo>
                  <a:cubicBezTo>
                    <a:pt x="2288540" y="2331720"/>
                    <a:pt x="2227580" y="2354580"/>
                    <a:pt x="2164080" y="2346960"/>
                  </a:cubicBezTo>
                  <a:cubicBezTo>
                    <a:pt x="2100580" y="2339340"/>
                    <a:pt x="1991360" y="2316480"/>
                    <a:pt x="1935480" y="2286000"/>
                  </a:cubicBezTo>
                  <a:cubicBezTo>
                    <a:pt x="1879600" y="2255520"/>
                    <a:pt x="1874520" y="2189480"/>
                    <a:pt x="1828800" y="2164080"/>
                  </a:cubicBezTo>
                  <a:cubicBezTo>
                    <a:pt x="1783080" y="2138680"/>
                    <a:pt x="1965960" y="2362200"/>
                    <a:pt x="1661160" y="2133600"/>
                  </a:cubicBezTo>
                  <a:cubicBezTo>
                    <a:pt x="1356360" y="1905000"/>
                    <a:pt x="271780" y="1074420"/>
                    <a:pt x="0" y="792480"/>
                  </a:cubicBezTo>
                  <a:cubicBezTo>
                    <a:pt x="154940" y="419100"/>
                    <a:pt x="10160" y="508000"/>
                    <a:pt x="30480" y="441960"/>
                  </a:cubicBezTo>
                  <a:cubicBezTo>
                    <a:pt x="50800" y="375920"/>
                    <a:pt x="91440" y="421640"/>
                    <a:pt x="121920" y="396240"/>
                  </a:cubicBezTo>
                  <a:cubicBezTo>
                    <a:pt x="152400" y="370840"/>
                    <a:pt x="177800" y="337820"/>
                    <a:pt x="213360" y="289560"/>
                  </a:cubicBezTo>
                  <a:cubicBezTo>
                    <a:pt x="248920" y="241300"/>
                    <a:pt x="294640" y="154940"/>
                    <a:pt x="335280" y="106680"/>
                  </a:cubicBezTo>
                  <a:cubicBezTo>
                    <a:pt x="375920" y="58420"/>
                    <a:pt x="152400" y="297180"/>
                    <a:pt x="472440" y="0"/>
                  </a:cubicBezTo>
                  <a:close/>
                </a:path>
              </a:pathLst>
            </a:custGeom>
            <a:solidFill>
              <a:schemeClr val="accent1"/>
            </a:solidFill>
            <a:ln w="50800">
              <a:solidFill>
                <a:srgbClr val="002060"/>
              </a:solidFill>
            </a:ln>
            <a:effectLst>
              <a:outerShdw dist="50800" dir="90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4" name="TextBox 3"/>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grpSp>
        <p:nvGrpSpPr>
          <p:cNvPr id="9" name="Group 10"/>
          <p:cNvGrpSpPr/>
          <p:nvPr/>
        </p:nvGrpSpPr>
        <p:grpSpPr>
          <a:xfrm>
            <a:off x="1600200" y="3207328"/>
            <a:ext cx="1931324" cy="2355272"/>
            <a:chOff x="1600200" y="3207328"/>
            <a:chExt cx="1931324" cy="2355272"/>
          </a:xfrm>
        </p:grpSpPr>
        <p:sp>
          <p:nvSpPr>
            <p:cNvPr id="62" name="Freeform 61"/>
            <p:cNvSpPr/>
            <p:nvPr/>
          </p:nvSpPr>
          <p:spPr>
            <a:xfrm>
              <a:off x="1600200" y="3207328"/>
              <a:ext cx="1931324" cy="2355272"/>
            </a:xfrm>
            <a:custGeom>
              <a:avLst/>
              <a:gdLst>
                <a:gd name="connsiteX0" fmla="*/ 421178 w 1931324"/>
                <a:gd name="connsiteY0" fmla="*/ 22167 h 2355272"/>
                <a:gd name="connsiteX1" fmla="*/ 820189 w 1931324"/>
                <a:gd name="connsiteY1" fmla="*/ 221672 h 2355272"/>
                <a:gd name="connsiteX2" fmla="*/ 1086196 w 1931324"/>
                <a:gd name="connsiteY2" fmla="*/ 338050 h 2355272"/>
                <a:gd name="connsiteX3" fmla="*/ 1435331 w 1931324"/>
                <a:gd name="connsiteY3" fmla="*/ 421178 h 2355272"/>
                <a:gd name="connsiteX4" fmla="*/ 1867593 w 1931324"/>
                <a:gd name="connsiteY4" fmla="*/ 288174 h 2355272"/>
                <a:gd name="connsiteX5" fmla="*/ 1817716 w 1931324"/>
                <a:gd name="connsiteY5" fmla="*/ 487680 h 2355272"/>
                <a:gd name="connsiteX6" fmla="*/ 1717963 w 1931324"/>
                <a:gd name="connsiteY6" fmla="*/ 786938 h 2355272"/>
                <a:gd name="connsiteX7" fmla="*/ 1717963 w 1931324"/>
                <a:gd name="connsiteY7" fmla="*/ 936567 h 2355272"/>
                <a:gd name="connsiteX8" fmla="*/ 1618211 w 1931324"/>
                <a:gd name="connsiteY8" fmla="*/ 1052945 h 2355272"/>
                <a:gd name="connsiteX9" fmla="*/ 1651462 w 1931324"/>
                <a:gd name="connsiteY9" fmla="*/ 1136072 h 2355272"/>
                <a:gd name="connsiteX10" fmla="*/ 1584960 w 1931324"/>
                <a:gd name="connsiteY10" fmla="*/ 1302327 h 2355272"/>
                <a:gd name="connsiteX11" fmla="*/ 1584960 w 1931324"/>
                <a:gd name="connsiteY11" fmla="*/ 1418705 h 2355272"/>
                <a:gd name="connsiteX12" fmla="*/ 1734589 w 1931324"/>
                <a:gd name="connsiteY12" fmla="*/ 1601585 h 2355272"/>
                <a:gd name="connsiteX13" fmla="*/ 1684713 w 1931324"/>
                <a:gd name="connsiteY13" fmla="*/ 1834341 h 2355272"/>
                <a:gd name="connsiteX14" fmla="*/ 1618211 w 1931324"/>
                <a:gd name="connsiteY14" fmla="*/ 2017221 h 2355272"/>
                <a:gd name="connsiteX15" fmla="*/ 1584960 w 1931324"/>
                <a:gd name="connsiteY15" fmla="*/ 2116974 h 2355272"/>
                <a:gd name="connsiteX16" fmla="*/ 1368829 w 1931324"/>
                <a:gd name="connsiteY16" fmla="*/ 2100349 h 2355272"/>
                <a:gd name="connsiteX17" fmla="*/ 1202574 w 1931324"/>
                <a:gd name="connsiteY17" fmla="*/ 2133600 h 2355272"/>
                <a:gd name="connsiteX18" fmla="*/ 1052945 w 1931324"/>
                <a:gd name="connsiteY18" fmla="*/ 2166850 h 2355272"/>
                <a:gd name="connsiteX19" fmla="*/ 820189 w 1931324"/>
                <a:gd name="connsiteY19" fmla="*/ 2249978 h 2355272"/>
                <a:gd name="connsiteX20" fmla="*/ 703811 w 1931324"/>
                <a:gd name="connsiteY20" fmla="*/ 2349730 h 2355272"/>
                <a:gd name="connsiteX21" fmla="*/ 570807 w 1931324"/>
                <a:gd name="connsiteY21" fmla="*/ 2283229 h 2355272"/>
                <a:gd name="connsiteX22" fmla="*/ 421178 w 1931324"/>
                <a:gd name="connsiteY22" fmla="*/ 2299854 h 2355272"/>
                <a:gd name="connsiteX23" fmla="*/ 221673 w 1931324"/>
                <a:gd name="connsiteY23" fmla="*/ 2249978 h 2355272"/>
                <a:gd name="connsiteX24" fmla="*/ 121920 w 1931324"/>
                <a:gd name="connsiteY24" fmla="*/ 1950720 h 2355272"/>
                <a:gd name="connsiteX25" fmla="*/ 5542 w 1931324"/>
                <a:gd name="connsiteY25" fmla="*/ 1701338 h 2355272"/>
                <a:gd name="connsiteX26" fmla="*/ 88669 w 1931324"/>
                <a:gd name="connsiteY26" fmla="*/ 1435330 h 2355272"/>
                <a:gd name="connsiteX27" fmla="*/ 304800 w 1931324"/>
                <a:gd name="connsiteY27" fmla="*/ 1202574 h 2355272"/>
                <a:gd name="connsiteX28" fmla="*/ 221673 w 1931324"/>
                <a:gd name="connsiteY28" fmla="*/ 953192 h 2355272"/>
                <a:gd name="connsiteX29" fmla="*/ 271549 w 1931324"/>
                <a:gd name="connsiteY29" fmla="*/ 703810 h 2355272"/>
                <a:gd name="connsiteX30" fmla="*/ 238298 w 1931324"/>
                <a:gd name="connsiteY30" fmla="*/ 504305 h 2355272"/>
                <a:gd name="connsiteX31" fmla="*/ 271549 w 1931324"/>
                <a:gd name="connsiteY31" fmla="*/ 304800 h 2355272"/>
                <a:gd name="connsiteX32" fmla="*/ 338051 w 1931324"/>
                <a:gd name="connsiteY32" fmla="*/ 88669 h 2355272"/>
                <a:gd name="connsiteX33" fmla="*/ 421178 w 1931324"/>
                <a:gd name="connsiteY33" fmla="*/ 22167 h 235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31324" h="2355272">
                  <a:moveTo>
                    <a:pt x="421178" y="22167"/>
                  </a:moveTo>
                  <a:cubicBezTo>
                    <a:pt x="501534" y="44334"/>
                    <a:pt x="709353" y="169025"/>
                    <a:pt x="820189" y="221672"/>
                  </a:cubicBezTo>
                  <a:cubicBezTo>
                    <a:pt x="931025" y="274319"/>
                    <a:pt x="983672" y="304799"/>
                    <a:pt x="1086196" y="338050"/>
                  </a:cubicBezTo>
                  <a:cubicBezTo>
                    <a:pt x="1188720" y="371301"/>
                    <a:pt x="1305098" y="429491"/>
                    <a:pt x="1435331" y="421178"/>
                  </a:cubicBezTo>
                  <a:cubicBezTo>
                    <a:pt x="1565564" y="412865"/>
                    <a:pt x="1803862" y="277090"/>
                    <a:pt x="1867593" y="288174"/>
                  </a:cubicBezTo>
                  <a:cubicBezTo>
                    <a:pt x="1931324" y="299258"/>
                    <a:pt x="1842654" y="404553"/>
                    <a:pt x="1817716" y="487680"/>
                  </a:cubicBezTo>
                  <a:cubicBezTo>
                    <a:pt x="1792778" y="570807"/>
                    <a:pt x="1734588" y="712124"/>
                    <a:pt x="1717963" y="786938"/>
                  </a:cubicBezTo>
                  <a:cubicBezTo>
                    <a:pt x="1701338" y="861752"/>
                    <a:pt x="1734588" y="892233"/>
                    <a:pt x="1717963" y="936567"/>
                  </a:cubicBezTo>
                  <a:cubicBezTo>
                    <a:pt x="1701338" y="980901"/>
                    <a:pt x="1629294" y="1019694"/>
                    <a:pt x="1618211" y="1052945"/>
                  </a:cubicBezTo>
                  <a:cubicBezTo>
                    <a:pt x="1607128" y="1086196"/>
                    <a:pt x="1657004" y="1094508"/>
                    <a:pt x="1651462" y="1136072"/>
                  </a:cubicBezTo>
                  <a:cubicBezTo>
                    <a:pt x="1645920" y="1177636"/>
                    <a:pt x="1596044" y="1255222"/>
                    <a:pt x="1584960" y="1302327"/>
                  </a:cubicBezTo>
                  <a:cubicBezTo>
                    <a:pt x="1573876" y="1349433"/>
                    <a:pt x="1560022" y="1368829"/>
                    <a:pt x="1584960" y="1418705"/>
                  </a:cubicBezTo>
                  <a:cubicBezTo>
                    <a:pt x="1609898" y="1468581"/>
                    <a:pt x="1717964" y="1532312"/>
                    <a:pt x="1734589" y="1601585"/>
                  </a:cubicBezTo>
                  <a:cubicBezTo>
                    <a:pt x="1751215" y="1670858"/>
                    <a:pt x="1704109" y="1765068"/>
                    <a:pt x="1684713" y="1834341"/>
                  </a:cubicBezTo>
                  <a:cubicBezTo>
                    <a:pt x="1665317" y="1903614"/>
                    <a:pt x="1634836" y="1970116"/>
                    <a:pt x="1618211" y="2017221"/>
                  </a:cubicBezTo>
                  <a:cubicBezTo>
                    <a:pt x="1601586" y="2064326"/>
                    <a:pt x="1626524" y="2103119"/>
                    <a:pt x="1584960" y="2116974"/>
                  </a:cubicBezTo>
                  <a:cubicBezTo>
                    <a:pt x="1543396" y="2130829"/>
                    <a:pt x="1432560" y="2097578"/>
                    <a:pt x="1368829" y="2100349"/>
                  </a:cubicBezTo>
                  <a:cubicBezTo>
                    <a:pt x="1305098" y="2103120"/>
                    <a:pt x="1255221" y="2122517"/>
                    <a:pt x="1202574" y="2133600"/>
                  </a:cubicBezTo>
                  <a:cubicBezTo>
                    <a:pt x="1149927" y="2144684"/>
                    <a:pt x="1116676" y="2147454"/>
                    <a:pt x="1052945" y="2166850"/>
                  </a:cubicBezTo>
                  <a:cubicBezTo>
                    <a:pt x="989214" y="2186246"/>
                    <a:pt x="878378" y="2219498"/>
                    <a:pt x="820189" y="2249978"/>
                  </a:cubicBezTo>
                  <a:cubicBezTo>
                    <a:pt x="762000" y="2280458"/>
                    <a:pt x="745375" y="2344188"/>
                    <a:pt x="703811" y="2349730"/>
                  </a:cubicBezTo>
                  <a:cubicBezTo>
                    <a:pt x="662247" y="2355272"/>
                    <a:pt x="617912" y="2291542"/>
                    <a:pt x="570807" y="2283229"/>
                  </a:cubicBezTo>
                  <a:cubicBezTo>
                    <a:pt x="523702" y="2274916"/>
                    <a:pt x="479367" y="2305396"/>
                    <a:pt x="421178" y="2299854"/>
                  </a:cubicBezTo>
                  <a:cubicBezTo>
                    <a:pt x="362989" y="2294312"/>
                    <a:pt x="271549" y="2308167"/>
                    <a:pt x="221673" y="2249978"/>
                  </a:cubicBezTo>
                  <a:cubicBezTo>
                    <a:pt x="171797" y="2191789"/>
                    <a:pt x="157942" y="2042160"/>
                    <a:pt x="121920" y="1950720"/>
                  </a:cubicBezTo>
                  <a:cubicBezTo>
                    <a:pt x="85898" y="1859280"/>
                    <a:pt x="11084" y="1787236"/>
                    <a:pt x="5542" y="1701338"/>
                  </a:cubicBezTo>
                  <a:cubicBezTo>
                    <a:pt x="0" y="1615440"/>
                    <a:pt x="38793" y="1518457"/>
                    <a:pt x="88669" y="1435330"/>
                  </a:cubicBezTo>
                  <a:cubicBezTo>
                    <a:pt x="138545" y="1352203"/>
                    <a:pt x="282633" y="1282930"/>
                    <a:pt x="304800" y="1202574"/>
                  </a:cubicBezTo>
                  <a:cubicBezTo>
                    <a:pt x="326967" y="1122218"/>
                    <a:pt x="227215" y="1036319"/>
                    <a:pt x="221673" y="953192"/>
                  </a:cubicBezTo>
                  <a:cubicBezTo>
                    <a:pt x="216131" y="870065"/>
                    <a:pt x="268778" y="778625"/>
                    <a:pt x="271549" y="703810"/>
                  </a:cubicBezTo>
                  <a:cubicBezTo>
                    <a:pt x="274320" y="628996"/>
                    <a:pt x="238298" y="570807"/>
                    <a:pt x="238298" y="504305"/>
                  </a:cubicBezTo>
                  <a:cubicBezTo>
                    <a:pt x="238298" y="437803"/>
                    <a:pt x="254924" y="374073"/>
                    <a:pt x="271549" y="304800"/>
                  </a:cubicBezTo>
                  <a:cubicBezTo>
                    <a:pt x="288175" y="235527"/>
                    <a:pt x="307571" y="135774"/>
                    <a:pt x="338051" y="88669"/>
                  </a:cubicBezTo>
                  <a:cubicBezTo>
                    <a:pt x="368531" y="41564"/>
                    <a:pt x="340822" y="0"/>
                    <a:pt x="421178" y="22167"/>
                  </a:cubicBezTo>
                  <a:close/>
                </a:path>
              </a:pathLst>
            </a:custGeom>
            <a:solidFill>
              <a:srgbClr val="FFFF99">
                <a:alpha val="7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1600200" y="4038600"/>
              <a:ext cx="1715086" cy="523220"/>
            </a:xfrm>
            <a:prstGeom prst="rect">
              <a:avLst/>
            </a:prstGeom>
          </p:spPr>
          <p:txBody>
            <a:bodyPr wrap="none">
              <a:spAutoFit/>
            </a:bodyPr>
            <a:lstStyle/>
            <a:p>
              <a:pPr algn="ctr"/>
              <a:r>
                <a:rPr lang="en-US" sz="2800" b="1" dirty="0" smtClean="0"/>
                <a:t>CHOCTAW</a:t>
              </a:r>
              <a:endParaRPr lang="en-US" sz="2800" b="1" dirty="0"/>
            </a:p>
          </p:txBody>
        </p:sp>
      </p:grpSp>
      <p:sp>
        <p:nvSpPr>
          <p:cNvPr id="5" name="Rounded Rectangle 4"/>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a:spLocks noChangeAspect="1"/>
          </p:cNvSpPr>
          <p:nvPr/>
        </p:nvSpPr>
        <p:spPr>
          <a:xfrm rot="20654541">
            <a:off x="1984902" y="3080426"/>
            <a:ext cx="1058093" cy="1296054"/>
          </a:xfrm>
          <a:custGeom>
            <a:avLst/>
            <a:gdLst>
              <a:gd name="connsiteX0" fmla="*/ 746760 w 3693160"/>
              <a:gd name="connsiteY0" fmla="*/ 330200 h 5140960"/>
              <a:gd name="connsiteX1" fmla="*/ 2712720 w 3693160"/>
              <a:gd name="connsiteY1" fmla="*/ 2280920 h 5140960"/>
              <a:gd name="connsiteX2" fmla="*/ 3032760 w 3693160"/>
              <a:gd name="connsiteY2" fmla="*/ 2296160 h 5140960"/>
              <a:gd name="connsiteX3" fmla="*/ 3017520 w 3693160"/>
              <a:gd name="connsiteY3" fmla="*/ 2463800 h 5140960"/>
              <a:gd name="connsiteX4" fmla="*/ 3139440 w 3693160"/>
              <a:gd name="connsiteY4" fmla="*/ 2570480 h 5140960"/>
              <a:gd name="connsiteX5" fmla="*/ 3154680 w 3693160"/>
              <a:gd name="connsiteY5" fmla="*/ 2768600 h 5140960"/>
              <a:gd name="connsiteX6" fmla="*/ 3215640 w 3693160"/>
              <a:gd name="connsiteY6" fmla="*/ 2860040 h 5140960"/>
              <a:gd name="connsiteX7" fmla="*/ 3307080 w 3693160"/>
              <a:gd name="connsiteY7" fmla="*/ 2921000 h 5140960"/>
              <a:gd name="connsiteX8" fmla="*/ 3322320 w 3693160"/>
              <a:gd name="connsiteY8" fmla="*/ 3042920 h 5140960"/>
              <a:gd name="connsiteX9" fmla="*/ 3307080 w 3693160"/>
              <a:gd name="connsiteY9" fmla="*/ 3225800 h 5140960"/>
              <a:gd name="connsiteX10" fmla="*/ 3398520 w 3693160"/>
              <a:gd name="connsiteY10" fmla="*/ 3317240 h 5140960"/>
              <a:gd name="connsiteX11" fmla="*/ 3413760 w 3693160"/>
              <a:gd name="connsiteY11" fmla="*/ 3423920 h 5140960"/>
              <a:gd name="connsiteX12" fmla="*/ 3444240 w 3693160"/>
              <a:gd name="connsiteY12" fmla="*/ 3500120 h 5140960"/>
              <a:gd name="connsiteX13" fmla="*/ 3535680 w 3693160"/>
              <a:gd name="connsiteY13" fmla="*/ 3561080 h 5140960"/>
              <a:gd name="connsiteX14" fmla="*/ 3672840 w 3693160"/>
              <a:gd name="connsiteY14" fmla="*/ 3545840 h 5140960"/>
              <a:gd name="connsiteX15" fmla="*/ 3657600 w 3693160"/>
              <a:gd name="connsiteY15" fmla="*/ 3728720 h 5140960"/>
              <a:gd name="connsiteX16" fmla="*/ 3566160 w 3693160"/>
              <a:gd name="connsiteY16" fmla="*/ 3820160 h 5140960"/>
              <a:gd name="connsiteX17" fmla="*/ 3581400 w 3693160"/>
              <a:gd name="connsiteY17" fmla="*/ 3972560 h 5140960"/>
              <a:gd name="connsiteX18" fmla="*/ 3566160 w 3693160"/>
              <a:gd name="connsiteY18" fmla="*/ 4064000 h 5140960"/>
              <a:gd name="connsiteX19" fmla="*/ 3520440 w 3693160"/>
              <a:gd name="connsiteY19" fmla="*/ 4277360 h 5140960"/>
              <a:gd name="connsiteX20" fmla="*/ 3215640 w 3693160"/>
              <a:gd name="connsiteY20" fmla="*/ 4490720 h 5140960"/>
              <a:gd name="connsiteX21" fmla="*/ 2209800 w 3693160"/>
              <a:gd name="connsiteY21" fmla="*/ 4749800 h 5140960"/>
              <a:gd name="connsiteX22" fmla="*/ 1798320 w 3693160"/>
              <a:gd name="connsiteY22" fmla="*/ 4749800 h 5140960"/>
              <a:gd name="connsiteX23" fmla="*/ 1234440 w 3693160"/>
              <a:gd name="connsiteY23" fmla="*/ 2402840 h 5140960"/>
              <a:gd name="connsiteX24" fmla="*/ 1082040 w 3693160"/>
              <a:gd name="connsiteY24" fmla="*/ 2418080 h 5140960"/>
              <a:gd name="connsiteX25" fmla="*/ 1051560 w 3693160"/>
              <a:gd name="connsiteY25" fmla="*/ 2387600 h 5140960"/>
              <a:gd name="connsiteX26" fmla="*/ 960120 w 3693160"/>
              <a:gd name="connsiteY26" fmla="*/ 2479040 h 5140960"/>
              <a:gd name="connsiteX27" fmla="*/ 807720 w 3693160"/>
              <a:gd name="connsiteY27" fmla="*/ 2341880 h 5140960"/>
              <a:gd name="connsiteX28" fmla="*/ 121920 w 3693160"/>
              <a:gd name="connsiteY28" fmla="*/ 1564640 h 5140960"/>
              <a:gd name="connsiteX29" fmla="*/ 76200 w 3693160"/>
              <a:gd name="connsiteY29" fmla="*/ 1320800 h 5140960"/>
              <a:gd name="connsiteX30" fmla="*/ 30480 w 3693160"/>
              <a:gd name="connsiteY30" fmla="*/ 1229360 h 5140960"/>
              <a:gd name="connsiteX31" fmla="*/ 106680 w 3693160"/>
              <a:gd name="connsiteY31" fmla="*/ 1198880 h 5140960"/>
              <a:gd name="connsiteX32" fmla="*/ 167640 w 3693160"/>
              <a:gd name="connsiteY32" fmla="*/ 1076960 h 5140960"/>
              <a:gd name="connsiteX33" fmla="*/ 259080 w 3693160"/>
              <a:gd name="connsiteY33" fmla="*/ 985520 h 5140960"/>
              <a:gd name="connsiteX34" fmla="*/ 289560 w 3693160"/>
              <a:gd name="connsiteY34" fmla="*/ 1031240 h 5140960"/>
              <a:gd name="connsiteX35" fmla="*/ 411480 w 3693160"/>
              <a:gd name="connsiteY35" fmla="*/ 985520 h 5140960"/>
              <a:gd name="connsiteX36" fmla="*/ 411480 w 3693160"/>
              <a:gd name="connsiteY36" fmla="*/ 802640 h 5140960"/>
              <a:gd name="connsiteX37" fmla="*/ 426720 w 3693160"/>
              <a:gd name="connsiteY37" fmla="*/ 650240 h 5140960"/>
              <a:gd name="connsiteX38" fmla="*/ 487680 w 3693160"/>
              <a:gd name="connsiteY38" fmla="*/ 497840 h 5140960"/>
              <a:gd name="connsiteX39" fmla="*/ 563880 w 3693160"/>
              <a:gd name="connsiteY39" fmla="*/ 299720 h 5140960"/>
              <a:gd name="connsiteX40" fmla="*/ 701040 w 3693160"/>
              <a:gd name="connsiteY40" fmla="*/ 299720 h 5140960"/>
              <a:gd name="connsiteX41" fmla="*/ 746760 w 3693160"/>
              <a:gd name="connsiteY41" fmla="*/ 330200 h 5140960"/>
              <a:gd name="connsiteX0" fmla="*/ 746760 w 3693160"/>
              <a:gd name="connsiteY0" fmla="*/ 330200 h 4792980"/>
              <a:gd name="connsiteX1" fmla="*/ 2712720 w 3693160"/>
              <a:gd name="connsiteY1" fmla="*/ 2280920 h 4792980"/>
              <a:gd name="connsiteX2" fmla="*/ 3032760 w 3693160"/>
              <a:gd name="connsiteY2" fmla="*/ 2296160 h 4792980"/>
              <a:gd name="connsiteX3" fmla="*/ 3017520 w 3693160"/>
              <a:gd name="connsiteY3" fmla="*/ 2463800 h 4792980"/>
              <a:gd name="connsiteX4" fmla="*/ 3139440 w 3693160"/>
              <a:gd name="connsiteY4" fmla="*/ 2570480 h 4792980"/>
              <a:gd name="connsiteX5" fmla="*/ 3154680 w 3693160"/>
              <a:gd name="connsiteY5" fmla="*/ 2768600 h 4792980"/>
              <a:gd name="connsiteX6" fmla="*/ 3215640 w 3693160"/>
              <a:gd name="connsiteY6" fmla="*/ 2860040 h 4792980"/>
              <a:gd name="connsiteX7" fmla="*/ 3307080 w 3693160"/>
              <a:gd name="connsiteY7" fmla="*/ 2921000 h 4792980"/>
              <a:gd name="connsiteX8" fmla="*/ 3322320 w 3693160"/>
              <a:gd name="connsiteY8" fmla="*/ 3042920 h 4792980"/>
              <a:gd name="connsiteX9" fmla="*/ 3307080 w 3693160"/>
              <a:gd name="connsiteY9" fmla="*/ 3225800 h 4792980"/>
              <a:gd name="connsiteX10" fmla="*/ 3398520 w 3693160"/>
              <a:gd name="connsiteY10" fmla="*/ 3317240 h 4792980"/>
              <a:gd name="connsiteX11" fmla="*/ 3413760 w 3693160"/>
              <a:gd name="connsiteY11" fmla="*/ 3423920 h 4792980"/>
              <a:gd name="connsiteX12" fmla="*/ 3444240 w 3693160"/>
              <a:gd name="connsiteY12" fmla="*/ 3500120 h 4792980"/>
              <a:gd name="connsiteX13" fmla="*/ 3535680 w 3693160"/>
              <a:gd name="connsiteY13" fmla="*/ 3561080 h 4792980"/>
              <a:gd name="connsiteX14" fmla="*/ 3672840 w 3693160"/>
              <a:gd name="connsiteY14" fmla="*/ 3545840 h 4792980"/>
              <a:gd name="connsiteX15" fmla="*/ 3657600 w 3693160"/>
              <a:gd name="connsiteY15" fmla="*/ 3728720 h 4792980"/>
              <a:gd name="connsiteX16" fmla="*/ 3566160 w 3693160"/>
              <a:gd name="connsiteY16" fmla="*/ 3820160 h 4792980"/>
              <a:gd name="connsiteX17" fmla="*/ 3581400 w 3693160"/>
              <a:gd name="connsiteY17" fmla="*/ 3972560 h 4792980"/>
              <a:gd name="connsiteX18" fmla="*/ 3566160 w 3693160"/>
              <a:gd name="connsiteY18" fmla="*/ 4064000 h 4792980"/>
              <a:gd name="connsiteX19" fmla="*/ 3520440 w 3693160"/>
              <a:gd name="connsiteY19" fmla="*/ 4277360 h 4792980"/>
              <a:gd name="connsiteX20" fmla="*/ 3215640 w 3693160"/>
              <a:gd name="connsiteY20" fmla="*/ 4490720 h 4792980"/>
              <a:gd name="connsiteX21" fmla="*/ 2209800 w 3693160"/>
              <a:gd name="connsiteY21" fmla="*/ 4749800 h 4792980"/>
              <a:gd name="connsiteX22" fmla="*/ 1798320 w 3693160"/>
              <a:gd name="connsiteY22" fmla="*/ 4749800 h 4792980"/>
              <a:gd name="connsiteX23" fmla="*/ 1234440 w 3693160"/>
              <a:gd name="connsiteY23" fmla="*/ 2402840 h 4792980"/>
              <a:gd name="connsiteX24" fmla="*/ 1082040 w 3693160"/>
              <a:gd name="connsiteY24" fmla="*/ 2418080 h 4792980"/>
              <a:gd name="connsiteX25" fmla="*/ 1051560 w 3693160"/>
              <a:gd name="connsiteY25" fmla="*/ 2387600 h 4792980"/>
              <a:gd name="connsiteX26" fmla="*/ 960120 w 3693160"/>
              <a:gd name="connsiteY26" fmla="*/ 2479040 h 4792980"/>
              <a:gd name="connsiteX27" fmla="*/ 807720 w 3693160"/>
              <a:gd name="connsiteY27" fmla="*/ 2341880 h 4792980"/>
              <a:gd name="connsiteX28" fmla="*/ 121920 w 3693160"/>
              <a:gd name="connsiteY28" fmla="*/ 1564640 h 4792980"/>
              <a:gd name="connsiteX29" fmla="*/ 76200 w 3693160"/>
              <a:gd name="connsiteY29" fmla="*/ 1320800 h 4792980"/>
              <a:gd name="connsiteX30" fmla="*/ 30480 w 3693160"/>
              <a:gd name="connsiteY30" fmla="*/ 1229360 h 4792980"/>
              <a:gd name="connsiteX31" fmla="*/ 106680 w 3693160"/>
              <a:gd name="connsiteY31" fmla="*/ 1198880 h 4792980"/>
              <a:gd name="connsiteX32" fmla="*/ 167640 w 3693160"/>
              <a:gd name="connsiteY32" fmla="*/ 1076960 h 4792980"/>
              <a:gd name="connsiteX33" fmla="*/ 259080 w 3693160"/>
              <a:gd name="connsiteY33" fmla="*/ 985520 h 4792980"/>
              <a:gd name="connsiteX34" fmla="*/ 289560 w 3693160"/>
              <a:gd name="connsiteY34" fmla="*/ 1031240 h 4792980"/>
              <a:gd name="connsiteX35" fmla="*/ 411480 w 3693160"/>
              <a:gd name="connsiteY35" fmla="*/ 985520 h 4792980"/>
              <a:gd name="connsiteX36" fmla="*/ 411480 w 3693160"/>
              <a:gd name="connsiteY36" fmla="*/ 802640 h 4792980"/>
              <a:gd name="connsiteX37" fmla="*/ 426720 w 3693160"/>
              <a:gd name="connsiteY37" fmla="*/ 650240 h 4792980"/>
              <a:gd name="connsiteX38" fmla="*/ 487680 w 3693160"/>
              <a:gd name="connsiteY38" fmla="*/ 497840 h 4792980"/>
              <a:gd name="connsiteX39" fmla="*/ 563880 w 3693160"/>
              <a:gd name="connsiteY39" fmla="*/ 299720 h 4792980"/>
              <a:gd name="connsiteX40" fmla="*/ 701040 w 3693160"/>
              <a:gd name="connsiteY40" fmla="*/ 299720 h 4792980"/>
              <a:gd name="connsiteX41" fmla="*/ 746760 w 3693160"/>
              <a:gd name="connsiteY41" fmla="*/ 330200 h 4792980"/>
              <a:gd name="connsiteX0" fmla="*/ 701040 w 3693160"/>
              <a:gd name="connsiteY0" fmla="*/ 330200 h 4823460"/>
              <a:gd name="connsiteX1" fmla="*/ 2712720 w 3693160"/>
              <a:gd name="connsiteY1" fmla="*/ 2311400 h 4823460"/>
              <a:gd name="connsiteX2" fmla="*/ 3032760 w 3693160"/>
              <a:gd name="connsiteY2" fmla="*/ 2326640 h 4823460"/>
              <a:gd name="connsiteX3" fmla="*/ 3017520 w 3693160"/>
              <a:gd name="connsiteY3" fmla="*/ 2494280 h 4823460"/>
              <a:gd name="connsiteX4" fmla="*/ 3139440 w 3693160"/>
              <a:gd name="connsiteY4" fmla="*/ 2600960 h 4823460"/>
              <a:gd name="connsiteX5" fmla="*/ 3154680 w 3693160"/>
              <a:gd name="connsiteY5" fmla="*/ 2799080 h 4823460"/>
              <a:gd name="connsiteX6" fmla="*/ 3215640 w 3693160"/>
              <a:gd name="connsiteY6" fmla="*/ 2890520 h 4823460"/>
              <a:gd name="connsiteX7" fmla="*/ 3307080 w 3693160"/>
              <a:gd name="connsiteY7" fmla="*/ 2951480 h 4823460"/>
              <a:gd name="connsiteX8" fmla="*/ 3322320 w 3693160"/>
              <a:gd name="connsiteY8" fmla="*/ 3073400 h 4823460"/>
              <a:gd name="connsiteX9" fmla="*/ 3307080 w 3693160"/>
              <a:gd name="connsiteY9" fmla="*/ 3256280 h 4823460"/>
              <a:gd name="connsiteX10" fmla="*/ 3398520 w 3693160"/>
              <a:gd name="connsiteY10" fmla="*/ 3347720 h 4823460"/>
              <a:gd name="connsiteX11" fmla="*/ 3413760 w 3693160"/>
              <a:gd name="connsiteY11" fmla="*/ 3454400 h 4823460"/>
              <a:gd name="connsiteX12" fmla="*/ 3444240 w 3693160"/>
              <a:gd name="connsiteY12" fmla="*/ 3530600 h 4823460"/>
              <a:gd name="connsiteX13" fmla="*/ 3535680 w 3693160"/>
              <a:gd name="connsiteY13" fmla="*/ 3591560 h 4823460"/>
              <a:gd name="connsiteX14" fmla="*/ 3672840 w 3693160"/>
              <a:gd name="connsiteY14" fmla="*/ 3576320 h 4823460"/>
              <a:gd name="connsiteX15" fmla="*/ 3657600 w 3693160"/>
              <a:gd name="connsiteY15" fmla="*/ 3759200 h 4823460"/>
              <a:gd name="connsiteX16" fmla="*/ 3566160 w 3693160"/>
              <a:gd name="connsiteY16" fmla="*/ 3850640 h 4823460"/>
              <a:gd name="connsiteX17" fmla="*/ 3581400 w 3693160"/>
              <a:gd name="connsiteY17" fmla="*/ 4003040 h 4823460"/>
              <a:gd name="connsiteX18" fmla="*/ 3566160 w 3693160"/>
              <a:gd name="connsiteY18" fmla="*/ 4094480 h 4823460"/>
              <a:gd name="connsiteX19" fmla="*/ 3520440 w 3693160"/>
              <a:gd name="connsiteY19" fmla="*/ 4307840 h 4823460"/>
              <a:gd name="connsiteX20" fmla="*/ 3215640 w 3693160"/>
              <a:gd name="connsiteY20" fmla="*/ 4521200 h 4823460"/>
              <a:gd name="connsiteX21" fmla="*/ 2209800 w 3693160"/>
              <a:gd name="connsiteY21" fmla="*/ 4780280 h 4823460"/>
              <a:gd name="connsiteX22" fmla="*/ 1798320 w 3693160"/>
              <a:gd name="connsiteY22" fmla="*/ 4780280 h 4823460"/>
              <a:gd name="connsiteX23" fmla="*/ 1234440 w 3693160"/>
              <a:gd name="connsiteY23" fmla="*/ 2433320 h 4823460"/>
              <a:gd name="connsiteX24" fmla="*/ 1082040 w 3693160"/>
              <a:gd name="connsiteY24" fmla="*/ 2448560 h 4823460"/>
              <a:gd name="connsiteX25" fmla="*/ 1051560 w 3693160"/>
              <a:gd name="connsiteY25" fmla="*/ 2418080 h 4823460"/>
              <a:gd name="connsiteX26" fmla="*/ 960120 w 3693160"/>
              <a:gd name="connsiteY26" fmla="*/ 2509520 h 4823460"/>
              <a:gd name="connsiteX27" fmla="*/ 807720 w 3693160"/>
              <a:gd name="connsiteY27" fmla="*/ 2372360 h 4823460"/>
              <a:gd name="connsiteX28" fmla="*/ 121920 w 3693160"/>
              <a:gd name="connsiteY28" fmla="*/ 1595120 h 4823460"/>
              <a:gd name="connsiteX29" fmla="*/ 76200 w 3693160"/>
              <a:gd name="connsiteY29" fmla="*/ 1351280 h 4823460"/>
              <a:gd name="connsiteX30" fmla="*/ 30480 w 3693160"/>
              <a:gd name="connsiteY30" fmla="*/ 1259840 h 4823460"/>
              <a:gd name="connsiteX31" fmla="*/ 106680 w 3693160"/>
              <a:gd name="connsiteY31" fmla="*/ 1229360 h 4823460"/>
              <a:gd name="connsiteX32" fmla="*/ 167640 w 3693160"/>
              <a:gd name="connsiteY32" fmla="*/ 1107440 h 4823460"/>
              <a:gd name="connsiteX33" fmla="*/ 259080 w 3693160"/>
              <a:gd name="connsiteY33" fmla="*/ 1016000 h 4823460"/>
              <a:gd name="connsiteX34" fmla="*/ 289560 w 3693160"/>
              <a:gd name="connsiteY34" fmla="*/ 1061720 h 4823460"/>
              <a:gd name="connsiteX35" fmla="*/ 411480 w 3693160"/>
              <a:gd name="connsiteY35" fmla="*/ 1016000 h 4823460"/>
              <a:gd name="connsiteX36" fmla="*/ 411480 w 3693160"/>
              <a:gd name="connsiteY36" fmla="*/ 833120 h 4823460"/>
              <a:gd name="connsiteX37" fmla="*/ 426720 w 3693160"/>
              <a:gd name="connsiteY37" fmla="*/ 680720 h 4823460"/>
              <a:gd name="connsiteX38" fmla="*/ 487680 w 3693160"/>
              <a:gd name="connsiteY38" fmla="*/ 528320 h 4823460"/>
              <a:gd name="connsiteX39" fmla="*/ 563880 w 3693160"/>
              <a:gd name="connsiteY39" fmla="*/ 330200 h 4823460"/>
              <a:gd name="connsiteX40" fmla="*/ 701040 w 3693160"/>
              <a:gd name="connsiteY40" fmla="*/ 330200 h 482346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21945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21945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19659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1051560 w 3693160"/>
              <a:gd name="connsiteY25" fmla="*/ 2120900 h 4523740"/>
              <a:gd name="connsiteX26" fmla="*/ 960120 w 3693160"/>
              <a:gd name="connsiteY26" fmla="*/ 2212340 h 4523740"/>
              <a:gd name="connsiteX27" fmla="*/ 807720 w 3693160"/>
              <a:gd name="connsiteY27" fmla="*/ 2075180 h 4523740"/>
              <a:gd name="connsiteX28" fmla="*/ 121920 w 3693160"/>
              <a:gd name="connsiteY28" fmla="*/ 1297940 h 4523740"/>
              <a:gd name="connsiteX29" fmla="*/ 76200 w 3693160"/>
              <a:gd name="connsiteY29" fmla="*/ 1054100 h 4523740"/>
              <a:gd name="connsiteX30" fmla="*/ 30480 w 3693160"/>
              <a:gd name="connsiteY30" fmla="*/ 962660 h 4523740"/>
              <a:gd name="connsiteX31" fmla="*/ 106680 w 3693160"/>
              <a:gd name="connsiteY31" fmla="*/ 932180 h 4523740"/>
              <a:gd name="connsiteX32" fmla="*/ 167640 w 3693160"/>
              <a:gd name="connsiteY32" fmla="*/ 810260 h 4523740"/>
              <a:gd name="connsiteX33" fmla="*/ 259080 w 3693160"/>
              <a:gd name="connsiteY33" fmla="*/ 718820 h 4523740"/>
              <a:gd name="connsiteX34" fmla="*/ 289560 w 3693160"/>
              <a:gd name="connsiteY34" fmla="*/ 764540 h 4523740"/>
              <a:gd name="connsiteX35" fmla="*/ 411480 w 3693160"/>
              <a:gd name="connsiteY35" fmla="*/ 718820 h 4523740"/>
              <a:gd name="connsiteX36" fmla="*/ 411480 w 3693160"/>
              <a:gd name="connsiteY36" fmla="*/ 535940 h 4523740"/>
              <a:gd name="connsiteX37" fmla="*/ 426720 w 3693160"/>
              <a:gd name="connsiteY37" fmla="*/ 383540 h 4523740"/>
              <a:gd name="connsiteX38" fmla="*/ 487680 w 3693160"/>
              <a:gd name="connsiteY38" fmla="*/ 231140 h 4523740"/>
              <a:gd name="connsiteX39" fmla="*/ 563880 w 3693160"/>
              <a:gd name="connsiteY39" fmla="*/ 33020 h 4523740"/>
              <a:gd name="connsiteX40" fmla="*/ 701040 w 3693160"/>
              <a:gd name="connsiteY40"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1051560 w 3693160"/>
              <a:gd name="connsiteY25" fmla="*/ 2120900 h 4523740"/>
              <a:gd name="connsiteX26" fmla="*/ 807720 w 3693160"/>
              <a:gd name="connsiteY26" fmla="*/ 2075180 h 4523740"/>
              <a:gd name="connsiteX27" fmla="*/ 121920 w 3693160"/>
              <a:gd name="connsiteY27" fmla="*/ 1297940 h 4523740"/>
              <a:gd name="connsiteX28" fmla="*/ 76200 w 3693160"/>
              <a:gd name="connsiteY28" fmla="*/ 1054100 h 4523740"/>
              <a:gd name="connsiteX29" fmla="*/ 30480 w 3693160"/>
              <a:gd name="connsiteY29" fmla="*/ 962660 h 4523740"/>
              <a:gd name="connsiteX30" fmla="*/ 106680 w 3693160"/>
              <a:gd name="connsiteY30" fmla="*/ 932180 h 4523740"/>
              <a:gd name="connsiteX31" fmla="*/ 167640 w 3693160"/>
              <a:gd name="connsiteY31" fmla="*/ 810260 h 4523740"/>
              <a:gd name="connsiteX32" fmla="*/ 259080 w 3693160"/>
              <a:gd name="connsiteY32" fmla="*/ 718820 h 4523740"/>
              <a:gd name="connsiteX33" fmla="*/ 289560 w 3693160"/>
              <a:gd name="connsiteY33" fmla="*/ 764540 h 4523740"/>
              <a:gd name="connsiteX34" fmla="*/ 411480 w 3693160"/>
              <a:gd name="connsiteY34" fmla="*/ 718820 h 4523740"/>
              <a:gd name="connsiteX35" fmla="*/ 411480 w 3693160"/>
              <a:gd name="connsiteY35" fmla="*/ 535940 h 4523740"/>
              <a:gd name="connsiteX36" fmla="*/ 426720 w 3693160"/>
              <a:gd name="connsiteY36" fmla="*/ 383540 h 4523740"/>
              <a:gd name="connsiteX37" fmla="*/ 487680 w 3693160"/>
              <a:gd name="connsiteY37" fmla="*/ 231140 h 4523740"/>
              <a:gd name="connsiteX38" fmla="*/ 563880 w 3693160"/>
              <a:gd name="connsiteY38" fmla="*/ 33020 h 4523740"/>
              <a:gd name="connsiteX39" fmla="*/ 701040 w 3693160"/>
              <a:gd name="connsiteY39"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9296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9296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139440 w 3693160"/>
              <a:gd name="connsiteY3" fmla="*/ 23037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139440 w 3693160"/>
              <a:gd name="connsiteY3" fmla="*/ 23037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56560 w 3693160"/>
              <a:gd name="connsiteY2" fmla="*/ 218186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56560 w 3693160"/>
              <a:gd name="connsiteY2" fmla="*/ 2181860 h 4523740"/>
              <a:gd name="connsiteX3" fmla="*/ 2969895 w 3693160"/>
              <a:gd name="connsiteY3" fmla="*/ 1960880 h 4523740"/>
              <a:gd name="connsiteX4" fmla="*/ 3063240 w 3693160"/>
              <a:gd name="connsiteY4" fmla="*/ 22275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2969895 w 3693160"/>
              <a:gd name="connsiteY2" fmla="*/ 196088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69895 w 3693160"/>
              <a:gd name="connsiteY2" fmla="*/ 196088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63240 w 3693160"/>
              <a:gd name="connsiteY2" fmla="*/ 22275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43713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139440 w 3693160"/>
              <a:gd name="connsiteY5" fmla="*/ 24409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139440 w 3693160"/>
              <a:gd name="connsiteY5" fmla="*/ 2440940 h 4523740"/>
              <a:gd name="connsiteX6" fmla="*/ 32308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693160" h="4523740">
                <a:moveTo>
                  <a:pt x="701040" y="33020"/>
                </a:moveTo>
                <a:cubicBezTo>
                  <a:pt x="1059180" y="363220"/>
                  <a:pt x="2324100" y="1681480"/>
                  <a:pt x="2712720" y="2014220"/>
                </a:cubicBezTo>
                <a:cubicBezTo>
                  <a:pt x="2987358" y="2060893"/>
                  <a:pt x="2822893" y="2022475"/>
                  <a:pt x="2987040" y="1998980"/>
                </a:cubicBezTo>
                <a:cubicBezTo>
                  <a:pt x="3060700" y="2080260"/>
                  <a:pt x="2887980" y="2098040"/>
                  <a:pt x="2926080" y="2197100"/>
                </a:cubicBezTo>
                <a:cubicBezTo>
                  <a:pt x="2942272" y="2270125"/>
                  <a:pt x="3048635" y="2244090"/>
                  <a:pt x="3084195" y="2284730"/>
                </a:cubicBezTo>
                <a:cubicBezTo>
                  <a:pt x="3119755" y="2325370"/>
                  <a:pt x="3114993" y="2379345"/>
                  <a:pt x="3139440" y="2440940"/>
                </a:cubicBezTo>
                <a:cubicBezTo>
                  <a:pt x="3163887" y="2502535"/>
                  <a:pt x="3200400" y="2598420"/>
                  <a:pt x="3230880" y="2654300"/>
                </a:cubicBezTo>
                <a:cubicBezTo>
                  <a:pt x="3261360" y="2710180"/>
                  <a:pt x="3309620" y="2725420"/>
                  <a:pt x="3322320" y="2776220"/>
                </a:cubicBezTo>
                <a:cubicBezTo>
                  <a:pt x="3335020" y="2827020"/>
                  <a:pt x="3294380" y="2913380"/>
                  <a:pt x="3307080" y="2959100"/>
                </a:cubicBezTo>
                <a:cubicBezTo>
                  <a:pt x="3319780" y="3004820"/>
                  <a:pt x="3380740" y="3017520"/>
                  <a:pt x="3398520" y="3050540"/>
                </a:cubicBezTo>
                <a:cubicBezTo>
                  <a:pt x="3416300" y="3083560"/>
                  <a:pt x="3406140" y="3126740"/>
                  <a:pt x="3413760" y="3157220"/>
                </a:cubicBezTo>
                <a:cubicBezTo>
                  <a:pt x="3421380" y="3187700"/>
                  <a:pt x="3423920" y="3210560"/>
                  <a:pt x="3444240" y="3233420"/>
                </a:cubicBezTo>
                <a:cubicBezTo>
                  <a:pt x="3464560" y="3256280"/>
                  <a:pt x="3497580" y="3286760"/>
                  <a:pt x="3535680" y="3294380"/>
                </a:cubicBezTo>
                <a:cubicBezTo>
                  <a:pt x="3573780" y="3302000"/>
                  <a:pt x="3652520" y="3251200"/>
                  <a:pt x="3672840" y="3279140"/>
                </a:cubicBezTo>
                <a:cubicBezTo>
                  <a:pt x="3693160" y="3307080"/>
                  <a:pt x="3675380" y="3416300"/>
                  <a:pt x="3657600" y="3462020"/>
                </a:cubicBezTo>
                <a:cubicBezTo>
                  <a:pt x="3639820" y="3507740"/>
                  <a:pt x="3578860" y="3512820"/>
                  <a:pt x="3566160" y="3553460"/>
                </a:cubicBezTo>
                <a:cubicBezTo>
                  <a:pt x="3553460" y="3594100"/>
                  <a:pt x="3581400" y="3665220"/>
                  <a:pt x="3581400" y="3705860"/>
                </a:cubicBezTo>
                <a:cubicBezTo>
                  <a:pt x="3581400" y="3746500"/>
                  <a:pt x="3576320" y="3746500"/>
                  <a:pt x="3566160" y="3797300"/>
                </a:cubicBezTo>
                <a:cubicBezTo>
                  <a:pt x="3556000" y="3848100"/>
                  <a:pt x="3578860" y="3939540"/>
                  <a:pt x="3520440" y="4010660"/>
                </a:cubicBezTo>
                <a:cubicBezTo>
                  <a:pt x="3462020" y="4081780"/>
                  <a:pt x="3434080" y="4145280"/>
                  <a:pt x="3215640" y="4224020"/>
                </a:cubicBezTo>
                <a:cubicBezTo>
                  <a:pt x="2997200" y="4302760"/>
                  <a:pt x="2418080" y="4442460"/>
                  <a:pt x="2209800" y="4483100"/>
                </a:cubicBezTo>
                <a:cubicBezTo>
                  <a:pt x="2001520" y="4523740"/>
                  <a:pt x="1729740" y="4437380"/>
                  <a:pt x="1965960" y="4467860"/>
                </a:cubicBezTo>
                <a:cubicBezTo>
                  <a:pt x="1803400" y="4076700"/>
                  <a:pt x="1407160" y="2522220"/>
                  <a:pt x="1234440" y="2136140"/>
                </a:cubicBezTo>
                <a:cubicBezTo>
                  <a:pt x="970887" y="1997805"/>
                  <a:pt x="993140" y="2214880"/>
                  <a:pt x="807720" y="2075180"/>
                </a:cubicBezTo>
                <a:cubicBezTo>
                  <a:pt x="622300" y="1935480"/>
                  <a:pt x="243840" y="1468120"/>
                  <a:pt x="121920" y="1297940"/>
                </a:cubicBezTo>
                <a:cubicBezTo>
                  <a:pt x="0" y="1127760"/>
                  <a:pt x="91440" y="1109980"/>
                  <a:pt x="76200" y="1054100"/>
                </a:cubicBezTo>
                <a:cubicBezTo>
                  <a:pt x="60960" y="998220"/>
                  <a:pt x="25400" y="982980"/>
                  <a:pt x="30480" y="962660"/>
                </a:cubicBezTo>
                <a:cubicBezTo>
                  <a:pt x="35560" y="942340"/>
                  <a:pt x="83820" y="957580"/>
                  <a:pt x="106680" y="932180"/>
                </a:cubicBezTo>
                <a:cubicBezTo>
                  <a:pt x="129540" y="906780"/>
                  <a:pt x="142240" y="845820"/>
                  <a:pt x="167640" y="810260"/>
                </a:cubicBezTo>
                <a:cubicBezTo>
                  <a:pt x="193040" y="774700"/>
                  <a:pt x="238760" y="726440"/>
                  <a:pt x="259080" y="718820"/>
                </a:cubicBezTo>
                <a:cubicBezTo>
                  <a:pt x="279400" y="711200"/>
                  <a:pt x="264160" y="764540"/>
                  <a:pt x="289560" y="764540"/>
                </a:cubicBezTo>
                <a:cubicBezTo>
                  <a:pt x="314960" y="764540"/>
                  <a:pt x="391160" y="756920"/>
                  <a:pt x="411480" y="718820"/>
                </a:cubicBezTo>
                <a:cubicBezTo>
                  <a:pt x="431800" y="680720"/>
                  <a:pt x="408940" y="591820"/>
                  <a:pt x="411480" y="535940"/>
                </a:cubicBezTo>
                <a:cubicBezTo>
                  <a:pt x="414020" y="480060"/>
                  <a:pt x="414020" y="434340"/>
                  <a:pt x="426720" y="383540"/>
                </a:cubicBezTo>
                <a:cubicBezTo>
                  <a:pt x="439420" y="332740"/>
                  <a:pt x="464820" y="289560"/>
                  <a:pt x="487680" y="231140"/>
                </a:cubicBezTo>
                <a:cubicBezTo>
                  <a:pt x="510540" y="172720"/>
                  <a:pt x="528320" y="66040"/>
                  <a:pt x="563880" y="33020"/>
                </a:cubicBezTo>
                <a:cubicBezTo>
                  <a:pt x="599440" y="0"/>
                  <a:pt x="480060" y="22860"/>
                  <a:pt x="701040" y="33020"/>
                </a:cubicBezTo>
                <a:close/>
              </a:path>
            </a:pathLst>
          </a:custGeom>
          <a:solidFill>
            <a:srgbClr val="FFFF00"/>
          </a:solidFill>
          <a:ln w="50800">
            <a:solidFill>
              <a:srgbClr val="DC690A"/>
            </a:solidFill>
          </a:ln>
          <a:effectLst>
            <a:outerShdw dist="50800" dir="2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5105400" y="1295400"/>
            <a:ext cx="1752600" cy="707886"/>
          </a:xfrm>
          <a:prstGeom prst="rect">
            <a:avLst/>
          </a:prstGeom>
          <a:solidFill>
            <a:schemeClr val="tx1"/>
          </a:solidFill>
        </p:spPr>
        <p:txBody>
          <a:bodyPr wrap="square" rtlCol="0">
            <a:spAutoFit/>
          </a:bodyPr>
          <a:lstStyle/>
          <a:p>
            <a:pPr algn="ctr"/>
            <a:r>
              <a:rPr lang="en-US" sz="4000" b="1" dirty="0" smtClean="0">
                <a:solidFill>
                  <a:schemeClr val="bg1"/>
                </a:solidFill>
              </a:rPr>
              <a:t>1830</a:t>
            </a:r>
            <a:endParaRPr lang="en-US" sz="4000" b="1" dirty="0">
              <a:solidFill>
                <a:schemeClr val="bg1"/>
              </a:solidFill>
            </a:endParaRPr>
          </a:p>
        </p:txBody>
      </p:sp>
      <p:grpSp>
        <p:nvGrpSpPr>
          <p:cNvPr id="55" name="Group 14"/>
          <p:cNvGrpSpPr/>
          <p:nvPr/>
        </p:nvGrpSpPr>
        <p:grpSpPr>
          <a:xfrm>
            <a:off x="5105400" y="5105400"/>
            <a:ext cx="1745991" cy="1306483"/>
            <a:chOff x="5105400" y="5105400"/>
            <a:chExt cx="1745991" cy="1306483"/>
          </a:xfrm>
        </p:grpSpPr>
        <p:sp>
          <p:nvSpPr>
            <p:cNvPr id="56" name="Freeform 55"/>
            <p:cNvSpPr/>
            <p:nvPr/>
          </p:nvSpPr>
          <p:spPr>
            <a:xfrm>
              <a:off x="5334000" y="5105400"/>
              <a:ext cx="1338350" cy="1306483"/>
            </a:xfrm>
            <a:custGeom>
              <a:avLst/>
              <a:gdLst>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16" fmla="*/ 0 w 1507374"/>
                <a:gd name="connsiteY16" fmla="*/ 382385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15" fmla="*/ 0 w 1457498"/>
                <a:gd name="connsiteY15" fmla="*/ 399010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0" fmla="*/ 8313 w 1415935"/>
                <a:gd name="connsiteY0" fmla="*/ 382385 h 1388224"/>
                <a:gd name="connsiteX1" fmla="*/ 74815 w 1415935"/>
                <a:gd name="connsiteY1" fmla="*/ 382385 h 1388224"/>
                <a:gd name="connsiteX2" fmla="*/ 457201 w 1415935"/>
                <a:gd name="connsiteY2" fmla="*/ 415635 h 1388224"/>
                <a:gd name="connsiteX3" fmla="*/ 856212 w 1415935"/>
                <a:gd name="connsiteY3" fmla="*/ 16625 h 1388224"/>
                <a:gd name="connsiteX4" fmla="*/ 1072343 w 1415935"/>
                <a:gd name="connsiteY4" fmla="*/ 515388 h 1388224"/>
                <a:gd name="connsiteX5" fmla="*/ 1238597 w 1415935"/>
                <a:gd name="connsiteY5" fmla="*/ 847897 h 1388224"/>
                <a:gd name="connsiteX6" fmla="*/ 1338350 w 1415935"/>
                <a:gd name="connsiteY6" fmla="*/ 964275 h 1388224"/>
                <a:gd name="connsiteX7" fmla="*/ 1288473 w 1415935"/>
                <a:gd name="connsiteY7" fmla="*/ 1180406 h 1388224"/>
                <a:gd name="connsiteX8" fmla="*/ 573579 w 1415935"/>
                <a:gd name="connsiteY8" fmla="*/ 1363286 h 1388224"/>
                <a:gd name="connsiteX9" fmla="*/ 390699 w 1415935"/>
                <a:gd name="connsiteY9" fmla="*/ 1330035 h 1388224"/>
                <a:gd name="connsiteX10" fmla="*/ 390699 w 1415935"/>
                <a:gd name="connsiteY10" fmla="*/ 1047403 h 1388224"/>
                <a:gd name="connsiteX11" fmla="*/ 241070 w 1415935"/>
                <a:gd name="connsiteY11" fmla="*/ 764770 h 1388224"/>
                <a:gd name="connsiteX12" fmla="*/ 74815 w 1415935"/>
                <a:gd name="connsiteY12" fmla="*/ 532014 h 1388224"/>
                <a:gd name="connsiteX13" fmla="*/ 8313 w 1415935"/>
                <a:gd name="connsiteY13" fmla="*/ 382385 h 13882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65760 h 1371599"/>
                <a:gd name="connsiteX1" fmla="*/ 74815 w 1415935"/>
                <a:gd name="connsiteY1" fmla="*/ 365760 h 1371599"/>
                <a:gd name="connsiteX2" fmla="*/ 457201 w 1415935"/>
                <a:gd name="connsiteY2" fmla="*/ 322810 h 1371599"/>
                <a:gd name="connsiteX3" fmla="*/ 856212 w 1415935"/>
                <a:gd name="connsiteY3" fmla="*/ 0 h 1371599"/>
                <a:gd name="connsiteX4" fmla="*/ 1072343 w 1415935"/>
                <a:gd name="connsiteY4" fmla="*/ 498763 h 1371599"/>
                <a:gd name="connsiteX5" fmla="*/ 1238597 w 1415935"/>
                <a:gd name="connsiteY5" fmla="*/ 831272 h 1371599"/>
                <a:gd name="connsiteX6" fmla="*/ 1338350 w 1415935"/>
                <a:gd name="connsiteY6" fmla="*/ 947650 h 1371599"/>
                <a:gd name="connsiteX7" fmla="*/ 1288473 w 1415935"/>
                <a:gd name="connsiteY7" fmla="*/ 1163781 h 1371599"/>
                <a:gd name="connsiteX8" fmla="*/ 573579 w 1415935"/>
                <a:gd name="connsiteY8" fmla="*/ 1346661 h 1371599"/>
                <a:gd name="connsiteX9" fmla="*/ 390699 w 1415935"/>
                <a:gd name="connsiteY9" fmla="*/ 1313410 h 1371599"/>
                <a:gd name="connsiteX10" fmla="*/ 390699 w 1415935"/>
                <a:gd name="connsiteY10" fmla="*/ 1030778 h 1371599"/>
                <a:gd name="connsiteX11" fmla="*/ 241070 w 1415935"/>
                <a:gd name="connsiteY11" fmla="*/ 748145 h 1371599"/>
                <a:gd name="connsiteX12" fmla="*/ 74815 w 1415935"/>
                <a:gd name="connsiteY12" fmla="*/ 515389 h 1371599"/>
                <a:gd name="connsiteX13" fmla="*/ 8313 w 1415935"/>
                <a:gd name="connsiteY13" fmla="*/ 365760 h 1371599"/>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10238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38350"/>
                <a:gd name="connsiteY0" fmla="*/ 365760 h 1366057"/>
                <a:gd name="connsiteX1" fmla="*/ 74815 w 1338350"/>
                <a:gd name="connsiteY1" fmla="*/ 365760 h 1366057"/>
                <a:gd name="connsiteX2" fmla="*/ 457201 w 1338350"/>
                <a:gd name="connsiteY2" fmla="*/ 322810 h 1366057"/>
                <a:gd name="connsiteX3" fmla="*/ 856212 w 1338350"/>
                <a:gd name="connsiteY3" fmla="*/ 0 h 1366057"/>
                <a:gd name="connsiteX4" fmla="*/ 1072343 w 1338350"/>
                <a:gd name="connsiteY4" fmla="*/ 498763 h 1366057"/>
                <a:gd name="connsiteX5" fmla="*/ 1238597 w 1338350"/>
                <a:gd name="connsiteY5" fmla="*/ 831272 h 1366057"/>
                <a:gd name="connsiteX6" fmla="*/ 1338350 w 1338350"/>
                <a:gd name="connsiteY6" fmla="*/ 1023850 h 1366057"/>
                <a:gd name="connsiteX7" fmla="*/ 907473 w 1338350"/>
                <a:gd name="connsiteY7" fmla="*/ 1239981 h 1366057"/>
                <a:gd name="connsiteX8" fmla="*/ 573579 w 1338350"/>
                <a:gd name="connsiteY8" fmla="*/ 1346661 h 1366057"/>
                <a:gd name="connsiteX9" fmla="*/ 390699 w 1338350"/>
                <a:gd name="connsiteY9" fmla="*/ 1313410 h 1366057"/>
                <a:gd name="connsiteX10" fmla="*/ 390699 w 1338350"/>
                <a:gd name="connsiteY10" fmla="*/ 1030778 h 1366057"/>
                <a:gd name="connsiteX11" fmla="*/ 241070 w 1338350"/>
                <a:gd name="connsiteY11" fmla="*/ 748145 h 1366057"/>
                <a:gd name="connsiteX12" fmla="*/ 74815 w 1338350"/>
                <a:gd name="connsiteY12" fmla="*/ 515389 h 1366057"/>
                <a:gd name="connsiteX13" fmla="*/ 8313 w 1338350"/>
                <a:gd name="connsiteY13" fmla="*/ 365760 h 1366057"/>
                <a:gd name="connsiteX0" fmla="*/ 8313 w 1338350"/>
                <a:gd name="connsiteY0" fmla="*/ 365760 h 1353357"/>
                <a:gd name="connsiteX1" fmla="*/ 74815 w 1338350"/>
                <a:gd name="connsiteY1" fmla="*/ 365760 h 1353357"/>
                <a:gd name="connsiteX2" fmla="*/ 457201 w 1338350"/>
                <a:gd name="connsiteY2" fmla="*/ 322810 h 1353357"/>
                <a:gd name="connsiteX3" fmla="*/ 856212 w 1338350"/>
                <a:gd name="connsiteY3" fmla="*/ 0 h 1353357"/>
                <a:gd name="connsiteX4" fmla="*/ 1072343 w 1338350"/>
                <a:gd name="connsiteY4" fmla="*/ 498763 h 1353357"/>
                <a:gd name="connsiteX5" fmla="*/ 1238597 w 1338350"/>
                <a:gd name="connsiteY5" fmla="*/ 831272 h 1353357"/>
                <a:gd name="connsiteX6" fmla="*/ 1338350 w 1338350"/>
                <a:gd name="connsiteY6" fmla="*/ 1023850 h 1353357"/>
                <a:gd name="connsiteX7" fmla="*/ 907473 w 1338350"/>
                <a:gd name="connsiteY7" fmla="*/ 1239981 h 1353357"/>
                <a:gd name="connsiteX8" fmla="*/ 573579 w 1338350"/>
                <a:gd name="connsiteY8" fmla="*/ 1270461 h 1353357"/>
                <a:gd name="connsiteX9" fmla="*/ 390699 w 1338350"/>
                <a:gd name="connsiteY9" fmla="*/ 1313410 h 1353357"/>
                <a:gd name="connsiteX10" fmla="*/ 390699 w 1338350"/>
                <a:gd name="connsiteY10" fmla="*/ 1030778 h 1353357"/>
                <a:gd name="connsiteX11" fmla="*/ 241070 w 1338350"/>
                <a:gd name="connsiteY11" fmla="*/ 748145 h 1353357"/>
                <a:gd name="connsiteX12" fmla="*/ 74815 w 1338350"/>
                <a:gd name="connsiteY12" fmla="*/ 515389 h 1353357"/>
                <a:gd name="connsiteX13" fmla="*/ 8313 w 1338350"/>
                <a:gd name="connsiteY13" fmla="*/ 365760 h 1353357"/>
                <a:gd name="connsiteX0" fmla="*/ 8313 w 1338350"/>
                <a:gd name="connsiteY0" fmla="*/ 365760 h 1306483"/>
                <a:gd name="connsiteX1" fmla="*/ 74815 w 1338350"/>
                <a:gd name="connsiteY1" fmla="*/ 365760 h 1306483"/>
                <a:gd name="connsiteX2" fmla="*/ 457201 w 1338350"/>
                <a:gd name="connsiteY2" fmla="*/ 322810 h 1306483"/>
                <a:gd name="connsiteX3" fmla="*/ 856212 w 1338350"/>
                <a:gd name="connsiteY3" fmla="*/ 0 h 1306483"/>
                <a:gd name="connsiteX4" fmla="*/ 1072343 w 1338350"/>
                <a:gd name="connsiteY4" fmla="*/ 498763 h 1306483"/>
                <a:gd name="connsiteX5" fmla="*/ 1238597 w 1338350"/>
                <a:gd name="connsiteY5" fmla="*/ 831272 h 1306483"/>
                <a:gd name="connsiteX6" fmla="*/ 1338350 w 1338350"/>
                <a:gd name="connsiteY6" fmla="*/ 1023850 h 1306483"/>
                <a:gd name="connsiteX7" fmla="*/ 907473 w 1338350"/>
                <a:gd name="connsiteY7" fmla="*/ 1239981 h 1306483"/>
                <a:gd name="connsiteX8" fmla="*/ 573579 w 1338350"/>
                <a:gd name="connsiteY8" fmla="*/ 1270461 h 1306483"/>
                <a:gd name="connsiteX9" fmla="*/ 390699 w 1338350"/>
                <a:gd name="connsiteY9" fmla="*/ 1237210 h 1306483"/>
                <a:gd name="connsiteX10" fmla="*/ 390699 w 1338350"/>
                <a:gd name="connsiteY10" fmla="*/ 1030778 h 1306483"/>
                <a:gd name="connsiteX11" fmla="*/ 241070 w 1338350"/>
                <a:gd name="connsiteY11" fmla="*/ 748145 h 1306483"/>
                <a:gd name="connsiteX12" fmla="*/ 74815 w 1338350"/>
                <a:gd name="connsiteY12" fmla="*/ 515389 h 1306483"/>
                <a:gd name="connsiteX13" fmla="*/ 8313 w 1338350"/>
                <a:gd name="connsiteY13" fmla="*/ 365760 h 130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350" h="1306483">
                  <a:moveTo>
                    <a:pt x="8313" y="365760"/>
                  </a:moveTo>
                  <a:cubicBezTo>
                    <a:pt x="8313" y="340822"/>
                    <a:pt x="0" y="372918"/>
                    <a:pt x="74815" y="365760"/>
                  </a:cubicBezTo>
                  <a:cubicBezTo>
                    <a:pt x="149630" y="358602"/>
                    <a:pt x="147272" y="329179"/>
                    <a:pt x="457201" y="322810"/>
                  </a:cubicBezTo>
                  <a:cubicBezTo>
                    <a:pt x="587434" y="261850"/>
                    <a:pt x="725255" y="126487"/>
                    <a:pt x="856212" y="0"/>
                  </a:cubicBezTo>
                  <a:cubicBezTo>
                    <a:pt x="958736" y="29325"/>
                    <a:pt x="1008612" y="360218"/>
                    <a:pt x="1072343" y="498763"/>
                  </a:cubicBezTo>
                  <a:cubicBezTo>
                    <a:pt x="1136074" y="637308"/>
                    <a:pt x="1194263" y="743758"/>
                    <a:pt x="1238597" y="831272"/>
                  </a:cubicBezTo>
                  <a:cubicBezTo>
                    <a:pt x="1282931" y="918786"/>
                    <a:pt x="1266158" y="906828"/>
                    <a:pt x="1338350" y="1023850"/>
                  </a:cubicBezTo>
                  <a:cubicBezTo>
                    <a:pt x="1283163" y="1091968"/>
                    <a:pt x="1083839" y="1216697"/>
                    <a:pt x="907473" y="1239981"/>
                  </a:cubicBezTo>
                  <a:cubicBezTo>
                    <a:pt x="780011" y="1306483"/>
                    <a:pt x="659708" y="1270923"/>
                    <a:pt x="573579" y="1270461"/>
                  </a:cubicBezTo>
                  <a:cubicBezTo>
                    <a:pt x="487450" y="1269999"/>
                    <a:pt x="421179" y="1277157"/>
                    <a:pt x="390699" y="1237210"/>
                  </a:cubicBezTo>
                  <a:cubicBezTo>
                    <a:pt x="360219" y="1197263"/>
                    <a:pt x="415637" y="1112289"/>
                    <a:pt x="390699" y="1030778"/>
                  </a:cubicBezTo>
                  <a:cubicBezTo>
                    <a:pt x="365761" y="949267"/>
                    <a:pt x="293717" y="834043"/>
                    <a:pt x="241070" y="748145"/>
                  </a:cubicBezTo>
                  <a:cubicBezTo>
                    <a:pt x="188423" y="662247"/>
                    <a:pt x="113608" y="579120"/>
                    <a:pt x="74815" y="515389"/>
                  </a:cubicBezTo>
                  <a:cubicBezTo>
                    <a:pt x="36022" y="451658"/>
                    <a:pt x="8313" y="390698"/>
                    <a:pt x="8313" y="365760"/>
                  </a:cubicBezTo>
                  <a:close/>
                </a:path>
              </a:pathLst>
            </a:custGeom>
            <a:solidFill>
              <a:schemeClr val="bg2">
                <a:lumMod val="50000"/>
              </a:scheme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Rectangle 56"/>
            <p:cNvSpPr/>
            <p:nvPr/>
          </p:nvSpPr>
          <p:spPr>
            <a:xfrm>
              <a:off x="5105400" y="5486400"/>
              <a:ext cx="1745991" cy="523220"/>
            </a:xfrm>
            <a:prstGeom prst="rect">
              <a:avLst/>
            </a:prstGeom>
          </p:spPr>
          <p:txBody>
            <a:bodyPr wrap="none">
              <a:spAutoFit/>
            </a:bodyPr>
            <a:lstStyle/>
            <a:p>
              <a:pPr algn="ctr"/>
              <a:r>
                <a:rPr lang="en-US" sz="2800" b="1" dirty="0" smtClean="0"/>
                <a:t>SEMINOLE</a:t>
              </a:r>
              <a:endParaRPr lang="en-US" sz="2800" b="1" dirty="0"/>
            </a:p>
          </p:txBody>
        </p:sp>
      </p:grpSp>
      <p:grpSp>
        <p:nvGrpSpPr>
          <p:cNvPr id="44" name="Group 43"/>
          <p:cNvGrpSpPr/>
          <p:nvPr/>
        </p:nvGrpSpPr>
        <p:grpSpPr>
          <a:xfrm>
            <a:off x="3276600" y="4724400"/>
            <a:ext cx="3733800" cy="2133600"/>
            <a:chOff x="3276600" y="4724400"/>
            <a:chExt cx="3733800" cy="2133600"/>
          </a:xfrm>
        </p:grpSpPr>
        <p:sp>
          <p:nvSpPr>
            <p:cNvPr id="42" name="Rectangle 41"/>
            <p:cNvSpPr/>
            <p:nvPr/>
          </p:nvSpPr>
          <p:spPr>
            <a:xfrm>
              <a:off x="3276600" y="4724400"/>
              <a:ext cx="3733800" cy="21336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p:nvPr/>
          </p:nvCxnSpPr>
          <p:spPr>
            <a:xfrm rot="5400000">
              <a:off x="4458494" y="6438106"/>
              <a:ext cx="838200" cy="1588"/>
            </a:xfrm>
            <a:prstGeom prst="straightConnector1">
              <a:avLst/>
            </a:prstGeom>
            <a:ln w="1016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withEffect">
                                  <p:stCondLst>
                                    <p:cond delay="0"/>
                                  </p:stCondLst>
                                  <p:childTnLst>
                                    <p:anim calcmode="lin" valueType="num">
                                      <p:cBhvr>
                                        <p:cTn id="6" dur="1000"/>
                                        <p:tgtEl>
                                          <p:spTgt spid="27"/>
                                        </p:tgtEl>
                                        <p:attrNameLst>
                                          <p:attrName>ppt_w</p:attrName>
                                        </p:attrNameLst>
                                      </p:cBhvr>
                                      <p:tavLst>
                                        <p:tav tm="0">
                                          <p:val>
                                            <p:strVal val="ppt_w"/>
                                          </p:val>
                                        </p:tav>
                                        <p:tav tm="100000">
                                          <p:val>
                                            <p:fltVal val="0"/>
                                          </p:val>
                                        </p:tav>
                                      </p:tavLst>
                                    </p:anim>
                                    <p:anim calcmode="lin" valueType="num">
                                      <p:cBhvr>
                                        <p:cTn id="7" dur="1000"/>
                                        <p:tgtEl>
                                          <p:spTgt spid="27"/>
                                        </p:tgtEl>
                                        <p:attrNameLst>
                                          <p:attrName>ppt_h</p:attrName>
                                        </p:attrNameLst>
                                      </p:cBhvr>
                                      <p:tavLst>
                                        <p:tav tm="0">
                                          <p:val>
                                            <p:strVal val="ppt_h"/>
                                          </p:val>
                                        </p:tav>
                                        <p:tav tm="100000">
                                          <p:val>
                                            <p:fltVal val="0"/>
                                          </p:val>
                                        </p:tav>
                                      </p:tavLst>
                                    </p:anim>
                                    <p:animEffect transition="out" filter="fade">
                                      <p:cBhvr>
                                        <p:cTn id="8" dur="1000"/>
                                        <p:tgtEl>
                                          <p:spTgt spid="27"/>
                                        </p:tgtEl>
                                      </p:cBhvr>
                                    </p:animEffect>
                                    <p:set>
                                      <p:cBhvr>
                                        <p:cTn id="9" dur="1" fill="hold">
                                          <p:stCondLst>
                                            <p:cond delay="999"/>
                                          </p:stCondLst>
                                        </p:cTn>
                                        <p:tgtEl>
                                          <p:spTgt spid="27"/>
                                        </p:tgtEl>
                                        <p:attrNameLst>
                                          <p:attrName>style.visibility</p:attrName>
                                        </p:attrNameLst>
                                      </p:cBhvr>
                                      <p:to>
                                        <p:strVal val="hidden"/>
                                      </p:to>
                                    </p:set>
                                  </p:childTnLst>
                                </p:cTn>
                              </p:par>
                              <p:par>
                                <p:cTn id="10" presetID="35" presetClass="path" presetSubtype="0" accel="50000" decel="50000" fill="hold" nodeType="withEffect">
                                  <p:stCondLst>
                                    <p:cond delay="0"/>
                                  </p:stCondLst>
                                  <p:childTnLst>
                                    <p:animMotion origin="layout" path="M 2.77778E-7 1.48148E-6 L -0.21649 0.06134 " pathEditMode="relative" rAng="0" ptsTypes="AA">
                                      <p:cBhvr>
                                        <p:cTn id="11" dur="1000" fill="hold"/>
                                        <p:tgtEl>
                                          <p:spTgt spid="27"/>
                                        </p:tgtEl>
                                        <p:attrNameLst>
                                          <p:attrName>ppt_x</p:attrName>
                                          <p:attrName>ppt_y</p:attrName>
                                        </p:attrNameLst>
                                      </p:cBhvr>
                                      <p:rCtr x="-108" y="31"/>
                                    </p:animMotion>
                                  </p:childTnLst>
                                </p:cTn>
                              </p:par>
                              <p:par>
                                <p:cTn id="12" presetID="10" presetClass="entr" presetSubtype="0" fill="hold" grpId="0" nodeType="withEffect">
                                  <p:stCondLst>
                                    <p:cond delay="50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childTnLst>
                                </p:cTn>
                              </p:par>
                              <p:par>
                                <p:cTn id="15" presetID="10" presetClass="entr" presetSubtype="0" fill="hold"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childTnLst>
                                </p:cTn>
                              </p:par>
                              <p:par>
                                <p:cTn id="18" presetID="10" presetClass="entr" presetSubtype="0" fill="hold" nodeType="withEffect">
                                  <p:stCondLst>
                                    <p:cond delay="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9"/>
                                        </p:tgtEl>
                                      </p:cBhvr>
                                    </p:animEffect>
                                    <p:set>
                                      <p:cBhvr>
                                        <p:cTn id="25" dur="1" fill="hold">
                                          <p:stCondLst>
                                            <p:cond delay="999"/>
                                          </p:stCondLst>
                                        </p:cTn>
                                        <p:tgtEl>
                                          <p:spTgt spid="9"/>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00"/>
                                        <p:tgtEl>
                                          <p:spTgt spid="54"/>
                                        </p:tgtEl>
                                      </p:cBhvr>
                                    </p:animEffect>
                                    <p:set>
                                      <p:cBhvr>
                                        <p:cTn id="28" dur="1" fill="hold">
                                          <p:stCondLst>
                                            <p:cond delay="999"/>
                                          </p:stCondLst>
                                        </p:cTn>
                                        <p:tgtEl>
                                          <p:spTgt spid="54"/>
                                        </p:tgtEl>
                                        <p:attrNameLst>
                                          <p:attrName>style.visibility</p:attrName>
                                        </p:attrNameLst>
                                      </p:cBhvr>
                                      <p:to>
                                        <p:strVal val="hidden"/>
                                      </p:to>
                                    </p:se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10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up)">
                                      <p:cBhvr>
                                        <p:cTn id="37"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4"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p:cNvGrpSpPr/>
          <p:nvPr/>
        </p:nvGrpSpPr>
        <p:grpSpPr>
          <a:xfrm>
            <a:off x="533400" y="774809"/>
            <a:ext cx="7927848" cy="6134566"/>
            <a:chOff x="533400" y="774809"/>
            <a:chExt cx="7927848" cy="6134566"/>
          </a:xfrm>
        </p:grpSpPr>
        <p:grpSp>
          <p:nvGrpSpPr>
            <p:cNvPr id="59" name="Group 58"/>
            <p:cNvGrpSpPr/>
            <p:nvPr/>
          </p:nvGrpSpPr>
          <p:grpSpPr>
            <a:xfrm>
              <a:off x="533400" y="774809"/>
              <a:ext cx="7927848" cy="6134566"/>
              <a:chOff x="533400" y="774809"/>
              <a:chExt cx="7927848" cy="6134566"/>
            </a:xfrm>
          </p:grpSpPr>
          <p:grpSp>
            <p:nvGrpSpPr>
              <p:cNvPr id="7" name="Group 25"/>
              <p:cNvGrpSpPr/>
              <p:nvPr/>
            </p:nvGrpSpPr>
            <p:grpSpPr>
              <a:xfrm>
                <a:off x="533400" y="774809"/>
                <a:ext cx="7927848" cy="6134566"/>
                <a:chOff x="533400" y="774809"/>
                <a:chExt cx="7927848" cy="6134566"/>
              </a:xfrm>
            </p:grpSpPr>
            <p:grpSp>
              <p:nvGrpSpPr>
                <p:cNvPr id="8" name="Group 41"/>
                <p:cNvGrpSpPr/>
                <p:nvPr/>
              </p:nvGrpSpPr>
              <p:grpSpPr>
                <a:xfrm>
                  <a:off x="533400" y="774809"/>
                  <a:ext cx="7927848" cy="6134566"/>
                  <a:chOff x="533400" y="774809"/>
                  <a:chExt cx="7927848" cy="6134566"/>
                </a:xfrm>
              </p:grpSpPr>
              <p:grpSp>
                <p:nvGrpSpPr>
                  <p:cNvPr id="9" name="Group 41"/>
                  <p:cNvGrpSpPr>
                    <a:grpSpLocks noChangeAspect="1"/>
                  </p:cNvGrpSpPr>
                  <p:nvPr/>
                </p:nvGrpSpPr>
                <p:grpSpPr>
                  <a:xfrm>
                    <a:off x="533400" y="774809"/>
                    <a:ext cx="7927848" cy="6083192"/>
                    <a:chOff x="0" y="1244905"/>
                    <a:chExt cx="7315200" cy="5613095"/>
                  </a:xfrm>
                </p:grpSpPr>
                <p:pic>
                  <p:nvPicPr>
                    <p:cNvPr id="21" name="Picture 20"/>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22" name="Rectangle 21"/>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sp>
                <p:nvSpPr>
                  <p:cNvPr id="24" name="Freeform 23"/>
                  <p:cNvSpPr/>
                  <p:nvPr/>
                </p:nvSpPr>
                <p:spPr>
                  <a:xfrm>
                    <a:off x="3687711" y="2438400"/>
                    <a:ext cx="1348232" cy="967822"/>
                  </a:xfrm>
                  <a:custGeom>
                    <a:avLst/>
                    <a:gdLst>
                      <a:gd name="connsiteX0" fmla="*/ 1430694 w 2684106"/>
                      <a:gd name="connsiteY0" fmla="*/ 192832 h 1926772"/>
                      <a:gd name="connsiteX1" fmla="*/ 1654628 w 2684106"/>
                      <a:gd name="connsiteY1" fmla="*/ 314130 h 1926772"/>
                      <a:gd name="connsiteX2" fmla="*/ 1747934 w 2684106"/>
                      <a:gd name="connsiteY2" fmla="*/ 360783 h 1926772"/>
                      <a:gd name="connsiteX3" fmla="*/ 1934547 w 2684106"/>
                      <a:gd name="connsiteY3" fmla="*/ 258147 h 1926772"/>
                      <a:gd name="connsiteX4" fmla="*/ 2093167 w 2684106"/>
                      <a:gd name="connsiteY4" fmla="*/ 267477 h 1926772"/>
                      <a:gd name="connsiteX5" fmla="*/ 2121159 w 2684106"/>
                      <a:gd name="connsiteY5" fmla="*/ 146179 h 1926772"/>
                      <a:gd name="connsiteX6" fmla="*/ 2233126 w 2684106"/>
                      <a:gd name="connsiteY6" fmla="*/ 6220 h 1926772"/>
                      <a:gd name="connsiteX7" fmla="*/ 2279779 w 2684106"/>
                      <a:gd name="connsiteY7" fmla="*/ 108857 h 1926772"/>
                      <a:gd name="connsiteX8" fmla="*/ 2587690 w 2684106"/>
                      <a:gd name="connsiteY8" fmla="*/ 164840 h 1926772"/>
                      <a:gd name="connsiteX9" fmla="*/ 2606351 w 2684106"/>
                      <a:gd name="connsiteY9" fmla="*/ 295469 h 1926772"/>
                      <a:gd name="connsiteX10" fmla="*/ 2597020 w 2684106"/>
                      <a:gd name="connsiteY10" fmla="*/ 463420 h 1926772"/>
                      <a:gd name="connsiteX11" fmla="*/ 2680996 w 2684106"/>
                      <a:gd name="connsiteY11" fmla="*/ 556726 h 1926772"/>
                      <a:gd name="connsiteX12" fmla="*/ 2578359 w 2684106"/>
                      <a:gd name="connsiteY12" fmla="*/ 622040 h 1926772"/>
                      <a:gd name="connsiteX13" fmla="*/ 2541037 w 2684106"/>
                      <a:gd name="connsiteY13" fmla="*/ 836645 h 1926772"/>
                      <a:gd name="connsiteX14" fmla="*/ 2419739 w 2684106"/>
                      <a:gd name="connsiteY14" fmla="*/ 808653 h 1926772"/>
                      <a:gd name="connsiteX15" fmla="*/ 2354424 w 2684106"/>
                      <a:gd name="connsiteY15" fmla="*/ 976604 h 1926772"/>
                      <a:gd name="connsiteX16" fmla="*/ 2382416 w 2684106"/>
                      <a:gd name="connsiteY16" fmla="*/ 1107232 h 1926772"/>
                      <a:gd name="connsiteX17" fmla="*/ 2279779 w 2684106"/>
                      <a:gd name="connsiteY17" fmla="*/ 1144555 h 1926772"/>
                      <a:gd name="connsiteX18" fmla="*/ 2317102 w 2684106"/>
                      <a:gd name="connsiteY18" fmla="*/ 1284514 h 1926772"/>
                      <a:gd name="connsiteX19" fmla="*/ 2354424 w 2684106"/>
                      <a:gd name="connsiteY19" fmla="*/ 1452465 h 1926772"/>
                      <a:gd name="connsiteX20" fmla="*/ 2233126 w 2684106"/>
                      <a:gd name="connsiteY20" fmla="*/ 1536440 h 1926772"/>
                      <a:gd name="connsiteX21" fmla="*/ 2167812 w 2684106"/>
                      <a:gd name="connsiteY21" fmla="*/ 1704392 h 1926772"/>
                      <a:gd name="connsiteX22" fmla="*/ 1990530 w 2684106"/>
                      <a:gd name="connsiteY22" fmla="*/ 1723053 h 1926772"/>
                      <a:gd name="connsiteX23" fmla="*/ 1878563 w 2684106"/>
                      <a:gd name="connsiteY23" fmla="*/ 1704392 h 1926772"/>
                      <a:gd name="connsiteX24" fmla="*/ 1859902 w 2684106"/>
                      <a:gd name="connsiteY24" fmla="*/ 1741714 h 1926772"/>
                      <a:gd name="connsiteX25" fmla="*/ 1822579 w 2684106"/>
                      <a:gd name="connsiteY25" fmla="*/ 1769706 h 1926772"/>
                      <a:gd name="connsiteX26" fmla="*/ 1579983 w 2684106"/>
                      <a:gd name="connsiteY26" fmla="*/ 1844351 h 1926772"/>
                      <a:gd name="connsiteX27" fmla="*/ 1533330 w 2684106"/>
                      <a:gd name="connsiteY27" fmla="*/ 1918996 h 1926772"/>
                      <a:gd name="connsiteX28" fmla="*/ 1421363 w 2684106"/>
                      <a:gd name="connsiteY28" fmla="*/ 1797698 h 1926772"/>
                      <a:gd name="connsiteX29" fmla="*/ 1356049 w 2684106"/>
                      <a:gd name="connsiteY29" fmla="*/ 1788367 h 1926772"/>
                      <a:gd name="connsiteX30" fmla="*/ 1178767 w 2684106"/>
                      <a:gd name="connsiteY30" fmla="*/ 1807028 h 1926772"/>
                      <a:gd name="connsiteX31" fmla="*/ 1020147 w 2684106"/>
                      <a:gd name="connsiteY31" fmla="*/ 1853681 h 1926772"/>
                      <a:gd name="connsiteX32" fmla="*/ 908179 w 2684106"/>
                      <a:gd name="connsiteY32" fmla="*/ 1825689 h 1926772"/>
                      <a:gd name="connsiteX33" fmla="*/ 674914 w 2684106"/>
                      <a:gd name="connsiteY33" fmla="*/ 1741714 h 1926772"/>
                      <a:gd name="connsiteX34" fmla="*/ 497632 w 2684106"/>
                      <a:gd name="connsiteY34" fmla="*/ 1723053 h 1926772"/>
                      <a:gd name="connsiteX35" fmla="*/ 422988 w 2684106"/>
                      <a:gd name="connsiteY35" fmla="*/ 1620416 h 1926772"/>
                      <a:gd name="connsiteX36" fmla="*/ 394996 w 2684106"/>
                      <a:gd name="connsiteY36" fmla="*/ 1461796 h 1926772"/>
                      <a:gd name="connsiteX37" fmla="*/ 217714 w 2684106"/>
                      <a:gd name="connsiteY37" fmla="*/ 1443134 h 1926772"/>
                      <a:gd name="connsiteX38" fmla="*/ 143069 w 2684106"/>
                      <a:gd name="connsiteY38" fmla="*/ 1573763 h 1926772"/>
                      <a:gd name="connsiteX39" fmla="*/ 68424 w 2684106"/>
                      <a:gd name="connsiteY39" fmla="*/ 1536440 h 1926772"/>
                      <a:gd name="connsiteX40" fmla="*/ 124408 w 2684106"/>
                      <a:gd name="connsiteY40" fmla="*/ 1443134 h 1926772"/>
                      <a:gd name="connsiteX41" fmla="*/ 115077 w 2684106"/>
                      <a:gd name="connsiteY41" fmla="*/ 1396481 h 1926772"/>
                      <a:gd name="connsiteX42" fmla="*/ 3110 w 2684106"/>
                      <a:gd name="connsiteY42" fmla="*/ 1377820 h 1926772"/>
                      <a:gd name="connsiteX43" fmla="*/ 96416 w 2684106"/>
                      <a:gd name="connsiteY43" fmla="*/ 1135224 h 1926772"/>
                      <a:gd name="connsiteX44" fmla="*/ 208383 w 2684106"/>
                      <a:gd name="connsiteY44" fmla="*/ 1228530 h 1926772"/>
                      <a:gd name="connsiteX45" fmla="*/ 348343 w 2684106"/>
                      <a:gd name="connsiteY45" fmla="*/ 1331167 h 1926772"/>
                      <a:gd name="connsiteX46" fmla="*/ 385665 w 2684106"/>
                      <a:gd name="connsiteY46" fmla="*/ 1181877 h 1926772"/>
                      <a:gd name="connsiteX47" fmla="*/ 422988 w 2684106"/>
                      <a:gd name="connsiteY47" fmla="*/ 1181877 h 1926772"/>
                      <a:gd name="connsiteX48" fmla="*/ 581608 w 2684106"/>
                      <a:gd name="connsiteY48" fmla="*/ 1004596 h 1926772"/>
                      <a:gd name="connsiteX49" fmla="*/ 684245 w 2684106"/>
                      <a:gd name="connsiteY49" fmla="*/ 827314 h 1926772"/>
                      <a:gd name="connsiteX50" fmla="*/ 758890 w 2684106"/>
                      <a:gd name="connsiteY50" fmla="*/ 724677 h 1926772"/>
                      <a:gd name="connsiteX51" fmla="*/ 814873 w 2684106"/>
                      <a:gd name="connsiteY51" fmla="*/ 566057 h 1926772"/>
                      <a:gd name="connsiteX52" fmla="*/ 908179 w 2684106"/>
                      <a:gd name="connsiteY52" fmla="*/ 678024 h 1926772"/>
                      <a:gd name="connsiteX53" fmla="*/ 954832 w 2684106"/>
                      <a:gd name="connsiteY53" fmla="*/ 538065 h 1926772"/>
                      <a:gd name="connsiteX54" fmla="*/ 1020147 w 2684106"/>
                      <a:gd name="connsiteY54" fmla="*/ 575387 h 1926772"/>
                      <a:gd name="connsiteX55" fmla="*/ 1057469 w 2684106"/>
                      <a:gd name="connsiteY55" fmla="*/ 519404 h 1926772"/>
                      <a:gd name="connsiteX56" fmla="*/ 1104122 w 2684106"/>
                      <a:gd name="connsiteY56" fmla="*/ 603379 h 1926772"/>
                      <a:gd name="connsiteX57" fmla="*/ 1216090 w 2684106"/>
                      <a:gd name="connsiteY57" fmla="*/ 500743 h 1926772"/>
                      <a:gd name="connsiteX58" fmla="*/ 1346718 w 2684106"/>
                      <a:gd name="connsiteY58" fmla="*/ 407436 h 1926772"/>
                      <a:gd name="connsiteX59" fmla="*/ 1402702 w 2684106"/>
                      <a:gd name="connsiteY59" fmla="*/ 239485 h 1926772"/>
                      <a:gd name="connsiteX60" fmla="*/ 1430694 w 2684106"/>
                      <a:gd name="connsiteY60" fmla="*/ 192832 h 192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84106" h="1926772">
                        <a:moveTo>
                          <a:pt x="1430694" y="192832"/>
                        </a:moveTo>
                        <a:cubicBezTo>
                          <a:pt x="1472682" y="205273"/>
                          <a:pt x="1601755" y="286138"/>
                          <a:pt x="1654628" y="314130"/>
                        </a:cubicBezTo>
                        <a:cubicBezTo>
                          <a:pt x="1707501" y="342122"/>
                          <a:pt x="1701281" y="370113"/>
                          <a:pt x="1747934" y="360783"/>
                        </a:cubicBezTo>
                        <a:cubicBezTo>
                          <a:pt x="1794587" y="351453"/>
                          <a:pt x="1877008" y="273698"/>
                          <a:pt x="1934547" y="258147"/>
                        </a:cubicBezTo>
                        <a:cubicBezTo>
                          <a:pt x="1992086" y="242596"/>
                          <a:pt x="2062065" y="286138"/>
                          <a:pt x="2093167" y="267477"/>
                        </a:cubicBezTo>
                        <a:cubicBezTo>
                          <a:pt x="2124269" y="248816"/>
                          <a:pt x="2097833" y="189722"/>
                          <a:pt x="2121159" y="146179"/>
                        </a:cubicBezTo>
                        <a:cubicBezTo>
                          <a:pt x="2144485" y="102636"/>
                          <a:pt x="2206690" y="12440"/>
                          <a:pt x="2233126" y="6220"/>
                        </a:cubicBezTo>
                        <a:cubicBezTo>
                          <a:pt x="2259562" y="0"/>
                          <a:pt x="2220685" y="82420"/>
                          <a:pt x="2279779" y="108857"/>
                        </a:cubicBezTo>
                        <a:cubicBezTo>
                          <a:pt x="2338873" y="135294"/>
                          <a:pt x="2533261" y="133738"/>
                          <a:pt x="2587690" y="164840"/>
                        </a:cubicBezTo>
                        <a:cubicBezTo>
                          <a:pt x="2642119" y="195942"/>
                          <a:pt x="2604796" y="245706"/>
                          <a:pt x="2606351" y="295469"/>
                        </a:cubicBezTo>
                        <a:cubicBezTo>
                          <a:pt x="2607906" y="345232"/>
                          <a:pt x="2584579" y="419877"/>
                          <a:pt x="2597020" y="463420"/>
                        </a:cubicBezTo>
                        <a:cubicBezTo>
                          <a:pt x="2609461" y="506963"/>
                          <a:pt x="2684106" y="530289"/>
                          <a:pt x="2680996" y="556726"/>
                        </a:cubicBezTo>
                        <a:cubicBezTo>
                          <a:pt x="2677886" y="583163"/>
                          <a:pt x="2601685" y="575387"/>
                          <a:pt x="2578359" y="622040"/>
                        </a:cubicBezTo>
                        <a:cubicBezTo>
                          <a:pt x="2555033" y="668693"/>
                          <a:pt x="2567474" y="805543"/>
                          <a:pt x="2541037" y="836645"/>
                        </a:cubicBezTo>
                        <a:cubicBezTo>
                          <a:pt x="2514600" y="867747"/>
                          <a:pt x="2450841" y="785327"/>
                          <a:pt x="2419739" y="808653"/>
                        </a:cubicBezTo>
                        <a:cubicBezTo>
                          <a:pt x="2388637" y="831979"/>
                          <a:pt x="2360645" y="926841"/>
                          <a:pt x="2354424" y="976604"/>
                        </a:cubicBezTo>
                        <a:cubicBezTo>
                          <a:pt x="2348204" y="1026367"/>
                          <a:pt x="2394857" y="1079240"/>
                          <a:pt x="2382416" y="1107232"/>
                        </a:cubicBezTo>
                        <a:cubicBezTo>
                          <a:pt x="2369975" y="1135224"/>
                          <a:pt x="2290665" y="1115008"/>
                          <a:pt x="2279779" y="1144555"/>
                        </a:cubicBezTo>
                        <a:cubicBezTo>
                          <a:pt x="2268893" y="1174102"/>
                          <a:pt x="2304661" y="1233196"/>
                          <a:pt x="2317102" y="1284514"/>
                        </a:cubicBezTo>
                        <a:cubicBezTo>
                          <a:pt x="2329543" y="1335832"/>
                          <a:pt x="2368420" y="1410477"/>
                          <a:pt x="2354424" y="1452465"/>
                        </a:cubicBezTo>
                        <a:cubicBezTo>
                          <a:pt x="2340428" y="1494453"/>
                          <a:pt x="2264228" y="1494452"/>
                          <a:pt x="2233126" y="1536440"/>
                        </a:cubicBezTo>
                        <a:cubicBezTo>
                          <a:pt x="2202024" y="1578428"/>
                          <a:pt x="2208245" y="1673290"/>
                          <a:pt x="2167812" y="1704392"/>
                        </a:cubicBezTo>
                        <a:cubicBezTo>
                          <a:pt x="2127379" y="1735494"/>
                          <a:pt x="2038738" y="1723053"/>
                          <a:pt x="1990530" y="1723053"/>
                        </a:cubicBezTo>
                        <a:cubicBezTo>
                          <a:pt x="1942322" y="1723053"/>
                          <a:pt x="1900334" y="1701282"/>
                          <a:pt x="1878563" y="1704392"/>
                        </a:cubicBezTo>
                        <a:cubicBezTo>
                          <a:pt x="1856792" y="1707502"/>
                          <a:pt x="1869233" y="1730828"/>
                          <a:pt x="1859902" y="1741714"/>
                        </a:cubicBezTo>
                        <a:cubicBezTo>
                          <a:pt x="1850571" y="1752600"/>
                          <a:pt x="1869232" y="1752600"/>
                          <a:pt x="1822579" y="1769706"/>
                        </a:cubicBezTo>
                        <a:cubicBezTo>
                          <a:pt x="1775926" y="1786812"/>
                          <a:pt x="1628191" y="1819469"/>
                          <a:pt x="1579983" y="1844351"/>
                        </a:cubicBezTo>
                        <a:cubicBezTo>
                          <a:pt x="1531775" y="1869233"/>
                          <a:pt x="1559767" y="1926772"/>
                          <a:pt x="1533330" y="1918996"/>
                        </a:cubicBezTo>
                        <a:cubicBezTo>
                          <a:pt x="1506893" y="1911221"/>
                          <a:pt x="1450910" y="1819469"/>
                          <a:pt x="1421363" y="1797698"/>
                        </a:cubicBezTo>
                        <a:cubicBezTo>
                          <a:pt x="1391816" y="1775927"/>
                          <a:pt x="1396482" y="1786812"/>
                          <a:pt x="1356049" y="1788367"/>
                        </a:cubicBezTo>
                        <a:cubicBezTo>
                          <a:pt x="1315616" y="1789922"/>
                          <a:pt x="1234751" y="1796142"/>
                          <a:pt x="1178767" y="1807028"/>
                        </a:cubicBezTo>
                        <a:cubicBezTo>
                          <a:pt x="1122783" y="1817914"/>
                          <a:pt x="1065245" y="1850571"/>
                          <a:pt x="1020147" y="1853681"/>
                        </a:cubicBezTo>
                        <a:cubicBezTo>
                          <a:pt x="975049" y="1856791"/>
                          <a:pt x="965718" y="1844350"/>
                          <a:pt x="908179" y="1825689"/>
                        </a:cubicBezTo>
                        <a:cubicBezTo>
                          <a:pt x="850640" y="1807028"/>
                          <a:pt x="743338" y="1758820"/>
                          <a:pt x="674914" y="1741714"/>
                        </a:cubicBezTo>
                        <a:cubicBezTo>
                          <a:pt x="606490" y="1724608"/>
                          <a:pt x="539620" y="1743269"/>
                          <a:pt x="497632" y="1723053"/>
                        </a:cubicBezTo>
                        <a:cubicBezTo>
                          <a:pt x="455644" y="1702837"/>
                          <a:pt x="440094" y="1663959"/>
                          <a:pt x="422988" y="1620416"/>
                        </a:cubicBezTo>
                        <a:cubicBezTo>
                          <a:pt x="405882" y="1576873"/>
                          <a:pt x="429208" y="1491343"/>
                          <a:pt x="394996" y="1461796"/>
                        </a:cubicBezTo>
                        <a:cubicBezTo>
                          <a:pt x="360784" y="1432249"/>
                          <a:pt x="259702" y="1424473"/>
                          <a:pt x="217714" y="1443134"/>
                        </a:cubicBezTo>
                        <a:cubicBezTo>
                          <a:pt x="175726" y="1461795"/>
                          <a:pt x="167951" y="1558212"/>
                          <a:pt x="143069" y="1573763"/>
                        </a:cubicBezTo>
                        <a:cubicBezTo>
                          <a:pt x="118187" y="1589314"/>
                          <a:pt x="71534" y="1558211"/>
                          <a:pt x="68424" y="1536440"/>
                        </a:cubicBezTo>
                        <a:cubicBezTo>
                          <a:pt x="65314" y="1514669"/>
                          <a:pt x="116633" y="1466461"/>
                          <a:pt x="124408" y="1443134"/>
                        </a:cubicBezTo>
                        <a:cubicBezTo>
                          <a:pt x="132184" y="1419808"/>
                          <a:pt x="135293" y="1407367"/>
                          <a:pt x="115077" y="1396481"/>
                        </a:cubicBezTo>
                        <a:cubicBezTo>
                          <a:pt x="94861" y="1385595"/>
                          <a:pt x="6220" y="1421363"/>
                          <a:pt x="3110" y="1377820"/>
                        </a:cubicBezTo>
                        <a:cubicBezTo>
                          <a:pt x="0" y="1334277"/>
                          <a:pt x="62204" y="1160106"/>
                          <a:pt x="96416" y="1135224"/>
                        </a:cubicBezTo>
                        <a:cubicBezTo>
                          <a:pt x="130628" y="1110342"/>
                          <a:pt x="166395" y="1195873"/>
                          <a:pt x="208383" y="1228530"/>
                        </a:cubicBezTo>
                        <a:cubicBezTo>
                          <a:pt x="250371" y="1261187"/>
                          <a:pt x="318796" y="1338942"/>
                          <a:pt x="348343" y="1331167"/>
                        </a:cubicBezTo>
                        <a:cubicBezTo>
                          <a:pt x="377890" y="1323392"/>
                          <a:pt x="373224" y="1206759"/>
                          <a:pt x="385665" y="1181877"/>
                        </a:cubicBezTo>
                        <a:cubicBezTo>
                          <a:pt x="398106" y="1156995"/>
                          <a:pt x="390331" y="1211424"/>
                          <a:pt x="422988" y="1181877"/>
                        </a:cubicBezTo>
                        <a:cubicBezTo>
                          <a:pt x="455645" y="1152330"/>
                          <a:pt x="538065" y="1063690"/>
                          <a:pt x="581608" y="1004596"/>
                        </a:cubicBezTo>
                        <a:cubicBezTo>
                          <a:pt x="625151" y="945502"/>
                          <a:pt x="654698" y="873967"/>
                          <a:pt x="684245" y="827314"/>
                        </a:cubicBezTo>
                        <a:cubicBezTo>
                          <a:pt x="713792" y="780661"/>
                          <a:pt x="737119" y="768220"/>
                          <a:pt x="758890" y="724677"/>
                        </a:cubicBezTo>
                        <a:cubicBezTo>
                          <a:pt x="780661" y="681134"/>
                          <a:pt x="789992" y="573832"/>
                          <a:pt x="814873" y="566057"/>
                        </a:cubicBezTo>
                        <a:cubicBezTo>
                          <a:pt x="839754" y="558282"/>
                          <a:pt x="884853" y="682689"/>
                          <a:pt x="908179" y="678024"/>
                        </a:cubicBezTo>
                        <a:cubicBezTo>
                          <a:pt x="931505" y="673359"/>
                          <a:pt x="936171" y="555171"/>
                          <a:pt x="954832" y="538065"/>
                        </a:cubicBezTo>
                        <a:cubicBezTo>
                          <a:pt x="973493" y="520959"/>
                          <a:pt x="1003041" y="578497"/>
                          <a:pt x="1020147" y="575387"/>
                        </a:cubicBezTo>
                        <a:cubicBezTo>
                          <a:pt x="1037253" y="572277"/>
                          <a:pt x="1043473" y="514739"/>
                          <a:pt x="1057469" y="519404"/>
                        </a:cubicBezTo>
                        <a:cubicBezTo>
                          <a:pt x="1071465" y="524069"/>
                          <a:pt x="1077685" y="606489"/>
                          <a:pt x="1104122" y="603379"/>
                        </a:cubicBezTo>
                        <a:cubicBezTo>
                          <a:pt x="1130559" y="600269"/>
                          <a:pt x="1175657" y="533400"/>
                          <a:pt x="1216090" y="500743"/>
                        </a:cubicBezTo>
                        <a:cubicBezTo>
                          <a:pt x="1256523" y="468086"/>
                          <a:pt x="1315616" y="450979"/>
                          <a:pt x="1346718" y="407436"/>
                        </a:cubicBezTo>
                        <a:cubicBezTo>
                          <a:pt x="1377820" y="363893"/>
                          <a:pt x="1391816" y="276807"/>
                          <a:pt x="1402702" y="239485"/>
                        </a:cubicBezTo>
                        <a:cubicBezTo>
                          <a:pt x="1413588" y="202163"/>
                          <a:pt x="1388706" y="180391"/>
                          <a:pt x="1430694" y="192832"/>
                        </a:cubicBezTo>
                        <a:close/>
                      </a:path>
                    </a:pathLst>
                  </a:custGeom>
                  <a:solidFill>
                    <a:srgbClr val="DC690A"/>
                  </a:solidFill>
                  <a:ln w="38100">
                    <a:solidFill>
                      <a:schemeClr val="accent6">
                        <a:lumMod val="50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a:spLocks noChangeAspect="1"/>
                  </p:cNvSpPr>
                  <p:nvPr/>
                </p:nvSpPr>
                <p:spPr>
                  <a:xfrm>
                    <a:off x="3733800" y="3352800"/>
                    <a:ext cx="812869" cy="1371600"/>
                  </a:xfrm>
                  <a:custGeom>
                    <a:avLst/>
                    <a:gdLst>
                      <a:gd name="connsiteX0" fmla="*/ 749300 w 1104900"/>
                      <a:gd name="connsiteY0" fmla="*/ 121920 h 1864360"/>
                      <a:gd name="connsiteX1" fmla="*/ 474980 w 1104900"/>
                      <a:gd name="connsiteY1" fmla="*/ 0 h 1864360"/>
                      <a:gd name="connsiteX2" fmla="*/ 292100 w 1104900"/>
                      <a:gd name="connsiteY2" fmla="*/ 121920 h 1864360"/>
                      <a:gd name="connsiteX3" fmla="*/ 322580 w 1104900"/>
                      <a:gd name="connsiteY3" fmla="*/ 182880 h 1864360"/>
                      <a:gd name="connsiteX4" fmla="*/ 261620 w 1104900"/>
                      <a:gd name="connsiteY4" fmla="*/ 335280 h 1864360"/>
                      <a:gd name="connsiteX5" fmla="*/ 124460 w 1104900"/>
                      <a:gd name="connsiteY5" fmla="*/ 487680 h 1864360"/>
                      <a:gd name="connsiteX6" fmla="*/ 139700 w 1104900"/>
                      <a:gd name="connsiteY6" fmla="*/ 609600 h 1864360"/>
                      <a:gd name="connsiteX7" fmla="*/ 17780 w 1104900"/>
                      <a:gd name="connsiteY7" fmla="*/ 731520 h 1864360"/>
                      <a:gd name="connsiteX8" fmla="*/ 33020 w 1104900"/>
                      <a:gd name="connsiteY8" fmla="*/ 944880 h 1864360"/>
                      <a:gd name="connsiteX9" fmla="*/ 185420 w 1104900"/>
                      <a:gd name="connsiteY9" fmla="*/ 1143000 h 1864360"/>
                      <a:gd name="connsiteX10" fmla="*/ 185420 w 1104900"/>
                      <a:gd name="connsiteY10" fmla="*/ 1310640 h 1864360"/>
                      <a:gd name="connsiteX11" fmla="*/ 353060 w 1104900"/>
                      <a:gd name="connsiteY11" fmla="*/ 1402080 h 1864360"/>
                      <a:gd name="connsiteX12" fmla="*/ 429260 w 1104900"/>
                      <a:gd name="connsiteY12" fmla="*/ 1356360 h 1864360"/>
                      <a:gd name="connsiteX13" fmla="*/ 993140 w 1104900"/>
                      <a:gd name="connsiteY13" fmla="*/ 1813560 h 1864360"/>
                      <a:gd name="connsiteX14" fmla="*/ 1038860 w 1104900"/>
                      <a:gd name="connsiteY14" fmla="*/ 1661160 h 1864360"/>
                      <a:gd name="connsiteX15" fmla="*/ 1038860 w 1104900"/>
                      <a:gd name="connsiteY15" fmla="*/ 1539240 h 1864360"/>
                      <a:gd name="connsiteX16" fmla="*/ 1099820 w 1104900"/>
                      <a:gd name="connsiteY16" fmla="*/ 1341120 h 1864360"/>
                      <a:gd name="connsiteX17" fmla="*/ 1069340 w 1104900"/>
                      <a:gd name="connsiteY17" fmla="*/ 1158240 h 1864360"/>
                      <a:gd name="connsiteX18" fmla="*/ 993140 w 1104900"/>
                      <a:gd name="connsiteY18" fmla="*/ 944880 h 1864360"/>
                      <a:gd name="connsiteX19" fmla="*/ 886460 w 1104900"/>
                      <a:gd name="connsiteY19" fmla="*/ 701040 h 1864360"/>
                      <a:gd name="connsiteX20" fmla="*/ 810260 w 1104900"/>
                      <a:gd name="connsiteY20" fmla="*/ 259080 h 1864360"/>
                      <a:gd name="connsiteX21" fmla="*/ 749300 w 1104900"/>
                      <a:gd name="connsiteY21" fmla="*/ 121920 h 18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4900" h="1864360">
                        <a:moveTo>
                          <a:pt x="749300" y="121920"/>
                        </a:moveTo>
                        <a:cubicBezTo>
                          <a:pt x="693420" y="78740"/>
                          <a:pt x="551180" y="0"/>
                          <a:pt x="474980" y="0"/>
                        </a:cubicBezTo>
                        <a:cubicBezTo>
                          <a:pt x="398780" y="0"/>
                          <a:pt x="317500" y="91440"/>
                          <a:pt x="292100" y="121920"/>
                        </a:cubicBezTo>
                        <a:cubicBezTo>
                          <a:pt x="266700" y="152400"/>
                          <a:pt x="327660" y="147320"/>
                          <a:pt x="322580" y="182880"/>
                        </a:cubicBezTo>
                        <a:cubicBezTo>
                          <a:pt x="317500" y="218440"/>
                          <a:pt x="294640" y="284480"/>
                          <a:pt x="261620" y="335280"/>
                        </a:cubicBezTo>
                        <a:cubicBezTo>
                          <a:pt x="228600" y="386080"/>
                          <a:pt x="144780" y="441960"/>
                          <a:pt x="124460" y="487680"/>
                        </a:cubicBezTo>
                        <a:cubicBezTo>
                          <a:pt x="104140" y="533400"/>
                          <a:pt x="157480" y="568960"/>
                          <a:pt x="139700" y="609600"/>
                        </a:cubicBezTo>
                        <a:cubicBezTo>
                          <a:pt x="121920" y="650240"/>
                          <a:pt x="35560" y="675640"/>
                          <a:pt x="17780" y="731520"/>
                        </a:cubicBezTo>
                        <a:cubicBezTo>
                          <a:pt x="0" y="787400"/>
                          <a:pt x="5080" y="876300"/>
                          <a:pt x="33020" y="944880"/>
                        </a:cubicBezTo>
                        <a:cubicBezTo>
                          <a:pt x="60960" y="1013460"/>
                          <a:pt x="160020" y="1082040"/>
                          <a:pt x="185420" y="1143000"/>
                        </a:cubicBezTo>
                        <a:cubicBezTo>
                          <a:pt x="210820" y="1203960"/>
                          <a:pt x="157480" y="1267460"/>
                          <a:pt x="185420" y="1310640"/>
                        </a:cubicBezTo>
                        <a:cubicBezTo>
                          <a:pt x="213360" y="1353820"/>
                          <a:pt x="312420" y="1394460"/>
                          <a:pt x="353060" y="1402080"/>
                        </a:cubicBezTo>
                        <a:cubicBezTo>
                          <a:pt x="393700" y="1409700"/>
                          <a:pt x="322580" y="1287780"/>
                          <a:pt x="429260" y="1356360"/>
                        </a:cubicBezTo>
                        <a:cubicBezTo>
                          <a:pt x="535940" y="1424940"/>
                          <a:pt x="891540" y="1762760"/>
                          <a:pt x="993140" y="1813560"/>
                        </a:cubicBezTo>
                        <a:cubicBezTo>
                          <a:pt x="1094740" y="1864360"/>
                          <a:pt x="1031240" y="1706880"/>
                          <a:pt x="1038860" y="1661160"/>
                        </a:cubicBezTo>
                        <a:cubicBezTo>
                          <a:pt x="1046480" y="1615440"/>
                          <a:pt x="1028700" y="1592580"/>
                          <a:pt x="1038860" y="1539240"/>
                        </a:cubicBezTo>
                        <a:cubicBezTo>
                          <a:pt x="1049020" y="1485900"/>
                          <a:pt x="1094740" y="1404620"/>
                          <a:pt x="1099820" y="1341120"/>
                        </a:cubicBezTo>
                        <a:cubicBezTo>
                          <a:pt x="1104900" y="1277620"/>
                          <a:pt x="1087120" y="1224280"/>
                          <a:pt x="1069340" y="1158240"/>
                        </a:cubicBezTo>
                        <a:cubicBezTo>
                          <a:pt x="1051560" y="1092200"/>
                          <a:pt x="1023620" y="1021080"/>
                          <a:pt x="993140" y="944880"/>
                        </a:cubicBezTo>
                        <a:cubicBezTo>
                          <a:pt x="962660" y="868680"/>
                          <a:pt x="916940" y="815340"/>
                          <a:pt x="886460" y="701040"/>
                        </a:cubicBezTo>
                        <a:cubicBezTo>
                          <a:pt x="855980" y="586740"/>
                          <a:pt x="828040" y="360680"/>
                          <a:pt x="810260" y="259080"/>
                        </a:cubicBezTo>
                        <a:cubicBezTo>
                          <a:pt x="792480" y="157480"/>
                          <a:pt x="805180" y="165100"/>
                          <a:pt x="749300" y="121920"/>
                        </a:cubicBezTo>
                        <a:close/>
                      </a:path>
                    </a:pathLst>
                  </a:custGeom>
                  <a:solidFill>
                    <a:srgbClr val="FF66CC"/>
                  </a:solidFill>
                  <a:ln w="38100">
                    <a:solidFill>
                      <a:schemeClr val="tx1">
                        <a:alpha val="75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reeform 39"/>
                <p:cNvSpPr>
                  <a:spLocks noChangeAspect="1"/>
                </p:cNvSpPr>
                <p:nvPr/>
              </p:nvSpPr>
              <p:spPr>
                <a:xfrm rot="20881973">
                  <a:off x="2111895" y="2916936"/>
                  <a:ext cx="838200" cy="613494"/>
                </a:xfrm>
                <a:custGeom>
                  <a:avLst/>
                  <a:gdLst>
                    <a:gd name="connsiteX0" fmla="*/ 744220 w 3502660"/>
                    <a:gd name="connsiteY0" fmla="*/ 7620 h 2372360"/>
                    <a:gd name="connsiteX1" fmla="*/ 2893060 w 3502660"/>
                    <a:gd name="connsiteY1" fmla="*/ 160020 h 2372360"/>
                    <a:gd name="connsiteX2" fmla="*/ 3014980 w 3502660"/>
                    <a:gd name="connsiteY2" fmla="*/ 175260 h 2372360"/>
                    <a:gd name="connsiteX3" fmla="*/ 3304540 w 3502660"/>
                    <a:gd name="connsiteY3" fmla="*/ 373380 h 2372360"/>
                    <a:gd name="connsiteX4" fmla="*/ 3472180 w 3502660"/>
                    <a:gd name="connsiteY4" fmla="*/ 464820 h 2372360"/>
                    <a:gd name="connsiteX5" fmla="*/ 3487420 w 3502660"/>
                    <a:gd name="connsiteY5" fmla="*/ 678180 h 2372360"/>
                    <a:gd name="connsiteX6" fmla="*/ 3456940 w 3502660"/>
                    <a:gd name="connsiteY6" fmla="*/ 769620 h 2372360"/>
                    <a:gd name="connsiteX7" fmla="*/ 3456940 w 3502660"/>
                    <a:gd name="connsiteY7" fmla="*/ 1013460 h 2372360"/>
                    <a:gd name="connsiteX8" fmla="*/ 3380740 w 3502660"/>
                    <a:gd name="connsiteY8" fmla="*/ 1318260 h 2372360"/>
                    <a:gd name="connsiteX9" fmla="*/ 3197860 w 3502660"/>
                    <a:gd name="connsiteY9" fmla="*/ 1668780 h 2372360"/>
                    <a:gd name="connsiteX10" fmla="*/ 2969260 w 3502660"/>
                    <a:gd name="connsiteY10" fmla="*/ 1775460 h 2372360"/>
                    <a:gd name="connsiteX11" fmla="*/ 2771140 w 3502660"/>
                    <a:gd name="connsiteY11" fmla="*/ 1851660 h 2372360"/>
                    <a:gd name="connsiteX12" fmla="*/ 2710180 w 3502660"/>
                    <a:gd name="connsiteY12" fmla="*/ 2232660 h 2372360"/>
                    <a:gd name="connsiteX13" fmla="*/ 2603500 w 3502660"/>
                    <a:gd name="connsiteY13" fmla="*/ 2354580 h 2372360"/>
                    <a:gd name="connsiteX14" fmla="*/ 2588260 w 3502660"/>
                    <a:gd name="connsiteY14" fmla="*/ 2339340 h 2372360"/>
                    <a:gd name="connsiteX15" fmla="*/ 2435860 w 3502660"/>
                    <a:gd name="connsiteY15" fmla="*/ 2354580 h 2372360"/>
                    <a:gd name="connsiteX16" fmla="*/ 2207260 w 3502660"/>
                    <a:gd name="connsiteY16" fmla="*/ 2293620 h 2372360"/>
                    <a:gd name="connsiteX17" fmla="*/ 2100580 w 3502660"/>
                    <a:gd name="connsiteY17" fmla="*/ 2171700 h 2372360"/>
                    <a:gd name="connsiteX18" fmla="*/ 1932940 w 3502660"/>
                    <a:gd name="connsiteY18" fmla="*/ 2141220 h 2372360"/>
                    <a:gd name="connsiteX19" fmla="*/ 271780 w 3502660"/>
                    <a:gd name="connsiteY19" fmla="*/ 800100 h 2372360"/>
                    <a:gd name="connsiteX20" fmla="*/ 302260 w 3502660"/>
                    <a:gd name="connsiteY20" fmla="*/ 449580 h 2372360"/>
                    <a:gd name="connsiteX21" fmla="*/ 393700 w 3502660"/>
                    <a:gd name="connsiteY21" fmla="*/ 403860 h 2372360"/>
                    <a:gd name="connsiteX22" fmla="*/ 485140 w 3502660"/>
                    <a:gd name="connsiteY22" fmla="*/ 297180 h 2372360"/>
                    <a:gd name="connsiteX23" fmla="*/ 607060 w 3502660"/>
                    <a:gd name="connsiteY23" fmla="*/ 114300 h 2372360"/>
                    <a:gd name="connsiteX24" fmla="*/ 744220 w 3502660"/>
                    <a:gd name="connsiteY24" fmla="*/ 7620 h 2372360"/>
                    <a:gd name="connsiteX0" fmla="*/ 472440 w 3230880"/>
                    <a:gd name="connsiteY0" fmla="*/ 7620 h 2372360"/>
                    <a:gd name="connsiteX1" fmla="*/ 2621280 w 3230880"/>
                    <a:gd name="connsiteY1" fmla="*/ 160020 h 2372360"/>
                    <a:gd name="connsiteX2" fmla="*/ 2743200 w 3230880"/>
                    <a:gd name="connsiteY2" fmla="*/ 175260 h 2372360"/>
                    <a:gd name="connsiteX3" fmla="*/ 3032760 w 3230880"/>
                    <a:gd name="connsiteY3" fmla="*/ 373380 h 2372360"/>
                    <a:gd name="connsiteX4" fmla="*/ 3200400 w 3230880"/>
                    <a:gd name="connsiteY4" fmla="*/ 464820 h 2372360"/>
                    <a:gd name="connsiteX5" fmla="*/ 3215640 w 3230880"/>
                    <a:gd name="connsiteY5" fmla="*/ 678180 h 2372360"/>
                    <a:gd name="connsiteX6" fmla="*/ 3185160 w 3230880"/>
                    <a:gd name="connsiteY6" fmla="*/ 769620 h 2372360"/>
                    <a:gd name="connsiteX7" fmla="*/ 3185160 w 3230880"/>
                    <a:gd name="connsiteY7" fmla="*/ 1013460 h 2372360"/>
                    <a:gd name="connsiteX8" fmla="*/ 3108960 w 3230880"/>
                    <a:gd name="connsiteY8" fmla="*/ 1318260 h 2372360"/>
                    <a:gd name="connsiteX9" fmla="*/ 2926080 w 3230880"/>
                    <a:gd name="connsiteY9" fmla="*/ 1668780 h 2372360"/>
                    <a:gd name="connsiteX10" fmla="*/ 2697480 w 3230880"/>
                    <a:gd name="connsiteY10" fmla="*/ 1775460 h 2372360"/>
                    <a:gd name="connsiteX11" fmla="*/ 2499360 w 3230880"/>
                    <a:gd name="connsiteY11" fmla="*/ 1851660 h 2372360"/>
                    <a:gd name="connsiteX12" fmla="*/ 2438400 w 3230880"/>
                    <a:gd name="connsiteY12" fmla="*/ 2232660 h 2372360"/>
                    <a:gd name="connsiteX13" fmla="*/ 2331720 w 3230880"/>
                    <a:gd name="connsiteY13" fmla="*/ 2354580 h 2372360"/>
                    <a:gd name="connsiteX14" fmla="*/ 2316480 w 3230880"/>
                    <a:gd name="connsiteY14" fmla="*/ 2339340 h 2372360"/>
                    <a:gd name="connsiteX15" fmla="*/ 2164080 w 3230880"/>
                    <a:gd name="connsiteY15" fmla="*/ 2354580 h 2372360"/>
                    <a:gd name="connsiteX16" fmla="*/ 1935480 w 3230880"/>
                    <a:gd name="connsiteY16" fmla="*/ 2293620 h 2372360"/>
                    <a:gd name="connsiteX17" fmla="*/ 1828800 w 3230880"/>
                    <a:gd name="connsiteY17" fmla="*/ 2171700 h 2372360"/>
                    <a:gd name="connsiteX18" fmla="*/ 1661160 w 3230880"/>
                    <a:gd name="connsiteY18" fmla="*/ 2141220 h 2372360"/>
                    <a:gd name="connsiteX19" fmla="*/ 0 w 3230880"/>
                    <a:gd name="connsiteY19" fmla="*/ 800100 h 2372360"/>
                    <a:gd name="connsiteX20" fmla="*/ 30480 w 3230880"/>
                    <a:gd name="connsiteY20" fmla="*/ 449580 h 2372360"/>
                    <a:gd name="connsiteX21" fmla="*/ 121920 w 3230880"/>
                    <a:gd name="connsiteY21" fmla="*/ 403860 h 2372360"/>
                    <a:gd name="connsiteX22" fmla="*/ 213360 w 3230880"/>
                    <a:gd name="connsiteY22" fmla="*/ 297180 h 2372360"/>
                    <a:gd name="connsiteX23" fmla="*/ 335280 w 3230880"/>
                    <a:gd name="connsiteY23" fmla="*/ 114300 h 2372360"/>
                    <a:gd name="connsiteX24" fmla="*/ 472440 w 3230880"/>
                    <a:gd name="connsiteY24" fmla="*/ 7620 h 2372360"/>
                    <a:gd name="connsiteX0" fmla="*/ 472440 w 3230880"/>
                    <a:gd name="connsiteY0" fmla="*/ 0 h 2364740"/>
                    <a:gd name="connsiteX1" fmla="*/ 2621280 w 3230880"/>
                    <a:gd name="connsiteY1" fmla="*/ 152400 h 2364740"/>
                    <a:gd name="connsiteX2" fmla="*/ 2743200 w 3230880"/>
                    <a:gd name="connsiteY2" fmla="*/ 167640 h 2364740"/>
                    <a:gd name="connsiteX3" fmla="*/ 3032760 w 3230880"/>
                    <a:gd name="connsiteY3" fmla="*/ 365760 h 2364740"/>
                    <a:gd name="connsiteX4" fmla="*/ 3200400 w 3230880"/>
                    <a:gd name="connsiteY4" fmla="*/ 457200 h 2364740"/>
                    <a:gd name="connsiteX5" fmla="*/ 3215640 w 3230880"/>
                    <a:gd name="connsiteY5" fmla="*/ 670560 h 2364740"/>
                    <a:gd name="connsiteX6" fmla="*/ 3185160 w 3230880"/>
                    <a:gd name="connsiteY6" fmla="*/ 762000 h 2364740"/>
                    <a:gd name="connsiteX7" fmla="*/ 3185160 w 3230880"/>
                    <a:gd name="connsiteY7" fmla="*/ 1005840 h 2364740"/>
                    <a:gd name="connsiteX8" fmla="*/ 3108960 w 3230880"/>
                    <a:gd name="connsiteY8" fmla="*/ 1310640 h 2364740"/>
                    <a:gd name="connsiteX9" fmla="*/ 2926080 w 3230880"/>
                    <a:gd name="connsiteY9" fmla="*/ 1661160 h 2364740"/>
                    <a:gd name="connsiteX10" fmla="*/ 2697480 w 3230880"/>
                    <a:gd name="connsiteY10" fmla="*/ 1767840 h 2364740"/>
                    <a:gd name="connsiteX11" fmla="*/ 2499360 w 3230880"/>
                    <a:gd name="connsiteY11" fmla="*/ 1844040 h 2364740"/>
                    <a:gd name="connsiteX12" fmla="*/ 2438400 w 3230880"/>
                    <a:gd name="connsiteY12" fmla="*/ 2225040 h 2364740"/>
                    <a:gd name="connsiteX13" fmla="*/ 2331720 w 3230880"/>
                    <a:gd name="connsiteY13" fmla="*/ 2346960 h 2364740"/>
                    <a:gd name="connsiteX14" fmla="*/ 2316480 w 3230880"/>
                    <a:gd name="connsiteY14" fmla="*/ 2331720 h 2364740"/>
                    <a:gd name="connsiteX15" fmla="*/ 2164080 w 3230880"/>
                    <a:gd name="connsiteY15" fmla="*/ 2346960 h 2364740"/>
                    <a:gd name="connsiteX16" fmla="*/ 1935480 w 3230880"/>
                    <a:gd name="connsiteY16" fmla="*/ 2286000 h 2364740"/>
                    <a:gd name="connsiteX17" fmla="*/ 1828800 w 3230880"/>
                    <a:gd name="connsiteY17" fmla="*/ 2164080 h 2364740"/>
                    <a:gd name="connsiteX18" fmla="*/ 1661160 w 3230880"/>
                    <a:gd name="connsiteY18" fmla="*/ 2133600 h 2364740"/>
                    <a:gd name="connsiteX19" fmla="*/ 0 w 3230880"/>
                    <a:gd name="connsiteY19" fmla="*/ 792480 h 2364740"/>
                    <a:gd name="connsiteX20" fmla="*/ 30480 w 3230880"/>
                    <a:gd name="connsiteY20" fmla="*/ 441960 h 2364740"/>
                    <a:gd name="connsiteX21" fmla="*/ 121920 w 3230880"/>
                    <a:gd name="connsiteY21" fmla="*/ 396240 h 2364740"/>
                    <a:gd name="connsiteX22" fmla="*/ 213360 w 3230880"/>
                    <a:gd name="connsiteY22" fmla="*/ 289560 h 2364740"/>
                    <a:gd name="connsiteX23" fmla="*/ 335280 w 3230880"/>
                    <a:gd name="connsiteY23" fmla="*/ 106680 h 2364740"/>
                    <a:gd name="connsiteX24" fmla="*/ 472440 w 3230880"/>
                    <a:gd name="connsiteY24" fmla="*/ 0 h 236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30880" h="2364740">
                      <a:moveTo>
                        <a:pt x="472440" y="0"/>
                      </a:moveTo>
                      <a:cubicBezTo>
                        <a:pt x="853440" y="7620"/>
                        <a:pt x="2242820" y="124460"/>
                        <a:pt x="2621280" y="152400"/>
                      </a:cubicBezTo>
                      <a:cubicBezTo>
                        <a:pt x="2999740" y="180340"/>
                        <a:pt x="2674620" y="132080"/>
                        <a:pt x="2743200" y="167640"/>
                      </a:cubicBezTo>
                      <a:cubicBezTo>
                        <a:pt x="2811780" y="203200"/>
                        <a:pt x="2956560" y="317500"/>
                        <a:pt x="3032760" y="365760"/>
                      </a:cubicBezTo>
                      <a:cubicBezTo>
                        <a:pt x="3108960" y="414020"/>
                        <a:pt x="3169920" y="406400"/>
                        <a:pt x="3200400" y="457200"/>
                      </a:cubicBezTo>
                      <a:cubicBezTo>
                        <a:pt x="3230880" y="508000"/>
                        <a:pt x="3218180" y="619760"/>
                        <a:pt x="3215640" y="670560"/>
                      </a:cubicBezTo>
                      <a:cubicBezTo>
                        <a:pt x="3213100" y="721360"/>
                        <a:pt x="3190240" y="706120"/>
                        <a:pt x="3185160" y="762000"/>
                      </a:cubicBezTo>
                      <a:cubicBezTo>
                        <a:pt x="3180080" y="817880"/>
                        <a:pt x="3197860" y="914400"/>
                        <a:pt x="3185160" y="1005840"/>
                      </a:cubicBezTo>
                      <a:cubicBezTo>
                        <a:pt x="3172460" y="1097280"/>
                        <a:pt x="3152140" y="1201420"/>
                        <a:pt x="3108960" y="1310640"/>
                      </a:cubicBezTo>
                      <a:cubicBezTo>
                        <a:pt x="3065780" y="1419860"/>
                        <a:pt x="2994660" y="1584960"/>
                        <a:pt x="2926080" y="1661160"/>
                      </a:cubicBezTo>
                      <a:cubicBezTo>
                        <a:pt x="2857500" y="1737360"/>
                        <a:pt x="2768600" y="1737360"/>
                        <a:pt x="2697480" y="1767840"/>
                      </a:cubicBezTo>
                      <a:cubicBezTo>
                        <a:pt x="2626360" y="1798320"/>
                        <a:pt x="2542540" y="1767840"/>
                        <a:pt x="2499360" y="1844040"/>
                      </a:cubicBezTo>
                      <a:cubicBezTo>
                        <a:pt x="2456180" y="1920240"/>
                        <a:pt x="2466340" y="2141220"/>
                        <a:pt x="2438400" y="2225040"/>
                      </a:cubicBezTo>
                      <a:cubicBezTo>
                        <a:pt x="2410460" y="2308860"/>
                        <a:pt x="2352040" y="2329180"/>
                        <a:pt x="2331720" y="2346960"/>
                      </a:cubicBezTo>
                      <a:cubicBezTo>
                        <a:pt x="2311400" y="2364740"/>
                        <a:pt x="2344420" y="2331720"/>
                        <a:pt x="2316480" y="2331720"/>
                      </a:cubicBezTo>
                      <a:cubicBezTo>
                        <a:pt x="2288540" y="2331720"/>
                        <a:pt x="2227580" y="2354580"/>
                        <a:pt x="2164080" y="2346960"/>
                      </a:cubicBezTo>
                      <a:cubicBezTo>
                        <a:pt x="2100580" y="2339340"/>
                        <a:pt x="1991360" y="2316480"/>
                        <a:pt x="1935480" y="2286000"/>
                      </a:cubicBezTo>
                      <a:cubicBezTo>
                        <a:pt x="1879600" y="2255520"/>
                        <a:pt x="1874520" y="2189480"/>
                        <a:pt x="1828800" y="2164080"/>
                      </a:cubicBezTo>
                      <a:cubicBezTo>
                        <a:pt x="1783080" y="2138680"/>
                        <a:pt x="1965960" y="2362200"/>
                        <a:pt x="1661160" y="2133600"/>
                      </a:cubicBezTo>
                      <a:cubicBezTo>
                        <a:pt x="1356360" y="1905000"/>
                        <a:pt x="271780" y="1074420"/>
                        <a:pt x="0" y="792480"/>
                      </a:cubicBezTo>
                      <a:cubicBezTo>
                        <a:pt x="154940" y="419100"/>
                        <a:pt x="10160" y="508000"/>
                        <a:pt x="30480" y="441960"/>
                      </a:cubicBezTo>
                      <a:cubicBezTo>
                        <a:pt x="50800" y="375920"/>
                        <a:pt x="91440" y="421640"/>
                        <a:pt x="121920" y="396240"/>
                      </a:cubicBezTo>
                      <a:cubicBezTo>
                        <a:pt x="152400" y="370840"/>
                        <a:pt x="177800" y="337820"/>
                        <a:pt x="213360" y="289560"/>
                      </a:cubicBezTo>
                      <a:cubicBezTo>
                        <a:pt x="248920" y="241300"/>
                        <a:pt x="294640" y="154940"/>
                        <a:pt x="335280" y="106680"/>
                      </a:cubicBezTo>
                      <a:cubicBezTo>
                        <a:pt x="375920" y="58420"/>
                        <a:pt x="152400" y="297180"/>
                        <a:pt x="472440" y="0"/>
                      </a:cubicBezTo>
                      <a:close/>
                    </a:path>
                  </a:pathLst>
                </a:custGeom>
                <a:solidFill>
                  <a:schemeClr val="accent1"/>
                </a:solidFill>
                <a:ln w="63500">
                  <a:solidFill>
                    <a:srgbClr val="002060"/>
                  </a:solidFill>
                </a:ln>
                <a:effectLst>
                  <a:outerShdw dist="50800" dir="90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Freeform 24"/>
              <p:cNvSpPr>
                <a:spLocks noChangeAspect="1"/>
              </p:cNvSpPr>
              <p:nvPr/>
            </p:nvSpPr>
            <p:spPr>
              <a:xfrm rot="20654541">
                <a:off x="1984902" y="3080426"/>
                <a:ext cx="1058093" cy="1296054"/>
              </a:xfrm>
              <a:custGeom>
                <a:avLst/>
                <a:gdLst>
                  <a:gd name="connsiteX0" fmla="*/ 746760 w 3693160"/>
                  <a:gd name="connsiteY0" fmla="*/ 330200 h 5140960"/>
                  <a:gd name="connsiteX1" fmla="*/ 2712720 w 3693160"/>
                  <a:gd name="connsiteY1" fmla="*/ 2280920 h 5140960"/>
                  <a:gd name="connsiteX2" fmla="*/ 3032760 w 3693160"/>
                  <a:gd name="connsiteY2" fmla="*/ 2296160 h 5140960"/>
                  <a:gd name="connsiteX3" fmla="*/ 3017520 w 3693160"/>
                  <a:gd name="connsiteY3" fmla="*/ 2463800 h 5140960"/>
                  <a:gd name="connsiteX4" fmla="*/ 3139440 w 3693160"/>
                  <a:gd name="connsiteY4" fmla="*/ 2570480 h 5140960"/>
                  <a:gd name="connsiteX5" fmla="*/ 3154680 w 3693160"/>
                  <a:gd name="connsiteY5" fmla="*/ 2768600 h 5140960"/>
                  <a:gd name="connsiteX6" fmla="*/ 3215640 w 3693160"/>
                  <a:gd name="connsiteY6" fmla="*/ 2860040 h 5140960"/>
                  <a:gd name="connsiteX7" fmla="*/ 3307080 w 3693160"/>
                  <a:gd name="connsiteY7" fmla="*/ 2921000 h 5140960"/>
                  <a:gd name="connsiteX8" fmla="*/ 3322320 w 3693160"/>
                  <a:gd name="connsiteY8" fmla="*/ 3042920 h 5140960"/>
                  <a:gd name="connsiteX9" fmla="*/ 3307080 w 3693160"/>
                  <a:gd name="connsiteY9" fmla="*/ 3225800 h 5140960"/>
                  <a:gd name="connsiteX10" fmla="*/ 3398520 w 3693160"/>
                  <a:gd name="connsiteY10" fmla="*/ 3317240 h 5140960"/>
                  <a:gd name="connsiteX11" fmla="*/ 3413760 w 3693160"/>
                  <a:gd name="connsiteY11" fmla="*/ 3423920 h 5140960"/>
                  <a:gd name="connsiteX12" fmla="*/ 3444240 w 3693160"/>
                  <a:gd name="connsiteY12" fmla="*/ 3500120 h 5140960"/>
                  <a:gd name="connsiteX13" fmla="*/ 3535680 w 3693160"/>
                  <a:gd name="connsiteY13" fmla="*/ 3561080 h 5140960"/>
                  <a:gd name="connsiteX14" fmla="*/ 3672840 w 3693160"/>
                  <a:gd name="connsiteY14" fmla="*/ 3545840 h 5140960"/>
                  <a:gd name="connsiteX15" fmla="*/ 3657600 w 3693160"/>
                  <a:gd name="connsiteY15" fmla="*/ 3728720 h 5140960"/>
                  <a:gd name="connsiteX16" fmla="*/ 3566160 w 3693160"/>
                  <a:gd name="connsiteY16" fmla="*/ 3820160 h 5140960"/>
                  <a:gd name="connsiteX17" fmla="*/ 3581400 w 3693160"/>
                  <a:gd name="connsiteY17" fmla="*/ 3972560 h 5140960"/>
                  <a:gd name="connsiteX18" fmla="*/ 3566160 w 3693160"/>
                  <a:gd name="connsiteY18" fmla="*/ 4064000 h 5140960"/>
                  <a:gd name="connsiteX19" fmla="*/ 3520440 w 3693160"/>
                  <a:gd name="connsiteY19" fmla="*/ 4277360 h 5140960"/>
                  <a:gd name="connsiteX20" fmla="*/ 3215640 w 3693160"/>
                  <a:gd name="connsiteY20" fmla="*/ 4490720 h 5140960"/>
                  <a:gd name="connsiteX21" fmla="*/ 2209800 w 3693160"/>
                  <a:gd name="connsiteY21" fmla="*/ 4749800 h 5140960"/>
                  <a:gd name="connsiteX22" fmla="*/ 1798320 w 3693160"/>
                  <a:gd name="connsiteY22" fmla="*/ 4749800 h 5140960"/>
                  <a:gd name="connsiteX23" fmla="*/ 1234440 w 3693160"/>
                  <a:gd name="connsiteY23" fmla="*/ 2402840 h 5140960"/>
                  <a:gd name="connsiteX24" fmla="*/ 1082040 w 3693160"/>
                  <a:gd name="connsiteY24" fmla="*/ 2418080 h 5140960"/>
                  <a:gd name="connsiteX25" fmla="*/ 1051560 w 3693160"/>
                  <a:gd name="connsiteY25" fmla="*/ 2387600 h 5140960"/>
                  <a:gd name="connsiteX26" fmla="*/ 960120 w 3693160"/>
                  <a:gd name="connsiteY26" fmla="*/ 2479040 h 5140960"/>
                  <a:gd name="connsiteX27" fmla="*/ 807720 w 3693160"/>
                  <a:gd name="connsiteY27" fmla="*/ 2341880 h 5140960"/>
                  <a:gd name="connsiteX28" fmla="*/ 121920 w 3693160"/>
                  <a:gd name="connsiteY28" fmla="*/ 1564640 h 5140960"/>
                  <a:gd name="connsiteX29" fmla="*/ 76200 w 3693160"/>
                  <a:gd name="connsiteY29" fmla="*/ 1320800 h 5140960"/>
                  <a:gd name="connsiteX30" fmla="*/ 30480 w 3693160"/>
                  <a:gd name="connsiteY30" fmla="*/ 1229360 h 5140960"/>
                  <a:gd name="connsiteX31" fmla="*/ 106680 w 3693160"/>
                  <a:gd name="connsiteY31" fmla="*/ 1198880 h 5140960"/>
                  <a:gd name="connsiteX32" fmla="*/ 167640 w 3693160"/>
                  <a:gd name="connsiteY32" fmla="*/ 1076960 h 5140960"/>
                  <a:gd name="connsiteX33" fmla="*/ 259080 w 3693160"/>
                  <a:gd name="connsiteY33" fmla="*/ 985520 h 5140960"/>
                  <a:gd name="connsiteX34" fmla="*/ 289560 w 3693160"/>
                  <a:gd name="connsiteY34" fmla="*/ 1031240 h 5140960"/>
                  <a:gd name="connsiteX35" fmla="*/ 411480 w 3693160"/>
                  <a:gd name="connsiteY35" fmla="*/ 985520 h 5140960"/>
                  <a:gd name="connsiteX36" fmla="*/ 411480 w 3693160"/>
                  <a:gd name="connsiteY36" fmla="*/ 802640 h 5140960"/>
                  <a:gd name="connsiteX37" fmla="*/ 426720 w 3693160"/>
                  <a:gd name="connsiteY37" fmla="*/ 650240 h 5140960"/>
                  <a:gd name="connsiteX38" fmla="*/ 487680 w 3693160"/>
                  <a:gd name="connsiteY38" fmla="*/ 497840 h 5140960"/>
                  <a:gd name="connsiteX39" fmla="*/ 563880 w 3693160"/>
                  <a:gd name="connsiteY39" fmla="*/ 299720 h 5140960"/>
                  <a:gd name="connsiteX40" fmla="*/ 701040 w 3693160"/>
                  <a:gd name="connsiteY40" fmla="*/ 299720 h 5140960"/>
                  <a:gd name="connsiteX41" fmla="*/ 746760 w 3693160"/>
                  <a:gd name="connsiteY41" fmla="*/ 330200 h 5140960"/>
                  <a:gd name="connsiteX0" fmla="*/ 746760 w 3693160"/>
                  <a:gd name="connsiteY0" fmla="*/ 330200 h 4792980"/>
                  <a:gd name="connsiteX1" fmla="*/ 2712720 w 3693160"/>
                  <a:gd name="connsiteY1" fmla="*/ 2280920 h 4792980"/>
                  <a:gd name="connsiteX2" fmla="*/ 3032760 w 3693160"/>
                  <a:gd name="connsiteY2" fmla="*/ 2296160 h 4792980"/>
                  <a:gd name="connsiteX3" fmla="*/ 3017520 w 3693160"/>
                  <a:gd name="connsiteY3" fmla="*/ 2463800 h 4792980"/>
                  <a:gd name="connsiteX4" fmla="*/ 3139440 w 3693160"/>
                  <a:gd name="connsiteY4" fmla="*/ 2570480 h 4792980"/>
                  <a:gd name="connsiteX5" fmla="*/ 3154680 w 3693160"/>
                  <a:gd name="connsiteY5" fmla="*/ 2768600 h 4792980"/>
                  <a:gd name="connsiteX6" fmla="*/ 3215640 w 3693160"/>
                  <a:gd name="connsiteY6" fmla="*/ 2860040 h 4792980"/>
                  <a:gd name="connsiteX7" fmla="*/ 3307080 w 3693160"/>
                  <a:gd name="connsiteY7" fmla="*/ 2921000 h 4792980"/>
                  <a:gd name="connsiteX8" fmla="*/ 3322320 w 3693160"/>
                  <a:gd name="connsiteY8" fmla="*/ 3042920 h 4792980"/>
                  <a:gd name="connsiteX9" fmla="*/ 3307080 w 3693160"/>
                  <a:gd name="connsiteY9" fmla="*/ 3225800 h 4792980"/>
                  <a:gd name="connsiteX10" fmla="*/ 3398520 w 3693160"/>
                  <a:gd name="connsiteY10" fmla="*/ 3317240 h 4792980"/>
                  <a:gd name="connsiteX11" fmla="*/ 3413760 w 3693160"/>
                  <a:gd name="connsiteY11" fmla="*/ 3423920 h 4792980"/>
                  <a:gd name="connsiteX12" fmla="*/ 3444240 w 3693160"/>
                  <a:gd name="connsiteY12" fmla="*/ 3500120 h 4792980"/>
                  <a:gd name="connsiteX13" fmla="*/ 3535680 w 3693160"/>
                  <a:gd name="connsiteY13" fmla="*/ 3561080 h 4792980"/>
                  <a:gd name="connsiteX14" fmla="*/ 3672840 w 3693160"/>
                  <a:gd name="connsiteY14" fmla="*/ 3545840 h 4792980"/>
                  <a:gd name="connsiteX15" fmla="*/ 3657600 w 3693160"/>
                  <a:gd name="connsiteY15" fmla="*/ 3728720 h 4792980"/>
                  <a:gd name="connsiteX16" fmla="*/ 3566160 w 3693160"/>
                  <a:gd name="connsiteY16" fmla="*/ 3820160 h 4792980"/>
                  <a:gd name="connsiteX17" fmla="*/ 3581400 w 3693160"/>
                  <a:gd name="connsiteY17" fmla="*/ 3972560 h 4792980"/>
                  <a:gd name="connsiteX18" fmla="*/ 3566160 w 3693160"/>
                  <a:gd name="connsiteY18" fmla="*/ 4064000 h 4792980"/>
                  <a:gd name="connsiteX19" fmla="*/ 3520440 w 3693160"/>
                  <a:gd name="connsiteY19" fmla="*/ 4277360 h 4792980"/>
                  <a:gd name="connsiteX20" fmla="*/ 3215640 w 3693160"/>
                  <a:gd name="connsiteY20" fmla="*/ 4490720 h 4792980"/>
                  <a:gd name="connsiteX21" fmla="*/ 2209800 w 3693160"/>
                  <a:gd name="connsiteY21" fmla="*/ 4749800 h 4792980"/>
                  <a:gd name="connsiteX22" fmla="*/ 1798320 w 3693160"/>
                  <a:gd name="connsiteY22" fmla="*/ 4749800 h 4792980"/>
                  <a:gd name="connsiteX23" fmla="*/ 1234440 w 3693160"/>
                  <a:gd name="connsiteY23" fmla="*/ 2402840 h 4792980"/>
                  <a:gd name="connsiteX24" fmla="*/ 1082040 w 3693160"/>
                  <a:gd name="connsiteY24" fmla="*/ 2418080 h 4792980"/>
                  <a:gd name="connsiteX25" fmla="*/ 1051560 w 3693160"/>
                  <a:gd name="connsiteY25" fmla="*/ 2387600 h 4792980"/>
                  <a:gd name="connsiteX26" fmla="*/ 960120 w 3693160"/>
                  <a:gd name="connsiteY26" fmla="*/ 2479040 h 4792980"/>
                  <a:gd name="connsiteX27" fmla="*/ 807720 w 3693160"/>
                  <a:gd name="connsiteY27" fmla="*/ 2341880 h 4792980"/>
                  <a:gd name="connsiteX28" fmla="*/ 121920 w 3693160"/>
                  <a:gd name="connsiteY28" fmla="*/ 1564640 h 4792980"/>
                  <a:gd name="connsiteX29" fmla="*/ 76200 w 3693160"/>
                  <a:gd name="connsiteY29" fmla="*/ 1320800 h 4792980"/>
                  <a:gd name="connsiteX30" fmla="*/ 30480 w 3693160"/>
                  <a:gd name="connsiteY30" fmla="*/ 1229360 h 4792980"/>
                  <a:gd name="connsiteX31" fmla="*/ 106680 w 3693160"/>
                  <a:gd name="connsiteY31" fmla="*/ 1198880 h 4792980"/>
                  <a:gd name="connsiteX32" fmla="*/ 167640 w 3693160"/>
                  <a:gd name="connsiteY32" fmla="*/ 1076960 h 4792980"/>
                  <a:gd name="connsiteX33" fmla="*/ 259080 w 3693160"/>
                  <a:gd name="connsiteY33" fmla="*/ 985520 h 4792980"/>
                  <a:gd name="connsiteX34" fmla="*/ 289560 w 3693160"/>
                  <a:gd name="connsiteY34" fmla="*/ 1031240 h 4792980"/>
                  <a:gd name="connsiteX35" fmla="*/ 411480 w 3693160"/>
                  <a:gd name="connsiteY35" fmla="*/ 985520 h 4792980"/>
                  <a:gd name="connsiteX36" fmla="*/ 411480 w 3693160"/>
                  <a:gd name="connsiteY36" fmla="*/ 802640 h 4792980"/>
                  <a:gd name="connsiteX37" fmla="*/ 426720 w 3693160"/>
                  <a:gd name="connsiteY37" fmla="*/ 650240 h 4792980"/>
                  <a:gd name="connsiteX38" fmla="*/ 487680 w 3693160"/>
                  <a:gd name="connsiteY38" fmla="*/ 497840 h 4792980"/>
                  <a:gd name="connsiteX39" fmla="*/ 563880 w 3693160"/>
                  <a:gd name="connsiteY39" fmla="*/ 299720 h 4792980"/>
                  <a:gd name="connsiteX40" fmla="*/ 701040 w 3693160"/>
                  <a:gd name="connsiteY40" fmla="*/ 299720 h 4792980"/>
                  <a:gd name="connsiteX41" fmla="*/ 746760 w 3693160"/>
                  <a:gd name="connsiteY41" fmla="*/ 330200 h 4792980"/>
                  <a:gd name="connsiteX0" fmla="*/ 701040 w 3693160"/>
                  <a:gd name="connsiteY0" fmla="*/ 330200 h 4823460"/>
                  <a:gd name="connsiteX1" fmla="*/ 2712720 w 3693160"/>
                  <a:gd name="connsiteY1" fmla="*/ 2311400 h 4823460"/>
                  <a:gd name="connsiteX2" fmla="*/ 3032760 w 3693160"/>
                  <a:gd name="connsiteY2" fmla="*/ 2326640 h 4823460"/>
                  <a:gd name="connsiteX3" fmla="*/ 3017520 w 3693160"/>
                  <a:gd name="connsiteY3" fmla="*/ 2494280 h 4823460"/>
                  <a:gd name="connsiteX4" fmla="*/ 3139440 w 3693160"/>
                  <a:gd name="connsiteY4" fmla="*/ 2600960 h 4823460"/>
                  <a:gd name="connsiteX5" fmla="*/ 3154680 w 3693160"/>
                  <a:gd name="connsiteY5" fmla="*/ 2799080 h 4823460"/>
                  <a:gd name="connsiteX6" fmla="*/ 3215640 w 3693160"/>
                  <a:gd name="connsiteY6" fmla="*/ 2890520 h 4823460"/>
                  <a:gd name="connsiteX7" fmla="*/ 3307080 w 3693160"/>
                  <a:gd name="connsiteY7" fmla="*/ 2951480 h 4823460"/>
                  <a:gd name="connsiteX8" fmla="*/ 3322320 w 3693160"/>
                  <a:gd name="connsiteY8" fmla="*/ 3073400 h 4823460"/>
                  <a:gd name="connsiteX9" fmla="*/ 3307080 w 3693160"/>
                  <a:gd name="connsiteY9" fmla="*/ 3256280 h 4823460"/>
                  <a:gd name="connsiteX10" fmla="*/ 3398520 w 3693160"/>
                  <a:gd name="connsiteY10" fmla="*/ 3347720 h 4823460"/>
                  <a:gd name="connsiteX11" fmla="*/ 3413760 w 3693160"/>
                  <a:gd name="connsiteY11" fmla="*/ 3454400 h 4823460"/>
                  <a:gd name="connsiteX12" fmla="*/ 3444240 w 3693160"/>
                  <a:gd name="connsiteY12" fmla="*/ 3530600 h 4823460"/>
                  <a:gd name="connsiteX13" fmla="*/ 3535680 w 3693160"/>
                  <a:gd name="connsiteY13" fmla="*/ 3591560 h 4823460"/>
                  <a:gd name="connsiteX14" fmla="*/ 3672840 w 3693160"/>
                  <a:gd name="connsiteY14" fmla="*/ 3576320 h 4823460"/>
                  <a:gd name="connsiteX15" fmla="*/ 3657600 w 3693160"/>
                  <a:gd name="connsiteY15" fmla="*/ 3759200 h 4823460"/>
                  <a:gd name="connsiteX16" fmla="*/ 3566160 w 3693160"/>
                  <a:gd name="connsiteY16" fmla="*/ 3850640 h 4823460"/>
                  <a:gd name="connsiteX17" fmla="*/ 3581400 w 3693160"/>
                  <a:gd name="connsiteY17" fmla="*/ 4003040 h 4823460"/>
                  <a:gd name="connsiteX18" fmla="*/ 3566160 w 3693160"/>
                  <a:gd name="connsiteY18" fmla="*/ 4094480 h 4823460"/>
                  <a:gd name="connsiteX19" fmla="*/ 3520440 w 3693160"/>
                  <a:gd name="connsiteY19" fmla="*/ 4307840 h 4823460"/>
                  <a:gd name="connsiteX20" fmla="*/ 3215640 w 3693160"/>
                  <a:gd name="connsiteY20" fmla="*/ 4521200 h 4823460"/>
                  <a:gd name="connsiteX21" fmla="*/ 2209800 w 3693160"/>
                  <a:gd name="connsiteY21" fmla="*/ 4780280 h 4823460"/>
                  <a:gd name="connsiteX22" fmla="*/ 1798320 w 3693160"/>
                  <a:gd name="connsiteY22" fmla="*/ 4780280 h 4823460"/>
                  <a:gd name="connsiteX23" fmla="*/ 1234440 w 3693160"/>
                  <a:gd name="connsiteY23" fmla="*/ 2433320 h 4823460"/>
                  <a:gd name="connsiteX24" fmla="*/ 1082040 w 3693160"/>
                  <a:gd name="connsiteY24" fmla="*/ 2448560 h 4823460"/>
                  <a:gd name="connsiteX25" fmla="*/ 1051560 w 3693160"/>
                  <a:gd name="connsiteY25" fmla="*/ 2418080 h 4823460"/>
                  <a:gd name="connsiteX26" fmla="*/ 960120 w 3693160"/>
                  <a:gd name="connsiteY26" fmla="*/ 2509520 h 4823460"/>
                  <a:gd name="connsiteX27" fmla="*/ 807720 w 3693160"/>
                  <a:gd name="connsiteY27" fmla="*/ 2372360 h 4823460"/>
                  <a:gd name="connsiteX28" fmla="*/ 121920 w 3693160"/>
                  <a:gd name="connsiteY28" fmla="*/ 1595120 h 4823460"/>
                  <a:gd name="connsiteX29" fmla="*/ 76200 w 3693160"/>
                  <a:gd name="connsiteY29" fmla="*/ 1351280 h 4823460"/>
                  <a:gd name="connsiteX30" fmla="*/ 30480 w 3693160"/>
                  <a:gd name="connsiteY30" fmla="*/ 1259840 h 4823460"/>
                  <a:gd name="connsiteX31" fmla="*/ 106680 w 3693160"/>
                  <a:gd name="connsiteY31" fmla="*/ 1229360 h 4823460"/>
                  <a:gd name="connsiteX32" fmla="*/ 167640 w 3693160"/>
                  <a:gd name="connsiteY32" fmla="*/ 1107440 h 4823460"/>
                  <a:gd name="connsiteX33" fmla="*/ 259080 w 3693160"/>
                  <a:gd name="connsiteY33" fmla="*/ 1016000 h 4823460"/>
                  <a:gd name="connsiteX34" fmla="*/ 289560 w 3693160"/>
                  <a:gd name="connsiteY34" fmla="*/ 1061720 h 4823460"/>
                  <a:gd name="connsiteX35" fmla="*/ 411480 w 3693160"/>
                  <a:gd name="connsiteY35" fmla="*/ 1016000 h 4823460"/>
                  <a:gd name="connsiteX36" fmla="*/ 411480 w 3693160"/>
                  <a:gd name="connsiteY36" fmla="*/ 833120 h 4823460"/>
                  <a:gd name="connsiteX37" fmla="*/ 426720 w 3693160"/>
                  <a:gd name="connsiteY37" fmla="*/ 680720 h 4823460"/>
                  <a:gd name="connsiteX38" fmla="*/ 487680 w 3693160"/>
                  <a:gd name="connsiteY38" fmla="*/ 528320 h 4823460"/>
                  <a:gd name="connsiteX39" fmla="*/ 563880 w 3693160"/>
                  <a:gd name="connsiteY39" fmla="*/ 330200 h 4823460"/>
                  <a:gd name="connsiteX40" fmla="*/ 701040 w 3693160"/>
                  <a:gd name="connsiteY40" fmla="*/ 330200 h 482346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21945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21945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19659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1051560 w 3693160"/>
                  <a:gd name="connsiteY25" fmla="*/ 2120900 h 4523740"/>
                  <a:gd name="connsiteX26" fmla="*/ 960120 w 3693160"/>
                  <a:gd name="connsiteY26" fmla="*/ 2212340 h 4523740"/>
                  <a:gd name="connsiteX27" fmla="*/ 807720 w 3693160"/>
                  <a:gd name="connsiteY27" fmla="*/ 2075180 h 4523740"/>
                  <a:gd name="connsiteX28" fmla="*/ 121920 w 3693160"/>
                  <a:gd name="connsiteY28" fmla="*/ 1297940 h 4523740"/>
                  <a:gd name="connsiteX29" fmla="*/ 76200 w 3693160"/>
                  <a:gd name="connsiteY29" fmla="*/ 1054100 h 4523740"/>
                  <a:gd name="connsiteX30" fmla="*/ 30480 w 3693160"/>
                  <a:gd name="connsiteY30" fmla="*/ 962660 h 4523740"/>
                  <a:gd name="connsiteX31" fmla="*/ 106680 w 3693160"/>
                  <a:gd name="connsiteY31" fmla="*/ 932180 h 4523740"/>
                  <a:gd name="connsiteX32" fmla="*/ 167640 w 3693160"/>
                  <a:gd name="connsiteY32" fmla="*/ 810260 h 4523740"/>
                  <a:gd name="connsiteX33" fmla="*/ 259080 w 3693160"/>
                  <a:gd name="connsiteY33" fmla="*/ 718820 h 4523740"/>
                  <a:gd name="connsiteX34" fmla="*/ 289560 w 3693160"/>
                  <a:gd name="connsiteY34" fmla="*/ 764540 h 4523740"/>
                  <a:gd name="connsiteX35" fmla="*/ 411480 w 3693160"/>
                  <a:gd name="connsiteY35" fmla="*/ 718820 h 4523740"/>
                  <a:gd name="connsiteX36" fmla="*/ 411480 w 3693160"/>
                  <a:gd name="connsiteY36" fmla="*/ 535940 h 4523740"/>
                  <a:gd name="connsiteX37" fmla="*/ 426720 w 3693160"/>
                  <a:gd name="connsiteY37" fmla="*/ 383540 h 4523740"/>
                  <a:gd name="connsiteX38" fmla="*/ 487680 w 3693160"/>
                  <a:gd name="connsiteY38" fmla="*/ 231140 h 4523740"/>
                  <a:gd name="connsiteX39" fmla="*/ 563880 w 3693160"/>
                  <a:gd name="connsiteY39" fmla="*/ 33020 h 4523740"/>
                  <a:gd name="connsiteX40" fmla="*/ 701040 w 3693160"/>
                  <a:gd name="connsiteY40"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1051560 w 3693160"/>
                  <a:gd name="connsiteY25" fmla="*/ 2120900 h 4523740"/>
                  <a:gd name="connsiteX26" fmla="*/ 807720 w 3693160"/>
                  <a:gd name="connsiteY26" fmla="*/ 2075180 h 4523740"/>
                  <a:gd name="connsiteX27" fmla="*/ 121920 w 3693160"/>
                  <a:gd name="connsiteY27" fmla="*/ 1297940 h 4523740"/>
                  <a:gd name="connsiteX28" fmla="*/ 76200 w 3693160"/>
                  <a:gd name="connsiteY28" fmla="*/ 1054100 h 4523740"/>
                  <a:gd name="connsiteX29" fmla="*/ 30480 w 3693160"/>
                  <a:gd name="connsiteY29" fmla="*/ 962660 h 4523740"/>
                  <a:gd name="connsiteX30" fmla="*/ 106680 w 3693160"/>
                  <a:gd name="connsiteY30" fmla="*/ 932180 h 4523740"/>
                  <a:gd name="connsiteX31" fmla="*/ 167640 w 3693160"/>
                  <a:gd name="connsiteY31" fmla="*/ 810260 h 4523740"/>
                  <a:gd name="connsiteX32" fmla="*/ 259080 w 3693160"/>
                  <a:gd name="connsiteY32" fmla="*/ 718820 h 4523740"/>
                  <a:gd name="connsiteX33" fmla="*/ 289560 w 3693160"/>
                  <a:gd name="connsiteY33" fmla="*/ 764540 h 4523740"/>
                  <a:gd name="connsiteX34" fmla="*/ 411480 w 3693160"/>
                  <a:gd name="connsiteY34" fmla="*/ 718820 h 4523740"/>
                  <a:gd name="connsiteX35" fmla="*/ 411480 w 3693160"/>
                  <a:gd name="connsiteY35" fmla="*/ 535940 h 4523740"/>
                  <a:gd name="connsiteX36" fmla="*/ 426720 w 3693160"/>
                  <a:gd name="connsiteY36" fmla="*/ 383540 h 4523740"/>
                  <a:gd name="connsiteX37" fmla="*/ 487680 w 3693160"/>
                  <a:gd name="connsiteY37" fmla="*/ 231140 h 4523740"/>
                  <a:gd name="connsiteX38" fmla="*/ 563880 w 3693160"/>
                  <a:gd name="connsiteY38" fmla="*/ 33020 h 4523740"/>
                  <a:gd name="connsiteX39" fmla="*/ 701040 w 3693160"/>
                  <a:gd name="connsiteY39"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9296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9296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139440 w 3693160"/>
                  <a:gd name="connsiteY3" fmla="*/ 23037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139440 w 3693160"/>
                  <a:gd name="connsiteY3" fmla="*/ 23037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56560 w 3693160"/>
                  <a:gd name="connsiteY2" fmla="*/ 218186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56560 w 3693160"/>
                  <a:gd name="connsiteY2" fmla="*/ 2181860 h 4523740"/>
                  <a:gd name="connsiteX3" fmla="*/ 2969895 w 3693160"/>
                  <a:gd name="connsiteY3" fmla="*/ 1960880 h 4523740"/>
                  <a:gd name="connsiteX4" fmla="*/ 3063240 w 3693160"/>
                  <a:gd name="connsiteY4" fmla="*/ 22275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2969895 w 3693160"/>
                  <a:gd name="connsiteY2" fmla="*/ 196088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69895 w 3693160"/>
                  <a:gd name="connsiteY2" fmla="*/ 196088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63240 w 3693160"/>
                  <a:gd name="connsiteY2" fmla="*/ 22275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43713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139440 w 3693160"/>
                  <a:gd name="connsiteY5" fmla="*/ 24409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139440 w 3693160"/>
                  <a:gd name="connsiteY5" fmla="*/ 2440940 h 4523740"/>
                  <a:gd name="connsiteX6" fmla="*/ 32308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693160" h="4523740">
                    <a:moveTo>
                      <a:pt x="701040" y="33020"/>
                    </a:moveTo>
                    <a:cubicBezTo>
                      <a:pt x="1059180" y="363220"/>
                      <a:pt x="2324100" y="1681480"/>
                      <a:pt x="2712720" y="2014220"/>
                    </a:cubicBezTo>
                    <a:cubicBezTo>
                      <a:pt x="2987358" y="2060893"/>
                      <a:pt x="2822893" y="2022475"/>
                      <a:pt x="2987040" y="1998980"/>
                    </a:cubicBezTo>
                    <a:cubicBezTo>
                      <a:pt x="3060700" y="2080260"/>
                      <a:pt x="2887980" y="2098040"/>
                      <a:pt x="2926080" y="2197100"/>
                    </a:cubicBezTo>
                    <a:cubicBezTo>
                      <a:pt x="2942272" y="2270125"/>
                      <a:pt x="3048635" y="2244090"/>
                      <a:pt x="3084195" y="2284730"/>
                    </a:cubicBezTo>
                    <a:cubicBezTo>
                      <a:pt x="3119755" y="2325370"/>
                      <a:pt x="3114993" y="2379345"/>
                      <a:pt x="3139440" y="2440940"/>
                    </a:cubicBezTo>
                    <a:cubicBezTo>
                      <a:pt x="3163887" y="2502535"/>
                      <a:pt x="3200400" y="2598420"/>
                      <a:pt x="3230880" y="2654300"/>
                    </a:cubicBezTo>
                    <a:cubicBezTo>
                      <a:pt x="3261360" y="2710180"/>
                      <a:pt x="3309620" y="2725420"/>
                      <a:pt x="3322320" y="2776220"/>
                    </a:cubicBezTo>
                    <a:cubicBezTo>
                      <a:pt x="3335020" y="2827020"/>
                      <a:pt x="3294380" y="2913380"/>
                      <a:pt x="3307080" y="2959100"/>
                    </a:cubicBezTo>
                    <a:cubicBezTo>
                      <a:pt x="3319780" y="3004820"/>
                      <a:pt x="3380740" y="3017520"/>
                      <a:pt x="3398520" y="3050540"/>
                    </a:cubicBezTo>
                    <a:cubicBezTo>
                      <a:pt x="3416300" y="3083560"/>
                      <a:pt x="3406140" y="3126740"/>
                      <a:pt x="3413760" y="3157220"/>
                    </a:cubicBezTo>
                    <a:cubicBezTo>
                      <a:pt x="3421380" y="3187700"/>
                      <a:pt x="3423920" y="3210560"/>
                      <a:pt x="3444240" y="3233420"/>
                    </a:cubicBezTo>
                    <a:cubicBezTo>
                      <a:pt x="3464560" y="3256280"/>
                      <a:pt x="3497580" y="3286760"/>
                      <a:pt x="3535680" y="3294380"/>
                    </a:cubicBezTo>
                    <a:cubicBezTo>
                      <a:pt x="3573780" y="3302000"/>
                      <a:pt x="3652520" y="3251200"/>
                      <a:pt x="3672840" y="3279140"/>
                    </a:cubicBezTo>
                    <a:cubicBezTo>
                      <a:pt x="3693160" y="3307080"/>
                      <a:pt x="3675380" y="3416300"/>
                      <a:pt x="3657600" y="3462020"/>
                    </a:cubicBezTo>
                    <a:cubicBezTo>
                      <a:pt x="3639820" y="3507740"/>
                      <a:pt x="3578860" y="3512820"/>
                      <a:pt x="3566160" y="3553460"/>
                    </a:cubicBezTo>
                    <a:cubicBezTo>
                      <a:pt x="3553460" y="3594100"/>
                      <a:pt x="3581400" y="3665220"/>
                      <a:pt x="3581400" y="3705860"/>
                    </a:cubicBezTo>
                    <a:cubicBezTo>
                      <a:pt x="3581400" y="3746500"/>
                      <a:pt x="3576320" y="3746500"/>
                      <a:pt x="3566160" y="3797300"/>
                    </a:cubicBezTo>
                    <a:cubicBezTo>
                      <a:pt x="3556000" y="3848100"/>
                      <a:pt x="3578860" y="3939540"/>
                      <a:pt x="3520440" y="4010660"/>
                    </a:cubicBezTo>
                    <a:cubicBezTo>
                      <a:pt x="3462020" y="4081780"/>
                      <a:pt x="3434080" y="4145280"/>
                      <a:pt x="3215640" y="4224020"/>
                    </a:cubicBezTo>
                    <a:cubicBezTo>
                      <a:pt x="2997200" y="4302760"/>
                      <a:pt x="2418080" y="4442460"/>
                      <a:pt x="2209800" y="4483100"/>
                    </a:cubicBezTo>
                    <a:cubicBezTo>
                      <a:pt x="2001520" y="4523740"/>
                      <a:pt x="1729740" y="4437380"/>
                      <a:pt x="1965960" y="4467860"/>
                    </a:cubicBezTo>
                    <a:cubicBezTo>
                      <a:pt x="1803400" y="4076700"/>
                      <a:pt x="1407160" y="2522220"/>
                      <a:pt x="1234440" y="2136140"/>
                    </a:cubicBezTo>
                    <a:cubicBezTo>
                      <a:pt x="970887" y="1997805"/>
                      <a:pt x="993140" y="2214880"/>
                      <a:pt x="807720" y="2075180"/>
                    </a:cubicBezTo>
                    <a:cubicBezTo>
                      <a:pt x="622300" y="1935480"/>
                      <a:pt x="243840" y="1468120"/>
                      <a:pt x="121920" y="1297940"/>
                    </a:cubicBezTo>
                    <a:cubicBezTo>
                      <a:pt x="0" y="1127760"/>
                      <a:pt x="91440" y="1109980"/>
                      <a:pt x="76200" y="1054100"/>
                    </a:cubicBezTo>
                    <a:cubicBezTo>
                      <a:pt x="60960" y="998220"/>
                      <a:pt x="25400" y="982980"/>
                      <a:pt x="30480" y="962660"/>
                    </a:cubicBezTo>
                    <a:cubicBezTo>
                      <a:pt x="35560" y="942340"/>
                      <a:pt x="83820" y="957580"/>
                      <a:pt x="106680" y="932180"/>
                    </a:cubicBezTo>
                    <a:cubicBezTo>
                      <a:pt x="129540" y="906780"/>
                      <a:pt x="142240" y="845820"/>
                      <a:pt x="167640" y="810260"/>
                    </a:cubicBezTo>
                    <a:cubicBezTo>
                      <a:pt x="193040" y="774700"/>
                      <a:pt x="238760" y="726440"/>
                      <a:pt x="259080" y="718820"/>
                    </a:cubicBezTo>
                    <a:cubicBezTo>
                      <a:pt x="279400" y="711200"/>
                      <a:pt x="264160" y="764540"/>
                      <a:pt x="289560" y="764540"/>
                    </a:cubicBezTo>
                    <a:cubicBezTo>
                      <a:pt x="314960" y="764540"/>
                      <a:pt x="391160" y="756920"/>
                      <a:pt x="411480" y="718820"/>
                    </a:cubicBezTo>
                    <a:cubicBezTo>
                      <a:pt x="431800" y="680720"/>
                      <a:pt x="408940" y="591820"/>
                      <a:pt x="411480" y="535940"/>
                    </a:cubicBezTo>
                    <a:cubicBezTo>
                      <a:pt x="414020" y="480060"/>
                      <a:pt x="414020" y="434340"/>
                      <a:pt x="426720" y="383540"/>
                    </a:cubicBezTo>
                    <a:cubicBezTo>
                      <a:pt x="439420" y="332740"/>
                      <a:pt x="464820" y="289560"/>
                      <a:pt x="487680" y="231140"/>
                    </a:cubicBezTo>
                    <a:cubicBezTo>
                      <a:pt x="510540" y="172720"/>
                      <a:pt x="528320" y="66040"/>
                      <a:pt x="563880" y="33020"/>
                    </a:cubicBezTo>
                    <a:cubicBezTo>
                      <a:pt x="599440" y="0"/>
                      <a:pt x="480060" y="22860"/>
                      <a:pt x="701040" y="33020"/>
                    </a:cubicBezTo>
                    <a:close/>
                  </a:path>
                </a:pathLst>
              </a:custGeom>
              <a:solidFill>
                <a:srgbClr val="FFFF00"/>
              </a:solidFill>
              <a:ln w="50800">
                <a:solidFill>
                  <a:srgbClr val="DC690A"/>
                </a:solidFill>
              </a:ln>
              <a:effectLst>
                <a:outerShdw dist="50800" dir="2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4"/>
            <p:cNvGrpSpPr/>
            <p:nvPr/>
          </p:nvGrpSpPr>
          <p:grpSpPr>
            <a:xfrm>
              <a:off x="5105400" y="5105400"/>
              <a:ext cx="1745991" cy="1306483"/>
              <a:chOff x="5105400" y="5105400"/>
              <a:chExt cx="1745991" cy="1306483"/>
            </a:xfrm>
          </p:grpSpPr>
          <p:sp>
            <p:nvSpPr>
              <p:cNvPr id="56" name="Freeform 55"/>
              <p:cNvSpPr/>
              <p:nvPr/>
            </p:nvSpPr>
            <p:spPr>
              <a:xfrm>
                <a:off x="5334000" y="5105400"/>
                <a:ext cx="1338350" cy="1306483"/>
              </a:xfrm>
              <a:custGeom>
                <a:avLst/>
                <a:gdLst>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16" fmla="*/ 0 w 1507374"/>
                  <a:gd name="connsiteY16" fmla="*/ 382385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15" fmla="*/ 0 w 1457498"/>
                  <a:gd name="connsiteY15" fmla="*/ 399010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0" fmla="*/ 8313 w 1415935"/>
                  <a:gd name="connsiteY0" fmla="*/ 382385 h 1388224"/>
                  <a:gd name="connsiteX1" fmla="*/ 74815 w 1415935"/>
                  <a:gd name="connsiteY1" fmla="*/ 382385 h 1388224"/>
                  <a:gd name="connsiteX2" fmla="*/ 457201 w 1415935"/>
                  <a:gd name="connsiteY2" fmla="*/ 415635 h 1388224"/>
                  <a:gd name="connsiteX3" fmla="*/ 856212 w 1415935"/>
                  <a:gd name="connsiteY3" fmla="*/ 16625 h 1388224"/>
                  <a:gd name="connsiteX4" fmla="*/ 1072343 w 1415935"/>
                  <a:gd name="connsiteY4" fmla="*/ 515388 h 1388224"/>
                  <a:gd name="connsiteX5" fmla="*/ 1238597 w 1415935"/>
                  <a:gd name="connsiteY5" fmla="*/ 847897 h 1388224"/>
                  <a:gd name="connsiteX6" fmla="*/ 1338350 w 1415935"/>
                  <a:gd name="connsiteY6" fmla="*/ 964275 h 1388224"/>
                  <a:gd name="connsiteX7" fmla="*/ 1288473 w 1415935"/>
                  <a:gd name="connsiteY7" fmla="*/ 1180406 h 1388224"/>
                  <a:gd name="connsiteX8" fmla="*/ 573579 w 1415935"/>
                  <a:gd name="connsiteY8" fmla="*/ 1363286 h 1388224"/>
                  <a:gd name="connsiteX9" fmla="*/ 390699 w 1415935"/>
                  <a:gd name="connsiteY9" fmla="*/ 1330035 h 1388224"/>
                  <a:gd name="connsiteX10" fmla="*/ 390699 w 1415935"/>
                  <a:gd name="connsiteY10" fmla="*/ 1047403 h 1388224"/>
                  <a:gd name="connsiteX11" fmla="*/ 241070 w 1415935"/>
                  <a:gd name="connsiteY11" fmla="*/ 764770 h 1388224"/>
                  <a:gd name="connsiteX12" fmla="*/ 74815 w 1415935"/>
                  <a:gd name="connsiteY12" fmla="*/ 532014 h 1388224"/>
                  <a:gd name="connsiteX13" fmla="*/ 8313 w 1415935"/>
                  <a:gd name="connsiteY13" fmla="*/ 382385 h 13882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65760 h 1371599"/>
                  <a:gd name="connsiteX1" fmla="*/ 74815 w 1415935"/>
                  <a:gd name="connsiteY1" fmla="*/ 365760 h 1371599"/>
                  <a:gd name="connsiteX2" fmla="*/ 457201 w 1415935"/>
                  <a:gd name="connsiteY2" fmla="*/ 322810 h 1371599"/>
                  <a:gd name="connsiteX3" fmla="*/ 856212 w 1415935"/>
                  <a:gd name="connsiteY3" fmla="*/ 0 h 1371599"/>
                  <a:gd name="connsiteX4" fmla="*/ 1072343 w 1415935"/>
                  <a:gd name="connsiteY4" fmla="*/ 498763 h 1371599"/>
                  <a:gd name="connsiteX5" fmla="*/ 1238597 w 1415935"/>
                  <a:gd name="connsiteY5" fmla="*/ 831272 h 1371599"/>
                  <a:gd name="connsiteX6" fmla="*/ 1338350 w 1415935"/>
                  <a:gd name="connsiteY6" fmla="*/ 947650 h 1371599"/>
                  <a:gd name="connsiteX7" fmla="*/ 1288473 w 1415935"/>
                  <a:gd name="connsiteY7" fmla="*/ 1163781 h 1371599"/>
                  <a:gd name="connsiteX8" fmla="*/ 573579 w 1415935"/>
                  <a:gd name="connsiteY8" fmla="*/ 1346661 h 1371599"/>
                  <a:gd name="connsiteX9" fmla="*/ 390699 w 1415935"/>
                  <a:gd name="connsiteY9" fmla="*/ 1313410 h 1371599"/>
                  <a:gd name="connsiteX10" fmla="*/ 390699 w 1415935"/>
                  <a:gd name="connsiteY10" fmla="*/ 1030778 h 1371599"/>
                  <a:gd name="connsiteX11" fmla="*/ 241070 w 1415935"/>
                  <a:gd name="connsiteY11" fmla="*/ 748145 h 1371599"/>
                  <a:gd name="connsiteX12" fmla="*/ 74815 w 1415935"/>
                  <a:gd name="connsiteY12" fmla="*/ 515389 h 1371599"/>
                  <a:gd name="connsiteX13" fmla="*/ 8313 w 1415935"/>
                  <a:gd name="connsiteY13" fmla="*/ 365760 h 1371599"/>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10238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38350"/>
                  <a:gd name="connsiteY0" fmla="*/ 365760 h 1366057"/>
                  <a:gd name="connsiteX1" fmla="*/ 74815 w 1338350"/>
                  <a:gd name="connsiteY1" fmla="*/ 365760 h 1366057"/>
                  <a:gd name="connsiteX2" fmla="*/ 457201 w 1338350"/>
                  <a:gd name="connsiteY2" fmla="*/ 322810 h 1366057"/>
                  <a:gd name="connsiteX3" fmla="*/ 856212 w 1338350"/>
                  <a:gd name="connsiteY3" fmla="*/ 0 h 1366057"/>
                  <a:gd name="connsiteX4" fmla="*/ 1072343 w 1338350"/>
                  <a:gd name="connsiteY4" fmla="*/ 498763 h 1366057"/>
                  <a:gd name="connsiteX5" fmla="*/ 1238597 w 1338350"/>
                  <a:gd name="connsiteY5" fmla="*/ 831272 h 1366057"/>
                  <a:gd name="connsiteX6" fmla="*/ 1338350 w 1338350"/>
                  <a:gd name="connsiteY6" fmla="*/ 1023850 h 1366057"/>
                  <a:gd name="connsiteX7" fmla="*/ 907473 w 1338350"/>
                  <a:gd name="connsiteY7" fmla="*/ 1239981 h 1366057"/>
                  <a:gd name="connsiteX8" fmla="*/ 573579 w 1338350"/>
                  <a:gd name="connsiteY8" fmla="*/ 1346661 h 1366057"/>
                  <a:gd name="connsiteX9" fmla="*/ 390699 w 1338350"/>
                  <a:gd name="connsiteY9" fmla="*/ 1313410 h 1366057"/>
                  <a:gd name="connsiteX10" fmla="*/ 390699 w 1338350"/>
                  <a:gd name="connsiteY10" fmla="*/ 1030778 h 1366057"/>
                  <a:gd name="connsiteX11" fmla="*/ 241070 w 1338350"/>
                  <a:gd name="connsiteY11" fmla="*/ 748145 h 1366057"/>
                  <a:gd name="connsiteX12" fmla="*/ 74815 w 1338350"/>
                  <a:gd name="connsiteY12" fmla="*/ 515389 h 1366057"/>
                  <a:gd name="connsiteX13" fmla="*/ 8313 w 1338350"/>
                  <a:gd name="connsiteY13" fmla="*/ 365760 h 1366057"/>
                  <a:gd name="connsiteX0" fmla="*/ 8313 w 1338350"/>
                  <a:gd name="connsiteY0" fmla="*/ 365760 h 1353357"/>
                  <a:gd name="connsiteX1" fmla="*/ 74815 w 1338350"/>
                  <a:gd name="connsiteY1" fmla="*/ 365760 h 1353357"/>
                  <a:gd name="connsiteX2" fmla="*/ 457201 w 1338350"/>
                  <a:gd name="connsiteY2" fmla="*/ 322810 h 1353357"/>
                  <a:gd name="connsiteX3" fmla="*/ 856212 w 1338350"/>
                  <a:gd name="connsiteY3" fmla="*/ 0 h 1353357"/>
                  <a:gd name="connsiteX4" fmla="*/ 1072343 w 1338350"/>
                  <a:gd name="connsiteY4" fmla="*/ 498763 h 1353357"/>
                  <a:gd name="connsiteX5" fmla="*/ 1238597 w 1338350"/>
                  <a:gd name="connsiteY5" fmla="*/ 831272 h 1353357"/>
                  <a:gd name="connsiteX6" fmla="*/ 1338350 w 1338350"/>
                  <a:gd name="connsiteY6" fmla="*/ 1023850 h 1353357"/>
                  <a:gd name="connsiteX7" fmla="*/ 907473 w 1338350"/>
                  <a:gd name="connsiteY7" fmla="*/ 1239981 h 1353357"/>
                  <a:gd name="connsiteX8" fmla="*/ 573579 w 1338350"/>
                  <a:gd name="connsiteY8" fmla="*/ 1270461 h 1353357"/>
                  <a:gd name="connsiteX9" fmla="*/ 390699 w 1338350"/>
                  <a:gd name="connsiteY9" fmla="*/ 1313410 h 1353357"/>
                  <a:gd name="connsiteX10" fmla="*/ 390699 w 1338350"/>
                  <a:gd name="connsiteY10" fmla="*/ 1030778 h 1353357"/>
                  <a:gd name="connsiteX11" fmla="*/ 241070 w 1338350"/>
                  <a:gd name="connsiteY11" fmla="*/ 748145 h 1353357"/>
                  <a:gd name="connsiteX12" fmla="*/ 74815 w 1338350"/>
                  <a:gd name="connsiteY12" fmla="*/ 515389 h 1353357"/>
                  <a:gd name="connsiteX13" fmla="*/ 8313 w 1338350"/>
                  <a:gd name="connsiteY13" fmla="*/ 365760 h 1353357"/>
                  <a:gd name="connsiteX0" fmla="*/ 8313 w 1338350"/>
                  <a:gd name="connsiteY0" fmla="*/ 365760 h 1306483"/>
                  <a:gd name="connsiteX1" fmla="*/ 74815 w 1338350"/>
                  <a:gd name="connsiteY1" fmla="*/ 365760 h 1306483"/>
                  <a:gd name="connsiteX2" fmla="*/ 457201 w 1338350"/>
                  <a:gd name="connsiteY2" fmla="*/ 322810 h 1306483"/>
                  <a:gd name="connsiteX3" fmla="*/ 856212 w 1338350"/>
                  <a:gd name="connsiteY3" fmla="*/ 0 h 1306483"/>
                  <a:gd name="connsiteX4" fmla="*/ 1072343 w 1338350"/>
                  <a:gd name="connsiteY4" fmla="*/ 498763 h 1306483"/>
                  <a:gd name="connsiteX5" fmla="*/ 1238597 w 1338350"/>
                  <a:gd name="connsiteY5" fmla="*/ 831272 h 1306483"/>
                  <a:gd name="connsiteX6" fmla="*/ 1338350 w 1338350"/>
                  <a:gd name="connsiteY6" fmla="*/ 1023850 h 1306483"/>
                  <a:gd name="connsiteX7" fmla="*/ 907473 w 1338350"/>
                  <a:gd name="connsiteY7" fmla="*/ 1239981 h 1306483"/>
                  <a:gd name="connsiteX8" fmla="*/ 573579 w 1338350"/>
                  <a:gd name="connsiteY8" fmla="*/ 1270461 h 1306483"/>
                  <a:gd name="connsiteX9" fmla="*/ 390699 w 1338350"/>
                  <a:gd name="connsiteY9" fmla="*/ 1237210 h 1306483"/>
                  <a:gd name="connsiteX10" fmla="*/ 390699 w 1338350"/>
                  <a:gd name="connsiteY10" fmla="*/ 1030778 h 1306483"/>
                  <a:gd name="connsiteX11" fmla="*/ 241070 w 1338350"/>
                  <a:gd name="connsiteY11" fmla="*/ 748145 h 1306483"/>
                  <a:gd name="connsiteX12" fmla="*/ 74815 w 1338350"/>
                  <a:gd name="connsiteY12" fmla="*/ 515389 h 1306483"/>
                  <a:gd name="connsiteX13" fmla="*/ 8313 w 1338350"/>
                  <a:gd name="connsiteY13" fmla="*/ 365760 h 130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350" h="1306483">
                    <a:moveTo>
                      <a:pt x="8313" y="365760"/>
                    </a:moveTo>
                    <a:cubicBezTo>
                      <a:pt x="8313" y="340822"/>
                      <a:pt x="0" y="372918"/>
                      <a:pt x="74815" y="365760"/>
                    </a:cubicBezTo>
                    <a:cubicBezTo>
                      <a:pt x="149630" y="358602"/>
                      <a:pt x="147272" y="329179"/>
                      <a:pt x="457201" y="322810"/>
                    </a:cubicBezTo>
                    <a:cubicBezTo>
                      <a:pt x="587434" y="261850"/>
                      <a:pt x="725255" y="126487"/>
                      <a:pt x="856212" y="0"/>
                    </a:cubicBezTo>
                    <a:cubicBezTo>
                      <a:pt x="958736" y="29325"/>
                      <a:pt x="1008612" y="360218"/>
                      <a:pt x="1072343" y="498763"/>
                    </a:cubicBezTo>
                    <a:cubicBezTo>
                      <a:pt x="1136074" y="637308"/>
                      <a:pt x="1194263" y="743758"/>
                      <a:pt x="1238597" y="831272"/>
                    </a:cubicBezTo>
                    <a:cubicBezTo>
                      <a:pt x="1282931" y="918786"/>
                      <a:pt x="1266158" y="906828"/>
                      <a:pt x="1338350" y="1023850"/>
                    </a:cubicBezTo>
                    <a:cubicBezTo>
                      <a:pt x="1283163" y="1091968"/>
                      <a:pt x="1083839" y="1216697"/>
                      <a:pt x="907473" y="1239981"/>
                    </a:cubicBezTo>
                    <a:cubicBezTo>
                      <a:pt x="780011" y="1306483"/>
                      <a:pt x="659708" y="1270923"/>
                      <a:pt x="573579" y="1270461"/>
                    </a:cubicBezTo>
                    <a:cubicBezTo>
                      <a:pt x="487450" y="1269999"/>
                      <a:pt x="421179" y="1277157"/>
                      <a:pt x="390699" y="1237210"/>
                    </a:cubicBezTo>
                    <a:cubicBezTo>
                      <a:pt x="360219" y="1197263"/>
                      <a:pt x="415637" y="1112289"/>
                      <a:pt x="390699" y="1030778"/>
                    </a:cubicBezTo>
                    <a:cubicBezTo>
                      <a:pt x="365761" y="949267"/>
                      <a:pt x="293717" y="834043"/>
                      <a:pt x="241070" y="748145"/>
                    </a:cubicBezTo>
                    <a:cubicBezTo>
                      <a:pt x="188423" y="662247"/>
                      <a:pt x="113608" y="579120"/>
                      <a:pt x="74815" y="515389"/>
                    </a:cubicBezTo>
                    <a:cubicBezTo>
                      <a:pt x="36022" y="451658"/>
                      <a:pt x="8313" y="390698"/>
                      <a:pt x="8313" y="365760"/>
                    </a:cubicBezTo>
                    <a:close/>
                  </a:path>
                </a:pathLst>
              </a:custGeom>
              <a:solidFill>
                <a:schemeClr val="bg2">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Rectangle 56"/>
              <p:cNvSpPr/>
              <p:nvPr/>
            </p:nvSpPr>
            <p:spPr>
              <a:xfrm>
                <a:off x="5105400" y="5486400"/>
                <a:ext cx="1745991" cy="523220"/>
              </a:xfrm>
              <a:prstGeom prst="rect">
                <a:avLst/>
              </a:prstGeom>
            </p:spPr>
            <p:txBody>
              <a:bodyPr wrap="none">
                <a:spAutoFit/>
              </a:bodyPr>
              <a:lstStyle/>
              <a:p>
                <a:pPr algn="ctr"/>
                <a:r>
                  <a:rPr lang="en-US" sz="2800" b="1" dirty="0" smtClean="0"/>
                  <a:t>SEMINOLE</a:t>
                </a:r>
                <a:endParaRPr lang="en-US" sz="2800" b="1" dirty="0"/>
              </a:p>
            </p:txBody>
          </p:sp>
        </p:grpSp>
      </p:grpSp>
      <p:sp useBgFill="1">
        <p:nvSpPr>
          <p:cNvPr id="4" name="TextBox 3"/>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sp>
        <p:nvSpPr>
          <p:cNvPr id="5" name="Rounded Rectangle 4"/>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3276600" y="4724400"/>
            <a:ext cx="3733800" cy="21336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Arrow Connector 54"/>
          <p:cNvCxnSpPr/>
          <p:nvPr/>
        </p:nvCxnSpPr>
        <p:spPr>
          <a:xfrm rot="5400000">
            <a:off x="4458494" y="6438106"/>
            <a:ext cx="838200" cy="1588"/>
          </a:xfrm>
          <a:prstGeom prst="straightConnector1">
            <a:avLst/>
          </a:prstGeom>
          <a:ln w="1016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914400" y="969776"/>
            <a:ext cx="7162800" cy="5888224"/>
            <a:chOff x="914400" y="969776"/>
            <a:chExt cx="7162800" cy="5888224"/>
          </a:xfrm>
        </p:grpSpPr>
        <p:grpSp>
          <p:nvGrpSpPr>
            <p:cNvPr id="61" name="Group 13"/>
            <p:cNvGrpSpPr/>
            <p:nvPr/>
          </p:nvGrpSpPr>
          <p:grpSpPr>
            <a:xfrm>
              <a:off x="914400" y="969776"/>
              <a:ext cx="7162800" cy="5888224"/>
              <a:chOff x="914400" y="969776"/>
              <a:chExt cx="7162800" cy="5888224"/>
            </a:xfrm>
          </p:grpSpPr>
          <p:grpSp>
            <p:nvGrpSpPr>
              <p:cNvPr id="65" name="Group 10"/>
              <p:cNvGrpSpPr/>
              <p:nvPr/>
            </p:nvGrpSpPr>
            <p:grpSpPr>
              <a:xfrm>
                <a:off x="914400" y="969776"/>
                <a:ext cx="7162800" cy="5888224"/>
                <a:chOff x="914400" y="969776"/>
                <a:chExt cx="7162800" cy="5888224"/>
              </a:xfrm>
            </p:grpSpPr>
            <p:grpSp>
              <p:nvGrpSpPr>
                <p:cNvPr id="67" name="Group 8"/>
                <p:cNvGrpSpPr/>
                <p:nvPr/>
              </p:nvGrpSpPr>
              <p:grpSpPr>
                <a:xfrm>
                  <a:off x="914400" y="969776"/>
                  <a:ext cx="7162800" cy="5888224"/>
                  <a:chOff x="914400" y="969776"/>
                  <a:chExt cx="7162800" cy="5888224"/>
                </a:xfrm>
              </p:grpSpPr>
              <p:sp>
                <p:nvSpPr>
                  <p:cNvPr id="69" name="Rectangle 68"/>
                  <p:cNvSpPr/>
                  <p:nvPr/>
                </p:nvSpPr>
                <p:spPr>
                  <a:xfrm>
                    <a:off x="914400" y="990600"/>
                    <a:ext cx="7162800" cy="5867400"/>
                  </a:xfrm>
                  <a:prstGeom prst="rect">
                    <a:avLst/>
                  </a:prstGeom>
                  <a:solidFill>
                    <a:srgbClr val="F8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3"/>
                  <p:cNvPicPr>
                    <a:picLocks noChangeAspect="1" noChangeArrowheads="1"/>
                  </p:cNvPicPr>
                  <p:nvPr/>
                </p:nvPicPr>
                <p:blipFill>
                  <a:blip r:embed="rId3"/>
                  <a:srcRect/>
                  <a:stretch>
                    <a:fillRect/>
                  </a:stretch>
                </p:blipFill>
                <p:spPr bwMode="auto">
                  <a:xfrm>
                    <a:off x="914400" y="969776"/>
                    <a:ext cx="7086600" cy="5765758"/>
                  </a:xfrm>
                  <a:prstGeom prst="rect">
                    <a:avLst/>
                  </a:prstGeom>
                  <a:noFill/>
                  <a:ln w="50800">
                    <a:solidFill>
                      <a:schemeClr val="tx1"/>
                    </a:solidFill>
                    <a:miter lim="800000"/>
                    <a:headEnd/>
                    <a:tailEnd/>
                  </a:ln>
                  <a:effectLst/>
                </p:spPr>
              </p:pic>
            </p:grpSp>
            <p:sp>
              <p:nvSpPr>
                <p:cNvPr id="68" name="Freeform 67"/>
                <p:cNvSpPr/>
                <p:nvPr/>
              </p:nvSpPr>
              <p:spPr>
                <a:xfrm>
                  <a:off x="5285740" y="2286000"/>
                  <a:ext cx="2207260" cy="2151380"/>
                </a:xfrm>
                <a:custGeom>
                  <a:avLst/>
                  <a:gdLst>
                    <a:gd name="connsiteX0" fmla="*/ 734060 w 2207260"/>
                    <a:gd name="connsiteY0" fmla="*/ 76200 h 2151380"/>
                    <a:gd name="connsiteX1" fmla="*/ 1343660 w 2207260"/>
                    <a:gd name="connsiteY1" fmla="*/ 716280 h 2151380"/>
                    <a:gd name="connsiteX2" fmla="*/ 1846580 w 2207260"/>
                    <a:gd name="connsiteY2" fmla="*/ 1371600 h 2151380"/>
                    <a:gd name="connsiteX3" fmla="*/ 2197100 w 2207260"/>
                    <a:gd name="connsiteY3" fmla="*/ 1996440 h 2151380"/>
                    <a:gd name="connsiteX4" fmla="*/ 1785620 w 2207260"/>
                    <a:gd name="connsiteY4" fmla="*/ 2042160 h 2151380"/>
                    <a:gd name="connsiteX5" fmla="*/ 810260 w 2207260"/>
                    <a:gd name="connsiteY5" fmla="*/ 2072640 h 2151380"/>
                    <a:gd name="connsiteX6" fmla="*/ 505460 w 2207260"/>
                    <a:gd name="connsiteY6" fmla="*/ 1569720 h 2151380"/>
                    <a:gd name="connsiteX7" fmla="*/ 246380 w 2207260"/>
                    <a:gd name="connsiteY7" fmla="*/ 1386840 h 2151380"/>
                    <a:gd name="connsiteX8" fmla="*/ 154940 w 2207260"/>
                    <a:gd name="connsiteY8" fmla="*/ 441960 h 2151380"/>
                    <a:gd name="connsiteX9" fmla="*/ 93980 w 2207260"/>
                    <a:gd name="connsiteY9" fmla="*/ 259080 h 2151380"/>
                    <a:gd name="connsiteX10" fmla="*/ 734060 w 2207260"/>
                    <a:gd name="connsiteY10" fmla="*/ 76200 h 215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7260" h="2151380">
                      <a:moveTo>
                        <a:pt x="734060" y="76200"/>
                      </a:moveTo>
                      <a:cubicBezTo>
                        <a:pt x="942340" y="152400"/>
                        <a:pt x="1158240" y="500380"/>
                        <a:pt x="1343660" y="716280"/>
                      </a:cubicBezTo>
                      <a:cubicBezTo>
                        <a:pt x="1529080" y="932180"/>
                        <a:pt x="1704340" y="1158240"/>
                        <a:pt x="1846580" y="1371600"/>
                      </a:cubicBezTo>
                      <a:cubicBezTo>
                        <a:pt x="1988820" y="1584960"/>
                        <a:pt x="2207260" y="1884680"/>
                        <a:pt x="2197100" y="1996440"/>
                      </a:cubicBezTo>
                      <a:cubicBezTo>
                        <a:pt x="2186940" y="2108200"/>
                        <a:pt x="2016760" y="2029460"/>
                        <a:pt x="1785620" y="2042160"/>
                      </a:cubicBezTo>
                      <a:cubicBezTo>
                        <a:pt x="1554480" y="2054860"/>
                        <a:pt x="1023620" y="2151380"/>
                        <a:pt x="810260" y="2072640"/>
                      </a:cubicBezTo>
                      <a:cubicBezTo>
                        <a:pt x="596900" y="1993900"/>
                        <a:pt x="599440" y="1684020"/>
                        <a:pt x="505460" y="1569720"/>
                      </a:cubicBezTo>
                      <a:cubicBezTo>
                        <a:pt x="411480" y="1455420"/>
                        <a:pt x="304800" y="1574800"/>
                        <a:pt x="246380" y="1386840"/>
                      </a:cubicBezTo>
                      <a:cubicBezTo>
                        <a:pt x="187960" y="1198880"/>
                        <a:pt x="180340" y="629920"/>
                        <a:pt x="154940" y="441960"/>
                      </a:cubicBezTo>
                      <a:cubicBezTo>
                        <a:pt x="129540" y="254000"/>
                        <a:pt x="0" y="317500"/>
                        <a:pt x="93980" y="259080"/>
                      </a:cubicBezTo>
                      <a:cubicBezTo>
                        <a:pt x="187960" y="200660"/>
                        <a:pt x="525780" y="0"/>
                        <a:pt x="734060" y="76200"/>
                      </a:cubicBezTo>
                      <a:close/>
                    </a:path>
                  </a:pathLst>
                </a:custGeom>
                <a:solidFill>
                  <a:srgbClr val="FCF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Freeform 65"/>
              <p:cNvSpPr/>
              <p:nvPr/>
            </p:nvSpPr>
            <p:spPr>
              <a:xfrm>
                <a:off x="1234440" y="975360"/>
                <a:ext cx="5387340" cy="1678940"/>
              </a:xfrm>
              <a:custGeom>
                <a:avLst/>
                <a:gdLst>
                  <a:gd name="connsiteX0" fmla="*/ 701040 w 5387340"/>
                  <a:gd name="connsiteY0" fmla="*/ 60960 h 1678940"/>
                  <a:gd name="connsiteX1" fmla="*/ 167640 w 5387340"/>
                  <a:gd name="connsiteY1" fmla="*/ 213360 h 1678940"/>
                  <a:gd name="connsiteX2" fmla="*/ 137160 w 5387340"/>
                  <a:gd name="connsiteY2" fmla="*/ 640080 h 1678940"/>
                  <a:gd name="connsiteX3" fmla="*/ 990600 w 5387340"/>
                  <a:gd name="connsiteY3" fmla="*/ 563880 h 1678940"/>
                  <a:gd name="connsiteX4" fmla="*/ 1737360 w 5387340"/>
                  <a:gd name="connsiteY4" fmla="*/ 1051560 h 1678940"/>
                  <a:gd name="connsiteX5" fmla="*/ 2225040 w 5387340"/>
                  <a:gd name="connsiteY5" fmla="*/ 929640 h 1678940"/>
                  <a:gd name="connsiteX6" fmla="*/ 2743200 w 5387340"/>
                  <a:gd name="connsiteY6" fmla="*/ 762000 h 1678940"/>
                  <a:gd name="connsiteX7" fmla="*/ 3764280 w 5387340"/>
                  <a:gd name="connsiteY7" fmla="*/ 1447800 h 1678940"/>
                  <a:gd name="connsiteX8" fmla="*/ 4282440 w 5387340"/>
                  <a:gd name="connsiteY8" fmla="*/ 1661160 h 1678940"/>
                  <a:gd name="connsiteX9" fmla="*/ 5212080 w 5387340"/>
                  <a:gd name="connsiteY9" fmla="*/ 1554480 h 1678940"/>
                  <a:gd name="connsiteX10" fmla="*/ 5334000 w 5387340"/>
                  <a:gd name="connsiteY10" fmla="*/ 929640 h 1678940"/>
                  <a:gd name="connsiteX11" fmla="*/ 5105400 w 5387340"/>
                  <a:gd name="connsiteY11" fmla="*/ 320040 h 1678940"/>
                  <a:gd name="connsiteX12" fmla="*/ 4358640 w 5387340"/>
                  <a:gd name="connsiteY12" fmla="*/ 45720 h 1678940"/>
                  <a:gd name="connsiteX13" fmla="*/ 1569720 w 5387340"/>
                  <a:gd name="connsiteY13" fmla="*/ 45720 h 1678940"/>
                  <a:gd name="connsiteX14" fmla="*/ 1188720 w 5387340"/>
                  <a:gd name="connsiteY14" fmla="*/ 45720 h 1678940"/>
                  <a:gd name="connsiteX15" fmla="*/ 1188720 w 5387340"/>
                  <a:gd name="connsiteY15" fmla="*/ 45720 h 1678940"/>
                  <a:gd name="connsiteX16" fmla="*/ 1188720 w 5387340"/>
                  <a:gd name="connsiteY16" fmla="*/ 45720 h 1678940"/>
                  <a:gd name="connsiteX0" fmla="*/ 701040 w 5387340"/>
                  <a:gd name="connsiteY0" fmla="*/ 60960 h 1678940"/>
                  <a:gd name="connsiteX1" fmla="*/ 167640 w 5387340"/>
                  <a:gd name="connsiteY1" fmla="*/ 213360 h 1678940"/>
                  <a:gd name="connsiteX2" fmla="*/ 137160 w 5387340"/>
                  <a:gd name="connsiteY2" fmla="*/ 640080 h 1678940"/>
                  <a:gd name="connsiteX3" fmla="*/ 990600 w 5387340"/>
                  <a:gd name="connsiteY3" fmla="*/ 563880 h 1678940"/>
                  <a:gd name="connsiteX4" fmla="*/ 1737360 w 5387340"/>
                  <a:gd name="connsiteY4" fmla="*/ 1051560 h 1678940"/>
                  <a:gd name="connsiteX5" fmla="*/ 2225040 w 5387340"/>
                  <a:gd name="connsiteY5" fmla="*/ 929640 h 1678940"/>
                  <a:gd name="connsiteX6" fmla="*/ 2743200 w 5387340"/>
                  <a:gd name="connsiteY6" fmla="*/ 762000 h 1678940"/>
                  <a:gd name="connsiteX7" fmla="*/ 3764280 w 5387340"/>
                  <a:gd name="connsiteY7" fmla="*/ 1447800 h 1678940"/>
                  <a:gd name="connsiteX8" fmla="*/ 4282440 w 5387340"/>
                  <a:gd name="connsiteY8" fmla="*/ 1661160 h 1678940"/>
                  <a:gd name="connsiteX9" fmla="*/ 5212080 w 5387340"/>
                  <a:gd name="connsiteY9" fmla="*/ 1554480 h 1678940"/>
                  <a:gd name="connsiteX10" fmla="*/ 5334000 w 5387340"/>
                  <a:gd name="connsiteY10" fmla="*/ 929640 h 1678940"/>
                  <a:gd name="connsiteX11" fmla="*/ 5105400 w 5387340"/>
                  <a:gd name="connsiteY11" fmla="*/ 320040 h 1678940"/>
                  <a:gd name="connsiteX12" fmla="*/ 4358640 w 5387340"/>
                  <a:gd name="connsiteY12" fmla="*/ 45720 h 1678940"/>
                  <a:gd name="connsiteX13" fmla="*/ 1569720 w 5387340"/>
                  <a:gd name="connsiteY13" fmla="*/ 45720 h 1678940"/>
                  <a:gd name="connsiteX14" fmla="*/ 1188720 w 5387340"/>
                  <a:gd name="connsiteY14" fmla="*/ 45720 h 1678940"/>
                  <a:gd name="connsiteX15" fmla="*/ 1188720 w 5387340"/>
                  <a:gd name="connsiteY15" fmla="*/ 45720 h 1678940"/>
                  <a:gd name="connsiteX16" fmla="*/ 1188720 w 5387340"/>
                  <a:gd name="connsiteY16" fmla="*/ 45720 h 1678940"/>
                  <a:gd name="connsiteX17" fmla="*/ 701040 w 5387340"/>
                  <a:gd name="connsiteY17" fmla="*/ 60960 h 1678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7340" h="1678940">
                    <a:moveTo>
                      <a:pt x="701040" y="60960"/>
                    </a:moveTo>
                    <a:cubicBezTo>
                      <a:pt x="481330" y="88900"/>
                      <a:pt x="261620" y="116840"/>
                      <a:pt x="167640" y="213360"/>
                    </a:cubicBezTo>
                    <a:cubicBezTo>
                      <a:pt x="73660" y="309880"/>
                      <a:pt x="0" y="581660"/>
                      <a:pt x="137160" y="640080"/>
                    </a:cubicBezTo>
                    <a:cubicBezTo>
                      <a:pt x="274320" y="698500"/>
                      <a:pt x="723900" y="495300"/>
                      <a:pt x="990600" y="563880"/>
                    </a:cubicBezTo>
                    <a:cubicBezTo>
                      <a:pt x="1257300" y="632460"/>
                      <a:pt x="1531620" y="990600"/>
                      <a:pt x="1737360" y="1051560"/>
                    </a:cubicBezTo>
                    <a:cubicBezTo>
                      <a:pt x="1943100" y="1112520"/>
                      <a:pt x="2057400" y="977900"/>
                      <a:pt x="2225040" y="929640"/>
                    </a:cubicBezTo>
                    <a:cubicBezTo>
                      <a:pt x="2392680" y="881380"/>
                      <a:pt x="2486660" y="675640"/>
                      <a:pt x="2743200" y="762000"/>
                    </a:cubicBezTo>
                    <a:cubicBezTo>
                      <a:pt x="2999740" y="848360"/>
                      <a:pt x="3507740" y="1297940"/>
                      <a:pt x="3764280" y="1447800"/>
                    </a:cubicBezTo>
                    <a:cubicBezTo>
                      <a:pt x="4020820" y="1597660"/>
                      <a:pt x="4041140" y="1643380"/>
                      <a:pt x="4282440" y="1661160"/>
                    </a:cubicBezTo>
                    <a:cubicBezTo>
                      <a:pt x="4523740" y="1678940"/>
                      <a:pt x="5036820" y="1676400"/>
                      <a:pt x="5212080" y="1554480"/>
                    </a:cubicBezTo>
                    <a:cubicBezTo>
                      <a:pt x="5387340" y="1432560"/>
                      <a:pt x="5351780" y="1135380"/>
                      <a:pt x="5334000" y="929640"/>
                    </a:cubicBezTo>
                    <a:cubicBezTo>
                      <a:pt x="5316220" y="723900"/>
                      <a:pt x="5267960" y="467360"/>
                      <a:pt x="5105400" y="320040"/>
                    </a:cubicBezTo>
                    <a:cubicBezTo>
                      <a:pt x="4942840" y="172720"/>
                      <a:pt x="4947920" y="91440"/>
                      <a:pt x="4358640" y="45720"/>
                    </a:cubicBezTo>
                    <a:cubicBezTo>
                      <a:pt x="3769360" y="0"/>
                      <a:pt x="1569720" y="45720"/>
                      <a:pt x="1569720" y="45720"/>
                    </a:cubicBezTo>
                    <a:lnTo>
                      <a:pt x="1188720" y="45720"/>
                    </a:lnTo>
                    <a:lnTo>
                      <a:pt x="1188720" y="45720"/>
                    </a:lnTo>
                    <a:lnTo>
                      <a:pt x="1188720" y="45720"/>
                    </a:lnTo>
                    <a:lnTo>
                      <a:pt x="701040" y="60960"/>
                    </a:lnTo>
                    <a:close/>
                  </a:path>
                </a:pathLst>
              </a:custGeom>
              <a:solidFill>
                <a:srgbClr val="00D7D2">
                  <a:alpha val="27000"/>
                </a:srgbClr>
              </a:solidFill>
              <a:ln>
                <a:noFill/>
              </a:ln>
              <a:effectLst>
                <a:outerShdw blurRad="50800" dist="292100" dir="3000000" algn="ctr" rotWithShape="0">
                  <a:srgbClr val="00D7D2"/>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4" name="TextBox 63"/>
            <p:cNvSpPr txBox="1"/>
            <p:nvPr/>
          </p:nvSpPr>
          <p:spPr>
            <a:xfrm>
              <a:off x="914400" y="5184648"/>
              <a:ext cx="2971800" cy="954107"/>
            </a:xfrm>
            <a:prstGeom prst="rect">
              <a:avLst/>
            </a:prstGeom>
            <a:noFill/>
          </p:spPr>
          <p:txBody>
            <a:bodyPr wrap="square" rtlCol="0">
              <a:spAutoFit/>
            </a:bodyPr>
            <a:lstStyle/>
            <a:p>
              <a:r>
                <a:rPr lang="en-US" sz="2800" b="1" dirty="0" smtClean="0"/>
                <a:t>Seminole Cessions</a:t>
              </a:r>
            </a:p>
            <a:p>
              <a:r>
                <a:rPr lang="en-US" sz="2800" b="1" dirty="0" smtClean="0"/>
                <a:t>      1823 -1830</a:t>
              </a:r>
              <a:endParaRPr lang="en-US" sz="28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71"/>
                                        </p:tgtEl>
                                      </p:cBhvr>
                                    </p:animEffect>
                                    <p:set>
                                      <p:cBhvr>
                                        <p:cTn id="7" dur="1" fill="hold">
                                          <p:stCondLst>
                                            <p:cond delay="999"/>
                                          </p:stCondLst>
                                        </p:cTn>
                                        <p:tgtEl>
                                          <p:spTgt spid="71"/>
                                        </p:tgtEl>
                                        <p:attrNameLst>
                                          <p:attrName>style.visibility</p:attrName>
                                        </p:attrNameLst>
                                      </p:cBhvr>
                                      <p:to>
                                        <p:strVal val="hidden"/>
                                      </p:to>
                                    </p:set>
                                  </p:childTnLst>
                                </p:cTn>
                              </p:par>
                              <p:par>
                                <p:cTn id="8" presetID="53"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 calcmode="lin" valueType="num">
                                      <p:cBhvr>
                                        <p:cTn id="10" dur="1000" fill="hold"/>
                                        <p:tgtEl>
                                          <p:spTgt spid="60"/>
                                        </p:tgtEl>
                                        <p:attrNameLst>
                                          <p:attrName>ppt_w</p:attrName>
                                        </p:attrNameLst>
                                      </p:cBhvr>
                                      <p:tavLst>
                                        <p:tav tm="0">
                                          <p:val>
                                            <p:fltVal val="0"/>
                                          </p:val>
                                        </p:tav>
                                        <p:tav tm="100000">
                                          <p:val>
                                            <p:strVal val="#ppt_w"/>
                                          </p:val>
                                        </p:tav>
                                      </p:tavLst>
                                    </p:anim>
                                    <p:anim calcmode="lin" valueType="num">
                                      <p:cBhvr>
                                        <p:cTn id="11" dur="1000" fill="hold"/>
                                        <p:tgtEl>
                                          <p:spTgt spid="60"/>
                                        </p:tgtEl>
                                        <p:attrNameLst>
                                          <p:attrName>ppt_h</p:attrName>
                                        </p:attrNameLst>
                                      </p:cBhvr>
                                      <p:tavLst>
                                        <p:tav tm="0">
                                          <p:val>
                                            <p:fltVal val="0"/>
                                          </p:val>
                                        </p:tav>
                                        <p:tav tm="100000">
                                          <p:val>
                                            <p:strVal val="#ppt_h"/>
                                          </p:val>
                                        </p:tav>
                                      </p:tavLst>
                                    </p:anim>
                                    <p:animEffect transition="in" filter="fade">
                                      <p:cBhvr>
                                        <p:cTn id="12" dur="1000"/>
                                        <p:tgtEl>
                                          <p:spTgt spid="60"/>
                                        </p:tgtEl>
                                      </p:cBhvr>
                                    </p:animEffect>
                                  </p:childTnLst>
                                </p:cTn>
                              </p:par>
                              <p:par>
                                <p:cTn id="13" presetID="10" presetClass="exit" presetSubtype="0" fill="hold" nodeType="withEffect">
                                  <p:stCondLst>
                                    <p:cond delay="0"/>
                                  </p:stCondLst>
                                  <p:childTnLst>
                                    <p:animEffect transition="out" filter="fade">
                                      <p:cBhvr>
                                        <p:cTn id="14" dur="1000"/>
                                        <p:tgtEl>
                                          <p:spTgt spid="55"/>
                                        </p:tgtEl>
                                      </p:cBhvr>
                                    </p:animEffect>
                                    <p:set>
                                      <p:cBhvr>
                                        <p:cTn id="15" dur="1" fill="hold">
                                          <p:stCondLst>
                                            <p:cond delay="999"/>
                                          </p:stCondLst>
                                        </p:cTn>
                                        <p:tgtEl>
                                          <p:spTgt spid="55"/>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1000"/>
                                        <p:tgtEl>
                                          <p:spTgt spid="43"/>
                                        </p:tgtEl>
                                      </p:cBhvr>
                                    </p:animEffect>
                                    <p:set>
                                      <p:cBhvr>
                                        <p:cTn id="18" dur="1" fill="hold">
                                          <p:stCondLst>
                                            <p:cond delay="999"/>
                                          </p:stCondLst>
                                        </p:cTn>
                                        <p:tgtEl>
                                          <p:spTgt spid="43"/>
                                        </p:tgtEl>
                                        <p:attrNameLst>
                                          <p:attrName>style.visibility</p:attrName>
                                        </p:attrNameLst>
                                      </p:cBhvr>
                                      <p:to>
                                        <p:strVal val="hidden"/>
                                      </p:to>
                                    </p:set>
                                  </p:childTnLst>
                                </p:cTn>
                              </p:par>
                              <p:par>
                                <p:cTn id="19" presetID="64" presetClass="path" presetSubtype="0" accel="50000" decel="50000" fill="hold" grpId="1" nodeType="withEffect">
                                  <p:stCondLst>
                                    <p:cond delay="0"/>
                                  </p:stCondLst>
                                  <p:childTnLst>
                                    <p:animMotion origin="layout" path="M 0 -4.44444E-6 L -0.07083 -0.3 " pathEditMode="relative" rAng="0" ptsTypes="AA">
                                      <p:cBhvr>
                                        <p:cTn id="20" dur="1000" fill="hold"/>
                                        <p:tgtEl>
                                          <p:spTgt spid="43"/>
                                        </p:tgtEl>
                                        <p:attrNameLst>
                                          <p:attrName>ppt_x</p:attrName>
                                          <p:attrName>ppt_y</p:attrName>
                                        </p:attrNameLst>
                                      </p:cBhvr>
                                      <p:rCtr x="-35" y="-1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Lst>
  </p:timing>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Image result for seminoles in florida 1800"/>
          <p:cNvPicPr>
            <a:picLocks noChangeAspect="1" noChangeArrowheads="1"/>
          </p:cNvPicPr>
          <p:nvPr/>
        </p:nvPicPr>
        <p:blipFill>
          <a:blip r:embed="rId2"/>
          <a:srcRect/>
          <a:stretch>
            <a:fillRect/>
          </a:stretch>
        </p:blipFill>
        <p:spPr bwMode="auto">
          <a:xfrm>
            <a:off x="5562600" y="2133600"/>
            <a:ext cx="2857500" cy="2809876"/>
          </a:xfrm>
          <a:prstGeom prst="rect">
            <a:avLst/>
          </a:prstGeom>
          <a:noFill/>
        </p:spPr>
      </p:pic>
      <p:sp>
        <p:nvSpPr>
          <p:cNvPr id="3" name="Rectangle 2"/>
          <p:cNvSpPr/>
          <p:nvPr/>
        </p:nvSpPr>
        <p:spPr>
          <a:xfrm>
            <a:off x="4572000" y="228600"/>
            <a:ext cx="4572000" cy="1754326"/>
          </a:xfrm>
          <a:prstGeom prst="rect">
            <a:avLst/>
          </a:prstGeom>
        </p:spPr>
        <p:txBody>
          <a:bodyPr>
            <a:spAutoFit/>
          </a:bodyPr>
          <a:lstStyle/>
          <a:p>
            <a:r>
              <a:rPr lang="en-US" dirty="0" smtClean="0">
                <a:hlinkClick r:id="rId3"/>
              </a:rPr>
              <a:t>https://en.wikipedia.org/wiki/Seminole_Wars</a:t>
            </a:r>
            <a:endParaRPr lang="en-US" dirty="0" smtClean="0"/>
          </a:p>
          <a:p>
            <a:endParaRPr lang="en-US" dirty="0" smtClean="0"/>
          </a:p>
          <a:p>
            <a:r>
              <a:rPr lang="en-US" dirty="0" smtClean="0"/>
              <a:t>The remaining Seminoles in Florida were allowed to stay on an informal reservation in southwest Florida at the end of the Second Seminole War in 1842.</a:t>
            </a:r>
            <a:endParaRPr lang="en-US" dirty="0"/>
          </a:p>
        </p:txBody>
      </p:sp>
      <p:pic>
        <p:nvPicPr>
          <p:cNvPr id="1028" name="Picture 4" descr="https://upload.wikimedia.org/wikipedia/commons/b/bf/Moultriecreekreservation.PNG"/>
          <p:cNvPicPr>
            <a:picLocks noChangeAspect="1" noChangeArrowheads="1"/>
          </p:cNvPicPr>
          <p:nvPr/>
        </p:nvPicPr>
        <p:blipFill>
          <a:blip r:embed="rId4"/>
          <a:srcRect/>
          <a:stretch>
            <a:fillRect/>
          </a:stretch>
        </p:blipFill>
        <p:spPr bwMode="auto">
          <a:xfrm>
            <a:off x="838200" y="2209800"/>
            <a:ext cx="2857500" cy="2809876"/>
          </a:xfrm>
          <a:prstGeom prst="rect">
            <a:avLst/>
          </a:prstGeom>
          <a:noFill/>
        </p:spPr>
      </p:pic>
      <p:sp>
        <p:nvSpPr>
          <p:cNvPr id="5" name="Rectangle 4"/>
          <p:cNvSpPr/>
          <p:nvPr/>
        </p:nvSpPr>
        <p:spPr>
          <a:xfrm>
            <a:off x="0" y="914400"/>
            <a:ext cx="4572000" cy="923330"/>
          </a:xfrm>
          <a:prstGeom prst="rect">
            <a:avLst/>
          </a:prstGeom>
        </p:spPr>
        <p:txBody>
          <a:bodyPr>
            <a:spAutoFit/>
          </a:bodyPr>
          <a:lstStyle/>
          <a:p>
            <a:r>
              <a:rPr lang="en-US" dirty="0" smtClean="0"/>
              <a:t>The Treaty of Moultrie Creek provided for a reservation in central Florida for the Seminoles.</a:t>
            </a:r>
            <a:endParaRPr lang="en-US"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l="10421" t="53200" r="15894" b="1115"/>
          <a:stretch>
            <a:fillRect/>
          </a:stretch>
        </p:blipFill>
        <p:spPr bwMode="auto">
          <a:xfrm>
            <a:off x="-11545" y="815340"/>
            <a:ext cx="9155545" cy="6042660"/>
          </a:xfrm>
          <a:prstGeom prst="rect">
            <a:avLst/>
          </a:prstGeom>
          <a:noFill/>
          <a:ln w="9525">
            <a:noFill/>
            <a:miter lim="800000"/>
            <a:headEnd/>
            <a:tailEnd/>
          </a:ln>
          <a:effectLst/>
        </p:spPr>
      </p:pic>
      <p:pic>
        <p:nvPicPr>
          <p:cNvPr id="2049" name="Picture 1"/>
          <p:cNvPicPr>
            <a:picLocks noChangeAspect="1" noChangeArrowheads="1"/>
          </p:cNvPicPr>
          <p:nvPr/>
        </p:nvPicPr>
        <p:blipFill>
          <a:blip r:embed="rId3"/>
          <a:srcRect/>
          <a:stretch>
            <a:fillRect/>
          </a:stretch>
        </p:blipFill>
        <p:spPr bwMode="auto">
          <a:xfrm>
            <a:off x="-58738" y="1136650"/>
            <a:ext cx="9278938" cy="5797550"/>
          </a:xfrm>
          <a:prstGeom prst="rect">
            <a:avLst/>
          </a:prstGeom>
          <a:noFill/>
          <a:ln w="9525">
            <a:noFill/>
            <a:miter lim="800000"/>
            <a:headEnd/>
            <a:tailEnd/>
          </a:ln>
          <a:effectLst/>
        </p:spPr>
      </p:pic>
      <p:pic>
        <p:nvPicPr>
          <p:cNvPr id="24" name="Picture 1"/>
          <p:cNvPicPr>
            <a:picLocks noChangeAspect="1" noChangeArrowheads="1"/>
          </p:cNvPicPr>
          <p:nvPr/>
        </p:nvPicPr>
        <p:blipFill>
          <a:blip r:embed="rId4" cstate="print"/>
          <a:srcRect l="1235" t="2163" r="1235" b="-1653"/>
          <a:stretch>
            <a:fillRect/>
          </a:stretch>
        </p:blipFill>
        <p:spPr bwMode="auto">
          <a:xfrm>
            <a:off x="2514600" y="3562109"/>
            <a:ext cx="5943600" cy="3505200"/>
          </a:xfrm>
          <a:prstGeom prst="rect">
            <a:avLst/>
          </a:prstGeom>
          <a:noFill/>
          <a:ln w="9525">
            <a:noFill/>
            <a:miter lim="800000"/>
            <a:headEnd/>
            <a:tailEnd/>
          </a:ln>
          <a:effectLst/>
        </p:spPr>
      </p:pic>
      <p:sp>
        <p:nvSpPr>
          <p:cNvPr id="6" name="TextBox 5"/>
          <p:cNvSpPr txBox="1"/>
          <p:nvPr/>
        </p:nvSpPr>
        <p:spPr>
          <a:xfrm>
            <a:off x="0" y="0"/>
            <a:ext cx="9144000" cy="707886"/>
          </a:xfrm>
          <a:prstGeom prst="rect">
            <a:avLst/>
          </a:prstGeom>
          <a:noFill/>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The Five ‘Civilized’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2049"/>
                                        </p:tgtEl>
                                      </p:cBhvr>
                                      <p:by x="60000" y="60000"/>
                                    </p:animScale>
                                  </p:childTnLst>
                                </p:cTn>
                              </p:par>
                              <p:par>
                                <p:cTn id="7" presetID="63" presetClass="path" presetSubtype="0" decel="50000" fill="hold" nodeType="withEffect">
                                  <p:stCondLst>
                                    <p:cond delay="0"/>
                                  </p:stCondLst>
                                  <p:childTnLst>
                                    <p:animMotion origin="layout" path="M 1.94444E-6 4.33526E-6 L 0.07413 0.18913 " pathEditMode="relative" rAng="0" ptsTypes="AA">
                                      <p:cBhvr>
                                        <p:cTn id="8" dur="1000" fill="hold"/>
                                        <p:tgtEl>
                                          <p:spTgt spid="2049"/>
                                        </p:tgtEl>
                                        <p:attrNameLst>
                                          <p:attrName>ppt_x</p:attrName>
                                          <p:attrName>ppt_y</p:attrName>
                                        </p:attrNameLst>
                                      </p:cBhvr>
                                      <p:rCtr x="37" y="95"/>
                                    </p:animMotion>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par>
                                <p:cTn id="12" presetID="10" presetClass="entr" presetSubtype="0" fill="hold" nodeType="withEffect">
                                  <p:stCondLst>
                                    <p:cond delay="100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childTnLst>
                                </p:cTn>
                              </p:par>
                              <p:par>
                                <p:cTn id="15" presetID="10" presetClass="exit" presetSubtype="0" fill="hold" nodeType="withEffect">
                                  <p:stCondLst>
                                    <p:cond delay="1000"/>
                                  </p:stCondLst>
                                  <p:childTnLst>
                                    <p:animEffect transition="out" filter="fade">
                                      <p:cBhvr>
                                        <p:cTn id="16" dur="1000"/>
                                        <p:tgtEl>
                                          <p:spTgt spid="2049"/>
                                        </p:tgtEl>
                                      </p:cBhvr>
                                    </p:animEffect>
                                    <p:set>
                                      <p:cBhvr>
                                        <p:cTn id="17" dur="1" fill="hold">
                                          <p:stCondLst>
                                            <p:cond delay="999"/>
                                          </p:stCondLst>
                                        </p:cTn>
                                        <p:tgtEl>
                                          <p:spTgt spid="204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24"/>
                                        </p:tgtEl>
                                      </p:cBhvr>
                                    </p:animEffect>
                                    <p:set>
                                      <p:cBhvr>
                                        <p:cTn id="22" dur="1" fill="hold">
                                          <p:stCondLst>
                                            <p:cond delay="9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914400" y="969776"/>
            <a:ext cx="7162800" cy="5888224"/>
            <a:chOff x="914400" y="969776"/>
            <a:chExt cx="7162800" cy="5888224"/>
          </a:xfrm>
        </p:grpSpPr>
        <p:sp>
          <p:nvSpPr>
            <p:cNvPr id="11" name="Rectangle 10"/>
            <p:cNvSpPr/>
            <p:nvPr/>
          </p:nvSpPr>
          <p:spPr>
            <a:xfrm>
              <a:off x="914400" y="990600"/>
              <a:ext cx="7162800" cy="5867400"/>
            </a:xfrm>
            <a:prstGeom prst="rect">
              <a:avLst/>
            </a:prstGeom>
            <a:solidFill>
              <a:srgbClr val="F8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p:cNvPicPr>
              <a:picLocks noChangeAspect="1" noChangeArrowheads="1"/>
            </p:cNvPicPr>
            <p:nvPr/>
          </p:nvPicPr>
          <p:blipFill>
            <a:blip r:embed="rId2"/>
            <a:srcRect/>
            <a:stretch>
              <a:fillRect/>
            </a:stretch>
          </p:blipFill>
          <p:spPr bwMode="auto">
            <a:xfrm>
              <a:off x="914400" y="969776"/>
              <a:ext cx="7086600" cy="5765758"/>
            </a:xfrm>
            <a:prstGeom prst="rect">
              <a:avLst/>
            </a:prstGeom>
            <a:noFill/>
            <a:ln w="50800">
              <a:solidFill>
                <a:schemeClr val="tx1"/>
              </a:solidFill>
              <a:miter lim="800000"/>
              <a:headEnd/>
              <a:tailEnd/>
            </a:ln>
            <a:effectLst/>
          </p:spPr>
        </p:pic>
      </p:grpSp>
      <p:sp useBgFill="1">
        <p:nvSpPr>
          <p:cNvPr id="2" name="TextBox 1"/>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sp>
        <p:nvSpPr>
          <p:cNvPr id="3" name="Rounded Rectangle 2"/>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5257800" y="2286000"/>
            <a:ext cx="2207260" cy="2151380"/>
          </a:xfrm>
          <a:custGeom>
            <a:avLst/>
            <a:gdLst>
              <a:gd name="connsiteX0" fmla="*/ 734060 w 2207260"/>
              <a:gd name="connsiteY0" fmla="*/ 76200 h 2151380"/>
              <a:gd name="connsiteX1" fmla="*/ 1343660 w 2207260"/>
              <a:gd name="connsiteY1" fmla="*/ 716280 h 2151380"/>
              <a:gd name="connsiteX2" fmla="*/ 1846580 w 2207260"/>
              <a:gd name="connsiteY2" fmla="*/ 1371600 h 2151380"/>
              <a:gd name="connsiteX3" fmla="*/ 2197100 w 2207260"/>
              <a:gd name="connsiteY3" fmla="*/ 1996440 h 2151380"/>
              <a:gd name="connsiteX4" fmla="*/ 1785620 w 2207260"/>
              <a:gd name="connsiteY4" fmla="*/ 2042160 h 2151380"/>
              <a:gd name="connsiteX5" fmla="*/ 810260 w 2207260"/>
              <a:gd name="connsiteY5" fmla="*/ 2072640 h 2151380"/>
              <a:gd name="connsiteX6" fmla="*/ 505460 w 2207260"/>
              <a:gd name="connsiteY6" fmla="*/ 1569720 h 2151380"/>
              <a:gd name="connsiteX7" fmla="*/ 246380 w 2207260"/>
              <a:gd name="connsiteY7" fmla="*/ 1386840 h 2151380"/>
              <a:gd name="connsiteX8" fmla="*/ 154940 w 2207260"/>
              <a:gd name="connsiteY8" fmla="*/ 441960 h 2151380"/>
              <a:gd name="connsiteX9" fmla="*/ 93980 w 2207260"/>
              <a:gd name="connsiteY9" fmla="*/ 259080 h 2151380"/>
              <a:gd name="connsiteX10" fmla="*/ 734060 w 2207260"/>
              <a:gd name="connsiteY10" fmla="*/ 76200 h 215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7260" h="2151380">
                <a:moveTo>
                  <a:pt x="734060" y="76200"/>
                </a:moveTo>
                <a:cubicBezTo>
                  <a:pt x="942340" y="152400"/>
                  <a:pt x="1158240" y="500380"/>
                  <a:pt x="1343660" y="716280"/>
                </a:cubicBezTo>
                <a:cubicBezTo>
                  <a:pt x="1529080" y="932180"/>
                  <a:pt x="1704340" y="1158240"/>
                  <a:pt x="1846580" y="1371600"/>
                </a:cubicBezTo>
                <a:cubicBezTo>
                  <a:pt x="1988820" y="1584960"/>
                  <a:pt x="2207260" y="1884680"/>
                  <a:pt x="2197100" y="1996440"/>
                </a:cubicBezTo>
                <a:cubicBezTo>
                  <a:pt x="2186940" y="2108200"/>
                  <a:pt x="2016760" y="2029460"/>
                  <a:pt x="1785620" y="2042160"/>
                </a:cubicBezTo>
                <a:cubicBezTo>
                  <a:pt x="1554480" y="2054860"/>
                  <a:pt x="1023620" y="2151380"/>
                  <a:pt x="810260" y="2072640"/>
                </a:cubicBezTo>
                <a:cubicBezTo>
                  <a:pt x="596900" y="1993900"/>
                  <a:pt x="599440" y="1684020"/>
                  <a:pt x="505460" y="1569720"/>
                </a:cubicBezTo>
                <a:cubicBezTo>
                  <a:pt x="411480" y="1455420"/>
                  <a:pt x="304800" y="1574800"/>
                  <a:pt x="246380" y="1386840"/>
                </a:cubicBezTo>
                <a:cubicBezTo>
                  <a:pt x="187960" y="1198880"/>
                  <a:pt x="180340" y="629920"/>
                  <a:pt x="154940" y="441960"/>
                </a:cubicBezTo>
                <a:cubicBezTo>
                  <a:pt x="129540" y="254000"/>
                  <a:pt x="0" y="317500"/>
                  <a:pt x="93980" y="259080"/>
                </a:cubicBezTo>
                <a:cubicBezTo>
                  <a:pt x="187960" y="200660"/>
                  <a:pt x="525780" y="0"/>
                  <a:pt x="734060" y="76200"/>
                </a:cubicBezTo>
                <a:close/>
              </a:path>
            </a:pathLst>
          </a:custGeom>
          <a:solidFill>
            <a:srgbClr val="FCF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234440" y="975360"/>
            <a:ext cx="5387340" cy="1678940"/>
          </a:xfrm>
          <a:custGeom>
            <a:avLst/>
            <a:gdLst>
              <a:gd name="connsiteX0" fmla="*/ 701040 w 5387340"/>
              <a:gd name="connsiteY0" fmla="*/ 60960 h 1678940"/>
              <a:gd name="connsiteX1" fmla="*/ 167640 w 5387340"/>
              <a:gd name="connsiteY1" fmla="*/ 213360 h 1678940"/>
              <a:gd name="connsiteX2" fmla="*/ 137160 w 5387340"/>
              <a:gd name="connsiteY2" fmla="*/ 640080 h 1678940"/>
              <a:gd name="connsiteX3" fmla="*/ 990600 w 5387340"/>
              <a:gd name="connsiteY3" fmla="*/ 563880 h 1678940"/>
              <a:gd name="connsiteX4" fmla="*/ 1737360 w 5387340"/>
              <a:gd name="connsiteY4" fmla="*/ 1051560 h 1678940"/>
              <a:gd name="connsiteX5" fmla="*/ 2225040 w 5387340"/>
              <a:gd name="connsiteY5" fmla="*/ 929640 h 1678940"/>
              <a:gd name="connsiteX6" fmla="*/ 2743200 w 5387340"/>
              <a:gd name="connsiteY6" fmla="*/ 762000 h 1678940"/>
              <a:gd name="connsiteX7" fmla="*/ 3764280 w 5387340"/>
              <a:gd name="connsiteY7" fmla="*/ 1447800 h 1678940"/>
              <a:gd name="connsiteX8" fmla="*/ 4282440 w 5387340"/>
              <a:gd name="connsiteY8" fmla="*/ 1661160 h 1678940"/>
              <a:gd name="connsiteX9" fmla="*/ 5212080 w 5387340"/>
              <a:gd name="connsiteY9" fmla="*/ 1554480 h 1678940"/>
              <a:gd name="connsiteX10" fmla="*/ 5334000 w 5387340"/>
              <a:gd name="connsiteY10" fmla="*/ 929640 h 1678940"/>
              <a:gd name="connsiteX11" fmla="*/ 5105400 w 5387340"/>
              <a:gd name="connsiteY11" fmla="*/ 320040 h 1678940"/>
              <a:gd name="connsiteX12" fmla="*/ 4358640 w 5387340"/>
              <a:gd name="connsiteY12" fmla="*/ 45720 h 1678940"/>
              <a:gd name="connsiteX13" fmla="*/ 1569720 w 5387340"/>
              <a:gd name="connsiteY13" fmla="*/ 45720 h 1678940"/>
              <a:gd name="connsiteX14" fmla="*/ 1188720 w 5387340"/>
              <a:gd name="connsiteY14" fmla="*/ 45720 h 1678940"/>
              <a:gd name="connsiteX15" fmla="*/ 1188720 w 5387340"/>
              <a:gd name="connsiteY15" fmla="*/ 45720 h 1678940"/>
              <a:gd name="connsiteX16" fmla="*/ 1188720 w 5387340"/>
              <a:gd name="connsiteY16" fmla="*/ 45720 h 1678940"/>
              <a:gd name="connsiteX0" fmla="*/ 701040 w 5387340"/>
              <a:gd name="connsiteY0" fmla="*/ 60960 h 1678940"/>
              <a:gd name="connsiteX1" fmla="*/ 167640 w 5387340"/>
              <a:gd name="connsiteY1" fmla="*/ 213360 h 1678940"/>
              <a:gd name="connsiteX2" fmla="*/ 137160 w 5387340"/>
              <a:gd name="connsiteY2" fmla="*/ 640080 h 1678940"/>
              <a:gd name="connsiteX3" fmla="*/ 990600 w 5387340"/>
              <a:gd name="connsiteY3" fmla="*/ 563880 h 1678940"/>
              <a:gd name="connsiteX4" fmla="*/ 1737360 w 5387340"/>
              <a:gd name="connsiteY4" fmla="*/ 1051560 h 1678940"/>
              <a:gd name="connsiteX5" fmla="*/ 2225040 w 5387340"/>
              <a:gd name="connsiteY5" fmla="*/ 929640 h 1678940"/>
              <a:gd name="connsiteX6" fmla="*/ 2743200 w 5387340"/>
              <a:gd name="connsiteY6" fmla="*/ 762000 h 1678940"/>
              <a:gd name="connsiteX7" fmla="*/ 3764280 w 5387340"/>
              <a:gd name="connsiteY7" fmla="*/ 1447800 h 1678940"/>
              <a:gd name="connsiteX8" fmla="*/ 4282440 w 5387340"/>
              <a:gd name="connsiteY8" fmla="*/ 1661160 h 1678940"/>
              <a:gd name="connsiteX9" fmla="*/ 5212080 w 5387340"/>
              <a:gd name="connsiteY9" fmla="*/ 1554480 h 1678940"/>
              <a:gd name="connsiteX10" fmla="*/ 5334000 w 5387340"/>
              <a:gd name="connsiteY10" fmla="*/ 929640 h 1678940"/>
              <a:gd name="connsiteX11" fmla="*/ 5105400 w 5387340"/>
              <a:gd name="connsiteY11" fmla="*/ 320040 h 1678940"/>
              <a:gd name="connsiteX12" fmla="*/ 4358640 w 5387340"/>
              <a:gd name="connsiteY12" fmla="*/ 45720 h 1678940"/>
              <a:gd name="connsiteX13" fmla="*/ 1569720 w 5387340"/>
              <a:gd name="connsiteY13" fmla="*/ 45720 h 1678940"/>
              <a:gd name="connsiteX14" fmla="*/ 1188720 w 5387340"/>
              <a:gd name="connsiteY14" fmla="*/ 45720 h 1678940"/>
              <a:gd name="connsiteX15" fmla="*/ 1188720 w 5387340"/>
              <a:gd name="connsiteY15" fmla="*/ 45720 h 1678940"/>
              <a:gd name="connsiteX16" fmla="*/ 1188720 w 5387340"/>
              <a:gd name="connsiteY16" fmla="*/ 45720 h 1678940"/>
              <a:gd name="connsiteX17" fmla="*/ 701040 w 5387340"/>
              <a:gd name="connsiteY17" fmla="*/ 60960 h 1678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7340" h="1678940">
                <a:moveTo>
                  <a:pt x="701040" y="60960"/>
                </a:moveTo>
                <a:cubicBezTo>
                  <a:pt x="481330" y="88900"/>
                  <a:pt x="261620" y="116840"/>
                  <a:pt x="167640" y="213360"/>
                </a:cubicBezTo>
                <a:cubicBezTo>
                  <a:pt x="73660" y="309880"/>
                  <a:pt x="0" y="581660"/>
                  <a:pt x="137160" y="640080"/>
                </a:cubicBezTo>
                <a:cubicBezTo>
                  <a:pt x="274320" y="698500"/>
                  <a:pt x="723900" y="495300"/>
                  <a:pt x="990600" y="563880"/>
                </a:cubicBezTo>
                <a:cubicBezTo>
                  <a:pt x="1257300" y="632460"/>
                  <a:pt x="1531620" y="990600"/>
                  <a:pt x="1737360" y="1051560"/>
                </a:cubicBezTo>
                <a:cubicBezTo>
                  <a:pt x="1943100" y="1112520"/>
                  <a:pt x="2057400" y="977900"/>
                  <a:pt x="2225040" y="929640"/>
                </a:cubicBezTo>
                <a:cubicBezTo>
                  <a:pt x="2392680" y="881380"/>
                  <a:pt x="2486660" y="675640"/>
                  <a:pt x="2743200" y="762000"/>
                </a:cubicBezTo>
                <a:cubicBezTo>
                  <a:pt x="2999740" y="848360"/>
                  <a:pt x="3507740" y="1297940"/>
                  <a:pt x="3764280" y="1447800"/>
                </a:cubicBezTo>
                <a:cubicBezTo>
                  <a:pt x="4020820" y="1597660"/>
                  <a:pt x="4041140" y="1643380"/>
                  <a:pt x="4282440" y="1661160"/>
                </a:cubicBezTo>
                <a:cubicBezTo>
                  <a:pt x="4523740" y="1678940"/>
                  <a:pt x="5036820" y="1676400"/>
                  <a:pt x="5212080" y="1554480"/>
                </a:cubicBezTo>
                <a:cubicBezTo>
                  <a:pt x="5387340" y="1432560"/>
                  <a:pt x="5351780" y="1135380"/>
                  <a:pt x="5334000" y="929640"/>
                </a:cubicBezTo>
                <a:cubicBezTo>
                  <a:pt x="5316220" y="723900"/>
                  <a:pt x="5267960" y="467360"/>
                  <a:pt x="5105400" y="320040"/>
                </a:cubicBezTo>
                <a:cubicBezTo>
                  <a:pt x="4942840" y="172720"/>
                  <a:pt x="4947920" y="91440"/>
                  <a:pt x="4358640" y="45720"/>
                </a:cubicBezTo>
                <a:cubicBezTo>
                  <a:pt x="3769360" y="0"/>
                  <a:pt x="1569720" y="45720"/>
                  <a:pt x="1569720" y="45720"/>
                </a:cubicBezTo>
                <a:lnTo>
                  <a:pt x="1188720" y="45720"/>
                </a:lnTo>
                <a:lnTo>
                  <a:pt x="1188720" y="45720"/>
                </a:lnTo>
                <a:lnTo>
                  <a:pt x="1188720" y="45720"/>
                </a:lnTo>
                <a:lnTo>
                  <a:pt x="701040" y="60960"/>
                </a:lnTo>
                <a:close/>
              </a:path>
            </a:pathLst>
          </a:custGeom>
          <a:solidFill>
            <a:srgbClr val="00D7D2">
              <a:alpha val="27000"/>
            </a:srgbClr>
          </a:solidFill>
          <a:ln>
            <a:noFill/>
          </a:ln>
          <a:effectLst>
            <a:outerShdw blurRad="50800" dist="292100" dir="3000000" algn="ctr" rotWithShape="0">
              <a:srgbClr val="00D7D2"/>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914400" y="5181600"/>
            <a:ext cx="2971800" cy="954107"/>
          </a:xfrm>
          <a:prstGeom prst="rect">
            <a:avLst/>
          </a:prstGeom>
          <a:noFill/>
        </p:spPr>
        <p:txBody>
          <a:bodyPr wrap="square" rtlCol="0">
            <a:spAutoFit/>
          </a:bodyPr>
          <a:lstStyle/>
          <a:p>
            <a:r>
              <a:rPr lang="en-US" sz="2800" b="1" dirty="0" smtClean="0"/>
              <a:t>Seminole Cessions</a:t>
            </a:r>
          </a:p>
          <a:p>
            <a:r>
              <a:rPr lang="en-US" sz="2800" b="1" dirty="0" smtClean="0"/>
              <a:t>      1823 -1830</a:t>
            </a:r>
            <a:endParaRPr lang="en-US" sz="2800" b="1" dirty="0"/>
          </a:p>
        </p:txBody>
      </p:sp>
      <p:sp>
        <p:nvSpPr>
          <p:cNvPr id="13" name="TextBox 12"/>
          <p:cNvSpPr txBox="1"/>
          <p:nvPr/>
        </p:nvSpPr>
        <p:spPr>
          <a:xfrm>
            <a:off x="4419600" y="1447800"/>
            <a:ext cx="966044" cy="461665"/>
          </a:xfrm>
          <a:prstGeom prst="rect">
            <a:avLst/>
          </a:prstGeom>
          <a:noFill/>
          <a:ln w="50800">
            <a:noFill/>
          </a:ln>
        </p:spPr>
        <p:txBody>
          <a:bodyPr wrap="square" rtlCol="0">
            <a:spAutoFit/>
          </a:bodyPr>
          <a:lstStyle/>
          <a:p>
            <a:r>
              <a:rPr lang="en-US" sz="2400" b="1" dirty="0" smtClean="0"/>
              <a:t>1823</a:t>
            </a:r>
            <a:endParaRPr lang="en-US" sz="2400" b="1" dirty="0"/>
          </a:p>
        </p:txBody>
      </p:sp>
      <p:sp>
        <p:nvSpPr>
          <p:cNvPr id="14" name="TextBox 13"/>
          <p:cNvSpPr txBox="1"/>
          <p:nvPr/>
        </p:nvSpPr>
        <p:spPr>
          <a:xfrm>
            <a:off x="6019800" y="3653135"/>
            <a:ext cx="1143000" cy="461665"/>
          </a:xfrm>
          <a:prstGeom prst="rect">
            <a:avLst/>
          </a:prstGeom>
          <a:noFill/>
          <a:ln w="50800">
            <a:noFill/>
          </a:ln>
        </p:spPr>
        <p:txBody>
          <a:bodyPr wrap="square" rtlCol="0">
            <a:spAutoFit/>
          </a:bodyPr>
          <a:lstStyle/>
          <a:p>
            <a:r>
              <a:rPr lang="en-US" sz="2400" b="1" dirty="0" smtClean="0"/>
              <a:t>reserve</a:t>
            </a:r>
            <a:endParaRPr lang="en-US" sz="2400" b="1" dirty="0"/>
          </a:p>
        </p:txBody>
      </p:sp>
      <p:grpSp>
        <p:nvGrpSpPr>
          <p:cNvPr id="18" name="Group 17"/>
          <p:cNvGrpSpPr/>
          <p:nvPr/>
        </p:nvGrpSpPr>
        <p:grpSpPr>
          <a:xfrm>
            <a:off x="914400" y="5638800"/>
            <a:ext cx="2362200" cy="707886"/>
            <a:chOff x="914400" y="5638800"/>
            <a:chExt cx="2362200" cy="707886"/>
          </a:xfrm>
        </p:grpSpPr>
        <p:sp>
          <p:nvSpPr>
            <p:cNvPr id="16" name="TextBox 15"/>
            <p:cNvSpPr txBox="1"/>
            <p:nvPr/>
          </p:nvSpPr>
          <p:spPr>
            <a:xfrm>
              <a:off x="914400" y="5638800"/>
              <a:ext cx="1752600" cy="707886"/>
            </a:xfrm>
            <a:prstGeom prst="rect">
              <a:avLst/>
            </a:prstGeom>
            <a:solidFill>
              <a:schemeClr val="tx1"/>
            </a:solidFill>
          </p:spPr>
          <p:txBody>
            <a:bodyPr wrap="square" rtlCol="0">
              <a:spAutoFit/>
            </a:bodyPr>
            <a:lstStyle/>
            <a:p>
              <a:pPr algn="ctr"/>
              <a:r>
                <a:rPr lang="en-US" sz="4000" b="1" dirty="0" smtClean="0">
                  <a:solidFill>
                    <a:schemeClr val="bg1"/>
                  </a:solidFill>
                </a:rPr>
                <a:t>1830</a:t>
              </a:r>
              <a:endParaRPr lang="en-US" sz="4000" b="1" dirty="0">
                <a:solidFill>
                  <a:schemeClr val="bg1"/>
                </a:solidFill>
              </a:endParaRPr>
            </a:p>
          </p:txBody>
        </p:sp>
        <p:sp>
          <p:nvSpPr>
            <p:cNvPr id="17" name="Rectangle 16"/>
            <p:cNvSpPr/>
            <p:nvPr/>
          </p:nvSpPr>
          <p:spPr>
            <a:xfrm>
              <a:off x="2667000" y="5638800"/>
              <a:ext cx="609600" cy="685800"/>
            </a:xfrm>
            <a:prstGeom prst="rect">
              <a:avLst/>
            </a:prstGeom>
            <a:solidFill>
              <a:srgbClr val="F8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1600200" y="2819400"/>
            <a:ext cx="3068212" cy="584775"/>
          </a:xfrm>
          <a:prstGeom prst="rect">
            <a:avLst/>
          </a:prstGeom>
          <a:noFill/>
        </p:spPr>
        <p:txBody>
          <a:bodyPr wrap="none" rtlCol="0">
            <a:spAutoFit/>
          </a:bodyPr>
          <a:lstStyle/>
          <a:p>
            <a:r>
              <a:rPr lang="en-US" sz="3200" b="1" dirty="0" smtClean="0">
                <a:solidFill>
                  <a:srgbClr val="FF0000"/>
                </a:solidFill>
                <a:effectLst>
                  <a:outerShdw dist="50800" dir="7200000" algn="ctr" rotWithShape="0">
                    <a:schemeClr val="tx1"/>
                  </a:outerShdw>
                </a:effectLst>
              </a:rPr>
              <a:t>1</a:t>
            </a:r>
            <a:r>
              <a:rPr lang="en-US" sz="3200" b="1" baseline="30000" dirty="0" smtClean="0">
                <a:solidFill>
                  <a:srgbClr val="FF0000"/>
                </a:solidFill>
                <a:effectLst>
                  <a:outerShdw dist="50800" dir="7200000" algn="ctr" rotWithShape="0">
                    <a:schemeClr val="tx1"/>
                  </a:outerShdw>
                </a:effectLst>
              </a:rPr>
              <a:t>st</a:t>
            </a:r>
            <a:r>
              <a:rPr lang="en-US" sz="3200" b="1" dirty="0" smtClean="0">
                <a:solidFill>
                  <a:srgbClr val="FF0000"/>
                </a:solidFill>
                <a:effectLst>
                  <a:outerShdw dist="50800" dir="7200000" algn="ctr" rotWithShape="0">
                    <a:schemeClr val="tx1"/>
                  </a:outerShdw>
                </a:effectLst>
              </a:rPr>
              <a:t> Seminole War</a:t>
            </a:r>
            <a:endParaRPr lang="en-US" sz="32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par>
                          <p:cTn id="8" fill="hold">
                            <p:stCondLst>
                              <p:cond delay="1000"/>
                            </p:stCondLst>
                            <p:childTnLst>
                              <p:par>
                                <p:cTn id="9" presetID="5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Scale>
                                      <p:cBhvr>
                                        <p:cTn id="11"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3"/>
                                        </p:tgtEl>
                                        <p:attrNameLst>
                                          <p:attrName>ppt_x</p:attrName>
                                          <p:attrName>ppt_y</p:attrName>
                                        </p:attrNameLst>
                                      </p:cBhvr>
                                    </p:animMotion>
                                    <p:animEffect transition="in" filter="fade">
                                      <p:cBhvr>
                                        <p:cTn id="13" dur="1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grpId="0" nodeType="clickEffect">
                                  <p:stCondLst>
                                    <p:cond delay="0"/>
                                  </p:stCondLst>
                                  <p:childTnLst>
                                    <p:animEffect transition="out" filter="dissolve">
                                      <p:cBhvr>
                                        <p:cTn id="17" dur="2000"/>
                                        <p:tgtEl>
                                          <p:spTgt spid="10"/>
                                        </p:tgtEl>
                                      </p:cBhvr>
                                    </p:animEffect>
                                    <p:set>
                                      <p:cBhvr>
                                        <p:cTn id="18" dur="1" fill="hold">
                                          <p:stCondLst>
                                            <p:cond delay="1999"/>
                                          </p:stCondLst>
                                        </p:cTn>
                                        <p:tgtEl>
                                          <p:spTgt spid="10"/>
                                        </p:tgtEl>
                                        <p:attrNameLst>
                                          <p:attrName>style.visibility</p:attrName>
                                        </p:attrNameLst>
                                      </p:cBhvr>
                                      <p:to>
                                        <p:strVal val="hidden"/>
                                      </p:to>
                                    </p:set>
                                  </p:childTnLst>
                                </p:cTn>
                              </p:par>
                              <p:par>
                                <p:cTn id="19" presetID="9" presetClass="exit" presetSubtype="0" fill="hold" grpId="0" nodeType="withEffect">
                                  <p:stCondLst>
                                    <p:cond delay="0"/>
                                  </p:stCondLst>
                                  <p:childTnLst>
                                    <p:animEffect transition="out" filter="dissolv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42" presetClass="path" presetSubtype="0" accel="50000" decel="50000" fill="hold" grpId="1" nodeType="withEffect">
                                  <p:stCondLst>
                                    <p:cond delay="0"/>
                                  </p:stCondLst>
                                  <p:childTnLst>
                                    <p:animMotion origin="layout" path="M -3.88889E-6 -3.33333E-6 L 0.23716 0.22431 " pathEditMode="relative" rAng="0" ptsTypes="AA">
                                      <p:cBhvr>
                                        <p:cTn id="23" dur="2000" fill="hold"/>
                                        <p:tgtEl>
                                          <p:spTgt spid="8"/>
                                        </p:tgtEl>
                                        <p:attrNameLst>
                                          <p:attrName>ppt_x</p:attrName>
                                          <p:attrName>ppt_y</p:attrName>
                                        </p:attrNameLst>
                                      </p:cBhvr>
                                      <p:rCtr x="119" y="112"/>
                                    </p:animMotion>
                                  </p:childTnLst>
                                </p:cTn>
                              </p:par>
                              <p:par>
                                <p:cTn id="24" presetID="8" presetClass="emph" presetSubtype="0" fill="hold" grpId="2" nodeType="withEffect">
                                  <p:stCondLst>
                                    <p:cond delay="0"/>
                                  </p:stCondLst>
                                  <p:childTnLst>
                                    <p:animRot by="4200000">
                                      <p:cBhvr>
                                        <p:cTn id="25" dur="2000" fill="hold"/>
                                        <p:tgtEl>
                                          <p:spTgt spid="8"/>
                                        </p:tgtEl>
                                        <p:attrNameLst>
                                          <p:attrName>r</p:attrName>
                                        </p:attrNameLst>
                                      </p:cBhvr>
                                    </p:animRot>
                                  </p:childTnLst>
                                </p:cTn>
                              </p:par>
                              <p:par>
                                <p:cTn id="26" presetID="42" presetClass="path" presetSubtype="0" accel="50000" decel="50000" fill="hold" grpId="1" nodeType="withEffect">
                                  <p:stCondLst>
                                    <p:cond delay="0"/>
                                  </p:stCondLst>
                                  <p:childTnLst>
                                    <p:animMotion origin="layout" path="M -1.11111E-6 4.07407E-6 L 0.13889 0.24421 " pathEditMode="relative" rAng="0" ptsTypes="AA">
                                      <p:cBhvr>
                                        <p:cTn id="27" dur="2000" fill="hold"/>
                                        <p:tgtEl>
                                          <p:spTgt spid="13"/>
                                        </p:tgtEl>
                                        <p:attrNameLst>
                                          <p:attrName>ppt_x</p:attrName>
                                          <p:attrName>ppt_y</p:attrName>
                                        </p:attrNameLst>
                                      </p:cBhvr>
                                      <p:rCtr x="69" y="122"/>
                                    </p:animMotion>
                                  </p:childTnLst>
                                </p:cTn>
                              </p:par>
                            </p:childTnLst>
                          </p:cTn>
                        </p:par>
                        <p:par>
                          <p:cTn id="28" fill="hold">
                            <p:stCondLst>
                              <p:cond delay="2000"/>
                            </p:stCondLst>
                            <p:childTnLst>
                              <p:par>
                                <p:cTn id="29" presetID="3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800" decel="100000"/>
                                        <p:tgtEl>
                                          <p:spTgt spid="14"/>
                                        </p:tgtEl>
                                      </p:cBhvr>
                                    </p:animEffect>
                                    <p:anim calcmode="lin" valueType="num">
                                      <p:cBhvr>
                                        <p:cTn id="32" dur="800" decel="100000" fill="hold"/>
                                        <p:tgtEl>
                                          <p:spTgt spid="14"/>
                                        </p:tgtEl>
                                        <p:attrNameLst>
                                          <p:attrName>style.rotation</p:attrName>
                                        </p:attrNameLst>
                                      </p:cBhvr>
                                      <p:tavLst>
                                        <p:tav tm="0">
                                          <p:val>
                                            <p:fltVal val="-90"/>
                                          </p:val>
                                        </p:tav>
                                        <p:tav tm="100000">
                                          <p:val>
                                            <p:fltVal val="0"/>
                                          </p:val>
                                        </p:tav>
                                      </p:tavLst>
                                    </p:anim>
                                    <p:anim calcmode="lin" valueType="num">
                                      <p:cBhvr>
                                        <p:cTn id="33" dur="800" decel="100000" fill="hold"/>
                                        <p:tgtEl>
                                          <p:spTgt spid="14"/>
                                        </p:tgtEl>
                                        <p:attrNameLst>
                                          <p:attrName>ppt_x</p:attrName>
                                        </p:attrNameLst>
                                      </p:cBhvr>
                                      <p:tavLst>
                                        <p:tav tm="0">
                                          <p:val>
                                            <p:strVal val="#ppt_x+0.4"/>
                                          </p:val>
                                        </p:tav>
                                        <p:tav tm="100000">
                                          <p:val>
                                            <p:strVal val="#ppt_x-0.05"/>
                                          </p:val>
                                        </p:tav>
                                      </p:tavLst>
                                    </p:anim>
                                    <p:anim calcmode="lin" valueType="num">
                                      <p:cBhvr>
                                        <p:cTn id="34" dur="800" decel="100000" fill="hold"/>
                                        <p:tgtEl>
                                          <p:spTgt spid="14"/>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1000"/>
                                        <p:tgtEl>
                                          <p:spTgt spid="19"/>
                                        </p:tgtEl>
                                      </p:cBhvr>
                                    </p:animEffect>
                                    <p:set>
                                      <p:cBhvr>
                                        <p:cTn id="41" dur="1" fill="hold">
                                          <p:stCondLst>
                                            <p:cond delay="999"/>
                                          </p:stCondLst>
                                        </p:cTn>
                                        <p:tgtEl>
                                          <p:spTgt spid="19"/>
                                        </p:tgtEl>
                                        <p:attrNameLst>
                                          <p:attrName>style.visibility</p:attrName>
                                        </p:attrNameLst>
                                      </p:cBhvr>
                                      <p:to>
                                        <p:strVal val="hidden"/>
                                      </p:to>
                                    </p:set>
                                  </p:childTnLst>
                                </p:cTn>
                              </p:par>
                            </p:childTnLst>
                          </p:cTn>
                        </p:par>
                        <p:par>
                          <p:cTn id="42" fill="hold">
                            <p:stCondLst>
                              <p:cond delay="1000"/>
                            </p:stCondLst>
                            <p:childTnLst>
                              <p:par>
                                <p:cTn id="43" presetID="53" presetClass="entr" presetSubtype="0"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1000" fill="hold"/>
                                        <p:tgtEl>
                                          <p:spTgt spid="18"/>
                                        </p:tgtEl>
                                        <p:attrNameLst>
                                          <p:attrName>ppt_w</p:attrName>
                                        </p:attrNameLst>
                                      </p:cBhvr>
                                      <p:tavLst>
                                        <p:tav tm="0">
                                          <p:val>
                                            <p:fltVal val="0"/>
                                          </p:val>
                                        </p:tav>
                                        <p:tav tm="100000">
                                          <p:val>
                                            <p:strVal val="#ppt_w"/>
                                          </p:val>
                                        </p:tav>
                                      </p:tavLst>
                                    </p:anim>
                                    <p:anim calcmode="lin" valueType="num">
                                      <p:cBhvr>
                                        <p:cTn id="46" dur="1000" fill="hold"/>
                                        <p:tgtEl>
                                          <p:spTgt spid="18"/>
                                        </p:tgtEl>
                                        <p:attrNameLst>
                                          <p:attrName>ppt_h</p:attrName>
                                        </p:attrNameLst>
                                      </p:cBhvr>
                                      <p:tavLst>
                                        <p:tav tm="0">
                                          <p:val>
                                            <p:fltVal val="0"/>
                                          </p:val>
                                        </p:tav>
                                        <p:tav tm="100000">
                                          <p:val>
                                            <p:strVal val="#ppt_h"/>
                                          </p:val>
                                        </p:tav>
                                      </p:tavLst>
                                    </p:anim>
                                    <p:animEffect transition="in" filter="fade">
                                      <p:cBhvr>
                                        <p:cTn id="4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8" grpId="1" animBg="1"/>
      <p:bldP spid="8" grpId="2" animBg="1"/>
      <p:bldP spid="13" grpId="0"/>
      <p:bldP spid="13" grpId="1"/>
      <p:bldP spid="14" grpId="0"/>
      <p:bldP spid="19" grpId="0"/>
      <p:bldP spid="19" grpId="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p:cNvGrpSpPr/>
          <p:nvPr/>
        </p:nvGrpSpPr>
        <p:grpSpPr>
          <a:xfrm>
            <a:off x="914400" y="969776"/>
            <a:ext cx="7162800" cy="5888224"/>
            <a:chOff x="914400" y="969776"/>
            <a:chExt cx="7162800" cy="5888224"/>
          </a:xfrm>
        </p:grpSpPr>
        <p:sp>
          <p:nvSpPr>
            <p:cNvPr id="59" name="Rectangle 58"/>
            <p:cNvSpPr/>
            <p:nvPr/>
          </p:nvSpPr>
          <p:spPr>
            <a:xfrm>
              <a:off x="914400" y="990600"/>
              <a:ext cx="7162800" cy="5867400"/>
            </a:xfrm>
            <a:prstGeom prst="rect">
              <a:avLst/>
            </a:prstGeom>
            <a:solidFill>
              <a:srgbClr val="F8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p:cNvPicPr>
              <a:picLocks noChangeAspect="1" noChangeArrowheads="1"/>
            </p:cNvPicPr>
            <p:nvPr/>
          </p:nvPicPr>
          <p:blipFill>
            <a:blip r:embed="rId2"/>
            <a:srcRect/>
            <a:stretch>
              <a:fillRect/>
            </a:stretch>
          </p:blipFill>
          <p:spPr bwMode="auto">
            <a:xfrm>
              <a:off x="914400" y="969776"/>
              <a:ext cx="7086600" cy="5765758"/>
            </a:xfrm>
            <a:prstGeom prst="rect">
              <a:avLst/>
            </a:prstGeom>
            <a:noFill/>
            <a:ln w="50800">
              <a:solidFill>
                <a:schemeClr val="tx1"/>
              </a:solidFill>
              <a:miter lim="800000"/>
              <a:headEnd/>
              <a:tailEnd/>
            </a:ln>
            <a:effectLst/>
          </p:spPr>
        </p:pic>
      </p:grpSp>
      <p:grpSp>
        <p:nvGrpSpPr>
          <p:cNvPr id="55" name="Group 54"/>
          <p:cNvGrpSpPr/>
          <p:nvPr/>
        </p:nvGrpSpPr>
        <p:grpSpPr>
          <a:xfrm>
            <a:off x="533400" y="774809"/>
            <a:ext cx="7927848" cy="6134566"/>
            <a:chOff x="533400" y="774809"/>
            <a:chExt cx="7927848" cy="6134566"/>
          </a:xfrm>
        </p:grpSpPr>
        <p:grpSp>
          <p:nvGrpSpPr>
            <p:cNvPr id="7" name="Group 25"/>
            <p:cNvGrpSpPr/>
            <p:nvPr/>
          </p:nvGrpSpPr>
          <p:grpSpPr>
            <a:xfrm>
              <a:off x="533400" y="774809"/>
              <a:ext cx="7927848" cy="6134566"/>
              <a:chOff x="533400" y="774809"/>
              <a:chExt cx="7927848" cy="6134566"/>
            </a:xfrm>
          </p:grpSpPr>
          <p:grpSp>
            <p:nvGrpSpPr>
              <p:cNvPr id="8" name="Group 41"/>
              <p:cNvGrpSpPr/>
              <p:nvPr/>
            </p:nvGrpSpPr>
            <p:grpSpPr>
              <a:xfrm>
                <a:off x="533400" y="774809"/>
                <a:ext cx="7927848" cy="6134566"/>
                <a:chOff x="533400" y="774809"/>
                <a:chExt cx="7927848" cy="6134566"/>
              </a:xfrm>
            </p:grpSpPr>
            <p:grpSp>
              <p:nvGrpSpPr>
                <p:cNvPr id="9" name="Group 41"/>
                <p:cNvGrpSpPr>
                  <a:grpSpLocks noChangeAspect="1"/>
                </p:cNvGrpSpPr>
                <p:nvPr/>
              </p:nvGrpSpPr>
              <p:grpSpPr>
                <a:xfrm>
                  <a:off x="533400" y="774809"/>
                  <a:ext cx="7927848" cy="6083192"/>
                  <a:chOff x="0" y="1244905"/>
                  <a:chExt cx="7315200" cy="5613095"/>
                </a:xfrm>
              </p:grpSpPr>
              <p:pic>
                <p:nvPicPr>
                  <p:cNvPr id="21" name="Picture 20"/>
                  <p:cNvPicPr>
                    <a:picLocks noChangeAspect="1" noChangeArrowheads="1"/>
                  </p:cNvPicPr>
                  <p:nvPr/>
                </p:nvPicPr>
                <p:blipFill>
                  <a:blip r:embed="rId3"/>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22" name="Rectangle 21"/>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sp>
              <p:nvSpPr>
                <p:cNvPr id="24" name="Freeform 23"/>
                <p:cNvSpPr/>
                <p:nvPr/>
              </p:nvSpPr>
              <p:spPr>
                <a:xfrm>
                  <a:off x="3687711" y="2438400"/>
                  <a:ext cx="1348232" cy="967822"/>
                </a:xfrm>
                <a:custGeom>
                  <a:avLst/>
                  <a:gdLst>
                    <a:gd name="connsiteX0" fmla="*/ 1430694 w 2684106"/>
                    <a:gd name="connsiteY0" fmla="*/ 192832 h 1926772"/>
                    <a:gd name="connsiteX1" fmla="*/ 1654628 w 2684106"/>
                    <a:gd name="connsiteY1" fmla="*/ 314130 h 1926772"/>
                    <a:gd name="connsiteX2" fmla="*/ 1747934 w 2684106"/>
                    <a:gd name="connsiteY2" fmla="*/ 360783 h 1926772"/>
                    <a:gd name="connsiteX3" fmla="*/ 1934547 w 2684106"/>
                    <a:gd name="connsiteY3" fmla="*/ 258147 h 1926772"/>
                    <a:gd name="connsiteX4" fmla="*/ 2093167 w 2684106"/>
                    <a:gd name="connsiteY4" fmla="*/ 267477 h 1926772"/>
                    <a:gd name="connsiteX5" fmla="*/ 2121159 w 2684106"/>
                    <a:gd name="connsiteY5" fmla="*/ 146179 h 1926772"/>
                    <a:gd name="connsiteX6" fmla="*/ 2233126 w 2684106"/>
                    <a:gd name="connsiteY6" fmla="*/ 6220 h 1926772"/>
                    <a:gd name="connsiteX7" fmla="*/ 2279779 w 2684106"/>
                    <a:gd name="connsiteY7" fmla="*/ 108857 h 1926772"/>
                    <a:gd name="connsiteX8" fmla="*/ 2587690 w 2684106"/>
                    <a:gd name="connsiteY8" fmla="*/ 164840 h 1926772"/>
                    <a:gd name="connsiteX9" fmla="*/ 2606351 w 2684106"/>
                    <a:gd name="connsiteY9" fmla="*/ 295469 h 1926772"/>
                    <a:gd name="connsiteX10" fmla="*/ 2597020 w 2684106"/>
                    <a:gd name="connsiteY10" fmla="*/ 463420 h 1926772"/>
                    <a:gd name="connsiteX11" fmla="*/ 2680996 w 2684106"/>
                    <a:gd name="connsiteY11" fmla="*/ 556726 h 1926772"/>
                    <a:gd name="connsiteX12" fmla="*/ 2578359 w 2684106"/>
                    <a:gd name="connsiteY12" fmla="*/ 622040 h 1926772"/>
                    <a:gd name="connsiteX13" fmla="*/ 2541037 w 2684106"/>
                    <a:gd name="connsiteY13" fmla="*/ 836645 h 1926772"/>
                    <a:gd name="connsiteX14" fmla="*/ 2419739 w 2684106"/>
                    <a:gd name="connsiteY14" fmla="*/ 808653 h 1926772"/>
                    <a:gd name="connsiteX15" fmla="*/ 2354424 w 2684106"/>
                    <a:gd name="connsiteY15" fmla="*/ 976604 h 1926772"/>
                    <a:gd name="connsiteX16" fmla="*/ 2382416 w 2684106"/>
                    <a:gd name="connsiteY16" fmla="*/ 1107232 h 1926772"/>
                    <a:gd name="connsiteX17" fmla="*/ 2279779 w 2684106"/>
                    <a:gd name="connsiteY17" fmla="*/ 1144555 h 1926772"/>
                    <a:gd name="connsiteX18" fmla="*/ 2317102 w 2684106"/>
                    <a:gd name="connsiteY18" fmla="*/ 1284514 h 1926772"/>
                    <a:gd name="connsiteX19" fmla="*/ 2354424 w 2684106"/>
                    <a:gd name="connsiteY19" fmla="*/ 1452465 h 1926772"/>
                    <a:gd name="connsiteX20" fmla="*/ 2233126 w 2684106"/>
                    <a:gd name="connsiteY20" fmla="*/ 1536440 h 1926772"/>
                    <a:gd name="connsiteX21" fmla="*/ 2167812 w 2684106"/>
                    <a:gd name="connsiteY21" fmla="*/ 1704392 h 1926772"/>
                    <a:gd name="connsiteX22" fmla="*/ 1990530 w 2684106"/>
                    <a:gd name="connsiteY22" fmla="*/ 1723053 h 1926772"/>
                    <a:gd name="connsiteX23" fmla="*/ 1878563 w 2684106"/>
                    <a:gd name="connsiteY23" fmla="*/ 1704392 h 1926772"/>
                    <a:gd name="connsiteX24" fmla="*/ 1859902 w 2684106"/>
                    <a:gd name="connsiteY24" fmla="*/ 1741714 h 1926772"/>
                    <a:gd name="connsiteX25" fmla="*/ 1822579 w 2684106"/>
                    <a:gd name="connsiteY25" fmla="*/ 1769706 h 1926772"/>
                    <a:gd name="connsiteX26" fmla="*/ 1579983 w 2684106"/>
                    <a:gd name="connsiteY26" fmla="*/ 1844351 h 1926772"/>
                    <a:gd name="connsiteX27" fmla="*/ 1533330 w 2684106"/>
                    <a:gd name="connsiteY27" fmla="*/ 1918996 h 1926772"/>
                    <a:gd name="connsiteX28" fmla="*/ 1421363 w 2684106"/>
                    <a:gd name="connsiteY28" fmla="*/ 1797698 h 1926772"/>
                    <a:gd name="connsiteX29" fmla="*/ 1356049 w 2684106"/>
                    <a:gd name="connsiteY29" fmla="*/ 1788367 h 1926772"/>
                    <a:gd name="connsiteX30" fmla="*/ 1178767 w 2684106"/>
                    <a:gd name="connsiteY30" fmla="*/ 1807028 h 1926772"/>
                    <a:gd name="connsiteX31" fmla="*/ 1020147 w 2684106"/>
                    <a:gd name="connsiteY31" fmla="*/ 1853681 h 1926772"/>
                    <a:gd name="connsiteX32" fmla="*/ 908179 w 2684106"/>
                    <a:gd name="connsiteY32" fmla="*/ 1825689 h 1926772"/>
                    <a:gd name="connsiteX33" fmla="*/ 674914 w 2684106"/>
                    <a:gd name="connsiteY33" fmla="*/ 1741714 h 1926772"/>
                    <a:gd name="connsiteX34" fmla="*/ 497632 w 2684106"/>
                    <a:gd name="connsiteY34" fmla="*/ 1723053 h 1926772"/>
                    <a:gd name="connsiteX35" fmla="*/ 422988 w 2684106"/>
                    <a:gd name="connsiteY35" fmla="*/ 1620416 h 1926772"/>
                    <a:gd name="connsiteX36" fmla="*/ 394996 w 2684106"/>
                    <a:gd name="connsiteY36" fmla="*/ 1461796 h 1926772"/>
                    <a:gd name="connsiteX37" fmla="*/ 217714 w 2684106"/>
                    <a:gd name="connsiteY37" fmla="*/ 1443134 h 1926772"/>
                    <a:gd name="connsiteX38" fmla="*/ 143069 w 2684106"/>
                    <a:gd name="connsiteY38" fmla="*/ 1573763 h 1926772"/>
                    <a:gd name="connsiteX39" fmla="*/ 68424 w 2684106"/>
                    <a:gd name="connsiteY39" fmla="*/ 1536440 h 1926772"/>
                    <a:gd name="connsiteX40" fmla="*/ 124408 w 2684106"/>
                    <a:gd name="connsiteY40" fmla="*/ 1443134 h 1926772"/>
                    <a:gd name="connsiteX41" fmla="*/ 115077 w 2684106"/>
                    <a:gd name="connsiteY41" fmla="*/ 1396481 h 1926772"/>
                    <a:gd name="connsiteX42" fmla="*/ 3110 w 2684106"/>
                    <a:gd name="connsiteY42" fmla="*/ 1377820 h 1926772"/>
                    <a:gd name="connsiteX43" fmla="*/ 96416 w 2684106"/>
                    <a:gd name="connsiteY43" fmla="*/ 1135224 h 1926772"/>
                    <a:gd name="connsiteX44" fmla="*/ 208383 w 2684106"/>
                    <a:gd name="connsiteY44" fmla="*/ 1228530 h 1926772"/>
                    <a:gd name="connsiteX45" fmla="*/ 348343 w 2684106"/>
                    <a:gd name="connsiteY45" fmla="*/ 1331167 h 1926772"/>
                    <a:gd name="connsiteX46" fmla="*/ 385665 w 2684106"/>
                    <a:gd name="connsiteY46" fmla="*/ 1181877 h 1926772"/>
                    <a:gd name="connsiteX47" fmla="*/ 422988 w 2684106"/>
                    <a:gd name="connsiteY47" fmla="*/ 1181877 h 1926772"/>
                    <a:gd name="connsiteX48" fmla="*/ 581608 w 2684106"/>
                    <a:gd name="connsiteY48" fmla="*/ 1004596 h 1926772"/>
                    <a:gd name="connsiteX49" fmla="*/ 684245 w 2684106"/>
                    <a:gd name="connsiteY49" fmla="*/ 827314 h 1926772"/>
                    <a:gd name="connsiteX50" fmla="*/ 758890 w 2684106"/>
                    <a:gd name="connsiteY50" fmla="*/ 724677 h 1926772"/>
                    <a:gd name="connsiteX51" fmla="*/ 814873 w 2684106"/>
                    <a:gd name="connsiteY51" fmla="*/ 566057 h 1926772"/>
                    <a:gd name="connsiteX52" fmla="*/ 908179 w 2684106"/>
                    <a:gd name="connsiteY52" fmla="*/ 678024 h 1926772"/>
                    <a:gd name="connsiteX53" fmla="*/ 954832 w 2684106"/>
                    <a:gd name="connsiteY53" fmla="*/ 538065 h 1926772"/>
                    <a:gd name="connsiteX54" fmla="*/ 1020147 w 2684106"/>
                    <a:gd name="connsiteY54" fmla="*/ 575387 h 1926772"/>
                    <a:gd name="connsiteX55" fmla="*/ 1057469 w 2684106"/>
                    <a:gd name="connsiteY55" fmla="*/ 519404 h 1926772"/>
                    <a:gd name="connsiteX56" fmla="*/ 1104122 w 2684106"/>
                    <a:gd name="connsiteY56" fmla="*/ 603379 h 1926772"/>
                    <a:gd name="connsiteX57" fmla="*/ 1216090 w 2684106"/>
                    <a:gd name="connsiteY57" fmla="*/ 500743 h 1926772"/>
                    <a:gd name="connsiteX58" fmla="*/ 1346718 w 2684106"/>
                    <a:gd name="connsiteY58" fmla="*/ 407436 h 1926772"/>
                    <a:gd name="connsiteX59" fmla="*/ 1402702 w 2684106"/>
                    <a:gd name="connsiteY59" fmla="*/ 239485 h 1926772"/>
                    <a:gd name="connsiteX60" fmla="*/ 1430694 w 2684106"/>
                    <a:gd name="connsiteY60" fmla="*/ 192832 h 192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84106" h="1926772">
                      <a:moveTo>
                        <a:pt x="1430694" y="192832"/>
                      </a:moveTo>
                      <a:cubicBezTo>
                        <a:pt x="1472682" y="205273"/>
                        <a:pt x="1601755" y="286138"/>
                        <a:pt x="1654628" y="314130"/>
                      </a:cubicBezTo>
                      <a:cubicBezTo>
                        <a:pt x="1707501" y="342122"/>
                        <a:pt x="1701281" y="370113"/>
                        <a:pt x="1747934" y="360783"/>
                      </a:cubicBezTo>
                      <a:cubicBezTo>
                        <a:pt x="1794587" y="351453"/>
                        <a:pt x="1877008" y="273698"/>
                        <a:pt x="1934547" y="258147"/>
                      </a:cubicBezTo>
                      <a:cubicBezTo>
                        <a:pt x="1992086" y="242596"/>
                        <a:pt x="2062065" y="286138"/>
                        <a:pt x="2093167" y="267477"/>
                      </a:cubicBezTo>
                      <a:cubicBezTo>
                        <a:pt x="2124269" y="248816"/>
                        <a:pt x="2097833" y="189722"/>
                        <a:pt x="2121159" y="146179"/>
                      </a:cubicBezTo>
                      <a:cubicBezTo>
                        <a:pt x="2144485" y="102636"/>
                        <a:pt x="2206690" y="12440"/>
                        <a:pt x="2233126" y="6220"/>
                      </a:cubicBezTo>
                      <a:cubicBezTo>
                        <a:pt x="2259562" y="0"/>
                        <a:pt x="2220685" y="82420"/>
                        <a:pt x="2279779" y="108857"/>
                      </a:cubicBezTo>
                      <a:cubicBezTo>
                        <a:pt x="2338873" y="135294"/>
                        <a:pt x="2533261" y="133738"/>
                        <a:pt x="2587690" y="164840"/>
                      </a:cubicBezTo>
                      <a:cubicBezTo>
                        <a:pt x="2642119" y="195942"/>
                        <a:pt x="2604796" y="245706"/>
                        <a:pt x="2606351" y="295469"/>
                      </a:cubicBezTo>
                      <a:cubicBezTo>
                        <a:pt x="2607906" y="345232"/>
                        <a:pt x="2584579" y="419877"/>
                        <a:pt x="2597020" y="463420"/>
                      </a:cubicBezTo>
                      <a:cubicBezTo>
                        <a:pt x="2609461" y="506963"/>
                        <a:pt x="2684106" y="530289"/>
                        <a:pt x="2680996" y="556726"/>
                      </a:cubicBezTo>
                      <a:cubicBezTo>
                        <a:pt x="2677886" y="583163"/>
                        <a:pt x="2601685" y="575387"/>
                        <a:pt x="2578359" y="622040"/>
                      </a:cubicBezTo>
                      <a:cubicBezTo>
                        <a:pt x="2555033" y="668693"/>
                        <a:pt x="2567474" y="805543"/>
                        <a:pt x="2541037" y="836645"/>
                      </a:cubicBezTo>
                      <a:cubicBezTo>
                        <a:pt x="2514600" y="867747"/>
                        <a:pt x="2450841" y="785327"/>
                        <a:pt x="2419739" y="808653"/>
                      </a:cubicBezTo>
                      <a:cubicBezTo>
                        <a:pt x="2388637" y="831979"/>
                        <a:pt x="2360645" y="926841"/>
                        <a:pt x="2354424" y="976604"/>
                      </a:cubicBezTo>
                      <a:cubicBezTo>
                        <a:pt x="2348204" y="1026367"/>
                        <a:pt x="2394857" y="1079240"/>
                        <a:pt x="2382416" y="1107232"/>
                      </a:cubicBezTo>
                      <a:cubicBezTo>
                        <a:pt x="2369975" y="1135224"/>
                        <a:pt x="2290665" y="1115008"/>
                        <a:pt x="2279779" y="1144555"/>
                      </a:cubicBezTo>
                      <a:cubicBezTo>
                        <a:pt x="2268893" y="1174102"/>
                        <a:pt x="2304661" y="1233196"/>
                        <a:pt x="2317102" y="1284514"/>
                      </a:cubicBezTo>
                      <a:cubicBezTo>
                        <a:pt x="2329543" y="1335832"/>
                        <a:pt x="2368420" y="1410477"/>
                        <a:pt x="2354424" y="1452465"/>
                      </a:cubicBezTo>
                      <a:cubicBezTo>
                        <a:pt x="2340428" y="1494453"/>
                        <a:pt x="2264228" y="1494452"/>
                        <a:pt x="2233126" y="1536440"/>
                      </a:cubicBezTo>
                      <a:cubicBezTo>
                        <a:pt x="2202024" y="1578428"/>
                        <a:pt x="2208245" y="1673290"/>
                        <a:pt x="2167812" y="1704392"/>
                      </a:cubicBezTo>
                      <a:cubicBezTo>
                        <a:pt x="2127379" y="1735494"/>
                        <a:pt x="2038738" y="1723053"/>
                        <a:pt x="1990530" y="1723053"/>
                      </a:cubicBezTo>
                      <a:cubicBezTo>
                        <a:pt x="1942322" y="1723053"/>
                        <a:pt x="1900334" y="1701282"/>
                        <a:pt x="1878563" y="1704392"/>
                      </a:cubicBezTo>
                      <a:cubicBezTo>
                        <a:pt x="1856792" y="1707502"/>
                        <a:pt x="1869233" y="1730828"/>
                        <a:pt x="1859902" y="1741714"/>
                      </a:cubicBezTo>
                      <a:cubicBezTo>
                        <a:pt x="1850571" y="1752600"/>
                        <a:pt x="1869232" y="1752600"/>
                        <a:pt x="1822579" y="1769706"/>
                      </a:cubicBezTo>
                      <a:cubicBezTo>
                        <a:pt x="1775926" y="1786812"/>
                        <a:pt x="1628191" y="1819469"/>
                        <a:pt x="1579983" y="1844351"/>
                      </a:cubicBezTo>
                      <a:cubicBezTo>
                        <a:pt x="1531775" y="1869233"/>
                        <a:pt x="1559767" y="1926772"/>
                        <a:pt x="1533330" y="1918996"/>
                      </a:cubicBezTo>
                      <a:cubicBezTo>
                        <a:pt x="1506893" y="1911221"/>
                        <a:pt x="1450910" y="1819469"/>
                        <a:pt x="1421363" y="1797698"/>
                      </a:cubicBezTo>
                      <a:cubicBezTo>
                        <a:pt x="1391816" y="1775927"/>
                        <a:pt x="1396482" y="1786812"/>
                        <a:pt x="1356049" y="1788367"/>
                      </a:cubicBezTo>
                      <a:cubicBezTo>
                        <a:pt x="1315616" y="1789922"/>
                        <a:pt x="1234751" y="1796142"/>
                        <a:pt x="1178767" y="1807028"/>
                      </a:cubicBezTo>
                      <a:cubicBezTo>
                        <a:pt x="1122783" y="1817914"/>
                        <a:pt x="1065245" y="1850571"/>
                        <a:pt x="1020147" y="1853681"/>
                      </a:cubicBezTo>
                      <a:cubicBezTo>
                        <a:pt x="975049" y="1856791"/>
                        <a:pt x="965718" y="1844350"/>
                        <a:pt x="908179" y="1825689"/>
                      </a:cubicBezTo>
                      <a:cubicBezTo>
                        <a:pt x="850640" y="1807028"/>
                        <a:pt x="743338" y="1758820"/>
                        <a:pt x="674914" y="1741714"/>
                      </a:cubicBezTo>
                      <a:cubicBezTo>
                        <a:pt x="606490" y="1724608"/>
                        <a:pt x="539620" y="1743269"/>
                        <a:pt x="497632" y="1723053"/>
                      </a:cubicBezTo>
                      <a:cubicBezTo>
                        <a:pt x="455644" y="1702837"/>
                        <a:pt x="440094" y="1663959"/>
                        <a:pt x="422988" y="1620416"/>
                      </a:cubicBezTo>
                      <a:cubicBezTo>
                        <a:pt x="405882" y="1576873"/>
                        <a:pt x="429208" y="1491343"/>
                        <a:pt x="394996" y="1461796"/>
                      </a:cubicBezTo>
                      <a:cubicBezTo>
                        <a:pt x="360784" y="1432249"/>
                        <a:pt x="259702" y="1424473"/>
                        <a:pt x="217714" y="1443134"/>
                      </a:cubicBezTo>
                      <a:cubicBezTo>
                        <a:pt x="175726" y="1461795"/>
                        <a:pt x="167951" y="1558212"/>
                        <a:pt x="143069" y="1573763"/>
                      </a:cubicBezTo>
                      <a:cubicBezTo>
                        <a:pt x="118187" y="1589314"/>
                        <a:pt x="71534" y="1558211"/>
                        <a:pt x="68424" y="1536440"/>
                      </a:cubicBezTo>
                      <a:cubicBezTo>
                        <a:pt x="65314" y="1514669"/>
                        <a:pt x="116633" y="1466461"/>
                        <a:pt x="124408" y="1443134"/>
                      </a:cubicBezTo>
                      <a:cubicBezTo>
                        <a:pt x="132184" y="1419808"/>
                        <a:pt x="135293" y="1407367"/>
                        <a:pt x="115077" y="1396481"/>
                      </a:cubicBezTo>
                      <a:cubicBezTo>
                        <a:pt x="94861" y="1385595"/>
                        <a:pt x="6220" y="1421363"/>
                        <a:pt x="3110" y="1377820"/>
                      </a:cubicBezTo>
                      <a:cubicBezTo>
                        <a:pt x="0" y="1334277"/>
                        <a:pt x="62204" y="1160106"/>
                        <a:pt x="96416" y="1135224"/>
                      </a:cubicBezTo>
                      <a:cubicBezTo>
                        <a:pt x="130628" y="1110342"/>
                        <a:pt x="166395" y="1195873"/>
                        <a:pt x="208383" y="1228530"/>
                      </a:cubicBezTo>
                      <a:cubicBezTo>
                        <a:pt x="250371" y="1261187"/>
                        <a:pt x="318796" y="1338942"/>
                        <a:pt x="348343" y="1331167"/>
                      </a:cubicBezTo>
                      <a:cubicBezTo>
                        <a:pt x="377890" y="1323392"/>
                        <a:pt x="373224" y="1206759"/>
                        <a:pt x="385665" y="1181877"/>
                      </a:cubicBezTo>
                      <a:cubicBezTo>
                        <a:pt x="398106" y="1156995"/>
                        <a:pt x="390331" y="1211424"/>
                        <a:pt x="422988" y="1181877"/>
                      </a:cubicBezTo>
                      <a:cubicBezTo>
                        <a:pt x="455645" y="1152330"/>
                        <a:pt x="538065" y="1063690"/>
                        <a:pt x="581608" y="1004596"/>
                      </a:cubicBezTo>
                      <a:cubicBezTo>
                        <a:pt x="625151" y="945502"/>
                        <a:pt x="654698" y="873967"/>
                        <a:pt x="684245" y="827314"/>
                      </a:cubicBezTo>
                      <a:cubicBezTo>
                        <a:pt x="713792" y="780661"/>
                        <a:pt x="737119" y="768220"/>
                        <a:pt x="758890" y="724677"/>
                      </a:cubicBezTo>
                      <a:cubicBezTo>
                        <a:pt x="780661" y="681134"/>
                        <a:pt x="789992" y="573832"/>
                        <a:pt x="814873" y="566057"/>
                      </a:cubicBezTo>
                      <a:cubicBezTo>
                        <a:pt x="839754" y="558282"/>
                        <a:pt x="884853" y="682689"/>
                        <a:pt x="908179" y="678024"/>
                      </a:cubicBezTo>
                      <a:cubicBezTo>
                        <a:pt x="931505" y="673359"/>
                        <a:pt x="936171" y="555171"/>
                        <a:pt x="954832" y="538065"/>
                      </a:cubicBezTo>
                      <a:cubicBezTo>
                        <a:pt x="973493" y="520959"/>
                        <a:pt x="1003041" y="578497"/>
                        <a:pt x="1020147" y="575387"/>
                      </a:cubicBezTo>
                      <a:cubicBezTo>
                        <a:pt x="1037253" y="572277"/>
                        <a:pt x="1043473" y="514739"/>
                        <a:pt x="1057469" y="519404"/>
                      </a:cubicBezTo>
                      <a:cubicBezTo>
                        <a:pt x="1071465" y="524069"/>
                        <a:pt x="1077685" y="606489"/>
                        <a:pt x="1104122" y="603379"/>
                      </a:cubicBezTo>
                      <a:cubicBezTo>
                        <a:pt x="1130559" y="600269"/>
                        <a:pt x="1175657" y="533400"/>
                        <a:pt x="1216090" y="500743"/>
                      </a:cubicBezTo>
                      <a:cubicBezTo>
                        <a:pt x="1256523" y="468086"/>
                        <a:pt x="1315616" y="450979"/>
                        <a:pt x="1346718" y="407436"/>
                      </a:cubicBezTo>
                      <a:cubicBezTo>
                        <a:pt x="1377820" y="363893"/>
                        <a:pt x="1391816" y="276807"/>
                        <a:pt x="1402702" y="239485"/>
                      </a:cubicBezTo>
                      <a:cubicBezTo>
                        <a:pt x="1413588" y="202163"/>
                        <a:pt x="1388706" y="180391"/>
                        <a:pt x="1430694" y="192832"/>
                      </a:cubicBezTo>
                      <a:close/>
                    </a:path>
                  </a:pathLst>
                </a:custGeom>
                <a:solidFill>
                  <a:srgbClr val="DC690A"/>
                </a:solidFill>
                <a:ln w="63500">
                  <a:solidFill>
                    <a:schemeClr val="accent6">
                      <a:lumMod val="50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a:spLocks noChangeAspect="1"/>
                </p:cNvSpPr>
                <p:nvPr/>
              </p:nvSpPr>
              <p:spPr>
                <a:xfrm>
                  <a:off x="3733800" y="3352800"/>
                  <a:ext cx="812869" cy="1371600"/>
                </a:xfrm>
                <a:custGeom>
                  <a:avLst/>
                  <a:gdLst>
                    <a:gd name="connsiteX0" fmla="*/ 749300 w 1104900"/>
                    <a:gd name="connsiteY0" fmla="*/ 121920 h 1864360"/>
                    <a:gd name="connsiteX1" fmla="*/ 474980 w 1104900"/>
                    <a:gd name="connsiteY1" fmla="*/ 0 h 1864360"/>
                    <a:gd name="connsiteX2" fmla="*/ 292100 w 1104900"/>
                    <a:gd name="connsiteY2" fmla="*/ 121920 h 1864360"/>
                    <a:gd name="connsiteX3" fmla="*/ 322580 w 1104900"/>
                    <a:gd name="connsiteY3" fmla="*/ 182880 h 1864360"/>
                    <a:gd name="connsiteX4" fmla="*/ 261620 w 1104900"/>
                    <a:gd name="connsiteY4" fmla="*/ 335280 h 1864360"/>
                    <a:gd name="connsiteX5" fmla="*/ 124460 w 1104900"/>
                    <a:gd name="connsiteY5" fmla="*/ 487680 h 1864360"/>
                    <a:gd name="connsiteX6" fmla="*/ 139700 w 1104900"/>
                    <a:gd name="connsiteY6" fmla="*/ 609600 h 1864360"/>
                    <a:gd name="connsiteX7" fmla="*/ 17780 w 1104900"/>
                    <a:gd name="connsiteY7" fmla="*/ 731520 h 1864360"/>
                    <a:gd name="connsiteX8" fmla="*/ 33020 w 1104900"/>
                    <a:gd name="connsiteY8" fmla="*/ 944880 h 1864360"/>
                    <a:gd name="connsiteX9" fmla="*/ 185420 w 1104900"/>
                    <a:gd name="connsiteY9" fmla="*/ 1143000 h 1864360"/>
                    <a:gd name="connsiteX10" fmla="*/ 185420 w 1104900"/>
                    <a:gd name="connsiteY10" fmla="*/ 1310640 h 1864360"/>
                    <a:gd name="connsiteX11" fmla="*/ 353060 w 1104900"/>
                    <a:gd name="connsiteY11" fmla="*/ 1402080 h 1864360"/>
                    <a:gd name="connsiteX12" fmla="*/ 429260 w 1104900"/>
                    <a:gd name="connsiteY12" fmla="*/ 1356360 h 1864360"/>
                    <a:gd name="connsiteX13" fmla="*/ 993140 w 1104900"/>
                    <a:gd name="connsiteY13" fmla="*/ 1813560 h 1864360"/>
                    <a:gd name="connsiteX14" fmla="*/ 1038860 w 1104900"/>
                    <a:gd name="connsiteY14" fmla="*/ 1661160 h 1864360"/>
                    <a:gd name="connsiteX15" fmla="*/ 1038860 w 1104900"/>
                    <a:gd name="connsiteY15" fmla="*/ 1539240 h 1864360"/>
                    <a:gd name="connsiteX16" fmla="*/ 1099820 w 1104900"/>
                    <a:gd name="connsiteY16" fmla="*/ 1341120 h 1864360"/>
                    <a:gd name="connsiteX17" fmla="*/ 1069340 w 1104900"/>
                    <a:gd name="connsiteY17" fmla="*/ 1158240 h 1864360"/>
                    <a:gd name="connsiteX18" fmla="*/ 993140 w 1104900"/>
                    <a:gd name="connsiteY18" fmla="*/ 944880 h 1864360"/>
                    <a:gd name="connsiteX19" fmla="*/ 886460 w 1104900"/>
                    <a:gd name="connsiteY19" fmla="*/ 701040 h 1864360"/>
                    <a:gd name="connsiteX20" fmla="*/ 810260 w 1104900"/>
                    <a:gd name="connsiteY20" fmla="*/ 259080 h 1864360"/>
                    <a:gd name="connsiteX21" fmla="*/ 749300 w 1104900"/>
                    <a:gd name="connsiteY21" fmla="*/ 121920 h 18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4900" h="1864360">
                      <a:moveTo>
                        <a:pt x="749300" y="121920"/>
                      </a:moveTo>
                      <a:cubicBezTo>
                        <a:pt x="693420" y="78740"/>
                        <a:pt x="551180" y="0"/>
                        <a:pt x="474980" y="0"/>
                      </a:cubicBezTo>
                      <a:cubicBezTo>
                        <a:pt x="398780" y="0"/>
                        <a:pt x="317500" y="91440"/>
                        <a:pt x="292100" y="121920"/>
                      </a:cubicBezTo>
                      <a:cubicBezTo>
                        <a:pt x="266700" y="152400"/>
                        <a:pt x="327660" y="147320"/>
                        <a:pt x="322580" y="182880"/>
                      </a:cubicBezTo>
                      <a:cubicBezTo>
                        <a:pt x="317500" y="218440"/>
                        <a:pt x="294640" y="284480"/>
                        <a:pt x="261620" y="335280"/>
                      </a:cubicBezTo>
                      <a:cubicBezTo>
                        <a:pt x="228600" y="386080"/>
                        <a:pt x="144780" y="441960"/>
                        <a:pt x="124460" y="487680"/>
                      </a:cubicBezTo>
                      <a:cubicBezTo>
                        <a:pt x="104140" y="533400"/>
                        <a:pt x="157480" y="568960"/>
                        <a:pt x="139700" y="609600"/>
                      </a:cubicBezTo>
                      <a:cubicBezTo>
                        <a:pt x="121920" y="650240"/>
                        <a:pt x="35560" y="675640"/>
                        <a:pt x="17780" y="731520"/>
                      </a:cubicBezTo>
                      <a:cubicBezTo>
                        <a:pt x="0" y="787400"/>
                        <a:pt x="5080" y="876300"/>
                        <a:pt x="33020" y="944880"/>
                      </a:cubicBezTo>
                      <a:cubicBezTo>
                        <a:pt x="60960" y="1013460"/>
                        <a:pt x="160020" y="1082040"/>
                        <a:pt x="185420" y="1143000"/>
                      </a:cubicBezTo>
                      <a:cubicBezTo>
                        <a:pt x="210820" y="1203960"/>
                        <a:pt x="157480" y="1267460"/>
                        <a:pt x="185420" y="1310640"/>
                      </a:cubicBezTo>
                      <a:cubicBezTo>
                        <a:pt x="213360" y="1353820"/>
                        <a:pt x="312420" y="1394460"/>
                        <a:pt x="353060" y="1402080"/>
                      </a:cubicBezTo>
                      <a:cubicBezTo>
                        <a:pt x="393700" y="1409700"/>
                        <a:pt x="322580" y="1287780"/>
                        <a:pt x="429260" y="1356360"/>
                      </a:cubicBezTo>
                      <a:cubicBezTo>
                        <a:pt x="535940" y="1424940"/>
                        <a:pt x="891540" y="1762760"/>
                        <a:pt x="993140" y="1813560"/>
                      </a:cubicBezTo>
                      <a:cubicBezTo>
                        <a:pt x="1094740" y="1864360"/>
                        <a:pt x="1031240" y="1706880"/>
                        <a:pt x="1038860" y="1661160"/>
                      </a:cubicBezTo>
                      <a:cubicBezTo>
                        <a:pt x="1046480" y="1615440"/>
                        <a:pt x="1028700" y="1592580"/>
                        <a:pt x="1038860" y="1539240"/>
                      </a:cubicBezTo>
                      <a:cubicBezTo>
                        <a:pt x="1049020" y="1485900"/>
                        <a:pt x="1094740" y="1404620"/>
                        <a:pt x="1099820" y="1341120"/>
                      </a:cubicBezTo>
                      <a:cubicBezTo>
                        <a:pt x="1104900" y="1277620"/>
                        <a:pt x="1087120" y="1224280"/>
                        <a:pt x="1069340" y="1158240"/>
                      </a:cubicBezTo>
                      <a:cubicBezTo>
                        <a:pt x="1051560" y="1092200"/>
                        <a:pt x="1023620" y="1021080"/>
                        <a:pt x="993140" y="944880"/>
                      </a:cubicBezTo>
                      <a:cubicBezTo>
                        <a:pt x="962660" y="868680"/>
                        <a:pt x="916940" y="815340"/>
                        <a:pt x="886460" y="701040"/>
                      </a:cubicBezTo>
                      <a:cubicBezTo>
                        <a:pt x="855980" y="586740"/>
                        <a:pt x="828040" y="360680"/>
                        <a:pt x="810260" y="259080"/>
                      </a:cubicBezTo>
                      <a:cubicBezTo>
                        <a:pt x="792480" y="157480"/>
                        <a:pt x="805180" y="165100"/>
                        <a:pt x="749300" y="121920"/>
                      </a:cubicBezTo>
                      <a:close/>
                    </a:path>
                  </a:pathLst>
                </a:custGeom>
                <a:solidFill>
                  <a:srgbClr val="FF66CC"/>
                </a:solidFill>
                <a:ln w="50800">
                  <a:solidFill>
                    <a:schemeClr val="tx1">
                      <a:alpha val="75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reeform 39"/>
              <p:cNvSpPr>
                <a:spLocks noChangeAspect="1"/>
              </p:cNvSpPr>
              <p:nvPr/>
            </p:nvSpPr>
            <p:spPr>
              <a:xfrm rot="20881973">
                <a:off x="2111895" y="2916936"/>
                <a:ext cx="838200" cy="613494"/>
              </a:xfrm>
              <a:custGeom>
                <a:avLst/>
                <a:gdLst>
                  <a:gd name="connsiteX0" fmla="*/ 744220 w 3502660"/>
                  <a:gd name="connsiteY0" fmla="*/ 7620 h 2372360"/>
                  <a:gd name="connsiteX1" fmla="*/ 2893060 w 3502660"/>
                  <a:gd name="connsiteY1" fmla="*/ 160020 h 2372360"/>
                  <a:gd name="connsiteX2" fmla="*/ 3014980 w 3502660"/>
                  <a:gd name="connsiteY2" fmla="*/ 175260 h 2372360"/>
                  <a:gd name="connsiteX3" fmla="*/ 3304540 w 3502660"/>
                  <a:gd name="connsiteY3" fmla="*/ 373380 h 2372360"/>
                  <a:gd name="connsiteX4" fmla="*/ 3472180 w 3502660"/>
                  <a:gd name="connsiteY4" fmla="*/ 464820 h 2372360"/>
                  <a:gd name="connsiteX5" fmla="*/ 3487420 w 3502660"/>
                  <a:gd name="connsiteY5" fmla="*/ 678180 h 2372360"/>
                  <a:gd name="connsiteX6" fmla="*/ 3456940 w 3502660"/>
                  <a:gd name="connsiteY6" fmla="*/ 769620 h 2372360"/>
                  <a:gd name="connsiteX7" fmla="*/ 3456940 w 3502660"/>
                  <a:gd name="connsiteY7" fmla="*/ 1013460 h 2372360"/>
                  <a:gd name="connsiteX8" fmla="*/ 3380740 w 3502660"/>
                  <a:gd name="connsiteY8" fmla="*/ 1318260 h 2372360"/>
                  <a:gd name="connsiteX9" fmla="*/ 3197860 w 3502660"/>
                  <a:gd name="connsiteY9" fmla="*/ 1668780 h 2372360"/>
                  <a:gd name="connsiteX10" fmla="*/ 2969260 w 3502660"/>
                  <a:gd name="connsiteY10" fmla="*/ 1775460 h 2372360"/>
                  <a:gd name="connsiteX11" fmla="*/ 2771140 w 3502660"/>
                  <a:gd name="connsiteY11" fmla="*/ 1851660 h 2372360"/>
                  <a:gd name="connsiteX12" fmla="*/ 2710180 w 3502660"/>
                  <a:gd name="connsiteY12" fmla="*/ 2232660 h 2372360"/>
                  <a:gd name="connsiteX13" fmla="*/ 2603500 w 3502660"/>
                  <a:gd name="connsiteY13" fmla="*/ 2354580 h 2372360"/>
                  <a:gd name="connsiteX14" fmla="*/ 2588260 w 3502660"/>
                  <a:gd name="connsiteY14" fmla="*/ 2339340 h 2372360"/>
                  <a:gd name="connsiteX15" fmla="*/ 2435860 w 3502660"/>
                  <a:gd name="connsiteY15" fmla="*/ 2354580 h 2372360"/>
                  <a:gd name="connsiteX16" fmla="*/ 2207260 w 3502660"/>
                  <a:gd name="connsiteY16" fmla="*/ 2293620 h 2372360"/>
                  <a:gd name="connsiteX17" fmla="*/ 2100580 w 3502660"/>
                  <a:gd name="connsiteY17" fmla="*/ 2171700 h 2372360"/>
                  <a:gd name="connsiteX18" fmla="*/ 1932940 w 3502660"/>
                  <a:gd name="connsiteY18" fmla="*/ 2141220 h 2372360"/>
                  <a:gd name="connsiteX19" fmla="*/ 271780 w 3502660"/>
                  <a:gd name="connsiteY19" fmla="*/ 800100 h 2372360"/>
                  <a:gd name="connsiteX20" fmla="*/ 302260 w 3502660"/>
                  <a:gd name="connsiteY20" fmla="*/ 449580 h 2372360"/>
                  <a:gd name="connsiteX21" fmla="*/ 393700 w 3502660"/>
                  <a:gd name="connsiteY21" fmla="*/ 403860 h 2372360"/>
                  <a:gd name="connsiteX22" fmla="*/ 485140 w 3502660"/>
                  <a:gd name="connsiteY22" fmla="*/ 297180 h 2372360"/>
                  <a:gd name="connsiteX23" fmla="*/ 607060 w 3502660"/>
                  <a:gd name="connsiteY23" fmla="*/ 114300 h 2372360"/>
                  <a:gd name="connsiteX24" fmla="*/ 744220 w 3502660"/>
                  <a:gd name="connsiteY24" fmla="*/ 7620 h 2372360"/>
                  <a:gd name="connsiteX0" fmla="*/ 472440 w 3230880"/>
                  <a:gd name="connsiteY0" fmla="*/ 7620 h 2372360"/>
                  <a:gd name="connsiteX1" fmla="*/ 2621280 w 3230880"/>
                  <a:gd name="connsiteY1" fmla="*/ 160020 h 2372360"/>
                  <a:gd name="connsiteX2" fmla="*/ 2743200 w 3230880"/>
                  <a:gd name="connsiteY2" fmla="*/ 175260 h 2372360"/>
                  <a:gd name="connsiteX3" fmla="*/ 3032760 w 3230880"/>
                  <a:gd name="connsiteY3" fmla="*/ 373380 h 2372360"/>
                  <a:gd name="connsiteX4" fmla="*/ 3200400 w 3230880"/>
                  <a:gd name="connsiteY4" fmla="*/ 464820 h 2372360"/>
                  <a:gd name="connsiteX5" fmla="*/ 3215640 w 3230880"/>
                  <a:gd name="connsiteY5" fmla="*/ 678180 h 2372360"/>
                  <a:gd name="connsiteX6" fmla="*/ 3185160 w 3230880"/>
                  <a:gd name="connsiteY6" fmla="*/ 769620 h 2372360"/>
                  <a:gd name="connsiteX7" fmla="*/ 3185160 w 3230880"/>
                  <a:gd name="connsiteY7" fmla="*/ 1013460 h 2372360"/>
                  <a:gd name="connsiteX8" fmla="*/ 3108960 w 3230880"/>
                  <a:gd name="connsiteY8" fmla="*/ 1318260 h 2372360"/>
                  <a:gd name="connsiteX9" fmla="*/ 2926080 w 3230880"/>
                  <a:gd name="connsiteY9" fmla="*/ 1668780 h 2372360"/>
                  <a:gd name="connsiteX10" fmla="*/ 2697480 w 3230880"/>
                  <a:gd name="connsiteY10" fmla="*/ 1775460 h 2372360"/>
                  <a:gd name="connsiteX11" fmla="*/ 2499360 w 3230880"/>
                  <a:gd name="connsiteY11" fmla="*/ 1851660 h 2372360"/>
                  <a:gd name="connsiteX12" fmla="*/ 2438400 w 3230880"/>
                  <a:gd name="connsiteY12" fmla="*/ 2232660 h 2372360"/>
                  <a:gd name="connsiteX13" fmla="*/ 2331720 w 3230880"/>
                  <a:gd name="connsiteY13" fmla="*/ 2354580 h 2372360"/>
                  <a:gd name="connsiteX14" fmla="*/ 2316480 w 3230880"/>
                  <a:gd name="connsiteY14" fmla="*/ 2339340 h 2372360"/>
                  <a:gd name="connsiteX15" fmla="*/ 2164080 w 3230880"/>
                  <a:gd name="connsiteY15" fmla="*/ 2354580 h 2372360"/>
                  <a:gd name="connsiteX16" fmla="*/ 1935480 w 3230880"/>
                  <a:gd name="connsiteY16" fmla="*/ 2293620 h 2372360"/>
                  <a:gd name="connsiteX17" fmla="*/ 1828800 w 3230880"/>
                  <a:gd name="connsiteY17" fmla="*/ 2171700 h 2372360"/>
                  <a:gd name="connsiteX18" fmla="*/ 1661160 w 3230880"/>
                  <a:gd name="connsiteY18" fmla="*/ 2141220 h 2372360"/>
                  <a:gd name="connsiteX19" fmla="*/ 0 w 3230880"/>
                  <a:gd name="connsiteY19" fmla="*/ 800100 h 2372360"/>
                  <a:gd name="connsiteX20" fmla="*/ 30480 w 3230880"/>
                  <a:gd name="connsiteY20" fmla="*/ 449580 h 2372360"/>
                  <a:gd name="connsiteX21" fmla="*/ 121920 w 3230880"/>
                  <a:gd name="connsiteY21" fmla="*/ 403860 h 2372360"/>
                  <a:gd name="connsiteX22" fmla="*/ 213360 w 3230880"/>
                  <a:gd name="connsiteY22" fmla="*/ 297180 h 2372360"/>
                  <a:gd name="connsiteX23" fmla="*/ 335280 w 3230880"/>
                  <a:gd name="connsiteY23" fmla="*/ 114300 h 2372360"/>
                  <a:gd name="connsiteX24" fmla="*/ 472440 w 3230880"/>
                  <a:gd name="connsiteY24" fmla="*/ 7620 h 2372360"/>
                  <a:gd name="connsiteX0" fmla="*/ 472440 w 3230880"/>
                  <a:gd name="connsiteY0" fmla="*/ 0 h 2364740"/>
                  <a:gd name="connsiteX1" fmla="*/ 2621280 w 3230880"/>
                  <a:gd name="connsiteY1" fmla="*/ 152400 h 2364740"/>
                  <a:gd name="connsiteX2" fmla="*/ 2743200 w 3230880"/>
                  <a:gd name="connsiteY2" fmla="*/ 167640 h 2364740"/>
                  <a:gd name="connsiteX3" fmla="*/ 3032760 w 3230880"/>
                  <a:gd name="connsiteY3" fmla="*/ 365760 h 2364740"/>
                  <a:gd name="connsiteX4" fmla="*/ 3200400 w 3230880"/>
                  <a:gd name="connsiteY4" fmla="*/ 457200 h 2364740"/>
                  <a:gd name="connsiteX5" fmla="*/ 3215640 w 3230880"/>
                  <a:gd name="connsiteY5" fmla="*/ 670560 h 2364740"/>
                  <a:gd name="connsiteX6" fmla="*/ 3185160 w 3230880"/>
                  <a:gd name="connsiteY6" fmla="*/ 762000 h 2364740"/>
                  <a:gd name="connsiteX7" fmla="*/ 3185160 w 3230880"/>
                  <a:gd name="connsiteY7" fmla="*/ 1005840 h 2364740"/>
                  <a:gd name="connsiteX8" fmla="*/ 3108960 w 3230880"/>
                  <a:gd name="connsiteY8" fmla="*/ 1310640 h 2364740"/>
                  <a:gd name="connsiteX9" fmla="*/ 2926080 w 3230880"/>
                  <a:gd name="connsiteY9" fmla="*/ 1661160 h 2364740"/>
                  <a:gd name="connsiteX10" fmla="*/ 2697480 w 3230880"/>
                  <a:gd name="connsiteY10" fmla="*/ 1767840 h 2364740"/>
                  <a:gd name="connsiteX11" fmla="*/ 2499360 w 3230880"/>
                  <a:gd name="connsiteY11" fmla="*/ 1844040 h 2364740"/>
                  <a:gd name="connsiteX12" fmla="*/ 2438400 w 3230880"/>
                  <a:gd name="connsiteY12" fmla="*/ 2225040 h 2364740"/>
                  <a:gd name="connsiteX13" fmla="*/ 2331720 w 3230880"/>
                  <a:gd name="connsiteY13" fmla="*/ 2346960 h 2364740"/>
                  <a:gd name="connsiteX14" fmla="*/ 2316480 w 3230880"/>
                  <a:gd name="connsiteY14" fmla="*/ 2331720 h 2364740"/>
                  <a:gd name="connsiteX15" fmla="*/ 2164080 w 3230880"/>
                  <a:gd name="connsiteY15" fmla="*/ 2346960 h 2364740"/>
                  <a:gd name="connsiteX16" fmla="*/ 1935480 w 3230880"/>
                  <a:gd name="connsiteY16" fmla="*/ 2286000 h 2364740"/>
                  <a:gd name="connsiteX17" fmla="*/ 1828800 w 3230880"/>
                  <a:gd name="connsiteY17" fmla="*/ 2164080 h 2364740"/>
                  <a:gd name="connsiteX18" fmla="*/ 1661160 w 3230880"/>
                  <a:gd name="connsiteY18" fmla="*/ 2133600 h 2364740"/>
                  <a:gd name="connsiteX19" fmla="*/ 0 w 3230880"/>
                  <a:gd name="connsiteY19" fmla="*/ 792480 h 2364740"/>
                  <a:gd name="connsiteX20" fmla="*/ 30480 w 3230880"/>
                  <a:gd name="connsiteY20" fmla="*/ 441960 h 2364740"/>
                  <a:gd name="connsiteX21" fmla="*/ 121920 w 3230880"/>
                  <a:gd name="connsiteY21" fmla="*/ 396240 h 2364740"/>
                  <a:gd name="connsiteX22" fmla="*/ 213360 w 3230880"/>
                  <a:gd name="connsiteY22" fmla="*/ 289560 h 2364740"/>
                  <a:gd name="connsiteX23" fmla="*/ 335280 w 3230880"/>
                  <a:gd name="connsiteY23" fmla="*/ 106680 h 2364740"/>
                  <a:gd name="connsiteX24" fmla="*/ 472440 w 3230880"/>
                  <a:gd name="connsiteY24" fmla="*/ 0 h 236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30880" h="2364740">
                    <a:moveTo>
                      <a:pt x="472440" y="0"/>
                    </a:moveTo>
                    <a:cubicBezTo>
                      <a:pt x="853440" y="7620"/>
                      <a:pt x="2242820" y="124460"/>
                      <a:pt x="2621280" y="152400"/>
                    </a:cubicBezTo>
                    <a:cubicBezTo>
                      <a:pt x="2999740" y="180340"/>
                      <a:pt x="2674620" y="132080"/>
                      <a:pt x="2743200" y="167640"/>
                    </a:cubicBezTo>
                    <a:cubicBezTo>
                      <a:pt x="2811780" y="203200"/>
                      <a:pt x="2956560" y="317500"/>
                      <a:pt x="3032760" y="365760"/>
                    </a:cubicBezTo>
                    <a:cubicBezTo>
                      <a:pt x="3108960" y="414020"/>
                      <a:pt x="3169920" y="406400"/>
                      <a:pt x="3200400" y="457200"/>
                    </a:cubicBezTo>
                    <a:cubicBezTo>
                      <a:pt x="3230880" y="508000"/>
                      <a:pt x="3218180" y="619760"/>
                      <a:pt x="3215640" y="670560"/>
                    </a:cubicBezTo>
                    <a:cubicBezTo>
                      <a:pt x="3213100" y="721360"/>
                      <a:pt x="3190240" y="706120"/>
                      <a:pt x="3185160" y="762000"/>
                    </a:cubicBezTo>
                    <a:cubicBezTo>
                      <a:pt x="3180080" y="817880"/>
                      <a:pt x="3197860" y="914400"/>
                      <a:pt x="3185160" y="1005840"/>
                    </a:cubicBezTo>
                    <a:cubicBezTo>
                      <a:pt x="3172460" y="1097280"/>
                      <a:pt x="3152140" y="1201420"/>
                      <a:pt x="3108960" y="1310640"/>
                    </a:cubicBezTo>
                    <a:cubicBezTo>
                      <a:pt x="3065780" y="1419860"/>
                      <a:pt x="2994660" y="1584960"/>
                      <a:pt x="2926080" y="1661160"/>
                    </a:cubicBezTo>
                    <a:cubicBezTo>
                      <a:pt x="2857500" y="1737360"/>
                      <a:pt x="2768600" y="1737360"/>
                      <a:pt x="2697480" y="1767840"/>
                    </a:cubicBezTo>
                    <a:cubicBezTo>
                      <a:pt x="2626360" y="1798320"/>
                      <a:pt x="2542540" y="1767840"/>
                      <a:pt x="2499360" y="1844040"/>
                    </a:cubicBezTo>
                    <a:cubicBezTo>
                      <a:pt x="2456180" y="1920240"/>
                      <a:pt x="2466340" y="2141220"/>
                      <a:pt x="2438400" y="2225040"/>
                    </a:cubicBezTo>
                    <a:cubicBezTo>
                      <a:pt x="2410460" y="2308860"/>
                      <a:pt x="2352040" y="2329180"/>
                      <a:pt x="2331720" y="2346960"/>
                    </a:cubicBezTo>
                    <a:cubicBezTo>
                      <a:pt x="2311400" y="2364740"/>
                      <a:pt x="2344420" y="2331720"/>
                      <a:pt x="2316480" y="2331720"/>
                    </a:cubicBezTo>
                    <a:cubicBezTo>
                      <a:pt x="2288540" y="2331720"/>
                      <a:pt x="2227580" y="2354580"/>
                      <a:pt x="2164080" y="2346960"/>
                    </a:cubicBezTo>
                    <a:cubicBezTo>
                      <a:pt x="2100580" y="2339340"/>
                      <a:pt x="1991360" y="2316480"/>
                      <a:pt x="1935480" y="2286000"/>
                    </a:cubicBezTo>
                    <a:cubicBezTo>
                      <a:pt x="1879600" y="2255520"/>
                      <a:pt x="1874520" y="2189480"/>
                      <a:pt x="1828800" y="2164080"/>
                    </a:cubicBezTo>
                    <a:cubicBezTo>
                      <a:pt x="1783080" y="2138680"/>
                      <a:pt x="1965960" y="2362200"/>
                      <a:pt x="1661160" y="2133600"/>
                    </a:cubicBezTo>
                    <a:cubicBezTo>
                      <a:pt x="1356360" y="1905000"/>
                      <a:pt x="271780" y="1074420"/>
                      <a:pt x="0" y="792480"/>
                    </a:cubicBezTo>
                    <a:cubicBezTo>
                      <a:pt x="154940" y="419100"/>
                      <a:pt x="10160" y="508000"/>
                      <a:pt x="30480" y="441960"/>
                    </a:cubicBezTo>
                    <a:cubicBezTo>
                      <a:pt x="50800" y="375920"/>
                      <a:pt x="91440" y="421640"/>
                      <a:pt x="121920" y="396240"/>
                    </a:cubicBezTo>
                    <a:cubicBezTo>
                      <a:pt x="152400" y="370840"/>
                      <a:pt x="177800" y="337820"/>
                      <a:pt x="213360" y="289560"/>
                    </a:cubicBezTo>
                    <a:cubicBezTo>
                      <a:pt x="248920" y="241300"/>
                      <a:pt x="294640" y="154940"/>
                      <a:pt x="335280" y="106680"/>
                    </a:cubicBezTo>
                    <a:cubicBezTo>
                      <a:pt x="375920" y="58420"/>
                      <a:pt x="152400" y="297180"/>
                      <a:pt x="472440" y="0"/>
                    </a:cubicBezTo>
                    <a:close/>
                  </a:path>
                </a:pathLst>
              </a:custGeom>
              <a:solidFill>
                <a:schemeClr val="accent1"/>
              </a:solidFill>
              <a:ln w="50800">
                <a:solidFill>
                  <a:srgbClr val="002060"/>
                </a:solidFill>
              </a:ln>
              <a:effectLst>
                <a:outerShdw dist="50800" dir="90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Freeform 24"/>
            <p:cNvSpPr>
              <a:spLocks noChangeAspect="1"/>
            </p:cNvSpPr>
            <p:nvPr/>
          </p:nvSpPr>
          <p:spPr>
            <a:xfrm rot="20654541">
              <a:off x="1984902" y="3080426"/>
              <a:ext cx="1058093" cy="1296054"/>
            </a:xfrm>
            <a:custGeom>
              <a:avLst/>
              <a:gdLst>
                <a:gd name="connsiteX0" fmla="*/ 746760 w 3693160"/>
                <a:gd name="connsiteY0" fmla="*/ 330200 h 5140960"/>
                <a:gd name="connsiteX1" fmla="*/ 2712720 w 3693160"/>
                <a:gd name="connsiteY1" fmla="*/ 2280920 h 5140960"/>
                <a:gd name="connsiteX2" fmla="*/ 3032760 w 3693160"/>
                <a:gd name="connsiteY2" fmla="*/ 2296160 h 5140960"/>
                <a:gd name="connsiteX3" fmla="*/ 3017520 w 3693160"/>
                <a:gd name="connsiteY3" fmla="*/ 2463800 h 5140960"/>
                <a:gd name="connsiteX4" fmla="*/ 3139440 w 3693160"/>
                <a:gd name="connsiteY4" fmla="*/ 2570480 h 5140960"/>
                <a:gd name="connsiteX5" fmla="*/ 3154680 w 3693160"/>
                <a:gd name="connsiteY5" fmla="*/ 2768600 h 5140960"/>
                <a:gd name="connsiteX6" fmla="*/ 3215640 w 3693160"/>
                <a:gd name="connsiteY6" fmla="*/ 2860040 h 5140960"/>
                <a:gd name="connsiteX7" fmla="*/ 3307080 w 3693160"/>
                <a:gd name="connsiteY7" fmla="*/ 2921000 h 5140960"/>
                <a:gd name="connsiteX8" fmla="*/ 3322320 w 3693160"/>
                <a:gd name="connsiteY8" fmla="*/ 3042920 h 5140960"/>
                <a:gd name="connsiteX9" fmla="*/ 3307080 w 3693160"/>
                <a:gd name="connsiteY9" fmla="*/ 3225800 h 5140960"/>
                <a:gd name="connsiteX10" fmla="*/ 3398520 w 3693160"/>
                <a:gd name="connsiteY10" fmla="*/ 3317240 h 5140960"/>
                <a:gd name="connsiteX11" fmla="*/ 3413760 w 3693160"/>
                <a:gd name="connsiteY11" fmla="*/ 3423920 h 5140960"/>
                <a:gd name="connsiteX12" fmla="*/ 3444240 w 3693160"/>
                <a:gd name="connsiteY12" fmla="*/ 3500120 h 5140960"/>
                <a:gd name="connsiteX13" fmla="*/ 3535680 w 3693160"/>
                <a:gd name="connsiteY13" fmla="*/ 3561080 h 5140960"/>
                <a:gd name="connsiteX14" fmla="*/ 3672840 w 3693160"/>
                <a:gd name="connsiteY14" fmla="*/ 3545840 h 5140960"/>
                <a:gd name="connsiteX15" fmla="*/ 3657600 w 3693160"/>
                <a:gd name="connsiteY15" fmla="*/ 3728720 h 5140960"/>
                <a:gd name="connsiteX16" fmla="*/ 3566160 w 3693160"/>
                <a:gd name="connsiteY16" fmla="*/ 3820160 h 5140960"/>
                <a:gd name="connsiteX17" fmla="*/ 3581400 w 3693160"/>
                <a:gd name="connsiteY17" fmla="*/ 3972560 h 5140960"/>
                <a:gd name="connsiteX18" fmla="*/ 3566160 w 3693160"/>
                <a:gd name="connsiteY18" fmla="*/ 4064000 h 5140960"/>
                <a:gd name="connsiteX19" fmla="*/ 3520440 w 3693160"/>
                <a:gd name="connsiteY19" fmla="*/ 4277360 h 5140960"/>
                <a:gd name="connsiteX20" fmla="*/ 3215640 w 3693160"/>
                <a:gd name="connsiteY20" fmla="*/ 4490720 h 5140960"/>
                <a:gd name="connsiteX21" fmla="*/ 2209800 w 3693160"/>
                <a:gd name="connsiteY21" fmla="*/ 4749800 h 5140960"/>
                <a:gd name="connsiteX22" fmla="*/ 1798320 w 3693160"/>
                <a:gd name="connsiteY22" fmla="*/ 4749800 h 5140960"/>
                <a:gd name="connsiteX23" fmla="*/ 1234440 w 3693160"/>
                <a:gd name="connsiteY23" fmla="*/ 2402840 h 5140960"/>
                <a:gd name="connsiteX24" fmla="*/ 1082040 w 3693160"/>
                <a:gd name="connsiteY24" fmla="*/ 2418080 h 5140960"/>
                <a:gd name="connsiteX25" fmla="*/ 1051560 w 3693160"/>
                <a:gd name="connsiteY25" fmla="*/ 2387600 h 5140960"/>
                <a:gd name="connsiteX26" fmla="*/ 960120 w 3693160"/>
                <a:gd name="connsiteY26" fmla="*/ 2479040 h 5140960"/>
                <a:gd name="connsiteX27" fmla="*/ 807720 w 3693160"/>
                <a:gd name="connsiteY27" fmla="*/ 2341880 h 5140960"/>
                <a:gd name="connsiteX28" fmla="*/ 121920 w 3693160"/>
                <a:gd name="connsiteY28" fmla="*/ 1564640 h 5140960"/>
                <a:gd name="connsiteX29" fmla="*/ 76200 w 3693160"/>
                <a:gd name="connsiteY29" fmla="*/ 1320800 h 5140960"/>
                <a:gd name="connsiteX30" fmla="*/ 30480 w 3693160"/>
                <a:gd name="connsiteY30" fmla="*/ 1229360 h 5140960"/>
                <a:gd name="connsiteX31" fmla="*/ 106680 w 3693160"/>
                <a:gd name="connsiteY31" fmla="*/ 1198880 h 5140960"/>
                <a:gd name="connsiteX32" fmla="*/ 167640 w 3693160"/>
                <a:gd name="connsiteY32" fmla="*/ 1076960 h 5140960"/>
                <a:gd name="connsiteX33" fmla="*/ 259080 w 3693160"/>
                <a:gd name="connsiteY33" fmla="*/ 985520 h 5140960"/>
                <a:gd name="connsiteX34" fmla="*/ 289560 w 3693160"/>
                <a:gd name="connsiteY34" fmla="*/ 1031240 h 5140960"/>
                <a:gd name="connsiteX35" fmla="*/ 411480 w 3693160"/>
                <a:gd name="connsiteY35" fmla="*/ 985520 h 5140960"/>
                <a:gd name="connsiteX36" fmla="*/ 411480 w 3693160"/>
                <a:gd name="connsiteY36" fmla="*/ 802640 h 5140960"/>
                <a:gd name="connsiteX37" fmla="*/ 426720 w 3693160"/>
                <a:gd name="connsiteY37" fmla="*/ 650240 h 5140960"/>
                <a:gd name="connsiteX38" fmla="*/ 487680 w 3693160"/>
                <a:gd name="connsiteY38" fmla="*/ 497840 h 5140960"/>
                <a:gd name="connsiteX39" fmla="*/ 563880 w 3693160"/>
                <a:gd name="connsiteY39" fmla="*/ 299720 h 5140960"/>
                <a:gd name="connsiteX40" fmla="*/ 701040 w 3693160"/>
                <a:gd name="connsiteY40" fmla="*/ 299720 h 5140960"/>
                <a:gd name="connsiteX41" fmla="*/ 746760 w 3693160"/>
                <a:gd name="connsiteY41" fmla="*/ 330200 h 5140960"/>
                <a:gd name="connsiteX0" fmla="*/ 746760 w 3693160"/>
                <a:gd name="connsiteY0" fmla="*/ 330200 h 4792980"/>
                <a:gd name="connsiteX1" fmla="*/ 2712720 w 3693160"/>
                <a:gd name="connsiteY1" fmla="*/ 2280920 h 4792980"/>
                <a:gd name="connsiteX2" fmla="*/ 3032760 w 3693160"/>
                <a:gd name="connsiteY2" fmla="*/ 2296160 h 4792980"/>
                <a:gd name="connsiteX3" fmla="*/ 3017520 w 3693160"/>
                <a:gd name="connsiteY3" fmla="*/ 2463800 h 4792980"/>
                <a:gd name="connsiteX4" fmla="*/ 3139440 w 3693160"/>
                <a:gd name="connsiteY4" fmla="*/ 2570480 h 4792980"/>
                <a:gd name="connsiteX5" fmla="*/ 3154680 w 3693160"/>
                <a:gd name="connsiteY5" fmla="*/ 2768600 h 4792980"/>
                <a:gd name="connsiteX6" fmla="*/ 3215640 w 3693160"/>
                <a:gd name="connsiteY6" fmla="*/ 2860040 h 4792980"/>
                <a:gd name="connsiteX7" fmla="*/ 3307080 w 3693160"/>
                <a:gd name="connsiteY7" fmla="*/ 2921000 h 4792980"/>
                <a:gd name="connsiteX8" fmla="*/ 3322320 w 3693160"/>
                <a:gd name="connsiteY8" fmla="*/ 3042920 h 4792980"/>
                <a:gd name="connsiteX9" fmla="*/ 3307080 w 3693160"/>
                <a:gd name="connsiteY9" fmla="*/ 3225800 h 4792980"/>
                <a:gd name="connsiteX10" fmla="*/ 3398520 w 3693160"/>
                <a:gd name="connsiteY10" fmla="*/ 3317240 h 4792980"/>
                <a:gd name="connsiteX11" fmla="*/ 3413760 w 3693160"/>
                <a:gd name="connsiteY11" fmla="*/ 3423920 h 4792980"/>
                <a:gd name="connsiteX12" fmla="*/ 3444240 w 3693160"/>
                <a:gd name="connsiteY12" fmla="*/ 3500120 h 4792980"/>
                <a:gd name="connsiteX13" fmla="*/ 3535680 w 3693160"/>
                <a:gd name="connsiteY13" fmla="*/ 3561080 h 4792980"/>
                <a:gd name="connsiteX14" fmla="*/ 3672840 w 3693160"/>
                <a:gd name="connsiteY14" fmla="*/ 3545840 h 4792980"/>
                <a:gd name="connsiteX15" fmla="*/ 3657600 w 3693160"/>
                <a:gd name="connsiteY15" fmla="*/ 3728720 h 4792980"/>
                <a:gd name="connsiteX16" fmla="*/ 3566160 w 3693160"/>
                <a:gd name="connsiteY16" fmla="*/ 3820160 h 4792980"/>
                <a:gd name="connsiteX17" fmla="*/ 3581400 w 3693160"/>
                <a:gd name="connsiteY17" fmla="*/ 3972560 h 4792980"/>
                <a:gd name="connsiteX18" fmla="*/ 3566160 w 3693160"/>
                <a:gd name="connsiteY18" fmla="*/ 4064000 h 4792980"/>
                <a:gd name="connsiteX19" fmla="*/ 3520440 w 3693160"/>
                <a:gd name="connsiteY19" fmla="*/ 4277360 h 4792980"/>
                <a:gd name="connsiteX20" fmla="*/ 3215640 w 3693160"/>
                <a:gd name="connsiteY20" fmla="*/ 4490720 h 4792980"/>
                <a:gd name="connsiteX21" fmla="*/ 2209800 w 3693160"/>
                <a:gd name="connsiteY21" fmla="*/ 4749800 h 4792980"/>
                <a:gd name="connsiteX22" fmla="*/ 1798320 w 3693160"/>
                <a:gd name="connsiteY22" fmla="*/ 4749800 h 4792980"/>
                <a:gd name="connsiteX23" fmla="*/ 1234440 w 3693160"/>
                <a:gd name="connsiteY23" fmla="*/ 2402840 h 4792980"/>
                <a:gd name="connsiteX24" fmla="*/ 1082040 w 3693160"/>
                <a:gd name="connsiteY24" fmla="*/ 2418080 h 4792980"/>
                <a:gd name="connsiteX25" fmla="*/ 1051560 w 3693160"/>
                <a:gd name="connsiteY25" fmla="*/ 2387600 h 4792980"/>
                <a:gd name="connsiteX26" fmla="*/ 960120 w 3693160"/>
                <a:gd name="connsiteY26" fmla="*/ 2479040 h 4792980"/>
                <a:gd name="connsiteX27" fmla="*/ 807720 w 3693160"/>
                <a:gd name="connsiteY27" fmla="*/ 2341880 h 4792980"/>
                <a:gd name="connsiteX28" fmla="*/ 121920 w 3693160"/>
                <a:gd name="connsiteY28" fmla="*/ 1564640 h 4792980"/>
                <a:gd name="connsiteX29" fmla="*/ 76200 w 3693160"/>
                <a:gd name="connsiteY29" fmla="*/ 1320800 h 4792980"/>
                <a:gd name="connsiteX30" fmla="*/ 30480 w 3693160"/>
                <a:gd name="connsiteY30" fmla="*/ 1229360 h 4792980"/>
                <a:gd name="connsiteX31" fmla="*/ 106680 w 3693160"/>
                <a:gd name="connsiteY31" fmla="*/ 1198880 h 4792980"/>
                <a:gd name="connsiteX32" fmla="*/ 167640 w 3693160"/>
                <a:gd name="connsiteY32" fmla="*/ 1076960 h 4792980"/>
                <a:gd name="connsiteX33" fmla="*/ 259080 w 3693160"/>
                <a:gd name="connsiteY33" fmla="*/ 985520 h 4792980"/>
                <a:gd name="connsiteX34" fmla="*/ 289560 w 3693160"/>
                <a:gd name="connsiteY34" fmla="*/ 1031240 h 4792980"/>
                <a:gd name="connsiteX35" fmla="*/ 411480 w 3693160"/>
                <a:gd name="connsiteY35" fmla="*/ 985520 h 4792980"/>
                <a:gd name="connsiteX36" fmla="*/ 411480 w 3693160"/>
                <a:gd name="connsiteY36" fmla="*/ 802640 h 4792980"/>
                <a:gd name="connsiteX37" fmla="*/ 426720 w 3693160"/>
                <a:gd name="connsiteY37" fmla="*/ 650240 h 4792980"/>
                <a:gd name="connsiteX38" fmla="*/ 487680 w 3693160"/>
                <a:gd name="connsiteY38" fmla="*/ 497840 h 4792980"/>
                <a:gd name="connsiteX39" fmla="*/ 563880 w 3693160"/>
                <a:gd name="connsiteY39" fmla="*/ 299720 h 4792980"/>
                <a:gd name="connsiteX40" fmla="*/ 701040 w 3693160"/>
                <a:gd name="connsiteY40" fmla="*/ 299720 h 4792980"/>
                <a:gd name="connsiteX41" fmla="*/ 746760 w 3693160"/>
                <a:gd name="connsiteY41" fmla="*/ 330200 h 4792980"/>
                <a:gd name="connsiteX0" fmla="*/ 701040 w 3693160"/>
                <a:gd name="connsiteY0" fmla="*/ 330200 h 4823460"/>
                <a:gd name="connsiteX1" fmla="*/ 2712720 w 3693160"/>
                <a:gd name="connsiteY1" fmla="*/ 2311400 h 4823460"/>
                <a:gd name="connsiteX2" fmla="*/ 3032760 w 3693160"/>
                <a:gd name="connsiteY2" fmla="*/ 2326640 h 4823460"/>
                <a:gd name="connsiteX3" fmla="*/ 3017520 w 3693160"/>
                <a:gd name="connsiteY3" fmla="*/ 2494280 h 4823460"/>
                <a:gd name="connsiteX4" fmla="*/ 3139440 w 3693160"/>
                <a:gd name="connsiteY4" fmla="*/ 2600960 h 4823460"/>
                <a:gd name="connsiteX5" fmla="*/ 3154680 w 3693160"/>
                <a:gd name="connsiteY5" fmla="*/ 2799080 h 4823460"/>
                <a:gd name="connsiteX6" fmla="*/ 3215640 w 3693160"/>
                <a:gd name="connsiteY6" fmla="*/ 2890520 h 4823460"/>
                <a:gd name="connsiteX7" fmla="*/ 3307080 w 3693160"/>
                <a:gd name="connsiteY7" fmla="*/ 2951480 h 4823460"/>
                <a:gd name="connsiteX8" fmla="*/ 3322320 w 3693160"/>
                <a:gd name="connsiteY8" fmla="*/ 3073400 h 4823460"/>
                <a:gd name="connsiteX9" fmla="*/ 3307080 w 3693160"/>
                <a:gd name="connsiteY9" fmla="*/ 3256280 h 4823460"/>
                <a:gd name="connsiteX10" fmla="*/ 3398520 w 3693160"/>
                <a:gd name="connsiteY10" fmla="*/ 3347720 h 4823460"/>
                <a:gd name="connsiteX11" fmla="*/ 3413760 w 3693160"/>
                <a:gd name="connsiteY11" fmla="*/ 3454400 h 4823460"/>
                <a:gd name="connsiteX12" fmla="*/ 3444240 w 3693160"/>
                <a:gd name="connsiteY12" fmla="*/ 3530600 h 4823460"/>
                <a:gd name="connsiteX13" fmla="*/ 3535680 w 3693160"/>
                <a:gd name="connsiteY13" fmla="*/ 3591560 h 4823460"/>
                <a:gd name="connsiteX14" fmla="*/ 3672840 w 3693160"/>
                <a:gd name="connsiteY14" fmla="*/ 3576320 h 4823460"/>
                <a:gd name="connsiteX15" fmla="*/ 3657600 w 3693160"/>
                <a:gd name="connsiteY15" fmla="*/ 3759200 h 4823460"/>
                <a:gd name="connsiteX16" fmla="*/ 3566160 w 3693160"/>
                <a:gd name="connsiteY16" fmla="*/ 3850640 h 4823460"/>
                <a:gd name="connsiteX17" fmla="*/ 3581400 w 3693160"/>
                <a:gd name="connsiteY17" fmla="*/ 4003040 h 4823460"/>
                <a:gd name="connsiteX18" fmla="*/ 3566160 w 3693160"/>
                <a:gd name="connsiteY18" fmla="*/ 4094480 h 4823460"/>
                <a:gd name="connsiteX19" fmla="*/ 3520440 w 3693160"/>
                <a:gd name="connsiteY19" fmla="*/ 4307840 h 4823460"/>
                <a:gd name="connsiteX20" fmla="*/ 3215640 w 3693160"/>
                <a:gd name="connsiteY20" fmla="*/ 4521200 h 4823460"/>
                <a:gd name="connsiteX21" fmla="*/ 2209800 w 3693160"/>
                <a:gd name="connsiteY21" fmla="*/ 4780280 h 4823460"/>
                <a:gd name="connsiteX22" fmla="*/ 1798320 w 3693160"/>
                <a:gd name="connsiteY22" fmla="*/ 4780280 h 4823460"/>
                <a:gd name="connsiteX23" fmla="*/ 1234440 w 3693160"/>
                <a:gd name="connsiteY23" fmla="*/ 2433320 h 4823460"/>
                <a:gd name="connsiteX24" fmla="*/ 1082040 w 3693160"/>
                <a:gd name="connsiteY24" fmla="*/ 2448560 h 4823460"/>
                <a:gd name="connsiteX25" fmla="*/ 1051560 w 3693160"/>
                <a:gd name="connsiteY25" fmla="*/ 2418080 h 4823460"/>
                <a:gd name="connsiteX26" fmla="*/ 960120 w 3693160"/>
                <a:gd name="connsiteY26" fmla="*/ 2509520 h 4823460"/>
                <a:gd name="connsiteX27" fmla="*/ 807720 w 3693160"/>
                <a:gd name="connsiteY27" fmla="*/ 2372360 h 4823460"/>
                <a:gd name="connsiteX28" fmla="*/ 121920 w 3693160"/>
                <a:gd name="connsiteY28" fmla="*/ 1595120 h 4823460"/>
                <a:gd name="connsiteX29" fmla="*/ 76200 w 3693160"/>
                <a:gd name="connsiteY29" fmla="*/ 1351280 h 4823460"/>
                <a:gd name="connsiteX30" fmla="*/ 30480 w 3693160"/>
                <a:gd name="connsiteY30" fmla="*/ 1259840 h 4823460"/>
                <a:gd name="connsiteX31" fmla="*/ 106680 w 3693160"/>
                <a:gd name="connsiteY31" fmla="*/ 1229360 h 4823460"/>
                <a:gd name="connsiteX32" fmla="*/ 167640 w 3693160"/>
                <a:gd name="connsiteY32" fmla="*/ 1107440 h 4823460"/>
                <a:gd name="connsiteX33" fmla="*/ 259080 w 3693160"/>
                <a:gd name="connsiteY33" fmla="*/ 1016000 h 4823460"/>
                <a:gd name="connsiteX34" fmla="*/ 289560 w 3693160"/>
                <a:gd name="connsiteY34" fmla="*/ 1061720 h 4823460"/>
                <a:gd name="connsiteX35" fmla="*/ 411480 w 3693160"/>
                <a:gd name="connsiteY35" fmla="*/ 1016000 h 4823460"/>
                <a:gd name="connsiteX36" fmla="*/ 411480 w 3693160"/>
                <a:gd name="connsiteY36" fmla="*/ 833120 h 4823460"/>
                <a:gd name="connsiteX37" fmla="*/ 426720 w 3693160"/>
                <a:gd name="connsiteY37" fmla="*/ 680720 h 4823460"/>
                <a:gd name="connsiteX38" fmla="*/ 487680 w 3693160"/>
                <a:gd name="connsiteY38" fmla="*/ 528320 h 4823460"/>
                <a:gd name="connsiteX39" fmla="*/ 563880 w 3693160"/>
                <a:gd name="connsiteY39" fmla="*/ 330200 h 4823460"/>
                <a:gd name="connsiteX40" fmla="*/ 701040 w 3693160"/>
                <a:gd name="connsiteY40" fmla="*/ 330200 h 482346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21945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21945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19659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1051560 w 3693160"/>
                <a:gd name="connsiteY25" fmla="*/ 2120900 h 4523740"/>
                <a:gd name="connsiteX26" fmla="*/ 960120 w 3693160"/>
                <a:gd name="connsiteY26" fmla="*/ 2212340 h 4523740"/>
                <a:gd name="connsiteX27" fmla="*/ 807720 w 3693160"/>
                <a:gd name="connsiteY27" fmla="*/ 2075180 h 4523740"/>
                <a:gd name="connsiteX28" fmla="*/ 121920 w 3693160"/>
                <a:gd name="connsiteY28" fmla="*/ 1297940 h 4523740"/>
                <a:gd name="connsiteX29" fmla="*/ 76200 w 3693160"/>
                <a:gd name="connsiteY29" fmla="*/ 1054100 h 4523740"/>
                <a:gd name="connsiteX30" fmla="*/ 30480 w 3693160"/>
                <a:gd name="connsiteY30" fmla="*/ 962660 h 4523740"/>
                <a:gd name="connsiteX31" fmla="*/ 106680 w 3693160"/>
                <a:gd name="connsiteY31" fmla="*/ 932180 h 4523740"/>
                <a:gd name="connsiteX32" fmla="*/ 167640 w 3693160"/>
                <a:gd name="connsiteY32" fmla="*/ 810260 h 4523740"/>
                <a:gd name="connsiteX33" fmla="*/ 259080 w 3693160"/>
                <a:gd name="connsiteY33" fmla="*/ 718820 h 4523740"/>
                <a:gd name="connsiteX34" fmla="*/ 289560 w 3693160"/>
                <a:gd name="connsiteY34" fmla="*/ 764540 h 4523740"/>
                <a:gd name="connsiteX35" fmla="*/ 411480 w 3693160"/>
                <a:gd name="connsiteY35" fmla="*/ 718820 h 4523740"/>
                <a:gd name="connsiteX36" fmla="*/ 411480 w 3693160"/>
                <a:gd name="connsiteY36" fmla="*/ 535940 h 4523740"/>
                <a:gd name="connsiteX37" fmla="*/ 426720 w 3693160"/>
                <a:gd name="connsiteY37" fmla="*/ 383540 h 4523740"/>
                <a:gd name="connsiteX38" fmla="*/ 487680 w 3693160"/>
                <a:gd name="connsiteY38" fmla="*/ 231140 h 4523740"/>
                <a:gd name="connsiteX39" fmla="*/ 563880 w 3693160"/>
                <a:gd name="connsiteY39" fmla="*/ 33020 h 4523740"/>
                <a:gd name="connsiteX40" fmla="*/ 701040 w 3693160"/>
                <a:gd name="connsiteY40"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1051560 w 3693160"/>
                <a:gd name="connsiteY25" fmla="*/ 2120900 h 4523740"/>
                <a:gd name="connsiteX26" fmla="*/ 807720 w 3693160"/>
                <a:gd name="connsiteY26" fmla="*/ 2075180 h 4523740"/>
                <a:gd name="connsiteX27" fmla="*/ 121920 w 3693160"/>
                <a:gd name="connsiteY27" fmla="*/ 1297940 h 4523740"/>
                <a:gd name="connsiteX28" fmla="*/ 76200 w 3693160"/>
                <a:gd name="connsiteY28" fmla="*/ 1054100 h 4523740"/>
                <a:gd name="connsiteX29" fmla="*/ 30480 w 3693160"/>
                <a:gd name="connsiteY29" fmla="*/ 962660 h 4523740"/>
                <a:gd name="connsiteX30" fmla="*/ 106680 w 3693160"/>
                <a:gd name="connsiteY30" fmla="*/ 932180 h 4523740"/>
                <a:gd name="connsiteX31" fmla="*/ 167640 w 3693160"/>
                <a:gd name="connsiteY31" fmla="*/ 810260 h 4523740"/>
                <a:gd name="connsiteX32" fmla="*/ 259080 w 3693160"/>
                <a:gd name="connsiteY32" fmla="*/ 718820 h 4523740"/>
                <a:gd name="connsiteX33" fmla="*/ 289560 w 3693160"/>
                <a:gd name="connsiteY33" fmla="*/ 764540 h 4523740"/>
                <a:gd name="connsiteX34" fmla="*/ 411480 w 3693160"/>
                <a:gd name="connsiteY34" fmla="*/ 718820 h 4523740"/>
                <a:gd name="connsiteX35" fmla="*/ 411480 w 3693160"/>
                <a:gd name="connsiteY35" fmla="*/ 535940 h 4523740"/>
                <a:gd name="connsiteX36" fmla="*/ 426720 w 3693160"/>
                <a:gd name="connsiteY36" fmla="*/ 383540 h 4523740"/>
                <a:gd name="connsiteX37" fmla="*/ 487680 w 3693160"/>
                <a:gd name="connsiteY37" fmla="*/ 231140 h 4523740"/>
                <a:gd name="connsiteX38" fmla="*/ 563880 w 3693160"/>
                <a:gd name="connsiteY38" fmla="*/ 33020 h 4523740"/>
                <a:gd name="connsiteX39" fmla="*/ 701040 w 3693160"/>
                <a:gd name="connsiteY39"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9296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9296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139440 w 3693160"/>
                <a:gd name="connsiteY3" fmla="*/ 23037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139440 w 3693160"/>
                <a:gd name="connsiteY3" fmla="*/ 23037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56560 w 3693160"/>
                <a:gd name="connsiteY2" fmla="*/ 218186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56560 w 3693160"/>
                <a:gd name="connsiteY2" fmla="*/ 2181860 h 4523740"/>
                <a:gd name="connsiteX3" fmla="*/ 2969895 w 3693160"/>
                <a:gd name="connsiteY3" fmla="*/ 1960880 h 4523740"/>
                <a:gd name="connsiteX4" fmla="*/ 3063240 w 3693160"/>
                <a:gd name="connsiteY4" fmla="*/ 22275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2969895 w 3693160"/>
                <a:gd name="connsiteY2" fmla="*/ 196088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69895 w 3693160"/>
                <a:gd name="connsiteY2" fmla="*/ 196088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63240 w 3693160"/>
                <a:gd name="connsiteY2" fmla="*/ 22275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43713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139440 w 3693160"/>
                <a:gd name="connsiteY5" fmla="*/ 24409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139440 w 3693160"/>
                <a:gd name="connsiteY5" fmla="*/ 2440940 h 4523740"/>
                <a:gd name="connsiteX6" fmla="*/ 32308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693160" h="4523740">
                  <a:moveTo>
                    <a:pt x="701040" y="33020"/>
                  </a:moveTo>
                  <a:cubicBezTo>
                    <a:pt x="1059180" y="363220"/>
                    <a:pt x="2324100" y="1681480"/>
                    <a:pt x="2712720" y="2014220"/>
                  </a:cubicBezTo>
                  <a:cubicBezTo>
                    <a:pt x="2987358" y="2060893"/>
                    <a:pt x="2822893" y="2022475"/>
                    <a:pt x="2987040" y="1998980"/>
                  </a:cubicBezTo>
                  <a:cubicBezTo>
                    <a:pt x="3060700" y="2080260"/>
                    <a:pt x="2887980" y="2098040"/>
                    <a:pt x="2926080" y="2197100"/>
                  </a:cubicBezTo>
                  <a:cubicBezTo>
                    <a:pt x="2942272" y="2270125"/>
                    <a:pt x="3048635" y="2244090"/>
                    <a:pt x="3084195" y="2284730"/>
                  </a:cubicBezTo>
                  <a:cubicBezTo>
                    <a:pt x="3119755" y="2325370"/>
                    <a:pt x="3114993" y="2379345"/>
                    <a:pt x="3139440" y="2440940"/>
                  </a:cubicBezTo>
                  <a:cubicBezTo>
                    <a:pt x="3163887" y="2502535"/>
                    <a:pt x="3200400" y="2598420"/>
                    <a:pt x="3230880" y="2654300"/>
                  </a:cubicBezTo>
                  <a:cubicBezTo>
                    <a:pt x="3261360" y="2710180"/>
                    <a:pt x="3309620" y="2725420"/>
                    <a:pt x="3322320" y="2776220"/>
                  </a:cubicBezTo>
                  <a:cubicBezTo>
                    <a:pt x="3335020" y="2827020"/>
                    <a:pt x="3294380" y="2913380"/>
                    <a:pt x="3307080" y="2959100"/>
                  </a:cubicBezTo>
                  <a:cubicBezTo>
                    <a:pt x="3319780" y="3004820"/>
                    <a:pt x="3380740" y="3017520"/>
                    <a:pt x="3398520" y="3050540"/>
                  </a:cubicBezTo>
                  <a:cubicBezTo>
                    <a:pt x="3416300" y="3083560"/>
                    <a:pt x="3406140" y="3126740"/>
                    <a:pt x="3413760" y="3157220"/>
                  </a:cubicBezTo>
                  <a:cubicBezTo>
                    <a:pt x="3421380" y="3187700"/>
                    <a:pt x="3423920" y="3210560"/>
                    <a:pt x="3444240" y="3233420"/>
                  </a:cubicBezTo>
                  <a:cubicBezTo>
                    <a:pt x="3464560" y="3256280"/>
                    <a:pt x="3497580" y="3286760"/>
                    <a:pt x="3535680" y="3294380"/>
                  </a:cubicBezTo>
                  <a:cubicBezTo>
                    <a:pt x="3573780" y="3302000"/>
                    <a:pt x="3652520" y="3251200"/>
                    <a:pt x="3672840" y="3279140"/>
                  </a:cubicBezTo>
                  <a:cubicBezTo>
                    <a:pt x="3693160" y="3307080"/>
                    <a:pt x="3675380" y="3416300"/>
                    <a:pt x="3657600" y="3462020"/>
                  </a:cubicBezTo>
                  <a:cubicBezTo>
                    <a:pt x="3639820" y="3507740"/>
                    <a:pt x="3578860" y="3512820"/>
                    <a:pt x="3566160" y="3553460"/>
                  </a:cubicBezTo>
                  <a:cubicBezTo>
                    <a:pt x="3553460" y="3594100"/>
                    <a:pt x="3581400" y="3665220"/>
                    <a:pt x="3581400" y="3705860"/>
                  </a:cubicBezTo>
                  <a:cubicBezTo>
                    <a:pt x="3581400" y="3746500"/>
                    <a:pt x="3576320" y="3746500"/>
                    <a:pt x="3566160" y="3797300"/>
                  </a:cubicBezTo>
                  <a:cubicBezTo>
                    <a:pt x="3556000" y="3848100"/>
                    <a:pt x="3578860" y="3939540"/>
                    <a:pt x="3520440" y="4010660"/>
                  </a:cubicBezTo>
                  <a:cubicBezTo>
                    <a:pt x="3462020" y="4081780"/>
                    <a:pt x="3434080" y="4145280"/>
                    <a:pt x="3215640" y="4224020"/>
                  </a:cubicBezTo>
                  <a:cubicBezTo>
                    <a:pt x="2997200" y="4302760"/>
                    <a:pt x="2418080" y="4442460"/>
                    <a:pt x="2209800" y="4483100"/>
                  </a:cubicBezTo>
                  <a:cubicBezTo>
                    <a:pt x="2001520" y="4523740"/>
                    <a:pt x="1729740" y="4437380"/>
                    <a:pt x="1965960" y="4467860"/>
                  </a:cubicBezTo>
                  <a:cubicBezTo>
                    <a:pt x="1803400" y="4076700"/>
                    <a:pt x="1407160" y="2522220"/>
                    <a:pt x="1234440" y="2136140"/>
                  </a:cubicBezTo>
                  <a:cubicBezTo>
                    <a:pt x="970887" y="1997805"/>
                    <a:pt x="993140" y="2214880"/>
                    <a:pt x="807720" y="2075180"/>
                  </a:cubicBezTo>
                  <a:cubicBezTo>
                    <a:pt x="622300" y="1935480"/>
                    <a:pt x="243840" y="1468120"/>
                    <a:pt x="121920" y="1297940"/>
                  </a:cubicBezTo>
                  <a:cubicBezTo>
                    <a:pt x="0" y="1127760"/>
                    <a:pt x="91440" y="1109980"/>
                    <a:pt x="76200" y="1054100"/>
                  </a:cubicBezTo>
                  <a:cubicBezTo>
                    <a:pt x="60960" y="998220"/>
                    <a:pt x="25400" y="982980"/>
                    <a:pt x="30480" y="962660"/>
                  </a:cubicBezTo>
                  <a:cubicBezTo>
                    <a:pt x="35560" y="942340"/>
                    <a:pt x="83820" y="957580"/>
                    <a:pt x="106680" y="932180"/>
                  </a:cubicBezTo>
                  <a:cubicBezTo>
                    <a:pt x="129540" y="906780"/>
                    <a:pt x="142240" y="845820"/>
                    <a:pt x="167640" y="810260"/>
                  </a:cubicBezTo>
                  <a:cubicBezTo>
                    <a:pt x="193040" y="774700"/>
                    <a:pt x="238760" y="726440"/>
                    <a:pt x="259080" y="718820"/>
                  </a:cubicBezTo>
                  <a:cubicBezTo>
                    <a:pt x="279400" y="711200"/>
                    <a:pt x="264160" y="764540"/>
                    <a:pt x="289560" y="764540"/>
                  </a:cubicBezTo>
                  <a:cubicBezTo>
                    <a:pt x="314960" y="764540"/>
                    <a:pt x="391160" y="756920"/>
                    <a:pt x="411480" y="718820"/>
                  </a:cubicBezTo>
                  <a:cubicBezTo>
                    <a:pt x="431800" y="680720"/>
                    <a:pt x="408940" y="591820"/>
                    <a:pt x="411480" y="535940"/>
                  </a:cubicBezTo>
                  <a:cubicBezTo>
                    <a:pt x="414020" y="480060"/>
                    <a:pt x="414020" y="434340"/>
                    <a:pt x="426720" y="383540"/>
                  </a:cubicBezTo>
                  <a:cubicBezTo>
                    <a:pt x="439420" y="332740"/>
                    <a:pt x="464820" y="289560"/>
                    <a:pt x="487680" y="231140"/>
                  </a:cubicBezTo>
                  <a:cubicBezTo>
                    <a:pt x="510540" y="172720"/>
                    <a:pt x="528320" y="66040"/>
                    <a:pt x="563880" y="33020"/>
                  </a:cubicBezTo>
                  <a:cubicBezTo>
                    <a:pt x="599440" y="0"/>
                    <a:pt x="480060" y="22860"/>
                    <a:pt x="701040" y="33020"/>
                  </a:cubicBezTo>
                  <a:close/>
                </a:path>
              </a:pathLst>
            </a:custGeom>
            <a:solidFill>
              <a:srgbClr val="FFFF00"/>
            </a:solidFill>
            <a:ln w="50800">
              <a:solidFill>
                <a:srgbClr val="DC690A"/>
              </a:solidFill>
            </a:ln>
            <a:effectLst>
              <a:outerShdw dist="50800" dir="2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4" name="TextBox 3"/>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sp>
        <p:nvSpPr>
          <p:cNvPr id="5" name="Rounded Rectangle 4"/>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4"/>
          <p:cNvGrpSpPr/>
          <p:nvPr/>
        </p:nvGrpSpPr>
        <p:grpSpPr>
          <a:xfrm>
            <a:off x="5105400" y="5105400"/>
            <a:ext cx="1745991" cy="1306483"/>
            <a:chOff x="5105400" y="5105400"/>
            <a:chExt cx="1745991" cy="1306483"/>
          </a:xfrm>
        </p:grpSpPr>
        <p:sp>
          <p:nvSpPr>
            <p:cNvPr id="56" name="Freeform 55"/>
            <p:cNvSpPr/>
            <p:nvPr/>
          </p:nvSpPr>
          <p:spPr>
            <a:xfrm>
              <a:off x="5334000" y="5105400"/>
              <a:ext cx="1338350" cy="1306483"/>
            </a:xfrm>
            <a:custGeom>
              <a:avLst/>
              <a:gdLst>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16" fmla="*/ 0 w 1507374"/>
                <a:gd name="connsiteY16" fmla="*/ 382385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15" fmla="*/ 0 w 1457498"/>
                <a:gd name="connsiteY15" fmla="*/ 399010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0" fmla="*/ 8313 w 1415935"/>
                <a:gd name="connsiteY0" fmla="*/ 382385 h 1388224"/>
                <a:gd name="connsiteX1" fmla="*/ 74815 w 1415935"/>
                <a:gd name="connsiteY1" fmla="*/ 382385 h 1388224"/>
                <a:gd name="connsiteX2" fmla="*/ 457201 w 1415935"/>
                <a:gd name="connsiteY2" fmla="*/ 415635 h 1388224"/>
                <a:gd name="connsiteX3" fmla="*/ 856212 w 1415935"/>
                <a:gd name="connsiteY3" fmla="*/ 16625 h 1388224"/>
                <a:gd name="connsiteX4" fmla="*/ 1072343 w 1415935"/>
                <a:gd name="connsiteY4" fmla="*/ 515388 h 1388224"/>
                <a:gd name="connsiteX5" fmla="*/ 1238597 w 1415935"/>
                <a:gd name="connsiteY5" fmla="*/ 847897 h 1388224"/>
                <a:gd name="connsiteX6" fmla="*/ 1338350 w 1415935"/>
                <a:gd name="connsiteY6" fmla="*/ 964275 h 1388224"/>
                <a:gd name="connsiteX7" fmla="*/ 1288473 w 1415935"/>
                <a:gd name="connsiteY7" fmla="*/ 1180406 h 1388224"/>
                <a:gd name="connsiteX8" fmla="*/ 573579 w 1415935"/>
                <a:gd name="connsiteY8" fmla="*/ 1363286 h 1388224"/>
                <a:gd name="connsiteX9" fmla="*/ 390699 w 1415935"/>
                <a:gd name="connsiteY9" fmla="*/ 1330035 h 1388224"/>
                <a:gd name="connsiteX10" fmla="*/ 390699 w 1415935"/>
                <a:gd name="connsiteY10" fmla="*/ 1047403 h 1388224"/>
                <a:gd name="connsiteX11" fmla="*/ 241070 w 1415935"/>
                <a:gd name="connsiteY11" fmla="*/ 764770 h 1388224"/>
                <a:gd name="connsiteX12" fmla="*/ 74815 w 1415935"/>
                <a:gd name="connsiteY12" fmla="*/ 532014 h 1388224"/>
                <a:gd name="connsiteX13" fmla="*/ 8313 w 1415935"/>
                <a:gd name="connsiteY13" fmla="*/ 382385 h 13882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65760 h 1371599"/>
                <a:gd name="connsiteX1" fmla="*/ 74815 w 1415935"/>
                <a:gd name="connsiteY1" fmla="*/ 365760 h 1371599"/>
                <a:gd name="connsiteX2" fmla="*/ 457201 w 1415935"/>
                <a:gd name="connsiteY2" fmla="*/ 322810 h 1371599"/>
                <a:gd name="connsiteX3" fmla="*/ 856212 w 1415935"/>
                <a:gd name="connsiteY3" fmla="*/ 0 h 1371599"/>
                <a:gd name="connsiteX4" fmla="*/ 1072343 w 1415935"/>
                <a:gd name="connsiteY4" fmla="*/ 498763 h 1371599"/>
                <a:gd name="connsiteX5" fmla="*/ 1238597 w 1415935"/>
                <a:gd name="connsiteY5" fmla="*/ 831272 h 1371599"/>
                <a:gd name="connsiteX6" fmla="*/ 1338350 w 1415935"/>
                <a:gd name="connsiteY6" fmla="*/ 947650 h 1371599"/>
                <a:gd name="connsiteX7" fmla="*/ 1288473 w 1415935"/>
                <a:gd name="connsiteY7" fmla="*/ 1163781 h 1371599"/>
                <a:gd name="connsiteX8" fmla="*/ 573579 w 1415935"/>
                <a:gd name="connsiteY8" fmla="*/ 1346661 h 1371599"/>
                <a:gd name="connsiteX9" fmla="*/ 390699 w 1415935"/>
                <a:gd name="connsiteY9" fmla="*/ 1313410 h 1371599"/>
                <a:gd name="connsiteX10" fmla="*/ 390699 w 1415935"/>
                <a:gd name="connsiteY10" fmla="*/ 1030778 h 1371599"/>
                <a:gd name="connsiteX11" fmla="*/ 241070 w 1415935"/>
                <a:gd name="connsiteY11" fmla="*/ 748145 h 1371599"/>
                <a:gd name="connsiteX12" fmla="*/ 74815 w 1415935"/>
                <a:gd name="connsiteY12" fmla="*/ 515389 h 1371599"/>
                <a:gd name="connsiteX13" fmla="*/ 8313 w 1415935"/>
                <a:gd name="connsiteY13" fmla="*/ 365760 h 1371599"/>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10238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38350"/>
                <a:gd name="connsiteY0" fmla="*/ 365760 h 1366057"/>
                <a:gd name="connsiteX1" fmla="*/ 74815 w 1338350"/>
                <a:gd name="connsiteY1" fmla="*/ 365760 h 1366057"/>
                <a:gd name="connsiteX2" fmla="*/ 457201 w 1338350"/>
                <a:gd name="connsiteY2" fmla="*/ 322810 h 1366057"/>
                <a:gd name="connsiteX3" fmla="*/ 856212 w 1338350"/>
                <a:gd name="connsiteY3" fmla="*/ 0 h 1366057"/>
                <a:gd name="connsiteX4" fmla="*/ 1072343 w 1338350"/>
                <a:gd name="connsiteY4" fmla="*/ 498763 h 1366057"/>
                <a:gd name="connsiteX5" fmla="*/ 1238597 w 1338350"/>
                <a:gd name="connsiteY5" fmla="*/ 831272 h 1366057"/>
                <a:gd name="connsiteX6" fmla="*/ 1338350 w 1338350"/>
                <a:gd name="connsiteY6" fmla="*/ 1023850 h 1366057"/>
                <a:gd name="connsiteX7" fmla="*/ 907473 w 1338350"/>
                <a:gd name="connsiteY7" fmla="*/ 1239981 h 1366057"/>
                <a:gd name="connsiteX8" fmla="*/ 573579 w 1338350"/>
                <a:gd name="connsiteY8" fmla="*/ 1346661 h 1366057"/>
                <a:gd name="connsiteX9" fmla="*/ 390699 w 1338350"/>
                <a:gd name="connsiteY9" fmla="*/ 1313410 h 1366057"/>
                <a:gd name="connsiteX10" fmla="*/ 390699 w 1338350"/>
                <a:gd name="connsiteY10" fmla="*/ 1030778 h 1366057"/>
                <a:gd name="connsiteX11" fmla="*/ 241070 w 1338350"/>
                <a:gd name="connsiteY11" fmla="*/ 748145 h 1366057"/>
                <a:gd name="connsiteX12" fmla="*/ 74815 w 1338350"/>
                <a:gd name="connsiteY12" fmla="*/ 515389 h 1366057"/>
                <a:gd name="connsiteX13" fmla="*/ 8313 w 1338350"/>
                <a:gd name="connsiteY13" fmla="*/ 365760 h 1366057"/>
                <a:gd name="connsiteX0" fmla="*/ 8313 w 1338350"/>
                <a:gd name="connsiteY0" fmla="*/ 365760 h 1353357"/>
                <a:gd name="connsiteX1" fmla="*/ 74815 w 1338350"/>
                <a:gd name="connsiteY1" fmla="*/ 365760 h 1353357"/>
                <a:gd name="connsiteX2" fmla="*/ 457201 w 1338350"/>
                <a:gd name="connsiteY2" fmla="*/ 322810 h 1353357"/>
                <a:gd name="connsiteX3" fmla="*/ 856212 w 1338350"/>
                <a:gd name="connsiteY3" fmla="*/ 0 h 1353357"/>
                <a:gd name="connsiteX4" fmla="*/ 1072343 w 1338350"/>
                <a:gd name="connsiteY4" fmla="*/ 498763 h 1353357"/>
                <a:gd name="connsiteX5" fmla="*/ 1238597 w 1338350"/>
                <a:gd name="connsiteY5" fmla="*/ 831272 h 1353357"/>
                <a:gd name="connsiteX6" fmla="*/ 1338350 w 1338350"/>
                <a:gd name="connsiteY6" fmla="*/ 1023850 h 1353357"/>
                <a:gd name="connsiteX7" fmla="*/ 907473 w 1338350"/>
                <a:gd name="connsiteY7" fmla="*/ 1239981 h 1353357"/>
                <a:gd name="connsiteX8" fmla="*/ 573579 w 1338350"/>
                <a:gd name="connsiteY8" fmla="*/ 1270461 h 1353357"/>
                <a:gd name="connsiteX9" fmla="*/ 390699 w 1338350"/>
                <a:gd name="connsiteY9" fmla="*/ 1313410 h 1353357"/>
                <a:gd name="connsiteX10" fmla="*/ 390699 w 1338350"/>
                <a:gd name="connsiteY10" fmla="*/ 1030778 h 1353357"/>
                <a:gd name="connsiteX11" fmla="*/ 241070 w 1338350"/>
                <a:gd name="connsiteY11" fmla="*/ 748145 h 1353357"/>
                <a:gd name="connsiteX12" fmla="*/ 74815 w 1338350"/>
                <a:gd name="connsiteY12" fmla="*/ 515389 h 1353357"/>
                <a:gd name="connsiteX13" fmla="*/ 8313 w 1338350"/>
                <a:gd name="connsiteY13" fmla="*/ 365760 h 1353357"/>
                <a:gd name="connsiteX0" fmla="*/ 8313 w 1338350"/>
                <a:gd name="connsiteY0" fmla="*/ 365760 h 1306483"/>
                <a:gd name="connsiteX1" fmla="*/ 74815 w 1338350"/>
                <a:gd name="connsiteY1" fmla="*/ 365760 h 1306483"/>
                <a:gd name="connsiteX2" fmla="*/ 457201 w 1338350"/>
                <a:gd name="connsiteY2" fmla="*/ 322810 h 1306483"/>
                <a:gd name="connsiteX3" fmla="*/ 856212 w 1338350"/>
                <a:gd name="connsiteY3" fmla="*/ 0 h 1306483"/>
                <a:gd name="connsiteX4" fmla="*/ 1072343 w 1338350"/>
                <a:gd name="connsiteY4" fmla="*/ 498763 h 1306483"/>
                <a:gd name="connsiteX5" fmla="*/ 1238597 w 1338350"/>
                <a:gd name="connsiteY5" fmla="*/ 831272 h 1306483"/>
                <a:gd name="connsiteX6" fmla="*/ 1338350 w 1338350"/>
                <a:gd name="connsiteY6" fmla="*/ 1023850 h 1306483"/>
                <a:gd name="connsiteX7" fmla="*/ 907473 w 1338350"/>
                <a:gd name="connsiteY7" fmla="*/ 1239981 h 1306483"/>
                <a:gd name="connsiteX8" fmla="*/ 573579 w 1338350"/>
                <a:gd name="connsiteY8" fmla="*/ 1270461 h 1306483"/>
                <a:gd name="connsiteX9" fmla="*/ 390699 w 1338350"/>
                <a:gd name="connsiteY9" fmla="*/ 1237210 h 1306483"/>
                <a:gd name="connsiteX10" fmla="*/ 390699 w 1338350"/>
                <a:gd name="connsiteY10" fmla="*/ 1030778 h 1306483"/>
                <a:gd name="connsiteX11" fmla="*/ 241070 w 1338350"/>
                <a:gd name="connsiteY11" fmla="*/ 748145 h 1306483"/>
                <a:gd name="connsiteX12" fmla="*/ 74815 w 1338350"/>
                <a:gd name="connsiteY12" fmla="*/ 515389 h 1306483"/>
                <a:gd name="connsiteX13" fmla="*/ 8313 w 1338350"/>
                <a:gd name="connsiteY13" fmla="*/ 365760 h 130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350" h="1306483">
                  <a:moveTo>
                    <a:pt x="8313" y="365760"/>
                  </a:moveTo>
                  <a:cubicBezTo>
                    <a:pt x="8313" y="340822"/>
                    <a:pt x="0" y="372918"/>
                    <a:pt x="74815" y="365760"/>
                  </a:cubicBezTo>
                  <a:cubicBezTo>
                    <a:pt x="149630" y="358602"/>
                    <a:pt x="147272" y="329179"/>
                    <a:pt x="457201" y="322810"/>
                  </a:cubicBezTo>
                  <a:cubicBezTo>
                    <a:pt x="587434" y="261850"/>
                    <a:pt x="725255" y="126487"/>
                    <a:pt x="856212" y="0"/>
                  </a:cubicBezTo>
                  <a:cubicBezTo>
                    <a:pt x="958736" y="29325"/>
                    <a:pt x="1008612" y="360218"/>
                    <a:pt x="1072343" y="498763"/>
                  </a:cubicBezTo>
                  <a:cubicBezTo>
                    <a:pt x="1136074" y="637308"/>
                    <a:pt x="1194263" y="743758"/>
                    <a:pt x="1238597" y="831272"/>
                  </a:cubicBezTo>
                  <a:cubicBezTo>
                    <a:pt x="1282931" y="918786"/>
                    <a:pt x="1266158" y="906828"/>
                    <a:pt x="1338350" y="1023850"/>
                  </a:cubicBezTo>
                  <a:cubicBezTo>
                    <a:pt x="1283163" y="1091968"/>
                    <a:pt x="1083839" y="1216697"/>
                    <a:pt x="907473" y="1239981"/>
                  </a:cubicBezTo>
                  <a:cubicBezTo>
                    <a:pt x="780011" y="1306483"/>
                    <a:pt x="659708" y="1270923"/>
                    <a:pt x="573579" y="1270461"/>
                  </a:cubicBezTo>
                  <a:cubicBezTo>
                    <a:pt x="487450" y="1269999"/>
                    <a:pt x="421179" y="1277157"/>
                    <a:pt x="390699" y="1237210"/>
                  </a:cubicBezTo>
                  <a:cubicBezTo>
                    <a:pt x="360219" y="1197263"/>
                    <a:pt x="415637" y="1112289"/>
                    <a:pt x="390699" y="1030778"/>
                  </a:cubicBezTo>
                  <a:cubicBezTo>
                    <a:pt x="365761" y="949267"/>
                    <a:pt x="293717" y="834043"/>
                    <a:pt x="241070" y="748145"/>
                  </a:cubicBezTo>
                  <a:cubicBezTo>
                    <a:pt x="188423" y="662247"/>
                    <a:pt x="113608" y="579120"/>
                    <a:pt x="74815" y="515389"/>
                  </a:cubicBezTo>
                  <a:cubicBezTo>
                    <a:pt x="36022" y="451658"/>
                    <a:pt x="8313" y="390698"/>
                    <a:pt x="8313" y="365760"/>
                  </a:cubicBezTo>
                  <a:close/>
                </a:path>
              </a:pathLst>
            </a:custGeom>
            <a:solidFill>
              <a:schemeClr val="bg2">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Rectangle 56"/>
            <p:cNvSpPr/>
            <p:nvPr/>
          </p:nvSpPr>
          <p:spPr>
            <a:xfrm>
              <a:off x="5105400" y="5486400"/>
              <a:ext cx="1745991" cy="523220"/>
            </a:xfrm>
            <a:prstGeom prst="rect">
              <a:avLst/>
            </a:prstGeom>
          </p:spPr>
          <p:txBody>
            <a:bodyPr wrap="none">
              <a:spAutoFit/>
            </a:bodyPr>
            <a:lstStyle/>
            <a:p>
              <a:pPr algn="ctr"/>
              <a:r>
                <a:rPr lang="en-US" sz="2800" b="1" dirty="0" smtClean="0"/>
                <a:t>SEMINOLE</a:t>
              </a:r>
              <a:endParaRPr lang="en-US" sz="2800" b="1" dirty="0"/>
            </a:p>
          </p:txBody>
        </p:sp>
      </p:grpSp>
      <p:grpSp>
        <p:nvGrpSpPr>
          <p:cNvPr id="43" name="Group 42"/>
          <p:cNvGrpSpPr/>
          <p:nvPr/>
        </p:nvGrpSpPr>
        <p:grpSpPr>
          <a:xfrm>
            <a:off x="914400" y="5638800"/>
            <a:ext cx="2362200" cy="707886"/>
            <a:chOff x="914400" y="5638800"/>
            <a:chExt cx="2362200" cy="707886"/>
          </a:xfrm>
        </p:grpSpPr>
        <p:sp>
          <p:nvSpPr>
            <p:cNvPr id="44" name="TextBox 43"/>
            <p:cNvSpPr txBox="1"/>
            <p:nvPr/>
          </p:nvSpPr>
          <p:spPr>
            <a:xfrm>
              <a:off x="914400" y="5638800"/>
              <a:ext cx="1752600" cy="707886"/>
            </a:xfrm>
            <a:prstGeom prst="rect">
              <a:avLst/>
            </a:prstGeom>
            <a:solidFill>
              <a:schemeClr val="tx1"/>
            </a:solidFill>
          </p:spPr>
          <p:txBody>
            <a:bodyPr wrap="square" rtlCol="0">
              <a:spAutoFit/>
            </a:bodyPr>
            <a:lstStyle/>
            <a:p>
              <a:pPr algn="ctr"/>
              <a:r>
                <a:rPr lang="en-US" sz="4000" b="1" dirty="0" smtClean="0">
                  <a:solidFill>
                    <a:schemeClr val="bg1"/>
                  </a:solidFill>
                </a:rPr>
                <a:t>1830</a:t>
              </a:r>
              <a:endParaRPr lang="en-US" sz="4000" b="1" dirty="0">
                <a:solidFill>
                  <a:schemeClr val="bg1"/>
                </a:solidFill>
              </a:endParaRPr>
            </a:p>
          </p:txBody>
        </p:sp>
        <p:sp>
          <p:nvSpPr>
            <p:cNvPr id="48" name="Rectangle 47"/>
            <p:cNvSpPr/>
            <p:nvPr/>
          </p:nvSpPr>
          <p:spPr>
            <a:xfrm>
              <a:off x="2667000" y="5638800"/>
              <a:ext cx="609600" cy="685800"/>
            </a:xfrm>
            <a:prstGeom prst="rect">
              <a:avLst/>
            </a:prstGeom>
            <a:solidFill>
              <a:srgbClr val="F8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Freeform 63"/>
          <p:cNvSpPr/>
          <p:nvPr/>
        </p:nvSpPr>
        <p:spPr>
          <a:xfrm>
            <a:off x="5791200" y="5791200"/>
            <a:ext cx="762000" cy="909320"/>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32940" h="1874520">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841500" y="1600200"/>
                  <a:pt x="1871980" y="1651000"/>
                </a:cubicBezTo>
                <a:cubicBezTo>
                  <a:pt x="1902460" y="1701800"/>
                  <a:pt x="1932940" y="1686560"/>
                  <a:pt x="1887220" y="1696720"/>
                </a:cubicBezTo>
                <a:cubicBezTo>
                  <a:pt x="1841500" y="1706880"/>
                  <a:pt x="1597660" y="1711960"/>
                  <a:pt x="1597660" y="1711960"/>
                </a:cubicBezTo>
                <a:cubicBezTo>
                  <a:pt x="1407160" y="1727200"/>
                  <a:pt x="939800" y="1874520"/>
                  <a:pt x="744220" y="1788160"/>
                </a:cubicBezTo>
                <a:cubicBezTo>
                  <a:pt x="548640" y="1701800"/>
                  <a:pt x="508000" y="1308100"/>
                  <a:pt x="424180" y="1193800"/>
                </a:cubicBezTo>
                <a:cubicBezTo>
                  <a:pt x="340360" y="1079500"/>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1000"/>
                                        <p:tgtEl>
                                          <p:spTgt spid="55"/>
                                        </p:tgtEl>
                                      </p:cBhvr>
                                    </p:animEffect>
                                  </p:childTnLst>
                                </p:cTn>
                              </p:par>
                              <p:par>
                                <p:cTn id="11" presetID="53" presetClass="exit" presetSubtype="0" fill="hold" nodeType="withEffect">
                                  <p:stCondLst>
                                    <p:cond delay="0"/>
                                  </p:stCondLst>
                                  <p:childTnLst>
                                    <p:anim calcmode="lin" valueType="num">
                                      <p:cBhvr>
                                        <p:cTn id="12" dur="1000"/>
                                        <p:tgtEl>
                                          <p:spTgt spid="58"/>
                                        </p:tgtEl>
                                        <p:attrNameLst>
                                          <p:attrName>ppt_w</p:attrName>
                                        </p:attrNameLst>
                                      </p:cBhvr>
                                      <p:tavLst>
                                        <p:tav tm="0">
                                          <p:val>
                                            <p:strVal val="ppt_w"/>
                                          </p:val>
                                        </p:tav>
                                        <p:tav tm="100000">
                                          <p:val>
                                            <p:fltVal val="0"/>
                                          </p:val>
                                        </p:tav>
                                      </p:tavLst>
                                    </p:anim>
                                    <p:anim calcmode="lin" valueType="num">
                                      <p:cBhvr>
                                        <p:cTn id="13" dur="1000"/>
                                        <p:tgtEl>
                                          <p:spTgt spid="58"/>
                                        </p:tgtEl>
                                        <p:attrNameLst>
                                          <p:attrName>ppt_h</p:attrName>
                                        </p:attrNameLst>
                                      </p:cBhvr>
                                      <p:tavLst>
                                        <p:tav tm="0">
                                          <p:val>
                                            <p:strVal val="ppt_h"/>
                                          </p:val>
                                        </p:tav>
                                        <p:tav tm="100000">
                                          <p:val>
                                            <p:fltVal val="0"/>
                                          </p:val>
                                        </p:tav>
                                      </p:tavLst>
                                    </p:anim>
                                    <p:animEffect transition="out" filter="fade">
                                      <p:cBhvr>
                                        <p:cTn id="14" dur="1000"/>
                                        <p:tgtEl>
                                          <p:spTgt spid="58"/>
                                        </p:tgtEl>
                                      </p:cBhvr>
                                    </p:animEffect>
                                    <p:set>
                                      <p:cBhvr>
                                        <p:cTn id="15" dur="1" fill="hold">
                                          <p:stCondLst>
                                            <p:cond delay="999"/>
                                          </p:stCondLst>
                                        </p:cTn>
                                        <p:tgtEl>
                                          <p:spTgt spid="58"/>
                                        </p:tgtEl>
                                        <p:attrNameLst>
                                          <p:attrName>style.visibility</p:attrName>
                                        </p:attrNameLst>
                                      </p:cBhvr>
                                      <p:to>
                                        <p:strVal val="hidden"/>
                                      </p:to>
                                    </p:set>
                                  </p:childTnLst>
                                </p:cTn>
                              </p:par>
                              <p:par>
                                <p:cTn id="16" presetID="42" presetClass="path" presetSubtype="0" accel="50000" decel="50000" fill="hold" nodeType="withEffect">
                                  <p:stCondLst>
                                    <p:cond delay="0"/>
                                  </p:stCondLst>
                                  <p:childTnLst>
                                    <p:animMotion origin="layout" path="M 3.33333E-6 -1.85185E-6 L 0.25 0.4294 " pathEditMode="relative" rAng="0" ptsTypes="AA">
                                      <p:cBhvr>
                                        <p:cTn id="17" dur="1000" fill="hold"/>
                                        <p:tgtEl>
                                          <p:spTgt spid="58"/>
                                        </p:tgtEl>
                                        <p:attrNameLst>
                                          <p:attrName>ppt_x</p:attrName>
                                          <p:attrName>ppt_y</p:attrName>
                                        </p:attrNameLst>
                                      </p:cBhvr>
                                      <p:rCtr x="125" y="215"/>
                                    </p:animMotion>
                                  </p:childTnLst>
                                </p:cTn>
                              </p:par>
                              <p:par>
                                <p:cTn id="18" presetID="10" presetClass="entr" presetSubtype="0" fill="hold" grpId="0" nodeType="with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1000"/>
                                        <p:tgtEl>
                                          <p:spTgt spid="6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11"/>
                                        </p:tgtEl>
                                      </p:cBhvr>
                                    </p:animEffect>
                                    <p:set>
                                      <p:cBhvr>
                                        <p:cTn id="25"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33400" y="774809"/>
            <a:ext cx="7927848" cy="6134566"/>
            <a:chOff x="533400" y="774809"/>
            <a:chExt cx="7927848" cy="6134566"/>
          </a:xfrm>
        </p:grpSpPr>
        <p:grpSp>
          <p:nvGrpSpPr>
            <p:cNvPr id="11" name="Group 41"/>
            <p:cNvGrpSpPr>
              <a:grpSpLocks noChangeAspect="1"/>
            </p:cNvGrpSpPr>
            <p:nvPr/>
          </p:nvGrpSpPr>
          <p:grpSpPr>
            <a:xfrm>
              <a:off x="533400" y="774809"/>
              <a:ext cx="7927848" cy="6083192"/>
              <a:chOff x="0" y="1244905"/>
              <a:chExt cx="7315200" cy="5613095"/>
            </a:xfrm>
          </p:grpSpPr>
          <p:pic>
            <p:nvPicPr>
              <p:cNvPr id="15" name="Picture 14"/>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16" name="Rectangle 15"/>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pic>
        <p:nvPicPr>
          <p:cNvPr id="19" name="Picture 2"/>
          <p:cNvPicPr>
            <a:picLocks noChangeAspect="1" noChangeArrowheads="1"/>
          </p:cNvPicPr>
          <p:nvPr/>
        </p:nvPicPr>
        <p:blipFill>
          <a:blip r:embed="rId3"/>
          <a:srcRect/>
          <a:stretch>
            <a:fillRect/>
          </a:stretch>
        </p:blipFill>
        <p:spPr bwMode="auto">
          <a:xfrm>
            <a:off x="396875" y="762001"/>
            <a:ext cx="8061325" cy="5791200"/>
          </a:xfrm>
          <a:prstGeom prst="rect">
            <a:avLst/>
          </a:prstGeom>
          <a:noFill/>
          <a:ln w="76200">
            <a:solidFill>
              <a:schemeClr val="tx1"/>
            </a:solidFill>
            <a:miter lim="800000"/>
            <a:headEnd/>
            <a:tailEnd/>
          </a:ln>
          <a:effectLst/>
        </p:spPr>
      </p:pic>
      <p:grpSp>
        <p:nvGrpSpPr>
          <p:cNvPr id="55" name="Group 54"/>
          <p:cNvGrpSpPr/>
          <p:nvPr/>
        </p:nvGrpSpPr>
        <p:grpSpPr>
          <a:xfrm>
            <a:off x="1600200" y="762000"/>
            <a:ext cx="5072150" cy="5649883"/>
            <a:chOff x="1600200" y="762000"/>
            <a:chExt cx="5072150" cy="5649883"/>
          </a:xfrm>
        </p:grpSpPr>
        <p:sp>
          <p:nvSpPr>
            <p:cNvPr id="65" name="Freeform 2"/>
            <p:cNvSpPr/>
            <p:nvPr/>
          </p:nvSpPr>
          <p:spPr>
            <a:xfrm>
              <a:off x="2019991" y="1752600"/>
              <a:ext cx="1656931" cy="1826029"/>
            </a:xfrm>
            <a:custGeom>
              <a:avLst/>
              <a:gdLst>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26" fmla="*/ 651164 w 1332808"/>
                <a:gd name="connsiteY26" fmla="*/ 0 h 1848196"/>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2438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269077 w 1332808"/>
                <a:gd name="connsiteY8" fmla="*/ 13840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5738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56931"/>
                <a:gd name="connsiteY0" fmla="*/ 60960 h 1826029"/>
                <a:gd name="connsiteX1" fmla="*/ 850670 w 1656931"/>
                <a:gd name="connsiteY1" fmla="*/ 44335 h 1826029"/>
                <a:gd name="connsiteX2" fmla="*/ 1033550 w 1656931"/>
                <a:gd name="connsiteY2" fmla="*/ 60960 h 1826029"/>
                <a:gd name="connsiteX3" fmla="*/ 1183179 w 1656931"/>
                <a:gd name="connsiteY3" fmla="*/ 410095 h 1826029"/>
                <a:gd name="connsiteX4" fmla="*/ 1166553 w 1656931"/>
                <a:gd name="connsiteY4" fmla="*/ 559724 h 1826029"/>
                <a:gd name="connsiteX5" fmla="*/ 1149928 w 1656931"/>
                <a:gd name="connsiteY5" fmla="*/ 892233 h 1826029"/>
                <a:gd name="connsiteX6" fmla="*/ 1050175 w 1656931"/>
                <a:gd name="connsiteY6" fmla="*/ 942109 h 1826029"/>
                <a:gd name="connsiteX7" fmla="*/ 1000299 w 1656931"/>
                <a:gd name="connsiteY7" fmla="*/ 1058487 h 1826029"/>
                <a:gd name="connsiteX8" fmla="*/ 1269077 w 1656931"/>
                <a:gd name="connsiteY8" fmla="*/ 1384069 h 1826029"/>
                <a:gd name="connsiteX9" fmla="*/ 1402080 w 1656931"/>
                <a:gd name="connsiteY9" fmla="*/ 1507375 h 1826029"/>
                <a:gd name="connsiteX10" fmla="*/ 1631531 w 1656931"/>
                <a:gd name="connsiteY10" fmla="*/ 1588513 h 1826029"/>
                <a:gd name="connsiteX11" fmla="*/ 1249680 w 1656931"/>
                <a:gd name="connsiteY11" fmla="*/ 1740131 h 1826029"/>
                <a:gd name="connsiteX12" fmla="*/ 967048 w 1656931"/>
                <a:gd name="connsiteY12" fmla="*/ 1823258 h 1826029"/>
                <a:gd name="connsiteX13" fmla="*/ 584662 w 1656931"/>
                <a:gd name="connsiteY13" fmla="*/ 1723506 h 1826029"/>
                <a:gd name="connsiteX14" fmla="*/ 185651 w 1656931"/>
                <a:gd name="connsiteY14" fmla="*/ 1573876 h 1826029"/>
                <a:gd name="connsiteX15" fmla="*/ 2771 w 1656931"/>
                <a:gd name="connsiteY15" fmla="*/ 1424247 h 1826029"/>
                <a:gd name="connsiteX16" fmla="*/ 202277 w 1656931"/>
                <a:gd name="connsiteY16" fmla="*/ 1174866 h 1826029"/>
                <a:gd name="connsiteX17" fmla="*/ 268779 w 1656931"/>
                <a:gd name="connsiteY17" fmla="*/ 892233 h 1826029"/>
                <a:gd name="connsiteX18" fmla="*/ 351906 w 1656931"/>
                <a:gd name="connsiteY18" fmla="*/ 642851 h 1826029"/>
                <a:gd name="connsiteX19" fmla="*/ 418408 w 1656931"/>
                <a:gd name="connsiteY19" fmla="*/ 426720 h 1826029"/>
                <a:gd name="connsiteX20" fmla="*/ 451659 w 1656931"/>
                <a:gd name="connsiteY20" fmla="*/ 320040 h 1826029"/>
                <a:gd name="connsiteX21" fmla="*/ 558339 w 1656931"/>
                <a:gd name="connsiteY21" fmla="*/ 277091 h 1826029"/>
                <a:gd name="connsiteX22" fmla="*/ 617913 w 1656931"/>
                <a:gd name="connsiteY22" fmla="*/ 77586 h 1826029"/>
                <a:gd name="connsiteX23" fmla="*/ 684415 w 1656931"/>
                <a:gd name="connsiteY23" fmla="*/ 27709 h 1826029"/>
                <a:gd name="connsiteX24" fmla="*/ 883920 w 1656931"/>
                <a:gd name="connsiteY24" fmla="*/ 60960 h 1826029"/>
                <a:gd name="connsiteX25" fmla="*/ 917171 w 1656931"/>
                <a:gd name="connsiteY25" fmla="*/ 60960 h 18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56931" h="1826029">
                  <a:moveTo>
                    <a:pt x="917171" y="60960"/>
                  </a:moveTo>
                  <a:lnTo>
                    <a:pt x="850670" y="44335"/>
                  </a:lnTo>
                  <a:cubicBezTo>
                    <a:pt x="914401" y="58190"/>
                    <a:pt x="978132" y="0"/>
                    <a:pt x="1033550" y="60960"/>
                  </a:cubicBezTo>
                  <a:cubicBezTo>
                    <a:pt x="1088968" y="121920"/>
                    <a:pt x="1161012" y="326968"/>
                    <a:pt x="1183179" y="410095"/>
                  </a:cubicBezTo>
                  <a:cubicBezTo>
                    <a:pt x="1205346" y="493222"/>
                    <a:pt x="1172095" y="479368"/>
                    <a:pt x="1166553" y="559724"/>
                  </a:cubicBezTo>
                  <a:cubicBezTo>
                    <a:pt x="1161011" y="640080"/>
                    <a:pt x="1169324" y="828502"/>
                    <a:pt x="1149928" y="892233"/>
                  </a:cubicBezTo>
                  <a:cubicBezTo>
                    <a:pt x="1130532" y="955964"/>
                    <a:pt x="1075113" y="914400"/>
                    <a:pt x="1050175" y="942109"/>
                  </a:cubicBezTo>
                  <a:cubicBezTo>
                    <a:pt x="1025237" y="969818"/>
                    <a:pt x="963815" y="984827"/>
                    <a:pt x="1000299" y="1058487"/>
                  </a:cubicBezTo>
                  <a:cubicBezTo>
                    <a:pt x="1036783" y="1132147"/>
                    <a:pt x="1202114" y="1309254"/>
                    <a:pt x="1269077" y="1384069"/>
                  </a:cubicBezTo>
                  <a:cubicBezTo>
                    <a:pt x="1336040" y="1458884"/>
                    <a:pt x="1341671" y="1473301"/>
                    <a:pt x="1402080" y="1507375"/>
                  </a:cubicBezTo>
                  <a:cubicBezTo>
                    <a:pt x="1462489" y="1541449"/>
                    <a:pt x="1656931" y="1549720"/>
                    <a:pt x="1631531" y="1588513"/>
                  </a:cubicBezTo>
                  <a:cubicBezTo>
                    <a:pt x="1606131" y="1627306"/>
                    <a:pt x="1360427" y="1701007"/>
                    <a:pt x="1249680" y="1740131"/>
                  </a:cubicBezTo>
                  <a:cubicBezTo>
                    <a:pt x="1138933" y="1779255"/>
                    <a:pt x="1077884" y="1826029"/>
                    <a:pt x="967048" y="1823258"/>
                  </a:cubicBezTo>
                  <a:cubicBezTo>
                    <a:pt x="856212" y="1820487"/>
                    <a:pt x="714895" y="1765070"/>
                    <a:pt x="584662" y="1723506"/>
                  </a:cubicBezTo>
                  <a:cubicBezTo>
                    <a:pt x="454429" y="1681942"/>
                    <a:pt x="282633" y="1623753"/>
                    <a:pt x="185651" y="1573876"/>
                  </a:cubicBezTo>
                  <a:cubicBezTo>
                    <a:pt x="88669" y="1524000"/>
                    <a:pt x="0" y="1490749"/>
                    <a:pt x="2771" y="1424247"/>
                  </a:cubicBezTo>
                  <a:cubicBezTo>
                    <a:pt x="5542" y="1357745"/>
                    <a:pt x="157942" y="1263535"/>
                    <a:pt x="202277" y="1174866"/>
                  </a:cubicBezTo>
                  <a:cubicBezTo>
                    <a:pt x="246612" y="1086197"/>
                    <a:pt x="243841" y="980902"/>
                    <a:pt x="268779" y="892233"/>
                  </a:cubicBezTo>
                  <a:cubicBezTo>
                    <a:pt x="293717" y="803564"/>
                    <a:pt x="326968" y="720437"/>
                    <a:pt x="351906" y="642851"/>
                  </a:cubicBezTo>
                  <a:cubicBezTo>
                    <a:pt x="376844" y="565266"/>
                    <a:pt x="401783" y="480522"/>
                    <a:pt x="418408" y="426720"/>
                  </a:cubicBezTo>
                  <a:cubicBezTo>
                    <a:pt x="435034" y="372918"/>
                    <a:pt x="428337" y="344978"/>
                    <a:pt x="451659" y="320040"/>
                  </a:cubicBezTo>
                  <a:cubicBezTo>
                    <a:pt x="474981" y="295102"/>
                    <a:pt x="530630" y="317500"/>
                    <a:pt x="558339" y="277091"/>
                  </a:cubicBezTo>
                  <a:cubicBezTo>
                    <a:pt x="586048" y="236682"/>
                    <a:pt x="596900" y="119150"/>
                    <a:pt x="617913" y="77586"/>
                  </a:cubicBezTo>
                  <a:cubicBezTo>
                    <a:pt x="638926" y="36022"/>
                    <a:pt x="640081" y="30480"/>
                    <a:pt x="684415" y="27709"/>
                  </a:cubicBezTo>
                  <a:cubicBezTo>
                    <a:pt x="728749" y="24938"/>
                    <a:pt x="845127" y="55418"/>
                    <a:pt x="883920" y="60960"/>
                  </a:cubicBezTo>
                  <a:cubicBezTo>
                    <a:pt x="922713" y="66502"/>
                    <a:pt x="944880" y="69273"/>
                    <a:pt x="917171" y="60960"/>
                  </a:cubicBezTo>
                  <a:close/>
                </a:path>
              </a:pathLst>
            </a:custGeom>
            <a:solidFill>
              <a:schemeClr val="tx1">
                <a:lumMod val="95000"/>
                <a:lumOff val="5000"/>
                <a:alpha val="30000"/>
              </a:schemeClr>
            </a:solidFill>
            <a:ln w="762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3124200" y="3301538"/>
              <a:ext cx="3117273" cy="2337262"/>
            </a:xfrm>
            <a:custGeom>
              <a:avLst/>
              <a:gdLst>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263237 w 3117273"/>
                <a:gd name="connsiteY30" fmla="*/ 415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31" fmla="*/ 2191789 w 3117273"/>
                <a:gd name="connsiteY31" fmla="*/ 0 h 2244437"/>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2191789 w 3117273"/>
                <a:gd name="connsiteY32" fmla="*/ 16625 h 2261062"/>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1277389 w 3117273"/>
                <a:gd name="connsiteY32" fmla="*/ 0 h 2261062"/>
                <a:gd name="connsiteX33" fmla="*/ 2191789 w 3117273"/>
                <a:gd name="connsiteY33" fmla="*/ 16625 h 2261062"/>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77389 w 3117273"/>
                <a:gd name="connsiteY31" fmla="*/ 0 h 2337262"/>
                <a:gd name="connsiteX32" fmla="*/ 2191789 w 3117273"/>
                <a:gd name="connsiteY32" fmla="*/ 92825 h 233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17273" h="2337262">
                  <a:moveTo>
                    <a:pt x="2191789" y="92825"/>
                  </a:moveTo>
                  <a:cubicBezTo>
                    <a:pt x="2220884" y="175952"/>
                    <a:pt x="2249979" y="259080"/>
                    <a:pt x="2308168" y="375458"/>
                  </a:cubicBezTo>
                  <a:cubicBezTo>
                    <a:pt x="2366357" y="491836"/>
                    <a:pt x="2421775" y="674716"/>
                    <a:pt x="2540924" y="791094"/>
                  </a:cubicBezTo>
                  <a:cubicBezTo>
                    <a:pt x="2660073" y="907472"/>
                    <a:pt x="2928851" y="1026622"/>
                    <a:pt x="3023062" y="1073727"/>
                  </a:cubicBezTo>
                  <a:cubicBezTo>
                    <a:pt x="3117273" y="1120832"/>
                    <a:pt x="3097876" y="1048789"/>
                    <a:pt x="3106189" y="1073727"/>
                  </a:cubicBezTo>
                  <a:cubicBezTo>
                    <a:pt x="3114502" y="1098665"/>
                    <a:pt x="3089564" y="1170709"/>
                    <a:pt x="3072939" y="1223356"/>
                  </a:cubicBezTo>
                  <a:cubicBezTo>
                    <a:pt x="3056314" y="1276003"/>
                    <a:pt x="3020292" y="1323109"/>
                    <a:pt x="3006437" y="1389611"/>
                  </a:cubicBezTo>
                  <a:cubicBezTo>
                    <a:pt x="2992582" y="1456113"/>
                    <a:pt x="2992582" y="1558636"/>
                    <a:pt x="2989811" y="1622367"/>
                  </a:cubicBezTo>
                  <a:cubicBezTo>
                    <a:pt x="2987040" y="1686098"/>
                    <a:pt x="3017520" y="1699952"/>
                    <a:pt x="2989811" y="1771996"/>
                  </a:cubicBezTo>
                  <a:cubicBezTo>
                    <a:pt x="2962102" y="1844040"/>
                    <a:pt x="2903913" y="1993669"/>
                    <a:pt x="2823557" y="2054629"/>
                  </a:cubicBezTo>
                  <a:cubicBezTo>
                    <a:pt x="2743201" y="2115589"/>
                    <a:pt x="2507673" y="2137756"/>
                    <a:pt x="2507673" y="2137756"/>
                  </a:cubicBezTo>
                  <a:cubicBezTo>
                    <a:pt x="2413462" y="2162694"/>
                    <a:pt x="2344189" y="2220883"/>
                    <a:pt x="2258291" y="2204258"/>
                  </a:cubicBezTo>
                  <a:cubicBezTo>
                    <a:pt x="2172393" y="2187633"/>
                    <a:pt x="2075411" y="2065712"/>
                    <a:pt x="1992284" y="2038003"/>
                  </a:cubicBezTo>
                  <a:cubicBezTo>
                    <a:pt x="1909157" y="2010294"/>
                    <a:pt x="1826030" y="2004752"/>
                    <a:pt x="1759528" y="2038003"/>
                  </a:cubicBezTo>
                  <a:cubicBezTo>
                    <a:pt x="1693026" y="2071254"/>
                    <a:pt x="1657004" y="2190404"/>
                    <a:pt x="1593273" y="2237509"/>
                  </a:cubicBezTo>
                  <a:cubicBezTo>
                    <a:pt x="1529542" y="2284614"/>
                    <a:pt x="1413164" y="2309552"/>
                    <a:pt x="1377142" y="2320636"/>
                  </a:cubicBezTo>
                  <a:cubicBezTo>
                    <a:pt x="1341120" y="2331720"/>
                    <a:pt x="1404851" y="2337262"/>
                    <a:pt x="1377142" y="2304011"/>
                  </a:cubicBezTo>
                  <a:cubicBezTo>
                    <a:pt x="1349433" y="2270760"/>
                    <a:pt x="1277390" y="2176549"/>
                    <a:pt x="1210888" y="2121131"/>
                  </a:cubicBezTo>
                  <a:cubicBezTo>
                    <a:pt x="1144386" y="2065713"/>
                    <a:pt x="1039091" y="1999211"/>
                    <a:pt x="978131" y="1971502"/>
                  </a:cubicBezTo>
                  <a:cubicBezTo>
                    <a:pt x="917171" y="1943793"/>
                    <a:pt x="914401" y="1960418"/>
                    <a:pt x="845128" y="1954876"/>
                  </a:cubicBezTo>
                  <a:cubicBezTo>
                    <a:pt x="775855" y="1949334"/>
                    <a:pt x="651164" y="1932709"/>
                    <a:pt x="562495" y="1938251"/>
                  </a:cubicBezTo>
                  <a:cubicBezTo>
                    <a:pt x="473826" y="1943793"/>
                    <a:pt x="379615" y="1990898"/>
                    <a:pt x="313113" y="1988127"/>
                  </a:cubicBezTo>
                  <a:cubicBezTo>
                    <a:pt x="246611" y="1985356"/>
                    <a:pt x="196735" y="1965960"/>
                    <a:pt x="163484" y="1921625"/>
                  </a:cubicBezTo>
                  <a:cubicBezTo>
                    <a:pt x="130233" y="1877290"/>
                    <a:pt x="116379" y="1805247"/>
                    <a:pt x="113608" y="1722120"/>
                  </a:cubicBezTo>
                  <a:cubicBezTo>
                    <a:pt x="110837" y="1638993"/>
                    <a:pt x="163485" y="1517073"/>
                    <a:pt x="146859" y="1422862"/>
                  </a:cubicBezTo>
                  <a:cubicBezTo>
                    <a:pt x="130233" y="1328651"/>
                    <a:pt x="27710" y="1220585"/>
                    <a:pt x="13855" y="1156854"/>
                  </a:cubicBezTo>
                  <a:cubicBezTo>
                    <a:pt x="0" y="1093123"/>
                    <a:pt x="49877" y="1082040"/>
                    <a:pt x="63731" y="1040476"/>
                  </a:cubicBezTo>
                  <a:cubicBezTo>
                    <a:pt x="77586" y="998913"/>
                    <a:pt x="83127" y="954579"/>
                    <a:pt x="96982" y="907473"/>
                  </a:cubicBezTo>
                  <a:cubicBezTo>
                    <a:pt x="110837" y="860368"/>
                    <a:pt x="146859" y="757843"/>
                    <a:pt x="146859" y="757843"/>
                  </a:cubicBezTo>
                  <a:cubicBezTo>
                    <a:pt x="163484" y="707967"/>
                    <a:pt x="126539" y="725977"/>
                    <a:pt x="196735" y="608214"/>
                  </a:cubicBezTo>
                  <a:cubicBezTo>
                    <a:pt x="266931" y="490451"/>
                    <a:pt x="390699" y="139931"/>
                    <a:pt x="568037" y="51262"/>
                  </a:cubicBezTo>
                  <a:lnTo>
                    <a:pt x="1277389" y="0"/>
                  </a:lnTo>
                  <a:lnTo>
                    <a:pt x="2191789" y="92825"/>
                  </a:lnTo>
                  <a:close/>
                </a:path>
              </a:pathLst>
            </a:custGeom>
            <a:solidFill>
              <a:schemeClr val="tx1">
                <a:lumMod val="95000"/>
                <a:lumOff val="5000"/>
                <a:alpha val="30000"/>
              </a:schemeClr>
            </a:solidFill>
            <a:ln w="762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b="1" dirty="0" smtClean="0"/>
            </a:p>
            <a:p>
              <a:pPr algn="ctr"/>
              <a:endParaRPr lang="en-US" sz="2800" b="1" dirty="0" smtClean="0"/>
            </a:p>
          </p:txBody>
        </p:sp>
        <p:sp>
          <p:nvSpPr>
            <p:cNvPr id="63" name="Freeform 6"/>
            <p:cNvSpPr/>
            <p:nvPr/>
          </p:nvSpPr>
          <p:spPr>
            <a:xfrm>
              <a:off x="1600200" y="3207328"/>
              <a:ext cx="1931324" cy="2355272"/>
            </a:xfrm>
            <a:custGeom>
              <a:avLst/>
              <a:gdLst>
                <a:gd name="connsiteX0" fmla="*/ 421178 w 1931324"/>
                <a:gd name="connsiteY0" fmla="*/ 22167 h 2355272"/>
                <a:gd name="connsiteX1" fmla="*/ 820189 w 1931324"/>
                <a:gd name="connsiteY1" fmla="*/ 221672 h 2355272"/>
                <a:gd name="connsiteX2" fmla="*/ 1086196 w 1931324"/>
                <a:gd name="connsiteY2" fmla="*/ 338050 h 2355272"/>
                <a:gd name="connsiteX3" fmla="*/ 1435331 w 1931324"/>
                <a:gd name="connsiteY3" fmla="*/ 421178 h 2355272"/>
                <a:gd name="connsiteX4" fmla="*/ 1867593 w 1931324"/>
                <a:gd name="connsiteY4" fmla="*/ 288174 h 2355272"/>
                <a:gd name="connsiteX5" fmla="*/ 1817716 w 1931324"/>
                <a:gd name="connsiteY5" fmla="*/ 487680 h 2355272"/>
                <a:gd name="connsiteX6" fmla="*/ 1717963 w 1931324"/>
                <a:gd name="connsiteY6" fmla="*/ 786938 h 2355272"/>
                <a:gd name="connsiteX7" fmla="*/ 1717963 w 1931324"/>
                <a:gd name="connsiteY7" fmla="*/ 936567 h 2355272"/>
                <a:gd name="connsiteX8" fmla="*/ 1618211 w 1931324"/>
                <a:gd name="connsiteY8" fmla="*/ 1052945 h 2355272"/>
                <a:gd name="connsiteX9" fmla="*/ 1651462 w 1931324"/>
                <a:gd name="connsiteY9" fmla="*/ 1136072 h 2355272"/>
                <a:gd name="connsiteX10" fmla="*/ 1584960 w 1931324"/>
                <a:gd name="connsiteY10" fmla="*/ 1302327 h 2355272"/>
                <a:gd name="connsiteX11" fmla="*/ 1584960 w 1931324"/>
                <a:gd name="connsiteY11" fmla="*/ 1418705 h 2355272"/>
                <a:gd name="connsiteX12" fmla="*/ 1734589 w 1931324"/>
                <a:gd name="connsiteY12" fmla="*/ 1601585 h 2355272"/>
                <a:gd name="connsiteX13" fmla="*/ 1684713 w 1931324"/>
                <a:gd name="connsiteY13" fmla="*/ 1834341 h 2355272"/>
                <a:gd name="connsiteX14" fmla="*/ 1618211 w 1931324"/>
                <a:gd name="connsiteY14" fmla="*/ 2017221 h 2355272"/>
                <a:gd name="connsiteX15" fmla="*/ 1584960 w 1931324"/>
                <a:gd name="connsiteY15" fmla="*/ 2116974 h 2355272"/>
                <a:gd name="connsiteX16" fmla="*/ 1368829 w 1931324"/>
                <a:gd name="connsiteY16" fmla="*/ 2100349 h 2355272"/>
                <a:gd name="connsiteX17" fmla="*/ 1202574 w 1931324"/>
                <a:gd name="connsiteY17" fmla="*/ 2133600 h 2355272"/>
                <a:gd name="connsiteX18" fmla="*/ 1052945 w 1931324"/>
                <a:gd name="connsiteY18" fmla="*/ 2166850 h 2355272"/>
                <a:gd name="connsiteX19" fmla="*/ 820189 w 1931324"/>
                <a:gd name="connsiteY19" fmla="*/ 2249978 h 2355272"/>
                <a:gd name="connsiteX20" fmla="*/ 703811 w 1931324"/>
                <a:gd name="connsiteY20" fmla="*/ 2349730 h 2355272"/>
                <a:gd name="connsiteX21" fmla="*/ 570807 w 1931324"/>
                <a:gd name="connsiteY21" fmla="*/ 2283229 h 2355272"/>
                <a:gd name="connsiteX22" fmla="*/ 421178 w 1931324"/>
                <a:gd name="connsiteY22" fmla="*/ 2299854 h 2355272"/>
                <a:gd name="connsiteX23" fmla="*/ 221673 w 1931324"/>
                <a:gd name="connsiteY23" fmla="*/ 2249978 h 2355272"/>
                <a:gd name="connsiteX24" fmla="*/ 121920 w 1931324"/>
                <a:gd name="connsiteY24" fmla="*/ 1950720 h 2355272"/>
                <a:gd name="connsiteX25" fmla="*/ 5542 w 1931324"/>
                <a:gd name="connsiteY25" fmla="*/ 1701338 h 2355272"/>
                <a:gd name="connsiteX26" fmla="*/ 88669 w 1931324"/>
                <a:gd name="connsiteY26" fmla="*/ 1435330 h 2355272"/>
                <a:gd name="connsiteX27" fmla="*/ 304800 w 1931324"/>
                <a:gd name="connsiteY27" fmla="*/ 1202574 h 2355272"/>
                <a:gd name="connsiteX28" fmla="*/ 221673 w 1931324"/>
                <a:gd name="connsiteY28" fmla="*/ 953192 h 2355272"/>
                <a:gd name="connsiteX29" fmla="*/ 271549 w 1931324"/>
                <a:gd name="connsiteY29" fmla="*/ 703810 h 2355272"/>
                <a:gd name="connsiteX30" fmla="*/ 238298 w 1931324"/>
                <a:gd name="connsiteY30" fmla="*/ 504305 h 2355272"/>
                <a:gd name="connsiteX31" fmla="*/ 271549 w 1931324"/>
                <a:gd name="connsiteY31" fmla="*/ 304800 h 2355272"/>
                <a:gd name="connsiteX32" fmla="*/ 338051 w 1931324"/>
                <a:gd name="connsiteY32" fmla="*/ 88669 h 2355272"/>
                <a:gd name="connsiteX33" fmla="*/ 421178 w 1931324"/>
                <a:gd name="connsiteY33" fmla="*/ 22167 h 235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31324" h="2355272">
                  <a:moveTo>
                    <a:pt x="421178" y="22167"/>
                  </a:moveTo>
                  <a:cubicBezTo>
                    <a:pt x="501534" y="44334"/>
                    <a:pt x="709353" y="169025"/>
                    <a:pt x="820189" y="221672"/>
                  </a:cubicBezTo>
                  <a:cubicBezTo>
                    <a:pt x="931025" y="274319"/>
                    <a:pt x="983672" y="304799"/>
                    <a:pt x="1086196" y="338050"/>
                  </a:cubicBezTo>
                  <a:cubicBezTo>
                    <a:pt x="1188720" y="371301"/>
                    <a:pt x="1305098" y="429491"/>
                    <a:pt x="1435331" y="421178"/>
                  </a:cubicBezTo>
                  <a:cubicBezTo>
                    <a:pt x="1565564" y="412865"/>
                    <a:pt x="1803862" y="277090"/>
                    <a:pt x="1867593" y="288174"/>
                  </a:cubicBezTo>
                  <a:cubicBezTo>
                    <a:pt x="1931324" y="299258"/>
                    <a:pt x="1842654" y="404553"/>
                    <a:pt x="1817716" y="487680"/>
                  </a:cubicBezTo>
                  <a:cubicBezTo>
                    <a:pt x="1792778" y="570807"/>
                    <a:pt x="1734588" y="712124"/>
                    <a:pt x="1717963" y="786938"/>
                  </a:cubicBezTo>
                  <a:cubicBezTo>
                    <a:pt x="1701338" y="861752"/>
                    <a:pt x="1734588" y="892233"/>
                    <a:pt x="1717963" y="936567"/>
                  </a:cubicBezTo>
                  <a:cubicBezTo>
                    <a:pt x="1701338" y="980901"/>
                    <a:pt x="1629294" y="1019694"/>
                    <a:pt x="1618211" y="1052945"/>
                  </a:cubicBezTo>
                  <a:cubicBezTo>
                    <a:pt x="1607128" y="1086196"/>
                    <a:pt x="1657004" y="1094508"/>
                    <a:pt x="1651462" y="1136072"/>
                  </a:cubicBezTo>
                  <a:cubicBezTo>
                    <a:pt x="1645920" y="1177636"/>
                    <a:pt x="1596044" y="1255222"/>
                    <a:pt x="1584960" y="1302327"/>
                  </a:cubicBezTo>
                  <a:cubicBezTo>
                    <a:pt x="1573876" y="1349433"/>
                    <a:pt x="1560022" y="1368829"/>
                    <a:pt x="1584960" y="1418705"/>
                  </a:cubicBezTo>
                  <a:cubicBezTo>
                    <a:pt x="1609898" y="1468581"/>
                    <a:pt x="1717964" y="1532312"/>
                    <a:pt x="1734589" y="1601585"/>
                  </a:cubicBezTo>
                  <a:cubicBezTo>
                    <a:pt x="1751215" y="1670858"/>
                    <a:pt x="1704109" y="1765068"/>
                    <a:pt x="1684713" y="1834341"/>
                  </a:cubicBezTo>
                  <a:cubicBezTo>
                    <a:pt x="1665317" y="1903614"/>
                    <a:pt x="1634836" y="1970116"/>
                    <a:pt x="1618211" y="2017221"/>
                  </a:cubicBezTo>
                  <a:cubicBezTo>
                    <a:pt x="1601586" y="2064326"/>
                    <a:pt x="1626524" y="2103119"/>
                    <a:pt x="1584960" y="2116974"/>
                  </a:cubicBezTo>
                  <a:cubicBezTo>
                    <a:pt x="1543396" y="2130829"/>
                    <a:pt x="1432560" y="2097578"/>
                    <a:pt x="1368829" y="2100349"/>
                  </a:cubicBezTo>
                  <a:cubicBezTo>
                    <a:pt x="1305098" y="2103120"/>
                    <a:pt x="1255221" y="2122517"/>
                    <a:pt x="1202574" y="2133600"/>
                  </a:cubicBezTo>
                  <a:cubicBezTo>
                    <a:pt x="1149927" y="2144684"/>
                    <a:pt x="1116676" y="2147454"/>
                    <a:pt x="1052945" y="2166850"/>
                  </a:cubicBezTo>
                  <a:cubicBezTo>
                    <a:pt x="989214" y="2186246"/>
                    <a:pt x="878378" y="2219498"/>
                    <a:pt x="820189" y="2249978"/>
                  </a:cubicBezTo>
                  <a:cubicBezTo>
                    <a:pt x="762000" y="2280458"/>
                    <a:pt x="745375" y="2344188"/>
                    <a:pt x="703811" y="2349730"/>
                  </a:cubicBezTo>
                  <a:cubicBezTo>
                    <a:pt x="662247" y="2355272"/>
                    <a:pt x="617912" y="2291542"/>
                    <a:pt x="570807" y="2283229"/>
                  </a:cubicBezTo>
                  <a:cubicBezTo>
                    <a:pt x="523702" y="2274916"/>
                    <a:pt x="479367" y="2305396"/>
                    <a:pt x="421178" y="2299854"/>
                  </a:cubicBezTo>
                  <a:cubicBezTo>
                    <a:pt x="362989" y="2294312"/>
                    <a:pt x="271549" y="2308167"/>
                    <a:pt x="221673" y="2249978"/>
                  </a:cubicBezTo>
                  <a:cubicBezTo>
                    <a:pt x="171797" y="2191789"/>
                    <a:pt x="157942" y="2042160"/>
                    <a:pt x="121920" y="1950720"/>
                  </a:cubicBezTo>
                  <a:cubicBezTo>
                    <a:pt x="85898" y="1859280"/>
                    <a:pt x="11084" y="1787236"/>
                    <a:pt x="5542" y="1701338"/>
                  </a:cubicBezTo>
                  <a:cubicBezTo>
                    <a:pt x="0" y="1615440"/>
                    <a:pt x="38793" y="1518457"/>
                    <a:pt x="88669" y="1435330"/>
                  </a:cubicBezTo>
                  <a:cubicBezTo>
                    <a:pt x="138545" y="1352203"/>
                    <a:pt x="282633" y="1282930"/>
                    <a:pt x="304800" y="1202574"/>
                  </a:cubicBezTo>
                  <a:cubicBezTo>
                    <a:pt x="326967" y="1122218"/>
                    <a:pt x="227215" y="1036319"/>
                    <a:pt x="221673" y="953192"/>
                  </a:cubicBezTo>
                  <a:cubicBezTo>
                    <a:pt x="216131" y="870065"/>
                    <a:pt x="268778" y="778625"/>
                    <a:pt x="271549" y="703810"/>
                  </a:cubicBezTo>
                  <a:cubicBezTo>
                    <a:pt x="274320" y="628996"/>
                    <a:pt x="238298" y="570807"/>
                    <a:pt x="238298" y="504305"/>
                  </a:cubicBezTo>
                  <a:cubicBezTo>
                    <a:pt x="238298" y="437803"/>
                    <a:pt x="254924" y="374073"/>
                    <a:pt x="271549" y="304800"/>
                  </a:cubicBezTo>
                  <a:cubicBezTo>
                    <a:pt x="288175" y="235527"/>
                    <a:pt x="307571" y="135774"/>
                    <a:pt x="338051" y="88669"/>
                  </a:cubicBezTo>
                  <a:cubicBezTo>
                    <a:pt x="368531" y="41564"/>
                    <a:pt x="340822" y="0"/>
                    <a:pt x="421178" y="22167"/>
                  </a:cubicBezTo>
                  <a:close/>
                </a:path>
              </a:pathLst>
            </a:custGeom>
            <a:solidFill>
              <a:schemeClr val="tx1">
                <a:lumMod val="95000"/>
                <a:lumOff val="5000"/>
                <a:alpha val="30000"/>
              </a:schemeClr>
            </a:solidFill>
            <a:ln w="762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a:spLocks noChangeAspect="1"/>
            </p:cNvSpPr>
            <p:nvPr/>
          </p:nvSpPr>
          <p:spPr>
            <a:xfrm>
              <a:off x="2898648" y="762000"/>
              <a:ext cx="3516482" cy="2672646"/>
            </a:xfrm>
            <a:custGeom>
              <a:avLst/>
              <a:gdLst>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55" fmla="*/ 110837 w 3244735"/>
                <a:gd name="connsiteY55"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10837 w 3244735"/>
                <a:gd name="connsiteY54"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37 w 3244735"/>
                <a:gd name="connsiteY52"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110837 w 3244735"/>
                <a:gd name="connsiteY51" fmla="*/ 983673 h 24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44735" h="2466109">
                  <a:moveTo>
                    <a:pt x="110837" y="983673"/>
                  </a:moveTo>
                  <a:cubicBezTo>
                    <a:pt x="80357" y="947651"/>
                    <a:pt x="0" y="831273"/>
                    <a:pt x="11084" y="784167"/>
                  </a:cubicBezTo>
                  <a:cubicBezTo>
                    <a:pt x="22168" y="737061"/>
                    <a:pt x="135774" y="739833"/>
                    <a:pt x="177338" y="701040"/>
                  </a:cubicBezTo>
                  <a:cubicBezTo>
                    <a:pt x="218902" y="662247"/>
                    <a:pt x="216131" y="581891"/>
                    <a:pt x="260466" y="551411"/>
                  </a:cubicBezTo>
                  <a:cubicBezTo>
                    <a:pt x="304801" y="520931"/>
                    <a:pt x="390699" y="523702"/>
                    <a:pt x="443346" y="518160"/>
                  </a:cubicBezTo>
                  <a:cubicBezTo>
                    <a:pt x="495993" y="512618"/>
                    <a:pt x="543098" y="529244"/>
                    <a:pt x="576349" y="518160"/>
                  </a:cubicBezTo>
                  <a:cubicBezTo>
                    <a:pt x="609600" y="507076"/>
                    <a:pt x="615142" y="465512"/>
                    <a:pt x="642851" y="451658"/>
                  </a:cubicBezTo>
                  <a:cubicBezTo>
                    <a:pt x="670560" y="437804"/>
                    <a:pt x="714895" y="448887"/>
                    <a:pt x="742604" y="435033"/>
                  </a:cubicBezTo>
                  <a:cubicBezTo>
                    <a:pt x="770313" y="421179"/>
                    <a:pt x="770313" y="374073"/>
                    <a:pt x="809106" y="368531"/>
                  </a:cubicBezTo>
                  <a:cubicBezTo>
                    <a:pt x="847899" y="362989"/>
                    <a:pt x="942109" y="412866"/>
                    <a:pt x="975360" y="401782"/>
                  </a:cubicBezTo>
                  <a:cubicBezTo>
                    <a:pt x="1008611" y="390698"/>
                    <a:pt x="986444" y="324196"/>
                    <a:pt x="1008611" y="302029"/>
                  </a:cubicBezTo>
                  <a:cubicBezTo>
                    <a:pt x="1030778" y="279862"/>
                    <a:pt x="1086197" y="293716"/>
                    <a:pt x="1108364" y="268778"/>
                  </a:cubicBezTo>
                  <a:cubicBezTo>
                    <a:pt x="1130531" y="243840"/>
                    <a:pt x="1100051" y="185651"/>
                    <a:pt x="1141615" y="152400"/>
                  </a:cubicBezTo>
                  <a:cubicBezTo>
                    <a:pt x="1183179" y="119149"/>
                    <a:pt x="1357746" y="69273"/>
                    <a:pt x="1357746" y="69273"/>
                  </a:cubicBezTo>
                  <a:cubicBezTo>
                    <a:pt x="1415935" y="47106"/>
                    <a:pt x="1432560" y="8312"/>
                    <a:pt x="1490749" y="19396"/>
                  </a:cubicBezTo>
                  <a:cubicBezTo>
                    <a:pt x="1548938" y="30480"/>
                    <a:pt x="1626524" y="133004"/>
                    <a:pt x="1706880" y="135775"/>
                  </a:cubicBezTo>
                  <a:cubicBezTo>
                    <a:pt x="1787236" y="138546"/>
                    <a:pt x="1900843" y="52647"/>
                    <a:pt x="1972887" y="36022"/>
                  </a:cubicBezTo>
                  <a:cubicBezTo>
                    <a:pt x="2044931" y="19397"/>
                    <a:pt x="2108662" y="19397"/>
                    <a:pt x="2139142" y="36022"/>
                  </a:cubicBezTo>
                  <a:cubicBezTo>
                    <a:pt x="2169622" y="52647"/>
                    <a:pt x="2111433" y="141317"/>
                    <a:pt x="2155767" y="135775"/>
                  </a:cubicBezTo>
                  <a:cubicBezTo>
                    <a:pt x="2200102" y="130233"/>
                    <a:pt x="2330334" y="0"/>
                    <a:pt x="2405149" y="2771"/>
                  </a:cubicBezTo>
                  <a:cubicBezTo>
                    <a:pt x="2479964" y="5542"/>
                    <a:pt x="2538153" y="113607"/>
                    <a:pt x="2604655" y="152400"/>
                  </a:cubicBezTo>
                  <a:cubicBezTo>
                    <a:pt x="2671157" y="191193"/>
                    <a:pt x="2762596" y="196734"/>
                    <a:pt x="2804160" y="235527"/>
                  </a:cubicBezTo>
                  <a:cubicBezTo>
                    <a:pt x="2845724" y="274320"/>
                    <a:pt x="2837412" y="338051"/>
                    <a:pt x="2854037" y="385156"/>
                  </a:cubicBezTo>
                  <a:cubicBezTo>
                    <a:pt x="2870662" y="432261"/>
                    <a:pt x="2848495" y="482138"/>
                    <a:pt x="2903913" y="518160"/>
                  </a:cubicBezTo>
                  <a:cubicBezTo>
                    <a:pt x="2959331" y="554182"/>
                    <a:pt x="3139441" y="556953"/>
                    <a:pt x="3186546" y="601287"/>
                  </a:cubicBezTo>
                  <a:cubicBezTo>
                    <a:pt x="3233651" y="645621"/>
                    <a:pt x="3244735" y="712123"/>
                    <a:pt x="3186546" y="784167"/>
                  </a:cubicBezTo>
                  <a:cubicBezTo>
                    <a:pt x="3128357" y="856211"/>
                    <a:pt x="2926080" y="950422"/>
                    <a:pt x="2837411" y="1033549"/>
                  </a:cubicBezTo>
                  <a:cubicBezTo>
                    <a:pt x="2748742" y="1116676"/>
                    <a:pt x="2707178" y="1216429"/>
                    <a:pt x="2654531" y="1282931"/>
                  </a:cubicBezTo>
                  <a:cubicBezTo>
                    <a:pt x="2601884" y="1349433"/>
                    <a:pt x="2491047" y="1424247"/>
                    <a:pt x="2521527" y="1432560"/>
                  </a:cubicBezTo>
                  <a:cubicBezTo>
                    <a:pt x="2552007" y="1440873"/>
                    <a:pt x="2765367" y="1335578"/>
                    <a:pt x="2837411" y="1332807"/>
                  </a:cubicBezTo>
                  <a:cubicBezTo>
                    <a:pt x="2909455" y="1330036"/>
                    <a:pt x="2928851" y="1379913"/>
                    <a:pt x="2953789" y="1415935"/>
                  </a:cubicBezTo>
                  <a:cubicBezTo>
                    <a:pt x="2978727" y="1451957"/>
                    <a:pt x="2967644" y="1501833"/>
                    <a:pt x="2987040" y="1548938"/>
                  </a:cubicBezTo>
                  <a:cubicBezTo>
                    <a:pt x="3006436" y="1596043"/>
                    <a:pt x="3059083" y="1637607"/>
                    <a:pt x="3070167" y="1698567"/>
                  </a:cubicBezTo>
                  <a:cubicBezTo>
                    <a:pt x="3081251" y="1759527"/>
                    <a:pt x="3042458" y="1864822"/>
                    <a:pt x="3053542" y="1914698"/>
                  </a:cubicBezTo>
                  <a:cubicBezTo>
                    <a:pt x="3064626" y="1964574"/>
                    <a:pt x="3111731" y="1936866"/>
                    <a:pt x="3136669" y="1997826"/>
                  </a:cubicBezTo>
                  <a:cubicBezTo>
                    <a:pt x="3161607" y="2058786"/>
                    <a:pt x="3208713" y="2208415"/>
                    <a:pt x="3203171" y="2280458"/>
                  </a:cubicBezTo>
                  <a:cubicBezTo>
                    <a:pt x="3197629" y="2352501"/>
                    <a:pt x="3192087" y="2399607"/>
                    <a:pt x="3103418" y="2430087"/>
                  </a:cubicBezTo>
                  <a:cubicBezTo>
                    <a:pt x="3014749" y="2460567"/>
                    <a:pt x="2854037" y="2466109"/>
                    <a:pt x="2671157" y="2463338"/>
                  </a:cubicBezTo>
                  <a:cubicBezTo>
                    <a:pt x="2488277" y="2460567"/>
                    <a:pt x="2006138" y="2413462"/>
                    <a:pt x="2006138" y="2413462"/>
                  </a:cubicBezTo>
                  <a:lnTo>
                    <a:pt x="1623753" y="2380211"/>
                  </a:lnTo>
                  <a:cubicBezTo>
                    <a:pt x="1507375" y="2369127"/>
                    <a:pt x="1440873" y="2346960"/>
                    <a:pt x="1307869" y="2346960"/>
                  </a:cubicBezTo>
                  <a:cubicBezTo>
                    <a:pt x="1174865" y="2346960"/>
                    <a:pt x="978131" y="2405149"/>
                    <a:pt x="825731" y="2380211"/>
                  </a:cubicBezTo>
                  <a:cubicBezTo>
                    <a:pt x="673331" y="2355273"/>
                    <a:pt x="484909" y="2261062"/>
                    <a:pt x="393469" y="2197331"/>
                  </a:cubicBezTo>
                  <a:cubicBezTo>
                    <a:pt x="302029" y="2133600"/>
                    <a:pt x="318655" y="2050473"/>
                    <a:pt x="277091" y="1997826"/>
                  </a:cubicBezTo>
                  <a:cubicBezTo>
                    <a:pt x="235527" y="1945179"/>
                    <a:pt x="171796" y="1906385"/>
                    <a:pt x="144087" y="1881447"/>
                  </a:cubicBezTo>
                  <a:cubicBezTo>
                    <a:pt x="116378" y="1856509"/>
                    <a:pt x="96982" y="1873134"/>
                    <a:pt x="110837" y="1848196"/>
                  </a:cubicBezTo>
                  <a:cubicBezTo>
                    <a:pt x="124692" y="1823258"/>
                    <a:pt x="193964" y="1790007"/>
                    <a:pt x="227215" y="1731818"/>
                  </a:cubicBezTo>
                  <a:cubicBezTo>
                    <a:pt x="260466" y="1673629"/>
                    <a:pt x="310342" y="1573876"/>
                    <a:pt x="310342" y="1499062"/>
                  </a:cubicBezTo>
                  <a:cubicBezTo>
                    <a:pt x="310342" y="1424248"/>
                    <a:pt x="241069" y="1343891"/>
                    <a:pt x="227215" y="1282931"/>
                  </a:cubicBezTo>
                  <a:cubicBezTo>
                    <a:pt x="213361" y="1221971"/>
                    <a:pt x="232757" y="1180407"/>
                    <a:pt x="227215" y="1133302"/>
                  </a:cubicBezTo>
                  <a:cubicBezTo>
                    <a:pt x="221673" y="1086197"/>
                    <a:pt x="213360" y="1025236"/>
                    <a:pt x="193964" y="1000298"/>
                  </a:cubicBezTo>
                  <a:cubicBezTo>
                    <a:pt x="174568" y="975360"/>
                    <a:pt x="141317" y="1019695"/>
                    <a:pt x="110837" y="983673"/>
                  </a:cubicBezTo>
                  <a:close/>
                </a:path>
              </a:pathLst>
            </a:custGeom>
            <a:solidFill>
              <a:schemeClr val="tx1">
                <a:lumMod val="95000"/>
                <a:lumOff val="5000"/>
                <a:alpha val="30000"/>
              </a:schemeClr>
            </a:solidFill>
            <a:ln w="762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b="1" dirty="0"/>
            </a:p>
          </p:txBody>
        </p:sp>
        <p:sp>
          <p:nvSpPr>
            <p:cNvPr id="61" name="Freeform 60"/>
            <p:cNvSpPr/>
            <p:nvPr/>
          </p:nvSpPr>
          <p:spPr>
            <a:xfrm>
              <a:off x="5334000" y="5105400"/>
              <a:ext cx="1338350" cy="1306483"/>
            </a:xfrm>
            <a:custGeom>
              <a:avLst/>
              <a:gdLst>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16" fmla="*/ 0 w 1507374"/>
                <a:gd name="connsiteY16" fmla="*/ 382385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15" fmla="*/ 0 w 1457498"/>
                <a:gd name="connsiteY15" fmla="*/ 399010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0" fmla="*/ 8313 w 1415935"/>
                <a:gd name="connsiteY0" fmla="*/ 382385 h 1388224"/>
                <a:gd name="connsiteX1" fmla="*/ 74815 w 1415935"/>
                <a:gd name="connsiteY1" fmla="*/ 382385 h 1388224"/>
                <a:gd name="connsiteX2" fmla="*/ 457201 w 1415935"/>
                <a:gd name="connsiteY2" fmla="*/ 415635 h 1388224"/>
                <a:gd name="connsiteX3" fmla="*/ 856212 w 1415935"/>
                <a:gd name="connsiteY3" fmla="*/ 16625 h 1388224"/>
                <a:gd name="connsiteX4" fmla="*/ 1072343 w 1415935"/>
                <a:gd name="connsiteY4" fmla="*/ 515388 h 1388224"/>
                <a:gd name="connsiteX5" fmla="*/ 1238597 w 1415935"/>
                <a:gd name="connsiteY5" fmla="*/ 847897 h 1388224"/>
                <a:gd name="connsiteX6" fmla="*/ 1338350 w 1415935"/>
                <a:gd name="connsiteY6" fmla="*/ 964275 h 1388224"/>
                <a:gd name="connsiteX7" fmla="*/ 1288473 w 1415935"/>
                <a:gd name="connsiteY7" fmla="*/ 1180406 h 1388224"/>
                <a:gd name="connsiteX8" fmla="*/ 573579 w 1415935"/>
                <a:gd name="connsiteY8" fmla="*/ 1363286 h 1388224"/>
                <a:gd name="connsiteX9" fmla="*/ 390699 w 1415935"/>
                <a:gd name="connsiteY9" fmla="*/ 1330035 h 1388224"/>
                <a:gd name="connsiteX10" fmla="*/ 390699 w 1415935"/>
                <a:gd name="connsiteY10" fmla="*/ 1047403 h 1388224"/>
                <a:gd name="connsiteX11" fmla="*/ 241070 w 1415935"/>
                <a:gd name="connsiteY11" fmla="*/ 764770 h 1388224"/>
                <a:gd name="connsiteX12" fmla="*/ 74815 w 1415935"/>
                <a:gd name="connsiteY12" fmla="*/ 532014 h 1388224"/>
                <a:gd name="connsiteX13" fmla="*/ 8313 w 1415935"/>
                <a:gd name="connsiteY13" fmla="*/ 382385 h 13882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65760 h 1371599"/>
                <a:gd name="connsiteX1" fmla="*/ 74815 w 1415935"/>
                <a:gd name="connsiteY1" fmla="*/ 365760 h 1371599"/>
                <a:gd name="connsiteX2" fmla="*/ 457201 w 1415935"/>
                <a:gd name="connsiteY2" fmla="*/ 322810 h 1371599"/>
                <a:gd name="connsiteX3" fmla="*/ 856212 w 1415935"/>
                <a:gd name="connsiteY3" fmla="*/ 0 h 1371599"/>
                <a:gd name="connsiteX4" fmla="*/ 1072343 w 1415935"/>
                <a:gd name="connsiteY4" fmla="*/ 498763 h 1371599"/>
                <a:gd name="connsiteX5" fmla="*/ 1238597 w 1415935"/>
                <a:gd name="connsiteY5" fmla="*/ 831272 h 1371599"/>
                <a:gd name="connsiteX6" fmla="*/ 1338350 w 1415935"/>
                <a:gd name="connsiteY6" fmla="*/ 947650 h 1371599"/>
                <a:gd name="connsiteX7" fmla="*/ 1288473 w 1415935"/>
                <a:gd name="connsiteY7" fmla="*/ 1163781 h 1371599"/>
                <a:gd name="connsiteX8" fmla="*/ 573579 w 1415935"/>
                <a:gd name="connsiteY8" fmla="*/ 1346661 h 1371599"/>
                <a:gd name="connsiteX9" fmla="*/ 390699 w 1415935"/>
                <a:gd name="connsiteY9" fmla="*/ 1313410 h 1371599"/>
                <a:gd name="connsiteX10" fmla="*/ 390699 w 1415935"/>
                <a:gd name="connsiteY10" fmla="*/ 1030778 h 1371599"/>
                <a:gd name="connsiteX11" fmla="*/ 241070 w 1415935"/>
                <a:gd name="connsiteY11" fmla="*/ 748145 h 1371599"/>
                <a:gd name="connsiteX12" fmla="*/ 74815 w 1415935"/>
                <a:gd name="connsiteY12" fmla="*/ 515389 h 1371599"/>
                <a:gd name="connsiteX13" fmla="*/ 8313 w 1415935"/>
                <a:gd name="connsiteY13" fmla="*/ 365760 h 1371599"/>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10238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38350"/>
                <a:gd name="connsiteY0" fmla="*/ 365760 h 1366057"/>
                <a:gd name="connsiteX1" fmla="*/ 74815 w 1338350"/>
                <a:gd name="connsiteY1" fmla="*/ 365760 h 1366057"/>
                <a:gd name="connsiteX2" fmla="*/ 457201 w 1338350"/>
                <a:gd name="connsiteY2" fmla="*/ 322810 h 1366057"/>
                <a:gd name="connsiteX3" fmla="*/ 856212 w 1338350"/>
                <a:gd name="connsiteY3" fmla="*/ 0 h 1366057"/>
                <a:gd name="connsiteX4" fmla="*/ 1072343 w 1338350"/>
                <a:gd name="connsiteY4" fmla="*/ 498763 h 1366057"/>
                <a:gd name="connsiteX5" fmla="*/ 1238597 w 1338350"/>
                <a:gd name="connsiteY5" fmla="*/ 831272 h 1366057"/>
                <a:gd name="connsiteX6" fmla="*/ 1338350 w 1338350"/>
                <a:gd name="connsiteY6" fmla="*/ 1023850 h 1366057"/>
                <a:gd name="connsiteX7" fmla="*/ 907473 w 1338350"/>
                <a:gd name="connsiteY7" fmla="*/ 1239981 h 1366057"/>
                <a:gd name="connsiteX8" fmla="*/ 573579 w 1338350"/>
                <a:gd name="connsiteY8" fmla="*/ 1346661 h 1366057"/>
                <a:gd name="connsiteX9" fmla="*/ 390699 w 1338350"/>
                <a:gd name="connsiteY9" fmla="*/ 1313410 h 1366057"/>
                <a:gd name="connsiteX10" fmla="*/ 390699 w 1338350"/>
                <a:gd name="connsiteY10" fmla="*/ 1030778 h 1366057"/>
                <a:gd name="connsiteX11" fmla="*/ 241070 w 1338350"/>
                <a:gd name="connsiteY11" fmla="*/ 748145 h 1366057"/>
                <a:gd name="connsiteX12" fmla="*/ 74815 w 1338350"/>
                <a:gd name="connsiteY12" fmla="*/ 515389 h 1366057"/>
                <a:gd name="connsiteX13" fmla="*/ 8313 w 1338350"/>
                <a:gd name="connsiteY13" fmla="*/ 365760 h 1366057"/>
                <a:gd name="connsiteX0" fmla="*/ 8313 w 1338350"/>
                <a:gd name="connsiteY0" fmla="*/ 365760 h 1353357"/>
                <a:gd name="connsiteX1" fmla="*/ 74815 w 1338350"/>
                <a:gd name="connsiteY1" fmla="*/ 365760 h 1353357"/>
                <a:gd name="connsiteX2" fmla="*/ 457201 w 1338350"/>
                <a:gd name="connsiteY2" fmla="*/ 322810 h 1353357"/>
                <a:gd name="connsiteX3" fmla="*/ 856212 w 1338350"/>
                <a:gd name="connsiteY3" fmla="*/ 0 h 1353357"/>
                <a:gd name="connsiteX4" fmla="*/ 1072343 w 1338350"/>
                <a:gd name="connsiteY4" fmla="*/ 498763 h 1353357"/>
                <a:gd name="connsiteX5" fmla="*/ 1238597 w 1338350"/>
                <a:gd name="connsiteY5" fmla="*/ 831272 h 1353357"/>
                <a:gd name="connsiteX6" fmla="*/ 1338350 w 1338350"/>
                <a:gd name="connsiteY6" fmla="*/ 1023850 h 1353357"/>
                <a:gd name="connsiteX7" fmla="*/ 907473 w 1338350"/>
                <a:gd name="connsiteY7" fmla="*/ 1239981 h 1353357"/>
                <a:gd name="connsiteX8" fmla="*/ 573579 w 1338350"/>
                <a:gd name="connsiteY8" fmla="*/ 1270461 h 1353357"/>
                <a:gd name="connsiteX9" fmla="*/ 390699 w 1338350"/>
                <a:gd name="connsiteY9" fmla="*/ 1313410 h 1353357"/>
                <a:gd name="connsiteX10" fmla="*/ 390699 w 1338350"/>
                <a:gd name="connsiteY10" fmla="*/ 1030778 h 1353357"/>
                <a:gd name="connsiteX11" fmla="*/ 241070 w 1338350"/>
                <a:gd name="connsiteY11" fmla="*/ 748145 h 1353357"/>
                <a:gd name="connsiteX12" fmla="*/ 74815 w 1338350"/>
                <a:gd name="connsiteY12" fmla="*/ 515389 h 1353357"/>
                <a:gd name="connsiteX13" fmla="*/ 8313 w 1338350"/>
                <a:gd name="connsiteY13" fmla="*/ 365760 h 1353357"/>
                <a:gd name="connsiteX0" fmla="*/ 8313 w 1338350"/>
                <a:gd name="connsiteY0" fmla="*/ 365760 h 1306483"/>
                <a:gd name="connsiteX1" fmla="*/ 74815 w 1338350"/>
                <a:gd name="connsiteY1" fmla="*/ 365760 h 1306483"/>
                <a:gd name="connsiteX2" fmla="*/ 457201 w 1338350"/>
                <a:gd name="connsiteY2" fmla="*/ 322810 h 1306483"/>
                <a:gd name="connsiteX3" fmla="*/ 856212 w 1338350"/>
                <a:gd name="connsiteY3" fmla="*/ 0 h 1306483"/>
                <a:gd name="connsiteX4" fmla="*/ 1072343 w 1338350"/>
                <a:gd name="connsiteY4" fmla="*/ 498763 h 1306483"/>
                <a:gd name="connsiteX5" fmla="*/ 1238597 w 1338350"/>
                <a:gd name="connsiteY5" fmla="*/ 831272 h 1306483"/>
                <a:gd name="connsiteX6" fmla="*/ 1338350 w 1338350"/>
                <a:gd name="connsiteY6" fmla="*/ 1023850 h 1306483"/>
                <a:gd name="connsiteX7" fmla="*/ 907473 w 1338350"/>
                <a:gd name="connsiteY7" fmla="*/ 1239981 h 1306483"/>
                <a:gd name="connsiteX8" fmla="*/ 573579 w 1338350"/>
                <a:gd name="connsiteY8" fmla="*/ 1270461 h 1306483"/>
                <a:gd name="connsiteX9" fmla="*/ 390699 w 1338350"/>
                <a:gd name="connsiteY9" fmla="*/ 1237210 h 1306483"/>
                <a:gd name="connsiteX10" fmla="*/ 390699 w 1338350"/>
                <a:gd name="connsiteY10" fmla="*/ 1030778 h 1306483"/>
                <a:gd name="connsiteX11" fmla="*/ 241070 w 1338350"/>
                <a:gd name="connsiteY11" fmla="*/ 748145 h 1306483"/>
                <a:gd name="connsiteX12" fmla="*/ 74815 w 1338350"/>
                <a:gd name="connsiteY12" fmla="*/ 515389 h 1306483"/>
                <a:gd name="connsiteX13" fmla="*/ 8313 w 1338350"/>
                <a:gd name="connsiteY13" fmla="*/ 365760 h 130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350" h="1306483">
                  <a:moveTo>
                    <a:pt x="8313" y="365760"/>
                  </a:moveTo>
                  <a:cubicBezTo>
                    <a:pt x="8313" y="340822"/>
                    <a:pt x="0" y="372918"/>
                    <a:pt x="74815" y="365760"/>
                  </a:cubicBezTo>
                  <a:cubicBezTo>
                    <a:pt x="149630" y="358602"/>
                    <a:pt x="147272" y="329179"/>
                    <a:pt x="457201" y="322810"/>
                  </a:cubicBezTo>
                  <a:cubicBezTo>
                    <a:pt x="587434" y="261850"/>
                    <a:pt x="725255" y="126487"/>
                    <a:pt x="856212" y="0"/>
                  </a:cubicBezTo>
                  <a:cubicBezTo>
                    <a:pt x="958736" y="29325"/>
                    <a:pt x="1008612" y="360218"/>
                    <a:pt x="1072343" y="498763"/>
                  </a:cubicBezTo>
                  <a:cubicBezTo>
                    <a:pt x="1136074" y="637308"/>
                    <a:pt x="1194263" y="743758"/>
                    <a:pt x="1238597" y="831272"/>
                  </a:cubicBezTo>
                  <a:cubicBezTo>
                    <a:pt x="1282931" y="918786"/>
                    <a:pt x="1266158" y="906828"/>
                    <a:pt x="1338350" y="1023850"/>
                  </a:cubicBezTo>
                  <a:cubicBezTo>
                    <a:pt x="1283163" y="1091968"/>
                    <a:pt x="1083839" y="1216697"/>
                    <a:pt x="907473" y="1239981"/>
                  </a:cubicBezTo>
                  <a:cubicBezTo>
                    <a:pt x="780011" y="1306483"/>
                    <a:pt x="659708" y="1270923"/>
                    <a:pt x="573579" y="1270461"/>
                  </a:cubicBezTo>
                  <a:cubicBezTo>
                    <a:pt x="487450" y="1269999"/>
                    <a:pt x="421179" y="1277157"/>
                    <a:pt x="390699" y="1237210"/>
                  </a:cubicBezTo>
                  <a:cubicBezTo>
                    <a:pt x="360219" y="1197263"/>
                    <a:pt x="415637" y="1112289"/>
                    <a:pt x="390699" y="1030778"/>
                  </a:cubicBezTo>
                  <a:cubicBezTo>
                    <a:pt x="365761" y="949267"/>
                    <a:pt x="293717" y="834043"/>
                    <a:pt x="241070" y="748145"/>
                  </a:cubicBezTo>
                  <a:cubicBezTo>
                    <a:pt x="188423" y="662247"/>
                    <a:pt x="113608" y="579120"/>
                    <a:pt x="74815" y="515389"/>
                  </a:cubicBezTo>
                  <a:cubicBezTo>
                    <a:pt x="36022" y="451658"/>
                    <a:pt x="8313" y="390698"/>
                    <a:pt x="8313" y="365760"/>
                  </a:cubicBezTo>
                  <a:close/>
                </a:path>
              </a:pathLst>
            </a:custGeom>
            <a:solidFill>
              <a:schemeClr val="tx1">
                <a:lumMod val="95000"/>
                <a:lumOff val="5000"/>
                <a:alpha val="30000"/>
              </a:schemeClr>
            </a:solidFill>
            <a:ln w="762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3" name="Freeform 12"/>
          <p:cNvSpPr/>
          <p:nvPr/>
        </p:nvSpPr>
        <p:spPr>
          <a:xfrm>
            <a:off x="3687711" y="2438400"/>
            <a:ext cx="1348232" cy="967822"/>
          </a:xfrm>
          <a:custGeom>
            <a:avLst/>
            <a:gdLst>
              <a:gd name="connsiteX0" fmla="*/ 1430694 w 2684106"/>
              <a:gd name="connsiteY0" fmla="*/ 192832 h 1926772"/>
              <a:gd name="connsiteX1" fmla="*/ 1654628 w 2684106"/>
              <a:gd name="connsiteY1" fmla="*/ 314130 h 1926772"/>
              <a:gd name="connsiteX2" fmla="*/ 1747934 w 2684106"/>
              <a:gd name="connsiteY2" fmla="*/ 360783 h 1926772"/>
              <a:gd name="connsiteX3" fmla="*/ 1934547 w 2684106"/>
              <a:gd name="connsiteY3" fmla="*/ 258147 h 1926772"/>
              <a:gd name="connsiteX4" fmla="*/ 2093167 w 2684106"/>
              <a:gd name="connsiteY4" fmla="*/ 267477 h 1926772"/>
              <a:gd name="connsiteX5" fmla="*/ 2121159 w 2684106"/>
              <a:gd name="connsiteY5" fmla="*/ 146179 h 1926772"/>
              <a:gd name="connsiteX6" fmla="*/ 2233126 w 2684106"/>
              <a:gd name="connsiteY6" fmla="*/ 6220 h 1926772"/>
              <a:gd name="connsiteX7" fmla="*/ 2279779 w 2684106"/>
              <a:gd name="connsiteY7" fmla="*/ 108857 h 1926772"/>
              <a:gd name="connsiteX8" fmla="*/ 2587690 w 2684106"/>
              <a:gd name="connsiteY8" fmla="*/ 164840 h 1926772"/>
              <a:gd name="connsiteX9" fmla="*/ 2606351 w 2684106"/>
              <a:gd name="connsiteY9" fmla="*/ 295469 h 1926772"/>
              <a:gd name="connsiteX10" fmla="*/ 2597020 w 2684106"/>
              <a:gd name="connsiteY10" fmla="*/ 463420 h 1926772"/>
              <a:gd name="connsiteX11" fmla="*/ 2680996 w 2684106"/>
              <a:gd name="connsiteY11" fmla="*/ 556726 h 1926772"/>
              <a:gd name="connsiteX12" fmla="*/ 2578359 w 2684106"/>
              <a:gd name="connsiteY12" fmla="*/ 622040 h 1926772"/>
              <a:gd name="connsiteX13" fmla="*/ 2541037 w 2684106"/>
              <a:gd name="connsiteY13" fmla="*/ 836645 h 1926772"/>
              <a:gd name="connsiteX14" fmla="*/ 2419739 w 2684106"/>
              <a:gd name="connsiteY14" fmla="*/ 808653 h 1926772"/>
              <a:gd name="connsiteX15" fmla="*/ 2354424 w 2684106"/>
              <a:gd name="connsiteY15" fmla="*/ 976604 h 1926772"/>
              <a:gd name="connsiteX16" fmla="*/ 2382416 w 2684106"/>
              <a:gd name="connsiteY16" fmla="*/ 1107232 h 1926772"/>
              <a:gd name="connsiteX17" fmla="*/ 2279779 w 2684106"/>
              <a:gd name="connsiteY17" fmla="*/ 1144555 h 1926772"/>
              <a:gd name="connsiteX18" fmla="*/ 2317102 w 2684106"/>
              <a:gd name="connsiteY18" fmla="*/ 1284514 h 1926772"/>
              <a:gd name="connsiteX19" fmla="*/ 2354424 w 2684106"/>
              <a:gd name="connsiteY19" fmla="*/ 1452465 h 1926772"/>
              <a:gd name="connsiteX20" fmla="*/ 2233126 w 2684106"/>
              <a:gd name="connsiteY20" fmla="*/ 1536440 h 1926772"/>
              <a:gd name="connsiteX21" fmla="*/ 2167812 w 2684106"/>
              <a:gd name="connsiteY21" fmla="*/ 1704392 h 1926772"/>
              <a:gd name="connsiteX22" fmla="*/ 1990530 w 2684106"/>
              <a:gd name="connsiteY22" fmla="*/ 1723053 h 1926772"/>
              <a:gd name="connsiteX23" fmla="*/ 1878563 w 2684106"/>
              <a:gd name="connsiteY23" fmla="*/ 1704392 h 1926772"/>
              <a:gd name="connsiteX24" fmla="*/ 1859902 w 2684106"/>
              <a:gd name="connsiteY24" fmla="*/ 1741714 h 1926772"/>
              <a:gd name="connsiteX25" fmla="*/ 1822579 w 2684106"/>
              <a:gd name="connsiteY25" fmla="*/ 1769706 h 1926772"/>
              <a:gd name="connsiteX26" fmla="*/ 1579983 w 2684106"/>
              <a:gd name="connsiteY26" fmla="*/ 1844351 h 1926772"/>
              <a:gd name="connsiteX27" fmla="*/ 1533330 w 2684106"/>
              <a:gd name="connsiteY27" fmla="*/ 1918996 h 1926772"/>
              <a:gd name="connsiteX28" fmla="*/ 1421363 w 2684106"/>
              <a:gd name="connsiteY28" fmla="*/ 1797698 h 1926772"/>
              <a:gd name="connsiteX29" fmla="*/ 1356049 w 2684106"/>
              <a:gd name="connsiteY29" fmla="*/ 1788367 h 1926772"/>
              <a:gd name="connsiteX30" fmla="*/ 1178767 w 2684106"/>
              <a:gd name="connsiteY30" fmla="*/ 1807028 h 1926772"/>
              <a:gd name="connsiteX31" fmla="*/ 1020147 w 2684106"/>
              <a:gd name="connsiteY31" fmla="*/ 1853681 h 1926772"/>
              <a:gd name="connsiteX32" fmla="*/ 908179 w 2684106"/>
              <a:gd name="connsiteY32" fmla="*/ 1825689 h 1926772"/>
              <a:gd name="connsiteX33" fmla="*/ 674914 w 2684106"/>
              <a:gd name="connsiteY33" fmla="*/ 1741714 h 1926772"/>
              <a:gd name="connsiteX34" fmla="*/ 497632 w 2684106"/>
              <a:gd name="connsiteY34" fmla="*/ 1723053 h 1926772"/>
              <a:gd name="connsiteX35" fmla="*/ 422988 w 2684106"/>
              <a:gd name="connsiteY35" fmla="*/ 1620416 h 1926772"/>
              <a:gd name="connsiteX36" fmla="*/ 394996 w 2684106"/>
              <a:gd name="connsiteY36" fmla="*/ 1461796 h 1926772"/>
              <a:gd name="connsiteX37" fmla="*/ 217714 w 2684106"/>
              <a:gd name="connsiteY37" fmla="*/ 1443134 h 1926772"/>
              <a:gd name="connsiteX38" fmla="*/ 143069 w 2684106"/>
              <a:gd name="connsiteY38" fmla="*/ 1573763 h 1926772"/>
              <a:gd name="connsiteX39" fmla="*/ 68424 w 2684106"/>
              <a:gd name="connsiteY39" fmla="*/ 1536440 h 1926772"/>
              <a:gd name="connsiteX40" fmla="*/ 124408 w 2684106"/>
              <a:gd name="connsiteY40" fmla="*/ 1443134 h 1926772"/>
              <a:gd name="connsiteX41" fmla="*/ 115077 w 2684106"/>
              <a:gd name="connsiteY41" fmla="*/ 1396481 h 1926772"/>
              <a:gd name="connsiteX42" fmla="*/ 3110 w 2684106"/>
              <a:gd name="connsiteY42" fmla="*/ 1377820 h 1926772"/>
              <a:gd name="connsiteX43" fmla="*/ 96416 w 2684106"/>
              <a:gd name="connsiteY43" fmla="*/ 1135224 h 1926772"/>
              <a:gd name="connsiteX44" fmla="*/ 208383 w 2684106"/>
              <a:gd name="connsiteY44" fmla="*/ 1228530 h 1926772"/>
              <a:gd name="connsiteX45" fmla="*/ 348343 w 2684106"/>
              <a:gd name="connsiteY45" fmla="*/ 1331167 h 1926772"/>
              <a:gd name="connsiteX46" fmla="*/ 385665 w 2684106"/>
              <a:gd name="connsiteY46" fmla="*/ 1181877 h 1926772"/>
              <a:gd name="connsiteX47" fmla="*/ 422988 w 2684106"/>
              <a:gd name="connsiteY47" fmla="*/ 1181877 h 1926772"/>
              <a:gd name="connsiteX48" fmla="*/ 581608 w 2684106"/>
              <a:gd name="connsiteY48" fmla="*/ 1004596 h 1926772"/>
              <a:gd name="connsiteX49" fmla="*/ 684245 w 2684106"/>
              <a:gd name="connsiteY49" fmla="*/ 827314 h 1926772"/>
              <a:gd name="connsiteX50" fmla="*/ 758890 w 2684106"/>
              <a:gd name="connsiteY50" fmla="*/ 724677 h 1926772"/>
              <a:gd name="connsiteX51" fmla="*/ 814873 w 2684106"/>
              <a:gd name="connsiteY51" fmla="*/ 566057 h 1926772"/>
              <a:gd name="connsiteX52" fmla="*/ 908179 w 2684106"/>
              <a:gd name="connsiteY52" fmla="*/ 678024 h 1926772"/>
              <a:gd name="connsiteX53" fmla="*/ 954832 w 2684106"/>
              <a:gd name="connsiteY53" fmla="*/ 538065 h 1926772"/>
              <a:gd name="connsiteX54" fmla="*/ 1020147 w 2684106"/>
              <a:gd name="connsiteY54" fmla="*/ 575387 h 1926772"/>
              <a:gd name="connsiteX55" fmla="*/ 1057469 w 2684106"/>
              <a:gd name="connsiteY55" fmla="*/ 519404 h 1926772"/>
              <a:gd name="connsiteX56" fmla="*/ 1104122 w 2684106"/>
              <a:gd name="connsiteY56" fmla="*/ 603379 h 1926772"/>
              <a:gd name="connsiteX57" fmla="*/ 1216090 w 2684106"/>
              <a:gd name="connsiteY57" fmla="*/ 500743 h 1926772"/>
              <a:gd name="connsiteX58" fmla="*/ 1346718 w 2684106"/>
              <a:gd name="connsiteY58" fmla="*/ 407436 h 1926772"/>
              <a:gd name="connsiteX59" fmla="*/ 1402702 w 2684106"/>
              <a:gd name="connsiteY59" fmla="*/ 239485 h 1926772"/>
              <a:gd name="connsiteX60" fmla="*/ 1430694 w 2684106"/>
              <a:gd name="connsiteY60" fmla="*/ 192832 h 192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84106" h="1926772">
                <a:moveTo>
                  <a:pt x="1430694" y="192832"/>
                </a:moveTo>
                <a:cubicBezTo>
                  <a:pt x="1472682" y="205273"/>
                  <a:pt x="1601755" y="286138"/>
                  <a:pt x="1654628" y="314130"/>
                </a:cubicBezTo>
                <a:cubicBezTo>
                  <a:pt x="1707501" y="342122"/>
                  <a:pt x="1701281" y="370113"/>
                  <a:pt x="1747934" y="360783"/>
                </a:cubicBezTo>
                <a:cubicBezTo>
                  <a:pt x="1794587" y="351453"/>
                  <a:pt x="1877008" y="273698"/>
                  <a:pt x="1934547" y="258147"/>
                </a:cubicBezTo>
                <a:cubicBezTo>
                  <a:pt x="1992086" y="242596"/>
                  <a:pt x="2062065" y="286138"/>
                  <a:pt x="2093167" y="267477"/>
                </a:cubicBezTo>
                <a:cubicBezTo>
                  <a:pt x="2124269" y="248816"/>
                  <a:pt x="2097833" y="189722"/>
                  <a:pt x="2121159" y="146179"/>
                </a:cubicBezTo>
                <a:cubicBezTo>
                  <a:pt x="2144485" y="102636"/>
                  <a:pt x="2206690" y="12440"/>
                  <a:pt x="2233126" y="6220"/>
                </a:cubicBezTo>
                <a:cubicBezTo>
                  <a:pt x="2259562" y="0"/>
                  <a:pt x="2220685" y="82420"/>
                  <a:pt x="2279779" y="108857"/>
                </a:cubicBezTo>
                <a:cubicBezTo>
                  <a:pt x="2338873" y="135294"/>
                  <a:pt x="2533261" y="133738"/>
                  <a:pt x="2587690" y="164840"/>
                </a:cubicBezTo>
                <a:cubicBezTo>
                  <a:pt x="2642119" y="195942"/>
                  <a:pt x="2604796" y="245706"/>
                  <a:pt x="2606351" y="295469"/>
                </a:cubicBezTo>
                <a:cubicBezTo>
                  <a:pt x="2607906" y="345232"/>
                  <a:pt x="2584579" y="419877"/>
                  <a:pt x="2597020" y="463420"/>
                </a:cubicBezTo>
                <a:cubicBezTo>
                  <a:pt x="2609461" y="506963"/>
                  <a:pt x="2684106" y="530289"/>
                  <a:pt x="2680996" y="556726"/>
                </a:cubicBezTo>
                <a:cubicBezTo>
                  <a:pt x="2677886" y="583163"/>
                  <a:pt x="2601685" y="575387"/>
                  <a:pt x="2578359" y="622040"/>
                </a:cubicBezTo>
                <a:cubicBezTo>
                  <a:pt x="2555033" y="668693"/>
                  <a:pt x="2567474" y="805543"/>
                  <a:pt x="2541037" y="836645"/>
                </a:cubicBezTo>
                <a:cubicBezTo>
                  <a:pt x="2514600" y="867747"/>
                  <a:pt x="2450841" y="785327"/>
                  <a:pt x="2419739" y="808653"/>
                </a:cubicBezTo>
                <a:cubicBezTo>
                  <a:pt x="2388637" y="831979"/>
                  <a:pt x="2360645" y="926841"/>
                  <a:pt x="2354424" y="976604"/>
                </a:cubicBezTo>
                <a:cubicBezTo>
                  <a:pt x="2348204" y="1026367"/>
                  <a:pt x="2394857" y="1079240"/>
                  <a:pt x="2382416" y="1107232"/>
                </a:cubicBezTo>
                <a:cubicBezTo>
                  <a:pt x="2369975" y="1135224"/>
                  <a:pt x="2290665" y="1115008"/>
                  <a:pt x="2279779" y="1144555"/>
                </a:cubicBezTo>
                <a:cubicBezTo>
                  <a:pt x="2268893" y="1174102"/>
                  <a:pt x="2304661" y="1233196"/>
                  <a:pt x="2317102" y="1284514"/>
                </a:cubicBezTo>
                <a:cubicBezTo>
                  <a:pt x="2329543" y="1335832"/>
                  <a:pt x="2368420" y="1410477"/>
                  <a:pt x="2354424" y="1452465"/>
                </a:cubicBezTo>
                <a:cubicBezTo>
                  <a:pt x="2340428" y="1494453"/>
                  <a:pt x="2264228" y="1494452"/>
                  <a:pt x="2233126" y="1536440"/>
                </a:cubicBezTo>
                <a:cubicBezTo>
                  <a:pt x="2202024" y="1578428"/>
                  <a:pt x="2208245" y="1673290"/>
                  <a:pt x="2167812" y="1704392"/>
                </a:cubicBezTo>
                <a:cubicBezTo>
                  <a:pt x="2127379" y="1735494"/>
                  <a:pt x="2038738" y="1723053"/>
                  <a:pt x="1990530" y="1723053"/>
                </a:cubicBezTo>
                <a:cubicBezTo>
                  <a:pt x="1942322" y="1723053"/>
                  <a:pt x="1900334" y="1701282"/>
                  <a:pt x="1878563" y="1704392"/>
                </a:cubicBezTo>
                <a:cubicBezTo>
                  <a:pt x="1856792" y="1707502"/>
                  <a:pt x="1869233" y="1730828"/>
                  <a:pt x="1859902" y="1741714"/>
                </a:cubicBezTo>
                <a:cubicBezTo>
                  <a:pt x="1850571" y="1752600"/>
                  <a:pt x="1869232" y="1752600"/>
                  <a:pt x="1822579" y="1769706"/>
                </a:cubicBezTo>
                <a:cubicBezTo>
                  <a:pt x="1775926" y="1786812"/>
                  <a:pt x="1628191" y="1819469"/>
                  <a:pt x="1579983" y="1844351"/>
                </a:cubicBezTo>
                <a:cubicBezTo>
                  <a:pt x="1531775" y="1869233"/>
                  <a:pt x="1559767" y="1926772"/>
                  <a:pt x="1533330" y="1918996"/>
                </a:cubicBezTo>
                <a:cubicBezTo>
                  <a:pt x="1506893" y="1911221"/>
                  <a:pt x="1450910" y="1819469"/>
                  <a:pt x="1421363" y="1797698"/>
                </a:cubicBezTo>
                <a:cubicBezTo>
                  <a:pt x="1391816" y="1775927"/>
                  <a:pt x="1396482" y="1786812"/>
                  <a:pt x="1356049" y="1788367"/>
                </a:cubicBezTo>
                <a:cubicBezTo>
                  <a:pt x="1315616" y="1789922"/>
                  <a:pt x="1234751" y="1796142"/>
                  <a:pt x="1178767" y="1807028"/>
                </a:cubicBezTo>
                <a:cubicBezTo>
                  <a:pt x="1122783" y="1817914"/>
                  <a:pt x="1065245" y="1850571"/>
                  <a:pt x="1020147" y="1853681"/>
                </a:cubicBezTo>
                <a:cubicBezTo>
                  <a:pt x="975049" y="1856791"/>
                  <a:pt x="965718" y="1844350"/>
                  <a:pt x="908179" y="1825689"/>
                </a:cubicBezTo>
                <a:cubicBezTo>
                  <a:pt x="850640" y="1807028"/>
                  <a:pt x="743338" y="1758820"/>
                  <a:pt x="674914" y="1741714"/>
                </a:cubicBezTo>
                <a:cubicBezTo>
                  <a:pt x="606490" y="1724608"/>
                  <a:pt x="539620" y="1743269"/>
                  <a:pt x="497632" y="1723053"/>
                </a:cubicBezTo>
                <a:cubicBezTo>
                  <a:pt x="455644" y="1702837"/>
                  <a:pt x="440094" y="1663959"/>
                  <a:pt x="422988" y="1620416"/>
                </a:cubicBezTo>
                <a:cubicBezTo>
                  <a:pt x="405882" y="1576873"/>
                  <a:pt x="429208" y="1491343"/>
                  <a:pt x="394996" y="1461796"/>
                </a:cubicBezTo>
                <a:cubicBezTo>
                  <a:pt x="360784" y="1432249"/>
                  <a:pt x="259702" y="1424473"/>
                  <a:pt x="217714" y="1443134"/>
                </a:cubicBezTo>
                <a:cubicBezTo>
                  <a:pt x="175726" y="1461795"/>
                  <a:pt x="167951" y="1558212"/>
                  <a:pt x="143069" y="1573763"/>
                </a:cubicBezTo>
                <a:cubicBezTo>
                  <a:pt x="118187" y="1589314"/>
                  <a:pt x="71534" y="1558211"/>
                  <a:pt x="68424" y="1536440"/>
                </a:cubicBezTo>
                <a:cubicBezTo>
                  <a:pt x="65314" y="1514669"/>
                  <a:pt x="116633" y="1466461"/>
                  <a:pt x="124408" y="1443134"/>
                </a:cubicBezTo>
                <a:cubicBezTo>
                  <a:pt x="132184" y="1419808"/>
                  <a:pt x="135293" y="1407367"/>
                  <a:pt x="115077" y="1396481"/>
                </a:cubicBezTo>
                <a:cubicBezTo>
                  <a:pt x="94861" y="1385595"/>
                  <a:pt x="6220" y="1421363"/>
                  <a:pt x="3110" y="1377820"/>
                </a:cubicBezTo>
                <a:cubicBezTo>
                  <a:pt x="0" y="1334277"/>
                  <a:pt x="62204" y="1160106"/>
                  <a:pt x="96416" y="1135224"/>
                </a:cubicBezTo>
                <a:cubicBezTo>
                  <a:pt x="130628" y="1110342"/>
                  <a:pt x="166395" y="1195873"/>
                  <a:pt x="208383" y="1228530"/>
                </a:cubicBezTo>
                <a:cubicBezTo>
                  <a:pt x="250371" y="1261187"/>
                  <a:pt x="318796" y="1338942"/>
                  <a:pt x="348343" y="1331167"/>
                </a:cubicBezTo>
                <a:cubicBezTo>
                  <a:pt x="377890" y="1323392"/>
                  <a:pt x="373224" y="1206759"/>
                  <a:pt x="385665" y="1181877"/>
                </a:cubicBezTo>
                <a:cubicBezTo>
                  <a:pt x="398106" y="1156995"/>
                  <a:pt x="390331" y="1211424"/>
                  <a:pt x="422988" y="1181877"/>
                </a:cubicBezTo>
                <a:cubicBezTo>
                  <a:pt x="455645" y="1152330"/>
                  <a:pt x="538065" y="1063690"/>
                  <a:pt x="581608" y="1004596"/>
                </a:cubicBezTo>
                <a:cubicBezTo>
                  <a:pt x="625151" y="945502"/>
                  <a:pt x="654698" y="873967"/>
                  <a:pt x="684245" y="827314"/>
                </a:cubicBezTo>
                <a:cubicBezTo>
                  <a:pt x="713792" y="780661"/>
                  <a:pt x="737119" y="768220"/>
                  <a:pt x="758890" y="724677"/>
                </a:cubicBezTo>
                <a:cubicBezTo>
                  <a:pt x="780661" y="681134"/>
                  <a:pt x="789992" y="573832"/>
                  <a:pt x="814873" y="566057"/>
                </a:cubicBezTo>
                <a:cubicBezTo>
                  <a:pt x="839754" y="558282"/>
                  <a:pt x="884853" y="682689"/>
                  <a:pt x="908179" y="678024"/>
                </a:cubicBezTo>
                <a:cubicBezTo>
                  <a:pt x="931505" y="673359"/>
                  <a:pt x="936171" y="555171"/>
                  <a:pt x="954832" y="538065"/>
                </a:cubicBezTo>
                <a:cubicBezTo>
                  <a:pt x="973493" y="520959"/>
                  <a:pt x="1003041" y="578497"/>
                  <a:pt x="1020147" y="575387"/>
                </a:cubicBezTo>
                <a:cubicBezTo>
                  <a:pt x="1037253" y="572277"/>
                  <a:pt x="1043473" y="514739"/>
                  <a:pt x="1057469" y="519404"/>
                </a:cubicBezTo>
                <a:cubicBezTo>
                  <a:pt x="1071465" y="524069"/>
                  <a:pt x="1077685" y="606489"/>
                  <a:pt x="1104122" y="603379"/>
                </a:cubicBezTo>
                <a:cubicBezTo>
                  <a:pt x="1130559" y="600269"/>
                  <a:pt x="1175657" y="533400"/>
                  <a:pt x="1216090" y="500743"/>
                </a:cubicBezTo>
                <a:cubicBezTo>
                  <a:pt x="1256523" y="468086"/>
                  <a:pt x="1315616" y="450979"/>
                  <a:pt x="1346718" y="407436"/>
                </a:cubicBezTo>
                <a:cubicBezTo>
                  <a:pt x="1377820" y="363893"/>
                  <a:pt x="1391816" y="276807"/>
                  <a:pt x="1402702" y="239485"/>
                </a:cubicBezTo>
                <a:cubicBezTo>
                  <a:pt x="1413588" y="202163"/>
                  <a:pt x="1388706" y="180391"/>
                  <a:pt x="1430694" y="192832"/>
                </a:cubicBezTo>
                <a:close/>
              </a:path>
            </a:pathLst>
          </a:custGeom>
          <a:solidFill>
            <a:srgbClr val="DC690A"/>
          </a:solidFill>
          <a:ln w="63500">
            <a:solidFill>
              <a:schemeClr val="accent6">
                <a:lumMod val="50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a:spLocks noChangeAspect="1"/>
          </p:cNvSpPr>
          <p:nvPr/>
        </p:nvSpPr>
        <p:spPr>
          <a:xfrm>
            <a:off x="3733800" y="3352800"/>
            <a:ext cx="812869" cy="1371600"/>
          </a:xfrm>
          <a:custGeom>
            <a:avLst/>
            <a:gdLst>
              <a:gd name="connsiteX0" fmla="*/ 749300 w 1104900"/>
              <a:gd name="connsiteY0" fmla="*/ 121920 h 1864360"/>
              <a:gd name="connsiteX1" fmla="*/ 474980 w 1104900"/>
              <a:gd name="connsiteY1" fmla="*/ 0 h 1864360"/>
              <a:gd name="connsiteX2" fmla="*/ 292100 w 1104900"/>
              <a:gd name="connsiteY2" fmla="*/ 121920 h 1864360"/>
              <a:gd name="connsiteX3" fmla="*/ 322580 w 1104900"/>
              <a:gd name="connsiteY3" fmla="*/ 182880 h 1864360"/>
              <a:gd name="connsiteX4" fmla="*/ 261620 w 1104900"/>
              <a:gd name="connsiteY4" fmla="*/ 335280 h 1864360"/>
              <a:gd name="connsiteX5" fmla="*/ 124460 w 1104900"/>
              <a:gd name="connsiteY5" fmla="*/ 487680 h 1864360"/>
              <a:gd name="connsiteX6" fmla="*/ 139700 w 1104900"/>
              <a:gd name="connsiteY6" fmla="*/ 609600 h 1864360"/>
              <a:gd name="connsiteX7" fmla="*/ 17780 w 1104900"/>
              <a:gd name="connsiteY7" fmla="*/ 731520 h 1864360"/>
              <a:gd name="connsiteX8" fmla="*/ 33020 w 1104900"/>
              <a:gd name="connsiteY8" fmla="*/ 944880 h 1864360"/>
              <a:gd name="connsiteX9" fmla="*/ 185420 w 1104900"/>
              <a:gd name="connsiteY9" fmla="*/ 1143000 h 1864360"/>
              <a:gd name="connsiteX10" fmla="*/ 185420 w 1104900"/>
              <a:gd name="connsiteY10" fmla="*/ 1310640 h 1864360"/>
              <a:gd name="connsiteX11" fmla="*/ 353060 w 1104900"/>
              <a:gd name="connsiteY11" fmla="*/ 1402080 h 1864360"/>
              <a:gd name="connsiteX12" fmla="*/ 429260 w 1104900"/>
              <a:gd name="connsiteY12" fmla="*/ 1356360 h 1864360"/>
              <a:gd name="connsiteX13" fmla="*/ 993140 w 1104900"/>
              <a:gd name="connsiteY13" fmla="*/ 1813560 h 1864360"/>
              <a:gd name="connsiteX14" fmla="*/ 1038860 w 1104900"/>
              <a:gd name="connsiteY14" fmla="*/ 1661160 h 1864360"/>
              <a:gd name="connsiteX15" fmla="*/ 1038860 w 1104900"/>
              <a:gd name="connsiteY15" fmla="*/ 1539240 h 1864360"/>
              <a:gd name="connsiteX16" fmla="*/ 1099820 w 1104900"/>
              <a:gd name="connsiteY16" fmla="*/ 1341120 h 1864360"/>
              <a:gd name="connsiteX17" fmla="*/ 1069340 w 1104900"/>
              <a:gd name="connsiteY17" fmla="*/ 1158240 h 1864360"/>
              <a:gd name="connsiteX18" fmla="*/ 993140 w 1104900"/>
              <a:gd name="connsiteY18" fmla="*/ 944880 h 1864360"/>
              <a:gd name="connsiteX19" fmla="*/ 886460 w 1104900"/>
              <a:gd name="connsiteY19" fmla="*/ 701040 h 1864360"/>
              <a:gd name="connsiteX20" fmla="*/ 810260 w 1104900"/>
              <a:gd name="connsiteY20" fmla="*/ 259080 h 1864360"/>
              <a:gd name="connsiteX21" fmla="*/ 749300 w 1104900"/>
              <a:gd name="connsiteY21" fmla="*/ 121920 h 18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4900" h="1864360">
                <a:moveTo>
                  <a:pt x="749300" y="121920"/>
                </a:moveTo>
                <a:cubicBezTo>
                  <a:pt x="693420" y="78740"/>
                  <a:pt x="551180" y="0"/>
                  <a:pt x="474980" y="0"/>
                </a:cubicBezTo>
                <a:cubicBezTo>
                  <a:pt x="398780" y="0"/>
                  <a:pt x="317500" y="91440"/>
                  <a:pt x="292100" y="121920"/>
                </a:cubicBezTo>
                <a:cubicBezTo>
                  <a:pt x="266700" y="152400"/>
                  <a:pt x="327660" y="147320"/>
                  <a:pt x="322580" y="182880"/>
                </a:cubicBezTo>
                <a:cubicBezTo>
                  <a:pt x="317500" y="218440"/>
                  <a:pt x="294640" y="284480"/>
                  <a:pt x="261620" y="335280"/>
                </a:cubicBezTo>
                <a:cubicBezTo>
                  <a:pt x="228600" y="386080"/>
                  <a:pt x="144780" y="441960"/>
                  <a:pt x="124460" y="487680"/>
                </a:cubicBezTo>
                <a:cubicBezTo>
                  <a:pt x="104140" y="533400"/>
                  <a:pt x="157480" y="568960"/>
                  <a:pt x="139700" y="609600"/>
                </a:cubicBezTo>
                <a:cubicBezTo>
                  <a:pt x="121920" y="650240"/>
                  <a:pt x="35560" y="675640"/>
                  <a:pt x="17780" y="731520"/>
                </a:cubicBezTo>
                <a:cubicBezTo>
                  <a:pt x="0" y="787400"/>
                  <a:pt x="5080" y="876300"/>
                  <a:pt x="33020" y="944880"/>
                </a:cubicBezTo>
                <a:cubicBezTo>
                  <a:pt x="60960" y="1013460"/>
                  <a:pt x="160020" y="1082040"/>
                  <a:pt x="185420" y="1143000"/>
                </a:cubicBezTo>
                <a:cubicBezTo>
                  <a:pt x="210820" y="1203960"/>
                  <a:pt x="157480" y="1267460"/>
                  <a:pt x="185420" y="1310640"/>
                </a:cubicBezTo>
                <a:cubicBezTo>
                  <a:pt x="213360" y="1353820"/>
                  <a:pt x="312420" y="1394460"/>
                  <a:pt x="353060" y="1402080"/>
                </a:cubicBezTo>
                <a:cubicBezTo>
                  <a:pt x="393700" y="1409700"/>
                  <a:pt x="322580" y="1287780"/>
                  <a:pt x="429260" y="1356360"/>
                </a:cubicBezTo>
                <a:cubicBezTo>
                  <a:pt x="535940" y="1424940"/>
                  <a:pt x="891540" y="1762760"/>
                  <a:pt x="993140" y="1813560"/>
                </a:cubicBezTo>
                <a:cubicBezTo>
                  <a:pt x="1094740" y="1864360"/>
                  <a:pt x="1031240" y="1706880"/>
                  <a:pt x="1038860" y="1661160"/>
                </a:cubicBezTo>
                <a:cubicBezTo>
                  <a:pt x="1046480" y="1615440"/>
                  <a:pt x="1028700" y="1592580"/>
                  <a:pt x="1038860" y="1539240"/>
                </a:cubicBezTo>
                <a:cubicBezTo>
                  <a:pt x="1049020" y="1485900"/>
                  <a:pt x="1094740" y="1404620"/>
                  <a:pt x="1099820" y="1341120"/>
                </a:cubicBezTo>
                <a:cubicBezTo>
                  <a:pt x="1104900" y="1277620"/>
                  <a:pt x="1087120" y="1224280"/>
                  <a:pt x="1069340" y="1158240"/>
                </a:cubicBezTo>
                <a:cubicBezTo>
                  <a:pt x="1051560" y="1092200"/>
                  <a:pt x="1023620" y="1021080"/>
                  <a:pt x="993140" y="944880"/>
                </a:cubicBezTo>
                <a:cubicBezTo>
                  <a:pt x="962660" y="868680"/>
                  <a:pt x="916940" y="815340"/>
                  <a:pt x="886460" y="701040"/>
                </a:cubicBezTo>
                <a:cubicBezTo>
                  <a:pt x="855980" y="586740"/>
                  <a:pt x="828040" y="360680"/>
                  <a:pt x="810260" y="259080"/>
                </a:cubicBezTo>
                <a:cubicBezTo>
                  <a:pt x="792480" y="157480"/>
                  <a:pt x="805180" y="165100"/>
                  <a:pt x="749300" y="121920"/>
                </a:cubicBezTo>
                <a:close/>
              </a:path>
            </a:pathLst>
          </a:custGeom>
          <a:solidFill>
            <a:srgbClr val="FF66CC"/>
          </a:solidFill>
          <a:ln w="50800">
            <a:solidFill>
              <a:schemeClr val="tx1">
                <a:alpha val="75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a:spLocks noChangeAspect="1"/>
          </p:cNvSpPr>
          <p:nvPr/>
        </p:nvSpPr>
        <p:spPr>
          <a:xfrm rot="20881973">
            <a:off x="2111895" y="2916936"/>
            <a:ext cx="838200" cy="613494"/>
          </a:xfrm>
          <a:custGeom>
            <a:avLst/>
            <a:gdLst>
              <a:gd name="connsiteX0" fmla="*/ 744220 w 3502660"/>
              <a:gd name="connsiteY0" fmla="*/ 7620 h 2372360"/>
              <a:gd name="connsiteX1" fmla="*/ 2893060 w 3502660"/>
              <a:gd name="connsiteY1" fmla="*/ 160020 h 2372360"/>
              <a:gd name="connsiteX2" fmla="*/ 3014980 w 3502660"/>
              <a:gd name="connsiteY2" fmla="*/ 175260 h 2372360"/>
              <a:gd name="connsiteX3" fmla="*/ 3304540 w 3502660"/>
              <a:gd name="connsiteY3" fmla="*/ 373380 h 2372360"/>
              <a:gd name="connsiteX4" fmla="*/ 3472180 w 3502660"/>
              <a:gd name="connsiteY4" fmla="*/ 464820 h 2372360"/>
              <a:gd name="connsiteX5" fmla="*/ 3487420 w 3502660"/>
              <a:gd name="connsiteY5" fmla="*/ 678180 h 2372360"/>
              <a:gd name="connsiteX6" fmla="*/ 3456940 w 3502660"/>
              <a:gd name="connsiteY6" fmla="*/ 769620 h 2372360"/>
              <a:gd name="connsiteX7" fmla="*/ 3456940 w 3502660"/>
              <a:gd name="connsiteY7" fmla="*/ 1013460 h 2372360"/>
              <a:gd name="connsiteX8" fmla="*/ 3380740 w 3502660"/>
              <a:gd name="connsiteY8" fmla="*/ 1318260 h 2372360"/>
              <a:gd name="connsiteX9" fmla="*/ 3197860 w 3502660"/>
              <a:gd name="connsiteY9" fmla="*/ 1668780 h 2372360"/>
              <a:gd name="connsiteX10" fmla="*/ 2969260 w 3502660"/>
              <a:gd name="connsiteY10" fmla="*/ 1775460 h 2372360"/>
              <a:gd name="connsiteX11" fmla="*/ 2771140 w 3502660"/>
              <a:gd name="connsiteY11" fmla="*/ 1851660 h 2372360"/>
              <a:gd name="connsiteX12" fmla="*/ 2710180 w 3502660"/>
              <a:gd name="connsiteY12" fmla="*/ 2232660 h 2372360"/>
              <a:gd name="connsiteX13" fmla="*/ 2603500 w 3502660"/>
              <a:gd name="connsiteY13" fmla="*/ 2354580 h 2372360"/>
              <a:gd name="connsiteX14" fmla="*/ 2588260 w 3502660"/>
              <a:gd name="connsiteY14" fmla="*/ 2339340 h 2372360"/>
              <a:gd name="connsiteX15" fmla="*/ 2435860 w 3502660"/>
              <a:gd name="connsiteY15" fmla="*/ 2354580 h 2372360"/>
              <a:gd name="connsiteX16" fmla="*/ 2207260 w 3502660"/>
              <a:gd name="connsiteY16" fmla="*/ 2293620 h 2372360"/>
              <a:gd name="connsiteX17" fmla="*/ 2100580 w 3502660"/>
              <a:gd name="connsiteY17" fmla="*/ 2171700 h 2372360"/>
              <a:gd name="connsiteX18" fmla="*/ 1932940 w 3502660"/>
              <a:gd name="connsiteY18" fmla="*/ 2141220 h 2372360"/>
              <a:gd name="connsiteX19" fmla="*/ 271780 w 3502660"/>
              <a:gd name="connsiteY19" fmla="*/ 800100 h 2372360"/>
              <a:gd name="connsiteX20" fmla="*/ 302260 w 3502660"/>
              <a:gd name="connsiteY20" fmla="*/ 449580 h 2372360"/>
              <a:gd name="connsiteX21" fmla="*/ 393700 w 3502660"/>
              <a:gd name="connsiteY21" fmla="*/ 403860 h 2372360"/>
              <a:gd name="connsiteX22" fmla="*/ 485140 w 3502660"/>
              <a:gd name="connsiteY22" fmla="*/ 297180 h 2372360"/>
              <a:gd name="connsiteX23" fmla="*/ 607060 w 3502660"/>
              <a:gd name="connsiteY23" fmla="*/ 114300 h 2372360"/>
              <a:gd name="connsiteX24" fmla="*/ 744220 w 3502660"/>
              <a:gd name="connsiteY24" fmla="*/ 7620 h 2372360"/>
              <a:gd name="connsiteX0" fmla="*/ 472440 w 3230880"/>
              <a:gd name="connsiteY0" fmla="*/ 7620 h 2372360"/>
              <a:gd name="connsiteX1" fmla="*/ 2621280 w 3230880"/>
              <a:gd name="connsiteY1" fmla="*/ 160020 h 2372360"/>
              <a:gd name="connsiteX2" fmla="*/ 2743200 w 3230880"/>
              <a:gd name="connsiteY2" fmla="*/ 175260 h 2372360"/>
              <a:gd name="connsiteX3" fmla="*/ 3032760 w 3230880"/>
              <a:gd name="connsiteY3" fmla="*/ 373380 h 2372360"/>
              <a:gd name="connsiteX4" fmla="*/ 3200400 w 3230880"/>
              <a:gd name="connsiteY4" fmla="*/ 464820 h 2372360"/>
              <a:gd name="connsiteX5" fmla="*/ 3215640 w 3230880"/>
              <a:gd name="connsiteY5" fmla="*/ 678180 h 2372360"/>
              <a:gd name="connsiteX6" fmla="*/ 3185160 w 3230880"/>
              <a:gd name="connsiteY6" fmla="*/ 769620 h 2372360"/>
              <a:gd name="connsiteX7" fmla="*/ 3185160 w 3230880"/>
              <a:gd name="connsiteY7" fmla="*/ 1013460 h 2372360"/>
              <a:gd name="connsiteX8" fmla="*/ 3108960 w 3230880"/>
              <a:gd name="connsiteY8" fmla="*/ 1318260 h 2372360"/>
              <a:gd name="connsiteX9" fmla="*/ 2926080 w 3230880"/>
              <a:gd name="connsiteY9" fmla="*/ 1668780 h 2372360"/>
              <a:gd name="connsiteX10" fmla="*/ 2697480 w 3230880"/>
              <a:gd name="connsiteY10" fmla="*/ 1775460 h 2372360"/>
              <a:gd name="connsiteX11" fmla="*/ 2499360 w 3230880"/>
              <a:gd name="connsiteY11" fmla="*/ 1851660 h 2372360"/>
              <a:gd name="connsiteX12" fmla="*/ 2438400 w 3230880"/>
              <a:gd name="connsiteY12" fmla="*/ 2232660 h 2372360"/>
              <a:gd name="connsiteX13" fmla="*/ 2331720 w 3230880"/>
              <a:gd name="connsiteY13" fmla="*/ 2354580 h 2372360"/>
              <a:gd name="connsiteX14" fmla="*/ 2316480 w 3230880"/>
              <a:gd name="connsiteY14" fmla="*/ 2339340 h 2372360"/>
              <a:gd name="connsiteX15" fmla="*/ 2164080 w 3230880"/>
              <a:gd name="connsiteY15" fmla="*/ 2354580 h 2372360"/>
              <a:gd name="connsiteX16" fmla="*/ 1935480 w 3230880"/>
              <a:gd name="connsiteY16" fmla="*/ 2293620 h 2372360"/>
              <a:gd name="connsiteX17" fmla="*/ 1828800 w 3230880"/>
              <a:gd name="connsiteY17" fmla="*/ 2171700 h 2372360"/>
              <a:gd name="connsiteX18" fmla="*/ 1661160 w 3230880"/>
              <a:gd name="connsiteY18" fmla="*/ 2141220 h 2372360"/>
              <a:gd name="connsiteX19" fmla="*/ 0 w 3230880"/>
              <a:gd name="connsiteY19" fmla="*/ 800100 h 2372360"/>
              <a:gd name="connsiteX20" fmla="*/ 30480 w 3230880"/>
              <a:gd name="connsiteY20" fmla="*/ 449580 h 2372360"/>
              <a:gd name="connsiteX21" fmla="*/ 121920 w 3230880"/>
              <a:gd name="connsiteY21" fmla="*/ 403860 h 2372360"/>
              <a:gd name="connsiteX22" fmla="*/ 213360 w 3230880"/>
              <a:gd name="connsiteY22" fmla="*/ 297180 h 2372360"/>
              <a:gd name="connsiteX23" fmla="*/ 335280 w 3230880"/>
              <a:gd name="connsiteY23" fmla="*/ 114300 h 2372360"/>
              <a:gd name="connsiteX24" fmla="*/ 472440 w 3230880"/>
              <a:gd name="connsiteY24" fmla="*/ 7620 h 2372360"/>
              <a:gd name="connsiteX0" fmla="*/ 472440 w 3230880"/>
              <a:gd name="connsiteY0" fmla="*/ 0 h 2364740"/>
              <a:gd name="connsiteX1" fmla="*/ 2621280 w 3230880"/>
              <a:gd name="connsiteY1" fmla="*/ 152400 h 2364740"/>
              <a:gd name="connsiteX2" fmla="*/ 2743200 w 3230880"/>
              <a:gd name="connsiteY2" fmla="*/ 167640 h 2364740"/>
              <a:gd name="connsiteX3" fmla="*/ 3032760 w 3230880"/>
              <a:gd name="connsiteY3" fmla="*/ 365760 h 2364740"/>
              <a:gd name="connsiteX4" fmla="*/ 3200400 w 3230880"/>
              <a:gd name="connsiteY4" fmla="*/ 457200 h 2364740"/>
              <a:gd name="connsiteX5" fmla="*/ 3215640 w 3230880"/>
              <a:gd name="connsiteY5" fmla="*/ 670560 h 2364740"/>
              <a:gd name="connsiteX6" fmla="*/ 3185160 w 3230880"/>
              <a:gd name="connsiteY6" fmla="*/ 762000 h 2364740"/>
              <a:gd name="connsiteX7" fmla="*/ 3185160 w 3230880"/>
              <a:gd name="connsiteY7" fmla="*/ 1005840 h 2364740"/>
              <a:gd name="connsiteX8" fmla="*/ 3108960 w 3230880"/>
              <a:gd name="connsiteY8" fmla="*/ 1310640 h 2364740"/>
              <a:gd name="connsiteX9" fmla="*/ 2926080 w 3230880"/>
              <a:gd name="connsiteY9" fmla="*/ 1661160 h 2364740"/>
              <a:gd name="connsiteX10" fmla="*/ 2697480 w 3230880"/>
              <a:gd name="connsiteY10" fmla="*/ 1767840 h 2364740"/>
              <a:gd name="connsiteX11" fmla="*/ 2499360 w 3230880"/>
              <a:gd name="connsiteY11" fmla="*/ 1844040 h 2364740"/>
              <a:gd name="connsiteX12" fmla="*/ 2438400 w 3230880"/>
              <a:gd name="connsiteY12" fmla="*/ 2225040 h 2364740"/>
              <a:gd name="connsiteX13" fmla="*/ 2331720 w 3230880"/>
              <a:gd name="connsiteY13" fmla="*/ 2346960 h 2364740"/>
              <a:gd name="connsiteX14" fmla="*/ 2316480 w 3230880"/>
              <a:gd name="connsiteY14" fmla="*/ 2331720 h 2364740"/>
              <a:gd name="connsiteX15" fmla="*/ 2164080 w 3230880"/>
              <a:gd name="connsiteY15" fmla="*/ 2346960 h 2364740"/>
              <a:gd name="connsiteX16" fmla="*/ 1935480 w 3230880"/>
              <a:gd name="connsiteY16" fmla="*/ 2286000 h 2364740"/>
              <a:gd name="connsiteX17" fmla="*/ 1828800 w 3230880"/>
              <a:gd name="connsiteY17" fmla="*/ 2164080 h 2364740"/>
              <a:gd name="connsiteX18" fmla="*/ 1661160 w 3230880"/>
              <a:gd name="connsiteY18" fmla="*/ 2133600 h 2364740"/>
              <a:gd name="connsiteX19" fmla="*/ 0 w 3230880"/>
              <a:gd name="connsiteY19" fmla="*/ 792480 h 2364740"/>
              <a:gd name="connsiteX20" fmla="*/ 30480 w 3230880"/>
              <a:gd name="connsiteY20" fmla="*/ 441960 h 2364740"/>
              <a:gd name="connsiteX21" fmla="*/ 121920 w 3230880"/>
              <a:gd name="connsiteY21" fmla="*/ 396240 h 2364740"/>
              <a:gd name="connsiteX22" fmla="*/ 213360 w 3230880"/>
              <a:gd name="connsiteY22" fmla="*/ 289560 h 2364740"/>
              <a:gd name="connsiteX23" fmla="*/ 335280 w 3230880"/>
              <a:gd name="connsiteY23" fmla="*/ 106680 h 2364740"/>
              <a:gd name="connsiteX24" fmla="*/ 472440 w 3230880"/>
              <a:gd name="connsiteY24" fmla="*/ 0 h 236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30880" h="2364740">
                <a:moveTo>
                  <a:pt x="472440" y="0"/>
                </a:moveTo>
                <a:cubicBezTo>
                  <a:pt x="853440" y="7620"/>
                  <a:pt x="2242820" y="124460"/>
                  <a:pt x="2621280" y="152400"/>
                </a:cubicBezTo>
                <a:cubicBezTo>
                  <a:pt x="2999740" y="180340"/>
                  <a:pt x="2674620" y="132080"/>
                  <a:pt x="2743200" y="167640"/>
                </a:cubicBezTo>
                <a:cubicBezTo>
                  <a:pt x="2811780" y="203200"/>
                  <a:pt x="2956560" y="317500"/>
                  <a:pt x="3032760" y="365760"/>
                </a:cubicBezTo>
                <a:cubicBezTo>
                  <a:pt x="3108960" y="414020"/>
                  <a:pt x="3169920" y="406400"/>
                  <a:pt x="3200400" y="457200"/>
                </a:cubicBezTo>
                <a:cubicBezTo>
                  <a:pt x="3230880" y="508000"/>
                  <a:pt x="3218180" y="619760"/>
                  <a:pt x="3215640" y="670560"/>
                </a:cubicBezTo>
                <a:cubicBezTo>
                  <a:pt x="3213100" y="721360"/>
                  <a:pt x="3190240" y="706120"/>
                  <a:pt x="3185160" y="762000"/>
                </a:cubicBezTo>
                <a:cubicBezTo>
                  <a:pt x="3180080" y="817880"/>
                  <a:pt x="3197860" y="914400"/>
                  <a:pt x="3185160" y="1005840"/>
                </a:cubicBezTo>
                <a:cubicBezTo>
                  <a:pt x="3172460" y="1097280"/>
                  <a:pt x="3152140" y="1201420"/>
                  <a:pt x="3108960" y="1310640"/>
                </a:cubicBezTo>
                <a:cubicBezTo>
                  <a:pt x="3065780" y="1419860"/>
                  <a:pt x="2994660" y="1584960"/>
                  <a:pt x="2926080" y="1661160"/>
                </a:cubicBezTo>
                <a:cubicBezTo>
                  <a:pt x="2857500" y="1737360"/>
                  <a:pt x="2768600" y="1737360"/>
                  <a:pt x="2697480" y="1767840"/>
                </a:cubicBezTo>
                <a:cubicBezTo>
                  <a:pt x="2626360" y="1798320"/>
                  <a:pt x="2542540" y="1767840"/>
                  <a:pt x="2499360" y="1844040"/>
                </a:cubicBezTo>
                <a:cubicBezTo>
                  <a:pt x="2456180" y="1920240"/>
                  <a:pt x="2466340" y="2141220"/>
                  <a:pt x="2438400" y="2225040"/>
                </a:cubicBezTo>
                <a:cubicBezTo>
                  <a:pt x="2410460" y="2308860"/>
                  <a:pt x="2352040" y="2329180"/>
                  <a:pt x="2331720" y="2346960"/>
                </a:cubicBezTo>
                <a:cubicBezTo>
                  <a:pt x="2311400" y="2364740"/>
                  <a:pt x="2344420" y="2331720"/>
                  <a:pt x="2316480" y="2331720"/>
                </a:cubicBezTo>
                <a:cubicBezTo>
                  <a:pt x="2288540" y="2331720"/>
                  <a:pt x="2227580" y="2354580"/>
                  <a:pt x="2164080" y="2346960"/>
                </a:cubicBezTo>
                <a:cubicBezTo>
                  <a:pt x="2100580" y="2339340"/>
                  <a:pt x="1991360" y="2316480"/>
                  <a:pt x="1935480" y="2286000"/>
                </a:cubicBezTo>
                <a:cubicBezTo>
                  <a:pt x="1879600" y="2255520"/>
                  <a:pt x="1874520" y="2189480"/>
                  <a:pt x="1828800" y="2164080"/>
                </a:cubicBezTo>
                <a:cubicBezTo>
                  <a:pt x="1783080" y="2138680"/>
                  <a:pt x="1965960" y="2362200"/>
                  <a:pt x="1661160" y="2133600"/>
                </a:cubicBezTo>
                <a:cubicBezTo>
                  <a:pt x="1356360" y="1905000"/>
                  <a:pt x="271780" y="1074420"/>
                  <a:pt x="0" y="792480"/>
                </a:cubicBezTo>
                <a:cubicBezTo>
                  <a:pt x="154940" y="419100"/>
                  <a:pt x="10160" y="508000"/>
                  <a:pt x="30480" y="441960"/>
                </a:cubicBezTo>
                <a:cubicBezTo>
                  <a:pt x="50800" y="375920"/>
                  <a:pt x="91440" y="421640"/>
                  <a:pt x="121920" y="396240"/>
                </a:cubicBezTo>
                <a:cubicBezTo>
                  <a:pt x="152400" y="370840"/>
                  <a:pt x="177800" y="337820"/>
                  <a:pt x="213360" y="289560"/>
                </a:cubicBezTo>
                <a:cubicBezTo>
                  <a:pt x="248920" y="241300"/>
                  <a:pt x="294640" y="154940"/>
                  <a:pt x="335280" y="106680"/>
                </a:cubicBezTo>
                <a:cubicBezTo>
                  <a:pt x="375920" y="58420"/>
                  <a:pt x="152400" y="297180"/>
                  <a:pt x="472440" y="0"/>
                </a:cubicBezTo>
                <a:close/>
              </a:path>
            </a:pathLst>
          </a:custGeom>
          <a:solidFill>
            <a:schemeClr val="accent1"/>
          </a:solidFill>
          <a:ln w="50800">
            <a:solidFill>
              <a:srgbClr val="002060"/>
            </a:solidFill>
          </a:ln>
          <a:effectLst>
            <a:outerShdw dist="50800" dir="90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a:spLocks noChangeAspect="1"/>
          </p:cNvSpPr>
          <p:nvPr/>
        </p:nvSpPr>
        <p:spPr>
          <a:xfrm rot="20654541">
            <a:off x="1984902" y="3080426"/>
            <a:ext cx="1058093" cy="1296054"/>
          </a:xfrm>
          <a:custGeom>
            <a:avLst/>
            <a:gdLst>
              <a:gd name="connsiteX0" fmla="*/ 746760 w 3693160"/>
              <a:gd name="connsiteY0" fmla="*/ 330200 h 5140960"/>
              <a:gd name="connsiteX1" fmla="*/ 2712720 w 3693160"/>
              <a:gd name="connsiteY1" fmla="*/ 2280920 h 5140960"/>
              <a:gd name="connsiteX2" fmla="*/ 3032760 w 3693160"/>
              <a:gd name="connsiteY2" fmla="*/ 2296160 h 5140960"/>
              <a:gd name="connsiteX3" fmla="*/ 3017520 w 3693160"/>
              <a:gd name="connsiteY3" fmla="*/ 2463800 h 5140960"/>
              <a:gd name="connsiteX4" fmla="*/ 3139440 w 3693160"/>
              <a:gd name="connsiteY4" fmla="*/ 2570480 h 5140960"/>
              <a:gd name="connsiteX5" fmla="*/ 3154680 w 3693160"/>
              <a:gd name="connsiteY5" fmla="*/ 2768600 h 5140960"/>
              <a:gd name="connsiteX6" fmla="*/ 3215640 w 3693160"/>
              <a:gd name="connsiteY6" fmla="*/ 2860040 h 5140960"/>
              <a:gd name="connsiteX7" fmla="*/ 3307080 w 3693160"/>
              <a:gd name="connsiteY7" fmla="*/ 2921000 h 5140960"/>
              <a:gd name="connsiteX8" fmla="*/ 3322320 w 3693160"/>
              <a:gd name="connsiteY8" fmla="*/ 3042920 h 5140960"/>
              <a:gd name="connsiteX9" fmla="*/ 3307080 w 3693160"/>
              <a:gd name="connsiteY9" fmla="*/ 3225800 h 5140960"/>
              <a:gd name="connsiteX10" fmla="*/ 3398520 w 3693160"/>
              <a:gd name="connsiteY10" fmla="*/ 3317240 h 5140960"/>
              <a:gd name="connsiteX11" fmla="*/ 3413760 w 3693160"/>
              <a:gd name="connsiteY11" fmla="*/ 3423920 h 5140960"/>
              <a:gd name="connsiteX12" fmla="*/ 3444240 w 3693160"/>
              <a:gd name="connsiteY12" fmla="*/ 3500120 h 5140960"/>
              <a:gd name="connsiteX13" fmla="*/ 3535680 w 3693160"/>
              <a:gd name="connsiteY13" fmla="*/ 3561080 h 5140960"/>
              <a:gd name="connsiteX14" fmla="*/ 3672840 w 3693160"/>
              <a:gd name="connsiteY14" fmla="*/ 3545840 h 5140960"/>
              <a:gd name="connsiteX15" fmla="*/ 3657600 w 3693160"/>
              <a:gd name="connsiteY15" fmla="*/ 3728720 h 5140960"/>
              <a:gd name="connsiteX16" fmla="*/ 3566160 w 3693160"/>
              <a:gd name="connsiteY16" fmla="*/ 3820160 h 5140960"/>
              <a:gd name="connsiteX17" fmla="*/ 3581400 w 3693160"/>
              <a:gd name="connsiteY17" fmla="*/ 3972560 h 5140960"/>
              <a:gd name="connsiteX18" fmla="*/ 3566160 w 3693160"/>
              <a:gd name="connsiteY18" fmla="*/ 4064000 h 5140960"/>
              <a:gd name="connsiteX19" fmla="*/ 3520440 w 3693160"/>
              <a:gd name="connsiteY19" fmla="*/ 4277360 h 5140960"/>
              <a:gd name="connsiteX20" fmla="*/ 3215640 w 3693160"/>
              <a:gd name="connsiteY20" fmla="*/ 4490720 h 5140960"/>
              <a:gd name="connsiteX21" fmla="*/ 2209800 w 3693160"/>
              <a:gd name="connsiteY21" fmla="*/ 4749800 h 5140960"/>
              <a:gd name="connsiteX22" fmla="*/ 1798320 w 3693160"/>
              <a:gd name="connsiteY22" fmla="*/ 4749800 h 5140960"/>
              <a:gd name="connsiteX23" fmla="*/ 1234440 w 3693160"/>
              <a:gd name="connsiteY23" fmla="*/ 2402840 h 5140960"/>
              <a:gd name="connsiteX24" fmla="*/ 1082040 w 3693160"/>
              <a:gd name="connsiteY24" fmla="*/ 2418080 h 5140960"/>
              <a:gd name="connsiteX25" fmla="*/ 1051560 w 3693160"/>
              <a:gd name="connsiteY25" fmla="*/ 2387600 h 5140960"/>
              <a:gd name="connsiteX26" fmla="*/ 960120 w 3693160"/>
              <a:gd name="connsiteY26" fmla="*/ 2479040 h 5140960"/>
              <a:gd name="connsiteX27" fmla="*/ 807720 w 3693160"/>
              <a:gd name="connsiteY27" fmla="*/ 2341880 h 5140960"/>
              <a:gd name="connsiteX28" fmla="*/ 121920 w 3693160"/>
              <a:gd name="connsiteY28" fmla="*/ 1564640 h 5140960"/>
              <a:gd name="connsiteX29" fmla="*/ 76200 w 3693160"/>
              <a:gd name="connsiteY29" fmla="*/ 1320800 h 5140960"/>
              <a:gd name="connsiteX30" fmla="*/ 30480 w 3693160"/>
              <a:gd name="connsiteY30" fmla="*/ 1229360 h 5140960"/>
              <a:gd name="connsiteX31" fmla="*/ 106680 w 3693160"/>
              <a:gd name="connsiteY31" fmla="*/ 1198880 h 5140960"/>
              <a:gd name="connsiteX32" fmla="*/ 167640 w 3693160"/>
              <a:gd name="connsiteY32" fmla="*/ 1076960 h 5140960"/>
              <a:gd name="connsiteX33" fmla="*/ 259080 w 3693160"/>
              <a:gd name="connsiteY33" fmla="*/ 985520 h 5140960"/>
              <a:gd name="connsiteX34" fmla="*/ 289560 w 3693160"/>
              <a:gd name="connsiteY34" fmla="*/ 1031240 h 5140960"/>
              <a:gd name="connsiteX35" fmla="*/ 411480 w 3693160"/>
              <a:gd name="connsiteY35" fmla="*/ 985520 h 5140960"/>
              <a:gd name="connsiteX36" fmla="*/ 411480 w 3693160"/>
              <a:gd name="connsiteY36" fmla="*/ 802640 h 5140960"/>
              <a:gd name="connsiteX37" fmla="*/ 426720 w 3693160"/>
              <a:gd name="connsiteY37" fmla="*/ 650240 h 5140960"/>
              <a:gd name="connsiteX38" fmla="*/ 487680 w 3693160"/>
              <a:gd name="connsiteY38" fmla="*/ 497840 h 5140960"/>
              <a:gd name="connsiteX39" fmla="*/ 563880 w 3693160"/>
              <a:gd name="connsiteY39" fmla="*/ 299720 h 5140960"/>
              <a:gd name="connsiteX40" fmla="*/ 701040 w 3693160"/>
              <a:gd name="connsiteY40" fmla="*/ 299720 h 5140960"/>
              <a:gd name="connsiteX41" fmla="*/ 746760 w 3693160"/>
              <a:gd name="connsiteY41" fmla="*/ 330200 h 5140960"/>
              <a:gd name="connsiteX0" fmla="*/ 746760 w 3693160"/>
              <a:gd name="connsiteY0" fmla="*/ 330200 h 4792980"/>
              <a:gd name="connsiteX1" fmla="*/ 2712720 w 3693160"/>
              <a:gd name="connsiteY1" fmla="*/ 2280920 h 4792980"/>
              <a:gd name="connsiteX2" fmla="*/ 3032760 w 3693160"/>
              <a:gd name="connsiteY2" fmla="*/ 2296160 h 4792980"/>
              <a:gd name="connsiteX3" fmla="*/ 3017520 w 3693160"/>
              <a:gd name="connsiteY3" fmla="*/ 2463800 h 4792980"/>
              <a:gd name="connsiteX4" fmla="*/ 3139440 w 3693160"/>
              <a:gd name="connsiteY4" fmla="*/ 2570480 h 4792980"/>
              <a:gd name="connsiteX5" fmla="*/ 3154680 w 3693160"/>
              <a:gd name="connsiteY5" fmla="*/ 2768600 h 4792980"/>
              <a:gd name="connsiteX6" fmla="*/ 3215640 w 3693160"/>
              <a:gd name="connsiteY6" fmla="*/ 2860040 h 4792980"/>
              <a:gd name="connsiteX7" fmla="*/ 3307080 w 3693160"/>
              <a:gd name="connsiteY7" fmla="*/ 2921000 h 4792980"/>
              <a:gd name="connsiteX8" fmla="*/ 3322320 w 3693160"/>
              <a:gd name="connsiteY8" fmla="*/ 3042920 h 4792980"/>
              <a:gd name="connsiteX9" fmla="*/ 3307080 w 3693160"/>
              <a:gd name="connsiteY9" fmla="*/ 3225800 h 4792980"/>
              <a:gd name="connsiteX10" fmla="*/ 3398520 w 3693160"/>
              <a:gd name="connsiteY10" fmla="*/ 3317240 h 4792980"/>
              <a:gd name="connsiteX11" fmla="*/ 3413760 w 3693160"/>
              <a:gd name="connsiteY11" fmla="*/ 3423920 h 4792980"/>
              <a:gd name="connsiteX12" fmla="*/ 3444240 w 3693160"/>
              <a:gd name="connsiteY12" fmla="*/ 3500120 h 4792980"/>
              <a:gd name="connsiteX13" fmla="*/ 3535680 w 3693160"/>
              <a:gd name="connsiteY13" fmla="*/ 3561080 h 4792980"/>
              <a:gd name="connsiteX14" fmla="*/ 3672840 w 3693160"/>
              <a:gd name="connsiteY14" fmla="*/ 3545840 h 4792980"/>
              <a:gd name="connsiteX15" fmla="*/ 3657600 w 3693160"/>
              <a:gd name="connsiteY15" fmla="*/ 3728720 h 4792980"/>
              <a:gd name="connsiteX16" fmla="*/ 3566160 w 3693160"/>
              <a:gd name="connsiteY16" fmla="*/ 3820160 h 4792980"/>
              <a:gd name="connsiteX17" fmla="*/ 3581400 w 3693160"/>
              <a:gd name="connsiteY17" fmla="*/ 3972560 h 4792980"/>
              <a:gd name="connsiteX18" fmla="*/ 3566160 w 3693160"/>
              <a:gd name="connsiteY18" fmla="*/ 4064000 h 4792980"/>
              <a:gd name="connsiteX19" fmla="*/ 3520440 w 3693160"/>
              <a:gd name="connsiteY19" fmla="*/ 4277360 h 4792980"/>
              <a:gd name="connsiteX20" fmla="*/ 3215640 w 3693160"/>
              <a:gd name="connsiteY20" fmla="*/ 4490720 h 4792980"/>
              <a:gd name="connsiteX21" fmla="*/ 2209800 w 3693160"/>
              <a:gd name="connsiteY21" fmla="*/ 4749800 h 4792980"/>
              <a:gd name="connsiteX22" fmla="*/ 1798320 w 3693160"/>
              <a:gd name="connsiteY22" fmla="*/ 4749800 h 4792980"/>
              <a:gd name="connsiteX23" fmla="*/ 1234440 w 3693160"/>
              <a:gd name="connsiteY23" fmla="*/ 2402840 h 4792980"/>
              <a:gd name="connsiteX24" fmla="*/ 1082040 w 3693160"/>
              <a:gd name="connsiteY24" fmla="*/ 2418080 h 4792980"/>
              <a:gd name="connsiteX25" fmla="*/ 1051560 w 3693160"/>
              <a:gd name="connsiteY25" fmla="*/ 2387600 h 4792980"/>
              <a:gd name="connsiteX26" fmla="*/ 960120 w 3693160"/>
              <a:gd name="connsiteY26" fmla="*/ 2479040 h 4792980"/>
              <a:gd name="connsiteX27" fmla="*/ 807720 w 3693160"/>
              <a:gd name="connsiteY27" fmla="*/ 2341880 h 4792980"/>
              <a:gd name="connsiteX28" fmla="*/ 121920 w 3693160"/>
              <a:gd name="connsiteY28" fmla="*/ 1564640 h 4792980"/>
              <a:gd name="connsiteX29" fmla="*/ 76200 w 3693160"/>
              <a:gd name="connsiteY29" fmla="*/ 1320800 h 4792980"/>
              <a:gd name="connsiteX30" fmla="*/ 30480 w 3693160"/>
              <a:gd name="connsiteY30" fmla="*/ 1229360 h 4792980"/>
              <a:gd name="connsiteX31" fmla="*/ 106680 w 3693160"/>
              <a:gd name="connsiteY31" fmla="*/ 1198880 h 4792980"/>
              <a:gd name="connsiteX32" fmla="*/ 167640 w 3693160"/>
              <a:gd name="connsiteY32" fmla="*/ 1076960 h 4792980"/>
              <a:gd name="connsiteX33" fmla="*/ 259080 w 3693160"/>
              <a:gd name="connsiteY33" fmla="*/ 985520 h 4792980"/>
              <a:gd name="connsiteX34" fmla="*/ 289560 w 3693160"/>
              <a:gd name="connsiteY34" fmla="*/ 1031240 h 4792980"/>
              <a:gd name="connsiteX35" fmla="*/ 411480 w 3693160"/>
              <a:gd name="connsiteY35" fmla="*/ 985520 h 4792980"/>
              <a:gd name="connsiteX36" fmla="*/ 411480 w 3693160"/>
              <a:gd name="connsiteY36" fmla="*/ 802640 h 4792980"/>
              <a:gd name="connsiteX37" fmla="*/ 426720 w 3693160"/>
              <a:gd name="connsiteY37" fmla="*/ 650240 h 4792980"/>
              <a:gd name="connsiteX38" fmla="*/ 487680 w 3693160"/>
              <a:gd name="connsiteY38" fmla="*/ 497840 h 4792980"/>
              <a:gd name="connsiteX39" fmla="*/ 563880 w 3693160"/>
              <a:gd name="connsiteY39" fmla="*/ 299720 h 4792980"/>
              <a:gd name="connsiteX40" fmla="*/ 701040 w 3693160"/>
              <a:gd name="connsiteY40" fmla="*/ 299720 h 4792980"/>
              <a:gd name="connsiteX41" fmla="*/ 746760 w 3693160"/>
              <a:gd name="connsiteY41" fmla="*/ 330200 h 4792980"/>
              <a:gd name="connsiteX0" fmla="*/ 701040 w 3693160"/>
              <a:gd name="connsiteY0" fmla="*/ 330200 h 4823460"/>
              <a:gd name="connsiteX1" fmla="*/ 2712720 w 3693160"/>
              <a:gd name="connsiteY1" fmla="*/ 2311400 h 4823460"/>
              <a:gd name="connsiteX2" fmla="*/ 3032760 w 3693160"/>
              <a:gd name="connsiteY2" fmla="*/ 2326640 h 4823460"/>
              <a:gd name="connsiteX3" fmla="*/ 3017520 w 3693160"/>
              <a:gd name="connsiteY3" fmla="*/ 2494280 h 4823460"/>
              <a:gd name="connsiteX4" fmla="*/ 3139440 w 3693160"/>
              <a:gd name="connsiteY4" fmla="*/ 2600960 h 4823460"/>
              <a:gd name="connsiteX5" fmla="*/ 3154680 w 3693160"/>
              <a:gd name="connsiteY5" fmla="*/ 2799080 h 4823460"/>
              <a:gd name="connsiteX6" fmla="*/ 3215640 w 3693160"/>
              <a:gd name="connsiteY6" fmla="*/ 2890520 h 4823460"/>
              <a:gd name="connsiteX7" fmla="*/ 3307080 w 3693160"/>
              <a:gd name="connsiteY7" fmla="*/ 2951480 h 4823460"/>
              <a:gd name="connsiteX8" fmla="*/ 3322320 w 3693160"/>
              <a:gd name="connsiteY8" fmla="*/ 3073400 h 4823460"/>
              <a:gd name="connsiteX9" fmla="*/ 3307080 w 3693160"/>
              <a:gd name="connsiteY9" fmla="*/ 3256280 h 4823460"/>
              <a:gd name="connsiteX10" fmla="*/ 3398520 w 3693160"/>
              <a:gd name="connsiteY10" fmla="*/ 3347720 h 4823460"/>
              <a:gd name="connsiteX11" fmla="*/ 3413760 w 3693160"/>
              <a:gd name="connsiteY11" fmla="*/ 3454400 h 4823460"/>
              <a:gd name="connsiteX12" fmla="*/ 3444240 w 3693160"/>
              <a:gd name="connsiteY12" fmla="*/ 3530600 h 4823460"/>
              <a:gd name="connsiteX13" fmla="*/ 3535680 w 3693160"/>
              <a:gd name="connsiteY13" fmla="*/ 3591560 h 4823460"/>
              <a:gd name="connsiteX14" fmla="*/ 3672840 w 3693160"/>
              <a:gd name="connsiteY14" fmla="*/ 3576320 h 4823460"/>
              <a:gd name="connsiteX15" fmla="*/ 3657600 w 3693160"/>
              <a:gd name="connsiteY15" fmla="*/ 3759200 h 4823460"/>
              <a:gd name="connsiteX16" fmla="*/ 3566160 w 3693160"/>
              <a:gd name="connsiteY16" fmla="*/ 3850640 h 4823460"/>
              <a:gd name="connsiteX17" fmla="*/ 3581400 w 3693160"/>
              <a:gd name="connsiteY17" fmla="*/ 4003040 h 4823460"/>
              <a:gd name="connsiteX18" fmla="*/ 3566160 w 3693160"/>
              <a:gd name="connsiteY18" fmla="*/ 4094480 h 4823460"/>
              <a:gd name="connsiteX19" fmla="*/ 3520440 w 3693160"/>
              <a:gd name="connsiteY19" fmla="*/ 4307840 h 4823460"/>
              <a:gd name="connsiteX20" fmla="*/ 3215640 w 3693160"/>
              <a:gd name="connsiteY20" fmla="*/ 4521200 h 4823460"/>
              <a:gd name="connsiteX21" fmla="*/ 2209800 w 3693160"/>
              <a:gd name="connsiteY21" fmla="*/ 4780280 h 4823460"/>
              <a:gd name="connsiteX22" fmla="*/ 1798320 w 3693160"/>
              <a:gd name="connsiteY22" fmla="*/ 4780280 h 4823460"/>
              <a:gd name="connsiteX23" fmla="*/ 1234440 w 3693160"/>
              <a:gd name="connsiteY23" fmla="*/ 2433320 h 4823460"/>
              <a:gd name="connsiteX24" fmla="*/ 1082040 w 3693160"/>
              <a:gd name="connsiteY24" fmla="*/ 2448560 h 4823460"/>
              <a:gd name="connsiteX25" fmla="*/ 1051560 w 3693160"/>
              <a:gd name="connsiteY25" fmla="*/ 2418080 h 4823460"/>
              <a:gd name="connsiteX26" fmla="*/ 960120 w 3693160"/>
              <a:gd name="connsiteY26" fmla="*/ 2509520 h 4823460"/>
              <a:gd name="connsiteX27" fmla="*/ 807720 w 3693160"/>
              <a:gd name="connsiteY27" fmla="*/ 2372360 h 4823460"/>
              <a:gd name="connsiteX28" fmla="*/ 121920 w 3693160"/>
              <a:gd name="connsiteY28" fmla="*/ 1595120 h 4823460"/>
              <a:gd name="connsiteX29" fmla="*/ 76200 w 3693160"/>
              <a:gd name="connsiteY29" fmla="*/ 1351280 h 4823460"/>
              <a:gd name="connsiteX30" fmla="*/ 30480 w 3693160"/>
              <a:gd name="connsiteY30" fmla="*/ 1259840 h 4823460"/>
              <a:gd name="connsiteX31" fmla="*/ 106680 w 3693160"/>
              <a:gd name="connsiteY31" fmla="*/ 1229360 h 4823460"/>
              <a:gd name="connsiteX32" fmla="*/ 167640 w 3693160"/>
              <a:gd name="connsiteY32" fmla="*/ 1107440 h 4823460"/>
              <a:gd name="connsiteX33" fmla="*/ 259080 w 3693160"/>
              <a:gd name="connsiteY33" fmla="*/ 1016000 h 4823460"/>
              <a:gd name="connsiteX34" fmla="*/ 289560 w 3693160"/>
              <a:gd name="connsiteY34" fmla="*/ 1061720 h 4823460"/>
              <a:gd name="connsiteX35" fmla="*/ 411480 w 3693160"/>
              <a:gd name="connsiteY35" fmla="*/ 1016000 h 4823460"/>
              <a:gd name="connsiteX36" fmla="*/ 411480 w 3693160"/>
              <a:gd name="connsiteY36" fmla="*/ 833120 h 4823460"/>
              <a:gd name="connsiteX37" fmla="*/ 426720 w 3693160"/>
              <a:gd name="connsiteY37" fmla="*/ 680720 h 4823460"/>
              <a:gd name="connsiteX38" fmla="*/ 487680 w 3693160"/>
              <a:gd name="connsiteY38" fmla="*/ 528320 h 4823460"/>
              <a:gd name="connsiteX39" fmla="*/ 563880 w 3693160"/>
              <a:gd name="connsiteY39" fmla="*/ 330200 h 4823460"/>
              <a:gd name="connsiteX40" fmla="*/ 701040 w 3693160"/>
              <a:gd name="connsiteY40" fmla="*/ 330200 h 482346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21945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21945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19659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1051560 w 3693160"/>
              <a:gd name="connsiteY25" fmla="*/ 2120900 h 4523740"/>
              <a:gd name="connsiteX26" fmla="*/ 960120 w 3693160"/>
              <a:gd name="connsiteY26" fmla="*/ 2212340 h 4523740"/>
              <a:gd name="connsiteX27" fmla="*/ 807720 w 3693160"/>
              <a:gd name="connsiteY27" fmla="*/ 2075180 h 4523740"/>
              <a:gd name="connsiteX28" fmla="*/ 121920 w 3693160"/>
              <a:gd name="connsiteY28" fmla="*/ 1297940 h 4523740"/>
              <a:gd name="connsiteX29" fmla="*/ 76200 w 3693160"/>
              <a:gd name="connsiteY29" fmla="*/ 1054100 h 4523740"/>
              <a:gd name="connsiteX30" fmla="*/ 30480 w 3693160"/>
              <a:gd name="connsiteY30" fmla="*/ 962660 h 4523740"/>
              <a:gd name="connsiteX31" fmla="*/ 106680 w 3693160"/>
              <a:gd name="connsiteY31" fmla="*/ 932180 h 4523740"/>
              <a:gd name="connsiteX32" fmla="*/ 167640 w 3693160"/>
              <a:gd name="connsiteY32" fmla="*/ 810260 h 4523740"/>
              <a:gd name="connsiteX33" fmla="*/ 259080 w 3693160"/>
              <a:gd name="connsiteY33" fmla="*/ 718820 h 4523740"/>
              <a:gd name="connsiteX34" fmla="*/ 289560 w 3693160"/>
              <a:gd name="connsiteY34" fmla="*/ 764540 h 4523740"/>
              <a:gd name="connsiteX35" fmla="*/ 411480 w 3693160"/>
              <a:gd name="connsiteY35" fmla="*/ 718820 h 4523740"/>
              <a:gd name="connsiteX36" fmla="*/ 411480 w 3693160"/>
              <a:gd name="connsiteY36" fmla="*/ 535940 h 4523740"/>
              <a:gd name="connsiteX37" fmla="*/ 426720 w 3693160"/>
              <a:gd name="connsiteY37" fmla="*/ 383540 h 4523740"/>
              <a:gd name="connsiteX38" fmla="*/ 487680 w 3693160"/>
              <a:gd name="connsiteY38" fmla="*/ 231140 h 4523740"/>
              <a:gd name="connsiteX39" fmla="*/ 563880 w 3693160"/>
              <a:gd name="connsiteY39" fmla="*/ 33020 h 4523740"/>
              <a:gd name="connsiteX40" fmla="*/ 701040 w 3693160"/>
              <a:gd name="connsiteY40"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1051560 w 3693160"/>
              <a:gd name="connsiteY25" fmla="*/ 2120900 h 4523740"/>
              <a:gd name="connsiteX26" fmla="*/ 807720 w 3693160"/>
              <a:gd name="connsiteY26" fmla="*/ 2075180 h 4523740"/>
              <a:gd name="connsiteX27" fmla="*/ 121920 w 3693160"/>
              <a:gd name="connsiteY27" fmla="*/ 1297940 h 4523740"/>
              <a:gd name="connsiteX28" fmla="*/ 76200 w 3693160"/>
              <a:gd name="connsiteY28" fmla="*/ 1054100 h 4523740"/>
              <a:gd name="connsiteX29" fmla="*/ 30480 w 3693160"/>
              <a:gd name="connsiteY29" fmla="*/ 962660 h 4523740"/>
              <a:gd name="connsiteX30" fmla="*/ 106680 w 3693160"/>
              <a:gd name="connsiteY30" fmla="*/ 932180 h 4523740"/>
              <a:gd name="connsiteX31" fmla="*/ 167640 w 3693160"/>
              <a:gd name="connsiteY31" fmla="*/ 810260 h 4523740"/>
              <a:gd name="connsiteX32" fmla="*/ 259080 w 3693160"/>
              <a:gd name="connsiteY32" fmla="*/ 718820 h 4523740"/>
              <a:gd name="connsiteX33" fmla="*/ 289560 w 3693160"/>
              <a:gd name="connsiteY33" fmla="*/ 764540 h 4523740"/>
              <a:gd name="connsiteX34" fmla="*/ 411480 w 3693160"/>
              <a:gd name="connsiteY34" fmla="*/ 718820 h 4523740"/>
              <a:gd name="connsiteX35" fmla="*/ 411480 w 3693160"/>
              <a:gd name="connsiteY35" fmla="*/ 535940 h 4523740"/>
              <a:gd name="connsiteX36" fmla="*/ 426720 w 3693160"/>
              <a:gd name="connsiteY36" fmla="*/ 383540 h 4523740"/>
              <a:gd name="connsiteX37" fmla="*/ 487680 w 3693160"/>
              <a:gd name="connsiteY37" fmla="*/ 231140 h 4523740"/>
              <a:gd name="connsiteX38" fmla="*/ 563880 w 3693160"/>
              <a:gd name="connsiteY38" fmla="*/ 33020 h 4523740"/>
              <a:gd name="connsiteX39" fmla="*/ 701040 w 3693160"/>
              <a:gd name="connsiteY39"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9296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9296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139440 w 3693160"/>
              <a:gd name="connsiteY3" fmla="*/ 23037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139440 w 3693160"/>
              <a:gd name="connsiteY3" fmla="*/ 23037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56560 w 3693160"/>
              <a:gd name="connsiteY2" fmla="*/ 218186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56560 w 3693160"/>
              <a:gd name="connsiteY2" fmla="*/ 2181860 h 4523740"/>
              <a:gd name="connsiteX3" fmla="*/ 2969895 w 3693160"/>
              <a:gd name="connsiteY3" fmla="*/ 1960880 h 4523740"/>
              <a:gd name="connsiteX4" fmla="*/ 3063240 w 3693160"/>
              <a:gd name="connsiteY4" fmla="*/ 22275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2969895 w 3693160"/>
              <a:gd name="connsiteY2" fmla="*/ 196088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69895 w 3693160"/>
              <a:gd name="connsiteY2" fmla="*/ 196088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63240 w 3693160"/>
              <a:gd name="connsiteY2" fmla="*/ 22275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43713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139440 w 3693160"/>
              <a:gd name="connsiteY5" fmla="*/ 24409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139440 w 3693160"/>
              <a:gd name="connsiteY5" fmla="*/ 2440940 h 4523740"/>
              <a:gd name="connsiteX6" fmla="*/ 32308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693160" h="4523740">
                <a:moveTo>
                  <a:pt x="701040" y="33020"/>
                </a:moveTo>
                <a:cubicBezTo>
                  <a:pt x="1059180" y="363220"/>
                  <a:pt x="2324100" y="1681480"/>
                  <a:pt x="2712720" y="2014220"/>
                </a:cubicBezTo>
                <a:cubicBezTo>
                  <a:pt x="2987358" y="2060893"/>
                  <a:pt x="2822893" y="2022475"/>
                  <a:pt x="2987040" y="1998980"/>
                </a:cubicBezTo>
                <a:cubicBezTo>
                  <a:pt x="3060700" y="2080260"/>
                  <a:pt x="2887980" y="2098040"/>
                  <a:pt x="2926080" y="2197100"/>
                </a:cubicBezTo>
                <a:cubicBezTo>
                  <a:pt x="2942272" y="2270125"/>
                  <a:pt x="3048635" y="2244090"/>
                  <a:pt x="3084195" y="2284730"/>
                </a:cubicBezTo>
                <a:cubicBezTo>
                  <a:pt x="3119755" y="2325370"/>
                  <a:pt x="3114993" y="2379345"/>
                  <a:pt x="3139440" y="2440940"/>
                </a:cubicBezTo>
                <a:cubicBezTo>
                  <a:pt x="3163887" y="2502535"/>
                  <a:pt x="3200400" y="2598420"/>
                  <a:pt x="3230880" y="2654300"/>
                </a:cubicBezTo>
                <a:cubicBezTo>
                  <a:pt x="3261360" y="2710180"/>
                  <a:pt x="3309620" y="2725420"/>
                  <a:pt x="3322320" y="2776220"/>
                </a:cubicBezTo>
                <a:cubicBezTo>
                  <a:pt x="3335020" y="2827020"/>
                  <a:pt x="3294380" y="2913380"/>
                  <a:pt x="3307080" y="2959100"/>
                </a:cubicBezTo>
                <a:cubicBezTo>
                  <a:pt x="3319780" y="3004820"/>
                  <a:pt x="3380740" y="3017520"/>
                  <a:pt x="3398520" y="3050540"/>
                </a:cubicBezTo>
                <a:cubicBezTo>
                  <a:pt x="3416300" y="3083560"/>
                  <a:pt x="3406140" y="3126740"/>
                  <a:pt x="3413760" y="3157220"/>
                </a:cubicBezTo>
                <a:cubicBezTo>
                  <a:pt x="3421380" y="3187700"/>
                  <a:pt x="3423920" y="3210560"/>
                  <a:pt x="3444240" y="3233420"/>
                </a:cubicBezTo>
                <a:cubicBezTo>
                  <a:pt x="3464560" y="3256280"/>
                  <a:pt x="3497580" y="3286760"/>
                  <a:pt x="3535680" y="3294380"/>
                </a:cubicBezTo>
                <a:cubicBezTo>
                  <a:pt x="3573780" y="3302000"/>
                  <a:pt x="3652520" y="3251200"/>
                  <a:pt x="3672840" y="3279140"/>
                </a:cubicBezTo>
                <a:cubicBezTo>
                  <a:pt x="3693160" y="3307080"/>
                  <a:pt x="3675380" y="3416300"/>
                  <a:pt x="3657600" y="3462020"/>
                </a:cubicBezTo>
                <a:cubicBezTo>
                  <a:pt x="3639820" y="3507740"/>
                  <a:pt x="3578860" y="3512820"/>
                  <a:pt x="3566160" y="3553460"/>
                </a:cubicBezTo>
                <a:cubicBezTo>
                  <a:pt x="3553460" y="3594100"/>
                  <a:pt x="3581400" y="3665220"/>
                  <a:pt x="3581400" y="3705860"/>
                </a:cubicBezTo>
                <a:cubicBezTo>
                  <a:pt x="3581400" y="3746500"/>
                  <a:pt x="3576320" y="3746500"/>
                  <a:pt x="3566160" y="3797300"/>
                </a:cubicBezTo>
                <a:cubicBezTo>
                  <a:pt x="3556000" y="3848100"/>
                  <a:pt x="3578860" y="3939540"/>
                  <a:pt x="3520440" y="4010660"/>
                </a:cubicBezTo>
                <a:cubicBezTo>
                  <a:pt x="3462020" y="4081780"/>
                  <a:pt x="3434080" y="4145280"/>
                  <a:pt x="3215640" y="4224020"/>
                </a:cubicBezTo>
                <a:cubicBezTo>
                  <a:pt x="2997200" y="4302760"/>
                  <a:pt x="2418080" y="4442460"/>
                  <a:pt x="2209800" y="4483100"/>
                </a:cubicBezTo>
                <a:cubicBezTo>
                  <a:pt x="2001520" y="4523740"/>
                  <a:pt x="1729740" y="4437380"/>
                  <a:pt x="1965960" y="4467860"/>
                </a:cubicBezTo>
                <a:cubicBezTo>
                  <a:pt x="1803400" y="4076700"/>
                  <a:pt x="1407160" y="2522220"/>
                  <a:pt x="1234440" y="2136140"/>
                </a:cubicBezTo>
                <a:cubicBezTo>
                  <a:pt x="970887" y="1997805"/>
                  <a:pt x="993140" y="2214880"/>
                  <a:pt x="807720" y="2075180"/>
                </a:cubicBezTo>
                <a:cubicBezTo>
                  <a:pt x="622300" y="1935480"/>
                  <a:pt x="243840" y="1468120"/>
                  <a:pt x="121920" y="1297940"/>
                </a:cubicBezTo>
                <a:cubicBezTo>
                  <a:pt x="0" y="1127760"/>
                  <a:pt x="91440" y="1109980"/>
                  <a:pt x="76200" y="1054100"/>
                </a:cubicBezTo>
                <a:cubicBezTo>
                  <a:pt x="60960" y="998220"/>
                  <a:pt x="25400" y="982980"/>
                  <a:pt x="30480" y="962660"/>
                </a:cubicBezTo>
                <a:cubicBezTo>
                  <a:pt x="35560" y="942340"/>
                  <a:pt x="83820" y="957580"/>
                  <a:pt x="106680" y="932180"/>
                </a:cubicBezTo>
                <a:cubicBezTo>
                  <a:pt x="129540" y="906780"/>
                  <a:pt x="142240" y="845820"/>
                  <a:pt x="167640" y="810260"/>
                </a:cubicBezTo>
                <a:cubicBezTo>
                  <a:pt x="193040" y="774700"/>
                  <a:pt x="238760" y="726440"/>
                  <a:pt x="259080" y="718820"/>
                </a:cubicBezTo>
                <a:cubicBezTo>
                  <a:pt x="279400" y="711200"/>
                  <a:pt x="264160" y="764540"/>
                  <a:pt x="289560" y="764540"/>
                </a:cubicBezTo>
                <a:cubicBezTo>
                  <a:pt x="314960" y="764540"/>
                  <a:pt x="391160" y="756920"/>
                  <a:pt x="411480" y="718820"/>
                </a:cubicBezTo>
                <a:cubicBezTo>
                  <a:pt x="431800" y="680720"/>
                  <a:pt x="408940" y="591820"/>
                  <a:pt x="411480" y="535940"/>
                </a:cubicBezTo>
                <a:cubicBezTo>
                  <a:pt x="414020" y="480060"/>
                  <a:pt x="414020" y="434340"/>
                  <a:pt x="426720" y="383540"/>
                </a:cubicBezTo>
                <a:cubicBezTo>
                  <a:pt x="439420" y="332740"/>
                  <a:pt x="464820" y="289560"/>
                  <a:pt x="487680" y="231140"/>
                </a:cubicBezTo>
                <a:cubicBezTo>
                  <a:pt x="510540" y="172720"/>
                  <a:pt x="528320" y="66040"/>
                  <a:pt x="563880" y="33020"/>
                </a:cubicBezTo>
                <a:cubicBezTo>
                  <a:pt x="599440" y="0"/>
                  <a:pt x="480060" y="22860"/>
                  <a:pt x="701040" y="33020"/>
                </a:cubicBezTo>
                <a:close/>
              </a:path>
            </a:pathLst>
          </a:custGeom>
          <a:solidFill>
            <a:srgbClr val="FFFF00"/>
          </a:solidFill>
          <a:ln w="50800">
            <a:solidFill>
              <a:srgbClr val="DC690A"/>
            </a:solidFill>
          </a:ln>
          <a:effectLst>
            <a:outerShdw dist="50800" dir="2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5791200" y="5791199"/>
            <a:ext cx="818074" cy="867427"/>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5181" h="1788160">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841500" y="1600200"/>
                  <a:pt x="1871980" y="1651000"/>
                </a:cubicBezTo>
                <a:cubicBezTo>
                  <a:pt x="1902460" y="1701800"/>
                  <a:pt x="2075180" y="1673860"/>
                  <a:pt x="1887220" y="1696720"/>
                </a:cubicBezTo>
                <a:cubicBezTo>
                  <a:pt x="1699260" y="1719580"/>
                  <a:pt x="1080841" y="1601799"/>
                  <a:pt x="744220" y="1788160"/>
                </a:cubicBezTo>
                <a:cubicBezTo>
                  <a:pt x="546771" y="1421592"/>
                  <a:pt x="508000" y="1308100"/>
                  <a:pt x="424180" y="1193800"/>
                </a:cubicBezTo>
                <a:cubicBezTo>
                  <a:pt x="340360" y="1079500"/>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TextBox 20"/>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sp>
        <p:nvSpPr>
          <p:cNvPr id="22" name="Rounded Rectangle 21"/>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667000" y="5638800"/>
            <a:ext cx="609600" cy="685800"/>
          </a:xfrm>
          <a:prstGeom prst="rect">
            <a:avLst/>
          </a:prstGeom>
          <a:solidFill>
            <a:srgbClr val="F8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5715000" y="6592824"/>
            <a:ext cx="10668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1828800" y="2725228"/>
            <a:ext cx="4805556" cy="3618482"/>
            <a:chOff x="1828800" y="2725228"/>
            <a:chExt cx="4805556" cy="3618482"/>
          </a:xfrm>
        </p:grpSpPr>
        <p:sp>
          <p:nvSpPr>
            <p:cNvPr id="67" name="Rectangle 66"/>
            <p:cNvSpPr/>
            <p:nvPr/>
          </p:nvSpPr>
          <p:spPr>
            <a:xfrm>
              <a:off x="5334000" y="5943600"/>
              <a:ext cx="1300356" cy="400110"/>
            </a:xfrm>
            <a:prstGeom prst="rect">
              <a:avLst/>
            </a:prstGeom>
            <a:noFill/>
            <a:ln w="38100">
              <a:noFill/>
              <a:prstDash val="sysDot"/>
            </a:ln>
          </p:spPr>
          <p:txBody>
            <a:bodyPr wrap="none">
              <a:spAutoFit/>
            </a:bodyPr>
            <a:lstStyle/>
            <a:p>
              <a:pPr algn="ctr"/>
              <a:r>
                <a:rPr lang="en-US" sz="2000" b="1" dirty="0" smtClean="0"/>
                <a:t>SEMINOLE</a:t>
              </a:r>
              <a:endParaRPr lang="en-US" sz="2000" b="1" dirty="0"/>
            </a:p>
          </p:txBody>
        </p:sp>
        <p:sp>
          <p:nvSpPr>
            <p:cNvPr id="68" name="Rectangle 67"/>
            <p:cNvSpPr/>
            <p:nvPr/>
          </p:nvSpPr>
          <p:spPr>
            <a:xfrm rot="19665295">
              <a:off x="3823451" y="2725228"/>
              <a:ext cx="1190840" cy="400110"/>
            </a:xfrm>
            <a:prstGeom prst="rect">
              <a:avLst/>
            </a:prstGeom>
            <a:noFill/>
            <a:ln w="38100">
              <a:noFill/>
              <a:prstDash val="sysDot"/>
            </a:ln>
          </p:spPr>
          <p:txBody>
            <a:bodyPr wrap="none">
              <a:spAutoFit/>
            </a:bodyPr>
            <a:lstStyle/>
            <a:p>
              <a:pPr algn="ctr"/>
              <a:r>
                <a:rPr lang="en-US" sz="2000" b="1" dirty="0" smtClean="0"/>
                <a:t>Cherokee</a:t>
              </a:r>
              <a:endParaRPr lang="en-US" sz="2000" b="1" dirty="0"/>
            </a:p>
          </p:txBody>
        </p:sp>
        <p:sp>
          <p:nvSpPr>
            <p:cNvPr id="69" name="Rectangle 68"/>
            <p:cNvSpPr/>
            <p:nvPr/>
          </p:nvSpPr>
          <p:spPr>
            <a:xfrm>
              <a:off x="1828800" y="2895600"/>
              <a:ext cx="1293624" cy="400110"/>
            </a:xfrm>
            <a:prstGeom prst="rect">
              <a:avLst/>
            </a:prstGeom>
            <a:noFill/>
            <a:ln w="38100">
              <a:noFill/>
              <a:prstDash val="sysDot"/>
            </a:ln>
          </p:spPr>
          <p:txBody>
            <a:bodyPr wrap="none">
              <a:spAutoFit/>
            </a:bodyPr>
            <a:lstStyle/>
            <a:p>
              <a:pPr algn="ctr"/>
              <a:r>
                <a:rPr lang="en-US" sz="2000" b="1" dirty="0" smtClean="0"/>
                <a:t>Chickasaw</a:t>
              </a:r>
              <a:endParaRPr lang="en-US" sz="2000" b="1" dirty="0"/>
            </a:p>
          </p:txBody>
        </p:sp>
        <p:sp>
          <p:nvSpPr>
            <p:cNvPr id="70" name="Rectangle 69"/>
            <p:cNvSpPr/>
            <p:nvPr/>
          </p:nvSpPr>
          <p:spPr>
            <a:xfrm rot="1621159">
              <a:off x="1988515" y="3505786"/>
              <a:ext cx="1105111" cy="400110"/>
            </a:xfrm>
            <a:prstGeom prst="rect">
              <a:avLst/>
            </a:prstGeom>
            <a:noFill/>
            <a:ln w="38100">
              <a:noFill/>
              <a:prstDash val="sysDot"/>
            </a:ln>
          </p:spPr>
          <p:txBody>
            <a:bodyPr wrap="none">
              <a:spAutoFit/>
            </a:bodyPr>
            <a:lstStyle/>
            <a:p>
              <a:pPr algn="ctr"/>
              <a:r>
                <a:rPr lang="en-US" sz="2000" b="1" dirty="0" smtClean="0"/>
                <a:t>Choctaw</a:t>
              </a:r>
              <a:endParaRPr lang="en-US" sz="2000" b="1" dirty="0"/>
            </a:p>
          </p:txBody>
        </p:sp>
        <p:sp>
          <p:nvSpPr>
            <p:cNvPr id="71" name="Rectangle 70"/>
            <p:cNvSpPr/>
            <p:nvPr/>
          </p:nvSpPr>
          <p:spPr>
            <a:xfrm>
              <a:off x="3703274" y="3810000"/>
              <a:ext cx="792526" cy="400110"/>
            </a:xfrm>
            <a:prstGeom prst="rect">
              <a:avLst/>
            </a:prstGeom>
            <a:noFill/>
            <a:ln w="38100">
              <a:noFill/>
              <a:prstDash val="sysDot"/>
            </a:ln>
          </p:spPr>
          <p:txBody>
            <a:bodyPr wrap="none">
              <a:spAutoFit/>
            </a:bodyPr>
            <a:lstStyle/>
            <a:p>
              <a:pPr algn="ctr"/>
              <a:r>
                <a:rPr lang="en-US" sz="2000" b="1" dirty="0" smtClean="0"/>
                <a:t>Creek</a:t>
              </a:r>
              <a:endParaRPr lang="en-US" sz="2000" b="1" dirty="0"/>
            </a:p>
          </p:txBody>
        </p:sp>
      </p:grpSp>
      <p:sp>
        <p:nvSpPr>
          <p:cNvPr id="24" name="TextBox 23"/>
          <p:cNvSpPr txBox="1"/>
          <p:nvPr/>
        </p:nvSpPr>
        <p:spPr>
          <a:xfrm>
            <a:off x="914400" y="5638800"/>
            <a:ext cx="1752600" cy="707886"/>
          </a:xfrm>
          <a:prstGeom prst="rect">
            <a:avLst/>
          </a:prstGeom>
          <a:solidFill>
            <a:schemeClr val="tx1"/>
          </a:solidFill>
        </p:spPr>
        <p:txBody>
          <a:bodyPr wrap="square" rtlCol="0">
            <a:spAutoFit/>
          </a:bodyPr>
          <a:lstStyle/>
          <a:p>
            <a:pPr algn="ctr"/>
            <a:r>
              <a:rPr lang="en-US" sz="4000" b="1" dirty="0" smtClean="0">
                <a:solidFill>
                  <a:schemeClr val="bg1"/>
                </a:solidFill>
              </a:rPr>
              <a:t>1830</a:t>
            </a:r>
            <a:endParaRPr lang="en-US" sz="4000" b="1" dirty="0">
              <a:solidFill>
                <a:schemeClr val="bg1"/>
              </a:solidFill>
            </a:endParaRPr>
          </a:p>
        </p:txBody>
      </p:sp>
      <p:sp>
        <p:nvSpPr>
          <p:cNvPr id="73" name="TextBox 72"/>
          <p:cNvSpPr txBox="1"/>
          <p:nvPr/>
        </p:nvSpPr>
        <p:spPr>
          <a:xfrm>
            <a:off x="6172200" y="0"/>
            <a:ext cx="1600200" cy="707886"/>
          </a:xfrm>
          <a:prstGeom prst="rect">
            <a:avLst/>
          </a:prstGeom>
          <a:solidFill>
            <a:schemeClr val="tx1"/>
          </a:solidFill>
        </p:spPr>
        <p:txBody>
          <a:bodyPr wrap="square" rtlCol="0">
            <a:spAutoFit/>
          </a:bodyPr>
          <a:lstStyle/>
          <a:p>
            <a:pPr algn="ctr"/>
            <a:r>
              <a:rPr lang="en-US" sz="4000" b="1" dirty="0" smtClean="0">
                <a:solidFill>
                  <a:schemeClr val="bg1"/>
                </a:solidFill>
              </a:rPr>
              <a:t>1830</a:t>
            </a:r>
            <a:endParaRPr lang="en-US" sz="4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childTnLst>
                                </p:cTn>
                              </p:par>
                              <p:par>
                                <p:cTn id="8" presetID="10" presetClass="exit" presetSubtype="0" fill="hold" nodeType="withEffect">
                                  <p:stCondLst>
                                    <p:cond delay="0"/>
                                  </p:stCondLst>
                                  <p:childTnLst>
                                    <p:animEffect transition="out" filter="fade">
                                      <p:cBhvr>
                                        <p:cTn id="9" dur="1000"/>
                                        <p:tgtEl>
                                          <p:spTgt spid="26"/>
                                        </p:tgtEl>
                                      </p:cBhvr>
                                    </p:animEffect>
                                    <p:set>
                                      <p:cBhvr>
                                        <p:cTn id="10" dur="1" fill="hold">
                                          <p:stCondLst>
                                            <p:cond delay="999"/>
                                          </p:stCondLst>
                                        </p:cTn>
                                        <p:tgtEl>
                                          <p:spTgt spid="26"/>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1000"/>
                                        <p:tgtEl>
                                          <p:spTgt spid="5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1000"/>
                                        <p:tgtEl>
                                          <p:spTgt spid="55"/>
                                        </p:tgtEl>
                                      </p:cBhvr>
                                    </p:animEffect>
                                    <p:set>
                                      <p:cBhvr>
                                        <p:cTn id="26" dur="1" fill="hold">
                                          <p:stCondLst>
                                            <p:cond delay="999"/>
                                          </p:stCondLst>
                                        </p:cTn>
                                        <p:tgtEl>
                                          <p:spTgt spid="5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1000"/>
                                        <p:tgtEl>
                                          <p:spTgt spid="21"/>
                                        </p:tgtEl>
                                      </p:cBhvr>
                                    </p:animEffect>
                                    <p:set>
                                      <p:cBhvr>
                                        <p:cTn id="31" dur="1" fill="hold">
                                          <p:stCondLst>
                                            <p:cond delay="999"/>
                                          </p:stCondLst>
                                        </p:cTn>
                                        <p:tgtEl>
                                          <p:spTgt spid="21"/>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64" presetClass="path" presetSubtype="0" accel="50000" decel="50000" fill="hold" grpId="0" nodeType="withEffect">
                                  <p:stCondLst>
                                    <p:cond delay="0"/>
                                  </p:stCondLst>
                                  <p:childTnLst>
                                    <p:animMotion origin="layout" path="M -3.33333E-6 -2.59259E-6 L 0.5625 -0.81828 " pathEditMode="relative" rAng="0" ptsTypes="AA">
                                      <p:cBhvr>
                                        <p:cTn id="36" dur="1000" fill="hold"/>
                                        <p:tgtEl>
                                          <p:spTgt spid="24"/>
                                        </p:tgtEl>
                                        <p:attrNameLst>
                                          <p:attrName>ppt_x</p:attrName>
                                          <p:attrName>ppt_y</p:attrName>
                                        </p:attrNameLst>
                                      </p:cBhvr>
                                      <p:rCtr x="281" y="-409"/>
                                    </p:animMotion>
                                  </p:childTnLst>
                                </p:cTn>
                              </p:par>
                              <p:par>
                                <p:cTn id="37" presetID="10" presetClass="entr" presetSubtype="0" fill="hold" grpId="0" nodeType="withEffect">
                                  <p:stCondLst>
                                    <p:cond delay="500"/>
                                  </p:stCondLst>
                                  <p:childTnLst>
                                    <p:set>
                                      <p:cBhvr>
                                        <p:cTn id="38" dur="1" fill="hold">
                                          <p:stCondLst>
                                            <p:cond delay="0"/>
                                          </p:stCondLst>
                                        </p:cTn>
                                        <p:tgtEl>
                                          <p:spTgt spid="73"/>
                                        </p:tgtEl>
                                        <p:attrNameLst>
                                          <p:attrName>style.visibility</p:attrName>
                                        </p:attrNameLst>
                                      </p:cBhvr>
                                      <p:to>
                                        <p:strVal val="visible"/>
                                      </p:to>
                                    </p:set>
                                    <p:animEffect transition="in" filter="fade">
                                      <p:cBhvr>
                                        <p:cTn id="39" dur="1000"/>
                                        <p:tgtEl>
                                          <p:spTgt spid="73"/>
                                        </p:tgtEl>
                                      </p:cBhvr>
                                    </p:animEffect>
                                  </p:childTnLst>
                                </p:cTn>
                              </p:par>
                              <p:par>
                                <p:cTn id="40" presetID="10" presetClass="exit" presetSubtype="0" fill="hold" grpId="1" nodeType="withEffect">
                                  <p:stCondLst>
                                    <p:cond delay="500"/>
                                  </p:stCondLst>
                                  <p:childTnLst>
                                    <p:animEffect transition="out" filter="fade">
                                      <p:cBhvr>
                                        <p:cTn id="41" dur="1000"/>
                                        <p:tgtEl>
                                          <p:spTgt spid="24"/>
                                        </p:tgtEl>
                                      </p:cBhvr>
                                    </p:animEffect>
                                    <p:set>
                                      <p:cBhvr>
                                        <p:cTn id="42" dur="1" fill="hold">
                                          <p:stCondLst>
                                            <p:cond delay="9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4" grpId="1" animBg="1"/>
      <p:bldP spid="73"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Image result for trail of tears"/>
          <p:cNvPicPr>
            <a:picLocks noChangeAspect="1" noChangeArrowheads="1"/>
          </p:cNvPicPr>
          <p:nvPr/>
        </p:nvPicPr>
        <p:blipFill>
          <a:blip r:embed="rId2"/>
          <a:srcRect/>
          <a:stretch>
            <a:fillRect/>
          </a:stretch>
        </p:blipFill>
        <p:spPr bwMode="auto">
          <a:xfrm>
            <a:off x="-1" y="0"/>
            <a:ext cx="9144001" cy="6858001"/>
          </a:xfrm>
          <a:prstGeom prst="rect">
            <a:avLst/>
          </a:prstGeom>
          <a:noFill/>
        </p:spPr>
      </p:pic>
      <p:grpSp>
        <p:nvGrpSpPr>
          <p:cNvPr id="25" name="Group 24"/>
          <p:cNvGrpSpPr/>
          <p:nvPr/>
        </p:nvGrpSpPr>
        <p:grpSpPr>
          <a:xfrm>
            <a:off x="630452" y="1219200"/>
            <a:ext cx="7904315" cy="3513856"/>
            <a:chOff x="630452" y="1219200"/>
            <a:chExt cx="7904315" cy="3513856"/>
          </a:xfrm>
        </p:grpSpPr>
        <p:grpSp>
          <p:nvGrpSpPr>
            <p:cNvPr id="7" name="Group 40"/>
            <p:cNvGrpSpPr/>
            <p:nvPr/>
          </p:nvGrpSpPr>
          <p:grpSpPr>
            <a:xfrm>
              <a:off x="682092" y="1219200"/>
              <a:ext cx="7852675" cy="3513856"/>
              <a:chOff x="682092" y="1219200"/>
              <a:chExt cx="7852675" cy="3513856"/>
            </a:xfrm>
          </p:grpSpPr>
          <p:sp>
            <p:nvSpPr>
              <p:cNvPr id="56" name="TextBox 55"/>
              <p:cNvSpPr txBox="1"/>
              <p:nvPr/>
            </p:nvSpPr>
            <p:spPr>
              <a:xfrm>
                <a:off x="1143000" y="1316736"/>
                <a:ext cx="7391767" cy="3416320"/>
              </a:xfrm>
              <a:prstGeom prst="rect">
                <a:avLst/>
              </a:prstGeom>
              <a:noFill/>
            </p:spPr>
            <p:txBody>
              <a:bodyPr wrap="none" rtlCol="0">
                <a:spAutoFit/>
              </a:bodyPr>
              <a:lstStyle/>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The Five ‘Civilized’ Tribes</a:t>
                </a:r>
              </a:p>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Geology of the Homelands</a:t>
                </a:r>
              </a:p>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Early Contact with Europeans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‘Civilizing’ the Tribes?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Treaties and Land Cessions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Indian Removal Act</a:t>
                </a:r>
              </a:p>
            </p:txBody>
          </p:sp>
          <p:pic>
            <p:nvPicPr>
              <p:cNvPr id="28" name="Picture 1" descr="C:\Users\Sandra\AppData\Local\Microsoft\Windows\INetCache\IE\IDCOVWMG\117px-Bueno-verde[1].png"/>
              <p:cNvPicPr>
                <a:picLocks noChangeAspect="1" noChangeArrowheads="1"/>
              </p:cNvPicPr>
              <p:nvPr/>
            </p:nvPicPr>
            <p:blipFill>
              <a:blip r:embed="rId3"/>
              <a:srcRect/>
              <a:stretch>
                <a:fillRect/>
              </a:stretch>
            </p:blipFill>
            <p:spPr bwMode="auto">
              <a:xfrm>
                <a:off x="682093" y="1219200"/>
                <a:ext cx="668655" cy="685800"/>
              </a:xfrm>
              <a:prstGeom prst="rect">
                <a:avLst/>
              </a:prstGeom>
              <a:noFill/>
            </p:spPr>
          </p:pic>
          <p:pic>
            <p:nvPicPr>
              <p:cNvPr id="34" name="Picture 1" descr="C:\Users\Sandra\AppData\Local\Microsoft\Windows\INetCache\IE\IDCOVWMG\117px-Bueno-verde[1].png"/>
              <p:cNvPicPr>
                <a:picLocks noChangeAspect="1" noChangeArrowheads="1"/>
              </p:cNvPicPr>
              <p:nvPr/>
            </p:nvPicPr>
            <p:blipFill>
              <a:blip r:embed="rId3"/>
              <a:srcRect/>
              <a:stretch>
                <a:fillRect/>
              </a:stretch>
            </p:blipFill>
            <p:spPr bwMode="auto">
              <a:xfrm>
                <a:off x="682092" y="1752600"/>
                <a:ext cx="668655" cy="685800"/>
              </a:xfrm>
              <a:prstGeom prst="rect">
                <a:avLst/>
              </a:prstGeom>
              <a:noFill/>
            </p:spPr>
          </p:pic>
          <p:pic>
            <p:nvPicPr>
              <p:cNvPr id="38" name="Picture 1" descr="C:\Users\Sandra\AppData\Local\Microsoft\Windows\INetCache\IE\IDCOVWMG\117px-Bueno-verde[1].png"/>
              <p:cNvPicPr>
                <a:picLocks noChangeAspect="1" noChangeArrowheads="1"/>
              </p:cNvPicPr>
              <p:nvPr/>
            </p:nvPicPr>
            <p:blipFill>
              <a:blip r:embed="rId3"/>
              <a:srcRect/>
              <a:stretch>
                <a:fillRect/>
              </a:stretch>
            </p:blipFill>
            <p:spPr bwMode="auto">
              <a:xfrm>
                <a:off x="685800" y="2285894"/>
                <a:ext cx="664948" cy="681998"/>
              </a:xfrm>
              <a:prstGeom prst="rect">
                <a:avLst/>
              </a:prstGeom>
              <a:noFill/>
            </p:spPr>
          </p:pic>
        </p:grpSp>
        <p:pic>
          <p:nvPicPr>
            <p:cNvPr id="23" name="Picture 1" descr="C:\Users\Sandra\AppData\Local\Microsoft\Windows\INetCache\IE\IDCOVWMG\117px-Bueno-verde[1].png"/>
            <p:cNvPicPr>
              <a:picLocks noChangeAspect="1" noChangeArrowheads="1"/>
            </p:cNvPicPr>
            <p:nvPr/>
          </p:nvPicPr>
          <p:blipFill>
            <a:blip r:embed="rId3"/>
            <a:srcRect/>
            <a:stretch>
              <a:fillRect/>
            </a:stretch>
          </p:blipFill>
          <p:spPr bwMode="auto">
            <a:xfrm>
              <a:off x="630452" y="2823202"/>
              <a:ext cx="664948" cy="681998"/>
            </a:xfrm>
            <a:prstGeom prst="rect">
              <a:avLst/>
            </a:prstGeom>
            <a:noFill/>
          </p:spPr>
        </p:pic>
      </p:grpSp>
      <p:pic>
        <p:nvPicPr>
          <p:cNvPr id="2049" name="Picture 1" descr="C:\Users\Sandra\AppData\Local\Microsoft\Windows\INetCache\IE\IDCOVWMG\117px-Bueno-verde[1].png"/>
          <p:cNvPicPr>
            <a:picLocks noChangeAspect="1" noChangeArrowheads="1"/>
          </p:cNvPicPr>
          <p:nvPr/>
        </p:nvPicPr>
        <p:blipFill>
          <a:blip r:embed="rId3"/>
          <a:srcRect/>
          <a:stretch>
            <a:fillRect/>
          </a:stretch>
        </p:blipFill>
        <p:spPr bwMode="auto">
          <a:xfrm>
            <a:off x="533400" y="3429000"/>
            <a:ext cx="741148" cy="760152"/>
          </a:xfrm>
          <a:prstGeom prst="rect">
            <a:avLst/>
          </a:prstGeom>
          <a:noFill/>
        </p:spPr>
      </p:pic>
      <p:sp>
        <p:nvSpPr>
          <p:cNvPr id="57" name="TextBox 56"/>
          <p:cNvSpPr txBox="1"/>
          <p:nvPr/>
        </p:nvSpPr>
        <p:spPr>
          <a:xfrm>
            <a:off x="1414397" y="4038600"/>
            <a:ext cx="4681603" cy="646331"/>
          </a:xfrm>
          <a:prstGeom prst="rect">
            <a:avLst/>
          </a:prstGeom>
          <a:noFill/>
        </p:spPr>
        <p:txBody>
          <a:bodyPr wrap="none" rtlCol="0">
            <a:spAutoFit/>
          </a:bodyPr>
          <a:lstStyle/>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Indian Removal Act</a:t>
            </a:r>
          </a:p>
        </p:txBody>
      </p:sp>
      <p:sp>
        <p:nvSpPr>
          <p:cNvPr id="59" name="Oval 58"/>
          <p:cNvSpPr/>
          <p:nvPr/>
        </p:nvSpPr>
        <p:spPr>
          <a:xfrm>
            <a:off x="914400" y="4038600"/>
            <a:ext cx="5867400" cy="685800"/>
          </a:xfrm>
          <a:prstGeom prst="ellipse">
            <a:avLst/>
          </a:prstGeom>
          <a:noFill/>
          <a:ln w="50800">
            <a:solidFill>
              <a:srgbClr val="00B05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0" y="0"/>
            <a:ext cx="9144000" cy="707886"/>
          </a:xfrm>
          <a:prstGeom prst="rect">
            <a:avLst/>
          </a:prstGeom>
          <a:solidFill>
            <a:schemeClr val="tx1"/>
          </a:solidFill>
        </p:spPr>
        <p:txBody>
          <a:bodyPr wrap="square" rtlCol="0">
            <a:spAutoFit/>
          </a:bodyPr>
          <a:lstStyle/>
          <a:p>
            <a:r>
              <a:rPr lang="en-US" sz="4000" b="1" i="1" spc="100" dirty="0" smtClean="0">
                <a:solidFill>
                  <a:schemeClr val="bg1"/>
                </a:solidFill>
                <a:cs typeface="Arial" pitchFamily="34" charset="0"/>
              </a:rPr>
              <a:t>   	       Indian Removal Act</a:t>
            </a:r>
          </a:p>
        </p:txBody>
      </p:sp>
      <p:sp>
        <p:nvSpPr>
          <p:cNvPr id="30" name="TextBox 29"/>
          <p:cNvSpPr txBox="1"/>
          <p:nvPr/>
        </p:nvSpPr>
        <p:spPr>
          <a:xfrm>
            <a:off x="6172200" y="0"/>
            <a:ext cx="1600200" cy="707886"/>
          </a:xfrm>
          <a:prstGeom prst="rect">
            <a:avLst/>
          </a:prstGeom>
          <a:solidFill>
            <a:schemeClr val="tx1"/>
          </a:solidFill>
        </p:spPr>
        <p:txBody>
          <a:bodyPr wrap="square" rtlCol="0">
            <a:spAutoFit/>
          </a:bodyPr>
          <a:lstStyle/>
          <a:p>
            <a:pPr algn="ctr"/>
            <a:r>
              <a:rPr lang="en-US" sz="4000" b="1" dirty="0" smtClean="0">
                <a:solidFill>
                  <a:schemeClr val="bg1"/>
                </a:solidFill>
              </a:rPr>
              <a:t>1830</a:t>
            </a:r>
            <a:endParaRPr lang="en-US" sz="4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49"/>
                                        </p:tgtEl>
                                        <p:attrNameLst>
                                          <p:attrName>style.visibility</p:attrName>
                                        </p:attrNameLst>
                                      </p:cBhvr>
                                      <p:to>
                                        <p:strVal val="visible"/>
                                      </p:to>
                                    </p:set>
                                    <p:animEffect transition="in" filter="wipe(down)">
                                      <p:cBhvr>
                                        <p:cTn id="12" dur="1000"/>
                                        <p:tgtEl>
                                          <p:spTgt spid="2049"/>
                                        </p:tgtEl>
                                      </p:cBhvr>
                                    </p:animEffect>
                                  </p:childTnLst>
                                </p:cTn>
                              </p:par>
                              <p:par>
                                <p:cTn id="13" presetID="22" presetClass="entr" presetSubtype="8" fill="hold" grpId="0" nodeType="withEffect">
                                  <p:stCondLst>
                                    <p:cond delay="1000"/>
                                  </p:stCondLst>
                                  <p:childTnLst>
                                    <p:set>
                                      <p:cBhvr>
                                        <p:cTn id="14" dur="1" fill="hold">
                                          <p:stCondLst>
                                            <p:cond delay="0"/>
                                          </p:stCondLst>
                                        </p:cTn>
                                        <p:tgtEl>
                                          <p:spTgt spid="59"/>
                                        </p:tgtEl>
                                        <p:attrNameLst>
                                          <p:attrName>style.visibility</p:attrName>
                                        </p:attrNameLst>
                                      </p:cBhvr>
                                      <p:to>
                                        <p:strVal val="visible"/>
                                      </p:to>
                                    </p:set>
                                    <p:animEffect transition="in" filter="wipe(left)">
                                      <p:cBhvr>
                                        <p:cTn id="15" dur="1000"/>
                                        <p:tgtEl>
                                          <p:spTgt spid="5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fade">
                                      <p:cBhvr>
                                        <p:cTn id="20" dur="1000"/>
                                        <p:tgtEl>
                                          <p:spTgt spid="57"/>
                                        </p:tgtEl>
                                      </p:cBhvr>
                                    </p:animEffect>
                                  </p:childTnLst>
                                </p:cTn>
                              </p:par>
                              <p:par>
                                <p:cTn id="21" presetID="64" presetClass="path" presetSubtype="0" accel="50000" decel="50000" fill="hold" grpId="1" nodeType="withEffect">
                                  <p:stCondLst>
                                    <p:cond delay="0"/>
                                  </p:stCondLst>
                                  <p:childTnLst>
                                    <p:animMotion origin="layout" path="M -2.77778E-7 3.7037E-7 L -0.00226 -0.56921 " pathEditMode="relative" rAng="0" ptsTypes="AA">
                                      <p:cBhvr>
                                        <p:cTn id="22" dur="1000" fill="hold"/>
                                        <p:tgtEl>
                                          <p:spTgt spid="57"/>
                                        </p:tgtEl>
                                        <p:attrNameLst>
                                          <p:attrName>ppt_x</p:attrName>
                                          <p:attrName>ppt_y</p:attrName>
                                        </p:attrNameLst>
                                      </p:cBhvr>
                                      <p:rCtr x="-1" y="-285"/>
                                    </p:animMotion>
                                  </p:childTnLst>
                                </p:cTn>
                              </p:par>
                              <p:par>
                                <p:cTn id="23" presetID="10" presetClass="exit" presetSubtype="0" fill="hold" nodeType="withEffect">
                                  <p:stCondLst>
                                    <p:cond delay="0"/>
                                  </p:stCondLst>
                                  <p:childTnLst>
                                    <p:animEffect transition="out" filter="fade">
                                      <p:cBhvr>
                                        <p:cTn id="24" dur="1000"/>
                                        <p:tgtEl>
                                          <p:spTgt spid="2049"/>
                                        </p:tgtEl>
                                      </p:cBhvr>
                                    </p:animEffect>
                                    <p:set>
                                      <p:cBhvr>
                                        <p:cTn id="25" dur="1" fill="hold">
                                          <p:stCondLst>
                                            <p:cond delay="999"/>
                                          </p:stCondLst>
                                        </p:cTn>
                                        <p:tgtEl>
                                          <p:spTgt spid="2049"/>
                                        </p:tgtEl>
                                        <p:attrNameLst>
                                          <p:attrName>style.visibility</p:attrName>
                                        </p:attrNameLst>
                                      </p:cBhvr>
                                      <p:to>
                                        <p:strVal val="hidden"/>
                                      </p:to>
                                    </p:set>
                                  </p:childTnLst>
                                </p:cTn>
                              </p:par>
                              <p:par>
                                <p:cTn id="26" presetID="10" presetClass="exit" presetSubtype="0" fill="hold" grpId="1" nodeType="withEffect">
                                  <p:stCondLst>
                                    <p:cond delay="500"/>
                                  </p:stCondLst>
                                  <p:childTnLst>
                                    <p:animEffect transition="out" filter="fade">
                                      <p:cBhvr>
                                        <p:cTn id="27" dur="1000"/>
                                        <p:tgtEl>
                                          <p:spTgt spid="59"/>
                                        </p:tgtEl>
                                      </p:cBhvr>
                                    </p:animEffect>
                                    <p:set>
                                      <p:cBhvr>
                                        <p:cTn id="28" dur="1" fill="hold">
                                          <p:stCondLst>
                                            <p:cond delay="999"/>
                                          </p:stCondLst>
                                        </p:cTn>
                                        <p:tgtEl>
                                          <p:spTgt spid="59"/>
                                        </p:tgtEl>
                                        <p:attrNameLst>
                                          <p:attrName>style.visibility</p:attrName>
                                        </p:attrNameLst>
                                      </p:cBhvr>
                                      <p:to>
                                        <p:strVal val="hidden"/>
                                      </p:to>
                                    </p:set>
                                  </p:childTnLst>
                                </p:cTn>
                              </p:par>
                              <p:par>
                                <p:cTn id="29" presetID="10" presetClass="exit" presetSubtype="0" fill="hold" grpId="2" nodeType="withEffect">
                                  <p:stCondLst>
                                    <p:cond delay="500"/>
                                  </p:stCondLst>
                                  <p:childTnLst>
                                    <p:animEffect transition="out" filter="fade">
                                      <p:cBhvr>
                                        <p:cTn id="30" dur="1000"/>
                                        <p:tgtEl>
                                          <p:spTgt spid="57"/>
                                        </p:tgtEl>
                                      </p:cBhvr>
                                    </p:animEffect>
                                    <p:set>
                                      <p:cBhvr>
                                        <p:cTn id="31" dur="1" fill="hold">
                                          <p:stCondLst>
                                            <p:cond delay="999"/>
                                          </p:stCondLst>
                                        </p:cTn>
                                        <p:tgtEl>
                                          <p:spTgt spid="57"/>
                                        </p:tgtEl>
                                        <p:attrNameLst>
                                          <p:attrName>style.visibility</p:attrName>
                                        </p:attrNameLst>
                                      </p:cBhvr>
                                      <p:to>
                                        <p:strVal val="hidden"/>
                                      </p:to>
                                    </p:set>
                                  </p:childTnLst>
                                </p:cTn>
                              </p:par>
                              <p:par>
                                <p:cTn id="32" presetID="10" presetClass="entr" presetSubtype="0" fill="hold" grpId="0" nodeType="withEffect">
                                  <p:stCondLst>
                                    <p:cond delay="50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childTnLst>
                                </p:cTn>
                              </p:par>
                              <p:par>
                                <p:cTn id="35" presetID="10" presetClass="exit" presetSubtype="0" fill="hold" nodeType="withEffect">
                                  <p:stCondLst>
                                    <p:cond delay="500"/>
                                  </p:stCondLst>
                                  <p:childTnLst>
                                    <p:animEffect transition="out" filter="fade">
                                      <p:cBhvr>
                                        <p:cTn id="36" dur="1000"/>
                                        <p:tgtEl>
                                          <p:spTgt spid="25"/>
                                        </p:tgtEl>
                                      </p:cBhvr>
                                    </p:animEffect>
                                    <p:set>
                                      <p:cBhvr>
                                        <p:cTn id="37" dur="1" fill="hold">
                                          <p:stCondLst>
                                            <p:cond delay="999"/>
                                          </p:stCondLst>
                                        </p:cTn>
                                        <p:tgtEl>
                                          <p:spTgt spid="25"/>
                                        </p:tgtEl>
                                        <p:attrNameLst>
                                          <p:attrName>style.visibility</p:attrName>
                                        </p:attrNameLst>
                                      </p:cBhvr>
                                      <p:to>
                                        <p:strVal val="hidden"/>
                                      </p:to>
                                    </p:set>
                                  </p:childTnLst>
                                </p:cTn>
                              </p:par>
                              <p:par>
                                <p:cTn id="38" presetID="10" presetClass="entr" presetSubtype="0" fill="hold" nodeType="withEffect">
                                  <p:stCondLst>
                                    <p:cond delay="50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7" grpId="1"/>
      <p:bldP spid="57" grpId="2"/>
      <p:bldP spid="59" grpId="0" animBg="1"/>
      <p:bldP spid="59" grpId="1" animBg="1"/>
      <p:bldP spid="26"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trail of tears"/>
          <p:cNvPicPr>
            <a:picLocks noChangeAspect="1" noChangeArrowheads="1"/>
          </p:cNvPicPr>
          <p:nvPr/>
        </p:nvPicPr>
        <p:blipFill>
          <a:blip r:embed="rId2"/>
          <a:srcRect/>
          <a:stretch>
            <a:fillRect/>
          </a:stretch>
        </p:blipFill>
        <p:spPr bwMode="auto">
          <a:xfrm>
            <a:off x="-1" y="0"/>
            <a:ext cx="9144001" cy="6858001"/>
          </a:xfrm>
          <a:prstGeom prst="rect">
            <a:avLst/>
          </a:prstGeom>
          <a:noFill/>
        </p:spPr>
      </p:pic>
      <p:sp>
        <p:nvSpPr>
          <p:cNvPr id="7" name="Rectangle 6"/>
          <p:cNvSpPr/>
          <p:nvPr/>
        </p:nvSpPr>
        <p:spPr>
          <a:xfrm>
            <a:off x="0" y="0"/>
            <a:ext cx="9144000" cy="6858000"/>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0" y="0"/>
            <a:ext cx="9144000" cy="707886"/>
          </a:xfrm>
          <a:prstGeom prst="rect">
            <a:avLst/>
          </a:prstGeom>
          <a:solidFill>
            <a:schemeClr val="tx1"/>
          </a:solidFill>
        </p:spPr>
        <p:txBody>
          <a:bodyPr wrap="square" rtlCol="0">
            <a:spAutoFit/>
          </a:bodyPr>
          <a:lstStyle/>
          <a:p>
            <a:r>
              <a:rPr lang="en-US" sz="4000" b="1" i="1" spc="100" dirty="0" smtClean="0">
                <a:solidFill>
                  <a:schemeClr val="bg1"/>
                </a:solidFill>
                <a:cs typeface="Arial" pitchFamily="34" charset="0"/>
              </a:rPr>
              <a:t>   	       Indian Removal Act</a:t>
            </a:r>
          </a:p>
        </p:txBody>
      </p:sp>
      <p:sp>
        <p:nvSpPr>
          <p:cNvPr id="6" name="TextBox 5"/>
          <p:cNvSpPr txBox="1"/>
          <p:nvPr/>
        </p:nvSpPr>
        <p:spPr>
          <a:xfrm>
            <a:off x="6172200" y="0"/>
            <a:ext cx="1600200" cy="707886"/>
          </a:xfrm>
          <a:prstGeom prst="rect">
            <a:avLst/>
          </a:prstGeom>
          <a:solidFill>
            <a:schemeClr val="tx1"/>
          </a:solidFill>
        </p:spPr>
        <p:txBody>
          <a:bodyPr wrap="square" rtlCol="0">
            <a:spAutoFit/>
          </a:bodyPr>
          <a:lstStyle/>
          <a:p>
            <a:pPr algn="ctr"/>
            <a:r>
              <a:rPr lang="en-US" sz="4000" b="1" dirty="0" smtClean="0">
                <a:solidFill>
                  <a:schemeClr val="bg1"/>
                </a:solidFill>
              </a:rPr>
              <a:t>1830</a:t>
            </a:r>
            <a:endParaRPr lang="en-US" sz="4000" b="1" dirty="0">
              <a:solidFill>
                <a:schemeClr val="bg1"/>
              </a:solidFill>
            </a:endParaRPr>
          </a:p>
        </p:txBody>
      </p:sp>
      <p:sp>
        <p:nvSpPr>
          <p:cNvPr id="8" name="TextBox 7"/>
          <p:cNvSpPr txBox="1"/>
          <p:nvPr/>
        </p:nvSpPr>
        <p:spPr>
          <a:xfrm>
            <a:off x="0" y="762000"/>
            <a:ext cx="9144000" cy="5262979"/>
          </a:xfrm>
          <a:prstGeom prst="rect">
            <a:avLst/>
          </a:prstGeom>
          <a:noFill/>
        </p:spPr>
        <p:txBody>
          <a:bodyPr wrap="square" rtlCol="0">
            <a:spAutoFit/>
          </a:bodyPr>
          <a:lstStyle/>
          <a:p>
            <a:r>
              <a:rPr lang="en-US" sz="4000" b="1" dirty="0" smtClean="0">
                <a:solidFill>
                  <a:schemeClr val="bg1"/>
                </a:solidFill>
                <a:latin typeface="Tempus Sans ITC" pitchFamily="82" charset="0"/>
              </a:rPr>
              <a:t>Congressional Record -- May 28, 1830 </a:t>
            </a:r>
          </a:p>
          <a:p>
            <a:endParaRPr lang="en-US" sz="2000" b="1" dirty="0" smtClean="0">
              <a:solidFill>
                <a:schemeClr val="bg1"/>
              </a:solidFill>
              <a:latin typeface="Tempus Sans ITC" pitchFamily="82" charset="0"/>
            </a:endParaRPr>
          </a:p>
          <a:p>
            <a:r>
              <a:rPr lang="en-US" sz="3200" b="1" dirty="0" smtClean="0">
                <a:solidFill>
                  <a:schemeClr val="bg1"/>
                </a:solidFill>
                <a:latin typeface="Tempus Sans ITC" pitchFamily="82" charset="0"/>
                <a:cs typeface="Arial" pitchFamily="34" charset="0"/>
              </a:rPr>
              <a:t>		“Be it enacted by the Senate and </a:t>
            </a:r>
          </a:p>
          <a:p>
            <a:r>
              <a:rPr lang="en-US" sz="3200" b="1" dirty="0" smtClean="0">
                <a:solidFill>
                  <a:schemeClr val="bg1"/>
                </a:solidFill>
                <a:latin typeface="Tempus Sans ITC" pitchFamily="82" charset="0"/>
                <a:cs typeface="Arial" pitchFamily="34" charset="0"/>
              </a:rPr>
              <a:t>		House of Representatives </a:t>
            </a:r>
          </a:p>
          <a:p>
            <a:r>
              <a:rPr lang="en-US" sz="3200" b="1" dirty="0" smtClean="0">
                <a:solidFill>
                  <a:schemeClr val="bg1"/>
                </a:solidFill>
                <a:latin typeface="Tempus Sans ITC" pitchFamily="82" charset="0"/>
                <a:cs typeface="Arial" pitchFamily="34" charset="0"/>
              </a:rPr>
              <a:t>		of the United States of America, </a:t>
            </a:r>
          </a:p>
          <a:p>
            <a:r>
              <a:rPr lang="en-US" sz="3200" b="1" dirty="0" smtClean="0">
                <a:solidFill>
                  <a:schemeClr val="bg1"/>
                </a:solidFill>
                <a:latin typeface="Tempus Sans ITC" pitchFamily="82" charset="0"/>
                <a:cs typeface="Arial" pitchFamily="34" charset="0"/>
              </a:rPr>
              <a:t>		in Congress assembled . . . “</a:t>
            </a:r>
          </a:p>
          <a:p>
            <a:endParaRPr lang="en-US" sz="2000" b="1" dirty="0" smtClean="0">
              <a:solidFill>
                <a:schemeClr val="bg1"/>
              </a:solidFill>
              <a:latin typeface="Tempus Sans ITC" pitchFamily="82" charset="0"/>
              <a:cs typeface="Arial" pitchFamily="34" charset="0"/>
            </a:endParaRPr>
          </a:p>
          <a:p>
            <a:pPr algn="ctr"/>
            <a:r>
              <a:rPr lang="en-US" sz="3200" b="1" dirty="0" smtClean="0">
                <a:solidFill>
                  <a:schemeClr val="bg1"/>
                </a:solidFill>
                <a:latin typeface="Tempus Sans ITC" pitchFamily="82" charset="0"/>
              </a:rPr>
              <a:t>“An act to provide for the exchange of lands </a:t>
            </a:r>
          </a:p>
          <a:p>
            <a:pPr algn="ctr"/>
            <a:r>
              <a:rPr lang="en-US" sz="3200" b="1" dirty="0" smtClean="0">
                <a:solidFill>
                  <a:schemeClr val="bg1"/>
                </a:solidFill>
                <a:latin typeface="Tempus Sans ITC" pitchFamily="82" charset="0"/>
              </a:rPr>
              <a:t>with the Indians residing in</a:t>
            </a:r>
          </a:p>
          <a:p>
            <a:pPr algn="ctr"/>
            <a:r>
              <a:rPr lang="en-US" sz="3200" b="1" dirty="0" smtClean="0">
                <a:solidFill>
                  <a:schemeClr val="bg1"/>
                </a:solidFill>
                <a:latin typeface="Tempus Sans ITC" pitchFamily="82" charset="0"/>
              </a:rPr>
              <a:t> any of the states or territories, </a:t>
            </a:r>
          </a:p>
          <a:p>
            <a:pPr algn="ctr"/>
            <a:r>
              <a:rPr lang="en-US" sz="3200" b="1" dirty="0" smtClean="0">
                <a:solidFill>
                  <a:schemeClr val="bg1"/>
                </a:solidFill>
                <a:latin typeface="Tempus Sans ITC" pitchFamily="82" charset="0"/>
              </a:rPr>
              <a:t>and for their removal west of the river Mississippi.”</a:t>
            </a:r>
            <a:endParaRPr lang="en-US" sz="3200" b="1" dirty="0">
              <a:solidFill>
                <a:schemeClr val="bg1"/>
              </a:solidFill>
              <a:latin typeface="Tempus Sans ITC" pitchFamily="82" charset="0"/>
            </a:endParaRPr>
          </a:p>
        </p:txBody>
      </p:sp>
      <p:sp>
        <p:nvSpPr>
          <p:cNvPr id="9" name="Rounded Rectangle 8"/>
          <p:cNvSpPr/>
          <p:nvPr/>
        </p:nvSpPr>
        <p:spPr>
          <a:xfrm>
            <a:off x="914400" y="5334000"/>
            <a:ext cx="3048000" cy="609600"/>
          </a:xfrm>
          <a:prstGeom prst="roundRect">
            <a:avLst/>
          </a:prstGeom>
          <a:noFill/>
          <a:ln w="508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left)">
                                      <p:cBhvr>
                                        <p:cTn id="10" dur="20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wipe(left)">
                                      <p:cBhvr>
                                        <p:cTn id="15" dur="2000"/>
                                        <p:tgtEl>
                                          <p:spTgt spid="8">
                                            <p:txEl>
                                              <p:pRg st="2" end="2"/>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wipe(left)">
                                      <p:cBhvr>
                                        <p:cTn id="19" dur="2000"/>
                                        <p:tgtEl>
                                          <p:spTgt spid="8">
                                            <p:txEl>
                                              <p:pRg st="3" end="3"/>
                                            </p:txEl>
                                          </p:spTgt>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wipe(left)">
                                      <p:cBhvr>
                                        <p:cTn id="23" dur="2000"/>
                                        <p:tgtEl>
                                          <p:spTgt spid="8">
                                            <p:txEl>
                                              <p:pRg st="4" end="4"/>
                                            </p:txEl>
                                          </p:spTgt>
                                        </p:tgtEl>
                                      </p:cBhvr>
                                    </p:animEffect>
                                  </p:childTnLst>
                                </p:cTn>
                              </p:par>
                            </p:childTnLst>
                          </p:cTn>
                        </p:par>
                        <p:par>
                          <p:cTn id="24" fill="hold">
                            <p:stCondLst>
                              <p:cond delay="6000"/>
                            </p:stCondLst>
                            <p:childTnLst>
                              <p:par>
                                <p:cTn id="25" presetID="22" presetClass="entr" presetSubtype="8" fill="hold" nodeType="after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wipe(left)">
                                      <p:cBhvr>
                                        <p:cTn id="27" dur="20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pRg st="7" end="7"/>
                                            </p:txEl>
                                          </p:spTgt>
                                        </p:tgtEl>
                                        <p:attrNameLst>
                                          <p:attrName>style.visibility</p:attrName>
                                        </p:attrNameLst>
                                      </p:cBhvr>
                                      <p:to>
                                        <p:strVal val="visible"/>
                                      </p:to>
                                    </p:set>
                                    <p:animEffect transition="in" filter="wipe(left)">
                                      <p:cBhvr>
                                        <p:cTn id="32" dur="2000"/>
                                        <p:tgtEl>
                                          <p:spTgt spid="8">
                                            <p:txEl>
                                              <p:pRg st="7" end="7"/>
                                            </p:txEl>
                                          </p:spTgt>
                                        </p:tgtEl>
                                      </p:cBhvr>
                                    </p:animEffect>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8">
                                            <p:txEl>
                                              <p:pRg st="8" end="8"/>
                                            </p:txEl>
                                          </p:spTgt>
                                        </p:tgtEl>
                                        <p:attrNameLst>
                                          <p:attrName>style.visibility</p:attrName>
                                        </p:attrNameLst>
                                      </p:cBhvr>
                                      <p:to>
                                        <p:strVal val="visible"/>
                                      </p:to>
                                    </p:set>
                                    <p:animEffect transition="in" filter="wipe(left)">
                                      <p:cBhvr>
                                        <p:cTn id="36" dur="2000"/>
                                        <p:tgtEl>
                                          <p:spTgt spid="8">
                                            <p:txEl>
                                              <p:pRg st="8" end="8"/>
                                            </p:txEl>
                                          </p:spTgt>
                                        </p:tgtEl>
                                      </p:cBhvr>
                                    </p:animEffect>
                                  </p:childTnLst>
                                </p:cTn>
                              </p:par>
                            </p:childTnLst>
                          </p:cTn>
                        </p:par>
                        <p:par>
                          <p:cTn id="37" fill="hold">
                            <p:stCondLst>
                              <p:cond delay="4000"/>
                            </p:stCondLst>
                            <p:childTnLst>
                              <p:par>
                                <p:cTn id="38" presetID="22" presetClass="entr" presetSubtype="8" fill="hold" nodeType="afterEffect">
                                  <p:stCondLst>
                                    <p:cond delay="0"/>
                                  </p:stCondLst>
                                  <p:childTnLst>
                                    <p:set>
                                      <p:cBhvr>
                                        <p:cTn id="39" dur="1" fill="hold">
                                          <p:stCondLst>
                                            <p:cond delay="0"/>
                                          </p:stCondLst>
                                        </p:cTn>
                                        <p:tgtEl>
                                          <p:spTgt spid="8">
                                            <p:txEl>
                                              <p:pRg st="9" end="9"/>
                                            </p:txEl>
                                          </p:spTgt>
                                        </p:tgtEl>
                                        <p:attrNameLst>
                                          <p:attrName>style.visibility</p:attrName>
                                        </p:attrNameLst>
                                      </p:cBhvr>
                                      <p:to>
                                        <p:strVal val="visible"/>
                                      </p:to>
                                    </p:set>
                                    <p:animEffect transition="in" filter="wipe(left)">
                                      <p:cBhvr>
                                        <p:cTn id="40" dur="2000"/>
                                        <p:tgtEl>
                                          <p:spTgt spid="8">
                                            <p:txEl>
                                              <p:pRg st="9" end="9"/>
                                            </p:txEl>
                                          </p:spTgt>
                                        </p:tgtEl>
                                      </p:cBhvr>
                                    </p:animEffect>
                                  </p:childTnLst>
                                </p:cTn>
                              </p:par>
                            </p:childTnLst>
                          </p:cTn>
                        </p:par>
                        <p:par>
                          <p:cTn id="41" fill="hold">
                            <p:stCondLst>
                              <p:cond delay="6000"/>
                            </p:stCondLst>
                            <p:childTnLst>
                              <p:par>
                                <p:cTn id="42" presetID="22" presetClass="entr" presetSubtype="8" fill="hold" nodeType="afterEffect">
                                  <p:stCondLst>
                                    <p:cond delay="0"/>
                                  </p:stCondLst>
                                  <p:childTnLst>
                                    <p:set>
                                      <p:cBhvr>
                                        <p:cTn id="43" dur="1" fill="hold">
                                          <p:stCondLst>
                                            <p:cond delay="0"/>
                                          </p:stCondLst>
                                        </p:cTn>
                                        <p:tgtEl>
                                          <p:spTgt spid="8">
                                            <p:txEl>
                                              <p:pRg st="10" end="10"/>
                                            </p:txEl>
                                          </p:spTgt>
                                        </p:tgtEl>
                                        <p:attrNameLst>
                                          <p:attrName>style.visibility</p:attrName>
                                        </p:attrNameLst>
                                      </p:cBhvr>
                                      <p:to>
                                        <p:strVal val="visible"/>
                                      </p:to>
                                    </p:set>
                                    <p:animEffect transition="in" filter="wipe(left)">
                                      <p:cBhvr>
                                        <p:cTn id="44" dur="2000"/>
                                        <p:tgtEl>
                                          <p:spTgt spid="8">
                                            <p:txEl>
                                              <p:pRg st="10" end="1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Effect transition="in" filter="fade">
                                      <p:cBhvr>
                                        <p:cTn id="5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trail of tears"/>
          <p:cNvPicPr>
            <a:picLocks noChangeAspect="1" noChangeArrowheads="1"/>
          </p:cNvPicPr>
          <p:nvPr/>
        </p:nvPicPr>
        <p:blipFill>
          <a:blip r:embed="rId2"/>
          <a:srcRect/>
          <a:stretch>
            <a:fillRect/>
          </a:stretch>
        </p:blipFill>
        <p:spPr bwMode="auto">
          <a:xfrm>
            <a:off x="-1" y="0"/>
            <a:ext cx="9144001" cy="6858001"/>
          </a:xfrm>
          <a:prstGeom prst="rect">
            <a:avLst/>
          </a:prstGeom>
          <a:noFill/>
        </p:spPr>
      </p:pic>
      <p:sp>
        <p:nvSpPr>
          <p:cNvPr id="7" name="Rectangle 6"/>
          <p:cNvSpPr/>
          <p:nvPr/>
        </p:nvSpPr>
        <p:spPr>
          <a:xfrm>
            <a:off x="0" y="0"/>
            <a:ext cx="9144000" cy="6858000"/>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0" y="762000"/>
            <a:ext cx="9144000" cy="5262979"/>
          </a:xfrm>
          <a:prstGeom prst="rect">
            <a:avLst/>
          </a:prstGeom>
          <a:noFill/>
        </p:spPr>
        <p:txBody>
          <a:bodyPr wrap="square" rtlCol="0">
            <a:spAutoFit/>
          </a:bodyPr>
          <a:lstStyle/>
          <a:p>
            <a:r>
              <a:rPr lang="en-US" sz="4000" b="1" dirty="0" smtClean="0">
                <a:solidFill>
                  <a:schemeClr val="bg1"/>
                </a:solidFill>
                <a:latin typeface="Tempus Sans ITC" pitchFamily="82" charset="0"/>
              </a:rPr>
              <a:t>Congressional Record -- May 28, 1830 </a:t>
            </a:r>
          </a:p>
          <a:p>
            <a:endParaRPr lang="en-US" sz="2000" b="1" dirty="0" smtClean="0">
              <a:solidFill>
                <a:schemeClr val="bg1"/>
              </a:solidFill>
              <a:latin typeface="Tempus Sans ITC" pitchFamily="82" charset="0"/>
            </a:endParaRPr>
          </a:p>
          <a:p>
            <a:r>
              <a:rPr lang="en-US" sz="3200" b="1" dirty="0" smtClean="0">
                <a:solidFill>
                  <a:schemeClr val="bg1"/>
                </a:solidFill>
                <a:latin typeface="Tempus Sans ITC" pitchFamily="82" charset="0"/>
                <a:cs typeface="Arial" pitchFamily="34" charset="0"/>
              </a:rPr>
              <a:t>		“Be it enacted by the Senate and </a:t>
            </a:r>
          </a:p>
          <a:p>
            <a:r>
              <a:rPr lang="en-US" sz="3200" b="1" dirty="0" smtClean="0">
                <a:solidFill>
                  <a:schemeClr val="bg1"/>
                </a:solidFill>
                <a:latin typeface="Tempus Sans ITC" pitchFamily="82" charset="0"/>
                <a:cs typeface="Arial" pitchFamily="34" charset="0"/>
              </a:rPr>
              <a:t>		House of Representatives </a:t>
            </a:r>
          </a:p>
          <a:p>
            <a:r>
              <a:rPr lang="en-US" sz="3200" b="1" dirty="0" smtClean="0">
                <a:solidFill>
                  <a:schemeClr val="bg1"/>
                </a:solidFill>
                <a:latin typeface="Tempus Sans ITC" pitchFamily="82" charset="0"/>
                <a:cs typeface="Arial" pitchFamily="34" charset="0"/>
              </a:rPr>
              <a:t>		of the United States of America, </a:t>
            </a:r>
          </a:p>
          <a:p>
            <a:r>
              <a:rPr lang="en-US" sz="3200" b="1" dirty="0" smtClean="0">
                <a:solidFill>
                  <a:schemeClr val="bg1"/>
                </a:solidFill>
                <a:latin typeface="Tempus Sans ITC" pitchFamily="82" charset="0"/>
                <a:cs typeface="Arial" pitchFamily="34" charset="0"/>
              </a:rPr>
              <a:t>		in Congress assembled . . . “</a:t>
            </a:r>
          </a:p>
          <a:p>
            <a:endParaRPr lang="en-US" sz="2000" b="1" dirty="0" smtClean="0">
              <a:solidFill>
                <a:schemeClr val="bg1"/>
              </a:solidFill>
              <a:latin typeface="Tempus Sans ITC" pitchFamily="82" charset="0"/>
              <a:cs typeface="Arial" pitchFamily="34" charset="0"/>
            </a:endParaRPr>
          </a:p>
          <a:p>
            <a:pPr algn="ctr"/>
            <a:r>
              <a:rPr lang="en-US" sz="3200" b="1" dirty="0" smtClean="0">
                <a:solidFill>
                  <a:schemeClr val="bg1"/>
                </a:solidFill>
                <a:latin typeface="Tempus Sans ITC" pitchFamily="82" charset="0"/>
              </a:rPr>
              <a:t>“An act to provide for the exchange of lands </a:t>
            </a:r>
          </a:p>
          <a:p>
            <a:pPr algn="ctr"/>
            <a:r>
              <a:rPr lang="en-US" sz="3200" b="1" dirty="0" smtClean="0">
                <a:solidFill>
                  <a:schemeClr val="bg1"/>
                </a:solidFill>
                <a:latin typeface="Tempus Sans ITC" pitchFamily="82" charset="0"/>
              </a:rPr>
              <a:t>with the Indians residing in</a:t>
            </a:r>
          </a:p>
          <a:p>
            <a:pPr algn="ctr"/>
            <a:r>
              <a:rPr lang="en-US" sz="3200" b="1" dirty="0" smtClean="0">
                <a:solidFill>
                  <a:schemeClr val="bg1"/>
                </a:solidFill>
                <a:latin typeface="Tempus Sans ITC" pitchFamily="82" charset="0"/>
              </a:rPr>
              <a:t> any of the states or territories, </a:t>
            </a:r>
          </a:p>
          <a:p>
            <a:pPr algn="ctr"/>
            <a:r>
              <a:rPr lang="en-US" sz="3200" b="1" dirty="0" smtClean="0">
                <a:solidFill>
                  <a:schemeClr val="bg1"/>
                </a:solidFill>
                <a:latin typeface="Tempus Sans ITC" pitchFamily="82" charset="0"/>
              </a:rPr>
              <a:t>and for their removal west of the river Mississippi.”</a:t>
            </a:r>
            <a:endParaRPr lang="en-US" sz="3200" b="1" dirty="0">
              <a:solidFill>
                <a:schemeClr val="bg1"/>
              </a:solidFill>
              <a:latin typeface="Tempus Sans ITC" pitchFamily="82" charset="0"/>
            </a:endParaRPr>
          </a:p>
        </p:txBody>
      </p:sp>
      <p:sp>
        <p:nvSpPr>
          <p:cNvPr id="5" name="TextBox 4"/>
          <p:cNvSpPr txBox="1"/>
          <p:nvPr/>
        </p:nvSpPr>
        <p:spPr>
          <a:xfrm>
            <a:off x="0" y="0"/>
            <a:ext cx="9144000" cy="707886"/>
          </a:xfrm>
          <a:prstGeom prst="rect">
            <a:avLst/>
          </a:prstGeom>
          <a:solidFill>
            <a:schemeClr val="tx1"/>
          </a:solidFill>
        </p:spPr>
        <p:txBody>
          <a:bodyPr wrap="square" rtlCol="0">
            <a:spAutoFit/>
          </a:bodyPr>
          <a:lstStyle/>
          <a:p>
            <a:r>
              <a:rPr lang="en-US" sz="4000" b="1" i="1" spc="100" dirty="0" smtClean="0">
                <a:solidFill>
                  <a:schemeClr val="bg1"/>
                </a:solidFill>
                <a:cs typeface="Arial" pitchFamily="34" charset="0"/>
              </a:rPr>
              <a:t>   	       Indian Removal Act</a:t>
            </a:r>
          </a:p>
        </p:txBody>
      </p:sp>
      <p:sp>
        <p:nvSpPr>
          <p:cNvPr id="6" name="TextBox 5"/>
          <p:cNvSpPr txBox="1"/>
          <p:nvPr/>
        </p:nvSpPr>
        <p:spPr>
          <a:xfrm>
            <a:off x="6172200" y="0"/>
            <a:ext cx="1600200" cy="707886"/>
          </a:xfrm>
          <a:prstGeom prst="rect">
            <a:avLst/>
          </a:prstGeom>
          <a:solidFill>
            <a:schemeClr val="tx1"/>
          </a:solidFill>
        </p:spPr>
        <p:txBody>
          <a:bodyPr wrap="square" rtlCol="0">
            <a:spAutoFit/>
          </a:bodyPr>
          <a:lstStyle/>
          <a:p>
            <a:pPr algn="ctr"/>
            <a:r>
              <a:rPr lang="en-US" sz="4000" b="1" dirty="0" smtClean="0">
                <a:solidFill>
                  <a:schemeClr val="bg1"/>
                </a:solidFill>
              </a:rPr>
              <a:t>1830</a:t>
            </a:r>
            <a:endParaRPr lang="en-US" sz="4000" b="1" dirty="0">
              <a:solidFill>
                <a:schemeClr val="bg1"/>
              </a:solidFill>
            </a:endParaRPr>
          </a:p>
        </p:txBody>
      </p:sp>
      <p:sp>
        <p:nvSpPr>
          <p:cNvPr id="9" name="TextBox 8"/>
          <p:cNvSpPr txBox="1"/>
          <p:nvPr/>
        </p:nvSpPr>
        <p:spPr>
          <a:xfrm>
            <a:off x="0" y="685800"/>
            <a:ext cx="9144000" cy="707886"/>
          </a:xfrm>
          <a:prstGeom prst="rect">
            <a:avLst/>
          </a:prstGeom>
          <a:solidFill>
            <a:schemeClr val="tx1"/>
          </a:solidFill>
        </p:spPr>
        <p:txBody>
          <a:bodyPr wrap="square" rtlCol="0">
            <a:spAutoFit/>
          </a:bodyPr>
          <a:lstStyle/>
          <a:p>
            <a:pPr algn="ctr"/>
            <a:r>
              <a:rPr lang="en-US" sz="4000" i="1" spc="100" dirty="0" smtClean="0">
                <a:solidFill>
                  <a:schemeClr val="bg1"/>
                </a:solidFill>
                <a:cs typeface="Arial" pitchFamily="34" charset="0"/>
              </a:rPr>
              <a:t>What will happen to the Five Tribes?</a:t>
            </a:r>
          </a:p>
        </p:txBody>
      </p:sp>
      <p:sp>
        <p:nvSpPr>
          <p:cNvPr id="10" name="TextBox 9"/>
          <p:cNvSpPr txBox="1"/>
          <p:nvPr/>
        </p:nvSpPr>
        <p:spPr>
          <a:xfrm>
            <a:off x="0" y="1371600"/>
            <a:ext cx="9144000" cy="707886"/>
          </a:xfrm>
          <a:prstGeom prst="rect">
            <a:avLst/>
          </a:prstGeom>
          <a:solidFill>
            <a:schemeClr val="tx1"/>
          </a:solidFill>
        </p:spPr>
        <p:txBody>
          <a:bodyPr wrap="square" rtlCol="0">
            <a:spAutoFit/>
          </a:bodyPr>
          <a:lstStyle/>
          <a:p>
            <a:pPr algn="ctr"/>
            <a:r>
              <a:rPr lang="en-US" sz="4000" i="1" spc="100" dirty="0" smtClean="0">
                <a:solidFill>
                  <a:schemeClr val="bg1"/>
                </a:solidFill>
                <a:cs typeface="Arial" pitchFamily="34" charset="0"/>
              </a:rPr>
              <a:t>. . . and our new friends?</a:t>
            </a:r>
          </a:p>
        </p:txBody>
      </p:sp>
      <p:pic>
        <p:nvPicPr>
          <p:cNvPr id="1028" name="Picture 4"/>
          <p:cNvPicPr>
            <a:picLocks noChangeAspect="1" noChangeArrowheads="1"/>
          </p:cNvPicPr>
          <p:nvPr/>
        </p:nvPicPr>
        <p:blipFill>
          <a:blip r:embed="rId3"/>
          <a:srcRect/>
          <a:stretch>
            <a:fillRect/>
          </a:stretch>
        </p:blipFill>
        <p:spPr bwMode="auto">
          <a:xfrm>
            <a:off x="6629400" y="2590800"/>
            <a:ext cx="2093667" cy="2895600"/>
          </a:xfrm>
          <a:prstGeom prst="rect">
            <a:avLst/>
          </a:prstGeom>
          <a:noFill/>
          <a:ln w="9525">
            <a:noFill/>
            <a:miter lim="800000"/>
            <a:headEnd/>
            <a:tailEnd/>
          </a:ln>
          <a:effectLst/>
        </p:spPr>
      </p:pic>
      <p:sp>
        <p:nvSpPr>
          <p:cNvPr id="33" name="TextBox 32"/>
          <p:cNvSpPr txBox="1"/>
          <p:nvPr/>
        </p:nvSpPr>
        <p:spPr>
          <a:xfrm>
            <a:off x="0" y="5934670"/>
            <a:ext cx="9144000" cy="923330"/>
          </a:xfrm>
          <a:prstGeom prst="rect">
            <a:avLst/>
          </a:prstGeom>
          <a:solidFill>
            <a:schemeClr val="tx1"/>
          </a:solidFill>
        </p:spPr>
        <p:txBody>
          <a:bodyPr wrap="square" rtlCol="0">
            <a:spAutoFit/>
          </a:bodyPr>
          <a:lstStyle/>
          <a:p>
            <a:pPr algn="ctr"/>
            <a:r>
              <a:rPr lang="en-US" sz="5400" b="1" i="1" spc="100" dirty="0" smtClean="0">
                <a:solidFill>
                  <a:schemeClr val="bg1"/>
                </a:solidFill>
                <a:cs typeface="Arial" pitchFamily="34" charset="0"/>
              </a:rPr>
              <a:t>Session 4: ‘the Trail of Tears’</a:t>
            </a:r>
          </a:p>
        </p:txBody>
      </p:sp>
      <p:grpSp>
        <p:nvGrpSpPr>
          <p:cNvPr id="15" name="Group 14"/>
          <p:cNvGrpSpPr/>
          <p:nvPr/>
        </p:nvGrpSpPr>
        <p:grpSpPr>
          <a:xfrm>
            <a:off x="3657600" y="2133600"/>
            <a:ext cx="2094666" cy="3200400"/>
            <a:chOff x="3657600" y="2133600"/>
            <a:chExt cx="2094666" cy="3200400"/>
          </a:xfrm>
        </p:grpSpPr>
        <p:pic>
          <p:nvPicPr>
            <p:cNvPr id="1026" name="Picture 2"/>
            <p:cNvPicPr>
              <a:picLocks noChangeAspect="1" noChangeArrowheads="1"/>
            </p:cNvPicPr>
            <p:nvPr/>
          </p:nvPicPr>
          <p:blipFill>
            <a:blip r:embed="rId4"/>
            <a:srcRect/>
            <a:stretch>
              <a:fillRect/>
            </a:stretch>
          </p:blipFill>
          <p:spPr bwMode="auto">
            <a:xfrm>
              <a:off x="3657600" y="2133600"/>
              <a:ext cx="2094666" cy="3200400"/>
            </a:xfrm>
            <a:prstGeom prst="rect">
              <a:avLst/>
            </a:prstGeom>
            <a:noFill/>
            <a:ln w="9525">
              <a:noFill/>
              <a:miter lim="800000"/>
              <a:headEnd/>
              <a:tailEnd/>
            </a:ln>
            <a:effectLst/>
          </p:spPr>
        </p:pic>
        <p:pic>
          <p:nvPicPr>
            <p:cNvPr id="3" name="Picture 2"/>
            <p:cNvPicPr>
              <a:picLocks noChangeAspect="1" noChangeArrowheads="1"/>
            </p:cNvPicPr>
            <p:nvPr/>
          </p:nvPicPr>
          <p:blipFill>
            <a:blip r:embed="rId5"/>
            <a:srcRect/>
            <a:stretch>
              <a:fillRect/>
            </a:stretch>
          </p:blipFill>
          <p:spPr bwMode="auto">
            <a:xfrm>
              <a:off x="3733800" y="2196552"/>
              <a:ext cx="1958704" cy="2299248"/>
            </a:xfrm>
            <a:prstGeom prst="rect">
              <a:avLst/>
            </a:prstGeom>
            <a:noFill/>
            <a:ln w="9525">
              <a:noFill/>
              <a:miter lim="800000"/>
              <a:headEnd/>
              <a:tailEnd/>
            </a:ln>
            <a:effectLst/>
          </p:spPr>
        </p:pic>
      </p:grpSp>
      <p:sp>
        <p:nvSpPr>
          <p:cNvPr id="16" name="Rounded Rectangle 15"/>
          <p:cNvSpPr/>
          <p:nvPr/>
        </p:nvSpPr>
        <p:spPr>
          <a:xfrm>
            <a:off x="914400" y="5334000"/>
            <a:ext cx="3048000" cy="609600"/>
          </a:xfrm>
          <a:prstGeom prst="roundRect">
            <a:avLst/>
          </a:prstGeom>
          <a:noFill/>
          <a:ln w="508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6"/>
          <a:srcRect/>
          <a:stretch>
            <a:fillRect/>
          </a:stretch>
        </p:blipFill>
        <p:spPr bwMode="auto">
          <a:xfrm>
            <a:off x="228600" y="2895600"/>
            <a:ext cx="2244449" cy="28956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1000"/>
                                        <p:tgtEl>
                                          <p:spTgt spid="16"/>
                                        </p:tgtEl>
                                      </p:cBhvr>
                                    </p:animEffect>
                                    <p:set>
                                      <p:cBhvr>
                                        <p:cTn id="7" dur="1" fill="hold">
                                          <p:stCondLst>
                                            <p:cond delay="999"/>
                                          </p:stCondLst>
                                        </p:cTn>
                                        <p:tgtEl>
                                          <p:spTgt spid="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8">
                                            <p:txEl>
                                              <p:pRg st="0" end="0"/>
                                            </p:txEl>
                                          </p:spTgt>
                                        </p:tgtEl>
                                      </p:cBhvr>
                                    </p:animEffect>
                                    <p:set>
                                      <p:cBhvr>
                                        <p:cTn id="10" dur="1" fill="hold">
                                          <p:stCondLst>
                                            <p:cond delay="999"/>
                                          </p:stCondLst>
                                        </p:cTn>
                                        <p:tgtEl>
                                          <p:spTgt spid="8">
                                            <p:txEl>
                                              <p:pRg st="0" end="0"/>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8">
                                            <p:txEl>
                                              <p:pRg st="2" end="2"/>
                                            </p:txEl>
                                          </p:spTgt>
                                        </p:tgtEl>
                                      </p:cBhvr>
                                    </p:animEffect>
                                    <p:set>
                                      <p:cBhvr>
                                        <p:cTn id="13" dur="1" fill="hold">
                                          <p:stCondLst>
                                            <p:cond delay="1999"/>
                                          </p:stCondLst>
                                        </p:cTn>
                                        <p:tgtEl>
                                          <p:spTgt spid="8">
                                            <p:txEl>
                                              <p:pRg st="2" end="2"/>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8">
                                            <p:txEl>
                                              <p:pRg st="3" end="3"/>
                                            </p:txEl>
                                          </p:spTgt>
                                        </p:tgtEl>
                                      </p:cBhvr>
                                    </p:animEffect>
                                    <p:set>
                                      <p:cBhvr>
                                        <p:cTn id="16" dur="1" fill="hold">
                                          <p:stCondLst>
                                            <p:cond delay="1999"/>
                                          </p:stCondLst>
                                        </p:cTn>
                                        <p:tgtEl>
                                          <p:spTgt spid="8">
                                            <p:txEl>
                                              <p:pRg st="3" end="3"/>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000"/>
                                        <p:tgtEl>
                                          <p:spTgt spid="8">
                                            <p:txEl>
                                              <p:pRg st="4" end="4"/>
                                            </p:txEl>
                                          </p:spTgt>
                                        </p:tgtEl>
                                      </p:cBhvr>
                                    </p:animEffect>
                                    <p:set>
                                      <p:cBhvr>
                                        <p:cTn id="19" dur="1" fill="hold">
                                          <p:stCondLst>
                                            <p:cond delay="1999"/>
                                          </p:stCondLst>
                                        </p:cTn>
                                        <p:tgtEl>
                                          <p:spTgt spid="8">
                                            <p:txEl>
                                              <p:pRg st="4" end="4"/>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000"/>
                                        <p:tgtEl>
                                          <p:spTgt spid="8">
                                            <p:txEl>
                                              <p:pRg st="5" end="5"/>
                                            </p:txEl>
                                          </p:spTgt>
                                        </p:tgtEl>
                                      </p:cBhvr>
                                    </p:animEffect>
                                    <p:set>
                                      <p:cBhvr>
                                        <p:cTn id="22" dur="1" fill="hold">
                                          <p:stCondLst>
                                            <p:cond delay="1999"/>
                                          </p:stCondLst>
                                        </p:cTn>
                                        <p:tgtEl>
                                          <p:spTgt spid="8">
                                            <p:txEl>
                                              <p:pRg st="5" end="5"/>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2000"/>
                                        <p:tgtEl>
                                          <p:spTgt spid="8">
                                            <p:txEl>
                                              <p:pRg st="7" end="7"/>
                                            </p:txEl>
                                          </p:spTgt>
                                        </p:tgtEl>
                                      </p:cBhvr>
                                    </p:animEffect>
                                    <p:set>
                                      <p:cBhvr>
                                        <p:cTn id="25" dur="1" fill="hold">
                                          <p:stCondLst>
                                            <p:cond delay="1999"/>
                                          </p:stCondLst>
                                        </p:cTn>
                                        <p:tgtEl>
                                          <p:spTgt spid="8">
                                            <p:txEl>
                                              <p:pRg st="7" end="7"/>
                                            </p:tx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2000"/>
                                        <p:tgtEl>
                                          <p:spTgt spid="8">
                                            <p:txEl>
                                              <p:pRg st="8" end="8"/>
                                            </p:txEl>
                                          </p:spTgt>
                                        </p:tgtEl>
                                      </p:cBhvr>
                                    </p:animEffect>
                                    <p:set>
                                      <p:cBhvr>
                                        <p:cTn id="28" dur="1" fill="hold">
                                          <p:stCondLst>
                                            <p:cond delay="1999"/>
                                          </p:stCondLst>
                                        </p:cTn>
                                        <p:tgtEl>
                                          <p:spTgt spid="8">
                                            <p:txEl>
                                              <p:pRg st="8" end="8"/>
                                            </p:tx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2000"/>
                                        <p:tgtEl>
                                          <p:spTgt spid="8">
                                            <p:txEl>
                                              <p:pRg st="9" end="9"/>
                                            </p:txEl>
                                          </p:spTgt>
                                        </p:tgtEl>
                                      </p:cBhvr>
                                    </p:animEffect>
                                    <p:set>
                                      <p:cBhvr>
                                        <p:cTn id="31" dur="1" fill="hold">
                                          <p:stCondLst>
                                            <p:cond delay="1999"/>
                                          </p:stCondLst>
                                        </p:cTn>
                                        <p:tgtEl>
                                          <p:spTgt spid="8">
                                            <p:txEl>
                                              <p:pRg st="9" end="9"/>
                                            </p:tx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2000"/>
                                        <p:tgtEl>
                                          <p:spTgt spid="8">
                                            <p:txEl>
                                              <p:pRg st="10" end="10"/>
                                            </p:txEl>
                                          </p:spTgt>
                                        </p:tgtEl>
                                      </p:cBhvr>
                                    </p:animEffect>
                                    <p:set>
                                      <p:cBhvr>
                                        <p:cTn id="34" dur="1" fill="hold">
                                          <p:stCondLst>
                                            <p:cond delay="1999"/>
                                          </p:stCondLst>
                                        </p:cTn>
                                        <p:tgtEl>
                                          <p:spTgt spid="8">
                                            <p:txEl>
                                              <p:pRg st="10" end="10"/>
                                            </p:txEl>
                                          </p:spTgt>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1000"/>
                                        <p:tgtEl>
                                          <p:spTgt spid="7"/>
                                        </p:tgtEl>
                                      </p:cBhvr>
                                    </p:animEffect>
                                    <p:set>
                                      <p:cBhvr>
                                        <p:cTn id="37" dur="1" fill="hold">
                                          <p:stCondLst>
                                            <p:cond delay="999"/>
                                          </p:stCondLst>
                                        </p:cTn>
                                        <p:tgtEl>
                                          <p:spTgt spid="7"/>
                                        </p:tgtEl>
                                        <p:attrNameLst>
                                          <p:attrName>style.visibility</p:attrName>
                                        </p:attrNameLst>
                                      </p:cBhvr>
                                      <p:to>
                                        <p:strVal val="hidden"/>
                                      </p:to>
                                    </p:set>
                                  </p:childTnLst>
                                </p:cTn>
                              </p:par>
                            </p:childTnLst>
                          </p:cTn>
                        </p:par>
                        <p:par>
                          <p:cTn id="38" fill="hold">
                            <p:stCondLst>
                              <p:cond delay="2000"/>
                            </p:stCondLst>
                            <p:childTnLst>
                              <p:par>
                                <p:cTn id="39" presetID="53"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0" fill="hold"/>
                                        <p:tgtEl>
                                          <p:spTgt spid="9"/>
                                        </p:tgtEl>
                                        <p:attrNameLst>
                                          <p:attrName>ppt_w</p:attrName>
                                        </p:attrNameLst>
                                      </p:cBhvr>
                                      <p:tavLst>
                                        <p:tav tm="0">
                                          <p:val>
                                            <p:fltVal val="0"/>
                                          </p:val>
                                        </p:tav>
                                        <p:tav tm="100000">
                                          <p:val>
                                            <p:strVal val="#ppt_w"/>
                                          </p:val>
                                        </p:tav>
                                      </p:tavLst>
                                    </p:anim>
                                    <p:anim calcmode="lin" valueType="num">
                                      <p:cBhvr>
                                        <p:cTn id="42" dur="1000" fill="hold"/>
                                        <p:tgtEl>
                                          <p:spTgt spid="9"/>
                                        </p:tgtEl>
                                        <p:attrNameLst>
                                          <p:attrName>ppt_h</p:attrName>
                                        </p:attrNameLst>
                                      </p:cBhvr>
                                      <p:tavLst>
                                        <p:tav tm="0">
                                          <p:val>
                                            <p:fltVal val="0"/>
                                          </p:val>
                                        </p:tav>
                                        <p:tav tm="100000">
                                          <p:val>
                                            <p:strVal val="#ppt_h"/>
                                          </p:val>
                                        </p:tav>
                                      </p:tavLst>
                                    </p:anim>
                                    <p:animEffect transition="in" filter="fade">
                                      <p:cBhvr>
                                        <p:cTn id="43" dur="10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1027"/>
                                        </p:tgtEl>
                                        <p:attrNameLst>
                                          <p:attrName>style.visibility</p:attrName>
                                        </p:attrNameLst>
                                      </p:cBhvr>
                                      <p:to>
                                        <p:strVal val="visible"/>
                                      </p:to>
                                    </p:set>
                                    <p:animEffect transition="in" filter="fade">
                                      <p:cBhvr>
                                        <p:cTn id="52" dur="1000"/>
                                        <p:tgtEl>
                                          <p:spTgt spid="102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28"/>
                                        </p:tgtEl>
                                        <p:attrNameLst>
                                          <p:attrName>style.visibility</p:attrName>
                                        </p:attrNameLst>
                                      </p:cBhvr>
                                      <p:to>
                                        <p:strVal val="visible"/>
                                      </p:to>
                                    </p:set>
                                    <p:animEffect transition="in" filter="fade">
                                      <p:cBhvr>
                                        <p:cTn id="57" dur="1000"/>
                                        <p:tgtEl>
                                          <p:spTgt spid="102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20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1000"/>
                                        <p:tgtEl>
                                          <p:spTgt spid="10"/>
                                        </p:tgtEl>
                                      </p:cBhvr>
                                    </p:animEffect>
                                    <p:set>
                                      <p:cBhvr>
                                        <p:cTn id="67" dur="1" fill="hold">
                                          <p:stCondLst>
                                            <p:cond delay="999"/>
                                          </p:stCondLst>
                                        </p:cTn>
                                        <p:tgtEl>
                                          <p:spTgt spid="10"/>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000"/>
                                        <p:tgtEl>
                                          <p:spTgt spid="9"/>
                                        </p:tgtEl>
                                      </p:cBhvr>
                                    </p:animEffect>
                                    <p:set>
                                      <p:cBhvr>
                                        <p:cTn id="70" dur="1" fill="hold">
                                          <p:stCondLst>
                                            <p:cond delay="999"/>
                                          </p:stCondLst>
                                        </p:cTn>
                                        <p:tgtEl>
                                          <p:spTgt spid="9"/>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1000"/>
                                        <p:tgtEl>
                                          <p:spTgt spid="5"/>
                                        </p:tgtEl>
                                      </p:cBhvr>
                                    </p:animEffect>
                                    <p:set>
                                      <p:cBhvr>
                                        <p:cTn id="73" dur="1" fill="hold">
                                          <p:stCondLst>
                                            <p:cond delay="999"/>
                                          </p:stCondLst>
                                        </p:cTn>
                                        <p:tgtEl>
                                          <p:spTgt spid="5"/>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1000"/>
                                        <p:tgtEl>
                                          <p:spTgt spid="6"/>
                                        </p:tgtEl>
                                      </p:cBhvr>
                                    </p:animEffect>
                                    <p:set>
                                      <p:cBhvr>
                                        <p:cTn id="76" dur="1" fill="hold">
                                          <p:stCondLst>
                                            <p:cond delay="999"/>
                                          </p:stCondLst>
                                        </p:cTn>
                                        <p:tgtEl>
                                          <p:spTgt spid="6"/>
                                        </p:tgtEl>
                                        <p:attrNameLst>
                                          <p:attrName>style.visibility</p:attrName>
                                        </p:attrNameLst>
                                      </p:cBhvr>
                                      <p:to>
                                        <p:strVal val="hidden"/>
                                      </p:to>
                                    </p:set>
                                  </p:childTnLst>
                                </p:cTn>
                              </p:par>
                            </p:childTnLst>
                          </p:cTn>
                        </p:par>
                        <p:par>
                          <p:cTn id="77" fill="hold">
                            <p:stCondLst>
                              <p:cond delay="1000"/>
                            </p:stCondLst>
                            <p:childTnLst>
                              <p:par>
                                <p:cTn id="78" presetID="10" presetClass="entr" presetSubtype="0" fill="hold" grpId="0" nodeType="after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fade">
                                      <p:cBhvr>
                                        <p:cTn id="80"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8" grpId="0" uiExpand="1" build="allAtOnce"/>
      <p:bldP spid="5" grpId="0" animBg="1"/>
      <p:bldP spid="6" grpId="0" animBg="1"/>
      <p:bldP spid="9" grpId="0" animBg="1"/>
      <p:bldP spid="9" grpId="1" animBg="1"/>
      <p:bldP spid="10" grpId="0" animBg="1"/>
      <p:bldP spid="10" grpId="1" animBg="1"/>
      <p:bldP spid="33" grpId="0" animBg="1"/>
      <p:bldP spid="16" grpId="1"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 y="0"/>
            <a:ext cx="9144001" cy="6858001"/>
            <a:chOff x="-1" y="0"/>
            <a:chExt cx="9144001" cy="6858001"/>
          </a:xfrm>
        </p:grpSpPr>
        <p:grpSp>
          <p:nvGrpSpPr>
            <p:cNvPr id="19" name="Group 18"/>
            <p:cNvGrpSpPr/>
            <p:nvPr/>
          </p:nvGrpSpPr>
          <p:grpSpPr>
            <a:xfrm>
              <a:off x="-1" y="0"/>
              <a:ext cx="9144001" cy="6858001"/>
              <a:chOff x="-1" y="0"/>
              <a:chExt cx="9144001" cy="6858001"/>
            </a:xfrm>
          </p:grpSpPr>
          <p:pic>
            <p:nvPicPr>
              <p:cNvPr id="2" name="Picture 2" descr="Image result for trail of tears"/>
              <p:cNvPicPr>
                <a:picLocks noChangeAspect="1" noChangeArrowheads="1"/>
              </p:cNvPicPr>
              <p:nvPr/>
            </p:nvPicPr>
            <p:blipFill>
              <a:blip r:embed="rId2"/>
              <a:srcRect/>
              <a:stretch>
                <a:fillRect/>
              </a:stretch>
            </p:blipFill>
            <p:spPr bwMode="auto">
              <a:xfrm>
                <a:off x="-1" y="0"/>
                <a:ext cx="9144001" cy="6858001"/>
              </a:xfrm>
              <a:prstGeom prst="rect">
                <a:avLst/>
              </a:prstGeom>
              <a:noFill/>
            </p:spPr>
          </p:pic>
          <p:pic>
            <p:nvPicPr>
              <p:cNvPr id="16" name="Picture 2"/>
              <p:cNvPicPr>
                <a:picLocks noChangeAspect="1" noChangeArrowheads="1"/>
              </p:cNvPicPr>
              <p:nvPr/>
            </p:nvPicPr>
            <p:blipFill>
              <a:blip r:embed="rId3"/>
              <a:srcRect/>
              <a:stretch>
                <a:fillRect/>
              </a:stretch>
            </p:blipFill>
            <p:spPr bwMode="auto">
              <a:xfrm>
                <a:off x="3657600" y="2133600"/>
                <a:ext cx="2094666" cy="3200400"/>
              </a:xfrm>
              <a:prstGeom prst="rect">
                <a:avLst/>
              </a:prstGeom>
              <a:noFill/>
              <a:ln w="9525">
                <a:noFill/>
                <a:miter lim="800000"/>
                <a:headEnd/>
                <a:tailEnd/>
              </a:ln>
              <a:effectLst/>
            </p:spPr>
          </p:pic>
          <p:pic>
            <p:nvPicPr>
              <p:cNvPr id="17" name="Picture 3"/>
              <p:cNvPicPr>
                <a:picLocks noChangeAspect="1" noChangeArrowheads="1"/>
              </p:cNvPicPr>
              <p:nvPr/>
            </p:nvPicPr>
            <p:blipFill>
              <a:blip r:embed="rId4"/>
              <a:srcRect/>
              <a:stretch>
                <a:fillRect/>
              </a:stretch>
            </p:blipFill>
            <p:spPr bwMode="auto">
              <a:xfrm>
                <a:off x="228600" y="2895600"/>
                <a:ext cx="2244449" cy="2895600"/>
              </a:xfrm>
              <a:prstGeom prst="rect">
                <a:avLst/>
              </a:prstGeom>
              <a:noFill/>
              <a:ln w="9525">
                <a:noFill/>
                <a:miter lim="800000"/>
                <a:headEnd/>
                <a:tailEnd/>
              </a:ln>
              <a:effectLst/>
            </p:spPr>
          </p:pic>
          <p:pic>
            <p:nvPicPr>
              <p:cNvPr id="18" name="Picture 4"/>
              <p:cNvPicPr>
                <a:picLocks noChangeAspect="1" noChangeArrowheads="1"/>
              </p:cNvPicPr>
              <p:nvPr/>
            </p:nvPicPr>
            <p:blipFill>
              <a:blip r:embed="rId5"/>
              <a:srcRect/>
              <a:stretch>
                <a:fillRect/>
              </a:stretch>
            </p:blipFill>
            <p:spPr bwMode="auto">
              <a:xfrm>
                <a:off x="6629400" y="2590800"/>
                <a:ext cx="2093667" cy="2895600"/>
              </a:xfrm>
              <a:prstGeom prst="rect">
                <a:avLst/>
              </a:prstGeom>
              <a:noFill/>
              <a:ln w="9525">
                <a:noFill/>
                <a:miter lim="800000"/>
                <a:headEnd/>
                <a:tailEnd/>
              </a:ln>
              <a:effectLst/>
            </p:spPr>
          </p:pic>
        </p:grpSp>
        <p:pic>
          <p:nvPicPr>
            <p:cNvPr id="26" name="Picture 25"/>
            <p:cNvPicPr>
              <a:picLocks noChangeAspect="1" noChangeArrowheads="1"/>
            </p:cNvPicPr>
            <p:nvPr/>
          </p:nvPicPr>
          <p:blipFill>
            <a:blip r:embed="rId6"/>
            <a:srcRect/>
            <a:stretch>
              <a:fillRect/>
            </a:stretch>
          </p:blipFill>
          <p:spPr bwMode="auto">
            <a:xfrm>
              <a:off x="3733800" y="2196552"/>
              <a:ext cx="1958704" cy="2299248"/>
            </a:xfrm>
            <a:prstGeom prst="rect">
              <a:avLst/>
            </a:prstGeom>
            <a:noFill/>
            <a:ln w="9525">
              <a:noFill/>
              <a:miter lim="800000"/>
              <a:headEnd/>
              <a:tailEnd/>
            </a:ln>
            <a:effectLst/>
          </p:spPr>
        </p:pic>
      </p:grpSp>
      <p:pic>
        <p:nvPicPr>
          <p:cNvPr id="161794" name="Picture 2" descr="Related image"/>
          <p:cNvPicPr>
            <a:picLocks noChangeAspect="1" noChangeArrowheads="1"/>
          </p:cNvPicPr>
          <p:nvPr/>
        </p:nvPicPr>
        <p:blipFill>
          <a:blip r:embed="rId7"/>
          <a:srcRect/>
          <a:stretch>
            <a:fillRect/>
          </a:stretch>
        </p:blipFill>
        <p:spPr bwMode="auto">
          <a:xfrm>
            <a:off x="-32425" y="914400"/>
            <a:ext cx="9176425" cy="5943600"/>
          </a:xfrm>
          <a:prstGeom prst="rect">
            <a:avLst/>
          </a:prstGeom>
          <a:noFill/>
        </p:spPr>
      </p:pic>
      <p:sp>
        <p:nvSpPr>
          <p:cNvPr id="33" name="TextBox 32"/>
          <p:cNvSpPr txBox="1"/>
          <p:nvPr/>
        </p:nvSpPr>
        <p:spPr>
          <a:xfrm>
            <a:off x="0" y="5934670"/>
            <a:ext cx="9144000" cy="923330"/>
          </a:xfrm>
          <a:prstGeom prst="rect">
            <a:avLst/>
          </a:prstGeom>
          <a:solidFill>
            <a:schemeClr val="tx1"/>
          </a:solidFill>
        </p:spPr>
        <p:txBody>
          <a:bodyPr wrap="square" rtlCol="0">
            <a:spAutoFit/>
          </a:bodyPr>
          <a:lstStyle/>
          <a:p>
            <a:pPr algn="ctr"/>
            <a:r>
              <a:rPr lang="en-US" sz="5400" b="1" i="1" spc="100" dirty="0" smtClean="0">
                <a:solidFill>
                  <a:schemeClr val="bg1"/>
                </a:solidFill>
                <a:cs typeface="Arial" pitchFamily="34" charset="0"/>
              </a:rPr>
              <a:t>Session 4: ‘the Trail of Tears’</a:t>
            </a:r>
          </a:p>
        </p:txBody>
      </p:sp>
      <p:sp>
        <p:nvSpPr>
          <p:cNvPr id="13" name="TextBox 12"/>
          <p:cNvSpPr txBox="1"/>
          <p:nvPr/>
        </p:nvSpPr>
        <p:spPr>
          <a:xfrm>
            <a:off x="0" y="0"/>
            <a:ext cx="9144000" cy="923330"/>
          </a:xfrm>
          <a:prstGeom prst="rect">
            <a:avLst/>
          </a:prstGeom>
          <a:gradFill flip="none" rotWithShape="1">
            <a:gsLst>
              <a:gs pos="0">
                <a:schemeClr val="accent1">
                  <a:lumMod val="75000"/>
                </a:schemeClr>
              </a:gs>
              <a:gs pos="39999">
                <a:srgbClr val="85C2FF"/>
              </a:gs>
              <a:gs pos="70000">
                <a:srgbClr val="C4D6EB"/>
              </a:gs>
              <a:gs pos="100000">
                <a:srgbClr val="FFEBFA"/>
              </a:gs>
            </a:gsLst>
            <a:lin ang="16200000" scaled="1"/>
            <a:tileRect/>
          </a:gradFill>
        </p:spPr>
        <p:txBody>
          <a:bodyPr wrap="square" rtlCol="0">
            <a:spAutoFit/>
          </a:bodyPr>
          <a:lstStyle/>
          <a:p>
            <a:pPr algn="ctr"/>
            <a:r>
              <a:rPr lang="en-US" sz="5400" b="1" i="1" spc="100" dirty="0" smtClean="0">
                <a:solidFill>
                  <a:srgbClr val="2D4E75"/>
                </a:solidFill>
                <a:effectLst>
                  <a:outerShdw dist="50800" dir="7200000" algn="ctr" rotWithShape="0">
                    <a:schemeClr val="tx1"/>
                  </a:outerShdw>
                </a:effectLst>
                <a:cs typeface="Arial" pitchFamily="34" charset="0"/>
              </a:rPr>
              <a:t>Next week : Santa Fe Trail</a:t>
            </a:r>
          </a:p>
        </p:txBody>
      </p:sp>
      <p:sp>
        <p:nvSpPr>
          <p:cNvPr id="20" name="TextBox 19"/>
          <p:cNvSpPr txBox="1"/>
          <p:nvPr/>
        </p:nvSpPr>
        <p:spPr>
          <a:xfrm>
            <a:off x="0" y="1143000"/>
            <a:ext cx="9144000" cy="1077218"/>
          </a:xfrm>
          <a:prstGeom prst="rect">
            <a:avLst/>
          </a:prstGeom>
          <a:noFill/>
        </p:spPr>
        <p:txBody>
          <a:bodyPr wrap="square" rtlCol="0">
            <a:spAutoFit/>
          </a:bodyPr>
          <a:lstStyle/>
          <a:p>
            <a:r>
              <a:rPr lang="en-US" sz="3200" b="1" i="1" spc="100" dirty="0" smtClean="0">
                <a:solidFill>
                  <a:schemeClr val="bg1"/>
                </a:solidFill>
                <a:effectLst>
                  <a:outerShdw dist="50800" dir="7200000" algn="ctr" rotWithShape="0">
                    <a:schemeClr val="tx1"/>
                  </a:outerShdw>
                </a:effectLst>
                <a:cs typeface="Arial" pitchFamily="34" charset="0"/>
              </a:rPr>
              <a:t>		     The Spanish explorers </a:t>
            </a:r>
          </a:p>
          <a:p>
            <a:r>
              <a:rPr lang="en-US" sz="3200" b="1" i="1" spc="100" dirty="0" smtClean="0">
                <a:solidFill>
                  <a:schemeClr val="bg1"/>
                </a:solidFill>
                <a:effectLst>
                  <a:outerShdw dist="50800" dir="7200000" algn="ctr" rotWithShape="0">
                    <a:schemeClr val="tx1"/>
                  </a:outerShdw>
                </a:effectLst>
                <a:cs typeface="Arial" pitchFamily="34" charset="0"/>
              </a:rPr>
              <a:t>				arrive in the Southwest .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Effect transition="in" filter="fade">
                                      <p:cBhvr>
                                        <p:cTn id="9" dur="1000"/>
                                        <p:tgtEl>
                                          <p:spTgt spid="13"/>
                                        </p:tgtEl>
                                      </p:cBhvr>
                                    </p:animEffect>
                                  </p:childTnLst>
                                </p:cTn>
                              </p:par>
                              <p:par>
                                <p:cTn id="10" presetID="10" presetClass="exit" presetSubtype="0" fill="hold" grpId="1" nodeType="withEffect">
                                  <p:stCondLst>
                                    <p:cond delay="0"/>
                                  </p:stCondLst>
                                  <p:childTnLst>
                                    <p:animEffect transition="out" filter="fade">
                                      <p:cBhvr>
                                        <p:cTn id="11" dur="1000"/>
                                        <p:tgtEl>
                                          <p:spTgt spid="33"/>
                                        </p:tgtEl>
                                      </p:cBhvr>
                                    </p:animEffect>
                                    <p:set>
                                      <p:cBhvr>
                                        <p:cTn id="12" dur="1" fill="hold">
                                          <p:stCondLst>
                                            <p:cond delay="999"/>
                                          </p:stCondLst>
                                        </p:cTn>
                                        <p:tgtEl>
                                          <p:spTgt spid="33"/>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1000"/>
                                        <p:tgtEl>
                                          <p:spTgt spid="27"/>
                                        </p:tgtEl>
                                      </p:cBhvr>
                                    </p:animEffect>
                                    <p:set>
                                      <p:cBhvr>
                                        <p:cTn id="15" dur="1" fill="hold">
                                          <p:stCondLst>
                                            <p:cond delay="999"/>
                                          </p:stCondLst>
                                        </p:cTn>
                                        <p:tgtEl>
                                          <p:spTgt spid="27"/>
                                        </p:tgtEl>
                                        <p:attrNameLst>
                                          <p:attrName>style.visibility</p:attrName>
                                        </p:attrNameLst>
                                      </p:cBhvr>
                                      <p:to>
                                        <p:strVal val="hidden"/>
                                      </p:to>
                                    </p:set>
                                  </p:childTnLst>
                                </p:cTn>
                              </p:par>
                              <p:par>
                                <p:cTn id="16" presetID="10" presetClass="entr" presetSubtype="0" fill="hold" nodeType="withEffect">
                                  <p:stCondLst>
                                    <p:cond delay="500"/>
                                  </p:stCondLst>
                                  <p:childTnLst>
                                    <p:set>
                                      <p:cBhvr>
                                        <p:cTn id="17" dur="1" fill="hold">
                                          <p:stCondLst>
                                            <p:cond delay="0"/>
                                          </p:stCondLst>
                                        </p:cTn>
                                        <p:tgtEl>
                                          <p:spTgt spid="161794"/>
                                        </p:tgtEl>
                                        <p:attrNameLst>
                                          <p:attrName>style.visibility</p:attrName>
                                        </p:attrNameLst>
                                      </p:cBhvr>
                                      <p:to>
                                        <p:strVal val="visible"/>
                                      </p:to>
                                    </p:set>
                                    <p:animEffect transition="in" filter="fade">
                                      <p:cBhvr>
                                        <p:cTn id="18" dur="2000"/>
                                        <p:tgtEl>
                                          <p:spTgt spid="161794"/>
                                        </p:tgtEl>
                                      </p:cBhvr>
                                    </p:animEffect>
                                  </p:childTnLst>
                                </p:cTn>
                              </p:par>
                            </p:childTnLst>
                          </p:cTn>
                        </p:par>
                        <p:par>
                          <p:cTn id="19" fill="hold">
                            <p:stCondLst>
                              <p:cond delay="2500"/>
                            </p:stCondLst>
                            <p:childTnLst>
                              <p:par>
                                <p:cTn id="20" presetID="22" presetClass="entr" presetSubtype="8" fill="hold" nodeType="after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wipe(left)">
                                      <p:cBhvr>
                                        <p:cTn id="22" dur="2000"/>
                                        <p:tgtEl>
                                          <p:spTgt spid="20">
                                            <p:txEl>
                                              <p:pRg st="0" end="0"/>
                                            </p:txEl>
                                          </p:spTgt>
                                        </p:tgtEl>
                                      </p:cBhvr>
                                    </p:animEffect>
                                  </p:childTnLst>
                                </p:cTn>
                              </p:par>
                            </p:childTnLst>
                          </p:cTn>
                        </p:par>
                        <p:par>
                          <p:cTn id="23" fill="hold">
                            <p:stCondLst>
                              <p:cond delay="4500"/>
                            </p:stCondLst>
                            <p:childTnLst>
                              <p:par>
                                <p:cTn id="24" presetID="22" presetClass="entr" presetSubtype="8" fill="hold" nodeType="afterEffect">
                                  <p:stCondLst>
                                    <p:cond delay="0"/>
                                  </p:stCondLst>
                                  <p:childTnLst>
                                    <p:set>
                                      <p:cBhvr>
                                        <p:cTn id="25" dur="1" fill="hold">
                                          <p:stCondLst>
                                            <p:cond delay="0"/>
                                          </p:stCondLst>
                                        </p:cTn>
                                        <p:tgtEl>
                                          <p:spTgt spid="20">
                                            <p:txEl>
                                              <p:pRg st="1" end="1"/>
                                            </p:txEl>
                                          </p:spTgt>
                                        </p:tgtEl>
                                        <p:attrNameLst>
                                          <p:attrName>style.visibility</p:attrName>
                                        </p:attrNameLst>
                                      </p:cBhvr>
                                      <p:to>
                                        <p:strVal val="visible"/>
                                      </p:to>
                                    </p:set>
                                    <p:animEffect transition="in" filter="wipe(left)">
                                      <p:cBhvr>
                                        <p:cTn id="26" dur="20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1" animBg="1"/>
      <p:bldP spid="13" grpId="0" animBg="1"/>
    </p:bldLst>
  </p:timing>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7515225"/>
          </a:xfrm>
          <a:prstGeom prst="rect">
            <a:avLst/>
          </a:prstGeom>
        </p:spPr>
        <p:txBody>
          <a:bodyPr wrap="square">
            <a:spAutoFit/>
          </a:bodyPr>
          <a:lstStyle/>
          <a:p>
            <a:r>
              <a:rPr lang="en-US" dirty="0" smtClean="0">
                <a:hlinkClick r:id="rId2"/>
              </a:rPr>
              <a:t>https://en.wikipedia.org/wiki/Indian_Removal_Act</a:t>
            </a:r>
            <a:endParaRPr lang="en-US" dirty="0" smtClean="0"/>
          </a:p>
          <a:p>
            <a:endParaRPr lang="en-US" dirty="0" smtClean="0"/>
          </a:p>
          <a:p>
            <a:r>
              <a:rPr lang="en-US" dirty="0" smtClean="0"/>
              <a:t>	The </a:t>
            </a:r>
            <a:r>
              <a:rPr lang="en-US" b="1" dirty="0" smtClean="0"/>
              <a:t>Indian Removal Act</a:t>
            </a:r>
            <a:r>
              <a:rPr lang="en-US" dirty="0" smtClean="0"/>
              <a:t> was signed by President Andrew Jackson on May 28, 1830. The law authorized the president to negotiate with southern Indian tribes for their removal to federal territory west of the Mississippi River in exchange for their lands. The act enjoyed strong support from the non-Indian peoples of the South, but there was a large amount of resistance from the Indian tribes, the Whig Party, and whites in the northeast, especially New England. The Cherokee worked together as an independent nation to stop this relocation, but they were unsuccessful.</a:t>
            </a:r>
          </a:p>
          <a:p>
            <a:r>
              <a:rPr lang="en-US" dirty="0" smtClean="0"/>
              <a:t>	In the early 1800s, the United States government began a systematic effort to remove American Indian tribes from the southeast.  The Chickasaw, Choctaw, Muscogee-Creek, Seminole, and Cherokee Nations had been established as autonomous nations in the southeastern United States.</a:t>
            </a:r>
          </a:p>
          <a:p>
            <a:r>
              <a:rPr lang="en-US" dirty="0" smtClean="0"/>
              <a:t>	This acculturation was originally proposed by </a:t>
            </a:r>
            <a:r>
              <a:rPr lang="en-US" b="1" dirty="0" smtClean="0"/>
              <a:t>George Washington</a:t>
            </a:r>
            <a:r>
              <a:rPr lang="en-US" dirty="0" smtClean="0"/>
              <a:t> and was well under way among the Cherokee and Choctaw by the turn of the 19th century.</a:t>
            </a:r>
            <a:r>
              <a:rPr lang="en-US" baseline="30000" dirty="0" smtClean="0"/>
              <a:t> </a:t>
            </a:r>
            <a:r>
              <a:rPr lang="en-US" dirty="0" smtClean="0"/>
              <a:t> In an effort to assimilate with American culture, Indians were encouraged to "convert to Christianity; learn to speak and read English; and adopt European-style economic practices such as the individual ownership of land and other property (including, in some instances, the ownership of African slaves).“</a:t>
            </a:r>
            <a:r>
              <a:rPr lang="en-US" baseline="30000" dirty="0" smtClean="0"/>
              <a:t>  	</a:t>
            </a:r>
            <a:r>
              <a:rPr lang="en-US" b="1" dirty="0" smtClean="0"/>
              <a:t>Thomas Jefferson's </a:t>
            </a:r>
            <a:r>
              <a:rPr lang="en-US" dirty="0" smtClean="0"/>
              <a:t>policy echoed Washington's proposition: respect the Indians' rights to their homelands, and allow the Five Tribes to remain east of the Mississippi provided that they adopt behavior and cultural practices that are compatible with those of other Americans. Jefferson encouraged practicing an agriculture-based society.  </a:t>
            </a:r>
          </a:p>
          <a:p>
            <a:r>
              <a:rPr lang="en-US" dirty="0" smtClean="0"/>
              <a:t>	However, </a:t>
            </a:r>
            <a:r>
              <a:rPr lang="en-US" b="1" dirty="0" smtClean="0"/>
              <a:t>Andrew Jackson </a:t>
            </a:r>
            <a:r>
              <a:rPr lang="en-US" dirty="0" smtClean="0"/>
              <a:t>sought to renew a policy of political and military action for the removal of the Indians from these lands and worked toward enacting a law for Indian removal.</a:t>
            </a:r>
            <a:r>
              <a:rPr lang="en-US" baseline="30000" dirty="0" smtClean="0"/>
              <a:t> </a:t>
            </a:r>
            <a:r>
              <a:rPr lang="en-US" dirty="0" smtClean="0"/>
              <a:t>  In his 1829 State of the Union address, Jackson called for removal.</a:t>
            </a:r>
          </a:p>
          <a:p>
            <a:r>
              <a:rPr lang="en-US" dirty="0" smtClean="0"/>
              <a:t>	The Indian Removal Act was put in place to give to the southern states the land that Indians had settled on. The act was passed in 1830, although dialogue had been ongoing since 1802 between Georgia and the federal government concerning such an event.  Davis states that "the federal government had promised Georgia that it would extinguish Indian title within the state's borders by purchase 'as soon as such purchase could be made upon reasonable terms'".</a:t>
            </a:r>
            <a:r>
              <a:rPr lang="en-US" baseline="30000" dirty="0" smtClean="0"/>
              <a:t> </a:t>
            </a:r>
            <a:r>
              <a:rPr lang="en-US" dirty="0" smtClean="0"/>
              <a:t> As time passed, southern states began to speed up the process by posing the argument that the deal between Georgia and the federal government had no contract and that southern states could pass the law themselves.  This scheme forced the national government to pass the Indian Removal Act on May 28, 1830, in which President Jackson agreed to divide the United States territory west of the Mississippi into districts for tribes to replace the land from which they were removed.</a:t>
            </a:r>
          </a:p>
          <a:p>
            <a:r>
              <a:rPr lang="en-US" dirty="0" smtClean="0"/>
              <a:t>	In the 1823 case of </a:t>
            </a:r>
            <a:r>
              <a:rPr lang="en-US" i="1" dirty="0" smtClean="0"/>
              <a:t>Johnson v. </a:t>
            </a:r>
            <a:r>
              <a:rPr lang="en-US" i="1" dirty="0" err="1" smtClean="0"/>
              <a:t>M'Intosh</a:t>
            </a:r>
            <a:r>
              <a:rPr lang="en-US" dirty="0" smtClean="0"/>
              <a:t>, the United States Supreme Court handed down a decision which stated that Indians could occupy lands within the United States but could not hold title to those lands.</a:t>
            </a:r>
            <a:r>
              <a:rPr lang="en-US" baseline="30000" dirty="0" smtClean="0"/>
              <a:t> </a:t>
            </a:r>
            <a:r>
              <a:rPr lang="en-US" dirty="0" smtClean="0"/>
              <a:t> Jackson viewed the union as a federation of sovereign states, as was common before the American Civil War.  He opposed Washington's policy of establishing treaties with Indian tribes as if they were foreign nations.  Thus, the creation of Indian jurisdictions was a violation of state sovereignty under Article IV, Section 3 of the Constitution. 	As Jackson saw it, either Indians comprised sovereign states (which violated the Constitution) or they were subject to the laws of existing states of the Union.  Jackson urged Indians to assimilate and obey state laws.  Further, he believed that he could only accommodate the desire for Indian self-rule in federal territories, which required resettlement west of the Mississippi River on federal lands.</a:t>
            </a:r>
            <a:endParaRPr lang="en-US" baseline="30000" dirty="0" smtClean="0"/>
          </a:p>
          <a:p>
            <a:r>
              <a:rPr lang="en-US" dirty="0" smtClean="0"/>
              <a:t>	The Removal Act was strongly supported in the South, especially in Georgia which was the largest state in 1802 and was involved in a jurisdictional dispute with the Cherokee. President Jackson hoped that removal would resolve the Georgia crisis.</a:t>
            </a:r>
            <a:r>
              <a:rPr lang="en-US" baseline="30000" dirty="0" smtClean="0"/>
              <a:t> </a:t>
            </a:r>
            <a:r>
              <a:rPr lang="en-US" dirty="0" smtClean="0"/>
              <a:t> Besides the Five Civilized Tribes, additional people affected included the Wyandot, the Kickapoo, the </a:t>
            </a:r>
            <a:r>
              <a:rPr lang="en-US" dirty="0" err="1" smtClean="0"/>
              <a:t>Potowatomi</a:t>
            </a:r>
            <a:r>
              <a:rPr lang="en-US" dirty="0" smtClean="0"/>
              <a:t>, the Shawnee, and the </a:t>
            </a:r>
            <a:r>
              <a:rPr lang="en-US" dirty="0" err="1" smtClean="0"/>
              <a:t>Lenape</a:t>
            </a:r>
            <a:r>
              <a:rPr lang="en-US" dirty="0" smtClean="0"/>
              <a:t>.</a:t>
            </a:r>
          </a:p>
          <a:p>
            <a:r>
              <a:rPr lang="en-US" dirty="0" smtClean="0"/>
              <a:t>	The Indian Removal Act was controversial.  Many Americans during this time favored its passage, but there was also significant opposition. Many Christian missionaries protested it, most notably missionary organizer Jeremiah Evarts.  In Congress, New Jersey Senator Theodore Frelinghuysen and Tennessee Congressman Davy Crockett spoke out against the legislation.  The Removal Act passed only after bitter debate in Congress.</a:t>
            </a:r>
          </a:p>
          <a:p>
            <a:r>
              <a:rPr lang="en-US" dirty="0" smtClean="0"/>
              <a:t>	Jackson viewed the demise of Indian tribal nations as inevitable, pointing to the advancement of settled life and demise of tribal nations in the American northeast.  He called his northern critics hypocrites, given the North's history.  Indian tribes had become nearly extinct, Indian hunting grounds had been replaced with family farms, and state law had replaced tribal law. If the Indians of the south were to survive and their culture be maintained, they faced powerful historical forces that could only be postponed.  He dismissed romantic portrayals of lost Indian culture as a sentimental longing for a simpler time in the past, stating that "progress requires moving forward."</a:t>
            </a:r>
          </a:p>
          <a:p>
            <a:pPr marL="1143000" indent="-1143000"/>
            <a:r>
              <a:rPr lang="en-US" dirty="0" smtClean="0"/>
              <a:t>	Humanity has often wept over the fate of the aborigines of this country and philanthropy has long been busily employed in devising means to avert it, but its progress has never for a moment been arrested, and one by one have many powerful tribes disappeared from the earth.… But true philanthropy reconciles the mind to these vicissitudes as it does to the extinction of one generation to make room for another.… Philanthropy could not wish to see this continent restored to the condition in which it was found by our forefathers. What good man would prefer a country covered with forests and ranged by a few thousand savages to our extensive Republic, studded with cities, towns, and prosperous farms, embellished with all the improvements which art can devise or industry execute, occupied by more than 12,000,000 happy people, and filled with all the blessings of liberty, civilization, and religion?</a:t>
            </a:r>
          </a:p>
          <a:p>
            <a:r>
              <a:rPr lang="en-US" dirty="0" smtClean="0"/>
              <a:t>	According to historian H. W. Brands, Jackson sincerely believed that his population transfer was a "wise and humane policy" that would save the Indians from "utter annihilation". Brands writes that, given the "racist realities of the time, Jackson was almost certainly correct in contending that for the Cherokees to remain in Georgia risked their extinction". Jackson portrayed his paternalism and federal support as a generous act of mercy.</a:t>
            </a:r>
          </a:p>
          <a:p>
            <a:r>
              <a:rPr lang="en-US" dirty="0" smtClean="0"/>
              <a:t>	On April 24, 1830, the Senate passed the Indian Removal Act by a vote of 28 to 19.</a:t>
            </a:r>
            <a:r>
              <a:rPr lang="en-US" baseline="30000" dirty="0" smtClean="0"/>
              <a:t> </a:t>
            </a:r>
            <a:r>
              <a:rPr lang="en-US" dirty="0" smtClean="0"/>
              <a:t> On May 26, 1830, the House of Representatives passed the Act by a vote of 101 to 97.</a:t>
            </a:r>
            <a:r>
              <a:rPr lang="en-US" baseline="30000" dirty="0" smtClean="0"/>
              <a:t> </a:t>
            </a:r>
            <a:r>
              <a:rPr lang="en-US" dirty="0" smtClean="0"/>
              <a:t> On May 28, 1830, the Indian Removal Act was signed into law by President Andrew Jackson.</a:t>
            </a:r>
          </a:p>
          <a:p>
            <a:r>
              <a:rPr lang="en-US" dirty="0" smtClean="0"/>
              <a:t>	The Removal Act paved the way for the forced expulsion of tens of thousands of American Indians from their land into the West in an event widely known as the "Trail of Tears," a forced resettlement of the Indian population.</a:t>
            </a:r>
            <a:r>
              <a:rPr lang="en-US" baseline="30000" dirty="0" smtClean="0"/>
              <a:t> </a:t>
            </a:r>
            <a:r>
              <a:rPr lang="en-US" dirty="0" smtClean="0"/>
              <a:t>  The first removal treaty signed was the Treaty of Dancing Rabbit Creek on September 27, 1830, in which Choctaws in Mississippi ceded land east of the river in exchange for payment and land in the West. The Treaty of New </a:t>
            </a:r>
            <a:r>
              <a:rPr lang="en-US" dirty="0" err="1" smtClean="0"/>
              <a:t>Echota</a:t>
            </a:r>
            <a:r>
              <a:rPr lang="en-US" dirty="0" smtClean="0"/>
              <a:t> was signed in 1835 and resulted in the removal of the Cherokee on the Trail of Tears.</a:t>
            </a:r>
          </a:p>
          <a:p>
            <a:r>
              <a:rPr lang="en-US" dirty="0" smtClean="0"/>
              <a:t>	The Seminoles and other tribes did not leave peacefully, as they resisted the removal along with fugitive slaves. The Second Seminole War lasted from 1835 to 1842 and resulted in the government allowing them to remain in the south Florida swamplands. Only a small number remained, and around 3,000 were removed in the war.</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0313253"/>
          </a:xfrm>
          <a:prstGeom prst="rect">
            <a:avLst/>
          </a:prstGeom>
        </p:spPr>
        <p:txBody>
          <a:bodyPr wrap="square">
            <a:spAutoFit/>
          </a:bodyPr>
          <a:lstStyle/>
          <a:p>
            <a:r>
              <a:rPr lang="en-US" dirty="0" smtClean="0">
                <a:hlinkClick r:id="rId2"/>
              </a:rPr>
              <a:t>https://history.state.gov/milestones/1830-1860/indian-treaties</a:t>
            </a:r>
            <a:endParaRPr lang="en-US" dirty="0" smtClean="0"/>
          </a:p>
          <a:p>
            <a:endParaRPr lang="en-US" dirty="0" smtClean="0"/>
          </a:p>
          <a:p>
            <a:r>
              <a:rPr lang="en-US" b="1" dirty="0" smtClean="0"/>
              <a:t>Removal Act of 1830</a:t>
            </a:r>
          </a:p>
          <a:p>
            <a:r>
              <a:rPr lang="en-US" dirty="0" smtClean="0"/>
              <a:t>The U.S. Government used treaties as one means to displace Indians from their tribal lands, a mechanism that was strengthened with the Removal Act of 1830. In cases where this failed, the government sometimes violated both treaties and Supreme Court rulings to facilitate the spread of European Americans westward across the continent.</a:t>
            </a:r>
          </a:p>
          <a:p>
            <a:r>
              <a:rPr lang="en-US" dirty="0" smtClean="0"/>
              <a:t>As the 19th century began, land-hungry Americans poured into the backcountry of the coastal South and began moving toward and into what would later become the states of Alabama and Mississippi. Since Indian tribes living there appeared to be the main obstacle to westward expansion, white settlers petitioned the federal government to remove them. Although Presidents Thomas Jefferson and James Monroe argued that the Indian tribes in the Southeast should exchange their land for lands west of the Mississippi River, they did not take steps to make this happen. Indeed, the first major transfer of land occurred only as the result of war.</a:t>
            </a:r>
          </a:p>
          <a:p>
            <a:r>
              <a:rPr lang="en-US" dirty="0" smtClean="0"/>
              <a:t>In 1814, Major General Andrew Jackson led an expedition against the Creek Indians climaxing in the Battle of Horse Shoe Bend (in present day Alabama near the Georgia border), where Jackson’s force soundly defeated the Creeks and destroyed their military power. He then forced upon the Indians a treaty whereby they surrendered to the United States over twenty-million acres of their traditional land—about one-half of present day Alabama and one-fifth of Georgia. Over the next decade, Jackson led the way in the Indian removal campaign, helping to negotiate nine of the eleven major treaties to remove Indians.</a:t>
            </a:r>
          </a:p>
          <a:p>
            <a:r>
              <a:rPr lang="en-US" dirty="0" smtClean="0"/>
              <a:t>	Under this kind of pressure, Native American tribes—specifically the Creek, Cherokee, Chickasaw, and Choctaw—realized that they could not defeat the Americans in war. The appetite of the settlers for land would not abate, so the Indians adopted a strategy of appeasement. They hoped that if they gave up a good deal of their land, they could keep at least some a part of it. The Seminole tribe in Florida resisted, in the Second Seminole War (1835–1842) and the Third Seminole War (1855–1858), however, neither appeasement nor resistance worked.</a:t>
            </a:r>
          </a:p>
          <a:p>
            <a:r>
              <a:rPr lang="en-US" dirty="0" smtClean="0"/>
              <a:t>From a legal standpoint, the United States Constitution empowered Congress to “regulate commerce with foreign nations, and among the several States, and with the Indian tribes.” In early treaties negotiated between the federal government and the Indian tribes, the latter typically acknowledged themselves “to be under the protection of the United States of America, and of no other sovereign whosoever.” When Andrew Jackson became president (1829–1837), he decided to build a systematic approach to Indian removal on the basis of these legal precedents.</a:t>
            </a:r>
          </a:p>
          <a:p>
            <a:r>
              <a:rPr lang="en-US" dirty="0" smtClean="0"/>
              <a:t>	To achieve his purpose, President Andrew Jackson encouraged Congress to adopt the Removal Act of 1830. The Act established a process whereby the President could grant land west of the Mississippi River to Indian tribes that agreed to give up their homelands. As incentives, the law allowed the Indians financial and material assistance to travel to their new locations and start new lives and guaranteed that the Indians would live on their new property under the protection of the United States Government forever.  With the Act in place, Jackson and his followers were free to persuade, bribe, and threaten tribes into signing removal treaties and leaving the Southeast.</a:t>
            </a:r>
          </a:p>
          <a:p>
            <a:r>
              <a:rPr lang="en-US" dirty="0" smtClean="0"/>
              <a:t>	In general terms, Jackson’s government succeeded. By the end of his presidency, he had signed into law almost seventy removal treaties, the result of which was to move nearly 50,000 eastern Indians to Indian Territory—defined as the region belonging to the United States west of the Mississippi River but excluding the states of Missouri and Iowa as well as the Territory of Arkansas—and open millions of acres of rich land east of the Mississippi to white settlers. Despite the vastness of the Indian Territory, the government intended that the Indians’ destination would be a more confined area—what later became eastern Oklahoma.</a:t>
            </a:r>
          </a:p>
          <a:p>
            <a:r>
              <a:rPr lang="en-US" dirty="0" smtClean="0"/>
              <a:t>	The Cherokee Nation resisted, however, challenging in court the Georgia laws that restricted their freedoms on tribal lands. In his 1831 ruling on Cherokee Nation v. the State of Georgia, Chief Justice John Marshall declared that “the Indian territory is admitted to compose a part of the United States,” and affirmed that the tribes were “domestic dependent nations” and “their relation to the United States resembles that of a ward to his guardian.” However, the following year the Supreme Court reversed itself and ruled that Indian tribes were indeed sovereign and immune from Georgia laws. President Jackson nonetheless refused to heed the Court’s decision. He obtained the signature of a Cherokee chief agreeing to relocation in the Treaty of New </a:t>
            </a:r>
            <a:r>
              <a:rPr lang="en-US" dirty="0" err="1" smtClean="0"/>
              <a:t>Echota</a:t>
            </a:r>
            <a:r>
              <a:rPr lang="en-US" dirty="0" smtClean="0"/>
              <a:t>, which Congress ratified against the protests of Daniel Webster and Henry Clay in 1835. The Cherokee signing party represented only a faction of the Cherokee, and the majority followed Principal Chief John </a:t>
            </a:r>
            <a:r>
              <a:rPr lang="en-US" dirty="0" err="1" smtClean="0"/>
              <a:t>Rossin</a:t>
            </a:r>
            <a:r>
              <a:rPr lang="en-US" dirty="0" smtClean="0"/>
              <a:t> a desperate attempt to hold onto their land. This attempt faltered in 1838, when, under the guns of federal troops and Georgia state militia, the Cherokee tribe were forced to the dry plains across the Mississippi. The best evidence indicates that between three and four thousand out of the fifteen to sixteen thousand Cherokees died en route from the brutal conditions of the “Trail of Tears.”</a:t>
            </a:r>
          </a:p>
          <a:p>
            <a:r>
              <a:rPr lang="en-US" dirty="0" smtClean="0"/>
              <a:t>	With the exception of a small number of Seminoles still resisting removal in Florida, by the 1840s, from the Atlantic to the Mississippi, no Indian tribes resided in the American South. Through a combination of coerced treaties and the contravention of treaties and judicial determination, the United States Government succeeded in paving the way for the westward expansion and the incorporation of new territories as part of the United States.</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8839200" cy="20867251"/>
          </a:xfrm>
          <a:prstGeom prst="rect">
            <a:avLst/>
          </a:prstGeom>
        </p:spPr>
        <p:txBody>
          <a:bodyPr wrap="square">
            <a:spAutoFit/>
          </a:bodyPr>
          <a:lstStyle/>
          <a:p>
            <a:r>
              <a:rPr lang="en-US" dirty="0" smtClean="0">
                <a:hlinkClick r:id="rId2"/>
              </a:rPr>
              <a:t>https://www.loc.gov/rr/program/bib/ourdocs/Indian.html</a:t>
            </a:r>
            <a:endParaRPr lang="en-US" dirty="0" smtClean="0"/>
          </a:p>
          <a:p>
            <a:endParaRPr lang="en-US" dirty="0" smtClean="0"/>
          </a:p>
          <a:p>
            <a:r>
              <a:rPr lang="en-US" b="1" dirty="0" smtClean="0"/>
              <a:t>Indian Removal Act</a:t>
            </a:r>
          </a:p>
          <a:p>
            <a:r>
              <a:rPr lang="en-US" dirty="0" smtClean="0"/>
              <a:t/>
            </a:r>
            <a:br>
              <a:rPr lang="en-US" dirty="0" smtClean="0"/>
            </a:br>
            <a:r>
              <a:rPr lang="en-US" dirty="0" smtClean="0"/>
              <a:t>LC-USZC4-3156The Indian Removal Act was signed into law by President Andrew Jackson on May 28, 1830, authorizing the president to grant unsettled lands west of the Mississippi in exchange for Indian lands within existing state borders.  A few tribes went peacefully, but many resisted the relocation policy. During the fall and winter of 1838 and 1839, the Cherokees were forcibly moved west by the United States government. Approximately 4,000 Cherokees died on this forced march, which became known as the "Trail of Tears."</a:t>
            </a:r>
          </a:p>
          <a:p>
            <a:r>
              <a:rPr lang="en-US" b="1" dirty="0" smtClean="0"/>
              <a:t>Digital Collections</a:t>
            </a:r>
          </a:p>
          <a:p>
            <a:r>
              <a:rPr lang="en-US" dirty="0" smtClean="0"/>
              <a:t>A Century of Lawmaking for a New Nation: U.S. Congressional Documents and Debates, 1774-1875</a:t>
            </a:r>
          </a:p>
          <a:p>
            <a:r>
              <a:rPr lang="en-US" dirty="0" smtClean="0"/>
              <a:t>This collection contains congressional publications from 1774 to 1875, including debates, bills, laws, and journals.</a:t>
            </a:r>
          </a:p>
          <a:p>
            <a:r>
              <a:rPr lang="en-US" dirty="0" smtClean="0"/>
              <a:t>February 22, 1830 - Senator Hugh White, from the Committee on Indian Affairs, reported A Bill to provide for an exchange of lands with the Indians residing in any of the States or Territories, and for their removal West of the river Mississippi (S. 102).</a:t>
            </a:r>
          </a:p>
          <a:p>
            <a:r>
              <a:rPr lang="en-US" dirty="0" smtClean="0"/>
              <a:t>February 22, 1830 - The Committee on Indian Affairs issued a report (S.doc.61).</a:t>
            </a:r>
          </a:p>
          <a:p>
            <a:r>
              <a:rPr lang="en-US" dirty="0" smtClean="0"/>
              <a:t>April 9, 1830 - Debated in the Senate.</a:t>
            </a:r>
          </a:p>
          <a:p>
            <a:r>
              <a:rPr lang="en-US" dirty="0" smtClean="0"/>
              <a:t>April 15, 1830 - Debated in the Senate.</a:t>
            </a:r>
          </a:p>
          <a:p>
            <a:r>
              <a:rPr lang="en-US" dirty="0" smtClean="0"/>
              <a:t>April 17, 1830 - Debated in the Senate.</a:t>
            </a:r>
          </a:p>
          <a:p>
            <a:r>
              <a:rPr lang="en-US" dirty="0" smtClean="0"/>
              <a:t>April 20, 1830 - Debated in the Senate.</a:t>
            </a:r>
          </a:p>
          <a:p>
            <a:r>
              <a:rPr lang="en-US" dirty="0" smtClean="0"/>
              <a:t>April 21, 1830 - Debated in the Senate.</a:t>
            </a:r>
          </a:p>
          <a:p>
            <a:r>
              <a:rPr lang="en-US" dirty="0" smtClean="0"/>
              <a:t>April 22, 1830 - Debated in the Senate.</a:t>
            </a:r>
          </a:p>
          <a:p>
            <a:r>
              <a:rPr lang="en-US" dirty="0" smtClean="0"/>
              <a:t>April 23, 1830 - Debated in the Senate.</a:t>
            </a:r>
          </a:p>
          <a:p>
            <a:r>
              <a:rPr lang="en-US" dirty="0" smtClean="0"/>
              <a:t>April 24, 1830 - The Senate voted 28 to 19 to pass the Indian Removal Act (S. 102).</a:t>
            </a:r>
          </a:p>
          <a:p>
            <a:r>
              <a:rPr lang="en-US" dirty="0" smtClean="0"/>
              <a:t>May 15, 1830 - Debated in the House of Representatives.</a:t>
            </a:r>
          </a:p>
          <a:p>
            <a:r>
              <a:rPr lang="en-US" dirty="0" smtClean="0"/>
              <a:t>May 17, 1830 - Debated in the House of Representatives.</a:t>
            </a:r>
          </a:p>
          <a:p>
            <a:r>
              <a:rPr lang="en-US" dirty="0" smtClean="0"/>
              <a:t>May 18, 1830 - Debated in the House of Representatives </a:t>
            </a:r>
          </a:p>
          <a:p>
            <a:r>
              <a:rPr lang="en-US" dirty="0" smtClean="0"/>
              <a:t>(additional speeches from May 18 were published separately in the back of the volume)</a:t>
            </a:r>
          </a:p>
          <a:p>
            <a:r>
              <a:rPr lang="en-US" dirty="0" smtClean="0"/>
              <a:t>May 19, 1830 - Debated in the House of Representatives.</a:t>
            </a:r>
          </a:p>
          <a:p>
            <a:r>
              <a:rPr lang="en-US" dirty="0" smtClean="0"/>
              <a:t>May 24, 1830 - Debated in the House of Representatives.</a:t>
            </a:r>
          </a:p>
          <a:p>
            <a:r>
              <a:rPr lang="en-US" dirty="0" smtClean="0"/>
              <a:t>May 26, 1830 - The House of Representatives voted 102 to 97 to pass the Indian Removal Act (S. 102).</a:t>
            </a:r>
          </a:p>
          <a:p>
            <a:r>
              <a:rPr lang="en-US" dirty="0" smtClean="0"/>
              <a:t>May 26, 1830 - The Senate concurred in the House amendments.</a:t>
            </a:r>
          </a:p>
          <a:p>
            <a:r>
              <a:rPr lang="en-US" dirty="0" smtClean="0"/>
              <a:t>May 28, 1830 - The Indian Removal Act was signed into law by President Andrew Jackson.</a:t>
            </a:r>
          </a:p>
          <a:p>
            <a:r>
              <a:rPr lang="en-US" dirty="0" smtClean="0"/>
              <a:t>December 6, 1830 - President Andrew Jackson outlined his Indian removal policy in his Second Annual Message to Congress. Jackson's comments on Indian removal begin with the words, "It gives me pleasure to announce to Congress that the benevolent policy of the Government, steadily pursued for nearly thirty years, in relation to the removal of the Indians beyond the white settlements is approaching to a happy consummation. Two important tribes have accepted the provision made for their removal at the last session of Congress, and it is believed that their example will induce the remaining tribes also to seek the same obvious advantages." Additional copies of Andrew Jackson's Second Annual Message to Congress can be found in the </a:t>
            </a:r>
            <a:r>
              <a:rPr lang="en-US" i="1" dirty="0" smtClean="0"/>
              <a:t>House Journa</a:t>
            </a:r>
            <a:r>
              <a:rPr lang="en-US" dirty="0" smtClean="0"/>
              <a:t>l and the </a:t>
            </a:r>
            <a:r>
              <a:rPr lang="en-US" i="1" dirty="0" smtClean="0"/>
              <a:t>Senate Journal</a:t>
            </a:r>
            <a:r>
              <a:rPr lang="en-US" dirty="0" smtClean="0"/>
              <a:t>.</a:t>
            </a:r>
          </a:p>
          <a:p>
            <a:endParaRPr lang="en-US" dirty="0" smtClean="0"/>
          </a:p>
          <a:p>
            <a:r>
              <a:rPr lang="en-US" dirty="0" smtClean="0"/>
              <a:t>Andrew Jackson Papers</a:t>
            </a:r>
          </a:p>
          <a:p>
            <a:r>
              <a:rPr lang="en-US" dirty="0" smtClean="0"/>
              <a:t>The Andrew Jackson Papers contain more than 26,000 items dating from 1767 to 1874. Included are memoranda, journals, speeches, military records, land deeds, and miscellaneous printed matter, as well as correspondence reflecting Jackson’s personal life and career as a politician, military officer, president, slave holder and property owner.</a:t>
            </a:r>
          </a:p>
          <a:p>
            <a:r>
              <a:rPr lang="en-US" dirty="0" smtClean="0"/>
              <a:t>A selection of references to the Indian Removal Act includes:</a:t>
            </a:r>
          </a:p>
          <a:p>
            <a:r>
              <a:rPr lang="en-US" dirty="0" smtClean="0"/>
              <a:t>Alfred Balch to Andrew Jackson, January 8, 1830, "I flatter myself that </a:t>
            </a:r>
            <a:r>
              <a:rPr lang="en-US" dirty="0" err="1" smtClean="0"/>
              <a:t>Mr</a:t>
            </a:r>
            <a:r>
              <a:rPr lang="en-US" dirty="0" smtClean="0"/>
              <a:t> Bell will do justice to the interesting subject committed to his charge as Chairman of the committee of Indian Affairs— The removal of the Indians would be an act of seeming violence—But it will prove in the end an act of enlarged philanthropy. These untutored sons of the Forest, cannot exist in a state of Independence, in the vicinity of the white man. If they will persist in remaining where they are, they may begin to dig their graves and prepare to die."</a:t>
            </a:r>
          </a:p>
          <a:p>
            <a:r>
              <a:rPr lang="en-US" dirty="0" smtClean="0"/>
              <a:t>Andrew Jackson to John </a:t>
            </a:r>
            <a:r>
              <a:rPr lang="en-US" dirty="0" err="1" smtClean="0"/>
              <a:t>Pitchlynn</a:t>
            </a:r>
            <a:r>
              <a:rPr lang="en-US" dirty="0" smtClean="0"/>
              <a:t>, August 5, 1830 " I beg of you to say to them, that their interest happiness peace &amp; prosperity depends upon their removal beyond the jurisdiction of the laws of the State of Mississippi. These things have been [often times] explained to them fully and I forbear to repeat them; but request that you make known to them that Congress to enable them to remove &amp; comfortably to arrange themselves at their new homes has made liberal appropriations. It was a measure I had much at heart &amp; sought to effect because I was satisfied that the Indians could not possibly live under the laws of the States. If now they shall refuse to accept the liberal terms offered, they only must be liable for whatever evils &amp; </a:t>
            </a:r>
            <a:r>
              <a:rPr lang="en-US" dirty="0" err="1" smtClean="0"/>
              <a:t>dificulties</a:t>
            </a:r>
            <a:r>
              <a:rPr lang="en-US" dirty="0" smtClean="0"/>
              <a:t> may arise. I feel conscious of having done my duty to my red children and if any failure of my good intention arises, it will be attributable to their want of duty to themselves, not to me."</a:t>
            </a:r>
          </a:p>
          <a:p>
            <a:r>
              <a:rPr lang="en-US" dirty="0" smtClean="0"/>
              <a:t>Andrew Jackson to Chickasaw Chiefs, August 23, 1830, "Brothers! If you are disposed to remove say so, and state the terms you may consider just and equitable."</a:t>
            </a:r>
          </a:p>
          <a:p>
            <a:r>
              <a:rPr lang="en-US" dirty="0" smtClean="0"/>
              <a:t>Andrew Jackson, December 6, 1830, 2nd Annual Message - Drafts regarding Indian Affairs</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l="10421" t="53200" r="15894" b="1115"/>
          <a:stretch>
            <a:fillRect/>
          </a:stretch>
        </p:blipFill>
        <p:spPr bwMode="auto">
          <a:xfrm>
            <a:off x="-11545" y="815340"/>
            <a:ext cx="9155545" cy="6042660"/>
          </a:xfrm>
          <a:prstGeom prst="rect">
            <a:avLst/>
          </a:prstGeom>
          <a:noFill/>
          <a:ln w="9525">
            <a:noFill/>
            <a:miter lim="800000"/>
            <a:headEnd/>
            <a:tailEnd/>
          </a:ln>
          <a:effectLst/>
        </p:spPr>
      </p:pic>
      <p:grpSp>
        <p:nvGrpSpPr>
          <p:cNvPr id="17" name="Group 16"/>
          <p:cNvGrpSpPr/>
          <p:nvPr/>
        </p:nvGrpSpPr>
        <p:grpSpPr>
          <a:xfrm>
            <a:off x="304800" y="1447799"/>
            <a:ext cx="5486400" cy="3007015"/>
            <a:chOff x="304800" y="1171355"/>
            <a:chExt cx="5486400" cy="3286737"/>
          </a:xfrm>
        </p:grpSpPr>
        <p:sp>
          <p:nvSpPr>
            <p:cNvPr id="28" name="Rectangle 27"/>
            <p:cNvSpPr/>
            <p:nvPr/>
          </p:nvSpPr>
          <p:spPr>
            <a:xfrm>
              <a:off x="304800" y="1171355"/>
              <a:ext cx="5486400" cy="3248246"/>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6373" y="3886200"/>
              <a:ext cx="4331827" cy="571892"/>
            </a:xfrm>
            <a:prstGeom prst="rect">
              <a:avLst/>
            </a:prstGeom>
            <a:solidFill>
              <a:schemeClr val="bg1">
                <a:lumMod val="50000"/>
                <a:alpha val="62000"/>
              </a:schemeClr>
            </a:solidFill>
            <a:ln w="25400">
              <a:solidFill>
                <a:schemeClr val="tx1"/>
              </a:solidFill>
            </a:ln>
          </p:spPr>
          <p:txBody>
            <a:bodyPr wrap="none" rtlCol="0">
              <a:spAutoFit/>
            </a:bodyPr>
            <a:lstStyle/>
            <a:p>
              <a:r>
                <a:rPr lang="en-US" sz="2800" b="1" dirty="0" smtClean="0">
                  <a:solidFill>
                    <a:schemeClr val="bg1"/>
                  </a:solidFill>
                  <a:effectLst>
                    <a:outerShdw dist="50800" dir="7200000" algn="ctr" rotWithShape="0">
                      <a:schemeClr val="tx1"/>
                    </a:outerShdw>
                  </a:effectLst>
                </a:rPr>
                <a:t>Corps of Discovery: 1803-06</a:t>
              </a:r>
              <a:endParaRPr lang="en-US" sz="2800" b="1" dirty="0">
                <a:solidFill>
                  <a:schemeClr val="bg1"/>
                </a:solidFill>
                <a:effectLst>
                  <a:outerShdw dist="50800" dir="7200000" algn="ctr" rotWithShape="0">
                    <a:schemeClr val="tx1"/>
                  </a:outerShdw>
                </a:effectLst>
              </a:endParaRPr>
            </a:p>
          </p:txBody>
        </p:sp>
      </p:grpSp>
      <p:sp>
        <p:nvSpPr>
          <p:cNvPr id="7" name="TextBox 6"/>
          <p:cNvSpPr txBox="1"/>
          <p:nvPr/>
        </p:nvSpPr>
        <p:spPr>
          <a:xfrm rot="19834871">
            <a:off x="5080249" y="3331876"/>
            <a:ext cx="966803"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Osage</a:t>
            </a:r>
            <a:endParaRPr lang="en-US" sz="2400" b="1" dirty="0">
              <a:solidFill>
                <a:schemeClr val="bg1"/>
              </a:solidFill>
              <a:effectLst>
                <a:outerShdw dist="50800" dir="7200000" algn="ctr" rotWithShape="0">
                  <a:schemeClr val="tx1"/>
                </a:outerShdw>
              </a:effectLst>
            </a:endParaRPr>
          </a:p>
        </p:txBody>
      </p:sp>
      <p:sp>
        <p:nvSpPr>
          <p:cNvPr id="8" name="TextBox 7"/>
          <p:cNvSpPr txBox="1"/>
          <p:nvPr/>
        </p:nvSpPr>
        <p:spPr>
          <a:xfrm rot="19834871">
            <a:off x="4309307" y="2299138"/>
            <a:ext cx="1105495"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err="1" smtClean="0">
                <a:solidFill>
                  <a:schemeClr val="bg1"/>
                </a:solidFill>
                <a:effectLst>
                  <a:outerShdw dist="50800" dir="7200000" algn="ctr" rotWithShape="0">
                    <a:schemeClr val="tx1"/>
                  </a:outerShdw>
                </a:effectLst>
              </a:rPr>
              <a:t>Arikara</a:t>
            </a:r>
            <a:endParaRPr lang="en-US" sz="2400" b="1" dirty="0">
              <a:solidFill>
                <a:schemeClr val="bg1"/>
              </a:solidFill>
              <a:effectLst>
                <a:outerShdw dist="50800" dir="7200000" algn="ctr" rotWithShape="0">
                  <a:schemeClr val="tx1"/>
                </a:outerShdw>
              </a:effectLst>
            </a:endParaRPr>
          </a:p>
        </p:txBody>
      </p:sp>
      <p:sp>
        <p:nvSpPr>
          <p:cNvPr id="9" name="TextBox 8"/>
          <p:cNvSpPr txBox="1"/>
          <p:nvPr/>
        </p:nvSpPr>
        <p:spPr>
          <a:xfrm rot="19834871">
            <a:off x="4781229" y="2776462"/>
            <a:ext cx="877163"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Sioux</a:t>
            </a:r>
            <a:endParaRPr lang="en-US" sz="2400" b="1" dirty="0">
              <a:solidFill>
                <a:schemeClr val="bg1"/>
              </a:solidFill>
              <a:effectLst>
                <a:outerShdw dist="50800" dir="7200000" algn="ctr" rotWithShape="0">
                  <a:schemeClr val="tx1"/>
                </a:outerShdw>
              </a:effectLst>
            </a:endParaRPr>
          </a:p>
        </p:txBody>
      </p:sp>
      <p:sp>
        <p:nvSpPr>
          <p:cNvPr id="10" name="TextBox 9"/>
          <p:cNvSpPr txBox="1"/>
          <p:nvPr/>
        </p:nvSpPr>
        <p:spPr>
          <a:xfrm rot="19834871">
            <a:off x="4022317" y="1731677"/>
            <a:ext cx="1253869"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Mandan</a:t>
            </a:r>
            <a:endParaRPr lang="en-US" sz="2400" b="1" dirty="0">
              <a:solidFill>
                <a:schemeClr val="bg1"/>
              </a:solidFill>
              <a:effectLst>
                <a:outerShdw dist="50800" dir="7200000" algn="ctr" rotWithShape="0">
                  <a:schemeClr val="tx1"/>
                </a:outerShdw>
              </a:effectLst>
            </a:endParaRPr>
          </a:p>
        </p:txBody>
      </p:sp>
      <p:sp>
        <p:nvSpPr>
          <p:cNvPr id="11" name="TextBox 10"/>
          <p:cNvSpPr txBox="1"/>
          <p:nvPr/>
        </p:nvSpPr>
        <p:spPr>
          <a:xfrm rot="19834871">
            <a:off x="3616252" y="1274476"/>
            <a:ext cx="1151597"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Hidatsa</a:t>
            </a:r>
            <a:endParaRPr lang="en-US" sz="2400" b="1" dirty="0">
              <a:solidFill>
                <a:schemeClr val="bg1"/>
              </a:solidFill>
              <a:effectLst>
                <a:outerShdw dist="50800" dir="7200000" algn="ctr" rotWithShape="0">
                  <a:schemeClr val="tx1"/>
                </a:outerShdw>
              </a:effectLst>
            </a:endParaRPr>
          </a:p>
        </p:txBody>
      </p:sp>
      <p:sp>
        <p:nvSpPr>
          <p:cNvPr id="12" name="TextBox 11"/>
          <p:cNvSpPr txBox="1"/>
          <p:nvPr/>
        </p:nvSpPr>
        <p:spPr>
          <a:xfrm rot="19834871">
            <a:off x="2002062" y="2151466"/>
            <a:ext cx="1435008"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Shoshone</a:t>
            </a:r>
            <a:endParaRPr lang="en-US" sz="2400" b="1" dirty="0">
              <a:solidFill>
                <a:schemeClr val="bg1"/>
              </a:solidFill>
              <a:effectLst>
                <a:outerShdw dist="50800" dir="7200000" algn="ctr" rotWithShape="0">
                  <a:schemeClr val="tx1"/>
                </a:outerShdw>
              </a:effectLst>
            </a:endParaRPr>
          </a:p>
        </p:txBody>
      </p:sp>
      <p:sp>
        <p:nvSpPr>
          <p:cNvPr id="13" name="TextBox 12"/>
          <p:cNvSpPr txBox="1"/>
          <p:nvPr/>
        </p:nvSpPr>
        <p:spPr>
          <a:xfrm rot="19834871">
            <a:off x="935436" y="2111930"/>
            <a:ext cx="1432315"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Nez Perce</a:t>
            </a:r>
            <a:endParaRPr lang="en-US" sz="2400" b="1" dirty="0">
              <a:solidFill>
                <a:schemeClr val="bg1"/>
              </a:solidFill>
              <a:effectLst>
                <a:outerShdw dist="50800" dir="7200000" algn="ctr" rotWithShape="0">
                  <a:schemeClr val="tx1"/>
                </a:outerShdw>
              </a:effectLst>
            </a:endParaRPr>
          </a:p>
        </p:txBody>
      </p:sp>
      <p:sp>
        <p:nvSpPr>
          <p:cNvPr id="14" name="TextBox 13"/>
          <p:cNvSpPr txBox="1"/>
          <p:nvPr/>
        </p:nvSpPr>
        <p:spPr>
          <a:xfrm rot="19834871">
            <a:off x="-32531" y="1884077"/>
            <a:ext cx="1133965"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Clatsop</a:t>
            </a:r>
            <a:endParaRPr lang="en-US" sz="2400" b="1" dirty="0">
              <a:solidFill>
                <a:schemeClr val="bg1"/>
              </a:solidFill>
              <a:effectLst>
                <a:outerShdw dist="50800" dir="7200000" algn="ctr" rotWithShape="0">
                  <a:schemeClr val="tx1"/>
                </a:outerShdw>
              </a:effectLst>
            </a:endParaRPr>
          </a:p>
        </p:txBody>
      </p:sp>
      <p:sp>
        <p:nvSpPr>
          <p:cNvPr id="15" name="TextBox 14"/>
          <p:cNvSpPr txBox="1"/>
          <p:nvPr/>
        </p:nvSpPr>
        <p:spPr>
          <a:xfrm rot="19834871">
            <a:off x="2110334" y="1068651"/>
            <a:ext cx="1369799"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Blackfeet</a:t>
            </a:r>
            <a:endParaRPr lang="en-US" sz="2400" b="1" dirty="0">
              <a:solidFill>
                <a:schemeClr val="bg1"/>
              </a:solidFill>
              <a:effectLst>
                <a:outerShdw dist="50800" dir="7200000" algn="ctr" rotWithShape="0">
                  <a:schemeClr val="tx1"/>
                </a:outerShdw>
              </a:effectLst>
            </a:endParaRPr>
          </a:p>
        </p:txBody>
      </p:sp>
      <p:sp>
        <p:nvSpPr>
          <p:cNvPr id="16" name="Freeform 15"/>
          <p:cNvSpPr/>
          <p:nvPr/>
        </p:nvSpPr>
        <p:spPr>
          <a:xfrm>
            <a:off x="533400" y="1567329"/>
            <a:ext cx="5221941" cy="2487706"/>
          </a:xfrm>
          <a:custGeom>
            <a:avLst/>
            <a:gdLst>
              <a:gd name="connsiteX0" fmla="*/ 4993341 w 4993341"/>
              <a:gd name="connsiteY0" fmla="*/ 2448859 h 2478742"/>
              <a:gd name="connsiteX1" fmla="*/ 4742329 w 4993341"/>
              <a:gd name="connsiteY1" fmla="*/ 2466789 h 2478742"/>
              <a:gd name="connsiteX2" fmla="*/ 4661647 w 4993341"/>
              <a:gd name="connsiteY2" fmla="*/ 2377142 h 2478742"/>
              <a:gd name="connsiteX3" fmla="*/ 4589929 w 4993341"/>
              <a:gd name="connsiteY3" fmla="*/ 2305424 h 2478742"/>
              <a:gd name="connsiteX4" fmla="*/ 4410635 w 4993341"/>
              <a:gd name="connsiteY4" fmla="*/ 2287495 h 2478742"/>
              <a:gd name="connsiteX5" fmla="*/ 4285129 w 4993341"/>
              <a:gd name="connsiteY5" fmla="*/ 2242671 h 2478742"/>
              <a:gd name="connsiteX6" fmla="*/ 4177553 w 4993341"/>
              <a:gd name="connsiteY6" fmla="*/ 2090271 h 2478742"/>
              <a:gd name="connsiteX7" fmla="*/ 4007224 w 4993341"/>
              <a:gd name="connsiteY7" fmla="*/ 1722718 h 2478742"/>
              <a:gd name="connsiteX8" fmla="*/ 3863788 w 4993341"/>
              <a:gd name="connsiteY8" fmla="*/ 1516530 h 2478742"/>
              <a:gd name="connsiteX9" fmla="*/ 3603812 w 4993341"/>
              <a:gd name="connsiteY9" fmla="*/ 1462742 h 2478742"/>
              <a:gd name="connsiteX10" fmla="*/ 3550024 w 4993341"/>
              <a:gd name="connsiteY10" fmla="*/ 1319306 h 2478742"/>
              <a:gd name="connsiteX11" fmla="*/ 3532094 w 4993341"/>
              <a:gd name="connsiteY11" fmla="*/ 1256553 h 2478742"/>
              <a:gd name="connsiteX12" fmla="*/ 3424518 w 4993341"/>
              <a:gd name="connsiteY12" fmla="*/ 1148977 h 2478742"/>
              <a:gd name="connsiteX13" fmla="*/ 3451412 w 4993341"/>
              <a:gd name="connsiteY13" fmla="*/ 1014506 h 2478742"/>
              <a:gd name="connsiteX14" fmla="*/ 3388659 w 4993341"/>
              <a:gd name="connsiteY14" fmla="*/ 763495 h 2478742"/>
              <a:gd name="connsiteX15" fmla="*/ 3370729 w 4993341"/>
              <a:gd name="connsiteY15" fmla="*/ 611095 h 2478742"/>
              <a:gd name="connsiteX16" fmla="*/ 3263153 w 4993341"/>
              <a:gd name="connsiteY16" fmla="*/ 521447 h 2478742"/>
              <a:gd name="connsiteX17" fmla="*/ 3110753 w 4993341"/>
              <a:gd name="connsiteY17" fmla="*/ 342153 h 2478742"/>
              <a:gd name="connsiteX18" fmla="*/ 2940424 w 4993341"/>
              <a:gd name="connsiteY18" fmla="*/ 333189 h 2478742"/>
              <a:gd name="connsiteX19" fmla="*/ 2644588 w 4993341"/>
              <a:gd name="connsiteY19" fmla="*/ 315259 h 2478742"/>
              <a:gd name="connsiteX20" fmla="*/ 2447365 w 4993341"/>
              <a:gd name="connsiteY20" fmla="*/ 369047 h 2478742"/>
              <a:gd name="connsiteX21" fmla="*/ 2321859 w 4993341"/>
              <a:gd name="connsiteY21" fmla="*/ 351118 h 2478742"/>
              <a:gd name="connsiteX22" fmla="*/ 2160494 w 4993341"/>
              <a:gd name="connsiteY22" fmla="*/ 288365 h 2478742"/>
              <a:gd name="connsiteX23" fmla="*/ 2017059 w 4993341"/>
              <a:gd name="connsiteY23" fmla="*/ 288365 h 2478742"/>
              <a:gd name="connsiteX24" fmla="*/ 1954306 w 4993341"/>
              <a:gd name="connsiteY24" fmla="*/ 261471 h 2478742"/>
              <a:gd name="connsiteX25" fmla="*/ 1855694 w 4993341"/>
              <a:gd name="connsiteY25" fmla="*/ 279400 h 2478742"/>
              <a:gd name="connsiteX26" fmla="*/ 1703294 w 4993341"/>
              <a:gd name="connsiteY26" fmla="*/ 360083 h 2478742"/>
              <a:gd name="connsiteX27" fmla="*/ 1541929 w 4993341"/>
              <a:gd name="connsiteY27" fmla="*/ 378012 h 2478742"/>
              <a:gd name="connsiteX28" fmla="*/ 1299882 w 4993341"/>
              <a:gd name="connsiteY28" fmla="*/ 234577 h 2478742"/>
              <a:gd name="connsiteX29" fmla="*/ 1246094 w 4993341"/>
              <a:gd name="connsiteY29" fmla="*/ 82177 h 2478742"/>
              <a:gd name="connsiteX30" fmla="*/ 1129553 w 4993341"/>
              <a:gd name="connsiteY30" fmla="*/ 10459 h 2478742"/>
              <a:gd name="connsiteX31" fmla="*/ 986118 w 4993341"/>
              <a:gd name="connsiteY31" fmla="*/ 19424 h 2478742"/>
              <a:gd name="connsiteX32" fmla="*/ 726141 w 4993341"/>
              <a:gd name="connsiteY32" fmla="*/ 28389 h 2478742"/>
              <a:gd name="connsiteX33" fmla="*/ 591671 w 4993341"/>
              <a:gd name="connsiteY33" fmla="*/ 28389 h 2478742"/>
              <a:gd name="connsiteX34" fmla="*/ 385482 w 4993341"/>
              <a:gd name="connsiteY34" fmla="*/ 100106 h 2478742"/>
              <a:gd name="connsiteX35" fmla="*/ 197224 w 4993341"/>
              <a:gd name="connsiteY35" fmla="*/ 153895 h 2478742"/>
              <a:gd name="connsiteX36" fmla="*/ 0 w 4993341"/>
              <a:gd name="connsiteY36" fmla="*/ 171824 h 2478742"/>
              <a:gd name="connsiteX0" fmla="*/ 4993341 w 4993341"/>
              <a:gd name="connsiteY0" fmla="*/ 2448859 h 2478742"/>
              <a:gd name="connsiteX1" fmla="*/ 4742329 w 4993341"/>
              <a:gd name="connsiteY1" fmla="*/ 2466789 h 2478742"/>
              <a:gd name="connsiteX2" fmla="*/ 4661647 w 4993341"/>
              <a:gd name="connsiteY2" fmla="*/ 2377142 h 2478742"/>
              <a:gd name="connsiteX3" fmla="*/ 4589929 w 4993341"/>
              <a:gd name="connsiteY3" fmla="*/ 2305424 h 2478742"/>
              <a:gd name="connsiteX4" fmla="*/ 4572000 w 4993341"/>
              <a:gd name="connsiteY4" fmla="*/ 2457824 h 2478742"/>
              <a:gd name="connsiteX5" fmla="*/ 4410635 w 4993341"/>
              <a:gd name="connsiteY5" fmla="*/ 2287495 h 2478742"/>
              <a:gd name="connsiteX6" fmla="*/ 4285129 w 4993341"/>
              <a:gd name="connsiteY6" fmla="*/ 2242671 h 2478742"/>
              <a:gd name="connsiteX7" fmla="*/ 4177553 w 4993341"/>
              <a:gd name="connsiteY7" fmla="*/ 2090271 h 2478742"/>
              <a:gd name="connsiteX8" fmla="*/ 4007224 w 4993341"/>
              <a:gd name="connsiteY8" fmla="*/ 1722718 h 2478742"/>
              <a:gd name="connsiteX9" fmla="*/ 3863788 w 4993341"/>
              <a:gd name="connsiteY9" fmla="*/ 1516530 h 2478742"/>
              <a:gd name="connsiteX10" fmla="*/ 3603812 w 4993341"/>
              <a:gd name="connsiteY10" fmla="*/ 1462742 h 2478742"/>
              <a:gd name="connsiteX11" fmla="*/ 3550024 w 4993341"/>
              <a:gd name="connsiteY11" fmla="*/ 1319306 h 2478742"/>
              <a:gd name="connsiteX12" fmla="*/ 3532094 w 4993341"/>
              <a:gd name="connsiteY12" fmla="*/ 1256553 h 2478742"/>
              <a:gd name="connsiteX13" fmla="*/ 3424518 w 4993341"/>
              <a:gd name="connsiteY13" fmla="*/ 1148977 h 2478742"/>
              <a:gd name="connsiteX14" fmla="*/ 3451412 w 4993341"/>
              <a:gd name="connsiteY14" fmla="*/ 1014506 h 2478742"/>
              <a:gd name="connsiteX15" fmla="*/ 3388659 w 4993341"/>
              <a:gd name="connsiteY15" fmla="*/ 763495 h 2478742"/>
              <a:gd name="connsiteX16" fmla="*/ 3370729 w 4993341"/>
              <a:gd name="connsiteY16" fmla="*/ 611095 h 2478742"/>
              <a:gd name="connsiteX17" fmla="*/ 3263153 w 4993341"/>
              <a:gd name="connsiteY17" fmla="*/ 521447 h 2478742"/>
              <a:gd name="connsiteX18" fmla="*/ 3110753 w 4993341"/>
              <a:gd name="connsiteY18" fmla="*/ 342153 h 2478742"/>
              <a:gd name="connsiteX19" fmla="*/ 2940424 w 4993341"/>
              <a:gd name="connsiteY19" fmla="*/ 333189 h 2478742"/>
              <a:gd name="connsiteX20" fmla="*/ 2644588 w 4993341"/>
              <a:gd name="connsiteY20" fmla="*/ 315259 h 2478742"/>
              <a:gd name="connsiteX21" fmla="*/ 2447365 w 4993341"/>
              <a:gd name="connsiteY21" fmla="*/ 369047 h 2478742"/>
              <a:gd name="connsiteX22" fmla="*/ 2321859 w 4993341"/>
              <a:gd name="connsiteY22" fmla="*/ 351118 h 2478742"/>
              <a:gd name="connsiteX23" fmla="*/ 2160494 w 4993341"/>
              <a:gd name="connsiteY23" fmla="*/ 288365 h 2478742"/>
              <a:gd name="connsiteX24" fmla="*/ 2017059 w 4993341"/>
              <a:gd name="connsiteY24" fmla="*/ 288365 h 2478742"/>
              <a:gd name="connsiteX25" fmla="*/ 1954306 w 4993341"/>
              <a:gd name="connsiteY25" fmla="*/ 261471 h 2478742"/>
              <a:gd name="connsiteX26" fmla="*/ 1855694 w 4993341"/>
              <a:gd name="connsiteY26" fmla="*/ 279400 h 2478742"/>
              <a:gd name="connsiteX27" fmla="*/ 1703294 w 4993341"/>
              <a:gd name="connsiteY27" fmla="*/ 360083 h 2478742"/>
              <a:gd name="connsiteX28" fmla="*/ 1541929 w 4993341"/>
              <a:gd name="connsiteY28" fmla="*/ 378012 h 2478742"/>
              <a:gd name="connsiteX29" fmla="*/ 1299882 w 4993341"/>
              <a:gd name="connsiteY29" fmla="*/ 234577 h 2478742"/>
              <a:gd name="connsiteX30" fmla="*/ 1246094 w 4993341"/>
              <a:gd name="connsiteY30" fmla="*/ 82177 h 2478742"/>
              <a:gd name="connsiteX31" fmla="*/ 1129553 w 4993341"/>
              <a:gd name="connsiteY31" fmla="*/ 10459 h 2478742"/>
              <a:gd name="connsiteX32" fmla="*/ 986118 w 4993341"/>
              <a:gd name="connsiteY32" fmla="*/ 19424 h 2478742"/>
              <a:gd name="connsiteX33" fmla="*/ 726141 w 4993341"/>
              <a:gd name="connsiteY33" fmla="*/ 28389 h 2478742"/>
              <a:gd name="connsiteX34" fmla="*/ 591671 w 4993341"/>
              <a:gd name="connsiteY34" fmla="*/ 28389 h 2478742"/>
              <a:gd name="connsiteX35" fmla="*/ 385482 w 4993341"/>
              <a:gd name="connsiteY35" fmla="*/ 100106 h 2478742"/>
              <a:gd name="connsiteX36" fmla="*/ 197224 w 4993341"/>
              <a:gd name="connsiteY36" fmla="*/ 153895 h 2478742"/>
              <a:gd name="connsiteX37" fmla="*/ 0 w 4993341"/>
              <a:gd name="connsiteY37" fmla="*/ 171824 h 2478742"/>
              <a:gd name="connsiteX0" fmla="*/ 4993341 w 4993341"/>
              <a:gd name="connsiteY0" fmla="*/ 2448859 h 2478742"/>
              <a:gd name="connsiteX1" fmla="*/ 4742329 w 4993341"/>
              <a:gd name="connsiteY1" fmla="*/ 2466789 h 2478742"/>
              <a:gd name="connsiteX2" fmla="*/ 4661647 w 4993341"/>
              <a:gd name="connsiteY2" fmla="*/ 2377142 h 2478742"/>
              <a:gd name="connsiteX3" fmla="*/ 4572000 w 4993341"/>
              <a:gd name="connsiteY3" fmla="*/ 2457824 h 2478742"/>
              <a:gd name="connsiteX4" fmla="*/ 4410635 w 4993341"/>
              <a:gd name="connsiteY4" fmla="*/ 2287495 h 2478742"/>
              <a:gd name="connsiteX5" fmla="*/ 4285129 w 4993341"/>
              <a:gd name="connsiteY5" fmla="*/ 2242671 h 2478742"/>
              <a:gd name="connsiteX6" fmla="*/ 4177553 w 4993341"/>
              <a:gd name="connsiteY6" fmla="*/ 2090271 h 2478742"/>
              <a:gd name="connsiteX7" fmla="*/ 4007224 w 4993341"/>
              <a:gd name="connsiteY7" fmla="*/ 1722718 h 2478742"/>
              <a:gd name="connsiteX8" fmla="*/ 3863788 w 4993341"/>
              <a:gd name="connsiteY8" fmla="*/ 1516530 h 2478742"/>
              <a:gd name="connsiteX9" fmla="*/ 3603812 w 4993341"/>
              <a:gd name="connsiteY9" fmla="*/ 1462742 h 2478742"/>
              <a:gd name="connsiteX10" fmla="*/ 3550024 w 4993341"/>
              <a:gd name="connsiteY10" fmla="*/ 1319306 h 2478742"/>
              <a:gd name="connsiteX11" fmla="*/ 3532094 w 4993341"/>
              <a:gd name="connsiteY11" fmla="*/ 1256553 h 2478742"/>
              <a:gd name="connsiteX12" fmla="*/ 3424518 w 4993341"/>
              <a:gd name="connsiteY12" fmla="*/ 1148977 h 2478742"/>
              <a:gd name="connsiteX13" fmla="*/ 3451412 w 4993341"/>
              <a:gd name="connsiteY13" fmla="*/ 1014506 h 2478742"/>
              <a:gd name="connsiteX14" fmla="*/ 3388659 w 4993341"/>
              <a:gd name="connsiteY14" fmla="*/ 763495 h 2478742"/>
              <a:gd name="connsiteX15" fmla="*/ 3370729 w 4993341"/>
              <a:gd name="connsiteY15" fmla="*/ 611095 h 2478742"/>
              <a:gd name="connsiteX16" fmla="*/ 3263153 w 4993341"/>
              <a:gd name="connsiteY16" fmla="*/ 521447 h 2478742"/>
              <a:gd name="connsiteX17" fmla="*/ 3110753 w 4993341"/>
              <a:gd name="connsiteY17" fmla="*/ 342153 h 2478742"/>
              <a:gd name="connsiteX18" fmla="*/ 2940424 w 4993341"/>
              <a:gd name="connsiteY18" fmla="*/ 333189 h 2478742"/>
              <a:gd name="connsiteX19" fmla="*/ 2644588 w 4993341"/>
              <a:gd name="connsiteY19" fmla="*/ 315259 h 2478742"/>
              <a:gd name="connsiteX20" fmla="*/ 2447365 w 4993341"/>
              <a:gd name="connsiteY20" fmla="*/ 369047 h 2478742"/>
              <a:gd name="connsiteX21" fmla="*/ 2321859 w 4993341"/>
              <a:gd name="connsiteY21" fmla="*/ 351118 h 2478742"/>
              <a:gd name="connsiteX22" fmla="*/ 2160494 w 4993341"/>
              <a:gd name="connsiteY22" fmla="*/ 288365 h 2478742"/>
              <a:gd name="connsiteX23" fmla="*/ 2017059 w 4993341"/>
              <a:gd name="connsiteY23" fmla="*/ 288365 h 2478742"/>
              <a:gd name="connsiteX24" fmla="*/ 1954306 w 4993341"/>
              <a:gd name="connsiteY24" fmla="*/ 261471 h 2478742"/>
              <a:gd name="connsiteX25" fmla="*/ 1855694 w 4993341"/>
              <a:gd name="connsiteY25" fmla="*/ 279400 h 2478742"/>
              <a:gd name="connsiteX26" fmla="*/ 1703294 w 4993341"/>
              <a:gd name="connsiteY26" fmla="*/ 360083 h 2478742"/>
              <a:gd name="connsiteX27" fmla="*/ 1541929 w 4993341"/>
              <a:gd name="connsiteY27" fmla="*/ 378012 h 2478742"/>
              <a:gd name="connsiteX28" fmla="*/ 1299882 w 4993341"/>
              <a:gd name="connsiteY28" fmla="*/ 234577 h 2478742"/>
              <a:gd name="connsiteX29" fmla="*/ 1246094 w 4993341"/>
              <a:gd name="connsiteY29" fmla="*/ 82177 h 2478742"/>
              <a:gd name="connsiteX30" fmla="*/ 1129553 w 4993341"/>
              <a:gd name="connsiteY30" fmla="*/ 10459 h 2478742"/>
              <a:gd name="connsiteX31" fmla="*/ 986118 w 4993341"/>
              <a:gd name="connsiteY31" fmla="*/ 19424 h 2478742"/>
              <a:gd name="connsiteX32" fmla="*/ 726141 w 4993341"/>
              <a:gd name="connsiteY32" fmla="*/ 28389 h 2478742"/>
              <a:gd name="connsiteX33" fmla="*/ 591671 w 4993341"/>
              <a:gd name="connsiteY33" fmla="*/ 28389 h 2478742"/>
              <a:gd name="connsiteX34" fmla="*/ 385482 w 4993341"/>
              <a:gd name="connsiteY34" fmla="*/ 100106 h 2478742"/>
              <a:gd name="connsiteX35" fmla="*/ 197224 w 4993341"/>
              <a:gd name="connsiteY35" fmla="*/ 153895 h 2478742"/>
              <a:gd name="connsiteX36" fmla="*/ 0 w 4993341"/>
              <a:gd name="connsiteY36" fmla="*/ 171824 h 2478742"/>
              <a:gd name="connsiteX0" fmla="*/ 4993341 w 4993341"/>
              <a:gd name="connsiteY0" fmla="*/ 2448859 h 2487706"/>
              <a:gd name="connsiteX1" fmla="*/ 4742329 w 4993341"/>
              <a:gd name="connsiteY1" fmla="*/ 2466789 h 2487706"/>
              <a:gd name="connsiteX2" fmla="*/ 4572000 w 4993341"/>
              <a:gd name="connsiteY2" fmla="*/ 2457824 h 2487706"/>
              <a:gd name="connsiteX3" fmla="*/ 4410635 w 4993341"/>
              <a:gd name="connsiteY3" fmla="*/ 2287495 h 2487706"/>
              <a:gd name="connsiteX4" fmla="*/ 4285129 w 4993341"/>
              <a:gd name="connsiteY4" fmla="*/ 2242671 h 2487706"/>
              <a:gd name="connsiteX5" fmla="*/ 4177553 w 4993341"/>
              <a:gd name="connsiteY5" fmla="*/ 2090271 h 2487706"/>
              <a:gd name="connsiteX6" fmla="*/ 4007224 w 4993341"/>
              <a:gd name="connsiteY6" fmla="*/ 1722718 h 2487706"/>
              <a:gd name="connsiteX7" fmla="*/ 3863788 w 4993341"/>
              <a:gd name="connsiteY7" fmla="*/ 1516530 h 2487706"/>
              <a:gd name="connsiteX8" fmla="*/ 3603812 w 4993341"/>
              <a:gd name="connsiteY8" fmla="*/ 1462742 h 2487706"/>
              <a:gd name="connsiteX9" fmla="*/ 3550024 w 4993341"/>
              <a:gd name="connsiteY9" fmla="*/ 1319306 h 2487706"/>
              <a:gd name="connsiteX10" fmla="*/ 3532094 w 4993341"/>
              <a:gd name="connsiteY10" fmla="*/ 1256553 h 2487706"/>
              <a:gd name="connsiteX11" fmla="*/ 3424518 w 4993341"/>
              <a:gd name="connsiteY11" fmla="*/ 1148977 h 2487706"/>
              <a:gd name="connsiteX12" fmla="*/ 3451412 w 4993341"/>
              <a:gd name="connsiteY12" fmla="*/ 1014506 h 2487706"/>
              <a:gd name="connsiteX13" fmla="*/ 3388659 w 4993341"/>
              <a:gd name="connsiteY13" fmla="*/ 763495 h 2487706"/>
              <a:gd name="connsiteX14" fmla="*/ 3370729 w 4993341"/>
              <a:gd name="connsiteY14" fmla="*/ 611095 h 2487706"/>
              <a:gd name="connsiteX15" fmla="*/ 3263153 w 4993341"/>
              <a:gd name="connsiteY15" fmla="*/ 521447 h 2487706"/>
              <a:gd name="connsiteX16" fmla="*/ 3110753 w 4993341"/>
              <a:gd name="connsiteY16" fmla="*/ 342153 h 2487706"/>
              <a:gd name="connsiteX17" fmla="*/ 2940424 w 4993341"/>
              <a:gd name="connsiteY17" fmla="*/ 333189 h 2487706"/>
              <a:gd name="connsiteX18" fmla="*/ 2644588 w 4993341"/>
              <a:gd name="connsiteY18" fmla="*/ 315259 h 2487706"/>
              <a:gd name="connsiteX19" fmla="*/ 2447365 w 4993341"/>
              <a:gd name="connsiteY19" fmla="*/ 369047 h 2487706"/>
              <a:gd name="connsiteX20" fmla="*/ 2321859 w 4993341"/>
              <a:gd name="connsiteY20" fmla="*/ 351118 h 2487706"/>
              <a:gd name="connsiteX21" fmla="*/ 2160494 w 4993341"/>
              <a:gd name="connsiteY21" fmla="*/ 288365 h 2487706"/>
              <a:gd name="connsiteX22" fmla="*/ 2017059 w 4993341"/>
              <a:gd name="connsiteY22" fmla="*/ 288365 h 2487706"/>
              <a:gd name="connsiteX23" fmla="*/ 1954306 w 4993341"/>
              <a:gd name="connsiteY23" fmla="*/ 261471 h 2487706"/>
              <a:gd name="connsiteX24" fmla="*/ 1855694 w 4993341"/>
              <a:gd name="connsiteY24" fmla="*/ 279400 h 2487706"/>
              <a:gd name="connsiteX25" fmla="*/ 1703294 w 4993341"/>
              <a:gd name="connsiteY25" fmla="*/ 360083 h 2487706"/>
              <a:gd name="connsiteX26" fmla="*/ 1541929 w 4993341"/>
              <a:gd name="connsiteY26" fmla="*/ 378012 h 2487706"/>
              <a:gd name="connsiteX27" fmla="*/ 1299882 w 4993341"/>
              <a:gd name="connsiteY27" fmla="*/ 234577 h 2487706"/>
              <a:gd name="connsiteX28" fmla="*/ 1246094 w 4993341"/>
              <a:gd name="connsiteY28" fmla="*/ 82177 h 2487706"/>
              <a:gd name="connsiteX29" fmla="*/ 1129553 w 4993341"/>
              <a:gd name="connsiteY29" fmla="*/ 10459 h 2487706"/>
              <a:gd name="connsiteX30" fmla="*/ 986118 w 4993341"/>
              <a:gd name="connsiteY30" fmla="*/ 19424 h 2487706"/>
              <a:gd name="connsiteX31" fmla="*/ 726141 w 4993341"/>
              <a:gd name="connsiteY31" fmla="*/ 28389 h 2487706"/>
              <a:gd name="connsiteX32" fmla="*/ 591671 w 4993341"/>
              <a:gd name="connsiteY32" fmla="*/ 28389 h 2487706"/>
              <a:gd name="connsiteX33" fmla="*/ 385482 w 4993341"/>
              <a:gd name="connsiteY33" fmla="*/ 100106 h 2487706"/>
              <a:gd name="connsiteX34" fmla="*/ 197224 w 4993341"/>
              <a:gd name="connsiteY34" fmla="*/ 153895 h 2487706"/>
              <a:gd name="connsiteX35" fmla="*/ 0 w 4993341"/>
              <a:gd name="connsiteY35" fmla="*/ 171824 h 2487706"/>
              <a:gd name="connsiteX0" fmla="*/ 5221941 w 5221941"/>
              <a:gd name="connsiteY0" fmla="*/ 2448859 h 2487706"/>
              <a:gd name="connsiteX1" fmla="*/ 4970929 w 5221941"/>
              <a:gd name="connsiteY1" fmla="*/ 2466789 h 2487706"/>
              <a:gd name="connsiteX2" fmla="*/ 4800600 w 5221941"/>
              <a:gd name="connsiteY2" fmla="*/ 2457824 h 2487706"/>
              <a:gd name="connsiteX3" fmla="*/ 4639235 w 5221941"/>
              <a:gd name="connsiteY3" fmla="*/ 2287495 h 2487706"/>
              <a:gd name="connsiteX4" fmla="*/ 4513729 w 5221941"/>
              <a:gd name="connsiteY4" fmla="*/ 2242671 h 2487706"/>
              <a:gd name="connsiteX5" fmla="*/ 4406153 w 5221941"/>
              <a:gd name="connsiteY5" fmla="*/ 2090271 h 2487706"/>
              <a:gd name="connsiteX6" fmla="*/ 4235824 w 5221941"/>
              <a:gd name="connsiteY6" fmla="*/ 1722718 h 2487706"/>
              <a:gd name="connsiteX7" fmla="*/ 4092388 w 5221941"/>
              <a:gd name="connsiteY7" fmla="*/ 1516530 h 2487706"/>
              <a:gd name="connsiteX8" fmla="*/ 3832412 w 5221941"/>
              <a:gd name="connsiteY8" fmla="*/ 1462742 h 2487706"/>
              <a:gd name="connsiteX9" fmla="*/ 3778624 w 5221941"/>
              <a:gd name="connsiteY9" fmla="*/ 1319306 h 2487706"/>
              <a:gd name="connsiteX10" fmla="*/ 3760694 w 5221941"/>
              <a:gd name="connsiteY10" fmla="*/ 1256553 h 2487706"/>
              <a:gd name="connsiteX11" fmla="*/ 3653118 w 5221941"/>
              <a:gd name="connsiteY11" fmla="*/ 1148977 h 2487706"/>
              <a:gd name="connsiteX12" fmla="*/ 3680012 w 5221941"/>
              <a:gd name="connsiteY12" fmla="*/ 1014506 h 2487706"/>
              <a:gd name="connsiteX13" fmla="*/ 3617259 w 5221941"/>
              <a:gd name="connsiteY13" fmla="*/ 763495 h 2487706"/>
              <a:gd name="connsiteX14" fmla="*/ 3599329 w 5221941"/>
              <a:gd name="connsiteY14" fmla="*/ 611095 h 2487706"/>
              <a:gd name="connsiteX15" fmla="*/ 3491753 w 5221941"/>
              <a:gd name="connsiteY15" fmla="*/ 521447 h 2487706"/>
              <a:gd name="connsiteX16" fmla="*/ 3339353 w 5221941"/>
              <a:gd name="connsiteY16" fmla="*/ 342153 h 2487706"/>
              <a:gd name="connsiteX17" fmla="*/ 3169024 w 5221941"/>
              <a:gd name="connsiteY17" fmla="*/ 333189 h 2487706"/>
              <a:gd name="connsiteX18" fmla="*/ 2873188 w 5221941"/>
              <a:gd name="connsiteY18" fmla="*/ 315259 h 2487706"/>
              <a:gd name="connsiteX19" fmla="*/ 2675965 w 5221941"/>
              <a:gd name="connsiteY19" fmla="*/ 369047 h 2487706"/>
              <a:gd name="connsiteX20" fmla="*/ 2550459 w 5221941"/>
              <a:gd name="connsiteY20" fmla="*/ 351118 h 2487706"/>
              <a:gd name="connsiteX21" fmla="*/ 2389094 w 5221941"/>
              <a:gd name="connsiteY21" fmla="*/ 288365 h 2487706"/>
              <a:gd name="connsiteX22" fmla="*/ 2245659 w 5221941"/>
              <a:gd name="connsiteY22" fmla="*/ 288365 h 2487706"/>
              <a:gd name="connsiteX23" fmla="*/ 2182906 w 5221941"/>
              <a:gd name="connsiteY23" fmla="*/ 261471 h 2487706"/>
              <a:gd name="connsiteX24" fmla="*/ 2084294 w 5221941"/>
              <a:gd name="connsiteY24" fmla="*/ 279400 h 2487706"/>
              <a:gd name="connsiteX25" fmla="*/ 1931894 w 5221941"/>
              <a:gd name="connsiteY25" fmla="*/ 360083 h 2487706"/>
              <a:gd name="connsiteX26" fmla="*/ 1770529 w 5221941"/>
              <a:gd name="connsiteY26" fmla="*/ 378012 h 2487706"/>
              <a:gd name="connsiteX27" fmla="*/ 1528482 w 5221941"/>
              <a:gd name="connsiteY27" fmla="*/ 234577 h 2487706"/>
              <a:gd name="connsiteX28" fmla="*/ 1474694 w 5221941"/>
              <a:gd name="connsiteY28" fmla="*/ 82177 h 2487706"/>
              <a:gd name="connsiteX29" fmla="*/ 1358153 w 5221941"/>
              <a:gd name="connsiteY29" fmla="*/ 10459 h 2487706"/>
              <a:gd name="connsiteX30" fmla="*/ 1214718 w 5221941"/>
              <a:gd name="connsiteY30" fmla="*/ 19424 h 2487706"/>
              <a:gd name="connsiteX31" fmla="*/ 954741 w 5221941"/>
              <a:gd name="connsiteY31" fmla="*/ 28389 h 2487706"/>
              <a:gd name="connsiteX32" fmla="*/ 820271 w 5221941"/>
              <a:gd name="connsiteY32" fmla="*/ 28389 h 2487706"/>
              <a:gd name="connsiteX33" fmla="*/ 614082 w 5221941"/>
              <a:gd name="connsiteY33" fmla="*/ 100106 h 2487706"/>
              <a:gd name="connsiteX34" fmla="*/ 425824 w 5221941"/>
              <a:gd name="connsiteY34" fmla="*/ 153895 h 2487706"/>
              <a:gd name="connsiteX35" fmla="*/ 0 w 5221941"/>
              <a:gd name="connsiteY35" fmla="*/ 171824 h 248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21941" h="2487706">
                <a:moveTo>
                  <a:pt x="5221941" y="2448859"/>
                </a:moveTo>
                <a:cubicBezTo>
                  <a:pt x="5124076" y="2463800"/>
                  <a:pt x="5041152" y="2465295"/>
                  <a:pt x="4970929" y="2466789"/>
                </a:cubicBezTo>
                <a:cubicBezTo>
                  <a:pt x="4900706" y="2468283"/>
                  <a:pt x="4855882" y="2487706"/>
                  <a:pt x="4800600" y="2457824"/>
                </a:cubicBezTo>
                <a:cubicBezTo>
                  <a:pt x="4745318" y="2427942"/>
                  <a:pt x="4687047" y="2323354"/>
                  <a:pt x="4639235" y="2287495"/>
                </a:cubicBezTo>
                <a:cubicBezTo>
                  <a:pt x="4591423" y="2251636"/>
                  <a:pt x="4552576" y="2275542"/>
                  <a:pt x="4513729" y="2242671"/>
                </a:cubicBezTo>
                <a:cubicBezTo>
                  <a:pt x="4474882" y="2209800"/>
                  <a:pt x="4452470" y="2176930"/>
                  <a:pt x="4406153" y="2090271"/>
                </a:cubicBezTo>
                <a:cubicBezTo>
                  <a:pt x="4359836" y="2003612"/>
                  <a:pt x="4288118" y="1818341"/>
                  <a:pt x="4235824" y="1722718"/>
                </a:cubicBezTo>
                <a:cubicBezTo>
                  <a:pt x="4183530" y="1627095"/>
                  <a:pt x="4159623" y="1559859"/>
                  <a:pt x="4092388" y="1516530"/>
                </a:cubicBezTo>
                <a:cubicBezTo>
                  <a:pt x="4025153" y="1473201"/>
                  <a:pt x="3884706" y="1495613"/>
                  <a:pt x="3832412" y="1462742"/>
                </a:cubicBezTo>
                <a:cubicBezTo>
                  <a:pt x="3780118" y="1429871"/>
                  <a:pt x="3790577" y="1353671"/>
                  <a:pt x="3778624" y="1319306"/>
                </a:cubicBezTo>
                <a:cubicBezTo>
                  <a:pt x="3766671" y="1284941"/>
                  <a:pt x="3781612" y="1284941"/>
                  <a:pt x="3760694" y="1256553"/>
                </a:cubicBezTo>
                <a:cubicBezTo>
                  <a:pt x="3739776" y="1228165"/>
                  <a:pt x="3666565" y="1189318"/>
                  <a:pt x="3653118" y="1148977"/>
                </a:cubicBezTo>
                <a:cubicBezTo>
                  <a:pt x="3639671" y="1108636"/>
                  <a:pt x="3685988" y="1078753"/>
                  <a:pt x="3680012" y="1014506"/>
                </a:cubicBezTo>
                <a:cubicBezTo>
                  <a:pt x="3674036" y="950259"/>
                  <a:pt x="3630706" y="830730"/>
                  <a:pt x="3617259" y="763495"/>
                </a:cubicBezTo>
                <a:cubicBezTo>
                  <a:pt x="3603812" y="696260"/>
                  <a:pt x="3620247" y="651436"/>
                  <a:pt x="3599329" y="611095"/>
                </a:cubicBezTo>
                <a:cubicBezTo>
                  <a:pt x="3578411" y="570754"/>
                  <a:pt x="3535082" y="566271"/>
                  <a:pt x="3491753" y="521447"/>
                </a:cubicBezTo>
                <a:cubicBezTo>
                  <a:pt x="3448424" y="476623"/>
                  <a:pt x="3393141" y="373529"/>
                  <a:pt x="3339353" y="342153"/>
                </a:cubicBezTo>
                <a:cubicBezTo>
                  <a:pt x="3285565" y="310777"/>
                  <a:pt x="3169024" y="333189"/>
                  <a:pt x="3169024" y="333189"/>
                </a:cubicBezTo>
                <a:cubicBezTo>
                  <a:pt x="3091330" y="328707"/>
                  <a:pt x="2955364" y="309283"/>
                  <a:pt x="2873188" y="315259"/>
                </a:cubicBezTo>
                <a:cubicBezTo>
                  <a:pt x="2791012" y="321235"/>
                  <a:pt x="2729753" y="363071"/>
                  <a:pt x="2675965" y="369047"/>
                </a:cubicBezTo>
                <a:cubicBezTo>
                  <a:pt x="2622177" y="375024"/>
                  <a:pt x="2598271" y="364565"/>
                  <a:pt x="2550459" y="351118"/>
                </a:cubicBezTo>
                <a:cubicBezTo>
                  <a:pt x="2502647" y="337671"/>
                  <a:pt x="2439894" y="298824"/>
                  <a:pt x="2389094" y="288365"/>
                </a:cubicBezTo>
                <a:cubicBezTo>
                  <a:pt x="2338294" y="277906"/>
                  <a:pt x="2280024" y="292847"/>
                  <a:pt x="2245659" y="288365"/>
                </a:cubicBezTo>
                <a:cubicBezTo>
                  <a:pt x="2211294" y="283883"/>
                  <a:pt x="2209800" y="262965"/>
                  <a:pt x="2182906" y="261471"/>
                </a:cubicBezTo>
                <a:cubicBezTo>
                  <a:pt x="2156012" y="259977"/>
                  <a:pt x="2126129" y="262965"/>
                  <a:pt x="2084294" y="279400"/>
                </a:cubicBezTo>
                <a:cubicBezTo>
                  <a:pt x="2042459" y="295835"/>
                  <a:pt x="1984188" y="343648"/>
                  <a:pt x="1931894" y="360083"/>
                </a:cubicBezTo>
                <a:cubicBezTo>
                  <a:pt x="1879600" y="376518"/>
                  <a:pt x="1837764" y="398930"/>
                  <a:pt x="1770529" y="378012"/>
                </a:cubicBezTo>
                <a:cubicBezTo>
                  <a:pt x="1703294" y="357094"/>
                  <a:pt x="1577788" y="283883"/>
                  <a:pt x="1528482" y="234577"/>
                </a:cubicBezTo>
                <a:cubicBezTo>
                  <a:pt x="1479176" y="185271"/>
                  <a:pt x="1503082" y="119530"/>
                  <a:pt x="1474694" y="82177"/>
                </a:cubicBezTo>
                <a:cubicBezTo>
                  <a:pt x="1446306" y="44824"/>
                  <a:pt x="1401482" y="20918"/>
                  <a:pt x="1358153" y="10459"/>
                </a:cubicBezTo>
                <a:cubicBezTo>
                  <a:pt x="1314824" y="0"/>
                  <a:pt x="1214718" y="19424"/>
                  <a:pt x="1214718" y="19424"/>
                </a:cubicBezTo>
                <a:lnTo>
                  <a:pt x="954741" y="28389"/>
                </a:lnTo>
                <a:cubicBezTo>
                  <a:pt x="889000" y="29883"/>
                  <a:pt x="877047" y="16436"/>
                  <a:pt x="820271" y="28389"/>
                </a:cubicBezTo>
                <a:cubicBezTo>
                  <a:pt x="763495" y="40342"/>
                  <a:pt x="679823" y="79188"/>
                  <a:pt x="614082" y="100106"/>
                </a:cubicBezTo>
                <a:cubicBezTo>
                  <a:pt x="548341" y="121024"/>
                  <a:pt x="528171" y="141942"/>
                  <a:pt x="425824" y="153895"/>
                </a:cubicBezTo>
                <a:cubicBezTo>
                  <a:pt x="323477" y="165848"/>
                  <a:pt x="66488" y="168836"/>
                  <a:pt x="0" y="171824"/>
                </a:cubicBezTo>
              </a:path>
            </a:pathLst>
          </a:custGeom>
          <a:ln w="76200">
            <a:solidFill>
              <a:schemeClr val="bg1"/>
            </a:solidFill>
            <a:prstDash val="sysDot"/>
          </a:ln>
          <a:effectLst>
            <a:outerShdw dist="50800" dir="13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p:cNvSpPr/>
          <p:nvPr/>
        </p:nvSpPr>
        <p:spPr>
          <a:xfrm>
            <a:off x="304800" y="1447800"/>
            <a:ext cx="5486400" cy="29718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5257800" y="4419601"/>
            <a:ext cx="2743200" cy="2438402"/>
            <a:chOff x="5257800" y="4419599"/>
            <a:chExt cx="2743200" cy="2362201"/>
          </a:xfrm>
        </p:grpSpPr>
        <p:sp>
          <p:nvSpPr>
            <p:cNvPr id="21" name="Rectangle 20"/>
            <p:cNvSpPr/>
            <p:nvPr/>
          </p:nvSpPr>
          <p:spPr>
            <a:xfrm>
              <a:off x="5257800" y="4419599"/>
              <a:ext cx="2743200" cy="2362199"/>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257800" y="6258580"/>
              <a:ext cx="2133600" cy="523220"/>
            </a:xfrm>
            <a:prstGeom prst="rect">
              <a:avLst/>
            </a:prstGeom>
            <a:solidFill>
              <a:schemeClr val="bg1">
                <a:lumMod val="50000"/>
                <a:alpha val="62000"/>
              </a:schemeClr>
            </a:solidFill>
            <a:ln w="25400">
              <a:solidFill>
                <a:schemeClr val="tx1"/>
              </a:solidFill>
            </a:ln>
          </p:spPr>
          <p:txBody>
            <a:bodyPr wrap="square" rtlCol="0">
              <a:spAutoFit/>
            </a:bodyPr>
            <a:lstStyle/>
            <a:p>
              <a:r>
                <a:rPr lang="en-US" sz="2800" b="1" dirty="0" smtClean="0">
                  <a:effectLst>
                    <a:outerShdw dist="50800" dir="7200000" algn="ctr" rotWithShape="0">
                      <a:schemeClr val="bg1"/>
                    </a:outerShdw>
                  </a:effectLst>
                </a:rPr>
                <a:t>Trail of Tears</a:t>
              </a:r>
              <a:endParaRPr lang="en-US" sz="2800" b="1" dirty="0">
                <a:effectLst>
                  <a:outerShdw dist="50800" dir="7200000" algn="ctr" rotWithShape="0">
                    <a:schemeClr val="bg1"/>
                  </a:outerShdw>
                </a:effectLst>
              </a:endParaRPr>
            </a:p>
          </p:txBody>
        </p:sp>
      </p:grpSp>
      <p:sp>
        <p:nvSpPr>
          <p:cNvPr id="24" name="TextBox 23"/>
          <p:cNvSpPr txBox="1"/>
          <p:nvPr/>
        </p:nvSpPr>
        <p:spPr>
          <a:xfrm>
            <a:off x="6019800" y="4338935"/>
            <a:ext cx="1389163"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Cherokee</a:t>
            </a:r>
            <a:endParaRPr lang="en-US" sz="2400" b="1" dirty="0">
              <a:solidFill>
                <a:schemeClr val="bg1"/>
              </a:solidFill>
              <a:effectLst>
                <a:outerShdw dist="50800" dir="7200000" algn="ctr" rotWithShape="0">
                  <a:schemeClr val="tx1"/>
                </a:outerShdw>
              </a:effectLst>
            </a:endParaRPr>
          </a:p>
        </p:txBody>
      </p:sp>
      <p:sp>
        <p:nvSpPr>
          <p:cNvPr id="25" name="TextBox 24"/>
          <p:cNvSpPr txBox="1"/>
          <p:nvPr/>
        </p:nvSpPr>
        <p:spPr>
          <a:xfrm>
            <a:off x="4961649" y="4872335"/>
            <a:ext cx="1515351"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Chickasaw</a:t>
            </a:r>
            <a:endParaRPr lang="en-US" sz="2400" b="1" dirty="0">
              <a:solidFill>
                <a:schemeClr val="bg1"/>
              </a:solidFill>
              <a:effectLst>
                <a:outerShdw dist="50800" dir="7200000" algn="ctr" rotWithShape="0">
                  <a:schemeClr val="tx1"/>
                </a:outerShdw>
              </a:effectLst>
            </a:endParaRPr>
          </a:p>
        </p:txBody>
      </p:sp>
      <p:sp>
        <p:nvSpPr>
          <p:cNvPr id="26" name="TextBox 25"/>
          <p:cNvSpPr txBox="1"/>
          <p:nvPr/>
        </p:nvSpPr>
        <p:spPr>
          <a:xfrm>
            <a:off x="5486400" y="5481935"/>
            <a:ext cx="1290097"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Choctaw</a:t>
            </a:r>
            <a:endParaRPr lang="en-US" sz="2400" b="1" dirty="0">
              <a:solidFill>
                <a:schemeClr val="bg1"/>
              </a:solidFill>
              <a:effectLst>
                <a:outerShdw dist="50800" dir="7200000" algn="ctr" rotWithShape="0">
                  <a:schemeClr val="tx1"/>
                </a:outerShdw>
              </a:effectLst>
            </a:endParaRPr>
          </a:p>
        </p:txBody>
      </p:sp>
      <p:sp>
        <p:nvSpPr>
          <p:cNvPr id="27" name="TextBox 26"/>
          <p:cNvSpPr txBox="1"/>
          <p:nvPr/>
        </p:nvSpPr>
        <p:spPr>
          <a:xfrm>
            <a:off x="7010400" y="4994861"/>
            <a:ext cx="912173"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Creek</a:t>
            </a:r>
            <a:endParaRPr lang="en-US" sz="2400" b="1" dirty="0">
              <a:solidFill>
                <a:schemeClr val="bg1"/>
              </a:solidFill>
              <a:effectLst>
                <a:outerShdw dist="50800" dir="7200000" algn="ctr" rotWithShape="0">
                  <a:schemeClr val="tx1"/>
                </a:outerShdw>
              </a:effectLst>
            </a:endParaRPr>
          </a:p>
        </p:txBody>
      </p:sp>
      <p:sp>
        <p:nvSpPr>
          <p:cNvPr id="29" name="TextBox 28"/>
          <p:cNvSpPr txBox="1"/>
          <p:nvPr/>
        </p:nvSpPr>
        <p:spPr>
          <a:xfrm>
            <a:off x="7162800" y="5786735"/>
            <a:ext cx="1372492"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Seminole</a:t>
            </a:r>
            <a:endParaRPr lang="en-US" sz="2400" b="1" dirty="0">
              <a:solidFill>
                <a:schemeClr val="bg1"/>
              </a:solidFill>
              <a:effectLst>
                <a:outerShdw dist="50800" dir="7200000" algn="ctr" rotWithShape="0">
                  <a:schemeClr val="tx1"/>
                </a:outerShdw>
              </a:effectLst>
            </a:endParaRPr>
          </a:p>
        </p:txBody>
      </p:sp>
      <p:sp>
        <p:nvSpPr>
          <p:cNvPr id="30" name="TextBox 29"/>
          <p:cNvSpPr txBox="1"/>
          <p:nvPr/>
        </p:nvSpPr>
        <p:spPr>
          <a:xfrm>
            <a:off x="0" y="0"/>
            <a:ext cx="9144000" cy="707886"/>
          </a:xfrm>
          <a:prstGeom prst="rect">
            <a:avLst/>
          </a:prstGeom>
          <a:noFill/>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The Five ‘Civilized’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par>
                          <p:cTn id="42" fill="hold">
                            <p:stCondLst>
                              <p:cond delay="3500"/>
                            </p:stCondLst>
                            <p:childTnLst>
                              <p:par>
                                <p:cTn id="43" presetID="10"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par>
                          <p:cTn id="46" fill="hold">
                            <p:stCondLst>
                              <p:cond delay="4000"/>
                            </p:stCondLst>
                            <p:childTnLst>
                              <p:par>
                                <p:cTn id="47" presetID="10" presetClass="entr" presetSubtype="0"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1000"/>
                                        <p:tgtEl>
                                          <p:spTgt spid="7"/>
                                        </p:tgtEl>
                                      </p:cBhvr>
                                    </p:animEffect>
                                    <p:set>
                                      <p:cBhvr>
                                        <p:cTn id="54" dur="1" fill="hold">
                                          <p:stCondLst>
                                            <p:cond delay="999"/>
                                          </p:stCondLst>
                                        </p:cTn>
                                        <p:tgtEl>
                                          <p:spTgt spid="7"/>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9"/>
                                        </p:tgtEl>
                                      </p:cBhvr>
                                    </p:animEffect>
                                    <p:set>
                                      <p:cBhvr>
                                        <p:cTn id="57" dur="1" fill="hold">
                                          <p:stCondLst>
                                            <p:cond delay="999"/>
                                          </p:stCondLst>
                                        </p:cTn>
                                        <p:tgtEl>
                                          <p:spTgt spid="9"/>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1000"/>
                                        <p:tgtEl>
                                          <p:spTgt spid="8"/>
                                        </p:tgtEl>
                                      </p:cBhvr>
                                    </p:animEffect>
                                    <p:set>
                                      <p:cBhvr>
                                        <p:cTn id="60" dur="1" fill="hold">
                                          <p:stCondLst>
                                            <p:cond delay="999"/>
                                          </p:stCondLst>
                                        </p:cTn>
                                        <p:tgtEl>
                                          <p:spTgt spid="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000"/>
                                        <p:tgtEl>
                                          <p:spTgt spid="10"/>
                                        </p:tgtEl>
                                      </p:cBhvr>
                                    </p:animEffect>
                                    <p:set>
                                      <p:cBhvr>
                                        <p:cTn id="63" dur="1" fill="hold">
                                          <p:stCondLst>
                                            <p:cond delay="999"/>
                                          </p:stCondLst>
                                        </p:cTn>
                                        <p:tgtEl>
                                          <p:spTgt spid="1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11"/>
                                        </p:tgtEl>
                                      </p:cBhvr>
                                    </p:animEffect>
                                    <p:set>
                                      <p:cBhvr>
                                        <p:cTn id="66" dur="1" fill="hold">
                                          <p:stCondLst>
                                            <p:cond delay="999"/>
                                          </p:stCondLst>
                                        </p:cTn>
                                        <p:tgtEl>
                                          <p:spTgt spid="1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15"/>
                                        </p:tgtEl>
                                      </p:cBhvr>
                                    </p:animEffect>
                                    <p:set>
                                      <p:cBhvr>
                                        <p:cTn id="69" dur="1" fill="hold">
                                          <p:stCondLst>
                                            <p:cond delay="999"/>
                                          </p:stCondLst>
                                        </p:cTn>
                                        <p:tgtEl>
                                          <p:spTgt spid="15"/>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12"/>
                                        </p:tgtEl>
                                      </p:cBhvr>
                                    </p:animEffect>
                                    <p:set>
                                      <p:cBhvr>
                                        <p:cTn id="72" dur="1" fill="hold">
                                          <p:stCondLst>
                                            <p:cond delay="999"/>
                                          </p:stCondLst>
                                        </p:cTn>
                                        <p:tgtEl>
                                          <p:spTgt spid="1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13"/>
                                        </p:tgtEl>
                                      </p:cBhvr>
                                    </p:animEffect>
                                    <p:set>
                                      <p:cBhvr>
                                        <p:cTn id="75" dur="1" fill="hold">
                                          <p:stCondLst>
                                            <p:cond delay="999"/>
                                          </p:stCondLst>
                                        </p:cTn>
                                        <p:tgtEl>
                                          <p:spTgt spid="13"/>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14"/>
                                        </p:tgtEl>
                                      </p:cBhvr>
                                    </p:animEffect>
                                    <p:set>
                                      <p:cBhvr>
                                        <p:cTn id="78" dur="1" fill="hold">
                                          <p:stCondLst>
                                            <p:cond delay="999"/>
                                          </p:stCondLst>
                                        </p:cTn>
                                        <p:tgtEl>
                                          <p:spTgt spid="14"/>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000"/>
                                        <p:tgtEl>
                                          <p:spTgt spid="16"/>
                                        </p:tgtEl>
                                      </p:cBhvr>
                                    </p:animEffect>
                                    <p:set>
                                      <p:cBhvr>
                                        <p:cTn id="81" dur="1" fill="hold">
                                          <p:stCondLst>
                                            <p:cond delay="999"/>
                                          </p:stCondLst>
                                        </p:cTn>
                                        <p:tgtEl>
                                          <p:spTgt spid="16"/>
                                        </p:tgtEl>
                                        <p:attrNameLst>
                                          <p:attrName>style.visibility</p:attrName>
                                        </p:attrNameLst>
                                      </p:cBhvr>
                                      <p:to>
                                        <p:strVal val="hidden"/>
                                      </p:to>
                                    </p:set>
                                  </p:childTnLst>
                                </p:cTn>
                              </p:par>
                            </p:childTnLst>
                          </p:cTn>
                        </p:par>
                        <p:par>
                          <p:cTn id="82" fill="hold">
                            <p:stCondLst>
                              <p:cond delay="1000"/>
                            </p:stCondLst>
                            <p:childTnLst>
                              <p:par>
                                <p:cTn id="83" presetID="1" presetClass="entr" presetSubtype="0" fill="hold" grpId="0" nodeType="afterEffect">
                                  <p:stCondLst>
                                    <p:cond delay="0"/>
                                  </p:stCondLst>
                                  <p:childTnLst>
                                    <p:set>
                                      <p:cBhvr>
                                        <p:cTn id="84" dur="1" fill="hold">
                                          <p:stCondLst>
                                            <p:cond delay="0"/>
                                          </p:stCondLst>
                                        </p:cTn>
                                        <p:tgtEl>
                                          <p:spTgt spid="19"/>
                                        </p:tgtEl>
                                        <p:attrNameLst>
                                          <p:attrName>style.visibility</p:attrName>
                                        </p:attrNameLst>
                                      </p:cBhvr>
                                      <p:to>
                                        <p:strVal val="visible"/>
                                      </p:to>
                                    </p:set>
                                  </p:childTnLst>
                                </p:cTn>
                              </p:par>
                              <p:par>
                                <p:cTn id="85" presetID="6" presetClass="emph" presetSubtype="0" fill="hold" grpId="1" nodeType="withEffect">
                                  <p:stCondLst>
                                    <p:cond delay="0"/>
                                  </p:stCondLst>
                                  <p:childTnLst>
                                    <p:animScale>
                                      <p:cBhvr>
                                        <p:cTn id="86" dur="1000" fill="hold"/>
                                        <p:tgtEl>
                                          <p:spTgt spid="19"/>
                                        </p:tgtEl>
                                      </p:cBhvr>
                                      <p:by x="50000" y="50000"/>
                                    </p:animScale>
                                  </p:childTnLst>
                                </p:cTn>
                              </p:par>
                              <p:par>
                                <p:cTn id="87" presetID="42" presetClass="path" presetSubtype="0" decel="50000" fill="hold" grpId="2" nodeType="withEffect">
                                  <p:stCondLst>
                                    <p:cond delay="0"/>
                                  </p:stCondLst>
                                  <p:childTnLst>
                                    <p:animMotion origin="layout" path="M 5.55112E-17 2.22222E-6 L 0.4375 0.37222 " pathEditMode="relative" rAng="0" ptsTypes="AA">
                                      <p:cBhvr>
                                        <p:cTn id="88" dur="1000" fill="hold"/>
                                        <p:tgtEl>
                                          <p:spTgt spid="19"/>
                                        </p:tgtEl>
                                        <p:attrNameLst>
                                          <p:attrName>ppt_x</p:attrName>
                                          <p:attrName>ppt_y</p:attrName>
                                        </p:attrNameLst>
                                      </p:cBhvr>
                                      <p:rCtr x="219" y="186"/>
                                    </p:animMotion>
                                  </p:childTnLst>
                                </p:cTn>
                              </p:par>
                              <p:par>
                                <p:cTn id="89" presetID="10" presetClass="exit" presetSubtype="0" fill="hold" grpId="3" nodeType="withEffect">
                                  <p:stCondLst>
                                    <p:cond delay="500"/>
                                  </p:stCondLst>
                                  <p:childTnLst>
                                    <p:animEffect transition="out" filter="fade">
                                      <p:cBhvr>
                                        <p:cTn id="90" dur="1000"/>
                                        <p:tgtEl>
                                          <p:spTgt spid="19"/>
                                        </p:tgtEl>
                                      </p:cBhvr>
                                    </p:animEffect>
                                    <p:set>
                                      <p:cBhvr>
                                        <p:cTn id="91" dur="1" fill="hold">
                                          <p:stCondLst>
                                            <p:cond delay="999"/>
                                          </p:stCondLst>
                                        </p:cTn>
                                        <p:tgtEl>
                                          <p:spTgt spid="19"/>
                                        </p:tgtEl>
                                        <p:attrNameLst>
                                          <p:attrName>style.visibility</p:attrName>
                                        </p:attrNameLst>
                                      </p:cBhvr>
                                      <p:to>
                                        <p:strVal val="hidden"/>
                                      </p:to>
                                    </p:set>
                                  </p:childTnLst>
                                </p:cTn>
                              </p:par>
                              <p:par>
                                <p:cTn id="92" presetID="10" presetClass="entr" presetSubtype="0" fill="hold" nodeType="withEffect">
                                  <p:stCondLst>
                                    <p:cond delay="500"/>
                                  </p:stCondLst>
                                  <p:childTnLst>
                                    <p:set>
                                      <p:cBhvr>
                                        <p:cTn id="93" dur="1" fill="hold">
                                          <p:stCondLst>
                                            <p:cond delay="0"/>
                                          </p:stCondLst>
                                        </p:cTn>
                                        <p:tgtEl>
                                          <p:spTgt spid="23"/>
                                        </p:tgtEl>
                                        <p:attrNameLst>
                                          <p:attrName>style.visibility</p:attrName>
                                        </p:attrNameLst>
                                      </p:cBhvr>
                                      <p:to>
                                        <p:strVal val="visible"/>
                                      </p:to>
                                    </p:set>
                                    <p:animEffect transition="in" filter="fade">
                                      <p:cBhvr>
                                        <p:cTn id="94" dur="1000"/>
                                        <p:tgtEl>
                                          <p:spTgt spid="23"/>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nodeType="clickEffect">
                                  <p:stCondLst>
                                    <p:cond delay="0"/>
                                  </p:stCondLst>
                                  <p:childTnLst>
                                    <p:animEffect transition="out" filter="fade">
                                      <p:cBhvr>
                                        <p:cTn id="98" dur="1000"/>
                                        <p:tgtEl>
                                          <p:spTgt spid="17"/>
                                        </p:tgtEl>
                                      </p:cBhvr>
                                    </p:animEffect>
                                    <p:set>
                                      <p:cBhvr>
                                        <p:cTn id="99" dur="1" fill="hold">
                                          <p:stCondLst>
                                            <p:cond delay="999"/>
                                          </p:stCondLst>
                                        </p:cTn>
                                        <p:tgtEl>
                                          <p:spTgt spid="17"/>
                                        </p:tgtEl>
                                        <p:attrNameLst>
                                          <p:attrName>style.visibility</p:attrName>
                                        </p:attrNameLst>
                                      </p:cBhvr>
                                      <p:to>
                                        <p:strVal val="hidden"/>
                                      </p:to>
                                    </p:set>
                                  </p:childTnLst>
                                </p:cTn>
                              </p:par>
                            </p:childTnLst>
                          </p:cTn>
                        </p:par>
                        <p:par>
                          <p:cTn id="100" fill="hold">
                            <p:stCondLst>
                              <p:cond delay="1000"/>
                            </p:stCondLst>
                            <p:childTnLst>
                              <p:par>
                                <p:cTn id="101" presetID="10" presetClass="entr" presetSubtype="0" fill="hold" grpId="0" nodeType="after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fade">
                                      <p:cBhvr>
                                        <p:cTn id="103" dur="500"/>
                                        <p:tgtEl>
                                          <p:spTgt spid="24"/>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25"/>
                                        </p:tgtEl>
                                        <p:attrNameLst>
                                          <p:attrName>style.visibility</p:attrName>
                                        </p:attrNameLst>
                                      </p:cBhvr>
                                      <p:to>
                                        <p:strVal val="visible"/>
                                      </p:to>
                                    </p:set>
                                    <p:animEffect transition="in" filter="fade">
                                      <p:cBhvr>
                                        <p:cTn id="108" dur="500"/>
                                        <p:tgtEl>
                                          <p:spTgt spid="25"/>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26"/>
                                        </p:tgtEl>
                                        <p:attrNameLst>
                                          <p:attrName>style.visibility</p:attrName>
                                        </p:attrNameLst>
                                      </p:cBhvr>
                                      <p:to>
                                        <p:strVal val="visible"/>
                                      </p:to>
                                    </p:set>
                                    <p:animEffect transition="in" filter="fade">
                                      <p:cBhvr>
                                        <p:cTn id="113" dur="500"/>
                                        <p:tgtEl>
                                          <p:spTgt spid="26"/>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fade">
                                      <p:cBhvr>
                                        <p:cTn id="118" dur="500"/>
                                        <p:tgtEl>
                                          <p:spTgt spid="27"/>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29"/>
                                        </p:tgtEl>
                                        <p:attrNameLst>
                                          <p:attrName>style.visibility</p:attrName>
                                        </p:attrNameLst>
                                      </p:cBhvr>
                                      <p:to>
                                        <p:strVal val="visible"/>
                                      </p:to>
                                    </p:set>
                                    <p:animEffect transition="in" filter="fade">
                                      <p:cBhvr>
                                        <p:cTn id="1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9" grpId="0" animBg="1"/>
      <p:bldP spid="19" grpId="1" animBg="1"/>
      <p:bldP spid="19" grpId="2" animBg="1"/>
      <p:bldP spid="19" grpId="3" animBg="1"/>
      <p:bldP spid="24" grpId="0" animBg="1"/>
      <p:bldP spid="25" grpId="0" animBg="1"/>
      <p:bldP spid="26" grpId="0" animBg="1"/>
      <p:bldP spid="27" grpId="0" animBg="1"/>
      <p:bldP spid="29"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TextBox 3"/>
          <p:cNvSpPr txBox="1"/>
          <p:nvPr/>
        </p:nvSpPr>
        <p:spPr>
          <a:xfrm>
            <a:off x="1143000" y="685800"/>
            <a:ext cx="7086600" cy="34289999"/>
          </a:xfrm>
          <a:prstGeom prst="rect">
            <a:avLst/>
          </a:prstGeom>
        </p:spPr>
        <p:txBody>
          <a:bodyPr wrap="square" rtlCol="0">
            <a:spAutoFit/>
          </a:bodyPr>
          <a:lstStyle/>
          <a:p>
            <a:pPr algn="ctr"/>
            <a:r>
              <a:rPr lang="en-US" sz="1400" b="1" u="sng" smtClean="0"/>
              <a:t>REFERENCES</a:t>
            </a:r>
          </a:p>
          <a:p>
            <a:r>
              <a:rPr lang="en-US" sz="1400" b="1" u="sng" smtClean="0"/>
              <a:t>MAPS</a:t>
            </a:r>
            <a:r>
              <a:rPr lang="en-US" sz="1400" b="1" u="sng" dirty="0" smtClean="0"/>
              <a:t>:</a:t>
            </a:r>
          </a:p>
          <a:p>
            <a:r>
              <a:rPr lang="en-US" sz="1400" b="1" dirty="0" smtClean="0"/>
              <a:t>    Overland Trails: Opening the American West; Oregon-California Trail Association</a:t>
            </a:r>
            <a:endParaRPr lang="en-US" sz="1400" b="1" u="sng" dirty="0" smtClean="0"/>
          </a:p>
          <a:p>
            <a:r>
              <a:rPr lang="en-US" sz="1400" b="1" u="sng" dirty="0" smtClean="0"/>
              <a:t>MUSEUMS &amp; SITES</a:t>
            </a:r>
            <a:r>
              <a:rPr lang="en-US" sz="1400" b="1" dirty="0" smtClean="0"/>
              <a:t>:</a:t>
            </a:r>
          </a:p>
          <a:p>
            <a:r>
              <a:rPr lang="en-US" sz="1400" b="1" dirty="0" smtClean="0"/>
              <a:t>    Fort Washita Historic Site &amp; museum – Durant, Ok</a:t>
            </a:r>
          </a:p>
          <a:p>
            <a:r>
              <a:rPr lang="en-US" sz="1400" b="1" dirty="0" smtClean="0"/>
              <a:t>    Chickasaw Council House Museum – Tishomingo, Ok</a:t>
            </a:r>
          </a:p>
          <a:p>
            <a:r>
              <a:rPr lang="en-US" sz="1400" b="1" dirty="0" smtClean="0"/>
              <a:t>    Fort Towson Historical Site – Fort Towson, Ok</a:t>
            </a:r>
          </a:p>
          <a:p>
            <a:r>
              <a:rPr lang="en-US" sz="1400" b="1" dirty="0" smtClean="0"/>
              <a:t>    Choctaw Nation Museum – </a:t>
            </a:r>
            <a:r>
              <a:rPr lang="en-US" sz="1400" b="1" dirty="0" err="1" smtClean="0"/>
              <a:t>Tuskahoma</a:t>
            </a:r>
            <a:r>
              <a:rPr lang="en-US" sz="1400" b="1" dirty="0" smtClean="0"/>
              <a:t>, Ok</a:t>
            </a:r>
          </a:p>
          <a:p>
            <a:r>
              <a:rPr lang="en-US" sz="1400" b="1" dirty="0" smtClean="0"/>
              <a:t>    Fort Smith National Historic Site – Fort Smith, </a:t>
            </a:r>
            <a:r>
              <a:rPr lang="en-US" sz="1400" b="1" dirty="0" err="1" smtClean="0"/>
              <a:t>Ar</a:t>
            </a:r>
            <a:endParaRPr lang="en-US" sz="1400" b="1" dirty="0" smtClean="0"/>
          </a:p>
          <a:p>
            <a:r>
              <a:rPr lang="en-US" sz="1400" b="1" dirty="0" smtClean="0"/>
              <a:t>    Lake Dardanelle State Park – Russellville, </a:t>
            </a:r>
            <a:r>
              <a:rPr lang="en-US" sz="1400" b="1" dirty="0" err="1" smtClean="0"/>
              <a:t>Ar</a:t>
            </a:r>
            <a:endParaRPr lang="en-US" sz="1400" b="1" dirty="0" smtClean="0"/>
          </a:p>
          <a:p>
            <a:r>
              <a:rPr lang="en-US" sz="1400" b="1" dirty="0" smtClean="0"/>
              <a:t>    Arkansas River Visitor Center – Russellville, </a:t>
            </a:r>
            <a:r>
              <a:rPr lang="en-US" sz="1400" b="1" dirty="0" err="1" smtClean="0"/>
              <a:t>Ar</a:t>
            </a:r>
            <a:endParaRPr lang="en-US" sz="1400" b="1" dirty="0" smtClean="0"/>
          </a:p>
          <a:p>
            <a:r>
              <a:rPr lang="en-US" sz="1400" b="1" dirty="0" smtClean="0"/>
              <a:t>    </a:t>
            </a:r>
            <a:r>
              <a:rPr lang="en-US" sz="1400" b="1" dirty="0" err="1" smtClean="0"/>
              <a:t>Holla</a:t>
            </a:r>
            <a:r>
              <a:rPr lang="en-US" sz="1400" b="1" dirty="0" smtClean="0"/>
              <a:t> Bend National Wildlife Refuge – Dardanelle, </a:t>
            </a:r>
            <a:r>
              <a:rPr lang="en-US" sz="1400" b="1" dirty="0" err="1" smtClean="0"/>
              <a:t>Ar</a:t>
            </a:r>
            <a:endParaRPr lang="en-US" sz="1400" b="1" dirty="0" smtClean="0"/>
          </a:p>
          <a:p>
            <a:r>
              <a:rPr lang="en-US" sz="1400" b="1" dirty="0" smtClean="0"/>
              <a:t>    Mt Nebo State Park  – Dardanelle, </a:t>
            </a:r>
            <a:r>
              <a:rPr lang="en-US" sz="1400" b="1" dirty="0" err="1" smtClean="0"/>
              <a:t>Ar</a:t>
            </a:r>
            <a:endParaRPr lang="en-US" sz="1400" b="1" dirty="0" smtClean="0"/>
          </a:p>
          <a:p>
            <a:r>
              <a:rPr lang="en-US" sz="1400" b="1" dirty="0" smtClean="0"/>
              <a:t>    La Petit Roche  (Julius </a:t>
            </a:r>
            <a:r>
              <a:rPr lang="en-US" sz="1400" b="1" dirty="0" err="1" smtClean="0"/>
              <a:t>Breckling</a:t>
            </a:r>
            <a:r>
              <a:rPr lang="en-US" sz="1400" b="1" dirty="0" smtClean="0"/>
              <a:t> Riverfront) – Little Rock,  </a:t>
            </a:r>
            <a:r>
              <a:rPr lang="en-US" sz="1400" b="1" dirty="0" err="1" smtClean="0"/>
              <a:t>Ar</a:t>
            </a:r>
            <a:endParaRPr lang="en-US" sz="1400" b="1" dirty="0" smtClean="0"/>
          </a:p>
          <a:p>
            <a:r>
              <a:rPr lang="en-US" sz="1400" b="1" dirty="0" smtClean="0"/>
              <a:t>    Louisiana Purchase State Park – Holly Grove, </a:t>
            </a:r>
            <a:r>
              <a:rPr lang="en-US" sz="1400" b="1" dirty="0" err="1" smtClean="0"/>
              <a:t>Ar</a:t>
            </a:r>
            <a:endParaRPr lang="en-US" sz="1400" b="1" dirty="0" smtClean="0"/>
          </a:p>
          <a:p>
            <a:r>
              <a:rPr lang="en-US" sz="1400" b="1" dirty="0" smtClean="0"/>
              <a:t>    Village Creek State Park (Belle Route ruts) – Wynne, </a:t>
            </a:r>
            <a:r>
              <a:rPr lang="en-US" sz="1400" b="1" dirty="0" err="1" smtClean="0"/>
              <a:t>Ar</a:t>
            </a:r>
            <a:endParaRPr lang="en-US" sz="1400" b="1" dirty="0" smtClean="0"/>
          </a:p>
          <a:p>
            <a:r>
              <a:rPr lang="en-US" sz="1400" b="1" dirty="0" smtClean="0"/>
              <a:t>    </a:t>
            </a:r>
            <a:r>
              <a:rPr lang="en-US" sz="1400" b="1" dirty="0" err="1" smtClean="0"/>
              <a:t>Parkin</a:t>
            </a:r>
            <a:r>
              <a:rPr lang="en-US" sz="1400" b="1" dirty="0" smtClean="0"/>
              <a:t> Mississippian Indian State Park – </a:t>
            </a:r>
            <a:r>
              <a:rPr lang="en-US" sz="1400" b="1" dirty="0" err="1" smtClean="0"/>
              <a:t>Parken</a:t>
            </a:r>
            <a:r>
              <a:rPr lang="en-US" sz="1400" b="1" dirty="0" smtClean="0"/>
              <a:t>, </a:t>
            </a:r>
            <a:r>
              <a:rPr lang="en-US" sz="1400" b="1" dirty="0" err="1" smtClean="0"/>
              <a:t>Ar</a:t>
            </a:r>
            <a:endParaRPr lang="en-US" sz="1400" b="1" dirty="0" smtClean="0"/>
          </a:p>
          <a:p>
            <a:r>
              <a:rPr lang="en-US" sz="1400" b="1" dirty="0" smtClean="0"/>
              <a:t>    Tennessee River Museum – Savannah, </a:t>
            </a:r>
            <a:r>
              <a:rPr lang="en-US" sz="1400" b="1" dirty="0" err="1" smtClean="0"/>
              <a:t>Tn</a:t>
            </a:r>
            <a:endParaRPr lang="en-US" sz="1400" b="1" dirty="0" smtClean="0"/>
          </a:p>
          <a:p>
            <a:r>
              <a:rPr lang="en-US" sz="1400" b="1" dirty="0" smtClean="0"/>
              <a:t>    Waterloo Landing Park – Waterloo, Al</a:t>
            </a:r>
          </a:p>
          <a:p>
            <a:r>
              <a:rPr lang="en-US" sz="1400" b="1" dirty="0" smtClean="0"/>
              <a:t>    Tuscumbia Landing – Sheffield, Al </a:t>
            </a:r>
          </a:p>
          <a:p>
            <a:r>
              <a:rPr lang="en-US" sz="1400" b="1" dirty="0" smtClean="0"/>
              <a:t>    David Crockett State Park Trail Segment &amp; Museum – Lawrenceburg, </a:t>
            </a:r>
            <a:r>
              <a:rPr lang="en-US" sz="1400" b="1" dirty="0" err="1" smtClean="0"/>
              <a:t>Tn</a:t>
            </a:r>
            <a:endParaRPr lang="en-US" sz="1400" b="1" dirty="0" smtClean="0"/>
          </a:p>
          <a:p>
            <a:r>
              <a:rPr lang="en-US" sz="1400" b="1" dirty="0" smtClean="0"/>
              <a:t>    Giles County Trail of Tears Interpretive Center – Pulaski, </a:t>
            </a:r>
            <a:r>
              <a:rPr lang="en-US" sz="1400" b="1" dirty="0" err="1" smtClean="0"/>
              <a:t>Tn</a:t>
            </a:r>
            <a:endParaRPr lang="en-US" sz="1400" b="1" dirty="0" smtClean="0"/>
          </a:p>
          <a:p>
            <a:r>
              <a:rPr lang="en-US" sz="1400" b="1" dirty="0" smtClean="0"/>
              <a:t>    Audubon Acres - East Brainerd, </a:t>
            </a:r>
            <a:r>
              <a:rPr lang="en-US" sz="1400" b="1" dirty="0" err="1" smtClean="0"/>
              <a:t>Tn</a:t>
            </a:r>
            <a:endParaRPr lang="en-US" sz="1400" b="1" dirty="0" smtClean="0"/>
          </a:p>
          <a:p>
            <a:r>
              <a:rPr lang="en-US" sz="1400" b="1" dirty="0" smtClean="0"/>
              <a:t>    Brainerd Mission Cemetery – Chattanooga, </a:t>
            </a:r>
            <a:r>
              <a:rPr lang="en-US" sz="1400" b="1" dirty="0" err="1" smtClean="0"/>
              <a:t>Tn</a:t>
            </a:r>
            <a:endParaRPr lang="en-US" sz="1400" b="1" dirty="0" smtClean="0"/>
          </a:p>
          <a:p>
            <a:r>
              <a:rPr lang="en-US" sz="1400" b="1" dirty="0" smtClean="0"/>
              <a:t>    Ross's Landing – Chattanooga, </a:t>
            </a:r>
            <a:r>
              <a:rPr lang="en-US" sz="1400" b="1" dirty="0" err="1" smtClean="0"/>
              <a:t>Tn</a:t>
            </a:r>
            <a:endParaRPr lang="en-US" sz="1400" b="1" dirty="0" smtClean="0"/>
          </a:p>
          <a:p>
            <a:r>
              <a:rPr lang="en-US" sz="1400" b="1" dirty="0" smtClean="0"/>
              <a:t>    Red Clay State Historic Park – Cleveland, </a:t>
            </a:r>
            <a:r>
              <a:rPr lang="en-US" sz="1400" b="1" dirty="0" err="1" smtClean="0"/>
              <a:t>Tn</a:t>
            </a:r>
            <a:endParaRPr lang="en-US" sz="1400" b="1" dirty="0" smtClean="0"/>
          </a:p>
          <a:p>
            <a:r>
              <a:rPr lang="en-US" sz="1400" b="1" dirty="0" smtClean="0"/>
              <a:t>    Chief John Ross House – Rossville, </a:t>
            </a:r>
            <a:r>
              <a:rPr lang="en-US" sz="1400" b="1" dirty="0" err="1" smtClean="0"/>
              <a:t>Ga</a:t>
            </a:r>
            <a:endParaRPr lang="en-US" sz="1400" b="1" dirty="0" smtClean="0"/>
          </a:p>
          <a:p>
            <a:r>
              <a:rPr lang="en-US" sz="1400" b="1" dirty="0" smtClean="0"/>
              <a:t>    Hiwassee River Heritage Center – Charleston, </a:t>
            </a:r>
            <a:r>
              <a:rPr lang="en-US" sz="1400" b="1" dirty="0" err="1" smtClean="0"/>
              <a:t>Tn</a:t>
            </a:r>
            <a:endParaRPr lang="en-US" sz="1400" b="1" dirty="0" smtClean="0"/>
          </a:p>
          <a:p>
            <a:r>
              <a:rPr lang="en-US" sz="1400" b="1" dirty="0" smtClean="0"/>
              <a:t>    Cherokee Removal Memorial Park &amp; Blythe's Ferry – Birchwood, </a:t>
            </a:r>
            <a:r>
              <a:rPr lang="en-US" sz="1400" b="1" dirty="0" err="1" smtClean="0"/>
              <a:t>Tn</a:t>
            </a:r>
            <a:endParaRPr lang="en-US" sz="1400" b="1" dirty="0" smtClean="0"/>
          </a:p>
          <a:p>
            <a:r>
              <a:rPr lang="en-US" sz="1400" b="1" dirty="0" smtClean="0"/>
              <a:t>    Reinhardt University, Funk Heritage Center – </a:t>
            </a:r>
            <a:r>
              <a:rPr lang="en-US" sz="1400" b="1" dirty="0" err="1" smtClean="0"/>
              <a:t>Waleska</a:t>
            </a:r>
            <a:r>
              <a:rPr lang="en-US" sz="1400" b="1" dirty="0" smtClean="0"/>
              <a:t>, </a:t>
            </a:r>
            <a:r>
              <a:rPr lang="en-US" sz="1400" b="1" dirty="0" err="1" smtClean="0"/>
              <a:t>Ga</a:t>
            </a:r>
            <a:endParaRPr lang="en-US" sz="1400" b="1" dirty="0" smtClean="0"/>
          </a:p>
          <a:p>
            <a:r>
              <a:rPr lang="en-US" sz="1400" b="1" dirty="0" smtClean="0"/>
              <a:t>    New </a:t>
            </a:r>
            <a:r>
              <a:rPr lang="en-US" sz="1400" b="1" dirty="0" err="1" smtClean="0"/>
              <a:t>Echota</a:t>
            </a:r>
            <a:r>
              <a:rPr lang="en-US" sz="1400" b="1" dirty="0" smtClean="0"/>
              <a:t> State Historic Site - Calhoun, </a:t>
            </a:r>
            <a:r>
              <a:rPr lang="en-US" sz="1400" b="1" dirty="0" err="1" smtClean="0"/>
              <a:t>Ga</a:t>
            </a:r>
            <a:endParaRPr lang="en-US" sz="1400" b="1" dirty="0" smtClean="0"/>
          </a:p>
          <a:p>
            <a:r>
              <a:rPr lang="en-US" sz="1400" b="1" dirty="0" smtClean="0"/>
              <a:t>    Vann House State Historic Site – Chatsworth, </a:t>
            </a:r>
            <a:r>
              <a:rPr lang="en-US" sz="1400" b="1" dirty="0" err="1" smtClean="0"/>
              <a:t>Ga</a:t>
            </a:r>
            <a:endParaRPr lang="en-US" sz="1400" b="1" dirty="0" smtClean="0"/>
          </a:p>
          <a:p>
            <a:r>
              <a:rPr lang="en-US" sz="1400" b="1" dirty="0" smtClean="0"/>
              <a:t>    Chieftains Museum &amp; Major Ridge Home – Rome, </a:t>
            </a:r>
            <a:r>
              <a:rPr lang="en-US" sz="1400" b="1" dirty="0" err="1" smtClean="0"/>
              <a:t>Ga</a:t>
            </a:r>
            <a:endParaRPr lang="en-US" sz="1400" b="1" dirty="0" smtClean="0"/>
          </a:p>
          <a:p>
            <a:r>
              <a:rPr lang="en-US" sz="1400" b="1" dirty="0" smtClean="0"/>
              <a:t>    Vann Cherokee Cabin - Cave Spring, </a:t>
            </a:r>
            <a:r>
              <a:rPr lang="en-US" sz="1400" b="1" dirty="0" err="1" smtClean="0"/>
              <a:t>Ga</a:t>
            </a:r>
            <a:endParaRPr lang="en-US" sz="1400" b="1" dirty="0" smtClean="0"/>
          </a:p>
          <a:p>
            <a:r>
              <a:rPr lang="en-US" sz="1400" b="1" dirty="0" smtClean="0"/>
              <a:t>    Cedartown Removal Camp – Cedar Town, </a:t>
            </a:r>
            <a:r>
              <a:rPr lang="en-US" sz="1400" b="1" dirty="0" err="1" smtClean="0"/>
              <a:t>Ga</a:t>
            </a:r>
            <a:endParaRPr lang="en-US" sz="1400" b="1" dirty="0" smtClean="0"/>
          </a:p>
          <a:p>
            <a:r>
              <a:rPr lang="en-US" sz="1400" b="1" dirty="0" smtClean="0"/>
              <a:t>    Etowah Indian Mounds SHS – Carterville, </a:t>
            </a:r>
            <a:r>
              <a:rPr lang="en-US" sz="1400" b="1" dirty="0" err="1" smtClean="0"/>
              <a:t>Ga</a:t>
            </a:r>
            <a:endParaRPr lang="en-US" sz="1400" b="1" dirty="0" smtClean="0"/>
          </a:p>
          <a:p>
            <a:r>
              <a:rPr lang="en-US" sz="1400" b="1" dirty="0" smtClean="0"/>
              <a:t>    Cherokee County Historical Museum – Murphy, NC</a:t>
            </a:r>
          </a:p>
          <a:p>
            <a:r>
              <a:rPr lang="en-US" sz="1400" b="1" dirty="0" smtClean="0"/>
              <a:t>    </a:t>
            </a:r>
            <a:r>
              <a:rPr lang="en-US" sz="1400" b="1" dirty="0" err="1" smtClean="0"/>
              <a:t>Junaluska</a:t>
            </a:r>
            <a:r>
              <a:rPr lang="en-US" sz="1400" b="1" dirty="0" smtClean="0"/>
              <a:t> Memorial and Museum – Robbinsville, NC</a:t>
            </a:r>
          </a:p>
          <a:p>
            <a:r>
              <a:rPr lang="en-US" sz="1400" b="1" dirty="0" smtClean="0"/>
              <a:t>    Clay County Historical and Arts Museum  - Hayesville, NC</a:t>
            </a:r>
          </a:p>
          <a:p>
            <a:r>
              <a:rPr lang="en-US" sz="1400" b="1" dirty="0" smtClean="0"/>
              <a:t>    Cherokee Homestead Exhibit – Hayesville, NC</a:t>
            </a:r>
          </a:p>
          <a:p>
            <a:r>
              <a:rPr lang="en-US" sz="1400" b="1" dirty="0" smtClean="0"/>
              <a:t>    Museum of Cherokee Indian – Cherokee, NC</a:t>
            </a:r>
          </a:p>
          <a:p>
            <a:r>
              <a:rPr lang="en-US" sz="1400" b="1" dirty="0" smtClean="0"/>
              <a:t>    </a:t>
            </a:r>
            <a:r>
              <a:rPr lang="en-US" sz="1400" b="1" dirty="0" err="1" smtClean="0"/>
              <a:t>Oonaluftee</a:t>
            </a:r>
            <a:r>
              <a:rPr lang="en-US" sz="1400" b="1" dirty="0" smtClean="0"/>
              <a:t> Indian Village – Cherokee, NC</a:t>
            </a:r>
          </a:p>
          <a:p>
            <a:r>
              <a:rPr lang="en-US" sz="1400" b="1" dirty="0" smtClean="0"/>
              <a:t>    Unto These Hills Outdoor Drama – Cherokee, NC</a:t>
            </a:r>
          </a:p>
          <a:p>
            <a:r>
              <a:rPr lang="en-US" sz="1400" b="1" dirty="0" smtClean="0"/>
              <a:t>    Sequoyah Birthplace Museum – </a:t>
            </a:r>
            <a:r>
              <a:rPr lang="en-US" sz="1400" b="1" dirty="0" err="1" smtClean="0"/>
              <a:t>Vonore</a:t>
            </a:r>
            <a:r>
              <a:rPr lang="en-US" sz="1400" b="1" dirty="0" smtClean="0"/>
              <a:t>, </a:t>
            </a:r>
            <a:r>
              <a:rPr lang="en-US" sz="1400" b="1" dirty="0" err="1" smtClean="0"/>
              <a:t>Tn</a:t>
            </a:r>
            <a:endParaRPr lang="en-US" sz="1400" b="1" dirty="0" smtClean="0"/>
          </a:p>
          <a:p>
            <a:r>
              <a:rPr lang="en-US" sz="1400" b="1" dirty="0" smtClean="0"/>
              <a:t>    University of Tennessee, McClung Museum – Knoxville, </a:t>
            </a:r>
            <a:r>
              <a:rPr lang="en-US" sz="1400" b="1" dirty="0" err="1" smtClean="0"/>
              <a:t>Tn</a:t>
            </a:r>
            <a:r>
              <a:rPr lang="en-US" sz="1400" b="1" dirty="0" smtClean="0"/>
              <a:t> </a:t>
            </a:r>
          </a:p>
          <a:p>
            <a:r>
              <a:rPr lang="en-US" sz="1400" b="1" dirty="0" smtClean="0"/>
              <a:t>    The Hermitage – Hermitage, </a:t>
            </a:r>
            <a:r>
              <a:rPr lang="en-US" sz="1400" b="1" dirty="0" err="1" smtClean="0"/>
              <a:t>Tn</a:t>
            </a:r>
            <a:endParaRPr lang="en-US" sz="1400" b="1" dirty="0" smtClean="0"/>
          </a:p>
          <a:p>
            <a:r>
              <a:rPr lang="en-US" sz="1400" b="1" dirty="0" smtClean="0"/>
              <a:t>    Trail of Tears Commemorative Park -  Hopkinsville, </a:t>
            </a:r>
            <a:r>
              <a:rPr lang="en-US" sz="1400" b="1" dirty="0" err="1" smtClean="0"/>
              <a:t>Ky</a:t>
            </a:r>
            <a:endParaRPr lang="en-US" sz="1400" b="1" dirty="0" smtClean="0"/>
          </a:p>
          <a:p>
            <a:r>
              <a:rPr lang="en-US" sz="1400" b="1" dirty="0" smtClean="0"/>
              <a:t>    Mantle Rock Preserve – Joy, </a:t>
            </a:r>
            <a:r>
              <a:rPr lang="en-US" sz="1400" b="1" dirty="0" err="1" smtClean="0"/>
              <a:t>Ky</a:t>
            </a:r>
            <a:endParaRPr lang="en-US" sz="1400" b="1" dirty="0" smtClean="0"/>
          </a:p>
          <a:p>
            <a:r>
              <a:rPr lang="en-US" sz="1400" b="1" dirty="0" smtClean="0"/>
              <a:t>    Big Spring – Princeton, </a:t>
            </a:r>
            <a:r>
              <a:rPr lang="en-US" sz="1400" b="1" dirty="0" err="1" smtClean="0"/>
              <a:t>Ky</a:t>
            </a:r>
            <a:endParaRPr lang="en-US" sz="1400" b="1" dirty="0" smtClean="0"/>
          </a:p>
          <a:p>
            <a:r>
              <a:rPr lang="en-US" sz="1400" b="1" dirty="0" smtClean="0"/>
              <a:t>    Wagner Farm Trail of Tears Rut Segment – Golconda, Il</a:t>
            </a:r>
          </a:p>
          <a:p>
            <a:r>
              <a:rPr lang="en-US" sz="1400" b="1" dirty="0" smtClean="0"/>
              <a:t>    Camp Ground Cemetery – Anna, Il </a:t>
            </a:r>
          </a:p>
          <a:p>
            <a:r>
              <a:rPr lang="en-US" sz="1400" b="1" dirty="0" smtClean="0"/>
              <a:t>    Cahokia Mounds State Historical Site – Collinsville, Il</a:t>
            </a:r>
          </a:p>
          <a:p>
            <a:r>
              <a:rPr lang="en-US" sz="1400" b="1" dirty="0" smtClean="0"/>
              <a:t>    Trail of Tears State Park – Jackson, Mo</a:t>
            </a:r>
          </a:p>
          <a:p>
            <a:r>
              <a:rPr lang="en-US" sz="1400" b="1" dirty="0" smtClean="0"/>
              <a:t>    Massey Iron Works, </a:t>
            </a:r>
            <a:r>
              <a:rPr lang="en-US" sz="1400" b="1" dirty="0" err="1" smtClean="0"/>
              <a:t>Maramec</a:t>
            </a:r>
            <a:r>
              <a:rPr lang="en-US" sz="1400" b="1" dirty="0" smtClean="0"/>
              <a:t> Spring Park - St James, Mo</a:t>
            </a:r>
          </a:p>
          <a:p>
            <a:r>
              <a:rPr lang="en-US" sz="1400" b="1" dirty="0" smtClean="0"/>
              <a:t>    </a:t>
            </a:r>
            <a:r>
              <a:rPr lang="en-US" sz="1400" b="1" dirty="0" err="1" smtClean="0"/>
              <a:t>Snelson</a:t>
            </a:r>
            <a:r>
              <a:rPr lang="en-US" sz="1400" b="1" dirty="0" smtClean="0"/>
              <a:t>/Brinker Cabin – Steelville, Mo</a:t>
            </a:r>
          </a:p>
          <a:p>
            <a:r>
              <a:rPr lang="en-US" sz="1400" b="1" dirty="0" smtClean="0"/>
              <a:t>    </a:t>
            </a:r>
            <a:r>
              <a:rPr lang="en-US" sz="1400" b="1" dirty="0" err="1" smtClean="0"/>
              <a:t>Robidoux</a:t>
            </a:r>
            <a:r>
              <a:rPr lang="en-US" sz="1400" b="1" dirty="0" smtClean="0"/>
              <a:t> Springs, Laughlin Park – Waynesville, Mo</a:t>
            </a:r>
          </a:p>
          <a:p>
            <a:r>
              <a:rPr lang="en-US" sz="1400" b="1" dirty="0" smtClean="0"/>
              <a:t>    Fitzgerald Station and Farmstead - Springdale , </a:t>
            </a:r>
            <a:r>
              <a:rPr lang="en-US" sz="1400" b="1" dirty="0" err="1" smtClean="0"/>
              <a:t>Ar</a:t>
            </a:r>
            <a:endParaRPr lang="en-US" sz="1400" b="1" dirty="0" smtClean="0"/>
          </a:p>
          <a:p>
            <a:r>
              <a:rPr lang="en-US" sz="1400" b="1" dirty="0" smtClean="0"/>
              <a:t>    Fort Gibson Historic Site – Fort Gibson, Ok</a:t>
            </a:r>
          </a:p>
          <a:p>
            <a:r>
              <a:rPr lang="en-US" sz="1400" b="1" dirty="0" smtClean="0"/>
              <a:t>    </a:t>
            </a:r>
            <a:r>
              <a:rPr lang="en-US" sz="1400" b="1" dirty="0" err="1" smtClean="0"/>
              <a:t>Sequoyah's</a:t>
            </a:r>
            <a:r>
              <a:rPr lang="en-US" sz="1400" b="1" dirty="0" smtClean="0"/>
              <a:t> Cabin Museum – Sallisaw, Ok</a:t>
            </a:r>
          </a:p>
          <a:p>
            <a:r>
              <a:rPr lang="en-US" sz="1400" b="1" dirty="0" smtClean="0"/>
              <a:t>    Five Civilized Tribes Museum – Muskogee, Ok</a:t>
            </a:r>
          </a:p>
          <a:p>
            <a:r>
              <a:rPr lang="en-US" sz="1400" b="1" dirty="0" smtClean="0"/>
              <a:t>    Cherokee National Museum - Park Hill, Ok</a:t>
            </a:r>
          </a:p>
          <a:p>
            <a:r>
              <a:rPr lang="en-US" sz="1400" b="1" dirty="0" smtClean="0"/>
              <a:t>    George Murrell House Museum - Park Hill, Ok</a:t>
            </a:r>
            <a:endParaRPr lang="en-US" sz="1400" b="1" dirty="0" smtClean="0">
              <a:solidFill>
                <a:srgbClr val="FF0000"/>
              </a:solidFill>
            </a:endParaRPr>
          </a:p>
          <a:p>
            <a:r>
              <a:rPr lang="en-US" sz="1400" b="1" u="sng" dirty="0" smtClean="0"/>
              <a:t>BOOKS</a:t>
            </a:r>
            <a:r>
              <a:rPr lang="en-US" sz="1400" b="1" dirty="0" smtClean="0"/>
              <a:t>:</a:t>
            </a:r>
          </a:p>
          <a:p>
            <a:r>
              <a:rPr lang="en-US" sz="1400" b="1" i="1" dirty="0" smtClean="0"/>
              <a:t>    Beneath the Window</a:t>
            </a:r>
            <a:r>
              <a:rPr lang="en-US" sz="1400" b="1" dirty="0" smtClean="0"/>
              <a:t>; Patricia Clothier, 2013</a:t>
            </a:r>
          </a:p>
          <a:p>
            <a:r>
              <a:rPr lang="en-US" sz="1400" b="1" dirty="0" smtClean="0"/>
              <a:t>    </a:t>
            </a:r>
            <a:r>
              <a:rPr lang="en-US" sz="1400" b="1" i="1" dirty="0" smtClean="0"/>
              <a:t>Choctaw Nation of Oklahoma</a:t>
            </a:r>
            <a:r>
              <a:rPr lang="en-US" sz="1400" b="1" dirty="0" smtClean="0"/>
              <a:t>; </a:t>
            </a:r>
            <a:r>
              <a:rPr lang="en-US" sz="1400" b="1" dirty="0" err="1" smtClean="0"/>
              <a:t>Donovin</a:t>
            </a:r>
            <a:r>
              <a:rPr lang="en-US" sz="1400" b="1" dirty="0" smtClean="0"/>
              <a:t> Sprague,2007</a:t>
            </a:r>
          </a:p>
          <a:p>
            <a:r>
              <a:rPr lang="en-US" sz="1400" b="1" dirty="0" smtClean="0"/>
              <a:t>    </a:t>
            </a:r>
            <a:r>
              <a:rPr lang="en-US" sz="1400" b="1" i="1" dirty="0" smtClean="0"/>
              <a:t>Creek Country</a:t>
            </a:r>
            <a:r>
              <a:rPr lang="en-US" sz="1400" b="1" dirty="0" smtClean="0"/>
              <a:t>; Robbie </a:t>
            </a:r>
            <a:r>
              <a:rPr lang="en-US" sz="1400" b="1" dirty="0" err="1" smtClean="0"/>
              <a:t>Ethridge</a:t>
            </a:r>
            <a:r>
              <a:rPr lang="en-US" sz="1400" b="1" dirty="0" smtClean="0"/>
              <a:t>, 2003</a:t>
            </a:r>
          </a:p>
          <a:p>
            <a:r>
              <a:rPr lang="en-US" sz="1400" b="1" i="1" dirty="0" smtClean="0"/>
              <a:t>    The Five Civilized Tribes</a:t>
            </a:r>
            <a:r>
              <a:rPr lang="en-US" sz="1400" b="1" dirty="0" smtClean="0"/>
              <a:t>; Grand Forman, 1934</a:t>
            </a:r>
          </a:p>
          <a:p>
            <a:r>
              <a:rPr lang="en-US" sz="1400" b="1" dirty="0" smtClean="0"/>
              <a:t>    </a:t>
            </a:r>
            <a:r>
              <a:rPr lang="en-US" sz="1400" b="1" i="1" dirty="0" smtClean="0"/>
              <a:t>Four Centuries of Southern Indians</a:t>
            </a:r>
            <a:r>
              <a:rPr lang="en-US" sz="1400" b="1" dirty="0" smtClean="0"/>
              <a:t>; Charles M. Hudson, 2007</a:t>
            </a:r>
          </a:p>
          <a:p>
            <a:r>
              <a:rPr lang="en-US" sz="1400" b="1" dirty="0" smtClean="0"/>
              <a:t>   </a:t>
            </a:r>
            <a:r>
              <a:rPr lang="en-US" sz="1400" b="1" i="1" dirty="0" smtClean="0"/>
              <a:t> Indian Removal</a:t>
            </a:r>
            <a:r>
              <a:rPr lang="en-US" sz="1400" b="1" dirty="0" smtClean="0"/>
              <a:t>;  Grant Forman, 1932  </a:t>
            </a:r>
          </a:p>
          <a:p>
            <a:r>
              <a:rPr lang="en-US" sz="1400" b="1" dirty="0" smtClean="0"/>
              <a:t>    </a:t>
            </a:r>
            <a:r>
              <a:rPr lang="en-US" sz="1400" b="1" i="1" dirty="0" smtClean="0"/>
              <a:t>Pushmataha – a Choctaw Leader &amp; His People; </a:t>
            </a:r>
            <a:r>
              <a:rPr lang="en-US" sz="1400" b="1" dirty="0" smtClean="0"/>
              <a:t>Gideon </a:t>
            </a:r>
            <a:r>
              <a:rPr lang="en-US" sz="1400" b="1" dirty="0" err="1" smtClean="0"/>
              <a:t>Lincecum</a:t>
            </a:r>
            <a:r>
              <a:rPr lang="en-US" sz="1400" b="1" dirty="0" smtClean="0"/>
              <a:t>, 2004</a:t>
            </a:r>
          </a:p>
          <a:p>
            <a:r>
              <a:rPr lang="en-US" sz="1400" b="1" i="1" dirty="0" smtClean="0"/>
              <a:t>    The </a:t>
            </a:r>
            <a:r>
              <a:rPr lang="en-US" sz="1400" b="1" i="1" dirty="0" err="1" smtClean="0"/>
              <a:t>Packhorseman</a:t>
            </a:r>
            <a:r>
              <a:rPr lang="en-US" sz="1400" b="1" dirty="0" smtClean="0"/>
              <a:t>; Charles Hudson,2009</a:t>
            </a:r>
          </a:p>
          <a:p>
            <a:r>
              <a:rPr lang="en-US" sz="1400" b="1" i="1" dirty="0" smtClean="0"/>
              <a:t>    Voices from the Trail of Tears</a:t>
            </a:r>
            <a:r>
              <a:rPr lang="en-US" sz="1400" b="1" dirty="0" smtClean="0"/>
              <a:t>; Vicki </a:t>
            </a:r>
            <a:r>
              <a:rPr lang="en-US" sz="1400" b="1" dirty="0" err="1" smtClean="0"/>
              <a:t>Rozena</a:t>
            </a:r>
            <a:r>
              <a:rPr lang="en-US" sz="1400" b="1" dirty="0" smtClean="0"/>
              <a:t>, 2003</a:t>
            </a:r>
            <a:endParaRPr lang="en-US" sz="1400" b="1" u="sng" dirty="0" smtClean="0"/>
          </a:p>
          <a:p>
            <a:r>
              <a:rPr lang="en-US" sz="1400" b="1" u="sng" dirty="0" smtClean="0"/>
              <a:t>MOVIE DVDs</a:t>
            </a:r>
            <a:r>
              <a:rPr lang="en-US" sz="1400" b="1" dirty="0" smtClean="0"/>
              <a:t>:</a:t>
            </a:r>
          </a:p>
          <a:p>
            <a:r>
              <a:rPr lang="en-US" sz="1400" b="1" dirty="0" smtClean="0"/>
              <a:t>    </a:t>
            </a:r>
            <a:r>
              <a:rPr lang="en-US" sz="1400" b="1" i="1" dirty="0" smtClean="0"/>
              <a:t>Arkansas – The Natural State</a:t>
            </a:r>
            <a:r>
              <a:rPr lang="en-US" sz="1400" b="1" dirty="0" smtClean="0"/>
              <a:t>; Camera One, 2004 </a:t>
            </a:r>
          </a:p>
          <a:p>
            <a:r>
              <a:rPr lang="en-US" sz="1400" b="1" dirty="0" smtClean="0"/>
              <a:t>    </a:t>
            </a:r>
            <a:r>
              <a:rPr lang="en-US" sz="1400" b="1" i="1" dirty="0" smtClean="0"/>
              <a:t>The Cherokee Nation – Story of New </a:t>
            </a:r>
            <a:r>
              <a:rPr lang="en-US" sz="1400" b="1" i="1" dirty="0" err="1" smtClean="0"/>
              <a:t>Echota</a:t>
            </a:r>
            <a:r>
              <a:rPr lang="en-US" sz="1400" b="1" dirty="0" smtClean="0"/>
              <a:t>;    </a:t>
            </a:r>
          </a:p>
          <a:p>
            <a:r>
              <a:rPr lang="en-US" sz="1400" b="1" i="1" dirty="0" smtClean="0"/>
              <a:t>    First Encounter</a:t>
            </a:r>
            <a:r>
              <a:rPr lang="en-US" sz="1400" b="1" dirty="0" smtClean="0"/>
              <a:t>; </a:t>
            </a:r>
            <a:r>
              <a:rPr lang="en-US" sz="1400" b="1" dirty="0" err="1" smtClean="0"/>
              <a:t>Chickwaw</a:t>
            </a:r>
            <a:r>
              <a:rPr lang="en-US" sz="1400" b="1" dirty="0" smtClean="0"/>
              <a:t> Nation Production</a:t>
            </a:r>
          </a:p>
          <a:p>
            <a:r>
              <a:rPr lang="en-US" sz="1400" b="1" dirty="0" smtClean="0"/>
              <a:t>    </a:t>
            </a:r>
            <a:r>
              <a:rPr lang="en-US" sz="1400" b="1" i="1" dirty="0" smtClean="0"/>
              <a:t>The Southeastern Indians</a:t>
            </a:r>
            <a:r>
              <a:rPr lang="en-US" sz="1400" b="1" dirty="0" smtClean="0"/>
              <a:t>; Reinhardt College</a:t>
            </a:r>
          </a:p>
          <a:p>
            <a:r>
              <a:rPr lang="en-US" sz="1400" b="1" i="1" dirty="0" smtClean="0"/>
              <a:t>    Streets of Laredo (Texas Rangers); </a:t>
            </a:r>
            <a:r>
              <a:rPr lang="en-US" sz="1400" b="1" dirty="0" smtClean="0"/>
              <a:t>Hollywood Scrap Heap; 1949</a:t>
            </a:r>
          </a:p>
          <a:p>
            <a:r>
              <a:rPr lang="en-US" sz="1400" b="1" i="1" dirty="0" smtClean="0"/>
              <a:t>    Trail of Tears</a:t>
            </a:r>
            <a:r>
              <a:rPr lang="en-US" sz="1400" b="1" dirty="0" smtClean="0"/>
              <a:t>; </a:t>
            </a:r>
            <a:r>
              <a:rPr lang="en-US" sz="1400" b="1" dirty="0" err="1" smtClean="0"/>
              <a:t>Octapixx</a:t>
            </a:r>
            <a:r>
              <a:rPr lang="en-US" sz="1400" b="1" dirty="0" smtClean="0"/>
              <a:t>, 2009  (COPY 1)</a:t>
            </a:r>
          </a:p>
          <a:p>
            <a:r>
              <a:rPr lang="en-US" sz="1400" b="1" i="1" dirty="0" smtClean="0"/>
              <a:t>    Trail of Tears</a:t>
            </a:r>
            <a:r>
              <a:rPr lang="en-US" sz="1400" b="1" dirty="0" smtClean="0"/>
              <a:t>; </a:t>
            </a:r>
            <a:r>
              <a:rPr lang="en-US" sz="1400" b="1" dirty="0" err="1" smtClean="0"/>
              <a:t>Octapixx</a:t>
            </a:r>
            <a:r>
              <a:rPr lang="en-US" sz="1400" b="1" dirty="0" smtClean="0"/>
              <a:t>, 2009  (COPY 2)</a:t>
            </a:r>
          </a:p>
          <a:p>
            <a:r>
              <a:rPr lang="en-US" sz="1400" b="1" dirty="0" smtClean="0"/>
              <a:t>    </a:t>
            </a:r>
            <a:r>
              <a:rPr lang="en-US" sz="1400" b="1" i="1" dirty="0" smtClean="0"/>
              <a:t>Walking in Two Worlds</a:t>
            </a:r>
            <a:r>
              <a:rPr lang="en-US" sz="1400" b="1" dirty="0" smtClean="0"/>
              <a:t>; Georgia Dept Nat’l Resources, 1995</a:t>
            </a:r>
            <a:r>
              <a:rPr lang="en-US" sz="1400" b="1" i="1" dirty="0" smtClean="0"/>
              <a:t> </a:t>
            </a:r>
          </a:p>
          <a:p>
            <a:r>
              <a:rPr lang="en-US" sz="1400" b="1" i="1" dirty="0" smtClean="0"/>
              <a:t>    The War of 1812</a:t>
            </a:r>
            <a:r>
              <a:rPr lang="en-US" sz="1400" b="1" dirty="0" smtClean="0"/>
              <a:t>; PBS, 2001</a:t>
            </a:r>
          </a:p>
          <a:p>
            <a:r>
              <a:rPr lang="en-US" sz="1400" b="1" u="sng" dirty="0" smtClean="0"/>
              <a:t>WEBSITES:</a:t>
            </a:r>
          </a:p>
          <a:p>
            <a:r>
              <a:rPr lang="en-US" sz="1200" b="1" dirty="0" smtClean="0"/>
              <a:t>http://www.alabamapioneers.com/col-hawkins-was-on-george-washingtons-staff/ </a:t>
            </a:r>
          </a:p>
          <a:p>
            <a:r>
              <a:rPr lang="en-US" sz="1200" b="1" dirty="0" smtClean="0"/>
              <a:t>http://www.americanyawp.com/text/17-conquering-the-west/ </a:t>
            </a:r>
          </a:p>
          <a:p>
            <a:r>
              <a:rPr lang="en-US" sz="1200" b="1" dirty="0" smtClean="0"/>
              <a:t>http://www.cherokee.wildsouth.org/atlas/cherokee-towns/ </a:t>
            </a:r>
          </a:p>
          <a:p>
            <a:r>
              <a:rPr lang="en-US" sz="1200" b="1" dirty="0" smtClean="0"/>
              <a:t>http://www.colonialquills.blogspot.com/2017/06/georgias-two-federal-roads.html </a:t>
            </a:r>
          </a:p>
          <a:p>
            <a:r>
              <a:rPr lang="en-US" sz="1200" b="1" dirty="0" smtClean="0"/>
              <a:t>http://www.digitalhistory.uh.edu/active_learning/explorations/indian_removal/jefferson_to_harrison.cfm </a:t>
            </a:r>
          </a:p>
          <a:p>
            <a:r>
              <a:rPr lang="en-US" sz="1200" b="1" dirty="0" smtClean="0"/>
              <a:t>http://www.dos.myflorida.com/florida-facts/florida-history/seminole-history/ </a:t>
            </a:r>
          </a:p>
          <a:p>
            <a:r>
              <a:rPr lang="en-US" sz="1200" b="1" dirty="0" smtClean="0"/>
              <a:t>http://www.en.wikipedia.org/wiki/Pánfilo_de_Narváez </a:t>
            </a:r>
          </a:p>
          <a:p>
            <a:r>
              <a:rPr lang="en-US" sz="1200" b="1" dirty="0" smtClean="0"/>
              <a:t>http://www.encyclopediaofalabama.org/article/h-1133 </a:t>
            </a:r>
          </a:p>
          <a:p>
            <a:r>
              <a:rPr lang="en-US" sz="1200" b="1" dirty="0" smtClean="0"/>
              <a:t>http://www.exploresouthernhistory.com/millyfrancis.html </a:t>
            </a:r>
          </a:p>
          <a:p>
            <a:r>
              <a:rPr lang="en-US" sz="1200" b="1" dirty="0" smtClean="0"/>
              <a:t>http://www.fivecivilizedtribes.org/Five-Tribes/Cherokee/Cherokee-History </a:t>
            </a:r>
          </a:p>
          <a:p>
            <a:r>
              <a:rPr lang="en-US" sz="1200" b="1" dirty="0" smtClean="0"/>
              <a:t>http://www.fivecivilizedtribes.org/Five-Tribes/Chickasaw/Chickasaw-History </a:t>
            </a:r>
          </a:p>
          <a:p>
            <a:r>
              <a:rPr lang="en-US" sz="1200" b="1" dirty="0" smtClean="0"/>
              <a:t>http://www.fivecivilizedtribes.org/Five-Tribes/Choctaw/Choctaw-History </a:t>
            </a:r>
          </a:p>
          <a:p>
            <a:r>
              <a:rPr lang="en-US" sz="1200" b="1" dirty="0" smtClean="0"/>
              <a:t>http://www.fivecivilizedtribes.org/Five-Tribes/Creek/Creek-History </a:t>
            </a:r>
          </a:p>
          <a:p>
            <a:r>
              <a:rPr lang="en-US" sz="1200" b="1" dirty="0" smtClean="0"/>
              <a:t>http://www.images.slideplayer.com/29/9478348/slides/slide_8.jpg </a:t>
            </a:r>
          </a:p>
          <a:p>
            <a:r>
              <a:rPr lang="en-US" sz="1200" b="1" dirty="0" smtClean="0"/>
              <a:t>http://www.languagesandnumbers.com/articles/en/Sequoyah-Cherokee-syllabary/ </a:t>
            </a:r>
          </a:p>
          <a:p>
            <a:r>
              <a:rPr lang="en-US" sz="1200" b="1" dirty="0" smtClean="0"/>
              <a:t>http://www.mountvernon.org/digital-encyclopedia/article/cherokee/ </a:t>
            </a:r>
          </a:p>
          <a:p>
            <a:r>
              <a:rPr lang="en-US" sz="1200" b="1" dirty="0" smtClean="0"/>
              <a:t>http://www.mountvernon.org/digital-encyclopedia/article/native-american-policy/ </a:t>
            </a:r>
          </a:p>
          <a:p>
            <a:r>
              <a:rPr lang="en-US" sz="1200" b="1" dirty="0" smtClean="0"/>
              <a:t>http://www.mrnussbaum.com/chickamauga-war-for-kids/ </a:t>
            </a:r>
          </a:p>
          <a:p>
            <a:r>
              <a:rPr lang="en-US" sz="1200" b="1" dirty="0" smtClean="0"/>
              <a:t>http://www.mrnussbaum.com/chickamauga-war-for-kids/ </a:t>
            </a:r>
          </a:p>
          <a:p>
            <a:r>
              <a:rPr lang="en-US" sz="1200" b="1" dirty="0" smtClean="0"/>
              <a:t>http://www.mrnussbaum.com/history-2-2/creekwar/ </a:t>
            </a:r>
          </a:p>
          <a:p>
            <a:r>
              <a:rPr lang="en-US" sz="1200" b="1" dirty="0" smtClean="0"/>
              <a:t>http://www.mrnussbaum.com/seminole-wars/ </a:t>
            </a:r>
          </a:p>
          <a:p>
            <a:r>
              <a:rPr lang="en-US" sz="1200" b="1" dirty="0" smtClean="0"/>
              <a:t>http://www.nativeamericannetroots.net/diary/1077 </a:t>
            </a:r>
          </a:p>
          <a:p>
            <a:r>
              <a:rPr lang="en-US" sz="1200" b="1" dirty="0" smtClean="0"/>
              <a:t>http://www.sde.ok.gov/sde/sites/ok.gov.sde/files/documents/files/Tribes_of_OK_Education%20Guide_Seminole_Nation.pdf </a:t>
            </a:r>
          </a:p>
          <a:p>
            <a:r>
              <a:rPr lang="en-US" sz="1200" b="1" dirty="0" smtClean="0"/>
              <a:t>http://www.slideplayer.com/slide/9332522/28/images/12/Formation+of+flood+plains.jpg</a:t>
            </a:r>
          </a:p>
          <a:p>
            <a:r>
              <a:rPr lang="en-US" sz="1200" b="1" dirty="0" smtClean="0"/>
              <a:t>http://www.thaumazein-albert.blogspot.com/2016/07/the-chikasaw-chikasa-nation-in.html </a:t>
            </a:r>
          </a:p>
          <a:p>
            <a:r>
              <a:rPr lang="en-US" sz="1200" b="1" dirty="0" smtClean="0"/>
              <a:t>http://www.timesfreepress.com/news/opinion/columns/story/2014/mar/09/the-brainerd-mission-and-chattanooga-history/133605/ </a:t>
            </a:r>
          </a:p>
          <a:p>
            <a:r>
              <a:rPr lang="en-US" sz="1200" b="1" dirty="0" smtClean="0"/>
              <a:t>http://www.tngenweb.org/cessions/cherokee.html </a:t>
            </a:r>
          </a:p>
          <a:p>
            <a:r>
              <a:rPr lang="en-US" sz="1200" b="1" dirty="0" smtClean="0"/>
              <a:t>http://www.tngenweb.org/cessions/cherokee.htmlhttps://en.wikipedia.org/wiki/Muscogee </a:t>
            </a:r>
          </a:p>
          <a:p>
            <a:r>
              <a:rPr lang="en-US" sz="1200" b="1" dirty="0" smtClean="0"/>
              <a:t>https://cdn.thinglink.me/api/image/710912564543881217/1240/10/scaletowidth </a:t>
            </a:r>
          </a:p>
          <a:p>
            <a:r>
              <a:rPr lang="en-US" sz="1200" b="1" dirty="0" smtClean="0"/>
              <a:t>https://chickasaw.net/Our-Nation/Government/Chickasaw-Constitution.aspx </a:t>
            </a:r>
          </a:p>
          <a:p>
            <a:r>
              <a:rPr lang="en-US" sz="1200" b="1" dirty="0" smtClean="0"/>
              <a:t>https://commons.wikimedia.org/wiki/File:Creek_land_cessions_1733-1832.jpg </a:t>
            </a:r>
          </a:p>
          <a:p>
            <a:r>
              <a:rPr lang="en-US" sz="1200" b="1" dirty="0" smtClean="0"/>
              <a:t>https://en.wikipedia.org/wiki/Brainerd_Mission </a:t>
            </a:r>
          </a:p>
          <a:p>
            <a:r>
              <a:rPr lang="en-US" sz="1200" b="1" dirty="0" smtClean="0"/>
              <a:t>https://en.wikipedia.org/wiki/Cherokee%E2%80%93American_wars </a:t>
            </a:r>
          </a:p>
          <a:p>
            <a:r>
              <a:rPr lang="en-US" sz="1200" b="1" dirty="0" smtClean="0"/>
              <a:t>https://en.wikipedia.org/wiki/Cherokee_Nation_(1794–1907) </a:t>
            </a:r>
          </a:p>
          <a:p>
            <a:r>
              <a:rPr lang="en-US" sz="1200" b="1" dirty="0" smtClean="0"/>
              <a:t>https://en.wikipedia.org/wiki/Chickasaw </a:t>
            </a:r>
          </a:p>
          <a:p>
            <a:r>
              <a:rPr lang="en-US" sz="1200" b="1" dirty="0" smtClean="0"/>
              <a:t>https://en.wikipedia.org/wiki/Creek_War </a:t>
            </a:r>
          </a:p>
          <a:p>
            <a:r>
              <a:rPr lang="en-US" sz="1200" b="1" dirty="0" smtClean="0"/>
              <a:t>https://en.wikipedia.org/wiki/Cultural_assimilation_of_Native_Americans </a:t>
            </a:r>
          </a:p>
          <a:p>
            <a:r>
              <a:rPr lang="en-US" sz="1200" b="1" dirty="0" smtClean="0"/>
              <a:t>https://en.wikipedia.org/wiki/East_Florida </a:t>
            </a:r>
          </a:p>
          <a:p>
            <a:r>
              <a:rPr lang="en-US" sz="1200" b="1" dirty="0" smtClean="0"/>
              <a:t>https://en.wikipedia.org/wiki/Factory_(trading_post) </a:t>
            </a:r>
          </a:p>
          <a:p>
            <a:r>
              <a:rPr lang="en-US" sz="1200" b="1" dirty="0" smtClean="0"/>
              <a:t>https://en.wikipedia.org/wiki/Five_Civilized_Tribes </a:t>
            </a:r>
          </a:p>
          <a:p>
            <a:r>
              <a:rPr lang="en-US" sz="1200" b="1" dirty="0" smtClean="0"/>
              <a:t>https://en.wikipedia.org/wiki/Fort_Benjamin_Hawkins </a:t>
            </a:r>
          </a:p>
          <a:p>
            <a:r>
              <a:rPr lang="en-US" sz="1200" b="1" dirty="0" smtClean="0"/>
              <a:t>https://en.wikipedia.org/wiki/Green_Corn_Ceremony </a:t>
            </a:r>
          </a:p>
          <a:p>
            <a:r>
              <a:rPr lang="en-US" sz="1200" b="1" dirty="0" smtClean="0"/>
              <a:t>https://en.wikipedia.org/wiki/Hernando_de_Soto </a:t>
            </a:r>
          </a:p>
          <a:p>
            <a:r>
              <a:rPr lang="en-US" sz="1200" b="1" dirty="0" smtClean="0"/>
              <a:t>https://en.wikipedia.org/wiki/History_of_Florida </a:t>
            </a:r>
          </a:p>
          <a:p>
            <a:r>
              <a:rPr lang="en-US" sz="1200" b="1" dirty="0" smtClean="0"/>
              <a:t>https://en.wikipedia.org/wiki/Indian_Removal_Act </a:t>
            </a:r>
          </a:p>
          <a:p>
            <a:r>
              <a:rPr lang="en-US" sz="1200" b="1" dirty="0" smtClean="0"/>
              <a:t>https://en.wikipedia.org/wiki/Juan_Ponce_de_Leon </a:t>
            </a:r>
          </a:p>
          <a:p>
            <a:r>
              <a:rPr lang="en-US" sz="1200" b="1" dirty="0" smtClean="0"/>
              <a:t>https://en.wikipedia.org/wiki/List_of_Choctaw_treaties </a:t>
            </a:r>
          </a:p>
          <a:p>
            <a:r>
              <a:rPr lang="en-US" sz="1200" b="1" dirty="0" smtClean="0"/>
              <a:t>https://en.wikipedia.org/wiki/Muscogee </a:t>
            </a:r>
          </a:p>
          <a:p>
            <a:r>
              <a:rPr lang="en-US" sz="1200" b="1" dirty="0" smtClean="0"/>
              <a:t>https://en.wikipedia.org/wiki/Native_American_slave_ownership </a:t>
            </a:r>
          </a:p>
          <a:p>
            <a:r>
              <a:rPr lang="en-US" sz="1200" b="1" dirty="0" smtClean="0"/>
              <a:t>https://en.wikipedia.org/wiki/Nonintercourse_Act </a:t>
            </a:r>
          </a:p>
          <a:p>
            <a:r>
              <a:rPr lang="en-US" sz="1200" b="1" dirty="0" smtClean="0"/>
              <a:t>https://en.wikipedia.org/wiki/Red_Sticks </a:t>
            </a:r>
          </a:p>
          <a:p>
            <a:r>
              <a:rPr lang="en-US" sz="1200" b="1" dirty="0" smtClean="0"/>
              <a:t>https://en.wikipedia.org/wiki/Royal_Proclamation_of_1763#/media/File:NorthAmerica1762-83.png </a:t>
            </a:r>
          </a:p>
          <a:p>
            <a:r>
              <a:rPr lang="en-US" sz="1200" b="1" dirty="0" smtClean="0"/>
              <a:t>https://en.wikipedia.org/wiki/Samuel_Worcester </a:t>
            </a:r>
          </a:p>
          <a:p>
            <a:r>
              <a:rPr lang="en-US" sz="1200" b="1" dirty="0" smtClean="0"/>
              <a:t>https://en.wikipedia.org/wiki/Second_Seminole_War </a:t>
            </a:r>
          </a:p>
          <a:p>
            <a:r>
              <a:rPr lang="en-US" sz="1200" b="1" dirty="0" smtClean="0"/>
              <a:t>https://en.wikipedia.org/wiki/Seminole</a:t>
            </a:r>
          </a:p>
          <a:p>
            <a:r>
              <a:rPr lang="en-US" sz="1200" b="1" dirty="0" smtClean="0"/>
              <a:t>https://en.wikipedia.org/wiki/Seminole_Wars </a:t>
            </a:r>
          </a:p>
          <a:p>
            <a:r>
              <a:rPr lang="en-US" sz="1200" b="1" dirty="0" smtClean="0"/>
              <a:t>https://en.wikipedia.org/wiki/Sequoyah </a:t>
            </a:r>
          </a:p>
          <a:p>
            <a:r>
              <a:rPr lang="en-US" sz="1200" b="1" dirty="0" smtClean="0"/>
              <a:t>https://en.wikipedia.org/wiki/Spanish_Florida </a:t>
            </a:r>
          </a:p>
          <a:p>
            <a:r>
              <a:rPr lang="en-US" sz="1200" b="1" dirty="0" smtClean="0"/>
              <a:t>https://en.wikipedia.org/wiki/Spanish_missions_in_Florida </a:t>
            </a:r>
          </a:p>
          <a:p>
            <a:r>
              <a:rPr lang="en-US" sz="1200" b="1" dirty="0" smtClean="0"/>
              <a:t>https://en.wikipedia.org/wiki/Treaty_of_Fort_Jackson </a:t>
            </a:r>
          </a:p>
          <a:p>
            <a:r>
              <a:rPr lang="en-US" sz="1200" b="1" dirty="0" smtClean="0"/>
              <a:t>https://en.wikipedia.org/wiki/Treaty_of_Holston </a:t>
            </a:r>
          </a:p>
          <a:p>
            <a:r>
              <a:rPr lang="en-US" sz="1200" b="1" dirty="0" smtClean="0"/>
              <a:t>https://en.wikipedia.org/wiki/Treaty_of_Moultrie_Creek </a:t>
            </a:r>
          </a:p>
          <a:p>
            <a:r>
              <a:rPr lang="en-US" sz="1200" b="1" dirty="0" smtClean="0"/>
              <a:t>https://en.wikipedia.org/wiki/Treaty_of_Paris_(1783) </a:t>
            </a:r>
          </a:p>
          <a:p>
            <a:r>
              <a:rPr lang="en-US" sz="1200" b="1" dirty="0" smtClean="0"/>
              <a:t>https://en.wikipedia.org/wiki/War_of_1812 </a:t>
            </a:r>
          </a:p>
          <a:p>
            <a:r>
              <a:rPr lang="en-US" sz="1200" b="1" dirty="0" smtClean="0"/>
              <a:t>https://history.state.gov/milestones/1830-1860/indian-treaties </a:t>
            </a:r>
          </a:p>
          <a:p>
            <a:r>
              <a:rPr lang="en-US" sz="1200" b="1" dirty="0" smtClean="0"/>
              <a:t>https://indiancountrymedianetwork.com/history/events/george-washington-first-author-of-federal-indian-policy/ </a:t>
            </a:r>
          </a:p>
          <a:p>
            <a:r>
              <a:rPr lang="en-US" sz="1200" b="1" dirty="0" smtClean="0"/>
              <a:t>https://indiancountrymedianetwork.com/history/events/the-war-of-1812-could-have-been-the-war-of-indian-independence/ </a:t>
            </a:r>
          </a:p>
          <a:p>
            <a:r>
              <a:rPr lang="en-US" sz="1200" b="1" dirty="0" smtClean="0"/>
              <a:t>https://indiancountrymedianetwork.com/history/events/thomas-jefferson-architect-of-indian-removal-policy/ </a:t>
            </a:r>
          </a:p>
          <a:p>
            <a:r>
              <a:rPr lang="en-US" sz="1200" b="1" dirty="0" smtClean="0"/>
              <a:t>https://papers.ssrn.com/sol3/Delivery.cfm?abstractid=135523 </a:t>
            </a:r>
          </a:p>
          <a:p>
            <a:r>
              <a:rPr lang="en-US" sz="1200" b="1" dirty="0" smtClean="0"/>
              <a:t>https://study.com/academy/lesson/chickasaw-tribe-history-facts-quiz.html </a:t>
            </a:r>
          </a:p>
          <a:p>
            <a:r>
              <a:rPr lang="en-US" sz="1200" b="1" dirty="0" smtClean="0"/>
              <a:t>https://upload.wikimedia.org/wikipedia/commons/thumb/d/d3/Average_precipitation_in_the_lower_48_states_of_the_USA.png/1200px-Average_precipitation_in_the_lower_48_states_of_the_USA.png </a:t>
            </a:r>
          </a:p>
          <a:p>
            <a:r>
              <a:rPr lang="en-US" sz="1200" b="1" dirty="0" smtClean="0"/>
              <a:t>https://www.chickasaw.tv/events/first-chickasaw-land-cession </a:t>
            </a:r>
          </a:p>
          <a:p>
            <a:r>
              <a:rPr lang="en-US" sz="1200" b="1" dirty="0" smtClean="0"/>
              <a:t>https://www.georgiaencyclopedia.org/articles/arts-culture/spanish-missions </a:t>
            </a:r>
          </a:p>
          <a:p>
            <a:r>
              <a:rPr lang="en-US" sz="1200" b="1" dirty="0" smtClean="0"/>
              <a:t>https://www.georgiaencyclopedia.org/articles/history-archaeology/indian-missions</a:t>
            </a:r>
          </a:p>
          <a:p>
            <a:r>
              <a:rPr lang="en-US" sz="1200" b="1" dirty="0" smtClean="0"/>
              <a:t>https://www.georgiaencyclopedia.org/articles/history-archaeology/major-ridge-ca-1771-1839 </a:t>
            </a:r>
          </a:p>
          <a:p>
            <a:r>
              <a:rPr lang="en-US" sz="1200" b="1" dirty="0" smtClean="0"/>
              <a:t>https://www.jstor.org/stable/2198101?seq=1#page_scan_tab_contents </a:t>
            </a:r>
          </a:p>
          <a:p>
            <a:r>
              <a:rPr lang="en-US" sz="1200" b="1" dirty="0" smtClean="0"/>
              <a:t>https://www.loc.gov/rr/program/bib/ourdocs/Indian.html </a:t>
            </a:r>
          </a:p>
          <a:p>
            <a:r>
              <a:rPr lang="en-US" sz="1200" b="1" dirty="0" smtClean="0"/>
              <a:t>https://www.quora.com/What-were-the-boundaries-of-the-u-s-in-1783 </a:t>
            </a:r>
          </a:p>
          <a:p>
            <a:r>
              <a:rPr lang="en-US" sz="1200" b="1" dirty="0" smtClean="0"/>
              <a:t>https://www.researchgate.net/figure/223137286_fig1_Figure-1-The-Southeastern-US-Study-Area-Including-Major-River-Basins-Draining-to-the-atlantic </a:t>
            </a:r>
          </a:p>
          <a:p>
            <a:r>
              <a:rPr lang="en-US" sz="1200" b="1" dirty="0" smtClean="0"/>
              <a:t>https://www.ssc.wisc.edu/cde/cdewp/85-26.pdf </a:t>
            </a:r>
          </a:p>
        </p:txBody>
      </p:sp>
      <p:grpSp>
        <p:nvGrpSpPr>
          <p:cNvPr id="6" name="Group 5"/>
          <p:cNvGrpSpPr/>
          <p:nvPr/>
        </p:nvGrpSpPr>
        <p:grpSpPr>
          <a:xfrm>
            <a:off x="0" y="517803"/>
            <a:ext cx="9144000" cy="6340197"/>
            <a:chOff x="-685800" y="990600"/>
            <a:chExt cx="9144000" cy="6340197"/>
          </a:xfrm>
        </p:grpSpPr>
        <p:sp useBgFill="1">
          <p:nvSpPr>
            <p:cNvPr id="7" name="TextBox 6"/>
            <p:cNvSpPr txBox="1"/>
            <p:nvPr/>
          </p:nvSpPr>
          <p:spPr>
            <a:xfrm>
              <a:off x="-685800" y="990600"/>
              <a:ext cx="9144000" cy="6340197"/>
            </a:xfrm>
            <a:prstGeom prst="rect">
              <a:avLst/>
            </a:prstGeom>
          </p:spPr>
          <p:txBody>
            <a:bodyPr wrap="square" rtlCol="0">
              <a:spAutoFit/>
            </a:bodyPr>
            <a:lstStyle/>
            <a:p>
              <a:endParaRPr lang="en-US" sz="1000" b="1" dirty="0" smtClean="0">
                <a:ln>
                  <a:solidFill>
                    <a:schemeClr val="tx1"/>
                  </a:solidFill>
                </a:ln>
                <a:latin typeface="Bradley Hand ITC" pitchFamily="66" charset="0"/>
              </a:endParaRPr>
            </a:p>
            <a:p>
              <a:r>
                <a:rPr lang="en-US" sz="3600" b="1" dirty="0" smtClean="0">
                  <a:ln>
                    <a:solidFill>
                      <a:schemeClr val="tx1"/>
                    </a:solidFill>
                  </a:ln>
                  <a:latin typeface="Bradley Hand ITC" pitchFamily="66" charset="0"/>
                </a:rPr>
                <a:t>  		     Contemporary </a:t>
              </a:r>
            </a:p>
            <a:p>
              <a:r>
                <a:rPr lang="en-US" sz="3600" b="1" dirty="0" smtClean="0">
                  <a:ln>
                    <a:solidFill>
                      <a:schemeClr val="tx1"/>
                    </a:solidFill>
                  </a:ln>
                  <a:latin typeface="Bradley Hand ITC" pitchFamily="66" charset="0"/>
                </a:rPr>
                <a:t>		Cherokee </a:t>
              </a:r>
            </a:p>
            <a:p>
              <a:r>
                <a:rPr lang="en-US" sz="3600" b="1" dirty="0" smtClean="0">
                  <a:ln>
                    <a:solidFill>
                      <a:schemeClr val="tx1"/>
                    </a:solidFill>
                  </a:ln>
                  <a:latin typeface="Bradley Hand ITC" pitchFamily="66" charset="0"/>
                </a:rPr>
                <a:t>	Flute	</a:t>
              </a:r>
            </a:p>
            <a:p>
              <a:endParaRPr lang="en-US" sz="3600" b="1" dirty="0" smtClean="0">
                <a:ln>
                  <a:solidFill>
                    <a:schemeClr val="tx1"/>
                  </a:solidFill>
                </a:ln>
                <a:latin typeface="Bradley Hand ITC" pitchFamily="66" charset="0"/>
              </a:endParaRPr>
            </a:p>
            <a:p>
              <a:endParaRPr lang="en-US" sz="3600" b="1" dirty="0" smtClean="0">
                <a:ln>
                  <a:solidFill>
                    <a:schemeClr val="tx1"/>
                  </a:solidFill>
                </a:ln>
                <a:latin typeface="Bradley Hand ITC" pitchFamily="66" charset="0"/>
              </a:endParaRPr>
            </a:p>
            <a:p>
              <a:r>
                <a:rPr lang="en-US" sz="3600" b="1" dirty="0" smtClean="0">
                  <a:ln>
                    <a:solidFill>
                      <a:schemeClr val="tx1"/>
                    </a:solidFill>
                  </a:ln>
                  <a:latin typeface="Bradley Hand ITC" pitchFamily="66" charset="0"/>
                </a:rPr>
                <a:t>Matthew </a:t>
              </a:r>
              <a:r>
                <a:rPr lang="en-US" sz="3600" b="1" dirty="0" err="1" smtClean="0">
                  <a:ln>
                    <a:solidFill>
                      <a:schemeClr val="tx1"/>
                    </a:solidFill>
                  </a:ln>
                  <a:latin typeface="Bradley Hand ITC" pitchFamily="66" charset="0"/>
                </a:rPr>
                <a:t>Tooni</a:t>
              </a:r>
              <a:endParaRPr lang="en-US" sz="3600" b="1" dirty="0" smtClean="0">
                <a:ln>
                  <a:solidFill>
                    <a:schemeClr val="tx1"/>
                  </a:solidFill>
                </a:ln>
                <a:latin typeface="Bradley Hand ITC" pitchFamily="66" charset="0"/>
              </a:endParaRPr>
            </a:p>
            <a:p>
              <a:endParaRPr lang="en-US" sz="3600" b="1" dirty="0" smtClean="0">
                <a:ln>
                  <a:solidFill>
                    <a:schemeClr val="tx1"/>
                  </a:solidFill>
                </a:ln>
                <a:latin typeface="Bradley Hand ITC" pitchFamily="66" charset="0"/>
              </a:endParaRPr>
            </a:p>
            <a:p>
              <a:r>
                <a:rPr lang="en-US" sz="3600" b="1" dirty="0" smtClean="0">
                  <a:ln>
                    <a:solidFill>
                      <a:schemeClr val="tx1"/>
                    </a:solidFill>
                  </a:ln>
                  <a:latin typeface="Bradley Hand ITC" pitchFamily="66" charset="0"/>
                </a:rPr>
                <a:t> </a:t>
              </a:r>
            </a:p>
            <a:p>
              <a:endParaRPr lang="en-US" sz="3600" b="1" dirty="0" smtClean="0">
                <a:ln>
                  <a:solidFill>
                    <a:schemeClr val="tx1"/>
                  </a:solidFill>
                </a:ln>
                <a:latin typeface="Bradley Hand ITC" pitchFamily="66" charset="0"/>
              </a:endParaRPr>
            </a:p>
            <a:p>
              <a:r>
                <a:rPr lang="en-US" sz="3600" b="1" dirty="0" smtClean="0">
                  <a:ln>
                    <a:solidFill>
                      <a:schemeClr val="tx1"/>
                    </a:solidFill>
                  </a:ln>
                  <a:latin typeface="Tempus Sans ITC" pitchFamily="82" charset="0"/>
                  <a:cs typeface="Arial" pitchFamily="34" charset="0"/>
                </a:rPr>
                <a:t> ‘Bartram’s Visit’</a:t>
              </a:r>
            </a:p>
            <a:p>
              <a:endParaRPr lang="en-US" sz="3600" b="1" dirty="0" smtClean="0">
                <a:ln>
                  <a:solidFill>
                    <a:schemeClr val="tx1"/>
                  </a:solidFill>
                </a:ln>
                <a:latin typeface="Bradley Hand ITC" pitchFamily="66" charset="0"/>
              </a:endParaRPr>
            </a:p>
          </p:txBody>
        </p:sp>
        <p:pic>
          <p:nvPicPr>
            <p:cNvPr id="8" name="Picture 2" descr="Product Details"/>
            <p:cNvPicPr>
              <a:picLocks noChangeAspect="1" noChangeArrowheads="1"/>
            </p:cNvPicPr>
            <p:nvPr/>
          </p:nvPicPr>
          <p:blipFill>
            <a:blip r:embed="rId3"/>
            <a:srcRect/>
            <a:stretch>
              <a:fillRect/>
            </a:stretch>
          </p:blipFill>
          <p:spPr bwMode="auto">
            <a:xfrm rot="20480598">
              <a:off x="2769202" y="1848556"/>
              <a:ext cx="4754842" cy="4754842"/>
            </a:xfrm>
            <a:prstGeom prst="rect">
              <a:avLst/>
            </a:prstGeom>
            <a:noFill/>
            <a:ln w="50800">
              <a:solidFill>
                <a:schemeClr val="tx1"/>
              </a:solidFill>
            </a:ln>
            <a:effectLst>
              <a:outerShdw dist="76200" dir="7200000" algn="ctr" rotWithShape="0">
                <a:schemeClr val="tx1"/>
              </a:outerShdw>
            </a:effectLst>
          </p:spPr>
        </p:pic>
      </p:grpSp>
      <p:sp useBgFill="1">
        <p:nvSpPr>
          <p:cNvPr id="3" name="TextBox 2"/>
          <p:cNvSpPr txBox="1"/>
          <p:nvPr/>
        </p:nvSpPr>
        <p:spPr>
          <a:xfrm>
            <a:off x="0" y="0"/>
            <a:ext cx="9144000" cy="584775"/>
          </a:xfrm>
          <a:prstGeom prst="rect">
            <a:avLst/>
          </a:prstGeom>
          <a:ln w="50800">
            <a:solidFill>
              <a:schemeClr val="tx1"/>
            </a:solidFill>
          </a:ln>
        </p:spPr>
        <p:txBody>
          <a:bodyPr wrap="square" rtlCol="0">
            <a:spAutoFit/>
          </a:bodyPr>
          <a:lstStyle/>
          <a:p>
            <a:pPr algn="ctr"/>
            <a:r>
              <a:rPr lang="en-US" sz="3200" b="1" dirty="0" smtClean="0"/>
              <a:t> our website:   www.VagabondGeology.com</a:t>
            </a:r>
            <a:endParaRPr lang="en-US" sz="3200" b="1" dirty="0"/>
          </a:p>
        </p:txBody>
      </p:sp>
      <p:pic>
        <p:nvPicPr>
          <p:cNvPr id="10" name="12 Track 12.mp3">
            <a:hlinkClick r:id="" action="ppaction://media"/>
          </p:cNvPr>
          <p:cNvPicPr>
            <a:picLocks noRot="1" noChangeAspect="1"/>
          </p:cNvPicPr>
          <p:nvPr>
            <a:audioFile r:link="rId1"/>
          </p:nvPr>
        </p:nvPicPr>
        <p:blipFill>
          <a:blip r:embed="rId4"/>
          <a:stretch>
            <a:fillRect/>
          </a:stretch>
        </p:blipFill>
        <p:spPr>
          <a:xfrm>
            <a:off x="9753600" y="6019800"/>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292" fill="hold"/>
                                        <p:tgtEl>
                                          <p:spTgt spid="10"/>
                                        </p:tgtEl>
                                      </p:cBhvr>
                                    </p:cmd>
                                  </p:childTnLst>
                                </p:cTn>
                              </p:par>
                              <p:par>
                                <p:cTn id="7" presetID="10" presetClass="exit" presetSubtype="0" fill="hold" nodeType="withEffect">
                                  <p:stCondLst>
                                    <p:cond delay="2000"/>
                                  </p:stCondLst>
                                  <p:childTnLst>
                                    <p:animEffect transition="out" filter="fade">
                                      <p:cBhvr>
                                        <p:cTn id="8" dur="2000"/>
                                        <p:tgtEl>
                                          <p:spTgt spid="6"/>
                                        </p:tgtEl>
                                      </p:cBhvr>
                                    </p:animEffect>
                                    <p:set>
                                      <p:cBhvr>
                                        <p:cTn id="9" dur="1" fill="hold">
                                          <p:stCondLst>
                                            <p:cond delay="1999"/>
                                          </p:stCondLst>
                                        </p:cTn>
                                        <p:tgtEl>
                                          <p:spTgt spid="6"/>
                                        </p:tgtEl>
                                        <p:attrNameLst>
                                          <p:attrName>style.visibility</p:attrName>
                                        </p:attrNameLst>
                                      </p:cBhvr>
                                      <p:to>
                                        <p:strVal val="hidden"/>
                                      </p:to>
                                    </p:set>
                                  </p:childTnLst>
                                </p:cTn>
                              </p:par>
                              <p:par>
                                <p:cTn id="10" presetID="64" presetClass="path" presetSubtype="0" accel="50000" decel="50000" fill="hold" grpId="0" nodeType="withEffect">
                                  <p:stCondLst>
                                    <p:cond delay="2500"/>
                                  </p:stCondLst>
                                  <p:childTnLst>
                                    <p:animMotion origin="layout" path="M -1.11022E-16 0 L -0.00417 -4.08889 " pathEditMode="relative" rAng="0" ptsTypes="AA">
                                      <p:cBhvr>
                                        <p:cTn id="11" dur="60000" fill="hold"/>
                                        <p:tgtEl>
                                          <p:spTgt spid="4"/>
                                        </p:tgtEl>
                                        <p:attrNameLst>
                                          <p:attrName>ppt_x</p:attrName>
                                          <p:attrName>ppt_y</p:attrName>
                                        </p:attrNameLst>
                                      </p:cBhvr>
                                      <p:rCtr x="-2" y="-2044"/>
                                    </p:animMotion>
                                  </p:childTnLst>
                                </p:cTn>
                              </p:par>
                              <p:par>
                                <p:cTn id="12" presetID="10" presetClass="entr" presetSubtype="0" fill="hold" nodeType="withEffect">
                                  <p:stCondLst>
                                    <p:cond delay="65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trail of tears"/>
          <p:cNvPicPr>
            <a:picLocks noChangeAspect="1" noChangeArrowheads="1"/>
          </p:cNvPicPr>
          <p:nvPr/>
        </p:nvPicPr>
        <p:blipFill>
          <a:blip r:embed="rId2"/>
          <a:srcRect/>
          <a:stretch>
            <a:fillRect/>
          </a:stretch>
        </p:blipFill>
        <p:spPr bwMode="auto">
          <a:xfrm>
            <a:off x="-1" y="0"/>
            <a:ext cx="9144001" cy="6858001"/>
          </a:xfrm>
          <a:prstGeom prst="rect">
            <a:avLst/>
          </a:prstGeom>
          <a:noFill/>
        </p:spPr>
      </p:pic>
      <p:sp>
        <p:nvSpPr>
          <p:cNvPr id="14" name="Rectangle 3"/>
          <p:cNvSpPr>
            <a:spLocks noChangeArrowheads="1"/>
          </p:cNvSpPr>
          <p:nvPr/>
        </p:nvSpPr>
        <p:spPr bwMode="auto">
          <a:xfrm>
            <a:off x="0" y="5722203"/>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Trail of Tears</a:t>
            </a:r>
            <a:endPar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cs typeface="Arial" pitchFamily="34" charset="0"/>
            </a:endParaRPr>
          </a:p>
        </p:txBody>
      </p:sp>
      <p:pic>
        <p:nvPicPr>
          <p:cNvPr id="14344" name="Picture 8" descr="Image result for santa fe trail"/>
          <p:cNvPicPr>
            <a:picLocks noChangeAspect="1" noChangeArrowheads="1"/>
          </p:cNvPicPr>
          <p:nvPr/>
        </p:nvPicPr>
        <p:blipFill>
          <a:blip r:embed="rId3"/>
          <a:srcRect l="7734" t="14967" r="7333" b="15588"/>
          <a:stretch>
            <a:fillRect/>
          </a:stretch>
        </p:blipFill>
        <p:spPr bwMode="auto">
          <a:xfrm>
            <a:off x="0" y="0"/>
            <a:ext cx="9144000" cy="6858000"/>
          </a:xfrm>
          <a:prstGeom prst="rect">
            <a:avLst/>
          </a:prstGeom>
          <a:noFill/>
        </p:spPr>
      </p:pic>
      <p:sp>
        <p:nvSpPr>
          <p:cNvPr id="15" name="Rectangle 3"/>
          <p:cNvSpPr>
            <a:spLocks noChangeArrowheads="1"/>
          </p:cNvSpPr>
          <p:nvPr/>
        </p:nvSpPr>
        <p:spPr bwMode="auto">
          <a:xfrm>
            <a:off x="0" y="3207603"/>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Santa Fe Trail</a:t>
            </a:r>
            <a:endPar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cs typeface="Arial" pitchFamily="34" charset="0"/>
            </a:endParaRPr>
          </a:p>
        </p:txBody>
      </p:sp>
      <p:sp>
        <p:nvSpPr>
          <p:cNvPr id="7" name="Rectangle 3"/>
          <p:cNvSpPr>
            <a:spLocks noChangeArrowheads="1"/>
          </p:cNvSpPr>
          <p:nvPr/>
        </p:nvSpPr>
        <p:spPr bwMode="auto">
          <a:xfrm>
            <a:off x="0" y="83403"/>
            <a:ext cx="52578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South</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west </a:t>
            </a: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Journeys  </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a:t>
            </a:r>
            <a:endPar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4338"/>
                                        </p:tgtEl>
                                      </p:cBhvr>
                                    </p:animEffect>
                                    <p:set>
                                      <p:cBhvr>
                                        <p:cTn id="12" dur="1" fill="hold">
                                          <p:stCondLst>
                                            <p:cond delay="999"/>
                                          </p:stCondLst>
                                        </p:cTn>
                                        <p:tgtEl>
                                          <p:spTgt spid="1433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4344"/>
                                        </p:tgtEl>
                                        <p:attrNameLst>
                                          <p:attrName>style.visibility</p:attrName>
                                        </p:attrNameLst>
                                      </p:cBhvr>
                                      <p:to>
                                        <p:strVal val="visible"/>
                                      </p:to>
                                    </p:set>
                                    <p:animEffect transition="in" filter="fade">
                                      <p:cBhvr>
                                        <p:cTn id="15" dur="1000"/>
                                        <p:tgtEl>
                                          <p:spTgt spid="14344"/>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1000"/>
                                        <p:tgtEl>
                                          <p:spTgt spid="14344"/>
                                        </p:tgtEl>
                                      </p:cBhvr>
                                    </p:animEffect>
                                    <p:set>
                                      <p:cBhvr>
                                        <p:cTn id="24" dur="1" fill="hold">
                                          <p:stCondLst>
                                            <p:cond delay="999"/>
                                          </p:stCondLst>
                                        </p:cTn>
                                        <p:tgtEl>
                                          <p:spTgt spid="14344"/>
                                        </p:tgtEl>
                                        <p:attrNameLst>
                                          <p:attrName>style.visibility</p:attrName>
                                        </p:attrNameLst>
                                      </p:cBhvr>
                                      <p:to>
                                        <p:strVal val="hidden"/>
                                      </p:to>
                                    </p:set>
                                  </p:childTnLst>
                                </p:cTn>
                              </p:par>
                            </p:childTnLst>
                          </p:cTn>
                        </p:par>
                        <p:par>
                          <p:cTn id="25" fill="hold">
                            <p:stCondLst>
                              <p:cond delay="1000"/>
                            </p:stCondLst>
                            <p:childTnLst>
                              <p:par>
                                <p:cTn id="26" presetID="64" presetClass="path" presetSubtype="0" accel="50000" decel="50000" fill="hold" grpId="2" nodeType="afterEffect">
                                  <p:stCondLst>
                                    <p:cond delay="0"/>
                                  </p:stCondLst>
                                  <p:childTnLst>
                                    <p:animMotion origin="layout" path="M 0 -7.40741E-7 L 0.03333 -0.35046 " pathEditMode="relative" rAng="0" ptsTypes="AA">
                                      <p:cBhvr>
                                        <p:cTn id="27" dur="1000" fill="hold"/>
                                        <p:tgtEl>
                                          <p:spTgt spid="15"/>
                                        </p:tgtEl>
                                        <p:attrNameLst>
                                          <p:attrName>ppt_x</p:attrName>
                                          <p:attrName>ppt_y</p:attrName>
                                        </p:attrNameLst>
                                      </p:cBhvr>
                                      <p:rCtr x="17" y="-175"/>
                                    </p:animMotion>
                                  </p:childTnLst>
                                </p:cTn>
                              </p:par>
                              <p:par>
                                <p:cTn id="28" presetID="64" presetClass="path" presetSubtype="0" accel="50000" decel="50000" fill="hold" grpId="2" nodeType="withEffect">
                                  <p:stCondLst>
                                    <p:cond delay="0"/>
                                  </p:stCondLst>
                                  <p:childTnLst>
                                    <p:animMotion origin="layout" path="M 0 2.59259E-6 L 0.05833 -0.71713 " pathEditMode="relative" rAng="0" ptsTypes="AA">
                                      <p:cBhvr>
                                        <p:cTn id="29" dur="1000" fill="hold"/>
                                        <p:tgtEl>
                                          <p:spTgt spid="14"/>
                                        </p:tgtEl>
                                        <p:attrNameLst>
                                          <p:attrName>ppt_x</p:attrName>
                                          <p:attrName>ppt_y</p:attrName>
                                        </p:attrNameLst>
                                      </p:cBhvr>
                                      <p:rCtr x="29" y="-3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2"/>
      <p:bldP spid="15" grpId="0"/>
      <p:bldP spid="15"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l="10421" t="53200" r="15894" b="1115"/>
          <a:stretch>
            <a:fillRect/>
          </a:stretch>
        </p:blipFill>
        <p:spPr bwMode="auto">
          <a:xfrm>
            <a:off x="-11545" y="815340"/>
            <a:ext cx="9155545" cy="6042660"/>
          </a:xfrm>
          <a:prstGeom prst="rect">
            <a:avLst/>
          </a:prstGeom>
          <a:noFill/>
          <a:ln w="9525">
            <a:noFill/>
            <a:miter lim="800000"/>
            <a:headEnd/>
            <a:tailEnd/>
          </a:ln>
          <a:effectLst/>
        </p:spPr>
      </p:pic>
      <p:grpSp>
        <p:nvGrpSpPr>
          <p:cNvPr id="11" name="Group 10"/>
          <p:cNvGrpSpPr/>
          <p:nvPr/>
        </p:nvGrpSpPr>
        <p:grpSpPr>
          <a:xfrm>
            <a:off x="5257800" y="4419601"/>
            <a:ext cx="2743200" cy="2438402"/>
            <a:chOff x="5257800" y="4419599"/>
            <a:chExt cx="2743200" cy="2362201"/>
          </a:xfrm>
        </p:grpSpPr>
        <p:sp>
          <p:nvSpPr>
            <p:cNvPr id="12" name="Rectangle 11"/>
            <p:cNvSpPr/>
            <p:nvPr/>
          </p:nvSpPr>
          <p:spPr>
            <a:xfrm>
              <a:off x="5257800" y="4419599"/>
              <a:ext cx="2743200" cy="2362199"/>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257800" y="6258580"/>
              <a:ext cx="2133600" cy="523220"/>
            </a:xfrm>
            <a:prstGeom prst="rect">
              <a:avLst/>
            </a:prstGeom>
            <a:solidFill>
              <a:schemeClr val="bg1">
                <a:lumMod val="50000"/>
                <a:alpha val="62000"/>
              </a:schemeClr>
            </a:solidFill>
            <a:ln w="25400">
              <a:solidFill>
                <a:schemeClr val="tx1"/>
              </a:solidFill>
            </a:ln>
          </p:spPr>
          <p:txBody>
            <a:bodyPr wrap="square" rtlCol="0">
              <a:spAutoFit/>
            </a:bodyPr>
            <a:lstStyle/>
            <a:p>
              <a:r>
                <a:rPr lang="en-US" sz="2800" b="1" dirty="0" smtClean="0">
                  <a:effectLst>
                    <a:outerShdw dist="50800" dir="7200000" algn="ctr" rotWithShape="0">
                      <a:schemeClr val="bg1"/>
                    </a:outerShdw>
                  </a:effectLst>
                </a:rPr>
                <a:t>Trail of Tears</a:t>
              </a:r>
              <a:endParaRPr lang="en-US" sz="2800" b="1" dirty="0">
                <a:effectLst>
                  <a:outerShdw dist="50800" dir="7200000" algn="ctr" rotWithShape="0">
                    <a:schemeClr val="bg1"/>
                  </a:outerShdw>
                </a:effectLst>
              </a:endParaRPr>
            </a:p>
          </p:txBody>
        </p:sp>
      </p:grpSp>
      <p:pic>
        <p:nvPicPr>
          <p:cNvPr id="15" name="Picture 2"/>
          <p:cNvPicPr preferRelativeResize="0">
            <a:picLocks noChangeAspect="1" noChangeArrowheads="1"/>
          </p:cNvPicPr>
          <p:nvPr/>
        </p:nvPicPr>
        <p:blipFill>
          <a:blip r:embed="rId3"/>
          <a:srcRect/>
          <a:stretch>
            <a:fillRect/>
          </a:stretch>
        </p:blipFill>
        <p:spPr bwMode="auto">
          <a:xfrm>
            <a:off x="5111496" y="3922776"/>
            <a:ext cx="3308495" cy="2538673"/>
          </a:xfrm>
          <a:prstGeom prst="rect">
            <a:avLst/>
          </a:prstGeom>
          <a:noFill/>
          <a:ln w="50800">
            <a:solidFill>
              <a:schemeClr val="tx1"/>
            </a:solidFill>
            <a:miter lim="800000"/>
            <a:headEnd/>
            <a:tailEnd/>
          </a:ln>
          <a:effectLst/>
        </p:spPr>
      </p:pic>
      <p:grpSp>
        <p:nvGrpSpPr>
          <p:cNvPr id="38" name="Group 37"/>
          <p:cNvGrpSpPr/>
          <p:nvPr/>
        </p:nvGrpSpPr>
        <p:grpSpPr>
          <a:xfrm>
            <a:off x="2746248" y="4546295"/>
            <a:ext cx="4724400" cy="1295400"/>
            <a:chOff x="2286000" y="4724400"/>
            <a:chExt cx="4724400" cy="1295400"/>
          </a:xfrm>
        </p:grpSpPr>
        <p:sp>
          <p:nvSpPr>
            <p:cNvPr id="40" name="Rectangle 39"/>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6019800" y="4338935"/>
            <a:ext cx="1389163"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Cherokee</a:t>
            </a:r>
            <a:endParaRPr lang="en-US" sz="2400" b="1" dirty="0">
              <a:solidFill>
                <a:schemeClr val="bg1"/>
              </a:solidFill>
              <a:effectLst>
                <a:outerShdw dist="50800" dir="7200000" algn="ctr" rotWithShape="0">
                  <a:schemeClr val="tx1"/>
                </a:outerShdw>
              </a:effectLst>
            </a:endParaRPr>
          </a:p>
        </p:txBody>
      </p:sp>
      <p:sp>
        <p:nvSpPr>
          <p:cNvPr id="6" name="TextBox 5"/>
          <p:cNvSpPr txBox="1"/>
          <p:nvPr/>
        </p:nvSpPr>
        <p:spPr>
          <a:xfrm>
            <a:off x="4968682" y="4876800"/>
            <a:ext cx="1515351"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Chickasaw</a:t>
            </a:r>
            <a:endParaRPr lang="en-US" sz="2400" b="1" dirty="0">
              <a:solidFill>
                <a:schemeClr val="bg1"/>
              </a:solidFill>
              <a:effectLst>
                <a:outerShdw dist="50800" dir="7200000" algn="ctr" rotWithShape="0">
                  <a:schemeClr val="tx1"/>
                </a:outerShdw>
              </a:effectLst>
            </a:endParaRPr>
          </a:p>
        </p:txBody>
      </p:sp>
      <p:sp>
        <p:nvSpPr>
          <p:cNvPr id="7" name="TextBox 6"/>
          <p:cNvSpPr txBox="1"/>
          <p:nvPr/>
        </p:nvSpPr>
        <p:spPr>
          <a:xfrm>
            <a:off x="5486400" y="5481935"/>
            <a:ext cx="1290097"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Choctaw</a:t>
            </a:r>
            <a:endParaRPr lang="en-US" sz="2400" b="1" dirty="0">
              <a:solidFill>
                <a:schemeClr val="bg1"/>
              </a:solidFill>
              <a:effectLst>
                <a:outerShdw dist="50800" dir="7200000" algn="ctr" rotWithShape="0">
                  <a:schemeClr val="tx1"/>
                </a:outerShdw>
              </a:effectLst>
            </a:endParaRPr>
          </a:p>
        </p:txBody>
      </p:sp>
      <p:sp>
        <p:nvSpPr>
          <p:cNvPr id="8" name="TextBox 7"/>
          <p:cNvSpPr txBox="1"/>
          <p:nvPr/>
        </p:nvSpPr>
        <p:spPr>
          <a:xfrm>
            <a:off x="7010400" y="4994861"/>
            <a:ext cx="912173"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Creek</a:t>
            </a:r>
            <a:endParaRPr lang="en-US" sz="2400" b="1" dirty="0">
              <a:solidFill>
                <a:schemeClr val="bg1"/>
              </a:solidFill>
              <a:effectLst>
                <a:outerShdw dist="50800" dir="7200000" algn="ctr" rotWithShape="0">
                  <a:schemeClr val="tx1"/>
                </a:outerShdw>
              </a:effectLst>
            </a:endParaRPr>
          </a:p>
        </p:txBody>
      </p:sp>
      <p:sp>
        <p:nvSpPr>
          <p:cNvPr id="9" name="TextBox 8"/>
          <p:cNvSpPr txBox="1"/>
          <p:nvPr/>
        </p:nvSpPr>
        <p:spPr>
          <a:xfrm>
            <a:off x="7162800" y="5786735"/>
            <a:ext cx="1372492"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Seminole</a:t>
            </a:r>
            <a:endParaRPr lang="en-US" sz="2400" b="1" dirty="0">
              <a:solidFill>
                <a:schemeClr val="bg1"/>
              </a:solidFill>
              <a:effectLst>
                <a:outerShdw dist="50800" dir="7200000" algn="ctr" rotWithShape="0">
                  <a:schemeClr val="tx1"/>
                </a:outerShdw>
              </a:effectLst>
            </a:endParaRPr>
          </a:p>
        </p:txBody>
      </p:sp>
      <p:sp>
        <p:nvSpPr>
          <p:cNvPr id="10" name="TextBox 9"/>
          <p:cNvSpPr txBox="1"/>
          <p:nvPr/>
        </p:nvSpPr>
        <p:spPr>
          <a:xfrm>
            <a:off x="0" y="0"/>
            <a:ext cx="9144000" cy="707886"/>
          </a:xfrm>
          <a:prstGeom prst="rect">
            <a:avLst/>
          </a:prstGeom>
          <a:noFill/>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The Five ‘Civilized’ Tribes</a:t>
            </a:r>
          </a:p>
        </p:txBody>
      </p:sp>
      <p:grpSp>
        <p:nvGrpSpPr>
          <p:cNvPr id="49" name="Group 48"/>
          <p:cNvGrpSpPr/>
          <p:nvPr/>
        </p:nvGrpSpPr>
        <p:grpSpPr>
          <a:xfrm>
            <a:off x="533400" y="774809"/>
            <a:ext cx="7927848" cy="6134566"/>
            <a:chOff x="533400" y="774809"/>
            <a:chExt cx="7927848" cy="6134566"/>
          </a:xfrm>
        </p:grpSpPr>
        <p:grpSp>
          <p:nvGrpSpPr>
            <p:cNvPr id="42" name="Group 41"/>
            <p:cNvGrpSpPr>
              <a:grpSpLocks noChangeAspect="1"/>
            </p:cNvGrpSpPr>
            <p:nvPr/>
          </p:nvGrpSpPr>
          <p:grpSpPr>
            <a:xfrm>
              <a:off x="533400" y="774809"/>
              <a:ext cx="7927848" cy="6083192"/>
              <a:chOff x="0" y="1244905"/>
              <a:chExt cx="7315200" cy="5613095"/>
            </a:xfrm>
          </p:grpSpPr>
          <p:pic>
            <p:nvPicPr>
              <p:cNvPr id="43" name="Picture 42"/>
              <p:cNvPicPr>
                <a:picLocks noChangeAspect="1" noChangeArrowheads="1"/>
              </p:cNvPicPr>
              <p:nvPr/>
            </p:nvPicPr>
            <p:blipFill>
              <a:blip r:embed="rId3"/>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44" name="Rectangle 43"/>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1000"/>
                                        <p:tgtEl>
                                          <p:spTgt spid="8"/>
                                        </p:tgtEl>
                                      </p:cBhvr>
                                    </p:animEffect>
                                    <p:set>
                                      <p:cBhvr>
                                        <p:cTn id="13" dur="1" fill="hold">
                                          <p:stCondLst>
                                            <p:cond delay="999"/>
                                          </p:stCondLst>
                                        </p:cTn>
                                        <p:tgtEl>
                                          <p:spTgt spid="8"/>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1000"/>
                                        <p:tgtEl>
                                          <p:spTgt spid="9"/>
                                        </p:tgtEl>
                                      </p:cBhvr>
                                    </p:animEffect>
                                    <p:set>
                                      <p:cBhvr>
                                        <p:cTn id="16" dur="1" fill="hold">
                                          <p:stCondLst>
                                            <p:cond delay="999"/>
                                          </p:stCondLst>
                                        </p:cTn>
                                        <p:tgtEl>
                                          <p:spTgt spid="9"/>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1000"/>
                                        <p:tgtEl>
                                          <p:spTgt spid="5"/>
                                        </p:tgtEl>
                                      </p:cBhvr>
                                    </p:animEffect>
                                    <p:set>
                                      <p:cBhvr>
                                        <p:cTn id="19" dur="1" fill="hold">
                                          <p:stCondLst>
                                            <p:cond delay="999"/>
                                          </p:stCondLst>
                                        </p:cTn>
                                        <p:tgtEl>
                                          <p:spTgt spid="5"/>
                                        </p:tgtEl>
                                        <p:attrNameLst>
                                          <p:attrName>style.visibility</p:attrName>
                                        </p:attrNameLst>
                                      </p:cBhvr>
                                      <p:to>
                                        <p:strVal val="hidden"/>
                                      </p:to>
                                    </p:se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cTn>
                              </p:par>
                              <p:par>
                                <p:cTn id="24" presetID="47" presetClass="exit" presetSubtype="0" fill="hold" nodeType="withEffect">
                                  <p:stCondLst>
                                    <p:cond delay="0"/>
                                  </p:stCondLst>
                                  <p:childTnLst>
                                    <p:animEffect transition="out" filter="fade">
                                      <p:cBhvr>
                                        <p:cTn id="25" dur="1000"/>
                                        <p:tgtEl>
                                          <p:spTgt spid="11"/>
                                        </p:tgtEl>
                                      </p:cBhvr>
                                    </p:animEffect>
                                    <p:anim calcmode="lin" valueType="num">
                                      <p:cBhvr>
                                        <p:cTn id="26" dur="1000"/>
                                        <p:tgtEl>
                                          <p:spTgt spid="11"/>
                                        </p:tgtEl>
                                        <p:attrNameLst>
                                          <p:attrName>ppt_x</p:attrName>
                                        </p:attrNameLst>
                                      </p:cBhvr>
                                      <p:tavLst>
                                        <p:tav tm="0">
                                          <p:val>
                                            <p:strVal val="ppt_x"/>
                                          </p:val>
                                        </p:tav>
                                        <p:tav tm="100000">
                                          <p:val>
                                            <p:strVal val="ppt_x"/>
                                          </p:val>
                                        </p:tav>
                                      </p:tavLst>
                                    </p:anim>
                                    <p:anim calcmode="lin" valueType="num">
                                      <p:cBhvr>
                                        <p:cTn id="27" dur="1000"/>
                                        <p:tgtEl>
                                          <p:spTgt spid="11"/>
                                        </p:tgtEl>
                                        <p:attrNameLst>
                                          <p:attrName>ppt_y</p:attrName>
                                        </p:attrNameLst>
                                      </p:cBhvr>
                                      <p:tavLst>
                                        <p:tav tm="0">
                                          <p:val>
                                            <p:strVal val="ppt_y"/>
                                          </p:val>
                                        </p:tav>
                                        <p:tav tm="100000">
                                          <p:val>
                                            <p:strVal val="ppt_y-.1"/>
                                          </p:val>
                                        </p:tav>
                                      </p:tavLst>
                                    </p:anim>
                                    <p:set>
                                      <p:cBhvr>
                                        <p:cTn id="28" dur="1" fill="hold">
                                          <p:stCondLst>
                                            <p:cond delay="9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5" presetClass="path" presetSubtype="0" decel="50000" fill="hold" nodeType="clickEffect">
                                  <p:stCondLst>
                                    <p:cond delay="0"/>
                                  </p:stCondLst>
                                  <p:childTnLst>
                                    <p:animMotion origin="layout" path="M -5.55556E-7 6.35838E-7 L -0.23993 -0.25665 " pathEditMode="relative" rAng="0" ptsTypes="AA">
                                      <p:cBhvr>
                                        <p:cTn id="32" dur="1000" fill="hold"/>
                                        <p:tgtEl>
                                          <p:spTgt spid="15"/>
                                        </p:tgtEl>
                                        <p:attrNameLst>
                                          <p:attrName>ppt_x</p:attrName>
                                          <p:attrName>ppt_y</p:attrName>
                                        </p:attrNameLst>
                                      </p:cBhvr>
                                      <p:rCtr x="-120" y="-128"/>
                                    </p:animMotion>
                                  </p:childTnLst>
                                </p:cTn>
                              </p:par>
                              <p:par>
                                <p:cTn id="33" presetID="6" presetClass="emph" presetSubtype="0" fill="hold" nodeType="withEffect">
                                  <p:stCondLst>
                                    <p:cond delay="0"/>
                                  </p:stCondLst>
                                  <p:childTnLst>
                                    <p:animScale>
                                      <p:cBhvr>
                                        <p:cTn id="34" dur="1000" fill="hold"/>
                                        <p:tgtEl>
                                          <p:spTgt spid="15"/>
                                        </p:tgtEl>
                                      </p:cBhvr>
                                      <p:by x="200000" y="200000"/>
                                    </p:animScale>
                                  </p:childTnLst>
                                </p:cTn>
                              </p:par>
                              <p:par>
                                <p:cTn id="35" presetID="10" presetClass="exit" presetSubtype="0" fill="hold" nodeType="withEffect">
                                  <p:stCondLst>
                                    <p:cond delay="500"/>
                                  </p:stCondLst>
                                  <p:childTnLst>
                                    <p:animEffect transition="out" filter="fade">
                                      <p:cBhvr>
                                        <p:cTn id="36" dur="1000"/>
                                        <p:tgtEl>
                                          <p:spTgt spid="15"/>
                                        </p:tgtEl>
                                      </p:cBhvr>
                                    </p:animEffect>
                                    <p:set>
                                      <p:cBhvr>
                                        <p:cTn id="37" dur="1" fill="hold">
                                          <p:stCondLst>
                                            <p:cond delay="999"/>
                                          </p:stCondLst>
                                        </p:cTn>
                                        <p:tgtEl>
                                          <p:spTgt spid="15"/>
                                        </p:tgtEl>
                                        <p:attrNameLst>
                                          <p:attrName>style.visibility</p:attrName>
                                        </p:attrNameLst>
                                      </p:cBhvr>
                                      <p:to>
                                        <p:strVal val="hidden"/>
                                      </p:to>
                                    </p:set>
                                  </p:childTnLst>
                                </p:cTn>
                              </p:par>
                              <p:par>
                                <p:cTn id="38" presetID="10" presetClass="entr" presetSubtype="0" fill="hold" nodeType="withEffect">
                                  <p:stCondLst>
                                    <p:cond delay="50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childTnLst>
                                </p:cTn>
                              </p:par>
                              <p:par>
                                <p:cTn id="41" presetID="10" presetClass="entr" presetSubtype="0" fill="hold" nodeType="withEffect">
                                  <p:stCondLst>
                                    <p:cond delay="50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1000"/>
                                        <p:tgtEl>
                                          <p:spTgt spid="49"/>
                                        </p:tgtEl>
                                      </p:cBhvr>
                                    </p:animEffect>
                                  </p:childTnLst>
                                </p:cTn>
                              </p:par>
                              <p:par>
                                <p:cTn id="44" presetID="10" presetClass="exit" presetSubtype="0" fill="hold" nodeType="withEffect">
                                  <p:stCondLst>
                                    <p:cond delay="1000"/>
                                  </p:stCondLst>
                                  <p:childTnLst>
                                    <p:animEffect transition="out" filter="fade">
                                      <p:cBhvr>
                                        <p:cTn id="45" dur="1000"/>
                                        <p:tgtEl>
                                          <p:spTgt spid="2"/>
                                        </p:tgtEl>
                                      </p:cBhvr>
                                    </p:animEffect>
                                    <p:set>
                                      <p:cBhvr>
                                        <p:cTn id="46"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6" grpId="1" animBg="1"/>
      <p:bldP spid="7" grpId="1" animBg="1"/>
      <p:bldP spid="8" grpId="1" animBg="1"/>
      <p:bldP spid="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p:cNvGrpSpPr/>
          <p:nvPr/>
        </p:nvGrpSpPr>
        <p:grpSpPr>
          <a:xfrm>
            <a:off x="533400" y="774809"/>
            <a:ext cx="7927848" cy="6134566"/>
            <a:chOff x="533400" y="774809"/>
            <a:chExt cx="7927848" cy="6134566"/>
          </a:xfrm>
        </p:grpSpPr>
        <p:grpSp>
          <p:nvGrpSpPr>
            <p:cNvPr id="7" name="Group 6"/>
            <p:cNvGrpSpPr>
              <a:grpSpLocks noChangeAspect="1"/>
            </p:cNvGrpSpPr>
            <p:nvPr/>
          </p:nvGrpSpPr>
          <p:grpSpPr>
            <a:xfrm>
              <a:off x="533400" y="774809"/>
              <a:ext cx="7927848" cy="6083192"/>
              <a:chOff x="0" y="1244905"/>
              <a:chExt cx="7315200" cy="5613095"/>
            </a:xfrm>
          </p:grpSpPr>
          <p:pic>
            <p:nvPicPr>
              <p:cNvPr id="3" name="Picture 2"/>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4" name="Rectangle 3"/>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TextBox 53"/>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sp>
        <p:nvSpPr>
          <p:cNvPr id="8" name="Freeform 7"/>
          <p:cNvSpPr>
            <a:spLocks noChangeAspect="1"/>
          </p:cNvSpPr>
          <p:nvPr/>
        </p:nvSpPr>
        <p:spPr>
          <a:xfrm>
            <a:off x="2898648" y="762000"/>
            <a:ext cx="3516482" cy="2672646"/>
          </a:xfrm>
          <a:custGeom>
            <a:avLst/>
            <a:gdLst>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55" fmla="*/ 110837 w 3244735"/>
              <a:gd name="connsiteY55"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10837 w 3244735"/>
              <a:gd name="connsiteY54"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37 w 3244735"/>
              <a:gd name="connsiteY52"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110837 w 3244735"/>
              <a:gd name="connsiteY51" fmla="*/ 983673 h 24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44735" h="2466109">
                <a:moveTo>
                  <a:pt x="110837" y="983673"/>
                </a:moveTo>
                <a:cubicBezTo>
                  <a:pt x="80357" y="947651"/>
                  <a:pt x="0" y="831273"/>
                  <a:pt x="11084" y="784167"/>
                </a:cubicBezTo>
                <a:cubicBezTo>
                  <a:pt x="22168" y="737061"/>
                  <a:pt x="135774" y="739833"/>
                  <a:pt x="177338" y="701040"/>
                </a:cubicBezTo>
                <a:cubicBezTo>
                  <a:pt x="218902" y="662247"/>
                  <a:pt x="216131" y="581891"/>
                  <a:pt x="260466" y="551411"/>
                </a:cubicBezTo>
                <a:cubicBezTo>
                  <a:pt x="304801" y="520931"/>
                  <a:pt x="390699" y="523702"/>
                  <a:pt x="443346" y="518160"/>
                </a:cubicBezTo>
                <a:cubicBezTo>
                  <a:pt x="495993" y="512618"/>
                  <a:pt x="543098" y="529244"/>
                  <a:pt x="576349" y="518160"/>
                </a:cubicBezTo>
                <a:cubicBezTo>
                  <a:pt x="609600" y="507076"/>
                  <a:pt x="615142" y="465512"/>
                  <a:pt x="642851" y="451658"/>
                </a:cubicBezTo>
                <a:cubicBezTo>
                  <a:pt x="670560" y="437804"/>
                  <a:pt x="714895" y="448887"/>
                  <a:pt x="742604" y="435033"/>
                </a:cubicBezTo>
                <a:cubicBezTo>
                  <a:pt x="770313" y="421179"/>
                  <a:pt x="770313" y="374073"/>
                  <a:pt x="809106" y="368531"/>
                </a:cubicBezTo>
                <a:cubicBezTo>
                  <a:pt x="847899" y="362989"/>
                  <a:pt x="942109" y="412866"/>
                  <a:pt x="975360" y="401782"/>
                </a:cubicBezTo>
                <a:cubicBezTo>
                  <a:pt x="1008611" y="390698"/>
                  <a:pt x="986444" y="324196"/>
                  <a:pt x="1008611" y="302029"/>
                </a:cubicBezTo>
                <a:cubicBezTo>
                  <a:pt x="1030778" y="279862"/>
                  <a:pt x="1086197" y="293716"/>
                  <a:pt x="1108364" y="268778"/>
                </a:cubicBezTo>
                <a:cubicBezTo>
                  <a:pt x="1130531" y="243840"/>
                  <a:pt x="1100051" y="185651"/>
                  <a:pt x="1141615" y="152400"/>
                </a:cubicBezTo>
                <a:cubicBezTo>
                  <a:pt x="1183179" y="119149"/>
                  <a:pt x="1357746" y="69273"/>
                  <a:pt x="1357746" y="69273"/>
                </a:cubicBezTo>
                <a:cubicBezTo>
                  <a:pt x="1415935" y="47106"/>
                  <a:pt x="1432560" y="8312"/>
                  <a:pt x="1490749" y="19396"/>
                </a:cubicBezTo>
                <a:cubicBezTo>
                  <a:pt x="1548938" y="30480"/>
                  <a:pt x="1626524" y="133004"/>
                  <a:pt x="1706880" y="135775"/>
                </a:cubicBezTo>
                <a:cubicBezTo>
                  <a:pt x="1787236" y="138546"/>
                  <a:pt x="1900843" y="52647"/>
                  <a:pt x="1972887" y="36022"/>
                </a:cubicBezTo>
                <a:cubicBezTo>
                  <a:pt x="2044931" y="19397"/>
                  <a:pt x="2108662" y="19397"/>
                  <a:pt x="2139142" y="36022"/>
                </a:cubicBezTo>
                <a:cubicBezTo>
                  <a:pt x="2169622" y="52647"/>
                  <a:pt x="2111433" y="141317"/>
                  <a:pt x="2155767" y="135775"/>
                </a:cubicBezTo>
                <a:cubicBezTo>
                  <a:pt x="2200102" y="130233"/>
                  <a:pt x="2330334" y="0"/>
                  <a:pt x="2405149" y="2771"/>
                </a:cubicBezTo>
                <a:cubicBezTo>
                  <a:pt x="2479964" y="5542"/>
                  <a:pt x="2538153" y="113607"/>
                  <a:pt x="2604655" y="152400"/>
                </a:cubicBezTo>
                <a:cubicBezTo>
                  <a:pt x="2671157" y="191193"/>
                  <a:pt x="2762596" y="196734"/>
                  <a:pt x="2804160" y="235527"/>
                </a:cubicBezTo>
                <a:cubicBezTo>
                  <a:pt x="2845724" y="274320"/>
                  <a:pt x="2837412" y="338051"/>
                  <a:pt x="2854037" y="385156"/>
                </a:cubicBezTo>
                <a:cubicBezTo>
                  <a:pt x="2870662" y="432261"/>
                  <a:pt x="2848495" y="482138"/>
                  <a:pt x="2903913" y="518160"/>
                </a:cubicBezTo>
                <a:cubicBezTo>
                  <a:pt x="2959331" y="554182"/>
                  <a:pt x="3139441" y="556953"/>
                  <a:pt x="3186546" y="601287"/>
                </a:cubicBezTo>
                <a:cubicBezTo>
                  <a:pt x="3233651" y="645621"/>
                  <a:pt x="3244735" y="712123"/>
                  <a:pt x="3186546" y="784167"/>
                </a:cubicBezTo>
                <a:cubicBezTo>
                  <a:pt x="3128357" y="856211"/>
                  <a:pt x="2926080" y="950422"/>
                  <a:pt x="2837411" y="1033549"/>
                </a:cubicBezTo>
                <a:cubicBezTo>
                  <a:pt x="2748742" y="1116676"/>
                  <a:pt x="2707178" y="1216429"/>
                  <a:pt x="2654531" y="1282931"/>
                </a:cubicBezTo>
                <a:cubicBezTo>
                  <a:pt x="2601884" y="1349433"/>
                  <a:pt x="2491047" y="1424247"/>
                  <a:pt x="2521527" y="1432560"/>
                </a:cubicBezTo>
                <a:cubicBezTo>
                  <a:pt x="2552007" y="1440873"/>
                  <a:pt x="2765367" y="1335578"/>
                  <a:pt x="2837411" y="1332807"/>
                </a:cubicBezTo>
                <a:cubicBezTo>
                  <a:pt x="2909455" y="1330036"/>
                  <a:pt x="2928851" y="1379913"/>
                  <a:pt x="2953789" y="1415935"/>
                </a:cubicBezTo>
                <a:cubicBezTo>
                  <a:pt x="2978727" y="1451957"/>
                  <a:pt x="2967644" y="1501833"/>
                  <a:pt x="2987040" y="1548938"/>
                </a:cubicBezTo>
                <a:cubicBezTo>
                  <a:pt x="3006436" y="1596043"/>
                  <a:pt x="3059083" y="1637607"/>
                  <a:pt x="3070167" y="1698567"/>
                </a:cubicBezTo>
                <a:cubicBezTo>
                  <a:pt x="3081251" y="1759527"/>
                  <a:pt x="3042458" y="1864822"/>
                  <a:pt x="3053542" y="1914698"/>
                </a:cubicBezTo>
                <a:cubicBezTo>
                  <a:pt x="3064626" y="1964574"/>
                  <a:pt x="3111731" y="1936866"/>
                  <a:pt x="3136669" y="1997826"/>
                </a:cubicBezTo>
                <a:cubicBezTo>
                  <a:pt x="3161607" y="2058786"/>
                  <a:pt x="3208713" y="2208415"/>
                  <a:pt x="3203171" y="2280458"/>
                </a:cubicBezTo>
                <a:cubicBezTo>
                  <a:pt x="3197629" y="2352501"/>
                  <a:pt x="3192087" y="2399607"/>
                  <a:pt x="3103418" y="2430087"/>
                </a:cubicBezTo>
                <a:cubicBezTo>
                  <a:pt x="3014749" y="2460567"/>
                  <a:pt x="2854037" y="2466109"/>
                  <a:pt x="2671157" y="2463338"/>
                </a:cubicBezTo>
                <a:cubicBezTo>
                  <a:pt x="2488277" y="2460567"/>
                  <a:pt x="2006138" y="2413462"/>
                  <a:pt x="2006138" y="2413462"/>
                </a:cubicBezTo>
                <a:lnTo>
                  <a:pt x="1623753" y="2380211"/>
                </a:lnTo>
                <a:cubicBezTo>
                  <a:pt x="1507375" y="2369127"/>
                  <a:pt x="1440873" y="2346960"/>
                  <a:pt x="1307869" y="2346960"/>
                </a:cubicBezTo>
                <a:cubicBezTo>
                  <a:pt x="1174865" y="2346960"/>
                  <a:pt x="978131" y="2405149"/>
                  <a:pt x="825731" y="2380211"/>
                </a:cubicBezTo>
                <a:cubicBezTo>
                  <a:pt x="673331" y="2355273"/>
                  <a:pt x="484909" y="2261062"/>
                  <a:pt x="393469" y="2197331"/>
                </a:cubicBezTo>
                <a:cubicBezTo>
                  <a:pt x="302029" y="2133600"/>
                  <a:pt x="318655" y="2050473"/>
                  <a:pt x="277091" y="1997826"/>
                </a:cubicBezTo>
                <a:cubicBezTo>
                  <a:pt x="235527" y="1945179"/>
                  <a:pt x="171796" y="1906385"/>
                  <a:pt x="144087" y="1881447"/>
                </a:cubicBezTo>
                <a:cubicBezTo>
                  <a:pt x="116378" y="1856509"/>
                  <a:pt x="96982" y="1873134"/>
                  <a:pt x="110837" y="1848196"/>
                </a:cubicBezTo>
                <a:cubicBezTo>
                  <a:pt x="124692" y="1823258"/>
                  <a:pt x="193964" y="1790007"/>
                  <a:pt x="227215" y="1731818"/>
                </a:cubicBezTo>
                <a:cubicBezTo>
                  <a:pt x="260466" y="1673629"/>
                  <a:pt x="310342" y="1573876"/>
                  <a:pt x="310342" y="1499062"/>
                </a:cubicBezTo>
                <a:cubicBezTo>
                  <a:pt x="310342" y="1424248"/>
                  <a:pt x="241069" y="1343891"/>
                  <a:pt x="227215" y="1282931"/>
                </a:cubicBezTo>
                <a:cubicBezTo>
                  <a:pt x="213361" y="1221971"/>
                  <a:pt x="232757" y="1180407"/>
                  <a:pt x="227215" y="1133302"/>
                </a:cubicBezTo>
                <a:cubicBezTo>
                  <a:pt x="221673" y="1086197"/>
                  <a:pt x="213360" y="1025236"/>
                  <a:pt x="193964" y="1000298"/>
                </a:cubicBezTo>
                <a:cubicBezTo>
                  <a:pt x="174568" y="975360"/>
                  <a:pt x="141317" y="1019695"/>
                  <a:pt x="110837" y="983673"/>
                </a:cubicBezTo>
                <a:close/>
              </a:path>
            </a:pathLst>
          </a:custGeom>
          <a:solidFill>
            <a:srgbClr val="FFC00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CHEROKEE</a:t>
            </a:r>
            <a:endParaRPr lang="en-US" sz="2800" b="1" dirty="0"/>
          </a:p>
        </p:txBody>
      </p:sp>
      <p:sp>
        <p:nvSpPr>
          <p:cNvPr id="30" name="TextBox 29"/>
          <p:cNvSpPr txBox="1"/>
          <p:nvPr/>
        </p:nvSpPr>
        <p:spPr>
          <a:xfrm>
            <a:off x="0" y="0"/>
            <a:ext cx="9144000" cy="707886"/>
          </a:xfrm>
          <a:prstGeom prst="rect">
            <a:avLst/>
          </a:prstGeom>
          <a:noFill/>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The Five ‘Civilized’ Tribes</a:t>
            </a:r>
          </a:p>
        </p:txBody>
      </p:sp>
      <p:grpSp>
        <p:nvGrpSpPr>
          <p:cNvPr id="31" name="Group 36"/>
          <p:cNvGrpSpPr/>
          <p:nvPr/>
        </p:nvGrpSpPr>
        <p:grpSpPr>
          <a:xfrm>
            <a:off x="4733544" y="1124712"/>
            <a:ext cx="3755136" cy="1908048"/>
            <a:chOff x="6574536" y="1719072"/>
            <a:chExt cx="3755136" cy="1908048"/>
          </a:xfrm>
        </p:grpSpPr>
        <p:grpSp>
          <p:nvGrpSpPr>
            <p:cNvPr id="32" name="Group 62"/>
            <p:cNvGrpSpPr/>
            <p:nvPr/>
          </p:nvGrpSpPr>
          <p:grpSpPr>
            <a:xfrm>
              <a:off x="6650526" y="1719072"/>
              <a:ext cx="3679146" cy="1869841"/>
              <a:chOff x="6650526" y="1719072"/>
              <a:chExt cx="3679146" cy="1869841"/>
            </a:xfrm>
          </p:grpSpPr>
          <p:grpSp>
            <p:nvGrpSpPr>
              <p:cNvPr id="34" name="Group 96"/>
              <p:cNvGrpSpPr/>
              <p:nvPr/>
            </p:nvGrpSpPr>
            <p:grpSpPr>
              <a:xfrm>
                <a:off x="6650526" y="1719072"/>
                <a:ext cx="3648666" cy="1847088"/>
                <a:chOff x="6650526" y="1643594"/>
                <a:chExt cx="3648666" cy="1847088"/>
              </a:xfrm>
            </p:grpSpPr>
            <p:cxnSp>
              <p:nvCxnSpPr>
                <p:cNvPr id="36" name="Straight Connector 35"/>
                <p:cNvCxnSpPr/>
                <p:nvPr/>
              </p:nvCxnSpPr>
              <p:spPr>
                <a:xfrm rot="10800000">
                  <a:off x="6650526" y="3476548"/>
                  <a:ext cx="2353267" cy="1413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37" name="Picture 2" descr="Major ridge.jpg"/>
                <p:cNvPicPr>
                  <a:picLocks noChangeAspect="1" noChangeArrowheads="1"/>
                </p:cNvPicPr>
                <p:nvPr/>
              </p:nvPicPr>
              <p:blipFill>
                <a:blip r:embed="rId3"/>
                <a:srcRect l="9039" t="6452" r="5455" b="16129"/>
                <a:stretch>
                  <a:fillRect/>
                </a:stretch>
              </p:blipFill>
              <p:spPr bwMode="auto">
                <a:xfrm>
                  <a:off x="9000358" y="1643594"/>
                  <a:ext cx="1298834" cy="1373008"/>
                </a:xfrm>
                <a:prstGeom prst="rect">
                  <a:avLst/>
                </a:prstGeom>
                <a:noFill/>
                <a:ln w="25400">
                  <a:solidFill>
                    <a:schemeClr val="tx1"/>
                  </a:solidFill>
                </a:ln>
              </p:spPr>
            </p:pic>
          </p:grpSp>
          <p:sp>
            <p:nvSpPr>
              <p:cNvPr id="35" name="TextBox 34"/>
              <p:cNvSpPr txBox="1"/>
              <p:nvPr/>
            </p:nvSpPr>
            <p:spPr>
              <a:xfrm>
                <a:off x="9003792" y="3127248"/>
                <a:ext cx="132588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Ridge</a:t>
                </a:r>
                <a:endParaRPr lang="en-US" sz="2400" b="1" dirty="0">
                  <a:latin typeface="Tempus Sans ITC" pitchFamily="82" charset="0"/>
                </a:endParaRPr>
              </a:p>
            </p:txBody>
          </p:sp>
        </p:grpSp>
        <p:sp>
          <p:nvSpPr>
            <p:cNvPr id="33" name="Oval 32"/>
            <p:cNvSpPr/>
            <p:nvPr/>
          </p:nvSpPr>
          <p:spPr>
            <a:xfrm>
              <a:off x="6574536" y="347472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22"/>
          <p:cNvGrpSpPr/>
          <p:nvPr/>
        </p:nvGrpSpPr>
        <p:grpSpPr>
          <a:xfrm>
            <a:off x="3962400" y="3074313"/>
            <a:ext cx="4514088" cy="1954887"/>
            <a:chOff x="5678424" y="3648456"/>
            <a:chExt cx="4514088" cy="1954887"/>
          </a:xfrm>
        </p:grpSpPr>
        <p:grpSp>
          <p:nvGrpSpPr>
            <p:cNvPr id="46" name="Group 64"/>
            <p:cNvGrpSpPr/>
            <p:nvPr/>
          </p:nvGrpSpPr>
          <p:grpSpPr>
            <a:xfrm>
              <a:off x="5790386" y="3698343"/>
              <a:ext cx="4402126" cy="1905000"/>
              <a:chOff x="5790386" y="3698343"/>
              <a:chExt cx="4402126" cy="1905000"/>
            </a:xfrm>
          </p:grpSpPr>
          <p:grpSp>
            <p:nvGrpSpPr>
              <p:cNvPr id="48" name="Group 82"/>
              <p:cNvGrpSpPr/>
              <p:nvPr/>
            </p:nvGrpSpPr>
            <p:grpSpPr>
              <a:xfrm>
                <a:off x="5790386" y="3698343"/>
                <a:ext cx="4383838" cy="1483126"/>
                <a:chOff x="5790386" y="3698343"/>
                <a:chExt cx="4383838" cy="1483126"/>
              </a:xfrm>
            </p:grpSpPr>
            <p:cxnSp>
              <p:nvCxnSpPr>
                <p:cNvPr id="50" name="Straight Connector 49"/>
                <p:cNvCxnSpPr/>
                <p:nvPr/>
              </p:nvCxnSpPr>
              <p:spPr>
                <a:xfrm rot="10860000" flipV="1">
                  <a:off x="5790386" y="3698343"/>
                  <a:ext cx="3088438" cy="2631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51" name="Picture 6" descr="Image result for sequoyah"/>
                <p:cNvPicPr>
                  <a:picLocks noChangeAspect="1" noChangeArrowheads="1"/>
                </p:cNvPicPr>
                <p:nvPr/>
              </p:nvPicPr>
              <p:blipFill>
                <a:blip r:embed="rId4"/>
                <a:srcRect l="6746" r="35862" b="51680"/>
                <a:stretch>
                  <a:fillRect/>
                </a:stretch>
              </p:blipFill>
              <p:spPr bwMode="auto">
                <a:xfrm>
                  <a:off x="8877602" y="3724656"/>
                  <a:ext cx="1296622" cy="1456813"/>
                </a:xfrm>
                <a:prstGeom prst="rect">
                  <a:avLst/>
                </a:prstGeom>
                <a:noFill/>
                <a:ln w="25400">
                  <a:solidFill>
                    <a:schemeClr val="tx1"/>
                  </a:solidFill>
                </a:ln>
              </p:spPr>
            </p:pic>
          </p:grpSp>
          <p:sp>
            <p:nvSpPr>
              <p:cNvPr id="49" name="TextBox 48"/>
              <p:cNvSpPr txBox="1"/>
              <p:nvPr/>
            </p:nvSpPr>
            <p:spPr>
              <a:xfrm>
                <a:off x="8857488" y="5172456"/>
                <a:ext cx="1335024" cy="430887"/>
              </a:xfrm>
              <a:prstGeom prst="rect">
                <a:avLst/>
              </a:prstGeom>
              <a:solidFill>
                <a:schemeClr val="bg1"/>
              </a:solidFill>
              <a:ln w="25400">
                <a:solidFill>
                  <a:schemeClr val="tx1"/>
                </a:solidFill>
              </a:ln>
            </p:spPr>
            <p:txBody>
              <a:bodyPr wrap="square" rtlCol="0">
                <a:spAutoFit/>
              </a:bodyPr>
              <a:lstStyle/>
              <a:p>
                <a:pPr algn="ctr"/>
                <a:r>
                  <a:rPr lang="en-US" sz="2200" b="1" dirty="0" smtClean="0">
                    <a:latin typeface="Tempus Sans ITC" pitchFamily="82" charset="0"/>
                  </a:rPr>
                  <a:t>Sequoyah</a:t>
                </a:r>
                <a:endParaRPr lang="en-US" sz="2200" b="1" dirty="0">
                  <a:latin typeface="Tempus Sans ITC" pitchFamily="82" charset="0"/>
                </a:endParaRPr>
              </a:p>
            </p:txBody>
          </p:sp>
        </p:grpSp>
        <p:sp>
          <p:nvSpPr>
            <p:cNvPr id="47" name="Oval 17"/>
            <p:cNvSpPr/>
            <p:nvPr/>
          </p:nvSpPr>
          <p:spPr>
            <a:xfrm>
              <a:off x="5678424" y="3648456"/>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1201903" y="1752600"/>
            <a:ext cx="2475019" cy="1826029"/>
            <a:chOff x="1163111" y="1219200"/>
            <a:chExt cx="2475019" cy="1826029"/>
          </a:xfrm>
        </p:grpSpPr>
        <p:sp>
          <p:nvSpPr>
            <p:cNvPr id="57" name="Freeform 56"/>
            <p:cNvSpPr/>
            <p:nvPr/>
          </p:nvSpPr>
          <p:spPr>
            <a:xfrm>
              <a:off x="1981199" y="1219200"/>
              <a:ext cx="1656931" cy="1826029"/>
            </a:xfrm>
            <a:custGeom>
              <a:avLst/>
              <a:gdLst>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26" fmla="*/ 651164 w 1332808"/>
                <a:gd name="connsiteY26" fmla="*/ 0 h 1848196"/>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2438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269077 w 1332808"/>
                <a:gd name="connsiteY8" fmla="*/ 13840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5738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56931"/>
                <a:gd name="connsiteY0" fmla="*/ 60960 h 1826029"/>
                <a:gd name="connsiteX1" fmla="*/ 850670 w 1656931"/>
                <a:gd name="connsiteY1" fmla="*/ 44335 h 1826029"/>
                <a:gd name="connsiteX2" fmla="*/ 1033550 w 1656931"/>
                <a:gd name="connsiteY2" fmla="*/ 60960 h 1826029"/>
                <a:gd name="connsiteX3" fmla="*/ 1183179 w 1656931"/>
                <a:gd name="connsiteY3" fmla="*/ 410095 h 1826029"/>
                <a:gd name="connsiteX4" fmla="*/ 1166553 w 1656931"/>
                <a:gd name="connsiteY4" fmla="*/ 559724 h 1826029"/>
                <a:gd name="connsiteX5" fmla="*/ 1149928 w 1656931"/>
                <a:gd name="connsiteY5" fmla="*/ 892233 h 1826029"/>
                <a:gd name="connsiteX6" fmla="*/ 1050175 w 1656931"/>
                <a:gd name="connsiteY6" fmla="*/ 942109 h 1826029"/>
                <a:gd name="connsiteX7" fmla="*/ 1000299 w 1656931"/>
                <a:gd name="connsiteY7" fmla="*/ 1058487 h 1826029"/>
                <a:gd name="connsiteX8" fmla="*/ 1269077 w 1656931"/>
                <a:gd name="connsiteY8" fmla="*/ 1384069 h 1826029"/>
                <a:gd name="connsiteX9" fmla="*/ 1402080 w 1656931"/>
                <a:gd name="connsiteY9" fmla="*/ 1507375 h 1826029"/>
                <a:gd name="connsiteX10" fmla="*/ 1631531 w 1656931"/>
                <a:gd name="connsiteY10" fmla="*/ 1588513 h 1826029"/>
                <a:gd name="connsiteX11" fmla="*/ 1249680 w 1656931"/>
                <a:gd name="connsiteY11" fmla="*/ 1740131 h 1826029"/>
                <a:gd name="connsiteX12" fmla="*/ 967048 w 1656931"/>
                <a:gd name="connsiteY12" fmla="*/ 1823258 h 1826029"/>
                <a:gd name="connsiteX13" fmla="*/ 584662 w 1656931"/>
                <a:gd name="connsiteY13" fmla="*/ 1723506 h 1826029"/>
                <a:gd name="connsiteX14" fmla="*/ 185651 w 1656931"/>
                <a:gd name="connsiteY14" fmla="*/ 1573876 h 1826029"/>
                <a:gd name="connsiteX15" fmla="*/ 2771 w 1656931"/>
                <a:gd name="connsiteY15" fmla="*/ 1424247 h 1826029"/>
                <a:gd name="connsiteX16" fmla="*/ 202277 w 1656931"/>
                <a:gd name="connsiteY16" fmla="*/ 1174866 h 1826029"/>
                <a:gd name="connsiteX17" fmla="*/ 268779 w 1656931"/>
                <a:gd name="connsiteY17" fmla="*/ 892233 h 1826029"/>
                <a:gd name="connsiteX18" fmla="*/ 351906 w 1656931"/>
                <a:gd name="connsiteY18" fmla="*/ 642851 h 1826029"/>
                <a:gd name="connsiteX19" fmla="*/ 418408 w 1656931"/>
                <a:gd name="connsiteY19" fmla="*/ 426720 h 1826029"/>
                <a:gd name="connsiteX20" fmla="*/ 451659 w 1656931"/>
                <a:gd name="connsiteY20" fmla="*/ 320040 h 1826029"/>
                <a:gd name="connsiteX21" fmla="*/ 558339 w 1656931"/>
                <a:gd name="connsiteY21" fmla="*/ 277091 h 1826029"/>
                <a:gd name="connsiteX22" fmla="*/ 617913 w 1656931"/>
                <a:gd name="connsiteY22" fmla="*/ 77586 h 1826029"/>
                <a:gd name="connsiteX23" fmla="*/ 684415 w 1656931"/>
                <a:gd name="connsiteY23" fmla="*/ 27709 h 1826029"/>
                <a:gd name="connsiteX24" fmla="*/ 883920 w 1656931"/>
                <a:gd name="connsiteY24" fmla="*/ 60960 h 1826029"/>
                <a:gd name="connsiteX25" fmla="*/ 917171 w 1656931"/>
                <a:gd name="connsiteY25" fmla="*/ 60960 h 18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56931" h="1826029">
                  <a:moveTo>
                    <a:pt x="917171" y="60960"/>
                  </a:moveTo>
                  <a:lnTo>
                    <a:pt x="850670" y="44335"/>
                  </a:lnTo>
                  <a:cubicBezTo>
                    <a:pt x="914401" y="58190"/>
                    <a:pt x="978132" y="0"/>
                    <a:pt x="1033550" y="60960"/>
                  </a:cubicBezTo>
                  <a:cubicBezTo>
                    <a:pt x="1088968" y="121920"/>
                    <a:pt x="1161012" y="326968"/>
                    <a:pt x="1183179" y="410095"/>
                  </a:cubicBezTo>
                  <a:cubicBezTo>
                    <a:pt x="1205346" y="493222"/>
                    <a:pt x="1172095" y="479368"/>
                    <a:pt x="1166553" y="559724"/>
                  </a:cubicBezTo>
                  <a:cubicBezTo>
                    <a:pt x="1161011" y="640080"/>
                    <a:pt x="1169324" y="828502"/>
                    <a:pt x="1149928" y="892233"/>
                  </a:cubicBezTo>
                  <a:cubicBezTo>
                    <a:pt x="1130532" y="955964"/>
                    <a:pt x="1075113" y="914400"/>
                    <a:pt x="1050175" y="942109"/>
                  </a:cubicBezTo>
                  <a:cubicBezTo>
                    <a:pt x="1025237" y="969818"/>
                    <a:pt x="963815" y="984827"/>
                    <a:pt x="1000299" y="1058487"/>
                  </a:cubicBezTo>
                  <a:cubicBezTo>
                    <a:pt x="1036783" y="1132147"/>
                    <a:pt x="1202114" y="1309254"/>
                    <a:pt x="1269077" y="1384069"/>
                  </a:cubicBezTo>
                  <a:cubicBezTo>
                    <a:pt x="1336040" y="1458884"/>
                    <a:pt x="1341671" y="1473301"/>
                    <a:pt x="1402080" y="1507375"/>
                  </a:cubicBezTo>
                  <a:cubicBezTo>
                    <a:pt x="1462489" y="1541449"/>
                    <a:pt x="1656931" y="1549720"/>
                    <a:pt x="1631531" y="1588513"/>
                  </a:cubicBezTo>
                  <a:cubicBezTo>
                    <a:pt x="1606131" y="1627306"/>
                    <a:pt x="1360427" y="1701007"/>
                    <a:pt x="1249680" y="1740131"/>
                  </a:cubicBezTo>
                  <a:cubicBezTo>
                    <a:pt x="1138933" y="1779255"/>
                    <a:pt x="1077884" y="1826029"/>
                    <a:pt x="967048" y="1823258"/>
                  </a:cubicBezTo>
                  <a:cubicBezTo>
                    <a:pt x="856212" y="1820487"/>
                    <a:pt x="714895" y="1765070"/>
                    <a:pt x="584662" y="1723506"/>
                  </a:cubicBezTo>
                  <a:cubicBezTo>
                    <a:pt x="454429" y="1681942"/>
                    <a:pt x="282633" y="1623753"/>
                    <a:pt x="185651" y="1573876"/>
                  </a:cubicBezTo>
                  <a:cubicBezTo>
                    <a:pt x="88669" y="1524000"/>
                    <a:pt x="0" y="1490749"/>
                    <a:pt x="2771" y="1424247"/>
                  </a:cubicBezTo>
                  <a:cubicBezTo>
                    <a:pt x="5542" y="1357745"/>
                    <a:pt x="157942" y="1263535"/>
                    <a:pt x="202277" y="1174866"/>
                  </a:cubicBezTo>
                  <a:cubicBezTo>
                    <a:pt x="246612" y="1086197"/>
                    <a:pt x="243841" y="980902"/>
                    <a:pt x="268779" y="892233"/>
                  </a:cubicBezTo>
                  <a:cubicBezTo>
                    <a:pt x="293717" y="803564"/>
                    <a:pt x="326968" y="720437"/>
                    <a:pt x="351906" y="642851"/>
                  </a:cubicBezTo>
                  <a:cubicBezTo>
                    <a:pt x="376844" y="565266"/>
                    <a:pt x="401783" y="480522"/>
                    <a:pt x="418408" y="426720"/>
                  </a:cubicBezTo>
                  <a:cubicBezTo>
                    <a:pt x="435034" y="372918"/>
                    <a:pt x="428337" y="344978"/>
                    <a:pt x="451659" y="320040"/>
                  </a:cubicBezTo>
                  <a:cubicBezTo>
                    <a:pt x="474981" y="295102"/>
                    <a:pt x="530630" y="317500"/>
                    <a:pt x="558339" y="277091"/>
                  </a:cubicBezTo>
                  <a:cubicBezTo>
                    <a:pt x="586048" y="236682"/>
                    <a:pt x="596900" y="119150"/>
                    <a:pt x="617913" y="77586"/>
                  </a:cubicBezTo>
                  <a:cubicBezTo>
                    <a:pt x="638926" y="36022"/>
                    <a:pt x="640081" y="30480"/>
                    <a:pt x="684415" y="27709"/>
                  </a:cubicBezTo>
                  <a:cubicBezTo>
                    <a:pt x="728749" y="24938"/>
                    <a:pt x="845127" y="55418"/>
                    <a:pt x="883920" y="60960"/>
                  </a:cubicBezTo>
                  <a:cubicBezTo>
                    <a:pt x="922713" y="66502"/>
                    <a:pt x="944880" y="69273"/>
                    <a:pt x="917171" y="60960"/>
                  </a:cubicBezTo>
                  <a:close/>
                </a:path>
              </a:pathLst>
            </a:custGeom>
            <a:solidFill>
              <a:srgbClr val="00B0F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Rectangle 57"/>
            <p:cNvSpPr/>
            <p:nvPr/>
          </p:nvSpPr>
          <p:spPr>
            <a:xfrm>
              <a:off x="1163111" y="1524000"/>
              <a:ext cx="1998497" cy="523220"/>
            </a:xfrm>
            <a:prstGeom prst="rect">
              <a:avLst/>
            </a:prstGeom>
            <a:solidFill>
              <a:srgbClr val="00B0F0">
                <a:alpha val="53000"/>
              </a:srgbClr>
            </a:solidFill>
          </p:spPr>
          <p:txBody>
            <a:bodyPr wrap="none">
              <a:spAutoFit/>
            </a:bodyPr>
            <a:lstStyle/>
            <a:p>
              <a:pPr algn="ctr"/>
              <a:r>
                <a:rPr lang="en-US" sz="2800" b="1" dirty="0" smtClean="0"/>
                <a:t>CHICKASAW</a:t>
              </a:r>
              <a:endParaRPr lang="en-US" sz="2800" b="1" dirty="0"/>
            </a:p>
          </p:txBody>
        </p:sp>
      </p:grpSp>
      <p:sp>
        <p:nvSpPr>
          <p:cNvPr id="59" name="Freeform 58"/>
          <p:cNvSpPr/>
          <p:nvPr/>
        </p:nvSpPr>
        <p:spPr>
          <a:xfrm>
            <a:off x="3124200" y="3301538"/>
            <a:ext cx="3117273" cy="2337262"/>
          </a:xfrm>
          <a:custGeom>
            <a:avLst/>
            <a:gdLst>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263237 w 3117273"/>
              <a:gd name="connsiteY30" fmla="*/ 415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31" fmla="*/ 2191789 w 3117273"/>
              <a:gd name="connsiteY31" fmla="*/ 0 h 2244437"/>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2191789 w 3117273"/>
              <a:gd name="connsiteY32" fmla="*/ 16625 h 2261062"/>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1277389 w 3117273"/>
              <a:gd name="connsiteY32" fmla="*/ 0 h 2261062"/>
              <a:gd name="connsiteX33" fmla="*/ 2191789 w 3117273"/>
              <a:gd name="connsiteY33" fmla="*/ 16625 h 2261062"/>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77389 w 3117273"/>
              <a:gd name="connsiteY31" fmla="*/ 0 h 2337262"/>
              <a:gd name="connsiteX32" fmla="*/ 2191789 w 3117273"/>
              <a:gd name="connsiteY32" fmla="*/ 92825 h 233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17273" h="2337262">
                <a:moveTo>
                  <a:pt x="2191789" y="92825"/>
                </a:moveTo>
                <a:cubicBezTo>
                  <a:pt x="2220884" y="175952"/>
                  <a:pt x="2249979" y="259080"/>
                  <a:pt x="2308168" y="375458"/>
                </a:cubicBezTo>
                <a:cubicBezTo>
                  <a:pt x="2366357" y="491836"/>
                  <a:pt x="2421775" y="674716"/>
                  <a:pt x="2540924" y="791094"/>
                </a:cubicBezTo>
                <a:cubicBezTo>
                  <a:pt x="2660073" y="907472"/>
                  <a:pt x="2928851" y="1026622"/>
                  <a:pt x="3023062" y="1073727"/>
                </a:cubicBezTo>
                <a:cubicBezTo>
                  <a:pt x="3117273" y="1120832"/>
                  <a:pt x="3097876" y="1048789"/>
                  <a:pt x="3106189" y="1073727"/>
                </a:cubicBezTo>
                <a:cubicBezTo>
                  <a:pt x="3114502" y="1098665"/>
                  <a:pt x="3089564" y="1170709"/>
                  <a:pt x="3072939" y="1223356"/>
                </a:cubicBezTo>
                <a:cubicBezTo>
                  <a:pt x="3056314" y="1276003"/>
                  <a:pt x="3020292" y="1323109"/>
                  <a:pt x="3006437" y="1389611"/>
                </a:cubicBezTo>
                <a:cubicBezTo>
                  <a:pt x="2992582" y="1456113"/>
                  <a:pt x="2992582" y="1558636"/>
                  <a:pt x="2989811" y="1622367"/>
                </a:cubicBezTo>
                <a:cubicBezTo>
                  <a:pt x="2987040" y="1686098"/>
                  <a:pt x="3017520" y="1699952"/>
                  <a:pt x="2989811" y="1771996"/>
                </a:cubicBezTo>
                <a:cubicBezTo>
                  <a:pt x="2962102" y="1844040"/>
                  <a:pt x="2903913" y="1993669"/>
                  <a:pt x="2823557" y="2054629"/>
                </a:cubicBezTo>
                <a:cubicBezTo>
                  <a:pt x="2743201" y="2115589"/>
                  <a:pt x="2507673" y="2137756"/>
                  <a:pt x="2507673" y="2137756"/>
                </a:cubicBezTo>
                <a:cubicBezTo>
                  <a:pt x="2413462" y="2162694"/>
                  <a:pt x="2344189" y="2220883"/>
                  <a:pt x="2258291" y="2204258"/>
                </a:cubicBezTo>
                <a:cubicBezTo>
                  <a:pt x="2172393" y="2187633"/>
                  <a:pt x="2075411" y="2065712"/>
                  <a:pt x="1992284" y="2038003"/>
                </a:cubicBezTo>
                <a:cubicBezTo>
                  <a:pt x="1909157" y="2010294"/>
                  <a:pt x="1826030" y="2004752"/>
                  <a:pt x="1759528" y="2038003"/>
                </a:cubicBezTo>
                <a:cubicBezTo>
                  <a:pt x="1693026" y="2071254"/>
                  <a:pt x="1657004" y="2190404"/>
                  <a:pt x="1593273" y="2237509"/>
                </a:cubicBezTo>
                <a:cubicBezTo>
                  <a:pt x="1529542" y="2284614"/>
                  <a:pt x="1413164" y="2309552"/>
                  <a:pt x="1377142" y="2320636"/>
                </a:cubicBezTo>
                <a:cubicBezTo>
                  <a:pt x="1341120" y="2331720"/>
                  <a:pt x="1404851" y="2337262"/>
                  <a:pt x="1377142" y="2304011"/>
                </a:cubicBezTo>
                <a:cubicBezTo>
                  <a:pt x="1349433" y="2270760"/>
                  <a:pt x="1277390" y="2176549"/>
                  <a:pt x="1210888" y="2121131"/>
                </a:cubicBezTo>
                <a:cubicBezTo>
                  <a:pt x="1144386" y="2065713"/>
                  <a:pt x="1039091" y="1999211"/>
                  <a:pt x="978131" y="1971502"/>
                </a:cubicBezTo>
                <a:cubicBezTo>
                  <a:pt x="917171" y="1943793"/>
                  <a:pt x="914401" y="1960418"/>
                  <a:pt x="845128" y="1954876"/>
                </a:cubicBezTo>
                <a:cubicBezTo>
                  <a:pt x="775855" y="1949334"/>
                  <a:pt x="651164" y="1932709"/>
                  <a:pt x="562495" y="1938251"/>
                </a:cubicBezTo>
                <a:cubicBezTo>
                  <a:pt x="473826" y="1943793"/>
                  <a:pt x="379615" y="1990898"/>
                  <a:pt x="313113" y="1988127"/>
                </a:cubicBezTo>
                <a:cubicBezTo>
                  <a:pt x="246611" y="1985356"/>
                  <a:pt x="196735" y="1965960"/>
                  <a:pt x="163484" y="1921625"/>
                </a:cubicBezTo>
                <a:cubicBezTo>
                  <a:pt x="130233" y="1877290"/>
                  <a:pt x="116379" y="1805247"/>
                  <a:pt x="113608" y="1722120"/>
                </a:cubicBezTo>
                <a:cubicBezTo>
                  <a:pt x="110837" y="1638993"/>
                  <a:pt x="163485" y="1517073"/>
                  <a:pt x="146859" y="1422862"/>
                </a:cubicBezTo>
                <a:cubicBezTo>
                  <a:pt x="130233" y="1328651"/>
                  <a:pt x="27710" y="1220585"/>
                  <a:pt x="13855" y="1156854"/>
                </a:cubicBezTo>
                <a:cubicBezTo>
                  <a:pt x="0" y="1093123"/>
                  <a:pt x="49877" y="1082040"/>
                  <a:pt x="63731" y="1040476"/>
                </a:cubicBezTo>
                <a:cubicBezTo>
                  <a:pt x="77586" y="998913"/>
                  <a:pt x="83127" y="954579"/>
                  <a:pt x="96982" y="907473"/>
                </a:cubicBezTo>
                <a:cubicBezTo>
                  <a:pt x="110837" y="860368"/>
                  <a:pt x="146859" y="757843"/>
                  <a:pt x="146859" y="757843"/>
                </a:cubicBezTo>
                <a:cubicBezTo>
                  <a:pt x="163484" y="707967"/>
                  <a:pt x="126539" y="725977"/>
                  <a:pt x="196735" y="608214"/>
                </a:cubicBezTo>
                <a:cubicBezTo>
                  <a:pt x="266931" y="490451"/>
                  <a:pt x="390699" y="139931"/>
                  <a:pt x="568037" y="51262"/>
                </a:cubicBezTo>
                <a:lnTo>
                  <a:pt x="1277389" y="0"/>
                </a:lnTo>
                <a:lnTo>
                  <a:pt x="2191789" y="92825"/>
                </a:lnTo>
                <a:close/>
              </a:path>
            </a:pathLst>
          </a:custGeom>
          <a:solidFill>
            <a:schemeClr val="bg1">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CREEK</a:t>
            </a:r>
          </a:p>
          <a:p>
            <a:pPr algn="ctr"/>
            <a:endParaRPr lang="en-US" sz="2800" b="1" dirty="0" smtClean="0"/>
          </a:p>
          <a:p>
            <a:pPr algn="ctr"/>
            <a:endParaRPr lang="en-US" sz="2800" b="1" dirty="0" smtClean="0"/>
          </a:p>
        </p:txBody>
      </p:sp>
      <p:grpSp>
        <p:nvGrpSpPr>
          <p:cNvPr id="60" name="Group 59"/>
          <p:cNvGrpSpPr/>
          <p:nvPr/>
        </p:nvGrpSpPr>
        <p:grpSpPr>
          <a:xfrm>
            <a:off x="1600200" y="3207328"/>
            <a:ext cx="1931324" cy="2355272"/>
            <a:chOff x="1600200" y="3207328"/>
            <a:chExt cx="1931324" cy="2355272"/>
          </a:xfrm>
        </p:grpSpPr>
        <p:sp>
          <p:nvSpPr>
            <p:cNvPr id="61" name="Freeform 60"/>
            <p:cNvSpPr/>
            <p:nvPr/>
          </p:nvSpPr>
          <p:spPr>
            <a:xfrm>
              <a:off x="1600200" y="3207328"/>
              <a:ext cx="1931324" cy="2355272"/>
            </a:xfrm>
            <a:custGeom>
              <a:avLst/>
              <a:gdLst>
                <a:gd name="connsiteX0" fmla="*/ 421178 w 1931324"/>
                <a:gd name="connsiteY0" fmla="*/ 22167 h 2355272"/>
                <a:gd name="connsiteX1" fmla="*/ 820189 w 1931324"/>
                <a:gd name="connsiteY1" fmla="*/ 221672 h 2355272"/>
                <a:gd name="connsiteX2" fmla="*/ 1086196 w 1931324"/>
                <a:gd name="connsiteY2" fmla="*/ 338050 h 2355272"/>
                <a:gd name="connsiteX3" fmla="*/ 1435331 w 1931324"/>
                <a:gd name="connsiteY3" fmla="*/ 421178 h 2355272"/>
                <a:gd name="connsiteX4" fmla="*/ 1867593 w 1931324"/>
                <a:gd name="connsiteY4" fmla="*/ 288174 h 2355272"/>
                <a:gd name="connsiteX5" fmla="*/ 1817716 w 1931324"/>
                <a:gd name="connsiteY5" fmla="*/ 487680 h 2355272"/>
                <a:gd name="connsiteX6" fmla="*/ 1717963 w 1931324"/>
                <a:gd name="connsiteY6" fmla="*/ 786938 h 2355272"/>
                <a:gd name="connsiteX7" fmla="*/ 1717963 w 1931324"/>
                <a:gd name="connsiteY7" fmla="*/ 936567 h 2355272"/>
                <a:gd name="connsiteX8" fmla="*/ 1618211 w 1931324"/>
                <a:gd name="connsiteY8" fmla="*/ 1052945 h 2355272"/>
                <a:gd name="connsiteX9" fmla="*/ 1651462 w 1931324"/>
                <a:gd name="connsiteY9" fmla="*/ 1136072 h 2355272"/>
                <a:gd name="connsiteX10" fmla="*/ 1584960 w 1931324"/>
                <a:gd name="connsiteY10" fmla="*/ 1302327 h 2355272"/>
                <a:gd name="connsiteX11" fmla="*/ 1584960 w 1931324"/>
                <a:gd name="connsiteY11" fmla="*/ 1418705 h 2355272"/>
                <a:gd name="connsiteX12" fmla="*/ 1734589 w 1931324"/>
                <a:gd name="connsiteY12" fmla="*/ 1601585 h 2355272"/>
                <a:gd name="connsiteX13" fmla="*/ 1684713 w 1931324"/>
                <a:gd name="connsiteY13" fmla="*/ 1834341 h 2355272"/>
                <a:gd name="connsiteX14" fmla="*/ 1618211 w 1931324"/>
                <a:gd name="connsiteY14" fmla="*/ 2017221 h 2355272"/>
                <a:gd name="connsiteX15" fmla="*/ 1584960 w 1931324"/>
                <a:gd name="connsiteY15" fmla="*/ 2116974 h 2355272"/>
                <a:gd name="connsiteX16" fmla="*/ 1368829 w 1931324"/>
                <a:gd name="connsiteY16" fmla="*/ 2100349 h 2355272"/>
                <a:gd name="connsiteX17" fmla="*/ 1202574 w 1931324"/>
                <a:gd name="connsiteY17" fmla="*/ 2133600 h 2355272"/>
                <a:gd name="connsiteX18" fmla="*/ 1052945 w 1931324"/>
                <a:gd name="connsiteY18" fmla="*/ 2166850 h 2355272"/>
                <a:gd name="connsiteX19" fmla="*/ 820189 w 1931324"/>
                <a:gd name="connsiteY19" fmla="*/ 2249978 h 2355272"/>
                <a:gd name="connsiteX20" fmla="*/ 703811 w 1931324"/>
                <a:gd name="connsiteY20" fmla="*/ 2349730 h 2355272"/>
                <a:gd name="connsiteX21" fmla="*/ 570807 w 1931324"/>
                <a:gd name="connsiteY21" fmla="*/ 2283229 h 2355272"/>
                <a:gd name="connsiteX22" fmla="*/ 421178 w 1931324"/>
                <a:gd name="connsiteY22" fmla="*/ 2299854 h 2355272"/>
                <a:gd name="connsiteX23" fmla="*/ 221673 w 1931324"/>
                <a:gd name="connsiteY23" fmla="*/ 2249978 h 2355272"/>
                <a:gd name="connsiteX24" fmla="*/ 121920 w 1931324"/>
                <a:gd name="connsiteY24" fmla="*/ 1950720 h 2355272"/>
                <a:gd name="connsiteX25" fmla="*/ 5542 w 1931324"/>
                <a:gd name="connsiteY25" fmla="*/ 1701338 h 2355272"/>
                <a:gd name="connsiteX26" fmla="*/ 88669 w 1931324"/>
                <a:gd name="connsiteY26" fmla="*/ 1435330 h 2355272"/>
                <a:gd name="connsiteX27" fmla="*/ 304800 w 1931324"/>
                <a:gd name="connsiteY27" fmla="*/ 1202574 h 2355272"/>
                <a:gd name="connsiteX28" fmla="*/ 221673 w 1931324"/>
                <a:gd name="connsiteY28" fmla="*/ 953192 h 2355272"/>
                <a:gd name="connsiteX29" fmla="*/ 271549 w 1931324"/>
                <a:gd name="connsiteY29" fmla="*/ 703810 h 2355272"/>
                <a:gd name="connsiteX30" fmla="*/ 238298 w 1931324"/>
                <a:gd name="connsiteY30" fmla="*/ 504305 h 2355272"/>
                <a:gd name="connsiteX31" fmla="*/ 271549 w 1931324"/>
                <a:gd name="connsiteY31" fmla="*/ 304800 h 2355272"/>
                <a:gd name="connsiteX32" fmla="*/ 338051 w 1931324"/>
                <a:gd name="connsiteY32" fmla="*/ 88669 h 2355272"/>
                <a:gd name="connsiteX33" fmla="*/ 421178 w 1931324"/>
                <a:gd name="connsiteY33" fmla="*/ 22167 h 235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31324" h="2355272">
                  <a:moveTo>
                    <a:pt x="421178" y="22167"/>
                  </a:moveTo>
                  <a:cubicBezTo>
                    <a:pt x="501534" y="44334"/>
                    <a:pt x="709353" y="169025"/>
                    <a:pt x="820189" y="221672"/>
                  </a:cubicBezTo>
                  <a:cubicBezTo>
                    <a:pt x="931025" y="274319"/>
                    <a:pt x="983672" y="304799"/>
                    <a:pt x="1086196" y="338050"/>
                  </a:cubicBezTo>
                  <a:cubicBezTo>
                    <a:pt x="1188720" y="371301"/>
                    <a:pt x="1305098" y="429491"/>
                    <a:pt x="1435331" y="421178"/>
                  </a:cubicBezTo>
                  <a:cubicBezTo>
                    <a:pt x="1565564" y="412865"/>
                    <a:pt x="1803862" y="277090"/>
                    <a:pt x="1867593" y="288174"/>
                  </a:cubicBezTo>
                  <a:cubicBezTo>
                    <a:pt x="1931324" y="299258"/>
                    <a:pt x="1842654" y="404553"/>
                    <a:pt x="1817716" y="487680"/>
                  </a:cubicBezTo>
                  <a:cubicBezTo>
                    <a:pt x="1792778" y="570807"/>
                    <a:pt x="1734588" y="712124"/>
                    <a:pt x="1717963" y="786938"/>
                  </a:cubicBezTo>
                  <a:cubicBezTo>
                    <a:pt x="1701338" y="861752"/>
                    <a:pt x="1734588" y="892233"/>
                    <a:pt x="1717963" y="936567"/>
                  </a:cubicBezTo>
                  <a:cubicBezTo>
                    <a:pt x="1701338" y="980901"/>
                    <a:pt x="1629294" y="1019694"/>
                    <a:pt x="1618211" y="1052945"/>
                  </a:cubicBezTo>
                  <a:cubicBezTo>
                    <a:pt x="1607128" y="1086196"/>
                    <a:pt x="1657004" y="1094508"/>
                    <a:pt x="1651462" y="1136072"/>
                  </a:cubicBezTo>
                  <a:cubicBezTo>
                    <a:pt x="1645920" y="1177636"/>
                    <a:pt x="1596044" y="1255222"/>
                    <a:pt x="1584960" y="1302327"/>
                  </a:cubicBezTo>
                  <a:cubicBezTo>
                    <a:pt x="1573876" y="1349433"/>
                    <a:pt x="1560022" y="1368829"/>
                    <a:pt x="1584960" y="1418705"/>
                  </a:cubicBezTo>
                  <a:cubicBezTo>
                    <a:pt x="1609898" y="1468581"/>
                    <a:pt x="1717964" y="1532312"/>
                    <a:pt x="1734589" y="1601585"/>
                  </a:cubicBezTo>
                  <a:cubicBezTo>
                    <a:pt x="1751215" y="1670858"/>
                    <a:pt x="1704109" y="1765068"/>
                    <a:pt x="1684713" y="1834341"/>
                  </a:cubicBezTo>
                  <a:cubicBezTo>
                    <a:pt x="1665317" y="1903614"/>
                    <a:pt x="1634836" y="1970116"/>
                    <a:pt x="1618211" y="2017221"/>
                  </a:cubicBezTo>
                  <a:cubicBezTo>
                    <a:pt x="1601586" y="2064326"/>
                    <a:pt x="1626524" y="2103119"/>
                    <a:pt x="1584960" y="2116974"/>
                  </a:cubicBezTo>
                  <a:cubicBezTo>
                    <a:pt x="1543396" y="2130829"/>
                    <a:pt x="1432560" y="2097578"/>
                    <a:pt x="1368829" y="2100349"/>
                  </a:cubicBezTo>
                  <a:cubicBezTo>
                    <a:pt x="1305098" y="2103120"/>
                    <a:pt x="1255221" y="2122517"/>
                    <a:pt x="1202574" y="2133600"/>
                  </a:cubicBezTo>
                  <a:cubicBezTo>
                    <a:pt x="1149927" y="2144684"/>
                    <a:pt x="1116676" y="2147454"/>
                    <a:pt x="1052945" y="2166850"/>
                  </a:cubicBezTo>
                  <a:cubicBezTo>
                    <a:pt x="989214" y="2186246"/>
                    <a:pt x="878378" y="2219498"/>
                    <a:pt x="820189" y="2249978"/>
                  </a:cubicBezTo>
                  <a:cubicBezTo>
                    <a:pt x="762000" y="2280458"/>
                    <a:pt x="745375" y="2344188"/>
                    <a:pt x="703811" y="2349730"/>
                  </a:cubicBezTo>
                  <a:cubicBezTo>
                    <a:pt x="662247" y="2355272"/>
                    <a:pt x="617912" y="2291542"/>
                    <a:pt x="570807" y="2283229"/>
                  </a:cubicBezTo>
                  <a:cubicBezTo>
                    <a:pt x="523702" y="2274916"/>
                    <a:pt x="479367" y="2305396"/>
                    <a:pt x="421178" y="2299854"/>
                  </a:cubicBezTo>
                  <a:cubicBezTo>
                    <a:pt x="362989" y="2294312"/>
                    <a:pt x="271549" y="2308167"/>
                    <a:pt x="221673" y="2249978"/>
                  </a:cubicBezTo>
                  <a:cubicBezTo>
                    <a:pt x="171797" y="2191789"/>
                    <a:pt x="157942" y="2042160"/>
                    <a:pt x="121920" y="1950720"/>
                  </a:cubicBezTo>
                  <a:cubicBezTo>
                    <a:pt x="85898" y="1859280"/>
                    <a:pt x="11084" y="1787236"/>
                    <a:pt x="5542" y="1701338"/>
                  </a:cubicBezTo>
                  <a:cubicBezTo>
                    <a:pt x="0" y="1615440"/>
                    <a:pt x="38793" y="1518457"/>
                    <a:pt x="88669" y="1435330"/>
                  </a:cubicBezTo>
                  <a:cubicBezTo>
                    <a:pt x="138545" y="1352203"/>
                    <a:pt x="282633" y="1282930"/>
                    <a:pt x="304800" y="1202574"/>
                  </a:cubicBezTo>
                  <a:cubicBezTo>
                    <a:pt x="326967" y="1122218"/>
                    <a:pt x="227215" y="1036319"/>
                    <a:pt x="221673" y="953192"/>
                  </a:cubicBezTo>
                  <a:cubicBezTo>
                    <a:pt x="216131" y="870065"/>
                    <a:pt x="268778" y="778625"/>
                    <a:pt x="271549" y="703810"/>
                  </a:cubicBezTo>
                  <a:cubicBezTo>
                    <a:pt x="274320" y="628996"/>
                    <a:pt x="238298" y="570807"/>
                    <a:pt x="238298" y="504305"/>
                  </a:cubicBezTo>
                  <a:cubicBezTo>
                    <a:pt x="238298" y="437803"/>
                    <a:pt x="254924" y="374073"/>
                    <a:pt x="271549" y="304800"/>
                  </a:cubicBezTo>
                  <a:cubicBezTo>
                    <a:pt x="288175" y="235527"/>
                    <a:pt x="307571" y="135774"/>
                    <a:pt x="338051" y="88669"/>
                  </a:cubicBezTo>
                  <a:cubicBezTo>
                    <a:pt x="368531" y="41564"/>
                    <a:pt x="340822" y="0"/>
                    <a:pt x="421178" y="22167"/>
                  </a:cubicBezTo>
                  <a:close/>
                </a:path>
              </a:pathLst>
            </a:cu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1600200" y="4038600"/>
              <a:ext cx="1715086" cy="523220"/>
            </a:xfrm>
            <a:prstGeom prst="rect">
              <a:avLst/>
            </a:prstGeom>
          </p:spPr>
          <p:txBody>
            <a:bodyPr wrap="none">
              <a:spAutoFit/>
            </a:bodyPr>
            <a:lstStyle/>
            <a:p>
              <a:pPr algn="ctr"/>
              <a:r>
                <a:rPr lang="en-US" sz="2800" b="1" dirty="0" smtClean="0"/>
                <a:t>CHOCTAW</a:t>
              </a:r>
              <a:endParaRPr lang="en-US" sz="2800" b="1" dirty="0"/>
            </a:p>
          </p:txBody>
        </p:sp>
      </p:grpSp>
      <p:grpSp>
        <p:nvGrpSpPr>
          <p:cNvPr id="63" name="Group 62"/>
          <p:cNvGrpSpPr/>
          <p:nvPr/>
        </p:nvGrpSpPr>
        <p:grpSpPr>
          <a:xfrm>
            <a:off x="5105400" y="5105400"/>
            <a:ext cx="1745991" cy="1306483"/>
            <a:chOff x="5105400" y="5105400"/>
            <a:chExt cx="1745991" cy="1306483"/>
          </a:xfrm>
        </p:grpSpPr>
        <p:sp>
          <p:nvSpPr>
            <p:cNvPr id="64" name="Freeform 63"/>
            <p:cNvSpPr/>
            <p:nvPr/>
          </p:nvSpPr>
          <p:spPr>
            <a:xfrm>
              <a:off x="5334000" y="5105400"/>
              <a:ext cx="1338350" cy="1306483"/>
            </a:xfrm>
            <a:custGeom>
              <a:avLst/>
              <a:gdLst>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16" fmla="*/ 0 w 1507374"/>
                <a:gd name="connsiteY16" fmla="*/ 382385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15" fmla="*/ 0 w 1457498"/>
                <a:gd name="connsiteY15" fmla="*/ 399010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0" fmla="*/ 8313 w 1415935"/>
                <a:gd name="connsiteY0" fmla="*/ 382385 h 1388224"/>
                <a:gd name="connsiteX1" fmla="*/ 74815 w 1415935"/>
                <a:gd name="connsiteY1" fmla="*/ 382385 h 1388224"/>
                <a:gd name="connsiteX2" fmla="*/ 457201 w 1415935"/>
                <a:gd name="connsiteY2" fmla="*/ 415635 h 1388224"/>
                <a:gd name="connsiteX3" fmla="*/ 856212 w 1415935"/>
                <a:gd name="connsiteY3" fmla="*/ 16625 h 1388224"/>
                <a:gd name="connsiteX4" fmla="*/ 1072343 w 1415935"/>
                <a:gd name="connsiteY4" fmla="*/ 515388 h 1388224"/>
                <a:gd name="connsiteX5" fmla="*/ 1238597 w 1415935"/>
                <a:gd name="connsiteY5" fmla="*/ 847897 h 1388224"/>
                <a:gd name="connsiteX6" fmla="*/ 1338350 w 1415935"/>
                <a:gd name="connsiteY6" fmla="*/ 964275 h 1388224"/>
                <a:gd name="connsiteX7" fmla="*/ 1288473 w 1415935"/>
                <a:gd name="connsiteY7" fmla="*/ 1180406 h 1388224"/>
                <a:gd name="connsiteX8" fmla="*/ 573579 w 1415935"/>
                <a:gd name="connsiteY8" fmla="*/ 1363286 h 1388224"/>
                <a:gd name="connsiteX9" fmla="*/ 390699 w 1415935"/>
                <a:gd name="connsiteY9" fmla="*/ 1330035 h 1388224"/>
                <a:gd name="connsiteX10" fmla="*/ 390699 w 1415935"/>
                <a:gd name="connsiteY10" fmla="*/ 1047403 h 1388224"/>
                <a:gd name="connsiteX11" fmla="*/ 241070 w 1415935"/>
                <a:gd name="connsiteY11" fmla="*/ 764770 h 1388224"/>
                <a:gd name="connsiteX12" fmla="*/ 74815 w 1415935"/>
                <a:gd name="connsiteY12" fmla="*/ 532014 h 1388224"/>
                <a:gd name="connsiteX13" fmla="*/ 8313 w 1415935"/>
                <a:gd name="connsiteY13" fmla="*/ 382385 h 13882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65760 h 1371599"/>
                <a:gd name="connsiteX1" fmla="*/ 74815 w 1415935"/>
                <a:gd name="connsiteY1" fmla="*/ 365760 h 1371599"/>
                <a:gd name="connsiteX2" fmla="*/ 457201 w 1415935"/>
                <a:gd name="connsiteY2" fmla="*/ 322810 h 1371599"/>
                <a:gd name="connsiteX3" fmla="*/ 856212 w 1415935"/>
                <a:gd name="connsiteY3" fmla="*/ 0 h 1371599"/>
                <a:gd name="connsiteX4" fmla="*/ 1072343 w 1415935"/>
                <a:gd name="connsiteY4" fmla="*/ 498763 h 1371599"/>
                <a:gd name="connsiteX5" fmla="*/ 1238597 w 1415935"/>
                <a:gd name="connsiteY5" fmla="*/ 831272 h 1371599"/>
                <a:gd name="connsiteX6" fmla="*/ 1338350 w 1415935"/>
                <a:gd name="connsiteY6" fmla="*/ 947650 h 1371599"/>
                <a:gd name="connsiteX7" fmla="*/ 1288473 w 1415935"/>
                <a:gd name="connsiteY7" fmla="*/ 1163781 h 1371599"/>
                <a:gd name="connsiteX8" fmla="*/ 573579 w 1415935"/>
                <a:gd name="connsiteY8" fmla="*/ 1346661 h 1371599"/>
                <a:gd name="connsiteX9" fmla="*/ 390699 w 1415935"/>
                <a:gd name="connsiteY9" fmla="*/ 1313410 h 1371599"/>
                <a:gd name="connsiteX10" fmla="*/ 390699 w 1415935"/>
                <a:gd name="connsiteY10" fmla="*/ 1030778 h 1371599"/>
                <a:gd name="connsiteX11" fmla="*/ 241070 w 1415935"/>
                <a:gd name="connsiteY11" fmla="*/ 748145 h 1371599"/>
                <a:gd name="connsiteX12" fmla="*/ 74815 w 1415935"/>
                <a:gd name="connsiteY12" fmla="*/ 515389 h 1371599"/>
                <a:gd name="connsiteX13" fmla="*/ 8313 w 1415935"/>
                <a:gd name="connsiteY13" fmla="*/ 365760 h 1371599"/>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10238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38350"/>
                <a:gd name="connsiteY0" fmla="*/ 365760 h 1366057"/>
                <a:gd name="connsiteX1" fmla="*/ 74815 w 1338350"/>
                <a:gd name="connsiteY1" fmla="*/ 365760 h 1366057"/>
                <a:gd name="connsiteX2" fmla="*/ 457201 w 1338350"/>
                <a:gd name="connsiteY2" fmla="*/ 322810 h 1366057"/>
                <a:gd name="connsiteX3" fmla="*/ 856212 w 1338350"/>
                <a:gd name="connsiteY3" fmla="*/ 0 h 1366057"/>
                <a:gd name="connsiteX4" fmla="*/ 1072343 w 1338350"/>
                <a:gd name="connsiteY4" fmla="*/ 498763 h 1366057"/>
                <a:gd name="connsiteX5" fmla="*/ 1238597 w 1338350"/>
                <a:gd name="connsiteY5" fmla="*/ 831272 h 1366057"/>
                <a:gd name="connsiteX6" fmla="*/ 1338350 w 1338350"/>
                <a:gd name="connsiteY6" fmla="*/ 1023850 h 1366057"/>
                <a:gd name="connsiteX7" fmla="*/ 907473 w 1338350"/>
                <a:gd name="connsiteY7" fmla="*/ 1239981 h 1366057"/>
                <a:gd name="connsiteX8" fmla="*/ 573579 w 1338350"/>
                <a:gd name="connsiteY8" fmla="*/ 1346661 h 1366057"/>
                <a:gd name="connsiteX9" fmla="*/ 390699 w 1338350"/>
                <a:gd name="connsiteY9" fmla="*/ 1313410 h 1366057"/>
                <a:gd name="connsiteX10" fmla="*/ 390699 w 1338350"/>
                <a:gd name="connsiteY10" fmla="*/ 1030778 h 1366057"/>
                <a:gd name="connsiteX11" fmla="*/ 241070 w 1338350"/>
                <a:gd name="connsiteY11" fmla="*/ 748145 h 1366057"/>
                <a:gd name="connsiteX12" fmla="*/ 74815 w 1338350"/>
                <a:gd name="connsiteY12" fmla="*/ 515389 h 1366057"/>
                <a:gd name="connsiteX13" fmla="*/ 8313 w 1338350"/>
                <a:gd name="connsiteY13" fmla="*/ 365760 h 1366057"/>
                <a:gd name="connsiteX0" fmla="*/ 8313 w 1338350"/>
                <a:gd name="connsiteY0" fmla="*/ 365760 h 1353357"/>
                <a:gd name="connsiteX1" fmla="*/ 74815 w 1338350"/>
                <a:gd name="connsiteY1" fmla="*/ 365760 h 1353357"/>
                <a:gd name="connsiteX2" fmla="*/ 457201 w 1338350"/>
                <a:gd name="connsiteY2" fmla="*/ 322810 h 1353357"/>
                <a:gd name="connsiteX3" fmla="*/ 856212 w 1338350"/>
                <a:gd name="connsiteY3" fmla="*/ 0 h 1353357"/>
                <a:gd name="connsiteX4" fmla="*/ 1072343 w 1338350"/>
                <a:gd name="connsiteY4" fmla="*/ 498763 h 1353357"/>
                <a:gd name="connsiteX5" fmla="*/ 1238597 w 1338350"/>
                <a:gd name="connsiteY5" fmla="*/ 831272 h 1353357"/>
                <a:gd name="connsiteX6" fmla="*/ 1338350 w 1338350"/>
                <a:gd name="connsiteY6" fmla="*/ 1023850 h 1353357"/>
                <a:gd name="connsiteX7" fmla="*/ 907473 w 1338350"/>
                <a:gd name="connsiteY7" fmla="*/ 1239981 h 1353357"/>
                <a:gd name="connsiteX8" fmla="*/ 573579 w 1338350"/>
                <a:gd name="connsiteY8" fmla="*/ 1270461 h 1353357"/>
                <a:gd name="connsiteX9" fmla="*/ 390699 w 1338350"/>
                <a:gd name="connsiteY9" fmla="*/ 1313410 h 1353357"/>
                <a:gd name="connsiteX10" fmla="*/ 390699 w 1338350"/>
                <a:gd name="connsiteY10" fmla="*/ 1030778 h 1353357"/>
                <a:gd name="connsiteX11" fmla="*/ 241070 w 1338350"/>
                <a:gd name="connsiteY11" fmla="*/ 748145 h 1353357"/>
                <a:gd name="connsiteX12" fmla="*/ 74815 w 1338350"/>
                <a:gd name="connsiteY12" fmla="*/ 515389 h 1353357"/>
                <a:gd name="connsiteX13" fmla="*/ 8313 w 1338350"/>
                <a:gd name="connsiteY13" fmla="*/ 365760 h 1353357"/>
                <a:gd name="connsiteX0" fmla="*/ 8313 w 1338350"/>
                <a:gd name="connsiteY0" fmla="*/ 365760 h 1306483"/>
                <a:gd name="connsiteX1" fmla="*/ 74815 w 1338350"/>
                <a:gd name="connsiteY1" fmla="*/ 365760 h 1306483"/>
                <a:gd name="connsiteX2" fmla="*/ 457201 w 1338350"/>
                <a:gd name="connsiteY2" fmla="*/ 322810 h 1306483"/>
                <a:gd name="connsiteX3" fmla="*/ 856212 w 1338350"/>
                <a:gd name="connsiteY3" fmla="*/ 0 h 1306483"/>
                <a:gd name="connsiteX4" fmla="*/ 1072343 w 1338350"/>
                <a:gd name="connsiteY4" fmla="*/ 498763 h 1306483"/>
                <a:gd name="connsiteX5" fmla="*/ 1238597 w 1338350"/>
                <a:gd name="connsiteY5" fmla="*/ 831272 h 1306483"/>
                <a:gd name="connsiteX6" fmla="*/ 1338350 w 1338350"/>
                <a:gd name="connsiteY6" fmla="*/ 1023850 h 1306483"/>
                <a:gd name="connsiteX7" fmla="*/ 907473 w 1338350"/>
                <a:gd name="connsiteY7" fmla="*/ 1239981 h 1306483"/>
                <a:gd name="connsiteX8" fmla="*/ 573579 w 1338350"/>
                <a:gd name="connsiteY8" fmla="*/ 1270461 h 1306483"/>
                <a:gd name="connsiteX9" fmla="*/ 390699 w 1338350"/>
                <a:gd name="connsiteY9" fmla="*/ 1237210 h 1306483"/>
                <a:gd name="connsiteX10" fmla="*/ 390699 w 1338350"/>
                <a:gd name="connsiteY10" fmla="*/ 1030778 h 1306483"/>
                <a:gd name="connsiteX11" fmla="*/ 241070 w 1338350"/>
                <a:gd name="connsiteY11" fmla="*/ 748145 h 1306483"/>
                <a:gd name="connsiteX12" fmla="*/ 74815 w 1338350"/>
                <a:gd name="connsiteY12" fmla="*/ 515389 h 1306483"/>
                <a:gd name="connsiteX13" fmla="*/ 8313 w 1338350"/>
                <a:gd name="connsiteY13" fmla="*/ 365760 h 130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350" h="1306483">
                  <a:moveTo>
                    <a:pt x="8313" y="365760"/>
                  </a:moveTo>
                  <a:cubicBezTo>
                    <a:pt x="8313" y="340822"/>
                    <a:pt x="0" y="372918"/>
                    <a:pt x="74815" y="365760"/>
                  </a:cubicBezTo>
                  <a:cubicBezTo>
                    <a:pt x="149630" y="358602"/>
                    <a:pt x="147272" y="329179"/>
                    <a:pt x="457201" y="322810"/>
                  </a:cubicBezTo>
                  <a:cubicBezTo>
                    <a:pt x="587434" y="261850"/>
                    <a:pt x="725255" y="126487"/>
                    <a:pt x="856212" y="0"/>
                  </a:cubicBezTo>
                  <a:cubicBezTo>
                    <a:pt x="958736" y="29325"/>
                    <a:pt x="1008612" y="360218"/>
                    <a:pt x="1072343" y="498763"/>
                  </a:cubicBezTo>
                  <a:cubicBezTo>
                    <a:pt x="1136074" y="637308"/>
                    <a:pt x="1194263" y="743758"/>
                    <a:pt x="1238597" y="831272"/>
                  </a:cubicBezTo>
                  <a:cubicBezTo>
                    <a:pt x="1282931" y="918786"/>
                    <a:pt x="1266158" y="906828"/>
                    <a:pt x="1338350" y="1023850"/>
                  </a:cubicBezTo>
                  <a:cubicBezTo>
                    <a:pt x="1283163" y="1091968"/>
                    <a:pt x="1083839" y="1216697"/>
                    <a:pt x="907473" y="1239981"/>
                  </a:cubicBezTo>
                  <a:cubicBezTo>
                    <a:pt x="780011" y="1306483"/>
                    <a:pt x="659708" y="1270923"/>
                    <a:pt x="573579" y="1270461"/>
                  </a:cubicBezTo>
                  <a:cubicBezTo>
                    <a:pt x="487450" y="1269999"/>
                    <a:pt x="421179" y="1277157"/>
                    <a:pt x="390699" y="1237210"/>
                  </a:cubicBezTo>
                  <a:cubicBezTo>
                    <a:pt x="360219" y="1197263"/>
                    <a:pt x="415637" y="1112289"/>
                    <a:pt x="390699" y="1030778"/>
                  </a:cubicBezTo>
                  <a:cubicBezTo>
                    <a:pt x="365761" y="949267"/>
                    <a:pt x="293717" y="834043"/>
                    <a:pt x="241070" y="748145"/>
                  </a:cubicBezTo>
                  <a:cubicBezTo>
                    <a:pt x="188423" y="662247"/>
                    <a:pt x="113608" y="579120"/>
                    <a:pt x="74815" y="515389"/>
                  </a:cubicBezTo>
                  <a:cubicBezTo>
                    <a:pt x="36022" y="451658"/>
                    <a:pt x="8313" y="390698"/>
                    <a:pt x="8313" y="365760"/>
                  </a:cubicBezTo>
                  <a:close/>
                </a:path>
              </a:pathLst>
            </a:custGeom>
            <a:solidFill>
              <a:schemeClr val="bg2">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Rectangle 64"/>
            <p:cNvSpPr/>
            <p:nvPr/>
          </p:nvSpPr>
          <p:spPr>
            <a:xfrm>
              <a:off x="5105400" y="5486400"/>
              <a:ext cx="1745991" cy="523220"/>
            </a:xfrm>
            <a:prstGeom prst="rect">
              <a:avLst/>
            </a:prstGeom>
          </p:spPr>
          <p:txBody>
            <a:bodyPr wrap="none">
              <a:spAutoFit/>
            </a:bodyPr>
            <a:lstStyle/>
            <a:p>
              <a:pPr algn="ctr"/>
              <a:r>
                <a:rPr lang="en-US" sz="2800" b="1" dirty="0" smtClean="0"/>
                <a:t>SEMINOLE</a:t>
              </a:r>
              <a:endParaRPr lang="en-US" sz="2800" b="1" dirty="0"/>
            </a:p>
          </p:txBody>
        </p:sp>
      </p:grpSp>
      <p:grpSp>
        <p:nvGrpSpPr>
          <p:cNvPr id="38" name="Group 15"/>
          <p:cNvGrpSpPr/>
          <p:nvPr/>
        </p:nvGrpSpPr>
        <p:grpSpPr>
          <a:xfrm>
            <a:off x="3505200" y="3505200"/>
            <a:ext cx="1219200" cy="2971800"/>
            <a:chOff x="5257800" y="3810000"/>
            <a:chExt cx="1219200" cy="2971800"/>
          </a:xfrm>
        </p:grpSpPr>
        <p:grpSp>
          <p:nvGrpSpPr>
            <p:cNvPr id="39" name="Group 65"/>
            <p:cNvGrpSpPr/>
            <p:nvPr/>
          </p:nvGrpSpPr>
          <p:grpSpPr>
            <a:xfrm>
              <a:off x="5257800" y="3886200"/>
              <a:ext cx="1219200" cy="2895600"/>
              <a:chOff x="5257800" y="3886200"/>
              <a:chExt cx="1219200" cy="2895600"/>
            </a:xfrm>
          </p:grpSpPr>
          <p:grpSp>
            <p:nvGrpSpPr>
              <p:cNvPr id="41" name="Group 46"/>
              <p:cNvGrpSpPr/>
              <p:nvPr/>
            </p:nvGrpSpPr>
            <p:grpSpPr>
              <a:xfrm>
                <a:off x="5257800" y="3886200"/>
                <a:ext cx="1219200" cy="2413000"/>
                <a:chOff x="5780314" y="5181600"/>
                <a:chExt cx="1219200" cy="2413000"/>
              </a:xfrm>
            </p:grpSpPr>
            <p:cxnSp>
              <p:nvCxnSpPr>
                <p:cNvPr id="43" name="Straight Connector 42"/>
                <p:cNvCxnSpPr/>
                <p:nvPr/>
              </p:nvCxnSpPr>
              <p:spPr>
                <a:xfrm rot="5400000" flipH="1" flipV="1">
                  <a:off x="5514408" y="5676106"/>
                  <a:ext cx="9906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44" name="Picture 2"/>
                <p:cNvPicPr>
                  <a:picLocks noChangeAspect="1" noChangeArrowheads="1"/>
                </p:cNvPicPr>
                <p:nvPr/>
              </p:nvPicPr>
              <p:blipFill>
                <a:blip r:embed="rId5"/>
                <a:srcRect r="11677" b="54997"/>
                <a:stretch>
                  <a:fillRect/>
                </a:stretch>
              </p:blipFill>
              <p:spPr bwMode="auto">
                <a:xfrm>
                  <a:off x="5780314" y="6172200"/>
                  <a:ext cx="1219200" cy="1422400"/>
                </a:xfrm>
                <a:prstGeom prst="rect">
                  <a:avLst/>
                </a:prstGeom>
                <a:noFill/>
                <a:ln w="25400">
                  <a:solidFill>
                    <a:schemeClr val="tx1"/>
                  </a:solidFill>
                  <a:miter lim="800000"/>
                  <a:headEnd/>
                  <a:tailEnd/>
                </a:ln>
                <a:effectLst/>
              </p:spPr>
            </p:pic>
          </p:grpSp>
          <p:sp>
            <p:nvSpPr>
              <p:cNvPr id="42" name="TextBox 41"/>
              <p:cNvSpPr txBox="1"/>
              <p:nvPr/>
            </p:nvSpPr>
            <p:spPr>
              <a:xfrm>
                <a:off x="5257800" y="6320135"/>
                <a:ext cx="1219200" cy="461665"/>
              </a:xfrm>
              <a:prstGeom prst="rect">
                <a:avLst/>
              </a:prstGeom>
              <a:solidFill>
                <a:schemeClr val="bg1"/>
              </a:solidFill>
              <a:ln w="25400">
                <a:solidFill>
                  <a:schemeClr val="tx1"/>
                </a:solidFill>
              </a:ln>
            </p:spPr>
            <p:txBody>
              <a:bodyPr wrap="square" rtlCol="0">
                <a:spAutoFit/>
              </a:bodyPr>
              <a:lstStyle/>
              <a:p>
                <a:pPr algn="ctr"/>
                <a:r>
                  <a:rPr lang="en-US" sz="2400" b="1" dirty="0" err="1" smtClean="0">
                    <a:latin typeface="Tempus Sans ITC" pitchFamily="82" charset="0"/>
                  </a:rPr>
                  <a:t>Milly</a:t>
                </a:r>
                <a:endParaRPr lang="en-US" sz="2400" b="1" dirty="0">
                  <a:latin typeface="Tempus Sans ITC" pitchFamily="82" charset="0"/>
                </a:endParaRPr>
              </a:p>
            </p:txBody>
          </p:sp>
        </p:grpSp>
        <p:sp>
          <p:nvSpPr>
            <p:cNvPr id="40" name="Oval 39"/>
            <p:cNvSpPr/>
            <p:nvPr/>
          </p:nvSpPr>
          <p:spPr>
            <a:xfrm>
              <a:off x="5410200" y="38100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66" name="TextBox 65"/>
          <p:cNvSpPr txBox="1"/>
          <p:nvPr/>
        </p:nvSpPr>
        <p:spPr>
          <a:xfrm rot="20591504">
            <a:off x="92976" y="3059564"/>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Comic Sans MS" pitchFamily="66" charset="0"/>
                <a:cs typeface="Arial" pitchFamily="34" charset="0"/>
              </a:rPr>
              <a:t>What are these homelands like?</a:t>
            </a:r>
          </a:p>
        </p:txBody>
      </p:sp>
      <p:sp useBgFill="1">
        <p:nvSpPr>
          <p:cNvPr id="52" name="TextBox 51"/>
          <p:cNvSpPr txBox="1"/>
          <p:nvPr/>
        </p:nvSpPr>
        <p:spPr>
          <a:xfrm>
            <a:off x="0" y="649069"/>
            <a:ext cx="9144000" cy="954107"/>
          </a:xfrm>
          <a:prstGeom prst="rect">
            <a:avLst/>
          </a:prstGeom>
        </p:spPr>
        <p:txBody>
          <a:bodyPr wrap="square" rtlCol="0">
            <a:spAutoFit/>
          </a:bodyPr>
          <a:lstStyle/>
          <a:p>
            <a:r>
              <a:rPr lang="en-US" sz="2800" b="1" i="1" spc="100" dirty="0" smtClean="0">
                <a:solidFill>
                  <a:srgbClr val="00B050"/>
                </a:solidFill>
                <a:effectLst>
                  <a:outerShdw dist="50800" dir="7200000" algn="ctr" rotWithShape="0">
                    <a:schemeClr val="tx1"/>
                  </a:outerShdw>
                </a:effectLst>
                <a:latin typeface="Comic Sans MS" pitchFamily="66" charset="0"/>
                <a:cs typeface="Arial" pitchFamily="34" charset="0"/>
              </a:rPr>
              <a:t> Homeland territories include – agrarian villages</a:t>
            </a:r>
          </a:p>
          <a:p>
            <a:r>
              <a:rPr lang="en-US" sz="2800" b="1" i="1" spc="100" dirty="0" smtClean="0">
                <a:solidFill>
                  <a:srgbClr val="00B050"/>
                </a:solidFill>
                <a:effectLst>
                  <a:outerShdw dist="50800" dir="7200000" algn="ctr" rotWithShape="0">
                    <a:schemeClr val="tx1"/>
                  </a:outerShdw>
                </a:effectLst>
                <a:latin typeface="Comic Sans MS" pitchFamily="66" charset="0"/>
                <a:cs typeface="Arial" pitchFamily="34" charset="0"/>
              </a:rPr>
              <a:t>					     </a:t>
            </a:r>
            <a:r>
              <a:rPr lang="en-US" sz="1400" b="1" i="1" spc="100" dirty="0" smtClean="0">
                <a:solidFill>
                  <a:srgbClr val="00B050"/>
                </a:solidFill>
                <a:effectLst>
                  <a:outerShdw dist="50800" dir="7200000" algn="ctr" rotWithShape="0">
                    <a:schemeClr val="tx1"/>
                  </a:outerShdw>
                </a:effectLst>
                <a:latin typeface="Comic Sans MS" pitchFamily="66" charset="0"/>
                <a:cs typeface="Arial" pitchFamily="34" charset="0"/>
              </a:rPr>
              <a:t> </a:t>
            </a:r>
            <a:r>
              <a:rPr lang="en-US" sz="2800" b="1" i="1" spc="100" dirty="0" smtClean="0">
                <a:solidFill>
                  <a:srgbClr val="00B050"/>
                </a:solidFill>
                <a:effectLst>
                  <a:outerShdw dist="50800" dir="7200000" algn="ctr" rotWithShape="0">
                    <a:schemeClr val="tx1"/>
                  </a:outerShdw>
                </a:effectLst>
                <a:latin typeface="Comic Sans MS" pitchFamily="66" charset="0"/>
                <a:cs typeface="Arial" pitchFamily="34" charset="0"/>
              </a:rPr>
              <a:t>- hunting grounds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dissolve">
                                      <p:cBhvr>
                                        <p:cTn id="12" dur="10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dissolve">
                                      <p:cBhvr>
                                        <p:cTn id="17" dur="1000"/>
                                        <p:tgtEl>
                                          <p:spTgt spid="6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dissolve">
                                      <p:cBhvr>
                                        <p:cTn id="22" dur="10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dissolve">
                                      <p:cBhvr>
                                        <p:cTn id="27" dur="1000"/>
                                        <p:tgtEl>
                                          <p:spTgt spid="6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56"/>
                                        </p:tgtEl>
                                      </p:cBhvr>
                                    </p:animEffect>
                                    <p:set>
                                      <p:cBhvr>
                                        <p:cTn id="32" dur="1" fill="hold">
                                          <p:stCondLst>
                                            <p:cond delay="999"/>
                                          </p:stCondLst>
                                        </p:cTn>
                                        <p:tgtEl>
                                          <p:spTgt spid="56"/>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00"/>
                                        <p:tgtEl>
                                          <p:spTgt spid="60"/>
                                        </p:tgtEl>
                                      </p:cBhvr>
                                    </p:animEffect>
                                    <p:set>
                                      <p:cBhvr>
                                        <p:cTn id="35" dur="1" fill="hold">
                                          <p:stCondLst>
                                            <p:cond delay="999"/>
                                          </p:stCondLst>
                                        </p:cTn>
                                        <p:tgtEl>
                                          <p:spTgt spid="60"/>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1000"/>
                                        <p:tgtEl>
                                          <p:spTgt spid="59"/>
                                        </p:tgtEl>
                                      </p:cBhvr>
                                    </p:animEffect>
                                    <p:set>
                                      <p:cBhvr>
                                        <p:cTn id="38" dur="1" fill="hold">
                                          <p:stCondLst>
                                            <p:cond delay="999"/>
                                          </p:stCondLst>
                                        </p:cTn>
                                        <p:tgtEl>
                                          <p:spTgt spid="59"/>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1000"/>
                                        <p:tgtEl>
                                          <p:spTgt spid="63"/>
                                        </p:tgtEl>
                                      </p:cBhvr>
                                    </p:animEffect>
                                    <p:set>
                                      <p:cBhvr>
                                        <p:cTn id="41" dur="1" fill="hold">
                                          <p:stCondLst>
                                            <p:cond delay="999"/>
                                          </p:stCondLst>
                                        </p:cTn>
                                        <p:tgtEl>
                                          <p:spTgt spid="63"/>
                                        </p:tgtEl>
                                        <p:attrNameLst>
                                          <p:attrName>style.visibility</p:attrName>
                                        </p:attrNameLst>
                                      </p:cBhvr>
                                      <p:to>
                                        <p:strVal val="hidden"/>
                                      </p:to>
                                    </p:set>
                                  </p:childTnLst>
                                </p:cTn>
                              </p:par>
                            </p:childTnLst>
                          </p:cTn>
                        </p:par>
                        <p:par>
                          <p:cTn id="42" fill="hold">
                            <p:stCondLst>
                              <p:cond delay="1000"/>
                            </p:stCondLst>
                            <p:childTnLst>
                              <p:par>
                                <p:cTn id="43" presetID="22" presetClass="entr" presetSubtype="2"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right)">
                                      <p:cBhvr>
                                        <p:cTn id="45" dur="10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ipe(right)">
                                      <p:cBhvr>
                                        <p:cTn id="50" dur="1000"/>
                                        <p:tgtEl>
                                          <p:spTgt spid="4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1000"/>
                                        <p:tgtEl>
                                          <p:spTgt spid="8"/>
                                        </p:tgtEl>
                                      </p:cBhvr>
                                    </p:animEffect>
                                    <p:set>
                                      <p:cBhvr>
                                        <p:cTn id="55" dur="1" fill="hold">
                                          <p:stCondLst>
                                            <p:cond delay="999"/>
                                          </p:stCondLst>
                                        </p:cTn>
                                        <p:tgtEl>
                                          <p:spTgt spid="8"/>
                                        </p:tgtEl>
                                        <p:attrNameLst>
                                          <p:attrName>style.visibility</p:attrName>
                                        </p:attrNameLst>
                                      </p:cBhvr>
                                      <p:to>
                                        <p:strVal val="hidden"/>
                                      </p:to>
                                    </p:set>
                                  </p:childTnLst>
                                </p:cTn>
                              </p:par>
                              <p:par>
                                <p:cTn id="56" presetID="10" presetClass="entr" presetSubtype="0" fill="hold" grpId="2" nodeType="with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fade">
                                      <p:cBhvr>
                                        <p:cTn id="58" dur="1000"/>
                                        <p:tgtEl>
                                          <p:spTgt spid="59"/>
                                        </p:tgtEl>
                                      </p:cBhvr>
                                    </p:animEffect>
                                  </p:childTnLst>
                                </p:cTn>
                              </p:par>
                            </p:childTnLst>
                          </p:cTn>
                        </p:par>
                        <p:par>
                          <p:cTn id="59" fill="hold">
                            <p:stCondLst>
                              <p:cond delay="1000"/>
                            </p:stCondLst>
                            <p:childTnLst>
                              <p:par>
                                <p:cTn id="60" presetID="22" presetClass="entr" presetSubtype="4" fill="hold" nodeType="after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wipe(down)">
                                      <p:cBhvr>
                                        <p:cTn id="62" dur="10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1000"/>
                                        <p:tgtEl>
                                          <p:spTgt spid="38"/>
                                        </p:tgtEl>
                                      </p:cBhvr>
                                    </p:animEffect>
                                    <p:set>
                                      <p:cBhvr>
                                        <p:cTn id="67" dur="1" fill="hold">
                                          <p:stCondLst>
                                            <p:cond delay="999"/>
                                          </p:stCondLst>
                                        </p:cTn>
                                        <p:tgtEl>
                                          <p:spTgt spid="38"/>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1000"/>
                                        <p:tgtEl>
                                          <p:spTgt spid="45"/>
                                        </p:tgtEl>
                                      </p:cBhvr>
                                    </p:animEffect>
                                    <p:set>
                                      <p:cBhvr>
                                        <p:cTn id="70" dur="1" fill="hold">
                                          <p:stCondLst>
                                            <p:cond delay="999"/>
                                          </p:stCondLst>
                                        </p:cTn>
                                        <p:tgtEl>
                                          <p:spTgt spid="45"/>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1000"/>
                                        <p:tgtEl>
                                          <p:spTgt spid="31"/>
                                        </p:tgtEl>
                                      </p:cBhvr>
                                    </p:animEffect>
                                    <p:set>
                                      <p:cBhvr>
                                        <p:cTn id="73" dur="1" fill="hold">
                                          <p:stCondLst>
                                            <p:cond delay="999"/>
                                          </p:stCondLst>
                                        </p:cTn>
                                        <p:tgtEl>
                                          <p:spTgt spid="31"/>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63"/>
                                        </p:tgtEl>
                                        <p:attrNameLst>
                                          <p:attrName>style.visibility</p:attrName>
                                        </p:attrNameLst>
                                      </p:cBhvr>
                                      <p:to>
                                        <p:strVal val="visible"/>
                                      </p:to>
                                    </p:set>
                                    <p:animEffect transition="in" filter="fade">
                                      <p:cBhvr>
                                        <p:cTn id="76" dur="1000"/>
                                        <p:tgtEl>
                                          <p:spTgt spid="63"/>
                                        </p:tgtEl>
                                      </p:cBhvr>
                                    </p:animEffect>
                                  </p:childTnLst>
                                </p:cTn>
                              </p:par>
                              <p:par>
                                <p:cTn id="77" presetID="10" presetClass="entr" presetSubtype="0" fill="hold" nodeType="with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fade">
                                      <p:cBhvr>
                                        <p:cTn id="79" dur="1000"/>
                                        <p:tgtEl>
                                          <p:spTgt spid="56"/>
                                        </p:tgtEl>
                                      </p:cBhvr>
                                    </p:animEffect>
                                  </p:childTnLst>
                                </p:cTn>
                              </p:par>
                              <p:par>
                                <p:cTn id="80" presetID="10" presetClass="entr" presetSubtype="0" fill="hold" nodeType="with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1000"/>
                                        <p:tgtEl>
                                          <p:spTgt spid="60"/>
                                        </p:tgtEl>
                                      </p:cBhvr>
                                    </p:animEffect>
                                  </p:childTnLst>
                                </p:cTn>
                              </p:par>
                              <p:par>
                                <p:cTn id="83" presetID="10" presetClass="entr" presetSubtype="0" fill="hold" nodeType="with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fade">
                                      <p:cBhvr>
                                        <p:cTn id="85" dur="1000"/>
                                        <p:tgtEl>
                                          <p:spTgt spid="63"/>
                                        </p:tgtEl>
                                      </p:cBhvr>
                                    </p:animEffect>
                                  </p:childTnLst>
                                </p:cTn>
                              </p:par>
                              <p:par>
                                <p:cTn id="86" presetID="10" presetClass="entr" presetSubtype="0" fill="hold" grpId="2" nodeType="with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fade">
                                      <p:cBhvr>
                                        <p:cTn id="88" dur="1000"/>
                                        <p:tgtEl>
                                          <p:spTgt spid="8"/>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2">
                                            <p:bg/>
                                          </p:spTgt>
                                        </p:tgtEl>
                                        <p:attrNameLst>
                                          <p:attrName>style.visibility</p:attrName>
                                        </p:attrNameLst>
                                      </p:cBhvr>
                                      <p:to>
                                        <p:strVal val="visible"/>
                                      </p:to>
                                    </p:set>
                                    <p:animEffect transition="in" filter="fade">
                                      <p:cBhvr>
                                        <p:cTn id="93" dur="1000"/>
                                        <p:tgtEl>
                                          <p:spTgt spid="52">
                                            <p:bg/>
                                          </p:spTgt>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52">
                                            <p:txEl>
                                              <p:pRg st="0" end="0"/>
                                            </p:txEl>
                                          </p:spTgt>
                                        </p:tgtEl>
                                        <p:attrNameLst>
                                          <p:attrName>style.visibility</p:attrName>
                                        </p:attrNameLst>
                                      </p:cBhvr>
                                      <p:to>
                                        <p:strVal val="visible"/>
                                      </p:to>
                                    </p:set>
                                    <p:animEffect transition="in" filter="wipe(left)">
                                      <p:cBhvr>
                                        <p:cTn id="96" dur="1000"/>
                                        <p:tgtEl>
                                          <p:spTgt spid="52">
                                            <p:txEl>
                                              <p:pRg st="0" end="0"/>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52">
                                            <p:txEl>
                                              <p:pRg st="1" end="1"/>
                                            </p:txEl>
                                          </p:spTgt>
                                        </p:tgtEl>
                                        <p:attrNameLst>
                                          <p:attrName>style.visibility</p:attrName>
                                        </p:attrNameLst>
                                      </p:cBhvr>
                                      <p:to>
                                        <p:strVal val="visible"/>
                                      </p:to>
                                    </p:set>
                                    <p:animEffect transition="in" filter="wipe(left)">
                                      <p:cBhvr>
                                        <p:cTn id="101" dur="1000"/>
                                        <p:tgtEl>
                                          <p:spTgt spid="52">
                                            <p:txEl>
                                              <p:pRg st="1" end="1"/>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0" fill="hold" grpId="0" nodeType="clickEffect">
                                  <p:stCondLst>
                                    <p:cond delay="0"/>
                                  </p:stCondLst>
                                  <p:childTnLst>
                                    <p:set>
                                      <p:cBhvr>
                                        <p:cTn id="105" dur="1" fill="hold">
                                          <p:stCondLst>
                                            <p:cond delay="0"/>
                                          </p:stCondLst>
                                        </p:cTn>
                                        <p:tgtEl>
                                          <p:spTgt spid="66"/>
                                        </p:tgtEl>
                                        <p:attrNameLst>
                                          <p:attrName>style.visibility</p:attrName>
                                        </p:attrNameLst>
                                      </p:cBhvr>
                                      <p:to>
                                        <p:strVal val="visible"/>
                                      </p:to>
                                    </p:set>
                                    <p:anim calcmode="lin" valueType="num">
                                      <p:cBhvr>
                                        <p:cTn id="106" dur="1000" fill="hold"/>
                                        <p:tgtEl>
                                          <p:spTgt spid="66"/>
                                        </p:tgtEl>
                                        <p:attrNameLst>
                                          <p:attrName>ppt_w</p:attrName>
                                        </p:attrNameLst>
                                      </p:cBhvr>
                                      <p:tavLst>
                                        <p:tav tm="0">
                                          <p:val>
                                            <p:fltVal val="0"/>
                                          </p:val>
                                        </p:tav>
                                        <p:tav tm="100000">
                                          <p:val>
                                            <p:strVal val="#ppt_w"/>
                                          </p:val>
                                        </p:tav>
                                      </p:tavLst>
                                    </p:anim>
                                    <p:anim calcmode="lin" valueType="num">
                                      <p:cBhvr>
                                        <p:cTn id="107" dur="1000" fill="hold"/>
                                        <p:tgtEl>
                                          <p:spTgt spid="66"/>
                                        </p:tgtEl>
                                        <p:attrNameLst>
                                          <p:attrName>ppt_h</p:attrName>
                                        </p:attrNameLst>
                                      </p:cBhvr>
                                      <p:tavLst>
                                        <p:tav tm="0">
                                          <p:val>
                                            <p:fltVal val="0"/>
                                          </p:val>
                                        </p:tav>
                                        <p:tav tm="100000">
                                          <p:val>
                                            <p:strVal val="#ppt_h"/>
                                          </p:val>
                                        </p:tav>
                                      </p:tavLst>
                                    </p:anim>
                                    <p:animEffect transition="in" filter="fade">
                                      <p:cBhvr>
                                        <p:cTn id="108"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59" grpId="0" animBg="1"/>
      <p:bldP spid="59" grpId="1" animBg="1"/>
      <p:bldP spid="59" grpId="2" animBg="1"/>
      <p:bldP spid="66" grpId="0" animBg="1"/>
      <p:bldP spid="52" grpId="0" uiExpand="1" build="allAtOnce"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3"/>
          <p:cNvSpPr txBox="1">
            <a:spLocks noChangeArrowheads="1"/>
          </p:cNvSpPr>
          <p:nvPr/>
        </p:nvSpPr>
        <p:spPr bwMode="auto">
          <a:xfrm>
            <a:off x="0" y="0"/>
            <a:ext cx="9144000" cy="707886"/>
          </a:xfrm>
          <a:prstGeom prst="rect">
            <a:avLst/>
          </a:prstGeom>
          <a:noFill/>
          <a:ln w="9525">
            <a:noFill/>
            <a:miter lim="800000"/>
            <a:headEnd/>
            <a:tailEnd/>
          </a:ln>
        </p:spPr>
        <p:txBody>
          <a:bodyPr wrap="square">
            <a:spAutoFit/>
          </a:bodyPr>
          <a:lstStyle/>
          <a:p>
            <a:pPr algn="ctr">
              <a:defRPr/>
            </a:pPr>
            <a:r>
              <a:rPr lang="en-US" sz="4000" b="1" dirty="0" smtClean="0">
                <a:solidFill>
                  <a:srgbClr val="00B050"/>
                </a:solidFill>
                <a:effectLst>
                  <a:outerShdw dist="50800" dir="7200000" algn="ctr" rotWithShape="0">
                    <a:schemeClr val="tx1"/>
                  </a:outerShdw>
                </a:effectLst>
                <a:latin typeface="Tempus Sans ITC" pitchFamily="82" charset="0"/>
              </a:rPr>
              <a:t>Trail of Tears - Beginnings</a:t>
            </a:r>
            <a:endParaRPr lang="en-US" sz="4000" b="1" dirty="0">
              <a:solidFill>
                <a:srgbClr val="00B050"/>
              </a:solidFill>
              <a:effectLst>
                <a:outerShdw dist="50800" dir="7200000" algn="ctr" rotWithShape="0">
                  <a:schemeClr val="tx1"/>
                </a:outerShdw>
              </a:effectLst>
              <a:latin typeface="Tempus Sans ITC" pitchFamily="82" charset="0"/>
            </a:endParaRPr>
          </a:p>
        </p:txBody>
      </p:sp>
      <p:sp useBgFill="1">
        <p:nvSpPr>
          <p:cNvPr id="30" name="TextBox 29"/>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The Five ‘Civilized’ Tribes</a:t>
            </a:r>
          </a:p>
        </p:txBody>
      </p:sp>
      <p:sp useBgFill="1">
        <p:nvSpPr>
          <p:cNvPr id="58" name="TextBox 57"/>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Geology of the Homelands</a:t>
            </a:r>
          </a:p>
        </p:txBody>
      </p:sp>
      <p:grpSp>
        <p:nvGrpSpPr>
          <p:cNvPr id="2" name="Group 6"/>
          <p:cNvGrpSpPr>
            <a:grpSpLocks noChangeAspect="1"/>
          </p:cNvGrpSpPr>
          <p:nvPr/>
        </p:nvGrpSpPr>
        <p:grpSpPr>
          <a:xfrm>
            <a:off x="533400" y="774808"/>
            <a:ext cx="7927848" cy="6083192"/>
            <a:chOff x="0" y="1244905"/>
            <a:chExt cx="7315200" cy="5613095"/>
          </a:xfrm>
        </p:grpSpPr>
        <p:pic>
          <p:nvPicPr>
            <p:cNvPr id="3" name="Picture 2"/>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4" name="Rectangle 3"/>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nvGrpSpPr>
          <p:cNvPr id="34" name="Group 33"/>
          <p:cNvGrpSpPr/>
          <p:nvPr/>
        </p:nvGrpSpPr>
        <p:grpSpPr>
          <a:xfrm>
            <a:off x="1197864" y="1752600"/>
            <a:ext cx="2479058" cy="1826029"/>
            <a:chOff x="1159072" y="1219200"/>
            <a:chExt cx="2479058" cy="1826029"/>
          </a:xfrm>
        </p:grpSpPr>
        <p:sp>
          <p:nvSpPr>
            <p:cNvPr id="31" name="Freeform 30"/>
            <p:cNvSpPr/>
            <p:nvPr/>
          </p:nvSpPr>
          <p:spPr>
            <a:xfrm>
              <a:off x="1981199" y="1219200"/>
              <a:ext cx="1656931" cy="1826029"/>
            </a:xfrm>
            <a:custGeom>
              <a:avLst/>
              <a:gdLst>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26" fmla="*/ 651164 w 1332808"/>
                <a:gd name="connsiteY26" fmla="*/ 0 h 1848196"/>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2438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269077 w 1332808"/>
                <a:gd name="connsiteY8" fmla="*/ 13840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5738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56931"/>
                <a:gd name="connsiteY0" fmla="*/ 60960 h 1826029"/>
                <a:gd name="connsiteX1" fmla="*/ 850670 w 1656931"/>
                <a:gd name="connsiteY1" fmla="*/ 44335 h 1826029"/>
                <a:gd name="connsiteX2" fmla="*/ 1033550 w 1656931"/>
                <a:gd name="connsiteY2" fmla="*/ 60960 h 1826029"/>
                <a:gd name="connsiteX3" fmla="*/ 1183179 w 1656931"/>
                <a:gd name="connsiteY3" fmla="*/ 410095 h 1826029"/>
                <a:gd name="connsiteX4" fmla="*/ 1166553 w 1656931"/>
                <a:gd name="connsiteY4" fmla="*/ 559724 h 1826029"/>
                <a:gd name="connsiteX5" fmla="*/ 1149928 w 1656931"/>
                <a:gd name="connsiteY5" fmla="*/ 892233 h 1826029"/>
                <a:gd name="connsiteX6" fmla="*/ 1050175 w 1656931"/>
                <a:gd name="connsiteY6" fmla="*/ 942109 h 1826029"/>
                <a:gd name="connsiteX7" fmla="*/ 1000299 w 1656931"/>
                <a:gd name="connsiteY7" fmla="*/ 1058487 h 1826029"/>
                <a:gd name="connsiteX8" fmla="*/ 1269077 w 1656931"/>
                <a:gd name="connsiteY8" fmla="*/ 1384069 h 1826029"/>
                <a:gd name="connsiteX9" fmla="*/ 1402080 w 1656931"/>
                <a:gd name="connsiteY9" fmla="*/ 1507375 h 1826029"/>
                <a:gd name="connsiteX10" fmla="*/ 1631531 w 1656931"/>
                <a:gd name="connsiteY10" fmla="*/ 1588513 h 1826029"/>
                <a:gd name="connsiteX11" fmla="*/ 1249680 w 1656931"/>
                <a:gd name="connsiteY11" fmla="*/ 1740131 h 1826029"/>
                <a:gd name="connsiteX12" fmla="*/ 967048 w 1656931"/>
                <a:gd name="connsiteY12" fmla="*/ 1823258 h 1826029"/>
                <a:gd name="connsiteX13" fmla="*/ 584662 w 1656931"/>
                <a:gd name="connsiteY13" fmla="*/ 1723506 h 1826029"/>
                <a:gd name="connsiteX14" fmla="*/ 185651 w 1656931"/>
                <a:gd name="connsiteY14" fmla="*/ 1573876 h 1826029"/>
                <a:gd name="connsiteX15" fmla="*/ 2771 w 1656931"/>
                <a:gd name="connsiteY15" fmla="*/ 1424247 h 1826029"/>
                <a:gd name="connsiteX16" fmla="*/ 202277 w 1656931"/>
                <a:gd name="connsiteY16" fmla="*/ 1174866 h 1826029"/>
                <a:gd name="connsiteX17" fmla="*/ 268779 w 1656931"/>
                <a:gd name="connsiteY17" fmla="*/ 892233 h 1826029"/>
                <a:gd name="connsiteX18" fmla="*/ 351906 w 1656931"/>
                <a:gd name="connsiteY18" fmla="*/ 642851 h 1826029"/>
                <a:gd name="connsiteX19" fmla="*/ 418408 w 1656931"/>
                <a:gd name="connsiteY19" fmla="*/ 426720 h 1826029"/>
                <a:gd name="connsiteX20" fmla="*/ 451659 w 1656931"/>
                <a:gd name="connsiteY20" fmla="*/ 320040 h 1826029"/>
                <a:gd name="connsiteX21" fmla="*/ 558339 w 1656931"/>
                <a:gd name="connsiteY21" fmla="*/ 277091 h 1826029"/>
                <a:gd name="connsiteX22" fmla="*/ 617913 w 1656931"/>
                <a:gd name="connsiteY22" fmla="*/ 77586 h 1826029"/>
                <a:gd name="connsiteX23" fmla="*/ 684415 w 1656931"/>
                <a:gd name="connsiteY23" fmla="*/ 27709 h 1826029"/>
                <a:gd name="connsiteX24" fmla="*/ 883920 w 1656931"/>
                <a:gd name="connsiteY24" fmla="*/ 60960 h 1826029"/>
                <a:gd name="connsiteX25" fmla="*/ 917171 w 1656931"/>
                <a:gd name="connsiteY25" fmla="*/ 60960 h 18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56931" h="1826029">
                  <a:moveTo>
                    <a:pt x="917171" y="60960"/>
                  </a:moveTo>
                  <a:lnTo>
                    <a:pt x="850670" y="44335"/>
                  </a:lnTo>
                  <a:cubicBezTo>
                    <a:pt x="914401" y="58190"/>
                    <a:pt x="978132" y="0"/>
                    <a:pt x="1033550" y="60960"/>
                  </a:cubicBezTo>
                  <a:cubicBezTo>
                    <a:pt x="1088968" y="121920"/>
                    <a:pt x="1161012" y="326968"/>
                    <a:pt x="1183179" y="410095"/>
                  </a:cubicBezTo>
                  <a:cubicBezTo>
                    <a:pt x="1205346" y="493222"/>
                    <a:pt x="1172095" y="479368"/>
                    <a:pt x="1166553" y="559724"/>
                  </a:cubicBezTo>
                  <a:cubicBezTo>
                    <a:pt x="1161011" y="640080"/>
                    <a:pt x="1169324" y="828502"/>
                    <a:pt x="1149928" y="892233"/>
                  </a:cubicBezTo>
                  <a:cubicBezTo>
                    <a:pt x="1130532" y="955964"/>
                    <a:pt x="1075113" y="914400"/>
                    <a:pt x="1050175" y="942109"/>
                  </a:cubicBezTo>
                  <a:cubicBezTo>
                    <a:pt x="1025237" y="969818"/>
                    <a:pt x="963815" y="984827"/>
                    <a:pt x="1000299" y="1058487"/>
                  </a:cubicBezTo>
                  <a:cubicBezTo>
                    <a:pt x="1036783" y="1132147"/>
                    <a:pt x="1202114" y="1309254"/>
                    <a:pt x="1269077" y="1384069"/>
                  </a:cubicBezTo>
                  <a:cubicBezTo>
                    <a:pt x="1336040" y="1458884"/>
                    <a:pt x="1341671" y="1473301"/>
                    <a:pt x="1402080" y="1507375"/>
                  </a:cubicBezTo>
                  <a:cubicBezTo>
                    <a:pt x="1462489" y="1541449"/>
                    <a:pt x="1656931" y="1549720"/>
                    <a:pt x="1631531" y="1588513"/>
                  </a:cubicBezTo>
                  <a:cubicBezTo>
                    <a:pt x="1606131" y="1627306"/>
                    <a:pt x="1360427" y="1701007"/>
                    <a:pt x="1249680" y="1740131"/>
                  </a:cubicBezTo>
                  <a:cubicBezTo>
                    <a:pt x="1138933" y="1779255"/>
                    <a:pt x="1077884" y="1826029"/>
                    <a:pt x="967048" y="1823258"/>
                  </a:cubicBezTo>
                  <a:cubicBezTo>
                    <a:pt x="856212" y="1820487"/>
                    <a:pt x="714895" y="1765070"/>
                    <a:pt x="584662" y="1723506"/>
                  </a:cubicBezTo>
                  <a:cubicBezTo>
                    <a:pt x="454429" y="1681942"/>
                    <a:pt x="282633" y="1623753"/>
                    <a:pt x="185651" y="1573876"/>
                  </a:cubicBezTo>
                  <a:cubicBezTo>
                    <a:pt x="88669" y="1524000"/>
                    <a:pt x="0" y="1490749"/>
                    <a:pt x="2771" y="1424247"/>
                  </a:cubicBezTo>
                  <a:cubicBezTo>
                    <a:pt x="5542" y="1357745"/>
                    <a:pt x="157942" y="1263535"/>
                    <a:pt x="202277" y="1174866"/>
                  </a:cubicBezTo>
                  <a:cubicBezTo>
                    <a:pt x="246612" y="1086197"/>
                    <a:pt x="243841" y="980902"/>
                    <a:pt x="268779" y="892233"/>
                  </a:cubicBezTo>
                  <a:cubicBezTo>
                    <a:pt x="293717" y="803564"/>
                    <a:pt x="326968" y="720437"/>
                    <a:pt x="351906" y="642851"/>
                  </a:cubicBezTo>
                  <a:cubicBezTo>
                    <a:pt x="376844" y="565266"/>
                    <a:pt x="401783" y="480522"/>
                    <a:pt x="418408" y="426720"/>
                  </a:cubicBezTo>
                  <a:cubicBezTo>
                    <a:pt x="435034" y="372918"/>
                    <a:pt x="428337" y="344978"/>
                    <a:pt x="451659" y="320040"/>
                  </a:cubicBezTo>
                  <a:cubicBezTo>
                    <a:pt x="474981" y="295102"/>
                    <a:pt x="530630" y="317500"/>
                    <a:pt x="558339" y="277091"/>
                  </a:cubicBezTo>
                  <a:cubicBezTo>
                    <a:pt x="586048" y="236682"/>
                    <a:pt x="596900" y="119150"/>
                    <a:pt x="617913" y="77586"/>
                  </a:cubicBezTo>
                  <a:cubicBezTo>
                    <a:pt x="638926" y="36022"/>
                    <a:pt x="640081" y="30480"/>
                    <a:pt x="684415" y="27709"/>
                  </a:cubicBezTo>
                  <a:cubicBezTo>
                    <a:pt x="728749" y="24938"/>
                    <a:pt x="845127" y="55418"/>
                    <a:pt x="883920" y="60960"/>
                  </a:cubicBezTo>
                  <a:cubicBezTo>
                    <a:pt x="922713" y="66502"/>
                    <a:pt x="944880" y="69273"/>
                    <a:pt x="917171" y="60960"/>
                  </a:cubicBezTo>
                  <a:close/>
                </a:path>
              </a:pathLst>
            </a:custGeom>
            <a:solidFill>
              <a:srgbClr val="00B0F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ectangle 31"/>
            <p:cNvSpPr/>
            <p:nvPr/>
          </p:nvSpPr>
          <p:spPr>
            <a:xfrm>
              <a:off x="1159072" y="1524000"/>
              <a:ext cx="1998497" cy="523220"/>
            </a:xfrm>
            <a:prstGeom prst="rect">
              <a:avLst/>
            </a:prstGeom>
            <a:solidFill>
              <a:srgbClr val="00B0F0">
                <a:alpha val="53000"/>
              </a:srgbClr>
            </a:solidFill>
          </p:spPr>
          <p:txBody>
            <a:bodyPr wrap="none">
              <a:spAutoFit/>
            </a:bodyPr>
            <a:lstStyle/>
            <a:p>
              <a:pPr algn="ctr"/>
              <a:r>
                <a:rPr lang="en-US" sz="2800" b="1" dirty="0" smtClean="0"/>
                <a:t>CHICKASAW</a:t>
              </a:r>
              <a:endParaRPr lang="en-US" sz="2800" b="1" dirty="0"/>
            </a:p>
          </p:txBody>
        </p:sp>
      </p:grpSp>
      <p:sp>
        <p:nvSpPr>
          <p:cNvPr id="8" name="Freeform 7"/>
          <p:cNvSpPr>
            <a:spLocks noChangeAspect="1"/>
          </p:cNvSpPr>
          <p:nvPr/>
        </p:nvSpPr>
        <p:spPr>
          <a:xfrm>
            <a:off x="2895600" y="762000"/>
            <a:ext cx="3516482" cy="2672646"/>
          </a:xfrm>
          <a:custGeom>
            <a:avLst/>
            <a:gdLst>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55" fmla="*/ 110837 w 3244735"/>
              <a:gd name="connsiteY55"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10837 w 3244735"/>
              <a:gd name="connsiteY54"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37 w 3244735"/>
              <a:gd name="connsiteY52"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110837 w 3244735"/>
              <a:gd name="connsiteY51" fmla="*/ 983673 h 24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44735" h="2466109">
                <a:moveTo>
                  <a:pt x="110837" y="983673"/>
                </a:moveTo>
                <a:cubicBezTo>
                  <a:pt x="80357" y="947651"/>
                  <a:pt x="0" y="831273"/>
                  <a:pt x="11084" y="784167"/>
                </a:cubicBezTo>
                <a:cubicBezTo>
                  <a:pt x="22168" y="737061"/>
                  <a:pt x="135774" y="739833"/>
                  <a:pt x="177338" y="701040"/>
                </a:cubicBezTo>
                <a:cubicBezTo>
                  <a:pt x="218902" y="662247"/>
                  <a:pt x="216131" y="581891"/>
                  <a:pt x="260466" y="551411"/>
                </a:cubicBezTo>
                <a:cubicBezTo>
                  <a:pt x="304801" y="520931"/>
                  <a:pt x="390699" y="523702"/>
                  <a:pt x="443346" y="518160"/>
                </a:cubicBezTo>
                <a:cubicBezTo>
                  <a:pt x="495993" y="512618"/>
                  <a:pt x="543098" y="529244"/>
                  <a:pt x="576349" y="518160"/>
                </a:cubicBezTo>
                <a:cubicBezTo>
                  <a:pt x="609600" y="507076"/>
                  <a:pt x="615142" y="465512"/>
                  <a:pt x="642851" y="451658"/>
                </a:cubicBezTo>
                <a:cubicBezTo>
                  <a:pt x="670560" y="437804"/>
                  <a:pt x="714895" y="448887"/>
                  <a:pt x="742604" y="435033"/>
                </a:cubicBezTo>
                <a:cubicBezTo>
                  <a:pt x="770313" y="421179"/>
                  <a:pt x="770313" y="374073"/>
                  <a:pt x="809106" y="368531"/>
                </a:cubicBezTo>
                <a:cubicBezTo>
                  <a:pt x="847899" y="362989"/>
                  <a:pt x="942109" y="412866"/>
                  <a:pt x="975360" y="401782"/>
                </a:cubicBezTo>
                <a:cubicBezTo>
                  <a:pt x="1008611" y="390698"/>
                  <a:pt x="986444" y="324196"/>
                  <a:pt x="1008611" y="302029"/>
                </a:cubicBezTo>
                <a:cubicBezTo>
                  <a:pt x="1030778" y="279862"/>
                  <a:pt x="1086197" y="293716"/>
                  <a:pt x="1108364" y="268778"/>
                </a:cubicBezTo>
                <a:cubicBezTo>
                  <a:pt x="1130531" y="243840"/>
                  <a:pt x="1100051" y="185651"/>
                  <a:pt x="1141615" y="152400"/>
                </a:cubicBezTo>
                <a:cubicBezTo>
                  <a:pt x="1183179" y="119149"/>
                  <a:pt x="1357746" y="69273"/>
                  <a:pt x="1357746" y="69273"/>
                </a:cubicBezTo>
                <a:cubicBezTo>
                  <a:pt x="1415935" y="47106"/>
                  <a:pt x="1432560" y="8312"/>
                  <a:pt x="1490749" y="19396"/>
                </a:cubicBezTo>
                <a:cubicBezTo>
                  <a:pt x="1548938" y="30480"/>
                  <a:pt x="1626524" y="133004"/>
                  <a:pt x="1706880" y="135775"/>
                </a:cubicBezTo>
                <a:cubicBezTo>
                  <a:pt x="1787236" y="138546"/>
                  <a:pt x="1900843" y="52647"/>
                  <a:pt x="1972887" y="36022"/>
                </a:cubicBezTo>
                <a:cubicBezTo>
                  <a:pt x="2044931" y="19397"/>
                  <a:pt x="2108662" y="19397"/>
                  <a:pt x="2139142" y="36022"/>
                </a:cubicBezTo>
                <a:cubicBezTo>
                  <a:pt x="2169622" y="52647"/>
                  <a:pt x="2111433" y="141317"/>
                  <a:pt x="2155767" y="135775"/>
                </a:cubicBezTo>
                <a:cubicBezTo>
                  <a:pt x="2200102" y="130233"/>
                  <a:pt x="2330334" y="0"/>
                  <a:pt x="2405149" y="2771"/>
                </a:cubicBezTo>
                <a:cubicBezTo>
                  <a:pt x="2479964" y="5542"/>
                  <a:pt x="2538153" y="113607"/>
                  <a:pt x="2604655" y="152400"/>
                </a:cubicBezTo>
                <a:cubicBezTo>
                  <a:pt x="2671157" y="191193"/>
                  <a:pt x="2762596" y="196734"/>
                  <a:pt x="2804160" y="235527"/>
                </a:cubicBezTo>
                <a:cubicBezTo>
                  <a:pt x="2845724" y="274320"/>
                  <a:pt x="2837412" y="338051"/>
                  <a:pt x="2854037" y="385156"/>
                </a:cubicBezTo>
                <a:cubicBezTo>
                  <a:pt x="2870662" y="432261"/>
                  <a:pt x="2848495" y="482138"/>
                  <a:pt x="2903913" y="518160"/>
                </a:cubicBezTo>
                <a:cubicBezTo>
                  <a:pt x="2959331" y="554182"/>
                  <a:pt x="3139441" y="556953"/>
                  <a:pt x="3186546" y="601287"/>
                </a:cubicBezTo>
                <a:cubicBezTo>
                  <a:pt x="3233651" y="645621"/>
                  <a:pt x="3244735" y="712123"/>
                  <a:pt x="3186546" y="784167"/>
                </a:cubicBezTo>
                <a:cubicBezTo>
                  <a:pt x="3128357" y="856211"/>
                  <a:pt x="2926080" y="950422"/>
                  <a:pt x="2837411" y="1033549"/>
                </a:cubicBezTo>
                <a:cubicBezTo>
                  <a:pt x="2748742" y="1116676"/>
                  <a:pt x="2707178" y="1216429"/>
                  <a:pt x="2654531" y="1282931"/>
                </a:cubicBezTo>
                <a:cubicBezTo>
                  <a:pt x="2601884" y="1349433"/>
                  <a:pt x="2491047" y="1424247"/>
                  <a:pt x="2521527" y="1432560"/>
                </a:cubicBezTo>
                <a:cubicBezTo>
                  <a:pt x="2552007" y="1440873"/>
                  <a:pt x="2765367" y="1335578"/>
                  <a:pt x="2837411" y="1332807"/>
                </a:cubicBezTo>
                <a:cubicBezTo>
                  <a:pt x="2909455" y="1330036"/>
                  <a:pt x="2928851" y="1379913"/>
                  <a:pt x="2953789" y="1415935"/>
                </a:cubicBezTo>
                <a:cubicBezTo>
                  <a:pt x="2978727" y="1451957"/>
                  <a:pt x="2967644" y="1501833"/>
                  <a:pt x="2987040" y="1548938"/>
                </a:cubicBezTo>
                <a:cubicBezTo>
                  <a:pt x="3006436" y="1596043"/>
                  <a:pt x="3059083" y="1637607"/>
                  <a:pt x="3070167" y="1698567"/>
                </a:cubicBezTo>
                <a:cubicBezTo>
                  <a:pt x="3081251" y="1759527"/>
                  <a:pt x="3042458" y="1864822"/>
                  <a:pt x="3053542" y="1914698"/>
                </a:cubicBezTo>
                <a:cubicBezTo>
                  <a:pt x="3064626" y="1964574"/>
                  <a:pt x="3111731" y="1936866"/>
                  <a:pt x="3136669" y="1997826"/>
                </a:cubicBezTo>
                <a:cubicBezTo>
                  <a:pt x="3161607" y="2058786"/>
                  <a:pt x="3208713" y="2208415"/>
                  <a:pt x="3203171" y="2280458"/>
                </a:cubicBezTo>
                <a:cubicBezTo>
                  <a:pt x="3197629" y="2352501"/>
                  <a:pt x="3192087" y="2399607"/>
                  <a:pt x="3103418" y="2430087"/>
                </a:cubicBezTo>
                <a:cubicBezTo>
                  <a:pt x="3014749" y="2460567"/>
                  <a:pt x="2854037" y="2466109"/>
                  <a:pt x="2671157" y="2463338"/>
                </a:cubicBezTo>
                <a:cubicBezTo>
                  <a:pt x="2488277" y="2460567"/>
                  <a:pt x="2006138" y="2413462"/>
                  <a:pt x="2006138" y="2413462"/>
                </a:cubicBezTo>
                <a:lnTo>
                  <a:pt x="1623753" y="2380211"/>
                </a:lnTo>
                <a:cubicBezTo>
                  <a:pt x="1507375" y="2369127"/>
                  <a:pt x="1440873" y="2346960"/>
                  <a:pt x="1307869" y="2346960"/>
                </a:cubicBezTo>
                <a:cubicBezTo>
                  <a:pt x="1174865" y="2346960"/>
                  <a:pt x="978131" y="2405149"/>
                  <a:pt x="825731" y="2380211"/>
                </a:cubicBezTo>
                <a:cubicBezTo>
                  <a:pt x="673331" y="2355273"/>
                  <a:pt x="484909" y="2261062"/>
                  <a:pt x="393469" y="2197331"/>
                </a:cubicBezTo>
                <a:cubicBezTo>
                  <a:pt x="302029" y="2133600"/>
                  <a:pt x="318655" y="2050473"/>
                  <a:pt x="277091" y="1997826"/>
                </a:cubicBezTo>
                <a:cubicBezTo>
                  <a:pt x="235527" y="1945179"/>
                  <a:pt x="171796" y="1906385"/>
                  <a:pt x="144087" y="1881447"/>
                </a:cubicBezTo>
                <a:cubicBezTo>
                  <a:pt x="116378" y="1856509"/>
                  <a:pt x="96982" y="1873134"/>
                  <a:pt x="110837" y="1848196"/>
                </a:cubicBezTo>
                <a:cubicBezTo>
                  <a:pt x="124692" y="1823258"/>
                  <a:pt x="193964" y="1790007"/>
                  <a:pt x="227215" y="1731818"/>
                </a:cubicBezTo>
                <a:cubicBezTo>
                  <a:pt x="260466" y="1673629"/>
                  <a:pt x="310342" y="1573876"/>
                  <a:pt x="310342" y="1499062"/>
                </a:cubicBezTo>
                <a:cubicBezTo>
                  <a:pt x="310342" y="1424248"/>
                  <a:pt x="241069" y="1343891"/>
                  <a:pt x="227215" y="1282931"/>
                </a:cubicBezTo>
                <a:cubicBezTo>
                  <a:pt x="213361" y="1221971"/>
                  <a:pt x="232757" y="1180407"/>
                  <a:pt x="227215" y="1133302"/>
                </a:cubicBezTo>
                <a:cubicBezTo>
                  <a:pt x="221673" y="1086197"/>
                  <a:pt x="213360" y="1025236"/>
                  <a:pt x="193964" y="1000298"/>
                </a:cubicBezTo>
                <a:cubicBezTo>
                  <a:pt x="174568" y="975360"/>
                  <a:pt x="141317" y="1019695"/>
                  <a:pt x="110837" y="983673"/>
                </a:cubicBezTo>
                <a:close/>
              </a:path>
            </a:pathLst>
          </a:custGeom>
          <a:solidFill>
            <a:srgbClr val="FFC00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CHEROKEE</a:t>
            </a:r>
            <a:endParaRPr lang="en-US" sz="2800" b="1" dirty="0"/>
          </a:p>
        </p:txBody>
      </p:sp>
      <p:sp>
        <p:nvSpPr>
          <p:cNvPr id="29" name="Freeform 28"/>
          <p:cNvSpPr/>
          <p:nvPr/>
        </p:nvSpPr>
        <p:spPr>
          <a:xfrm>
            <a:off x="3124200" y="3301538"/>
            <a:ext cx="3117273" cy="2337262"/>
          </a:xfrm>
          <a:custGeom>
            <a:avLst/>
            <a:gdLst>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263237 w 3117273"/>
              <a:gd name="connsiteY30" fmla="*/ 415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31" fmla="*/ 2191789 w 3117273"/>
              <a:gd name="connsiteY31" fmla="*/ 0 h 2244437"/>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2191789 w 3117273"/>
              <a:gd name="connsiteY32" fmla="*/ 16625 h 2261062"/>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1277389 w 3117273"/>
              <a:gd name="connsiteY32" fmla="*/ 0 h 2261062"/>
              <a:gd name="connsiteX33" fmla="*/ 2191789 w 3117273"/>
              <a:gd name="connsiteY33" fmla="*/ 16625 h 2261062"/>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77389 w 3117273"/>
              <a:gd name="connsiteY31" fmla="*/ 0 h 2337262"/>
              <a:gd name="connsiteX32" fmla="*/ 2191789 w 3117273"/>
              <a:gd name="connsiteY32" fmla="*/ 92825 h 233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17273" h="2337262">
                <a:moveTo>
                  <a:pt x="2191789" y="92825"/>
                </a:moveTo>
                <a:cubicBezTo>
                  <a:pt x="2220884" y="175952"/>
                  <a:pt x="2249979" y="259080"/>
                  <a:pt x="2308168" y="375458"/>
                </a:cubicBezTo>
                <a:cubicBezTo>
                  <a:pt x="2366357" y="491836"/>
                  <a:pt x="2421775" y="674716"/>
                  <a:pt x="2540924" y="791094"/>
                </a:cubicBezTo>
                <a:cubicBezTo>
                  <a:pt x="2660073" y="907472"/>
                  <a:pt x="2928851" y="1026622"/>
                  <a:pt x="3023062" y="1073727"/>
                </a:cubicBezTo>
                <a:cubicBezTo>
                  <a:pt x="3117273" y="1120832"/>
                  <a:pt x="3097876" y="1048789"/>
                  <a:pt x="3106189" y="1073727"/>
                </a:cubicBezTo>
                <a:cubicBezTo>
                  <a:pt x="3114502" y="1098665"/>
                  <a:pt x="3089564" y="1170709"/>
                  <a:pt x="3072939" y="1223356"/>
                </a:cubicBezTo>
                <a:cubicBezTo>
                  <a:pt x="3056314" y="1276003"/>
                  <a:pt x="3020292" y="1323109"/>
                  <a:pt x="3006437" y="1389611"/>
                </a:cubicBezTo>
                <a:cubicBezTo>
                  <a:pt x="2992582" y="1456113"/>
                  <a:pt x="2992582" y="1558636"/>
                  <a:pt x="2989811" y="1622367"/>
                </a:cubicBezTo>
                <a:cubicBezTo>
                  <a:pt x="2987040" y="1686098"/>
                  <a:pt x="3017520" y="1699952"/>
                  <a:pt x="2989811" y="1771996"/>
                </a:cubicBezTo>
                <a:cubicBezTo>
                  <a:pt x="2962102" y="1844040"/>
                  <a:pt x="2903913" y="1993669"/>
                  <a:pt x="2823557" y="2054629"/>
                </a:cubicBezTo>
                <a:cubicBezTo>
                  <a:pt x="2743201" y="2115589"/>
                  <a:pt x="2507673" y="2137756"/>
                  <a:pt x="2507673" y="2137756"/>
                </a:cubicBezTo>
                <a:cubicBezTo>
                  <a:pt x="2413462" y="2162694"/>
                  <a:pt x="2344189" y="2220883"/>
                  <a:pt x="2258291" y="2204258"/>
                </a:cubicBezTo>
                <a:cubicBezTo>
                  <a:pt x="2172393" y="2187633"/>
                  <a:pt x="2075411" y="2065712"/>
                  <a:pt x="1992284" y="2038003"/>
                </a:cubicBezTo>
                <a:cubicBezTo>
                  <a:pt x="1909157" y="2010294"/>
                  <a:pt x="1826030" y="2004752"/>
                  <a:pt x="1759528" y="2038003"/>
                </a:cubicBezTo>
                <a:cubicBezTo>
                  <a:pt x="1693026" y="2071254"/>
                  <a:pt x="1657004" y="2190404"/>
                  <a:pt x="1593273" y="2237509"/>
                </a:cubicBezTo>
                <a:cubicBezTo>
                  <a:pt x="1529542" y="2284614"/>
                  <a:pt x="1413164" y="2309552"/>
                  <a:pt x="1377142" y="2320636"/>
                </a:cubicBezTo>
                <a:cubicBezTo>
                  <a:pt x="1341120" y="2331720"/>
                  <a:pt x="1404851" y="2337262"/>
                  <a:pt x="1377142" y="2304011"/>
                </a:cubicBezTo>
                <a:cubicBezTo>
                  <a:pt x="1349433" y="2270760"/>
                  <a:pt x="1277390" y="2176549"/>
                  <a:pt x="1210888" y="2121131"/>
                </a:cubicBezTo>
                <a:cubicBezTo>
                  <a:pt x="1144386" y="2065713"/>
                  <a:pt x="1039091" y="1999211"/>
                  <a:pt x="978131" y="1971502"/>
                </a:cubicBezTo>
                <a:cubicBezTo>
                  <a:pt x="917171" y="1943793"/>
                  <a:pt x="914401" y="1960418"/>
                  <a:pt x="845128" y="1954876"/>
                </a:cubicBezTo>
                <a:cubicBezTo>
                  <a:pt x="775855" y="1949334"/>
                  <a:pt x="651164" y="1932709"/>
                  <a:pt x="562495" y="1938251"/>
                </a:cubicBezTo>
                <a:cubicBezTo>
                  <a:pt x="473826" y="1943793"/>
                  <a:pt x="379615" y="1990898"/>
                  <a:pt x="313113" y="1988127"/>
                </a:cubicBezTo>
                <a:cubicBezTo>
                  <a:pt x="246611" y="1985356"/>
                  <a:pt x="196735" y="1965960"/>
                  <a:pt x="163484" y="1921625"/>
                </a:cubicBezTo>
                <a:cubicBezTo>
                  <a:pt x="130233" y="1877290"/>
                  <a:pt x="116379" y="1805247"/>
                  <a:pt x="113608" y="1722120"/>
                </a:cubicBezTo>
                <a:cubicBezTo>
                  <a:pt x="110837" y="1638993"/>
                  <a:pt x="163485" y="1517073"/>
                  <a:pt x="146859" y="1422862"/>
                </a:cubicBezTo>
                <a:cubicBezTo>
                  <a:pt x="130233" y="1328651"/>
                  <a:pt x="27710" y="1220585"/>
                  <a:pt x="13855" y="1156854"/>
                </a:cubicBezTo>
                <a:cubicBezTo>
                  <a:pt x="0" y="1093123"/>
                  <a:pt x="49877" y="1082040"/>
                  <a:pt x="63731" y="1040476"/>
                </a:cubicBezTo>
                <a:cubicBezTo>
                  <a:pt x="77586" y="998913"/>
                  <a:pt x="83127" y="954579"/>
                  <a:pt x="96982" y="907473"/>
                </a:cubicBezTo>
                <a:cubicBezTo>
                  <a:pt x="110837" y="860368"/>
                  <a:pt x="146859" y="757843"/>
                  <a:pt x="146859" y="757843"/>
                </a:cubicBezTo>
                <a:cubicBezTo>
                  <a:pt x="163484" y="707967"/>
                  <a:pt x="126539" y="725977"/>
                  <a:pt x="196735" y="608214"/>
                </a:cubicBezTo>
                <a:cubicBezTo>
                  <a:pt x="266931" y="490451"/>
                  <a:pt x="390699" y="139931"/>
                  <a:pt x="568037" y="51262"/>
                </a:cubicBezTo>
                <a:lnTo>
                  <a:pt x="1277389" y="0"/>
                </a:lnTo>
                <a:lnTo>
                  <a:pt x="2191789" y="92825"/>
                </a:lnTo>
                <a:close/>
              </a:path>
            </a:pathLst>
          </a:custGeom>
          <a:solidFill>
            <a:schemeClr val="bg1">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CREEK</a:t>
            </a:r>
          </a:p>
          <a:p>
            <a:pPr algn="ctr"/>
            <a:endParaRPr lang="en-US" sz="2800" b="1" dirty="0" smtClean="0"/>
          </a:p>
          <a:p>
            <a:pPr algn="ctr"/>
            <a:endParaRPr lang="en-US" sz="2800" b="1" dirty="0"/>
          </a:p>
        </p:txBody>
      </p:sp>
      <p:grpSp>
        <p:nvGrpSpPr>
          <p:cNvPr id="41" name="Group 40"/>
          <p:cNvGrpSpPr/>
          <p:nvPr/>
        </p:nvGrpSpPr>
        <p:grpSpPr>
          <a:xfrm>
            <a:off x="1600200" y="3207328"/>
            <a:ext cx="1931324" cy="2355272"/>
            <a:chOff x="1600200" y="3207328"/>
            <a:chExt cx="1931324" cy="2355272"/>
          </a:xfrm>
        </p:grpSpPr>
        <p:sp>
          <p:nvSpPr>
            <p:cNvPr id="38" name="Freeform 37"/>
            <p:cNvSpPr/>
            <p:nvPr/>
          </p:nvSpPr>
          <p:spPr>
            <a:xfrm>
              <a:off x="1600200" y="3207328"/>
              <a:ext cx="1931324" cy="2355272"/>
            </a:xfrm>
            <a:custGeom>
              <a:avLst/>
              <a:gdLst>
                <a:gd name="connsiteX0" fmla="*/ 421178 w 1931324"/>
                <a:gd name="connsiteY0" fmla="*/ 22167 h 2355272"/>
                <a:gd name="connsiteX1" fmla="*/ 820189 w 1931324"/>
                <a:gd name="connsiteY1" fmla="*/ 221672 h 2355272"/>
                <a:gd name="connsiteX2" fmla="*/ 1086196 w 1931324"/>
                <a:gd name="connsiteY2" fmla="*/ 338050 h 2355272"/>
                <a:gd name="connsiteX3" fmla="*/ 1435331 w 1931324"/>
                <a:gd name="connsiteY3" fmla="*/ 421178 h 2355272"/>
                <a:gd name="connsiteX4" fmla="*/ 1867593 w 1931324"/>
                <a:gd name="connsiteY4" fmla="*/ 288174 h 2355272"/>
                <a:gd name="connsiteX5" fmla="*/ 1817716 w 1931324"/>
                <a:gd name="connsiteY5" fmla="*/ 487680 h 2355272"/>
                <a:gd name="connsiteX6" fmla="*/ 1717963 w 1931324"/>
                <a:gd name="connsiteY6" fmla="*/ 786938 h 2355272"/>
                <a:gd name="connsiteX7" fmla="*/ 1717963 w 1931324"/>
                <a:gd name="connsiteY7" fmla="*/ 936567 h 2355272"/>
                <a:gd name="connsiteX8" fmla="*/ 1618211 w 1931324"/>
                <a:gd name="connsiteY8" fmla="*/ 1052945 h 2355272"/>
                <a:gd name="connsiteX9" fmla="*/ 1651462 w 1931324"/>
                <a:gd name="connsiteY9" fmla="*/ 1136072 h 2355272"/>
                <a:gd name="connsiteX10" fmla="*/ 1584960 w 1931324"/>
                <a:gd name="connsiteY10" fmla="*/ 1302327 h 2355272"/>
                <a:gd name="connsiteX11" fmla="*/ 1584960 w 1931324"/>
                <a:gd name="connsiteY11" fmla="*/ 1418705 h 2355272"/>
                <a:gd name="connsiteX12" fmla="*/ 1734589 w 1931324"/>
                <a:gd name="connsiteY12" fmla="*/ 1601585 h 2355272"/>
                <a:gd name="connsiteX13" fmla="*/ 1684713 w 1931324"/>
                <a:gd name="connsiteY13" fmla="*/ 1834341 h 2355272"/>
                <a:gd name="connsiteX14" fmla="*/ 1618211 w 1931324"/>
                <a:gd name="connsiteY14" fmla="*/ 2017221 h 2355272"/>
                <a:gd name="connsiteX15" fmla="*/ 1584960 w 1931324"/>
                <a:gd name="connsiteY15" fmla="*/ 2116974 h 2355272"/>
                <a:gd name="connsiteX16" fmla="*/ 1368829 w 1931324"/>
                <a:gd name="connsiteY16" fmla="*/ 2100349 h 2355272"/>
                <a:gd name="connsiteX17" fmla="*/ 1202574 w 1931324"/>
                <a:gd name="connsiteY17" fmla="*/ 2133600 h 2355272"/>
                <a:gd name="connsiteX18" fmla="*/ 1052945 w 1931324"/>
                <a:gd name="connsiteY18" fmla="*/ 2166850 h 2355272"/>
                <a:gd name="connsiteX19" fmla="*/ 820189 w 1931324"/>
                <a:gd name="connsiteY19" fmla="*/ 2249978 h 2355272"/>
                <a:gd name="connsiteX20" fmla="*/ 703811 w 1931324"/>
                <a:gd name="connsiteY20" fmla="*/ 2349730 h 2355272"/>
                <a:gd name="connsiteX21" fmla="*/ 570807 w 1931324"/>
                <a:gd name="connsiteY21" fmla="*/ 2283229 h 2355272"/>
                <a:gd name="connsiteX22" fmla="*/ 421178 w 1931324"/>
                <a:gd name="connsiteY22" fmla="*/ 2299854 h 2355272"/>
                <a:gd name="connsiteX23" fmla="*/ 221673 w 1931324"/>
                <a:gd name="connsiteY23" fmla="*/ 2249978 h 2355272"/>
                <a:gd name="connsiteX24" fmla="*/ 121920 w 1931324"/>
                <a:gd name="connsiteY24" fmla="*/ 1950720 h 2355272"/>
                <a:gd name="connsiteX25" fmla="*/ 5542 w 1931324"/>
                <a:gd name="connsiteY25" fmla="*/ 1701338 h 2355272"/>
                <a:gd name="connsiteX26" fmla="*/ 88669 w 1931324"/>
                <a:gd name="connsiteY26" fmla="*/ 1435330 h 2355272"/>
                <a:gd name="connsiteX27" fmla="*/ 304800 w 1931324"/>
                <a:gd name="connsiteY27" fmla="*/ 1202574 h 2355272"/>
                <a:gd name="connsiteX28" fmla="*/ 221673 w 1931324"/>
                <a:gd name="connsiteY28" fmla="*/ 953192 h 2355272"/>
                <a:gd name="connsiteX29" fmla="*/ 271549 w 1931324"/>
                <a:gd name="connsiteY29" fmla="*/ 703810 h 2355272"/>
                <a:gd name="connsiteX30" fmla="*/ 238298 w 1931324"/>
                <a:gd name="connsiteY30" fmla="*/ 504305 h 2355272"/>
                <a:gd name="connsiteX31" fmla="*/ 271549 w 1931324"/>
                <a:gd name="connsiteY31" fmla="*/ 304800 h 2355272"/>
                <a:gd name="connsiteX32" fmla="*/ 338051 w 1931324"/>
                <a:gd name="connsiteY32" fmla="*/ 88669 h 2355272"/>
                <a:gd name="connsiteX33" fmla="*/ 421178 w 1931324"/>
                <a:gd name="connsiteY33" fmla="*/ 22167 h 235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31324" h="2355272">
                  <a:moveTo>
                    <a:pt x="421178" y="22167"/>
                  </a:moveTo>
                  <a:cubicBezTo>
                    <a:pt x="501534" y="44334"/>
                    <a:pt x="709353" y="169025"/>
                    <a:pt x="820189" y="221672"/>
                  </a:cubicBezTo>
                  <a:cubicBezTo>
                    <a:pt x="931025" y="274319"/>
                    <a:pt x="983672" y="304799"/>
                    <a:pt x="1086196" y="338050"/>
                  </a:cubicBezTo>
                  <a:cubicBezTo>
                    <a:pt x="1188720" y="371301"/>
                    <a:pt x="1305098" y="429491"/>
                    <a:pt x="1435331" y="421178"/>
                  </a:cubicBezTo>
                  <a:cubicBezTo>
                    <a:pt x="1565564" y="412865"/>
                    <a:pt x="1803862" y="277090"/>
                    <a:pt x="1867593" y="288174"/>
                  </a:cubicBezTo>
                  <a:cubicBezTo>
                    <a:pt x="1931324" y="299258"/>
                    <a:pt x="1842654" y="404553"/>
                    <a:pt x="1817716" y="487680"/>
                  </a:cubicBezTo>
                  <a:cubicBezTo>
                    <a:pt x="1792778" y="570807"/>
                    <a:pt x="1734588" y="712124"/>
                    <a:pt x="1717963" y="786938"/>
                  </a:cubicBezTo>
                  <a:cubicBezTo>
                    <a:pt x="1701338" y="861752"/>
                    <a:pt x="1734588" y="892233"/>
                    <a:pt x="1717963" y="936567"/>
                  </a:cubicBezTo>
                  <a:cubicBezTo>
                    <a:pt x="1701338" y="980901"/>
                    <a:pt x="1629294" y="1019694"/>
                    <a:pt x="1618211" y="1052945"/>
                  </a:cubicBezTo>
                  <a:cubicBezTo>
                    <a:pt x="1607128" y="1086196"/>
                    <a:pt x="1657004" y="1094508"/>
                    <a:pt x="1651462" y="1136072"/>
                  </a:cubicBezTo>
                  <a:cubicBezTo>
                    <a:pt x="1645920" y="1177636"/>
                    <a:pt x="1596044" y="1255222"/>
                    <a:pt x="1584960" y="1302327"/>
                  </a:cubicBezTo>
                  <a:cubicBezTo>
                    <a:pt x="1573876" y="1349433"/>
                    <a:pt x="1560022" y="1368829"/>
                    <a:pt x="1584960" y="1418705"/>
                  </a:cubicBezTo>
                  <a:cubicBezTo>
                    <a:pt x="1609898" y="1468581"/>
                    <a:pt x="1717964" y="1532312"/>
                    <a:pt x="1734589" y="1601585"/>
                  </a:cubicBezTo>
                  <a:cubicBezTo>
                    <a:pt x="1751215" y="1670858"/>
                    <a:pt x="1704109" y="1765068"/>
                    <a:pt x="1684713" y="1834341"/>
                  </a:cubicBezTo>
                  <a:cubicBezTo>
                    <a:pt x="1665317" y="1903614"/>
                    <a:pt x="1634836" y="1970116"/>
                    <a:pt x="1618211" y="2017221"/>
                  </a:cubicBezTo>
                  <a:cubicBezTo>
                    <a:pt x="1601586" y="2064326"/>
                    <a:pt x="1626524" y="2103119"/>
                    <a:pt x="1584960" y="2116974"/>
                  </a:cubicBezTo>
                  <a:cubicBezTo>
                    <a:pt x="1543396" y="2130829"/>
                    <a:pt x="1432560" y="2097578"/>
                    <a:pt x="1368829" y="2100349"/>
                  </a:cubicBezTo>
                  <a:cubicBezTo>
                    <a:pt x="1305098" y="2103120"/>
                    <a:pt x="1255221" y="2122517"/>
                    <a:pt x="1202574" y="2133600"/>
                  </a:cubicBezTo>
                  <a:cubicBezTo>
                    <a:pt x="1149927" y="2144684"/>
                    <a:pt x="1116676" y="2147454"/>
                    <a:pt x="1052945" y="2166850"/>
                  </a:cubicBezTo>
                  <a:cubicBezTo>
                    <a:pt x="989214" y="2186246"/>
                    <a:pt x="878378" y="2219498"/>
                    <a:pt x="820189" y="2249978"/>
                  </a:cubicBezTo>
                  <a:cubicBezTo>
                    <a:pt x="762000" y="2280458"/>
                    <a:pt x="745375" y="2344188"/>
                    <a:pt x="703811" y="2349730"/>
                  </a:cubicBezTo>
                  <a:cubicBezTo>
                    <a:pt x="662247" y="2355272"/>
                    <a:pt x="617912" y="2291542"/>
                    <a:pt x="570807" y="2283229"/>
                  </a:cubicBezTo>
                  <a:cubicBezTo>
                    <a:pt x="523702" y="2274916"/>
                    <a:pt x="479367" y="2305396"/>
                    <a:pt x="421178" y="2299854"/>
                  </a:cubicBezTo>
                  <a:cubicBezTo>
                    <a:pt x="362989" y="2294312"/>
                    <a:pt x="271549" y="2308167"/>
                    <a:pt x="221673" y="2249978"/>
                  </a:cubicBezTo>
                  <a:cubicBezTo>
                    <a:pt x="171797" y="2191789"/>
                    <a:pt x="157942" y="2042160"/>
                    <a:pt x="121920" y="1950720"/>
                  </a:cubicBezTo>
                  <a:cubicBezTo>
                    <a:pt x="85898" y="1859280"/>
                    <a:pt x="11084" y="1787236"/>
                    <a:pt x="5542" y="1701338"/>
                  </a:cubicBezTo>
                  <a:cubicBezTo>
                    <a:pt x="0" y="1615440"/>
                    <a:pt x="38793" y="1518457"/>
                    <a:pt x="88669" y="1435330"/>
                  </a:cubicBezTo>
                  <a:cubicBezTo>
                    <a:pt x="138545" y="1352203"/>
                    <a:pt x="282633" y="1282930"/>
                    <a:pt x="304800" y="1202574"/>
                  </a:cubicBezTo>
                  <a:cubicBezTo>
                    <a:pt x="326967" y="1122218"/>
                    <a:pt x="227215" y="1036319"/>
                    <a:pt x="221673" y="953192"/>
                  </a:cubicBezTo>
                  <a:cubicBezTo>
                    <a:pt x="216131" y="870065"/>
                    <a:pt x="268778" y="778625"/>
                    <a:pt x="271549" y="703810"/>
                  </a:cubicBezTo>
                  <a:cubicBezTo>
                    <a:pt x="274320" y="628996"/>
                    <a:pt x="238298" y="570807"/>
                    <a:pt x="238298" y="504305"/>
                  </a:cubicBezTo>
                  <a:cubicBezTo>
                    <a:pt x="238298" y="437803"/>
                    <a:pt x="254924" y="374073"/>
                    <a:pt x="271549" y="304800"/>
                  </a:cubicBezTo>
                  <a:cubicBezTo>
                    <a:pt x="288175" y="235527"/>
                    <a:pt x="307571" y="135774"/>
                    <a:pt x="338051" y="88669"/>
                  </a:cubicBezTo>
                  <a:cubicBezTo>
                    <a:pt x="368531" y="41564"/>
                    <a:pt x="340822" y="0"/>
                    <a:pt x="421178" y="22167"/>
                  </a:cubicBezTo>
                  <a:close/>
                </a:path>
              </a:pathLst>
            </a:cu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600200" y="4038600"/>
              <a:ext cx="1715086" cy="523220"/>
            </a:xfrm>
            <a:prstGeom prst="rect">
              <a:avLst/>
            </a:prstGeom>
          </p:spPr>
          <p:txBody>
            <a:bodyPr wrap="none">
              <a:spAutoFit/>
            </a:bodyPr>
            <a:lstStyle/>
            <a:p>
              <a:pPr algn="ctr"/>
              <a:r>
                <a:rPr lang="en-US" sz="2800" b="1" dirty="0" smtClean="0"/>
                <a:t>CHOCTAW</a:t>
              </a:r>
              <a:endParaRPr lang="en-US" sz="2800" b="1" dirty="0"/>
            </a:p>
          </p:txBody>
        </p:sp>
      </p:grpSp>
      <p:grpSp>
        <p:nvGrpSpPr>
          <p:cNvPr id="52" name="Group 51"/>
          <p:cNvGrpSpPr/>
          <p:nvPr/>
        </p:nvGrpSpPr>
        <p:grpSpPr>
          <a:xfrm>
            <a:off x="5105400" y="5105400"/>
            <a:ext cx="1745991" cy="1306483"/>
            <a:chOff x="5105400" y="5105400"/>
            <a:chExt cx="1745991" cy="1306483"/>
          </a:xfrm>
        </p:grpSpPr>
        <p:sp>
          <p:nvSpPr>
            <p:cNvPr id="45" name="Freeform 44"/>
            <p:cNvSpPr/>
            <p:nvPr/>
          </p:nvSpPr>
          <p:spPr>
            <a:xfrm>
              <a:off x="5334000" y="5105400"/>
              <a:ext cx="1338350" cy="1306483"/>
            </a:xfrm>
            <a:custGeom>
              <a:avLst/>
              <a:gdLst>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16" fmla="*/ 0 w 1507374"/>
                <a:gd name="connsiteY16" fmla="*/ 382385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15" fmla="*/ 0 w 1457498"/>
                <a:gd name="connsiteY15" fmla="*/ 399010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0" fmla="*/ 8313 w 1415935"/>
                <a:gd name="connsiteY0" fmla="*/ 382385 h 1388224"/>
                <a:gd name="connsiteX1" fmla="*/ 74815 w 1415935"/>
                <a:gd name="connsiteY1" fmla="*/ 382385 h 1388224"/>
                <a:gd name="connsiteX2" fmla="*/ 457201 w 1415935"/>
                <a:gd name="connsiteY2" fmla="*/ 415635 h 1388224"/>
                <a:gd name="connsiteX3" fmla="*/ 856212 w 1415935"/>
                <a:gd name="connsiteY3" fmla="*/ 16625 h 1388224"/>
                <a:gd name="connsiteX4" fmla="*/ 1072343 w 1415935"/>
                <a:gd name="connsiteY4" fmla="*/ 515388 h 1388224"/>
                <a:gd name="connsiteX5" fmla="*/ 1238597 w 1415935"/>
                <a:gd name="connsiteY5" fmla="*/ 847897 h 1388224"/>
                <a:gd name="connsiteX6" fmla="*/ 1338350 w 1415935"/>
                <a:gd name="connsiteY6" fmla="*/ 964275 h 1388224"/>
                <a:gd name="connsiteX7" fmla="*/ 1288473 w 1415935"/>
                <a:gd name="connsiteY7" fmla="*/ 1180406 h 1388224"/>
                <a:gd name="connsiteX8" fmla="*/ 573579 w 1415935"/>
                <a:gd name="connsiteY8" fmla="*/ 1363286 h 1388224"/>
                <a:gd name="connsiteX9" fmla="*/ 390699 w 1415935"/>
                <a:gd name="connsiteY9" fmla="*/ 1330035 h 1388224"/>
                <a:gd name="connsiteX10" fmla="*/ 390699 w 1415935"/>
                <a:gd name="connsiteY10" fmla="*/ 1047403 h 1388224"/>
                <a:gd name="connsiteX11" fmla="*/ 241070 w 1415935"/>
                <a:gd name="connsiteY11" fmla="*/ 764770 h 1388224"/>
                <a:gd name="connsiteX12" fmla="*/ 74815 w 1415935"/>
                <a:gd name="connsiteY12" fmla="*/ 532014 h 1388224"/>
                <a:gd name="connsiteX13" fmla="*/ 8313 w 1415935"/>
                <a:gd name="connsiteY13" fmla="*/ 382385 h 13882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65760 h 1371599"/>
                <a:gd name="connsiteX1" fmla="*/ 74815 w 1415935"/>
                <a:gd name="connsiteY1" fmla="*/ 365760 h 1371599"/>
                <a:gd name="connsiteX2" fmla="*/ 457201 w 1415935"/>
                <a:gd name="connsiteY2" fmla="*/ 322810 h 1371599"/>
                <a:gd name="connsiteX3" fmla="*/ 856212 w 1415935"/>
                <a:gd name="connsiteY3" fmla="*/ 0 h 1371599"/>
                <a:gd name="connsiteX4" fmla="*/ 1072343 w 1415935"/>
                <a:gd name="connsiteY4" fmla="*/ 498763 h 1371599"/>
                <a:gd name="connsiteX5" fmla="*/ 1238597 w 1415935"/>
                <a:gd name="connsiteY5" fmla="*/ 831272 h 1371599"/>
                <a:gd name="connsiteX6" fmla="*/ 1338350 w 1415935"/>
                <a:gd name="connsiteY6" fmla="*/ 947650 h 1371599"/>
                <a:gd name="connsiteX7" fmla="*/ 1288473 w 1415935"/>
                <a:gd name="connsiteY7" fmla="*/ 1163781 h 1371599"/>
                <a:gd name="connsiteX8" fmla="*/ 573579 w 1415935"/>
                <a:gd name="connsiteY8" fmla="*/ 1346661 h 1371599"/>
                <a:gd name="connsiteX9" fmla="*/ 390699 w 1415935"/>
                <a:gd name="connsiteY9" fmla="*/ 1313410 h 1371599"/>
                <a:gd name="connsiteX10" fmla="*/ 390699 w 1415935"/>
                <a:gd name="connsiteY10" fmla="*/ 1030778 h 1371599"/>
                <a:gd name="connsiteX11" fmla="*/ 241070 w 1415935"/>
                <a:gd name="connsiteY11" fmla="*/ 748145 h 1371599"/>
                <a:gd name="connsiteX12" fmla="*/ 74815 w 1415935"/>
                <a:gd name="connsiteY12" fmla="*/ 515389 h 1371599"/>
                <a:gd name="connsiteX13" fmla="*/ 8313 w 1415935"/>
                <a:gd name="connsiteY13" fmla="*/ 365760 h 1371599"/>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10238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38350"/>
                <a:gd name="connsiteY0" fmla="*/ 365760 h 1366057"/>
                <a:gd name="connsiteX1" fmla="*/ 74815 w 1338350"/>
                <a:gd name="connsiteY1" fmla="*/ 365760 h 1366057"/>
                <a:gd name="connsiteX2" fmla="*/ 457201 w 1338350"/>
                <a:gd name="connsiteY2" fmla="*/ 322810 h 1366057"/>
                <a:gd name="connsiteX3" fmla="*/ 856212 w 1338350"/>
                <a:gd name="connsiteY3" fmla="*/ 0 h 1366057"/>
                <a:gd name="connsiteX4" fmla="*/ 1072343 w 1338350"/>
                <a:gd name="connsiteY4" fmla="*/ 498763 h 1366057"/>
                <a:gd name="connsiteX5" fmla="*/ 1238597 w 1338350"/>
                <a:gd name="connsiteY5" fmla="*/ 831272 h 1366057"/>
                <a:gd name="connsiteX6" fmla="*/ 1338350 w 1338350"/>
                <a:gd name="connsiteY6" fmla="*/ 1023850 h 1366057"/>
                <a:gd name="connsiteX7" fmla="*/ 907473 w 1338350"/>
                <a:gd name="connsiteY7" fmla="*/ 1239981 h 1366057"/>
                <a:gd name="connsiteX8" fmla="*/ 573579 w 1338350"/>
                <a:gd name="connsiteY8" fmla="*/ 1346661 h 1366057"/>
                <a:gd name="connsiteX9" fmla="*/ 390699 w 1338350"/>
                <a:gd name="connsiteY9" fmla="*/ 1313410 h 1366057"/>
                <a:gd name="connsiteX10" fmla="*/ 390699 w 1338350"/>
                <a:gd name="connsiteY10" fmla="*/ 1030778 h 1366057"/>
                <a:gd name="connsiteX11" fmla="*/ 241070 w 1338350"/>
                <a:gd name="connsiteY11" fmla="*/ 748145 h 1366057"/>
                <a:gd name="connsiteX12" fmla="*/ 74815 w 1338350"/>
                <a:gd name="connsiteY12" fmla="*/ 515389 h 1366057"/>
                <a:gd name="connsiteX13" fmla="*/ 8313 w 1338350"/>
                <a:gd name="connsiteY13" fmla="*/ 365760 h 1366057"/>
                <a:gd name="connsiteX0" fmla="*/ 8313 w 1338350"/>
                <a:gd name="connsiteY0" fmla="*/ 365760 h 1353357"/>
                <a:gd name="connsiteX1" fmla="*/ 74815 w 1338350"/>
                <a:gd name="connsiteY1" fmla="*/ 365760 h 1353357"/>
                <a:gd name="connsiteX2" fmla="*/ 457201 w 1338350"/>
                <a:gd name="connsiteY2" fmla="*/ 322810 h 1353357"/>
                <a:gd name="connsiteX3" fmla="*/ 856212 w 1338350"/>
                <a:gd name="connsiteY3" fmla="*/ 0 h 1353357"/>
                <a:gd name="connsiteX4" fmla="*/ 1072343 w 1338350"/>
                <a:gd name="connsiteY4" fmla="*/ 498763 h 1353357"/>
                <a:gd name="connsiteX5" fmla="*/ 1238597 w 1338350"/>
                <a:gd name="connsiteY5" fmla="*/ 831272 h 1353357"/>
                <a:gd name="connsiteX6" fmla="*/ 1338350 w 1338350"/>
                <a:gd name="connsiteY6" fmla="*/ 1023850 h 1353357"/>
                <a:gd name="connsiteX7" fmla="*/ 907473 w 1338350"/>
                <a:gd name="connsiteY7" fmla="*/ 1239981 h 1353357"/>
                <a:gd name="connsiteX8" fmla="*/ 573579 w 1338350"/>
                <a:gd name="connsiteY8" fmla="*/ 1270461 h 1353357"/>
                <a:gd name="connsiteX9" fmla="*/ 390699 w 1338350"/>
                <a:gd name="connsiteY9" fmla="*/ 1313410 h 1353357"/>
                <a:gd name="connsiteX10" fmla="*/ 390699 w 1338350"/>
                <a:gd name="connsiteY10" fmla="*/ 1030778 h 1353357"/>
                <a:gd name="connsiteX11" fmla="*/ 241070 w 1338350"/>
                <a:gd name="connsiteY11" fmla="*/ 748145 h 1353357"/>
                <a:gd name="connsiteX12" fmla="*/ 74815 w 1338350"/>
                <a:gd name="connsiteY12" fmla="*/ 515389 h 1353357"/>
                <a:gd name="connsiteX13" fmla="*/ 8313 w 1338350"/>
                <a:gd name="connsiteY13" fmla="*/ 365760 h 1353357"/>
                <a:gd name="connsiteX0" fmla="*/ 8313 w 1338350"/>
                <a:gd name="connsiteY0" fmla="*/ 365760 h 1306483"/>
                <a:gd name="connsiteX1" fmla="*/ 74815 w 1338350"/>
                <a:gd name="connsiteY1" fmla="*/ 365760 h 1306483"/>
                <a:gd name="connsiteX2" fmla="*/ 457201 w 1338350"/>
                <a:gd name="connsiteY2" fmla="*/ 322810 h 1306483"/>
                <a:gd name="connsiteX3" fmla="*/ 856212 w 1338350"/>
                <a:gd name="connsiteY3" fmla="*/ 0 h 1306483"/>
                <a:gd name="connsiteX4" fmla="*/ 1072343 w 1338350"/>
                <a:gd name="connsiteY4" fmla="*/ 498763 h 1306483"/>
                <a:gd name="connsiteX5" fmla="*/ 1238597 w 1338350"/>
                <a:gd name="connsiteY5" fmla="*/ 831272 h 1306483"/>
                <a:gd name="connsiteX6" fmla="*/ 1338350 w 1338350"/>
                <a:gd name="connsiteY6" fmla="*/ 1023850 h 1306483"/>
                <a:gd name="connsiteX7" fmla="*/ 907473 w 1338350"/>
                <a:gd name="connsiteY7" fmla="*/ 1239981 h 1306483"/>
                <a:gd name="connsiteX8" fmla="*/ 573579 w 1338350"/>
                <a:gd name="connsiteY8" fmla="*/ 1270461 h 1306483"/>
                <a:gd name="connsiteX9" fmla="*/ 390699 w 1338350"/>
                <a:gd name="connsiteY9" fmla="*/ 1237210 h 1306483"/>
                <a:gd name="connsiteX10" fmla="*/ 390699 w 1338350"/>
                <a:gd name="connsiteY10" fmla="*/ 1030778 h 1306483"/>
                <a:gd name="connsiteX11" fmla="*/ 241070 w 1338350"/>
                <a:gd name="connsiteY11" fmla="*/ 748145 h 1306483"/>
                <a:gd name="connsiteX12" fmla="*/ 74815 w 1338350"/>
                <a:gd name="connsiteY12" fmla="*/ 515389 h 1306483"/>
                <a:gd name="connsiteX13" fmla="*/ 8313 w 1338350"/>
                <a:gd name="connsiteY13" fmla="*/ 365760 h 130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350" h="1306483">
                  <a:moveTo>
                    <a:pt x="8313" y="365760"/>
                  </a:moveTo>
                  <a:cubicBezTo>
                    <a:pt x="8313" y="340822"/>
                    <a:pt x="0" y="372918"/>
                    <a:pt x="74815" y="365760"/>
                  </a:cubicBezTo>
                  <a:cubicBezTo>
                    <a:pt x="149630" y="358602"/>
                    <a:pt x="147272" y="329179"/>
                    <a:pt x="457201" y="322810"/>
                  </a:cubicBezTo>
                  <a:cubicBezTo>
                    <a:pt x="587434" y="261850"/>
                    <a:pt x="725255" y="126487"/>
                    <a:pt x="856212" y="0"/>
                  </a:cubicBezTo>
                  <a:cubicBezTo>
                    <a:pt x="958736" y="29325"/>
                    <a:pt x="1008612" y="360218"/>
                    <a:pt x="1072343" y="498763"/>
                  </a:cubicBezTo>
                  <a:cubicBezTo>
                    <a:pt x="1136074" y="637308"/>
                    <a:pt x="1194263" y="743758"/>
                    <a:pt x="1238597" y="831272"/>
                  </a:cubicBezTo>
                  <a:cubicBezTo>
                    <a:pt x="1282931" y="918786"/>
                    <a:pt x="1266158" y="906828"/>
                    <a:pt x="1338350" y="1023850"/>
                  </a:cubicBezTo>
                  <a:cubicBezTo>
                    <a:pt x="1283163" y="1091968"/>
                    <a:pt x="1083839" y="1216697"/>
                    <a:pt x="907473" y="1239981"/>
                  </a:cubicBezTo>
                  <a:cubicBezTo>
                    <a:pt x="780011" y="1306483"/>
                    <a:pt x="659708" y="1270923"/>
                    <a:pt x="573579" y="1270461"/>
                  </a:cubicBezTo>
                  <a:cubicBezTo>
                    <a:pt x="487450" y="1269999"/>
                    <a:pt x="421179" y="1277157"/>
                    <a:pt x="390699" y="1237210"/>
                  </a:cubicBezTo>
                  <a:cubicBezTo>
                    <a:pt x="360219" y="1197263"/>
                    <a:pt x="415637" y="1112289"/>
                    <a:pt x="390699" y="1030778"/>
                  </a:cubicBezTo>
                  <a:cubicBezTo>
                    <a:pt x="365761" y="949267"/>
                    <a:pt x="293717" y="834043"/>
                    <a:pt x="241070" y="748145"/>
                  </a:cubicBezTo>
                  <a:cubicBezTo>
                    <a:pt x="188423" y="662247"/>
                    <a:pt x="113608" y="579120"/>
                    <a:pt x="74815" y="515389"/>
                  </a:cubicBezTo>
                  <a:cubicBezTo>
                    <a:pt x="36022" y="451658"/>
                    <a:pt x="8313" y="390698"/>
                    <a:pt x="8313" y="365760"/>
                  </a:cubicBezTo>
                  <a:close/>
                </a:path>
              </a:pathLst>
            </a:custGeom>
            <a:solidFill>
              <a:schemeClr val="bg2">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45"/>
            <p:cNvSpPr/>
            <p:nvPr/>
          </p:nvSpPr>
          <p:spPr>
            <a:xfrm>
              <a:off x="5105400" y="5486400"/>
              <a:ext cx="1745991" cy="523220"/>
            </a:xfrm>
            <a:prstGeom prst="rect">
              <a:avLst/>
            </a:prstGeom>
          </p:spPr>
          <p:txBody>
            <a:bodyPr wrap="none">
              <a:spAutoFit/>
            </a:bodyPr>
            <a:lstStyle/>
            <a:p>
              <a:pPr algn="ctr"/>
              <a:r>
                <a:rPr lang="en-US" sz="2800" b="1" dirty="0" smtClean="0"/>
                <a:t>SEMINOLE</a:t>
              </a:r>
              <a:endParaRPr lang="en-US" sz="2800" b="1" dirty="0"/>
            </a:p>
          </p:txBody>
        </p:sp>
      </p:grpSp>
      <p:sp useBgFill="1">
        <p:nvSpPr>
          <p:cNvPr id="54" name="TextBox 53"/>
          <p:cNvSpPr txBox="1"/>
          <p:nvPr/>
        </p:nvSpPr>
        <p:spPr>
          <a:xfrm rot="20591504">
            <a:off x="92976" y="3059564"/>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Comic Sans MS" pitchFamily="66" charset="0"/>
                <a:cs typeface="Arial" pitchFamily="34" charset="0"/>
              </a:rPr>
              <a:t>What are these homelands like?</a:t>
            </a:r>
          </a:p>
        </p:txBody>
      </p:sp>
      <p:sp useBgFill="1">
        <p:nvSpPr>
          <p:cNvPr id="26" name="TextBox 25"/>
          <p:cNvSpPr txBox="1"/>
          <p:nvPr/>
        </p:nvSpPr>
        <p:spPr>
          <a:xfrm>
            <a:off x="0" y="649069"/>
            <a:ext cx="9144000" cy="954107"/>
          </a:xfrm>
          <a:prstGeom prst="rect">
            <a:avLst/>
          </a:prstGeom>
        </p:spPr>
        <p:txBody>
          <a:bodyPr wrap="square" rtlCol="0">
            <a:spAutoFit/>
          </a:bodyPr>
          <a:lstStyle/>
          <a:p>
            <a:r>
              <a:rPr lang="en-US" sz="2800" b="1" i="1" spc="100" dirty="0" smtClean="0">
                <a:solidFill>
                  <a:srgbClr val="00B050"/>
                </a:solidFill>
                <a:effectLst>
                  <a:outerShdw dist="50800" dir="7200000" algn="ctr" rotWithShape="0">
                    <a:schemeClr val="tx1"/>
                  </a:outerShdw>
                </a:effectLst>
                <a:latin typeface="Comic Sans MS" pitchFamily="66" charset="0"/>
                <a:cs typeface="Arial" pitchFamily="34" charset="0"/>
              </a:rPr>
              <a:t> Homeland territories include – agrarian villages</a:t>
            </a:r>
          </a:p>
          <a:p>
            <a:r>
              <a:rPr lang="en-US" sz="2800" b="1" i="1" spc="100" dirty="0" smtClean="0">
                <a:solidFill>
                  <a:srgbClr val="00B050"/>
                </a:solidFill>
                <a:effectLst>
                  <a:outerShdw dist="50800" dir="7200000" algn="ctr" rotWithShape="0">
                    <a:schemeClr val="tx1"/>
                  </a:outerShdw>
                </a:effectLst>
                <a:latin typeface="Comic Sans MS" pitchFamily="66" charset="0"/>
                <a:cs typeface="Arial" pitchFamily="34" charset="0"/>
              </a:rPr>
              <a:t>						- hunting grounds</a:t>
            </a:r>
          </a:p>
        </p:txBody>
      </p:sp>
      <p:sp>
        <p:nvSpPr>
          <p:cNvPr id="55" name="Rectangle 54"/>
          <p:cNvSpPr/>
          <p:nvPr/>
        </p:nvSpPr>
        <p:spPr>
          <a:xfrm>
            <a:off x="0" y="762000"/>
            <a:ext cx="9144000" cy="6096000"/>
          </a:xfrm>
          <a:prstGeom prst="rect">
            <a:avLst/>
          </a:prstGeom>
          <a:solidFill>
            <a:srgbClr val="FFE1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p:cNvSpPr txBox="1"/>
          <p:nvPr/>
        </p:nvSpPr>
        <p:spPr>
          <a:xfrm>
            <a:off x="1143000" y="1316736"/>
            <a:ext cx="7391767" cy="3416320"/>
          </a:xfrm>
          <a:prstGeom prst="rect">
            <a:avLst/>
          </a:prstGeom>
          <a:noFill/>
        </p:spPr>
        <p:txBody>
          <a:bodyPr wrap="none" rtlCol="0">
            <a:spAutoFit/>
          </a:bodyPr>
          <a:lstStyle/>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The Five ‘Civilized’ Tribes</a:t>
            </a:r>
          </a:p>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Geology of the Homelands</a:t>
            </a:r>
          </a:p>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Early Contact with Europeans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‘Civilizing’ the Tribes?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Treaties and Land Cessions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Indian Removal Act</a:t>
            </a:r>
          </a:p>
        </p:txBody>
      </p:sp>
      <p:sp>
        <p:nvSpPr>
          <p:cNvPr id="57" name="TextBox 56"/>
          <p:cNvSpPr txBox="1"/>
          <p:nvPr/>
        </p:nvSpPr>
        <p:spPr>
          <a:xfrm>
            <a:off x="1432203" y="1868269"/>
            <a:ext cx="6340197" cy="646331"/>
          </a:xfrm>
          <a:prstGeom prst="rect">
            <a:avLst/>
          </a:prstGeom>
          <a:noFill/>
        </p:spPr>
        <p:txBody>
          <a:bodyPr wrap="none" rtlCol="0">
            <a:spAutoFit/>
          </a:bodyPr>
          <a:lstStyle/>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Geology of the Homelands</a:t>
            </a:r>
          </a:p>
        </p:txBody>
      </p:sp>
      <p:sp>
        <p:nvSpPr>
          <p:cNvPr id="59" name="Oval 58"/>
          <p:cNvSpPr/>
          <p:nvPr/>
        </p:nvSpPr>
        <p:spPr>
          <a:xfrm>
            <a:off x="609600" y="1828800"/>
            <a:ext cx="7620000" cy="762000"/>
          </a:xfrm>
          <a:prstGeom prst="ellipse">
            <a:avLst/>
          </a:prstGeom>
          <a:noFill/>
          <a:ln w="50800">
            <a:solidFill>
              <a:srgbClr val="00B05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9" name="Picture 1" descr="C:\Users\Sandra\AppData\Local\Microsoft\Windows\INetCache\IE\IDCOVWMG\117px-Bueno-verde[1].png"/>
          <p:cNvPicPr>
            <a:picLocks noChangeAspect="1" noChangeArrowheads="1"/>
          </p:cNvPicPr>
          <p:nvPr/>
        </p:nvPicPr>
        <p:blipFill>
          <a:blip r:embed="rId3"/>
          <a:srcRect/>
          <a:stretch>
            <a:fillRect/>
          </a:stretch>
        </p:blipFill>
        <p:spPr bwMode="auto">
          <a:xfrm>
            <a:off x="533401" y="990600"/>
            <a:ext cx="1040233" cy="106690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26"/>
                                        </p:tgtEl>
                                      </p:cBhvr>
                                    </p:animEffect>
                                    <p:set>
                                      <p:cBhvr>
                                        <p:cTn id="7" dur="1" fill="hold">
                                          <p:stCondLst>
                                            <p:cond delay="999"/>
                                          </p:stCondLst>
                                        </p:cTn>
                                        <p:tgtEl>
                                          <p:spTgt spid="2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30"/>
                                        </p:tgtEl>
                                      </p:cBhvr>
                                    </p:animEffect>
                                    <p:set>
                                      <p:cBhvr>
                                        <p:cTn id="10" dur="1" fill="hold">
                                          <p:stCondLst>
                                            <p:cond delay="999"/>
                                          </p:stCondLst>
                                        </p:cTn>
                                        <p:tgtEl>
                                          <p:spTgt spid="30"/>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1000"/>
                                        <p:tgtEl>
                                          <p:spTgt spid="54"/>
                                        </p:tgtEl>
                                      </p:cBhvr>
                                    </p:animEffect>
                                    <p:set>
                                      <p:cBhvr>
                                        <p:cTn id="13" dur="1" fill="hold">
                                          <p:stCondLst>
                                            <p:cond delay="999"/>
                                          </p:stCondLst>
                                        </p:cTn>
                                        <p:tgtEl>
                                          <p:spTgt spid="5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8"/>
                                        </p:tgtEl>
                                      </p:cBhvr>
                                    </p:animEffect>
                                    <p:set>
                                      <p:cBhvr>
                                        <p:cTn id="16" dur="1" fill="hold">
                                          <p:stCondLst>
                                            <p:cond delay="999"/>
                                          </p:stCondLst>
                                        </p:cTn>
                                        <p:tgtEl>
                                          <p:spTgt spid="8"/>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34"/>
                                        </p:tgtEl>
                                      </p:cBhvr>
                                    </p:animEffect>
                                    <p:set>
                                      <p:cBhvr>
                                        <p:cTn id="19" dur="1" fill="hold">
                                          <p:stCondLst>
                                            <p:cond delay="999"/>
                                          </p:stCondLst>
                                        </p:cTn>
                                        <p:tgtEl>
                                          <p:spTgt spid="34"/>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41"/>
                                        </p:tgtEl>
                                      </p:cBhvr>
                                    </p:animEffect>
                                    <p:set>
                                      <p:cBhvr>
                                        <p:cTn id="22" dur="1" fill="hold">
                                          <p:stCondLst>
                                            <p:cond delay="999"/>
                                          </p:stCondLst>
                                        </p:cTn>
                                        <p:tgtEl>
                                          <p:spTgt spid="41"/>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29"/>
                                        </p:tgtEl>
                                      </p:cBhvr>
                                    </p:animEffect>
                                    <p:set>
                                      <p:cBhvr>
                                        <p:cTn id="25" dur="1" fill="hold">
                                          <p:stCondLst>
                                            <p:cond delay="999"/>
                                          </p:stCondLst>
                                        </p:cTn>
                                        <p:tgtEl>
                                          <p:spTgt spid="2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52"/>
                                        </p:tgtEl>
                                      </p:cBhvr>
                                    </p:animEffect>
                                    <p:set>
                                      <p:cBhvr>
                                        <p:cTn id="28" dur="1" fill="hold">
                                          <p:stCondLst>
                                            <p:cond delay="999"/>
                                          </p:stCondLst>
                                        </p:cTn>
                                        <p:tgtEl>
                                          <p:spTgt spid="52"/>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1000"/>
                                        <p:tgtEl>
                                          <p:spTgt spid="55"/>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1000"/>
                                        <p:tgtEl>
                                          <p:spTgt spid="5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049"/>
                                        </p:tgtEl>
                                        <p:attrNameLst>
                                          <p:attrName>style.visibility</p:attrName>
                                        </p:attrNameLst>
                                      </p:cBhvr>
                                      <p:to>
                                        <p:strVal val="visible"/>
                                      </p:to>
                                    </p:set>
                                    <p:animEffect transition="in" filter="wipe(down)">
                                      <p:cBhvr>
                                        <p:cTn id="40" dur="1000"/>
                                        <p:tgtEl>
                                          <p:spTgt spid="204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1000"/>
                                        <p:tgtEl>
                                          <p:spTgt spid="2049"/>
                                        </p:tgtEl>
                                      </p:cBhvr>
                                    </p:animEffect>
                                    <p:set>
                                      <p:cBhvr>
                                        <p:cTn id="45" dur="1" fill="hold">
                                          <p:stCondLst>
                                            <p:cond delay="999"/>
                                          </p:stCondLst>
                                        </p:cTn>
                                        <p:tgtEl>
                                          <p:spTgt spid="2049"/>
                                        </p:tgtEl>
                                        <p:attrNameLst>
                                          <p:attrName>style.visibility</p:attrName>
                                        </p:attrNameLst>
                                      </p:cBhvr>
                                      <p:to>
                                        <p:strVal val="hidden"/>
                                      </p:to>
                                    </p:se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wipe(left)">
                                      <p:cBhvr>
                                        <p:cTn id="49" dur="1000"/>
                                        <p:tgtEl>
                                          <p:spTgt spid="5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fade">
                                      <p:cBhvr>
                                        <p:cTn id="54" dur="1000"/>
                                        <p:tgtEl>
                                          <p:spTgt spid="57"/>
                                        </p:tgtEl>
                                      </p:cBhvr>
                                    </p:animEffect>
                                  </p:childTnLst>
                                </p:cTn>
                              </p:par>
                              <p:par>
                                <p:cTn id="55" presetID="64" presetClass="path" presetSubtype="0" accel="50000" decel="50000" fill="hold" grpId="1" nodeType="withEffect">
                                  <p:stCondLst>
                                    <p:cond delay="0"/>
                                  </p:stCondLst>
                                  <p:childTnLst>
                                    <p:animMotion origin="layout" path="M 1.38889E-6 4.85549E-6 L -0.0033 -0.26359 " pathEditMode="relative" rAng="0" ptsTypes="AA">
                                      <p:cBhvr>
                                        <p:cTn id="56" dur="1000" fill="hold"/>
                                        <p:tgtEl>
                                          <p:spTgt spid="57"/>
                                        </p:tgtEl>
                                        <p:attrNameLst>
                                          <p:attrName>ppt_x</p:attrName>
                                          <p:attrName>ppt_y</p:attrName>
                                        </p:attrNameLst>
                                      </p:cBhvr>
                                      <p:rCtr x="-2" y="-132"/>
                                    </p:animMotion>
                                  </p:childTnLst>
                                </p:cTn>
                              </p:par>
                              <p:par>
                                <p:cTn id="57" presetID="10" presetClass="entr" presetSubtype="0" fill="hold" grpId="0" nodeType="withEffect">
                                  <p:stCondLst>
                                    <p:cond delay="500"/>
                                  </p:stCondLst>
                                  <p:childTnLst>
                                    <p:set>
                                      <p:cBhvr>
                                        <p:cTn id="58" dur="1" fill="hold">
                                          <p:stCondLst>
                                            <p:cond delay="0"/>
                                          </p:stCondLst>
                                        </p:cTn>
                                        <p:tgtEl>
                                          <p:spTgt spid="58"/>
                                        </p:tgtEl>
                                        <p:attrNameLst>
                                          <p:attrName>style.visibility</p:attrName>
                                        </p:attrNameLst>
                                      </p:cBhvr>
                                      <p:to>
                                        <p:strVal val="visible"/>
                                      </p:to>
                                    </p:set>
                                    <p:animEffect transition="in" filter="fade">
                                      <p:cBhvr>
                                        <p:cTn id="59" dur="1000"/>
                                        <p:tgtEl>
                                          <p:spTgt spid="58"/>
                                        </p:tgtEl>
                                      </p:cBhvr>
                                    </p:animEffect>
                                  </p:childTnLst>
                                </p:cTn>
                              </p:par>
                              <p:par>
                                <p:cTn id="60" presetID="10" presetClass="exit" presetSubtype="0" fill="hold" grpId="2" nodeType="withEffect">
                                  <p:stCondLst>
                                    <p:cond delay="500"/>
                                  </p:stCondLst>
                                  <p:childTnLst>
                                    <p:animEffect transition="out" filter="fade">
                                      <p:cBhvr>
                                        <p:cTn id="61" dur="1000"/>
                                        <p:tgtEl>
                                          <p:spTgt spid="57"/>
                                        </p:tgtEl>
                                      </p:cBhvr>
                                    </p:animEffect>
                                    <p:set>
                                      <p:cBhvr>
                                        <p:cTn id="62" dur="1" fill="hold">
                                          <p:stCondLst>
                                            <p:cond delay="999"/>
                                          </p:stCondLst>
                                        </p:cTn>
                                        <p:tgtEl>
                                          <p:spTgt spid="57"/>
                                        </p:tgtEl>
                                        <p:attrNameLst>
                                          <p:attrName>style.visibility</p:attrName>
                                        </p:attrNameLst>
                                      </p:cBhvr>
                                      <p:to>
                                        <p:strVal val="hidden"/>
                                      </p:to>
                                    </p:set>
                                  </p:childTnLst>
                                </p:cTn>
                              </p:par>
                              <p:par>
                                <p:cTn id="63" presetID="10" presetClass="exit" presetSubtype="0" fill="hold" grpId="1" nodeType="withEffect">
                                  <p:stCondLst>
                                    <p:cond delay="500"/>
                                  </p:stCondLst>
                                  <p:childTnLst>
                                    <p:animEffect transition="out" filter="fade">
                                      <p:cBhvr>
                                        <p:cTn id="64" dur="1000"/>
                                        <p:tgtEl>
                                          <p:spTgt spid="56"/>
                                        </p:tgtEl>
                                      </p:cBhvr>
                                    </p:animEffect>
                                    <p:set>
                                      <p:cBhvr>
                                        <p:cTn id="65" dur="1" fill="hold">
                                          <p:stCondLst>
                                            <p:cond delay="999"/>
                                          </p:stCondLst>
                                        </p:cTn>
                                        <p:tgtEl>
                                          <p:spTgt spid="56"/>
                                        </p:tgtEl>
                                        <p:attrNameLst>
                                          <p:attrName>style.visibility</p:attrName>
                                        </p:attrNameLst>
                                      </p:cBhvr>
                                      <p:to>
                                        <p:strVal val="hidden"/>
                                      </p:to>
                                    </p:set>
                                  </p:childTnLst>
                                </p:cTn>
                              </p:par>
                              <p:par>
                                <p:cTn id="66" presetID="10" presetClass="exit" presetSubtype="0" fill="hold" grpId="1" nodeType="withEffect">
                                  <p:stCondLst>
                                    <p:cond delay="500"/>
                                  </p:stCondLst>
                                  <p:childTnLst>
                                    <p:animEffect transition="out" filter="fade">
                                      <p:cBhvr>
                                        <p:cTn id="67" dur="1000"/>
                                        <p:tgtEl>
                                          <p:spTgt spid="59"/>
                                        </p:tgtEl>
                                      </p:cBhvr>
                                    </p:animEffect>
                                    <p:set>
                                      <p:cBhvr>
                                        <p:cTn id="68" dur="1" fill="hold">
                                          <p:stCondLst>
                                            <p:cond delay="999"/>
                                          </p:stCondLst>
                                        </p:cTn>
                                        <p:tgtEl>
                                          <p:spTgt spid="59"/>
                                        </p:tgtEl>
                                        <p:attrNameLst>
                                          <p:attrName>style.visibility</p:attrName>
                                        </p:attrNameLst>
                                      </p:cBhvr>
                                      <p:to>
                                        <p:strVal val="hidden"/>
                                      </p:to>
                                    </p:set>
                                  </p:childTnLst>
                                </p:cTn>
                              </p:par>
                              <p:par>
                                <p:cTn id="69" presetID="10" presetClass="exit" presetSubtype="0" fill="hold" grpId="1" nodeType="withEffect">
                                  <p:stCondLst>
                                    <p:cond delay="500"/>
                                  </p:stCondLst>
                                  <p:childTnLst>
                                    <p:animEffect transition="out" filter="fade">
                                      <p:cBhvr>
                                        <p:cTn id="70" dur="1000"/>
                                        <p:tgtEl>
                                          <p:spTgt spid="55"/>
                                        </p:tgtEl>
                                      </p:cBhvr>
                                    </p:animEffect>
                                    <p:set>
                                      <p:cBhvr>
                                        <p:cTn id="71" dur="1" fill="hold">
                                          <p:stCondLst>
                                            <p:cond delay="999"/>
                                          </p:stCondLst>
                                        </p:cTn>
                                        <p:tgtEl>
                                          <p:spTgt spid="55"/>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1000"/>
                                        <p:tgtEl>
                                          <p:spTgt spid="27"/>
                                        </p:tgtEl>
                                      </p:cBhvr>
                                    </p:animEffect>
                                    <p:set>
                                      <p:cBhvr>
                                        <p:cTn id="74" dur="1" fill="hold">
                                          <p:stCondLst>
                                            <p:cond delay="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animBg="1"/>
      <p:bldP spid="58" grpId="0" animBg="1"/>
      <p:bldP spid="8" grpId="0" animBg="1"/>
      <p:bldP spid="29" grpId="0" animBg="1"/>
      <p:bldP spid="54" grpId="1" animBg="1"/>
      <p:bldP spid="26" grpId="0" animBg="1"/>
      <p:bldP spid="55" grpId="0" animBg="1"/>
      <p:bldP spid="55" grpId="1" animBg="1"/>
      <p:bldP spid="56" grpId="0"/>
      <p:bldP spid="56" grpId="1"/>
      <p:bldP spid="57" grpId="0"/>
      <p:bldP spid="57" grpId="1"/>
      <p:bldP spid="57" grpId="2"/>
      <p:bldP spid="59" grpId="0" animBg="1"/>
      <p:bldP spid="5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33400" y="774809"/>
            <a:ext cx="7927848" cy="6134566"/>
            <a:chOff x="533400" y="774809"/>
            <a:chExt cx="7927848" cy="6134566"/>
          </a:xfrm>
        </p:grpSpPr>
        <p:grpSp>
          <p:nvGrpSpPr>
            <p:cNvPr id="27" name="Group 6"/>
            <p:cNvGrpSpPr>
              <a:grpSpLocks noChangeAspect="1"/>
            </p:cNvGrpSpPr>
            <p:nvPr/>
          </p:nvGrpSpPr>
          <p:grpSpPr>
            <a:xfrm>
              <a:off x="533400" y="774809"/>
              <a:ext cx="7927848" cy="6083192"/>
              <a:chOff x="0" y="1244905"/>
              <a:chExt cx="7315200" cy="5613095"/>
            </a:xfrm>
          </p:grpSpPr>
          <p:pic>
            <p:nvPicPr>
              <p:cNvPr id="29" name="Picture 2"/>
              <p:cNvPicPr>
                <a:picLocks noChangeAspect="1" noChangeArrowheads="1"/>
              </p:cNvPicPr>
              <p:nvPr/>
            </p:nvPicPr>
            <p:blipFill>
              <a:blip r:embed="rId3"/>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30" name="Rectangle 29"/>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sp>
        <p:nvSpPr>
          <p:cNvPr id="58" name="Rectangle 57"/>
          <p:cNvSpPr/>
          <p:nvPr/>
        </p:nvSpPr>
        <p:spPr>
          <a:xfrm>
            <a:off x="685800" y="6400800"/>
            <a:ext cx="2209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685800" y="6400800"/>
            <a:ext cx="2209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2167128" y="932688"/>
            <a:ext cx="6062472" cy="5925312"/>
            <a:chOff x="2167128" y="932688"/>
            <a:chExt cx="6062472" cy="5925312"/>
          </a:xfrm>
        </p:grpSpPr>
        <p:pic>
          <p:nvPicPr>
            <p:cNvPr id="61444" name="Picture 4"/>
            <p:cNvPicPr>
              <a:picLocks noChangeAspect="1" noChangeArrowheads="1"/>
            </p:cNvPicPr>
            <p:nvPr/>
          </p:nvPicPr>
          <p:blipFill>
            <a:blip r:embed="rId4"/>
            <a:srcRect r="472" b="6030"/>
            <a:stretch>
              <a:fillRect/>
            </a:stretch>
          </p:blipFill>
          <p:spPr bwMode="auto">
            <a:xfrm>
              <a:off x="2167128" y="932688"/>
              <a:ext cx="6062472" cy="5925312"/>
            </a:xfrm>
            <a:prstGeom prst="rect">
              <a:avLst/>
            </a:prstGeom>
            <a:noFill/>
            <a:ln w="50800">
              <a:solidFill>
                <a:schemeClr val="tx1"/>
              </a:solidFill>
              <a:miter lim="800000"/>
              <a:headEnd/>
              <a:tailEnd/>
            </a:ln>
            <a:effectLst/>
          </p:spPr>
        </p:pic>
        <p:pic>
          <p:nvPicPr>
            <p:cNvPr id="11" name="Picture 4"/>
            <p:cNvPicPr>
              <a:picLocks noChangeAspect="1" noChangeArrowheads="1"/>
            </p:cNvPicPr>
            <p:nvPr/>
          </p:nvPicPr>
          <p:blipFill>
            <a:blip r:embed="rId4"/>
            <a:srcRect l="77010" t="56508" r="2974" b="36241"/>
            <a:stretch>
              <a:fillRect/>
            </a:stretch>
          </p:blipFill>
          <p:spPr bwMode="auto">
            <a:xfrm>
              <a:off x="7010400" y="4114800"/>
              <a:ext cx="1219200" cy="457200"/>
            </a:xfrm>
            <a:prstGeom prst="rect">
              <a:avLst/>
            </a:prstGeom>
            <a:noFill/>
            <a:ln w="9525">
              <a:noFill/>
              <a:miter lim="800000"/>
              <a:headEnd/>
              <a:tailEnd/>
            </a:ln>
            <a:effectLst/>
          </p:spPr>
        </p:pic>
        <p:pic>
          <p:nvPicPr>
            <p:cNvPr id="12" name="Picture 4"/>
            <p:cNvPicPr>
              <a:picLocks noChangeAspect="1" noChangeArrowheads="1"/>
            </p:cNvPicPr>
            <p:nvPr/>
          </p:nvPicPr>
          <p:blipFill>
            <a:blip r:embed="rId4"/>
            <a:srcRect l="77010" t="56508" r="2974" b="36241"/>
            <a:stretch>
              <a:fillRect/>
            </a:stretch>
          </p:blipFill>
          <p:spPr bwMode="auto">
            <a:xfrm>
              <a:off x="2438400" y="5638800"/>
              <a:ext cx="2971800" cy="1219200"/>
            </a:xfrm>
            <a:prstGeom prst="rect">
              <a:avLst/>
            </a:prstGeom>
            <a:noFill/>
            <a:ln w="9525">
              <a:noFill/>
              <a:miter lim="800000"/>
              <a:headEnd/>
              <a:tailEnd/>
            </a:ln>
            <a:effectLst/>
          </p:spPr>
        </p:pic>
        <p:pic>
          <p:nvPicPr>
            <p:cNvPr id="13" name="Picture 4"/>
            <p:cNvPicPr>
              <a:picLocks noChangeAspect="1" noChangeArrowheads="1"/>
            </p:cNvPicPr>
            <p:nvPr/>
          </p:nvPicPr>
          <p:blipFill>
            <a:blip r:embed="rId5" cstate="print"/>
            <a:srcRect l="77010" t="56508" r="2974" b="36241"/>
            <a:stretch>
              <a:fillRect/>
            </a:stretch>
          </p:blipFill>
          <p:spPr bwMode="auto">
            <a:xfrm>
              <a:off x="6781800" y="3712464"/>
              <a:ext cx="533400" cy="200025"/>
            </a:xfrm>
            <a:prstGeom prst="rect">
              <a:avLst/>
            </a:prstGeom>
            <a:noFill/>
            <a:ln w="9525">
              <a:noFill/>
              <a:miter lim="800000"/>
              <a:headEnd/>
              <a:tailEnd/>
            </a:ln>
            <a:effectLst/>
          </p:spPr>
        </p:pic>
        <p:pic>
          <p:nvPicPr>
            <p:cNvPr id="14" name="Picture 4"/>
            <p:cNvPicPr>
              <a:picLocks noChangeAspect="1" noChangeArrowheads="1"/>
            </p:cNvPicPr>
            <p:nvPr/>
          </p:nvPicPr>
          <p:blipFill>
            <a:blip r:embed="rId5" cstate="print"/>
            <a:srcRect l="77010" t="56508" r="2974" b="36241"/>
            <a:stretch>
              <a:fillRect/>
            </a:stretch>
          </p:blipFill>
          <p:spPr bwMode="auto">
            <a:xfrm>
              <a:off x="6248400" y="4800600"/>
              <a:ext cx="533400" cy="200025"/>
            </a:xfrm>
            <a:prstGeom prst="rect">
              <a:avLst/>
            </a:prstGeom>
            <a:noFill/>
            <a:ln w="9525">
              <a:noFill/>
              <a:miter lim="800000"/>
              <a:headEnd/>
              <a:tailEnd/>
            </a:ln>
            <a:effectLst/>
          </p:spPr>
        </p:pic>
        <p:pic>
          <p:nvPicPr>
            <p:cNvPr id="15" name="Picture 4"/>
            <p:cNvPicPr>
              <a:picLocks noChangeAspect="1" noChangeArrowheads="1"/>
            </p:cNvPicPr>
            <p:nvPr/>
          </p:nvPicPr>
          <p:blipFill>
            <a:blip r:embed="rId5" cstate="print"/>
            <a:srcRect l="77010" t="56508" r="2974" b="36241"/>
            <a:stretch>
              <a:fillRect/>
            </a:stretch>
          </p:blipFill>
          <p:spPr bwMode="auto">
            <a:xfrm>
              <a:off x="5181600" y="5819775"/>
              <a:ext cx="533400" cy="200025"/>
            </a:xfrm>
            <a:prstGeom prst="rect">
              <a:avLst/>
            </a:prstGeom>
            <a:noFill/>
            <a:ln w="9525">
              <a:noFill/>
              <a:miter lim="800000"/>
              <a:headEnd/>
              <a:tailEnd/>
            </a:ln>
            <a:effectLst/>
          </p:spPr>
        </p:pic>
        <p:pic>
          <p:nvPicPr>
            <p:cNvPr id="16" name="Picture 4"/>
            <p:cNvPicPr>
              <a:picLocks noChangeAspect="1" noChangeArrowheads="1"/>
            </p:cNvPicPr>
            <p:nvPr/>
          </p:nvPicPr>
          <p:blipFill>
            <a:blip r:embed="rId5" cstate="print"/>
            <a:srcRect l="77010" t="56508" r="2974" b="36241"/>
            <a:stretch>
              <a:fillRect/>
            </a:stretch>
          </p:blipFill>
          <p:spPr bwMode="auto">
            <a:xfrm rot="327430">
              <a:off x="5181600" y="6425711"/>
              <a:ext cx="533400" cy="200025"/>
            </a:xfrm>
            <a:prstGeom prst="rect">
              <a:avLst/>
            </a:prstGeom>
            <a:noFill/>
            <a:ln w="9525">
              <a:noFill/>
              <a:miter lim="800000"/>
              <a:headEnd/>
              <a:tailEnd/>
            </a:ln>
            <a:effectLst/>
          </p:spPr>
        </p:pic>
        <p:pic>
          <p:nvPicPr>
            <p:cNvPr id="17" name="Picture 4"/>
            <p:cNvPicPr>
              <a:picLocks noChangeAspect="1" noChangeArrowheads="1"/>
            </p:cNvPicPr>
            <p:nvPr/>
          </p:nvPicPr>
          <p:blipFill>
            <a:blip r:embed="rId5" cstate="print"/>
            <a:srcRect l="77010" t="56508" r="2974" b="36241"/>
            <a:stretch>
              <a:fillRect/>
            </a:stretch>
          </p:blipFill>
          <p:spPr bwMode="auto">
            <a:xfrm>
              <a:off x="5257800" y="6657975"/>
              <a:ext cx="533400" cy="200025"/>
            </a:xfrm>
            <a:prstGeom prst="rect">
              <a:avLst/>
            </a:prstGeom>
            <a:noFill/>
            <a:ln w="9525">
              <a:noFill/>
              <a:miter lim="800000"/>
              <a:headEnd/>
              <a:tailEnd/>
            </a:ln>
            <a:effectLst/>
          </p:spPr>
        </p:pic>
        <p:pic>
          <p:nvPicPr>
            <p:cNvPr id="18" name="Picture 4"/>
            <p:cNvPicPr>
              <a:picLocks noChangeAspect="1" noChangeArrowheads="1"/>
            </p:cNvPicPr>
            <p:nvPr/>
          </p:nvPicPr>
          <p:blipFill>
            <a:blip r:embed="rId6" cstate="print"/>
            <a:srcRect l="77010" t="56508" r="2974" b="36241"/>
            <a:stretch>
              <a:fillRect/>
            </a:stretch>
          </p:blipFill>
          <p:spPr bwMode="auto">
            <a:xfrm rot="360000">
              <a:off x="3666744" y="5239512"/>
              <a:ext cx="457200" cy="171450"/>
            </a:xfrm>
            <a:prstGeom prst="rect">
              <a:avLst/>
            </a:prstGeom>
            <a:noFill/>
            <a:ln w="9525">
              <a:noFill/>
              <a:miter lim="800000"/>
              <a:headEnd/>
              <a:tailEnd/>
            </a:ln>
            <a:effectLst/>
          </p:spPr>
        </p:pic>
        <p:pic>
          <p:nvPicPr>
            <p:cNvPr id="19" name="Picture 4"/>
            <p:cNvPicPr>
              <a:picLocks noChangeAspect="1" noChangeArrowheads="1"/>
            </p:cNvPicPr>
            <p:nvPr/>
          </p:nvPicPr>
          <p:blipFill>
            <a:blip r:embed="rId7" cstate="print"/>
            <a:srcRect l="77010" t="56508" r="2974" b="36241"/>
            <a:stretch>
              <a:fillRect/>
            </a:stretch>
          </p:blipFill>
          <p:spPr bwMode="auto">
            <a:xfrm rot="20414645">
              <a:off x="4416419" y="5495762"/>
              <a:ext cx="592661" cy="222248"/>
            </a:xfrm>
            <a:prstGeom prst="rect">
              <a:avLst/>
            </a:prstGeom>
            <a:noFill/>
            <a:ln w="9525">
              <a:noFill/>
              <a:miter lim="800000"/>
              <a:headEnd/>
              <a:tailEnd/>
            </a:ln>
            <a:effectLst/>
          </p:spPr>
        </p:pic>
        <p:pic>
          <p:nvPicPr>
            <p:cNvPr id="20" name="Picture 4"/>
            <p:cNvPicPr>
              <a:picLocks noChangeAspect="1" noChangeArrowheads="1"/>
            </p:cNvPicPr>
            <p:nvPr/>
          </p:nvPicPr>
          <p:blipFill>
            <a:blip r:embed="rId8" cstate="print"/>
            <a:srcRect l="77010" t="56508" r="2974" b="36241"/>
            <a:stretch>
              <a:fillRect/>
            </a:stretch>
          </p:blipFill>
          <p:spPr bwMode="auto">
            <a:xfrm rot="257535">
              <a:off x="3048323" y="5312664"/>
              <a:ext cx="302911" cy="200025"/>
            </a:xfrm>
            <a:prstGeom prst="rect">
              <a:avLst/>
            </a:prstGeom>
            <a:noFill/>
            <a:ln w="9525">
              <a:noFill/>
              <a:miter lim="800000"/>
              <a:headEnd/>
              <a:tailEnd/>
            </a:ln>
            <a:effectLst/>
          </p:spPr>
        </p:pic>
        <p:pic>
          <p:nvPicPr>
            <p:cNvPr id="21" name="Picture 4"/>
            <p:cNvPicPr preferRelativeResize="0">
              <a:picLocks noChangeArrowheads="1"/>
            </p:cNvPicPr>
            <p:nvPr/>
          </p:nvPicPr>
          <p:blipFill>
            <a:blip r:embed="rId9" cstate="print"/>
            <a:srcRect l="77010" t="56508" r="2974" b="36241"/>
            <a:stretch>
              <a:fillRect/>
            </a:stretch>
          </p:blipFill>
          <p:spPr bwMode="auto">
            <a:xfrm rot="20690908">
              <a:off x="2660904" y="5291895"/>
              <a:ext cx="356616" cy="200025"/>
            </a:xfrm>
            <a:prstGeom prst="rect">
              <a:avLst/>
            </a:prstGeom>
            <a:noFill/>
            <a:ln w="9525">
              <a:noFill/>
              <a:miter lim="800000"/>
              <a:headEnd/>
              <a:tailEnd/>
            </a:ln>
            <a:effectLst/>
          </p:spPr>
        </p:pic>
      </p:grpSp>
      <p:sp>
        <p:nvSpPr>
          <p:cNvPr id="33" name="TextBox 32"/>
          <p:cNvSpPr txBox="1"/>
          <p:nvPr/>
        </p:nvSpPr>
        <p:spPr>
          <a:xfrm>
            <a:off x="2753438" y="5689937"/>
            <a:ext cx="1666162" cy="1015663"/>
          </a:xfrm>
          <a:prstGeom prst="rect">
            <a:avLst/>
          </a:prstGeom>
          <a:solidFill>
            <a:schemeClr val="bg1"/>
          </a:solidFill>
          <a:ln w="25400">
            <a:solidFill>
              <a:schemeClr val="tx1"/>
            </a:solidFill>
          </a:ln>
        </p:spPr>
        <p:txBody>
          <a:bodyPr wrap="none" rtlCol="0">
            <a:spAutoFit/>
          </a:bodyPr>
          <a:lstStyle/>
          <a:p>
            <a:pPr algn="ctr"/>
            <a:r>
              <a:rPr lang="en-US" sz="2000" b="1" dirty="0" smtClean="0"/>
              <a:t>River Basins</a:t>
            </a:r>
          </a:p>
          <a:p>
            <a:pPr algn="ctr"/>
            <a:r>
              <a:rPr lang="en-US" sz="2000" b="1" dirty="0" smtClean="0"/>
              <a:t>of</a:t>
            </a:r>
          </a:p>
          <a:p>
            <a:pPr algn="ctr"/>
            <a:r>
              <a:rPr lang="en-US" sz="2000" b="1" dirty="0" smtClean="0"/>
              <a:t>the Southeast</a:t>
            </a:r>
          </a:p>
        </p:txBody>
      </p:sp>
      <p:sp>
        <p:nvSpPr>
          <p:cNvPr id="61441" name="Rectangle 1"/>
          <p:cNvSpPr>
            <a:spLocks noChangeArrowheads="1"/>
          </p:cNvSpPr>
          <p:nvPr/>
        </p:nvSpPr>
        <p:spPr bwMode="auto">
          <a:xfrm>
            <a:off x="0" y="0"/>
            <a:ext cx="3868738" cy="0"/>
          </a:xfrm>
          <a:prstGeom prst="rect">
            <a:avLst/>
          </a:prstGeom>
          <a:solidFill>
            <a:srgbClr val="0080FF"/>
          </a:solid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FFFFFF"/>
                </a:solidFill>
                <a:effectLst/>
                <a:latin typeface="Roboto"/>
                <a:cs typeface="Arial" pitchFamily="34" charset="0"/>
                <a:hlinkClick r:id="rId10"/>
              </a:rPr>
              <a:t>Download</a:t>
            </a:r>
            <a:endParaRPr kumimoji="0" lang="en-US" sz="900" b="0" i="0" u="none" strike="noStrike" cap="none" normalizeH="0" baseline="0" smtClean="0">
              <a:ln>
                <a:noFill/>
              </a:ln>
              <a:solidFill>
                <a:srgbClr val="111111"/>
              </a:solidFill>
              <a:effectLst/>
              <a:latin typeface="Roboto"/>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smtClean="0">
                <a:ln>
                  <a:noFill/>
                </a:ln>
                <a:solidFill>
                  <a:srgbClr val="111111"/>
                </a:solidFill>
                <a:effectLst/>
                <a:latin typeface="Roboto"/>
                <a:cs typeface="Arial" pitchFamily="34" charset="0"/>
              </a:rPr>
              <a:t>  </a:t>
            </a:r>
            <a:r>
              <a:rPr kumimoji="0" lang="en-US" sz="49600" b="0" i="0" u="none" strike="noStrike" cap="none" normalizeH="0" baseline="0" smtClean="0">
                <a:ln>
                  <a:noFill/>
                </a:ln>
                <a:solidFill>
                  <a:srgbClr val="111111"/>
                </a:solidFill>
                <a:effectLst/>
                <a:latin typeface="Roboto"/>
                <a:cs typeface="Arial" pitchFamily="34" charset="0"/>
              </a:rPr>
              <a:t> </a:t>
            </a:r>
            <a:r>
              <a:rPr kumimoji="0" lang="en-US" sz="900" b="0" i="0" u="none" strike="noStrike" cap="none" normalizeH="0" baseline="0" smtClean="0">
                <a:ln>
                  <a:noFill/>
                </a:ln>
                <a:solidFill>
                  <a:srgbClr val="111111"/>
                </a:solidFill>
                <a:effectLst/>
                <a:latin typeface="Roboto"/>
                <a:cs typeface="Arial" pitchFamily="34" charset="0"/>
              </a:rPr>
              <a:t>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smtClean="0">
                <a:ln>
                  <a:noFill/>
                </a:ln>
                <a:solidFill>
                  <a:srgbClr val="111111"/>
                </a:solidFill>
                <a:effectLst/>
                <a:latin typeface="Roboto"/>
                <a:cs typeface="Arial" pitchFamily="34" charset="0"/>
              </a:rPr>
              <a:t/>
            </a:r>
            <a:br>
              <a:rPr kumimoji="0" lang="en-US" sz="900" b="0" i="0" u="none" strike="noStrike" cap="none" normalizeH="0" baseline="0" smtClean="0">
                <a:ln>
                  <a:noFill/>
                </a:ln>
                <a:solidFill>
                  <a:srgbClr val="111111"/>
                </a:solidFill>
                <a:effectLst/>
                <a:latin typeface="Roboto"/>
                <a:cs typeface="Arial" pitchFamily="34" charset="0"/>
              </a:rPr>
            </a:br>
            <a:endParaRPr kumimoji="0" lang="en-US" sz="900" b="0" i="0" u="none" strike="noStrike" cap="none" normalizeH="0" baseline="0" smtClean="0">
              <a:ln>
                <a:noFill/>
              </a:ln>
              <a:solidFill>
                <a:srgbClr val="111111"/>
              </a:solidFill>
              <a:effectLst/>
              <a:latin typeface="Roboto"/>
              <a:cs typeface="Arial" pitchFamily="34" charset="0"/>
            </a:endParaRPr>
          </a:p>
        </p:txBody>
      </p:sp>
      <p:sp>
        <p:nvSpPr>
          <p:cNvPr id="23" name="TextBox 22"/>
          <p:cNvSpPr txBox="1"/>
          <p:nvPr/>
        </p:nvSpPr>
        <p:spPr>
          <a:xfrm>
            <a:off x="3429000" y="5715000"/>
            <a:ext cx="184731" cy="369332"/>
          </a:xfrm>
          <a:prstGeom prst="rect">
            <a:avLst/>
          </a:prstGeom>
          <a:noFill/>
        </p:spPr>
        <p:txBody>
          <a:bodyPr wrap="none" rtlCol="0">
            <a:spAutoFit/>
          </a:bodyPr>
          <a:lstStyle/>
          <a:p>
            <a:endParaRPr lang="en-US" dirty="0"/>
          </a:p>
        </p:txBody>
      </p:sp>
      <p:sp useBgFill="1">
        <p:nvSpPr>
          <p:cNvPr id="32" name="TextBox 31"/>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Geology of the Homelands</a:t>
            </a:r>
          </a:p>
        </p:txBody>
      </p:sp>
      <p:sp>
        <p:nvSpPr>
          <p:cNvPr id="37" name="Freeform 36"/>
          <p:cNvSpPr/>
          <p:nvPr/>
        </p:nvSpPr>
        <p:spPr>
          <a:xfrm>
            <a:off x="6833062" y="1812175"/>
            <a:ext cx="1014153" cy="315883"/>
          </a:xfrm>
          <a:custGeom>
            <a:avLst/>
            <a:gdLst>
              <a:gd name="connsiteX0" fmla="*/ 0 w 1014153"/>
              <a:gd name="connsiteY0" fmla="*/ 0 h 315883"/>
              <a:gd name="connsiteX1" fmla="*/ 216131 w 1014153"/>
              <a:gd name="connsiteY1" fmla="*/ 232756 h 315883"/>
              <a:gd name="connsiteX2" fmla="*/ 498763 w 1014153"/>
              <a:gd name="connsiteY2" fmla="*/ 166254 h 315883"/>
              <a:gd name="connsiteX3" fmla="*/ 748145 w 1014153"/>
              <a:gd name="connsiteY3" fmla="*/ 266007 h 315883"/>
              <a:gd name="connsiteX4" fmla="*/ 1014153 w 1014153"/>
              <a:gd name="connsiteY4" fmla="*/ 315883 h 31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153" h="315883">
                <a:moveTo>
                  <a:pt x="0" y="0"/>
                </a:moveTo>
                <a:cubicBezTo>
                  <a:pt x="66502" y="102523"/>
                  <a:pt x="133004" y="205047"/>
                  <a:pt x="216131" y="232756"/>
                </a:cubicBezTo>
                <a:cubicBezTo>
                  <a:pt x="299258" y="260465"/>
                  <a:pt x="410094" y="160712"/>
                  <a:pt x="498763" y="166254"/>
                </a:cubicBezTo>
                <a:cubicBezTo>
                  <a:pt x="587432" y="171796"/>
                  <a:pt x="662247" y="241069"/>
                  <a:pt x="748145" y="266007"/>
                </a:cubicBezTo>
                <a:cubicBezTo>
                  <a:pt x="834043" y="290945"/>
                  <a:pt x="924098" y="303414"/>
                  <a:pt x="1014153" y="315883"/>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5442065" y="4206240"/>
            <a:ext cx="404553" cy="1496291"/>
          </a:xfrm>
          <a:custGeom>
            <a:avLst/>
            <a:gdLst>
              <a:gd name="connsiteX0" fmla="*/ 94211 w 404553"/>
              <a:gd name="connsiteY0" fmla="*/ 0 h 1496291"/>
              <a:gd name="connsiteX1" fmla="*/ 11084 w 404553"/>
              <a:gd name="connsiteY1" fmla="*/ 182880 h 1496291"/>
              <a:gd name="connsiteX2" fmla="*/ 160713 w 404553"/>
              <a:gd name="connsiteY2" fmla="*/ 349135 h 1496291"/>
              <a:gd name="connsiteX3" fmla="*/ 326968 w 404553"/>
              <a:gd name="connsiteY3" fmla="*/ 415636 h 1496291"/>
              <a:gd name="connsiteX4" fmla="*/ 376844 w 404553"/>
              <a:gd name="connsiteY4" fmla="*/ 648393 h 1496291"/>
              <a:gd name="connsiteX5" fmla="*/ 160713 w 404553"/>
              <a:gd name="connsiteY5" fmla="*/ 847898 h 1496291"/>
              <a:gd name="connsiteX6" fmla="*/ 27710 w 404553"/>
              <a:gd name="connsiteY6" fmla="*/ 964276 h 1496291"/>
              <a:gd name="connsiteX7" fmla="*/ 60960 w 404553"/>
              <a:gd name="connsiteY7" fmla="*/ 1097280 h 1496291"/>
              <a:gd name="connsiteX8" fmla="*/ 94211 w 404553"/>
              <a:gd name="connsiteY8" fmla="*/ 1280160 h 1496291"/>
              <a:gd name="connsiteX9" fmla="*/ 77586 w 404553"/>
              <a:gd name="connsiteY9" fmla="*/ 1496291 h 149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553" h="1496291">
                <a:moveTo>
                  <a:pt x="94211" y="0"/>
                </a:moveTo>
                <a:cubicBezTo>
                  <a:pt x="47105" y="62345"/>
                  <a:pt x="0" y="124691"/>
                  <a:pt x="11084" y="182880"/>
                </a:cubicBezTo>
                <a:cubicBezTo>
                  <a:pt x="22168" y="241069"/>
                  <a:pt x="108066" y="310342"/>
                  <a:pt x="160713" y="349135"/>
                </a:cubicBezTo>
                <a:cubicBezTo>
                  <a:pt x="213360" y="387928"/>
                  <a:pt x="290946" y="365760"/>
                  <a:pt x="326968" y="415636"/>
                </a:cubicBezTo>
                <a:cubicBezTo>
                  <a:pt x="362990" y="465512"/>
                  <a:pt x="404553" y="576349"/>
                  <a:pt x="376844" y="648393"/>
                </a:cubicBezTo>
                <a:cubicBezTo>
                  <a:pt x="349135" y="720437"/>
                  <a:pt x="218902" y="795251"/>
                  <a:pt x="160713" y="847898"/>
                </a:cubicBezTo>
                <a:cubicBezTo>
                  <a:pt x="102524" y="900545"/>
                  <a:pt x="44336" y="922712"/>
                  <a:pt x="27710" y="964276"/>
                </a:cubicBezTo>
                <a:cubicBezTo>
                  <a:pt x="11084" y="1005840"/>
                  <a:pt x="49877" y="1044633"/>
                  <a:pt x="60960" y="1097280"/>
                </a:cubicBezTo>
                <a:cubicBezTo>
                  <a:pt x="72044" y="1149927"/>
                  <a:pt x="91440" y="1213658"/>
                  <a:pt x="94211" y="1280160"/>
                </a:cubicBezTo>
                <a:cubicBezTo>
                  <a:pt x="96982" y="1346662"/>
                  <a:pt x="87284" y="1421476"/>
                  <a:pt x="77586" y="1496291"/>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TextBox 60"/>
          <p:cNvSpPr txBox="1"/>
          <p:nvPr/>
        </p:nvSpPr>
        <p:spPr>
          <a:xfrm>
            <a:off x="3429000" y="5715000"/>
            <a:ext cx="184731" cy="369332"/>
          </a:xfrm>
          <a:prstGeom prst="rect">
            <a:avLst/>
          </a:prstGeom>
          <a:noFill/>
        </p:spPr>
        <p:txBody>
          <a:bodyPr wrap="none" rtlCol="0">
            <a:spAutoFit/>
          </a:bodyPr>
          <a:lstStyle/>
          <a:p>
            <a:endParaRPr lang="en-US" dirty="0"/>
          </a:p>
        </p:txBody>
      </p:sp>
      <p:sp>
        <p:nvSpPr>
          <p:cNvPr id="63" name="Freeform 62"/>
          <p:cNvSpPr/>
          <p:nvPr/>
        </p:nvSpPr>
        <p:spPr>
          <a:xfrm>
            <a:off x="6267796" y="1429789"/>
            <a:ext cx="1862051" cy="412866"/>
          </a:xfrm>
          <a:custGeom>
            <a:avLst/>
            <a:gdLst>
              <a:gd name="connsiteX0" fmla="*/ 0 w 1862051"/>
              <a:gd name="connsiteY0" fmla="*/ 0 h 412866"/>
              <a:gd name="connsiteX1" fmla="*/ 897775 w 1862051"/>
              <a:gd name="connsiteY1" fmla="*/ 116378 h 412866"/>
              <a:gd name="connsiteX2" fmla="*/ 1512917 w 1862051"/>
              <a:gd name="connsiteY2" fmla="*/ 382386 h 412866"/>
              <a:gd name="connsiteX3" fmla="*/ 1862051 w 1862051"/>
              <a:gd name="connsiteY3" fmla="*/ 299258 h 412866"/>
            </a:gdLst>
            <a:ahLst/>
            <a:cxnLst>
              <a:cxn ang="0">
                <a:pos x="connsiteX0" y="connsiteY0"/>
              </a:cxn>
              <a:cxn ang="0">
                <a:pos x="connsiteX1" y="connsiteY1"/>
              </a:cxn>
              <a:cxn ang="0">
                <a:pos x="connsiteX2" y="connsiteY2"/>
              </a:cxn>
              <a:cxn ang="0">
                <a:pos x="connsiteX3" y="connsiteY3"/>
              </a:cxn>
            </a:cxnLst>
            <a:rect l="l" t="t" r="r" b="b"/>
            <a:pathLst>
              <a:path w="1862051" h="412866">
                <a:moveTo>
                  <a:pt x="0" y="0"/>
                </a:moveTo>
                <a:cubicBezTo>
                  <a:pt x="322811" y="26323"/>
                  <a:pt x="645622" y="52647"/>
                  <a:pt x="897775" y="116378"/>
                </a:cubicBezTo>
                <a:cubicBezTo>
                  <a:pt x="1149928" y="180109"/>
                  <a:pt x="1352204" y="351906"/>
                  <a:pt x="1512917" y="382386"/>
                </a:cubicBezTo>
                <a:cubicBezTo>
                  <a:pt x="1673630" y="412866"/>
                  <a:pt x="1767840" y="356062"/>
                  <a:pt x="1862051" y="299258"/>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Freeform 63"/>
          <p:cNvSpPr/>
          <p:nvPr/>
        </p:nvSpPr>
        <p:spPr>
          <a:xfrm>
            <a:off x="6251171" y="1795549"/>
            <a:ext cx="1230284" cy="1097280"/>
          </a:xfrm>
          <a:custGeom>
            <a:avLst/>
            <a:gdLst>
              <a:gd name="connsiteX0" fmla="*/ 0 w 1230284"/>
              <a:gd name="connsiteY0" fmla="*/ 0 h 1097280"/>
              <a:gd name="connsiteX1" fmla="*/ 415636 w 1230284"/>
              <a:gd name="connsiteY1" fmla="*/ 99753 h 1097280"/>
              <a:gd name="connsiteX2" fmla="*/ 631767 w 1230284"/>
              <a:gd name="connsiteY2" fmla="*/ 465513 h 1097280"/>
              <a:gd name="connsiteX3" fmla="*/ 864524 w 1230284"/>
              <a:gd name="connsiteY3" fmla="*/ 764771 h 1097280"/>
              <a:gd name="connsiteX4" fmla="*/ 1030778 w 1230284"/>
              <a:gd name="connsiteY4" fmla="*/ 947651 h 1097280"/>
              <a:gd name="connsiteX5" fmla="*/ 1230284 w 1230284"/>
              <a:gd name="connsiteY5" fmla="*/ 1097280 h 109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0284" h="1097280">
                <a:moveTo>
                  <a:pt x="0" y="0"/>
                </a:moveTo>
                <a:cubicBezTo>
                  <a:pt x="155171" y="11084"/>
                  <a:pt x="310342" y="22168"/>
                  <a:pt x="415636" y="99753"/>
                </a:cubicBezTo>
                <a:cubicBezTo>
                  <a:pt x="520930" y="177338"/>
                  <a:pt x="556952" y="354677"/>
                  <a:pt x="631767" y="465513"/>
                </a:cubicBezTo>
                <a:cubicBezTo>
                  <a:pt x="706582" y="576349"/>
                  <a:pt x="798022" y="684415"/>
                  <a:pt x="864524" y="764771"/>
                </a:cubicBezTo>
                <a:cubicBezTo>
                  <a:pt x="931026" y="845127"/>
                  <a:pt x="969818" y="892233"/>
                  <a:pt x="1030778" y="947651"/>
                </a:cubicBezTo>
                <a:cubicBezTo>
                  <a:pt x="1091738" y="1003069"/>
                  <a:pt x="1161011" y="1050174"/>
                  <a:pt x="1230284" y="1097280"/>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Freeform 64"/>
          <p:cNvSpPr/>
          <p:nvPr/>
        </p:nvSpPr>
        <p:spPr>
          <a:xfrm>
            <a:off x="6833062" y="1812175"/>
            <a:ext cx="1014153" cy="315883"/>
          </a:xfrm>
          <a:custGeom>
            <a:avLst/>
            <a:gdLst>
              <a:gd name="connsiteX0" fmla="*/ 0 w 1014153"/>
              <a:gd name="connsiteY0" fmla="*/ 0 h 315883"/>
              <a:gd name="connsiteX1" fmla="*/ 216131 w 1014153"/>
              <a:gd name="connsiteY1" fmla="*/ 232756 h 315883"/>
              <a:gd name="connsiteX2" fmla="*/ 498763 w 1014153"/>
              <a:gd name="connsiteY2" fmla="*/ 166254 h 315883"/>
              <a:gd name="connsiteX3" fmla="*/ 748145 w 1014153"/>
              <a:gd name="connsiteY3" fmla="*/ 266007 h 315883"/>
              <a:gd name="connsiteX4" fmla="*/ 1014153 w 1014153"/>
              <a:gd name="connsiteY4" fmla="*/ 315883 h 31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153" h="315883">
                <a:moveTo>
                  <a:pt x="0" y="0"/>
                </a:moveTo>
                <a:cubicBezTo>
                  <a:pt x="66502" y="102523"/>
                  <a:pt x="133004" y="205047"/>
                  <a:pt x="216131" y="232756"/>
                </a:cubicBezTo>
                <a:cubicBezTo>
                  <a:pt x="299258" y="260465"/>
                  <a:pt x="410094" y="160712"/>
                  <a:pt x="498763" y="166254"/>
                </a:cubicBezTo>
                <a:cubicBezTo>
                  <a:pt x="587432" y="171796"/>
                  <a:pt x="662247" y="241069"/>
                  <a:pt x="748145" y="266007"/>
                </a:cubicBezTo>
                <a:cubicBezTo>
                  <a:pt x="834043" y="290945"/>
                  <a:pt x="924098" y="303414"/>
                  <a:pt x="1014153" y="315883"/>
                </a:cubicBezTo>
              </a:path>
            </a:pathLst>
          </a:custGeom>
          <a:ln w="63500">
            <a:solidFill>
              <a:srgbClr val="FF0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Freeform 65"/>
          <p:cNvSpPr/>
          <p:nvPr/>
        </p:nvSpPr>
        <p:spPr>
          <a:xfrm>
            <a:off x="5902036" y="1923011"/>
            <a:ext cx="1147157" cy="1352204"/>
          </a:xfrm>
          <a:custGeom>
            <a:avLst/>
            <a:gdLst>
              <a:gd name="connsiteX0" fmla="*/ 0 w 1147157"/>
              <a:gd name="connsiteY0" fmla="*/ 55418 h 1352204"/>
              <a:gd name="connsiteX1" fmla="*/ 249382 w 1147157"/>
              <a:gd name="connsiteY1" fmla="*/ 22167 h 1352204"/>
              <a:gd name="connsiteX2" fmla="*/ 365760 w 1147157"/>
              <a:gd name="connsiteY2" fmla="*/ 188422 h 1352204"/>
              <a:gd name="connsiteX3" fmla="*/ 748146 w 1147157"/>
              <a:gd name="connsiteY3" fmla="*/ 520931 h 1352204"/>
              <a:gd name="connsiteX4" fmla="*/ 814648 w 1147157"/>
              <a:gd name="connsiteY4" fmla="*/ 953193 h 1352204"/>
              <a:gd name="connsiteX5" fmla="*/ 997528 w 1147157"/>
              <a:gd name="connsiteY5" fmla="*/ 1269076 h 1352204"/>
              <a:gd name="connsiteX6" fmla="*/ 1147157 w 1147157"/>
              <a:gd name="connsiteY6" fmla="*/ 1352204 h 135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7157" h="1352204">
                <a:moveTo>
                  <a:pt x="0" y="55418"/>
                </a:moveTo>
                <a:cubicBezTo>
                  <a:pt x="94211" y="27709"/>
                  <a:pt x="188422" y="0"/>
                  <a:pt x="249382" y="22167"/>
                </a:cubicBezTo>
                <a:cubicBezTo>
                  <a:pt x="310342" y="44334"/>
                  <a:pt x="282633" y="105295"/>
                  <a:pt x="365760" y="188422"/>
                </a:cubicBezTo>
                <a:cubicBezTo>
                  <a:pt x="448887" y="271549"/>
                  <a:pt x="673331" y="393469"/>
                  <a:pt x="748146" y="520931"/>
                </a:cubicBezTo>
                <a:cubicBezTo>
                  <a:pt x="822961" y="648393"/>
                  <a:pt x="773084" y="828502"/>
                  <a:pt x="814648" y="953193"/>
                </a:cubicBezTo>
                <a:cubicBezTo>
                  <a:pt x="856212" y="1077884"/>
                  <a:pt x="942110" y="1202574"/>
                  <a:pt x="997528" y="1269076"/>
                </a:cubicBezTo>
                <a:cubicBezTo>
                  <a:pt x="1052946" y="1335578"/>
                  <a:pt x="1100051" y="1343891"/>
                  <a:pt x="1147157" y="1352204"/>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66"/>
          <p:cNvSpPr/>
          <p:nvPr/>
        </p:nvSpPr>
        <p:spPr>
          <a:xfrm>
            <a:off x="5602778" y="2225040"/>
            <a:ext cx="1197033" cy="1449185"/>
          </a:xfrm>
          <a:custGeom>
            <a:avLst/>
            <a:gdLst>
              <a:gd name="connsiteX0" fmla="*/ 0 w 1197033"/>
              <a:gd name="connsiteY0" fmla="*/ 85898 h 1449185"/>
              <a:gd name="connsiteX1" fmla="*/ 382386 w 1197033"/>
              <a:gd name="connsiteY1" fmla="*/ 52647 h 1449185"/>
              <a:gd name="connsiteX2" fmla="*/ 498764 w 1197033"/>
              <a:gd name="connsiteY2" fmla="*/ 401782 h 1449185"/>
              <a:gd name="connsiteX3" fmla="*/ 598517 w 1197033"/>
              <a:gd name="connsiteY3" fmla="*/ 684415 h 1449185"/>
              <a:gd name="connsiteX4" fmla="*/ 631767 w 1197033"/>
              <a:gd name="connsiteY4" fmla="*/ 883920 h 1449185"/>
              <a:gd name="connsiteX5" fmla="*/ 698269 w 1197033"/>
              <a:gd name="connsiteY5" fmla="*/ 1016924 h 1449185"/>
              <a:gd name="connsiteX6" fmla="*/ 997527 w 1197033"/>
              <a:gd name="connsiteY6" fmla="*/ 1233055 h 1449185"/>
              <a:gd name="connsiteX7" fmla="*/ 1197033 w 1197033"/>
              <a:gd name="connsiteY7" fmla="*/ 1449185 h 144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7033" h="1449185">
                <a:moveTo>
                  <a:pt x="0" y="85898"/>
                </a:moveTo>
                <a:cubicBezTo>
                  <a:pt x="149629" y="42949"/>
                  <a:pt x="299259" y="0"/>
                  <a:pt x="382386" y="52647"/>
                </a:cubicBezTo>
                <a:cubicBezTo>
                  <a:pt x="465513" y="105294"/>
                  <a:pt x="462742" y="296487"/>
                  <a:pt x="498764" y="401782"/>
                </a:cubicBezTo>
                <a:cubicBezTo>
                  <a:pt x="534786" y="507077"/>
                  <a:pt x="576350" y="604059"/>
                  <a:pt x="598517" y="684415"/>
                </a:cubicBezTo>
                <a:cubicBezTo>
                  <a:pt x="620684" y="764771"/>
                  <a:pt x="615142" y="828502"/>
                  <a:pt x="631767" y="883920"/>
                </a:cubicBezTo>
                <a:cubicBezTo>
                  <a:pt x="648392" y="939338"/>
                  <a:pt x="637309" y="958735"/>
                  <a:pt x="698269" y="1016924"/>
                </a:cubicBezTo>
                <a:cubicBezTo>
                  <a:pt x="759229" y="1075113"/>
                  <a:pt x="914400" y="1161012"/>
                  <a:pt x="997527" y="1233055"/>
                </a:cubicBezTo>
                <a:cubicBezTo>
                  <a:pt x="1080654" y="1305099"/>
                  <a:pt x="1166553" y="1424247"/>
                  <a:pt x="1197033" y="1449185"/>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Freeform 67"/>
          <p:cNvSpPr/>
          <p:nvPr/>
        </p:nvSpPr>
        <p:spPr>
          <a:xfrm>
            <a:off x="5187142" y="2743200"/>
            <a:ext cx="1163782" cy="1496291"/>
          </a:xfrm>
          <a:custGeom>
            <a:avLst/>
            <a:gdLst>
              <a:gd name="connsiteX0" fmla="*/ 0 w 1163782"/>
              <a:gd name="connsiteY0" fmla="*/ 0 h 1496291"/>
              <a:gd name="connsiteX1" fmla="*/ 232756 w 1163782"/>
              <a:gd name="connsiteY1" fmla="*/ 249382 h 1496291"/>
              <a:gd name="connsiteX2" fmla="*/ 448887 w 1163782"/>
              <a:gd name="connsiteY2" fmla="*/ 615142 h 1496291"/>
              <a:gd name="connsiteX3" fmla="*/ 864523 w 1163782"/>
              <a:gd name="connsiteY3" fmla="*/ 997527 h 1496291"/>
              <a:gd name="connsiteX4" fmla="*/ 1047403 w 1163782"/>
              <a:gd name="connsiteY4" fmla="*/ 1379913 h 1496291"/>
              <a:gd name="connsiteX5" fmla="*/ 1163782 w 1163782"/>
              <a:gd name="connsiteY5" fmla="*/ 1496291 h 149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3782" h="1496291">
                <a:moveTo>
                  <a:pt x="0" y="0"/>
                </a:moveTo>
                <a:cubicBezTo>
                  <a:pt x="78971" y="73429"/>
                  <a:pt x="157942" y="146859"/>
                  <a:pt x="232756" y="249382"/>
                </a:cubicBezTo>
                <a:cubicBezTo>
                  <a:pt x="307570" y="351905"/>
                  <a:pt x="343593" y="490451"/>
                  <a:pt x="448887" y="615142"/>
                </a:cubicBezTo>
                <a:cubicBezTo>
                  <a:pt x="554182" y="739833"/>
                  <a:pt x="764770" y="870065"/>
                  <a:pt x="864523" y="997527"/>
                </a:cubicBezTo>
                <a:cubicBezTo>
                  <a:pt x="964276" y="1124989"/>
                  <a:pt x="997527" y="1296786"/>
                  <a:pt x="1047403" y="1379913"/>
                </a:cubicBezTo>
                <a:cubicBezTo>
                  <a:pt x="1097279" y="1463040"/>
                  <a:pt x="1147157" y="1487978"/>
                  <a:pt x="1163782" y="1496291"/>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Freeform 68"/>
          <p:cNvSpPr/>
          <p:nvPr/>
        </p:nvSpPr>
        <p:spPr>
          <a:xfrm>
            <a:off x="4457168" y="3140825"/>
            <a:ext cx="403008" cy="2489663"/>
          </a:xfrm>
          <a:custGeom>
            <a:avLst/>
            <a:gdLst>
              <a:gd name="connsiteX0" fmla="*/ 36022 w 235527"/>
              <a:gd name="connsiteY0" fmla="*/ 0 h 1956263"/>
              <a:gd name="connsiteX1" fmla="*/ 69272 w 235527"/>
              <a:gd name="connsiteY1" fmla="*/ 349135 h 1956263"/>
              <a:gd name="connsiteX2" fmla="*/ 69272 w 235527"/>
              <a:gd name="connsiteY2" fmla="*/ 565266 h 1956263"/>
              <a:gd name="connsiteX3" fmla="*/ 2771 w 235527"/>
              <a:gd name="connsiteY3" fmla="*/ 847899 h 1956263"/>
              <a:gd name="connsiteX4" fmla="*/ 52647 w 235527"/>
              <a:gd name="connsiteY4" fmla="*/ 1064030 h 1956263"/>
              <a:gd name="connsiteX5" fmla="*/ 218902 w 235527"/>
              <a:gd name="connsiteY5" fmla="*/ 1330037 h 1956263"/>
              <a:gd name="connsiteX6" fmla="*/ 102523 w 235527"/>
              <a:gd name="connsiteY6" fmla="*/ 1562793 h 1956263"/>
              <a:gd name="connsiteX7" fmla="*/ 102523 w 235527"/>
              <a:gd name="connsiteY7" fmla="*/ 1878677 h 1956263"/>
              <a:gd name="connsiteX8" fmla="*/ 235527 w 235527"/>
              <a:gd name="connsiteY8" fmla="*/ 1945179 h 1956263"/>
              <a:gd name="connsiteX0" fmla="*/ 340822 w 354676"/>
              <a:gd name="connsiteY0" fmla="*/ 0 h 2489663"/>
              <a:gd name="connsiteX1" fmla="*/ 69272 w 354676"/>
              <a:gd name="connsiteY1" fmla="*/ 882535 h 2489663"/>
              <a:gd name="connsiteX2" fmla="*/ 69272 w 354676"/>
              <a:gd name="connsiteY2" fmla="*/ 1098666 h 2489663"/>
              <a:gd name="connsiteX3" fmla="*/ 2771 w 354676"/>
              <a:gd name="connsiteY3" fmla="*/ 1381299 h 2489663"/>
              <a:gd name="connsiteX4" fmla="*/ 52647 w 354676"/>
              <a:gd name="connsiteY4" fmla="*/ 1597430 h 2489663"/>
              <a:gd name="connsiteX5" fmla="*/ 218902 w 354676"/>
              <a:gd name="connsiteY5" fmla="*/ 1863437 h 2489663"/>
              <a:gd name="connsiteX6" fmla="*/ 102523 w 354676"/>
              <a:gd name="connsiteY6" fmla="*/ 2096193 h 2489663"/>
              <a:gd name="connsiteX7" fmla="*/ 102523 w 354676"/>
              <a:gd name="connsiteY7" fmla="*/ 2412077 h 2489663"/>
              <a:gd name="connsiteX8" fmla="*/ 235527 w 354676"/>
              <a:gd name="connsiteY8" fmla="*/ 2478579 h 2489663"/>
              <a:gd name="connsiteX0" fmla="*/ 340822 w 340822"/>
              <a:gd name="connsiteY0" fmla="*/ 0 h 2489663"/>
              <a:gd name="connsiteX1" fmla="*/ 211672 w 340822"/>
              <a:gd name="connsiteY1" fmla="*/ 477018 h 2489663"/>
              <a:gd name="connsiteX2" fmla="*/ 69272 w 340822"/>
              <a:gd name="connsiteY2" fmla="*/ 882535 h 2489663"/>
              <a:gd name="connsiteX3" fmla="*/ 69272 w 340822"/>
              <a:gd name="connsiteY3" fmla="*/ 1098666 h 2489663"/>
              <a:gd name="connsiteX4" fmla="*/ 2771 w 340822"/>
              <a:gd name="connsiteY4" fmla="*/ 1381299 h 2489663"/>
              <a:gd name="connsiteX5" fmla="*/ 52647 w 340822"/>
              <a:gd name="connsiteY5" fmla="*/ 1597430 h 2489663"/>
              <a:gd name="connsiteX6" fmla="*/ 218902 w 340822"/>
              <a:gd name="connsiteY6" fmla="*/ 1863437 h 2489663"/>
              <a:gd name="connsiteX7" fmla="*/ 102523 w 340822"/>
              <a:gd name="connsiteY7" fmla="*/ 2096193 h 2489663"/>
              <a:gd name="connsiteX8" fmla="*/ 102523 w 340822"/>
              <a:gd name="connsiteY8" fmla="*/ 2412077 h 2489663"/>
              <a:gd name="connsiteX9" fmla="*/ 235527 w 340822"/>
              <a:gd name="connsiteY9" fmla="*/ 2478579 h 2489663"/>
              <a:gd name="connsiteX0" fmla="*/ 403008 w 403008"/>
              <a:gd name="connsiteY0" fmla="*/ 0 h 2489663"/>
              <a:gd name="connsiteX1" fmla="*/ 45258 w 403008"/>
              <a:gd name="connsiteY1" fmla="*/ 477018 h 2489663"/>
              <a:gd name="connsiteX2" fmla="*/ 131458 w 403008"/>
              <a:gd name="connsiteY2" fmla="*/ 882535 h 2489663"/>
              <a:gd name="connsiteX3" fmla="*/ 131458 w 403008"/>
              <a:gd name="connsiteY3" fmla="*/ 1098666 h 2489663"/>
              <a:gd name="connsiteX4" fmla="*/ 64957 w 403008"/>
              <a:gd name="connsiteY4" fmla="*/ 1381299 h 2489663"/>
              <a:gd name="connsiteX5" fmla="*/ 114833 w 403008"/>
              <a:gd name="connsiteY5" fmla="*/ 1597430 h 2489663"/>
              <a:gd name="connsiteX6" fmla="*/ 281088 w 403008"/>
              <a:gd name="connsiteY6" fmla="*/ 1863437 h 2489663"/>
              <a:gd name="connsiteX7" fmla="*/ 164709 w 403008"/>
              <a:gd name="connsiteY7" fmla="*/ 2096193 h 2489663"/>
              <a:gd name="connsiteX8" fmla="*/ 164709 w 403008"/>
              <a:gd name="connsiteY8" fmla="*/ 2412077 h 2489663"/>
              <a:gd name="connsiteX9" fmla="*/ 297713 w 403008"/>
              <a:gd name="connsiteY9" fmla="*/ 2478579 h 248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008" h="2489663">
                <a:moveTo>
                  <a:pt x="403008" y="0"/>
                </a:moveTo>
                <a:cubicBezTo>
                  <a:pt x="381483" y="79503"/>
                  <a:pt x="90516" y="329929"/>
                  <a:pt x="45258" y="477018"/>
                </a:cubicBezTo>
                <a:cubicBezTo>
                  <a:pt x="0" y="624107"/>
                  <a:pt x="117091" y="778927"/>
                  <a:pt x="131458" y="882535"/>
                </a:cubicBezTo>
                <a:cubicBezTo>
                  <a:pt x="145825" y="986143"/>
                  <a:pt x="142541" y="1015539"/>
                  <a:pt x="131458" y="1098666"/>
                </a:cubicBezTo>
                <a:cubicBezTo>
                  <a:pt x="120375" y="1181793"/>
                  <a:pt x="67728" y="1298172"/>
                  <a:pt x="64957" y="1381299"/>
                </a:cubicBezTo>
                <a:cubicBezTo>
                  <a:pt x="62186" y="1464426"/>
                  <a:pt x="78811" y="1517074"/>
                  <a:pt x="114833" y="1597430"/>
                </a:cubicBezTo>
                <a:cubicBezTo>
                  <a:pt x="150855" y="1677786"/>
                  <a:pt x="272775" y="1780310"/>
                  <a:pt x="281088" y="1863437"/>
                </a:cubicBezTo>
                <a:cubicBezTo>
                  <a:pt x="289401" y="1946564"/>
                  <a:pt x="184105" y="2004753"/>
                  <a:pt x="164709" y="2096193"/>
                </a:cubicBezTo>
                <a:cubicBezTo>
                  <a:pt x="145313" y="2187633"/>
                  <a:pt x="142542" y="2348346"/>
                  <a:pt x="164709" y="2412077"/>
                </a:cubicBezTo>
                <a:cubicBezTo>
                  <a:pt x="186876" y="2475808"/>
                  <a:pt x="275546" y="2489663"/>
                  <a:pt x="297713" y="2478579"/>
                </a:cubicBezTo>
              </a:path>
            </a:pathLst>
          </a:custGeom>
          <a:ln w="76200">
            <a:solidFill>
              <a:srgbClr val="FFC000"/>
            </a:solidFill>
            <a:prstDash val="sysDot"/>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0" name="Group 54"/>
          <p:cNvGrpSpPr/>
          <p:nvPr/>
        </p:nvGrpSpPr>
        <p:grpSpPr>
          <a:xfrm>
            <a:off x="3553838" y="4367719"/>
            <a:ext cx="862519" cy="894945"/>
            <a:chOff x="3553838" y="4367719"/>
            <a:chExt cx="862519" cy="894945"/>
          </a:xfrm>
          <a:effectLst>
            <a:outerShdw blurRad="50800" dist="50800" dir="5400000" algn="ctr" rotWithShape="0">
              <a:schemeClr val="tx1"/>
            </a:outerShdw>
          </a:effectLst>
        </p:grpSpPr>
        <p:sp>
          <p:nvSpPr>
            <p:cNvPr id="71" name="Freeform 70"/>
            <p:cNvSpPr/>
            <p:nvPr/>
          </p:nvSpPr>
          <p:spPr>
            <a:xfrm>
              <a:off x="3553838" y="4367719"/>
              <a:ext cx="580417" cy="846307"/>
            </a:xfrm>
            <a:custGeom>
              <a:avLst/>
              <a:gdLst>
                <a:gd name="connsiteX0" fmla="*/ 580417 w 580417"/>
                <a:gd name="connsiteY0" fmla="*/ 0 h 846307"/>
                <a:gd name="connsiteX1" fmla="*/ 444230 w 580417"/>
                <a:gd name="connsiteY1" fmla="*/ 223736 h 846307"/>
                <a:gd name="connsiteX2" fmla="*/ 142673 w 580417"/>
                <a:gd name="connsiteY2" fmla="*/ 437745 h 846307"/>
                <a:gd name="connsiteX3" fmla="*/ 16213 w 580417"/>
                <a:gd name="connsiteY3" fmla="*/ 622570 h 846307"/>
                <a:gd name="connsiteX4" fmla="*/ 45396 w 580417"/>
                <a:gd name="connsiteY4" fmla="*/ 846307 h 846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417" h="846307">
                  <a:moveTo>
                    <a:pt x="580417" y="0"/>
                  </a:moveTo>
                  <a:cubicBezTo>
                    <a:pt x="548802" y="75389"/>
                    <a:pt x="517187" y="150779"/>
                    <a:pt x="444230" y="223736"/>
                  </a:cubicBezTo>
                  <a:cubicBezTo>
                    <a:pt x="371273" y="296693"/>
                    <a:pt x="214009" y="371273"/>
                    <a:pt x="142673" y="437745"/>
                  </a:cubicBezTo>
                  <a:cubicBezTo>
                    <a:pt x="71337" y="504217"/>
                    <a:pt x="32426" y="554476"/>
                    <a:pt x="16213" y="622570"/>
                  </a:cubicBezTo>
                  <a:cubicBezTo>
                    <a:pt x="0" y="690664"/>
                    <a:pt x="74579" y="843064"/>
                    <a:pt x="45396" y="846307"/>
                  </a:cubicBezTo>
                </a:path>
              </a:pathLst>
            </a:cu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Freeform 71"/>
            <p:cNvSpPr/>
            <p:nvPr/>
          </p:nvSpPr>
          <p:spPr>
            <a:xfrm>
              <a:off x="4056434" y="4416357"/>
              <a:ext cx="359923" cy="846307"/>
            </a:xfrm>
            <a:custGeom>
              <a:avLst/>
              <a:gdLst>
                <a:gd name="connsiteX0" fmla="*/ 359923 w 359923"/>
                <a:gd name="connsiteY0" fmla="*/ 0 h 846307"/>
                <a:gd name="connsiteX1" fmla="*/ 243192 w 359923"/>
                <a:gd name="connsiteY1" fmla="*/ 282103 h 846307"/>
                <a:gd name="connsiteX2" fmla="*/ 145915 w 359923"/>
                <a:gd name="connsiteY2" fmla="*/ 447473 h 846307"/>
                <a:gd name="connsiteX3" fmla="*/ 155643 w 359923"/>
                <a:gd name="connsiteY3" fmla="*/ 612843 h 846307"/>
                <a:gd name="connsiteX4" fmla="*/ 0 w 359923"/>
                <a:gd name="connsiteY4" fmla="*/ 846307 h 846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923" h="846307">
                  <a:moveTo>
                    <a:pt x="359923" y="0"/>
                  </a:moveTo>
                  <a:cubicBezTo>
                    <a:pt x="319391" y="103762"/>
                    <a:pt x="278860" y="207524"/>
                    <a:pt x="243192" y="282103"/>
                  </a:cubicBezTo>
                  <a:cubicBezTo>
                    <a:pt x="207524" y="356682"/>
                    <a:pt x="160506" y="392350"/>
                    <a:pt x="145915" y="447473"/>
                  </a:cubicBezTo>
                  <a:cubicBezTo>
                    <a:pt x="131324" y="502596"/>
                    <a:pt x="179962" y="546371"/>
                    <a:pt x="155643" y="612843"/>
                  </a:cubicBezTo>
                  <a:cubicBezTo>
                    <a:pt x="131324" y="679315"/>
                    <a:pt x="65662" y="762811"/>
                    <a:pt x="0" y="846307"/>
                  </a:cubicBezTo>
                </a:path>
              </a:pathLst>
            </a:cu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3" name="Group 56"/>
          <p:cNvGrpSpPr/>
          <p:nvPr/>
        </p:nvGrpSpPr>
        <p:grpSpPr>
          <a:xfrm>
            <a:off x="1584960" y="1447800"/>
            <a:ext cx="4329546" cy="4487487"/>
            <a:chOff x="1584960" y="1447800"/>
            <a:chExt cx="4329546" cy="4487487"/>
          </a:xfrm>
        </p:grpSpPr>
        <p:sp>
          <p:nvSpPr>
            <p:cNvPr id="74" name="Freeform 73"/>
            <p:cNvSpPr/>
            <p:nvPr/>
          </p:nvSpPr>
          <p:spPr>
            <a:xfrm>
              <a:off x="2895600" y="1752600"/>
              <a:ext cx="2245360" cy="1351280"/>
            </a:xfrm>
            <a:custGeom>
              <a:avLst/>
              <a:gdLst>
                <a:gd name="connsiteX0" fmla="*/ 2245360 w 2245360"/>
                <a:gd name="connsiteY0" fmla="*/ 416560 h 1351280"/>
                <a:gd name="connsiteX1" fmla="*/ 2072640 w 2245360"/>
                <a:gd name="connsiteY1" fmla="*/ 477520 h 1351280"/>
                <a:gd name="connsiteX2" fmla="*/ 1960880 w 2245360"/>
                <a:gd name="connsiteY2" fmla="*/ 497840 h 1351280"/>
                <a:gd name="connsiteX3" fmla="*/ 1737360 w 2245360"/>
                <a:gd name="connsiteY3" fmla="*/ 640080 h 1351280"/>
                <a:gd name="connsiteX4" fmla="*/ 1615440 w 2245360"/>
                <a:gd name="connsiteY4" fmla="*/ 609600 h 1351280"/>
                <a:gd name="connsiteX5" fmla="*/ 1452880 w 2245360"/>
                <a:gd name="connsiteY5" fmla="*/ 863600 h 1351280"/>
                <a:gd name="connsiteX6" fmla="*/ 1229360 w 2245360"/>
                <a:gd name="connsiteY6" fmla="*/ 1076960 h 1351280"/>
                <a:gd name="connsiteX7" fmla="*/ 1036320 w 2245360"/>
                <a:gd name="connsiteY7" fmla="*/ 1310640 h 1351280"/>
                <a:gd name="connsiteX8" fmla="*/ 741680 w 2245360"/>
                <a:gd name="connsiteY8" fmla="*/ 1320800 h 1351280"/>
                <a:gd name="connsiteX9" fmla="*/ 589280 w 2245360"/>
                <a:gd name="connsiteY9" fmla="*/ 1229360 h 1351280"/>
                <a:gd name="connsiteX10" fmla="*/ 426720 w 2245360"/>
                <a:gd name="connsiteY10" fmla="*/ 1188720 h 1351280"/>
                <a:gd name="connsiteX11" fmla="*/ 314960 w 2245360"/>
                <a:gd name="connsiteY11" fmla="*/ 1188720 h 1351280"/>
                <a:gd name="connsiteX12" fmla="*/ 193040 w 2245360"/>
                <a:gd name="connsiteY12" fmla="*/ 1056640 h 1351280"/>
                <a:gd name="connsiteX13" fmla="*/ 213360 w 2245360"/>
                <a:gd name="connsiteY13" fmla="*/ 894080 h 1351280"/>
                <a:gd name="connsiteX14" fmla="*/ 213360 w 2245360"/>
                <a:gd name="connsiteY14" fmla="*/ 599440 h 1351280"/>
                <a:gd name="connsiteX15" fmla="*/ 193040 w 2245360"/>
                <a:gd name="connsiteY15" fmla="*/ 477520 h 1351280"/>
                <a:gd name="connsiteX16" fmla="*/ 193040 w 2245360"/>
                <a:gd name="connsiteY16" fmla="*/ 447040 h 1351280"/>
                <a:gd name="connsiteX17" fmla="*/ 121920 w 2245360"/>
                <a:gd name="connsiteY17" fmla="*/ 243840 h 1351280"/>
                <a:gd name="connsiteX18" fmla="*/ 111760 w 2245360"/>
                <a:gd name="connsiteY18" fmla="*/ 71120 h 1351280"/>
                <a:gd name="connsiteX19" fmla="*/ 60960 w 2245360"/>
                <a:gd name="connsiteY19" fmla="*/ 10160 h 1351280"/>
                <a:gd name="connsiteX20" fmla="*/ 60960 w 2245360"/>
                <a:gd name="connsiteY20" fmla="*/ 10160 h 1351280"/>
                <a:gd name="connsiteX21" fmla="*/ 0 w 2245360"/>
                <a:gd name="connsiteY21"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45360" h="1351280">
                  <a:moveTo>
                    <a:pt x="2245360" y="416560"/>
                  </a:moveTo>
                  <a:cubicBezTo>
                    <a:pt x="2182706" y="440266"/>
                    <a:pt x="2120053" y="463973"/>
                    <a:pt x="2072640" y="477520"/>
                  </a:cubicBezTo>
                  <a:cubicBezTo>
                    <a:pt x="2025227" y="491067"/>
                    <a:pt x="2016760" y="470747"/>
                    <a:pt x="1960880" y="497840"/>
                  </a:cubicBezTo>
                  <a:cubicBezTo>
                    <a:pt x="1905000" y="524933"/>
                    <a:pt x="1794933" y="621453"/>
                    <a:pt x="1737360" y="640080"/>
                  </a:cubicBezTo>
                  <a:cubicBezTo>
                    <a:pt x="1679787" y="658707"/>
                    <a:pt x="1662853" y="572347"/>
                    <a:pt x="1615440" y="609600"/>
                  </a:cubicBezTo>
                  <a:cubicBezTo>
                    <a:pt x="1568027" y="646853"/>
                    <a:pt x="1517227" y="785707"/>
                    <a:pt x="1452880" y="863600"/>
                  </a:cubicBezTo>
                  <a:cubicBezTo>
                    <a:pt x="1388533" y="941493"/>
                    <a:pt x="1298787" y="1002453"/>
                    <a:pt x="1229360" y="1076960"/>
                  </a:cubicBezTo>
                  <a:cubicBezTo>
                    <a:pt x="1159933" y="1151467"/>
                    <a:pt x="1117600" y="1270000"/>
                    <a:pt x="1036320" y="1310640"/>
                  </a:cubicBezTo>
                  <a:cubicBezTo>
                    <a:pt x="955040" y="1351280"/>
                    <a:pt x="816187" y="1334347"/>
                    <a:pt x="741680" y="1320800"/>
                  </a:cubicBezTo>
                  <a:cubicBezTo>
                    <a:pt x="667173" y="1307253"/>
                    <a:pt x="641773" y="1251373"/>
                    <a:pt x="589280" y="1229360"/>
                  </a:cubicBezTo>
                  <a:cubicBezTo>
                    <a:pt x="536787" y="1207347"/>
                    <a:pt x="472440" y="1195493"/>
                    <a:pt x="426720" y="1188720"/>
                  </a:cubicBezTo>
                  <a:cubicBezTo>
                    <a:pt x="381000" y="1181947"/>
                    <a:pt x="353907" y="1210733"/>
                    <a:pt x="314960" y="1188720"/>
                  </a:cubicBezTo>
                  <a:cubicBezTo>
                    <a:pt x="276013" y="1166707"/>
                    <a:pt x="209973" y="1105747"/>
                    <a:pt x="193040" y="1056640"/>
                  </a:cubicBezTo>
                  <a:cubicBezTo>
                    <a:pt x="176107" y="1007533"/>
                    <a:pt x="209973" y="970280"/>
                    <a:pt x="213360" y="894080"/>
                  </a:cubicBezTo>
                  <a:cubicBezTo>
                    <a:pt x="216747" y="817880"/>
                    <a:pt x="216747" y="668867"/>
                    <a:pt x="213360" y="599440"/>
                  </a:cubicBezTo>
                  <a:cubicBezTo>
                    <a:pt x="209973" y="530013"/>
                    <a:pt x="196427" y="502920"/>
                    <a:pt x="193040" y="477520"/>
                  </a:cubicBezTo>
                  <a:cubicBezTo>
                    <a:pt x="189653" y="452120"/>
                    <a:pt x="204893" y="485987"/>
                    <a:pt x="193040" y="447040"/>
                  </a:cubicBezTo>
                  <a:cubicBezTo>
                    <a:pt x="181187" y="408093"/>
                    <a:pt x="135467" y="306493"/>
                    <a:pt x="121920" y="243840"/>
                  </a:cubicBezTo>
                  <a:cubicBezTo>
                    <a:pt x="108373" y="181187"/>
                    <a:pt x="121920" y="110067"/>
                    <a:pt x="111760" y="71120"/>
                  </a:cubicBezTo>
                  <a:cubicBezTo>
                    <a:pt x="101600" y="32173"/>
                    <a:pt x="60960" y="10160"/>
                    <a:pt x="60960" y="10160"/>
                  </a:cubicBezTo>
                  <a:lnTo>
                    <a:pt x="60960" y="10160"/>
                  </a:lnTo>
                  <a:lnTo>
                    <a:pt x="0" y="0"/>
                  </a:lnTo>
                </a:path>
              </a:pathLst>
            </a:custGeom>
            <a:ln w="762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5" name="Group 55"/>
            <p:cNvGrpSpPr/>
            <p:nvPr/>
          </p:nvGrpSpPr>
          <p:grpSpPr>
            <a:xfrm>
              <a:off x="1584960" y="1447800"/>
              <a:ext cx="4329546" cy="4487487"/>
              <a:chOff x="1584960" y="1447800"/>
              <a:chExt cx="4329546" cy="4487487"/>
            </a:xfrm>
          </p:grpSpPr>
          <p:sp>
            <p:nvSpPr>
              <p:cNvPr id="76" name="Freeform 75"/>
              <p:cNvSpPr/>
              <p:nvPr/>
            </p:nvSpPr>
            <p:spPr>
              <a:xfrm>
                <a:off x="2971800" y="1447800"/>
                <a:ext cx="2942706" cy="1127761"/>
              </a:xfrm>
              <a:custGeom>
                <a:avLst/>
                <a:gdLst>
                  <a:gd name="connsiteX0" fmla="*/ 2826328 w 2942706"/>
                  <a:gd name="connsiteY0" fmla="*/ 471055 h 1127761"/>
                  <a:gd name="connsiteX1" fmla="*/ 2826328 w 2942706"/>
                  <a:gd name="connsiteY1" fmla="*/ 271550 h 1127761"/>
                  <a:gd name="connsiteX2" fmla="*/ 2909455 w 2942706"/>
                  <a:gd name="connsiteY2" fmla="*/ 121921 h 1127761"/>
                  <a:gd name="connsiteX3" fmla="*/ 2876204 w 2942706"/>
                  <a:gd name="connsiteY3" fmla="*/ 5542 h 1127761"/>
                  <a:gd name="connsiteX4" fmla="*/ 2510444 w 2942706"/>
                  <a:gd name="connsiteY4" fmla="*/ 155172 h 1127761"/>
                  <a:gd name="connsiteX5" fmla="*/ 2410691 w 2942706"/>
                  <a:gd name="connsiteY5" fmla="*/ 155172 h 1127761"/>
                  <a:gd name="connsiteX6" fmla="*/ 2211186 w 2942706"/>
                  <a:gd name="connsiteY6" fmla="*/ 354677 h 1127761"/>
                  <a:gd name="connsiteX7" fmla="*/ 1978429 w 2942706"/>
                  <a:gd name="connsiteY7" fmla="*/ 404553 h 1127761"/>
                  <a:gd name="connsiteX8" fmla="*/ 1712422 w 2942706"/>
                  <a:gd name="connsiteY8" fmla="*/ 471055 h 1127761"/>
                  <a:gd name="connsiteX9" fmla="*/ 1745673 w 2942706"/>
                  <a:gd name="connsiteY9" fmla="*/ 637310 h 1127761"/>
                  <a:gd name="connsiteX10" fmla="*/ 1579419 w 2942706"/>
                  <a:gd name="connsiteY10" fmla="*/ 653935 h 1127761"/>
                  <a:gd name="connsiteX11" fmla="*/ 1396539 w 2942706"/>
                  <a:gd name="connsiteY11" fmla="*/ 737062 h 1127761"/>
                  <a:gd name="connsiteX12" fmla="*/ 1263535 w 2942706"/>
                  <a:gd name="connsiteY12" fmla="*/ 1069572 h 1127761"/>
                  <a:gd name="connsiteX13" fmla="*/ 1130531 w 2942706"/>
                  <a:gd name="connsiteY13" fmla="*/ 1086197 h 1127761"/>
                  <a:gd name="connsiteX14" fmla="*/ 914400 w 2942706"/>
                  <a:gd name="connsiteY14" fmla="*/ 919942 h 1127761"/>
                  <a:gd name="connsiteX15" fmla="*/ 814648 w 2942706"/>
                  <a:gd name="connsiteY15" fmla="*/ 919942 h 1127761"/>
                  <a:gd name="connsiteX16" fmla="*/ 315884 w 2942706"/>
                  <a:gd name="connsiteY16" fmla="*/ 753688 h 1127761"/>
                  <a:gd name="connsiteX17" fmla="*/ 182880 w 2942706"/>
                  <a:gd name="connsiteY17" fmla="*/ 437804 h 1127761"/>
                  <a:gd name="connsiteX18" fmla="*/ 0 w 2942706"/>
                  <a:gd name="connsiteY18" fmla="*/ 254924 h 11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42706" h="1127761">
                    <a:moveTo>
                      <a:pt x="2826328" y="471055"/>
                    </a:moveTo>
                    <a:cubicBezTo>
                      <a:pt x="2819401" y="400397"/>
                      <a:pt x="2812474" y="329739"/>
                      <a:pt x="2826328" y="271550"/>
                    </a:cubicBezTo>
                    <a:cubicBezTo>
                      <a:pt x="2840182" y="213361"/>
                      <a:pt x="2901142" y="166256"/>
                      <a:pt x="2909455" y="121921"/>
                    </a:cubicBezTo>
                    <a:cubicBezTo>
                      <a:pt x="2917768" y="77586"/>
                      <a:pt x="2942706" y="0"/>
                      <a:pt x="2876204" y="5542"/>
                    </a:cubicBezTo>
                    <a:cubicBezTo>
                      <a:pt x="2809702" y="11084"/>
                      <a:pt x="2588029" y="130234"/>
                      <a:pt x="2510444" y="155172"/>
                    </a:cubicBezTo>
                    <a:cubicBezTo>
                      <a:pt x="2432859" y="180110"/>
                      <a:pt x="2460567" y="121921"/>
                      <a:pt x="2410691" y="155172"/>
                    </a:cubicBezTo>
                    <a:cubicBezTo>
                      <a:pt x="2360815" y="188423"/>
                      <a:pt x="2283230" y="313114"/>
                      <a:pt x="2211186" y="354677"/>
                    </a:cubicBezTo>
                    <a:cubicBezTo>
                      <a:pt x="2139142" y="396240"/>
                      <a:pt x="2061556" y="385157"/>
                      <a:pt x="1978429" y="404553"/>
                    </a:cubicBezTo>
                    <a:cubicBezTo>
                      <a:pt x="1895302" y="423949"/>
                      <a:pt x="1751215" y="432262"/>
                      <a:pt x="1712422" y="471055"/>
                    </a:cubicBezTo>
                    <a:cubicBezTo>
                      <a:pt x="1673629" y="509848"/>
                      <a:pt x="1767840" y="606830"/>
                      <a:pt x="1745673" y="637310"/>
                    </a:cubicBezTo>
                    <a:cubicBezTo>
                      <a:pt x="1723506" y="667790"/>
                      <a:pt x="1637608" y="637310"/>
                      <a:pt x="1579419" y="653935"/>
                    </a:cubicBezTo>
                    <a:cubicBezTo>
                      <a:pt x="1521230" y="670560"/>
                      <a:pt x="1449186" y="667789"/>
                      <a:pt x="1396539" y="737062"/>
                    </a:cubicBezTo>
                    <a:cubicBezTo>
                      <a:pt x="1343892" y="806335"/>
                      <a:pt x="1307870" y="1011383"/>
                      <a:pt x="1263535" y="1069572"/>
                    </a:cubicBezTo>
                    <a:cubicBezTo>
                      <a:pt x="1219200" y="1127761"/>
                      <a:pt x="1188720" y="1111135"/>
                      <a:pt x="1130531" y="1086197"/>
                    </a:cubicBezTo>
                    <a:cubicBezTo>
                      <a:pt x="1072342" y="1061259"/>
                      <a:pt x="967047" y="947651"/>
                      <a:pt x="914400" y="919942"/>
                    </a:cubicBezTo>
                    <a:cubicBezTo>
                      <a:pt x="861753" y="892233"/>
                      <a:pt x="914401" y="947651"/>
                      <a:pt x="814648" y="919942"/>
                    </a:cubicBezTo>
                    <a:cubicBezTo>
                      <a:pt x="714895" y="892233"/>
                      <a:pt x="421179" y="834044"/>
                      <a:pt x="315884" y="753688"/>
                    </a:cubicBezTo>
                    <a:cubicBezTo>
                      <a:pt x="210589" y="673332"/>
                      <a:pt x="235527" y="520931"/>
                      <a:pt x="182880" y="437804"/>
                    </a:cubicBezTo>
                    <a:cubicBezTo>
                      <a:pt x="130233" y="354677"/>
                      <a:pt x="65116" y="304800"/>
                      <a:pt x="0" y="254924"/>
                    </a:cubicBezTo>
                  </a:path>
                </a:pathLst>
              </a:custGeom>
              <a:ln w="762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Freeform 76"/>
              <p:cNvSpPr/>
              <p:nvPr/>
            </p:nvSpPr>
            <p:spPr>
              <a:xfrm>
                <a:off x="1584960" y="1687484"/>
                <a:ext cx="1324495" cy="4247803"/>
              </a:xfrm>
              <a:custGeom>
                <a:avLst/>
                <a:gdLst>
                  <a:gd name="connsiteX0" fmla="*/ 1324495 w 1324495"/>
                  <a:gd name="connsiteY0" fmla="*/ 91440 h 4247803"/>
                  <a:gd name="connsiteX1" fmla="*/ 1124989 w 1324495"/>
                  <a:gd name="connsiteY1" fmla="*/ 41563 h 4247803"/>
                  <a:gd name="connsiteX2" fmla="*/ 1075113 w 1324495"/>
                  <a:gd name="connsiteY2" fmla="*/ 340821 h 4247803"/>
                  <a:gd name="connsiteX3" fmla="*/ 842356 w 1324495"/>
                  <a:gd name="connsiteY3" fmla="*/ 523701 h 4247803"/>
                  <a:gd name="connsiteX4" fmla="*/ 609600 w 1324495"/>
                  <a:gd name="connsiteY4" fmla="*/ 1088967 h 4247803"/>
                  <a:gd name="connsiteX5" fmla="*/ 376844 w 1324495"/>
                  <a:gd name="connsiteY5" fmla="*/ 1620981 h 4247803"/>
                  <a:gd name="connsiteX6" fmla="*/ 177338 w 1324495"/>
                  <a:gd name="connsiteY6" fmla="*/ 2003367 h 4247803"/>
                  <a:gd name="connsiteX7" fmla="*/ 293716 w 1324495"/>
                  <a:gd name="connsiteY7" fmla="*/ 2419003 h 4247803"/>
                  <a:gd name="connsiteX8" fmla="*/ 293716 w 1324495"/>
                  <a:gd name="connsiteY8" fmla="*/ 2651760 h 4247803"/>
                  <a:gd name="connsiteX9" fmla="*/ 193964 w 1324495"/>
                  <a:gd name="connsiteY9" fmla="*/ 2851265 h 4247803"/>
                  <a:gd name="connsiteX10" fmla="*/ 77585 w 1324495"/>
                  <a:gd name="connsiteY10" fmla="*/ 3100647 h 4247803"/>
                  <a:gd name="connsiteX11" fmla="*/ 60960 w 1324495"/>
                  <a:gd name="connsiteY11" fmla="*/ 3350029 h 4247803"/>
                  <a:gd name="connsiteX12" fmla="*/ 443345 w 1324495"/>
                  <a:gd name="connsiteY12" fmla="*/ 3815541 h 4247803"/>
                  <a:gd name="connsiteX13" fmla="*/ 775855 w 1324495"/>
                  <a:gd name="connsiteY13" fmla="*/ 3898669 h 4247803"/>
                  <a:gd name="connsiteX14" fmla="*/ 1041862 w 1324495"/>
                  <a:gd name="connsiteY14" fmla="*/ 4048298 h 4247803"/>
                  <a:gd name="connsiteX15" fmla="*/ 1158240 w 1324495"/>
                  <a:gd name="connsiteY15" fmla="*/ 4247803 h 424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24495" h="4247803">
                    <a:moveTo>
                      <a:pt x="1324495" y="91440"/>
                    </a:moveTo>
                    <a:cubicBezTo>
                      <a:pt x="1245524" y="45720"/>
                      <a:pt x="1166553" y="0"/>
                      <a:pt x="1124989" y="41563"/>
                    </a:cubicBezTo>
                    <a:cubicBezTo>
                      <a:pt x="1083425" y="83126"/>
                      <a:pt x="1122219" y="260465"/>
                      <a:pt x="1075113" y="340821"/>
                    </a:cubicBezTo>
                    <a:cubicBezTo>
                      <a:pt x="1028008" y="421177"/>
                      <a:pt x="919941" y="399010"/>
                      <a:pt x="842356" y="523701"/>
                    </a:cubicBezTo>
                    <a:cubicBezTo>
                      <a:pt x="764771" y="648392"/>
                      <a:pt x="687185" y="906087"/>
                      <a:pt x="609600" y="1088967"/>
                    </a:cubicBezTo>
                    <a:cubicBezTo>
                      <a:pt x="532015" y="1271847"/>
                      <a:pt x="448888" y="1468581"/>
                      <a:pt x="376844" y="1620981"/>
                    </a:cubicBezTo>
                    <a:cubicBezTo>
                      <a:pt x="304800" y="1773381"/>
                      <a:pt x="191193" y="1870363"/>
                      <a:pt x="177338" y="2003367"/>
                    </a:cubicBezTo>
                    <a:cubicBezTo>
                      <a:pt x="163483" y="2136371"/>
                      <a:pt x="274320" y="2310938"/>
                      <a:pt x="293716" y="2419003"/>
                    </a:cubicBezTo>
                    <a:cubicBezTo>
                      <a:pt x="313112" y="2527069"/>
                      <a:pt x="310341" y="2579716"/>
                      <a:pt x="293716" y="2651760"/>
                    </a:cubicBezTo>
                    <a:cubicBezTo>
                      <a:pt x="277091" y="2723804"/>
                      <a:pt x="229986" y="2776451"/>
                      <a:pt x="193964" y="2851265"/>
                    </a:cubicBezTo>
                    <a:cubicBezTo>
                      <a:pt x="157942" y="2926079"/>
                      <a:pt x="99752" y="3017520"/>
                      <a:pt x="77585" y="3100647"/>
                    </a:cubicBezTo>
                    <a:cubicBezTo>
                      <a:pt x="55418" y="3183774"/>
                      <a:pt x="0" y="3230880"/>
                      <a:pt x="60960" y="3350029"/>
                    </a:cubicBezTo>
                    <a:cubicBezTo>
                      <a:pt x="121920" y="3469178"/>
                      <a:pt x="324196" y="3724101"/>
                      <a:pt x="443345" y="3815541"/>
                    </a:cubicBezTo>
                    <a:cubicBezTo>
                      <a:pt x="562494" y="3906981"/>
                      <a:pt x="676102" y="3859876"/>
                      <a:pt x="775855" y="3898669"/>
                    </a:cubicBezTo>
                    <a:cubicBezTo>
                      <a:pt x="875608" y="3937462"/>
                      <a:pt x="978131" y="3990109"/>
                      <a:pt x="1041862" y="4048298"/>
                    </a:cubicBezTo>
                    <a:cubicBezTo>
                      <a:pt x="1105593" y="4106487"/>
                      <a:pt x="1133302" y="4228407"/>
                      <a:pt x="1158240" y="4247803"/>
                    </a:cubicBezTo>
                  </a:path>
                </a:pathLst>
              </a:cu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78" name="Group 77"/>
          <p:cNvGrpSpPr/>
          <p:nvPr/>
        </p:nvGrpSpPr>
        <p:grpSpPr>
          <a:xfrm>
            <a:off x="3001992" y="3183775"/>
            <a:ext cx="1503506" cy="1903614"/>
            <a:chOff x="3001992" y="3183775"/>
            <a:chExt cx="1503506" cy="1903614"/>
          </a:xfrm>
        </p:grpSpPr>
        <p:grpSp>
          <p:nvGrpSpPr>
            <p:cNvPr id="79" name="Group 52"/>
            <p:cNvGrpSpPr/>
            <p:nvPr/>
          </p:nvGrpSpPr>
          <p:grpSpPr>
            <a:xfrm>
              <a:off x="3219796" y="3183775"/>
              <a:ext cx="1285702" cy="1903614"/>
              <a:chOff x="3219796" y="3183775"/>
              <a:chExt cx="1285702" cy="1903614"/>
            </a:xfrm>
            <a:effectLst>
              <a:outerShdw blurRad="50800" dist="50800" dir="5400000" algn="ctr" rotWithShape="0">
                <a:schemeClr val="tx1"/>
              </a:outerShdw>
            </a:effectLst>
          </p:grpSpPr>
          <p:sp>
            <p:nvSpPr>
              <p:cNvPr id="81" name="Freeform 80"/>
              <p:cNvSpPr/>
              <p:nvPr/>
            </p:nvSpPr>
            <p:spPr>
              <a:xfrm>
                <a:off x="3247505" y="3391593"/>
                <a:ext cx="1257993" cy="1679171"/>
              </a:xfrm>
              <a:custGeom>
                <a:avLst/>
                <a:gdLst>
                  <a:gd name="connsiteX0" fmla="*/ 1257993 w 1257993"/>
                  <a:gd name="connsiteY0" fmla="*/ 0 h 1679171"/>
                  <a:gd name="connsiteX1" fmla="*/ 1124990 w 1257993"/>
                  <a:gd name="connsiteY1" fmla="*/ 49876 h 1679171"/>
                  <a:gd name="connsiteX2" fmla="*/ 1025237 w 1257993"/>
                  <a:gd name="connsiteY2" fmla="*/ 282632 h 1679171"/>
                  <a:gd name="connsiteX3" fmla="*/ 958735 w 1257993"/>
                  <a:gd name="connsiteY3" fmla="*/ 465512 h 1679171"/>
                  <a:gd name="connsiteX4" fmla="*/ 925484 w 1257993"/>
                  <a:gd name="connsiteY4" fmla="*/ 714894 h 1679171"/>
                  <a:gd name="connsiteX5" fmla="*/ 676102 w 1257993"/>
                  <a:gd name="connsiteY5" fmla="*/ 731520 h 1679171"/>
                  <a:gd name="connsiteX6" fmla="*/ 326968 w 1257993"/>
                  <a:gd name="connsiteY6" fmla="*/ 748145 h 1679171"/>
                  <a:gd name="connsiteX7" fmla="*/ 210590 w 1257993"/>
                  <a:gd name="connsiteY7" fmla="*/ 1147156 h 1679171"/>
                  <a:gd name="connsiteX8" fmla="*/ 77586 w 1257993"/>
                  <a:gd name="connsiteY8" fmla="*/ 1263534 h 1679171"/>
                  <a:gd name="connsiteX9" fmla="*/ 11084 w 1257993"/>
                  <a:gd name="connsiteY9" fmla="*/ 1612669 h 1679171"/>
                  <a:gd name="connsiteX10" fmla="*/ 11084 w 1257993"/>
                  <a:gd name="connsiteY10" fmla="*/ 1662545 h 167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7993" h="1679171">
                    <a:moveTo>
                      <a:pt x="1257993" y="0"/>
                    </a:moveTo>
                    <a:cubicBezTo>
                      <a:pt x="1210888" y="1385"/>
                      <a:pt x="1163783" y="2771"/>
                      <a:pt x="1124990" y="49876"/>
                    </a:cubicBezTo>
                    <a:cubicBezTo>
                      <a:pt x="1086197" y="96981"/>
                      <a:pt x="1052946" y="213359"/>
                      <a:pt x="1025237" y="282632"/>
                    </a:cubicBezTo>
                    <a:cubicBezTo>
                      <a:pt x="997528" y="351905"/>
                      <a:pt x="975360" y="393468"/>
                      <a:pt x="958735" y="465512"/>
                    </a:cubicBezTo>
                    <a:cubicBezTo>
                      <a:pt x="942110" y="537556"/>
                      <a:pt x="972590" y="670559"/>
                      <a:pt x="925484" y="714894"/>
                    </a:cubicBezTo>
                    <a:cubicBezTo>
                      <a:pt x="878378" y="759229"/>
                      <a:pt x="676102" y="731520"/>
                      <a:pt x="676102" y="731520"/>
                    </a:cubicBezTo>
                    <a:cubicBezTo>
                      <a:pt x="576349" y="737062"/>
                      <a:pt x="404553" y="678872"/>
                      <a:pt x="326968" y="748145"/>
                    </a:cubicBezTo>
                    <a:cubicBezTo>
                      <a:pt x="249383" y="817418"/>
                      <a:pt x="252154" y="1061258"/>
                      <a:pt x="210590" y="1147156"/>
                    </a:cubicBezTo>
                    <a:cubicBezTo>
                      <a:pt x="169026" y="1233054"/>
                      <a:pt x="110837" y="1185949"/>
                      <a:pt x="77586" y="1263534"/>
                    </a:cubicBezTo>
                    <a:cubicBezTo>
                      <a:pt x="44335" y="1341119"/>
                      <a:pt x="22168" y="1546167"/>
                      <a:pt x="11084" y="1612669"/>
                    </a:cubicBezTo>
                    <a:cubicBezTo>
                      <a:pt x="0" y="1679171"/>
                      <a:pt x="5542" y="1670858"/>
                      <a:pt x="11084" y="1662545"/>
                    </a:cubicBezTo>
                  </a:path>
                </a:pathLst>
              </a:cu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Freeform 81"/>
              <p:cNvSpPr/>
              <p:nvPr/>
            </p:nvSpPr>
            <p:spPr>
              <a:xfrm>
                <a:off x="3945774" y="3183775"/>
                <a:ext cx="410095" cy="989214"/>
              </a:xfrm>
              <a:custGeom>
                <a:avLst/>
                <a:gdLst>
                  <a:gd name="connsiteX0" fmla="*/ 410095 w 410095"/>
                  <a:gd name="connsiteY0" fmla="*/ 8312 h 989214"/>
                  <a:gd name="connsiteX1" fmla="*/ 277091 w 410095"/>
                  <a:gd name="connsiteY1" fmla="*/ 58189 h 989214"/>
                  <a:gd name="connsiteX2" fmla="*/ 77586 w 410095"/>
                  <a:gd name="connsiteY2" fmla="*/ 357447 h 989214"/>
                  <a:gd name="connsiteX3" fmla="*/ 11084 w 410095"/>
                  <a:gd name="connsiteY3" fmla="*/ 789709 h 989214"/>
                  <a:gd name="connsiteX4" fmla="*/ 11084 w 410095"/>
                  <a:gd name="connsiteY4" fmla="*/ 989214 h 989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95" h="989214">
                    <a:moveTo>
                      <a:pt x="410095" y="8312"/>
                    </a:moveTo>
                    <a:cubicBezTo>
                      <a:pt x="371302" y="4156"/>
                      <a:pt x="332509" y="0"/>
                      <a:pt x="277091" y="58189"/>
                    </a:cubicBezTo>
                    <a:cubicBezTo>
                      <a:pt x="221673" y="116378"/>
                      <a:pt x="121920" y="235527"/>
                      <a:pt x="77586" y="357447"/>
                    </a:cubicBezTo>
                    <a:cubicBezTo>
                      <a:pt x="33252" y="479367"/>
                      <a:pt x="22168" y="684415"/>
                      <a:pt x="11084" y="789709"/>
                    </a:cubicBezTo>
                    <a:cubicBezTo>
                      <a:pt x="0" y="895004"/>
                      <a:pt x="5542" y="942109"/>
                      <a:pt x="11084" y="989214"/>
                    </a:cubicBezTo>
                  </a:path>
                </a:pathLst>
              </a:custGeom>
              <a:ln w="76200">
                <a:solidFill>
                  <a:srgbClr val="FFC000"/>
                </a:solidFill>
                <a:prstDash val="sysDot"/>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Freeform 82"/>
              <p:cNvSpPr/>
              <p:nvPr/>
            </p:nvSpPr>
            <p:spPr>
              <a:xfrm>
                <a:off x="3219796" y="3549535"/>
                <a:ext cx="487680" cy="1537854"/>
              </a:xfrm>
              <a:custGeom>
                <a:avLst/>
                <a:gdLst>
                  <a:gd name="connsiteX0" fmla="*/ 487680 w 487680"/>
                  <a:gd name="connsiteY0" fmla="*/ 24938 h 1537854"/>
                  <a:gd name="connsiteX1" fmla="*/ 387928 w 487680"/>
                  <a:gd name="connsiteY1" fmla="*/ 24938 h 1537854"/>
                  <a:gd name="connsiteX2" fmla="*/ 171797 w 487680"/>
                  <a:gd name="connsiteY2" fmla="*/ 174567 h 1537854"/>
                  <a:gd name="connsiteX3" fmla="*/ 105295 w 487680"/>
                  <a:gd name="connsiteY3" fmla="*/ 440574 h 1537854"/>
                  <a:gd name="connsiteX4" fmla="*/ 38793 w 487680"/>
                  <a:gd name="connsiteY4" fmla="*/ 606829 h 1537854"/>
                  <a:gd name="connsiteX5" fmla="*/ 38793 w 487680"/>
                  <a:gd name="connsiteY5" fmla="*/ 839585 h 1537854"/>
                  <a:gd name="connsiteX6" fmla="*/ 5542 w 487680"/>
                  <a:gd name="connsiteY6" fmla="*/ 1072341 h 1537854"/>
                  <a:gd name="connsiteX7" fmla="*/ 72044 w 487680"/>
                  <a:gd name="connsiteY7" fmla="*/ 1138843 h 1537854"/>
                  <a:gd name="connsiteX8" fmla="*/ 88669 w 487680"/>
                  <a:gd name="connsiteY8" fmla="*/ 1388225 h 1537854"/>
                  <a:gd name="connsiteX9" fmla="*/ 72044 w 487680"/>
                  <a:gd name="connsiteY9" fmla="*/ 1537854 h 153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 h="1537854">
                    <a:moveTo>
                      <a:pt x="487680" y="24938"/>
                    </a:moveTo>
                    <a:cubicBezTo>
                      <a:pt x="464127" y="12469"/>
                      <a:pt x="440575" y="0"/>
                      <a:pt x="387928" y="24938"/>
                    </a:cubicBezTo>
                    <a:cubicBezTo>
                      <a:pt x="335281" y="49876"/>
                      <a:pt x="218902" y="105294"/>
                      <a:pt x="171797" y="174567"/>
                    </a:cubicBezTo>
                    <a:cubicBezTo>
                      <a:pt x="124692" y="243840"/>
                      <a:pt x="127462" y="368530"/>
                      <a:pt x="105295" y="440574"/>
                    </a:cubicBezTo>
                    <a:cubicBezTo>
                      <a:pt x="83128" y="512618"/>
                      <a:pt x="49877" y="540327"/>
                      <a:pt x="38793" y="606829"/>
                    </a:cubicBezTo>
                    <a:cubicBezTo>
                      <a:pt x="27709" y="673331"/>
                      <a:pt x="44335" y="762000"/>
                      <a:pt x="38793" y="839585"/>
                    </a:cubicBezTo>
                    <a:cubicBezTo>
                      <a:pt x="33251" y="917170"/>
                      <a:pt x="0" y="1022465"/>
                      <a:pt x="5542" y="1072341"/>
                    </a:cubicBezTo>
                    <a:cubicBezTo>
                      <a:pt x="11084" y="1122217"/>
                      <a:pt x="58190" y="1086196"/>
                      <a:pt x="72044" y="1138843"/>
                    </a:cubicBezTo>
                    <a:cubicBezTo>
                      <a:pt x="85898" y="1191490"/>
                      <a:pt x="88669" y="1321723"/>
                      <a:pt x="88669" y="1388225"/>
                    </a:cubicBezTo>
                    <a:cubicBezTo>
                      <a:pt x="88669" y="1454727"/>
                      <a:pt x="80356" y="1496290"/>
                      <a:pt x="72044" y="1537854"/>
                    </a:cubicBezTo>
                  </a:path>
                </a:pathLst>
              </a:cu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0" name="Freeform 79"/>
            <p:cNvSpPr/>
            <p:nvPr/>
          </p:nvSpPr>
          <p:spPr>
            <a:xfrm>
              <a:off x="3001992" y="3536830"/>
              <a:ext cx="224287" cy="612476"/>
            </a:xfrm>
            <a:custGeom>
              <a:avLst/>
              <a:gdLst>
                <a:gd name="connsiteX0" fmla="*/ 0 w 224287"/>
                <a:gd name="connsiteY0" fmla="*/ 0 h 612476"/>
                <a:gd name="connsiteX1" fmla="*/ 86265 w 224287"/>
                <a:gd name="connsiteY1" fmla="*/ 232913 h 612476"/>
                <a:gd name="connsiteX2" fmla="*/ 189782 w 224287"/>
                <a:gd name="connsiteY2" fmla="*/ 508959 h 612476"/>
                <a:gd name="connsiteX3" fmla="*/ 224287 w 224287"/>
                <a:gd name="connsiteY3" fmla="*/ 612476 h 612476"/>
              </a:gdLst>
              <a:ahLst/>
              <a:cxnLst>
                <a:cxn ang="0">
                  <a:pos x="connsiteX0" y="connsiteY0"/>
                </a:cxn>
                <a:cxn ang="0">
                  <a:pos x="connsiteX1" y="connsiteY1"/>
                </a:cxn>
                <a:cxn ang="0">
                  <a:pos x="connsiteX2" y="connsiteY2"/>
                </a:cxn>
                <a:cxn ang="0">
                  <a:pos x="connsiteX3" y="connsiteY3"/>
                </a:cxn>
              </a:cxnLst>
              <a:rect l="l" t="t" r="r" b="b"/>
              <a:pathLst>
                <a:path w="224287" h="612476">
                  <a:moveTo>
                    <a:pt x="0" y="0"/>
                  </a:moveTo>
                  <a:cubicBezTo>
                    <a:pt x="27317" y="74043"/>
                    <a:pt x="54635" y="148087"/>
                    <a:pt x="86265" y="232913"/>
                  </a:cubicBezTo>
                  <a:cubicBezTo>
                    <a:pt x="117895" y="317739"/>
                    <a:pt x="166778" y="445699"/>
                    <a:pt x="189782" y="508959"/>
                  </a:cubicBezTo>
                  <a:cubicBezTo>
                    <a:pt x="212786" y="572220"/>
                    <a:pt x="224287" y="612476"/>
                    <a:pt x="224287" y="612476"/>
                  </a:cubicBezTo>
                </a:path>
              </a:pathLst>
            </a:custGeom>
            <a:ln w="63500">
              <a:solidFill>
                <a:srgbClr val="FFC000"/>
              </a:solidFill>
              <a:prstDash val="sysDot"/>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p:cNvGrpSpPr/>
          <p:nvPr/>
        </p:nvGrpSpPr>
        <p:grpSpPr>
          <a:xfrm>
            <a:off x="2227053" y="3786996"/>
            <a:ext cx="826699" cy="1552755"/>
            <a:chOff x="2227053" y="3786996"/>
            <a:chExt cx="826699" cy="1552755"/>
          </a:xfrm>
        </p:grpSpPr>
        <p:sp>
          <p:nvSpPr>
            <p:cNvPr id="85" name="Freeform 84"/>
            <p:cNvSpPr/>
            <p:nvPr/>
          </p:nvSpPr>
          <p:spPr>
            <a:xfrm>
              <a:off x="2829464" y="4002657"/>
              <a:ext cx="224288" cy="1268083"/>
            </a:xfrm>
            <a:custGeom>
              <a:avLst/>
              <a:gdLst>
                <a:gd name="connsiteX0" fmla="*/ 0 w 224288"/>
                <a:gd name="connsiteY0" fmla="*/ 0 h 1268083"/>
                <a:gd name="connsiteX1" fmla="*/ 69011 w 224288"/>
                <a:gd name="connsiteY1" fmla="*/ 250166 h 1268083"/>
                <a:gd name="connsiteX2" fmla="*/ 77638 w 224288"/>
                <a:gd name="connsiteY2" fmla="*/ 457200 h 1268083"/>
                <a:gd name="connsiteX3" fmla="*/ 155276 w 224288"/>
                <a:gd name="connsiteY3" fmla="*/ 569343 h 1268083"/>
                <a:gd name="connsiteX4" fmla="*/ 215661 w 224288"/>
                <a:gd name="connsiteY4" fmla="*/ 759124 h 1268083"/>
                <a:gd name="connsiteX5" fmla="*/ 103517 w 224288"/>
                <a:gd name="connsiteY5" fmla="*/ 871268 h 1268083"/>
                <a:gd name="connsiteX6" fmla="*/ 103517 w 224288"/>
                <a:gd name="connsiteY6" fmla="*/ 1000664 h 1268083"/>
                <a:gd name="connsiteX7" fmla="*/ 198408 w 224288"/>
                <a:gd name="connsiteY7" fmla="*/ 1268083 h 126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4288" h="1268083">
                  <a:moveTo>
                    <a:pt x="0" y="0"/>
                  </a:moveTo>
                  <a:cubicBezTo>
                    <a:pt x="28035" y="86983"/>
                    <a:pt x="56071" y="173966"/>
                    <a:pt x="69011" y="250166"/>
                  </a:cubicBezTo>
                  <a:cubicBezTo>
                    <a:pt x="81951" y="326366"/>
                    <a:pt x="63260" y="404004"/>
                    <a:pt x="77638" y="457200"/>
                  </a:cubicBezTo>
                  <a:cubicBezTo>
                    <a:pt x="92016" y="510396"/>
                    <a:pt x="132272" y="519022"/>
                    <a:pt x="155276" y="569343"/>
                  </a:cubicBezTo>
                  <a:cubicBezTo>
                    <a:pt x="178280" y="619664"/>
                    <a:pt x="224288" y="708803"/>
                    <a:pt x="215661" y="759124"/>
                  </a:cubicBezTo>
                  <a:cubicBezTo>
                    <a:pt x="207034" y="809445"/>
                    <a:pt x="122208" y="831011"/>
                    <a:pt x="103517" y="871268"/>
                  </a:cubicBezTo>
                  <a:cubicBezTo>
                    <a:pt x="84826" y="911525"/>
                    <a:pt x="87702" y="934528"/>
                    <a:pt x="103517" y="1000664"/>
                  </a:cubicBezTo>
                  <a:cubicBezTo>
                    <a:pt x="119332" y="1066800"/>
                    <a:pt x="158870" y="1167441"/>
                    <a:pt x="198408" y="1268083"/>
                  </a:cubicBezTo>
                </a:path>
              </a:pathLst>
            </a:custGeom>
            <a:ln w="63500">
              <a:solidFill>
                <a:srgbClr val="FFC000"/>
              </a:solidFill>
              <a:prstDash val="sysDot"/>
              <a:tailEnd type="triangl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Freeform 85"/>
            <p:cNvSpPr/>
            <p:nvPr/>
          </p:nvSpPr>
          <p:spPr>
            <a:xfrm>
              <a:off x="2227053" y="3786996"/>
              <a:ext cx="598097" cy="1552755"/>
            </a:xfrm>
            <a:custGeom>
              <a:avLst/>
              <a:gdLst>
                <a:gd name="connsiteX0" fmla="*/ 516147 w 598097"/>
                <a:gd name="connsiteY0" fmla="*/ 0 h 1552755"/>
                <a:gd name="connsiteX1" fmla="*/ 542026 w 598097"/>
                <a:gd name="connsiteY1" fmla="*/ 155276 h 1552755"/>
                <a:gd name="connsiteX2" fmla="*/ 179717 w 598097"/>
                <a:gd name="connsiteY2" fmla="*/ 345057 h 1552755"/>
                <a:gd name="connsiteX3" fmla="*/ 15815 w 598097"/>
                <a:gd name="connsiteY3" fmla="*/ 491706 h 1552755"/>
                <a:gd name="connsiteX4" fmla="*/ 84826 w 598097"/>
                <a:gd name="connsiteY4" fmla="*/ 724619 h 1552755"/>
                <a:gd name="connsiteX5" fmla="*/ 136585 w 598097"/>
                <a:gd name="connsiteY5" fmla="*/ 957532 h 1552755"/>
                <a:gd name="connsiteX6" fmla="*/ 188343 w 598097"/>
                <a:gd name="connsiteY6" fmla="*/ 1017917 h 1552755"/>
                <a:gd name="connsiteX7" fmla="*/ 240102 w 598097"/>
                <a:gd name="connsiteY7" fmla="*/ 1112808 h 1552755"/>
                <a:gd name="connsiteX8" fmla="*/ 214222 w 598097"/>
                <a:gd name="connsiteY8" fmla="*/ 1250830 h 1552755"/>
                <a:gd name="connsiteX9" fmla="*/ 360872 w 598097"/>
                <a:gd name="connsiteY9" fmla="*/ 1552755 h 155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8097" h="1552755">
                  <a:moveTo>
                    <a:pt x="516147" y="0"/>
                  </a:moveTo>
                  <a:cubicBezTo>
                    <a:pt x="557122" y="48883"/>
                    <a:pt x="598097" y="97767"/>
                    <a:pt x="542026" y="155276"/>
                  </a:cubicBezTo>
                  <a:cubicBezTo>
                    <a:pt x="485955" y="212785"/>
                    <a:pt x="267419" y="288985"/>
                    <a:pt x="179717" y="345057"/>
                  </a:cubicBezTo>
                  <a:cubicBezTo>
                    <a:pt x="92015" y="401129"/>
                    <a:pt x="31630" y="428446"/>
                    <a:pt x="15815" y="491706"/>
                  </a:cubicBezTo>
                  <a:cubicBezTo>
                    <a:pt x="0" y="554966"/>
                    <a:pt x="64698" y="646981"/>
                    <a:pt x="84826" y="724619"/>
                  </a:cubicBezTo>
                  <a:cubicBezTo>
                    <a:pt x="104954" y="802257"/>
                    <a:pt x="119332" y="908649"/>
                    <a:pt x="136585" y="957532"/>
                  </a:cubicBezTo>
                  <a:cubicBezTo>
                    <a:pt x="153838" y="1006415"/>
                    <a:pt x="171090" y="992038"/>
                    <a:pt x="188343" y="1017917"/>
                  </a:cubicBezTo>
                  <a:cubicBezTo>
                    <a:pt x="205596" y="1043796"/>
                    <a:pt x="235789" y="1073989"/>
                    <a:pt x="240102" y="1112808"/>
                  </a:cubicBezTo>
                  <a:cubicBezTo>
                    <a:pt x="244415" y="1151627"/>
                    <a:pt x="194094" y="1177506"/>
                    <a:pt x="214222" y="1250830"/>
                  </a:cubicBezTo>
                  <a:cubicBezTo>
                    <a:pt x="234350" y="1324154"/>
                    <a:pt x="297611" y="1438454"/>
                    <a:pt x="360872" y="1552755"/>
                  </a:cubicBezTo>
                </a:path>
              </a:pathLst>
            </a:custGeom>
            <a:ln w="63500">
              <a:solidFill>
                <a:srgbClr val="FFC000"/>
              </a:solidFill>
              <a:prstDash val="sysDot"/>
              <a:tailEnd type="triangl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p:cNvGrpSpPr/>
          <p:nvPr/>
        </p:nvGrpSpPr>
        <p:grpSpPr>
          <a:xfrm>
            <a:off x="4807789" y="4597879"/>
            <a:ext cx="947468" cy="1095555"/>
            <a:chOff x="4807789" y="4597879"/>
            <a:chExt cx="947468" cy="1095555"/>
          </a:xfrm>
        </p:grpSpPr>
        <p:sp>
          <p:nvSpPr>
            <p:cNvPr id="88" name="Freeform 87"/>
            <p:cNvSpPr/>
            <p:nvPr/>
          </p:nvSpPr>
          <p:spPr>
            <a:xfrm>
              <a:off x="5467710" y="4692770"/>
              <a:ext cx="287547" cy="1000664"/>
            </a:xfrm>
            <a:custGeom>
              <a:avLst/>
              <a:gdLst>
                <a:gd name="connsiteX0" fmla="*/ 251603 w 287547"/>
                <a:gd name="connsiteY0" fmla="*/ 0 h 1000664"/>
                <a:gd name="connsiteX1" fmla="*/ 286109 w 287547"/>
                <a:gd name="connsiteY1" fmla="*/ 43132 h 1000664"/>
                <a:gd name="connsiteX2" fmla="*/ 242977 w 287547"/>
                <a:gd name="connsiteY2" fmla="*/ 181155 h 1000664"/>
                <a:gd name="connsiteX3" fmla="*/ 199845 w 287547"/>
                <a:gd name="connsiteY3" fmla="*/ 336430 h 1000664"/>
                <a:gd name="connsiteX4" fmla="*/ 217098 w 287547"/>
                <a:gd name="connsiteY4" fmla="*/ 388188 h 1000664"/>
                <a:gd name="connsiteX5" fmla="*/ 35943 w 287547"/>
                <a:gd name="connsiteY5" fmla="*/ 405441 h 1000664"/>
                <a:gd name="connsiteX6" fmla="*/ 10064 w 287547"/>
                <a:gd name="connsiteY6" fmla="*/ 534838 h 1000664"/>
                <a:gd name="connsiteX7" fmla="*/ 96328 w 287547"/>
                <a:gd name="connsiteY7" fmla="*/ 664234 h 1000664"/>
                <a:gd name="connsiteX8" fmla="*/ 79075 w 287547"/>
                <a:gd name="connsiteY8" fmla="*/ 793630 h 1000664"/>
                <a:gd name="connsiteX9" fmla="*/ 27316 w 287547"/>
                <a:gd name="connsiteY9" fmla="*/ 1000664 h 100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7547" h="1000664">
                  <a:moveTo>
                    <a:pt x="251603" y="0"/>
                  </a:moveTo>
                  <a:cubicBezTo>
                    <a:pt x="269575" y="6470"/>
                    <a:pt x="287547" y="12940"/>
                    <a:pt x="286109" y="43132"/>
                  </a:cubicBezTo>
                  <a:cubicBezTo>
                    <a:pt x="284671" y="73324"/>
                    <a:pt x="257354" y="132272"/>
                    <a:pt x="242977" y="181155"/>
                  </a:cubicBezTo>
                  <a:cubicBezTo>
                    <a:pt x="228600" y="230038"/>
                    <a:pt x="204158" y="301925"/>
                    <a:pt x="199845" y="336430"/>
                  </a:cubicBezTo>
                  <a:cubicBezTo>
                    <a:pt x="195532" y="370936"/>
                    <a:pt x="244415" y="376686"/>
                    <a:pt x="217098" y="388188"/>
                  </a:cubicBezTo>
                  <a:cubicBezTo>
                    <a:pt x="189781" y="399690"/>
                    <a:pt x="70449" y="380999"/>
                    <a:pt x="35943" y="405441"/>
                  </a:cubicBezTo>
                  <a:cubicBezTo>
                    <a:pt x="1437" y="429883"/>
                    <a:pt x="0" y="491706"/>
                    <a:pt x="10064" y="534838"/>
                  </a:cubicBezTo>
                  <a:cubicBezTo>
                    <a:pt x="20128" y="577970"/>
                    <a:pt x="84826" y="621102"/>
                    <a:pt x="96328" y="664234"/>
                  </a:cubicBezTo>
                  <a:cubicBezTo>
                    <a:pt x="107830" y="707366"/>
                    <a:pt x="90577" y="737558"/>
                    <a:pt x="79075" y="793630"/>
                  </a:cubicBezTo>
                  <a:cubicBezTo>
                    <a:pt x="67573" y="849702"/>
                    <a:pt x="47444" y="925183"/>
                    <a:pt x="27316" y="1000664"/>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Freeform 88"/>
            <p:cNvSpPr/>
            <p:nvPr/>
          </p:nvSpPr>
          <p:spPr>
            <a:xfrm>
              <a:off x="4807789" y="4597879"/>
              <a:ext cx="297611" cy="793630"/>
            </a:xfrm>
            <a:custGeom>
              <a:avLst/>
              <a:gdLst>
                <a:gd name="connsiteX0" fmla="*/ 230037 w 297611"/>
                <a:gd name="connsiteY0" fmla="*/ 0 h 793630"/>
                <a:gd name="connsiteX1" fmla="*/ 290422 w 297611"/>
                <a:gd name="connsiteY1" fmla="*/ 138023 h 793630"/>
                <a:gd name="connsiteX2" fmla="*/ 186905 w 297611"/>
                <a:gd name="connsiteY2" fmla="*/ 319178 h 793630"/>
                <a:gd name="connsiteX3" fmla="*/ 100641 w 297611"/>
                <a:gd name="connsiteY3" fmla="*/ 405442 h 793630"/>
                <a:gd name="connsiteX4" fmla="*/ 14377 w 297611"/>
                <a:gd name="connsiteY4" fmla="*/ 491706 h 793630"/>
                <a:gd name="connsiteX5" fmla="*/ 14377 w 297611"/>
                <a:gd name="connsiteY5" fmla="*/ 629729 h 793630"/>
                <a:gd name="connsiteX6" fmla="*/ 23003 w 297611"/>
                <a:gd name="connsiteY6" fmla="*/ 724619 h 793630"/>
                <a:gd name="connsiteX7" fmla="*/ 100641 w 297611"/>
                <a:gd name="connsiteY7" fmla="*/ 793630 h 79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611" h="793630">
                  <a:moveTo>
                    <a:pt x="230037" y="0"/>
                  </a:moveTo>
                  <a:cubicBezTo>
                    <a:pt x="263824" y="42413"/>
                    <a:pt x="297611" y="84827"/>
                    <a:pt x="290422" y="138023"/>
                  </a:cubicBezTo>
                  <a:cubicBezTo>
                    <a:pt x="283233" y="191219"/>
                    <a:pt x="218535" y="274608"/>
                    <a:pt x="186905" y="319178"/>
                  </a:cubicBezTo>
                  <a:cubicBezTo>
                    <a:pt x="155275" y="363748"/>
                    <a:pt x="100641" y="405442"/>
                    <a:pt x="100641" y="405442"/>
                  </a:cubicBezTo>
                  <a:cubicBezTo>
                    <a:pt x="71886" y="434197"/>
                    <a:pt x="28754" y="454325"/>
                    <a:pt x="14377" y="491706"/>
                  </a:cubicBezTo>
                  <a:cubicBezTo>
                    <a:pt x="0" y="529087"/>
                    <a:pt x="12939" y="590910"/>
                    <a:pt x="14377" y="629729"/>
                  </a:cubicBezTo>
                  <a:cubicBezTo>
                    <a:pt x="15815" y="668548"/>
                    <a:pt x="8626" y="697302"/>
                    <a:pt x="23003" y="724619"/>
                  </a:cubicBezTo>
                  <a:cubicBezTo>
                    <a:pt x="37380" y="751936"/>
                    <a:pt x="100641" y="793630"/>
                    <a:pt x="100641" y="793630"/>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Freeform 89"/>
            <p:cNvSpPr/>
            <p:nvPr/>
          </p:nvSpPr>
          <p:spPr>
            <a:xfrm>
              <a:off x="5098211" y="4848045"/>
              <a:ext cx="70450" cy="483080"/>
            </a:xfrm>
            <a:custGeom>
              <a:avLst/>
              <a:gdLst>
                <a:gd name="connsiteX0" fmla="*/ 51759 w 70450"/>
                <a:gd name="connsiteY0" fmla="*/ 0 h 483080"/>
                <a:gd name="connsiteX1" fmla="*/ 69012 w 70450"/>
                <a:gd name="connsiteY1" fmla="*/ 198408 h 483080"/>
                <a:gd name="connsiteX2" fmla="*/ 43132 w 70450"/>
                <a:gd name="connsiteY2" fmla="*/ 301925 h 483080"/>
                <a:gd name="connsiteX3" fmla="*/ 0 w 70450"/>
                <a:gd name="connsiteY3" fmla="*/ 483080 h 483080"/>
              </a:gdLst>
              <a:ahLst/>
              <a:cxnLst>
                <a:cxn ang="0">
                  <a:pos x="connsiteX0" y="connsiteY0"/>
                </a:cxn>
                <a:cxn ang="0">
                  <a:pos x="connsiteX1" y="connsiteY1"/>
                </a:cxn>
                <a:cxn ang="0">
                  <a:pos x="connsiteX2" y="connsiteY2"/>
                </a:cxn>
                <a:cxn ang="0">
                  <a:pos x="connsiteX3" y="connsiteY3"/>
                </a:cxn>
              </a:cxnLst>
              <a:rect l="l" t="t" r="r" b="b"/>
              <a:pathLst>
                <a:path w="70450" h="483080">
                  <a:moveTo>
                    <a:pt x="51759" y="0"/>
                  </a:moveTo>
                  <a:cubicBezTo>
                    <a:pt x="61104" y="74043"/>
                    <a:pt x="70450" y="148087"/>
                    <a:pt x="69012" y="198408"/>
                  </a:cubicBezTo>
                  <a:cubicBezTo>
                    <a:pt x="67574" y="248729"/>
                    <a:pt x="54634" y="254480"/>
                    <a:pt x="43132" y="301925"/>
                  </a:cubicBezTo>
                  <a:cubicBezTo>
                    <a:pt x="31630" y="349370"/>
                    <a:pt x="0" y="483080"/>
                    <a:pt x="0" y="483080"/>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1" name="Group 90"/>
          <p:cNvGrpSpPr/>
          <p:nvPr/>
        </p:nvGrpSpPr>
        <p:grpSpPr>
          <a:xfrm>
            <a:off x="4954385" y="2992582"/>
            <a:ext cx="1213659" cy="1795078"/>
            <a:chOff x="4954385" y="2992582"/>
            <a:chExt cx="1213659" cy="1795078"/>
          </a:xfrm>
        </p:grpSpPr>
        <p:sp>
          <p:nvSpPr>
            <p:cNvPr id="92" name="Freeform 91"/>
            <p:cNvSpPr/>
            <p:nvPr/>
          </p:nvSpPr>
          <p:spPr>
            <a:xfrm>
              <a:off x="4954385" y="2992582"/>
              <a:ext cx="1213659" cy="1645920"/>
            </a:xfrm>
            <a:custGeom>
              <a:avLst/>
              <a:gdLst>
                <a:gd name="connsiteX0" fmla="*/ 0 w 1213659"/>
                <a:gd name="connsiteY0" fmla="*/ 0 h 1645920"/>
                <a:gd name="connsiteX1" fmla="*/ 83128 w 1213659"/>
                <a:gd name="connsiteY1" fmla="*/ 133003 h 1645920"/>
                <a:gd name="connsiteX2" fmla="*/ 282633 w 1213659"/>
                <a:gd name="connsiteY2" fmla="*/ 532014 h 1645920"/>
                <a:gd name="connsiteX3" fmla="*/ 465513 w 1213659"/>
                <a:gd name="connsiteY3" fmla="*/ 947651 h 1645920"/>
                <a:gd name="connsiteX4" fmla="*/ 615142 w 1213659"/>
                <a:gd name="connsiteY4" fmla="*/ 1263534 h 1645920"/>
                <a:gd name="connsiteX5" fmla="*/ 814648 w 1213659"/>
                <a:gd name="connsiteY5" fmla="*/ 1313411 h 1645920"/>
                <a:gd name="connsiteX6" fmla="*/ 1147157 w 1213659"/>
                <a:gd name="connsiteY6" fmla="*/ 1579418 h 1645920"/>
                <a:gd name="connsiteX7" fmla="*/ 1213659 w 1213659"/>
                <a:gd name="connsiteY7" fmla="*/ 1645920 h 164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3659" h="1645920">
                  <a:moveTo>
                    <a:pt x="0" y="0"/>
                  </a:moveTo>
                  <a:cubicBezTo>
                    <a:pt x="18011" y="22167"/>
                    <a:pt x="36023" y="44334"/>
                    <a:pt x="83128" y="133003"/>
                  </a:cubicBezTo>
                  <a:cubicBezTo>
                    <a:pt x="130234" y="221672"/>
                    <a:pt x="218902" y="396239"/>
                    <a:pt x="282633" y="532014"/>
                  </a:cubicBezTo>
                  <a:cubicBezTo>
                    <a:pt x="346364" y="667789"/>
                    <a:pt x="410095" y="825731"/>
                    <a:pt x="465513" y="947651"/>
                  </a:cubicBezTo>
                  <a:cubicBezTo>
                    <a:pt x="520931" y="1069571"/>
                    <a:pt x="556953" y="1202574"/>
                    <a:pt x="615142" y="1263534"/>
                  </a:cubicBezTo>
                  <a:cubicBezTo>
                    <a:pt x="673331" y="1324494"/>
                    <a:pt x="725979" y="1260764"/>
                    <a:pt x="814648" y="1313411"/>
                  </a:cubicBezTo>
                  <a:cubicBezTo>
                    <a:pt x="903317" y="1366058"/>
                    <a:pt x="1080655" y="1524000"/>
                    <a:pt x="1147157" y="1579418"/>
                  </a:cubicBezTo>
                  <a:cubicBezTo>
                    <a:pt x="1213659" y="1634836"/>
                    <a:pt x="1213659" y="1640378"/>
                    <a:pt x="1213659" y="1645920"/>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Freeform 92"/>
            <p:cNvSpPr/>
            <p:nvPr/>
          </p:nvSpPr>
          <p:spPr>
            <a:xfrm>
              <a:off x="5348377" y="4399472"/>
              <a:ext cx="793631" cy="388188"/>
            </a:xfrm>
            <a:custGeom>
              <a:avLst/>
              <a:gdLst>
                <a:gd name="connsiteX0" fmla="*/ 0 w 793631"/>
                <a:gd name="connsiteY0" fmla="*/ 0 h 388188"/>
                <a:gd name="connsiteX1" fmla="*/ 129397 w 793631"/>
                <a:gd name="connsiteY1" fmla="*/ 155275 h 388188"/>
                <a:gd name="connsiteX2" fmla="*/ 336431 w 793631"/>
                <a:gd name="connsiteY2" fmla="*/ 207034 h 388188"/>
                <a:gd name="connsiteX3" fmla="*/ 448574 w 793631"/>
                <a:gd name="connsiteY3" fmla="*/ 224286 h 388188"/>
                <a:gd name="connsiteX4" fmla="*/ 526212 w 793631"/>
                <a:gd name="connsiteY4" fmla="*/ 198407 h 388188"/>
                <a:gd name="connsiteX5" fmla="*/ 569344 w 793631"/>
                <a:gd name="connsiteY5" fmla="*/ 215660 h 388188"/>
                <a:gd name="connsiteX6" fmla="*/ 595223 w 793631"/>
                <a:gd name="connsiteY6" fmla="*/ 362309 h 388188"/>
                <a:gd name="connsiteX7" fmla="*/ 733246 w 793631"/>
                <a:gd name="connsiteY7" fmla="*/ 327803 h 388188"/>
                <a:gd name="connsiteX8" fmla="*/ 793631 w 793631"/>
                <a:gd name="connsiteY8" fmla="*/ 388188 h 3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31" h="388188">
                  <a:moveTo>
                    <a:pt x="0" y="0"/>
                  </a:moveTo>
                  <a:cubicBezTo>
                    <a:pt x="36662" y="60384"/>
                    <a:pt x="73325" y="120769"/>
                    <a:pt x="129397" y="155275"/>
                  </a:cubicBezTo>
                  <a:cubicBezTo>
                    <a:pt x="185469" y="189781"/>
                    <a:pt x="283235" y="195532"/>
                    <a:pt x="336431" y="207034"/>
                  </a:cubicBezTo>
                  <a:cubicBezTo>
                    <a:pt x="389627" y="218536"/>
                    <a:pt x="416944" y="225724"/>
                    <a:pt x="448574" y="224286"/>
                  </a:cubicBezTo>
                  <a:cubicBezTo>
                    <a:pt x="480204" y="222848"/>
                    <a:pt x="506084" y="199845"/>
                    <a:pt x="526212" y="198407"/>
                  </a:cubicBezTo>
                  <a:cubicBezTo>
                    <a:pt x="546340" y="196969"/>
                    <a:pt x="557842" y="188343"/>
                    <a:pt x="569344" y="215660"/>
                  </a:cubicBezTo>
                  <a:cubicBezTo>
                    <a:pt x="580846" y="242977"/>
                    <a:pt x="567906" y="343618"/>
                    <a:pt x="595223" y="362309"/>
                  </a:cubicBezTo>
                  <a:cubicBezTo>
                    <a:pt x="622540" y="381000"/>
                    <a:pt x="700178" y="323490"/>
                    <a:pt x="733246" y="327803"/>
                  </a:cubicBezTo>
                  <a:cubicBezTo>
                    <a:pt x="766314" y="332116"/>
                    <a:pt x="779972" y="360152"/>
                    <a:pt x="793631" y="388188"/>
                  </a:cubicBezTo>
                </a:path>
              </a:pathLst>
            </a:custGeom>
            <a:ln w="63500">
              <a:solidFill>
                <a:srgbClr val="FF0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93"/>
          <p:cNvSpPr/>
          <p:nvPr/>
        </p:nvSpPr>
        <p:spPr>
          <a:xfrm>
            <a:off x="6099875" y="5105400"/>
            <a:ext cx="567863" cy="999641"/>
          </a:xfrm>
          <a:custGeom>
            <a:avLst/>
            <a:gdLst>
              <a:gd name="connsiteX0" fmla="*/ 5751 w 531962"/>
              <a:gd name="connsiteY0" fmla="*/ 0 h 508958"/>
              <a:gd name="connsiteX1" fmla="*/ 23004 w 531962"/>
              <a:gd name="connsiteY1" fmla="*/ 146649 h 508958"/>
              <a:gd name="connsiteX2" fmla="*/ 143774 w 531962"/>
              <a:gd name="connsiteY2" fmla="*/ 293298 h 508958"/>
              <a:gd name="connsiteX3" fmla="*/ 221412 w 531962"/>
              <a:gd name="connsiteY3" fmla="*/ 422694 h 508958"/>
              <a:gd name="connsiteX4" fmla="*/ 299049 w 531962"/>
              <a:gd name="connsiteY4" fmla="*/ 465826 h 508958"/>
              <a:gd name="connsiteX5" fmla="*/ 376687 w 531962"/>
              <a:gd name="connsiteY5" fmla="*/ 465826 h 508958"/>
              <a:gd name="connsiteX6" fmla="*/ 531962 w 531962"/>
              <a:gd name="connsiteY6" fmla="*/ 508958 h 508958"/>
              <a:gd name="connsiteX0" fmla="*/ 5751 w 376687"/>
              <a:gd name="connsiteY0" fmla="*/ 0 h 473015"/>
              <a:gd name="connsiteX1" fmla="*/ 23004 w 376687"/>
              <a:gd name="connsiteY1" fmla="*/ 146649 h 473015"/>
              <a:gd name="connsiteX2" fmla="*/ 143774 w 376687"/>
              <a:gd name="connsiteY2" fmla="*/ 293298 h 473015"/>
              <a:gd name="connsiteX3" fmla="*/ 221412 w 376687"/>
              <a:gd name="connsiteY3" fmla="*/ 422694 h 473015"/>
              <a:gd name="connsiteX4" fmla="*/ 299049 w 376687"/>
              <a:gd name="connsiteY4" fmla="*/ 465826 h 473015"/>
              <a:gd name="connsiteX5" fmla="*/ 376687 w 376687"/>
              <a:gd name="connsiteY5" fmla="*/ 465826 h 473015"/>
              <a:gd name="connsiteX0" fmla="*/ 5751 w 528676"/>
              <a:gd name="connsiteY0" fmla="*/ 0 h 538535"/>
              <a:gd name="connsiteX1" fmla="*/ 23004 w 528676"/>
              <a:gd name="connsiteY1" fmla="*/ 146649 h 538535"/>
              <a:gd name="connsiteX2" fmla="*/ 143774 w 528676"/>
              <a:gd name="connsiteY2" fmla="*/ 293298 h 538535"/>
              <a:gd name="connsiteX3" fmla="*/ 221412 w 528676"/>
              <a:gd name="connsiteY3" fmla="*/ 422694 h 538535"/>
              <a:gd name="connsiteX4" fmla="*/ 299049 w 528676"/>
              <a:gd name="connsiteY4" fmla="*/ 465826 h 538535"/>
              <a:gd name="connsiteX5" fmla="*/ 528676 w 528676"/>
              <a:gd name="connsiteY5" fmla="*/ 538535 h 538535"/>
              <a:gd name="connsiteX0" fmla="*/ 2876 w 753784"/>
              <a:gd name="connsiteY0" fmla="*/ 0 h 538535"/>
              <a:gd name="connsiteX1" fmla="*/ 248112 w 753784"/>
              <a:gd name="connsiteY1" fmla="*/ 146649 h 538535"/>
              <a:gd name="connsiteX2" fmla="*/ 368882 w 753784"/>
              <a:gd name="connsiteY2" fmla="*/ 293298 h 538535"/>
              <a:gd name="connsiteX3" fmla="*/ 446520 w 753784"/>
              <a:gd name="connsiteY3" fmla="*/ 422694 h 538535"/>
              <a:gd name="connsiteX4" fmla="*/ 524157 w 753784"/>
              <a:gd name="connsiteY4" fmla="*/ 465826 h 538535"/>
              <a:gd name="connsiteX5" fmla="*/ 753784 w 753784"/>
              <a:gd name="connsiteY5" fmla="*/ 538535 h 538535"/>
              <a:gd name="connsiteX0" fmla="*/ 2876 w 753784"/>
              <a:gd name="connsiteY0" fmla="*/ 0 h 538535"/>
              <a:gd name="connsiteX1" fmla="*/ 248113 w 753784"/>
              <a:gd name="connsiteY1" fmla="*/ 292066 h 538535"/>
              <a:gd name="connsiteX2" fmla="*/ 368882 w 753784"/>
              <a:gd name="connsiteY2" fmla="*/ 293298 h 538535"/>
              <a:gd name="connsiteX3" fmla="*/ 446520 w 753784"/>
              <a:gd name="connsiteY3" fmla="*/ 422694 h 538535"/>
              <a:gd name="connsiteX4" fmla="*/ 524157 w 753784"/>
              <a:gd name="connsiteY4" fmla="*/ 465826 h 538535"/>
              <a:gd name="connsiteX5" fmla="*/ 753784 w 753784"/>
              <a:gd name="connsiteY5" fmla="*/ 538535 h 538535"/>
              <a:gd name="connsiteX0" fmla="*/ 2876 w 753784"/>
              <a:gd name="connsiteY0" fmla="*/ 0 h 538535"/>
              <a:gd name="connsiteX1" fmla="*/ 248113 w 753784"/>
              <a:gd name="connsiteY1" fmla="*/ 292066 h 538535"/>
              <a:gd name="connsiteX2" fmla="*/ 368882 w 753784"/>
              <a:gd name="connsiteY2" fmla="*/ 293298 h 538535"/>
              <a:gd name="connsiteX3" fmla="*/ 382249 w 753784"/>
              <a:gd name="connsiteY3" fmla="*/ 295146 h 538535"/>
              <a:gd name="connsiteX4" fmla="*/ 446520 w 753784"/>
              <a:gd name="connsiteY4" fmla="*/ 422694 h 538535"/>
              <a:gd name="connsiteX5" fmla="*/ 524157 w 753784"/>
              <a:gd name="connsiteY5" fmla="*/ 465826 h 538535"/>
              <a:gd name="connsiteX6" fmla="*/ 753784 w 753784"/>
              <a:gd name="connsiteY6" fmla="*/ 538535 h 538535"/>
              <a:gd name="connsiteX0" fmla="*/ 2876 w 753784"/>
              <a:gd name="connsiteY0" fmla="*/ 0 h 538535"/>
              <a:gd name="connsiteX1" fmla="*/ 248113 w 753784"/>
              <a:gd name="connsiteY1" fmla="*/ 292066 h 538535"/>
              <a:gd name="connsiteX2" fmla="*/ 368882 w 753784"/>
              <a:gd name="connsiteY2" fmla="*/ 293298 h 538535"/>
              <a:gd name="connsiteX3" fmla="*/ 382249 w 753784"/>
              <a:gd name="connsiteY3" fmla="*/ 222438 h 538535"/>
              <a:gd name="connsiteX4" fmla="*/ 446520 w 753784"/>
              <a:gd name="connsiteY4" fmla="*/ 422694 h 538535"/>
              <a:gd name="connsiteX5" fmla="*/ 524157 w 753784"/>
              <a:gd name="connsiteY5" fmla="*/ 465826 h 538535"/>
              <a:gd name="connsiteX6" fmla="*/ 753784 w 753784"/>
              <a:gd name="connsiteY6" fmla="*/ 538535 h 538535"/>
              <a:gd name="connsiteX0" fmla="*/ 2876 w 753784"/>
              <a:gd name="connsiteY0" fmla="*/ 0 h 538535"/>
              <a:gd name="connsiteX1" fmla="*/ 248113 w 753784"/>
              <a:gd name="connsiteY1" fmla="*/ 292066 h 538535"/>
              <a:gd name="connsiteX2" fmla="*/ 368882 w 753784"/>
              <a:gd name="connsiteY2" fmla="*/ 293298 h 538535"/>
              <a:gd name="connsiteX3" fmla="*/ 382249 w 753784"/>
              <a:gd name="connsiteY3" fmla="*/ 222438 h 538535"/>
              <a:gd name="connsiteX4" fmla="*/ 446520 w 753784"/>
              <a:gd name="connsiteY4" fmla="*/ 422694 h 538535"/>
              <a:gd name="connsiteX5" fmla="*/ 524157 w 753784"/>
              <a:gd name="connsiteY5" fmla="*/ 465826 h 538535"/>
              <a:gd name="connsiteX6" fmla="*/ 753784 w 753784"/>
              <a:gd name="connsiteY6" fmla="*/ 538535 h 538535"/>
              <a:gd name="connsiteX0" fmla="*/ 2876 w 753784"/>
              <a:gd name="connsiteY0" fmla="*/ 0 h 538535"/>
              <a:gd name="connsiteX1" fmla="*/ 248113 w 753784"/>
              <a:gd name="connsiteY1" fmla="*/ 292066 h 538535"/>
              <a:gd name="connsiteX2" fmla="*/ 382249 w 753784"/>
              <a:gd name="connsiteY2" fmla="*/ 222438 h 538535"/>
              <a:gd name="connsiteX3" fmla="*/ 446520 w 753784"/>
              <a:gd name="connsiteY3" fmla="*/ 422694 h 538535"/>
              <a:gd name="connsiteX4" fmla="*/ 524157 w 753784"/>
              <a:gd name="connsiteY4" fmla="*/ 465826 h 538535"/>
              <a:gd name="connsiteX5" fmla="*/ 753784 w 753784"/>
              <a:gd name="connsiteY5" fmla="*/ 538535 h 538535"/>
              <a:gd name="connsiteX0" fmla="*/ 2876 w 753784"/>
              <a:gd name="connsiteY0" fmla="*/ 0 h 538535"/>
              <a:gd name="connsiteX1" fmla="*/ 248113 w 753784"/>
              <a:gd name="connsiteY1" fmla="*/ 292066 h 538535"/>
              <a:gd name="connsiteX2" fmla="*/ 458244 w 753784"/>
              <a:gd name="connsiteY2" fmla="*/ 295146 h 538535"/>
              <a:gd name="connsiteX3" fmla="*/ 446520 w 753784"/>
              <a:gd name="connsiteY3" fmla="*/ 422694 h 538535"/>
              <a:gd name="connsiteX4" fmla="*/ 524157 w 753784"/>
              <a:gd name="connsiteY4" fmla="*/ 465826 h 538535"/>
              <a:gd name="connsiteX5" fmla="*/ 753784 w 753784"/>
              <a:gd name="connsiteY5" fmla="*/ 538535 h 538535"/>
              <a:gd name="connsiteX0" fmla="*/ 2876 w 753784"/>
              <a:gd name="connsiteY0" fmla="*/ 0 h 538535"/>
              <a:gd name="connsiteX1" fmla="*/ 248113 w 753784"/>
              <a:gd name="connsiteY1" fmla="*/ 292066 h 538535"/>
              <a:gd name="connsiteX2" fmla="*/ 458244 w 753784"/>
              <a:gd name="connsiteY2" fmla="*/ 295146 h 538535"/>
              <a:gd name="connsiteX3" fmla="*/ 446520 w 753784"/>
              <a:gd name="connsiteY3" fmla="*/ 422694 h 538535"/>
              <a:gd name="connsiteX4" fmla="*/ 524157 w 753784"/>
              <a:gd name="connsiteY4" fmla="*/ 465826 h 538535"/>
              <a:gd name="connsiteX5" fmla="*/ 753784 w 753784"/>
              <a:gd name="connsiteY5" fmla="*/ 538535 h 538535"/>
              <a:gd name="connsiteX0" fmla="*/ 2876 w 753784"/>
              <a:gd name="connsiteY0" fmla="*/ 0 h 538535"/>
              <a:gd name="connsiteX1" fmla="*/ 248113 w 753784"/>
              <a:gd name="connsiteY1" fmla="*/ 292066 h 538535"/>
              <a:gd name="connsiteX2" fmla="*/ 458244 w 753784"/>
              <a:gd name="connsiteY2" fmla="*/ 295146 h 538535"/>
              <a:gd name="connsiteX3" fmla="*/ 524157 w 753784"/>
              <a:gd name="connsiteY3" fmla="*/ 465826 h 538535"/>
              <a:gd name="connsiteX4" fmla="*/ 753784 w 753784"/>
              <a:gd name="connsiteY4" fmla="*/ 538535 h 538535"/>
              <a:gd name="connsiteX0" fmla="*/ 2876 w 753784"/>
              <a:gd name="connsiteY0" fmla="*/ 0 h 538535"/>
              <a:gd name="connsiteX1" fmla="*/ 248113 w 753784"/>
              <a:gd name="connsiteY1" fmla="*/ 292066 h 538535"/>
              <a:gd name="connsiteX2" fmla="*/ 458244 w 753784"/>
              <a:gd name="connsiteY2" fmla="*/ 295146 h 538535"/>
              <a:gd name="connsiteX3" fmla="*/ 753784 w 753784"/>
              <a:gd name="connsiteY3" fmla="*/ 538535 h 538535"/>
              <a:gd name="connsiteX0" fmla="*/ 2876 w 669269"/>
              <a:gd name="connsiteY0" fmla="*/ 0 h 574889"/>
              <a:gd name="connsiteX1" fmla="*/ 163598 w 669269"/>
              <a:gd name="connsiteY1" fmla="*/ 328420 h 574889"/>
              <a:gd name="connsiteX2" fmla="*/ 373729 w 669269"/>
              <a:gd name="connsiteY2" fmla="*/ 331500 h 574889"/>
              <a:gd name="connsiteX3" fmla="*/ 669269 w 669269"/>
              <a:gd name="connsiteY3" fmla="*/ 574889 h 574889"/>
              <a:gd name="connsiteX0" fmla="*/ 116734 w 783127"/>
              <a:gd name="connsiteY0" fmla="*/ 0 h 574889"/>
              <a:gd name="connsiteX1" fmla="*/ 26787 w 783127"/>
              <a:gd name="connsiteY1" fmla="*/ 197175 h 574889"/>
              <a:gd name="connsiteX2" fmla="*/ 277456 w 783127"/>
              <a:gd name="connsiteY2" fmla="*/ 328420 h 574889"/>
              <a:gd name="connsiteX3" fmla="*/ 487587 w 783127"/>
              <a:gd name="connsiteY3" fmla="*/ 331500 h 574889"/>
              <a:gd name="connsiteX4" fmla="*/ 783127 w 783127"/>
              <a:gd name="connsiteY4" fmla="*/ 574889 h 574889"/>
              <a:gd name="connsiteX0" fmla="*/ 260363 w 757725"/>
              <a:gd name="connsiteY0" fmla="*/ 0 h 574889"/>
              <a:gd name="connsiteX1" fmla="*/ 1385 w 757725"/>
              <a:gd name="connsiteY1" fmla="*/ 197175 h 574889"/>
              <a:gd name="connsiteX2" fmla="*/ 252054 w 757725"/>
              <a:gd name="connsiteY2" fmla="*/ 328420 h 574889"/>
              <a:gd name="connsiteX3" fmla="*/ 462185 w 757725"/>
              <a:gd name="connsiteY3" fmla="*/ 331500 h 574889"/>
              <a:gd name="connsiteX4" fmla="*/ 757725 w 757725"/>
              <a:gd name="connsiteY4" fmla="*/ 574889 h 574889"/>
              <a:gd name="connsiteX0" fmla="*/ 260363 w 757725"/>
              <a:gd name="connsiteY0" fmla="*/ 7908 h 582797"/>
              <a:gd name="connsiteX1" fmla="*/ 1385 w 757725"/>
              <a:gd name="connsiteY1" fmla="*/ 205083 h 582797"/>
              <a:gd name="connsiteX2" fmla="*/ 252054 w 757725"/>
              <a:gd name="connsiteY2" fmla="*/ 336328 h 582797"/>
              <a:gd name="connsiteX3" fmla="*/ 462185 w 757725"/>
              <a:gd name="connsiteY3" fmla="*/ 339408 h 582797"/>
              <a:gd name="connsiteX4" fmla="*/ 757725 w 757725"/>
              <a:gd name="connsiteY4" fmla="*/ 582797 h 582797"/>
              <a:gd name="connsiteX0" fmla="*/ 260363 w 757725"/>
              <a:gd name="connsiteY0" fmla="*/ 7908 h 582797"/>
              <a:gd name="connsiteX1" fmla="*/ 1385 w 757725"/>
              <a:gd name="connsiteY1" fmla="*/ 205083 h 582797"/>
              <a:gd name="connsiteX2" fmla="*/ 252054 w 757725"/>
              <a:gd name="connsiteY2" fmla="*/ 336328 h 582797"/>
              <a:gd name="connsiteX3" fmla="*/ 462185 w 757725"/>
              <a:gd name="connsiteY3" fmla="*/ 339408 h 582797"/>
              <a:gd name="connsiteX4" fmla="*/ 757725 w 757725"/>
              <a:gd name="connsiteY4" fmla="*/ 582797 h 582797"/>
              <a:gd name="connsiteX0" fmla="*/ 260363 w 588694"/>
              <a:gd name="connsiteY0" fmla="*/ 7908 h 582797"/>
              <a:gd name="connsiteX1" fmla="*/ 1385 w 588694"/>
              <a:gd name="connsiteY1" fmla="*/ 205083 h 582797"/>
              <a:gd name="connsiteX2" fmla="*/ 252054 w 588694"/>
              <a:gd name="connsiteY2" fmla="*/ 336328 h 582797"/>
              <a:gd name="connsiteX3" fmla="*/ 462185 w 588694"/>
              <a:gd name="connsiteY3" fmla="*/ 339408 h 582797"/>
              <a:gd name="connsiteX4" fmla="*/ 588694 w 588694"/>
              <a:gd name="connsiteY4" fmla="*/ 582797 h 582797"/>
              <a:gd name="connsiteX0" fmla="*/ 260363 w 462185"/>
              <a:gd name="connsiteY0" fmla="*/ 7908 h 358716"/>
              <a:gd name="connsiteX1" fmla="*/ 1385 w 462185"/>
              <a:gd name="connsiteY1" fmla="*/ 205083 h 358716"/>
              <a:gd name="connsiteX2" fmla="*/ 252054 w 462185"/>
              <a:gd name="connsiteY2" fmla="*/ 336328 h 358716"/>
              <a:gd name="connsiteX3" fmla="*/ 462185 w 462185"/>
              <a:gd name="connsiteY3" fmla="*/ 339408 h 358716"/>
              <a:gd name="connsiteX0" fmla="*/ 260363 w 884761"/>
              <a:gd name="connsiteY0" fmla="*/ 7908 h 358716"/>
              <a:gd name="connsiteX1" fmla="*/ 1385 w 884761"/>
              <a:gd name="connsiteY1" fmla="*/ 205083 h 358716"/>
              <a:gd name="connsiteX2" fmla="*/ 252054 w 884761"/>
              <a:gd name="connsiteY2" fmla="*/ 336328 h 358716"/>
              <a:gd name="connsiteX3" fmla="*/ 884761 w 884761"/>
              <a:gd name="connsiteY3" fmla="*/ 339408 h 358716"/>
              <a:gd name="connsiteX0" fmla="*/ 260363 w 631215"/>
              <a:gd name="connsiteY0" fmla="*/ 7908 h 484825"/>
              <a:gd name="connsiteX1" fmla="*/ 1385 w 631215"/>
              <a:gd name="connsiteY1" fmla="*/ 205083 h 484825"/>
              <a:gd name="connsiteX2" fmla="*/ 252054 w 631215"/>
              <a:gd name="connsiteY2" fmla="*/ 336328 h 484825"/>
              <a:gd name="connsiteX3" fmla="*/ 631215 w 631215"/>
              <a:gd name="connsiteY3" fmla="*/ 484825 h 484825"/>
              <a:gd name="connsiteX0" fmla="*/ 285765 w 656617"/>
              <a:gd name="connsiteY0" fmla="*/ 7908 h 484825"/>
              <a:gd name="connsiteX1" fmla="*/ 26787 w 656617"/>
              <a:gd name="connsiteY1" fmla="*/ 205083 h 484825"/>
              <a:gd name="connsiteX2" fmla="*/ 446487 w 656617"/>
              <a:gd name="connsiteY2" fmla="*/ 336328 h 484825"/>
              <a:gd name="connsiteX3" fmla="*/ 656617 w 656617"/>
              <a:gd name="connsiteY3" fmla="*/ 484825 h 484825"/>
              <a:gd name="connsiteX0" fmla="*/ 285765 w 656617"/>
              <a:gd name="connsiteY0" fmla="*/ 7908 h 484825"/>
              <a:gd name="connsiteX1" fmla="*/ 26787 w 656617"/>
              <a:gd name="connsiteY1" fmla="*/ 205083 h 484825"/>
              <a:gd name="connsiteX2" fmla="*/ 446487 w 656617"/>
              <a:gd name="connsiteY2" fmla="*/ 336328 h 484825"/>
              <a:gd name="connsiteX3" fmla="*/ 656617 w 656617"/>
              <a:gd name="connsiteY3" fmla="*/ 484825 h 484825"/>
              <a:gd name="connsiteX0" fmla="*/ 285765 w 656617"/>
              <a:gd name="connsiteY0" fmla="*/ 7908 h 484825"/>
              <a:gd name="connsiteX1" fmla="*/ 26787 w 656617"/>
              <a:gd name="connsiteY1" fmla="*/ 205083 h 484825"/>
              <a:gd name="connsiteX2" fmla="*/ 446487 w 656617"/>
              <a:gd name="connsiteY2" fmla="*/ 336328 h 484825"/>
              <a:gd name="connsiteX3" fmla="*/ 656617 w 656617"/>
              <a:gd name="connsiteY3" fmla="*/ 484825 h 484825"/>
              <a:gd name="connsiteX0" fmla="*/ 285765 w 656617"/>
              <a:gd name="connsiteY0" fmla="*/ 0 h 476917"/>
              <a:gd name="connsiteX1" fmla="*/ 26787 w 656617"/>
              <a:gd name="connsiteY1" fmla="*/ 197175 h 476917"/>
              <a:gd name="connsiteX2" fmla="*/ 446487 w 656617"/>
              <a:gd name="connsiteY2" fmla="*/ 328420 h 476917"/>
              <a:gd name="connsiteX3" fmla="*/ 656617 w 656617"/>
              <a:gd name="connsiteY3" fmla="*/ 476917 h 476917"/>
              <a:gd name="connsiteX0" fmla="*/ 285765 w 656617"/>
              <a:gd name="connsiteY0" fmla="*/ 0 h 476917"/>
              <a:gd name="connsiteX1" fmla="*/ 26787 w 656617"/>
              <a:gd name="connsiteY1" fmla="*/ 197175 h 476917"/>
              <a:gd name="connsiteX2" fmla="*/ 446487 w 656617"/>
              <a:gd name="connsiteY2" fmla="*/ 328420 h 476917"/>
              <a:gd name="connsiteX3" fmla="*/ 656617 w 656617"/>
              <a:gd name="connsiteY3" fmla="*/ 476917 h 476917"/>
              <a:gd name="connsiteX0" fmla="*/ 258977 w 629829"/>
              <a:gd name="connsiteY0" fmla="*/ 0 h 476917"/>
              <a:gd name="connsiteX1" fmla="*/ -1 w 629829"/>
              <a:gd name="connsiteY1" fmla="*/ 197175 h 476917"/>
              <a:gd name="connsiteX2" fmla="*/ 419699 w 629829"/>
              <a:gd name="connsiteY2" fmla="*/ 328420 h 476917"/>
              <a:gd name="connsiteX3" fmla="*/ 629829 w 629829"/>
              <a:gd name="connsiteY3" fmla="*/ 476917 h 476917"/>
            </a:gdLst>
            <a:ahLst/>
            <a:cxnLst>
              <a:cxn ang="0">
                <a:pos x="connsiteX0" y="connsiteY0"/>
              </a:cxn>
              <a:cxn ang="0">
                <a:pos x="connsiteX1" y="connsiteY1"/>
              </a:cxn>
              <a:cxn ang="0">
                <a:pos x="connsiteX2" y="connsiteY2"/>
              </a:cxn>
              <a:cxn ang="0">
                <a:pos x="connsiteX3" y="connsiteY3"/>
              </a:cxn>
            </a:cxnLst>
            <a:rect l="l" t="t" r="r" b="b"/>
            <a:pathLst>
              <a:path w="629829" h="476917">
                <a:moveTo>
                  <a:pt x="258977" y="0"/>
                </a:moveTo>
                <a:cubicBezTo>
                  <a:pt x="47501" y="192348"/>
                  <a:pt x="137944" y="115942"/>
                  <a:pt x="-1" y="197175"/>
                </a:cubicBezTo>
                <a:cubicBezTo>
                  <a:pt x="98409" y="253144"/>
                  <a:pt x="174347" y="274403"/>
                  <a:pt x="419699" y="328420"/>
                </a:cubicBezTo>
                <a:cubicBezTo>
                  <a:pt x="524671" y="375044"/>
                  <a:pt x="443488" y="456995"/>
                  <a:pt x="629829" y="476917"/>
                </a:cubicBezTo>
              </a:path>
            </a:pathLst>
          </a:custGeom>
          <a:ln w="63500">
            <a:solidFill>
              <a:srgbClr val="FF0000"/>
            </a:solidFill>
            <a:prstDash val="sysDot"/>
            <a:headEnd type="triangle"/>
            <a:tailEnd type="non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5" name="Group 94"/>
          <p:cNvGrpSpPr/>
          <p:nvPr/>
        </p:nvGrpSpPr>
        <p:grpSpPr>
          <a:xfrm>
            <a:off x="5738327" y="5766318"/>
            <a:ext cx="510073" cy="1072632"/>
            <a:chOff x="5738327" y="5766318"/>
            <a:chExt cx="510073" cy="1072632"/>
          </a:xfrm>
        </p:grpSpPr>
        <p:sp>
          <p:nvSpPr>
            <p:cNvPr id="96" name="Freeform 95"/>
            <p:cNvSpPr/>
            <p:nvPr/>
          </p:nvSpPr>
          <p:spPr>
            <a:xfrm>
              <a:off x="5738327" y="5766318"/>
              <a:ext cx="343677" cy="597160"/>
            </a:xfrm>
            <a:custGeom>
              <a:avLst/>
              <a:gdLst>
                <a:gd name="connsiteX0" fmla="*/ 0 w 343677"/>
                <a:gd name="connsiteY0" fmla="*/ 0 h 597160"/>
                <a:gd name="connsiteX1" fmla="*/ 205273 w 343677"/>
                <a:gd name="connsiteY1" fmla="*/ 93306 h 597160"/>
                <a:gd name="connsiteX2" fmla="*/ 223934 w 343677"/>
                <a:gd name="connsiteY2" fmla="*/ 251927 h 597160"/>
                <a:gd name="connsiteX3" fmla="*/ 335902 w 343677"/>
                <a:gd name="connsiteY3" fmla="*/ 363894 h 597160"/>
                <a:gd name="connsiteX4" fmla="*/ 177281 w 343677"/>
                <a:gd name="connsiteY4" fmla="*/ 597160 h 597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77" h="597160">
                  <a:moveTo>
                    <a:pt x="0" y="0"/>
                  </a:moveTo>
                  <a:cubicBezTo>
                    <a:pt x="83975" y="25659"/>
                    <a:pt x="167951" y="51318"/>
                    <a:pt x="205273" y="93306"/>
                  </a:cubicBezTo>
                  <a:cubicBezTo>
                    <a:pt x="242595" y="135294"/>
                    <a:pt x="202163" y="206829"/>
                    <a:pt x="223934" y="251927"/>
                  </a:cubicBezTo>
                  <a:cubicBezTo>
                    <a:pt x="245705" y="297025"/>
                    <a:pt x="343677" y="306355"/>
                    <a:pt x="335902" y="363894"/>
                  </a:cubicBezTo>
                  <a:cubicBezTo>
                    <a:pt x="328127" y="421433"/>
                    <a:pt x="252704" y="509296"/>
                    <a:pt x="177281" y="597160"/>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Freeform 96"/>
            <p:cNvSpPr/>
            <p:nvPr/>
          </p:nvSpPr>
          <p:spPr>
            <a:xfrm>
              <a:off x="6057900" y="6229350"/>
              <a:ext cx="190500" cy="609600"/>
            </a:xfrm>
            <a:custGeom>
              <a:avLst/>
              <a:gdLst>
                <a:gd name="connsiteX0" fmla="*/ 190500 w 190500"/>
                <a:gd name="connsiteY0" fmla="*/ 0 h 609600"/>
                <a:gd name="connsiteX1" fmla="*/ 85725 w 190500"/>
                <a:gd name="connsiteY1" fmla="*/ 66675 h 609600"/>
                <a:gd name="connsiteX2" fmla="*/ 142875 w 190500"/>
                <a:gd name="connsiteY2" fmla="*/ 257175 h 609600"/>
                <a:gd name="connsiteX3" fmla="*/ 104775 w 190500"/>
                <a:gd name="connsiteY3" fmla="*/ 447675 h 609600"/>
                <a:gd name="connsiteX4" fmla="*/ 0 w 190500"/>
                <a:gd name="connsiteY4" fmla="*/ 6096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609600">
                  <a:moveTo>
                    <a:pt x="190500" y="0"/>
                  </a:moveTo>
                  <a:cubicBezTo>
                    <a:pt x="142081" y="11906"/>
                    <a:pt x="93662" y="23813"/>
                    <a:pt x="85725" y="66675"/>
                  </a:cubicBezTo>
                  <a:cubicBezTo>
                    <a:pt x="77788" y="109537"/>
                    <a:pt x="139700" y="193675"/>
                    <a:pt x="142875" y="257175"/>
                  </a:cubicBezTo>
                  <a:cubicBezTo>
                    <a:pt x="146050" y="320675"/>
                    <a:pt x="128587" y="388938"/>
                    <a:pt x="104775" y="447675"/>
                  </a:cubicBezTo>
                  <a:cubicBezTo>
                    <a:pt x="80963" y="506412"/>
                    <a:pt x="40481" y="558006"/>
                    <a:pt x="0" y="609600"/>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8" name="Left Arrow 97"/>
          <p:cNvSpPr/>
          <p:nvPr/>
        </p:nvSpPr>
        <p:spPr>
          <a:xfrm rot="1348403" flipH="1">
            <a:off x="5400518" y="888714"/>
            <a:ext cx="1439202" cy="3571071"/>
          </a:xfrm>
          <a:prstGeom prst="leftArrow">
            <a:avLst/>
          </a:prstGeom>
          <a:blipFill dpi="0" rotWithShape="1">
            <a:blip r:embed="rId11">
              <a:alphaModFix amt="89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Left Arrow 98"/>
          <p:cNvSpPr/>
          <p:nvPr/>
        </p:nvSpPr>
        <p:spPr>
          <a:xfrm rot="17758315">
            <a:off x="4236870" y="1809324"/>
            <a:ext cx="1276891" cy="3449775"/>
          </a:xfrm>
          <a:prstGeom prst="leftArrow">
            <a:avLst/>
          </a:prstGeom>
          <a:blipFill dpi="0" rotWithShape="1">
            <a:blip r:embed="rId11">
              <a:alphaModFix amt="89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Left Arrow 99"/>
          <p:cNvSpPr/>
          <p:nvPr/>
        </p:nvSpPr>
        <p:spPr>
          <a:xfrm rot="1048719">
            <a:off x="4051403" y="695831"/>
            <a:ext cx="1520653" cy="2856046"/>
          </a:xfrm>
          <a:prstGeom prst="leftArrow">
            <a:avLst/>
          </a:prstGeom>
          <a:blipFill dpi="0" rotWithShape="1">
            <a:blip r:embed="rId11">
              <a:alphaModFix amt="89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p:cNvSpPr/>
          <p:nvPr/>
        </p:nvSpPr>
        <p:spPr>
          <a:xfrm rot="170665">
            <a:off x="3990788" y="972671"/>
            <a:ext cx="2554942" cy="2532529"/>
          </a:xfrm>
          <a:custGeom>
            <a:avLst/>
            <a:gdLst>
              <a:gd name="connsiteX0" fmla="*/ 2435413 w 2435413"/>
              <a:gd name="connsiteY0" fmla="*/ 0 h 1999129"/>
              <a:gd name="connsiteX1" fmla="*/ 2247154 w 2435413"/>
              <a:gd name="connsiteY1" fmla="*/ 475129 h 1999129"/>
              <a:gd name="connsiteX2" fmla="*/ 1816848 w 2435413"/>
              <a:gd name="connsiteY2" fmla="*/ 896471 h 1999129"/>
              <a:gd name="connsiteX3" fmla="*/ 1261036 w 2435413"/>
              <a:gd name="connsiteY3" fmla="*/ 1344706 h 1999129"/>
              <a:gd name="connsiteX4" fmla="*/ 776942 w 2435413"/>
              <a:gd name="connsiteY4" fmla="*/ 1819835 h 1999129"/>
              <a:gd name="connsiteX5" fmla="*/ 642471 w 2435413"/>
              <a:gd name="connsiteY5" fmla="*/ 1999129 h 1999129"/>
              <a:gd name="connsiteX0" fmla="*/ 2892613 w 2892613"/>
              <a:gd name="connsiteY0" fmla="*/ 0 h 2913529"/>
              <a:gd name="connsiteX1" fmla="*/ 2704354 w 2892613"/>
              <a:gd name="connsiteY1" fmla="*/ 475129 h 2913529"/>
              <a:gd name="connsiteX2" fmla="*/ 2274048 w 2892613"/>
              <a:gd name="connsiteY2" fmla="*/ 896471 h 2913529"/>
              <a:gd name="connsiteX3" fmla="*/ 1718236 w 2892613"/>
              <a:gd name="connsiteY3" fmla="*/ 1344706 h 2913529"/>
              <a:gd name="connsiteX4" fmla="*/ 1234142 w 2892613"/>
              <a:gd name="connsiteY4" fmla="*/ 1819835 h 2913529"/>
              <a:gd name="connsiteX5" fmla="*/ 642471 w 2892613"/>
              <a:gd name="connsiteY5" fmla="*/ 2913529 h 2913529"/>
              <a:gd name="connsiteX0" fmla="*/ 2250142 w 2250142"/>
              <a:gd name="connsiteY0" fmla="*/ 0 h 2913529"/>
              <a:gd name="connsiteX1" fmla="*/ 2061883 w 2250142"/>
              <a:gd name="connsiteY1" fmla="*/ 475129 h 2913529"/>
              <a:gd name="connsiteX2" fmla="*/ 1631577 w 2250142"/>
              <a:gd name="connsiteY2" fmla="*/ 896471 h 2913529"/>
              <a:gd name="connsiteX3" fmla="*/ 1075765 w 2250142"/>
              <a:gd name="connsiteY3" fmla="*/ 1344706 h 2913529"/>
              <a:gd name="connsiteX4" fmla="*/ 591671 w 2250142"/>
              <a:gd name="connsiteY4" fmla="*/ 1819835 h 2913529"/>
              <a:gd name="connsiteX5" fmla="*/ 0 w 2250142"/>
              <a:gd name="connsiteY5" fmla="*/ 2913529 h 2913529"/>
              <a:gd name="connsiteX0" fmla="*/ 2250142 w 2250142"/>
              <a:gd name="connsiteY0" fmla="*/ 0 h 2913529"/>
              <a:gd name="connsiteX1" fmla="*/ 2061883 w 2250142"/>
              <a:gd name="connsiteY1" fmla="*/ 475129 h 2913529"/>
              <a:gd name="connsiteX2" fmla="*/ 1631577 w 2250142"/>
              <a:gd name="connsiteY2" fmla="*/ 896471 h 2913529"/>
              <a:gd name="connsiteX3" fmla="*/ 1075765 w 2250142"/>
              <a:gd name="connsiteY3" fmla="*/ 1344706 h 2913529"/>
              <a:gd name="connsiteX4" fmla="*/ 591671 w 2250142"/>
              <a:gd name="connsiteY4" fmla="*/ 1819835 h 2913529"/>
              <a:gd name="connsiteX5" fmla="*/ 0 w 2250142"/>
              <a:gd name="connsiteY5" fmla="*/ 2913529 h 2913529"/>
              <a:gd name="connsiteX0" fmla="*/ 2250142 w 2250142"/>
              <a:gd name="connsiteY0" fmla="*/ 0 h 2913529"/>
              <a:gd name="connsiteX1" fmla="*/ 2061883 w 2250142"/>
              <a:gd name="connsiteY1" fmla="*/ 475129 h 2913529"/>
              <a:gd name="connsiteX2" fmla="*/ 1631577 w 2250142"/>
              <a:gd name="connsiteY2" fmla="*/ 896471 h 2913529"/>
              <a:gd name="connsiteX3" fmla="*/ 1075765 w 2250142"/>
              <a:gd name="connsiteY3" fmla="*/ 1344706 h 2913529"/>
              <a:gd name="connsiteX4" fmla="*/ 591671 w 2250142"/>
              <a:gd name="connsiteY4" fmla="*/ 1819835 h 2913529"/>
              <a:gd name="connsiteX5" fmla="*/ 0 w 2250142"/>
              <a:gd name="connsiteY5" fmla="*/ 2913529 h 2913529"/>
              <a:gd name="connsiteX0" fmla="*/ 2021542 w 2021542"/>
              <a:gd name="connsiteY0" fmla="*/ 0 h 2913529"/>
              <a:gd name="connsiteX1" fmla="*/ 1833283 w 2021542"/>
              <a:gd name="connsiteY1" fmla="*/ 475129 h 2913529"/>
              <a:gd name="connsiteX2" fmla="*/ 1402977 w 2021542"/>
              <a:gd name="connsiteY2" fmla="*/ 896471 h 2913529"/>
              <a:gd name="connsiteX3" fmla="*/ 847165 w 2021542"/>
              <a:gd name="connsiteY3" fmla="*/ 1344706 h 2913529"/>
              <a:gd name="connsiteX4" fmla="*/ 363071 w 2021542"/>
              <a:gd name="connsiteY4" fmla="*/ 1819835 h 2913529"/>
              <a:gd name="connsiteX5" fmla="*/ 0 w 2021542"/>
              <a:gd name="connsiteY5" fmla="*/ 2913529 h 2913529"/>
              <a:gd name="connsiteX0" fmla="*/ 2021542 w 2021542"/>
              <a:gd name="connsiteY0" fmla="*/ 0 h 2913529"/>
              <a:gd name="connsiteX1" fmla="*/ 1833283 w 2021542"/>
              <a:gd name="connsiteY1" fmla="*/ 475129 h 2913529"/>
              <a:gd name="connsiteX2" fmla="*/ 1402977 w 2021542"/>
              <a:gd name="connsiteY2" fmla="*/ 896471 h 2913529"/>
              <a:gd name="connsiteX3" fmla="*/ 847165 w 2021542"/>
              <a:gd name="connsiteY3" fmla="*/ 1344706 h 2913529"/>
              <a:gd name="connsiteX4" fmla="*/ 363071 w 2021542"/>
              <a:gd name="connsiteY4" fmla="*/ 1819835 h 2913529"/>
              <a:gd name="connsiteX5" fmla="*/ 0 w 2021542"/>
              <a:gd name="connsiteY5" fmla="*/ 2913529 h 2913529"/>
              <a:gd name="connsiteX0" fmla="*/ 2021542 w 2021542"/>
              <a:gd name="connsiteY0" fmla="*/ 0 h 3065929"/>
              <a:gd name="connsiteX1" fmla="*/ 1833283 w 2021542"/>
              <a:gd name="connsiteY1" fmla="*/ 627529 h 3065929"/>
              <a:gd name="connsiteX2" fmla="*/ 1402977 w 2021542"/>
              <a:gd name="connsiteY2" fmla="*/ 1048871 h 3065929"/>
              <a:gd name="connsiteX3" fmla="*/ 847165 w 2021542"/>
              <a:gd name="connsiteY3" fmla="*/ 1497106 h 3065929"/>
              <a:gd name="connsiteX4" fmla="*/ 363071 w 2021542"/>
              <a:gd name="connsiteY4" fmla="*/ 1972235 h 3065929"/>
              <a:gd name="connsiteX5" fmla="*/ 0 w 2021542"/>
              <a:gd name="connsiteY5" fmla="*/ 3065929 h 3065929"/>
              <a:gd name="connsiteX0" fmla="*/ 2021542 w 2021542"/>
              <a:gd name="connsiteY0" fmla="*/ 0 h 2608729"/>
              <a:gd name="connsiteX1" fmla="*/ 1833283 w 2021542"/>
              <a:gd name="connsiteY1" fmla="*/ 627529 h 2608729"/>
              <a:gd name="connsiteX2" fmla="*/ 1402977 w 2021542"/>
              <a:gd name="connsiteY2" fmla="*/ 1048871 h 2608729"/>
              <a:gd name="connsiteX3" fmla="*/ 847165 w 2021542"/>
              <a:gd name="connsiteY3" fmla="*/ 1497106 h 2608729"/>
              <a:gd name="connsiteX4" fmla="*/ 363071 w 2021542"/>
              <a:gd name="connsiteY4" fmla="*/ 1972235 h 2608729"/>
              <a:gd name="connsiteX5" fmla="*/ 0 w 2021542"/>
              <a:gd name="connsiteY5" fmla="*/ 2608729 h 2608729"/>
              <a:gd name="connsiteX0" fmla="*/ 2021542 w 2021542"/>
              <a:gd name="connsiteY0" fmla="*/ 0 h 2608729"/>
              <a:gd name="connsiteX1" fmla="*/ 1833283 w 2021542"/>
              <a:gd name="connsiteY1" fmla="*/ 627529 h 2608729"/>
              <a:gd name="connsiteX2" fmla="*/ 1402977 w 2021542"/>
              <a:gd name="connsiteY2" fmla="*/ 1048871 h 2608729"/>
              <a:gd name="connsiteX3" fmla="*/ 847165 w 2021542"/>
              <a:gd name="connsiteY3" fmla="*/ 1497106 h 2608729"/>
              <a:gd name="connsiteX4" fmla="*/ 363071 w 2021542"/>
              <a:gd name="connsiteY4" fmla="*/ 1972235 h 2608729"/>
              <a:gd name="connsiteX5" fmla="*/ 0 w 2021542"/>
              <a:gd name="connsiteY5" fmla="*/ 2608729 h 2608729"/>
              <a:gd name="connsiteX0" fmla="*/ 2021542 w 2021542"/>
              <a:gd name="connsiteY0" fmla="*/ 0 h 2608729"/>
              <a:gd name="connsiteX1" fmla="*/ 1833283 w 2021542"/>
              <a:gd name="connsiteY1" fmla="*/ 627529 h 2608729"/>
              <a:gd name="connsiteX2" fmla="*/ 1402977 w 2021542"/>
              <a:gd name="connsiteY2" fmla="*/ 1048871 h 2608729"/>
              <a:gd name="connsiteX3" fmla="*/ 847165 w 2021542"/>
              <a:gd name="connsiteY3" fmla="*/ 1497106 h 2608729"/>
              <a:gd name="connsiteX4" fmla="*/ 363071 w 2021542"/>
              <a:gd name="connsiteY4" fmla="*/ 1972235 h 2608729"/>
              <a:gd name="connsiteX5" fmla="*/ 0 w 2021542"/>
              <a:gd name="connsiteY5" fmla="*/ 2608729 h 2608729"/>
              <a:gd name="connsiteX0" fmla="*/ 2021542 w 2021542"/>
              <a:gd name="connsiteY0" fmla="*/ 0 h 2608729"/>
              <a:gd name="connsiteX1" fmla="*/ 1833283 w 2021542"/>
              <a:gd name="connsiteY1" fmla="*/ 627529 h 2608729"/>
              <a:gd name="connsiteX2" fmla="*/ 1402977 w 2021542"/>
              <a:gd name="connsiteY2" fmla="*/ 1048871 h 2608729"/>
              <a:gd name="connsiteX3" fmla="*/ 847165 w 2021542"/>
              <a:gd name="connsiteY3" fmla="*/ 1497106 h 2608729"/>
              <a:gd name="connsiteX4" fmla="*/ 0 w 2021542"/>
              <a:gd name="connsiteY4" fmla="*/ 2608729 h 2608729"/>
              <a:gd name="connsiteX0" fmla="*/ 1716742 w 1716742"/>
              <a:gd name="connsiteY0" fmla="*/ 0 h 2227729"/>
              <a:gd name="connsiteX1" fmla="*/ 1528483 w 1716742"/>
              <a:gd name="connsiteY1" fmla="*/ 627529 h 2227729"/>
              <a:gd name="connsiteX2" fmla="*/ 1098177 w 1716742"/>
              <a:gd name="connsiteY2" fmla="*/ 1048871 h 2227729"/>
              <a:gd name="connsiteX3" fmla="*/ 542365 w 1716742"/>
              <a:gd name="connsiteY3" fmla="*/ 1497106 h 2227729"/>
              <a:gd name="connsiteX4" fmla="*/ 0 w 1716742"/>
              <a:gd name="connsiteY4" fmla="*/ 2227729 h 2227729"/>
              <a:gd name="connsiteX0" fmla="*/ 1716742 w 1724212"/>
              <a:gd name="connsiteY0" fmla="*/ 0 h 2227729"/>
              <a:gd name="connsiteX1" fmla="*/ 1528483 w 1724212"/>
              <a:gd name="connsiteY1" fmla="*/ 627529 h 2227729"/>
              <a:gd name="connsiteX2" fmla="*/ 542365 w 1724212"/>
              <a:gd name="connsiteY2" fmla="*/ 1497106 h 2227729"/>
              <a:gd name="connsiteX3" fmla="*/ 0 w 1724212"/>
              <a:gd name="connsiteY3" fmla="*/ 2227729 h 2227729"/>
              <a:gd name="connsiteX0" fmla="*/ 1945342 w 1952812"/>
              <a:gd name="connsiteY0" fmla="*/ 0 h 2227729"/>
              <a:gd name="connsiteX1" fmla="*/ 1757083 w 1952812"/>
              <a:gd name="connsiteY1" fmla="*/ 627529 h 2227729"/>
              <a:gd name="connsiteX2" fmla="*/ 770965 w 1952812"/>
              <a:gd name="connsiteY2" fmla="*/ 1497106 h 2227729"/>
              <a:gd name="connsiteX3" fmla="*/ 0 w 1952812"/>
              <a:gd name="connsiteY3" fmla="*/ 2227729 h 2227729"/>
              <a:gd name="connsiteX0" fmla="*/ 2173942 w 2173942"/>
              <a:gd name="connsiteY0" fmla="*/ 0 h 2227729"/>
              <a:gd name="connsiteX1" fmla="*/ 1757083 w 2173942"/>
              <a:gd name="connsiteY1" fmla="*/ 627529 h 2227729"/>
              <a:gd name="connsiteX2" fmla="*/ 770965 w 2173942"/>
              <a:gd name="connsiteY2" fmla="*/ 1497106 h 2227729"/>
              <a:gd name="connsiteX3" fmla="*/ 0 w 2173942"/>
              <a:gd name="connsiteY3" fmla="*/ 2227729 h 2227729"/>
              <a:gd name="connsiteX0" fmla="*/ 2173942 w 2173942"/>
              <a:gd name="connsiteY0" fmla="*/ 0 h 2227729"/>
              <a:gd name="connsiteX1" fmla="*/ 1757083 w 2173942"/>
              <a:gd name="connsiteY1" fmla="*/ 627529 h 2227729"/>
              <a:gd name="connsiteX2" fmla="*/ 770965 w 2173942"/>
              <a:gd name="connsiteY2" fmla="*/ 1725706 h 2227729"/>
              <a:gd name="connsiteX3" fmla="*/ 0 w 2173942"/>
              <a:gd name="connsiteY3" fmla="*/ 2227729 h 2227729"/>
              <a:gd name="connsiteX0" fmla="*/ 2554942 w 2554942"/>
              <a:gd name="connsiteY0" fmla="*/ 0 h 2532529"/>
              <a:gd name="connsiteX1" fmla="*/ 2138083 w 2554942"/>
              <a:gd name="connsiteY1" fmla="*/ 627529 h 2532529"/>
              <a:gd name="connsiteX2" fmla="*/ 1151965 w 2554942"/>
              <a:gd name="connsiteY2" fmla="*/ 1725706 h 2532529"/>
              <a:gd name="connsiteX3" fmla="*/ 0 w 2554942"/>
              <a:gd name="connsiteY3" fmla="*/ 2532529 h 2532529"/>
              <a:gd name="connsiteX0" fmla="*/ 2554942 w 2554942"/>
              <a:gd name="connsiteY0" fmla="*/ 0 h 2532529"/>
              <a:gd name="connsiteX1" fmla="*/ 2138083 w 2554942"/>
              <a:gd name="connsiteY1" fmla="*/ 627529 h 2532529"/>
              <a:gd name="connsiteX2" fmla="*/ 1151965 w 2554942"/>
              <a:gd name="connsiteY2" fmla="*/ 1725706 h 2532529"/>
              <a:gd name="connsiteX3" fmla="*/ 0 w 2554942"/>
              <a:gd name="connsiteY3" fmla="*/ 2532529 h 2532529"/>
            </a:gdLst>
            <a:ahLst/>
            <a:cxnLst>
              <a:cxn ang="0">
                <a:pos x="connsiteX0" y="connsiteY0"/>
              </a:cxn>
              <a:cxn ang="0">
                <a:pos x="connsiteX1" y="connsiteY1"/>
              </a:cxn>
              <a:cxn ang="0">
                <a:pos x="connsiteX2" y="connsiteY2"/>
              </a:cxn>
              <a:cxn ang="0">
                <a:pos x="connsiteX3" y="connsiteY3"/>
              </a:cxn>
            </a:cxnLst>
            <a:rect l="l" t="t" r="r" b="b"/>
            <a:pathLst>
              <a:path w="2554942" h="2532529">
                <a:moveTo>
                  <a:pt x="2554942" y="0"/>
                </a:moveTo>
                <a:cubicBezTo>
                  <a:pt x="2512359" y="162858"/>
                  <a:pt x="2371912" y="339911"/>
                  <a:pt x="2138083" y="627529"/>
                </a:cubicBezTo>
                <a:cubicBezTo>
                  <a:pt x="1904254" y="915147"/>
                  <a:pt x="1406712" y="1459006"/>
                  <a:pt x="1151965" y="1725706"/>
                </a:cubicBezTo>
                <a:cubicBezTo>
                  <a:pt x="968936" y="1922182"/>
                  <a:pt x="357988" y="2399308"/>
                  <a:pt x="0" y="2532529"/>
                </a:cubicBezTo>
              </a:path>
            </a:pathLst>
          </a:custGeom>
          <a:ln w="254000" cap="rnd">
            <a:gradFill flip="none" rotWithShape="1">
              <a:gsLst>
                <a:gs pos="0">
                  <a:srgbClr val="D6B19C"/>
                </a:gs>
                <a:gs pos="30000">
                  <a:srgbClr val="D49E6C"/>
                </a:gs>
                <a:gs pos="70000">
                  <a:srgbClr val="A65528"/>
                </a:gs>
                <a:gs pos="100000">
                  <a:srgbClr val="663012"/>
                </a:gs>
              </a:gsLst>
              <a:path path="circle">
                <a:fillToRect l="100000" t="100000"/>
              </a:path>
              <a:tileRect r="-100000" b="-100000"/>
            </a:gradFill>
          </a:ln>
          <a:effectLst>
            <a:outerShdw dist="889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4" name="TextBox 33"/>
          <p:cNvSpPr txBox="1"/>
          <p:nvPr/>
        </p:nvSpPr>
        <p:spPr>
          <a:xfrm>
            <a:off x="0" y="680591"/>
            <a:ext cx="9144000" cy="538609"/>
          </a:xfrm>
          <a:prstGeom prst="rect">
            <a:avLst/>
          </a:prstGeom>
        </p:spPr>
        <p:txBody>
          <a:bodyPr wrap="square" rtlCol="0">
            <a:spAutoFit/>
          </a:bodyPr>
          <a:lstStyle/>
          <a:p>
            <a:pPr algn="ctr"/>
            <a:r>
              <a:rPr lang="en-US" sz="2900" b="1" i="1" spc="100" dirty="0" smtClean="0">
                <a:solidFill>
                  <a:srgbClr val="00B050"/>
                </a:solidFill>
                <a:effectLst>
                  <a:outerShdw dist="50800" dir="7200000" algn="ctr" rotWithShape="0">
                    <a:schemeClr val="tx1"/>
                  </a:outerShdw>
                </a:effectLst>
                <a:latin typeface="Comic Sans MS" pitchFamily="66" charset="0"/>
                <a:cs typeface="Arial" pitchFamily="34" charset="0"/>
              </a:rPr>
              <a:t>Where is the Eastern Continental Divide?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1000"/>
                                        <p:tgtEl>
                                          <p:spTgt spid="59"/>
                                        </p:tgtEl>
                                      </p:cBhvr>
                                    </p:animEffect>
                                  </p:childTnLst>
                                </p:cTn>
                              </p:par>
                              <p:par>
                                <p:cTn id="11" presetID="10" presetClass="entr" presetSubtype="0" fill="hold" grpId="3"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grpId="1" nodeType="clickEffect">
                                  <p:stCondLst>
                                    <p:cond delay="0"/>
                                  </p:stCondLst>
                                  <p:childTnLst>
                                    <p:animScale>
                                      <p:cBhvr>
                                        <p:cTn id="17" dur="1000" fill="hold"/>
                                        <p:tgtEl>
                                          <p:spTgt spid="33"/>
                                        </p:tgtEl>
                                      </p:cBhvr>
                                      <p:by x="130000" y="130000"/>
                                    </p:animScale>
                                  </p:childTnLst>
                                </p:cTn>
                              </p:par>
                            </p:childTnLst>
                          </p:cTn>
                        </p:par>
                      </p:childTnLst>
                    </p:cTn>
                  </p:par>
                  <p:par>
                    <p:cTn id="18" fill="hold">
                      <p:stCondLst>
                        <p:cond delay="indefinite"/>
                      </p:stCondLst>
                      <p:childTnLst>
                        <p:par>
                          <p:cTn id="19" fill="hold">
                            <p:stCondLst>
                              <p:cond delay="0"/>
                            </p:stCondLst>
                            <p:childTnLst>
                              <p:par>
                                <p:cTn id="20" presetID="6" presetClass="emph" presetSubtype="0" fill="hold" grpId="4" nodeType="clickEffect">
                                  <p:stCondLst>
                                    <p:cond delay="0"/>
                                  </p:stCondLst>
                                  <p:childTnLst>
                                    <p:animScale>
                                      <p:cBhvr>
                                        <p:cTn id="21" dur="1000" fill="hold"/>
                                        <p:tgtEl>
                                          <p:spTgt spid="33"/>
                                        </p:tgtEl>
                                      </p:cBhvr>
                                      <p:by x="78000" y="78000"/>
                                    </p:animScale>
                                  </p:childTnLst>
                                </p:cTn>
                              </p:par>
                              <p:par>
                                <p:cTn id="22" presetID="42"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anim calcmode="lin" valueType="num">
                                      <p:cBhvr>
                                        <p:cTn id="25" dur="1000" fill="hold"/>
                                        <p:tgtEl>
                                          <p:spTgt spid="34"/>
                                        </p:tgtEl>
                                        <p:attrNameLst>
                                          <p:attrName>ppt_x</p:attrName>
                                        </p:attrNameLst>
                                      </p:cBhvr>
                                      <p:tavLst>
                                        <p:tav tm="0">
                                          <p:val>
                                            <p:strVal val="#ppt_x"/>
                                          </p:val>
                                        </p:tav>
                                        <p:tav tm="100000">
                                          <p:val>
                                            <p:strVal val="#ppt_x"/>
                                          </p:val>
                                        </p:tav>
                                      </p:tavLst>
                                    </p:anim>
                                    <p:anim calcmode="lin" valueType="num">
                                      <p:cBhvr>
                                        <p:cTn id="26" dur="1000" fill="hold"/>
                                        <p:tgtEl>
                                          <p:spTgt spid="34"/>
                                        </p:tgtEl>
                                        <p:attrNameLst>
                                          <p:attrName>ppt_y</p:attrName>
                                        </p:attrNameLst>
                                      </p:cBhvr>
                                      <p:tavLst>
                                        <p:tav tm="0">
                                          <p:val>
                                            <p:strVal val="#ppt_y+.1"/>
                                          </p:val>
                                        </p:tav>
                                        <p:tav tm="100000">
                                          <p:val>
                                            <p:strVal val="#ppt_y"/>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1000"/>
                                        <p:tgtEl>
                                          <p:spTgt spid="5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wipe(left)">
                                      <p:cBhvr>
                                        <p:cTn id="34" dur="1000"/>
                                        <p:tgtEl>
                                          <p:spTgt spid="63"/>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wipe(left)">
                                      <p:cBhvr>
                                        <p:cTn id="37" dur="2000"/>
                                        <p:tgtEl>
                                          <p:spTgt spid="6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wipe(left)">
                                      <p:cBhvr>
                                        <p:cTn id="40" dur="1000"/>
                                        <p:tgtEl>
                                          <p:spTgt spid="64"/>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wipe(left)">
                                      <p:cBhvr>
                                        <p:cTn id="43" dur="1000"/>
                                        <p:tgtEl>
                                          <p:spTgt spid="66"/>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wipe(left)">
                                      <p:cBhvr>
                                        <p:cTn id="46" dur="1000"/>
                                        <p:tgtEl>
                                          <p:spTgt spid="6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68"/>
                                        </p:tgtEl>
                                        <p:attrNameLst>
                                          <p:attrName>style.visibility</p:attrName>
                                        </p:attrNameLst>
                                      </p:cBhvr>
                                      <p:to>
                                        <p:strVal val="visible"/>
                                      </p:to>
                                    </p:set>
                                    <p:animEffect transition="in" filter="wipe(left)">
                                      <p:cBhvr>
                                        <p:cTn id="49" dur="1000"/>
                                        <p:tgtEl>
                                          <p:spTgt spid="68"/>
                                        </p:tgtEl>
                                      </p:cBhvr>
                                    </p:animEffect>
                                  </p:childTnLst>
                                </p:cTn>
                              </p:par>
                              <p:par>
                                <p:cTn id="50" presetID="22" presetClass="entr" presetSubtype="8" fill="hold" nodeType="withEffect">
                                  <p:stCondLst>
                                    <p:cond delay="0"/>
                                  </p:stCondLst>
                                  <p:childTnLst>
                                    <p:set>
                                      <p:cBhvr>
                                        <p:cTn id="51" dur="1" fill="hold">
                                          <p:stCondLst>
                                            <p:cond delay="0"/>
                                          </p:stCondLst>
                                        </p:cTn>
                                        <p:tgtEl>
                                          <p:spTgt spid="91"/>
                                        </p:tgtEl>
                                        <p:attrNameLst>
                                          <p:attrName>style.visibility</p:attrName>
                                        </p:attrNameLst>
                                      </p:cBhvr>
                                      <p:to>
                                        <p:strVal val="visible"/>
                                      </p:to>
                                    </p:set>
                                    <p:animEffect transition="in" filter="wipe(left)">
                                      <p:cBhvr>
                                        <p:cTn id="52" dur="2000"/>
                                        <p:tgtEl>
                                          <p:spTgt spid="91"/>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94"/>
                                        </p:tgtEl>
                                        <p:attrNameLst>
                                          <p:attrName>style.visibility</p:attrName>
                                        </p:attrNameLst>
                                      </p:cBhvr>
                                      <p:to>
                                        <p:strVal val="visible"/>
                                      </p:to>
                                    </p:set>
                                    <p:animEffect transition="in" filter="wipe(down)">
                                      <p:cBhvr>
                                        <p:cTn id="55" dur="2000"/>
                                        <p:tgtEl>
                                          <p:spTgt spid="9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87"/>
                                        </p:tgtEl>
                                        <p:attrNameLst>
                                          <p:attrName>style.visibility</p:attrName>
                                        </p:attrNameLst>
                                      </p:cBhvr>
                                      <p:to>
                                        <p:strVal val="visible"/>
                                      </p:to>
                                    </p:set>
                                    <p:animEffect transition="in" filter="wipe(up)">
                                      <p:cBhvr>
                                        <p:cTn id="60" dur="2000"/>
                                        <p:tgtEl>
                                          <p:spTgt spid="87"/>
                                        </p:tgtEl>
                                      </p:cBhvr>
                                    </p:animEffect>
                                  </p:childTnLst>
                                </p:cTn>
                              </p:par>
                              <p:par>
                                <p:cTn id="61" presetID="22" presetClass="entr" presetSubtype="1" fill="hold" nodeType="withEffect">
                                  <p:stCondLst>
                                    <p:cond delay="0"/>
                                  </p:stCondLst>
                                  <p:childTnLst>
                                    <p:set>
                                      <p:cBhvr>
                                        <p:cTn id="62" dur="1" fill="hold">
                                          <p:stCondLst>
                                            <p:cond delay="0"/>
                                          </p:stCondLst>
                                        </p:cTn>
                                        <p:tgtEl>
                                          <p:spTgt spid="95"/>
                                        </p:tgtEl>
                                        <p:attrNameLst>
                                          <p:attrName>style.visibility</p:attrName>
                                        </p:attrNameLst>
                                      </p:cBhvr>
                                      <p:to>
                                        <p:strVal val="visible"/>
                                      </p:to>
                                    </p:set>
                                    <p:animEffect transition="in" filter="wipe(up)">
                                      <p:cBhvr>
                                        <p:cTn id="63" dur="2000"/>
                                        <p:tgtEl>
                                          <p:spTgt spid="95"/>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69"/>
                                        </p:tgtEl>
                                        <p:attrNameLst>
                                          <p:attrName>style.visibility</p:attrName>
                                        </p:attrNameLst>
                                      </p:cBhvr>
                                      <p:to>
                                        <p:strVal val="visible"/>
                                      </p:to>
                                    </p:set>
                                    <p:animEffect transition="in" filter="wipe(up)">
                                      <p:cBhvr>
                                        <p:cTn id="66" dur="1000"/>
                                        <p:tgtEl>
                                          <p:spTgt spid="69"/>
                                        </p:tgtEl>
                                      </p:cBhvr>
                                    </p:animEffect>
                                  </p:childTnLst>
                                </p:cTn>
                              </p:par>
                              <p:par>
                                <p:cTn id="67" presetID="22" presetClass="entr" presetSubtype="1" fill="hold" nodeType="with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wipe(up)">
                                      <p:cBhvr>
                                        <p:cTn id="69" dur="2000"/>
                                        <p:tgtEl>
                                          <p:spTgt spid="70"/>
                                        </p:tgtEl>
                                      </p:cBhvr>
                                    </p:animEffect>
                                  </p:childTnLst>
                                </p:cTn>
                              </p:par>
                              <p:par>
                                <p:cTn id="70" presetID="22" presetClass="entr" presetSubtype="1" fill="hold" nodeType="withEffect">
                                  <p:stCondLst>
                                    <p:cond delay="0"/>
                                  </p:stCondLst>
                                  <p:childTnLst>
                                    <p:set>
                                      <p:cBhvr>
                                        <p:cTn id="71" dur="1" fill="hold">
                                          <p:stCondLst>
                                            <p:cond delay="0"/>
                                          </p:stCondLst>
                                        </p:cTn>
                                        <p:tgtEl>
                                          <p:spTgt spid="78"/>
                                        </p:tgtEl>
                                        <p:attrNameLst>
                                          <p:attrName>style.visibility</p:attrName>
                                        </p:attrNameLst>
                                      </p:cBhvr>
                                      <p:to>
                                        <p:strVal val="visible"/>
                                      </p:to>
                                    </p:set>
                                    <p:animEffect transition="in" filter="wipe(up)">
                                      <p:cBhvr>
                                        <p:cTn id="72" dur="2000"/>
                                        <p:tgtEl>
                                          <p:spTgt spid="78"/>
                                        </p:tgtEl>
                                      </p:cBhvr>
                                    </p:animEffect>
                                  </p:childTnLst>
                                </p:cTn>
                              </p:par>
                              <p:par>
                                <p:cTn id="73" presetID="22" presetClass="entr" presetSubtype="1" fill="hold" nodeType="withEffect">
                                  <p:stCondLst>
                                    <p:cond delay="0"/>
                                  </p:stCondLst>
                                  <p:childTnLst>
                                    <p:set>
                                      <p:cBhvr>
                                        <p:cTn id="74" dur="1" fill="hold">
                                          <p:stCondLst>
                                            <p:cond delay="0"/>
                                          </p:stCondLst>
                                        </p:cTn>
                                        <p:tgtEl>
                                          <p:spTgt spid="84"/>
                                        </p:tgtEl>
                                        <p:attrNameLst>
                                          <p:attrName>style.visibility</p:attrName>
                                        </p:attrNameLst>
                                      </p:cBhvr>
                                      <p:to>
                                        <p:strVal val="visible"/>
                                      </p:to>
                                    </p:set>
                                    <p:animEffect transition="in" filter="wipe(up)">
                                      <p:cBhvr>
                                        <p:cTn id="75" dur="2000"/>
                                        <p:tgtEl>
                                          <p:spTgt spid="8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73"/>
                                        </p:tgtEl>
                                        <p:attrNameLst>
                                          <p:attrName>style.visibility</p:attrName>
                                        </p:attrNameLst>
                                      </p:cBhvr>
                                      <p:to>
                                        <p:strVal val="visible"/>
                                      </p:to>
                                    </p:set>
                                    <p:animEffect transition="in" filter="wipe(up)">
                                      <p:cBhvr>
                                        <p:cTn id="80" dur="2000"/>
                                        <p:tgtEl>
                                          <p:spTgt spid="73"/>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98"/>
                                        </p:tgtEl>
                                        <p:attrNameLst>
                                          <p:attrName>style.visibility</p:attrName>
                                        </p:attrNameLst>
                                      </p:cBhvr>
                                      <p:to>
                                        <p:strVal val="visible"/>
                                      </p:to>
                                    </p:set>
                                    <p:animEffect transition="in" filter="dissolve">
                                      <p:cBhvr>
                                        <p:cTn id="85" dur="1000"/>
                                        <p:tgtEl>
                                          <p:spTgt spid="98"/>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100"/>
                                        </p:tgtEl>
                                        <p:attrNameLst>
                                          <p:attrName>style.visibility</p:attrName>
                                        </p:attrNameLst>
                                      </p:cBhvr>
                                      <p:to>
                                        <p:strVal val="visible"/>
                                      </p:to>
                                    </p:set>
                                    <p:animEffect transition="in" filter="dissolve">
                                      <p:cBhvr>
                                        <p:cTn id="88" dur="1000"/>
                                        <p:tgtEl>
                                          <p:spTgt spid="100"/>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99"/>
                                        </p:tgtEl>
                                        <p:attrNameLst>
                                          <p:attrName>style.visibility</p:attrName>
                                        </p:attrNameLst>
                                      </p:cBhvr>
                                      <p:to>
                                        <p:strVal val="visible"/>
                                      </p:to>
                                    </p:set>
                                    <p:animEffect transition="in" filter="dissolve">
                                      <p:cBhvr>
                                        <p:cTn id="91" dur="1000"/>
                                        <p:tgtEl>
                                          <p:spTgt spid="99"/>
                                        </p:tgtEl>
                                      </p:cBhvr>
                                    </p:animEffect>
                                  </p:childTnLst>
                                </p:cTn>
                              </p:par>
                            </p:childTnLst>
                          </p:cTn>
                        </p:par>
                        <p:par>
                          <p:cTn id="92" fill="hold">
                            <p:stCondLst>
                              <p:cond delay="1000"/>
                            </p:stCondLst>
                            <p:childTnLst>
                              <p:par>
                                <p:cTn id="93" presetID="63" presetClass="path" presetSubtype="0" accel="50000" decel="50000" fill="hold" grpId="2" nodeType="afterEffect">
                                  <p:stCondLst>
                                    <p:cond delay="0"/>
                                  </p:stCondLst>
                                  <p:childTnLst>
                                    <p:animMotion origin="layout" path="M -8.33333E-7 -4.16185E-6 L 0.1224 0.11006 " pathEditMode="relative" rAng="0" ptsTypes="AA">
                                      <p:cBhvr>
                                        <p:cTn id="94" dur="2000" fill="hold"/>
                                        <p:tgtEl>
                                          <p:spTgt spid="98"/>
                                        </p:tgtEl>
                                        <p:attrNameLst>
                                          <p:attrName>ppt_x</p:attrName>
                                          <p:attrName>ppt_y</p:attrName>
                                        </p:attrNameLst>
                                      </p:cBhvr>
                                      <p:rCtr x="61" y="55"/>
                                    </p:animMotion>
                                  </p:childTnLst>
                                </p:cTn>
                              </p:par>
                              <p:par>
                                <p:cTn id="95" presetID="35" presetClass="path" presetSubtype="0" accel="50000" decel="50000" fill="hold" grpId="2" nodeType="withEffect">
                                  <p:stCondLst>
                                    <p:cond delay="0"/>
                                  </p:stCondLst>
                                  <p:childTnLst>
                                    <p:animMotion origin="layout" path="M 2.77778E-7 -2.08092E-6 L -0.06649 0.20671 " pathEditMode="relative" rAng="0" ptsTypes="AA">
                                      <p:cBhvr>
                                        <p:cTn id="96" dur="2000" fill="hold"/>
                                        <p:tgtEl>
                                          <p:spTgt spid="99"/>
                                        </p:tgtEl>
                                        <p:attrNameLst>
                                          <p:attrName>ppt_x</p:attrName>
                                          <p:attrName>ppt_y</p:attrName>
                                        </p:attrNameLst>
                                      </p:cBhvr>
                                      <p:rCtr x="-33" y="103"/>
                                    </p:animMotion>
                                  </p:childTnLst>
                                </p:cTn>
                              </p:par>
                              <p:par>
                                <p:cTn id="97" presetID="0" presetClass="path" presetSubtype="0" accel="50000" decel="50000" fill="hold" grpId="3" nodeType="withEffect">
                                  <p:stCondLst>
                                    <p:cond delay="0"/>
                                  </p:stCondLst>
                                  <p:childTnLst>
                                    <p:animMotion origin="layout" path="M 4.72222E-6 0.0474 C -0.0007 0.04463 -0.00035 0.04093 -0.00191 0.03862 C -0.00313 0.03677 -0.00573 0.03769 -0.00764 0.03653 C -0.02257 0.02798 -0.00417 0.03561 -0.01875 0.03006 C -0.02778 0.01942 -0.03212 0.01226 -0.04323 0.0037 C -0.04497 0.00208 -0.04688 0.0007 -0.04879 -0.00069 C -0.05053 -0.00231 -0.05434 -0.00508 -0.05434 -0.00485 C -0.06025 -0.01549 -0.06598 -0.01595 -0.075 -0.02058 C -0.08455 -0.02497 -0.08108 -0.0252 -0.09184 -0.02936 C -0.10209 -0.03306 -0.11077 -0.03329 -0.11997 -0.04046 C -0.14619 -0.03953 -0.1724 -0.04023 -0.19862 -0.03815 C -0.2007 -0.03792 -0.20209 -0.03491 -0.20417 -0.03375 C -0.22744 -0.02034 -0.19254 -0.04277 -0.21546 -0.02936 C -0.22275 -0.02497 -0.2283 -0.01919 -0.23594 -0.01595 C -0.24202 -0.00925 -0.24862 -0.00138 -0.25469 0.00578 C -0.25643 0.0081 -0.26025 0.01249 -0.26025 0.01272 C -0.26476 0.03214 -0.25921 0.01133 -0.26598 0.02775 C -0.26875 0.03469 -0.26962 0.0407 -0.27344 0.0474 C -0.27744 0.06243 -0.27674 0.07723 -0.28282 0.09156 C -0.2849 0.11191 -0.28525 0.14312 -0.29584 0.16162 C -0.29653 0.16463 -0.29671 0.16786 -0.29775 0.17041 C -0.29862 0.17272 -0.30087 0.17457 -0.30157 0.17688 C -0.30539 0.18914 -0.30452 0.20116 -0.31094 0.21226 C -0.3132 0.22567 -0.31494 0.23492 -0.32032 0.24717 C -0.32309 0.26058 -0.32119 0.25295 -0.32587 0.26914 C -0.32709 0.27353 -0.32969 0.28232 -0.32969 0.28255 C -0.33455 0.34289 -0.33282 0.37388 -0.32969 0.44925 " pathEditMode="relative" rAng="0" ptsTypes="fffffffffffffffffffffffffff">
                                      <p:cBhvr>
                                        <p:cTn id="98" dur="2000" fill="hold"/>
                                        <p:tgtEl>
                                          <p:spTgt spid="100"/>
                                        </p:tgtEl>
                                        <p:attrNameLst>
                                          <p:attrName>ppt_x</p:attrName>
                                          <p:attrName>ppt_y</p:attrName>
                                        </p:attrNameLst>
                                      </p:cBhvr>
                                      <p:rCtr x="-167" y="156"/>
                                    </p:animMotion>
                                  </p:childTnLst>
                                </p:cTn>
                              </p:par>
                              <p:par>
                                <p:cTn id="99" presetID="8" presetClass="emph" presetSubtype="0" fill="hold" grpId="2" nodeType="withEffect">
                                  <p:stCondLst>
                                    <p:cond delay="0"/>
                                  </p:stCondLst>
                                  <p:childTnLst>
                                    <p:animRot by="-7200000">
                                      <p:cBhvr>
                                        <p:cTn id="100" dur="2000" fill="hold"/>
                                        <p:tgtEl>
                                          <p:spTgt spid="100"/>
                                        </p:tgtEl>
                                        <p:attrNameLst>
                                          <p:attrName>r</p:attrName>
                                        </p:attrNameLst>
                                      </p:cBhvr>
                                    </p:animRot>
                                  </p:childTnLst>
                                </p:cTn>
                              </p:par>
                            </p:childTnLst>
                          </p:cTn>
                        </p:par>
                        <p:par>
                          <p:cTn id="101" fill="hold">
                            <p:stCondLst>
                              <p:cond delay="3000"/>
                            </p:stCondLst>
                            <p:childTnLst>
                              <p:par>
                                <p:cTn id="102" presetID="9" presetClass="exit" presetSubtype="0" fill="hold" grpId="1" nodeType="afterEffect">
                                  <p:stCondLst>
                                    <p:cond delay="0"/>
                                  </p:stCondLst>
                                  <p:childTnLst>
                                    <p:animEffect transition="out" filter="dissolve">
                                      <p:cBhvr>
                                        <p:cTn id="103" dur="1000"/>
                                        <p:tgtEl>
                                          <p:spTgt spid="100"/>
                                        </p:tgtEl>
                                      </p:cBhvr>
                                    </p:animEffect>
                                    <p:set>
                                      <p:cBhvr>
                                        <p:cTn id="104" dur="1" fill="hold">
                                          <p:stCondLst>
                                            <p:cond delay="999"/>
                                          </p:stCondLst>
                                        </p:cTn>
                                        <p:tgtEl>
                                          <p:spTgt spid="100"/>
                                        </p:tgtEl>
                                        <p:attrNameLst>
                                          <p:attrName>style.visibility</p:attrName>
                                        </p:attrNameLst>
                                      </p:cBhvr>
                                      <p:to>
                                        <p:strVal val="hidden"/>
                                      </p:to>
                                    </p:set>
                                  </p:childTnLst>
                                </p:cTn>
                              </p:par>
                              <p:par>
                                <p:cTn id="105" presetID="9" presetClass="exit" presetSubtype="0" fill="hold" grpId="1" nodeType="withEffect">
                                  <p:stCondLst>
                                    <p:cond delay="0"/>
                                  </p:stCondLst>
                                  <p:childTnLst>
                                    <p:animEffect transition="out" filter="dissolve">
                                      <p:cBhvr>
                                        <p:cTn id="106" dur="1000"/>
                                        <p:tgtEl>
                                          <p:spTgt spid="98"/>
                                        </p:tgtEl>
                                      </p:cBhvr>
                                    </p:animEffect>
                                    <p:set>
                                      <p:cBhvr>
                                        <p:cTn id="107" dur="1" fill="hold">
                                          <p:stCondLst>
                                            <p:cond delay="999"/>
                                          </p:stCondLst>
                                        </p:cTn>
                                        <p:tgtEl>
                                          <p:spTgt spid="98"/>
                                        </p:tgtEl>
                                        <p:attrNameLst>
                                          <p:attrName>style.visibility</p:attrName>
                                        </p:attrNameLst>
                                      </p:cBhvr>
                                      <p:to>
                                        <p:strVal val="hidden"/>
                                      </p:to>
                                    </p:set>
                                  </p:childTnLst>
                                </p:cTn>
                              </p:par>
                              <p:par>
                                <p:cTn id="108" presetID="9" presetClass="exit" presetSubtype="0" fill="hold" grpId="1" nodeType="withEffect">
                                  <p:stCondLst>
                                    <p:cond delay="0"/>
                                  </p:stCondLst>
                                  <p:childTnLst>
                                    <p:animEffect transition="out" filter="dissolve">
                                      <p:cBhvr>
                                        <p:cTn id="109" dur="1000"/>
                                        <p:tgtEl>
                                          <p:spTgt spid="99"/>
                                        </p:tgtEl>
                                      </p:cBhvr>
                                    </p:animEffect>
                                    <p:set>
                                      <p:cBhvr>
                                        <p:cTn id="110" dur="1" fill="hold">
                                          <p:stCondLst>
                                            <p:cond delay="999"/>
                                          </p:stCondLst>
                                        </p:cTn>
                                        <p:tgtEl>
                                          <p:spTgt spid="99"/>
                                        </p:tgtEl>
                                        <p:attrNameLst>
                                          <p:attrName>style.visibility</p:attrName>
                                        </p:attrNameLst>
                                      </p:cBhvr>
                                      <p:to>
                                        <p:strVal val="hidden"/>
                                      </p:to>
                                    </p:set>
                                  </p:childTnLst>
                                </p:cTn>
                              </p:par>
                            </p:childTnLst>
                          </p:cTn>
                        </p:par>
                        <p:par>
                          <p:cTn id="111" fill="hold">
                            <p:stCondLst>
                              <p:cond delay="4000"/>
                            </p:stCondLst>
                            <p:childTnLst>
                              <p:par>
                                <p:cTn id="112" presetID="53" presetClass="entr" presetSubtype="0" fill="hold" grpId="0" nodeType="afterEffect">
                                  <p:stCondLst>
                                    <p:cond delay="500"/>
                                  </p:stCondLst>
                                  <p:childTnLst>
                                    <p:set>
                                      <p:cBhvr>
                                        <p:cTn id="113" dur="1" fill="hold">
                                          <p:stCondLst>
                                            <p:cond delay="0"/>
                                          </p:stCondLst>
                                        </p:cTn>
                                        <p:tgtEl>
                                          <p:spTgt spid="101"/>
                                        </p:tgtEl>
                                        <p:attrNameLst>
                                          <p:attrName>style.visibility</p:attrName>
                                        </p:attrNameLst>
                                      </p:cBhvr>
                                      <p:to>
                                        <p:strVal val="visible"/>
                                      </p:to>
                                    </p:set>
                                    <p:anim calcmode="lin" valueType="num">
                                      <p:cBhvr>
                                        <p:cTn id="114" dur="1000" fill="hold"/>
                                        <p:tgtEl>
                                          <p:spTgt spid="101"/>
                                        </p:tgtEl>
                                        <p:attrNameLst>
                                          <p:attrName>ppt_w</p:attrName>
                                        </p:attrNameLst>
                                      </p:cBhvr>
                                      <p:tavLst>
                                        <p:tav tm="0">
                                          <p:val>
                                            <p:fltVal val="0"/>
                                          </p:val>
                                        </p:tav>
                                        <p:tav tm="100000">
                                          <p:val>
                                            <p:strVal val="#ppt_w"/>
                                          </p:val>
                                        </p:tav>
                                      </p:tavLst>
                                    </p:anim>
                                    <p:anim calcmode="lin" valueType="num">
                                      <p:cBhvr>
                                        <p:cTn id="115" dur="1000" fill="hold"/>
                                        <p:tgtEl>
                                          <p:spTgt spid="101"/>
                                        </p:tgtEl>
                                        <p:attrNameLst>
                                          <p:attrName>ppt_h</p:attrName>
                                        </p:attrNameLst>
                                      </p:cBhvr>
                                      <p:tavLst>
                                        <p:tav tm="0">
                                          <p:val>
                                            <p:fltVal val="0"/>
                                          </p:val>
                                        </p:tav>
                                        <p:tav tm="100000">
                                          <p:val>
                                            <p:strVal val="#ppt_h"/>
                                          </p:val>
                                        </p:tav>
                                      </p:tavLst>
                                    </p:anim>
                                    <p:animEffect transition="in" filter="fade">
                                      <p:cBhvr>
                                        <p:cTn id="116" dur="1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33" grpId="1" animBg="1"/>
      <p:bldP spid="33" grpId="3" animBg="1"/>
      <p:bldP spid="33" grpId="4" animBg="1"/>
      <p:bldP spid="63" grpId="0" animBg="1"/>
      <p:bldP spid="64" grpId="0" animBg="1"/>
      <p:bldP spid="65" grpId="0" animBg="1"/>
      <p:bldP spid="66" grpId="0" animBg="1"/>
      <p:bldP spid="67" grpId="0" animBg="1"/>
      <p:bldP spid="68" grpId="0" animBg="1"/>
      <p:bldP spid="69" grpId="0" animBg="1"/>
      <p:bldP spid="94" grpId="0" animBg="1"/>
      <p:bldP spid="98" grpId="0" animBg="1"/>
      <p:bldP spid="98" grpId="1" animBg="1"/>
      <p:bldP spid="98" grpId="2" animBg="1"/>
      <p:bldP spid="99" grpId="0" animBg="1"/>
      <p:bldP spid="99" grpId="1" animBg="1"/>
      <p:bldP spid="99" grpId="2" animBg="1"/>
      <p:bldP spid="100" grpId="0" animBg="1"/>
      <p:bldP spid="100" grpId="1" animBg="1"/>
      <p:bldP spid="100" grpId="2" animBg="1"/>
      <p:bldP spid="100" grpId="3" animBg="1"/>
      <p:bldP spid="101" grpId="0" animBg="1"/>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p:nvPr/>
        </p:nvGrpSpPr>
        <p:grpSpPr>
          <a:xfrm>
            <a:off x="533400" y="774809"/>
            <a:ext cx="7927848" cy="6083192"/>
            <a:chOff x="533400" y="774809"/>
            <a:chExt cx="7927848" cy="6083192"/>
          </a:xfrm>
        </p:grpSpPr>
        <p:grpSp>
          <p:nvGrpSpPr>
            <p:cNvPr id="3" name="Group 6"/>
            <p:cNvGrpSpPr>
              <a:grpSpLocks noChangeAspect="1"/>
            </p:cNvGrpSpPr>
            <p:nvPr/>
          </p:nvGrpSpPr>
          <p:grpSpPr>
            <a:xfrm>
              <a:off x="533400" y="774809"/>
              <a:ext cx="7927848" cy="6083192"/>
              <a:chOff x="0" y="1244905"/>
              <a:chExt cx="7315200" cy="5613095"/>
            </a:xfrm>
          </p:grpSpPr>
          <p:pic>
            <p:nvPicPr>
              <p:cNvPr id="29" name="Picture 2"/>
              <p:cNvPicPr>
                <a:picLocks noChangeAspect="1" noChangeArrowheads="1"/>
              </p:cNvPicPr>
              <p:nvPr/>
            </p:nvPicPr>
            <p:blipFill>
              <a:blip r:embed="rId3"/>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30" name="Rectangle 29"/>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609600" y="6172200"/>
              <a:ext cx="2425664" cy="584775"/>
            </a:xfrm>
            <a:prstGeom prst="rect">
              <a:avLst/>
            </a:prstGeom>
            <a:noFill/>
          </p:spPr>
          <p:txBody>
            <a:bodyPr wrap="none" rtlCol="0">
              <a:spAutoFit/>
            </a:bodyPr>
            <a:lstStyle/>
            <a:p>
              <a:r>
                <a:rPr lang="en-US" sz="3200" dirty="0" smtClean="0"/>
                <a:t>HOMELANDS</a:t>
              </a:r>
              <a:endParaRPr lang="en-US" sz="3200" dirty="0"/>
            </a:p>
          </p:txBody>
        </p:sp>
      </p:grpSp>
      <p:sp>
        <p:nvSpPr>
          <p:cNvPr id="59" name="Rectangle 58"/>
          <p:cNvSpPr/>
          <p:nvPr/>
        </p:nvSpPr>
        <p:spPr>
          <a:xfrm>
            <a:off x="533400" y="6248400"/>
            <a:ext cx="2209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p:cNvGrpSpPr/>
          <p:nvPr/>
        </p:nvGrpSpPr>
        <p:grpSpPr>
          <a:xfrm>
            <a:off x="2167128" y="932688"/>
            <a:ext cx="6062472" cy="5925312"/>
            <a:chOff x="2167128" y="932688"/>
            <a:chExt cx="6062472" cy="5925312"/>
          </a:xfrm>
        </p:grpSpPr>
        <p:grpSp>
          <p:nvGrpSpPr>
            <p:cNvPr id="4" name="Group 21"/>
            <p:cNvGrpSpPr/>
            <p:nvPr/>
          </p:nvGrpSpPr>
          <p:grpSpPr>
            <a:xfrm>
              <a:off x="2167128" y="932688"/>
              <a:ext cx="6062472" cy="5925312"/>
              <a:chOff x="2167128" y="932688"/>
              <a:chExt cx="6062472" cy="5925312"/>
            </a:xfrm>
          </p:grpSpPr>
          <p:pic>
            <p:nvPicPr>
              <p:cNvPr id="61444" name="Picture 4"/>
              <p:cNvPicPr>
                <a:picLocks noChangeAspect="1" noChangeArrowheads="1"/>
              </p:cNvPicPr>
              <p:nvPr/>
            </p:nvPicPr>
            <p:blipFill>
              <a:blip r:embed="rId4"/>
              <a:srcRect r="472" b="6030"/>
              <a:stretch>
                <a:fillRect/>
              </a:stretch>
            </p:blipFill>
            <p:spPr bwMode="auto">
              <a:xfrm>
                <a:off x="2167128" y="932688"/>
                <a:ext cx="6062472" cy="5925312"/>
              </a:xfrm>
              <a:prstGeom prst="rect">
                <a:avLst/>
              </a:prstGeom>
              <a:noFill/>
              <a:ln w="50800">
                <a:solidFill>
                  <a:schemeClr val="tx1"/>
                </a:solidFill>
                <a:miter lim="800000"/>
                <a:headEnd/>
                <a:tailEnd/>
              </a:ln>
              <a:effectLst/>
            </p:spPr>
          </p:pic>
          <p:pic>
            <p:nvPicPr>
              <p:cNvPr id="11" name="Picture 4"/>
              <p:cNvPicPr>
                <a:picLocks noChangeAspect="1" noChangeArrowheads="1"/>
              </p:cNvPicPr>
              <p:nvPr/>
            </p:nvPicPr>
            <p:blipFill>
              <a:blip r:embed="rId4"/>
              <a:srcRect l="77010" t="56508" r="2974" b="36241"/>
              <a:stretch>
                <a:fillRect/>
              </a:stretch>
            </p:blipFill>
            <p:spPr bwMode="auto">
              <a:xfrm>
                <a:off x="7010400" y="4114800"/>
                <a:ext cx="1219200" cy="457200"/>
              </a:xfrm>
              <a:prstGeom prst="rect">
                <a:avLst/>
              </a:prstGeom>
              <a:noFill/>
              <a:ln w="9525">
                <a:noFill/>
                <a:miter lim="800000"/>
                <a:headEnd/>
                <a:tailEnd/>
              </a:ln>
              <a:effectLst/>
            </p:spPr>
          </p:pic>
          <p:pic>
            <p:nvPicPr>
              <p:cNvPr id="12" name="Picture 4"/>
              <p:cNvPicPr>
                <a:picLocks noChangeAspect="1" noChangeArrowheads="1"/>
              </p:cNvPicPr>
              <p:nvPr/>
            </p:nvPicPr>
            <p:blipFill>
              <a:blip r:embed="rId4"/>
              <a:srcRect l="77010" t="56508" r="2974" b="36241"/>
              <a:stretch>
                <a:fillRect/>
              </a:stretch>
            </p:blipFill>
            <p:spPr bwMode="auto">
              <a:xfrm>
                <a:off x="2438400" y="5638800"/>
                <a:ext cx="2971800" cy="1219200"/>
              </a:xfrm>
              <a:prstGeom prst="rect">
                <a:avLst/>
              </a:prstGeom>
              <a:noFill/>
              <a:ln w="9525">
                <a:noFill/>
                <a:miter lim="800000"/>
                <a:headEnd/>
                <a:tailEnd/>
              </a:ln>
              <a:effectLst/>
            </p:spPr>
          </p:pic>
          <p:pic>
            <p:nvPicPr>
              <p:cNvPr id="13" name="Picture 4"/>
              <p:cNvPicPr>
                <a:picLocks noChangeAspect="1" noChangeArrowheads="1"/>
              </p:cNvPicPr>
              <p:nvPr/>
            </p:nvPicPr>
            <p:blipFill>
              <a:blip r:embed="rId5" cstate="print"/>
              <a:srcRect l="77010" t="56508" r="2974" b="36241"/>
              <a:stretch>
                <a:fillRect/>
              </a:stretch>
            </p:blipFill>
            <p:spPr bwMode="auto">
              <a:xfrm>
                <a:off x="6781800" y="3712464"/>
                <a:ext cx="533400" cy="200025"/>
              </a:xfrm>
              <a:prstGeom prst="rect">
                <a:avLst/>
              </a:prstGeom>
              <a:noFill/>
              <a:ln w="9525">
                <a:noFill/>
                <a:miter lim="800000"/>
                <a:headEnd/>
                <a:tailEnd/>
              </a:ln>
              <a:effectLst/>
            </p:spPr>
          </p:pic>
          <p:pic>
            <p:nvPicPr>
              <p:cNvPr id="14" name="Picture 4"/>
              <p:cNvPicPr>
                <a:picLocks noChangeAspect="1" noChangeArrowheads="1"/>
              </p:cNvPicPr>
              <p:nvPr/>
            </p:nvPicPr>
            <p:blipFill>
              <a:blip r:embed="rId5" cstate="print"/>
              <a:srcRect l="77010" t="56508" r="2974" b="36241"/>
              <a:stretch>
                <a:fillRect/>
              </a:stretch>
            </p:blipFill>
            <p:spPr bwMode="auto">
              <a:xfrm>
                <a:off x="6248400" y="4800600"/>
                <a:ext cx="533400" cy="200025"/>
              </a:xfrm>
              <a:prstGeom prst="rect">
                <a:avLst/>
              </a:prstGeom>
              <a:noFill/>
              <a:ln w="9525">
                <a:noFill/>
                <a:miter lim="800000"/>
                <a:headEnd/>
                <a:tailEnd/>
              </a:ln>
              <a:effectLst/>
            </p:spPr>
          </p:pic>
          <p:pic>
            <p:nvPicPr>
              <p:cNvPr id="15" name="Picture 4"/>
              <p:cNvPicPr>
                <a:picLocks noChangeAspect="1" noChangeArrowheads="1"/>
              </p:cNvPicPr>
              <p:nvPr/>
            </p:nvPicPr>
            <p:blipFill>
              <a:blip r:embed="rId5" cstate="print"/>
              <a:srcRect l="77010" t="56508" r="2974" b="36241"/>
              <a:stretch>
                <a:fillRect/>
              </a:stretch>
            </p:blipFill>
            <p:spPr bwMode="auto">
              <a:xfrm>
                <a:off x="5181600" y="5819775"/>
                <a:ext cx="533400" cy="200025"/>
              </a:xfrm>
              <a:prstGeom prst="rect">
                <a:avLst/>
              </a:prstGeom>
              <a:noFill/>
              <a:ln w="9525">
                <a:noFill/>
                <a:miter lim="800000"/>
                <a:headEnd/>
                <a:tailEnd/>
              </a:ln>
              <a:effectLst/>
            </p:spPr>
          </p:pic>
          <p:pic>
            <p:nvPicPr>
              <p:cNvPr id="16" name="Picture 4"/>
              <p:cNvPicPr>
                <a:picLocks noChangeAspect="1" noChangeArrowheads="1"/>
              </p:cNvPicPr>
              <p:nvPr/>
            </p:nvPicPr>
            <p:blipFill>
              <a:blip r:embed="rId5" cstate="print"/>
              <a:srcRect l="77010" t="56508" r="2974" b="36241"/>
              <a:stretch>
                <a:fillRect/>
              </a:stretch>
            </p:blipFill>
            <p:spPr bwMode="auto">
              <a:xfrm rot="327430">
                <a:off x="5181600" y="6425711"/>
                <a:ext cx="533400" cy="200025"/>
              </a:xfrm>
              <a:prstGeom prst="rect">
                <a:avLst/>
              </a:prstGeom>
              <a:noFill/>
              <a:ln w="9525">
                <a:noFill/>
                <a:miter lim="800000"/>
                <a:headEnd/>
                <a:tailEnd/>
              </a:ln>
              <a:effectLst/>
            </p:spPr>
          </p:pic>
          <p:pic>
            <p:nvPicPr>
              <p:cNvPr id="17" name="Picture 4"/>
              <p:cNvPicPr>
                <a:picLocks noChangeAspect="1" noChangeArrowheads="1"/>
              </p:cNvPicPr>
              <p:nvPr/>
            </p:nvPicPr>
            <p:blipFill>
              <a:blip r:embed="rId5" cstate="print"/>
              <a:srcRect l="77010" t="56508" r="2974" b="36241"/>
              <a:stretch>
                <a:fillRect/>
              </a:stretch>
            </p:blipFill>
            <p:spPr bwMode="auto">
              <a:xfrm>
                <a:off x="5257800" y="6657975"/>
                <a:ext cx="533400" cy="200025"/>
              </a:xfrm>
              <a:prstGeom prst="rect">
                <a:avLst/>
              </a:prstGeom>
              <a:noFill/>
              <a:ln w="9525">
                <a:noFill/>
                <a:miter lim="800000"/>
                <a:headEnd/>
                <a:tailEnd/>
              </a:ln>
              <a:effectLst/>
            </p:spPr>
          </p:pic>
          <p:pic>
            <p:nvPicPr>
              <p:cNvPr id="18" name="Picture 4"/>
              <p:cNvPicPr>
                <a:picLocks noChangeAspect="1" noChangeArrowheads="1"/>
              </p:cNvPicPr>
              <p:nvPr/>
            </p:nvPicPr>
            <p:blipFill>
              <a:blip r:embed="rId6" cstate="print"/>
              <a:srcRect l="77010" t="56508" r="2974" b="36241"/>
              <a:stretch>
                <a:fillRect/>
              </a:stretch>
            </p:blipFill>
            <p:spPr bwMode="auto">
              <a:xfrm rot="360000">
                <a:off x="3666744" y="5239512"/>
                <a:ext cx="457200" cy="171450"/>
              </a:xfrm>
              <a:prstGeom prst="rect">
                <a:avLst/>
              </a:prstGeom>
              <a:noFill/>
              <a:ln w="9525">
                <a:noFill/>
                <a:miter lim="800000"/>
                <a:headEnd/>
                <a:tailEnd/>
              </a:ln>
              <a:effectLst/>
            </p:spPr>
          </p:pic>
          <p:pic>
            <p:nvPicPr>
              <p:cNvPr id="19" name="Picture 4"/>
              <p:cNvPicPr>
                <a:picLocks noChangeAspect="1" noChangeArrowheads="1"/>
              </p:cNvPicPr>
              <p:nvPr/>
            </p:nvPicPr>
            <p:blipFill>
              <a:blip r:embed="rId7" cstate="print"/>
              <a:srcRect l="77010" t="56508" r="2974" b="36241"/>
              <a:stretch>
                <a:fillRect/>
              </a:stretch>
            </p:blipFill>
            <p:spPr bwMode="auto">
              <a:xfrm rot="20414645">
                <a:off x="4416419" y="5495762"/>
                <a:ext cx="592661" cy="222248"/>
              </a:xfrm>
              <a:prstGeom prst="rect">
                <a:avLst/>
              </a:prstGeom>
              <a:noFill/>
              <a:ln w="9525">
                <a:noFill/>
                <a:miter lim="800000"/>
                <a:headEnd/>
                <a:tailEnd/>
              </a:ln>
              <a:effectLst/>
            </p:spPr>
          </p:pic>
          <p:pic>
            <p:nvPicPr>
              <p:cNvPr id="20" name="Picture 4"/>
              <p:cNvPicPr>
                <a:picLocks noChangeAspect="1" noChangeArrowheads="1"/>
              </p:cNvPicPr>
              <p:nvPr/>
            </p:nvPicPr>
            <p:blipFill>
              <a:blip r:embed="rId8" cstate="print"/>
              <a:srcRect l="77010" t="56508" r="2974" b="36241"/>
              <a:stretch>
                <a:fillRect/>
              </a:stretch>
            </p:blipFill>
            <p:spPr bwMode="auto">
              <a:xfrm rot="257535">
                <a:off x="3048323" y="5312664"/>
                <a:ext cx="302911" cy="200025"/>
              </a:xfrm>
              <a:prstGeom prst="rect">
                <a:avLst/>
              </a:prstGeom>
              <a:noFill/>
              <a:ln w="9525">
                <a:noFill/>
                <a:miter lim="800000"/>
                <a:headEnd/>
                <a:tailEnd/>
              </a:ln>
              <a:effectLst/>
            </p:spPr>
          </p:pic>
          <p:pic>
            <p:nvPicPr>
              <p:cNvPr id="21" name="Picture 4"/>
              <p:cNvPicPr preferRelativeResize="0">
                <a:picLocks noChangeArrowheads="1"/>
              </p:cNvPicPr>
              <p:nvPr/>
            </p:nvPicPr>
            <p:blipFill>
              <a:blip r:embed="rId9" cstate="print"/>
              <a:srcRect l="77010" t="56508" r="2974" b="36241"/>
              <a:stretch>
                <a:fillRect/>
              </a:stretch>
            </p:blipFill>
            <p:spPr bwMode="auto">
              <a:xfrm rot="20690908">
                <a:off x="2660904" y="5291895"/>
                <a:ext cx="356616" cy="200025"/>
              </a:xfrm>
              <a:prstGeom prst="rect">
                <a:avLst/>
              </a:prstGeom>
              <a:noFill/>
              <a:ln w="9525">
                <a:noFill/>
                <a:miter lim="800000"/>
                <a:headEnd/>
                <a:tailEnd/>
              </a:ln>
              <a:effectLst/>
            </p:spPr>
          </p:pic>
        </p:grpSp>
        <p:sp>
          <p:nvSpPr>
            <p:cNvPr id="33" name="TextBox 32"/>
            <p:cNvSpPr txBox="1"/>
            <p:nvPr/>
          </p:nvSpPr>
          <p:spPr>
            <a:xfrm>
              <a:off x="2753438" y="5689937"/>
              <a:ext cx="1666162" cy="1015663"/>
            </a:xfrm>
            <a:prstGeom prst="rect">
              <a:avLst/>
            </a:prstGeom>
            <a:solidFill>
              <a:schemeClr val="bg1"/>
            </a:solidFill>
            <a:ln w="25400">
              <a:solidFill>
                <a:schemeClr val="tx1"/>
              </a:solidFill>
            </a:ln>
          </p:spPr>
          <p:txBody>
            <a:bodyPr wrap="none" rtlCol="0">
              <a:spAutoFit/>
            </a:bodyPr>
            <a:lstStyle/>
            <a:p>
              <a:pPr algn="ctr"/>
              <a:r>
                <a:rPr lang="en-US" sz="2000" b="1" dirty="0" smtClean="0"/>
                <a:t>River Basins</a:t>
              </a:r>
            </a:p>
            <a:p>
              <a:pPr algn="ctr"/>
              <a:r>
                <a:rPr lang="en-US" sz="2000" b="1" dirty="0" smtClean="0"/>
                <a:t>of</a:t>
              </a:r>
            </a:p>
            <a:p>
              <a:pPr algn="ctr"/>
              <a:r>
                <a:rPr lang="en-US" sz="2000" b="1" dirty="0" smtClean="0"/>
                <a:t>the Southeast</a:t>
              </a:r>
            </a:p>
          </p:txBody>
        </p:sp>
      </p:grpSp>
      <p:grpSp>
        <p:nvGrpSpPr>
          <p:cNvPr id="105" name="Group 104"/>
          <p:cNvGrpSpPr/>
          <p:nvPr/>
        </p:nvGrpSpPr>
        <p:grpSpPr>
          <a:xfrm>
            <a:off x="1584960" y="1429789"/>
            <a:ext cx="6544887" cy="5409161"/>
            <a:chOff x="1584960" y="1429789"/>
            <a:chExt cx="6544887" cy="5409161"/>
          </a:xfrm>
        </p:grpSpPr>
        <p:grpSp>
          <p:nvGrpSpPr>
            <p:cNvPr id="65" name="Group 64"/>
            <p:cNvGrpSpPr/>
            <p:nvPr/>
          </p:nvGrpSpPr>
          <p:grpSpPr>
            <a:xfrm>
              <a:off x="1584960" y="1429789"/>
              <a:ext cx="6544887" cy="5409161"/>
              <a:chOff x="1584960" y="1429789"/>
              <a:chExt cx="6544887" cy="5409161"/>
            </a:xfrm>
          </p:grpSpPr>
          <p:sp>
            <p:nvSpPr>
              <p:cNvPr id="67" name="TextBox 66"/>
              <p:cNvSpPr txBox="1"/>
              <p:nvPr/>
            </p:nvSpPr>
            <p:spPr>
              <a:xfrm>
                <a:off x="3429000" y="5715000"/>
                <a:ext cx="184731" cy="369332"/>
              </a:xfrm>
              <a:prstGeom prst="rect">
                <a:avLst/>
              </a:prstGeom>
              <a:noFill/>
            </p:spPr>
            <p:txBody>
              <a:bodyPr wrap="none" rtlCol="0">
                <a:spAutoFit/>
              </a:bodyPr>
              <a:lstStyle/>
              <a:p>
                <a:endParaRPr lang="en-US" dirty="0"/>
              </a:p>
            </p:txBody>
          </p:sp>
          <p:sp>
            <p:nvSpPr>
              <p:cNvPr id="68" name="Freeform 67"/>
              <p:cNvSpPr/>
              <p:nvPr/>
            </p:nvSpPr>
            <p:spPr>
              <a:xfrm>
                <a:off x="6267796" y="1429789"/>
                <a:ext cx="1862051" cy="412866"/>
              </a:xfrm>
              <a:custGeom>
                <a:avLst/>
                <a:gdLst>
                  <a:gd name="connsiteX0" fmla="*/ 0 w 1862051"/>
                  <a:gd name="connsiteY0" fmla="*/ 0 h 412866"/>
                  <a:gd name="connsiteX1" fmla="*/ 897775 w 1862051"/>
                  <a:gd name="connsiteY1" fmla="*/ 116378 h 412866"/>
                  <a:gd name="connsiteX2" fmla="*/ 1512917 w 1862051"/>
                  <a:gd name="connsiteY2" fmla="*/ 382386 h 412866"/>
                  <a:gd name="connsiteX3" fmla="*/ 1862051 w 1862051"/>
                  <a:gd name="connsiteY3" fmla="*/ 299258 h 412866"/>
                </a:gdLst>
                <a:ahLst/>
                <a:cxnLst>
                  <a:cxn ang="0">
                    <a:pos x="connsiteX0" y="connsiteY0"/>
                  </a:cxn>
                  <a:cxn ang="0">
                    <a:pos x="connsiteX1" y="connsiteY1"/>
                  </a:cxn>
                  <a:cxn ang="0">
                    <a:pos x="connsiteX2" y="connsiteY2"/>
                  </a:cxn>
                  <a:cxn ang="0">
                    <a:pos x="connsiteX3" y="connsiteY3"/>
                  </a:cxn>
                </a:cxnLst>
                <a:rect l="l" t="t" r="r" b="b"/>
                <a:pathLst>
                  <a:path w="1862051" h="412866">
                    <a:moveTo>
                      <a:pt x="0" y="0"/>
                    </a:moveTo>
                    <a:cubicBezTo>
                      <a:pt x="322811" y="26323"/>
                      <a:pt x="645622" y="52647"/>
                      <a:pt x="897775" y="116378"/>
                    </a:cubicBezTo>
                    <a:cubicBezTo>
                      <a:pt x="1149928" y="180109"/>
                      <a:pt x="1352204" y="351906"/>
                      <a:pt x="1512917" y="382386"/>
                    </a:cubicBezTo>
                    <a:cubicBezTo>
                      <a:pt x="1673630" y="412866"/>
                      <a:pt x="1767840" y="356062"/>
                      <a:pt x="1862051" y="299258"/>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Freeform 68"/>
              <p:cNvSpPr/>
              <p:nvPr/>
            </p:nvSpPr>
            <p:spPr>
              <a:xfrm>
                <a:off x="6251171" y="1795549"/>
                <a:ext cx="1230284" cy="1097280"/>
              </a:xfrm>
              <a:custGeom>
                <a:avLst/>
                <a:gdLst>
                  <a:gd name="connsiteX0" fmla="*/ 0 w 1230284"/>
                  <a:gd name="connsiteY0" fmla="*/ 0 h 1097280"/>
                  <a:gd name="connsiteX1" fmla="*/ 415636 w 1230284"/>
                  <a:gd name="connsiteY1" fmla="*/ 99753 h 1097280"/>
                  <a:gd name="connsiteX2" fmla="*/ 631767 w 1230284"/>
                  <a:gd name="connsiteY2" fmla="*/ 465513 h 1097280"/>
                  <a:gd name="connsiteX3" fmla="*/ 864524 w 1230284"/>
                  <a:gd name="connsiteY3" fmla="*/ 764771 h 1097280"/>
                  <a:gd name="connsiteX4" fmla="*/ 1030778 w 1230284"/>
                  <a:gd name="connsiteY4" fmla="*/ 947651 h 1097280"/>
                  <a:gd name="connsiteX5" fmla="*/ 1230284 w 1230284"/>
                  <a:gd name="connsiteY5" fmla="*/ 1097280 h 109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0284" h="1097280">
                    <a:moveTo>
                      <a:pt x="0" y="0"/>
                    </a:moveTo>
                    <a:cubicBezTo>
                      <a:pt x="155171" y="11084"/>
                      <a:pt x="310342" y="22168"/>
                      <a:pt x="415636" y="99753"/>
                    </a:cubicBezTo>
                    <a:cubicBezTo>
                      <a:pt x="520930" y="177338"/>
                      <a:pt x="556952" y="354677"/>
                      <a:pt x="631767" y="465513"/>
                    </a:cubicBezTo>
                    <a:cubicBezTo>
                      <a:pt x="706582" y="576349"/>
                      <a:pt x="798022" y="684415"/>
                      <a:pt x="864524" y="764771"/>
                    </a:cubicBezTo>
                    <a:cubicBezTo>
                      <a:pt x="931026" y="845127"/>
                      <a:pt x="969818" y="892233"/>
                      <a:pt x="1030778" y="947651"/>
                    </a:cubicBezTo>
                    <a:cubicBezTo>
                      <a:pt x="1091738" y="1003069"/>
                      <a:pt x="1161011" y="1050174"/>
                      <a:pt x="1230284" y="1097280"/>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Freeform 69"/>
              <p:cNvSpPr/>
              <p:nvPr/>
            </p:nvSpPr>
            <p:spPr>
              <a:xfrm>
                <a:off x="6833062" y="1812175"/>
                <a:ext cx="1014153" cy="315883"/>
              </a:xfrm>
              <a:custGeom>
                <a:avLst/>
                <a:gdLst>
                  <a:gd name="connsiteX0" fmla="*/ 0 w 1014153"/>
                  <a:gd name="connsiteY0" fmla="*/ 0 h 315883"/>
                  <a:gd name="connsiteX1" fmla="*/ 216131 w 1014153"/>
                  <a:gd name="connsiteY1" fmla="*/ 232756 h 315883"/>
                  <a:gd name="connsiteX2" fmla="*/ 498763 w 1014153"/>
                  <a:gd name="connsiteY2" fmla="*/ 166254 h 315883"/>
                  <a:gd name="connsiteX3" fmla="*/ 748145 w 1014153"/>
                  <a:gd name="connsiteY3" fmla="*/ 266007 h 315883"/>
                  <a:gd name="connsiteX4" fmla="*/ 1014153 w 1014153"/>
                  <a:gd name="connsiteY4" fmla="*/ 315883 h 31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153" h="315883">
                    <a:moveTo>
                      <a:pt x="0" y="0"/>
                    </a:moveTo>
                    <a:cubicBezTo>
                      <a:pt x="66502" y="102523"/>
                      <a:pt x="133004" y="205047"/>
                      <a:pt x="216131" y="232756"/>
                    </a:cubicBezTo>
                    <a:cubicBezTo>
                      <a:pt x="299258" y="260465"/>
                      <a:pt x="410094" y="160712"/>
                      <a:pt x="498763" y="166254"/>
                    </a:cubicBezTo>
                    <a:cubicBezTo>
                      <a:pt x="587432" y="171796"/>
                      <a:pt x="662247" y="241069"/>
                      <a:pt x="748145" y="266007"/>
                    </a:cubicBezTo>
                    <a:cubicBezTo>
                      <a:pt x="834043" y="290945"/>
                      <a:pt x="924098" y="303414"/>
                      <a:pt x="1014153" y="315883"/>
                    </a:cubicBezTo>
                  </a:path>
                </a:pathLst>
              </a:custGeom>
              <a:ln w="63500">
                <a:solidFill>
                  <a:srgbClr val="FF0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Freeform 70"/>
              <p:cNvSpPr/>
              <p:nvPr/>
            </p:nvSpPr>
            <p:spPr>
              <a:xfrm>
                <a:off x="5902036" y="1923011"/>
                <a:ext cx="1147157" cy="1352204"/>
              </a:xfrm>
              <a:custGeom>
                <a:avLst/>
                <a:gdLst>
                  <a:gd name="connsiteX0" fmla="*/ 0 w 1147157"/>
                  <a:gd name="connsiteY0" fmla="*/ 55418 h 1352204"/>
                  <a:gd name="connsiteX1" fmla="*/ 249382 w 1147157"/>
                  <a:gd name="connsiteY1" fmla="*/ 22167 h 1352204"/>
                  <a:gd name="connsiteX2" fmla="*/ 365760 w 1147157"/>
                  <a:gd name="connsiteY2" fmla="*/ 188422 h 1352204"/>
                  <a:gd name="connsiteX3" fmla="*/ 748146 w 1147157"/>
                  <a:gd name="connsiteY3" fmla="*/ 520931 h 1352204"/>
                  <a:gd name="connsiteX4" fmla="*/ 814648 w 1147157"/>
                  <a:gd name="connsiteY4" fmla="*/ 953193 h 1352204"/>
                  <a:gd name="connsiteX5" fmla="*/ 997528 w 1147157"/>
                  <a:gd name="connsiteY5" fmla="*/ 1269076 h 1352204"/>
                  <a:gd name="connsiteX6" fmla="*/ 1147157 w 1147157"/>
                  <a:gd name="connsiteY6" fmla="*/ 1352204 h 135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7157" h="1352204">
                    <a:moveTo>
                      <a:pt x="0" y="55418"/>
                    </a:moveTo>
                    <a:cubicBezTo>
                      <a:pt x="94211" y="27709"/>
                      <a:pt x="188422" y="0"/>
                      <a:pt x="249382" y="22167"/>
                    </a:cubicBezTo>
                    <a:cubicBezTo>
                      <a:pt x="310342" y="44334"/>
                      <a:pt x="282633" y="105295"/>
                      <a:pt x="365760" y="188422"/>
                    </a:cubicBezTo>
                    <a:cubicBezTo>
                      <a:pt x="448887" y="271549"/>
                      <a:pt x="673331" y="393469"/>
                      <a:pt x="748146" y="520931"/>
                    </a:cubicBezTo>
                    <a:cubicBezTo>
                      <a:pt x="822961" y="648393"/>
                      <a:pt x="773084" y="828502"/>
                      <a:pt x="814648" y="953193"/>
                    </a:cubicBezTo>
                    <a:cubicBezTo>
                      <a:pt x="856212" y="1077884"/>
                      <a:pt x="942110" y="1202574"/>
                      <a:pt x="997528" y="1269076"/>
                    </a:cubicBezTo>
                    <a:cubicBezTo>
                      <a:pt x="1052946" y="1335578"/>
                      <a:pt x="1100051" y="1343891"/>
                      <a:pt x="1147157" y="1352204"/>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Freeform 71"/>
              <p:cNvSpPr/>
              <p:nvPr/>
            </p:nvSpPr>
            <p:spPr>
              <a:xfrm>
                <a:off x="5602778" y="2225040"/>
                <a:ext cx="1197033" cy="1449185"/>
              </a:xfrm>
              <a:custGeom>
                <a:avLst/>
                <a:gdLst>
                  <a:gd name="connsiteX0" fmla="*/ 0 w 1197033"/>
                  <a:gd name="connsiteY0" fmla="*/ 85898 h 1449185"/>
                  <a:gd name="connsiteX1" fmla="*/ 382386 w 1197033"/>
                  <a:gd name="connsiteY1" fmla="*/ 52647 h 1449185"/>
                  <a:gd name="connsiteX2" fmla="*/ 498764 w 1197033"/>
                  <a:gd name="connsiteY2" fmla="*/ 401782 h 1449185"/>
                  <a:gd name="connsiteX3" fmla="*/ 598517 w 1197033"/>
                  <a:gd name="connsiteY3" fmla="*/ 684415 h 1449185"/>
                  <a:gd name="connsiteX4" fmla="*/ 631767 w 1197033"/>
                  <a:gd name="connsiteY4" fmla="*/ 883920 h 1449185"/>
                  <a:gd name="connsiteX5" fmla="*/ 698269 w 1197033"/>
                  <a:gd name="connsiteY5" fmla="*/ 1016924 h 1449185"/>
                  <a:gd name="connsiteX6" fmla="*/ 997527 w 1197033"/>
                  <a:gd name="connsiteY6" fmla="*/ 1233055 h 1449185"/>
                  <a:gd name="connsiteX7" fmla="*/ 1197033 w 1197033"/>
                  <a:gd name="connsiteY7" fmla="*/ 1449185 h 144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7033" h="1449185">
                    <a:moveTo>
                      <a:pt x="0" y="85898"/>
                    </a:moveTo>
                    <a:cubicBezTo>
                      <a:pt x="149629" y="42949"/>
                      <a:pt x="299259" y="0"/>
                      <a:pt x="382386" y="52647"/>
                    </a:cubicBezTo>
                    <a:cubicBezTo>
                      <a:pt x="465513" y="105294"/>
                      <a:pt x="462742" y="296487"/>
                      <a:pt x="498764" y="401782"/>
                    </a:cubicBezTo>
                    <a:cubicBezTo>
                      <a:pt x="534786" y="507077"/>
                      <a:pt x="576350" y="604059"/>
                      <a:pt x="598517" y="684415"/>
                    </a:cubicBezTo>
                    <a:cubicBezTo>
                      <a:pt x="620684" y="764771"/>
                      <a:pt x="615142" y="828502"/>
                      <a:pt x="631767" y="883920"/>
                    </a:cubicBezTo>
                    <a:cubicBezTo>
                      <a:pt x="648392" y="939338"/>
                      <a:pt x="637309" y="958735"/>
                      <a:pt x="698269" y="1016924"/>
                    </a:cubicBezTo>
                    <a:cubicBezTo>
                      <a:pt x="759229" y="1075113"/>
                      <a:pt x="914400" y="1161012"/>
                      <a:pt x="997527" y="1233055"/>
                    </a:cubicBezTo>
                    <a:cubicBezTo>
                      <a:pt x="1080654" y="1305099"/>
                      <a:pt x="1166553" y="1424247"/>
                      <a:pt x="1197033" y="1449185"/>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Freeform 72"/>
              <p:cNvSpPr/>
              <p:nvPr/>
            </p:nvSpPr>
            <p:spPr>
              <a:xfrm>
                <a:off x="5187142" y="2743200"/>
                <a:ext cx="1163782" cy="1496291"/>
              </a:xfrm>
              <a:custGeom>
                <a:avLst/>
                <a:gdLst>
                  <a:gd name="connsiteX0" fmla="*/ 0 w 1163782"/>
                  <a:gd name="connsiteY0" fmla="*/ 0 h 1496291"/>
                  <a:gd name="connsiteX1" fmla="*/ 232756 w 1163782"/>
                  <a:gd name="connsiteY1" fmla="*/ 249382 h 1496291"/>
                  <a:gd name="connsiteX2" fmla="*/ 448887 w 1163782"/>
                  <a:gd name="connsiteY2" fmla="*/ 615142 h 1496291"/>
                  <a:gd name="connsiteX3" fmla="*/ 864523 w 1163782"/>
                  <a:gd name="connsiteY3" fmla="*/ 997527 h 1496291"/>
                  <a:gd name="connsiteX4" fmla="*/ 1047403 w 1163782"/>
                  <a:gd name="connsiteY4" fmla="*/ 1379913 h 1496291"/>
                  <a:gd name="connsiteX5" fmla="*/ 1163782 w 1163782"/>
                  <a:gd name="connsiteY5" fmla="*/ 1496291 h 149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3782" h="1496291">
                    <a:moveTo>
                      <a:pt x="0" y="0"/>
                    </a:moveTo>
                    <a:cubicBezTo>
                      <a:pt x="78971" y="73429"/>
                      <a:pt x="157942" y="146859"/>
                      <a:pt x="232756" y="249382"/>
                    </a:cubicBezTo>
                    <a:cubicBezTo>
                      <a:pt x="307570" y="351905"/>
                      <a:pt x="343593" y="490451"/>
                      <a:pt x="448887" y="615142"/>
                    </a:cubicBezTo>
                    <a:cubicBezTo>
                      <a:pt x="554182" y="739833"/>
                      <a:pt x="764770" y="870065"/>
                      <a:pt x="864523" y="997527"/>
                    </a:cubicBezTo>
                    <a:cubicBezTo>
                      <a:pt x="964276" y="1124989"/>
                      <a:pt x="997527" y="1296786"/>
                      <a:pt x="1047403" y="1379913"/>
                    </a:cubicBezTo>
                    <a:cubicBezTo>
                      <a:pt x="1097279" y="1463040"/>
                      <a:pt x="1147157" y="1487978"/>
                      <a:pt x="1163782" y="1496291"/>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Freeform 73"/>
              <p:cNvSpPr/>
              <p:nvPr/>
            </p:nvSpPr>
            <p:spPr>
              <a:xfrm>
                <a:off x="4457168" y="3140825"/>
                <a:ext cx="403008" cy="2489663"/>
              </a:xfrm>
              <a:custGeom>
                <a:avLst/>
                <a:gdLst>
                  <a:gd name="connsiteX0" fmla="*/ 36022 w 235527"/>
                  <a:gd name="connsiteY0" fmla="*/ 0 h 1956263"/>
                  <a:gd name="connsiteX1" fmla="*/ 69272 w 235527"/>
                  <a:gd name="connsiteY1" fmla="*/ 349135 h 1956263"/>
                  <a:gd name="connsiteX2" fmla="*/ 69272 w 235527"/>
                  <a:gd name="connsiteY2" fmla="*/ 565266 h 1956263"/>
                  <a:gd name="connsiteX3" fmla="*/ 2771 w 235527"/>
                  <a:gd name="connsiteY3" fmla="*/ 847899 h 1956263"/>
                  <a:gd name="connsiteX4" fmla="*/ 52647 w 235527"/>
                  <a:gd name="connsiteY4" fmla="*/ 1064030 h 1956263"/>
                  <a:gd name="connsiteX5" fmla="*/ 218902 w 235527"/>
                  <a:gd name="connsiteY5" fmla="*/ 1330037 h 1956263"/>
                  <a:gd name="connsiteX6" fmla="*/ 102523 w 235527"/>
                  <a:gd name="connsiteY6" fmla="*/ 1562793 h 1956263"/>
                  <a:gd name="connsiteX7" fmla="*/ 102523 w 235527"/>
                  <a:gd name="connsiteY7" fmla="*/ 1878677 h 1956263"/>
                  <a:gd name="connsiteX8" fmla="*/ 235527 w 235527"/>
                  <a:gd name="connsiteY8" fmla="*/ 1945179 h 1956263"/>
                  <a:gd name="connsiteX0" fmla="*/ 340822 w 354676"/>
                  <a:gd name="connsiteY0" fmla="*/ 0 h 2489663"/>
                  <a:gd name="connsiteX1" fmla="*/ 69272 w 354676"/>
                  <a:gd name="connsiteY1" fmla="*/ 882535 h 2489663"/>
                  <a:gd name="connsiteX2" fmla="*/ 69272 w 354676"/>
                  <a:gd name="connsiteY2" fmla="*/ 1098666 h 2489663"/>
                  <a:gd name="connsiteX3" fmla="*/ 2771 w 354676"/>
                  <a:gd name="connsiteY3" fmla="*/ 1381299 h 2489663"/>
                  <a:gd name="connsiteX4" fmla="*/ 52647 w 354676"/>
                  <a:gd name="connsiteY4" fmla="*/ 1597430 h 2489663"/>
                  <a:gd name="connsiteX5" fmla="*/ 218902 w 354676"/>
                  <a:gd name="connsiteY5" fmla="*/ 1863437 h 2489663"/>
                  <a:gd name="connsiteX6" fmla="*/ 102523 w 354676"/>
                  <a:gd name="connsiteY6" fmla="*/ 2096193 h 2489663"/>
                  <a:gd name="connsiteX7" fmla="*/ 102523 w 354676"/>
                  <a:gd name="connsiteY7" fmla="*/ 2412077 h 2489663"/>
                  <a:gd name="connsiteX8" fmla="*/ 235527 w 354676"/>
                  <a:gd name="connsiteY8" fmla="*/ 2478579 h 2489663"/>
                  <a:gd name="connsiteX0" fmla="*/ 340822 w 340822"/>
                  <a:gd name="connsiteY0" fmla="*/ 0 h 2489663"/>
                  <a:gd name="connsiteX1" fmla="*/ 211672 w 340822"/>
                  <a:gd name="connsiteY1" fmla="*/ 477018 h 2489663"/>
                  <a:gd name="connsiteX2" fmla="*/ 69272 w 340822"/>
                  <a:gd name="connsiteY2" fmla="*/ 882535 h 2489663"/>
                  <a:gd name="connsiteX3" fmla="*/ 69272 w 340822"/>
                  <a:gd name="connsiteY3" fmla="*/ 1098666 h 2489663"/>
                  <a:gd name="connsiteX4" fmla="*/ 2771 w 340822"/>
                  <a:gd name="connsiteY4" fmla="*/ 1381299 h 2489663"/>
                  <a:gd name="connsiteX5" fmla="*/ 52647 w 340822"/>
                  <a:gd name="connsiteY5" fmla="*/ 1597430 h 2489663"/>
                  <a:gd name="connsiteX6" fmla="*/ 218902 w 340822"/>
                  <a:gd name="connsiteY6" fmla="*/ 1863437 h 2489663"/>
                  <a:gd name="connsiteX7" fmla="*/ 102523 w 340822"/>
                  <a:gd name="connsiteY7" fmla="*/ 2096193 h 2489663"/>
                  <a:gd name="connsiteX8" fmla="*/ 102523 w 340822"/>
                  <a:gd name="connsiteY8" fmla="*/ 2412077 h 2489663"/>
                  <a:gd name="connsiteX9" fmla="*/ 235527 w 340822"/>
                  <a:gd name="connsiteY9" fmla="*/ 2478579 h 2489663"/>
                  <a:gd name="connsiteX0" fmla="*/ 403008 w 403008"/>
                  <a:gd name="connsiteY0" fmla="*/ 0 h 2489663"/>
                  <a:gd name="connsiteX1" fmla="*/ 45258 w 403008"/>
                  <a:gd name="connsiteY1" fmla="*/ 477018 h 2489663"/>
                  <a:gd name="connsiteX2" fmla="*/ 131458 w 403008"/>
                  <a:gd name="connsiteY2" fmla="*/ 882535 h 2489663"/>
                  <a:gd name="connsiteX3" fmla="*/ 131458 w 403008"/>
                  <a:gd name="connsiteY3" fmla="*/ 1098666 h 2489663"/>
                  <a:gd name="connsiteX4" fmla="*/ 64957 w 403008"/>
                  <a:gd name="connsiteY4" fmla="*/ 1381299 h 2489663"/>
                  <a:gd name="connsiteX5" fmla="*/ 114833 w 403008"/>
                  <a:gd name="connsiteY5" fmla="*/ 1597430 h 2489663"/>
                  <a:gd name="connsiteX6" fmla="*/ 281088 w 403008"/>
                  <a:gd name="connsiteY6" fmla="*/ 1863437 h 2489663"/>
                  <a:gd name="connsiteX7" fmla="*/ 164709 w 403008"/>
                  <a:gd name="connsiteY7" fmla="*/ 2096193 h 2489663"/>
                  <a:gd name="connsiteX8" fmla="*/ 164709 w 403008"/>
                  <a:gd name="connsiteY8" fmla="*/ 2412077 h 2489663"/>
                  <a:gd name="connsiteX9" fmla="*/ 297713 w 403008"/>
                  <a:gd name="connsiteY9" fmla="*/ 2478579 h 248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008" h="2489663">
                    <a:moveTo>
                      <a:pt x="403008" y="0"/>
                    </a:moveTo>
                    <a:cubicBezTo>
                      <a:pt x="381483" y="79503"/>
                      <a:pt x="90516" y="329929"/>
                      <a:pt x="45258" y="477018"/>
                    </a:cubicBezTo>
                    <a:cubicBezTo>
                      <a:pt x="0" y="624107"/>
                      <a:pt x="117091" y="778927"/>
                      <a:pt x="131458" y="882535"/>
                    </a:cubicBezTo>
                    <a:cubicBezTo>
                      <a:pt x="145825" y="986143"/>
                      <a:pt x="142541" y="1015539"/>
                      <a:pt x="131458" y="1098666"/>
                    </a:cubicBezTo>
                    <a:cubicBezTo>
                      <a:pt x="120375" y="1181793"/>
                      <a:pt x="67728" y="1298172"/>
                      <a:pt x="64957" y="1381299"/>
                    </a:cubicBezTo>
                    <a:cubicBezTo>
                      <a:pt x="62186" y="1464426"/>
                      <a:pt x="78811" y="1517074"/>
                      <a:pt x="114833" y="1597430"/>
                    </a:cubicBezTo>
                    <a:cubicBezTo>
                      <a:pt x="150855" y="1677786"/>
                      <a:pt x="272775" y="1780310"/>
                      <a:pt x="281088" y="1863437"/>
                    </a:cubicBezTo>
                    <a:cubicBezTo>
                      <a:pt x="289401" y="1946564"/>
                      <a:pt x="184105" y="2004753"/>
                      <a:pt x="164709" y="2096193"/>
                    </a:cubicBezTo>
                    <a:cubicBezTo>
                      <a:pt x="145313" y="2187633"/>
                      <a:pt x="142542" y="2348346"/>
                      <a:pt x="164709" y="2412077"/>
                    </a:cubicBezTo>
                    <a:cubicBezTo>
                      <a:pt x="186876" y="2475808"/>
                      <a:pt x="275546" y="2489663"/>
                      <a:pt x="297713" y="2478579"/>
                    </a:cubicBezTo>
                  </a:path>
                </a:pathLst>
              </a:custGeom>
              <a:ln w="76200">
                <a:solidFill>
                  <a:srgbClr val="FFC000"/>
                </a:solidFill>
                <a:prstDash val="sysDot"/>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5" name="Group 54"/>
              <p:cNvGrpSpPr/>
              <p:nvPr/>
            </p:nvGrpSpPr>
            <p:grpSpPr>
              <a:xfrm>
                <a:off x="3553838" y="4367719"/>
                <a:ext cx="862519" cy="894945"/>
                <a:chOff x="3553838" y="4367719"/>
                <a:chExt cx="862519" cy="894945"/>
              </a:xfrm>
              <a:effectLst>
                <a:outerShdw blurRad="50800" dist="50800" dir="5400000" algn="ctr" rotWithShape="0">
                  <a:schemeClr val="tx1"/>
                </a:outerShdw>
              </a:effectLst>
            </p:grpSpPr>
            <p:sp>
              <p:nvSpPr>
                <p:cNvPr id="101" name="Freeform 100"/>
                <p:cNvSpPr/>
                <p:nvPr/>
              </p:nvSpPr>
              <p:spPr>
                <a:xfrm>
                  <a:off x="3553838" y="4367719"/>
                  <a:ext cx="580417" cy="846307"/>
                </a:xfrm>
                <a:custGeom>
                  <a:avLst/>
                  <a:gdLst>
                    <a:gd name="connsiteX0" fmla="*/ 580417 w 580417"/>
                    <a:gd name="connsiteY0" fmla="*/ 0 h 846307"/>
                    <a:gd name="connsiteX1" fmla="*/ 444230 w 580417"/>
                    <a:gd name="connsiteY1" fmla="*/ 223736 h 846307"/>
                    <a:gd name="connsiteX2" fmla="*/ 142673 w 580417"/>
                    <a:gd name="connsiteY2" fmla="*/ 437745 h 846307"/>
                    <a:gd name="connsiteX3" fmla="*/ 16213 w 580417"/>
                    <a:gd name="connsiteY3" fmla="*/ 622570 h 846307"/>
                    <a:gd name="connsiteX4" fmla="*/ 45396 w 580417"/>
                    <a:gd name="connsiteY4" fmla="*/ 846307 h 846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417" h="846307">
                      <a:moveTo>
                        <a:pt x="580417" y="0"/>
                      </a:moveTo>
                      <a:cubicBezTo>
                        <a:pt x="548802" y="75389"/>
                        <a:pt x="517187" y="150779"/>
                        <a:pt x="444230" y="223736"/>
                      </a:cubicBezTo>
                      <a:cubicBezTo>
                        <a:pt x="371273" y="296693"/>
                        <a:pt x="214009" y="371273"/>
                        <a:pt x="142673" y="437745"/>
                      </a:cubicBezTo>
                      <a:cubicBezTo>
                        <a:pt x="71337" y="504217"/>
                        <a:pt x="32426" y="554476"/>
                        <a:pt x="16213" y="622570"/>
                      </a:cubicBezTo>
                      <a:cubicBezTo>
                        <a:pt x="0" y="690664"/>
                        <a:pt x="74579" y="843064"/>
                        <a:pt x="45396" y="846307"/>
                      </a:cubicBezTo>
                    </a:path>
                  </a:pathLst>
                </a:cu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Freeform 101"/>
                <p:cNvSpPr/>
                <p:nvPr/>
              </p:nvSpPr>
              <p:spPr>
                <a:xfrm>
                  <a:off x="4056434" y="4416357"/>
                  <a:ext cx="359923" cy="846307"/>
                </a:xfrm>
                <a:custGeom>
                  <a:avLst/>
                  <a:gdLst>
                    <a:gd name="connsiteX0" fmla="*/ 359923 w 359923"/>
                    <a:gd name="connsiteY0" fmla="*/ 0 h 846307"/>
                    <a:gd name="connsiteX1" fmla="*/ 243192 w 359923"/>
                    <a:gd name="connsiteY1" fmla="*/ 282103 h 846307"/>
                    <a:gd name="connsiteX2" fmla="*/ 145915 w 359923"/>
                    <a:gd name="connsiteY2" fmla="*/ 447473 h 846307"/>
                    <a:gd name="connsiteX3" fmla="*/ 155643 w 359923"/>
                    <a:gd name="connsiteY3" fmla="*/ 612843 h 846307"/>
                    <a:gd name="connsiteX4" fmla="*/ 0 w 359923"/>
                    <a:gd name="connsiteY4" fmla="*/ 846307 h 846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923" h="846307">
                      <a:moveTo>
                        <a:pt x="359923" y="0"/>
                      </a:moveTo>
                      <a:cubicBezTo>
                        <a:pt x="319391" y="103762"/>
                        <a:pt x="278860" y="207524"/>
                        <a:pt x="243192" y="282103"/>
                      </a:cubicBezTo>
                      <a:cubicBezTo>
                        <a:pt x="207524" y="356682"/>
                        <a:pt x="160506" y="392350"/>
                        <a:pt x="145915" y="447473"/>
                      </a:cubicBezTo>
                      <a:cubicBezTo>
                        <a:pt x="131324" y="502596"/>
                        <a:pt x="179962" y="546371"/>
                        <a:pt x="155643" y="612843"/>
                      </a:cubicBezTo>
                      <a:cubicBezTo>
                        <a:pt x="131324" y="679315"/>
                        <a:pt x="65662" y="762811"/>
                        <a:pt x="0" y="846307"/>
                      </a:cubicBezTo>
                    </a:path>
                  </a:pathLst>
                </a:cu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6" name="Group 56"/>
              <p:cNvGrpSpPr/>
              <p:nvPr/>
            </p:nvGrpSpPr>
            <p:grpSpPr>
              <a:xfrm>
                <a:off x="1584960" y="1447800"/>
                <a:ext cx="4329546" cy="4487487"/>
                <a:chOff x="1584960" y="1447800"/>
                <a:chExt cx="4329546" cy="4487487"/>
              </a:xfrm>
            </p:grpSpPr>
            <p:sp>
              <p:nvSpPr>
                <p:cNvPr id="97" name="Freeform 96"/>
                <p:cNvSpPr/>
                <p:nvPr/>
              </p:nvSpPr>
              <p:spPr>
                <a:xfrm>
                  <a:off x="2895600" y="1752600"/>
                  <a:ext cx="2245360" cy="1351280"/>
                </a:xfrm>
                <a:custGeom>
                  <a:avLst/>
                  <a:gdLst>
                    <a:gd name="connsiteX0" fmla="*/ 2245360 w 2245360"/>
                    <a:gd name="connsiteY0" fmla="*/ 416560 h 1351280"/>
                    <a:gd name="connsiteX1" fmla="*/ 2072640 w 2245360"/>
                    <a:gd name="connsiteY1" fmla="*/ 477520 h 1351280"/>
                    <a:gd name="connsiteX2" fmla="*/ 1960880 w 2245360"/>
                    <a:gd name="connsiteY2" fmla="*/ 497840 h 1351280"/>
                    <a:gd name="connsiteX3" fmla="*/ 1737360 w 2245360"/>
                    <a:gd name="connsiteY3" fmla="*/ 640080 h 1351280"/>
                    <a:gd name="connsiteX4" fmla="*/ 1615440 w 2245360"/>
                    <a:gd name="connsiteY4" fmla="*/ 609600 h 1351280"/>
                    <a:gd name="connsiteX5" fmla="*/ 1452880 w 2245360"/>
                    <a:gd name="connsiteY5" fmla="*/ 863600 h 1351280"/>
                    <a:gd name="connsiteX6" fmla="*/ 1229360 w 2245360"/>
                    <a:gd name="connsiteY6" fmla="*/ 1076960 h 1351280"/>
                    <a:gd name="connsiteX7" fmla="*/ 1036320 w 2245360"/>
                    <a:gd name="connsiteY7" fmla="*/ 1310640 h 1351280"/>
                    <a:gd name="connsiteX8" fmla="*/ 741680 w 2245360"/>
                    <a:gd name="connsiteY8" fmla="*/ 1320800 h 1351280"/>
                    <a:gd name="connsiteX9" fmla="*/ 589280 w 2245360"/>
                    <a:gd name="connsiteY9" fmla="*/ 1229360 h 1351280"/>
                    <a:gd name="connsiteX10" fmla="*/ 426720 w 2245360"/>
                    <a:gd name="connsiteY10" fmla="*/ 1188720 h 1351280"/>
                    <a:gd name="connsiteX11" fmla="*/ 314960 w 2245360"/>
                    <a:gd name="connsiteY11" fmla="*/ 1188720 h 1351280"/>
                    <a:gd name="connsiteX12" fmla="*/ 193040 w 2245360"/>
                    <a:gd name="connsiteY12" fmla="*/ 1056640 h 1351280"/>
                    <a:gd name="connsiteX13" fmla="*/ 213360 w 2245360"/>
                    <a:gd name="connsiteY13" fmla="*/ 894080 h 1351280"/>
                    <a:gd name="connsiteX14" fmla="*/ 213360 w 2245360"/>
                    <a:gd name="connsiteY14" fmla="*/ 599440 h 1351280"/>
                    <a:gd name="connsiteX15" fmla="*/ 193040 w 2245360"/>
                    <a:gd name="connsiteY15" fmla="*/ 477520 h 1351280"/>
                    <a:gd name="connsiteX16" fmla="*/ 193040 w 2245360"/>
                    <a:gd name="connsiteY16" fmla="*/ 447040 h 1351280"/>
                    <a:gd name="connsiteX17" fmla="*/ 121920 w 2245360"/>
                    <a:gd name="connsiteY17" fmla="*/ 243840 h 1351280"/>
                    <a:gd name="connsiteX18" fmla="*/ 111760 w 2245360"/>
                    <a:gd name="connsiteY18" fmla="*/ 71120 h 1351280"/>
                    <a:gd name="connsiteX19" fmla="*/ 60960 w 2245360"/>
                    <a:gd name="connsiteY19" fmla="*/ 10160 h 1351280"/>
                    <a:gd name="connsiteX20" fmla="*/ 60960 w 2245360"/>
                    <a:gd name="connsiteY20" fmla="*/ 10160 h 1351280"/>
                    <a:gd name="connsiteX21" fmla="*/ 0 w 2245360"/>
                    <a:gd name="connsiteY21"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45360" h="1351280">
                      <a:moveTo>
                        <a:pt x="2245360" y="416560"/>
                      </a:moveTo>
                      <a:cubicBezTo>
                        <a:pt x="2182706" y="440266"/>
                        <a:pt x="2120053" y="463973"/>
                        <a:pt x="2072640" y="477520"/>
                      </a:cubicBezTo>
                      <a:cubicBezTo>
                        <a:pt x="2025227" y="491067"/>
                        <a:pt x="2016760" y="470747"/>
                        <a:pt x="1960880" y="497840"/>
                      </a:cubicBezTo>
                      <a:cubicBezTo>
                        <a:pt x="1905000" y="524933"/>
                        <a:pt x="1794933" y="621453"/>
                        <a:pt x="1737360" y="640080"/>
                      </a:cubicBezTo>
                      <a:cubicBezTo>
                        <a:pt x="1679787" y="658707"/>
                        <a:pt x="1662853" y="572347"/>
                        <a:pt x="1615440" y="609600"/>
                      </a:cubicBezTo>
                      <a:cubicBezTo>
                        <a:pt x="1568027" y="646853"/>
                        <a:pt x="1517227" y="785707"/>
                        <a:pt x="1452880" y="863600"/>
                      </a:cubicBezTo>
                      <a:cubicBezTo>
                        <a:pt x="1388533" y="941493"/>
                        <a:pt x="1298787" y="1002453"/>
                        <a:pt x="1229360" y="1076960"/>
                      </a:cubicBezTo>
                      <a:cubicBezTo>
                        <a:pt x="1159933" y="1151467"/>
                        <a:pt x="1117600" y="1270000"/>
                        <a:pt x="1036320" y="1310640"/>
                      </a:cubicBezTo>
                      <a:cubicBezTo>
                        <a:pt x="955040" y="1351280"/>
                        <a:pt x="816187" y="1334347"/>
                        <a:pt x="741680" y="1320800"/>
                      </a:cubicBezTo>
                      <a:cubicBezTo>
                        <a:pt x="667173" y="1307253"/>
                        <a:pt x="641773" y="1251373"/>
                        <a:pt x="589280" y="1229360"/>
                      </a:cubicBezTo>
                      <a:cubicBezTo>
                        <a:pt x="536787" y="1207347"/>
                        <a:pt x="472440" y="1195493"/>
                        <a:pt x="426720" y="1188720"/>
                      </a:cubicBezTo>
                      <a:cubicBezTo>
                        <a:pt x="381000" y="1181947"/>
                        <a:pt x="353907" y="1210733"/>
                        <a:pt x="314960" y="1188720"/>
                      </a:cubicBezTo>
                      <a:cubicBezTo>
                        <a:pt x="276013" y="1166707"/>
                        <a:pt x="209973" y="1105747"/>
                        <a:pt x="193040" y="1056640"/>
                      </a:cubicBezTo>
                      <a:cubicBezTo>
                        <a:pt x="176107" y="1007533"/>
                        <a:pt x="209973" y="970280"/>
                        <a:pt x="213360" y="894080"/>
                      </a:cubicBezTo>
                      <a:cubicBezTo>
                        <a:pt x="216747" y="817880"/>
                        <a:pt x="216747" y="668867"/>
                        <a:pt x="213360" y="599440"/>
                      </a:cubicBezTo>
                      <a:cubicBezTo>
                        <a:pt x="209973" y="530013"/>
                        <a:pt x="196427" y="502920"/>
                        <a:pt x="193040" y="477520"/>
                      </a:cubicBezTo>
                      <a:cubicBezTo>
                        <a:pt x="189653" y="452120"/>
                        <a:pt x="204893" y="485987"/>
                        <a:pt x="193040" y="447040"/>
                      </a:cubicBezTo>
                      <a:cubicBezTo>
                        <a:pt x="181187" y="408093"/>
                        <a:pt x="135467" y="306493"/>
                        <a:pt x="121920" y="243840"/>
                      </a:cubicBezTo>
                      <a:cubicBezTo>
                        <a:pt x="108373" y="181187"/>
                        <a:pt x="121920" y="110067"/>
                        <a:pt x="111760" y="71120"/>
                      </a:cubicBezTo>
                      <a:cubicBezTo>
                        <a:pt x="101600" y="32173"/>
                        <a:pt x="60960" y="10160"/>
                        <a:pt x="60960" y="10160"/>
                      </a:cubicBezTo>
                      <a:lnTo>
                        <a:pt x="60960" y="10160"/>
                      </a:lnTo>
                      <a:lnTo>
                        <a:pt x="0" y="0"/>
                      </a:lnTo>
                    </a:path>
                  </a:pathLst>
                </a:custGeom>
                <a:ln w="762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8" name="Group 55"/>
                <p:cNvGrpSpPr/>
                <p:nvPr/>
              </p:nvGrpSpPr>
              <p:grpSpPr>
                <a:xfrm>
                  <a:off x="1584960" y="1447800"/>
                  <a:ext cx="4329546" cy="4487487"/>
                  <a:chOff x="1584960" y="1447800"/>
                  <a:chExt cx="4329546" cy="4487487"/>
                </a:xfrm>
              </p:grpSpPr>
              <p:sp>
                <p:nvSpPr>
                  <p:cNvPr id="99" name="Freeform 98"/>
                  <p:cNvSpPr/>
                  <p:nvPr/>
                </p:nvSpPr>
                <p:spPr>
                  <a:xfrm>
                    <a:off x="2971800" y="1447800"/>
                    <a:ext cx="2942706" cy="1127761"/>
                  </a:xfrm>
                  <a:custGeom>
                    <a:avLst/>
                    <a:gdLst>
                      <a:gd name="connsiteX0" fmla="*/ 2826328 w 2942706"/>
                      <a:gd name="connsiteY0" fmla="*/ 471055 h 1127761"/>
                      <a:gd name="connsiteX1" fmla="*/ 2826328 w 2942706"/>
                      <a:gd name="connsiteY1" fmla="*/ 271550 h 1127761"/>
                      <a:gd name="connsiteX2" fmla="*/ 2909455 w 2942706"/>
                      <a:gd name="connsiteY2" fmla="*/ 121921 h 1127761"/>
                      <a:gd name="connsiteX3" fmla="*/ 2876204 w 2942706"/>
                      <a:gd name="connsiteY3" fmla="*/ 5542 h 1127761"/>
                      <a:gd name="connsiteX4" fmla="*/ 2510444 w 2942706"/>
                      <a:gd name="connsiteY4" fmla="*/ 155172 h 1127761"/>
                      <a:gd name="connsiteX5" fmla="*/ 2410691 w 2942706"/>
                      <a:gd name="connsiteY5" fmla="*/ 155172 h 1127761"/>
                      <a:gd name="connsiteX6" fmla="*/ 2211186 w 2942706"/>
                      <a:gd name="connsiteY6" fmla="*/ 354677 h 1127761"/>
                      <a:gd name="connsiteX7" fmla="*/ 1978429 w 2942706"/>
                      <a:gd name="connsiteY7" fmla="*/ 404553 h 1127761"/>
                      <a:gd name="connsiteX8" fmla="*/ 1712422 w 2942706"/>
                      <a:gd name="connsiteY8" fmla="*/ 471055 h 1127761"/>
                      <a:gd name="connsiteX9" fmla="*/ 1745673 w 2942706"/>
                      <a:gd name="connsiteY9" fmla="*/ 637310 h 1127761"/>
                      <a:gd name="connsiteX10" fmla="*/ 1579419 w 2942706"/>
                      <a:gd name="connsiteY10" fmla="*/ 653935 h 1127761"/>
                      <a:gd name="connsiteX11" fmla="*/ 1396539 w 2942706"/>
                      <a:gd name="connsiteY11" fmla="*/ 737062 h 1127761"/>
                      <a:gd name="connsiteX12" fmla="*/ 1263535 w 2942706"/>
                      <a:gd name="connsiteY12" fmla="*/ 1069572 h 1127761"/>
                      <a:gd name="connsiteX13" fmla="*/ 1130531 w 2942706"/>
                      <a:gd name="connsiteY13" fmla="*/ 1086197 h 1127761"/>
                      <a:gd name="connsiteX14" fmla="*/ 914400 w 2942706"/>
                      <a:gd name="connsiteY14" fmla="*/ 919942 h 1127761"/>
                      <a:gd name="connsiteX15" fmla="*/ 814648 w 2942706"/>
                      <a:gd name="connsiteY15" fmla="*/ 919942 h 1127761"/>
                      <a:gd name="connsiteX16" fmla="*/ 315884 w 2942706"/>
                      <a:gd name="connsiteY16" fmla="*/ 753688 h 1127761"/>
                      <a:gd name="connsiteX17" fmla="*/ 182880 w 2942706"/>
                      <a:gd name="connsiteY17" fmla="*/ 437804 h 1127761"/>
                      <a:gd name="connsiteX18" fmla="*/ 0 w 2942706"/>
                      <a:gd name="connsiteY18" fmla="*/ 254924 h 11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42706" h="1127761">
                        <a:moveTo>
                          <a:pt x="2826328" y="471055"/>
                        </a:moveTo>
                        <a:cubicBezTo>
                          <a:pt x="2819401" y="400397"/>
                          <a:pt x="2812474" y="329739"/>
                          <a:pt x="2826328" y="271550"/>
                        </a:cubicBezTo>
                        <a:cubicBezTo>
                          <a:pt x="2840182" y="213361"/>
                          <a:pt x="2901142" y="166256"/>
                          <a:pt x="2909455" y="121921"/>
                        </a:cubicBezTo>
                        <a:cubicBezTo>
                          <a:pt x="2917768" y="77586"/>
                          <a:pt x="2942706" y="0"/>
                          <a:pt x="2876204" y="5542"/>
                        </a:cubicBezTo>
                        <a:cubicBezTo>
                          <a:pt x="2809702" y="11084"/>
                          <a:pt x="2588029" y="130234"/>
                          <a:pt x="2510444" y="155172"/>
                        </a:cubicBezTo>
                        <a:cubicBezTo>
                          <a:pt x="2432859" y="180110"/>
                          <a:pt x="2460567" y="121921"/>
                          <a:pt x="2410691" y="155172"/>
                        </a:cubicBezTo>
                        <a:cubicBezTo>
                          <a:pt x="2360815" y="188423"/>
                          <a:pt x="2283230" y="313114"/>
                          <a:pt x="2211186" y="354677"/>
                        </a:cubicBezTo>
                        <a:cubicBezTo>
                          <a:pt x="2139142" y="396240"/>
                          <a:pt x="2061556" y="385157"/>
                          <a:pt x="1978429" y="404553"/>
                        </a:cubicBezTo>
                        <a:cubicBezTo>
                          <a:pt x="1895302" y="423949"/>
                          <a:pt x="1751215" y="432262"/>
                          <a:pt x="1712422" y="471055"/>
                        </a:cubicBezTo>
                        <a:cubicBezTo>
                          <a:pt x="1673629" y="509848"/>
                          <a:pt x="1767840" y="606830"/>
                          <a:pt x="1745673" y="637310"/>
                        </a:cubicBezTo>
                        <a:cubicBezTo>
                          <a:pt x="1723506" y="667790"/>
                          <a:pt x="1637608" y="637310"/>
                          <a:pt x="1579419" y="653935"/>
                        </a:cubicBezTo>
                        <a:cubicBezTo>
                          <a:pt x="1521230" y="670560"/>
                          <a:pt x="1449186" y="667789"/>
                          <a:pt x="1396539" y="737062"/>
                        </a:cubicBezTo>
                        <a:cubicBezTo>
                          <a:pt x="1343892" y="806335"/>
                          <a:pt x="1307870" y="1011383"/>
                          <a:pt x="1263535" y="1069572"/>
                        </a:cubicBezTo>
                        <a:cubicBezTo>
                          <a:pt x="1219200" y="1127761"/>
                          <a:pt x="1188720" y="1111135"/>
                          <a:pt x="1130531" y="1086197"/>
                        </a:cubicBezTo>
                        <a:cubicBezTo>
                          <a:pt x="1072342" y="1061259"/>
                          <a:pt x="967047" y="947651"/>
                          <a:pt x="914400" y="919942"/>
                        </a:cubicBezTo>
                        <a:cubicBezTo>
                          <a:pt x="861753" y="892233"/>
                          <a:pt x="914401" y="947651"/>
                          <a:pt x="814648" y="919942"/>
                        </a:cubicBezTo>
                        <a:cubicBezTo>
                          <a:pt x="714895" y="892233"/>
                          <a:pt x="421179" y="834044"/>
                          <a:pt x="315884" y="753688"/>
                        </a:cubicBezTo>
                        <a:cubicBezTo>
                          <a:pt x="210589" y="673332"/>
                          <a:pt x="235527" y="520931"/>
                          <a:pt x="182880" y="437804"/>
                        </a:cubicBezTo>
                        <a:cubicBezTo>
                          <a:pt x="130233" y="354677"/>
                          <a:pt x="65116" y="304800"/>
                          <a:pt x="0" y="254924"/>
                        </a:cubicBezTo>
                      </a:path>
                    </a:pathLst>
                  </a:custGeom>
                  <a:ln w="762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Freeform 99"/>
                  <p:cNvSpPr/>
                  <p:nvPr/>
                </p:nvSpPr>
                <p:spPr>
                  <a:xfrm>
                    <a:off x="1584960" y="1687484"/>
                    <a:ext cx="1324495" cy="4247803"/>
                  </a:xfrm>
                  <a:custGeom>
                    <a:avLst/>
                    <a:gdLst>
                      <a:gd name="connsiteX0" fmla="*/ 1324495 w 1324495"/>
                      <a:gd name="connsiteY0" fmla="*/ 91440 h 4247803"/>
                      <a:gd name="connsiteX1" fmla="*/ 1124989 w 1324495"/>
                      <a:gd name="connsiteY1" fmla="*/ 41563 h 4247803"/>
                      <a:gd name="connsiteX2" fmla="*/ 1075113 w 1324495"/>
                      <a:gd name="connsiteY2" fmla="*/ 340821 h 4247803"/>
                      <a:gd name="connsiteX3" fmla="*/ 842356 w 1324495"/>
                      <a:gd name="connsiteY3" fmla="*/ 523701 h 4247803"/>
                      <a:gd name="connsiteX4" fmla="*/ 609600 w 1324495"/>
                      <a:gd name="connsiteY4" fmla="*/ 1088967 h 4247803"/>
                      <a:gd name="connsiteX5" fmla="*/ 376844 w 1324495"/>
                      <a:gd name="connsiteY5" fmla="*/ 1620981 h 4247803"/>
                      <a:gd name="connsiteX6" fmla="*/ 177338 w 1324495"/>
                      <a:gd name="connsiteY6" fmla="*/ 2003367 h 4247803"/>
                      <a:gd name="connsiteX7" fmla="*/ 293716 w 1324495"/>
                      <a:gd name="connsiteY7" fmla="*/ 2419003 h 4247803"/>
                      <a:gd name="connsiteX8" fmla="*/ 293716 w 1324495"/>
                      <a:gd name="connsiteY8" fmla="*/ 2651760 h 4247803"/>
                      <a:gd name="connsiteX9" fmla="*/ 193964 w 1324495"/>
                      <a:gd name="connsiteY9" fmla="*/ 2851265 h 4247803"/>
                      <a:gd name="connsiteX10" fmla="*/ 77585 w 1324495"/>
                      <a:gd name="connsiteY10" fmla="*/ 3100647 h 4247803"/>
                      <a:gd name="connsiteX11" fmla="*/ 60960 w 1324495"/>
                      <a:gd name="connsiteY11" fmla="*/ 3350029 h 4247803"/>
                      <a:gd name="connsiteX12" fmla="*/ 443345 w 1324495"/>
                      <a:gd name="connsiteY12" fmla="*/ 3815541 h 4247803"/>
                      <a:gd name="connsiteX13" fmla="*/ 775855 w 1324495"/>
                      <a:gd name="connsiteY13" fmla="*/ 3898669 h 4247803"/>
                      <a:gd name="connsiteX14" fmla="*/ 1041862 w 1324495"/>
                      <a:gd name="connsiteY14" fmla="*/ 4048298 h 4247803"/>
                      <a:gd name="connsiteX15" fmla="*/ 1158240 w 1324495"/>
                      <a:gd name="connsiteY15" fmla="*/ 4247803 h 424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24495" h="4247803">
                        <a:moveTo>
                          <a:pt x="1324495" y="91440"/>
                        </a:moveTo>
                        <a:cubicBezTo>
                          <a:pt x="1245524" y="45720"/>
                          <a:pt x="1166553" y="0"/>
                          <a:pt x="1124989" y="41563"/>
                        </a:cubicBezTo>
                        <a:cubicBezTo>
                          <a:pt x="1083425" y="83126"/>
                          <a:pt x="1122219" y="260465"/>
                          <a:pt x="1075113" y="340821"/>
                        </a:cubicBezTo>
                        <a:cubicBezTo>
                          <a:pt x="1028008" y="421177"/>
                          <a:pt x="919941" y="399010"/>
                          <a:pt x="842356" y="523701"/>
                        </a:cubicBezTo>
                        <a:cubicBezTo>
                          <a:pt x="764771" y="648392"/>
                          <a:pt x="687185" y="906087"/>
                          <a:pt x="609600" y="1088967"/>
                        </a:cubicBezTo>
                        <a:cubicBezTo>
                          <a:pt x="532015" y="1271847"/>
                          <a:pt x="448888" y="1468581"/>
                          <a:pt x="376844" y="1620981"/>
                        </a:cubicBezTo>
                        <a:cubicBezTo>
                          <a:pt x="304800" y="1773381"/>
                          <a:pt x="191193" y="1870363"/>
                          <a:pt x="177338" y="2003367"/>
                        </a:cubicBezTo>
                        <a:cubicBezTo>
                          <a:pt x="163483" y="2136371"/>
                          <a:pt x="274320" y="2310938"/>
                          <a:pt x="293716" y="2419003"/>
                        </a:cubicBezTo>
                        <a:cubicBezTo>
                          <a:pt x="313112" y="2527069"/>
                          <a:pt x="310341" y="2579716"/>
                          <a:pt x="293716" y="2651760"/>
                        </a:cubicBezTo>
                        <a:cubicBezTo>
                          <a:pt x="277091" y="2723804"/>
                          <a:pt x="229986" y="2776451"/>
                          <a:pt x="193964" y="2851265"/>
                        </a:cubicBezTo>
                        <a:cubicBezTo>
                          <a:pt x="157942" y="2926079"/>
                          <a:pt x="99752" y="3017520"/>
                          <a:pt x="77585" y="3100647"/>
                        </a:cubicBezTo>
                        <a:cubicBezTo>
                          <a:pt x="55418" y="3183774"/>
                          <a:pt x="0" y="3230880"/>
                          <a:pt x="60960" y="3350029"/>
                        </a:cubicBezTo>
                        <a:cubicBezTo>
                          <a:pt x="121920" y="3469178"/>
                          <a:pt x="324196" y="3724101"/>
                          <a:pt x="443345" y="3815541"/>
                        </a:cubicBezTo>
                        <a:cubicBezTo>
                          <a:pt x="562494" y="3906981"/>
                          <a:pt x="676102" y="3859876"/>
                          <a:pt x="775855" y="3898669"/>
                        </a:cubicBezTo>
                        <a:cubicBezTo>
                          <a:pt x="875608" y="3937462"/>
                          <a:pt x="978131" y="3990109"/>
                          <a:pt x="1041862" y="4048298"/>
                        </a:cubicBezTo>
                        <a:cubicBezTo>
                          <a:pt x="1105593" y="4106487"/>
                          <a:pt x="1133302" y="4228407"/>
                          <a:pt x="1158240" y="4247803"/>
                        </a:cubicBezTo>
                      </a:path>
                    </a:pathLst>
                  </a:cu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77" name="Group 64"/>
              <p:cNvGrpSpPr/>
              <p:nvPr/>
            </p:nvGrpSpPr>
            <p:grpSpPr>
              <a:xfrm>
                <a:off x="3001992" y="3183775"/>
                <a:ext cx="1503506" cy="1903614"/>
                <a:chOff x="3001992" y="3183775"/>
                <a:chExt cx="1503506" cy="1903614"/>
              </a:xfrm>
            </p:grpSpPr>
            <p:grpSp>
              <p:nvGrpSpPr>
                <p:cNvPr id="92" name="Group 52"/>
                <p:cNvGrpSpPr/>
                <p:nvPr/>
              </p:nvGrpSpPr>
              <p:grpSpPr>
                <a:xfrm>
                  <a:off x="3219796" y="3183775"/>
                  <a:ext cx="1285702" cy="1903614"/>
                  <a:chOff x="3219796" y="3183775"/>
                  <a:chExt cx="1285702" cy="1903614"/>
                </a:xfrm>
                <a:effectLst>
                  <a:outerShdw blurRad="50800" dist="50800" dir="5400000" algn="ctr" rotWithShape="0">
                    <a:schemeClr val="tx1"/>
                  </a:outerShdw>
                </a:effectLst>
              </p:grpSpPr>
              <p:sp>
                <p:nvSpPr>
                  <p:cNvPr id="94" name="Freeform 93"/>
                  <p:cNvSpPr/>
                  <p:nvPr/>
                </p:nvSpPr>
                <p:spPr>
                  <a:xfrm>
                    <a:off x="3247505" y="3391593"/>
                    <a:ext cx="1257993" cy="1679171"/>
                  </a:xfrm>
                  <a:custGeom>
                    <a:avLst/>
                    <a:gdLst>
                      <a:gd name="connsiteX0" fmla="*/ 1257993 w 1257993"/>
                      <a:gd name="connsiteY0" fmla="*/ 0 h 1679171"/>
                      <a:gd name="connsiteX1" fmla="*/ 1124990 w 1257993"/>
                      <a:gd name="connsiteY1" fmla="*/ 49876 h 1679171"/>
                      <a:gd name="connsiteX2" fmla="*/ 1025237 w 1257993"/>
                      <a:gd name="connsiteY2" fmla="*/ 282632 h 1679171"/>
                      <a:gd name="connsiteX3" fmla="*/ 958735 w 1257993"/>
                      <a:gd name="connsiteY3" fmla="*/ 465512 h 1679171"/>
                      <a:gd name="connsiteX4" fmla="*/ 925484 w 1257993"/>
                      <a:gd name="connsiteY4" fmla="*/ 714894 h 1679171"/>
                      <a:gd name="connsiteX5" fmla="*/ 676102 w 1257993"/>
                      <a:gd name="connsiteY5" fmla="*/ 731520 h 1679171"/>
                      <a:gd name="connsiteX6" fmla="*/ 326968 w 1257993"/>
                      <a:gd name="connsiteY6" fmla="*/ 748145 h 1679171"/>
                      <a:gd name="connsiteX7" fmla="*/ 210590 w 1257993"/>
                      <a:gd name="connsiteY7" fmla="*/ 1147156 h 1679171"/>
                      <a:gd name="connsiteX8" fmla="*/ 77586 w 1257993"/>
                      <a:gd name="connsiteY8" fmla="*/ 1263534 h 1679171"/>
                      <a:gd name="connsiteX9" fmla="*/ 11084 w 1257993"/>
                      <a:gd name="connsiteY9" fmla="*/ 1612669 h 1679171"/>
                      <a:gd name="connsiteX10" fmla="*/ 11084 w 1257993"/>
                      <a:gd name="connsiteY10" fmla="*/ 1662545 h 167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7993" h="1679171">
                        <a:moveTo>
                          <a:pt x="1257993" y="0"/>
                        </a:moveTo>
                        <a:cubicBezTo>
                          <a:pt x="1210888" y="1385"/>
                          <a:pt x="1163783" y="2771"/>
                          <a:pt x="1124990" y="49876"/>
                        </a:cubicBezTo>
                        <a:cubicBezTo>
                          <a:pt x="1086197" y="96981"/>
                          <a:pt x="1052946" y="213359"/>
                          <a:pt x="1025237" y="282632"/>
                        </a:cubicBezTo>
                        <a:cubicBezTo>
                          <a:pt x="997528" y="351905"/>
                          <a:pt x="975360" y="393468"/>
                          <a:pt x="958735" y="465512"/>
                        </a:cubicBezTo>
                        <a:cubicBezTo>
                          <a:pt x="942110" y="537556"/>
                          <a:pt x="972590" y="670559"/>
                          <a:pt x="925484" y="714894"/>
                        </a:cubicBezTo>
                        <a:cubicBezTo>
                          <a:pt x="878378" y="759229"/>
                          <a:pt x="676102" y="731520"/>
                          <a:pt x="676102" y="731520"/>
                        </a:cubicBezTo>
                        <a:cubicBezTo>
                          <a:pt x="576349" y="737062"/>
                          <a:pt x="404553" y="678872"/>
                          <a:pt x="326968" y="748145"/>
                        </a:cubicBezTo>
                        <a:cubicBezTo>
                          <a:pt x="249383" y="817418"/>
                          <a:pt x="252154" y="1061258"/>
                          <a:pt x="210590" y="1147156"/>
                        </a:cubicBezTo>
                        <a:cubicBezTo>
                          <a:pt x="169026" y="1233054"/>
                          <a:pt x="110837" y="1185949"/>
                          <a:pt x="77586" y="1263534"/>
                        </a:cubicBezTo>
                        <a:cubicBezTo>
                          <a:pt x="44335" y="1341119"/>
                          <a:pt x="22168" y="1546167"/>
                          <a:pt x="11084" y="1612669"/>
                        </a:cubicBezTo>
                        <a:cubicBezTo>
                          <a:pt x="0" y="1679171"/>
                          <a:pt x="5542" y="1670858"/>
                          <a:pt x="11084" y="1662545"/>
                        </a:cubicBezTo>
                      </a:path>
                    </a:pathLst>
                  </a:cu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Freeform 94"/>
                  <p:cNvSpPr/>
                  <p:nvPr/>
                </p:nvSpPr>
                <p:spPr>
                  <a:xfrm>
                    <a:off x="3945774" y="3183775"/>
                    <a:ext cx="410095" cy="989214"/>
                  </a:xfrm>
                  <a:custGeom>
                    <a:avLst/>
                    <a:gdLst>
                      <a:gd name="connsiteX0" fmla="*/ 410095 w 410095"/>
                      <a:gd name="connsiteY0" fmla="*/ 8312 h 989214"/>
                      <a:gd name="connsiteX1" fmla="*/ 277091 w 410095"/>
                      <a:gd name="connsiteY1" fmla="*/ 58189 h 989214"/>
                      <a:gd name="connsiteX2" fmla="*/ 77586 w 410095"/>
                      <a:gd name="connsiteY2" fmla="*/ 357447 h 989214"/>
                      <a:gd name="connsiteX3" fmla="*/ 11084 w 410095"/>
                      <a:gd name="connsiteY3" fmla="*/ 789709 h 989214"/>
                      <a:gd name="connsiteX4" fmla="*/ 11084 w 410095"/>
                      <a:gd name="connsiteY4" fmla="*/ 989214 h 989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95" h="989214">
                        <a:moveTo>
                          <a:pt x="410095" y="8312"/>
                        </a:moveTo>
                        <a:cubicBezTo>
                          <a:pt x="371302" y="4156"/>
                          <a:pt x="332509" y="0"/>
                          <a:pt x="277091" y="58189"/>
                        </a:cubicBezTo>
                        <a:cubicBezTo>
                          <a:pt x="221673" y="116378"/>
                          <a:pt x="121920" y="235527"/>
                          <a:pt x="77586" y="357447"/>
                        </a:cubicBezTo>
                        <a:cubicBezTo>
                          <a:pt x="33252" y="479367"/>
                          <a:pt x="22168" y="684415"/>
                          <a:pt x="11084" y="789709"/>
                        </a:cubicBezTo>
                        <a:cubicBezTo>
                          <a:pt x="0" y="895004"/>
                          <a:pt x="5542" y="942109"/>
                          <a:pt x="11084" y="989214"/>
                        </a:cubicBezTo>
                      </a:path>
                    </a:pathLst>
                  </a:custGeom>
                  <a:ln w="76200">
                    <a:solidFill>
                      <a:srgbClr val="FFC000"/>
                    </a:solidFill>
                    <a:prstDash val="sysDot"/>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Freeform 95"/>
                  <p:cNvSpPr/>
                  <p:nvPr/>
                </p:nvSpPr>
                <p:spPr>
                  <a:xfrm>
                    <a:off x="3219796" y="3549535"/>
                    <a:ext cx="487680" cy="1537854"/>
                  </a:xfrm>
                  <a:custGeom>
                    <a:avLst/>
                    <a:gdLst>
                      <a:gd name="connsiteX0" fmla="*/ 487680 w 487680"/>
                      <a:gd name="connsiteY0" fmla="*/ 24938 h 1537854"/>
                      <a:gd name="connsiteX1" fmla="*/ 387928 w 487680"/>
                      <a:gd name="connsiteY1" fmla="*/ 24938 h 1537854"/>
                      <a:gd name="connsiteX2" fmla="*/ 171797 w 487680"/>
                      <a:gd name="connsiteY2" fmla="*/ 174567 h 1537854"/>
                      <a:gd name="connsiteX3" fmla="*/ 105295 w 487680"/>
                      <a:gd name="connsiteY3" fmla="*/ 440574 h 1537854"/>
                      <a:gd name="connsiteX4" fmla="*/ 38793 w 487680"/>
                      <a:gd name="connsiteY4" fmla="*/ 606829 h 1537854"/>
                      <a:gd name="connsiteX5" fmla="*/ 38793 w 487680"/>
                      <a:gd name="connsiteY5" fmla="*/ 839585 h 1537854"/>
                      <a:gd name="connsiteX6" fmla="*/ 5542 w 487680"/>
                      <a:gd name="connsiteY6" fmla="*/ 1072341 h 1537854"/>
                      <a:gd name="connsiteX7" fmla="*/ 72044 w 487680"/>
                      <a:gd name="connsiteY7" fmla="*/ 1138843 h 1537854"/>
                      <a:gd name="connsiteX8" fmla="*/ 88669 w 487680"/>
                      <a:gd name="connsiteY8" fmla="*/ 1388225 h 1537854"/>
                      <a:gd name="connsiteX9" fmla="*/ 72044 w 487680"/>
                      <a:gd name="connsiteY9" fmla="*/ 1537854 h 153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 h="1537854">
                        <a:moveTo>
                          <a:pt x="487680" y="24938"/>
                        </a:moveTo>
                        <a:cubicBezTo>
                          <a:pt x="464127" y="12469"/>
                          <a:pt x="440575" y="0"/>
                          <a:pt x="387928" y="24938"/>
                        </a:cubicBezTo>
                        <a:cubicBezTo>
                          <a:pt x="335281" y="49876"/>
                          <a:pt x="218902" y="105294"/>
                          <a:pt x="171797" y="174567"/>
                        </a:cubicBezTo>
                        <a:cubicBezTo>
                          <a:pt x="124692" y="243840"/>
                          <a:pt x="127462" y="368530"/>
                          <a:pt x="105295" y="440574"/>
                        </a:cubicBezTo>
                        <a:cubicBezTo>
                          <a:pt x="83128" y="512618"/>
                          <a:pt x="49877" y="540327"/>
                          <a:pt x="38793" y="606829"/>
                        </a:cubicBezTo>
                        <a:cubicBezTo>
                          <a:pt x="27709" y="673331"/>
                          <a:pt x="44335" y="762000"/>
                          <a:pt x="38793" y="839585"/>
                        </a:cubicBezTo>
                        <a:cubicBezTo>
                          <a:pt x="33251" y="917170"/>
                          <a:pt x="0" y="1022465"/>
                          <a:pt x="5542" y="1072341"/>
                        </a:cubicBezTo>
                        <a:cubicBezTo>
                          <a:pt x="11084" y="1122217"/>
                          <a:pt x="58190" y="1086196"/>
                          <a:pt x="72044" y="1138843"/>
                        </a:cubicBezTo>
                        <a:cubicBezTo>
                          <a:pt x="85898" y="1191490"/>
                          <a:pt x="88669" y="1321723"/>
                          <a:pt x="88669" y="1388225"/>
                        </a:cubicBezTo>
                        <a:cubicBezTo>
                          <a:pt x="88669" y="1454727"/>
                          <a:pt x="80356" y="1496290"/>
                          <a:pt x="72044" y="1537854"/>
                        </a:cubicBezTo>
                      </a:path>
                    </a:pathLst>
                  </a:cu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92"/>
                <p:cNvSpPr/>
                <p:nvPr/>
              </p:nvSpPr>
              <p:spPr>
                <a:xfrm>
                  <a:off x="3001992" y="3536830"/>
                  <a:ext cx="224287" cy="612476"/>
                </a:xfrm>
                <a:custGeom>
                  <a:avLst/>
                  <a:gdLst>
                    <a:gd name="connsiteX0" fmla="*/ 0 w 224287"/>
                    <a:gd name="connsiteY0" fmla="*/ 0 h 612476"/>
                    <a:gd name="connsiteX1" fmla="*/ 86265 w 224287"/>
                    <a:gd name="connsiteY1" fmla="*/ 232913 h 612476"/>
                    <a:gd name="connsiteX2" fmla="*/ 189782 w 224287"/>
                    <a:gd name="connsiteY2" fmla="*/ 508959 h 612476"/>
                    <a:gd name="connsiteX3" fmla="*/ 224287 w 224287"/>
                    <a:gd name="connsiteY3" fmla="*/ 612476 h 612476"/>
                  </a:gdLst>
                  <a:ahLst/>
                  <a:cxnLst>
                    <a:cxn ang="0">
                      <a:pos x="connsiteX0" y="connsiteY0"/>
                    </a:cxn>
                    <a:cxn ang="0">
                      <a:pos x="connsiteX1" y="connsiteY1"/>
                    </a:cxn>
                    <a:cxn ang="0">
                      <a:pos x="connsiteX2" y="connsiteY2"/>
                    </a:cxn>
                    <a:cxn ang="0">
                      <a:pos x="connsiteX3" y="connsiteY3"/>
                    </a:cxn>
                  </a:cxnLst>
                  <a:rect l="l" t="t" r="r" b="b"/>
                  <a:pathLst>
                    <a:path w="224287" h="612476">
                      <a:moveTo>
                        <a:pt x="0" y="0"/>
                      </a:moveTo>
                      <a:cubicBezTo>
                        <a:pt x="27317" y="74043"/>
                        <a:pt x="54635" y="148087"/>
                        <a:pt x="86265" y="232913"/>
                      </a:cubicBezTo>
                      <a:cubicBezTo>
                        <a:pt x="117895" y="317739"/>
                        <a:pt x="166778" y="445699"/>
                        <a:pt x="189782" y="508959"/>
                      </a:cubicBezTo>
                      <a:cubicBezTo>
                        <a:pt x="212786" y="572220"/>
                        <a:pt x="224287" y="612476"/>
                        <a:pt x="224287" y="612476"/>
                      </a:cubicBezTo>
                    </a:path>
                  </a:pathLst>
                </a:custGeom>
                <a:ln w="63500">
                  <a:solidFill>
                    <a:srgbClr val="FFC000"/>
                  </a:solidFill>
                  <a:prstDash val="sysDot"/>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8" name="Group 65"/>
              <p:cNvGrpSpPr/>
              <p:nvPr/>
            </p:nvGrpSpPr>
            <p:grpSpPr>
              <a:xfrm>
                <a:off x="2227053" y="3786996"/>
                <a:ext cx="826699" cy="1552755"/>
                <a:chOff x="2227053" y="3786996"/>
                <a:chExt cx="826699" cy="1552755"/>
              </a:xfrm>
            </p:grpSpPr>
            <p:sp>
              <p:nvSpPr>
                <p:cNvPr id="90" name="Freeform 89"/>
                <p:cNvSpPr/>
                <p:nvPr/>
              </p:nvSpPr>
              <p:spPr>
                <a:xfrm>
                  <a:off x="2829464" y="4002657"/>
                  <a:ext cx="224288" cy="1268083"/>
                </a:xfrm>
                <a:custGeom>
                  <a:avLst/>
                  <a:gdLst>
                    <a:gd name="connsiteX0" fmla="*/ 0 w 224288"/>
                    <a:gd name="connsiteY0" fmla="*/ 0 h 1268083"/>
                    <a:gd name="connsiteX1" fmla="*/ 69011 w 224288"/>
                    <a:gd name="connsiteY1" fmla="*/ 250166 h 1268083"/>
                    <a:gd name="connsiteX2" fmla="*/ 77638 w 224288"/>
                    <a:gd name="connsiteY2" fmla="*/ 457200 h 1268083"/>
                    <a:gd name="connsiteX3" fmla="*/ 155276 w 224288"/>
                    <a:gd name="connsiteY3" fmla="*/ 569343 h 1268083"/>
                    <a:gd name="connsiteX4" fmla="*/ 215661 w 224288"/>
                    <a:gd name="connsiteY4" fmla="*/ 759124 h 1268083"/>
                    <a:gd name="connsiteX5" fmla="*/ 103517 w 224288"/>
                    <a:gd name="connsiteY5" fmla="*/ 871268 h 1268083"/>
                    <a:gd name="connsiteX6" fmla="*/ 103517 w 224288"/>
                    <a:gd name="connsiteY6" fmla="*/ 1000664 h 1268083"/>
                    <a:gd name="connsiteX7" fmla="*/ 198408 w 224288"/>
                    <a:gd name="connsiteY7" fmla="*/ 1268083 h 126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4288" h="1268083">
                      <a:moveTo>
                        <a:pt x="0" y="0"/>
                      </a:moveTo>
                      <a:cubicBezTo>
                        <a:pt x="28035" y="86983"/>
                        <a:pt x="56071" y="173966"/>
                        <a:pt x="69011" y="250166"/>
                      </a:cubicBezTo>
                      <a:cubicBezTo>
                        <a:pt x="81951" y="326366"/>
                        <a:pt x="63260" y="404004"/>
                        <a:pt x="77638" y="457200"/>
                      </a:cubicBezTo>
                      <a:cubicBezTo>
                        <a:pt x="92016" y="510396"/>
                        <a:pt x="132272" y="519022"/>
                        <a:pt x="155276" y="569343"/>
                      </a:cubicBezTo>
                      <a:cubicBezTo>
                        <a:pt x="178280" y="619664"/>
                        <a:pt x="224288" y="708803"/>
                        <a:pt x="215661" y="759124"/>
                      </a:cubicBezTo>
                      <a:cubicBezTo>
                        <a:pt x="207034" y="809445"/>
                        <a:pt x="122208" y="831011"/>
                        <a:pt x="103517" y="871268"/>
                      </a:cubicBezTo>
                      <a:cubicBezTo>
                        <a:pt x="84826" y="911525"/>
                        <a:pt x="87702" y="934528"/>
                        <a:pt x="103517" y="1000664"/>
                      </a:cubicBezTo>
                      <a:cubicBezTo>
                        <a:pt x="119332" y="1066800"/>
                        <a:pt x="158870" y="1167441"/>
                        <a:pt x="198408" y="1268083"/>
                      </a:cubicBezTo>
                    </a:path>
                  </a:pathLst>
                </a:custGeom>
                <a:ln w="63500">
                  <a:solidFill>
                    <a:srgbClr val="FFC000"/>
                  </a:solidFill>
                  <a:prstDash val="sysDot"/>
                  <a:tailEnd type="triangl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Freeform 90"/>
                <p:cNvSpPr/>
                <p:nvPr/>
              </p:nvSpPr>
              <p:spPr>
                <a:xfrm>
                  <a:off x="2227053" y="3786996"/>
                  <a:ext cx="598097" cy="1552755"/>
                </a:xfrm>
                <a:custGeom>
                  <a:avLst/>
                  <a:gdLst>
                    <a:gd name="connsiteX0" fmla="*/ 516147 w 598097"/>
                    <a:gd name="connsiteY0" fmla="*/ 0 h 1552755"/>
                    <a:gd name="connsiteX1" fmla="*/ 542026 w 598097"/>
                    <a:gd name="connsiteY1" fmla="*/ 155276 h 1552755"/>
                    <a:gd name="connsiteX2" fmla="*/ 179717 w 598097"/>
                    <a:gd name="connsiteY2" fmla="*/ 345057 h 1552755"/>
                    <a:gd name="connsiteX3" fmla="*/ 15815 w 598097"/>
                    <a:gd name="connsiteY3" fmla="*/ 491706 h 1552755"/>
                    <a:gd name="connsiteX4" fmla="*/ 84826 w 598097"/>
                    <a:gd name="connsiteY4" fmla="*/ 724619 h 1552755"/>
                    <a:gd name="connsiteX5" fmla="*/ 136585 w 598097"/>
                    <a:gd name="connsiteY5" fmla="*/ 957532 h 1552755"/>
                    <a:gd name="connsiteX6" fmla="*/ 188343 w 598097"/>
                    <a:gd name="connsiteY6" fmla="*/ 1017917 h 1552755"/>
                    <a:gd name="connsiteX7" fmla="*/ 240102 w 598097"/>
                    <a:gd name="connsiteY7" fmla="*/ 1112808 h 1552755"/>
                    <a:gd name="connsiteX8" fmla="*/ 214222 w 598097"/>
                    <a:gd name="connsiteY8" fmla="*/ 1250830 h 1552755"/>
                    <a:gd name="connsiteX9" fmla="*/ 360872 w 598097"/>
                    <a:gd name="connsiteY9" fmla="*/ 1552755 h 155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8097" h="1552755">
                      <a:moveTo>
                        <a:pt x="516147" y="0"/>
                      </a:moveTo>
                      <a:cubicBezTo>
                        <a:pt x="557122" y="48883"/>
                        <a:pt x="598097" y="97767"/>
                        <a:pt x="542026" y="155276"/>
                      </a:cubicBezTo>
                      <a:cubicBezTo>
                        <a:pt x="485955" y="212785"/>
                        <a:pt x="267419" y="288985"/>
                        <a:pt x="179717" y="345057"/>
                      </a:cubicBezTo>
                      <a:cubicBezTo>
                        <a:pt x="92015" y="401129"/>
                        <a:pt x="31630" y="428446"/>
                        <a:pt x="15815" y="491706"/>
                      </a:cubicBezTo>
                      <a:cubicBezTo>
                        <a:pt x="0" y="554966"/>
                        <a:pt x="64698" y="646981"/>
                        <a:pt x="84826" y="724619"/>
                      </a:cubicBezTo>
                      <a:cubicBezTo>
                        <a:pt x="104954" y="802257"/>
                        <a:pt x="119332" y="908649"/>
                        <a:pt x="136585" y="957532"/>
                      </a:cubicBezTo>
                      <a:cubicBezTo>
                        <a:pt x="153838" y="1006415"/>
                        <a:pt x="171090" y="992038"/>
                        <a:pt x="188343" y="1017917"/>
                      </a:cubicBezTo>
                      <a:cubicBezTo>
                        <a:pt x="205596" y="1043796"/>
                        <a:pt x="235789" y="1073989"/>
                        <a:pt x="240102" y="1112808"/>
                      </a:cubicBezTo>
                      <a:cubicBezTo>
                        <a:pt x="244415" y="1151627"/>
                        <a:pt x="194094" y="1177506"/>
                        <a:pt x="214222" y="1250830"/>
                      </a:cubicBezTo>
                      <a:cubicBezTo>
                        <a:pt x="234350" y="1324154"/>
                        <a:pt x="297611" y="1438454"/>
                        <a:pt x="360872" y="1552755"/>
                      </a:cubicBezTo>
                    </a:path>
                  </a:pathLst>
                </a:custGeom>
                <a:ln w="63500">
                  <a:solidFill>
                    <a:srgbClr val="FFC000"/>
                  </a:solidFill>
                  <a:prstDash val="sysDot"/>
                  <a:tailEnd type="triangl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67"/>
              <p:cNvGrpSpPr/>
              <p:nvPr/>
            </p:nvGrpSpPr>
            <p:grpSpPr>
              <a:xfrm>
                <a:off x="4807789" y="4597879"/>
                <a:ext cx="947468" cy="1095555"/>
                <a:chOff x="4807789" y="4597879"/>
                <a:chExt cx="947468" cy="1095555"/>
              </a:xfrm>
            </p:grpSpPr>
            <p:sp>
              <p:nvSpPr>
                <p:cNvPr id="87" name="Freeform 86"/>
                <p:cNvSpPr/>
                <p:nvPr/>
              </p:nvSpPr>
              <p:spPr>
                <a:xfrm>
                  <a:off x="5467710" y="4692770"/>
                  <a:ext cx="287547" cy="1000664"/>
                </a:xfrm>
                <a:custGeom>
                  <a:avLst/>
                  <a:gdLst>
                    <a:gd name="connsiteX0" fmla="*/ 251603 w 287547"/>
                    <a:gd name="connsiteY0" fmla="*/ 0 h 1000664"/>
                    <a:gd name="connsiteX1" fmla="*/ 286109 w 287547"/>
                    <a:gd name="connsiteY1" fmla="*/ 43132 h 1000664"/>
                    <a:gd name="connsiteX2" fmla="*/ 242977 w 287547"/>
                    <a:gd name="connsiteY2" fmla="*/ 181155 h 1000664"/>
                    <a:gd name="connsiteX3" fmla="*/ 199845 w 287547"/>
                    <a:gd name="connsiteY3" fmla="*/ 336430 h 1000664"/>
                    <a:gd name="connsiteX4" fmla="*/ 217098 w 287547"/>
                    <a:gd name="connsiteY4" fmla="*/ 388188 h 1000664"/>
                    <a:gd name="connsiteX5" fmla="*/ 35943 w 287547"/>
                    <a:gd name="connsiteY5" fmla="*/ 405441 h 1000664"/>
                    <a:gd name="connsiteX6" fmla="*/ 10064 w 287547"/>
                    <a:gd name="connsiteY6" fmla="*/ 534838 h 1000664"/>
                    <a:gd name="connsiteX7" fmla="*/ 96328 w 287547"/>
                    <a:gd name="connsiteY7" fmla="*/ 664234 h 1000664"/>
                    <a:gd name="connsiteX8" fmla="*/ 79075 w 287547"/>
                    <a:gd name="connsiteY8" fmla="*/ 793630 h 1000664"/>
                    <a:gd name="connsiteX9" fmla="*/ 27316 w 287547"/>
                    <a:gd name="connsiteY9" fmla="*/ 1000664 h 100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7547" h="1000664">
                      <a:moveTo>
                        <a:pt x="251603" y="0"/>
                      </a:moveTo>
                      <a:cubicBezTo>
                        <a:pt x="269575" y="6470"/>
                        <a:pt x="287547" y="12940"/>
                        <a:pt x="286109" y="43132"/>
                      </a:cubicBezTo>
                      <a:cubicBezTo>
                        <a:pt x="284671" y="73324"/>
                        <a:pt x="257354" y="132272"/>
                        <a:pt x="242977" y="181155"/>
                      </a:cubicBezTo>
                      <a:cubicBezTo>
                        <a:pt x="228600" y="230038"/>
                        <a:pt x="204158" y="301925"/>
                        <a:pt x="199845" y="336430"/>
                      </a:cubicBezTo>
                      <a:cubicBezTo>
                        <a:pt x="195532" y="370936"/>
                        <a:pt x="244415" y="376686"/>
                        <a:pt x="217098" y="388188"/>
                      </a:cubicBezTo>
                      <a:cubicBezTo>
                        <a:pt x="189781" y="399690"/>
                        <a:pt x="70449" y="380999"/>
                        <a:pt x="35943" y="405441"/>
                      </a:cubicBezTo>
                      <a:cubicBezTo>
                        <a:pt x="1437" y="429883"/>
                        <a:pt x="0" y="491706"/>
                        <a:pt x="10064" y="534838"/>
                      </a:cubicBezTo>
                      <a:cubicBezTo>
                        <a:pt x="20128" y="577970"/>
                        <a:pt x="84826" y="621102"/>
                        <a:pt x="96328" y="664234"/>
                      </a:cubicBezTo>
                      <a:cubicBezTo>
                        <a:pt x="107830" y="707366"/>
                        <a:pt x="90577" y="737558"/>
                        <a:pt x="79075" y="793630"/>
                      </a:cubicBezTo>
                      <a:cubicBezTo>
                        <a:pt x="67573" y="849702"/>
                        <a:pt x="47444" y="925183"/>
                        <a:pt x="27316" y="1000664"/>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Freeform 87"/>
                <p:cNvSpPr/>
                <p:nvPr/>
              </p:nvSpPr>
              <p:spPr>
                <a:xfrm>
                  <a:off x="4807789" y="4597879"/>
                  <a:ext cx="297611" cy="793630"/>
                </a:xfrm>
                <a:custGeom>
                  <a:avLst/>
                  <a:gdLst>
                    <a:gd name="connsiteX0" fmla="*/ 230037 w 297611"/>
                    <a:gd name="connsiteY0" fmla="*/ 0 h 793630"/>
                    <a:gd name="connsiteX1" fmla="*/ 290422 w 297611"/>
                    <a:gd name="connsiteY1" fmla="*/ 138023 h 793630"/>
                    <a:gd name="connsiteX2" fmla="*/ 186905 w 297611"/>
                    <a:gd name="connsiteY2" fmla="*/ 319178 h 793630"/>
                    <a:gd name="connsiteX3" fmla="*/ 100641 w 297611"/>
                    <a:gd name="connsiteY3" fmla="*/ 405442 h 793630"/>
                    <a:gd name="connsiteX4" fmla="*/ 14377 w 297611"/>
                    <a:gd name="connsiteY4" fmla="*/ 491706 h 793630"/>
                    <a:gd name="connsiteX5" fmla="*/ 14377 w 297611"/>
                    <a:gd name="connsiteY5" fmla="*/ 629729 h 793630"/>
                    <a:gd name="connsiteX6" fmla="*/ 23003 w 297611"/>
                    <a:gd name="connsiteY6" fmla="*/ 724619 h 793630"/>
                    <a:gd name="connsiteX7" fmla="*/ 100641 w 297611"/>
                    <a:gd name="connsiteY7" fmla="*/ 793630 h 79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611" h="793630">
                      <a:moveTo>
                        <a:pt x="230037" y="0"/>
                      </a:moveTo>
                      <a:cubicBezTo>
                        <a:pt x="263824" y="42413"/>
                        <a:pt x="297611" y="84827"/>
                        <a:pt x="290422" y="138023"/>
                      </a:cubicBezTo>
                      <a:cubicBezTo>
                        <a:pt x="283233" y="191219"/>
                        <a:pt x="218535" y="274608"/>
                        <a:pt x="186905" y="319178"/>
                      </a:cubicBezTo>
                      <a:cubicBezTo>
                        <a:pt x="155275" y="363748"/>
                        <a:pt x="100641" y="405442"/>
                        <a:pt x="100641" y="405442"/>
                      </a:cubicBezTo>
                      <a:cubicBezTo>
                        <a:pt x="71886" y="434197"/>
                        <a:pt x="28754" y="454325"/>
                        <a:pt x="14377" y="491706"/>
                      </a:cubicBezTo>
                      <a:cubicBezTo>
                        <a:pt x="0" y="529087"/>
                        <a:pt x="12939" y="590910"/>
                        <a:pt x="14377" y="629729"/>
                      </a:cubicBezTo>
                      <a:cubicBezTo>
                        <a:pt x="15815" y="668548"/>
                        <a:pt x="8626" y="697302"/>
                        <a:pt x="23003" y="724619"/>
                      </a:cubicBezTo>
                      <a:cubicBezTo>
                        <a:pt x="37380" y="751936"/>
                        <a:pt x="100641" y="793630"/>
                        <a:pt x="100641" y="793630"/>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Freeform 88"/>
                <p:cNvSpPr/>
                <p:nvPr/>
              </p:nvSpPr>
              <p:spPr>
                <a:xfrm>
                  <a:off x="5098211" y="4848045"/>
                  <a:ext cx="70450" cy="483080"/>
                </a:xfrm>
                <a:custGeom>
                  <a:avLst/>
                  <a:gdLst>
                    <a:gd name="connsiteX0" fmla="*/ 51759 w 70450"/>
                    <a:gd name="connsiteY0" fmla="*/ 0 h 483080"/>
                    <a:gd name="connsiteX1" fmla="*/ 69012 w 70450"/>
                    <a:gd name="connsiteY1" fmla="*/ 198408 h 483080"/>
                    <a:gd name="connsiteX2" fmla="*/ 43132 w 70450"/>
                    <a:gd name="connsiteY2" fmla="*/ 301925 h 483080"/>
                    <a:gd name="connsiteX3" fmla="*/ 0 w 70450"/>
                    <a:gd name="connsiteY3" fmla="*/ 483080 h 483080"/>
                  </a:gdLst>
                  <a:ahLst/>
                  <a:cxnLst>
                    <a:cxn ang="0">
                      <a:pos x="connsiteX0" y="connsiteY0"/>
                    </a:cxn>
                    <a:cxn ang="0">
                      <a:pos x="connsiteX1" y="connsiteY1"/>
                    </a:cxn>
                    <a:cxn ang="0">
                      <a:pos x="connsiteX2" y="connsiteY2"/>
                    </a:cxn>
                    <a:cxn ang="0">
                      <a:pos x="connsiteX3" y="connsiteY3"/>
                    </a:cxn>
                  </a:cxnLst>
                  <a:rect l="l" t="t" r="r" b="b"/>
                  <a:pathLst>
                    <a:path w="70450" h="483080">
                      <a:moveTo>
                        <a:pt x="51759" y="0"/>
                      </a:moveTo>
                      <a:cubicBezTo>
                        <a:pt x="61104" y="74043"/>
                        <a:pt x="70450" y="148087"/>
                        <a:pt x="69012" y="198408"/>
                      </a:cubicBezTo>
                      <a:cubicBezTo>
                        <a:pt x="67574" y="248729"/>
                        <a:pt x="54634" y="254480"/>
                        <a:pt x="43132" y="301925"/>
                      </a:cubicBezTo>
                      <a:cubicBezTo>
                        <a:pt x="31630" y="349370"/>
                        <a:pt x="0" y="483080"/>
                        <a:pt x="0" y="483080"/>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0" name="Group 66"/>
              <p:cNvGrpSpPr/>
              <p:nvPr/>
            </p:nvGrpSpPr>
            <p:grpSpPr>
              <a:xfrm>
                <a:off x="4954385" y="2992582"/>
                <a:ext cx="1213659" cy="1795078"/>
                <a:chOff x="4954385" y="2992582"/>
                <a:chExt cx="1213659" cy="1795078"/>
              </a:xfrm>
            </p:grpSpPr>
            <p:sp>
              <p:nvSpPr>
                <p:cNvPr id="85" name="Freeform 84"/>
                <p:cNvSpPr/>
                <p:nvPr/>
              </p:nvSpPr>
              <p:spPr>
                <a:xfrm>
                  <a:off x="4954385" y="2992582"/>
                  <a:ext cx="1213659" cy="1645920"/>
                </a:xfrm>
                <a:custGeom>
                  <a:avLst/>
                  <a:gdLst>
                    <a:gd name="connsiteX0" fmla="*/ 0 w 1213659"/>
                    <a:gd name="connsiteY0" fmla="*/ 0 h 1645920"/>
                    <a:gd name="connsiteX1" fmla="*/ 83128 w 1213659"/>
                    <a:gd name="connsiteY1" fmla="*/ 133003 h 1645920"/>
                    <a:gd name="connsiteX2" fmla="*/ 282633 w 1213659"/>
                    <a:gd name="connsiteY2" fmla="*/ 532014 h 1645920"/>
                    <a:gd name="connsiteX3" fmla="*/ 465513 w 1213659"/>
                    <a:gd name="connsiteY3" fmla="*/ 947651 h 1645920"/>
                    <a:gd name="connsiteX4" fmla="*/ 615142 w 1213659"/>
                    <a:gd name="connsiteY4" fmla="*/ 1263534 h 1645920"/>
                    <a:gd name="connsiteX5" fmla="*/ 814648 w 1213659"/>
                    <a:gd name="connsiteY5" fmla="*/ 1313411 h 1645920"/>
                    <a:gd name="connsiteX6" fmla="*/ 1147157 w 1213659"/>
                    <a:gd name="connsiteY6" fmla="*/ 1579418 h 1645920"/>
                    <a:gd name="connsiteX7" fmla="*/ 1213659 w 1213659"/>
                    <a:gd name="connsiteY7" fmla="*/ 1645920 h 164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3659" h="1645920">
                      <a:moveTo>
                        <a:pt x="0" y="0"/>
                      </a:moveTo>
                      <a:cubicBezTo>
                        <a:pt x="18011" y="22167"/>
                        <a:pt x="36023" y="44334"/>
                        <a:pt x="83128" y="133003"/>
                      </a:cubicBezTo>
                      <a:cubicBezTo>
                        <a:pt x="130234" y="221672"/>
                        <a:pt x="218902" y="396239"/>
                        <a:pt x="282633" y="532014"/>
                      </a:cubicBezTo>
                      <a:cubicBezTo>
                        <a:pt x="346364" y="667789"/>
                        <a:pt x="410095" y="825731"/>
                        <a:pt x="465513" y="947651"/>
                      </a:cubicBezTo>
                      <a:cubicBezTo>
                        <a:pt x="520931" y="1069571"/>
                        <a:pt x="556953" y="1202574"/>
                        <a:pt x="615142" y="1263534"/>
                      </a:cubicBezTo>
                      <a:cubicBezTo>
                        <a:pt x="673331" y="1324494"/>
                        <a:pt x="725979" y="1260764"/>
                        <a:pt x="814648" y="1313411"/>
                      </a:cubicBezTo>
                      <a:cubicBezTo>
                        <a:pt x="903317" y="1366058"/>
                        <a:pt x="1080655" y="1524000"/>
                        <a:pt x="1147157" y="1579418"/>
                      </a:cubicBezTo>
                      <a:cubicBezTo>
                        <a:pt x="1213659" y="1634836"/>
                        <a:pt x="1213659" y="1640378"/>
                        <a:pt x="1213659" y="1645920"/>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Freeform 85"/>
                <p:cNvSpPr/>
                <p:nvPr/>
              </p:nvSpPr>
              <p:spPr>
                <a:xfrm>
                  <a:off x="5348377" y="4399472"/>
                  <a:ext cx="793631" cy="388188"/>
                </a:xfrm>
                <a:custGeom>
                  <a:avLst/>
                  <a:gdLst>
                    <a:gd name="connsiteX0" fmla="*/ 0 w 793631"/>
                    <a:gd name="connsiteY0" fmla="*/ 0 h 388188"/>
                    <a:gd name="connsiteX1" fmla="*/ 129397 w 793631"/>
                    <a:gd name="connsiteY1" fmla="*/ 155275 h 388188"/>
                    <a:gd name="connsiteX2" fmla="*/ 336431 w 793631"/>
                    <a:gd name="connsiteY2" fmla="*/ 207034 h 388188"/>
                    <a:gd name="connsiteX3" fmla="*/ 448574 w 793631"/>
                    <a:gd name="connsiteY3" fmla="*/ 224286 h 388188"/>
                    <a:gd name="connsiteX4" fmla="*/ 526212 w 793631"/>
                    <a:gd name="connsiteY4" fmla="*/ 198407 h 388188"/>
                    <a:gd name="connsiteX5" fmla="*/ 569344 w 793631"/>
                    <a:gd name="connsiteY5" fmla="*/ 215660 h 388188"/>
                    <a:gd name="connsiteX6" fmla="*/ 595223 w 793631"/>
                    <a:gd name="connsiteY6" fmla="*/ 362309 h 388188"/>
                    <a:gd name="connsiteX7" fmla="*/ 733246 w 793631"/>
                    <a:gd name="connsiteY7" fmla="*/ 327803 h 388188"/>
                    <a:gd name="connsiteX8" fmla="*/ 793631 w 793631"/>
                    <a:gd name="connsiteY8" fmla="*/ 388188 h 3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31" h="388188">
                      <a:moveTo>
                        <a:pt x="0" y="0"/>
                      </a:moveTo>
                      <a:cubicBezTo>
                        <a:pt x="36662" y="60384"/>
                        <a:pt x="73325" y="120769"/>
                        <a:pt x="129397" y="155275"/>
                      </a:cubicBezTo>
                      <a:cubicBezTo>
                        <a:pt x="185469" y="189781"/>
                        <a:pt x="283235" y="195532"/>
                        <a:pt x="336431" y="207034"/>
                      </a:cubicBezTo>
                      <a:cubicBezTo>
                        <a:pt x="389627" y="218536"/>
                        <a:pt x="416944" y="225724"/>
                        <a:pt x="448574" y="224286"/>
                      </a:cubicBezTo>
                      <a:cubicBezTo>
                        <a:pt x="480204" y="222848"/>
                        <a:pt x="506084" y="199845"/>
                        <a:pt x="526212" y="198407"/>
                      </a:cubicBezTo>
                      <a:cubicBezTo>
                        <a:pt x="546340" y="196969"/>
                        <a:pt x="557842" y="188343"/>
                        <a:pt x="569344" y="215660"/>
                      </a:cubicBezTo>
                      <a:cubicBezTo>
                        <a:pt x="580846" y="242977"/>
                        <a:pt x="567906" y="343618"/>
                        <a:pt x="595223" y="362309"/>
                      </a:cubicBezTo>
                      <a:cubicBezTo>
                        <a:pt x="622540" y="381000"/>
                        <a:pt x="700178" y="323490"/>
                        <a:pt x="733246" y="327803"/>
                      </a:cubicBezTo>
                      <a:cubicBezTo>
                        <a:pt x="766314" y="332116"/>
                        <a:pt x="779972" y="360152"/>
                        <a:pt x="793631" y="388188"/>
                      </a:cubicBezTo>
                    </a:path>
                  </a:pathLst>
                </a:custGeom>
                <a:ln w="63500">
                  <a:solidFill>
                    <a:srgbClr val="FF0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2" name="Group 71"/>
              <p:cNvGrpSpPr/>
              <p:nvPr/>
            </p:nvGrpSpPr>
            <p:grpSpPr>
              <a:xfrm>
                <a:off x="5738327" y="5766318"/>
                <a:ext cx="510073" cy="1072632"/>
                <a:chOff x="5738327" y="5766318"/>
                <a:chExt cx="510073" cy="1072632"/>
              </a:xfrm>
            </p:grpSpPr>
            <p:sp>
              <p:nvSpPr>
                <p:cNvPr id="83" name="Freeform 82"/>
                <p:cNvSpPr/>
                <p:nvPr/>
              </p:nvSpPr>
              <p:spPr>
                <a:xfrm>
                  <a:off x="5738327" y="5766318"/>
                  <a:ext cx="343677" cy="597160"/>
                </a:xfrm>
                <a:custGeom>
                  <a:avLst/>
                  <a:gdLst>
                    <a:gd name="connsiteX0" fmla="*/ 0 w 343677"/>
                    <a:gd name="connsiteY0" fmla="*/ 0 h 597160"/>
                    <a:gd name="connsiteX1" fmla="*/ 205273 w 343677"/>
                    <a:gd name="connsiteY1" fmla="*/ 93306 h 597160"/>
                    <a:gd name="connsiteX2" fmla="*/ 223934 w 343677"/>
                    <a:gd name="connsiteY2" fmla="*/ 251927 h 597160"/>
                    <a:gd name="connsiteX3" fmla="*/ 335902 w 343677"/>
                    <a:gd name="connsiteY3" fmla="*/ 363894 h 597160"/>
                    <a:gd name="connsiteX4" fmla="*/ 177281 w 343677"/>
                    <a:gd name="connsiteY4" fmla="*/ 597160 h 597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77" h="597160">
                      <a:moveTo>
                        <a:pt x="0" y="0"/>
                      </a:moveTo>
                      <a:cubicBezTo>
                        <a:pt x="83975" y="25659"/>
                        <a:pt x="167951" y="51318"/>
                        <a:pt x="205273" y="93306"/>
                      </a:cubicBezTo>
                      <a:cubicBezTo>
                        <a:pt x="242595" y="135294"/>
                        <a:pt x="202163" y="206829"/>
                        <a:pt x="223934" y="251927"/>
                      </a:cubicBezTo>
                      <a:cubicBezTo>
                        <a:pt x="245705" y="297025"/>
                        <a:pt x="343677" y="306355"/>
                        <a:pt x="335902" y="363894"/>
                      </a:cubicBezTo>
                      <a:cubicBezTo>
                        <a:pt x="328127" y="421433"/>
                        <a:pt x="252704" y="509296"/>
                        <a:pt x="177281" y="597160"/>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Freeform 83"/>
                <p:cNvSpPr/>
                <p:nvPr/>
              </p:nvSpPr>
              <p:spPr>
                <a:xfrm>
                  <a:off x="6057900" y="6229350"/>
                  <a:ext cx="190500" cy="609600"/>
                </a:xfrm>
                <a:custGeom>
                  <a:avLst/>
                  <a:gdLst>
                    <a:gd name="connsiteX0" fmla="*/ 190500 w 190500"/>
                    <a:gd name="connsiteY0" fmla="*/ 0 h 609600"/>
                    <a:gd name="connsiteX1" fmla="*/ 85725 w 190500"/>
                    <a:gd name="connsiteY1" fmla="*/ 66675 h 609600"/>
                    <a:gd name="connsiteX2" fmla="*/ 142875 w 190500"/>
                    <a:gd name="connsiteY2" fmla="*/ 257175 h 609600"/>
                    <a:gd name="connsiteX3" fmla="*/ 104775 w 190500"/>
                    <a:gd name="connsiteY3" fmla="*/ 447675 h 609600"/>
                    <a:gd name="connsiteX4" fmla="*/ 0 w 190500"/>
                    <a:gd name="connsiteY4" fmla="*/ 6096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609600">
                      <a:moveTo>
                        <a:pt x="190500" y="0"/>
                      </a:moveTo>
                      <a:cubicBezTo>
                        <a:pt x="142081" y="11906"/>
                        <a:pt x="93662" y="23813"/>
                        <a:pt x="85725" y="66675"/>
                      </a:cubicBezTo>
                      <a:cubicBezTo>
                        <a:pt x="77788" y="109537"/>
                        <a:pt x="139700" y="193675"/>
                        <a:pt x="142875" y="257175"/>
                      </a:cubicBezTo>
                      <a:cubicBezTo>
                        <a:pt x="146050" y="320675"/>
                        <a:pt x="128587" y="388938"/>
                        <a:pt x="104775" y="447675"/>
                      </a:cubicBezTo>
                      <a:cubicBezTo>
                        <a:pt x="80963" y="506412"/>
                        <a:pt x="40481" y="558006"/>
                        <a:pt x="0" y="609600"/>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04" name="Freeform 103"/>
            <p:cNvSpPr/>
            <p:nvPr/>
          </p:nvSpPr>
          <p:spPr>
            <a:xfrm>
              <a:off x="6099875" y="5105400"/>
              <a:ext cx="567863" cy="999641"/>
            </a:xfrm>
            <a:custGeom>
              <a:avLst/>
              <a:gdLst>
                <a:gd name="connsiteX0" fmla="*/ 5751 w 531962"/>
                <a:gd name="connsiteY0" fmla="*/ 0 h 508958"/>
                <a:gd name="connsiteX1" fmla="*/ 23004 w 531962"/>
                <a:gd name="connsiteY1" fmla="*/ 146649 h 508958"/>
                <a:gd name="connsiteX2" fmla="*/ 143774 w 531962"/>
                <a:gd name="connsiteY2" fmla="*/ 293298 h 508958"/>
                <a:gd name="connsiteX3" fmla="*/ 221412 w 531962"/>
                <a:gd name="connsiteY3" fmla="*/ 422694 h 508958"/>
                <a:gd name="connsiteX4" fmla="*/ 299049 w 531962"/>
                <a:gd name="connsiteY4" fmla="*/ 465826 h 508958"/>
                <a:gd name="connsiteX5" fmla="*/ 376687 w 531962"/>
                <a:gd name="connsiteY5" fmla="*/ 465826 h 508958"/>
                <a:gd name="connsiteX6" fmla="*/ 531962 w 531962"/>
                <a:gd name="connsiteY6" fmla="*/ 508958 h 508958"/>
                <a:gd name="connsiteX0" fmla="*/ 5751 w 376687"/>
                <a:gd name="connsiteY0" fmla="*/ 0 h 473015"/>
                <a:gd name="connsiteX1" fmla="*/ 23004 w 376687"/>
                <a:gd name="connsiteY1" fmla="*/ 146649 h 473015"/>
                <a:gd name="connsiteX2" fmla="*/ 143774 w 376687"/>
                <a:gd name="connsiteY2" fmla="*/ 293298 h 473015"/>
                <a:gd name="connsiteX3" fmla="*/ 221412 w 376687"/>
                <a:gd name="connsiteY3" fmla="*/ 422694 h 473015"/>
                <a:gd name="connsiteX4" fmla="*/ 299049 w 376687"/>
                <a:gd name="connsiteY4" fmla="*/ 465826 h 473015"/>
                <a:gd name="connsiteX5" fmla="*/ 376687 w 376687"/>
                <a:gd name="connsiteY5" fmla="*/ 465826 h 473015"/>
                <a:gd name="connsiteX0" fmla="*/ 5751 w 528676"/>
                <a:gd name="connsiteY0" fmla="*/ 0 h 538535"/>
                <a:gd name="connsiteX1" fmla="*/ 23004 w 528676"/>
                <a:gd name="connsiteY1" fmla="*/ 146649 h 538535"/>
                <a:gd name="connsiteX2" fmla="*/ 143774 w 528676"/>
                <a:gd name="connsiteY2" fmla="*/ 293298 h 538535"/>
                <a:gd name="connsiteX3" fmla="*/ 221412 w 528676"/>
                <a:gd name="connsiteY3" fmla="*/ 422694 h 538535"/>
                <a:gd name="connsiteX4" fmla="*/ 299049 w 528676"/>
                <a:gd name="connsiteY4" fmla="*/ 465826 h 538535"/>
                <a:gd name="connsiteX5" fmla="*/ 528676 w 528676"/>
                <a:gd name="connsiteY5" fmla="*/ 538535 h 538535"/>
                <a:gd name="connsiteX0" fmla="*/ 2876 w 753784"/>
                <a:gd name="connsiteY0" fmla="*/ 0 h 538535"/>
                <a:gd name="connsiteX1" fmla="*/ 248112 w 753784"/>
                <a:gd name="connsiteY1" fmla="*/ 146649 h 538535"/>
                <a:gd name="connsiteX2" fmla="*/ 368882 w 753784"/>
                <a:gd name="connsiteY2" fmla="*/ 293298 h 538535"/>
                <a:gd name="connsiteX3" fmla="*/ 446520 w 753784"/>
                <a:gd name="connsiteY3" fmla="*/ 422694 h 538535"/>
                <a:gd name="connsiteX4" fmla="*/ 524157 w 753784"/>
                <a:gd name="connsiteY4" fmla="*/ 465826 h 538535"/>
                <a:gd name="connsiteX5" fmla="*/ 753784 w 753784"/>
                <a:gd name="connsiteY5" fmla="*/ 538535 h 538535"/>
                <a:gd name="connsiteX0" fmla="*/ 2876 w 753784"/>
                <a:gd name="connsiteY0" fmla="*/ 0 h 538535"/>
                <a:gd name="connsiteX1" fmla="*/ 248113 w 753784"/>
                <a:gd name="connsiteY1" fmla="*/ 292066 h 538535"/>
                <a:gd name="connsiteX2" fmla="*/ 368882 w 753784"/>
                <a:gd name="connsiteY2" fmla="*/ 293298 h 538535"/>
                <a:gd name="connsiteX3" fmla="*/ 446520 w 753784"/>
                <a:gd name="connsiteY3" fmla="*/ 422694 h 538535"/>
                <a:gd name="connsiteX4" fmla="*/ 524157 w 753784"/>
                <a:gd name="connsiteY4" fmla="*/ 465826 h 538535"/>
                <a:gd name="connsiteX5" fmla="*/ 753784 w 753784"/>
                <a:gd name="connsiteY5" fmla="*/ 538535 h 538535"/>
                <a:gd name="connsiteX0" fmla="*/ 2876 w 753784"/>
                <a:gd name="connsiteY0" fmla="*/ 0 h 538535"/>
                <a:gd name="connsiteX1" fmla="*/ 248113 w 753784"/>
                <a:gd name="connsiteY1" fmla="*/ 292066 h 538535"/>
                <a:gd name="connsiteX2" fmla="*/ 368882 w 753784"/>
                <a:gd name="connsiteY2" fmla="*/ 293298 h 538535"/>
                <a:gd name="connsiteX3" fmla="*/ 382249 w 753784"/>
                <a:gd name="connsiteY3" fmla="*/ 295146 h 538535"/>
                <a:gd name="connsiteX4" fmla="*/ 446520 w 753784"/>
                <a:gd name="connsiteY4" fmla="*/ 422694 h 538535"/>
                <a:gd name="connsiteX5" fmla="*/ 524157 w 753784"/>
                <a:gd name="connsiteY5" fmla="*/ 465826 h 538535"/>
                <a:gd name="connsiteX6" fmla="*/ 753784 w 753784"/>
                <a:gd name="connsiteY6" fmla="*/ 538535 h 538535"/>
                <a:gd name="connsiteX0" fmla="*/ 2876 w 753784"/>
                <a:gd name="connsiteY0" fmla="*/ 0 h 538535"/>
                <a:gd name="connsiteX1" fmla="*/ 248113 w 753784"/>
                <a:gd name="connsiteY1" fmla="*/ 292066 h 538535"/>
                <a:gd name="connsiteX2" fmla="*/ 368882 w 753784"/>
                <a:gd name="connsiteY2" fmla="*/ 293298 h 538535"/>
                <a:gd name="connsiteX3" fmla="*/ 382249 w 753784"/>
                <a:gd name="connsiteY3" fmla="*/ 222438 h 538535"/>
                <a:gd name="connsiteX4" fmla="*/ 446520 w 753784"/>
                <a:gd name="connsiteY4" fmla="*/ 422694 h 538535"/>
                <a:gd name="connsiteX5" fmla="*/ 524157 w 753784"/>
                <a:gd name="connsiteY5" fmla="*/ 465826 h 538535"/>
                <a:gd name="connsiteX6" fmla="*/ 753784 w 753784"/>
                <a:gd name="connsiteY6" fmla="*/ 538535 h 538535"/>
                <a:gd name="connsiteX0" fmla="*/ 2876 w 753784"/>
                <a:gd name="connsiteY0" fmla="*/ 0 h 538535"/>
                <a:gd name="connsiteX1" fmla="*/ 248113 w 753784"/>
                <a:gd name="connsiteY1" fmla="*/ 292066 h 538535"/>
                <a:gd name="connsiteX2" fmla="*/ 368882 w 753784"/>
                <a:gd name="connsiteY2" fmla="*/ 293298 h 538535"/>
                <a:gd name="connsiteX3" fmla="*/ 382249 w 753784"/>
                <a:gd name="connsiteY3" fmla="*/ 222438 h 538535"/>
                <a:gd name="connsiteX4" fmla="*/ 446520 w 753784"/>
                <a:gd name="connsiteY4" fmla="*/ 422694 h 538535"/>
                <a:gd name="connsiteX5" fmla="*/ 524157 w 753784"/>
                <a:gd name="connsiteY5" fmla="*/ 465826 h 538535"/>
                <a:gd name="connsiteX6" fmla="*/ 753784 w 753784"/>
                <a:gd name="connsiteY6" fmla="*/ 538535 h 538535"/>
                <a:gd name="connsiteX0" fmla="*/ 2876 w 753784"/>
                <a:gd name="connsiteY0" fmla="*/ 0 h 538535"/>
                <a:gd name="connsiteX1" fmla="*/ 248113 w 753784"/>
                <a:gd name="connsiteY1" fmla="*/ 292066 h 538535"/>
                <a:gd name="connsiteX2" fmla="*/ 382249 w 753784"/>
                <a:gd name="connsiteY2" fmla="*/ 222438 h 538535"/>
                <a:gd name="connsiteX3" fmla="*/ 446520 w 753784"/>
                <a:gd name="connsiteY3" fmla="*/ 422694 h 538535"/>
                <a:gd name="connsiteX4" fmla="*/ 524157 w 753784"/>
                <a:gd name="connsiteY4" fmla="*/ 465826 h 538535"/>
                <a:gd name="connsiteX5" fmla="*/ 753784 w 753784"/>
                <a:gd name="connsiteY5" fmla="*/ 538535 h 538535"/>
                <a:gd name="connsiteX0" fmla="*/ 2876 w 753784"/>
                <a:gd name="connsiteY0" fmla="*/ 0 h 538535"/>
                <a:gd name="connsiteX1" fmla="*/ 248113 w 753784"/>
                <a:gd name="connsiteY1" fmla="*/ 292066 h 538535"/>
                <a:gd name="connsiteX2" fmla="*/ 458244 w 753784"/>
                <a:gd name="connsiteY2" fmla="*/ 295146 h 538535"/>
                <a:gd name="connsiteX3" fmla="*/ 446520 w 753784"/>
                <a:gd name="connsiteY3" fmla="*/ 422694 h 538535"/>
                <a:gd name="connsiteX4" fmla="*/ 524157 w 753784"/>
                <a:gd name="connsiteY4" fmla="*/ 465826 h 538535"/>
                <a:gd name="connsiteX5" fmla="*/ 753784 w 753784"/>
                <a:gd name="connsiteY5" fmla="*/ 538535 h 538535"/>
                <a:gd name="connsiteX0" fmla="*/ 2876 w 753784"/>
                <a:gd name="connsiteY0" fmla="*/ 0 h 538535"/>
                <a:gd name="connsiteX1" fmla="*/ 248113 w 753784"/>
                <a:gd name="connsiteY1" fmla="*/ 292066 h 538535"/>
                <a:gd name="connsiteX2" fmla="*/ 458244 w 753784"/>
                <a:gd name="connsiteY2" fmla="*/ 295146 h 538535"/>
                <a:gd name="connsiteX3" fmla="*/ 446520 w 753784"/>
                <a:gd name="connsiteY3" fmla="*/ 422694 h 538535"/>
                <a:gd name="connsiteX4" fmla="*/ 524157 w 753784"/>
                <a:gd name="connsiteY4" fmla="*/ 465826 h 538535"/>
                <a:gd name="connsiteX5" fmla="*/ 753784 w 753784"/>
                <a:gd name="connsiteY5" fmla="*/ 538535 h 538535"/>
                <a:gd name="connsiteX0" fmla="*/ 2876 w 753784"/>
                <a:gd name="connsiteY0" fmla="*/ 0 h 538535"/>
                <a:gd name="connsiteX1" fmla="*/ 248113 w 753784"/>
                <a:gd name="connsiteY1" fmla="*/ 292066 h 538535"/>
                <a:gd name="connsiteX2" fmla="*/ 458244 w 753784"/>
                <a:gd name="connsiteY2" fmla="*/ 295146 h 538535"/>
                <a:gd name="connsiteX3" fmla="*/ 524157 w 753784"/>
                <a:gd name="connsiteY3" fmla="*/ 465826 h 538535"/>
                <a:gd name="connsiteX4" fmla="*/ 753784 w 753784"/>
                <a:gd name="connsiteY4" fmla="*/ 538535 h 538535"/>
                <a:gd name="connsiteX0" fmla="*/ 2876 w 753784"/>
                <a:gd name="connsiteY0" fmla="*/ 0 h 538535"/>
                <a:gd name="connsiteX1" fmla="*/ 248113 w 753784"/>
                <a:gd name="connsiteY1" fmla="*/ 292066 h 538535"/>
                <a:gd name="connsiteX2" fmla="*/ 458244 w 753784"/>
                <a:gd name="connsiteY2" fmla="*/ 295146 h 538535"/>
                <a:gd name="connsiteX3" fmla="*/ 753784 w 753784"/>
                <a:gd name="connsiteY3" fmla="*/ 538535 h 538535"/>
                <a:gd name="connsiteX0" fmla="*/ 2876 w 669269"/>
                <a:gd name="connsiteY0" fmla="*/ 0 h 574889"/>
                <a:gd name="connsiteX1" fmla="*/ 163598 w 669269"/>
                <a:gd name="connsiteY1" fmla="*/ 328420 h 574889"/>
                <a:gd name="connsiteX2" fmla="*/ 373729 w 669269"/>
                <a:gd name="connsiteY2" fmla="*/ 331500 h 574889"/>
                <a:gd name="connsiteX3" fmla="*/ 669269 w 669269"/>
                <a:gd name="connsiteY3" fmla="*/ 574889 h 574889"/>
                <a:gd name="connsiteX0" fmla="*/ 116734 w 783127"/>
                <a:gd name="connsiteY0" fmla="*/ 0 h 574889"/>
                <a:gd name="connsiteX1" fmla="*/ 26787 w 783127"/>
                <a:gd name="connsiteY1" fmla="*/ 197175 h 574889"/>
                <a:gd name="connsiteX2" fmla="*/ 277456 w 783127"/>
                <a:gd name="connsiteY2" fmla="*/ 328420 h 574889"/>
                <a:gd name="connsiteX3" fmla="*/ 487587 w 783127"/>
                <a:gd name="connsiteY3" fmla="*/ 331500 h 574889"/>
                <a:gd name="connsiteX4" fmla="*/ 783127 w 783127"/>
                <a:gd name="connsiteY4" fmla="*/ 574889 h 574889"/>
                <a:gd name="connsiteX0" fmla="*/ 260363 w 757725"/>
                <a:gd name="connsiteY0" fmla="*/ 0 h 574889"/>
                <a:gd name="connsiteX1" fmla="*/ 1385 w 757725"/>
                <a:gd name="connsiteY1" fmla="*/ 197175 h 574889"/>
                <a:gd name="connsiteX2" fmla="*/ 252054 w 757725"/>
                <a:gd name="connsiteY2" fmla="*/ 328420 h 574889"/>
                <a:gd name="connsiteX3" fmla="*/ 462185 w 757725"/>
                <a:gd name="connsiteY3" fmla="*/ 331500 h 574889"/>
                <a:gd name="connsiteX4" fmla="*/ 757725 w 757725"/>
                <a:gd name="connsiteY4" fmla="*/ 574889 h 574889"/>
                <a:gd name="connsiteX0" fmla="*/ 260363 w 757725"/>
                <a:gd name="connsiteY0" fmla="*/ 7908 h 582797"/>
                <a:gd name="connsiteX1" fmla="*/ 1385 w 757725"/>
                <a:gd name="connsiteY1" fmla="*/ 205083 h 582797"/>
                <a:gd name="connsiteX2" fmla="*/ 252054 w 757725"/>
                <a:gd name="connsiteY2" fmla="*/ 336328 h 582797"/>
                <a:gd name="connsiteX3" fmla="*/ 462185 w 757725"/>
                <a:gd name="connsiteY3" fmla="*/ 339408 h 582797"/>
                <a:gd name="connsiteX4" fmla="*/ 757725 w 757725"/>
                <a:gd name="connsiteY4" fmla="*/ 582797 h 582797"/>
                <a:gd name="connsiteX0" fmla="*/ 260363 w 757725"/>
                <a:gd name="connsiteY0" fmla="*/ 7908 h 582797"/>
                <a:gd name="connsiteX1" fmla="*/ 1385 w 757725"/>
                <a:gd name="connsiteY1" fmla="*/ 205083 h 582797"/>
                <a:gd name="connsiteX2" fmla="*/ 252054 w 757725"/>
                <a:gd name="connsiteY2" fmla="*/ 336328 h 582797"/>
                <a:gd name="connsiteX3" fmla="*/ 462185 w 757725"/>
                <a:gd name="connsiteY3" fmla="*/ 339408 h 582797"/>
                <a:gd name="connsiteX4" fmla="*/ 757725 w 757725"/>
                <a:gd name="connsiteY4" fmla="*/ 582797 h 582797"/>
                <a:gd name="connsiteX0" fmla="*/ 260363 w 588694"/>
                <a:gd name="connsiteY0" fmla="*/ 7908 h 582797"/>
                <a:gd name="connsiteX1" fmla="*/ 1385 w 588694"/>
                <a:gd name="connsiteY1" fmla="*/ 205083 h 582797"/>
                <a:gd name="connsiteX2" fmla="*/ 252054 w 588694"/>
                <a:gd name="connsiteY2" fmla="*/ 336328 h 582797"/>
                <a:gd name="connsiteX3" fmla="*/ 462185 w 588694"/>
                <a:gd name="connsiteY3" fmla="*/ 339408 h 582797"/>
                <a:gd name="connsiteX4" fmla="*/ 588694 w 588694"/>
                <a:gd name="connsiteY4" fmla="*/ 582797 h 582797"/>
                <a:gd name="connsiteX0" fmla="*/ 260363 w 462185"/>
                <a:gd name="connsiteY0" fmla="*/ 7908 h 358716"/>
                <a:gd name="connsiteX1" fmla="*/ 1385 w 462185"/>
                <a:gd name="connsiteY1" fmla="*/ 205083 h 358716"/>
                <a:gd name="connsiteX2" fmla="*/ 252054 w 462185"/>
                <a:gd name="connsiteY2" fmla="*/ 336328 h 358716"/>
                <a:gd name="connsiteX3" fmla="*/ 462185 w 462185"/>
                <a:gd name="connsiteY3" fmla="*/ 339408 h 358716"/>
                <a:gd name="connsiteX0" fmla="*/ 260363 w 884761"/>
                <a:gd name="connsiteY0" fmla="*/ 7908 h 358716"/>
                <a:gd name="connsiteX1" fmla="*/ 1385 w 884761"/>
                <a:gd name="connsiteY1" fmla="*/ 205083 h 358716"/>
                <a:gd name="connsiteX2" fmla="*/ 252054 w 884761"/>
                <a:gd name="connsiteY2" fmla="*/ 336328 h 358716"/>
                <a:gd name="connsiteX3" fmla="*/ 884761 w 884761"/>
                <a:gd name="connsiteY3" fmla="*/ 339408 h 358716"/>
                <a:gd name="connsiteX0" fmla="*/ 260363 w 631215"/>
                <a:gd name="connsiteY0" fmla="*/ 7908 h 484825"/>
                <a:gd name="connsiteX1" fmla="*/ 1385 w 631215"/>
                <a:gd name="connsiteY1" fmla="*/ 205083 h 484825"/>
                <a:gd name="connsiteX2" fmla="*/ 252054 w 631215"/>
                <a:gd name="connsiteY2" fmla="*/ 336328 h 484825"/>
                <a:gd name="connsiteX3" fmla="*/ 631215 w 631215"/>
                <a:gd name="connsiteY3" fmla="*/ 484825 h 484825"/>
                <a:gd name="connsiteX0" fmla="*/ 285765 w 656617"/>
                <a:gd name="connsiteY0" fmla="*/ 7908 h 484825"/>
                <a:gd name="connsiteX1" fmla="*/ 26787 w 656617"/>
                <a:gd name="connsiteY1" fmla="*/ 205083 h 484825"/>
                <a:gd name="connsiteX2" fmla="*/ 446487 w 656617"/>
                <a:gd name="connsiteY2" fmla="*/ 336328 h 484825"/>
                <a:gd name="connsiteX3" fmla="*/ 656617 w 656617"/>
                <a:gd name="connsiteY3" fmla="*/ 484825 h 484825"/>
                <a:gd name="connsiteX0" fmla="*/ 285765 w 656617"/>
                <a:gd name="connsiteY0" fmla="*/ 7908 h 484825"/>
                <a:gd name="connsiteX1" fmla="*/ 26787 w 656617"/>
                <a:gd name="connsiteY1" fmla="*/ 205083 h 484825"/>
                <a:gd name="connsiteX2" fmla="*/ 446487 w 656617"/>
                <a:gd name="connsiteY2" fmla="*/ 336328 h 484825"/>
                <a:gd name="connsiteX3" fmla="*/ 656617 w 656617"/>
                <a:gd name="connsiteY3" fmla="*/ 484825 h 484825"/>
                <a:gd name="connsiteX0" fmla="*/ 285765 w 656617"/>
                <a:gd name="connsiteY0" fmla="*/ 7908 h 484825"/>
                <a:gd name="connsiteX1" fmla="*/ 26787 w 656617"/>
                <a:gd name="connsiteY1" fmla="*/ 205083 h 484825"/>
                <a:gd name="connsiteX2" fmla="*/ 446487 w 656617"/>
                <a:gd name="connsiteY2" fmla="*/ 336328 h 484825"/>
                <a:gd name="connsiteX3" fmla="*/ 656617 w 656617"/>
                <a:gd name="connsiteY3" fmla="*/ 484825 h 484825"/>
                <a:gd name="connsiteX0" fmla="*/ 285765 w 656617"/>
                <a:gd name="connsiteY0" fmla="*/ 0 h 476917"/>
                <a:gd name="connsiteX1" fmla="*/ 26787 w 656617"/>
                <a:gd name="connsiteY1" fmla="*/ 197175 h 476917"/>
                <a:gd name="connsiteX2" fmla="*/ 446487 w 656617"/>
                <a:gd name="connsiteY2" fmla="*/ 328420 h 476917"/>
                <a:gd name="connsiteX3" fmla="*/ 656617 w 656617"/>
                <a:gd name="connsiteY3" fmla="*/ 476917 h 476917"/>
                <a:gd name="connsiteX0" fmla="*/ 285765 w 656617"/>
                <a:gd name="connsiteY0" fmla="*/ 0 h 476917"/>
                <a:gd name="connsiteX1" fmla="*/ 26787 w 656617"/>
                <a:gd name="connsiteY1" fmla="*/ 197175 h 476917"/>
                <a:gd name="connsiteX2" fmla="*/ 446487 w 656617"/>
                <a:gd name="connsiteY2" fmla="*/ 328420 h 476917"/>
                <a:gd name="connsiteX3" fmla="*/ 656617 w 656617"/>
                <a:gd name="connsiteY3" fmla="*/ 476917 h 476917"/>
                <a:gd name="connsiteX0" fmla="*/ 258977 w 629829"/>
                <a:gd name="connsiteY0" fmla="*/ 0 h 476917"/>
                <a:gd name="connsiteX1" fmla="*/ -1 w 629829"/>
                <a:gd name="connsiteY1" fmla="*/ 197175 h 476917"/>
                <a:gd name="connsiteX2" fmla="*/ 419699 w 629829"/>
                <a:gd name="connsiteY2" fmla="*/ 328420 h 476917"/>
                <a:gd name="connsiteX3" fmla="*/ 629829 w 629829"/>
                <a:gd name="connsiteY3" fmla="*/ 476917 h 476917"/>
              </a:gdLst>
              <a:ahLst/>
              <a:cxnLst>
                <a:cxn ang="0">
                  <a:pos x="connsiteX0" y="connsiteY0"/>
                </a:cxn>
                <a:cxn ang="0">
                  <a:pos x="connsiteX1" y="connsiteY1"/>
                </a:cxn>
                <a:cxn ang="0">
                  <a:pos x="connsiteX2" y="connsiteY2"/>
                </a:cxn>
                <a:cxn ang="0">
                  <a:pos x="connsiteX3" y="connsiteY3"/>
                </a:cxn>
              </a:cxnLst>
              <a:rect l="l" t="t" r="r" b="b"/>
              <a:pathLst>
                <a:path w="629829" h="476917">
                  <a:moveTo>
                    <a:pt x="258977" y="0"/>
                  </a:moveTo>
                  <a:cubicBezTo>
                    <a:pt x="47501" y="192348"/>
                    <a:pt x="137944" y="115942"/>
                    <a:pt x="-1" y="197175"/>
                  </a:cubicBezTo>
                  <a:cubicBezTo>
                    <a:pt x="98409" y="253144"/>
                    <a:pt x="174347" y="274403"/>
                    <a:pt x="419699" y="328420"/>
                  </a:cubicBezTo>
                  <a:cubicBezTo>
                    <a:pt x="524671" y="375044"/>
                    <a:pt x="443488" y="456995"/>
                    <a:pt x="629829" y="476917"/>
                  </a:cubicBezTo>
                </a:path>
              </a:pathLst>
            </a:custGeom>
            <a:ln w="63500">
              <a:solidFill>
                <a:srgbClr val="FF0000"/>
              </a:solidFill>
              <a:prstDash val="sysDot"/>
              <a:headEnd type="triangle"/>
              <a:tailEnd type="non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1441" name="Rectangle 1"/>
          <p:cNvSpPr>
            <a:spLocks noChangeArrowheads="1"/>
          </p:cNvSpPr>
          <p:nvPr/>
        </p:nvSpPr>
        <p:spPr bwMode="auto">
          <a:xfrm>
            <a:off x="0" y="0"/>
            <a:ext cx="3868738" cy="0"/>
          </a:xfrm>
          <a:prstGeom prst="rect">
            <a:avLst/>
          </a:prstGeom>
          <a:solidFill>
            <a:srgbClr val="0080FF"/>
          </a:solid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FFFFFF"/>
                </a:solidFill>
                <a:effectLst/>
                <a:latin typeface="Roboto"/>
                <a:cs typeface="Arial" pitchFamily="34" charset="0"/>
                <a:hlinkClick r:id="rId10"/>
              </a:rPr>
              <a:t>Download</a:t>
            </a:r>
            <a:endParaRPr kumimoji="0" lang="en-US" sz="900" b="0" i="0" u="none" strike="noStrike" cap="none" normalizeH="0" baseline="0" smtClean="0">
              <a:ln>
                <a:noFill/>
              </a:ln>
              <a:solidFill>
                <a:srgbClr val="111111"/>
              </a:solidFill>
              <a:effectLst/>
              <a:latin typeface="Roboto"/>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smtClean="0">
                <a:ln>
                  <a:noFill/>
                </a:ln>
                <a:solidFill>
                  <a:srgbClr val="111111"/>
                </a:solidFill>
                <a:effectLst/>
                <a:latin typeface="Roboto"/>
                <a:cs typeface="Arial" pitchFamily="34" charset="0"/>
              </a:rPr>
              <a:t>  </a:t>
            </a:r>
            <a:r>
              <a:rPr kumimoji="0" lang="en-US" sz="49600" b="0" i="0" u="none" strike="noStrike" cap="none" normalizeH="0" baseline="0" smtClean="0">
                <a:ln>
                  <a:noFill/>
                </a:ln>
                <a:solidFill>
                  <a:srgbClr val="111111"/>
                </a:solidFill>
                <a:effectLst/>
                <a:latin typeface="Roboto"/>
                <a:cs typeface="Arial" pitchFamily="34" charset="0"/>
              </a:rPr>
              <a:t> </a:t>
            </a:r>
            <a:r>
              <a:rPr kumimoji="0" lang="en-US" sz="900" b="0" i="0" u="none" strike="noStrike" cap="none" normalizeH="0" baseline="0" smtClean="0">
                <a:ln>
                  <a:noFill/>
                </a:ln>
                <a:solidFill>
                  <a:srgbClr val="111111"/>
                </a:solidFill>
                <a:effectLst/>
                <a:latin typeface="Roboto"/>
                <a:cs typeface="Arial" pitchFamily="34" charset="0"/>
              </a:rPr>
              <a:t>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smtClean="0">
                <a:ln>
                  <a:noFill/>
                </a:ln>
                <a:solidFill>
                  <a:srgbClr val="111111"/>
                </a:solidFill>
                <a:effectLst/>
                <a:latin typeface="Roboto"/>
                <a:cs typeface="Arial" pitchFamily="34" charset="0"/>
              </a:rPr>
              <a:t/>
            </a:r>
            <a:br>
              <a:rPr kumimoji="0" lang="en-US" sz="900" b="0" i="0" u="none" strike="noStrike" cap="none" normalizeH="0" baseline="0" smtClean="0">
                <a:ln>
                  <a:noFill/>
                </a:ln>
                <a:solidFill>
                  <a:srgbClr val="111111"/>
                </a:solidFill>
                <a:effectLst/>
                <a:latin typeface="Roboto"/>
                <a:cs typeface="Arial" pitchFamily="34" charset="0"/>
              </a:rPr>
            </a:br>
            <a:endParaRPr kumimoji="0" lang="en-US" sz="900" b="0" i="0" u="none" strike="noStrike" cap="none" normalizeH="0" baseline="0" smtClean="0">
              <a:ln>
                <a:noFill/>
              </a:ln>
              <a:solidFill>
                <a:srgbClr val="111111"/>
              </a:solidFill>
              <a:effectLst/>
              <a:latin typeface="Roboto"/>
              <a:cs typeface="Arial" pitchFamily="34" charset="0"/>
            </a:endParaRPr>
          </a:p>
        </p:txBody>
      </p:sp>
      <p:sp>
        <p:nvSpPr>
          <p:cNvPr id="23" name="TextBox 22"/>
          <p:cNvSpPr txBox="1"/>
          <p:nvPr/>
        </p:nvSpPr>
        <p:spPr>
          <a:xfrm>
            <a:off x="3429000" y="5715000"/>
            <a:ext cx="184731" cy="369332"/>
          </a:xfrm>
          <a:prstGeom prst="rect">
            <a:avLst/>
          </a:prstGeom>
          <a:noFill/>
        </p:spPr>
        <p:txBody>
          <a:bodyPr wrap="none" rtlCol="0">
            <a:spAutoFit/>
          </a:bodyPr>
          <a:lstStyle/>
          <a:p>
            <a:endParaRPr lang="en-US" dirty="0"/>
          </a:p>
        </p:txBody>
      </p:sp>
      <p:sp>
        <p:nvSpPr>
          <p:cNvPr id="37" name="Freeform 36"/>
          <p:cNvSpPr/>
          <p:nvPr/>
        </p:nvSpPr>
        <p:spPr>
          <a:xfrm>
            <a:off x="6833062" y="1812175"/>
            <a:ext cx="1014153" cy="315883"/>
          </a:xfrm>
          <a:custGeom>
            <a:avLst/>
            <a:gdLst>
              <a:gd name="connsiteX0" fmla="*/ 0 w 1014153"/>
              <a:gd name="connsiteY0" fmla="*/ 0 h 315883"/>
              <a:gd name="connsiteX1" fmla="*/ 216131 w 1014153"/>
              <a:gd name="connsiteY1" fmla="*/ 232756 h 315883"/>
              <a:gd name="connsiteX2" fmla="*/ 498763 w 1014153"/>
              <a:gd name="connsiteY2" fmla="*/ 166254 h 315883"/>
              <a:gd name="connsiteX3" fmla="*/ 748145 w 1014153"/>
              <a:gd name="connsiteY3" fmla="*/ 266007 h 315883"/>
              <a:gd name="connsiteX4" fmla="*/ 1014153 w 1014153"/>
              <a:gd name="connsiteY4" fmla="*/ 315883 h 31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153" h="315883">
                <a:moveTo>
                  <a:pt x="0" y="0"/>
                </a:moveTo>
                <a:cubicBezTo>
                  <a:pt x="66502" y="102523"/>
                  <a:pt x="133004" y="205047"/>
                  <a:pt x="216131" y="232756"/>
                </a:cubicBezTo>
                <a:cubicBezTo>
                  <a:pt x="299258" y="260465"/>
                  <a:pt x="410094" y="160712"/>
                  <a:pt x="498763" y="166254"/>
                </a:cubicBezTo>
                <a:cubicBezTo>
                  <a:pt x="587432" y="171796"/>
                  <a:pt x="662247" y="241069"/>
                  <a:pt x="748145" y="266007"/>
                </a:cubicBezTo>
                <a:cubicBezTo>
                  <a:pt x="834043" y="290945"/>
                  <a:pt x="924098" y="303414"/>
                  <a:pt x="1014153" y="315883"/>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5442065" y="4206240"/>
            <a:ext cx="404553" cy="1496291"/>
          </a:xfrm>
          <a:custGeom>
            <a:avLst/>
            <a:gdLst>
              <a:gd name="connsiteX0" fmla="*/ 94211 w 404553"/>
              <a:gd name="connsiteY0" fmla="*/ 0 h 1496291"/>
              <a:gd name="connsiteX1" fmla="*/ 11084 w 404553"/>
              <a:gd name="connsiteY1" fmla="*/ 182880 h 1496291"/>
              <a:gd name="connsiteX2" fmla="*/ 160713 w 404553"/>
              <a:gd name="connsiteY2" fmla="*/ 349135 h 1496291"/>
              <a:gd name="connsiteX3" fmla="*/ 326968 w 404553"/>
              <a:gd name="connsiteY3" fmla="*/ 415636 h 1496291"/>
              <a:gd name="connsiteX4" fmla="*/ 376844 w 404553"/>
              <a:gd name="connsiteY4" fmla="*/ 648393 h 1496291"/>
              <a:gd name="connsiteX5" fmla="*/ 160713 w 404553"/>
              <a:gd name="connsiteY5" fmla="*/ 847898 h 1496291"/>
              <a:gd name="connsiteX6" fmla="*/ 27710 w 404553"/>
              <a:gd name="connsiteY6" fmla="*/ 964276 h 1496291"/>
              <a:gd name="connsiteX7" fmla="*/ 60960 w 404553"/>
              <a:gd name="connsiteY7" fmla="*/ 1097280 h 1496291"/>
              <a:gd name="connsiteX8" fmla="*/ 94211 w 404553"/>
              <a:gd name="connsiteY8" fmla="*/ 1280160 h 1496291"/>
              <a:gd name="connsiteX9" fmla="*/ 77586 w 404553"/>
              <a:gd name="connsiteY9" fmla="*/ 1496291 h 149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553" h="1496291">
                <a:moveTo>
                  <a:pt x="94211" y="0"/>
                </a:moveTo>
                <a:cubicBezTo>
                  <a:pt x="47105" y="62345"/>
                  <a:pt x="0" y="124691"/>
                  <a:pt x="11084" y="182880"/>
                </a:cubicBezTo>
                <a:cubicBezTo>
                  <a:pt x="22168" y="241069"/>
                  <a:pt x="108066" y="310342"/>
                  <a:pt x="160713" y="349135"/>
                </a:cubicBezTo>
                <a:cubicBezTo>
                  <a:pt x="213360" y="387928"/>
                  <a:pt x="290946" y="365760"/>
                  <a:pt x="326968" y="415636"/>
                </a:cubicBezTo>
                <a:cubicBezTo>
                  <a:pt x="362990" y="465512"/>
                  <a:pt x="404553" y="576349"/>
                  <a:pt x="376844" y="648393"/>
                </a:cubicBezTo>
                <a:cubicBezTo>
                  <a:pt x="349135" y="720437"/>
                  <a:pt x="218902" y="795251"/>
                  <a:pt x="160713" y="847898"/>
                </a:cubicBezTo>
                <a:cubicBezTo>
                  <a:pt x="102524" y="900545"/>
                  <a:pt x="44336" y="922712"/>
                  <a:pt x="27710" y="964276"/>
                </a:cubicBezTo>
                <a:cubicBezTo>
                  <a:pt x="11084" y="1005840"/>
                  <a:pt x="49877" y="1044633"/>
                  <a:pt x="60960" y="1097280"/>
                </a:cubicBezTo>
                <a:cubicBezTo>
                  <a:pt x="72044" y="1149927"/>
                  <a:pt x="91440" y="1213658"/>
                  <a:pt x="94211" y="1280160"/>
                </a:cubicBezTo>
                <a:cubicBezTo>
                  <a:pt x="96982" y="1346662"/>
                  <a:pt x="87284" y="1421476"/>
                  <a:pt x="77586" y="1496291"/>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3" name="Group 62"/>
          <p:cNvGrpSpPr/>
          <p:nvPr/>
        </p:nvGrpSpPr>
        <p:grpSpPr>
          <a:xfrm>
            <a:off x="2743200" y="265176"/>
            <a:ext cx="6637338" cy="6592824"/>
            <a:chOff x="2743200" y="265176"/>
            <a:chExt cx="6637338" cy="6592824"/>
          </a:xfrm>
        </p:grpSpPr>
        <p:grpSp>
          <p:nvGrpSpPr>
            <p:cNvPr id="61" name="Group 60"/>
            <p:cNvGrpSpPr/>
            <p:nvPr/>
          </p:nvGrpSpPr>
          <p:grpSpPr>
            <a:xfrm>
              <a:off x="2743200" y="265176"/>
              <a:ext cx="6637338" cy="6592824"/>
              <a:chOff x="2743200" y="265176"/>
              <a:chExt cx="6637338" cy="6592824"/>
            </a:xfrm>
          </p:grpSpPr>
          <p:pic>
            <p:nvPicPr>
              <p:cNvPr id="55" name="Picture 2"/>
              <p:cNvPicPr>
                <a:picLocks noChangeAspect="1" noChangeArrowheads="1"/>
              </p:cNvPicPr>
              <p:nvPr/>
            </p:nvPicPr>
            <p:blipFill>
              <a:blip r:embed="rId11"/>
              <a:srcRect/>
              <a:stretch>
                <a:fillRect/>
              </a:stretch>
            </p:blipFill>
            <p:spPr bwMode="auto">
              <a:xfrm>
                <a:off x="3276600" y="265176"/>
                <a:ext cx="6103938" cy="5805488"/>
              </a:xfrm>
              <a:prstGeom prst="rect">
                <a:avLst/>
              </a:prstGeom>
              <a:noFill/>
              <a:ln w="9525">
                <a:noFill/>
                <a:miter lim="800000"/>
                <a:headEnd/>
                <a:tailEnd/>
              </a:ln>
              <a:effectLst/>
            </p:spPr>
          </p:pic>
          <p:pic>
            <p:nvPicPr>
              <p:cNvPr id="58" name="Picture 4"/>
              <p:cNvPicPr>
                <a:picLocks noChangeAspect="1" noChangeArrowheads="1"/>
              </p:cNvPicPr>
              <p:nvPr/>
            </p:nvPicPr>
            <p:blipFill>
              <a:blip r:embed="rId4"/>
              <a:srcRect l="77010" t="56508" r="2974" b="36241"/>
              <a:stretch>
                <a:fillRect/>
              </a:stretch>
            </p:blipFill>
            <p:spPr bwMode="auto">
              <a:xfrm>
                <a:off x="2743200" y="5638800"/>
                <a:ext cx="1752600" cy="1219200"/>
              </a:xfrm>
              <a:prstGeom prst="rect">
                <a:avLst/>
              </a:prstGeom>
              <a:noFill/>
              <a:ln w="9525">
                <a:noFill/>
                <a:miter lim="800000"/>
                <a:headEnd/>
                <a:tailEnd/>
              </a:ln>
              <a:effectLst/>
            </p:spPr>
          </p:pic>
        </p:grpSp>
        <p:pic>
          <p:nvPicPr>
            <p:cNvPr id="62" name="Picture 4"/>
            <p:cNvPicPr>
              <a:picLocks noChangeAspect="1" noChangeArrowheads="1"/>
            </p:cNvPicPr>
            <p:nvPr/>
          </p:nvPicPr>
          <p:blipFill>
            <a:blip r:embed="rId4"/>
            <a:srcRect l="77010" t="56508" r="2974" b="36241"/>
            <a:stretch>
              <a:fillRect/>
            </a:stretch>
          </p:blipFill>
          <p:spPr bwMode="auto">
            <a:xfrm>
              <a:off x="7620000" y="5638800"/>
              <a:ext cx="1752600" cy="1219200"/>
            </a:xfrm>
            <a:prstGeom prst="rect">
              <a:avLst/>
            </a:prstGeom>
            <a:noFill/>
            <a:ln w="9525">
              <a:noFill/>
              <a:miter lim="800000"/>
              <a:headEnd/>
              <a:tailEnd/>
            </a:ln>
            <a:effectLst/>
          </p:spPr>
        </p:pic>
      </p:grpSp>
      <p:sp>
        <p:nvSpPr>
          <p:cNvPr id="52" name="Freeform 51"/>
          <p:cNvSpPr/>
          <p:nvPr/>
        </p:nvSpPr>
        <p:spPr>
          <a:xfrm rot="180000">
            <a:off x="3986839" y="970578"/>
            <a:ext cx="2551176" cy="2532529"/>
          </a:xfrm>
          <a:custGeom>
            <a:avLst/>
            <a:gdLst>
              <a:gd name="connsiteX0" fmla="*/ 2435413 w 2435413"/>
              <a:gd name="connsiteY0" fmla="*/ 0 h 1999129"/>
              <a:gd name="connsiteX1" fmla="*/ 2247154 w 2435413"/>
              <a:gd name="connsiteY1" fmla="*/ 475129 h 1999129"/>
              <a:gd name="connsiteX2" fmla="*/ 1816848 w 2435413"/>
              <a:gd name="connsiteY2" fmla="*/ 896471 h 1999129"/>
              <a:gd name="connsiteX3" fmla="*/ 1261036 w 2435413"/>
              <a:gd name="connsiteY3" fmla="*/ 1344706 h 1999129"/>
              <a:gd name="connsiteX4" fmla="*/ 776942 w 2435413"/>
              <a:gd name="connsiteY4" fmla="*/ 1819835 h 1999129"/>
              <a:gd name="connsiteX5" fmla="*/ 642471 w 2435413"/>
              <a:gd name="connsiteY5" fmla="*/ 1999129 h 1999129"/>
              <a:gd name="connsiteX0" fmla="*/ 2892613 w 2892613"/>
              <a:gd name="connsiteY0" fmla="*/ 0 h 2913529"/>
              <a:gd name="connsiteX1" fmla="*/ 2704354 w 2892613"/>
              <a:gd name="connsiteY1" fmla="*/ 475129 h 2913529"/>
              <a:gd name="connsiteX2" fmla="*/ 2274048 w 2892613"/>
              <a:gd name="connsiteY2" fmla="*/ 896471 h 2913529"/>
              <a:gd name="connsiteX3" fmla="*/ 1718236 w 2892613"/>
              <a:gd name="connsiteY3" fmla="*/ 1344706 h 2913529"/>
              <a:gd name="connsiteX4" fmla="*/ 1234142 w 2892613"/>
              <a:gd name="connsiteY4" fmla="*/ 1819835 h 2913529"/>
              <a:gd name="connsiteX5" fmla="*/ 642471 w 2892613"/>
              <a:gd name="connsiteY5" fmla="*/ 2913529 h 2913529"/>
              <a:gd name="connsiteX0" fmla="*/ 2250142 w 2250142"/>
              <a:gd name="connsiteY0" fmla="*/ 0 h 2913529"/>
              <a:gd name="connsiteX1" fmla="*/ 2061883 w 2250142"/>
              <a:gd name="connsiteY1" fmla="*/ 475129 h 2913529"/>
              <a:gd name="connsiteX2" fmla="*/ 1631577 w 2250142"/>
              <a:gd name="connsiteY2" fmla="*/ 896471 h 2913529"/>
              <a:gd name="connsiteX3" fmla="*/ 1075765 w 2250142"/>
              <a:gd name="connsiteY3" fmla="*/ 1344706 h 2913529"/>
              <a:gd name="connsiteX4" fmla="*/ 591671 w 2250142"/>
              <a:gd name="connsiteY4" fmla="*/ 1819835 h 2913529"/>
              <a:gd name="connsiteX5" fmla="*/ 0 w 2250142"/>
              <a:gd name="connsiteY5" fmla="*/ 2913529 h 2913529"/>
              <a:gd name="connsiteX0" fmla="*/ 2250142 w 2250142"/>
              <a:gd name="connsiteY0" fmla="*/ 0 h 2913529"/>
              <a:gd name="connsiteX1" fmla="*/ 2061883 w 2250142"/>
              <a:gd name="connsiteY1" fmla="*/ 475129 h 2913529"/>
              <a:gd name="connsiteX2" fmla="*/ 1631577 w 2250142"/>
              <a:gd name="connsiteY2" fmla="*/ 896471 h 2913529"/>
              <a:gd name="connsiteX3" fmla="*/ 1075765 w 2250142"/>
              <a:gd name="connsiteY3" fmla="*/ 1344706 h 2913529"/>
              <a:gd name="connsiteX4" fmla="*/ 591671 w 2250142"/>
              <a:gd name="connsiteY4" fmla="*/ 1819835 h 2913529"/>
              <a:gd name="connsiteX5" fmla="*/ 0 w 2250142"/>
              <a:gd name="connsiteY5" fmla="*/ 2913529 h 2913529"/>
              <a:gd name="connsiteX0" fmla="*/ 2250142 w 2250142"/>
              <a:gd name="connsiteY0" fmla="*/ 0 h 2913529"/>
              <a:gd name="connsiteX1" fmla="*/ 2061883 w 2250142"/>
              <a:gd name="connsiteY1" fmla="*/ 475129 h 2913529"/>
              <a:gd name="connsiteX2" fmla="*/ 1631577 w 2250142"/>
              <a:gd name="connsiteY2" fmla="*/ 896471 h 2913529"/>
              <a:gd name="connsiteX3" fmla="*/ 1075765 w 2250142"/>
              <a:gd name="connsiteY3" fmla="*/ 1344706 h 2913529"/>
              <a:gd name="connsiteX4" fmla="*/ 591671 w 2250142"/>
              <a:gd name="connsiteY4" fmla="*/ 1819835 h 2913529"/>
              <a:gd name="connsiteX5" fmla="*/ 0 w 2250142"/>
              <a:gd name="connsiteY5" fmla="*/ 2913529 h 2913529"/>
              <a:gd name="connsiteX0" fmla="*/ 2021542 w 2021542"/>
              <a:gd name="connsiteY0" fmla="*/ 0 h 2913529"/>
              <a:gd name="connsiteX1" fmla="*/ 1833283 w 2021542"/>
              <a:gd name="connsiteY1" fmla="*/ 475129 h 2913529"/>
              <a:gd name="connsiteX2" fmla="*/ 1402977 w 2021542"/>
              <a:gd name="connsiteY2" fmla="*/ 896471 h 2913529"/>
              <a:gd name="connsiteX3" fmla="*/ 847165 w 2021542"/>
              <a:gd name="connsiteY3" fmla="*/ 1344706 h 2913529"/>
              <a:gd name="connsiteX4" fmla="*/ 363071 w 2021542"/>
              <a:gd name="connsiteY4" fmla="*/ 1819835 h 2913529"/>
              <a:gd name="connsiteX5" fmla="*/ 0 w 2021542"/>
              <a:gd name="connsiteY5" fmla="*/ 2913529 h 2913529"/>
              <a:gd name="connsiteX0" fmla="*/ 2021542 w 2021542"/>
              <a:gd name="connsiteY0" fmla="*/ 0 h 2913529"/>
              <a:gd name="connsiteX1" fmla="*/ 1833283 w 2021542"/>
              <a:gd name="connsiteY1" fmla="*/ 475129 h 2913529"/>
              <a:gd name="connsiteX2" fmla="*/ 1402977 w 2021542"/>
              <a:gd name="connsiteY2" fmla="*/ 896471 h 2913529"/>
              <a:gd name="connsiteX3" fmla="*/ 847165 w 2021542"/>
              <a:gd name="connsiteY3" fmla="*/ 1344706 h 2913529"/>
              <a:gd name="connsiteX4" fmla="*/ 363071 w 2021542"/>
              <a:gd name="connsiteY4" fmla="*/ 1819835 h 2913529"/>
              <a:gd name="connsiteX5" fmla="*/ 0 w 2021542"/>
              <a:gd name="connsiteY5" fmla="*/ 2913529 h 2913529"/>
              <a:gd name="connsiteX0" fmla="*/ 2021542 w 2021542"/>
              <a:gd name="connsiteY0" fmla="*/ 0 h 3065929"/>
              <a:gd name="connsiteX1" fmla="*/ 1833283 w 2021542"/>
              <a:gd name="connsiteY1" fmla="*/ 627529 h 3065929"/>
              <a:gd name="connsiteX2" fmla="*/ 1402977 w 2021542"/>
              <a:gd name="connsiteY2" fmla="*/ 1048871 h 3065929"/>
              <a:gd name="connsiteX3" fmla="*/ 847165 w 2021542"/>
              <a:gd name="connsiteY3" fmla="*/ 1497106 h 3065929"/>
              <a:gd name="connsiteX4" fmla="*/ 363071 w 2021542"/>
              <a:gd name="connsiteY4" fmla="*/ 1972235 h 3065929"/>
              <a:gd name="connsiteX5" fmla="*/ 0 w 2021542"/>
              <a:gd name="connsiteY5" fmla="*/ 3065929 h 3065929"/>
              <a:gd name="connsiteX0" fmla="*/ 2021542 w 2021542"/>
              <a:gd name="connsiteY0" fmla="*/ 0 h 2608729"/>
              <a:gd name="connsiteX1" fmla="*/ 1833283 w 2021542"/>
              <a:gd name="connsiteY1" fmla="*/ 627529 h 2608729"/>
              <a:gd name="connsiteX2" fmla="*/ 1402977 w 2021542"/>
              <a:gd name="connsiteY2" fmla="*/ 1048871 h 2608729"/>
              <a:gd name="connsiteX3" fmla="*/ 847165 w 2021542"/>
              <a:gd name="connsiteY3" fmla="*/ 1497106 h 2608729"/>
              <a:gd name="connsiteX4" fmla="*/ 363071 w 2021542"/>
              <a:gd name="connsiteY4" fmla="*/ 1972235 h 2608729"/>
              <a:gd name="connsiteX5" fmla="*/ 0 w 2021542"/>
              <a:gd name="connsiteY5" fmla="*/ 2608729 h 2608729"/>
              <a:gd name="connsiteX0" fmla="*/ 2021542 w 2021542"/>
              <a:gd name="connsiteY0" fmla="*/ 0 h 2608729"/>
              <a:gd name="connsiteX1" fmla="*/ 1833283 w 2021542"/>
              <a:gd name="connsiteY1" fmla="*/ 627529 h 2608729"/>
              <a:gd name="connsiteX2" fmla="*/ 1402977 w 2021542"/>
              <a:gd name="connsiteY2" fmla="*/ 1048871 h 2608729"/>
              <a:gd name="connsiteX3" fmla="*/ 847165 w 2021542"/>
              <a:gd name="connsiteY3" fmla="*/ 1497106 h 2608729"/>
              <a:gd name="connsiteX4" fmla="*/ 363071 w 2021542"/>
              <a:gd name="connsiteY4" fmla="*/ 1972235 h 2608729"/>
              <a:gd name="connsiteX5" fmla="*/ 0 w 2021542"/>
              <a:gd name="connsiteY5" fmla="*/ 2608729 h 2608729"/>
              <a:gd name="connsiteX0" fmla="*/ 2021542 w 2021542"/>
              <a:gd name="connsiteY0" fmla="*/ 0 h 2608729"/>
              <a:gd name="connsiteX1" fmla="*/ 1833283 w 2021542"/>
              <a:gd name="connsiteY1" fmla="*/ 627529 h 2608729"/>
              <a:gd name="connsiteX2" fmla="*/ 1402977 w 2021542"/>
              <a:gd name="connsiteY2" fmla="*/ 1048871 h 2608729"/>
              <a:gd name="connsiteX3" fmla="*/ 847165 w 2021542"/>
              <a:gd name="connsiteY3" fmla="*/ 1497106 h 2608729"/>
              <a:gd name="connsiteX4" fmla="*/ 363071 w 2021542"/>
              <a:gd name="connsiteY4" fmla="*/ 1972235 h 2608729"/>
              <a:gd name="connsiteX5" fmla="*/ 0 w 2021542"/>
              <a:gd name="connsiteY5" fmla="*/ 2608729 h 2608729"/>
              <a:gd name="connsiteX0" fmla="*/ 2021542 w 2021542"/>
              <a:gd name="connsiteY0" fmla="*/ 0 h 2608729"/>
              <a:gd name="connsiteX1" fmla="*/ 1833283 w 2021542"/>
              <a:gd name="connsiteY1" fmla="*/ 627529 h 2608729"/>
              <a:gd name="connsiteX2" fmla="*/ 1402977 w 2021542"/>
              <a:gd name="connsiteY2" fmla="*/ 1048871 h 2608729"/>
              <a:gd name="connsiteX3" fmla="*/ 847165 w 2021542"/>
              <a:gd name="connsiteY3" fmla="*/ 1497106 h 2608729"/>
              <a:gd name="connsiteX4" fmla="*/ 0 w 2021542"/>
              <a:gd name="connsiteY4" fmla="*/ 2608729 h 2608729"/>
              <a:gd name="connsiteX0" fmla="*/ 1716742 w 1716742"/>
              <a:gd name="connsiteY0" fmla="*/ 0 h 2227729"/>
              <a:gd name="connsiteX1" fmla="*/ 1528483 w 1716742"/>
              <a:gd name="connsiteY1" fmla="*/ 627529 h 2227729"/>
              <a:gd name="connsiteX2" fmla="*/ 1098177 w 1716742"/>
              <a:gd name="connsiteY2" fmla="*/ 1048871 h 2227729"/>
              <a:gd name="connsiteX3" fmla="*/ 542365 w 1716742"/>
              <a:gd name="connsiteY3" fmla="*/ 1497106 h 2227729"/>
              <a:gd name="connsiteX4" fmla="*/ 0 w 1716742"/>
              <a:gd name="connsiteY4" fmla="*/ 2227729 h 2227729"/>
              <a:gd name="connsiteX0" fmla="*/ 1716742 w 1724212"/>
              <a:gd name="connsiteY0" fmla="*/ 0 h 2227729"/>
              <a:gd name="connsiteX1" fmla="*/ 1528483 w 1724212"/>
              <a:gd name="connsiteY1" fmla="*/ 627529 h 2227729"/>
              <a:gd name="connsiteX2" fmla="*/ 542365 w 1724212"/>
              <a:gd name="connsiteY2" fmla="*/ 1497106 h 2227729"/>
              <a:gd name="connsiteX3" fmla="*/ 0 w 1724212"/>
              <a:gd name="connsiteY3" fmla="*/ 2227729 h 2227729"/>
              <a:gd name="connsiteX0" fmla="*/ 1945342 w 1952812"/>
              <a:gd name="connsiteY0" fmla="*/ 0 h 2227729"/>
              <a:gd name="connsiteX1" fmla="*/ 1757083 w 1952812"/>
              <a:gd name="connsiteY1" fmla="*/ 627529 h 2227729"/>
              <a:gd name="connsiteX2" fmla="*/ 770965 w 1952812"/>
              <a:gd name="connsiteY2" fmla="*/ 1497106 h 2227729"/>
              <a:gd name="connsiteX3" fmla="*/ 0 w 1952812"/>
              <a:gd name="connsiteY3" fmla="*/ 2227729 h 2227729"/>
              <a:gd name="connsiteX0" fmla="*/ 2173942 w 2173942"/>
              <a:gd name="connsiteY0" fmla="*/ 0 h 2227729"/>
              <a:gd name="connsiteX1" fmla="*/ 1757083 w 2173942"/>
              <a:gd name="connsiteY1" fmla="*/ 627529 h 2227729"/>
              <a:gd name="connsiteX2" fmla="*/ 770965 w 2173942"/>
              <a:gd name="connsiteY2" fmla="*/ 1497106 h 2227729"/>
              <a:gd name="connsiteX3" fmla="*/ 0 w 2173942"/>
              <a:gd name="connsiteY3" fmla="*/ 2227729 h 2227729"/>
              <a:gd name="connsiteX0" fmla="*/ 2173942 w 2173942"/>
              <a:gd name="connsiteY0" fmla="*/ 0 h 2227729"/>
              <a:gd name="connsiteX1" fmla="*/ 1757083 w 2173942"/>
              <a:gd name="connsiteY1" fmla="*/ 627529 h 2227729"/>
              <a:gd name="connsiteX2" fmla="*/ 770965 w 2173942"/>
              <a:gd name="connsiteY2" fmla="*/ 1725706 h 2227729"/>
              <a:gd name="connsiteX3" fmla="*/ 0 w 2173942"/>
              <a:gd name="connsiteY3" fmla="*/ 2227729 h 2227729"/>
              <a:gd name="connsiteX0" fmla="*/ 2554942 w 2554942"/>
              <a:gd name="connsiteY0" fmla="*/ 0 h 2532529"/>
              <a:gd name="connsiteX1" fmla="*/ 2138083 w 2554942"/>
              <a:gd name="connsiteY1" fmla="*/ 627529 h 2532529"/>
              <a:gd name="connsiteX2" fmla="*/ 1151965 w 2554942"/>
              <a:gd name="connsiteY2" fmla="*/ 1725706 h 2532529"/>
              <a:gd name="connsiteX3" fmla="*/ 0 w 2554942"/>
              <a:gd name="connsiteY3" fmla="*/ 2532529 h 2532529"/>
              <a:gd name="connsiteX0" fmla="*/ 2631142 w 2631142"/>
              <a:gd name="connsiteY0" fmla="*/ 0 h 2532529"/>
              <a:gd name="connsiteX1" fmla="*/ 2214283 w 2631142"/>
              <a:gd name="connsiteY1" fmla="*/ 627529 h 2532529"/>
              <a:gd name="connsiteX2" fmla="*/ 1228165 w 2631142"/>
              <a:gd name="connsiteY2" fmla="*/ 1725706 h 2532529"/>
              <a:gd name="connsiteX3" fmla="*/ 0 w 2631142"/>
              <a:gd name="connsiteY3" fmla="*/ 2532529 h 2532529"/>
              <a:gd name="connsiteX0" fmla="*/ 2631142 w 2631142"/>
              <a:gd name="connsiteY0" fmla="*/ 0 h 2532529"/>
              <a:gd name="connsiteX1" fmla="*/ 2214283 w 2631142"/>
              <a:gd name="connsiteY1" fmla="*/ 627529 h 2532529"/>
              <a:gd name="connsiteX2" fmla="*/ 1228165 w 2631142"/>
              <a:gd name="connsiteY2" fmla="*/ 1725706 h 2532529"/>
              <a:gd name="connsiteX3" fmla="*/ 0 w 2631142"/>
              <a:gd name="connsiteY3" fmla="*/ 2532529 h 2532529"/>
            </a:gdLst>
            <a:ahLst/>
            <a:cxnLst>
              <a:cxn ang="0">
                <a:pos x="connsiteX0" y="connsiteY0"/>
              </a:cxn>
              <a:cxn ang="0">
                <a:pos x="connsiteX1" y="connsiteY1"/>
              </a:cxn>
              <a:cxn ang="0">
                <a:pos x="connsiteX2" y="connsiteY2"/>
              </a:cxn>
              <a:cxn ang="0">
                <a:pos x="connsiteX3" y="connsiteY3"/>
              </a:cxn>
            </a:cxnLst>
            <a:rect l="l" t="t" r="r" b="b"/>
            <a:pathLst>
              <a:path w="2631142" h="2532529">
                <a:moveTo>
                  <a:pt x="2631142" y="0"/>
                </a:moveTo>
                <a:cubicBezTo>
                  <a:pt x="2588559" y="162858"/>
                  <a:pt x="2448112" y="339911"/>
                  <a:pt x="2214283" y="627529"/>
                </a:cubicBezTo>
                <a:cubicBezTo>
                  <a:pt x="1980454" y="915147"/>
                  <a:pt x="1482912" y="1459006"/>
                  <a:pt x="1228165" y="1725706"/>
                </a:cubicBezTo>
                <a:cubicBezTo>
                  <a:pt x="1045136" y="1922182"/>
                  <a:pt x="357468" y="2377141"/>
                  <a:pt x="0" y="2532529"/>
                </a:cubicBezTo>
              </a:path>
            </a:pathLst>
          </a:custGeom>
          <a:ln w="254000" cap="rnd">
            <a:gradFill flip="none" rotWithShape="1">
              <a:gsLst>
                <a:gs pos="0">
                  <a:srgbClr val="D6B19C"/>
                </a:gs>
                <a:gs pos="30000">
                  <a:srgbClr val="D49E6C"/>
                </a:gs>
                <a:gs pos="70000">
                  <a:srgbClr val="A65528"/>
                </a:gs>
                <a:gs pos="100000">
                  <a:srgbClr val="663012"/>
                </a:gs>
              </a:gsLst>
              <a:path path="circle">
                <a:fillToRect l="100000" t="100000"/>
              </a:path>
              <a:tileRect r="-100000" b="-100000"/>
            </a:gradFill>
          </a:ln>
          <a:effectLst>
            <a:outerShdw dist="889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Bent Arrow 63"/>
          <p:cNvSpPr/>
          <p:nvPr/>
        </p:nvSpPr>
        <p:spPr>
          <a:xfrm rot="12233714">
            <a:off x="6005672" y="743300"/>
            <a:ext cx="1963443" cy="2603122"/>
          </a:xfrm>
          <a:prstGeom prst="bentArrow">
            <a:avLst>
              <a:gd name="adj1" fmla="val 12878"/>
              <a:gd name="adj2" fmla="val 25000"/>
              <a:gd name="adj3" fmla="val 25000"/>
              <a:gd name="adj4" fmla="val 43750"/>
            </a:avLst>
          </a:prstGeom>
          <a:solidFill>
            <a:srgbClr val="2C84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32" name="TextBox 31"/>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Geology of the Homelands</a:t>
            </a:r>
          </a:p>
        </p:txBody>
      </p:sp>
      <p:sp>
        <p:nvSpPr>
          <p:cNvPr id="56" name="Freeform 55"/>
          <p:cNvSpPr/>
          <p:nvPr/>
        </p:nvSpPr>
        <p:spPr>
          <a:xfrm rot="167108">
            <a:off x="3553183" y="680878"/>
            <a:ext cx="3671018" cy="3543146"/>
          </a:xfrm>
          <a:custGeom>
            <a:avLst/>
            <a:gdLst>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1273834 w 3807124"/>
              <a:gd name="connsiteY14" fmla="*/ 2323380 h 4318957"/>
              <a:gd name="connsiteX15" fmla="*/ 1825925 w 3807124"/>
              <a:gd name="connsiteY15" fmla="*/ 1909312 h 4318957"/>
              <a:gd name="connsiteX16" fmla="*/ 2378015 w 3807124"/>
              <a:gd name="connsiteY16" fmla="*/ 1219199 h 4318957"/>
              <a:gd name="connsiteX17" fmla="*/ 2861094 w 3807124"/>
              <a:gd name="connsiteY17" fmla="*/ 494580 h 4318957"/>
              <a:gd name="connsiteX18" fmla="*/ 3068128 w 3807124"/>
              <a:gd name="connsiteY18" fmla="*/ 63260 h 4318957"/>
              <a:gd name="connsiteX19" fmla="*/ 3689230 w 3807124"/>
              <a:gd name="connsiteY19" fmla="*/ 115018 h 4318957"/>
              <a:gd name="connsiteX20" fmla="*/ 3775494 w 3807124"/>
              <a:gd name="connsiteY20" fmla="*/ 132271 h 4318957"/>
              <a:gd name="connsiteX21" fmla="*/ 3775494 w 3807124"/>
              <a:gd name="connsiteY21"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726125 w 3807124"/>
              <a:gd name="connsiteY14" fmla="*/ 2967624 h 4318957"/>
              <a:gd name="connsiteX15" fmla="*/ 1273834 w 3807124"/>
              <a:gd name="connsiteY15" fmla="*/ 2323380 h 4318957"/>
              <a:gd name="connsiteX16" fmla="*/ 1825925 w 3807124"/>
              <a:gd name="connsiteY16" fmla="*/ 1909312 h 4318957"/>
              <a:gd name="connsiteX17" fmla="*/ 2378015 w 3807124"/>
              <a:gd name="connsiteY17" fmla="*/ 1219199 h 4318957"/>
              <a:gd name="connsiteX18" fmla="*/ 2861094 w 3807124"/>
              <a:gd name="connsiteY18" fmla="*/ 494580 h 4318957"/>
              <a:gd name="connsiteX19" fmla="*/ 3068128 w 3807124"/>
              <a:gd name="connsiteY19" fmla="*/ 63260 h 4318957"/>
              <a:gd name="connsiteX20" fmla="*/ 3689230 w 3807124"/>
              <a:gd name="connsiteY20" fmla="*/ 115018 h 4318957"/>
              <a:gd name="connsiteX21" fmla="*/ 3775494 w 3807124"/>
              <a:gd name="connsiteY21" fmla="*/ 132271 h 4318957"/>
              <a:gd name="connsiteX22" fmla="*/ 3775494 w 3807124"/>
              <a:gd name="connsiteY22"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1273834 w 3807124"/>
              <a:gd name="connsiteY14" fmla="*/ 2323380 h 4318957"/>
              <a:gd name="connsiteX15" fmla="*/ 1825925 w 3807124"/>
              <a:gd name="connsiteY15" fmla="*/ 1909312 h 4318957"/>
              <a:gd name="connsiteX16" fmla="*/ 2378015 w 3807124"/>
              <a:gd name="connsiteY16" fmla="*/ 1219199 h 4318957"/>
              <a:gd name="connsiteX17" fmla="*/ 2861094 w 3807124"/>
              <a:gd name="connsiteY17" fmla="*/ 494580 h 4318957"/>
              <a:gd name="connsiteX18" fmla="*/ 3068128 w 3807124"/>
              <a:gd name="connsiteY18" fmla="*/ 63260 h 4318957"/>
              <a:gd name="connsiteX19" fmla="*/ 3689230 w 3807124"/>
              <a:gd name="connsiteY19" fmla="*/ 115018 h 4318957"/>
              <a:gd name="connsiteX20" fmla="*/ 3775494 w 3807124"/>
              <a:gd name="connsiteY20" fmla="*/ 132271 h 4318957"/>
              <a:gd name="connsiteX21" fmla="*/ 3775494 w 3807124"/>
              <a:gd name="connsiteY21"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1273834 w 3807124"/>
              <a:gd name="connsiteY13" fmla="*/ 2323380 h 4318957"/>
              <a:gd name="connsiteX14" fmla="*/ 1825925 w 3807124"/>
              <a:gd name="connsiteY14" fmla="*/ 1909312 h 4318957"/>
              <a:gd name="connsiteX15" fmla="*/ 2378015 w 3807124"/>
              <a:gd name="connsiteY15" fmla="*/ 1219199 h 4318957"/>
              <a:gd name="connsiteX16" fmla="*/ 2861094 w 3807124"/>
              <a:gd name="connsiteY16" fmla="*/ 494580 h 4318957"/>
              <a:gd name="connsiteX17" fmla="*/ 3068128 w 3807124"/>
              <a:gd name="connsiteY17" fmla="*/ 63260 h 4318957"/>
              <a:gd name="connsiteX18" fmla="*/ 3689230 w 3807124"/>
              <a:gd name="connsiteY18" fmla="*/ 115018 h 4318957"/>
              <a:gd name="connsiteX19" fmla="*/ 3775494 w 3807124"/>
              <a:gd name="connsiteY19" fmla="*/ 132271 h 4318957"/>
              <a:gd name="connsiteX20" fmla="*/ 3775494 w 3807124"/>
              <a:gd name="connsiteY20"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1157105 w 3807124"/>
              <a:gd name="connsiteY13" fmla="*/ 2633346 h 4318957"/>
              <a:gd name="connsiteX14" fmla="*/ 1825925 w 3807124"/>
              <a:gd name="connsiteY14" fmla="*/ 1909312 h 4318957"/>
              <a:gd name="connsiteX15" fmla="*/ 2378015 w 3807124"/>
              <a:gd name="connsiteY15" fmla="*/ 1219199 h 4318957"/>
              <a:gd name="connsiteX16" fmla="*/ 2861094 w 3807124"/>
              <a:gd name="connsiteY16" fmla="*/ 494580 h 4318957"/>
              <a:gd name="connsiteX17" fmla="*/ 3068128 w 3807124"/>
              <a:gd name="connsiteY17" fmla="*/ 63260 h 4318957"/>
              <a:gd name="connsiteX18" fmla="*/ 3689230 w 3807124"/>
              <a:gd name="connsiteY18" fmla="*/ 115018 h 4318957"/>
              <a:gd name="connsiteX19" fmla="*/ 3775494 w 3807124"/>
              <a:gd name="connsiteY19" fmla="*/ 132271 h 4318957"/>
              <a:gd name="connsiteX20" fmla="*/ 3775494 w 3807124"/>
              <a:gd name="connsiteY20" fmla="*/ 132271 h 4318957"/>
              <a:gd name="connsiteX0" fmla="*/ 4281295 w 4312925"/>
              <a:gd name="connsiteY0" fmla="*/ 442822 h 4600114"/>
              <a:gd name="connsiteX1" fmla="*/ 4057009 w 4312925"/>
              <a:gd name="connsiteY1" fmla="*/ 1115682 h 4600114"/>
              <a:gd name="connsiteX2" fmla="*/ 3263379 w 4312925"/>
              <a:gd name="connsiteY2" fmla="*/ 2064588 h 4600114"/>
              <a:gd name="connsiteX3" fmla="*/ 2676782 w 4312925"/>
              <a:gd name="connsiteY3" fmla="*/ 2478656 h 4600114"/>
              <a:gd name="connsiteX4" fmla="*/ 2590518 w 4312925"/>
              <a:gd name="connsiteY4" fmla="*/ 2789207 h 4600114"/>
              <a:gd name="connsiteX5" fmla="*/ 2521507 w 4312925"/>
              <a:gd name="connsiteY5" fmla="*/ 2927229 h 4600114"/>
              <a:gd name="connsiteX6" fmla="*/ 2090186 w 4312925"/>
              <a:gd name="connsiteY6" fmla="*/ 3375803 h 4600114"/>
              <a:gd name="connsiteX7" fmla="*/ 1400073 w 4312925"/>
              <a:gd name="connsiteY7" fmla="*/ 3789871 h 4600114"/>
              <a:gd name="connsiteX8" fmla="*/ 865235 w 4312925"/>
              <a:gd name="connsiteY8" fmla="*/ 4238444 h 4600114"/>
              <a:gd name="connsiteX9" fmla="*/ 761718 w 4312925"/>
              <a:gd name="connsiteY9" fmla="*/ 4272950 h 4600114"/>
              <a:gd name="connsiteX10" fmla="*/ 31630 w 4312925"/>
              <a:gd name="connsiteY10" fmla="*/ 4531103 h 4600114"/>
              <a:gd name="connsiteX11" fmla="*/ 571937 w 4312925"/>
              <a:gd name="connsiteY11" fmla="*/ 3858882 h 4600114"/>
              <a:gd name="connsiteX12" fmla="*/ 830729 w 4312925"/>
              <a:gd name="connsiteY12" fmla="*/ 3306792 h 4600114"/>
              <a:gd name="connsiteX13" fmla="*/ 1662906 w 4312925"/>
              <a:gd name="connsiteY13" fmla="*/ 2633346 h 4600114"/>
              <a:gd name="connsiteX14" fmla="*/ 2331726 w 4312925"/>
              <a:gd name="connsiteY14" fmla="*/ 1909312 h 4600114"/>
              <a:gd name="connsiteX15" fmla="*/ 2883816 w 4312925"/>
              <a:gd name="connsiteY15" fmla="*/ 1219199 h 4600114"/>
              <a:gd name="connsiteX16" fmla="*/ 3366895 w 4312925"/>
              <a:gd name="connsiteY16" fmla="*/ 494580 h 4600114"/>
              <a:gd name="connsiteX17" fmla="*/ 3573929 w 4312925"/>
              <a:gd name="connsiteY17" fmla="*/ 63260 h 4600114"/>
              <a:gd name="connsiteX18" fmla="*/ 4195031 w 4312925"/>
              <a:gd name="connsiteY18" fmla="*/ 115018 h 4600114"/>
              <a:gd name="connsiteX19" fmla="*/ 4281295 w 4312925"/>
              <a:gd name="connsiteY19" fmla="*/ 132271 h 4600114"/>
              <a:gd name="connsiteX20" fmla="*/ 4281295 w 4312925"/>
              <a:gd name="connsiteY20" fmla="*/ 132271 h 4600114"/>
              <a:gd name="connsiteX0" fmla="*/ 4356897 w 4388527"/>
              <a:gd name="connsiteY0" fmla="*/ 442822 h 4666030"/>
              <a:gd name="connsiteX1" fmla="*/ 4132611 w 4388527"/>
              <a:gd name="connsiteY1" fmla="*/ 1115682 h 4666030"/>
              <a:gd name="connsiteX2" fmla="*/ 3338981 w 4388527"/>
              <a:gd name="connsiteY2" fmla="*/ 2064588 h 4666030"/>
              <a:gd name="connsiteX3" fmla="*/ 2752384 w 4388527"/>
              <a:gd name="connsiteY3" fmla="*/ 2478656 h 4666030"/>
              <a:gd name="connsiteX4" fmla="*/ 2666120 w 4388527"/>
              <a:gd name="connsiteY4" fmla="*/ 2789207 h 4666030"/>
              <a:gd name="connsiteX5" fmla="*/ 2597109 w 4388527"/>
              <a:gd name="connsiteY5" fmla="*/ 2927229 h 4666030"/>
              <a:gd name="connsiteX6" fmla="*/ 2165788 w 4388527"/>
              <a:gd name="connsiteY6" fmla="*/ 3375803 h 4666030"/>
              <a:gd name="connsiteX7" fmla="*/ 1475675 w 4388527"/>
              <a:gd name="connsiteY7" fmla="*/ 3789871 h 4666030"/>
              <a:gd name="connsiteX8" fmla="*/ 940837 w 4388527"/>
              <a:gd name="connsiteY8" fmla="*/ 4238444 h 4666030"/>
              <a:gd name="connsiteX9" fmla="*/ 837320 w 4388527"/>
              <a:gd name="connsiteY9" fmla="*/ 4272950 h 4666030"/>
              <a:gd name="connsiteX10" fmla="*/ 107232 w 4388527"/>
              <a:gd name="connsiteY10" fmla="*/ 4531103 h 4666030"/>
              <a:gd name="connsiteX11" fmla="*/ 193931 w 4388527"/>
              <a:gd name="connsiteY11" fmla="*/ 3463390 h 4666030"/>
              <a:gd name="connsiteX12" fmla="*/ 906331 w 4388527"/>
              <a:gd name="connsiteY12" fmla="*/ 3306792 h 4666030"/>
              <a:gd name="connsiteX13" fmla="*/ 1738508 w 4388527"/>
              <a:gd name="connsiteY13" fmla="*/ 2633346 h 4666030"/>
              <a:gd name="connsiteX14" fmla="*/ 2407328 w 4388527"/>
              <a:gd name="connsiteY14" fmla="*/ 1909312 h 4666030"/>
              <a:gd name="connsiteX15" fmla="*/ 2959418 w 4388527"/>
              <a:gd name="connsiteY15" fmla="*/ 1219199 h 4666030"/>
              <a:gd name="connsiteX16" fmla="*/ 3442497 w 4388527"/>
              <a:gd name="connsiteY16" fmla="*/ 494580 h 4666030"/>
              <a:gd name="connsiteX17" fmla="*/ 3649531 w 4388527"/>
              <a:gd name="connsiteY17" fmla="*/ 63260 h 4666030"/>
              <a:gd name="connsiteX18" fmla="*/ 4270633 w 4388527"/>
              <a:gd name="connsiteY18" fmla="*/ 115018 h 4666030"/>
              <a:gd name="connsiteX19" fmla="*/ 4356897 w 4388527"/>
              <a:gd name="connsiteY19" fmla="*/ 132271 h 4666030"/>
              <a:gd name="connsiteX20" fmla="*/ 4356897 w 4388527"/>
              <a:gd name="connsiteY20" fmla="*/ 132271 h 4666030"/>
              <a:gd name="connsiteX0" fmla="*/ 4254614 w 4286244"/>
              <a:gd name="connsiteY0" fmla="*/ 442822 h 4680625"/>
              <a:gd name="connsiteX1" fmla="*/ 4030328 w 4286244"/>
              <a:gd name="connsiteY1" fmla="*/ 1115682 h 4680625"/>
              <a:gd name="connsiteX2" fmla="*/ 3236698 w 4286244"/>
              <a:gd name="connsiteY2" fmla="*/ 2064588 h 4680625"/>
              <a:gd name="connsiteX3" fmla="*/ 2650101 w 4286244"/>
              <a:gd name="connsiteY3" fmla="*/ 2478656 h 4680625"/>
              <a:gd name="connsiteX4" fmla="*/ 2563837 w 4286244"/>
              <a:gd name="connsiteY4" fmla="*/ 2789207 h 4680625"/>
              <a:gd name="connsiteX5" fmla="*/ 2494826 w 4286244"/>
              <a:gd name="connsiteY5" fmla="*/ 2927229 h 4680625"/>
              <a:gd name="connsiteX6" fmla="*/ 2063505 w 4286244"/>
              <a:gd name="connsiteY6" fmla="*/ 3375803 h 4680625"/>
              <a:gd name="connsiteX7" fmla="*/ 1373392 w 4286244"/>
              <a:gd name="connsiteY7" fmla="*/ 3789871 h 4680625"/>
              <a:gd name="connsiteX8" fmla="*/ 838554 w 4286244"/>
              <a:gd name="connsiteY8" fmla="*/ 4238444 h 4680625"/>
              <a:gd name="connsiteX9" fmla="*/ 735037 w 4286244"/>
              <a:gd name="connsiteY9" fmla="*/ 4272950 h 4680625"/>
              <a:gd name="connsiteX10" fmla="*/ 254159 w 4286244"/>
              <a:gd name="connsiteY10" fmla="*/ 4545698 h 4680625"/>
              <a:gd name="connsiteX11" fmla="*/ 91648 w 4286244"/>
              <a:gd name="connsiteY11" fmla="*/ 3463390 h 4680625"/>
              <a:gd name="connsiteX12" fmla="*/ 804048 w 4286244"/>
              <a:gd name="connsiteY12" fmla="*/ 3306792 h 4680625"/>
              <a:gd name="connsiteX13" fmla="*/ 1636225 w 4286244"/>
              <a:gd name="connsiteY13" fmla="*/ 2633346 h 4680625"/>
              <a:gd name="connsiteX14" fmla="*/ 2305045 w 4286244"/>
              <a:gd name="connsiteY14" fmla="*/ 1909312 h 4680625"/>
              <a:gd name="connsiteX15" fmla="*/ 2857135 w 4286244"/>
              <a:gd name="connsiteY15" fmla="*/ 1219199 h 4680625"/>
              <a:gd name="connsiteX16" fmla="*/ 3340214 w 4286244"/>
              <a:gd name="connsiteY16" fmla="*/ 494580 h 4680625"/>
              <a:gd name="connsiteX17" fmla="*/ 3547248 w 4286244"/>
              <a:gd name="connsiteY17" fmla="*/ 63260 h 4680625"/>
              <a:gd name="connsiteX18" fmla="*/ 4168350 w 4286244"/>
              <a:gd name="connsiteY18" fmla="*/ 115018 h 4680625"/>
              <a:gd name="connsiteX19" fmla="*/ 4254614 w 4286244"/>
              <a:gd name="connsiteY19" fmla="*/ 132271 h 4680625"/>
              <a:gd name="connsiteX20" fmla="*/ 4254614 w 4286244"/>
              <a:gd name="connsiteY20" fmla="*/ 132271 h 4680625"/>
              <a:gd name="connsiteX0" fmla="*/ 4254614 w 4286244"/>
              <a:gd name="connsiteY0" fmla="*/ 442822 h 4730487"/>
              <a:gd name="connsiteX1" fmla="*/ 4030328 w 4286244"/>
              <a:gd name="connsiteY1" fmla="*/ 1115682 h 4730487"/>
              <a:gd name="connsiteX2" fmla="*/ 3236698 w 4286244"/>
              <a:gd name="connsiteY2" fmla="*/ 2064588 h 4730487"/>
              <a:gd name="connsiteX3" fmla="*/ 2650101 w 4286244"/>
              <a:gd name="connsiteY3" fmla="*/ 2478656 h 4730487"/>
              <a:gd name="connsiteX4" fmla="*/ 2563837 w 4286244"/>
              <a:gd name="connsiteY4" fmla="*/ 2789207 h 4730487"/>
              <a:gd name="connsiteX5" fmla="*/ 2494826 w 4286244"/>
              <a:gd name="connsiteY5" fmla="*/ 2927229 h 4730487"/>
              <a:gd name="connsiteX6" fmla="*/ 2063505 w 4286244"/>
              <a:gd name="connsiteY6" fmla="*/ 3375803 h 4730487"/>
              <a:gd name="connsiteX7" fmla="*/ 1373392 w 4286244"/>
              <a:gd name="connsiteY7" fmla="*/ 3789871 h 4730487"/>
              <a:gd name="connsiteX8" fmla="*/ 838554 w 4286244"/>
              <a:gd name="connsiteY8" fmla="*/ 4238444 h 4730487"/>
              <a:gd name="connsiteX9" fmla="*/ 608920 w 4286244"/>
              <a:gd name="connsiteY9" fmla="*/ 4572126 h 4730487"/>
              <a:gd name="connsiteX10" fmla="*/ 254159 w 4286244"/>
              <a:gd name="connsiteY10" fmla="*/ 4545698 h 4730487"/>
              <a:gd name="connsiteX11" fmla="*/ 91648 w 4286244"/>
              <a:gd name="connsiteY11" fmla="*/ 3463390 h 4730487"/>
              <a:gd name="connsiteX12" fmla="*/ 804048 w 4286244"/>
              <a:gd name="connsiteY12" fmla="*/ 3306792 h 4730487"/>
              <a:gd name="connsiteX13" fmla="*/ 1636225 w 4286244"/>
              <a:gd name="connsiteY13" fmla="*/ 2633346 h 4730487"/>
              <a:gd name="connsiteX14" fmla="*/ 2305045 w 4286244"/>
              <a:gd name="connsiteY14" fmla="*/ 1909312 h 4730487"/>
              <a:gd name="connsiteX15" fmla="*/ 2857135 w 4286244"/>
              <a:gd name="connsiteY15" fmla="*/ 1219199 h 4730487"/>
              <a:gd name="connsiteX16" fmla="*/ 3340214 w 4286244"/>
              <a:gd name="connsiteY16" fmla="*/ 494580 h 4730487"/>
              <a:gd name="connsiteX17" fmla="*/ 3547248 w 4286244"/>
              <a:gd name="connsiteY17" fmla="*/ 63260 h 4730487"/>
              <a:gd name="connsiteX18" fmla="*/ 4168350 w 4286244"/>
              <a:gd name="connsiteY18" fmla="*/ 115018 h 4730487"/>
              <a:gd name="connsiteX19" fmla="*/ 4254614 w 4286244"/>
              <a:gd name="connsiteY19" fmla="*/ 132271 h 4730487"/>
              <a:gd name="connsiteX20" fmla="*/ 4254614 w 4286244"/>
              <a:gd name="connsiteY20" fmla="*/ 132271 h 4730487"/>
              <a:gd name="connsiteX0" fmla="*/ 4261853 w 4293483"/>
              <a:gd name="connsiteY0" fmla="*/ 442822 h 4730487"/>
              <a:gd name="connsiteX1" fmla="*/ 4037567 w 4293483"/>
              <a:gd name="connsiteY1" fmla="*/ 1115682 h 4730487"/>
              <a:gd name="connsiteX2" fmla="*/ 3243937 w 4293483"/>
              <a:gd name="connsiteY2" fmla="*/ 2064588 h 4730487"/>
              <a:gd name="connsiteX3" fmla="*/ 2657340 w 4293483"/>
              <a:gd name="connsiteY3" fmla="*/ 2478656 h 4730487"/>
              <a:gd name="connsiteX4" fmla="*/ 2571076 w 4293483"/>
              <a:gd name="connsiteY4" fmla="*/ 2789207 h 4730487"/>
              <a:gd name="connsiteX5" fmla="*/ 2502065 w 4293483"/>
              <a:gd name="connsiteY5" fmla="*/ 2927229 h 4730487"/>
              <a:gd name="connsiteX6" fmla="*/ 2070744 w 4293483"/>
              <a:gd name="connsiteY6" fmla="*/ 3375803 h 4730487"/>
              <a:gd name="connsiteX7" fmla="*/ 1380631 w 4293483"/>
              <a:gd name="connsiteY7" fmla="*/ 3789871 h 4730487"/>
              <a:gd name="connsiteX8" fmla="*/ 845793 w 4293483"/>
              <a:gd name="connsiteY8" fmla="*/ 4238444 h 4730487"/>
              <a:gd name="connsiteX9" fmla="*/ 616159 w 4293483"/>
              <a:gd name="connsiteY9" fmla="*/ 4572126 h 4730487"/>
              <a:gd name="connsiteX10" fmla="*/ 261398 w 4293483"/>
              <a:gd name="connsiteY10" fmla="*/ 4545698 h 4730487"/>
              <a:gd name="connsiteX11" fmla="*/ 98887 w 4293483"/>
              <a:gd name="connsiteY11" fmla="*/ 3463390 h 4730487"/>
              <a:gd name="connsiteX12" fmla="*/ 854713 w 4293483"/>
              <a:gd name="connsiteY12" fmla="*/ 3155448 h 4730487"/>
              <a:gd name="connsiteX13" fmla="*/ 1643464 w 4293483"/>
              <a:gd name="connsiteY13" fmla="*/ 2633346 h 4730487"/>
              <a:gd name="connsiteX14" fmla="*/ 2312284 w 4293483"/>
              <a:gd name="connsiteY14" fmla="*/ 1909312 h 4730487"/>
              <a:gd name="connsiteX15" fmla="*/ 2864374 w 4293483"/>
              <a:gd name="connsiteY15" fmla="*/ 1219199 h 4730487"/>
              <a:gd name="connsiteX16" fmla="*/ 3347453 w 4293483"/>
              <a:gd name="connsiteY16" fmla="*/ 494580 h 4730487"/>
              <a:gd name="connsiteX17" fmla="*/ 3554487 w 4293483"/>
              <a:gd name="connsiteY17" fmla="*/ 63260 h 4730487"/>
              <a:gd name="connsiteX18" fmla="*/ 4175589 w 4293483"/>
              <a:gd name="connsiteY18" fmla="*/ 115018 h 4730487"/>
              <a:gd name="connsiteX19" fmla="*/ 4261853 w 4293483"/>
              <a:gd name="connsiteY19" fmla="*/ 132271 h 4730487"/>
              <a:gd name="connsiteX20" fmla="*/ 4261853 w 4293483"/>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2312283 w 4293482"/>
              <a:gd name="connsiteY14" fmla="*/ 1909312 h 4730487"/>
              <a:gd name="connsiteX15" fmla="*/ 2864373 w 4293482"/>
              <a:gd name="connsiteY15" fmla="*/ 1219199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2864373 w 4293482"/>
              <a:gd name="connsiteY15" fmla="*/ 1219199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537251 h 4824916"/>
              <a:gd name="connsiteX1" fmla="*/ 4037566 w 4293482"/>
              <a:gd name="connsiteY1" fmla="*/ 1210111 h 4824916"/>
              <a:gd name="connsiteX2" fmla="*/ 3243936 w 4293482"/>
              <a:gd name="connsiteY2" fmla="*/ 2159017 h 4824916"/>
              <a:gd name="connsiteX3" fmla="*/ 2657339 w 4293482"/>
              <a:gd name="connsiteY3" fmla="*/ 2573085 h 4824916"/>
              <a:gd name="connsiteX4" fmla="*/ 2571075 w 4293482"/>
              <a:gd name="connsiteY4" fmla="*/ 2883636 h 4824916"/>
              <a:gd name="connsiteX5" fmla="*/ 2502064 w 4293482"/>
              <a:gd name="connsiteY5" fmla="*/ 3021658 h 4824916"/>
              <a:gd name="connsiteX6" fmla="*/ 2070743 w 4293482"/>
              <a:gd name="connsiteY6" fmla="*/ 3470232 h 4824916"/>
              <a:gd name="connsiteX7" fmla="*/ 1380630 w 4293482"/>
              <a:gd name="connsiteY7" fmla="*/ 3884300 h 4824916"/>
              <a:gd name="connsiteX8" fmla="*/ 845792 w 4293482"/>
              <a:gd name="connsiteY8" fmla="*/ 4332873 h 4824916"/>
              <a:gd name="connsiteX9" fmla="*/ 616158 w 4293482"/>
              <a:gd name="connsiteY9" fmla="*/ 4666555 h 4824916"/>
              <a:gd name="connsiteX10" fmla="*/ 261397 w 4293482"/>
              <a:gd name="connsiteY10" fmla="*/ 4640127 h 4824916"/>
              <a:gd name="connsiteX11" fmla="*/ 98886 w 4293482"/>
              <a:gd name="connsiteY11" fmla="*/ 3557819 h 4824916"/>
              <a:gd name="connsiteX12" fmla="*/ 854712 w 4293482"/>
              <a:gd name="connsiteY12" fmla="*/ 3249877 h 4824916"/>
              <a:gd name="connsiteX13" fmla="*/ 1501820 w 4293482"/>
              <a:gd name="connsiteY13" fmla="*/ 2761627 h 4824916"/>
              <a:gd name="connsiteX14" fmla="*/ 1197962 w 4293482"/>
              <a:gd name="connsiteY14" fmla="*/ 2080587 h 4824916"/>
              <a:gd name="connsiteX15" fmla="*/ 1652783 w 4293482"/>
              <a:gd name="connsiteY15" fmla="*/ 1394774 h 4824916"/>
              <a:gd name="connsiteX16" fmla="*/ 3347452 w 4293482"/>
              <a:gd name="connsiteY16" fmla="*/ 589009 h 4824916"/>
              <a:gd name="connsiteX17" fmla="*/ 3285632 w 4293482"/>
              <a:gd name="connsiteY17" fmla="*/ 1155581 h 4824916"/>
              <a:gd name="connsiteX18" fmla="*/ 3554486 w 4293482"/>
              <a:gd name="connsiteY18" fmla="*/ 157689 h 4824916"/>
              <a:gd name="connsiteX19" fmla="*/ 4175588 w 4293482"/>
              <a:gd name="connsiteY19" fmla="*/ 209447 h 4824916"/>
              <a:gd name="connsiteX20" fmla="*/ 4261852 w 4293482"/>
              <a:gd name="connsiteY20" fmla="*/ 226700 h 4824916"/>
              <a:gd name="connsiteX21" fmla="*/ 4261852 w 4293482"/>
              <a:gd name="connsiteY21" fmla="*/ 226700 h 4824916"/>
              <a:gd name="connsiteX0" fmla="*/ 4261852 w 4293482"/>
              <a:gd name="connsiteY0" fmla="*/ 537251 h 4824916"/>
              <a:gd name="connsiteX1" fmla="*/ 4037566 w 4293482"/>
              <a:gd name="connsiteY1" fmla="*/ 1210111 h 4824916"/>
              <a:gd name="connsiteX2" fmla="*/ 3243936 w 4293482"/>
              <a:gd name="connsiteY2" fmla="*/ 2159017 h 4824916"/>
              <a:gd name="connsiteX3" fmla="*/ 2657339 w 4293482"/>
              <a:gd name="connsiteY3" fmla="*/ 2573085 h 4824916"/>
              <a:gd name="connsiteX4" fmla="*/ 2571075 w 4293482"/>
              <a:gd name="connsiteY4" fmla="*/ 2883636 h 4824916"/>
              <a:gd name="connsiteX5" fmla="*/ 2502064 w 4293482"/>
              <a:gd name="connsiteY5" fmla="*/ 3021658 h 4824916"/>
              <a:gd name="connsiteX6" fmla="*/ 2070743 w 4293482"/>
              <a:gd name="connsiteY6" fmla="*/ 3470232 h 4824916"/>
              <a:gd name="connsiteX7" fmla="*/ 1380630 w 4293482"/>
              <a:gd name="connsiteY7" fmla="*/ 3884300 h 4824916"/>
              <a:gd name="connsiteX8" fmla="*/ 845792 w 4293482"/>
              <a:gd name="connsiteY8" fmla="*/ 4332873 h 4824916"/>
              <a:gd name="connsiteX9" fmla="*/ 616158 w 4293482"/>
              <a:gd name="connsiteY9" fmla="*/ 4666555 h 4824916"/>
              <a:gd name="connsiteX10" fmla="*/ 261397 w 4293482"/>
              <a:gd name="connsiteY10" fmla="*/ 4640127 h 4824916"/>
              <a:gd name="connsiteX11" fmla="*/ 98886 w 4293482"/>
              <a:gd name="connsiteY11" fmla="*/ 3557819 h 4824916"/>
              <a:gd name="connsiteX12" fmla="*/ 854712 w 4293482"/>
              <a:gd name="connsiteY12" fmla="*/ 3249877 h 4824916"/>
              <a:gd name="connsiteX13" fmla="*/ 1501820 w 4293482"/>
              <a:gd name="connsiteY13" fmla="*/ 2761627 h 4824916"/>
              <a:gd name="connsiteX14" fmla="*/ 1197962 w 4293482"/>
              <a:gd name="connsiteY14" fmla="*/ 2080587 h 4824916"/>
              <a:gd name="connsiteX15" fmla="*/ 1652783 w 4293482"/>
              <a:gd name="connsiteY15" fmla="*/ 1394774 h 4824916"/>
              <a:gd name="connsiteX16" fmla="*/ 3285632 w 4293482"/>
              <a:gd name="connsiteY16" fmla="*/ 1155581 h 4824916"/>
              <a:gd name="connsiteX17" fmla="*/ 3554486 w 4293482"/>
              <a:gd name="connsiteY17" fmla="*/ 157689 h 4824916"/>
              <a:gd name="connsiteX18" fmla="*/ 4175588 w 4293482"/>
              <a:gd name="connsiteY18" fmla="*/ 209447 h 4824916"/>
              <a:gd name="connsiteX19" fmla="*/ 4261852 w 4293482"/>
              <a:gd name="connsiteY19" fmla="*/ 226700 h 4824916"/>
              <a:gd name="connsiteX20" fmla="*/ 4261852 w 4293482"/>
              <a:gd name="connsiteY20" fmla="*/ 226700 h 4824916"/>
              <a:gd name="connsiteX0" fmla="*/ 4037566 w 4293482"/>
              <a:gd name="connsiteY0" fmla="*/ 1210111 h 4824916"/>
              <a:gd name="connsiteX1" fmla="*/ 3243936 w 4293482"/>
              <a:gd name="connsiteY1" fmla="*/ 2159017 h 4824916"/>
              <a:gd name="connsiteX2" fmla="*/ 2657339 w 4293482"/>
              <a:gd name="connsiteY2" fmla="*/ 2573085 h 4824916"/>
              <a:gd name="connsiteX3" fmla="*/ 2571075 w 4293482"/>
              <a:gd name="connsiteY3" fmla="*/ 2883636 h 4824916"/>
              <a:gd name="connsiteX4" fmla="*/ 2502064 w 4293482"/>
              <a:gd name="connsiteY4" fmla="*/ 3021658 h 4824916"/>
              <a:gd name="connsiteX5" fmla="*/ 2070743 w 4293482"/>
              <a:gd name="connsiteY5" fmla="*/ 3470232 h 4824916"/>
              <a:gd name="connsiteX6" fmla="*/ 1380630 w 4293482"/>
              <a:gd name="connsiteY6" fmla="*/ 3884300 h 4824916"/>
              <a:gd name="connsiteX7" fmla="*/ 845792 w 4293482"/>
              <a:gd name="connsiteY7" fmla="*/ 4332873 h 4824916"/>
              <a:gd name="connsiteX8" fmla="*/ 616158 w 4293482"/>
              <a:gd name="connsiteY8" fmla="*/ 4666555 h 4824916"/>
              <a:gd name="connsiteX9" fmla="*/ 261397 w 4293482"/>
              <a:gd name="connsiteY9" fmla="*/ 4640127 h 4824916"/>
              <a:gd name="connsiteX10" fmla="*/ 98886 w 4293482"/>
              <a:gd name="connsiteY10" fmla="*/ 3557819 h 4824916"/>
              <a:gd name="connsiteX11" fmla="*/ 854712 w 4293482"/>
              <a:gd name="connsiteY11" fmla="*/ 3249877 h 4824916"/>
              <a:gd name="connsiteX12" fmla="*/ 1501820 w 4293482"/>
              <a:gd name="connsiteY12" fmla="*/ 2761627 h 4824916"/>
              <a:gd name="connsiteX13" fmla="*/ 1197962 w 4293482"/>
              <a:gd name="connsiteY13" fmla="*/ 2080587 h 4824916"/>
              <a:gd name="connsiteX14" fmla="*/ 1652783 w 4293482"/>
              <a:gd name="connsiteY14" fmla="*/ 1394774 h 4824916"/>
              <a:gd name="connsiteX15" fmla="*/ 3285632 w 4293482"/>
              <a:gd name="connsiteY15" fmla="*/ 1155581 h 4824916"/>
              <a:gd name="connsiteX16" fmla="*/ 3554486 w 4293482"/>
              <a:gd name="connsiteY16" fmla="*/ 157689 h 4824916"/>
              <a:gd name="connsiteX17" fmla="*/ 4175588 w 4293482"/>
              <a:gd name="connsiteY17" fmla="*/ 209447 h 4824916"/>
              <a:gd name="connsiteX18" fmla="*/ 4261852 w 4293482"/>
              <a:gd name="connsiteY18" fmla="*/ 226700 h 4824916"/>
              <a:gd name="connsiteX19" fmla="*/ 4261852 w 4293482"/>
              <a:gd name="connsiteY19" fmla="*/ 226700 h 4824916"/>
              <a:gd name="connsiteX0" fmla="*/ 4037566 w 4338291"/>
              <a:gd name="connsiteY0" fmla="*/ 1155477 h 4770282"/>
              <a:gd name="connsiteX1" fmla="*/ 3243936 w 4338291"/>
              <a:gd name="connsiteY1" fmla="*/ 2104383 h 4770282"/>
              <a:gd name="connsiteX2" fmla="*/ 2657339 w 4338291"/>
              <a:gd name="connsiteY2" fmla="*/ 2518451 h 4770282"/>
              <a:gd name="connsiteX3" fmla="*/ 2571075 w 4338291"/>
              <a:gd name="connsiteY3" fmla="*/ 2829002 h 4770282"/>
              <a:gd name="connsiteX4" fmla="*/ 2502064 w 4338291"/>
              <a:gd name="connsiteY4" fmla="*/ 2967024 h 4770282"/>
              <a:gd name="connsiteX5" fmla="*/ 2070743 w 4338291"/>
              <a:gd name="connsiteY5" fmla="*/ 3415598 h 4770282"/>
              <a:gd name="connsiteX6" fmla="*/ 1380630 w 4338291"/>
              <a:gd name="connsiteY6" fmla="*/ 3829666 h 4770282"/>
              <a:gd name="connsiteX7" fmla="*/ 845792 w 4338291"/>
              <a:gd name="connsiteY7" fmla="*/ 4278239 h 4770282"/>
              <a:gd name="connsiteX8" fmla="*/ 616158 w 4338291"/>
              <a:gd name="connsiteY8" fmla="*/ 4611921 h 4770282"/>
              <a:gd name="connsiteX9" fmla="*/ 261397 w 4338291"/>
              <a:gd name="connsiteY9" fmla="*/ 4585493 h 4770282"/>
              <a:gd name="connsiteX10" fmla="*/ 98886 w 4338291"/>
              <a:gd name="connsiteY10" fmla="*/ 3503185 h 4770282"/>
              <a:gd name="connsiteX11" fmla="*/ 854712 w 4338291"/>
              <a:gd name="connsiteY11" fmla="*/ 3195243 h 4770282"/>
              <a:gd name="connsiteX12" fmla="*/ 1501820 w 4338291"/>
              <a:gd name="connsiteY12" fmla="*/ 2706993 h 4770282"/>
              <a:gd name="connsiteX13" fmla="*/ 1197962 w 4338291"/>
              <a:gd name="connsiteY13" fmla="*/ 2025953 h 4770282"/>
              <a:gd name="connsiteX14" fmla="*/ 1652783 w 4338291"/>
              <a:gd name="connsiteY14" fmla="*/ 1340140 h 4770282"/>
              <a:gd name="connsiteX15" fmla="*/ 3285632 w 4338291"/>
              <a:gd name="connsiteY15" fmla="*/ 1100947 h 4770282"/>
              <a:gd name="connsiteX16" fmla="*/ 4175588 w 4338291"/>
              <a:gd name="connsiteY16" fmla="*/ 154813 h 4770282"/>
              <a:gd name="connsiteX17" fmla="*/ 4261852 w 4338291"/>
              <a:gd name="connsiteY17" fmla="*/ 172066 h 4770282"/>
              <a:gd name="connsiteX18" fmla="*/ 4261852 w 4338291"/>
              <a:gd name="connsiteY18" fmla="*/ 172066 h 4770282"/>
              <a:gd name="connsiteX0" fmla="*/ 4037566 w 4338291"/>
              <a:gd name="connsiteY0" fmla="*/ 1155477 h 4770282"/>
              <a:gd name="connsiteX1" fmla="*/ 3243936 w 4338291"/>
              <a:gd name="connsiteY1" fmla="*/ 2104383 h 4770282"/>
              <a:gd name="connsiteX2" fmla="*/ 2657339 w 4338291"/>
              <a:gd name="connsiteY2" fmla="*/ 2518451 h 4770282"/>
              <a:gd name="connsiteX3" fmla="*/ 2571075 w 4338291"/>
              <a:gd name="connsiteY3" fmla="*/ 2829002 h 4770282"/>
              <a:gd name="connsiteX4" fmla="*/ 2502064 w 4338291"/>
              <a:gd name="connsiteY4" fmla="*/ 2967024 h 4770282"/>
              <a:gd name="connsiteX5" fmla="*/ 2070743 w 4338291"/>
              <a:gd name="connsiteY5" fmla="*/ 3415598 h 4770282"/>
              <a:gd name="connsiteX6" fmla="*/ 1380630 w 4338291"/>
              <a:gd name="connsiteY6" fmla="*/ 3829666 h 4770282"/>
              <a:gd name="connsiteX7" fmla="*/ 845792 w 4338291"/>
              <a:gd name="connsiteY7" fmla="*/ 4278239 h 4770282"/>
              <a:gd name="connsiteX8" fmla="*/ 616158 w 4338291"/>
              <a:gd name="connsiteY8" fmla="*/ 4611921 h 4770282"/>
              <a:gd name="connsiteX9" fmla="*/ 261397 w 4338291"/>
              <a:gd name="connsiteY9" fmla="*/ 4585493 h 4770282"/>
              <a:gd name="connsiteX10" fmla="*/ 98886 w 4338291"/>
              <a:gd name="connsiteY10" fmla="*/ 3503185 h 4770282"/>
              <a:gd name="connsiteX11" fmla="*/ 854712 w 4338291"/>
              <a:gd name="connsiteY11" fmla="*/ 3195243 h 4770282"/>
              <a:gd name="connsiteX12" fmla="*/ 1501820 w 4338291"/>
              <a:gd name="connsiteY12" fmla="*/ 2706993 h 4770282"/>
              <a:gd name="connsiteX13" fmla="*/ 1197962 w 4338291"/>
              <a:gd name="connsiteY13" fmla="*/ 2025953 h 4770282"/>
              <a:gd name="connsiteX14" fmla="*/ 1652783 w 4338291"/>
              <a:gd name="connsiteY14" fmla="*/ 1340140 h 4770282"/>
              <a:gd name="connsiteX15" fmla="*/ 3285632 w 4338291"/>
              <a:gd name="connsiteY15" fmla="*/ 1100947 h 4770282"/>
              <a:gd name="connsiteX16" fmla="*/ 4175588 w 4338291"/>
              <a:gd name="connsiteY16" fmla="*/ 154813 h 4770282"/>
              <a:gd name="connsiteX17" fmla="*/ 4261852 w 4338291"/>
              <a:gd name="connsiteY17" fmla="*/ 172066 h 4770282"/>
              <a:gd name="connsiteX0" fmla="*/ 4037566 w 4261852"/>
              <a:gd name="connsiteY0" fmla="*/ 983411 h 4598216"/>
              <a:gd name="connsiteX1" fmla="*/ 3243936 w 4261852"/>
              <a:gd name="connsiteY1" fmla="*/ 1932317 h 4598216"/>
              <a:gd name="connsiteX2" fmla="*/ 2657339 w 4261852"/>
              <a:gd name="connsiteY2" fmla="*/ 2346385 h 4598216"/>
              <a:gd name="connsiteX3" fmla="*/ 2571075 w 4261852"/>
              <a:gd name="connsiteY3" fmla="*/ 2656936 h 4598216"/>
              <a:gd name="connsiteX4" fmla="*/ 2502064 w 4261852"/>
              <a:gd name="connsiteY4" fmla="*/ 2794958 h 4598216"/>
              <a:gd name="connsiteX5" fmla="*/ 2070743 w 4261852"/>
              <a:gd name="connsiteY5" fmla="*/ 3243532 h 4598216"/>
              <a:gd name="connsiteX6" fmla="*/ 1380630 w 4261852"/>
              <a:gd name="connsiteY6" fmla="*/ 3657600 h 4598216"/>
              <a:gd name="connsiteX7" fmla="*/ 845792 w 4261852"/>
              <a:gd name="connsiteY7" fmla="*/ 4106173 h 4598216"/>
              <a:gd name="connsiteX8" fmla="*/ 616158 w 4261852"/>
              <a:gd name="connsiteY8" fmla="*/ 4439855 h 4598216"/>
              <a:gd name="connsiteX9" fmla="*/ 261397 w 4261852"/>
              <a:gd name="connsiteY9" fmla="*/ 4413427 h 4598216"/>
              <a:gd name="connsiteX10" fmla="*/ 98886 w 4261852"/>
              <a:gd name="connsiteY10" fmla="*/ 3331119 h 4598216"/>
              <a:gd name="connsiteX11" fmla="*/ 854712 w 4261852"/>
              <a:gd name="connsiteY11" fmla="*/ 3023177 h 4598216"/>
              <a:gd name="connsiteX12" fmla="*/ 1501820 w 4261852"/>
              <a:gd name="connsiteY12" fmla="*/ 2534927 h 4598216"/>
              <a:gd name="connsiteX13" fmla="*/ 1197962 w 4261852"/>
              <a:gd name="connsiteY13" fmla="*/ 1853887 h 4598216"/>
              <a:gd name="connsiteX14" fmla="*/ 1652783 w 4261852"/>
              <a:gd name="connsiteY14" fmla="*/ 1168074 h 4598216"/>
              <a:gd name="connsiteX15" fmla="*/ 3285632 w 4261852"/>
              <a:gd name="connsiteY15" fmla="*/ 928881 h 4598216"/>
              <a:gd name="connsiteX16" fmla="*/ 4261852 w 4261852"/>
              <a:gd name="connsiteY16" fmla="*/ 0 h 4598216"/>
              <a:gd name="connsiteX0" fmla="*/ 4037566 w 4037566"/>
              <a:gd name="connsiteY0" fmla="*/ 54531 h 3669336"/>
              <a:gd name="connsiteX1" fmla="*/ 3243936 w 4037566"/>
              <a:gd name="connsiteY1" fmla="*/ 1003437 h 3669336"/>
              <a:gd name="connsiteX2" fmla="*/ 2657339 w 4037566"/>
              <a:gd name="connsiteY2" fmla="*/ 1417505 h 3669336"/>
              <a:gd name="connsiteX3" fmla="*/ 2571075 w 4037566"/>
              <a:gd name="connsiteY3" fmla="*/ 1728056 h 3669336"/>
              <a:gd name="connsiteX4" fmla="*/ 2502064 w 4037566"/>
              <a:gd name="connsiteY4" fmla="*/ 1866078 h 3669336"/>
              <a:gd name="connsiteX5" fmla="*/ 2070743 w 4037566"/>
              <a:gd name="connsiteY5" fmla="*/ 2314652 h 3669336"/>
              <a:gd name="connsiteX6" fmla="*/ 1380630 w 4037566"/>
              <a:gd name="connsiteY6" fmla="*/ 2728720 h 3669336"/>
              <a:gd name="connsiteX7" fmla="*/ 845792 w 4037566"/>
              <a:gd name="connsiteY7" fmla="*/ 3177293 h 3669336"/>
              <a:gd name="connsiteX8" fmla="*/ 616158 w 4037566"/>
              <a:gd name="connsiteY8" fmla="*/ 3510975 h 3669336"/>
              <a:gd name="connsiteX9" fmla="*/ 261397 w 4037566"/>
              <a:gd name="connsiteY9" fmla="*/ 3484547 h 3669336"/>
              <a:gd name="connsiteX10" fmla="*/ 98886 w 4037566"/>
              <a:gd name="connsiteY10" fmla="*/ 2402239 h 3669336"/>
              <a:gd name="connsiteX11" fmla="*/ 854712 w 4037566"/>
              <a:gd name="connsiteY11" fmla="*/ 2094297 h 3669336"/>
              <a:gd name="connsiteX12" fmla="*/ 1501820 w 4037566"/>
              <a:gd name="connsiteY12" fmla="*/ 1606047 h 3669336"/>
              <a:gd name="connsiteX13" fmla="*/ 1197962 w 4037566"/>
              <a:gd name="connsiteY13" fmla="*/ 925007 h 3669336"/>
              <a:gd name="connsiteX14" fmla="*/ 1652783 w 4037566"/>
              <a:gd name="connsiteY14" fmla="*/ 239194 h 3669336"/>
              <a:gd name="connsiteX15" fmla="*/ 3285632 w 4037566"/>
              <a:gd name="connsiteY15" fmla="*/ 1 h 3669336"/>
              <a:gd name="connsiteX0" fmla="*/ 4037566 w 4037566"/>
              <a:gd name="connsiteY0" fmla="*/ 54530 h 3669335"/>
              <a:gd name="connsiteX1" fmla="*/ 3243936 w 4037566"/>
              <a:gd name="connsiteY1" fmla="*/ 1003436 h 3669335"/>
              <a:gd name="connsiteX2" fmla="*/ 2657339 w 4037566"/>
              <a:gd name="connsiteY2" fmla="*/ 1417504 h 3669335"/>
              <a:gd name="connsiteX3" fmla="*/ 2571075 w 4037566"/>
              <a:gd name="connsiteY3" fmla="*/ 1728055 h 3669335"/>
              <a:gd name="connsiteX4" fmla="*/ 2502064 w 4037566"/>
              <a:gd name="connsiteY4" fmla="*/ 1866077 h 3669335"/>
              <a:gd name="connsiteX5" fmla="*/ 2070743 w 4037566"/>
              <a:gd name="connsiteY5" fmla="*/ 2314651 h 3669335"/>
              <a:gd name="connsiteX6" fmla="*/ 1380630 w 4037566"/>
              <a:gd name="connsiteY6" fmla="*/ 2728719 h 3669335"/>
              <a:gd name="connsiteX7" fmla="*/ 845792 w 4037566"/>
              <a:gd name="connsiteY7" fmla="*/ 3177292 h 3669335"/>
              <a:gd name="connsiteX8" fmla="*/ 616158 w 4037566"/>
              <a:gd name="connsiteY8" fmla="*/ 3510974 h 3669335"/>
              <a:gd name="connsiteX9" fmla="*/ 261397 w 4037566"/>
              <a:gd name="connsiteY9" fmla="*/ 3484546 h 3669335"/>
              <a:gd name="connsiteX10" fmla="*/ 98886 w 4037566"/>
              <a:gd name="connsiteY10" fmla="*/ 2402238 h 3669335"/>
              <a:gd name="connsiteX11" fmla="*/ 854712 w 4037566"/>
              <a:gd name="connsiteY11" fmla="*/ 2094296 h 3669335"/>
              <a:gd name="connsiteX12" fmla="*/ 1501820 w 4037566"/>
              <a:gd name="connsiteY12" fmla="*/ 1606046 h 3669335"/>
              <a:gd name="connsiteX13" fmla="*/ 1197962 w 4037566"/>
              <a:gd name="connsiteY13" fmla="*/ 925006 h 3669335"/>
              <a:gd name="connsiteX14" fmla="*/ 1652783 w 4037566"/>
              <a:gd name="connsiteY14" fmla="*/ 239193 h 3669335"/>
              <a:gd name="connsiteX15" fmla="*/ 3285632 w 4037566"/>
              <a:gd name="connsiteY15" fmla="*/ 0 h 3669335"/>
              <a:gd name="connsiteX16" fmla="*/ 4037566 w 4037566"/>
              <a:gd name="connsiteY16" fmla="*/ 54530 h 3669335"/>
              <a:gd name="connsiteX0" fmla="*/ 4037566 w 4037566"/>
              <a:gd name="connsiteY0" fmla="*/ 54530 h 3669335"/>
              <a:gd name="connsiteX1" fmla="*/ 3243936 w 4037566"/>
              <a:gd name="connsiteY1" fmla="*/ 1003436 h 3669335"/>
              <a:gd name="connsiteX2" fmla="*/ 2657339 w 4037566"/>
              <a:gd name="connsiteY2" fmla="*/ 1417504 h 3669335"/>
              <a:gd name="connsiteX3" fmla="*/ 2571075 w 4037566"/>
              <a:gd name="connsiteY3" fmla="*/ 1728055 h 3669335"/>
              <a:gd name="connsiteX4" fmla="*/ 2502064 w 4037566"/>
              <a:gd name="connsiteY4" fmla="*/ 1866077 h 3669335"/>
              <a:gd name="connsiteX5" fmla="*/ 2070743 w 4037566"/>
              <a:gd name="connsiteY5" fmla="*/ 2314651 h 3669335"/>
              <a:gd name="connsiteX6" fmla="*/ 1380630 w 4037566"/>
              <a:gd name="connsiteY6" fmla="*/ 2728719 h 3669335"/>
              <a:gd name="connsiteX7" fmla="*/ 845792 w 4037566"/>
              <a:gd name="connsiteY7" fmla="*/ 3177292 h 3669335"/>
              <a:gd name="connsiteX8" fmla="*/ 616158 w 4037566"/>
              <a:gd name="connsiteY8" fmla="*/ 3510974 h 3669335"/>
              <a:gd name="connsiteX9" fmla="*/ 261397 w 4037566"/>
              <a:gd name="connsiteY9" fmla="*/ 3484546 h 3669335"/>
              <a:gd name="connsiteX10" fmla="*/ 98886 w 4037566"/>
              <a:gd name="connsiteY10" fmla="*/ 2402238 h 3669335"/>
              <a:gd name="connsiteX11" fmla="*/ 854712 w 4037566"/>
              <a:gd name="connsiteY11" fmla="*/ 2094296 h 3669335"/>
              <a:gd name="connsiteX12" fmla="*/ 1501820 w 4037566"/>
              <a:gd name="connsiteY12" fmla="*/ 1606046 h 3669335"/>
              <a:gd name="connsiteX13" fmla="*/ 1197962 w 4037566"/>
              <a:gd name="connsiteY13" fmla="*/ 925006 h 3669335"/>
              <a:gd name="connsiteX14" fmla="*/ 1652783 w 4037566"/>
              <a:gd name="connsiteY14" fmla="*/ 239193 h 3669335"/>
              <a:gd name="connsiteX15" fmla="*/ 3285632 w 4037566"/>
              <a:gd name="connsiteY15" fmla="*/ 0 h 3669335"/>
              <a:gd name="connsiteX16" fmla="*/ 3153682 w 4037566"/>
              <a:gd name="connsiteY16" fmla="*/ 137515 h 3669335"/>
              <a:gd name="connsiteX17" fmla="*/ 4037566 w 4037566"/>
              <a:gd name="connsiteY17" fmla="*/ 54530 h 3669335"/>
              <a:gd name="connsiteX0" fmla="*/ 4037566 w 4037566"/>
              <a:gd name="connsiteY0" fmla="*/ 0 h 3614805"/>
              <a:gd name="connsiteX1" fmla="*/ 3243936 w 4037566"/>
              <a:gd name="connsiteY1" fmla="*/ 948906 h 3614805"/>
              <a:gd name="connsiteX2" fmla="*/ 2657339 w 4037566"/>
              <a:gd name="connsiteY2" fmla="*/ 1362974 h 3614805"/>
              <a:gd name="connsiteX3" fmla="*/ 2571075 w 4037566"/>
              <a:gd name="connsiteY3" fmla="*/ 1673525 h 3614805"/>
              <a:gd name="connsiteX4" fmla="*/ 2502064 w 4037566"/>
              <a:gd name="connsiteY4" fmla="*/ 1811547 h 3614805"/>
              <a:gd name="connsiteX5" fmla="*/ 2070743 w 4037566"/>
              <a:gd name="connsiteY5" fmla="*/ 2260121 h 3614805"/>
              <a:gd name="connsiteX6" fmla="*/ 1380630 w 4037566"/>
              <a:gd name="connsiteY6" fmla="*/ 2674189 h 3614805"/>
              <a:gd name="connsiteX7" fmla="*/ 845792 w 4037566"/>
              <a:gd name="connsiteY7" fmla="*/ 3122762 h 3614805"/>
              <a:gd name="connsiteX8" fmla="*/ 616158 w 4037566"/>
              <a:gd name="connsiteY8" fmla="*/ 3456444 h 3614805"/>
              <a:gd name="connsiteX9" fmla="*/ 261397 w 4037566"/>
              <a:gd name="connsiteY9" fmla="*/ 3430016 h 3614805"/>
              <a:gd name="connsiteX10" fmla="*/ 98886 w 4037566"/>
              <a:gd name="connsiteY10" fmla="*/ 2347708 h 3614805"/>
              <a:gd name="connsiteX11" fmla="*/ 854712 w 4037566"/>
              <a:gd name="connsiteY11" fmla="*/ 2039766 h 3614805"/>
              <a:gd name="connsiteX12" fmla="*/ 1501820 w 4037566"/>
              <a:gd name="connsiteY12" fmla="*/ 1551516 h 3614805"/>
              <a:gd name="connsiteX13" fmla="*/ 1197962 w 4037566"/>
              <a:gd name="connsiteY13" fmla="*/ 870476 h 3614805"/>
              <a:gd name="connsiteX14" fmla="*/ 1652783 w 4037566"/>
              <a:gd name="connsiteY14" fmla="*/ 184663 h 3614805"/>
              <a:gd name="connsiteX15" fmla="*/ 3153682 w 4037566"/>
              <a:gd name="connsiteY15" fmla="*/ 82985 h 3614805"/>
              <a:gd name="connsiteX16" fmla="*/ 4037566 w 4037566"/>
              <a:gd name="connsiteY16" fmla="*/ 0 h 3614805"/>
              <a:gd name="connsiteX0" fmla="*/ 4037566 w 4037566"/>
              <a:gd name="connsiteY0" fmla="*/ 104397 h 3719202"/>
              <a:gd name="connsiteX1" fmla="*/ 3243936 w 4037566"/>
              <a:gd name="connsiteY1" fmla="*/ 1053303 h 3719202"/>
              <a:gd name="connsiteX2" fmla="*/ 2657339 w 4037566"/>
              <a:gd name="connsiteY2" fmla="*/ 1467371 h 3719202"/>
              <a:gd name="connsiteX3" fmla="*/ 2571075 w 4037566"/>
              <a:gd name="connsiteY3" fmla="*/ 1777922 h 3719202"/>
              <a:gd name="connsiteX4" fmla="*/ 2502064 w 4037566"/>
              <a:gd name="connsiteY4" fmla="*/ 1915944 h 3719202"/>
              <a:gd name="connsiteX5" fmla="*/ 2070743 w 4037566"/>
              <a:gd name="connsiteY5" fmla="*/ 2364518 h 3719202"/>
              <a:gd name="connsiteX6" fmla="*/ 1380630 w 4037566"/>
              <a:gd name="connsiteY6" fmla="*/ 2778586 h 3719202"/>
              <a:gd name="connsiteX7" fmla="*/ 845792 w 4037566"/>
              <a:gd name="connsiteY7" fmla="*/ 3227159 h 3719202"/>
              <a:gd name="connsiteX8" fmla="*/ 616158 w 4037566"/>
              <a:gd name="connsiteY8" fmla="*/ 3560841 h 3719202"/>
              <a:gd name="connsiteX9" fmla="*/ 261397 w 4037566"/>
              <a:gd name="connsiteY9" fmla="*/ 3534413 h 3719202"/>
              <a:gd name="connsiteX10" fmla="*/ 98886 w 4037566"/>
              <a:gd name="connsiteY10" fmla="*/ 2452105 h 3719202"/>
              <a:gd name="connsiteX11" fmla="*/ 854712 w 4037566"/>
              <a:gd name="connsiteY11" fmla="*/ 2144163 h 3719202"/>
              <a:gd name="connsiteX12" fmla="*/ 1501820 w 4037566"/>
              <a:gd name="connsiteY12" fmla="*/ 1655913 h 3719202"/>
              <a:gd name="connsiteX13" fmla="*/ 1197962 w 4037566"/>
              <a:gd name="connsiteY13" fmla="*/ 974873 h 3719202"/>
              <a:gd name="connsiteX14" fmla="*/ 1666532 w 4037566"/>
              <a:gd name="connsiteY14" fmla="*/ 131248 h 3719202"/>
              <a:gd name="connsiteX15" fmla="*/ 3153682 w 4037566"/>
              <a:gd name="connsiteY15" fmla="*/ 187382 h 3719202"/>
              <a:gd name="connsiteX16" fmla="*/ 4037566 w 4037566"/>
              <a:gd name="connsiteY16" fmla="*/ 104397 h 3719202"/>
              <a:gd name="connsiteX0" fmla="*/ 4248643 w 4248643"/>
              <a:gd name="connsiteY0" fmla="*/ 0 h 3781154"/>
              <a:gd name="connsiteX1" fmla="*/ 3243936 w 4248643"/>
              <a:gd name="connsiteY1" fmla="*/ 1115255 h 3781154"/>
              <a:gd name="connsiteX2" fmla="*/ 2657339 w 4248643"/>
              <a:gd name="connsiteY2" fmla="*/ 1529323 h 3781154"/>
              <a:gd name="connsiteX3" fmla="*/ 2571075 w 4248643"/>
              <a:gd name="connsiteY3" fmla="*/ 1839874 h 3781154"/>
              <a:gd name="connsiteX4" fmla="*/ 2502064 w 4248643"/>
              <a:gd name="connsiteY4" fmla="*/ 1977896 h 3781154"/>
              <a:gd name="connsiteX5" fmla="*/ 2070743 w 4248643"/>
              <a:gd name="connsiteY5" fmla="*/ 2426470 h 3781154"/>
              <a:gd name="connsiteX6" fmla="*/ 1380630 w 4248643"/>
              <a:gd name="connsiteY6" fmla="*/ 2840538 h 3781154"/>
              <a:gd name="connsiteX7" fmla="*/ 845792 w 4248643"/>
              <a:gd name="connsiteY7" fmla="*/ 3289111 h 3781154"/>
              <a:gd name="connsiteX8" fmla="*/ 616158 w 4248643"/>
              <a:gd name="connsiteY8" fmla="*/ 3622793 h 3781154"/>
              <a:gd name="connsiteX9" fmla="*/ 261397 w 4248643"/>
              <a:gd name="connsiteY9" fmla="*/ 3596365 h 3781154"/>
              <a:gd name="connsiteX10" fmla="*/ 98886 w 4248643"/>
              <a:gd name="connsiteY10" fmla="*/ 2514057 h 3781154"/>
              <a:gd name="connsiteX11" fmla="*/ 854712 w 4248643"/>
              <a:gd name="connsiteY11" fmla="*/ 2206115 h 3781154"/>
              <a:gd name="connsiteX12" fmla="*/ 1501820 w 4248643"/>
              <a:gd name="connsiteY12" fmla="*/ 1717865 h 3781154"/>
              <a:gd name="connsiteX13" fmla="*/ 1197962 w 4248643"/>
              <a:gd name="connsiteY13" fmla="*/ 1036825 h 3781154"/>
              <a:gd name="connsiteX14" fmla="*/ 1666532 w 4248643"/>
              <a:gd name="connsiteY14" fmla="*/ 193200 h 3781154"/>
              <a:gd name="connsiteX15" fmla="*/ 3153682 w 4248643"/>
              <a:gd name="connsiteY15" fmla="*/ 249334 h 3781154"/>
              <a:gd name="connsiteX16" fmla="*/ 4248643 w 4248643"/>
              <a:gd name="connsiteY16" fmla="*/ 0 h 3781154"/>
              <a:gd name="connsiteX0" fmla="*/ 4248643 w 4511543"/>
              <a:gd name="connsiteY0" fmla="*/ 153675 h 3934829"/>
              <a:gd name="connsiteX1" fmla="*/ 3243936 w 4511543"/>
              <a:gd name="connsiteY1" fmla="*/ 1268930 h 3934829"/>
              <a:gd name="connsiteX2" fmla="*/ 2657339 w 4511543"/>
              <a:gd name="connsiteY2" fmla="*/ 1682998 h 3934829"/>
              <a:gd name="connsiteX3" fmla="*/ 2571075 w 4511543"/>
              <a:gd name="connsiteY3" fmla="*/ 1993549 h 3934829"/>
              <a:gd name="connsiteX4" fmla="*/ 2502064 w 4511543"/>
              <a:gd name="connsiteY4" fmla="*/ 2131571 h 3934829"/>
              <a:gd name="connsiteX5" fmla="*/ 2070743 w 4511543"/>
              <a:gd name="connsiteY5" fmla="*/ 2580145 h 3934829"/>
              <a:gd name="connsiteX6" fmla="*/ 1380630 w 4511543"/>
              <a:gd name="connsiteY6" fmla="*/ 2994213 h 3934829"/>
              <a:gd name="connsiteX7" fmla="*/ 845792 w 4511543"/>
              <a:gd name="connsiteY7" fmla="*/ 3442786 h 3934829"/>
              <a:gd name="connsiteX8" fmla="*/ 616158 w 4511543"/>
              <a:gd name="connsiteY8" fmla="*/ 3776468 h 3934829"/>
              <a:gd name="connsiteX9" fmla="*/ 261397 w 4511543"/>
              <a:gd name="connsiteY9" fmla="*/ 3750040 h 3934829"/>
              <a:gd name="connsiteX10" fmla="*/ 98886 w 4511543"/>
              <a:gd name="connsiteY10" fmla="*/ 2667732 h 3934829"/>
              <a:gd name="connsiteX11" fmla="*/ 854712 w 4511543"/>
              <a:gd name="connsiteY11" fmla="*/ 2359790 h 3934829"/>
              <a:gd name="connsiteX12" fmla="*/ 1501820 w 4511543"/>
              <a:gd name="connsiteY12" fmla="*/ 1871540 h 3934829"/>
              <a:gd name="connsiteX13" fmla="*/ 1197962 w 4511543"/>
              <a:gd name="connsiteY13" fmla="*/ 1190500 h 3934829"/>
              <a:gd name="connsiteX14" fmla="*/ 1666532 w 4511543"/>
              <a:gd name="connsiteY14" fmla="*/ 346875 h 3934829"/>
              <a:gd name="connsiteX15" fmla="*/ 4248643 w 4511543"/>
              <a:gd name="connsiteY15" fmla="*/ 153675 h 3934829"/>
              <a:gd name="connsiteX0" fmla="*/ 4248643 w 4511543"/>
              <a:gd name="connsiteY0" fmla="*/ 153676 h 3934830"/>
              <a:gd name="connsiteX1" fmla="*/ 3243936 w 4511543"/>
              <a:gd name="connsiteY1" fmla="*/ 1268931 h 3934830"/>
              <a:gd name="connsiteX2" fmla="*/ 2800293 w 4511543"/>
              <a:gd name="connsiteY2" fmla="*/ 1973432 h 3934830"/>
              <a:gd name="connsiteX3" fmla="*/ 2571075 w 4511543"/>
              <a:gd name="connsiteY3" fmla="*/ 1993550 h 3934830"/>
              <a:gd name="connsiteX4" fmla="*/ 2502064 w 4511543"/>
              <a:gd name="connsiteY4" fmla="*/ 2131572 h 3934830"/>
              <a:gd name="connsiteX5" fmla="*/ 2070743 w 4511543"/>
              <a:gd name="connsiteY5" fmla="*/ 2580146 h 3934830"/>
              <a:gd name="connsiteX6" fmla="*/ 1380630 w 4511543"/>
              <a:gd name="connsiteY6" fmla="*/ 2994214 h 3934830"/>
              <a:gd name="connsiteX7" fmla="*/ 845792 w 4511543"/>
              <a:gd name="connsiteY7" fmla="*/ 3442787 h 3934830"/>
              <a:gd name="connsiteX8" fmla="*/ 616158 w 4511543"/>
              <a:gd name="connsiteY8" fmla="*/ 3776469 h 3934830"/>
              <a:gd name="connsiteX9" fmla="*/ 261397 w 4511543"/>
              <a:gd name="connsiteY9" fmla="*/ 3750041 h 3934830"/>
              <a:gd name="connsiteX10" fmla="*/ 98886 w 4511543"/>
              <a:gd name="connsiteY10" fmla="*/ 2667733 h 3934830"/>
              <a:gd name="connsiteX11" fmla="*/ 854712 w 4511543"/>
              <a:gd name="connsiteY11" fmla="*/ 2359791 h 3934830"/>
              <a:gd name="connsiteX12" fmla="*/ 1501820 w 4511543"/>
              <a:gd name="connsiteY12" fmla="*/ 1871541 h 3934830"/>
              <a:gd name="connsiteX13" fmla="*/ 1197962 w 4511543"/>
              <a:gd name="connsiteY13" fmla="*/ 1190501 h 3934830"/>
              <a:gd name="connsiteX14" fmla="*/ 1666532 w 4511543"/>
              <a:gd name="connsiteY14" fmla="*/ 346876 h 3934830"/>
              <a:gd name="connsiteX15" fmla="*/ 4248643 w 4511543"/>
              <a:gd name="connsiteY15"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380630 w 4511543"/>
              <a:gd name="connsiteY5" fmla="*/ 2994214 h 3934830"/>
              <a:gd name="connsiteX6" fmla="*/ 845792 w 4511543"/>
              <a:gd name="connsiteY6" fmla="*/ 3442787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231780 w 4511543"/>
              <a:gd name="connsiteY5" fmla="*/ 3297544 h 3934830"/>
              <a:gd name="connsiteX6" fmla="*/ 845792 w 4511543"/>
              <a:gd name="connsiteY6" fmla="*/ 3442787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231780 w 4511543"/>
              <a:gd name="connsiteY5" fmla="*/ 3297544 h 3934830"/>
              <a:gd name="connsiteX6" fmla="*/ 974550 w 4511543"/>
              <a:gd name="connsiteY6" fmla="*/ 3468085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477815"/>
              <a:gd name="connsiteY0" fmla="*/ 400497 h 4181651"/>
              <a:gd name="connsiteX1" fmla="*/ 3243936 w 4477815"/>
              <a:gd name="connsiteY1" fmla="*/ 1515752 h 4181651"/>
              <a:gd name="connsiteX2" fmla="*/ 2571075 w 4477815"/>
              <a:gd name="connsiteY2" fmla="*/ 2240371 h 4181651"/>
              <a:gd name="connsiteX3" fmla="*/ 2502064 w 4477815"/>
              <a:gd name="connsiteY3" fmla="*/ 2378393 h 4181651"/>
              <a:gd name="connsiteX4" fmla="*/ 2070743 w 4477815"/>
              <a:gd name="connsiteY4" fmla="*/ 2826967 h 4181651"/>
              <a:gd name="connsiteX5" fmla="*/ 1231780 w 4477815"/>
              <a:gd name="connsiteY5" fmla="*/ 3544365 h 4181651"/>
              <a:gd name="connsiteX6" fmla="*/ 974550 w 4477815"/>
              <a:gd name="connsiteY6" fmla="*/ 3714906 h 4181651"/>
              <a:gd name="connsiteX7" fmla="*/ 616158 w 4477815"/>
              <a:gd name="connsiteY7" fmla="*/ 4023290 h 4181651"/>
              <a:gd name="connsiteX8" fmla="*/ 261397 w 4477815"/>
              <a:gd name="connsiteY8" fmla="*/ 3996862 h 4181651"/>
              <a:gd name="connsiteX9" fmla="*/ 98886 w 4477815"/>
              <a:gd name="connsiteY9" fmla="*/ 2914554 h 4181651"/>
              <a:gd name="connsiteX10" fmla="*/ 854712 w 4477815"/>
              <a:gd name="connsiteY10" fmla="*/ 2606612 h 4181651"/>
              <a:gd name="connsiteX11" fmla="*/ 1501820 w 4477815"/>
              <a:gd name="connsiteY11" fmla="*/ 2118362 h 4181651"/>
              <a:gd name="connsiteX12" fmla="*/ 1197962 w 4477815"/>
              <a:gd name="connsiteY12" fmla="*/ 1437322 h 4181651"/>
              <a:gd name="connsiteX13" fmla="*/ 1868898 w 4477815"/>
              <a:gd name="connsiteY13" fmla="*/ 172803 h 4181651"/>
              <a:gd name="connsiteX14" fmla="*/ 4248643 w 4477815"/>
              <a:gd name="connsiteY14" fmla="*/ 400497 h 4181651"/>
              <a:gd name="connsiteX0" fmla="*/ 4462360 w 4691532"/>
              <a:gd name="connsiteY0" fmla="*/ 223825 h 4338092"/>
              <a:gd name="connsiteX1" fmla="*/ 3243936 w 4691532"/>
              <a:gd name="connsiteY1" fmla="*/ 1672193 h 4338092"/>
              <a:gd name="connsiteX2" fmla="*/ 2571075 w 4691532"/>
              <a:gd name="connsiteY2" fmla="*/ 2396812 h 4338092"/>
              <a:gd name="connsiteX3" fmla="*/ 2502064 w 4691532"/>
              <a:gd name="connsiteY3" fmla="*/ 2534834 h 4338092"/>
              <a:gd name="connsiteX4" fmla="*/ 2070743 w 4691532"/>
              <a:gd name="connsiteY4" fmla="*/ 2983408 h 4338092"/>
              <a:gd name="connsiteX5" fmla="*/ 1231780 w 4691532"/>
              <a:gd name="connsiteY5" fmla="*/ 3700806 h 4338092"/>
              <a:gd name="connsiteX6" fmla="*/ 974550 w 4691532"/>
              <a:gd name="connsiteY6" fmla="*/ 3871347 h 4338092"/>
              <a:gd name="connsiteX7" fmla="*/ 616158 w 4691532"/>
              <a:gd name="connsiteY7" fmla="*/ 4179731 h 4338092"/>
              <a:gd name="connsiteX8" fmla="*/ 261397 w 4691532"/>
              <a:gd name="connsiteY8" fmla="*/ 4153303 h 4338092"/>
              <a:gd name="connsiteX9" fmla="*/ 98886 w 4691532"/>
              <a:gd name="connsiteY9" fmla="*/ 3070995 h 4338092"/>
              <a:gd name="connsiteX10" fmla="*/ 854712 w 4691532"/>
              <a:gd name="connsiteY10" fmla="*/ 2763053 h 4338092"/>
              <a:gd name="connsiteX11" fmla="*/ 1501820 w 4691532"/>
              <a:gd name="connsiteY11" fmla="*/ 2274803 h 4338092"/>
              <a:gd name="connsiteX12" fmla="*/ 1197962 w 4691532"/>
              <a:gd name="connsiteY12" fmla="*/ 1593763 h 4338092"/>
              <a:gd name="connsiteX13" fmla="*/ 1868898 w 4691532"/>
              <a:gd name="connsiteY13" fmla="*/ 329244 h 4338092"/>
              <a:gd name="connsiteX14" fmla="*/ 4462360 w 4691532"/>
              <a:gd name="connsiteY14" fmla="*/ 223825 h 4338092"/>
              <a:gd name="connsiteX0" fmla="*/ 4462360 w 4691533"/>
              <a:gd name="connsiteY0" fmla="*/ 67385 h 4181652"/>
              <a:gd name="connsiteX1" fmla="*/ 3243936 w 4691533"/>
              <a:gd name="connsiteY1" fmla="*/ 1515753 h 4181652"/>
              <a:gd name="connsiteX2" fmla="*/ 2571075 w 4691533"/>
              <a:gd name="connsiteY2" fmla="*/ 2240372 h 4181652"/>
              <a:gd name="connsiteX3" fmla="*/ 2502064 w 4691533"/>
              <a:gd name="connsiteY3" fmla="*/ 2378394 h 4181652"/>
              <a:gd name="connsiteX4" fmla="*/ 2070743 w 4691533"/>
              <a:gd name="connsiteY4" fmla="*/ 2826968 h 4181652"/>
              <a:gd name="connsiteX5" fmla="*/ 1231780 w 4691533"/>
              <a:gd name="connsiteY5" fmla="*/ 3544366 h 4181652"/>
              <a:gd name="connsiteX6" fmla="*/ 974550 w 4691533"/>
              <a:gd name="connsiteY6" fmla="*/ 3714907 h 4181652"/>
              <a:gd name="connsiteX7" fmla="*/ 616158 w 4691533"/>
              <a:gd name="connsiteY7" fmla="*/ 4023291 h 4181652"/>
              <a:gd name="connsiteX8" fmla="*/ 261397 w 4691533"/>
              <a:gd name="connsiteY8" fmla="*/ 3996863 h 4181652"/>
              <a:gd name="connsiteX9" fmla="*/ 98886 w 4691533"/>
              <a:gd name="connsiteY9" fmla="*/ 2914555 h 4181652"/>
              <a:gd name="connsiteX10" fmla="*/ 854712 w 4691533"/>
              <a:gd name="connsiteY10" fmla="*/ 2606613 h 4181652"/>
              <a:gd name="connsiteX11" fmla="*/ 1501820 w 4691533"/>
              <a:gd name="connsiteY11" fmla="*/ 2118363 h 4181652"/>
              <a:gd name="connsiteX12" fmla="*/ 1197962 w 4691533"/>
              <a:gd name="connsiteY12" fmla="*/ 1437323 h 4181652"/>
              <a:gd name="connsiteX13" fmla="*/ 1868898 w 4691533"/>
              <a:gd name="connsiteY13" fmla="*/ 172804 h 4181652"/>
              <a:gd name="connsiteX14" fmla="*/ 4462360 w 4691533"/>
              <a:gd name="connsiteY14" fmla="*/ 67385 h 4181652"/>
              <a:gd name="connsiteX0" fmla="*/ 4462360 w 4691533"/>
              <a:gd name="connsiteY0" fmla="*/ 0 h 4114267"/>
              <a:gd name="connsiteX1" fmla="*/ 3243936 w 4691533"/>
              <a:gd name="connsiteY1" fmla="*/ 1448368 h 4114267"/>
              <a:gd name="connsiteX2" fmla="*/ 2571075 w 4691533"/>
              <a:gd name="connsiteY2" fmla="*/ 2172987 h 4114267"/>
              <a:gd name="connsiteX3" fmla="*/ 2502064 w 4691533"/>
              <a:gd name="connsiteY3" fmla="*/ 2311009 h 4114267"/>
              <a:gd name="connsiteX4" fmla="*/ 2070743 w 4691533"/>
              <a:gd name="connsiteY4" fmla="*/ 2759583 h 4114267"/>
              <a:gd name="connsiteX5" fmla="*/ 1231780 w 4691533"/>
              <a:gd name="connsiteY5" fmla="*/ 3476981 h 4114267"/>
              <a:gd name="connsiteX6" fmla="*/ 974550 w 4691533"/>
              <a:gd name="connsiteY6" fmla="*/ 3647522 h 4114267"/>
              <a:gd name="connsiteX7" fmla="*/ 616158 w 4691533"/>
              <a:gd name="connsiteY7" fmla="*/ 3955906 h 4114267"/>
              <a:gd name="connsiteX8" fmla="*/ 261397 w 4691533"/>
              <a:gd name="connsiteY8" fmla="*/ 3929478 h 4114267"/>
              <a:gd name="connsiteX9" fmla="*/ 98886 w 4691533"/>
              <a:gd name="connsiteY9" fmla="*/ 2847170 h 4114267"/>
              <a:gd name="connsiteX10" fmla="*/ 854712 w 4691533"/>
              <a:gd name="connsiteY10" fmla="*/ 2539228 h 4114267"/>
              <a:gd name="connsiteX11" fmla="*/ 1501820 w 4691533"/>
              <a:gd name="connsiteY11" fmla="*/ 2050978 h 4114267"/>
              <a:gd name="connsiteX12" fmla="*/ 1197962 w 4691533"/>
              <a:gd name="connsiteY12" fmla="*/ 1369938 h 4114267"/>
              <a:gd name="connsiteX13" fmla="*/ 1868898 w 4691533"/>
              <a:gd name="connsiteY13" fmla="*/ 105419 h 4114267"/>
              <a:gd name="connsiteX14" fmla="*/ 4462360 w 4691533"/>
              <a:gd name="connsiteY14" fmla="*/ 0 h 411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91533" h="4114267">
                <a:moveTo>
                  <a:pt x="4462360" y="0"/>
                </a:moveTo>
                <a:cubicBezTo>
                  <a:pt x="4691533" y="223825"/>
                  <a:pt x="3559150" y="1086204"/>
                  <a:pt x="3243936" y="1448368"/>
                </a:cubicBezTo>
                <a:cubicBezTo>
                  <a:pt x="2928722" y="1810532"/>
                  <a:pt x="2694720" y="2029214"/>
                  <a:pt x="2571075" y="2172987"/>
                </a:cubicBezTo>
                <a:cubicBezTo>
                  <a:pt x="2447430" y="2316760"/>
                  <a:pt x="2585453" y="2213243"/>
                  <a:pt x="2502064" y="2311009"/>
                </a:cubicBezTo>
                <a:cubicBezTo>
                  <a:pt x="2418675" y="2408775"/>
                  <a:pt x="2282457" y="2565254"/>
                  <a:pt x="2070743" y="2759583"/>
                </a:cubicBezTo>
                <a:cubicBezTo>
                  <a:pt x="1859029" y="2953912"/>
                  <a:pt x="1414479" y="3328991"/>
                  <a:pt x="1231780" y="3476981"/>
                </a:cubicBezTo>
                <a:cubicBezTo>
                  <a:pt x="1049081" y="3624971"/>
                  <a:pt x="1077154" y="3567701"/>
                  <a:pt x="974550" y="3647522"/>
                </a:cubicBezTo>
                <a:cubicBezTo>
                  <a:pt x="871946" y="3727343"/>
                  <a:pt x="735017" y="3908913"/>
                  <a:pt x="616158" y="3955906"/>
                </a:cubicBezTo>
                <a:cubicBezTo>
                  <a:pt x="497299" y="4002899"/>
                  <a:pt x="347609" y="4114267"/>
                  <a:pt x="261397" y="3929478"/>
                </a:cubicBezTo>
                <a:cubicBezTo>
                  <a:pt x="175185" y="3744689"/>
                  <a:pt x="0" y="3078878"/>
                  <a:pt x="98886" y="2847170"/>
                </a:cubicBezTo>
                <a:cubicBezTo>
                  <a:pt x="197772" y="2615462"/>
                  <a:pt x="620890" y="2671927"/>
                  <a:pt x="854712" y="2539228"/>
                </a:cubicBezTo>
                <a:cubicBezTo>
                  <a:pt x="1088534" y="2406529"/>
                  <a:pt x="1444612" y="2245860"/>
                  <a:pt x="1501820" y="2050978"/>
                </a:cubicBezTo>
                <a:cubicBezTo>
                  <a:pt x="1559028" y="1856096"/>
                  <a:pt x="1300190" y="1895844"/>
                  <a:pt x="1197962" y="1369938"/>
                </a:cubicBezTo>
                <a:cubicBezTo>
                  <a:pt x="1426822" y="1044537"/>
                  <a:pt x="1609568" y="640714"/>
                  <a:pt x="1868898" y="105419"/>
                </a:cubicBezTo>
                <a:cubicBezTo>
                  <a:pt x="2448581" y="71207"/>
                  <a:pt x="3799520" y="53054"/>
                  <a:pt x="4462360" y="0"/>
                </a:cubicBezTo>
                <a:close/>
              </a:path>
            </a:pathLst>
          </a:custGeom>
          <a:ln w="76200">
            <a:solidFill>
              <a:schemeClr val="tx1"/>
            </a:solidFill>
            <a:prstDash val="solid"/>
          </a:ln>
          <a:effectLst>
            <a:outerShdw dist="635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4" name="TextBox 33"/>
          <p:cNvSpPr txBox="1"/>
          <p:nvPr/>
        </p:nvSpPr>
        <p:spPr>
          <a:xfrm>
            <a:off x="0" y="685800"/>
            <a:ext cx="9144000" cy="538609"/>
          </a:xfrm>
          <a:prstGeom prst="rect">
            <a:avLst/>
          </a:prstGeom>
        </p:spPr>
        <p:txBody>
          <a:bodyPr wrap="square" rtlCol="0">
            <a:spAutoFit/>
          </a:bodyPr>
          <a:lstStyle/>
          <a:p>
            <a:pPr algn="ctr"/>
            <a:r>
              <a:rPr lang="en-US" sz="2900" b="1" i="1" spc="100" dirty="0" smtClean="0">
                <a:solidFill>
                  <a:srgbClr val="00B050"/>
                </a:solidFill>
                <a:effectLst>
                  <a:outerShdw dist="50800" dir="7200000" algn="ctr" rotWithShape="0">
                    <a:schemeClr val="tx1"/>
                  </a:outerShdw>
                </a:effectLst>
                <a:latin typeface="Comic Sans MS" pitchFamily="66" charset="0"/>
                <a:cs typeface="Arial" pitchFamily="34" charset="0"/>
              </a:rPr>
              <a:t>Where is the Eastern Continental Divide?</a:t>
            </a:r>
          </a:p>
        </p:txBody>
      </p:sp>
      <p:sp useBgFill="1">
        <p:nvSpPr>
          <p:cNvPr id="103" name="TextBox 102"/>
          <p:cNvSpPr txBox="1"/>
          <p:nvPr/>
        </p:nvSpPr>
        <p:spPr>
          <a:xfrm>
            <a:off x="0" y="685800"/>
            <a:ext cx="9144000" cy="523220"/>
          </a:xfrm>
          <a:prstGeom prst="rect">
            <a:avLst/>
          </a:prstGeom>
        </p:spPr>
        <p:txBody>
          <a:bodyPr wrap="square" rtlCol="0">
            <a:spAutoFit/>
          </a:bodyPr>
          <a:lstStyle/>
          <a:p>
            <a:pPr algn="ctr"/>
            <a:r>
              <a:rPr lang="en-US" sz="2800" b="1" i="1" dirty="0" smtClean="0">
                <a:solidFill>
                  <a:srgbClr val="00B050"/>
                </a:solidFill>
                <a:effectLst>
                  <a:outerShdw dist="50800" dir="7200000" algn="ctr" rotWithShape="0">
                    <a:schemeClr val="tx1"/>
                  </a:outerShdw>
                </a:effectLst>
                <a:latin typeface="Comic Sans MS" pitchFamily="66" charset="0"/>
                <a:cs typeface="Arial" pitchFamily="34" charset="0"/>
              </a:rPr>
              <a:t>What do RIVERS contribute to the Homelands?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05"/>
                                        </p:tgtEl>
                                      </p:cBhvr>
                                    </p:animEffect>
                                    <p:set>
                                      <p:cBhvr>
                                        <p:cTn id="7" dur="1" fill="hold">
                                          <p:stCondLst>
                                            <p:cond delay="999"/>
                                          </p:stCondLst>
                                        </p:cTn>
                                        <p:tgtEl>
                                          <p:spTgt spid="10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52"/>
                                        </p:tgtEl>
                                      </p:cBhvr>
                                    </p:animEffect>
                                    <p:set>
                                      <p:cBhvr>
                                        <p:cTn id="10" dur="1" fill="hold">
                                          <p:stCondLst>
                                            <p:cond delay="999"/>
                                          </p:stCondLst>
                                        </p:cTn>
                                        <p:tgtEl>
                                          <p:spTgt spid="52"/>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63"/>
                                        </p:tgtEl>
                                        <p:attrNameLst>
                                          <p:attrName>style.visibility</p:attrName>
                                        </p:attrNameLst>
                                      </p:cBhvr>
                                      <p:to>
                                        <p:strVal val="visible"/>
                                      </p:to>
                                    </p:set>
                                    <p:animEffect transition="in" filter="fade">
                                      <p:cBhvr>
                                        <p:cTn id="14" dur="1000"/>
                                        <p:tgtEl>
                                          <p:spTgt spid="6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circle(out)">
                                      <p:cBhvr>
                                        <p:cTn id="19" dur="2000"/>
                                        <p:tgtEl>
                                          <p:spTgt spid="5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1" nodeType="click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wipe(up)">
                                      <p:cBhvr>
                                        <p:cTn id="24" dur="1000"/>
                                        <p:tgtEl>
                                          <p:spTgt spid="5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1000"/>
                                        <p:tgtEl>
                                          <p:spTgt spid="63"/>
                                        </p:tgtEl>
                                      </p:cBhvr>
                                    </p:animEffect>
                                    <p:set>
                                      <p:cBhvr>
                                        <p:cTn id="29" dur="1" fill="hold">
                                          <p:stCondLst>
                                            <p:cond delay="999"/>
                                          </p:stCondLst>
                                        </p:cTn>
                                        <p:tgtEl>
                                          <p:spTgt spid="63"/>
                                        </p:tgtEl>
                                        <p:attrNameLst>
                                          <p:attrName>style.visibility</p:attrName>
                                        </p:attrNameLst>
                                      </p:cBhvr>
                                      <p:to>
                                        <p:strVal val="hidden"/>
                                      </p:to>
                                    </p:se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05"/>
                                        </p:tgtEl>
                                        <p:attrNameLst>
                                          <p:attrName>style.visibility</p:attrName>
                                        </p:attrNameLst>
                                      </p:cBhvr>
                                      <p:to>
                                        <p:strVal val="visible"/>
                                      </p:to>
                                    </p:set>
                                    <p:animEffect transition="in" filter="fade">
                                      <p:cBhvr>
                                        <p:cTn id="33" dur="1000"/>
                                        <p:tgtEl>
                                          <p:spTgt spid="10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wipe(right)">
                                      <p:cBhvr>
                                        <p:cTn id="38" dur="1000"/>
                                        <p:tgtEl>
                                          <p:spTgt spid="6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1000"/>
                                        <p:tgtEl>
                                          <p:spTgt spid="64"/>
                                        </p:tgtEl>
                                      </p:cBhvr>
                                    </p:animEffect>
                                    <p:set>
                                      <p:cBhvr>
                                        <p:cTn id="43" dur="1" fill="hold">
                                          <p:stCondLst>
                                            <p:cond delay="999"/>
                                          </p:stCondLst>
                                        </p:cTn>
                                        <p:tgtEl>
                                          <p:spTgt spid="64"/>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1000"/>
                                        <p:tgtEl>
                                          <p:spTgt spid="52"/>
                                        </p:tgtEl>
                                      </p:cBhvr>
                                    </p:animEffect>
                                    <p:set>
                                      <p:cBhvr>
                                        <p:cTn id="46" dur="1" fill="hold">
                                          <p:stCondLst>
                                            <p:cond delay="999"/>
                                          </p:stCondLst>
                                        </p:cTn>
                                        <p:tgtEl>
                                          <p:spTgt spid="52"/>
                                        </p:tgtEl>
                                        <p:attrNameLst>
                                          <p:attrName>style.visibility</p:attrName>
                                        </p:attrNameLst>
                                      </p:cBhvr>
                                      <p:to>
                                        <p:strVal val="hidden"/>
                                      </p:to>
                                    </p:set>
                                  </p:childTnLst>
                                </p:cTn>
                              </p:par>
                              <p:par>
                                <p:cTn id="47" presetID="53" presetClass="entr" presetSubtype="0" fill="hold" grpId="0" nodeType="withEffect">
                                  <p:stCondLst>
                                    <p:cond delay="0"/>
                                  </p:stCondLst>
                                  <p:childTnLst>
                                    <p:set>
                                      <p:cBhvr>
                                        <p:cTn id="48" dur="1" fill="hold">
                                          <p:stCondLst>
                                            <p:cond delay="0"/>
                                          </p:stCondLst>
                                        </p:cTn>
                                        <p:tgtEl>
                                          <p:spTgt spid="103"/>
                                        </p:tgtEl>
                                        <p:attrNameLst>
                                          <p:attrName>style.visibility</p:attrName>
                                        </p:attrNameLst>
                                      </p:cBhvr>
                                      <p:to>
                                        <p:strVal val="visible"/>
                                      </p:to>
                                    </p:set>
                                    <p:anim calcmode="lin" valueType="num">
                                      <p:cBhvr>
                                        <p:cTn id="49" dur="1000" fill="hold"/>
                                        <p:tgtEl>
                                          <p:spTgt spid="103"/>
                                        </p:tgtEl>
                                        <p:attrNameLst>
                                          <p:attrName>ppt_w</p:attrName>
                                        </p:attrNameLst>
                                      </p:cBhvr>
                                      <p:tavLst>
                                        <p:tav tm="0">
                                          <p:val>
                                            <p:fltVal val="0"/>
                                          </p:val>
                                        </p:tav>
                                        <p:tav tm="100000">
                                          <p:val>
                                            <p:strVal val="#ppt_w"/>
                                          </p:val>
                                        </p:tav>
                                      </p:tavLst>
                                    </p:anim>
                                    <p:anim calcmode="lin" valueType="num">
                                      <p:cBhvr>
                                        <p:cTn id="50" dur="1000" fill="hold"/>
                                        <p:tgtEl>
                                          <p:spTgt spid="103"/>
                                        </p:tgtEl>
                                        <p:attrNameLst>
                                          <p:attrName>ppt_h</p:attrName>
                                        </p:attrNameLst>
                                      </p:cBhvr>
                                      <p:tavLst>
                                        <p:tav tm="0">
                                          <p:val>
                                            <p:fltVal val="0"/>
                                          </p:val>
                                        </p:tav>
                                        <p:tav tm="100000">
                                          <p:val>
                                            <p:strVal val="#ppt_h"/>
                                          </p:val>
                                        </p:tav>
                                      </p:tavLst>
                                    </p:anim>
                                    <p:animEffect transition="in" filter="fade">
                                      <p:cBhvr>
                                        <p:cTn id="51" dur="1000"/>
                                        <p:tgtEl>
                                          <p:spTgt spid="103"/>
                                        </p:tgtEl>
                                      </p:cBhvr>
                                    </p:animEffect>
                                  </p:childTnLst>
                                </p:cTn>
                              </p:par>
                              <p:par>
                                <p:cTn id="52" presetID="10" presetClass="exit" presetSubtype="0" fill="hold" grpId="0" nodeType="withEffect">
                                  <p:stCondLst>
                                    <p:cond delay="500"/>
                                  </p:stCondLst>
                                  <p:childTnLst>
                                    <p:animEffect transition="out" filter="fade">
                                      <p:cBhvr>
                                        <p:cTn id="53" dur="1000"/>
                                        <p:tgtEl>
                                          <p:spTgt spid="34"/>
                                        </p:tgtEl>
                                      </p:cBhvr>
                                    </p:animEffect>
                                    <p:set>
                                      <p:cBhvr>
                                        <p:cTn id="54" dur="1" fill="hold">
                                          <p:stCondLst>
                                            <p:cond delay="9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2" grpId="2" animBg="1"/>
      <p:bldP spid="64" grpId="0" animBg="1"/>
      <p:bldP spid="64" grpId="1" animBg="1"/>
      <p:bldP spid="56" grpId="0" animBg="1"/>
      <p:bldP spid="34" grpId="0" animBg="1"/>
      <p:bldP spid="10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p:cNvGrpSpPr>
            <a:grpSpLocks noChangeAspect="1"/>
          </p:cNvGrpSpPr>
          <p:nvPr/>
        </p:nvGrpSpPr>
        <p:grpSpPr>
          <a:xfrm>
            <a:off x="533400" y="774808"/>
            <a:ext cx="7927848" cy="6083192"/>
            <a:chOff x="0" y="1244905"/>
            <a:chExt cx="7315200" cy="5613095"/>
          </a:xfrm>
        </p:grpSpPr>
        <p:pic>
          <p:nvPicPr>
            <p:cNvPr id="4" name="Picture 3"/>
            <p:cNvPicPr>
              <a:picLocks noChangeAspect="1" noChangeArrowheads="1"/>
            </p:cNvPicPr>
            <p:nvPr/>
          </p:nvPicPr>
          <p:blipFill>
            <a:blip r:embed="rId3"/>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5" name="Rectangle 4"/>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Box 66"/>
          <p:cNvSpPr txBox="1"/>
          <p:nvPr/>
        </p:nvSpPr>
        <p:spPr>
          <a:xfrm>
            <a:off x="609600" y="6172200"/>
            <a:ext cx="2425664" cy="584775"/>
          </a:xfrm>
          <a:prstGeom prst="rect">
            <a:avLst/>
          </a:prstGeom>
          <a:noFill/>
        </p:spPr>
        <p:txBody>
          <a:bodyPr wrap="none" rtlCol="0">
            <a:spAutoFit/>
          </a:bodyPr>
          <a:lstStyle/>
          <a:p>
            <a:r>
              <a:rPr lang="en-US" sz="3200" dirty="0" smtClean="0"/>
              <a:t>HOMELANDS</a:t>
            </a:r>
            <a:endParaRPr lang="en-US" sz="3200" dirty="0"/>
          </a:p>
        </p:txBody>
      </p:sp>
      <p:sp>
        <p:nvSpPr>
          <p:cNvPr id="125" name="Rectangle 124"/>
          <p:cNvSpPr/>
          <p:nvPr/>
        </p:nvSpPr>
        <p:spPr>
          <a:xfrm>
            <a:off x="533400" y="6248400"/>
            <a:ext cx="2209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p:cNvGrpSpPr/>
          <p:nvPr/>
        </p:nvGrpSpPr>
        <p:grpSpPr>
          <a:xfrm>
            <a:off x="2167128" y="932688"/>
            <a:ext cx="6062472" cy="5925312"/>
            <a:chOff x="2167128" y="932688"/>
            <a:chExt cx="6062472" cy="5925312"/>
          </a:xfrm>
        </p:grpSpPr>
        <p:grpSp>
          <p:nvGrpSpPr>
            <p:cNvPr id="100" name="Group 21"/>
            <p:cNvGrpSpPr/>
            <p:nvPr/>
          </p:nvGrpSpPr>
          <p:grpSpPr>
            <a:xfrm>
              <a:off x="2167128" y="932688"/>
              <a:ext cx="6062472" cy="5925312"/>
              <a:chOff x="2167128" y="932688"/>
              <a:chExt cx="6062472" cy="5925312"/>
            </a:xfrm>
          </p:grpSpPr>
          <p:pic>
            <p:nvPicPr>
              <p:cNvPr id="102" name="Picture 4"/>
              <p:cNvPicPr>
                <a:picLocks noChangeAspect="1" noChangeArrowheads="1"/>
              </p:cNvPicPr>
              <p:nvPr/>
            </p:nvPicPr>
            <p:blipFill>
              <a:blip r:embed="rId4"/>
              <a:srcRect r="472" b="6030"/>
              <a:stretch>
                <a:fillRect/>
              </a:stretch>
            </p:blipFill>
            <p:spPr bwMode="auto">
              <a:xfrm>
                <a:off x="2167128" y="932688"/>
                <a:ext cx="6062472" cy="5925312"/>
              </a:xfrm>
              <a:prstGeom prst="rect">
                <a:avLst/>
              </a:prstGeom>
              <a:noFill/>
              <a:ln w="50800">
                <a:solidFill>
                  <a:schemeClr val="tx1"/>
                </a:solidFill>
                <a:miter lim="800000"/>
                <a:headEnd/>
                <a:tailEnd/>
              </a:ln>
              <a:effectLst/>
            </p:spPr>
          </p:pic>
          <p:pic>
            <p:nvPicPr>
              <p:cNvPr id="103" name="Picture 4"/>
              <p:cNvPicPr>
                <a:picLocks noChangeAspect="1" noChangeArrowheads="1"/>
              </p:cNvPicPr>
              <p:nvPr/>
            </p:nvPicPr>
            <p:blipFill>
              <a:blip r:embed="rId4"/>
              <a:srcRect l="77010" t="56508" r="2974" b="36241"/>
              <a:stretch>
                <a:fillRect/>
              </a:stretch>
            </p:blipFill>
            <p:spPr bwMode="auto">
              <a:xfrm>
                <a:off x="7010400" y="4114800"/>
                <a:ext cx="1219200" cy="457200"/>
              </a:xfrm>
              <a:prstGeom prst="rect">
                <a:avLst/>
              </a:prstGeom>
              <a:noFill/>
              <a:ln w="9525">
                <a:noFill/>
                <a:miter lim="800000"/>
                <a:headEnd/>
                <a:tailEnd/>
              </a:ln>
              <a:effectLst/>
            </p:spPr>
          </p:pic>
          <p:pic>
            <p:nvPicPr>
              <p:cNvPr id="104" name="Picture 4"/>
              <p:cNvPicPr>
                <a:picLocks noChangeAspect="1" noChangeArrowheads="1"/>
              </p:cNvPicPr>
              <p:nvPr/>
            </p:nvPicPr>
            <p:blipFill>
              <a:blip r:embed="rId4"/>
              <a:srcRect l="77010" t="56508" r="2974" b="36241"/>
              <a:stretch>
                <a:fillRect/>
              </a:stretch>
            </p:blipFill>
            <p:spPr bwMode="auto">
              <a:xfrm>
                <a:off x="2438400" y="5638800"/>
                <a:ext cx="2971800" cy="1219200"/>
              </a:xfrm>
              <a:prstGeom prst="rect">
                <a:avLst/>
              </a:prstGeom>
              <a:noFill/>
              <a:ln w="9525">
                <a:noFill/>
                <a:miter lim="800000"/>
                <a:headEnd/>
                <a:tailEnd/>
              </a:ln>
              <a:effectLst/>
            </p:spPr>
          </p:pic>
          <p:pic>
            <p:nvPicPr>
              <p:cNvPr id="105" name="Picture 4"/>
              <p:cNvPicPr>
                <a:picLocks noChangeAspect="1" noChangeArrowheads="1"/>
              </p:cNvPicPr>
              <p:nvPr/>
            </p:nvPicPr>
            <p:blipFill>
              <a:blip r:embed="rId5" cstate="print"/>
              <a:srcRect l="77010" t="56508" r="2974" b="36241"/>
              <a:stretch>
                <a:fillRect/>
              </a:stretch>
            </p:blipFill>
            <p:spPr bwMode="auto">
              <a:xfrm>
                <a:off x="6781800" y="3712464"/>
                <a:ext cx="533400" cy="200025"/>
              </a:xfrm>
              <a:prstGeom prst="rect">
                <a:avLst/>
              </a:prstGeom>
              <a:noFill/>
              <a:ln w="9525">
                <a:noFill/>
                <a:miter lim="800000"/>
                <a:headEnd/>
                <a:tailEnd/>
              </a:ln>
              <a:effectLst/>
            </p:spPr>
          </p:pic>
          <p:pic>
            <p:nvPicPr>
              <p:cNvPr id="106" name="Picture 4"/>
              <p:cNvPicPr>
                <a:picLocks noChangeAspect="1" noChangeArrowheads="1"/>
              </p:cNvPicPr>
              <p:nvPr/>
            </p:nvPicPr>
            <p:blipFill>
              <a:blip r:embed="rId5" cstate="print"/>
              <a:srcRect l="77010" t="56508" r="2974" b="36241"/>
              <a:stretch>
                <a:fillRect/>
              </a:stretch>
            </p:blipFill>
            <p:spPr bwMode="auto">
              <a:xfrm>
                <a:off x="6248400" y="4800600"/>
                <a:ext cx="533400" cy="200025"/>
              </a:xfrm>
              <a:prstGeom prst="rect">
                <a:avLst/>
              </a:prstGeom>
              <a:noFill/>
              <a:ln w="9525">
                <a:noFill/>
                <a:miter lim="800000"/>
                <a:headEnd/>
                <a:tailEnd/>
              </a:ln>
              <a:effectLst/>
            </p:spPr>
          </p:pic>
          <p:pic>
            <p:nvPicPr>
              <p:cNvPr id="107" name="Picture 4"/>
              <p:cNvPicPr>
                <a:picLocks noChangeAspect="1" noChangeArrowheads="1"/>
              </p:cNvPicPr>
              <p:nvPr/>
            </p:nvPicPr>
            <p:blipFill>
              <a:blip r:embed="rId5" cstate="print"/>
              <a:srcRect l="77010" t="56508" r="2974" b="36241"/>
              <a:stretch>
                <a:fillRect/>
              </a:stretch>
            </p:blipFill>
            <p:spPr bwMode="auto">
              <a:xfrm>
                <a:off x="5181600" y="5819775"/>
                <a:ext cx="533400" cy="200025"/>
              </a:xfrm>
              <a:prstGeom prst="rect">
                <a:avLst/>
              </a:prstGeom>
              <a:noFill/>
              <a:ln w="9525">
                <a:noFill/>
                <a:miter lim="800000"/>
                <a:headEnd/>
                <a:tailEnd/>
              </a:ln>
              <a:effectLst/>
            </p:spPr>
          </p:pic>
          <p:pic>
            <p:nvPicPr>
              <p:cNvPr id="108" name="Picture 4"/>
              <p:cNvPicPr>
                <a:picLocks noChangeAspect="1" noChangeArrowheads="1"/>
              </p:cNvPicPr>
              <p:nvPr/>
            </p:nvPicPr>
            <p:blipFill>
              <a:blip r:embed="rId5" cstate="print"/>
              <a:srcRect l="77010" t="56508" r="2974" b="36241"/>
              <a:stretch>
                <a:fillRect/>
              </a:stretch>
            </p:blipFill>
            <p:spPr bwMode="auto">
              <a:xfrm rot="327430">
                <a:off x="5181600" y="6425711"/>
                <a:ext cx="533400" cy="200025"/>
              </a:xfrm>
              <a:prstGeom prst="rect">
                <a:avLst/>
              </a:prstGeom>
              <a:noFill/>
              <a:ln w="9525">
                <a:noFill/>
                <a:miter lim="800000"/>
                <a:headEnd/>
                <a:tailEnd/>
              </a:ln>
              <a:effectLst/>
            </p:spPr>
          </p:pic>
          <p:pic>
            <p:nvPicPr>
              <p:cNvPr id="109" name="Picture 4"/>
              <p:cNvPicPr>
                <a:picLocks noChangeAspect="1" noChangeArrowheads="1"/>
              </p:cNvPicPr>
              <p:nvPr/>
            </p:nvPicPr>
            <p:blipFill>
              <a:blip r:embed="rId5" cstate="print"/>
              <a:srcRect l="77010" t="56508" r="2974" b="36241"/>
              <a:stretch>
                <a:fillRect/>
              </a:stretch>
            </p:blipFill>
            <p:spPr bwMode="auto">
              <a:xfrm>
                <a:off x="5257800" y="6657975"/>
                <a:ext cx="533400" cy="200025"/>
              </a:xfrm>
              <a:prstGeom prst="rect">
                <a:avLst/>
              </a:prstGeom>
              <a:noFill/>
              <a:ln w="9525">
                <a:noFill/>
                <a:miter lim="800000"/>
                <a:headEnd/>
                <a:tailEnd/>
              </a:ln>
              <a:effectLst/>
            </p:spPr>
          </p:pic>
          <p:pic>
            <p:nvPicPr>
              <p:cNvPr id="110" name="Picture 4"/>
              <p:cNvPicPr>
                <a:picLocks noChangeAspect="1" noChangeArrowheads="1"/>
              </p:cNvPicPr>
              <p:nvPr/>
            </p:nvPicPr>
            <p:blipFill>
              <a:blip r:embed="rId6" cstate="print"/>
              <a:srcRect l="77010" t="56508" r="2974" b="36241"/>
              <a:stretch>
                <a:fillRect/>
              </a:stretch>
            </p:blipFill>
            <p:spPr bwMode="auto">
              <a:xfrm rot="360000">
                <a:off x="3666744" y="5239512"/>
                <a:ext cx="457200" cy="171450"/>
              </a:xfrm>
              <a:prstGeom prst="rect">
                <a:avLst/>
              </a:prstGeom>
              <a:noFill/>
              <a:ln w="9525">
                <a:noFill/>
                <a:miter lim="800000"/>
                <a:headEnd/>
                <a:tailEnd/>
              </a:ln>
              <a:effectLst/>
            </p:spPr>
          </p:pic>
          <p:pic>
            <p:nvPicPr>
              <p:cNvPr id="111" name="Picture 4"/>
              <p:cNvPicPr>
                <a:picLocks noChangeAspect="1" noChangeArrowheads="1"/>
              </p:cNvPicPr>
              <p:nvPr/>
            </p:nvPicPr>
            <p:blipFill>
              <a:blip r:embed="rId7" cstate="print"/>
              <a:srcRect l="77010" t="56508" r="2974" b="36241"/>
              <a:stretch>
                <a:fillRect/>
              </a:stretch>
            </p:blipFill>
            <p:spPr bwMode="auto">
              <a:xfrm rot="20414645">
                <a:off x="4416419" y="5495762"/>
                <a:ext cx="592661" cy="222248"/>
              </a:xfrm>
              <a:prstGeom prst="rect">
                <a:avLst/>
              </a:prstGeom>
              <a:noFill/>
              <a:ln w="9525">
                <a:noFill/>
                <a:miter lim="800000"/>
                <a:headEnd/>
                <a:tailEnd/>
              </a:ln>
              <a:effectLst/>
            </p:spPr>
          </p:pic>
          <p:pic>
            <p:nvPicPr>
              <p:cNvPr id="112" name="Picture 4"/>
              <p:cNvPicPr>
                <a:picLocks noChangeAspect="1" noChangeArrowheads="1"/>
              </p:cNvPicPr>
              <p:nvPr/>
            </p:nvPicPr>
            <p:blipFill>
              <a:blip r:embed="rId8" cstate="print"/>
              <a:srcRect l="77010" t="56508" r="2974" b="36241"/>
              <a:stretch>
                <a:fillRect/>
              </a:stretch>
            </p:blipFill>
            <p:spPr bwMode="auto">
              <a:xfrm rot="257535">
                <a:off x="3048323" y="5312664"/>
                <a:ext cx="302911" cy="200025"/>
              </a:xfrm>
              <a:prstGeom prst="rect">
                <a:avLst/>
              </a:prstGeom>
              <a:noFill/>
              <a:ln w="9525">
                <a:noFill/>
                <a:miter lim="800000"/>
                <a:headEnd/>
                <a:tailEnd/>
              </a:ln>
              <a:effectLst/>
            </p:spPr>
          </p:pic>
          <p:pic>
            <p:nvPicPr>
              <p:cNvPr id="120" name="Picture 4"/>
              <p:cNvPicPr preferRelativeResize="0">
                <a:picLocks noChangeArrowheads="1"/>
              </p:cNvPicPr>
              <p:nvPr/>
            </p:nvPicPr>
            <p:blipFill>
              <a:blip r:embed="rId9" cstate="print"/>
              <a:srcRect l="77010" t="56508" r="2974" b="36241"/>
              <a:stretch>
                <a:fillRect/>
              </a:stretch>
            </p:blipFill>
            <p:spPr bwMode="auto">
              <a:xfrm rot="20690908">
                <a:off x="2660904" y="5291895"/>
                <a:ext cx="356616" cy="200025"/>
              </a:xfrm>
              <a:prstGeom prst="rect">
                <a:avLst/>
              </a:prstGeom>
              <a:noFill/>
              <a:ln w="9525">
                <a:noFill/>
                <a:miter lim="800000"/>
                <a:headEnd/>
                <a:tailEnd/>
              </a:ln>
              <a:effectLst/>
            </p:spPr>
          </p:pic>
        </p:grpSp>
        <p:sp>
          <p:nvSpPr>
            <p:cNvPr id="101" name="TextBox 100"/>
            <p:cNvSpPr txBox="1"/>
            <p:nvPr/>
          </p:nvSpPr>
          <p:spPr>
            <a:xfrm>
              <a:off x="2753438" y="5689937"/>
              <a:ext cx="1666162" cy="1015663"/>
            </a:xfrm>
            <a:prstGeom prst="rect">
              <a:avLst/>
            </a:prstGeom>
            <a:solidFill>
              <a:schemeClr val="bg1"/>
            </a:solidFill>
            <a:ln w="25400">
              <a:solidFill>
                <a:schemeClr val="tx1"/>
              </a:solidFill>
            </a:ln>
          </p:spPr>
          <p:txBody>
            <a:bodyPr wrap="none" rtlCol="0">
              <a:spAutoFit/>
            </a:bodyPr>
            <a:lstStyle/>
            <a:p>
              <a:pPr algn="ctr"/>
              <a:r>
                <a:rPr lang="en-US" sz="2000" b="1" dirty="0" smtClean="0"/>
                <a:t>River Basins</a:t>
              </a:r>
            </a:p>
            <a:p>
              <a:pPr algn="ctr"/>
              <a:r>
                <a:rPr lang="en-US" sz="2000" b="1" dirty="0" smtClean="0"/>
                <a:t>of</a:t>
              </a:r>
            </a:p>
            <a:p>
              <a:pPr algn="ctr"/>
              <a:r>
                <a:rPr lang="en-US" sz="2000" b="1" dirty="0" smtClean="0"/>
                <a:t>the Southeast</a:t>
              </a:r>
            </a:p>
          </p:txBody>
        </p:sp>
      </p:grpSp>
      <p:sp>
        <p:nvSpPr>
          <p:cNvPr id="80" name="Freeform 79"/>
          <p:cNvSpPr/>
          <p:nvPr/>
        </p:nvSpPr>
        <p:spPr>
          <a:xfrm>
            <a:off x="4954385" y="2992582"/>
            <a:ext cx="1213659" cy="1645920"/>
          </a:xfrm>
          <a:custGeom>
            <a:avLst/>
            <a:gdLst>
              <a:gd name="connsiteX0" fmla="*/ 0 w 1213659"/>
              <a:gd name="connsiteY0" fmla="*/ 0 h 1645920"/>
              <a:gd name="connsiteX1" fmla="*/ 83128 w 1213659"/>
              <a:gd name="connsiteY1" fmla="*/ 133003 h 1645920"/>
              <a:gd name="connsiteX2" fmla="*/ 282633 w 1213659"/>
              <a:gd name="connsiteY2" fmla="*/ 532014 h 1645920"/>
              <a:gd name="connsiteX3" fmla="*/ 465513 w 1213659"/>
              <a:gd name="connsiteY3" fmla="*/ 947651 h 1645920"/>
              <a:gd name="connsiteX4" fmla="*/ 615142 w 1213659"/>
              <a:gd name="connsiteY4" fmla="*/ 1263534 h 1645920"/>
              <a:gd name="connsiteX5" fmla="*/ 814648 w 1213659"/>
              <a:gd name="connsiteY5" fmla="*/ 1313411 h 1645920"/>
              <a:gd name="connsiteX6" fmla="*/ 1147157 w 1213659"/>
              <a:gd name="connsiteY6" fmla="*/ 1579418 h 1645920"/>
              <a:gd name="connsiteX7" fmla="*/ 1213659 w 1213659"/>
              <a:gd name="connsiteY7" fmla="*/ 1645920 h 164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3659" h="1645920">
                <a:moveTo>
                  <a:pt x="0" y="0"/>
                </a:moveTo>
                <a:cubicBezTo>
                  <a:pt x="18011" y="22167"/>
                  <a:pt x="36023" y="44334"/>
                  <a:pt x="83128" y="133003"/>
                </a:cubicBezTo>
                <a:cubicBezTo>
                  <a:pt x="130234" y="221672"/>
                  <a:pt x="218902" y="396239"/>
                  <a:pt x="282633" y="532014"/>
                </a:cubicBezTo>
                <a:cubicBezTo>
                  <a:pt x="346364" y="667789"/>
                  <a:pt x="410095" y="825731"/>
                  <a:pt x="465513" y="947651"/>
                </a:cubicBezTo>
                <a:cubicBezTo>
                  <a:pt x="520931" y="1069571"/>
                  <a:pt x="556953" y="1202574"/>
                  <a:pt x="615142" y="1263534"/>
                </a:cubicBezTo>
                <a:cubicBezTo>
                  <a:pt x="673331" y="1324494"/>
                  <a:pt x="725979" y="1260764"/>
                  <a:pt x="814648" y="1313411"/>
                </a:cubicBezTo>
                <a:cubicBezTo>
                  <a:pt x="903317" y="1366058"/>
                  <a:pt x="1080655" y="1524000"/>
                  <a:pt x="1147157" y="1579418"/>
                </a:cubicBezTo>
                <a:cubicBezTo>
                  <a:pt x="1213659" y="1634836"/>
                  <a:pt x="1213659" y="1640378"/>
                  <a:pt x="1213659" y="1645920"/>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65" name="TextBox 64"/>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Geology of the Homelands</a:t>
            </a:r>
          </a:p>
        </p:txBody>
      </p:sp>
      <p:sp>
        <p:nvSpPr>
          <p:cNvPr id="28" name="Freeform 27"/>
          <p:cNvSpPr/>
          <p:nvPr/>
        </p:nvSpPr>
        <p:spPr>
          <a:xfrm rot="167108">
            <a:off x="3553183" y="680878"/>
            <a:ext cx="3671018" cy="3543146"/>
          </a:xfrm>
          <a:custGeom>
            <a:avLst/>
            <a:gdLst>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1273834 w 3807124"/>
              <a:gd name="connsiteY14" fmla="*/ 2323380 h 4318957"/>
              <a:gd name="connsiteX15" fmla="*/ 1825925 w 3807124"/>
              <a:gd name="connsiteY15" fmla="*/ 1909312 h 4318957"/>
              <a:gd name="connsiteX16" fmla="*/ 2378015 w 3807124"/>
              <a:gd name="connsiteY16" fmla="*/ 1219199 h 4318957"/>
              <a:gd name="connsiteX17" fmla="*/ 2861094 w 3807124"/>
              <a:gd name="connsiteY17" fmla="*/ 494580 h 4318957"/>
              <a:gd name="connsiteX18" fmla="*/ 3068128 w 3807124"/>
              <a:gd name="connsiteY18" fmla="*/ 63260 h 4318957"/>
              <a:gd name="connsiteX19" fmla="*/ 3689230 w 3807124"/>
              <a:gd name="connsiteY19" fmla="*/ 115018 h 4318957"/>
              <a:gd name="connsiteX20" fmla="*/ 3775494 w 3807124"/>
              <a:gd name="connsiteY20" fmla="*/ 132271 h 4318957"/>
              <a:gd name="connsiteX21" fmla="*/ 3775494 w 3807124"/>
              <a:gd name="connsiteY21"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726125 w 3807124"/>
              <a:gd name="connsiteY14" fmla="*/ 2967624 h 4318957"/>
              <a:gd name="connsiteX15" fmla="*/ 1273834 w 3807124"/>
              <a:gd name="connsiteY15" fmla="*/ 2323380 h 4318957"/>
              <a:gd name="connsiteX16" fmla="*/ 1825925 w 3807124"/>
              <a:gd name="connsiteY16" fmla="*/ 1909312 h 4318957"/>
              <a:gd name="connsiteX17" fmla="*/ 2378015 w 3807124"/>
              <a:gd name="connsiteY17" fmla="*/ 1219199 h 4318957"/>
              <a:gd name="connsiteX18" fmla="*/ 2861094 w 3807124"/>
              <a:gd name="connsiteY18" fmla="*/ 494580 h 4318957"/>
              <a:gd name="connsiteX19" fmla="*/ 3068128 w 3807124"/>
              <a:gd name="connsiteY19" fmla="*/ 63260 h 4318957"/>
              <a:gd name="connsiteX20" fmla="*/ 3689230 w 3807124"/>
              <a:gd name="connsiteY20" fmla="*/ 115018 h 4318957"/>
              <a:gd name="connsiteX21" fmla="*/ 3775494 w 3807124"/>
              <a:gd name="connsiteY21" fmla="*/ 132271 h 4318957"/>
              <a:gd name="connsiteX22" fmla="*/ 3775494 w 3807124"/>
              <a:gd name="connsiteY22"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1273834 w 3807124"/>
              <a:gd name="connsiteY14" fmla="*/ 2323380 h 4318957"/>
              <a:gd name="connsiteX15" fmla="*/ 1825925 w 3807124"/>
              <a:gd name="connsiteY15" fmla="*/ 1909312 h 4318957"/>
              <a:gd name="connsiteX16" fmla="*/ 2378015 w 3807124"/>
              <a:gd name="connsiteY16" fmla="*/ 1219199 h 4318957"/>
              <a:gd name="connsiteX17" fmla="*/ 2861094 w 3807124"/>
              <a:gd name="connsiteY17" fmla="*/ 494580 h 4318957"/>
              <a:gd name="connsiteX18" fmla="*/ 3068128 w 3807124"/>
              <a:gd name="connsiteY18" fmla="*/ 63260 h 4318957"/>
              <a:gd name="connsiteX19" fmla="*/ 3689230 w 3807124"/>
              <a:gd name="connsiteY19" fmla="*/ 115018 h 4318957"/>
              <a:gd name="connsiteX20" fmla="*/ 3775494 w 3807124"/>
              <a:gd name="connsiteY20" fmla="*/ 132271 h 4318957"/>
              <a:gd name="connsiteX21" fmla="*/ 3775494 w 3807124"/>
              <a:gd name="connsiteY21"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1273834 w 3807124"/>
              <a:gd name="connsiteY13" fmla="*/ 2323380 h 4318957"/>
              <a:gd name="connsiteX14" fmla="*/ 1825925 w 3807124"/>
              <a:gd name="connsiteY14" fmla="*/ 1909312 h 4318957"/>
              <a:gd name="connsiteX15" fmla="*/ 2378015 w 3807124"/>
              <a:gd name="connsiteY15" fmla="*/ 1219199 h 4318957"/>
              <a:gd name="connsiteX16" fmla="*/ 2861094 w 3807124"/>
              <a:gd name="connsiteY16" fmla="*/ 494580 h 4318957"/>
              <a:gd name="connsiteX17" fmla="*/ 3068128 w 3807124"/>
              <a:gd name="connsiteY17" fmla="*/ 63260 h 4318957"/>
              <a:gd name="connsiteX18" fmla="*/ 3689230 w 3807124"/>
              <a:gd name="connsiteY18" fmla="*/ 115018 h 4318957"/>
              <a:gd name="connsiteX19" fmla="*/ 3775494 w 3807124"/>
              <a:gd name="connsiteY19" fmla="*/ 132271 h 4318957"/>
              <a:gd name="connsiteX20" fmla="*/ 3775494 w 3807124"/>
              <a:gd name="connsiteY20"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1157105 w 3807124"/>
              <a:gd name="connsiteY13" fmla="*/ 2633346 h 4318957"/>
              <a:gd name="connsiteX14" fmla="*/ 1825925 w 3807124"/>
              <a:gd name="connsiteY14" fmla="*/ 1909312 h 4318957"/>
              <a:gd name="connsiteX15" fmla="*/ 2378015 w 3807124"/>
              <a:gd name="connsiteY15" fmla="*/ 1219199 h 4318957"/>
              <a:gd name="connsiteX16" fmla="*/ 2861094 w 3807124"/>
              <a:gd name="connsiteY16" fmla="*/ 494580 h 4318957"/>
              <a:gd name="connsiteX17" fmla="*/ 3068128 w 3807124"/>
              <a:gd name="connsiteY17" fmla="*/ 63260 h 4318957"/>
              <a:gd name="connsiteX18" fmla="*/ 3689230 w 3807124"/>
              <a:gd name="connsiteY18" fmla="*/ 115018 h 4318957"/>
              <a:gd name="connsiteX19" fmla="*/ 3775494 w 3807124"/>
              <a:gd name="connsiteY19" fmla="*/ 132271 h 4318957"/>
              <a:gd name="connsiteX20" fmla="*/ 3775494 w 3807124"/>
              <a:gd name="connsiteY20" fmla="*/ 132271 h 4318957"/>
              <a:gd name="connsiteX0" fmla="*/ 4281295 w 4312925"/>
              <a:gd name="connsiteY0" fmla="*/ 442822 h 4600114"/>
              <a:gd name="connsiteX1" fmla="*/ 4057009 w 4312925"/>
              <a:gd name="connsiteY1" fmla="*/ 1115682 h 4600114"/>
              <a:gd name="connsiteX2" fmla="*/ 3263379 w 4312925"/>
              <a:gd name="connsiteY2" fmla="*/ 2064588 h 4600114"/>
              <a:gd name="connsiteX3" fmla="*/ 2676782 w 4312925"/>
              <a:gd name="connsiteY3" fmla="*/ 2478656 h 4600114"/>
              <a:gd name="connsiteX4" fmla="*/ 2590518 w 4312925"/>
              <a:gd name="connsiteY4" fmla="*/ 2789207 h 4600114"/>
              <a:gd name="connsiteX5" fmla="*/ 2521507 w 4312925"/>
              <a:gd name="connsiteY5" fmla="*/ 2927229 h 4600114"/>
              <a:gd name="connsiteX6" fmla="*/ 2090186 w 4312925"/>
              <a:gd name="connsiteY6" fmla="*/ 3375803 h 4600114"/>
              <a:gd name="connsiteX7" fmla="*/ 1400073 w 4312925"/>
              <a:gd name="connsiteY7" fmla="*/ 3789871 h 4600114"/>
              <a:gd name="connsiteX8" fmla="*/ 865235 w 4312925"/>
              <a:gd name="connsiteY8" fmla="*/ 4238444 h 4600114"/>
              <a:gd name="connsiteX9" fmla="*/ 761718 w 4312925"/>
              <a:gd name="connsiteY9" fmla="*/ 4272950 h 4600114"/>
              <a:gd name="connsiteX10" fmla="*/ 31630 w 4312925"/>
              <a:gd name="connsiteY10" fmla="*/ 4531103 h 4600114"/>
              <a:gd name="connsiteX11" fmla="*/ 571937 w 4312925"/>
              <a:gd name="connsiteY11" fmla="*/ 3858882 h 4600114"/>
              <a:gd name="connsiteX12" fmla="*/ 830729 w 4312925"/>
              <a:gd name="connsiteY12" fmla="*/ 3306792 h 4600114"/>
              <a:gd name="connsiteX13" fmla="*/ 1662906 w 4312925"/>
              <a:gd name="connsiteY13" fmla="*/ 2633346 h 4600114"/>
              <a:gd name="connsiteX14" fmla="*/ 2331726 w 4312925"/>
              <a:gd name="connsiteY14" fmla="*/ 1909312 h 4600114"/>
              <a:gd name="connsiteX15" fmla="*/ 2883816 w 4312925"/>
              <a:gd name="connsiteY15" fmla="*/ 1219199 h 4600114"/>
              <a:gd name="connsiteX16" fmla="*/ 3366895 w 4312925"/>
              <a:gd name="connsiteY16" fmla="*/ 494580 h 4600114"/>
              <a:gd name="connsiteX17" fmla="*/ 3573929 w 4312925"/>
              <a:gd name="connsiteY17" fmla="*/ 63260 h 4600114"/>
              <a:gd name="connsiteX18" fmla="*/ 4195031 w 4312925"/>
              <a:gd name="connsiteY18" fmla="*/ 115018 h 4600114"/>
              <a:gd name="connsiteX19" fmla="*/ 4281295 w 4312925"/>
              <a:gd name="connsiteY19" fmla="*/ 132271 h 4600114"/>
              <a:gd name="connsiteX20" fmla="*/ 4281295 w 4312925"/>
              <a:gd name="connsiteY20" fmla="*/ 132271 h 4600114"/>
              <a:gd name="connsiteX0" fmla="*/ 4356897 w 4388527"/>
              <a:gd name="connsiteY0" fmla="*/ 442822 h 4666030"/>
              <a:gd name="connsiteX1" fmla="*/ 4132611 w 4388527"/>
              <a:gd name="connsiteY1" fmla="*/ 1115682 h 4666030"/>
              <a:gd name="connsiteX2" fmla="*/ 3338981 w 4388527"/>
              <a:gd name="connsiteY2" fmla="*/ 2064588 h 4666030"/>
              <a:gd name="connsiteX3" fmla="*/ 2752384 w 4388527"/>
              <a:gd name="connsiteY3" fmla="*/ 2478656 h 4666030"/>
              <a:gd name="connsiteX4" fmla="*/ 2666120 w 4388527"/>
              <a:gd name="connsiteY4" fmla="*/ 2789207 h 4666030"/>
              <a:gd name="connsiteX5" fmla="*/ 2597109 w 4388527"/>
              <a:gd name="connsiteY5" fmla="*/ 2927229 h 4666030"/>
              <a:gd name="connsiteX6" fmla="*/ 2165788 w 4388527"/>
              <a:gd name="connsiteY6" fmla="*/ 3375803 h 4666030"/>
              <a:gd name="connsiteX7" fmla="*/ 1475675 w 4388527"/>
              <a:gd name="connsiteY7" fmla="*/ 3789871 h 4666030"/>
              <a:gd name="connsiteX8" fmla="*/ 940837 w 4388527"/>
              <a:gd name="connsiteY8" fmla="*/ 4238444 h 4666030"/>
              <a:gd name="connsiteX9" fmla="*/ 837320 w 4388527"/>
              <a:gd name="connsiteY9" fmla="*/ 4272950 h 4666030"/>
              <a:gd name="connsiteX10" fmla="*/ 107232 w 4388527"/>
              <a:gd name="connsiteY10" fmla="*/ 4531103 h 4666030"/>
              <a:gd name="connsiteX11" fmla="*/ 193931 w 4388527"/>
              <a:gd name="connsiteY11" fmla="*/ 3463390 h 4666030"/>
              <a:gd name="connsiteX12" fmla="*/ 906331 w 4388527"/>
              <a:gd name="connsiteY12" fmla="*/ 3306792 h 4666030"/>
              <a:gd name="connsiteX13" fmla="*/ 1738508 w 4388527"/>
              <a:gd name="connsiteY13" fmla="*/ 2633346 h 4666030"/>
              <a:gd name="connsiteX14" fmla="*/ 2407328 w 4388527"/>
              <a:gd name="connsiteY14" fmla="*/ 1909312 h 4666030"/>
              <a:gd name="connsiteX15" fmla="*/ 2959418 w 4388527"/>
              <a:gd name="connsiteY15" fmla="*/ 1219199 h 4666030"/>
              <a:gd name="connsiteX16" fmla="*/ 3442497 w 4388527"/>
              <a:gd name="connsiteY16" fmla="*/ 494580 h 4666030"/>
              <a:gd name="connsiteX17" fmla="*/ 3649531 w 4388527"/>
              <a:gd name="connsiteY17" fmla="*/ 63260 h 4666030"/>
              <a:gd name="connsiteX18" fmla="*/ 4270633 w 4388527"/>
              <a:gd name="connsiteY18" fmla="*/ 115018 h 4666030"/>
              <a:gd name="connsiteX19" fmla="*/ 4356897 w 4388527"/>
              <a:gd name="connsiteY19" fmla="*/ 132271 h 4666030"/>
              <a:gd name="connsiteX20" fmla="*/ 4356897 w 4388527"/>
              <a:gd name="connsiteY20" fmla="*/ 132271 h 4666030"/>
              <a:gd name="connsiteX0" fmla="*/ 4254614 w 4286244"/>
              <a:gd name="connsiteY0" fmla="*/ 442822 h 4680625"/>
              <a:gd name="connsiteX1" fmla="*/ 4030328 w 4286244"/>
              <a:gd name="connsiteY1" fmla="*/ 1115682 h 4680625"/>
              <a:gd name="connsiteX2" fmla="*/ 3236698 w 4286244"/>
              <a:gd name="connsiteY2" fmla="*/ 2064588 h 4680625"/>
              <a:gd name="connsiteX3" fmla="*/ 2650101 w 4286244"/>
              <a:gd name="connsiteY3" fmla="*/ 2478656 h 4680625"/>
              <a:gd name="connsiteX4" fmla="*/ 2563837 w 4286244"/>
              <a:gd name="connsiteY4" fmla="*/ 2789207 h 4680625"/>
              <a:gd name="connsiteX5" fmla="*/ 2494826 w 4286244"/>
              <a:gd name="connsiteY5" fmla="*/ 2927229 h 4680625"/>
              <a:gd name="connsiteX6" fmla="*/ 2063505 w 4286244"/>
              <a:gd name="connsiteY6" fmla="*/ 3375803 h 4680625"/>
              <a:gd name="connsiteX7" fmla="*/ 1373392 w 4286244"/>
              <a:gd name="connsiteY7" fmla="*/ 3789871 h 4680625"/>
              <a:gd name="connsiteX8" fmla="*/ 838554 w 4286244"/>
              <a:gd name="connsiteY8" fmla="*/ 4238444 h 4680625"/>
              <a:gd name="connsiteX9" fmla="*/ 735037 w 4286244"/>
              <a:gd name="connsiteY9" fmla="*/ 4272950 h 4680625"/>
              <a:gd name="connsiteX10" fmla="*/ 254159 w 4286244"/>
              <a:gd name="connsiteY10" fmla="*/ 4545698 h 4680625"/>
              <a:gd name="connsiteX11" fmla="*/ 91648 w 4286244"/>
              <a:gd name="connsiteY11" fmla="*/ 3463390 h 4680625"/>
              <a:gd name="connsiteX12" fmla="*/ 804048 w 4286244"/>
              <a:gd name="connsiteY12" fmla="*/ 3306792 h 4680625"/>
              <a:gd name="connsiteX13" fmla="*/ 1636225 w 4286244"/>
              <a:gd name="connsiteY13" fmla="*/ 2633346 h 4680625"/>
              <a:gd name="connsiteX14" fmla="*/ 2305045 w 4286244"/>
              <a:gd name="connsiteY14" fmla="*/ 1909312 h 4680625"/>
              <a:gd name="connsiteX15" fmla="*/ 2857135 w 4286244"/>
              <a:gd name="connsiteY15" fmla="*/ 1219199 h 4680625"/>
              <a:gd name="connsiteX16" fmla="*/ 3340214 w 4286244"/>
              <a:gd name="connsiteY16" fmla="*/ 494580 h 4680625"/>
              <a:gd name="connsiteX17" fmla="*/ 3547248 w 4286244"/>
              <a:gd name="connsiteY17" fmla="*/ 63260 h 4680625"/>
              <a:gd name="connsiteX18" fmla="*/ 4168350 w 4286244"/>
              <a:gd name="connsiteY18" fmla="*/ 115018 h 4680625"/>
              <a:gd name="connsiteX19" fmla="*/ 4254614 w 4286244"/>
              <a:gd name="connsiteY19" fmla="*/ 132271 h 4680625"/>
              <a:gd name="connsiteX20" fmla="*/ 4254614 w 4286244"/>
              <a:gd name="connsiteY20" fmla="*/ 132271 h 4680625"/>
              <a:gd name="connsiteX0" fmla="*/ 4254614 w 4286244"/>
              <a:gd name="connsiteY0" fmla="*/ 442822 h 4730487"/>
              <a:gd name="connsiteX1" fmla="*/ 4030328 w 4286244"/>
              <a:gd name="connsiteY1" fmla="*/ 1115682 h 4730487"/>
              <a:gd name="connsiteX2" fmla="*/ 3236698 w 4286244"/>
              <a:gd name="connsiteY2" fmla="*/ 2064588 h 4730487"/>
              <a:gd name="connsiteX3" fmla="*/ 2650101 w 4286244"/>
              <a:gd name="connsiteY3" fmla="*/ 2478656 h 4730487"/>
              <a:gd name="connsiteX4" fmla="*/ 2563837 w 4286244"/>
              <a:gd name="connsiteY4" fmla="*/ 2789207 h 4730487"/>
              <a:gd name="connsiteX5" fmla="*/ 2494826 w 4286244"/>
              <a:gd name="connsiteY5" fmla="*/ 2927229 h 4730487"/>
              <a:gd name="connsiteX6" fmla="*/ 2063505 w 4286244"/>
              <a:gd name="connsiteY6" fmla="*/ 3375803 h 4730487"/>
              <a:gd name="connsiteX7" fmla="*/ 1373392 w 4286244"/>
              <a:gd name="connsiteY7" fmla="*/ 3789871 h 4730487"/>
              <a:gd name="connsiteX8" fmla="*/ 838554 w 4286244"/>
              <a:gd name="connsiteY8" fmla="*/ 4238444 h 4730487"/>
              <a:gd name="connsiteX9" fmla="*/ 608920 w 4286244"/>
              <a:gd name="connsiteY9" fmla="*/ 4572126 h 4730487"/>
              <a:gd name="connsiteX10" fmla="*/ 254159 w 4286244"/>
              <a:gd name="connsiteY10" fmla="*/ 4545698 h 4730487"/>
              <a:gd name="connsiteX11" fmla="*/ 91648 w 4286244"/>
              <a:gd name="connsiteY11" fmla="*/ 3463390 h 4730487"/>
              <a:gd name="connsiteX12" fmla="*/ 804048 w 4286244"/>
              <a:gd name="connsiteY12" fmla="*/ 3306792 h 4730487"/>
              <a:gd name="connsiteX13" fmla="*/ 1636225 w 4286244"/>
              <a:gd name="connsiteY13" fmla="*/ 2633346 h 4730487"/>
              <a:gd name="connsiteX14" fmla="*/ 2305045 w 4286244"/>
              <a:gd name="connsiteY14" fmla="*/ 1909312 h 4730487"/>
              <a:gd name="connsiteX15" fmla="*/ 2857135 w 4286244"/>
              <a:gd name="connsiteY15" fmla="*/ 1219199 h 4730487"/>
              <a:gd name="connsiteX16" fmla="*/ 3340214 w 4286244"/>
              <a:gd name="connsiteY16" fmla="*/ 494580 h 4730487"/>
              <a:gd name="connsiteX17" fmla="*/ 3547248 w 4286244"/>
              <a:gd name="connsiteY17" fmla="*/ 63260 h 4730487"/>
              <a:gd name="connsiteX18" fmla="*/ 4168350 w 4286244"/>
              <a:gd name="connsiteY18" fmla="*/ 115018 h 4730487"/>
              <a:gd name="connsiteX19" fmla="*/ 4254614 w 4286244"/>
              <a:gd name="connsiteY19" fmla="*/ 132271 h 4730487"/>
              <a:gd name="connsiteX20" fmla="*/ 4254614 w 4286244"/>
              <a:gd name="connsiteY20" fmla="*/ 132271 h 4730487"/>
              <a:gd name="connsiteX0" fmla="*/ 4261853 w 4293483"/>
              <a:gd name="connsiteY0" fmla="*/ 442822 h 4730487"/>
              <a:gd name="connsiteX1" fmla="*/ 4037567 w 4293483"/>
              <a:gd name="connsiteY1" fmla="*/ 1115682 h 4730487"/>
              <a:gd name="connsiteX2" fmla="*/ 3243937 w 4293483"/>
              <a:gd name="connsiteY2" fmla="*/ 2064588 h 4730487"/>
              <a:gd name="connsiteX3" fmla="*/ 2657340 w 4293483"/>
              <a:gd name="connsiteY3" fmla="*/ 2478656 h 4730487"/>
              <a:gd name="connsiteX4" fmla="*/ 2571076 w 4293483"/>
              <a:gd name="connsiteY4" fmla="*/ 2789207 h 4730487"/>
              <a:gd name="connsiteX5" fmla="*/ 2502065 w 4293483"/>
              <a:gd name="connsiteY5" fmla="*/ 2927229 h 4730487"/>
              <a:gd name="connsiteX6" fmla="*/ 2070744 w 4293483"/>
              <a:gd name="connsiteY6" fmla="*/ 3375803 h 4730487"/>
              <a:gd name="connsiteX7" fmla="*/ 1380631 w 4293483"/>
              <a:gd name="connsiteY7" fmla="*/ 3789871 h 4730487"/>
              <a:gd name="connsiteX8" fmla="*/ 845793 w 4293483"/>
              <a:gd name="connsiteY8" fmla="*/ 4238444 h 4730487"/>
              <a:gd name="connsiteX9" fmla="*/ 616159 w 4293483"/>
              <a:gd name="connsiteY9" fmla="*/ 4572126 h 4730487"/>
              <a:gd name="connsiteX10" fmla="*/ 261398 w 4293483"/>
              <a:gd name="connsiteY10" fmla="*/ 4545698 h 4730487"/>
              <a:gd name="connsiteX11" fmla="*/ 98887 w 4293483"/>
              <a:gd name="connsiteY11" fmla="*/ 3463390 h 4730487"/>
              <a:gd name="connsiteX12" fmla="*/ 854713 w 4293483"/>
              <a:gd name="connsiteY12" fmla="*/ 3155448 h 4730487"/>
              <a:gd name="connsiteX13" fmla="*/ 1643464 w 4293483"/>
              <a:gd name="connsiteY13" fmla="*/ 2633346 h 4730487"/>
              <a:gd name="connsiteX14" fmla="*/ 2312284 w 4293483"/>
              <a:gd name="connsiteY14" fmla="*/ 1909312 h 4730487"/>
              <a:gd name="connsiteX15" fmla="*/ 2864374 w 4293483"/>
              <a:gd name="connsiteY15" fmla="*/ 1219199 h 4730487"/>
              <a:gd name="connsiteX16" fmla="*/ 3347453 w 4293483"/>
              <a:gd name="connsiteY16" fmla="*/ 494580 h 4730487"/>
              <a:gd name="connsiteX17" fmla="*/ 3554487 w 4293483"/>
              <a:gd name="connsiteY17" fmla="*/ 63260 h 4730487"/>
              <a:gd name="connsiteX18" fmla="*/ 4175589 w 4293483"/>
              <a:gd name="connsiteY18" fmla="*/ 115018 h 4730487"/>
              <a:gd name="connsiteX19" fmla="*/ 4261853 w 4293483"/>
              <a:gd name="connsiteY19" fmla="*/ 132271 h 4730487"/>
              <a:gd name="connsiteX20" fmla="*/ 4261853 w 4293483"/>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2312283 w 4293482"/>
              <a:gd name="connsiteY14" fmla="*/ 1909312 h 4730487"/>
              <a:gd name="connsiteX15" fmla="*/ 2864373 w 4293482"/>
              <a:gd name="connsiteY15" fmla="*/ 1219199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2864373 w 4293482"/>
              <a:gd name="connsiteY15" fmla="*/ 1219199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537251 h 4824916"/>
              <a:gd name="connsiteX1" fmla="*/ 4037566 w 4293482"/>
              <a:gd name="connsiteY1" fmla="*/ 1210111 h 4824916"/>
              <a:gd name="connsiteX2" fmla="*/ 3243936 w 4293482"/>
              <a:gd name="connsiteY2" fmla="*/ 2159017 h 4824916"/>
              <a:gd name="connsiteX3" fmla="*/ 2657339 w 4293482"/>
              <a:gd name="connsiteY3" fmla="*/ 2573085 h 4824916"/>
              <a:gd name="connsiteX4" fmla="*/ 2571075 w 4293482"/>
              <a:gd name="connsiteY4" fmla="*/ 2883636 h 4824916"/>
              <a:gd name="connsiteX5" fmla="*/ 2502064 w 4293482"/>
              <a:gd name="connsiteY5" fmla="*/ 3021658 h 4824916"/>
              <a:gd name="connsiteX6" fmla="*/ 2070743 w 4293482"/>
              <a:gd name="connsiteY6" fmla="*/ 3470232 h 4824916"/>
              <a:gd name="connsiteX7" fmla="*/ 1380630 w 4293482"/>
              <a:gd name="connsiteY7" fmla="*/ 3884300 h 4824916"/>
              <a:gd name="connsiteX8" fmla="*/ 845792 w 4293482"/>
              <a:gd name="connsiteY8" fmla="*/ 4332873 h 4824916"/>
              <a:gd name="connsiteX9" fmla="*/ 616158 w 4293482"/>
              <a:gd name="connsiteY9" fmla="*/ 4666555 h 4824916"/>
              <a:gd name="connsiteX10" fmla="*/ 261397 w 4293482"/>
              <a:gd name="connsiteY10" fmla="*/ 4640127 h 4824916"/>
              <a:gd name="connsiteX11" fmla="*/ 98886 w 4293482"/>
              <a:gd name="connsiteY11" fmla="*/ 3557819 h 4824916"/>
              <a:gd name="connsiteX12" fmla="*/ 854712 w 4293482"/>
              <a:gd name="connsiteY12" fmla="*/ 3249877 h 4824916"/>
              <a:gd name="connsiteX13" fmla="*/ 1501820 w 4293482"/>
              <a:gd name="connsiteY13" fmla="*/ 2761627 h 4824916"/>
              <a:gd name="connsiteX14" fmla="*/ 1197962 w 4293482"/>
              <a:gd name="connsiteY14" fmla="*/ 2080587 h 4824916"/>
              <a:gd name="connsiteX15" fmla="*/ 1652783 w 4293482"/>
              <a:gd name="connsiteY15" fmla="*/ 1394774 h 4824916"/>
              <a:gd name="connsiteX16" fmla="*/ 3347452 w 4293482"/>
              <a:gd name="connsiteY16" fmla="*/ 589009 h 4824916"/>
              <a:gd name="connsiteX17" fmla="*/ 3285632 w 4293482"/>
              <a:gd name="connsiteY17" fmla="*/ 1155581 h 4824916"/>
              <a:gd name="connsiteX18" fmla="*/ 3554486 w 4293482"/>
              <a:gd name="connsiteY18" fmla="*/ 157689 h 4824916"/>
              <a:gd name="connsiteX19" fmla="*/ 4175588 w 4293482"/>
              <a:gd name="connsiteY19" fmla="*/ 209447 h 4824916"/>
              <a:gd name="connsiteX20" fmla="*/ 4261852 w 4293482"/>
              <a:gd name="connsiteY20" fmla="*/ 226700 h 4824916"/>
              <a:gd name="connsiteX21" fmla="*/ 4261852 w 4293482"/>
              <a:gd name="connsiteY21" fmla="*/ 226700 h 4824916"/>
              <a:gd name="connsiteX0" fmla="*/ 4261852 w 4293482"/>
              <a:gd name="connsiteY0" fmla="*/ 537251 h 4824916"/>
              <a:gd name="connsiteX1" fmla="*/ 4037566 w 4293482"/>
              <a:gd name="connsiteY1" fmla="*/ 1210111 h 4824916"/>
              <a:gd name="connsiteX2" fmla="*/ 3243936 w 4293482"/>
              <a:gd name="connsiteY2" fmla="*/ 2159017 h 4824916"/>
              <a:gd name="connsiteX3" fmla="*/ 2657339 w 4293482"/>
              <a:gd name="connsiteY3" fmla="*/ 2573085 h 4824916"/>
              <a:gd name="connsiteX4" fmla="*/ 2571075 w 4293482"/>
              <a:gd name="connsiteY4" fmla="*/ 2883636 h 4824916"/>
              <a:gd name="connsiteX5" fmla="*/ 2502064 w 4293482"/>
              <a:gd name="connsiteY5" fmla="*/ 3021658 h 4824916"/>
              <a:gd name="connsiteX6" fmla="*/ 2070743 w 4293482"/>
              <a:gd name="connsiteY6" fmla="*/ 3470232 h 4824916"/>
              <a:gd name="connsiteX7" fmla="*/ 1380630 w 4293482"/>
              <a:gd name="connsiteY7" fmla="*/ 3884300 h 4824916"/>
              <a:gd name="connsiteX8" fmla="*/ 845792 w 4293482"/>
              <a:gd name="connsiteY8" fmla="*/ 4332873 h 4824916"/>
              <a:gd name="connsiteX9" fmla="*/ 616158 w 4293482"/>
              <a:gd name="connsiteY9" fmla="*/ 4666555 h 4824916"/>
              <a:gd name="connsiteX10" fmla="*/ 261397 w 4293482"/>
              <a:gd name="connsiteY10" fmla="*/ 4640127 h 4824916"/>
              <a:gd name="connsiteX11" fmla="*/ 98886 w 4293482"/>
              <a:gd name="connsiteY11" fmla="*/ 3557819 h 4824916"/>
              <a:gd name="connsiteX12" fmla="*/ 854712 w 4293482"/>
              <a:gd name="connsiteY12" fmla="*/ 3249877 h 4824916"/>
              <a:gd name="connsiteX13" fmla="*/ 1501820 w 4293482"/>
              <a:gd name="connsiteY13" fmla="*/ 2761627 h 4824916"/>
              <a:gd name="connsiteX14" fmla="*/ 1197962 w 4293482"/>
              <a:gd name="connsiteY14" fmla="*/ 2080587 h 4824916"/>
              <a:gd name="connsiteX15" fmla="*/ 1652783 w 4293482"/>
              <a:gd name="connsiteY15" fmla="*/ 1394774 h 4824916"/>
              <a:gd name="connsiteX16" fmla="*/ 3285632 w 4293482"/>
              <a:gd name="connsiteY16" fmla="*/ 1155581 h 4824916"/>
              <a:gd name="connsiteX17" fmla="*/ 3554486 w 4293482"/>
              <a:gd name="connsiteY17" fmla="*/ 157689 h 4824916"/>
              <a:gd name="connsiteX18" fmla="*/ 4175588 w 4293482"/>
              <a:gd name="connsiteY18" fmla="*/ 209447 h 4824916"/>
              <a:gd name="connsiteX19" fmla="*/ 4261852 w 4293482"/>
              <a:gd name="connsiteY19" fmla="*/ 226700 h 4824916"/>
              <a:gd name="connsiteX20" fmla="*/ 4261852 w 4293482"/>
              <a:gd name="connsiteY20" fmla="*/ 226700 h 4824916"/>
              <a:gd name="connsiteX0" fmla="*/ 4037566 w 4293482"/>
              <a:gd name="connsiteY0" fmla="*/ 1210111 h 4824916"/>
              <a:gd name="connsiteX1" fmla="*/ 3243936 w 4293482"/>
              <a:gd name="connsiteY1" fmla="*/ 2159017 h 4824916"/>
              <a:gd name="connsiteX2" fmla="*/ 2657339 w 4293482"/>
              <a:gd name="connsiteY2" fmla="*/ 2573085 h 4824916"/>
              <a:gd name="connsiteX3" fmla="*/ 2571075 w 4293482"/>
              <a:gd name="connsiteY3" fmla="*/ 2883636 h 4824916"/>
              <a:gd name="connsiteX4" fmla="*/ 2502064 w 4293482"/>
              <a:gd name="connsiteY4" fmla="*/ 3021658 h 4824916"/>
              <a:gd name="connsiteX5" fmla="*/ 2070743 w 4293482"/>
              <a:gd name="connsiteY5" fmla="*/ 3470232 h 4824916"/>
              <a:gd name="connsiteX6" fmla="*/ 1380630 w 4293482"/>
              <a:gd name="connsiteY6" fmla="*/ 3884300 h 4824916"/>
              <a:gd name="connsiteX7" fmla="*/ 845792 w 4293482"/>
              <a:gd name="connsiteY7" fmla="*/ 4332873 h 4824916"/>
              <a:gd name="connsiteX8" fmla="*/ 616158 w 4293482"/>
              <a:gd name="connsiteY8" fmla="*/ 4666555 h 4824916"/>
              <a:gd name="connsiteX9" fmla="*/ 261397 w 4293482"/>
              <a:gd name="connsiteY9" fmla="*/ 4640127 h 4824916"/>
              <a:gd name="connsiteX10" fmla="*/ 98886 w 4293482"/>
              <a:gd name="connsiteY10" fmla="*/ 3557819 h 4824916"/>
              <a:gd name="connsiteX11" fmla="*/ 854712 w 4293482"/>
              <a:gd name="connsiteY11" fmla="*/ 3249877 h 4824916"/>
              <a:gd name="connsiteX12" fmla="*/ 1501820 w 4293482"/>
              <a:gd name="connsiteY12" fmla="*/ 2761627 h 4824916"/>
              <a:gd name="connsiteX13" fmla="*/ 1197962 w 4293482"/>
              <a:gd name="connsiteY13" fmla="*/ 2080587 h 4824916"/>
              <a:gd name="connsiteX14" fmla="*/ 1652783 w 4293482"/>
              <a:gd name="connsiteY14" fmla="*/ 1394774 h 4824916"/>
              <a:gd name="connsiteX15" fmla="*/ 3285632 w 4293482"/>
              <a:gd name="connsiteY15" fmla="*/ 1155581 h 4824916"/>
              <a:gd name="connsiteX16" fmla="*/ 3554486 w 4293482"/>
              <a:gd name="connsiteY16" fmla="*/ 157689 h 4824916"/>
              <a:gd name="connsiteX17" fmla="*/ 4175588 w 4293482"/>
              <a:gd name="connsiteY17" fmla="*/ 209447 h 4824916"/>
              <a:gd name="connsiteX18" fmla="*/ 4261852 w 4293482"/>
              <a:gd name="connsiteY18" fmla="*/ 226700 h 4824916"/>
              <a:gd name="connsiteX19" fmla="*/ 4261852 w 4293482"/>
              <a:gd name="connsiteY19" fmla="*/ 226700 h 4824916"/>
              <a:gd name="connsiteX0" fmla="*/ 4037566 w 4338291"/>
              <a:gd name="connsiteY0" fmla="*/ 1155477 h 4770282"/>
              <a:gd name="connsiteX1" fmla="*/ 3243936 w 4338291"/>
              <a:gd name="connsiteY1" fmla="*/ 2104383 h 4770282"/>
              <a:gd name="connsiteX2" fmla="*/ 2657339 w 4338291"/>
              <a:gd name="connsiteY2" fmla="*/ 2518451 h 4770282"/>
              <a:gd name="connsiteX3" fmla="*/ 2571075 w 4338291"/>
              <a:gd name="connsiteY3" fmla="*/ 2829002 h 4770282"/>
              <a:gd name="connsiteX4" fmla="*/ 2502064 w 4338291"/>
              <a:gd name="connsiteY4" fmla="*/ 2967024 h 4770282"/>
              <a:gd name="connsiteX5" fmla="*/ 2070743 w 4338291"/>
              <a:gd name="connsiteY5" fmla="*/ 3415598 h 4770282"/>
              <a:gd name="connsiteX6" fmla="*/ 1380630 w 4338291"/>
              <a:gd name="connsiteY6" fmla="*/ 3829666 h 4770282"/>
              <a:gd name="connsiteX7" fmla="*/ 845792 w 4338291"/>
              <a:gd name="connsiteY7" fmla="*/ 4278239 h 4770282"/>
              <a:gd name="connsiteX8" fmla="*/ 616158 w 4338291"/>
              <a:gd name="connsiteY8" fmla="*/ 4611921 h 4770282"/>
              <a:gd name="connsiteX9" fmla="*/ 261397 w 4338291"/>
              <a:gd name="connsiteY9" fmla="*/ 4585493 h 4770282"/>
              <a:gd name="connsiteX10" fmla="*/ 98886 w 4338291"/>
              <a:gd name="connsiteY10" fmla="*/ 3503185 h 4770282"/>
              <a:gd name="connsiteX11" fmla="*/ 854712 w 4338291"/>
              <a:gd name="connsiteY11" fmla="*/ 3195243 h 4770282"/>
              <a:gd name="connsiteX12" fmla="*/ 1501820 w 4338291"/>
              <a:gd name="connsiteY12" fmla="*/ 2706993 h 4770282"/>
              <a:gd name="connsiteX13" fmla="*/ 1197962 w 4338291"/>
              <a:gd name="connsiteY13" fmla="*/ 2025953 h 4770282"/>
              <a:gd name="connsiteX14" fmla="*/ 1652783 w 4338291"/>
              <a:gd name="connsiteY14" fmla="*/ 1340140 h 4770282"/>
              <a:gd name="connsiteX15" fmla="*/ 3285632 w 4338291"/>
              <a:gd name="connsiteY15" fmla="*/ 1100947 h 4770282"/>
              <a:gd name="connsiteX16" fmla="*/ 4175588 w 4338291"/>
              <a:gd name="connsiteY16" fmla="*/ 154813 h 4770282"/>
              <a:gd name="connsiteX17" fmla="*/ 4261852 w 4338291"/>
              <a:gd name="connsiteY17" fmla="*/ 172066 h 4770282"/>
              <a:gd name="connsiteX18" fmla="*/ 4261852 w 4338291"/>
              <a:gd name="connsiteY18" fmla="*/ 172066 h 4770282"/>
              <a:gd name="connsiteX0" fmla="*/ 4037566 w 4338291"/>
              <a:gd name="connsiteY0" fmla="*/ 1155477 h 4770282"/>
              <a:gd name="connsiteX1" fmla="*/ 3243936 w 4338291"/>
              <a:gd name="connsiteY1" fmla="*/ 2104383 h 4770282"/>
              <a:gd name="connsiteX2" fmla="*/ 2657339 w 4338291"/>
              <a:gd name="connsiteY2" fmla="*/ 2518451 h 4770282"/>
              <a:gd name="connsiteX3" fmla="*/ 2571075 w 4338291"/>
              <a:gd name="connsiteY3" fmla="*/ 2829002 h 4770282"/>
              <a:gd name="connsiteX4" fmla="*/ 2502064 w 4338291"/>
              <a:gd name="connsiteY4" fmla="*/ 2967024 h 4770282"/>
              <a:gd name="connsiteX5" fmla="*/ 2070743 w 4338291"/>
              <a:gd name="connsiteY5" fmla="*/ 3415598 h 4770282"/>
              <a:gd name="connsiteX6" fmla="*/ 1380630 w 4338291"/>
              <a:gd name="connsiteY6" fmla="*/ 3829666 h 4770282"/>
              <a:gd name="connsiteX7" fmla="*/ 845792 w 4338291"/>
              <a:gd name="connsiteY7" fmla="*/ 4278239 h 4770282"/>
              <a:gd name="connsiteX8" fmla="*/ 616158 w 4338291"/>
              <a:gd name="connsiteY8" fmla="*/ 4611921 h 4770282"/>
              <a:gd name="connsiteX9" fmla="*/ 261397 w 4338291"/>
              <a:gd name="connsiteY9" fmla="*/ 4585493 h 4770282"/>
              <a:gd name="connsiteX10" fmla="*/ 98886 w 4338291"/>
              <a:gd name="connsiteY10" fmla="*/ 3503185 h 4770282"/>
              <a:gd name="connsiteX11" fmla="*/ 854712 w 4338291"/>
              <a:gd name="connsiteY11" fmla="*/ 3195243 h 4770282"/>
              <a:gd name="connsiteX12" fmla="*/ 1501820 w 4338291"/>
              <a:gd name="connsiteY12" fmla="*/ 2706993 h 4770282"/>
              <a:gd name="connsiteX13" fmla="*/ 1197962 w 4338291"/>
              <a:gd name="connsiteY13" fmla="*/ 2025953 h 4770282"/>
              <a:gd name="connsiteX14" fmla="*/ 1652783 w 4338291"/>
              <a:gd name="connsiteY14" fmla="*/ 1340140 h 4770282"/>
              <a:gd name="connsiteX15" fmla="*/ 3285632 w 4338291"/>
              <a:gd name="connsiteY15" fmla="*/ 1100947 h 4770282"/>
              <a:gd name="connsiteX16" fmla="*/ 4175588 w 4338291"/>
              <a:gd name="connsiteY16" fmla="*/ 154813 h 4770282"/>
              <a:gd name="connsiteX17" fmla="*/ 4261852 w 4338291"/>
              <a:gd name="connsiteY17" fmla="*/ 172066 h 4770282"/>
              <a:gd name="connsiteX0" fmla="*/ 4037566 w 4261852"/>
              <a:gd name="connsiteY0" fmla="*/ 983411 h 4598216"/>
              <a:gd name="connsiteX1" fmla="*/ 3243936 w 4261852"/>
              <a:gd name="connsiteY1" fmla="*/ 1932317 h 4598216"/>
              <a:gd name="connsiteX2" fmla="*/ 2657339 w 4261852"/>
              <a:gd name="connsiteY2" fmla="*/ 2346385 h 4598216"/>
              <a:gd name="connsiteX3" fmla="*/ 2571075 w 4261852"/>
              <a:gd name="connsiteY3" fmla="*/ 2656936 h 4598216"/>
              <a:gd name="connsiteX4" fmla="*/ 2502064 w 4261852"/>
              <a:gd name="connsiteY4" fmla="*/ 2794958 h 4598216"/>
              <a:gd name="connsiteX5" fmla="*/ 2070743 w 4261852"/>
              <a:gd name="connsiteY5" fmla="*/ 3243532 h 4598216"/>
              <a:gd name="connsiteX6" fmla="*/ 1380630 w 4261852"/>
              <a:gd name="connsiteY6" fmla="*/ 3657600 h 4598216"/>
              <a:gd name="connsiteX7" fmla="*/ 845792 w 4261852"/>
              <a:gd name="connsiteY7" fmla="*/ 4106173 h 4598216"/>
              <a:gd name="connsiteX8" fmla="*/ 616158 w 4261852"/>
              <a:gd name="connsiteY8" fmla="*/ 4439855 h 4598216"/>
              <a:gd name="connsiteX9" fmla="*/ 261397 w 4261852"/>
              <a:gd name="connsiteY9" fmla="*/ 4413427 h 4598216"/>
              <a:gd name="connsiteX10" fmla="*/ 98886 w 4261852"/>
              <a:gd name="connsiteY10" fmla="*/ 3331119 h 4598216"/>
              <a:gd name="connsiteX11" fmla="*/ 854712 w 4261852"/>
              <a:gd name="connsiteY11" fmla="*/ 3023177 h 4598216"/>
              <a:gd name="connsiteX12" fmla="*/ 1501820 w 4261852"/>
              <a:gd name="connsiteY12" fmla="*/ 2534927 h 4598216"/>
              <a:gd name="connsiteX13" fmla="*/ 1197962 w 4261852"/>
              <a:gd name="connsiteY13" fmla="*/ 1853887 h 4598216"/>
              <a:gd name="connsiteX14" fmla="*/ 1652783 w 4261852"/>
              <a:gd name="connsiteY14" fmla="*/ 1168074 h 4598216"/>
              <a:gd name="connsiteX15" fmla="*/ 3285632 w 4261852"/>
              <a:gd name="connsiteY15" fmla="*/ 928881 h 4598216"/>
              <a:gd name="connsiteX16" fmla="*/ 4261852 w 4261852"/>
              <a:gd name="connsiteY16" fmla="*/ 0 h 4598216"/>
              <a:gd name="connsiteX0" fmla="*/ 4037566 w 4037566"/>
              <a:gd name="connsiteY0" fmla="*/ 54531 h 3669336"/>
              <a:gd name="connsiteX1" fmla="*/ 3243936 w 4037566"/>
              <a:gd name="connsiteY1" fmla="*/ 1003437 h 3669336"/>
              <a:gd name="connsiteX2" fmla="*/ 2657339 w 4037566"/>
              <a:gd name="connsiteY2" fmla="*/ 1417505 h 3669336"/>
              <a:gd name="connsiteX3" fmla="*/ 2571075 w 4037566"/>
              <a:gd name="connsiteY3" fmla="*/ 1728056 h 3669336"/>
              <a:gd name="connsiteX4" fmla="*/ 2502064 w 4037566"/>
              <a:gd name="connsiteY4" fmla="*/ 1866078 h 3669336"/>
              <a:gd name="connsiteX5" fmla="*/ 2070743 w 4037566"/>
              <a:gd name="connsiteY5" fmla="*/ 2314652 h 3669336"/>
              <a:gd name="connsiteX6" fmla="*/ 1380630 w 4037566"/>
              <a:gd name="connsiteY6" fmla="*/ 2728720 h 3669336"/>
              <a:gd name="connsiteX7" fmla="*/ 845792 w 4037566"/>
              <a:gd name="connsiteY7" fmla="*/ 3177293 h 3669336"/>
              <a:gd name="connsiteX8" fmla="*/ 616158 w 4037566"/>
              <a:gd name="connsiteY8" fmla="*/ 3510975 h 3669336"/>
              <a:gd name="connsiteX9" fmla="*/ 261397 w 4037566"/>
              <a:gd name="connsiteY9" fmla="*/ 3484547 h 3669336"/>
              <a:gd name="connsiteX10" fmla="*/ 98886 w 4037566"/>
              <a:gd name="connsiteY10" fmla="*/ 2402239 h 3669336"/>
              <a:gd name="connsiteX11" fmla="*/ 854712 w 4037566"/>
              <a:gd name="connsiteY11" fmla="*/ 2094297 h 3669336"/>
              <a:gd name="connsiteX12" fmla="*/ 1501820 w 4037566"/>
              <a:gd name="connsiteY12" fmla="*/ 1606047 h 3669336"/>
              <a:gd name="connsiteX13" fmla="*/ 1197962 w 4037566"/>
              <a:gd name="connsiteY13" fmla="*/ 925007 h 3669336"/>
              <a:gd name="connsiteX14" fmla="*/ 1652783 w 4037566"/>
              <a:gd name="connsiteY14" fmla="*/ 239194 h 3669336"/>
              <a:gd name="connsiteX15" fmla="*/ 3285632 w 4037566"/>
              <a:gd name="connsiteY15" fmla="*/ 1 h 3669336"/>
              <a:gd name="connsiteX0" fmla="*/ 4037566 w 4037566"/>
              <a:gd name="connsiteY0" fmla="*/ 54530 h 3669335"/>
              <a:gd name="connsiteX1" fmla="*/ 3243936 w 4037566"/>
              <a:gd name="connsiteY1" fmla="*/ 1003436 h 3669335"/>
              <a:gd name="connsiteX2" fmla="*/ 2657339 w 4037566"/>
              <a:gd name="connsiteY2" fmla="*/ 1417504 h 3669335"/>
              <a:gd name="connsiteX3" fmla="*/ 2571075 w 4037566"/>
              <a:gd name="connsiteY3" fmla="*/ 1728055 h 3669335"/>
              <a:gd name="connsiteX4" fmla="*/ 2502064 w 4037566"/>
              <a:gd name="connsiteY4" fmla="*/ 1866077 h 3669335"/>
              <a:gd name="connsiteX5" fmla="*/ 2070743 w 4037566"/>
              <a:gd name="connsiteY5" fmla="*/ 2314651 h 3669335"/>
              <a:gd name="connsiteX6" fmla="*/ 1380630 w 4037566"/>
              <a:gd name="connsiteY6" fmla="*/ 2728719 h 3669335"/>
              <a:gd name="connsiteX7" fmla="*/ 845792 w 4037566"/>
              <a:gd name="connsiteY7" fmla="*/ 3177292 h 3669335"/>
              <a:gd name="connsiteX8" fmla="*/ 616158 w 4037566"/>
              <a:gd name="connsiteY8" fmla="*/ 3510974 h 3669335"/>
              <a:gd name="connsiteX9" fmla="*/ 261397 w 4037566"/>
              <a:gd name="connsiteY9" fmla="*/ 3484546 h 3669335"/>
              <a:gd name="connsiteX10" fmla="*/ 98886 w 4037566"/>
              <a:gd name="connsiteY10" fmla="*/ 2402238 h 3669335"/>
              <a:gd name="connsiteX11" fmla="*/ 854712 w 4037566"/>
              <a:gd name="connsiteY11" fmla="*/ 2094296 h 3669335"/>
              <a:gd name="connsiteX12" fmla="*/ 1501820 w 4037566"/>
              <a:gd name="connsiteY12" fmla="*/ 1606046 h 3669335"/>
              <a:gd name="connsiteX13" fmla="*/ 1197962 w 4037566"/>
              <a:gd name="connsiteY13" fmla="*/ 925006 h 3669335"/>
              <a:gd name="connsiteX14" fmla="*/ 1652783 w 4037566"/>
              <a:gd name="connsiteY14" fmla="*/ 239193 h 3669335"/>
              <a:gd name="connsiteX15" fmla="*/ 3285632 w 4037566"/>
              <a:gd name="connsiteY15" fmla="*/ 0 h 3669335"/>
              <a:gd name="connsiteX16" fmla="*/ 4037566 w 4037566"/>
              <a:gd name="connsiteY16" fmla="*/ 54530 h 3669335"/>
              <a:gd name="connsiteX0" fmla="*/ 4037566 w 4037566"/>
              <a:gd name="connsiteY0" fmla="*/ 54530 h 3669335"/>
              <a:gd name="connsiteX1" fmla="*/ 3243936 w 4037566"/>
              <a:gd name="connsiteY1" fmla="*/ 1003436 h 3669335"/>
              <a:gd name="connsiteX2" fmla="*/ 2657339 w 4037566"/>
              <a:gd name="connsiteY2" fmla="*/ 1417504 h 3669335"/>
              <a:gd name="connsiteX3" fmla="*/ 2571075 w 4037566"/>
              <a:gd name="connsiteY3" fmla="*/ 1728055 h 3669335"/>
              <a:gd name="connsiteX4" fmla="*/ 2502064 w 4037566"/>
              <a:gd name="connsiteY4" fmla="*/ 1866077 h 3669335"/>
              <a:gd name="connsiteX5" fmla="*/ 2070743 w 4037566"/>
              <a:gd name="connsiteY5" fmla="*/ 2314651 h 3669335"/>
              <a:gd name="connsiteX6" fmla="*/ 1380630 w 4037566"/>
              <a:gd name="connsiteY6" fmla="*/ 2728719 h 3669335"/>
              <a:gd name="connsiteX7" fmla="*/ 845792 w 4037566"/>
              <a:gd name="connsiteY7" fmla="*/ 3177292 h 3669335"/>
              <a:gd name="connsiteX8" fmla="*/ 616158 w 4037566"/>
              <a:gd name="connsiteY8" fmla="*/ 3510974 h 3669335"/>
              <a:gd name="connsiteX9" fmla="*/ 261397 w 4037566"/>
              <a:gd name="connsiteY9" fmla="*/ 3484546 h 3669335"/>
              <a:gd name="connsiteX10" fmla="*/ 98886 w 4037566"/>
              <a:gd name="connsiteY10" fmla="*/ 2402238 h 3669335"/>
              <a:gd name="connsiteX11" fmla="*/ 854712 w 4037566"/>
              <a:gd name="connsiteY11" fmla="*/ 2094296 h 3669335"/>
              <a:gd name="connsiteX12" fmla="*/ 1501820 w 4037566"/>
              <a:gd name="connsiteY12" fmla="*/ 1606046 h 3669335"/>
              <a:gd name="connsiteX13" fmla="*/ 1197962 w 4037566"/>
              <a:gd name="connsiteY13" fmla="*/ 925006 h 3669335"/>
              <a:gd name="connsiteX14" fmla="*/ 1652783 w 4037566"/>
              <a:gd name="connsiteY14" fmla="*/ 239193 h 3669335"/>
              <a:gd name="connsiteX15" fmla="*/ 3285632 w 4037566"/>
              <a:gd name="connsiteY15" fmla="*/ 0 h 3669335"/>
              <a:gd name="connsiteX16" fmla="*/ 3153682 w 4037566"/>
              <a:gd name="connsiteY16" fmla="*/ 137515 h 3669335"/>
              <a:gd name="connsiteX17" fmla="*/ 4037566 w 4037566"/>
              <a:gd name="connsiteY17" fmla="*/ 54530 h 3669335"/>
              <a:gd name="connsiteX0" fmla="*/ 4037566 w 4037566"/>
              <a:gd name="connsiteY0" fmla="*/ 0 h 3614805"/>
              <a:gd name="connsiteX1" fmla="*/ 3243936 w 4037566"/>
              <a:gd name="connsiteY1" fmla="*/ 948906 h 3614805"/>
              <a:gd name="connsiteX2" fmla="*/ 2657339 w 4037566"/>
              <a:gd name="connsiteY2" fmla="*/ 1362974 h 3614805"/>
              <a:gd name="connsiteX3" fmla="*/ 2571075 w 4037566"/>
              <a:gd name="connsiteY3" fmla="*/ 1673525 h 3614805"/>
              <a:gd name="connsiteX4" fmla="*/ 2502064 w 4037566"/>
              <a:gd name="connsiteY4" fmla="*/ 1811547 h 3614805"/>
              <a:gd name="connsiteX5" fmla="*/ 2070743 w 4037566"/>
              <a:gd name="connsiteY5" fmla="*/ 2260121 h 3614805"/>
              <a:gd name="connsiteX6" fmla="*/ 1380630 w 4037566"/>
              <a:gd name="connsiteY6" fmla="*/ 2674189 h 3614805"/>
              <a:gd name="connsiteX7" fmla="*/ 845792 w 4037566"/>
              <a:gd name="connsiteY7" fmla="*/ 3122762 h 3614805"/>
              <a:gd name="connsiteX8" fmla="*/ 616158 w 4037566"/>
              <a:gd name="connsiteY8" fmla="*/ 3456444 h 3614805"/>
              <a:gd name="connsiteX9" fmla="*/ 261397 w 4037566"/>
              <a:gd name="connsiteY9" fmla="*/ 3430016 h 3614805"/>
              <a:gd name="connsiteX10" fmla="*/ 98886 w 4037566"/>
              <a:gd name="connsiteY10" fmla="*/ 2347708 h 3614805"/>
              <a:gd name="connsiteX11" fmla="*/ 854712 w 4037566"/>
              <a:gd name="connsiteY11" fmla="*/ 2039766 h 3614805"/>
              <a:gd name="connsiteX12" fmla="*/ 1501820 w 4037566"/>
              <a:gd name="connsiteY12" fmla="*/ 1551516 h 3614805"/>
              <a:gd name="connsiteX13" fmla="*/ 1197962 w 4037566"/>
              <a:gd name="connsiteY13" fmla="*/ 870476 h 3614805"/>
              <a:gd name="connsiteX14" fmla="*/ 1652783 w 4037566"/>
              <a:gd name="connsiteY14" fmla="*/ 184663 h 3614805"/>
              <a:gd name="connsiteX15" fmla="*/ 3153682 w 4037566"/>
              <a:gd name="connsiteY15" fmla="*/ 82985 h 3614805"/>
              <a:gd name="connsiteX16" fmla="*/ 4037566 w 4037566"/>
              <a:gd name="connsiteY16" fmla="*/ 0 h 3614805"/>
              <a:gd name="connsiteX0" fmla="*/ 4037566 w 4037566"/>
              <a:gd name="connsiteY0" fmla="*/ 104397 h 3719202"/>
              <a:gd name="connsiteX1" fmla="*/ 3243936 w 4037566"/>
              <a:gd name="connsiteY1" fmla="*/ 1053303 h 3719202"/>
              <a:gd name="connsiteX2" fmla="*/ 2657339 w 4037566"/>
              <a:gd name="connsiteY2" fmla="*/ 1467371 h 3719202"/>
              <a:gd name="connsiteX3" fmla="*/ 2571075 w 4037566"/>
              <a:gd name="connsiteY3" fmla="*/ 1777922 h 3719202"/>
              <a:gd name="connsiteX4" fmla="*/ 2502064 w 4037566"/>
              <a:gd name="connsiteY4" fmla="*/ 1915944 h 3719202"/>
              <a:gd name="connsiteX5" fmla="*/ 2070743 w 4037566"/>
              <a:gd name="connsiteY5" fmla="*/ 2364518 h 3719202"/>
              <a:gd name="connsiteX6" fmla="*/ 1380630 w 4037566"/>
              <a:gd name="connsiteY6" fmla="*/ 2778586 h 3719202"/>
              <a:gd name="connsiteX7" fmla="*/ 845792 w 4037566"/>
              <a:gd name="connsiteY7" fmla="*/ 3227159 h 3719202"/>
              <a:gd name="connsiteX8" fmla="*/ 616158 w 4037566"/>
              <a:gd name="connsiteY8" fmla="*/ 3560841 h 3719202"/>
              <a:gd name="connsiteX9" fmla="*/ 261397 w 4037566"/>
              <a:gd name="connsiteY9" fmla="*/ 3534413 h 3719202"/>
              <a:gd name="connsiteX10" fmla="*/ 98886 w 4037566"/>
              <a:gd name="connsiteY10" fmla="*/ 2452105 h 3719202"/>
              <a:gd name="connsiteX11" fmla="*/ 854712 w 4037566"/>
              <a:gd name="connsiteY11" fmla="*/ 2144163 h 3719202"/>
              <a:gd name="connsiteX12" fmla="*/ 1501820 w 4037566"/>
              <a:gd name="connsiteY12" fmla="*/ 1655913 h 3719202"/>
              <a:gd name="connsiteX13" fmla="*/ 1197962 w 4037566"/>
              <a:gd name="connsiteY13" fmla="*/ 974873 h 3719202"/>
              <a:gd name="connsiteX14" fmla="*/ 1666532 w 4037566"/>
              <a:gd name="connsiteY14" fmla="*/ 131248 h 3719202"/>
              <a:gd name="connsiteX15" fmla="*/ 3153682 w 4037566"/>
              <a:gd name="connsiteY15" fmla="*/ 187382 h 3719202"/>
              <a:gd name="connsiteX16" fmla="*/ 4037566 w 4037566"/>
              <a:gd name="connsiteY16" fmla="*/ 104397 h 3719202"/>
              <a:gd name="connsiteX0" fmla="*/ 4248643 w 4248643"/>
              <a:gd name="connsiteY0" fmla="*/ 0 h 3781154"/>
              <a:gd name="connsiteX1" fmla="*/ 3243936 w 4248643"/>
              <a:gd name="connsiteY1" fmla="*/ 1115255 h 3781154"/>
              <a:gd name="connsiteX2" fmla="*/ 2657339 w 4248643"/>
              <a:gd name="connsiteY2" fmla="*/ 1529323 h 3781154"/>
              <a:gd name="connsiteX3" fmla="*/ 2571075 w 4248643"/>
              <a:gd name="connsiteY3" fmla="*/ 1839874 h 3781154"/>
              <a:gd name="connsiteX4" fmla="*/ 2502064 w 4248643"/>
              <a:gd name="connsiteY4" fmla="*/ 1977896 h 3781154"/>
              <a:gd name="connsiteX5" fmla="*/ 2070743 w 4248643"/>
              <a:gd name="connsiteY5" fmla="*/ 2426470 h 3781154"/>
              <a:gd name="connsiteX6" fmla="*/ 1380630 w 4248643"/>
              <a:gd name="connsiteY6" fmla="*/ 2840538 h 3781154"/>
              <a:gd name="connsiteX7" fmla="*/ 845792 w 4248643"/>
              <a:gd name="connsiteY7" fmla="*/ 3289111 h 3781154"/>
              <a:gd name="connsiteX8" fmla="*/ 616158 w 4248643"/>
              <a:gd name="connsiteY8" fmla="*/ 3622793 h 3781154"/>
              <a:gd name="connsiteX9" fmla="*/ 261397 w 4248643"/>
              <a:gd name="connsiteY9" fmla="*/ 3596365 h 3781154"/>
              <a:gd name="connsiteX10" fmla="*/ 98886 w 4248643"/>
              <a:gd name="connsiteY10" fmla="*/ 2514057 h 3781154"/>
              <a:gd name="connsiteX11" fmla="*/ 854712 w 4248643"/>
              <a:gd name="connsiteY11" fmla="*/ 2206115 h 3781154"/>
              <a:gd name="connsiteX12" fmla="*/ 1501820 w 4248643"/>
              <a:gd name="connsiteY12" fmla="*/ 1717865 h 3781154"/>
              <a:gd name="connsiteX13" fmla="*/ 1197962 w 4248643"/>
              <a:gd name="connsiteY13" fmla="*/ 1036825 h 3781154"/>
              <a:gd name="connsiteX14" fmla="*/ 1666532 w 4248643"/>
              <a:gd name="connsiteY14" fmla="*/ 193200 h 3781154"/>
              <a:gd name="connsiteX15" fmla="*/ 3153682 w 4248643"/>
              <a:gd name="connsiteY15" fmla="*/ 249334 h 3781154"/>
              <a:gd name="connsiteX16" fmla="*/ 4248643 w 4248643"/>
              <a:gd name="connsiteY16" fmla="*/ 0 h 3781154"/>
              <a:gd name="connsiteX0" fmla="*/ 4248643 w 4511543"/>
              <a:gd name="connsiteY0" fmla="*/ 153675 h 3934829"/>
              <a:gd name="connsiteX1" fmla="*/ 3243936 w 4511543"/>
              <a:gd name="connsiteY1" fmla="*/ 1268930 h 3934829"/>
              <a:gd name="connsiteX2" fmla="*/ 2657339 w 4511543"/>
              <a:gd name="connsiteY2" fmla="*/ 1682998 h 3934829"/>
              <a:gd name="connsiteX3" fmla="*/ 2571075 w 4511543"/>
              <a:gd name="connsiteY3" fmla="*/ 1993549 h 3934829"/>
              <a:gd name="connsiteX4" fmla="*/ 2502064 w 4511543"/>
              <a:gd name="connsiteY4" fmla="*/ 2131571 h 3934829"/>
              <a:gd name="connsiteX5" fmla="*/ 2070743 w 4511543"/>
              <a:gd name="connsiteY5" fmla="*/ 2580145 h 3934829"/>
              <a:gd name="connsiteX6" fmla="*/ 1380630 w 4511543"/>
              <a:gd name="connsiteY6" fmla="*/ 2994213 h 3934829"/>
              <a:gd name="connsiteX7" fmla="*/ 845792 w 4511543"/>
              <a:gd name="connsiteY7" fmla="*/ 3442786 h 3934829"/>
              <a:gd name="connsiteX8" fmla="*/ 616158 w 4511543"/>
              <a:gd name="connsiteY8" fmla="*/ 3776468 h 3934829"/>
              <a:gd name="connsiteX9" fmla="*/ 261397 w 4511543"/>
              <a:gd name="connsiteY9" fmla="*/ 3750040 h 3934829"/>
              <a:gd name="connsiteX10" fmla="*/ 98886 w 4511543"/>
              <a:gd name="connsiteY10" fmla="*/ 2667732 h 3934829"/>
              <a:gd name="connsiteX11" fmla="*/ 854712 w 4511543"/>
              <a:gd name="connsiteY11" fmla="*/ 2359790 h 3934829"/>
              <a:gd name="connsiteX12" fmla="*/ 1501820 w 4511543"/>
              <a:gd name="connsiteY12" fmla="*/ 1871540 h 3934829"/>
              <a:gd name="connsiteX13" fmla="*/ 1197962 w 4511543"/>
              <a:gd name="connsiteY13" fmla="*/ 1190500 h 3934829"/>
              <a:gd name="connsiteX14" fmla="*/ 1666532 w 4511543"/>
              <a:gd name="connsiteY14" fmla="*/ 346875 h 3934829"/>
              <a:gd name="connsiteX15" fmla="*/ 4248643 w 4511543"/>
              <a:gd name="connsiteY15" fmla="*/ 153675 h 3934829"/>
              <a:gd name="connsiteX0" fmla="*/ 4248643 w 4511543"/>
              <a:gd name="connsiteY0" fmla="*/ 153676 h 3934830"/>
              <a:gd name="connsiteX1" fmla="*/ 3243936 w 4511543"/>
              <a:gd name="connsiteY1" fmla="*/ 1268931 h 3934830"/>
              <a:gd name="connsiteX2" fmla="*/ 2800293 w 4511543"/>
              <a:gd name="connsiteY2" fmla="*/ 1973432 h 3934830"/>
              <a:gd name="connsiteX3" fmla="*/ 2571075 w 4511543"/>
              <a:gd name="connsiteY3" fmla="*/ 1993550 h 3934830"/>
              <a:gd name="connsiteX4" fmla="*/ 2502064 w 4511543"/>
              <a:gd name="connsiteY4" fmla="*/ 2131572 h 3934830"/>
              <a:gd name="connsiteX5" fmla="*/ 2070743 w 4511543"/>
              <a:gd name="connsiteY5" fmla="*/ 2580146 h 3934830"/>
              <a:gd name="connsiteX6" fmla="*/ 1380630 w 4511543"/>
              <a:gd name="connsiteY6" fmla="*/ 2994214 h 3934830"/>
              <a:gd name="connsiteX7" fmla="*/ 845792 w 4511543"/>
              <a:gd name="connsiteY7" fmla="*/ 3442787 h 3934830"/>
              <a:gd name="connsiteX8" fmla="*/ 616158 w 4511543"/>
              <a:gd name="connsiteY8" fmla="*/ 3776469 h 3934830"/>
              <a:gd name="connsiteX9" fmla="*/ 261397 w 4511543"/>
              <a:gd name="connsiteY9" fmla="*/ 3750041 h 3934830"/>
              <a:gd name="connsiteX10" fmla="*/ 98886 w 4511543"/>
              <a:gd name="connsiteY10" fmla="*/ 2667733 h 3934830"/>
              <a:gd name="connsiteX11" fmla="*/ 854712 w 4511543"/>
              <a:gd name="connsiteY11" fmla="*/ 2359791 h 3934830"/>
              <a:gd name="connsiteX12" fmla="*/ 1501820 w 4511543"/>
              <a:gd name="connsiteY12" fmla="*/ 1871541 h 3934830"/>
              <a:gd name="connsiteX13" fmla="*/ 1197962 w 4511543"/>
              <a:gd name="connsiteY13" fmla="*/ 1190501 h 3934830"/>
              <a:gd name="connsiteX14" fmla="*/ 1666532 w 4511543"/>
              <a:gd name="connsiteY14" fmla="*/ 346876 h 3934830"/>
              <a:gd name="connsiteX15" fmla="*/ 4248643 w 4511543"/>
              <a:gd name="connsiteY15"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380630 w 4511543"/>
              <a:gd name="connsiteY5" fmla="*/ 2994214 h 3934830"/>
              <a:gd name="connsiteX6" fmla="*/ 845792 w 4511543"/>
              <a:gd name="connsiteY6" fmla="*/ 3442787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231780 w 4511543"/>
              <a:gd name="connsiteY5" fmla="*/ 3297544 h 3934830"/>
              <a:gd name="connsiteX6" fmla="*/ 845792 w 4511543"/>
              <a:gd name="connsiteY6" fmla="*/ 3442787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231780 w 4511543"/>
              <a:gd name="connsiteY5" fmla="*/ 3297544 h 3934830"/>
              <a:gd name="connsiteX6" fmla="*/ 974550 w 4511543"/>
              <a:gd name="connsiteY6" fmla="*/ 3468085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477815"/>
              <a:gd name="connsiteY0" fmla="*/ 400497 h 4181651"/>
              <a:gd name="connsiteX1" fmla="*/ 3243936 w 4477815"/>
              <a:gd name="connsiteY1" fmla="*/ 1515752 h 4181651"/>
              <a:gd name="connsiteX2" fmla="*/ 2571075 w 4477815"/>
              <a:gd name="connsiteY2" fmla="*/ 2240371 h 4181651"/>
              <a:gd name="connsiteX3" fmla="*/ 2502064 w 4477815"/>
              <a:gd name="connsiteY3" fmla="*/ 2378393 h 4181651"/>
              <a:gd name="connsiteX4" fmla="*/ 2070743 w 4477815"/>
              <a:gd name="connsiteY4" fmla="*/ 2826967 h 4181651"/>
              <a:gd name="connsiteX5" fmla="*/ 1231780 w 4477815"/>
              <a:gd name="connsiteY5" fmla="*/ 3544365 h 4181651"/>
              <a:gd name="connsiteX6" fmla="*/ 974550 w 4477815"/>
              <a:gd name="connsiteY6" fmla="*/ 3714906 h 4181651"/>
              <a:gd name="connsiteX7" fmla="*/ 616158 w 4477815"/>
              <a:gd name="connsiteY7" fmla="*/ 4023290 h 4181651"/>
              <a:gd name="connsiteX8" fmla="*/ 261397 w 4477815"/>
              <a:gd name="connsiteY8" fmla="*/ 3996862 h 4181651"/>
              <a:gd name="connsiteX9" fmla="*/ 98886 w 4477815"/>
              <a:gd name="connsiteY9" fmla="*/ 2914554 h 4181651"/>
              <a:gd name="connsiteX10" fmla="*/ 854712 w 4477815"/>
              <a:gd name="connsiteY10" fmla="*/ 2606612 h 4181651"/>
              <a:gd name="connsiteX11" fmla="*/ 1501820 w 4477815"/>
              <a:gd name="connsiteY11" fmla="*/ 2118362 h 4181651"/>
              <a:gd name="connsiteX12" fmla="*/ 1197962 w 4477815"/>
              <a:gd name="connsiteY12" fmla="*/ 1437322 h 4181651"/>
              <a:gd name="connsiteX13" fmla="*/ 1868898 w 4477815"/>
              <a:gd name="connsiteY13" fmla="*/ 172803 h 4181651"/>
              <a:gd name="connsiteX14" fmla="*/ 4248643 w 4477815"/>
              <a:gd name="connsiteY14" fmla="*/ 400497 h 4181651"/>
              <a:gd name="connsiteX0" fmla="*/ 4462360 w 4691532"/>
              <a:gd name="connsiteY0" fmla="*/ 223825 h 4338092"/>
              <a:gd name="connsiteX1" fmla="*/ 3243936 w 4691532"/>
              <a:gd name="connsiteY1" fmla="*/ 1672193 h 4338092"/>
              <a:gd name="connsiteX2" fmla="*/ 2571075 w 4691532"/>
              <a:gd name="connsiteY2" fmla="*/ 2396812 h 4338092"/>
              <a:gd name="connsiteX3" fmla="*/ 2502064 w 4691532"/>
              <a:gd name="connsiteY3" fmla="*/ 2534834 h 4338092"/>
              <a:gd name="connsiteX4" fmla="*/ 2070743 w 4691532"/>
              <a:gd name="connsiteY4" fmla="*/ 2983408 h 4338092"/>
              <a:gd name="connsiteX5" fmla="*/ 1231780 w 4691532"/>
              <a:gd name="connsiteY5" fmla="*/ 3700806 h 4338092"/>
              <a:gd name="connsiteX6" fmla="*/ 974550 w 4691532"/>
              <a:gd name="connsiteY6" fmla="*/ 3871347 h 4338092"/>
              <a:gd name="connsiteX7" fmla="*/ 616158 w 4691532"/>
              <a:gd name="connsiteY7" fmla="*/ 4179731 h 4338092"/>
              <a:gd name="connsiteX8" fmla="*/ 261397 w 4691532"/>
              <a:gd name="connsiteY8" fmla="*/ 4153303 h 4338092"/>
              <a:gd name="connsiteX9" fmla="*/ 98886 w 4691532"/>
              <a:gd name="connsiteY9" fmla="*/ 3070995 h 4338092"/>
              <a:gd name="connsiteX10" fmla="*/ 854712 w 4691532"/>
              <a:gd name="connsiteY10" fmla="*/ 2763053 h 4338092"/>
              <a:gd name="connsiteX11" fmla="*/ 1501820 w 4691532"/>
              <a:gd name="connsiteY11" fmla="*/ 2274803 h 4338092"/>
              <a:gd name="connsiteX12" fmla="*/ 1197962 w 4691532"/>
              <a:gd name="connsiteY12" fmla="*/ 1593763 h 4338092"/>
              <a:gd name="connsiteX13" fmla="*/ 1868898 w 4691532"/>
              <a:gd name="connsiteY13" fmla="*/ 329244 h 4338092"/>
              <a:gd name="connsiteX14" fmla="*/ 4462360 w 4691532"/>
              <a:gd name="connsiteY14" fmla="*/ 223825 h 4338092"/>
              <a:gd name="connsiteX0" fmla="*/ 4462360 w 4691533"/>
              <a:gd name="connsiteY0" fmla="*/ 67385 h 4181652"/>
              <a:gd name="connsiteX1" fmla="*/ 3243936 w 4691533"/>
              <a:gd name="connsiteY1" fmla="*/ 1515753 h 4181652"/>
              <a:gd name="connsiteX2" fmla="*/ 2571075 w 4691533"/>
              <a:gd name="connsiteY2" fmla="*/ 2240372 h 4181652"/>
              <a:gd name="connsiteX3" fmla="*/ 2502064 w 4691533"/>
              <a:gd name="connsiteY3" fmla="*/ 2378394 h 4181652"/>
              <a:gd name="connsiteX4" fmla="*/ 2070743 w 4691533"/>
              <a:gd name="connsiteY4" fmla="*/ 2826968 h 4181652"/>
              <a:gd name="connsiteX5" fmla="*/ 1231780 w 4691533"/>
              <a:gd name="connsiteY5" fmla="*/ 3544366 h 4181652"/>
              <a:gd name="connsiteX6" fmla="*/ 974550 w 4691533"/>
              <a:gd name="connsiteY6" fmla="*/ 3714907 h 4181652"/>
              <a:gd name="connsiteX7" fmla="*/ 616158 w 4691533"/>
              <a:gd name="connsiteY7" fmla="*/ 4023291 h 4181652"/>
              <a:gd name="connsiteX8" fmla="*/ 261397 w 4691533"/>
              <a:gd name="connsiteY8" fmla="*/ 3996863 h 4181652"/>
              <a:gd name="connsiteX9" fmla="*/ 98886 w 4691533"/>
              <a:gd name="connsiteY9" fmla="*/ 2914555 h 4181652"/>
              <a:gd name="connsiteX10" fmla="*/ 854712 w 4691533"/>
              <a:gd name="connsiteY10" fmla="*/ 2606613 h 4181652"/>
              <a:gd name="connsiteX11" fmla="*/ 1501820 w 4691533"/>
              <a:gd name="connsiteY11" fmla="*/ 2118363 h 4181652"/>
              <a:gd name="connsiteX12" fmla="*/ 1197962 w 4691533"/>
              <a:gd name="connsiteY12" fmla="*/ 1437323 h 4181652"/>
              <a:gd name="connsiteX13" fmla="*/ 1868898 w 4691533"/>
              <a:gd name="connsiteY13" fmla="*/ 172804 h 4181652"/>
              <a:gd name="connsiteX14" fmla="*/ 4462360 w 4691533"/>
              <a:gd name="connsiteY14" fmla="*/ 67385 h 4181652"/>
              <a:gd name="connsiteX0" fmla="*/ 4462360 w 4691533"/>
              <a:gd name="connsiteY0" fmla="*/ 0 h 4114267"/>
              <a:gd name="connsiteX1" fmla="*/ 3243936 w 4691533"/>
              <a:gd name="connsiteY1" fmla="*/ 1448368 h 4114267"/>
              <a:gd name="connsiteX2" fmla="*/ 2571075 w 4691533"/>
              <a:gd name="connsiteY2" fmla="*/ 2172987 h 4114267"/>
              <a:gd name="connsiteX3" fmla="*/ 2502064 w 4691533"/>
              <a:gd name="connsiteY3" fmla="*/ 2311009 h 4114267"/>
              <a:gd name="connsiteX4" fmla="*/ 2070743 w 4691533"/>
              <a:gd name="connsiteY4" fmla="*/ 2759583 h 4114267"/>
              <a:gd name="connsiteX5" fmla="*/ 1231780 w 4691533"/>
              <a:gd name="connsiteY5" fmla="*/ 3476981 h 4114267"/>
              <a:gd name="connsiteX6" fmla="*/ 974550 w 4691533"/>
              <a:gd name="connsiteY6" fmla="*/ 3647522 h 4114267"/>
              <a:gd name="connsiteX7" fmla="*/ 616158 w 4691533"/>
              <a:gd name="connsiteY7" fmla="*/ 3955906 h 4114267"/>
              <a:gd name="connsiteX8" fmla="*/ 261397 w 4691533"/>
              <a:gd name="connsiteY8" fmla="*/ 3929478 h 4114267"/>
              <a:gd name="connsiteX9" fmla="*/ 98886 w 4691533"/>
              <a:gd name="connsiteY9" fmla="*/ 2847170 h 4114267"/>
              <a:gd name="connsiteX10" fmla="*/ 854712 w 4691533"/>
              <a:gd name="connsiteY10" fmla="*/ 2539228 h 4114267"/>
              <a:gd name="connsiteX11" fmla="*/ 1501820 w 4691533"/>
              <a:gd name="connsiteY11" fmla="*/ 2050978 h 4114267"/>
              <a:gd name="connsiteX12" fmla="*/ 1197962 w 4691533"/>
              <a:gd name="connsiteY12" fmla="*/ 1369938 h 4114267"/>
              <a:gd name="connsiteX13" fmla="*/ 1868898 w 4691533"/>
              <a:gd name="connsiteY13" fmla="*/ 105419 h 4114267"/>
              <a:gd name="connsiteX14" fmla="*/ 4462360 w 4691533"/>
              <a:gd name="connsiteY14" fmla="*/ 0 h 411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91533" h="4114267">
                <a:moveTo>
                  <a:pt x="4462360" y="0"/>
                </a:moveTo>
                <a:cubicBezTo>
                  <a:pt x="4691533" y="223825"/>
                  <a:pt x="3559150" y="1086204"/>
                  <a:pt x="3243936" y="1448368"/>
                </a:cubicBezTo>
                <a:cubicBezTo>
                  <a:pt x="2928722" y="1810532"/>
                  <a:pt x="2694720" y="2029214"/>
                  <a:pt x="2571075" y="2172987"/>
                </a:cubicBezTo>
                <a:cubicBezTo>
                  <a:pt x="2447430" y="2316760"/>
                  <a:pt x="2585453" y="2213243"/>
                  <a:pt x="2502064" y="2311009"/>
                </a:cubicBezTo>
                <a:cubicBezTo>
                  <a:pt x="2418675" y="2408775"/>
                  <a:pt x="2282457" y="2565254"/>
                  <a:pt x="2070743" y="2759583"/>
                </a:cubicBezTo>
                <a:cubicBezTo>
                  <a:pt x="1859029" y="2953912"/>
                  <a:pt x="1414479" y="3328991"/>
                  <a:pt x="1231780" y="3476981"/>
                </a:cubicBezTo>
                <a:cubicBezTo>
                  <a:pt x="1049081" y="3624971"/>
                  <a:pt x="1077154" y="3567701"/>
                  <a:pt x="974550" y="3647522"/>
                </a:cubicBezTo>
                <a:cubicBezTo>
                  <a:pt x="871946" y="3727343"/>
                  <a:pt x="735017" y="3908913"/>
                  <a:pt x="616158" y="3955906"/>
                </a:cubicBezTo>
                <a:cubicBezTo>
                  <a:pt x="497299" y="4002899"/>
                  <a:pt x="347609" y="4114267"/>
                  <a:pt x="261397" y="3929478"/>
                </a:cubicBezTo>
                <a:cubicBezTo>
                  <a:pt x="175185" y="3744689"/>
                  <a:pt x="0" y="3078878"/>
                  <a:pt x="98886" y="2847170"/>
                </a:cubicBezTo>
                <a:cubicBezTo>
                  <a:pt x="197772" y="2615462"/>
                  <a:pt x="620890" y="2671927"/>
                  <a:pt x="854712" y="2539228"/>
                </a:cubicBezTo>
                <a:cubicBezTo>
                  <a:pt x="1088534" y="2406529"/>
                  <a:pt x="1444612" y="2245860"/>
                  <a:pt x="1501820" y="2050978"/>
                </a:cubicBezTo>
                <a:cubicBezTo>
                  <a:pt x="1559028" y="1856096"/>
                  <a:pt x="1300190" y="1895844"/>
                  <a:pt x="1197962" y="1369938"/>
                </a:cubicBezTo>
                <a:cubicBezTo>
                  <a:pt x="1426822" y="1044537"/>
                  <a:pt x="1609568" y="640714"/>
                  <a:pt x="1868898" y="105419"/>
                </a:cubicBezTo>
                <a:cubicBezTo>
                  <a:pt x="2448581" y="71207"/>
                  <a:pt x="3799520" y="53054"/>
                  <a:pt x="4462360" y="0"/>
                </a:cubicBezTo>
                <a:close/>
              </a:path>
            </a:pathLst>
          </a:custGeom>
          <a:ln w="76200">
            <a:solidFill>
              <a:schemeClr val="tx1"/>
            </a:solidFill>
            <a:prstDash val="solid"/>
          </a:ln>
          <a:effectLst>
            <a:outerShdw dist="635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26" name="TextBox 125"/>
          <p:cNvSpPr txBox="1"/>
          <p:nvPr/>
        </p:nvSpPr>
        <p:spPr>
          <a:xfrm>
            <a:off x="0" y="685800"/>
            <a:ext cx="9144000" cy="523220"/>
          </a:xfrm>
          <a:prstGeom prst="rect">
            <a:avLst/>
          </a:prstGeom>
        </p:spPr>
        <p:txBody>
          <a:bodyPr wrap="square" rtlCol="0">
            <a:spAutoFit/>
          </a:bodyPr>
          <a:lstStyle/>
          <a:p>
            <a:pPr algn="ctr"/>
            <a:r>
              <a:rPr lang="en-US" sz="2800" b="1" i="1" dirty="0" smtClean="0">
                <a:solidFill>
                  <a:srgbClr val="00B050"/>
                </a:solidFill>
                <a:effectLst>
                  <a:outerShdw dist="50800" dir="7200000" algn="ctr" rotWithShape="0">
                    <a:schemeClr val="tx1"/>
                  </a:outerShdw>
                </a:effectLst>
                <a:latin typeface="Comic Sans MS" pitchFamily="66" charset="0"/>
                <a:cs typeface="Arial" pitchFamily="34" charset="0"/>
              </a:rPr>
              <a:t>What do RIVERS contribute to the Homelands?</a:t>
            </a:r>
          </a:p>
        </p:txBody>
      </p:sp>
      <p:pic>
        <p:nvPicPr>
          <p:cNvPr id="129" name="Picture 4"/>
          <p:cNvPicPr>
            <a:picLocks noChangeAspect="1" noChangeArrowheads="1"/>
          </p:cNvPicPr>
          <p:nvPr/>
        </p:nvPicPr>
        <p:blipFill>
          <a:blip r:embed="rId4"/>
          <a:srcRect l="77010" t="56508" r="2974" b="36241"/>
          <a:stretch>
            <a:fillRect/>
          </a:stretch>
        </p:blipFill>
        <p:spPr bwMode="auto">
          <a:xfrm>
            <a:off x="2667000" y="5638800"/>
            <a:ext cx="1828800" cy="1166191"/>
          </a:xfrm>
          <a:prstGeom prst="rect">
            <a:avLst/>
          </a:prstGeom>
          <a:noFill/>
          <a:ln w="9525">
            <a:noFill/>
            <a:miter lim="800000"/>
            <a:headEnd/>
            <a:tailEnd/>
          </a:ln>
          <a:effectLst/>
        </p:spPr>
      </p:pic>
      <p:grpSp>
        <p:nvGrpSpPr>
          <p:cNvPr id="146" name="Group 145"/>
          <p:cNvGrpSpPr>
            <a:grpSpLocks noChangeAspect="1"/>
          </p:cNvGrpSpPr>
          <p:nvPr/>
        </p:nvGrpSpPr>
        <p:grpSpPr>
          <a:xfrm>
            <a:off x="304800" y="1219200"/>
            <a:ext cx="4530090" cy="3204210"/>
            <a:chOff x="1828800" y="3733800"/>
            <a:chExt cx="3124200" cy="2209800"/>
          </a:xfrm>
        </p:grpSpPr>
        <p:pic>
          <p:nvPicPr>
            <p:cNvPr id="147" name="Picture 2" descr="Image result for formation of river floodplain"/>
            <p:cNvPicPr>
              <a:picLocks noChangeAspect="1" noChangeArrowheads="1"/>
            </p:cNvPicPr>
            <p:nvPr/>
          </p:nvPicPr>
          <p:blipFill>
            <a:blip r:embed="rId10"/>
            <a:srcRect l="2703" t="19520" r="60360" b="45645"/>
            <a:stretch>
              <a:fillRect/>
            </a:stretch>
          </p:blipFill>
          <p:spPr bwMode="auto">
            <a:xfrm>
              <a:off x="1828800" y="3733800"/>
              <a:ext cx="3124200" cy="2209800"/>
            </a:xfrm>
            <a:prstGeom prst="rect">
              <a:avLst/>
            </a:prstGeom>
            <a:noFill/>
          </p:spPr>
        </p:pic>
        <p:pic>
          <p:nvPicPr>
            <p:cNvPr id="148" name="Picture 147" descr="Image result for formation of river floodplain"/>
            <p:cNvPicPr>
              <a:picLocks noChangeAspect="1" noChangeArrowheads="1"/>
            </p:cNvPicPr>
            <p:nvPr/>
          </p:nvPicPr>
          <p:blipFill>
            <a:blip r:embed="rId10"/>
            <a:srcRect l="19820" t="19520" r="60360" b="76876"/>
            <a:stretch>
              <a:fillRect/>
            </a:stretch>
          </p:blipFill>
          <p:spPr bwMode="auto">
            <a:xfrm>
              <a:off x="3200400" y="3962400"/>
              <a:ext cx="1676400" cy="228600"/>
            </a:xfrm>
            <a:prstGeom prst="rect">
              <a:avLst/>
            </a:prstGeom>
            <a:noFill/>
          </p:spPr>
        </p:pic>
        <p:pic>
          <p:nvPicPr>
            <p:cNvPr id="149" name="Picture 2" descr="Image result for formation of river floodplain"/>
            <p:cNvPicPr>
              <a:picLocks noChangeAspect="1" noChangeArrowheads="1"/>
            </p:cNvPicPr>
            <p:nvPr/>
          </p:nvPicPr>
          <p:blipFill>
            <a:blip r:embed="rId10"/>
            <a:srcRect l="19820" t="19520" r="60360" b="76876"/>
            <a:stretch>
              <a:fillRect/>
            </a:stretch>
          </p:blipFill>
          <p:spPr bwMode="auto">
            <a:xfrm>
              <a:off x="3352800" y="4114800"/>
              <a:ext cx="1447800" cy="228600"/>
            </a:xfrm>
            <a:prstGeom prst="rect">
              <a:avLst/>
            </a:prstGeom>
            <a:noFill/>
          </p:spPr>
        </p:pic>
      </p:grpSp>
      <p:sp>
        <p:nvSpPr>
          <p:cNvPr id="150" name="Freeform 149"/>
          <p:cNvSpPr>
            <a:spLocks noChangeAspect="1"/>
          </p:cNvSpPr>
          <p:nvPr/>
        </p:nvSpPr>
        <p:spPr>
          <a:xfrm>
            <a:off x="1727314" y="2213610"/>
            <a:ext cx="1777886" cy="1267654"/>
          </a:xfrm>
          <a:custGeom>
            <a:avLst/>
            <a:gdLst>
              <a:gd name="connsiteX0" fmla="*/ 0 w 997528"/>
              <a:gd name="connsiteY0" fmla="*/ 598516 h 598516"/>
              <a:gd name="connsiteX1" fmla="*/ 315884 w 997528"/>
              <a:gd name="connsiteY1" fmla="*/ 415636 h 598516"/>
              <a:gd name="connsiteX2" fmla="*/ 631768 w 997528"/>
              <a:gd name="connsiteY2" fmla="*/ 349135 h 598516"/>
              <a:gd name="connsiteX3" fmla="*/ 864524 w 997528"/>
              <a:gd name="connsiteY3" fmla="*/ 282633 h 598516"/>
              <a:gd name="connsiteX4" fmla="*/ 864524 w 997528"/>
              <a:gd name="connsiteY4" fmla="*/ 232756 h 598516"/>
              <a:gd name="connsiteX5" fmla="*/ 615142 w 997528"/>
              <a:gd name="connsiteY5" fmla="*/ 149629 h 598516"/>
              <a:gd name="connsiteX6" fmla="*/ 581891 w 997528"/>
              <a:gd name="connsiteY6" fmla="*/ 99753 h 598516"/>
              <a:gd name="connsiteX7" fmla="*/ 997528 w 997528"/>
              <a:gd name="connsiteY7" fmla="*/ 0 h 598516"/>
              <a:gd name="connsiteX0" fmla="*/ 0 w 1073728"/>
              <a:gd name="connsiteY0" fmla="*/ 750916 h 750916"/>
              <a:gd name="connsiteX1" fmla="*/ 392084 w 1073728"/>
              <a:gd name="connsiteY1" fmla="*/ 415636 h 750916"/>
              <a:gd name="connsiteX2" fmla="*/ 707968 w 1073728"/>
              <a:gd name="connsiteY2" fmla="*/ 349135 h 750916"/>
              <a:gd name="connsiteX3" fmla="*/ 940724 w 1073728"/>
              <a:gd name="connsiteY3" fmla="*/ 282633 h 750916"/>
              <a:gd name="connsiteX4" fmla="*/ 940724 w 1073728"/>
              <a:gd name="connsiteY4" fmla="*/ 232756 h 750916"/>
              <a:gd name="connsiteX5" fmla="*/ 691342 w 1073728"/>
              <a:gd name="connsiteY5" fmla="*/ 149629 h 750916"/>
              <a:gd name="connsiteX6" fmla="*/ 658091 w 1073728"/>
              <a:gd name="connsiteY6" fmla="*/ 99753 h 750916"/>
              <a:gd name="connsiteX7" fmla="*/ 1073728 w 1073728"/>
              <a:gd name="connsiteY7" fmla="*/ 0 h 750916"/>
              <a:gd name="connsiteX0" fmla="*/ 0 w 1073728"/>
              <a:gd name="connsiteY0" fmla="*/ 777803 h 777803"/>
              <a:gd name="connsiteX1" fmla="*/ 392084 w 1073728"/>
              <a:gd name="connsiteY1" fmla="*/ 442523 h 777803"/>
              <a:gd name="connsiteX2" fmla="*/ 707968 w 1073728"/>
              <a:gd name="connsiteY2" fmla="*/ 376022 h 777803"/>
              <a:gd name="connsiteX3" fmla="*/ 940724 w 1073728"/>
              <a:gd name="connsiteY3" fmla="*/ 309520 h 777803"/>
              <a:gd name="connsiteX4" fmla="*/ 940724 w 1073728"/>
              <a:gd name="connsiteY4" fmla="*/ 259643 h 777803"/>
              <a:gd name="connsiteX5" fmla="*/ 691342 w 1073728"/>
              <a:gd name="connsiteY5" fmla="*/ 176516 h 777803"/>
              <a:gd name="connsiteX6" fmla="*/ 658091 w 1073728"/>
              <a:gd name="connsiteY6" fmla="*/ 126640 h 777803"/>
              <a:gd name="connsiteX7" fmla="*/ 1073728 w 1073728"/>
              <a:gd name="connsiteY7" fmla="*/ 26887 h 777803"/>
              <a:gd name="connsiteX0" fmla="*/ 0 w 1073728"/>
              <a:gd name="connsiteY0" fmla="*/ 762325 h 762325"/>
              <a:gd name="connsiteX1" fmla="*/ 392084 w 1073728"/>
              <a:gd name="connsiteY1" fmla="*/ 427045 h 762325"/>
              <a:gd name="connsiteX2" fmla="*/ 707968 w 1073728"/>
              <a:gd name="connsiteY2" fmla="*/ 360544 h 762325"/>
              <a:gd name="connsiteX3" fmla="*/ 940724 w 1073728"/>
              <a:gd name="connsiteY3" fmla="*/ 294042 h 762325"/>
              <a:gd name="connsiteX4" fmla="*/ 940724 w 1073728"/>
              <a:gd name="connsiteY4" fmla="*/ 244165 h 762325"/>
              <a:gd name="connsiteX5" fmla="*/ 691342 w 1073728"/>
              <a:gd name="connsiteY5" fmla="*/ 161038 h 762325"/>
              <a:gd name="connsiteX6" fmla="*/ 658091 w 1073728"/>
              <a:gd name="connsiteY6" fmla="*/ 111162 h 762325"/>
              <a:gd name="connsiteX7" fmla="*/ 1073728 w 1073728"/>
              <a:gd name="connsiteY7" fmla="*/ 11409 h 762325"/>
              <a:gd name="connsiteX0" fmla="*/ 0 w 1226128"/>
              <a:gd name="connsiteY0" fmla="*/ 838525 h 838525"/>
              <a:gd name="connsiteX1" fmla="*/ 392084 w 1226128"/>
              <a:gd name="connsiteY1" fmla="*/ 503245 h 838525"/>
              <a:gd name="connsiteX2" fmla="*/ 707968 w 1226128"/>
              <a:gd name="connsiteY2" fmla="*/ 436744 h 838525"/>
              <a:gd name="connsiteX3" fmla="*/ 940724 w 1226128"/>
              <a:gd name="connsiteY3" fmla="*/ 370242 h 838525"/>
              <a:gd name="connsiteX4" fmla="*/ 940724 w 1226128"/>
              <a:gd name="connsiteY4" fmla="*/ 320365 h 838525"/>
              <a:gd name="connsiteX5" fmla="*/ 691342 w 1226128"/>
              <a:gd name="connsiteY5" fmla="*/ 237238 h 838525"/>
              <a:gd name="connsiteX6" fmla="*/ 658091 w 1226128"/>
              <a:gd name="connsiteY6" fmla="*/ 187362 h 838525"/>
              <a:gd name="connsiteX7" fmla="*/ 1226128 w 1226128"/>
              <a:gd name="connsiteY7" fmla="*/ 11409 h 838525"/>
              <a:gd name="connsiteX0" fmla="*/ 0 w 1226128"/>
              <a:gd name="connsiteY0" fmla="*/ 950444 h 950444"/>
              <a:gd name="connsiteX1" fmla="*/ 392084 w 1226128"/>
              <a:gd name="connsiteY1" fmla="*/ 615164 h 950444"/>
              <a:gd name="connsiteX2" fmla="*/ 707968 w 1226128"/>
              <a:gd name="connsiteY2" fmla="*/ 548663 h 950444"/>
              <a:gd name="connsiteX3" fmla="*/ 940724 w 1226128"/>
              <a:gd name="connsiteY3" fmla="*/ 482161 h 950444"/>
              <a:gd name="connsiteX4" fmla="*/ 940724 w 1226128"/>
              <a:gd name="connsiteY4" fmla="*/ 432284 h 950444"/>
              <a:gd name="connsiteX5" fmla="*/ 691342 w 1226128"/>
              <a:gd name="connsiteY5" fmla="*/ 349157 h 950444"/>
              <a:gd name="connsiteX6" fmla="*/ 658091 w 1226128"/>
              <a:gd name="connsiteY6" fmla="*/ 299281 h 950444"/>
              <a:gd name="connsiteX7" fmla="*/ 1226128 w 1226128"/>
              <a:gd name="connsiteY7" fmla="*/ 123328 h 950444"/>
              <a:gd name="connsiteX0" fmla="*/ 0 w 1226128"/>
              <a:gd name="connsiteY0" fmla="*/ 874244 h 874244"/>
              <a:gd name="connsiteX1" fmla="*/ 392084 w 1226128"/>
              <a:gd name="connsiteY1" fmla="*/ 538964 h 874244"/>
              <a:gd name="connsiteX2" fmla="*/ 707968 w 1226128"/>
              <a:gd name="connsiteY2" fmla="*/ 472463 h 874244"/>
              <a:gd name="connsiteX3" fmla="*/ 940724 w 1226128"/>
              <a:gd name="connsiteY3" fmla="*/ 405961 h 874244"/>
              <a:gd name="connsiteX4" fmla="*/ 940724 w 1226128"/>
              <a:gd name="connsiteY4" fmla="*/ 356084 h 874244"/>
              <a:gd name="connsiteX5" fmla="*/ 691342 w 1226128"/>
              <a:gd name="connsiteY5" fmla="*/ 272957 h 874244"/>
              <a:gd name="connsiteX6" fmla="*/ 658091 w 1226128"/>
              <a:gd name="connsiteY6" fmla="*/ 223081 h 874244"/>
              <a:gd name="connsiteX7" fmla="*/ 1226128 w 1226128"/>
              <a:gd name="connsiteY7" fmla="*/ 123328 h 87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6128" h="874244">
                <a:moveTo>
                  <a:pt x="0" y="874244"/>
                </a:moveTo>
                <a:cubicBezTo>
                  <a:pt x="105294" y="803585"/>
                  <a:pt x="274089" y="605927"/>
                  <a:pt x="392084" y="538964"/>
                </a:cubicBezTo>
                <a:cubicBezTo>
                  <a:pt x="510079" y="472001"/>
                  <a:pt x="616528" y="494630"/>
                  <a:pt x="707968" y="472463"/>
                </a:cubicBezTo>
                <a:cubicBezTo>
                  <a:pt x="799408" y="450296"/>
                  <a:pt x="901931" y="425357"/>
                  <a:pt x="940724" y="405961"/>
                </a:cubicBezTo>
                <a:cubicBezTo>
                  <a:pt x="979517" y="386565"/>
                  <a:pt x="982288" y="378251"/>
                  <a:pt x="940724" y="356084"/>
                </a:cubicBezTo>
                <a:cubicBezTo>
                  <a:pt x="899160" y="333917"/>
                  <a:pt x="738447" y="295124"/>
                  <a:pt x="691342" y="272957"/>
                </a:cubicBezTo>
                <a:cubicBezTo>
                  <a:pt x="644237" y="250790"/>
                  <a:pt x="568960" y="248019"/>
                  <a:pt x="658091" y="223081"/>
                </a:cubicBezTo>
                <a:cubicBezTo>
                  <a:pt x="747222" y="198143"/>
                  <a:pt x="1072798" y="0"/>
                  <a:pt x="1226128" y="123328"/>
                </a:cubicBezTo>
              </a:path>
            </a:pathLst>
          </a:custGeom>
          <a:ln w="101600" cap="rnd">
            <a:solidFill>
              <a:srgbClr val="0054D0"/>
            </a:solidFill>
            <a:tailEnd type="triangle"/>
          </a:ln>
          <a:effectLst>
            <a:outerShdw dist="25400" dir="4800000" algn="ctr" rotWithShape="0">
              <a:schemeClr val="bg1"/>
            </a:outerShdw>
          </a:effectLst>
          <a:scene3d>
            <a:camera prst="orthographicFront"/>
            <a:lightRig rig="threePt" dir="t">
              <a:rot lat="0" lon="0" rev="0"/>
            </a:lightRig>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1" name="Group 150"/>
          <p:cNvGrpSpPr>
            <a:grpSpLocks noChangeAspect="1"/>
          </p:cNvGrpSpPr>
          <p:nvPr/>
        </p:nvGrpSpPr>
        <p:grpSpPr>
          <a:xfrm>
            <a:off x="304800" y="1225296"/>
            <a:ext cx="4495800" cy="3267457"/>
            <a:chOff x="4093465" y="2057400"/>
            <a:chExt cx="3100552" cy="2253418"/>
          </a:xfrm>
        </p:grpSpPr>
        <p:pic>
          <p:nvPicPr>
            <p:cNvPr id="152" name="Picture 2" descr="Image result for formation of river floodplain"/>
            <p:cNvPicPr>
              <a:picLocks noChangeAspect="1" noChangeArrowheads="1"/>
            </p:cNvPicPr>
            <p:nvPr/>
          </p:nvPicPr>
          <p:blipFill>
            <a:blip r:embed="rId10"/>
            <a:srcRect l="42090" t="19520" r="21253" b="44958"/>
            <a:stretch>
              <a:fillRect/>
            </a:stretch>
          </p:blipFill>
          <p:spPr bwMode="auto">
            <a:xfrm>
              <a:off x="4093465" y="2057400"/>
              <a:ext cx="3100552" cy="2253418"/>
            </a:xfrm>
            <a:prstGeom prst="rect">
              <a:avLst/>
            </a:prstGeom>
            <a:noFill/>
          </p:spPr>
        </p:pic>
        <p:pic>
          <p:nvPicPr>
            <p:cNvPr id="153" name="Picture 2" descr="Image result for formation of river floodplain"/>
            <p:cNvPicPr>
              <a:picLocks noChangeAspect="1" noChangeArrowheads="1"/>
            </p:cNvPicPr>
            <p:nvPr/>
          </p:nvPicPr>
          <p:blipFill>
            <a:blip r:embed="rId10"/>
            <a:srcRect l="19820" t="19520" r="60360" b="76876"/>
            <a:stretch>
              <a:fillRect/>
            </a:stretch>
          </p:blipFill>
          <p:spPr bwMode="auto">
            <a:xfrm>
              <a:off x="5410200" y="2133600"/>
              <a:ext cx="1676400" cy="228600"/>
            </a:xfrm>
            <a:prstGeom prst="rect">
              <a:avLst/>
            </a:prstGeom>
            <a:noFill/>
          </p:spPr>
        </p:pic>
        <p:pic>
          <p:nvPicPr>
            <p:cNvPr id="154" name="Picture 2" descr="Image result for formation of river floodplain"/>
            <p:cNvPicPr>
              <a:picLocks noChangeAspect="1" noChangeArrowheads="1"/>
            </p:cNvPicPr>
            <p:nvPr/>
          </p:nvPicPr>
          <p:blipFill>
            <a:blip r:embed="rId10"/>
            <a:srcRect l="19820" t="19520" r="60360" b="76876"/>
            <a:stretch>
              <a:fillRect/>
            </a:stretch>
          </p:blipFill>
          <p:spPr bwMode="auto">
            <a:xfrm>
              <a:off x="5410200" y="2249424"/>
              <a:ext cx="1600200" cy="228600"/>
            </a:xfrm>
            <a:prstGeom prst="rect">
              <a:avLst/>
            </a:prstGeom>
            <a:noFill/>
          </p:spPr>
        </p:pic>
      </p:grpSp>
      <p:sp>
        <p:nvSpPr>
          <p:cNvPr id="155" name="Freeform 154"/>
          <p:cNvSpPr>
            <a:spLocks noChangeAspect="1"/>
          </p:cNvSpPr>
          <p:nvPr/>
        </p:nvSpPr>
        <p:spPr>
          <a:xfrm>
            <a:off x="1143000" y="2061210"/>
            <a:ext cx="2940792" cy="1600200"/>
          </a:xfrm>
          <a:custGeom>
            <a:avLst/>
            <a:gdLst>
              <a:gd name="connsiteX0" fmla="*/ 44334 w 1914698"/>
              <a:gd name="connsiteY0" fmla="*/ 748146 h 1041862"/>
              <a:gd name="connsiteX1" fmla="*/ 94211 w 1914698"/>
              <a:gd name="connsiteY1" fmla="*/ 698270 h 1041862"/>
              <a:gd name="connsiteX2" fmla="*/ 193963 w 1914698"/>
              <a:gd name="connsiteY2" fmla="*/ 465513 h 1041862"/>
              <a:gd name="connsiteX3" fmla="*/ 476596 w 1914698"/>
              <a:gd name="connsiteY3" fmla="*/ 332510 h 1041862"/>
              <a:gd name="connsiteX4" fmla="*/ 676102 w 1914698"/>
              <a:gd name="connsiteY4" fmla="*/ 315884 h 1041862"/>
              <a:gd name="connsiteX5" fmla="*/ 825731 w 1914698"/>
              <a:gd name="connsiteY5" fmla="*/ 249382 h 1041862"/>
              <a:gd name="connsiteX6" fmla="*/ 1008611 w 1914698"/>
              <a:gd name="connsiteY6" fmla="*/ 33251 h 1041862"/>
              <a:gd name="connsiteX7" fmla="*/ 1174865 w 1914698"/>
              <a:gd name="connsiteY7" fmla="*/ 49877 h 1041862"/>
              <a:gd name="connsiteX8" fmla="*/ 1706880 w 1914698"/>
              <a:gd name="connsiteY8" fmla="*/ 232757 h 1041862"/>
              <a:gd name="connsiteX9" fmla="*/ 1889760 w 1914698"/>
              <a:gd name="connsiteY9" fmla="*/ 299259 h 1041862"/>
              <a:gd name="connsiteX10" fmla="*/ 1856509 w 1914698"/>
              <a:gd name="connsiteY10" fmla="*/ 482139 h 1041862"/>
              <a:gd name="connsiteX11" fmla="*/ 1657003 w 1914698"/>
              <a:gd name="connsiteY11" fmla="*/ 515390 h 1041862"/>
              <a:gd name="connsiteX12" fmla="*/ 1075112 w 1914698"/>
              <a:gd name="connsiteY12" fmla="*/ 665019 h 1041862"/>
              <a:gd name="connsiteX13" fmla="*/ 991985 w 1914698"/>
              <a:gd name="connsiteY13" fmla="*/ 847899 h 1041862"/>
              <a:gd name="connsiteX14" fmla="*/ 875607 w 1914698"/>
              <a:gd name="connsiteY14" fmla="*/ 1014153 h 1041862"/>
              <a:gd name="connsiteX15" fmla="*/ 858982 w 1914698"/>
              <a:gd name="connsiteY15" fmla="*/ 1014153 h 1041862"/>
              <a:gd name="connsiteX16" fmla="*/ 426720 w 1914698"/>
              <a:gd name="connsiteY16" fmla="*/ 897775 h 1041862"/>
              <a:gd name="connsiteX17" fmla="*/ 60960 w 1914698"/>
              <a:gd name="connsiteY17" fmla="*/ 798022 h 1041862"/>
              <a:gd name="connsiteX18" fmla="*/ 44334 w 1914698"/>
              <a:gd name="connsiteY18" fmla="*/ 748146 h 104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4698" h="1041862">
                <a:moveTo>
                  <a:pt x="44334" y="748146"/>
                </a:moveTo>
                <a:cubicBezTo>
                  <a:pt x="49876" y="731521"/>
                  <a:pt x="69273" y="745375"/>
                  <a:pt x="94211" y="698270"/>
                </a:cubicBezTo>
                <a:cubicBezTo>
                  <a:pt x="119149" y="651165"/>
                  <a:pt x="130232" y="526473"/>
                  <a:pt x="193963" y="465513"/>
                </a:cubicBezTo>
                <a:cubicBezTo>
                  <a:pt x="257694" y="404553"/>
                  <a:pt x="396240" y="357448"/>
                  <a:pt x="476596" y="332510"/>
                </a:cubicBezTo>
                <a:cubicBezTo>
                  <a:pt x="556952" y="307572"/>
                  <a:pt x="617913" y="329739"/>
                  <a:pt x="676102" y="315884"/>
                </a:cubicBezTo>
                <a:cubicBezTo>
                  <a:pt x="734291" y="302029"/>
                  <a:pt x="770313" y="296488"/>
                  <a:pt x="825731" y="249382"/>
                </a:cubicBezTo>
                <a:cubicBezTo>
                  <a:pt x="881149" y="202277"/>
                  <a:pt x="950422" y="66502"/>
                  <a:pt x="1008611" y="33251"/>
                </a:cubicBezTo>
                <a:cubicBezTo>
                  <a:pt x="1066800" y="0"/>
                  <a:pt x="1058487" y="16626"/>
                  <a:pt x="1174865" y="49877"/>
                </a:cubicBezTo>
                <a:cubicBezTo>
                  <a:pt x="1291243" y="83128"/>
                  <a:pt x="1587731" y="191193"/>
                  <a:pt x="1706880" y="232757"/>
                </a:cubicBezTo>
                <a:cubicBezTo>
                  <a:pt x="1826029" y="274321"/>
                  <a:pt x="1864822" y="257695"/>
                  <a:pt x="1889760" y="299259"/>
                </a:cubicBezTo>
                <a:cubicBezTo>
                  <a:pt x="1914698" y="340823"/>
                  <a:pt x="1895302" y="446117"/>
                  <a:pt x="1856509" y="482139"/>
                </a:cubicBezTo>
                <a:cubicBezTo>
                  <a:pt x="1817716" y="518161"/>
                  <a:pt x="1787236" y="484910"/>
                  <a:pt x="1657003" y="515390"/>
                </a:cubicBezTo>
                <a:cubicBezTo>
                  <a:pt x="1526770" y="545870"/>
                  <a:pt x="1185948" y="609601"/>
                  <a:pt x="1075112" y="665019"/>
                </a:cubicBezTo>
                <a:cubicBezTo>
                  <a:pt x="964276" y="720437"/>
                  <a:pt x="1025236" y="789710"/>
                  <a:pt x="991985" y="847899"/>
                </a:cubicBezTo>
                <a:cubicBezTo>
                  <a:pt x="958734" y="906088"/>
                  <a:pt x="897774" y="986444"/>
                  <a:pt x="875607" y="1014153"/>
                </a:cubicBezTo>
                <a:cubicBezTo>
                  <a:pt x="853440" y="1041862"/>
                  <a:pt x="858982" y="1014153"/>
                  <a:pt x="858982" y="1014153"/>
                </a:cubicBezTo>
                <a:lnTo>
                  <a:pt x="426720" y="897775"/>
                </a:lnTo>
                <a:cubicBezTo>
                  <a:pt x="293716" y="861753"/>
                  <a:pt x="121920" y="820189"/>
                  <a:pt x="60960" y="798022"/>
                </a:cubicBezTo>
                <a:cubicBezTo>
                  <a:pt x="0" y="775855"/>
                  <a:pt x="38792" y="764771"/>
                  <a:pt x="44334" y="748146"/>
                </a:cubicBezTo>
                <a:close/>
              </a:path>
            </a:pathLst>
          </a:custGeom>
          <a:blipFill>
            <a:blip r:embed="rId11"/>
            <a:tile tx="0" ty="0" sx="100000" sy="100000" flip="none" algn="tl"/>
          </a:blipFill>
          <a:ln>
            <a:noFill/>
          </a:ln>
          <a:effectLst>
            <a:outerShdw dist="152400" dir="6600000" algn="ctr" rotWithShape="0">
              <a:schemeClr val="tx2">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304800" y="1219200"/>
            <a:ext cx="4495800" cy="3200400"/>
          </a:xfrm>
          <a:prstGeom prst="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0" name="TextBox 129"/>
          <p:cNvSpPr txBox="1"/>
          <p:nvPr/>
        </p:nvSpPr>
        <p:spPr>
          <a:xfrm>
            <a:off x="0" y="4495800"/>
            <a:ext cx="8229600" cy="523220"/>
          </a:xfrm>
          <a:prstGeom prst="rect">
            <a:avLst/>
          </a:prstGeom>
        </p:spPr>
        <p:txBody>
          <a:bodyPr wrap="square" rtlCol="0">
            <a:spAutoFit/>
          </a:bodyPr>
          <a:lstStyle/>
          <a:p>
            <a:r>
              <a:rPr lang="en-US" sz="2800" b="1" dirty="0" smtClean="0">
                <a:solidFill>
                  <a:srgbClr val="00B050"/>
                </a:solidFill>
                <a:effectLst>
                  <a:outerShdw dist="50800" dir="7200000" algn="ctr" rotWithShape="0">
                    <a:schemeClr val="tx1"/>
                  </a:outerShdw>
                </a:effectLst>
              </a:rPr>
              <a:t>     - rivers move weathered sediment downstream</a:t>
            </a:r>
            <a:endParaRPr lang="en-US" sz="2800" b="1" dirty="0">
              <a:solidFill>
                <a:srgbClr val="00B050"/>
              </a:solidFill>
              <a:effectLst>
                <a:outerShdw dist="50800" dir="7200000" algn="ctr" rotWithShape="0">
                  <a:schemeClr val="tx1"/>
                </a:outerShdw>
              </a:effectLst>
            </a:endParaRPr>
          </a:p>
        </p:txBody>
      </p:sp>
      <p:sp useBgFill="1">
        <p:nvSpPr>
          <p:cNvPr id="131" name="TextBox 130"/>
          <p:cNvSpPr txBox="1"/>
          <p:nvPr/>
        </p:nvSpPr>
        <p:spPr>
          <a:xfrm>
            <a:off x="0" y="4953000"/>
            <a:ext cx="8229600" cy="523220"/>
          </a:xfrm>
          <a:prstGeom prst="rect">
            <a:avLst/>
          </a:prstGeom>
        </p:spPr>
        <p:txBody>
          <a:bodyPr wrap="square" rtlCol="0">
            <a:spAutoFit/>
          </a:bodyPr>
          <a:lstStyle/>
          <a:p>
            <a:r>
              <a:rPr lang="en-US" sz="2800" b="1" dirty="0" smtClean="0">
                <a:solidFill>
                  <a:srgbClr val="00B050"/>
                </a:solidFill>
                <a:effectLst>
                  <a:outerShdw dist="50800" dir="7200000" algn="ctr" rotWithShape="0">
                    <a:schemeClr val="tx1"/>
                  </a:outerShdw>
                </a:effectLst>
              </a:rPr>
              <a:t>     - during high water, rivers overflow their banks</a:t>
            </a:r>
            <a:endParaRPr lang="en-US" sz="2800" b="1" dirty="0">
              <a:solidFill>
                <a:srgbClr val="00B050"/>
              </a:solidFill>
              <a:effectLst>
                <a:outerShdw dist="50800" dir="7200000" algn="ctr" rotWithShape="0">
                  <a:schemeClr val="tx1"/>
                </a:outerShdw>
              </a:effectLst>
            </a:endParaRPr>
          </a:p>
        </p:txBody>
      </p:sp>
      <p:sp useBgFill="1">
        <p:nvSpPr>
          <p:cNvPr id="132" name="TextBox 131"/>
          <p:cNvSpPr txBox="1"/>
          <p:nvPr/>
        </p:nvSpPr>
        <p:spPr>
          <a:xfrm>
            <a:off x="0" y="5867400"/>
            <a:ext cx="9144000" cy="523220"/>
          </a:xfrm>
          <a:prstGeom prst="rect">
            <a:avLst/>
          </a:prstGeom>
        </p:spPr>
        <p:txBody>
          <a:bodyPr wrap="square" rtlCol="0">
            <a:spAutoFit/>
          </a:bodyPr>
          <a:lstStyle/>
          <a:p>
            <a:r>
              <a:rPr lang="en-US" sz="2800" b="1" dirty="0" smtClean="0">
                <a:solidFill>
                  <a:srgbClr val="00B050"/>
                </a:solidFill>
                <a:effectLst>
                  <a:outerShdw dist="50800" dir="7200000" algn="ctr" rotWithShape="0">
                    <a:schemeClr val="tx1"/>
                  </a:outerShdw>
                </a:effectLst>
              </a:rPr>
              <a:t>     - water recedes leaving a layer of sediment (soil &amp; rocks)</a:t>
            </a:r>
            <a:endParaRPr lang="en-US" sz="2800" b="1" dirty="0">
              <a:solidFill>
                <a:srgbClr val="00B050"/>
              </a:solidFill>
              <a:effectLst>
                <a:outerShdw dist="50800" dir="7200000" algn="ctr" rotWithShape="0">
                  <a:schemeClr val="tx1"/>
                </a:outerShdw>
              </a:effectLst>
            </a:endParaRPr>
          </a:p>
        </p:txBody>
      </p:sp>
      <p:sp useBgFill="1">
        <p:nvSpPr>
          <p:cNvPr id="134" name="TextBox 133"/>
          <p:cNvSpPr txBox="1"/>
          <p:nvPr/>
        </p:nvSpPr>
        <p:spPr>
          <a:xfrm>
            <a:off x="0" y="6324600"/>
            <a:ext cx="8229600" cy="523220"/>
          </a:xfrm>
          <a:prstGeom prst="rect">
            <a:avLst/>
          </a:prstGeom>
        </p:spPr>
        <p:txBody>
          <a:bodyPr wrap="square" rtlCol="0">
            <a:spAutoFit/>
          </a:bodyPr>
          <a:lstStyle/>
          <a:p>
            <a:r>
              <a:rPr lang="en-US" sz="2800" b="1" dirty="0" smtClean="0">
                <a:solidFill>
                  <a:srgbClr val="00B050"/>
                </a:solidFill>
                <a:effectLst>
                  <a:outerShdw dist="50800" dir="7200000" algn="ctr" rotWithShape="0">
                    <a:schemeClr val="tx1"/>
                  </a:outerShdw>
                </a:effectLst>
              </a:rPr>
              <a:t>     - many cycles, layers of fertile soils develop  </a:t>
            </a:r>
            <a:endParaRPr lang="en-US" sz="2800" b="1" dirty="0">
              <a:solidFill>
                <a:srgbClr val="00B050"/>
              </a:solidFill>
              <a:effectLst>
                <a:outerShdw dist="50800" dir="7200000" algn="ctr" rotWithShape="0">
                  <a:schemeClr val="tx1"/>
                </a:outerShdw>
              </a:effectLst>
            </a:endParaRPr>
          </a:p>
        </p:txBody>
      </p:sp>
      <p:sp useBgFill="1">
        <p:nvSpPr>
          <p:cNvPr id="135" name="TextBox 134"/>
          <p:cNvSpPr txBox="1"/>
          <p:nvPr/>
        </p:nvSpPr>
        <p:spPr>
          <a:xfrm>
            <a:off x="0" y="5410200"/>
            <a:ext cx="8229600" cy="523220"/>
          </a:xfrm>
          <a:prstGeom prst="rect">
            <a:avLst/>
          </a:prstGeom>
        </p:spPr>
        <p:txBody>
          <a:bodyPr wrap="square" rtlCol="0">
            <a:spAutoFit/>
          </a:bodyPr>
          <a:lstStyle/>
          <a:p>
            <a:r>
              <a:rPr lang="en-US" sz="2800" b="1" dirty="0" smtClean="0">
                <a:solidFill>
                  <a:srgbClr val="00B050"/>
                </a:solidFill>
                <a:effectLst>
                  <a:outerShdw dist="50800" dir="7200000" algn="ctr" rotWithShape="0">
                    <a:schemeClr val="tx1"/>
                  </a:outerShdw>
                </a:effectLst>
              </a:rPr>
              <a:t>     - sediments deposit in the river flood plains  </a:t>
            </a:r>
            <a:endParaRPr lang="en-US" sz="2800" b="1" dirty="0">
              <a:solidFill>
                <a:srgbClr val="00B050"/>
              </a:solidFill>
              <a:effectLst>
                <a:outerShdw dist="50800" dir="7200000" algn="ctr" rotWithShape="0">
                  <a:schemeClr val="tx1"/>
                </a:outerShdw>
              </a:effectLst>
            </a:endParaRPr>
          </a:p>
        </p:txBody>
      </p:sp>
      <p:grpSp>
        <p:nvGrpSpPr>
          <p:cNvPr id="160" name="Group 159"/>
          <p:cNvGrpSpPr/>
          <p:nvPr/>
        </p:nvGrpSpPr>
        <p:grpSpPr>
          <a:xfrm>
            <a:off x="1676400" y="609600"/>
            <a:ext cx="5741139" cy="6248400"/>
            <a:chOff x="1676400" y="609600"/>
            <a:chExt cx="5741139" cy="6248400"/>
          </a:xfrm>
        </p:grpSpPr>
        <p:sp>
          <p:nvSpPr>
            <p:cNvPr id="157" name="Oval 156"/>
            <p:cNvSpPr/>
            <p:nvPr/>
          </p:nvSpPr>
          <p:spPr>
            <a:xfrm>
              <a:off x="1676400" y="609600"/>
              <a:ext cx="3886200" cy="609600"/>
            </a:xfrm>
            <a:prstGeom prst="ellipse">
              <a:avLst/>
            </a:prstGeom>
            <a:noFill/>
            <a:ln w="508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3352800" y="6248400"/>
              <a:ext cx="2819400" cy="609600"/>
            </a:xfrm>
            <a:prstGeom prst="ellipse">
              <a:avLst/>
            </a:prstGeom>
            <a:noFill/>
            <a:ln w="508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Curved Left Arrow 158"/>
            <p:cNvSpPr/>
            <p:nvPr/>
          </p:nvSpPr>
          <p:spPr>
            <a:xfrm rot="21230010">
              <a:off x="5607864" y="654110"/>
              <a:ext cx="1809675" cy="6083179"/>
            </a:xfrm>
            <a:prstGeom prst="curvedLeftArrow">
              <a:avLst/>
            </a:prstGeom>
            <a:solidFill>
              <a:srgbClr val="FF0000"/>
            </a:solidFill>
            <a:ln>
              <a:noFill/>
            </a:ln>
            <a:effectLst>
              <a:outerShdw dist="50800" dir="2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5" name="Curved Left Arrow 114"/>
          <p:cNvSpPr/>
          <p:nvPr/>
        </p:nvSpPr>
        <p:spPr>
          <a:xfrm>
            <a:off x="5791200" y="4572000"/>
            <a:ext cx="1524000" cy="1752600"/>
          </a:xfrm>
          <a:prstGeom prst="curvedLeftArrow">
            <a:avLst>
              <a:gd name="adj1" fmla="val 23726"/>
              <a:gd name="adj2" fmla="val 64133"/>
              <a:gd name="adj3" fmla="val 32439"/>
            </a:avLst>
          </a:prstGeom>
          <a:solidFill>
            <a:srgbClr val="FF0000"/>
          </a:solidFill>
          <a:ln>
            <a:noFill/>
          </a:ln>
          <a:effectLst>
            <a:outerShdw dist="50800" dir="2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7" name="Group 116"/>
          <p:cNvGrpSpPr/>
          <p:nvPr/>
        </p:nvGrpSpPr>
        <p:grpSpPr>
          <a:xfrm>
            <a:off x="1673332" y="3886200"/>
            <a:ext cx="4194068" cy="1200329"/>
            <a:chOff x="1673332" y="3886200"/>
            <a:chExt cx="4194068" cy="1200329"/>
          </a:xfrm>
        </p:grpSpPr>
        <p:sp>
          <p:nvSpPr>
            <p:cNvPr id="114" name="Oval 113"/>
            <p:cNvSpPr/>
            <p:nvPr/>
          </p:nvSpPr>
          <p:spPr>
            <a:xfrm>
              <a:off x="2209800" y="4419600"/>
              <a:ext cx="3657600" cy="609600"/>
            </a:xfrm>
            <a:prstGeom prst="ellipse">
              <a:avLst/>
            </a:prstGeom>
            <a:noFill/>
            <a:ln w="508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1673332" y="3886200"/>
              <a:ext cx="612668" cy="1200329"/>
            </a:xfrm>
            <a:prstGeom prst="rect">
              <a:avLst/>
            </a:prstGeom>
            <a:noFill/>
          </p:spPr>
          <p:txBody>
            <a:bodyPr wrap="none" rtlCol="0">
              <a:spAutoFit/>
            </a:bodyPr>
            <a:lstStyle/>
            <a:p>
              <a:r>
                <a:rPr lang="en-US" sz="7200" dirty="0" smtClean="0">
                  <a:solidFill>
                    <a:srgbClr val="FF0000"/>
                  </a:solidFill>
                  <a:effectLst>
                    <a:outerShdw dist="50800" dir="5400000" algn="ctr" rotWithShape="0">
                      <a:schemeClr val="tx1"/>
                    </a:outerShdw>
                  </a:effectLst>
                </a:rPr>
                <a:t>?</a:t>
              </a:r>
              <a:endParaRPr lang="en-US" sz="7200" dirty="0">
                <a:solidFill>
                  <a:srgbClr val="FF0000"/>
                </a:solidFill>
                <a:effectLst>
                  <a:outerShdw dist="50800" dir="5400000" algn="ctr" rotWithShape="0">
                    <a:schemeClr val="tx1"/>
                  </a:outerShdw>
                </a:effectLst>
              </a:endParaRPr>
            </a:p>
          </p:txBody>
        </p:sp>
      </p:grpSp>
      <p:sp useBgFill="1">
        <p:nvSpPr>
          <p:cNvPr id="118" name="TextBox 117"/>
          <p:cNvSpPr txBox="1"/>
          <p:nvPr/>
        </p:nvSpPr>
        <p:spPr>
          <a:xfrm>
            <a:off x="1676400" y="5027474"/>
            <a:ext cx="4124719" cy="1754326"/>
          </a:xfrm>
          <a:prstGeom prst="rect">
            <a:avLst/>
          </a:prstGeom>
          <a:ln w="76200">
            <a:solidFill>
              <a:srgbClr val="FF0000"/>
            </a:solidFill>
          </a:ln>
          <a:effectLst>
            <a:outerShdw dist="50800" dir="7800000" algn="ctr" rotWithShape="0">
              <a:schemeClr val="tx1"/>
            </a:outerShdw>
          </a:effectLst>
        </p:spPr>
        <p:txBody>
          <a:bodyPr wrap="none" rtlCol="0">
            <a:spAutoFit/>
          </a:bodyPr>
          <a:lstStyle/>
          <a:p>
            <a:pPr algn="ctr"/>
            <a:r>
              <a:rPr lang="en-US" sz="3600" b="1" dirty="0" smtClean="0">
                <a:solidFill>
                  <a:srgbClr val="FF0000"/>
                </a:solidFill>
              </a:rPr>
              <a:t>decaying vegetation </a:t>
            </a:r>
          </a:p>
          <a:p>
            <a:pPr algn="ctr"/>
            <a:r>
              <a:rPr lang="en-US" sz="3600" b="1" dirty="0" smtClean="0">
                <a:solidFill>
                  <a:srgbClr val="FF0000"/>
                </a:solidFill>
              </a:rPr>
              <a:t>&amp; </a:t>
            </a:r>
          </a:p>
          <a:p>
            <a:pPr algn="ctr"/>
            <a:r>
              <a:rPr lang="en-US" sz="3600" b="1" dirty="0" smtClean="0">
                <a:solidFill>
                  <a:srgbClr val="FF0000"/>
                </a:solidFill>
              </a:rPr>
              <a:t>rock debris</a:t>
            </a:r>
            <a:endParaRPr lang="en-US" sz="3600" b="1" dirty="0">
              <a:solidFill>
                <a:srgbClr val="FF0000"/>
              </a:solidFill>
            </a:endParaRPr>
          </a:p>
        </p:txBody>
      </p:sp>
      <p:grpSp>
        <p:nvGrpSpPr>
          <p:cNvPr id="113" name="Group 112"/>
          <p:cNvGrpSpPr/>
          <p:nvPr/>
        </p:nvGrpSpPr>
        <p:grpSpPr>
          <a:xfrm>
            <a:off x="1584960" y="1429789"/>
            <a:ext cx="6544887" cy="5409161"/>
            <a:chOff x="1584960" y="1429789"/>
            <a:chExt cx="6544887" cy="5409161"/>
          </a:xfrm>
        </p:grpSpPr>
        <p:grpSp>
          <p:nvGrpSpPr>
            <p:cNvPr id="128" name="Group 127"/>
            <p:cNvGrpSpPr/>
            <p:nvPr/>
          </p:nvGrpSpPr>
          <p:grpSpPr>
            <a:xfrm>
              <a:off x="1584960" y="1429789"/>
              <a:ext cx="6544887" cy="5409161"/>
              <a:chOff x="1584960" y="1429789"/>
              <a:chExt cx="6544887" cy="5409161"/>
            </a:xfrm>
          </p:grpSpPr>
          <p:sp>
            <p:nvSpPr>
              <p:cNvPr id="81" name="Freeform 80"/>
              <p:cNvSpPr/>
              <p:nvPr/>
            </p:nvSpPr>
            <p:spPr>
              <a:xfrm>
                <a:off x="5348377" y="4399472"/>
                <a:ext cx="793631" cy="388188"/>
              </a:xfrm>
              <a:custGeom>
                <a:avLst/>
                <a:gdLst>
                  <a:gd name="connsiteX0" fmla="*/ 0 w 793631"/>
                  <a:gd name="connsiteY0" fmla="*/ 0 h 388188"/>
                  <a:gd name="connsiteX1" fmla="*/ 129397 w 793631"/>
                  <a:gd name="connsiteY1" fmla="*/ 155275 h 388188"/>
                  <a:gd name="connsiteX2" fmla="*/ 336431 w 793631"/>
                  <a:gd name="connsiteY2" fmla="*/ 207034 h 388188"/>
                  <a:gd name="connsiteX3" fmla="*/ 448574 w 793631"/>
                  <a:gd name="connsiteY3" fmla="*/ 224286 h 388188"/>
                  <a:gd name="connsiteX4" fmla="*/ 526212 w 793631"/>
                  <a:gd name="connsiteY4" fmla="*/ 198407 h 388188"/>
                  <a:gd name="connsiteX5" fmla="*/ 569344 w 793631"/>
                  <a:gd name="connsiteY5" fmla="*/ 215660 h 388188"/>
                  <a:gd name="connsiteX6" fmla="*/ 595223 w 793631"/>
                  <a:gd name="connsiteY6" fmla="*/ 362309 h 388188"/>
                  <a:gd name="connsiteX7" fmla="*/ 733246 w 793631"/>
                  <a:gd name="connsiteY7" fmla="*/ 327803 h 388188"/>
                  <a:gd name="connsiteX8" fmla="*/ 793631 w 793631"/>
                  <a:gd name="connsiteY8" fmla="*/ 388188 h 3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31" h="388188">
                    <a:moveTo>
                      <a:pt x="0" y="0"/>
                    </a:moveTo>
                    <a:cubicBezTo>
                      <a:pt x="36662" y="60384"/>
                      <a:pt x="73325" y="120769"/>
                      <a:pt x="129397" y="155275"/>
                    </a:cubicBezTo>
                    <a:cubicBezTo>
                      <a:pt x="185469" y="189781"/>
                      <a:pt x="283235" y="195532"/>
                      <a:pt x="336431" y="207034"/>
                    </a:cubicBezTo>
                    <a:cubicBezTo>
                      <a:pt x="389627" y="218536"/>
                      <a:pt x="416944" y="225724"/>
                      <a:pt x="448574" y="224286"/>
                    </a:cubicBezTo>
                    <a:cubicBezTo>
                      <a:pt x="480204" y="222848"/>
                      <a:pt x="506084" y="199845"/>
                      <a:pt x="526212" y="198407"/>
                    </a:cubicBezTo>
                    <a:cubicBezTo>
                      <a:pt x="546340" y="196969"/>
                      <a:pt x="557842" y="188343"/>
                      <a:pt x="569344" y="215660"/>
                    </a:cubicBezTo>
                    <a:cubicBezTo>
                      <a:pt x="580846" y="242977"/>
                      <a:pt x="567906" y="343618"/>
                      <a:pt x="595223" y="362309"/>
                    </a:cubicBezTo>
                    <a:cubicBezTo>
                      <a:pt x="622540" y="381000"/>
                      <a:pt x="700178" y="323490"/>
                      <a:pt x="733246" y="327803"/>
                    </a:cubicBezTo>
                    <a:cubicBezTo>
                      <a:pt x="766314" y="332116"/>
                      <a:pt x="779972" y="360152"/>
                      <a:pt x="793631" y="388188"/>
                    </a:cubicBezTo>
                  </a:path>
                </a:pathLst>
              </a:custGeom>
              <a:ln w="63500">
                <a:solidFill>
                  <a:srgbClr val="FF0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7" name="Group 126"/>
              <p:cNvGrpSpPr/>
              <p:nvPr/>
            </p:nvGrpSpPr>
            <p:grpSpPr>
              <a:xfrm>
                <a:off x="1584960" y="1429789"/>
                <a:ext cx="6544887" cy="5409161"/>
                <a:chOff x="1584960" y="1429789"/>
                <a:chExt cx="6544887" cy="5409161"/>
              </a:xfrm>
            </p:grpSpPr>
            <p:sp>
              <p:nvSpPr>
                <p:cNvPr id="41" name="TextBox 40"/>
                <p:cNvSpPr txBox="1"/>
                <p:nvPr/>
              </p:nvSpPr>
              <p:spPr>
                <a:xfrm>
                  <a:off x="3429000" y="5715000"/>
                  <a:ext cx="184731" cy="369332"/>
                </a:xfrm>
                <a:prstGeom prst="rect">
                  <a:avLst/>
                </a:prstGeom>
                <a:noFill/>
              </p:spPr>
              <p:txBody>
                <a:bodyPr wrap="none" rtlCol="0">
                  <a:spAutoFit/>
                </a:bodyPr>
                <a:lstStyle/>
                <a:p>
                  <a:endParaRPr lang="en-US" dirty="0"/>
                </a:p>
              </p:txBody>
            </p:sp>
            <p:sp>
              <p:nvSpPr>
                <p:cNvPr id="42" name="Freeform 41"/>
                <p:cNvSpPr/>
                <p:nvPr/>
              </p:nvSpPr>
              <p:spPr>
                <a:xfrm>
                  <a:off x="6267796" y="1429789"/>
                  <a:ext cx="1862051" cy="412866"/>
                </a:xfrm>
                <a:custGeom>
                  <a:avLst/>
                  <a:gdLst>
                    <a:gd name="connsiteX0" fmla="*/ 0 w 1862051"/>
                    <a:gd name="connsiteY0" fmla="*/ 0 h 412866"/>
                    <a:gd name="connsiteX1" fmla="*/ 897775 w 1862051"/>
                    <a:gd name="connsiteY1" fmla="*/ 116378 h 412866"/>
                    <a:gd name="connsiteX2" fmla="*/ 1512917 w 1862051"/>
                    <a:gd name="connsiteY2" fmla="*/ 382386 h 412866"/>
                    <a:gd name="connsiteX3" fmla="*/ 1862051 w 1862051"/>
                    <a:gd name="connsiteY3" fmla="*/ 299258 h 412866"/>
                  </a:gdLst>
                  <a:ahLst/>
                  <a:cxnLst>
                    <a:cxn ang="0">
                      <a:pos x="connsiteX0" y="connsiteY0"/>
                    </a:cxn>
                    <a:cxn ang="0">
                      <a:pos x="connsiteX1" y="connsiteY1"/>
                    </a:cxn>
                    <a:cxn ang="0">
                      <a:pos x="connsiteX2" y="connsiteY2"/>
                    </a:cxn>
                    <a:cxn ang="0">
                      <a:pos x="connsiteX3" y="connsiteY3"/>
                    </a:cxn>
                  </a:cxnLst>
                  <a:rect l="l" t="t" r="r" b="b"/>
                  <a:pathLst>
                    <a:path w="1862051" h="412866">
                      <a:moveTo>
                        <a:pt x="0" y="0"/>
                      </a:moveTo>
                      <a:cubicBezTo>
                        <a:pt x="322811" y="26323"/>
                        <a:pt x="645622" y="52647"/>
                        <a:pt x="897775" y="116378"/>
                      </a:cubicBezTo>
                      <a:cubicBezTo>
                        <a:pt x="1149928" y="180109"/>
                        <a:pt x="1352204" y="351906"/>
                        <a:pt x="1512917" y="382386"/>
                      </a:cubicBezTo>
                      <a:cubicBezTo>
                        <a:pt x="1673630" y="412866"/>
                        <a:pt x="1767840" y="356062"/>
                        <a:pt x="1862051" y="299258"/>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6251171" y="1795549"/>
                  <a:ext cx="1230284" cy="1097280"/>
                </a:xfrm>
                <a:custGeom>
                  <a:avLst/>
                  <a:gdLst>
                    <a:gd name="connsiteX0" fmla="*/ 0 w 1230284"/>
                    <a:gd name="connsiteY0" fmla="*/ 0 h 1097280"/>
                    <a:gd name="connsiteX1" fmla="*/ 415636 w 1230284"/>
                    <a:gd name="connsiteY1" fmla="*/ 99753 h 1097280"/>
                    <a:gd name="connsiteX2" fmla="*/ 631767 w 1230284"/>
                    <a:gd name="connsiteY2" fmla="*/ 465513 h 1097280"/>
                    <a:gd name="connsiteX3" fmla="*/ 864524 w 1230284"/>
                    <a:gd name="connsiteY3" fmla="*/ 764771 h 1097280"/>
                    <a:gd name="connsiteX4" fmla="*/ 1030778 w 1230284"/>
                    <a:gd name="connsiteY4" fmla="*/ 947651 h 1097280"/>
                    <a:gd name="connsiteX5" fmla="*/ 1230284 w 1230284"/>
                    <a:gd name="connsiteY5" fmla="*/ 1097280 h 109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0284" h="1097280">
                      <a:moveTo>
                        <a:pt x="0" y="0"/>
                      </a:moveTo>
                      <a:cubicBezTo>
                        <a:pt x="155171" y="11084"/>
                        <a:pt x="310342" y="22168"/>
                        <a:pt x="415636" y="99753"/>
                      </a:cubicBezTo>
                      <a:cubicBezTo>
                        <a:pt x="520930" y="177338"/>
                        <a:pt x="556952" y="354677"/>
                        <a:pt x="631767" y="465513"/>
                      </a:cubicBezTo>
                      <a:cubicBezTo>
                        <a:pt x="706582" y="576349"/>
                        <a:pt x="798022" y="684415"/>
                        <a:pt x="864524" y="764771"/>
                      </a:cubicBezTo>
                      <a:cubicBezTo>
                        <a:pt x="931026" y="845127"/>
                        <a:pt x="969818" y="892233"/>
                        <a:pt x="1030778" y="947651"/>
                      </a:cubicBezTo>
                      <a:cubicBezTo>
                        <a:pt x="1091738" y="1003069"/>
                        <a:pt x="1161011" y="1050174"/>
                        <a:pt x="1230284" y="1097280"/>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6833062" y="1812175"/>
                  <a:ext cx="1014153" cy="315883"/>
                </a:xfrm>
                <a:custGeom>
                  <a:avLst/>
                  <a:gdLst>
                    <a:gd name="connsiteX0" fmla="*/ 0 w 1014153"/>
                    <a:gd name="connsiteY0" fmla="*/ 0 h 315883"/>
                    <a:gd name="connsiteX1" fmla="*/ 216131 w 1014153"/>
                    <a:gd name="connsiteY1" fmla="*/ 232756 h 315883"/>
                    <a:gd name="connsiteX2" fmla="*/ 498763 w 1014153"/>
                    <a:gd name="connsiteY2" fmla="*/ 166254 h 315883"/>
                    <a:gd name="connsiteX3" fmla="*/ 748145 w 1014153"/>
                    <a:gd name="connsiteY3" fmla="*/ 266007 h 315883"/>
                    <a:gd name="connsiteX4" fmla="*/ 1014153 w 1014153"/>
                    <a:gd name="connsiteY4" fmla="*/ 315883 h 31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153" h="315883">
                      <a:moveTo>
                        <a:pt x="0" y="0"/>
                      </a:moveTo>
                      <a:cubicBezTo>
                        <a:pt x="66502" y="102523"/>
                        <a:pt x="133004" y="205047"/>
                        <a:pt x="216131" y="232756"/>
                      </a:cubicBezTo>
                      <a:cubicBezTo>
                        <a:pt x="299258" y="260465"/>
                        <a:pt x="410094" y="160712"/>
                        <a:pt x="498763" y="166254"/>
                      </a:cubicBezTo>
                      <a:cubicBezTo>
                        <a:pt x="587432" y="171796"/>
                        <a:pt x="662247" y="241069"/>
                        <a:pt x="748145" y="266007"/>
                      </a:cubicBezTo>
                      <a:cubicBezTo>
                        <a:pt x="834043" y="290945"/>
                        <a:pt x="924098" y="303414"/>
                        <a:pt x="1014153" y="315883"/>
                      </a:cubicBezTo>
                    </a:path>
                  </a:pathLst>
                </a:custGeom>
                <a:ln w="63500">
                  <a:solidFill>
                    <a:srgbClr val="FF0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5902036" y="1923011"/>
                  <a:ext cx="1147157" cy="1352204"/>
                </a:xfrm>
                <a:custGeom>
                  <a:avLst/>
                  <a:gdLst>
                    <a:gd name="connsiteX0" fmla="*/ 0 w 1147157"/>
                    <a:gd name="connsiteY0" fmla="*/ 55418 h 1352204"/>
                    <a:gd name="connsiteX1" fmla="*/ 249382 w 1147157"/>
                    <a:gd name="connsiteY1" fmla="*/ 22167 h 1352204"/>
                    <a:gd name="connsiteX2" fmla="*/ 365760 w 1147157"/>
                    <a:gd name="connsiteY2" fmla="*/ 188422 h 1352204"/>
                    <a:gd name="connsiteX3" fmla="*/ 748146 w 1147157"/>
                    <a:gd name="connsiteY3" fmla="*/ 520931 h 1352204"/>
                    <a:gd name="connsiteX4" fmla="*/ 814648 w 1147157"/>
                    <a:gd name="connsiteY4" fmla="*/ 953193 h 1352204"/>
                    <a:gd name="connsiteX5" fmla="*/ 997528 w 1147157"/>
                    <a:gd name="connsiteY5" fmla="*/ 1269076 h 1352204"/>
                    <a:gd name="connsiteX6" fmla="*/ 1147157 w 1147157"/>
                    <a:gd name="connsiteY6" fmla="*/ 1352204 h 135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7157" h="1352204">
                      <a:moveTo>
                        <a:pt x="0" y="55418"/>
                      </a:moveTo>
                      <a:cubicBezTo>
                        <a:pt x="94211" y="27709"/>
                        <a:pt x="188422" y="0"/>
                        <a:pt x="249382" y="22167"/>
                      </a:cubicBezTo>
                      <a:cubicBezTo>
                        <a:pt x="310342" y="44334"/>
                        <a:pt x="282633" y="105295"/>
                        <a:pt x="365760" y="188422"/>
                      </a:cubicBezTo>
                      <a:cubicBezTo>
                        <a:pt x="448887" y="271549"/>
                        <a:pt x="673331" y="393469"/>
                        <a:pt x="748146" y="520931"/>
                      </a:cubicBezTo>
                      <a:cubicBezTo>
                        <a:pt x="822961" y="648393"/>
                        <a:pt x="773084" y="828502"/>
                        <a:pt x="814648" y="953193"/>
                      </a:cubicBezTo>
                      <a:cubicBezTo>
                        <a:pt x="856212" y="1077884"/>
                        <a:pt x="942110" y="1202574"/>
                        <a:pt x="997528" y="1269076"/>
                      </a:cubicBezTo>
                      <a:cubicBezTo>
                        <a:pt x="1052946" y="1335578"/>
                        <a:pt x="1100051" y="1343891"/>
                        <a:pt x="1147157" y="1352204"/>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5602778" y="2225040"/>
                  <a:ext cx="1197033" cy="1449185"/>
                </a:xfrm>
                <a:custGeom>
                  <a:avLst/>
                  <a:gdLst>
                    <a:gd name="connsiteX0" fmla="*/ 0 w 1197033"/>
                    <a:gd name="connsiteY0" fmla="*/ 85898 h 1449185"/>
                    <a:gd name="connsiteX1" fmla="*/ 382386 w 1197033"/>
                    <a:gd name="connsiteY1" fmla="*/ 52647 h 1449185"/>
                    <a:gd name="connsiteX2" fmla="*/ 498764 w 1197033"/>
                    <a:gd name="connsiteY2" fmla="*/ 401782 h 1449185"/>
                    <a:gd name="connsiteX3" fmla="*/ 598517 w 1197033"/>
                    <a:gd name="connsiteY3" fmla="*/ 684415 h 1449185"/>
                    <a:gd name="connsiteX4" fmla="*/ 631767 w 1197033"/>
                    <a:gd name="connsiteY4" fmla="*/ 883920 h 1449185"/>
                    <a:gd name="connsiteX5" fmla="*/ 698269 w 1197033"/>
                    <a:gd name="connsiteY5" fmla="*/ 1016924 h 1449185"/>
                    <a:gd name="connsiteX6" fmla="*/ 997527 w 1197033"/>
                    <a:gd name="connsiteY6" fmla="*/ 1233055 h 1449185"/>
                    <a:gd name="connsiteX7" fmla="*/ 1197033 w 1197033"/>
                    <a:gd name="connsiteY7" fmla="*/ 1449185 h 144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7033" h="1449185">
                      <a:moveTo>
                        <a:pt x="0" y="85898"/>
                      </a:moveTo>
                      <a:cubicBezTo>
                        <a:pt x="149629" y="42949"/>
                        <a:pt x="299259" y="0"/>
                        <a:pt x="382386" y="52647"/>
                      </a:cubicBezTo>
                      <a:cubicBezTo>
                        <a:pt x="465513" y="105294"/>
                        <a:pt x="462742" y="296487"/>
                        <a:pt x="498764" y="401782"/>
                      </a:cubicBezTo>
                      <a:cubicBezTo>
                        <a:pt x="534786" y="507077"/>
                        <a:pt x="576350" y="604059"/>
                        <a:pt x="598517" y="684415"/>
                      </a:cubicBezTo>
                      <a:cubicBezTo>
                        <a:pt x="620684" y="764771"/>
                        <a:pt x="615142" y="828502"/>
                        <a:pt x="631767" y="883920"/>
                      </a:cubicBezTo>
                      <a:cubicBezTo>
                        <a:pt x="648392" y="939338"/>
                        <a:pt x="637309" y="958735"/>
                        <a:pt x="698269" y="1016924"/>
                      </a:cubicBezTo>
                      <a:cubicBezTo>
                        <a:pt x="759229" y="1075113"/>
                        <a:pt x="914400" y="1161012"/>
                        <a:pt x="997527" y="1233055"/>
                      </a:cubicBezTo>
                      <a:cubicBezTo>
                        <a:pt x="1080654" y="1305099"/>
                        <a:pt x="1166553" y="1424247"/>
                        <a:pt x="1197033" y="1449185"/>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Freeform 67"/>
                <p:cNvSpPr/>
                <p:nvPr/>
              </p:nvSpPr>
              <p:spPr>
                <a:xfrm>
                  <a:off x="5187142" y="2743200"/>
                  <a:ext cx="1163782" cy="1496291"/>
                </a:xfrm>
                <a:custGeom>
                  <a:avLst/>
                  <a:gdLst>
                    <a:gd name="connsiteX0" fmla="*/ 0 w 1163782"/>
                    <a:gd name="connsiteY0" fmla="*/ 0 h 1496291"/>
                    <a:gd name="connsiteX1" fmla="*/ 232756 w 1163782"/>
                    <a:gd name="connsiteY1" fmla="*/ 249382 h 1496291"/>
                    <a:gd name="connsiteX2" fmla="*/ 448887 w 1163782"/>
                    <a:gd name="connsiteY2" fmla="*/ 615142 h 1496291"/>
                    <a:gd name="connsiteX3" fmla="*/ 864523 w 1163782"/>
                    <a:gd name="connsiteY3" fmla="*/ 997527 h 1496291"/>
                    <a:gd name="connsiteX4" fmla="*/ 1047403 w 1163782"/>
                    <a:gd name="connsiteY4" fmla="*/ 1379913 h 1496291"/>
                    <a:gd name="connsiteX5" fmla="*/ 1163782 w 1163782"/>
                    <a:gd name="connsiteY5" fmla="*/ 1496291 h 149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3782" h="1496291">
                      <a:moveTo>
                        <a:pt x="0" y="0"/>
                      </a:moveTo>
                      <a:cubicBezTo>
                        <a:pt x="78971" y="73429"/>
                        <a:pt x="157942" y="146859"/>
                        <a:pt x="232756" y="249382"/>
                      </a:cubicBezTo>
                      <a:cubicBezTo>
                        <a:pt x="307570" y="351905"/>
                        <a:pt x="343593" y="490451"/>
                        <a:pt x="448887" y="615142"/>
                      </a:cubicBezTo>
                      <a:cubicBezTo>
                        <a:pt x="554182" y="739833"/>
                        <a:pt x="764770" y="870065"/>
                        <a:pt x="864523" y="997527"/>
                      </a:cubicBezTo>
                      <a:cubicBezTo>
                        <a:pt x="964276" y="1124989"/>
                        <a:pt x="997527" y="1296786"/>
                        <a:pt x="1047403" y="1379913"/>
                      </a:cubicBezTo>
                      <a:cubicBezTo>
                        <a:pt x="1097279" y="1463040"/>
                        <a:pt x="1147157" y="1487978"/>
                        <a:pt x="1163782" y="1496291"/>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Freeform 68"/>
                <p:cNvSpPr/>
                <p:nvPr/>
              </p:nvSpPr>
              <p:spPr>
                <a:xfrm>
                  <a:off x="4457168" y="3140825"/>
                  <a:ext cx="403008" cy="2489663"/>
                </a:xfrm>
                <a:custGeom>
                  <a:avLst/>
                  <a:gdLst>
                    <a:gd name="connsiteX0" fmla="*/ 36022 w 235527"/>
                    <a:gd name="connsiteY0" fmla="*/ 0 h 1956263"/>
                    <a:gd name="connsiteX1" fmla="*/ 69272 w 235527"/>
                    <a:gd name="connsiteY1" fmla="*/ 349135 h 1956263"/>
                    <a:gd name="connsiteX2" fmla="*/ 69272 w 235527"/>
                    <a:gd name="connsiteY2" fmla="*/ 565266 h 1956263"/>
                    <a:gd name="connsiteX3" fmla="*/ 2771 w 235527"/>
                    <a:gd name="connsiteY3" fmla="*/ 847899 h 1956263"/>
                    <a:gd name="connsiteX4" fmla="*/ 52647 w 235527"/>
                    <a:gd name="connsiteY4" fmla="*/ 1064030 h 1956263"/>
                    <a:gd name="connsiteX5" fmla="*/ 218902 w 235527"/>
                    <a:gd name="connsiteY5" fmla="*/ 1330037 h 1956263"/>
                    <a:gd name="connsiteX6" fmla="*/ 102523 w 235527"/>
                    <a:gd name="connsiteY6" fmla="*/ 1562793 h 1956263"/>
                    <a:gd name="connsiteX7" fmla="*/ 102523 w 235527"/>
                    <a:gd name="connsiteY7" fmla="*/ 1878677 h 1956263"/>
                    <a:gd name="connsiteX8" fmla="*/ 235527 w 235527"/>
                    <a:gd name="connsiteY8" fmla="*/ 1945179 h 1956263"/>
                    <a:gd name="connsiteX0" fmla="*/ 340822 w 354676"/>
                    <a:gd name="connsiteY0" fmla="*/ 0 h 2489663"/>
                    <a:gd name="connsiteX1" fmla="*/ 69272 w 354676"/>
                    <a:gd name="connsiteY1" fmla="*/ 882535 h 2489663"/>
                    <a:gd name="connsiteX2" fmla="*/ 69272 w 354676"/>
                    <a:gd name="connsiteY2" fmla="*/ 1098666 h 2489663"/>
                    <a:gd name="connsiteX3" fmla="*/ 2771 w 354676"/>
                    <a:gd name="connsiteY3" fmla="*/ 1381299 h 2489663"/>
                    <a:gd name="connsiteX4" fmla="*/ 52647 w 354676"/>
                    <a:gd name="connsiteY4" fmla="*/ 1597430 h 2489663"/>
                    <a:gd name="connsiteX5" fmla="*/ 218902 w 354676"/>
                    <a:gd name="connsiteY5" fmla="*/ 1863437 h 2489663"/>
                    <a:gd name="connsiteX6" fmla="*/ 102523 w 354676"/>
                    <a:gd name="connsiteY6" fmla="*/ 2096193 h 2489663"/>
                    <a:gd name="connsiteX7" fmla="*/ 102523 w 354676"/>
                    <a:gd name="connsiteY7" fmla="*/ 2412077 h 2489663"/>
                    <a:gd name="connsiteX8" fmla="*/ 235527 w 354676"/>
                    <a:gd name="connsiteY8" fmla="*/ 2478579 h 2489663"/>
                    <a:gd name="connsiteX0" fmla="*/ 340822 w 340822"/>
                    <a:gd name="connsiteY0" fmla="*/ 0 h 2489663"/>
                    <a:gd name="connsiteX1" fmla="*/ 211672 w 340822"/>
                    <a:gd name="connsiteY1" fmla="*/ 477018 h 2489663"/>
                    <a:gd name="connsiteX2" fmla="*/ 69272 w 340822"/>
                    <a:gd name="connsiteY2" fmla="*/ 882535 h 2489663"/>
                    <a:gd name="connsiteX3" fmla="*/ 69272 w 340822"/>
                    <a:gd name="connsiteY3" fmla="*/ 1098666 h 2489663"/>
                    <a:gd name="connsiteX4" fmla="*/ 2771 w 340822"/>
                    <a:gd name="connsiteY4" fmla="*/ 1381299 h 2489663"/>
                    <a:gd name="connsiteX5" fmla="*/ 52647 w 340822"/>
                    <a:gd name="connsiteY5" fmla="*/ 1597430 h 2489663"/>
                    <a:gd name="connsiteX6" fmla="*/ 218902 w 340822"/>
                    <a:gd name="connsiteY6" fmla="*/ 1863437 h 2489663"/>
                    <a:gd name="connsiteX7" fmla="*/ 102523 w 340822"/>
                    <a:gd name="connsiteY7" fmla="*/ 2096193 h 2489663"/>
                    <a:gd name="connsiteX8" fmla="*/ 102523 w 340822"/>
                    <a:gd name="connsiteY8" fmla="*/ 2412077 h 2489663"/>
                    <a:gd name="connsiteX9" fmla="*/ 235527 w 340822"/>
                    <a:gd name="connsiteY9" fmla="*/ 2478579 h 2489663"/>
                    <a:gd name="connsiteX0" fmla="*/ 403008 w 403008"/>
                    <a:gd name="connsiteY0" fmla="*/ 0 h 2489663"/>
                    <a:gd name="connsiteX1" fmla="*/ 45258 w 403008"/>
                    <a:gd name="connsiteY1" fmla="*/ 477018 h 2489663"/>
                    <a:gd name="connsiteX2" fmla="*/ 131458 w 403008"/>
                    <a:gd name="connsiteY2" fmla="*/ 882535 h 2489663"/>
                    <a:gd name="connsiteX3" fmla="*/ 131458 w 403008"/>
                    <a:gd name="connsiteY3" fmla="*/ 1098666 h 2489663"/>
                    <a:gd name="connsiteX4" fmla="*/ 64957 w 403008"/>
                    <a:gd name="connsiteY4" fmla="*/ 1381299 h 2489663"/>
                    <a:gd name="connsiteX5" fmla="*/ 114833 w 403008"/>
                    <a:gd name="connsiteY5" fmla="*/ 1597430 h 2489663"/>
                    <a:gd name="connsiteX6" fmla="*/ 281088 w 403008"/>
                    <a:gd name="connsiteY6" fmla="*/ 1863437 h 2489663"/>
                    <a:gd name="connsiteX7" fmla="*/ 164709 w 403008"/>
                    <a:gd name="connsiteY7" fmla="*/ 2096193 h 2489663"/>
                    <a:gd name="connsiteX8" fmla="*/ 164709 w 403008"/>
                    <a:gd name="connsiteY8" fmla="*/ 2412077 h 2489663"/>
                    <a:gd name="connsiteX9" fmla="*/ 297713 w 403008"/>
                    <a:gd name="connsiteY9" fmla="*/ 2478579 h 248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008" h="2489663">
                      <a:moveTo>
                        <a:pt x="403008" y="0"/>
                      </a:moveTo>
                      <a:cubicBezTo>
                        <a:pt x="381483" y="79503"/>
                        <a:pt x="90516" y="329929"/>
                        <a:pt x="45258" y="477018"/>
                      </a:cubicBezTo>
                      <a:cubicBezTo>
                        <a:pt x="0" y="624107"/>
                        <a:pt x="117091" y="778927"/>
                        <a:pt x="131458" y="882535"/>
                      </a:cubicBezTo>
                      <a:cubicBezTo>
                        <a:pt x="145825" y="986143"/>
                        <a:pt x="142541" y="1015539"/>
                        <a:pt x="131458" y="1098666"/>
                      </a:cubicBezTo>
                      <a:cubicBezTo>
                        <a:pt x="120375" y="1181793"/>
                        <a:pt x="67728" y="1298172"/>
                        <a:pt x="64957" y="1381299"/>
                      </a:cubicBezTo>
                      <a:cubicBezTo>
                        <a:pt x="62186" y="1464426"/>
                        <a:pt x="78811" y="1517074"/>
                        <a:pt x="114833" y="1597430"/>
                      </a:cubicBezTo>
                      <a:cubicBezTo>
                        <a:pt x="150855" y="1677786"/>
                        <a:pt x="272775" y="1780310"/>
                        <a:pt x="281088" y="1863437"/>
                      </a:cubicBezTo>
                      <a:cubicBezTo>
                        <a:pt x="289401" y="1946564"/>
                        <a:pt x="184105" y="2004753"/>
                        <a:pt x="164709" y="2096193"/>
                      </a:cubicBezTo>
                      <a:cubicBezTo>
                        <a:pt x="145313" y="2187633"/>
                        <a:pt x="142542" y="2348346"/>
                        <a:pt x="164709" y="2412077"/>
                      </a:cubicBezTo>
                      <a:cubicBezTo>
                        <a:pt x="186876" y="2475808"/>
                        <a:pt x="275546" y="2489663"/>
                        <a:pt x="297713" y="2478579"/>
                      </a:cubicBezTo>
                    </a:path>
                  </a:pathLst>
                </a:custGeom>
                <a:ln w="76200">
                  <a:solidFill>
                    <a:srgbClr val="FFC000"/>
                  </a:solidFill>
                  <a:prstDash val="sysDot"/>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0" name="Group 54"/>
                <p:cNvGrpSpPr/>
                <p:nvPr/>
              </p:nvGrpSpPr>
              <p:grpSpPr>
                <a:xfrm>
                  <a:off x="3553838" y="4367719"/>
                  <a:ext cx="862519" cy="894945"/>
                  <a:chOff x="3553838" y="4367719"/>
                  <a:chExt cx="862519" cy="894945"/>
                </a:xfrm>
                <a:effectLst>
                  <a:outerShdw blurRad="50800" dist="50800" dir="5400000" algn="ctr" rotWithShape="0">
                    <a:schemeClr val="tx1"/>
                  </a:outerShdw>
                </a:effectLst>
              </p:grpSpPr>
              <p:sp>
                <p:nvSpPr>
                  <p:cNvPr id="96" name="Freeform 95"/>
                  <p:cNvSpPr/>
                  <p:nvPr/>
                </p:nvSpPr>
                <p:spPr>
                  <a:xfrm>
                    <a:off x="3553838" y="4367719"/>
                    <a:ext cx="580417" cy="846307"/>
                  </a:xfrm>
                  <a:custGeom>
                    <a:avLst/>
                    <a:gdLst>
                      <a:gd name="connsiteX0" fmla="*/ 580417 w 580417"/>
                      <a:gd name="connsiteY0" fmla="*/ 0 h 846307"/>
                      <a:gd name="connsiteX1" fmla="*/ 444230 w 580417"/>
                      <a:gd name="connsiteY1" fmla="*/ 223736 h 846307"/>
                      <a:gd name="connsiteX2" fmla="*/ 142673 w 580417"/>
                      <a:gd name="connsiteY2" fmla="*/ 437745 h 846307"/>
                      <a:gd name="connsiteX3" fmla="*/ 16213 w 580417"/>
                      <a:gd name="connsiteY3" fmla="*/ 622570 h 846307"/>
                      <a:gd name="connsiteX4" fmla="*/ 45396 w 580417"/>
                      <a:gd name="connsiteY4" fmla="*/ 846307 h 846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417" h="846307">
                        <a:moveTo>
                          <a:pt x="580417" y="0"/>
                        </a:moveTo>
                        <a:cubicBezTo>
                          <a:pt x="548802" y="75389"/>
                          <a:pt x="517187" y="150779"/>
                          <a:pt x="444230" y="223736"/>
                        </a:cubicBezTo>
                        <a:cubicBezTo>
                          <a:pt x="371273" y="296693"/>
                          <a:pt x="214009" y="371273"/>
                          <a:pt x="142673" y="437745"/>
                        </a:cubicBezTo>
                        <a:cubicBezTo>
                          <a:pt x="71337" y="504217"/>
                          <a:pt x="32426" y="554476"/>
                          <a:pt x="16213" y="622570"/>
                        </a:cubicBezTo>
                        <a:cubicBezTo>
                          <a:pt x="0" y="690664"/>
                          <a:pt x="74579" y="843064"/>
                          <a:pt x="45396" y="846307"/>
                        </a:cubicBezTo>
                      </a:path>
                    </a:pathLst>
                  </a:cu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Freeform 96"/>
                  <p:cNvSpPr/>
                  <p:nvPr/>
                </p:nvSpPr>
                <p:spPr>
                  <a:xfrm>
                    <a:off x="4056434" y="4416357"/>
                    <a:ext cx="359923" cy="846307"/>
                  </a:xfrm>
                  <a:custGeom>
                    <a:avLst/>
                    <a:gdLst>
                      <a:gd name="connsiteX0" fmla="*/ 359923 w 359923"/>
                      <a:gd name="connsiteY0" fmla="*/ 0 h 846307"/>
                      <a:gd name="connsiteX1" fmla="*/ 243192 w 359923"/>
                      <a:gd name="connsiteY1" fmla="*/ 282103 h 846307"/>
                      <a:gd name="connsiteX2" fmla="*/ 145915 w 359923"/>
                      <a:gd name="connsiteY2" fmla="*/ 447473 h 846307"/>
                      <a:gd name="connsiteX3" fmla="*/ 155643 w 359923"/>
                      <a:gd name="connsiteY3" fmla="*/ 612843 h 846307"/>
                      <a:gd name="connsiteX4" fmla="*/ 0 w 359923"/>
                      <a:gd name="connsiteY4" fmla="*/ 846307 h 846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923" h="846307">
                        <a:moveTo>
                          <a:pt x="359923" y="0"/>
                        </a:moveTo>
                        <a:cubicBezTo>
                          <a:pt x="319391" y="103762"/>
                          <a:pt x="278860" y="207524"/>
                          <a:pt x="243192" y="282103"/>
                        </a:cubicBezTo>
                        <a:cubicBezTo>
                          <a:pt x="207524" y="356682"/>
                          <a:pt x="160506" y="392350"/>
                          <a:pt x="145915" y="447473"/>
                        </a:cubicBezTo>
                        <a:cubicBezTo>
                          <a:pt x="131324" y="502596"/>
                          <a:pt x="179962" y="546371"/>
                          <a:pt x="155643" y="612843"/>
                        </a:cubicBezTo>
                        <a:cubicBezTo>
                          <a:pt x="131324" y="679315"/>
                          <a:pt x="65662" y="762811"/>
                          <a:pt x="0" y="846307"/>
                        </a:cubicBezTo>
                      </a:path>
                    </a:pathLst>
                  </a:cu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56"/>
                <p:cNvGrpSpPr/>
                <p:nvPr/>
              </p:nvGrpSpPr>
              <p:grpSpPr>
                <a:xfrm>
                  <a:off x="1584960" y="1447800"/>
                  <a:ext cx="4329546" cy="4487487"/>
                  <a:chOff x="1584960" y="1447800"/>
                  <a:chExt cx="4329546" cy="4487487"/>
                </a:xfrm>
              </p:grpSpPr>
              <p:sp>
                <p:nvSpPr>
                  <p:cNvPr id="92" name="Freeform 91"/>
                  <p:cNvSpPr/>
                  <p:nvPr/>
                </p:nvSpPr>
                <p:spPr>
                  <a:xfrm>
                    <a:off x="2895600" y="1752600"/>
                    <a:ext cx="2245360" cy="1351280"/>
                  </a:xfrm>
                  <a:custGeom>
                    <a:avLst/>
                    <a:gdLst>
                      <a:gd name="connsiteX0" fmla="*/ 2245360 w 2245360"/>
                      <a:gd name="connsiteY0" fmla="*/ 416560 h 1351280"/>
                      <a:gd name="connsiteX1" fmla="*/ 2072640 w 2245360"/>
                      <a:gd name="connsiteY1" fmla="*/ 477520 h 1351280"/>
                      <a:gd name="connsiteX2" fmla="*/ 1960880 w 2245360"/>
                      <a:gd name="connsiteY2" fmla="*/ 497840 h 1351280"/>
                      <a:gd name="connsiteX3" fmla="*/ 1737360 w 2245360"/>
                      <a:gd name="connsiteY3" fmla="*/ 640080 h 1351280"/>
                      <a:gd name="connsiteX4" fmla="*/ 1615440 w 2245360"/>
                      <a:gd name="connsiteY4" fmla="*/ 609600 h 1351280"/>
                      <a:gd name="connsiteX5" fmla="*/ 1452880 w 2245360"/>
                      <a:gd name="connsiteY5" fmla="*/ 863600 h 1351280"/>
                      <a:gd name="connsiteX6" fmla="*/ 1229360 w 2245360"/>
                      <a:gd name="connsiteY6" fmla="*/ 1076960 h 1351280"/>
                      <a:gd name="connsiteX7" fmla="*/ 1036320 w 2245360"/>
                      <a:gd name="connsiteY7" fmla="*/ 1310640 h 1351280"/>
                      <a:gd name="connsiteX8" fmla="*/ 741680 w 2245360"/>
                      <a:gd name="connsiteY8" fmla="*/ 1320800 h 1351280"/>
                      <a:gd name="connsiteX9" fmla="*/ 589280 w 2245360"/>
                      <a:gd name="connsiteY9" fmla="*/ 1229360 h 1351280"/>
                      <a:gd name="connsiteX10" fmla="*/ 426720 w 2245360"/>
                      <a:gd name="connsiteY10" fmla="*/ 1188720 h 1351280"/>
                      <a:gd name="connsiteX11" fmla="*/ 314960 w 2245360"/>
                      <a:gd name="connsiteY11" fmla="*/ 1188720 h 1351280"/>
                      <a:gd name="connsiteX12" fmla="*/ 193040 w 2245360"/>
                      <a:gd name="connsiteY12" fmla="*/ 1056640 h 1351280"/>
                      <a:gd name="connsiteX13" fmla="*/ 213360 w 2245360"/>
                      <a:gd name="connsiteY13" fmla="*/ 894080 h 1351280"/>
                      <a:gd name="connsiteX14" fmla="*/ 213360 w 2245360"/>
                      <a:gd name="connsiteY14" fmla="*/ 599440 h 1351280"/>
                      <a:gd name="connsiteX15" fmla="*/ 193040 w 2245360"/>
                      <a:gd name="connsiteY15" fmla="*/ 477520 h 1351280"/>
                      <a:gd name="connsiteX16" fmla="*/ 193040 w 2245360"/>
                      <a:gd name="connsiteY16" fmla="*/ 447040 h 1351280"/>
                      <a:gd name="connsiteX17" fmla="*/ 121920 w 2245360"/>
                      <a:gd name="connsiteY17" fmla="*/ 243840 h 1351280"/>
                      <a:gd name="connsiteX18" fmla="*/ 111760 w 2245360"/>
                      <a:gd name="connsiteY18" fmla="*/ 71120 h 1351280"/>
                      <a:gd name="connsiteX19" fmla="*/ 60960 w 2245360"/>
                      <a:gd name="connsiteY19" fmla="*/ 10160 h 1351280"/>
                      <a:gd name="connsiteX20" fmla="*/ 60960 w 2245360"/>
                      <a:gd name="connsiteY20" fmla="*/ 10160 h 1351280"/>
                      <a:gd name="connsiteX21" fmla="*/ 0 w 2245360"/>
                      <a:gd name="connsiteY21"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45360" h="1351280">
                        <a:moveTo>
                          <a:pt x="2245360" y="416560"/>
                        </a:moveTo>
                        <a:cubicBezTo>
                          <a:pt x="2182706" y="440266"/>
                          <a:pt x="2120053" y="463973"/>
                          <a:pt x="2072640" y="477520"/>
                        </a:cubicBezTo>
                        <a:cubicBezTo>
                          <a:pt x="2025227" y="491067"/>
                          <a:pt x="2016760" y="470747"/>
                          <a:pt x="1960880" y="497840"/>
                        </a:cubicBezTo>
                        <a:cubicBezTo>
                          <a:pt x="1905000" y="524933"/>
                          <a:pt x="1794933" y="621453"/>
                          <a:pt x="1737360" y="640080"/>
                        </a:cubicBezTo>
                        <a:cubicBezTo>
                          <a:pt x="1679787" y="658707"/>
                          <a:pt x="1662853" y="572347"/>
                          <a:pt x="1615440" y="609600"/>
                        </a:cubicBezTo>
                        <a:cubicBezTo>
                          <a:pt x="1568027" y="646853"/>
                          <a:pt x="1517227" y="785707"/>
                          <a:pt x="1452880" y="863600"/>
                        </a:cubicBezTo>
                        <a:cubicBezTo>
                          <a:pt x="1388533" y="941493"/>
                          <a:pt x="1298787" y="1002453"/>
                          <a:pt x="1229360" y="1076960"/>
                        </a:cubicBezTo>
                        <a:cubicBezTo>
                          <a:pt x="1159933" y="1151467"/>
                          <a:pt x="1117600" y="1270000"/>
                          <a:pt x="1036320" y="1310640"/>
                        </a:cubicBezTo>
                        <a:cubicBezTo>
                          <a:pt x="955040" y="1351280"/>
                          <a:pt x="816187" y="1334347"/>
                          <a:pt x="741680" y="1320800"/>
                        </a:cubicBezTo>
                        <a:cubicBezTo>
                          <a:pt x="667173" y="1307253"/>
                          <a:pt x="641773" y="1251373"/>
                          <a:pt x="589280" y="1229360"/>
                        </a:cubicBezTo>
                        <a:cubicBezTo>
                          <a:pt x="536787" y="1207347"/>
                          <a:pt x="472440" y="1195493"/>
                          <a:pt x="426720" y="1188720"/>
                        </a:cubicBezTo>
                        <a:cubicBezTo>
                          <a:pt x="381000" y="1181947"/>
                          <a:pt x="353907" y="1210733"/>
                          <a:pt x="314960" y="1188720"/>
                        </a:cubicBezTo>
                        <a:cubicBezTo>
                          <a:pt x="276013" y="1166707"/>
                          <a:pt x="209973" y="1105747"/>
                          <a:pt x="193040" y="1056640"/>
                        </a:cubicBezTo>
                        <a:cubicBezTo>
                          <a:pt x="176107" y="1007533"/>
                          <a:pt x="209973" y="970280"/>
                          <a:pt x="213360" y="894080"/>
                        </a:cubicBezTo>
                        <a:cubicBezTo>
                          <a:pt x="216747" y="817880"/>
                          <a:pt x="216747" y="668867"/>
                          <a:pt x="213360" y="599440"/>
                        </a:cubicBezTo>
                        <a:cubicBezTo>
                          <a:pt x="209973" y="530013"/>
                          <a:pt x="196427" y="502920"/>
                          <a:pt x="193040" y="477520"/>
                        </a:cubicBezTo>
                        <a:cubicBezTo>
                          <a:pt x="189653" y="452120"/>
                          <a:pt x="204893" y="485987"/>
                          <a:pt x="193040" y="447040"/>
                        </a:cubicBezTo>
                        <a:cubicBezTo>
                          <a:pt x="181187" y="408093"/>
                          <a:pt x="135467" y="306493"/>
                          <a:pt x="121920" y="243840"/>
                        </a:cubicBezTo>
                        <a:cubicBezTo>
                          <a:pt x="108373" y="181187"/>
                          <a:pt x="121920" y="110067"/>
                          <a:pt x="111760" y="71120"/>
                        </a:cubicBezTo>
                        <a:cubicBezTo>
                          <a:pt x="101600" y="32173"/>
                          <a:pt x="60960" y="10160"/>
                          <a:pt x="60960" y="10160"/>
                        </a:cubicBezTo>
                        <a:lnTo>
                          <a:pt x="60960" y="10160"/>
                        </a:lnTo>
                        <a:lnTo>
                          <a:pt x="0" y="0"/>
                        </a:lnTo>
                      </a:path>
                    </a:pathLst>
                  </a:custGeom>
                  <a:ln w="762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3" name="Group 55"/>
                  <p:cNvGrpSpPr/>
                  <p:nvPr/>
                </p:nvGrpSpPr>
                <p:grpSpPr>
                  <a:xfrm>
                    <a:off x="1584960" y="1447800"/>
                    <a:ext cx="4329546" cy="4487487"/>
                    <a:chOff x="1584960" y="1447800"/>
                    <a:chExt cx="4329546" cy="4487487"/>
                  </a:xfrm>
                </p:grpSpPr>
                <p:sp>
                  <p:nvSpPr>
                    <p:cNvPr id="94" name="Freeform 93"/>
                    <p:cNvSpPr/>
                    <p:nvPr/>
                  </p:nvSpPr>
                  <p:spPr>
                    <a:xfrm>
                      <a:off x="2971800" y="1447800"/>
                      <a:ext cx="2942706" cy="1127761"/>
                    </a:xfrm>
                    <a:custGeom>
                      <a:avLst/>
                      <a:gdLst>
                        <a:gd name="connsiteX0" fmla="*/ 2826328 w 2942706"/>
                        <a:gd name="connsiteY0" fmla="*/ 471055 h 1127761"/>
                        <a:gd name="connsiteX1" fmla="*/ 2826328 w 2942706"/>
                        <a:gd name="connsiteY1" fmla="*/ 271550 h 1127761"/>
                        <a:gd name="connsiteX2" fmla="*/ 2909455 w 2942706"/>
                        <a:gd name="connsiteY2" fmla="*/ 121921 h 1127761"/>
                        <a:gd name="connsiteX3" fmla="*/ 2876204 w 2942706"/>
                        <a:gd name="connsiteY3" fmla="*/ 5542 h 1127761"/>
                        <a:gd name="connsiteX4" fmla="*/ 2510444 w 2942706"/>
                        <a:gd name="connsiteY4" fmla="*/ 155172 h 1127761"/>
                        <a:gd name="connsiteX5" fmla="*/ 2410691 w 2942706"/>
                        <a:gd name="connsiteY5" fmla="*/ 155172 h 1127761"/>
                        <a:gd name="connsiteX6" fmla="*/ 2211186 w 2942706"/>
                        <a:gd name="connsiteY6" fmla="*/ 354677 h 1127761"/>
                        <a:gd name="connsiteX7" fmla="*/ 1978429 w 2942706"/>
                        <a:gd name="connsiteY7" fmla="*/ 404553 h 1127761"/>
                        <a:gd name="connsiteX8" fmla="*/ 1712422 w 2942706"/>
                        <a:gd name="connsiteY8" fmla="*/ 471055 h 1127761"/>
                        <a:gd name="connsiteX9" fmla="*/ 1745673 w 2942706"/>
                        <a:gd name="connsiteY9" fmla="*/ 637310 h 1127761"/>
                        <a:gd name="connsiteX10" fmla="*/ 1579419 w 2942706"/>
                        <a:gd name="connsiteY10" fmla="*/ 653935 h 1127761"/>
                        <a:gd name="connsiteX11" fmla="*/ 1396539 w 2942706"/>
                        <a:gd name="connsiteY11" fmla="*/ 737062 h 1127761"/>
                        <a:gd name="connsiteX12" fmla="*/ 1263535 w 2942706"/>
                        <a:gd name="connsiteY12" fmla="*/ 1069572 h 1127761"/>
                        <a:gd name="connsiteX13" fmla="*/ 1130531 w 2942706"/>
                        <a:gd name="connsiteY13" fmla="*/ 1086197 h 1127761"/>
                        <a:gd name="connsiteX14" fmla="*/ 914400 w 2942706"/>
                        <a:gd name="connsiteY14" fmla="*/ 919942 h 1127761"/>
                        <a:gd name="connsiteX15" fmla="*/ 814648 w 2942706"/>
                        <a:gd name="connsiteY15" fmla="*/ 919942 h 1127761"/>
                        <a:gd name="connsiteX16" fmla="*/ 315884 w 2942706"/>
                        <a:gd name="connsiteY16" fmla="*/ 753688 h 1127761"/>
                        <a:gd name="connsiteX17" fmla="*/ 182880 w 2942706"/>
                        <a:gd name="connsiteY17" fmla="*/ 437804 h 1127761"/>
                        <a:gd name="connsiteX18" fmla="*/ 0 w 2942706"/>
                        <a:gd name="connsiteY18" fmla="*/ 254924 h 11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42706" h="1127761">
                          <a:moveTo>
                            <a:pt x="2826328" y="471055"/>
                          </a:moveTo>
                          <a:cubicBezTo>
                            <a:pt x="2819401" y="400397"/>
                            <a:pt x="2812474" y="329739"/>
                            <a:pt x="2826328" y="271550"/>
                          </a:cubicBezTo>
                          <a:cubicBezTo>
                            <a:pt x="2840182" y="213361"/>
                            <a:pt x="2901142" y="166256"/>
                            <a:pt x="2909455" y="121921"/>
                          </a:cubicBezTo>
                          <a:cubicBezTo>
                            <a:pt x="2917768" y="77586"/>
                            <a:pt x="2942706" y="0"/>
                            <a:pt x="2876204" y="5542"/>
                          </a:cubicBezTo>
                          <a:cubicBezTo>
                            <a:pt x="2809702" y="11084"/>
                            <a:pt x="2588029" y="130234"/>
                            <a:pt x="2510444" y="155172"/>
                          </a:cubicBezTo>
                          <a:cubicBezTo>
                            <a:pt x="2432859" y="180110"/>
                            <a:pt x="2460567" y="121921"/>
                            <a:pt x="2410691" y="155172"/>
                          </a:cubicBezTo>
                          <a:cubicBezTo>
                            <a:pt x="2360815" y="188423"/>
                            <a:pt x="2283230" y="313114"/>
                            <a:pt x="2211186" y="354677"/>
                          </a:cubicBezTo>
                          <a:cubicBezTo>
                            <a:pt x="2139142" y="396240"/>
                            <a:pt x="2061556" y="385157"/>
                            <a:pt x="1978429" y="404553"/>
                          </a:cubicBezTo>
                          <a:cubicBezTo>
                            <a:pt x="1895302" y="423949"/>
                            <a:pt x="1751215" y="432262"/>
                            <a:pt x="1712422" y="471055"/>
                          </a:cubicBezTo>
                          <a:cubicBezTo>
                            <a:pt x="1673629" y="509848"/>
                            <a:pt x="1767840" y="606830"/>
                            <a:pt x="1745673" y="637310"/>
                          </a:cubicBezTo>
                          <a:cubicBezTo>
                            <a:pt x="1723506" y="667790"/>
                            <a:pt x="1637608" y="637310"/>
                            <a:pt x="1579419" y="653935"/>
                          </a:cubicBezTo>
                          <a:cubicBezTo>
                            <a:pt x="1521230" y="670560"/>
                            <a:pt x="1449186" y="667789"/>
                            <a:pt x="1396539" y="737062"/>
                          </a:cubicBezTo>
                          <a:cubicBezTo>
                            <a:pt x="1343892" y="806335"/>
                            <a:pt x="1307870" y="1011383"/>
                            <a:pt x="1263535" y="1069572"/>
                          </a:cubicBezTo>
                          <a:cubicBezTo>
                            <a:pt x="1219200" y="1127761"/>
                            <a:pt x="1188720" y="1111135"/>
                            <a:pt x="1130531" y="1086197"/>
                          </a:cubicBezTo>
                          <a:cubicBezTo>
                            <a:pt x="1072342" y="1061259"/>
                            <a:pt x="967047" y="947651"/>
                            <a:pt x="914400" y="919942"/>
                          </a:cubicBezTo>
                          <a:cubicBezTo>
                            <a:pt x="861753" y="892233"/>
                            <a:pt x="914401" y="947651"/>
                            <a:pt x="814648" y="919942"/>
                          </a:cubicBezTo>
                          <a:cubicBezTo>
                            <a:pt x="714895" y="892233"/>
                            <a:pt x="421179" y="834044"/>
                            <a:pt x="315884" y="753688"/>
                          </a:cubicBezTo>
                          <a:cubicBezTo>
                            <a:pt x="210589" y="673332"/>
                            <a:pt x="235527" y="520931"/>
                            <a:pt x="182880" y="437804"/>
                          </a:cubicBezTo>
                          <a:cubicBezTo>
                            <a:pt x="130233" y="354677"/>
                            <a:pt x="65116" y="304800"/>
                            <a:pt x="0" y="254924"/>
                          </a:cubicBezTo>
                        </a:path>
                      </a:pathLst>
                    </a:custGeom>
                    <a:ln w="762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Freeform 94"/>
                    <p:cNvSpPr/>
                    <p:nvPr/>
                  </p:nvSpPr>
                  <p:spPr>
                    <a:xfrm>
                      <a:off x="1584960" y="1687484"/>
                      <a:ext cx="1324495" cy="4247803"/>
                    </a:xfrm>
                    <a:custGeom>
                      <a:avLst/>
                      <a:gdLst>
                        <a:gd name="connsiteX0" fmla="*/ 1324495 w 1324495"/>
                        <a:gd name="connsiteY0" fmla="*/ 91440 h 4247803"/>
                        <a:gd name="connsiteX1" fmla="*/ 1124989 w 1324495"/>
                        <a:gd name="connsiteY1" fmla="*/ 41563 h 4247803"/>
                        <a:gd name="connsiteX2" fmla="*/ 1075113 w 1324495"/>
                        <a:gd name="connsiteY2" fmla="*/ 340821 h 4247803"/>
                        <a:gd name="connsiteX3" fmla="*/ 842356 w 1324495"/>
                        <a:gd name="connsiteY3" fmla="*/ 523701 h 4247803"/>
                        <a:gd name="connsiteX4" fmla="*/ 609600 w 1324495"/>
                        <a:gd name="connsiteY4" fmla="*/ 1088967 h 4247803"/>
                        <a:gd name="connsiteX5" fmla="*/ 376844 w 1324495"/>
                        <a:gd name="connsiteY5" fmla="*/ 1620981 h 4247803"/>
                        <a:gd name="connsiteX6" fmla="*/ 177338 w 1324495"/>
                        <a:gd name="connsiteY6" fmla="*/ 2003367 h 4247803"/>
                        <a:gd name="connsiteX7" fmla="*/ 293716 w 1324495"/>
                        <a:gd name="connsiteY7" fmla="*/ 2419003 h 4247803"/>
                        <a:gd name="connsiteX8" fmla="*/ 293716 w 1324495"/>
                        <a:gd name="connsiteY8" fmla="*/ 2651760 h 4247803"/>
                        <a:gd name="connsiteX9" fmla="*/ 193964 w 1324495"/>
                        <a:gd name="connsiteY9" fmla="*/ 2851265 h 4247803"/>
                        <a:gd name="connsiteX10" fmla="*/ 77585 w 1324495"/>
                        <a:gd name="connsiteY10" fmla="*/ 3100647 h 4247803"/>
                        <a:gd name="connsiteX11" fmla="*/ 60960 w 1324495"/>
                        <a:gd name="connsiteY11" fmla="*/ 3350029 h 4247803"/>
                        <a:gd name="connsiteX12" fmla="*/ 443345 w 1324495"/>
                        <a:gd name="connsiteY12" fmla="*/ 3815541 h 4247803"/>
                        <a:gd name="connsiteX13" fmla="*/ 775855 w 1324495"/>
                        <a:gd name="connsiteY13" fmla="*/ 3898669 h 4247803"/>
                        <a:gd name="connsiteX14" fmla="*/ 1041862 w 1324495"/>
                        <a:gd name="connsiteY14" fmla="*/ 4048298 h 4247803"/>
                        <a:gd name="connsiteX15" fmla="*/ 1158240 w 1324495"/>
                        <a:gd name="connsiteY15" fmla="*/ 4247803 h 424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24495" h="4247803">
                          <a:moveTo>
                            <a:pt x="1324495" y="91440"/>
                          </a:moveTo>
                          <a:cubicBezTo>
                            <a:pt x="1245524" y="45720"/>
                            <a:pt x="1166553" y="0"/>
                            <a:pt x="1124989" y="41563"/>
                          </a:cubicBezTo>
                          <a:cubicBezTo>
                            <a:pt x="1083425" y="83126"/>
                            <a:pt x="1122219" y="260465"/>
                            <a:pt x="1075113" y="340821"/>
                          </a:cubicBezTo>
                          <a:cubicBezTo>
                            <a:pt x="1028008" y="421177"/>
                            <a:pt x="919941" y="399010"/>
                            <a:pt x="842356" y="523701"/>
                          </a:cubicBezTo>
                          <a:cubicBezTo>
                            <a:pt x="764771" y="648392"/>
                            <a:pt x="687185" y="906087"/>
                            <a:pt x="609600" y="1088967"/>
                          </a:cubicBezTo>
                          <a:cubicBezTo>
                            <a:pt x="532015" y="1271847"/>
                            <a:pt x="448888" y="1468581"/>
                            <a:pt x="376844" y="1620981"/>
                          </a:cubicBezTo>
                          <a:cubicBezTo>
                            <a:pt x="304800" y="1773381"/>
                            <a:pt x="191193" y="1870363"/>
                            <a:pt x="177338" y="2003367"/>
                          </a:cubicBezTo>
                          <a:cubicBezTo>
                            <a:pt x="163483" y="2136371"/>
                            <a:pt x="274320" y="2310938"/>
                            <a:pt x="293716" y="2419003"/>
                          </a:cubicBezTo>
                          <a:cubicBezTo>
                            <a:pt x="313112" y="2527069"/>
                            <a:pt x="310341" y="2579716"/>
                            <a:pt x="293716" y="2651760"/>
                          </a:cubicBezTo>
                          <a:cubicBezTo>
                            <a:pt x="277091" y="2723804"/>
                            <a:pt x="229986" y="2776451"/>
                            <a:pt x="193964" y="2851265"/>
                          </a:cubicBezTo>
                          <a:cubicBezTo>
                            <a:pt x="157942" y="2926079"/>
                            <a:pt x="99752" y="3017520"/>
                            <a:pt x="77585" y="3100647"/>
                          </a:cubicBezTo>
                          <a:cubicBezTo>
                            <a:pt x="55418" y="3183774"/>
                            <a:pt x="0" y="3230880"/>
                            <a:pt x="60960" y="3350029"/>
                          </a:cubicBezTo>
                          <a:cubicBezTo>
                            <a:pt x="121920" y="3469178"/>
                            <a:pt x="324196" y="3724101"/>
                            <a:pt x="443345" y="3815541"/>
                          </a:cubicBezTo>
                          <a:cubicBezTo>
                            <a:pt x="562494" y="3906981"/>
                            <a:pt x="676102" y="3859876"/>
                            <a:pt x="775855" y="3898669"/>
                          </a:cubicBezTo>
                          <a:cubicBezTo>
                            <a:pt x="875608" y="3937462"/>
                            <a:pt x="978131" y="3990109"/>
                            <a:pt x="1041862" y="4048298"/>
                          </a:cubicBezTo>
                          <a:cubicBezTo>
                            <a:pt x="1105593" y="4106487"/>
                            <a:pt x="1133302" y="4228407"/>
                            <a:pt x="1158240" y="4247803"/>
                          </a:cubicBezTo>
                        </a:path>
                      </a:pathLst>
                    </a:cu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72" name="Group 64"/>
                <p:cNvGrpSpPr/>
                <p:nvPr/>
              </p:nvGrpSpPr>
              <p:grpSpPr>
                <a:xfrm>
                  <a:off x="3001992" y="3183775"/>
                  <a:ext cx="1503506" cy="1903614"/>
                  <a:chOff x="3001992" y="3183775"/>
                  <a:chExt cx="1503506" cy="1903614"/>
                </a:xfrm>
              </p:grpSpPr>
              <p:grpSp>
                <p:nvGrpSpPr>
                  <p:cNvPr id="87" name="Group 52"/>
                  <p:cNvGrpSpPr/>
                  <p:nvPr/>
                </p:nvGrpSpPr>
                <p:grpSpPr>
                  <a:xfrm>
                    <a:off x="3219796" y="3183775"/>
                    <a:ext cx="1285702" cy="1903614"/>
                    <a:chOff x="3219796" y="3183775"/>
                    <a:chExt cx="1285702" cy="1903614"/>
                  </a:xfrm>
                  <a:effectLst>
                    <a:outerShdw blurRad="50800" dist="50800" dir="5400000" algn="ctr" rotWithShape="0">
                      <a:schemeClr val="tx1"/>
                    </a:outerShdw>
                  </a:effectLst>
                </p:grpSpPr>
                <p:sp>
                  <p:nvSpPr>
                    <p:cNvPr id="89" name="Freeform 88"/>
                    <p:cNvSpPr/>
                    <p:nvPr/>
                  </p:nvSpPr>
                  <p:spPr>
                    <a:xfrm>
                      <a:off x="3247505" y="3391593"/>
                      <a:ext cx="1257993" cy="1679171"/>
                    </a:xfrm>
                    <a:custGeom>
                      <a:avLst/>
                      <a:gdLst>
                        <a:gd name="connsiteX0" fmla="*/ 1257993 w 1257993"/>
                        <a:gd name="connsiteY0" fmla="*/ 0 h 1679171"/>
                        <a:gd name="connsiteX1" fmla="*/ 1124990 w 1257993"/>
                        <a:gd name="connsiteY1" fmla="*/ 49876 h 1679171"/>
                        <a:gd name="connsiteX2" fmla="*/ 1025237 w 1257993"/>
                        <a:gd name="connsiteY2" fmla="*/ 282632 h 1679171"/>
                        <a:gd name="connsiteX3" fmla="*/ 958735 w 1257993"/>
                        <a:gd name="connsiteY3" fmla="*/ 465512 h 1679171"/>
                        <a:gd name="connsiteX4" fmla="*/ 925484 w 1257993"/>
                        <a:gd name="connsiteY4" fmla="*/ 714894 h 1679171"/>
                        <a:gd name="connsiteX5" fmla="*/ 676102 w 1257993"/>
                        <a:gd name="connsiteY5" fmla="*/ 731520 h 1679171"/>
                        <a:gd name="connsiteX6" fmla="*/ 326968 w 1257993"/>
                        <a:gd name="connsiteY6" fmla="*/ 748145 h 1679171"/>
                        <a:gd name="connsiteX7" fmla="*/ 210590 w 1257993"/>
                        <a:gd name="connsiteY7" fmla="*/ 1147156 h 1679171"/>
                        <a:gd name="connsiteX8" fmla="*/ 77586 w 1257993"/>
                        <a:gd name="connsiteY8" fmla="*/ 1263534 h 1679171"/>
                        <a:gd name="connsiteX9" fmla="*/ 11084 w 1257993"/>
                        <a:gd name="connsiteY9" fmla="*/ 1612669 h 1679171"/>
                        <a:gd name="connsiteX10" fmla="*/ 11084 w 1257993"/>
                        <a:gd name="connsiteY10" fmla="*/ 1662545 h 167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7993" h="1679171">
                          <a:moveTo>
                            <a:pt x="1257993" y="0"/>
                          </a:moveTo>
                          <a:cubicBezTo>
                            <a:pt x="1210888" y="1385"/>
                            <a:pt x="1163783" y="2771"/>
                            <a:pt x="1124990" y="49876"/>
                          </a:cubicBezTo>
                          <a:cubicBezTo>
                            <a:pt x="1086197" y="96981"/>
                            <a:pt x="1052946" y="213359"/>
                            <a:pt x="1025237" y="282632"/>
                          </a:cubicBezTo>
                          <a:cubicBezTo>
                            <a:pt x="997528" y="351905"/>
                            <a:pt x="975360" y="393468"/>
                            <a:pt x="958735" y="465512"/>
                          </a:cubicBezTo>
                          <a:cubicBezTo>
                            <a:pt x="942110" y="537556"/>
                            <a:pt x="972590" y="670559"/>
                            <a:pt x="925484" y="714894"/>
                          </a:cubicBezTo>
                          <a:cubicBezTo>
                            <a:pt x="878378" y="759229"/>
                            <a:pt x="676102" y="731520"/>
                            <a:pt x="676102" y="731520"/>
                          </a:cubicBezTo>
                          <a:cubicBezTo>
                            <a:pt x="576349" y="737062"/>
                            <a:pt x="404553" y="678872"/>
                            <a:pt x="326968" y="748145"/>
                          </a:cubicBezTo>
                          <a:cubicBezTo>
                            <a:pt x="249383" y="817418"/>
                            <a:pt x="252154" y="1061258"/>
                            <a:pt x="210590" y="1147156"/>
                          </a:cubicBezTo>
                          <a:cubicBezTo>
                            <a:pt x="169026" y="1233054"/>
                            <a:pt x="110837" y="1185949"/>
                            <a:pt x="77586" y="1263534"/>
                          </a:cubicBezTo>
                          <a:cubicBezTo>
                            <a:pt x="44335" y="1341119"/>
                            <a:pt x="22168" y="1546167"/>
                            <a:pt x="11084" y="1612669"/>
                          </a:cubicBezTo>
                          <a:cubicBezTo>
                            <a:pt x="0" y="1679171"/>
                            <a:pt x="5542" y="1670858"/>
                            <a:pt x="11084" y="1662545"/>
                          </a:cubicBezTo>
                        </a:path>
                      </a:pathLst>
                    </a:cu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Freeform 89"/>
                    <p:cNvSpPr/>
                    <p:nvPr/>
                  </p:nvSpPr>
                  <p:spPr>
                    <a:xfrm>
                      <a:off x="3945774" y="3183775"/>
                      <a:ext cx="410095" cy="989214"/>
                    </a:xfrm>
                    <a:custGeom>
                      <a:avLst/>
                      <a:gdLst>
                        <a:gd name="connsiteX0" fmla="*/ 410095 w 410095"/>
                        <a:gd name="connsiteY0" fmla="*/ 8312 h 989214"/>
                        <a:gd name="connsiteX1" fmla="*/ 277091 w 410095"/>
                        <a:gd name="connsiteY1" fmla="*/ 58189 h 989214"/>
                        <a:gd name="connsiteX2" fmla="*/ 77586 w 410095"/>
                        <a:gd name="connsiteY2" fmla="*/ 357447 h 989214"/>
                        <a:gd name="connsiteX3" fmla="*/ 11084 w 410095"/>
                        <a:gd name="connsiteY3" fmla="*/ 789709 h 989214"/>
                        <a:gd name="connsiteX4" fmla="*/ 11084 w 410095"/>
                        <a:gd name="connsiteY4" fmla="*/ 989214 h 989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95" h="989214">
                          <a:moveTo>
                            <a:pt x="410095" y="8312"/>
                          </a:moveTo>
                          <a:cubicBezTo>
                            <a:pt x="371302" y="4156"/>
                            <a:pt x="332509" y="0"/>
                            <a:pt x="277091" y="58189"/>
                          </a:cubicBezTo>
                          <a:cubicBezTo>
                            <a:pt x="221673" y="116378"/>
                            <a:pt x="121920" y="235527"/>
                            <a:pt x="77586" y="357447"/>
                          </a:cubicBezTo>
                          <a:cubicBezTo>
                            <a:pt x="33252" y="479367"/>
                            <a:pt x="22168" y="684415"/>
                            <a:pt x="11084" y="789709"/>
                          </a:cubicBezTo>
                          <a:cubicBezTo>
                            <a:pt x="0" y="895004"/>
                            <a:pt x="5542" y="942109"/>
                            <a:pt x="11084" y="989214"/>
                          </a:cubicBezTo>
                        </a:path>
                      </a:pathLst>
                    </a:custGeom>
                    <a:ln w="76200">
                      <a:solidFill>
                        <a:srgbClr val="FFC000"/>
                      </a:solidFill>
                      <a:prstDash val="sysDot"/>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Freeform 90"/>
                    <p:cNvSpPr/>
                    <p:nvPr/>
                  </p:nvSpPr>
                  <p:spPr>
                    <a:xfrm>
                      <a:off x="3219796" y="3549535"/>
                      <a:ext cx="487680" cy="1537854"/>
                    </a:xfrm>
                    <a:custGeom>
                      <a:avLst/>
                      <a:gdLst>
                        <a:gd name="connsiteX0" fmla="*/ 487680 w 487680"/>
                        <a:gd name="connsiteY0" fmla="*/ 24938 h 1537854"/>
                        <a:gd name="connsiteX1" fmla="*/ 387928 w 487680"/>
                        <a:gd name="connsiteY1" fmla="*/ 24938 h 1537854"/>
                        <a:gd name="connsiteX2" fmla="*/ 171797 w 487680"/>
                        <a:gd name="connsiteY2" fmla="*/ 174567 h 1537854"/>
                        <a:gd name="connsiteX3" fmla="*/ 105295 w 487680"/>
                        <a:gd name="connsiteY3" fmla="*/ 440574 h 1537854"/>
                        <a:gd name="connsiteX4" fmla="*/ 38793 w 487680"/>
                        <a:gd name="connsiteY4" fmla="*/ 606829 h 1537854"/>
                        <a:gd name="connsiteX5" fmla="*/ 38793 w 487680"/>
                        <a:gd name="connsiteY5" fmla="*/ 839585 h 1537854"/>
                        <a:gd name="connsiteX6" fmla="*/ 5542 w 487680"/>
                        <a:gd name="connsiteY6" fmla="*/ 1072341 h 1537854"/>
                        <a:gd name="connsiteX7" fmla="*/ 72044 w 487680"/>
                        <a:gd name="connsiteY7" fmla="*/ 1138843 h 1537854"/>
                        <a:gd name="connsiteX8" fmla="*/ 88669 w 487680"/>
                        <a:gd name="connsiteY8" fmla="*/ 1388225 h 1537854"/>
                        <a:gd name="connsiteX9" fmla="*/ 72044 w 487680"/>
                        <a:gd name="connsiteY9" fmla="*/ 1537854 h 153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 h="1537854">
                          <a:moveTo>
                            <a:pt x="487680" y="24938"/>
                          </a:moveTo>
                          <a:cubicBezTo>
                            <a:pt x="464127" y="12469"/>
                            <a:pt x="440575" y="0"/>
                            <a:pt x="387928" y="24938"/>
                          </a:cubicBezTo>
                          <a:cubicBezTo>
                            <a:pt x="335281" y="49876"/>
                            <a:pt x="218902" y="105294"/>
                            <a:pt x="171797" y="174567"/>
                          </a:cubicBezTo>
                          <a:cubicBezTo>
                            <a:pt x="124692" y="243840"/>
                            <a:pt x="127462" y="368530"/>
                            <a:pt x="105295" y="440574"/>
                          </a:cubicBezTo>
                          <a:cubicBezTo>
                            <a:pt x="83128" y="512618"/>
                            <a:pt x="49877" y="540327"/>
                            <a:pt x="38793" y="606829"/>
                          </a:cubicBezTo>
                          <a:cubicBezTo>
                            <a:pt x="27709" y="673331"/>
                            <a:pt x="44335" y="762000"/>
                            <a:pt x="38793" y="839585"/>
                          </a:cubicBezTo>
                          <a:cubicBezTo>
                            <a:pt x="33251" y="917170"/>
                            <a:pt x="0" y="1022465"/>
                            <a:pt x="5542" y="1072341"/>
                          </a:cubicBezTo>
                          <a:cubicBezTo>
                            <a:pt x="11084" y="1122217"/>
                            <a:pt x="58190" y="1086196"/>
                            <a:pt x="72044" y="1138843"/>
                          </a:cubicBezTo>
                          <a:cubicBezTo>
                            <a:pt x="85898" y="1191490"/>
                            <a:pt x="88669" y="1321723"/>
                            <a:pt x="88669" y="1388225"/>
                          </a:cubicBezTo>
                          <a:cubicBezTo>
                            <a:pt x="88669" y="1454727"/>
                            <a:pt x="80356" y="1496290"/>
                            <a:pt x="72044" y="1537854"/>
                          </a:cubicBezTo>
                        </a:path>
                      </a:pathLst>
                    </a:cu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8" name="Freeform 87"/>
                  <p:cNvSpPr/>
                  <p:nvPr/>
                </p:nvSpPr>
                <p:spPr>
                  <a:xfrm>
                    <a:off x="3001992" y="3536830"/>
                    <a:ext cx="224287" cy="612476"/>
                  </a:xfrm>
                  <a:custGeom>
                    <a:avLst/>
                    <a:gdLst>
                      <a:gd name="connsiteX0" fmla="*/ 0 w 224287"/>
                      <a:gd name="connsiteY0" fmla="*/ 0 h 612476"/>
                      <a:gd name="connsiteX1" fmla="*/ 86265 w 224287"/>
                      <a:gd name="connsiteY1" fmla="*/ 232913 h 612476"/>
                      <a:gd name="connsiteX2" fmla="*/ 189782 w 224287"/>
                      <a:gd name="connsiteY2" fmla="*/ 508959 h 612476"/>
                      <a:gd name="connsiteX3" fmla="*/ 224287 w 224287"/>
                      <a:gd name="connsiteY3" fmla="*/ 612476 h 612476"/>
                    </a:gdLst>
                    <a:ahLst/>
                    <a:cxnLst>
                      <a:cxn ang="0">
                        <a:pos x="connsiteX0" y="connsiteY0"/>
                      </a:cxn>
                      <a:cxn ang="0">
                        <a:pos x="connsiteX1" y="connsiteY1"/>
                      </a:cxn>
                      <a:cxn ang="0">
                        <a:pos x="connsiteX2" y="connsiteY2"/>
                      </a:cxn>
                      <a:cxn ang="0">
                        <a:pos x="connsiteX3" y="connsiteY3"/>
                      </a:cxn>
                    </a:cxnLst>
                    <a:rect l="l" t="t" r="r" b="b"/>
                    <a:pathLst>
                      <a:path w="224287" h="612476">
                        <a:moveTo>
                          <a:pt x="0" y="0"/>
                        </a:moveTo>
                        <a:cubicBezTo>
                          <a:pt x="27317" y="74043"/>
                          <a:pt x="54635" y="148087"/>
                          <a:pt x="86265" y="232913"/>
                        </a:cubicBezTo>
                        <a:cubicBezTo>
                          <a:pt x="117895" y="317739"/>
                          <a:pt x="166778" y="445699"/>
                          <a:pt x="189782" y="508959"/>
                        </a:cubicBezTo>
                        <a:cubicBezTo>
                          <a:pt x="212786" y="572220"/>
                          <a:pt x="224287" y="612476"/>
                          <a:pt x="224287" y="612476"/>
                        </a:cubicBezTo>
                      </a:path>
                    </a:pathLst>
                  </a:custGeom>
                  <a:ln w="63500">
                    <a:solidFill>
                      <a:srgbClr val="FFC000"/>
                    </a:solidFill>
                    <a:prstDash val="sysDot"/>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3" name="Group 65"/>
                <p:cNvGrpSpPr/>
                <p:nvPr/>
              </p:nvGrpSpPr>
              <p:grpSpPr>
                <a:xfrm>
                  <a:off x="2227053" y="3786996"/>
                  <a:ext cx="826699" cy="1552755"/>
                  <a:chOff x="2227053" y="3786996"/>
                  <a:chExt cx="826699" cy="1552755"/>
                </a:xfrm>
              </p:grpSpPr>
              <p:sp>
                <p:nvSpPr>
                  <p:cNvPr id="85" name="Freeform 84"/>
                  <p:cNvSpPr/>
                  <p:nvPr/>
                </p:nvSpPr>
                <p:spPr>
                  <a:xfrm>
                    <a:off x="2829464" y="4002657"/>
                    <a:ext cx="224288" cy="1268083"/>
                  </a:xfrm>
                  <a:custGeom>
                    <a:avLst/>
                    <a:gdLst>
                      <a:gd name="connsiteX0" fmla="*/ 0 w 224288"/>
                      <a:gd name="connsiteY0" fmla="*/ 0 h 1268083"/>
                      <a:gd name="connsiteX1" fmla="*/ 69011 w 224288"/>
                      <a:gd name="connsiteY1" fmla="*/ 250166 h 1268083"/>
                      <a:gd name="connsiteX2" fmla="*/ 77638 w 224288"/>
                      <a:gd name="connsiteY2" fmla="*/ 457200 h 1268083"/>
                      <a:gd name="connsiteX3" fmla="*/ 155276 w 224288"/>
                      <a:gd name="connsiteY3" fmla="*/ 569343 h 1268083"/>
                      <a:gd name="connsiteX4" fmla="*/ 215661 w 224288"/>
                      <a:gd name="connsiteY4" fmla="*/ 759124 h 1268083"/>
                      <a:gd name="connsiteX5" fmla="*/ 103517 w 224288"/>
                      <a:gd name="connsiteY5" fmla="*/ 871268 h 1268083"/>
                      <a:gd name="connsiteX6" fmla="*/ 103517 w 224288"/>
                      <a:gd name="connsiteY6" fmla="*/ 1000664 h 1268083"/>
                      <a:gd name="connsiteX7" fmla="*/ 198408 w 224288"/>
                      <a:gd name="connsiteY7" fmla="*/ 1268083 h 126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4288" h="1268083">
                        <a:moveTo>
                          <a:pt x="0" y="0"/>
                        </a:moveTo>
                        <a:cubicBezTo>
                          <a:pt x="28035" y="86983"/>
                          <a:pt x="56071" y="173966"/>
                          <a:pt x="69011" y="250166"/>
                        </a:cubicBezTo>
                        <a:cubicBezTo>
                          <a:pt x="81951" y="326366"/>
                          <a:pt x="63260" y="404004"/>
                          <a:pt x="77638" y="457200"/>
                        </a:cubicBezTo>
                        <a:cubicBezTo>
                          <a:pt x="92016" y="510396"/>
                          <a:pt x="132272" y="519022"/>
                          <a:pt x="155276" y="569343"/>
                        </a:cubicBezTo>
                        <a:cubicBezTo>
                          <a:pt x="178280" y="619664"/>
                          <a:pt x="224288" y="708803"/>
                          <a:pt x="215661" y="759124"/>
                        </a:cubicBezTo>
                        <a:cubicBezTo>
                          <a:pt x="207034" y="809445"/>
                          <a:pt x="122208" y="831011"/>
                          <a:pt x="103517" y="871268"/>
                        </a:cubicBezTo>
                        <a:cubicBezTo>
                          <a:pt x="84826" y="911525"/>
                          <a:pt x="87702" y="934528"/>
                          <a:pt x="103517" y="1000664"/>
                        </a:cubicBezTo>
                        <a:cubicBezTo>
                          <a:pt x="119332" y="1066800"/>
                          <a:pt x="158870" y="1167441"/>
                          <a:pt x="198408" y="1268083"/>
                        </a:cubicBezTo>
                      </a:path>
                    </a:pathLst>
                  </a:custGeom>
                  <a:ln w="63500">
                    <a:solidFill>
                      <a:srgbClr val="FFC000"/>
                    </a:solidFill>
                    <a:prstDash val="sysDot"/>
                    <a:tailEnd type="triangl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Freeform 85"/>
                  <p:cNvSpPr/>
                  <p:nvPr/>
                </p:nvSpPr>
                <p:spPr>
                  <a:xfrm>
                    <a:off x="2227053" y="3786996"/>
                    <a:ext cx="598097" cy="1552755"/>
                  </a:xfrm>
                  <a:custGeom>
                    <a:avLst/>
                    <a:gdLst>
                      <a:gd name="connsiteX0" fmla="*/ 516147 w 598097"/>
                      <a:gd name="connsiteY0" fmla="*/ 0 h 1552755"/>
                      <a:gd name="connsiteX1" fmla="*/ 542026 w 598097"/>
                      <a:gd name="connsiteY1" fmla="*/ 155276 h 1552755"/>
                      <a:gd name="connsiteX2" fmla="*/ 179717 w 598097"/>
                      <a:gd name="connsiteY2" fmla="*/ 345057 h 1552755"/>
                      <a:gd name="connsiteX3" fmla="*/ 15815 w 598097"/>
                      <a:gd name="connsiteY3" fmla="*/ 491706 h 1552755"/>
                      <a:gd name="connsiteX4" fmla="*/ 84826 w 598097"/>
                      <a:gd name="connsiteY4" fmla="*/ 724619 h 1552755"/>
                      <a:gd name="connsiteX5" fmla="*/ 136585 w 598097"/>
                      <a:gd name="connsiteY5" fmla="*/ 957532 h 1552755"/>
                      <a:gd name="connsiteX6" fmla="*/ 188343 w 598097"/>
                      <a:gd name="connsiteY6" fmla="*/ 1017917 h 1552755"/>
                      <a:gd name="connsiteX7" fmla="*/ 240102 w 598097"/>
                      <a:gd name="connsiteY7" fmla="*/ 1112808 h 1552755"/>
                      <a:gd name="connsiteX8" fmla="*/ 214222 w 598097"/>
                      <a:gd name="connsiteY8" fmla="*/ 1250830 h 1552755"/>
                      <a:gd name="connsiteX9" fmla="*/ 360872 w 598097"/>
                      <a:gd name="connsiteY9" fmla="*/ 1552755 h 155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8097" h="1552755">
                        <a:moveTo>
                          <a:pt x="516147" y="0"/>
                        </a:moveTo>
                        <a:cubicBezTo>
                          <a:pt x="557122" y="48883"/>
                          <a:pt x="598097" y="97767"/>
                          <a:pt x="542026" y="155276"/>
                        </a:cubicBezTo>
                        <a:cubicBezTo>
                          <a:pt x="485955" y="212785"/>
                          <a:pt x="267419" y="288985"/>
                          <a:pt x="179717" y="345057"/>
                        </a:cubicBezTo>
                        <a:cubicBezTo>
                          <a:pt x="92015" y="401129"/>
                          <a:pt x="31630" y="428446"/>
                          <a:pt x="15815" y="491706"/>
                        </a:cubicBezTo>
                        <a:cubicBezTo>
                          <a:pt x="0" y="554966"/>
                          <a:pt x="64698" y="646981"/>
                          <a:pt x="84826" y="724619"/>
                        </a:cubicBezTo>
                        <a:cubicBezTo>
                          <a:pt x="104954" y="802257"/>
                          <a:pt x="119332" y="908649"/>
                          <a:pt x="136585" y="957532"/>
                        </a:cubicBezTo>
                        <a:cubicBezTo>
                          <a:pt x="153838" y="1006415"/>
                          <a:pt x="171090" y="992038"/>
                          <a:pt x="188343" y="1017917"/>
                        </a:cubicBezTo>
                        <a:cubicBezTo>
                          <a:pt x="205596" y="1043796"/>
                          <a:pt x="235789" y="1073989"/>
                          <a:pt x="240102" y="1112808"/>
                        </a:cubicBezTo>
                        <a:cubicBezTo>
                          <a:pt x="244415" y="1151627"/>
                          <a:pt x="194094" y="1177506"/>
                          <a:pt x="214222" y="1250830"/>
                        </a:cubicBezTo>
                        <a:cubicBezTo>
                          <a:pt x="234350" y="1324154"/>
                          <a:pt x="297611" y="1438454"/>
                          <a:pt x="360872" y="1552755"/>
                        </a:cubicBezTo>
                      </a:path>
                    </a:pathLst>
                  </a:custGeom>
                  <a:ln w="63500">
                    <a:solidFill>
                      <a:srgbClr val="FFC000"/>
                    </a:solidFill>
                    <a:prstDash val="sysDot"/>
                    <a:tailEnd type="triangl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4" name="Group 67"/>
                <p:cNvGrpSpPr/>
                <p:nvPr/>
              </p:nvGrpSpPr>
              <p:grpSpPr>
                <a:xfrm>
                  <a:off x="4807789" y="4597879"/>
                  <a:ext cx="947468" cy="1095555"/>
                  <a:chOff x="4807789" y="4597879"/>
                  <a:chExt cx="947468" cy="1095555"/>
                </a:xfrm>
              </p:grpSpPr>
              <p:sp>
                <p:nvSpPr>
                  <p:cNvPr id="82" name="Freeform 81"/>
                  <p:cNvSpPr/>
                  <p:nvPr/>
                </p:nvSpPr>
                <p:spPr>
                  <a:xfrm>
                    <a:off x="5467710" y="4692770"/>
                    <a:ext cx="287547" cy="1000664"/>
                  </a:xfrm>
                  <a:custGeom>
                    <a:avLst/>
                    <a:gdLst>
                      <a:gd name="connsiteX0" fmla="*/ 251603 w 287547"/>
                      <a:gd name="connsiteY0" fmla="*/ 0 h 1000664"/>
                      <a:gd name="connsiteX1" fmla="*/ 286109 w 287547"/>
                      <a:gd name="connsiteY1" fmla="*/ 43132 h 1000664"/>
                      <a:gd name="connsiteX2" fmla="*/ 242977 w 287547"/>
                      <a:gd name="connsiteY2" fmla="*/ 181155 h 1000664"/>
                      <a:gd name="connsiteX3" fmla="*/ 199845 w 287547"/>
                      <a:gd name="connsiteY3" fmla="*/ 336430 h 1000664"/>
                      <a:gd name="connsiteX4" fmla="*/ 217098 w 287547"/>
                      <a:gd name="connsiteY4" fmla="*/ 388188 h 1000664"/>
                      <a:gd name="connsiteX5" fmla="*/ 35943 w 287547"/>
                      <a:gd name="connsiteY5" fmla="*/ 405441 h 1000664"/>
                      <a:gd name="connsiteX6" fmla="*/ 10064 w 287547"/>
                      <a:gd name="connsiteY6" fmla="*/ 534838 h 1000664"/>
                      <a:gd name="connsiteX7" fmla="*/ 96328 w 287547"/>
                      <a:gd name="connsiteY7" fmla="*/ 664234 h 1000664"/>
                      <a:gd name="connsiteX8" fmla="*/ 79075 w 287547"/>
                      <a:gd name="connsiteY8" fmla="*/ 793630 h 1000664"/>
                      <a:gd name="connsiteX9" fmla="*/ 27316 w 287547"/>
                      <a:gd name="connsiteY9" fmla="*/ 1000664 h 100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7547" h="1000664">
                        <a:moveTo>
                          <a:pt x="251603" y="0"/>
                        </a:moveTo>
                        <a:cubicBezTo>
                          <a:pt x="269575" y="6470"/>
                          <a:pt x="287547" y="12940"/>
                          <a:pt x="286109" y="43132"/>
                        </a:cubicBezTo>
                        <a:cubicBezTo>
                          <a:pt x="284671" y="73324"/>
                          <a:pt x="257354" y="132272"/>
                          <a:pt x="242977" y="181155"/>
                        </a:cubicBezTo>
                        <a:cubicBezTo>
                          <a:pt x="228600" y="230038"/>
                          <a:pt x="204158" y="301925"/>
                          <a:pt x="199845" y="336430"/>
                        </a:cubicBezTo>
                        <a:cubicBezTo>
                          <a:pt x="195532" y="370936"/>
                          <a:pt x="244415" y="376686"/>
                          <a:pt x="217098" y="388188"/>
                        </a:cubicBezTo>
                        <a:cubicBezTo>
                          <a:pt x="189781" y="399690"/>
                          <a:pt x="70449" y="380999"/>
                          <a:pt x="35943" y="405441"/>
                        </a:cubicBezTo>
                        <a:cubicBezTo>
                          <a:pt x="1437" y="429883"/>
                          <a:pt x="0" y="491706"/>
                          <a:pt x="10064" y="534838"/>
                        </a:cubicBezTo>
                        <a:cubicBezTo>
                          <a:pt x="20128" y="577970"/>
                          <a:pt x="84826" y="621102"/>
                          <a:pt x="96328" y="664234"/>
                        </a:cubicBezTo>
                        <a:cubicBezTo>
                          <a:pt x="107830" y="707366"/>
                          <a:pt x="90577" y="737558"/>
                          <a:pt x="79075" y="793630"/>
                        </a:cubicBezTo>
                        <a:cubicBezTo>
                          <a:pt x="67573" y="849702"/>
                          <a:pt x="47444" y="925183"/>
                          <a:pt x="27316" y="1000664"/>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Freeform 82"/>
                  <p:cNvSpPr/>
                  <p:nvPr/>
                </p:nvSpPr>
                <p:spPr>
                  <a:xfrm>
                    <a:off x="4807789" y="4597879"/>
                    <a:ext cx="297611" cy="793630"/>
                  </a:xfrm>
                  <a:custGeom>
                    <a:avLst/>
                    <a:gdLst>
                      <a:gd name="connsiteX0" fmla="*/ 230037 w 297611"/>
                      <a:gd name="connsiteY0" fmla="*/ 0 h 793630"/>
                      <a:gd name="connsiteX1" fmla="*/ 290422 w 297611"/>
                      <a:gd name="connsiteY1" fmla="*/ 138023 h 793630"/>
                      <a:gd name="connsiteX2" fmla="*/ 186905 w 297611"/>
                      <a:gd name="connsiteY2" fmla="*/ 319178 h 793630"/>
                      <a:gd name="connsiteX3" fmla="*/ 100641 w 297611"/>
                      <a:gd name="connsiteY3" fmla="*/ 405442 h 793630"/>
                      <a:gd name="connsiteX4" fmla="*/ 14377 w 297611"/>
                      <a:gd name="connsiteY4" fmla="*/ 491706 h 793630"/>
                      <a:gd name="connsiteX5" fmla="*/ 14377 w 297611"/>
                      <a:gd name="connsiteY5" fmla="*/ 629729 h 793630"/>
                      <a:gd name="connsiteX6" fmla="*/ 23003 w 297611"/>
                      <a:gd name="connsiteY6" fmla="*/ 724619 h 793630"/>
                      <a:gd name="connsiteX7" fmla="*/ 100641 w 297611"/>
                      <a:gd name="connsiteY7" fmla="*/ 793630 h 79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611" h="793630">
                        <a:moveTo>
                          <a:pt x="230037" y="0"/>
                        </a:moveTo>
                        <a:cubicBezTo>
                          <a:pt x="263824" y="42413"/>
                          <a:pt x="297611" y="84827"/>
                          <a:pt x="290422" y="138023"/>
                        </a:cubicBezTo>
                        <a:cubicBezTo>
                          <a:pt x="283233" y="191219"/>
                          <a:pt x="218535" y="274608"/>
                          <a:pt x="186905" y="319178"/>
                        </a:cubicBezTo>
                        <a:cubicBezTo>
                          <a:pt x="155275" y="363748"/>
                          <a:pt x="100641" y="405442"/>
                          <a:pt x="100641" y="405442"/>
                        </a:cubicBezTo>
                        <a:cubicBezTo>
                          <a:pt x="71886" y="434197"/>
                          <a:pt x="28754" y="454325"/>
                          <a:pt x="14377" y="491706"/>
                        </a:cubicBezTo>
                        <a:cubicBezTo>
                          <a:pt x="0" y="529087"/>
                          <a:pt x="12939" y="590910"/>
                          <a:pt x="14377" y="629729"/>
                        </a:cubicBezTo>
                        <a:cubicBezTo>
                          <a:pt x="15815" y="668548"/>
                          <a:pt x="8626" y="697302"/>
                          <a:pt x="23003" y="724619"/>
                        </a:cubicBezTo>
                        <a:cubicBezTo>
                          <a:pt x="37380" y="751936"/>
                          <a:pt x="100641" y="793630"/>
                          <a:pt x="100641" y="793630"/>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Freeform 83"/>
                  <p:cNvSpPr/>
                  <p:nvPr/>
                </p:nvSpPr>
                <p:spPr>
                  <a:xfrm>
                    <a:off x="5098211" y="4848045"/>
                    <a:ext cx="70450" cy="483080"/>
                  </a:xfrm>
                  <a:custGeom>
                    <a:avLst/>
                    <a:gdLst>
                      <a:gd name="connsiteX0" fmla="*/ 51759 w 70450"/>
                      <a:gd name="connsiteY0" fmla="*/ 0 h 483080"/>
                      <a:gd name="connsiteX1" fmla="*/ 69012 w 70450"/>
                      <a:gd name="connsiteY1" fmla="*/ 198408 h 483080"/>
                      <a:gd name="connsiteX2" fmla="*/ 43132 w 70450"/>
                      <a:gd name="connsiteY2" fmla="*/ 301925 h 483080"/>
                      <a:gd name="connsiteX3" fmla="*/ 0 w 70450"/>
                      <a:gd name="connsiteY3" fmla="*/ 483080 h 483080"/>
                    </a:gdLst>
                    <a:ahLst/>
                    <a:cxnLst>
                      <a:cxn ang="0">
                        <a:pos x="connsiteX0" y="connsiteY0"/>
                      </a:cxn>
                      <a:cxn ang="0">
                        <a:pos x="connsiteX1" y="connsiteY1"/>
                      </a:cxn>
                      <a:cxn ang="0">
                        <a:pos x="connsiteX2" y="connsiteY2"/>
                      </a:cxn>
                      <a:cxn ang="0">
                        <a:pos x="connsiteX3" y="connsiteY3"/>
                      </a:cxn>
                    </a:cxnLst>
                    <a:rect l="l" t="t" r="r" b="b"/>
                    <a:pathLst>
                      <a:path w="70450" h="483080">
                        <a:moveTo>
                          <a:pt x="51759" y="0"/>
                        </a:moveTo>
                        <a:cubicBezTo>
                          <a:pt x="61104" y="74043"/>
                          <a:pt x="70450" y="148087"/>
                          <a:pt x="69012" y="198408"/>
                        </a:cubicBezTo>
                        <a:cubicBezTo>
                          <a:pt x="67574" y="248729"/>
                          <a:pt x="54634" y="254480"/>
                          <a:pt x="43132" y="301925"/>
                        </a:cubicBezTo>
                        <a:cubicBezTo>
                          <a:pt x="31630" y="349370"/>
                          <a:pt x="0" y="483080"/>
                          <a:pt x="0" y="483080"/>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7" name="Group 71"/>
                <p:cNvGrpSpPr/>
                <p:nvPr/>
              </p:nvGrpSpPr>
              <p:grpSpPr>
                <a:xfrm>
                  <a:off x="5738327" y="5766318"/>
                  <a:ext cx="510073" cy="1072632"/>
                  <a:chOff x="5738327" y="5766318"/>
                  <a:chExt cx="510073" cy="1072632"/>
                </a:xfrm>
              </p:grpSpPr>
              <p:sp>
                <p:nvSpPr>
                  <p:cNvPr id="78" name="Freeform 77"/>
                  <p:cNvSpPr/>
                  <p:nvPr/>
                </p:nvSpPr>
                <p:spPr>
                  <a:xfrm>
                    <a:off x="5738327" y="5766318"/>
                    <a:ext cx="343677" cy="597160"/>
                  </a:xfrm>
                  <a:custGeom>
                    <a:avLst/>
                    <a:gdLst>
                      <a:gd name="connsiteX0" fmla="*/ 0 w 343677"/>
                      <a:gd name="connsiteY0" fmla="*/ 0 h 597160"/>
                      <a:gd name="connsiteX1" fmla="*/ 205273 w 343677"/>
                      <a:gd name="connsiteY1" fmla="*/ 93306 h 597160"/>
                      <a:gd name="connsiteX2" fmla="*/ 223934 w 343677"/>
                      <a:gd name="connsiteY2" fmla="*/ 251927 h 597160"/>
                      <a:gd name="connsiteX3" fmla="*/ 335902 w 343677"/>
                      <a:gd name="connsiteY3" fmla="*/ 363894 h 597160"/>
                      <a:gd name="connsiteX4" fmla="*/ 177281 w 343677"/>
                      <a:gd name="connsiteY4" fmla="*/ 597160 h 597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77" h="597160">
                        <a:moveTo>
                          <a:pt x="0" y="0"/>
                        </a:moveTo>
                        <a:cubicBezTo>
                          <a:pt x="83975" y="25659"/>
                          <a:pt x="167951" y="51318"/>
                          <a:pt x="205273" y="93306"/>
                        </a:cubicBezTo>
                        <a:cubicBezTo>
                          <a:pt x="242595" y="135294"/>
                          <a:pt x="202163" y="206829"/>
                          <a:pt x="223934" y="251927"/>
                        </a:cubicBezTo>
                        <a:cubicBezTo>
                          <a:pt x="245705" y="297025"/>
                          <a:pt x="343677" y="306355"/>
                          <a:pt x="335902" y="363894"/>
                        </a:cubicBezTo>
                        <a:cubicBezTo>
                          <a:pt x="328127" y="421433"/>
                          <a:pt x="252704" y="509296"/>
                          <a:pt x="177281" y="597160"/>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Freeform 78"/>
                  <p:cNvSpPr/>
                  <p:nvPr/>
                </p:nvSpPr>
                <p:spPr>
                  <a:xfrm>
                    <a:off x="6057900" y="6229350"/>
                    <a:ext cx="190500" cy="609600"/>
                  </a:xfrm>
                  <a:custGeom>
                    <a:avLst/>
                    <a:gdLst>
                      <a:gd name="connsiteX0" fmla="*/ 190500 w 190500"/>
                      <a:gd name="connsiteY0" fmla="*/ 0 h 609600"/>
                      <a:gd name="connsiteX1" fmla="*/ 85725 w 190500"/>
                      <a:gd name="connsiteY1" fmla="*/ 66675 h 609600"/>
                      <a:gd name="connsiteX2" fmla="*/ 142875 w 190500"/>
                      <a:gd name="connsiteY2" fmla="*/ 257175 h 609600"/>
                      <a:gd name="connsiteX3" fmla="*/ 104775 w 190500"/>
                      <a:gd name="connsiteY3" fmla="*/ 447675 h 609600"/>
                      <a:gd name="connsiteX4" fmla="*/ 0 w 190500"/>
                      <a:gd name="connsiteY4" fmla="*/ 6096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609600">
                        <a:moveTo>
                          <a:pt x="190500" y="0"/>
                        </a:moveTo>
                        <a:cubicBezTo>
                          <a:pt x="142081" y="11906"/>
                          <a:pt x="93662" y="23813"/>
                          <a:pt x="85725" y="66675"/>
                        </a:cubicBezTo>
                        <a:cubicBezTo>
                          <a:pt x="77788" y="109537"/>
                          <a:pt x="139700" y="193675"/>
                          <a:pt x="142875" y="257175"/>
                        </a:cubicBezTo>
                        <a:cubicBezTo>
                          <a:pt x="146050" y="320675"/>
                          <a:pt x="128587" y="388938"/>
                          <a:pt x="104775" y="447675"/>
                        </a:cubicBezTo>
                        <a:cubicBezTo>
                          <a:pt x="80963" y="506412"/>
                          <a:pt x="40481" y="558006"/>
                          <a:pt x="0" y="609600"/>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sp>
          <p:nvSpPr>
            <p:cNvPr id="98" name="Freeform 97"/>
            <p:cNvSpPr/>
            <p:nvPr/>
          </p:nvSpPr>
          <p:spPr>
            <a:xfrm>
              <a:off x="6099875" y="5105400"/>
              <a:ext cx="567863" cy="999641"/>
            </a:xfrm>
            <a:custGeom>
              <a:avLst/>
              <a:gdLst>
                <a:gd name="connsiteX0" fmla="*/ 5751 w 531962"/>
                <a:gd name="connsiteY0" fmla="*/ 0 h 508958"/>
                <a:gd name="connsiteX1" fmla="*/ 23004 w 531962"/>
                <a:gd name="connsiteY1" fmla="*/ 146649 h 508958"/>
                <a:gd name="connsiteX2" fmla="*/ 143774 w 531962"/>
                <a:gd name="connsiteY2" fmla="*/ 293298 h 508958"/>
                <a:gd name="connsiteX3" fmla="*/ 221412 w 531962"/>
                <a:gd name="connsiteY3" fmla="*/ 422694 h 508958"/>
                <a:gd name="connsiteX4" fmla="*/ 299049 w 531962"/>
                <a:gd name="connsiteY4" fmla="*/ 465826 h 508958"/>
                <a:gd name="connsiteX5" fmla="*/ 376687 w 531962"/>
                <a:gd name="connsiteY5" fmla="*/ 465826 h 508958"/>
                <a:gd name="connsiteX6" fmla="*/ 531962 w 531962"/>
                <a:gd name="connsiteY6" fmla="*/ 508958 h 508958"/>
                <a:gd name="connsiteX0" fmla="*/ 5751 w 376687"/>
                <a:gd name="connsiteY0" fmla="*/ 0 h 473015"/>
                <a:gd name="connsiteX1" fmla="*/ 23004 w 376687"/>
                <a:gd name="connsiteY1" fmla="*/ 146649 h 473015"/>
                <a:gd name="connsiteX2" fmla="*/ 143774 w 376687"/>
                <a:gd name="connsiteY2" fmla="*/ 293298 h 473015"/>
                <a:gd name="connsiteX3" fmla="*/ 221412 w 376687"/>
                <a:gd name="connsiteY3" fmla="*/ 422694 h 473015"/>
                <a:gd name="connsiteX4" fmla="*/ 299049 w 376687"/>
                <a:gd name="connsiteY4" fmla="*/ 465826 h 473015"/>
                <a:gd name="connsiteX5" fmla="*/ 376687 w 376687"/>
                <a:gd name="connsiteY5" fmla="*/ 465826 h 473015"/>
                <a:gd name="connsiteX0" fmla="*/ 5751 w 528676"/>
                <a:gd name="connsiteY0" fmla="*/ 0 h 538535"/>
                <a:gd name="connsiteX1" fmla="*/ 23004 w 528676"/>
                <a:gd name="connsiteY1" fmla="*/ 146649 h 538535"/>
                <a:gd name="connsiteX2" fmla="*/ 143774 w 528676"/>
                <a:gd name="connsiteY2" fmla="*/ 293298 h 538535"/>
                <a:gd name="connsiteX3" fmla="*/ 221412 w 528676"/>
                <a:gd name="connsiteY3" fmla="*/ 422694 h 538535"/>
                <a:gd name="connsiteX4" fmla="*/ 299049 w 528676"/>
                <a:gd name="connsiteY4" fmla="*/ 465826 h 538535"/>
                <a:gd name="connsiteX5" fmla="*/ 528676 w 528676"/>
                <a:gd name="connsiteY5" fmla="*/ 538535 h 538535"/>
                <a:gd name="connsiteX0" fmla="*/ 2876 w 753784"/>
                <a:gd name="connsiteY0" fmla="*/ 0 h 538535"/>
                <a:gd name="connsiteX1" fmla="*/ 248112 w 753784"/>
                <a:gd name="connsiteY1" fmla="*/ 146649 h 538535"/>
                <a:gd name="connsiteX2" fmla="*/ 368882 w 753784"/>
                <a:gd name="connsiteY2" fmla="*/ 293298 h 538535"/>
                <a:gd name="connsiteX3" fmla="*/ 446520 w 753784"/>
                <a:gd name="connsiteY3" fmla="*/ 422694 h 538535"/>
                <a:gd name="connsiteX4" fmla="*/ 524157 w 753784"/>
                <a:gd name="connsiteY4" fmla="*/ 465826 h 538535"/>
                <a:gd name="connsiteX5" fmla="*/ 753784 w 753784"/>
                <a:gd name="connsiteY5" fmla="*/ 538535 h 538535"/>
                <a:gd name="connsiteX0" fmla="*/ 2876 w 753784"/>
                <a:gd name="connsiteY0" fmla="*/ 0 h 538535"/>
                <a:gd name="connsiteX1" fmla="*/ 248113 w 753784"/>
                <a:gd name="connsiteY1" fmla="*/ 292066 h 538535"/>
                <a:gd name="connsiteX2" fmla="*/ 368882 w 753784"/>
                <a:gd name="connsiteY2" fmla="*/ 293298 h 538535"/>
                <a:gd name="connsiteX3" fmla="*/ 446520 w 753784"/>
                <a:gd name="connsiteY3" fmla="*/ 422694 h 538535"/>
                <a:gd name="connsiteX4" fmla="*/ 524157 w 753784"/>
                <a:gd name="connsiteY4" fmla="*/ 465826 h 538535"/>
                <a:gd name="connsiteX5" fmla="*/ 753784 w 753784"/>
                <a:gd name="connsiteY5" fmla="*/ 538535 h 538535"/>
                <a:gd name="connsiteX0" fmla="*/ 2876 w 753784"/>
                <a:gd name="connsiteY0" fmla="*/ 0 h 538535"/>
                <a:gd name="connsiteX1" fmla="*/ 248113 w 753784"/>
                <a:gd name="connsiteY1" fmla="*/ 292066 h 538535"/>
                <a:gd name="connsiteX2" fmla="*/ 368882 w 753784"/>
                <a:gd name="connsiteY2" fmla="*/ 293298 h 538535"/>
                <a:gd name="connsiteX3" fmla="*/ 382249 w 753784"/>
                <a:gd name="connsiteY3" fmla="*/ 295146 h 538535"/>
                <a:gd name="connsiteX4" fmla="*/ 446520 w 753784"/>
                <a:gd name="connsiteY4" fmla="*/ 422694 h 538535"/>
                <a:gd name="connsiteX5" fmla="*/ 524157 w 753784"/>
                <a:gd name="connsiteY5" fmla="*/ 465826 h 538535"/>
                <a:gd name="connsiteX6" fmla="*/ 753784 w 753784"/>
                <a:gd name="connsiteY6" fmla="*/ 538535 h 538535"/>
                <a:gd name="connsiteX0" fmla="*/ 2876 w 753784"/>
                <a:gd name="connsiteY0" fmla="*/ 0 h 538535"/>
                <a:gd name="connsiteX1" fmla="*/ 248113 w 753784"/>
                <a:gd name="connsiteY1" fmla="*/ 292066 h 538535"/>
                <a:gd name="connsiteX2" fmla="*/ 368882 w 753784"/>
                <a:gd name="connsiteY2" fmla="*/ 293298 h 538535"/>
                <a:gd name="connsiteX3" fmla="*/ 382249 w 753784"/>
                <a:gd name="connsiteY3" fmla="*/ 222438 h 538535"/>
                <a:gd name="connsiteX4" fmla="*/ 446520 w 753784"/>
                <a:gd name="connsiteY4" fmla="*/ 422694 h 538535"/>
                <a:gd name="connsiteX5" fmla="*/ 524157 w 753784"/>
                <a:gd name="connsiteY5" fmla="*/ 465826 h 538535"/>
                <a:gd name="connsiteX6" fmla="*/ 753784 w 753784"/>
                <a:gd name="connsiteY6" fmla="*/ 538535 h 538535"/>
                <a:gd name="connsiteX0" fmla="*/ 2876 w 753784"/>
                <a:gd name="connsiteY0" fmla="*/ 0 h 538535"/>
                <a:gd name="connsiteX1" fmla="*/ 248113 w 753784"/>
                <a:gd name="connsiteY1" fmla="*/ 292066 h 538535"/>
                <a:gd name="connsiteX2" fmla="*/ 368882 w 753784"/>
                <a:gd name="connsiteY2" fmla="*/ 293298 h 538535"/>
                <a:gd name="connsiteX3" fmla="*/ 382249 w 753784"/>
                <a:gd name="connsiteY3" fmla="*/ 222438 h 538535"/>
                <a:gd name="connsiteX4" fmla="*/ 446520 w 753784"/>
                <a:gd name="connsiteY4" fmla="*/ 422694 h 538535"/>
                <a:gd name="connsiteX5" fmla="*/ 524157 w 753784"/>
                <a:gd name="connsiteY5" fmla="*/ 465826 h 538535"/>
                <a:gd name="connsiteX6" fmla="*/ 753784 w 753784"/>
                <a:gd name="connsiteY6" fmla="*/ 538535 h 538535"/>
                <a:gd name="connsiteX0" fmla="*/ 2876 w 753784"/>
                <a:gd name="connsiteY0" fmla="*/ 0 h 538535"/>
                <a:gd name="connsiteX1" fmla="*/ 248113 w 753784"/>
                <a:gd name="connsiteY1" fmla="*/ 292066 h 538535"/>
                <a:gd name="connsiteX2" fmla="*/ 382249 w 753784"/>
                <a:gd name="connsiteY2" fmla="*/ 222438 h 538535"/>
                <a:gd name="connsiteX3" fmla="*/ 446520 w 753784"/>
                <a:gd name="connsiteY3" fmla="*/ 422694 h 538535"/>
                <a:gd name="connsiteX4" fmla="*/ 524157 w 753784"/>
                <a:gd name="connsiteY4" fmla="*/ 465826 h 538535"/>
                <a:gd name="connsiteX5" fmla="*/ 753784 w 753784"/>
                <a:gd name="connsiteY5" fmla="*/ 538535 h 538535"/>
                <a:gd name="connsiteX0" fmla="*/ 2876 w 753784"/>
                <a:gd name="connsiteY0" fmla="*/ 0 h 538535"/>
                <a:gd name="connsiteX1" fmla="*/ 248113 w 753784"/>
                <a:gd name="connsiteY1" fmla="*/ 292066 h 538535"/>
                <a:gd name="connsiteX2" fmla="*/ 458244 w 753784"/>
                <a:gd name="connsiteY2" fmla="*/ 295146 h 538535"/>
                <a:gd name="connsiteX3" fmla="*/ 446520 w 753784"/>
                <a:gd name="connsiteY3" fmla="*/ 422694 h 538535"/>
                <a:gd name="connsiteX4" fmla="*/ 524157 w 753784"/>
                <a:gd name="connsiteY4" fmla="*/ 465826 h 538535"/>
                <a:gd name="connsiteX5" fmla="*/ 753784 w 753784"/>
                <a:gd name="connsiteY5" fmla="*/ 538535 h 538535"/>
                <a:gd name="connsiteX0" fmla="*/ 2876 w 753784"/>
                <a:gd name="connsiteY0" fmla="*/ 0 h 538535"/>
                <a:gd name="connsiteX1" fmla="*/ 248113 w 753784"/>
                <a:gd name="connsiteY1" fmla="*/ 292066 h 538535"/>
                <a:gd name="connsiteX2" fmla="*/ 458244 w 753784"/>
                <a:gd name="connsiteY2" fmla="*/ 295146 h 538535"/>
                <a:gd name="connsiteX3" fmla="*/ 446520 w 753784"/>
                <a:gd name="connsiteY3" fmla="*/ 422694 h 538535"/>
                <a:gd name="connsiteX4" fmla="*/ 524157 w 753784"/>
                <a:gd name="connsiteY4" fmla="*/ 465826 h 538535"/>
                <a:gd name="connsiteX5" fmla="*/ 753784 w 753784"/>
                <a:gd name="connsiteY5" fmla="*/ 538535 h 538535"/>
                <a:gd name="connsiteX0" fmla="*/ 2876 w 753784"/>
                <a:gd name="connsiteY0" fmla="*/ 0 h 538535"/>
                <a:gd name="connsiteX1" fmla="*/ 248113 w 753784"/>
                <a:gd name="connsiteY1" fmla="*/ 292066 h 538535"/>
                <a:gd name="connsiteX2" fmla="*/ 458244 w 753784"/>
                <a:gd name="connsiteY2" fmla="*/ 295146 h 538535"/>
                <a:gd name="connsiteX3" fmla="*/ 524157 w 753784"/>
                <a:gd name="connsiteY3" fmla="*/ 465826 h 538535"/>
                <a:gd name="connsiteX4" fmla="*/ 753784 w 753784"/>
                <a:gd name="connsiteY4" fmla="*/ 538535 h 538535"/>
                <a:gd name="connsiteX0" fmla="*/ 2876 w 753784"/>
                <a:gd name="connsiteY0" fmla="*/ 0 h 538535"/>
                <a:gd name="connsiteX1" fmla="*/ 248113 w 753784"/>
                <a:gd name="connsiteY1" fmla="*/ 292066 h 538535"/>
                <a:gd name="connsiteX2" fmla="*/ 458244 w 753784"/>
                <a:gd name="connsiteY2" fmla="*/ 295146 h 538535"/>
                <a:gd name="connsiteX3" fmla="*/ 753784 w 753784"/>
                <a:gd name="connsiteY3" fmla="*/ 538535 h 538535"/>
                <a:gd name="connsiteX0" fmla="*/ 2876 w 669269"/>
                <a:gd name="connsiteY0" fmla="*/ 0 h 574889"/>
                <a:gd name="connsiteX1" fmla="*/ 163598 w 669269"/>
                <a:gd name="connsiteY1" fmla="*/ 328420 h 574889"/>
                <a:gd name="connsiteX2" fmla="*/ 373729 w 669269"/>
                <a:gd name="connsiteY2" fmla="*/ 331500 h 574889"/>
                <a:gd name="connsiteX3" fmla="*/ 669269 w 669269"/>
                <a:gd name="connsiteY3" fmla="*/ 574889 h 574889"/>
                <a:gd name="connsiteX0" fmla="*/ 116734 w 783127"/>
                <a:gd name="connsiteY0" fmla="*/ 0 h 574889"/>
                <a:gd name="connsiteX1" fmla="*/ 26787 w 783127"/>
                <a:gd name="connsiteY1" fmla="*/ 197175 h 574889"/>
                <a:gd name="connsiteX2" fmla="*/ 277456 w 783127"/>
                <a:gd name="connsiteY2" fmla="*/ 328420 h 574889"/>
                <a:gd name="connsiteX3" fmla="*/ 487587 w 783127"/>
                <a:gd name="connsiteY3" fmla="*/ 331500 h 574889"/>
                <a:gd name="connsiteX4" fmla="*/ 783127 w 783127"/>
                <a:gd name="connsiteY4" fmla="*/ 574889 h 574889"/>
                <a:gd name="connsiteX0" fmla="*/ 260363 w 757725"/>
                <a:gd name="connsiteY0" fmla="*/ 0 h 574889"/>
                <a:gd name="connsiteX1" fmla="*/ 1385 w 757725"/>
                <a:gd name="connsiteY1" fmla="*/ 197175 h 574889"/>
                <a:gd name="connsiteX2" fmla="*/ 252054 w 757725"/>
                <a:gd name="connsiteY2" fmla="*/ 328420 h 574889"/>
                <a:gd name="connsiteX3" fmla="*/ 462185 w 757725"/>
                <a:gd name="connsiteY3" fmla="*/ 331500 h 574889"/>
                <a:gd name="connsiteX4" fmla="*/ 757725 w 757725"/>
                <a:gd name="connsiteY4" fmla="*/ 574889 h 574889"/>
                <a:gd name="connsiteX0" fmla="*/ 260363 w 757725"/>
                <a:gd name="connsiteY0" fmla="*/ 7908 h 582797"/>
                <a:gd name="connsiteX1" fmla="*/ 1385 w 757725"/>
                <a:gd name="connsiteY1" fmla="*/ 205083 h 582797"/>
                <a:gd name="connsiteX2" fmla="*/ 252054 w 757725"/>
                <a:gd name="connsiteY2" fmla="*/ 336328 h 582797"/>
                <a:gd name="connsiteX3" fmla="*/ 462185 w 757725"/>
                <a:gd name="connsiteY3" fmla="*/ 339408 h 582797"/>
                <a:gd name="connsiteX4" fmla="*/ 757725 w 757725"/>
                <a:gd name="connsiteY4" fmla="*/ 582797 h 582797"/>
                <a:gd name="connsiteX0" fmla="*/ 260363 w 757725"/>
                <a:gd name="connsiteY0" fmla="*/ 7908 h 582797"/>
                <a:gd name="connsiteX1" fmla="*/ 1385 w 757725"/>
                <a:gd name="connsiteY1" fmla="*/ 205083 h 582797"/>
                <a:gd name="connsiteX2" fmla="*/ 252054 w 757725"/>
                <a:gd name="connsiteY2" fmla="*/ 336328 h 582797"/>
                <a:gd name="connsiteX3" fmla="*/ 462185 w 757725"/>
                <a:gd name="connsiteY3" fmla="*/ 339408 h 582797"/>
                <a:gd name="connsiteX4" fmla="*/ 757725 w 757725"/>
                <a:gd name="connsiteY4" fmla="*/ 582797 h 582797"/>
                <a:gd name="connsiteX0" fmla="*/ 260363 w 588694"/>
                <a:gd name="connsiteY0" fmla="*/ 7908 h 582797"/>
                <a:gd name="connsiteX1" fmla="*/ 1385 w 588694"/>
                <a:gd name="connsiteY1" fmla="*/ 205083 h 582797"/>
                <a:gd name="connsiteX2" fmla="*/ 252054 w 588694"/>
                <a:gd name="connsiteY2" fmla="*/ 336328 h 582797"/>
                <a:gd name="connsiteX3" fmla="*/ 462185 w 588694"/>
                <a:gd name="connsiteY3" fmla="*/ 339408 h 582797"/>
                <a:gd name="connsiteX4" fmla="*/ 588694 w 588694"/>
                <a:gd name="connsiteY4" fmla="*/ 582797 h 582797"/>
                <a:gd name="connsiteX0" fmla="*/ 260363 w 462185"/>
                <a:gd name="connsiteY0" fmla="*/ 7908 h 358716"/>
                <a:gd name="connsiteX1" fmla="*/ 1385 w 462185"/>
                <a:gd name="connsiteY1" fmla="*/ 205083 h 358716"/>
                <a:gd name="connsiteX2" fmla="*/ 252054 w 462185"/>
                <a:gd name="connsiteY2" fmla="*/ 336328 h 358716"/>
                <a:gd name="connsiteX3" fmla="*/ 462185 w 462185"/>
                <a:gd name="connsiteY3" fmla="*/ 339408 h 358716"/>
                <a:gd name="connsiteX0" fmla="*/ 260363 w 884761"/>
                <a:gd name="connsiteY0" fmla="*/ 7908 h 358716"/>
                <a:gd name="connsiteX1" fmla="*/ 1385 w 884761"/>
                <a:gd name="connsiteY1" fmla="*/ 205083 h 358716"/>
                <a:gd name="connsiteX2" fmla="*/ 252054 w 884761"/>
                <a:gd name="connsiteY2" fmla="*/ 336328 h 358716"/>
                <a:gd name="connsiteX3" fmla="*/ 884761 w 884761"/>
                <a:gd name="connsiteY3" fmla="*/ 339408 h 358716"/>
                <a:gd name="connsiteX0" fmla="*/ 260363 w 631215"/>
                <a:gd name="connsiteY0" fmla="*/ 7908 h 484825"/>
                <a:gd name="connsiteX1" fmla="*/ 1385 w 631215"/>
                <a:gd name="connsiteY1" fmla="*/ 205083 h 484825"/>
                <a:gd name="connsiteX2" fmla="*/ 252054 w 631215"/>
                <a:gd name="connsiteY2" fmla="*/ 336328 h 484825"/>
                <a:gd name="connsiteX3" fmla="*/ 631215 w 631215"/>
                <a:gd name="connsiteY3" fmla="*/ 484825 h 484825"/>
                <a:gd name="connsiteX0" fmla="*/ 285765 w 656617"/>
                <a:gd name="connsiteY0" fmla="*/ 7908 h 484825"/>
                <a:gd name="connsiteX1" fmla="*/ 26787 w 656617"/>
                <a:gd name="connsiteY1" fmla="*/ 205083 h 484825"/>
                <a:gd name="connsiteX2" fmla="*/ 446487 w 656617"/>
                <a:gd name="connsiteY2" fmla="*/ 336328 h 484825"/>
                <a:gd name="connsiteX3" fmla="*/ 656617 w 656617"/>
                <a:gd name="connsiteY3" fmla="*/ 484825 h 484825"/>
                <a:gd name="connsiteX0" fmla="*/ 285765 w 656617"/>
                <a:gd name="connsiteY0" fmla="*/ 7908 h 484825"/>
                <a:gd name="connsiteX1" fmla="*/ 26787 w 656617"/>
                <a:gd name="connsiteY1" fmla="*/ 205083 h 484825"/>
                <a:gd name="connsiteX2" fmla="*/ 446487 w 656617"/>
                <a:gd name="connsiteY2" fmla="*/ 336328 h 484825"/>
                <a:gd name="connsiteX3" fmla="*/ 656617 w 656617"/>
                <a:gd name="connsiteY3" fmla="*/ 484825 h 484825"/>
                <a:gd name="connsiteX0" fmla="*/ 285765 w 656617"/>
                <a:gd name="connsiteY0" fmla="*/ 7908 h 484825"/>
                <a:gd name="connsiteX1" fmla="*/ 26787 w 656617"/>
                <a:gd name="connsiteY1" fmla="*/ 205083 h 484825"/>
                <a:gd name="connsiteX2" fmla="*/ 446487 w 656617"/>
                <a:gd name="connsiteY2" fmla="*/ 336328 h 484825"/>
                <a:gd name="connsiteX3" fmla="*/ 656617 w 656617"/>
                <a:gd name="connsiteY3" fmla="*/ 484825 h 484825"/>
                <a:gd name="connsiteX0" fmla="*/ 285765 w 656617"/>
                <a:gd name="connsiteY0" fmla="*/ 0 h 476917"/>
                <a:gd name="connsiteX1" fmla="*/ 26787 w 656617"/>
                <a:gd name="connsiteY1" fmla="*/ 197175 h 476917"/>
                <a:gd name="connsiteX2" fmla="*/ 446487 w 656617"/>
                <a:gd name="connsiteY2" fmla="*/ 328420 h 476917"/>
                <a:gd name="connsiteX3" fmla="*/ 656617 w 656617"/>
                <a:gd name="connsiteY3" fmla="*/ 476917 h 476917"/>
                <a:gd name="connsiteX0" fmla="*/ 285765 w 656617"/>
                <a:gd name="connsiteY0" fmla="*/ 0 h 476917"/>
                <a:gd name="connsiteX1" fmla="*/ 26787 w 656617"/>
                <a:gd name="connsiteY1" fmla="*/ 197175 h 476917"/>
                <a:gd name="connsiteX2" fmla="*/ 446487 w 656617"/>
                <a:gd name="connsiteY2" fmla="*/ 328420 h 476917"/>
                <a:gd name="connsiteX3" fmla="*/ 656617 w 656617"/>
                <a:gd name="connsiteY3" fmla="*/ 476917 h 476917"/>
                <a:gd name="connsiteX0" fmla="*/ 258977 w 629829"/>
                <a:gd name="connsiteY0" fmla="*/ 0 h 476917"/>
                <a:gd name="connsiteX1" fmla="*/ -1 w 629829"/>
                <a:gd name="connsiteY1" fmla="*/ 197175 h 476917"/>
                <a:gd name="connsiteX2" fmla="*/ 419699 w 629829"/>
                <a:gd name="connsiteY2" fmla="*/ 328420 h 476917"/>
                <a:gd name="connsiteX3" fmla="*/ 629829 w 629829"/>
                <a:gd name="connsiteY3" fmla="*/ 476917 h 476917"/>
              </a:gdLst>
              <a:ahLst/>
              <a:cxnLst>
                <a:cxn ang="0">
                  <a:pos x="connsiteX0" y="connsiteY0"/>
                </a:cxn>
                <a:cxn ang="0">
                  <a:pos x="connsiteX1" y="connsiteY1"/>
                </a:cxn>
                <a:cxn ang="0">
                  <a:pos x="connsiteX2" y="connsiteY2"/>
                </a:cxn>
                <a:cxn ang="0">
                  <a:pos x="connsiteX3" y="connsiteY3"/>
                </a:cxn>
              </a:cxnLst>
              <a:rect l="l" t="t" r="r" b="b"/>
              <a:pathLst>
                <a:path w="629829" h="476917">
                  <a:moveTo>
                    <a:pt x="258977" y="0"/>
                  </a:moveTo>
                  <a:cubicBezTo>
                    <a:pt x="47501" y="192348"/>
                    <a:pt x="137944" y="115942"/>
                    <a:pt x="-1" y="197175"/>
                  </a:cubicBezTo>
                  <a:cubicBezTo>
                    <a:pt x="98409" y="253144"/>
                    <a:pt x="174347" y="274403"/>
                    <a:pt x="419699" y="328420"/>
                  </a:cubicBezTo>
                  <a:cubicBezTo>
                    <a:pt x="524671" y="375044"/>
                    <a:pt x="443488" y="456995"/>
                    <a:pt x="629829" y="476917"/>
                  </a:cubicBezTo>
                </a:path>
              </a:pathLst>
            </a:custGeom>
            <a:ln w="63500">
              <a:solidFill>
                <a:srgbClr val="FF0000"/>
              </a:solidFill>
              <a:prstDash val="sysDot"/>
              <a:headEnd type="triangle"/>
              <a:tailEnd type="non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13"/>
                                        </p:tgtEl>
                                      </p:cBhvr>
                                    </p:animEffect>
                                    <p:set>
                                      <p:cBhvr>
                                        <p:cTn id="7" dur="1" fill="hold">
                                          <p:stCondLst>
                                            <p:cond delay="999"/>
                                          </p:stCondLst>
                                        </p:cTn>
                                        <p:tgtEl>
                                          <p:spTgt spid="11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500"/>
                                        <p:tgtEl>
                                          <p:spTgt spid="129"/>
                                        </p:tgtEl>
                                      </p:cBhvr>
                                    </p:animEffect>
                                  </p:childTnLst>
                                </p:cTn>
                              </p:par>
                              <p:par>
                                <p:cTn id="11" presetID="8" presetClass="emph" presetSubtype="0" fill="hold" nodeType="withEffect">
                                  <p:stCondLst>
                                    <p:cond delay="500"/>
                                  </p:stCondLst>
                                  <p:childTnLst>
                                    <p:animRot by="21600000">
                                      <p:cBhvr>
                                        <p:cTn id="12" dur="1000" fill="hold"/>
                                        <p:tgtEl>
                                          <p:spTgt spid="80"/>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6"/>
                                        </p:tgtEl>
                                        <p:attrNameLst>
                                          <p:attrName>style.visibility</p:attrName>
                                        </p:attrNameLst>
                                      </p:cBhvr>
                                      <p:to>
                                        <p:strVal val="visible"/>
                                      </p:to>
                                    </p:set>
                                    <p:animEffect transition="in" filter="fade">
                                      <p:cBhvr>
                                        <p:cTn id="17" dur="1000"/>
                                        <p:tgtEl>
                                          <p:spTgt spid="14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6"/>
                                        </p:tgtEl>
                                        <p:attrNameLst>
                                          <p:attrName>style.visibility</p:attrName>
                                        </p:attrNameLst>
                                      </p:cBhvr>
                                      <p:to>
                                        <p:strVal val="visible"/>
                                      </p:to>
                                    </p:set>
                                    <p:animEffect transition="in" filter="fade">
                                      <p:cBhvr>
                                        <p:cTn id="20" dur="1000"/>
                                        <p:tgtEl>
                                          <p:spTgt spid="15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0"/>
                                        </p:tgtEl>
                                        <p:attrNameLst>
                                          <p:attrName>style.visibility</p:attrName>
                                        </p:attrNameLst>
                                      </p:cBhvr>
                                      <p:to>
                                        <p:strVal val="visible"/>
                                      </p:to>
                                    </p:set>
                                    <p:animEffect transition="in" filter="wipe(left)">
                                      <p:cBhvr>
                                        <p:cTn id="25" dur="1000"/>
                                        <p:tgtEl>
                                          <p:spTgt spid="130"/>
                                        </p:tgtEl>
                                      </p:cBhvr>
                                    </p:animEffect>
                                  </p:childTnLst>
                                </p:cTn>
                              </p:par>
                            </p:childTnLst>
                          </p:cTn>
                        </p:par>
                        <p:par>
                          <p:cTn id="26" fill="hold">
                            <p:stCondLst>
                              <p:cond delay="1000"/>
                            </p:stCondLst>
                            <p:childTnLst>
                              <p:par>
                                <p:cTn id="27" presetID="22" presetClass="entr" presetSubtype="4" fill="hold" grpId="0" nodeType="afterEffect">
                                  <p:stCondLst>
                                    <p:cond delay="0"/>
                                  </p:stCondLst>
                                  <p:childTnLst>
                                    <p:set>
                                      <p:cBhvr>
                                        <p:cTn id="28" dur="1" fill="hold">
                                          <p:stCondLst>
                                            <p:cond delay="0"/>
                                          </p:stCondLst>
                                        </p:cTn>
                                        <p:tgtEl>
                                          <p:spTgt spid="150"/>
                                        </p:tgtEl>
                                        <p:attrNameLst>
                                          <p:attrName>style.visibility</p:attrName>
                                        </p:attrNameLst>
                                      </p:cBhvr>
                                      <p:to>
                                        <p:strVal val="visible"/>
                                      </p:to>
                                    </p:set>
                                    <p:animEffect transition="in" filter="wipe(down)">
                                      <p:cBhvr>
                                        <p:cTn id="29" dur="2000"/>
                                        <p:tgtEl>
                                          <p:spTgt spid="15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7"/>
                                        </p:tgtEl>
                                        <p:attrNameLst>
                                          <p:attrName>style.visibility</p:attrName>
                                        </p:attrNameLst>
                                      </p:cBhvr>
                                      <p:to>
                                        <p:strVal val="visible"/>
                                      </p:to>
                                    </p:set>
                                    <p:animEffect transition="in" filter="wipe(left)">
                                      <p:cBhvr>
                                        <p:cTn id="34" dur="1000"/>
                                        <p:tgtEl>
                                          <p:spTgt spid="1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15"/>
                                        </p:tgtEl>
                                        <p:attrNameLst>
                                          <p:attrName>style.visibility</p:attrName>
                                        </p:attrNameLst>
                                      </p:cBhvr>
                                      <p:to>
                                        <p:strVal val="visible"/>
                                      </p:to>
                                    </p:set>
                                    <p:animEffect transition="in" filter="wipe(up)">
                                      <p:cBhvr>
                                        <p:cTn id="39" dur="1000"/>
                                        <p:tgtEl>
                                          <p:spTgt spid="115"/>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18"/>
                                        </p:tgtEl>
                                        <p:attrNameLst>
                                          <p:attrName>style.visibility</p:attrName>
                                        </p:attrNameLst>
                                      </p:cBhvr>
                                      <p:to>
                                        <p:strVal val="visible"/>
                                      </p:to>
                                    </p:set>
                                    <p:animEffect transition="in" filter="fade">
                                      <p:cBhvr>
                                        <p:cTn id="43" dur="1000"/>
                                        <p:tgtEl>
                                          <p:spTgt spid="11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1000"/>
                                        <p:tgtEl>
                                          <p:spTgt spid="118"/>
                                        </p:tgtEl>
                                      </p:cBhvr>
                                    </p:animEffect>
                                    <p:set>
                                      <p:cBhvr>
                                        <p:cTn id="48" dur="1" fill="hold">
                                          <p:stCondLst>
                                            <p:cond delay="999"/>
                                          </p:stCondLst>
                                        </p:cTn>
                                        <p:tgtEl>
                                          <p:spTgt spid="118"/>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1000"/>
                                        <p:tgtEl>
                                          <p:spTgt spid="115"/>
                                        </p:tgtEl>
                                      </p:cBhvr>
                                    </p:animEffect>
                                    <p:set>
                                      <p:cBhvr>
                                        <p:cTn id="51" dur="1" fill="hold">
                                          <p:stCondLst>
                                            <p:cond delay="999"/>
                                          </p:stCondLst>
                                        </p:cTn>
                                        <p:tgtEl>
                                          <p:spTgt spid="115"/>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1000"/>
                                        <p:tgtEl>
                                          <p:spTgt spid="117"/>
                                        </p:tgtEl>
                                      </p:cBhvr>
                                    </p:animEffect>
                                    <p:set>
                                      <p:cBhvr>
                                        <p:cTn id="54" dur="1" fill="hold">
                                          <p:stCondLst>
                                            <p:cond delay="999"/>
                                          </p:stCondLst>
                                        </p:cTn>
                                        <p:tgtEl>
                                          <p:spTgt spid="117"/>
                                        </p:tgtEl>
                                        <p:attrNameLst>
                                          <p:attrName>style.visibility</p:attrName>
                                        </p:attrNameLst>
                                      </p:cBhvr>
                                      <p:to>
                                        <p:strVal val="hidden"/>
                                      </p:to>
                                    </p:se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131"/>
                                        </p:tgtEl>
                                        <p:attrNameLst>
                                          <p:attrName>style.visibility</p:attrName>
                                        </p:attrNameLst>
                                      </p:cBhvr>
                                      <p:to>
                                        <p:strVal val="visible"/>
                                      </p:to>
                                    </p:set>
                                    <p:animEffect transition="in" filter="wipe(left)">
                                      <p:cBhvr>
                                        <p:cTn id="58" dur="1000"/>
                                        <p:tgtEl>
                                          <p:spTgt spid="131"/>
                                        </p:tgtEl>
                                      </p:cBhvr>
                                    </p:animEffect>
                                  </p:childTnLst>
                                </p:cTn>
                              </p:par>
                            </p:childTnLst>
                          </p:cTn>
                        </p:par>
                        <p:par>
                          <p:cTn id="59" fill="hold">
                            <p:stCondLst>
                              <p:cond delay="2000"/>
                            </p:stCondLst>
                            <p:childTnLst>
                              <p:par>
                                <p:cTn id="60" presetID="22" presetClass="entr" presetSubtype="4" fill="hold" grpId="0" nodeType="afterEffect">
                                  <p:stCondLst>
                                    <p:cond delay="0"/>
                                  </p:stCondLst>
                                  <p:childTnLst>
                                    <p:set>
                                      <p:cBhvr>
                                        <p:cTn id="61" dur="1" fill="hold">
                                          <p:stCondLst>
                                            <p:cond delay="0"/>
                                          </p:stCondLst>
                                        </p:cTn>
                                        <p:tgtEl>
                                          <p:spTgt spid="155"/>
                                        </p:tgtEl>
                                        <p:attrNameLst>
                                          <p:attrName>style.visibility</p:attrName>
                                        </p:attrNameLst>
                                      </p:cBhvr>
                                      <p:to>
                                        <p:strVal val="visible"/>
                                      </p:to>
                                    </p:set>
                                    <p:animEffect transition="in" filter="wipe(down)">
                                      <p:cBhvr>
                                        <p:cTn id="62" dur="2000"/>
                                        <p:tgtEl>
                                          <p:spTgt spid="155"/>
                                        </p:tgtEl>
                                      </p:cBhvr>
                                    </p:animEffect>
                                  </p:childTnLst>
                                </p:cTn>
                              </p:par>
                              <p:par>
                                <p:cTn id="63" presetID="22" presetClass="exit" presetSubtype="4" fill="hold" grpId="1" nodeType="withEffect">
                                  <p:stCondLst>
                                    <p:cond delay="0"/>
                                  </p:stCondLst>
                                  <p:childTnLst>
                                    <p:animEffect transition="out" filter="wipe(down)">
                                      <p:cBhvr>
                                        <p:cTn id="64" dur="2000"/>
                                        <p:tgtEl>
                                          <p:spTgt spid="150"/>
                                        </p:tgtEl>
                                      </p:cBhvr>
                                    </p:animEffect>
                                    <p:set>
                                      <p:cBhvr>
                                        <p:cTn id="65" dur="1" fill="hold">
                                          <p:stCondLst>
                                            <p:cond delay="1999"/>
                                          </p:stCondLst>
                                        </p:cTn>
                                        <p:tgtEl>
                                          <p:spTgt spid="150"/>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35"/>
                                        </p:tgtEl>
                                        <p:attrNameLst>
                                          <p:attrName>style.visibility</p:attrName>
                                        </p:attrNameLst>
                                      </p:cBhvr>
                                      <p:to>
                                        <p:strVal val="visible"/>
                                      </p:to>
                                    </p:set>
                                    <p:animEffect transition="in" filter="wipe(left)">
                                      <p:cBhvr>
                                        <p:cTn id="70" dur="1000"/>
                                        <p:tgtEl>
                                          <p:spTgt spid="13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32"/>
                                        </p:tgtEl>
                                        <p:attrNameLst>
                                          <p:attrName>style.visibility</p:attrName>
                                        </p:attrNameLst>
                                      </p:cBhvr>
                                      <p:to>
                                        <p:strVal val="visible"/>
                                      </p:to>
                                    </p:set>
                                    <p:animEffect transition="in" filter="wipe(left)">
                                      <p:cBhvr>
                                        <p:cTn id="75" dur="1000"/>
                                        <p:tgtEl>
                                          <p:spTgt spid="132"/>
                                        </p:tgtEl>
                                      </p:cBhvr>
                                    </p:animEffect>
                                  </p:childTnLst>
                                </p:cTn>
                              </p:par>
                              <p:par>
                                <p:cTn id="76" presetID="22" presetClass="entr" presetSubtype="4" fill="hold" nodeType="withEffect">
                                  <p:stCondLst>
                                    <p:cond delay="0"/>
                                  </p:stCondLst>
                                  <p:childTnLst>
                                    <p:set>
                                      <p:cBhvr>
                                        <p:cTn id="77" dur="1" fill="hold">
                                          <p:stCondLst>
                                            <p:cond delay="0"/>
                                          </p:stCondLst>
                                        </p:cTn>
                                        <p:tgtEl>
                                          <p:spTgt spid="151"/>
                                        </p:tgtEl>
                                        <p:attrNameLst>
                                          <p:attrName>style.visibility</p:attrName>
                                        </p:attrNameLst>
                                      </p:cBhvr>
                                      <p:to>
                                        <p:strVal val="visible"/>
                                      </p:to>
                                    </p:set>
                                    <p:animEffect transition="in" filter="wipe(down)">
                                      <p:cBhvr>
                                        <p:cTn id="78" dur="2000"/>
                                        <p:tgtEl>
                                          <p:spTgt spid="151"/>
                                        </p:tgtEl>
                                      </p:cBhvr>
                                    </p:animEffect>
                                  </p:childTnLst>
                                </p:cTn>
                              </p:par>
                              <p:par>
                                <p:cTn id="79" presetID="9" presetClass="exit" presetSubtype="0" fill="hold" grpId="1" nodeType="withEffect">
                                  <p:stCondLst>
                                    <p:cond delay="0"/>
                                  </p:stCondLst>
                                  <p:childTnLst>
                                    <p:animEffect transition="out" filter="dissolve">
                                      <p:cBhvr>
                                        <p:cTn id="80" dur="2000"/>
                                        <p:tgtEl>
                                          <p:spTgt spid="155"/>
                                        </p:tgtEl>
                                      </p:cBhvr>
                                    </p:animEffect>
                                    <p:set>
                                      <p:cBhvr>
                                        <p:cTn id="81" dur="1" fill="hold">
                                          <p:stCondLst>
                                            <p:cond delay="1999"/>
                                          </p:stCondLst>
                                        </p:cTn>
                                        <p:tgtEl>
                                          <p:spTgt spid="155"/>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134"/>
                                        </p:tgtEl>
                                        <p:attrNameLst>
                                          <p:attrName>style.visibility</p:attrName>
                                        </p:attrNameLst>
                                      </p:cBhvr>
                                      <p:to>
                                        <p:strVal val="visible"/>
                                      </p:to>
                                    </p:set>
                                    <p:animEffect transition="in" filter="wipe(left)">
                                      <p:cBhvr>
                                        <p:cTn id="86" dur="1000"/>
                                        <p:tgtEl>
                                          <p:spTgt spid="134"/>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1" fill="hold" nodeType="clickEffect">
                                  <p:stCondLst>
                                    <p:cond delay="0"/>
                                  </p:stCondLst>
                                  <p:childTnLst>
                                    <p:set>
                                      <p:cBhvr>
                                        <p:cTn id="90" dur="1" fill="hold">
                                          <p:stCondLst>
                                            <p:cond delay="0"/>
                                          </p:stCondLst>
                                        </p:cTn>
                                        <p:tgtEl>
                                          <p:spTgt spid="160"/>
                                        </p:tgtEl>
                                        <p:attrNameLst>
                                          <p:attrName>style.visibility</p:attrName>
                                        </p:attrNameLst>
                                      </p:cBhvr>
                                      <p:to>
                                        <p:strVal val="visible"/>
                                      </p:to>
                                    </p:set>
                                    <p:animEffect transition="in" filter="wipe(up)">
                                      <p:cBhvr>
                                        <p:cTn id="91" dur="1000"/>
                                        <p:tgtEl>
                                          <p:spTgt spid="160"/>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1000"/>
                                        <p:tgtEl>
                                          <p:spTgt spid="146"/>
                                        </p:tgtEl>
                                      </p:cBhvr>
                                    </p:animEffect>
                                    <p:set>
                                      <p:cBhvr>
                                        <p:cTn id="96" dur="1" fill="hold">
                                          <p:stCondLst>
                                            <p:cond delay="999"/>
                                          </p:stCondLst>
                                        </p:cTn>
                                        <p:tgtEl>
                                          <p:spTgt spid="146"/>
                                        </p:tgtEl>
                                        <p:attrNameLst>
                                          <p:attrName>style.visibility</p:attrName>
                                        </p:attrNameLst>
                                      </p:cBhvr>
                                      <p:to>
                                        <p:strVal val="hidden"/>
                                      </p:to>
                                    </p:set>
                                  </p:childTnLst>
                                </p:cTn>
                              </p:par>
                              <p:par>
                                <p:cTn id="97" presetID="10" presetClass="exit" presetSubtype="0" fill="hold" grpId="2" nodeType="withEffect">
                                  <p:stCondLst>
                                    <p:cond delay="0"/>
                                  </p:stCondLst>
                                  <p:childTnLst>
                                    <p:animEffect transition="out" filter="fade">
                                      <p:cBhvr>
                                        <p:cTn id="98" dur="1000"/>
                                        <p:tgtEl>
                                          <p:spTgt spid="150"/>
                                        </p:tgtEl>
                                      </p:cBhvr>
                                    </p:animEffect>
                                    <p:set>
                                      <p:cBhvr>
                                        <p:cTn id="99" dur="1" fill="hold">
                                          <p:stCondLst>
                                            <p:cond delay="999"/>
                                          </p:stCondLst>
                                        </p:cTn>
                                        <p:tgtEl>
                                          <p:spTgt spid="150"/>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1000"/>
                                        <p:tgtEl>
                                          <p:spTgt spid="151"/>
                                        </p:tgtEl>
                                      </p:cBhvr>
                                    </p:animEffect>
                                    <p:set>
                                      <p:cBhvr>
                                        <p:cTn id="102" dur="1" fill="hold">
                                          <p:stCondLst>
                                            <p:cond delay="999"/>
                                          </p:stCondLst>
                                        </p:cTn>
                                        <p:tgtEl>
                                          <p:spTgt spid="151"/>
                                        </p:tgtEl>
                                        <p:attrNameLst>
                                          <p:attrName>style.visibility</p:attrName>
                                        </p:attrNameLst>
                                      </p:cBhvr>
                                      <p:to>
                                        <p:strVal val="hidden"/>
                                      </p:to>
                                    </p:set>
                                  </p:childTnLst>
                                </p:cTn>
                              </p:par>
                              <p:par>
                                <p:cTn id="103" presetID="10" presetClass="exit" presetSubtype="0" fill="hold" grpId="2" nodeType="withEffect">
                                  <p:stCondLst>
                                    <p:cond delay="0"/>
                                  </p:stCondLst>
                                  <p:childTnLst>
                                    <p:animEffect transition="out" filter="fade">
                                      <p:cBhvr>
                                        <p:cTn id="104" dur="1000"/>
                                        <p:tgtEl>
                                          <p:spTgt spid="155"/>
                                        </p:tgtEl>
                                      </p:cBhvr>
                                    </p:animEffect>
                                    <p:set>
                                      <p:cBhvr>
                                        <p:cTn id="105" dur="1" fill="hold">
                                          <p:stCondLst>
                                            <p:cond delay="999"/>
                                          </p:stCondLst>
                                        </p:cTn>
                                        <p:tgtEl>
                                          <p:spTgt spid="155"/>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1000"/>
                                        <p:tgtEl>
                                          <p:spTgt spid="156"/>
                                        </p:tgtEl>
                                      </p:cBhvr>
                                    </p:animEffect>
                                    <p:set>
                                      <p:cBhvr>
                                        <p:cTn id="108" dur="1" fill="hold">
                                          <p:stCondLst>
                                            <p:cond delay="999"/>
                                          </p:stCondLst>
                                        </p:cTn>
                                        <p:tgtEl>
                                          <p:spTgt spid="156"/>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1000"/>
                                        <p:tgtEl>
                                          <p:spTgt spid="130"/>
                                        </p:tgtEl>
                                      </p:cBhvr>
                                    </p:animEffect>
                                    <p:set>
                                      <p:cBhvr>
                                        <p:cTn id="111" dur="1" fill="hold">
                                          <p:stCondLst>
                                            <p:cond delay="999"/>
                                          </p:stCondLst>
                                        </p:cTn>
                                        <p:tgtEl>
                                          <p:spTgt spid="130"/>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1000"/>
                                        <p:tgtEl>
                                          <p:spTgt spid="131"/>
                                        </p:tgtEl>
                                      </p:cBhvr>
                                    </p:animEffect>
                                    <p:set>
                                      <p:cBhvr>
                                        <p:cTn id="114" dur="1" fill="hold">
                                          <p:stCondLst>
                                            <p:cond delay="999"/>
                                          </p:stCondLst>
                                        </p:cTn>
                                        <p:tgtEl>
                                          <p:spTgt spid="131"/>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1000"/>
                                        <p:tgtEl>
                                          <p:spTgt spid="135"/>
                                        </p:tgtEl>
                                      </p:cBhvr>
                                    </p:animEffect>
                                    <p:set>
                                      <p:cBhvr>
                                        <p:cTn id="117" dur="1" fill="hold">
                                          <p:stCondLst>
                                            <p:cond delay="999"/>
                                          </p:stCondLst>
                                        </p:cTn>
                                        <p:tgtEl>
                                          <p:spTgt spid="135"/>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1000"/>
                                        <p:tgtEl>
                                          <p:spTgt spid="132"/>
                                        </p:tgtEl>
                                      </p:cBhvr>
                                    </p:animEffect>
                                    <p:set>
                                      <p:cBhvr>
                                        <p:cTn id="120" dur="1" fill="hold">
                                          <p:stCondLst>
                                            <p:cond delay="999"/>
                                          </p:stCondLst>
                                        </p:cTn>
                                        <p:tgtEl>
                                          <p:spTgt spid="132"/>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1000"/>
                                        <p:tgtEl>
                                          <p:spTgt spid="134"/>
                                        </p:tgtEl>
                                      </p:cBhvr>
                                    </p:animEffect>
                                    <p:set>
                                      <p:cBhvr>
                                        <p:cTn id="123" dur="1" fill="hold">
                                          <p:stCondLst>
                                            <p:cond delay="999"/>
                                          </p:stCondLst>
                                        </p:cTn>
                                        <p:tgtEl>
                                          <p:spTgt spid="134"/>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1000"/>
                                        <p:tgtEl>
                                          <p:spTgt spid="160"/>
                                        </p:tgtEl>
                                      </p:cBhvr>
                                    </p:animEffect>
                                    <p:set>
                                      <p:cBhvr>
                                        <p:cTn id="126" dur="1" fill="hold">
                                          <p:stCondLst>
                                            <p:cond delay="999"/>
                                          </p:stCondLst>
                                        </p:cTn>
                                        <p:tgtEl>
                                          <p:spTgt spid="160"/>
                                        </p:tgtEl>
                                        <p:attrNameLst>
                                          <p:attrName>style.visibility</p:attrName>
                                        </p:attrNameLst>
                                      </p:cBhvr>
                                      <p:to>
                                        <p:strVal val="hidden"/>
                                      </p:to>
                                    </p:set>
                                  </p:childTnLst>
                                </p:cTn>
                              </p:par>
                              <p:par>
                                <p:cTn id="127" presetID="10" presetClass="exit" presetSubtype="0" fill="hold" grpId="0" nodeType="withEffect">
                                  <p:stCondLst>
                                    <p:cond delay="0"/>
                                  </p:stCondLst>
                                  <p:childTnLst>
                                    <p:animEffect transition="out" filter="fade">
                                      <p:cBhvr>
                                        <p:cTn id="128" dur="1000"/>
                                        <p:tgtEl>
                                          <p:spTgt spid="126"/>
                                        </p:tgtEl>
                                      </p:cBhvr>
                                    </p:animEffect>
                                    <p:set>
                                      <p:cBhvr>
                                        <p:cTn id="129" dur="1" fill="hold">
                                          <p:stCondLst>
                                            <p:cond delay="999"/>
                                          </p:stCondLst>
                                        </p:cTn>
                                        <p:tgtEl>
                                          <p:spTgt spid="126"/>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1000"/>
                                        <p:tgtEl>
                                          <p:spTgt spid="99"/>
                                        </p:tgtEl>
                                      </p:cBhvr>
                                    </p:animEffect>
                                    <p:set>
                                      <p:cBhvr>
                                        <p:cTn id="132" dur="1" fill="hold">
                                          <p:stCondLst>
                                            <p:cond delay="999"/>
                                          </p:stCondLst>
                                        </p:cTn>
                                        <p:tgtEl>
                                          <p:spTgt spid="99"/>
                                        </p:tgtEl>
                                        <p:attrNameLst>
                                          <p:attrName>style.visibility</p:attrName>
                                        </p:attrNameLst>
                                      </p:cBhvr>
                                      <p:to>
                                        <p:strVal val="hidden"/>
                                      </p:to>
                                    </p:set>
                                  </p:childTnLst>
                                </p:cTn>
                              </p:par>
                              <p:par>
                                <p:cTn id="133" presetID="10" presetClass="exit" presetSubtype="0" fill="hold" grpId="0" nodeType="withEffect">
                                  <p:stCondLst>
                                    <p:cond delay="0"/>
                                  </p:stCondLst>
                                  <p:childTnLst>
                                    <p:animEffect transition="out" filter="fade">
                                      <p:cBhvr>
                                        <p:cTn id="134" dur="1000"/>
                                        <p:tgtEl>
                                          <p:spTgt spid="125"/>
                                        </p:tgtEl>
                                      </p:cBhvr>
                                    </p:animEffect>
                                    <p:set>
                                      <p:cBhvr>
                                        <p:cTn id="135" dur="1" fill="hold">
                                          <p:stCondLst>
                                            <p:cond delay="999"/>
                                          </p:stCondLst>
                                        </p:cTn>
                                        <p:tgtEl>
                                          <p:spTgt spid="125"/>
                                        </p:tgtEl>
                                        <p:attrNameLst>
                                          <p:attrName>style.visibility</p:attrName>
                                        </p:attrNameLst>
                                      </p:cBhvr>
                                      <p:to>
                                        <p:strVal val="hidden"/>
                                      </p:to>
                                    </p:set>
                                  </p:childTnLst>
                                </p:cTn>
                              </p:par>
                              <p:par>
                                <p:cTn id="136" presetID="10" presetClass="exit" presetSubtype="0" fill="hold" nodeType="withEffect">
                                  <p:stCondLst>
                                    <p:cond delay="500"/>
                                  </p:stCondLst>
                                  <p:childTnLst>
                                    <p:animEffect transition="out" filter="fade">
                                      <p:cBhvr>
                                        <p:cTn id="137" dur="1000"/>
                                        <p:tgtEl>
                                          <p:spTgt spid="129"/>
                                        </p:tgtEl>
                                      </p:cBhvr>
                                    </p:animEffect>
                                    <p:set>
                                      <p:cBhvr>
                                        <p:cTn id="138" dur="1" fill="hold">
                                          <p:stCondLst>
                                            <p:cond delay="999"/>
                                          </p:stCondLst>
                                        </p:cTn>
                                        <p:tgtEl>
                                          <p:spTgt spid="129"/>
                                        </p:tgtEl>
                                        <p:attrNameLst>
                                          <p:attrName>style.visibility</p:attrName>
                                        </p:attrNameLst>
                                      </p:cBhvr>
                                      <p:to>
                                        <p:strVal val="hidden"/>
                                      </p:to>
                                    </p:set>
                                  </p:childTnLst>
                                </p:cTn>
                              </p:par>
                              <p:par>
                                <p:cTn id="139" presetID="10" presetClass="entr" presetSubtype="0" fill="hold" nodeType="withEffect">
                                  <p:stCondLst>
                                    <p:cond delay="500"/>
                                  </p:stCondLst>
                                  <p:childTnLst>
                                    <p:set>
                                      <p:cBhvr>
                                        <p:cTn id="140" dur="1" fill="hold">
                                          <p:stCondLst>
                                            <p:cond delay="0"/>
                                          </p:stCondLst>
                                        </p:cTn>
                                        <p:tgtEl>
                                          <p:spTgt spid="113"/>
                                        </p:tgtEl>
                                        <p:attrNameLst>
                                          <p:attrName>style.visibility</p:attrName>
                                        </p:attrNameLst>
                                      </p:cBhvr>
                                      <p:to>
                                        <p:strVal val="visible"/>
                                      </p:to>
                                    </p:set>
                                    <p:animEffect transition="in" filter="fade">
                                      <p:cBhvr>
                                        <p:cTn id="141" dur="10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26" grpId="0" animBg="1"/>
      <p:bldP spid="150" grpId="0" animBg="1"/>
      <p:bldP spid="150" grpId="1" animBg="1"/>
      <p:bldP spid="150" grpId="2" animBg="1"/>
      <p:bldP spid="155" grpId="0" animBg="1"/>
      <p:bldP spid="155" grpId="1" animBg="1"/>
      <p:bldP spid="155" grpId="2" animBg="1"/>
      <p:bldP spid="156" grpId="0" animBg="1"/>
      <p:bldP spid="156" grpId="1" animBg="1"/>
      <p:bldP spid="130" grpId="0" animBg="1"/>
      <p:bldP spid="130" grpId="1" animBg="1"/>
      <p:bldP spid="131" grpId="0" animBg="1"/>
      <p:bldP spid="131" grpId="1" animBg="1"/>
      <p:bldP spid="132" grpId="0" animBg="1"/>
      <p:bldP spid="132" grpId="1" animBg="1"/>
      <p:bldP spid="134" grpId="0" animBg="1"/>
      <p:bldP spid="134" grpId="1" animBg="1"/>
      <p:bldP spid="135" grpId="0" animBg="1"/>
      <p:bldP spid="135" grpId="1" animBg="1"/>
      <p:bldP spid="115" grpId="0" animBg="1"/>
      <p:bldP spid="115" grpId="1" animBg="1"/>
      <p:bldP spid="118" grpId="0" animBg="1"/>
      <p:bldP spid="118" grpId="1"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Image result for formation of river floodplain"/>
          <p:cNvPicPr>
            <a:picLocks noChangeAspect="1" noChangeArrowheads="1"/>
          </p:cNvPicPr>
          <p:nvPr/>
        </p:nvPicPr>
        <p:blipFill>
          <a:blip r:embed="rId2"/>
          <a:srcRect/>
          <a:stretch>
            <a:fillRect/>
          </a:stretch>
        </p:blipFill>
        <p:spPr bwMode="auto">
          <a:xfrm>
            <a:off x="228600" y="514349"/>
            <a:ext cx="8458200" cy="6343651"/>
          </a:xfrm>
          <a:prstGeom prst="rect">
            <a:avLst/>
          </a:prstGeom>
          <a:noFill/>
        </p:spPr>
      </p:pic>
      <p:sp>
        <p:nvSpPr>
          <p:cNvPr id="3" name="Rectangle 2"/>
          <p:cNvSpPr/>
          <p:nvPr/>
        </p:nvSpPr>
        <p:spPr>
          <a:xfrm>
            <a:off x="0" y="0"/>
            <a:ext cx="9144000" cy="646331"/>
          </a:xfrm>
          <a:prstGeom prst="rect">
            <a:avLst/>
          </a:prstGeom>
        </p:spPr>
        <p:txBody>
          <a:bodyPr wrap="square">
            <a:spAutoFit/>
          </a:bodyPr>
          <a:lstStyle/>
          <a:p>
            <a:r>
              <a:rPr lang="en-US" dirty="0" smtClean="0">
                <a:hlinkClick r:id="rId3"/>
              </a:rPr>
              <a:t>http://slideplayer.com/slide/9332522/28/images/12/Formation+of+flood+plains.jpg</a:t>
            </a:r>
            <a:endParaRPr lang="en-US" dirty="0" smtClean="0"/>
          </a:p>
          <a:p>
            <a:endParaRPr lang="en-US"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noChangeAspect="1"/>
          </p:cNvGrpSpPr>
          <p:nvPr/>
        </p:nvGrpSpPr>
        <p:grpSpPr>
          <a:xfrm>
            <a:off x="533400" y="774808"/>
            <a:ext cx="7927848" cy="6083192"/>
            <a:chOff x="0" y="1244905"/>
            <a:chExt cx="7315200" cy="5613095"/>
          </a:xfrm>
        </p:grpSpPr>
        <p:pic>
          <p:nvPicPr>
            <p:cNvPr id="4" name="Picture 3"/>
            <p:cNvPicPr>
              <a:picLocks noChangeAspect="1" noChangeArrowheads="1"/>
            </p:cNvPicPr>
            <p:nvPr/>
          </p:nvPicPr>
          <p:blipFill>
            <a:blip r:embed="rId3"/>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5" name="Rectangle 4"/>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60"/>
          <p:cNvGrpSpPr/>
          <p:nvPr/>
        </p:nvGrpSpPr>
        <p:grpSpPr>
          <a:xfrm>
            <a:off x="1201903" y="762000"/>
            <a:ext cx="6030488" cy="5649883"/>
            <a:chOff x="1201903" y="762000"/>
            <a:chExt cx="6030488" cy="5649883"/>
          </a:xfrm>
        </p:grpSpPr>
        <p:grpSp>
          <p:nvGrpSpPr>
            <p:cNvPr id="7" name="Group 1"/>
            <p:cNvGrpSpPr/>
            <p:nvPr/>
          </p:nvGrpSpPr>
          <p:grpSpPr>
            <a:xfrm>
              <a:off x="1201903" y="1752600"/>
              <a:ext cx="2475019" cy="1826029"/>
              <a:chOff x="1163111" y="1219200"/>
              <a:chExt cx="2475019" cy="1826029"/>
            </a:xfrm>
          </p:grpSpPr>
          <p:sp>
            <p:nvSpPr>
              <p:cNvPr id="118" name="Freeform 2"/>
              <p:cNvSpPr/>
              <p:nvPr/>
            </p:nvSpPr>
            <p:spPr>
              <a:xfrm>
                <a:off x="1981199" y="1219200"/>
                <a:ext cx="1656931" cy="1826029"/>
              </a:xfrm>
              <a:custGeom>
                <a:avLst/>
                <a:gdLst>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26" fmla="*/ 651164 w 1332808"/>
                  <a:gd name="connsiteY26" fmla="*/ 0 h 1848196"/>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2438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269077 w 1332808"/>
                  <a:gd name="connsiteY8" fmla="*/ 13840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5738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56931"/>
                  <a:gd name="connsiteY0" fmla="*/ 60960 h 1826029"/>
                  <a:gd name="connsiteX1" fmla="*/ 850670 w 1656931"/>
                  <a:gd name="connsiteY1" fmla="*/ 44335 h 1826029"/>
                  <a:gd name="connsiteX2" fmla="*/ 1033550 w 1656931"/>
                  <a:gd name="connsiteY2" fmla="*/ 60960 h 1826029"/>
                  <a:gd name="connsiteX3" fmla="*/ 1183179 w 1656931"/>
                  <a:gd name="connsiteY3" fmla="*/ 410095 h 1826029"/>
                  <a:gd name="connsiteX4" fmla="*/ 1166553 w 1656931"/>
                  <a:gd name="connsiteY4" fmla="*/ 559724 h 1826029"/>
                  <a:gd name="connsiteX5" fmla="*/ 1149928 w 1656931"/>
                  <a:gd name="connsiteY5" fmla="*/ 892233 h 1826029"/>
                  <a:gd name="connsiteX6" fmla="*/ 1050175 w 1656931"/>
                  <a:gd name="connsiteY6" fmla="*/ 942109 h 1826029"/>
                  <a:gd name="connsiteX7" fmla="*/ 1000299 w 1656931"/>
                  <a:gd name="connsiteY7" fmla="*/ 1058487 h 1826029"/>
                  <a:gd name="connsiteX8" fmla="*/ 1269077 w 1656931"/>
                  <a:gd name="connsiteY8" fmla="*/ 1384069 h 1826029"/>
                  <a:gd name="connsiteX9" fmla="*/ 1402080 w 1656931"/>
                  <a:gd name="connsiteY9" fmla="*/ 1507375 h 1826029"/>
                  <a:gd name="connsiteX10" fmla="*/ 1631531 w 1656931"/>
                  <a:gd name="connsiteY10" fmla="*/ 1588513 h 1826029"/>
                  <a:gd name="connsiteX11" fmla="*/ 1249680 w 1656931"/>
                  <a:gd name="connsiteY11" fmla="*/ 1740131 h 1826029"/>
                  <a:gd name="connsiteX12" fmla="*/ 967048 w 1656931"/>
                  <a:gd name="connsiteY12" fmla="*/ 1823258 h 1826029"/>
                  <a:gd name="connsiteX13" fmla="*/ 584662 w 1656931"/>
                  <a:gd name="connsiteY13" fmla="*/ 1723506 h 1826029"/>
                  <a:gd name="connsiteX14" fmla="*/ 185651 w 1656931"/>
                  <a:gd name="connsiteY14" fmla="*/ 1573876 h 1826029"/>
                  <a:gd name="connsiteX15" fmla="*/ 2771 w 1656931"/>
                  <a:gd name="connsiteY15" fmla="*/ 1424247 h 1826029"/>
                  <a:gd name="connsiteX16" fmla="*/ 202277 w 1656931"/>
                  <a:gd name="connsiteY16" fmla="*/ 1174866 h 1826029"/>
                  <a:gd name="connsiteX17" fmla="*/ 268779 w 1656931"/>
                  <a:gd name="connsiteY17" fmla="*/ 892233 h 1826029"/>
                  <a:gd name="connsiteX18" fmla="*/ 351906 w 1656931"/>
                  <a:gd name="connsiteY18" fmla="*/ 642851 h 1826029"/>
                  <a:gd name="connsiteX19" fmla="*/ 418408 w 1656931"/>
                  <a:gd name="connsiteY19" fmla="*/ 426720 h 1826029"/>
                  <a:gd name="connsiteX20" fmla="*/ 451659 w 1656931"/>
                  <a:gd name="connsiteY20" fmla="*/ 320040 h 1826029"/>
                  <a:gd name="connsiteX21" fmla="*/ 558339 w 1656931"/>
                  <a:gd name="connsiteY21" fmla="*/ 277091 h 1826029"/>
                  <a:gd name="connsiteX22" fmla="*/ 617913 w 1656931"/>
                  <a:gd name="connsiteY22" fmla="*/ 77586 h 1826029"/>
                  <a:gd name="connsiteX23" fmla="*/ 684415 w 1656931"/>
                  <a:gd name="connsiteY23" fmla="*/ 27709 h 1826029"/>
                  <a:gd name="connsiteX24" fmla="*/ 883920 w 1656931"/>
                  <a:gd name="connsiteY24" fmla="*/ 60960 h 1826029"/>
                  <a:gd name="connsiteX25" fmla="*/ 917171 w 1656931"/>
                  <a:gd name="connsiteY25" fmla="*/ 60960 h 18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56931" h="1826029">
                    <a:moveTo>
                      <a:pt x="917171" y="60960"/>
                    </a:moveTo>
                    <a:lnTo>
                      <a:pt x="850670" y="44335"/>
                    </a:lnTo>
                    <a:cubicBezTo>
                      <a:pt x="914401" y="58190"/>
                      <a:pt x="978132" y="0"/>
                      <a:pt x="1033550" y="60960"/>
                    </a:cubicBezTo>
                    <a:cubicBezTo>
                      <a:pt x="1088968" y="121920"/>
                      <a:pt x="1161012" y="326968"/>
                      <a:pt x="1183179" y="410095"/>
                    </a:cubicBezTo>
                    <a:cubicBezTo>
                      <a:pt x="1205346" y="493222"/>
                      <a:pt x="1172095" y="479368"/>
                      <a:pt x="1166553" y="559724"/>
                    </a:cubicBezTo>
                    <a:cubicBezTo>
                      <a:pt x="1161011" y="640080"/>
                      <a:pt x="1169324" y="828502"/>
                      <a:pt x="1149928" y="892233"/>
                    </a:cubicBezTo>
                    <a:cubicBezTo>
                      <a:pt x="1130532" y="955964"/>
                      <a:pt x="1075113" y="914400"/>
                      <a:pt x="1050175" y="942109"/>
                    </a:cubicBezTo>
                    <a:cubicBezTo>
                      <a:pt x="1025237" y="969818"/>
                      <a:pt x="963815" y="984827"/>
                      <a:pt x="1000299" y="1058487"/>
                    </a:cubicBezTo>
                    <a:cubicBezTo>
                      <a:pt x="1036783" y="1132147"/>
                      <a:pt x="1202114" y="1309254"/>
                      <a:pt x="1269077" y="1384069"/>
                    </a:cubicBezTo>
                    <a:cubicBezTo>
                      <a:pt x="1336040" y="1458884"/>
                      <a:pt x="1341671" y="1473301"/>
                      <a:pt x="1402080" y="1507375"/>
                    </a:cubicBezTo>
                    <a:cubicBezTo>
                      <a:pt x="1462489" y="1541449"/>
                      <a:pt x="1656931" y="1549720"/>
                      <a:pt x="1631531" y="1588513"/>
                    </a:cubicBezTo>
                    <a:cubicBezTo>
                      <a:pt x="1606131" y="1627306"/>
                      <a:pt x="1360427" y="1701007"/>
                      <a:pt x="1249680" y="1740131"/>
                    </a:cubicBezTo>
                    <a:cubicBezTo>
                      <a:pt x="1138933" y="1779255"/>
                      <a:pt x="1077884" y="1826029"/>
                      <a:pt x="967048" y="1823258"/>
                    </a:cubicBezTo>
                    <a:cubicBezTo>
                      <a:pt x="856212" y="1820487"/>
                      <a:pt x="714895" y="1765070"/>
                      <a:pt x="584662" y="1723506"/>
                    </a:cubicBezTo>
                    <a:cubicBezTo>
                      <a:pt x="454429" y="1681942"/>
                      <a:pt x="282633" y="1623753"/>
                      <a:pt x="185651" y="1573876"/>
                    </a:cubicBezTo>
                    <a:cubicBezTo>
                      <a:pt x="88669" y="1524000"/>
                      <a:pt x="0" y="1490749"/>
                      <a:pt x="2771" y="1424247"/>
                    </a:cubicBezTo>
                    <a:cubicBezTo>
                      <a:pt x="5542" y="1357745"/>
                      <a:pt x="157942" y="1263535"/>
                      <a:pt x="202277" y="1174866"/>
                    </a:cubicBezTo>
                    <a:cubicBezTo>
                      <a:pt x="246612" y="1086197"/>
                      <a:pt x="243841" y="980902"/>
                      <a:pt x="268779" y="892233"/>
                    </a:cubicBezTo>
                    <a:cubicBezTo>
                      <a:pt x="293717" y="803564"/>
                      <a:pt x="326968" y="720437"/>
                      <a:pt x="351906" y="642851"/>
                    </a:cubicBezTo>
                    <a:cubicBezTo>
                      <a:pt x="376844" y="565266"/>
                      <a:pt x="401783" y="480522"/>
                      <a:pt x="418408" y="426720"/>
                    </a:cubicBezTo>
                    <a:cubicBezTo>
                      <a:pt x="435034" y="372918"/>
                      <a:pt x="428337" y="344978"/>
                      <a:pt x="451659" y="320040"/>
                    </a:cubicBezTo>
                    <a:cubicBezTo>
                      <a:pt x="474981" y="295102"/>
                      <a:pt x="530630" y="317500"/>
                      <a:pt x="558339" y="277091"/>
                    </a:cubicBezTo>
                    <a:cubicBezTo>
                      <a:pt x="586048" y="236682"/>
                      <a:pt x="596900" y="119150"/>
                      <a:pt x="617913" y="77586"/>
                    </a:cubicBezTo>
                    <a:cubicBezTo>
                      <a:pt x="638926" y="36022"/>
                      <a:pt x="640081" y="30480"/>
                      <a:pt x="684415" y="27709"/>
                    </a:cubicBezTo>
                    <a:cubicBezTo>
                      <a:pt x="728749" y="24938"/>
                      <a:pt x="845127" y="55418"/>
                      <a:pt x="883920" y="60960"/>
                    </a:cubicBezTo>
                    <a:cubicBezTo>
                      <a:pt x="922713" y="66502"/>
                      <a:pt x="944880" y="69273"/>
                      <a:pt x="917171" y="60960"/>
                    </a:cubicBezTo>
                    <a:close/>
                  </a:path>
                </a:pathLst>
              </a:custGeom>
              <a:solidFill>
                <a:srgbClr val="00B0F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Rectangle 3"/>
              <p:cNvSpPr/>
              <p:nvPr/>
            </p:nvSpPr>
            <p:spPr>
              <a:xfrm>
                <a:off x="1163111" y="1524000"/>
                <a:ext cx="1998497" cy="523220"/>
              </a:xfrm>
              <a:prstGeom prst="rect">
                <a:avLst/>
              </a:prstGeom>
              <a:solidFill>
                <a:srgbClr val="00B0F0">
                  <a:alpha val="53000"/>
                </a:srgbClr>
              </a:solidFill>
            </p:spPr>
            <p:txBody>
              <a:bodyPr wrap="none">
                <a:spAutoFit/>
              </a:bodyPr>
              <a:lstStyle/>
              <a:p>
                <a:pPr algn="ctr"/>
                <a:r>
                  <a:rPr lang="en-US" sz="2800" b="1" dirty="0" smtClean="0"/>
                  <a:t>CHICKASAW</a:t>
                </a:r>
                <a:endParaRPr lang="en-US" sz="2800" b="1" dirty="0"/>
              </a:p>
            </p:txBody>
          </p:sp>
        </p:grpSp>
        <p:sp>
          <p:nvSpPr>
            <p:cNvPr id="63" name="Freeform 62"/>
            <p:cNvSpPr/>
            <p:nvPr/>
          </p:nvSpPr>
          <p:spPr>
            <a:xfrm>
              <a:off x="3124200" y="3301538"/>
              <a:ext cx="3117273" cy="2337262"/>
            </a:xfrm>
            <a:custGeom>
              <a:avLst/>
              <a:gdLst>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263237 w 3117273"/>
                <a:gd name="connsiteY30" fmla="*/ 415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31" fmla="*/ 2191789 w 3117273"/>
                <a:gd name="connsiteY31" fmla="*/ 0 h 2244437"/>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2191789 w 3117273"/>
                <a:gd name="connsiteY32" fmla="*/ 16625 h 2261062"/>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1277389 w 3117273"/>
                <a:gd name="connsiteY32" fmla="*/ 0 h 2261062"/>
                <a:gd name="connsiteX33" fmla="*/ 2191789 w 3117273"/>
                <a:gd name="connsiteY33" fmla="*/ 16625 h 2261062"/>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77389 w 3117273"/>
                <a:gd name="connsiteY31" fmla="*/ 0 h 2337262"/>
                <a:gd name="connsiteX32" fmla="*/ 2191789 w 3117273"/>
                <a:gd name="connsiteY32" fmla="*/ 92825 h 233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17273" h="2337262">
                  <a:moveTo>
                    <a:pt x="2191789" y="92825"/>
                  </a:moveTo>
                  <a:cubicBezTo>
                    <a:pt x="2220884" y="175952"/>
                    <a:pt x="2249979" y="259080"/>
                    <a:pt x="2308168" y="375458"/>
                  </a:cubicBezTo>
                  <a:cubicBezTo>
                    <a:pt x="2366357" y="491836"/>
                    <a:pt x="2421775" y="674716"/>
                    <a:pt x="2540924" y="791094"/>
                  </a:cubicBezTo>
                  <a:cubicBezTo>
                    <a:pt x="2660073" y="907472"/>
                    <a:pt x="2928851" y="1026622"/>
                    <a:pt x="3023062" y="1073727"/>
                  </a:cubicBezTo>
                  <a:cubicBezTo>
                    <a:pt x="3117273" y="1120832"/>
                    <a:pt x="3097876" y="1048789"/>
                    <a:pt x="3106189" y="1073727"/>
                  </a:cubicBezTo>
                  <a:cubicBezTo>
                    <a:pt x="3114502" y="1098665"/>
                    <a:pt x="3089564" y="1170709"/>
                    <a:pt x="3072939" y="1223356"/>
                  </a:cubicBezTo>
                  <a:cubicBezTo>
                    <a:pt x="3056314" y="1276003"/>
                    <a:pt x="3020292" y="1323109"/>
                    <a:pt x="3006437" y="1389611"/>
                  </a:cubicBezTo>
                  <a:cubicBezTo>
                    <a:pt x="2992582" y="1456113"/>
                    <a:pt x="2992582" y="1558636"/>
                    <a:pt x="2989811" y="1622367"/>
                  </a:cubicBezTo>
                  <a:cubicBezTo>
                    <a:pt x="2987040" y="1686098"/>
                    <a:pt x="3017520" y="1699952"/>
                    <a:pt x="2989811" y="1771996"/>
                  </a:cubicBezTo>
                  <a:cubicBezTo>
                    <a:pt x="2962102" y="1844040"/>
                    <a:pt x="2903913" y="1993669"/>
                    <a:pt x="2823557" y="2054629"/>
                  </a:cubicBezTo>
                  <a:cubicBezTo>
                    <a:pt x="2743201" y="2115589"/>
                    <a:pt x="2507673" y="2137756"/>
                    <a:pt x="2507673" y="2137756"/>
                  </a:cubicBezTo>
                  <a:cubicBezTo>
                    <a:pt x="2413462" y="2162694"/>
                    <a:pt x="2344189" y="2220883"/>
                    <a:pt x="2258291" y="2204258"/>
                  </a:cubicBezTo>
                  <a:cubicBezTo>
                    <a:pt x="2172393" y="2187633"/>
                    <a:pt x="2075411" y="2065712"/>
                    <a:pt x="1992284" y="2038003"/>
                  </a:cubicBezTo>
                  <a:cubicBezTo>
                    <a:pt x="1909157" y="2010294"/>
                    <a:pt x="1826030" y="2004752"/>
                    <a:pt x="1759528" y="2038003"/>
                  </a:cubicBezTo>
                  <a:cubicBezTo>
                    <a:pt x="1693026" y="2071254"/>
                    <a:pt x="1657004" y="2190404"/>
                    <a:pt x="1593273" y="2237509"/>
                  </a:cubicBezTo>
                  <a:cubicBezTo>
                    <a:pt x="1529542" y="2284614"/>
                    <a:pt x="1413164" y="2309552"/>
                    <a:pt x="1377142" y="2320636"/>
                  </a:cubicBezTo>
                  <a:cubicBezTo>
                    <a:pt x="1341120" y="2331720"/>
                    <a:pt x="1404851" y="2337262"/>
                    <a:pt x="1377142" y="2304011"/>
                  </a:cubicBezTo>
                  <a:cubicBezTo>
                    <a:pt x="1349433" y="2270760"/>
                    <a:pt x="1277390" y="2176549"/>
                    <a:pt x="1210888" y="2121131"/>
                  </a:cubicBezTo>
                  <a:cubicBezTo>
                    <a:pt x="1144386" y="2065713"/>
                    <a:pt x="1039091" y="1999211"/>
                    <a:pt x="978131" y="1971502"/>
                  </a:cubicBezTo>
                  <a:cubicBezTo>
                    <a:pt x="917171" y="1943793"/>
                    <a:pt x="914401" y="1960418"/>
                    <a:pt x="845128" y="1954876"/>
                  </a:cubicBezTo>
                  <a:cubicBezTo>
                    <a:pt x="775855" y="1949334"/>
                    <a:pt x="651164" y="1932709"/>
                    <a:pt x="562495" y="1938251"/>
                  </a:cubicBezTo>
                  <a:cubicBezTo>
                    <a:pt x="473826" y="1943793"/>
                    <a:pt x="379615" y="1990898"/>
                    <a:pt x="313113" y="1988127"/>
                  </a:cubicBezTo>
                  <a:cubicBezTo>
                    <a:pt x="246611" y="1985356"/>
                    <a:pt x="196735" y="1965960"/>
                    <a:pt x="163484" y="1921625"/>
                  </a:cubicBezTo>
                  <a:cubicBezTo>
                    <a:pt x="130233" y="1877290"/>
                    <a:pt x="116379" y="1805247"/>
                    <a:pt x="113608" y="1722120"/>
                  </a:cubicBezTo>
                  <a:cubicBezTo>
                    <a:pt x="110837" y="1638993"/>
                    <a:pt x="163485" y="1517073"/>
                    <a:pt x="146859" y="1422862"/>
                  </a:cubicBezTo>
                  <a:cubicBezTo>
                    <a:pt x="130233" y="1328651"/>
                    <a:pt x="27710" y="1220585"/>
                    <a:pt x="13855" y="1156854"/>
                  </a:cubicBezTo>
                  <a:cubicBezTo>
                    <a:pt x="0" y="1093123"/>
                    <a:pt x="49877" y="1082040"/>
                    <a:pt x="63731" y="1040476"/>
                  </a:cubicBezTo>
                  <a:cubicBezTo>
                    <a:pt x="77586" y="998913"/>
                    <a:pt x="83127" y="954579"/>
                    <a:pt x="96982" y="907473"/>
                  </a:cubicBezTo>
                  <a:cubicBezTo>
                    <a:pt x="110837" y="860368"/>
                    <a:pt x="146859" y="757843"/>
                    <a:pt x="146859" y="757843"/>
                  </a:cubicBezTo>
                  <a:cubicBezTo>
                    <a:pt x="163484" y="707967"/>
                    <a:pt x="126539" y="725977"/>
                    <a:pt x="196735" y="608214"/>
                  </a:cubicBezTo>
                  <a:cubicBezTo>
                    <a:pt x="266931" y="490451"/>
                    <a:pt x="390699" y="139931"/>
                    <a:pt x="568037" y="51262"/>
                  </a:cubicBezTo>
                  <a:lnTo>
                    <a:pt x="1277389" y="0"/>
                  </a:lnTo>
                  <a:lnTo>
                    <a:pt x="2191789" y="92825"/>
                  </a:lnTo>
                  <a:close/>
                </a:path>
              </a:pathLst>
            </a:custGeom>
            <a:solidFill>
              <a:schemeClr val="bg1">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CREEK</a:t>
              </a:r>
            </a:p>
            <a:p>
              <a:pPr algn="ctr"/>
              <a:endParaRPr lang="en-US" sz="2800" b="1" dirty="0" smtClean="0"/>
            </a:p>
            <a:p>
              <a:pPr algn="ctr"/>
              <a:endParaRPr lang="en-US" sz="2800" b="1" dirty="0" smtClean="0"/>
            </a:p>
          </p:txBody>
        </p:sp>
        <p:grpSp>
          <p:nvGrpSpPr>
            <p:cNvPr id="8" name="Group 63"/>
            <p:cNvGrpSpPr/>
            <p:nvPr/>
          </p:nvGrpSpPr>
          <p:grpSpPr>
            <a:xfrm>
              <a:off x="1600200" y="3207328"/>
              <a:ext cx="1931324" cy="2355272"/>
              <a:chOff x="1600200" y="3207328"/>
              <a:chExt cx="1931324" cy="2355272"/>
            </a:xfrm>
          </p:grpSpPr>
          <p:sp>
            <p:nvSpPr>
              <p:cNvPr id="116" name="Freeform 6"/>
              <p:cNvSpPr/>
              <p:nvPr/>
            </p:nvSpPr>
            <p:spPr>
              <a:xfrm>
                <a:off x="1600200" y="3207328"/>
                <a:ext cx="1931324" cy="2355272"/>
              </a:xfrm>
              <a:custGeom>
                <a:avLst/>
                <a:gdLst>
                  <a:gd name="connsiteX0" fmla="*/ 421178 w 1931324"/>
                  <a:gd name="connsiteY0" fmla="*/ 22167 h 2355272"/>
                  <a:gd name="connsiteX1" fmla="*/ 820189 w 1931324"/>
                  <a:gd name="connsiteY1" fmla="*/ 221672 h 2355272"/>
                  <a:gd name="connsiteX2" fmla="*/ 1086196 w 1931324"/>
                  <a:gd name="connsiteY2" fmla="*/ 338050 h 2355272"/>
                  <a:gd name="connsiteX3" fmla="*/ 1435331 w 1931324"/>
                  <a:gd name="connsiteY3" fmla="*/ 421178 h 2355272"/>
                  <a:gd name="connsiteX4" fmla="*/ 1867593 w 1931324"/>
                  <a:gd name="connsiteY4" fmla="*/ 288174 h 2355272"/>
                  <a:gd name="connsiteX5" fmla="*/ 1817716 w 1931324"/>
                  <a:gd name="connsiteY5" fmla="*/ 487680 h 2355272"/>
                  <a:gd name="connsiteX6" fmla="*/ 1717963 w 1931324"/>
                  <a:gd name="connsiteY6" fmla="*/ 786938 h 2355272"/>
                  <a:gd name="connsiteX7" fmla="*/ 1717963 w 1931324"/>
                  <a:gd name="connsiteY7" fmla="*/ 936567 h 2355272"/>
                  <a:gd name="connsiteX8" fmla="*/ 1618211 w 1931324"/>
                  <a:gd name="connsiteY8" fmla="*/ 1052945 h 2355272"/>
                  <a:gd name="connsiteX9" fmla="*/ 1651462 w 1931324"/>
                  <a:gd name="connsiteY9" fmla="*/ 1136072 h 2355272"/>
                  <a:gd name="connsiteX10" fmla="*/ 1584960 w 1931324"/>
                  <a:gd name="connsiteY10" fmla="*/ 1302327 h 2355272"/>
                  <a:gd name="connsiteX11" fmla="*/ 1584960 w 1931324"/>
                  <a:gd name="connsiteY11" fmla="*/ 1418705 h 2355272"/>
                  <a:gd name="connsiteX12" fmla="*/ 1734589 w 1931324"/>
                  <a:gd name="connsiteY12" fmla="*/ 1601585 h 2355272"/>
                  <a:gd name="connsiteX13" fmla="*/ 1684713 w 1931324"/>
                  <a:gd name="connsiteY13" fmla="*/ 1834341 h 2355272"/>
                  <a:gd name="connsiteX14" fmla="*/ 1618211 w 1931324"/>
                  <a:gd name="connsiteY14" fmla="*/ 2017221 h 2355272"/>
                  <a:gd name="connsiteX15" fmla="*/ 1584960 w 1931324"/>
                  <a:gd name="connsiteY15" fmla="*/ 2116974 h 2355272"/>
                  <a:gd name="connsiteX16" fmla="*/ 1368829 w 1931324"/>
                  <a:gd name="connsiteY16" fmla="*/ 2100349 h 2355272"/>
                  <a:gd name="connsiteX17" fmla="*/ 1202574 w 1931324"/>
                  <a:gd name="connsiteY17" fmla="*/ 2133600 h 2355272"/>
                  <a:gd name="connsiteX18" fmla="*/ 1052945 w 1931324"/>
                  <a:gd name="connsiteY18" fmla="*/ 2166850 h 2355272"/>
                  <a:gd name="connsiteX19" fmla="*/ 820189 w 1931324"/>
                  <a:gd name="connsiteY19" fmla="*/ 2249978 h 2355272"/>
                  <a:gd name="connsiteX20" fmla="*/ 703811 w 1931324"/>
                  <a:gd name="connsiteY20" fmla="*/ 2349730 h 2355272"/>
                  <a:gd name="connsiteX21" fmla="*/ 570807 w 1931324"/>
                  <a:gd name="connsiteY21" fmla="*/ 2283229 h 2355272"/>
                  <a:gd name="connsiteX22" fmla="*/ 421178 w 1931324"/>
                  <a:gd name="connsiteY22" fmla="*/ 2299854 h 2355272"/>
                  <a:gd name="connsiteX23" fmla="*/ 221673 w 1931324"/>
                  <a:gd name="connsiteY23" fmla="*/ 2249978 h 2355272"/>
                  <a:gd name="connsiteX24" fmla="*/ 121920 w 1931324"/>
                  <a:gd name="connsiteY24" fmla="*/ 1950720 h 2355272"/>
                  <a:gd name="connsiteX25" fmla="*/ 5542 w 1931324"/>
                  <a:gd name="connsiteY25" fmla="*/ 1701338 h 2355272"/>
                  <a:gd name="connsiteX26" fmla="*/ 88669 w 1931324"/>
                  <a:gd name="connsiteY26" fmla="*/ 1435330 h 2355272"/>
                  <a:gd name="connsiteX27" fmla="*/ 304800 w 1931324"/>
                  <a:gd name="connsiteY27" fmla="*/ 1202574 h 2355272"/>
                  <a:gd name="connsiteX28" fmla="*/ 221673 w 1931324"/>
                  <a:gd name="connsiteY28" fmla="*/ 953192 h 2355272"/>
                  <a:gd name="connsiteX29" fmla="*/ 271549 w 1931324"/>
                  <a:gd name="connsiteY29" fmla="*/ 703810 h 2355272"/>
                  <a:gd name="connsiteX30" fmla="*/ 238298 w 1931324"/>
                  <a:gd name="connsiteY30" fmla="*/ 504305 h 2355272"/>
                  <a:gd name="connsiteX31" fmla="*/ 271549 w 1931324"/>
                  <a:gd name="connsiteY31" fmla="*/ 304800 h 2355272"/>
                  <a:gd name="connsiteX32" fmla="*/ 338051 w 1931324"/>
                  <a:gd name="connsiteY32" fmla="*/ 88669 h 2355272"/>
                  <a:gd name="connsiteX33" fmla="*/ 421178 w 1931324"/>
                  <a:gd name="connsiteY33" fmla="*/ 22167 h 235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31324" h="2355272">
                    <a:moveTo>
                      <a:pt x="421178" y="22167"/>
                    </a:moveTo>
                    <a:cubicBezTo>
                      <a:pt x="501534" y="44334"/>
                      <a:pt x="709353" y="169025"/>
                      <a:pt x="820189" y="221672"/>
                    </a:cubicBezTo>
                    <a:cubicBezTo>
                      <a:pt x="931025" y="274319"/>
                      <a:pt x="983672" y="304799"/>
                      <a:pt x="1086196" y="338050"/>
                    </a:cubicBezTo>
                    <a:cubicBezTo>
                      <a:pt x="1188720" y="371301"/>
                      <a:pt x="1305098" y="429491"/>
                      <a:pt x="1435331" y="421178"/>
                    </a:cubicBezTo>
                    <a:cubicBezTo>
                      <a:pt x="1565564" y="412865"/>
                      <a:pt x="1803862" y="277090"/>
                      <a:pt x="1867593" y="288174"/>
                    </a:cubicBezTo>
                    <a:cubicBezTo>
                      <a:pt x="1931324" y="299258"/>
                      <a:pt x="1842654" y="404553"/>
                      <a:pt x="1817716" y="487680"/>
                    </a:cubicBezTo>
                    <a:cubicBezTo>
                      <a:pt x="1792778" y="570807"/>
                      <a:pt x="1734588" y="712124"/>
                      <a:pt x="1717963" y="786938"/>
                    </a:cubicBezTo>
                    <a:cubicBezTo>
                      <a:pt x="1701338" y="861752"/>
                      <a:pt x="1734588" y="892233"/>
                      <a:pt x="1717963" y="936567"/>
                    </a:cubicBezTo>
                    <a:cubicBezTo>
                      <a:pt x="1701338" y="980901"/>
                      <a:pt x="1629294" y="1019694"/>
                      <a:pt x="1618211" y="1052945"/>
                    </a:cubicBezTo>
                    <a:cubicBezTo>
                      <a:pt x="1607128" y="1086196"/>
                      <a:pt x="1657004" y="1094508"/>
                      <a:pt x="1651462" y="1136072"/>
                    </a:cubicBezTo>
                    <a:cubicBezTo>
                      <a:pt x="1645920" y="1177636"/>
                      <a:pt x="1596044" y="1255222"/>
                      <a:pt x="1584960" y="1302327"/>
                    </a:cubicBezTo>
                    <a:cubicBezTo>
                      <a:pt x="1573876" y="1349433"/>
                      <a:pt x="1560022" y="1368829"/>
                      <a:pt x="1584960" y="1418705"/>
                    </a:cubicBezTo>
                    <a:cubicBezTo>
                      <a:pt x="1609898" y="1468581"/>
                      <a:pt x="1717964" y="1532312"/>
                      <a:pt x="1734589" y="1601585"/>
                    </a:cubicBezTo>
                    <a:cubicBezTo>
                      <a:pt x="1751215" y="1670858"/>
                      <a:pt x="1704109" y="1765068"/>
                      <a:pt x="1684713" y="1834341"/>
                    </a:cubicBezTo>
                    <a:cubicBezTo>
                      <a:pt x="1665317" y="1903614"/>
                      <a:pt x="1634836" y="1970116"/>
                      <a:pt x="1618211" y="2017221"/>
                    </a:cubicBezTo>
                    <a:cubicBezTo>
                      <a:pt x="1601586" y="2064326"/>
                      <a:pt x="1626524" y="2103119"/>
                      <a:pt x="1584960" y="2116974"/>
                    </a:cubicBezTo>
                    <a:cubicBezTo>
                      <a:pt x="1543396" y="2130829"/>
                      <a:pt x="1432560" y="2097578"/>
                      <a:pt x="1368829" y="2100349"/>
                    </a:cubicBezTo>
                    <a:cubicBezTo>
                      <a:pt x="1305098" y="2103120"/>
                      <a:pt x="1255221" y="2122517"/>
                      <a:pt x="1202574" y="2133600"/>
                    </a:cubicBezTo>
                    <a:cubicBezTo>
                      <a:pt x="1149927" y="2144684"/>
                      <a:pt x="1116676" y="2147454"/>
                      <a:pt x="1052945" y="2166850"/>
                    </a:cubicBezTo>
                    <a:cubicBezTo>
                      <a:pt x="989214" y="2186246"/>
                      <a:pt x="878378" y="2219498"/>
                      <a:pt x="820189" y="2249978"/>
                    </a:cubicBezTo>
                    <a:cubicBezTo>
                      <a:pt x="762000" y="2280458"/>
                      <a:pt x="745375" y="2344188"/>
                      <a:pt x="703811" y="2349730"/>
                    </a:cubicBezTo>
                    <a:cubicBezTo>
                      <a:pt x="662247" y="2355272"/>
                      <a:pt x="617912" y="2291542"/>
                      <a:pt x="570807" y="2283229"/>
                    </a:cubicBezTo>
                    <a:cubicBezTo>
                      <a:pt x="523702" y="2274916"/>
                      <a:pt x="479367" y="2305396"/>
                      <a:pt x="421178" y="2299854"/>
                    </a:cubicBezTo>
                    <a:cubicBezTo>
                      <a:pt x="362989" y="2294312"/>
                      <a:pt x="271549" y="2308167"/>
                      <a:pt x="221673" y="2249978"/>
                    </a:cubicBezTo>
                    <a:cubicBezTo>
                      <a:pt x="171797" y="2191789"/>
                      <a:pt x="157942" y="2042160"/>
                      <a:pt x="121920" y="1950720"/>
                    </a:cubicBezTo>
                    <a:cubicBezTo>
                      <a:pt x="85898" y="1859280"/>
                      <a:pt x="11084" y="1787236"/>
                      <a:pt x="5542" y="1701338"/>
                    </a:cubicBezTo>
                    <a:cubicBezTo>
                      <a:pt x="0" y="1615440"/>
                      <a:pt x="38793" y="1518457"/>
                      <a:pt x="88669" y="1435330"/>
                    </a:cubicBezTo>
                    <a:cubicBezTo>
                      <a:pt x="138545" y="1352203"/>
                      <a:pt x="282633" y="1282930"/>
                      <a:pt x="304800" y="1202574"/>
                    </a:cubicBezTo>
                    <a:cubicBezTo>
                      <a:pt x="326967" y="1122218"/>
                      <a:pt x="227215" y="1036319"/>
                      <a:pt x="221673" y="953192"/>
                    </a:cubicBezTo>
                    <a:cubicBezTo>
                      <a:pt x="216131" y="870065"/>
                      <a:pt x="268778" y="778625"/>
                      <a:pt x="271549" y="703810"/>
                    </a:cubicBezTo>
                    <a:cubicBezTo>
                      <a:pt x="274320" y="628996"/>
                      <a:pt x="238298" y="570807"/>
                      <a:pt x="238298" y="504305"/>
                    </a:cubicBezTo>
                    <a:cubicBezTo>
                      <a:pt x="238298" y="437803"/>
                      <a:pt x="254924" y="374073"/>
                      <a:pt x="271549" y="304800"/>
                    </a:cubicBezTo>
                    <a:cubicBezTo>
                      <a:pt x="288175" y="235527"/>
                      <a:pt x="307571" y="135774"/>
                      <a:pt x="338051" y="88669"/>
                    </a:cubicBezTo>
                    <a:cubicBezTo>
                      <a:pt x="368531" y="41564"/>
                      <a:pt x="340822" y="0"/>
                      <a:pt x="421178" y="22167"/>
                    </a:cubicBezTo>
                    <a:close/>
                  </a:path>
                </a:pathLst>
              </a:cu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1600200" y="4038600"/>
                <a:ext cx="1715086" cy="523220"/>
              </a:xfrm>
              <a:prstGeom prst="rect">
                <a:avLst/>
              </a:prstGeom>
            </p:spPr>
            <p:txBody>
              <a:bodyPr wrap="none">
                <a:spAutoFit/>
              </a:bodyPr>
              <a:lstStyle/>
              <a:p>
                <a:pPr algn="ctr"/>
                <a:r>
                  <a:rPr lang="en-US" sz="2800" b="1" dirty="0" smtClean="0"/>
                  <a:t>CHOCTAW</a:t>
                </a:r>
                <a:endParaRPr lang="en-US" sz="2800" b="1" dirty="0"/>
              </a:p>
            </p:txBody>
          </p:sp>
        </p:grpSp>
        <p:grpSp>
          <p:nvGrpSpPr>
            <p:cNvPr id="9" name="Group 8"/>
            <p:cNvGrpSpPr/>
            <p:nvPr/>
          </p:nvGrpSpPr>
          <p:grpSpPr>
            <a:xfrm>
              <a:off x="5334000" y="5105400"/>
              <a:ext cx="1898391" cy="1306483"/>
              <a:chOff x="5334000" y="5105400"/>
              <a:chExt cx="1898391" cy="1306483"/>
            </a:xfrm>
          </p:grpSpPr>
          <p:sp>
            <p:nvSpPr>
              <p:cNvPr id="114" name="Freeform 113"/>
              <p:cNvSpPr/>
              <p:nvPr/>
            </p:nvSpPr>
            <p:spPr>
              <a:xfrm>
                <a:off x="5334000" y="5105400"/>
                <a:ext cx="1338350" cy="1306483"/>
              </a:xfrm>
              <a:custGeom>
                <a:avLst/>
                <a:gdLst>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16" fmla="*/ 0 w 1507374"/>
                  <a:gd name="connsiteY16" fmla="*/ 382385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15" fmla="*/ 0 w 1457498"/>
                  <a:gd name="connsiteY15" fmla="*/ 399010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0" fmla="*/ 8313 w 1415935"/>
                  <a:gd name="connsiteY0" fmla="*/ 382385 h 1388224"/>
                  <a:gd name="connsiteX1" fmla="*/ 74815 w 1415935"/>
                  <a:gd name="connsiteY1" fmla="*/ 382385 h 1388224"/>
                  <a:gd name="connsiteX2" fmla="*/ 457201 w 1415935"/>
                  <a:gd name="connsiteY2" fmla="*/ 415635 h 1388224"/>
                  <a:gd name="connsiteX3" fmla="*/ 856212 w 1415935"/>
                  <a:gd name="connsiteY3" fmla="*/ 16625 h 1388224"/>
                  <a:gd name="connsiteX4" fmla="*/ 1072343 w 1415935"/>
                  <a:gd name="connsiteY4" fmla="*/ 515388 h 1388224"/>
                  <a:gd name="connsiteX5" fmla="*/ 1238597 w 1415935"/>
                  <a:gd name="connsiteY5" fmla="*/ 847897 h 1388224"/>
                  <a:gd name="connsiteX6" fmla="*/ 1338350 w 1415935"/>
                  <a:gd name="connsiteY6" fmla="*/ 964275 h 1388224"/>
                  <a:gd name="connsiteX7" fmla="*/ 1288473 w 1415935"/>
                  <a:gd name="connsiteY7" fmla="*/ 1180406 h 1388224"/>
                  <a:gd name="connsiteX8" fmla="*/ 573579 w 1415935"/>
                  <a:gd name="connsiteY8" fmla="*/ 1363286 h 1388224"/>
                  <a:gd name="connsiteX9" fmla="*/ 390699 w 1415935"/>
                  <a:gd name="connsiteY9" fmla="*/ 1330035 h 1388224"/>
                  <a:gd name="connsiteX10" fmla="*/ 390699 w 1415935"/>
                  <a:gd name="connsiteY10" fmla="*/ 1047403 h 1388224"/>
                  <a:gd name="connsiteX11" fmla="*/ 241070 w 1415935"/>
                  <a:gd name="connsiteY11" fmla="*/ 764770 h 1388224"/>
                  <a:gd name="connsiteX12" fmla="*/ 74815 w 1415935"/>
                  <a:gd name="connsiteY12" fmla="*/ 532014 h 1388224"/>
                  <a:gd name="connsiteX13" fmla="*/ 8313 w 1415935"/>
                  <a:gd name="connsiteY13" fmla="*/ 382385 h 13882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65760 h 1371599"/>
                  <a:gd name="connsiteX1" fmla="*/ 74815 w 1415935"/>
                  <a:gd name="connsiteY1" fmla="*/ 365760 h 1371599"/>
                  <a:gd name="connsiteX2" fmla="*/ 457201 w 1415935"/>
                  <a:gd name="connsiteY2" fmla="*/ 322810 h 1371599"/>
                  <a:gd name="connsiteX3" fmla="*/ 856212 w 1415935"/>
                  <a:gd name="connsiteY3" fmla="*/ 0 h 1371599"/>
                  <a:gd name="connsiteX4" fmla="*/ 1072343 w 1415935"/>
                  <a:gd name="connsiteY4" fmla="*/ 498763 h 1371599"/>
                  <a:gd name="connsiteX5" fmla="*/ 1238597 w 1415935"/>
                  <a:gd name="connsiteY5" fmla="*/ 831272 h 1371599"/>
                  <a:gd name="connsiteX6" fmla="*/ 1338350 w 1415935"/>
                  <a:gd name="connsiteY6" fmla="*/ 947650 h 1371599"/>
                  <a:gd name="connsiteX7" fmla="*/ 1288473 w 1415935"/>
                  <a:gd name="connsiteY7" fmla="*/ 1163781 h 1371599"/>
                  <a:gd name="connsiteX8" fmla="*/ 573579 w 1415935"/>
                  <a:gd name="connsiteY8" fmla="*/ 1346661 h 1371599"/>
                  <a:gd name="connsiteX9" fmla="*/ 390699 w 1415935"/>
                  <a:gd name="connsiteY9" fmla="*/ 1313410 h 1371599"/>
                  <a:gd name="connsiteX10" fmla="*/ 390699 w 1415935"/>
                  <a:gd name="connsiteY10" fmla="*/ 1030778 h 1371599"/>
                  <a:gd name="connsiteX11" fmla="*/ 241070 w 1415935"/>
                  <a:gd name="connsiteY11" fmla="*/ 748145 h 1371599"/>
                  <a:gd name="connsiteX12" fmla="*/ 74815 w 1415935"/>
                  <a:gd name="connsiteY12" fmla="*/ 515389 h 1371599"/>
                  <a:gd name="connsiteX13" fmla="*/ 8313 w 1415935"/>
                  <a:gd name="connsiteY13" fmla="*/ 365760 h 1371599"/>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10238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38350"/>
                  <a:gd name="connsiteY0" fmla="*/ 365760 h 1366057"/>
                  <a:gd name="connsiteX1" fmla="*/ 74815 w 1338350"/>
                  <a:gd name="connsiteY1" fmla="*/ 365760 h 1366057"/>
                  <a:gd name="connsiteX2" fmla="*/ 457201 w 1338350"/>
                  <a:gd name="connsiteY2" fmla="*/ 322810 h 1366057"/>
                  <a:gd name="connsiteX3" fmla="*/ 856212 w 1338350"/>
                  <a:gd name="connsiteY3" fmla="*/ 0 h 1366057"/>
                  <a:gd name="connsiteX4" fmla="*/ 1072343 w 1338350"/>
                  <a:gd name="connsiteY4" fmla="*/ 498763 h 1366057"/>
                  <a:gd name="connsiteX5" fmla="*/ 1238597 w 1338350"/>
                  <a:gd name="connsiteY5" fmla="*/ 831272 h 1366057"/>
                  <a:gd name="connsiteX6" fmla="*/ 1338350 w 1338350"/>
                  <a:gd name="connsiteY6" fmla="*/ 1023850 h 1366057"/>
                  <a:gd name="connsiteX7" fmla="*/ 907473 w 1338350"/>
                  <a:gd name="connsiteY7" fmla="*/ 1239981 h 1366057"/>
                  <a:gd name="connsiteX8" fmla="*/ 573579 w 1338350"/>
                  <a:gd name="connsiteY8" fmla="*/ 1346661 h 1366057"/>
                  <a:gd name="connsiteX9" fmla="*/ 390699 w 1338350"/>
                  <a:gd name="connsiteY9" fmla="*/ 1313410 h 1366057"/>
                  <a:gd name="connsiteX10" fmla="*/ 390699 w 1338350"/>
                  <a:gd name="connsiteY10" fmla="*/ 1030778 h 1366057"/>
                  <a:gd name="connsiteX11" fmla="*/ 241070 w 1338350"/>
                  <a:gd name="connsiteY11" fmla="*/ 748145 h 1366057"/>
                  <a:gd name="connsiteX12" fmla="*/ 74815 w 1338350"/>
                  <a:gd name="connsiteY12" fmla="*/ 515389 h 1366057"/>
                  <a:gd name="connsiteX13" fmla="*/ 8313 w 1338350"/>
                  <a:gd name="connsiteY13" fmla="*/ 365760 h 1366057"/>
                  <a:gd name="connsiteX0" fmla="*/ 8313 w 1338350"/>
                  <a:gd name="connsiteY0" fmla="*/ 365760 h 1353357"/>
                  <a:gd name="connsiteX1" fmla="*/ 74815 w 1338350"/>
                  <a:gd name="connsiteY1" fmla="*/ 365760 h 1353357"/>
                  <a:gd name="connsiteX2" fmla="*/ 457201 w 1338350"/>
                  <a:gd name="connsiteY2" fmla="*/ 322810 h 1353357"/>
                  <a:gd name="connsiteX3" fmla="*/ 856212 w 1338350"/>
                  <a:gd name="connsiteY3" fmla="*/ 0 h 1353357"/>
                  <a:gd name="connsiteX4" fmla="*/ 1072343 w 1338350"/>
                  <a:gd name="connsiteY4" fmla="*/ 498763 h 1353357"/>
                  <a:gd name="connsiteX5" fmla="*/ 1238597 w 1338350"/>
                  <a:gd name="connsiteY5" fmla="*/ 831272 h 1353357"/>
                  <a:gd name="connsiteX6" fmla="*/ 1338350 w 1338350"/>
                  <a:gd name="connsiteY6" fmla="*/ 1023850 h 1353357"/>
                  <a:gd name="connsiteX7" fmla="*/ 907473 w 1338350"/>
                  <a:gd name="connsiteY7" fmla="*/ 1239981 h 1353357"/>
                  <a:gd name="connsiteX8" fmla="*/ 573579 w 1338350"/>
                  <a:gd name="connsiteY8" fmla="*/ 1270461 h 1353357"/>
                  <a:gd name="connsiteX9" fmla="*/ 390699 w 1338350"/>
                  <a:gd name="connsiteY9" fmla="*/ 1313410 h 1353357"/>
                  <a:gd name="connsiteX10" fmla="*/ 390699 w 1338350"/>
                  <a:gd name="connsiteY10" fmla="*/ 1030778 h 1353357"/>
                  <a:gd name="connsiteX11" fmla="*/ 241070 w 1338350"/>
                  <a:gd name="connsiteY11" fmla="*/ 748145 h 1353357"/>
                  <a:gd name="connsiteX12" fmla="*/ 74815 w 1338350"/>
                  <a:gd name="connsiteY12" fmla="*/ 515389 h 1353357"/>
                  <a:gd name="connsiteX13" fmla="*/ 8313 w 1338350"/>
                  <a:gd name="connsiteY13" fmla="*/ 365760 h 1353357"/>
                  <a:gd name="connsiteX0" fmla="*/ 8313 w 1338350"/>
                  <a:gd name="connsiteY0" fmla="*/ 365760 h 1306483"/>
                  <a:gd name="connsiteX1" fmla="*/ 74815 w 1338350"/>
                  <a:gd name="connsiteY1" fmla="*/ 365760 h 1306483"/>
                  <a:gd name="connsiteX2" fmla="*/ 457201 w 1338350"/>
                  <a:gd name="connsiteY2" fmla="*/ 322810 h 1306483"/>
                  <a:gd name="connsiteX3" fmla="*/ 856212 w 1338350"/>
                  <a:gd name="connsiteY3" fmla="*/ 0 h 1306483"/>
                  <a:gd name="connsiteX4" fmla="*/ 1072343 w 1338350"/>
                  <a:gd name="connsiteY4" fmla="*/ 498763 h 1306483"/>
                  <a:gd name="connsiteX5" fmla="*/ 1238597 w 1338350"/>
                  <a:gd name="connsiteY5" fmla="*/ 831272 h 1306483"/>
                  <a:gd name="connsiteX6" fmla="*/ 1338350 w 1338350"/>
                  <a:gd name="connsiteY6" fmla="*/ 1023850 h 1306483"/>
                  <a:gd name="connsiteX7" fmla="*/ 907473 w 1338350"/>
                  <a:gd name="connsiteY7" fmla="*/ 1239981 h 1306483"/>
                  <a:gd name="connsiteX8" fmla="*/ 573579 w 1338350"/>
                  <a:gd name="connsiteY8" fmla="*/ 1270461 h 1306483"/>
                  <a:gd name="connsiteX9" fmla="*/ 390699 w 1338350"/>
                  <a:gd name="connsiteY9" fmla="*/ 1237210 h 1306483"/>
                  <a:gd name="connsiteX10" fmla="*/ 390699 w 1338350"/>
                  <a:gd name="connsiteY10" fmla="*/ 1030778 h 1306483"/>
                  <a:gd name="connsiteX11" fmla="*/ 241070 w 1338350"/>
                  <a:gd name="connsiteY11" fmla="*/ 748145 h 1306483"/>
                  <a:gd name="connsiteX12" fmla="*/ 74815 w 1338350"/>
                  <a:gd name="connsiteY12" fmla="*/ 515389 h 1306483"/>
                  <a:gd name="connsiteX13" fmla="*/ 8313 w 1338350"/>
                  <a:gd name="connsiteY13" fmla="*/ 365760 h 130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350" h="1306483">
                    <a:moveTo>
                      <a:pt x="8313" y="365760"/>
                    </a:moveTo>
                    <a:cubicBezTo>
                      <a:pt x="8313" y="340822"/>
                      <a:pt x="0" y="372918"/>
                      <a:pt x="74815" y="365760"/>
                    </a:cubicBezTo>
                    <a:cubicBezTo>
                      <a:pt x="149630" y="358602"/>
                      <a:pt x="147272" y="329179"/>
                      <a:pt x="457201" y="322810"/>
                    </a:cubicBezTo>
                    <a:cubicBezTo>
                      <a:pt x="587434" y="261850"/>
                      <a:pt x="725255" y="126487"/>
                      <a:pt x="856212" y="0"/>
                    </a:cubicBezTo>
                    <a:cubicBezTo>
                      <a:pt x="958736" y="29325"/>
                      <a:pt x="1008612" y="360218"/>
                      <a:pt x="1072343" y="498763"/>
                    </a:cubicBezTo>
                    <a:cubicBezTo>
                      <a:pt x="1136074" y="637308"/>
                      <a:pt x="1194263" y="743758"/>
                      <a:pt x="1238597" y="831272"/>
                    </a:cubicBezTo>
                    <a:cubicBezTo>
                      <a:pt x="1282931" y="918786"/>
                      <a:pt x="1266158" y="906828"/>
                      <a:pt x="1338350" y="1023850"/>
                    </a:cubicBezTo>
                    <a:cubicBezTo>
                      <a:pt x="1283163" y="1091968"/>
                      <a:pt x="1083839" y="1216697"/>
                      <a:pt x="907473" y="1239981"/>
                    </a:cubicBezTo>
                    <a:cubicBezTo>
                      <a:pt x="780011" y="1306483"/>
                      <a:pt x="659708" y="1270923"/>
                      <a:pt x="573579" y="1270461"/>
                    </a:cubicBezTo>
                    <a:cubicBezTo>
                      <a:pt x="487450" y="1269999"/>
                      <a:pt x="421179" y="1277157"/>
                      <a:pt x="390699" y="1237210"/>
                    </a:cubicBezTo>
                    <a:cubicBezTo>
                      <a:pt x="360219" y="1197263"/>
                      <a:pt x="415637" y="1112289"/>
                      <a:pt x="390699" y="1030778"/>
                    </a:cubicBezTo>
                    <a:cubicBezTo>
                      <a:pt x="365761" y="949267"/>
                      <a:pt x="293717" y="834043"/>
                      <a:pt x="241070" y="748145"/>
                    </a:cubicBezTo>
                    <a:cubicBezTo>
                      <a:pt x="188423" y="662247"/>
                      <a:pt x="113608" y="579120"/>
                      <a:pt x="74815" y="515389"/>
                    </a:cubicBezTo>
                    <a:cubicBezTo>
                      <a:pt x="36022" y="451658"/>
                      <a:pt x="8313" y="390698"/>
                      <a:pt x="8313" y="365760"/>
                    </a:cubicBezTo>
                    <a:close/>
                  </a:path>
                </a:pathLst>
              </a:custGeom>
              <a:solidFill>
                <a:schemeClr val="bg2">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Rectangle 114"/>
              <p:cNvSpPr/>
              <p:nvPr/>
            </p:nvSpPr>
            <p:spPr>
              <a:xfrm>
                <a:off x="5486400" y="5486400"/>
                <a:ext cx="1745991" cy="523220"/>
              </a:xfrm>
              <a:prstGeom prst="rect">
                <a:avLst/>
              </a:prstGeom>
            </p:spPr>
            <p:txBody>
              <a:bodyPr wrap="none">
                <a:spAutoFit/>
              </a:bodyPr>
              <a:lstStyle/>
              <a:p>
                <a:pPr algn="ctr"/>
                <a:r>
                  <a:rPr lang="en-US" sz="2800" b="1" dirty="0" smtClean="0"/>
                  <a:t>SEMINOLE</a:t>
                </a:r>
                <a:endParaRPr lang="en-US" sz="2800" b="1" dirty="0"/>
              </a:p>
            </p:txBody>
          </p:sp>
        </p:grpSp>
        <p:sp>
          <p:nvSpPr>
            <p:cNvPr id="113" name="Freeform 112"/>
            <p:cNvSpPr>
              <a:spLocks noChangeAspect="1"/>
            </p:cNvSpPr>
            <p:nvPr/>
          </p:nvSpPr>
          <p:spPr>
            <a:xfrm>
              <a:off x="2898648" y="762000"/>
              <a:ext cx="3516482" cy="2672646"/>
            </a:xfrm>
            <a:custGeom>
              <a:avLst/>
              <a:gdLst>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55" fmla="*/ 110837 w 3244735"/>
                <a:gd name="connsiteY55"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10837 w 3244735"/>
                <a:gd name="connsiteY54"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37 w 3244735"/>
                <a:gd name="connsiteY52"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110837 w 3244735"/>
                <a:gd name="connsiteY51" fmla="*/ 983673 h 24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44735" h="2466109">
                  <a:moveTo>
                    <a:pt x="110837" y="983673"/>
                  </a:moveTo>
                  <a:cubicBezTo>
                    <a:pt x="80357" y="947651"/>
                    <a:pt x="0" y="831273"/>
                    <a:pt x="11084" y="784167"/>
                  </a:cubicBezTo>
                  <a:cubicBezTo>
                    <a:pt x="22168" y="737061"/>
                    <a:pt x="135774" y="739833"/>
                    <a:pt x="177338" y="701040"/>
                  </a:cubicBezTo>
                  <a:cubicBezTo>
                    <a:pt x="218902" y="662247"/>
                    <a:pt x="216131" y="581891"/>
                    <a:pt x="260466" y="551411"/>
                  </a:cubicBezTo>
                  <a:cubicBezTo>
                    <a:pt x="304801" y="520931"/>
                    <a:pt x="390699" y="523702"/>
                    <a:pt x="443346" y="518160"/>
                  </a:cubicBezTo>
                  <a:cubicBezTo>
                    <a:pt x="495993" y="512618"/>
                    <a:pt x="543098" y="529244"/>
                    <a:pt x="576349" y="518160"/>
                  </a:cubicBezTo>
                  <a:cubicBezTo>
                    <a:pt x="609600" y="507076"/>
                    <a:pt x="615142" y="465512"/>
                    <a:pt x="642851" y="451658"/>
                  </a:cubicBezTo>
                  <a:cubicBezTo>
                    <a:pt x="670560" y="437804"/>
                    <a:pt x="714895" y="448887"/>
                    <a:pt x="742604" y="435033"/>
                  </a:cubicBezTo>
                  <a:cubicBezTo>
                    <a:pt x="770313" y="421179"/>
                    <a:pt x="770313" y="374073"/>
                    <a:pt x="809106" y="368531"/>
                  </a:cubicBezTo>
                  <a:cubicBezTo>
                    <a:pt x="847899" y="362989"/>
                    <a:pt x="942109" y="412866"/>
                    <a:pt x="975360" y="401782"/>
                  </a:cubicBezTo>
                  <a:cubicBezTo>
                    <a:pt x="1008611" y="390698"/>
                    <a:pt x="986444" y="324196"/>
                    <a:pt x="1008611" y="302029"/>
                  </a:cubicBezTo>
                  <a:cubicBezTo>
                    <a:pt x="1030778" y="279862"/>
                    <a:pt x="1086197" y="293716"/>
                    <a:pt x="1108364" y="268778"/>
                  </a:cubicBezTo>
                  <a:cubicBezTo>
                    <a:pt x="1130531" y="243840"/>
                    <a:pt x="1100051" y="185651"/>
                    <a:pt x="1141615" y="152400"/>
                  </a:cubicBezTo>
                  <a:cubicBezTo>
                    <a:pt x="1183179" y="119149"/>
                    <a:pt x="1357746" y="69273"/>
                    <a:pt x="1357746" y="69273"/>
                  </a:cubicBezTo>
                  <a:cubicBezTo>
                    <a:pt x="1415935" y="47106"/>
                    <a:pt x="1432560" y="8312"/>
                    <a:pt x="1490749" y="19396"/>
                  </a:cubicBezTo>
                  <a:cubicBezTo>
                    <a:pt x="1548938" y="30480"/>
                    <a:pt x="1626524" y="133004"/>
                    <a:pt x="1706880" y="135775"/>
                  </a:cubicBezTo>
                  <a:cubicBezTo>
                    <a:pt x="1787236" y="138546"/>
                    <a:pt x="1900843" y="52647"/>
                    <a:pt x="1972887" y="36022"/>
                  </a:cubicBezTo>
                  <a:cubicBezTo>
                    <a:pt x="2044931" y="19397"/>
                    <a:pt x="2108662" y="19397"/>
                    <a:pt x="2139142" y="36022"/>
                  </a:cubicBezTo>
                  <a:cubicBezTo>
                    <a:pt x="2169622" y="52647"/>
                    <a:pt x="2111433" y="141317"/>
                    <a:pt x="2155767" y="135775"/>
                  </a:cubicBezTo>
                  <a:cubicBezTo>
                    <a:pt x="2200102" y="130233"/>
                    <a:pt x="2330334" y="0"/>
                    <a:pt x="2405149" y="2771"/>
                  </a:cubicBezTo>
                  <a:cubicBezTo>
                    <a:pt x="2479964" y="5542"/>
                    <a:pt x="2538153" y="113607"/>
                    <a:pt x="2604655" y="152400"/>
                  </a:cubicBezTo>
                  <a:cubicBezTo>
                    <a:pt x="2671157" y="191193"/>
                    <a:pt x="2762596" y="196734"/>
                    <a:pt x="2804160" y="235527"/>
                  </a:cubicBezTo>
                  <a:cubicBezTo>
                    <a:pt x="2845724" y="274320"/>
                    <a:pt x="2837412" y="338051"/>
                    <a:pt x="2854037" y="385156"/>
                  </a:cubicBezTo>
                  <a:cubicBezTo>
                    <a:pt x="2870662" y="432261"/>
                    <a:pt x="2848495" y="482138"/>
                    <a:pt x="2903913" y="518160"/>
                  </a:cubicBezTo>
                  <a:cubicBezTo>
                    <a:pt x="2959331" y="554182"/>
                    <a:pt x="3139441" y="556953"/>
                    <a:pt x="3186546" y="601287"/>
                  </a:cubicBezTo>
                  <a:cubicBezTo>
                    <a:pt x="3233651" y="645621"/>
                    <a:pt x="3244735" y="712123"/>
                    <a:pt x="3186546" y="784167"/>
                  </a:cubicBezTo>
                  <a:cubicBezTo>
                    <a:pt x="3128357" y="856211"/>
                    <a:pt x="2926080" y="950422"/>
                    <a:pt x="2837411" y="1033549"/>
                  </a:cubicBezTo>
                  <a:cubicBezTo>
                    <a:pt x="2748742" y="1116676"/>
                    <a:pt x="2707178" y="1216429"/>
                    <a:pt x="2654531" y="1282931"/>
                  </a:cubicBezTo>
                  <a:cubicBezTo>
                    <a:pt x="2601884" y="1349433"/>
                    <a:pt x="2491047" y="1424247"/>
                    <a:pt x="2521527" y="1432560"/>
                  </a:cubicBezTo>
                  <a:cubicBezTo>
                    <a:pt x="2552007" y="1440873"/>
                    <a:pt x="2765367" y="1335578"/>
                    <a:pt x="2837411" y="1332807"/>
                  </a:cubicBezTo>
                  <a:cubicBezTo>
                    <a:pt x="2909455" y="1330036"/>
                    <a:pt x="2928851" y="1379913"/>
                    <a:pt x="2953789" y="1415935"/>
                  </a:cubicBezTo>
                  <a:cubicBezTo>
                    <a:pt x="2978727" y="1451957"/>
                    <a:pt x="2967644" y="1501833"/>
                    <a:pt x="2987040" y="1548938"/>
                  </a:cubicBezTo>
                  <a:cubicBezTo>
                    <a:pt x="3006436" y="1596043"/>
                    <a:pt x="3059083" y="1637607"/>
                    <a:pt x="3070167" y="1698567"/>
                  </a:cubicBezTo>
                  <a:cubicBezTo>
                    <a:pt x="3081251" y="1759527"/>
                    <a:pt x="3042458" y="1864822"/>
                    <a:pt x="3053542" y="1914698"/>
                  </a:cubicBezTo>
                  <a:cubicBezTo>
                    <a:pt x="3064626" y="1964574"/>
                    <a:pt x="3111731" y="1936866"/>
                    <a:pt x="3136669" y="1997826"/>
                  </a:cubicBezTo>
                  <a:cubicBezTo>
                    <a:pt x="3161607" y="2058786"/>
                    <a:pt x="3208713" y="2208415"/>
                    <a:pt x="3203171" y="2280458"/>
                  </a:cubicBezTo>
                  <a:cubicBezTo>
                    <a:pt x="3197629" y="2352501"/>
                    <a:pt x="3192087" y="2399607"/>
                    <a:pt x="3103418" y="2430087"/>
                  </a:cubicBezTo>
                  <a:cubicBezTo>
                    <a:pt x="3014749" y="2460567"/>
                    <a:pt x="2854037" y="2466109"/>
                    <a:pt x="2671157" y="2463338"/>
                  </a:cubicBezTo>
                  <a:cubicBezTo>
                    <a:pt x="2488277" y="2460567"/>
                    <a:pt x="2006138" y="2413462"/>
                    <a:pt x="2006138" y="2413462"/>
                  </a:cubicBezTo>
                  <a:lnTo>
                    <a:pt x="1623753" y="2380211"/>
                  </a:lnTo>
                  <a:cubicBezTo>
                    <a:pt x="1507375" y="2369127"/>
                    <a:pt x="1440873" y="2346960"/>
                    <a:pt x="1307869" y="2346960"/>
                  </a:cubicBezTo>
                  <a:cubicBezTo>
                    <a:pt x="1174865" y="2346960"/>
                    <a:pt x="978131" y="2405149"/>
                    <a:pt x="825731" y="2380211"/>
                  </a:cubicBezTo>
                  <a:cubicBezTo>
                    <a:pt x="673331" y="2355273"/>
                    <a:pt x="484909" y="2261062"/>
                    <a:pt x="393469" y="2197331"/>
                  </a:cubicBezTo>
                  <a:cubicBezTo>
                    <a:pt x="302029" y="2133600"/>
                    <a:pt x="318655" y="2050473"/>
                    <a:pt x="277091" y="1997826"/>
                  </a:cubicBezTo>
                  <a:cubicBezTo>
                    <a:pt x="235527" y="1945179"/>
                    <a:pt x="171796" y="1906385"/>
                    <a:pt x="144087" y="1881447"/>
                  </a:cubicBezTo>
                  <a:cubicBezTo>
                    <a:pt x="116378" y="1856509"/>
                    <a:pt x="96982" y="1873134"/>
                    <a:pt x="110837" y="1848196"/>
                  </a:cubicBezTo>
                  <a:cubicBezTo>
                    <a:pt x="124692" y="1823258"/>
                    <a:pt x="193964" y="1790007"/>
                    <a:pt x="227215" y="1731818"/>
                  </a:cubicBezTo>
                  <a:cubicBezTo>
                    <a:pt x="260466" y="1673629"/>
                    <a:pt x="310342" y="1573876"/>
                    <a:pt x="310342" y="1499062"/>
                  </a:cubicBezTo>
                  <a:cubicBezTo>
                    <a:pt x="310342" y="1424248"/>
                    <a:pt x="241069" y="1343891"/>
                    <a:pt x="227215" y="1282931"/>
                  </a:cubicBezTo>
                  <a:cubicBezTo>
                    <a:pt x="213361" y="1221971"/>
                    <a:pt x="232757" y="1180407"/>
                    <a:pt x="227215" y="1133302"/>
                  </a:cubicBezTo>
                  <a:cubicBezTo>
                    <a:pt x="221673" y="1086197"/>
                    <a:pt x="213360" y="1025236"/>
                    <a:pt x="193964" y="1000298"/>
                  </a:cubicBezTo>
                  <a:cubicBezTo>
                    <a:pt x="174568" y="975360"/>
                    <a:pt x="141317" y="1019695"/>
                    <a:pt x="110837" y="983673"/>
                  </a:cubicBezTo>
                  <a:close/>
                </a:path>
              </a:pathLst>
            </a:custGeom>
            <a:solidFill>
              <a:srgbClr val="FFC00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CHEROKEE</a:t>
              </a:r>
              <a:endParaRPr lang="en-US" sz="2800" b="1" dirty="0"/>
            </a:p>
          </p:txBody>
        </p:sp>
      </p:grpSp>
      <p:sp>
        <p:nvSpPr>
          <p:cNvPr id="67" name="TextBox 66"/>
          <p:cNvSpPr txBox="1"/>
          <p:nvPr/>
        </p:nvSpPr>
        <p:spPr>
          <a:xfrm>
            <a:off x="609600" y="6172200"/>
            <a:ext cx="2425664" cy="584775"/>
          </a:xfrm>
          <a:prstGeom prst="rect">
            <a:avLst/>
          </a:prstGeom>
          <a:noFill/>
        </p:spPr>
        <p:txBody>
          <a:bodyPr wrap="none" rtlCol="0">
            <a:spAutoFit/>
          </a:bodyPr>
          <a:lstStyle/>
          <a:p>
            <a:r>
              <a:rPr lang="en-US" sz="3200" dirty="0" smtClean="0"/>
              <a:t>HOMELANDS</a:t>
            </a:r>
            <a:endParaRPr lang="en-US" sz="3200" dirty="0"/>
          </a:p>
        </p:txBody>
      </p:sp>
      <p:sp useBgFill="1">
        <p:nvSpPr>
          <p:cNvPr id="65" name="TextBox 64"/>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Geology of the Homelands</a:t>
            </a:r>
          </a:p>
        </p:txBody>
      </p:sp>
      <p:sp>
        <p:nvSpPr>
          <p:cNvPr id="121" name="Oval 120"/>
          <p:cNvSpPr/>
          <p:nvPr/>
        </p:nvSpPr>
        <p:spPr>
          <a:xfrm>
            <a:off x="457200" y="6117336"/>
            <a:ext cx="2667000" cy="6096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p:cNvGrpSpPr/>
          <p:nvPr/>
        </p:nvGrpSpPr>
        <p:grpSpPr>
          <a:xfrm>
            <a:off x="1584960" y="1429789"/>
            <a:ext cx="6544887" cy="5409161"/>
            <a:chOff x="1584960" y="1429789"/>
            <a:chExt cx="6544887" cy="5409161"/>
          </a:xfrm>
        </p:grpSpPr>
        <p:grpSp>
          <p:nvGrpSpPr>
            <p:cNvPr id="10" name="Group 39"/>
            <p:cNvGrpSpPr/>
            <p:nvPr/>
          </p:nvGrpSpPr>
          <p:grpSpPr>
            <a:xfrm>
              <a:off x="1584960" y="1429789"/>
              <a:ext cx="6544887" cy="5409161"/>
              <a:chOff x="1584960" y="1429789"/>
              <a:chExt cx="6544887" cy="5409161"/>
            </a:xfrm>
          </p:grpSpPr>
          <p:sp>
            <p:nvSpPr>
              <p:cNvPr id="41" name="TextBox 40"/>
              <p:cNvSpPr txBox="1"/>
              <p:nvPr/>
            </p:nvSpPr>
            <p:spPr>
              <a:xfrm>
                <a:off x="3429000" y="5715000"/>
                <a:ext cx="184731" cy="369332"/>
              </a:xfrm>
              <a:prstGeom prst="rect">
                <a:avLst/>
              </a:prstGeom>
              <a:noFill/>
            </p:spPr>
            <p:txBody>
              <a:bodyPr wrap="none" rtlCol="0">
                <a:spAutoFit/>
              </a:bodyPr>
              <a:lstStyle/>
              <a:p>
                <a:endParaRPr lang="en-US" dirty="0"/>
              </a:p>
            </p:txBody>
          </p:sp>
          <p:sp>
            <p:nvSpPr>
              <p:cNvPr id="42" name="Freeform 41"/>
              <p:cNvSpPr/>
              <p:nvPr/>
            </p:nvSpPr>
            <p:spPr>
              <a:xfrm>
                <a:off x="6267796" y="1429789"/>
                <a:ext cx="1862051" cy="412866"/>
              </a:xfrm>
              <a:custGeom>
                <a:avLst/>
                <a:gdLst>
                  <a:gd name="connsiteX0" fmla="*/ 0 w 1862051"/>
                  <a:gd name="connsiteY0" fmla="*/ 0 h 412866"/>
                  <a:gd name="connsiteX1" fmla="*/ 897775 w 1862051"/>
                  <a:gd name="connsiteY1" fmla="*/ 116378 h 412866"/>
                  <a:gd name="connsiteX2" fmla="*/ 1512917 w 1862051"/>
                  <a:gd name="connsiteY2" fmla="*/ 382386 h 412866"/>
                  <a:gd name="connsiteX3" fmla="*/ 1862051 w 1862051"/>
                  <a:gd name="connsiteY3" fmla="*/ 299258 h 412866"/>
                </a:gdLst>
                <a:ahLst/>
                <a:cxnLst>
                  <a:cxn ang="0">
                    <a:pos x="connsiteX0" y="connsiteY0"/>
                  </a:cxn>
                  <a:cxn ang="0">
                    <a:pos x="connsiteX1" y="connsiteY1"/>
                  </a:cxn>
                  <a:cxn ang="0">
                    <a:pos x="connsiteX2" y="connsiteY2"/>
                  </a:cxn>
                  <a:cxn ang="0">
                    <a:pos x="connsiteX3" y="connsiteY3"/>
                  </a:cxn>
                </a:cxnLst>
                <a:rect l="l" t="t" r="r" b="b"/>
                <a:pathLst>
                  <a:path w="1862051" h="412866">
                    <a:moveTo>
                      <a:pt x="0" y="0"/>
                    </a:moveTo>
                    <a:cubicBezTo>
                      <a:pt x="322811" y="26323"/>
                      <a:pt x="645622" y="52647"/>
                      <a:pt x="897775" y="116378"/>
                    </a:cubicBezTo>
                    <a:cubicBezTo>
                      <a:pt x="1149928" y="180109"/>
                      <a:pt x="1352204" y="351906"/>
                      <a:pt x="1512917" y="382386"/>
                    </a:cubicBezTo>
                    <a:cubicBezTo>
                      <a:pt x="1673630" y="412866"/>
                      <a:pt x="1767840" y="356062"/>
                      <a:pt x="1862051" y="299258"/>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6251171" y="1795549"/>
                <a:ext cx="1230284" cy="1097280"/>
              </a:xfrm>
              <a:custGeom>
                <a:avLst/>
                <a:gdLst>
                  <a:gd name="connsiteX0" fmla="*/ 0 w 1230284"/>
                  <a:gd name="connsiteY0" fmla="*/ 0 h 1097280"/>
                  <a:gd name="connsiteX1" fmla="*/ 415636 w 1230284"/>
                  <a:gd name="connsiteY1" fmla="*/ 99753 h 1097280"/>
                  <a:gd name="connsiteX2" fmla="*/ 631767 w 1230284"/>
                  <a:gd name="connsiteY2" fmla="*/ 465513 h 1097280"/>
                  <a:gd name="connsiteX3" fmla="*/ 864524 w 1230284"/>
                  <a:gd name="connsiteY3" fmla="*/ 764771 h 1097280"/>
                  <a:gd name="connsiteX4" fmla="*/ 1030778 w 1230284"/>
                  <a:gd name="connsiteY4" fmla="*/ 947651 h 1097280"/>
                  <a:gd name="connsiteX5" fmla="*/ 1230284 w 1230284"/>
                  <a:gd name="connsiteY5" fmla="*/ 1097280 h 109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0284" h="1097280">
                    <a:moveTo>
                      <a:pt x="0" y="0"/>
                    </a:moveTo>
                    <a:cubicBezTo>
                      <a:pt x="155171" y="11084"/>
                      <a:pt x="310342" y="22168"/>
                      <a:pt x="415636" y="99753"/>
                    </a:cubicBezTo>
                    <a:cubicBezTo>
                      <a:pt x="520930" y="177338"/>
                      <a:pt x="556952" y="354677"/>
                      <a:pt x="631767" y="465513"/>
                    </a:cubicBezTo>
                    <a:cubicBezTo>
                      <a:pt x="706582" y="576349"/>
                      <a:pt x="798022" y="684415"/>
                      <a:pt x="864524" y="764771"/>
                    </a:cubicBezTo>
                    <a:cubicBezTo>
                      <a:pt x="931026" y="845127"/>
                      <a:pt x="969818" y="892233"/>
                      <a:pt x="1030778" y="947651"/>
                    </a:cubicBezTo>
                    <a:cubicBezTo>
                      <a:pt x="1091738" y="1003069"/>
                      <a:pt x="1161011" y="1050174"/>
                      <a:pt x="1230284" y="1097280"/>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6833062" y="1812175"/>
                <a:ext cx="1014153" cy="315883"/>
              </a:xfrm>
              <a:custGeom>
                <a:avLst/>
                <a:gdLst>
                  <a:gd name="connsiteX0" fmla="*/ 0 w 1014153"/>
                  <a:gd name="connsiteY0" fmla="*/ 0 h 315883"/>
                  <a:gd name="connsiteX1" fmla="*/ 216131 w 1014153"/>
                  <a:gd name="connsiteY1" fmla="*/ 232756 h 315883"/>
                  <a:gd name="connsiteX2" fmla="*/ 498763 w 1014153"/>
                  <a:gd name="connsiteY2" fmla="*/ 166254 h 315883"/>
                  <a:gd name="connsiteX3" fmla="*/ 748145 w 1014153"/>
                  <a:gd name="connsiteY3" fmla="*/ 266007 h 315883"/>
                  <a:gd name="connsiteX4" fmla="*/ 1014153 w 1014153"/>
                  <a:gd name="connsiteY4" fmla="*/ 315883 h 31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153" h="315883">
                    <a:moveTo>
                      <a:pt x="0" y="0"/>
                    </a:moveTo>
                    <a:cubicBezTo>
                      <a:pt x="66502" y="102523"/>
                      <a:pt x="133004" y="205047"/>
                      <a:pt x="216131" y="232756"/>
                    </a:cubicBezTo>
                    <a:cubicBezTo>
                      <a:pt x="299258" y="260465"/>
                      <a:pt x="410094" y="160712"/>
                      <a:pt x="498763" y="166254"/>
                    </a:cubicBezTo>
                    <a:cubicBezTo>
                      <a:pt x="587432" y="171796"/>
                      <a:pt x="662247" y="241069"/>
                      <a:pt x="748145" y="266007"/>
                    </a:cubicBezTo>
                    <a:cubicBezTo>
                      <a:pt x="834043" y="290945"/>
                      <a:pt x="924098" y="303414"/>
                      <a:pt x="1014153" y="315883"/>
                    </a:cubicBezTo>
                  </a:path>
                </a:pathLst>
              </a:custGeom>
              <a:ln w="63500">
                <a:solidFill>
                  <a:srgbClr val="FF0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5902036" y="1923011"/>
                <a:ext cx="1147157" cy="1352204"/>
              </a:xfrm>
              <a:custGeom>
                <a:avLst/>
                <a:gdLst>
                  <a:gd name="connsiteX0" fmla="*/ 0 w 1147157"/>
                  <a:gd name="connsiteY0" fmla="*/ 55418 h 1352204"/>
                  <a:gd name="connsiteX1" fmla="*/ 249382 w 1147157"/>
                  <a:gd name="connsiteY1" fmla="*/ 22167 h 1352204"/>
                  <a:gd name="connsiteX2" fmla="*/ 365760 w 1147157"/>
                  <a:gd name="connsiteY2" fmla="*/ 188422 h 1352204"/>
                  <a:gd name="connsiteX3" fmla="*/ 748146 w 1147157"/>
                  <a:gd name="connsiteY3" fmla="*/ 520931 h 1352204"/>
                  <a:gd name="connsiteX4" fmla="*/ 814648 w 1147157"/>
                  <a:gd name="connsiteY4" fmla="*/ 953193 h 1352204"/>
                  <a:gd name="connsiteX5" fmla="*/ 997528 w 1147157"/>
                  <a:gd name="connsiteY5" fmla="*/ 1269076 h 1352204"/>
                  <a:gd name="connsiteX6" fmla="*/ 1147157 w 1147157"/>
                  <a:gd name="connsiteY6" fmla="*/ 1352204 h 135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7157" h="1352204">
                    <a:moveTo>
                      <a:pt x="0" y="55418"/>
                    </a:moveTo>
                    <a:cubicBezTo>
                      <a:pt x="94211" y="27709"/>
                      <a:pt x="188422" y="0"/>
                      <a:pt x="249382" y="22167"/>
                    </a:cubicBezTo>
                    <a:cubicBezTo>
                      <a:pt x="310342" y="44334"/>
                      <a:pt x="282633" y="105295"/>
                      <a:pt x="365760" y="188422"/>
                    </a:cubicBezTo>
                    <a:cubicBezTo>
                      <a:pt x="448887" y="271549"/>
                      <a:pt x="673331" y="393469"/>
                      <a:pt x="748146" y="520931"/>
                    </a:cubicBezTo>
                    <a:cubicBezTo>
                      <a:pt x="822961" y="648393"/>
                      <a:pt x="773084" y="828502"/>
                      <a:pt x="814648" y="953193"/>
                    </a:cubicBezTo>
                    <a:cubicBezTo>
                      <a:pt x="856212" y="1077884"/>
                      <a:pt x="942110" y="1202574"/>
                      <a:pt x="997528" y="1269076"/>
                    </a:cubicBezTo>
                    <a:cubicBezTo>
                      <a:pt x="1052946" y="1335578"/>
                      <a:pt x="1100051" y="1343891"/>
                      <a:pt x="1147157" y="1352204"/>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5602778" y="2225040"/>
                <a:ext cx="1197033" cy="1449185"/>
              </a:xfrm>
              <a:custGeom>
                <a:avLst/>
                <a:gdLst>
                  <a:gd name="connsiteX0" fmla="*/ 0 w 1197033"/>
                  <a:gd name="connsiteY0" fmla="*/ 85898 h 1449185"/>
                  <a:gd name="connsiteX1" fmla="*/ 382386 w 1197033"/>
                  <a:gd name="connsiteY1" fmla="*/ 52647 h 1449185"/>
                  <a:gd name="connsiteX2" fmla="*/ 498764 w 1197033"/>
                  <a:gd name="connsiteY2" fmla="*/ 401782 h 1449185"/>
                  <a:gd name="connsiteX3" fmla="*/ 598517 w 1197033"/>
                  <a:gd name="connsiteY3" fmla="*/ 684415 h 1449185"/>
                  <a:gd name="connsiteX4" fmla="*/ 631767 w 1197033"/>
                  <a:gd name="connsiteY4" fmla="*/ 883920 h 1449185"/>
                  <a:gd name="connsiteX5" fmla="*/ 698269 w 1197033"/>
                  <a:gd name="connsiteY5" fmla="*/ 1016924 h 1449185"/>
                  <a:gd name="connsiteX6" fmla="*/ 997527 w 1197033"/>
                  <a:gd name="connsiteY6" fmla="*/ 1233055 h 1449185"/>
                  <a:gd name="connsiteX7" fmla="*/ 1197033 w 1197033"/>
                  <a:gd name="connsiteY7" fmla="*/ 1449185 h 144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7033" h="1449185">
                    <a:moveTo>
                      <a:pt x="0" y="85898"/>
                    </a:moveTo>
                    <a:cubicBezTo>
                      <a:pt x="149629" y="42949"/>
                      <a:pt x="299259" y="0"/>
                      <a:pt x="382386" y="52647"/>
                    </a:cubicBezTo>
                    <a:cubicBezTo>
                      <a:pt x="465513" y="105294"/>
                      <a:pt x="462742" y="296487"/>
                      <a:pt x="498764" y="401782"/>
                    </a:cubicBezTo>
                    <a:cubicBezTo>
                      <a:pt x="534786" y="507077"/>
                      <a:pt x="576350" y="604059"/>
                      <a:pt x="598517" y="684415"/>
                    </a:cubicBezTo>
                    <a:cubicBezTo>
                      <a:pt x="620684" y="764771"/>
                      <a:pt x="615142" y="828502"/>
                      <a:pt x="631767" y="883920"/>
                    </a:cubicBezTo>
                    <a:cubicBezTo>
                      <a:pt x="648392" y="939338"/>
                      <a:pt x="637309" y="958735"/>
                      <a:pt x="698269" y="1016924"/>
                    </a:cubicBezTo>
                    <a:cubicBezTo>
                      <a:pt x="759229" y="1075113"/>
                      <a:pt x="914400" y="1161012"/>
                      <a:pt x="997527" y="1233055"/>
                    </a:cubicBezTo>
                    <a:cubicBezTo>
                      <a:pt x="1080654" y="1305099"/>
                      <a:pt x="1166553" y="1424247"/>
                      <a:pt x="1197033" y="1449185"/>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Freeform 67"/>
              <p:cNvSpPr/>
              <p:nvPr/>
            </p:nvSpPr>
            <p:spPr>
              <a:xfrm>
                <a:off x="5187142" y="2743200"/>
                <a:ext cx="1163782" cy="1496291"/>
              </a:xfrm>
              <a:custGeom>
                <a:avLst/>
                <a:gdLst>
                  <a:gd name="connsiteX0" fmla="*/ 0 w 1163782"/>
                  <a:gd name="connsiteY0" fmla="*/ 0 h 1496291"/>
                  <a:gd name="connsiteX1" fmla="*/ 232756 w 1163782"/>
                  <a:gd name="connsiteY1" fmla="*/ 249382 h 1496291"/>
                  <a:gd name="connsiteX2" fmla="*/ 448887 w 1163782"/>
                  <a:gd name="connsiteY2" fmla="*/ 615142 h 1496291"/>
                  <a:gd name="connsiteX3" fmla="*/ 864523 w 1163782"/>
                  <a:gd name="connsiteY3" fmla="*/ 997527 h 1496291"/>
                  <a:gd name="connsiteX4" fmla="*/ 1047403 w 1163782"/>
                  <a:gd name="connsiteY4" fmla="*/ 1379913 h 1496291"/>
                  <a:gd name="connsiteX5" fmla="*/ 1163782 w 1163782"/>
                  <a:gd name="connsiteY5" fmla="*/ 1496291 h 149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3782" h="1496291">
                    <a:moveTo>
                      <a:pt x="0" y="0"/>
                    </a:moveTo>
                    <a:cubicBezTo>
                      <a:pt x="78971" y="73429"/>
                      <a:pt x="157942" y="146859"/>
                      <a:pt x="232756" y="249382"/>
                    </a:cubicBezTo>
                    <a:cubicBezTo>
                      <a:pt x="307570" y="351905"/>
                      <a:pt x="343593" y="490451"/>
                      <a:pt x="448887" y="615142"/>
                    </a:cubicBezTo>
                    <a:cubicBezTo>
                      <a:pt x="554182" y="739833"/>
                      <a:pt x="764770" y="870065"/>
                      <a:pt x="864523" y="997527"/>
                    </a:cubicBezTo>
                    <a:cubicBezTo>
                      <a:pt x="964276" y="1124989"/>
                      <a:pt x="997527" y="1296786"/>
                      <a:pt x="1047403" y="1379913"/>
                    </a:cubicBezTo>
                    <a:cubicBezTo>
                      <a:pt x="1097279" y="1463040"/>
                      <a:pt x="1147157" y="1487978"/>
                      <a:pt x="1163782" y="1496291"/>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Freeform 68"/>
              <p:cNvSpPr/>
              <p:nvPr/>
            </p:nvSpPr>
            <p:spPr>
              <a:xfrm>
                <a:off x="4457168" y="3140825"/>
                <a:ext cx="403008" cy="2489663"/>
              </a:xfrm>
              <a:custGeom>
                <a:avLst/>
                <a:gdLst>
                  <a:gd name="connsiteX0" fmla="*/ 36022 w 235527"/>
                  <a:gd name="connsiteY0" fmla="*/ 0 h 1956263"/>
                  <a:gd name="connsiteX1" fmla="*/ 69272 w 235527"/>
                  <a:gd name="connsiteY1" fmla="*/ 349135 h 1956263"/>
                  <a:gd name="connsiteX2" fmla="*/ 69272 w 235527"/>
                  <a:gd name="connsiteY2" fmla="*/ 565266 h 1956263"/>
                  <a:gd name="connsiteX3" fmla="*/ 2771 w 235527"/>
                  <a:gd name="connsiteY3" fmla="*/ 847899 h 1956263"/>
                  <a:gd name="connsiteX4" fmla="*/ 52647 w 235527"/>
                  <a:gd name="connsiteY4" fmla="*/ 1064030 h 1956263"/>
                  <a:gd name="connsiteX5" fmla="*/ 218902 w 235527"/>
                  <a:gd name="connsiteY5" fmla="*/ 1330037 h 1956263"/>
                  <a:gd name="connsiteX6" fmla="*/ 102523 w 235527"/>
                  <a:gd name="connsiteY6" fmla="*/ 1562793 h 1956263"/>
                  <a:gd name="connsiteX7" fmla="*/ 102523 w 235527"/>
                  <a:gd name="connsiteY7" fmla="*/ 1878677 h 1956263"/>
                  <a:gd name="connsiteX8" fmla="*/ 235527 w 235527"/>
                  <a:gd name="connsiteY8" fmla="*/ 1945179 h 1956263"/>
                  <a:gd name="connsiteX0" fmla="*/ 340822 w 354676"/>
                  <a:gd name="connsiteY0" fmla="*/ 0 h 2489663"/>
                  <a:gd name="connsiteX1" fmla="*/ 69272 w 354676"/>
                  <a:gd name="connsiteY1" fmla="*/ 882535 h 2489663"/>
                  <a:gd name="connsiteX2" fmla="*/ 69272 w 354676"/>
                  <a:gd name="connsiteY2" fmla="*/ 1098666 h 2489663"/>
                  <a:gd name="connsiteX3" fmla="*/ 2771 w 354676"/>
                  <a:gd name="connsiteY3" fmla="*/ 1381299 h 2489663"/>
                  <a:gd name="connsiteX4" fmla="*/ 52647 w 354676"/>
                  <a:gd name="connsiteY4" fmla="*/ 1597430 h 2489663"/>
                  <a:gd name="connsiteX5" fmla="*/ 218902 w 354676"/>
                  <a:gd name="connsiteY5" fmla="*/ 1863437 h 2489663"/>
                  <a:gd name="connsiteX6" fmla="*/ 102523 w 354676"/>
                  <a:gd name="connsiteY6" fmla="*/ 2096193 h 2489663"/>
                  <a:gd name="connsiteX7" fmla="*/ 102523 w 354676"/>
                  <a:gd name="connsiteY7" fmla="*/ 2412077 h 2489663"/>
                  <a:gd name="connsiteX8" fmla="*/ 235527 w 354676"/>
                  <a:gd name="connsiteY8" fmla="*/ 2478579 h 2489663"/>
                  <a:gd name="connsiteX0" fmla="*/ 340822 w 340822"/>
                  <a:gd name="connsiteY0" fmla="*/ 0 h 2489663"/>
                  <a:gd name="connsiteX1" fmla="*/ 211672 w 340822"/>
                  <a:gd name="connsiteY1" fmla="*/ 477018 h 2489663"/>
                  <a:gd name="connsiteX2" fmla="*/ 69272 w 340822"/>
                  <a:gd name="connsiteY2" fmla="*/ 882535 h 2489663"/>
                  <a:gd name="connsiteX3" fmla="*/ 69272 w 340822"/>
                  <a:gd name="connsiteY3" fmla="*/ 1098666 h 2489663"/>
                  <a:gd name="connsiteX4" fmla="*/ 2771 w 340822"/>
                  <a:gd name="connsiteY4" fmla="*/ 1381299 h 2489663"/>
                  <a:gd name="connsiteX5" fmla="*/ 52647 w 340822"/>
                  <a:gd name="connsiteY5" fmla="*/ 1597430 h 2489663"/>
                  <a:gd name="connsiteX6" fmla="*/ 218902 w 340822"/>
                  <a:gd name="connsiteY6" fmla="*/ 1863437 h 2489663"/>
                  <a:gd name="connsiteX7" fmla="*/ 102523 w 340822"/>
                  <a:gd name="connsiteY7" fmla="*/ 2096193 h 2489663"/>
                  <a:gd name="connsiteX8" fmla="*/ 102523 w 340822"/>
                  <a:gd name="connsiteY8" fmla="*/ 2412077 h 2489663"/>
                  <a:gd name="connsiteX9" fmla="*/ 235527 w 340822"/>
                  <a:gd name="connsiteY9" fmla="*/ 2478579 h 2489663"/>
                  <a:gd name="connsiteX0" fmla="*/ 403008 w 403008"/>
                  <a:gd name="connsiteY0" fmla="*/ 0 h 2489663"/>
                  <a:gd name="connsiteX1" fmla="*/ 45258 w 403008"/>
                  <a:gd name="connsiteY1" fmla="*/ 477018 h 2489663"/>
                  <a:gd name="connsiteX2" fmla="*/ 131458 w 403008"/>
                  <a:gd name="connsiteY2" fmla="*/ 882535 h 2489663"/>
                  <a:gd name="connsiteX3" fmla="*/ 131458 w 403008"/>
                  <a:gd name="connsiteY3" fmla="*/ 1098666 h 2489663"/>
                  <a:gd name="connsiteX4" fmla="*/ 64957 w 403008"/>
                  <a:gd name="connsiteY4" fmla="*/ 1381299 h 2489663"/>
                  <a:gd name="connsiteX5" fmla="*/ 114833 w 403008"/>
                  <a:gd name="connsiteY5" fmla="*/ 1597430 h 2489663"/>
                  <a:gd name="connsiteX6" fmla="*/ 281088 w 403008"/>
                  <a:gd name="connsiteY6" fmla="*/ 1863437 h 2489663"/>
                  <a:gd name="connsiteX7" fmla="*/ 164709 w 403008"/>
                  <a:gd name="connsiteY7" fmla="*/ 2096193 h 2489663"/>
                  <a:gd name="connsiteX8" fmla="*/ 164709 w 403008"/>
                  <a:gd name="connsiteY8" fmla="*/ 2412077 h 2489663"/>
                  <a:gd name="connsiteX9" fmla="*/ 297713 w 403008"/>
                  <a:gd name="connsiteY9" fmla="*/ 2478579 h 248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008" h="2489663">
                    <a:moveTo>
                      <a:pt x="403008" y="0"/>
                    </a:moveTo>
                    <a:cubicBezTo>
                      <a:pt x="381483" y="79503"/>
                      <a:pt x="90516" y="329929"/>
                      <a:pt x="45258" y="477018"/>
                    </a:cubicBezTo>
                    <a:cubicBezTo>
                      <a:pt x="0" y="624107"/>
                      <a:pt x="117091" y="778927"/>
                      <a:pt x="131458" y="882535"/>
                    </a:cubicBezTo>
                    <a:cubicBezTo>
                      <a:pt x="145825" y="986143"/>
                      <a:pt x="142541" y="1015539"/>
                      <a:pt x="131458" y="1098666"/>
                    </a:cubicBezTo>
                    <a:cubicBezTo>
                      <a:pt x="120375" y="1181793"/>
                      <a:pt x="67728" y="1298172"/>
                      <a:pt x="64957" y="1381299"/>
                    </a:cubicBezTo>
                    <a:cubicBezTo>
                      <a:pt x="62186" y="1464426"/>
                      <a:pt x="78811" y="1517074"/>
                      <a:pt x="114833" y="1597430"/>
                    </a:cubicBezTo>
                    <a:cubicBezTo>
                      <a:pt x="150855" y="1677786"/>
                      <a:pt x="272775" y="1780310"/>
                      <a:pt x="281088" y="1863437"/>
                    </a:cubicBezTo>
                    <a:cubicBezTo>
                      <a:pt x="289401" y="1946564"/>
                      <a:pt x="184105" y="2004753"/>
                      <a:pt x="164709" y="2096193"/>
                    </a:cubicBezTo>
                    <a:cubicBezTo>
                      <a:pt x="145313" y="2187633"/>
                      <a:pt x="142542" y="2348346"/>
                      <a:pt x="164709" y="2412077"/>
                    </a:cubicBezTo>
                    <a:cubicBezTo>
                      <a:pt x="186876" y="2475808"/>
                      <a:pt x="275546" y="2489663"/>
                      <a:pt x="297713" y="2478579"/>
                    </a:cubicBezTo>
                  </a:path>
                </a:pathLst>
              </a:custGeom>
              <a:ln w="76200">
                <a:solidFill>
                  <a:srgbClr val="FFC000"/>
                </a:solidFill>
                <a:prstDash val="sysDot"/>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54"/>
              <p:cNvGrpSpPr/>
              <p:nvPr/>
            </p:nvGrpSpPr>
            <p:grpSpPr>
              <a:xfrm>
                <a:off x="3553838" y="4367719"/>
                <a:ext cx="862519" cy="894945"/>
                <a:chOff x="3553838" y="4367719"/>
                <a:chExt cx="862519" cy="894945"/>
              </a:xfrm>
              <a:effectLst>
                <a:outerShdw blurRad="50800" dist="50800" dir="5400000" algn="ctr" rotWithShape="0">
                  <a:schemeClr val="tx1"/>
                </a:outerShdw>
              </a:effectLst>
            </p:grpSpPr>
            <p:sp>
              <p:nvSpPr>
                <p:cNvPr id="96" name="Freeform 95"/>
                <p:cNvSpPr/>
                <p:nvPr/>
              </p:nvSpPr>
              <p:spPr>
                <a:xfrm>
                  <a:off x="3553838" y="4367719"/>
                  <a:ext cx="580417" cy="846307"/>
                </a:xfrm>
                <a:custGeom>
                  <a:avLst/>
                  <a:gdLst>
                    <a:gd name="connsiteX0" fmla="*/ 580417 w 580417"/>
                    <a:gd name="connsiteY0" fmla="*/ 0 h 846307"/>
                    <a:gd name="connsiteX1" fmla="*/ 444230 w 580417"/>
                    <a:gd name="connsiteY1" fmla="*/ 223736 h 846307"/>
                    <a:gd name="connsiteX2" fmla="*/ 142673 w 580417"/>
                    <a:gd name="connsiteY2" fmla="*/ 437745 h 846307"/>
                    <a:gd name="connsiteX3" fmla="*/ 16213 w 580417"/>
                    <a:gd name="connsiteY3" fmla="*/ 622570 h 846307"/>
                    <a:gd name="connsiteX4" fmla="*/ 45396 w 580417"/>
                    <a:gd name="connsiteY4" fmla="*/ 846307 h 846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417" h="846307">
                      <a:moveTo>
                        <a:pt x="580417" y="0"/>
                      </a:moveTo>
                      <a:cubicBezTo>
                        <a:pt x="548802" y="75389"/>
                        <a:pt x="517187" y="150779"/>
                        <a:pt x="444230" y="223736"/>
                      </a:cubicBezTo>
                      <a:cubicBezTo>
                        <a:pt x="371273" y="296693"/>
                        <a:pt x="214009" y="371273"/>
                        <a:pt x="142673" y="437745"/>
                      </a:cubicBezTo>
                      <a:cubicBezTo>
                        <a:pt x="71337" y="504217"/>
                        <a:pt x="32426" y="554476"/>
                        <a:pt x="16213" y="622570"/>
                      </a:cubicBezTo>
                      <a:cubicBezTo>
                        <a:pt x="0" y="690664"/>
                        <a:pt x="74579" y="843064"/>
                        <a:pt x="45396" y="846307"/>
                      </a:cubicBezTo>
                    </a:path>
                  </a:pathLst>
                </a:cu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Freeform 96"/>
                <p:cNvSpPr/>
                <p:nvPr/>
              </p:nvSpPr>
              <p:spPr>
                <a:xfrm>
                  <a:off x="4056434" y="4416357"/>
                  <a:ext cx="359923" cy="846307"/>
                </a:xfrm>
                <a:custGeom>
                  <a:avLst/>
                  <a:gdLst>
                    <a:gd name="connsiteX0" fmla="*/ 359923 w 359923"/>
                    <a:gd name="connsiteY0" fmla="*/ 0 h 846307"/>
                    <a:gd name="connsiteX1" fmla="*/ 243192 w 359923"/>
                    <a:gd name="connsiteY1" fmla="*/ 282103 h 846307"/>
                    <a:gd name="connsiteX2" fmla="*/ 145915 w 359923"/>
                    <a:gd name="connsiteY2" fmla="*/ 447473 h 846307"/>
                    <a:gd name="connsiteX3" fmla="*/ 155643 w 359923"/>
                    <a:gd name="connsiteY3" fmla="*/ 612843 h 846307"/>
                    <a:gd name="connsiteX4" fmla="*/ 0 w 359923"/>
                    <a:gd name="connsiteY4" fmla="*/ 846307 h 846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923" h="846307">
                      <a:moveTo>
                        <a:pt x="359923" y="0"/>
                      </a:moveTo>
                      <a:cubicBezTo>
                        <a:pt x="319391" y="103762"/>
                        <a:pt x="278860" y="207524"/>
                        <a:pt x="243192" y="282103"/>
                      </a:cubicBezTo>
                      <a:cubicBezTo>
                        <a:pt x="207524" y="356682"/>
                        <a:pt x="160506" y="392350"/>
                        <a:pt x="145915" y="447473"/>
                      </a:cubicBezTo>
                      <a:cubicBezTo>
                        <a:pt x="131324" y="502596"/>
                        <a:pt x="179962" y="546371"/>
                        <a:pt x="155643" y="612843"/>
                      </a:cubicBezTo>
                      <a:cubicBezTo>
                        <a:pt x="131324" y="679315"/>
                        <a:pt x="65662" y="762811"/>
                        <a:pt x="0" y="846307"/>
                      </a:cubicBezTo>
                    </a:path>
                  </a:pathLst>
                </a:cu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 name="Group 56"/>
              <p:cNvGrpSpPr/>
              <p:nvPr/>
            </p:nvGrpSpPr>
            <p:grpSpPr>
              <a:xfrm>
                <a:off x="1584960" y="1447800"/>
                <a:ext cx="4329546" cy="4487487"/>
                <a:chOff x="1584960" y="1447800"/>
                <a:chExt cx="4329546" cy="4487487"/>
              </a:xfrm>
            </p:grpSpPr>
            <p:sp>
              <p:nvSpPr>
                <p:cNvPr id="92" name="Freeform 91"/>
                <p:cNvSpPr/>
                <p:nvPr/>
              </p:nvSpPr>
              <p:spPr>
                <a:xfrm>
                  <a:off x="2895600" y="1752600"/>
                  <a:ext cx="2245360" cy="1351280"/>
                </a:xfrm>
                <a:custGeom>
                  <a:avLst/>
                  <a:gdLst>
                    <a:gd name="connsiteX0" fmla="*/ 2245360 w 2245360"/>
                    <a:gd name="connsiteY0" fmla="*/ 416560 h 1351280"/>
                    <a:gd name="connsiteX1" fmla="*/ 2072640 w 2245360"/>
                    <a:gd name="connsiteY1" fmla="*/ 477520 h 1351280"/>
                    <a:gd name="connsiteX2" fmla="*/ 1960880 w 2245360"/>
                    <a:gd name="connsiteY2" fmla="*/ 497840 h 1351280"/>
                    <a:gd name="connsiteX3" fmla="*/ 1737360 w 2245360"/>
                    <a:gd name="connsiteY3" fmla="*/ 640080 h 1351280"/>
                    <a:gd name="connsiteX4" fmla="*/ 1615440 w 2245360"/>
                    <a:gd name="connsiteY4" fmla="*/ 609600 h 1351280"/>
                    <a:gd name="connsiteX5" fmla="*/ 1452880 w 2245360"/>
                    <a:gd name="connsiteY5" fmla="*/ 863600 h 1351280"/>
                    <a:gd name="connsiteX6" fmla="*/ 1229360 w 2245360"/>
                    <a:gd name="connsiteY6" fmla="*/ 1076960 h 1351280"/>
                    <a:gd name="connsiteX7" fmla="*/ 1036320 w 2245360"/>
                    <a:gd name="connsiteY7" fmla="*/ 1310640 h 1351280"/>
                    <a:gd name="connsiteX8" fmla="*/ 741680 w 2245360"/>
                    <a:gd name="connsiteY8" fmla="*/ 1320800 h 1351280"/>
                    <a:gd name="connsiteX9" fmla="*/ 589280 w 2245360"/>
                    <a:gd name="connsiteY9" fmla="*/ 1229360 h 1351280"/>
                    <a:gd name="connsiteX10" fmla="*/ 426720 w 2245360"/>
                    <a:gd name="connsiteY10" fmla="*/ 1188720 h 1351280"/>
                    <a:gd name="connsiteX11" fmla="*/ 314960 w 2245360"/>
                    <a:gd name="connsiteY11" fmla="*/ 1188720 h 1351280"/>
                    <a:gd name="connsiteX12" fmla="*/ 193040 w 2245360"/>
                    <a:gd name="connsiteY12" fmla="*/ 1056640 h 1351280"/>
                    <a:gd name="connsiteX13" fmla="*/ 213360 w 2245360"/>
                    <a:gd name="connsiteY13" fmla="*/ 894080 h 1351280"/>
                    <a:gd name="connsiteX14" fmla="*/ 213360 w 2245360"/>
                    <a:gd name="connsiteY14" fmla="*/ 599440 h 1351280"/>
                    <a:gd name="connsiteX15" fmla="*/ 193040 w 2245360"/>
                    <a:gd name="connsiteY15" fmla="*/ 477520 h 1351280"/>
                    <a:gd name="connsiteX16" fmla="*/ 193040 w 2245360"/>
                    <a:gd name="connsiteY16" fmla="*/ 447040 h 1351280"/>
                    <a:gd name="connsiteX17" fmla="*/ 121920 w 2245360"/>
                    <a:gd name="connsiteY17" fmla="*/ 243840 h 1351280"/>
                    <a:gd name="connsiteX18" fmla="*/ 111760 w 2245360"/>
                    <a:gd name="connsiteY18" fmla="*/ 71120 h 1351280"/>
                    <a:gd name="connsiteX19" fmla="*/ 60960 w 2245360"/>
                    <a:gd name="connsiteY19" fmla="*/ 10160 h 1351280"/>
                    <a:gd name="connsiteX20" fmla="*/ 60960 w 2245360"/>
                    <a:gd name="connsiteY20" fmla="*/ 10160 h 1351280"/>
                    <a:gd name="connsiteX21" fmla="*/ 0 w 2245360"/>
                    <a:gd name="connsiteY21"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45360" h="1351280">
                      <a:moveTo>
                        <a:pt x="2245360" y="416560"/>
                      </a:moveTo>
                      <a:cubicBezTo>
                        <a:pt x="2182706" y="440266"/>
                        <a:pt x="2120053" y="463973"/>
                        <a:pt x="2072640" y="477520"/>
                      </a:cubicBezTo>
                      <a:cubicBezTo>
                        <a:pt x="2025227" y="491067"/>
                        <a:pt x="2016760" y="470747"/>
                        <a:pt x="1960880" y="497840"/>
                      </a:cubicBezTo>
                      <a:cubicBezTo>
                        <a:pt x="1905000" y="524933"/>
                        <a:pt x="1794933" y="621453"/>
                        <a:pt x="1737360" y="640080"/>
                      </a:cubicBezTo>
                      <a:cubicBezTo>
                        <a:pt x="1679787" y="658707"/>
                        <a:pt x="1662853" y="572347"/>
                        <a:pt x="1615440" y="609600"/>
                      </a:cubicBezTo>
                      <a:cubicBezTo>
                        <a:pt x="1568027" y="646853"/>
                        <a:pt x="1517227" y="785707"/>
                        <a:pt x="1452880" y="863600"/>
                      </a:cubicBezTo>
                      <a:cubicBezTo>
                        <a:pt x="1388533" y="941493"/>
                        <a:pt x="1298787" y="1002453"/>
                        <a:pt x="1229360" y="1076960"/>
                      </a:cubicBezTo>
                      <a:cubicBezTo>
                        <a:pt x="1159933" y="1151467"/>
                        <a:pt x="1117600" y="1270000"/>
                        <a:pt x="1036320" y="1310640"/>
                      </a:cubicBezTo>
                      <a:cubicBezTo>
                        <a:pt x="955040" y="1351280"/>
                        <a:pt x="816187" y="1334347"/>
                        <a:pt x="741680" y="1320800"/>
                      </a:cubicBezTo>
                      <a:cubicBezTo>
                        <a:pt x="667173" y="1307253"/>
                        <a:pt x="641773" y="1251373"/>
                        <a:pt x="589280" y="1229360"/>
                      </a:cubicBezTo>
                      <a:cubicBezTo>
                        <a:pt x="536787" y="1207347"/>
                        <a:pt x="472440" y="1195493"/>
                        <a:pt x="426720" y="1188720"/>
                      </a:cubicBezTo>
                      <a:cubicBezTo>
                        <a:pt x="381000" y="1181947"/>
                        <a:pt x="353907" y="1210733"/>
                        <a:pt x="314960" y="1188720"/>
                      </a:cubicBezTo>
                      <a:cubicBezTo>
                        <a:pt x="276013" y="1166707"/>
                        <a:pt x="209973" y="1105747"/>
                        <a:pt x="193040" y="1056640"/>
                      </a:cubicBezTo>
                      <a:cubicBezTo>
                        <a:pt x="176107" y="1007533"/>
                        <a:pt x="209973" y="970280"/>
                        <a:pt x="213360" y="894080"/>
                      </a:cubicBezTo>
                      <a:cubicBezTo>
                        <a:pt x="216747" y="817880"/>
                        <a:pt x="216747" y="668867"/>
                        <a:pt x="213360" y="599440"/>
                      </a:cubicBezTo>
                      <a:cubicBezTo>
                        <a:pt x="209973" y="530013"/>
                        <a:pt x="196427" y="502920"/>
                        <a:pt x="193040" y="477520"/>
                      </a:cubicBezTo>
                      <a:cubicBezTo>
                        <a:pt x="189653" y="452120"/>
                        <a:pt x="204893" y="485987"/>
                        <a:pt x="193040" y="447040"/>
                      </a:cubicBezTo>
                      <a:cubicBezTo>
                        <a:pt x="181187" y="408093"/>
                        <a:pt x="135467" y="306493"/>
                        <a:pt x="121920" y="243840"/>
                      </a:cubicBezTo>
                      <a:cubicBezTo>
                        <a:pt x="108373" y="181187"/>
                        <a:pt x="121920" y="110067"/>
                        <a:pt x="111760" y="71120"/>
                      </a:cubicBezTo>
                      <a:cubicBezTo>
                        <a:pt x="101600" y="32173"/>
                        <a:pt x="60960" y="10160"/>
                        <a:pt x="60960" y="10160"/>
                      </a:cubicBezTo>
                      <a:lnTo>
                        <a:pt x="60960" y="10160"/>
                      </a:lnTo>
                      <a:lnTo>
                        <a:pt x="0" y="0"/>
                      </a:lnTo>
                    </a:path>
                  </a:pathLst>
                </a:custGeom>
                <a:ln w="762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 name="Group 55"/>
                <p:cNvGrpSpPr/>
                <p:nvPr/>
              </p:nvGrpSpPr>
              <p:grpSpPr>
                <a:xfrm>
                  <a:off x="1584960" y="1447800"/>
                  <a:ext cx="4329546" cy="4487487"/>
                  <a:chOff x="1584960" y="1447800"/>
                  <a:chExt cx="4329546" cy="4487487"/>
                </a:xfrm>
              </p:grpSpPr>
              <p:sp>
                <p:nvSpPr>
                  <p:cNvPr id="94" name="Freeform 93"/>
                  <p:cNvSpPr/>
                  <p:nvPr/>
                </p:nvSpPr>
                <p:spPr>
                  <a:xfrm>
                    <a:off x="2971800" y="1447800"/>
                    <a:ext cx="2942706" cy="1127761"/>
                  </a:xfrm>
                  <a:custGeom>
                    <a:avLst/>
                    <a:gdLst>
                      <a:gd name="connsiteX0" fmla="*/ 2826328 w 2942706"/>
                      <a:gd name="connsiteY0" fmla="*/ 471055 h 1127761"/>
                      <a:gd name="connsiteX1" fmla="*/ 2826328 w 2942706"/>
                      <a:gd name="connsiteY1" fmla="*/ 271550 h 1127761"/>
                      <a:gd name="connsiteX2" fmla="*/ 2909455 w 2942706"/>
                      <a:gd name="connsiteY2" fmla="*/ 121921 h 1127761"/>
                      <a:gd name="connsiteX3" fmla="*/ 2876204 w 2942706"/>
                      <a:gd name="connsiteY3" fmla="*/ 5542 h 1127761"/>
                      <a:gd name="connsiteX4" fmla="*/ 2510444 w 2942706"/>
                      <a:gd name="connsiteY4" fmla="*/ 155172 h 1127761"/>
                      <a:gd name="connsiteX5" fmla="*/ 2410691 w 2942706"/>
                      <a:gd name="connsiteY5" fmla="*/ 155172 h 1127761"/>
                      <a:gd name="connsiteX6" fmla="*/ 2211186 w 2942706"/>
                      <a:gd name="connsiteY6" fmla="*/ 354677 h 1127761"/>
                      <a:gd name="connsiteX7" fmla="*/ 1978429 w 2942706"/>
                      <a:gd name="connsiteY7" fmla="*/ 404553 h 1127761"/>
                      <a:gd name="connsiteX8" fmla="*/ 1712422 w 2942706"/>
                      <a:gd name="connsiteY8" fmla="*/ 471055 h 1127761"/>
                      <a:gd name="connsiteX9" fmla="*/ 1745673 w 2942706"/>
                      <a:gd name="connsiteY9" fmla="*/ 637310 h 1127761"/>
                      <a:gd name="connsiteX10" fmla="*/ 1579419 w 2942706"/>
                      <a:gd name="connsiteY10" fmla="*/ 653935 h 1127761"/>
                      <a:gd name="connsiteX11" fmla="*/ 1396539 w 2942706"/>
                      <a:gd name="connsiteY11" fmla="*/ 737062 h 1127761"/>
                      <a:gd name="connsiteX12" fmla="*/ 1263535 w 2942706"/>
                      <a:gd name="connsiteY12" fmla="*/ 1069572 h 1127761"/>
                      <a:gd name="connsiteX13" fmla="*/ 1130531 w 2942706"/>
                      <a:gd name="connsiteY13" fmla="*/ 1086197 h 1127761"/>
                      <a:gd name="connsiteX14" fmla="*/ 914400 w 2942706"/>
                      <a:gd name="connsiteY14" fmla="*/ 919942 h 1127761"/>
                      <a:gd name="connsiteX15" fmla="*/ 814648 w 2942706"/>
                      <a:gd name="connsiteY15" fmla="*/ 919942 h 1127761"/>
                      <a:gd name="connsiteX16" fmla="*/ 315884 w 2942706"/>
                      <a:gd name="connsiteY16" fmla="*/ 753688 h 1127761"/>
                      <a:gd name="connsiteX17" fmla="*/ 182880 w 2942706"/>
                      <a:gd name="connsiteY17" fmla="*/ 437804 h 1127761"/>
                      <a:gd name="connsiteX18" fmla="*/ 0 w 2942706"/>
                      <a:gd name="connsiteY18" fmla="*/ 254924 h 11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42706" h="1127761">
                        <a:moveTo>
                          <a:pt x="2826328" y="471055"/>
                        </a:moveTo>
                        <a:cubicBezTo>
                          <a:pt x="2819401" y="400397"/>
                          <a:pt x="2812474" y="329739"/>
                          <a:pt x="2826328" y="271550"/>
                        </a:cubicBezTo>
                        <a:cubicBezTo>
                          <a:pt x="2840182" y="213361"/>
                          <a:pt x="2901142" y="166256"/>
                          <a:pt x="2909455" y="121921"/>
                        </a:cubicBezTo>
                        <a:cubicBezTo>
                          <a:pt x="2917768" y="77586"/>
                          <a:pt x="2942706" y="0"/>
                          <a:pt x="2876204" y="5542"/>
                        </a:cubicBezTo>
                        <a:cubicBezTo>
                          <a:pt x="2809702" y="11084"/>
                          <a:pt x="2588029" y="130234"/>
                          <a:pt x="2510444" y="155172"/>
                        </a:cubicBezTo>
                        <a:cubicBezTo>
                          <a:pt x="2432859" y="180110"/>
                          <a:pt x="2460567" y="121921"/>
                          <a:pt x="2410691" y="155172"/>
                        </a:cubicBezTo>
                        <a:cubicBezTo>
                          <a:pt x="2360815" y="188423"/>
                          <a:pt x="2283230" y="313114"/>
                          <a:pt x="2211186" y="354677"/>
                        </a:cubicBezTo>
                        <a:cubicBezTo>
                          <a:pt x="2139142" y="396240"/>
                          <a:pt x="2061556" y="385157"/>
                          <a:pt x="1978429" y="404553"/>
                        </a:cubicBezTo>
                        <a:cubicBezTo>
                          <a:pt x="1895302" y="423949"/>
                          <a:pt x="1751215" y="432262"/>
                          <a:pt x="1712422" y="471055"/>
                        </a:cubicBezTo>
                        <a:cubicBezTo>
                          <a:pt x="1673629" y="509848"/>
                          <a:pt x="1767840" y="606830"/>
                          <a:pt x="1745673" y="637310"/>
                        </a:cubicBezTo>
                        <a:cubicBezTo>
                          <a:pt x="1723506" y="667790"/>
                          <a:pt x="1637608" y="637310"/>
                          <a:pt x="1579419" y="653935"/>
                        </a:cubicBezTo>
                        <a:cubicBezTo>
                          <a:pt x="1521230" y="670560"/>
                          <a:pt x="1449186" y="667789"/>
                          <a:pt x="1396539" y="737062"/>
                        </a:cubicBezTo>
                        <a:cubicBezTo>
                          <a:pt x="1343892" y="806335"/>
                          <a:pt x="1307870" y="1011383"/>
                          <a:pt x="1263535" y="1069572"/>
                        </a:cubicBezTo>
                        <a:cubicBezTo>
                          <a:pt x="1219200" y="1127761"/>
                          <a:pt x="1188720" y="1111135"/>
                          <a:pt x="1130531" y="1086197"/>
                        </a:cubicBezTo>
                        <a:cubicBezTo>
                          <a:pt x="1072342" y="1061259"/>
                          <a:pt x="967047" y="947651"/>
                          <a:pt x="914400" y="919942"/>
                        </a:cubicBezTo>
                        <a:cubicBezTo>
                          <a:pt x="861753" y="892233"/>
                          <a:pt x="914401" y="947651"/>
                          <a:pt x="814648" y="919942"/>
                        </a:cubicBezTo>
                        <a:cubicBezTo>
                          <a:pt x="714895" y="892233"/>
                          <a:pt x="421179" y="834044"/>
                          <a:pt x="315884" y="753688"/>
                        </a:cubicBezTo>
                        <a:cubicBezTo>
                          <a:pt x="210589" y="673332"/>
                          <a:pt x="235527" y="520931"/>
                          <a:pt x="182880" y="437804"/>
                        </a:cubicBezTo>
                        <a:cubicBezTo>
                          <a:pt x="130233" y="354677"/>
                          <a:pt x="65116" y="304800"/>
                          <a:pt x="0" y="254924"/>
                        </a:cubicBezTo>
                      </a:path>
                    </a:pathLst>
                  </a:custGeom>
                  <a:ln w="762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Freeform 94"/>
                  <p:cNvSpPr/>
                  <p:nvPr/>
                </p:nvSpPr>
                <p:spPr>
                  <a:xfrm>
                    <a:off x="1584960" y="1687484"/>
                    <a:ext cx="1324495" cy="4247803"/>
                  </a:xfrm>
                  <a:custGeom>
                    <a:avLst/>
                    <a:gdLst>
                      <a:gd name="connsiteX0" fmla="*/ 1324495 w 1324495"/>
                      <a:gd name="connsiteY0" fmla="*/ 91440 h 4247803"/>
                      <a:gd name="connsiteX1" fmla="*/ 1124989 w 1324495"/>
                      <a:gd name="connsiteY1" fmla="*/ 41563 h 4247803"/>
                      <a:gd name="connsiteX2" fmla="*/ 1075113 w 1324495"/>
                      <a:gd name="connsiteY2" fmla="*/ 340821 h 4247803"/>
                      <a:gd name="connsiteX3" fmla="*/ 842356 w 1324495"/>
                      <a:gd name="connsiteY3" fmla="*/ 523701 h 4247803"/>
                      <a:gd name="connsiteX4" fmla="*/ 609600 w 1324495"/>
                      <a:gd name="connsiteY4" fmla="*/ 1088967 h 4247803"/>
                      <a:gd name="connsiteX5" fmla="*/ 376844 w 1324495"/>
                      <a:gd name="connsiteY5" fmla="*/ 1620981 h 4247803"/>
                      <a:gd name="connsiteX6" fmla="*/ 177338 w 1324495"/>
                      <a:gd name="connsiteY6" fmla="*/ 2003367 h 4247803"/>
                      <a:gd name="connsiteX7" fmla="*/ 293716 w 1324495"/>
                      <a:gd name="connsiteY7" fmla="*/ 2419003 h 4247803"/>
                      <a:gd name="connsiteX8" fmla="*/ 293716 w 1324495"/>
                      <a:gd name="connsiteY8" fmla="*/ 2651760 h 4247803"/>
                      <a:gd name="connsiteX9" fmla="*/ 193964 w 1324495"/>
                      <a:gd name="connsiteY9" fmla="*/ 2851265 h 4247803"/>
                      <a:gd name="connsiteX10" fmla="*/ 77585 w 1324495"/>
                      <a:gd name="connsiteY10" fmla="*/ 3100647 h 4247803"/>
                      <a:gd name="connsiteX11" fmla="*/ 60960 w 1324495"/>
                      <a:gd name="connsiteY11" fmla="*/ 3350029 h 4247803"/>
                      <a:gd name="connsiteX12" fmla="*/ 443345 w 1324495"/>
                      <a:gd name="connsiteY12" fmla="*/ 3815541 h 4247803"/>
                      <a:gd name="connsiteX13" fmla="*/ 775855 w 1324495"/>
                      <a:gd name="connsiteY13" fmla="*/ 3898669 h 4247803"/>
                      <a:gd name="connsiteX14" fmla="*/ 1041862 w 1324495"/>
                      <a:gd name="connsiteY14" fmla="*/ 4048298 h 4247803"/>
                      <a:gd name="connsiteX15" fmla="*/ 1158240 w 1324495"/>
                      <a:gd name="connsiteY15" fmla="*/ 4247803 h 424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24495" h="4247803">
                        <a:moveTo>
                          <a:pt x="1324495" y="91440"/>
                        </a:moveTo>
                        <a:cubicBezTo>
                          <a:pt x="1245524" y="45720"/>
                          <a:pt x="1166553" y="0"/>
                          <a:pt x="1124989" y="41563"/>
                        </a:cubicBezTo>
                        <a:cubicBezTo>
                          <a:pt x="1083425" y="83126"/>
                          <a:pt x="1122219" y="260465"/>
                          <a:pt x="1075113" y="340821"/>
                        </a:cubicBezTo>
                        <a:cubicBezTo>
                          <a:pt x="1028008" y="421177"/>
                          <a:pt x="919941" y="399010"/>
                          <a:pt x="842356" y="523701"/>
                        </a:cubicBezTo>
                        <a:cubicBezTo>
                          <a:pt x="764771" y="648392"/>
                          <a:pt x="687185" y="906087"/>
                          <a:pt x="609600" y="1088967"/>
                        </a:cubicBezTo>
                        <a:cubicBezTo>
                          <a:pt x="532015" y="1271847"/>
                          <a:pt x="448888" y="1468581"/>
                          <a:pt x="376844" y="1620981"/>
                        </a:cubicBezTo>
                        <a:cubicBezTo>
                          <a:pt x="304800" y="1773381"/>
                          <a:pt x="191193" y="1870363"/>
                          <a:pt x="177338" y="2003367"/>
                        </a:cubicBezTo>
                        <a:cubicBezTo>
                          <a:pt x="163483" y="2136371"/>
                          <a:pt x="274320" y="2310938"/>
                          <a:pt x="293716" y="2419003"/>
                        </a:cubicBezTo>
                        <a:cubicBezTo>
                          <a:pt x="313112" y="2527069"/>
                          <a:pt x="310341" y="2579716"/>
                          <a:pt x="293716" y="2651760"/>
                        </a:cubicBezTo>
                        <a:cubicBezTo>
                          <a:pt x="277091" y="2723804"/>
                          <a:pt x="229986" y="2776451"/>
                          <a:pt x="193964" y="2851265"/>
                        </a:cubicBezTo>
                        <a:cubicBezTo>
                          <a:pt x="157942" y="2926079"/>
                          <a:pt x="99752" y="3017520"/>
                          <a:pt x="77585" y="3100647"/>
                        </a:cubicBezTo>
                        <a:cubicBezTo>
                          <a:pt x="55418" y="3183774"/>
                          <a:pt x="0" y="3230880"/>
                          <a:pt x="60960" y="3350029"/>
                        </a:cubicBezTo>
                        <a:cubicBezTo>
                          <a:pt x="121920" y="3469178"/>
                          <a:pt x="324196" y="3724101"/>
                          <a:pt x="443345" y="3815541"/>
                        </a:cubicBezTo>
                        <a:cubicBezTo>
                          <a:pt x="562494" y="3906981"/>
                          <a:pt x="676102" y="3859876"/>
                          <a:pt x="775855" y="3898669"/>
                        </a:cubicBezTo>
                        <a:cubicBezTo>
                          <a:pt x="875608" y="3937462"/>
                          <a:pt x="978131" y="3990109"/>
                          <a:pt x="1041862" y="4048298"/>
                        </a:cubicBezTo>
                        <a:cubicBezTo>
                          <a:pt x="1105593" y="4106487"/>
                          <a:pt x="1133302" y="4228407"/>
                          <a:pt x="1158240" y="4247803"/>
                        </a:cubicBezTo>
                      </a:path>
                    </a:pathLst>
                  </a:cu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14" name="Group 64"/>
              <p:cNvGrpSpPr/>
              <p:nvPr/>
            </p:nvGrpSpPr>
            <p:grpSpPr>
              <a:xfrm>
                <a:off x="3001992" y="3183775"/>
                <a:ext cx="1503506" cy="1903614"/>
                <a:chOff x="3001992" y="3183775"/>
                <a:chExt cx="1503506" cy="1903614"/>
              </a:xfrm>
            </p:grpSpPr>
            <p:grpSp>
              <p:nvGrpSpPr>
                <p:cNvPr id="15" name="Group 52"/>
                <p:cNvGrpSpPr/>
                <p:nvPr/>
              </p:nvGrpSpPr>
              <p:grpSpPr>
                <a:xfrm>
                  <a:off x="3219796" y="3183775"/>
                  <a:ext cx="1285702" cy="1903614"/>
                  <a:chOff x="3219796" y="3183775"/>
                  <a:chExt cx="1285702" cy="1903614"/>
                </a:xfrm>
                <a:effectLst>
                  <a:outerShdw blurRad="50800" dist="50800" dir="5400000" algn="ctr" rotWithShape="0">
                    <a:schemeClr val="tx1"/>
                  </a:outerShdw>
                </a:effectLst>
              </p:grpSpPr>
              <p:sp>
                <p:nvSpPr>
                  <p:cNvPr id="89" name="Freeform 88"/>
                  <p:cNvSpPr/>
                  <p:nvPr/>
                </p:nvSpPr>
                <p:spPr>
                  <a:xfrm>
                    <a:off x="3247505" y="3391593"/>
                    <a:ext cx="1257993" cy="1679171"/>
                  </a:xfrm>
                  <a:custGeom>
                    <a:avLst/>
                    <a:gdLst>
                      <a:gd name="connsiteX0" fmla="*/ 1257993 w 1257993"/>
                      <a:gd name="connsiteY0" fmla="*/ 0 h 1679171"/>
                      <a:gd name="connsiteX1" fmla="*/ 1124990 w 1257993"/>
                      <a:gd name="connsiteY1" fmla="*/ 49876 h 1679171"/>
                      <a:gd name="connsiteX2" fmla="*/ 1025237 w 1257993"/>
                      <a:gd name="connsiteY2" fmla="*/ 282632 h 1679171"/>
                      <a:gd name="connsiteX3" fmla="*/ 958735 w 1257993"/>
                      <a:gd name="connsiteY3" fmla="*/ 465512 h 1679171"/>
                      <a:gd name="connsiteX4" fmla="*/ 925484 w 1257993"/>
                      <a:gd name="connsiteY4" fmla="*/ 714894 h 1679171"/>
                      <a:gd name="connsiteX5" fmla="*/ 676102 w 1257993"/>
                      <a:gd name="connsiteY5" fmla="*/ 731520 h 1679171"/>
                      <a:gd name="connsiteX6" fmla="*/ 326968 w 1257993"/>
                      <a:gd name="connsiteY6" fmla="*/ 748145 h 1679171"/>
                      <a:gd name="connsiteX7" fmla="*/ 210590 w 1257993"/>
                      <a:gd name="connsiteY7" fmla="*/ 1147156 h 1679171"/>
                      <a:gd name="connsiteX8" fmla="*/ 77586 w 1257993"/>
                      <a:gd name="connsiteY8" fmla="*/ 1263534 h 1679171"/>
                      <a:gd name="connsiteX9" fmla="*/ 11084 w 1257993"/>
                      <a:gd name="connsiteY9" fmla="*/ 1612669 h 1679171"/>
                      <a:gd name="connsiteX10" fmla="*/ 11084 w 1257993"/>
                      <a:gd name="connsiteY10" fmla="*/ 1662545 h 167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7993" h="1679171">
                        <a:moveTo>
                          <a:pt x="1257993" y="0"/>
                        </a:moveTo>
                        <a:cubicBezTo>
                          <a:pt x="1210888" y="1385"/>
                          <a:pt x="1163783" y="2771"/>
                          <a:pt x="1124990" y="49876"/>
                        </a:cubicBezTo>
                        <a:cubicBezTo>
                          <a:pt x="1086197" y="96981"/>
                          <a:pt x="1052946" y="213359"/>
                          <a:pt x="1025237" y="282632"/>
                        </a:cubicBezTo>
                        <a:cubicBezTo>
                          <a:pt x="997528" y="351905"/>
                          <a:pt x="975360" y="393468"/>
                          <a:pt x="958735" y="465512"/>
                        </a:cubicBezTo>
                        <a:cubicBezTo>
                          <a:pt x="942110" y="537556"/>
                          <a:pt x="972590" y="670559"/>
                          <a:pt x="925484" y="714894"/>
                        </a:cubicBezTo>
                        <a:cubicBezTo>
                          <a:pt x="878378" y="759229"/>
                          <a:pt x="676102" y="731520"/>
                          <a:pt x="676102" y="731520"/>
                        </a:cubicBezTo>
                        <a:cubicBezTo>
                          <a:pt x="576349" y="737062"/>
                          <a:pt x="404553" y="678872"/>
                          <a:pt x="326968" y="748145"/>
                        </a:cubicBezTo>
                        <a:cubicBezTo>
                          <a:pt x="249383" y="817418"/>
                          <a:pt x="252154" y="1061258"/>
                          <a:pt x="210590" y="1147156"/>
                        </a:cubicBezTo>
                        <a:cubicBezTo>
                          <a:pt x="169026" y="1233054"/>
                          <a:pt x="110837" y="1185949"/>
                          <a:pt x="77586" y="1263534"/>
                        </a:cubicBezTo>
                        <a:cubicBezTo>
                          <a:pt x="44335" y="1341119"/>
                          <a:pt x="22168" y="1546167"/>
                          <a:pt x="11084" y="1612669"/>
                        </a:cubicBezTo>
                        <a:cubicBezTo>
                          <a:pt x="0" y="1679171"/>
                          <a:pt x="5542" y="1670858"/>
                          <a:pt x="11084" y="1662545"/>
                        </a:cubicBezTo>
                      </a:path>
                    </a:pathLst>
                  </a:cu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Freeform 89"/>
                  <p:cNvSpPr/>
                  <p:nvPr/>
                </p:nvSpPr>
                <p:spPr>
                  <a:xfrm>
                    <a:off x="3945774" y="3183775"/>
                    <a:ext cx="410095" cy="989214"/>
                  </a:xfrm>
                  <a:custGeom>
                    <a:avLst/>
                    <a:gdLst>
                      <a:gd name="connsiteX0" fmla="*/ 410095 w 410095"/>
                      <a:gd name="connsiteY0" fmla="*/ 8312 h 989214"/>
                      <a:gd name="connsiteX1" fmla="*/ 277091 w 410095"/>
                      <a:gd name="connsiteY1" fmla="*/ 58189 h 989214"/>
                      <a:gd name="connsiteX2" fmla="*/ 77586 w 410095"/>
                      <a:gd name="connsiteY2" fmla="*/ 357447 h 989214"/>
                      <a:gd name="connsiteX3" fmla="*/ 11084 w 410095"/>
                      <a:gd name="connsiteY3" fmla="*/ 789709 h 989214"/>
                      <a:gd name="connsiteX4" fmla="*/ 11084 w 410095"/>
                      <a:gd name="connsiteY4" fmla="*/ 989214 h 989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95" h="989214">
                        <a:moveTo>
                          <a:pt x="410095" y="8312"/>
                        </a:moveTo>
                        <a:cubicBezTo>
                          <a:pt x="371302" y="4156"/>
                          <a:pt x="332509" y="0"/>
                          <a:pt x="277091" y="58189"/>
                        </a:cubicBezTo>
                        <a:cubicBezTo>
                          <a:pt x="221673" y="116378"/>
                          <a:pt x="121920" y="235527"/>
                          <a:pt x="77586" y="357447"/>
                        </a:cubicBezTo>
                        <a:cubicBezTo>
                          <a:pt x="33252" y="479367"/>
                          <a:pt x="22168" y="684415"/>
                          <a:pt x="11084" y="789709"/>
                        </a:cubicBezTo>
                        <a:cubicBezTo>
                          <a:pt x="0" y="895004"/>
                          <a:pt x="5542" y="942109"/>
                          <a:pt x="11084" y="989214"/>
                        </a:cubicBezTo>
                      </a:path>
                    </a:pathLst>
                  </a:custGeom>
                  <a:ln w="76200">
                    <a:solidFill>
                      <a:srgbClr val="FFC000"/>
                    </a:solidFill>
                    <a:prstDash val="sysDot"/>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Freeform 90"/>
                  <p:cNvSpPr/>
                  <p:nvPr/>
                </p:nvSpPr>
                <p:spPr>
                  <a:xfrm>
                    <a:off x="3219796" y="3549535"/>
                    <a:ext cx="487680" cy="1537854"/>
                  </a:xfrm>
                  <a:custGeom>
                    <a:avLst/>
                    <a:gdLst>
                      <a:gd name="connsiteX0" fmla="*/ 487680 w 487680"/>
                      <a:gd name="connsiteY0" fmla="*/ 24938 h 1537854"/>
                      <a:gd name="connsiteX1" fmla="*/ 387928 w 487680"/>
                      <a:gd name="connsiteY1" fmla="*/ 24938 h 1537854"/>
                      <a:gd name="connsiteX2" fmla="*/ 171797 w 487680"/>
                      <a:gd name="connsiteY2" fmla="*/ 174567 h 1537854"/>
                      <a:gd name="connsiteX3" fmla="*/ 105295 w 487680"/>
                      <a:gd name="connsiteY3" fmla="*/ 440574 h 1537854"/>
                      <a:gd name="connsiteX4" fmla="*/ 38793 w 487680"/>
                      <a:gd name="connsiteY4" fmla="*/ 606829 h 1537854"/>
                      <a:gd name="connsiteX5" fmla="*/ 38793 w 487680"/>
                      <a:gd name="connsiteY5" fmla="*/ 839585 h 1537854"/>
                      <a:gd name="connsiteX6" fmla="*/ 5542 w 487680"/>
                      <a:gd name="connsiteY6" fmla="*/ 1072341 h 1537854"/>
                      <a:gd name="connsiteX7" fmla="*/ 72044 w 487680"/>
                      <a:gd name="connsiteY7" fmla="*/ 1138843 h 1537854"/>
                      <a:gd name="connsiteX8" fmla="*/ 88669 w 487680"/>
                      <a:gd name="connsiteY8" fmla="*/ 1388225 h 1537854"/>
                      <a:gd name="connsiteX9" fmla="*/ 72044 w 487680"/>
                      <a:gd name="connsiteY9" fmla="*/ 1537854 h 153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 h="1537854">
                        <a:moveTo>
                          <a:pt x="487680" y="24938"/>
                        </a:moveTo>
                        <a:cubicBezTo>
                          <a:pt x="464127" y="12469"/>
                          <a:pt x="440575" y="0"/>
                          <a:pt x="387928" y="24938"/>
                        </a:cubicBezTo>
                        <a:cubicBezTo>
                          <a:pt x="335281" y="49876"/>
                          <a:pt x="218902" y="105294"/>
                          <a:pt x="171797" y="174567"/>
                        </a:cubicBezTo>
                        <a:cubicBezTo>
                          <a:pt x="124692" y="243840"/>
                          <a:pt x="127462" y="368530"/>
                          <a:pt x="105295" y="440574"/>
                        </a:cubicBezTo>
                        <a:cubicBezTo>
                          <a:pt x="83128" y="512618"/>
                          <a:pt x="49877" y="540327"/>
                          <a:pt x="38793" y="606829"/>
                        </a:cubicBezTo>
                        <a:cubicBezTo>
                          <a:pt x="27709" y="673331"/>
                          <a:pt x="44335" y="762000"/>
                          <a:pt x="38793" y="839585"/>
                        </a:cubicBezTo>
                        <a:cubicBezTo>
                          <a:pt x="33251" y="917170"/>
                          <a:pt x="0" y="1022465"/>
                          <a:pt x="5542" y="1072341"/>
                        </a:cubicBezTo>
                        <a:cubicBezTo>
                          <a:pt x="11084" y="1122217"/>
                          <a:pt x="58190" y="1086196"/>
                          <a:pt x="72044" y="1138843"/>
                        </a:cubicBezTo>
                        <a:cubicBezTo>
                          <a:pt x="85898" y="1191490"/>
                          <a:pt x="88669" y="1321723"/>
                          <a:pt x="88669" y="1388225"/>
                        </a:cubicBezTo>
                        <a:cubicBezTo>
                          <a:pt x="88669" y="1454727"/>
                          <a:pt x="80356" y="1496290"/>
                          <a:pt x="72044" y="1537854"/>
                        </a:cubicBezTo>
                      </a:path>
                    </a:pathLst>
                  </a:cu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8" name="Freeform 87"/>
                <p:cNvSpPr/>
                <p:nvPr/>
              </p:nvSpPr>
              <p:spPr>
                <a:xfrm>
                  <a:off x="3001992" y="3536830"/>
                  <a:ext cx="224287" cy="612476"/>
                </a:xfrm>
                <a:custGeom>
                  <a:avLst/>
                  <a:gdLst>
                    <a:gd name="connsiteX0" fmla="*/ 0 w 224287"/>
                    <a:gd name="connsiteY0" fmla="*/ 0 h 612476"/>
                    <a:gd name="connsiteX1" fmla="*/ 86265 w 224287"/>
                    <a:gd name="connsiteY1" fmla="*/ 232913 h 612476"/>
                    <a:gd name="connsiteX2" fmla="*/ 189782 w 224287"/>
                    <a:gd name="connsiteY2" fmla="*/ 508959 h 612476"/>
                    <a:gd name="connsiteX3" fmla="*/ 224287 w 224287"/>
                    <a:gd name="connsiteY3" fmla="*/ 612476 h 612476"/>
                  </a:gdLst>
                  <a:ahLst/>
                  <a:cxnLst>
                    <a:cxn ang="0">
                      <a:pos x="connsiteX0" y="connsiteY0"/>
                    </a:cxn>
                    <a:cxn ang="0">
                      <a:pos x="connsiteX1" y="connsiteY1"/>
                    </a:cxn>
                    <a:cxn ang="0">
                      <a:pos x="connsiteX2" y="connsiteY2"/>
                    </a:cxn>
                    <a:cxn ang="0">
                      <a:pos x="connsiteX3" y="connsiteY3"/>
                    </a:cxn>
                  </a:cxnLst>
                  <a:rect l="l" t="t" r="r" b="b"/>
                  <a:pathLst>
                    <a:path w="224287" h="612476">
                      <a:moveTo>
                        <a:pt x="0" y="0"/>
                      </a:moveTo>
                      <a:cubicBezTo>
                        <a:pt x="27317" y="74043"/>
                        <a:pt x="54635" y="148087"/>
                        <a:pt x="86265" y="232913"/>
                      </a:cubicBezTo>
                      <a:cubicBezTo>
                        <a:pt x="117895" y="317739"/>
                        <a:pt x="166778" y="445699"/>
                        <a:pt x="189782" y="508959"/>
                      </a:cubicBezTo>
                      <a:cubicBezTo>
                        <a:pt x="212786" y="572220"/>
                        <a:pt x="224287" y="612476"/>
                        <a:pt x="224287" y="612476"/>
                      </a:cubicBezTo>
                    </a:path>
                  </a:pathLst>
                </a:custGeom>
                <a:ln w="63500">
                  <a:solidFill>
                    <a:srgbClr val="FFC000"/>
                  </a:solidFill>
                  <a:prstDash val="sysDot"/>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 name="Group 65"/>
              <p:cNvGrpSpPr/>
              <p:nvPr/>
            </p:nvGrpSpPr>
            <p:grpSpPr>
              <a:xfrm>
                <a:off x="2227053" y="3786996"/>
                <a:ext cx="826699" cy="1552755"/>
                <a:chOff x="2227053" y="3786996"/>
                <a:chExt cx="826699" cy="1552755"/>
              </a:xfrm>
            </p:grpSpPr>
            <p:sp>
              <p:nvSpPr>
                <p:cNvPr id="85" name="Freeform 84"/>
                <p:cNvSpPr/>
                <p:nvPr/>
              </p:nvSpPr>
              <p:spPr>
                <a:xfrm>
                  <a:off x="2829464" y="4002657"/>
                  <a:ext cx="224288" cy="1268083"/>
                </a:xfrm>
                <a:custGeom>
                  <a:avLst/>
                  <a:gdLst>
                    <a:gd name="connsiteX0" fmla="*/ 0 w 224288"/>
                    <a:gd name="connsiteY0" fmla="*/ 0 h 1268083"/>
                    <a:gd name="connsiteX1" fmla="*/ 69011 w 224288"/>
                    <a:gd name="connsiteY1" fmla="*/ 250166 h 1268083"/>
                    <a:gd name="connsiteX2" fmla="*/ 77638 w 224288"/>
                    <a:gd name="connsiteY2" fmla="*/ 457200 h 1268083"/>
                    <a:gd name="connsiteX3" fmla="*/ 155276 w 224288"/>
                    <a:gd name="connsiteY3" fmla="*/ 569343 h 1268083"/>
                    <a:gd name="connsiteX4" fmla="*/ 215661 w 224288"/>
                    <a:gd name="connsiteY4" fmla="*/ 759124 h 1268083"/>
                    <a:gd name="connsiteX5" fmla="*/ 103517 w 224288"/>
                    <a:gd name="connsiteY5" fmla="*/ 871268 h 1268083"/>
                    <a:gd name="connsiteX6" fmla="*/ 103517 w 224288"/>
                    <a:gd name="connsiteY6" fmla="*/ 1000664 h 1268083"/>
                    <a:gd name="connsiteX7" fmla="*/ 198408 w 224288"/>
                    <a:gd name="connsiteY7" fmla="*/ 1268083 h 126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4288" h="1268083">
                      <a:moveTo>
                        <a:pt x="0" y="0"/>
                      </a:moveTo>
                      <a:cubicBezTo>
                        <a:pt x="28035" y="86983"/>
                        <a:pt x="56071" y="173966"/>
                        <a:pt x="69011" y="250166"/>
                      </a:cubicBezTo>
                      <a:cubicBezTo>
                        <a:pt x="81951" y="326366"/>
                        <a:pt x="63260" y="404004"/>
                        <a:pt x="77638" y="457200"/>
                      </a:cubicBezTo>
                      <a:cubicBezTo>
                        <a:pt x="92016" y="510396"/>
                        <a:pt x="132272" y="519022"/>
                        <a:pt x="155276" y="569343"/>
                      </a:cubicBezTo>
                      <a:cubicBezTo>
                        <a:pt x="178280" y="619664"/>
                        <a:pt x="224288" y="708803"/>
                        <a:pt x="215661" y="759124"/>
                      </a:cubicBezTo>
                      <a:cubicBezTo>
                        <a:pt x="207034" y="809445"/>
                        <a:pt x="122208" y="831011"/>
                        <a:pt x="103517" y="871268"/>
                      </a:cubicBezTo>
                      <a:cubicBezTo>
                        <a:pt x="84826" y="911525"/>
                        <a:pt x="87702" y="934528"/>
                        <a:pt x="103517" y="1000664"/>
                      </a:cubicBezTo>
                      <a:cubicBezTo>
                        <a:pt x="119332" y="1066800"/>
                        <a:pt x="158870" y="1167441"/>
                        <a:pt x="198408" y="1268083"/>
                      </a:cubicBezTo>
                    </a:path>
                  </a:pathLst>
                </a:custGeom>
                <a:ln w="63500">
                  <a:solidFill>
                    <a:srgbClr val="FFC000"/>
                  </a:solidFill>
                  <a:prstDash val="sysDot"/>
                  <a:tailEnd type="triangl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Freeform 85"/>
                <p:cNvSpPr/>
                <p:nvPr/>
              </p:nvSpPr>
              <p:spPr>
                <a:xfrm>
                  <a:off x="2227053" y="3786996"/>
                  <a:ext cx="598097" cy="1552755"/>
                </a:xfrm>
                <a:custGeom>
                  <a:avLst/>
                  <a:gdLst>
                    <a:gd name="connsiteX0" fmla="*/ 516147 w 598097"/>
                    <a:gd name="connsiteY0" fmla="*/ 0 h 1552755"/>
                    <a:gd name="connsiteX1" fmla="*/ 542026 w 598097"/>
                    <a:gd name="connsiteY1" fmla="*/ 155276 h 1552755"/>
                    <a:gd name="connsiteX2" fmla="*/ 179717 w 598097"/>
                    <a:gd name="connsiteY2" fmla="*/ 345057 h 1552755"/>
                    <a:gd name="connsiteX3" fmla="*/ 15815 w 598097"/>
                    <a:gd name="connsiteY3" fmla="*/ 491706 h 1552755"/>
                    <a:gd name="connsiteX4" fmla="*/ 84826 w 598097"/>
                    <a:gd name="connsiteY4" fmla="*/ 724619 h 1552755"/>
                    <a:gd name="connsiteX5" fmla="*/ 136585 w 598097"/>
                    <a:gd name="connsiteY5" fmla="*/ 957532 h 1552755"/>
                    <a:gd name="connsiteX6" fmla="*/ 188343 w 598097"/>
                    <a:gd name="connsiteY6" fmla="*/ 1017917 h 1552755"/>
                    <a:gd name="connsiteX7" fmla="*/ 240102 w 598097"/>
                    <a:gd name="connsiteY7" fmla="*/ 1112808 h 1552755"/>
                    <a:gd name="connsiteX8" fmla="*/ 214222 w 598097"/>
                    <a:gd name="connsiteY8" fmla="*/ 1250830 h 1552755"/>
                    <a:gd name="connsiteX9" fmla="*/ 360872 w 598097"/>
                    <a:gd name="connsiteY9" fmla="*/ 1552755 h 155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8097" h="1552755">
                      <a:moveTo>
                        <a:pt x="516147" y="0"/>
                      </a:moveTo>
                      <a:cubicBezTo>
                        <a:pt x="557122" y="48883"/>
                        <a:pt x="598097" y="97767"/>
                        <a:pt x="542026" y="155276"/>
                      </a:cubicBezTo>
                      <a:cubicBezTo>
                        <a:pt x="485955" y="212785"/>
                        <a:pt x="267419" y="288985"/>
                        <a:pt x="179717" y="345057"/>
                      </a:cubicBezTo>
                      <a:cubicBezTo>
                        <a:pt x="92015" y="401129"/>
                        <a:pt x="31630" y="428446"/>
                        <a:pt x="15815" y="491706"/>
                      </a:cubicBezTo>
                      <a:cubicBezTo>
                        <a:pt x="0" y="554966"/>
                        <a:pt x="64698" y="646981"/>
                        <a:pt x="84826" y="724619"/>
                      </a:cubicBezTo>
                      <a:cubicBezTo>
                        <a:pt x="104954" y="802257"/>
                        <a:pt x="119332" y="908649"/>
                        <a:pt x="136585" y="957532"/>
                      </a:cubicBezTo>
                      <a:cubicBezTo>
                        <a:pt x="153838" y="1006415"/>
                        <a:pt x="171090" y="992038"/>
                        <a:pt x="188343" y="1017917"/>
                      </a:cubicBezTo>
                      <a:cubicBezTo>
                        <a:pt x="205596" y="1043796"/>
                        <a:pt x="235789" y="1073989"/>
                        <a:pt x="240102" y="1112808"/>
                      </a:cubicBezTo>
                      <a:cubicBezTo>
                        <a:pt x="244415" y="1151627"/>
                        <a:pt x="194094" y="1177506"/>
                        <a:pt x="214222" y="1250830"/>
                      </a:cubicBezTo>
                      <a:cubicBezTo>
                        <a:pt x="234350" y="1324154"/>
                        <a:pt x="297611" y="1438454"/>
                        <a:pt x="360872" y="1552755"/>
                      </a:cubicBezTo>
                    </a:path>
                  </a:pathLst>
                </a:custGeom>
                <a:ln w="63500">
                  <a:solidFill>
                    <a:srgbClr val="FFC000"/>
                  </a:solidFill>
                  <a:prstDash val="sysDot"/>
                  <a:tailEnd type="triangl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 name="Group 67"/>
              <p:cNvGrpSpPr/>
              <p:nvPr/>
            </p:nvGrpSpPr>
            <p:grpSpPr>
              <a:xfrm>
                <a:off x="4807789" y="4597879"/>
                <a:ext cx="947468" cy="1095555"/>
                <a:chOff x="4807789" y="4597879"/>
                <a:chExt cx="947468" cy="1095555"/>
              </a:xfrm>
            </p:grpSpPr>
            <p:sp>
              <p:nvSpPr>
                <p:cNvPr id="82" name="Freeform 81"/>
                <p:cNvSpPr/>
                <p:nvPr/>
              </p:nvSpPr>
              <p:spPr>
                <a:xfrm>
                  <a:off x="5467710" y="4692770"/>
                  <a:ext cx="287547" cy="1000664"/>
                </a:xfrm>
                <a:custGeom>
                  <a:avLst/>
                  <a:gdLst>
                    <a:gd name="connsiteX0" fmla="*/ 251603 w 287547"/>
                    <a:gd name="connsiteY0" fmla="*/ 0 h 1000664"/>
                    <a:gd name="connsiteX1" fmla="*/ 286109 w 287547"/>
                    <a:gd name="connsiteY1" fmla="*/ 43132 h 1000664"/>
                    <a:gd name="connsiteX2" fmla="*/ 242977 w 287547"/>
                    <a:gd name="connsiteY2" fmla="*/ 181155 h 1000664"/>
                    <a:gd name="connsiteX3" fmla="*/ 199845 w 287547"/>
                    <a:gd name="connsiteY3" fmla="*/ 336430 h 1000664"/>
                    <a:gd name="connsiteX4" fmla="*/ 217098 w 287547"/>
                    <a:gd name="connsiteY4" fmla="*/ 388188 h 1000664"/>
                    <a:gd name="connsiteX5" fmla="*/ 35943 w 287547"/>
                    <a:gd name="connsiteY5" fmla="*/ 405441 h 1000664"/>
                    <a:gd name="connsiteX6" fmla="*/ 10064 w 287547"/>
                    <a:gd name="connsiteY6" fmla="*/ 534838 h 1000664"/>
                    <a:gd name="connsiteX7" fmla="*/ 96328 w 287547"/>
                    <a:gd name="connsiteY7" fmla="*/ 664234 h 1000664"/>
                    <a:gd name="connsiteX8" fmla="*/ 79075 w 287547"/>
                    <a:gd name="connsiteY8" fmla="*/ 793630 h 1000664"/>
                    <a:gd name="connsiteX9" fmla="*/ 27316 w 287547"/>
                    <a:gd name="connsiteY9" fmla="*/ 1000664 h 100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7547" h="1000664">
                      <a:moveTo>
                        <a:pt x="251603" y="0"/>
                      </a:moveTo>
                      <a:cubicBezTo>
                        <a:pt x="269575" y="6470"/>
                        <a:pt x="287547" y="12940"/>
                        <a:pt x="286109" y="43132"/>
                      </a:cubicBezTo>
                      <a:cubicBezTo>
                        <a:pt x="284671" y="73324"/>
                        <a:pt x="257354" y="132272"/>
                        <a:pt x="242977" y="181155"/>
                      </a:cubicBezTo>
                      <a:cubicBezTo>
                        <a:pt x="228600" y="230038"/>
                        <a:pt x="204158" y="301925"/>
                        <a:pt x="199845" y="336430"/>
                      </a:cubicBezTo>
                      <a:cubicBezTo>
                        <a:pt x="195532" y="370936"/>
                        <a:pt x="244415" y="376686"/>
                        <a:pt x="217098" y="388188"/>
                      </a:cubicBezTo>
                      <a:cubicBezTo>
                        <a:pt x="189781" y="399690"/>
                        <a:pt x="70449" y="380999"/>
                        <a:pt x="35943" y="405441"/>
                      </a:cubicBezTo>
                      <a:cubicBezTo>
                        <a:pt x="1437" y="429883"/>
                        <a:pt x="0" y="491706"/>
                        <a:pt x="10064" y="534838"/>
                      </a:cubicBezTo>
                      <a:cubicBezTo>
                        <a:pt x="20128" y="577970"/>
                        <a:pt x="84826" y="621102"/>
                        <a:pt x="96328" y="664234"/>
                      </a:cubicBezTo>
                      <a:cubicBezTo>
                        <a:pt x="107830" y="707366"/>
                        <a:pt x="90577" y="737558"/>
                        <a:pt x="79075" y="793630"/>
                      </a:cubicBezTo>
                      <a:cubicBezTo>
                        <a:pt x="67573" y="849702"/>
                        <a:pt x="47444" y="925183"/>
                        <a:pt x="27316" y="1000664"/>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Freeform 82"/>
                <p:cNvSpPr/>
                <p:nvPr/>
              </p:nvSpPr>
              <p:spPr>
                <a:xfrm>
                  <a:off x="4807789" y="4597879"/>
                  <a:ext cx="297611" cy="793630"/>
                </a:xfrm>
                <a:custGeom>
                  <a:avLst/>
                  <a:gdLst>
                    <a:gd name="connsiteX0" fmla="*/ 230037 w 297611"/>
                    <a:gd name="connsiteY0" fmla="*/ 0 h 793630"/>
                    <a:gd name="connsiteX1" fmla="*/ 290422 w 297611"/>
                    <a:gd name="connsiteY1" fmla="*/ 138023 h 793630"/>
                    <a:gd name="connsiteX2" fmla="*/ 186905 w 297611"/>
                    <a:gd name="connsiteY2" fmla="*/ 319178 h 793630"/>
                    <a:gd name="connsiteX3" fmla="*/ 100641 w 297611"/>
                    <a:gd name="connsiteY3" fmla="*/ 405442 h 793630"/>
                    <a:gd name="connsiteX4" fmla="*/ 14377 w 297611"/>
                    <a:gd name="connsiteY4" fmla="*/ 491706 h 793630"/>
                    <a:gd name="connsiteX5" fmla="*/ 14377 w 297611"/>
                    <a:gd name="connsiteY5" fmla="*/ 629729 h 793630"/>
                    <a:gd name="connsiteX6" fmla="*/ 23003 w 297611"/>
                    <a:gd name="connsiteY6" fmla="*/ 724619 h 793630"/>
                    <a:gd name="connsiteX7" fmla="*/ 100641 w 297611"/>
                    <a:gd name="connsiteY7" fmla="*/ 793630 h 79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611" h="793630">
                      <a:moveTo>
                        <a:pt x="230037" y="0"/>
                      </a:moveTo>
                      <a:cubicBezTo>
                        <a:pt x="263824" y="42413"/>
                        <a:pt x="297611" y="84827"/>
                        <a:pt x="290422" y="138023"/>
                      </a:cubicBezTo>
                      <a:cubicBezTo>
                        <a:pt x="283233" y="191219"/>
                        <a:pt x="218535" y="274608"/>
                        <a:pt x="186905" y="319178"/>
                      </a:cubicBezTo>
                      <a:cubicBezTo>
                        <a:pt x="155275" y="363748"/>
                        <a:pt x="100641" y="405442"/>
                        <a:pt x="100641" y="405442"/>
                      </a:cubicBezTo>
                      <a:cubicBezTo>
                        <a:pt x="71886" y="434197"/>
                        <a:pt x="28754" y="454325"/>
                        <a:pt x="14377" y="491706"/>
                      </a:cubicBezTo>
                      <a:cubicBezTo>
                        <a:pt x="0" y="529087"/>
                        <a:pt x="12939" y="590910"/>
                        <a:pt x="14377" y="629729"/>
                      </a:cubicBezTo>
                      <a:cubicBezTo>
                        <a:pt x="15815" y="668548"/>
                        <a:pt x="8626" y="697302"/>
                        <a:pt x="23003" y="724619"/>
                      </a:cubicBezTo>
                      <a:cubicBezTo>
                        <a:pt x="37380" y="751936"/>
                        <a:pt x="100641" y="793630"/>
                        <a:pt x="100641" y="793630"/>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Freeform 83"/>
                <p:cNvSpPr/>
                <p:nvPr/>
              </p:nvSpPr>
              <p:spPr>
                <a:xfrm>
                  <a:off x="5098211" y="4848045"/>
                  <a:ext cx="70450" cy="483080"/>
                </a:xfrm>
                <a:custGeom>
                  <a:avLst/>
                  <a:gdLst>
                    <a:gd name="connsiteX0" fmla="*/ 51759 w 70450"/>
                    <a:gd name="connsiteY0" fmla="*/ 0 h 483080"/>
                    <a:gd name="connsiteX1" fmla="*/ 69012 w 70450"/>
                    <a:gd name="connsiteY1" fmla="*/ 198408 h 483080"/>
                    <a:gd name="connsiteX2" fmla="*/ 43132 w 70450"/>
                    <a:gd name="connsiteY2" fmla="*/ 301925 h 483080"/>
                    <a:gd name="connsiteX3" fmla="*/ 0 w 70450"/>
                    <a:gd name="connsiteY3" fmla="*/ 483080 h 483080"/>
                  </a:gdLst>
                  <a:ahLst/>
                  <a:cxnLst>
                    <a:cxn ang="0">
                      <a:pos x="connsiteX0" y="connsiteY0"/>
                    </a:cxn>
                    <a:cxn ang="0">
                      <a:pos x="connsiteX1" y="connsiteY1"/>
                    </a:cxn>
                    <a:cxn ang="0">
                      <a:pos x="connsiteX2" y="connsiteY2"/>
                    </a:cxn>
                    <a:cxn ang="0">
                      <a:pos x="connsiteX3" y="connsiteY3"/>
                    </a:cxn>
                  </a:cxnLst>
                  <a:rect l="l" t="t" r="r" b="b"/>
                  <a:pathLst>
                    <a:path w="70450" h="483080">
                      <a:moveTo>
                        <a:pt x="51759" y="0"/>
                      </a:moveTo>
                      <a:cubicBezTo>
                        <a:pt x="61104" y="74043"/>
                        <a:pt x="70450" y="148087"/>
                        <a:pt x="69012" y="198408"/>
                      </a:cubicBezTo>
                      <a:cubicBezTo>
                        <a:pt x="67574" y="248729"/>
                        <a:pt x="54634" y="254480"/>
                        <a:pt x="43132" y="301925"/>
                      </a:cubicBezTo>
                      <a:cubicBezTo>
                        <a:pt x="31630" y="349370"/>
                        <a:pt x="0" y="483080"/>
                        <a:pt x="0" y="483080"/>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8" name="Group 66"/>
              <p:cNvGrpSpPr/>
              <p:nvPr/>
            </p:nvGrpSpPr>
            <p:grpSpPr>
              <a:xfrm>
                <a:off x="4954385" y="2992582"/>
                <a:ext cx="1213659" cy="1795078"/>
                <a:chOff x="4954385" y="2992582"/>
                <a:chExt cx="1213659" cy="1795078"/>
              </a:xfrm>
            </p:grpSpPr>
            <p:sp>
              <p:nvSpPr>
                <p:cNvPr id="80" name="Freeform 79"/>
                <p:cNvSpPr/>
                <p:nvPr/>
              </p:nvSpPr>
              <p:spPr>
                <a:xfrm>
                  <a:off x="4954385" y="2992582"/>
                  <a:ext cx="1213659" cy="1645920"/>
                </a:xfrm>
                <a:custGeom>
                  <a:avLst/>
                  <a:gdLst>
                    <a:gd name="connsiteX0" fmla="*/ 0 w 1213659"/>
                    <a:gd name="connsiteY0" fmla="*/ 0 h 1645920"/>
                    <a:gd name="connsiteX1" fmla="*/ 83128 w 1213659"/>
                    <a:gd name="connsiteY1" fmla="*/ 133003 h 1645920"/>
                    <a:gd name="connsiteX2" fmla="*/ 282633 w 1213659"/>
                    <a:gd name="connsiteY2" fmla="*/ 532014 h 1645920"/>
                    <a:gd name="connsiteX3" fmla="*/ 465513 w 1213659"/>
                    <a:gd name="connsiteY3" fmla="*/ 947651 h 1645920"/>
                    <a:gd name="connsiteX4" fmla="*/ 615142 w 1213659"/>
                    <a:gd name="connsiteY4" fmla="*/ 1263534 h 1645920"/>
                    <a:gd name="connsiteX5" fmla="*/ 814648 w 1213659"/>
                    <a:gd name="connsiteY5" fmla="*/ 1313411 h 1645920"/>
                    <a:gd name="connsiteX6" fmla="*/ 1147157 w 1213659"/>
                    <a:gd name="connsiteY6" fmla="*/ 1579418 h 1645920"/>
                    <a:gd name="connsiteX7" fmla="*/ 1213659 w 1213659"/>
                    <a:gd name="connsiteY7" fmla="*/ 1645920 h 164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3659" h="1645920">
                      <a:moveTo>
                        <a:pt x="0" y="0"/>
                      </a:moveTo>
                      <a:cubicBezTo>
                        <a:pt x="18011" y="22167"/>
                        <a:pt x="36023" y="44334"/>
                        <a:pt x="83128" y="133003"/>
                      </a:cubicBezTo>
                      <a:cubicBezTo>
                        <a:pt x="130234" y="221672"/>
                        <a:pt x="218902" y="396239"/>
                        <a:pt x="282633" y="532014"/>
                      </a:cubicBezTo>
                      <a:cubicBezTo>
                        <a:pt x="346364" y="667789"/>
                        <a:pt x="410095" y="825731"/>
                        <a:pt x="465513" y="947651"/>
                      </a:cubicBezTo>
                      <a:cubicBezTo>
                        <a:pt x="520931" y="1069571"/>
                        <a:pt x="556953" y="1202574"/>
                        <a:pt x="615142" y="1263534"/>
                      </a:cubicBezTo>
                      <a:cubicBezTo>
                        <a:pt x="673331" y="1324494"/>
                        <a:pt x="725979" y="1260764"/>
                        <a:pt x="814648" y="1313411"/>
                      </a:cubicBezTo>
                      <a:cubicBezTo>
                        <a:pt x="903317" y="1366058"/>
                        <a:pt x="1080655" y="1524000"/>
                        <a:pt x="1147157" y="1579418"/>
                      </a:cubicBezTo>
                      <a:cubicBezTo>
                        <a:pt x="1213659" y="1634836"/>
                        <a:pt x="1213659" y="1640378"/>
                        <a:pt x="1213659" y="1645920"/>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Freeform 80"/>
                <p:cNvSpPr/>
                <p:nvPr/>
              </p:nvSpPr>
              <p:spPr>
                <a:xfrm>
                  <a:off x="5348377" y="4399472"/>
                  <a:ext cx="793631" cy="388188"/>
                </a:xfrm>
                <a:custGeom>
                  <a:avLst/>
                  <a:gdLst>
                    <a:gd name="connsiteX0" fmla="*/ 0 w 793631"/>
                    <a:gd name="connsiteY0" fmla="*/ 0 h 388188"/>
                    <a:gd name="connsiteX1" fmla="*/ 129397 w 793631"/>
                    <a:gd name="connsiteY1" fmla="*/ 155275 h 388188"/>
                    <a:gd name="connsiteX2" fmla="*/ 336431 w 793631"/>
                    <a:gd name="connsiteY2" fmla="*/ 207034 h 388188"/>
                    <a:gd name="connsiteX3" fmla="*/ 448574 w 793631"/>
                    <a:gd name="connsiteY3" fmla="*/ 224286 h 388188"/>
                    <a:gd name="connsiteX4" fmla="*/ 526212 w 793631"/>
                    <a:gd name="connsiteY4" fmla="*/ 198407 h 388188"/>
                    <a:gd name="connsiteX5" fmla="*/ 569344 w 793631"/>
                    <a:gd name="connsiteY5" fmla="*/ 215660 h 388188"/>
                    <a:gd name="connsiteX6" fmla="*/ 595223 w 793631"/>
                    <a:gd name="connsiteY6" fmla="*/ 362309 h 388188"/>
                    <a:gd name="connsiteX7" fmla="*/ 733246 w 793631"/>
                    <a:gd name="connsiteY7" fmla="*/ 327803 h 388188"/>
                    <a:gd name="connsiteX8" fmla="*/ 793631 w 793631"/>
                    <a:gd name="connsiteY8" fmla="*/ 388188 h 3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31" h="388188">
                      <a:moveTo>
                        <a:pt x="0" y="0"/>
                      </a:moveTo>
                      <a:cubicBezTo>
                        <a:pt x="36662" y="60384"/>
                        <a:pt x="73325" y="120769"/>
                        <a:pt x="129397" y="155275"/>
                      </a:cubicBezTo>
                      <a:cubicBezTo>
                        <a:pt x="185469" y="189781"/>
                        <a:pt x="283235" y="195532"/>
                        <a:pt x="336431" y="207034"/>
                      </a:cubicBezTo>
                      <a:cubicBezTo>
                        <a:pt x="389627" y="218536"/>
                        <a:pt x="416944" y="225724"/>
                        <a:pt x="448574" y="224286"/>
                      </a:cubicBezTo>
                      <a:cubicBezTo>
                        <a:pt x="480204" y="222848"/>
                        <a:pt x="506084" y="199845"/>
                        <a:pt x="526212" y="198407"/>
                      </a:cubicBezTo>
                      <a:cubicBezTo>
                        <a:pt x="546340" y="196969"/>
                        <a:pt x="557842" y="188343"/>
                        <a:pt x="569344" y="215660"/>
                      </a:cubicBezTo>
                      <a:cubicBezTo>
                        <a:pt x="580846" y="242977"/>
                        <a:pt x="567906" y="343618"/>
                        <a:pt x="595223" y="362309"/>
                      </a:cubicBezTo>
                      <a:cubicBezTo>
                        <a:pt x="622540" y="381000"/>
                        <a:pt x="700178" y="323490"/>
                        <a:pt x="733246" y="327803"/>
                      </a:cubicBezTo>
                      <a:cubicBezTo>
                        <a:pt x="766314" y="332116"/>
                        <a:pt x="779972" y="360152"/>
                        <a:pt x="793631" y="388188"/>
                      </a:cubicBezTo>
                    </a:path>
                  </a:pathLst>
                </a:custGeom>
                <a:ln w="63500">
                  <a:solidFill>
                    <a:srgbClr val="FF0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9" name="Group 71"/>
              <p:cNvGrpSpPr/>
              <p:nvPr/>
            </p:nvGrpSpPr>
            <p:grpSpPr>
              <a:xfrm>
                <a:off x="5738327" y="5766318"/>
                <a:ext cx="510073" cy="1072632"/>
                <a:chOff x="5738327" y="5766318"/>
                <a:chExt cx="510073" cy="1072632"/>
              </a:xfrm>
            </p:grpSpPr>
            <p:sp>
              <p:nvSpPr>
                <p:cNvPr id="78" name="Freeform 77"/>
                <p:cNvSpPr/>
                <p:nvPr/>
              </p:nvSpPr>
              <p:spPr>
                <a:xfrm>
                  <a:off x="5738327" y="5766318"/>
                  <a:ext cx="343677" cy="597160"/>
                </a:xfrm>
                <a:custGeom>
                  <a:avLst/>
                  <a:gdLst>
                    <a:gd name="connsiteX0" fmla="*/ 0 w 343677"/>
                    <a:gd name="connsiteY0" fmla="*/ 0 h 597160"/>
                    <a:gd name="connsiteX1" fmla="*/ 205273 w 343677"/>
                    <a:gd name="connsiteY1" fmla="*/ 93306 h 597160"/>
                    <a:gd name="connsiteX2" fmla="*/ 223934 w 343677"/>
                    <a:gd name="connsiteY2" fmla="*/ 251927 h 597160"/>
                    <a:gd name="connsiteX3" fmla="*/ 335902 w 343677"/>
                    <a:gd name="connsiteY3" fmla="*/ 363894 h 597160"/>
                    <a:gd name="connsiteX4" fmla="*/ 177281 w 343677"/>
                    <a:gd name="connsiteY4" fmla="*/ 597160 h 597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77" h="597160">
                      <a:moveTo>
                        <a:pt x="0" y="0"/>
                      </a:moveTo>
                      <a:cubicBezTo>
                        <a:pt x="83975" y="25659"/>
                        <a:pt x="167951" y="51318"/>
                        <a:pt x="205273" y="93306"/>
                      </a:cubicBezTo>
                      <a:cubicBezTo>
                        <a:pt x="242595" y="135294"/>
                        <a:pt x="202163" y="206829"/>
                        <a:pt x="223934" y="251927"/>
                      </a:cubicBezTo>
                      <a:cubicBezTo>
                        <a:pt x="245705" y="297025"/>
                        <a:pt x="343677" y="306355"/>
                        <a:pt x="335902" y="363894"/>
                      </a:cubicBezTo>
                      <a:cubicBezTo>
                        <a:pt x="328127" y="421433"/>
                        <a:pt x="252704" y="509296"/>
                        <a:pt x="177281" y="597160"/>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Freeform 78"/>
                <p:cNvSpPr/>
                <p:nvPr/>
              </p:nvSpPr>
              <p:spPr>
                <a:xfrm>
                  <a:off x="6057900" y="6229350"/>
                  <a:ext cx="190500" cy="609600"/>
                </a:xfrm>
                <a:custGeom>
                  <a:avLst/>
                  <a:gdLst>
                    <a:gd name="connsiteX0" fmla="*/ 190500 w 190500"/>
                    <a:gd name="connsiteY0" fmla="*/ 0 h 609600"/>
                    <a:gd name="connsiteX1" fmla="*/ 85725 w 190500"/>
                    <a:gd name="connsiteY1" fmla="*/ 66675 h 609600"/>
                    <a:gd name="connsiteX2" fmla="*/ 142875 w 190500"/>
                    <a:gd name="connsiteY2" fmla="*/ 257175 h 609600"/>
                    <a:gd name="connsiteX3" fmla="*/ 104775 w 190500"/>
                    <a:gd name="connsiteY3" fmla="*/ 447675 h 609600"/>
                    <a:gd name="connsiteX4" fmla="*/ 0 w 190500"/>
                    <a:gd name="connsiteY4" fmla="*/ 6096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609600">
                      <a:moveTo>
                        <a:pt x="190500" y="0"/>
                      </a:moveTo>
                      <a:cubicBezTo>
                        <a:pt x="142081" y="11906"/>
                        <a:pt x="93662" y="23813"/>
                        <a:pt x="85725" y="66675"/>
                      </a:cubicBezTo>
                      <a:cubicBezTo>
                        <a:pt x="77788" y="109537"/>
                        <a:pt x="139700" y="193675"/>
                        <a:pt x="142875" y="257175"/>
                      </a:cubicBezTo>
                      <a:cubicBezTo>
                        <a:pt x="146050" y="320675"/>
                        <a:pt x="128587" y="388938"/>
                        <a:pt x="104775" y="447675"/>
                      </a:cubicBezTo>
                      <a:cubicBezTo>
                        <a:pt x="80963" y="506412"/>
                        <a:pt x="40481" y="558006"/>
                        <a:pt x="0" y="609600"/>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64" name="Freeform 63"/>
            <p:cNvSpPr/>
            <p:nvPr/>
          </p:nvSpPr>
          <p:spPr>
            <a:xfrm>
              <a:off x="6099875" y="5105400"/>
              <a:ext cx="567863" cy="999641"/>
            </a:xfrm>
            <a:custGeom>
              <a:avLst/>
              <a:gdLst>
                <a:gd name="connsiteX0" fmla="*/ 5751 w 531962"/>
                <a:gd name="connsiteY0" fmla="*/ 0 h 508958"/>
                <a:gd name="connsiteX1" fmla="*/ 23004 w 531962"/>
                <a:gd name="connsiteY1" fmla="*/ 146649 h 508958"/>
                <a:gd name="connsiteX2" fmla="*/ 143774 w 531962"/>
                <a:gd name="connsiteY2" fmla="*/ 293298 h 508958"/>
                <a:gd name="connsiteX3" fmla="*/ 221412 w 531962"/>
                <a:gd name="connsiteY3" fmla="*/ 422694 h 508958"/>
                <a:gd name="connsiteX4" fmla="*/ 299049 w 531962"/>
                <a:gd name="connsiteY4" fmla="*/ 465826 h 508958"/>
                <a:gd name="connsiteX5" fmla="*/ 376687 w 531962"/>
                <a:gd name="connsiteY5" fmla="*/ 465826 h 508958"/>
                <a:gd name="connsiteX6" fmla="*/ 531962 w 531962"/>
                <a:gd name="connsiteY6" fmla="*/ 508958 h 508958"/>
                <a:gd name="connsiteX0" fmla="*/ 5751 w 376687"/>
                <a:gd name="connsiteY0" fmla="*/ 0 h 473015"/>
                <a:gd name="connsiteX1" fmla="*/ 23004 w 376687"/>
                <a:gd name="connsiteY1" fmla="*/ 146649 h 473015"/>
                <a:gd name="connsiteX2" fmla="*/ 143774 w 376687"/>
                <a:gd name="connsiteY2" fmla="*/ 293298 h 473015"/>
                <a:gd name="connsiteX3" fmla="*/ 221412 w 376687"/>
                <a:gd name="connsiteY3" fmla="*/ 422694 h 473015"/>
                <a:gd name="connsiteX4" fmla="*/ 299049 w 376687"/>
                <a:gd name="connsiteY4" fmla="*/ 465826 h 473015"/>
                <a:gd name="connsiteX5" fmla="*/ 376687 w 376687"/>
                <a:gd name="connsiteY5" fmla="*/ 465826 h 473015"/>
                <a:gd name="connsiteX0" fmla="*/ 5751 w 528676"/>
                <a:gd name="connsiteY0" fmla="*/ 0 h 538535"/>
                <a:gd name="connsiteX1" fmla="*/ 23004 w 528676"/>
                <a:gd name="connsiteY1" fmla="*/ 146649 h 538535"/>
                <a:gd name="connsiteX2" fmla="*/ 143774 w 528676"/>
                <a:gd name="connsiteY2" fmla="*/ 293298 h 538535"/>
                <a:gd name="connsiteX3" fmla="*/ 221412 w 528676"/>
                <a:gd name="connsiteY3" fmla="*/ 422694 h 538535"/>
                <a:gd name="connsiteX4" fmla="*/ 299049 w 528676"/>
                <a:gd name="connsiteY4" fmla="*/ 465826 h 538535"/>
                <a:gd name="connsiteX5" fmla="*/ 528676 w 528676"/>
                <a:gd name="connsiteY5" fmla="*/ 538535 h 538535"/>
                <a:gd name="connsiteX0" fmla="*/ 2876 w 753784"/>
                <a:gd name="connsiteY0" fmla="*/ 0 h 538535"/>
                <a:gd name="connsiteX1" fmla="*/ 248112 w 753784"/>
                <a:gd name="connsiteY1" fmla="*/ 146649 h 538535"/>
                <a:gd name="connsiteX2" fmla="*/ 368882 w 753784"/>
                <a:gd name="connsiteY2" fmla="*/ 293298 h 538535"/>
                <a:gd name="connsiteX3" fmla="*/ 446520 w 753784"/>
                <a:gd name="connsiteY3" fmla="*/ 422694 h 538535"/>
                <a:gd name="connsiteX4" fmla="*/ 524157 w 753784"/>
                <a:gd name="connsiteY4" fmla="*/ 465826 h 538535"/>
                <a:gd name="connsiteX5" fmla="*/ 753784 w 753784"/>
                <a:gd name="connsiteY5" fmla="*/ 538535 h 538535"/>
                <a:gd name="connsiteX0" fmla="*/ 2876 w 753784"/>
                <a:gd name="connsiteY0" fmla="*/ 0 h 538535"/>
                <a:gd name="connsiteX1" fmla="*/ 248113 w 753784"/>
                <a:gd name="connsiteY1" fmla="*/ 292066 h 538535"/>
                <a:gd name="connsiteX2" fmla="*/ 368882 w 753784"/>
                <a:gd name="connsiteY2" fmla="*/ 293298 h 538535"/>
                <a:gd name="connsiteX3" fmla="*/ 446520 w 753784"/>
                <a:gd name="connsiteY3" fmla="*/ 422694 h 538535"/>
                <a:gd name="connsiteX4" fmla="*/ 524157 w 753784"/>
                <a:gd name="connsiteY4" fmla="*/ 465826 h 538535"/>
                <a:gd name="connsiteX5" fmla="*/ 753784 w 753784"/>
                <a:gd name="connsiteY5" fmla="*/ 538535 h 538535"/>
                <a:gd name="connsiteX0" fmla="*/ 2876 w 753784"/>
                <a:gd name="connsiteY0" fmla="*/ 0 h 538535"/>
                <a:gd name="connsiteX1" fmla="*/ 248113 w 753784"/>
                <a:gd name="connsiteY1" fmla="*/ 292066 h 538535"/>
                <a:gd name="connsiteX2" fmla="*/ 368882 w 753784"/>
                <a:gd name="connsiteY2" fmla="*/ 293298 h 538535"/>
                <a:gd name="connsiteX3" fmla="*/ 382249 w 753784"/>
                <a:gd name="connsiteY3" fmla="*/ 295146 h 538535"/>
                <a:gd name="connsiteX4" fmla="*/ 446520 w 753784"/>
                <a:gd name="connsiteY4" fmla="*/ 422694 h 538535"/>
                <a:gd name="connsiteX5" fmla="*/ 524157 w 753784"/>
                <a:gd name="connsiteY5" fmla="*/ 465826 h 538535"/>
                <a:gd name="connsiteX6" fmla="*/ 753784 w 753784"/>
                <a:gd name="connsiteY6" fmla="*/ 538535 h 538535"/>
                <a:gd name="connsiteX0" fmla="*/ 2876 w 753784"/>
                <a:gd name="connsiteY0" fmla="*/ 0 h 538535"/>
                <a:gd name="connsiteX1" fmla="*/ 248113 w 753784"/>
                <a:gd name="connsiteY1" fmla="*/ 292066 h 538535"/>
                <a:gd name="connsiteX2" fmla="*/ 368882 w 753784"/>
                <a:gd name="connsiteY2" fmla="*/ 293298 h 538535"/>
                <a:gd name="connsiteX3" fmla="*/ 382249 w 753784"/>
                <a:gd name="connsiteY3" fmla="*/ 222438 h 538535"/>
                <a:gd name="connsiteX4" fmla="*/ 446520 w 753784"/>
                <a:gd name="connsiteY4" fmla="*/ 422694 h 538535"/>
                <a:gd name="connsiteX5" fmla="*/ 524157 w 753784"/>
                <a:gd name="connsiteY5" fmla="*/ 465826 h 538535"/>
                <a:gd name="connsiteX6" fmla="*/ 753784 w 753784"/>
                <a:gd name="connsiteY6" fmla="*/ 538535 h 538535"/>
                <a:gd name="connsiteX0" fmla="*/ 2876 w 753784"/>
                <a:gd name="connsiteY0" fmla="*/ 0 h 538535"/>
                <a:gd name="connsiteX1" fmla="*/ 248113 w 753784"/>
                <a:gd name="connsiteY1" fmla="*/ 292066 h 538535"/>
                <a:gd name="connsiteX2" fmla="*/ 368882 w 753784"/>
                <a:gd name="connsiteY2" fmla="*/ 293298 h 538535"/>
                <a:gd name="connsiteX3" fmla="*/ 382249 w 753784"/>
                <a:gd name="connsiteY3" fmla="*/ 222438 h 538535"/>
                <a:gd name="connsiteX4" fmla="*/ 446520 w 753784"/>
                <a:gd name="connsiteY4" fmla="*/ 422694 h 538535"/>
                <a:gd name="connsiteX5" fmla="*/ 524157 w 753784"/>
                <a:gd name="connsiteY5" fmla="*/ 465826 h 538535"/>
                <a:gd name="connsiteX6" fmla="*/ 753784 w 753784"/>
                <a:gd name="connsiteY6" fmla="*/ 538535 h 538535"/>
                <a:gd name="connsiteX0" fmla="*/ 2876 w 753784"/>
                <a:gd name="connsiteY0" fmla="*/ 0 h 538535"/>
                <a:gd name="connsiteX1" fmla="*/ 248113 w 753784"/>
                <a:gd name="connsiteY1" fmla="*/ 292066 h 538535"/>
                <a:gd name="connsiteX2" fmla="*/ 382249 w 753784"/>
                <a:gd name="connsiteY2" fmla="*/ 222438 h 538535"/>
                <a:gd name="connsiteX3" fmla="*/ 446520 w 753784"/>
                <a:gd name="connsiteY3" fmla="*/ 422694 h 538535"/>
                <a:gd name="connsiteX4" fmla="*/ 524157 w 753784"/>
                <a:gd name="connsiteY4" fmla="*/ 465826 h 538535"/>
                <a:gd name="connsiteX5" fmla="*/ 753784 w 753784"/>
                <a:gd name="connsiteY5" fmla="*/ 538535 h 538535"/>
                <a:gd name="connsiteX0" fmla="*/ 2876 w 753784"/>
                <a:gd name="connsiteY0" fmla="*/ 0 h 538535"/>
                <a:gd name="connsiteX1" fmla="*/ 248113 w 753784"/>
                <a:gd name="connsiteY1" fmla="*/ 292066 h 538535"/>
                <a:gd name="connsiteX2" fmla="*/ 458244 w 753784"/>
                <a:gd name="connsiteY2" fmla="*/ 295146 h 538535"/>
                <a:gd name="connsiteX3" fmla="*/ 446520 w 753784"/>
                <a:gd name="connsiteY3" fmla="*/ 422694 h 538535"/>
                <a:gd name="connsiteX4" fmla="*/ 524157 w 753784"/>
                <a:gd name="connsiteY4" fmla="*/ 465826 h 538535"/>
                <a:gd name="connsiteX5" fmla="*/ 753784 w 753784"/>
                <a:gd name="connsiteY5" fmla="*/ 538535 h 538535"/>
                <a:gd name="connsiteX0" fmla="*/ 2876 w 753784"/>
                <a:gd name="connsiteY0" fmla="*/ 0 h 538535"/>
                <a:gd name="connsiteX1" fmla="*/ 248113 w 753784"/>
                <a:gd name="connsiteY1" fmla="*/ 292066 h 538535"/>
                <a:gd name="connsiteX2" fmla="*/ 458244 w 753784"/>
                <a:gd name="connsiteY2" fmla="*/ 295146 h 538535"/>
                <a:gd name="connsiteX3" fmla="*/ 446520 w 753784"/>
                <a:gd name="connsiteY3" fmla="*/ 422694 h 538535"/>
                <a:gd name="connsiteX4" fmla="*/ 524157 w 753784"/>
                <a:gd name="connsiteY4" fmla="*/ 465826 h 538535"/>
                <a:gd name="connsiteX5" fmla="*/ 753784 w 753784"/>
                <a:gd name="connsiteY5" fmla="*/ 538535 h 538535"/>
                <a:gd name="connsiteX0" fmla="*/ 2876 w 753784"/>
                <a:gd name="connsiteY0" fmla="*/ 0 h 538535"/>
                <a:gd name="connsiteX1" fmla="*/ 248113 w 753784"/>
                <a:gd name="connsiteY1" fmla="*/ 292066 h 538535"/>
                <a:gd name="connsiteX2" fmla="*/ 458244 w 753784"/>
                <a:gd name="connsiteY2" fmla="*/ 295146 h 538535"/>
                <a:gd name="connsiteX3" fmla="*/ 524157 w 753784"/>
                <a:gd name="connsiteY3" fmla="*/ 465826 h 538535"/>
                <a:gd name="connsiteX4" fmla="*/ 753784 w 753784"/>
                <a:gd name="connsiteY4" fmla="*/ 538535 h 538535"/>
                <a:gd name="connsiteX0" fmla="*/ 2876 w 753784"/>
                <a:gd name="connsiteY0" fmla="*/ 0 h 538535"/>
                <a:gd name="connsiteX1" fmla="*/ 248113 w 753784"/>
                <a:gd name="connsiteY1" fmla="*/ 292066 h 538535"/>
                <a:gd name="connsiteX2" fmla="*/ 458244 w 753784"/>
                <a:gd name="connsiteY2" fmla="*/ 295146 h 538535"/>
                <a:gd name="connsiteX3" fmla="*/ 753784 w 753784"/>
                <a:gd name="connsiteY3" fmla="*/ 538535 h 538535"/>
                <a:gd name="connsiteX0" fmla="*/ 2876 w 669269"/>
                <a:gd name="connsiteY0" fmla="*/ 0 h 574889"/>
                <a:gd name="connsiteX1" fmla="*/ 163598 w 669269"/>
                <a:gd name="connsiteY1" fmla="*/ 328420 h 574889"/>
                <a:gd name="connsiteX2" fmla="*/ 373729 w 669269"/>
                <a:gd name="connsiteY2" fmla="*/ 331500 h 574889"/>
                <a:gd name="connsiteX3" fmla="*/ 669269 w 669269"/>
                <a:gd name="connsiteY3" fmla="*/ 574889 h 574889"/>
                <a:gd name="connsiteX0" fmla="*/ 116734 w 783127"/>
                <a:gd name="connsiteY0" fmla="*/ 0 h 574889"/>
                <a:gd name="connsiteX1" fmla="*/ 26787 w 783127"/>
                <a:gd name="connsiteY1" fmla="*/ 197175 h 574889"/>
                <a:gd name="connsiteX2" fmla="*/ 277456 w 783127"/>
                <a:gd name="connsiteY2" fmla="*/ 328420 h 574889"/>
                <a:gd name="connsiteX3" fmla="*/ 487587 w 783127"/>
                <a:gd name="connsiteY3" fmla="*/ 331500 h 574889"/>
                <a:gd name="connsiteX4" fmla="*/ 783127 w 783127"/>
                <a:gd name="connsiteY4" fmla="*/ 574889 h 574889"/>
                <a:gd name="connsiteX0" fmla="*/ 260363 w 757725"/>
                <a:gd name="connsiteY0" fmla="*/ 0 h 574889"/>
                <a:gd name="connsiteX1" fmla="*/ 1385 w 757725"/>
                <a:gd name="connsiteY1" fmla="*/ 197175 h 574889"/>
                <a:gd name="connsiteX2" fmla="*/ 252054 w 757725"/>
                <a:gd name="connsiteY2" fmla="*/ 328420 h 574889"/>
                <a:gd name="connsiteX3" fmla="*/ 462185 w 757725"/>
                <a:gd name="connsiteY3" fmla="*/ 331500 h 574889"/>
                <a:gd name="connsiteX4" fmla="*/ 757725 w 757725"/>
                <a:gd name="connsiteY4" fmla="*/ 574889 h 574889"/>
                <a:gd name="connsiteX0" fmla="*/ 260363 w 757725"/>
                <a:gd name="connsiteY0" fmla="*/ 7908 h 582797"/>
                <a:gd name="connsiteX1" fmla="*/ 1385 w 757725"/>
                <a:gd name="connsiteY1" fmla="*/ 205083 h 582797"/>
                <a:gd name="connsiteX2" fmla="*/ 252054 w 757725"/>
                <a:gd name="connsiteY2" fmla="*/ 336328 h 582797"/>
                <a:gd name="connsiteX3" fmla="*/ 462185 w 757725"/>
                <a:gd name="connsiteY3" fmla="*/ 339408 h 582797"/>
                <a:gd name="connsiteX4" fmla="*/ 757725 w 757725"/>
                <a:gd name="connsiteY4" fmla="*/ 582797 h 582797"/>
                <a:gd name="connsiteX0" fmla="*/ 260363 w 757725"/>
                <a:gd name="connsiteY0" fmla="*/ 7908 h 582797"/>
                <a:gd name="connsiteX1" fmla="*/ 1385 w 757725"/>
                <a:gd name="connsiteY1" fmla="*/ 205083 h 582797"/>
                <a:gd name="connsiteX2" fmla="*/ 252054 w 757725"/>
                <a:gd name="connsiteY2" fmla="*/ 336328 h 582797"/>
                <a:gd name="connsiteX3" fmla="*/ 462185 w 757725"/>
                <a:gd name="connsiteY3" fmla="*/ 339408 h 582797"/>
                <a:gd name="connsiteX4" fmla="*/ 757725 w 757725"/>
                <a:gd name="connsiteY4" fmla="*/ 582797 h 582797"/>
                <a:gd name="connsiteX0" fmla="*/ 260363 w 588694"/>
                <a:gd name="connsiteY0" fmla="*/ 7908 h 582797"/>
                <a:gd name="connsiteX1" fmla="*/ 1385 w 588694"/>
                <a:gd name="connsiteY1" fmla="*/ 205083 h 582797"/>
                <a:gd name="connsiteX2" fmla="*/ 252054 w 588694"/>
                <a:gd name="connsiteY2" fmla="*/ 336328 h 582797"/>
                <a:gd name="connsiteX3" fmla="*/ 462185 w 588694"/>
                <a:gd name="connsiteY3" fmla="*/ 339408 h 582797"/>
                <a:gd name="connsiteX4" fmla="*/ 588694 w 588694"/>
                <a:gd name="connsiteY4" fmla="*/ 582797 h 582797"/>
                <a:gd name="connsiteX0" fmla="*/ 260363 w 462185"/>
                <a:gd name="connsiteY0" fmla="*/ 7908 h 358716"/>
                <a:gd name="connsiteX1" fmla="*/ 1385 w 462185"/>
                <a:gd name="connsiteY1" fmla="*/ 205083 h 358716"/>
                <a:gd name="connsiteX2" fmla="*/ 252054 w 462185"/>
                <a:gd name="connsiteY2" fmla="*/ 336328 h 358716"/>
                <a:gd name="connsiteX3" fmla="*/ 462185 w 462185"/>
                <a:gd name="connsiteY3" fmla="*/ 339408 h 358716"/>
                <a:gd name="connsiteX0" fmla="*/ 260363 w 884761"/>
                <a:gd name="connsiteY0" fmla="*/ 7908 h 358716"/>
                <a:gd name="connsiteX1" fmla="*/ 1385 w 884761"/>
                <a:gd name="connsiteY1" fmla="*/ 205083 h 358716"/>
                <a:gd name="connsiteX2" fmla="*/ 252054 w 884761"/>
                <a:gd name="connsiteY2" fmla="*/ 336328 h 358716"/>
                <a:gd name="connsiteX3" fmla="*/ 884761 w 884761"/>
                <a:gd name="connsiteY3" fmla="*/ 339408 h 358716"/>
                <a:gd name="connsiteX0" fmla="*/ 260363 w 631215"/>
                <a:gd name="connsiteY0" fmla="*/ 7908 h 484825"/>
                <a:gd name="connsiteX1" fmla="*/ 1385 w 631215"/>
                <a:gd name="connsiteY1" fmla="*/ 205083 h 484825"/>
                <a:gd name="connsiteX2" fmla="*/ 252054 w 631215"/>
                <a:gd name="connsiteY2" fmla="*/ 336328 h 484825"/>
                <a:gd name="connsiteX3" fmla="*/ 631215 w 631215"/>
                <a:gd name="connsiteY3" fmla="*/ 484825 h 484825"/>
                <a:gd name="connsiteX0" fmla="*/ 285765 w 656617"/>
                <a:gd name="connsiteY0" fmla="*/ 7908 h 484825"/>
                <a:gd name="connsiteX1" fmla="*/ 26787 w 656617"/>
                <a:gd name="connsiteY1" fmla="*/ 205083 h 484825"/>
                <a:gd name="connsiteX2" fmla="*/ 446487 w 656617"/>
                <a:gd name="connsiteY2" fmla="*/ 336328 h 484825"/>
                <a:gd name="connsiteX3" fmla="*/ 656617 w 656617"/>
                <a:gd name="connsiteY3" fmla="*/ 484825 h 484825"/>
                <a:gd name="connsiteX0" fmla="*/ 285765 w 656617"/>
                <a:gd name="connsiteY0" fmla="*/ 7908 h 484825"/>
                <a:gd name="connsiteX1" fmla="*/ 26787 w 656617"/>
                <a:gd name="connsiteY1" fmla="*/ 205083 h 484825"/>
                <a:gd name="connsiteX2" fmla="*/ 446487 w 656617"/>
                <a:gd name="connsiteY2" fmla="*/ 336328 h 484825"/>
                <a:gd name="connsiteX3" fmla="*/ 656617 w 656617"/>
                <a:gd name="connsiteY3" fmla="*/ 484825 h 484825"/>
                <a:gd name="connsiteX0" fmla="*/ 285765 w 656617"/>
                <a:gd name="connsiteY0" fmla="*/ 7908 h 484825"/>
                <a:gd name="connsiteX1" fmla="*/ 26787 w 656617"/>
                <a:gd name="connsiteY1" fmla="*/ 205083 h 484825"/>
                <a:gd name="connsiteX2" fmla="*/ 446487 w 656617"/>
                <a:gd name="connsiteY2" fmla="*/ 336328 h 484825"/>
                <a:gd name="connsiteX3" fmla="*/ 656617 w 656617"/>
                <a:gd name="connsiteY3" fmla="*/ 484825 h 484825"/>
                <a:gd name="connsiteX0" fmla="*/ 285765 w 656617"/>
                <a:gd name="connsiteY0" fmla="*/ 0 h 476917"/>
                <a:gd name="connsiteX1" fmla="*/ 26787 w 656617"/>
                <a:gd name="connsiteY1" fmla="*/ 197175 h 476917"/>
                <a:gd name="connsiteX2" fmla="*/ 446487 w 656617"/>
                <a:gd name="connsiteY2" fmla="*/ 328420 h 476917"/>
                <a:gd name="connsiteX3" fmla="*/ 656617 w 656617"/>
                <a:gd name="connsiteY3" fmla="*/ 476917 h 476917"/>
                <a:gd name="connsiteX0" fmla="*/ 285765 w 656617"/>
                <a:gd name="connsiteY0" fmla="*/ 0 h 476917"/>
                <a:gd name="connsiteX1" fmla="*/ 26787 w 656617"/>
                <a:gd name="connsiteY1" fmla="*/ 197175 h 476917"/>
                <a:gd name="connsiteX2" fmla="*/ 446487 w 656617"/>
                <a:gd name="connsiteY2" fmla="*/ 328420 h 476917"/>
                <a:gd name="connsiteX3" fmla="*/ 656617 w 656617"/>
                <a:gd name="connsiteY3" fmla="*/ 476917 h 476917"/>
                <a:gd name="connsiteX0" fmla="*/ 258977 w 629829"/>
                <a:gd name="connsiteY0" fmla="*/ 0 h 476917"/>
                <a:gd name="connsiteX1" fmla="*/ -1 w 629829"/>
                <a:gd name="connsiteY1" fmla="*/ 197175 h 476917"/>
                <a:gd name="connsiteX2" fmla="*/ 419699 w 629829"/>
                <a:gd name="connsiteY2" fmla="*/ 328420 h 476917"/>
                <a:gd name="connsiteX3" fmla="*/ 629829 w 629829"/>
                <a:gd name="connsiteY3" fmla="*/ 476917 h 476917"/>
              </a:gdLst>
              <a:ahLst/>
              <a:cxnLst>
                <a:cxn ang="0">
                  <a:pos x="connsiteX0" y="connsiteY0"/>
                </a:cxn>
                <a:cxn ang="0">
                  <a:pos x="connsiteX1" y="connsiteY1"/>
                </a:cxn>
                <a:cxn ang="0">
                  <a:pos x="connsiteX2" y="connsiteY2"/>
                </a:cxn>
                <a:cxn ang="0">
                  <a:pos x="connsiteX3" y="connsiteY3"/>
                </a:cxn>
              </a:cxnLst>
              <a:rect l="l" t="t" r="r" b="b"/>
              <a:pathLst>
                <a:path w="629829" h="476917">
                  <a:moveTo>
                    <a:pt x="258977" y="0"/>
                  </a:moveTo>
                  <a:cubicBezTo>
                    <a:pt x="47501" y="192348"/>
                    <a:pt x="137944" y="115942"/>
                    <a:pt x="-1" y="197175"/>
                  </a:cubicBezTo>
                  <a:cubicBezTo>
                    <a:pt x="98409" y="253144"/>
                    <a:pt x="174347" y="274403"/>
                    <a:pt x="419699" y="328420"/>
                  </a:cubicBezTo>
                  <a:cubicBezTo>
                    <a:pt x="524671" y="375044"/>
                    <a:pt x="443488" y="456995"/>
                    <a:pt x="629829" y="476917"/>
                  </a:cubicBezTo>
                </a:path>
              </a:pathLst>
            </a:custGeom>
            <a:ln w="63500">
              <a:solidFill>
                <a:srgbClr val="FF0000"/>
              </a:solidFill>
              <a:prstDash val="sysDot"/>
              <a:headEnd type="triangle"/>
              <a:tailEnd type="non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2" name="TextBox 121"/>
          <p:cNvSpPr txBox="1"/>
          <p:nvPr/>
        </p:nvSpPr>
        <p:spPr>
          <a:xfrm>
            <a:off x="3276600" y="5410200"/>
            <a:ext cx="4510915" cy="523220"/>
          </a:xfrm>
          <a:prstGeom prst="rect">
            <a:avLst/>
          </a:prstGeom>
          <a:solidFill>
            <a:schemeClr val="bg1"/>
          </a:solidFill>
        </p:spPr>
        <p:txBody>
          <a:bodyPr wrap="none" rtlCol="0">
            <a:spAutoFit/>
          </a:bodyPr>
          <a:lstStyle/>
          <a:p>
            <a:pPr>
              <a:buFontTx/>
              <a:buChar char="-"/>
            </a:pPr>
            <a:r>
              <a:rPr lang="en-US" sz="2800" b="1" dirty="0" smtClean="0">
                <a:solidFill>
                  <a:srgbClr val="FF0000"/>
                </a:solidFill>
                <a:effectLst>
                  <a:outerShdw dist="38100" dir="7200000" algn="ctr" rotWithShape="0">
                    <a:schemeClr val="tx1"/>
                  </a:outerShdw>
                </a:effectLst>
              </a:rPr>
              <a:t> many rivers drainage basins</a:t>
            </a:r>
            <a:endParaRPr lang="en-US" sz="2800" b="1" dirty="0">
              <a:solidFill>
                <a:srgbClr val="FF0000"/>
              </a:solidFill>
              <a:effectLst>
                <a:outerShdw dist="38100" dir="7200000" algn="ctr" rotWithShape="0">
                  <a:schemeClr val="tx1"/>
                </a:outerShdw>
              </a:effectLst>
            </a:endParaRPr>
          </a:p>
        </p:txBody>
      </p:sp>
      <p:sp>
        <p:nvSpPr>
          <p:cNvPr id="123" name="TextBox 122"/>
          <p:cNvSpPr txBox="1"/>
          <p:nvPr/>
        </p:nvSpPr>
        <p:spPr>
          <a:xfrm>
            <a:off x="3276600" y="6324600"/>
            <a:ext cx="4343400" cy="523220"/>
          </a:xfrm>
          <a:prstGeom prst="rect">
            <a:avLst/>
          </a:prstGeom>
          <a:solidFill>
            <a:schemeClr val="bg1"/>
          </a:solidFill>
        </p:spPr>
        <p:txBody>
          <a:bodyPr wrap="square" rtlCol="0">
            <a:spAutoFit/>
          </a:bodyPr>
          <a:lstStyle/>
          <a:p>
            <a:pPr>
              <a:buFontTx/>
              <a:buChar char="-"/>
            </a:pPr>
            <a:r>
              <a:rPr lang="en-US" sz="2800" b="1" dirty="0" smtClean="0">
                <a:solidFill>
                  <a:srgbClr val="FF0000"/>
                </a:solidFill>
                <a:effectLst>
                  <a:outerShdw dist="38100" dir="7200000" algn="ctr" rotWithShape="0">
                    <a:schemeClr val="tx1"/>
                  </a:outerShdw>
                </a:effectLst>
              </a:rPr>
              <a:t> some mountainous terrain</a:t>
            </a:r>
          </a:p>
        </p:txBody>
      </p:sp>
      <p:sp>
        <p:nvSpPr>
          <p:cNvPr id="66" name="TextBox 65"/>
          <p:cNvSpPr txBox="1"/>
          <p:nvPr/>
        </p:nvSpPr>
        <p:spPr>
          <a:xfrm>
            <a:off x="3276600" y="5867400"/>
            <a:ext cx="4198714" cy="523220"/>
          </a:xfrm>
          <a:prstGeom prst="rect">
            <a:avLst/>
          </a:prstGeom>
          <a:solidFill>
            <a:schemeClr val="bg1"/>
          </a:solidFill>
        </p:spPr>
        <p:txBody>
          <a:bodyPr wrap="none" rtlCol="0">
            <a:spAutoFit/>
          </a:bodyPr>
          <a:lstStyle/>
          <a:p>
            <a:pPr>
              <a:buFontTx/>
              <a:buChar char="-"/>
            </a:pPr>
            <a:r>
              <a:rPr lang="en-US" sz="2800" b="1" dirty="0" smtClean="0">
                <a:solidFill>
                  <a:srgbClr val="FF0000"/>
                </a:solidFill>
                <a:effectLst>
                  <a:outerShdw dist="38100" dir="7200000" algn="ctr" rotWithShape="0">
                    <a:schemeClr val="tx1"/>
                  </a:outerShdw>
                </a:effectLst>
              </a:rPr>
              <a:t> fertile soils in flood plains</a:t>
            </a:r>
            <a:endParaRPr lang="en-US" sz="2800" b="1" dirty="0">
              <a:solidFill>
                <a:srgbClr val="FF0000"/>
              </a:solidFill>
              <a:effectLst>
                <a:outerShdw dist="38100" dir="7200000" algn="ctr" rotWithShape="0">
                  <a:schemeClr val="tx1"/>
                </a:outerShdw>
              </a:effectLst>
            </a:endParaRPr>
          </a:p>
        </p:txBody>
      </p:sp>
      <p:sp>
        <p:nvSpPr>
          <p:cNvPr id="28" name="Freeform 27"/>
          <p:cNvSpPr/>
          <p:nvPr/>
        </p:nvSpPr>
        <p:spPr>
          <a:xfrm rot="167108">
            <a:off x="3553183" y="680878"/>
            <a:ext cx="3671018" cy="3543146"/>
          </a:xfrm>
          <a:custGeom>
            <a:avLst/>
            <a:gdLst>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1273834 w 3807124"/>
              <a:gd name="connsiteY14" fmla="*/ 2323380 h 4318957"/>
              <a:gd name="connsiteX15" fmla="*/ 1825925 w 3807124"/>
              <a:gd name="connsiteY15" fmla="*/ 1909312 h 4318957"/>
              <a:gd name="connsiteX16" fmla="*/ 2378015 w 3807124"/>
              <a:gd name="connsiteY16" fmla="*/ 1219199 h 4318957"/>
              <a:gd name="connsiteX17" fmla="*/ 2861094 w 3807124"/>
              <a:gd name="connsiteY17" fmla="*/ 494580 h 4318957"/>
              <a:gd name="connsiteX18" fmla="*/ 3068128 w 3807124"/>
              <a:gd name="connsiteY18" fmla="*/ 63260 h 4318957"/>
              <a:gd name="connsiteX19" fmla="*/ 3689230 w 3807124"/>
              <a:gd name="connsiteY19" fmla="*/ 115018 h 4318957"/>
              <a:gd name="connsiteX20" fmla="*/ 3775494 w 3807124"/>
              <a:gd name="connsiteY20" fmla="*/ 132271 h 4318957"/>
              <a:gd name="connsiteX21" fmla="*/ 3775494 w 3807124"/>
              <a:gd name="connsiteY21"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726125 w 3807124"/>
              <a:gd name="connsiteY14" fmla="*/ 2967624 h 4318957"/>
              <a:gd name="connsiteX15" fmla="*/ 1273834 w 3807124"/>
              <a:gd name="connsiteY15" fmla="*/ 2323380 h 4318957"/>
              <a:gd name="connsiteX16" fmla="*/ 1825925 w 3807124"/>
              <a:gd name="connsiteY16" fmla="*/ 1909312 h 4318957"/>
              <a:gd name="connsiteX17" fmla="*/ 2378015 w 3807124"/>
              <a:gd name="connsiteY17" fmla="*/ 1219199 h 4318957"/>
              <a:gd name="connsiteX18" fmla="*/ 2861094 w 3807124"/>
              <a:gd name="connsiteY18" fmla="*/ 494580 h 4318957"/>
              <a:gd name="connsiteX19" fmla="*/ 3068128 w 3807124"/>
              <a:gd name="connsiteY19" fmla="*/ 63260 h 4318957"/>
              <a:gd name="connsiteX20" fmla="*/ 3689230 w 3807124"/>
              <a:gd name="connsiteY20" fmla="*/ 115018 h 4318957"/>
              <a:gd name="connsiteX21" fmla="*/ 3775494 w 3807124"/>
              <a:gd name="connsiteY21" fmla="*/ 132271 h 4318957"/>
              <a:gd name="connsiteX22" fmla="*/ 3775494 w 3807124"/>
              <a:gd name="connsiteY22"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1273834 w 3807124"/>
              <a:gd name="connsiteY14" fmla="*/ 2323380 h 4318957"/>
              <a:gd name="connsiteX15" fmla="*/ 1825925 w 3807124"/>
              <a:gd name="connsiteY15" fmla="*/ 1909312 h 4318957"/>
              <a:gd name="connsiteX16" fmla="*/ 2378015 w 3807124"/>
              <a:gd name="connsiteY16" fmla="*/ 1219199 h 4318957"/>
              <a:gd name="connsiteX17" fmla="*/ 2861094 w 3807124"/>
              <a:gd name="connsiteY17" fmla="*/ 494580 h 4318957"/>
              <a:gd name="connsiteX18" fmla="*/ 3068128 w 3807124"/>
              <a:gd name="connsiteY18" fmla="*/ 63260 h 4318957"/>
              <a:gd name="connsiteX19" fmla="*/ 3689230 w 3807124"/>
              <a:gd name="connsiteY19" fmla="*/ 115018 h 4318957"/>
              <a:gd name="connsiteX20" fmla="*/ 3775494 w 3807124"/>
              <a:gd name="connsiteY20" fmla="*/ 132271 h 4318957"/>
              <a:gd name="connsiteX21" fmla="*/ 3775494 w 3807124"/>
              <a:gd name="connsiteY21"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1273834 w 3807124"/>
              <a:gd name="connsiteY13" fmla="*/ 2323380 h 4318957"/>
              <a:gd name="connsiteX14" fmla="*/ 1825925 w 3807124"/>
              <a:gd name="connsiteY14" fmla="*/ 1909312 h 4318957"/>
              <a:gd name="connsiteX15" fmla="*/ 2378015 w 3807124"/>
              <a:gd name="connsiteY15" fmla="*/ 1219199 h 4318957"/>
              <a:gd name="connsiteX16" fmla="*/ 2861094 w 3807124"/>
              <a:gd name="connsiteY16" fmla="*/ 494580 h 4318957"/>
              <a:gd name="connsiteX17" fmla="*/ 3068128 w 3807124"/>
              <a:gd name="connsiteY17" fmla="*/ 63260 h 4318957"/>
              <a:gd name="connsiteX18" fmla="*/ 3689230 w 3807124"/>
              <a:gd name="connsiteY18" fmla="*/ 115018 h 4318957"/>
              <a:gd name="connsiteX19" fmla="*/ 3775494 w 3807124"/>
              <a:gd name="connsiteY19" fmla="*/ 132271 h 4318957"/>
              <a:gd name="connsiteX20" fmla="*/ 3775494 w 3807124"/>
              <a:gd name="connsiteY20"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1157105 w 3807124"/>
              <a:gd name="connsiteY13" fmla="*/ 2633346 h 4318957"/>
              <a:gd name="connsiteX14" fmla="*/ 1825925 w 3807124"/>
              <a:gd name="connsiteY14" fmla="*/ 1909312 h 4318957"/>
              <a:gd name="connsiteX15" fmla="*/ 2378015 w 3807124"/>
              <a:gd name="connsiteY15" fmla="*/ 1219199 h 4318957"/>
              <a:gd name="connsiteX16" fmla="*/ 2861094 w 3807124"/>
              <a:gd name="connsiteY16" fmla="*/ 494580 h 4318957"/>
              <a:gd name="connsiteX17" fmla="*/ 3068128 w 3807124"/>
              <a:gd name="connsiteY17" fmla="*/ 63260 h 4318957"/>
              <a:gd name="connsiteX18" fmla="*/ 3689230 w 3807124"/>
              <a:gd name="connsiteY18" fmla="*/ 115018 h 4318957"/>
              <a:gd name="connsiteX19" fmla="*/ 3775494 w 3807124"/>
              <a:gd name="connsiteY19" fmla="*/ 132271 h 4318957"/>
              <a:gd name="connsiteX20" fmla="*/ 3775494 w 3807124"/>
              <a:gd name="connsiteY20" fmla="*/ 132271 h 4318957"/>
              <a:gd name="connsiteX0" fmla="*/ 4281295 w 4312925"/>
              <a:gd name="connsiteY0" fmla="*/ 442822 h 4600114"/>
              <a:gd name="connsiteX1" fmla="*/ 4057009 w 4312925"/>
              <a:gd name="connsiteY1" fmla="*/ 1115682 h 4600114"/>
              <a:gd name="connsiteX2" fmla="*/ 3263379 w 4312925"/>
              <a:gd name="connsiteY2" fmla="*/ 2064588 h 4600114"/>
              <a:gd name="connsiteX3" fmla="*/ 2676782 w 4312925"/>
              <a:gd name="connsiteY3" fmla="*/ 2478656 h 4600114"/>
              <a:gd name="connsiteX4" fmla="*/ 2590518 w 4312925"/>
              <a:gd name="connsiteY4" fmla="*/ 2789207 h 4600114"/>
              <a:gd name="connsiteX5" fmla="*/ 2521507 w 4312925"/>
              <a:gd name="connsiteY5" fmla="*/ 2927229 h 4600114"/>
              <a:gd name="connsiteX6" fmla="*/ 2090186 w 4312925"/>
              <a:gd name="connsiteY6" fmla="*/ 3375803 h 4600114"/>
              <a:gd name="connsiteX7" fmla="*/ 1400073 w 4312925"/>
              <a:gd name="connsiteY7" fmla="*/ 3789871 h 4600114"/>
              <a:gd name="connsiteX8" fmla="*/ 865235 w 4312925"/>
              <a:gd name="connsiteY8" fmla="*/ 4238444 h 4600114"/>
              <a:gd name="connsiteX9" fmla="*/ 761718 w 4312925"/>
              <a:gd name="connsiteY9" fmla="*/ 4272950 h 4600114"/>
              <a:gd name="connsiteX10" fmla="*/ 31630 w 4312925"/>
              <a:gd name="connsiteY10" fmla="*/ 4531103 h 4600114"/>
              <a:gd name="connsiteX11" fmla="*/ 571937 w 4312925"/>
              <a:gd name="connsiteY11" fmla="*/ 3858882 h 4600114"/>
              <a:gd name="connsiteX12" fmla="*/ 830729 w 4312925"/>
              <a:gd name="connsiteY12" fmla="*/ 3306792 h 4600114"/>
              <a:gd name="connsiteX13" fmla="*/ 1662906 w 4312925"/>
              <a:gd name="connsiteY13" fmla="*/ 2633346 h 4600114"/>
              <a:gd name="connsiteX14" fmla="*/ 2331726 w 4312925"/>
              <a:gd name="connsiteY14" fmla="*/ 1909312 h 4600114"/>
              <a:gd name="connsiteX15" fmla="*/ 2883816 w 4312925"/>
              <a:gd name="connsiteY15" fmla="*/ 1219199 h 4600114"/>
              <a:gd name="connsiteX16" fmla="*/ 3366895 w 4312925"/>
              <a:gd name="connsiteY16" fmla="*/ 494580 h 4600114"/>
              <a:gd name="connsiteX17" fmla="*/ 3573929 w 4312925"/>
              <a:gd name="connsiteY17" fmla="*/ 63260 h 4600114"/>
              <a:gd name="connsiteX18" fmla="*/ 4195031 w 4312925"/>
              <a:gd name="connsiteY18" fmla="*/ 115018 h 4600114"/>
              <a:gd name="connsiteX19" fmla="*/ 4281295 w 4312925"/>
              <a:gd name="connsiteY19" fmla="*/ 132271 h 4600114"/>
              <a:gd name="connsiteX20" fmla="*/ 4281295 w 4312925"/>
              <a:gd name="connsiteY20" fmla="*/ 132271 h 4600114"/>
              <a:gd name="connsiteX0" fmla="*/ 4356897 w 4388527"/>
              <a:gd name="connsiteY0" fmla="*/ 442822 h 4666030"/>
              <a:gd name="connsiteX1" fmla="*/ 4132611 w 4388527"/>
              <a:gd name="connsiteY1" fmla="*/ 1115682 h 4666030"/>
              <a:gd name="connsiteX2" fmla="*/ 3338981 w 4388527"/>
              <a:gd name="connsiteY2" fmla="*/ 2064588 h 4666030"/>
              <a:gd name="connsiteX3" fmla="*/ 2752384 w 4388527"/>
              <a:gd name="connsiteY3" fmla="*/ 2478656 h 4666030"/>
              <a:gd name="connsiteX4" fmla="*/ 2666120 w 4388527"/>
              <a:gd name="connsiteY4" fmla="*/ 2789207 h 4666030"/>
              <a:gd name="connsiteX5" fmla="*/ 2597109 w 4388527"/>
              <a:gd name="connsiteY5" fmla="*/ 2927229 h 4666030"/>
              <a:gd name="connsiteX6" fmla="*/ 2165788 w 4388527"/>
              <a:gd name="connsiteY6" fmla="*/ 3375803 h 4666030"/>
              <a:gd name="connsiteX7" fmla="*/ 1475675 w 4388527"/>
              <a:gd name="connsiteY7" fmla="*/ 3789871 h 4666030"/>
              <a:gd name="connsiteX8" fmla="*/ 940837 w 4388527"/>
              <a:gd name="connsiteY8" fmla="*/ 4238444 h 4666030"/>
              <a:gd name="connsiteX9" fmla="*/ 837320 w 4388527"/>
              <a:gd name="connsiteY9" fmla="*/ 4272950 h 4666030"/>
              <a:gd name="connsiteX10" fmla="*/ 107232 w 4388527"/>
              <a:gd name="connsiteY10" fmla="*/ 4531103 h 4666030"/>
              <a:gd name="connsiteX11" fmla="*/ 193931 w 4388527"/>
              <a:gd name="connsiteY11" fmla="*/ 3463390 h 4666030"/>
              <a:gd name="connsiteX12" fmla="*/ 906331 w 4388527"/>
              <a:gd name="connsiteY12" fmla="*/ 3306792 h 4666030"/>
              <a:gd name="connsiteX13" fmla="*/ 1738508 w 4388527"/>
              <a:gd name="connsiteY13" fmla="*/ 2633346 h 4666030"/>
              <a:gd name="connsiteX14" fmla="*/ 2407328 w 4388527"/>
              <a:gd name="connsiteY14" fmla="*/ 1909312 h 4666030"/>
              <a:gd name="connsiteX15" fmla="*/ 2959418 w 4388527"/>
              <a:gd name="connsiteY15" fmla="*/ 1219199 h 4666030"/>
              <a:gd name="connsiteX16" fmla="*/ 3442497 w 4388527"/>
              <a:gd name="connsiteY16" fmla="*/ 494580 h 4666030"/>
              <a:gd name="connsiteX17" fmla="*/ 3649531 w 4388527"/>
              <a:gd name="connsiteY17" fmla="*/ 63260 h 4666030"/>
              <a:gd name="connsiteX18" fmla="*/ 4270633 w 4388527"/>
              <a:gd name="connsiteY18" fmla="*/ 115018 h 4666030"/>
              <a:gd name="connsiteX19" fmla="*/ 4356897 w 4388527"/>
              <a:gd name="connsiteY19" fmla="*/ 132271 h 4666030"/>
              <a:gd name="connsiteX20" fmla="*/ 4356897 w 4388527"/>
              <a:gd name="connsiteY20" fmla="*/ 132271 h 4666030"/>
              <a:gd name="connsiteX0" fmla="*/ 4254614 w 4286244"/>
              <a:gd name="connsiteY0" fmla="*/ 442822 h 4680625"/>
              <a:gd name="connsiteX1" fmla="*/ 4030328 w 4286244"/>
              <a:gd name="connsiteY1" fmla="*/ 1115682 h 4680625"/>
              <a:gd name="connsiteX2" fmla="*/ 3236698 w 4286244"/>
              <a:gd name="connsiteY2" fmla="*/ 2064588 h 4680625"/>
              <a:gd name="connsiteX3" fmla="*/ 2650101 w 4286244"/>
              <a:gd name="connsiteY3" fmla="*/ 2478656 h 4680625"/>
              <a:gd name="connsiteX4" fmla="*/ 2563837 w 4286244"/>
              <a:gd name="connsiteY4" fmla="*/ 2789207 h 4680625"/>
              <a:gd name="connsiteX5" fmla="*/ 2494826 w 4286244"/>
              <a:gd name="connsiteY5" fmla="*/ 2927229 h 4680625"/>
              <a:gd name="connsiteX6" fmla="*/ 2063505 w 4286244"/>
              <a:gd name="connsiteY6" fmla="*/ 3375803 h 4680625"/>
              <a:gd name="connsiteX7" fmla="*/ 1373392 w 4286244"/>
              <a:gd name="connsiteY7" fmla="*/ 3789871 h 4680625"/>
              <a:gd name="connsiteX8" fmla="*/ 838554 w 4286244"/>
              <a:gd name="connsiteY8" fmla="*/ 4238444 h 4680625"/>
              <a:gd name="connsiteX9" fmla="*/ 735037 w 4286244"/>
              <a:gd name="connsiteY9" fmla="*/ 4272950 h 4680625"/>
              <a:gd name="connsiteX10" fmla="*/ 254159 w 4286244"/>
              <a:gd name="connsiteY10" fmla="*/ 4545698 h 4680625"/>
              <a:gd name="connsiteX11" fmla="*/ 91648 w 4286244"/>
              <a:gd name="connsiteY11" fmla="*/ 3463390 h 4680625"/>
              <a:gd name="connsiteX12" fmla="*/ 804048 w 4286244"/>
              <a:gd name="connsiteY12" fmla="*/ 3306792 h 4680625"/>
              <a:gd name="connsiteX13" fmla="*/ 1636225 w 4286244"/>
              <a:gd name="connsiteY13" fmla="*/ 2633346 h 4680625"/>
              <a:gd name="connsiteX14" fmla="*/ 2305045 w 4286244"/>
              <a:gd name="connsiteY14" fmla="*/ 1909312 h 4680625"/>
              <a:gd name="connsiteX15" fmla="*/ 2857135 w 4286244"/>
              <a:gd name="connsiteY15" fmla="*/ 1219199 h 4680625"/>
              <a:gd name="connsiteX16" fmla="*/ 3340214 w 4286244"/>
              <a:gd name="connsiteY16" fmla="*/ 494580 h 4680625"/>
              <a:gd name="connsiteX17" fmla="*/ 3547248 w 4286244"/>
              <a:gd name="connsiteY17" fmla="*/ 63260 h 4680625"/>
              <a:gd name="connsiteX18" fmla="*/ 4168350 w 4286244"/>
              <a:gd name="connsiteY18" fmla="*/ 115018 h 4680625"/>
              <a:gd name="connsiteX19" fmla="*/ 4254614 w 4286244"/>
              <a:gd name="connsiteY19" fmla="*/ 132271 h 4680625"/>
              <a:gd name="connsiteX20" fmla="*/ 4254614 w 4286244"/>
              <a:gd name="connsiteY20" fmla="*/ 132271 h 4680625"/>
              <a:gd name="connsiteX0" fmla="*/ 4254614 w 4286244"/>
              <a:gd name="connsiteY0" fmla="*/ 442822 h 4730487"/>
              <a:gd name="connsiteX1" fmla="*/ 4030328 w 4286244"/>
              <a:gd name="connsiteY1" fmla="*/ 1115682 h 4730487"/>
              <a:gd name="connsiteX2" fmla="*/ 3236698 w 4286244"/>
              <a:gd name="connsiteY2" fmla="*/ 2064588 h 4730487"/>
              <a:gd name="connsiteX3" fmla="*/ 2650101 w 4286244"/>
              <a:gd name="connsiteY3" fmla="*/ 2478656 h 4730487"/>
              <a:gd name="connsiteX4" fmla="*/ 2563837 w 4286244"/>
              <a:gd name="connsiteY4" fmla="*/ 2789207 h 4730487"/>
              <a:gd name="connsiteX5" fmla="*/ 2494826 w 4286244"/>
              <a:gd name="connsiteY5" fmla="*/ 2927229 h 4730487"/>
              <a:gd name="connsiteX6" fmla="*/ 2063505 w 4286244"/>
              <a:gd name="connsiteY6" fmla="*/ 3375803 h 4730487"/>
              <a:gd name="connsiteX7" fmla="*/ 1373392 w 4286244"/>
              <a:gd name="connsiteY7" fmla="*/ 3789871 h 4730487"/>
              <a:gd name="connsiteX8" fmla="*/ 838554 w 4286244"/>
              <a:gd name="connsiteY8" fmla="*/ 4238444 h 4730487"/>
              <a:gd name="connsiteX9" fmla="*/ 608920 w 4286244"/>
              <a:gd name="connsiteY9" fmla="*/ 4572126 h 4730487"/>
              <a:gd name="connsiteX10" fmla="*/ 254159 w 4286244"/>
              <a:gd name="connsiteY10" fmla="*/ 4545698 h 4730487"/>
              <a:gd name="connsiteX11" fmla="*/ 91648 w 4286244"/>
              <a:gd name="connsiteY11" fmla="*/ 3463390 h 4730487"/>
              <a:gd name="connsiteX12" fmla="*/ 804048 w 4286244"/>
              <a:gd name="connsiteY12" fmla="*/ 3306792 h 4730487"/>
              <a:gd name="connsiteX13" fmla="*/ 1636225 w 4286244"/>
              <a:gd name="connsiteY13" fmla="*/ 2633346 h 4730487"/>
              <a:gd name="connsiteX14" fmla="*/ 2305045 w 4286244"/>
              <a:gd name="connsiteY14" fmla="*/ 1909312 h 4730487"/>
              <a:gd name="connsiteX15" fmla="*/ 2857135 w 4286244"/>
              <a:gd name="connsiteY15" fmla="*/ 1219199 h 4730487"/>
              <a:gd name="connsiteX16" fmla="*/ 3340214 w 4286244"/>
              <a:gd name="connsiteY16" fmla="*/ 494580 h 4730487"/>
              <a:gd name="connsiteX17" fmla="*/ 3547248 w 4286244"/>
              <a:gd name="connsiteY17" fmla="*/ 63260 h 4730487"/>
              <a:gd name="connsiteX18" fmla="*/ 4168350 w 4286244"/>
              <a:gd name="connsiteY18" fmla="*/ 115018 h 4730487"/>
              <a:gd name="connsiteX19" fmla="*/ 4254614 w 4286244"/>
              <a:gd name="connsiteY19" fmla="*/ 132271 h 4730487"/>
              <a:gd name="connsiteX20" fmla="*/ 4254614 w 4286244"/>
              <a:gd name="connsiteY20" fmla="*/ 132271 h 4730487"/>
              <a:gd name="connsiteX0" fmla="*/ 4261853 w 4293483"/>
              <a:gd name="connsiteY0" fmla="*/ 442822 h 4730487"/>
              <a:gd name="connsiteX1" fmla="*/ 4037567 w 4293483"/>
              <a:gd name="connsiteY1" fmla="*/ 1115682 h 4730487"/>
              <a:gd name="connsiteX2" fmla="*/ 3243937 w 4293483"/>
              <a:gd name="connsiteY2" fmla="*/ 2064588 h 4730487"/>
              <a:gd name="connsiteX3" fmla="*/ 2657340 w 4293483"/>
              <a:gd name="connsiteY3" fmla="*/ 2478656 h 4730487"/>
              <a:gd name="connsiteX4" fmla="*/ 2571076 w 4293483"/>
              <a:gd name="connsiteY4" fmla="*/ 2789207 h 4730487"/>
              <a:gd name="connsiteX5" fmla="*/ 2502065 w 4293483"/>
              <a:gd name="connsiteY5" fmla="*/ 2927229 h 4730487"/>
              <a:gd name="connsiteX6" fmla="*/ 2070744 w 4293483"/>
              <a:gd name="connsiteY6" fmla="*/ 3375803 h 4730487"/>
              <a:gd name="connsiteX7" fmla="*/ 1380631 w 4293483"/>
              <a:gd name="connsiteY7" fmla="*/ 3789871 h 4730487"/>
              <a:gd name="connsiteX8" fmla="*/ 845793 w 4293483"/>
              <a:gd name="connsiteY8" fmla="*/ 4238444 h 4730487"/>
              <a:gd name="connsiteX9" fmla="*/ 616159 w 4293483"/>
              <a:gd name="connsiteY9" fmla="*/ 4572126 h 4730487"/>
              <a:gd name="connsiteX10" fmla="*/ 261398 w 4293483"/>
              <a:gd name="connsiteY10" fmla="*/ 4545698 h 4730487"/>
              <a:gd name="connsiteX11" fmla="*/ 98887 w 4293483"/>
              <a:gd name="connsiteY11" fmla="*/ 3463390 h 4730487"/>
              <a:gd name="connsiteX12" fmla="*/ 854713 w 4293483"/>
              <a:gd name="connsiteY12" fmla="*/ 3155448 h 4730487"/>
              <a:gd name="connsiteX13" fmla="*/ 1643464 w 4293483"/>
              <a:gd name="connsiteY13" fmla="*/ 2633346 h 4730487"/>
              <a:gd name="connsiteX14" fmla="*/ 2312284 w 4293483"/>
              <a:gd name="connsiteY14" fmla="*/ 1909312 h 4730487"/>
              <a:gd name="connsiteX15" fmla="*/ 2864374 w 4293483"/>
              <a:gd name="connsiteY15" fmla="*/ 1219199 h 4730487"/>
              <a:gd name="connsiteX16" fmla="*/ 3347453 w 4293483"/>
              <a:gd name="connsiteY16" fmla="*/ 494580 h 4730487"/>
              <a:gd name="connsiteX17" fmla="*/ 3554487 w 4293483"/>
              <a:gd name="connsiteY17" fmla="*/ 63260 h 4730487"/>
              <a:gd name="connsiteX18" fmla="*/ 4175589 w 4293483"/>
              <a:gd name="connsiteY18" fmla="*/ 115018 h 4730487"/>
              <a:gd name="connsiteX19" fmla="*/ 4261853 w 4293483"/>
              <a:gd name="connsiteY19" fmla="*/ 132271 h 4730487"/>
              <a:gd name="connsiteX20" fmla="*/ 4261853 w 4293483"/>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2312283 w 4293482"/>
              <a:gd name="connsiteY14" fmla="*/ 1909312 h 4730487"/>
              <a:gd name="connsiteX15" fmla="*/ 2864373 w 4293482"/>
              <a:gd name="connsiteY15" fmla="*/ 1219199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2864373 w 4293482"/>
              <a:gd name="connsiteY15" fmla="*/ 1219199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537251 h 4824916"/>
              <a:gd name="connsiteX1" fmla="*/ 4037566 w 4293482"/>
              <a:gd name="connsiteY1" fmla="*/ 1210111 h 4824916"/>
              <a:gd name="connsiteX2" fmla="*/ 3243936 w 4293482"/>
              <a:gd name="connsiteY2" fmla="*/ 2159017 h 4824916"/>
              <a:gd name="connsiteX3" fmla="*/ 2657339 w 4293482"/>
              <a:gd name="connsiteY3" fmla="*/ 2573085 h 4824916"/>
              <a:gd name="connsiteX4" fmla="*/ 2571075 w 4293482"/>
              <a:gd name="connsiteY4" fmla="*/ 2883636 h 4824916"/>
              <a:gd name="connsiteX5" fmla="*/ 2502064 w 4293482"/>
              <a:gd name="connsiteY5" fmla="*/ 3021658 h 4824916"/>
              <a:gd name="connsiteX6" fmla="*/ 2070743 w 4293482"/>
              <a:gd name="connsiteY6" fmla="*/ 3470232 h 4824916"/>
              <a:gd name="connsiteX7" fmla="*/ 1380630 w 4293482"/>
              <a:gd name="connsiteY7" fmla="*/ 3884300 h 4824916"/>
              <a:gd name="connsiteX8" fmla="*/ 845792 w 4293482"/>
              <a:gd name="connsiteY8" fmla="*/ 4332873 h 4824916"/>
              <a:gd name="connsiteX9" fmla="*/ 616158 w 4293482"/>
              <a:gd name="connsiteY9" fmla="*/ 4666555 h 4824916"/>
              <a:gd name="connsiteX10" fmla="*/ 261397 w 4293482"/>
              <a:gd name="connsiteY10" fmla="*/ 4640127 h 4824916"/>
              <a:gd name="connsiteX11" fmla="*/ 98886 w 4293482"/>
              <a:gd name="connsiteY11" fmla="*/ 3557819 h 4824916"/>
              <a:gd name="connsiteX12" fmla="*/ 854712 w 4293482"/>
              <a:gd name="connsiteY12" fmla="*/ 3249877 h 4824916"/>
              <a:gd name="connsiteX13" fmla="*/ 1501820 w 4293482"/>
              <a:gd name="connsiteY13" fmla="*/ 2761627 h 4824916"/>
              <a:gd name="connsiteX14" fmla="*/ 1197962 w 4293482"/>
              <a:gd name="connsiteY14" fmla="*/ 2080587 h 4824916"/>
              <a:gd name="connsiteX15" fmla="*/ 1652783 w 4293482"/>
              <a:gd name="connsiteY15" fmla="*/ 1394774 h 4824916"/>
              <a:gd name="connsiteX16" fmla="*/ 3347452 w 4293482"/>
              <a:gd name="connsiteY16" fmla="*/ 589009 h 4824916"/>
              <a:gd name="connsiteX17" fmla="*/ 3285632 w 4293482"/>
              <a:gd name="connsiteY17" fmla="*/ 1155581 h 4824916"/>
              <a:gd name="connsiteX18" fmla="*/ 3554486 w 4293482"/>
              <a:gd name="connsiteY18" fmla="*/ 157689 h 4824916"/>
              <a:gd name="connsiteX19" fmla="*/ 4175588 w 4293482"/>
              <a:gd name="connsiteY19" fmla="*/ 209447 h 4824916"/>
              <a:gd name="connsiteX20" fmla="*/ 4261852 w 4293482"/>
              <a:gd name="connsiteY20" fmla="*/ 226700 h 4824916"/>
              <a:gd name="connsiteX21" fmla="*/ 4261852 w 4293482"/>
              <a:gd name="connsiteY21" fmla="*/ 226700 h 4824916"/>
              <a:gd name="connsiteX0" fmla="*/ 4261852 w 4293482"/>
              <a:gd name="connsiteY0" fmla="*/ 537251 h 4824916"/>
              <a:gd name="connsiteX1" fmla="*/ 4037566 w 4293482"/>
              <a:gd name="connsiteY1" fmla="*/ 1210111 h 4824916"/>
              <a:gd name="connsiteX2" fmla="*/ 3243936 w 4293482"/>
              <a:gd name="connsiteY2" fmla="*/ 2159017 h 4824916"/>
              <a:gd name="connsiteX3" fmla="*/ 2657339 w 4293482"/>
              <a:gd name="connsiteY3" fmla="*/ 2573085 h 4824916"/>
              <a:gd name="connsiteX4" fmla="*/ 2571075 w 4293482"/>
              <a:gd name="connsiteY4" fmla="*/ 2883636 h 4824916"/>
              <a:gd name="connsiteX5" fmla="*/ 2502064 w 4293482"/>
              <a:gd name="connsiteY5" fmla="*/ 3021658 h 4824916"/>
              <a:gd name="connsiteX6" fmla="*/ 2070743 w 4293482"/>
              <a:gd name="connsiteY6" fmla="*/ 3470232 h 4824916"/>
              <a:gd name="connsiteX7" fmla="*/ 1380630 w 4293482"/>
              <a:gd name="connsiteY7" fmla="*/ 3884300 h 4824916"/>
              <a:gd name="connsiteX8" fmla="*/ 845792 w 4293482"/>
              <a:gd name="connsiteY8" fmla="*/ 4332873 h 4824916"/>
              <a:gd name="connsiteX9" fmla="*/ 616158 w 4293482"/>
              <a:gd name="connsiteY9" fmla="*/ 4666555 h 4824916"/>
              <a:gd name="connsiteX10" fmla="*/ 261397 w 4293482"/>
              <a:gd name="connsiteY10" fmla="*/ 4640127 h 4824916"/>
              <a:gd name="connsiteX11" fmla="*/ 98886 w 4293482"/>
              <a:gd name="connsiteY11" fmla="*/ 3557819 h 4824916"/>
              <a:gd name="connsiteX12" fmla="*/ 854712 w 4293482"/>
              <a:gd name="connsiteY12" fmla="*/ 3249877 h 4824916"/>
              <a:gd name="connsiteX13" fmla="*/ 1501820 w 4293482"/>
              <a:gd name="connsiteY13" fmla="*/ 2761627 h 4824916"/>
              <a:gd name="connsiteX14" fmla="*/ 1197962 w 4293482"/>
              <a:gd name="connsiteY14" fmla="*/ 2080587 h 4824916"/>
              <a:gd name="connsiteX15" fmla="*/ 1652783 w 4293482"/>
              <a:gd name="connsiteY15" fmla="*/ 1394774 h 4824916"/>
              <a:gd name="connsiteX16" fmla="*/ 3285632 w 4293482"/>
              <a:gd name="connsiteY16" fmla="*/ 1155581 h 4824916"/>
              <a:gd name="connsiteX17" fmla="*/ 3554486 w 4293482"/>
              <a:gd name="connsiteY17" fmla="*/ 157689 h 4824916"/>
              <a:gd name="connsiteX18" fmla="*/ 4175588 w 4293482"/>
              <a:gd name="connsiteY18" fmla="*/ 209447 h 4824916"/>
              <a:gd name="connsiteX19" fmla="*/ 4261852 w 4293482"/>
              <a:gd name="connsiteY19" fmla="*/ 226700 h 4824916"/>
              <a:gd name="connsiteX20" fmla="*/ 4261852 w 4293482"/>
              <a:gd name="connsiteY20" fmla="*/ 226700 h 4824916"/>
              <a:gd name="connsiteX0" fmla="*/ 4037566 w 4293482"/>
              <a:gd name="connsiteY0" fmla="*/ 1210111 h 4824916"/>
              <a:gd name="connsiteX1" fmla="*/ 3243936 w 4293482"/>
              <a:gd name="connsiteY1" fmla="*/ 2159017 h 4824916"/>
              <a:gd name="connsiteX2" fmla="*/ 2657339 w 4293482"/>
              <a:gd name="connsiteY2" fmla="*/ 2573085 h 4824916"/>
              <a:gd name="connsiteX3" fmla="*/ 2571075 w 4293482"/>
              <a:gd name="connsiteY3" fmla="*/ 2883636 h 4824916"/>
              <a:gd name="connsiteX4" fmla="*/ 2502064 w 4293482"/>
              <a:gd name="connsiteY4" fmla="*/ 3021658 h 4824916"/>
              <a:gd name="connsiteX5" fmla="*/ 2070743 w 4293482"/>
              <a:gd name="connsiteY5" fmla="*/ 3470232 h 4824916"/>
              <a:gd name="connsiteX6" fmla="*/ 1380630 w 4293482"/>
              <a:gd name="connsiteY6" fmla="*/ 3884300 h 4824916"/>
              <a:gd name="connsiteX7" fmla="*/ 845792 w 4293482"/>
              <a:gd name="connsiteY7" fmla="*/ 4332873 h 4824916"/>
              <a:gd name="connsiteX8" fmla="*/ 616158 w 4293482"/>
              <a:gd name="connsiteY8" fmla="*/ 4666555 h 4824916"/>
              <a:gd name="connsiteX9" fmla="*/ 261397 w 4293482"/>
              <a:gd name="connsiteY9" fmla="*/ 4640127 h 4824916"/>
              <a:gd name="connsiteX10" fmla="*/ 98886 w 4293482"/>
              <a:gd name="connsiteY10" fmla="*/ 3557819 h 4824916"/>
              <a:gd name="connsiteX11" fmla="*/ 854712 w 4293482"/>
              <a:gd name="connsiteY11" fmla="*/ 3249877 h 4824916"/>
              <a:gd name="connsiteX12" fmla="*/ 1501820 w 4293482"/>
              <a:gd name="connsiteY12" fmla="*/ 2761627 h 4824916"/>
              <a:gd name="connsiteX13" fmla="*/ 1197962 w 4293482"/>
              <a:gd name="connsiteY13" fmla="*/ 2080587 h 4824916"/>
              <a:gd name="connsiteX14" fmla="*/ 1652783 w 4293482"/>
              <a:gd name="connsiteY14" fmla="*/ 1394774 h 4824916"/>
              <a:gd name="connsiteX15" fmla="*/ 3285632 w 4293482"/>
              <a:gd name="connsiteY15" fmla="*/ 1155581 h 4824916"/>
              <a:gd name="connsiteX16" fmla="*/ 3554486 w 4293482"/>
              <a:gd name="connsiteY16" fmla="*/ 157689 h 4824916"/>
              <a:gd name="connsiteX17" fmla="*/ 4175588 w 4293482"/>
              <a:gd name="connsiteY17" fmla="*/ 209447 h 4824916"/>
              <a:gd name="connsiteX18" fmla="*/ 4261852 w 4293482"/>
              <a:gd name="connsiteY18" fmla="*/ 226700 h 4824916"/>
              <a:gd name="connsiteX19" fmla="*/ 4261852 w 4293482"/>
              <a:gd name="connsiteY19" fmla="*/ 226700 h 4824916"/>
              <a:gd name="connsiteX0" fmla="*/ 4037566 w 4338291"/>
              <a:gd name="connsiteY0" fmla="*/ 1155477 h 4770282"/>
              <a:gd name="connsiteX1" fmla="*/ 3243936 w 4338291"/>
              <a:gd name="connsiteY1" fmla="*/ 2104383 h 4770282"/>
              <a:gd name="connsiteX2" fmla="*/ 2657339 w 4338291"/>
              <a:gd name="connsiteY2" fmla="*/ 2518451 h 4770282"/>
              <a:gd name="connsiteX3" fmla="*/ 2571075 w 4338291"/>
              <a:gd name="connsiteY3" fmla="*/ 2829002 h 4770282"/>
              <a:gd name="connsiteX4" fmla="*/ 2502064 w 4338291"/>
              <a:gd name="connsiteY4" fmla="*/ 2967024 h 4770282"/>
              <a:gd name="connsiteX5" fmla="*/ 2070743 w 4338291"/>
              <a:gd name="connsiteY5" fmla="*/ 3415598 h 4770282"/>
              <a:gd name="connsiteX6" fmla="*/ 1380630 w 4338291"/>
              <a:gd name="connsiteY6" fmla="*/ 3829666 h 4770282"/>
              <a:gd name="connsiteX7" fmla="*/ 845792 w 4338291"/>
              <a:gd name="connsiteY7" fmla="*/ 4278239 h 4770282"/>
              <a:gd name="connsiteX8" fmla="*/ 616158 w 4338291"/>
              <a:gd name="connsiteY8" fmla="*/ 4611921 h 4770282"/>
              <a:gd name="connsiteX9" fmla="*/ 261397 w 4338291"/>
              <a:gd name="connsiteY9" fmla="*/ 4585493 h 4770282"/>
              <a:gd name="connsiteX10" fmla="*/ 98886 w 4338291"/>
              <a:gd name="connsiteY10" fmla="*/ 3503185 h 4770282"/>
              <a:gd name="connsiteX11" fmla="*/ 854712 w 4338291"/>
              <a:gd name="connsiteY11" fmla="*/ 3195243 h 4770282"/>
              <a:gd name="connsiteX12" fmla="*/ 1501820 w 4338291"/>
              <a:gd name="connsiteY12" fmla="*/ 2706993 h 4770282"/>
              <a:gd name="connsiteX13" fmla="*/ 1197962 w 4338291"/>
              <a:gd name="connsiteY13" fmla="*/ 2025953 h 4770282"/>
              <a:gd name="connsiteX14" fmla="*/ 1652783 w 4338291"/>
              <a:gd name="connsiteY14" fmla="*/ 1340140 h 4770282"/>
              <a:gd name="connsiteX15" fmla="*/ 3285632 w 4338291"/>
              <a:gd name="connsiteY15" fmla="*/ 1100947 h 4770282"/>
              <a:gd name="connsiteX16" fmla="*/ 4175588 w 4338291"/>
              <a:gd name="connsiteY16" fmla="*/ 154813 h 4770282"/>
              <a:gd name="connsiteX17" fmla="*/ 4261852 w 4338291"/>
              <a:gd name="connsiteY17" fmla="*/ 172066 h 4770282"/>
              <a:gd name="connsiteX18" fmla="*/ 4261852 w 4338291"/>
              <a:gd name="connsiteY18" fmla="*/ 172066 h 4770282"/>
              <a:gd name="connsiteX0" fmla="*/ 4037566 w 4338291"/>
              <a:gd name="connsiteY0" fmla="*/ 1155477 h 4770282"/>
              <a:gd name="connsiteX1" fmla="*/ 3243936 w 4338291"/>
              <a:gd name="connsiteY1" fmla="*/ 2104383 h 4770282"/>
              <a:gd name="connsiteX2" fmla="*/ 2657339 w 4338291"/>
              <a:gd name="connsiteY2" fmla="*/ 2518451 h 4770282"/>
              <a:gd name="connsiteX3" fmla="*/ 2571075 w 4338291"/>
              <a:gd name="connsiteY3" fmla="*/ 2829002 h 4770282"/>
              <a:gd name="connsiteX4" fmla="*/ 2502064 w 4338291"/>
              <a:gd name="connsiteY4" fmla="*/ 2967024 h 4770282"/>
              <a:gd name="connsiteX5" fmla="*/ 2070743 w 4338291"/>
              <a:gd name="connsiteY5" fmla="*/ 3415598 h 4770282"/>
              <a:gd name="connsiteX6" fmla="*/ 1380630 w 4338291"/>
              <a:gd name="connsiteY6" fmla="*/ 3829666 h 4770282"/>
              <a:gd name="connsiteX7" fmla="*/ 845792 w 4338291"/>
              <a:gd name="connsiteY7" fmla="*/ 4278239 h 4770282"/>
              <a:gd name="connsiteX8" fmla="*/ 616158 w 4338291"/>
              <a:gd name="connsiteY8" fmla="*/ 4611921 h 4770282"/>
              <a:gd name="connsiteX9" fmla="*/ 261397 w 4338291"/>
              <a:gd name="connsiteY9" fmla="*/ 4585493 h 4770282"/>
              <a:gd name="connsiteX10" fmla="*/ 98886 w 4338291"/>
              <a:gd name="connsiteY10" fmla="*/ 3503185 h 4770282"/>
              <a:gd name="connsiteX11" fmla="*/ 854712 w 4338291"/>
              <a:gd name="connsiteY11" fmla="*/ 3195243 h 4770282"/>
              <a:gd name="connsiteX12" fmla="*/ 1501820 w 4338291"/>
              <a:gd name="connsiteY12" fmla="*/ 2706993 h 4770282"/>
              <a:gd name="connsiteX13" fmla="*/ 1197962 w 4338291"/>
              <a:gd name="connsiteY13" fmla="*/ 2025953 h 4770282"/>
              <a:gd name="connsiteX14" fmla="*/ 1652783 w 4338291"/>
              <a:gd name="connsiteY14" fmla="*/ 1340140 h 4770282"/>
              <a:gd name="connsiteX15" fmla="*/ 3285632 w 4338291"/>
              <a:gd name="connsiteY15" fmla="*/ 1100947 h 4770282"/>
              <a:gd name="connsiteX16" fmla="*/ 4175588 w 4338291"/>
              <a:gd name="connsiteY16" fmla="*/ 154813 h 4770282"/>
              <a:gd name="connsiteX17" fmla="*/ 4261852 w 4338291"/>
              <a:gd name="connsiteY17" fmla="*/ 172066 h 4770282"/>
              <a:gd name="connsiteX0" fmla="*/ 4037566 w 4261852"/>
              <a:gd name="connsiteY0" fmla="*/ 983411 h 4598216"/>
              <a:gd name="connsiteX1" fmla="*/ 3243936 w 4261852"/>
              <a:gd name="connsiteY1" fmla="*/ 1932317 h 4598216"/>
              <a:gd name="connsiteX2" fmla="*/ 2657339 w 4261852"/>
              <a:gd name="connsiteY2" fmla="*/ 2346385 h 4598216"/>
              <a:gd name="connsiteX3" fmla="*/ 2571075 w 4261852"/>
              <a:gd name="connsiteY3" fmla="*/ 2656936 h 4598216"/>
              <a:gd name="connsiteX4" fmla="*/ 2502064 w 4261852"/>
              <a:gd name="connsiteY4" fmla="*/ 2794958 h 4598216"/>
              <a:gd name="connsiteX5" fmla="*/ 2070743 w 4261852"/>
              <a:gd name="connsiteY5" fmla="*/ 3243532 h 4598216"/>
              <a:gd name="connsiteX6" fmla="*/ 1380630 w 4261852"/>
              <a:gd name="connsiteY6" fmla="*/ 3657600 h 4598216"/>
              <a:gd name="connsiteX7" fmla="*/ 845792 w 4261852"/>
              <a:gd name="connsiteY7" fmla="*/ 4106173 h 4598216"/>
              <a:gd name="connsiteX8" fmla="*/ 616158 w 4261852"/>
              <a:gd name="connsiteY8" fmla="*/ 4439855 h 4598216"/>
              <a:gd name="connsiteX9" fmla="*/ 261397 w 4261852"/>
              <a:gd name="connsiteY9" fmla="*/ 4413427 h 4598216"/>
              <a:gd name="connsiteX10" fmla="*/ 98886 w 4261852"/>
              <a:gd name="connsiteY10" fmla="*/ 3331119 h 4598216"/>
              <a:gd name="connsiteX11" fmla="*/ 854712 w 4261852"/>
              <a:gd name="connsiteY11" fmla="*/ 3023177 h 4598216"/>
              <a:gd name="connsiteX12" fmla="*/ 1501820 w 4261852"/>
              <a:gd name="connsiteY12" fmla="*/ 2534927 h 4598216"/>
              <a:gd name="connsiteX13" fmla="*/ 1197962 w 4261852"/>
              <a:gd name="connsiteY13" fmla="*/ 1853887 h 4598216"/>
              <a:gd name="connsiteX14" fmla="*/ 1652783 w 4261852"/>
              <a:gd name="connsiteY14" fmla="*/ 1168074 h 4598216"/>
              <a:gd name="connsiteX15" fmla="*/ 3285632 w 4261852"/>
              <a:gd name="connsiteY15" fmla="*/ 928881 h 4598216"/>
              <a:gd name="connsiteX16" fmla="*/ 4261852 w 4261852"/>
              <a:gd name="connsiteY16" fmla="*/ 0 h 4598216"/>
              <a:gd name="connsiteX0" fmla="*/ 4037566 w 4037566"/>
              <a:gd name="connsiteY0" fmla="*/ 54531 h 3669336"/>
              <a:gd name="connsiteX1" fmla="*/ 3243936 w 4037566"/>
              <a:gd name="connsiteY1" fmla="*/ 1003437 h 3669336"/>
              <a:gd name="connsiteX2" fmla="*/ 2657339 w 4037566"/>
              <a:gd name="connsiteY2" fmla="*/ 1417505 h 3669336"/>
              <a:gd name="connsiteX3" fmla="*/ 2571075 w 4037566"/>
              <a:gd name="connsiteY3" fmla="*/ 1728056 h 3669336"/>
              <a:gd name="connsiteX4" fmla="*/ 2502064 w 4037566"/>
              <a:gd name="connsiteY4" fmla="*/ 1866078 h 3669336"/>
              <a:gd name="connsiteX5" fmla="*/ 2070743 w 4037566"/>
              <a:gd name="connsiteY5" fmla="*/ 2314652 h 3669336"/>
              <a:gd name="connsiteX6" fmla="*/ 1380630 w 4037566"/>
              <a:gd name="connsiteY6" fmla="*/ 2728720 h 3669336"/>
              <a:gd name="connsiteX7" fmla="*/ 845792 w 4037566"/>
              <a:gd name="connsiteY7" fmla="*/ 3177293 h 3669336"/>
              <a:gd name="connsiteX8" fmla="*/ 616158 w 4037566"/>
              <a:gd name="connsiteY8" fmla="*/ 3510975 h 3669336"/>
              <a:gd name="connsiteX9" fmla="*/ 261397 w 4037566"/>
              <a:gd name="connsiteY9" fmla="*/ 3484547 h 3669336"/>
              <a:gd name="connsiteX10" fmla="*/ 98886 w 4037566"/>
              <a:gd name="connsiteY10" fmla="*/ 2402239 h 3669336"/>
              <a:gd name="connsiteX11" fmla="*/ 854712 w 4037566"/>
              <a:gd name="connsiteY11" fmla="*/ 2094297 h 3669336"/>
              <a:gd name="connsiteX12" fmla="*/ 1501820 w 4037566"/>
              <a:gd name="connsiteY12" fmla="*/ 1606047 h 3669336"/>
              <a:gd name="connsiteX13" fmla="*/ 1197962 w 4037566"/>
              <a:gd name="connsiteY13" fmla="*/ 925007 h 3669336"/>
              <a:gd name="connsiteX14" fmla="*/ 1652783 w 4037566"/>
              <a:gd name="connsiteY14" fmla="*/ 239194 h 3669336"/>
              <a:gd name="connsiteX15" fmla="*/ 3285632 w 4037566"/>
              <a:gd name="connsiteY15" fmla="*/ 1 h 3669336"/>
              <a:gd name="connsiteX0" fmla="*/ 4037566 w 4037566"/>
              <a:gd name="connsiteY0" fmla="*/ 54530 h 3669335"/>
              <a:gd name="connsiteX1" fmla="*/ 3243936 w 4037566"/>
              <a:gd name="connsiteY1" fmla="*/ 1003436 h 3669335"/>
              <a:gd name="connsiteX2" fmla="*/ 2657339 w 4037566"/>
              <a:gd name="connsiteY2" fmla="*/ 1417504 h 3669335"/>
              <a:gd name="connsiteX3" fmla="*/ 2571075 w 4037566"/>
              <a:gd name="connsiteY3" fmla="*/ 1728055 h 3669335"/>
              <a:gd name="connsiteX4" fmla="*/ 2502064 w 4037566"/>
              <a:gd name="connsiteY4" fmla="*/ 1866077 h 3669335"/>
              <a:gd name="connsiteX5" fmla="*/ 2070743 w 4037566"/>
              <a:gd name="connsiteY5" fmla="*/ 2314651 h 3669335"/>
              <a:gd name="connsiteX6" fmla="*/ 1380630 w 4037566"/>
              <a:gd name="connsiteY6" fmla="*/ 2728719 h 3669335"/>
              <a:gd name="connsiteX7" fmla="*/ 845792 w 4037566"/>
              <a:gd name="connsiteY7" fmla="*/ 3177292 h 3669335"/>
              <a:gd name="connsiteX8" fmla="*/ 616158 w 4037566"/>
              <a:gd name="connsiteY8" fmla="*/ 3510974 h 3669335"/>
              <a:gd name="connsiteX9" fmla="*/ 261397 w 4037566"/>
              <a:gd name="connsiteY9" fmla="*/ 3484546 h 3669335"/>
              <a:gd name="connsiteX10" fmla="*/ 98886 w 4037566"/>
              <a:gd name="connsiteY10" fmla="*/ 2402238 h 3669335"/>
              <a:gd name="connsiteX11" fmla="*/ 854712 w 4037566"/>
              <a:gd name="connsiteY11" fmla="*/ 2094296 h 3669335"/>
              <a:gd name="connsiteX12" fmla="*/ 1501820 w 4037566"/>
              <a:gd name="connsiteY12" fmla="*/ 1606046 h 3669335"/>
              <a:gd name="connsiteX13" fmla="*/ 1197962 w 4037566"/>
              <a:gd name="connsiteY13" fmla="*/ 925006 h 3669335"/>
              <a:gd name="connsiteX14" fmla="*/ 1652783 w 4037566"/>
              <a:gd name="connsiteY14" fmla="*/ 239193 h 3669335"/>
              <a:gd name="connsiteX15" fmla="*/ 3285632 w 4037566"/>
              <a:gd name="connsiteY15" fmla="*/ 0 h 3669335"/>
              <a:gd name="connsiteX16" fmla="*/ 4037566 w 4037566"/>
              <a:gd name="connsiteY16" fmla="*/ 54530 h 3669335"/>
              <a:gd name="connsiteX0" fmla="*/ 4037566 w 4037566"/>
              <a:gd name="connsiteY0" fmla="*/ 54530 h 3669335"/>
              <a:gd name="connsiteX1" fmla="*/ 3243936 w 4037566"/>
              <a:gd name="connsiteY1" fmla="*/ 1003436 h 3669335"/>
              <a:gd name="connsiteX2" fmla="*/ 2657339 w 4037566"/>
              <a:gd name="connsiteY2" fmla="*/ 1417504 h 3669335"/>
              <a:gd name="connsiteX3" fmla="*/ 2571075 w 4037566"/>
              <a:gd name="connsiteY3" fmla="*/ 1728055 h 3669335"/>
              <a:gd name="connsiteX4" fmla="*/ 2502064 w 4037566"/>
              <a:gd name="connsiteY4" fmla="*/ 1866077 h 3669335"/>
              <a:gd name="connsiteX5" fmla="*/ 2070743 w 4037566"/>
              <a:gd name="connsiteY5" fmla="*/ 2314651 h 3669335"/>
              <a:gd name="connsiteX6" fmla="*/ 1380630 w 4037566"/>
              <a:gd name="connsiteY6" fmla="*/ 2728719 h 3669335"/>
              <a:gd name="connsiteX7" fmla="*/ 845792 w 4037566"/>
              <a:gd name="connsiteY7" fmla="*/ 3177292 h 3669335"/>
              <a:gd name="connsiteX8" fmla="*/ 616158 w 4037566"/>
              <a:gd name="connsiteY8" fmla="*/ 3510974 h 3669335"/>
              <a:gd name="connsiteX9" fmla="*/ 261397 w 4037566"/>
              <a:gd name="connsiteY9" fmla="*/ 3484546 h 3669335"/>
              <a:gd name="connsiteX10" fmla="*/ 98886 w 4037566"/>
              <a:gd name="connsiteY10" fmla="*/ 2402238 h 3669335"/>
              <a:gd name="connsiteX11" fmla="*/ 854712 w 4037566"/>
              <a:gd name="connsiteY11" fmla="*/ 2094296 h 3669335"/>
              <a:gd name="connsiteX12" fmla="*/ 1501820 w 4037566"/>
              <a:gd name="connsiteY12" fmla="*/ 1606046 h 3669335"/>
              <a:gd name="connsiteX13" fmla="*/ 1197962 w 4037566"/>
              <a:gd name="connsiteY13" fmla="*/ 925006 h 3669335"/>
              <a:gd name="connsiteX14" fmla="*/ 1652783 w 4037566"/>
              <a:gd name="connsiteY14" fmla="*/ 239193 h 3669335"/>
              <a:gd name="connsiteX15" fmla="*/ 3285632 w 4037566"/>
              <a:gd name="connsiteY15" fmla="*/ 0 h 3669335"/>
              <a:gd name="connsiteX16" fmla="*/ 3153682 w 4037566"/>
              <a:gd name="connsiteY16" fmla="*/ 137515 h 3669335"/>
              <a:gd name="connsiteX17" fmla="*/ 4037566 w 4037566"/>
              <a:gd name="connsiteY17" fmla="*/ 54530 h 3669335"/>
              <a:gd name="connsiteX0" fmla="*/ 4037566 w 4037566"/>
              <a:gd name="connsiteY0" fmla="*/ 0 h 3614805"/>
              <a:gd name="connsiteX1" fmla="*/ 3243936 w 4037566"/>
              <a:gd name="connsiteY1" fmla="*/ 948906 h 3614805"/>
              <a:gd name="connsiteX2" fmla="*/ 2657339 w 4037566"/>
              <a:gd name="connsiteY2" fmla="*/ 1362974 h 3614805"/>
              <a:gd name="connsiteX3" fmla="*/ 2571075 w 4037566"/>
              <a:gd name="connsiteY3" fmla="*/ 1673525 h 3614805"/>
              <a:gd name="connsiteX4" fmla="*/ 2502064 w 4037566"/>
              <a:gd name="connsiteY4" fmla="*/ 1811547 h 3614805"/>
              <a:gd name="connsiteX5" fmla="*/ 2070743 w 4037566"/>
              <a:gd name="connsiteY5" fmla="*/ 2260121 h 3614805"/>
              <a:gd name="connsiteX6" fmla="*/ 1380630 w 4037566"/>
              <a:gd name="connsiteY6" fmla="*/ 2674189 h 3614805"/>
              <a:gd name="connsiteX7" fmla="*/ 845792 w 4037566"/>
              <a:gd name="connsiteY7" fmla="*/ 3122762 h 3614805"/>
              <a:gd name="connsiteX8" fmla="*/ 616158 w 4037566"/>
              <a:gd name="connsiteY8" fmla="*/ 3456444 h 3614805"/>
              <a:gd name="connsiteX9" fmla="*/ 261397 w 4037566"/>
              <a:gd name="connsiteY9" fmla="*/ 3430016 h 3614805"/>
              <a:gd name="connsiteX10" fmla="*/ 98886 w 4037566"/>
              <a:gd name="connsiteY10" fmla="*/ 2347708 h 3614805"/>
              <a:gd name="connsiteX11" fmla="*/ 854712 w 4037566"/>
              <a:gd name="connsiteY11" fmla="*/ 2039766 h 3614805"/>
              <a:gd name="connsiteX12" fmla="*/ 1501820 w 4037566"/>
              <a:gd name="connsiteY12" fmla="*/ 1551516 h 3614805"/>
              <a:gd name="connsiteX13" fmla="*/ 1197962 w 4037566"/>
              <a:gd name="connsiteY13" fmla="*/ 870476 h 3614805"/>
              <a:gd name="connsiteX14" fmla="*/ 1652783 w 4037566"/>
              <a:gd name="connsiteY14" fmla="*/ 184663 h 3614805"/>
              <a:gd name="connsiteX15" fmla="*/ 3153682 w 4037566"/>
              <a:gd name="connsiteY15" fmla="*/ 82985 h 3614805"/>
              <a:gd name="connsiteX16" fmla="*/ 4037566 w 4037566"/>
              <a:gd name="connsiteY16" fmla="*/ 0 h 3614805"/>
              <a:gd name="connsiteX0" fmla="*/ 4037566 w 4037566"/>
              <a:gd name="connsiteY0" fmla="*/ 104397 h 3719202"/>
              <a:gd name="connsiteX1" fmla="*/ 3243936 w 4037566"/>
              <a:gd name="connsiteY1" fmla="*/ 1053303 h 3719202"/>
              <a:gd name="connsiteX2" fmla="*/ 2657339 w 4037566"/>
              <a:gd name="connsiteY2" fmla="*/ 1467371 h 3719202"/>
              <a:gd name="connsiteX3" fmla="*/ 2571075 w 4037566"/>
              <a:gd name="connsiteY3" fmla="*/ 1777922 h 3719202"/>
              <a:gd name="connsiteX4" fmla="*/ 2502064 w 4037566"/>
              <a:gd name="connsiteY4" fmla="*/ 1915944 h 3719202"/>
              <a:gd name="connsiteX5" fmla="*/ 2070743 w 4037566"/>
              <a:gd name="connsiteY5" fmla="*/ 2364518 h 3719202"/>
              <a:gd name="connsiteX6" fmla="*/ 1380630 w 4037566"/>
              <a:gd name="connsiteY6" fmla="*/ 2778586 h 3719202"/>
              <a:gd name="connsiteX7" fmla="*/ 845792 w 4037566"/>
              <a:gd name="connsiteY7" fmla="*/ 3227159 h 3719202"/>
              <a:gd name="connsiteX8" fmla="*/ 616158 w 4037566"/>
              <a:gd name="connsiteY8" fmla="*/ 3560841 h 3719202"/>
              <a:gd name="connsiteX9" fmla="*/ 261397 w 4037566"/>
              <a:gd name="connsiteY9" fmla="*/ 3534413 h 3719202"/>
              <a:gd name="connsiteX10" fmla="*/ 98886 w 4037566"/>
              <a:gd name="connsiteY10" fmla="*/ 2452105 h 3719202"/>
              <a:gd name="connsiteX11" fmla="*/ 854712 w 4037566"/>
              <a:gd name="connsiteY11" fmla="*/ 2144163 h 3719202"/>
              <a:gd name="connsiteX12" fmla="*/ 1501820 w 4037566"/>
              <a:gd name="connsiteY12" fmla="*/ 1655913 h 3719202"/>
              <a:gd name="connsiteX13" fmla="*/ 1197962 w 4037566"/>
              <a:gd name="connsiteY13" fmla="*/ 974873 h 3719202"/>
              <a:gd name="connsiteX14" fmla="*/ 1666532 w 4037566"/>
              <a:gd name="connsiteY14" fmla="*/ 131248 h 3719202"/>
              <a:gd name="connsiteX15" fmla="*/ 3153682 w 4037566"/>
              <a:gd name="connsiteY15" fmla="*/ 187382 h 3719202"/>
              <a:gd name="connsiteX16" fmla="*/ 4037566 w 4037566"/>
              <a:gd name="connsiteY16" fmla="*/ 104397 h 3719202"/>
              <a:gd name="connsiteX0" fmla="*/ 4248643 w 4248643"/>
              <a:gd name="connsiteY0" fmla="*/ 0 h 3781154"/>
              <a:gd name="connsiteX1" fmla="*/ 3243936 w 4248643"/>
              <a:gd name="connsiteY1" fmla="*/ 1115255 h 3781154"/>
              <a:gd name="connsiteX2" fmla="*/ 2657339 w 4248643"/>
              <a:gd name="connsiteY2" fmla="*/ 1529323 h 3781154"/>
              <a:gd name="connsiteX3" fmla="*/ 2571075 w 4248643"/>
              <a:gd name="connsiteY3" fmla="*/ 1839874 h 3781154"/>
              <a:gd name="connsiteX4" fmla="*/ 2502064 w 4248643"/>
              <a:gd name="connsiteY4" fmla="*/ 1977896 h 3781154"/>
              <a:gd name="connsiteX5" fmla="*/ 2070743 w 4248643"/>
              <a:gd name="connsiteY5" fmla="*/ 2426470 h 3781154"/>
              <a:gd name="connsiteX6" fmla="*/ 1380630 w 4248643"/>
              <a:gd name="connsiteY6" fmla="*/ 2840538 h 3781154"/>
              <a:gd name="connsiteX7" fmla="*/ 845792 w 4248643"/>
              <a:gd name="connsiteY7" fmla="*/ 3289111 h 3781154"/>
              <a:gd name="connsiteX8" fmla="*/ 616158 w 4248643"/>
              <a:gd name="connsiteY8" fmla="*/ 3622793 h 3781154"/>
              <a:gd name="connsiteX9" fmla="*/ 261397 w 4248643"/>
              <a:gd name="connsiteY9" fmla="*/ 3596365 h 3781154"/>
              <a:gd name="connsiteX10" fmla="*/ 98886 w 4248643"/>
              <a:gd name="connsiteY10" fmla="*/ 2514057 h 3781154"/>
              <a:gd name="connsiteX11" fmla="*/ 854712 w 4248643"/>
              <a:gd name="connsiteY11" fmla="*/ 2206115 h 3781154"/>
              <a:gd name="connsiteX12" fmla="*/ 1501820 w 4248643"/>
              <a:gd name="connsiteY12" fmla="*/ 1717865 h 3781154"/>
              <a:gd name="connsiteX13" fmla="*/ 1197962 w 4248643"/>
              <a:gd name="connsiteY13" fmla="*/ 1036825 h 3781154"/>
              <a:gd name="connsiteX14" fmla="*/ 1666532 w 4248643"/>
              <a:gd name="connsiteY14" fmla="*/ 193200 h 3781154"/>
              <a:gd name="connsiteX15" fmla="*/ 3153682 w 4248643"/>
              <a:gd name="connsiteY15" fmla="*/ 249334 h 3781154"/>
              <a:gd name="connsiteX16" fmla="*/ 4248643 w 4248643"/>
              <a:gd name="connsiteY16" fmla="*/ 0 h 3781154"/>
              <a:gd name="connsiteX0" fmla="*/ 4248643 w 4511543"/>
              <a:gd name="connsiteY0" fmla="*/ 153675 h 3934829"/>
              <a:gd name="connsiteX1" fmla="*/ 3243936 w 4511543"/>
              <a:gd name="connsiteY1" fmla="*/ 1268930 h 3934829"/>
              <a:gd name="connsiteX2" fmla="*/ 2657339 w 4511543"/>
              <a:gd name="connsiteY2" fmla="*/ 1682998 h 3934829"/>
              <a:gd name="connsiteX3" fmla="*/ 2571075 w 4511543"/>
              <a:gd name="connsiteY3" fmla="*/ 1993549 h 3934829"/>
              <a:gd name="connsiteX4" fmla="*/ 2502064 w 4511543"/>
              <a:gd name="connsiteY4" fmla="*/ 2131571 h 3934829"/>
              <a:gd name="connsiteX5" fmla="*/ 2070743 w 4511543"/>
              <a:gd name="connsiteY5" fmla="*/ 2580145 h 3934829"/>
              <a:gd name="connsiteX6" fmla="*/ 1380630 w 4511543"/>
              <a:gd name="connsiteY6" fmla="*/ 2994213 h 3934829"/>
              <a:gd name="connsiteX7" fmla="*/ 845792 w 4511543"/>
              <a:gd name="connsiteY7" fmla="*/ 3442786 h 3934829"/>
              <a:gd name="connsiteX8" fmla="*/ 616158 w 4511543"/>
              <a:gd name="connsiteY8" fmla="*/ 3776468 h 3934829"/>
              <a:gd name="connsiteX9" fmla="*/ 261397 w 4511543"/>
              <a:gd name="connsiteY9" fmla="*/ 3750040 h 3934829"/>
              <a:gd name="connsiteX10" fmla="*/ 98886 w 4511543"/>
              <a:gd name="connsiteY10" fmla="*/ 2667732 h 3934829"/>
              <a:gd name="connsiteX11" fmla="*/ 854712 w 4511543"/>
              <a:gd name="connsiteY11" fmla="*/ 2359790 h 3934829"/>
              <a:gd name="connsiteX12" fmla="*/ 1501820 w 4511543"/>
              <a:gd name="connsiteY12" fmla="*/ 1871540 h 3934829"/>
              <a:gd name="connsiteX13" fmla="*/ 1197962 w 4511543"/>
              <a:gd name="connsiteY13" fmla="*/ 1190500 h 3934829"/>
              <a:gd name="connsiteX14" fmla="*/ 1666532 w 4511543"/>
              <a:gd name="connsiteY14" fmla="*/ 346875 h 3934829"/>
              <a:gd name="connsiteX15" fmla="*/ 4248643 w 4511543"/>
              <a:gd name="connsiteY15" fmla="*/ 153675 h 3934829"/>
              <a:gd name="connsiteX0" fmla="*/ 4248643 w 4511543"/>
              <a:gd name="connsiteY0" fmla="*/ 153676 h 3934830"/>
              <a:gd name="connsiteX1" fmla="*/ 3243936 w 4511543"/>
              <a:gd name="connsiteY1" fmla="*/ 1268931 h 3934830"/>
              <a:gd name="connsiteX2" fmla="*/ 2800293 w 4511543"/>
              <a:gd name="connsiteY2" fmla="*/ 1973432 h 3934830"/>
              <a:gd name="connsiteX3" fmla="*/ 2571075 w 4511543"/>
              <a:gd name="connsiteY3" fmla="*/ 1993550 h 3934830"/>
              <a:gd name="connsiteX4" fmla="*/ 2502064 w 4511543"/>
              <a:gd name="connsiteY4" fmla="*/ 2131572 h 3934830"/>
              <a:gd name="connsiteX5" fmla="*/ 2070743 w 4511543"/>
              <a:gd name="connsiteY5" fmla="*/ 2580146 h 3934830"/>
              <a:gd name="connsiteX6" fmla="*/ 1380630 w 4511543"/>
              <a:gd name="connsiteY6" fmla="*/ 2994214 h 3934830"/>
              <a:gd name="connsiteX7" fmla="*/ 845792 w 4511543"/>
              <a:gd name="connsiteY7" fmla="*/ 3442787 h 3934830"/>
              <a:gd name="connsiteX8" fmla="*/ 616158 w 4511543"/>
              <a:gd name="connsiteY8" fmla="*/ 3776469 h 3934830"/>
              <a:gd name="connsiteX9" fmla="*/ 261397 w 4511543"/>
              <a:gd name="connsiteY9" fmla="*/ 3750041 h 3934830"/>
              <a:gd name="connsiteX10" fmla="*/ 98886 w 4511543"/>
              <a:gd name="connsiteY10" fmla="*/ 2667733 h 3934830"/>
              <a:gd name="connsiteX11" fmla="*/ 854712 w 4511543"/>
              <a:gd name="connsiteY11" fmla="*/ 2359791 h 3934830"/>
              <a:gd name="connsiteX12" fmla="*/ 1501820 w 4511543"/>
              <a:gd name="connsiteY12" fmla="*/ 1871541 h 3934830"/>
              <a:gd name="connsiteX13" fmla="*/ 1197962 w 4511543"/>
              <a:gd name="connsiteY13" fmla="*/ 1190501 h 3934830"/>
              <a:gd name="connsiteX14" fmla="*/ 1666532 w 4511543"/>
              <a:gd name="connsiteY14" fmla="*/ 346876 h 3934830"/>
              <a:gd name="connsiteX15" fmla="*/ 4248643 w 4511543"/>
              <a:gd name="connsiteY15"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380630 w 4511543"/>
              <a:gd name="connsiteY5" fmla="*/ 2994214 h 3934830"/>
              <a:gd name="connsiteX6" fmla="*/ 845792 w 4511543"/>
              <a:gd name="connsiteY6" fmla="*/ 3442787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231780 w 4511543"/>
              <a:gd name="connsiteY5" fmla="*/ 3297544 h 3934830"/>
              <a:gd name="connsiteX6" fmla="*/ 845792 w 4511543"/>
              <a:gd name="connsiteY6" fmla="*/ 3442787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231780 w 4511543"/>
              <a:gd name="connsiteY5" fmla="*/ 3297544 h 3934830"/>
              <a:gd name="connsiteX6" fmla="*/ 974550 w 4511543"/>
              <a:gd name="connsiteY6" fmla="*/ 3468085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477815"/>
              <a:gd name="connsiteY0" fmla="*/ 400497 h 4181651"/>
              <a:gd name="connsiteX1" fmla="*/ 3243936 w 4477815"/>
              <a:gd name="connsiteY1" fmla="*/ 1515752 h 4181651"/>
              <a:gd name="connsiteX2" fmla="*/ 2571075 w 4477815"/>
              <a:gd name="connsiteY2" fmla="*/ 2240371 h 4181651"/>
              <a:gd name="connsiteX3" fmla="*/ 2502064 w 4477815"/>
              <a:gd name="connsiteY3" fmla="*/ 2378393 h 4181651"/>
              <a:gd name="connsiteX4" fmla="*/ 2070743 w 4477815"/>
              <a:gd name="connsiteY4" fmla="*/ 2826967 h 4181651"/>
              <a:gd name="connsiteX5" fmla="*/ 1231780 w 4477815"/>
              <a:gd name="connsiteY5" fmla="*/ 3544365 h 4181651"/>
              <a:gd name="connsiteX6" fmla="*/ 974550 w 4477815"/>
              <a:gd name="connsiteY6" fmla="*/ 3714906 h 4181651"/>
              <a:gd name="connsiteX7" fmla="*/ 616158 w 4477815"/>
              <a:gd name="connsiteY7" fmla="*/ 4023290 h 4181651"/>
              <a:gd name="connsiteX8" fmla="*/ 261397 w 4477815"/>
              <a:gd name="connsiteY8" fmla="*/ 3996862 h 4181651"/>
              <a:gd name="connsiteX9" fmla="*/ 98886 w 4477815"/>
              <a:gd name="connsiteY9" fmla="*/ 2914554 h 4181651"/>
              <a:gd name="connsiteX10" fmla="*/ 854712 w 4477815"/>
              <a:gd name="connsiteY10" fmla="*/ 2606612 h 4181651"/>
              <a:gd name="connsiteX11" fmla="*/ 1501820 w 4477815"/>
              <a:gd name="connsiteY11" fmla="*/ 2118362 h 4181651"/>
              <a:gd name="connsiteX12" fmla="*/ 1197962 w 4477815"/>
              <a:gd name="connsiteY12" fmla="*/ 1437322 h 4181651"/>
              <a:gd name="connsiteX13" fmla="*/ 1868898 w 4477815"/>
              <a:gd name="connsiteY13" fmla="*/ 172803 h 4181651"/>
              <a:gd name="connsiteX14" fmla="*/ 4248643 w 4477815"/>
              <a:gd name="connsiteY14" fmla="*/ 400497 h 4181651"/>
              <a:gd name="connsiteX0" fmla="*/ 4462360 w 4691532"/>
              <a:gd name="connsiteY0" fmla="*/ 223825 h 4338092"/>
              <a:gd name="connsiteX1" fmla="*/ 3243936 w 4691532"/>
              <a:gd name="connsiteY1" fmla="*/ 1672193 h 4338092"/>
              <a:gd name="connsiteX2" fmla="*/ 2571075 w 4691532"/>
              <a:gd name="connsiteY2" fmla="*/ 2396812 h 4338092"/>
              <a:gd name="connsiteX3" fmla="*/ 2502064 w 4691532"/>
              <a:gd name="connsiteY3" fmla="*/ 2534834 h 4338092"/>
              <a:gd name="connsiteX4" fmla="*/ 2070743 w 4691532"/>
              <a:gd name="connsiteY4" fmla="*/ 2983408 h 4338092"/>
              <a:gd name="connsiteX5" fmla="*/ 1231780 w 4691532"/>
              <a:gd name="connsiteY5" fmla="*/ 3700806 h 4338092"/>
              <a:gd name="connsiteX6" fmla="*/ 974550 w 4691532"/>
              <a:gd name="connsiteY6" fmla="*/ 3871347 h 4338092"/>
              <a:gd name="connsiteX7" fmla="*/ 616158 w 4691532"/>
              <a:gd name="connsiteY7" fmla="*/ 4179731 h 4338092"/>
              <a:gd name="connsiteX8" fmla="*/ 261397 w 4691532"/>
              <a:gd name="connsiteY8" fmla="*/ 4153303 h 4338092"/>
              <a:gd name="connsiteX9" fmla="*/ 98886 w 4691532"/>
              <a:gd name="connsiteY9" fmla="*/ 3070995 h 4338092"/>
              <a:gd name="connsiteX10" fmla="*/ 854712 w 4691532"/>
              <a:gd name="connsiteY10" fmla="*/ 2763053 h 4338092"/>
              <a:gd name="connsiteX11" fmla="*/ 1501820 w 4691532"/>
              <a:gd name="connsiteY11" fmla="*/ 2274803 h 4338092"/>
              <a:gd name="connsiteX12" fmla="*/ 1197962 w 4691532"/>
              <a:gd name="connsiteY12" fmla="*/ 1593763 h 4338092"/>
              <a:gd name="connsiteX13" fmla="*/ 1868898 w 4691532"/>
              <a:gd name="connsiteY13" fmla="*/ 329244 h 4338092"/>
              <a:gd name="connsiteX14" fmla="*/ 4462360 w 4691532"/>
              <a:gd name="connsiteY14" fmla="*/ 223825 h 4338092"/>
              <a:gd name="connsiteX0" fmla="*/ 4462360 w 4691533"/>
              <a:gd name="connsiteY0" fmla="*/ 67385 h 4181652"/>
              <a:gd name="connsiteX1" fmla="*/ 3243936 w 4691533"/>
              <a:gd name="connsiteY1" fmla="*/ 1515753 h 4181652"/>
              <a:gd name="connsiteX2" fmla="*/ 2571075 w 4691533"/>
              <a:gd name="connsiteY2" fmla="*/ 2240372 h 4181652"/>
              <a:gd name="connsiteX3" fmla="*/ 2502064 w 4691533"/>
              <a:gd name="connsiteY3" fmla="*/ 2378394 h 4181652"/>
              <a:gd name="connsiteX4" fmla="*/ 2070743 w 4691533"/>
              <a:gd name="connsiteY4" fmla="*/ 2826968 h 4181652"/>
              <a:gd name="connsiteX5" fmla="*/ 1231780 w 4691533"/>
              <a:gd name="connsiteY5" fmla="*/ 3544366 h 4181652"/>
              <a:gd name="connsiteX6" fmla="*/ 974550 w 4691533"/>
              <a:gd name="connsiteY6" fmla="*/ 3714907 h 4181652"/>
              <a:gd name="connsiteX7" fmla="*/ 616158 w 4691533"/>
              <a:gd name="connsiteY7" fmla="*/ 4023291 h 4181652"/>
              <a:gd name="connsiteX8" fmla="*/ 261397 w 4691533"/>
              <a:gd name="connsiteY8" fmla="*/ 3996863 h 4181652"/>
              <a:gd name="connsiteX9" fmla="*/ 98886 w 4691533"/>
              <a:gd name="connsiteY9" fmla="*/ 2914555 h 4181652"/>
              <a:gd name="connsiteX10" fmla="*/ 854712 w 4691533"/>
              <a:gd name="connsiteY10" fmla="*/ 2606613 h 4181652"/>
              <a:gd name="connsiteX11" fmla="*/ 1501820 w 4691533"/>
              <a:gd name="connsiteY11" fmla="*/ 2118363 h 4181652"/>
              <a:gd name="connsiteX12" fmla="*/ 1197962 w 4691533"/>
              <a:gd name="connsiteY12" fmla="*/ 1437323 h 4181652"/>
              <a:gd name="connsiteX13" fmla="*/ 1868898 w 4691533"/>
              <a:gd name="connsiteY13" fmla="*/ 172804 h 4181652"/>
              <a:gd name="connsiteX14" fmla="*/ 4462360 w 4691533"/>
              <a:gd name="connsiteY14" fmla="*/ 67385 h 4181652"/>
              <a:gd name="connsiteX0" fmla="*/ 4462360 w 4691533"/>
              <a:gd name="connsiteY0" fmla="*/ 0 h 4114267"/>
              <a:gd name="connsiteX1" fmla="*/ 3243936 w 4691533"/>
              <a:gd name="connsiteY1" fmla="*/ 1448368 h 4114267"/>
              <a:gd name="connsiteX2" fmla="*/ 2571075 w 4691533"/>
              <a:gd name="connsiteY2" fmla="*/ 2172987 h 4114267"/>
              <a:gd name="connsiteX3" fmla="*/ 2502064 w 4691533"/>
              <a:gd name="connsiteY3" fmla="*/ 2311009 h 4114267"/>
              <a:gd name="connsiteX4" fmla="*/ 2070743 w 4691533"/>
              <a:gd name="connsiteY4" fmla="*/ 2759583 h 4114267"/>
              <a:gd name="connsiteX5" fmla="*/ 1231780 w 4691533"/>
              <a:gd name="connsiteY5" fmla="*/ 3476981 h 4114267"/>
              <a:gd name="connsiteX6" fmla="*/ 974550 w 4691533"/>
              <a:gd name="connsiteY6" fmla="*/ 3647522 h 4114267"/>
              <a:gd name="connsiteX7" fmla="*/ 616158 w 4691533"/>
              <a:gd name="connsiteY7" fmla="*/ 3955906 h 4114267"/>
              <a:gd name="connsiteX8" fmla="*/ 261397 w 4691533"/>
              <a:gd name="connsiteY8" fmla="*/ 3929478 h 4114267"/>
              <a:gd name="connsiteX9" fmla="*/ 98886 w 4691533"/>
              <a:gd name="connsiteY9" fmla="*/ 2847170 h 4114267"/>
              <a:gd name="connsiteX10" fmla="*/ 854712 w 4691533"/>
              <a:gd name="connsiteY10" fmla="*/ 2539228 h 4114267"/>
              <a:gd name="connsiteX11" fmla="*/ 1501820 w 4691533"/>
              <a:gd name="connsiteY11" fmla="*/ 2050978 h 4114267"/>
              <a:gd name="connsiteX12" fmla="*/ 1197962 w 4691533"/>
              <a:gd name="connsiteY12" fmla="*/ 1369938 h 4114267"/>
              <a:gd name="connsiteX13" fmla="*/ 1868898 w 4691533"/>
              <a:gd name="connsiteY13" fmla="*/ 105419 h 4114267"/>
              <a:gd name="connsiteX14" fmla="*/ 4462360 w 4691533"/>
              <a:gd name="connsiteY14" fmla="*/ 0 h 411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91533" h="4114267">
                <a:moveTo>
                  <a:pt x="4462360" y="0"/>
                </a:moveTo>
                <a:cubicBezTo>
                  <a:pt x="4691533" y="223825"/>
                  <a:pt x="3559150" y="1086204"/>
                  <a:pt x="3243936" y="1448368"/>
                </a:cubicBezTo>
                <a:cubicBezTo>
                  <a:pt x="2928722" y="1810532"/>
                  <a:pt x="2694720" y="2029214"/>
                  <a:pt x="2571075" y="2172987"/>
                </a:cubicBezTo>
                <a:cubicBezTo>
                  <a:pt x="2447430" y="2316760"/>
                  <a:pt x="2585453" y="2213243"/>
                  <a:pt x="2502064" y="2311009"/>
                </a:cubicBezTo>
                <a:cubicBezTo>
                  <a:pt x="2418675" y="2408775"/>
                  <a:pt x="2282457" y="2565254"/>
                  <a:pt x="2070743" y="2759583"/>
                </a:cubicBezTo>
                <a:cubicBezTo>
                  <a:pt x="1859029" y="2953912"/>
                  <a:pt x="1414479" y="3328991"/>
                  <a:pt x="1231780" y="3476981"/>
                </a:cubicBezTo>
                <a:cubicBezTo>
                  <a:pt x="1049081" y="3624971"/>
                  <a:pt x="1077154" y="3567701"/>
                  <a:pt x="974550" y="3647522"/>
                </a:cubicBezTo>
                <a:cubicBezTo>
                  <a:pt x="871946" y="3727343"/>
                  <a:pt x="735017" y="3908913"/>
                  <a:pt x="616158" y="3955906"/>
                </a:cubicBezTo>
                <a:cubicBezTo>
                  <a:pt x="497299" y="4002899"/>
                  <a:pt x="347609" y="4114267"/>
                  <a:pt x="261397" y="3929478"/>
                </a:cubicBezTo>
                <a:cubicBezTo>
                  <a:pt x="175185" y="3744689"/>
                  <a:pt x="0" y="3078878"/>
                  <a:pt x="98886" y="2847170"/>
                </a:cubicBezTo>
                <a:cubicBezTo>
                  <a:pt x="197772" y="2615462"/>
                  <a:pt x="620890" y="2671927"/>
                  <a:pt x="854712" y="2539228"/>
                </a:cubicBezTo>
                <a:cubicBezTo>
                  <a:pt x="1088534" y="2406529"/>
                  <a:pt x="1444612" y="2245860"/>
                  <a:pt x="1501820" y="2050978"/>
                </a:cubicBezTo>
                <a:cubicBezTo>
                  <a:pt x="1559028" y="1856096"/>
                  <a:pt x="1300190" y="1895844"/>
                  <a:pt x="1197962" y="1369938"/>
                </a:cubicBezTo>
                <a:cubicBezTo>
                  <a:pt x="1426822" y="1044537"/>
                  <a:pt x="1609568" y="640714"/>
                  <a:pt x="1868898" y="105419"/>
                </a:cubicBezTo>
                <a:cubicBezTo>
                  <a:pt x="2448581" y="71207"/>
                  <a:pt x="3799520" y="53054"/>
                  <a:pt x="4462360" y="0"/>
                </a:cubicBezTo>
                <a:close/>
              </a:path>
            </a:pathLst>
          </a:custGeom>
          <a:ln w="76200">
            <a:solidFill>
              <a:schemeClr val="tx1"/>
            </a:solidFill>
            <a:prstDash val="solid"/>
          </a:ln>
          <a:effectLst>
            <a:outerShdw dist="635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98" name="TextBox 97"/>
          <p:cNvSpPr txBox="1"/>
          <p:nvPr/>
        </p:nvSpPr>
        <p:spPr>
          <a:xfrm>
            <a:off x="0" y="685800"/>
            <a:ext cx="9144000" cy="538609"/>
          </a:xfrm>
          <a:prstGeom prst="rect">
            <a:avLst/>
          </a:prstGeom>
        </p:spPr>
        <p:txBody>
          <a:bodyPr wrap="square" rtlCol="0">
            <a:spAutoFit/>
          </a:bodyPr>
          <a:lstStyle/>
          <a:p>
            <a:pPr algn="ctr"/>
            <a:r>
              <a:rPr lang="en-US" sz="2800" b="1" i="1" spc="100" dirty="0" smtClean="0">
                <a:solidFill>
                  <a:srgbClr val="00B050"/>
                </a:solidFill>
                <a:effectLst>
                  <a:outerShdw dist="50800" dir="7200000" algn="ctr" rotWithShape="0">
                    <a:schemeClr val="tx1"/>
                  </a:outerShdw>
                </a:effectLst>
                <a:latin typeface="Comic Sans MS" pitchFamily="66" charset="0"/>
                <a:cs typeface="Arial" pitchFamily="34" charset="0"/>
              </a:rPr>
              <a:t>What are the ELEVATIONS of the Homelands?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left)">
                                      <p:cBhvr>
                                        <p:cTn id="7" dur="1000"/>
                                        <p:tgtEl>
                                          <p:spTgt spid="12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2"/>
                                        </p:tgtEl>
                                        <p:attrNameLst>
                                          <p:attrName>style.visibility</p:attrName>
                                        </p:attrNameLst>
                                      </p:cBhvr>
                                      <p:to>
                                        <p:strVal val="visible"/>
                                      </p:to>
                                    </p:set>
                                    <p:animEffect transition="in" filter="wipe(left)">
                                      <p:cBhvr>
                                        <p:cTn id="16" dur="1000"/>
                                        <p:tgtEl>
                                          <p:spTgt spid="122"/>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wipe(left)">
                                      <p:cBhvr>
                                        <p:cTn id="20" dur="1000"/>
                                        <p:tgtEl>
                                          <p:spTgt spid="66"/>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123"/>
                                        </p:tgtEl>
                                        <p:attrNameLst>
                                          <p:attrName>style.visibility</p:attrName>
                                        </p:attrNameLst>
                                      </p:cBhvr>
                                      <p:to>
                                        <p:strVal val="visible"/>
                                      </p:to>
                                    </p:set>
                                    <p:animEffect transition="in" filter="wipe(left)">
                                      <p:cBhvr>
                                        <p:cTn id="24" dur="1000"/>
                                        <p:tgtEl>
                                          <p:spTgt spid="1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1000"/>
                                        <p:tgtEl>
                                          <p:spTgt spid="121"/>
                                        </p:tgtEl>
                                      </p:cBhvr>
                                    </p:animEffect>
                                    <p:set>
                                      <p:cBhvr>
                                        <p:cTn id="29" dur="1" fill="hold">
                                          <p:stCondLst>
                                            <p:cond delay="999"/>
                                          </p:stCondLst>
                                        </p:cTn>
                                        <p:tgtEl>
                                          <p:spTgt spid="121"/>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00"/>
                                        <p:tgtEl>
                                          <p:spTgt spid="66"/>
                                        </p:tgtEl>
                                      </p:cBhvr>
                                    </p:animEffect>
                                    <p:set>
                                      <p:cBhvr>
                                        <p:cTn id="32" dur="1" fill="hold">
                                          <p:stCondLst>
                                            <p:cond delay="999"/>
                                          </p:stCondLst>
                                        </p:cTn>
                                        <p:tgtEl>
                                          <p:spTgt spid="6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1000"/>
                                        <p:tgtEl>
                                          <p:spTgt spid="122"/>
                                        </p:tgtEl>
                                      </p:cBhvr>
                                    </p:animEffect>
                                    <p:set>
                                      <p:cBhvr>
                                        <p:cTn id="35" dur="1" fill="hold">
                                          <p:stCondLst>
                                            <p:cond delay="999"/>
                                          </p:stCondLst>
                                        </p:cTn>
                                        <p:tgtEl>
                                          <p:spTgt spid="122"/>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0"/>
                                        <p:tgtEl>
                                          <p:spTgt spid="70"/>
                                        </p:tgtEl>
                                      </p:cBhvr>
                                    </p:animEffect>
                                    <p:set>
                                      <p:cBhvr>
                                        <p:cTn id="38" dur="1" fill="hold">
                                          <p:stCondLst>
                                            <p:cond delay="999"/>
                                          </p:stCondLst>
                                        </p:cTn>
                                        <p:tgtEl>
                                          <p:spTgt spid="70"/>
                                        </p:tgtEl>
                                        <p:attrNameLst>
                                          <p:attrName>style.visibility</p:attrName>
                                        </p:attrNameLst>
                                      </p:cBhvr>
                                      <p:to>
                                        <p:strVal val="hidden"/>
                                      </p:to>
                                    </p:set>
                                  </p:childTnLst>
                                </p:cTn>
                              </p:par>
                            </p:childTnLst>
                          </p:cTn>
                        </p:par>
                        <p:par>
                          <p:cTn id="39" fill="hold">
                            <p:stCondLst>
                              <p:cond delay="1000"/>
                            </p:stCondLst>
                            <p:childTnLst>
                              <p:par>
                                <p:cTn id="40" presetID="6" presetClass="emph" presetSubtype="0" fill="hold" grpId="1" nodeType="afterEffect">
                                  <p:stCondLst>
                                    <p:cond delay="0"/>
                                  </p:stCondLst>
                                  <p:childTnLst>
                                    <p:animScale>
                                      <p:cBhvr>
                                        <p:cTn id="41" dur="1000" fill="hold"/>
                                        <p:tgtEl>
                                          <p:spTgt spid="123"/>
                                        </p:tgtEl>
                                      </p:cBhvr>
                                      <p:by x="150000" y="150000"/>
                                    </p:animScale>
                                  </p:childTnLst>
                                </p:cTn>
                              </p:par>
                              <p:par>
                                <p:cTn id="42" presetID="64" presetClass="path" presetSubtype="0" accel="50000" decel="50000" fill="hold" grpId="2" nodeType="withEffect">
                                  <p:stCondLst>
                                    <p:cond delay="0"/>
                                  </p:stCondLst>
                                  <p:childTnLst>
                                    <p:animMotion origin="layout" path="M 0 3.64162E-6 L -0.09583 -0.24902 " pathEditMode="relative" rAng="0" ptsTypes="AA">
                                      <p:cBhvr>
                                        <p:cTn id="43" dur="1000" fill="hold"/>
                                        <p:tgtEl>
                                          <p:spTgt spid="123"/>
                                        </p:tgtEl>
                                        <p:attrNameLst>
                                          <p:attrName>ppt_x</p:attrName>
                                          <p:attrName>ppt_y</p:attrName>
                                        </p:attrNameLst>
                                      </p:cBhvr>
                                      <p:rCtr x="-48" y="-125"/>
                                    </p:animMotion>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1000"/>
                                        <p:tgtEl>
                                          <p:spTgt spid="3"/>
                                        </p:tgtEl>
                                      </p:cBhvr>
                                    </p:animEffect>
                                    <p:set>
                                      <p:cBhvr>
                                        <p:cTn id="48" dur="1" fill="hold">
                                          <p:stCondLst>
                                            <p:cond delay="999"/>
                                          </p:stCondLst>
                                        </p:cTn>
                                        <p:tgtEl>
                                          <p:spTgt spid="3"/>
                                        </p:tgtEl>
                                        <p:attrNameLst>
                                          <p:attrName>style.visibility</p:attrName>
                                        </p:attrNameLst>
                                      </p:cBhvr>
                                      <p:to>
                                        <p:strVal val="hidden"/>
                                      </p:to>
                                    </p:set>
                                  </p:childTnLst>
                                </p:cTn>
                              </p:par>
                            </p:childTnLst>
                          </p:cTn>
                        </p:par>
                        <p:par>
                          <p:cTn id="49" fill="hold">
                            <p:stCondLst>
                              <p:cond delay="1000"/>
                            </p:stCondLst>
                            <p:childTnLst>
                              <p:par>
                                <p:cTn id="50" presetID="53" presetClass="entr" presetSubtype="0" fill="hold" grpId="0" nodeType="afterEffect">
                                  <p:stCondLst>
                                    <p:cond delay="0"/>
                                  </p:stCondLst>
                                  <p:childTnLst>
                                    <p:set>
                                      <p:cBhvr>
                                        <p:cTn id="51" dur="1" fill="hold">
                                          <p:stCondLst>
                                            <p:cond delay="0"/>
                                          </p:stCondLst>
                                        </p:cTn>
                                        <p:tgtEl>
                                          <p:spTgt spid="98"/>
                                        </p:tgtEl>
                                        <p:attrNameLst>
                                          <p:attrName>style.visibility</p:attrName>
                                        </p:attrNameLst>
                                      </p:cBhvr>
                                      <p:to>
                                        <p:strVal val="visible"/>
                                      </p:to>
                                    </p:set>
                                    <p:anim calcmode="lin" valueType="num">
                                      <p:cBhvr>
                                        <p:cTn id="52" dur="1000" fill="hold"/>
                                        <p:tgtEl>
                                          <p:spTgt spid="98"/>
                                        </p:tgtEl>
                                        <p:attrNameLst>
                                          <p:attrName>ppt_w</p:attrName>
                                        </p:attrNameLst>
                                      </p:cBhvr>
                                      <p:tavLst>
                                        <p:tav tm="0">
                                          <p:val>
                                            <p:fltVal val="0"/>
                                          </p:val>
                                        </p:tav>
                                        <p:tav tm="100000">
                                          <p:val>
                                            <p:strVal val="#ppt_w"/>
                                          </p:val>
                                        </p:tav>
                                      </p:tavLst>
                                    </p:anim>
                                    <p:anim calcmode="lin" valueType="num">
                                      <p:cBhvr>
                                        <p:cTn id="53" dur="1000" fill="hold"/>
                                        <p:tgtEl>
                                          <p:spTgt spid="98"/>
                                        </p:tgtEl>
                                        <p:attrNameLst>
                                          <p:attrName>ppt_h</p:attrName>
                                        </p:attrNameLst>
                                      </p:cBhvr>
                                      <p:tavLst>
                                        <p:tav tm="0">
                                          <p:val>
                                            <p:fltVal val="0"/>
                                          </p:val>
                                        </p:tav>
                                        <p:tav tm="100000">
                                          <p:val>
                                            <p:strVal val="#ppt_h"/>
                                          </p:val>
                                        </p:tav>
                                      </p:tavLst>
                                    </p:anim>
                                    <p:animEffect transition="in" filter="fade">
                                      <p:cBhvr>
                                        <p:cTn id="54" dur="1000"/>
                                        <p:tgtEl>
                                          <p:spTgt spid="98"/>
                                        </p:tgtEl>
                                      </p:cBhvr>
                                    </p:animEffect>
                                  </p:childTnLst>
                                </p:cTn>
                              </p:par>
                              <p:par>
                                <p:cTn id="55" presetID="10" presetClass="exit" presetSubtype="0" fill="hold" grpId="3" nodeType="withEffect">
                                  <p:stCondLst>
                                    <p:cond delay="500"/>
                                  </p:stCondLst>
                                  <p:childTnLst>
                                    <p:animEffect transition="out" filter="fade">
                                      <p:cBhvr>
                                        <p:cTn id="56" dur="1000"/>
                                        <p:tgtEl>
                                          <p:spTgt spid="123"/>
                                        </p:tgtEl>
                                      </p:cBhvr>
                                    </p:animEffect>
                                    <p:set>
                                      <p:cBhvr>
                                        <p:cTn id="57" dur="1" fill="hold">
                                          <p:stCondLst>
                                            <p:cond delay="999"/>
                                          </p:stCondLst>
                                        </p:cTn>
                                        <p:tgtEl>
                                          <p:spTgt spid="1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1" grpId="1" animBg="1"/>
      <p:bldP spid="122" grpId="0" animBg="1"/>
      <p:bldP spid="122" grpId="1" animBg="1"/>
      <p:bldP spid="123" grpId="0" animBg="1"/>
      <p:bldP spid="123" grpId="1" animBg="1"/>
      <p:bldP spid="123" grpId="2" animBg="1"/>
      <p:bldP spid="123" grpId="3" animBg="1"/>
      <p:bldP spid="66" grpId="0" animBg="1"/>
      <p:bldP spid="66" grpId="1" animBg="1"/>
      <p:bldP spid="9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noChangeAspect="1"/>
          </p:cNvGrpSpPr>
          <p:nvPr/>
        </p:nvGrpSpPr>
        <p:grpSpPr>
          <a:xfrm>
            <a:off x="533400" y="774808"/>
            <a:ext cx="7927848" cy="6083192"/>
            <a:chOff x="0" y="1244905"/>
            <a:chExt cx="7315200" cy="5613095"/>
          </a:xfrm>
        </p:grpSpPr>
        <p:pic>
          <p:nvPicPr>
            <p:cNvPr id="4" name="Picture 3"/>
            <p:cNvPicPr>
              <a:picLocks noChangeAspect="1" noChangeArrowheads="1"/>
            </p:cNvPicPr>
            <p:nvPr/>
          </p:nvPicPr>
          <p:blipFill>
            <a:blip r:embed="rId3"/>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5" name="Rectangle 4"/>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Box 66"/>
          <p:cNvSpPr txBox="1"/>
          <p:nvPr/>
        </p:nvSpPr>
        <p:spPr>
          <a:xfrm>
            <a:off x="609600" y="6172200"/>
            <a:ext cx="2425664" cy="584775"/>
          </a:xfrm>
          <a:prstGeom prst="rect">
            <a:avLst/>
          </a:prstGeom>
          <a:noFill/>
        </p:spPr>
        <p:txBody>
          <a:bodyPr wrap="none" rtlCol="0">
            <a:spAutoFit/>
          </a:bodyPr>
          <a:lstStyle/>
          <a:p>
            <a:r>
              <a:rPr lang="en-US" sz="3200" dirty="0" smtClean="0"/>
              <a:t>HOMELANDS</a:t>
            </a:r>
            <a:endParaRPr lang="en-US" sz="3200" dirty="0"/>
          </a:p>
        </p:txBody>
      </p:sp>
      <p:grpSp>
        <p:nvGrpSpPr>
          <p:cNvPr id="16" name="Group 98"/>
          <p:cNvGrpSpPr/>
          <p:nvPr/>
        </p:nvGrpSpPr>
        <p:grpSpPr>
          <a:xfrm>
            <a:off x="475488" y="823912"/>
            <a:ext cx="7982712" cy="6034088"/>
            <a:chOff x="475488" y="823912"/>
            <a:chExt cx="7982712" cy="6034088"/>
          </a:xfrm>
        </p:grpSpPr>
        <p:pic>
          <p:nvPicPr>
            <p:cNvPr id="100" name="Picture 2"/>
            <p:cNvPicPr>
              <a:picLocks noChangeAspect="1" noChangeArrowheads="1"/>
            </p:cNvPicPr>
            <p:nvPr/>
          </p:nvPicPr>
          <p:blipFill>
            <a:blip r:embed="rId4"/>
            <a:srcRect r="975" b="3650"/>
            <a:stretch>
              <a:fillRect/>
            </a:stretch>
          </p:blipFill>
          <p:spPr bwMode="auto">
            <a:xfrm>
              <a:off x="475488" y="823912"/>
              <a:ext cx="7982712" cy="6034088"/>
            </a:xfrm>
            <a:prstGeom prst="rect">
              <a:avLst/>
            </a:prstGeom>
            <a:noFill/>
            <a:ln w="76200">
              <a:solidFill>
                <a:schemeClr val="tx1"/>
              </a:solidFill>
              <a:miter lim="800000"/>
              <a:headEnd/>
              <a:tailEnd/>
            </a:ln>
            <a:effectLst/>
          </p:spPr>
        </p:pic>
        <p:pic>
          <p:nvPicPr>
            <p:cNvPr id="101" name="Picture 2"/>
            <p:cNvPicPr>
              <a:picLocks noChangeAspect="1" noChangeArrowheads="1"/>
            </p:cNvPicPr>
            <p:nvPr/>
          </p:nvPicPr>
          <p:blipFill>
            <a:blip r:embed="rId5"/>
            <a:srcRect l="86064" t="68230" r="7947" b="10276"/>
            <a:stretch>
              <a:fillRect/>
            </a:stretch>
          </p:blipFill>
          <p:spPr bwMode="auto">
            <a:xfrm>
              <a:off x="7315200" y="4191000"/>
              <a:ext cx="972766" cy="2286000"/>
            </a:xfrm>
            <a:prstGeom prst="rect">
              <a:avLst/>
            </a:prstGeom>
            <a:noFill/>
            <a:ln w="9525">
              <a:noFill/>
              <a:miter lim="800000"/>
              <a:headEnd/>
              <a:tailEnd/>
            </a:ln>
            <a:effectLst/>
          </p:spPr>
        </p:pic>
        <p:sp>
          <p:nvSpPr>
            <p:cNvPr id="102" name="TextBox 101"/>
            <p:cNvSpPr txBox="1"/>
            <p:nvPr/>
          </p:nvSpPr>
          <p:spPr>
            <a:xfrm>
              <a:off x="2590800" y="6334780"/>
              <a:ext cx="2744213" cy="523220"/>
            </a:xfrm>
            <a:prstGeom prst="rect">
              <a:avLst/>
            </a:prstGeom>
            <a:noFill/>
          </p:spPr>
          <p:txBody>
            <a:bodyPr wrap="none" rtlCol="0">
              <a:spAutoFit/>
            </a:bodyPr>
            <a:lstStyle/>
            <a:p>
              <a:r>
                <a:rPr lang="en-US" sz="2800" b="1" dirty="0" smtClean="0"/>
                <a:t>Topographic map</a:t>
              </a:r>
              <a:endParaRPr lang="en-US" sz="2800" b="1" dirty="0"/>
            </a:p>
          </p:txBody>
        </p:sp>
      </p:grpSp>
      <p:sp useBgFill="1">
        <p:nvSpPr>
          <p:cNvPr id="65" name="TextBox 64"/>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Geology of the Homelands</a:t>
            </a:r>
          </a:p>
        </p:txBody>
      </p:sp>
      <p:pic>
        <p:nvPicPr>
          <p:cNvPr id="103" name="Picture 2"/>
          <p:cNvPicPr>
            <a:picLocks noChangeAspect="1" noChangeArrowheads="1"/>
          </p:cNvPicPr>
          <p:nvPr/>
        </p:nvPicPr>
        <p:blipFill>
          <a:blip r:embed="rId5"/>
          <a:srcRect l="86533" t="76111" r="7837" b="10276"/>
          <a:stretch>
            <a:fillRect/>
          </a:stretch>
        </p:blipFill>
        <p:spPr bwMode="auto">
          <a:xfrm>
            <a:off x="7379208" y="5029200"/>
            <a:ext cx="914400" cy="1447800"/>
          </a:xfrm>
          <a:prstGeom prst="rect">
            <a:avLst/>
          </a:prstGeom>
          <a:noFill/>
          <a:ln w="50800">
            <a:solidFill>
              <a:schemeClr val="tx1"/>
            </a:solidFill>
            <a:miter lim="800000"/>
            <a:headEnd/>
            <a:tailEnd/>
          </a:ln>
          <a:effectLst/>
        </p:spPr>
      </p:pic>
      <p:sp>
        <p:nvSpPr>
          <p:cNvPr id="28" name="Freeform 27"/>
          <p:cNvSpPr/>
          <p:nvPr/>
        </p:nvSpPr>
        <p:spPr>
          <a:xfrm rot="167108">
            <a:off x="3553183" y="680878"/>
            <a:ext cx="3671018" cy="3543146"/>
          </a:xfrm>
          <a:custGeom>
            <a:avLst/>
            <a:gdLst>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1273834 w 3807124"/>
              <a:gd name="connsiteY14" fmla="*/ 2323380 h 4318957"/>
              <a:gd name="connsiteX15" fmla="*/ 1825925 w 3807124"/>
              <a:gd name="connsiteY15" fmla="*/ 1909312 h 4318957"/>
              <a:gd name="connsiteX16" fmla="*/ 2378015 w 3807124"/>
              <a:gd name="connsiteY16" fmla="*/ 1219199 h 4318957"/>
              <a:gd name="connsiteX17" fmla="*/ 2861094 w 3807124"/>
              <a:gd name="connsiteY17" fmla="*/ 494580 h 4318957"/>
              <a:gd name="connsiteX18" fmla="*/ 3068128 w 3807124"/>
              <a:gd name="connsiteY18" fmla="*/ 63260 h 4318957"/>
              <a:gd name="connsiteX19" fmla="*/ 3689230 w 3807124"/>
              <a:gd name="connsiteY19" fmla="*/ 115018 h 4318957"/>
              <a:gd name="connsiteX20" fmla="*/ 3775494 w 3807124"/>
              <a:gd name="connsiteY20" fmla="*/ 132271 h 4318957"/>
              <a:gd name="connsiteX21" fmla="*/ 3775494 w 3807124"/>
              <a:gd name="connsiteY21"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726125 w 3807124"/>
              <a:gd name="connsiteY14" fmla="*/ 2967624 h 4318957"/>
              <a:gd name="connsiteX15" fmla="*/ 1273834 w 3807124"/>
              <a:gd name="connsiteY15" fmla="*/ 2323380 h 4318957"/>
              <a:gd name="connsiteX16" fmla="*/ 1825925 w 3807124"/>
              <a:gd name="connsiteY16" fmla="*/ 1909312 h 4318957"/>
              <a:gd name="connsiteX17" fmla="*/ 2378015 w 3807124"/>
              <a:gd name="connsiteY17" fmla="*/ 1219199 h 4318957"/>
              <a:gd name="connsiteX18" fmla="*/ 2861094 w 3807124"/>
              <a:gd name="connsiteY18" fmla="*/ 494580 h 4318957"/>
              <a:gd name="connsiteX19" fmla="*/ 3068128 w 3807124"/>
              <a:gd name="connsiteY19" fmla="*/ 63260 h 4318957"/>
              <a:gd name="connsiteX20" fmla="*/ 3689230 w 3807124"/>
              <a:gd name="connsiteY20" fmla="*/ 115018 h 4318957"/>
              <a:gd name="connsiteX21" fmla="*/ 3775494 w 3807124"/>
              <a:gd name="connsiteY21" fmla="*/ 132271 h 4318957"/>
              <a:gd name="connsiteX22" fmla="*/ 3775494 w 3807124"/>
              <a:gd name="connsiteY22"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1273834 w 3807124"/>
              <a:gd name="connsiteY14" fmla="*/ 2323380 h 4318957"/>
              <a:gd name="connsiteX15" fmla="*/ 1825925 w 3807124"/>
              <a:gd name="connsiteY15" fmla="*/ 1909312 h 4318957"/>
              <a:gd name="connsiteX16" fmla="*/ 2378015 w 3807124"/>
              <a:gd name="connsiteY16" fmla="*/ 1219199 h 4318957"/>
              <a:gd name="connsiteX17" fmla="*/ 2861094 w 3807124"/>
              <a:gd name="connsiteY17" fmla="*/ 494580 h 4318957"/>
              <a:gd name="connsiteX18" fmla="*/ 3068128 w 3807124"/>
              <a:gd name="connsiteY18" fmla="*/ 63260 h 4318957"/>
              <a:gd name="connsiteX19" fmla="*/ 3689230 w 3807124"/>
              <a:gd name="connsiteY19" fmla="*/ 115018 h 4318957"/>
              <a:gd name="connsiteX20" fmla="*/ 3775494 w 3807124"/>
              <a:gd name="connsiteY20" fmla="*/ 132271 h 4318957"/>
              <a:gd name="connsiteX21" fmla="*/ 3775494 w 3807124"/>
              <a:gd name="connsiteY21"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1273834 w 3807124"/>
              <a:gd name="connsiteY13" fmla="*/ 2323380 h 4318957"/>
              <a:gd name="connsiteX14" fmla="*/ 1825925 w 3807124"/>
              <a:gd name="connsiteY14" fmla="*/ 1909312 h 4318957"/>
              <a:gd name="connsiteX15" fmla="*/ 2378015 w 3807124"/>
              <a:gd name="connsiteY15" fmla="*/ 1219199 h 4318957"/>
              <a:gd name="connsiteX16" fmla="*/ 2861094 w 3807124"/>
              <a:gd name="connsiteY16" fmla="*/ 494580 h 4318957"/>
              <a:gd name="connsiteX17" fmla="*/ 3068128 w 3807124"/>
              <a:gd name="connsiteY17" fmla="*/ 63260 h 4318957"/>
              <a:gd name="connsiteX18" fmla="*/ 3689230 w 3807124"/>
              <a:gd name="connsiteY18" fmla="*/ 115018 h 4318957"/>
              <a:gd name="connsiteX19" fmla="*/ 3775494 w 3807124"/>
              <a:gd name="connsiteY19" fmla="*/ 132271 h 4318957"/>
              <a:gd name="connsiteX20" fmla="*/ 3775494 w 3807124"/>
              <a:gd name="connsiteY20"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1157105 w 3807124"/>
              <a:gd name="connsiteY13" fmla="*/ 2633346 h 4318957"/>
              <a:gd name="connsiteX14" fmla="*/ 1825925 w 3807124"/>
              <a:gd name="connsiteY14" fmla="*/ 1909312 h 4318957"/>
              <a:gd name="connsiteX15" fmla="*/ 2378015 w 3807124"/>
              <a:gd name="connsiteY15" fmla="*/ 1219199 h 4318957"/>
              <a:gd name="connsiteX16" fmla="*/ 2861094 w 3807124"/>
              <a:gd name="connsiteY16" fmla="*/ 494580 h 4318957"/>
              <a:gd name="connsiteX17" fmla="*/ 3068128 w 3807124"/>
              <a:gd name="connsiteY17" fmla="*/ 63260 h 4318957"/>
              <a:gd name="connsiteX18" fmla="*/ 3689230 w 3807124"/>
              <a:gd name="connsiteY18" fmla="*/ 115018 h 4318957"/>
              <a:gd name="connsiteX19" fmla="*/ 3775494 w 3807124"/>
              <a:gd name="connsiteY19" fmla="*/ 132271 h 4318957"/>
              <a:gd name="connsiteX20" fmla="*/ 3775494 w 3807124"/>
              <a:gd name="connsiteY20" fmla="*/ 132271 h 4318957"/>
              <a:gd name="connsiteX0" fmla="*/ 4281295 w 4312925"/>
              <a:gd name="connsiteY0" fmla="*/ 442822 h 4600114"/>
              <a:gd name="connsiteX1" fmla="*/ 4057009 w 4312925"/>
              <a:gd name="connsiteY1" fmla="*/ 1115682 h 4600114"/>
              <a:gd name="connsiteX2" fmla="*/ 3263379 w 4312925"/>
              <a:gd name="connsiteY2" fmla="*/ 2064588 h 4600114"/>
              <a:gd name="connsiteX3" fmla="*/ 2676782 w 4312925"/>
              <a:gd name="connsiteY3" fmla="*/ 2478656 h 4600114"/>
              <a:gd name="connsiteX4" fmla="*/ 2590518 w 4312925"/>
              <a:gd name="connsiteY4" fmla="*/ 2789207 h 4600114"/>
              <a:gd name="connsiteX5" fmla="*/ 2521507 w 4312925"/>
              <a:gd name="connsiteY5" fmla="*/ 2927229 h 4600114"/>
              <a:gd name="connsiteX6" fmla="*/ 2090186 w 4312925"/>
              <a:gd name="connsiteY6" fmla="*/ 3375803 h 4600114"/>
              <a:gd name="connsiteX7" fmla="*/ 1400073 w 4312925"/>
              <a:gd name="connsiteY7" fmla="*/ 3789871 h 4600114"/>
              <a:gd name="connsiteX8" fmla="*/ 865235 w 4312925"/>
              <a:gd name="connsiteY8" fmla="*/ 4238444 h 4600114"/>
              <a:gd name="connsiteX9" fmla="*/ 761718 w 4312925"/>
              <a:gd name="connsiteY9" fmla="*/ 4272950 h 4600114"/>
              <a:gd name="connsiteX10" fmla="*/ 31630 w 4312925"/>
              <a:gd name="connsiteY10" fmla="*/ 4531103 h 4600114"/>
              <a:gd name="connsiteX11" fmla="*/ 571937 w 4312925"/>
              <a:gd name="connsiteY11" fmla="*/ 3858882 h 4600114"/>
              <a:gd name="connsiteX12" fmla="*/ 830729 w 4312925"/>
              <a:gd name="connsiteY12" fmla="*/ 3306792 h 4600114"/>
              <a:gd name="connsiteX13" fmla="*/ 1662906 w 4312925"/>
              <a:gd name="connsiteY13" fmla="*/ 2633346 h 4600114"/>
              <a:gd name="connsiteX14" fmla="*/ 2331726 w 4312925"/>
              <a:gd name="connsiteY14" fmla="*/ 1909312 h 4600114"/>
              <a:gd name="connsiteX15" fmla="*/ 2883816 w 4312925"/>
              <a:gd name="connsiteY15" fmla="*/ 1219199 h 4600114"/>
              <a:gd name="connsiteX16" fmla="*/ 3366895 w 4312925"/>
              <a:gd name="connsiteY16" fmla="*/ 494580 h 4600114"/>
              <a:gd name="connsiteX17" fmla="*/ 3573929 w 4312925"/>
              <a:gd name="connsiteY17" fmla="*/ 63260 h 4600114"/>
              <a:gd name="connsiteX18" fmla="*/ 4195031 w 4312925"/>
              <a:gd name="connsiteY18" fmla="*/ 115018 h 4600114"/>
              <a:gd name="connsiteX19" fmla="*/ 4281295 w 4312925"/>
              <a:gd name="connsiteY19" fmla="*/ 132271 h 4600114"/>
              <a:gd name="connsiteX20" fmla="*/ 4281295 w 4312925"/>
              <a:gd name="connsiteY20" fmla="*/ 132271 h 4600114"/>
              <a:gd name="connsiteX0" fmla="*/ 4356897 w 4388527"/>
              <a:gd name="connsiteY0" fmla="*/ 442822 h 4666030"/>
              <a:gd name="connsiteX1" fmla="*/ 4132611 w 4388527"/>
              <a:gd name="connsiteY1" fmla="*/ 1115682 h 4666030"/>
              <a:gd name="connsiteX2" fmla="*/ 3338981 w 4388527"/>
              <a:gd name="connsiteY2" fmla="*/ 2064588 h 4666030"/>
              <a:gd name="connsiteX3" fmla="*/ 2752384 w 4388527"/>
              <a:gd name="connsiteY3" fmla="*/ 2478656 h 4666030"/>
              <a:gd name="connsiteX4" fmla="*/ 2666120 w 4388527"/>
              <a:gd name="connsiteY4" fmla="*/ 2789207 h 4666030"/>
              <a:gd name="connsiteX5" fmla="*/ 2597109 w 4388527"/>
              <a:gd name="connsiteY5" fmla="*/ 2927229 h 4666030"/>
              <a:gd name="connsiteX6" fmla="*/ 2165788 w 4388527"/>
              <a:gd name="connsiteY6" fmla="*/ 3375803 h 4666030"/>
              <a:gd name="connsiteX7" fmla="*/ 1475675 w 4388527"/>
              <a:gd name="connsiteY7" fmla="*/ 3789871 h 4666030"/>
              <a:gd name="connsiteX8" fmla="*/ 940837 w 4388527"/>
              <a:gd name="connsiteY8" fmla="*/ 4238444 h 4666030"/>
              <a:gd name="connsiteX9" fmla="*/ 837320 w 4388527"/>
              <a:gd name="connsiteY9" fmla="*/ 4272950 h 4666030"/>
              <a:gd name="connsiteX10" fmla="*/ 107232 w 4388527"/>
              <a:gd name="connsiteY10" fmla="*/ 4531103 h 4666030"/>
              <a:gd name="connsiteX11" fmla="*/ 193931 w 4388527"/>
              <a:gd name="connsiteY11" fmla="*/ 3463390 h 4666030"/>
              <a:gd name="connsiteX12" fmla="*/ 906331 w 4388527"/>
              <a:gd name="connsiteY12" fmla="*/ 3306792 h 4666030"/>
              <a:gd name="connsiteX13" fmla="*/ 1738508 w 4388527"/>
              <a:gd name="connsiteY13" fmla="*/ 2633346 h 4666030"/>
              <a:gd name="connsiteX14" fmla="*/ 2407328 w 4388527"/>
              <a:gd name="connsiteY14" fmla="*/ 1909312 h 4666030"/>
              <a:gd name="connsiteX15" fmla="*/ 2959418 w 4388527"/>
              <a:gd name="connsiteY15" fmla="*/ 1219199 h 4666030"/>
              <a:gd name="connsiteX16" fmla="*/ 3442497 w 4388527"/>
              <a:gd name="connsiteY16" fmla="*/ 494580 h 4666030"/>
              <a:gd name="connsiteX17" fmla="*/ 3649531 w 4388527"/>
              <a:gd name="connsiteY17" fmla="*/ 63260 h 4666030"/>
              <a:gd name="connsiteX18" fmla="*/ 4270633 w 4388527"/>
              <a:gd name="connsiteY18" fmla="*/ 115018 h 4666030"/>
              <a:gd name="connsiteX19" fmla="*/ 4356897 w 4388527"/>
              <a:gd name="connsiteY19" fmla="*/ 132271 h 4666030"/>
              <a:gd name="connsiteX20" fmla="*/ 4356897 w 4388527"/>
              <a:gd name="connsiteY20" fmla="*/ 132271 h 4666030"/>
              <a:gd name="connsiteX0" fmla="*/ 4254614 w 4286244"/>
              <a:gd name="connsiteY0" fmla="*/ 442822 h 4680625"/>
              <a:gd name="connsiteX1" fmla="*/ 4030328 w 4286244"/>
              <a:gd name="connsiteY1" fmla="*/ 1115682 h 4680625"/>
              <a:gd name="connsiteX2" fmla="*/ 3236698 w 4286244"/>
              <a:gd name="connsiteY2" fmla="*/ 2064588 h 4680625"/>
              <a:gd name="connsiteX3" fmla="*/ 2650101 w 4286244"/>
              <a:gd name="connsiteY3" fmla="*/ 2478656 h 4680625"/>
              <a:gd name="connsiteX4" fmla="*/ 2563837 w 4286244"/>
              <a:gd name="connsiteY4" fmla="*/ 2789207 h 4680625"/>
              <a:gd name="connsiteX5" fmla="*/ 2494826 w 4286244"/>
              <a:gd name="connsiteY5" fmla="*/ 2927229 h 4680625"/>
              <a:gd name="connsiteX6" fmla="*/ 2063505 w 4286244"/>
              <a:gd name="connsiteY6" fmla="*/ 3375803 h 4680625"/>
              <a:gd name="connsiteX7" fmla="*/ 1373392 w 4286244"/>
              <a:gd name="connsiteY7" fmla="*/ 3789871 h 4680625"/>
              <a:gd name="connsiteX8" fmla="*/ 838554 w 4286244"/>
              <a:gd name="connsiteY8" fmla="*/ 4238444 h 4680625"/>
              <a:gd name="connsiteX9" fmla="*/ 735037 w 4286244"/>
              <a:gd name="connsiteY9" fmla="*/ 4272950 h 4680625"/>
              <a:gd name="connsiteX10" fmla="*/ 254159 w 4286244"/>
              <a:gd name="connsiteY10" fmla="*/ 4545698 h 4680625"/>
              <a:gd name="connsiteX11" fmla="*/ 91648 w 4286244"/>
              <a:gd name="connsiteY11" fmla="*/ 3463390 h 4680625"/>
              <a:gd name="connsiteX12" fmla="*/ 804048 w 4286244"/>
              <a:gd name="connsiteY12" fmla="*/ 3306792 h 4680625"/>
              <a:gd name="connsiteX13" fmla="*/ 1636225 w 4286244"/>
              <a:gd name="connsiteY13" fmla="*/ 2633346 h 4680625"/>
              <a:gd name="connsiteX14" fmla="*/ 2305045 w 4286244"/>
              <a:gd name="connsiteY14" fmla="*/ 1909312 h 4680625"/>
              <a:gd name="connsiteX15" fmla="*/ 2857135 w 4286244"/>
              <a:gd name="connsiteY15" fmla="*/ 1219199 h 4680625"/>
              <a:gd name="connsiteX16" fmla="*/ 3340214 w 4286244"/>
              <a:gd name="connsiteY16" fmla="*/ 494580 h 4680625"/>
              <a:gd name="connsiteX17" fmla="*/ 3547248 w 4286244"/>
              <a:gd name="connsiteY17" fmla="*/ 63260 h 4680625"/>
              <a:gd name="connsiteX18" fmla="*/ 4168350 w 4286244"/>
              <a:gd name="connsiteY18" fmla="*/ 115018 h 4680625"/>
              <a:gd name="connsiteX19" fmla="*/ 4254614 w 4286244"/>
              <a:gd name="connsiteY19" fmla="*/ 132271 h 4680625"/>
              <a:gd name="connsiteX20" fmla="*/ 4254614 w 4286244"/>
              <a:gd name="connsiteY20" fmla="*/ 132271 h 4680625"/>
              <a:gd name="connsiteX0" fmla="*/ 4254614 w 4286244"/>
              <a:gd name="connsiteY0" fmla="*/ 442822 h 4730487"/>
              <a:gd name="connsiteX1" fmla="*/ 4030328 w 4286244"/>
              <a:gd name="connsiteY1" fmla="*/ 1115682 h 4730487"/>
              <a:gd name="connsiteX2" fmla="*/ 3236698 w 4286244"/>
              <a:gd name="connsiteY2" fmla="*/ 2064588 h 4730487"/>
              <a:gd name="connsiteX3" fmla="*/ 2650101 w 4286244"/>
              <a:gd name="connsiteY3" fmla="*/ 2478656 h 4730487"/>
              <a:gd name="connsiteX4" fmla="*/ 2563837 w 4286244"/>
              <a:gd name="connsiteY4" fmla="*/ 2789207 h 4730487"/>
              <a:gd name="connsiteX5" fmla="*/ 2494826 w 4286244"/>
              <a:gd name="connsiteY5" fmla="*/ 2927229 h 4730487"/>
              <a:gd name="connsiteX6" fmla="*/ 2063505 w 4286244"/>
              <a:gd name="connsiteY6" fmla="*/ 3375803 h 4730487"/>
              <a:gd name="connsiteX7" fmla="*/ 1373392 w 4286244"/>
              <a:gd name="connsiteY7" fmla="*/ 3789871 h 4730487"/>
              <a:gd name="connsiteX8" fmla="*/ 838554 w 4286244"/>
              <a:gd name="connsiteY8" fmla="*/ 4238444 h 4730487"/>
              <a:gd name="connsiteX9" fmla="*/ 608920 w 4286244"/>
              <a:gd name="connsiteY9" fmla="*/ 4572126 h 4730487"/>
              <a:gd name="connsiteX10" fmla="*/ 254159 w 4286244"/>
              <a:gd name="connsiteY10" fmla="*/ 4545698 h 4730487"/>
              <a:gd name="connsiteX11" fmla="*/ 91648 w 4286244"/>
              <a:gd name="connsiteY11" fmla="*/ 3463390 h 4730487"/>
              <a:gd name="connsiteX12" fmla="*/ 804048 w 4286244"/>
              <a:gd name="connsiteY12" fmla="*/ 3306792 h 4730487"/>
              <a:gd name="connsiteX13" fmla="*/ 1636225 w 4286244"/>
              <a:gd name="connsiteY13" fmla="*/ 2633346 h 4730487"/>
              <a:gd name="connsiteX14" fmla="*/ 2305045 w 4286244"/>
              <a:gd name="connsiteY14" fmla="*/ 1909312 h 4730487"/>
              <a:gd name="connsiteX15" fmla="*/ 2857135 w 4286244"/>
              <a:gd name="connsiteY15" fmla="*/ 1219199 h 4730487"/>
              <a:gd name="connsiteX16" fmla="*/ 3340214 w 4286244"/>
              <a:gd name="connsiteY16" fmla="*/ 494580 h 4730487"/>
              <a:gd name="connsiteX17" fmla="*/ 3547248 w 4286244"/>
              <a:gd name="connsiteY17" fmla="*/ 63260 h 4730487"/>
              <a:gd name="connsiteX18" fmla="*/ 4168350 w 4286244"/>
              <a:gd name="connsiteY18" fmla="*/ 115018 h 4730487"/>
              <a:gd name="connsiteX19" fmla="*/ 4254614 w 4286244"/>
              <a:gd name="connsiteY19" fmla="*/ 132271 h 4730487"/>
              <a:gd name="connsiteX20" fmla="*/ 4254614 w 4286244"/>
              <a:gd name="connsiteY20" fmla="*/ 132271 h 4730487"/>
              <a:gd name="connsiteX0" fmla="*/ 4261853 w 4293483"/>
              <a:gd name="connsiteY0" fmla="*/ 442822 h 4730487"/>
              <a:gd name="connsiteX1" fmla="*/ 4037567 w 4293483"/>
              <a:gd name="connsiteY1" fmla="*/ 1115682 h 4730487"/>
              <a:gd name="connsiteX2" fmla="*/ 3243937 w 4293483"/>
              <a:gd name="connsiteY2" fmla="*/ 2064588 h 4730487"/>
              <a:gd name="connsiteX3" fmla="*/ 2657340 w 4293483"/>
              <a:gd name="connsiteY3" fmla="*/ 2478656 h 4730487"/>
              <a:gd name="connsiteX4" fmla="*/ 2571076 w 4293483"/>
              <a:gd name="connsiteY4" fmla="*/ 2789207 h 4730487"/>
              <a:gd name="connsiteX5" fmla="*/ 2502065 w 4293483"/>
              <a:gd name="connsiteY5" fmla="*/ 2927229 h 4730487"/>
              <a:gd name="connsiteX6" fmla="*/ 2070744 w 4293483"/>
              <a:gd name="connsiteY6" fmla="*/ 3375803 h 4730487"/>
              <a:gd name="connsiteX7" fmla="*/ 1380631 w 4293483"/>
              <a:gd name="connsiteY7" fmla="*/ 3789871 h 4730487"/>
              <a:gd name="connsiteX8" fmla="*/ 845793 w 4293483"/>
              <a:gd name="connsiteY8" fmla="*/ 4238444 h 4730487"/>
              <a:gd name="connsiteX9" fmla="*/ 616159 w 4293483"/>
              <a:gd name="connsiteY9" fmla="*/ 4572126 h 4730487"/>
              <a:gd name="connsiteX10" fmla="*/ 261398 w 4293483"/>
              <a:gd name="connsiteY10" fmla="*/ 4545698 h 4730487"/>
              <a:gd name="connsiteX11" fmla="*/ 98887 w 4293483"/>
              <a:gd name="connsiteY11" fmla="*/ 3463390 h 4730487"/>
              <a:gd name="connsiteX12" fmla="*/ 854713 w 4293483"/>
              <a:gd name="connsiteY12" fmla="*/ 3155448 h 4730487"/>
              <a:gd name="connsiteX13" fmla="*/ 1643464 w 4293483"/>
              <a:gd name="connsiteY13" fmla="*/ 2633346 h 4730487"/>
              <a:gd name="connsiteX14" fmla="*/ 2312284 w 4293483"/>
              <a:gd name="connsiteY14" fmla="*/ 1909312 h 4730487"/>
              <a:gd name="connsiteX15" fmla="*/ 2864374 w 4293483"/>
              <a:gd name="connsiteY15" fmla="*/ 1219199 h 4730487"/>
              <a:gd name="connsiteX16" fmla="*/ 3347453 w 4293483"/>
              <a:gd name="connsiteY16" fmla="*/ 494580 h 4730487"/>
              <a:gd name="connsiteX17" fmla="*/ 3554487 w 4293483"/>
              <a:gd name="connsiteY17" fmla="*/ 63260 h 4730487"/>
              <a:gd name="connsiteX18" fmla="*/ 4175589 w 4293483"/>
              <a:gd name="connsiteY18" fmla="*/ 115018 h 4730487"/>
              <a:gd name="connsiteX19" fmla="*/ 4261853 w 4293483"/>
              <a:gd name="connsiteY19" fmla="*/ 132271 h 4730487"/>
              <a:gd name="connsiteX20" fmla="*/ 4261853 w 4293483"/>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2312283 w 4293482"/>
              <a:gd name="connsiteY14" fmla="*/ 1909312 h 4730487"/>
              <a:gd name="connsiteX15" fmla="*/ 2864373 w 4293482"/>
              <a:gd name="connsiteY15" fmla="*/ 1219199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2864373 w 4293482"/>
              <a:gd name="connsiteY15" fmla="*/ 1219199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537251 h 4824916"/>
              <a:gd name="connsiteX1" fmla="*/ 4037566 w 4293482"/>
              <a:gd name="connsiteY1" fmla="*/ 1210111 h 4824916"/>
              <a:gd name="connsiteX2" fmla="*/ 3243936 w 4293482"/>
              <a:gd name="connsiteY2" fmla="*/ 2159017 h 4824916"/>
              <a:gd name="connsiteX3" fmla="*/ 2657339 w 4293482"/>
              <a:gd name="connsiteY3" fmla="*/ 2573085 h 4824916"/>
              <a:gd name="connsiteX4" fmla="*/ 2571075 w 4293482"/>
              <a:gd name="connsiteY4" fmla="*/ 2883636 h 4824916"/>
              <a:gd name="connsiteX5" fmla="*/ 2502064 w 4293482"/>
              <a:gd name="connsiteY5" fmla="*/ 3021658 h 4824916"/>
              <a:gd name="connsiteX6" fmla="*/ 2070743 w 4293482"/>
              <a:gd name="connsiteY6" fmla="*/ 3470232 h 4824916"/>
              <a:gd name="connsiteX7" fmla="*/ 1380630 w 4293482"/>
              <a:gd name="connsiteY7" fmla="*/ 3884300 h 4824916"/>
              <a:gd name="connsiteX8" fmla="*/ 845792 w 4293482"/>
              <a:gd name="connsiteY8" fmla="*/ 4332873 h 4824916"/>
              <a:gd name="connsiteX9" fmla="*/ 616158 w 4293482"/>
              <a:gd name="connsiteY9" fmla="*/ 4666555 h 4824916"/>
              <a:gd name="connsiteX10" fmla="*/ 261397 w 4293482"/>
              <a:gd name="connsiteY10" fmla="*/ 4640127 h 4824916"/>
              <a:gd name="connsiteX11" fmla="*/ 98886 w 4293482"/>
              <a:gd name="connsiteY11" fmla="*/ 3557819 h 4824916"/>
              <a:gd name="connsiteX12" fmla="*/ 854712 w 4293482"/>
              <a:gd name="connsiteY12" fmla="*/ 3249877 h 4824916"/>
              <a:gd name="connsiteX13" fmla="*/ 1501820 w 4293482"/>
              <a:gd name="connsiteY13" fmla="*/ 2761627 h 4824916"/>
              <a:gd name="connsiteX14" fmla="*/ 1197962 w 4293482"/>
              <a:gd name="connsiteY14" fmla="*/ 2080587 h 4824916"/>
              <a:gd name="connsiteX15" fmla="*/ 1652783 w 4293482"/>
              <a:gd name="connsiteY15" fmla="*/ 1394774 h 4824916"/>
              <a:gd name="connsiteX16" fmla="*/ 3347452 w 4293482"/>
              <a:gd name="connsiteY16" fmla="*/ 589009 h 4824916"/>
              <a:gd name="connsiteX17" fmla="*/ 3285632 w 4293482"/>
              <a:gd name="connsiteY17" fmla="*/ 1155581 h 4824916"/>
              <a:gd name="connsiteX18" fmla="*/ 3554486 w 4293482"/>
              <a:gd name="connsiteY18" fmla="*/ 157689 h 4824916"/>
              <a:gd name="connsiteX19" fmla="*/ 4175588 w 4293482"/>
              <a:gd name="connsiteY19" fmla="*/ 209447 h 4824916"/>
              <a:gd name="connsiteX20" fmla="*/ 4261852 w 4293482"/>
              <a:gd name="connsiteY20" fmla="*/ 226700 h 4824916"/>
              <a:gd name="connsiteX21" fmla="*/ 4261852 w 4293482"/>
              <a:gd name="connsiteY21" fmla="*/ 226700 h 4824916"/>
              <a:gd name="connsiteX0" fmla="*/ 4261852 w 4293482"/>
              <a:gd name="connsiteY0" fmla="*/ 537251 h 4824916"/>
              <a:gd name="connsiteX1" fmla="*/ 4037566 w 4293482"/>
              <a:gd name="connsiteY1" fmla="*/ 1210111 h 4824916"/>
              <a:gd name="connsiteX2" fmla="*/ 3243936 w 4293482"/>
              <a:gd name="connsiteY2" fmla="*/ 2159017 h 4824916"/>
              <a:gd name="connsiteX3" fmla="*/ 2657339 w 4293482"/>
              <a:gd name="connsiteY3" fmla="*/ 2573085 h 4824916"/>
              <a:gd name="connsiteX4" fmla="*/ 2571075 w 4293482"/>
              <a:gd name="connsiteY4" fmla="*/ 2883636 h 4824916"/>
              <a:gd name="connsiteX5" fmla="*/ 2502064 w 4293482"/>
              <a:gd name="connsiteY5" fmla="*/ 3021658 h 4824916"/>
              <a:gd name="connsiteX6" fmla="*/ 2070743 w 4293482"/>
              <a:gd name="connsiteY6" fmla="*/ 3470232 h 4824916"/>
              <a:gd name="connsiteX7" fmla="*/ 1380630 w 4293482"/>
              <a:gd name="connsiteY7" fmla="*/ 3884300 h 4824916"/>
              <a:gd name="connsiteX8" fmla="*/ 845792 w 4293482"/>
              <a:gd name="connsiteY8" fmla="*/ 4332873 h 4824916"/>
              <a:gd name="connsiteX9" fmla="*/ 616158 w 4293482"/>
              <a:gd name="connsiteY9" fmla="*/ 4666555 h 4824916"/>
              <a:gd name="connsiteX10" fmla="*/ 261397 w 4293482"/>
              <a:gd name="connsiteY10" fmla="*/ 4640127 h 4824916"/>
              <a:gd name="connsiteX11" fmla="*/ 98886 w 4293482"/>
              <a:gd name="connsiteY11" fmla="*/ 3557819 h 4824916"/>
              <a:gd name="connsiteX12" fmla="*/ 854712 w 4293482"/>
              <a:gd name="connsiteY12" fmla="*/ 3249877 h 4824916"/>
              <a:gd name="connsiteX13" fmla="*/ 1501820 w 4293482"/>
              <a:gd name="connsiteY13" fmla="*/ 2761627 h 4824916"/>
              <a:gd name="connsiteX14" fmla="*/ 1197962 w 4293482"/>
              <a:gd name="connsiteY14" fmla="*/ 2080587 h 4824916"/>
              <a:gd name="connsiteX15" fmla="*/ 1652783 w 4293482"/>
              <a:gd name="connsiteY15" fmla="*/ 1394774 h 4824916"/>
              <a:gd name="connsiteX16" fmla="*/ 3285632 w 4293482"/>
              <a:gd name="connsiteY16" fmla="*/ 1155581 h 4824916"/>
              <a:gd name="connsiteX17" fmla="*/ 3554486 w 4293482"/>
              <a:gd name="connsiteY17" fmla="*/ 157689 h 4824916"/>
              <a:gd name="connsiteX18" fmla="*/ 4175588 w 4293482"/>
              <a:gd name="connsiteY18" fmla="*/ 209447 h 4824916"/>
              <a:gd name="connsiteX19" fmla="*/ 4261852 w 4293482"/>
              <a:gd name="connsiteY19" fmla="*/ 226700 h 4824916"/>
              <a:gd name="connsiteX20" fmla="*/ 4261852 w 4293482"/>
              <a:gd name="connsiteY20" fmla="*/ 226700 h 4824916"/>
              <a:gd name="connsiteX0" fmla="*/ 4037566 w 4293482"/>
              <a:gd name="connsiteY0" fmla="*/ 1210111 h 4824916"/>
              <a:gd name="connsiteX1" fmla="*/ 3243936 w 4293482"/>
              <a:gd name="connsiteY1" fmla="*/ 2159017 h 4824916"/>
              <a:gd name="connsiteX2" fmla="*/ 2657339 w 4293482"/>
              <a:gd name="connsiteY2" fmla="*/ 2573085 h 4824916"/>
              <a:gd name="connsiteX3" fmla="*/ 2571075 w 4293482"/>
              <a:gd name="connsiteY3" fmla="*/ 2883636 h 4824916"/>
              <a:gd name="connsiteX4" fmla="*/ 2502064 w 4293482"/>
              <a:gd name="connsiteY4" fmla="*/ 3021658 h 4824916"/>
              <a:gd name="connsiteX5" fmla="*/ 2070743 w 4293482"/>
              <a:gd name="connsiteY5" fmla="*/ 3470232 h 4824916"/>
              <a:gd name="connsiteX6" fmla="*/ 1380630 w 4293482"/>
              <a:gd name="connsiteY6" fmla="*/ 3884300 h 4824916"/>
              <a:gd name="connsiteX7" fmla="*/ 845792 w 4293482"/>
              <a:gd name="connsiteY7" fmla="*/ 4332873 h 4824916"/>
              <a:gd name="connsiteX8" fmla="*/ 616158 w 4293482"/>
              <a:gd name="connsiteY8" fmla="*/ 4666555 h 4824916"/>
              <a:gd name="connsiteX9" fmla="*/ 261397 w 4293482"/>
              <a:gd name="connsiteY9" fmla="*/ 4640127 h 4824916"/>
              <a:gd name="connsiteX10" fmla="*/ 98886 w 4293482"/>
              <a:gd name="connsiteY10" fmla="*/ 3557819 h 4824916"/>
              <a:gd name="connsiteX11" fmla="*/ 854712 w 4293482"/>
              <a:gd name="connsiteY11" fmla="*/ 3249877 h 4824916"/>
              <a:gd name="connsiteX12" fmla="*/ 1501820 w 4293482"/>
              <a:gd name="connsiteY12" fmla="*/ 2761627 h 4824916"/>
              <a:gd name="connsiteX13" fmla="*/ 1197962 w 4293482"/>
              <a:gd name="connsiteY13" fmla="*/ 2080587 h 4824916"/>
              <a:gd name="connsiteX14" fmla="*/ 1652783 w 4293482"/>
              <a:gd name="connsiteY14" fmla="*/ 1394774 h 4824916"/>
              <a:gd name="connsiteX15" fmla="*/ 3285632 w 4293482"/>
              <a:gd name="connsiteY15" fmla="*/ 1155581 h 4824916"/>
              <a:gd name="connsiteX16" fmla="*/ 3554486 w 4293482"/>
              <a:gd name="connsiteY16" fmla="*/ 157689 h 4824916"/>
              <a:gd name="connsiteX17" fmla="*/ 4175588 w 4293482"/>
              <a:gd name="connsiteY17" fmla="*/ 209447 h 4824916"/>
              <a:gd name="connsiteX18" fmla="*/ 4261852 w 4293482"/>
              <a:gd name="connsiteY18" fmla="*/ 226700 h 4824916"/>
              <a:gd name="connsiteX19" fmla="*/ 4261852 w 4293482"/>
              <a:gd name="connsiteY19" fmla="*/ 226700 h 4824916"/>
              <a:gd name="connsiteX0" fmla="*/ 4037566 w 4338291"/>
              <a:gd name="connsiteY0" fmla="*/ 1155477 h 4770282"/>
              <a:gd name="connsiteX1" fmla="*/ 3243936 w 4338291"/>
              <a:gd name="connsiteY1" fmla="*/ 2104383 h 4770282"/>
              <a:gd name="connsiteX2" fmla="*/ 2657339 w 4338291"/>
              <a:gd name="connsiteY2" fmla="*/ 2518451 h 4770282"/>
              <a:gd name="connsiteX3" fmla="*/ 2571075 w 4338291"/>
              <a:gd name="connsiteY3" fmla="*/ 2829002 h 4770282"/>
              <a:gd name="connsiteX4" fmla="*/ 2502064 w 4338291"/>
              <a:gd name="connsiteY4" fmla="*/ 2967024 h 4770282"/>
              <a:gd name="connsiteX5" fmla="*/ 2070743 w 4338291"/>
              <a:gd name="connsiteY5" fmla="*/ 3415598 h 4770282"/>
              <a:gd name="connsiteX6" fmla="*/ 1380630 w 4338291"/>
              <a:gd name="connsiteY6" fmla="*/ 3829666 h 4770282"/>
              <a:gd name="connsiteX7" fmla="*/ 845792 w 4338291"/>
              <a:gd name="connsiteY7" fmla="*/ 4278239 h 4770282"/>
              <a:gd name="connsiteX8" fmla="*/ 616158 w 4338291"/>
              <a:gd name="connsiteY8" fmla="*/ 4611921 h 4770282"/>
              <a:gd name="connsiteX9" fmla="*/ 261397 w 4338291"/>
              <a:gd name="connsiteY9" fmla="*/ 4585493 h 4770282"/>
              <a:gd name="connsiteX10" fmla="*/ 98886 w 4338291"/>
              <a:gd name="connsiteY10" fmla="*/ 3503185 h 4770282"/>
              <a:gd name="connsiteX11" fmla="*/ 854712 w 4338291"/>
              <a:gd name="connsiteY11" fmla="*/ 3195243 h 4770282"/>
              <a:gd name="connsiteX12" fmla="*/ 1501820 w 4338291"/>
              <a:gd name="connsiteY12" fmla="*/ 2706993 h 4770282"/>
              <a:gd name="connsiteX13" fmla="*/ 1197962 w 4338291"/>
              <a:gd name="connsiteY13" fmla="*/ 2025953 h 4770282"/>
              <a:gd name="connsiteX14" fmla="*/ 1652783 w 4338291"/>
              <a:gd name="connsiteY14" fmla="*/ 1340140 h 4770282"/>
              <a:gd name="connsiteX15" fmla="*/ 3285632 w 4338291"/>
              <a:gd name="connsiteY15" fmla="*/ 1100947 h 4770282"/>
              <a:gd name="connsiteX16" fmla="*/ 4175588 w 4338291"/>
              <a:gd name="connsiteY16" fmla="*/ 154813 h 4770282"/>
              <a:gd name="connsiteX17" fmla="*/ 4261852 w 4338291"/>
              <a:gd name="connsiteY17" fmla="*/ 172066 h 4770282"/>
              <a:gd name="connsiteX18" fmla="*/ 4261852 w 4338291"/>
              <a:gd name="connsiteY18" fmla="*/ 172066 h 4770282"/>
              <a:gd name="connsiteX0" fmla="*/ 4037566 w 4338291"/>
              <a:gd name="connsiteY0" fmla="*/ 1155477 h 4770282"/>
              <a:gd name="connsiteX1" fmla="*/ 3243936 w 4338291"/>
              <a:gd name="connsiteY1" fmla="*/ 2104383 h 4770282"/>
              <a:gd name="connsiteX2" fmla="*/ 2657339 w 4338291"/>
              <a:gd name="connsiteY2" fmla="*/ 2518451 h 4770282"/>
              <a:gd name="connsiteX3" fmla="*/ 2571075 w 4338291"/>
              <a:gd name="connsiteY3" fmla="*/ 2829002 h 4770282"/>
              <a:gd name="connsiteX4" fmla="*/ 2502064 w 4338291"/>
              <a:gd name="connsiteY4" fmla="*/ 2967024 h 4770282"/>
              <a:gd name="connsiteX5" fmla="*/ 2070743 w 4338291"/>
              <a:gd name="connsiteY5" fmla="*/ 3415598 h 4770282"/>
              <a:gd name="connsiteX6" fmla="*/ 1380630 w 4338291"/>
              <a:gd name="connsiteY6" fmla="*/ 3829666 h 4770282"/>
              <a:gd name="connsiteX7" fmla="*/ 845792 w 4338291"/>
              <a:gd name="connsiteY7" fmla="*/ 4278239 h 4770282"/>
              <a:gd name="connsiteX8" fmla="*/ 616158 w 4338291"/>
              <a:gd name="connsiteY8" fmla="*/ 4611921 h 4770282"/>
              <a:gd name="connsiteX9" fmla="*/ 261397 w 4338291"/>
              <a:gd name="connsiteY9" fmla="*/ 4585493 h 4770282"/>
              <a:gd name="connsiteX10" fmla="*/ 98886 w 4338291"/>
              <a:gd name="connsiteY10" fmla="*/ 3503185 h 4770282"/>
              <a:gd name="connsiteX11" fmla="*/ 854712 w 4338291"/>
              <a:gd name="connsiteY11" fmla="*/ 3195243 h 4770282"/>
              <a:gd name="connsiteX12" fmla="*/ 1501820 w 4338291"/>
              <a:gd name="connsiteY12" fmla="*/ 2706993 h 4770282"/>
              <a:gd name="connsiteX13" fmla="*/ 1197962 w 4338291"/>
              <a:gd name="connsiteY13" fmla="*/ 2025953 h 4770282"/>
              <a:gd name="connsiteX14" fmla="*/ 1652783 w 4338291"/>
              <a:gd name="connsiteY14" fmla="*/ 1340140 h 4770282"/>
              <a:gd name="connsiteX15" fmla="*/ 3285632 w 4338291"/>
              <a:gd name="connsiteY15" fmla="*/ 1100947 h 4770282"/>
              <a:gd name="connsiteX16" fmla="*/ 4175588 w 4338291"/>
              <a:gd name="connsiteY16" fmla="*/ 154813 h 4770282"/>
              <a:gd name="connsiteX17" fmla="*/ 4261852 w 4338291"/>
              <a:gd name="connsiteY17" fmla="*/ 172066 h 4770282"/>
              <a:gd name="connsiteX0" fmla="*/ 4037566 w 4261852"/>
              <a:gd name="connsiteY0" fmla="*/ 983411 h 4598216"/>
              <a:gd name="connsiteX1" fmla="*/ 3243936 w 4261852"/>
              <a:gd name="connsiteY1" fmla="*/ 1932317 h 4598216"/>
              <a:gd name="connsiteX2" fmla="*/ 2657339 w 4261852"/>
              <a:gd name="connsiteY2" fmla="*/ 2346385 h 4598216"/>
              <a:gd name="connsiteX3" fmla="*/ 2571075 w 4261852"/>
              <a:gd name="connsiteY3" fmla="*/ 2656936 h 4598216"/>
              <a:gd name="connsiteX4" fmla="*/ 2502064 w 4261852"/>
              <a:gd name="connsiteY4" fmla="*/ 2794958 h 4598216"/>
              <a:gd name="connsiteX5" fmla="*/ 2070743 w 4261852"/>
              <a:gd name="connsiteY5" fmla="*/ 3243532 h 4598216"/>
              <a:gd name="connsiteX6" fmla="*/ 1380630 w 4261852"/>
              <a:gd name="connsiteY6" fmla="*/ 3657600 h 4598216"/>
              <a:gd name="connsiteX7" fmla="*/ 845792 w 4261852"/>
              <a:gd name="connsiteY7" fmla="*/ 4106173 h 4598216"/>
              <a:gd name="connsiteX8" fmla="*/ 616158 w 4261852"/>
              <a:gd name="connsiteY8" fmla="*/ 4439855 h 4598216"/>
              <a:gd name="connsiteX9" fmla="*/ 261397 w 4261852"/>
              <a:gd name="connsiteY9" fmla="*/ 4413427 h 4598216"/>
              <a:gd name="connsiteX10" fmla="*/ 98886 w 4261852"/>
              <a:gd name="connsiteY10" fmla="*/ 3331119 h 4598216"/>
              <a:gd name="connsiteX11" fmla="*/ 854712 w 4261852"/>
              <a:gd name="connsiteY11" fmla="*/ 3023177 h 4598216"/>
              <a:gd name="connsiteX12" fmla="*/ 1501820 w 4261852"/>
              <a:gd name="connsiteY12" fmla="*/ 2534927 h 4598216"/>
              <a:gd name="connsiteX13" fmla="*/ 1197962 w 4261852"/>
              <a:gd name="connsiteY13" fmla="*/ 1853887 h 4598216"/>
              <a:gd name="connsiteX14" fmla="*/ 1652783 w 4261852"/>
              <a:gd name="connsiteY14" fmla="*/ 1168074 h 4598216"/>
              <a:gd name="connsiteX15" fmla="*/ 3285632 w 4261852"/>
              <a:gd name="connsiteY15" fmla="*/ 928881 h 4598216"/>
              <a:gd name="connsiteX16" fmla="*/ 4261852 w 4261852"/>
              <a:gd name="connsiteY16" fmla="*/ 0 h 4598216"/>
              <a:gd name="connsiteX0" fmla="*/ 4037566 w 4037566"/>
              <a:gd name="connsiteY0" fmla="*/ 54531 h 3669336"/>
              <a:gd name="connsiteX1" fmla="*/ 3243936 w 4037566"/>
              <a:gd name="connsiteY1" fmla="*/ 1003437 h 3669336"/>
              <a:gd name="connsiteX2" fmla="*/ 2657339 w 4037566"/>
              <a:gd name="connsiteY2" fmla="*/ 1417505 h 3669336"/>
              <a:gd name="connsiteX3" fmla="*/ 2571075 w 4037566"/>
              <a:gd name="connsiteY3" fmla="*/ 1728056 h 3669336"/>
              <a:gd name="connsiteX4" fmla="*/ 2502064 w 4037566"/>
              <a:gd name="connsiteY4" fmla="*/ 1866078 h 3669336"/>
              <a:gd name="connsiteX5" fmla="*/ 2070743 w 4037566"/>
              <a:gd name="connsiteY5" fmla="*/ 2314652 h 3669336"/>
              <a:gd name="connsiteX6" fmla="*/ 1380630 w 4037566"/>
              <a:gd name="connsiteY6" fmla="*/ 2728720 h 3669336"/>
              <a:gd name="connsiteX7" fmla="*/ 845792 w 4037566"/>
              <a:gd name="connsiteY7" fmla="*/ 3177293 h 3669336"/>
              <a:gd name="connsiteX8" fmla="*/ 616158 w 4037566"/>
              <a:gd name="connsiteY8" fmla="*/ 3510975 h 3669336"/>
              <a:gd name="connsiteX9" fmla="*/ 261397 w 4037566"/>
              <a:gd name="connsiteY9" fmla="*/ 3484547 h 3669336"/>
              <a:gd name="connsiteX10" fmla="*/ 98886 w 4037566"/>
              <a:gd name="connsiteY10" fmla="*/ 2402239 h 3669336"/>
              <a:gd name="connsiteX11" fmla="*/ 854712 w 4037566"/>
              <a:gd name="connsiteY11" fmla="*/ 2094297 h 3669336"/>
              <a:gd name="connsiteX12" fmla="*/ 1501820 w 4037566"/>
              <a:gd name="connsiteY12" fmla="*/ 1606047 h 3669336"/>
              <a:gd name="connsiteX13" fmla="*/ 1197962 w 4037566"/>
              <a:gd name="connsiteY13" fmla="*/ 925007 h 3669336"/>
              <a:gd name="connsiteX14" fmla="*/ 1652783 w 4037566"/>
              <a:gd name="connsiteY14" fmla="*/ 239194 h 3669336"/>
              <a:gd name="connsiteX15" fmla="*/ 3285632 w 4037566"/>
              <a:gd name="connsiteY15" fmla="*/ 1 h 3669336"/>
              <a:gd name="connsiteX0" fmla="*/ 4037566 w 4037566"/>
              <a:gd name="connsiteY0" fmla="*/ 54530 h 3669335"/>
              <a:gd name="connsiteX1" fmla="*/ 3243936 w 4037566"/>
              <a:gd name="connsiteY1" fmla="*/ 1003436 h 3669335"/>
              <a:gd name="connsiteX2" fmla="*/ 2657339 w 4037566"/>
              <a:gd name="connsiteY2" fmla="*/ 1417504 h 3669335"/>
              <a:gd name="connsiteX3" fmla="*/ 2571075 w 4037566"/>
              <a:gd name="connsiteY3" fmla="*/ 1728055 h 3669335"/>
              <a:gd name="connsiteX4" fmla="*/ 2502064 w 4037566"/>
              <a:gd name="connsiteY4" fmla="*/ 1866077 h 3669335"/>
              <a:gd name="connsiteX5" fmla="*/ 2070743 w 4037566"/>
              <a:gd name="connsiteY5" fmla="*/ 2314651 h 3669335"/>
              <a:gd name="connsiteX6" fmla="*/ 1380630 w 4037566"/>
              <a:gd name="connsiteY6" fmla="*/ 2728719 h 3669335"/>
              <a:gd name="connsiteX7" fmla="*/ 845792 w 4037566"/>
              <a:gd name="connsiteY7" fmla="*/ 3177292 h 3669335"/>
              <a:gd name="connsiteX8" fmla="*/ 616158 w 4037566"/>
              <a:gd name="connsiteY8" fmla="*/ 3510974 h 3669335"/>
              <a:gd name="connsiteX9" fmla="*/ 261397 w 4037566"/>
              <a:gd name="connsiteY9" fmla="*/ 3484546 h 3669335"/>
              <a:gd name="connsiteX10" fmla="*/ 98886 w 4037566"/>
              <a:gd name="connsiteY10" fmla="*/ 2402238 h 3669335"/>
              <a:gd name="connsiteX11" fmla="*/ 854712 w 4037566"/>
              <a:gd name="connsiteY11" fmla="*/ 2094296 h 3669335"/>
              <a:gd name="connsiteX12" fmla="*/ 1501820 w 4037566"/>
              <a:gd name="connsiteY12" fmla="*/ 1606046 h 3669335"/>
              <a:gd name="connsiteX13" fmla="*/ 1197962 w 4037566"/>
              <a:gd name="connsiteY13" fmla="*/ 925006 h 3669335"/>
              <a:gd name="connsiteX14" fmla="*/ 1652783 w 4037566"/>
              <a:gd name="connsiteY14" fmla="*/ 239193 h 3669335"/>
              <a:gd name="connsiteX15" fmla="*/ 3285632 w 4037566"/>
              <a:gd name="connsiteY15" fmla="*/ 0 h 3669335"/>
              <a:gd name="connsiteX16" fmla="*/ 4037566 w 4037566"/>
              <a:gd name="connsiteY16" fmla="*/ 54530 h 3669335"/>
              <a:gd name="connsiteX0" fmla="*/ 4037566 w 4037566"/>
              <a:gd name="connsiteY0" fmla="*/ 54530 h 3669335"/>
              <a:gd name="connsiteX1" fmla="*/ 3243936 w 4037566"/>
              <a:gd name="connsiteY1" fmla="*/ 1003436 h 3669335"/>
              <a:gd name="connsiteX2" fmla="*/ 2657339 w 4037566"/>
              <a:gd name="connsiteY2" fmla="*/ 1417504 h 3669335"/>
              <a:gd name="connsiteX3" fmla="*/ 2571075 w 4037566"/>
              <a:gd name="connsiteY3" fmla="*/ 1728055 h 3669335"/>
              <a:gd name="connsiteX4" fmla="*/ 2502064 w 4037566"/>
              <a:gd name="connsiteY4" fmla="*/ 1866077 h 3669335"/>
              <a:gd name="connsiteX5" fmla="*/ 2070743 w 4037566"/>
              <a:gd name="connsiteY5" fmla="*/ 2314651 h 3669335"/>
              <a:gd name="connsiteX6" fmla="*/ 1380630 w 4037566"/>
              <a:gd name="connsiteY6" fmla="*/ 2728719 h 3669335"/>
              <a:gd name="connsiteX7" fmla="*/ 845792 w 4037566"/>
              <a:gd name="connsiteY7" fmla="*/ 3177292 h 3669335"/>
              <a:gd name="connsiteX8" fmla="*/ 616158 w 4037566"/>
              <a:gd name="connsiteY8" fmla="*/ 3510974 h 3669335"/>
              <a:gd name="connsiteX9" fmla="*/ 261397 w 4037566"/>
              <a:gd name="connsiteY9" fmla="*/ 3484546 h 3669335"/>
              <a:gd name="connsiteX10" fmla="*/ 98886 w 4037566"/>
              <a:gd name="connsiteY10" fmla="*/ 2402238 h 3669335"/>
              <a:gd name="connsiteX11" fmla="*/ 854712 w 4037566"/>
              <a:gd name="connsiteY11" fmla="*/ 2094296 h 3669335"/>
              <a:gd name="connsiteX12" fmla="*/ 1501820 w 4037566"/>
              <a:gd name="connsiteY12" fmla="*/ 1606046 h 3669335"/>
              <a:gd name="connsiteX13" fmla="*/ 1197962 w 4037566"/>
              <a:gd name="connsiteY13" fmla="*/ 925006 h 3669335"/>
              <a:gd name="connsiteX14" fmla="*/ 1652783 w 4037566"/>
              <a:gd name="connsiteY14" fmla="*/ 239193 h 3669335"/>
              <a:gd name="connsiteX15" fmla="*/ 3285632 w 4037566"/>
              <a:gd name="connsiteY15" fmla="*/ 0 h 3669335"/>
              <a:gd name="connsiteX16" fmla="*/ 3153682 w 4037566"/>
              <a:gd name="connsiteY16" fmla="*/ 137515 h 3669335"/>
              <a:gd name="connsiteX17" fmla="*/ 4037566 w 4037566"/>
              <a:gd name="connsiteY17" fmla="*/ 54530 h 3669335"/>
              <a:gd name="connsiteX0" fmla="*/ 4037566 w 4037566"/>
              <a:gd name="connsiteY0" fmla="*/ 0 h 3614805"/>
              <a:gd name="connsiteX1" fmla="*/ 3243936 w 4037566"/>
              <a:gd name="connsiteY1" fmla="*/ 948906 h 3614805"/>
              <a:gd name="connsiteX2" fmla="*/ 2657339 w 4037566"/>
              <a:gd name="connsiteY2" fmla="*/ 1362974 h 3614805"/>
              <a:gd name="connsiteX3" fmla="*/ 2571075 w 4037566"/>
              <a:gd name="connsiteY3" fmla="*/ 1673525 h 3614805"/>
              <a:gd name="connsiteX4" fmla="*/ 2502064 w 4037566"/>
              <a:gd name="connsiteY4" fmla="*/ 1811547 h 3614805"/>
              <a:gd name="connsiteX5" fmla="*/ 2070743 w 4037566"/>
              <a:gd name="connsiteY5" fmla="*/ 2260121 h 3614805"/>
              <a:gd name="connsiteX6" fmla="*/ 1380630 w 4037566"/>
              <a:gd name="connsiteY6" fmla="*/ 2674189 h 3614805"/>
              <a:gd name="connsiteX7" fmla="*/ 845792 w 4037566"/>
              <a:gd name="connsiteY7" fmla="*/ 3122762 h 3614805"/>
              <a:gd name="connsiteX8" fmla="*/ 616158 w 4037566"/>
              <a:gd name="connsiteY8" fmla="*/ 3456444 h 3614805"/>
              <a:gd name="connsiteX9" fmla="*/ 261397 w 4037566"/>
              <a:gd name="connsiteY9" fmla="*/ 3430016 h 3614805"/>
              <a:gd name="connsiteX10" fmla="*/ 98886 w 4037566"/>
              <a:gd name="connsiteY10" fmla="*/ 2347708 h 3614805"/>
              <a:gd name="connsiteX11" fmla="*/ 854712 w 4037566"/>
              <a:gd name="connsiteY11" fmla="*/ 2039766 h 3614805"/>
              <a:gd name="connsiteX12" fmla="*/ 1501820 w 4037566"/>
              <a:gd name="connsiteY12" fmla="*/ 1551516 h 3614805"/>
              <a:gd name="connsiteX13" fmla="*/ 1197962 w 4037566"/>
              <a:gd name="connsiteY13" fmla="*/ 870476 h 3614805"/>
              <a:gd name="connsiteX14" fmla="*/ 1652783 w 4037566"/>
              <a:gd name="connsiteY14" fmla="*/ 184663 h 3614805"/>
              <a:gd name="connsiteX15" fmla="*/ 3153682 w 4037566"/>
              <a:gd name="connsiteY15" fmla="*/ 82985 h 3614805"/>
              <a:gd name="connsiteX16" fmla="*/ 4037566 w 4037566"/>
              <a:gd name="connsiteY16" fmla="*/ 0 h 3614805"/>
              <a:gd name="connsiteX0" fmla="*/ 4037566 w 4037566"/>
              <a:gd name="connsiteY0" fmla="*/ 104397 h 3719202"/>
              <a:gd name="connsiteX1" fmla="*/ 3243936 w 4037566"/>
              <a:gd name="connsiteY1" fmla="*/ 1053303 h 3719202"/>
              <a:gd name="connsiteX2" fmla="*/ 2657339 w 4037566"/>
              <a:gd name="connsiteY2" fmla="*/ 1467371 h 3719202"/>
              <a:gd name="connsiteX3" fmla="*/ 2571075 w 4037566"/>
              <a:gd name="connsiteY3" fmla="*/ 1777922 h 3719202"/>
              <a:gd name="connsiteX4" fmla="*/ 2502064 w 4037566"/>
              <a:gd name="connsiteY4" fmla="*/ 1915944 h 3719202"/>
              <a:gd name="connsiteX5" fmla="*/ 2070743 w 4037566"/>
              <a:gd name="connsiteY5" fmla="*/ 2364518 h 3719202"/>
              <a:gd name="connsiteX6" fmla="*/ 1380630 w 4037566"/>
              <a:gd name="connsiteY6" fmla="*/ 2778586 h 3719202"/>
              <a:gd name="connsiteX7" fmla="*/ 845792 w 4037566"/>
              <a:gd name="connsiteY7" fmla="*/ 3227159 h 3719202"/>
              <a:gd name="connsiteX8" fmla="*/ 616158 w 4037566"/>
              <a:gd name="connsiteY8" fmla="*/ 3560841 h 3719202"/>
              <a:gd name="connsiteX9" fmla="*/ 261397 w 4037566"/>
              <a:gd name="connsiteY9" fmla="*/ 3534413 h 3719202"/>
              <a:gd name="connsiteX10" fmla="*/ 98886 w 4037566"/>
              <a:gd name="connsiteY10" fmla="*/ 2452105 h 3719202"/>
              <a:gd name="connsiteX11" fmla="*/ 854712 w 4037566"/>
              <a:gd name="connsiteY11" fmla="*/ 2144163 h 3719202"/>
              <a:gd name="connsiteX12" fmla="*/ 1501820 w 4037566"/>
              <a:gd name="connsiteY12" fmla="*/ 1655913 h 3719202"/>
              <a:gd name="connsiteX13" fmla="*/ 1197962 w 4037566"/>
              <a:gd name="connsiteY13" fmla="*/ 974873 h 3719202"/>
              <a:gd name="connsiteX14" fmla="*/ 1666532 w 4037566"/>
              <a:gd name="connsiteY14" fmla="*/ 131248 h 3719202"/>
              <a:gd name="connsiteX15" fmla="*/ 3153682 w 4037566"/>
              <a:gd name="connsiteY15" fmla="*/ 187382 h 3719202"/>
              <a:gd name="connsiteX16" fmla="*/ 4037566 w 4037566"/>
              <a:gd name="connsiteY16" fmla="*/ 104397 h 3719202"/>
              <a:gd name="connsiteX0" fmla="*/ 4248643 w 4248643"/>
              <a:gd name="connsiteY0" fmla="*/ 0 h 3781154"/>
              <a:gd name="connsiteX1" fmla="*/ 3243936 w 4248643"/>
              <a:gd name="connsiteY1" fmla="*/ 1115255 h 3781154"/>
              <a:gd name="connsiteX2" fmla="*/ 2657339 w 4248643"/>
              <a:gd name="connsiteY2" fmla="*/ 1529323 h 3781154"/>
              <a:gd name="connsiteX3" fmla="*/ 2571075 w 4248643"/>
              <a:gd name="connsiteY3" fmla="*/ 1839874 h 3781154"/>
              <a:gd name="connsiteX4" fmla="*/ 2502064 w 4248643"/>
              <a:gd name="connsiteY4" fmla="*/ 1977896 h 3781154"/>
              <a:gd name="connsiteX5" fmla="*/ 2070743 w 4248643"/>
              <a:gd name="connsiteY5" fmla="*/ 2426470 h 3781154"/>
              <a:gd name="connsiteX6" fmla="*/ 1380630 w 4248643"/>
              <a:gd name="connsiteY6" fmla="*/ 2840538 h 3781154"/>
              <a:gd name="connsiteX7" fmla="*/ 845792 w 4248643"/>
              <a:gd name="connsiteY7" fmla="*/ 3289111 h 3781154"/>
              <a:gd name="connsiteX8" fmla="*/ 616158 w 4248643"/>
              <a:gd name="connsiteY8" fmla="*/ 3622793 h 3781154"/>
              <a:gd name="connsiteX9" fmla="*/ 261397 w 4248643"/>
              <a:gd name="connsiteY9" fmla="*/ 3596365 h 3781154"/>
              <a:gd name="connsiteX10" fmla="*/ 98886 w 4248643"/>
              <a:gd name="connsiteY10" fmla="*/ 2514057 h 3781154"/>
              <a:gd name="connsiteX11" fmla="*/ 854712 w 4248643"/>
              <a:gd name="connsiteY11" fmla="*/ 2206115 h 3781154"/>
              <a:gd name="connsiteX12" fmla="*/ 1501820 w 4248643"/>
              <a:gd name="connsiteY12" fmla="*/ 1717865 h 3781154"/>
              <a:gd name="connsiteX13" fmla="*/ 1197962 w 4248643"/>
              <a:gd name="connsiteY13" fmla="*/ 1036825 h 3781154"/>
              <a:gd name="connsiteX14" fmla="*/ 1666532 w 4248643"/>
              <a:gd name="connsiteY14" fmla="*/ 193200 h 3781154"/>
              <a:gd name="connsiteX15" fmla="*/ 3153682 w 4248643"/>
              <a:gd name="connsiteY15" fmla="*/ 249334 h 3781154"/>
              <a:gd name="connsiteX16" fmla="*/ 4248643 w 4248643"/>
              <a:gd name="connsiteY16" fmla="*/ 0 h 3781154"/>
              <a:gd name="connsiteX0" fmla="*/ 4248643 w 4511543"/>
              <a:gd name="connsiteY0" fmla="*/ 153675 h 3934829"/>
              <a:gd name="connsiteX1" fmla="*/ 3243936 w 4511543"/>
              <a:gd name="connsiteY1" fmla="*/ 1268930 h 3934829"/>
              <a:gd name="connsiteX2" fmla="*/ 2657339 w 4511543"/>
              <a:gd name="connsiteY2" fmla="*/ 1682998 h 3934829"/>
              <a:gd name="connsiteX3" fmla="*/ 2571075 w 4511543"/>
              <a:gd name="connsiteY3" fmla="*/ 1993549 h 3934829"/>
              <a:gd name="connsiteX4" fmla="*/ 2502064 w 4511543"/>
              <a:gd name="connsiteY4" fmla="*/ 2131571 h 3934829"/>
              <a:gd name="connsiteX5" fmla="*/ 2070743 w 4511543"/>
              <a:gd name="connsiteY5" fmla="*/ 2580145 h 3934829"/>
              <a:gd name="connsiteX6" fmla="*/ 1380630 w 4511543"/>
              <a:gd name="connsiteY6" fmla="*/ 2994213 h 3934829"/>
              <a:gd name="connsiteX7" fmla="*/ 845792 w 4511543"/>
              <a:gd name="connsiteY7" fmla="*/ 3442786 h 3934829"/>
              <a:gd name="connsiteX8" fmla="*/ 616158 w 4511543"/>
              <a:gd name="connsiteY8" fmla="*/ 3776468 h 3934829"/>
              <a:gd name="connsiteX9" fmla="*/ 261397 w 4511543"/>
              <a:gd name="connsiteY9" fmla="*/ 3750040 h 3934829"/>
              <a:gd name="connsiteX10" fmla="*/ 98886 w 4511543"/>
              <a:gd name="connsiteY10" fmla="*/ 2667732 h 3934829"/>
              <a:gd name="connsiteX11" fmla="*/ 854712 w 4511543"/>
              <a:gd name="connsiteY11" fmla="*/ 2359790 h 3934829"/>
              <a:gd name="connsiteX12" fmla="*/ 1501820 w 4511543"/>
              <a:gd name="connsiteY12" fmla="*/ 1871540 h 3934829"/>
              <a:gd name="connsiteX13" fmla="*/ 1197962 w 4511543"/>
              <a:gd name="connsiteY13" fmla="*/ 1190500 h 3934829"/>
              <a:gd name="connsiteX14" fmla="*/ 1666532 w 4511543"/>
              <a:gd name="connsiteY14" fmla="*/ 346875 h 3934829"/>
              <a:gd name="connsiteX15" fmla="*/ 4248643 w 4511543"/>
              <a:gd name="connsiteY15" fmla="*/ 153675 h 3934829"/>
              <a:gd name="connsiteX0" fmla="*/ 4248643 w 4511543"/>
              <a:gd name="connsiteY0" fmla="*/ 153676 h 3934830"/>
              <a:gd name="connsiteX1" fmla="*/ 3243936 w 4511543"/>
              <a:gd name="connsiteY1" fmla="*/ 1268931 h 3934830"/>
              <a:gd name="connsiteX2" fmla="*/ 2800293 w 4511543"/>
              <a:gd name="connsiteY2" fmla="*/ 1973432 h 3934830"/>
              <a:gd name="connsiteX3" fmla="*/ 2571075 w 4511543"/>
              <a:gd name="connsiteY3" fmla="*/ 1993550 h 3934830"/>
              <a:gd name="connsiteX4" fmla="*/ 2502064 w 4511543"/>
              <a:gd name="connsiteY4" fmla="*/ 2131572 h 3934830"/>
              <a:gd name="connsiteX5" fmla="*/ 2070743 w 4511543"/>
              <a:gd name="connsiteY5" fmla="*/ 2580146 h 3934830"/>
              <a:gd name="connsiteX6" fmla="*/ 1380630 w 4511543"/>
              <a:gd name="connsiteY6" fmla="*/ 2994214 h 3934830"/>
              <a:gd name="connsiteX7" fmla="*/ 845792 w 4511543"/>
              <a:gd name="connsiteY7" fmla="*/ 3442787 h 3934830"/>
              <a:gd name="connsiteX8" fmla="*/ 616158 w 4511543"/>
              <a:gd name="connsiteY8" fmla="*/ 3776469 h 3934830"/>
              <a:gd name="connsiteX9" fmla="*/ 261397 w 4511543"/>
              <a:gd name="connsiteY9" fmla="*/ 3750041 h 3934830"/>
              <a:gd name="connsiteX10" fmla="*/ 98886 w 4511543"/>
              <a:gd name="connsiteY10" fmla="*/ 2667733 h 3934830"/>
              <a:gd name="connsiteX11" fmla="*/ 854712 w 4511543"/>
              <a:gd name="connsiteY11" fmla="*/ 2359791 h 3934830"/>
              <a:gd name="connsiteX12" fmla="*/ 1501820 w 4511543"/>
              <a:gd name="connsiteY12" fmla="*/ 1871541 h 3934830"/>
              <a:gd name="connsiteX13" fmla="*/ 1197962 w 4511543"/>
              <a:gd name="connsiteY13" fmla="*/ 1190501 h 3934830"/>
              <a:gd name="connsiteX14" fmla="*/ 1666532 w 4511543"/>
              <a:gd name="connsiteY14" fmla="*/ 346876 h 3934830"/>
              <a:gd name="connsiteX15" fmla="*/ 4248643 w 4511543"/>
              <a:gd name="connsiteY15"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380630 w 4511543"/>
              <a:gd name="connsiteY5" fmla="*/ 2994214 h 3934830"/>
              <a:gd name="connsiteX6" fmla="*/ 845792 w 4511543"/>
              <a:gd name="connsiteY6" fmla="*/ 3442787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231780 w 4511543"/>
              <a:gd name="connsiteY5" fmla="*/ 3297544 h 3934830"/>
              <a:gd name="connsiteX6" fmla="*/ 845792 w 4511543"/>
              <a:gd name="connsiteY6" fmla="*/ 3442787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231780 w 4511543"/>
              <a:gd name="connsiteY5" fmla="*/ 3297544 h 3934830"/>
              <a:gd name="connsiteX6" fmla="*/ 974550 w 4511543"/>
              <a:gd name="connsiteY6" fmla="*/ 3468085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477815"/>
              <a:gd name="connsiteY0" fmla="*/ 400497 h 4181651"/>
              <a:gd name="connsiteX1" fmla="*/ 3243936 w 4477815"/>
              <a:gd name="connsiteY1" fmla="*/ 1515752 h 4181651"/>
              <a:gd name="connsiteX2" fmla="*/ 2571075 w 4477815"/>
              <a:gd name="connsiteY2" fmla="*/ 2240371 h 4181651"/>
              <a:gd name="connsiteX3" fmla="*/ 2502064 w 4477815"/>
              <a:gd name="connsiteY3" fmla="*/ 2378393 h 4181651"/>
              <a:gd name="connsiteX4" fmla="*/ 2070743 w 4477815"/>
              <a:gd name="connsiteY4" fmla="*/ 2826967 h 4181651"/>
              <a:gd name="connsiteX5" fmla="*/ 1231780 w 4477815"/>
              <a:gd name="connsiteY5" fmla="*/ 3544365 h 4181651"/>
              <a:gd name="connsiteX6" fmla="*/ 974550 w 4477815"/>
              <a:gd name="connsiteY6" fmla="*/ 3714906 h 4181651"/>
              <a:gd name="connsiteX7" fmla="*/ 616158 w 4477815"/>
              <a:gd name="connsiteY7" fmla="*/ 4023290 h 4181651"/>
              <a:gd name="connsiteX8" fmla="*/ 261397 w 4477815"/>
              <a:gd name="connsiteY8" fmla="*/ 3996862 h 4181651"/>
              <a:gd name="connsiteX9" fmla="*/ 98886 w 4477815"/>
              <a:gd name="connsiteY9" fmla="*/ 2914554 h 4181651"/>
              <a:gd name="connsiteX10" fmla="*/ 854712 w 4477815"/>
              <a:gd name="connsiteY10" fmla="*/ 2606612 h 4181651"/>
              <a:gd name="connsiteX11" fmla="*/ 1501820 w 4477815"/>
              <a:gd name="connsiteY11" fmla="*/ 2118362 h 4181651"/>
              <a:gd name="connsiteX12" fmla="*/ 1197962 w 4477815"/>
              <a:gd name="connsiteY12" fmla="*/ 1437322 h 4181651"/>
              <a:gd name="connsiteX13" fmla="*/ 1868898 w 4477815"/>
              <a:gd name="connsiteY13" fmla="*/ 172803 h 4181651"/>
              <a:gd name="connsiteX14" fmla="*/ 4248643 w 4477815"/>
              <a:gd name="connsiteY14" fmla="*/ 400497 h 4181651"/>
              <a:gd name="connsiteX0" fmla="*/ 4462360 w 4691532"/>
              <a:gd name="connsiteY0" fmla="*/ 223825 h 4338092"/>
              <a:gd name="connsiteX1" fmla="*/ 3243936 w 4691532"/>
              <a:gd name="connsiteY1" fmla="*/ 1672193 h 4338092"/>
              <a:gd name="connsiteX2" fmla="*/ 2571075 w 4691532"/>
              <a:gd name="connsiteY2" fmla="*/ 2396812 h 4338092"/>
              <a:gd name="connsiteX3" fmla="*/ 2502064 w 4691532"/>
              <a:gd name="connsiteY3" fmla="*/ 2534834 h 4338092"/>
              <a:gd name="connsiteX4" fmla="*/ 2070743 w 4691532"/>
              <a:gd name="connsiteY4" fmla="*/ 2983408 h 4338092"/>
              <a:gd name="connsiteX5" fmla="*/ 1231780 w 4691532"/>
              <a:gd name="connsiteY5" fmla="*/ 3700806 h 4338092"/>
              <a:gd name="connsiteX6" fmla="*/ 974550 w 4691532"/>
              <a:gd name="connsiteY6" fmla="*/ 3871347 h 4338092"/>
              <a:gd name="connsiteX7" fmla="*/ 616158 w 4691532"/>
              <a:gd name="connsiteY7" fmla="*/ 4179731 h 4338092"/>
              <a:gd name="connsiteX8" fmla="*/ 261397 w 4691532"/>
              <a:gd name="connsiteY8" fmla="*/ 4153303 h 4338092"/>
              <a:gd name="connsiteX9" fmla="*/ 98886 w 4691532"/>
              <a:gd name="connsiteY9" fmla="*/ 3070995 h 4338092"/>
              <a:gd name="connsiteX10" fmla="*/ 854712 w 4691532"/>
              <a:gd name="connsiteY10" fmla="*/ 2763053 h 4338092"/>
              <a:gd name="connsiteX11" fmla="*/ 1501820 w 4691532"/>
              <a:gd name="connsiteY11" fmla="*/ 2274803 h 4338092"/>
              <a:gd name="connsiteX12" fmla="*/ 1197962 w 4691532"/>
              <a:gd name="connsiteY12" fmla="*/ 1593763 h 4338092"/>
              <a:gd name="connsiteX13" fmla="*/ 1868898 w 4691532"/>
              <a:gd name="connsiteY13" fmla="*/ 329244 h 4338092"/>
              <a:gd name="connsiteX14" fmla="*/ 4462360 w 4691532"/>
              <a:gd name="connsiteY14" fmla="*/ 223825 h 4338092"/>
              <a:gd name="connsiteX0" fmla="*/ 4462360 w 4691533"/>
              <a:gd name="connsiteY0" fmla="*/ 67385 h 4181652"/>
              <a:gd name="connsiteX1" fmla="*/ 3243936 w 4691533"/>
              <a:gd name="connsiteY1" fmla="*/ 1515753 h 4181652"/>
              <a:gd name="connsiteX2" fmla="*/ 2571075 w 4691533"/>
              <a:gd name="connsiteY2" fmla="*/ 2240372 h 4181652"/>
              <a:gd name="connsiteX3" fmla="*/ 2502064 w 4691533"/>
              <a:gd name="connsiteY3" fmla="*/ 2378394 h 4181652"/>
              <a:gd name="connsiteX4" fmla="*/ 2070743 w 4691533"/>
              <a:gd name="connsiteY4" fmla="*/ 2826968 h 4181652"/>
              <a:gd name="connsiteX5" fmla="*/ 1231780 w 4691533"/>
              <a:gd name="connsiteY5" fmla="*/ 3544366 h 4181652"/>
              <a:gd name="connsiteX6" fmla="*/ 974550 w 4691533"/>
              <a:gd name="connsiteY6" fmla="*/ 3714907 h 4181652"/>
              <a:gd name="connsiteX7" fmla="*/ 616158 w 4691533"/>
              <a:gd name="connsiteY7" fmla="*/ 4023291 h 4181652"/>
              <a:gd name="connsiteX8" fmla="*/ 261397 w 4691533"/>
              <a:gd name="connsiteY8" fmla="*/ 3996863 h 4181652"/>
              <a:gd name="connsiteX9" fmla="*/ 98886 w 4691533"/>
              <a:gd name="connsiteY9" fmla="*/ 2914555 h 4181652"/>
              <a:gd name="connsiteX10" fmla="*/ 854712 w 4691533"/>
              <a:gd name="connsiteY10" fmla="*/ 2606613 h 4181652"/>
              <a:gd name="connsiteX11" fmla="*/ 1501820 w 4691533"/>
              <a:gd name="connsiteY11" fmla="*/ 2118363 h 4181652"/>
              <a:gd name="connsiteX12" fmla="*/ 1197962 w 4691533"/>
              <a:gd name="connsiteY12" fmla="*/ 1437323 h 4181652"/>
              <a:gd name="connsiteX13" fmla="*/ 1868898 w 4691533"/>
              <a:gd name="connsiteY13" fmla="*/ 172804 h 4181652"/>
              <a:gd name="connsiteX14" fmla="*/ 4462360 w 4691533"/>
              <a:gd name="connsiteY14" fmla="*/ 67385 h 4181652"/>
              <a:gd name="connsiteX0" fmla="*/ 4462360 w 4691533"/>
              <a:gd name="connsiteY0" fmla="*/ 0 h 4114267"/>
              <a:gd name="connsiteX1" fmla="*/ 3243936 w 4691533"/>
              <a:gd name="connsiteY1" fmla="*/ 1448368 h 4114267"/>
              <a:gd name="connsiteX2" fmla="*/ 2571075 w 4691533"/>
              <a:gd name="connsiteY2" fmla="*/ 2172987 h 4114267"/>
              <a:gd name="connsiteX3" fmla="*/ 2502064 w 4691533"/>
              <a:gd name="connsiteY3" fmla="*/ 2311009 h 4114267"/>
              <a:gd name="connsiteX4" fmla="*/ 2070743 w 4691533"/>
              <a:gd name="connsiteY4" fmla="*/ 2759583 h 4114267"/>
              <a:gd name="connsiteX5" fmla="*/ 1231780 w 4691533"/>
              <a:gd name="connsiteY5" fmla="*/ 3476981 h 4114267"/>
              <a:gd name="connsiteX6" fmla="*/ 974550 w 4691533"/>
              <a:gd name="connsiteY6" fmla="*/ 3647522 h 4114267"/>
              <a:gd name="connsiteX7" fmla="*/ 616158 w 4691533"/>
              <a:gd name="connsiteY7" fmla="*/ 3955906 h 4114267"/>
              <a:gd name="connsiteX8" fmla="*/ 261397 w 4691533"/>
              <a:gd name="connsiteY8" fmla="*/ 3929478 h 4114267"/>
              <a:gd name="connsiteX9" fmla="*/ 98886 w 4691533"/>
              <a:gd name="connsiteY9" fmla="*/ 2847170 h 4114267"/>
              <a:gd name="connsiteX10" fmla="*/ 854712 w 4691533"/>
              <a:gd name="connsiteY10" fmla="*/ 2539228 h 4114267"/>
              <a:gd name="connsiteX11" fmla="*/ 1501820 w 4691533"/>
              <a:gd name="connsiteY11" fmla="*/ 2050978 h 4114267"/>
              <a:gd name="connsiteX12" fmla="*/ 1197962 w 4691533"/>
              <a:gd name="connsiteY12" fmla="*/ 1369938 h 4114267"/>
              <a:gd name="connsiteX13" fmla="*/ 1868898 w 4691533"/>
              <a:gd name="connsiteY13" fmla="*/ 105419 h 4114267"/>
              <a:gd name="connsiteX14" fmla="*/ 4462360 w 4691533"/>
              <a:gd name="connsiteY14" fmla="*/ 0 h 411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91533" h="4114267">
                <a:moveTo>
                  <a:pt x="4462360" y="0"/>
                </a:moveTo>
                <a:cubicBezTo>
                  <a:pt x="4691533" y="223825"/>
                  <a:pt x="3559150" y="1086204"/>
                  <a:pt x="3243936" y="1448368"/>
                </a:cubicBezTo>
                <a:cubicBezTo>
                  <a:pt x="2928722" y="1810532"/>
                  <a:pt x="2694720" y="2029214"/>
                  <a:pt x="2571075" y="2172987"/>
                </a:cubicBezTo>
                <a:cubicBezTo>
                  <a:pt x="2447430" y="2316760"/>
                  <a:pt x="2585453" y="2213243"/>
                  <a:pt x="2502064" y="2311009"/>
                </a:cubicBezTo>
                <a:cubicBezTo>
                  <a:pt x="2418675" y="2408775"/>
                  <a:pt x="2282457" y="2565254"/>
                  <a:pt x="2070743" y="2759583"/>
                </a:cubicBezTo>
                <a:cubicBezTo>
                  <a:pt x="1859029" y="2953912"/>
                  <a:pt x="1414479" y="3328991"/>
                  <a:pt x="1231780" y="3476981"/>
                </a:cubicBezTo>
                <a:cubicBezTo>
                  <a:pt x="1049081" y="3624971"/>
                  <a:pt x="1077154" y="3567701"/>
                  <a:pt x="974550" y="3647522"/>
                </a:cubicBezTo>
                <a:cubicBezTo>
                  <a:pt x="871946" y="3727343"/>
                  <a:pt x="735017" y="3908913"/>
                  <a:pt x="616158" y="3955906"/>
                </a:cubicBezTo>
                <a:cubicBezTo>
                  <a:pt x="497299" y="4002899"/>
                  <a:pt x="347609" y="4114267"/>
                  <a:pt x="261397" y="3929478"/>
                </a:cubicBezTo>
                <a:cubicBezTo>
                  <a:pt x="175185" y="3744689"/>
                  <a:pt x="0" y="3078878"/>
                  <a:pt x="98886" y="2847170"/>
                </a:cubicBezTo>
                <a:cubicBezTo>
                  <a:pt x="197772" y="2615462"/>
                  <a:pt x="620890" y="2671927"/>
                  <a:pt x="854712" y="2539228"/>
                </a:cubicBezTo>
                <a:cubicBezTo>
                  <a:pt x="1088534" y="2406529"/>
                  <a:pt x="1444612" y="2245860"/>
                  <a:pt x="1501820" y="2050978"/>
                </a:cubicBezTo>
                <a:cubicBezTo>
                  <a:pt x="1559028" y="1856096"/>
                  <a:pt x="1300190" y="1895844"/>
                  <a:pt x="1197962" y="1369938"/>
                </a:cubicBezTo>
                <a:cubicBezTo>
                  <a:pt x="1426822" y="1044537"/>
                  <a:pt x="1609568" y="640714"/>
                  <a:pt x="1868898" y="105419"/>
                </a:cubicBezTo>
                <a:cubicBezTo>
                  <a:pt x="2448581" y="71207"/>
                  <a:pt x="3799520" y="53054"/>
                  <a:pt x="4462360" y="0"/>
                </a:cubicBezTo>
                <a:close/>
              </a:path>
            </a:pathLst>
          </a:custGeom>
          <a:ln w="76200">
            <a:solidFill>
              <a:schemeClr val="tx1"/>
            </a:solidFill>
            <a:prstDash val="solid"/>
          </a:ln>
          <a:effectLst>
            <a:outerShdw dist="635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7" name="Group 103"/>
          <p:cNvGrpSpPr/>
          <p:nvPr/>
        </p:nvGrpSpPr>
        <p:grpSpPr>
          <a:xfrm>
            <a:off x="2278707" y="2185446"/>
            <a:ext cx="4138763" cy="2928652"/>
            <a:chOff x="2278707" y="2185446"/>
            <a:chExt cx="4138763" cy="2928652"/>
          </a:xfrm>
        </p:grpSpPr>
        <p:sp>
          <p:nvSpPr>
            <p:cNvPr id="105" name="TextBox 104"/>
            <p:cNvSpPr txBox="1"/>
            <p:nvPr/>
          </p:nvSpPr>
          <p:spPr>
            <a:xfrm>
              <a:off x="3449922" y="4495800"/>
              <a:ext cx="1579278" cy="523220"/>
            </a:xfrm>
            <a:prstGeom prst="rect">
              <a:avLst/>
            </a:prstGeom>
            <a:noFill/>
            <a:ln w="63500">
              <a:solidFill>
                <a:schemeClr val="bg1"/>
              </a:solidFill>
            </a:ln>
          </p:spPr>
          <p:txBody>
            <a:bodyPr wrap="none" rtlCol="0">
              <a:spAutoFit/>
            </a:bodyPr>
            <a:lstStyle/>
            <a:p>
              <a:r>
                <a:rPr lang="en-US" sz="2800" b="1" dirty="0" smtClean="0">
                  <a:solidFill>
                    <a:schemeClr val="bg1"/>
                  </a:solidFill>
                </a:rPr>
                <a:t>0 – 500 ft</a:t>
              </a:r>
            </a:p>
          </p:txBody>
        </p:sp>
        <p:sp>
          <p:nvSpPr>
            <p:cNvPr id="106" name="Block Arc 105"/>
            <p:cNvSpPr/>
            <p:nvPr/>
          </p:nvSpPr>
          <p:spPr>
            <a:xfrm rot="14897182">
              <a:off x="1622805" y="2958251"/>
              <a:ext cx="2697991" cy="1386187"/>
            </a:xfrm>
            <a:prstGeom prst="blockArc">
              <a:avLst>
                <a:gd name="adj1" fmla="val 10800000"/>
                <a:gd name="adj2" fmla="val 21050283"/>
                <a:gd name="adj3" fmla="val 76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106"/>
            <p:cNvSpPr/>
            <p:nvPr/>
          </p:nvSpPr>
          <p:spPr>
            <a:xfrm rot="7677878">
              <a:off x="4339714" y="3036341"/>
              <a:ext cx="2928652" cy="1226861"/>
            </a:xfrm>
            <a:prstGeom prst="blockArc">
              <a:avLst>
                <a:gd name="adj1" fmla="val 11421991"/>
                <a:gd name="adj2" fmla="val 21193462"/>
                <a:gd name="adj3" fmla="val 109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 name="Group 107"/>
          <p:cNvGrpSpPr/>
          <p:nvPr/>
        </p:nvGrpSpPr>
        <p:grpSpPr>
          <a:xfrm>
            <a:off x="3352800" y="951117"/>
            <a:ext cx="3091861" cy="2706483"/>
            <a:chOff x="3169110" y="2232635"/>
            <a:chExt cx="3091861" cy="2706483"/>
          </a:xfrm>
        </p:grpSpPr>
        <p:sp>
          <p:nvSpPr>
            <p:cNvPr id="109" name="TextBox 108"/>
            <p:cNvSpPr txBox="1"/>
            <p:nvPr/>
          </p:nvSpPr>
          <p:spPr>
            <a:xfrm>
              <a:off x="3169110" y="4415898"/>
              <a:ext cx="2058577" cy="523220"/>
            </a:xfrm>
            <a:prstGeom prst="rect">
              <a:avLst/>
            </a:prstGeom>
            <a:solidFill>
              <a:srgbClr val="9DE76B"/>
            </a:solidFill>
            <a:ln w="63500">
              <a:solidFill>
                <a:schemeClr val="bg1"/>
              </a:solidFill>
            </a:ln>
          </p:spPr>
          <p:txBody>
            <a:bodyPr wrap="none" rtlCol="0">
              <a:spAutoFit/>
            </a:bodyPr>
            <a:lstStyle/>
            <a:p>
              <a:r>
                <a:rPr lang="en-US" sz="2800" b="1" dirty="0" smtClean="0">
                  <a:solidFill>
                    <a:schemeClr val="bg1"/>
                  </a:solidFill>
                  <a:effectLst>
                    <a:outerShdw dist="50800" dir="7200000" algn="ctr" rotWithShape="0">
                      <a:schemeClr val="tx1"/>
                    </a:outerShdw>
                  </a:effectLst>
                </a:rPr>
                <a:t>500 - 2000 ft</a:t>
              </a:r>
            </a:p>
          </p:txBody>
        </p:sp>
        <p:sp>
          <p:nvSpPr>
            <p:cNvPr id="110" name="Block Arc 109"/>
            <p:cNvSpPr/>
            <p:nvPr/>
          </p:nvSpPr>
          <p:spPr>
            <a:xfrm rot="17196894">
              <a:off x="2666165" y="3128480"/>
              <a:ext cx="1842252" cy="804037"/>
            </a:xfrm>
            <a:prstGeom prst="blockArc">
              <a:avLst>
                <a:gd name="adj1" fmla="val 10800000"/>
                <a:gd name="adj2" fmla="val 21193462"/>
                <a:gd name="adj3" fmla="val 109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110"/>
            <p:cNvSpPr/>
            <p:nvPr/>
          </p:nvSpPr>
          <p:spPr>
            <a:xfrm rot="7677878">
              <a:off x="4512504" y="3021892"/>
              <a:ext cx="2537724" cy="959210"/>
            </a:xfrm>
            <a:prstGeom prst="blockArc">
              <a:avLst>
                <a:gd name="adj1" fmla="val 11421991"/>
                <a:gd name="adj2" fmla="val 21193462"/>
                <a:gd name="adj3" fmla="val 109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2" name="TextBox 111"/>
          <p:cNvSpPr txBox="1"/>
          <p:nvPr/>
        </p:nvSpPr>
        <p:spPr>
          <a:xfrm rot="18818583">
            <a:off x="4415756" y="1904873"/>
            <a:ext cx="1930337" cy="492443"/>
          </a:xfrm>
          <a:prstGeom prst="rect">
            <a:avLst/>
          </a:prstGeom>
          <a:solidFill>
            <a:srgbClr val="D6A300"/>
          </a:solidFill>
          <a:ln w="25400">
            <a:noFill/>
          </a:ln>
        </p:spPr>
        <p:txBody>
          <a:bodyPr wrap="none" rtlCol="0">
            <a:spAutoFit/>
          </a:bodyPr>
          <a:lstStyle/>
          <a:p>
            <a:r>
              <a:rPr lang="en-US" sz="2600" b="1" dirty="0" smtClean="0">
                <a:solidFill>
                  <a:schemeClr val="bg1"/>
                </a:solidFill>
                <a:effectLst>
                  <a:outerShdw dist="50800" dir="7200000" algn="ctr" rotWithShape="0">
                    <a:schemeClr val="tx1"/>
                  </a:outerShdw>
                </a:effectLst>
              </a:rPr>
              <a:t>2000-5000 ft</a:t>
            </a:r>
          </a:p>
        </p:txBody>
      </p:sp>
      <p:sp>
        <p:nvSpPr>
          <p:cNvPr id="61" name="Left Arrow 60"/>
          <p:cNvSpPr/>
          <p:nvPr/>
        </p:nvSpPr>
        <p:spPr>
          <a:xfrm>
            <a:off x="8165592" y="5486400"/>
            <a:ext cx="978408" cy="484632"/>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rot="167108">
            <a:off x="4064363" y="744488"/>
            <a:ext cx="3119132" cy="2391789"/>
          </a:xfrm>
          <a:custGeom>
            <a:avLst/>
            <a:gdLst>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1273834 w 3807124"/>
              <a:gd name="connsiteY14" fmla="*/ 2323380 h 4318957"/>
              <a:gd name="connsiteX15" fmla="*/ 1825925 w 3807124"/>
              <a:gd name="connsiteY15" fmla="*/ 1909312 h 4318957"/>
              <a:gd name="connsiteX16" fmla="*/ 2378015 w 3807124"/>
              <a:gd name="connsiteY16" fmla="*/ 1219199 h 4318957"/>
              <a:gd name="connsiteX17" fmla="*/ 2861094 w 3807124"/>
              <a:gd name="connsiteY17" fmla="*/ 494580 h 4318957"/>
              <a:gd name="connsiteX18" fmla="*/ 3068128 w 3807124"/>
              <a:gd name="connsiteY18" fmla="*/ 63260 h 4318957"/>
              <a:gd name="connsiteX19" fmla="*/ 3689230 w 3807124"/>
              <a:gd name="connsiteY19" fmla="*/ 115018 h 4318957"/>
              <a:gd name="connsiteX20" fmla="*/ 3775494 w 3807124"/>
              <a:gd name="connsiteY20" fmla="*/ 132271 h 4318957"/>
              <a:gd name="connsiteX21" fmla="*/ 3775494 w 3807124"/>
              <a:gd name="connsiteY21"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726125 w 3807124"/>
              <a:gd name="connsiteY14" fmla="*/ 2967624 h 4318957"/>
              <a:gd name="connsiteX15" fmla="*/ 1273834 w 3807124"/>
              <a:gd name="connsiteY15" fmla="*/ 2323380 h 4318957"/>
              <a:gd name="connsiteX16" fmla="*/ 1825925 w 3807124"/>
              <a:gd name="connsiteY16" fmla="*/ 1909312 h 4318957"/>
              <a:gd name="connsiteX17" fmla="*/ 2378015 w 3807124"/>
              <a:gd name="connsiteY17" fmla="*/ 1219199 h 4318957"/>
              <a:gd name="connsiteX18" fmla="*/ 2861094 w 3807124"/>
              <a:gd name="connsiteY18" fmla="*/ 494580 h 4318957"/>
              <a:gd name="connsiteX19" fmla="*/ 3068128 w 3807124"/>
              <a:gd name="connsiteY19" fmla="*/ 63260 h 4318957"/>
              <a:gd name="connsiteX20" fmla="*/ 3689230 w 3807124"/>
              <a:gd name="connsiteY20" fmla="*/ 115018 h 4318957"/>
              <a:gd name="connsiteX21" fmla="*/ 3775494 w 3807124"/>
              <a:gd name="connsiteY21" fmla="*/ 132271 h 4318957"/>
              <a:gd name="connsiteX22" fmla="*/ 3775494 w 3807124"/>
              <a:gd name="connsiteY22"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1273834 w 3807124"/>
              <a:gd name="connsiteY14" fmla="*/ 2323380 h 4318957"/>
              <a:gd name="connsiteX15" fmla="*/ 1825925 w 3807124"/>
              <a:gd name="connsiteY15" fmla="*/ 1909312 h 4318957"/>
              <a:gd name="connsiteX16" fmla="*/ 2378015 w 3807124"/>
              <a:gd name="connsiteY16" fmla="*/ 1219199 h 4318957"/>
              <a:gd name="connsiteX17" fmla="*/ 2861094 w 3807124"/>
              <a:gd name="connsiteY17" fmla="*/ 494580 h 4318957"/>
              <a:gd name="connsiteX18" fmla="*/ 3068128 w 3807124"/>
              <a:gd name="connsiteY18" fmla="*/ 63260 h 4318957"/>
              <a:gd name="connsiteX19" fmla="*/ 3689230 w 3807124"/>
              <a:gd name="connsiteY19" fmla="*/ 115018 h 4318957"/>
              <a:gd name="connsiteX20" fmla="*/ 3775494 w 3807124"/>
              <a:gd name="connsiteY20" fmla="*/ 132271 h 4318957"/>
              <a:gd name="connsiteX21" fmla="*/ 3775494 w 3807124"/>
              <a:gd name="connsiteY21"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1273834 w 3807124"/>
              <a:gd name="connsiteY13" fmla="*/ 2323380 h 4318957"/>
              <a:gd name="connsiteX14" fmla="*/ 1825925 w 3807124"/>
              <a:gd name="connsiteY14" fmla="*/ 1909312 h 4318957"/>
              <a:gd name="connsiteX15" fmla="*/ 2378015 w 3807124"/>
              <a:gd name="connsiteY15" fmla="*/ 1219199 h 4318957"/>
              <a:gd name="connsiteX16" fmla="*/ 2861094 w 3807124"/>
              <a:gd name="connsiteY16" fmla="*/ 494580 h 4318957"/>
              <a:gd name="connsiteX17" fmla="*/ 3068128 w 3807124"/>
              <a:gd name="connsiteY17" fmla="*/ 63260 h 4318957"/>
              <a:gd name="connsiteX18" fmla="*/ 3689230 w 3807124"/>
              <a:gd name="connsiteY18" fmla="*/ 115018 h 4318957"/>
              <a:gd name="connsiteX19" fmla="*/ 3775494 w 3807124"/>
              <a:gd name="connsiteY19" fmla="*/ 132271 h 4318957"/>
              <a:gd name="connsiteX20" fmla="*/ 3775494 w 3807124"/>
              <a:gd name="connsiteY20"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1157105 w 3807124"/>
              <a:gd name="connsiteY13" fmla="*/ 2633346 h 4318957"/>
              <a:gd name="connsiteX14" fmla="*/ 1825925 w 3807124"/>
              <a:gd name="connsiteY14" fmla="*/ 1909312 h 4318957"/>
              <a:gd name="connsiteX15" fmla="*/ 2378015 w 3807124"/>
              <a:gd name="connsiteY15" fmla="*/ 1219199 h 4318957"/>
              <a:gd name="connsiteX16" fmla="*/ 2861094 w 3807124"/>
              <a:gd name="connsiteY16" fmla="*/ 494580 h 4318957"/>
              <a:gd name="connsiteX17" fmla="*/ 3068128 w 3807124"/>
              <a:gd name="connsiteY17" fmla="*/ 63260 h 4318957"/>
              <a:gd name="connsiteX18" fmla="*/ 3689230 w 3807124"/>
              <a:gd name="connsiteY18" fmla="*/ 115018 h 4318957"/>
              <a:gd name="connsiteX19" fmla="*/ 3775494 w 3807124"/>
              <a:gd name="connsiteY19" fmla="*/ 132271 h 4318957"/>
              <a:gd name="connsiteX20" fmla="*/ 3775494 w 3807124"/>
              <a:gd name="connsiteY20" fmla="*/ 132271 h 4318957"/>
              <a:gd name="connsiteX0" fmla="*/ 4281295 w 4312925"/>
              <a:gd name="connsiteY0" fmla="*/ 442822 h 4600114"/>
              <a:gd name="connsiteX1" fmla="*/ 4057009 w 4312925"/>
              <a:gd name="connsiteY1" fmla="*/ 1115682 h 4600114"/>
              <a:gd name="connsiteX2" fmla="*/ 3263379 w 4312925"/>
              <a:gd name="connsiteY2" fmla="*/ 2064588 h 4600114"/>
              <a:gd name="connsiteX3" fmla="*/ 2676782 w 4312925"/>
              <a:gd name="connsiteY3" fmla="*/ 2478656 h 4600114"/>
              <a:gd name="connsiteX4" fmla="*/ 2590518 w 4312925"/>
              <a:gd name="connsiteY4" fmla="*/ 2789207 h 4600114"/>
              <a:gd name="connsiteX5" fmla="*/ 2521507 w 4312925"/>
              <a:gd name="connsiteY5" fmla="*/ 2927229 h 4600114"/>
              <a:gd name="connsiteX6" fmla="*/ 2090186 w 4312925"/>
              <a:gd name="connsiteY6" fmla="*/ 3375803 h 4600114"/>
              <a:gd name="connsiteX7" fmla="*/ 1400073 w 4312925"/>
              <a:gd name="connsiteY7" fmla="*/ 3789871 h 4600114"/>
              <a:gd name="connsiteX8" fmla="*/ 865235 w 4312925"/>
              <a:gd name="connsiteY8" fmla="*/ 4238444 h 4600114"/>
              <a:gd name="connsiteX9" fmla="*/ 761718 w 4312925"/>
              <a:gd name="connsiteY9" fmla="*/ 4272950 h 4600114"/>
              <a:gd name="connsiteX10" fmla="*/ 31630 w 4312925"/>
              <a:gd name="connsiteY10" fmla="*/ 4531103 h 4600114"/>
              <a:gd name="connsiteX11" fmla="*/ 571937 w 4312925"/>
              <a:gd name="connsiteY11" fmla="*/ 3858882 h 4600114"/>
              <a:gd name="connsiteX12" fmla="*/ 830729 w 4312925"/>
              <a:gd name="connsiteY12" fmla="*/ 3306792 h 4600114"/>
              <a:gd name="connsiteX13" fmla="*/ 1662906 w 4312925"/>
              <a:gd name="connsiteY13" fmla="*/ 2633346 h 4600114"/>
              <a:gd name="connsiteX14" fmla="*/ 2331726 w 4312925"/>
              <a:gd name="connsiteY14" fmla="*/ 1909312 h 4600114"/>
              <a:gd name="connsiteX15" fmla="*/ 2883816 w 4312925"/>
              <a:gd name="connsiteY15" fmla="*/ 1219199 h 4600114"/>
              <a:gd name="connsiteX16" fmla="*/ 3366895 w 4312925"/>
              <a:gd name="connsiteY16" fmla="*/ 494580 h 4600114"/>
              <a:gd name="connsiteX17" fmla="*/ 3573929 w 4312925"/>
              <a:gd name="connsiteY17" fmla="*/ 63260 h 4600114"/>
              <a:gd name="connsiteX18" fmla="*/ 4195031 w 4312925"/>
              <a:gd name="connsiteY18" fmla="*/ 115018 h 4600114"/>
              <a:gd name="connsiteX19" fmla="*/ 4281295 w 4312925"/>
              <a:gd name="connsiteY19" fmla="*/ 132271 h 4600114"/>
              <a:gd name="connsiteX20" fmla="*/ 4281295 w 4312925"/>
              <a:gd name="connsiteY20" fmla="*/ 132271 h 4600114"/>
              <a:gd name="connsiteX0" fmla="*/ 4356897 w 4388527"/>
              <a:gd name="connsiteY0" fmla="*/ 442822 h 4666030"/>
              <a:gd name="connsiteX1" fmla="*/ 4132611 w 4388527"/>
              <a:gd name="connsiteY1" fmla="*/ 1115682 h 4666030"/>
              <a:gd name="connsiteX2" fmla="*/ 3338981 w 4388527"/>
              <a:gd name="connsiteY2" fmla="*/ 2064588 h 4666030"/>
              <a:gd name="connsiteX3" fmla="*/ 2752384 w 4388527"/>
              <a:gd name="connsiteY3" fmla="*/ 2478656 h 4666030"/>
              <a:gd name="connsiteX4" fmla="*/ 2666120 w 4388527"/>
              <a:gd name="connsiteY4" fmla="*/ 2789207 h 4666030"/>
              <a:gd name="connsiteX5" fmla="*/ 2597109 w 4388527"/>
              <a:gd name="connsiteY5" fmla="*/ 2927229 h 4666030"/>
              <a:gd name="connsiteX6" fmla="*/ 2165788 w 4388527"/>
              <a:gd name="connsiteY6" fmla="*/ 3375803 h 4666030"/>
              <a:gd name="connsiteX7" fmla="*/ 1475675 w 4388527"/>
              <a:gd name="connsiteY7" fmla="*/ 3789871 h 4666030"/>
              <a:gd name="connsiteX8" fmla="*/ 940837 w 4388527"/>
              <a:gd name="connsiteY8" fmla="*/ 4238444 h 4666030"/>
              <a:gd name="connsiteX9" fmla="*/ 837320 w 4388527"/>
              <a:gd name="connsiteY9" fmla="*/ 4272950 h 4666030"/>
              <a:gd name="connsiteX10" fmla="*/ 107232 w 4388527"/>
              <a:gd name="connsiteY10" fmla="*/ 4531103 h 4666030"/>
              <a:gd name="connsiteX11" fmla="*/ 193931 w 4388527"/>
              <a:gd name="connsiteY11" fmla="*/ 3463390 h 4666030"/>
              <a:gd name="connsiteX12" fmla="*/ 906331 w 4388527"/>
              <a:gd name="connsiteY12" fmla="*/ 3306792 h 4666030"/>
              <a:gd name="connsiteX13" fmla="*/ 1738508 w 4388527"/>
              <a:gd name="connsiteY13" fmla="*/ 2633346 h 4666030"/>
              <a:gd name="connsiteX14" fmla="*/ 2407328 w 4388527"/>
              <a:gd name="connsiteY14" fmla="*/ 1909312 h 4666030"/>
              <a:gd name="connsiteX15" fmla="*/ 2959418 w 4388527"/>
              <a:gd name="connsiteY15" fmla="*/ 1219199 h 4666030"/>
              <a:gd name="connsiteX16" fmla="*/ 3442497 w 4388527"/>
              <a:gd name="connsiteY16" fmla="*/ 494580 h 4666030"/>
              <a:gd name="connsiteX17" fmla="*/ 3649531 w 4388527"/>
              <a:gd name="connsiteY17" fmla="*/ 63260 h 4666030"/>
              <a:gd name="connsiteX18" fmla="*/ 4270633 w 4388527"/>
              <a:gd name="connsiteY18" fmla="*/ 115018 h 4666030"/>
              <a:gd name="connsiteX19" fmla="*/ 4356897 w 4388527"/>
              <a:gd name="connsiteY19" fmla="*/ 132271 h 4666030"/>
              <a:gd name="connsiteX20" fmla="*/ 4356897 w 4388527"/>
              <a:gd name="connsiteY20" fmla="*/ 132271 h 4666030"/>
              <a:gd name="connsiteX0" fmla="*/ 4254614 w 4286244"/>
              <a:gd name="connsiteY0" fmla="*/ 442822 h 4680625"/>
              <a:gd name="connsiteX1" fmla="*/ 4030328 w 4286244"/>
              <a:gd name="connsiteY1" fmla="*/ 1115682 h 4680625"/>
              <a:gd name="connsiteX2" fmla="*/ 3236698 w 4286244"/>
              <a:gd name="connsiteY2" fmla="*/ 2064588 h 4680625"/>
              <a:gd name="connsiteX3" fmla="*/ 2650101 w 4286244"/>
              <a:gd name="connsiteY3" fmla="*/ 2478656 h 4680625"/>
              <a:gd name="connsiteX4" fmla="*/ 2563837 w 4286244"/>
              <a:gd name="connsiteY4" fmla="*/ 2789207 h 4680625"/>
              <a:gd name="connsiteX5" fmla="*/ 2494826 w 4286244"/>
              <a:gd name="connsiteY5" fmla="*/ 2927229 h 4680625"/>
              <a:gd name="connsiteX6" fmla="*/ 2063505 w 4286244"/>
              <a:gd name="connsiteY6" fmla="*/ 3375803 h 4680625"/>
              <a:gd name="connsiteX7" fmla="*/ 1373392 w 4286244"/>
              <a:gd name="connsiteY7" fmla="*/ 3789871 h 4680625"/>
              <a:gd name="connsiteX8" fmla="*/ 838554 w 4286244"/>
              <a:gd name="connsiteY8" fmla="*/ 4238444 h 4680625"/>
              <a:gd name="connsiteX9" fmla="*/ 735037 w 4286244"/>
              <a:gd name="connsiteY9" fmla="*/ 4272950 h 4680625"/>
              <a:gd name="connsiteX10" fmla="*/ 254159 w 4286244"/>
              <a:gd name="connsiteY10" fmla="*/ 4545698 h 4680625"/>
              <a:gd name="connsiteX11" fmla="*/ 91648 w 4286244"/>
              <a:gd name="connsiteY11" fmla="*/ 3463390 h 4680625"/>
              <a:gd name="connsiteX12" fmla="*/ 804048 w 4286244"/>
              <a:gd name="connsiteY12" fmla="*/ 3306792 h 4680625"/>
              <a:gd name="connsiteX13" fmla="*/ 1636225 w 4286244"/>
              <a:gd name="connsiteY13" fmla="*/ 2633346 h 4680625"/>
              <a:gd name="connsiteX14" fmla="*/ 2305045 w 4286244"/>
              <a:gd name="connsiteY14" fmla="*/ 1909312 h 4680625"/>
              <a:gd name="connsiteX15" fmla="*/ 2857135 w 4286244"/>
              <a:gd name="connsiteY15" fmla="*/ 1219199 h 4680625"/>
              <a:gd name="connsiteX16" fmla="*/ 3340214 w 4286244"/>
              <a:gd name="connsiteY16" fmla="*/ 494580 h 4680625"/>
              <a:gd name="connsiteX17" fmla="*/ 3547248 w 4286244"/>
              <a:gd name="connsiteY17" fmla="*/ 63260 h 4680625"/>
              <a:gd name="connsiteX18" fmla="*/ 4168350 w 4286244"/>
              <a:gd name="connsiteY18" fmla="*/ 115018 h 4680625"/>
              <a:gd name="connsiteX19" fmla="*/ 4254614 w 4286244"/>
              <a:gd name="connsiteY19" fmla="*/ 132271 h 4680625"/>
              <a:gd name="connsiteX20" fmla="*/ 4254614 w 4286244"/>
              <a:gd name="connsiteY20" fmla="*/ 132271 h 4680625"/>
              <a:gd name="connsiteX0" fmla="*/ 4254614 w 4286244"/>
              <a:gd name="connsiteY0" fmla="*/ 442822 h 4730487"/>
              <a:gd name="connsiteX1" fmla="*/ 4030328 w 4286244"/>
              <a:gd name="connsiteY1" fmla="*/ 1115682 h 4730487"/>
              <a:gd name="connsiteX2" fmla="*/ 3236698 w 4286244"/>
              <a:gd name="connsiteY2" fmla="*/ 2064588 h 4730487"/>
              <a:gd name="connsiteX3" fmla="*/ 2650101 w 4286244"/>
              <a:gd name="connsiteY3" fmla="*/ 2478656 h 4730487"/>
              <a:gd name="connsiteX4" fmla="*/ 2563837 w 4286244"/>
              <a:gd name="connsiteY4" fmla="*/ 2789207 h 4730487"/>
              <a:gd name="connsiteX5" fmla="*/ 2494826 w 4286244"/>
              <a:gd name="connsiteY5" fmla="*/ 2927229 h 4730487"/>
              <a:gd name="connsiteX6" fmla="*/ 2063505 w 4286244"/>
              <a:gd name="connsiteY6" fmla="*/ 3375803 h 4730487"/>
              <a:gd name="connsiteX7" fmla="*/ 1373392 w 4286244"/>
              <a:gd name="connsiteY7" fmla="*/ 3789871 h 4730487"/>
              <a:gd name="connsiteX8" fmla="*/ 838554 w 4286244"/>
              <a:gd name="connsiteY8" fmla="*/ 4238444 h 4730487"/>
              <a:gd name="connsiteX9" fmla="*/ 608920 w 4286244"/>
              <a:gd name="connsiteY9" fmla="*/ 4572126 h 4730487"/>
              <a:gd name="connsiteX10" fmla="*/ 254159 w 4286244"/>
              <a:gd name="connsiteY10" fmla="*/ 4545698 h 4730487"/>
              <a:gd name="connsiteX11" fmla="*/ 91648 w 4286244"/>
              <a:gd name="connsiteY11" fmla="*/ 3463390 h 4730487"/>
              <a:gd name="connsiteX12" fmla="*/ 804048 w 4286244"/>
              <a:gd name="connsiteY12" fmla="*/ 3306792 h 4730487"/>
              <a:gd name="connsiteX13" fmla="*/ 1636225 w 4286244"/>
              <a:gd name="connsiteY13" fmla="*/ 2633346 h 4730487"/>
              <a:gd name="connsiteX14" fmla="*/ 2305045 w 4286244"/>
              <a:gd name="connsiteY14" fmla="*/ 1909312 h 4730487"/>
              <a:gd name="connsiteX15" fmla="*/ 2857135 w 4286244"/>
              <a:gd name="connsiteY15" fmla="*/ 1219199 h 4730487"/>
              <a:gd name="connsiteX16" fmla="*/ 3340214 w 4286244"/>
              <a:gd name="connsiteY16" fmla="*/ 494580 h 4730487"/>
              <a:gd name="connsiteX17" fmla="*/ 3547248 w 4286244"/>
              <a:gd name="connsiteY17" fmla="*/ 63260 h 4730487"/>
              <a:gd name="connsiteX18" fmla="*/ 4168350 w 4286244"/>
              <a:gd name="connsiteY18" fmla="*/ 115018 h 4730487"/>
              <a:gd name="connsiteX19" fmla="*/ 4254614 w 4286244"/>
              <a:gd name="connsiteY19" fmla="*/ 132271 h 4730487"/>
              <a:gd name="connsiteX20" fmla="*/ 4254614 w 4286244"/>
              <a:gd name="connsiteY20" fmla="*/ 132271 h 4730487"/>
              <a:gd name="connsiteX0" fmla="*/ 4261853 w 4293483"/>
              <a:gd name="connsiteY0" fmla="*/ 442822 h 4730487"/>
              <a:gd name="connsiteX1" fmla="*/ 4037567 w 4293483"/>
              <a:gd name="connsiteY1" fmla="*/ 1115682 h 4730487"/>
              <a:gd name="connsiteX2" fmla="*/ 3243937 w 4293483"/>
              <a:gd name="connsiteY2" fmla="*/ 2064588 h 4730487"/>
              <a:gd name="connsiteX3" fmla="*/ 2657340 w 4293483"/>
              <a:gd name="connsiteY3" fmla="*/ 2478656 h 4730487"/>
              <a:gd name="connsiteX4" fmla="*/ 2571076 w 4293483"/>
              <a:gd name="connsiteY4" fmla="*/ 2789207 h 4730487"/>
              <a:gd name="connsiteX5" fmla="*/ 2502065 w 4293483"/>
              <a:gd name="connsiteY5" fmla="*/ 2927229 h 4730487"/>
              <a:gd name="connsiteX6" fmla="*/ 2070744 w 4293483"/>
              <a:gd name="connsiteY6" fmla="*/ 3375803 h 4730487"/>
              <a:gd name="connsiteX7" fmla="*/ 1380631 w 4293483"/>
              <a:gd name="connsiteY7" fmla="*/ 3789871 h 4730487"/>
              <a:gd name="connsiteX8" fmla="*/ 845793 w 4293483"/>
              <a:gd name="connsiteY8" fmla="*/ 4238444 h 4730487"/>
              <a:gd name="connsiteX9" fmla="*/ 616159 w 4293483"/>
              <a:gd name="connsiteY9" fmla="*/ 4572126 h 4730487"/>
              <a:gd name="connsiteX10" fmla="*/ 261398 w 4293483"/>
              <a:gd name="connsiteY10" fmla="*/ 4545698 h 4730487"/>
              <a:gd name="connsiteX11" fmla="*/ 98887 w 4293483"/>
              <a:gd name="connsiteY11" fmla="*/ 3463390 h 4730487"/>
              <a:gd name="connsiteX12" fmla="*/ 854713 w 4293483"/>
              <a:gd name="connsiteY12" fmla="*/ 3155448 h 4730487"/>
              <a:gd name="connsiteX13" fmla="*/ 1643464 w 4293483"/>
              <a:gd name="connsiteY13" fmla="*/ 2633346 h 4730487"/>
              <a:gd name="connsiteX14" fmla="*/ 2312284 w 4293483"/>
              <a:gd name="connsiteY14" fmla="*/ 1909312 h 4730487"/>
              <a:gd name="connsiteX15" fmla="*/ 2864374 w 4293483"/>
              <a:gd name="connsiteY15" fmla="*/ 1219199 h 4730487"/>
              <a:gd name="connsiteX16" fmla="*/ 3347453 w 4293483"/>
              <a:gd name="connsiteY16" fmla="*/ 494580 h 4730487"/>
              <a:gd name="connsiteX17" fmla="*/ 3554487 w 4293483"/>
              <a:gd name="connsiteY17" fmla="*/ 63260 h 4730487"/>
              <a:gd name="connsiteX18" fmla="*/ 4175589 w 4293483"/>
              <a:gd name="connsiteY18" fmla="*/ 115018 h 4730487"/>
              <a:gd name="connsiteX19" fmla="*/ 4261853 w 4293483"/>
              <a:gd name="connsiteY19" fmla="*/ 132271 h 4730487"/>
              <a:gd name="connsiteX20" fmla="*/ 4261853 w 4293483"/>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2312283 w 4293482"/>
              <a:gd name="connsiteY14" fmla="*/ 1909312 h 4730487"/>
              <a:gd name="connsiteX15" fmla="*/ 2864373 w 4293482"/>
              <a:gd name="connsiteY15" fmla="*/ 1219199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2864373 w 4293482"/>
              <a:gd name="connsiteY15" fmla="*/ 1219199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537251 h 4824916"/>
              <a:gd name="connsiteX1" fmla="*/ 4037566 w 4293482"/>
              <a:gd name="connsiteY1" fmla="*/ 1210111 h 4824916"/>
              <a:gd name="connsiteX2" fmla="*/ 3243936 w 4293482"/>
              <a:gd name="connsiteY2" fmla="*/ 2159017 h 4824916"/>
              <a:gd name="connsiteX3" fmla="*/ 2657339 w 4293482"/>
              <a:gd name="connsiteY3" fmla="*/ 2573085 h 4824916"/>
              <a:gd name="connsiteX4" fmla="*/ 2571075 w 4293482"/>
              <a:gd name="connsiteY4" fmla="*/ 2883636 h 4824916"/>
              <a:gd name="connsiteX5" fmla="*/ 2502064 w 4293482"/>
              <a:gd name="connsiteY5" fmla="*/ 3021658 h 4824916"/>
              <a:gd name="connsiteX6" fmla="*/ 2070743 w 4293482"/>
              <a:gd name="connsiteY6" fmla="*/ 3470232 h 4824916"/>
              <a:gd name="connsiteX7" fmla="*/ 1380630 w 4293482"/>
              <a:gd name="connsiteY7" fmla="*/ 3884300 h 4824916"/>
              <a:gd name="connsiteX8" fmla="*/ 845792 w 4293482"/>
              <a:gd name="connsiteY8" fmla="*/ 4332873 h 4824916"/>
              <a:gd name="connsiteX9" fmla="*/ 616158 w 4293482"/>
              <a:gd name="connsiteY9" fmla="*/ 4666555 h 4824916"/>
              <a:gd name="connsiteX10" fmla="*/ 261397 w 4293482"/>
              <a:gd name="connsiteY10" fmla="*/ 4640127 h 4824916"/>
              <a:gd name="connsiteX11" fmla="*/ 98886 w 4293482"/>
              <a:gd name="connsiteY11" fmla="*/ 3557819 h 4824916"/>
              <a:gd name="connsiteX12" fmla="*/ 854712 w 4293482"/>
              <a:gd name="connsiteY12" fmla="*/ 3249877 h 4824916"/>
              <a:gd name="connsiteX13" fmla="*/ 1501820 w 4293482"/>
              <a:gd name="connsiteY13" fmla="*/ 2761627 h 4824916"/>
              <a:gd name="connsiteX14" fmla="*/ 1197962 w 4293482"/>
              <a:gd name="connsiteY14" fmla="*/ 2080587 h 4824916"/>
              <a:gd name="connsiteX15" fmla="*/ 1652783 w 4293482"/>
              <a:gd name="connsiteY15" fmla="*/ 1394774 h 4824916"/>
              <a:gd name="connsiteX16" fmla="*/ 3347452 w 4293482"/>
              <a:gd name="connsiteY16" fmla="*/ 589009 h 4824916"/>
              <a:gd name="connsiteX17" fmla="*/ 3285632 w 4293482"/>
              <a:gd name="connsiteY17" fmla="*/ 1155581 h 4824916"/>
              <a:gd name="connsiteX18" fmla="*/ 3554486 w 4293482"/>
              <a:gd name="connsiteY18" fmla="*/ 157689 h 4824916"/>
              <a:gd name="connsiteX19" fmla="*/ 4175588 w 4293482"/>
              <a:gd name="connsiteY19" fmla="*/ 209447 h 4824916"/>
              <a:gd name="connsiteX20" fmla="*/ 4261852 w 4293482"/>
              <a:gd name="connsiteY20" fmla="*/ 226700 h 4824916"/>
              <a:gd name="connsiteX21" fmla="*/ 4261852 w 4293482"/>
              <a:gd name="connsiteY21" fmla="*/ 226700 h 4824916"/>
              <a:gd name="connsiteX0" fmla="*/ 4261852 w 4293482"/>
              <a:gd name="connsiteY0" fmla="*/ 537251 h 4824916"/>
              <a:gd name="connsiteX1" fmla="*/ 4037566 w 4293482"/>
              <a:gd name="connsiteY1" fmla="*/ 1210111 h 4824916"/>
              <a:gd name="connsiteX2" fmla="*/ 3243936 w 4293482"/>
              <a:gd name="connsiteY2" fmla="*/ 2159017 h 4824916"/>
              <a:gd name="connsiteX3" fmla="*/ 2657339 w 4293482"/>
              <a:gd name="connsiteY3" fmla="*/ 2573085 h 4824916"/>
              <a:gd name="connsiteX4" fmla="*/ 2571075 w 4293482"/>
              <a:gd name="connsiteY4" fmla="*/ 2883636 h 4824916"/>
              <a:gd name="connsiteX5" fmla="*/ 2502064 w 4293482"/>
              <a:gd name="connsiteY5" fmla="*/ 3021658 h 4824916"/>
              <a:gd name="connsiteX6" fmla="*/ 2070743 w 4293482"/>
              <a:gd name="connsiteY6" fmla="*/ 3470232 h 4824916"/>
              <a:gd name="connsiteX7" fmla="*/ 1380630 w 4293482"/>
              <a:gd name="connsiteY7" fmla="*/ 3884300 h 4824916"/>
              <a:gd name="connsiteX8" fmla="*/ 845792 w 4293482"/>
              <a:gd name="connsiteY8" fmla="*/ 4332873 h 4824916"/>
              <a:gd name="connsiteX9" fmla="*/ 616158 w 4293482"/>
              <a:gd name="connsiteY9" fmla="*/ 4666555 h 4824916"/>
              <a:gd name="connsiteX10" fmla="*/ 261397 w 4293482"/>
              <a:gd name="connsiteY10" fmla="*/ 4640127 h 4824916"/>
              <a:gd name="connsiteX11" fmla="*/ 98886 w 4293482"/>
              <a:gd name="connsiteY11" fmla="*/ 3557819 h 4824916"/>
              <a:gd name="connsiteX12" fmla="*/ 854712 w 4293482"/>
              <a:gd name="connsiteY12" fmla="*/ 3249877 h 4824916"/>
              <a:gd name="connsiteX13" fmla="*/ 1501820 w 4293482"/>
              <a:gd name="connsiteY13" fmla="*/ 2761627 h 4824916"/>
              <a:gd name="connsiteX14" fmla="*/ 1197962 w 4293482"/>
              <a:gd name="connsiteY14" fmla="*/ 2080587 h 4824916"/>
              <a:gd name="connsiteX15" fmla="*/ 1652783 w 4293482"/>
              <a:gd name="connsiteY15" fmla="*/ 1394774 h 4824916"/>
              <a:gd name="connsiteX16" fmla="*/ 3285632 w 4293482"/>
              <a:gd name="connsiteY16" fmla="*/ 1155581 h 4824916"/>
              <a:gd name="connsiteX17" fmla="*/ 3554486 w 4293482"/>
              <a:gd name="connsiteY17" fmla="*/ 157689 h 4824916"/>
              <a:gd name="connsiteX18" fmla="*/ 4175588 w 4293482"/>
              <a:gd name="connsiteY18" fmla="*/ 209447 h 4824916"/>
              <a:gd name="connsiteX19" fmla="*/ 4261852 w 4293482"/>
              <a:gd name="connsiteY19" fmla="*/ 226700 h 4824916"/>
              <a:gd name="connsiteX20" fmla="*/ 4261852 w 4293482"/>
              <a:gd name="connsiteY20" fmla="*/ 226700 h 4824916"/>
              <a:gd name="connsiteX0" fmla="*/ 4037566 w 4293482"/>
              <a:gd name="connsiteY0" fmla="*/ 1210111 h 4824916"/>
              <a:gd name="connsiteX1" fmla="*/ 3243936 w 4293482"/>
              <a:gd name="connsiteY1" fmla="*/ 2159017 h 4824916"/>
              <a:gd name="connsiteX2" fmla="*/ 2657339 w 4293482"/>
              <a:gd name="connsiteY2" fmla="*/ 2573085 h 4824916"/>
              <a:gd name="connsiteX3" fmla="*/ 2571075 w 4293482"/>
              <a:gd name="connsiteY3" fmla="*/ 2883636 h 4824916"/>
              <a:gd name="connsiteX4" fmla="*/ 2502064 w 4293482"/>
              <a:gd name="connsiteY4" fmla="*/ 3021658 h 4824916"/>
              <a:gd name="connsiteX5" fmla="*/ 2070743 w 4293482"/>
              <a:gd name="connsiteY5" fmla="*/ 3470232 h 4824916"/>
              <a:gd name="connsiteX6" fmla="*/ 1380630 w 4293482"/>
              <a:gd name="connsiteY6" fmla="*/ 3884300 h 4824916"/>
              <a:gd name="connsiteX7" fmla="*/ 845792 w 4293482"/>
              <a:gd name="connsiteY7" fmla="*/ 4332873 h 4824916"/>
              <a:gd name="connsiteX8" fmla="*/ 616158 w 4293482"/>
              <a:gd name="connsiteY8" fmla="*/ 4666555 h 4824916"/>
              <a:gd name="connsiteX9" fmla="*/ 261397 w 4293482"/>
              <a:gd name="connsiteY9" fmla="*/ 4640127 h 4824916"/>
              <a:gd name="connsiteX10" fmla="*/ 98886 w 4293482"/>
              <a:gd name="connsiteY10" fmla="*/ 3557819 h 4824916"/>
              <a:gd name="connsiteX11" fmla="*/ 854712 w 4293482"/>
              <a:gd name="connsiteY11" fmla="*/ 3249877 h 4824916"/>
              <a:gd name="connsiteX12" fmla="*/ 1501820 w 4293482"/>
              <a:gd name="connsiteY12" fmla="*/ 2761627 h 4824916"/>
              <a:gd name="connsiteX13" fmla="*/ 1197962 w 4293482"/>
              <a:gd name="connsiteY13" fmla="*/ 2080587 h 4824916"/>
              <a:gd name="connsiteX14" fmla="*/ 1652783 w 4293482"/>
              <a:gd name="connsiteY14" fmla="*/ 1394774 h 4824916"/>
              <a:gd name="connsiteX15" fmla="*/ 3285632 w 4293482"/>
              <a:gd name="connsiteY15" fmla="*/ 1155581 h 4824916"/>
              <a:gd name="connsiteX16" fmla="*/ 3554486 w 4293482"/>
              <a:gd name="connsiteY16" fmla="*/ 157689 h 4824916"/>
              <a:gd name="connsiteX17" fmla="*/ 4175588 w 4293482"/>
              <a:gd name="connsiteY17" fmla="*/ 209447 h 4824916"/>
              <a:gd name="connsiteX18" fmla="*/ 4261852 w 4293482"/>
              <a:gd name="connsiteY18" fmla="*/ 226700 h 4824916"/>
              <a:gd name="connsiteX19" fmla="*/ 4261852 w 4293482"/>
              <a:gd name="connsiteY19" fmla="*/ 226700 h 4824916"/>
              <a:gd name="connsiteX0" fmla="*/ 4037566 w 4338291"/>
              <a:gd name="connsiteY0" fmla="*/ 1155477 h 4770282"/>
              <a:gd name="connsiteX1" fmla="*/ 3243936 w 4338291"/>
              <a:gd name="connsiteY1" fmla="*/ 2104383 h 4770282"/>
              <a:gd name="connsiteX2" fmla="*/ 2657339 w 4338291"/>
              <a:gd name="connsiteY2" fmla="*/ 2518451 h 4770282"/>
              <a:gd name="connsiteX3" fmla="*/ 2571075 w 4338291"/>
              <a:gd name="connsiteY3" fmla="*/ 2829002 h 4770282"/>
              <a:gd name="connsiteX4" fmla="*/ 2502064 w 4338291"/>
              <a:gd name="connsiteY4" fmla="*/ 2967024 h 4770282"/>
              <a:gd name="connsiteX5" fmla="*/ 2070743 w 4338291"/>
              <a:gd name="connsiteY5" fmla="*/ 3415598 h 4770282"/>
              <a:gd name="connsiteX6" fmla="*/ 1380630 w 4338291"/>
              <a:gd name="connsiteY6" fmla="*/ 3829666 h 4770282"/>
              <a:gd name="connsiteX7" fmla="*/ 845792 w 4338291"/>
              <a:gd name="connsiteY7" fmla="*/ 4278239 h 4770282"/>
              <a:gd name="connsiteX8" fmla="*/ 616158 w 4338291"/>
              <a:gd name="connsiteY8" fmla="*/ 4611921 h 4770282"/>
              <a:gd name="connsiteX9" fmla="*/ 261397 w 4338291"/>
              <a:gd name="connsiteY9" fmla="*/ 4585493 h 4770282"/>
              <a:gd name="connsiteX10" fmla="*/ 98886 w 4338291"/>
              <a:gd name="connsiteY10" fmla="*/ 3503185 h 4770282"/>
              <a:gd name="connsiteX11" fmla="*/ 854712 w 4338291"/>
              <a:gd name="connsiteY11" fmla="*/ 3195243 h 4770282"/>
              <a:gd name="connsiteX12" fmla="*/ 1501820 w 4338291"/>
              <a:gd name="connsiteY12" fmla="*/ 2706993 h 4770282"/>
              <a:gd name="connsiteX13" fmla="*/ 1197962 w 4338291"/>
              <a:gd name="connsiteY13" fmla="*/ 2025953 h 4770282"/>
              <a:gd name="connsiteX14" fmla="*/ 1652783 w 4338291"/>
              <a:gd name="connsiteY14" fmla="*/ 1340140 h 4770282"/>
              <a:gd name="connsiteX15" fmla="*/ 3285632 w 4338291"/>
              <a:gd name="connsiteY15" fmla="*/ 1100947 h 4770282"/>
              <a:gd name="connsiteX16" fmla="*/ 4175588 w 4338291"/>
              <a:gd name="connsiteY16" fmla="*/ 154813 h 4770282"/>
              <a:gd name="connsiteX17" fmla="*/ 4261852 w 4338291"/>
              <a:gd name="connsiteY17" fmla="*/ 172066 h 4770282"/>
              <a:gd name="connsiteX18" fmla="*/ 4261852 w 4338291"/>
              <a:gd name="connsiteY18" fmla="*/ 172066 h 4770282"/>
              <a:gd name="connsiteX0" fmla="*/ 4037566 w 4338291"/>
              <a:gd name="connsiteY0" fmla="*/ 1155477 h 4770282"/>
              <a:gd name="connsiteX1" fmla="*/ 3243936 w 4338291"/>
              <a:gd name="connsiteY1" fmla="*/ 2104383 h 4770282"/>
              <a:gd name="connsiteX2" fmla="*/ 2657339 w 4338291"/>
              <a:gd name="connsiteY2" fmla="*/ 2518451 h 4770282"/>
              <a:gd name="connsiteX3" fmla="*/ 2571075 w 4338291"/>
              <a:gd name="connsiteY3" fmla="*/ 2829002 h 4770282"/>
              <a:gd name="connsiteX4" fmla="*/ 2502064 w 4338291"/>
              <a:gd name="connsiteY4" fmla="*/ 2967024 h 4770282"/>
              <a:gd name="connsiteX5" fmla="*/ 2070743 w 4338291"/>
              <a:gd name="connsiteY5" fmla="*/ 3415598 h 4770282"/>
              <a:gd name="connsiteX6" fmla="*/ 1380630 w 4338291"/>
              <a:gd name="connsiteY6" fmla="*/ 3829666 h 4770282"/>
              <a:gd name="connsiteX7" fmla="*/ 845792 w 4338291"/>
              <a:gd name="connsiteY7" fmla="*/ 4278239 h 4770282"/>
              <a:gd name="connsiteX8" fmla="*/ 616158 w 4338291"/>
              <a:gd name="connsiteY8" fmla="*/ 4611921 h 4770282"/>
              <a:gd name="connsiteX9" fmla="*/ 261397 w 4338291"/>
              <a:gd name="connsiteY9" fmla="*/ 4585493 h 4770282"/>
              <a:gd name="connsiteX10" fmla="*/ 98886 w 4338291"/>
              <a:gd name="connsiteY10" fmla="*/ 3503185 h 4770282"/>
              <a:gd name="connsiteX11" fmla="*/ 854712 w 4338291"/>
              <a:gd name="connsiteY11" fmla="*/ 3195243 h 4770282"/>
              <a:gd name="connsiteX12" fmla="*/ 1501820 w 4338291"/>
              <a:gd name="connsiteY12" fmla="*/ 2706993 h 4770282"/>
              <a:gd name="connsiteX13" fmla="*/ 1197962 w 4338291"/>
              <a:gd name="connsiteY13" fmla="*/ 2025953 h 4770282"/>
              <a:gd name="connsiteX14" fmla="*/ 1652783 w 4338291"/>
              <a:gd name="connsiteY14" fmla="*/ 1340140 h 4770282"/>
              <a:gd name="connsiteX15" fmla="*/ 3285632 w 4338291"/>
              <a:gd name="connsiteY15" fmla="*/ 1100947 h 4770282"/>
              <a:gd name="connsiteX16" fmla="*/ 4175588 w 4338291"/>
              <a:gd name="connsiteY16" fmla="*/ 154813 h 4770282"/>
              <a:gd name="connsiteX17" fmla="*/ 4261852 w 4338291"/>
              <a:gd name="connsiteY17" fmla="*/ 172066 h 4770282"/>
              <a:gd name="connsiteX0" fmla="*/ 4037566 w 4261852"/>
              <a:gd name="connsiteY0" fmla="*/ 983411 h 4598216"/>
              <a:gd name="connsiteX1" fmla="*/ 3243936 w 4261852"/>
              <a:gd name="connsiteY1" fmla="*/ 1932317 h 4598216"/>
              <a:gd name="connsiteX2" fmla="*/ 2657339 w 4261852"/>
              <a:gd name="connsiteY2" fmla="*/ 2346385 h 4598216"/>
              <a:gd name="connsiteX3" fmla="*/ 2571075 w 4261852"/>
              <a:gd name="connsiteY3" fmla="*/ 2656936 h 4598216"/>
              <a:gd name="connsiteX4" fmla="*/ 2502064 w 4261852"/>
              <a:gd name="connsiteY4" fmla="*/ 2794958 h 4598216"/>
              <a:gd name="connsiteX5" fmla="*/ 2070743 w 4261852"/>
              <a:gd name="connsiteY5" fmla="*/ 3243532 h 4598216"/>
              <a:gd name="connsiteX6" fmla="*/ 1380630 w 4261852"/>
              <a:gd name="connsiteY6" fmla="*/ 3657600 h 4598216"/>
              <a:gd name="connsiteX7" fmla="*/ 845792 w 4261852"/>
              <a:gd name="connsiteY7" fmla="*/ 4106173 h 4598216"/>
              <a:gd name="connsiteX8" fmla="*/ 616158 w 4261852"/>
              <a:gd name="connsiteY8" fmla="*/ 4439855 h 4598216"/>
              <a:gd name="connsiteX9" fmla="*/ 261397 w 4261852"/>
              <a:gd name="connsiteY9" fmla="*/ 4413427 h 4598216"/>
              <a:gd name="connsiteX10" fmla="*/ 98886 w 4261852"/>
              <a:gd name="connsiteY10" fmla="*/ 3331119 h 4598216"/>
              <a:gd name="connsiteX11" fmla="*/ 854712 w 4261852"/>
              <a:gd name="connsiteY11" fmla="*/ 3023177 h 4598216"/>
              <a:gd name="connsiteX12" fmla="*/ 1501820 w 4261852"/>
              <a:gd name="connsiteY12" fmla="*/ 2534927 h 4598216"/>
              <a:gd name="connsiteX13" fmla="*/ 1197962 w 4261852"/>
              <a:gd name="connsiteY13" fmla="*/ 1853887 h 4598216"/>
              <a:gd name="connsiteX14" fmla="*/ 1652783 w 4261852"/>
              <a:gd name="connsiteY14" fmla="*/ 1168074 h 4598216"/>
              <a:gd name="connsiteX15" fmla="*/ 3285632 w 4261852"/>
              <a:gd name="connsiteY15" fmla="*/ 928881 h 4598216"/>
              <a:gd name="connsiteX16" fmla="*/ 4261852 w 4261852"/>
              <a:gd name="connsiteY16" fmla="*/ 0 h 4598216"/>
              <a:gd name="connsiteX0" fmla="*/ 4037566 w 4037566"/>
              <a:gd name="connsiteY0" fmla="*/ 54531 h 3669336"/>
              <a:gd name="connsiteX1" fmla="*/ 3243936 w 4037566"/>
              <a:gd name="connsiteY1" fmla="*/ 1003437 h 3669336"/>
              <a:gd name="connsiteX2" fmla="*/ 2657339 w 4037566"/>
              <a:gd name="connsiteY2" fmla="*/ 1417505 h 3669336"/>
              <a:gd name="connsiteX3" fmla="*/ 2571075 w 4037566"/>
              <a:gd name="connsiteY3" fmla="*/ 1728056 h 3669336"/>
              <a:gd name="connsiteX4" fmla="*/ 2502064 w 4037566"/>
              <a:gd name="connsiteY4" fmla="*/ 1866078 h 3669336"/>
              <a:gd name="connsiteX5" fmla="*/ 2070743 w 4037566"/>
              <a:gd name="connsiteY5" fmla="*/ 2314652 h 3669336"/>
              <a:gd name="connsiteX6" fmla="*/ 1380630 w 4037566"/>
              <a:gd name="connsiteY6" fmla="*/ 2728720 h 3669336"/>
              <a:gd name="connsiteX7" fmla="*/ 845792 w 4037566"/>
              <a:gd name="connsiteY7" fmla="*/ 3177293 h 3669336"/>
              <a:gd name="connsiteX8" fmla="*/ 616158 w 4037566"/>
              <a:gd name="connsiteY8" fmla="*/ 3510975 h 3669336"/>
              <a:gd name="connsiteX9" fmla="*/ 261397 w 4037566"/>
              <a:gd name="connsiteY9" fmla="*/ 3484547 h 3669336"/>
              <a:gd name="connsiteX10" fmla="*/ 98886 w 4037566"/>
              <a:gd name="connsiteY10" fmla="*/ 2402239 h 3669336"/>
              <a:gd name="connsiteX11" fmla="*/ 854712 w 4037566"/>
              <a:gd name="connsiteY11" fmla="*/ 2094297 h 3669336"/>
              <a:gd name="connsiteX12" fmla="*/ 1501820 w 4037566"/>
              <a:gd name="connsiteY12" fmla="*/ 1606047 h 3669336"/>
              <a:gd name="connsiteX13" fmla="*/ 1197962 w 4037566"/>
              <a:gd name="connsiteY13" fmla="*/ 925007 h 3669336"/>
              <a:gd name="connsiteX14" fmla="*/ 1652783 w 4037566"/>
              <a:gd name="connsiteY14" fmla="*/ 239194 h 3669336"/>
              <a:gd name="connsiteX15" fmla="*/ 3285632 w 4037566"/>
              <a:gd name="connsiteY15" fmla="*/ 1 h 3669336"/>
              <a:gd name="connsiteX0" fmla="*/ 4037566 w 4037566"/>
              <a:gd name="connsiteY0" fmla="*/ 54530 h 3669335"/>
              <a:gd name="connsiteX1" fmla="*/ 3243936 w 4037566"/>
              <a:gd name="connsiteY1" fmla="*/ 1003436 h 3669335"/>
              <a:gd name="connsiteX2" fmla="*/ 2657339 w 4037566"/>
              <a:gd name="connsiteY2" fmla="*/ 1417504 h 3669335"/>
              <a:gd name="connsiteX3" fmla="*/ 2571075 w 4037566"/>
              <a:gd name="connsiteY3" fmla="*/ 1728055 h 3669335"/>
              <a:gd name="connsiteX4" fmla="*/ 2502064 w 4037566"/>
              <a:gd name="connsiteY4" fmla="*/ 1866077 h 3669335"/>
              <a:gd name="connsiteX5" fmla="*/ 2070743 w 4037566"/>
              <a:gd name="connsiteY5" fmla="*/ 2314651 h 3669335"/>
              <a:gd name="connsiteX6" fmla="*/ 1380630 w 4037566"/>
              <a:gd name="connsiteY6" fmla="*/ 2728719 h 3669335"/>
              <a:gd name="connsiteX7" fmla="*/ 845792 w 4037566"/>
              <a:gd name="connsiteY7" fmla="*/ 3177292 h 3669335"/>
              <a:gd name="connsiteX8" fmla="*/ 616158 w 4037566"/>
              <a:gd name="connsiteY8" fmla="*/ 3510974 h 3669335"/>
              <a:gd name="connsiteX9" fmla="*/ 261397 w 4037566"/>
              <a:gd name="connsiteY9" fmla="*/ 3484546 h 3669335"/>
              <a:gd name="connsiteX10" fmla="*/ 98886 w 4037566"/>
              <a:gd name="connsiteY10" fmla="*/ 2402238 h 3669335"/>
              <a:gd name="connsiteX11" fmla="*/ 854712 w 4037566"/>
              <a:gd name="connsiteY11" fmla="*/ 2094296 h 3669335"/>
              <a:gd name="connsiteX12" fmla="*/ 1501820 w 4037566"/>
              <a:gd name="connsiteY12" fmla="*/ 1606046 h 3669335"/>
              <a:gd name="connsiteX13" fmla="*/ 1197962 w 4037566"/>
              <a:gd name="connsiteY13" fmla="*/ 925006 h 3669335"/>
              <a:gd name="connsiteX14" fmla="*/ 1652783 w 4037566"/>
              <a:gd name="connsiteY14" fmla="*/ 239193 h 3669335"/>
              <a:gd name="connsiteX15" fmla="*/ 3285632 w 4037566"/>
              <a:gd name="connsiteY15" fmla="*/ 0 h 3669335"/>
              <a:gd name="connsiteX16" fmla="*/ 4037566 w 4037566"/>
              <a:gd name="connsiteY16" fmla="*/ 54530 h 3669335"/>
              <a:gd name="connsiteX0" fmla="*/ 4037566 w 4037566"/>
              <a:gd name="connsiteY0" fmla="*/ 54530 h 3669335"/>
              <a:gd name="connsiteX1" fmla="*/ 3243936 w 4037566"/>
              <a:gd name="connsiteY1" fmla="*/ 1003436 h 3669335"/>
              <a:gd name="connsiteX2" fmla="*/ 2657339 w 4037566"/>
              <a:gd name="connsiteY2" fmla="*/ 1417504 h 3669335"/>
              <a:gd name="connsiteX3" fmla="*/ 2571075 w 4037566"/>
              <a:gd name="connsiteY3" fmla="*/ 1728055 h 3669335"/>
              <a:gd name="connsiteX4" fmla="*/ 2502064 w 4037566"/>
              <a:gd name="connsiteY4" fmla="*/ 1866077 h 3669335"/>
              <a:gd name="connsiteX5" fmla="*/ 2070743 w 4037566"/>
              <a:gd name="connsiteY5" fmla="*/ 2314651 h 3669335"/>
              <a:gd name="connsiteX6" fmla="*/ 1380630 w 4037566"/>
              <a:gd name="connsiteY6" fmla="*/ 2728719 h 3669335"/>
              <a:gd name="connsiteX7" fmla="*/ 845792 w 4037566"/>
              <a:gd name="connsiteY7" fmla="*/ 3177292 h 3669335"/>
              <a:gd name="connsiteX8" fmla="*/ 616158 w 4037566"/>
              <a:gd name="connsiteY8" fmla="*/ 3510974 h 3669335"/>
              <a:gd name="connsiteX9" fmla="*/ 261397 w 4037566"/>
              <a:gd name="connsiteY9" fmla="*/ 3484546 h 3669335"/>
              <a:gd name="connsiteX10" fmla="*/ 98886 w 4037566"/>
              <a:gd name="connsiteY10" fmla="*/ 2402238 h 3669335"/>
              <a:gd name="connsiteX11" fmla="*/ 854712 w 4037566"/>
              <a:gd name="connsiteY11" fmla="*/ 2094296 h 3669335"/>
              <a:gd name="connsiteX12" fmla="*/ 1501820 w 4037566"/>
              <a:gd name="connsiteY12" fmla="*/ 1606046 h 3669335"/>
              <a:gd name="connsiteX13" fmla="*/ 1197962 w 4037566"/>
              <a:gd name="connsiteY13" fmla="*/ 925006 h 3669335"/>
              <a:gd name="connsiteX14" fmla="*/ 1652783 w 4037566"/>
              <a:gd name="connsiteY14" fmla="*/ 239193 h 3669335"/>
              <a:gd name="connsiteX15" fmla="*/ 3285632 w 4037566"/>
              <a:gd name="connsiteY15" fmla="*/ 0 h 3669335"/>
              <a:gd name="connsiteX16" fmla="*/ 3153682 w 4037566"/>
              <a:gd name="connsiteY16" fmla="*/ 137515 h 3669335"/>
              <a:gd name="connsiteX17" fmla="*/ 4037566 w 4037566"/>
              <a:gd name="connsiteY17" fmla="*/ 54530 h 3669335"/>
              <a:gd name="connsiteX0" fmla="*/ 4037566 w 4037566"/>
              <a:gd name="connsiteY0" fmla="*/ 0 h 3614805"/>
              <a:gd name="connsiteX1" fmla="*/ 3243936 w 4037566"/>
              <a:gd name="connsiteY1" fmla="*/ 948906 h 3614805"/>
              <a:gd name="connsiteX2" fmla="*/ 2657339 w 4037566"/>
              <a:gd name="connsiteY2" fmla="*/ 1362974 h 3614805"/>
              <a:gd name="connsiteX3" fmla="*/ 2571075 w 4037566"/>
              <a:gd name="connsiteY3" fmla="*/ 1673525 h 3614805"/>
              <a:gd name="connsiteX4" fmla="*/ 2502064 w 4037566"/>
              <a:gd name="connsiteY4" fmla="*/ 1811547 h 3614805"/>
              <a:gd name="connsiteX5" fmla="*/ 2070743 w 4037566"/>
              <a:gd name="connsiteY5" fmla="*/ 2260121 h 3614805"/>
              <a:gd name="connsiteX6" fmla="*/ 1380630 w 4037566"/>
              <a:gd name="connsiteY6" fmla="*/ 2674189 h 3614805"/>
              <a:gd name="connsiteX7" fmla="*/ 845792 w 4037566"/>
              <a:gd name="connsiteY7" fmla="*/ 3122762 h 3614805"/>
              <a:gd name="connsiteX8" fmla="*/ 616158 w 4037566"/>
              <a:gd name="connsiteY8" fmla="*/ 3456444 h 3614805"/>
              <a:gd name="connsiteX9" fmla="*/ 261397 w 4037566"/>
              <a:gd name="connsiteY9" fmla="*/ 3430016 h 3614805"/>
              <a:gd name="connsiteX10" fmla="*/ 98886 w 4037566"/>
              <a:gd name="connsiteY10" fmla="*/ 2347708 h 3614805"/>
              <a:gd name="connsiteX11" fmla="*/ 854712 w 4037566"/>
              <a:gd name="connsiteY11" fmla="*/ 2039766 h 3614805"/>
              <a:gd name="connsiteX12" fmla="*/ 1501820 w 4037566"/>
              <a:gd name="connsiteY12" fmla="*/ 1551516 h 3614805"/>
              <a:gd name="connsiteX13" fmla="*/ 1197962 w 4037566"/>
              <a:gd name="connsiteY13" fmla="*/ 870476 h 3614805"/>
              <a:gd name="connsiteX14" fmla="*/ 1652783 w 4037566"/>
              <a:gd name="connsiteY14" fmla="*/ 184663 h 3614805"/>
              <a:gd name="connsiteX15" fmla="*/ 3153682 w 4037566"/>
              <a:gd name="connsiteY15" fmla="*/ 82985 h 3614805"/>
              <a:gd name="connsiteX16" fmla="*/ 4037566 w 4037566"/>
              <a:gd name="connsiteY16" fmla="*/ 0 h 3614805"/>
              <a:gd name="connsiteX0" fmla="*/ 4037566 w 4037566"/>
              <a:gd name="connsiteY0" fmla="*/ 104397 h 3719202"/>
              <a:gd name="connsiteX1" fmla="*/ 3243936 w 4037566"/>
              <a:gd name="connsiteY1" fmla="*/ 1053303 h 3719202"/>
              <a:gd name="connsiteX2" fmla="*/ 2657339 w 4037566"/>
              <a:gd name="connsiteY2" fmla="*/ 1467371 h 3719202"/>
              <a:gd name="connsiteX3" fmla="*/ 2571075 w 4037566"/>
              <a:gd name="connsiteY3" fmla="*/ 1777922 h 3719202"/>
              <a:gd name="connsiteX4" fmla="*/ 2502064 w 4037566"/>
              <a:gd name="connsiteY4" fmla="*/ 1915944 h 3719202"/>
              <a:gd name="connsiteX5" fmla="*/ 2070743 w 4037566"/>
              <a:gd name="connsiteY5" fmla="*/ 2364518 h 3719202"/>
              <a:gd name="connsiteX6" fmla="*/ 1380630 w 4037566"/>
              <a:gd name="connsiteY6" fmla="*/ 2778586 h 3719202"/>
              <a:gd name="connsiteX7" fmla="*/ 845792 w 4037566"/>
              <a:gd name="connsiteY7" fmla="*/ 3227159 h 3719202"/>
              <a:gd name="connsiteX8" fmla="*/ 616158 w 4037566"/>
              <a:gd name="connsiteY8" fmla="*/ 3560841 h 3719202"/>
              <a:gd name="connsiteX9" fmla="*/ 261397 w 4037566"/>
              <a:gd name="connsiteY9" fmla="*/ 3534413 h 3719202"/>
              <a:gd name="connsiteX10" fmla="*/ 98886 w 4037566"/>
              <a:gd name="connsiteY10" fmla="*/ 2452105 h 3719202"/>
              <a:gd name="connsiteX11" fmla="*/ 854712 w 4037566"/>
              <a:gd name="connsiteY11" fmla="*/ 2144163 h 3719202"/>
              <a:gd name="connsiteX12" fmla="*/ 1501820 w 4037566"/>
              <a:gd name="connsiteY12" fmla="*/ 1655913 h 3719202"/>
              <a:gd name="connsiteX13" fmla="*/ 1197962 w 4037566"/>
              <a:gd name="connsiteY13" fmla="*/ 974873 h 3719202"/>
              <a:gd name="connsiteX14" fmla="*/ 1666532 w 4037566"/>
              <a:gd name="connsiteY14" fmla="*/ 131248 h 3719202"/>
              <a:gd name="connsiteX15" fmla="*/ 3153682 w 4037566"/>
              <a:gd name="connsiteY15" fmla="*/ 187382 h 3719202"/>
              <a:gd name="connsiteX16" fmla="*/ 4037566 w 4037566"/>
              <a:gd name="connsiteY16" fmla="*/ 104397 h 3719202"/>
              <a:gd name="connsiteX0" fmla="*/ 4248643 w 4248643"/>
              <a:gd name="connsiteY0" fmla="*/ 0 h 3781154"/>
              <a:gd name="connsiteX1" fmla="*/ 3243936 w 4248643"/>
              <a:gd name="connsiteY1" fmla="*/ 1115255 h 3781154"/>
              <a:gd name="connsiteX2" fmla="*/ 2657339 w 4248643"/>
              <a:gd name="connsiteY2" fmla="*/ 1529323 h 3781154"/>
              <a:gd name="connsiteX3" fmla="*/ 2571075 w 4248643"/>
              <a:gd name="connsiteY3" fmla="*/ 1839874 h 3781154"/>
              <a:gd name="connsiteX4" fmla="*/ 2502064 w 4248643"/>
              <a:gd name="connsiteY4" fmla="*/ 1977896 h 3781154"/>
              <a:gd name="connsiteX5" fmla="*/ 2070743 w 4248643"/>
              <a:gd name="connsiteY5" fmla="*/ 2426470 h 3781154"/>
              <a:gd name="connsiteX6" fmla="*/ 1380630 w 4248643"/>
              <a:gd name="connsiteY6" fmla="*/ 2840538 h 3781154"/>
              <a:gd name="connsiteX7" fmla="*/ 845792 w 4248643"/>
              <a:gd name="connsiteY7" fmla="*/ 3289111 h 3781154"/>
              <a:gd name="connsiteX8" fmla="*/ 616158 w 4248643"/>
              <a:gd name="connsiteY8" fmla="*/ 3622793 h 3781154"/>
              <a:gd name="connsiteX9" fmla="*/ 261397 w 4248643"/>
              <a:gd name="connsiteY9" fmla="*/ 3596365 h 3781154"/>
              <a:gd name="connsiteX10" fmla="*/ 98886 w 4248643"/>
              <a:gd name="connsiteY10" fmla="*/ 2514057 h 3781154"/>
              <a:gd name="connsiteX11" fmla="*/ 854712 w 4248643"/>
              <a:gd name="connsiteY11" fmla="*/ 2206115 h 3781154"/>
              <a:gd name="connsiteX12" fmla="*/ 1501820 w 4248643"/>
              <a:gd name="connsiteY12" fmla="*/ 1717865 h 3781154"/>
              <a:gd name="connsiteX13" fmla="*/ 1197962 w 4248643"/>
              <a:gd name="connsiteY13" fmla="*/ 1036825 h 3781154"/>
              <a:gd name="connsiteX14" fmla="*/ 1666532 w 4248643"/>
              <a:gd name="connsiteY14" fmla="*/ 193200 h 3781154"/>
              <a:gd name="connsiteX15" fmla="*/ 3153682 w 4248643"/>
              <a:gd name="connsiteY15" fmla="*/ 249334 h 3781154"/>
              <a:gd name="connsiteX16" fmla="*/ 4248643 w 4248643"/>
              <a:gd name="connsiteY16" fmla="*/ 0 h 3781154"/>
              <a:gd name="connsiteX0" fmla="*/ 4248643 w 4511543"/>
              <a:gd name="connsiteY0" fmla="*/ 153675 h 3934829"/>
              <a:gd name="connsiteX1" fmla="*/ 3243936 w 4511543"/>
              <a:gd name="connsiteY1" fmla="*/ 1268930 h 3934829"/>
              <a:gd name="connsiteX2" fmla="*/ 2657339 w 4511543"/>
              <a:gd name="connsiteY2" fmla="*/ 1682998 h 3934829"/>
              <a:gd name="connsiteX3" fmla="*/ 2571075 w 4511543"/>
              <a:gd name="connsiteY3" fmla="*/ 1993549 h 3934829"/>
              <a:gd name="connsiteX4" fmla="*/ 2502064 w 4511543"/>
              <a:gd name="connsiteY4" fmla="*/ 2131571 h 3934829"/>
              <a:gd name="connsiteX5" fmla="*/ 2070743 w 4511543"/>
              <a:gd name="connsiteY5" fmla="*/ 2580145 h 3934829"/>
              <a:gd name="connsiteX6" fmla="*/ 1380630 w 4511543"/>
              <a:gd name="connsiteY6" fmla="*/ 2994213 h 3934829"/>
              <a:gd name="connsiteX7" fmla="*/ 845792 w 4511543"/>
              <a:gd name="connsiteY7" fmla="*/ 3442786 h 3934829"/>
              <a:gd name="connsiteX8" fmla="*/ 616158 w 4511543"/>
              <a:gd name="connsiteY8" fmla="*/ 3776468 h 3934829"/>
              <a:gd name="connsiteX9" fmla="*/ 261397 w 4511543"/>
              <a:gd name="connsiteY9" fmla="*/ 3750040 h 3934829"/>
              <a:gd name="connsiteX10" fmla="*/ 98886 w 4511543"/>
              <a:gd name="connsiteY10" fmla="*/ 2667732 h 3934829"/>
              <a:gd name="connsiteX11" fmla="*/ 854712 w 4511543"/>
              <a:gd name="connsiteY11" fmla="*/ 2359790 h 3934829"/>
              <a:gd name="connsiteX12" fmla="*/ 1501820 w 4511543"/>
              <a:gd name="connsiteY12" fmla="*/ 1871540 h 3934829"/>
              <a:gd name="connsiteX13" fmla="*/ 1197962 w 4511543"/>
              <a:gd name="connsiteY13" fmla="*/ 1190500 h 3934829"/>
              <a:gd name="connsiteX14" fmla="*/ 1666532 w 4511543"/>
              <a:gd name="connsiteY14" fmla="*/ 346875 h 3934829"/>
              <a:gd name="connsiteX15" fmla="*/ 4248643 w 4511543"/>
              <a:gd name="connsiteY15" fmla="*/ 153675 h 3934829"/>
              <a:gd name="connsiteX0" fmla="*/ 4248643 w 4511543"/>
              <a:gd name="connsiteY0" fmla="*/ 153676 h 3934830"/>
              <a:gd name="connsiteX1" fmla="*/ 3243936 w 4511543"/>
              <a:gd name="connsiteY1" fmla="*/ 1268931 h 3934830"/>
              <a:gd name="connsiteX2" fmla="*/ 2800293 w 4511543"/>
              <a:gd name="connsiteY2" fmla="*/ 1973432 h 3934830"/>
              <a:gd name="connsiteX3" fmla="*/ 2571075 w 4511543"/>
              <a:gd name="connsiteY3" fmla="*/ 1993550 h 3934830"/>
              <a:gd name="connsiteX4" fmla="*/ 2502064 w 4511543"/>
              <a:gd name="connsiteY4" fmla="*/ 2131572 h 3934830"/>
              <a:gd name="connsiteX5" fmla="*/ 2070743 w 4511543"/>
              <a:gd name="connsiteY5" fmla="*/ 2580146 h 3934830"/>
              <a:gd name="connsiteX6" fmla="*/ 1380630 w 4511543"/>
              <a:gd name="connsiteY6" fmla="*/ 2994214 h 3934830"/>
              <a:gd name="connsiteX7" fmla="*/ 845792 w 4511543"/>
              <a:gd name="connsiteY7" fmla="*/ 3442787 h 3934830"/>
              <a:gd name="connsiteX8" fmla="*/ 616158 w 4511543"/>
              <a:gd name="connsiteY8" fmla="*/ 3776469 h 3934830"/>
              <a:gd name="connsiteX9" fmla="*/ 261397 w 4511543"/>
              <a:gd name="connsiteY9" fmla="*/ 3750041 h 3934830"/>
              <a:gd name="connsiteX10" fmla="*/ 98886 w 4511543"/>
              <a:gd name="connsiteY10" fmla="*/ 2667733 h 3934830"/>
              <a:gd name="connsiteX11" fmla="*/ 854712 w 4511543"/>
              <a:gd name="connsiteY11" fmla="*/ 2359791 h 3934830"/>
              <a:gd name="connsiteX12" fmla="*/ 1501820 w 4511543"/>
              <a:gd name="connsiteY12" fmla="*/ 1871541 h 3934830"/>
              <a:gd name="connsiteX13" fmla="*/ 1197962 w 4511543"/>
              <a:gd name="connsiteY13" fmla="*/ 1190501 h 3934830"/>
              <a:gd name="connsiteX14" fmla="*/ 1666532 w 4511543"/>
              <a:gd name="connsiteY14" fmla="*/ 346876 h 3934830"/>
              <a:gd name="connsiteX15" fmla="*/ 4248643 w 4511543"/>
              <a:gd name="connsiteY15"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380630 w 4511543"/>
              <a:gd name="connsiteY5" fmla="*/ 2994214 h 3934830"/>
              <a:gd name="connsiteX6" fmla="*/ 845792 w 4511543"/>
              <a:gd name="connsiteY6" fmla="*/ 3442787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231780 w 4511543"/>
              <a:gd name="connsiteY5" fmla="*/ 3297544 h 3934830"/>
              <a:gd name="connsiteX6" fmla="*/ 845792 w 4511543"/>
              <a:gd name="connsiteY6" fmla="*/ 3442787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231780 w 4511543"/>
              <a:gd name="connsiteY5" fmla="*/ 3297544 h 3934830"/>
              <a:gd name="connsiteX6" fmla="*/ 974550 w 4511543"/>
              <a:gd name="connsiteY6" fmla="*/ 3468085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477815"/>
              <a:gd name="connsiteY0" fmla="*/ 400497 h 4181651"/>
              <a:gd name="connsiteX1" fmla="*/ 3243936 w 4477815"/>
              <a:gd name="connsiteY1" fmla="*/ 1515752 h 4181651"/>
              <a:gd name="connsiteX2" fmla="*/ 2571075 w 4477815"/>
              <a:gd name="connsiteY2" fmla="*/ 2240371 h 4181651"/>
              <a:gd name="connsiteX3" fmla="*/ 2502064 w 4477815"/>
              <a:gd name="connsiteY3" fmla="*/ 2378393 h 4181651"/>
              <a:gd name="connsiteX4" fmla="*/ 2070743 w 4477815"/>
              <a:gd name="connsiteY4" fmla="*/ 2826967 h 4181651"/>
              <a:gd name="connsiteX5" fmla="*/ 1231780 w 4477815"/>
              <a:gd name="connsiteY5" fmla="*/ 3544365 h 4181651"/>
              <a:gd name="connsiteX6" fmla="*/ 974550 w 4477815"/>
              <a:gd name="connsiteY6" fmla="*/ 3714906 h 4181651"/>
              <a:gd name="connsiteX7" fmla="*/ 616158 w 4477815"/>
              <a:gd name="connsiteY7" fmla="*/ 4023290 h 4181651"/>
              <a:gd name="connsiteX8" fmla="*/ 261397 w 4477815"/>
              <a:gd name="connsiteY8" fmla="*/ 3996862 h 4181651"/>
              <a:gd name="connsiteX9" fmla="*/ 98886 w 4477815"/>
              <a:gd name="connsiteY9" fmla="*/ 2914554 h 4181651"/>
              <a:gd name="connsiteX10" fmla="*/ 854712 w 4477815"/>
              <a:gd name="connsiteY10" fmla="*/ 2606612 h 4181651"/>
              <a:gd name="connsiteX11" fmla="*/ 1501820 w 4477815"/>
              <a:gd name="connsiteY11" fmla="*/ 2118362 h 4181651"/>
              <a:gd name="connsiteX12" fmla="*/ 1197962 w 4477815"/>
              <a:gd name="connsiteY12" fmla="*/ 1437322 h 4181651"/>
              <a:gd name="connsiteX13" fmla="*/ 1868898 w 4477815"/>
              <a:gd name="connsiteY13" fmla="*/ 172803 h 4181651"/>
              <a:gd name="connsiteX14" fmla="*/ 4248643 w 4477815"/>
              <a:gd name="connsiteY14" fmla="*/ 400497 h 4181651"/>
              <a:gd name="connsiteX0" fmla="*/ 4462360 w 4691532"/>
              <a:gd name="connsiteY0" fmla="*/ 223825 h 4338092"/>
              <a:gd name="connsiteX1" fmla="*/ 3243936 w 4691532"/>
              <a:gd name="connsiteY1" fmla="*/ 1672193 h 4338092"/>
              <a:gd name="connsiteX2" fmla="*/ 2571075 w 4691532"/>
              <a:gd name="connsiteY2" fmla="*/ 2396812 h 4338092"/>
              <a:gd name="connsiteX3" fmla="*/ 2502064 w 4691532"/>
              <a:gd name="connsiteY3" fmla="*/ 2534834 h 4338092"/>
              <a:gd name="connsiteX4" fmla="*/ 2070743 w 4691532"/>
              <a:gd name="connsiteY4" fmla="*/ 2983408 h 4338092"/>
              <a:gd name="connsiteX5" fmla="*/ 1231780 w 4691532"/>
              <a:gd name="connsiteY5" fmla="*/ 3700806 h 4338092"/>
              <a:gd name="connsiteX6" fmla="*/ 974550 w 4691532"/>
              <a:gd name="connsiteY6" fmla="*/ 3871347 h 4338092"/>
              <a:gd name="connsiteX7" fmla="*/ 616158 w 4691532"/>
              <a:gd name="connsiteY7" fmla="*/ 4179731 h 4338092"/>
              <a:gd name="connsiteX8" fmla="*/ 261397 w 4691532"/>
              <a:gd name="connsiteY8" fmla="*/ 4153303 h 4338092"/>
              <a:gd name="connsiteX9" fmla="*/ 98886 w 4691532"/>
              <a:gd name="connsiteY9" fmla="*/ 3070995 h 4338092"/>
              <a:gd name="connsiteX10" fmla="*/ 854712 w 4691532"/>
              <a:gd name="connsiteY10" fmla="*/ 2763053 h 4338092"/>
              <a:gd name="connsiteX11" fmla="*/ 1501820 w 4691532"/>
              <a:gd name="connsiteY11" fmla="*/ 2274803 h 4338092"/>
              <a:gd name="connsiteX12" fmla="*/ 1197962 w 4691532"/>
              <a:gd name="connsiteY12" fmla="*/ 1593763 h 4338092"/>
              <a:gd name="connsiteX13" fmla="*/ 1868898 w 4691532"/>
              <a:gd name="connsiteY13" fmla="*/ 329244 h 4338092"/>
              <a:gd name="connsiteX14" fmla="*/ 4462360 w 4691532"/>
              <a:gd name="connsiteY14" fmla="*/ 223825 h 4338092"/>
              <a:gd name="connsiteX0" fmla="*/ 4462360 w 4691533"/>
              <a:gd name="connsiteY0" fmla="*/ 67385 h 4181652"/>
              <a:gd name="connsiteX1" fmla="*/ 3243936 w 4691533"/>
              <a:gd name="connsiteY1" fmla="*/ 1515753 h 4181652"/>
              <a:gd name="connsiteX2" fmla="*/ 2571075 w 4691533"/>
              <a:gd name="connsiteY2" fmla="*/ 2240372 h 4181652"/>
              <a:gd name="connsiteX3" fmla="*/ 2502064 w 4691533"/>
              <a:gd name="connsiteY3" fmla="*/ 2378394 h 4181652"/>
              <a:gd name="connsiteX4" fmla="*/ 2070743 w 4691533"/>
              <a:gd name="connsiteY4" fmla="*/ 2826968 h 4181652"/>
              <a:gd name="connsiteX5" fmla="*/ 1231780 w 4691533"/>
              <a:gd name="connsiteY5" fmla="*/ 3544366 h 4181652"/>
              <a:gd name="connsiteX6" fmla="*/ 974550 w 4691533"/>
              <a:gd name="connsiteY6" fmla="*/ 3714907 h 4181652"/>
              <a:gd name="connsiteX7" fmla="*/ 616158 w 4691533"/>
              <a:gd name="connsiteY7" fmla="*/ 4023291 h 4181652"/>
              <a:gd name="connsiteX8" fmla="*/ 261397 w 4691533"/>
              <a:gd name="connsiteY8" fmla="*/ 3996863 h 4181652"/>
              <a:gd name="connsiteX9" fmla="*/ 98886 w 4691533"/>
              <a:gd name="connsiteY9" fmla="*/ 2914555 h 4181652"/>
              <a:gd name="connsiteX10" fmla="*/ 854712 w 4691533"/>
              <a:gd name="connsiteY10" fmla="*/ 2606613 h 4181652"/>
              <a:gd name="connsiteX11" fmla="*/ 1501820 w 4691533"/>
              <a:gd name="connsiteY11" fmla="*/ 2118363 h 4181652"/>
              <a:gd name="connsiteX12" fmla="*/ 1197962 w 4691533"/>
              <a:gd name="connsiteY12" fmla="*/ 1437323 h 4181652"/>
              <a:gd name="connsiteX13" fmla="*/ 1868898 w 4691533"/>
              <a:gd name="connsiteY13" fmla="*/ 172804 h 4181652"/>
              <a:gd name="connsiteX14" fmla="*/ 4462360 w 4691533"/>
              <a:gd name="connsiteY14" fmla="*/ 67385 h 4181652"/>
              <a:gd name="connsiteX0" fmla="*/ 4462360 w 4691533"/>
              <a:gd name="connsiteY0" fmla="*/ 0 h 4114267"/>
              <a:gd name="connsiteX1" fmla="*/ 3243936 w 4691533"/>
              <a:gd name="connsiteY1" fmla="*/ 1448368 h 4114267"/>
              <a:gd name="connsiteX2" fmla="*/ 2571075 w 4691533"/>
              <a:gd name="connsiteY2" fmla="*/ 2172987 h 4114267"/>
              <a:gd name="connsiteX3" fmla="*/ 2502064 w 4691533"/>
              <a:gd name="connsiteY3" fmla="*/ 2311009 h 4114267"/>
              <a:gd name="connsiteX4" fmla="*/ 2070743 w 4691533"/>
              <a:gd name="connsiteY4" fmla="*/ 2759583 h 4114267"/>
              <a:gd name="connsiteX5" fmla="*/ 1231780 w 4691533"/>
              <a:gd name="connsiteY5" fmla="*/ 3476981 h 4114267"/>
              <a:gd name="connsiteX6" fmla="*/ 974550 w 4691533"/>
              <a:gd name="connsiteY6" fmla="*/ 3647522 h 4114267"/>
              <a:gd name="connsiteX7" fmla="*/ 616158 w 4691533"/>
              <a:gd name="connsiteY7" fmla="*/ 3955906 h 4114267"/>
              <a:gd name="connsiteX8" fmla="*/ 261397 w 4691533"/>
              <a:gd name="connsiteY8" fmla="*/ 3929478 h 4114267"/>
              <a:gd name="connsiteX9" fmla="*/ 98886 w 4691533"/>
              <a:gd name="connsiteY9" fmla="*/ 2847170 h 4114267"/>
              <a:gd name="connsiteX10" fmla="*/ 854712 w 4691533"/>
              <a:gd name="connsiteY10" fmla="*/ 2539228 h 4114267"/>
              <a:gd name="connsiteX11" fmla="*/ 1501820 w 4691533"/>
              <a:gd name="connsiteY11" fmla="*/ 2050978 h 4114267"/>
              <a:gd name="connsiteX12" fmla="*/ 1197962 w 4691533"/>
              <a:gd name="connsiteY12" fmla="*/ 1369938 h 4114267"/>
              <a:gd name="connsiteX13" fmla="*/ 1868898 w 4691533"/>
              <a:gd name="connsiteY13" fmla="*/ 105419 h 4114267"/>
              <a:gd name="connsiteX14" fmla="*/ 4462360 w 4691533"/>
              <a:gd name="connsiteY14" fmla="*/ 0 h 4114267"/>
              <a:gd name="connsiteX0" fmla="*/ 4403232 w 4632405"/>
              <a:gd name="connsiteY0" fmla="*/ 0 h 4089298"/>
              <a:gd name="connsiteX1" fmla="*/ 3184808 w 4632405"/>
              <a:gd name="connsiteY1" fmla="*/ 1448368 h 4089298"/>
              <a:gd name="connsiteX2" fmla="*/ 2511947 w 4632405"/>
              <a:gd name="connsiteY2" fmla="*/ 2172987 h 4089298"/>
              <a:gd name="connsiteX3" fmla="*/ 2442936 w 4632405"/>
              <a:gd name="connsiteY3" fmla="*/ 2311009 h 4089298"/>
              <a:gd name="connsiteX4" fmla="*/ 2011615 w 4632405"/>
              <a:gd name="connsiteY4" fmla="*/ 2759583 h 4089298"/>
              <a:gd name="connsiteX5" fmla="*/ 1172652 w 4632405"/>
              <a:gd name="connsiteY5" fmla="*/ 3476981 h 4089298"/>
              <a:gd name="connsiteX6" fmla="*/ 915422 w 4632405"/>
              <a:gd name="connsiteY6" fmla="*/ 3647522 h 4089298"/>
              <a:gd name="connsiteX7" fmla="*/ 557030 w 4632405"/>
              <a:gd name="connsiteY7" fmla="*/ 3955906 h 4089298"/>
              <a:gd name="connsiteX8" fmla="*/ 39758 w 4632405"/>
              <a:gd name="connsiteY8" fmla="*/ 2847170 h 4089298"/>
              <a:gd name="connsiteX9" fmla="*/ 795584 w 4632405"/>
              <a:gd name="connsiteY9" fmla="*/ 2539228 h 4089298"/>
              <a:gd name="connsiteX10" fmla="*/ 1442692 w 4632405"/>
              <a:gd name="connsiteY10" fmla="*/ 2050978 h 4089298"/>
              <a:gd name="connsiteX11" fmla="*/ 1138834 w 4632405"/>
              <a:gd name="connsiteY11" fmla="*/ 1369938 h 4089298"/>
              <a:gd name="connsiteX12" fmla="*/ 1809770 w 4632405"/>
              <a:gd name="connsiteY12" fmla="*/ 105419 h 4089298"/>
              <a:gd name="connsiteX13" fmla="*/ 4403232 w 4632405"/>
              <a:gd name="connsiteY13" fmla="*/ 0 h 4089298"/>
              <a:gd name="connsiteX0" fmla="*/ 4383447 w 4612620"/>
              <a:gd name="connsiteY0" fmla="*/ 0 h 3752491"/>
              <a:gd name="connsiteX1" fmla="*/ 3165023 w 4612620"/>
              <a:gd name="connsiteY1" fmla="*/ 1448368 h 3752491"/>
              <a:gd name="connsiteX2" fmla="*/ 2492162 w 4612620"/>
              <a:gd name="connsiteY2" fmla="*/ 2172987 h 3752491"/>
              <a:gd name="connsiteX3" fmla="*/ 2423151 w 4612620"/>
              <a:gd name="connsiteY3" fmla="*/ 2311009 h 3752491"/>
              <a:gd name="connsiteX4" fmla="*/ 1991830 w 4612620"/>
              <a:gd name="connsiteY4" fmla="*/ 2759583 h 3752491"/>
              <a:gd name="connsiteX5" fmla="*/ 1152867 w 4612620"/>
              <a:gd name="connsiteY5" fmla="*/ 3476981 h 3752491"/>
              <a:gd name="connsiteX6" fmla="*/ 895637 w 4612620"/>
              <a:gd name="connsiteY6" fmla="*/ 3647522 h 3752491"/>
              <a:gd name="connsiteX7" fmla="*/ 19973 w 4612620"/>
              <a:gd name="connsiteY7" fmla="*/ 2847170 h 3752491"/>
              <a:gd name="connsiteX8" fmla="*/ 775799 w 4612620"/>
              <a:gd name="connsiteY8" fmla="*/ 2539228 h 3752491"/>
              <a:gd name="connsiteX9" fmla="*/ 1422907 w 4612620"/>
              <a:gd name="connsiteY9" fmla="*/ 2050978 h 3752491"/>
              <a:gd name="connsiteX10" fmla="*/ 1119049 w 4612620"/>
              <a:gd name="connsiteY10" fmla="*/ 1369938 h 3752491"/>
              <a:gd name="connsiteX11" fmla="*/ 1789985 w 4612620"/>
              <a:gd name="connsiteY11" fmla="*/ 105419 h 3752491"/>
              <a:gd name="connsiteX12" fmla="*/ 4383447 w 4612620"/>
              <a:gd name="connsiteY12" fmla="*/ 0 h 3752491"/>
              <a:gd name="connsiteX0" fmla="*/ 4426319 w 4655492"/>
              <a:gd name="connsiteY0" fmla="*/ 0 h 3491579"/>
              <a:gd name="connsiteX1" fmla="*/ 3207895 w 4655492"/>
              <a:gd name="connsiteY1" fmla="*/ 1448368 h 3491579"/>
              <a:gd name="connsiteX2" fmla="*/ 2535034 w 4655492"/>
              <a:gd name="connsiteY2" fmla="*/ 2172987 h 3491579"/>
              <a:gd name="connsiteX3" fmla="*/ 2466023 w 4655492"/>
              <a:gd name="connsiteY3" fmla="*/ 2311009 h 3491579"/>
              <a:gd name="connsiteX4" fmla="*/ 2034702 w 4655492"/>
              <a:gd name="connsiteY4" fmla="*/ 2759583 h 3491579"/>
              <a:gd name="connsiteX5" fmla="*/ 1195739 w 4655492"/>
              <a:gd name="connsiteY5" fmla="*/ 3476981 h 3491579"/>
              <a:gd name="connsiteX6" fmla="*/ 62845 w 4655492"/>
              <a:gd name="connsiteY6" fmla="*/ 2847170 h 3491579"/>
              <a:gd name="connsiteX7" fmla="*/ 818671 w 4655492"/>
              <a:gd name="connsiteY7" fmla="*/ 2539228 h 3491579"/>
              <a:gd name="connsiteX8" fmla="*/ 1465779 w 4655492"/>
              <a:gd name="connsiteY8" fmla="*/ 2050978 h 3491579"/>
              <a:gd name="connsiteX9" fmla="*/ 1161921 w 4655492"/>
              <a:gd name="connsiteY9" fmla="*/ 1369938 h 3491579"/>
              <a:gd name="connsiteX10" fmla="*/ 1832857 w 4655492"/>
              <a:gd name="connsiteY10" fmla="*/ 105419 h 3491579"/>
              <a:gd name="connsiteX11" fmla="*/ 4426319 w 4655492"/>
              <a:gd name="connsiteY11" fmla="*/ 0 h 3491579"/>
              <a:gd name="connsiteX0" fmla="*/ 4566145 w 4795318"/>
              <a:gd name="connsiteY0" fmla="*/ 0 h 2883896"/>
              <a:gd name="connsiteX1" fmla="*/ 3347721 w 4795318"/>
              <a:gd name="connsiteY1" fmla="*/ 1448368 h 2883896"/>
              <a:gd name="connsiteX2" fmla="*/ 2674860 w 4795318"/>
              <a:gd name="connsiteY2" fmla="*/ 2172987 h 2883896"/>
              <a:gd name="connsiteX3" fmla="*/ 2605849 w 4795318"/>
              <a:gd name="connsiteY3" fmla="*/ 2311009 h 2883896"/>
              <a:gd name="connsiteX4" fmla="*/ 2174528 w 4795318"/>
              <a:gd name="connsiteY4" fmla="*/ 2759583 h 2883896"/>
              <a:gd name="connsiteX5" fmla="*/ 202671 w 4795318"/>
              <a:gd name="connsiteY5" fmla="*/ 2847170 h 2883896"/>
              <a:gd name="connsiteX6" fmla="*/ 958497 w 4795318"/>
              <a:gd name="connsiteY6" fmla="*/ 2539228 h 2883896"/>
              <a:gd name="connsiteX7" fmla="*/ 1605605 w 4795318"/>
              <a:gd name="connsiteY7" fmla="*/ 2050978 h 2883896"/>
              <a:gd name="connsiteX8" fmla="*/ 1301747 w 4795318"/>
              <a:gd name="connsiteY8" fmla="*/ 1369938 h 2883896"/>
              <a:gd name="connsiteX9" fmla="*/ 1972683 w 4795318"/>
              <a:gd name="connsiteY9" fmla="*/ 105419 h 2883896"/>
              <a:gd name="connsiteX10" fmla="*/ 4566145 w 4795318"/>
              <a:gd name="connsiteY10" fmla="*/ 0 h 2883896"/>
              <a:gd name="connsiteX0" fmla="*/ 4638033 w 4867206"/>
              <a:gd name="connsiteY0" fmla="*/ 0 h 2885207"/>
              <a:gd name="connsiteX1" fmla="*/ 3419609 w 4867206"/>
              <a:gd name="connsiteY1" fmla="*/ 1448368 h 2885207"/>
              <a:gd name="connsiteX2" fmla="*/ 2746748 w 4867206"/>
              <a:gd name="connsiteY2" fmla="*/ 2172987 h 2885207"/>
              <a:gd name="connsiteX3" fmla="*/ 2677737 w 4867206"/>
              <a:gd name="connsiteY3" fmla="*/ 2311009 h 2885207"/>
              <a:gd name="connsiteX4" fmla="*/ 274559 w 4867206"/>
              <a:gd name="connsiteY4" fmla="*/ 2847170 h 2885207"/>
              <a:gd name="connsiteX5" fmla="*/ 1030385 w 4867206"/>
              <a:gd name="connsiteY5" fmla="*/ 2539228 h 2885207"/>
              <a:gd name="connsiteX6" fmla="*/ 1677493 w 4867206"/>
              <a:gd name="connsiteY6" fmla="*/ 2050978 h 2885207"/>
              <a:gd name="connsiteX7" fmla="*/ 1373635 w 4867206"/>
              <a:gd name="connsiteY7" fmla="*/ 1369938 h 2885207"/>
              <a:gd name="connsiteX8" fmla="*/ 2044571 w 4867206"/>
              <a:gd name="connsiteY8" fmla="*/ 105419 h 2885207"/>
              <a:gd name="connsiteX9" fmla="*/ 4638033 w 4867206"/>
              <a:gd name="connsiteY9" fmla="*/ 0 h 2885207"/>
              <a:gd name="connsiteX0" fmla="*/ 4649535 w 4878708"/>
              <a:gd name="connsiteY0" fmla="*/ 0 h 2908210"/>
              <a:gd name="connsiteX1" fmla="*/ 3431111 w 4878708"/>
              <a:gd name="connsiteY1" fmla="*/ 1448368 h 2908210"/>
              <a:gd name="connsiteX2" fmla="*/ 2758250 w 4878708"/>
              <a:gd name="connsiteY2" fmla="*/ 2172987 h 2908210"/>
              <a:gd name="connsiteX3" fmla="*/ 286061 w 4878708"/>
              <a:gd name="connsiteY3" fmla="*/ 2847170 h 2908210"/>
              <a:gd name="connsiteX4" fmla="*/ 1041887 w 4878708"/>
              <a:gd name="connsiteY4" fmla="*/ 2539228 h 2908210"/>
              <a:gd name="connsiteX5" fmla="*/ 1688995 w 4878708"/>
              <a:gd name="connsiteY5" fmla="*/ 2050978 h 2908210"/>
              <a:gd name="connsiteX6" fmla="*/ 1385137 w 4878708"/>
              <a:gd name="connsiteY6" fmla="*/ 1369938 h 2908210"/>
              <a:gd name="connsiteX7" fmla="*/ 2056073 w 4878708"/>
              <a:gd name="connsiteY7" fmla="*/ 105419 h 2908210"/>
              <a:gd name="connsiteX8" fmla="*/ 4649535 w 4878708"/>
              <a:gd name="connsiteY8" fmla="*/ 0 h 2908210"/>
              <a:gd name="connsiteX0" fmla="*/ 4649535 w 4878708"/>
              <a:gd name="connsiteY0" fmla="*/ 0 h 2908210"/>
              <a:gd name="connsiteX1" fmla="*/ 3431111 w 4878708"/>
              <a:gd name="connsiteY1" fmla="*/ 1448368 h 2908210"/>
              <a:gd name="connsiteX2" fmla="*/ 2758250 w 4878708"/>
              <a:gd name="connsiteY2" fmla="*/ 2172987 h 2908210"/>
              <a:gd name="connsiteX3" fmla="*/ 286061 w 4878708"/>
              <a:gd name="connsiteY3" fmla="*/ 2847170 h 2908210"/>
              <a:gd name="connsiteX4" fmla="*/ 1041887 w 4878708"/>
              <a:gd name="connsiteY4" fmla="*/ 2539228 h 2908210"/>
              <a:gd name="connsiteX5" fmla="*/ 1688995 w 4878708"/>
              <a:gd name="connsiteY5" fmla="*/ 2050978 h 2908210"/>
              <a:gd name="connsiteX6" fmla="*/ 1385137 w 4878708"/>
              <a:gd name="connsiteY6" fmla="*/ 1369938 h 2908210"/>
              <a:gd name="connsiteX7" fmla="*/ 2056073 w 4878708"/>
              <a:gd name="connsiteY7" fmla="*/ 105419 h 2908210"/>
              <a:gd name="connsiteX8" fmla="*/ 4649535 w 4878708"/>
              <a:gd name="connsiteY8" fmla="*/ 0 h 2908210"/>
              <a:gd name="connsiteX0" fmla="*/ 3785856 w 4015029"/>
              <a:gd name="connsiteY0" fmla="*/ 0 h 2559563"/>
              <a:gd name="connsiteX1" fmla="*/ 2567432 w 4015029"/>
              <a:gd name="connsiteY1" fmla="*/ 1448368 h 2559563"/>
              <a:gd name="connsiteX2" fmla="*/ 1894571 w 4015029"/>
              <a:gd name="connsiteY2" fmla="*/ 2172987 h 2559563"/>
              <a:gd name="connsiteX3" fmla="*/ 178208 w 4015029"/>
              <a:gd name="connsiteY3" fmla="*/ 2539228 h 2559563"/>
              <a:gd name="connsiteX4" fmla="*/ 825316 w 4015029"/>
              <a:gd name="connsiteY4" fmla="*/ 2050978 h 2559563"/>
              <a:gd name="connsiteX5" fmla="*/ 521458 w 4015029"/>
              <a:gd name="connsiteY5" fmla="*/ 1369938 h 2559563"/>
              <a:gd name="connsiteX6" fmla="*/ 1192394 w 4015029"/>
              <a:gd name="connsiteY6" fmla="*/ 105419 h 2559563"/>
              <a:gd name="connsiteX7" fmla="*/ 3785856 w 4015029"/>
              <a:gd name="connsiteY7" fmla="*/ 0 h 2559563"/>
              <a:gd name="connsiteX0" fmla="*/ 3264398 w 3493571"/>
              <a:gd name="connsiteY0" fmla="*/ 0 h 2273422"/>
              <a:gd name="connsiteX1" fmla="*/ 2045974 w 3493571"/>
              <a:gd name="connsiteY1" fmla="*/ 1448368 h 2273422"/>
              <a:gd name="connsiteX2" fmla="*/ 1373113 w 3493571"/>
              <a:gd name="connsiteY2" fmla="*/ 2172987 h 2273422"/>
              <a:gd name="connsiteX3" fmla="*/ 303858 w 3493571"/>
              <a:gd name="connsiteY3" fmla="*/ 2050978 h 2273422"/>
              <a:gd name="connsiteX4" fmla="*/ 0 w 3493571"/>
              <a:gd name="connsiteY4" fmla="*/ 1369938 h 2273422"/>
              <a:gd name="connsiteX5" fmla="*/ 670936 w 3493571"/>
              <a:gd name="connsiteY5" fmla="*/ 105419 h 2273422"/>
              <a:gd name="connsiteX6" fmla="*/ 3264398 w 3493571"/>
              <a:gd name="connsiteY6" fmla="*/ 0 h 2273422"/>
              <a:gd name="connsiteX0" fmla="*/ 4199857 w 4429030"/>
              <a:gd name="connsiteY0" fmla="*/ 0 h 2547832"/>
              <a:gd name="connsiteX1" fmla="*/ 2981433 w 4429030"/>
              <a:gd name="connsiteY1" fmla="*/ 1448368 h 2547832"/>
              <a:gd name="connsiteX2" fmla="*/ 2308572 w 4429030"/>
              <a:gd name="connsiteY2" fmla="*/ 2172987 h 2547832"/>
              <a:gd name="connsiteX3" fmla="*/ 1239317 w 4429030"/>
              <a:gd name="connsiteY3" fmla="*/ 2050978 h 2547832"/>
              <a:gd name="connsiteX4" fmla="*/ 50643 w 4429030"/>
              <a:gd name="connsiteY4" fmla="*/ 2434325 h 2547832"/>
              <a:gd name="connsiteX5" fmla="*/ 935459 w 4429030"/>
              <a:gd name="connsiteY5" fmla="*/ 1369938 h 2547832"/>
              <a:gd name="connsiteX6" fmla="*/ 1606395 w 4429030"/>
              <a:gd name="connsiteY6" fmla="*/ 105419 h 2547832"/>
              <a:gd name="connsiteX7" fmla="*/ 4199857 w 4429030"/>
              <a:gd name="connsiteY7" fmla="*/ 0 h 2547832"/>
              <a:gd name="connsiteX0" fmla="*/ 4175153 w 4404326"/>
              <a:gd name="connsiteY0" fmla="*/ 0 h 3197798"/>
              <a:gd name="connsiteX1" fmla="*/ 2956729 w 4404326"/>
              <a:gd name="connsiteY1" fmla="*/ 1448368 h 3197798"/>
              <a:gd name="connsiteX2" fmla="*/ 2283868 w 4404326"/>
              <a:gd name="connsiteY2" fmla="*/ 2172987 h 3197798"/>
              <a:gd name="connsiteX3" fmla="*/ 1214613 w 4404326"/>
              <a:gd name="connsiteY3" fmla="*/ 2050978 h 3197798"/>
              <a:gd name="connsiteX4" fmla="*/ 1066389 w 4404326"/>
              <a:gd name="connsiteY4" fmla="*/ 3133907 h 3197798"/>
              <a:gd name="connsiteX5" fmla="*/ 25939 w 4404326"/>
              <a:gd name="connsiteY5" fmla="*/ 2434325 h 3197798"/>
              <a:gd name="connsiteX6" fmla="*/ 910755 w 4404326"/>
              <a:gd name="connsiteY6" fmla="*/ 1369938 h 3197798"/>
              <a:gd name="connsiteX7" fmla="*/ 1581691 w 4404326"/>
              <a:gd name="connsiteY7" fmla="*/ 105419 h 3197798"/>
              <a:gd name="connsiteX8" fmla="*/ 4175153 w 4404326"/>
              <a:gd name="connsiteY8" fmla="*/ 0 h 3197798"/>
              <a:gd name="connsiteX0" fmla="*/ 4175153 w 4404326"/>
              <a:gd name="connsiteY0" fmla="*/ 0 h 3147531"/>
              <a:gd name="connsiteX1" fmla="*/ 2956729 w 4404326"/>
              <a:gd name="connsiteY1" fmla="*/ 1448368 h 3147531"/>
              <a:gd name="connsiteX2" fmla="*/ 2283868 w 4404326"/>
              <a:gd name="connsiteY2" fmla="*/ 2172987 h 3147531"/>
              <a:gd name="connsiteX3" fmla="*/ 1571896 w 4404326"/>
              <a:gd name="connsiteY3" fmla="*/ 2352580 h 3147531"/>
              <a:gd name="connsiteX4" fmla="*/ 1066389 w 4404326"/>
              <a:gd name="connsiteY4" fmla="*/ 3133907 h 3147531"/>
              <a:gd name="connsiteX5" fmla="*/ 25939 w 4404326"/>
              <a:gd name="connsiteY5" fmla="*/ 2434325 h 3147531"/>
              <a:gd name="connsiteX6" fmla="*/ 910755 w 4404326"/>
              <a:gd name="connsiteY6" fmla="*/ 1369938 h 3147531"/>
              <a:gd name="connsiteX7" fmla="*/ 1581691 w 4404326"/>
              <a:gd name="connsiteY7" fmla="*/ 105419 h 3147531"/>
              <a:gd name="connsiteX8" fmla="*/ 4175153 w 4404326"/>
              <a:gd name="connsiteY8" fmla="*/ 0 h 3147531"/>
              <a:gd name="connsiteX0" fmla="*/ 4175153 w 4404326"/>
              <a:gd name="connsiteY0" fmla="*/ 0 h 3177463"/>
              <a:gd name="connsiteX1" fmla="*/ 2956729 w 4404326"/>
              <a:gd name="connsiteY1" fmla="*/ 1448368 h 3177463"/>
              <a:gd name="connsiteX2" fmla="*/ 2283868 w 4404326"/>
              <a:gd name="connsiteY2" fmla="*/ 2172987 h 3177463"/>
              <a:gd name="connsiteX3" fmla="*/ 1066389 w 4404326"/>
              <a:gd name="connsiteY3" fmla="*/ 3133907 h 3177463"/>
              <a:gd name="connsiteX4" fmla="*/ 25939 w 4404326"/>
              <a:gd name="connsiteY4" fmla="*/ 2434325 h 3177463"/>
              <a:gd name="connsiteX5" fmla="*/ 910755 w 4404326"/>
              <a:gd name="connsiteY5" fmla="*/ 1369938 h 3177463"/>
              <a:gd name="connsiteX6" fmla="*/ 1581691 w 4404326"/>
              <a:gd name="connsiteY6" fmla="*/ 105419 h 3177463"/>
              <a:gd name="connsiteX7" fmla="*/ 4175153 w 4404326"/>
              <a:gd name="connsiteY7" fmla="*/ 0 h 3177463"/>
              <a:gd name="connsiteX0" fmla="*/ 4149571 w 4378744"/>
              <a:gd name="connsiteY0" fmla="*/ 0 h 3287238"/>
              <a:gd name="connsiteX1" fmla="*/ 2931147 w 4378744"/>
              <a:gd name="connsiteY1" fmla="*/ 1448368 h 3287238"/>
              <a:gd name="connsiteX2" fmla="*/ 2258286 w 4378744"/>
              <a:gd name="connsiteY2" fmla="*/ 2172987 h 3287238"/>
              <a:gd name="connsiteX3" fmla="*/ 1040807 w 4378744"/>
              <a:gd name="connsiteY3" fmla="*/ 3133907 h 3287238"/>
              <a:gd name="connsiteX4" fmla="*/ 883028 w 4378744"/>
              <a:gd name="connsiteY4" fmla="*/ 2885822 h 3287238"/>
              <a:gd name="connsiteX5" fmla="*/ 357 w 4378744"/>
              <a:gd name="connsiteY5" fmla="*/ 2434325 h 3287238"/>
              <a:gd name="connsiteX6" fmla="*/ 885173 w 4378744"/>
              <a:gd name="connsiteY6" fmla="*/ 1369938 h 3287238"/>
              <a:gd name="connsiteX7" fmla="*/ 1556109 w 4378744"/>
              <a:gd name="connsiteY7" fmla="*/ 105419 h 3287238"/>
              <a:gd name="connsiteX8" fmla="*/ 4149571 w 4378744"/>
              <a:gd name="connsiteY8" fmla="*/ 0 h 3287238"/>
              <a:gd name="connsiteX0" fmla="*/ 4149214 w 4378387"/>
              <a:gd name="connsiteY0" fmla="*/ 0 h 3177463"/>
              <a:gd name="connsiteX1" fmla="*/ 2930790 w 4378387"/>
              <a:gd name="connsiteY1" fmla="*/ 1448368 h 3177463"/>
              <a:gd name="connsiteX2" fmla="*/ 2257929 w 4378387"/>
              <a:gd name="connsiteY2" fmla="*/ 2172987 h 3177463"/>
              <a:gd name="connsiteX3" fmla="*/ 1040450 w 4378387"/>
              <a:gd name="connsiteY3" fmla="*/ 3133907 h 3177463"/>
              <a:gd name="connsiteX4" fmla="*/ 0 w 4378387"/>
              <a:gd name="connsiteY4" fmla="*/ 2434325 h 3177463"/>
              <a:gd name="connsiteX5" fmla="*/ 884816 w 4378387"/>
              <a:gd name="connsiteY5" fmla="*/ 1369938 h 3177463"/>
              <a:gd name="connsiteX6" fmla="*/ 1555752 w 4378387"/>
              <a:gd name="connsiteY6" fmla="*/ 105419 h 3177463"/>
              <a:gd name="connsiteX7" fmla="*/ 4149214 w 4378387"/>
              <a:gd name="connsiteY7" fmla="*/ 0 h 3177463"/>
              <a:gd name="connsiteX0" fmla="*/ 4149214 w 4378387"/>
              <a:gd name="connsiteY0" fmla="*/ 0 h 2781223"/>
              <a:gd name="connsiteX1" fmla="*/ 2930790 w 4378387"/>
              <a:gd name="connsiteY1" fmla="*/ 1448368 h 2781223"/>
              <a:gd name="connsiteX2" fmla="*/ 2257929 w 4378387"/>
              <a:gd name="connsiteY2" fmla="*/ 2172987 h 2781223"/>
              <a:gd name="connsiteX3" fmla="*/ 1165871 w 4378387"/>
              <a:gd name="connsiteY3" fmla="*/ 2737667 h 2781223"/>
              <a:gd name="connsiteX4" fmla="*/ 0 w 4378387"/>
              <a:gd name="connsiteY4" fmla="*/ 2434325 h 2781223"/>
              <a:gd name="connsiteX5" fmla="*/ 884816 w 4378387"/>
              <a:gd name="connsiteY5" fmla="*/ 1369938 h 2781223"/>
              <a:gd name="connsiteX6" fmla="*/ 1555752 w 4378387"/>
              <a:gd name="connsiteY6" fmla="*/ 105419 h 2781223"/>
              <a:gd name="connsiteX7" fmla="*/ 4149214 w 4378387"/>
              <a:gd name="connsiteY7" fmla="*/ 0 h 2781223"/>
              <a:gd name="connsiteX0" fmla="*/ 4278165 w 4507338"/>
              <a:gd name="connsiteY0" fmla="*/ 0 h 2781223"/>
              <a:gd name="connsiteX1" fmla="*/ 3059741 w 4507338"/>
              <a:gd name="connsiteY1" fmla="*/ 1448368 h 2781223"/>
              <a:gd name="connsiteX2" fmla="*/ 2386880 w 4507338"/>
              <a:gd name="connsiteY2" fmla="*/ 2172987 h 2781223"/>
              <a:gd name="connsiteX3" fmla="*/ 1294822 w 4507338"/>
              <a:gd name="connsiteY3" fmla="*/ 2737667 h 2781223"/>
              <a:gd name="connsiteX4" fmla="*/ 128951 w 4507338"/>
              <a:gd name="connsiteY4" fmla="*/ 2434325 h 2781223"/>
              <a:gd name="connsiteX5" fmla="*/ 521114 w 4507338"/>
              <a:gd name="connsiteY5" fmla="*/ 2301550 h 2781223"/>
              <a:gd name="connsiteX6" fmla="*/ 1013767 w 4507338"/>
              <a:gd name="connsiteY6" fmla="*/ 1369938 h 2781223"/>
              <a:gd name="connsiteX7" fmla="*/ 1684703 w 4507338"/>
              <a:gd name="connsiteY7" fmla="*/ 105419 h 2781223"/>
              <a:gd name="connsiteX8" fmla="*/ 4278165 w 4507338"/>
              <a:gd name="connsiteY8" fmla="*/ 0 h 2781223"/>
              <a:gd name="connsiteX0" fmla="*/ 3757051 w 3986224"/>
              <a:gd name="connsiteY0" fmla="*/ 0 h 2759094"/>
              <a:gd name="connsiteX1" fmla="*/ 2538627 w 3986224"/>
              <a:gd name="connsiteY1" fmla="*/ 1448368 h 2759094"/>
              <a:gd name="connsiteX2" fmla="*/ 1865766 w 3986224"/>
              <a:gd name="connsiteY2" fmla="*/ 2172987 h 2759094"/>
              <a:gd name="connsiteX3" fmla="*/ 773708 w 3986224"/>
              <a:gd name="connsiteY3" fmla="*/ 2737667 h 2759094"/>
              <a:gd name="connsiteX4" fmla="*/ 0 w 3986224"/>
              <a:gd name="connsiteY4" fmla="*/ 2301550 h 2759094"/>
              <a:gd name="connsiteX5" fmla="*/ 492653 w 3986224"/>
              <a:gd name="connsiteY5" fmla="*/ 1369938 h 2759094"/>
              <a:gd name="connsiteX6" fmla="*/ 1163589 w 3986224"/>
              <a:gd name="connsiteY6" fmla="*/ 105419 h 2759094"/>
              <a:gd name="connsiteX7" fmla="*/ 3757051 w 3986224"/>
              <a:gd name="connsiteY7" fmla="*/ 0 h 2759094"/>
              <a:gd name="connsiteX0" fmla="*/ 3757051 w 3986224"/>
              <a:gd name="connsiteY0" fmla="*/ 18230 h 2777324"/>
              <a:gd name="connsiteX1" fmla="*/ 2538627 w 3986224"/>
              <a:gd name="connsiteY1" fmla="*/ 1466598 h 2777324"/>
              <a:gd name="connsiteX2" fmla="*/ 1865766 w 3986224"/>
              <a:gd name="connsiteY2" fmla="*/ 2191217 h 2777324"/>
              <a:gd name="connsiteX3" fmla="*/ 773708 w 3986224"/>
              <a:gd name="connsiteY3" fmla="*/ 2755897 h 2777324"/>
              <a:gd name="connsiteX4" fmla="*/ 0 w 3986224"/>
              <a:gd name="connsiteY4" fmla="*/ 2319780 h 2777324"/>
              <a:gd name="connsiteX5" fmla="*/ 492653 w 3986224"/>
              <a:gd name="connsiteY5" fmla="*/ 1388168 h 2777324"/>
              <a:gd name="connsiteX6" fmla="*/ 2296653 w 3986224"/>
              <a:gd name="connsiteY6" fmla="*/ 34213 h 2777324"/>
              <a:gd name="connsiteX7" fmla="*/ 3757051 w 3986224"/>
              <a:gd name="connsiteY7" fmla="*/ 18230 h 2777324"/>
              <a:gd name="connsiteX0" fmla="*/ 3757051 w 3986224"/>
              <a:gd name="connsiteY0" fmla="*/ 18229 h 2777323"/>
              <a:gd name="connsiteX1" fmla="*/ 2538627 w 3986224"/>
              <a:gd name="connsiteY1" fmla="*/ 1466597 h 2777323"/>
              <a:gd name="connsiteX2" fmla="*/ 1865766 w 3986224"/>
              <a:gd name="connsiteY2" fmla="*/ 2191216 h 2777323"/>
              <a:gd name="connsiteX3" fmla="*/ 773708 w 3986224"/>
              <a:gd name="connsiteY3" fmla="*/ 2755896 h 2777323"/>
              <a:gd name="connsiteX4" fmla="*/ 0 w 3986224"/>
              <a:gd name="connsiteY4" fmla="*/ 2319779 h 2777323"/>
              <a:gd name="connsiteX5" fmla="*/ 2296653 w 3986224"/>
              <a:gd name="connsiteY5" fmla="*/ 34212 h 2777323"/>
              <a:gd name="connsiteX6" fmla="*/ 3757051 w 3986224"/>
              <a:gd name="connsiteY6" fmla="*/ 18229 h 2777323"/>
              <a:gd name="connsiteX0" fmla="*/ 3757051 w 3986224"/>
              <a:gd name="connsiteY0" fmla="*/ 18229 h 2777323"/>
              <a:gd name="connsiteX1" fmla="*/ 2538627 w 3986224"/>
              <a:gd name="connsiteY1" fmla="*/ 1466597 h 2777323"/>
              <a:gd name="connsiteX2" fmla="*/ 1865766 w 3986224"/>
              <a:gd name="connsiteY2" fmla="*/ 2191216 h 2777323"/>
              <a:gd name="connsiteX3" fmla="*/ 773708 w 3986224"/>
              <a:gd name="connsiteY3" fmla="*/ 2755896 h 2777323"/>
              <a:gd name="connsiteX4" fmla="*/ 0 w 3986224"/>
              <a:gd name="connsiteY4" fmla="*/ 2319779 h 2777323"/>
              <a:gd name="connsiteX5" fmla="*/ 2296653 w 3986224"/>
              <a:gd name="connsiteY5" fmla="*/ 34212 h 2777323"/>
              <a:gd name="connsiteX6" fmla="*/ 3757051 w 3986224"/>
              <a:gd name="connsiteY6" fmla="*/ 18229 h 2777323"/>
              <a:gd name="connsiteX0" fmla="*/ 3757051 w 3986224"/>
              <a:gd name="connsiteY0" fmla="*/ 18229 h 2777323"/>
              <a:gd name="connsiteX1" fmla="*/ 2538627 w 3986224"/>
              <a:gd name="connsiteY1" fmla="*/ 1466597 h 2777323"/>
              <a:gd name="connsiteX2" fmla="*/ 1865766 w 3986224"/>
              <a:gd name="connsiteY2" fmla="*/ 2191216 h 2777323"/>
              <a:gd name="connsiteX3" fmla="*/ 773708 w 3986224"/>
              <a:gd name="connsiteY3" fmla="*/ 2755896 h 2777323"/>
              <a:gd name="connsiteX4" fmla="*/ 0 w 3986224"/>
              <a:gd name="connsiteY4" fmla="*/ 2319779 h 2777323"/>
              <a:gd name="connsiteX5" fmla="*/ 2296653 w 3986224"/>
              <a:gd name="connsiteY5" fmla="*/ 34212 h 2777323"/>
              <a:gd name="connsiteX6" fmla="*/ 3757051 w 3986224"/>
              <a:gd name="connsiteY6" fmla="*/ 18229 h 277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6224" h="2777323">
                <a:moveTo>
                  <a:pt x="3757051" y="18229"/>
                </a:moveTo>
                <a:cubicBezTo>
                  <a:pt x="3986224" y="242054"/>
                  <a:pt x="2853841" y="1104433"/>
                  <a:pt x="2538627" y="1466597"/>
                </a:cubicBezTo>
                <a:cubicBezTo>
                  <a:pt x="2223413" y="1828761"/>
                  <a:pt x="2261597" y="1812351"/>
                  <a:pt x="1865766" y="2191216"/>
                </a:cubicBezTo>
                <a:cubicBezTo>
                  <a:pt x="1550709" y="2472139"/>
                  <a:pt x="1084669" y="2734469"/>
                  <a:pt x="773708" y="2755896"/>
                </a:cubicBezTo>
                <a:cubicBezTo>
                  <a:pt x="462747" y="2777323"/>
                  <a:pt x="46842" y="2547734"/>
                  <a:pt x="0" y="2319779"/>
                </a:cubicBezTo>
                <a:cubicBezTo>
                  <a:pt x="253824" y="1866165"/>
                  <a:pt x="1526844" y="681862"/>
                  <a:pt x="2296653" y="34212"/>
                </a:cubicBezTo>
                <a:cubicBezTo>
                  <a:pt x="2876336" y="0"/>
                  <a:pt x="3094211" y="71283"/>
                  <a:pt x="3757051" y="18229"/>
                </a:cubicBezTo>
                <a:close/>
              </a:path>
            </a:pathLst>
          </a:custGeom>
          <a:ln w="76200">
            <a:solidFill>
              <a:schemeClr val="tx1"/>
            </a:solidFill>
            <a:prstDash val="solid"/>
          </a:ln>
          <a:effectLst>
            <a:outerShdw dist="635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Freeform 62"/>
          <p:cNvSpPr>
            <a:spLocks noChangeAspect="1"/>
          </p:cNvSpPr>
          <p:nvPr/>
        </p:nvSpPr>
        <p:spPr>
          <a:xfrm>
            <a:off x="2898648" y="762000"/>
            <a:ext cx="3516482" cy="2672646"/>
          </a:xfrm>
          <a:custGeom>
            <a:avLst/>
            <a:gdLst>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55" fmla="*/ 110837 w 3244735"/>
              <a:gd name="connsiteY55"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10837 w 3244735"/>
              <a:gd name="connsiteY54"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37 w 3244735"/>
              <a:gd name="connsiteY52"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110837 w 3244735"/>
              <a:gd name="connsiteY51" fmla="*/ 983673 h 24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44735" h="2466109">
                <a:moveTo>
                  <a:pt x="110837" y="983673"/>
                </a:moveTo>
                <a:cubicBezTo>
                  <a:pt x="80357" y="947651"/>
                  <a:pt x="0" y="831273"/>
                  <a:pt x="11084" y="784167"/>
                </a:cubicBezTo>
                <a:cubicBezTo>
                  <a:pt x="22168" y="737061"/>
                  <a:pt x="135774" y="739833"/>
                  <a:pt x="177338" y="701040"/>
                </a:cubicBezTo>
                <a:cubicBezTo>
                  <a:pt x="218902" y="662247"/>
                  <a:pt x="216131" y="581891"/>
                  <a:pt x="260466" y="551411"/>
                </a:cubicBezTo>
                <a:cubicBezTo>
                  <a:pt x="304801" y="520931"/>
                  <a:pt x="390699" y="523702"/>
                  <a:pt x="443346" y="518160"/>
                </a:cubicBezTo>
                <a:cubicBezTo>
                  <a:pt x="495993" y="512618"/>
                  <a:pt x="543098" y="529244"/>
                  <a:pt x="576349" y="518160"/>
                </a:cubicBezTo>
                <a:cubicBezTo>
                  <a:pt x="609600" y="507076"/>
                  <a:pt x="615142" y="465512"/>
                  <a:pt x="642851" y="451658"/>
                </a:cubicBezTo>
                <a:cubicBezTo>
                  <a:pt x="670560" y="437804"/>
                  <a:pt x="714895" y="448887"/>
                  <a:pt x="742604" y="435033"/>
                </a:cubicBezTo>
                <a:cubicBezTo>
                  <a:pt x="770313" y="421179"/>
                  <a:pt x="770313" y="374073"/>
                  <a:pt x="809106" y="368531"/>
                </a:cubicBezTo>
                <a:cubicBezTo>
                  <a:pt x="847899" y="362989"/>
                  <a:pt x="942109" y="412866"/>
                  <a:pt x="975360" y="401782"/>
                </a:cubicBezTo>
                <a:cubicBezTo>
                  <a:pt x="1008611" y="390698"/>
                  <a:pt x="986444" y="324196"/>
                  <a:pt x="1008611" y="302029"/>
                </a:cubicBezTo>
                <a:cubicBezTo>
                  <a:pt x="1030778" y="279862"/>
                  <a:pt x="1086197" y="293716"/>
                  <a:pt x="1108364" y="268778"/>
                </a:cubicBezTo>
                <a:cubicBezTo>
                  <a:pt x="1130531" y="243840"/>
                  <a:pt x="1100051" y="185651"/>
                  <a:pt x="1141615" y="152400"/>
                </a:cubicBezTo>
                <a:cubicBezTo>
                  <a:pt x="1183179" y="119149"/>
                  <a:pt x="1357746" y="69273"/>
                  <a:pt x="1357746" y="69273"/>
                </a:cubicBezTo>
                <a:cubicBezTo>
                  <a:pt x="1415935" y="47106"/>
                  <a:pt x="1432560" y="8312"/>
                  <a:pt x="1490749" y="19396"/>
                </a:cubicBezTo>
                <a:cubicBezTo>
                  <a:pt x="1548938" y="30480"/>
                  <a:pt x="1626524" y="133004"/>
                  <a:pt x="1706880" y="135775"/>
                </a:cubicBezTo>
                <a:cubicBezTo>
                  <a:pt x="1787236" y="138546"/>
                  <a:pt x="1900843" y="52647"/>
                  <a:pt x="1972887" y="36022"/>
                </a:cubicBezTo>
                <a:cubicBezTo>
                  <a:pt x="2044931" y="19397"/>
                  <a:pt x="2108662" y="19397"/>
                  <a:pt x="2139142" y="36022"/>
                </a:cubicBezTo>
                <a:cubicBezTo>
                  <a:pt x="2169622" y="52647"/>
                  <a:pt x="2111433" y="141317"/>
                  <a:pt x="2155767" y="135775"/>
                </a:cubicBezTo>
                <a:cubicBezTo>
                  <a:pt x="2200102" y="130233"/>
                  <a:pt x="2330334" y="0"/>
                  <a:pt x="2405149" y="2771"/>
                </a:cubicBezTo>
                <a:cubicBezTo>
                  <a:pt x="2479964" y="5542"/>
                  <a:pt x="2538153" y="113607"/>
                  <a:pt x="2604655" y="152400"/>
                </a:cubicBezTo>
                <a:cubicBezTo>
                  <a:pt x="2671157" y="191193"/>
                  <a:pt x="2762596" y="196734"/>
                  <a:pt x="2804160" y="235527"/>
                </a:cubicBezTo>
                <a:cubicBezTo>
                  <a:pt x="2845724" y="274320"/>
                  <a:pt x="2837412" y="338051"/>
                  <a:pt x="2854037" y="385156"/>
                </a:cubicBezTo>
                <a:cubicBezTo>
                  <a:pt x="2870662" y="432261"/>
                  <a:pt x="2848495" y="482138"/>
                  <a:pt x="2903913" y="518160"/>
                </a:cubicBezTo>
                <a:cubicBezTo>
                  <a:pt x="2959331" y="554182"/>
                  <a:pt x="3139441" y="556953"/>
                  <a:pt x="3186546" y="601287"/>
                </a:cubicBezTo>
                <a:cubicBezTo>
                  <a:pt x="3233651" y="645621"/>
                  <a:pt x="3244735" y="712123"/>
                  <a:pt x="3186546" y="784167"/>
                </a:cubicBezTo>
                <a:cubicBezTo>
                  <a:pt x="3128357" y="856211"/>
                  <a:pt x="2926080" y="950422"/>
                  <a:pt x="2837411" y="1033549"/>
                </a:cubicBezTo>
                <a:cubicBezTo>
                  <a:pt x="2748742" y="1116676"/>
                  <a:pt x="2707178" y="1216429"/>
                  <a:pt x="2654531" y="1282931"/>
                </a:cubicBezTo>
                <a:cubicBezTo>
                  <a:pt x="2601884" y="1349433"/>
                  <a:pt x="2491047" y="1424247"/>
                  <a:pt x="2521527" y="1432560"/>
                </a:cubicBezTo>
                <a:cubicBezTo>
                  <a:pt x="2552007" y="1440873"/>
                  <a:pt x="2765367" y="1335578"/>
                  <a:pt x="2837411" y="1332807"/>
                </a:cubicBezTo>
                <a:cubicBezTo>
                  <a:pt x="2909455" y="1330036"/>
                  <a:pt x="2928851" y="1379913"/>
                  <a:pt x="2953789" y="1415935"/>
                </a:cubicBezTo>
                <a:cubicBezTo>
                  <a:pt x="2978727" y="1451957"/>
                  <a:pt x="2967644" y="1501833"/>
                  <a:pt x="2987040" y="1548938"/>
                </a:cubicBezTo>
                <a:cubicBezTo>
                  <a:pt x="3006436" y="1596043"/>
                  <a:pt x="3059083" y="1637607"/>
                  <a:pt x="3070167" y="1698567"/>
                </a:cubicBezTo>
                <a:cubicBezTo>
                  <a:pt x="3081251" y="1759527"/>
                  <a:pt x="3042458" y="1864822"/>
                  <a:pt x="3053542" y="1914698"/>
                </a:cubicBezTo>
                <a:cubicBezTo>
                  <a:pt x="3064626" y="1964574"/>
                  <a:pt x="3111731" y="1936866"/>
                  <a:pt x="3136669" y="1997826"/>
                </a:cubicBezTo>
                <a:cubicBezTo>
                  <a:pt x="3161607" y="2058786"/>
                  <a:pt x="3208713" y="2208415"/>
                  <a:pt x="3203171" y="2280458"/>
                </a:cubicBezTo>
                <a:cubicBezTo>
                  <a:pt x="3197629" y="2352501"/>
                  <a:pt x="3192087" y="2399607"/>
                  <a:pt x="3103418" y="2430087"/>
                </a:cubicBezTo>
                <a:cubicBezTo>
                  <a:pt x="3014749" y="2460567"/>
                  <a:pt x="2854037" y="2466109"/>
                  <a:pt x="2671157" y="2463338"/>
                </a:cubicBezTo>
                <a:cubicBezTo>
                  <a:pt x="2488277" y="2460567"/>
                  <a:pt x="2006138" y="2413462"/>
                  <a:pt x="2006138" y="2413462"/>
                </a:cubicBezTo>
                <a:lnTo>
                  <a:pt x="1623753" y="2380211"/>
                </a:lnTo>
                <a:cubicBezTo>
                  <a:pt x="1507375" y="2369127"/>
                  <a:pt x="1440873" y="2346960"/>
                  <a:pt x="1307869" y="2346960"/>
                </a:cubicBezTo>
                <a:cubicBezTo>
                  <a:pt x="1174865" y="2346960"/>
                  <a:pt x="978131" y="2405149"/>
                  <a:pt x="825731" y="2380211"/>
                </a:cubicBezTo>
                <a:cubicBezTo>
                  <a:pt x="673331" y="2355273"/>
                  <a:pt x="484909" y="2261062"/>
                  <a:pt x="393469" y="2197331"/>
                </a:cubicBezTo>
                <a:cubicBezTo>
                  <a:pt x="302029" y="2133600"/>
                  <a:pt x="318655" y="2050473"/>
                  <a:pt x="277091" y="1997826"/>
                </a:cubicBezTo>
                <a:cubicBezTo>
                  <a:pt x="235527" y="1945179"/>
                  <a:pt x="171796" y="1906385"/>
                  <a:pt x="144087" y="1881447"/>
                </a:cubicBezTo>
                <a:cubicBezTo>
                  <a:pt x="116378" y="1856509"/>
                  <a:pt x="96982" y="1873134"/>
                  <a:pt x="110837" y="1848196"/>
                </a:cubicBezTo>
                <a:cubicBezTo>
                  <a:pt x="124692" y="1823258"/>
                  <a:pt x="193964" y="1790007"/>
                  <a:pt x="227215" y="1731818"/>
                </a:cubicBezTo>
                <a:cubicBezTo>
                  <a:pt x="260466" y="1673629"/>
                  <a:pt x="310342" y="1573876"/>
                  <a:pt x="310342" y="1499062"/>
                </a:cubicBezTo>
                <a:cubicBezTo>
                  <a:pt x="310342" y="1424248"/>
                  <a:pt x="241069" y="1343891"/>
                  <a:pt x="227215" y="1282931"/>
                </a:cubicBezTo>
                <a:cubicBezTo>
                  <a:pt x="213361" y="1221971"/>
                  <a:pt x="232757" y="1180407"/>
                  <a:pt x="227215" y="1133302"/>
                </a:cubicBezTo>
                <a:cubicBezTo>
                  <a:pt x="221673" y="1086197"/>
                  <a:pt x="213360" y="1025236"/>
                  <a:pt x="193964" y="1000298"/>
                </a:cubicBezTo>
                <a:cubicBezTo>
                  <a:pt x="174568" y="975360"/>
                  <a:pt x="141317" y="1019695"/>
                  <a:pt x="110837" y="983673"/>
                </a:cubicBezTo>
                <a:close/>
              </a:path>
            </a:pathLst>
          </a:custGeom>
          <a:solidFill>
            <a:srgbClr val="FFC000">
              <a:alpha val="0"/>
            </a:srgbClr>
          </a:solidFill>
          <a:ln w="635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solidFill>
                  <a:schemeClr val="bg1"/>
                </a:solidFill>
              </a:rPr>
              <a:t>CHEROKEE  </a:t>
            </a:r>
          </a:p>
          <a:p>
            <a:pPr algn="ctr"/>
            <a:endParaRPr lang="en-US" sz="2800" b="1" dirty="0" smtClean="0">
              <a:solidFill>
                <a:schemeClr val="bg1"/>
              </a:solidFill>
            </a:endParaRPr>
          </a:p>
          <a:p>
            <a:pPr algn="ctr"/>
            <a:endParaRPr lang="en-US" sz="2800" b="1" dirty="0">
              <a:solidFill>
                <a:schemeClr val="bg1"/>
              </a:solidFill>
            </a:endParaRPr>
          </a:p>
        </p:txBody>
      </p:sp>
      <p:sp useBgFill="1">
        <p:nvSpPr>
          <p:cNvPr id="98" name="TextBox 97"/>
          <p:cNvSpPr txBox="1"/>
          <p:nvPr/>
        </p:nvSpPr>
        <p:spPr>
          <a:xfrm>
            <a:off x="0" y="685800"/>
            <a:ext cx="9144000" cy="538609"/>
          </a:xfrm>
          <a:prstGeom prst="rect">
            <a:avLst/>
          </a:prstGeom>
        </p:spPr>
        <p:txBody>
          <a:bodyPr wrap="square" rtlCol="0">
            <a:spAutoFit/>
          </a:bodyPr>
          <a:lstStyle/>
          <a:p>
            <a:pPr algn="ctr"/>
            <a:r>
              <a:rPr lang="en-US" sz="2800" b="1" i="1" spc="100" dirty="0" smtClean="0">
                <a:solidFill>
                  <a:srgbClr val="00B050"/>
                </a:solidFill>
                <a:effectLst>
                  <a:outerShdw dist="50800" dir="7200000" algn="ctr" rotWithShape="0">
                    <a:schemeClr val="tx1"/>
                  </a:outerShdw>
                </a:effectLst>
                <a:latin typeface="Comic Sans MS" pitchFamily="66" charset="0"/>
                <a:cs typeface="Arial" pitchFamily="34" charset="0"/>
              </a:rPr>
              <a:t>What are the ELEVATIONS of the Homelands?</a:t>
            </a:r>
          </a:p>
        </p:txBody>
      </p:sp>
      <p:sp>
        <p:nvSpPr>
          <p:cNvPr id="66" name="Oval 65"/>
          <p:cNvSpPr/>
          <p:nvPr/>
        </p:nvSpPr>
        <p:spPr>
          <a:xfrm>
            <a:off x="2590800" y="609600"/>
            <a:ext cx="3048000" cy="685800"/>
          </a:xfrm>
          <a:prstGeom prst="ellipse">
            <a:avLst/>
          </a:prstGeom>
          <a:noFill/>
          <a:ln w="635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wipe(left)">
                                      <p:cBhvr>
                                        <p:cTn id="12" dur="500"/>
                                        <p:tgtEl>
                                          <p:spTgt spid="103"/>
                                        </p:tgtEl>
                                      </p:cBhvr>
                                    </p:animEffect>
                                  </p:childTnLst>
                                </p:cTn>
                              </p:par>
                            </p:childTnLst>
                          </p:cTn>
                        </p:par>
                        <p:par>
                          <p:cTn id="13" fill="hold">
                            <p:stCondLst>
                              <p:cond delay="500"/>
                            </p:stCondLst>
                            <p:childTnLst>
                              <p:par>
                                <p:cTn id="14" presetID="6" presetClass="emph" presetSubtype="0" fill="hold" nodeType="afterEffect">
                                  <p:stCondLst>
                                    <p:cond delay="0"/>
                                  </p:stCondLst>
                                  <p:childTnLst>
                                    <p:animScale>
                                      <p:cBhvr>
                                        <p:cTn id="15" dur="1000" fill="hold"/>
                                        <p:tgtEl>
                                          <p:spTgt spid="103"/>
                                        </p:tgtEl>
                                      </p:cBhvr>
                                      <p:by x="150000" y="150000"/>
                                    </p:animScale>
                                  </p:childTnLst>
                                </p:cTn>
                              </p:par>
                              <p:par>
                                <p:cTn id="16" presetID="64" presetClass="path" presetSubtype="0" fill="hold" nodeType="withEffect">
                                  <p:stCondLst>
                                    <p:cond delay="0"/>
                                  </p:stCondLst>
                                  <p:childTnLst>
                                    <p:animMotion origin="layout" path="M -3.33333E-6 -0.00555 L -3.33333E-6 -0.06659 " pathEditMode="relative" rAng="0" ptsTypes="AA">
                                      <p:cBhvr>
                                        <p:cTn id="17" dur="1000" fill="hold"/>
                                        <p:tgtEl>
                                          <p:spTgt spid="103"/>
                                        </p:tgtEl>
                                        <p:attrNameLst>
                                          <p:attrName>ppt_x</p:attrName>
                                          <p:attrName>ppt_y</p:attrName>
                                        </p:attrNameLst>
                                      </p:cBhvr>
                                      <p:rCtr x="0" y="-31"/>
                                    </p:animMotion>
                                  </p:childTnLst>
                                </p:cTn>
                              </p:par>
                              <p:par>
                                <p:cTn id="18" presetID="10" presetClass="exit" presetSubtype="0" fill="hold" grpId="2" nodeType="withEffect">
                                  <p:stCondLst>
                                    <p:cond delay="0"/>
                                  </p:stCondLst>
                                  <p:childTnLst>
                                    <p:animEffect transition="out" filter="fade">
                                      <p:cBhvr>
                                        <p:cTn id="19" dur="1000"/>
                                        <p:tgtEl>
                                          <p:spTgt spid="28"/>
                                        </p:tgtEl>
                                      </p:cBhvr>
                                    </p:animEffect>
                                    <p:set>
                                      <p:cBhvr>
                                        <p:cTn id="20" dur="1" fill="hold">
                                          <p:stCondLst>
                                            <p:cond delay="999"/>
                                          </p:stCondLst>
                                        </p:cTn>
                                        <p:tgtEl>
                                          <p:spTgt spid="2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800" decel="100000"/>
                                        <p:tgtEl>
                                          <p:spTgt spid="61"/>
                                        </p:tgtEl>
                                      </p:cBhvr>
                                    </p:animEffect>
                                    <p:anim calcmode="lin" valueType="num">
                                      <p:cBhvr>
                                        <p:cTn id="26" dur="800" decel="100000" fill="hold"/>
                                        <p:tgtEl>
                                          <p:spTgt spid="61"/>
                                        </p:tgtEl>
                                        <p:attrNameLst>
                                          <p:attrName>style.rotation</p:attrName>
                                        </p:attrNameLst>
                                      </p:cBhvr>
                                      <p:tavLst>
                                        <p:tav tm="0">
                                          <p:val>
                                            <p:fltVal val="-90"/>
                                          </p:val>
                                        </p:tav>
                                        <p:tav tm="100000">
                                          <p:val>
                                            <p:fltVal val="0"/>
                                          </p:val>
                                        </p:tav>
                                      </p:tavLst>
                                    </p:anim>
                                    <p:anim calcmode="lin" valueType="num">
                                      <p:cBhvr>
                                        <p:cTn id="27" dur="800" decel="100000" fill="hold"/>
                                        <p:tgtEl>
                                          <p:spTgt spid="61"/>
                                        </p:tgtEl>
                                        <p:attrNameLst>
                                          <p:attrName>ppt_x</p:attrName>
                                        </p:attrNameLst>
                                      </p:cBhvr>
                                      <p:tavLst>
                                        <p:tav tm="0">
                                          <p:val>
                                            <p:strVal val="#ppt_x+0.4"/>
                                          </p:val>
                                        </p:tav>
                                        <p:tav tm="100000">
                                          <p:val>
                                            <p:strVal val="#ppt_x-0.05"/>
                                          </p:val>
                                        </p:tav>
                                      </p:tavLst>
                                    </p:anim>
                                    <p:anim calcmode="lin" valueType="num">
                                      <p:cBhvr>
                                        <p:cTn id="28" dur="800" decel="100000" fill="hold"/>
                                        <p:tgtEl>
                                          <p:spTgt spid="61"/>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61"/>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61"/>
                                        </p:tgtEl>
                                        <p:attrNameLst>
                                          <p:attrName>ppt_y</p:attrName>
                                        </p:attrNameLst>
                                      </p:cBhvr>
                                      <p:tavLst>
                                        <p:tav tm="0">
                                          <p:val>
                                            <p:strVal val="#ppt_y+0.1"/>
                                          </p:val>
                                        </p:tav>
                                        <p:tav tm="100000">
                                          <p:val>
                                            <p:strVal val="#ppt_y"/>
                                          </p:val>
                                        </p:tav>
                                      </p:tavLst>
                                    </p:anim>
                                  </p:childTnLst>
                                </p:cTn>
                              </p:par>
                            </p:childTnLst>
                          </p:cTn>
                        </p:par>
                        <p:par>
                          <p:cTn id="31" fill="hold">
                            <p:stCondLst>
                              <p:cond delay="1000"/>
                            </p:stCondLst>
                            <p:childTnLst>
                              <p:par>
                                <p:cTn id="32" presetID="16" presetClass="entr" presetSubtype="42"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out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64" presetClass="path" presetSubtype="0" accel="50000" decel="50000" fill="hold" grpId="1" nodeType="clickEffect">
                                  <p:stCondLst>
                                    <p:cond delay="0"/>
                                  </p:stCondLst>
                                  <p:childTnLst>
                                    <p:animMotion origin="layout" path="M 1.11111E-6 2.77457E-6 L -0.00139 -0.08139 " pathEditMode="relative" rAng="0" ptsTypes="AA">
                                      <p:cBhvr>
                                        <p:cTn id="38" dur="1000" fill="hold"/>
                                        <p:tgtEl>
                                          <p:spTgt spid="61"/>
                                        </p:tgtEl>
                                        <p:attrNameLst>
                                          <p:attrName>ppt_x</p:attrName>
                                          <p:attrName>ppt_y</p:attrName>
                                        </p:attrNameLst>
                                      </p:cBhvr>
                                      <p:rCtr x="-1" y="-41"/>
                                    </p:animMotion>
                                  </p:childTnLst>
                                </p:cTn>
                              </p:par>
                            </p:childTnLst>
                          </p:cTn>
                        </p:par>
                        <p:par>
                          <p:cTn id="39" fill="hold">
                            <p:stCondLst>
                              <p:cond delay="1000"/>
                            </p:stCondLst>
                            <p:childTnLst>
                              <p:par>
                                <p:cTn id="40" presetID="16" presetClass="entr" presetSubtype="42"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outHorizont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4" presetClass="path" presetSubtype="0" accel="50000" decel="50000" fill="hold" grpId="2" nodeType="clickEffect">
                                  <p:stCondLst>
                                    <p:cond delay="0"/>
                                  </p:stCondLst>
                                  <p:childTnLst>
                                    <p:animMotion origin="layout" path="M 2.22222E-6 -0.08139 L 0.00347 -0.16832 " pathEditMode="relative" rAng="0" ptsTypes="AA">
                                      <p:cBhvr>
                                        <p:cTn id="46" dur="1000" fill="hold"/>
                                        <p:tgtEl>
                                          <p:spTgt spid="61"/>
                                        </p:tgtEl>
                                        <p:attrNameLst>
                                          <p:attrName>ppt_x</p:attrName>
                                          <p:attrName>ppt_y</p:attrName>
                                        </p:attrNameLst>
                                      </p:cBhvr>
                                      <p:rCtr x="2" y="-43"/>
                                    </p:animMotion>
                                  </p:childTnLst>
                                </p:cTn>
                              </p:par>
                            </p:childTnLst>
                          </p:cTn>
                        </p:par>
                        <p:par>
                          <p:cTn id="47" fill="hold">
                            <p:stCondLst>
                              <p:cond delay="1000"/>
                            </p:stCondLst>
                            <p:childTnLst>
                              <p:par>
                                <p:cTn id="48" presetID="53" presetClass="entr" presetSubtype="0" fill="hold" grpId="0" nodeType="afterEffect">
                                  <p:stCondLst>
                                    <p:cond delay="0"/>
                                  </p:stCondLst>
                                  <p:childTnLst>
                                    <p:set>
                                      <p:cBhvr>
                                        <p:cTn id="49" dur="1" fill="hold">
                                          <p:stCondLst>
                                            <p:cond delay="0"/>
                                          </p:stCondLst>
                                        </p:cTn>
                                        <p:tgtEl>
                                          <p:spTgt spid="112"/>
                                        </p:tgtEl>
                                        <p:attrNameLst>
                                          <p:attrName>style.visibility</p:attrName>
                                        </p:attrNameLst>
                                      </p:cBhvr>
                                      <p:to>
                                        <p:strVal val="visible"/>
                                      </p:to>
                                    </p:set>
                                    <p:anim calcmode="lin" valueType="num">
                                      <p:cBhvr>
                                        <p:cTn id="50" dur="1000" fill="hold"/>
                                        <p:tgtEl>
                                          <p:spTgt spid="112"/>
                                        </p:tgtEl>
                                        <p:attrNameLst>
                                          <p:attrName>ppt_w</p:attrName>
                                        </p:attrNameLst>
                                      </p:cBhvr>
                                      <p:tavLst>
                                        <p:tav tm="0">
                                          <p:val>
                                            <p:fltVal val="0"/>
                                          </p:val>
                                        </p:tav>
                                        <p:tav tm="100000">
                                          <p:val>
                                            <p:strVal val="#ppt_w"/>
                                          </p:val>
                                        </p:tav>
                                      </p:tavLst>
                                    </p:anim>
                                    <p:anim calcmode="lin" valueType="num">
                                      <p:cBhvr>
                                        <p:cTn id="51" dur="1000" fill="hold"/>
                                        <p:tgtEl>
                                          <p:spTgt spid="112"/>
                                        </p:tgtEl>
                                        <p:attrNameLst>
                                          <p:attrName>ppt_h</p:attrName>
                                        </p:attrNameLst>
                                      </p:cBhvr>
                                      <p:tavLst>
                                        <p:tav tm="0">
                                          <p:val>
                                            <p:fltVal val="0"/>
                                          </p:val>
                                        </p:tav>
                                        <p:tav tm="100000">
                                          <p:val>
                                            <p:strVal val="#ppt_h"/>
                                          </p:val>
                                        </p:tav>
                                      </p:tavLst>
                                    </p:anim>
                                    <p:animEffect transition="in" filter="fade">
                                      <p:cBhvr>
                                        <p:cTn id="52" dur="1000"/>
                                        <p:tgtEl>
                                          <p:spTgt spid="1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1000"/>
                                        <p:tgtEl>
                                          <p:spTgt spid="18"/>
                                        </p:tgtEl>
                                      </p:cBhvr>
                                    </p:animEffect>
                                    <p:set>
                                      <p:cBhvr>
                                        <p:cTn id="57" dur="1" fill="hold">
                                          <p:stCondLst>
                                            <p:cond delay="999"/>
                                          </p:stCondLst>
                                        </p:cTn>
                                        <p:tgtEl>
                                          <p:spTgt spid="1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1000"/>
                                        <p:tgtEl>
                                          <p:spTgt spid="17"/>
                                        </p:tgtEl>
                                      </p:cBhvr>
                                    </p:animEffect>
                                    <p:set>
                                      <p:cBhvr>
                                        <p:cTn id="60" dur="1" fill="hold">
                                          <p:stCondLst>
                                            <p:cond delay="999"/>
                                          </p:stCondLst>
                                        </p:cTn>
                                        <p:tgtEl>
                                          <p:spTgt spid="17"/>
                                        </p:tgtEl>
                                        <p:attrNameLst>
                                          <p:attrName>style.visibility</p:attrName>
                                        </p:attrNameLst>
                                      </p:cBhvr>
                                      <p:to>
                                        <p:strVal val="hidden"/>
                                      </p:to>
                                    </p:set>
                                  </p:childTnLst>
                                </p:cTn>
                              </p:par>
                            </p:childTnLst>
                          </p:cTn>
                        </p:par>
                        <p:par>
                          <p:cTn id="61" fill="hold">
                            <p:stCondLst>
                              <p:cond delay="1000"/>
                            </p:stCondLst>
                            <p:childTnLst>
                              <p:par>
                                <p:cTn id="62" presetID="22" presetClass="entr" presetSubtype="1" fill="hold" grpId="0" nodeType="after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wipe(up)">
                                      <p:cBhvr>
                                        <p:cTn id="64" dur="1000"/>
                                        <p:tgtEl>
                                          <p:spTgt spid="6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1000"/>
                                        <p:tgtEl>
                                          <p:spTgt spid="112"/>
                                        </p:tgtEl>
                                      </p:cBhvr>
                                    </p:animEffect>
                                    <p:set>
                                      <p:cBhvr>
                                        <p:cTn id="69" dur="1" fill="hold">
                                          <p:stCondLst>
                                            <p:cond delay="999"/>
                                          </p:stCondLst>
                                        </p:cTn>
                                        <p:tgtEl>
                                          <p:spTgt spid="112"/>
                                        </p:tgtEl>
                                        <p:attrNameLst>
                                          <p:attrName>style.visibility</p:attrName>
                                        </p:attrNameLst>
                                      </p:cBhvr>
                                      <p:to>
                                        <p:strVal val="hidden"/>
                                      </p:to>
                                    </p:set>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1000"/>
                                        <p:tgtEl>
                                          <p:spTgt spid="6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1000"/>
                                        <p:tgtEl>
                                          <p:spTgt spid="63"/>
                                        </p:tgtEl>
                                      </p:cBhvr>
                                    </p:animEffect>
                                    <p:set>
                                      <p:cBhvr>
                                        <p:cTn id="78" dur="1" fill="hold">
                                          <p:stCondLst>
                                            <p:cond delay="999"/>
                                          </p:stCondLst>
                                        </p:cTn>
                                        <p:tgtEl>
                                          <p:spTgt spid="63"/>
                                        </p:tgtEl>
                                        <p:attrNameLst>
                                          <p:attrName>style.visibility</p:attrName>
                                        </p:attrNameLst>
                                      </p:cBhvr>
                                      <p:to>
                                        <p:strVal val="hidden"/>
                                      </p:to>
                                    </p:set>
                                  </p:childTnLst>
                                </p:cTn>
                              </p:par>
                              <p:par>
                                <p:cTn id="79" presetID="10" presetClass="exit" presetSubtype="0" fill="hold" grpId="3" nodeType="withEffect">
                                  <p:stCondLst>
                                    <p:cond delay="0"/>
                                  </p:stCondLst>
                                  <p:childTnLst>
                                    <p:animEffect transition="out" filter="fade">
                                      <p:cBhvr>
                                        <p:cTn id="80" dur="1000"/>
                                        <p:tgtEl>
                                          <p:spTgt spid="61"/>
                                        </p:tgtEl>
                                      </p:cBhvr>
                                    </p:animEffect>
                                    <p:set>
                                      <p:cBhvr>
                                        <p:cTn id="81" dur="1" fill="hold">
                                          <p:stCondLst>
                                            <p:cond delay="999"/>
                                          </p:stCondLst>
                                        </p:cTn>
                                        <p:tgtEl>
                                          <p:spTgt spid="61"/>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1000"/>
                                        <p:tgtEl>
                                          <p:spTgt spid="103"/>
                                        </p:tgtEl>
                                      </p:cBhvr>
                                    </p:animEffect>
                                    <p:set>
                                      <p:cBhvr>
                                        <p:cTn id="84" dur="1" fill="hold">
                                          <p:stCondLst>
                                            <p:cond delay="999"/>
                                          </p:stCondLst>
                                        </p:cTn>
                                        <p:tgtEl>
                                          <p:spTgt spid="103"/>
                                        </p:tgtEl>
                                        <p:attrNameLst>
                                          <p:attrName>style.visibility</p:attrName>
                                        </p:attrNameLst>
                                      </p:cBhvr>
                                      <p:to>
                                        <p:strVal val="hidden"/>
                                      </p:to>
                                    </p:set>
                                  </p:childTnLst>
                                </p:cTn>
                              </p:par>
                            </p:childTnLst>
                          </p:cTn>
                        </p:par>
                        <p:par>
                          <p:cTn id="85" fill="hold">
                            <p:stCondLst>
                              <p:cond delay="1000"/>
                            </p:stCondLst>
                            <p:childTnLst>
                              <p:par>
                                <p:cTn id="86" presetID="22" presetClass="entr" presetSubtype="2" fill="hold" grpId="0" nodeType="afterEffect">
                                  <p:stCondLst>
                                    <p:cond delay="0"/>
                                  </p:stCondLst>
                                  <p:childTnLst>
                                    <p:set>
                                      <p:cBhvr>
                                        <p:cTn id="87" dur="1" fill="hold">
                                          <p:stCondLst>
                                            <p:cond delay="0"/>
                                          </p:stCondLst>
                                        </p:cTn>
                                        <p:tgtEl>
                                          <p:spTgt spid="66"/>
                                        </p:tgtEl>
                                        <p:attrNameLst>
                                          <p:attrName>style.visibility</p:attrName>
                                        </p:attrNameLst>
                                      </p:cBhvr>
                                      <p:to>
                                        <p:strVal val="visible"/>
                                      </p:to>
                                    </p:set>
                                    <p:animEffect transition="in" filter="wipe(right)">
                                      <p:cBhvr>
                                        <p:cTn id="88"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2" animBg="1"/>
      <p:bldP spid="112" grpId="0" animBg="1"/>
      <p:bldP spid="112" grpId="1" animBg="1"/>
      <p:bldP spid="61" grpId="0" animBg="1"/>
      <p:bldP spid="61" grpId="1" animBg="1"/>
      <p:bldP spid="61" grpId="2" animBg="1"/>
      <p:bldP spid="61" grpId="3" animBg="1"/>
      <p:bldP spid="62" grpId="0" animBg="1"/>
      <p:bldP spid="63" grpId="0" animBg="1"/>
      <p:bldP spid="63" grpId="1" animBg="1"/>
      <p:bldP spid="66"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195" t="1203" r="608" b="-4482"/>
          <a:stretch>
            <a:fillRect/>
          </a:stretch>
        </p:blipFill>
        <p:spPr bwMode="auto">
          <a:xfrm>
            <a:off x="0" y="648586"/>
            <a:ext cx="9144000" cy="6209414"/>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Image result for green corn ceremony"/>
          <p:cNvPicPr>
            <a:picLocks noChangeAspect="1" noChangeArrowheads="1"/>
          </p:cNvPicPr>
          <p:nvPr/>
        </p:nvPicPr>
        <p:blipFill>
          <a:blip r:embed="rId2"/>
          <a:srcRect/>
          <a:stretch>
            <a:fillRect/>
          </a:stretch>
        </p:blipFill>
        <p:spPr bwMode="auto">
          <a:xfrm>
            <a:off x="4800600" y="2057400"/>
            <a:ext cx="4343400" cy="4069083"/>
          </a:xfrm>
          <a:prstGeom prst="rect">
            <a:avLst/>
          </a:prstGeom>
          <a:noFill/>
        </p:spPr>
      </p:pic>
      <p:sp>
        <p:nvSpPr>
          <p:cNvPr id="5" name="Rectangle 3"/>
          <p:cNvSpPr>
            <a:spLocks noChangeArrowheads="1"/>
          </p:cNvSpPr>
          <p:nvPr/>
        </p:nvSpPr>
        <p:spPr bwMode="auto">
          <a:xfrm>
            <a:off x="0" y="83403"/>
            <a:ext cx="52578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South</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west </a:t>
            </a: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Journeys  </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a:t>
            </a:r>
            <a:endPar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endParaRPr>
          </a:p>
        </p:txBody>
      </p:sp>
      <p:sp>
        <p:nvSpPr>
          <p:cNvPr id="9" name="Rectangle 3"/>
          <p:cNvSpPr>
            <a:spLocks noChangeArrowheads="1"/>
          </p:cNvSpPr>
          <p:nvPr/>
        </p:nvSpPr>
        <p:spPr bwMode="auto">
          <a:xfrm>
            <a:off x="304800" y="795528"/>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Santa Fe Trail</a:t>
            </a:r>
            <a:endPar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cs typeface="Arial" pitchFamily="34" charset="0"/>
            </a:endParaRPr>
          </a:p>
        </p:txBody>
      </p:sp>
      <p:sp>
        <p:nvSpPr>
          <p:cNvPr id="10" name="Rectangle 3"/>
          <p:cNvSpPr>
            <a:spLocks noChangeArrowheads="1"/>
          </p:cNvSpPr>
          <p:nvPr/>
        </p:nvSpPr>
        <p:spPr bwMode="auto">
          <a:xfrm>
            <a:off x="533400" y="795528"/>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Trail of Tears</a:t>
            </a:r>
            <a:endPar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cs typeface="Arial" pitchFamily="34" charset="0"/>
            </a:endParaRPr>
          </a:p>
        </p:txBody>
      </p:sp>
      <p:sp useBgFill="1">
        <p:nvSpPr>
          <p:cNvPr id="6" name="Rectangle 5"/>
          <p:cNvSpPr/>
          <p:nvPr/>
        </p:nvSpPr>
        <p:spPr>
          <a:xfrm>
            <a:off x="609600" y="838200"/>
            <a:ext cx="38100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cstate="print"/>
          <a:srcRect/>
          <a:stretch>
            <a:fillRect/>
          </a:stretch>
        </p:blipFill>
        <p:spPr bwMode="auto">
          <a:xfrm rot="20886906">
            <a:off x="61202" y="2140756"/>
            <a:ext cx="4855025" cy="3319703"/>
          </a:xfrm>
          <a:prstGeom prst="rect">
            <a:avLst/>
          </a:prstGeom>
          <a:noFill/>
          <a:ln w="76200">
            <a:solidFill>
              <a:schemeClr val="bg1"/>
            </a:solidFill>
            <a:miter lim="800000"/>
            <a:headEnd/>
            <a:tailEnd/>
          </a:ln>
          <a:effectLst/>
        </p:spPr>
      </p:pic>
      <p:sp>
        <p:nvSpPr>
          <p:cNvPr id="3" name="Rectangle 2"/>
          <p:cNvSpPr/>
          <p:nvPr/>
        </p:nvSpPr>
        <p:spPr>
          <a:xfrm rot="20880000">
            <a:off x="228600" y="1326781"/>
            <a:ext cx="4191000" cy="646331"/>
          </a:xfrm>
          <a:prstGeom prst="rect">
            <a:avLst/>
          </a:prstGeom>
        </p:spPr>
        <p:txBody>
          <a:bodyPr wrap="square">
            <a:spAutoFit/>
          </a:bodyPr>
          <a:lstStyle/>
          <a:p>
            <a:pPr marL="111125"/>
            <a:r>
              <a:rPr lang="en-US" sz="3600" b="1" dirty="0" smtClean="0">
                <a:ln>
                  <a:solidFill>
                    <a:srgbClr val="FF0000"/>
                  </a:solidFill>
                </a:ln>
                <a:solidFill>
                  <a:srgbClr val="FF0000"/>
                </a:solidFill>
                <a:effectLst>
                  <a:outerShdw dist="50800" dir="7200000" algn="ctr" rotWithShape="0">
                    <a:schemeClr val="tx1"/>
                  </a:outerShdw>
                </a:effectLst>
                <a:latin typeface="Bradley Hand ITC" pitchFamily="66" charset="0"/>
              </a:rPr>
              <a:t>Green Corn Festival</a:t>
            </a:r>
          </a:p>
        </p:txBody>
      </p:sp>
      <p:sp>
        <p:nvSpPr>
          <p:cNvPr id="12" name="Rectangle 11"/>
          <p:cNvSpPr/>
          <p:nvPr/>
        </p:nvSpPr>
        <p:spPr>
          <a:xfrm>
            <a:off x="381000" y="6135469"/>
            <a:ext cx="8229600" cy="646331"/>
          </a:xfrm>
          <a:prstGeom prst="rect">
            <a:avLst/>
          </a:prstGeom>
        </p:spPr>
        <p:txBody>
          <a:bodyPr wrap="square">
            <a:spAutoFit/>
          </a:bodyPr>
          <a:lstStyle/>
          <a:p>
            <a:pPr marL="111125" algn="ctr"/>
            <a:r>
              <a:rPr lang="en-US" sz="3600" b="1" dirty="0" smtClean="0">
                <a:ln>
                  <a:solidFill>
                    <a:srgbClr val="FF0000"/>
                  </a:solidFill>
                </a:ln>
                <a:solidFill>
                  <a:srgbClr val="FF0000"/>
                </a:solidFill>
                <a:effectLst>
                  <a:outerShdw dist="50800" dir="7200000" algn="ctr" rotWithShape="0">
                    <a:schemeClr val="tx1"/>
                  </a:outerShdw>
                </a:effectLst>
                <a:latin typeface="Bradley Hand ITC" pitchFamily="66" charset="0"/>
              </a:rPr>
              <a:t>Enjoy it anytime during our class!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53"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10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p:nvPr/>
        </p:nvGrpSpPr>
        <p:grpSpPr>
          <a:xfrm>
            <a:off x="533400" y="774809"/>
            <a:ext cx="7927848" cy="6134566"/>
            <a:chOff x="533400" y="774809"/>
            <a:chExt cx="7927848" cy="6134566"/>
          </a:xfrm>
        </p:grpSpPr>
        <p:grpSp>
          <p:nvGrpSpPr>
            <p:cNvPr id="3" name="Group 6"/>
            <p:cNvGrpSpPr>
              <a:grpSpLocks noChangeAspect="1"/>
            </p:cNvGrpSpPr>
            <p:nvPr/>
          </p:nvGrpSpPr>
          <p:grpSpPr>
            <a:xfrm>
              <a:off x="533400" y="774809"/>
              <a:ext cx="7927848" cy="6083192"/>
              <a:chOff x="0" y="1244905"/>
              <a:chExt cx="7315200" cy="5613095"/>
            </a:xfrm>
          </p:grpSpPr>
          <p:pic>
            <p:nvPicPr>
              <p:cNvPr id="5" name="Picture 2"/>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6" name="Rectangle 5"/>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grpSp>
        <p:nvGrpSpPr>
          <p:cNvPr id="12" name="Group 11"/>
          <p:cNvGrpSpPr/>
          <p:nvPr/>
        </p:nvGrpSpPr>
        <p:grpSpPr>
          <a:xfrm>
            <a:off x="475488" y="823912"/>
            <a:ext cx="7982712" cy="6034088"/>
            <a:chOff x="475488" y="823912"/>
            <a:chExt cx="7982712" cy="6034088"/>
          </a:xfrm>
        </p:grpSpPr>
        <p:pic>
          <p:nvPicPr>
            <p:cNvPr id="2050" name="Picture 2"/>
            <p:cNvPicPr>
              <a:picLocks noChangeAspect="1" noChangeArrowheads="1"/>
            </p:cNvPicPr>
            <p:nvPr/>
          </p:nvPicPr>
          <p:blipFill>
            <a:blip r:embed="rId3"/>
            <a:srcRect r="975" b="3650"/>
            <a:stretch>
              <a:fillRect/>
            </a:stretch>
          </p:blipFill>
          <p:spPr bwMode="auto">
            <a:xfrm>
              <a:off x="475488" y="823912"/>
              <a:ext cx="7982712" cy="6034088"/>
            </a:xfrm>
            <a:prstGeom prst="rect">
              <a:avLst/>
            </a:prstGeom>
            <a:noFill/>
            <a:ln w="76200">
              <a:solidFill>
                <a:schemeClr val="tx1"/>
              </a:solidFill>
              <a:miter lim="800000"/>
              <a:headEnd/>
              <a:tailEnd/>
            </a:ln>
            <a:effectLst/>
          </p:spPr>
        </p:pic>
        <p:pic>
          <p:nvPicPr>
            <p:cNvPr id="10" name="Picture 2"/>
            <p:cNvPicPr>
              <a:picLocks noChangeAspect="1" noChangeArrowheads="1"/>
            </p:cNvPicPr>
            <p:nvPr/>
          </p:nvPicPr>
          <p:blipFill>
            <a:blip r:embed="rId4"/>
            <a:srcRect l="86064" t="68230" r="7947" b="10276"/>
            <a:stretch>
              <a:fillRect/>
            </a:stretch>
          </p:blipFill>
          <p:spPr bwMode="auto">
            <a:xfrm>
              <a:off x="7315200" y="4191000"/>
              <a:ext cx="972766" cy="2286000"/>
            </a:xfrm>
            <a:prstGeom prst="rect">
              <a:avLst/>
            </a:prstGeom>
            <a:noFill/>
            <a:ln w="9525">
              <a:noFill/>
              <a:miter lim="800000"/>
              <a:headEnd/>
              <a:tailEnd/>
            </a:ln>
            <a:effectLst/>
          </p:spPr>
        </p:pic>
        <p:sp>
          <p:nvSpPr>
            <p:cNvPr id="11" name="TextBox 10"/>
            <p:cNvSpPr txBox="1"/>
            <p:nvPr/>
          </p:nvSpPr>
          <p:spPr>
            <a:xfrm>
              <a:off x="2590800" y="6334780"/>
              <a:ext cx="2744213" cy="523220"/>
            </a:xfrm>
            <a:prstGeom prst="rect">
              <a:avLst/>
            </a:prstGeom>
            <a:noFill/>
          </p:spPr>
          <p:txBody>
            <a:bodyPr wrap="none" rtlCol="0">
              <a:spAutoFit/>
            </a:bodyPr>
            <a:lstStyle/>
            <a:p>
              <a:r>
                <a:rPr lang="en-US" sz="2800" b="1" dirty="0" smtClean="0"/>
                <a:t>Topographic map</a:t>
              </a:r>
              <a:endParaRPr lang="en-US" sz="2800" b="1" dirty="0"/>
            </a:p>
          </p:txBody>
        </p:sp>
      </p:grpSp>
      <p:sp useBgFill="1">
        <p:nvSpPr>
          <p:cNvPr id="14" name="TextBox 13"/>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Geology of the Homelands</a:t>
            </a:r>
          </a:p>
        </p:txBody>
      </p:sp>
      <p:sp>
        <p:nvSpPr>
          <p:cNvPr id="18" name="Freeform 17"/>
          <p:cNvSpPr/>
          <p:nvPr/>
        </p:nvSpPr>
        <p:spPr>
          <a:xfrm rot="167108">
            <a:off x="4064363" y="744488"/>
            <a:ext cx="3119132" cy="2391789"/>
          </a:xfrm>
          <a:custGeom>
            <a:avLst/>
            <a:gdLst>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1273834 w 3807124"/>
              <a:gd name="connsiteY14" fmla="*/ 2323380 h 4318957"/>
              <a:gd name="connsiteX15" fmla="*/ 1825925 w 3807124"/>
              <a:gd name="connsiteY15" fmla="*/ 1909312 h 4318957"/>
              <a:gd name="connsiteX16" fmla="*/ 2378015 w 3807124"/>
              <a:gd name="connsiteY16" fmla="*/ 1219199 h 4318957"/>
              <a:gd name="connsiteX17" fmla="*/ 2861094 w 3807124"/>
              <a:gd name="connsiteY17" fmla="*/ 494580 h 4318957"/>
              <a:gd name="connsiteX18" fmla="*/ 3068128 w 3807124"/>
              <a:gd name="connsiteY18" fmla="*/ 63260 h 4318957"/>
              <a:gd name="connsiteX19" fmla="*/ 3689230 w 3807124"/>
              <a:gd name="connsiteY19" fmla="*/ 115018 h 4318957"/>
              <a:gd name="connsiteX20" fmla="*/ 3775494 w 3807124"/>
              <a:gd name="connsiteY20" fmla="*/ 132271 h 4318957"/>
              <a:gd name="connsiteX21" fmla="*/ 3775494 w 3807124"/>
              <a:gd name="connsiteY21"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726125 w 3807124"/>
              <a:gd name="connsiteY14" fmla="*/ 2967624 h 4318957"/>
              <a:gd name="connsiteX15" fmla="*/ 1273834 w 3807124"/>
              <a:gd name="connsiteY15" fmla="*/ 2323380 h 4318957"/>
              <a:gd name="connsiteX16" fmla="*/ 1825925 w 3807124"/>
              <a:gd name="connsiteY16" fmla="*/ 1909312 h 4318957"/>
              <a:gd name="connsiteX17" fmla="*/ 2378015 w 3807124"/>
              <a:gd name="connsiteY17" fmla="*/ 1219199 h 4318957"/>
              <a:gd name="connsiteX18" fmla="*/ 2861094 w 3807124"/>
              <a:gd name="connsiteY18" fmla="*/ 494580 h 4318957"/>
              <a:gd name="connsiteX19" fmla="*/ 3068128 w 3807124"/>
              <a:gd name="connsiteY19" fmla="*/ 63260 h 4318957"/>
              <a:gd name="connsiteX20" fmla="*/ 3689230 w 3807124"/>
              <a:gd name="connsiteY20" fmla="*/ 115018 h 4318957"/>
              <a:gd name="connsiteX21" fmla="*/ 3775494 w 3807124"/>
              <a:gd name="connsiteY21" fmla="*/ 132271 h 4318957"/>
              <a:gd name="connsiteX22" fmla="*/ 3775494 w 3807124"/>
              <a:gd name="connsiteY22"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1273834 w 3807124"/>
              <a:gd name="connsiteY14" fmla="*/ 2323380 h 4318957"/>
              <a:gd name="connsiteX15" fmla="*/ 1825925 w 3807124"/>
              <a:gd name="connsiteY15" fmla="*/ 1909312 h 4318957"/>
              <a:gd name="connsiteX16" fmla="*/ 2378015 w 3807124"/>
              <a:gd name="connsiteY16" fmla="*/ 1219199 h 4318957"/>
              <a:gd name="connsiteX17" fmla="*/ 2861094 w 3807124"/>
              <a:gd name="connsiteY17" fmla="*/ 494580 h 4318957"/>
              <a:gd name="connsiteX18" fmla="*/ 3068128 w 3807124"/>
              <a:gd name="connsiteY18" fmla="*/ 63260 h 4318957"/>
              <a:gd name="connsiteX19" fmla="*/ 3689230 w 3807124"/>
              <a:gd name="connsiteY19" fmla="*/ 115018 h 4318957"/>
              <a:gd name="connsiteX20" fmla="*/ 3775494 w 3807124"/>
              <a:gd name="connsiteY20" fmla="*/ 132271 h 4318957"/>
              <a:gd name="connsiteX21" fmla="*/ 3775494 w 3807124"/>
              <a:gd name="connsiteY21"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1273834 w 3807124"/>
              <a:gd name="connsiteY13" fmla="*/ 2323380 h 4318957"/>
              <a:gd name="connsiteX14" fmla="*/ 1825925 w 3807124"/>
              <a:gd name="connsiteY14" fmla="*/ 1909312 h 4318957"/>
              <a:gd name="connsiteX15" fmla="*/ 2378015 w 3807124"/>
              <a:gd name="connsiteY15" fmla="*/ 1219199 h 4318957"/>
              <a:gd name="connsiteX16" fmla="*/ 2861094 w 3807124"/>
              <a:gd name="connsiteY16" fmla="*/ 494580 h 4318957"/>
              <a:gd name="connsiteX17" fmla="*/ 3068128 w 3807124"/>
              <a:gd name="connsiteY17" fmla="*/ 63260 h 4318957"/>
              <a:gd name="connsiteX18" fmla="*/ 3689230 w 3807124"/>
              <a:gd name="connsiteY18" fmla="*/ 115018 h 4318957"/>
              <a:gd name="connsiteX19" fmla="*/ 3775494 w 3807124"/>
              <a:gd name="connsiteY19" fmla="*/ 132271 h 4318957"/>
              <a:gd name="connsiteX20" fmla="*/ 3775494 w 3807124"/>
              <a:gd name="connsiteY20"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1157105 w 3807124"/>
              <a:gd name="connsiteY13" fmla="*/ 2633346 h 4318957"/>
              <a:gd name="connsiteX14" fmla="*/ 1825925 w 3807124"/>
              <a:gd name="connsiteY14" fmla="*/ 1909312 h 4318957"/>
              <a:gd name="connsiteX15" fmla="*/ 2378015 w 3807124"/>
              <a:gd name="connsiteY15" fmla="*/ 1219199 h 4318957"/>
              <a:gd name="connsiteX16" fmla="*/ 2861094 w 3807124"/>
              <a:gd name="connsiteY16" fmla="*/ 494580 h 4318957"/>
              <a:gd name="connsiteX17" fmla="*/ 3068128 w 3807124"/>
              <a:gd name="connsiteY17" fmla="*/ 63260 h 4318957"/>
              <a:gd name="connsiteX18" fmla="*/ 3689230 w 3807124"/>
              <a:gd name="connsiteY18" fmla="*/ 115018 h 4318957"/>
              <a:gd name="connsiteX19" fmla="*/ 3775494 w 3807124"/>
              <a:gd name="connsiteY19" fmla="*/ 132271 h 4318957"/>
              <a:gd name="connsiteX20" fmla="*/ 3775494 w 3807124"/>
              <a:gd name="connsiteY20" fmla="*/ 132271 h 4318957"/>
              <a:gd name="connsiteX0" fmla="*/ 4281295 w 4312925"/>
              <a:gd name="connsiteY0" fmla="*/ 442822 h 4600114"/>
              <a:gd name="connsiteX1" fmla="*/ 4057009 w 4312925"/>
              <a:gd name="connsiteY1" fmla="*/ 1115682 h 4600114"/>
              <a:gd name="connsiteX2" fmla="*/ 3263379 w 4312925"/>
              <a:gd name="connsiteY2" fmla="*/ 2064588 h 4600114"/>
              <a:gd name="connsiteX3" fmla="*/ 2676782 w 4312925"/>
              <a:gd name="connsiteY3" fmla="*/ 2478656 h 4600114"/>
              <a:gd name="connsiteX4" fmla="*/ 2590518 w 4312925"/>
              <a:gd name="connsiteY4" fmla="*/ 2789207 h 4600114"/>
              <a:gd name="connsiteX5" fmla="*/ 2521507 w 4312925"/>
              <a:gd name="connsiteY5" fmla="*/ 2927229 h 4600114"/>
              <a:gd name="connsiteX6" fmla="*/ 2090186 w 4312925"/>
              <a:gd name="connsiteY6" fmla="*/ 3375803 h 4600114"/>
              <a:gd name="connsiteX7" fmla="*/ 1400073 w 4312925"/>
              <a:gd name="connsiteY7" fmla="*/ 3789871 h 4600114"/>
              <a:gd name="connsiteX8" fmla="*/ 865235 w 4312925"/>
              <a:gd name="connsiteY8" fmla="*/ 4238444 h 4600114"/>
              <a:gd name="connsiteX9" fmla="*/ 761718 w 4312925"/>
              <a:gd name="connsiteY9" fmla="*/ 4272950 h 4600114"/>
              <a:gd name="connsiteX10" fmla="*/ 31630 w 4312925"/>
              <a:gd name="connsiteY10" fmla="*/ 4531103 h 4600114"/>
              <a:gd name="connsiteX11" fmla="*/ 571937 w 4312925"/>
              <a:gd name="connsiteY11" fmla="*/ 3858882 h 4600114"/>
              <a:gd name="connsiteX12" fmla="*/ 830729 w 4312925"/>
              <a:gd name="connsiteY12" fmla="*/ 3306792 h 4600114"/>
              <a:gd name="connsiteX13" fmla="*/ 1662906 w 4312925"/>
              <a:gd name="connsiteY13" fmla="*/ 2633346 h 4600114"/>
              <a:gd name="connsiteX14" fmla="*/ 2331726 w 4312925"/>
              <a:gd name="connsiteY14" fmla="*/ 1909312 h 4600114"/>
              <a:gd name="connsiteX15" fmla="*/ 2883816 w 4312925"/>
              <a:gd name="connsiteY15" fmla="*/ 1219199 h 4600114"/>
              <a:gd name="connsiteX16" fmla="*/ 3366895 w 4312925"/>
              <a:gd name="connsiteY16" fmla="*/ 494580 h 4600114"/>
              <a:gd name="connsiteX17" fmla="*/ 3573929 w 4312925"/>
              <a:gd name="connsiteY17" fmla="*/ 63260 h 4600114"/>
              <a:gd name="connsiteX18" fmla="*/ 4195031 w 4312925"/>
              <a:gd name="connsiteY18" fmla="*/ 115018 h 4600114"/>
              <a:gd name="connsiteX19" fmla="*/ 4281295 w 4312925"/>
              <a:gd name="connsiteY19" fmla="*/ 132271 h 4600114"/>
              <a:gd name="connsiteX20" fmla="*/ 4281295 w 4312925"/>
              <a:gd name="connsiteY20" fmla="*/ 132271 h 4600114"/>
              <a:gd name="connsiteX0" fmla="*/ 4356897 w 4388527"/>
              <a:gd name="connsiteY0" fmla="*/ 442822 h 4666030"/>
              <a:gd name="connsiteX1" fmla="*/ 4132611 w 4388527"/>
              <a:gd name="connsiteY1" fmla="*/ 1115682 h 4666030"/>
              <a:gd name="connsiteX2" fmla="*/ 3338981 w 4388527"/>
              <a:gd name="connsiteY2" fmla="*/ 2064588 h 4666030"/>
              <a:gd name="connsiteX3" fmla="*/ 2752384 w 4388527"/>
              <a:gd name="connsiteY3" fmla="*/ 2478656 h 4666030"/>
              <a:gd name="connsiteX4" fmla="*/ 2666120 w 4388527"/>
              <a:gd name="connsiteY4" fmla="*/ 2789207 h 4666030"/>
              <a:gd name="connsiteX5" fmla="*/ 2597109 w 4388527"/>
              <a:gd name="connsiteY5" fmla="*/ 2927229 h 4666030"/>
              <a:gd name="connsiteX6" fmla="*/ 2165788 w 4388527"/>
              <a:gd name="connsiteY6" fmla="*/ 3375803 h 4666030"/>
              <a:gd name="connsiteX7" fmla="*/ 1475675 w 4388527"/>
              <a:gd name="connsiteY7" fmla="*/ 3789871 h 4666030"/>
              <a:gd name="connsiteX8" fmla="*/ 940837 w 4388527"/>
              <a:gd name="connsiteY8" fmla="*/ 4238444 h 4666030"/>
              <a:gd name="connsiteX9" fmla="*/ 837320 w 4388527"/>
              <a:gd name="connsiteY9" fmla="*/ 4272950 h 4666030"/>
              <a:gd name="connsiteX10" fmla="*/ 107232 w 4388527"/>
              <a:gd name="connsiteY10" fmla="*/ 4531103 h 4666030"/>
              <a:gd name="connsiteX11" fmla="*/ 193931 w 4388527"/>
              <a:gd name="connsiteY11" fmla="*/ 3463390 h 4666030"/>
              <a:gd name="connsiteX12" fmla="*/ 906331 w 4388527"/>
              <a:gd name="connsiteY12" fmla="*/ 3306792 h 4666030"/>
              <a:gd name="connsiteX13" fmla="*/ 1738508 w 4388527"/>
              <a:gd name="connsiteY13" fmla="*/ 2633346 h 4666030"/>
              <a:gd name="connsiteX14" fmla="*/ 2407328 w 4388527"/>
              <a:gd name="connsiteY14" fmla="*/ 1909312 h 4666030"/>
              <a:gd name="connsiteX15" fmla="*/ 2959418 w 4388527"/>
              <a:gd name="connsiteY15" fmla="*/ 1219199 h 4666030"/>
              <a:gd name="connsiteX16" fmla="*/ 3442497 w 4388527"/>
              <a:gd name="connsiteY16" fmla="*/ 494580 h 4666030"/>
              <a:gd name="connsiteX17" fmla="*/ 3649531 w 4388527"/>
              <a:gd name="connsiteY17" fmla="*/ 63260 h 4666030"/>
              <a:gd name="connsiteX18" fmla="*/ 4270633 w 4388527"/>
              <a:gd name="connsiteY18" fmla="*/ 115018 h 4666030"/>
              <a:gd name="connsiteX19" fmla="*/ 4356897 w 4388527"/>
              <a:gd name="connsiteY19" fmla="*/ 132271 h 4666030"/>
              <a:gd name="connsiteX20" fmla="*/ 4356897 w 4388527"/>
              <a:gd name="connsiteY20" fmla="*/ 132271 h 4666030"/>
              <a:gd name="connsiteX0" fmla="*/ 4254614 w 4286244"/>
              <a:gd name="connsiteY0" fmla="*/ 442822 h 4680625"/>
              <a:gd name="connsiteX1" fmla="*/ 4030328 w 4286244"/>
              <a:gd name="connsiteY1" fmla="*/ 1115682 h 4680625"/>
              <a:gd name="connsiteX2" fmla="*/ 3236698 w 4286244"/>
              <a:gd name="connsiteY2" fmla="*/ 2064588 h 4680625"/>
              <a:gd name="connsiteX3" fmla="*/ 2650101 w 4286244"/>
              <a:gd name="connsiteY3" fmla="*/ 2478656 h 4680625"/>
              <a:gd name="connsiteX4" fmla="*/ 2563837 w 4286244"/>
              <a:gd name="connsiteY4" fmla="*/ 2789207 h 4680625"/>
              <a:gd name="connsiteX5" fmla="*/ 2494826 w 4286244"/>
              <a:gd name="connsiteY5" fmla="*/ 2927229 h 4680625"/>
              <a:gd name="connsiteX6" fmla="*/ 2063505 w 4286244"/>
              <a:gd name="connsiteY6" fmla="*/ 3375803 h 4680625"/>
              <a:gd name="connsiteX7" fmla="*/ 1373392 w 4286244"/>
              <a:gd name="connsiteY7" fmla="*/ 3789871 h 4680625"/>
              <a:gd name="connsiteX8" fmla="*/ 838554 w 4286244"/>
              <a:gd name="connsiteY8" fmla="*/ 4238444 h 4680625"/>
              <a:gd name="connsiteX9" fmla="*/ 735037 w 4286244"/>
              <a:gd name="connsiteY9" fmla="*/ 4272950 h 4680625"/>
              <a:gd name="connsiteX10" fmla="*/ 254159 w 4286244"/>
              <a:gd name="connsiteY10" fmla="*/ 4545698 h 4680625"/>
              <a:gd name="connsiteX11" fmla="*/ 91648 w 4286244"/>
              <a:gd name="connsiteY11" fmla="*/ 3463390 h 4680625"/>
              <a:gd name="connsiteX12" fmla="*/ 804048 w 4286244"/>
              <a:gd name="connsiteY12" fmla="*/ 3306792 h 4680625"/>
              <a:gd name="connsiteX13" fmla="*/ 1636225 w 4286244"/>
              <a:gd name="connsiteY13" fmla="*/ 2633346 h 4680625"/>
              <a:gd name="connsiteX14" fmla="*/ 2305045 w 4286244"/>
              <a:gd name="connsiteY14" fmla="*/ 1909312 h 4680625"/>
              <a:gd name="connsiteX15" fmla="*/ 2857135 w 4286244"/>
              <a:gd name="connsiteY15" fmla="*/ 1219199 h 4680625"/>
              <a:gd name="connsiteX16" fmla="*/ 3340214 w 4286244"/>
              <a:gd name="connsiteY16" fmla="*/ 494580 h 4680625"/>
              <a:gd name="connsiteX17" fmla="*/ 3547248 w 4286244"/>
              <a:gd name="connsiteY17" fmla="*/ 63260 h 4680625"/>
              <a:gd name="connsiteX18" fmla="*/ 4168350 w 4286244"/>
              <a:gd name="connsiteY18" fmla="*/ 115018 h 4680625"/>
              <a:gd name="connsiteX19" fmla="*/ 4254614 w 4286244"/>
              <a:gd name="connsiteY19" fmla="*/ 132271 h 4680625"/>
              <a:gd name="connsiteX20" fmla="*/ 4254614 w 4286244"/>
              <a:gd name="connsiteY20" fmla="*/ 132271 h 4680625"/>
              <a:gd name="connsiteX0" fmla="*/ 4254614 w 4286244"/>
              <a:gd name="connsiteY0" fmla="*/ 442822 h 4730487"/>
              <a:gd name="connsiteX1" fmla="*/ 4030328 w 4286244"/>
              <a:gd name="connsiteY1" fmla="*/ 1115682 h 4730487"/>
              <a:gd name="connsiteX2" fmla="*/ 3236698 w 4286244"/>
              <a:gd name="connsiteY2" fmla="*/ 2064588 h 4730487"/>
              <a:gd name="connsiteX3" fmla="*/ 2650101 w 4286244"/>
              <a:gd name="connsiteY3" fmla="*/ 2478656 h 4730487"/>
              <a:gd name="connsiteX4" fmla="*/ 2563837 w 4286244"/>
              <a:gd name="connsiteY4" fmla="*/ 2789207 h 4730487"/>
              <a:gd name="connsiteX5" fmla="*/ 2494826 w 4286244"/>
              <a:gd name="connsiteY5" fmla="*/ 2927229 h 4730487"/>
              <a:gd name="connsiteX6" fmla="*/ 2063505 w 4286244"/>
              <a:gd name="connsiteY6" fmla="*/ 3375803 h 4730487"/>
              <a:gd name="connsiteX7" fmla="*/ 1373392 w 4286244"/>
              <a:gd name="connsiteY7" fmla="*/ 3789871 h 4730487"/>
              <a:gd name="connsiteX8" fmla="*/ 838554 w 4286244"/>
              <a:gd name="connsiteY8" fmla="*/ 4238444 h 4730487"/>
              <a:gd name="connsiteX9" fmla="*/ 608920 w 4286244"/>
              <a:gd name="connsiteY9" fmla="*/ 4572126 h 4730487"/>
              <a:gd name="connsiteX10" fmla="*/ 254159 w 4286244"/>
              <a:gd name="connsiteY10" fmla="*/ 4545698 h 4730487"/>
              <a:gd name="connsiteX11" fmla="*/ 91648 w 4286244"/>
              <a:gd name="connsiteY11" fmla="*/ 3463390 h 4730487"/>
              <a:gd name="connsiteX12" fmla="*/ 804048 w 4286244"/>
              <a:gd name="connsiteY12" fmla="*/ 3306792 h 4730487"/>
              <a:gd name="connsiteX13" fmla="*/ 1636225 w 4286244"/>
              <a:gd name="connsiteY13" fmla="*/ 2633346 h 4730487"/>
              <a:gd name="connsiteX14" fmla="*/ 2305045 w 4286244"/>
              <a:gd name="connsiteY14" fmla="*/ 1909312 h 4730487"/>
              <a:gd name="connsiteX15" fmla="*/ 2857135 w 4286244"/>
              <a:gd name="connsiteY15" fmla="*/ 1219199 h 4730487"/>
              <a:gd name="connsiteX16" fmla="*/ 3340214 w 4286244"/>
              <a:gd name="connsiteY16" fmla="*/ 494580 h 4730487"/>
              <a:gd name="connsiteX17" fmla="*/ 3547248 w 4286244"/>
              <a:gd name="connsiteY17" fmla="*/ 63260 h 4730487"/>
              <a:gd name="connsiteX18" fmla="*/ 4168350 w 4286244"/>
              <a:gd name="connsiteY18" fmla="*/ 115018 h 4730487"/>
              <a:gd name="connsiteX19" fmla="*/ 4254614 w 4286244"/>
              <a:gd name="connsiteY19" fmla="*/ 132271 h 4730487"/>
              <a:gd name="connsiteX20" fmla="*/ 4254614 w 4286244"/>
              <a:gd name="connsiteY20" fmla="*/ 132271 h 4730487"/>
              <a:gd name="connsiteX0" fmla="*/ 4261853 w 4293483"/>
              <a:gd name="connsiteY0" fmla="*/ 442822 h 4730487"/>
              <a:gd name="connsiteX1" fmla="*/ 4037567 w 4293483"/>
              <a:gd name="connsiteY1" fmla="*/ 1115682 h 4730487"/>
              <a:gd name="connsiteX2" fmla="*/ 3243937 w 4293483"/>
              <a:gd name="connsiteY2" fmla="*/ 2064588 h 4730487"/>
              <a:gd name="connsiteX3" fmla="*/ 2657340 w 4293483"/>
              <a:gd name="connsiteY3" fmla="*/ 2478656 h 4730487"/>
              <a:gd name="connsiteX4" fmla="*/ 2571076 w 4293483"/>
              <a:gd name="connsiteY4" fmla="*/ 2789207 h 4730487"/>
              <a:gd name="connsiteX5" fmla="*/ 2502065 w 4293483"/>
              <a:gd name="connsiteY5" fmla="*/ 2927229 h 4730487"/>
              <a:gd name="connsiteX6" fmla="*/ 2070744 w 4293483"/>
              <a:gd name="connsiteY6" fmla="*/ 3375803 h 4730487"/>
              <a:gd name="connsiteX7" fmla="*/ 1380631 w 4293483"/>
              <a:gd name="connsiteY7" fmla="*/ 3789871 h 4730487"/>
              <a:gd name="connsiteX8" fmla="*/ 845793 w 4293483"/>
              <a:gd name="connsiteY8" fmla="*/ 4238444 h 4730487"/>
              <a:gd name="connsiteX9" fmla="*/ 616159 w 4293483"/>
              <a:gd name="connsiteY9" fmla="*/ 4572126 h 4730487"/>
              <a:gd name="connsiteX10" fmla="*/ 261398 w 4293483"/>
              <a:gd name="connsiteY10" fmla="*/ 4545698 h 4730487"/>
              <a:gd name="connsiteX11" fmla="*/ 98887 w 4293483"/>
              <a:gd name="connsiteY11" fmla="*/ 3463390 h 4730487"/>
              <a:gd name="connsiteX12" fmla="*/ 854713 w 4293483"/>
              <a:gd name="connsiteY12" fmla="*/ 3155448 h 4730487"/>
              <a:gd name="connsiteX13" fmla="*/ 1643464 w 4293483"/>
              <a:gd name="connsiteY13" fmla="*/ 2633346 h 4730487"/>
              <a:gd name="connsiteX14" fmla="*/ 2312284 w 4293483"/>
              <a:gd name="connsiteY14" fmla="*/ 1909312 h 4730487"/>
              <a:gd name="connsiteX15" fmla="*/ 2864374 w 4293483"/>
              <a:gd name="connsiteY15" fmla="*/ 1219199 h 4730487"/>
              <a:gd name="connsiteX16" fmla="*/ 3347453 w 4293483"/>
              <a:gd name="connsiteY16" fmla="*/ 494580 h 4730487"/>
              <a:gd name="connsiteX17" fmla="*/ 3554487 w 4293483"/>
              <a:gd name="connsiteY17" fmla="*/ 63260 h 4730487"/>
              <a:gd name="connsiteX18" fmla="*/ 4175589 w 4293483"/>
              <a:gd name="connsiteY18" fmla="*/ 115018 h 4730487"/>
              <a:gd name="connsiteX19" fmla="*/ 4261853 w 4293483"/>
              <a:gd name="connsiteY19" fmla="*/ 132271 h 4730487"/>
              <a:gd name="connsiteX20" fmla="*/ 4261853 w 4293483"/>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2312283 w 4293482"/>
              <a:gd name="connsiteY14" fmla="*/ 1909312 h 4730487"/>
              <a:gd name="connsiteX15" fmla="*/ 2864373 w 4293482"/>
              <a:gd name="connsiteY15" fmla="*/ 1219199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2864373 w 4293482"/>
              <a:gd name="connsiteY15" fmla="*/ 1219199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537251 h 4824916"/>
              <a:gd name="connsiteX1" fmla="*/ 4037566 w 4293482"/>
              <a:gd name="connsiteY1" fmla="*/ 1210111 h 4824916"/>
              <a:gd name="connsiteX2" fmla="*/ 3243936 w 4293482"/>
              <a:gd name="connsiteY2" fmla="*/ 2159017 h 4824916"/>
              <a:gd name="connsiteX3" fmla="*/ 2657339 w 4293482"/>
              <a:gd name="connsiteY3" fmla="*/ 2573085 h 4824916"/>
              <a:gd name="connsiteX4" fmla="*/ 2571075 w 4293482"/>
              <a:gd name="connsiteY4" fmla="*/ 2883636 h 4824916"/>
              <a:gd name="connsiteX5" fmla="*/ 2502064 w 4293482"/>
              <a:gd name="connsiteY5" fmla="*/ 3021658 h 4824916"/>
              <a:gd name="connsiteX6" fmla="*/ 2070743 w 4293482"/>
              <a:gd name="connsiteY6" fmla="*/ 3470232 h 4824916"/>
              <a:gd name="connsiteX7" fmla="*/ 1380630 w 4293482"/>
              <a:gd name="connsiteY7" fmla="*/ 3884300 h 4824916"/>
              <a:gd name="connsiteX8" fmla="*/ 845792 w 4293482"/>
              <a:gd name="connsiteY8" fmla="*/ 4332873 h 4824916"/>
              <a:gd name="connsiteX9" fmla="*/ 616158 w 4293482"/>
              <a:gd name="connsiteY9" fmla="*/ 4666555 h 4824916"/>
              <a:gd name="connsiteX10" fmla="*/ 261397 w 4293482"/>
              <a:gd name="connsiteY10" fmla="*/ 4640127 h 4824916"/>
              <a:gd name="connsiteX11" fmla="*/ 98886 w 4293482"/>
              <a:gd name="connsiteY11" fmla="*/ 3557819 h 4824916"/>
              <a:gd name="connsiteX12" fmla="*/ 854712 w 4293482"/>
              <a:gd name="connsiteY12" fmla="*/ 3249877 h 4824916"/>
              <a:gd name="connsiteX13" fmla="*/ 1501820 w 4293482"/>
              <a:gd name="connsiteY13" fmla="*/ 2761627 h 4824916"/>
              <a:gd name="connsiteX14" fmla="*/ 1197962 w 4293482"/>
              <a:gd name="connsiteY14" fmla="*/ 2080587 h 4824916"/>
              <a:gd name="connsiteX15" fmla="*/ 1652783 w 4293482"/>
              <a:gd name="connsiteY15" fmla="*/ 1394774 h 4824916"/>
              <a:gd name="connsiteX16" fmla="*/ 3347452 w 4293482"/>
              <a:gd name="connsiteY16" fmla="*/ 589009 h 4824916"/>
              <a:gd name="connsiteX17" fmla="*/ 3285632 w 4293482"/>
              <a:gd name="connsiteY17" fmla="*/ 1155581 h 4824916"/>
              <a:gd name="connsiteX18" fmla="*/ 3554486 w 4293482"/>
              <a:gd name="connsiteY18" fmla="*/ 157689 h 4824916"/>
              <a:gd name="connsiteX19" fmla="*/ 4175588 w 4293482"/>
              <a:gd name="connsiteY19" fmla="*/ 209447 h 4824916"/>
              <a:gd name="connsiteX20" fmla="*/ 4261852 w 4293482"/>
              <a:gd name="connsiteY20" fmla="*/ 226700 h 4824916"/>
              <a:gd name="connsiteX21" fmla="*/ 4261852 w 4293482"/>
              <a:gd name="connsiteY21" fmla="*/ 226700 h 4824916"/>
              <a:gd name="connsiteX0" fmla="*/ 4261852 w 4293482"/>
              <a:gd name="connsiteY0" fmla="*/ 537251 h 4824916"/>
              <a:gd name="connsiteX1" fmla="*/ 4037566 w 4293482"/>
              <a:gd name="connsiteY1" fmla="*/ 1210111 h 4824916"/>
              <a:gd name="connsiteX2" fmla="*/ 3243936 w 4293482"/>
              <a:gd name="connsiteY2" fmla="*/ 2159017 h 4824916"/>
              <a:gd name="connsiteX3" fmla="*/ 2657339 w 4293482"/>
              <a:gd name="connsiteY3" fmla="*/ 2573085 h 4824916"/>
              <a:gd name="connsiteX4" fmla="*/ 2571075 w 4293482"/>
              <a:gd name="connsiteY4" fmla="*/ 2883636 h 4824916"/>
              <a:gd name="connsiteX5" fmla="*/ 2502064 w 4293482"/>
              <a:gd name="connsiteY5" fmla="*/ 3021658 h 4824916"/>
              <a:gd name="connsiteX6" fmla="*/ 2070743 w 4293482"/>
              <a:gd name="connsiteY6" fmla="*/ 3470232 h 4824916"/>
              <a:gd name="connsiteX7" fmla="*/ 1380630 w 4293482"/>
              <a:gd name="connsiteY7" fmla="*/ 3884300 h 4824916"/>
              <a:gd name="connsiteX8" fmla="*/ 845792 w 4293482"/>
              <a:gd name="connsiteY8" fmla="*/ 4332873 h 4824916"/>
              <a:gd name="connsiteX9" fmla="*/ 616158 w 4293482"/>
              <a:gd name="connsiteY9" fmla="*/ 4666555 h 4824916"/>
              <a:gd name="connsiteX10" fmla="*/ 261397 w 4293482"/>
              <a:gd name="connsiteY10" fmla="*/ 4640127 h 4824916"/>
              <a:gd name="connsiteX11" fmla="*/ 98886 w 4293482"/>
              <a:gd name="connsiteY11" fmla="*/ 3557819 h 4824916"/>
              <a:gd name="connsiteX12" fmla="*/ 854712 w 4293482"/>
              <a:gd name="connsiteY12" fmla="*/ 3249877 h 4824916"/>
              <a:gd name="connsiteX13" fmla="*/ 1501820 w 4293482"/>
              <a:gd name="connsiteY13" fmla="*/ 2761627 h 4824916"/>
              <a:gd name="connsiteX14" fmla="*/ 1197962 w 4293482"/>
              <a:gd name="connsiteY14" fmla="*/ 2080587 h 4824916"/>
              <a:gd name="connsiteX15" fmla="*/ 1652783 w 4293482"/>
              <a:gd name="connsiteY15" fmla="*/ 1394774 h 4824916"/>
              <a:gd name="connsiteX16" fmla="*/ 3285632 w 4293482"/>
              <a:gd name="connsiteY16" fmla="*/ 1155581 h 4824916"/>
              <a:gd name="connsiteX17" fmla="*/ 3554486 w 4293482"/>
              <a:gd name="connsiteY17" fmla="*/ 157689 h 4824916"/>
              <a:gd name="connsiteX18" fmla="*/ 4175588 w 4293482"/>
              <a:gd name="connsiteY18" fmla="*/ 209447 h 4824916"/>
              <a:gd name="connsiteX19" fmla="*/ 4261852 w 4293482"/>
              <a:gd name="connsiteY19" fmla="*/ 226700 h 4824916"/>
              <a:gd name="connsiteX20" fmla="*/ 4261852 w 4293482"/>
              <a:gd name="connsiteY20" fmla="*/ 226700 h 4824916"/>
              <a:gd name="connsiteX0" fmla="*/ 4037566 w 4293482"/>
              <a:gd name="connsiteY0" fmla="*/ 1210111 h 4824916"/>
              <a:gd name="connsiteX1" fmla="*/ 3243936 w 4293482"/>
              <a:gd name="connsiteY1" fmla="*/ 2159017 h 4824916"/>
              <a:gd name="connsiteX2" fmla="*/ 2657339 w 4293482"/>
              <a:gd name="connsiteY2" fmla="*/ 2573085 h 4824916"/>
              <a:gd name="connsiteX3" fmla="*/ 2571075 w 4293482"/>
              <a:gd name="connsiteY3" fmla="*/ 2883636 h 4824916"/>
              <a:gd name="connsiteX4" fmla="*/ 2502064 w 4293482"/>
              <a:gd name="connsiteY4" fmla="*/ 3021658 h 4824916"/>
              <a:gd name="connsiteX5" fmla="*/ 2070743 w 4293482"/>
              <a:gd name="connsiteY5" fmla="*/ 3470232 h 4824916"/>
              <a:gd name="connsiteX6" fmla="*/ 1380630 w 4293482"/>
              <a:gd name="connsiteY6" fmla="*/ 3884300 h 4824916"/>
              <a:gd name="connsiteX7" fmla="*/ 845792 w 4293482"/>
              <a:gd name="connsiteY7" fmla="*/ 4332873 h 4824916"/>
              <a:gd name="connsiteX8" fmla="*/ 616158 w 4293482"/>
              <a:gd name="connsiteY8" fmla="*/ 4666555 h 4824916"/>
              <a:gd name="connsiteX9" fmla="*/ 261397 w 4293482"/>
              <a:gd name="connsiteY9" fmla="*/ 4640127 h 4824916"/>
              <a:gd name="connsiteX10" fmla="*/ 98886 w 4293482"/>
              <a:gd name="connsiteY10" fmla="*/ 3557819 h 4824916"/>
              <a:gd name="connsiteX11" fmla="*/ 854712 w 4293482"/>
              <a:gd name="connsiteY11" fmla="*/ 3249877 h 4824916"/>
              <a:gd name="connsiteX12" fmla="*/ 1501820 w 4293482"/>
              <a:gd name="connsiteY12" fmla="*/ 2761627 h 4824916"/>
              <a:gd name="connsiteX13" fmla="*/ 1197962 w 4293482"/>
              <a:gd name="connsiteY13" fmla="*/ 2080587 h 4824916"/>
              <a:gd name="connsiteX14" fmla="*/ 1652783 w 4293482"/>
              <a:gd name="connsiteY14" fmla="*/ 1394774 h 4824916"/>
              <a:gd name="connsiteX15" fmla="*/ 3285632 w 4293482"/>
              <a:gd name="connsiteY15" fmla="*/ 1155581 h 4824916"/>
              <a:gd name="connsiteX16" fmla="*/ 3554486 w 4293482"/>
              <a:gd name="connsiteY16" fmla="*/ 157689 h 4824916"/>
              <a:gd name="connsiteX17" fmla="*/ 4175588 w 4293482"/>
              <a:gd name="connsiteY17" fmla="*/ 209447 h 4824916"/>
              <a:gd name="connsiteX18" fmla="*/ 4261852 w 4293482"/>
              <a:gd name="connsiteY18" fmla="*/ 226700 h 4824916"/>
              <a:gd name="connsiteX19" fmla="*/ 4261852 w 4293482"/>
              <a:gd name="connsiteY19" fmla="*/ 226700 h 4824916"/>
              <a:gd name="connsiteX0" fmla="*/ 4037566 w 4338291"/>
              <a:gd name="connsiteY0" fmla="*/ 1155477 h 4770282"/>
              <a:gd name="connsiteX1" fmla="*/ 3243936 w 4338291"/>
              <a:gd name="connsiteY1" fmla="*/ 2104383 h 4770282"/>
              <a:gd name="connsiteX2" fmla="*/ 2657339 w 4338291"/>
              <a:gd name="connsiteY2" fmla="*/ 2518451 h 4770282"/>
              <a:gd name="connsiteX3" fmla="*/ 2571075 w 4338291"/>
              <a:gd name="connsiteY3" fmla="*/ 2829002 h 4770282"/>
              <a:gd name="connsiteX4" fmla="*/ 2502064 w 4338291"/>
              <a:gd name="connsiteY4" fmla="*/ 2967024 h 4770282"/>
              <a:gd name="connsiteX5" fmla="*/ 2070743 w 4338291"/>
              <a:gd name="connsiteY5" fmla="*/ 3415598 h 4770282"/>
              <a:gd name="connsiteX6" fmla="*/ 1380630 w 4338291"/>
              <a:gd name="connsiteY6" fmla="*/ 3829666 h 4770282"/>
              <a:gd name="connsiteX7" fmla="*/ 845792 w 4338291"/>
              <a:gd name="connsiteY7" fmla="*/ 4278239 h 4770282"/>
              <a:gd name="connsiteX8" fmla="*/ 616158 w 4338291"/>
              <a:gd name="connsiteY8" fmla="*/ 4611921 h 4770282"/>
              <a:gd name="connsiteX9" fmla="*/ 261397 w 4338291"/>
              <a:gd name="connsiteY9" fmla="*/ 4585493 h 4770282"/>
              <a:gd name="connsiteX10" fmla="*/ 98886 w 4338291"/>
              <a:gd name="connsiteY10" fmla="*/ 3503185 h 4770282"/>
              <a:gd name="connsiteX11" fmla="*/ 854712 w 4338291"/>
              <a:gd name="connsiteY11" fmla="*/ 3195243 h 4770282"/>
              <a:gd name="connsiteX12" fmla="*/ 1501820 w 4338291"/>
              <a:gd name="connsiteY12" fmla="*/ 2706993 h 4770282"/>
              <a:gd name="connsiteX13" fmla="*/ 1197962 w 4338291"/>
              <a:gd name="connsiteY13" fmla="*/ 2025953 h 4770282"/>
              <a:gd name="connsiteX14" fmla="*/ 1652783 w 4338291"/>
              <a:gd name="connsiteY14" fmla="*/ 1340140 h 4770282"/>
              <a:gd name="connsiteX15" fmla="*/ 3285632 w 4338291"/>
              <a:gd name="connsiteY15" fmla="*/ 1100947 h 4770282"/>
              <a:gd name="connsiteX16" fmla="*/ 4175588 w 4338291"/>
              <a:gd name="connsiteY16" fmla="*/ 154813 h 4770282"/>
              <a:gd name="connsiteX17" fmla="*/ 4261852 w 4338291"/>
              <a:gd name="connsiteY17" fmla="*/ 172066 h 4770282"/>
              <a:gd name="connsiteX18" fmla="*/ 4261852 w 4338291"/>
              <a:gd name="connsiteY18" fmla="*/ 172066 h 4770282"/>
              <a:gd name="connsiteX0" fmla="*/ 4037566 w 4338291"/>
              <a:gd name="connsiteY0" fmla="*/ 1155477 h 4770282"/>
              <a:gd name="connsiteX1" fmla="*/ 3243936 w 4338291"/>
              <a:gd name="connsiteY1" fmla="*/ 2104383 h 4770282"/>
              <a:gd name="connsiteX2" fmla="*/ 2657339 w 4338291"/>
              <a:gd name="connsiteY2" fmla="*/ 2518451 h 4770282"/>
              <a:gd name="connsiteX3" fmla="*/ 2571075 w 4338291"/>
              <a:gd name="connsiteY3" fmla="*/ 2829002 h 4770282"/>
              <a:gd name="connsiteX4" fmla="*/ 2502064 w 4338291"/>
              <a:gd name="connsiteY4" fmla="*/ 2967024 h 4770282"/>
              <a:gd name="connsiteX5" fmla="*/ 2070743 w 4338291"/>
              <a:gd name="connsiteY5" fmla="*/ 3415598 h 4770282"/>
              <a:gd name="connsiteX6" fmla="*/ 1380630 w 4338291"/>
              <a:gd name="connsiteY6" fmla="*/ 3829666 h 4770282"/>
              <a:gd name="connsiteX7" fmla="*/ 845792 w 4338291"/>
              <a:gd name="connsiteY7" fmla="*/ 4278239 h 4770282"/>
              <a:gd name="connsiteX8" fmla="*/ 616158 w 4338291"/>
              <a:gd name="connsiteY8" fmla="*/ 4611921 h 4770282"/>
              <a:gd name="connsiteX9" fmla="*/ 261397 w 4338291"/>
              <a:gd name="connsiteY9" fmla="*/ 4585493 h 4770282"/>
              <a:gd name="connsiteX10" fmla="*/ 98886 w 4338291"/>
              <a:gd name="connsiteY10" fmla="*/ 3503185 h 4770282"/>
              <a:gd name="connsiteX11" fmla="*/ 854712 w 4338291"/>
              <a:gd name="connsiteY11" fmla="*/ 3195243 h 4770282"/>
              <a:gd name="connsiteX12" fmla="*/ 1501820 w 4338291"/>
              <a:gd name="connsiteY12" fmla="*/ 2706993 h 4770282"/>
              <a:gd name="connsiteX13" fmla="*/ 1197962 w 4338291"/>
              <a:gd name="connsiteY13" fmla="*/ 2025953 h 4770282"/>
              <a:gd name="connsiteX14" fmla="*/ 1652783 w 4338291"/>
              <a:gd name="connsiteY14" fmla="*/ 1340140 h 4770282"/>
              <a:gd name="connsiteX15" fmla="*/ 3285632 w 4338291"/>
              <a:gd name="connsiteY15" fmla="*/ 1100947 h 4770282"/>
              <a:gd name="connsiteX16" fmla="*/ 4175588 w 4338291"/>
              <a:gd name="connsiteY16" fmla="*/ 154813 h 4770282"/>
              <a:gd name="connsiteX17" fmla="*/ 4261852 w 4338291"/>
              <a:gd name="connsiteY17" fmla="*/ 172066 h 4770282"/>
              <a:gd name="connsiteX0" fmla="*/ 4037566 w 4261852"/>
              <a:gd name="connsiteY0" fmla="*/ 983411 h 4598216"/>
              <a:gd name="connsiteX1" fmla="*/ 3243936 w 4261852"/>
              <a:gd name="connsiteY1" fmla="*/ 1932317 h 4598216"/>
              <a:gd name="connsiteX2" fmla="*/ 2657339 w 4261852"/>
              <a:gd name="connsiteY2" fmla="*/ 2346385 h 4598216"/>
              <a:gd name="connsiteX3" fmla="*/ 2571075 w 4261852"/>
              <a:gd name="connsiteY3" fmla="*/ 2656936 h 4598216"/>
              <a:gd name="connsiteX4" fmla="*/ 2502064 w 4261852"/>
              <a:gd name="connsiteY4" fmla="*/ 2794958 h 4598216"/>
              <a:gd name="connsiteX5" fmla="*/ 2070743 w 4261852"/>
              <a:gd name="connsiteY5" fmla="*/ 3243532 h 4598216"/>
              <a:gd name="connsiteX6" fmla="*/ 1380630 w 4261852"/>
              <a:gd name="connsiteY6" fmla="*/ 3657600 h 4598216"/>
              <a:gd name="connsiteX7" fmla="*/ 845792 w 4261852"/>
              <a:gd name="connsiteY7" fmla="*/ 4106173 h 4598216"/>
              <a:gd name="connsiteX8" fmla="*/ 616158 w 4261852"/>
              <a:gd name="connsiteY8" fmla="*/ 4439855 h 4598216"/>
              <a:gd name="connsiteX9" fmla="*/ 261397 w 4261852"/>
              <a:gd name="connsiteY9" fmla="*/ 4413427 h 4598216"/>
              <a:gd name="connsiteX10" fmla="*/ 98886 w 4261852"/>
              <a:gd name="connsiteY10" fmla="*/ 3331119 h 4598216"/>
              <a:gd name="connsiteX11" fmla="*/ 854712 w 4261852"/>
              <a:gd name="connsiteY11" fmla="*/ 3023177 h 4598216"/>
              <a:gd name="connsiteX12" fmla="*/ 1501820 w 4261852"/>
              <a:gd name="connsiteY12" fmla="*/ 2534927 h 4598216"/>
              <a:gd name="connsiteX13" fmla="*/ 1197962 w 4261852"/>
              <a:gd name="connsiteY13" fmla="*/ 1853887 h 4598216"/>
              <a:gd name="connsiteX14" fmla="*/ 1652783 w 4261852"/>
              <a:gd name="connsiteY14" fmla="*/ 1168074 h 4598216"/>
              <a:gd name="connsiteX15" fmla="*/ 3285632 w 4261852"/>
              <a:gd name="connsiteY15" fmla="*/ 928881 h 4598216"/>
              <a:gd name="connsiteX16" fmla="*/ 4261852 w 4261852"/>
              <a:gd name="connsiteY16" fmla="*/ 0 h 4598216"/>
              <a:gd name="connsiteX0" fmla="*/ 4037566 w 4037566"/>
              <a:gd name="connsiteY0" fmla="*/ 54531 h 3669336"/>
              <a:gd name="connsiteX1" fmla="*/ 3243936 w 4037566"/>
              <a:gd name="connsiteY1" fmla="*/ 1003437 h 3669336"/>
              <a:gd name="connsiteX2" fmla="*/ 2657339 w 4037566"/>
              <a:gd name="connsiteY2" fmla="*/ 1417505 h 3669336"/>
              <a:gd name="connsiteX3" fmla="*/ 2571075 w 4037566"/>
              <a:gd name="connsiteY3" fmla="*/ 1728056 h 3669336"/>
              <a:gd name="connsiteX4" fmla="*/ 2502064 w 4037566"/>
              <a:gd name="connsiteY4" fmla="*/ 1866078 h 3669336"/>
              <a:gd name="connsiteX5" fmla="*/ 2070743 w 4037566"/>
              <a:gd name="connsiteY5" fmla="*/ 2314652 h 3669336"/>
              <a:gd name="connsiteX6" fmla="*/ 1380630 w 4037566"/>
              <a:gd name="connsiteY6" fmla="*/ 2728720 h 3669336"/>
              <a:gd name="connsiteX7" fmla="*/ 845792 w 4037566"/>
              <a:gd name="connsiteY7" fmla="*/ 3177293 h 3669336"/>
              <a:gd name="connsiteX8" fmla="*/ 616158 w 4037566"/>
              <a:gd name="connsiteY8" fmla="*/ 3510975 h 3669336"/>
              <a:gd name="connsiteX9" fmla="*/ 261397 w 4037566"/>
              <a:gd name="connsiteY9" fmla="*/ 3484547 h 3669336"/>
              <a:gd name="connsiteX10" fmla="*/ 98886 w 4037566"/>
              <a:gd name="connsiteY10" fmla="*/ 2402239 h 3669336"/>
              <a:gd name="connsiteX11" fmla="*/ 854712 w 4037566"/>
              <a:gd name="connsiteY11" fmla="*/ 2094297 h 3669336"/>
              <a:gd name="connsiteX12" fmla="*/ 1501820 w 4037566"/>
              <a:gd name="connsiteY12" fmla="*/ 1606047 h 3669336"/>
              <a:gd name="connsiteX13" fmla="*/ 1197962 w 4037566"/>
              <a:gd name="connsiteY13" fmla="*/ 925007 h 3669336"/>
              <a:gd name="connsiteX14" fmla="*/ 1652783 w 4037566"/>
              <a:gd name="connsiteY14" fmla="*/ 239194 h 3669336"/>
              <a:gd name="connsiteX15" fmla="*/ 3285632 w 4037566"/>
              <a:gd name="connsiteY15" fmla="*/ 1 h 3669336"/>
              <a:gd name="connsiteX0" fmla="*/ 4037566 w 4037566"/>
              <a:gd name="connsiteY0" fmla="*/ 54530 h 3669335"/>
              <a:gd name="connsiteX1" fmla="*/ 3243936 w 4037566"/>
              <a:gd name="connsiteY1" fmla="*/ 1003436 h 3669335"/>
              <a:gd name="connsiteX2" fmla="*/ 2657339 w 4037566"/>
              <a:gd name="connsiteY2" fmla="*/ 1417504 h 3669335"/>
              <a:gd name="connsiteX3" fmla="*/ 2571075 w 4037566"/>
              <a:gd name="connsiteY3" fmla="*/ 1728055 h 3669335"/>
              <a:gd name="connsiteX4" fmla="*/ 2502064 w 4037566"/>
              <a:gd name="connsiteY4" fmla="*/ 1866077 h 3669335"/>
              <a:gd name="connsiteX5" fmla="*/ 2070743 w 4037566"/>
              <a:gd name="connsiteY5" fmla="*/ 2314651 h 3669335"/>
              <a:gd name="connsiteX6" fmla="*/ 1380630 w 4037566"/>
              <a:gd name="connsiteY6" fmla="*/ 2728719 h 3669335"/>
              <a:gd name="connsiteX7" fmla="*/ 845792 w 4037566"/>
              <a:gd name="connsiteY7" fmla="*/ 3177292 h 3669335"/>
              <a:gd name="connsiteX8" fmla="*/ 616158 w 4037566"/>
              <a:gd name="connsiteY8" fmla="*/ 3510974 h 3669335"/>
              <a:gd name="connsiteX9" fmla="*/ 261397 w 4037566"/>
              <a:gd name="connsiteY9" fmla="*/ 3484546 h 3669335"/>
              <a:gd name="connsiteX10" fmla="*/ 98886 w 4037566"/>
              <a:gd name="connsiteY10" fmla="*/ 2402238 h 3669335"/>
              <a:gd name="connsiteX11" fmla="*/ 854712 w 4037566"/>
              <a:gd name="connsiteY11" fmla="*/ 2094296 h 3669335"/>
              <a:gd name="connsiteX12" fmla="*/ 1501820 w 4037566"/>
              <a:gd name="connsiteY12" fmla="*/ 1606046 h 3669335"/>
              <a:gd name="connsiteX13" fmla="*/ 1197962 w 4037566"/>
              <a:gd name="connsiteY13" fmla="*/ 925006 h 3669335"/>
              <a:gd name="connsiteX14" fmla="*/ 1652783 w 4037566"/>
              <a:gd name="connsiteY14" fmla="*/ 239193 h 3669335"/>
              <a:gd name="connsiteX15" fmla="*/ 3285632 w 4037566"/>
              <a:gd name="connsiteY15" fmla="*/ 0 h 3669335"/>
              <a:gd name="connsiteX16" fmla="*/ 4037566 w 4037566"/>
              <a:gd name="connsiteY16" fmla="*/ 54530 h 3669335"/>
              <a:gd name="connsiteX0" fmla="*/ 4037566 w 4037566"/>
              <a:gd name="connsiteY0" fmla="*/ 54530 h 3669335"/>
              <a:gd name="connsiteX1" fmla="*/ 3243936 w 4037566"/>
              <a:gd name="connsiteY1" fmla="*/ 1003436 h 3669335"/>
              <a:gd name="connsiteX2" fmla="*/ 2657339 w 4037566"/>
              <a:gd name="connsiteY2" fmla="*/ 1417504 h 3669335"/>
              <a:gd name="connsiteX3" fmla="*/ 2571075 w 4037566"/>
              <a:gd name="connsiteY3" fmla="*/ 1728055 h 3669335"/>
              <a:gd name="connsiteX4" fmla="*/ 2502064 w 4037566"/>
              <a:gd name="connsiteY4" fmla="*/ 1866077 h 3669335"/>
              <a:gd name="connsiteX5" fmla="*/ 2070743 w 4037566"/>
              <a:gd name="connsiteY5" fmla="*/ 2314651 h 3669335"/>
              <a:gd name="connsiteX6" fmla="*/ 1380630 w 4037566"/>
              <a:gd name="connsiteY6" fmla="*/ 2728719 h 3669335"/>
              <a:gd name="connsiteX7" fmla="*/ 845792 w 4037566"/>
              <a:gd name="connsiteY7" fmla="*/ 3177292 h 3669335"/>
              <a:gd name="connsiteX8" fmla="*/ 616158 w 4037566"/>
              <a:gd name="connsiteY8" fmla="*/ 3510974 h 3669335"/>
              <a:gd name="connsiteX9" fmla="*/ 261397 w 4037566"/>
              <a:gd name="connsiteY9" fmla="*/ 3484546 h 3669335"/>
              <a:gd name="connsiteX10" fmla="*/ 98886 w 4037566"/>
              <a:gd name="connsiteY10" fmla="*/ 2402238 h 3669335"/>
              <a:gd name="connsiteX11" fmla="*/ 854712 w 4037566"/>
              <a:gd name="connsiteY11" fmla="*/ 2094296 h 3669335"/>
              <a:gd name="connsiteX12" fmla="*/ 1501820 w 4037566"/>
              <a:gd name="connsiteY12" fmla="*/ 1606046 h 3669335"/>
              <a:gd name="connsiteX13" fmla="*/ 1197962 w 4037566"/>
              <a:gd name="connsiteY13" fmla="*/ 925006 h 3669335"/>
              <a:gd name="connsiteX14" fmla="*/ 1652783 w 4037566"/>
              <a:gd name="connsiteY14" fmla="*/ 239193 h 3669335"/>
              <a:gd name="connsiteX15" fmla="*/ 3285632 w 4037566"/>
              <a:gd name="connsiteY15" fmla="*/ 0 h 3669335"/>
              <a:gd name="connsiteX16" fmla="*/ 3153682 w 4037566"/>
              <a:gd name="connsiteY16" fmla="*/ 137515 h 3669335"/>
              <a:gd name="connsiteX17" fmla="*/ 4037566 w 4037566"/>
              <a:gd name="connsiteY17" fmla="*/ 54530 h 3669335"/>
              <a:gd name="connsiteX0" fmla="*/ 4037566 w 4037566"/>
              <a:gd name="connsiteY0" fmla="*/ 0 h 3614805"/>
              <a:gd name="connsiteX1" fmla="*/ 3243936 w 4037566"/>
              <a:gd name="connsiteY1" fmla="*/ 948906 h 3614805"/>
              <a:gd name="connsiteX2" fmla="*/ 2657339 w 4037566"/>
              <a:gd name="connsiteY2" fmla="*/ 1362974 h 3614805"/>
              <a:gd name="connsiteX3" fmla="*/ 2571075 w 4037566"/>
              <a:gd name="connsiteY3" fmla="*/ 1673525 h 3614805"/>
              <a:gd name="connsiteX4" fmla="*/ 2502064 w 4037566"/>
              <a:gd name="connsiteY4" fmla="*/ 1811547 h 3614805"/>
              <a:gd name="connsiteX5" fmla="*/ 2070743 w 4037566"/>
              <a:gd name="connsiteY5" fmla="*/ 2260121 h 3614805"/>
              <a:gd name="connsiteX6" fmla="*/ 1380630 w 4037566"/>
              <a:gd name="connsiteY6" fmla="*/ 2674189 h 3614805"/>
              <a:gd name="connsiteX7" fmla="*/ 845792 w 4037566"/>
              <a:gd name="connsiteY7" fmla="*/ 3122762 h 3614805"/>
              <a:gd name="connsiteX8" fmla="*/ 616158 w 4037566"/>
              <a:gd name="connsiteY8" fmla="*/ 3456444 h 3614805"/>
              <a:gd name="connsiteX9" fmla="*/ 261397 w 4037566"/>
              <a:gd name="connsiteY9" fmla="*/ 3430016 h 3614805"/>
              <a:gd name="connsiteX10" fmla="*/ 98886 w 4037566"/>
              <a:gd name="connsiteY10" fmla="*/ 2347708 h 3614805"/>
              <a:gd name="connsiteX11" fmla="*/ 854712 w 4037566"/>
              <a:gd name="connsiteY11" fmla="*/ 2039766 h 3614805"/>
              <a:gd name="connsiteX12" fmla="*/ 1501820 w 4037566"/>
              <a:gd name="connsiteY12" fmla="*/ 1551516 h 3614805"/>
              <a:gd name="connsiteX13" fmla="*/ 1197962 w 4037566"/>
              <a:gd name="connsiteY13" fmla="*/ 870476 h 3614805"/>
              <a:gd name="connsiteX14" fmla="*/ 1652783 w 4037566"/>
              <a:gd name="connsiteY14" fmla="*/ 184663 h 3614805"/>
              <a:gd name="connsiteX15" fmla="*/ 3153682 w 4037566"/>
              <a:gd name="connsiteY15" fmla="*/ 82985 h 3614805"/>
              <a:gd name="connsiteX16" fmla="*/ 4037566 w 4037566"/>
              <a:gd name="connsiteY16" fmla="*/ 0 h 3614805"/>
              <a:gd name="connsiteX0" fmla="*/ 4037566 w 4037566"/>
              <a:gd name="connsiteY0" fmla="*/ 104397 h 3719202"/>
              <a:gd name="connsiteX1" fmla="*/ 3243936 w 4037566"/>
              <a:gd name="connsiteY1" fmla="*/ 1053303 h 3719202"/>
              <a:gd name="connsiteX2" fmla="*/ 2657339 w 4037566"/>
              <a:gd name="connsiteY2" fmla="*/ 1467371 h 3719202"/>
              <a:gd name="connsiteX3" fmla="*/ 2571075 w 4037566"/>
              <a:gd name="connsiteY3" fmla="*/ 1777922 h 3719202"/>
              <a:gd name="connsiteX4" fmla="*/ 2502064 w 4037566"/>
              <a:gd name="connsiteY4" fmla="*/ 1915944 h 3719202"/>
              <a:gd name="connsiteX5" fmla="*/ 2070743 w 4037566"/>
              <a:gd name="connsiteY5" fmla="*/ 2364518 h 3719202"/>
              <a:gd name="connsiteX6" fmla="*/ 1380630 w 4037566"/>
              <a:gd name="connsiteY6" fmla="*/ 2778586 h 3719202"/>
              <a:gd name="connsiteX7" fmla="*/ 845792 w 4037566"/>
              <a:gd name="connsiteY7" fmla="*/ 3227159 h 3719202"/>
              <a:gd name="connsiteX8" fmla="*/ 616158 w 4037566"/>
              <a:gd name="connsiteY8" fmla="*/ 3560841 h 3719202"/>
              <a:gd name="connsiteX9" fmla="*/ 261397 w 4037566"/>
              <a:gd name="connsiteY9" fmla="*/ 3534413 h 3719202"/>
              <a:gd name="connsiteX10" fmla="*/ 98886 w 4037566"/>
              <a:gd name="connsiteY10" fmla="*/ 2452105 h 3719202"/>
              <a:gd name="connsiteX11" fmla="*/ 854712 w 4037566"/>
              <a:gd name="connsiteY11" fmla="*/ 2144163 h 3719202"/>
              <a:gd name="connsiteX12" fmla="*/ 1501820 w 4037566"/>
              <a:gd name="connsiteY12" fmla="*/ 1655913 h 3719202"/>
              <a:gd name="connsiteX13" fmla="*/ 1197962 w 4037566"/>
              <a:gd name="connsiteY13" fmla="*/ 974873 h 3719202"/>
              <a:gd name="connsiteX14" fmla="*/ 1666532 w 4037566"/>
              <a:gd name="connsiteY14" fmla="*/ 131248 h 3719202"/>
              <a:gd name="connsiteX15" fmla="*/ 3153682 w 4037566"/>
              <a:gd name="connsiteY15" fmla="*/ 187382 h 3719202"/>
              <a:gd name="connsiteX16" fmla="*/ 4037566 w 4037566"/>
              <a:gd name="connsiteY16" fmla="*/ 104397 h 3719202"/>
              <a:gd name="connsiteX0" fmla="*/ 4248643 w 4248643"/>
              <a:gd name="connsiteY0" fmla="*/ 0 h 3781154"/>
              <a:gd name="connsiteX1" fmla="*/ 3243936 w 4248643"/>
              <a:gd name="connsiteY1" fmla="*/ 1115255 h 3781154"/>
              <a:gd name="connsiteX2" fmla="*/ 2657339 w 4248643"/>
              <a:gd name="connsiteY2" fmla="*/ 1529323 h 3781154"/>
              <a:gd name="connsiteX3" fmla="*/ 2571075 w 4248643"/>
              <a:gd name="connsiteY3" fmla="*/ 1839874 h 3781154"/>
              <a:gd name="connsiteX4" fmla="*/ 2502064 w 4248643"/>
              <a:gd name="connsiteY4" fmla="*/ 1977896 h 3781154"/>
              <a:gd name="connsiteX5" fmla="*/ 2070743 w 4248643"/>
              <a:gd name="connsiteY5" fmla="*/ 2426470 h 3781154"/>
              <a:gd name="connsiteX6" fmla="*/ 1380630 w 4248643"/>
              <a:gd name="connsiteY6" fmla="*/ 2840538 h 3781154"/>
              <a:gd name="connsiteX7" fmla="*/ 845792 w 4248643"/>
              <a:gd name="connsiteY7" fmla="*/ 3289111 h 3781154"/>
              <a:gd name="connsiteX8" fmla="*/ 616158 w 4248643"/>
              <a:gd name="connsiteY8" fmla="*/ 3622793 h 3781154"/>
              <a:gd name="connsiteX9" fmla="*/ 261397 w 4248643"/>
              <a:gd name="connsiteY9" fmla="*/ 3596365 h 3781154"/>
              <a:gd name="connsiteX10" fmla="*/ 98886 w 4248643"/>
              <a:gd name="connsiteY10" fmla="*/ 2514057 h 3781154"/>
              <a:gd name="connsiteX11" fmla="*/ 854712 w 4248643"/>
              <a:gd name="connsiteY11" fmla="*/ 2206115 h 3781154"/>
              <a:gd name="connsiteX12" fmla="*/ 1501820 w 4248643"/>
              <a:gd name="connsiteY12" fmla="*/ 1717865 h 3781154"/>
              <a:gd name="connsiteX13" fmla="*/ 1197962 w 4248643"/>
              <a:gd name="connsiteY13" fmla="*/ 1036825 h 3781154"/>
              <a:gd name="connsiteX14" fmla="*/ 1666532 w 4248643"/>
              <a:gd name="connsiteY14" fmla="*/ 193200 h 3781154"/>
              <a:gd name="connsiteX15" fmla="*/ 3153682 w 4248643"/>
              <a:gd name="connsiteY15" fmla="*/ 249334 h 3781154"/>
              <a:gd name="connsiteX16" fmla="*/ 4248643 w 4248643"/>
              <a:gd name="connsiteY16" fmla="*/ 0 h 3781154"/>
              <a:gd name="connsiteX0" fmla="*/ 4248643 w 4511543"/>
              <a:gd name="connsiteY0" fmla="*/ 153675 h 3934829"/>
              <a:gd name="connsiteX1" fmla="*/ 3243936 w 4511543"/>
              <a:gd name="connsiteY1" fmla="*/ 1268930 h 3934829"/>
              <a:gd name="connsiteX2" fmla="*/ 2657339 w 4511543"/>
              <a:gd name="connsiteY2" fmla="*/ 1682998 h 3934829"/>
              <a:gd name="connsiteX3" fmla="*/ 2571075 w 4511543"/>
              <a:gd name="connsiteY3" fmla="*/ 1993549 h 3934829"/>
              <a:gd name="connsiteX4" fmla="*/ 2502064 w 4511543"/>
              <a:gd name="connsiteY4" fmla="*/ 2131571 h 3934829"/>
              <a:gd name="connsiteX5" fmla="*/ 2070743 w 4511543"/>
              <a:gd name="connsiteY5" fmla="*/ 2580145 h 3934829"/>
              <a:gd name="connsiteX6" fmla="*/ 1380630 w 4511543"/>
              <a:gd name="connsiteY6" fmla="*/ 2994213 h 3934829"/>
              <a:gd name="connsiteX7" fmla="*/ 845792 w 4511543"/>
              <a:gd name="connsiteY7" fmla="*/ 3442786 h 3934829"/>
              <a:gd name="connsiteX8" fmla="*/ 616158 w 4511543"/>
              <a:gd name="connsiteY8" fmla="*/ 3776468 h 3934829"/>
              <a:gd name="connsiteX9" fmla="*/ 261397 w 4511543"/>
              <a:gd name="connsiteY9" fmla="*/ 3750040 h 3934829"/>
              <a:gd name="connsiteX10" fmla="*/ 98886 w 4511543"/>
              <a:gd name="connsiteY10" fmla="*/ 2667732 h 3934829"/>
              <a:gd name="connsiteX11" fmla="*/ 854712 w 4511543"/>
              <a:gd name="connsiteY11" fmla="*/ 2359790 h 3934829"/>
              <a:gd name="connsiteX12" fmla="*/ 1501820 w 4511543"/>
              <a:gd name="connsiteY12" fmla="*/ 1871540 h 3934829"/>
              <a:gd name="connsiteX13" fmla="*/ 1197962 w 4511543"/>
              <a:gd name="connsiteY13" fmla="*/ 1190500 h 3934829"/>
              <a:gd name="connsiteX14" fmla="*/ 1666532 w 4511543"/>
              <a:gd name="connsiteY14" fmla="*/ 346875 h 3934829"/>
              <a:gd name="connsiteX15" fmla="*/ 4248643 w 4511543"/>
              <a:gd name="connsiteY15" fmla="*/ 153675 h 3934829"/>
              <a:gd name="connsiteX0" fmla="*/ 4248643 w 4511543"/>
              <a:gd name="connsiteY0" fmla="*/ 153676 h 3934830"/>
              <a:gd name="connsiteX1" fmla="*/ 3243936 w 4511543"/>
              <a:gd name="connsiteY1" fmla="*/ 1268931 h 3934830"/>
              <a:gd name="connsiteX2" fmla="*/ 2800293 w 4511543"/>
              <a:gd name="connsiteY2" fmla="*/ 1973432 h 3934830"/>
              <a:gd name="connsiteX3" fmla="*/ 2571075 w 4511543"/>
              <a:gd name="connsiteY3" fmla="*/ 1993550 h 3934830"/>
              <a:gd name="connsiteX4" fmla="*/ 2502064 w 4511543"/>
              <a:gd name="connsiteY4" fmla="*/ 2131572 h 3934830"/>
              <a:gd name="connsiteX5" fmla="*/ 2070743 w 4511543"/>
              <a:gd name="connsiteY5" fmla="*/ 2580146 h 3934830"/>
              <a:gd name="connsiteX6" fmla="*/ 1380630 w 4511543"/>
              <a:gd name="connsiteY6" fmla="*/ 2994214 h 3934830"/>
              <a:gd name="connsiteX7" fmla="*/ 845792 w 4511543"/>
              <a:gd name="connsiteY7" fmla="*/ 3442787 h 3934830"/>
              <a:gd name="connsiteX8" fmla="*/ 616158 w 4511543"/>
              <a:gd name="connsiteY8" fmla="*/ 3776469 h 3934830"/>
              <a:gd name="connsiteX9" fmla="*/ 261397 w 4511543"/>
              <a:gd name="connsiteY9" fmla="*/ 3750041 h 3934830"/>
              <a:gd name="connsiteX10" fmla="*/ 98886 w 4511543"/>
              <a:gd name="connsiteY10" fmla="*/ 2667733 h 3934830"/>
              <a:gd name="connsiteX11" fmla="*/ 854712 w 4511543"/>
              <a:gd name="connsiteY11" fmla="*/ 2359791 h 3934830"/>
              <a:gd name="connsiteX12" fmla="*/ 1501820 w 4511543"/>
              <a:gd name="connsiteY12" fmla="*/ 1871541 h 3934830"/>
              <a:gd name="connsiteX13" fmla="*/ 1197962 w 4511543"/>
              <a:gd name="connsiteY13" fmla="*/ 1190501 h 3934830"/>
              <a:gd name="connsiteX14" fmla="*/ 1666532 w 4511543"/>
              <a:gd name="connsiteY14" fmla="*/ 346876 h 3934830"/>
              <a:gd name="connsiteX15" fmla="*/ 4248643 w 4511543"/>
              <a:gd name="connsiteY15"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380630 w 4511543"/>
              <a:gd name="connsiteY5" fmla="*/ 2994214 h 3934830"/>
              <a:gd name="connsiteX6" fmla="*/ 845792 w 4511543"/>
              <a:gd name="connsiteY6" fmla="*/ 3442787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231780 w 4511543"/>
              <a:gd name="connsiteY5" fmla="*/ 3297544 h 3934830"/>
              <a:gd name="connsiteX6" fmla="*/ 845792 w 4511543"/>
              <a:gd name="connsiteY6" fmla="*/ 3442787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231780 w 4511543"/>
              <a:gd name="connsiteY5" fmla="*/ 3297544 h 3934830"/>
              <a:gd name="connsiteX6" fmla="*/ 974550 w 4511543"/>
              <a:gd name="connsiteY6" fmla="*/ 3468085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477815"/>
              <a:gd name="connsiteY0" fmla="*/ 400497 h 4181651"/>
              <a:gd name="connsiteX1" fmla="*/ 3243936 w 4477815"/>
              <a:gd name="connsiteY1" fmla="*/ 1515752 h 4181651"/>
              <a:gd name="connsiteX2" fmla="*/ 2571075 w 4477815"/>
              <a:gd name="connsiteY2" fmla="*/ 2240371 h 4181651"/>
              <a:gd name="connsiteX3" fmla="*/ 2502064 w 4477815"/>
              <a:gd name="connsiteY3" fmla="*/ 2378393 h 4181651"/>
              <a:gd name="connsiteX4" fmla="*/ 2070743 w 4477815"/>
              <a:gd name="connsiteY4" fmla="*/ 2826967 h 4181651"/>
              <a:gd name="connsiteX5" fmla="*/ 1231780 w 4477815"/>
              <a:gd name="connsiteY5" fmla="*/ 3544365 h 4181651"/>
              <a:gd name="connsiteX6" fmla="*/ 974550 w 4477815"/>
              <a:gd name="connsiteY6" fmla="*/ 3714906 h 4181651"/>
              <a:gd name="connsiteX7" fmla="*/ 616158 w 4477815"/>
              <a:gd name="connsiteY7" fmla="*/ 4023290 h 4181651"/>
              <a:gd name="connsiteX8" fmla="*/ 261397 w 4477815"/>
              <a:gd name="connsiteY8" fmla="*/ 3996862 h 4181651"/>
              <a:gd name="connsiteX9" fmla="*/ 98886 w 4477815"/>
              <a:gd name="connsiteY9" fmla="*/ 2914554 h 4181651"/>
              <a:gd name="connsiteX10" fmla="*/ 854712 w 4477815"/>
              <a:gd name="connsiteY10" fmla="*/ 2606612 h 4181651"/>
              <a:gd name="connsiteX11" fmla="*/ 1501820 w 4477815"/>
              <a:gd name="connsiteY11" fmla="*/ 2118362 h 4181651"/>
              <a:gd name="connsiteX12" fmla="*/ 1197962 w 4477815"/>
              <a:gd name="connsiteY12" fmla="*/ 1437322 h 4181651"/>
              <a:gd name="connsiteX13" fmla="*/ 1868898 w 4477815"/>
              <a:gd name="connsiteY13" fmla="*/ 172803 h 4181651"/>
              <a:gd name="connsiteX14" fmla="*/ 4248643 w 4477815"/>
              <a:gd name="connsiteY14" fmla="*/ 400497 h 4181651"/>
              <a:gd name="connsiteX0" fmla="*/ 4462360 w 4691532"/>
              <a:gd name="connsiteY0" fmla="*/ 223825 h 4338092"/>
              <a:gd name="connsiteX1" fmla="*/ 3243936 w 4691532"/>
              <a:gd name="connsiteY1" fmla="*/ 1672193 h 4338092"/>
              <a:gd name="connsiteX2" fmla="*/ 2571075 w 4691532"/>
              <a:gd name="connsiteY2" fmla="*/ 2396812 h 4338092"/>
              <a:gd name="connsiteX3" fmla="*/ 2502064 w 4691532"/>
              <a:gd name="connsiteY3" fmla="*/ 2534834 h 4338092"/>
              <a:gd name="connsiteX4" fmla="*/ 2070743 w 4691532"/>
              <a:gd name="connsiteY4" fmla="*/ 2983408 h 4338092"/>
              <a:gd name="connsiteX5" fmla="*/ 1231780 w 4691532"/>
              <a:gd name="connsiteY5" fmla="*/ 3700806 h 4338092"/>
              <a:gd name="connsiteX6" fmla="*/ 974550 w 4691532"/>
              <a:gd name="connsiteY6" fmla="*/ 3871347 h 4338092"/>
              <a:gd name="connsiteX7" fmla="*/ 616158 w 4691532"/>
              <a:gd name="connsiteY7" fmla="*/ 4179731 h 4338092"/>
              <a:gd name="connsiteX8" fmla="*/ 261397 w 4691532"/>
              <a:gd name="connsiteY8" fmla="*/ 4153303 h 4338092"/>
              <a:gd name="connsiteX9" fmla="*/ 98886 w 4691532"/>
              <a:gd name="connsiteY9" fmla="*/ 3070995 h 4338092"/>
              <a:gd name="connsiteX10" fmla="*/ 854712 w 4691532"/>
              <a:gd name="connsiteY10" fmla="*/ 2763053 h 4338092"/>
              <a:gd name="connsiteX11" fmla="*/ 1501820 w 4691532"/>
              <a:gd name="connsiteY11" fmla="*/ 2274803 h 4338092"/>
              <a:gd name="connsiteX12" fmla="*/ 1197962 w 4691532"/>
              <a:gd name="connsiteY12" fmla="*/ 1593763 h 4338092"/>
              <a:gd name="connsiteX13" fmla="*/ 1868898 w 4691532"/>
              <a:gd name="connsiteY13" fmla="*/ 329244 h 4338092"/>
              <a:gd name="connsiteX14" fmla="*/ 4462360 w 4691532"/>
              <a:gd name="connsiteY14" fmla="*/ 223825 h 4338092"/>
              <a:gd name="connsiteX0" fmla="*/ 4462360 w 4691533"/>
              <a:gd name="connsiteY0" fmla="*/ 67385 h 4181652"/>
              <a:gd name="connsiteX1" fmla="*/ 3243936 w 4691533"/>
              <a:gd name="connsiteY1" fmla="*/ 1515753 h 4181652"/>
              <a:gd name="connsiteX2" fmla="*/ 2571075 w 4691533"/>
              <a:gd name="connsiteY2" fmla="*/ 2240372 h 4181652"/>
              <a:gd name="connsiteX3" fmla="*/ 2502064 w 4691533"/>
              <a:gd name="connsiteY3" fmla="*/ 2378394 h 4181652"/>
              <a:gd name="connsiteX4" fmla="*/ 2070743 w 4691533"/>
              <a:gd name="connsiteY4" fmla="*/ 2826968 h 4181652"/>
              <a:gd name="connsiteX5" fmla="*/ 1231780 w 4691533"/>
              <a:gd name="connsiteY5" fmla="*/ 3544366 h 4181652"/>
              <a:gd name="connsiteX6" fmla="*/ 974550 w 4691533"/>
              <a:gd name="connsiteY6" fmla="*/ 3714907 h 4181652"/>
              <a:gd name="connsiteX7" fmla="*/ 616158 w 4691533"/>
              <a:gd name="connsiteY7" fmla="*/ 4023291 h 4181652"/>
              <a:gd name="connsiteX8" fmla="*/ 261397 w 4691533"/>
              <a:gd name="connsiteY8" fmla="*/ 3996863 h 4181652"/>
              <a:gd name="connsiteX9" fmla="*/ 98886 w 4691533"/>
              <a:gd name="connsiteY9" fmla="*/ 2914555 h 4181652"/>
              <a:gd name="connsiteX10" fmla="*/ 854712 w 4691533"/>
              <a:gd name="connsiteY10" fmla="*/ 2606613 h 4181652"/>
              <a:gd name="connsiteX11" fmla="*/ 1501820 w 4691533"/>
              <a:gd name="connsiteY11" fmla="*/ 2118363 h 4181652"/>
              <a:gd name="connsiteX12" fmla="*/ 1197962 w 4691533"/>
              <a:gd name="connsiteY12" fmla="*/ 1437323 h 4181652"/>
              <a:gd name="connsiteX13" fmla="*/ 1868898 w 4691533"/>
              <a:gd name="connsiteY13" fmla="*/ 172804 h 4181652"/>
              <a:gd name="connsiteX14" fmla="*/ 4462360 w 4691533"/>
              <a:gd name="connsiteY14" fmla="*/ 67385 h 4181652"/>
              <a:gd name="connsiteX0" fmla="*/ 4462360 w 4691533"/>
              <a:gd name="connsiteY0" fmla="*/ 0 h 4114267"/>
              <a:gd name="connsiteX1" fmla="*/ 3243936 w 4691533"/>
              <a:gd name="connsiteY1" fmla="*/ 1448368 h 4114267"/>
              <a:gd name="connsiteX2" fmla="*/ 2571075 w 4691533"/>
              <a:gd name="connsiteY2" fmla="*/ 2172987 h 4114267"/>
              <a:gd name="connsiteX3" fmla="*/ 2502064 w 4691533"/>
              <a:gd name="connsiteY3" fmla="*/ 2311009 h 4114267"/>
              <a:gd name="connsiteX4" fmla="*/ 2070743 w 4691533"/>
              <a:gd name="connsiteY4" fmla="*/ 2759583 h 4114267"/>
              <a:gd name="connsiteX5" fmla="*/ 1231780 w 4691533"/>
              <a:gd name="connsiteY5" fmla="*/ 3476981 h 4114267"/>
              <a:gd name="connsiteX6" fmla="*/ 974550 w 4691533"/>
              <a:gd name="connsiteY6" fmla="*/ 3647522 h 4114267"/>
              <a:gd name="connsiteX7" fmla="*/ 616158 w 4691533"/>
              <a:gd name="connsiteY7" fmla="*/ 3955906 h 4114267"/>
              <a:gd name="connsiteX8" fmla="*/ 261397 w 4691533"/>
              <a:gd name="connsiteY8" fmla="*/ 3929478 h 4114267"/>
              <a:gd name="connsiteX9" fmla="*/ 98886 w 4691533"/>
              <a:gd name="connsiteY9" fmla="*/ 2847170 h 4114267"/>
              <a:gd name="connsiteX10" fmla="*/ 854712 w 4691533"/>
              <a:gd name="connsiteY10" fmla="*/ 2539228 h 4114267"/>
              <a:gd name="connsiteX11" fmla="*/ 1501820 w 4691533"/>
              <a:gd name="connsiteY11" fmla="*/ 2050978 h 4114267"/>
              <a:gd name="connsiteX12" fmla="*/ 1197962 w 4691533"/>
              <a:gd name="connsiteY12" fmla="*/ 1369938 h 4114267"/>
              <a:gd name="connsiteX13" fmla="*/ 1868898 w 4691533"/>
              <a:gd name="connsiteY13" fmla="*/ 105419 h 4114267"/>
              <a:gd name="connsiteX14" fmla="*/ 4462360 w 4691533"/>
              <a:gd name="connsiteY14" fmla="*/ 0 h 4114267"/>
              <a:gd name="connsiteX0" fmla="*/ 4403232 w 4632405"/>
              <a:gd name="connsiteY0" fmla="*/ 0 h 4089298"/>
              <a:gd name="connsiteX1" fmla="*/ 3184808 w 4632405"/>
              <a:gd name="connsiteY1" fmla="*/ 1448368 h 4089298"/>
              <a:gd name="connsiteX2" fmla="*/ 2511947 w 4632405"/>
              <a:gd name="connsiteY2" fmla="*/ 2172987 h 4089298"/>
              <a:gd name="connsiteX3" fmla="*/ 2442936 w 4632405"/>
              <a:gd name="connsiteY3" fmla="*/ 2311009 h 4089298"/>
              <a:gd name="connsiteX4" fmla="*/ 2011615 w 4632405"/>
              <a:gd name="connsiteY4" fmla="*/ 2759583 h 4089298"/>
              <a:gd name="connsiteX5" fmla="*/ 1172652 w 4632405"/>
              <a:gd name="connsiteY5" fmla="*/ 3476981 h 4089298"/>
              <a:gd name="connsiteX6" fmla="*/ 915422 w 4632405"/>
              <a:gd name="connsiteY6" fmla="*/ 3647522 h 4089298"/>
              <a:gd name="connsiteX7" fmla="*/ 557030 w 4632405"/>
              <a:gd name="connsiteY7" fmla="*/ 3955906 h 4089298"/>
              <a:gd name="connsiteX8" fmla="*/ 39758 w 4632405"/>
              <a:gd name="connsiteY8" fmla="*/ 2847170 h 4089298"/>
              <a:gd name="connsiteX9" fmla="*/ 795584 w 4632405"/>
              <a:gd name="connsiteY9" fmla="*/ 2539228 h 4089298"/>
              <a:gd name="connsiteX10" fmla="*/ 1442692 w 4632405"/>
              <a:gd name="connsiteY10" fmla="*/ 2050978 h 4089298"/>
              <a:gd name="connsiteX11" fmla="*/ 1138834 w 4632405"/>
              <a:gd name="connsiteY11" fmla="*/ 1369938 h 4089298"/>
              <a:gd name="connsiteX12" fmla="*/ 1809770 w 4632405"/>
              <a:gd name="connsiteY12" fmla="*/ 105419 h 4089298"/>
              <a:gd name="connsiteX13" fmla="*/ 4403232 w 4632405"/>
              <a:gd name="connsiteY13" fmla="*/ 0 h 4089298"/>
              <a:gd name="connsiteX0" fmla="*/ 4383447 w 4612620"/>
              <a:gd name="connsiteY0" fmla="*/ 0 h 3752491"/>
              <a:gd name="connsiteX1" fmla="*/ 3165023 w 4612620"/>
              <a:gd name="connsiteY1" fmla="*/ 1448368 h 3752491"/>
              <a:gd name="connsiteX2" fmla="*/ 2492162 w 4612620"/>
              <a:gd name="connsiteY2" fmla="*/ 2172987 h 3752491"/>
              <a:gd name="connsiteX3" fmla="*/ 2423151 w 4612620"/>
              <a:gd name="connsiteY3" fmla="*/ 2311009 h 3752491"/>
              <a:gd name="connsiteX4" fmla="*/ 1991830 w 4612620"/>
              <a:gd name="connsiteY4" fmla="*/ 2759583 h 3752491"/>
              <a:gd name="connsiteX5" fmla="*/ 1152867 w 4612620"/>
              <a:gd name="connsiteY5" fmla="*/ 3476981 h 3752491"/>
              <a:gd name="connsiteX6" fmla="*/ 895637 w 4612620"/>
              <a:gd name="connsiteY6" fmla="*/ 3647522 h 3752491"/>
              <a:gd name="connsiteX7" fmla="*/ 19973 w 4612620"/>
              <a:gd name="connsiteY7" fmla="*/ 2847170 h 3752491"/>
              <a:gd name="connsiteX8" fmla="*/ 775799 w 4612620"/>
              <a:gd name="connsiteY8" fmla="*/ 2539228 h 3752491"/>
              <a:gd name="connsiteX9" fmla="*/ 1422907 w 4612620"/>
              <a:gd name="connsiteY9" fmla="*/ 2050978 h 3752491"/>
              <a:gd name="connsiteX10" fmla="*/ 1119049 w 4612620"/>
              <a:gd name="connsiteY10" fmla="*/ 1369938 h 3752491"/>
              <a:gd name="connsiteX11" fmla="*/ 1789985 w 4612620"/>
              <a:gd name="connsiteY11" fmla="*/ 105419 h 3752491"/>
              <a:gd name="connsiteX12" fmla="*/ 4383447 w 4612620"/>
              <a:gd name="connsiteY12" fmla="*/ 0 h 3752491"/>
              <a:gd name="connsiteX0" fmla="*/ 4426319 w 4655492"/>
              <a:gd name="connsiteY0" fmla="*/ 0 h 3491579"/>
              <a:gd name="connsiteX1" fmla="*/ 3207895 w 4655492"/>
              <a:gd name="connsiteY1" fmla="*/ 1448368 h 3491579"/>
              <a:gd name="connsiteX2" fmla="*/ 2535034 w 4655492"/>
              <a:gd name="connsiteY2" fmla="*/ 2172987 h 3491579"/>
              <a:gd name="connsiteX3" fmla="*/ 2466023 w 4655492"/>
              <a:gd name="connsiteY3" fmla="*/ 2311009 h 3491579"/>
              <a:gd name="connsiteX4" fmla="*/ 2034702 w 4655492"/>
              <a:gd name="connsiteY4" fmla="*/ 2759583 h 3491579"/>
              <a:gd name="connsiteX5" fmla="*/ 1195739 w 4655492"/>
              <a:gd name="connsiteY5" fmla="*/ 3476981 h 3491579"/>
              <a:gd name="connsiteX6" fmla="*/ 62845 w 4655492"/>
              <a:gd name="connsiteY6" fmla="*/ 2847170 h 3491579"/>
              <a:gd name="connsiteX7" fmla="*/ 818671 w 4655492"/>
              <a:gd name="connsiteY7" fmla="*/ 2539228 h 3491579"/>
              <a:gd name="connsiteX8" fmla="*/ 1465779 w 4655492"/>
              <a:gd name="connsiteY8" fmla="*/ 2050978 h 3491579"/>
              <a:gd name="connsiteX9" fmla="*/ 1161921 w 4655492"/>
              <a:gd name="connsiteY9" fmla="*/ 1369938 h 3491579"/>
              <a:gd name="connsiteX10" fmla="*/ 1832857 w 4655492"/>
              <a:gd name="connsiteY10" fmla="*/ 105419 h 3491579"/>
              <a:gd name="connsiteX11" fmla="*/ 4426319 w 4655492"/>
              <a:gd name="connsiteY11" fmla="*/ 0 h 3491579"/>
              <a:gd name="connsiteX0" fmla="*/ 4566145 w 4795318"/>
              <a:gd name="connsiteY0" fmla="*/ 0 h 2883896"/>
              <a:gd name="connsiteX1" fmla="*/ 3347721 w 4795318"/>
              <a:gd name="connsiteY1" fmla="*/ 1448368 h 2883896"/>
              <a:gd name="connsiteX2" fmla="*/ 2674860 w 4795318"/>
              <a:gd name="connsiteY2" fmla="*/ 2172987 h 2883896"/>
              <a:gd name="connsiteX3" fmla="*/ 2605849 w 4795318"/>
              <a:gd name="connsiteY3" fmla="*/ 2311009 h 2883896"/>
              <a:gd name="connsiteX4" fmla="*/ 2174528 w 4795318"/>
              <a:gd name="connsiteY4" fmla="*/ 2759583 h 2883896"/>
              <a:gd name="connsiteX5" fmla="*/ 202671 w 4795318"/>
              <a:gd name="connsiteY5" fmla="*/ 2847170 h 2883896"/>
              <a:gd name="connsiteX6" fmla="*/ 958497 w 4795318"/>
              <a:gd name="connsiteY6" fmla="*/ 2539228 h 2883896"/>
              <a:gd name="connsiteX7" fmla="*/ 1605605 w 4795318"/>
              <a:gd name="connsiteY7" fmla="*/ 2050978 h 2883896"/>
              <a:gd name="connsiteX8" fmla="*/ 1301747 w 4795318"/>
              <a:gd name="connsiteY8" fmla="*/ 1369938 h 2883896"/>
              <a:gd name="connsiteX9" fmla="*/ 1972683 w 4795318"/>
              <a:gd name="connsiteY9" fmla="*/ 105419 h 2883896"/>
              <a:gd name="connsiteX10" fmla="*/ 4566145 w 4795318"/>
              <a:gd name="connsiteY10" fmla="*/ 0 h 2883896"/>
              <a:gd name="connsiteX0" fmla="*/ 4638033 w 4867206"/>
              <a:gd name="connsiteY0" fmla="*/ 0 h 2885207"/>
              <a:gd name="connsiteX1" fmla="*/ 3419609 w 4867206"/>
              <a:gd name="connsiteY1" fmla="*/ 1448368 h 2885207"/>
              <a:gd name="connsiteX2" fmla="*/ 2746748 w 4867206"/>
              <a:gd name="connsiteY2" fmla="*/ 2172987 h 2885207"/>
              <a:gd name="connsiteX3" fmla="*/ 2677737 w 4867206"/>
              <a:gd name="connsiteY3" fmla="*/ 2311009 h 2885207"/>
              <a:gd name="connsiteX4" fmla="*/ 274559 w 4867206"/>
              <a:gd name="connsiteY4" fmla="*/ 2847170 h 2885207"/>
              <a:gd name="connsiteX5" fmla="*/ 1030385 w 4867206"/>
              <a:gd name="connsiteY5" fmla="*/ 2539228 h 2885207"/>
              <a:gd name="connsiteX6" fmla="*/ 1677493 w 4867206"/>
              <a:gd name="connsiteY6" fmla="*/ 2050978 h 2885207"/>
              <a:gd name="connsiteX7" fmla="*/ 1373635 w 4867206"/>
              <a:gd name="connsiteY7" fmla="*/ 1369938 h 2885207"/>
              <a:gd name="connsiteX8" fmla="*/ 2044571 w 4867206"/>
              <a:gd name="connsiteY8" fmla="*/ 105419 h 2885207"/>
              <a:gd name="connsiteX9" fmla="*/ 4638033 w 4867206"/>
              <a:gd name="connsiteY9" fmla="*/ 0 h 2885207"/>
              <a:gd name="connsiteX0" fmla="*/ 4649535 w 4878708"/>
              <a:gd name="connsiteY0" fmla="*/ 0 h 2908210"/>
              <a:gd name="connsiteX1" fmla="*/ 3431111 w 4878708"/>
              <a:gd name="connsiteY1" fmla="*/ 1448368 h 2908210"/>
              <a:gd name="connsiteX2" fmla="*/ 2758250 w 4878708"/>
              <a:gd name="connsiteY2" fmla="*/ 2172987 h 2908210"/>
              <a:gd name="connsiteX3" fmla="*/ 286061 w 4878708"/>
              <a:gd name="connsiteY3" fmla="*/ 2847170 h 2908210"/>
              <a:gd name="connsiteX4" fmla="*/ 1041887 w 4878708"/>
              <a:gd name="connsiteY4" fmla="*/ 2539228 h 2908210"/>
              <a:gd name="connsiteX5" fmla="*/ 1688995 w 4878708"/>
              <a:gd name="connsiteY5" fmla="*/ 2050978 h 2908210"/>
              <a:gd name="connsiteX6" fmla="*/ 1385137 w 4878708"/>
              <a:gd name="connsiteY6" fmla="*/ 1369938 h 2908210"/>
              <a:gd name="connsiteX7" fmla="*/ 2056073 w 4878708"/>
              <a:gd name="connsiteY7" fmla="*/ 105419 h 2908210"/>
              <a:gd name="connsiteX8" fmla="*/ 4649535 w 4878708"/>
              <a:gd name="connsiteY8" fmla="*/ 0 h 2908210"/>
              <a:gd name="connsiteX0" fmla="*/ 4649535 w 4878708"/>
              <a:gd name="connsiteY0" fmla="*/ 0 h 2908210"/>
              <a:gd name="connsiteX1" fmla="*/ 3431111 w 4878708"/>
              <a:gd name="connsiteY1" fmla="*/ 1448368 h 2908210"/>
              <a:gd name="connsiteX2" fmla="*/ 2758250 w 4878708"/>
              <a:gd name="connsiteY2" fmla="*/ 2172987 h 2908210"/>
              <a:gd name="connsiteX3" fmla="*/ 286061 w 4878708"/>
              <a:gd name="connsiteY3" fmla="*/ 2847170 h 2908210"/>
              <a:gd name="connsiteX4" fmla="*/ 1041887 w 4878708"/>
              <a:gd name="connsiteY4" fmla="*/ 2539228 h 2908210"/>
              <a:gd name="connsiteX5" fmla="*/ 1688995 w 4878708"/>
              <a:gd name="connsiteY5" fmla="*/ 2050978 h 2908210"/>
              <a:gd name="connsiteX6" fmla="*/ 1385137 w 4878708"/>
              <a:gd name="connsiteY6" fmla="*/ 1369938 h 2908210"/>
              <a:gd name="connsiteX7" fmla="*/ 2056073 w 4878708"/>
              <a:gd name="connsiteY7" fmla="*/ 105419 h 2908210"/>
              <a:gd name="connsiteX8" fmla="*/ 4649535 w 4878708"/>
              <a:gd name="connsiteY8" fmla="*/ 0 h 2908210"/>
              <a:gd name="connsiteX0" fmla="*/ 3785856 w 4015029"/>
              <a:gd name="connsiteY0" fmla="*/ 0 h 2559563"/>
              <a:gd name="connsiteX1" fmla="*/ 2567432 w 4015029"/>
              <a:gd name="connsiteY1" fmla="*/ 1448368 h 2559563"/>
              <a:gd name="connsiteX2" fmla="*/ 1894571 w 4015029"/>
              <a:gd name="connsiteY2" fmla="*/ 2172987 h 2559563"/>
              <a:gd name="connsiteX3" fmla="*/ 178208 w 4015029"/>
              <a:gd name="connsiteY3" fmla="*/ 2539228 h 2559563"/>
              <a:gd name="connsiteX4" fmla="*/ 825316 w 4015029"/>
              <a:gd name="connsiteY4" fmla="*/ 2050978 h 2559563"/>
              <a:gd name="connsiteX5" fmla="*/ 521458 w 4015029"/>
              <a:gd name="connsiteY5" fmla="*/ 1369938 h 2559563"/>
              <a:gd name="connsiteX6" fmla="*/ 1192394 w 4015029"/>
              <a:gd name="connsiteY6" fmla="*/ 105419 h 2559563"/>
              <a:gd name="connsiteX7" fmla="*/ 3785856 w 4015029"/>
              <a:gd name="connsiteY7" fmla="*/ 0 h 2559563"/>
              <a:gd name="connsiteX0" fmla="*/ 3264398 w 3493571"/>
              <a:gd name="connsiteY0" fmla="*/ 0 h 2273422"/>
              <a:gd name="connsiteX1" fmla="*/ 2045974 w 3493571"/>
              <a:gd name="connsiteY1" fmla="*/ 1448368 h 2273422"/>
              <a:gd name="connsiteX2" fmla="*/ 1373113 w 3493571"/>
              <a:gd name="connsiteY2" fmla="*/ 2172987 h 2273422"/>
              <a:gd name="connsiteX3" fmla="*/ 303858 w 3493571"/>
              <a:gd name="connsiteY3" fmla="*/ 2050978 h 2273422"/>
              <a:gd name="connsiteX4" fmla="*/ 0 w 3493571"/>
              <a:gd name="connsiteY4" fmla="*/ 1369938 h 2273422"/>
              <a:gd name="connsiteX5" fmla="*/ 670936 w 3493571"/>
              <a:gd name="connsiteY5" fmla="*/ 105419 h 2273422"/>
              <a:gd name="connsiteX6" fmla="*/ 3264398 w 3493571"/>
              <a:gd name="connsiteY6" fmla="*/ 0 h 2273422"/>
              <a:gd name="connsiteX0" fmla="*/ 4199857 w 4429030"/>
              <a:gd name="connsiteY0" fmla="*/ 0 h 2547832"/>
              <a:gd name="connsiteX1" fmla="*/ 2981433 w 4429030"/>
              <a:gd name="connsiteY1" fmla="*/ 1448368 h 2547832"/>
              <a:gd name="connsiteX2" fmla="*/ 2308572 w 4429030"/>
              <a:gd name="connsiteY2" fmla="*/ 2172987 h 2547832"/>
              <a:gd name="connsiteX3" fmla="*/ 1239317 w 4429030"/>
              <a:gd name="connsiteY3" fmla="*/ 2050978 h 2547832"/>
              <a:gd name="connsiteX4" fmla="*/ 50643 w 4429030"/>
              <a:gd name="connsiteY4" fmla="*/ 2434325 h 2547832"/>
              <a:gd name="connsiteX5" fmla="*/ 935459 w 4429030"/>
              <a:gd name="connsiteY5" fmla="*/ 1369938 h 2547832"/>
              <a:gd name="connsiteX6" fmla="*/ 1606395 w 4429030"/>
              <a:gd name="connsiteY6" fmla="*/ 105419 h 2547832"/>
              <a:gd name="connsiteX7" fmla="*/ 4199857 w 4429030"/>
              <a:gd name="connsiteY7" fmla="*/ 0 h 2547832"/>
              <a:gd name="connsiteX0" fmla="*/ 4175153 w 4404326"/>
              <a:gd name="connsiteY0" fmla="*/ 0 h 3197798"/>
              <a:gd name="connsiteX1" fmla="*/ 2956729 w 4404326"/>
              <a:gd name="connsiteY1" fmla="*/ 1448368 h 3197798"/>
              <a:gd name="connsiteX2" fmla="*/ 2283868 w 4404326"/>
              <a:gd name="connsiteY2" fmla="*/ 2172987 h 3197798"/>
              <a:gd name="connsiteX3" fmla="*/ 1214613 w 4404326"/>
              <a:gd name="connsiteY3" fmla="*/ 2050978 h 3197798"/>
              <a:gd name="connsiteX4" fmla="*/ 1066389 w 4404326"/>
              <a:gd name="connsiteY4" fmla="*/ 3133907 h 3197798"/>
              <a:gd name="connsiteX5" fmla="*/ 25939 w 4404326"/>
              <a:gd name="connsiteY5" fmla="*/ 2434325 h 3197798"/>
              <a:gd name="connsiteX6" fmla="*/ 910755 w 4404326"/>
              <a:gd name="connsiteY6" fmla="*/ 1369938 h 3197798"/>
              <a:gd name="connsiteX7" fmla="*/ 1581691 w 4404326"/>
              <a:gd name="connsiteY7" fmla="*/ 105419 h 3197798"/>
              <a:gd name="connsiteX8" fmla="*/ 4175153 w 4404326"/>
              <a:gd name="connsiteY8" fmla="*/ 0 h 3197798"/>
              <a:gd name="connsiteX0" fmla="*/ 4175153 w 4404326"/>
              <a:gd name="connsiteY0" fmla="*/ 0 h 3147531"/>
              <a:gd name="connsiteX1" fmla="*/ 2956729 w 4404326"/>
              <a:gd name="connsiteY1" fmla="*/ 1448368 h 3147531"/>
              <a:gd name="connsiteX2" fmla="*/ 2283868 w 4404326"/>
              <a:gd name="connsiteY2" fmla="*/ 2172987 h 3147531"/>
              <a:gd name="connsiteX3" fmla="*/ 1571896 w 4404326"/>
              <a:gd name="connsiteY3" fmla="*/ 2352580 h 3147531"/>
              <a:gd name="connsiteX4" fmla="*/ 1066389 w 4404326"/>
              <a:gd name="connsiteY4" fmla="*/ 3133907 h 3147531"/>
              <a:gd name="connsiteX5" fmla="*/ 25939 w 4404326"/>
              <a:gd name="connsiteY5" fmla="*/ 2434325 h 3147531"/>
              <a:gd name="connsiteX6" fmla="*/ 910755 w 4404326"/>
              <a:gd name="connsiteY6" fmla="*/ 1369938 h 3147531"/>
              <a:gd name="connsiteX7" fmla="*/ 1581691 w 4404326"/>
              <a:gd name="connsiteY7" fmla="*/ 105419 h 3147531"/>
              <a:gd name="connsiteX8" fmla="*/ 4175153 w 4404326"/>
              <a:gd name="connsiteY8" fmla="*/ 0 h 3147531"/>
              <a:gd name="connsiteX0" fmla="*/ 4175153 w 4404326"/>
              <a:gd name="connsiteY0" fmla="*/ 0 h 3177463"/>
              <a:gd name="connsiteX1" fmla="*/ 2956729 w 4404326"/>
              <a:gd name="connsiteY1" fmla="*/ 1448368 h 3177463"/>
              <a:gd name="connsiteX2" fmla="*/ 2283868 w 4404326"/>
              <a:gd name="connsiteY2" fmla="*/ 2172987 h 3177463"/>
              <a:gd name="connsiteX3" fmla="*/ 1066389 w 4404326"/>
              <a:gd name="connsiteY3" fmla="*/ 3133907 h 3177463"/>
              <a:gd name="connsiteX4" fmla="*/ 25939 w 4404326"/>
              <a:gd name="connsiteY4" fmla="*/ 2434325 h 3177463"/>
              <a:gd name="connsiteX5" fmla="*/ 910755 w 4404326"/>
              <a:gd name="connsiteY5" fmla="*/ 1369938 h 3177463"/>
              <a:gd name="connsiteX6" fmla="*/ 1581691 w 4404326"/>
              <a:gd name="connsiteY6" fmla="*/ 105419 h 3177463"/>
              <a:gd name="connsiteX7" fmla="*/ 4175153 w 4404326"/>
              <a:gd name="connsiteY7" fmla="*/ 0 h 3177463"/>
              <a:gd name="connsiteX0" fmla="*/ 4149571 w 4378744"/>
              <a:gd name="connsiteY0" fmla="*/ 0 h 3287238"/>
              <a:gd name="connsiteX1" fmla="*/ 2931147 w 4378744"/>
              <a:gd name="connsiteY1" fmla="*/ 1448368 h 3287238"/>
              <a:gd name="connsiteX2" fmla="*/ 2258286 w 4378744"/>
              <a:gd name="connsiteY2" fmla="*/ 2172987 h 3287238"/>
              <a:gd name="connsiteX3" fmla="*/ 1040807 w 4378744"/>
              <a:gd name="connsiteY3" fmla="*/ 3133907 h 3287238"/>
              <a:gd name="connsiteX4" fmla="*/ 883028 w 4378744"/>
              <a:gd name="connsiteY4" fmla="*/ 2885822 h 3287238"/>
              <a:gd name="connsiteX5" fmla="*/ 357 w 4378744"/>
              <a:gd name="connsiteY5" fmla="*/ 2434325 h 3287238"/>
              <a:gd name="connsiteX6" fmla="*/ 885173 w 4378744"/>
              <a:gd name="connsiteY6" fmla="*/ 1369938 h 3287238"/>
              <a:gd name="connsiteX7" fmla="*/ 1556109 w 4378744"/>
              <a:gd name="connsiteY7" fmla="*/ 105419 h 3287238"/>
              <a:gd name="connsiteX8" fmla="*/ 4149571 w 4378744"/>
              <a:gd name="connsiteY8" fmla="*/ 0 h 3287238"/>
              <a:gd name="connsiteX0" fmla="*/ 4149214 w 4378387"/>
              <a:gd name="connsiteY0" fmla="*/ 0 h 3177463"/>
              <a:gd name="connsiteX1" fmla="*/ 2930790 w 4378387"/>
              <a:gd name="connsiteY1" fmla="*/ 1448368 h 3177463"/>
              <a:gd name="connsiteX2" fmla="*/ 2257929 w 4378387"/>
              <a:gd name="connsiteY2" fmla="*/ 2172987 h 3177463"/>
              <a:gd name="connsiteX3" fmla="*/ 1040450 w 4378387"/>
              <a:gd name="connsiteY3" fmla="*/ 3133907 h 3177463"/>
              <a:gd name="connsiteX4" fmla="*/ 0 w 4378387"/>
              <a:gd name="connsiteY4" fmla="*/ 2434325 h 3177463"/>
              <a:gd name="connsiteX5" fmla="*/ 884816 w 4378387"/>
              <a:gd name="connsiteY5" fmla="*/ 1369938 h 3177463"/>
              <a:gd name="connsiteX6" fmla="*/ 1555752 w 4378387"/>
              <a:gd name="connsiteY6" fmla="*/ 105419 h 3177463"/>
              <a:gd name="connsiteX7" fmla="*/ 4149214 w 4378387"/>
              <a:gd name="connsiteY7" fmla="*/ 0 h 3177463"/>
              <a:gd name="connsiteX0" fmla="*/ 4149214 w 4378387"/>
              <a:gd name="connsiteY0" fmla="*/ 0 h 2781223"/>
              <a:gd name="connsiteX1" fmla="*/ 2930790 w 4378387"/>
              <a:gd name="connsiteY1" fmla="*/ 1448368 h 2781223"/>
              <a:gd name="connsiteX2" fmla="*/ 2257929 w 4378387"/>
              <a:gd name="connsiteY2" fmla="*/ 2172987 h 2781223"/>
              <a:gd name="connsiteX3" fmla="*/ 1165871 w 4378387"/>
              <a:gd name="connsiteY3" fmla="*/ 2737667 h 2781223"/>
              <a:gd name="connsiteX4" fmla="*/ 0 w 4378387"/>
              <a:gd name="connsiteY4" fmla="*/ 2434325 h 2781223"/>
              <a:gd name="connsiteX5" fmla="*/ 884816 w 4378387"/>
              <a:gd name="connsiteY5" fmla="*/ 1369938 h 2781223"/>
              <a:gd name="connsiteX6" fmla="*/ 1555752 w 4378387"/>
              <a:gd name="connsiteY6" fmla="*/ 105419 h 2781223"/>
              <a:gd name="connsiteX7" fmla="*/ 4149214 w 4378387"/>
              <a:gd name="connsiteY7" fmla="*/ 0 h 2781223"/>
              <a:gd name="connsiteX0" fmla="*/ 4278165 w 4507338"/>
              <a:gd name="connsiteY0" fmla="*/ 0 h 2781223"/>
              <a:gd name="connsiteX1" fmla="*/ 3059741 w 4507338"/>
              <a:gd name="connsiteY1" fmla="*/ 1448368 h 2781223"/>
              <a:gd name="connsiteX2" fmla="*/ 2386880 w 4507338"/>
              <a:gd name="connsiteY2" fmla="*/ 2172987 h 2781223"/>
              <a:gd name="connsiteX3" fmla="*/ 1294822 w 4507338"/>
              <a:gd name="connsiteY3" fmla="*/ 2737667 h 2781223"/>
              <a:gd name="connsiteX4" fmla="*/ 128951 w 4507338"/>
              <a:gd name="connsiteY4" fmla="*/ 2434325 h 2781223"/>
              <a:gd name="connsiteX5" fmla="*/ 521114 w 4507338"/>
              <a:gd name="connsiteY5" fmla="*/ 2301550 h 2781223"/>
              <a:gd name="connsiteX6" fmla="*/ 1013767 w 4507338"/>
              <a:gd name="connsiteY6" fmla="*/ 1369938 h 2781223"/>
              <a:gd name="connsiteX7" fmla="*/ 1684703 w 4507338"/>
              <a:gd name="connsiteY7" fmla="*/ 105419 h 2781223"/>
              <a:gd name="connsiteX8" fmla="*/ 4278165 w 4507338"/>
              <a:gd name="connsiteY8" fmla="*/ 0 h 2781223"/>
              <a:gd name="connsiteX0" fmla="*/ 3757051 w 3986224"/>
              <a:gd name="connsiteY0" fmla="*/ 0 h 2759094"/>
              <a:gd name="connsiteX1" fmla="*/ 2538627 w 3986224"/>
              <a:gd name="connsiteY1" fmla="*/ 1448368 h 2759094"/>
              <a:gd name="connsiteX2" fmla="*/ 1865766 w 3986224"/>
              <a:gd name="connsiteY2" fmla="*/ 2172987 h 2759094"/>
              <a:gd name="connsiteX3" fmla="*/ 773708 w 3986224"/>
              <a:gd name="connsiteY3" fmla="*/ 2737667 h 2759094"/>
              <a:gd name="connsiteX4" fmla="*/ 0 w 3986224"/>
              <a:gd name="connsiteY4" fmla="*/ 2301550 h 2759094"/>
              <a:gd name="connsiteX5" fmla="*/ 492653 w 3986224"/>
              <a:gd name="connsiteY5" fmla="*/ 1369938 h 2759094"/>
              <a:gd name="connsiteX6" fmla="*/ 1163589 w 3986224"/>
              <a:gd name="connsiteY6" fmla="*/ 105419 h 2759094"/>
              <a:gd name="connsiteX7" fmla="*/ 3757051 w 3986224"/>
              <a:gd name="connsiteY7" fmla="*/ 0 h 2759094"/>
              <a:gd name="connsiteX0" fmla="*/ 3757051 w 3986224"/>
              <a:gd name="connsiteY0" fmla="*/ 18230 h 2777324"/>
              <a:gd name="connsiteX1" fmla="*/ 2538627 w 3986224"/>
              <a:gd name="connsiteY1" fmla="*/ 1466598 h 2777324"/>
              <a:gd name="connsiteX2" fmla="*/ 1865766 w 3986224"/>
              <a:gd name="connsiteY2" fmla="*/ 2191217 h 2777324"/>
              <a:gd name="connsiteX3" fmla="*/ 773708 w 3986224"/>
              <a:gd name="connsiteY3" fmla="*/ 2755897 h 2777324"/>
              <a:gd name="connsiteX4" fmla="*/ 0 w 3986224"/>
              <a:gd name="connsiteY4" fmla="*/ 2319780 h 2777324"/>
              <a:gd name="connsiteX5" fmla="*/ 492653 w 3986224"/>
              <a:gd name="connsiteY5" fmla="*/ 1388168 h 2777324"/>
              <a:gd name="connsiteX6" fmla="*/ 2296653 w 3986224"/>
              <a:gd name="connsiteY6" fmla="*/ 34213 h 2777324"/>
              <a:gd name="connsiteX7" fmla="*/ 3757051 w 3986224"/>
              <a:gd name="connsiteY7" fmla="*/ 18230 h 2777324"/>
              <a:gd name="connsiteX0" fmla="*/ 3757051 w 3986224"/>
              <a:gd name="connsiteY0" fmla="*/ 18229 h 2777323"/>
              <a:gd name="connsiteX1" fmla="*/ 2538627 w 3986224"/>
              <a:gd name="connsiteY1" fmla="*/ 1466597 h 2777323"/>
              <a:gd name="connsiteX2" fmla="*/ 1865766 w 3986224"/>
              <a:gd name="connsiteY2" fmla="*/ 2191216 h 2777323"/>
              <a:gd name="connsiteX3" fmla="*/ 773708 w 3986224"/>
              <a:gd name="connsiteY3" fmla="*/ 2755896 h 2777323"/>
              <a:gd name="connsiteX4" fmla="*/ 0 w 3986224"/>
              <a:gd name="connsiteY4" fmla="*/ 2319779 h 2777323"/>
              <a:gd name="connsiteX5" fmla="*/ 2296653 w 3986224"/>
              <a:gd name="connsiteY5" fmla="*/ 34212 h 2777323"/>
              <a:gd name="connsiteX6" fmla="*/ 3757051 w 3986224"/>
              <a:gd name="connsiteY6" fmla="*/ 18229 h 2777323"/>
              <a:gd name="connsiteX0" fmla="*/ 3757051 w 3986224"/>
              <a:gd name="connsiteY0" fmla="*/ 18229 h 2777323"/>
              <a:gd name="connsiteX1" fmla="*/ 2538627 w 3986224"/>
              <a:gd name="connsiteY1" fmla="*/ 1466597 h 2777323"/>
              <a:gd name="connsiteX2" fmla="*/ 1865766 w 3986224"/>
              <a:gd name="connsiteY2" fmla="*/ 2191216 h 2777323"/>
              <a:gd name="connsiteX3" fmla="*/ 773708 w 3986224"/>
              <a:gd name="connsiteY3" fmla="*/ 2755896 h 2777323"/>
              <a:gd name="connsiteX4" fmla="*/ 0 w 3986224"/>
              <a:gd name="connsiteY4" fmla="*/ 2319779 h 2777323"/>
              <a:gd name="connsiteX5" fmla="*/ 2296653 w 3986224"/>
              <a:gd name="connsiteY5" fmla="*/ 34212 h 2777323"/>
              <a:gd name="connsiteX6" fmla="*/ 3757051 w 3986224"/>
              <a:gd name="connsiteY6" fmla="*/ 18229 h 2777323"/>
              <a:gd name="connsiteX0" fmla="*/ 3757051 w 3986224"/>
              <a:gd name="connsiteY0" fmla="*/ 18229 h 2777323"/>
              <a:gd name="connsiteX1" fmla="*/ 2538627 w 3986224"/>
              <a:gd name="connsiteY1" fmla="*/ 1466597 h 2777323"/>
              <a:gd name="connsiteX2" fmla="*/ 1865766 w 3986224"/>
              <a:gd name="connsiteY2" fmla="*/ 2191216 h 2777323"/>
              <a:gd name="connsiteX3" fmla="*/ 773708 w 3986224"/>
              <a:gd name="connsiteY3" fmla="*/ 2755896 h 2777323"/>
              <a:gd name="connsiteX4" fmla="*/ 0 w 3986224"/>
              <a:gd name="connsiteY4" fmla="*/ 2319779 h 2777323"/>
              <a:gd name="connsiteX5" fmla="*/ 2296653 w 3986224"/>
              <a:gd name="connsiteY5" fmla="*/ 34212 h 2777323"/>
              <a:gd name="connsiteX6" fmla="*/ 3757051 w 3986224"/>
              <a:gd name="connsiteY6" fmla="*/ 18229 h 277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6224" h="2777323">
                <a:moveTo>
                  <a:pt x="3757051" y="18229"/>
                </a:moveTo>
                <a:cubicBezTo>
                  <a:pt x="3986224" y="242054"/>
                  <a:pt x="2853841" y="1104433"/>
                  <a:pt x="2538627" y="1466597"/>
                </a:cubicBezTo>
                <a:cubicBezTo>
                  <a:pt x="2223413" y="1828761"/>
                  <a:pt x="2261597" y="1812351"/>
                  <a:pt x="1865766" y="2191216"/>
                </a:cubicBezTo>
                <a:cubicBezTo>
                  <a:pt x="1550709" y="2472139"/>
                  <a:pt x="1084669" y="2734469"/>
                  <a:pt x="773708" y="2755896"/>
                </a:cubicBezTo>
                <a:cubicBezTo>
                  <a:pt x="462747" y="2777323"/>
                  <a:pt x="46842" y="2547734"/>
                  <a:pt x="0" y="2319779"/>
                </a:cubicBezTo>
                <a:cubicBezTo>
                  <a:pt x="253824" y="1866165"/>
                  <a:pt x="1526844" y="681862"/>
                  <a:pt x="2296653" y="34212"/>
                </a:cubicBezTo>
                <a:cubicBezTo>
                  <a:pt x="2876336" y="0"/>
                  <a:pt x="3094211" y="71283"/>
                  <a:pt x="3757051" y="18229"/>
                </a:cubicBezTo>
                <a:close/>
              </a:path>
            </a:pathLst>
          </a:custGeom>
          <a:ln w="76200">
            <a:solidFill>
              <a:schemeClr val="tx1"/>
            </a:solidFill>
            <a:prstDash val="solid"/>
          </a:ln>
          <a:effectLst>
            <a:outerShdw dist="635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7" name="TextBox 16"/>
          <p:cNvSpPr txBox="1"/>
          <p:nvPr/>
        </p:nvSpPr>
        <p:spPr>
          <a:xfrm>
            <a:off x="0" y="685800"/>
            <a:ext cx="9144000" cy="523220"/>
          </a:xfrm>
          <a:prstGeom prst="rect">
            <a:avLst/>
          </a:prstGeom>
        </p:spPr>
        <p:txBody>
          <a:bodyPr wrap="square" rtlCol="0">
            <a:spAutoFit/>
          </a:bodyPr>
          <a:lstStyle/>
          <a:p>
            <a:pPr algn="ctr"/>
            <a:r>
              <a:rPr lang="en-US" sz="2800" b="1" i="1" spc="100" dirty="0" smtClean="0">
                <a:solidFill>
                  <a:srgbClr val="00B050"/>
                </a:solidFill>
                <a:effectLst>
                  <a:outerShdw dist="50800" dir="7200000" algn="ctr" rotWithShape="0">
                    <a:schemeClr val="tx1"/>
                  </a:outerShdw>
                </a:effectLst>
                <a:latin typeface="Comic Sans MS" pitchFamily="66" charset="0"/>
                <a:cs typeface="Arial" pitchFamily="34" charset="0"/>
              </a:rPr>
              <a:t>What are the ELEVATIONS of the Homelands?</a:t>
            </a:r>
          </a:p>
        </p:txBody>
      </p:sp>
      <p:sp>
        <p:nvSpPr>
          <p:cNvPr id="20" name="Curved Right Arrow 19"/>
          <p:cNvSpPr/>
          <p:nvPr/>
        </p:nvSpPr>
        <p:spPr>
          <a:xfrm rot="660389">
            <a:off x="1226215" y="775585"/>
            <a:ext cx="1116047" cy="3509349"/>
          </a:xfrm>
          <a:prstGeom prst="curvedRightArrow">
            <a:avLst>
              <a:gd name="adj1" fmla="val 9174"/>
              <a:gd name="adj2" fmla="val 35591"/>
              <a:gd name="adj3" fmla="val 25000"/>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Oval 15"/>
          <p:cNvSpPr/>
          <p:nvPr/>
        </p:nvSpPr>
        <p:spPr>
          <a:xfrm>
            <a:off x="2590800" y="609600"/>
            <a:ext cx="3048000" cy="685800"/>
          </a:xfrm>
          <a:prstGeom prst="ellipse">
            <a:avLst/>
          </a:prstGeom>
          <a:noFill/>
          <a:ln w="635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285999" y="3837354"/>
            <a:ext cx="4115491" cy="523220"/>
          </a:xfrm>
          <a:prstGeom prst="rect">
            <a:avLst/>
          </a:prstGeom>
          <a:solidFill>
            <a:srgbClr val="006025"/>
          </a:solidFill>
        </p:spPr>
        <p:txBody>
          <a:bodyPr wrap="square" rtlCol="0">
            <a:spAutoFit/>
          </a:bodyPr>
          <a:lstStyle/>
          <a:p>
            <a:pPr>
              <a:buFontTx/>
              <a:buChar char="-"/>
            </a:pPr>
            <a:r>
              <a:rPr lang="en-US" sz="2800" b="1" dirty="0" smtClean="0">
                <a:solidFill>
                  <a:schemeClr val="bg1"/>
                </a:solidFill>
                <a:effectLst>
                  <a:outerShdw dist="38100" dir="7200000" algn="ctr" rotWithShape="0">
                    <a:schemeClr val="tx1"/>
                  </a:outerShdw>
                </a:effectLst>
              </a:rPr>
              <a:t> most are less than 2000’</a:t>
            </a:r>
            <a:endParaRPr lang="en-US" sz="2800" b="1" dirty="0">
              <a:solidFill>
                <a:schemeClr val="bg1"/>
              </a:solidFill>
              <a:effectLst>
                <a:outerShdw dist="38100" dir="7200000" algn="ctr" rotWithShape="0">
                  <a:schemeClr val="tx1"/>
                </a:outerShdw>
              </a:effectLst>
            </a:endParaRPr>
          </a:p>
        </p:txBody>
      </p:sp>
      <p:sp>
        <p:nvSpPr>
          <p:cNvPr id="22" name="TextBox 21"/>
          <p:cNvSpPr txBox="1"/>
          <p:nvPr/>
        </p:nvSpPr>
        <p:spPr>
          <a:xfrm>
            <a:off x="2286000" y="4343400"/>
            <a:ext cx="4114800" cy="954107"/>
          </a:xfrm>
          <a:prstGeom prst="rect">
            <a:avLst/>
          </a:prstGeom>
          <a:solidFill>
            <a:srgbClr val="006025"/>
          </a:solidFill>
        </p:spPr>
        <p:txBody>
          <a:bodyPr wrap="square" rtlCol="0">
            <a:spAutoFit/>
          </a:bodyPr>
          <a:lstStyle/>
          <a:p>
            <a:pPr>
              <a:buFontTx/>
              <a:buChar char="-"/>
            </a:pPr>
            <a:r>
              <a:rPr lang="en-US" sz="2800" b="1" dirty="0" smtClean="0">
                <a:solidFill>
                  <a:schemeClr val="bg1"/>
                </a:solidFill>
                <a:effectLst>
                  <a:outerShdw dist="38100" dir="7200000" algn="ctr" rotWithShape="0">
                    <a:schemeClr val="tx1"/>
                  </a:outerShdw>
                </a:effectLst>
              </a:rPr>
              <a:t> high elevations limited </a:t>
            </a:r>
          </a:p>
          <a:p>
            <a:r>
              <a:rPr lang="en-US" sz="2800" b="1" dirty="0" smtClean="0">
                <a:solidFill>
                  <a:schemeClr val="bg1"/>
                </a:solidFill>
                <a:effectLst>
                  <a:outerShdw dist="38100" dir="7200000" algn="ctr" rotWithShape="0">
                    <a:schemeClr val="tx1"/>
                  </a:outerShdw>
                </a:effectLst>
              </a:rPr>
              <a:t>   to Cherokee homeland</a:t>
            </a:r>
          </a:p>
        </p:txBody>
      </p:sp>
      <p:sp useBgFill="1">
        <p:nvSpPr>
          <p:cNvPr id="23" name="TextBox 22"/>
          <p:cNvSpPr txBox="1"/>
          <p:nvPr/>
        </p:nvSpPr>
        <p:spPr>
          <a:xfrm>
            <a:off x="0" y="680591"/>
            <a:ext cx="9144000" cy="538609"/>
          </a:xfrm>
          <a:prstGeom prst="rect">
            <a:avLst/>
          </a:prstGeom>
        </p:spPr>
        <p:txBody>
          <a:bodyPr wrap="square" rtlCol="0">
            <a:spAutoFit/>
          </a:bodyPr>
          <a:lstStyle/>
          <a:p>
            <a:pPr algn="ctr"/>
            <a:r>
              <a:rPr lang="en-US" sz="2900" b="1" i="1" spc="100" dirty="0" smtClean="0">
                <a:solidFill>
                  <a:srgbClr val="00B050"/>
                </a:solidFill>
                <a:effectLst>
                  <a:outerShdw dist="50800" dir="7200000" algn="ctr" rotWithShape="0">
                    <a:schemeClr val="tx1"/>
                  </a:outerShdw>
                </a:effectLst>
                <a:latin typeface="Comic Sans MS" pitchFamily="66" charset="0"/>
                <a:cs typeface="Arial" pitchFamily="34" charset="0"/>
              </a:rPr>
              <a:t>What about RAINFALL in the Homelands?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000"/>
                                        <p:tgtEl>
                                          <p:spTgt spid="2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10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1000"/>
                                        <p:tgtEl>
                                          <p:spTgt spid="16"/>
                                        </p:tgtEl>
                                      </p:cBhvr>
                                    </p:animEffect>
                                    <p:set>
                                      <p:cBhvr>
                                        <p:cTn id="21" dur="1" fill="hold">
                                          <p:stCondLst>
                                            <p:cond delay="999"/>
                                          </p:stCondLst>
                                        </p:cTn>
                                        <p:tgtEl>
                                          <p:spTgt spid="16"/>
                                        </p:tgtEl>
                                        <p:attrNameLst>
                                          <p:attrName>style.visibility</p:attrName>
                                        </p:attrNameLst>
                                      </p:cBhvr>
                                      <p:to>
                                        <p:strVal val="hidden"/>
                                      </p:to>
                                    </p:set>
                                  </p:childTnLst>
                                </p:cTn>
                              </p:par>
                              <p:par>
                                <p:cTn id="22" presetID="10" presetClass="exit" presetSubtype="0" fill="hold" grpId="3" nodeType="withEffect">
                                  <p:stCondLst>
                                    <p:cond delay="500"/>
                                  </p:stCondLst>
                                  <p:childTnLst>
                                    <p:animEffect transition="out" filter="fade">
                                      <p:cBhvr>
                                        <p:cTn id="23" dur="1000"/>
                                        <p:tgtEl>
                                          <p:spTgt spid="22"/>
                                        </p:tgtEl>
                                      </p:cBhvr>
                                    </p:animEffect>
                                    <p:set>
                                      <p:cBhvr>
                                        <p:cTn id="24" dur="1" fill="hold">
                                          <p:stCondLst>
                                            <p:cond delay="999"/>
                                          </p:stCondLst>
                                        </p:cTn>
                                        <p:tgtEl>
                                          <p:spTgt spid="22"/>
                                        </p:tgtEl>
                                        <p:attrNameLst>
                                          <p:attrName>style.visibility</p:attrName>
                                        </p:attrNameLst>
                                      </p:cBhvr>
                                      <p:to>
                                        <p:strVal val="hidden"/>
                                      </p:to>
                                    </p:set>
                                  </p:childTnLst>
                                </p:cTn>
                              </p:par>
                              <p:par>
                                <p:cTn id="25" presetID="10" presetClass="exit" presetSubtype="0" fill="hold" grpId="1" nodeType="withEffect">
                                  <p:stCondLst>
                                    <p:cond delay="500"/>
                                  </p:stCondLst>
                                  <p:childTnLst>
                                    <p:animEffect transition="out" filter="fade">
                                      <p:cBhvr>
                                        <p:cTn id="26" dur="1000"/>
                                        <p:tgtEl>
                                          <p:spTgt spid="21"/>
                                        </p:tgtEl>
                                      </p:cBhvr>
                                    </p:animEffect>
                                    <p:set>
                                      <p:cBhvr>
                                        <p:cTn id="27" dur="1" fill="hold">
                                          <p:stCondLst>
                                            <p:cond delay="999"/>
                                          </p:stCondLst>
                                        </p:cTn>
                                        <p:tgtEl>
                                          <p:spTgt spid="21"/>
                                        </p:tgtEl>
                                        <p:attrNameLst>
                                          <p:attrName>style.visibility</p:attrName>
                                        </p:attrNameLst>
                                      </p:cBhvr>
                                      <p:to>
                                        <p:strVal val="hidden"/>
                                      </p:to>
                                    </p:set>
                                  </p:childTnLst>
                                </p:cTn>
                              </p:par>
                              <p:par>
                                <p:cTn id="28" presetID="10" presetClass="exit" presetSubtype="0" fill="hold" grpId="1" nodeType="withEffect">
                                  <p:stCondLst>
                                    <p:cond delay="500"/>
                                  </p:stCondLst>
                                  <p:childTnLst>
                                    <p:animEffect transition="out" filter="fade">
                                      <p:cBhvr>
                                        <p:cTn id="29" dur="1000"/>
                                        <p:tgtEl>
                                          <p:spTgt spid="18"/>
                                        </p:tgtEl>
                                      </p:cBhvr>
                                    </p:animEffect>
                                    <p:set>
                                      <p:cBhvr>
                                        <p:cTn id="30" dur="1" fill="hold">
                                          <p:stCondLst>
                                            <p:cond delay="999"/>
                                          </p:stCondLst>
                                        </p:cTn>
                                        <p:tgtEl>
                                          <p:spTgt spid="18"/>
                                        </p:tgtEl>
                                        <p:attrNameLst>
                                          <p:attrName>style.visibility</p:attrName>
                                        </p:attrNameLst>
                                      </p:cBhvr>
                                      <p:to>
                                        <p:strVal val="hidden"/>
                                      </p:to>
                                    </p:set>
                                  </p:childTnLst>
                                </p:cTn>
                              </p:par>
                              <p:par>
                                <p:cTn id="31" presetID="10" presetClass="exit" presetSubtype="0" fill="hold" grpId="1" nodeType="withEffect">
                                  <p:stCondLst>
                                    <p:cond delay="500"/>
                                  </p:stCondLst>
                                  <p:childTnLst>
                                    <p:animEffect transition="out" filter="fade">
                                      <p:cBhvr>
                                        <p:cTn id="32" dur="1000"/>
                                        <p:tgtEl>
                                          <p:spTgt spid="20"/>
                                        </p:tgtEl>
                                      </p:cBhvr>
                                    </p:animEffect>
                                    <p:set>
                                      <p:cBhvr>
                                        <p:cTn id="33" dur="1" fill="hold">
                                          <p:stCondLst>
                                            <p:cond delay="999"/>
                                          </p:stCondLst>
                                        </p:cTn>
                                        <p:tgtEl>
                                          <p:spTgt spid="20"/>
                                        </p:tgtEl>
                                        <p:attrNameLst>
                                          <p:attrName>style.visibility</p:attrName>
                                        </p:attrNameLst>
                                      </p:cBhvr>
                                      <p:to>
                                        <p:strVal val="hidden"/>
                                      </p:to>
                                    </p:set>
                                  </p:childTnLst>
                                </p:cTn>
                              </p:par>
                            </p:childTnLst>
                          </p:cTn>
                        </p:par>
                        <p:par>
                          <p:cTn id="34" fill="hold">
                            <p:stCondLst>
                              <p:cond delay="1500"/>
                            </p:stCondLst>
                            <p:childTnLst>
                              <p:par>
                                <p:cTn id="35" presetID="53" presetClass="entr" presetSubtype="0"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1000" fill="hold"/>
                                        <p:tgtEl>
                                          <p:spTgt spid="23"/>
                                        </p:tgtEl>
                                        <p:attrNameLst>
                                          <p:attrName>ppt_w</p:attrName>
                                        </p:attrNameLst>
                                      </p:cBhvr>
                                      <p:tavLst>
                                        <p:tav tm="0">
                                          <p:val>
                                            <p:fltVal val="0"/>
                                          </p:val>
                                        </p:tav>
                                        <p:tav tm="100000">
                                          <p:val>
                                            <p:strVal val="#ppt_w"/>
                                          </p:val>
                                        </p:tav>
                                      </p:tavLst>
                                    </p:anim>
                                    <p:anim calcmode="lin" valueType="num">
                                      <p:cBhvr>
                                        <p:cTn id="38" dur="1000" fill="hold"/>
                                        <p:tgtEl>
                                          <p:spTgt spid="23"/>
                                        </p:tgtEl>
                                        <p:attrNameLst>
                                          <p:attrName>ppt_h</p:attrName>
                                        </p:attrNameLst>
                                      </p:cBhvr>
                                      <p:tavLst>
                                        <p:tav tm="0">
                                          <p:val>
                                            <p:fltVal val="0"/>
                                          </p:val>
                                        </p:tav>
                                        <p:tav tm="100000">
                                          <p:val>
                                            <p:strVal val="#ppt_h"/>
                                          </p:val>
                                        </p:tav>
                                      </p:tavLst>
                                    </p:anim>
                                    <p:animEffect transition="in" filter="fade">
                                      <p:cBhvr>
                                        <p:cTn id="39" dur="1000"/>
                                        <p:tgtEl>
                                          <p:spTgt spid="23"/>
                                        </p:tgtEl>
                                      </p:cBhvr>
                                    </p:animEffect>
                                  </p:childTnLst>
                                </p:cTn>
                              </p:par>
                              <p:par>
                                <p:cTn id="40" presetID="10" presetClass="exit" presetSubtype="0" fill="hold" grpId="0" nodeType="withEffect">
                                  <p:stCondLst>
                                    <p:cond delay="500"/>
                                  </p:stCondLst>
                                  <p:childTnLst>
                                    <p:animEffect transition="out" filter="fade">
                                      <p:cBhvr>
                                        <p:cTn id="41" dur="1000"/>
                                        <p:tgtEl>
                                          <p:spTgt spid="17"/>
                                        </p:tgtEl>
                                      </p:cBhvr>
                                    </p:animEffect>
                                    <p:set>
                                      <p:cBhvr>
                                        <p:cTn id="42"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animBg="1"/>
      <p:bldP spid="17" grpId="0" animBg="1"/>
      <p:bldP spid="20" grpId="0" animBg="1"/>
      <p:bldP spid="20" grpId="1" animBg="1"/>
      <p:bldP spid="16" grpId="1" animBg="1"/>
      <p:bldP spid="21" grpId="0" animBg="1"/>
      <p:bldP spid="21" grpId="1" animBg="1"/>
      <p:bldP spid="22" grpId="0" animBg="1"/>
      <p:bldP spid="22" grpId="3"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p:nvPr/>
        </p:nvGrpSpPr>
        <p:grpSpPr>
          <a:xfrm>
            <a:off x="533400" y="774809"/>
            <a:ext cx="7927848" cy="6134566"/>
            <a:chOff x="533400" y="774809"/>
            <a:chExt cx="7927848" cy="6134566"/>
          </a:xfrm>
        </p:grpSpPr>
        <p:grpSp>
          <p:nvGrpSpPr>
            <p:cNvPr id="3" name="Group 6"/>
            <p:cNvGrpSpPr>
              <a:grpSpLocks noChangeAspect="1"/>
            </p:cNvGrpSpPr>
            <p:nvPr/>
          </p:nvGrpSpPr>
          <p:grpSpPr>
            <a:xfrm>
              <a:off x="533400" y="774809"/>
              <a:ext cx="7927848" cy="6083192"/>
              <a:chOff x="0" y="1244905"/>
              <a:chExt cx="7315200" cy="5613095"/>
            </a:xfrm>
          </p:grpSpPr>
          <p:pic>
            <p:nvPicPr>
              <p:cNvPr id="5" name="Picture 2"/>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6" name="Rectangle 5"/>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grpSp>
        <p:nvGrpSpPr>
          <p:cNvPr id="8" name="Group 11"/>
          <p:cNvGrpSpPr/>
          <p:nvPr/>
        </p:nvGrpSpPr>
        <p:grpSpPr>
          <a:xfrm>
            <a:off x="475488" y="823912"/>
            <a:ext cx="7982712" cy="6034088"/>
            <a:chOff x="475488" y="823912"/>
            <a:chExt cx="7982712" cy="6034088"/>
          </a:xfrm>
        </p:grpSpPr>
        <p:pic>
          <p:nvPicPr>
            <p:cNvPr id="2050" name="Picture 2"/>
            <p:cNvPicPr>
              <a:picLocks noChangeAspect="1" noChangeArrowheads="1"/>
            </p:cNvPicPr>
            <p:nvPr/>
          </p:nvPicPr>
          <p:blipFill>
            <a:blip r:embed="rId3"/>
            <a:srcRect r="975" b="3650"/>
            <a:stretch>
              <a:fillRect/>
            </a:stretch>
          </p:blipFill>
          <p:spPr bwMode="auto">
            <a:xfrm>
              <a:off x="475488" y="823912"/>
              <a:ext cx="7982712" cy="6034088"/>
            </a:xfrm>
            <a:prstGeom prst="rect">
              <a:avLst/>
            </a:prstGeom>
            <a:noFill/>
            <a:ln w="76200">
              <a:solidFill>
                <a:schemeClr val="tx1"/>
              </a:solidFill>
              <a:miter lim="800000"/>
              <a:headEnd/>
              <a:tailEnd/>
            </a:ln>
            <a:effectLst/>
          </p:spPr>
        </p:pic>
        <p:pic>
          <p:nvPicPr>
            <p:cNvPr id="10" name="Picture 2"/>
            <p:cNvPicPr>
              <a:picLocks noChangeAspect="1" noChangeArrowheads="1"/>
            </p:cNvPicPr>
            <p:nvPr/>
          </p:nvPicPr>
          <p:blipFill>
            <a:blip r:embed="rId4"/>
            <a:srcRect l="86064" t="68230" r="7947" b="10276"/>
            <a:stretch>
              <a:fillRect/>
            </a:stretch>
          </p:blipFill>
          <p:spPr bwMode="auto">
            <a:xfrm>
              <a:off x="7315200" y="4191000"/>
              <a:ext cx="972766" cy="2286000"/>
            </a:xfrm>
            <a:prstGeom prst="rect">
              <a:avLst/>
            </a:prstGeom>
            <a:noFill/>
            <a:ln w="9525">
              <a:noFill/>
              <a:miter lim="800000"/>
              <a:headEnd/>
              <a:tailEnd/>
            </a:ln>
            <a:effectLst/>
          </p:spPr>
        </p:pic>
        <p:sp>
          <p:nvSpPr>
            <p:cNvPr id="11" name="TextBox 10"/>
            <p:cNvSpPr txBox="1"/>
            <p:nvPr/>
          </p:nvSpPr>
          <p:spPr>
            <a:xfrm>
              <a:off x="2590800" y="6334780"/>
              <a:ext cx="2744213" cy="523220"/>
            </a:xfrm>
            <a:prstGeom prst="rect">
              <a:avLst/>
            </a:prstGeom>
            <a:noFill/>
          </p:spPr>
          <p:txBody>
            <a:bodyPr wrap="none" rtlCol="0">
              <a:spAutoFit/>
            </a:bodyPr>
            <a:lstStyle/>
            <a:p>
              <a:r>
                <a:rPr lang="en-US" sz="2800" b="1" dirty="0" smtClean="0"/>
                <a:t>Topographic map</a:t>
              </a:r>
              <a:endParaRPr lang="en-US" sz="2800" b="1" dirty="0"/>
            </a:p>
          </p:txBody>
        </p:sp>
      </p:grpSp>
      <p:grpSp>
        <p:nvGrpSpPr>
          <p:cNvPr id="29" name="Group 28"/>
          <p:cNvGrpSpPr/>
          <p:nvPr/>
        </p:nvGrpSpPr>
        <p:grpSpPr>
          <a:xfrm>
            <a:off x="475488" y="740664"/>
            <a:ext cx="8088037" cy="6117336"/>
            <a:chOff x="475488" y="740664"/>
            <a:chExt cx="8088037" cy="6117336"/>
          </a:xfrm>
        </p:grpSpPr>
        <p:pic>
          <p:nvPicPr>
            <p:cNvPr id="9" name="Picture 2"/>
            <p:cNvPicPr preferRelativeResize="0">
              <a:picLocks noChangeAspect="1" noChangeArrowheads="1"/>
            </p:cNvPicPr>
            <p:nvPr/>
          </p:nvPicPr>
          <p:blipFill>
            <a:blip r:embed="rId5"/>
            <a:srcRect/>
            <a:stretch>
              <a:fillRect/>
            </a:stretch>
          </p:blipFill>
          <p:spPr bwMode="auto">
            <a:xfrm>
              <a:off x="475488" y="740664"/>
              <a:ext cx="8088037" cy="6071616"/>
            </a:xfrm>
            <a:prstGeom prst="rect">
              <a:avLst/>
            </a:prstGeom>
            <a:noFill/>
            <a:ln w="63500">
              <a:solidFill>
                <a:schemeClr val="tx1"/>
              </a:solidFill>
              <a:miter lim="800000"/>
              <a:headEnd/>
              <a:tailEnd/>
            </a:ln>
            <a:effectLst/>
          </p:spPr>
        </p:pic>
        <p:pic>
          <p:nvPicPr>
            <p:cNvPr id="27" name="Picture 2"/>
            <p:cNvPicPr preferRelativeResize="0">
              <a:picLocks noChangeAspect="1" noChangeArrowheads="1"/>
            </p:cNvPicPr>
            <p:nvPr/>
          </p:nvPicPr>
          <p:blipFill>
            <a:blip r:embed="rId5"/>
            <a:srcRect l="29922" t="81928" r="40872" b="8032"/>
            <a:stretch>
              <a:fillRect/>
            </a:stretch>
          </p:blipFill>
          <p:spPr bwMode="auto">
            <a:xfrm>
              <a:off x="1828800" y="6190488"/>
              <a:ext cx="2362200" cy="609600"/>
            </a:xfrm>
            <a:prstGeom prst="rect">
              <a:avLst/>
            </a:prstGeom>
            <a:noFill/>
            <a:ln w="63500">
              <a:noFill/>
              <a:miter lim="800000"/>
              <a:headEnd/>
              <a:tailEnd/>
            </a:ln>
            <a:effectLst/>
          </p:spPr>
        </p:pic>
        <p:sp>
          <p:nvSpPr>
            <p:cNvPr id="26" name="TextBox 25"/>
            <p:cNvSpPr txBox="1"/>
            <p:nvPr/>
          </p:nvSpPr>
          <p:spPr>
            <a:xfrm>
              <a:off x="1371600" y="6334780"/>
              <a:ext cx="3839834" cy="523220"/>
            </a:xfrm>
            <a:prstGeom prst="rect">
              <a:avLst/>
            </a:prstGeom>
            <a:noFill/>
          </p:spPr>
          <p:txBody>
            <a:bodyPr wrap="none" rtlCol="0">
              <a:spAutoFit/>
            </a:bodyPr>
            <a:lstStyle/>
            <a:p>
              <a:r>
                <a:rPr lang="en-US" sz="2800" b="1" dirty="0" smtClean="0"/>
                <a:t>Annual Rainfall in inches</a:t>
              </a:r>
              <a:endParaRPr lang="en-US" sz="2800" b="1" dirty="0"/>
            </a:p>
          </p:txBody>
        </p:sp>
      </p:grpSp>
      <p:sp useBgFill="1">
        <p:nvSpPr>
          <p:cNvPr id="23" name="TextBox 22"/>
          <p:cNvSpPr txBox="1"/>
          <p:nvPr/>
        </p:nvSpPr>
        <p:spPr>
          <a:xfrm>
            <a:off x="0" y="680591"/>
            <a:ext cx="9144000" cy="538609"/>
          </a:xfrm>
          <a:prstGeom prst="rect">
            <a:avLst/>
          </a:prstGeom>
        </p:spPr>
        <p:txBody>
          <a:bodyPr wrap="square" rtlCol="0">
            <a:spAutoFit/>
          </a:bodyPr>
          <a:lstStyle/>
          <a:p>
            <a:pPr algn="ctr"/>
            <a:r>
              <a:rPr lang="en-US" sz="2900" b="1" i="1" spc="100" dirty="0" smtClean="0">
                <a:solidFill>
                  <a:srgbClr val="00B050"/>
                </a:solidFill>
                <a:effectLst>
                  <a:outerShdw dist="50800" dir="7200000" algn="ctr" rotWithShape="0">
                    <a:schemeClr val="tx1"/>
                  </a:outerShdw>
                </a:effectLst>
                <a:latin typeface="Comic Sans MS" pitchFamily="66" charset="0"/>
                <a:cs typeface="Arial" pitchFamily="34" charset="0"/>
              </a:rPr>
              <a:t>What about RAINFALL in the Homelands?</a:t>
            </a:r>
          </a:p>
        </p:txBody>
      </p:sp>
      <p:sp useBgFill="1">
        <p:nvSpPr>
          <p:cNvPr id="14" name="TextBox 13"/>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Geology of the Homelands</a:t>
            </a:r>
          </a:p>
        </p:txBody>
      </p:sp>
      <p:pic>
        <p:nvPicPr>
          <p:cNvPr id="2051" name="Picture 3"/>
          <p:cNvPicPr>
            <a:picLocks noChangeAspect="1" noChangeArrowheads="1"/>
          </p:cNvPicPr>
          <p:nvPr/>
        </p:nvPicPr>
        <p:blipFill>
          <a:blip r:embed="rId6" cstate="print"/>
          <a:srcRect/>
          <a:stretch>
            <a:fillRect/>
          </a:stretch>
        </p:blipFill>
        <p:spPr bwMode="auto">
          <a:xfrm>
            <a:off x="7543800" y="3200400"/>
            <a:ext cx="972920" cy="2930525"/>
          </a:xfrm>
          <a:prstGeom prst="rect">
            <a:avLst/>
          </a:prstGeom>
          <a:noFill/>
          <a:ln w="25400">
            <a:solidFill>
              <a:schemeClr val="tx1"/>
            </a:solidFill>
            <a:miter lim="800000"/>
            <a:headEnd/>
            <a:tailEnd/>
          </a:ln>
          <a:effectLst/>
        </p:spPr>
      </p:pic>
      <p:pic>
        <p:nvPicPr>
          <p:cNvPr id="32" name="Picture 3"/>
          <p:cNvPicPr>
            <a:picLocks noChangeAspect="1" noChangeArrowheads="1"/>
          </p:cNvPicPr>
          <p:nvPr/>
        </p:nvPicPr>
        <p:blipFill>
          <a:blip r:embed="rId6" cstate="print"/>
          <a:srcRect t="23402" r="-1817" b="34995"/>
          <a:stretch>
            <a:fillRect/>
          </a:stretch>
        </p:blipFill>
        <p:spPr bwMode="auto">
          <a:xfrm>
            <a:off x="7543800" y="3886200"/>
            <a:ext cx="990600" cy="1219200"/>
          </a:xfrm>
          <a:prstGeom prst="rect">
            <a:avLst/>
          </a:prstGeom>
          <a:noFill/>
          <a:ln w="50800">
            <a:solidFill>
              <a:srgbClr val="FF0000"/>
            </a:solidFill>
            <a:miter lim="800000"/>
            <a:headEnd/>
            <a:tailEnd/>
          </a:ln>
          <a:effectLst/>
        </p:spPr>
      </p:pic>
      <p:cxnSp>
        <p:nvCxnSpPr>
          <p:cNvPr id="35" name="Straight Arrow Connector 34"/>
          <p:cNvCxnSpPr/>
          <p:nvPr/>
        </p:nvCxnSpPr>
        <p:spPr>
          <a:xfrm rot="10800000">
            <a:off x="5715001" y="4267199"/>
            <a:ext cx="1828799" cy="533400"/>
          </a:xfrm>
          <a:prstGeom prst="straightConnector1">
            <a:avLst/>
          </a:prstGeom>
          <a:ln w="635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0800000">
            <a:off x="5334000" y="2514601"/>
            <a:ext cx="2133600" cy="1219200"/>
          </a:xfrm>
          <a:prstGeom prst="straightConnector1">
            <a:avLst/>
          </a:prstGeom>
          <a:ln w="635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6" name="Curved Right Arrow 45"/>
          <p:cNvSpPr/>
          <p:nvPr/>
        </p:nvSpPr>
        <p:spPr>
          <a:xfrm rot="1036933">
            <a:off x="1424162" y="747054"/>
            <a:ext cx="816997" cy="2662541"/>
          </a:xfrm>
          <a:prstGeom prst="curvedRightArrow">
            <a:avLst>
              <a:gd name="adj1" fmla="val 9174"/>
              <a:gd name="adj2" fmla="val 35591"/>
              <a:gd name="adj3" fmla="val 25000"/>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Oval 46"/>
          <p:cNvSpPr/>
          <p:nvPr/>
        </p:nvSpPr>
        <p:spPr>
          <a:xfrm>
            <a:off x="2667000" y="609600"/>
            <a:ext cx="2590800" cy="685800"/>
          </a:xfrm>
          <a:prstGeom prst="ellipse">
            <a:avLst/>
          </a:prstGeom>
          <a:noFill/>
          <a:ln w="635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1905038" y="2945487"/>
            <a:ext cx="4114762" cy="523220"/>
          </a:xfrm>
          <a:prstGeom prst="rect">
            <a:avLst/>
          </a:prstGeom>
          <a:solidFill>
            <a:srgbClr val="009A00"/>
          </a:solidFill>
        </p:spPr>
        <p:txBody>
          <a:bodyPr wrap="square" rtlCol="0">
            <a:spAutoFit/>
          </a:bodyPr>
          <a:lstStyle/>
          <a:p>
            <a:pPr>
              <a:buFontTx/>
              <a:buChar char="-"/>
            </a:pPr>
            <a:r>
              <a:rPr lang="en-US" sz="2800" b="1" dirty="0" smtClean="0">
                <a:solidFill>
                  <a:schemeClr val="bg1"/>
                </a:solidFill>
                <a:effectLst>
                  <a:outerShdw dist="38100" dir="7200000" algn="ctr" rotWithShape="0">
                    <a:schemeClr val="tx1"/>
                  </a:outerShdw>
                </a:effectLst>
              </a:rPr>
              <a:t> average 40-100” per year</a:t>
            </a:r>
            <a:endParaRPr lang="en-US" sz="2800" b="1" dirty="0">
              <a:solidFill>
                <a:schemeClr val="bg1"/>
              </a:solidFill>
              <a:effectLst>
                <a:outerShdw dist="38100" dir="7200000" algn="ctr" rotWithShape="0">
                  <a:schemeClr val="tx1"/>
                </a:outerShdw>
              </a:effectLst>
            </a:endParaRPr>
          </a:p>
        </p:txBody>
      </p:sp>
      <p:sp>
        <p:nvSpPr>
          <p:cNvPr id="49" name="TextBox 48"/>
          <p:cNvSpPr txBox="1"/>
          <p:nvPr/>
        </p:nvSpPr>
        <p:spPr>
          <a:xfrm>
            <a:off x="1905038" y="3439180"/>
            <a:ext cx="4114762" cy="523220"/>
          </a:xfrm>
          <a:prstGeom prst="rect">
            <a:avLst/>
          </a:prstGeom>
          <a:solidFill>
            <a:srgbClr val="009A00"/>
          </a:solidFill>
        </p:spPr>
        <p:txBody>
          <a:bodyPr wrap="square" rtlCol="0">
            <a:spAutoFit/>
          </a:bodyPr>
          <a:lstStyle/>
          <a:p>
            <a:pPr>
              <a:buFontTx/>
              <a:buChar char="-"/>
            </a:pPr>
            <a:r>
              <a:rPr lang="en-US" sz="2800" b="1" dirty="0" smtClean="0">
                <a:solidFill>
                  <a:schemeClr val="bg1"/>
                </a:solidFill>
                <a:effectLst>
                  <a:outerShdw dist="38100" dir="7200000" algn="ctr" rotWithShape="0">
                    <a:schemeClr val="tx1"/>
                  </a:outerShdw>
                </a:effectLst>
              </a:rPr>
              <a:t> most areas 40-60”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fade">
                                      <p:cBhvr>
                                        <p:cTn id="10" dur="1000"/>
                                        <p:tgtEl>
                                          <p:spTgt spid="2051"/>
                                        </p:tgtEl>
                                      </p:cBhvr>
                                    </p:animEffect>
                                  </p:childTnLst>
                                </p:cTn>
                              </p:par>
                              <p:par>
                                <p:cTn id="11" presetID="10" presetClass="exit" presetSubtype="0" fill="hold" nodeType="withEffect">
                                  <p:stCondLst>
                                    <p:cond delay="500"/>
                                  </p:stCondLst>
                                  <p:childTnLst>
                                    <p:animEffect transition="out" filter="fade">
                                      <p:cBhvr>
                                        <p:cTn id="12" dur="1000"/>
                                        <p:tgtEl>
                                          <p:spTgt spid="8"/>
                                        </p:tgtEl>
                                      </p:cBhvr>
                                    </p:animEffect>
                                    <p:set>
                                      <p:cBhvr>
                                        <p:cTn id="13" dur="1" fill="hold">
                                          <p:stCondLst>
                                            <p:cond delay="9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left)">
                                      <p:cBhvr>
                                        <p:cTn id="18" dur="500"/>
                                        <p:tgtEl>
                                          <p:spTgt spid="32"/>
                                        </p:tgtEl>
                                      </p:cBhvr>
                                    </p:animEffect>
                                  </p:childTnLst>
                                </p:cTn>
                              </p:par>
                            </p:childTnLst>
                          </p:cTn>
                        </p:par>
                        <p:par>
                          <p:cTn id="19" fill="hold">
                            <p:stCondLst>
                              <p:cond delay="500"/>
                            </p:stCondLst>
                            <p:childTnLst>
                              <p:par>
                                <p:cTn id="20" presetID="6" presetClass="emph" presetSubtype="0" fill="hold" nodeType="afterEffect">
                                  <p:stCondLst>
                                    <p:cond delay="0"/>
                                  </p:stCondLst>
                                  <p:childTnLst>
                                    <p:animScale>
                                      <p:cBhvr>
                                        <p:cTn id="21" dur="1000" fill="hold"/>
                                        <p:tgtEl>
                                          <p:spTgt spid="32"/>
                                        </p:tgtEl>
                                      </p:cBhvr>
                                      <p:by x="150000" y="150000"/>
                                    </p:animScale>
                                  </p:childTnLst>
                                </p:cTn>
                              </p:par>
                              <p:par>
                                <p:cTn id="22" presetID="10" presetClass="exit" presetSubtype="0" fill="hold" nodeType="withEffect">
                                  <p:stCondLst>
                                    <p:cond delay="0"/>
                                  </p:stCondLst>
                                  <p:childTnLst>
                                    <p:animEffect transition="out" filter="fade">
                                      <p:cBhvr>
                                        <p:cTn id="23" dur="1000"/>
                                        <p:tgtEl>
                                          <p:spTgt spid="2051"/>
                                        </p:tgtEl>
                                      </p:cBhvr>
                                    </p:animEffect>
                                    <p:set>
                                      <p:cBhvr>
                                        <p:cTn id="24" dur="1" fill="hold">
                                          <p:stCondLst>
                                            <p:cond delay="999"/>
                                          </p:stCondLst>
                                        </p:cTn>
                                        <p:tgtEl>
                                          <p:spTgt spid="205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10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10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1"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right)">
                                      <p:cBhvr>
                                        <p:cTn id="39" dur="1000"/>
                                        <p:tgtEl>
                                          <p:spTgt spid="47"/>
                                        </p:tgtEl>
                                      </p:cBhvr>
                                    </p:animEffect>
                                  </p:childTnLst>
                                </p:cTn>
                              </p:par>
                            </p:childTnLst>
                          </p:cTn>
                        </p:par>
                        <p:par>
                          <p:cTn id="40" fill="hold">
                            <p:stCondLst>
                              <p:cond delay="1000"/>
                            </p:stCondLst>
                            <p:childTnLst>
                              <p:par>
                                <p:cTn id="41" presetID="22" presetClass="entr" presetSubtype="1" fill="hold" grpId="0" nodeType="after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up)">
                                      <p:cBhvr>
                                        <p:cTn id="43" dur="1000"/>
                                        <p:tgtEl>
                                          <p:spTgt spid="46"/>
                                        </p:tgtEl>
                                      </p:cBhvr>
                                    </p:animEffect>
                                  </p:childTnLst>
                                </p:cTn>
                              </p:par>
                            </p:childTnLst>
                          </p:cTn>
                        </p:par>
                        <p:par>
                          <p:cTn id="44" fill="hold">
                            <p:stCondLst>
                              <p:cond delay="2000"/>
                            </p:stCondLst>
                            <p:childTnLst>
                              <p:par>
                                <p:cTn id="45" presetID="22" presetClass="entr" presetSubtype="8" fill="hold" grpId="0" nodeType="after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left)">
                                      <p:cBhvr>
                                        <p:cTn id="47" dur="10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ipe(left)">
                                      <p:cBhvr>
                                        <p:cTn id="52" dur="10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1000"/>
                                        <p:tgtEl>
                                          <p:spTgt spid="47"/>
                                        </p:tgtEl>
                                      </p:cBhvr>
                                    </p:animEffect>
                                    <p:set>
                                      <p:cBhvr>
                                        <p:cTn id="57" dur="1" fill="hold">
                                          <p:stCondLst>
                                            <p:cond delay="999"/>
                                          </p:stCondLst>
                                        </p:cTn>
                                        <p:tgtEl>
                                          <p:spTgt spid="47"/>
                                        </p:tgtEl>
                                        <p:attrNameLst>
                                          <p:attrName>style.visibility</p:attrName>
                                        </p:attrNameLst>
                                      </p:cBhvr>
                                      <p:to>
                                        <p:strVal val="hidden"/>
                                      </p:to>
                                    </p:set>
                                  </p:childTnLst>
                                </p:cTn>
                              </p:par>
                              <p:par>
                                <p:cTn id="58" presetID="10" presetClass="exit" presetSubtype="0" fill="hold" grpId="1" nodeType="withEffect">
                                  <p:stCondLst>
                                    <p:cond delay="500"/>
                                  </p:stCondLst>
                                  <p:childTnLst>
                                    <p:animEffect transition="out" filter="fade">
                                      <p:cBhvr>
                                        <p:cTn id="59" dur="1000"/>
                                        <p:tgtEl>
                                          <p:spTgt spid="49"/>
                                        </p:tgtEl>
                                      </p:cBhvr>
                                    </p:animEffect>
                                    <p:set>
                                      <p:cBhvr>
                                        <p:cTn id="60" dur="1" fill="hold">
                                          <p:stCondLst>
                                            <p:cond delay="999"/>
                                          </p:stCondLst>
                                        </p:cTn>
                                        <p:tgtEl>
                                          <p:spTgt spid="49"/>
                                        </p:tgtEl>
                                        <p:attrNameLst>
                                          <p:attrName>style.visibility</p:attrName>
                                        </p:attrNameLst>
                                      </p:cBhvr>
                                      <p:to>
                                        <p:strVal val="hidden"/>
                                      </p:to>
                                    </p:set>
                                  </p:childTnLst>
                                </p:cTn>
                              </p:par>
                              <p:par>
                                <p:cTn id="61" presetID="10" presetClass="exit" presetSubtype="0" fill="hold" grpId="1" nodeType="withEffect">
                                  <p:stCondLst>
                                    <p:cond delay="500"/>
                                  </p:stCondLst>
                                  <p:childTnLst>
                                    <p:animEffect transition="out" filter="fade">
                                      <p:cBhvr>
                                        <p:cTn id="62" dur="1000"/>
                                        <p:tgtEl>
                                          <p:spTgt spid="48"/>
                                        </p:tgtEl>
                                      </p:cBhvr>
                                    </p:animEffect>
                                    <p:set>
                                      <p:cBhvr>
                                        <p:cTn id="63" dur="1" fill="hold">
                                          <p:stCondLst>
                                            <p:cond delay="999"/>
                                          </p:stCondLst>
                                        </p:cTn>
                                        <p:tgtEl>
                                          <p:spTgt spid="48"/>
                                        </p:tgtEl>
                                        <p:attrNameLst>
                                          <p:attrName>style.visibility</p:attrName>
                                        </p:attrNameLst>
                                      </p:cBhvr>
                                      <p:to>
                                        <p:strVal val="hidden"/>
                                      </p:to>
                                    </p:set>
                                  </p:childTnLst>
                                </p:cTn>
                              </p:par>
                              <p:par>
                                <p:cTn id="64" presetID="10" presetClass="exit" presetSubtype="0" fill="hold" grpId="1" nodeType="withEffect">
                                  <p:stCondLst>
                                    <p:cond delay="500"/>
                                  </p:stCondLst>
                                  <p:childTnLst>
                                    <p:animEffect transition="out" filter="fade">
                                      <p:cBhvr>
                                        <p:cTn id="65" dur="1000"/>
                                        <p:tgtEl>
                                          <p:spTgt spid="46"/>
                                        </p:tgtEl>
                                      </p:cBhvr>
                                    </p:animEffect>
                                    <p:set>
                                      <p:cBhvr>
                                        <p:cTn id="66" dur="1" fill="hold">
                                          <p:stCondLst>
                                            <p:cond delay="999"/>
                                          </p:stCondLst>
                                        </p:cTn>
                                        <p:tgtEl>
                                          <p:spTgt spid="46"/>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1000"/>
                                        <p:tgtEl>
                                          <p:spTgt spid="32"/>
                                        </p:tgtEl>
                                      </p:cBhvr>
                                    </p:animEffect>
                                    <p:set>
                                      <p:cBhvr>
                                        <p:cTn id="69" dur="1" fill="hold">
                                          <p:stCondLst>
                                            <p:cond delay="999"/>
                                          </p:stCondLst>
                                        </p:cTn>
                                        <p:tgtEl>
                                          <p:spTgt spid="32"/>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1000"/>
                                        <p:tgtEl>
                                          <p:spTgt spid="42"/>
                                        </p:tgtEl>
                                      </p:cBhvr>
                                    </p:animEffect>
                                    <p:set>
                                      <p:cBhvr>
                                        <p:cTn id="72" dur="1" fill="hold">
                                          <p:stCondLst>
                                            <p:cond delay="999"/>
                                          </p:stCondLst>
                                        </p:cTn>
                                        <p:tgtEl>
                                          <p:spTgt spid="42"/>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1000"/>
                                        <p:tgtEl>
                                          <p:spTgt spid="35"/>
                                        </p:tgtEl>
                                      </p:cBhvr>
                                    </p:animEffect>
                                    <p:set>
                                      <p:cBhvr>
                                        <p:cTn id="75" dur="1" fill="hold">
                                          <p:stCondLst>
                                            <p:cond delay="999"/>
                                          </p:stCondLst>
                                        </p:cTn>
                                        <p:tgtEl>
                                          <p:spTgt spid="35"/>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1000"/>
                                        <p:tgtEl>
                                          <p:spTgt spid="29"/>
                                        </p:tgtEl>
                                      </p:cBhvr>
                                    </p:animEffect>
                                    <p:set>
                                      <p:cBhvr>
                                        <p:cTn id="78" dur="1" fill="hold">
                                          <p:stCondLst>
                                            <p:cond delay="999"/>
                                          </p:stCondLst>
                                        </p:cTn>
                                        <p:tgtEl>
                                          <p:spTgt spid="29"/>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1000"/>
                                        <p:tgtEl>
                                          <p:spTgt spid="23"/>
                                        </p:tgtEl>
                                      </p:cBhvr>
                                    </p:animEffect>
                                    <p:set>
                                      <p:cBhvr>
                                        <p:cTn id="81" dur="1" fill="hold">
                                          <p:stCondLst>
                                            <p:cond delay="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6" grpId="0" animBg="1"/>
      <p:bldP spid="46" grpId="1" animBg="1"/>
      <p:bldP spid="47" grpId="0" animBg="1"/>
      <p:bldP spid="47" grpId="1" animBg="1"/>
      <p:bldP spid="48" grpId="0" animBg="1"/>
      <p:bldP spid="48" grpId="1" animBg="1"/>
      <p:bldP spid="49" grpId="0" animBg="1"/>
      <p:bldP spid="49" grpId="1"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52400" y="913218"/>
            <a:ext cx="8839200" cy="5944782"/>
          </a:xfrm>
          <a:prstGeom prst="rect">
            <a:avLst/>
          </a:prstGeom>
          <a:noFill/>
          <a:ln w="9525">
            <a:noFill/>
            <a:miter lim="800000"/>
            <a:headEnd/>
            <a:tailEnd/>
          </a:ln>
          <a:effectLst/>
        </p:spPr>
      </p:pic>
      <p:sp>
        <p:nvSpPr>
          <p:cNvPr id="4" name="Rectangle 3"/>
          <p:cNvSpPr/>
          <p:nvPr/>
        </p:nvSpPr>
        <p:spPr>
          <a:xfrm>
            <a:off x="0" y="0"/>
            <a:ext cx="9144000" cy="1200329"/>
          </a:xfrm>
          <a:prstGeom prst="rect">
            <a:avLst/>
          </a:prstGeom>
        </p:spPr>
        <p:txBody>
          <a:bodyPr wrap="square">
            <a:spAutoFit/>
          </a:bodyPr>
          <a:lstStyle/>
          <a:p>
            <a:r>
              <a:rPr lang="en-US" dirty="0" smtClean="0">
                <a:hlinkClick r:id="rId3"/>
              </a:rPr>
              <a:t>https://upload.wikimedia.org/wikipedia/commons/thumb/d/d3/Average_precipitation_in_the_lower_48_states_of_the_USA.png/1200px-Average_precipitation_in_the_lower_48_states_of_the_USA.png</a:t>
            </a:r>
            <a:endParaRPr lang="en-US" dirty="0" smtClean="0"/>
          </a:p>
          <a:p>
            <a:endParaRPr lang="en-US"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p:nvPr/>
        </p:nvGrpSpPr>
        <p:grpSpPr>
          <a:xfrm>
            <a:off x="533400" y="774809"/>
            <a:ext cx="7927848" cy="6134566"/>
            <a:chOff x="533400" y="774809"/>
            <a:chExt cx="7927848" cy="6134566"/>
          </a:xfrm>
        </p:grpSpPr>
        <p:grpSp>
          <p:nvGrpSpPr>
            <p:cNvPr id="3" name="Group 6"/>
            <p:cNvGrpSpPr>
              <a:grpSpLocks noChangeAspect="1"/>
            </p:cNvGrpSpPr>
            <p:nvPr/>
          </p:nvGrpSpPr>
          <p:grpSpPr>
            <a:xfrm>
              <a:off x="533400" y="774809"/>
              <a:ext cx="7927848" cy="6083192"/>
              <a:chOff x="0" y="1244905"/>
              <a:chExt cx="7315200" cy="5613095"/>
            </a:xfrm>
          </p:grpSpPr>
          <p:pic>
            <p:nvPicPr>
              <p:cNvPr id="5" name="Picture 2"/>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6" name="Rectangle 5"/>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sp useBgFill="1">
        <p:nvSpPr>
          <p:cNvPr id="14" name="TextBox 13"/>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Geology of the Homelands</a:t>
            </a:r>
          </a:p>
        </p:txBody>
      </p:sp>
      <p:grpSp>
        <p:nvGrpSpPr>
          <p:cNvPr id="28" name="Group 27"/>
          <p:cNvGrpSpPr/>
          <p:nvPr/>
        </p:nvGrpSpPr>
        <p:grpSpPr>
          <a:xfrm>
            <a:off x="1201903" y="762000"/>
            <a:ext cx="5649488" cy="5649883"/>
            <a:chOff x="1201903" y="762000"/>
            <a:chExt cx="5649488" cy="5649883"/>
          </a:xfrm>
        </p:grpSpPr>
        <p:grpSp>
          <p:nvGrpSpPr>
            <p:cNvPr id="29" name="Group 1"/>
            <p:cNvGrpSpPr/>
            <p:nvPr/>
          </p:nvGrpSpPr>
          <p:grpSpPr>
            <a:xfrm>
              <a:off x="1201903" y="1752600"/>
              <a:ext cx="2475019" cy="1826029"/>
              <a:chOff x="1163111" y="1219200"/>
              <a:chExt cx="2475019" cy="1826029"/>
            </a:xfrm>
          </p:grpSpPr>
          <p:sp>
            <p:nvSpPr>
              <p:cNvPr id="40" name="Freeform 2"/>
              <p:cNvSpPr/>
              <p:nvPr/>
            </p:nvSpPr>
            <p:spPr>
              <a:xfrm>
                <a:off x="1981199" y="1219200"/>
                <a:ext cx="1656931" cy="1826029"/>
              </a:xfrm>
              <a:custGeom>
                <a:avLst/>
                <a:gdLst>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26" fmla="*/ 651164 w 1332808"/>
                  <a:gd name="connsiteY26" fmla="*/ 0 h 1848196"/>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2438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269077 w 1332808"/>
                  <a:gd name="connsiteY8" fmla="*/ 13840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5738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56931"/>
                  <a:gd name="connsiteY0" fmla="*/ 60960 h 1826029"/>
                  <a:gd name="connsiteX1" fmla="*/ 850670 w 1656931"/>
                  <a:gd name="connsiteY1" fmla="*/ 44335 h 1826029"/>
                  <a:gd name="connsiteX2" fmla="*/ 1033550 w 1656931"/>
                  <a:gd name="connsiteY2" fmla="*/ 60960 h 1826029"/>
                  <a:gd name="connsiteX3" fmla="*/ 1183179 w 1656931"/>
                  <a:gd name="connsiteY3" fmla="*/ 410095 h 1826029"/>
                  <a:gd name="connsiteX4" fmla="*/ 1166553 w 1656931"/>
                  <a:gd name="connsiteY4" fmla="*/ 559724 h 1826029"/>
                  <a:gd name="connsiteX5" fmla="*/ 1149928 w 1656931"/>
                  <a:gd name="connsiteY5" fmla="*/ 892233 h 1826029"/>
                  <a:gd name="connsiteX6" fmla="*/ 1050175 w 1656931"/>
                  <a:gd name="connsiteY6" fmla="*/ 942109 h 1826029"/>
                  <a:gd name="connsiteX7" fmla="*/ 1000299 w 1656931"/>
                  <a:gd name="connsiteY7" fmla="*/ 1058487 h 1826029"/>
                  <a:gd name="connsiteX8" fmla="*/ 1269077 w 1656931"/>
                  <a:gd name="connsiteY8" fmla="*/ 1384069 h 1826029"/>
                  <a:gd name="connsiteX9" fmla="*/ 1402080 w 1656931"/>
                  <a:gd name="connsiteY9" fmla="*/ 1507375 h 1826029"/>
                  <a:gd name="connsiteX10" fmla="*/ 1631531 w 1656931"/>
                  <a:gd name="connsiteY10" fmla="*/ 1588513 h 1826029"/>
                  <a:gd name="connsiteX11" fmla="*/ 1249680 w 1656931"/>
                  <a:gd name="connsiteY11" fmla="*/ 1740131 h 1826029"/>
                  <a:gd name="connsiteX12" fmla="*/ 967048 w 1656931"/>
                  <a:gd name="connsiteY12" fmla="*/ 1823258 h 1826029"/>
                  <a:gd name="connsiteX13" fmla="*/ 584662 w 1656931"/>
                  <a:gd name="connsiteY13" fmla="*/ 1723506 h 1826029"/>
                  <a:gd name="connsiteX14" fmla="*/ 185651 w 1656931"/>
                  <a:gd name="connsiteY14" fmla="*/ 1573876 h 1826029"/>
                  <a:gd name="connsiteX15" fmla="*/ 2771 w 1656931"/>
                  <a:gd name="connsiteY15" fmla="*/ 1424247 h 1826029"/>
                  <a:gd name="connsiteX16" fmla="*/ 202277 w 1656931"/>
                  <a:gd name="connsiteY16" fmla="*/ 1174866 h 1826029"/>
                  <a:gd name="connsiteX17" fmla="*/ 268779 w 1656931"/>
                  <a:gd name="connsiteY17" fmla="*/ 892233 h 1826029"/>
                  <a:gd name="connsiteX18" fmla="*/ 351906 w 1656931"/>
                  <a:gd name="connsiteY18" fmla="*/ 642851 h 1826029"/>
                  <a:gd name="connsiteX19" fmla="*/ 418408 w 1656931"/>
                  <a:gd name="connsiteY19" fmla="*/ 426720 h 1826029"/>
                  <a:gd name="connsiteX20" fmla="*/ 451659 w 1656931"/>
                  <a:gd name="connsiteY20" fmla="*/ 320040 h 1826029"/>
                  <a:gd name="connsiteX21" fmla="*/ 558339 w 1656931"/>
                  <a:gd name="connsiteY21" fmla="*/ 277091 h 1826029"/>
                  <a:gd name="connsiteX22" fmla="*/ 617913 w 1656931"/>
                  <a:gd name="connsiteY22" fmla="*/ 77586 h 1826029"/>
                  <a:gd name="connsiteX23" fmla="*/ 684415 w 1656931"/>
                  <a:gd name="connsiteY23" fmla="*/ 27709 h 1826029"/>
                  <a:gd name="connsiteX24" fmla="*/ 883920 w 1656931"/>
                  <a:gd name="connsiteY24" fmla="*/ 60960 h 1826029"/>
                  <a:gd name="connsiteX25" fmla="*/ 917171 w 1656931"/>
                  <a:gd name="connsiteY25" fmla="*/ 60960 h 18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56931" h="1826029">
                    <a:moveTo>
                      <a:pt x="917171" y="60960"/>
                    </a:moveTo>
                    <a:lnTo>
                      <a:pt x="850670" y="44335"/>
                    </a:lnTo>
                    <a:cubicBezTo>
                      <a:pt x="914401" y="58190"/>
                      <a:pt x="978132" y="0"/>
                      <a:pt x="1033550" y="60960"/>
                    </a:cubicBezTo>
                    <a:cubicBezTo>
                      <a:pt x="1088968" y="121920"/>
                      <a:pt x="1161012" y="326968"/>
                      <a:pt x="1183179" y="410095"/>
                    </a:cubicBezTo>
                    <a:cubicBezTo>
                      <a:pt x="1205346" y="493222"/>
                      <a:pt x="1172095" y="479368"/>
                      <a:pt x="1166553" y="559724"/>
                    </a:cubicBezTo>
                    <a:cubicBezTo>
                      <a:pt x="1161011" y="640080"/>
                      <a:pt x="1169324" y="828502"/>
                      <a:pt x="1149928" y="892233"/>
                    </a:cubicBezTo>
                    <a:cubicBezTo>
                      <a:pt x="1130532" y="955964"/>
                      <a:pt x="1075113" y="914400"/>
                      <a:pt x="1050175" y="942109"/>
                    </a:cubicBezTo>
                    <a:cubicBezTo>
                      <a:pt x="1025237" y="969818"/>
                      <a:pt x="963815" y="984827"/>
                      <a:pt x="1000299" y="1058487"/>
                    </a:cubicBezTo>
                    <a:cubicBezTo>
                      <a:pt x="1036783" y="1132147"/>
                      <a:pt x="1202114" y="1309254"/>
                      <a:pt x="1269077" y="1384069"/>
                    </a:cubicBezTo>
                    <a:cubicBezTo>
                      <a:pt x="1336040" y="1458884"/>
                      <a:pt x="1341671" y="1473301"/>
                      <a:pt x="1402080" y="1507375"/>
                    </a:cubicBezTo>
                    <a:cubicBezTo>
                      <a:pt x="1462489" y="1541449"/>
                      <a:pt x="1656931" y="1549720"/>
                      <a:pt x="1631531" y="1588513"/>
                    </a:cubicBezTo>
                    <a:cubicBezTo>
                      <a:pt x="1606131" y="1627306"/>
                      <a:pt x="1360427" y="1701007"/>
                      <a:pt x="1249680" y="1740131"/>
                    </a:cubicBezTo>
                    <a:cubicBezTo>
                      <a:pt x="1138933" y="1779255"/>
                      <a:pt x="1077884" y="1826029"/>
                      <a:pt x="967048" y="1823258"/>
                    </a:cubicBezTo>
                    <a:cubicBezTo>
                      <a:pt x="856212" y="1820487"/>
                      <a:pt x="714895" y="1765070"/>
                      <a:pt x="584662" y="1723506"/>
                    </a:cubicBezTo>
                    <a:cubicBezTo>
                      <a:pt x="454429" y="1681942"/>
                      <a:pt x="282633" y="1623753"/>
                      <a:pt x="185651" y="1573876"/>
                    </a:cubicBezTo>
                    <a:cubicBezTo>
                      <a:pt x="88669" y="1524000"/>
                      <a:pt x="0" y="1490749"/>
                      <a:pt x="2771" y="1424247"/>
                    </a:cubicBezTo>
                    <a:cubicBezTo>
                      <a:pt x="5542" y="1357745"/>
                      <a:pt x="157942" y="1263535"/>
                      <a:pt x="202277" y="1174866"/>
                    </a:cubicBezTo>
                    <a:cubicBezTo>
                      <a:pt x="246612" y="1086197"/>
                      <a:pt x="243841" y="980902"/>
                      <a:pt x="268779" y="892233"/>
                    </a:cubicBezTo>
                    <a:cubicBezTo>
                      <a:pt x="293717" y="803564"/>
                      <a:pt x="326968" y="720437"/>
                      <a:pt x="351906" y="642851"/>
                    </a:cubicBezTo>
                    <a:cubicBezTo>
                      <a:pt x="376844" y="565266"/>
                      <a:pt x="401783" y="480522"/>
                      <a:pt x="418408" y="426720"/>
                    </a:cubicBezTo>
                    <a:cubicBezTo>
                      <a:pt x="435034" y="372918"/>
                      <a:pt x="428337" y="344978"/>
                      <a:pt x="451659" y="320040"/>
                    </a:cubicBezTo>
                    <a:cubicBezTo>
                      <a:pt x="474981" y="295102"/>
                      <a:pt x="530630" y="317500"/>
                      <a:pt x="558339" y="277091"/>
                    </a:cubicBezTo>
                    <a:cubicBezTo>
                      <a:pt x="586048" y="236682"/>
                      <a:pt x="596900" y="119150"/>
                      <a:pt x="617913" y="77586"/>
                    </a:cubicBezTo>
                    <a:cubicBezTo>
                      <a:pt x="638926" y="36022"/>
                      <a:pt x="640081" y="30480"/>
                      <a:pt x="684415" y="27709"/>
                    </a:cubicBezTo>
                    <a:cubicBezTo>
                      <a:pt x="728749" y="24938"/>
                      <a:pt x="845127" y="55418"/>
                      <a:pt x="883920" y="60960"/>
                    </a:cubicBezTo>
                    <a:cubicBezTo>
                      <a:pt x="922713" y="66502"/>
                      <a:pt x="944880" y="69273"/>
                      <a:pt x="917171" y="60960"/>
                    </a:cubicBezTo>
                    <a:close/>
                  </a:path>
                </a:pathLst>
              </a:custGeom>
              <a:solidFill>
                <a:srgbClr val="00B0F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Rectangle 3"/>
              <p:cNvSpPr/>
              <p:nvPr/>
            </p:nvSpPr>
            <p:spPr>
              <a:xfrm>
                <a:off x="1163111" y="1524000"/>
                <a:ext cx="1998497" cy="523220"/>
              </a:xfrm>
              <a:prstGeom prst="rect">
                <a:avLst/>
              </a:prstGeom>
              <a:solidFill>
                <a:srgbClr val="00B0F0">
                  <a:alpha val="53000"/>
                </a:srgbClr>
              </a:solidFill>
            </p:spPr>
            <p:txBody>
              <a:bodyPr wrap="none">
                <a:spAutoFit/>
              </a:bodyPr>
              <a:lstStyle/>
              <a:p>
                <a:pPr algn="ctr"/>
                <a:r>
                  <a:rPr lang="en-US" sz="2800" b="1" dirty="0" smtClean="0"/>
                  <a:t>CHICKASAW</a:t>
                </a:r>
                <a:endParaRPr lang="en-US" sz="2800" b="1" dirty="0"/>
              </a:p>
            </p:txBody>
          </p:sp>
        </p:grpSp>
        <p:sp>
          <p:nvSpPr>
            <p:cNvPr id="30" name="Freeform 29"/>
            <p:cNvSpPr/>
            <p:nvPr/>
          </p:nvSpPr>
          <p:spPr>
            <a:xfrm>
              <a:off x="3124200" y="3301538"/>
              <a:ext cx="3117273" cy="2337262"/>
            </a:xfrm>
            <a:custGeom>
              <a:avLst/>
              <a:gdLst>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263237 w 3117273"/>
                <a:gd name="connsiteY30" fmla="*/ 415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31" fmla="*/ 2191789 w 3117273"/>
                <a:gd name="connsiteY31" fmla="*/ 0 h 2244437"/>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2191789 w 3117273"/>
                <a:gd name="connsiteY32" fmla="*/ 16625 h 2261062"/>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1277389 w 3117273"/>
                <a:gd name="connsiteY32" fmla="*/ 0 h 2261062"/>
                <a:gd name="connsiteX33" fmla="*/ 2191789 w 3117273"/>
                <a:gd name="connsiteY33" fmla="*/ 16625 h 2261062"/>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77389 w 3117273"/>
                <a:gd name="connsiteY31" fmla="*/ 0 h 2337262"/>
                <a:gd name="connsiteX32" fmla="*/ 2191789 w 3117273"/>
                <a:gd name="connsiteY32" fmla="*/ 92825 h 233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17273" h="2337262">
                  <a:moveTo>
                    <a:pt x="2191789" y="92825"/>
                  </a:moveTo>
                  <a:cubicBezTo>
                    <a:pt x="2220884" y="175952"/>
                    <a:pt x="2249979" y="259080"/>
                    <a:pt x="2308168" y="375458"/>
                  </a:cubicBezTo>
                  <a:cubicBezTo>
                    <a:pt x="2366357" y="491836"/>
                    <a:pt x="2421775" y="674716"/>
                    <a:pt x="2540924" y="791094"/>
                  </a:cubicBezTo>
                  <a:cubicBezTo>
                    <a:pt x="2660073" y="907472"/>
                    <a:pt x="2928851" y="1026622"/>
                    <a:pt x="3023062" y="1073727"/>
                  </a:cubicBezTo>
                  <a:cubicBezTo>
                    <a:pt x="3117273" y="1120832"/>
                    <a:pt x="3097876" y="1048789"/>
                    <a:pt x="3106189" y="1073727"/>
                  </a:cubicBezTo>
                  <a:cubicBezTo>
                    <a:pt x="3114502" y="1098665"/>
                    <a:pt x="3089564" y="1170709"/>
                    <a:pt x="3072939" y="1223356"/>
                  </a:cubicBezTo>
                  <a:cubicBezTo>
                    <a:pt x="3056314" y="1276003"/>
                    <a:pt x="3020292" y="1323109"/>
                    <a:pt x="3006437" y="1389611"/>
                  </a:cubicBezTo>
                  <a:cubicBezTo>
                    <a:pt x="2992582" y="1456113"/>
                    <a:pt x="2992582" y="1558636"/>
                    <a:pt x="2989811" y="1622367"/>
                  </a:cubicBezTo>
                  <a:cubicBezTo>
                    <a:pt x="2987040" y="1686098"/>
                    <a:pt x="3017520" y="1699952"/>
                    <a:pt x="2989811" y="1771996"/>
                  </a:cubicBezTo>
                  <a:cubicBezTo>
                    <a:pt x="2962102" y="1844040"/>
                    <a:pt x="2903913" y="1993669"/>
                    <a:pt x="2823557" y="2054629"/>
                  </a:cubicBezTo>
                  <a:cubicBezTo>
                    <a:pt x="2743201" y="2115589"/>
                    <a:pt x="2507673" y="2137756"/>
                    <a:pt x="2507673" y="2137756"/>
                  </a:cubicBezTo>
                  <a:cubicBezTo>
                    <a:pt x="2413462" y="2162694"/>
                    <a:pt x="2344189" y="2220883"/>
                    <a:pt x="2258291" y="2204258"/>
                  </a:cubicBezTo>
                  <a:cubicBezTo>
                    <a:pt x="2172393" y="2187633"/>
                    <a:pt x="2075411" y="2065712"/>
                    <a:pt x="1992284" y="2038003"/>
                  </a:cubicBezTo>
                  <a:cubicBezTo>
                    <a:pt x="1909157" y="2010294"/>
                    <a:pt x="1826030" y="2004752"/>
                    <a:pt x="1759528" y="2038003"/>
                  </a:cubicBezTo>
                  <a:cubicBezTo>
                    <a:pt x="1693026" y="2071254"/>
                    <a:pt x="1657004" y="2190404"/>
                    <a:pt x="1593273" y="2237509"/>
                  </a:cubicBezTo>
                  <a:cubicBezTo>
                    <a:pt x="1529542" y="2284614"/>
                    <a:pt x="1413164" y="2309552"/>
                    <a:pt x="1377142" y="2320636"/>
                  </a:cubicBezTo>
                  <a:cubicBezTo>
                    <a:pt x="1341120" y="2331720"/>
                    <a:pt x="1404851" y="2337262"/>
                    <a:pt x="1377142" y="2304011"/>
                  </a:cubicBezTo>
                  <a:cubicBezTo>
                    <a:pt x="1349433" y="2270760"/>
                    <a:pt x="1277390" y="2176549"/>
                    <a:pt x="1210888" y="2121131"/>
                  </a:cubicBezTo>
                  <a:cubicBezTo>
                    <a:pt x="1144386" y="2065713"/>
                    <a:pt x="1039091" y="1999211"/>
                    <a:pt x="978131" y="1971502"/>
                  </a:cubicBezTo>
                  <a:cubicBezTo>
                    <a:pt x="917171" y="1943793"/>
                    <a:pt x="914401" y="1960418"/>
                    <a:pt x="845128" y="1954876"/>
                  </a:cubicBezTo>
                  <a:cubicBezTo>
                    <a:pt x="775855" y="1949334"/>
                    <a:pt x="651164" y="1932709"/>
                    <a:pt x="562495" y="1938251"/>
                  </a:cubicBezTo>
                  <a:cubicBezTo>
                    <a:pt x="473826" y="1943793"/>
                    <a:pt x="379615" y="1990898"/>
                    <a:pt x="313113" y="1988127"/>
                  </a:cubicBezTo>
                  <a:cubicBezTo>
                    <a:pt x="246611" y="1985356"/>
                    <a:pt x="196735" y="1965960"/>
                    <a:pt x="163484" y="1921625"/>
                  </a:cubicBezTo>
                  <a:cubicBezTo>
                    <a:pt x="130233" y="1877290"/>
                    <a:pt x="116379" y="1805247"/>
                    <a:pt x="113608" y="1722120"/>
                  </a:cubicBezTo>
                  <a:cubicBezTo>
                    <a:pt x="110837" y="1638993"/>
                    <a:pt x="163485" y="1517073"/>
                    <a:pt x="146859" y="1422862"/>
                  </a:cubicBezTo>
                  <a:cubicBezTo>
                    <a:pt x="130233" y="1328651"/>
                    <a:pt x="27710" y="1220585"/>
                    <a:pt x="13855" y="1156854"/>
                  </a:cubicBezTo>
                  <a:cubicBezTo>
                    <a:pt x="0" y="1093123"/>
                    <a:pt x="49877" y="1082040"/>
                    <a:pt x="63731" y="1040476"/>
                  </a:cubicBezTo>
                  <a:cubicBezTo>
                    <a:pt x="77586" y="998913"/>
                    <a:pt x="83127" y="954579"/>
                    <a:pt x="96982" y="907473"/>
                  </a:cubicBezTo>
                  <a:cubicBezTo>
                    <a:pt x="110837" y="860368"/>
                    <a:pt x="146859" y="757843"/>
                    <a:pt x="146859" y="757843"/>
                  </a:cubicBezTo>
                  <a:cubicBezTo>
                    <a:pt x="163484" y="707967"/>
                    <a:pt x="126539" y="725977"/>
                    <a:pt x="196735" y="608214"/>
                  </a:cubicBezTo>
                  <a:cubicBezTo>
                    <a:pt x="266931" y="490451"/>
                    <a:pt x="390699" y="139931"/>
                    <a:pt x="568037" y="51262"/>
                  </a:cubicBezTo>
                  <a:lnTo>
                    <a:pt x="1277389" y="0"/>
                  </a:lnTo>
                  <a:lnTo>
                    <a:pt x="2191789" y="92825"/>
                  </a:lnTo>
                  <a:close/>
                </a:path>
              </a:pathLst>
            </a:custGeom>
            <a:solidFill>
              <a:schemeClr val="bg1">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CREEK</a:t>
              </a:r>
            </a:p>
            <a:p>
              <a:pPr algn="ctr"/>
              <a:endParaRPr lang="en-US" sz="2800" b="1" dirty="0" smtClean="0"/>
            </a:p>
            <a:p>
              <a:pPr algn="ctr"/>
              <a:endParaRPr lang="en-US" sz="2800" b="1" dirty="0" smtClean="0"/>
            </a:p>
          </p:txBody>
        </p:sp>
        <p:grpSp>
          <p:nvGrpSpPr>
            <p:cNvPr id="31" name="Group 30"/>
            <p:cNvGrpSpPr/>
            <p:nvPr/>
          </p:nvGrpSpPr>
          <p:grpSpPr>
            <a:xfrm>
              <a:off x="1600200" y="3207328"/>
              <a:ext cx="1931324" cy="2355272"/>
              <a:chOff x="1600200" y="3207328"/>
              <a:chExt cx="1931324" cy="2355272"/>
            </a:xfrm>
          </p:grpSpPr>
          <p:sp>
            <p:nvSpPr>
              <p:cNvPr id="38" name="Freeform 6"/>
              <p:cNvSpPr/>
              <p:nvPr/>
            </p:nvSpPr>
            <p:spPr>
              <a:xfrm>
                <a:off x="1600200" y="3207328"/>
                <a:ext cx="1931324" cy="2355272"/>
              </a:xfrm>
              <a:custGeom>
                <a:avLst/>
                <a:gdLst>
                  <a:gd name="connsiteX0" fmla="*/ 421178 w 1931324"/>
                  <a:gd name="connsiteY0" fmla="*/ 22167 h 2355272"/>
                  <a:gd name="connsiteX1" fmla="*/ 820189 w 1931324"/>
                  <a:gd name="connsiteY1" fmla="*/ 221672 h 2355272"/>
                  <a:gd name="connsiteX2" fmla="*/ 1086196 w 1931324"/>
                  <a:gd name="connsiteY2" fmla="*/ 338050 h 2355272"/>
                  <a:gd name="connsiteX3" fmla="*/ 1435331 w 1931324"/>
                  <a:gd name="connsiteY3" fmla="*/ 421178 h 2355272"/>
                  <a:gd name="connsiteX4" fmla="*/ 1867593 w 1931324"/>
                  <a:gd name="connsiteY4" fmla="*/ 288174 h 2355272"/>
                  <a:gd name="connsiteX5" fmla="*/ 1817716 w 1931324"/>
                  <a:gd name="connsiteY5" fmla="*/ 487680 h 2355272"/>
                  <a:gd name="connsiteX6" fmla="*/ 1717963 w 1931324"/>
                  <a:gd name="connsiteY6" fmla="*/ 786938 h 2355272"/>
                  <a:gd name="connsiteX7" fmla="*/ 1717963 w 1931324"/>
                  <a:gd name="connsiteY7" fmla="*/ 936567 h 2355272"/>
                  <a:gd name="connsiteX8" fmla="*/ 1618211 w 1931324"/>
                  <a:gd name="connsiteY8" fmla="*/ 1052945 h 2355272"/>
                  <a:gd name="connsiteX9" fmla="*/ 1651462 w 1931324"/>
                  <a:gd name="connsiteY9" fmla="*/ 1136072 h 2355272"/>
                  <a:gd name="connsiteX10" fmla="*/ 1584960 w 1931324"/>
                  <a:gd name="connsiteY10" fmla="*/ 1302327 h 2355272"/>
                  <a:gd name="connsiteX11" fmla="*/ 1584960 w 1931324"/>
                  <a:gd name="connsiteY11" fmla="*/ 1418705 h 2355272"/>
                  <a:gd name="connsiteX12" fmla="*/ 1734589 w 1931324"/>
                  <a:gd name="connsiteY12" fmla="*/ 1601585 h 2355272"/>
                  <a:gd name="connsiteX13" fmla="*/ 1684713 w 1931324"/>
                  <a:gd name="connsiteY13" fmla="*/ 1834341 h 2355272"/>
                  <a:gd name="connsiteX14" fmla="*/ 1618211 w 1931324"/>
                  <a:gd name="connsiteY14" fmla="*/ 2017221 h 2355272"/>
                  <a:gd name="connsiteX15" fmla="*/ 1584960 w 1931324"/>
                  <a:gd name="connsiteY15" fmla="*/ 2116974 h 2355272"/>
                  <a:gd name="connsiteX16" fmla="*/ 1368829 w 1931324"/>
                  <a:gd name="connsiteY16" fmla="*/ 2100349 h 2355272"/>
                  <a:gd name="connsiteX17" fmla="*/ 1202574 w 1931324"/>
                  <a:gd name="connsiteY17" fmla="*/ 2133600 h 2355272"/>
                  <a:gd name="connsiteX18" fmla="*/ 1052945 w 1931324"/>
                  <a:gd name="connsiteY18" fmla="*/ 2166850 h 2355272"/>
                  <a:gd name="connsiteX19" fmla="*/ 820189 w 1931324"/>
                  <a:gd name="connsiteY19" fmla="*/ 2249978 h 2355272"/>
                  <a:gd name="connsiteX20" fmla="*/ 703811 w 1931324"/>
                  <a:gd name="connsiteY20" fmla="*/ 2349730 h 2355272"/>
                  <a:gd name="connsiteX21" fmla="*/ 570807 w 1931324"/>
                  <a:gd name="connsiteY21" fmla="*/ 2283229 h 2355272"/>
                  <a:gd name="connsiteX22" fmla="*/ 421178 w 1931324"/>
                  <a:gd name="connsiteY22" fmla="*/ 2299854 h 2355272"/>
                  <a:gd name="connsiteX23" fmla="*/ 221673 w 1931324"/>
                  <a:gd name="connsiteY23" fmla="*/ 2249978 h 2355272"/>
                  <a:gd name="connsiteX24" fmla="*/ 121920 w 1931324"/>
                  <a:gd name="connsiteY24" fmla="*/ 1950720 h 2355272"/>
                  <a:gd name="connsiteX25" fmla="*/ 5542 w 1931324"/>
                  <a:gd name="connsiteY25" fmla="*/ 1701338 h 2355272"/>
                  <a:gd name="connsiteX26" fmla="*/ 88669 w 1931324"/>
                  <a:gd name="connsiteY26" fmla="*/ 1435330 h 2355272"/>
                  <a:gd name="connsiteX27" fmla="*/ 304800 w 1931324"/>
                  <a:gd name="connsiteY27" fmla="*/ 1202574 h 2355272"/>
                  <a:gd name="connsiteX28" fmla="*/ 221673 w 1931324"/>
                  <a:gd name="connsiteY28" fmla="*/ 953192 h 2355272"/>
                  <a:gd name="connsiteX29" fmla="*/ 271549 w 1931324"/>
                  <a:gd name="connsiteY29" fmla="*/ 703810 h 2355272"/>
                  <a:gd name="connsiteX30" fmla="*/ 238298 w 1931324"/>
                  <a:gd name="connsiteY30" fmla="*/ 504305 h 2355272"/>
                  <a:gd name="connsiteX31" fmla="*/ 271549 w 1931324"/>
                  <a:gd name="connsiteY31" fmla="*/ 304800 h 2355272"/>
                  <a:gd name="connsiteX32" fmla="*/ 338051 w 1931324"/>
                  <a:gd name="connsiteY32" fmla="*/ 88669 h 2355272"/>
                  <a:gd name="connsiteX33" fmla="*/ 421178 w 1931324"/>
                  <a:gd name="connsiteY33" fmla="*/ 22167 h 235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31324" h="2355272">
                    <a:moveTo>
                      <a:pt x="421178" y="22167"/>
                    </a:moveTo>
                    <a:cubicBezTo>
                      <a:pt x="501534" y="44334"/>
                      <a:pt x="709353" y="169025"/>
                      <a:pt x="820189" y="221672"/>
                    </a:cubicBezTo>
                    <a:cubicBezTo>
                      <a:pt x="931025" y="274319"/>
                      <a:pt x="983672" y="304799"/>
                      <a:pt x="1086196" y="338050"/>
                    </a:cubicBezTo>
                    <a:cubicBezTo>
                      <a:pt x="1188720" y="371301"/>
                      <a:pt x="1305098" y="429491"/>
                      <a:pt x="1435331" y="421178"/>
                    </a:cubicBezTo>
                    <a:cubicBezTo>
                      <a:pt x="1565564" y="412865"/>
                      <a:pt x="1803862" y="277090"/>
                      <a:pt x="1867593" y="288174"/>
                    </a:cubicBezTo>
                    <a:cubicBezTo>
                      <a:pt x="1931324" y="299258"/>
                      <a:pt x="1842654" y="404553"/>
                      <a:pt x="1817716" y="487680"/>
                    </a:cubicBezTo>
                    <a:cubicBezTo>
                      <a:pt x="1792778" y="570807"/>
                      <a:pt x="1734588" y="712124"/>
                      <a:pt x="1717963" y="786938"/>
                    </a:cubicBezTo>
                    <a:cubicBezTo>
                      <a:pt x="1701338" y="861752"/>
                      <a:pt x="1734588" y="892233"/>
                      <a:pt x="1717963" y="936567"/>
                    </a:cubicBezTo>
                    <a:cubicBezTo>
                      <a:pt x="1701338" y="980901"/>
                      <a:pt x="1629294" y="1019694"/>
                      <a:pt x="1618211" y="1052945"/>
                    </a:cubicBezTo>
                    <a:cubicBezTo>
                      <a:pt x="1607128" y="1086196"/>
                      <a:pt x="1657004" y="1094508"/>
                      <a:pt x="1651462" y="1136072"/>
                    </a:cubicBezTo>
                    <a:cubicBezTo>
                      <a:pt x="1645920" y="1177636"/>
                      <a:pt x="1596044" y="1255222"/>
                      <a:pt x="1584960" y="1302327"/>
                    </a:cubicBezTo>
                    <a:cubicBezTo>
                      <a:pt x="1573876" y="1349433"/>
                      <a:pt x="1560022" y="1368829"/>
                      <a:pt x="1584960" y="1418705"/>
                    </a:cubicBezTo>
                    <a:cubicBezTo>
                      <a:pt x="1609898" y="1468581"/>
                      <a:pt x="1717964" y="1532312"/>
                      <a:pt x="1734589" y="1601585"/>
                    </a:cubicBezTo>
                    <a:cubicBezTo>
                      <a:pt x="1751215" y="1670858"/>
                      <a:pt x="1704109" y="1765068"/>
                      <a:pt x="1684713" y="1834341"/>
                    </a:cubicBezTo>
                    <a:cubicBezTo>
                      <a:pt x="1665317" y="1903614"/>
                      <a:pt x="1634836" y="1970116"/>
                      <a:pt x="1618211" y="2017221"/>
                    </a:cubicBezTo>
                    <a:cubicBezTo>
                      <a:pt x="1601586" y="2064326"/>
                      <a:pt x="1626524" y="2103119"/>
                      <a:pt x="1584960" y="2116974"/>
                    </a:cubicBezTo>
                    <a:cubicBezTo>
                      <a:pt x="1543396" y="2130829"/>
                      <a:pt x="1432560" y="2097578"/>
                      <a:pt x="1368829" y="2100349"/>
                    </a:cubicBezTo>
                    <a:cubicBezTo>
                      <a:pt x="1305098" y="2103120"/>
                      <a:pt x="1255221" y="2122517"/>
                      <a:pt x="1202574" y="2133600"/>
                    </a:cubicBezTo>
                    <a:cubicBezTo>
                      <a:pt x="1149927" y="2144684"/>
                      <a:pt x="1116676" y="2147454"/>
                      <a:pt x="1052945" y="2166850"/>
                    </a:cubicBezTo>
                    <a:cubicBezTo>
                      <a:pt x="989214" y="2186246"/>
                      <a:pt x="878378" y="2219498"/>
                      <a:pt x="820189" y="2249978"/>
                    </a:cubicBezTo>
                    <a:cubicBezTo>
                      <a:pt x="762000" y="2280458"/>
                      <a:pt x="745375" y="2344188"/>
                      <a:pt x="703811" y="2349730"/>
                    </a:cubicBezTo>
                    <a:cubicBezTo>
                      <a:pt x="662247" y="2355272"/>
                      <a:pt x="617912" y="2291542"/>
                      <a:pt x="570807" y="2283229"/>
                    </a:cubicBezTo>
                    <a:cubicBezTo>
                      <a:pt x="523702" y="2274916"/>
                      <a:pt x="479367" y="2305396"/>
                      <a:pt x="421178" y="2299854"/>
                    </a:cubicBezTo>
                    <a:cubicBezTo>
                      <a:pt x="362989" y="2294312"/>
                      <a:pt x="271549" y="2308167"/>
                      <a:pt x="221673" y="2249978"/>
                    </a:cubicBezTo>
                    <a:cubicBezTo>
                      <a:pt x="171797" y="2191789"/>
                      <a:pt x="157942" y="2042160"/>
                      <a:pt x="121920" y="1950720"/>
                    </a:cubicBezTo>
                    <a:cubicBezTo>
                      <a:pt x="85898" y="1859280"/>
                      <a:pt x="11084" y="1787236"/>
                      <a:pt x="5542" y="1701338"/>
                    </a:cubicBezTo>
                    <a:cubicBezTo>
                      <a:pt x="0" y="1615440"/>
                      <a:pt x="38793" y="1518457"/>
                      <a:pt x="88669" y="1435330"/>
                    </a:cubicBezTo>
                    <a:cubicBezTo>
                      <a:pt x="138545" y="1352203"/>
                      <a:pt x="282633" y="1282930"/>
                      <a:pt x="304800" y="1202574"/>
                    </a:cubicBezTo>
                    <a:cubicBezTo>
                      <a:pt x="326967" y="1122218"/>
                      <a:pt x="227215" y="1036319"/>
                      <a:pt x="221673" y="953192"/>
                    </a:cubicBezTo>
                    <a:cubicBezTo>
                      <a:pt x="216131" y="870065"/>
                      <a:pt x="268778" y="778625"/>
                      <a:pt x="271549" y="703810"/>
                    </a:cubicBezTo>
                    <a:cubicBezTo>
                      <a:pt x="274320" y="628996"/>
                      <a:pt x="238298" y="570807"/>
                      <a:pt x="238298" y="504305"/>
                    </a:cubicBezTo>
                    <a:cubicBezTo>
                      <a:pt x="238298" y="437803"/>
                      <a:pt x="254924" y="374073"/>
                      <a:pt x="271549" y="304800"/>
                    </a:cubicBezTo>
                    <a:cubicBezTo>
                      <a:pt x="288175" y="235527"/>
                      <a:pt x="307571" y="135774"/>
                      <a:pt x="338051" y="88669"/>
                    </a:cubicBezTo>
                    <a:cubicBezTo>
                      <a:pt x="368531" y="41564"/>
                      <a:pt x="340822" y="0"/>
                      <a:pt x="421178" y="22167"/>
                    </a:cubicBezTo>
                    <a:close/>
                  </a:path>
                </a:pathLst>
              </a:cu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600200" y="4038600"/>
                <a:ext cx="1715086" cy="523220"/>
              </a:xfrm>
              <a:prstGeom prst="rect">
                <a:avLst/>
              </a:prstGeom>
            </p:spPr>
            <p:txBody>
              <a:bodyPr wrap="none">
                <a:spAutoFit/>
              </a:bodyPr>
              <a:lstStyle/>
              <a:p>
                <a:pPr algn="ctr"/>
                <a:r>
                  <a:rPr lang="en-US" sz="2800" b="1" dirty="0" smtClean="0"/>
                  <a:t>CHOCTAW</a:t>
                </a:r>
                <a:endParaRPr lang="en-US" sz="2800" b="1" dirty="0"/>
              </a:p>
            </p:txBody>
          </p:sp>
        </p:grpSp>
        <p:grpSp>
          <p:nvGrpSpPr>
            <p:cNvPr id="33" name="Group 8"/>
            <p:cNvGrpSpPr/>
            <p:nvPr/>
          </p:nvGrpSpPr>
          <p:grpSpPr>
            <a:xfrm>
              <a:off x="5105400" y="5105400"/>
              <a:ext cx="1745991" cy="1306483"/>
              <a:chOff x="5105400" y="5105400"/>
              <a:chExt cx="1745991" cy="1306483"/>
            </a:xfrm>
          </p:grpSpPr>
          <p:sp>
            <p:nvSpPr>
              <p:cNvPr id="36" name="Freeform 35"/>
              <p:cNvSpPr/>
              <p:nvPr/>
            </p:nvSpPr>
            <p:spPr>
              <a:xfrm>
                <a:off x="5334000" y="5105400"/>
                <a:ext cx="1338350" cy="1306483"/>
              </a:xfrm>
              <a:custGeom>
                <a:avLst/>
                <a:gdLst>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16" fmla="*/ 0 w 1507374"/>
                  <a:gd name="connsiteY16" fmla="*/ 382385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15" fmla="*/ 0 w 1457498"/>
                  <a:gd name="connsiteY15" fmla="*/ 399010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0" fmla="*/ 8313 w 1415935"/>
                  <a:gd name="connsiteY0" fmla="*/ 382385 h 1388224"/>
                  <a:gd name="connsiteX1" fmla="*/ 74815 w 1415935"/>
                  <a:gd name="connsiteY1" fmla="*/ 382385 h 1388224"/>
                  <a:gd name="connsiteX2" fmla="*/ 457201 w 1415935"/>
                  <a:gd name="connsiteY2" fmla="*/ 415635 h 1388224"/>
                  <a:gd name="connsiteX3" fmla="*/ 856212 w 1415935"/>
                  <a:gd name="connsiteY3" fmla="*/ 16625 h 1388224"/>
                  <a:gd name="connsiteX4" fmla="*/ 1072343 w 1415935"/>
                  <a:gd name="connsiteY4" fmla="*/ 515388 h 1388224"/>
                  <a:gd name="connsiteX5" fmla="*/ 1238597 w 1415935"/>
                  <a:gd name="connsiteY5" fmla="*/ 847897 h 1388224"/>
                  <a:gd name="connsiteX6" fmla="*/ 1338350 w 1415935"/>
                  <a:gd name="connsiteY6" fmla="*/ 964275 h 1388224"/>
                  <a:gd name="connsiteX7" fmla="*/ 1288473 w 1415935"/>
                  <a:gd name="connsiteY7" fmla="*/ 1180406 h 1388224"/>
                  <a:gd name="connsiteX8" fmla="*/ 573579 w 1415935"/>
                  <a:gd name="connsiteY8" fmla="*/ 1363286 h 1388224"/>
                  <a:gd name="connsiteX9" fmla="*/ 390699 w 1415935"/>
                  <a:gd name="connsiteY9" fmla="*/ 1330035 h 1388224"/>
                  <a:gd name="connsiteX10" fmla="*/ 390699 w 1415935"/>
                  <a:gd name="connsiteY10" fmla="*/ 1047403 h 1388224"/>
                  <a:gd name="connsiteX11" fmla="*/ 241070 w 1415935"/>
                  <a:gd name="connsiteY11" fmla="*/ 764770 h 1388224"/>
                  <a:gd name="connsiteX12" fmla="*/ 74815 w 1415935"/>
                  <a:gd name="connsiteY12" fmla="*/ 532014 h 1388224"/>
                  <a:gd name="connsiteX13" fmla="*/ 8313 w 1415935"/>
                  <a:gd name="connsiteY13" fmla="*/ 382385 h 13882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65760 h 1371599"/>
                  <a:gd name="connsiteX1" fmla="*/ 74815 w 1415935"/>
                  <a:gd name="connsiteY1" fmla="*/ 365760 h 1371599"/>
                  <a:gd name="connsiteX2" fmla="*/ 457201 w 1415935"/>
                  <a:gd name="connsiteY2" fmla="*/ 322810 h 1371599"/>
                  <a:gd name="connsiteX3" fmla="*/ 856212 w 1415935"/>
                  <a:gd name="connsiteY3" fmla="*/ 0 h 1371599"/>
                  <a:gd name="connsiteX4" fmla="*/ 1072343 w 1415935"/>
                  <a:gd name="connsiteY4" fmla="*/ 498763 h 1371599"/>
                  <a:gd name="connsiteX5" fmla="*/ 1238597 w 1415935"/>
                  <a:gd name="connsiteY5" fmla="*/ 831272 h 1371599"/>
                  <a:gd name="connsiteX6" fmla="*/ 1338350 w 1415935"/>
                  <a:gd name="connsiteY6" fmla="*/ 947650 h 1371599"/>
                  <a:gd name="connsiteX7" fmla="*/ 1288473 w 1415935"/>
                  <a:gd name="connsiteY7" fmla="*/ 1163781 h 1371599"/>
                  <a:gd name="connsiteX8" fmla="*/ 573579 w 1415935"/>
                  <a:gd name="connsiteY8" fmla="*/ 1346661 h 1371599"/>
                  <a:gd name="connsiteX9" fmla="*/ 390699 w 1415935"/>
                  <a:gd name="connsiteY9" fmla="*/ 1313410 h 1371599"/>
                  <a:gd name="connsiteX10" fmla="*/ 390699 w 1415935"/>
                  <a:gd name="connsiteY10" fmla="*/ 1030778 h 1371599"/>
                  <a:gd name="connsiteX11" fmla="*/ 241070 w 1415935"/>
                  <a:gd name="connsiteY11" fmla="*/ 748145 h 1371599"/>
                  <a:gd name="connsiteX12" fmla="*/ 74815 w 1415935"/>
                  <a:gd name="connsiteY12" fmla="*/ 515389 h 1371599"/>
                  <a:gd name="connsiteX13" fmla="*/ 8313 w 1415935"/>
                  <a:gd name="connsiteY13" fmla="*/ 365760 h 1371599"/>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10238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38350"/>
                  <a:gd name="connsiteY0" fmla="*/ 365760 h 1366057"/>
                  <a:gd name="connsiteX1" fmla="*/ 74815 w 1338350"/>
                  <a:gd name="connsiteY1" fmla="*/ 365760 h 1366057"/>
                  <a:gd name="connsiteX2" fmla="*/ 457201 w 1338350"/>
                  <a:gd name="connsiteY2" fmla="*/ 322810 h 1366057"/>
                  <a:gd name="connsiteX3" fmla="*/ 856212 w 1338350"/>
                  <a:gd name="connsiteY3" fmla="*/ 0 h 1366057"/>
                  <a:gd name="connsiteX4" fmla="*/ 1072343 w 1338350"/>
                  <a:gd name="connsiteY4" fmla="*/ 498763 h 1366057"/>
                  <a:gd name="connsiteX5" fmla="*/ 1238597 w 1338350"/>
                  <a:gd name="connsiteY5" fmla="*/ 831272 h 1366057"/>
                  <a:gd name="connsiteX6" fmla="*/ 1338350 w 1338350"/>
                  <a:gd name="connsiteY6" fmla="*/ 1023850 h 1366057"/>
                  <a:gd name="connsiteX7" fmla="*/ 907473 w 1338350"/>
                  <a:gd name="connsiteY7" fmla="*/ 1239981 h 1366057"/>
                  <a:gd name="connsiteX8" fmla="*/ 573579 w 1338350"/>
                  <a:gd name="connsiteY8" fmla="*/ 1346661 h 1366057"/>
                  <a:gd name="connsiteX9" fmla="*/ 390699 w 1338350"/>
                  <a:gd name="connsiteY9" fmla="*/ 1313410 h 1366057"/>
                  <a:gd name="connsiteX10" fmla="*/ 390699 w 1338350"/>
                  <a:gd name="connsiteY10" fmla="*/ 1030778 h 1366057"/>
                  <a:gd name="connsiteX11" fmla="*/ 241070 w 1338350"/>
                  <a:gd name="connsiteY11" fmla="*/ 748145 h 1366057"/>
                  <a:gd name="connsiteX12" fmla="*/ 74815 w 1338350"/>
                  <a:gd name="connsiteY12" fmla="*/ 515389 h 1366057"/>
                  <a:gd name="connsiteX13" fmla="*/ 8313 w 1338350"/>
                  <a:gd name="connsiteY13" fmla="*/ 365760 h 1366057"/>
                  <a:gd name="connsiteX0" fmla="*/ 8313 w 1338350"/>
                  <a:gd name="connsiteY0" fmla="*/ 365760 h 1353357"/>
                  <a:gd name="connsiteX1" fmla="*/ 74815 w 1338350"/>
                  <a:gd name="connsiteY1" fmla="*/ 365760 h 1353357"/>
                  <a:gd name="connsiteX2" fmla="*/ 457201 w 1338350"/>
                  <a:gd name="connsiteY2" fmla="*/ 322810 h 1353357"/>
                  <a:gd name="connsiteX3" fmla="*/ 856212 w 1338350"/>
                  <a:gd name="connsiteY3" fmla="*/ 0 h 1353357"/>
                  <a:gd name="connsiteX4" fmla="*/ 1072343 w 1338350"/>
                  <a:gd name="connsiteY4" fmla="*/ 498763 h 1353357"/>
                  <a:gd name="connsiteX5" fmla="*/ 1238597 w 1338350"/>
                  <a:gd name="connsiteY5" fmla="*/ 831272 h 1353357"/>
                  <a:gd name="connsiteX6" fmla="*/ 1338350 w 1338350"/>
                  <a:gd name="connsiteY6" fmla="*/ 1023850 h 1353357"/>
                  <a:gd name="connsiteX7" fmla="*/ 907473 w 1338350"/>
                  <a:gd name="connsiteY7" fmla="*/ 1239981 h 1353357"/>
                  <a:gd name="connsiteX8" fmla="*/ 573579 w 1338350"/>
                  <a:gd name="connsiteY8" fmla="*/ 1270461 h 1353357"/>
                  <a:gd name="connsiteX9" fmla="*/ 390699 w 1338350"/>
                  <a:gd name="connsiteY9" fmla="*/ 1313410 h 1353357"/>
                  <a:gd name="connsiteX10" fmla="*/ 390699 w 1338350"/>
                  <a:gd name="connsiteY10" fmla="*/ 1030778 h 1353357"/>
                  <a:gd name="connsiteX11" fmla="*/ 241070 w 1338350"/>
                  <a:gd name="connsiteY11" fmla="*/ 748145 h 1353357"/>
                  <a:gd name="connsiteX12" fmla="*/ 74815 w 1338350"/>
                  <a:gd name="connsiteY12" fmla="*/ 515389 h 1353357"/>
                  <a:gd name="connsiteX13" fmla="*/ 8313 w 1338350"/>
                  <a:gd name="connsiteY13" fmla="*/ 365760 h 1353357"/>
                  <a:gd name="connsiteX0" fmla="*/ 8313 w 1338350"/>
                  <a:gd name="connsiteY0" fmla="*/ 365760 h 1306483"/>
                  <a:gd name="connsiteX1" fmla="*/ 74815 w 1338350"/>
                  <a:gd name="connsiteY1" fmla="*/ 365760 h 1306483"/>
                  <a:gd name="connsiteX2" fmla="*/ 457201 w 1338350"/>
                  <a:gd name="connsiteY2" fmla="*/ 322810 h 1306483"/>
                  <a:gd name="connsiteX3" fmla="*/ 856212 w 1338350"/>
                  <a:gd name="connsiteY3" fmla="*/ 0 h 1306483"/>
                  <a:gd name="connsiteX4" fmla="*/ 1072343 w 1338350"/>
                  <a:gd name="connsiteY4" fmla="*/ 498763 h 1306483"/>
                  <a:gd name="connsiteX5" fmla="*/ 1238597 w 1338350"/>
                  <a:gd name="connsiteY5" fmla="*/ 831272 h 1306483"/>
                  <a:gd name="connsiteX6" fmla="*/ 1338350 w 1338350"/>
                  <a:gd name="connsiteY6" fmla="*/ 1023850 h 1306483"/>
                  <a:gd name="connsiteX7" fmla="*/ 907473 w 1338350"/>
                  <a:gd name="connsiteY7" fmla="*/ 1239981 h 1306483"/>
                  <a:gd name="connsiteX8" fmla="*/ 573579 w 1338350"/>
                  <a:gd name="connsiteY8" fmla="*/ 1270461 h 1306483"/>
                  <a:gd name="connsiteX9" fmla="*/ 390699 w 1338350"/>
                  <a:gd name="connsiteY9" fmla="*/ 1237210 h 1306483"/>
                  <a:gd name="connsiteX10" fmla="*/ 390699 w 1338350"/>
                  <a:gd name="connsiteY10" fmla="*/ 1030778 h 1306483"/>
                  <a:gd name="connsiteX11" fmla="*/ 241070 w 1338350"/>
                  <a:gd name="connsiteY11" fmla="*/ 748145 h 1306483"/>
                  <a:gd name="connsiteX12" fmla="*/ 74815 w 1338350"/>
                  <a:gd name="connsiteY12" fmla="*/ 515389 h 1306483"/>
                  <a:gd name="connsiteX13" fmla="*/ 8313 w 1338350"/>
                  <a:gd name="connsiteY13" fmla="*/ 365760 h 130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350" h="1306483">
                    <a:moveTo>
                      <a:pt x="8313" y="365760"/>
                    </a:moveTo>
                    <a:cubicBezTo>
                      <a:pt x="8313" y="340822"/>
                      <a:pt x="0" y="372918"/>
                      <a:pt x="74815" y="365760"/>
                    </a:cubicBezTo>
                    <a:cubicBezTo>
                      <a:pt x="149630" y="358602"/>
                      <a:pt x="147272" y="329179"/>
                      <a:pt x="457201" y="322810"/>
                    </a:cubicBezTo>
                    <a:cubicBezTo>
                      <a:pt x="587434" y="261850"/>
                      <a:pt x="725255" y="126487"/>
                      <a:pt x="856212" y="0"/>
                    </a:cubicBezTo>
                    <a:cubicBezTo>
                      <a:pt x="958736" y="29325"/>
                      <a:pt x="1008612" y="360218"/>
                      <a:pt x="1072343" y="498763"/>
                    </a:cubicBezTo>
                    <a:cubicBezTo>
                      <a:pt x="1136074" y="637308"/>
                      <a:pt x="1194263" y="743758"/>
                      <a:pt x="1238597" y="831272"/>
                    </a:cubicBezTo>
                    <a:cubicBezTo>
                      <a:pt x="1282931" y="918786"/>
                      <a:pt x="1266158" y="906828"/>
                      <a:pt x="1338350" y="1023850"/>
                    </a:cubicBezTo>
                    <a:cubicBezTo>
                      <a:pt x="1283163" y="1091968"/>
                      <a:pt x="1083839" y="1216697"/>
                      <a:pt x="907473" y="1239981"/>
                    </a:cubicBezTo>
                    <a:cubicBezTo>
                      <a:pt x="780011" y="1306483"/>
                      <a:pt x="659708" y="1270923"/>
                      <a:pt x="573579" y="1270461"/>
                    </a:cubicBezTo>
                    <a:cubicBezTo>
                      <a:pt x="487450" y="1269999"/>
                      <a:pt x="421179" y="1277157"/>
                      <a:pt x="390699" y="1237210"/>
                    </a:cubicBezTo>
                    <a:cubicBezTo>
                      <a:pt x="360219" y="1197263"/>
                      <a:pt x="415637" y="1112289"/>
                      <a:pt x="390699" y="1030778"/>
                    </a:cubicBezTo>
                    <a:cubicBezTo>
                      <a:pt x="365761" y="949267"/>
                      <a:pt x="293717" y="834043"/>
                      <a:pt x="241070" y="748145"/>
                    </a:cubicBezTo>
                    <a:cubicBezTo>
                      <a:pt x="188423" y="662247"/>
                      <a:pt x="113608" y="579120"/>
                      <a:pt x="74815" y="515389"/>
                    </a:cubicBezTo>
                    <a:cubicBezTo>
                      <a:pt x="36022" y="451658"/>
                      <a:pt x="8313" y="390698"/>
                      <a:pt x="8313" y="365760"/>
                    </a:cubicBezTo>
                    <a:close/>
                  </a:path>
                </a:pathLst>
              </a:custGeom>
              <a:solidFill>
                <a:schemeClr val="bg2">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Rectangle 36"/>
              <p:cNvSpPr/>
              <p:nvPr/>
            </p:nvSpPr>
            <p:spPr>
              <a:xfrm>
                <a:off x="5105400" y="5486400"/>
                <a:ext cx="1745991" cy="523220"/>
              </a:xfrm>
              <a:prstGeom prst="rect">
                <a:avLst/>
              </a:prstGeom>
            </p:spPr>
            <p:txBody>
              <a:bodyPr wrap="none">
                <a:spAutoFit/>
              </a:bodyPr>
              <a:lstStyle/>
              <a:p>
                <a:pPr algn="ctr"/>
                <a:r>
                  <a:rPr lang="en-US" sz="2800" b="1" dirty="0" smtClean="0"/>
                  <a:t>SEMINOLE</a:t>
                </a:r>
                <a:endParaRPr lang="en-US" sz="2800" b="1" dirty="0"/>
              </a:p>
            </p:txBody>
          </p:sp>
        </p:grpSp>
        <p:sp>
          <p:nvSpPr>
            <p:cNvPr id="34" name="Freeform 33"/>
            <p:cNvSpPr>
              <a:spLocks noChangeAspect="1"/>
            </p:cNvSpPr>
            <p:nvPr/>
          </p:nvSpPr>
          <p:spPr>
            <a:xfrm>
              <a:off x="2898648" y="762000"/>
              <a:ext cx="3516482" cy="2672646"/>
            </a:xfrm>
            <a:custGeom>
              <a:avLst/>
              <a:gdLst>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55" fmla="*/ 110837 w 3244735"/>
                <a:gd name="connsiteY55"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10837 w 3244735"/>
                <a:gd name="connsiteY54"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37 w 3244735"/>
                <a:gd name="connsiteY52"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110837 w 3244735"/>
                <a:gd name="connsiteY51" fmla="*/ 983673 h 24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44735" h="2466109">
                  <a:moveTo>
                    <a:pt x="110837" y="983673"/>
                  </a:moveTo>
                  <a:cubicBezTo>
                    <a:pt x="80357" y="947651"/>
                    <a:pt x="0" y="831273"/>
                    <a:pt x="11084" y="784167"/>
                  </a:cubicBezTo>
                  <a:cubicBezTo>
                    <a:pt x="22168" y="737061"/>
                    <a:pt x="135774" y="739833"/>
                    <a:pt x="177338" y="701040"/>
                  </a:cubicBezTo>
                  <a:cubicBezTo>
                    <a:pt x="218902" y="662247"/>
                    <a:pt x="216131" y="581891"/>
                    <a:pt x="260466" y="551411"/>
                  </a:cubicBezTo>
                  <a:cubicBezTo>
                    <a:pt x="304801" y="520931"/>
                    <a:pt x="390699" y="523702"/>
                    <a:pt x="443346" y="518160"/>
                  </a:cubicBezTo>
                  <a:cubicBezTo>
                    <a:pt x="495993" y="512618"/>
                    <a:pt x="543098" y="529244"/>
                    <a:pt x="576349" y="518160"/>
                  </a:cubicBezTo>
                  <a:cubicBezTo>
                    <a:pt x="609600" y="507076"/>
                    <a:pt x="615142" y="465512"/>
                    <a:pt x="642851" y="451658"/>
                  </a:cubicBezTo>
                  <a:cubicBezTo>
                    <a:pt x="670560" y="437804"/>
                    <a:pt x="714895" y="448887"/>
                    <a:pt x="742604" y="435033"/>
                  </a:cubicBezTo>
                  <a:cubicBezTo>
                    <a:pt x="770313" y="421179"/>
                    <a:pt x="770313" y="374073"/>
                    <a:pt x="809106" y="368531"/>
                  </a:cubicBezTo>
                  <a:cubicBezTo>
                    <a:pt x="847899" y="362989"/>
                    <a:pt x="942109" y="412866"/>
                    <a:pt x="975360" y="401782"/>
                  </a:cubicBezTo>
                  <a:cubicBezTo>
                    <a:pt x="1008611" y="390698"/>
                    <a:pt x="986444" y="324196"/>
                    <a:pt x="1008611" y="302029"/>
                  </a:cubicBezTo>
                  <a:cubicBezTo>
                    <a:pt x="1030778" y="279862"/>
                    <a:pt x="1086197" y="293716"/>
                    <a:pt x="1108364" y="268778"/>
                  </a:cubicBezTo>
                  <a:cubicBezTo>
                    <a:pt x="1130531" y="243840"/>
                    <a:pt x="1100051" y="185651"/>
                    <a:pt x="1141615" y="152400"/>
                  </a:cubicBezTo>
                  <a:cubicBezTo>
                    <a:pt x="1183179" y="119149"/>
                    <a:pt x="1357746" y="69273"/>
                    <a:pt x="1357746" y="69273"/>
                  </a:cubicBezTo>
                  <a:cubicBezTo>
                    <a:pt x="1415935" y="47106"/>
                    <a:pt x="1432560" y="8312"/>
                    <a:pt x="1490749" y="19396"/>
                  </a:cubicBezTo>
                  <a:cubicBezTo>
                    <a:pt x="1548938" y="30480"/>
                    <a:pt x="1626524" y="133004"/>
                    <a:pt x="1706880" y="135775"/>
                  </a:cubicBezTo>
                  <a:cubicBezTo>
                    <a:pt x="1787236" y="138546"/>
                    <a:pt x="1900843" y="52647"/>
                    <a:pt x="1972887" y="36022"/>
                  </a:cubicBezTo>
                  <a:cubicBezTo>
                    <a:pt x="2044931" y="19397"/>
                    <a:pt x="2108662" y="19397"/>
                    <a:pt x="2139142" y="36022"/>
                  </a:cubicBezTo>
                  <a:cubicBezTo>
                    <a:pt x="2169622" y="52647"/>
                    <a:pt x="2111433" y="141317"/>
                    <a:pt x="2155767" y="135775"/>
                  </a:cubicBezTo>
                  <a:cubicBezTo>
                    <a:pt x="2200102" y="130233"/>
                    <a:pt x="2330334" y="0"/>
                    <a:pt x="2405149" y="2771"/>
                  </a:cubicBezTo>
                  <a:cubicBezTo>
                    <a:pt x="2479964" y="5542"/>
                    <a:pt x="2538153" y="113607"/>
                    <a:pt x="2604655" y="152400"/>
                  </a:cubicBezTo>
                  <a:cubicBezTo>
                    <a:pt x="2671157" y="191193"/>
                    <a:pt x="2762596" y="196734"/>
                    <a:pt x="2804160" y="235527"/>
                  </a:cubicBezTo>
                  <a:cubicBezTo>
                    <a:pt x="2845724" y="274320"/>
                    <a:pt x="2837412" y="338051"/>
                    <a:pt x="2854037" y="385156"/>
                  </a:cubicBezTo>
                  <a:cubicBezTo>
                    <a:pt x="2870662" y="432261"/>
                    <a:pt x="2848495" y="482138"/>
                    <a:pt x="2903913" y="518160"/>
                  </a:cubicBezTo>
                  <a:cubicBezTo>
                    <a:pt x="2959331" y="554182"/>
                    <a:pt x="3139441" y="556953"/>
                    <a:pt x="3186546" y="601287"/>
                  </a:cubicBezTo>
                  <a:cubicBezTo>
                    <a:pt x="3233651" y="645621"/>
                    <a:pt x="3244735" y="712123"/>
                    <a:pt x="3186546" y="784167"/>
                  </a:cubicBezTo>
                  <a:cubicBezTo>
                    <a:pt x="3128357" y="856211"/>
                    <a:pt x="2926080" y="950422"/>
                    <a:pt x="2837411" y="1033549"/>
                  </a:cubicBezTo>
                  <a:cubicBezTo>
                    <a:pt x="2748742" y="1116676"/>
                    <a:pt x="2707178" y="1216429"/>
                    <a:pt x="2654531" y="1282931"/>
                  </a:cubicBezTo>
                  <a:cubicBezTo>
                    <a:pt x="2601884" y="1349433"/>
                    <a:pt x="2491047" y="1424247"/>
                    <a:pt x="2521527" y="1432560"/>
                  </a:cubicBezTo>
                  <a:cubicBezTo>
                    <a:pt x="2552007" y="1440873"/>
                    <a:pt x="2765367" y="1335578"/>
                    <a:pt x="2837411" y="1332807"/>
                  </a:cubicBezTo>
                  <a:cubicBezTo>
                    <a:pt x="2909455" y="1330036"/>
                    <a:pt x="2928851" y="1379913"/>
                    <a:pt x="2953789" y="1415935"/>
                  </a:cubicBezTo>
                  <a:cubicBezTo>
                    <a:pt x="2978727" y="1451957"/>
                    <a:pt x="2967644" y="1501833"/>
                    <a:pt x="2987040" y="1548938"/>
                  </a:cubicBezTo>
                  <a:cubicBezTo>
                    <a:pt x="3006436" y="1596043"/>
                    <a:pt x="3059083" y="1637607"/>
                    <a:pt x="3070167" y="1698567"/>
                  </a:cubicBezTo>
                  <a:cubicBezTo>
                    <a:pt x="3081251" y="1759527"/>
                    <a:pt x="3042458" y="1864822"/>
                    <a:pt x="3053542" y="1914698"/>
                  </a:cubicBezTo>
                  <a:cubicBezTo>
                    <a:pt x="3064626" y="1964574"/>
                    <a:pt x="3111731" y="1936866"/>
                    <a:pt x="3136669" y="1997826"/>
                  </a:cubicBezTo>
                  <a:cubicBezTo>
                    <a:pt x="3161607" y="2058786"/>
                    <a:pt x="3208713" y="2208415"/>
                    <a:pt x="3203171" y="2280458"/>
                  </a:cubicBezTo>
                  <a:cubicBezTo>
                    <a:pt x="3197629" y="2352501"/>
                    <a:pt x="3192087" y="2399607"/>
                    <a:pt x="3103418" y="2430087"/>
                  </a:cubicBezTo>
                  <a:cubicBezTo>
                    <a:pt x="3014749" y="2460567"/>
                    <a:pt x="2854037" y="2466109"/>
                    <a:pt x="2671157" y="2463338"/>
                  </a:cubicBezTo>
                  <a:cubicBezTo>
                    <a:pt x="2488277" y="2460567"/>
                    <a:pt x="2006138" y="2413462"/>
                    <a:pt x="2006138" y="2413462"/>
                  </a:cubicBezTo>
                  <a:lnTo>
                    <a:pt x="1623753" y="2380211"/>
                  </a:lnTo>
                  <a:cubicBezTo>
                    <a:pt x="1507375" y="2369127"/>
                    <a:pt x="1440873" y="2346960"/>
                    <a:pt x="1307869" y="2346960"/>
                  </a:cubicBezTo>
                  <a:cubicBezTo>
                    <a:pt x="1174865" y="2346960"/>
                    <a:pt x="978131" y="2405149"/>
                    <a:pt x="825731" y="2380211"/>
                  </a:cubicBezTo>
                  <a:cubicBezTo>
                    <a:pt x="673331" y="2355273"/>
                    <a:pt x="484909" y="2261062"/>
                    <a:pt x="393469" y="2197331"/>
                  </a:cubicBezTo>
                  <a:cubicBezTo>
                    <a:pt x="302029" y="2133600"/>
                    <a:pt x="318655" y="2050473"/>
                    <a:pt x="277091" y="1997826"/>
                  </a:cubicBezTo>
                  <a:cubicBezTo>
                    <a:pt x="235527" y="1945179"/>
                    <a:pt x="171796" y="1906385"/>
                    <a:pt x="144087" y="1881447"/>
                  </a:cubicBezTo>
                  <a:cubicBezTo>
                    <a:pt x="116378" y="1856509"/>
                    <a:pt x="96982" y="1873134"/>
                    <a:pt x="110837" y="1848196"/>
                  </a:cubicBezTo>
                  <a:cubicBezTo>
                    <a:pt x="124692" y="1823258"/>
                    <a:pt x="193964" y="1790007"/>
                    <a:pt x="227215" y="1731818"/>
                  </a:cubicBezTo>
                  <a:cubicBezTo>
                    <a:pt x="260466" y="1673629"/>
                    <a:pt x="310342" y="1573876"/>
                    <a:pt x="310342" y="1499062"/>
                  </a:cubicBezTo>
                  <a:cubicBezTo>
                    <a:pt x="310342" y="1424248"/>
                    <a:pt x="241069" y="1343891"/>
                    <a:pt x="227215" y="1282931"/>
                  </a:cubicBezTo>
                  <a:cubicBezTo>
                    <a:pt x="213361" y="1221971"/>
                    <a:pt x="232757" y="1180407"/>
                    <a:pt x="227215" y="1133302"/>
                  </a:cubicBezTo>
                  <a:cubicBezTo>
                    <a:pt x="221673" y="1086197"/>
                    <a:pt x="213360" y="1025236"/>
                    <a:pt x="193964" y="1000298"/>
                  </a:cubicBezTo>
                  <a:cubicBezTo>
                    <a:pt x="174568" y="975360"/>
                    <a:pt x="141317" y="1019695"/>
                    <a:pt x="110837" y="983673"/>
                  </a:cubicBezTo>
                  <a:close/>
                </a:path>
              </a:pathLst>
            </a:custGeom>
            <a:solidFill>
              <a:srgbClr val="FFC00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CHEROKEE</a:t>
              </a:r>
              <a:endParaRPr lang="en-US" sz="2800" b="1" dirty="0"/>
            </a:p>
          </p:txBody>
        </p:sp>
      </p:grpSp>
      <p:sp useBgFill="1">
        <p:nvSpPr>
          <p:cNvPr id="43" name="TextBox 42"/>
          <p:cNvSpPr txBox="1"/>
          <p:nvPr/>
        </p:nvSpPr>
        <p:spPr>
          <a:xfrm>
            <a:off x="0" y="0"/>
            <a:ext cx="9144000" cy="707886"/>
          </a:xfrm>
          <a:prstGeom prst="rect">
            <a:avLst/>
          </a:prstGeom>
        </p:spPr>
        <p:txBody>
          <a:bodyPr wrap="square" rtlCol="0">
            <a:spAutoFit/>
          </a:bodyPr>
          <a:lstStyle/>
          <a:p>
            <a:r>
              <a:rPr lang="en-US" sz="4000" b="1" i="1" spc="100" dirty="0" smtClean="0">
                <a:solidFill>
                  <a:srgbClr val="FF0000"/>
                </a:solidFill>
                <a:effectLst>
                  <a:outerShdw dist="50800" dir="7200000" algn="ctr" rotWithShape="0">
                    <a:schemeClr val="tx1"/>
                  </a:outerShdw>
                </a:effectLst>
                <a:latin typeface="Arial" pitchFamily="34" charset="0"/>
                <a:cs typeface="Arial" pitchFamily="34" charset="0"/>
              </a:rPr>
              <a:t>	</a:t>
            </a:r>
            <a:r>
              <a:rPr lang="en-US" sz="2400" b="1" i="1" spc="100" dirty="0" smtClean="0">
                <a:solidFill>
                  <a:srgbClr val="FF0000"/>
                </a:solidFill>
                <a:effectLst>
                  <a:outerShdw dist="50800" dir="7200000" algn="ctr" rotWithShape="0">
                    <a:schemeClr val="tx1"/>
                  </a:outerShdw>
                </a:effectLst>
                <a:latin typeface="Arial" pitchFamily="34" charset="0"/>
                <a:cs typeface="Arial" pitchFamily="34" charset="0"/>
              </a:rPr>
              <a:t>  </a:t>
            </a:r>
            <a:r>
              <a:rPr lang="en-US" sz="4000" b="1" i="1" spc="100" dirty="0" smtClean="0">
                <a:solidFill>
                  <a:srgbClr val="FF0000"/>
                </a:solidFill>
                <a:effectLst>
                  <a:outerShdw dist="50800" dir="7200000" algn="ctr" rotWithShape="0">
                    <a:schemeClr val="tx1"/>
                  </a:outerShdw>
                </a:effectLst>
                <a:latin typeface="Arial" pitchFamily="34" charset="0"/>
                <a:cs typeface="Arial" pitchFamily="34" charset="0"/>
              </a:rPr>
              <a:t>Geology - SUMMARY</a:t>
            </a:r>
          </a:p>
        </p:txBody>
      </p:sp>
      <p:sp useBgFill="1">
        <p:nvSpPr>
          <p:cNvPr id="50" name="TextBox 49"/>
          <p:cNvSpPr txBox="1"/>
          <p:nvPr/>
        </p:nvSpPr>
        <p:spPr>
          <a:xfrm>
            <a:off x="0" y="3601760"/>
            <a:ext cx="9144000" cy="523220"/>
          </a:xfrm>
          <a:prstGeom prst="rect">
            <a:avLst/>
          </a:prstGeom>
        </p:spPr>
        <p:txBody>
          <a:bodyPr wrap="square" rtlCol="0" anchor="ctr" anchorCtr="0">
            <a:spAutoFit/>
          </a:bodyPr>
          <a:lstStyle/>
          <a:p>
            <a:pPr marL="0" lvl="2"/>
            <a:r>
              <a:rPr lang="en-US" sz="2800" b="1" spc="30" dirty="0" smtClean="0">
                <a:solidFill>
                  <a:srgbClr val="00B050"/>
                </a:solidFill>
                <a:effectLst>
                  <a:outerShdw dist="38100" dir="7200000" algn="ctr" rotWithShape="0">
                    <a:schemeClr val="tx1"/>
                  </a:outerShdw>
                </a:effectLst>
              </a:rPr>
              <a:t>    -  southern Appalachians merge to coastal plains </a:t>
            </a:r>
            <a:endParaRPr lang="en-US" sz="2800" b="1" spc="30" dirty="0">
              <a:solidFill>
                <a:srgbClr val="00B050"/>
              </a:solidFill>
              <a:effectLst>
                <a:outerShdw dist="38100" dir="7200000" algn="ctr" rotWithShape="0">
                  <a:schemeClr val="tx1"/>
                </a:outerShdw>
              </a:effectLst>
            </a:endParaRPr>
          </a:p>
        </p:txBody>
      </p:sp>
      <p:sp useBgFill="1">
        <p:nvSpPr>
          <p:cNvPr id="51" name="TextBox 50"/>
          <p:cNvSpPr txBox="1"/>
          <p:nvPr/>
        </p:nvSpPr>
        <p:spPr>
          <a:xfrm>
            <a:off x="0" y="4058960"/>
            <a:ext cx="9144000" cy="523220"/>
          </a:xfrm>
          <a:prstGeom prst="rect">
            <a:avLst/>
          </a:prstGeom>
        </p:spPr>
        <p:txBody>
          <a:bodyPr wrap="square" rtlCol="0">
            <a:spAutoFit/>
          </a:bodyPr>
          <a:lstStyle/>
          <a:p>
            <a:pPr marL="0" lvl="2"/>
            <a:r>
              <a:rPr lang="en-US" sz="2800" b="1" spc="30" dirty="0" smtClean="0">
                <a:solidFill>
                  <a:srgbClr val="00B050"/>
                </a:solidFill>
                <a:effectLst>
                  <a:outerShdw dist="38100" dir="7200000" algn="ctr" rotWithShape="0">
                    <a:schemeClr val="tx1"/>
                  </a:outerShdw>
                </a:effectLst>
              </a:rPr>
              <a:t>    -  continental divide diverts water east/west</a:t>
            </a:r>
          </a:p>
        </p:txBody>
      </p:sp>
      <p:sp useBgFill="1">
        <p:nvSpPr>
          <p:cNvPr id="53" name="TextBox 52"/>
          <p:cNvSpPr txBox="1"/>
          <p:nvPr/>
        </p:nvSpPr>
        <p:spPr>
          <a:xfrm>
            <a:off x="0" y="5877580"/>
            <a:ext cx="9144000" cy="523220"/>
          </a:xfrm>
          <a:prstGeom prst="rect">
            <a:avLst/>
          </a:prstGeom>
        </p:spPr>
        <p:txBody>
          <a:bodyPr wrap="square" rtlCol="0">
            <a:spAutoFit/>
          </a:bodyPr>
          <a:lstStyle/>
          <a:p>
            <a:pPr marL="0" lvl="2"/>
            <a:r>
              <a:rPr lang="en-US" sz="2800" b="1" spc="30" dirty="0" smtClean="0">
                <a:solidFill>
                  <a:srgbClr val="00B050"/>
                </a:solidFill>
                <a:effectLst>
                  <a:outerShdw dist="38100" dir="7200000" algn="ctr" rotWithShape="0">
                    <a:schemeClr val="tx1"/>
                  </a:outerShdw>
                </a:effectLst>
              </a:rPr>
              <a:t>    -  rivers</a:t>
            </a:r>
            <a:r>
              <a:rPr lang="en-US" sz="2800" b="1" spc="30" dirty="0" smtClean="0">
                <a:solidFill>
                  <a:srgbClr val="00B050"/>
                </a:solidFill>
                <a:effectLst>
                  <a:outerShdw dist="38100" dir="7200000" algn="ctr" rotWithShape="0">
                    <a:schemeClr val="tx1"/>
                  </a:outerShdw>
                </a:effectLst>
                <a:sym typeface="Wingdings" pitchFamily="2" charset="2"/>
              </a:rPr>
              <a:t> </a:t>
            </a:r>
            <a:r>
              <a:rPr lang="en-US" sz="2800" b="1" spc="30" dirty="0" smtClean="0">
                <a:solidFill>
                  <a:srgbClr val="00B050"/>
                </a:solidFill>
                <a:effectLst>
                  <a:outerShdw dist="38100" dir="7200000" algn="ctr" rotWithShape="0">
                    <a:schemeClr val="tx1"/>
                  </a:outerShdw>
                </a:effectLst>
              </a:rPr>
              <a:t> plentiful water</a:t>
            </a:r>
          </a:p>
        </p:txBody>
      </p:sp>
      <p:sp useBgFill="1">
        <p:nvSpPr>
          <p:cNvPr id="54" name="TextBox 53"/>
          <p:cNvSpPr txBox="1"/>
          <p:nvPr/>
        </p:nvSpPr>
        <p:spPr>
          <a:xfrm>
            <a:off x="0" y="4516160"/>
            <a:ext cx="9144000" cy="523220"/>
          </a:xfrm>
          <a:prstGeom prst="rect">
            <a:avLst/>
          </a:prstGeom>
        </p:spPr>
        <p:txBody>
          <a:bodyPr wrap="square" rtlCol="0">
            <a:spAutoFit/>
          </a:bodyPr>
          <a:lstStyle/>
          <a:p>
            <a:pPr marL="0" lvl="2"/>
            <a:r>
              <a:rPr lang="en-US" sz="2800" b="1" spc="30" dirty="0" smtClean="0">
                <a:solidFill>
                  <a:srgbClr val="00B050"/>
                </a:solidFill>
                <a:effectLst>
                  <a:outerShdw dist="38100" dir="7200000" algn="ctr" rotWithShape="0">
                    <a:schemeClr val="tx1"/>
                  </a:outerShdw>
                </a:effectLst>
              </a:rPr>
              <a:t>    -  elevations </a:t>
            </a:r>
            <a:r>
              <a:rPr lang="en-US" sz="2800" b="1" spc="30" dirty="0" smtClean="0">
                <a:solidFill>
                  <a:srgbClr val="00B050"/>
                </a:solidFill>
                <a:effectLst>
                  <a:outerShdw dist="38100" dir="7200000" algn="ctr" rotWithShape="0">
                    <a:schemeClr val="tx1"/>
                  </a:outerShdw>
                </a:effectLst>
                <a:sym typeface="Wingdings" pitchFamily="2" charset="2"/>
              </a:rPr>
              <a:t></a:t>
            </a:r>
            <a:r>
              <a:rPr lang="en-US" sz="2800" b="1" spc="30" dirty="0" smtClean="0">
                <a:solidFill>
                  <a:srgbClr val="00B050"/>
                </a:solidFill>
                <a:effectLst>
                  <a:outerShdw dist="38100" dir="7200000" algn="ctr" rotWithShape="0">
                    <a:schemeClr val="tx1"/>
                  </a:outerShdw>
                </a:effectLst>
              </a:rPr>
              <a:t> moderate</a:t>
            </a:r>
          </a:p>
        </p:txBody>
      </p:sp>
      <p:sp useBgFill="1">
        <p:nvSpPr>
          <p:cNvPr id="55" name="TextBox 54"/>
          <p:cNvSpPr txBox="1"/>
          <p:nvPr/>
        </p:nvSpPr>
        <p:spPr>
          <a:xfrm>
            <a:off x="0" y="5420380"/>
            <a:ext cx="9144000" cy="523220"/>
          </a:xfrm>
          <a:prstGeom prst="rect">
            <a:avLst/>
          </a:prstGeom>
        </p:spPr>
        <p:txBody>
          <a:bodyPr wrap="square" rtlCol="0">
            <a:spAutoFit/>
          </a:bodyPr>
          <a:lstStyle/>
          <a:p>
            <a:pPr marL="0" lvl="2"/>
            <a:r>
              <a:rPr lang="en-US" sz="2800" b="1" spc="30" dirty="0" smtClean="0">
                <a:solidFill>
                  <a:srgbClr val="00B050"/>
                </a:solidFill>
                <a:effectLst>
                  <a:outerShdw dist="38100" dir="7200000" algn="ctr" rotWithShape="0">
                    <a:schemeClr val="tx1"/>
                  </a:outerShdw>
                </a:effectLst>
              </a:rPr>
              <a:t>    -  rainfall </a:t>
            </a:r>
            <a:r>
              <a:rPr lang="en-US" sz="2800" b="1" spc="30" dirty="0" smtClean="0">
                <a:solidFill>
                  <a:srgbClr val="00B050"/>
                </a:solidFill>
                <a:effectLst>
                  <a:outerShdw dist="38100" dir="7200000" algn="ctr" rotWithShape="0">
                    <a:schemeClr val="tx1"/>
                  </a:outerShdw>
                </a:effectLst>
                <a:sym typeface="Wingdings" pitchFamily="2" charset="2"/>
              </a:rPr>
              <a:t> </a:t>
            </a:r>
            <a:r>
              <a:rPr lang="en-US" sz="2800" b="1" spc="30" dirty="0" smtClean="0">
                <a:solidFill>
                  <a:srgbClr val="00B050"/>
                </a:solidFill>
                <a:effectLst>
                  <a:outerShdw dist="38100" dir="7200000" algn="ctr" rotWithShape="0">
                    <a:schemeClr val="tx1"/>
                  </a:outerShdw>
                </a:effectLst>
              </a:rPr>
              <a:t>sufficient &amp; consistent</a:t>
            </a:r>
          </a:p>
        </p:txBody>
      </p:sp>
      <p:sp useBgFill="1">
        <p:nvSpPr>
          <p:cNvPr id="27" name="TextBox 26"/>
          <p:cNvSpPr txBox="1"/>
          <p:nvPr/>
        </p:nvSpPr>
        <p:spPr>
          <a:xfrm>
            <a:off x="0" y="6334780"/>
            <a:ext cx="9144000" cy="523220"/>
          </a:xfrm>
          <a:prstGeom prst="rect">
            <a:avLst/>
          </a:prstGeom>
        </p:spPr>
        <p:txBody>
          <a:bodyPr wrap="square" rtlCol="0">
            <a:spAutoFit/>
          </a:bodyPr>
          <a:lstStyle/>
          <a:p>
            <a:pPr marL="0" lvl="2"/>
            <a:r>
              <a:rPr lang="en-US" sz="2800" b="1" spc="30" dirty="0" smtClean="0">
                <a:solidFill>
                  <a:srgbClr val="00B050"/>
                </a:solidFill>
                <a:effectLst>
                  <a:outerShdw dist="38100" dir="7200000" algn="ctr" rotWithShape="0">
                    <a:schemeClr val="tx1"/>
                  </a:outerShdw>
                </a:effectLst>
              </a:rPr>
              <a:t>    -  floodplains </a:t>
            </a:r>
            <a:r>
              <a:rPr lang="en-US" sz="2800" b="1" spc="30" dirty="0" smtClean="0">
                <a:solidFill>
                  <a:srgbClr val="00B050"/>
                </a:solidFill>
                <a:effectLst>
                  <a:outerShdw dist="38100" dir="7200000" algn="ctr" rotWithShape="0">
                    <a:schemeClr val="tx1"/>
                  </a:outerShdw>
                </a:effectLst>
                <a:sym typeface="Wingdings" pitchFamily="2" charset="2"/>
              </a:rPr>
              <a:t></a:t>
            </a:r>
            <a:r>
              <a:rPr lang="en-US" sz="2800" b="1" spc="30" dirty="0" smtClean="0">
                <a:solidFill>
                  <a:srgbClr val="00B050"/>
                </a:solidFill>
                <a:effectLst>
                  <a:outerShdw dist="38100" dir="7200000" algn="ctr" rotWithShape="0">
                    <a:schemeClr val="tx1"/>
                  </a:outerShdw>
                </a:effectLst>
              </a:rPr>
              <a:t> rich soils</a:t>
            </a:r>
          </a:p>
        </p:txBody>
      </p:sp>
      <p:sp>
        <p:nvSpPr>
          <p:cNvPr id="32" name="Oval 31"/>
          <p:cNvSpPr/>
          <p:nvPr/>
        </p:nvSpPr>
        <p:spPr>
          <a:xfrm>
            <a:off x="457200" y="6324600"/>
            <a:ext cx="2590800" cy="533400"/>
          </a:xfrm>
          <a:prstGeom prst="ellipse">
            <a:avLst/>
          </a:prstGeom>
          <a:noFill/>
          <a:ln w="635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TextBox 41"/>
          <p:cNvSpPr txBox="1"/>
          <p:nvPr/>
        </p:nvSpPr>
        <p:spPr>
          <a:xfrm>
            <a:off x="0" y="685800"/>
            <a:ext cx="9144000" cy="584775"/>
          </a:xfrm>
          <a:prstGeom prst="rect">
            <a:avLst/>
          </a:prstGeom>
        </p:spPr>
        <p:txBody>
          <a:bodyPr wrap="square" rtlCol="0">
            <a:spAutoFit/>
          </a:bodyPr>
          <a:lstStyle/>
          <a:p>
            <a:pPr algn="ctr"/>
            <a:r>
              <a:rPr lang="en-US" sz="3200" dirty="0" smtClean="0">
                <a:solidFill>
                  <a:srgbClr val="FF0000"/>
                </a:solidFill>
                <a:effectLst>
                  <a:outerShdw dist="50800" dir="7200000" algn="ctr" rotWithShape="0">
                    <a:schemeClr val="tx1"/>
                  </a:outerShdw>
                </a:effectLst>
              </a:rPr>
              <a:t>ideal environment for  -  wild game  -  agriculture</a:t>
            </a:r>
          </a:p>
        </p:txBody>
      </p:sp>
      <p:sp useBgFill="1">
        <p:nvSpPr>
          <p:cNvPr id="35" name="TextBox 34"/>
          <p:cNvSpPr txBox="1"/>
          <p:nvPr/>
        </p:nvSpPr>
        <p:spPr>
          <a:xfrm>
            <a:off x="0" y="4963180"/>
            <a:ext cx="9144000" cy="523220"/>
          </a:xfrm>
          <a:prstGeom prst="rect">
            <a:avLst/>
          </a:prstGeom>
        </p:spPr>
        <p:txBody>
          <a:bodyPr wrap="square" rtlCol="0">
            <a:spAutoFit/>
          </a:bodyPr>
          <a:lstStyle/>
          <a:p>
            <a:pPr marL="0" lvl="2"/>
            <a:r>
              <a:rPr lang="en-US" sz="2800" b="1" spc="30" dirty="0" smtClean="0">
                <a:solidFill>
                  <a:srgbClr val="00B050"/>
                </a:solidFill>
                <a:effectLst>
                  <a:outerShdw dist="38100" dir="7200000" algn="ctr" rotWithShape="0">
                    <a:schemeClr val="tx1"/>
                  </a:outerShdw>
                </a:effectLst>
              </a:rPr>
              <a:t>    -  climate </a:t>
            </a:r>
            <a:r>
              <a:rPr lang="en-US" sz="2800" b="1" spc="30" dirty="0" smtClean="0">
                <a:solidFill>
                  <a:srgbClr val="00B050"/>
                </a:solidFill>
                <a:effectLst>
                  <a:outerShdw dist="38100" dir="7200000" algn="ctr" rotWithShape="0">
                    <a:schemeClr val="tx1"/>
                  </a:outerShdw>
                </a:effectLst>
                <a:sym typeface="Wingdings" pitchFamily="2" charset="2"/>
              </a:rPr>
              <a:t></a:t>
            </a:r>
            <a:r>
              <a:rPr lang="en-US" sz="2800" b="1" spc="30" dirty="0" smtClean="0">
                <a:solidFill>
                  <a:srgbClr val="00B050"/>
                </a:solidFill>
                <a:effectLst>
                  <a:outerShdw dist="38100" dir="7200000" algn="ctr" rotWithShape="0">
                    <a:schemeClr val="tx1"/>
                  </a:outerShdw>
                </a:effectLst>
              </a:rPr>
              <a:t> temperate</a:t>
            </a:r>
          </a:p>
        </p:txBody>
      </p:sp>
      <p:pic>
        <p:nvPicPr>
          <p:cNvPr id="44" name="Picture 2" descr="Image result for indians hunting"/>
          <p:cNvPicPr>
            <a:picLocks noChangeAspect="1" noChangeArrowheads="1"/>
          </p:cNvPicPr>
          <p:nvPr/>
        </p:nvPicPr>
        <p:blipFill>
          <a:blip r:embed="rId3"/>
          <a:srcRect/>
          <a:stretch>
            <a:fillRect/>
          </a:stretch>
        </p:blipFill>
        <p:spPr bwMode="auto">
          <a:xfrm>
            <a:off x="5685952" y="1295400"/>
            <a:ext cx="3395051" cy="5486401"/>
          </a:xfrm>
          <a:prstGeom prst="rect">
            <a:avLst/>
          </a:prstGeom>
          <a:noFill/>
          <a:ln w="63500">
            <a:solidFill>
              <a:schemeClr val="accent1"/>
            </a:solid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10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left)">
                                      <p:cBhvr>
                                        <p:cTn id="17" dur="10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left)">
                                      <p:cBhvr>
                                        <p:cTn id="22" dur="10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10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ipe(left)">
                                      <p:cBhvr>
                                        <p:cTn id="32" dur="10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wipe(left)">
                                      <p:cBhvr>
                                        <p:cTn id="37" dur="10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10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1000"/>
                                        <p:tgtEl>
                                          <p:spTgt spid="54"/>
                                        </p:tgtEl>
                                      </p:cBhvr>
                                    </p:animEffect>
                                    <p:set>
                                      <p:cBhvr>
                                        <p:cTn id="47" dur="1" fill="hold">
                                          <p:stCondLst>
                                            <p:cond delay="999"/>
                                          </p:stCondLst>
                                        </p:cTn>
                                        <p:tgtEl>
                                          <p:spTgt spid="54"/>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53"/>
                                        </p:tgtEl>
                                      </p:cBhvr>
                                    </p:animEffect>
                                    <p:set>
                                      <p:cBhvr>
                                        <p:cTn id="50" dur="1" fill="hold">
                                          <p:stCondLst>
                                            <p:cond delay="999"/>
                                          </p:stCondLst>
                                        </p:cTn>
                                        <p:tgtEl>
                                          <p:spTgt spid="53"/>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1000"/>
                                        <p:tgtEl>
                                          <p:spTgt spid="51"/>
                                        </p:tgtEl>
                                      </p:cBhvr>
                                    </p:animEffect>
                                    <p:set>
                                      <p:cBhvr>
                                        <p:cTn id="53" dur="1" fill="hold">
                                          <p:stCondLst>
                                            <p:cond delay="999"/>
                                          </p:stCondLst>
                                        </p:cTn>
                                        <p:tgtEl>
                                          <p:spTgt spid="51"/>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50"/>
                                        </p:tgtEl>
                                      </p:cBhvr>
                                    </p:animEffect>
                                    <p:set>
                                      <p:cBhvr>
                                        <p:cTn id="56" dur="1" fill="hold">
                                          <p:stCondLst>
                                            <p:cond delay="999"/>
                                          </p:stCondLst>
                                        </p:cTn>
                                        <p:tgtEl>
                                          <p:spTgt spid="50"/>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55"/>
                                        </p:tgtEl>
                                      </p:cBhvr>
                                    </p:animEffect>
                                    <p:set>
                                      <p:cBhvr>
                                        <p:cTn id="59" dur="1" fill="hold">
                                          <p:stCondLst>
                                            <p:cond delay="999"/>
                                          </p:stCondLst>
                                        </p:cTn>
                                        <p:tgtEl>
                                          <p:spTgt spid="55"/>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1000"/>
                                        <p:tgtEl>
                                          <p:spTgt spid="27"/>
                                        </p:tgtEl>
                                      </p:cBhvr>
                                    </p:animEffect>
                                    <p:set>
                                      <p:cBhvr>
                                        <p:cTn id="62" dur="1" fill="hold">
                                          <p:stCondLst>
                                            <p:cond delay="999"/>
                                          </p:stCondLst>
                                        </p:cTn>
                                        <p:tgtEl>
                                          <p:spTgt spid="27"/>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000"/>
                                        <p:tgtEl>
                                          <p:spTgt spid="35"/>
                                        </p:tgtEl>
                                      </p:cBhvr>
                                    </p:animEffect>
                                    <p:set>
                                      <p:cBhvr>
                                        <p:cTn id="65" dur="1" fill="hold">
                                          <p:stCondLst>
                                            <p:cond delay="999"/>
                                          </p:stCondLst>
                                        </p:cTn>
                                        <p:tgtEl>
                                          <p:spTgt spid="35"/>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1000"/>
                                        <p:tgtEl>
                                          <p:spTgt spid="28"/>
                                        </p:tgtEl>
                                      </p:cBhvr>
                                    </p:animEffect>
                                  </p:childTnLst>
                                </p:cTn>
                              </p:par>
                            </p:childTnLst>
                          </p:cTn>
                        </p:par>
                        <p:par>
                          <p:cTn id="69" fill="hold">
                            <p:stCondLst>
                              <p:cond delay="1000"/>
                            </p:stCondLst>
                            <p:childTnLst>
                              <p:par>
                                <p:cTn id="70" presetID="22" presetClass="entr" presetSubtype="2" fill="hold" nodeType="after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wipe(right)">
                                      <p:cBhvr>
                                        <p:cTn id="72" dur="10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p:cTn id="77" dur="1000" fill="hold"/>
                                        <p:tgtEl>
                                          <p:spTgt spid="42"/>
                                        </p:tgtEl>
                                        <p:attrNameLst>
                                          <p:attrName>ppt_w</p:attrName>
                                        </p:attrNameLst>
                                      </p:cBhvr>
                                      <p:tavLst>
                                        <p:tav tm="0">
                                          <p:val>
                                            <p:fltVal val="0"/>
                                          </p:val>
                                        </p:tav>
                                        <p:tav tm="100000">
                                          <p:val>
                                            <p:strVal val="#ppt_w"/>
                                          </p:val>
                                        </p:tav>
                                      </p:tavLst>
                                    </p:anim>
                                    <p:anim calcmode="lin" valueType="num">
                                      <p:cBhvr>
                                        <p:cTn id="78" dur="1000" fill="hold"/>
                                        <p:tgtEl>
                                          <p:spTgt spid="42"/>
                                        </p:tgtEl>
                                        <p:attrNameLst>
                                          <p:attrName>ppt_h</p:attrName>
                                        </p:attrNameLst>
                                      </p:cBhvr>
                                      <p:tavLst>
                                        <p:tav tm="0">
                                          <p:val>
                                            <p:fltVal val="0"/>
                                          </p:val>
                                        </p:tav>
                                        <p:tav tm="100000">
                                          <p:val>
                                            <p:strVal val="#ppt_h"/>
                                          </p:val>
                                        </p:tav>
                                      </p:tavLst>
                                    </p:anim>
                                    <p:animEffect transition="in" filter="fade">
                                      <p:cBhvr>
                                        <p:cTn id="79" dur="1000"/>
                                        <p:tgtEl>
                                          <p:spTgt spid="42"/>
                                        </p:tgtEl>
                                      </p:cBhvr>
                                    </p:animEffect>
                                  </p:childTnLst>
                                </p:cTn>
                              </p:par>
                              <p:par>
                                <p:cTn id="80" presetID="10" presetClass="entr" presetSubtype="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0" grpId="0" animBg="1"/>
      <p:bldP spid="50" grpId="1" animBg="1"/>
      <p:bldP spid="51" grpId="0" animBg="1"/>
      <p:bldP spid="51" grpId="1" animBg="1"/>
      <p:bldP spid="53" grpId="0" animBg="1"/>
      <p:bldP spid="53" grpId="1" animBg="1"/>
      <p:bldP spid="54" grpId="0" animBg="1"/>
      <p:bldP spid="54" grpId="1" animBg="1"/>
      <p:bldP spid="55" grpId="0" animBg="1"/>
      <p:bldP spid="55" grpId="1" animBg="1"/>
      <p:bldP spid="27" grpId="0" animBg="1"/>
      <p:bldP spid="27" grpId="1" animBg="1"/>
      <p:bldP spid="42" grpId="0" animBg="1"/>
      <p:bldP spid="35" grpId="0" animBg="1"/>
      <p:bldP spid="35"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noChangeAspect="1"/>
          </p:cNvGrpSpPr>
          <p:nvPr/>
        </p:nvGrpSpPr>
        <p:grpSpPr>
          <a:xfrm>
            <a:off x="533400" y="774808"/>
            <a:ext cx="7927848" cy="6083192"/>
            <a:chOff x="0" y="1244905"/>
            <a:chExt cx="7315200" cy="5613095"/>
          </a:xfrm>
        </p:grpSpPr>
        <p:pic>
          <p:nvPicPr>
            <p:cNvPr id="3" name="Picture 2"/>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4" name="Rectangle 3"/>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nvGrpSpPr>
          <p:cNvPr id="34" name="Group 33"/>
          <p:cNvGrpSpPr/>
          <p:nvPr/>
        </p:nvGrpSpPr>
        <p:grpSpPr>
          <a:xfrm>
            <a:off x="1197864" y="762000"/>
            <a:ext cx="5653527" cy="5649883"/>
            <a:chOff x="1197864" y="762000"/>
            <a:chExt cx="5653527" cy="5649883"/>
          </a:xfrm>
        </p:grpSpPr>
        <p:grpSp>
          <p:nvGrpSpPr>
            <p:cNvPr id="5" name="Group 33"/>
            <p:cNvGrpSpPr/>
            <p:nvPr/>
          </p:nvGrpSpPr>
          <p:grpSpPr>
            <a:xfrm>
              <a:off x="1197864" y="1752600"/>
              <a:ext cx="2479058" cy="1826029"/>
              <a:chOff x="1159072" y="1219200"/>
              <a:chExt cx="2479058" cy="1826029"/>
            </a:xfrm>
          </p:grpSpPr>
          <p:sp>
            <p:nvSpPr>
              <p:cNvPr id="31" name="Freeform 30"/>
              <p:cNvSpPr/>
              <p:nvPr/>
            </p:nvSpPr>
            <p:spPr>
              <a:xfrm>
                <a:off x="1981199" y="1219200"/>
                <a:ext cx="1656931" cy="1826029"/>
              </a:xfrm>
              <a:custGeom>
                <a:avLst/>
                <a:gdLst>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26" fmla="*/ 651164 w 1332808"/>
                  <a:gd name="connsiteY26" fmla="*/ 0 h 1848196"/>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2438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269077 w 1332808"/>
                  <a:gd name="connsiteY8" fmla="*/ 13840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5738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56931"/>
                  <a:gd name="connsiteY0" fmla="*/ 60960 h 1826029"/>
                  <a:gd name="connsiteX1" fmla="*/ 850670 w 1656931"/>
                  <a:gd name="connsiteY1" fmla="*/ 44335 h 1826029"/>
                  <a:gd name="connsiteX2" fmla="*/ 1033550 w 1656931"/>
                  <a:gd name="connsiteY2" fmla="*/ 60960 h 1826029"/>
                  <a:gd name="connsiteX3" fmla="*/ 1183179 w 1656931"/>
                  <a:gd name="connsiteY3" fmla="*/ 410095 h 1826029"/>
                  <a:gd name="connsiteX4" fmla="*/ 1166553 w 1656931"/>
                  <a:gd name="connsiteY4" fmla="*/ 559724 h 1826029"/>
                  <a:gd name="connsiteX5" fmla="*/ 1149928 w 1656931"/>
                  <a:gd name="connsiteY5" fmla="*/ 892233 h 1826029"/>
                  <a:gd name="connsiteX6" fmla="*/ 1050175 w 1656931"/>
                  <a:gd name="connsiteY6" fmla="*/ 942109 h 1826029"/>
                  <a:gd name="connsiteX7" fmla="*/ 1000299 w 1656931"/>
                  <a:gd name="connsiteY7" fmla="*/ 1058487 h 1826029"/>
                  <a:gd name="connsiteX8" fmla="*/ 1269077 w 1656931"/>
                  <a:gd name="connsiteY8" fmla="*/ 1384069 h 1826029"/>
                  <a:gd name="connsiteX9" fmla="*/ 1402080 w 1656931"/>
                  <a:gd name="connsiteY9" fmla="*/ 1507375 h 1826029"/>
                  <a:gd name="connsiteX10" fmla="*/ 1631531 w 1656931"/>
                  <a:gd name="connsiteY10" fmla="*/ 1588513 h 1826029"/>
                  <a:gd name="connsiteX11" fmla="*/ 1249680 w 1656931"/>
                  <a:gd name="connsiteY11" fmla="*/ 1740131 h 1826029"/>
                  <a:gd name="connsiteX12" fmla="*/ 967048 w 1656931"/>
                  <a:gd name="connsiteY12" fmla="*/ 1823258 h 1826029"/>
                  <a:gd name="connsiteX13" fmla="*/ 584662 w 1656931"/>
                  <a:gd name="connsiteY13" fmla="*/ 1723506 h 1826029"/>
                  <a:gd name="connsiteX14" fmla="*/ 185651 w 1656931"/>
                  <a:gd name="connsiteY14" fmla="*/ 1573876 h 1826029"/>
                  <a:gd name="connsiteX15" fmla="*/ 2771 w 1656931"/>
                  <a:gd name="connsiteY15" fmla="*/ 1424247 h 1826029"/>
                  <a:gd name="connsiteX16" fmla="*/ 202277 w 1656931"/>
                  <a:gd name="connsiteY16" fmla="*/ 1174866 h 1826029"/>
                  <a:gd name="connsiteX17" fmla="*/ 268779 w 1656931"/>
                  <a:gd name="connsiteY17" fmla="*/ 892233 h 1826029"/>
                  <a:gd name="connsiteX18" fmla="*/ 351906 w 1656931"/>
                  <a:gd name="connsiteY18" fmla="*/ 642851 h 1826029"/>
                  <a:gd name="connsiteX19" fmla="*/ 418408 w 1656931"/>
                  <a:gd name="connsiteY19" fmla="*/ 426720 h 1826029"/>
                  <a:gd name="connsiteX20" fmla="*/ 451659 w 1656931"/>
                  <a:gd name="connsiteY20" fmla="*/ 320040 h 1826029"/>
                  <a:gd name="connsiteX21" fmla="*/ 558339 w 1656931"/>
                  <a:gd name="connsiteY21" fmla="*/ 277091 h 1826029"/>
                  <a:gd name="connsiteX22" fmla="*/ 617913 w 1656931"/>
                  <a:gd name="connsiteY22" fmla="*/ 77586 h 1826029"/>
                  <a:gd name="connsiteX23" fmla="*/ 684415 w 1656931"/>
                  <a:gd name="connsiteY23" fmla="*/ 27709 h 1826029"/>
                  <a:gd name="connsiteX24" fmla="*/ 883920 w 1656931"/>
                  <a:gd name="connsiteY24" fmla="*/ 60960 h 1826029"/>
                  <a:gd name="connsiteX25" fmla="*/ 917171 w 1656931"/>
                  <a:gd name="connsiteY25" fmla="*/ 60960 h 18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56931" h="1826029">
                    <a:moveTo>
                      <a:pt x="917171" y="60960"/>
                    </a:moveTo>
                    <a:lnTo>
                      <a:pt x="850670" y="44335"/>
                    </a:lnTo>
                    <a:cubicBezTo>
                      <a:pt x="914401" y="58190"/>
                      <a:pt x="978132" y="0"/>
                      <a:pt x="1033550" y="60960"/>
                    </a:cubicBezTo>
                    <a:cubicBezTo>
                      <a:pt x="1088968" y="121920"/>
                      <a:pt x="1161012" y="326968"/>
                      <a:pt x="1183179" y="410095"/>
                    </a:cubicBezTo>
                    <a:cubicBezTo>
                      <a:pt x="1205346" y="493222"/>
                      <a:pt x="1172095" y="479368"/>
                      <a:pt x="1166553" y="559724"/>
                    </a:cubicBezTo>
                    <a:cubicBezTo>
                      <a:pt x="1161011" y="640080"/>
                      <a:pt x="1169324" y="828502"/>
                      <a:pt x="1149928" y="892233"/>
                    </a:cubicBezTo>
                    <a:cubicBezTo>
                      <a:pt x="1130532" y="955964"/>
                      <a:pt x="1075113" y="914400"/>
                      <a:pt x="1050175" y="942109"/>
                    </a:cubicBezTo>
                    <a:cubicBezTo>
                      <a:pt x="1025237" y="969818"/>
                      <a:pt x="963815" y="984827"/>
                      <a:pt x="1000299" y="1058487"/>
                    </a:cubicBezTo>
                    <a:cubicBezTo>
                      <a:pt x="1036783" y="1132147"/>
                      <a:pt x="1202114" y="1309254"/>
                      <a:pt x="1269077" y="1384069"/>
                    </a:cubicBezTo>
                    <a:cubicBezTo>
                      <a:pt x="1336040" y="1458884"/>
                      <a:pt x="1341671" y="1473301"/>
                      <a:pt x="1402080" y="1507375"/>
                    </a:cubicBezTo>
                    <a:cubicBezTo>
                      <a:pt x="1462489" y="1541449"/>
                      <a:pt x="1656931" y="1549720"/>
                      <a:pt x="1631531" y="1588513"/>
                    </a:cubicBezTo>
                    <a:cubicBezTo>
                      <a:pt x="1606131" y="1627306"/>
                      <a:pt x="1360427" y="1701007"/>
                      <a:pt x="1249680" y="1740131"/>
                    </a:cubicBezTo>
                    <a:cubicBezTo>
                      <a:pt x="1138933" y="1779255"/>
                      <a:pt x="1077884" y="1826029"/>
                      <a:pt x="967048" y="1823258"/>
                    </a:cubicBezTo>
                    <a:cubicBezTo>
                      <a:pt x="856212" y="1820487"/>
                      <a:pt x="714895" y="1765070"/>
                      <a:pt x="584662" y="1723506"/>
                    </a:cubicBezTo>
                    <a:cubicBezTo>
                      <a:pt x="454429" y="1681942"/>
                      <a:pt x="282633" y="1623753"/>
                      <a:pt x="185651" y="1573876"/>
                    </a:cubicBezTo>
                    <a:cubicBezTo>
                      <a:pt x="88669" y="1524000"/>
                      <a:pt x="0" y="1490749"/>
                      <a:pt x="2771" y="1424247"/>
                    </a:cubicBezTo>
                    <a:cubicBezTo>
                      <a:pt x="5542" y="1357745"/>
                      <a:pt x="157942" y="1263535"/>
                      <a:pt x="202277" y="1174866"/>
                    </a:cubicBezTo>
                    <a:cubicBezTo>
                      <a:pt x="246612" y="1086197"/>
                      <a:pt x="243841" y="980902"/>
                      <a:pt x="268779" y="892233"/>
                    </a:cubicBezTo>
                    <a:cubicBezTo>
                      <a:pt x="293717" y="803564"/>
                      <a:pt x="326968" y="720437"/>
                      <a:pt x="351906" y="642851"/>
                    </a:cubicBezTo>
                    <a:cubicBezTo>
                      <a:pt x="376844" y="565266"/>
                      <a:pt x="401783" y="480522"/>
                      <a:pt x="418408" y="426720"/>
                    </a:cubicBezTo>
                    <a:cubicBezTo>
                      <a:pt x="435034" y="372918"/>
                      <a:pt x="428337" y="344978"/>
                      <a:pt x="451659" y="320040"/>
                    </a:cubicBezTo>
                    <a:cubicBezTo>
                      <a:pt x="474981" y="295102"/>
                      <a:pt x="530630" y="317500"/>
                      <a:pt x="558339" y="277091"/>
                    </a:cubicBezTo>
                    <a:cubicBezTo>
                      <a:pt x="586048" y="236682"/>
                      <a:pt x="596900" y="119150"/>
                      <a:pt x="617913" y="77586"/>
                    </a:cubicBezTo>
                    <a:cubicBezTo>
                      <a:pt x="638926" y="36022"/>
                      <a:pt x="640081" y="30480"/>
                      <a:pt x="684415" y="27709"/>
                    </a:cubicBezTo>
                    <a:cubicBezTo>
                      <a:pt x="728749" y="24938"/>
                      <a:pt x="845127" y="55418"/>
                      <a:pt x="883920" y="60960"/>
                    </a:cubicBezTo>
                    <a:cubicBezTo>
                      <a:pt x="922713" y="66502"/>
                      <a:pt x="944880" y="69273"/>
                      <a:pt x="917171" y="60960"/>
                    </a:cubicBezTo>
                    <a:close/>
                  </a:path>
                </a:pathLst>
              </a:custGeom>
              <a:solidFill>
                <a:srgbClr val="00B0F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ectangle 31"/>
              <p:cNvSpPr/>
              <p:nvPr/>
            </p:nvSpPr>
            <p:spPr>
              <a:xfrm>
                <a:off x="1159072" y="1524000"/>
                <a:ext cx="1998497" cy="523220"/>
              </a:xfrm>
              <a:prstGeom prst="rect">
                <a:avLst/>
              </a:prstGeom>
              <a:solidFill>
                <a:srgbClr val="00B0F0">
                  <a:alpha val="53000"/>
                </a:srgbClr>
              </a:solidFill>
            </p:spPr>
            <p:txBody>
              <a:bodyPr wrap="none">
                <a:spAutoFit/>
              </a:bodyPr>
              <a:lstStyle/>
              <a:p>
                <a:pPr algn="ctr"/>
                <a:r>
                  <a:rPr lang="en-US" sz="2800" b="1" dirty="0" smtClean="0"/>
                  <a:t>CHICKASAW</a:t>
                </a:r>
                <a:endParaRPr lang="en-US" sz="2800" b="1" dirty="0"/>
              </a:p>
            </p:txBody>
          </p:sp>
        </p:grpSp>
        <p:sp>
          <p:nvSpPr>
            <p:cNvPr id="8" name="Freeform 7"/>
            <p:cNvSpPr>
              <a:spLocks noChangeAspect="1"/>
            </p:cNvSpPr>
            <p:nvPr/>
          </p:nvSpPr>
          <p:spPr>
            <a:xfrm>
              <a:off x="2895600" y="762000"/>
              <a:ext cx="3516482" cy="2672646"/>
            </a:xfrm>
            <a:custGeom>
              <a:avLst/>
              <a:gdLst>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55" fmla="*/ 110837 w 3244735"/>
                <a:gd name="connsiteY55"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10837 w 3244735"/>
                <a:gd name="connsiteY54"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37 w 3244735"/>
                <a:gd name="connsiteY52"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110837 w 3244735"/>
                <a:gd name="connsiteY51" fmla="*/ 983673 h 24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44735" h="2466109">
                  <a:moveTo>
                    <a:pt x="110837" y="983673"/>
                  </a:moveTo>
                  <a:cubicBezTo>
                    <a:pt x="80357" y="947651"/>
                    <a:pt x="0" y="831273"/>
                    <a:pt x="11084" y="784167"/>
                  </a:cubicBezTo>
                  <a:cubicBezTo>
                    <a:pt x="22168" y="737061"/>
                    <a:pt x="135774" y="739833"/>
                    <a:pt x="177338" y="701040"/>
                  </a:cubicBezTo>
                  <a:cubicBezTo>
                    <a:pt x="218902" y="662247"/>
                    <a:pt x="216131" y="581891"/>
                    <a:pt x="260466" y="551411"/>
                  </a:cubicBezTo>
                  <a:cubicBezTo>
                    <a:pt x="304801" y="520931"/>
                    <a:pt x="390699" y="523702"/>
                    <a:pt x="443346" y="518160"/>
                  </a:cubicBezTo>
                  <a:cubicBezTo>
                    <a:pt x="495993" y="512618"/>
                    <a:pt x="543098" y="529244"/>
                    <a:pt x="576349" y="518160"/>
                  </a:cubicBezTo>
                  <a:cubicBezTo>
                    <a:pt x="609600" y="507076"/>
                    <a:pt x="615142" y="465512"/>
                    <a:pt x="642851" y="451658"/>
                  </a:cubicBezTo>
                  <a:cubicBezTo>
                    <a:pt x="670560" y="437804"/>
                    <a:pt x="714895" y="448887"/>
                    <a:pt x="742604" y="435033"/>
                  </a:cubicBezTo>
                  <a:cubicBezTo>
                    <a:pt x="770313" y="421179"/>
                    <a:pt x="770313" y="374073"/>
                    <a:pt x="809106" y="368531"/>
                  </a:cubicBezTo>
                  <a:cubicBezTo>
                    <a:pt x="847899" y="362989"/>
                    <a:pt x="942109" y="412866"/>
                    <a:pt x="975360" y="401782"/>
                  </a:cubicBezTo>
                  <a:cubicBezTo>
                    <a:pt x="1008611" y="390698"/>
                    <a:pt x="986444" y="324196"/>
                    <a:pt x="1008611" y="302029"/>
                  </a:cubicBezTo>
                  <a:cubicBezTo>
                    <a:pt x="1030778" y="279862"/>
                    <a:pt x="1086197" y="293716"/>
                    <a:pt x="1108364" y="268778"/>
                  </a:cubicBezTo>
                  <a:cubicBezTo>
                    <a:pt x="1130531" y="243840"/>
                    <a:pt x="1100051" y="185651"/>
                    <a:pt x="1141615" y="152400"/>
                  </a:cubicBezTo>
                  <a:cubicBezTo>
                    <a:pt x="1183179" y="119149"/>
                    <a:pt x="1357746" y="69273"/>
                    <a:pt x="1357746" y="69273"/>
                  </a:cubicBezTo>
                  <a:cubicBezTo>
                    <a:pt x="1415935" y="47106"/>
                    <a:pt x="1432560" y="8312"/>
                    <a:pt x="1490749" y="19396"/>
                  </a:cubicBezTo>
                  <a:cubicBezTo>
                    <a:pt x="1548938" y="30480"/>
                    <a:pt x="1626524" y="133004"/>
                    <a:pt x="1706880" y="135775"/>
                  </a:cubicBezTo>
                  <a:cubicBezTo>
                    <a:pt x="1787236" y="138546"/>
                    <a:pt x="1900843" y="52647"/>
                    <a:pt x="1972887" y="36022"/>
                  </a:cubicBezTo>
                  <a:cubicBezTo>
                    <a:pt x="2044931" y="19397"/>
                    <a:pt x="2108662" y="19397"/>
                    <a:pt x="2139142" y="36022"/>
                  </a:cubicBezTo>
                  <a:cubicBezTo>
                    <a:pt x="2169622" y="52647"/>
                    <a:pt x="2111433" y="141317"/>
                    <a:pt x="2155767" y="135775"/>
                  </a:cubicBezTo>
                  <a:cubicBezTo>
                    <a:pt x="2200102" y="130233"/>
                    <a:pt x="2330334" y="0"/>
                    <a:pt x="2405149" y="2771"/>
                  </a:cubicBezTo>
                  <a:cubicBezTo>
                    <a:pt x="2479964" y="5542"/>
                    <a:pt x="2538153" y="113607"/>
                    <a:pt x="2604655" y="152400"/>
                  </a:cubicBezTo>
                  <a:cubicBezTo>
                    <a:pt x="2671157" y="191193"/>
                    <a:pt x="2762596" y="196734"/>
                    <a:pt x="2804160" y="235527"/>
                  </a:cubicBezTo>
                  <a:cubicBezTo>
                    <a:pt x="2845724" y="274320"/>
                    <a:pt x="2837412" y="338051"/>
                    <a:pt x="2854037" y="385156"/>
                  </a:cubicBezTo>
                  <a:cubicBezTo>
                    <a:pt x="2870662" y="432261"/>
                    <a:pt x="2848495" y="482138"/>
                    <a:pt x="2903913" y="518160"/>
                  </a:cubicBezTo>
                  <a:cubicBezTo>
                    <a:pt x="2959331" y="554182"/>
                    <a:pt x="3139441" y="556953"/>
                    <a:pt x="3186546" y="601287"/>
                  </a:cubicBezTo>
                  <a:cubicBezTo>
                    <a:pt x="3233651" y="645621"/>
                    <a:pt x="3244735" y="712123"/>
                    <a:pt x="3186546" y="784167"/>
                  </a:cubicBezTo>
                  <a:cubicBezTo>
                    <a:pt x="3128357" y="856211"/>
                    <a:pt x="2926080" y="950422"/>
                    <a:pt x="2837411" y="1033549"/>
                  </a:cubicBezTo>
                  <a:cubicBezTo>
                    <a:pt x="2748742" y="1116676"/>
                    <a:pt x="2707178" y="1216429"/>
                    <a:pt x="2654531" y="1282931"/>
                  </a:cubicBezTo>
                  <a:cubicBezTo>
                    <a:pt x="2601884" y="1349433"/>
                    <a:pt x="2491047" y="1424247"/>
                    <a:pt x="2521527" y="1432560"/>
                  </a:cubicBezTo>
                  <a:cubicBezTo>
                    <a:pt x="2552007" y="1440873"/>
                    <a:pt x="2765367" y="1335578"/>
                    <a:pt x="2837411" y="1332807"/>
                  </a:cubicBezTo>
                  <a:cubicBezTo>
                    <a:pt x="2909455" y="1330036"/>
                    <a:pt x="2928851" y="1379913"/>
                    <a:pt x="2953789" y="1415935"/>
                  </a:cubicBezTo>
                  <a:cubicBezTo>
                    <a:pt x="2978727" y="1451957"/>
                    <a:pt x="2967644" y="1501833"/>
                    <a:pt x="2987040" y="1548938"/>
                  </a:cubicBezTo>
                  <a:cubicBezTo>
                    <a:pt x="3006436" y="1596043"/>
                    <a:pt x="3059083" y="1637607"/>
                    <a:pt x="3070167" y="1698567"/>
                  </a:cubicBezTo>
                  <a:cubicBezTo>
                    <a:pt x="3081251" y="1759527"/>
                    <a:pt x="3042458" y="1864822"/>
                    <a:pt x="3053542" y="1914698"/>
                  </a:cubicBezTo>
                  <a:cubicBezTo>
                    <a:pt x="3064626" y="1964574"/>
                    <a:pt x="3111731" y="1936866"/>
                    <a:pt x="3136669" y="1997826"/>
                  </a:cubicBezTo>
                  <a:cubicBezTo>
                    <a:pt x="3161607" y="2058786"/>
                    <a:pt x="3208713" y="2208415"/>
                    <a:pt x="3203171" y="2280458"/>
                  </a:cubicBezTo>
                  <a:cubicBezTo>
                    <a:pt x="3197629" y="2352501"/>
                    <a:pt x="3192087" y="2399607"/>
                    <a:pt x="3103418" y="2430087"/>
                  </a:cubicBezTo>
                  <a:cubicBezTo>
                    <a:pt x="3014749" y="2460567"/>
                    <a:pt x="2854037" y="2466109"/>
                    <a:pt x="2671157" y="2463338"/>
                  </a:cubicBezTo>
                  <a:cubicBezTo>
                    <a:pt x="2488277" y="2460567"/>
                    <a:pt x="2006138" y="2413462"/>
                    <a:pt x="2006138" y="2413462"/>
                  </a:cubicBezTo>
                  <a:lnTo>
                    <a:pt x="1623753" y="2380211"/>
                  </a:lnTo>
                  <a:cubicBezTo>
                    <a:pt x="1507375" y="2369127"/>
                    <a:pt x="1440873" y="2346960"/>
                    <a:pt x="1307869" y="2346960"/>
                  </a:cubicBezTo>
                  <a:cubicBezTo>
                    <a:pt x="1174865" y="2346960"/>
                    <a:pt x="978131" y="2405149"/>
                    <a:pt x="825731" y="2380211"/>
                  </a:cubicBezTo>
                  <a:cubicBezTo>
                    <a:pt x="673331" y="2355273"/>
                    <a:pt x="484909" y="2261062"/>
                    <a:pt x="393469" y="2197331"/>
                  </a:cubicBezTo>
                  <a:cubicBezTo>
                    <a:pt x="302029" y="2133600"/>
                    <a:pt x="318655" y="2050473"/>
                    <a:pt x="277091" y="1997826"/>
                  </a:cubicBezTo>
                  <a:cubicBezTo>
                    <a:pt x="235527" y="1945179"/>
                    <a:pt x="171796" y="1906385"/>
                    <a:pt x="144087" y="1881447"/>
                  </a:cubicBezTo>
                  <a:cubicBezTo>
                    <a:pt x="116378" y="1856509"/>
                    <a:pt x="96982" y="1873134"/>
                    <a:pt x="110837" y="1848196"/>
                  </a:cubicBezTo>
                  <a:cubicBezTo>
                    <a:pt x="124692" y="1823258"/>
                    <a:pt x="193964" y="1790007"/>
                    <a:pt x="227215" y="1731818"/>
                  </a:cubicBezTo>
                  <a:cubicBezTo>
                    <a:pt x="260466" y="1673629"/>
                    <a:pt x="310342" y="1573876"/>
                    <a:pt x="310342" y="1499062"/>
                  </a:cubicBezTo>
                  <a:cubicBezTo>
                    <a:pt x="310342" y="1424248"/>
                    <a:pt x="241069" y="1343891"/>
                    <a:pt x="227215" y="1282931"/>
                  </a:cubicBezTo>
                  <a:cubicBezTo>
                    <a:pt x="213361" y="1221971"/>
                    <a:pt x="232757" y="1180407"/>
                    <a:pt x="227215" y="1133302"/>
                  </a:cubicBezTo>
                  <a:cubicBezTo>
                    <a:pt x="221673" y="1086197"/>
                    <a:pt x="213360" y="1025236"/>
                    <a:pt x="193964" y="1000298"/>
                  </a:cubicBezTo>
                  <a:cubicBezTo>
                    <a:pt x="174568" y="975360"/>
                    <a:pt x="141317" y="1019695"/>
                    <a:pt x="110837" y="983673"/>
                  </a:cubicBezTo>
                  <a:close/>
                </a:path>
              </a:pathLst>
            </a:custGeom>
            <a:solidFill>
              <a:srgbClr val="FFC00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CHEROKEE</a:t>
              </a:r>
              <a:endParaRPr lang="en-US" sz="2800" b="1" dirty="0"/>
            </a:p>
          </p:txBody>
        </p:sp>
        <p:sp>
          <p:nvSpPr>
            <p:cNvPr id="29" name="Freeform 28"/>
            <p:cNvSpPr/>
            <p:nvPr/>
          </p:nvSpPr>
          <p:spPr>
            <a:xfrm>
              <a:off x="3124200" y="3301538"/>
              <a:ext cx="3117273" cy="2337262"/>
            </a:xfrm>
            <a:custGeom>
              <a:avLst/>
              <a:gdLst>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263237 w 3117273"/>
                <a:gd name="connsiteY30" fmla="*/ 415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31" fmla="*/ 2191789 w 3117273"/>
                <a:gd name="connsiteY31" fmla="*/ 0 h 2244437"/>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2191789 w 3117273"/>
                <a:gd name="connsiteY32" fmla="*/ 16625 h 2261062"/>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1277389 w 3117273"/>
                <a:gd name="connsiteY32" fmla="*/ 0 h 2261062"/>
                <a:gd name="connsiteX33" fmla="*/ 2191789 w 3117273"/>
                <a:gd name="connsiteY33" fmla="*/ 16625 h 2261062"/>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77389 w 3117273"/>
                <a:gd name="connsiteY31" fmla="*/ 0 h 2337262"/>
                <a:gd name="connsiteX32" fmla="*/ 2191789 w 3117273"/>
                <a:gd name="connsiteY32" fmla="*/ 92825 h 233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17273" h="2337262">
                  <a:moveTo>
                    <a:pt x="2191789" y="92825"/>
                  </a:moveTo>
                  <a:cubicBezTo>
                    <a:pt x="2220884" y="175952"/>
                    <a:pt x="2249979" y="259080"/>
                    <a:pt x="2308168" y="375458"/>
                  </a:cubicBezTo>
                  <a:cubicBezTo>
                    <a:pt x="2366357" y="491836"/>
                    <a:pt x="2421775" y="674716"/>
                    <a:pt x="2540924" y="791094"/>
                  </a:cubicBezTo>
                  <a:cubicBezTo>
                    <a:pt x="2660073" y="907472"/>
                    <a:pt x="2928851" y="1026622"/>
                    <a:pt x="3023062" y="1073727"/>
                  </a:cubicBezTo>
                  <a:cubicBezTo>
                    <a:pt x="3117273" y="1120832"/>
                    <a:pt x="3097876" y="1048789"/>
                    <a:pt x="3106189" y="1073727"/>
                  </a:cubicBezTo>
                  <a:cubicBezTo>
                    <a:pt x="3114502" y="1098665"/>
                    <a:pt x="3089564" y="1170709"/>
                    <a:pt x="3072939" y="1223356"/>
                  </a:cubicBezTo>
                  <a:cubicBezTo>
                    <a:pt x="3056314" y="1276003"/>
                    <a:pt x="3020292" y="1323109"/>
                    <a:pt x="3006437" y="1389611"/>
                  </a:cubicBezTo>
                  <a:cubicBezTo>
                    <a:pt x="2992582" y="1456113"/>
                    <a:pt x="2992582" y="1558636"/>
                    <a:pt x="2989811" y="1622367"/>
                  </a:cubicBezTo>
                  <a:cubicBezTo>
                    <a:pt x="2987040" y="1686098"/>
                    <a:pt x="3017520" y="1699952"/>
                    <a:pt x="2989811" y="1771996"/>
                  </a:cubicBezTo>
                  <a:cubicBezTo>
                    <a:pt x="2962102" y="1844040"/>
                    <a:pt x="2903913" y="1993669"/>
                    <a:pt x="2823557" y="2054629"/>
                  </a:cubicBezTo>
                  <a:cubicBezTo>
                    <a:pt x="2743201" y="2115589"/>
                    <a:pt x="2507673" y="2137756"/>
                    <a:pt x="2507673" y="2137756"/>
                  </a:cubicBezTo>
                  <a:cubicBezTo>
                    <a:pt x="2413462" y="2162694"/>
                    <a:pt x="2344189" y="2220883"/>
                    <a:pt x="2258291" y="2204258"/>
                  </a:cubicBezTo>
                  <a:cubicBezTo>
                    <a:pt x="2172393" y="2187633"/>
                    <a:pt x="2075411" y="2065712"/>
                    <a:pt x="1992284" y="2038003"/>
                  </a:cubicBezTo>
                  <a:cubicBezTo>
                    <a:pt x="1909157" y="2010294"/>
                    <a:pt x="1826030" y="2004752"/>
                    <a:pt x="1759528" y="2038003"/>
                  </a:cubicBezTo>
                  <a:cubicBezTo>
                    <a:pt x="1693026" y="2071254"/>
                    <a:pt x="1657004" y="2190404"/>
                    <a:pt x="1593273" y="2237509"/>
                  </a:cubicBezTo>
                  <a:cubicBezTo>
                    <a:pt x="1529542" y="2284614"/>
                    <a:pt x="1413164" y="2309552"/>
                    <a:pt x="1377142" y="2320636"/>
                  </a:cubicBezTo>
                  <a:cubicBezTo>
                    <a:pt x="1341120" y="2331720"/>
                    <a:pt x="1404851" y="2337262"/>
                    <a:pt x="1377142" y="2304011"/>
                  </a:cubicBezTo>
                  <a:cubicBezTo>
                    <a:pt x="1349433" y="2270760"/>
                    <a:pt x="1277390" y="2176549"/>
                    <a:pt x="1210888" y="2121131"/>
                  </a:cubicBezTo>
                  <a:cubicBezTo>
                    <a:pt x="1144386" y="2065713"/>
                    <a:pt x="1039091" y="1999211"/>
                    <a:pt x="978131" y="1971502"/>
                  </a:cubicBezTo>
                  <a:cubicBezTo>
                    <a:pt x="917171" y="1943793"/>
                    <a:pt x="914401" y="1960418"/>
                    <a:pt x="845128" y="1954876"/>
                  </a:cubicBezTo>
                  <a:cubicBezTo>
                    <a:pt x="775855" y="1949334"/>
                    <a:pt x="651164" y="1932709"/>
                    <a:pt x="562495" y="1938251"/>
                  </a:cubicBezTo>
                  <a:cubicBezTo>
                    <a:pt x="473826" y="1943793"/>
                    <a:pt x="379615" y="1990898"/>
                    <a:pt x="313113" y="1988127"/>
                  </a:cubicBezTo>
                  <a:cubicBezTo>
                    <a:pt x="246611" y="1985356"/>
                    <a:pt x="196735" y="1965960"/>
                    <a:pt x="163484" y="1921625"/>
                  </a:cubicBezTo>
                  <a:cubicBezTo>
                    <a:pt x="130233" y="1877290"/>
                    <a:pt x="116379" y="1805247"/>
                    <a:pt x="113608" y="1722120"/>
                  </a:cubicBezTo>
                  <a:cubicBezTo>
                    <a:pt x="110837" y="1638993"/>
                    <a:pt x="163485" y="1517073"/>
                    <a:pt x="146859" y="1422862"/>
                  </a:cubicBezTo>
                  <a:cubicBezTo>
                    <a:pt x="130233" y="1328651"/>
                    <a:pt x="27710" y="1220585"/>
                    <a:pt x="13855" y="1156854"/>
                  </a:cubicBezTo>
                  <a:cubicBezTo>
                    <a:pt x="0" y="1093123"/>
                    <a:pt x="49877" y="1082040"/>
                    <a:pt x="63731" y="1040476"/>
                  </a:cubicBezTo>
                  <a:cubicBezTo>
                    <a:pt x="77586" y="998913"/>
                    <a:pt x="83127" y="954579"/>
                    <a:pt x="96982" y="907473"/>
                  </a:cubicBezTo>
                  <a:cubicBezTo>
                    <a:pt x="110837" y="860368"/>
                    <a:pt x="146859" y="757843"/>
                    <a:pt x="146859" y="757843"/>
                  </a:cubicBezTo>
                  <a:cubicBezTo>
                    <a:pt x="163484" y="707967"/>
                    <a:pt x="126539" y="725977"/>
                    <a:pt x="196735" y="608214"/>
                  </a:cubicBezTo>
                  <a:cubicBezTo>
                    <a:pt x="266931" y="490451"/>
                    <a:pt x="390699" y="139931"/>
                    <a:pt x="568037" y="51262"/>
                  </a:cubicBezTo>
                  <a:lnTo>
                    <a:pt x="1277389" y="0"/>
                  </a:lnTo>
                  <a:lnTo>
                    <a:pt x="2191789" y="92825"/>
                  </a:lnTo>
                  <a:close/>
                </a:path>
              </a:pathLst>
            </a:custGeom>
            <a:solidFill>
              <a:schemeClr val="bg1">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CREEK</a:t>
              </a:r>
            </a:p>
            <a:p>
              <a:pPr algn="ctr"/>
              <a:endParaRPr lang="en-US" sz="2800" b="1" dirty="0" smtClean="0"/>
            </a:p>
            <a:p>
              <a:pPr algn="ctr"/>
              <a:endParaRPr lang="en-US" sz="2800" b="1" dirty="0"/>
            </a:p>
          </p:txBody>
        </p:sp>
        <p:grpSp>
          <p:nvGrpSpPr>
            <p:cNvPr id="7" name="Group 40"/>
            <p:cNvGrpSpPr/>
            <p:nvPr/>
          </p:nvGrpSpPr>
          <p:grpSpPr>
            <a:xfrm>
              <a:off x="1600200" y="3207328"/>
              <a:ext cx="1931324" cy="2355272"/>
              <a:chOff x="1600200" y="3207328"/>
              <a:chExt cx="1931324" cy="2355272"/>
            </a:xfrm>
          </p:grpSpPr>
          <p:sp>
            <p:nvSpPr>
              <p:cNvPr id="38" name="Freeform 37"/>
              <p:cNvSpPr/>
              <p:nvPr/>
            </p:nvSpPr>
            <p:spPr>
              <a:xfrm>
                <a:off x="1600200" y="3207328"/>
                <a:ext cx="1931324" cy="2355272"/>
              </a:xfrm>
              <a:custGeom>
                <a:avLst/>
                <a:gdLst>
                  <a:gd name="connsiteX0" fmla="*/ 421178 w 1931324"/>
                  <a:gd name="connsiteY0" fmla="*/ 22167 h 2355272"/>
                  <a:gd name="connsiteX1" fmla="*/ 820189 w 1931324"/>
                  <a:gd name="connsiteY1" fmla="*/ 221672 h 2355272"/>
                  <a:gd name="connsiteX2" fmla="*/ 1086196 w 1931324"/>
                  <a:gd name="connsiteY2" fmla="*/ 338050 h 2355272"/>
                  <a:gd name="connsiteX3" fmla="*/ 1435331 w 1931324"/>
                  <a:gd name="connsiteY3" fmla="*/ 421178 h 2355272"/>
                  <a:gd name="connsiteX4" fmla="*/ 1867593 w 1931324"/>
                  <a:gd name="connsiteY4" fmla="*/ 288174 h 2355272"/>
                  <a:gd name="connsiteX5" fmla="*/ 1817716 w 1931324"/>
                  <a:gd name="connsiteY5" fmla="*/ 487680 h 2355272"/>
                  <a:gd name="connsiteX6" fmla="*/ 1717963 w 1931324"/>
                  <a:gd name="connsiteY6" fmla="*/ 786938 h 2355272"/>
                  <a:gd name="connsiteX7" fmla="*/ 1717963 w 1931324"/>
                  <a:gd name="connsiteY7" fmla="*/ 936567 h 2355272"/>
                  <a:gd name="connsiteX8" fmla="*/ 1618211 w 1931324"/>
                  <a:gd name="connsiteY8" fmla="*/ 1052945 h 2355272"/>
                  <a:gd name="connsiteX9" fmla="*/ 1651462 w 1931324"/>
                  <a:gd name="connsiteY9" fmla="*/ 1136072 h 2355272"/>
                  <a:gd name="connsiteX10" fmla="*/ 1584960 w 1931324"/>
                  <a:gd name="connsiteY10" fmla="*/ 1302327 h 2355272"/>
                  <a:gd name="connsiteX11" fmla="*/ 1584960 w 1931324"/>
                  <a:gd name="connsiteY11" fmla="*/ 1418705 h 2355272"/>
                  <a:gd name="connsiteX12" fmla="*/ 1734589 w 1931324"/>
                  <a:gd name="connsiteY12" fmla="*/ 1601585 h 2355272"/>
                  <a:gd name="connsiteX13" fmla="*/ 1684713 w 1931324"/>
                  <a:gd name="connsiteY13" fmla="*/ 1834341 h 2355272"/>
                  <a:gd name="connsiteX14" fmla="*/ 1618211 w 1931324"/>
                  <a:gd name="connsiteY14" fmla="*/ 2017221 h 2355272"/>
                  <a:gd name="connsiteX15" fmla="*/ 1584960 w 1931324"/>
                  <a:gd name="connsiteY15" fmla="*/ 2116974 h 2355272"/>
                  <a:gd name="connsiteX16" fmla="*/ 1368829 w 1931324"/>
                  <a:gd name="connsiteY16" fmla="*/ 2100349 h 2355272"/>
                  <a:gd name="connsiteX17" fmla="*/ 1202574 w 1931324"/>
                  <a:gd name="connsiteY17" fmla="*/ 2133600 h 2355272"/>
                  <a:gd name="connsiteX18" fmla="*/ 1052945 w 1931324"/>
                  <a:gd name="connsiteY18" fmla="*/ 2166850 h 2355272"/>
                  <a:gd name="connsiteX19" fmla="*/ 820189 w 1931324"/>
                  <a:gd name="connsiteY19" fmla="*/ 2249978 h 2355272"/>
                  <a:gd name="connsiteX20" fmla="*/ 703811 w 1931324"/>
                  <a:gd name="connsiteY20" fmla="*/ 2349730 h 2355272"/>
                  <a:gd name="connsiteX21" fmla="*/ 570807 w 1931324"/>
                  <a:gd name="connsiteY21" fmla="*/ 2283229 h 2355272"/>
                  <a:gd name="connsiteX22" fmla="*/ 421178 w 1931324"/>
                  <a:gd name="connsiteY22" fmla="*/ 2299854 h 2355272"/>
                  <a:gd name="connsiteX23" fmla="*/ 221673 w 1931324"/>
                  <a:gd name="connsiteY23" fmla="*/ 2249978 h 2355272"/>
                  <a:gd name="connsiteX24" fmla="*/ 121920 w 1931324"/>
                  <a:gd name="connsiteY24" fmla="*/ 1950720 h 2355272"/>
                  <a:gd name="connsiteX25" fmla="*/ 5542 w 1931324"/>
                  <a:gd name="connsiteY25" fmla="*/ 1701338 h 2355272"/>
                  <a:gd name="connsiteX26" fmla="*/ 88669 w 1931324"/>
                  <a:gd name="connsiteY26" fmla="*/ 1435330 h 2355272"/>
                  <a:gd name="connsiteX27" fmla="*/ 304800 w 1931324"/>
                  <a:gd name="connsiteY27" fmla="*/ 1202574 h 2355272"/>
                  <a:gd name="connsiteX28" fmla="*/ 221673 w 1931324"/>
                  <a:gd name="connsiteY28" fmla="*/ 953192 h 2355272"/>
                  <a:gd name="connsiteX29" fmla="*/ 271549 w 1931324"/>
                  <a:gd name="connsiteY29" fmla="*/ 703810 h 2355272"/>
                  <a:gd name="connsiteX30" fmla="*/ 238298 w 1931324"/>
                  <a:gd name="connsiteY30" fmla="*/ 504305 h 2355272"/>
                  <a:gd name="connsiteX31" fmla="*/ 271549 w 1931324"/>
                  <a:gd name="connsiteY31" fmla="*/ 304800 h 2355272"/>
                  <a:gd name="connsiteX32" fmla="*/ 338051 w 1931324"/>
                  <a:gd name="connsiteY32" fmla="*/ 88669 h 2355272"/>
                  <a:gd name="connsiteX33" fmla="*/ 421178 w 1931324"/>
                  <a:gd name="connsiteY33" fmla="*/ 22167 h 235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31324" h="2355272">
                    <a:moveTo>
                      <a:pt x="421178" y="22167"/>
                    </a:moveTo>
                    <a:cubicBezTo>
                      <a:pt x="501534" y="44334"/>
                      <a:pt x="709353" y="169025"/>
                      <a:pt x="820189" y="221672"/>
                    </a:cubicBezTo>
                    <a:cubicBezTo>
                      <a:pt x="931025" y="274319"/>
                      <a:pt x="983672" y="304799"/>
                      <a:pt x="1086196" y="338050"/>
                    </a:cubicBezTo>
                    <a:cubicBezTo>
                      <a:pt x="1188720" y="371301"/>
                      <a:pt x="1305098" y="429491"/>
                      <a:pt x="1435331" y="421178"/>
                    </a:cubicBezTo>
                    <a:cubicBezTo>
                      <a:pt x="1565564" y="412865"/>
                      <a:pt x="1803862" y="277090"/>
                      <a:pt x="1867593" y="288174"/>
                    </a:cubicBezTo>
                    <a:cubicBezTo>
                      <a:pt x="1931324" y="299258"/>
                      <a:pt x="1842654" y="404553"/>
                      <a:pt x="1817716" y="487680"/>
                    </a:cubicBezTo>
                    <a:cubicBezTo>
                      <a:pt x="1792778" y="570807"/>
                      <a:pt x="1734588" y="712124"/>
                      <a:pt x="1717963" y="786938"/>
                    </a:cubicBezTo>
                    <a:cubicBezTo>
                      <a:pt x="1701338" y="861752"/>
                      <a:pt x="1734588" y="892233"/>
                      <a:pt x="1717963" y="936567"/>
                    </a:cubicBezTo>
                    <a:cubicBezTo>
                      <a:pt x="1701338" y="980901"/>
                      <a:pt x="1629294" y="1019694"/>
                      <a:pt x="1618211" y="1052945"/>
                    </a:cubicBezTo>
                    <a:cubicBezTo>
                      <a:pt x="1607128" y="1086196"/>
                      <a:pt x="1657004" y="1094508"/>
                      <a:pt x="1651462" y="1136072"/>
                    </a:cubicBezTo>
                    <a:cubicBezTo>
                      <a:pt x="1645920" y="1177636"/>
                      <a:pt x="1596044" y="1255222"/>
                      <a:pt x="1584960" y="1302327"/>
                    </a:cubicBezTo>
                    <a:cubicBezTo>
                      <a:pt x="1573876" y="1349433"/>
                      <a:pt x="1560022" y="1368829"/>
                      <a:pt x="1584960" y="1418705"/>
                    </a:cubicBezTo>
                    <a:cubicBezTo>
                      <a:pt x="1609898" y="1468581"/>
                      <a:pt x="1717964" y="1532312"/>
                      <a:pt x="1734589" y="1601585"/>
                    </a:cubicBezTo>
                    <a:cubicBezTo>
                      <a:pt x="1751215" y="1670858"/>
                      <a:pt x="1704109" y="1765068"/>
                      <a:pt x="1684713" y="1834341"/>
                    </a:cubicBezTo>
                    <a:cubicBezTo>
                      <a:pt x="1665317" y="1903614"/>
                      <a:pt x="1634836" y="1970116"/>
                      <a:pt x="1618211" y="2017221"/>
                    </a:cubicBezTo>
                    <a:cubicBezTo>
                      <a:pt x="1601586" y="2064326"/>
                      <a:pt x="1626524" y="2103119"/>
                      <a:pt x="1584960" y="2116974"/>
                    </a:cubicBezTo>
                    <a:cubicBezTo>
                      <a:pt x="1543396" y="2130829"/>
                      <a:pt x="1432560" y="2097578"/>
                      <a:pt x="1368829" y="2100349"/>
                    </a:cubicBezTo>
                    <a:cubicBezTo>
                      <a:pt x="1305098" y="2103120"/>
                      <a:pt x="1255221" y="2122517"/>
                      <a:pt x="1202574" y="2133600"/>
                    </a:cubicBezTo>
                    <a:cubicBezTo>
                      <a:pt x="1149927" y="2144684"/>
                      <a:pt x="1116676" y="2147454"/>
                      <a:pt x="1052945" y="2166850"/>
                    </a:cubicBezTo>
                    <a:cubicBezTo>
                      <a:pt x="989214" y="2186246"/>
                      <a:pt x="878378" y="2219498"/>
                      <a:pt x="820189" y="2249978"/>
                    </a:cubicBezTo>
                    <a:cubicBezTo>
                      <a:pt x="762000" y="2280458"/>
                      <a:pt x="745375" y="2344188"/>
                      <a:pt x="703811" y="2349730"/>
                    </a:cubicBezTo>
                    <a:cubicBezTo>
                      <a:pt x="662247" y="2355272"/>
                      <a:pt x="617912" y="2291542"/>
                      <a:pt x="570807" y="2283229"/>
                    </a:cubicBezTo>
                    <a:cubicBezTo>
                      <a:pt x="523702" y="2274916"/>
                      <a:pt x="479367" y="2305396"/>
                      <a:pt x="421178" y="2299854"/>
                    </a:cubicBezTo>
                    <a:cubicBezTo>
                      <a:pt x="362989" y="2294312"/>
                      <a:pt x="271549" y="2308167"/>
                      <a:pt x="221673" y="2249978"/>
                    </a:cubicBezTo>
                    <a:cubicBezTo>
                      <a:pt x="171797" y="2191789"/>
                      <a:pt x="157942" y="2042160"/>
                      <a:pt x="121920" y="1950720"/>
                    </a:cubicBezTo>
                    <a:cubicBezTo>
                      <a:pt x="85898" y="1859280"/>
                      <a:pt x="11084" y="1787236"/>
                      <a:pt x="5542" y="1701338"/>
                    </a:cubicBezTo>
                    <a:cubicBezTo>
                      <a:pt x="0" y="1615440"/>
                      <a:pt x="38793" y="1518457"/>
                      <a:pt x="88669" y="1435330"/>
                    </a:cubicBezTo>
                    <a:cubicBezTo>
                      <a:pt x="138545" y="1352203"/>
                      <a:pt x="282633" y="1282930"/>
                      <a:pt x="304800" y="1202574"/>
                    </a:cubicBezTo>
                    <a:cubicBezTo>
                      <a:pt x="326967" y="1122218"/>
                      <a:pt x="227215" y="1036319"/>
                      <a:pt x="221673" y="953192"/>
                    </a:cubicBezTo>
                    <a:cubicBezTo>
                      <a:pt x="216131" y="870065"/>
                      <a:pt x="268778" y="778625"/>
                      <a:pt x="271549" y="703810"/>
                    </a:cubicBezTo>
                    <a:cubicBezTo>
                      <a:pt x="274320" y="628996"/>
                      <a:pt x="238298" y="570807"/>
                      <a:pt x="238298" y="504305"/>
                    </a:cubicBezTo>
                    <a:cubicBezTo>
                      <a:pt x="238298" y="437803"/>
                      <a:pt x="254924" y="374073"/>
                      <a:pt x="271549" y="304800"/>
                    </a:cubicBezTo>
                    <a:cubicBezTo>
                      <a:pt x="288175" y="235527"/>
                      <a:pt x="307571" y="135774"/>
                      <a:pt x="338051" y="88669"/>
                    </a:cubicBezTo>
                    <a:cubicBezTo>
                      <a:pt x="368531" y="41564"/>
                      <a:pt x="340822" y="0"/>
                      <a:pt x="421178" y="22167"/>
                    </a:cubicBezTo>
                    <a:close/>
                  </a:path>
                </a:pathLst>
              </a:cu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600200" y="4038600"/>
                <a:ext cx="1715086" cy="523220"/>
              </a:xfrm>
              <a:prstGeom prst="rect">
                <a:avLst/>
              </a:prstGeom>
            </p:spPr>
            <p:txBody>
              <a:bodyPr wrap="none">
                <a:spAutoFit/>
              </a:bodyPr>
              <a:lstStyle/>
              <a:p>
                <a:pPr algn="ctr"/>
                <a:r>
                  <a:rPr lang="en-US" sz="2800" b="1" dirty="0" smtClean="0"/>
                  <a:t>CHOCTAW</a:t>
                </a:r>
                <a:endParaRPr lang="en-US" sz="2800" b="1" dirty="0"/>
              </a:p>
            </p:txBody>
          </p:sp>
        </p:grpSp>
        <p:grpSp>
          <p:nvGrpSpPr>
            <p:cNvPr id="9" name="Group 51"/>
            <p:cNvGrpSpPr/>
            <p:nvPr/>
          </p:nvGrpSpPr>
          <p:grpSpPr>
            <a:xfrm>
              <a:off x="5105400" y="5105400"/>
              <a:ext cx="1745991" cy="1306483"/>
              <a:chOff x="5105400" y="5105400"/>
              <a:chExt cx="1745991" cy="1306483"/>
            </a:xfrm>
          </p:grpSpPr>
          <p:sp>
            <p:nvSpPr>
              <p:cNvPr id="45" name="Freeform 44"/>
              <p:cNvSpPr/>
              <p:nvPr/>
            </p:nvSpPr>
            <p:spPr>
              <a:xfrm>
                <a:off x="5334000" y="5105400"/>
                <a:ext cx="1338350" cy="1306483"/>
              </a:xfrm>
              <a:custGeom>
                <a:avLst/>
                <a:gdLst>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16" fmla="*/ 0 w 1507374"/>
                  <a:gd name="connsiteY16" fmla="*/ 382385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15" fmla="*/ 0 w 1457498"/>
                  <a:gd name="connsiteY15" fmla="*/ 399010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0" fmla="*/ 8313 w 1415935"/>
                  <a:gd name="connsiteY0" fmla="*/ 382385 h 1388224"/>
                  <a:gd name="connsiteX1" fmla="*/ 74815 w 1415935"/>
                  <a:gd name="connsiteY1" fmla="*/ 382385 h 1388224"/>
                  <a:gd name="connsiteX2" fmla="*/ 457201 w 1415935"/>
                  <a:gd name="connsiteY2" fmla="*/ 415635 h 1388224"/>
                  <a:gd name="connsiteX3" fmla="*/ 856212 w 1415935"/>
                  <a:gd name="connsiteY3" fmla="*/ 16625 h 1388224"/>
                  <a:gd name="connsiteX4" fmla="*/ 1072343 w 1415935"/>
                  <a:gd name="connsiteY4" fmla="*/ 515388 h 1388224"/>
                  <a:gd name="connsiteX5" fmla="*/ 1238597 w 1415935"/>
                  <a:gd name="connsiteY5" fmla="*/ 847897 h 1388224"/>
                  <a:gd name="connsiteX6" fmla="*/ 1338350 w 1415935"/>
                  <a:gd name="connsiteY6" fmla="*/ 964275 h 1388224"/>
                  <a:gd name="connsiteX7" fmla="*/ 1288473 w 1415935"/>
                  <a:gd name="connsiteY7" fmla="*/ 1180406 h 1388224"/>
                  <a:gd name="connsiteX8" fmla="*/ 573579 w 1415935"/>
                  <a:gd name="connsiteY8" fmla="*/ 1363286 h 1388224"/>
                  <a:gd name="connsiteX9" fmla="*/ 390699 w 1415935"/>
                  <a:gd name="connsiteY9" fmla="*/ 1330035 h 1388224"/>
                  <a:gd name="connsiteX10" fmla="*/ 390699 w 1415935"/>
                  <a:gd name="connsiteY10" fmla="*/ 1047403 h 1388224"/>
                  <a:gd name="connsiteX11" fmla="*/ 241070 w 1415935"/>
                  <a:gd name="connsiteY11" fmla="*/ 764770 h 1388224"/>
                  <a:gd name="connsiteX12" fmla="*/ 74815 w 1415935"/>
                  <a:gd name="connsiteY12" fmla="*/ 532014 h 1388224"/>
                  <a:gd name="connsiteX13" fmla="*/ 8313 w 1415935"/>
                  <a:gd name="connsiteY13" fmla="*/ 382385 h 13882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65760 h 1371599"/>
                  <a:gd name="connsiteX1" fmla="*/ 74815 w 1415935"/>
                  <a:gd name="connsiteY1" fmla="*/ 365760 h 1371599"/>
                  <a:gd name="connsiteX2" fmla="*/ 457201 w 1415935"/>
                  <a:gd name="connsiteY2" fmla="*/ 322810 h 1371599"/>
                  <a:gd name="connsiteX3" fmla="*/ 856212 w 1415935"/>
                  <a:gd name="connsiteY3" fmla="*/ 0 h 1371599"/>
                  <a:gd name="connsiteX4" fmla="*/ 1072343 w 1415935"/>
                  <a:gd name="connsiteY4" fmla="*/ 498763 h 1371599"/>
                  <a:gd name="connsiteX5" fmla="*/ 1238597 w 1415935"/>
                  <a:gd name="connsiteY5" fmla="*/ 831272 h 1371599"/>
                  <a:gd name="connsiteX6" fmla="*/ 1338350 w 1415935"/>
                  <a:gd name="connsiteY6" fmla="*/ 947650 h 1371599"/>
                  <a:gd name="connsiteX7" fmla="*/ 1288473 w 1415935"/>
                  <a:gd name="connsiteY7" fmla="*/ 1163781 h 1371599"/>
                  <a:gd name="connsiteX8" fmla="*/ 573579 w 1415935"/>
                  <a:gd name="connsiteY8" fmla="*/ 1346661 h 1371599"/>
                  <a:gd name="connsiteX9" fmla="*/ 390699 w 1415935"/>
                  <a:gd name="connsiteY9" fmla="*/ 1313410 h 1371599"/>
                  <a:gd name="connsiteX10" fmla="*/ 390699 w 1415935"/>
                  <a:gd name="connsiteY10" fmla="*/ 1030778 h 1371599"/>
                  <a:gd name="connsiteX11" fmla="*/ 241070 w 1415935"/>
                  <a:gd name="connsiteY11" fmla="*/ 748145 h 1371599"/>
                  <a:gd name="connsiteX12" fmla="*/ 74815 w 1415935"/>
                  <a:gd name="connsiteY12" fmla="*/ 515389 h 1371599"/>
                  <a:gd name="connsiteX13" fmla="*/ 8313 w 1415935"/>
                  <a:gd name="connsiteY13" fmla="*/ 365760 h 1371599"/>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10238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38350"/>
                  <a:gd name="connsiteY0" fmla="*/ 365760 h 1366057"/>
                  <a:gd name="connsiteX1" fmla="*/ 74815 w 1338350"/>
                  <a:gd name="connsiteY1" fmla="*/ 365760 h 1366057"/>
                  <a:gd name="connsiteX2" fmla="*/ 457201 w 1338350"/>
                  <a:gd name="connsiteY2" fmla="*/ 322810 h 1366057"/>
                  <a:gd name="connsiteX3" fmla="*/ 856212 w 1338350"/>
                  <a:gd name="connsiteY3" fmla="*/ 0 h 1366057"/>
                  <a:gd name="connsiteX4" fmla="*/ 1072343 w 1338350"/>
                  <a:gd name="connsiteY4" fmla="*/ 498763 h 1366057"/>
                  <a:gd name="connsiteX5" fmla="*/ 1238597 w 1338350"/>
                  <a:gd name="connsiteY5" fmla="*/ 831272 h 1366057"/>
                  <a:gd name="connsiteX6" fmla="*/ 1338350 w 1338350"/>
                  <a:gd name="connsiteY6" fmla="*/ 1023850 h 1366057"/>
                  <a:gd name="connsiteX7" fmla="*/ 907473 w 1338350"/>
                  <a:gd name="connsiteY7" fmla="*/ 1239981 h 1366057"/>
                  <a:gd name="connsiteX8" fmla="*/ 573579 w 1338350"/>
                  <a:gd name="connsiteY8" fmla="*/ 1346661 h 1366057"/>
                  <a:gd name="connsiteX9" fmla="*/ 390699 w 1338350"/>
                  <a:gd name="connsiteY9" fmla="*/ 1313410 h 1366057"/>
                  <a:gd name="connsiteX10" fmla="*/ 390699 w 1338350"/>
                  <a:gd name="connsiteY10" fmla="*/ 1030778 h 1366057"/>
                  <a:gd name="connsiteX11" fmla="*/ 241070 w 1338350"/>
                  <a:gd name="connsiteY11" fmla="*/ 748145 h 1366057"/>
                  <a:gd name="connsiteX12" fmla="*/ 74815 w 1338350"/>
                  <a:gd name="connsiteY12" fmla="*/ 515389 h 1366057"/>
                  <a:gd name="connsiteX13" fmla="*/ 8313 w 1338350"/>
                  <a:gd name="connsiteY13" fmla="*/ 365760 h 1366057"/>
                  <a:gd name="connsiteX0" fmla="*/ 8313 w 1338350"/>
                  <a:gd name="connsiteY0" fmla="*/ 365760 h 1353357"/>
                  <a:gd name="connsiteX1" fmla="*/ 74815 w 1338350"/>
                  <a:gd name="connsiteY1" fmla="*/ 365760 h 1353357"/>
                  <a:gd name="connsiteX2" fmla="*/ 457201 w 1338350"/>
                  <a:gd name="connsiteY2" fmla="*/ 322810 h 1353357"/>
                  <a:gd name="connsiteX3" fmla="*/ 856212 w 1338350"/>
                  <a:gd name="connsiteY3" fmla="*/ 0 h 1353357"/>
                  <a:gd name="connsiteX4" fmla="*/ 1072343 w 1338350"/>
                  <a:gd name="connsiteY4" fmla="*/ 498763 h 1353357"/>
                  <a:gd name="connsiteX5" fmla="*/ 1238597 w 1338350"/>
                  <a:gd name="connsiteY5" fmla="*/ 831272 h 1353357"/>
                  <a:gd name="connsiteX6" fmla="*/ 1338350 w 1338350"/>
                  <a:gd name="connsiteY6" fmla="*/ 1023850 h 1353357"/>
                  <a:gd name="connsiteX7" fmla="*/ 907473 w 1338350"/>
                  <a:gd name="connsiteY7" fmla="*/ 1239981 h 1353357"/>
                  <a:gd name="connsiteX8" fmla="*/ 573579 w 1338350"/>
                  <a:gd name="connsiteY8" fmla="*/ 1270461 h 1353357"/>
                  <a:gd name="connsiteX9" fmla="*/ 390699 w 1338350"/>
                  <a:gd name="connsiteY9" fmla="*/ 1313410 h 1353357"/>
                  <a:gd name="connsiteX10" fmla="*/ 390699 w 1338350"/>
                  <a:gd name="connsiteY10" fmla="*/ 1030778 h 1353357"/>
                  <a:gd name="connsiteX11" fmla="*/ 241070 w 1338350"/>
                  <a:gd name="connsiteY11" fmla="*/ 748145 h 1353357"/>
                  <a:gd name="connsiteX12" fmla="*/ 74815 w 1338350"/>
                  <a:gd name="connsiteY12" fmla="*/ 515389 h 1353357"/>
                  <a:gd name="connsiteX13" fmla="*/ 8313 w 1338350"/>
                  <a:gd name="connsiteY13" fmla="*/ 365760 h 1353357"/>
                  <a:gd name="connsiteX0" fmla="*/ 8313 w 1338350"/>
                  <a:gd name="connsiteY0" fmla="*/ 365760 h 1306483"/>
                  <a:gd name="connsiteX1" fmla="*/ 74815 w 1338350"/>
                  <a:gd name="connsiteY1" fmla="*/ 365760 h 1306483"/>
                  <a:gd name="connsiteX2" fmla="*/ 457201 w 1338350"/>
                  <a:gd name="connsiteY2" fmla="*/ 322810 h 1306483"/>
                  <a:gd name="connsiteX3" fmla="*/ 856212 w 1338350"/>
                  <a:gd name="connsiteY3" fmla="*/ 0 h 1306483"/>
                  <a:gd name="connsiteX4" fmla="*/ 1072343 w 1338350"/>
                  <a:gd name="connsiteY4" fmla="*/ 498763 h 1306483"/>
                  <a:gd name="connsiteX5" fmla="*/ 1238597 w 1338350"/>
                  <a:gd name="connsiteY5" fmla="*/ 831272 h 1306483"/>
                  <a:gd name="connsiteX6" fmla="*/ 1338350 w 1338350"/>
                  <a:gd name="connsiteY6" fmla="*/ 1023850 h 1306483"/>
                  <a:gd name="connsiteX7" fmla="*/ 907473 w 1338350"/>
                  <a:gd name="connsiteY7" fmla="*/ 1239981 h 1306483"/>
                  <a:gd name="connsiteX8" fmla="*/ 573579 w 1338350"/>
                  <a:gd name="connsiteY8" fmla="*/ 1270461 h 1306483"/>
                  <a:gd name="connsiteX9" fmla="*/ 390699 w 1338350"/>
                  <a:gd name="connsiteY9" fmla="*/ 1237210 h 1306483"/>
                  <a:gd name="connsiteX10" fmla="*/ 390699 w 1338350"/>
                  <a:gd name="connsiteY10" fmla="*/ 1030778 h 1306483"/>
                  <a:gd name="connsiteX11" fmla="*/ 241070 w 1338350"/>
                  <a:gd name="connsiteY11" fmla="*/ 748145 h 1306483"/>
                  <a:gd name="connsiteX12" fmla="*/ 74815 w 1338350"/>
                  <a:gd name="connsiteY12" fmla="*/ 515389 h 1306483"/>
                  <a:gd name="connsiteX13" fmla="*/ 8313 w 1338350"/>
                  <a:gd name="connsiteY13" fmla="*/ 365760 h 130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350" h="1306483">
                    <a:moveTo>
                      <a:pt x="8313" y="365760"/>
                    </a:moveTo>
                    <a:cubicBezTo>
                      <a:pt x="8313" y="340822"/>
                      <a:pt x="0" y="372918"/>
                      <a:pt x="74815" y="365760"/>
                    </a:cubicBezTo>
                    <a:cubicBezTo>
                      <a:pt x="149630" y="358602"/>
                      <a:pt x="147272" y="329179"/>
                      <a:pt x="457201" y="322810"/>
                    </a:cubicBezTo>
                    <a:cubicBezTo>
                      <a:pt x="587434" y="261850"/>
                      <a:pt x="725255" y="126487"/>
                      <a:pt x="856212" y="0"/>
                    </a:cubicBezTo>
                    <a:cubicBezTo>
                      <a:pt x="958736" y="29325"/>
                      <a:pt x="1008612" y="360218"/>
                      <a:pt x="1072343" y="498763"/>
                    </a:cubicBezTo>
                    <a:cubicBezTo>
                      <a:pt x="1136074" y="637308"/>
                      <a:pt x="1194263" y="743758"/>
                      <a:pt x="1238597" y="831272"/>
                    </a:cubicBezTo>
                    <a:cubicBezTo>
                      <a:pt x="1282931" y="918786"/>
                      <a:pt x="1266158" y="906828"/>
                      <a:pt x="1338350" y="1023850"/>
                    </a:cubicBezTo>
                    <a:cubicBezTo>
                      <a:pt x="1283163" y="1091968"/>
                      <a:pt x="1083839" y="1216697"/>
                      <a:pt x="907473" y="1239981"/>
                    </a:cubicBezTo>
                    <a:cubicBezTo>
                      <a:pt x="780011" y="1306483"/>
                      <a:pt x="659708" y="1270923"/>
                      <a:pt x="573579" y="1270461"/>
                    </a:cubicBezTo>
                    <a:cubicBezTo>
                      <a:pt x="487450" y="1269999"/>
                      <a:pt x="421179" y="1277157"/>
                      <a:pt x="390699" y="1237210"/>
                    </a:cubicBezTo>
                    <a:cubicBezTo>
                      <a:pt x="360219" y="1197263"/>
                      <a:pt x="415637" y="1112289"/>
                      <a:pt x="390699" y="1030778"/>
                    </a:cubicBezTo>
                    <a:cubicBezTo>
                      <a:pt x="365761" y="949267"/>
                      <a:pt x="293717" y="834043"/>
                      <a:pt x="241070" y="748145"/>
                    </a:cubicBezTo>
                    <a:cubicBezTo>
                      <a:pt x="188423" y="662247"/>
                      <a:pt x="113608" y="579120"/>
                      <a:pt x="74815" y="515389"/>
                    </a:cubicBezTo>
                    <a:cubicBezTo>
                      <a:pt x="36022" y="451658"/>
                      <a:pt x="8313" y="390698"/>
                      <a:pt x="8313" y="365760"/>
                    </a:cubicBezTo>
                    <a:close/>
                  </a:path>
                </a:pathLst>
              </a:custGeom>
              <a:solidFill>
                <a:schemeClr val="bg2">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45"/>
              <p:cNvSpPr/>
              <p:nvPr/>
            </p:nvSpPr>
            <p:spPr>
              <a:xfrm>
                <a:off x="5105400" y="5486400"/>
                <a:ext cx="1745991" cy="523220"/>
              </a:xfrm>
              <a:prstGeom prst="rect">
                <a:avLst/>
              </a:prstGeom>
            </p:spPr>
            <p:txBody>
              <a:bodyPr wrap="none">
                <a:spAutoFit/>
              </a:bodyPr>
              <a:lstStyle/>
              <a:p>
                <a:pPr algn="ctr"/>
                <a:r>
                  <a:rPr lang="en-US" sz="2800" b="1" dirty="0" smtClean="0"/>
                  <a:t>SEMINOLE</a:t>
                </a:r>
                <a:endParaRPr lang="en-US" sz="2800" b="1" dirty="0"/>
              </a:p>
            </p:txBody>
          </p:sp>
        </p:grpSp>
      </p:grpSp>
      <p:pic>
        <p:nvPicPr>
          <p:cNvPr id="35" name="Picture 2" descr="Image result for indians hunting"/>
          <p:cNvPicPr>
            <a:picLocks noChangeAspect="1" noChangeArrowheads="1"/>
          </p:cNvPicPr>
          <p:nvPr/>
        </p:nvPicPr>
        <p:blipFill>
          <a:blip r:embed="rId3"/>
          <a:srcRect/>
          <a:stretch>
            <a:fillRect/>
          </a:stretch>
        </p:blipFill>
        <p:spPr bwMode="auto">
          <a:xfrm>
            <a:off x="5685952" y="1295400"/>
            <a:ext cx="3395051" cy="5486401"/>
          </a:xfrm>
          <a:prstGeom prst="rect">
            <a:avLst/>
          </a:prstGeom>
          <a:noFill/>
          <a:ln w="63500">
            <a:solidFill>
              <a:schemeClr val="accent1"/>
            </a:solidFill>
          </a:ln>
          <a:effectLst/>
        </p:spPr>
      </p:pic>
      <p:sp>
        <p:nvSpPr>
          <p:cNvPr id="55" name="Rectangle 54"/>
          <p:cNvSpPr/>
          <p:nvPr/>
        </p:nvSpPr>
        <p:spPr>
          <a:xfrm>
            <a:off x="0" y="0"/>
            <a:ext cx="9144000" cy="6858000"/>
          </a:xfrm>
          <a:prstGeom prst="rect">
            <a:avLst/>
          </a:prstGeom>
          <a:solidFill>
            <a:srgbClr val="FFE1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p:cNvSpPr txBox="1"/>
          <p:nvPr/>
        </p:nvSpPr>
        <p:spPr>
          <a:xfrm>
            <a:off x="1143000" y="1316736"/>
            <a:ext cx="7391767" cy="3416320"/>
          </a:xfrm>
          <a:prstGeom prst="rect">
            <a:avLst/>
          </a:prstGeom>
          <a:noFill/>
        </p:spPr>
        <p:txBody>
          <a:bodyPr wrap="none" rtlCol="0">
            <a:spAutoFit/>
          </a:bodyPr>
          <a:lstStyle/>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The Five ‘Civilized’ Tribes</a:t>
            </a:r>
          </a:p>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Geology of the Homelands</a:t>
            </a:r>
          </a:p>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Early Contact with Europeans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‘Civilizing’ the Tribes?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Treaties and Land Cessions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Indian Removal Act</a:t>
            </a:r>
          </a:p>
        </p:txBody>
      </p:sp>
      <p:sp>
        <p:nvSpPr>
          <p:cNvPr id="26" name="Oval 25"/>
          <p:cNvSpPr/>
          <p:nvPr/>
        </p:nvSpPr>
        <p:spPr>
          <a:xfrm>
            <a:off x="457200" y="6324600"/>
            <a:ext cx="2590800" cy="533400"/>
          </a:xfrm>
          <a:prstGeom prst="ellipse">
            <a:avLst/>
          </a:prstGeom>
          <a:noFill/>
          <a:ln w="635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TextBox 29"/>
          <p:cNvSpPr txBox="1"/>
          <p:nvPr/>
        </p:nvSpPr>
        <p:spPr>
          <a:xfrm>
            <a:off x="0" y="685800"/>
            <a:ext cx="9144000" cy="584775"/>
          </a:xfrm>
          <a:prstGeom prst="rect">
            <a:avLst/>
          </a:prstGeom>
        </p:spPr>
        <p:txBody>
          <a:bodyPr wrap="square" rtlCol="0">
            <a:spAutoFit/>
          </a:bodyPr>
          <a:lstStyle/>
          <a:p>
            <a:pPr algn="ctr"/>
            <a:r>
              <a:rPr lang="en-US" sz="3200" dirty="0" smtClean="0">
                <a:solidFill>
                  <a:srgbClr val="FF0000"/>
                </a:solidFill>
                <a:effectLst>
                  <a:outerShdw dist="50800" dir="7200000" algn="ctr" rotWithShape="0">
                    <a:schemeClr val="tx1"/>
                  </a:outerShdw>
                </a:effectLst>
              </a:rPr>
              <a:t>ideal environment for  -  wild game  -  agriculture</a:t>
            </a:r>
          </a:p>
        </p:txBody>
      </p:sp>
      <p:sp useBgFill="1">
        <p:nvSpPr>
          <p:cNvPr id="33" name="TextBox 32"/>
          <p:cNvSpPr txBox="1"/>
          <p:nvPr/>
        </p:nvSpPr>
        <p:spPr>
          <a:xfrm>
            <a:off x="0" y="0"/>
            <a:ext cx="9144000" cy="707886"/>
          </a:xfrm>
          <a:prstGeom prst="rect">
            <a:avLst/>
          </a:prstGeom>
        </p:spPr>
        <p:txBody>
          <a:bodyPr wrap="square" rtlCol="0">
            <a:spAutoFit/>
          </a:bodyPr>
          <a:lstStyle/>
          <a:p>
            <a:r>
              <a:rPr lang="en-US" sz="4000" b="1" i="1" spc="100" dirty="0" smtClean="0">
                <a:solidFill>
                  <a:srgbClr val="FF0000"/>
                </a:solidFill>
                <a:effectLst>
                  <a:outerShdw dist="50800" dir="7200000" algn="ctr" rotWithShape="0">
                    <a:schemeClr val="tx1"/>
                  </a:outerShdw>
                </a:effectLst>
                <a:latin typeface="Arial" pitchFamily="34" charset="0"/>
                <a:cs typeface="Arial" pitchFamily="34" charset="0"/>
              </a:rPr>
              <a:t>	</a:t>
            </a:r>
            <a:r>
              <a:rPr lang="en-US" sz="2400" b="1" i="1" spc="100" dirty="0" smtClean="0">
                <a:solidFill>
                  <a:srgbClr val="FF0000"/>
                </a:solidFill>
                <a:effectLst>
                  <a:outerShdw dist="50800" dir="7200000" algn="ctr" rotWithShape="0">
                    <a:schemeClr val="tx1"/>
                  </a:outerShdw>
                </a:effectLst>
                <a:latin typeface="Arial" pitchFamily="34" charset="0"/>
                <a:cs typeface="Arial" pitchFamily="34" charset="0"/>
              </a:rPr>
              <a:t>  </a:t>
            </a:r>
            <a:r>
              <a:rPr lang="en-US" sz="4000" b="1" i="1" spc="100" dirty="0" smtClean="0">
                <a:solidFill>
                  <a:srgbClr val="FF0000"/>
                </a:solidFill>
                <a:effectLst>
                  <a:outerShdw dist="50800" dir="7200000" algn="ctr" rotWithShape="0">
                    <a:schemeClr val="tx1"/>
                  </a:outerShdw>
                </a:effectLst>
                <a:latin typeface="Arial" pitchFamily="34" charset="0"/>
                <a:cs typeface="Arial" pitchFamily="34" charset="0"/>
              </a:rPr>
              <a:t>Geology - SUMMARY</a:t>
            </a:r>
          </a:p>
        </p:txBody>
      </p:sp>
      <p:sp useBgFill="1">
        <p:nvSpPr>
          <p:cNvPr id="27" name="TextBox 26"/>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Early Contact with Europeans</a:t>
            </a:r>
          </a:p>
        </p:txBody>
      </p:sp>
      <p:pic>
        <p:nvPicPr>
          <p:cNvPr id="2049" name="Picture 1" descr="C:\Users\Sandra\AppData\Local\Microsoft\Windows\INetCache\IE\IDCOVWMG\117px-Bueno-verde[1].png"/>
          <p:cNvPicPr>
            <a:picLocks noChangeAspect="1" noChangeArrowheads="1"/>
          </p:cNvPicPr>
          <p:nvPr/>
        </p:nvPicPr>
        <p:blipFill>
          <a:blip r:embed="rId4"/>
          <a:srcRect/>
          <a:stretch>
            <a:fillRect/>
          </a:stretch>
        </p:blipFill>
        <p:spPr bwMode="auto">
          <a:xfrm>
            <a:off x="533401" y="1752600"/>
            <a:ext cx="817348" cy="838306"/>
          </a:xfrm>
          <a:prstGeom prst="rect">
            <a:avLst/>
          </a:prstGeom>
          <a:noFill/>
        </p:spPr>
      </p:pic>
      <p:sp>
        <p:nvSpPr>
          <p:cNvPr id="57" name="TextBox 56"/>
          <p:cNvSpPr txBox="1"/>
          <p:nvPr/>
        </p:nvSpPr>
        <p:spPr>
          <a:xfrm>
            <a:off x="1450409" y="2401669"/>
            <a:ext cx="7083991" cy="646331"/>
          </a:xfrm>
          <a:prstGeom prst="rect">
            <a:avLst/>
          </a:prstGeom>
          <a:noFill/>
        </p:spPr>
        <p:txBody>
          <a:bodyPr wrap="none" rtlCol="0">
            <a:spAutoFit/>
          </a:bodyPr>
          <a:lstStyle/>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Early Contact with Europeans</a:t>
            </a:r>
          </a:p>
        </p:txBody>
      </p:sp>
      <p:sp>
        <p:nvSpPr>
          <p:cNvPr id="59" name="Oval 58"/>
          <p:cNvSpPr/>
          <p:nvPr/>
        </p:nvSpPr>
        <p:spPr>
          <a:xfrm>
            <a:off x="762000" y="2362200"/>
            <a:ext cx="8001000" cy="762000"/>
          </a:xfrm>
          <a:prstGeom prst="ellipse">
            <a:avLst/>
          </a:prstGeom>
          <a:noFill/>
          <a:ln w="50800">
            <a:solidFill>
              <a:srgbClr val="00B05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1" descr="C:\Users\Sandra\AppData\Local\Microsoft\Windows\INetCache\IE\IDCOVWMG\117px-Bueno-verde[1].png"/>
          <p:cNvPicPr>
            <a:picLocks noChangeAspect="1" noChangeArrowheads="1"/>
          </p:cNvPicPr>
          <p:nvPr/>
        </p:nvPicPr>
        <p:blipFill>
          <a:blip r:embed="rId4"/>
          <a:srcRect/>
          <a:stretch>
            <a:fillRect/>
          </a:stretch>
        </p:blipFill>
        <p:spPr bwMode="auto">
          <a:xfrm>
            <a:off x="533401" y="1219200"/>
            <a:ext cx="817348" cy="83830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4"/>
                                        </p:tgtEl>
                                      </p:cBhvr>
                                    </p:animEffect>
                                    <p:set>
                                      <p:cBhvr>
                                        <p:cTn id="7" dur="1" fill="hold">
                                          <p:stCondLst>
                                            <p:cond delay="999"/>
                                          </p:stCondLst>
                                        </p:cTn>
                                        <p:tgtEl>
                                          <p:spTgt spid="3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26"/>
                                        </p:tgtEl>
                                      </p:cBhvr>
                                    </p:animEffect>
                                    <p:set>
                                      <p:cBhvr>
                                        <p:cTn id="10" dur="1" fill="hold">
                                          <p:stCondLst>
                                            <p:cond delay="999"/>
                                          </p:stCondLst>
                                        </p:cTn>
                                        <p:tgtEl>
                                          <p:spTgt spid="2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30"/>
                                        </p:tgtEl>
                                      </p:cBhvr>
                                    </p:animEffect>
                                    <p:set>
                                      <p:cBhvr>
                                        <p:cTn id="13" dur="1" fill="hold">
                                          <p:stCondLst>
                                            <p:cond delay="999"/>
                                          </p:stCondLst>
                                        </p:cTn>
                                        <p:tgtEl>
                                          <p:spTgt spid="3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35"/>
                                        </p:tgtEl>
                                      </p:cBhvr>
                                    </p:animEffect>
                                    <p:set>
                                      <p:cBhvr>
                                        <p:cTn id="16" dur="1" fill="hold">
                                          <p:stCondLst>
                                            <p:cond delay="999"/>
                                          </p:stCondLst>
                                        </p:cTn>
                                        <p:tgtEl>
                                          <p:spTgt spid="35"/>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1000"/>
                                        <p:tgtEl>
                                          <p:spTgt spid="55"/>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1000"/>
                                        <p:tgtEl>
                                          <p:spTgt spid="56"/>
                                        </p:tgtEl>
                                      </p:cBhvr>
                                    </p:animEffect>
                                  </p:childTnLst>
                                </p:cTn>
                              </p:par>
                              <p:par>
                                <p:cTn id="24" presetID="10"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049"/>
                                        </p:tgtEl>
                                        <p:attrNameLst>
                                          <p:attrName>style.visibility</p:attrName>
                                        </p:attrNameLst>
                                      </p:cBhvr>
                                      <p:to>
                                        <p:strVal val="visible"/>
                                      </p:to>
                                    </p:set>
                                    <p:animEffect transition="in" filter="wipe(down)">
                                      <p:cBhvr>
                                        <p:cTn id="31" dur="1000"/>
                                        <p:tgtEl>
                                          <p:spTgt spid="204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wipe(left)">
                                      <p:cBhvr>
                                        <p:cTn id="36" dur="1000"/>
                                        <p:tgtEl>
                                          <p:spTgt spid="5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fade">
                                      <p:cBhvr>
                                        <p:cTn id="41" dur="1000"/>
                                        <p:tgtEl>
                                          <p:spTgt spid="57"/>
                                        </p:tgtEl>
                                      </p:cBhvr>
                                    </p:animEffect>
                                  </p:childTnLst>
                                </p:cTn>
                              </p:par>
                              <p:par>
                                <p:cTn id="42" presetID="64" presetClass="path" presetSubtype="0" accel="50000" decel="50000" fill="hold" grpId="1" nodeType="withEffect">
                                  <p:stCondLst>
                                    <p:cond delay="0"/>
                                  </p:stCondLst>
                                  <p:childTnLst>
                                    <p:animMotion origin="layout" path="M 3.05556E-6 -0.0111 L -0.0033 -0.27468 " pathEditMode="relative" rAng="0" ptsTypes="AA">
                                      <p:cBhvr>
                                        <p:cTn id="43" dur="1000" fill="hold"/>
                                        <p:tgtEl>
                                          <p:spTgt spid="57"/>
                                        </p:tgtEl>
                                        <p:attrNameLst>
                                          <p:attrName>ppt_x</p:attrName>
                                          <p:attrName>ppt_y</p:attrName>
                                        </p:attrNameLst>
                                      </p:cBhvr>
                                      <p:rCtr x="-2" y="-132"/>
                                    </p:animMotion>
                                  </p:childTnLst>
                                </p:cTn>
                              </p:par>
                              <p:par>
                                <p:cTn id="44" presetID="10" presetClass="exit" presetSubtype="0" fill="hold" nodeType="withEffect">
                                  <p:stCondLst>
                                    <p:cond delay="0"/>
                                  </p:stCondLst>
                                  <p:childTnLst>
                                    <p:animEffect transition="out" filter="fade">
                                      <p:cBhvr>
                                        <p:cTn id="45" dur="1000"/>
                                        <p:tgtEl>
                                          <p:spTgt spid="2049"/>
                                        </p:tgtEl>
                                      </p:cBhvr>
                                    </p:animEffect>
                                    <p:set>
                                      <p:cBhvr>
                                        <p:cTn id="46" dur="1" fill="hold">
                                          <p:stCondLst>
                                            <p:cond delay="999"/>
                                          </p:stCondLst>
                                        </p:cTn>
                                        <p:tgtEl>
                                          <p:spTgt spid="204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000"/>
                                        <p:tgtEl>
                                          <p:spTgt spid="28"/>
                                        </p:tgtEl>
                                      </p:cBhvr>
                                    </p:animEffect>
                                    <p:set>
                                      <p:cBhvr>
                                        <p:cTn id="49" dur="1" fill="hold">
                                          <p:stCondLst>
                                            <p:cond delay="999"/>
                                          </p:stCondLst>
                                        </p:cTn>
                                        <p:tgtEl>
                                          <p:spTgt spid="28"/>
                                        </p:tgtEl>
                                        <p:attrNameLst>
                                          <p:attrName>style.visibility</p:attrName>
                                        </p:attrNameLst>
                                      </p:cBhvr>
                                      <p:to>
                                        <p:strVal val="hidden"/>
                                      </p:to>
                                    </p:set>
                                  </p:childTnLst>
                                </p:cTn>
                              </p:par>
                              <p:par>
                                <p:cTn id="50" presetID="10" presetClass="exit" presetSubtype="0" fill="hold" grpId="2" nodeType="withEffect">
                                  <p:stCondLst>
                                    <p:cond delay="500"/>
                                  </p:stCondLst>
                                  <p:childTnLst>
                                    <p:animEffect transition="out" filter="fade">
                                      <p:cBhvr>
                                        <p:cTn id="51" dur="1000"/>
                                        <p:tgtEl>
                                          <p:spTgt spid="57"/>
                                        </p:tgtEl>
                                      </p:cBhvr>
                                    </p:animEffect>
                                    <p:set>
                                      <p:cBhvr>
                                        <p:cTn id="52" dur="1" fill="hold">
                                          <p:stCondLst>
                                            <p:cond delay="999"/>
                                          </p:stCondLst>
                                        </p:cTn>
                                        <p:tgtEl>
                                          <p:spTgt spid="57"/>
                                        </p:tgtEl>
                                        <p:attrNameLst>
                                          <p:attrName>style.visibility</p:attrName>
                                        </p:attrNameLst>
                                      </p:cBhvr>
                                      <p:to>
                                        <p:strVal val="hidden"/>
                                      </p:to>
                                    </p:set>
                                  </p:childTnLst>
                                </p:cTn>
                              </p:par>
                              <p:par>
                                <p:cTn id="53" presetID="10" presetClass="exit" presetSubtype="0" fill="hold" grpId="1" nodeType="withEffect">
                                  <p:stCondLst>
                                    <p:cond delay="500"/>
                                  </p:stCondLst>
                                  <p:childTnLst>
                                    <p:animEffect transition="out" filter="fade">
                                      <p:cBhvr>
                                        <p:cTn id="54" dur="1000"/>
                                        <p:tgtEl>
                                          <p:spTgt spid="56"/>
                                        </p:tgtEl>
                                      </p:cBhvr>
                                    </p:animEffect>
                                    <p:set>
                                      <p:cBhvr>
                                        <p:cTn id="55" dur="1" fill="hold">
                                          <p:stCondLst>
                                            <p:cond delay="999"/>
                                          </p:stCondLst>
                                        </p:cTn>
                                        <p:tgtEl>
                                          <p:spTgt spid="56"/>
                                        </p:tgtEl>
                                        <p:attrNameLst>
                                          <p:attrName>style.visibility</p:attrName>
                                        </p:attrNameLst>
                                      </p:cBhvr>
                                      <p:to>
                                        <p:strVal val="hidden"/>
                                      </p:to>
                                    </p:set>
                                  </p:childTnLst>
                                </p:cTn>
                              </p:par>
                              <p:par>
                                <p:cTn id="56" presetID="10" presetClass="exit" presetSubtype="0" fill="hold" grpId="1" nodeType="withEffect">
                                  <p:stCondLst>
                                    <p:cond delay="500"/>
                                  </p:stCondLst>
                                  <p:childTnLst>
                                    <p:animEffect transition="out" filter="fade">
                                      <p:cBhvr>
                                        <p:cTn id="57" dur="1000"/>
                                        <p:tgtEl>
                                          <p:spTgt spid="59"/>
                                        </p:tgtEl>
                                      </p:cBhvr>
                                    </p:animEffect>
                                    <p:set>
                                      <p:cBhvr>
                                        <p:cTn id="58" dur="1" fill="hold">
                                          <p:stCondLst>
                                            <p:cond delay="999"/>
                                          </p:stCondLst>
                                        </p:cTn>
                                        <p:tgtEl>
                                          <p:spTgt spid="59"/>
                                        </p:tgtEl>
                                        <p:attrNameLst>
                                          <p:attrName>style.visibility</p:attrName>
                                        </p:attrNameLst>
                                      </p:cBhvr>
                                      <p:to>
                                        <p:strVal val="hidden"/>
                                      </p:to>
                                    </p:set>
                                  </p:childTnLst>
                                </p:cTn>
                              </p:par>
                              <p:par>
                                <p:cTn id="59" presetID="10" presetClass="exit" presetSubtype="0" fill="hold" grpId="1" nodeType="withEffect">
                                  <p:stCondLst>
                                    <p:cond delay="500"/>
                                  </p:stCondLst>
                                  <p:childTnLst>
                                    <p:animEffect transition="out" filter="fade">
                                      <p:cBhvr>
                                        <p:cTn id="60" dur="1000"/>
                                        <p:tgtEl>
                                          <p:spTgt spid="55"/>
                                        </p:tgtEl>
                                      </p:cBhvr>
                                    </p:animEffect>
                                    <p:set>
                                      <p:cBhvr>
                                        <p:cTn id="61" dur="1" fill="hold">
                                          <p:stCondLst>
                                            <p:cond delay="999"/>
                                          </p:stCondLst>
                                        </p:cTn>
                                        <p:tgtEl>
                                          <p:spTgt spid="55"/>
                                        </p:tgtEl>
                                        <p:attrNameLst>
                                          <p:attrName>style.visibility</p:attrName>
                                        </p:attrNameLst>
                                      </p:cBhvr>
                                      <p:to>
                                        <p:strVal val="hidden"/>
                                      </p:to>
                                    </p:set>
                                  </p:childTnLst>
                                </p:cTn>
                              </p:par>
                              <p:par>
                                <p:cTn id="62" presetID="10" presetClass="entr" presetSubtype="0" fill="hold" grpId="0" nodeType="withEffect">
                                  <p:stCondLst>
                                    <p:cond delay="50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1000"/>
                                        <p:tgtEl>
                                          <p:spTgt spid="27"/>
                                        </p:tgtEl>
                                      </p:cBhvr>
                                    </p:animEffect>
                                  </p:childTnLst>
                                </p:cTn>
                              </p:par>
                              <p:par>
                                <p:cTn id="65" presetID="10" presetClass="exit" presetSubtype="0" fill="hold" grpId="0" nodeType="withEffect">
                                  <p:stCondLst>
                                    <p:cond delay="500"/>
                                  </p:stCondLst>
                                  <p:childTnLst>
                                    <p:animEffect transition="out" filter="fade">
                                      <p:cBhvr>
                                        <p:cTn id="66" dur="1000"/>
                                        <p:tgtEl>
                                          <p:spTgt spid="33"/>
                                        </p:tgtEl>
                                      </p:cBhvr>
                                    </p:animEffect>
                                    <p:set>
                                      <p:cBhvr>
                                        <p:cTn id="67" dur="1" fill="hold">
                                          <p:stCondLst>
                                            <p:cond delay="9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56" grpId="0"/>
      <p:bldP spid="56" grpId="1"/>
      <p:bldP spid="26" grpId="0" animBg="1"/>
      <p:bldP spid="30" grpId="0" animBg="1"/>
      <p:bldP spid="33" grpId="0" animBg="1"/>
      <p:bldP spid="27" grpId="0" animBg="1"/>
      <p:bldP spid="57" grpId="0"/>
      <p:bldP spid="57" grpId="1"/>
      <p:bldP spid="57" grpId="2"/>
      <p:bldP spid="59" grpId="0" animBg="1"/>
      <p:bldP spid="59"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5"/>
          <p:cNvGrpSpPr/>
          <p:nvPr/>
        </p:nvGrpSpPr>
        <p:grpSpPr>
          <a:xfrm>
            <a:off x="533400" y="774809"/>
            <a:ext cx="7927848" cy="6134566"/>
            <a:chOff x="533400" y="774809"/>
            <a:chExt cx="7927848" cy="6134566"/>
          </a:xfrm>
        </p:grpSpPr>
        <p:grpSp>
          <p:nvGrpSpPr>
            <p:cNvPr id="4" name="Group 6"/>
            <p:cNvGrpSpPr>
              <a:grpSpLocks noChangeAspect="1"/>
            </p:cNvGrpSpPr>
            <p:nvPr/>
          </p:nvGrpSpPr>
          <p:grpSpPr>
            <a:xfrm>
              <a:off x="533400" y="774809"/>
              <a:ext cx="7927848" cy="6083192"/>
              <a:chOff x="0" y="1244905"/>
              <a:chExt cx="7315200" cy="5613095"/>
            </a:xfrm>
          </p:grpSpPr>
          <p:pic>
            <p:nvPicPr>
              <p:cNvPr id="6" name="Picture 2"/>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7" name="Rectangle 6"/>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sp useBgFill="1">
        <p:nvSpPr>
          <p:cNvPr id="9" name="Rectangle 8"/>
          <p:cNvSpPr/>
          <p:nvPr/>
        </p:nvSpPr>
        <p:spPr>
          <a:xfrm>
            <a:off x="0" y="1219200"/>
            <a:ext cx="9144000" cy="584775"/>
          </a:xfrm>
          <a:prstGeom prst="rect">
            <a:avLst/>
          </a:prstGeom>
        </p:spPr>
        <p:txBody>
          <a:bodyPr wrap="square">
            <a:spAutoFit/>
          </a:bodyPr>
          <a:lstStyle/>
          <a:p>
            <a:pPr algn="ctr"/>
            <a:r>
              <a:rPr lang="en-US" sz="3200" b="1" dirty="0" smtClean="0"/>
              <a:t>Juan Ponce de Leon: 1513</a:t>
            </a:r>
            <a:endParaRPr lang="en-US" sz="3200" b="1" dirty="0"/>
          </a:p>
        </p:txBody>
      </p:sp>
      <p:sp>
        <p:nvSpPr>
          <p:cNvPr id="1026" name="AutoShape 2" descr="Image result"/>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Image result"/>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2" name="Picture 8" descr="Image result for ponce de leon"/>
          <p:cNvPicPr>
            <a:picLocks noChangeAspect="1" noChangeArrowheads="1"/>
          </p:cNvPicPr>
          <p:nvPr/>
        </p:nvPicPr>
        <p:blipFill>
          <a:blip r:embed="rId3"/>
          <a:srcRect l="6667"/>
          <a:stretch>
            <a:fillRect/>
          </a:stretch>
        </p:blipFill>
        <p:spPr bwMode="auto">
          <a:xfrm>
            <a:off x="304800" y="1828800"/>
            <a:ext cx="3738878" cy="3505200"/>
          </a:xfrm>
          <a:prstGeom prst="rect">
            <a:avLst/>
          </a:prstGeom>
          <a:noFill/>
          <a:ln w="50800">
            <a:solidFill>
              <a:srgbClr val="009A00"/>
            </a:solidFill>
          </a:ln>
        </p:spPr>
      </p:pic>
      <p:grpSp>
        <p:nvGrpSpPr>
          <p:cNvPr id="35" name="Group 34"/>
          <p:cNvGrpSpPr/>
          <p:nvPr/>
        </p:nvGrpSpPr>
        <p:grpSpPr>
          <a:xfrm>
            <a:off x="4419600" y="4876800"/>
            <a:ext cx="3810000" cy="1981200"/>
            <a:chOff x="4419600" y="4876800"/>
            <a:chExt cx="3810000" cy="1981200"/>
          </a:xfrm>
        </p:grpSpPr>
        <p:sp>
          <p:nvSpPr>
            <p:cNvPr id="31" name="Rectangle 30"/>
            <p:cNvSpPr/>
            <p:nvPr/>
          </p:nvSpPr>
          <p:spPr>
            <a:xfrm>
              <a:off x="4419600" y="4876800"/>
              <a:ext cx="3810000" cy="1981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wn Arrow 31"/>
            <p:cNvSpPr/>
            <p:nvPr/>
          </p:nvSpPr>
          <p:spPr>
            <a:xfrm>
              <a:off x="4800600" y="5879592"/>
              <a:ext cx="484632" cy="97840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32"/>
            <p:cNvSpPr/>
            <p:nvPr/>
          </p:nvSpPr>
          <p:spPr>
            <a:xfrm>
              <a:off x="7162800" y="5879592"/>
              <a:ext cx="484632" cy="97840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4397191" y="1828800"/>
            <a:ext cx="4594409" cy="3810000"/>
            <a:chOff x="3810000" y="1828800"/>
            <a:chExt cx="4594409" cy="3810000"/>
          </a:xfrm>
        </p:grpSpPr>
        <p:pic>
          <p:nvPicPr>
            <p:cNvPr id="1030" name="Picture 6" descr="Image result for ponce de leon"/>
            <p:cNvPicPr>
              <a:picLocks noChangeAspect="1" noChangeArrowheads="1"/>
            </p:cNvPicPr>
            <p:nvPr/>
          </p:nvPicPr>
          <p:blipFill>
            <a:blip r:embed="rId4"/>
            <a:srcRect/>
            <a:stretch>
              <a:fillRect/>
            </a:stretch>
          </p:blipFill>
          <p:spPr bwMode="auto">
            <a:xfrm>
              <a:off x="3810000" y="1828800"/>
              <a:ext cx="4594409" cy="3810000"/>
            </a:xfrm>
            <a:prstGeom prst="rect">
              <a:avLst/>
            </a:prstGeom>
            <a:noFill/>
          </p:spPr>
        </p:pic>
        <p:pic>
          <p:nvPicPr>
            <p:cNvPr id="36" name="Picture 6" descr="Image result for ponce de leon"/>
            <p:cNvPicPr>
              <a:picLocks noChangeAspect="1" noChangeArrowheads="1"/>
            </p:cNvPicPr>
            <p:nvPr/>
          </p:nvPicPr>
          <p:blipFill>
            <a:blip r:embed="rId4"/>
            <a:srcRect l="41463" t="22000" r="3805" b="70000"/>
            <a:stretch>
              <a:fillRect/>
            </a:stretch>
          </p:blipFill>
          <p:spPr bwMode="auto">
            <a:xfrm>
              <a:off x="4267200" y="5285508"/>
              <a:ext cx="2286000" cy="277091"/>
            </a:xfrm>
            <a:prstGeom prst="rect">
              <a:avLst/>
            </a:prstGeom>
            <a:noFill/>
          </p:spPr>
        </p:pic>
        <p:pic>
          <p:nvPicPr>
            <p:cNvPr id="37" name="Picture 6" descr="Image result for ponce de leon"/>
            <p:cNvPicPr>
              <a:picLocks noChangeAspect="1" noChangeArrowheads="1"/>
            </p:cNvPicPr>
            <p:nvPr/>
          </p:nvPicPr>
          <p:blipFill>
            <a:blip r:embed="rId4"/>
            <a:srcRect l="41463" t="22000" r="3805" b="70000"/>
            <a:stretch>
              <a:fillRect/>
            </a:stretch>
          </p:blipFill>
          <p:spPr bwMode="auto">
            <a:xfrm>
              <a:off x="6781800" y="2971800"/>
              <a:ext cx="1295400" cy="1295400"/>
            </a:xfrm>
            <a:prstGeom prst="rect">
              <a:avLst/>
            </a:prstGeom>
            <a:noFill/>
          </p:spPr>
        </p:pic>
        <p:pic>
          <p:nvPicPr>
            <p:cNvPr id="38" name="Picture 6" descr="Image result for ponce de leon"/>
            <p:cNvPicPr>
              <a:picLocks noChangeAspect="1" noChangeArrowheads="1"/>
            </p:cNvPicPr>
            <p:nvPr/>
          </p:nvPicPr>
          <p:blipFill>
            <a:blip r:embed="rId4"/>
            <a:srcRect l="41463" t="22000" r="3805" b="70000"/>
            <a:stretch>
              <a:fillRect/>
            </a:stretch>
          </p:blipFill>
          <p:spPr bwMode="auto">
            <a:xfrm>
              <a:off x="4819651" y="2133600"/>
              <a:ext cx="1885949" cy="228600"/>
            </a:xfrm>
            <a:prstGeom prst="rect">
              <a:avLst/>
            </a:prstGeom>
            <a:noFill/>
          </p:spPr>
        </p:pic>
      </p:grpSp>
      <p:sp>
        <p:nvSpPr>
          <p:cNvPr id="40" name="Freeform 39"/>
          <p:cNvSpPr/>
          <p:nvPr/>
        </p:nvSpPr>
        <p:spPr>
          <a:xfrm>
            <a:off x="5289820" y="2090057"/>
            <a:ext cx="3690257" cy="3037114"/>
          </a:xfrm>
          <a:custGeom>
            <a:avLst/>
            <a:gdLst>
              <a:gd name="connsiteX0" fmla="*/ 3690257 w 3690257"/>
              <a:gd name="connsiteY0" fmla="*/ 3037114 h 3037114"/>
              <a:gd name="connsiteX1" fmla="*/ 3445328 w 3690257"/>
              <a:gd name="connsiteY1" fmla="*/ 2922814 h 3037114"/>
              <a:gd name="connsiteX2" fmla="*/ 2465614 w 3690257"/>
              <a:gd name="connsiteY2" fmla="*/ 2596243 h 3037114"/>
              <a:gd name="connsiteX3" fmla="*/ 1387928 w 3690257"/>
              <a:gd name="connsiteY3" fmla="*/ 2530929 h 3037114"/>
              <a:gd name="connsiteX4" fmla="*/ 1289957 w 3690257"/>
              <a:gd name="connsiteY4" fmla="*/ 2400300 h 3037114"/>
              <a:gd name="connsiteX5" fmla="*/ 1436914 w 3690257"/>
              <a:gd name="connsiteY5" fmla="*/ 2024743 h 3037114"/>
              <a:gd name="connsiteX6" fmla="*/ 1502228 w 3690257"/>
              <a:gd name="connsiteY6" fmla="*/ 1828800 h 3037114"/>
              <a:gd name="connsiteX7" fmla="*/ 1322614 w 3690257"/>
              <a:gd name="connsiteY7" fmla="*/ 1534886 h 3037114"/>
              <a:gd name="connsiteX8" fmla="*/ 816428 w 3690257"/>
              <a:gd name="connsiteY8" fmla="*/ 1322614 h 3037114"/>
              <a:gd name="connsiteX9" fmla="*/ 489857 w 3690257"/>
              <a:gd name="connsiteY9" fmla="*/ 1208314 h 3037114"/>
              <a:gd name="connsiteX10" fmla="*/ 391885 w 3690257"/>
              <a:gd name="connsiteY10" fmla="*/ 1061357 h 3037114"/>
              <a:gd name="connsiteX11" fmla="*/ 244928 w 3690257"/>
              <a:gd name="connsiteY11" fmla="*/ 653143 h 3037114"/>
              <a:gd name="connsiteX12" fmla="*/ 97971 w 3690257"/>
              <a:gd name="connsiteY12" fmla="*/ 391886 h 3037114"/>
              <a:gd name="connsiteX13" fmla="*/ 0 w 3690257"/>
              <a:gd name="connsiteY13" fmla="*/ 0 h 303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0257" h="3037114">
                <a:moveTo>
                  <a:pt x="3690257" y="3037114"/>
                </a:moveTo>
                <a:cubicBezTo>
                  <a:pt x="3669846" y="3016703"/>
                  <a:pt x="3649435" y="2996292"/>
                  <a:pt x="3445328" y="2922814"/>
                </a:cubicBezTo>
                <a:cubicBezTo>
                  <a:pt x="3241221" y="2849336"/>
                  <a:pt x="2808514" y="2661557"/>
                  <a:pt x="2465614" y="2596243"/>
                </a:cubicBezTo>
                <a:cubicBezTo>
                  <a:pt x="2122714" y="2530929"/>
                  <a:pt x="1583871" y="2563586"/>
                  <a:pt x="1387928" y="2530929"/>
                </a:cubicBezTo>
                <a:cubicBezTo>
                  <a:pt x="1191985" y="2498272"/>
                  <a:pt x="1281793" y="2484664"/>
                  <a:pt x="1289957" y="2400300"/>
                </a:cubicBezTo>
                <a:cubicBezTo>
                  <a:pt x="1298121" y="2315936"/>
                  <a:pt x="1401536" y="2119993"/>
                  <a:pt x="1436914" y="2024743"/>
                </a:cubicBezTo>
                <a:cubicBezTo>
                  <a:pt x="1472292" y="1929493"/>
                  <a:pt x="1521278" y="1910443"/>
                  <a:pt x="1502228" y="1828800"/>
                </a:cubicBezTo>
                <a:cubicBezTo>
                  <a:pt x="1483178" y="1747157"/>
                  <a:pt x="1436914" y="1619250"/>
                  <a:pt x="1322614" y="1534886"/>
                </a:cubicBezTo>
                <a:cubicBezTo>
                  <a:pt x="1208314" y="1450522"/>
                  <a:pt x="955221" y="1377043"/>
                  <a:pt x="816428" y="1322614"/>
                </a:cubicBezTo>
                <a:cubicBezTo>
                  <a:pt x="677635" y="1268185"/>
                  <a:pt x="560614" y="1251857"/>
                  <a:pt x="489857" y="1208314"/>
                </a:cubicBezTo>
                <a:cubicBezTo>
                  <a:pt x="419100" y="1164771"/>
                  <a:pt x="432706" y="1153885"/>
                  <a:pt x="391885" y="1061357"/>
                </a:cubicBezTo>
                <a:cubicBezTo>
                  <a:pt x="351064" y="968829"/>
                  <a:pt x="293914" y="764721"/>
                  <a:pt x="244928" y="653143"/>
                </a:cubicBezTo>
                <a:cubicBezTo>
                  <a:pt x="195942" y="541565"/>
                  <a:pt x="138792" y="500743"/>
                  <a:pt x="97971" y="391886"/>
                </a:cubicBezTo>
                <a:cubicBezTo>
                  <a:pt x="57150" y="283029"/>
                  <a:pt x="28575" y="141514"/>
                  <a:pt x="0" y="0"/>
                </a:cubicBezTo>
              </a:path>
            </a:pathLst>
          </a:custGeom>
          <a:ln w="76200">
            <a:solidFill>
              <a:srgbClr val="FF000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4990463" y="2171700"/>
            <a:ext cx="628649" cy="1763486"/>
          </a:xfrm>
          <a:custGeom>
            <a:avLst/>
            <a:gdLst>
              <a:gd name="connsiteX0" fmla="*/ 348342 w 628649"/>
              <a:gd name="connsiteY0" fmla="*/ 0 h 1763486"/>
              <a:gd name="connsiteX1" fmla="*/ 478971 w 628649"/>
              <a:gd name="connsiteY1" fmla="*/ 489857 h 1763486"/>
              <a:gd name="connsiteX2" fmla="*/ 625928 w 628649"/>
              <a:gd name="connsiteY2" fmla="*/ 1224643 h 1763486"/>
              <a:gd name="connsiteX3" fmla="*/ 495299 w 628649"/>
              <a:gd name="connsiteY3" fmla="*/ 1453243 h 1763486"/>
              <a:gd name="connsiteX4" fmla="*/ 348342 w 628649"/>
              <a:gd name="connsiteY4" fmla="*/ 1469571 h 1763486"/>
              <a:gd name="connsiteX5" fmla="*/ 250371 w 628649"/>
              <a:gd name="connsiteY5" fmla="*/ 1371600 h 1763486"/>
              <a:gd name="connsiteX6" fmla="*/ 168728 w 628649"/>
              <a:gd name="connsiteY6" fmla="*/ 1126671 h 1763486"/>
              <a:gd name="connsiteX7" fmla="*/ 38099 w 628649"/>
              <a:gd name="connsiteY7" fmla="*/ 1110343 h 1763486"/>
              <a:gd name="connsiteX8" fmla="*/ 21771 w 628649"/>
              <a:gd name="connsiteY8" fmla="*/ 1436914 h 1763486"/>
              <a:gd name="connsiteX9" fmla="*/ 168728 w 628649"/>
              <a:gd name="connsiteY9" fmla="*/ 1763486 h 176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649" h="1763486">
                <a:moveTo>
                  <a:pt x="348342" y="0"/>
                </a:moveTo>
                <a:cubicBezTo>
                  <a:pt x="390524" y="142875"/>
                  <a:pt x="432707" y="285750"/>
                  <a:pt x="478971" y="489857"/>
                </a:cubicBezTo>
                <a:cubicBezTo>
                  <a:pt x="525235" y="693964"/>
                  <a:pt x="623207" y="1064079"/>
                  <a:pt x="625928" y="1224643"/>
                </a:cubicBezTo>
                <a:cubicBezTo>
                  <a:pt x="628649" y="1385207"/>
                  <a:pt x="541563" y="1412422"/>
                  <a:pt x="495299" y="1453243"/>
                </a:cubicBezTo>
                <a:cubicBezTo>
                  <a:pt x="449035" y="1494064"/>
                  <a:pt x="389163" y="1483178"/>
                  <a:pt x="348342" y="1469571"/>
                </a:cubicBezTo>
                <a:cubicBezTo>
                  <a:pt x="307521" y="1455964"/>
                  <a:pt x="280307" y="1428750"/>
                  <a:pt x="250371" y="1371600"/>
                </a:cubicBezTo>
                <a:cubicBezTo>
                  <a:pt x="220435" y="1314450"/>
                  <a:pt x="204107" y="1170214"/>
                  <a:pt x="168728" y="1126671"/>
                </a:cubicBezTo>
                <a:cubicBezTo>
                  <a:pt x="133349" y="1083128"/>
                  <a:pt x="62592" y="1058636"/>
                  <a:pt x="38099" y="1110343"/>
                </a:cubicBezTo>
                <a:cubicBezTo>
                  <a:pt x="13606" y="1162050"/>
                  <a:pt x="0" y="1328057"/>
                  <a:pt x="21771" y="1436914"/>
                </a:cubicBezTo>
                <a:cubicBezTo>
                  <a:pt x="43542" y="1545771"/>
                  <a:pt x="141514" y="1711779"/>
                  <a:pt x="168728" y="1763486"/>
                </a:cubicBezTo>
              </a:path>
            </a:pathLst>
          </a:custGeom>
          <a:ln w="76200">
            <a:solidFill>
              <a:srgbClr val="FF000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 name="TextBox 1"/>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Early Contact with Europeans</a:t>
            </a:r>
          </a:p>
        </p:txBody>
      </p:sp>
      <p:sp useBgFill="1">
        <p:nvSpPr>
          <p:cNvPr id="15" name="Rectangle 14"/>
          <p:cNvSpPr/>
          <p:nvPr/>
        </p:nvSpPr>
        <p:spPr>
          <a:xfrm>
            <a:off x="0" y="685800"/>
            <a:ext cx="9144000" cy="646331"/>
          </a:xfrm>
          <a:prstGeom prst="rect">
            <a:avLst/>
          </a:prstGeom>
        </p:spPr>
        <p:txBody>
          <a:bodyPr wrap="square">
            <a:spAutoFit/>
          </a:bodyPr>
          <a:lstStyle/>
          <a:p>
            <a:pPr algn="ctr"/>
            <a:r>
              <a:rPr lang="en-US" sz="3600" b="1" dirty="0" smtClean="0"/>
              <a:t>1</a:t>
            </a:r>
            <a:r>
              <a:rPr lang="en-US" sz="3600" b="1" baseline="30000" dirty="0" smtClean="0"/>
              <a:t>st</a:t>
            </a:r>
            <a:r>
              <a:rPr lang="en-US" sz="3600" b="1" dirty="0" smtClean="0"/>
              <a:t> European land claim in the Southeast</a:t>
            </a:r>
            <a:endParaRPr lang="en-US" sz="3600" b="1" dirty="0"/>
          </a:p>
        </p:txBody>
      </p:sp>
      <p:sp>
        <p:nvSpPr>
          <p:cNvPr id="25" name="Freeform 24"/>
          <p:cNvSpPr/>
          <p:nvPr/>
        </p:nvSpPr>
        <p:spPr>
          <a:xfrm>
            <a:off x="4399913" y="1872344"/>
            <a:ext cx="1206635" cy="1753500"/>
          </a:xfrm>
          <a:custGeom>
            <a:avLst/>
            <a:gdLst>
              <a:gd name="connsiteX0" fmla="*/ 840922 w 1167493"/>
              <a:gd name="connsiteY0" fmla="*/ 152400 h 1695450"/>
              <a:gd name="connsiteX1" fmla="*/ 1102179 w 1167493"/>
              <a:gd name="connsiteY1" fmla="*/ 985157 h 1695450"/>
              <a:gd name="connsiteX2" fmla="*/ 1167493 w 1167493"/>
              <a:gd name="connsiteY2" fmla="*/ 1213757 h 1695450"/>
              <a:gd name="connsiteX3" fmla="*/ 1102179 w 1167493"/>
              <a:gd name="connsiteY3" fmla="*/ 1556657 h 1695450"/>
              <a:gd name="connsiteX4" fmla="*/ 1069522 w 1167493"/>
              <a:gd name="connsiteY4" fmla="*/ 1687286 h 1695450"/>
              <a:gd name="connsiteX5" fmla="*/ 873579 w 1167493"/>
              <a:gd name="connsiteY5" fmla="*/ 1507671 h 1695450"/>
              <a:gd name="connsiteX6" fmla="*/ 726622 w 1167493"/>
              <a:gd name="connsiteY6" fmla="*/ 1279071 h 1695450"/>
              <a:gd name="connsiteX7" fmla="*/ 579665 w 1167493"/>
              <a:gd name="connsiteY7" fmla="*/ 952500 h 1695450"/>
              <a:gd name="connsiteX8" fmla="*/ 612322 w 1167493"/>
              <a:gd name="connsiteY8" fmla="*/ 609600 h 1695450"/>
              <a:gd name="connsiteX9" fmla="*/ 449036 w 1167493"/>
              <a:gd name="connsiteY9" fmla="*/ 527957 h 1695450"/>
              <a:gd name="connsiteX10" fmla="*/ 383722 w 1167493"/>
              <a:gd name="connsiteY10" fmla="*/ 381000 h 1695450"/>
              <a:gd name="connsiteX11" fmla="*/ 302079 w 1167493"/>
              <a:gd name="connsiteY11" fmla="*/ 332014 h 1695450"/>
              <a:gd name="connsiteX12" fmla="*/ 40822 w 1167493"/>
              <a:gd name="connsiteY12" fmla="*/ 397328 h 1695450"/>
              <a:gd name="connsiteX13" fmla="*/ 57150 w 1167493"/>
              <a:gd name="connsiteY13" fmla="*/ 103414 h 1695450"/>
              <a:gd name="connsiteX14" fmla="*/ 122465 w 1167493"/>
              <a:gd name="connsiteY14" fmla="*/ 152400 h 1695450"/>
              <a:gd name="connsiteX15" fmla="*/ 465365 w 1167493"/>
              <a:gd name="connsiteY15" fmla="*/ 152400 h 1695450"/>
              <a:gd name="connsiteX16" fmla="*/ 644979 w 1167493"/>
              <a:gd name="connsiteY16" fmla="*/ 152400 h 1695450"/>
              <a:gd name="connsiteX17" fmla="*/ 742950 w 1167493"/>
              <a:gd name="connsiteY17" fmla="*/ 70757 h 1695450"/>
              <a:gd name="connsiteX18" fmla="*/ 840922 w 1167493"/>
              <a:gd name="connsiteY18" fmla="*/ 152400 h 1695450"/>
              <a:gd name="connsiteX0" fmla="*/ 840922 w 1167493"/>
              <a:gd name="connsiteY0" fmla="*/ 152400 h 1687286"/>
              <a:gd name="connsiteX1" fmla="*/ 1102179 w 1167493"/>
              <a:gd name="connsiteY1" fmla="*/ 985157 h 1687286"/>
              <a:gd name="connsiteX2" fmla="*/ 1167493 w 1167493"/>
              <a:gd name="connsiteY2" fmla="*/ 1213757 h 1687286"/>
              <a:gd name="connsiteX3" fmla="*/ 1102179 w 1167493"/>
              <a:gd name="connsiteY3" fmla="*/ 1556657 h 1687286"/>
              <a:gd name="connsiteX4" fmla="*/ 1069522 w 1167493"/>
              <a:gd name="connsiteY4" fmla="*/ 1687286 h 1687286"/>
              <a:gd name="connsiteX5" fmla="*/ 873579 w 1167493"/>
              <a:gd name="connsiteY5" fmla="*/ 1507671 h 1687286"/>
              <a:gd name="connsiteX6" fmla="*/ 726622 w 1167493"/>
              <a:gd name="connsiteY6" fmla="*/ 1279071 h 1687286"/>
              <a:gd name="connsiteX7" fmla="*/ 579665 w 1167493"/>
              <a:gd name="connsiteY7" fmla="*/ 952500 h 1687286"/>
              <a:gd name="connsiteX8" fmla="*/ 612322 w 1167493"/>
              <a:gd name="connsiteY8" fmla="*/ 609600 h 1687286"/>
              <a:gd name="connsiteX9" fmla="*/ 449036 w 1167493"/>
              <a:gd name="connsiteY9" fmla="*/ 527957 h 1687286"/>
              <a:gd name="connsiteX10" fmla="*/ 383722 w 1167493"/>
              <a:gd name="connsiteY10" fmla="*/ 381000 h 1687286"/>
              <a:gd name="connsiteX11" fmla="*/ 302079 w 1167493"/>
              <a:gd name="connsiteY11" fmla="*/ 332014 h 1687286"/>
              <a:gd name="connsiteX12" fmla="*/ 40822 w 1167493"/>
              <a:gd name="connsiteY12" fmla="*/ 397328 h 1687286"/>
              <a:gd name="connsiteX13" fmla="*/ 57150 w 1167493"/>
              <a:gd name="connsiteY13" fmla="*/ 103414 h 1687286"/>
              <a:gd name="connsiteX14" fmla="*/ 122465 w 1167493"/>
              <a:gd name="connsiteY14" fmla="*/ 152400 h 1687286"/>
              <a:gd name="connsiteX15" fmla="*/ 465365 w 1167493"/>
              <a:gd name="connsiteY15" fmla="*/ 152400 h 1687286"/>
              <a:gd name="connsiteX16" fmla="*/ 644979 w 1167493"/>
              <a:gd name="connsiteY16" fmla="*/ 152400 h 1687286"/>
              <a:gd name="connsiteX17" fmla="*/ 742950 w 1167493"/>
              <a:gd name="connsiteY17" fmla="*/ 70757 h 1687286"/>
              <a:gd name="connsiteX18" fmla="*/ 840922 w 1167493"/>
              <a:gd name="connsiteY18" fmla="*/ 152400 h 1687286"/>
              <a:gd name="connsiteX0" fmla="*/ 840922 w 1167493"/>
              <a:gd name="connsiteY0" fmla="*/ 152400 h 1700893"/>
              <a:gd name="connsiteX1" fmla="*/ 1102179 w 1167493"/>
              <a:gd name="connsiteY1" fmla="*/ 985157 h 1700893"/>
              <a:gd name="connsiteX2" fmla="*/ 1167493 w 1167493"/>
              <a:gd name="connsiteY2" fmla="*/ 1213757 h 1700893"/>
              <a:gd name="connsiteX3" fmla="*/ 1102179 w 1167493"/>
              <a:gd name="connsiteY3" fmla="*/ 1556657 h 1700893"/>
              <a:gd name="connsiteX4" fmla="*/ 1069522 w 1167493"/>
              <a:gd name="connsiteY4" fmla="*/ 1687286 h 1700893"/>
              <a:gd name="connsiteX5" fmla="*/ 873579 w 1167493"/>
              <a:gd name="connsiteY5" fmla="*/ 1507671 h 1700893"/>
              <a:gd name="connsiteX6" fmla="*/ 726622 w 1167493"/>
              <a:gd name="connsiteY6" fmla="*/ 1279071 h 1700893"/>
              <a:gd name="connsiteX7" fmla="*/ 579665 w 1167493"/>
              <a:gd name="connsiteY7" fmla="*/ 952500 h 1700893"/>
              <a:gd name="connsiteX8" fmla="*/ 612322 w 1167493"/>
              <a:gd name="connsiteY8" fmla="*/ 609600 h 1700893"/>
              <a:gd name="connsiteX9" fmla="*/ 449036 w 1167493"/>
              <a:gd name="connsiteY9" fmla="*/ 527957 h 1700893"/>
              <a:gd name="connsiteX10" fmla="*/ 383722 w 1167493"/>
              <a:gd name="connsiteY10" fmla="*/ 381000 h 1700893"/>
              <a:gd name="connsiteX11" fmla="*/ 302079 w 1167493"/>
              <a:gd name="connsiteY11" fmla="*/ 332014 h 1700893"/>
              <a:gd name="connsiteX12" fmla="*/ 40822 w 1167493"/>
              <a:gd name="connsiteY12" fmla="*/ 397328 h 1700893"/>
              <a:gd name="connsiteX13" fmla="*/ 57150 w 1167493"/>
              <a:gd name="connsiteY13" fmla="*/ 103414 h 1700893"/>
              <a:gd name="connsiteX14" fmla="*/ 122465 w 1167493"/>
              <a:gd name="connsiteY14" fmla="*/ 152400 h 1700893"/>
              <a:gd name="connsiteX15" fmla="*/ 465365 w 1167493"/>
              <a:gd name="connsiteY15" fmla="*/ 152400 h 1700893"/>
              <a:gd name="connsiteX16" fmla="*/ 644979 w 1167493"/>
              <a:gd name="connsiteY16" fmla="*/ 152400 h 1700893"/>
              <a:gd name="connsiteX17" fmla="*/ 742950 w 1167493"/>
              <a:gd name="connsiteY17" fmla="*/ 70757 h 1700893"/>
              <a:gd name="connsiteX18" fmla="*/ 840922 w 1167493"/>
              <a:gd name="connsiteY18" fmla="*/ 152400 h 1700893"/>
              <a:gd name="connsiteX0" fmla="*/ 840922 w 1172936"/>
              <a:gd name="connsiteY0" fmla="*/ 152400 h 1736272"/>
              <a:gd name="connsiteX1" fmla="*/ 1102179 w 1172936"/>
              <a:gd name="connsiteY1" fmla="*/ 985157 h 1736272"/>
              <a:gd name="connsiteX2" fmla="*/ 1167493 w 1172936"/>
              <a:gd name="connsiteY2" fmla="*/ 1213757 h 1736272"/>
              <a:gd name="connsiteX3" fmla="*/ 1069522 w 1172936"/>
              <a:gd name="connsiteY3" fmla="*/ 1687286 h 1736272"/>
              <a:gd name="connsiteX4" fmla="*/ 873579 w 1172936"/>
              <a:gd name="connsiteY4" fmla="*/ 1507671 h 1736272"/>
              <a:gd name="connsiteX5" fmla="*/ 726622 w 1172936"/>
              <a:gd name="connsiteY5" fmla="*/ 1279071 h 1736272"/>
              <a:gd name="connsiteX6" fmla="*/ 579665 w 1172936"/>
              <a:gd name="connsiteY6" fmla="*/ 952500 h 1736272"/>
              <a:gd name="connsiteX7" fmla="*/ 612322 w 1172936"/>
              <a:gd name="connsiteY7" fmla="*/ 609600 h 1736272"/>
              <a:gd name="connsiteX8" fmla="*/ 449036 w 1172936"/>
              <a:gd name="connsiteY8" fmla="*/ 527957 h 1736272"/>
              <a:gd name="connsiteX9" fmla="*/ 383722 w 1172936"/>
              <a:gd name="connsiteY9" fmla="*/ 381000 h 1736272"/>
              <a:gd name="connsiteX10" fmla="*/ 302079 w 1172936"/>
              <a:gd name="connsiteY10" fmla="*/ 332014 h 1736272"/>
              <a:gd name="connsiteX11" fmla="*/ 40822 w 1172936"/>
              <a:gd name="connsiteY11" fmla="*/ 397328 h 1736272"/>
              <a:gd name="connsiteX12" fmla="*/ 57150 w 1172936"/>
              <a:gd name="connsiteY12" fmla="*/ 103414 h 1736272"/>
              <a:gd name="connsiteX13" fmla="*/ 122465 w 1172936"/>
              <a:gd name="connsiteY13" fmla="*/ 152400 h 1736272"/>
              <a:gd name="connsiteX14" fmla="*/ 465365 w 1172936"/>
              <a:gd name="connsiteY14" fmla="*/ 152400 h 1736272"/>
              <a:gd name="connsiteX15" fmla="*/ 644979 w 1172936"/>
              <a:gd name="connsiteY15" fmla="*/ 152400 h 1736272"/>
              <a:gd name="connsiteX16" fmla="*/ 742950 w 1172936"/>
              <a:gd name="connsiteY16" fmla="*/ 70757 h 1736272"/>
              <a:gd name="connsiteX17" fmla="*/ 840922 w 1172936"/>
              <a:gd name="connsiteY17" fmla="*/ 152400 h 1736272"/>
              <a:gd name="connsiteX0" fmla="*/ 840922 w 1172936"/>
              <a:gd name="connsiteY0" fmla="*/ 152400 h 1687286"/>
              <a:gd name="connsiteX1" fmla="*/ 1102179 w 1172936"/>
              <a:gd name="connsiteY1" fmla="*/ 985157 h 1687286"/>
              <a:gd name="connsiteX2" fmla="*/ 1167493 w 1172936"/>
              <a:gd name="connsiteY2" fmla="*/ 1213757 h 1687286"/>
              <a:gd name="connsiteX3" fmla="*/ 1069522 w 1172936"/>
              <a:gd name="connsiteY3" fmla="*/ 1687286 h 1687286"/>
              <a:gd name="connsiteX4" fmla="*/ 873579 w 1172936"/>
              <a:gd name="connsiteY4" fmla="*/ 1507671 h 1687286"/>
              <a:gd name="connsiteX5" fmla="*/ 726622 w 1172936"/>
              <a:gd name="connsiteY5" fmla="*/ 1279071 h 1687286"/>
              <a:gd name="connsiteX6" fmla="*/ 579665 w 1172936"/>
              <a:gd name="connsiteY6" fmla="*/ 952500 h 1687286"/>
              <a:gd name="connsiteX7" fmla="*/ 612322 w 1172936"/>
              <a:gd name="connsiteY7" fmla="*/ 609600 h 1687286"/>
              <a:gd name="connsiteX8" fmla="*/ 449036 w 1172936"/>
              <a:gd name="connsiteY8" fmla="*/ 527957 h 1687286"/>
              <a:gd name="connsiteX9" fmla="*/ 383722 w 1172936"/>
              <a:gd name="connsiteY9" fmla="*/ 381000 h 1687286"/>
              <a:gd name="connsiteX10" fmla="*/ 302079 w 1172936"/>
              <a:gd name="connsiteY10" fmla="*/ 332014 h 1687286"/>
              <a:gd name="connsiteX11" fmla="*/ 40822 w 1172936"/>
              <a:gd name="connsiteY11" fmla="*/ 397328 h 1687286"/>
              <a:gd name="connsiteX12" fmla="*/ 57150 w 1172936"/>
              <a:gd name="connsiteY12" fmla="*/ 103414 h 1687286"/>
              <a:gd name="connsiteX13" fmla="*/ 122465 w 1172936"/>
              <a:gd name="connsiteY13" fmla="*/ 152400 h 1687286"/>
              <a:gd name="connsiteX14" fmla="*/ 465365 w 1172936"/>
              <a:gd name="connsiteY14" fmla="*/ 152400 h 1687286"/>
              <a:gd name="connsiteX15" fmla="*/ 644979 w 1172936"/>
              <a:gd name="connsiteY15" fmla="*/ 152400 h 1687286"/>
              <a:gd name="connsiteX16" fmla="*/ 742950 w 1172936"/>
              <a:gd name="connsiteY16" fmla="*/ 70757 h 1687286"/>
              <a:gd name="connsiteX17" fmla="*/ 840922 w 1172936"/>
              <a:gd name="connsiteY17" fmla="*/ 152400 h 1687286"/>
              <a:gd name="connsiteX0" fmla="*/ 840922 w 1172936"/>
              <a:gd name="connsiteY0" fmla="*/ 152400 h 1753500"/>
              <a:gd name="connsiteX1" fmla="*/ 1102179 w 1172936"/>
              <a:gd name="connsiteY1" fmla="*/ 985157 h 1753500"/>
              <a:gd name="connsiteX2" fmla="*/ 1167493 w 1172936"/>
              <a:gd name="connsiteY2" fmla="*/ 1213757 h 1753500"/>
              <a:gd name="connsiteX3" fmla="*/ 1069522 w 1172936"/>
              <a:gd name="connsiteY3" fmla="*/ 1687286 h 1753500"/>
              <a:gd name="connsiteX4" fmla="*/ 873579 w 1172936"/>
              <a:gd name="connsiteY4" fmla="*/ 1507671 h 1753500"/>
              <a:gd name="connsiteX5" fmla="*/ 726622 w 1172936"/>
              <a:gd name="connsiteY5" fmla="*/ 1279071 h 1753500"/>
              <a:gd name="connsiteX6" fmla="*/ 579665 w 1172936"/>
              <a:gd name="connsiteY6" fmla="*/ 952500 h 1753500"/>
              <a:gd name="connsiteX7" fmla="*/ 612322 w 1172936"/>
              <a:gd name="connsiteY7" fmla="*/ 609600 h 1753500"/>
              <a:gd name="connsiteX8" fmla="*/ 449036 w 1172936"/>
              <a:gd name="connsiteY8" fmla="*/ 527957 h 1753500"/>
              <a:gd name="connsiteX9" fmla="*/ 383722 w 1172936"/>
              <a:gd name="connsiteY9" fmla="*/ 381000 h 1753500"/>
              <a:gd name="connsiteX10" fmla="*/ 302079 w 1172936"/>
              <a:gd name="connsiteY10" fmla="*/ 332014 h 1753500"/>
              <a:gd name="connsiteX11" fmla="*/ 40822 w 1172936"/>
              <a:gd name="connsiteY11" fmla="*/ 397328 h 1753500"/>
              <a:gd name="connsiteX12" fmla="*/ 57150 w 1172936"/>
              <a:gd name="connsiteY12" fmla="*/ 103414 h 1753500"/>
              <a:gd name="connsiteX13" fmla="*/ 122465 w 1172936"/>
              <a:gd name="connsiteY13" fmla="*/ 152400 h 1753500"/>
              <a:gd name="connsiteX14" fmla="*/ 465365 w 1172936"/>
              <a:gd name="connsiteY14" fmla="*/ 152400 h 1753500"/>
              <a:gd name="connsiteX15" fmla="*/ 644979 w 1172936"/>
              <a:gd name="connsiteY15" fmla="*/ 152400 h 1753500"/>
              <a:gd name="connsiteX16" fmla="*/ 742950 w 1172936"/>
              <a:gd name="connsiteY16" fmla="*/ 70757 h 1753500"/>
              <a:gd name="connsiteX17" fmla="*/ 840922 w 1172936"/>
              <a:gd name="connsiteY17" fmla="*/ 152400 h 1753500"/>
              <a:gd name="connsiteX0" fmla="*/ 840922 w 1206635"/>
              <a:gd name="connsiteY0" fmla="*/ 152400 h 1753500"/>
              <a:gd name="connsiteX1" fmla="*/ 1102179 w 1206635"/>
              <a:gd name="connsiteY1" fmla="*/ 985157 h 1753500"/>
              <a:gd name="connsiteX2" fmla="*/ 1167493 w 1206635"/>
              <a:gd name="connsiteY2" fmla="*/ 1213757 h 1753500"/>
              <a:gd name="connsiteX3" fmla="*/ 1069522 w 1206635"/>
              <a:gd name="connsiteY3" fmla="*/ 1687286 h 1753500"/>
              <a:gd name="connsiteX4" fmla="*/ 873579 w 1206635"/>
              <a:gd name="connsiteY4" fmla="*/ 1507671 h 1753500"/>
              <a:gd name="connsiteX5" fmla="*/ 726622 w 1206635"/>
              <a:gd name="connsiteY5" fmla="*/ 1279071 h 1753500"/>
              <a:gd name="connsiteX6" fmla="*/ 579665 w 1206635"/>
              <a:gd name="connsiteY6" fmla="*/ 952500 h 1753500"/>
              <a:gd name="connsiteX7" fmla="*/ 612322 w 1206635"/>
              <a:gd name="connsiteY7" fmla="*/ 609600 h 1753500"/>
              <a:gd name="connsiteX8" fmla="*/ 449036 w 1206635"/>
              <a:gd name="connsiteY8" fmla="*/ 527957 h 1753500"/>
              <a:gd name="connsiteX9" fmla="*/ 383722 w 1206635"/>
              <a:gd name="connsiteY9" fmla="*/ 381000 h 1753500"/>
              <a:gd name="connsiteX10" fmla="*/ 302079 w 1206635"/>
              <a:gd name="connsiteY10" fmla="*/ 332014 h 1753500"/>
              <a:gd name="connsiteX11" fmla="*/ 40822 w 1206635"/>
              <a:gd name="connsiteY11" fmla="*/ 397328 h 1753500"/>
              <a:gd name="connsiteX12" fmla="*/ 57150 w 1206635"/>
              <a:gd name="connsiteY12" fmla="*/ 103414 h 1753500"/>
              <a:gd name="connsiteX13" fmla="*/ 122465 w 1206635"/>
              <a:gd name="connsiteY13" fmla="*/ 152400 h 1753500"/>
              <a:gd name="connsiteX14" fmla="*/ 465365 w 1206635"/>
              <a:gd name="connsiteY14" fmla="*/ 152400 h 1753500"/>
              <a:gd name="connsiteX15" fmla="*/ 644979 w 1206635"/>
              <a:gd name="connsiteY15" fmla="*/ 152400 h 1753500"/>
              <a:gd name="connsiteX16" fmla="*/ 742950 w 1206635"/>
              <a:gd name="connsiteY16" fmla="*/ 70757 h 1753500"/>
              <a:gd name="connsiteX17" fmla="*/ 840922 w 1206635"/>
              <a:gd name="connsiteY17" fmla="*/ 152400 h 175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6635" h="1753500">
                <a:moveTo>
                  <a:pt x="840922" y="152400"/>
                </a:moveTo>
                <a:cubicBezTo>
                  <a:pt x="900794" y="304800"/>
                  <a:pt x="1047750" y="808264"/>
                  <a:pt x="1102179" y="985157"/>
                </a:cubicBezTo>
                <a:cubicBezTo>
                  <a:pt x="1156608" y="1162050"/>
                  <a:pt x="1172936" y="1096736"/>
                  <a:pt x="1167493" y="1213757"/>
                </a:cubicBezTo>
                <a:cubicBezTo>
                  <a:pt x="1162050" y="1330778"/>
                  <a:pt x="1206635" y="1647577"/>
                  <a:pt x="1069522" y="1687286"/>
                </a:cubicBezTo>
                <a:cubicBezTo>
                  <a:pt x="905242" y="1753500"/>
                  <a:pt x="930729" y="1575707"/>
                  <a:pt x="873579" y="1507671"/>
                </a:cubicBezTo>
                <a:cubicBezTo>
                  <a:pt x="816429" y="1439635"/>
                  <a:pt x="775608" y="1371600"/>
                  <a:pt x="726622" y="1279071"/>
                </a:cubicBezTo>
                <a:cubicBezTo>
                  <a:pt x="677636" y="1186543"/>
                  <a:pt x="598715" y="1064078"/>
                  <a:pt x="579665" y="952500"/>
                </a:cubicBezTo>
                <a:cubicBezTo>
                  <a:pt x="560615" y="840922"/>
                  <a:pt x="634093" y="680357"/>
                  <a:pt x="612322" y="609600"/>
                </a:cubicBezTo>
                <a:cubicBezTo>
                  <a:pt x="590551" y="538843"/>
                  <a:pt x="487136" y="566057"/>
                  <a:pt x="449036" y="527957"/>
                </a:cubicBezTo>
                <a:cubicBezTo>
                  <a:pt x="410936" y="489857"/>
                  <a:pt x="408215" y="413657"/>
                  <a:pt x="383722" y="381000"/>
                </a:cubicBezTo>
                <a:cubicBezTo>
                  <a:pt x="359229" y="348343"/>
                  <a:pt x="359229" y="329293"/>
                  <a:pt x="302079" y="332014"/>
                </a:cubicBezTo>
                <a:cubicBezTo>
                  <a:pt x="244929" y="334735"/>
                  <a:pt x="81644" y="435428"/>
                  <a:pt x="40822" y="397328"/>
                </a:cubicBezTo>
                <a:cubicBezTo>
                  <a:pt x="0" y="359228"/>
                  <a:pt x="43543" y="144235"/>
                  <a:pt x="57150" y="103414"/>
                </a:cubicBezTo>
                <a:cubicBezTo>
                  <a:pt x="70757" y="62593"/>
                  <a:pt x="54429" y="144236"/>
                  <a:pt x="122465" y="152400"/>
                </a:cubicBezTo>
                <a:cubicBezTo>
                  <a:pt x="190501" y="160564"/>
                  <a:pt x="465365" y="152400"/>
                  <a:pt x="465365" y="152400"/>
                </a:cubicBezTo>
                <a:cubicBezTo>
                  <a:pt x="552451" y="152400"/>
                  <a:pt x="598715" y="166007"/>
                  <a:pt x="644979" y="152400"/>
                </a:cubicBezTo>
                <a:cubicBezTo>
                  <a:pt x="691243" y="138793"/>
                  <a:pt x="713014" y="68036"/>
                  <a:pt x="742950" y="70757"/>
                </a:cubicBezTo>
                <a:cubicBezTo>
                  <a:pt x="772886" y="73478"/>
                  <a:pt x="781051" y="0"/>
                  <a:pt x="840922" y="152400"/>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p:cNvSpPr/>
          <p:nvPr/>
        </p:nvSpPr>
        <p:spPr>
          <a:xfrm>
            <a:off x="0" y="6273225"/>
            <a:ext cx="9144000" cy="584775"/>
          </a:xfrm>
          <a:prstGeom prst="rect">
            <a:avLst/>
          </a:prstGeom>
        </p:spPr>
        <p:txBody>
          <a:bodyPr wrap="square">
            <a:spAutoFit/>
          </a:bodyPr>
          <a:lstStyle/>
          <a:p>
            <a:r>
              <a:rPr lang="en-US" sz="3200" b="1" dirty="0" smtClean="0"/>
              <a:t>	- names the area ‘La Florida’ </a:t>
            </a:r>
            <a:endParaRPr lang="en-US" sz="3200" b="1" dirty="0"/>
          </a:p>
        </p:txBody>
      </p:sp>
      <p:sp useBgFill="1">
        <p:nvSpPr>
          <p:cNvPr id="28" name="Rectangle 27"/>
          <p:cNvSpPr/>
          <p:nvPr/>
        </p:nvSpPr>
        <p:spPr>
          <a:xfrm>
            <a:off x="0" y="5715000"/>
            <a:ext cx="9144000" cy="584775"/>
          </a:xfrm>
          <a:prstGeom prst="rect">
            <a:avLst/>
          </a:prstGeom>
        </p:spPr>
        <p:txBody>
          <a:bodyPr wrap="square">
            <a:spAutoFit/>
          </a:bodyPr>
          <a:lstStyle/>
          <a:p>
            <a:r>
              <a:rPr lang="en-US" sz="3200" b="1" dirty="0" smtClean="0"/>
              <a:t>	- claims the peninsula for Spain </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1000"/>
                                        <p:tgtEl>
                                          <p:spTgt spid="9"/>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32"/>
                                        </p:tgtEl>
                                        <p:attrNameLst>
                                          <p:attrName>style.visibility</p:attrName>
                                        </p:attrNameLst>
                                      </p:cBhvr>
                                      <p:to>
                                        <p:strVal val="visible"/>
                                      </p:to>
                                    </p:set>
                                    <p:animEffect transition="in" filter="fade">
                                      <p:cBhvr>
                                        <p:cTn id="18" dur="1000"/>
                                        <p:tgtEl>
                                          <p:spTgt spid="103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up)">
                                      <p:cBhvr>
                                        <p:cTn id="23" dur="10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xit" presetSubtype="0" fill="hold" nodeType="click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par>
                                <p:cTn id="31" presetID="42"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1000"/>
                                        <p:tgtEl>
                                          <p:spTgt spid="39"/>
                                        </p:tgtEl>
                                      </p:cBhvr>
                                    </p:animEffect>
                                    <p:anim calcmode="lin" valueType="num">
                                      <p:cBhvr>
                                        <p:cTn id="34" dur="1000" fill="hold"/>
                                        <p:tgtEl>
                                          <p:spTgt spid="39"/>
                                        </p:tgtEl>
                                        <p:attrNameLst>
                                          <p:attrName>ppt_x</p:attrName>
                                        </p:attrNameLst>
                                      </p:cBhvr>
                                      <p:tavLst>
                                        <p:tav tm="0">
                                          <p:val>
                                            <p:strVal val="#ppt_x"/>
                                          </p:val>
                                        </p:tav>
                                        <p:tav tm="100000">
                                          <p:val>
                                            <p:strVal val="#ppt_x"/>
                                          </p:val>
                                        </p:tav>
                                      </p:tavLst>
                                    </p:anim>
                                    <p:anim calcmode="lin" valueType="num">
                                      <p:cBhvr>
                                        <p:cTn id="35" dur="1000" fill="hold"/>
                                        <p:tgtEl>
                                          <p:spTgt spid="39"/>
                                        </p:tgtEl>
                                        <p:attrNameLst>
                                          <p:attrName>ppt_y</p:attrName>
                                        </p:attrNameLst>
                                      </p:cBhvr>
                                      <p:tavLst>
                                        <p:tav tm="0">
                                          <p:val>
                                            <p:strVal val="#ppt_y+.1"/>
                                          </p:val>
                                        </p:tav>
                                        <p:tav tm="100000">
                                          <p:val>
                                            <p:strVal val="#ppt_y"/>
                                          </p:val>
                                        </p:tav>
                                      </p:tavLst>
                                    </p:anim>
                                  </p:childTnLst>
                                </p:cTn>
                              </p:par>
                              <p:par>
                                <p:cTn id="36" presetID="10" presetClass="exit" presetSubtype="0" fill="hold" nodeType="withEffect">
                                  <p:stCondLst>
                                    <p:cond delay="0"/>
                                  </p:stCondLst>
                                  <p:childTnLst>
                                    <p:animEffect transition="out" filter="fade">
                                      <p:cBhvr>
                                        <p:cTn id="37" dur="1000"/>
                                        <p:tgtEl>
                                          <p:spTgt spid="35"/>
                                        </p:tgtEl>
                                      </p:cBhvr>
                                    </p:animEffect>
                                    <p:set>
                                      <p:cBhvr>
                                        <p:cTn id="38" dur="1" fill="hold">
                                          <p:stCondLst>
                                            <p:cond delay="999"/>
                                          </p:stCondLst>
                                        </p:cTn>
                                        <p:tgtEl>
                                          <p:spTgt spid="3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right)">
                                      <p:cBhvr>
                                        <p:cTn id="43" dur="3000"/>
                                        <p:tgtEl>
                                          <p:spTgt spid="40"/>
                                        </p:tgtEl>
                                      </p:cBhvr>
                                    </p:animEffect>
                                  </p:childTnLst>
                                </p:cTn>
                              </p:par>
                            </p:childTnLst>
                          </p:cTn>
                        </p:par>
                        <p:par>
                          <p:cTn id="44" fill="hold">
                            <p:stCondLst>
                              <p:cond delay="3000"/>
                            </p:stCondLst>
                            <p:childTnLst>
                              <p:par>
                                <p:cTn id="45" presetID="22" presetClass="entr" presetSubtype="1" fill="hold" grpId="0"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wipe(up)">
                                      <p:cBhvr>
                                        <p:cTn id="47" dur="30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1000"/>
                                        <p:tgtEl>
                                          <p:spTgt spid="41"/>
                                        </p:tgtEl>
                                      </p:cBhvr>
                                    </p:animEffect>
                                    <p:set>
                                      <p:cBhvr>
                                        <p:cTn id="52" dur="1" fill="hold">
                                          <p:stCondLst>
                                            <p:cond delay="999"/>
                                          </p:stCondLst>
                                        </p:cTn>
                                        <p:tgtEl>
                                          <p:spTgt spid="41"/>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40"/>
                                        </p:tgtEl>
                                      </p:cBhvr>
                                    </p:animEffect>
                                    <p:set>
                                      <p:cBhvr>
                                        <p:cTn id="55" dur="1" fill="hold">
                                          <p:stCondLst>
                                            <p:cond delay="999"/>
                                          </p:stCondLst>
                                        </p:cTn>
                                        <p:tgtEl>
                                          <p:spTgt spid="40"/>
                                        </p:tgtEl>
                                        <p:attrNameLst>
                                          <p:attrName>style.visibility</p:attrName>
                                        </p:attrNameLst>
                                      </p:cBhvr>
                                      <p:to>
                                        <p:strVal val="hidden"/>
                                      </p:to>
                                    </p:se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left)">
                                      <p:cBhvr>
                                        <p:cTn id="59" dur="1000"/>
                                        <p:tgtEl>
                                          <p:spTgt spid="28"/>
                                        </p:tgtEl>
                                      </p:cBhvr>
                                    </p:animEffect>
                                  </p:childTnLst>
                                </p:cTn>
                              </p:par>
                            </p:childTnLst>
                          </p:cTn>
                        </p:par>
                        <p:par>
                          <p:cTn id="60" fill="hold">
                            <p:stCondLst>
                              <p:cond delay="2000"/>
                            </p:stCondLst>
                            <p:childTnLst>
                              <p:par>
                                <p:cTn id="61" presetID="9" presetClass="entr" presetSubtype="0"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dissolve">
                                      <p:cBhvr>
                                        <p:cTn id="63" dur="10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left)">
                                      <p:cBhvr>
                                        <p:cTn id="68" dur="10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1000"/>
                                        <p:tgtEl>
                                          <p:spTgt spid="15"/>
                                        </p:tgtEl>
                                      </p:cBhvr>
                                    </p:animEffect>
                                    <p:set>
                                      <p:cBhvr>
                                        <p:cTn id="73" dur="1" fill="hold">
                                          <p:stCondLst>
                                            <p:cond delay="999"/>
                                          </p:stCondLst>
                                        </p:cTn>
                                        <p:tgtEl>
                                          <p:spTgt spid="15"/>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9"/>
                                        </p:tgtEl>
                                      </p:cBhvr>
                                    </p:animEffect>
                                    <p:set>
                                      <p:cBhvr>
                                        <p:cTn id="76" dur="1" fill="hold">
                                          <p:stCondLst>
                                            <p:cond delay="999"/>
                                          </p:stCondLst>
                                        </p:cTn>
                                        <p:tgtEl>
                                          <p:spTgt spid="9"/>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1000"/>
                                        <p:tgtEl>
                                          <p:spTgt spid="1032"/>
                                        </p:tgtEl>
                                      </p:cBhvr>
                                    </p:animEffect>
                                    <p:set>
                                      <p:cBhvr>
                                        <p:cTn id="79" dur="1" fill="hold">
                                          <p:stCondLst>
                                            <p:cond delay="999"/>
                                          </p:stCondLst>
                                        </p:cTn>
                                        <p:tgtEl>
                                          <p:spTgt spid="1032"/>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0"/>
                                        <p:tgtEl>
                                          <p:spTgt spid="28"/>
                                        </p:tgtEl>
                                      </p:cBhvr>
                                    </p:animEffect>
                                    <p:set>
                                      <p:cBhvr>
                                        <p:cTn id="82" dur="1" fill="hold">
                                          <p:stCondLst>
                                            <p:cond delay="999"/>
                                          </p:stCondLst>
                                        </p:cTn>
                                        <p:tgtEl>
                                          <p:spTgt spid="28"/>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27"/>
                                        </p:tgtEl>
                                      </p:cBhvr>
                                    </p:animEffect>
                                    <p:set>
                                      <p:cBhvr>
                                        <p:cTn id="85" dur="1" fill="hold">
                                          <p:stCondLst>
                                            <p:cond delay="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40" grpId="0" animBg="1"/>
      <p:bldP spid="40" grpId="1" animBg="1"/>
      <p:bldP spid="41" grpId="0" animBg="1"/>
      <p:bldP spid="41" grpId="1" animBg="1"/>
      <p:bldP spid="15" grpId="0" animBg="1"/>
      <p:bldP spid="15" grpId="1" animBg="1"/>
      <p:bldP spid="25" grpId="0" animBg="1"/>
      <p:bldP spid="27" grpId="0" animBg="1"/>
      <p:bldP spid="27" grpId="1" animBg="1"/>
      <p:bldP spid="28" grpId="0" animBg="1"/>
      <p:bldP spid="28" grpId="1"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rgbClr val="FFEBFF"/>
        </a:solidFill>
        <a:effectLst/>
      </p:bgPr>
    </p:bg>
    <p:spTree>
      <p:nvGrpSpPr>
        <p:cNvPr id="1" name=""/>
        <p:cNvGrpSpPr/>
        <p:nvPr/>
      </p:nvGrpSpPr>
      <p:grpSpPr>
        <a:xfrm>
          <a:off x="0" y="0"/>
          <a:ext cx="0" cy="0"/>
          <a:chOff x="0" y="0"/>
          <a:chExt cx="0" cy="0"/>
        </a:xfrm>
      </p:grpSpPr>
      <p:sp useBgFill="1">
        <p:nvSpPr>
          <p:cNvPr id="91138" name="Rectangle 2"/>
          <p:cNvSpPr>
            <a:spLocks noChangeArrowheads="1"/>
          </p:cNvSpPr>
          <p:nvPr/>
        </p:nvSpPr>
        <p:spPr bwMode="auto">
          <a:xfrm>
            <a:off x="0" y="0"/>
            <a:ext cx="9144000" cy="9510296"/>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b="1" dirty="0" smtClean="0">
                <a:solidFill>
                  <a:srgbClr val="222222"/>
                </a:solidFill>
                <a:cs typeface="Arial" charset="0"/>
                <a:hlinkClick r:id="rId2"/>
              </a:rPr>
              <a:t>https://en.wikipedia.org/wiki/Juan_Ponce_de_Leon</a:t>
            </a:r>
            <a:endParaRPr lang="en-US" b="1" dirty="0" smtClean="0">
              <a:solidFill>
                <a:srgbClr val="222222"/>
              </a:solidFill>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b="1" dirty="0" smtClean="0">
              <a:solidFill>
                <a:srgbClr val="222222"/>
              </a:solidFill>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222222"/>
                </a:solidFill>
                <a:effectLst/>
                <a:cs typeface="Arial" charset="0"/>
              </a:rPr>
              <a:t>	Juan Ponce de León</a:t>
            </a:r>
            <a:r>
              <a:rPr lang="en-US" baseline="30000" dirty="0" smtClean="0">
                <a:solidFill>
                  <a:srgbClr val="0B0080"/>
                </a:solidFill>
                <a:cs typeface="Arial" charset="0"/>
              </a:rPr>
              <a:t>  </a:t>
            </a:r>
            <a:r>
              <a:rPr lang="en-US" dirty="0" smtClean="0">
                <a:solidFill>
                  <a:srgbClr val="222222"/>
                </a:solidFill>
                <a:cs typeface="Arial" charset="0"/>
              </a:rPr>
              <a:t>(1</a:t>
            </a:r>
            <a:r>
              <a:rPr kumimoji="0" lang="en-US" b="0" i="0" u="none" strike="noStrike" cap="none" normalizeH="0" baseline="0" dirty="0" smtClean="0">
                <a:ln>
                  <a:noFill/>
                </a:ln>
                <a:solidFill>
                  <a:srgbClr val="222222"/>
                </a:solidFill>
                <a:effectLst/>
                <a:cs typeface="Arial" charset="0"/>
              </a:rPr>
              <a:t>474 – July 1521)</a:t>
            </a:r>
            <a:r>
              <a:rPr lang="en-US" baseline="30000" dirty="0" smtClean="0">
                <a:solidFill>
                  <a:srgbClr val="0B0080"/>
                </a:solidFill>
                <a:cs typeface="Arial" charset="0"/>
              </a:rPr>
              <a:t> </a:t>
            </a:r>
            <a:r>
              <a:rPr kumimoji="0" lang="en-US" b="0" i="0" u="none" strike="noStrike" cap="none" normalizeH="0" baseline="0" dirty="0" smtClean="0">
                <a:ln>
                  <a:noFill/>
                </a:ln>
                <a:solidFill>
                  <a:srgbClr val="222222"/>
                </a:solidFill>
                <a:effectLst/>
                <a:cs typeface="Arial" charset="0"/>
              </a:rPr>
              <a:t>was </a:t>
            </a:r>
            <a:r>
              <a:rPr kumimoji="0" lang="en-US" b="0" i="0" u="none" strike="noStrike" cap="none" normalizeH="0" baseline="0" dirty="0" smtClean="0">
                <a:ln>
                  <a:noFill/>
                </a:ln>
                <a:effectLst/>
                <a:cs typeface="Arial" charset="0"/>
              </a:rPr>
              <a:t>a Spanish explorer and </a:t>
            </a:r>
            <a:r>
              <a:rPr kumimoji="0" lang="en-US" b="0" i="1" u="none" strike="noStrike" cap="none" normalizeH="0" baseline="0" dirty="0" smtClean="0">
                <a:ln>
                  <a:noFill/>
                </a:ln>
                <a:effectLst/>
                <a:cs typeface="Arial" charset="0"/>
              </a:rPr>
              <a:t>conquistador</a:t>
            </a:r>
            <a:r>
              <a:rPr kumimoji="0" lang="en-US" b="0" i="0" u="none" strike="noStrike" cap="none" normalizeH="0" baseline="0" dirty="0" smtClean="0">
                <a:ln>
                  <a:noFill/>
                </a:ln>
                <a:effectLst/>
                <a:cs typeface="Arial" charset="0"/>
              </a:rPr>
              <a:t>. He became the first Governor of Puerto Rico by appointment of the Spanish crown. He led the first known European expedition to </a:t>
            </a:r>
            <a:r>
              <a:rPr kumimoji="0" lang="en-US" b="0" i="1" u="none" strike="noStrike" cap="none" normalizeH="0" baseline="0" dirty="0" smtClean="0">
                <a:ln>
                  <a:noFill/>
                </a:ln>
                <a:effectLst/>
                <a:cs typeface="Arial" charset="0"/>
              </a:rPr>
              <a:t>La Florida</a:t>
            </a:r>
            <a:r>
              <a:rPr kumimoji="0" lang="en-US" b="0" i="0" u="none" strike="noStrike" cap="none" normalizeH="0" baseline="0" dirty="0" smtClean="0">
                <a:ln>
                  <a:noFill/>
                </a:ln>
                <a:effectLst/>
                <a:cs typeface="Arial" charset="0"/>
              </a:rPr>
              <a:t>, which </a:t>
            </a:r>
            <a:r>
              <a:rPr kumimoji="0" lang="en-US" b="0" i="0" u="none" strike="noStrike" cap="none" normalizeH="0" baseline="0" dirty="0" smtClean="0">
                <a:ln>
                  <a:noFill/>
                </a:ln>
                <a:solidFill>
                  <a:srgbClr val="222222"/>
                </a:solidFill>
                <a:effectLst/>
                <a:cs typeface="Arial" charset="0"/>
              </a:rPr>
              <a:t>he named during his first voyage to the area in 1513. </a:t>
            </a:r>
          </a:p>
          <a:p>
            <a:pPr lvl="0" fontAlgn="base">
              <a:spcBef>
                <a:spcPct val="0"/>
              </a:spcBef>
              <a:spcAft>
                <a:spcPct val="0"/>
              </a:spcAft>
            </a:pPr>
            <a:r>
              <a:rPr lang="en-US" dirty="0" smtClean="0"/>
              <a:t>	Ponce de León returned to southwest Florida in 1521 to lead the first large-scale attempt to establish a Spanish colony in what is now the continental United States. However, the native </a:t>
            </a:r>
            <a:r>
              <a:rPr lang="en-US" dirty="0" err="1" smtClean="0"/>
              <a:t>Calusa</a:t>
            </a:r>
            <a:r>
              <a:rPr lang="en-US" dirty="0" smtClean="0"/>
              <a:t> people fiercely resisted the incursion, and de León was seriously wounded in a skirmish. The colonization attempt was abandoned, and its leader died from his wounds soon after returning to Cuba. </a:t>
            </a:r>
          </a:p>
          <a:p>
            <a:r>
              <a:rPr lang="en-US" dirty="0" smtClean="0"/>
              <a:t>	Ponce de León equipped three ships with at least 200 men at his own expense and set out from Puerto Rico on March 4, 1513.  After leaving Puerto Rico, they sailed northwest along the great chain of </a:t>
            </a:r>
            <a:r>
              <a:rPr lang="en-US" dirty="0" err="1" smtClean="0"/>
              <a:t>Bahama</a:t>
            </a:r>
            <a:r>
              <a:rPr lang="en-US" dirty="0" smtClean="0"/>
              <a:t> Islands, known then as the </a:t>
            </a:r>
            <a:r>
              <a:rPr lang="en-US" dirty="0" err="1" smtClean="0"/>
              <a:t>Lucayos</a:t>
            </a:r>
            <a:r>
              <a:rPr lang="en-US" dirty="0" smtClean="0"/>
              <a:t>. On March 27, Easter Sunday, they sighted an island that was unfamiliar to the sailors on the expedition. Because many Spanish seamen were acquainted with the Bahamas, which had been depopulated by slaving ventures, some scholars believe that this "island" was actually Florida, as it was thought to be an island for several years after its formal discovery. Other scholars have speculated that this island was one of the northern </a:t>
            </a:r>
            <a:r>
              <a:rPr lang="en-US" dirty="0" err="1" smtClean="0"/>
              <a:t>Bahama</a:t>
            </a:r>
            <a:r>
              <a:rPr lang="en-US" dirty="0" smtClean="0"/>
              <a:t> islands, perhaps Great Abaco.</a:t>
            </a:r>
          </a:p>
          <a:p>
            <a:r>
              <a:rPr lang="en-US" dirty="0" smtClean="0"/>
              <a:t>	For the next several days the fleet crossed open water until April 2, 1513, when they sighted land which Ponce de León believed was another island. He named it </a:t>
            </a:r>
            <a:r>
              <a:rPr lang="en-US" i="1" dirty="0" smtClean="0"/>
              <a:t>La Florida</a:t>
            </a:r>
            <a:r>
              <a:rPr lang="en-US" dirty="0" smtClean="0"/>
              <a:t> in recognition of the verdant landscape and because it was the Easter season, which the Spaniards called </a:t>
            </a:r>
            <a:r>
              <a:rPr lang="en-US" i="1" dirty="0" smtClean="0"/>
              <a:t>Pascua Florida</a:t>
            </a:r>
            <a:r>
              <a:rPr lang="en-US" dirty="0" smtClean="0"/>
              <a:t> (Festival of Flowers). The following day they came ashore to seek information and take possession of this new land.</a:t>
            </a:r>
          </a:p>
          <a:p>
            <a:r>
              <a:rPr lang="en-US" dirty="0" smtClean="0"/>
              <a:t>	Although Ponce de León is widely credited with the discovery of Florida, he almost certainly was not the first European to reach the peninsula. Spanish slave expeditions had been regularly raiding the Bahamas since 1494 and there is some evidence that one or more of these slavers made it as far as the shores of Florida.</a:t>
            </a:r>
            <a:r>
              <a:rPr lang="en-US" baseline="30000" dirty="0" smtClean="0"/>
              <a:t> </a:t>
            </a:r>
            <a:r>
              <a:rPr lang="en-US" dirty="0" smtClean="0"/>
              <a:t> Another piece of evidence that others came before Ponce de León is the </a:t>
            </a:r>
            <a:r>
              <a:rPr lang="en-US" dirty="0" err="1" smtClean="0"/>
              <a:t>Cantino</a:t>
            </a:r>
            <a:r>
              <a:rPr lang="en-US" dirty="0" smtClean="0"/>
              <a:t> Map from 1502, which shows a peninsula near Cuba that looks like Florida's and includes characteristic place names.</a:t>
            </a:r>
          </a:p>
          <a:p>
            <a:pPr lvl="0" fontAlgn="base">
              <a:spcBef>
                <a:spcPct val="0"/>
              </a:spcBef>
              <a:spcAft>
                <a:spcPct val="0"/>
              </a:spcAft>
            </a:pPr>
            <a:endParaRPr kumimoji="0" lang="en-US" b="0" i="0" u="none" strike="noStrike" cap="none" normalizeH="0" baseline="0" dirty="0" smtClean="0">
              <a:ln>
                <a:noFill/>
              </a:ln>
              <a:solidFill>
                <a:srgbClr val="222222"/>
              </a:solidFill>
              <a:effectLs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cs typeface="Arial"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463308"/>
          </a:xfrm>
          <a:prstGeom prst="rect">
            <a:avLst/>
          </a:prstGeom>
        </p:spPr>
        <p:txBody>
          <a:bodyPr wrap="square">
            <a:spAutoFit/>
          </a:bodyPr>
          <a:lstStyle/>
          <a:p>
            <a:r>
              <a:rPr lang="en-US" dirty="0" smtClean="0">
                <a:hlinkClick r:id="rId2"/>
              </a:rPr>
              <a:t>https://en.wikipedia.org/wiki/Spanish_Florida</a:t>
            </a:r>
            <a:endParaRPr lang="en-US" dirty="0" smtClean="0"/>
          </a:p>
          <a:p>
            <a:endParaRPr lang="en-US" dirty="0" smtClean="0"/>
          </a:p>
          <a:p>
            <a:r>
              <a:rPr lang="en-US" b="1" dirty="0" smtClean="0"/>
              <a:t>	Spanish Florida</a:t>
            </a:r>
            <a:r>
              <a:rPr lang="en-US" dirty="0" smtClean="0"/>
              <a:t> refers to the Spanish territory of </a:t>
            </a:r>
            <a:r>
              <a:rPr lang="en-US" b="1" i="1" dirty="0" smtClean="0"/>
              <a:t>La Florida</a:t>
            </a:r>
            <a:r>
              <a:rPr lang="en-US" dirty="0" smtClean="0"/>
              <a:t>, which was the first major European land claim and attempted settlement in North America during the European Age of Discovery.  </a:t>
            </a:r>
            <a:r>
              <a:rPr lang="en-US" i="1" dirty="0" smtClean="0"/>
              <a:t>La Florida</a:t>
            </a:r>
            <a:r>
              <a:rPr lang="en-US" dirty="0" smtClean="0"/>
              <a:t> formed part of the Captaincy General of Cuba, the Viceroyalty of New Spain, and the Spanish Empire during Spanish colonization of the Americas. While it had no clearly defined boundaries, the territory was much larger than the present-day state of Florida, extending over much of what is now the southeastern United States, including all of present-day Florida plus portions of Georgia, Alabama, Mississippi, South Carolina, and southeastern</a:t>
            </a:r>
          </a:p>
          <a:p>
            <a:r>
              <a:rPr lang="en-US" dirty="0" smtClean="0"/>
              <a:t> Louisiana.  Spain's claim to this vast area was based on several wide-ranging expeditions mounted during the 16th century.  However, Spain never exercised real control over </a:t>
            </a:r>
            <a:r>
              <a:rPr lang="en-US" i="1" dirty="0" smtClean="0"/>
              <a:t>La Florida</a:t>
            </a:r>
            <a:r>
              <a:rPr lang="en-US" dirty="0" smtClean="0"/>
              <a:t> much beyond several settlements and forts which were predominantly located in present-day Florida.</a:t>
            </a:r>
          </a:p>
          <a:p>
            <a:r>
              <a:rPr lang="en-US" dirty="0" smtClean="0"/>
              <a:t>	Spanish Florida was established in 1513, when Juan Ponce de León claimed peninsular Florida for Spain during the first official European expedition to North America. This claim was enlarged as several explorers (most notably </a:t>
            </a:r>
            <a:r>
              <a:rPr lang="en-US" dirty="0" err="1" smtClean="0"/>
              <a:t>Pánfilo</a:t>
            </a:r>
            <a:r>
              <a:rPr lang="en-US" dirty="0" smtClean="0"/>
              <a:t> </a:t>
            </a:r>
            <a:r>
              <a:rPr lang="en-US" dirty="0" err="1" smtClean="0"/>
              <a:t>Narváez</a:t>
            </a:r>
            <a:r>
              <a:rPr lang="en-US" dirty="0" smtClean="0"/>
              <a:t> and Hernando de Soto) landed near Tampa Bay in the mid-1500s and wandered as far north as the Appalachian Mountains and as far west as Texas in largely unsuccessful searches for gold and other riches. </a:t>
            </a:r>
          </a:p>
          <a:p>
            <a:r>
              <a:rPr lang="en-US" dirty="0" smtClean="0"/>
              <a:t>	The presidio of St. Augustine was founded on Florida's Atlantic coast in 1565; a series of missions were established across the Florida panhandle, Georgia, and South Carolina during the 1600s; and Pensacola was founded on the western Florida panhandle in 1698, strengthening Spanish claims to that section of the territory.</a:t>
            </a:r>
          </a:p>
          <a:p>
            <a:endParaRPr lang="en-US" dirty="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1"/>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Early Contact with Europeans</a:t>
            </a:r>
          </a:p>
        </p:txBody>
      </p:sp>
      <p:grpSp>
        <p:nvGrpSpPr>
          <p:cNvPr id="3" name="Group 25"/>
          <p:cNvGrpSpPr/>
          <p:nvPr/>
        </p:nvGrpSpPr>
        <p:grpSpPr>
          <a:xfrm>
            <a:off x="533400" y="774809"/>
            <a:ext cx="7927848" cy="6134566"/>
            <a:chOff x="533400" y="774809"/>
            <a:chExt cx="7927848" cy="6134566"/>
          </a:xfrm>
        </p:grpSpPr>
        <p:grpSp>
          <p:nvGrpSpPr>
            <p:cNvPr id="4" name="Group 6"/>
            <p:cNvGrpSpPr>
              <a:grpSpLocks noChangeAspect="1"/>
            </p:cNvGrpSpPr>
            <p:nvPr/>
          </p:nvGrpSpPr>
          <p:grpSpPr>
            <a:xfrm>
              <a:off x="533400" y="774809"/>
              <a:ext cx="7927848" cy="6083192"/>
              <a:chOff x="0" y="1244905"/>
              <a:chExt cx="7315200" cy="5613095"/>
            </a:xfrm>
          </p:grpSpPr>
          <p:pic>
            <p:nvPicPr>
              <p:cNvPr id="6" name="Picture 2"/>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7" name="Rectangle 6"/>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sp useBgFill="1">
        <p:nvSpPr>
          <p:cNvPr id="9" name="Rectangle 8"/>
          <p:cNvSpPr/>
          <p:nvPr/>
        </p:nvSpPr>
        <p:spPr>
          <a:xfrm>
            <a:off x="0" y="1295400"/>
            <a:ext cx="9144000" cy="584775"/>
          </a:xfrm>
          <a:prstGeom prst="rect">
            <a:avLst/>
          </a:prstGeom>
        </p:spPr>
        <p:txBody>
          <a:bodyPr wrap="square">
            <a:spAutoFit/>
          </a:bodyPr>
          <a:lstStyle/>
          <a:p>
            <a:r>
              <a:rPr lang="en-US" sz="3200" b="1" dirty="0" smtClean="0"/>
              <a:t>					</a:t>
            </a:r>
            <a:r>
              <a:rPr lang="en-US" sz="3200" b="1" dirty="0" err="1" smtClean="0"/>
              <a:t>Pánfilo</a:t>
            </a:r>
            <a:r>
              <a:rPr lang="en-US" sz="3200" b="1" dirty="0" smtClean="0"/>
              <a:t> de </a:t>
            </a:r>
            <a:r>
              <a:rPr lang="en-US" sz="3200" b="1" dirty="0" err="1" smtClean="0"/>
              <a:t>Naveraz</a:t>
            </a:r>
            <a:r>
              <a:rPr lang="en-US" sz="3200" b="1" dirty="0" smtClean="0"/>
              <a:t>: 1527</a:t>
            </a:r>
            <a:endParaRPr lang="en-US" sz="3200" b="1" dirty="0"/>
          </a:p>
        </p:txBody>
      </p:sp>
      <p:sp useBgFill="1">
        <p:nvSpPr>
          <p:cNvPr id="15" name="Rectangle 14"/>
          <p:cNvSpPr/>
          <p:nvPr/>
        </p:nvSpPr>
        <p:spPr>
          <a:xfrm>
            <a:off x="0" y="685800"/>
            <a:ext cx="9144000" cy="646331"/>
          </a:xfrm>
          <a:prstGeom prst="rect">
            <a:avLst/>
          </a:prstGeom>
        </p:spPr>
        <p:txBody>
          <a:bodyPr wrap="square">
            <a:spAutoFit/>
          </a:bodyPr>
          <a:lstStyle/>
          <a:p>
            <a:r>
              <a:rPr lang="en-US" sz="3600" b="1" dirty="0" smtClean="0"/>
              <a:t> 1</a:t>
            </a:r>
            <a:r>
              <a:rPr lang="en-US" sz="3600" b="1" baseline="30000" dirty="0" smtClean="0"/>
              <a:t>st</a:t>
            </a:r>
            <a:r>
              <a:rPr lang="en-US" sz="3600" b="1" dirty="0" smtClean="0"/>
              <a:t> </a:t>
            </a:r>
            <a:r>
              <a:rPr lang="en-US" sz="3600" b="1" u="sng" dirty="0" smtClean="0"/>
              <a:t>onshore</a:t>
            </a:r>
            <a:r>
              <a:rPr lang="en-US" sz="3600" b="1" dirty="0" smtClean="0"/>
              <a:t> European Exploration of Southeast</a:t>
            </a:r>
            <a:endParaRPr lang="en-US" sz="3600" b="1" dirty="0"/>
          </a:p>
        </p:txBody>
      </p:sp>
      <p:sp>
        <p:nvSpPr>
          <p:cNvPr id="1026" name="AutoShape 2" descr="Image result"/>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Image result"/>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0114" name="AutoShape 2" descr="Image result for Pánfilo naveraz"/>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17" name="Group 16"/>
          <p:cNvGrpSpPr/>
          <p:nvPr/>
        </p:nvGrpSpPr>
        <p:grpSpPr>
          <a:xfrm>
            <a:off x="4397191" y="1828800"/>
            <a:ext cx="4594409" cy="3810000"/>
            <a:chOff x="4397191" y="1828800"/>
            <a:chExt cx="4594409" cy="3810000"/>
          </a:xfrm>
        </p:grpSpPr>
        <p:grpSp>
          <p:nvGrpSpPr>
            <p:cNvPr id="18" name="Group 1"/>
            <p:cNvGrpSpPr/>
            <p:nvPr/>
          </p:nvGrpSpPr>
          <p:grpSpPr>
            <a:xfrm>
              <a:off x="4397191" y="1828800"/>
              <a:ext cx="4594409" cy="3810000"/>
              <a:chOff x="3810000" y="1828800"/>
              <a:chExt cx="4594409" cy="3810000"/>
            </a:xfrm>
          </p:grpSpPr>
          <p:pic>
            <p:nvPicPr>
              <p:cNvPr id="20" name="Picture 6" descr="Image result for ponce de leon"/>
              <p:cNvPicPr>
                <a:picLocks noChangeAspect="1" noChangeArrowheads="1"/>
              </p:cNvPicPr>
              <p:nvPr/>
            </p:nvPicPr>
            <p:blipFill>
              <a:blip r:embed="rId3"/>
              <a:srcRect/>
              <a:stretch>
                <a:fillRect/>
              </a:stretch>
            </p:blipFill>
            <p:spPr bwMode="auto">
              <a:xfrm>
                <a:off x="3810000" y="1828800"/>
                <a:ext cx="4594409" cy="3810000"/>
              </a:xfrm>
              <a:prstGeom prst="rect">
                <a:avLst/>
              </a:prstGeom>
              <a:noFill/>
            </p:spPr>
          </p:pic>
          <p:pic>
            <p:nvPicPr>
              <p:cNvPr id="21" name="Picture 6" descr="Image result for ponce de leon"/>
              <p:cNvPicPr>
                <a:picLocks noChangeAspect="1" noChangeArrowheads="1"/>
              </p:cNvPicPr>
              <p:nvPr/>
            </p:nvPicPr>
            <p:blipFill>
              <a:blip r:embed="rId3"/>
              <a:srcRect l="41463" t="22000" r="3805" b="70000"/>
              <a:stretch>
                <a:fillRect/>
              </a:stretch>
            </p:blipFill>
            <p:spPr bwMode="auto">
              <a:xfrm>
                <a:off x="4267200" y="5285508"/>
                <a:ext cx="2286000" cy="277091"/>
              </a:xfrm>
              <a:prstGeom prst="rect">
                <a:avLst/>
              </a:prstGeom>
              <a:noFill/>
            </p:spPr>
          </p:pic>
          <p:pic>
            <p:nvPicPr>
              <p:cNvPr id="22" name="Picture 6" descr="Image result for ponce de leon"/>
              <p:cNvPicPr>
                <a:picLocks noChangeAspect="1" noChangeArrowheads="1"/>
              </p:cNvPicPr>
              <p:nvPr/>
            </p:nvPicPr>
            <p:blipFill>
              <a:blip r:embed="rId3"/>
              <a:srcRect l="41463" t="22000" r="3805" b="70000"/>
              <a:stretch>
                <a:fillRect/>
              </a:stretch>
            </p:blipFill>
            <p:spPr bwMode="auto">
              <a:xfrm>
                <a:off x="6781800" y="2971800"/>
                <a:ext cx="1295400" cy="1295400"/>
              </a:xfrm>
              <a:prstGeom prst="rect">
                <a:avLst/>
              </a:prstGeom>
              <a:noFill/>
            </p:spPr>
          </p:pic>
          <p:pic>
            <p:nvPicPr>
              <p:cNvPr id="23" name="Picture 6" descr="Image result for ponce de leon"/>
              <p:cNvPicPr>
                <a:picLocks noChangeAspect="1" noChangeArrowheads="1"/>
              </p:cNvPicPr>
              <p:nvPr/>
            </p:nvPicPr>
            <p:blipFill>
              <a:blip r:embed="rId3"/>
              <a:srcRect l="41463" t="22000" r="3805" b="70000"/>
              <a:stretch>
                <a:fillRect/>
              </a:stretch>
            </p:blipFill>
            <p:spPr bwMode="auto">
              <a:xfrm>
                <a:off x="4819651" y="2133600"/>
                <a:ext cx="1885949" cy="228600"/>
              </a:xfrm>
              <a:prstGeom prst="rect">
                <a:avLst/>
              </a:prstGeom>
              <a:noFill/>
            </p:spPr>
          </p:pic>
        </p:grpSp>
        <p:sp>
          <p:nvSpPr>
            <p:cNvPr id="19" name="Freeform 18"/>
            <p:cNvSpPr/>
            <p:nvPr/>
          </p:nvSpPr>
          <p:spPr>
            <a:xfrm>
              <a:off x="4399913" y="1872344"/>
              <a:ext cx="1206635" cy="1753500"/>
            </a:xfrm>
            <a:custGeom>
              <a:avLst/>
              <a:gdLst>
                <a:gd name="connsiteX0" fmla="*/ 840922 w 1167493"/>
                <a:gd name="connsiteY0" fmla="*/ 152400 h 1695450"/>
                <a:gd name="connsiteX1" fmla="*/ 1102179 w 1167493"/>
                <a:gd name="connsiteY1" fmla="*/ 985157 h 1695450"/>
                <a:gd name="connsiteX2" fmla="*/ 1167493 w 1167493"/>
                <a:gd name="connsiteY2" fmla="*/ 1213757 h 1695450"/>
                <a:gd name="connsiteX3" fmla="*/ 1102179 w 1167493"/>
                <a:gd name="connsiteY3" fmla="*/ 1556657 h 1695450"/>
                <a:gd name="connsiteX4" fmla="*/ 1069522 w 1167493"/>
                <a:gd name="connsiteY4" fmla="*/ 1687286 h 1695450"/>
                <a:gd name="connsiteX5" fmla="*/ 873579 w 1167493"/>
                <a:gd name="connsiteY5" fmla="*/ 1507671 h 1695450"/>
                <a:gd name="connsiteX6" fmla="*/ 726622 w 1167493"/>
                <a:gd name="connsiteY6" fmla="*/ 1279071 h 1695450"/>
                <a:gd name="connsiteX7" fmla="*/ 579665 w 1167493"/>
                <a:gd name="connsiteY7" fmla="*/ 952500 h 1695450"/>
                <a:gd name="connsiteX8" fmla="*/ 612322 w 1167493"/>
                <a:gd name="connsiteY8" fmla="*/ 609600 h 1695450"/>
                <a:gd name="connsiteX9" fmla="*/ 449036 w 1167493"/>
                <a:gd name="connsiteY9" fmla="*/ 527957 h 1695450"/>
                <a:gd name="connsiteX10" fmla="*/ 383722 w 1167493"/>
                <a:gd name="connsiteY10" fmla="*/ 381000 h 1695450"/>
                <a:gd name="connsiteX11" fmla="*/ 302079 w 1167493"/>
                <a:gd name="connsiteY11" fmla="*/ 332014 h 1695450"/>
                <a:gd name="connsiteX12" fmla="*/ 40822 w 1167493"/>
                <a:gd name="connsiteY12" fmla="*/ 397328 h 1695450"/>
                <a:gd name="connsiteX13" fmla="*/ 57150 w 1167493"/>
                <a:gd name="connsiteY13" fmla="*/ 103414 h 1695450"/>
                <a:gd name="connsiteX14" fmla="*/ 122465 w 1167493"/>
                <a:gd name="connsiteY14" fmla="*/ 152400 h 1695450"/>
                <a:gd name="connsiteX15" fmla="*/ 465365 w 1167493"/>
                <a:gd name="connsiteY15" fmla="*/ 152400 h 1695450"/>
                <a:gd name="connsiteX16" fmla="*/ 644979 w 1167493"/>
                <a:gd name="connsiteY16" fmla="*/ 152400 h 1695450"/>
                <a:gd name="connsiteX17" fmla="*/ 742950 w 1167493"/>
                <a:gd name="connsiteY17" fmla="*/ 70757 h 1695450"/>
                <a:gd name="connsiteX18" fmla="*/ 840922 w 1167493"/>
                <a:gd name="connsiteY18" fmla="*/ 152400 h 1695450"/>
                <a:gd name="connsiteX0" fmla="*/ 840922 w 1167493"/>
                <a:gd name="connsiteY0" fmla="*/ 152400 h 1687286"/>
                <a:gd name="connsiteX1" fmla="*/ 1102179 w 1167493"/>
                <a:gd name="connsiteY1" fmla="*/ 985157 h 1687286"/>
                <a:gd name="connsiteX2" fmla="*/ 1167493 w 1167493"/>
                <a:gd name="connsiteY2" fmla="*/ 1213757 h 1687286"/>
                <a:gd name="connsiteX3" fmla="*/ 1102179 w 1167493"/>
                <a:gd name="connsiteY3" fmla="*/ 1556657 h 1687286"/>
                <a:gd name="connsiteX4" fmla="*/ 1069522 w 1167493"/>
                <a:gd name="connsiteY4" fmla="*/ 1687286 h 1687286"/>
                <a:gd name="connsiteX5" fmla="*/ 873579 w 1167493"/>
                <a:gd name="connsiteY5" fmla="*/ 1507671 h 1687286"/>
                <a:gd name="connsiteX6" fmla="*/ 726622 w 1167493"/>
                <a:gd name="connsiteY6" fmla="*/ 1279071 h 1687286"/>
                <a:gd name="connsiteX7" fmla="*/ 579665 w 1167493"/>
                <a:gd name="connsiteY7" fmla="*/ 952500 h 1687286"/>
                <a:gd name="connsiteX8" fmla="*/ 612322 w 1167493"/>
                <a:gd name="connsiteY8" fmla="*/ 609600 h 1687286"/>
                <a:gd name="connsiteX9" fmla="*/ 449036 w 1167493"/>
                <a:gd name="connsiteY9" fmla="*/ 527957 h 1687286"/>
                <a:gd name="connsiteX10" fmla="*/ 383722 w 1167493"/>
                <a:gd name="connsiteY10" fmla="*/ 381000 h 1687286"/>
                <a:gd name="connsiteX11" fmla="*/ 302079 w 1167493"/>
                <a:gd name="connsiteY11" fmla="*/ 332014 h 1687286"/>
                <a:gd name="connsiteX12" fmla="*/ 40822 w 1167493"/>
                <a:gd name="connsiteY12" fmla="*/ 397328 h 1687286"/>
                <a:gd name="connsiteX13" fmla="*/ 57150 w 1167493"/>
                <a:gd name="connsiteY13" fmla="*/ 103414 h 1687286"/>
                <a:gd name="connsiteX14" fmla="*/ 122465 w 1167493"/>
                <a:gd name="connsiteY14" fmla="*/ 152400 h 1687286"/>
                <a:gd name="connsiteX15" fmla="*/ 465365 w 1167493"/>
                <a:gd name="connsiteY15" fmla="*/ 152400 h 1687286"/>
                <a:gd name="connsiteX16" fmla="*/ 644979 w 1167493"/>
                <a:gd name="connsiteY16" fmla="*/ 152400 h 1687286"/>
                <a:gd name="connsiteX17" fmla="*/ 742950 w 1167493"/>
                <a:gd name="connsiteY17" fmla="*/ 70757 h 1687286"/>
                <a:gd name="connsiteX18" fmla="*/ 840922 w 1167493"/>
                <a:gd name="connsiteY18" fmla="*/ 152400 h 1687286"/>
                <a:gd name="connsiteX0" fmla="*/ 840922 w 1167493"/>
                <a:gd name="connsiteY0" fmla="*/ 152400 h 1700893"/>
                <a:gd name="connsiteX1" fmla="*/ 1102179 w 1167493"/>
                <a:gd name="connsiteY1" fmla="*/ 985157 h 1700893"/>
                <a:gd name="connsiteX2" fmla="*/ 1167493 w 1167493"/>
                <a:gd name="connsiteY2" fmla="*/ 1213757 h 1700893"/>
                <a:gd name="connsiteX3" fmla="*/ 1102179 w 1167493"/>
                <a:gd name="connsiteY3" fmla="*/ 1556657 h 1700893"/>
                <a:gd name="connsiteX4" fmla="*/ 1069522 w 1167493"/>
                <a:gd name="connsiteY4" fmla="*/ 1687286 h 1700893"/>
                <a:gd name="connsiteX5" fmla="*/ 873579 w 1167493"/>
                <a:gd name="connsiteY5" fmla="*/ 1507671 h 1700893"/>
                <a:gd name="connsiteX6" fmla="*/ 726622 w 1167493"/>
                <a:gd name="connsiteY6" fmla="*/ 1279071 h 1700893"/>
                <a:gd name="connsiteX7" fmla="*/ 579665 w 1167493"/>
                <a:gd name="connsiteY7" fmla="*/ 952500 h 1700893"/>
                <a:gd name="connsiteX8" fmla="*/ 612322 w 1167493"/>
                <a:gd name="connsiteY8" fmla="*/ 609600 h 1700893"/>
                <a:gd name="connsiteX9" fmla="*/ 449036 w 1167493"/>
                <a:gd name="connsiteY9" fmla="*/ 527957 h 1700893"/>
                <a:gd name="connsiteX10" fmla="*/ 383722 w 1167493"/>
                <a:gd name="connsiteY10" fmla="*/ 381000 h 1700893"/>
                <a:gd name="connsiteX11" fmla="*/ 302079 w 1167493"/>
                <a:gd name="connsiteY11" fmla="*/ 332014 h 1700893"/>
                <a:gd name="connsiteX12" fmla="*/ 40822 w 1167493"/>
                <a:gd name="connsiteY12" fmla="*/ 397328 h 1700893"/>
                <a:gd name="connsiteX13" fmla="*/ 57150 w 1167493"/>
                <a:gd name="connsiteY13" fmla="*/ 103414 h 1700893"/>
                <a:gd name="connsiteX14" fmla="*/ 122465 w 1167493"/>
                <a:gd name="connsiteY14" fmla="*/ 152400 h 1700893"/>
                <a:gd name="connsiteX15" fmla="*/ 465365 w 1167493"/>
                <a:gd name="connsiteY15" fmla="*/ 152400 h 1700893"/>
                <a:gd name="connsiteX16" fmla="*/ 644979 w 1167493"/>
                <a:gd name="connsiteY16" fmla="*/ 152400 h 1700893"/>
                <a:gd name="connsiteX17" fmla="*/ 742950 w 1167493"/>
                <a:gd name="connsiteY17" fmla="*/ 70757 h 1700893"/>
                <a:gd name="connsiteX18" fmla="*/ 840922 w 1167493"/>
                <a:gd name="connsiteY18" fmla="*/ 152400 h 1700893"/>
                <a:gd name="connsiteX0" fmla="*/ 840922 w 1172936"/>
                <a:gd name="connsiteY0" fmla="*/ 152400 h 1736272"/>
                <a:gd name="connsiteX1" fmla="*/ 1102179 w 1172936"/>
                <a:gd name="connsiteY1" fmla="*/ 985157 h 1736272"/>
                <a:gd name="connsiteX2" fmla="*/ 1167493 w 1172936"/>
                <a:gd name="connsiteY2" fmla="*/ 1213757 h 1736272"/>
                <a:gd name="connsiteX3" fmla="*/ 1069522 w 1172936"/>
                <a:gd name="connsiteY3" fmla="*/ 1687286 h 1736272"/>
                <a:gd name="connsiteX4" fmla="*/ 873579 w 1172936"/>
                <a:gd name="connsiteY4" fmla="*/ 1507671 h 1736272"/>
                <a:gd name="connsiteX5" fmla="*/ 726622 w 1172936"/>
                <a:gd name="connsiteY5" fmla="*/ 1279071 h 1736272"/>
                <a:gd name="connsiteX6" fmla="*/ 579665 w 1172936"/>
                <a:gd name="connsiteY6" fmla="*/ 952500 h 1736272"/>
                <a:gd name="connsiteX7" fmla="*/ 612322 w 1172936"/>
                <a:gd name="connsiteY7" fmla="*/ 609600 h 1736272"/>
                <a:gd name="connsiteX8" fmla="*/ 449036 w 1172936"/>
                <a:gd name="connsiteY8" fmla="*/ 527957 h 1736272"/>
                <a:gd name="connsiteX9" fmla="*/ 383722 w 1172936"/>
                <a:gd name="connsiteY9" fmla="*/ 381000 h 1736272"/>
                <a:gd name="connsiteX10" fmla="*/ 302079 w 1172936"/>
                <a:gd name="connsiteY10" fmla="*/ 332014 h 1736272"/>
                <a:gd name="connsiteX11" fmla="*/ 40822 w 1172936"/>
                <a:gd name="connsiteY11" fmla="*/ 397328 h 1736272"/>
                <a:gd name="connsiteX12" fmla="*/ 57150 w 1172936"/>
                <a:gd name="connsiteY12" fmla="*/ 103414 h 1736272"/>
                <a:gd name="connsiteX13" fmla="*/ 122465 w 1172936"/>
                <a:gd name="connsiteY13" fmla="*/ 152400 h 1736272"/>
                <a:gd name="connsiteX14" fmla="*/ 465365 w 1172936"/>
                <a:gd name="connsiteY14" fmla="*/ 152400 h 1736272"/>
                <a:gd name="connsiteX15" fmla="*/ 644979 w 1172936"/>
                <a:gd name="connsiteY15" fmla="*/ 152400 h 1736272"/>
                <a:gd name="connsiteX16" fmla="*/ 742950 w 1172936"/>
                <a:gd name="connsiteY16" fmla="*/ 70757 h 1736272"/>
                <a:gd name="connsiteX17" fmla="*/ 840922 w 1172936"/>
                <a:gd name="connsiteY17" fmla="*/ 152400 h 1736272"/>
                <a:gd name="connsiteX0" fmla="*/ 840922 w 1172936"/>
                <a:gd name="connsiteY0" fmla="*/ 152400 h 1687286"/>
                <a:gd name="connsiteX1" fmla="*/ 1102179 w 1172936"/>
                <a:gd name="connsiteY1" fmla="*/ 985157 h 1687286"/>
                <a:gd name="connsiteX2" fmla="*/ 1167493 w 1172936"/>
                <a:gd name="connsiteY2" fmla="*/ 1213757 h 1687286"/>
                <a:gd name="connsiteX3" fmla="*/ 1069522 w 1172936"/>
                <a:gd name="connsiteY3" fmla="*/ 1687286 h 1687286"/>
                <a:gd name="connsiteX4" fmla="*/ 873579 w 1172936"/>
                <a:gd name="connsiteY4" fmla="*/ 1507671 h 1687286"/>
                <a:gd name="connsiteX5" fmla="*/ 726622 w 1172936"/>
                <a:gd name="connsiteY5" fmla="*/ 1279071 h 1687286"/>
                <a:gd name="connsiteX6" fmla="*/ 579665 w 1172936"/>
                <a:gd name="connsiteY6" fmla="*/ 952500 h 1687286"/>
                <a:gd name="connsiteX7" fmla="*/ 612322 w 1172936"/>
                <a:gd name="connsiteY7" fmla="*/ 609600 h 1687286"/>
                <a:gd name="connsiteX8" fmla="*/ 449036 w 1172936"/>
                <a:gd name="connsiteY8" fmla="*/ 527957 h 1687286"/>
                <a:gd name="connsiteX9" fmla="*/ 383722 w 1172936"/>
                <a:gd name="connsiteY9" fmla="*/ 381000 h 1687286"/>
                <a:gd name="connsiteX10" fmla="*/ 302079 w 1172936"/>
                <a:gd name="connsiteY10" fmla="*/ 332014 h 1687286"/>
                <a:gd name="connsiteX11" fmla="*/ 40822 w 1172936"/>
                <a:gd name="connsiteY11" fmla="*/ 397328 h 1687286"/>
                <a:gd name="connsiteX12" fmla="*/ 57150 w 1172936"/>
                <a:gd name="connsiteY12" fmla="*/ 103414 h 1687286"/>
                <a:gd name="connsiteX13" fmla="*/ 122465 w 1172936"/>
                <a:gd name="connsiteY13" fmla="*/ 152400 h 1687286"/>
                <a:gd name="connsiteX14" fmla="*/ 465365 w 1172936"/>
                <a:gd name="connsiteY14" fmla="*/ 152400 h 1687286"/>
                <a:gd name="connsiteX15" fmla="*/ 644979 w 1172936"/>
                <a:gd name="connsiteY15" fmla="*/ 152400 h 1687286"/>
                <a:gd name="connsiteX16" fmla="*/ 742950 w 1172936"/>
                <a:gd name="connsiteY16" fmla="*/ 70757 h 1687286"/>
                <a:gd name="connsiteX17" fmla="*/ 840922 w 1172936"/>
                <a:gd name="connsiteY17" fmla="*/ 152400 h 1687286"/>
                <a:gd name="connsiteX0" fmla="*/ 840922 w 1172936"/>
                <a:gd name="connsiteY0" fmla="*/ 152400 h 1753500"/>
                <a:gd name="connsiteX1" fmla="*/ 1102179 w 1172936"/>
                <a:gd name="connsiteY1" fmla="*/ 985157 h 1753500"/>
                <a:gd name="connsiteX2" fmla="*/ 1167493 w 1172936"/>
                <a:gd name="connsiteY2" fmla="*/ 1213757 h 1753500"/>
                <a:gd name="connsiteX3" fmla="*/ 1069522 w 1172936"/>
                <a:gd name="connsiteY3" fmla="*/ 1687286 h 1753500"/>
                <a:gd name="connsiteX4" fmla="*/ 873579 w 1172936"/>
                <a:gd name="connsiteY4" fmla="*/ 1507671 h 1753500"/>
                <a:gd name="connsiteX5" fmla="*/ 726622 w 1172936"/>
                <a:gd name="connsiteY5" fmla="*/ 1279071 h 1753500"/>
                <a:gd name="connsiteX6" fmla="*/ 579665 w 1172936"/>
                <a:gd name="connsiteY6" fmla="*/ 952500 h 1753500"/>
                <a:gd name="connsiteX7" fmla="*/ 612322 w 1172936"/>
                <a:gd name="connsiteY7" fmla="*/ 609600 h 1753500"/>
                <a:gd name="connsiteX8" fmla="*/ 449036 w 1172936"/>
                <a:gd name="connsiteY8" fmla="*/ 527957 h 1753500"/>
                <a:gd name="connsiteX9" fmla="*/ 383722 w 1172936"/>
                <a:gd name="connsiteY9" fmla="*/ 381000 h 1753500"/>
                <a:gd name="connsiteX10" fmla="*/ 302079 w 1172936"/>
                <a:gd name="connsiteY10" fmla="*/ 332014 h 1753500"/>
                <a:gd name="connsiteX11" fmla="*/ 40822 w 1172936"/>
                <a:gd name="connsiteY11" fmla="*/ 397328 h 1753500"/>
                <a:gd name="connsiteX12" fmla="*/ 57150 w 1172936"/>
                <a:gd name="connsiteY12" fmla="*/ 103414 h 1753500"/>
                <a:gd name="connsiteX13" fmla="*/ 122465 w 1172936"/>
                <a:gd name="connsiteY13" fmla="*/ 152400 h 1753500"/>
                <a:gd name="connsiteX14" fmla="*/ 465365 w 1172936"/>
                <a:gd name="connsiteY14" fmla="*/ 152400 h 1753500"/>
                <a:gd name="connsiteX15" fmla="*/ 644979 w 1172936"/>
                <a:gd name="connsiteY15" fmla="*/ 152400 h 1753500"/>
                <a:gd name="connsiteX16" fmla="*/ 742950 w 1172936"/>
                <a:gd name="connsiteY16" fmla="*/ 70757 h 1753500"/>
                <a:gd name="connsiteX17" fmla="*/ 840922 w 1172936"/>
                <a:gd name="connsiteY17" fmla="*/ 152400 h 1753500"/>
                <a:gd name="connsiteX0" fmla="*/ 840922 w 1206635"/>
                <a:gd name="connsiteY0" fmla="*/ 152400 h 1753500"/>
                <a:gd name="connsiteX1" fmla="*/ 1102179 w 1206635"/>
                <a:gd name="connsiteY1" fmla="*/ 985157 h 1753500"/>
                <a:gd name="connsiteX2" fmla="*/ 1167493 w 1206635"/>
                <a:gd name="connsiteY2" fmla="*/ 1213757 h 1753500"/>
                <a:gd name="connsiteX3" fmla="*/ 1069522 w 1206635"/>
                <a:gd name="connsiteY3" fmla="*/ 1687286 h 1753500"/>
                <a:gd name="connsiteX4" fmla="*/ 873579 w 1206635"/>
                <a:gd name="connsiteY4" fmla="*/ 1507671 h 1753500"/>
                <a:gd name="connsiteX5" fmla="*/ 726622 w 1206635"/>
                <a:gd name="connsiteY5" fmla="*/ 1279071 h 1753500"/>
                <a:gd name="connsiteX6" fmla="*/ 579665 w 1206635"/>
                <a:gd name="connsiteY6" fmla="*/ 952500 h 1753500"/>
                <a:gd name="connsiteX7" fmla="*/ 612322 w 1206635"/>
                <a:gd name="connsiteY7" fmla="*/ 609600 h 1753500"/>
                <a:gd name="connsiteX8" fmla="*/ 449036 w 1206635"/>
                <a:gd name="connsiteY8" fmla="*/ 527957 h 1753500"/>
                <a:gd name="connsiteX9" fmla="*/ 383722 w 1206635"/>
                <a:gd name="connsiteY9" fmla="*/ 381000 h 1753500"/>
                <a:gd name="connsiteX10" fmla="*/ 302079 w 1206635"/>
                <a:gd name="connsiteY10" fmla="*/ 332014 h 1753500"/>
                <a:gd name="connsiteX11" fmla="*/ 40822 w 1206635"/>
                <a:gd name="connsiteY11" fmla="*/ 397328 h 1753500"/>
                <a:gd name="connsiteX12" fmla="*/ 57150 w 1206635"/>
                <a:gd name="connsiteY12" fmla="*/ 103414 h 1753500"/>
                <a:gd name="connsiteX13" fmla="*/ 122465 w 1206635"/>
                <a:gd name="connsiteY13" fmla="*/ 152400 h 1753500"/>
                <a:gd name="connsiteX14" fmla="*/ 465365 w 1206635"/>
                <a:gd name="connsiteY14" fmla="*/ 152400 h 1753500"/>
                <a:gd name="connsiteX15" fmla="*/ 644979 w 1206635"/>
                <a:gd name="connsiteY15" fmla="*/ 152400 h 1753500"/>
                <a:gd name="connsiteX16" fmla="*/ 742950 w 1206635"/>
                <a:gd name="connsiteY16" fmla="*/ 70757 h 1753500"/>
                <a:gd name="connsiteX17" fmla="*/ 840922 w 1206635"/>
                <a:gd name="connsiteY17" fmla="*/ 152400 h 175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6635" h="1753500">
                  <a:moveTo>
                    <a:pt x="840922" y="152400"/>
                  </a:moveTo>
                  <a:cubicBezTo>
                    <a:pt x="900794" y="304800"/>
                    <a:pt x="1047750" y="808264"/>
                    <a:pt x="1102179" y="985157"/>
                  </a:cubicBezTo>
                  <a:cubicBezTo>
                    <a:pt x="1156608" y="1162050"/>
                    <a:pt x="1172936" y="1096736"/>
                    <a:pt x="1167493" y="1213757"/>
                  </a:cubicBezTo>
                  <a:cubicBezTo>
                    <a:pt x="1162050" y="1330778"/>
                    <a:pt x="1206635" y="1647577"/>
                    <a:pt x="1069522" y="1687286"/>
                  </a:cubicBezTo>
                  <a:cubicBezTo>
                    <a:pt x="905242" y="1753500"/>
                    <a:pt x="930729" y="1575707"/>
                    <a:pt x="873579" y="1507671"/>
                  </a:cubicBezTo>
                  <a:cubicBezTo>
                    <a:pt x="816429" y="1439635"/>
                    <a:pt x="775608" y="1371600"/>
                    <a:pt x="726622" y="1279071"/>
                  </a:cubicBezTo>
                  <a:cubicBezTo>
                    <a:pt x="677636" y="1186543"/>
                    <a:pt x="598715" y="1064078"/>
                    <a:pt x="579665" y="952500"/>
                  </a:cubicBezTo>
                  <a:cubicBezTo>
                    <a:pt x="560615" y="840922"/>
                    <a:pt x="634093" y="680357"/>
                    <a:pt x="612322" y="609600"/>
                  </a:cubicBezTo>
                  <a:cubicBezTo>
                    <a:pt x="590551" y="538843"/>
                    <a:pt x="487136" y="566057"/>
                    <a:pt x="449036" y="527957"/>
                  </a:cubicBezTo>
                  <a:cubicBezTo>
                    <a:pt x="410936" y="489857"/>
                    <a:pt x="408215" y="413657"/>
                    <a:pt x="383722" y="381000"/>
                  </a:cubicBezTo>
                  <a:cubicBezTo>
                    <a:pt x="359229" y="348343"/>
                    <a:pt x="359229" y="329293"/>
                    <a:pt x="302079" y="332014"/>
                  </a:cubicBezTo>
                  <a:cubicBezTo>
                    <a:pt x="244929" y="334735"/>
                    <a:pt x="81644" y="435428"/>
                    <a:pt x="40822" y="397328"/>
                  </a:cubicBezTo>
                  <a:cubicBezTo>
                    <a:pt x="0" y="359228"/>
                    <a:pt x="43543" y="144235"/>
                    <a:pt x="57150" y="103414"/>
                  </a:cubicBezTo>
                  <a:cubicBezTo>
                    <a:pt x="70757" y="62593"/>
                    <a:pt x="54429" y="144236"/>
                    <a:pt x="122465" y="152400"/>
                  </a:cubicBezTo>
                  <a:cubicBezTo>
                    <a:pt x="190501" y="160564"/>
                    <a:pt x="465365" y="152400"/>
                    <a:pt x="465365" y="152400"/>
                  </a:cubicBezTo>
                  <a:cubicBezTo>
                    <a:pt x="552451" y="152400"/>
                    <a:pt x="598715" y="166007"/>
                    <a:pt x="644979" y="152400"/>
                  </a:cubicBezTo>
                  <a:cubicBezTo>
                    <a:pt x="691243" y="138793"/>
                    <a:pt x="713014" y="68036"/>
                    <a:pt x="742950" y="70757"/>
                  </a:cubicBezTo>
                  <a:cubicBezTo>
                    <a:pt x="772886" y="73478"/>
                    <a:pt x="781051" y="0"/>
                    <a:pt x="840922" y="152400"/>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4191000" y="1981200"/>
            <a:ext cx="1409174" cy="1583518"/>
            <a:chOff x="4191000" y="1981200"/>
            <a:chExt cx="1409174" cy="1583518"/>
          </a:xfrm>
        </p:grpSpPr>
        <p:pic>
          <p:nvPicPr>
            <p:cNvPr id="25" name="Picture 2"/>
            <p:cNvPicPr>
              <a:picLocks noChangeAspect="1" noChangeArrowheads="1"/>
            </p:cNvPicPr>
            <p:nvPr/>
          </p:nvPicPr>
          <p:blipFill>
            <a:blip r:embed="rId4" cstate="print"/>
            <a:srcRect l="13958"/>
            <a:stretch>
              <a:fillRect/>
            </a:stretch>
          </p:blipFill>
          <p:spPr bwMode="auto">
            <a:xfrm>
              <a:off x="4191000" y="1981200"/>
              <a:ext cx="1409174" cy="1583518"/>
            </a:xfrm>
            <a:prstGeom prst="rect">
              <a:avLst/>
            </a:prstGeom>
            <a:noFill/>
            <a:ln w="38100">
              <a:solidFill>
                <a:srgbClr val="FF0000"/>
              </a:solidFill>
              <a:miter lim="800000"/>
              <a:headEnd/>
              <a:tailEnd/>
            </a:ln>
            <a:effectLst/>
          </p:spPr>
        </p:pic>
        <p:sp>
          <p:nvSpPr>
            <p:cNvPr id="26" name="Rectangle 25"/>
            <p:cNvSpPr/>
            <p:nvPr/>
          </p:nvSpPr>
          <p:spPr>
            <a:xfrm>
              <a:off x="4191000" y="2514600"/>
              <a:ext cx="685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26056" y="1371600"/>
            <a:ext cx="4317344" cy="4174318"/>
            <a:chOff x="26056" y="1676400"/>
            <a:chExt cx="4317344" cy="4174318"/>
          </a:xfrm>
        </p:grpSpPr>
        <p:pic>
          <p:nvPicPr>
            <p:cNvPr id="28" name="Picture 2"/>
            <p:cNvPicPr>
              <a:picLocks noChangeAspect="1" noChangeArrowheads="1"/>
            </p:cNvPicPr>
            <p:nvPr/>
          </p:nvPicPr>
          <p:blipFill>
            <a:blip r:embed="rId5"/>
            <a:srcRect/>
            <a:stretch>
              <a:fillRect/>
            </a:stretch>
          </p:blipFill>
          <p:spPr bwMode="auto">
            <a:xfrm>
              <a:off x="26056" y="1676400"/>
              <a:ext cx="4317344" cy="4174318"/>
            </a:xfrm>
            <a:prstGeom prst="rect">
              <a:avLst/>
            </a:prstGeom>
            <a:noFill/>
            <a:ln w="63500">
              <a:solidFill>
                <a:srgbClr val="FF0000"/>
              </a:solidFill>
              <a:miter lim="800000"/>
              <a:headEnd/>
              <a:tailEnd/>
            </a:ln>
            <a:effectLst/>
          </p:spPr>
        </p:pic>
        <p:sp>
          <p:nvSpPr>
            <p:cNvPr id="29" name="Rectangle 28"/>
            <p:cNvSpPr/>
            <p:nvPr/>
          </p:nvSpPr>
          <p:spPr>
            <a:xfrm>
              <a:off x="76200" y="2971800"/>
              <a:ext cx="23622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0116" name="Picture 4" descr="Related image"/>
          <p:cNvPicPr>
            <a:picLocks noChangeAspect="1" noChangeArrowheads="1"/>
          </p:cNvPicPr>
          <p:nvPr/>
        </p:nvPicPr>
        <p:blipFill>
          <a:blip r:embed="rId6"/>
          <a:srcRect/>
          <a:stretch>
            <a:fillRect/>
          </a:stretch>
        </p:blipFill>
        <p:spPr bwMode="auto">
          <a:xfrm>
            <a:off x="6477000" y="1905000"/>
            <a:ext cx="1950720" cy="2438400"/>
          </a:xfrm>
          <a:prstGeom prst="rect">
            <a:avLst/>
          </a:prstGeom>
          <a:noFill/>
          <a:ln w="50800">
            <a:solidFill>
              <a:srgbClr val="006025"/>
            </a:solidFill>
          </a:ln>
        </p:spPr>
      </p:pic>
      <p:sp>
        <p:nvSpPr>
          <p:cNvPr id="30" name="Freeform 29"/>
          <p:cNvSpPr/>
          <p:nvPr/>
        </p:nvSpPr>
        <p:spPr>
          <a:xfrm>
            <a:off x="130629" y="1948543"/>
            <a:ext cx="2843892" cy="2677886"/>
          </a:xfrm>
          <a:custGeom>
            <a:avLst/>
            <a:gdLst>
              <a:gd name="connsiteX0" fmla="*/ 2465614 w 2843892"/>
              <a:gd name="connsiteY0" fmla="*/ 2677886 h 2677886"/>
              <a:gd name="connsiteX1" fmla="*/ 2432957 w 2843892"/>
              <a:gd name="connsiteY1" fmla="*/ 2302328 h 2677886"/>
              <a:gd name="connsiteX2" fmla="*/ 2400300 w 2843892"/>
              <a:gd name="connsiteY2" fmla="*/ 2057400 h 2677886"/>
              <a:gd name="connsiteX3" fmla="*/ 2432957 w 2843892"/>
              <a:gd name="connsiteY3" fmla="*/ 1828800 h 2677886"/>
              <a:gd name="connsiteX4" fmla="*/ 2596242 w 2843892"/>
              <a:gd name="connsiteY4" fmla="*/ 1812471 h 2677886"/>
              <a:gd name="connsiteX5" fmla="*/ 2677885 w 2843892"/>
              <a:gd name="connsiteY5" fmla="*/ 1796143 h 2677886"/>
              <a:gd name="connsiteX6" fmla="*/ 2775857 w 2843892"/>
              <a:gd name="connsiteY6" fmla="*/ 1681843 h 2677886"/>
              <a:gd name="connsiteX7" fmla="*/ 2710542 w 2843892"/>
              <a:gd name="connsiteY7" fmla="*/ 1518557 h 2677886"/>
              <a:gd name="connsiteX8" fmla="*/ 2759528 w 2843892"/>
              <a:gd name="connsiteY8" fmla="*/ 1273628 h 2677886"/>
              <a:gd name="connsiteX9" fmla="*/ 2792185 w 2843892"/>
              <a:gd name="connsiteY9" fmla="*/ 996043 h 2677886"/>
              <a:gd name="connsiteX10" fmla="*/ 2449285 w 2843892"/>
              <a:gd name="connsiteY10" fmla="*/ 261257 h 2677886"/>
              <a:gd name="connsiteX11" fmla="*/ 2073728 w 2843892"/>
              <a:gd name="connsiteY11" fmla="*/ 81643 h 2677886"/>
              <a:gd name="connsiteX12" fmla="*/ 1828800 w 2843892"/>
              <a:gd name="connsiteY12" fmla="*/ 65314 h 2677886"/>
              <a:gd name="connsiteX13" fmla="*/ 1632857 w 2843892"/>
              <a:gd name="connsiteY13" fmla="*/ 440871 h 2677886"/>
              <a:gd name="connsiteX14" fmla="*/ 1322614 w 2843892"/>
              <a:gd name="connsiteY14" fmla="*/ 571500 h 2677886"/>
              <a:gd name="connsiteX15" fmla="*/ 1012371 w 2843892"/>
              <a:gd name="connsiteY15" fmla="*/ 473528 h 2677886"/>
              <a:gd name="connsiteX16" fmla="*/ 767442 w 2843892"/>
              <a:gd name="connsiteY16" fmla="*/ 244928 h 2677886"/>
              <a:gd name="connsiteX17" fmla="*/ 620485 w 2843892"/>
              <a:gd name="connsiteY17" fmla="*/ 146957 h 2677886"/>
              <a:gd name="connsiteX18" fmla="*/ 391885 w 2843892"/>
              <a:gd name="connsiteY18" fmla="*/ 16328 h 2677886"/>
              <a:gd name="connsiteX19" fmla="*/ 0 w 2843892"/>
              <a:gd name="connsiteY19" fmla="*/ 48986 h 2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43892" h="2677886">
                <a:moveTo>
                  <a:pt x="2465614" y="2677886"/>
                </a:moveTo>
                <a:cubicBezTo>
                  <a:pt x="2454728" y="2541814"/>
                  <a:pt x="2443843" y="2405742"/>
                  <a:pt x="2432957" y="2302328"/>
                </a:cubicBezTo>
                <a:cubicBezTo>
                  <a:pt x="2422071" y="2198914"/>
                  <a:pt x="2400300" y="2136321"/>
                  <a:pt x="2400300" y="2057400"/>
                </a:cubicBezTo>
                <a:cubicBezTo>
                  <a:pt x="2400300" y="1978479"/>
                  <a:pt x="2400300" y="1869622"/>
                  <a:pt x="2432957" y="1828800"/>
                </a:cubicBezTo>
                <a:cubicBezTo>
                  <a:pt x="2465614" y="1787979"/>
                  <a:pt x="2555421" y="1817914"/>
                  <a:pt x="2596242" y="1812471"/>
                </a:cubicBezTo>
                <a:cubicBezTo>
                  <a:pt x="2637063" y="1807028"/>
                  <a:pt x="2647949" y="1817914"/>
                  <a:pt x="2677885" y="1796143"/>
                </a:cubicBezTo>
                <a:cubicBezTo>
                  <a:pt x="2707821" y="1774372"/>
                  <a:pt x="2770414" y="1728107"/>
                  <a:pt x="2775857" y="1681843"/>
                </a:cubicBezTo>
                <a:cubicBezTo>
                  <a:pt x="2781300" y="1635579"/>
                  <a:pt x="2713263" y="1586593"/>
                  <a:pt x="2710542" y="1518557"/>
                </a:cubicBezTo>
                <a:cubicBezTo>
                  <a:pt x="2707821" y="1450521"/>
                  <a:pt x="2745921" y="1360714"/>
                  <a:pt x="2759528" y="1273628"/>
                </a:cubicBezTo>
                <a:cubicBezTo>
                  <a:pt x="2773135" y="1186542"/>
                  <a:pt x="2843892" y="1164771"/>
                  <a:pt x="2792185" y="996043"/>
                </a:cubicBezTo>
                <a:cubicBezTo>
                  <a:pt x="2740478" y="827315"/>
                  <a:pt x="2569028" y="413657"/>
                  <a:pt x="2449285" y="261257"/>
                </a:cubicBezTo>
                <a:cubicBezTo>
                  <a:pt x="2329542" y="108857"/>
                  <a:pt x="2177142" y="114300"/>
                  <a:pt x="2073728" y="81643"/>
                </a:cubicBezTo>
                <a:cubicBezTo>
                  <a:pt x="1970314" y="48986"/>
                  <a:pt x="1902278" y="5443"/>
                  <a:pt x="1828800" y="65314"/>
                </a:cubicBezTo>
                <a:cubicBezTo>
                  <a:pt x="1755322" y="125185"/>
                  <a:pt x="1717221" y="356507"/>
                  <a:pt x="1632857" y="440871"/>
                </a:cubicBezTo>
                <a:cubicBezTo>
                  <a:pt x="1548493" y="525235"/>
                  <a:pt x="1426028" y="566057"/>
                  <a:pt x="1322614" y="571500"/>
                </a:cubicBezTo>
                <a:cubicBezTo>
                  <a:pt x="1219200" y="576943"/>
                  <a:pt x="1104900" y="527957"/>
                  <a:pt x="1012371" y="473528"/>
                </a:cubicBezTo>
                <a:cubicBezTo>
                  <a:pt x="919842" y="419099"/>
                  <a:pt x="832756" y="299356"/>
                  <a:pt x="767442" y="244928"/>
                </a:cubicBezTo>
                <a:cubicBezTo>
                  <a:pt x="702128" y="190500"/>
                  <a:pt x="683078" y="185057"/>
                  <a:pt x="620485" y="146957"/>
                </a:cubicBezTo>
                <a:cubicBezTo>
                  <a:pt x="557892" y="108857"/>
                  <a:pt x="495299" y="32657"/>
                  <a:pt x="391885" y="16328"/>
                </a:cubicBezTo>
                <a:cubicBezTo>
                  <a:pt x="288471" y="0"/>
                  <a:pt x="144235" y="24493"/>
                  <a:pt x="0" y="48986"/>
                </a:cubicBezTo>
              </a:path>
            </a:pathLst>
          </a:custGeom>
          <a:ln w="76200">
            <a:solidFill>
              <a:srgbClr val="FF0000"/>
            </a:solidFill>
            <a:prstDash val="sysDot"/>
            <a:tailEnd type="triangle"/>
          </a:ln>
          <a:effectLst>
            <a:outerShdw dist="508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1" name="Rectangle 30"/>
          <p:cNvSpPr/>
          <p:nvPr/>
        </p:nvSpPr>
        <p:spPr>
          <a:xfrm>
            <a:off x="0" y="4754880"/>
            <a:ext cx="9144000" cy="553998"/>
          </a:xfrm>
          <a:prstGeom prst="rect">
            <a:avLst/>
          </a:prstGeom>
        </p:spPr>
        <p:txBody>
          <a:bodyPr wrap="square">
            <a:spAutoFit/>
          </a:bodyPr>
          <a:lstStyle/>
          <a:p>
            <a:r>
              <a:rPr lang="en-US" sz="3000" b="1" dirty="0" smtClean="0"/>
              <a:t>	- traveled inland along Florida’s west coast  </a:t>
            </a:r>
            <a:endParaRPr lang="en-US" sz="3000" b="1" dirty="0"/>
          </a:p>
        </p:txBody>
      </p:sp>
      <p:sp useBgFill="1">
        <p:nvSpPr>
          <p:cNvPr id="32" name="Rectangle 31"/>
          <p:cNvSpPr/>
          <p:nvPr/>
        </p:nvSpPr>
        <p:spPr>
          <a:xfrm>
            <a:off x="0" y="4267200"/>
            <a:ext cx="9144000" cy="553998"/>
          </a:xfrm>
          <a:prstGeom prst="rect">
            <a:avLst/>
          </a:prstGeom>
        </p:spPr>
        <p:txBody>
          <a:bodyPr wrap="square">
            <a:spAutoFit/>
          </a:bodyPr>
          <a:lstStyle/>
          <a:p>
            <a:r>
              <a:rPr lang="en-US" sz="3000" b="1" dirty="0" smtClean="0"/>
              <a:t>	- starting from Spain with 600 men &amp; 5 ships</a:t>
            </a:r>
            <a:endParaRPr lang="en-US" sz="3000" b="1" dirty="0"/>
          </a:p>
        </p:txBody>
      </p:sp>
      <p:sp useBgFill="1">
        <p:nvSpPr>
          <p:cNvPr id="33" name="Rectangle 32"/>
          <p:cNvSpPr/>
          <p:nvPr/>
        </p:nvSpPr>
        <p:spPr>
          <a:xfrm>
            <a:off x="0" y="5733288"/>
            <a:ext cx="9144000" cy="553998"/>
          </a:xfrm>
          <a:prstGeom prst="rect">
            <a:avLst/>
          </a:prstGeom>
        </p:spPr>
        <p:txBody>
          <a:bodyPr wrap="square">
            <a:spAutoFit/>
          </a:bodyPr>
          <a:lstStyle/>
          <a:p>
            <a:r>
              <a:rPr lang="en-US" sz="3000" b="1" dirty="0" smtClean="0"/>
              <a:t>	- shipwrecks, desertions, casualties, starvation</a:t>
            </a:r>
          </a:p>
        </p:txBody>
      </p:sp>
      <p:sp useBgFill="1">
        <p:nvSpPr>
          <p:cNvPr id="34" name="Rectangle 33"/>
          <p:cNvSpPr/>
          <p:nvPr/>
        </p:nvSpPr>
        <p:spPr>
          <a:xfrm>
            <a:off x="0" y="5257800"/>
            <a:ext cx="9144000" cy="553998"/>
          </a:xfrm>
          <a:prstGeom prst="rect">
            <a:avLst/>
          </a:prstGeom>
        </p:spPr>
        <p:txBody>
          <a:bodyPr wrap="square">
            <a:spAutoFit/>
          </a:bodyPr>
          <a:lstStyle/>
          <a:p>
            <a:r>
              <a:rPr lang="en-US" sz="3000" b="1" dirty="0" smtClean="0"/>
              <a:t>	- many hostile encounters and no treasure</a:t>
            </a:r>
            <a:endParaRPr lang="en-US" sz="3000" b="1" dirty="0"/>
          </a:p>
        </p:txBody>
      </p:sp>
      <p:sp useBgFill="1">
        <p:nvSpPr>
          <p:cNvPr id="35" name="Rectangle 34"/>
          <p:cNvSpPr/>
          <p:nvPr/>
        </p:nvSpPr>
        <p:spPr>
          <a:xfrm>
            <a:off x="0" y="6227802"/>
            <a:ext cx="9144000" cy="553998"/>
          </a:xfrm>
          <a:prstGeom prst="rect">
            <a:avLst/>
          </a:prstGeom>
        </p:spPr>
        <p:txBody>
          <a:bodyPr wrap="square">
            <a:spAutoFit/>
          </a:bodyPr>
          <a:lstStyle/>
          <a:p>
            <a:r>
              <a:rPr lang="en-US" sz="3000" b="1" dirty="0" smtClean="0"/>
              <a:t>	- 4 men survived the journey (</a:t>
            </a:r>
            <a:r>
              <a:rPr lang="en-US" sz="3000" b="1" dirty="0" err="1" smtClean="0"/>
              <a:t>Cabeza</a:t>
            </a:r>
            <a:r>
              <a:rPr lang="en-US" sz="3000" b="1" dirty="0" smtClean="0"/>
              <a:t> de </a:t>
            </a:r>
            <a:r>
              <a:rPr lang="en-US" sz="3000" b="1" dirty="0" err="1" smtClean="0"/>
              <a:t>Vaca</a:t>
            </a:r>
            <a:r>
              <a:rPr lang="en-US" sz="3000" b="1" dirty="0" smtClean="0"/>
              <a:t>)</a:t>
            </a:r>
            <a:endParaRPr lang="en-US" sz="3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10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1000" fill="hold"/>
                                        <p:tgtEl>
                                          <p:spTgt spid="24"/>
                                        </p:tgtEl>
                                      </p:cBhvr>
                                      <p:by x="250000" y="250000"/>
                                    </p:animScale>
                                  </p:childTnLst>
                                </p:cTn>
                              </p:par>
                              <p:par>
                                <p:cTn id="19" presetID="35" presetClass="path" presetSubtype="0" fill="hold" nodeType="withEffect">
                                  <p:stCondLst>
                                    <p:cond delay="0"/>
                                  </p:stCondLst>
                                  <p:childTnLst>
                                    <p:animMotion origin="layout" path="M 3.33333E-6 3.33333E-6 L -0.31875 0.08472 " pathEditMode="relative" rAng="0" ptsTypes="AA">
                                      <p:cBhvr>
                                        <p:cTn id="20" dur="1000" fill="hold"/>
                                        <p:tgtEl>
                                          <p:spTgt spid="24"/>
                                        </p:tgtEl>
                                        <p:attrNameLst>
                                          <p:attrName>ppt_x</p:attrName>
                                          <p:attrName>ppt_y</p:attrName>
                                        </p:attrNameLst>
                                      </p:cBhvr>
                                      <p:rCtr x="-159" y="42"/>
                                    </p:animMotion>
                                  </p:childTnLst>
                                </p:cTn>
                              </p:par>
                              <p:par>
                                <p:cTn id="21" presetID="10" presetClass="entr" presetSubtype="0" fill="hold" nodeType="withEffect">
                                  <p:stCondLst>
                                    <p:cond delay="50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childTnLst>
                                </p:cTn>
                              </p:par>
                              <p:par>
                                <p:cTn id="24" presetID="10" presetClass="exit" presetSubtype="0" fill="hold" nodeType="withEffect">
                                  <p:stCondLst>
                                    <p:cond delay="500"/>
                                  </p:stCondLst>
                                  <p:childTnLst>
                                    <p:animEffect transition="out" filter="fade">
                                      <p:cBhvr>
                                        <p:cTn id="25" dur="1000"/>
                                        <p:tgtEl>
                                          <p:spTgt spid="24"/>
                                        </p:tgtEl>
                                      </p:cBhvr>
                                    </p:animEffect>
                                    <p:set>
                                      <p:cBhvr>
                                        <p:cTn id="26" dur="1" fill="hold">
                                          <p:stCondLst>
                                            <p:cond delay="999"/>
                                          </p:stCondLst>
                                        </p:cTn>
                                        <p:tgtEl>
                                          <p:spTgt spid="24"/>
                                        </p:tgtEl>
                                        <p:attrNameLst>
                                          <p:attrName>style.visibility</p:attrName>
                                        </p:attrNameLst>
                                      </p:cBhvr>
                                      <p:to>
                                        <p:strVal val="hidden"/>
                                      </p:to>
                                    </p:set>
                                  </p:childTnLst>
                                </p:cTn>
                              </p:par>
                              <p:par>
                                <p:cTn id="27" presetID="10" presetClass="exit" presetSubtype="0" fill="hold" nodeType="withEffect">
                                  <p:stCondLst>
                                    <p:cond delay="1000"/>
                                  </p:stCondLst>
                                  <p:childTnLst>
                                    <p:animEffect transition="out" filter="fade">
                                      <p:cBhvr>
                                        <p:cTn id="28" dur="1000"/>
                                        <p:tgtEl>
                                          <p:spTgt spid="17"/>
                                        </p:tgtEl>
                                      </p:cBhvr>
                                    </p:animEffect>
                                    <p:set>
                                      <p:cBhvr>
                                        <p:cTn id="29" dur="1" fill="hold">
                                          <p:stCondLst>
                                            <p:cond delay="999"/>
                                          </p:stCondLst>
                                        </p:cTn>
                                        <p:tgtEl>
                                          <p:spTgt spid="17"/>
                                        </p:tgtEl>
                                        <p:attrNameLst>
                                          <p:attrName>style.visibility</p:attrName>
                                        </p:attrNameLst>
                                      </p:cBhvr>
                                      <p:to>
                                        <p:strVal val="hidden"/>
                                      </p:to>
                                    </p:set>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10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90116"/>
                                        </p:tgtEl>
                                        <p:attrNameLst>
                                          <p:attrName>style.visibility</p:attrName>
                                        </p:attrNameLst>
                                      </p:cBhvr>
                                      <p:to>
                                        <p:strVal val="visible"/>
                                      </p:to>
                                    </p:set>
                                    <p:animEffect transition="in" filter="fade">
                                      <p:cBhvr>
                                        <p:cTn id="36" dur="1000"/>
                                        <p:tgtEl>
                                          <p:spTgt spid="901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left)">
                                      <p:cBhvr>
                                        <p:cTn id="41" dur="1000"/>
                                        <p:tgtEl>
                                          <p:spTgt spid="32"/>
                                        </p:tgtEl>
                                      </p:cBhvr>
                                    </p:animEffect>
                                  </p:childTnLst>
                                </p:cTn>
                              </p:par>
                            </p:childTnLst>
                          </p:cTn>
                        </p:par>
                        <p:par>
                          <p:cTn id="42" fill="hold">
                            <p:stCondLst>
                              <p:cond delay="1000"/>
                            </p:stCondLst>
                            <p:childTnLst>
                              <p:par>
                                <p:cTn id="43" presetID="22" presetClass="entr" presetSubtype="4" fill="hold" grpId="0"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down)">
                                      <p:cBhvr>
                                        <p:cTn id="45" dur="2000"/>
                                        <p:tgtEl>
                                          <p:spTgt spid="3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left)">
                                      <p:cBhvr>
                                        <p:cTn id="50" dur="10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left)">
                                      <p:cBhvr>
                                        <p:cTn id="55" dur="10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left)">
                                      <p:cBhvr>
                                        <p:cTn id="60" dur="10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wipe(left)">
                                      <p:cBhvr>
                                        <p:cTn id="65" dur="1000"/>
                                        <p:tgtEl>
                                          <p:spTgt spid="3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fade">
                                      <p:cBhvr>
                                        <p:cTn id="70" dur="1000"/>
                                        <p:tgtEl>
                                          <p:spTgt spid="3"/>
                                        </p:tgtEl>
                                      </p:cBhvr>
                                    </p:animEffect>
                                  </p:childTnLst>
                                </p:cTn>
                              </p:par>
                              <p:par>
                                <p:cTn id="71" presetID="10" presetClass="exit" presetSubtype="0" fill="hold" nodeType="withEffect">
                                  <p:stCondLst>
                                    <p:cond delay="0"/>
                                  </p:stCondLst>
                                  <p:childTnLst>
                                    <p:animEffect transition="out" filter="fade">
                                      <p:cBhvr>
                                        <p:cTn id="72" dur="1000"/>
                                        <p:tgtEl>
                                          <p:spTgt spid="27"/>
                                        </p:tgtEl>
                                      </p:cBhvr>
                                    </p:animEffect>
                                    <p:set>
                                      <p:cBhvr>
                                        <p:cTn id="73" dur="1" fill="hold">
                                          <p:stCondLst>
                                            <p:cond delay="999"/>
                                          </p:stCondLst>
                                        </p:cTn>
                                        <p:tgtEl>
                                          <p:spTgt spid="27"/>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1000"/>
                                        <p:tgtEl>
                                          <p:spTgt spid="90116"/>
                                        </p:tgtEl>
                                      </p:cBhvr>
                                    </p:animEffect>
                                    <p:set>
                                      <p:cBhvr>
                                        <p:cTn id="76" dur="1" fill="hold">
                                          <p:stCondLst>
                                            <p:cond delay="999"/>
                                          </p:stCondLst>
                                        </p:cTn>
                                        <p:tgtEl>
                                          <p:spTgt spid="90116"/>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1000"/>
                                        <p:tgtEl>
                                          <p:spTgt spid="15"/>
                                        </p:tgtEl>
                                      </p:cBhvr>
                                    </p:animEffect>
                                    <p:set>
                                      <p:cBhvr>
                                        <p:cTn id="79" dur="1" fill="hold">
                                          <p:stCondLst>
                                            <p:cond delay="999"/>
                                          </p:stCondLst>
                                        </p:cTn>
                                        <p:tgtEl>
                                          <p:spTgt spid="15"/>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0"/>
                                        <p:tgtEl>
                                          <p:spTgt spid="9"/>
                                        </p:tgtEl>
                                      </p:cBhvr>
                                    </p:animEffect>
                                    <p:set>
                                      <p:cBhvr>
                                        <p:cTn id="82" dur="1" fill="hold">
                                          <p:stCondLst>
                                            <p:cond delay="999"/>
                                          </p:stCondLst>
                                        </p:cTn>
                                        <p:tgtEl>
                                          <p:spTgt spid="9"/>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30"/>
                                        </p:tgtEl>
                                      </p:cBhvr>
                                    </p:animEffect>
                                    <p:set>
                                      <p:cBhvr>
                                        <p:cTn id="85" dur="1" fill="hold">
                                          <p:stCondLst>
                                            <p:cond delay="999"/>
                                          </p:stCondLst>
                                        </p:cTn>
                                        <p:tgtEl>
                                          <p:spTgt spid="30"/>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1000"/>
                                        <p:tgtEl>
                                          <p:spTgt spid="32"/>
                                        </p:tgtEl>
                                      </p:cBhvr>
                                    </p:animEffect>
                                    <p:set>
                                      <p:cBhvr>
                                        <p:cTn id="88" dur="1" fill="hold">
                                          <p:stCondLst>
                                            <p:cond delay="999"/>
                                          </p:stCondLst>
                                        </p:cTn>
                                        <p:tgtEl>
                                          <p:spTgt spid="32"/>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1000"/>
                                        <p:tgtEl>
                                          <p:spTgt spid="31"/>
                                        </p:tgtEl>
                                      </p:cBhvr>
                                    </p:animEffect>
                                    <p:set>
                                      <p:cBhvr>
                                        <p:cTn id="91" dur="1" fill="hold">
                                          <p:stCondLst>
                                            <p:cond delay="999"/>
                                          </p:stCondLst>
                                        </p:cTn>
                                        <p:tgtEl>
                                          <p:spTgt spid="31"/>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34"/>
                                        </p:tgtEl>
                                      </p:cBhvr>
                                    </p:animEffect>
                                    <p:set>
                                      <p:cBhvr>
                                        <p:cTn id="94" dur="1" fill="hold">
                                          <p:stCondLst>
                                            <p:cond delay="999"/>
                                          </p:stCondLst>
                                        </p:cTn>
                                        <p:tgtEl>
                                          <p:spTgt spid="34"/>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33"/>
                                        </p:tgtEl>
                                      </p:cBhvr>
                                    </p:animEffect>
                                    <p:set>
                                      <p:cBhvr>
                                        <p:cTn id="97" dur="1" fill="hold">
                                          <p:stCondLst>
                                            <p:cond delay="999"/>
                                          </p:stCondLst>
                                        </p:cTn>
                                        <p:tgtEl>
                                          <p:spTgt spid="33"/>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1000"/>
                                        <p:tgtEl>
                                          <p:spTgt spid="35"/>
                                        </p:tgtEl>
                                      </p:cBhvr>
                                    </p:animEffect>
                                    <p:set>
                                      <p:cBhvr>
                                        <p:cTn id="100" dur="1" fill="hold">
                                          <p:stCondLst>
                                            <p:cond delay="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5" grpId="0" animBg="1"/>
      <p:bldP spid="15"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5" name="Rectangle 4"/>
          <p:cNvSpPr/>
          <p:nvPr/>
        </p:nvSpPr>
        <p:spPr>
          <a:xfrm>
            <a:off x="0" y="0"/>
            <a:ext cx="9144000" cy="7294305"/>
          </a:xfrm>
          <a:prstGeom prst="rect">
            <a:avLst/>
          </a:prstGeom>
        </p:spPr>
        <p:txBody>
          <a:bodyPr wrap="square">
            <a:spAutoFit/>
          </a:bodyPr>
          <a:lstStyle/>
          <a:p>
            <a:r>
              <a:rPr lang="en-US" dirty="0" smtClean="0">
                <a:hlinkClick r:id="rId2"/>
              </a:rPr>
              <a:t>www.en.wikipedia.org/wiki/Pánfilo_de_Narváez</a:t>
            </a:r>
            <a:endParaRPr lang="en-US" dirty="0" smtClean="0"/>
          </a:p>
          <a:p>
            <a:endParaRPr lang="en-US" dirty="0" smtClean="0"/>
          </a:p>
          <a:p>
            <a:r>
              <a:rPr lang="en-US" dirty="0" smtClean="0"/>
              <a:t> 	</a:t>
            </a:r>
            <a:r>
              <a:rPr lang="en-US" b="1" dirty="0" smtClean="0"/>
              <a:t> </a:t>
            </a:r>
            <a:r>
              <a:rPr lang="en-US" b="1" dirty="0" err="1" smtClean="0"/>
              <a:t>Pánfilo</a:t>
            </a:r>
            <a:r>
              <a:rPr lang="en-US" b="1" dirty="0" smtClean="0"/>
              <a:t> de </a:t>
            </a:r>
            <a:r>
              <a:rPr lang="en-US" b="1" dirty="0" err="1" smtClean="0"/>
              <a:t>Narváez</a:t>
            </a:r>
            <a:r>
              <a:rPr lang="en-US" dirty="0" smtClean="0"/>
              <a:t> (147?–1528) was a Spanish </a:t>
            </a:r>
            <a:r>
              <a:rPr lang="en-US" i="1" dirty="0" smtClean="0"/>
              <a:t>conquistador</a:t>
            </a:r>
            <a:r>
              <a:rPr lang="en-US" dirty="0" smtClean="0"/>
              <a:t> and soldier in the Americas.  In 1527 </a:t>
            </a:r>
            <a:r>
              <a:rPr lang="en-US" dirty="0" err="1" smtClean="0"/>
              <a:t>Narváez</a:t>
            </a:r>
            <a:r>
              <a:rPr lang="en-US" dirty="0" smtClean="0"/>
              <a:t> embarked for Florida with five ships and 600 men, among them </a:t>
            </a:r>
            <a:r>
              <a:rPr lang="en-US" dirty="0" err="1" smtClean="0"/>
              <a:t>Álvar</a:t>
            </a:r>
            <a:r>
              <a:rPr lang="en-US" dirty="0" smtClean="0"/>
              <a:t> </a:t>
            </a:r>
            <a:r>
              <a:rPr lang="en-US" dirty="0" err="1" smtClean="0"/>
              <a:t>Núñez</a:t>
            </a:r>
            <a:r>
              <a:rPr lang="en-US" dirty="0" smtClean="0"/>
              <a:t> </a:t>
            </a:r>
            <a:r>
              <a:rPr lang="en-US" dirty="0" err="1" smtClean="0"/>
              <a:t>Cabeza</a:t>
            </a:r>
            <a:r>
              <a:rPr lang="en-US" dirty="0" smtClean="0"/>
              <a:t> de </a:t>
            </a:r>
            <a:r>
              <a:rPr lang="en-US" dirty="0" err="1" smtClean="0"/>
              <a:t>Vaca</a:t>
            </a:r>
            <a:r>
              <a:rPr lang="en-US" dirty="0" smtClean="0"/>
              <a:t> who later described the expedition in his </a:t>
            </a:r>
            <a:r>
              <a:rPr lang="en-US" i="1" dirty="0" err="1" smtClean="0"/>
              <a:t>Naufragios</a:t>
            </a:r>
            <a:r>
              <a:rPr lang="en-US" dirty="0" smtClean="0"/>
              <a:t>. A storm south of Cuba wrecked several of the ships; the rest of the expedition continued on to Florida, where the men were eventually stranded among hostile natives. The survivors worked their way along the US gulf coast trying to get to the province of </a:t>
            </a:r>
            <a:r>
              <a:rPr lang="en-US" dirty="0" err="1" smtClean="0"/>
              <a:t>Pánuco</a:t>
            </a:r>
            <a:r>
              <a:rPr lang="en-US" dirty="0" smtClean="0"/>
              <a:t>.  During a storm </a:t>
            </a:r>
            <a:r>
              <a:rPr lang="en-US" dirty="0" err="1" smtClean="0"/>
              <a:t>Narváez</a:t>
            </a:r>
            <a:r>
              <a:rPr lang="en-US" dirty="0" smtClean="0"/>
              <a:t> and a small group of men were carried out to sea on a raft and were not seen again. Only four men survived the </a:t>
            </a:r>
            <a:r>
              <a:rPr lang="en-US" dirty="0" err="1" smtClean="0"/>
              <a:t>Narváez</a:t>
            </a:r>
            <a:r>
              <a:rPr lang="en-US" dirty="0" smtClean="0"/>
              <a:t> expedition including </a:t>
            </a:r>
            <a:r>
              <a:rPr lang="en-US" dirty="0" err="1" smtClean="0"/>
              <a:t>Cabeza</a:t>
            </a:r>
            <a:r>
              <a:rPr lang="en-US" dirty="0" smtClean="0"/>
              <a:t> de </a:t>
            </a:r>
            <a:r>
              <a:rPr lang="en-US" dirty="0" err="1" smtClean="0"/>
              <a:t>Vaca</a:t>
            </a:r>
            <a:r>
              <a:rPr lang="en-US" dirty="0" smtClean="0"/>
              <a:t>.</a:t>
            </a:r>
          </a:p>
          <a:p>
            <a:r>
              <a:rPr lang="en-US" dirty="0" smtClean="0"/>
              <a:t>	The expedition arrived on the west coast of Florida in April 1528, weakened by storms and desertions. He landed with 300 men near Tampa Bay among hostile natives. </a:t>
            </a:r>
          </a:p>
          <a:p>
            <a:r>
              <a:rPr lang="en-US" dirty="0" smtClean="0"/>
              <a:t>	From there, his expedition marched northward through interior Florida until it reached the territory of the powerful </a:t>
            </a:r>
            <a:r>
              <a:rPr lang="en-US" dirty="0" err="1" smtClean="0"/>
              <a:t>Apalachee</a:t>
            </a:r>
            <a:r>
              <a:rPr lang="en-US" dirty="0" smtClean="0"/>
              <a:t> Indians. Unable to find the gold and other riches and tired of the hostilities with the Indians, </a:t>
            </a:r>
            <a:r>
              <a:rPr lang="en-US" dirty="0" err="1" smtClean="0"/>
              <a:t>Narváez</a:t>
            </a:r>
            <a:r>
              <a:rPr lang="en-US" dirty="0" smtClean="0"/>
              <a:t> ordered the construction of four rafts to return to the sea from the interior. He manned one raft for himself with the strongest men, the other led by </a:t>
            </a:r>
            <a:r>
              <a:rPr lang="en-US" dirty="0" err="1" smtClean="0"/>
              <a:t>Álvar</a:t>
            </a:r>
            <a:r>
              <a:rPr lang="en-US" dirty="0" smtClean="0"/>
              <a:t> </a:t>
            </a:r>
            <a:r>
              <a:rPr lang="en-US" dirty="0" err="1" smtClean="0"/>
              <a:t>Núñez</a:t>
            </a:r>
            <a:r>
              <a:rPr lang="en-US" dirty="0" smtClean="0"/>
              <a:t> </a:t>
            </a:r>
            <a:r>
              <a:rPr lang="en-US" dirty="0" err="1" smtClean="0"/>
              <a:t>Cabeza</a:t>
            </a:r>
            <a:r>
              <a:rPr lang="en-US" dirty="0" smtClean="0"/>
              <a:t> de </a:t>
            </a:r>
            <a:r>
              <a:rPr lang="en-US" dirty="0" err="1" smtClean="0"/>
              <a:t>Vaca</a:t>
            </a:r>
            <a:r>
              <a:rPr lang="en-US" dirty="0" smtClean="0"/>
              <a:t> the second in command, who had had several heated confrontations with Narvaez over his strategy.  </a:t>
            </a:r>
            <a:r>
              <a:rPr lang="en-US" dirty="0" err="1" smtClean="0"/>
              <a:t>Cabeza</a:t>
            </a:r>
            <a:r>
              <a:rPr lang="en-US" dirty="0" smtClean="0"/>
              <a:t> de </a:t>
            </a:r>
            <a:r>
              <a:rPr lang="en-US" dirty="0" err="1" smtClean="0"/>
              <a:t>Vaca</a:t>
            </a:r>
            <a:r>
              <a:rPr lang="en-US" dirty="0" smtClean="0"/>
              <a:t> pleaded with </a:t>
            </a:r>
            <a:r>
              <a:rPr lang="en-US" dirty="0" err="1" smtClean="0"/>
              <a:t>Narváez</a:t>
            </a:r>
            <a:r>
              <a:rPr lang="en-US" dirty="0" smtClean="0"/>
              <a:t> not to let the rafts become separated, but </a:t>
            </a:r>
            <a:r>
              <a:rPr lang="en-US" dirty="0" err="1" smtClean="0"/>
              <a:t>Narváez</a:t>
            </a:r>
            <a:r>
              <a:rPr lang="en-US" dirty="0" smtClean="0"/>
              <a:t> did so anyway.  </a:t>
            </a:r>
            <a:r>
              <a:rPr lang="en-US" dirty="0" err="1" smtClean="0"/>
              <a:t>Narváez</a:t>
            </a:r>
            <a:r>
              <a:rPr lang="en-US" dirty="0" smtClean="0"/>
              <a:t> party moved slowly westwards with some men on land and others on the raft.  As the party was crossing a river the wind pulled the raft to sea, with </a:t>
            </a:r>
            <a:r>
              <a:rPr lang="en-US" dirty="0" err="1" smtClean="0"/>
              <a:t>Narváez</a:t>
            </a:r>
            <a:r>
              <a:rPr lang="en-US" dirty="0" smtClean="0"/>
              <a:t> on board, and he was never seen again.</a:t>
            </a:r>
          </a:p>
          <a:p>
            <a:r>
              <a:rPr lang="en-US" dirty="0" smtClean="0"/>
              <a:t>The storm wrecked two of the four rafts, and the other two made it to the island of Galveston where they were captured by the local Indians.  Only four of the 86 survivors escaped their captivity, the others having been either killed or starved to death. The four men who survived the trek: </a:t>
            </a:r>
            <a:r>
              <a:rPr lang="en-US" dirty="0" err="1" smtClean="0"/>
              <a:t>Álvar</a:t>
            </a:r>
            <a:r>
              <a:rPr lang="en-US" dirty="0" smtClean="0"/>
              <a:t> </a:t>
            </a:r>
            <a:r>
              <a:rPr lang="en-US" dirty="0" err="1" smtClean="0"/>
              <a:t>Núñez</a:t>
            </a:r>
            <a:r>
              <a:rPr lang="en-US" dirty="0" smtClean="0"/>
              <a:t> </a:t>
            </a:r>
            <a:r>
              <a:rPr lang="en-US" dirty="0" err="1" smtClean="0"/>
              <a:t>Cabeza</a:t>
            </a:r>
            <a:r>
              <a:rPr lang="en-US" dirty="0" smtClean="0"/>
              <a:t> de </a:t>
            </a:r>
            <a:r>
              <a:rPr lang="en-US" dirty="0" err="1" smtClean="0"/>
              <a:t>Vaca</a:t>
            </a:r>
            <a:r>
              <a:rPr lang="en-US" dirty="0" smtClean="0"/>
              <a:t>, Andrés </a:t>
            </a:r>
            <a:r>
              <a:rPr lang="en-US" dirty="0" err="1" smtClean="0"/>
              <a:t>Dorantes</a:t>
            </a:r>
            <a:r>
              <a:rPr lang="en-US" dirty="0" smtClean="0"/>
              <a:t> de Carranza, Alonso del Castillo Maldonado and the Berber slave </a:t>
            </a:r>
            <a:r>
              <a:rPr lang="en-US" dirty="0" err="1" smtClean="0"/>
              <a:t>Estevanico</a:t>
            </a:r>
            <a:r>
              <a:rPr lang="en-US" dirty="0" smtClean="0"/>
              <a:t> (Esteban).</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a:spLocks noChangeArrowheads="1"/>
          </p:cNvSpPr>
          <p:nvPr/>
        </p:nvSpPr>
        <p:spPr bwMode="auto">
          <a:xfrm>
            <a:off x="304800" y="795528"/>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Santa Fe Trail</a:t>
            </a:r>
            <a:endPar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cs typeface="Arial" pitchFamily="34" charset="0"/>
            </a:endParaRPr>
          </a:p>
        </p:txBody>
      </p:sp>
      <p:sp>
        <p:nvSpPr>
          <p:cNvPr id="20" name="Rectangle 3"/>
          <p:cNvSpPr>
            <a:spLocks noChangeArrowheads="1"/>
          </p:cNvSpPr>
          <p:nvPr/>
        </p:nvSpPr>
        <p:spPr bwMode="auto">
          <a:xfrm>
            <a:off x="0" y="83403"/>
            <a:ext cx="52578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South</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west </a:t>
            </a: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Journeys  </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a:t>
            </a:r>
            <a:endPar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endParaRPr>
          </a:p>
        </p:txBody>
      </p:sp>
      <p:grpSp>
        <p:nvGrpSpPr>
          <p:cNvPr id="27" name="Group 26"/>
          <p:cNvGrpSpPr/>
          <p:nvPr/>
        </p:nvGrpSpPr>
        <p:grpSpPr>
          <a:xfrm>
            <a:off x="61202" y="838200"/>
            <a:ext cx="9082798" cy="5943600"/>
            <a:chOff x="61202" y="838200"/>
            <a:chExt cx="9082798" cy="5943600"/>
          </a:xfrm>
        </p:grpSpPr>
        <p:pic>
          <p:nvPicPr>
            <p:cNvPr id="22" name="Picture 8" descr="Image result for green corn ceremony"/>
            <p:cNvPicPr>
              <a:picLocks noChangeAspect="1" noChangeArrowheads="1"/>
            </p:cNvPicPr>
            <p:nvPr/>
          </p:nvPicPr>
          <p:blipFill>
            <a:blip r:embed="rId2"/>
            <a:srcRect/>
            <a:stretch>
              <a:fillRect/>
            </a:stretch>
          </p:blipFill>
          <p:spPr bwMode="auto">
            <a:xfrm>
              <a:off x="4800600" y="2057400"/>
              <a:ext cx="4343400" cy="4069083"/>
            </a:xfrm>
            <a:prstGeom prst="rect">
              <a:avLst/>
            </a:prstGeom>
            <a:noFill/>
          </p:spPr>
        </p:pic>
        <p:sp useBgFill="1">
          <p:nvSpPr>
            <p:cNvPr id="23" name="Rectangle 22"/>
            <p:cNvSpPr/>
            <p:nvPr/>
          </p:nvSpPr>
          <p:spPr>
            <a:xfrm>
              <a:off x="609600" y="838200"/>
              <a:ext cx="38100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p:cNvPicPr>
              <a:picLocks noChangeAspect="1" noChangeArrowheads="1"/>
            </p:cNvPicPr>
            <p:nvPr/>
          </p:nvPicPr>
          <p:blipFill>
            <a:blip r:embed="rId3" cstate="print"/>
            <a:srcRect/>
            <a:stretch>
              <a:fillRect/>
            </a:stretch>
          </p:blipFill>
          <p:spPr bwMode="auto">
            <a:xfrm rot="20886906">
              <a:off x="61202" y="2140756"/>
              <a:ext cx="4855025" cy="3319703"/>
            </a:xfrm>
            <a:prstGeom prst="rect">
              <a:avLst/>
            </a:prstGeom>
            <a:noFill/>
            <a:ln w="76200">
              <a:solidFill>
                <a:schemeClr val="bg1"/>
              </a:solidFill>
              <a:miter lim="800000"/>
              <a:headEnd/>
              <a:tailEnd/>
            </a:ln>
            <a:effectLst/>
          </p:spPr>
        </p:pic>
        <p:sp>
          <p:nvSpPr>
            <p:cNvPr id="25" name="Rectangle 24"/>
            <p:cNvSpPr/>
            <p:nvPr/>
          </p:nvSpPr>
          <p:spPr>
            <a:xfrm rot="20880000">
              <a:off x="228600" y="1326781"/>
              <a:ext cx="4191000" cy="646331"/>
            </a:xfrm>
            <a:prstGeom prst="rect">
              <a:avLst/>
            </a:prstGeom>
          </p:spPr>
          <p:txBody>
            <a:bodyPr wrap="square">
              <a:spAutoFit/>
            </a:bodyPr>
            <a:lstStyle/>
            <a:p>
              <a:pPr marL="111125"/>
              <a:r>
                <a:rPr lang="en-US" sz="3600" b="1" dirty="0" smtClean="0">
                  <a:ln>
                    <a:solidFill>
                      <a:srgbClr val="FF0000"/>
                    </a:solidFill>
                  </a:ln>
                  <a:solidFill>
                    <a:srgbClr val="FF0000"/>
                  </a:solidFill>
                  <a:effectLst>
                    <a:outerShdw dist="50800" dir="7200000" algn="ctr" rotWithShape="0">
                      <a:schemeClr val="tx1"/>
                    </a:outerShdw>
                  </a:effectLst>
                  <a:latin typeface="Bradley Hand ITC" pitchFamily="66" charset="0"/>
                </a:rPr>
                <a:t>Green Corn Festival</a:t>
              </a:r>
            </a:p>
          </p:txBody>
        </p:sp>
        <p:sp>
          <p:nvSpPr>
            <p:cNvPr id="26" name="Rectangle 25"/>
            <p:cNvSpPr/>
            <p:nvPr/>
          </p:nvSpPr>
          <p:spPr>
            <a:xfrm>
              <a:off x="381000" y="6135469"/>
              <a:ext cx="8229600" cy="646331"/>
            </a:xfrm>
            <a:prstGeom prst="rect">
              <a:avLst/>
            </a:prstGeom>
          </p:spPr>
          <p:txBody>
            <a:bodyPr wrap="square">
              <a:spAutoFit/>
            </a:bodyPr>
            <a:lstStyle/>
            <a:p>
              <a:pPr marL="111125" algn="ctr"/>
              <a:r>
                <a:rPr lang="en-US" sz="3600" b="1" dirty="0" smtClean="0">
                  <a:ln>
                    <a:solidFill>
                      <a:srgbClr val="FF0000"/>
                    </a:solidFill>
                  </a:ln>
                  <a:solidFill>
                    <a:srgbClr val="FF0000"/>
                  </a:solidFill>
                  <a:effectLst>
                    <a:outerShdw dist="50800" dir="7200000" algn="ctr" rotWithShape="0">
                      <a:schemeClr val="tx1"/>
                    </a:outerShdw>
                  </a:effectLst>
                  <a:latin typeface="Bradley Hand ITC" pitchFamily="66" charset="0"/>
                </a:rPr>
                <a:t>Enjoy it anytime during our class!</a:t>
              </a:r>
            </a:p>
          </p:txBody>
        </p:sp>
      </p:grpSp>
      <p:sp>
        <p:nvSpPr>
          <p:cNvPr id="13" name="Rectangle 3"/>
          <p:cNvSpPr>
            <a:spLocks noChangeArrowheads="1"/>
          </p:cNvSpPr>
          <p:nvPr/>
        </p:nvSpPr>
        <p:spPr bwMode="auto">
          <a:xfrm>
            <a:off x="533400" y="795528"/>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Trail of Tears</a:t>
            </a:r>
            <a:endPar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cs typeface="Arial" pitchFamily="34" charset="0"/>
            </a:endParaRPr>
          </a:p>
        </p:txBody>
      </p:sp>
      <p:sp useBgFill="1">
        <p:nvSpPr>
          <p:cNvPr id="15" name="Rectangle 3"/>
          <p:cNvSpPr>
            <a:spLocks noChangeArrowheads="1"/>
          </p:cNvSpPr>
          <p:nvPr/>
        </p:nvSpPr>
        <p:spPr bwMode="auto">
          <a:xfrm>
            <a:off x="0" y="6027003"/>
            <a:ext cx="9144000" cy="830997"/>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please share your stories with us</a:t>
            </a:r>
          </a:p>
        </p:txBody>
      </p:sp>
      <p:grpSp>
        <p:nvGrpSpPr>
          <p:cNvPr id="19" name="Group 18"/>
          <p:cNvGrpSpPr/>
          <p:nvPr/>
        </p:nvGrpSpPr>
        <p:grpSpPr>
          <a:xfrm>
            <a:off x="304800" y="1567997"/>
            <a:ext cx="8423343" cy="4433254"/>
            <a:chOff x="304800" y="1567997"/>
            <a:chExt cx="8423343" cy="4433254"/>
          </a:xfrm>
        </p:grpSpPr>
        <p:grpSp>
          <p:nvGrpSpPr>
            <p:cNvPr id="4" name="Group 3"/>
            <p:cNvGrpSpPr/>
            <p:nvPr/>
          </p:nvGrpSpPr>
          <p:grpSpPr>
            <a:xfrm>
              <a:off x="304800" y="1567997"/>
              <a:ext cx="8423343" cy="4363411"/>
              <a:chOff x="-152400" y="1567997"/>
              <a:chExt cx="8423343" cy="4363411"/>
            </a:xfrm>
          </p:grpSpPr>
          <p:pic>
            <p:nvPicPr>
              <p:cNvPr id="7" name="Picture 2"/>
              <p:cNvPicPr>
                <a:picLocks noChangeAspect="1" noChangeArrowheads="1"/>
              </p:cNvPicPr>
              <p:nvPr/>
            </p:nvPicPr>
            <p:blipFill>
              <a:blip r:embed="rId4" cstate="print"/>
              <a:srcRect/>
              <a:stretch>
                <a:fillRect/>
              </a:stretch>
            </p:blipFill>
            <p:spPr bwMode="auto">
              <a:xfrm>
                <a:off x="2514600" y="1567997"/>
                <a:ext cx="3808828" cy="3004003"/>
              </a:xfrm>
              <a:prstGeom prst="rect">
                <a:avLst/>
              </a:prstGeom>
              <a:noFill/>
              <a:ln w="9525">
                <a:noFill/>
                <a:miter lim="800000"/>
                <a:headEnd/>
                <a:tailEnd/>
              </a:ln>
              <a:effectLst/>
            </p:spPr>
          </p:pic>
          <p:pic>
            <p:nvPicPr>
              <p:cNvPr id="10" name="Picture 2"/>
              <p:cNvPicPr>
                <a:picLocks noChangeAspect="1" noChangeArrowheads="1"/>
              </p:cNvPicPr>
              <p:nvPr/>
            </p:nvPicPr>
            <p:blipFill>
              <a:blip r:embed="rId5" cstate="print"/>
              <a:srcRect/>
              <a:stretch>
                <a:fillRect/>
              </a:stretch>
            </p:blipFill>
            <p:spPr bwMode="auto">
              <a:xfrm rot="686985">
                <a:off x="5987275" y="2886517"/>
                <a:ext cx="2283668" cy="3044891"/>
              </a:xfrm>
              <a:prstGeom prst="rect">
                <a:avLst/>
              </a:prstGeom>
              <a:noFill/>
              <a:ln w="9525">
                <a:noFill/>
                <a:miter lim="800000"/>
                <a:headEnd/>
                <a:tailEnd/>
              </a:ln>
              <a:effectLst/>
            </p:spPr>
          </p:pic>
          <p:grpSp>
            <p:nvGrpSpPr>
              <p:cNvPr id="6" name="Group 9"/>
              <p:cNvGrpSpPr/>
              <p:nvPr/>
            </p:nvGrpSpPr>
            <p:grpSpPr>
              <a:xfrm>
                <a:off x="-152400" y="3124200"/>
                <a:ext cx="5465968" cy="2672826"/>
                <a:chOff x="609600" y="6005615"/>
                <a:chExt cx="5465968" cy="2672826"/>
              </a:xfrm>
            </p:grpSpPr>
            <p:pic>
              <p:nvPicPr>
                <p:cNvPr id="8" name="Picture 8"/>
                <p:cNvPicPr>
                  <a:picLocks noChangeAspect="1" noChangeArrowheads="1"/>
                </p:cNvPicPr>
                <p:nvPr/>
              </p:nvPicPr>
              <p:blipFill>
                <a:blip r:embed="rId6" cstate="print"/>
                <a:srcRect/>
                <a:stretch>
                  <a:fillRect/>
                </a:stretch>
              </p:blipFill>
              <p:spPr bwMode="auto">
                <a:xfrm>
                  <a:off x="609600" y="6005615"/>
                  <a:ext cx="3009592" cy="2652610"/>
                </a:xfrm>
                <a:prstGeom prst="rect">
                  <a:avLst/>
                </a:prstGeom>
                <a:noFill/>
                <a:ln w="9525">
                  <a:noFill/>
                  <a:miter lim="800000"/>
                  <a:headEnd/>
                  <a:tailEnd/>
                </a:ln>
                <a:effectLst/>
              </p:spPr>
            </p:pic>
            <p:pic>
              <p:nvPicPr>
                <p:cNvPr id="9" name="Picture 4"/>
                <p:cNvPicPr>
                  <a:picLocks noChangeAspect="1" noChangeArrowheads="1"/>
                </p:cNvPicPr>
                <p:nvPr/>
              </p:nvPicPr>
              <p:blipFill>
                <a:blip r:embed="rId7"/>
                <a:srcRect l="17496" t="20313" r="53514" b="45312"/>
                <a:stretch>
                  <a:fillRect/>
                </a:stretch>
              </p:blipFill>
              <p:spPr bwMode="auto">
                <a:xfrm rot="20591944">
                  <a:off x="4251609" y="7462468"/>
                  <a:ext cx="1823959" cy="1215973"/>
                </a:xfrm>
                <a:prstGeom prst="rect">
                  <a:avLst/>
                </a:prstGeom>
                <a:noFill/>
                <a:ln w="9525">
                  <a:noFill/>
                  <a:miter lim="800000"/>
                  <a:headEnd/>
                  <a:tailEnd/>
                </a:ln>
                <a:effectLst/>
              </p:spPr>
            </p:pic>
          </p:grpSp>
        </p:grpSp>
        <p:pic>
          <p:nvPicPr>
            <p:cNvPr id="16" name="Picture 2"/>
            <p:cNvPicPr>
              <a:picLocks noChangeAspect="1" noChangeArrowheads="1"/>
            </p:cNvPicPr>
            <p:nvPr/>
          </p:nvPicPr>
          <p:blipFill>
            <a:blip r:embed="rId8" cstate="print"/>
            <a:srcRect l="42612" t="17691" r="16297" b="64192"/>
            <a:stretch>
              <a:fillRect/>
            </a:stretch>
          </p:blipFill>
          <p:spPr bwMode="auto">
            <a:xfrm rot="460274">
              <a:off x="6625813" y="1805372"/>
              <a:ext cx="2014333" cy="1222988"/>
            </a:xfrm>
            <a:prstGeom prst="rect">
              <a:avLst/>
            </a:prstGeom>
            <a:noFill/>
            <a:ln w="12700">
              <a:solidFill>
                <a:schemeClr val="tx1"/>
              </a:solidFill>
              <a:miter lim="800000"/>
              <a:headEnd/>
              <a:tailEnd/>
            </a:ln>
            <a:effectLst>
              <a:outerShdw dist="25400" dir="7200000" algn="ctr" rotWithShape="0">
                <a:schemeClr val="tx1"/>
              </a:outerShdw>
            </a:effectLst>
          </p:spPr>
        </p:pic>
        <p:pic>
          <p:nvPicPr>
            <p:cNvPr id="17" name="Picture 2" descr="Cherokee Woman"/>
            <p:cNvPicPr>
              <a:picLocks noChangeAspect="1" noChangeArrowheads="1"/>
            </p:cNvPicPr>
            <p:nvPr/>
          </p:nvPicPr>
          <p:blipFill>
            <a:blip r:embed="rId9"/>
            <a:srcRect/>
            <a:stretch>
              <a:fillRect/>
            </a:stretch>
          </p:blipFill>
          <p:spPr bwMode="auto">
            <a:xfrm rot="1224220">
              <a:off x="1082647" y="1813096"/>
              <a:ext cx="1523007" cy="1676400"/>
            </a:xfrm>
            <a:prstGeom prst="rect">
              <a:avLst/>
            </a:prstGeom>
            <a:noFill/>
            <a:ln w="25400">
              <a:solidFill>
                <a:schemeClr val="tx1"/>
              </a:solidFill>
            </a:ln>
          </p:spPr>
        </p:pic>
        <p:pic>
          <p:nvPicPr>
            <p:cNvPr id="18" name="Picture 2"/>
            <p:cNvPicPr>
              <a:picLocks noChangeAspect="1" noChangeArrowheads="1"/>
            </p:cNvPicPr>
            <p:nvPr/>
          </p:nvPicPr>
          <p:blipFill>
            <a:blip r:embed="rId10" cstate="print"/>
            <a:srcRect l="39060" t="16075" r="14104" b="62351"/>
            <a:stretch>
              <a:fillRect/>
            </a:stretch>
          </p:blipFill>
          <p:spPr bwMode="auto">
            <a:xfrm rot="810414">
              <a:off x="2762353" y="4997319"/>
              <a:ext cx="1582724" cy="1003932"/>
            </a:xfrm>
            <a:prstGeom prst="rect">
              <a:avLst/>
            </a:prstGeom>
            <a:noFill/>
            <a:ln w="25400">
              <a:solidFill>
                <a:schemeClr val="tx1"/>
              </a:solid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7"/>
                                        </p:tgtEl>
                                      </p:cBhvr>
                                    </p:animEffect>
                                    <p:set>
                                      <p:cBhvr>
                                        <p:cTn id="7" dur="1" fill="hold">
                                          <p:stCondLst>
                                            <p:cond delay="999"/>
                                          </p:stCondLst>
                                        </p:cTn>
                                        <p:tgtEl>
                                          <p:spTgt spid="27"/>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1"/>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Early Contact with Europeans</a:t>
            </a:r>
          </a:p>
        </p:txBody>
      </p:sp>
      <p:grpSp>
        <p:nvGrpSpPr>
          <p:cNvPr id="3" name="Group 25"/>
          <p:cNvGrpSpPr/>
          <p:nvPr/>
        </p:nvGrpSpPr>
        <p:grpSpPr>
          <a:xfrm>
            <a:off x="533400" y="774809"/>
            <a:ext cx="7927848" cy="6134566"/>
            <a:chOff x="533400" y="774809"/>
            <a:chExt cx="7927848" cy="6134566"/>
          </a:xfrm>
        </p:grpSpPr>
        <p:grpSp>
          <p:nvGrpSpPr>
            <p:cNvPr id="4" name="Group 6"/>
            <p:cNvGrpSpPr>
              <a:grpSpLocks noChangeAspect="1"/>
            </p:cNvGrpSpPr>
            <p:nvPr/>
          </p:nvGrpSpPr>
          <p:grpSpPr>
            <a:xfrm>
              <a:off x="533400" y="774809"/>
              <a:ext cx="7927848" cy="6083192"/>
              <a:chOff x="0" y="1244905"/>
              <a:chExt cx="7315200" cy="5613095"/>
            </a:xfrm>
          </p:grpSpPr>
          <p:pic>
            <p:nvPicPr>
              <p:cNvPr id="6" name="Picture 2"/>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7" name="Rectangle 6"/>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pic>
        <p:nvPicPr>
          <p:cNvPr id="10" name="Picture 3"/>
          <p:cNvPicPr>
            <a:picLocks noChangeAspect="1" noChangeArrowheads="1"/>
          </p:cNvPicPr>
          <p:nvPr/>
        </p:nvPicPr>
        <p:blipFill>
          <a:blip r:embed="rId3"/>
          <a:srcRect l="12853" b="5706"/>
          <a:stretch>
            <a:fillRect/>
          </a:stretch>
        </p:blipFill>
        <p:spPr bwMode="auto">
          <a:xfrm>
            <a:off x="457200" y="2057400"/>
            <a:ext cx="6716713" cy="4800600"/>
          </a:xfrm>
          <a:prstGeom prst="rect">
            <a:avLst/>
          </a:prstGeom>
          <a:noFill/>
          <a:ln w="25400">
            <a:solidFill>
              <a:schemeClr val="tx1"/>
            </a:solidFill>
            <a:miter lim="800000"/>
            <a:headEnd/>
            <a:tailEnd/>
          </a:ln>
          <a:effectLst/>
        </p:spPr>
      </p:pic>
      <p:grpSp>
        <p:nvGrpSpPr>
          <p:cNvPr id="18" name="Group 17"/>
          <p:cNvGrpSpPr/>
          <p:nvPr/>
        </p:nvGrpSpPr>
        <p:grpSpPr>
          <a:xfrm>
            <a:off x="1201903" y="1752600"/>
            <a:ext cx="2475019" cy="1826029"/>
            <a:chOff x="1163111" y="1219200"/>
            <a:chExt cx="2475019" cy="1826029"/>
          </a:xfrm>
        </p:grpSpPr>
        <p:sp>
          <p:nvSpPr>
            <p:cNvPr id="19" name="Freeform 18"/>
            <p:cNvSpPr/>
            <p:nvPr/>
          </p:nvSpPr>
          <p:spPr>
            <a:xfrm>
              <a:off x="1981199" y="1219200"/>
              <a:ext cx="1656931" cy="1826029"/>
            </a:xfrm>
            <a:custGeom>
              <a:avLst/>
              <a:gdLst>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26" fmla="*/ 651164 w 1332808"/>
                <a:gd name="connsiteY26" fmla="*/ 0 h 1848196"/>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2438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269077 w 1332808"/>
                <a:gd name="connsiteY8" fmla="*/ 13840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5738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56931"/>
                <a:gd name="connsiteY0" fmla="*/ 60960 h 1826029"/>
                <a:gd name="connsiteX1" fmla="*/ 850670 w 1656931"/>
                <a:gd name="connsiteY1" fmla="*/ 44335 h 1826029"/>
                <a:gd name="connsiteX2" fmla="*/ 1033550 w 1656931"/>
                <a:gd name="connsiteY2" fmla="*/ 60960 h 1826029"/>
                <a:gd name="connsiteX3" fmla="*/ 1183179 w 1656931"/>
                <a:gd name="connsiteY3" fmla="*/ 410095 h 1826029"/>
                <a:gd name="connsiteX4" fmla="*/ 1166553 w 1656931"/>
                <a:gd name="connsiteY4" fmla="*/ 559724 h 1826029"/>
                <a:gd name="connsiteX5" fmla="*/ 1149928 w 1656931"/>
                <a:gd name="connsiteY5" fmla="*/ 892233 h 1826029"/>
                <a:gd name="connsiteX6" fmla="*/ 1050175 w 1656931"/>
                <a:gd name="connsiteY6" fmla="*/ 942109 h 1826029"/>
                <a:gd name="connsiteX7" fmla="*/ 1000299 w 1656931"/>
                <a:gd name="connsiteY7" fmla="*/ 1058487 h 1826029"/>
                <a:gd name="connsiteX8" fmla="*/ 1269077 w 1656931"/>
                <a:gd name="connsiteY8" fmla="*/ 1384069 h 1826029"/>
                <a:gd name="connsiteX9" fmla="*/ 1402080 w 1656931"/>
                <a:gd name="connsiteY9" fmla="*/ 1507375 h 1826029"/>
                <a:gd name="connsiteX10" fmla="*/ 1631531 w 1656931"/>
                <a:gd name="connsiteY10" fmla="*/ 1588513 h 1826029"/>
                <a:gd name="connsiteX11" fmla="*/ 1249680 w 1656931"/>
                <a:gd name="connsiteY11" fmla="*/ 1740131 h 1826029"/>
                <a:gd name="connsiteX12" fmla="*/ 967048 w 1656931"/>
                <a:gd name="connsiteY12" fmla="*/ 1823258 h 1826029"/>
                <a:gd name="connsiteX13" fmla="*/ 584662 w 1656931"/>
                <a:gd name="connsiteY13" fmla="*/ 1723506 h 1826029"/>
                <a:gd name="connsiteX14" fmla="*/ 185651 w 1656931"/>
                <a:gd name="connsiteY14" fmla="*/ 1573876 h 1826029"/>
                <a:gd name="connsiteX15" fmla="*/ 2771 w 1656931"/>
                <a:gd name="connsiteY15" fmla="*/ 1424247 h 1826029"/>
                <a:gd name="connsiteX16" fmla="*/ 202277 w 1656931"/>
                <a:gd name="connsiteY16" fmla="*/ 1174866 h 1826029"/>
                <a:gd name="connsiteX17" fmla="*/ 268779 w 1656931"/>
                <a:gd name="connsiteY17" fmla="*/ 892233 h 1826029"/>
                <a:gd name="connsiteX18" fmla="*/ 351906 w 1656931"/>
                <a:gd name="connsiteY18" fmla="*/ 642851 h 1826029"/>
                <a:gd name="connsiteX19" fmla="*/ 418408 w 1656931"/>
                <a:gd name="connsiteY19" fmla="*/ 426720 h 1826029"/>
                <a:gd name="connsiteX20" fmla="*/ 451659 w 1656931"/>
                <a:gd name="connsiteY20" fmla="*/ 320040 h 1826029"/>
                <a:gd name="connsiteX21" fmla="*/ 558339 w 1656931"/>
                <a:gd name="connsiteY21" fmla="*/ 277091 h 1826029"/>
                <a:gd name="connsiteX22" fmla="*/ 617913 w 1656931"/>
                <a:gd name="connsiteY22" fmla="*/ 77586 h 1826029"/>
                <a:gd name="connsiteX23" fmla="*/ 684415 w 1656931"/>
                <a:gd name="connsiteY23" fmla="*/ 27709 h 1826029"/>
                <a:gd name="connsiteX24" fmla="*/ 883920 w 1656931"/>
                <a:gd name="connsiteY24" fmla="*/ 60960 h 1826029"/>
                <a:gd name="connsiteX25" fmla="*/ 917171 w 1656931"/>
                <a:gd name="connsiteY25" fmla="*/ 60960 h 18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56931" h="1826029">
                  <a:moveTo>
                    <a:pt x="917171" y="60960"/>
                  </a:moveTo>
                  <a:lnTo>
                    <a:pt x="850670" y="44335"/>
                  </a:lnTo>
                  <a:cubicBezTo>
                    <a:pt x="914401" y="58190"/>
                    <a:pt x="978132" y="0"/>
                    <a:pt x="1033550" y="60960"/>
                  </a:cubicBezTo>
                  <a:cubicBezTo>
                    <a:pt x="1088968" y="121920"/>
                    <a:pt x="1161012" y="326968"/>
                    <a:pt x="1183179" y="410095"/>
                  </a:cubicBezTo>
                  <a:cubicBezTo>
                    <a:pt x="1205346" y="493222"/>
                    <a:pt x="1172095" y="479368"/>
                    <a:pt x="1166553" y="559724"/>
                  </a:cubicBezTo>
                  <a:cubicBezTo>
                    <a:pt x="1161011" y="640080"/>
                    <a:pt x="1169324" y="828502"/>
                    <a:pt x="1149928" y="892233"/>
                  </a:cubicBezTo>
                  <a:cubicBezTo>
                    <a:pt x="1130532" y="955964"/>
                    <a:pt x="1075113" y="914400"/>
                    <a:pt x="1050175" y="942109"/>
                  </a:cubicBezTo>
                  <a:cubicBezTo>
                    <a:pt x="1025237" y="969818"/>
                    <a:pt x="963815" y="984827"/>
                    <a:pt x="1000299" y="1058487"/>
                  </a:cubicBezTo>
                  <a:cubicBezTo>
                    <a:pt x="1036783" y="1132147"/>
                    <a:pt x="1202114" y="1309254"/>
                    <a:pt x="1269077" y="1384069"/>
                  </a:cubicBezTo>
                  <a:cubicBezTo>
                    <a:pt x="1336040" y="1458884"/>
                    <a:pt x="1341671" y="1473301"/>
                    <a:pt x="1402080" y="1507375"/>
                  </a:cubicBezTo>
                  <a:cubicBezTo>
                    <a:pt x="1462489" y="1541449"/>
                    <a:pt x="1656931" y="1549720"/>
                    <a:pt x="1631531" y="1588513"/>
                  </a:cubicBezTo>
                  <a:cubicBezTo>
                    <a:pt x="1606131" y="1627306"/>
                    <a:pt x="1360427" y="1701007"/>
                    <a:pt x="1249680" y="1740131"/>
                  </a:cubicBezTo>
                  <a:cubicBezTo>
                    <a:pt x="1138933" y="1779255"/>
                    <a:pt x="1077884" y="1826029"/>
                    <a:pt x="967048" y="1823258"/>
                  </a:cubicBezTo>
                  <a:cubicBezTo>
                    <a:pt x="856212" y="1820487"/>
                    <a:pt x="714895" y="1765070"/>
                    <a:pt x="584662" y="1723506"/>
                  </a:cubicBezTo>
                  <a:cubicBezTo>
                    <a:pt x="454429" y="1681942"/>
                    <a:pt x="282633" y="1623753"/>
                    <a:pt x="185651" y="1573876"/>
                  </a:cubicBezTo>
                  <a:cubicBezTo>
                    <a:pt x="88669" y="1524000"/>
                    <a:pt x="0" y="1490749"/>
                    <a:pt x="2771" y="1424247"/>
                  </a:cubicBezTo>
                  <a:cubicBezTo>
                    <a:pt x="5542" y="1357745"/>
                    <a:pt x="157942" y="1263535"/>
                    <a:pt x="202277" y="1174866"/>
                  </a:cubicBezTo>
                  <a:cubicBezTo>
                    <a:pt x="246612" y="1086197"/>
                    <a:pt x="243841" y="980902"/>
                    <a:pt x="268779" y="892233"/>
                  </a:cubicBezTo>
                  <a:cubicBezTo>
                    <a:pt x="293717" y="803564"/>
                    <a:pt x="326968" y="720437"/>
                    <a:pt x="351906" y="642851"/>
                  </a:cubicBezTo>
                  <a:cubicBezTo>
                    <a:pt x="376844" y="565266"/>
                    <a:pt x="401783" y="480522"/>
                    <a:pt x="418408" y="426720"/>
                  </a:cubicBezTo>
                  <a:cubicBezTo>
                    <a:pt x="435034" y="372918"/>
                    <a:pt x="428337" y="344978"/>
                    <a:pt x="451659" y="320040"/>
                  </a:cubicBezTo>
                  <a:cubicBezTo>
                    <a:pt x="474981" y="295102"/>
                    <a:pt x="530630" y="317500"/>
                    <a:pt x="558339" y="277091"/>
                  </a:cubicBezTo>
                  <a:cubicBezTo>
                    <a:pt x="586048" y="236682"/>
                    <a:pt x="596900" y="119150"/>
                    <a:pt x="617913" y="77586"/>
                  </a:cubicBezTo>
                  <a:cubicBezTo>
                    <a:pt x="638926" y="36022"/>
                    <a:pt x="640081" y="30480"/>
                    <a:pt x="684415" y="27709"/>
                  </a:cubicBezTo>
                  <a:cubicBezTo>
                    <a:pt x="728749" y="24938"/>
                    <a:pt x="845127" y="55418"/>
                    <a:pt x="883920" y="60960"/>
                  </a:cubicBezTo>
                  <a:cubicBezTo>
                    <a:pt x="922713" y="66502"/>
                    <a:pt x="944880" y="69273"/>
                    <a:pt x="917171" y="60960"/>
                  </a:cubicBezTo>
                  <a:close/>
                </a:path>
              </a:pathLst>
            </a:custGeom>
            <a:solidFill>
              <a:srgbClr val="00B0F0">
                <a:alpha val="70000"/>
              </a:srgb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p:cNvSpPr/>
            <p:nvPr/>
          </p:nvSpPr>
          <p:spPr>
            <a:xfrm>
              <a:off x="1163111" y="1524000"/>
              <a:ext cx="1998497" cy="523220"/>
            </a:xfrm>
            <a:prstGeom prst="rect">
              <a:avLst/>
            </a:prstGeom>
            <a:solidFill>
              <a:srgbClr val="00B0F0">
                <a:alpha val="53000"/>
              </a:srgbClr>
            </a:solidFill>
          </p:spPr>
          <p:txBody>
            <a:bodyPr wrap="none">
              <a:spAutoFit/>
            </a:bodyPr>
            <a:lstStyle/>
            <a:p>
              <a:pPr algn="ctr"/>
              <a:r>
                <a:rPr lang="en-US" sz="2800" b="1" dirty="0" smtClean="0"/>
                <a:t>CHICKASAW</a:t>
              </a:r>
              <a:endParaRPr lang="en-US" sz="2800" b="1" dirty="0"/>
            </a:p>
          </p:txBody>
        </p:sp>
      </p:grpSp>
      <p:sp>
        <p:nvSpPr>
          <p:cNvPr id="21" name="Freeform 20"/>
          <p:cNvSpPr/>
          <p:nvPr/>
        </p:nvSpPr>
        <p:spPr>
          <a:xfrm>
            <a:off x="3124200" y="3301538"/>
            <a:ext cx="3117273" cy="2337262"/>
          </a:xfrm>
          <a:custGeom>
            <a:avLst/>
            <a:gdLst>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263237 w 3117273"/>
              <a:gd name="connsiteY30" fmla="*/ 415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31" fmla="*/ 2191789 w 3117273"/>
              <a:gd name="connsiteY31" fmla="*/ 0 h 2244437"/>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2191789 w 3117273"/>
              <a:gd name="connsiteY32" fmla="*/ 16625 h 2261062"/>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1277389 w 3117273"/>
              <a:gd name="connsiteY32" fmla="*/ 0 h 2261062"/>
              <a:gd name="connsiteX33" fmla="*/ 2191789 w 3117273"/>
              <a:gd name="connsiteY33" fmla="*/ 16625 h 2261062"/>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77389 w 3117273"/>
              <a:gd name="connsiteY31" fmla="*/ 0 h 2337262"/>
              <a:gd name="connsiteX32" fmla="*/ 2191789 w 3117273"/>
              <a:gd name="connsiteY32" fmla="*/ 92825 h 233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17273" h="2337262">
                <a:moveTo>
                  <a:pt x="2191789" y="92825"/>
                </a:moveTo>
                <a:cubicBezTo>
                  <a:pt x="2220884" y="175952"/>
                  <a:pt x="2249979" y="259080"/>
                  <a:pt x="2308168" y="375458"/>
                </a:cubicBezTo>
                <a:cubicBezTo>
                  <a:pt x="2366357" y="491836"/>
                  <a:pt x="2421775" y="674716"/>
                  <a:pt x="2540924" y="791094"/>
                </a:cubicBezTo>
                <a:cubicBezTo>
                  <a:pt x="2660073" y="907472"/>
                  <a:pt x="2928851" y="1026622"/>
                  <a:pt x="3023062" y="1073727"/>
                </a:cubicBezTo>
                <a:cubicBezTo>
                  <a:pt x="3117273" y="1120832"/>
                  <a:pt x="3097876" y="1048789"/>
                  <a:pt x="3106189" y="1073727"/>
                </a:cubicBezTo>
                <a:cubicBezTo>
                  <a:pt x="3114502" y="1098665"/>
                  <a:pt x="3089564" y="1170709"/>
                  <a:pt x="3072939" y="1223356"/>
                </a:cubicBezTo>
                <a:cubicBezTo>
                  <a:pt x="3056314" y="1276003"/>
                  <a:pt x="3020292" y="1323109"/>
                  <a:pt x="3006437" y="1389611"/>
                </a:cubicBezTo>
                <a:cubicBezTo>
                  <a:pt x="2992582" y="1456113"/>
                  <a:pt x="2992582" y="1558636"/>
                  <a:pt x="2989811" y="1622367"/>
                </a:cubicBezTo>
                <a:cubicBezTo>
                  <a:pt x="2987040" y="1686098"/>
                  <a:pt x="3017520" y="1699952"/>
                  <a:pt x="2989811" y="1771996"/>
                </a:cubicBezTo>
                <a:cubicBezTo>
                  <a:pt x="2962102" y="1844040"/>
                  <a:pt x="2903913" y="1993669"/>
                  <a:pt x="2823557" y="2054629"/>
                </a:cubicBezTo>
                <a:cubicBezTo>
                  <a:pt x="2743201" y="2115589"/>
                  <a:pt x="2507673" y="2137756"/>
                  <a:pt x="2507673" y="2137756"/>
                </a:cubicBezTo>
                <a:cubicBezTo>
                  <a:pt x="2413462" y="2162694"/>
                  <a:pt x="2344189" y="2220883"/>
                  <a:pt x="2258291" y="2204258"/>
                </a:cubicBezTo>
                <a:cubicBezTo>
                  <a:pt x="2172393" y="2187633"/>
                  <a:pt x="2075411" y="2065712"/>
                  <a:pt x="1992284" y="2038003"/>
                </a:cubicBezTo>
                <a:cubicBezTo>
                  <a:pt x="1909157" y="2010294"/>
                  <a:pt x="1826030" y="2004752"/>
                  <a:pt x="1759528" y="2038003"/>
                </a:cubicBezTo>
                <a:cubicBezTo>
                  <a:pt x="1693026" y="2071254"/>
                  <a:pt x="1657004" y="2190404"/>
                  <a:pt x="1593273" y="2237509"/>
                </a:cubicBezTo>
                <a:cubicBezTo>
                  <a:pt x="1529542" y="2284614"/>
                  <a:pt x="1413164" y="2309552"/>
                  <a:pt x="1377142" y="2320636"/>
                </a:cubicBezTo>
                <a:cubicBezTo>
                  <a:pt x="1341120" y="2331720"/>
                  <a:pt x="1404851" y="2337262"/>
                  <a:pt x="1377142" y="2304011"/>
                </a:cubicBezTo>
                <a:cubicBezTo>
                  <a:pt x="1349433" y="2270760"/>
                  <a:pt x="1277390" y="2176549"/>
                  <a:pt x="1210888" y="2121131"/>
                </a:cubicBezTo>
                <a:cubicBezTo>
                  <a:pt x="1144386" y="2065713"/>
                  <a:pt x="1039091" y="1999211"/>
                  <a:pt x="978131" y="1971502"/>
                </a:cubicBezTo>
                <a:cubicBezTo>
                  <a:pt x="917171" y="1943793"/>
                  <a:pt x="914401" y="1960418"/>
                  <a:pt x="845128" y="1954876"/>
                </a:cubicBezTo>
                <a:cubicBezTo>
                  <a:pt x="775855" y="1949334"/>
                  <a:pt x="651164" y="1932709"/>
                  <a:pt x="562495" y="1938251"/>
                </a:cubicBezTo>
                <a:cubicBezTo>
                  <a:pt x="473826" y="1943793"/>
                  <a:pt x="379615" y="1990898"/>
                  <a:pt x="313113" y="1988127"/>
                </a:cubicBezTo>
                <a:cubicBezTo>
                  <a:pt x="246611" y="1985356"/>
                  <a:pt x="196735" y="1965960"/>
                  <a:pt x="163484" y="1921625"/>
                </a:cubicBezTo>
                <a:cubicBezTo>
                  <a:pt x="130233" y="1877290"/>
                  <a:pt x="116379" y="1805247"/>
                  <a:pt x="113608" y="1722120"/>
                </a:cubicBezTo>
                <a:cubicBezTo>
                  <a:pt x="110837" y="1638993"/>
                  <a:pt x="163485" y="1517073"/>
                  <a:pt x="146859" y="1422862"/>
                </a:cubicBezTo>
                <a:cubicBezTo>
                  <a:pt x="130233" y="1328651"/>
                  <a:pt x="27710" y="1220585"/>
                  <a:pt x="13855" y="1156854"/>
                </a:cubicBezTo>
                <a:cubicBezTo>
                  <a:pt x="0" y="1093123"/>
                  <a:pt x="49877" y="1082040"/>
                  <a:pt x="63731" y="1040476"/>
                </a:cubicBezTo>
                <a:cubicBezTo>
                  <a:pt x="77586" y="998913"/>
                  <a:pt x="83127" y="954579"/>
                  <a:pt x="96982" y="907473"/>
                </a:cubicBezTo>
                <a:cubicBezTo>
                  <a:pt x="110837" y="860368"/>
                  <a:pt x="146859" y="757843"/>
                  <a:pt x="146859" y="757843"/>
                </a:cubicBezTo>
                <a:cubicBezTo>
                  <a:pt x="163484" y="707967"/>
                  <a:pt x="126539" y="725977"/>
                  <a:pt x="196735" y="608214"/>
                </a:cubicBezTo>
                <a:cubicBezTo>
                  <a:pt x="266931" y="490451"/>
                  <a:pt x="390699" y="139931"/>
                  <a:pt x="568037" y="51262"/>
                </a:cubicBezTo>
                <a:lnTo>
                  <a:pt x="1277389" y="0"/>
                </a:lnTo>
                <a:lnTo>
                  <a:pt x="2191789" y="92825"/>
                </a:lnTo>
                <a:close/>
              </a:path>
            </a:pathLst>
          </a:custGeom>
          <a:solidFill>
            <a:schemeClr val="bg1">
              <a:lumMod val="50000"/>
              <a:alpha val="7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CREEK</a:t>
            </a:r>
          </a:p>
          <a:p>
            <a:pPr algn="ctr"/>
            <a:endParaRPr lang="en-US" sz="2800" b="1" dirty="0" smtClean="0"/>
          </a:p>
          <a:p>
            <a:pPr algn="ctr"/>
            <a:endParaRPr lang="en-US" sz="2800" b="1" dirty="0" smtClean="0"/>
          </a:p>
        </p:txBody>
      </p:sp>
      <p:grpSp>
        <p:nvGrpSpPr>
          <p:cNvPr id="22" name="Group 21"/>
          <p:cNvGrpSpPr/>
          <p:nvPr/>
        </p:nvGrpSpPr>
        <p:grpSpPr>
          <a:xfrm>
            <a:off x="1600200" y="3207328"/>
            <a:ext cx="1931324" cy="2355272"/>
            <a:chOff x="1600200" y="3207328"/>
            <a:chExt cx="1931324" cy="2355272"/>
          </a:xfrm>
        </p:grpSpPr>
        <p:sp>
          <p:nvSpPr>
            <p:cNvPr id="23" name="Freeform 22"/>
            <p:cNvSpPr/>
            <p:nvPr/>
          </p:nvSpPr>
          <p:spPr>
            <a:xfrm>
              <a:off x="1600200" y="3207328"/>
              <a:ext cx="1931324" cy="2355272"/>
            </a:xfrm>
            <a:custGeom>
              <a:avLst/>
              <a:gdLst>
                <a:gd name="connsiteX0" fmla="*/ 421178 w 1931324"/>
                <a:gd name="connsiteY0" fmla="*/ 22167 h 2355272"/>
                <a:gd name="connsiteX1" fmla="*/ 820189 w 1931324"/>
                <a:gd name="connsiteY1" fmla="*/ 221672 h 2355272"/>
                <a:gd name="connsiteX2" fmla="*/ 1086196 w 1931324"/>
                <a:gd name="connsiteY2" fmla="*/ 338050 h 2355272"/>
                <a:gd name="connsiteX3" fmla="*/ 1435331 w 1931324"/>
                <a:gd name="connsiteY3" fmla="*/ 421178 h 2355272"/>
                <a:gd name="connsiteX4" fmla="*/ 1867593 w 1931324"/>
                <a:gd name="connsiteY4" fmla="*/ 288174 h 2355272"/>
                <a:gd name="connsiteX5" fmla="*/ 1817716 w 1931324"/>
                <a:gd name="connsiteY5" fmla="*/ 487680 h 2355272"/>
                <a:gd name="connsiteX6" fmla="*/ 1717963 w 1931324"/>
                <a:gd name="connsiteY6" fmla="*/ 786938 h 2355272"/>
                <a:gd name="connsiteX7" fmla="*/ 1717963 w 1931324"/>
                <a:gd name="connsiteY7" fmla="*/ 936567 h 2355272"/>
                <a:gd name="connsiteX8" fmla="*/ 1618211 w 1931324"/>
                <a:gd name="connsiteY8" fmla="*/ 1052945 h 2355272"/>
                <a:gd name="connsiteX9" fmla="*/ 1651462 w 1931324"/>
                <a:gd name="connsiteY9" fmla="*/ 1136072 h 2355272"/>
                <a:gd name="connsiteX10" fmla="*/ 1584960 w 1931324"/>
                <a:gd name="connsiteY10" fmla="*/ 1302327 h 2355272"/>
                <a:gd name="connsiteX11" fmla="*/ 1584960 w 1931324"/>
                <a:gd name="connsiteY11" fmla="*/ 1418705 h 2355272"/>
                <a:gd name="connsiteX12" fmla="*/ 1734589 w 1931324"/>
                <a:gd name="connsiteY12" fmla="*/ 1601585 h 2355272"/>
                <a:gd name="connsiteX13" fmla="*/ 1684713 w 1931324"/>
                <a:gd name="connsiteY13" fmla="*/ 1834341 h 2355272"/>
                <a:gd name="connsiteX14" fmla="*/ 1618211 w 1931324"/>
                <a:gd name="connsiteY14" fmla="*/ 2017221 h 2355272"/>
                <a:gd name="connsiteX15" fmla="*/ 1584960 w 1931324"/>
                <a:gd name="connsiteY15" fmla="*/ 2116974 h 2355272"/>
                <a:gd name="connsiteX16" fmla="*/ 1368829 w 1931324"/>
                <a:gd name="connsiteY16" fmla="*/ 2100349 h 2355272"/>
                <a:gd name="connsiteX17" fmla="*/ 1202574 w 1931324"/>
                <a:gd name="connsiteY17" fmla="*/ 2133600 h 2355272"/>
                <a:gd name="connsiteX18" fmla="*/ 1052945 w 1931324"/>
                <a:gd name="connsiteY18" fmla="*/ 2166850 h 2355272"/>
                <a:gd name="connsiteX19" fmla="*/ 820189 w 1931324"/>
                <a:gd name="connsiteY19" fmla="*/ 2249978 h 2355272"/>
                <a:gd name="connsiteX20" fmla="*/ 703811 w 1931324"/>
                <a:gd name="connsiteY20" fmla="*/ 2349730 h 2355272"/>
                <a:gd name="connsiteX21" fmla="*/ 570807 w 1931324"/>
                <a:gd name="connsiteY21" fmla="*/ 2283229 h 2355272"/>
                <a:gd name="connsiteX22" fmla="*/ 421178 w 1931324"/>
                <a:gd name="connsiteY22" fmla="*/ 2299854 h 2355272"/>
                <a:gd name="connsiteX23" fmla="*/ 221673 w 1931324"/>
                <a:gd name="connsiteY23" fmla="*/ 2249978 h 2355272"/>
                <a:gd name="connsiteX24" fmla="*/ 121920 w 1931324"/>
                <a:gd name="connsiteY24" fmla="*/ 1950720 h 2355272"/>
                <a:gd name="connsiteX25" fmla="*/ 5542 w 1931324"/>
                <a:gd name="connsiteY25" fmla="*/ 1701338 h 2355272"/>
                <a:gd name="connsiteX26" fmla="*/ 88669 w 1931324"/>
                <a:gd name="connsiteY26" fmla="*/ 1435330 h 2355272"/>
                <a:gd name="connsiteX27" fmla="*/ 304800 w 1931324"/>
                <a:gd name="connsiteY27" fmla="*/ 1202574 h 2355272"/>
                <a:gd name="connsiteX28" fmla="*/ 221673 w 1931324"/>
                <a:gd name="connsiteY28" fmla="*/ 953192 h 2355272"/>
                <a:gd name="connsiteX29" fmla="*/ 271549 w 1931324"/>
                <a:gd name="connsiteY29" fmla="*/ 703810 h 2355272"/>
                <a:gd name="connsiteX30" fmla="*/ 238298 w 1931324"/>
                <a:gd name="connsiteY30" fmla="*/ 504305 h 2355272"/>
                <a:gd name="connsiteX31" fmla="*/ 271549 w 1931324"/>
                <a:gd name="connsiteY31" fmla="*/ 304800 h 2355272"/>
                <a:gd name="connsiteX32" fmla="*/ 338051 w 1931324"/>
                <a:gd name="connsiteY32" fmla="*/ 88669 h 2355272"/>
                <a:gd name="connsiteX33" fmla="*/ 421178 w 1931324"/>
                <a:gd name="connsiteY33" fmla="*/ 22167 h 235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31324" h="2355272">
                  <a:moveTo>
                    <a:pt x="421178" y="22167"/>
                  </a:moveTo>
                  <a:cubicBezTo>
                    <a:pt x="501534" y="44334"/>
                    <a:pt x="709353" y="169025"/>
                    <a:pt x="820189" y="221672"/>
                  </a:cubicBezTo>
                  <a:cubicBezTo>
                    <a:pt x="931025" y="274319"/>
                    <a:pt x="983672" y="304799"/>
                    <a:pt x="1086196" y="338050"/>
                  </a:cubicBezTo>
                  <a:cubicBezTo>
                    <a:pt x="1188720" y="371301"/>
                    <a:pt x="1305098" y="429491"/>
                    <a:pt x="1435331" y="421178"/>
                  </a:cubicBezTo>
                  <a:cubicBezTo>
                    <a:pt x="1565564" y="412865"/>
                    <a:pt x="1803862" y="277090"/>
                    <a:pt x="1867593" y="288174"/>
                  </a:cubicBezTo>
                  <a:cubicBezTo>
                    <a:pt x="1931324" y="299258"/>
                    <a:pt x="1842654" y="404553"/>
                    <a:pt x="1817716" y="487680"/>
                  </a:cubicBezTo>
                  <a:cubicBezTo>
                    <a:pt x="1792778" y="570807"/>
                    <a:pt x="1734588" y="712124"/>
                    <a:pt x="1717963" y="786938"/>
                  </a:cubicBezTo>
                  <a:cubicBezTo>
                    <a:pt x="1701338" y="861752"/>
                    <a:pt x="1734588" y="892233"/>
                    <a:pt x="1717963" y="936567"/>
                  </a:cubicBezTo>
                  <a:cubicBezTo>
                    <a:pt x="1701338" y="980901"/>
                    <a:pt x="1629294" y="1019694"/>
                    <a:pt x="1618211" y="1052945"/>
                  </a:cubicBezTo>
                  <a:cubicBezTo>
                    <a:pt x="1607128" y="1086196"/>
                    <a:pt x="1657004" y="1094508"/>
                    <a:pt x="1651462" y="1136072"/>
                  </a:cubicBezTo>
                  <a:cubicBezTo>
                    <a:pt x="1645920" y="1177636"/>
                    <a:pt x="1596044" y="1255222"/>
                    <a:pt x="1584960" y="1302327"/>
                  </a:cubicBezTo>
                  <a:cubicBezTo>
                    <a:pt x="1573876" y="1349433"/>
                    <a:pt x="1560022" y="1368829"/>
                    <a:pt x="1584960" y="1418705"/>
                  </a:cubicBezTo>
                  <a:cubicBezTo>
                    <a:pt x="1609898" y="1468581"/>
                    <a:pt x="1717964" y="1532312"/>
                    <a:pt x="1734589" y="1601585"/>
                  </a:cubicBezTo>
                  <a:cubicBezTo>
                    <a:pt x="1751215" y="1670858"/>
                    <a:pt x="1704109" y="1765068"/>
                    <a:pt x="1684713" y="1834341"/>
                  </a:cubicBezTo>
                  <a:cubicBezTo>
                    <a:pt x="1665317" y="1903614"/>
                    <a:pt x="1634836" y="1970116"/>
                    <a:pt x="1618211" y="2017221"/>
                  </a:cubicBezTo>
                  <a:cubicBezTo>
                    <a:pt x="1601586" y="2064326"/>
                    <a:pt x="1626524" y="2103119"/>
                    <a:pt x="1584960" y="2116974"/>
                  </a:cubicBezTo>
                  <a:cubicBezTo>
                    <a:pt x="1543396" y="2130829"/>
                    <a:pt x="1432560" y="2097578"/>
                    <a:pt x="1368829" y="2100349"/>
                  </a:cubicBezTo>
                  <a:cubicBezTo>
                    <a:pt x="1305098" y="2103120"/>
                    <a:pt x="1255221" y="2122517"/>
                    <a:pt x="1202574" y="2133600"/>
                  </a:cubicBezTo>
                  <a:cubicBezTo>
                    <a:pt x="1149927" y="2144684"/>
                    <a:pt x="1116676" y="2147454"/>
                    <a:pt x="1052945" y="2166850"/>
                  </a:cubicBezTo>
                  <a:cubicBezTo>
                    <a:pt x="989214" y="2186246"/>
                    <a:pt x="878378" y="2219498"/>
                    <a:pt x="820189" y="2249978"/>
                  </a:cubicBezTo>
                  <a:cubicBezTo>
                    <a:pt x="762000" y="2280458"/>
                    <a:pt x="745375" y="2344188"/>
                    <a:pt x="703811" y="2349730"/>
                  </a:cubicBezTo>
                  <a:cubicBezTo>
                    <a:pt x="662247" y="2355272"/>
                    <a:pt x="617912" y="2291542"/>
                    <a:pt x="570807" y="2283229"/>
                  </a:cubicBezTo>
                  <a:cubicBezTo>
                    <a:pt x="523702" y="2274916"/>
                    <a:pt x="479367" y="2305396"/>
                    <a:pt x="421178" y="2299854"/>
                  </a:cubicBezTo>
                  <a:cubicBezTo>
                    <a:pt x="362989" y="2294312"/>
                    <a:pt x="271549" y="2308167"/>
                    <a:pt x="221673" y="2249978"/>
                  </a:cubicBezTo>
                  <a:cubicBezTo>
                    <a:pt x="171797" y="2191789"/>
                    <a:pt x="157942" y="2042160"/>
                    <a:pt x="121920" y="1950720"/>
                  </a:cubicBezTo>
                  <a:cubicBezTo>
                    <a:pt x="85898" y="1859280"/>
                    <a:pt x="11084" y="1787236"/>
                    <a:pt x="5542" y="1701338"/>
                  </a:cubicBezTo>
                  <a:cubicBezTo>
                    <a:pt x="0" y="1615440"/>
                    <a:pt x="38793" y="1518457"/>
                    <a:pt x="88669" y="1435330"/>
                  </a:cubicBezTo>
                  <a:cubicBezTo>
                    <a:pt x="138545" y="1352203"/>
                    <a:pt x="282633" y="1282930"/>
                    <a:pt x="304800" y="1202574"/>
                  </a:cubicBezTo>
                  <a:cubicBezTo>
                    <a:pt x="326967" y="1122218"/>
                    <a:pt x="227215" y="1036319"/>
                    <a:pt x="221673" y="953192"/>
                  </a:cubicBezTo>
                  <a:cubicBezTo>
                    <a:pt x="216131" y="870065"/>
                    <a:pt x="268778" y="778625"/>
                    <a:pt x="271549" y="703810"/>
                  </a:cubicBezTo>
                  <a:cubicBezTo>
                    <a:pt x="274320" y="628996"/>
                    <a:pt x="238298" y="570807"/>
                    <a:pt x="238298" y="504305"/>
                  </a:cubicBezTo>
                  <a:cubicBezTo>
                    <a:pt x="238298" y="437803"/>
                    <a:pt x="254924" y="374073"/>
                    <a:pt x="271549" y="304800"/>
                  </a:cubicBezTo>
                  <a:cubicBezTo>
                    <a:pt x="288175" y="235527"/>
                    <a:pt x="307571" y="135774"/>
                    <a:pt x="338051" y="88669"/>
                  </a:cubicBezTo>
                  <a:cubicBezTo>
                    <a:pt x="368531" y="41564"/>
                    <a:pt x="340822" y="0"/>
                    <a:pt x="421178" y="22167"/>
                  </a:cubicBezTo>
                  <a:close/>
                </a:path>
              </a:pathLst>
            </a:custGeom>
            <a:solidFill>
              <a:srgbClr val="FFFF99">
                <a:alpha val="7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600200" y="4038600"/>
              <a:ext cx="1715086" cy="523220"/>
            </a:xfrm>
            <a:prstGeom prst="rect">
              <a:avLst/>
            </a:prstGeom>
          </p:spPr>
          <p:txBody>
            <a:bodyPr wrap="none">
              <a:spAutoFit/>
            </a:bodyPr>
            <a:lstStyle/>
            <a:p>
              <a:pPr algn="ctr"/>
              <a:r>
                <a:rPr lang="en-US" sz="2800" b="1" dirty="0" smtClean="0"/>
                <a:t>CHOCTAW</a:t>
              </a:r>
              <a:endParaRPr lang="en-US" sz="2800" b="1" dirty="0"/>
            </a:p>
          </p:txBody>
        </p:sp>
      </p:grpSp>
      <p:sp>
        <p:nvSpPr>
          <p:cNvPr id="28" name="Freeform 27"/>
          <p:cNvSpPr>
            <a:spLocks noChangeAspect="1"/>
          </p:cNvSpPr>
          <p:nvPr/>
        </p:nvSpPr>
        <p:spPr>
          <a:xfrm>
            <a:off x="2898648" y="762000"/>
            <a:ext cx="3516482" cy="2672646"/>
          </a:xfrm>
          <a:custGeom>
            <a:avLst/>
            <a:gdLst>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55" fmla="*/ 110837 w 3244735"/>
              <a:gd name="connsiteY55"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10837 w 3244735"/>
              <a:gd name="connsiteY54"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37 w 3244735"/>
              <a:gd name="connsiteY52"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110837 w 3244735"/>
              <a:gd name="connsiteY51" fmla="*/ 983673 h 24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44735" h="2466109">
                <a:moveTo>
                  <a:pt x="110837" y="983673"/>
                </a:moveTo>
                <a:cubicBezTo>
                  <a:pt x="80357" y="947651"/>
                  <a:pt x="0" y="831273"/>
                  <a:pt x="11084" y="784167"/>
                </a:cubicBezTo>
                <a:cubicBezTo>
                  <a:pt x="22168" y="737061"/>
                  <a:pt x="135774" y="739833"/>
                  <a:pt x="177338" y="701040"/>
                </a:cubicBezTo>
                <a:cubicBezTo>
                  <a:pt x="218902" y="662247"/>
                  <a:pt x="216131" y="581891"/>
                  <a:pt x="260466" y="551411"/>
                </a:cubicBezTo>
                <a:cubicBezTo>
                  <a:pt x="304801" y="520931"/>
                  <a:pt x="390699" y="523702"/>
                  <a:pt x="443346" y="518160"/>
                </a:cubicBezTo>
                <a:cubicBezTo>
                  <a:pt x="495993" y="512618"/>
                  <a:pt x="543098" y="529244"/>
                  <a:pt x="576349" y="518160"/>
                </a:cubicBezTo>
                <a:cubicBezTo>
                  <a:pt x="609600" y="507076"/>
                  <a:pt x="615142" y="465512"/>
                  <a:pt x="642851" y="451658"/>
                </a:cubicBezTo>
                <a:cubicBezTo>
                  <a:pt x="670560" y="437804"/>
                  <a:pt x="714895" y="448887"/>
                  <a:pt x="742604" y="435033"/>
                </a:cubicBezTo>
                <a:cubicBezTo>
                  <a:pt x="770313" y="421179"/>
                  <a:pt x="770313" y="374073"/>
                  <a:pt x="809106" y="368531"/>
                </a:cubicBezTo>
                <a:cubicBezTo>
                  <a:pt x="847899" y="362989"/>
                  <a:pt x="942109" y="412866"/>
                  <a:pt x="975360" y="401782"/>
                </a:cubicBezTo>
                <a:cubicBezTo>
                  <a:pt x="1008611" y="390698"/>
                  <a:pt x="986444" y="324196"/>
                  <a:pt x="1008611" y="302029"/>
                </a:cubicBezTo>
                <a:cubicBezTo>
                  <a:pt x="1030778" y="279862"/>
                  <a:pt x="1086197" y="293716"/>
                  <a:pt x="1108364" y="268778"/>
                </a:cubicBezTo>
                <a:cubicBezTo>
                  <a:pt x="1130531" y="243840"/>
                  <a:pt x="1100051" y="185651"/>
                  <a:pt x="1141615" y="152400"/>
                </a:cubicBezTo>
                <a:cubicBezTo>
                  <a:pt x="1183179" y="119149"/>
                  <a:pt x="1357746" y="69273"/>
                  <a:pt x="1357746" y="69273"/>
                </a:cubicBezTo>
                <a:cubicBezTo>
                  <a:pt x="1415935" y="47106"/>
                  <a:pt x="1432560" y="8312"/>
                  <a:pt x="1490749" y="19396"/>
                </a:cubicBezTo>
                <a:cubicBezTo>
                  <a:pt x="1548938" y="30480"/>
                  <a:pt x="1626524" y="133004"/>
                  <a:pt x="1706880" y="135775"/>
                </a:cubicBezTo>
                <a:cubicBezTo>
                  <a:pt x="1787236" y="138546"/>
                  <a:pt x="1900843" y="52647"/>
                  <a:pt x="1972887" y="36022"/>
                </a:cubicBezTo>
                <a:cubicBezTo>
                  <a:pt x="2044931" y="19397"/>
                  <a:pt x="2108662" y="19397"/>
                  <a:pt x="2139142" y="36022"/>
                </a:cubicBezTo>
                <a:cubicBezTo>
                  <a:pt x="2169622" y="52647"/>
                  <a:pt x="2111433" y="141317"/>
                  <a:pt x="2155767" y="135775"/>
                </a:cubicBezTo>
                <a:cubicBezTo>
                  <a:pt x="2200102" y="130233"/>
                  <a:pt x="2330334" y="0"/>
                  <a:pt x="2405149" y="2771"/>
                </a:cubicBezTo>
                <a:cubicBezTo>
                  <a:pt x="2479964" y="5542"/>
                  <a:pt x="2538153" y="113607"/>
                  <a:pt x="2604655" y="152400"/>
                </a:cubicBezTo>
                <a:cubicBezTo>
                  <a:pt x="2671157" y="191193"/>
                  <a:pt x="2762596" y="196734"/>
                  <a:pt x="2804160" y="235527"/>
                </a:cubicBezTo>
                <a:cubicBezTo>
                  <a:pt x="2845724" y="274320"/>
                  <a:pt x="2837412" y="338051"/>
                  <a:pt x="2854037" y="385156"/>
                </a:cubicBezTo>
                <a:cubicBezTo>
                  <a:pt x="2870662" y="432261"/>
                  <a:pt x="2848495" y="482138"/>
                  <a:pt x="2903913" y="518160"/>
                </a:cubicBezTo>
                <a:cubicBezTo>
                  <a:pt x="2959331" y="554182"/>
                  <a:pt x="3139441" y="556953"/>
                  <a:pt x="3186546" y="601287"/>
                </a:cubicBezTo>
                <a:cubicBezTo>
                  <a:pt x="3233651" y="645621"/>
                  <a:pt x="3244735" y="712123"/>
                  <a:pt x="3186546" y="784167"/>
                </a:cubicBezTo>
                <a:cubicBezTo>
                  <a:pt x="3128357" y="856211"/>
                  <a:pt x="2926080" y="950422"/>
                  <a:pt x="2837411" y="1033549"/>
                </a:cubicBezTo>
                <a:cubicBezTo>
                  <a:pt x="2748742" y="1116676"/>
                  <a:pt x="2707178" y="1216429"/>
                  <a:pt x="2654531" y="1282931"/>
                </a:cubicBezTo>
                <a:cubicBezTo>
                  <a:pt x="2601884" y="1349433"/>
                  <a:pt x="2491047" y="1424247"/>
                  <a:pt x="2521527" y="1432560"/>
                </a:cubicBezTo>
                <a:cubicBezTo>
                  <a:pt x="2552007" y="1440873"/>
                  <a:pt x="2765367" y="1335578"/>
                  <a:pt x="2837411" y="1332807"/>
                </a:cubicBezTo>
                <a:cubicBezTo>
                  <a:pt x="2909455" y="1330036"/>
                  <a:pt x="2928851" y="1379913"/>
                  <a:pt x="2953789" y="1415935"/>
                </a:cubicBezTo>
                <a:cubicBezTo>
                  <a:pt x="2978727" y="1451957"/>
                  <a:pt x="2967644" y="1501833"/>
                  <a:pt x="2987040" y="1548938"/>
                </a:cubicBezTo>
                <a:cubicBezTo>
                  <a:pt x="3006436" y="1596043"/>
                  <a:pt x="3059083" y="1637607"/>
                  <a:pt x="3070167" y="1698567"/>
                </a:cubicBezTo>
                <a:cubicBezTo>
                  <a:pt x="3081251" y="1759527"/>
                  <a:pt x="3042458" y="1864822"/>
                  <a:pt x="3053542" y="1914698"/>
                </a:cubicBezTo>
                <a:cubicBezTo>
                  <a:pt x="3064626" y="1964574"/>
                  <a:pt x="3111731" y="1936866"/>
                  <a:pt x="3136669" y="1997826"/>
                </a:cubicBezTo>
                <a:cubicBezTo>
                  <a:pt x="3161607" y="2058786"/>
                  <a:pt x="3208713" y="2208415"/>
                  <a:pt x="3203171" y="2280458"/>
                </a:cubicBezTo>
                <a:cubicBezTo>
                  <a:pt x="3197629" y="2352501"/>
                  <a:pt x="3192087" y="2399607"/>
                  <a:pt x="3103418" y="2430087"/>
                </a:cubicBezTo>
                <a:cubicBezTo>
                  <a:pt x="3014749" y="2460567"/>
                  <a:pt x="2854037" y="2466109"/>
                  <a:pt x="2671157" y="2463338"/>
                </a:cubicBezTo>
                <a:cubicBezTo>
                  <a:pt x="2488277" y="2460567"/>
                  <a:pt x="2006138" y="2413462"/>
                  <a:pt x="2006138" y="2413462"/>
                </a:cubicBezTo>
                <a:lnTo>
                  <a:pt x="1623753" y="2380211"/>
                </a:lnTo>
                <a:cubicBezTo>
                  <a:pt x="1507375" y="2369127"/>
                  <a:pt x="1440873" y="2346960"/>
                  <a:pt x="1307869" y="2346960"/>
                </a:cubicBezTo>
                <a:cubicBezTo>
                  <a:pt x="1174865" y="2346960"/>
                  <a:pt x="978131" y="2405149"/>
                  <a:pt x="825731" y="2380211"/>
                </a:cubicBezTo>
                <a:cubicBezTo>
                  <a:pt x="673331" y="2355273"/>
                  <a:pt x="484909" y="2261062"/>
                  <a:pt x="393469" y="2197331"/>
                </a:cubicBezTo>
                <a:cubicBezTo>
                  <a:pt x="302029" y="2133600"/>
                  <a:pt x="318655" y="2050473"/>
                  <a:pt x="277091" y="1997826"/>
                </a:cubicBezTo>
                <a:cubicBezTo>
                  <a:pt x="235527" y="1945179"/>
                  <a:pt x="171796" y="1906385"/>
                  <a:pt x="144087" y="1881447"/>
                </a:cubicBezTo>
                <a:cubicBezTo>
                  <a:pt x="116378" y="1856509"/>
                  <a:pt x="96982" y="1873134"/>
                  <a:pt x="110837" y="1848196"/>
                </a:cubicBezTo>
                <a:cubicBezTo>
                  <a:pt x="124692" y="1823258"/>
                  <a:pt x="193964" y="1790007"/>
                  <a:pt x="227215" y="1731818"/>
                </a:cubicBezTo>
                <a:cubicBezTo>
                  <a:pt x="260466" y="1673629"/>
                  <a:pt x="310342" y="1573876"/>
                  <a:pt x="310342" y="1499062"/>
                </a:cubicBezTo>
                <a:cubicBezTo>
                  <a:pt x="310342" y="1424248"/>
                  <a:pt x="241069" y="1343891"/>
                  <a:pt x="227215" y="1282931"/>
                </a:cubicBezTo>
                <a:cubicBezTo>
                  <a:pt x="213361" y="1221971"/>
                  <a:pt x="232757" y="1180407"/>
                  <a:pt x="227215" y="1133302"/>
                </a:cubicBezTo>
                <a:cubicBezTo>
                  <a:pt x="221673" y="1086197"/>
                  <a:pt x="213360" y="1025236"/>
                  <a:pt x="193964" y="1000298"/>
                </a:cubicBezTo>
                <a:cubicBezTo>
                  <a:pt x="174568" y="975360"/>
                  <a:pt x="141317" y="1019695"/>
                  <a:pt x="110837" y="983673"/>
                </a:cubicBezTo>
                <a:close/>
              </a:path>
            </a:pathLst>
          </a:custGeom>
          <a:solidFill>
            <a:srgbClr val="FFC000">
              <a:alpha val="70000"/>
            </a:srgb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CHEROKEE</a:t>
            </a:r>
            <a:endParaRPr lang="en-US" sz="2800" b="1" dirty="0"/>
          </a:p>
        </p:txBody>
      </p:sp>
      <p:sp useBgFill="1">
        <p:nvSpPr>
          <p:cNvPr id="9" name="Rectangle 8"/>
          <p:cNvSpPr/>
          <p:nvPr/>
        </p:nvSpPr>
        <p:spPr>
          <a:xfrm>
            <a:off x="0" y="1274802"/>
            <a:ext cx="9144000" cy="553998"/>
          </a:xfrm>
          <a:prstGeom prst="rect">
            <a:avLst/>
          </a:prstGeom>
        </p:spPr>
        <p:txBody>
          <a:bodyPr wrap="square">
            <a:spAutoFit/>
          </a:bodyPr>
          <a:lstStyle/>
          <a:p>
            <a:r>
              <a:rPr lang="en-US" sz="3000" b="1" dirty="0" smtClean="0"/>
              <a:t>  Hernando de Soto</a:t>
            </a:r>
            <a:r>
              <a:rPr lang="en-US" sz="3000" dirty="0" smtClean="0"/>
              <a:t> </a:t>
            </a:r>
            <a:r>
              <a:rPr lang="en-US" sz="3000" b="1" dirty="0" smtClean="0"/>
              <a:t>Expedition:  1539-1542</a:t>
            </a:r>
            <a:endParaRPr lang="en-US" sz="3000" b="1" dirty="0"/>
          </a:p>
        </p:txBody>
      </p:sp>
      <p:sp useBgFill="1">
        <p:nvSpPr>
          <p:cNvPr id="15" name="Rectangle 14"/>
          <p:cNvSpPr/>
          <p:nvPr/>
        </p:nvSpPr>
        <p:spPr>
          <a:xfrm>
            <a:off x="0" y="685800"/>
            <a:ext cx="9144000" cy="646331"/>
          </a:xfrm>
          <a:prstGeom prst="rect">
            <a:avLst/>
          </a:prstGeom>
        </p:spPr>
        <p:txBody>
          <a:bodyPr wrap="square">
            <a:spAutoFit/>
          </a:bodyPr>
          <a:lstStyle/>
          <a:p>
            <a:pPr algn="ctr"/>
            <a:r>
              <a:rPr lang="en-US" sz="3600" b="1" dirty="0" smtClean="0"/>
              <a:t> 1</a:t>
            </a:r>
            <a:r>
              <a:rPr lang="en-US" sz="3600" b="1" baseline="30000" dirty="0" smtClean="0"/>
              <a:t>st</a:t>
            </a:r>
            <a:r>
              <a:rPr lang="en-US" sz="3600" b="1" dirty="0" smtClean="0"/>
              <a:t> European exploration through Southeast</a:t>
            </a:r>
            <a:endParaRPr lang="en-US" sz="3600" b="1" dirty="0"/>
          </a:p>
        </p:txBody>
      </p:sp>
      <p:sp>
        <p:nvSpPr>
          <p:cNvPr id="30" name="Freeform 29"/>
          <p:cNvSpPr/>
          <p:nvPr/>
        </p:nvSpPr>
        <p:spPr>
          <a:xfrm>
            <a:off x="1130300" y="2184400"/>
            <a:ext cx="5321300" cy="2065867"/>
          </a:xfrm>
          <a:custGeom>
            <a:avLst/>
            <a:gdLst>
              <a:gd name="connsiteX0" fmla="*/ 5321300 w 5321300"/>
              <a:gd name="connsiteY0" fmla="*/ 546100 h 2065867"/>
              <a:gd name="connsiteX1" fmla="*/ 5054600 w 5321300"/>
              <a:gd name="connsiteY1" fmla="*/ 469900 h 2065867"/>
              <a:gd name="connsiteX2" fmla="*/ 4813300 w 5321300"/>
              <a:gd name="connsiteY2" fmla="*/ 317500 h 2065867"/>
              <a:gd name="connsiteX3" fmla="*/ 4711700 w 5321300"/>
              <a:gd name="connsiteY3" fmla="*/ 241300 h 2065867"/>
              <a:gd name="connsiteX4" fmla="*/ 4635500 w 5321300"/>
              <a:gd name="connsiteY4" fmla="*/ 38100 h 2065867"/>
              <a:gd name="connsiteX5" fmla="*/ 4457700 w 5321300"/>
              <a:gd name="connsiteY5" fmla="*/ 76200 h 2065867"/>
              <a:gd name="connsiteX6" fmla="*/ 4330700 w 5321300"/>
              <a:gd name="connsiteY6" fmla="*/ 0 h 2065867"/>
              <a:gd name="connsiteX7" fmla="*/ 4152900 w 5321300"/>
              <a:gd name="connsiteY7" fmla="*/ 76200 h 2065867"/>
              <a:gd name="connsiteX8" fmla="*/ 4013200 w 5321300"/>
              <a:gd name="connsiteY8" fmla="*/ 38100 h 2065867"/>
              <a:gd name="connsiteX9" fmla="*/ 3898900 w 5321300"/>
              <a:gd name="connsiteY9" fmla="*/ 76200 h 2065867"/>
              <a:gd name="connsiteX10" fmla="*/ 3835400 w 5321300"/>
              <a:gd name="connsiteY10" fmla="*/ 190500 h 2065867"/>
              <a:gd name="connsiteX11" fmla="*/ 3721100 w 5321300"/>
              <a:gd name="connsiteY11" fmla="*/ 127000 h 2065867"/>
              <a:gd name="connsiteX12" fmla="*/ 3581400 w 5321300"/>
              <a:gd name="connsiteY12" fmla="*/ 203200 h 2065867"/>
              <a:gd name="connsiteX13" fmla="*/ 3644900 w 5321300"/>
              <a:gd name="connsiteY13" fmla="*/ 304800 h 2065867"/>
              <a:gd name="connsiteX14" fmla="*/ 3378200 w 5321300"/>
              <a:gd name="connsiteY14" fmla="*/ 533400 h 2065867"/>
              <a:gd name="connsiteX15" fmla="*/ 3416300 w 5321300"/>
              <a:gd name="connsiteY15" fmla="*/ 723900 h 2065867"/>
              <a:gd name="connsiteX16" fmla="*/ 3454400 w 5321300"/>
              <a:gd name="connsiteY16" fmla="*/ 838200 h 2065867"/>
              <a:gd name="connsiteX17" fmla="*/ 3416300 w 5321300"/>
              <a:gd name="connsiteY17" fmla="*/ 1016000 h 2065867"/>
              <a:gd name="connsiteX18" fmla="*/ 3378200 w 5321300"/>
              <a:gd name="connsiteY18" fmla="*/ 1130300 h 2065867"/>
              <a:gd name="connsiteX19" fmla="*/ 3225800 w 5321300"/>
              <a:gd name="connsiteY19" fmla="*/ 1079500 h 2065867"/>
              <a:gd name="connsiteX20" fmla="*/ 3009900 w 5321300"/>
              <a:gd name="connsiteY20" fmla="*/ 1231900 h 2065867"/>
              <a:gd name="connsiteX21" fmla="*/ 2844800 w 5321300"/>
              <a:gd name="connsiteY21" fmla="*/ 1511300 h 2065867"/>
              <a:gd name="connsiteX22" fmla="*/ 2743200 w 5321300"/>
              <a:gd name="connsiteY22" fmla="*/ 1727200 h 2065867"/>
              <a:gd name="connsiteX23" fmla="*/ 2806700 w 5321300"/>
              <a:gd name="connsiteY23" fmla="*/ 1854200 h 2065867"/>
              <a:gd name="connsiteX24" fmla="*/ 2895600 w 5321300"/>
              <a:gd name="connsiteY24" fmla="*/ 1981200 h 2065867"/>
              <a:gd name="connsiteX25" fmla="*/ 2755900 w 5321300"/>
              <a:gd name="connsiteY25" fmla="*/ 2057400 h 2065867"/>
              <a:gd name="connsiteX26" fmla="*/ 2565400 w 5321300"/>
              <a:gd name="connsiteY26" fmla="*/ 2032000 h 2065867"/>
              <a:gd name="connsiteX27" fmla="*/ 2476500 w 5321300"/>
              <a:gd name="connsiteY27" fmla="*/ 1968500 h 2065867"/>
              <a:gd name="connsiteX28" fmla="*/ 2413000 w 5321300"/>
              <a:gd name="connsiteY28" fmla="*/ 1981200 h 2065867"/>
              <a:gd name="connsiteX29" fmla="*/ 2286000 w 5321300"/>
              <a:gd name="connsiteY29" fmla="*/ 1841500 h 2065867"/>
              <a:gd name="connsiteX30" fmla="*/ 2247900 w 5321300"/>
              <a:gd name="connsiteY30" fmla="*/ 1841500 h 2065867"/>
              <a:gd name="connsiteX31" fmla="*/ 2247900 w 5321300"/>
              <a:gd name="connsiteY31" fmla="*/ 1663700 h 2065867"/>
              <a:gd name="connsiteX32" fmla="*/ 2057400 w 5321300"/>
              <a:gd name="connsiteY32" fmla="*/ 1562100 h 2065867"/>
              <a:gd name="connsiteX33" fmla="*/ 1943100 w 5321300"/>
              <a:gd name="connsiteY33" fmla="*/ 1562100 h 2065867"/>
              <a:gd name="connsiteX34" fmla="*/ 1790700 w 5321300"/>
              <a:gd name="connsiteY34" fmla="*/ 1358900 h 2065867"/>
              <a:gd name="connsiteX35" fmla="*/ 1574800 w 5321300"/>
              <a:gd name="connsiteY35" fmla="*/ 952500 h 2065867"/>
              <a:gd name="connsiteX36" fmla="*/ 1333500 w 5321300"/>
              <a:gd name="connsiteY36" fmla="*/ 812800 h 2065867"/>
              <a:gd name="connsiteX37" fmla="*/ 1130300 w 5321300"/>
              <a:gd name="connsiteY37" fmla="*/ 825500 h 2065867"/>
              <a:gd name="connsiteX38" fmla="*/ 1016000 w 5321300"/>
              <a:gd name="connsiteY38" fmla="*/ 698500 h 2065867"/>
              <a:gd name="connsiteX39" fmla="*/ 889000 w 5321300"/>
              <a:gd name="connsiteY39" fmla="*/ 698500 h 2065867"/>
              <a:gd name="connsiteX40" fmla="*/ 0 w 5321300"/>
              <a:gd name="connsiteY40" fmla="*/ 685800 h 206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321300" h="2065867">
                <a:moveTo>
                  <a:pt x="5321300" y="546100"/>
                </a:moveTo>
                <a:cubicBezTo>
                  <a:pt x="5230283" y="527050"/>
                  <a:pt x="5139267" y="508000"/>
                  <a:pt x="5054600" y="469900"/>
                </a:cubicBezTo>
                <a:cubicBezTo>
                  <a:pt x="4969933" y="431800"/>
                  <a:pt x="4870450" y="355600"/>
                  <a:pt x="4813300" y="317500"/>
                </a:cubicBezTo>
                <a:cubicBezTo>
                  <a:pt x="4756150" y="279400"/>
                  <a:pt x="4741333" y="287867"/>
                  <a:pt x="4711700" y="241300"/>
                </a:cubicBezTo>
                <a:cubicBezTo>
                  <a:pt x="4682067" y="194733"/>
                  <a:pt x="4677833" y="65617"/>
                  <a:pt x="4635500" y="38100"/>
                </a:cubicBezTo>
                <a:cubicBezTo>
                  <a:pt x="4593167" y="10583"/>
                  <a:pt x="4508500" y="82550"/>
                  <a:pt x="4457700" y="76200"/>
                </a:cubicBezTo>
                <a:cubicBezTo>
                  <a:pt x="4406900" y="69850"/>
                  <a:pt x="4381500" y="0"/>
                  <a:pt x="4330700" y="0"/>
                </a:cubicBezTo>
                <a:cubicBezTo>
                  <a:pt x="4279900" y="0"/>
                  <a:pt x="4205817" y="69850"/>
                  <a:pt x="4152900" y="76200"/>
                </a:cubicBezTo>
                <a:cubicBezTo>
                  <a:pt x="4099983" y="82550"/>
                  <a:pt x="4055533" y="38100"/>
                  <a:pt x="4013200" y="38100"/>
                </a:cubicBezTo>
                <a:cubicBezTo>
                  <a:pt x="3970867" y="38100"/>
                  <a:pt x="3928533" y="50800"/>
                  <a:pt x="3898900" y="76200"/>
                </a:cubicBezTo>
                <a:cubicBezTo>
                  <a:pt x="3869267" y="101600"/>
                  <a:pt x="3865033" y="182033"/>
                  <a:pt x="3835400" y="190500"/>
                </a:cubicBezTo>
                <a:cubicBezTo>
                  <a:pt x="3805767" y="198967"/>
                  <a:pt x="3763433" y="124883"/>
                  <a:pt x="3721100" y="127000"/>
                </a:cubicBezTo>
                <a:cubicBezTo>
                  <a:pt x="3678767" y="129117"/>
                  <a:pt x="3594100" y="173567"/>
                  <a:pt x="3581400" y="203200"/>
                </a:cubicBezTo>
                <a:cubicBezTo>
                  <a:pt x="3568700" y="232833"/>
                  <a:pt x="3678767" y="249767"/>
                  <a:pt x="3644900" y="304800"/>
                </a:cubicBezTo>
                <a:cubicBezTo>
                  <a:pt x="3611033" y="359833"/>
                  <a:pt x="3416300" y="463550"/>
                  <a:pt x="3378200" y="533400"/>
                </a:cubicBezTo>
                <a:cubicBezTo>
                  <a:pt x="3340100" y="603250"/>
                  <a:pt x="3403600" y="673100"/>
                  <a:pt x="3416300" y="723900"/>
                </a:cubicBezTo>
                <a:cubicBezTo>
                  <a:pt x="3429000" y="774700"/>
                  <a:pt x="3454400" y="789517"/>
                  <a:pt x="3454400" y="838200"/>
                </a:cubicBezTo>
                <a:cubicBezTo>
                  <a:pt x="3454400" y="886883"/>
                  <a:pt x="3429000" y="967317"/>
                  <a:pt x="3416300" y="1016000"/>
                </a:cubicBezTo>
                <a:cubicBezTo>
                  <a:pt x="3403600" y="1064683"/>
                  <a:pt x="3409950" y="1119717"/>
                  <a:pt x="3378200" y="1130300"/>
                </a:cubicBezTo>
                <a:cubicBezTo>
                  <a:pt x="3346450" y="1140883"/>
                  <a:pt x="3287183" y="1062567"/>
                  <a:pt x="3225800" y="1079500"/>
                </a:cubicBezTo>
                <a:cubicBezTo>
                  <a:pt x="3164417" y="1096433"/>
                  <a:pt x="3073400" y="1159933"/>
                  <a:pt x="3009900" y="1231900"/>
                </a:cubicBezTo>
                <a:cubicBezTo>
                  <a:pt x="2946400" y="1303867"/>
                  <a:pt x="2889250" y="1428750"/>
                  <a:pt x="2844800" y="1511300"/>
                </a:cubicBezTo>
                <a:cubicBezTo>
                  <a:pt x="2800350" y="1593850"/>
                  <a:pt x="2749550" y="1670050"/>
                  <a:pt x="2743200" y="1727200"/>
                </a:cubicBezTo>
                <a:cubicBezTo>
                  <a:pt x="2736850" y="1784350"/>
                  <a:pt x="2781300" y="1811867"/>
                  <a:pt x="2806700" y="1854200"/>
                </a:cubicBezTo>
                <a:cubicBezTo>
                  <a:pt x="2832100" y="1896533"/>
                  <a:pt x="2904067" y="1947333"/>
                  <a:pt x="2895600" y="1981200"/>
                </a:cubicBezTo>
                <a:cubicBezTo>
                  <a:pt x="2887133" y="2015067"/>
                  <a:pt x="2810933" y="2048933"/>
                  <a:pt x="2755900" y="2057400"/>
                </a:cubicBezTo>
                <a:cubicBezTo>
                  <a:pt x="2700867" y="2065867"/>
                  <a:pt x="2611967" y="2046817"/>
                  <a:pt x="2565400" y="2032000"/>
                </a:cubicBezTo>
                <a:cubicBezTo>
                  <a:pt x="2518833" y="2017183"/>
                  <a:pt x="2501900" y="1976967"/>
                  <a:pt x="2476500" y="1968500"/>
                </a:cubicBezTo>
                <a:cubicBezTo>
                  <a:pt x="2451100" y="1960033"/>
                  <a:pt x="2444750" y="2002367"/>
                  <a:pt x="2413000" y="1981200"/>
                </a:cubicBezTo>
                <a:cubicBezTo>
                  <a:pt x="2381250" y="1960033"/>
                  <a:pt x="2313517" y="1864783"/>
                  <a:pt x="2286000" y="1841500"/>
                </a:cubicBezTo>
                <a:cubicBezTo>
                  <a:pt x="2258483" y="1818217"/>
                  <a:pt x="2254250" y="1871133"/>
                  <a:pt x="2247900" y="1841500"/>
                </a:cubicBezTo>
                <a:cubicBezTo>
                  <a:pt x="2241550" y="1811867"/>
                  <a:pt x="2279650" y="1710267"/>
                  <a:pt x="2247900" y="1663700"/>
                </a:cubicBezTo>
                <a:cubicBezTo>
                  <a:pt x="2216150" y="1617133"/>
                  <a:pt x="2108200" y="1579033"/>
                  <a:pt x="2057400" y="1562100"/>
                </a:cubicBezTo>
                <a:cubicBezTo>
                  <a:pt x="2006600" y="1545167"/>
                  <a:pt x="1987550" y="1595967"/>
                  <a:pt x="1943100" y="1562100"/>
                </a:cubicBezTo>
                <a:cubicBezTo>
                  <a:pt x="1898650" y="1528233"/>
                  <a:pt x="1852083" y="1460500"/>
                  <a:pt x="1790700" y="1358900"/>
                </a:cubicBezTo>
                <a:cubicBezTo>
                  <a:pt x="1729317" y="1257300"/>
                  <a:pt x="1651000" y="1043517"/>
                  <a:pt x="1574800" y="952500"/>
                </a:cubicBezTo>
                <a:cubicBezTo>
                  <a:pt x="1498600" y="861483"/>
                  <a:pt x="1407583" y="833967"/>
                  <a:pt x="1333500" y="812800"/>
                </a:cubicBezTo>
                <a:cubicBezTo>
                  <a:pt x="1259417" y="791633"/>
                  <a:pt x="1183217" y="844550"/>
                  <a:pt x="1130300" y="825500"/>
                </a:cubicBezTo>
                <a:cubicBezTo>
                  <a:pt x="1077383" y="806450"/>
                  <a:pt x="1056217" y="719667"/>
                  <a:pt x="1016000" y="698500"/>
                </a:cubicBezTo>
                <a:cubicBezTo>
                  <a:pt x="975783" y="677333"/>
                  <a:pt x="889000" y="698500"/>
                  <a:pt x="889000" y="698500"/>
                </a:cubicBezTo>
                <a:lnTo>
                  <a:pt x="0" y="685800"/>
                </a:lnTo>
              </a:path>
            </a:pathLst>
          </a:custGeom>
          <a:ln w="76200">
            <a:solidFill>
              <a:srgbClr val="FF0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1986" name="Picture 2" descr="Image result for hernando de soto"/>
          <p:cNvPicPr>
            <a:picLocks noChangeAspect="1" noChangeArrowheads="1"/>
          </p:cNvPicPr>
          <p:nvPr/>
        </p:nvPicPr>
        <p:blipFill>
          <a:blip r:embed="rId4"/>
          <a:srcRect/>
          <a:stretch>
            <a:fillRect/>
          </a:stretch>
        </p:blipFill>
        <p:spPr bwMode="auto">
          <a:xfrm>
            <a:off x="7251192" y="1298448"/>
            <a:ext cx="1889945" cy="2487168"/>
          </a:xfrm>
          <a:prstGeom prst="rect">
            <a:avLst/>
          </a:prstGeom>
          <a:noFill/>
        </p:spPr>
      </p:pic>
      <p:grpSp>
        <p:nvGrpSpPr>
          <p:cNvPr id="25" name="Group 24"/>
          <p:cNvGrpSpPr/>
          <p:nvPr/>
        </p:nvGrpSpPr>
        <p:grpSpPr>
          <a:xfrm>
            <a:off x="5105400" y="5105400"/>
            <a:ext cx="1745991" cy="1306483"/>
            <a:chOff x="5105400" y="5105400"/>
            <a:chExt cx="1745991" cy="1306483"/>
          </a:xfrm>
        </p:grpSpPr>
        <p:sp>
          <p:nvSpPr>
            <p:cNvPr id="26" name="Freeform 25"/>
            <p:cNvSpPr/>
            <p:nvPr/>
          </p:nvSpPr>
          <p:spPr>
            <a:xfrm>
              <a:off x="5334000" y="5105400"/>
              <a:ext cx="1338350" cy="1306483"/>
            </a:xfrm>
            <a:custGeom>
              <a:avLst/>
              <a:gdLst>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16" fmla="*/ 0 w 1507374"/>
                <a:gd name="connsiteY16" fmla="*/ 382385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15" fmla="*/ 0 w 1457498"/>
                <a:gd name="connsiteY15" fmla="*/ 399010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0" fmla="*/ 8313 w 1415935"/>
                <a:gd name="connsiteY0" fmla="*/ 382385 h 1388224"/>
                <a:gd name="connsiteX1" fmla="*/ 74815 w 1415935"/>
                <a:gd name="connsiteY1" fmla="*/ 382385 h 1388224"/>
                <a:gd name="connsiteX2" fmla="*/ 457201 w 1415935"/>
                <a:gd name="connsiteY2" fmla="*/ 415635 h 1388224"/>
                <a:gd name="connsiteX3" fmla="*/ 856212 w 1415935"/>
                <a:gd name="connsiteY3" fmla="*/ 16625 h 1388224"/>
                <a:gd name="connsiteX4" fmla="*/ 1072343 w 1415935"/>
                <a:gd name="connsiteY4" fmla="*/ 515388 h 1388224"/>
                <a:gd name="connsiteX5" fmla="*/ 1238597 w 1415935"/>
                <a:gd name="connsiteY5" fmla="*/ 847897 h 1388224"/>
                <a:gd name="connsiteX6" fmla="*/ 1338350 w 1415935"/>
                <a:gd name="connsiteY6" fmla="*/ 964275 h 1388224"/>
                <a:gd name="connsiteX7" fmla="*/ 1288473 w 1415935"/>
                <a:gd name="connsiteY7" fmla="*/ 1180406 h 1388224"/>
                <a:gd name="connsiteX8" fmla="*/ 573579 w 1415935"/>
                <a:gd name="connsiteY8" fmla="*/ 1363286 h 1388224"/>
                <a:gd name="connsiteX9" fmla="*/ 390699 w 1415935"/>
                <a:gd name="connsiteY9" fmla="*/ 1330035 h 1388224"/>
                <a:gd name="connsiteX10" fmla="*/ 390699 w 1415935"/>
                <a:gd name="connsiteY10" fmla="*/ 1047403 h 1388224"/>
                <a:gd name="connsiteX11" fmla="*/ 241070 w 1415935"/>
                <a:gd name="connsiteY11" fmla="*/ 764770 h 1388224"/>
                <a:gd name="connsiteX12" fmla="*/ 74815 w 1415935"/>
                <a:gd name="connsiteY12" fmla="*/ 532014 h 1388224"/>
                <a:gd name="connsiteX13" fmla="*/ 8313 w 1415935"/>
                <a:gd name="connsiteY13" fmla="*/ 382385 h 13882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65760 h 1371599"/>
                <a:gd name="connsiteX1" fmla="*/ 74815 w 1415935"/>
                <a:gd name="connsiteY1" fmla="*/ 365760 h 1371599"/>
                <a:gd name="connsiteX2" fmla="*/ 457201 w 1415935"/>
                <a:gd name="connsiteY2" fmla="*/ 322810 h 1371599"/>
                <a:gd name="connsiteX3" fmla="*/ 856212 w 1415935"/>
                <a:gd name="connsiteY3" fmla="*/ 0 h 1371599"/>
                <a:gd name="connsiteX4" fmla="*/ 1072343 w 1415935"/>
                <a:gd name="connsiteY4" fmla="*/ 498763 h 1371599"/>
                <a:gd name="connsiteX5" fmla="*/ 1238597 w 1415935"/>
                <a:gd name="connsiteY5" fmla="*/ 831272 h 1371599"/>
                <a:gd name="connsiteX6" fmla="*/ 1338350 w 1415935"/>
                <a:gd name="connsiteY6" fmla="*/ 947650 h 1371599"/>
                <a:gd name="connsiteX7" fmla="*/ 1288473 w 1415935"/>
                <a:gd name="connsiteY7" fmla="*/ 1163781 h 1371599"/>
                <a:gd name="connsiteX8" fmla="*/ 573579 w 1415935"/>
                <a:gd name="connsiteY8" fmla="*/ 1346661 h 1371599"/>
                <a:gd name="connsiteX9" fmla="*/ 390699 w 1415935"/>
                <a:gd name="connsiteY9" fmla="*/ 1313410 h 1371599"/>
                <a:gd name="connsiteX10" fmla="*/ 390699 w 1415935"/>
                <a:gd name="connsiteY10" fmla="*/ 1030778 h 1371599"/>
                <a:gd name="connsiteX11" fmla="*/ 241070 w 1415935"/>
                <a:gd name="connsiteY11" fmla="*/ 748145 h 1371599"/>
                <a:gd name="connsiteX12" fmla="*/ 74815 w 1415935"/>
                <a:gd name="connsiteY12" fmla="*/ 515389 h 1371599"/>
                <a:gd name="connsiteX13" fmla="*/ 8313 w 1415935"/>
                <a:gd name="connsiteY13" fmla="*/ 365760 h 1371599"/>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10238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38350"/>
                <a:gd name="connsiteY0" fmla="*/ 365760 h 1366057"/>
                <a:gd name="connsiteX1" fmla="*/ 74815 w 1338350"/>
                <a:gd name="connsiteY1" fmla="*/ 365760 h 1366057"/>
                <a:gd name="connsiteX2" fmla="*/ 457201 w 1338350"/>
                <a:gd name="connsiteY2" fmla="*/ 322810 h 1366057"/>
                <a:gd name="connsiteX3" fmla="*/ 856212 w 1338350"/>
                <a:gd name="connsiteY3" fmla="*/ 0 h 1366057"/>
                <a:gd name="connsiteX4" fmla="*/ 1072343 w 1338350"/>
                <a:gd name="connsiteY4" fmla="*/ 498763 h 1366057"/>
                <a:gd name="connsiteX5" fmla="*/ 1238597 w 1338350"/>
                <a:gd name="connsiteY5" fmla="*/ 831272 h 1366057"/>
                <a:gd name="connsiteX6" fmla="*/ 1338350 w 1338350"/>
                <a:gd name="connsiteY6" fmla="*/ 1023850 h 1366057"/>
                <a:gd name="connsiteX7" fmla="*/ 907473 w 1338350"/>
                <a:gd name="connsiteY7" fmla="*/ 1239981 h 1366057"/>
                <a:gd name="connsiteX8" fmla="*/ 573579 w 1338350"/>
                <a:gd name="connsiteY8" fmla="*/ 1346661 h 1366057"/>
                <a:gd name="connsiteX9" fmla="*/ 390699 w 1338350"/>
                <a:gd name="connsiteY9" fmla="*/ 1313410 h 1366057"/>
                <a:gd name="connsiteX10" fmla="*/ 390699 w 1338350"/>
                <a:gd name="connsiteY10" fmla="*/ 1030778 h 1366057"/>
                <a:gd name="connsiteX11" fmla="*/ 241070 w 1338350"/>
                <a:gd name="connsiteY11" fmla="*/ 748145 h 1366057"/>
                <a:gd name="connsiteX12" fmla="*/ 74815 w 1338350"/>
                <a:gd name="connsiteY12" fmla="*/ 515389 h 1366057"/>
                <a:gd name="connsiteX13" fmla="*/ 8313 w 1338350"/>
                <a:gd name="connsiteY13" fmla="*/ 365760 h 1366057"/>
                <a:gd name="connsiteX0" fmla="*/ 8313 w 1338350"/>
                <a:gd name="connsiteY0" fmla="*/ 365760 h 1353357"/>
                <a:gd name="connsiteX1" fmla="*/ 74815 w 1338350"/>
                <a:gd name="connsiteY1" fmla="*/ 365760 h 1353357"/>
                <a:gd name="connsiteX2" fmla="*/ 457201 w 1338350"/>
                <a:gd name="connsiteY2" fmla="*/ 322810 h 1353357"/>
                <a:gd name="connsiteX3" fmla="*/ 856212 w 1338350"/>
                <a:gd name="connsiteY3" fmla="*/ 0 h 1353357"/>
                <a:gd name="connsiteX4" fmla="*/ 1072343 w 1338350"/>
                <a:gd name="connsiteY4" fmla="*/ 498763 h 1353357"/>
                <a:gd name="connsiteX5" fmla="*/ 1238597 w 1338350"/>
                <a:gd name="connsiteY5" fmla="*/ 831272 h 1353357"/>
                <a:gd name="connsiteX6" fmla="*/ 1338350 w 1338350"/>
                <a:gd name="connsiteY6" fmla="*/ 1023850 h 1353357"/>
                <a:gd name="connsiteX7" fmla="*/ 907473 w 1338350"/>
                <a:gd name="connsiteY7" fmla="*/ 1239981 h 1353357"/>
                <a:gd name="connsiteX8" fmla="*/ 573579 w 1338350"/>
                <a:gd name="connsiteY8" fmla="*/ 1270461 h 1353357"/>
                <a:gd name="connsiteX9" fmla="*/ 390699 w 1338350"/>
                <a:gd name="connsiteY9" fmla="*/ 1313410 h 1353357"/>
                <a:gd name="connsiteX10" fmla="*/ 390699 w 1338350"/>
                <a:gd name="connsiteY10" fmla="*/ 1030778 h 1353357"/>
                <a:gd name="connsiteX11" fmla="*/ 241070 w 1338350"/>
                <a:gd name="connsiteY11" fmla="*/ 748145 h 1353357"/>
                <a:gd name="connsiteX12" fmla="*/ 74815 w 1338350"/>
                <a:gd name="connsiteY12" fmla="*/ 515389 h 1353357"/>
                <a:gd name="connsiteX13" fmla="*/ 8313 w 1338350"/>
                <a:gd name="connsiteY13" fmla="*/ 365760 h 1353357"/>
                <a:gd name="connsiteX0" fmla="*/ 8313 w 1338350"/>
                <a:gd name="connsiteY0" fmla="*/ 365760 h 1306483"/>
                <a:gd name="connsiteX1" fmla="*/ 74815 w 1338350"/>
                <a:gd name="connsiteY1" fmla="*/ 365760 h 1306483"/>
                <a:gd name="connsiteX2" fmla="*/ 457201 w 1338350"/>
                <a:gd name="connsiteY2" fmla="*/ 322810 h 1306483"/>
                <a:gd name="connsiteX3" fmla="*/ 856212 w 1338350"/>
                <a:gd name="connsiteY3" fmla="*/ 0 h 1306483"/>
                <a:gd name="connsiteX4" fmla="*/ 1072343 w 1338350"/>
                <a:gd name="connsiteY4" fmla="*/ 498763 h 1306483"/>
                <a:gd name="connsiteX5" fmla="*/ 1238597 w 1338350"/>
                <a:gd name="connsiteY5" fmla="*/ 831272 h 1306483"/>
                <a:gd name="connsiteX6" fmla="*/ 1338350 w 1338350"/>
                <a:gd name="connsiteY6" fmla="*/ 1023850 h 1306483"/>
                <a:gd name="connsiteX7" fmla="*/ 907473 w 1338350"/>
                <a:gd name="connsiteY7" fmla="*/ 1239981 h 1306483"/>
                <a:gd name="connsiteX8" fmla="*/ 573579 w 1338350"/>
                <a:gd name="connsiteY8" fmla="*/ 1270461 h 1306483"/>
                <a:gd name="connsiteX9" fmla="*/ 390699 w 1338350"/>
                <a:gd name="connsiteY9" fmla="*/ 1237210 h 1306483"/>
                <a:gd name="connsiteX10" fmla="*/ 390699 w 1338350"/>
                <a:gd name="connsiteY10" fmla="*/ 1030778 h 1306483"/>
                <a:gd name="connsiteX11" fmla="*/ 241070 w 1338350"/>
                <a:gd name="connsiteY11" fmla="*/ 748145 h 1306483"/>
                <a:gd name="connsiteX12" fmla="*/ 74815 w 1338350"/>
                <a:gd name="connsiteY12" fmla="*/ 515389 h 1306483"/>
                <a:gd name="connsiteX13" fmla="*/ 8313 w 1338350"/>
                <a:gd name="connsiteY13" fmla="*/ 365760 h 130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350" h="1306483">
                  <a:moveTo>
                    <a:pt x="8313" y="365760"/>
                  </a:moveTo>
                  <a:cubicBezTo>
                    <a:pt x="8313" y="340822"/>
                    <a:pt x="0" y="372918"/>
                    <a:pt x="74815" y="365760"/>
                  </a:cubicBezTo>
                  <a:cubicBezTo>
                    <a:pt x="149630" y="358602"/>
                    <a:pt x="147272" y="329179"/>
                    <a:pt x="457201" y="322810"/>
                  </a:cubicBezTo>
                  <a:cubicBezTo>
                    <a:pt x="587434" y="261850"/>
                    <a:pt x="725255" y="126487"/>
                    <a:pt x="856212" y="0"/>
                  </a:cubicBezTo>
                  <a:cubicBezTo>
                    <a:pt x="958736" y="29325"/>
                    <a:pt x="1008612" y="360218"/>
                    <a:pt x="1072343" y="498763"/>
                  </a:cubicBezTo>
                  <a:cubicBezTo>
                    <a:pt x="1136074" y="637308"/>
                    <a:pt x="1194263" y="743758"/>
                    <a:pt x="1238597" y="831272"/>
                  </a:cubicBezTo>
                  <a:cubicBezTo>
                    <a:pt x="1282931" y="918786"/>
                    <a:pt x="1266158" y="906828"/>
                    <a:pt x="1338350" y="1023850"/>
                  </a:cubicBezTo>
                  <a:cubicBezTo>
                    <a:pt x="1283163" y="1091968"/>
                    <a:pt x="1083839" y="1216697"/>
                    <a:pt x="907473" y="1239981"/>
                  </a:cubicBezTo>
                  <a:cubicBezTo>
                    <a:pt x="780011" y="1306483"/>
                    <a:pt x="659708" y="1270923"/>
                    <a:pt x="573579" y="1270461"/>
                  </a:cubicBezTo>
                  <a:cubicBezTo>
                    <a:pt x="487450" y="1269999"/>
                    <a:pt x="421179" y="1277157"/>
                    <a:pt x="390699" y="1237210"/>
                  </a:cubicBezTo>
                  <a:cubicBezTo>
                    <a:pt x="360219" y="1197263"/>
                    <a:pt x="415637" y="1112289"/>
                    <a:pt x="390699" y="1030778"/>
                  </a:cubicBezTo>
                  <a:cubicBezTo>
                    <a:pt x="365761" y="949267"/>
                    <a:pt x="293717" y="834043"/>
                    <a:pt x="241070" y="748145"/>
                  </a:cubicBezTo>
                  <a:cubicBezTo>
                    <a:pt x="188423" y="662247"/>
                    <a:pt x="113608" y="579120"/>
                    <a:pt x="74815" y="515389"/>
                  </a:cubicBezTo>
                  <a:cubicBezTo>
                    <a:pt x="36022" y="451658"/>
                    <a:pt x="8313" y="390698"/>
                    <a:pt x="8313" y="365760"/>
                  </a:cubicBezTo>
                  <a:close/>
                </a:path>
              </a:pathLst>
            </a:custGeom>
            <a:solidFill>
              <a:schemeClr val="bg2">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ectangle 26"/>
            <p:cNvSpPr/>
            <p:nvPr/>
          </p:nvSpPr>
          <p:spPr>
            <a:xfrm>
              <a:off x="5105400" y="5486400"/>
              <a:ext cx="1745991" cy="523220"/>
            </a:xfrm>
            <a:prstGeom prst="rect">
              <a:avLst/>
            </a:prstGeom>
          </p:spPr>
          <p:txBody>
            <a:bodyPr wrap="none">
              <a:spAutoFit/>
            </a:bodyPr>
            <a:lstStyle/>
            <a:p>
              <a:pPr algn="ctr"/>
              <a:r>
                <a:rPr lang="en-US" sz="2800" b="1" dirty="0" smtClean="0"/>
                <a:t>SEMINOLE</a:t>
              </a:r>
              <a:endParaRPr lang="en-US" sz="2800" b="1" dirty="0"/>
            </a:p>
          </p:txBody>
        </p:sp>
      </p:grpSp>
      <p:sp>
        <p:nvSpPr>
          <p:cNvPr id="29" name="Freeform 28"/>
          <p:cNvSpPr/>
          <p:nvPr/>
        </p:nvSpPr>
        <p:spPr>
          <a:xfrm>
            <a:off x="4754033" y="2730500"/>
            <a:ext cx="1763184" cy="3718983"/>
          </a:xfrm>
          <a:custGeom>
            <a:avLst/>
            <a:gdLst>
              <a:gd name="connsiteX0" fmla="*/ 1049867 w 1763184"/>
              <a:gd name="connsiteY0" fmla="*/ 3683000 h 3718983"/>
              <a:gd name="connsiteX1" fmla="*/ 1113367 w 1763184"/>
              <a:gd name="connsiteY1" fmla="*/ 3683000 h 3718983"/>
              <a:gd name="connsiteX2" fmla="*/ 1214967 w 1763184"/>
              <a:gd name="connsiteY2" fmla="*/ 3467100 h 3718983"/>
              <a:gd name="connsiteX3" fmla="*/ 1189567 w 1763184"/>
              <a:gd name="connsiteY3" fmla="*/ 3340100 h 3718983"/>
              <a:gd name="connsiteX4" fmla="*/ 1024467 w 1763184"/>
              <a:gd name="connsiteY4" fmla="*/ 3225800 h 3718983"/>
              <a:gd name="connsiteX5" fmla="*/ 1011767 w 1763184"/>
              <a:gd name="connsiteY5" fmla="*/ 3086100 h 3718983"/>
              <a:gd name="connsiteX6" fmla="*/ 1087967 w 1763184"/>
              <a:gd name="connsiteY6" fmla="*/ 2959100 h 3718983"/>
              <a:gd name="connsiteX7" fmla="*/ 1075267 w 1763184"/>
              <a:gd name="connsiteY7" fmla="*/ 2819400 h 3718983"/>
              <a:gd name="connsiteX8" fmla="*/ 960967 w 1763184"/>
              <a:gd name="connsiteY8" fmla="*/ 2730500 h 3718983"/>
              <a:gd name="connsiteX9" fmla="*/ 846667 w 1763184"/>
              <a:gd name="connsiteY9" fmla="*/ 2578100 h 3718983"/>
              <a:gd name="connsiteX10" fmla="*/ 884767 w 1763184"/>
              <a:gd name="connsiteY10" fmla="*/ 2463800 h 3718983"/>
              <a:gd name="connsiteX11" fmla="*/ 516467 w 1763184"/>
              <a:gd name="connsiteY11" fmla="*/ 2463800 h 3718983"/>
              <a:gd name="connsiteX12" fmla="*/ 313267 w 1763184"/>
              <a:gd name="connsiteY12" fmla="*/ 2489200 h 3718983"/>
              <a:gd name="connsiteX13" fmla="*/ 224367 w 1763184"/>
              <a:gd name="connsiteY13" fmla="*/ 2438400 h 3718983"/>
              <a:gd name="connsiteX14" fmla="*/ 173567 w 1763184"/>
              <a:gd name="connsiteY14" fmla="*/ 2324100 h 3718983"/>
              <a:gd name="connsiteX15" fmla="*/ 186267 w 1763184"/>
              <a:gd name="connsiteY15" fmla="*/ 2222500 h 3718983"/>
              <a:gd name="connsiteX16" fmla="*/ 173567 w 1763184"/>
              <a:gd name="connsiteY16" fmla="*/ 2159000 h 3718983"/>
              <a:gd name="connsiteX17" fmla="*/ 21167 w 1763184"/>
              <a:gd name="connsiteY17" fmla="*/ 2006600 h 3718983"/>
              <a:gd name="connsiteX18" fmla="*/ 46567 w 1763184"/>
              <a:gd name="connsiteY18" fmla="*/ 1866900 h 3718983"/>
              <a:gd name="connsiteX19" fmla="*/ 122767 w 1763184"/>
              <a:gd name="connsiteY19" fmla="*/ 1739900 h 3718983"/>
              <a:gd name="connsiteX20" fmla="*/ 148167 w 1763184"/>
              <a:gd name="connsiteY20" fmla="*/ 1625600 h 3718983"/>
              <a:gd name="connsiteX21" fmla="*/ 135467 w 1763184"/>
              <a:gd name="connsiteY21" fmla="*/ 1511300 h 3718983"/>
              <a:gd name="connsiteX22" fmla="*/ 249767 w 1763184"/>
              <a:gd name="connsiteY22" fmla="*/ 1371600 h 3718983"/>
              <a:gd name="connsiteX23" fmla="*/ 313267 w 1763184"/>
              <a:gd name="connsiteY23" fmla="*/ 1257300 h 3718983"/>
              <a:gd name="connsiteX24" fmla="*/ 262467 w 1763184"/>
              <a:gd name="connsiteY24" fmla="*/ 1143000 h 3718983"/>
              <a:gd name="connsiteX25" fmla="*/ 503767 w 1763184"/>
              <a:gd name="connsiteY25" fmla="*/ 1016000 h 3718983"/>
              <a:gd name="connsiteX26" fmla="*/ 529167 w 1763184"/>
              <a:gd name="connsiteY26" fmla="*/ 965200 h 3718983"/>
              <a:gd name="connsiteX27" fmla="*/ 529167 w 1763184"/>
              <a:gd name="connsiteY27" fmla="*/ 901700 h 3718983"/>
              <a:gd name="connsiteX28" fmla="*/ 478367 w 1763184"/>
              <a:gd name="connsiteY28" fmla="*/ 787400 h 3718983"/>
              <a:gd name="connsiteX29" fmla="*/ 821267 w 1763184"/>
              <a:gd name="connsiteY29" fmla="*/ 660400 h 3718983"/>
              <a:gd name="connsiteX30" fmla="*/ 999067 w 1763184"/>
              <a:gd name="connsiteY30" fmla="*/ 520700 h 3718983"/>
              <a:gd name="connsiteX31" fmla="*/ 1189567 w 1763184"/>
              <a:gd name="connsiteY31" fmla="*/ 419100 h 3718983"/>
              <a:gd name="connsiteX32" fmla="*/ 1341967 w 1763184"/>
              <a:gd name="connsiteY32" fmla="*/ 431800 h 3718983"/>
              <a:gd name="connsiteX33" fmla="*/ 1405467 w 1763184"/>
              <a:gd name="connsiteY33" fmla="*/ 495300 h 3718983"/>
              <a:gd name="connsiteX34" fmla="*/ 1456267 w 1763184"/>
              <a:gd name="connsiteY34" fmla="*/ 533400 h 3718983"/>
              <a:gd name="connsiteX35" fmla="*/ 1519767 w 1763184"/>
              <a:gd name="connsiteY35" fmla="*/ 444500 h 3718983"/>
              <a:gd name="connsiteX36" fmla="*/ 1570567 w 1763184"/>
              <a:gd name="connsiteY36" fmla="*/ 317500 h 3718983"/>
              <a:gd name="connsiteX37" fmla="*/ 1735667 w 1763184"/>
              <a:gd name="connsiteY37" fmla="*/ 165100 h 3718983"/>
              <a:gd name="connsiteX38" fmla="*/ 1735667 w 1763184"/>
              <a:gd name="connsiteY38" fmla="*/ 0 h 371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63184" h="3718983">
                <a:moveTo>
                  <a:pt x="1049867" y="3683000"/>
                </a:moveTo>
                <a:cubicBezTo>
                  <a:pt x="1067858" y="3700991"/>
                  <a:pt x="1085850" y="3718983"/>
                  <a:pt x="1113367" y="3683000"/>
                </a:cubicBezTo>
                <a:cubicBezTo>
                  <a:pt x="1140884" y="3647017"/>
                  <a:pt x="1202267" y="3524250"/>
                  <a:pt x="1214967" y="3467100"/>
                </a:cubicBezTo>
                <a:cubicBezTo>
                  <a:pt x="1227667" y="3409950"/>
                  <a:pt x="1221317" y="3380317"/>
                  <a:pt x="1189567" y="3340100"/>
                </a:cubicBezTo>
                <a:cubicBezTo>
                  <a:pt x="1157817" y="3299883"/>
                  <a:pt x="1054100" y="3268133"/>
                  <a:pt x="1024467" y="3225800"/>
                </a:cubicBezTo>
                <a:cubicBezTo>
                  <a:pt x="994834" y="3183467"/>
                  <a:pt x="1001184" y="3130550"/>
                  <a:pt x="1011767" y="3086100"/>
                </a:cubicBezTo>
                <a:cubicBezTo>
                  <a:pt x="1022350" y="3041650"/>
                  <a:pt x="1077384" y="3003550"/>
                  <a:pt x="1087967" y="2959100"/>
                </a:cubicBezTo>
                <a:cubicBezTo>
                  <a:pt x="1098550" y="2914650"/>
                  <a:pt x="1096434" y="2857500"/>
                  <a:pt x="1075267" y="2819400"/>
                </a:cubicBezTo>
                <a:cubicBezTo>
                  <a:pt x="1054100" y="2781300"/>
                  <a:pt x="999067" y="2770717"/>
                  <a:pt x="960967" y="2730500"/>
                </a:cubicBezTo>
                <a:cubicBezTo>
                  <a:pt x="922867" y="2690283"/>
                  <a:pt x="859367" y="2622550"/>
                  <a:pt x="846667" y="2578100"/>
                </a:cubicBezTo>
                <a:cubicBezTo>
                  <a:pt x="833967" y="2533650"/>
                  <a:pt x="939800" y="2482850"/>
                  <a:pt x="884767" y="2463800"/>
                </a:cubicBezTo>
                <a:cubicBezTo>
                  <a:pt x="829734" y="2444750"/>
                  <a:pt x="611717" y="2459567"/>
                  <a:pt x="516467" y="2463800"/>
                </a:cubicBezTo>
                <a:cubicBezTo>
                  <a:pt x="421217" y="2468033"/>
                  <a:pt x="361950" y="2493433"/>
                  <a:pt x="313267" y="2489200"/>
                </a:cubicBezTo>
                <a:cubicBezTo>
                  <a:pt x="264584" y="2484967"/>
                  <a:pt x="247650" y="2465917"/>
                  <a:pt x="224367" y="2438400"/>
                </a:cubicBezTo>
                <a:cubicBezTo>
                  <a:pt x="201084" y="2410883"/>
                  <a:pt x="179917" y="2360083"/>
                  <a:pt x="173567" y="2324100"/>
                </a:cubicBezTo>
                <a:cubicBezTo>
                  <a:pt x="167217" y="2288117"/>
                  <a:pt x="186267" y="2250017"/>
                  <a:pt x="186267" y="2222500"/>
                </a:cubicBezTo>
                <a:cubicBezTo>
                  <a:pt x="186267" y="2194983"/>
                  <a:pt x="201084" y="2194983"/>
                  <a:pt x="173567" y="2159000"/>
                </a:cubicBezTo>
                <a:cubicBezTo>
                  <a:pt x="146050" y="2123017"/>
                  <a:pt x="42334" y="2055283"/>
                  <a:pt x="21167" y="2006600"/>
                </a:cubicBezTo>
                <a:cubicBezTo>
                  <a:pt x="0" y="1957917"/>
                  <a:pt x="29634" y="1911350"/>
                  <a:pt x="46567" y="1866900"/>
                </a:cubicBezTo>
                <a:cubicBezTo>
                  <a:pt x="63500" y="1822450"/>
                  <a:pt x="105834" y="1780117"/>
                  <a:pt x="122767" y="1739900"/>
                </a:cubicBezTo>
                <a:cubicBezTo>
                  <a:pt x="139700" y="1699683"/>
                  <a:pt x="146050" y="1663700"/>
                  <a:pt x="148167" y="1625600"/>
                </a:cubicBezTo>
                <a:cubicBezTo>
                  <a:pt x="150284" y="1587500"/>
                  <a:pt x="118534" y="1553633"/>
                  <a:pt x="135467" y="1511300"/>
                </a:cubicBezTo>
                <a:cubicBezTo>
                  <a:pt x="152400" y="1468967"/>
                  <a:pt x="220134" y="1413933"/>
                  <a:pt x="249767" y="1371600"/>
                </a:cubicBezTo>
                <a:cubicBezTo>
                  <a:pt x="279400" y="1329267"/>
                  <a:pt x="311150" y="1295400"/>
                  <a:pt x="313267" y="1257300"/>
                </a:cubicBezTo>
                <a:cubicBezTo>
                  <a:pt x="315384" y="1219200"/>
                  <a:pt x="230717" y="1183217"/>
                  <a:pt x="262467" y="1143000"/>
                </a:cubicBezTo>
                <a:cubicBezTo>
                  <a:pt x="294217" y="1102783"/>
                  <a:pt x="459317" y="1045633"/>
                  <a:pt x="503767" y="1016000"/>
                </a:cubicBezTo>
                <a:cubicBezTo>
                  <a:pt x="548217" y="986367"/>
                  <a:pt x="524934" y="984250"/>
                  <a:pt x="529167" y="965200"/>
                </a:cubicBezTo>
                <a:cubicBezTo>
                  <a:pt x="533400" y="946150"/>
                  <a:pt x="537634" y="931333"/>
                  <a:pt x="529167" y="901700"/>
                </a:cubicBezTo>
                <a:cubicBezTo>
                  <a:pt x="520700" y="872067"/>
                  <a:pt x="429684" y="827617"/>
                  <a:pt x="478367" y="787400"/>
                </a:cubicBezTo>
                <a:cubicBezTo>
                  <a:pt x="527050" y="747183"/>
                  <a:pt x="734484" y="704850"/>
                  <a:pt x="821267" y="660400"/>
                </a:cubicBezTo>
                <a:cubicBezTo>
                  <a:pt x="908050" y="615950"/>
                  <a:pt x="937684" y="560917"/>
                  <a:pt x="999067" y="520700"/>
                </a:cubicBezTo>
                <a:cubicBezTo>
                  <a:pt x="1060450" y="480483"/>
                  <a:pt x="1132417" y="433917"/>
                  <a:pt x="1189567" y="419100"/>
                </a:cubicBezTo>
                <a:cubicBezTo>
                  <a:pt x="1246717" y="404283"/>
                  <a:pt x="1305984" y="419100"/>
                  <a:pt x="1341967" y="431800"/>
                </a:cubicBezTo>
                <a:cubicBezTo>
                  <a:pt x="1377950" y="444500"/>
                  <a:pt x="1386417" y="478367"/>
                  <a:pt x="1405467" y="495300"/>
                </a:cubicBezTo>
                <a:cubicBezTo>
                  <a:pt x="1424517" y="512233"/>
                  <a:pt x="1437217" y="541867"/>
                  <a:pt x="1456267" y="533400"/>
                </a:cubicBezTo>
                <a:cubicBezTo>
                  <a:pt x="1475317" y="524933"/>
                  <a:pt x="1500717" y="480483"/>
                  <a:pt x="1519767" y="444500"/>
                </a:cubicBezTo>
                <a:cubicBezTo>
                  <a:pt x="1538817" y="408517"/>
                  <a:pt x="1534584" y="364067"/>
                  <a:pt x="1570567" y="317500"/>
                </a:cubicBezTo>
                <a:cubicBezTo>
                  <a:pt x="1606550" y="270933"/>
                  <a:pt x="1708150" y="218017"/>
                  <a:pt x="1735667" y="165100"/>
                </a:cubicBezTo>
                <a:cubicBezTo>
                  <a:pt x="1763184" y="112183"/>
                  <a:pt x="1749425" y="56091"/>
                  <a:pt x="1735667" y="0"/>
                </a:cubicBezTo>
              </a:path>
            </a:pathLst>
          </a:custGeom>
          <a:ln w="76200">
            <a:solidFill>
              <a:srgbClr val="FF000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4" name="Rectangle 33"/>
          <p:cNvSpPr/>
          <p:nvPr/>
        </p:nvSpPr>
        <p:spPr>
          <a:xfrm>
            <a:off x="0" y="6304002"/>
            <a:ext cx="8610600" cy="553998"/>
          </a:xfrm>
          <a:prstGeom prst="rect">
            <a:avLst/>
          </a:prstGeom>
        </p:spPr>
        <p:txBody>
          <a:bodyPr wrap="square">
            <a:spAutoFit/>
          </a:bodyPr>
          <a:lstStyle/>
          <a:p>
            <a:r>
              <a:rPr lang="en-US" sz="3000" b="1" dirty="0" smtClean="0"/>
              <a:t>  - numerous encounters with ancestors of 5 tribes</a:t>
            </a:r>
            <a:endParaRPr lang="en-US" sz="3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10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41986"/>
                                        </p:tgtEl>
                                        <p:attrNameLst>
                                          <p:attrName>style.visibility</p:attrName>
                                        </p:attrNameLst>
                                      </p:cBhvr>
                                      <p:to>
                                        <p:strVal val="visible"/>
                                      </p:to>
                                    </p:set>
                                    <p:animEffect transition="in" filter="fade">
                                      <p:cBhvr>
                                        <p:cTn id="17" dur="1000"/>
                                        <p:tgtEl>
                                          <p:spTgt spid="419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3000"/>
                                        <p:tgtEl>
                                          <p:spTgt spid="29"/>
                                        </p:tgtEl>
                                      </p:cBhvr>
                                    </p:animEffect>
                                  </p:childTnLst>
                                </p:cTn>
                              </p:par>
                            </p:childTnLst>
                          </p:cTn>
                        </p:par>
                        <p:par>
                          <p:cTn id="28" fill="hold">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right)">
                                      <p:cBhvr>
                                        <p:cTn id="31" dur="30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childTnLst>
                                </p:cTn>
                              </p:par>
                              <p:par>
                                <p:cTn id="44" presetID="10"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childTnLst>
                                </p:cTn>
                              </p:par>
                              <p:par>
                                <p:cTn id="47" presetID="10"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child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1000"/>
                                        <p:tgtEl>
                                          <p:spTgt spid="28"/>
                                        </p:tgtEl>
                                      </p:cBhvr>
                                    </p:animEffect>
                                    <p:set>
                                      <p:cBhvr>
                                        <p:cTn id="57" dur="1" fill="hold">
                                          <p:stCondLst>
                                            <p:cond delay="999"/>
                                          </p:stCondLst>
                                        </p:cTn>
                                        <p:tgtEl>
                                          <p:spTgt spid="28"/>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1000"/>
                                        <p:tgtEl>
                                          <p:spTgt spid="21"/>
                                        </p:tgtEl>
                                      </p:cBhvr>
                                    </p:animEffect>
                                    <p:set>
                                      <p:cBhvr>
                                        <p:cTn id="60" dur="1" fill="hold">
                                          <p:stCondLst>
                                            <p:cond delay="999"/>
                                          </p:stCondLst>
                                        </p:cTn>
                                        <p:tgtEl>
                                          <p:spTgt spid="21"/>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1000"/>
                                        <p:tgtEl>
                                          <p:spTgt spid="22"/>
                                        </p:tgtEl>
                                      </p:cBhvr>
                                    </p:animEffect>
                                    <p:set>
                                      <p:cBhvr>
                                        <p:cTn id="63" dur="1" fill="hold">
                                          <p:stCondLst>
                                            <p:cond delay="999"/>
                                          </p:stCondLst>
                                        </p:cTn>
                                        <p:tgtEl>
                                          <p:spTgt spid="22"/>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1000"/>
                                        <p:tgtEl>
                                          <p:spTgt spid="18"/>
                                        </p:tgtEl>
                                      </p:cBhvr>
                                    </p:animEffect>
                                    <p:set>
                                      <p:cBhvr>
                                        <p:cTn id="66" dur="1" fill="hold">
                                          <p:stCondLst>
                                            <p:cond delay="999"/>
                                          </p:stCondLst>
                                        </p:cTn>
                                        <p:tgtEl>
                                          <p:spTgt spid="18"/>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1000"/>
                                        <p:tgtEl>
                                          <p:spTgt spid="25"/>
                                        </p:tgtEl>
                                      </p:cBhvr>
                                    </p:animEffect>
                                    <p:set>
                                      <p:cBhvr>
                                        <p:cTn id="69" dur="1" fill="hold">
                                          <p:stCondLst>
                                            <p:cond delay="999"/>
                                          </p:stCondLst>
                                        </p:cTn>
                                        <p:tgtEl>
                                          <p:spTgt spid="25"/>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29"/>
                                        </p:tgtEl>
                                      </p:cBhvr>
                                    </p:animEffect>
                                    <p:set>
                                      <p:cBhvr>
                                        <p:cTn id="72" dur="1" fill="hold">
                                          <p:stCondLst>
                                            <p:cond delay="999"/>
                                          </p:stCondLst>
                                        </p:cTn>
                                        <p:tgtEl>
                                          <p:spTgt spid="29"/>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30"/>
                                        </p:tgtEl>
                                      </p:cBhvr>
                                    </p:animEffect>
                                    <p:set>
                                      <p:cBhvr>
                                        <p:cTn id="75" dur="1" fill="hold">
                                          <p:stCondLst>
                                            <p:cond delay="999"/>
                                          </p:stCondLst>
                                        </p:cTn>
                                        <p:tgtEl>
                                          <p:spTgt spid="30"/>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34"/>
                                        </p:tgtEl>
                                      </p:cBhvr>
                                    </p:animEffect>
                                    <p:set>
                                      <p:cBhvr>
                                        <p:cTn id="78" dur="1" fill="hold">
                                          <p:stCondLst>
                                            <p:cond delay="999"/>
                                          </p:stCondLst>
                                        </p:cTn>
                                        <p:tgtEl>
                                          <p:spTgt spid="34"/>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000"/>
                                        <p:tgtEl>
                                          <p:spTgt spid="9"/>
                                        </p:tgtEl>
                                      </p:cBhvr>
                                    </p:animEffect>
                                    <p:set>
                                      <p:cBhvr>
                                        <p:cTn id="81" dur="1" fill="hold">
                                          <p:stCondLst>
                                            <p:cond delay="999"/>
                                          </p:stCondLst>
                                        </p:cTn>
                                        <p:tgtEl>
                                          <p:spTgt spid="9"/>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15"/>
                                        </p:tgtEl>
                                      </p:cBhvr>
                                    </p:animEffect>
                                    <p:set>
                                      <p:cBhvr>
                                        <p:cTn id="84" dur="1" fill="hold">
                                          <p:stCondLst>
                                            <p:cond delay="999"/>
                                          </p:stCondLst>
                                        </p:cTn>
                                        <p:tgtEl>
                                          <p:spTgt spid="15"/>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1000"/>
                                        <p:tgtEl>
                                          <p:spTgt spid="41986"/>
                                        </p:tgtEl>
                                      </p:cBhvr>
                                    </p:animEffect>
                                    <p:set>
                                      <p:cBhvr>
                                        <p:cTn id="87" dur="1" fill="hold">
                                          <p:stCondLst>
                                            <p:cond delay="999"/>
                                          </p:stCondLst>
                                        </p:cTn>
                                        <p:tgtEl>
                                          <p:spTgt spid="419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8" grpId="0" animBg="1"/>
      <p:bldP spid="28" grpId="1" animBg="1"/>
      <p:bldP spid="9" grpId="0" animBg="1"/>
      <p:bldP spid="9" grpId="1" animBg="1"/>
      <p:bldP spid="15" grpId="0" animBg="1"/>
      <p:bldP spid="15" grpId="1" animBg="1"/>
      <p:bldP spid="30" grpId="0" animBg="1"/>
      <p:bldP spid="30" grpId="1" animBg="1"/>
      <p:bldP spid="29" grpId="0" animBg="1"/>
      <p:bldP spid="29" grpId="1" animBg="1"/>
      <p:bldP spid="34" grpId="0" animBg="1"/>
      <p:bldP spid="34" grpId="1"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8956298"/>
          </a:xfrm>
          <a:prstGeom prst="rect">
            <a:avLst/>
          </a:prstGeom>
        </p:spPr>
        <p:txBody>
          <a:bodyPr wrap="square">
            <a:spAutoFit/>
          </a:bodyPr>
          <a:lstStyle/>
          <a:p>
            <a:r>
              <a:rPr lang="en-US" dirty="0" smtClean="0">
                <a:hlinkClick r:id="rId2"/>
              </a:rPr>
              <a:t>https://en.wikipedia.org/wiki/Hernando_de_Soto</a:t>
            </a:r>
            <a:endParaRPr lang="en-US" dirty="0" smtClean="0"/>
          </a:p>
          <a:p>
            <a:r>
              <a:rPr lang="en-US" b="1" dirty="0" smtClean="0"/>
              <a:t>	Hernando de Soto</a:t>
            </a:r>
            <a:r>
              <a:rPr lang="en-US" dirty="0" smtClean="0"/>
              <a:t> (c. 1495 – May 21, 1542) was a Spanish explorer and </a:t>
            </a:r>
            <a:r>
              <a:rPr lang="en-US" i="1" dirty="0" smtClean="0"/>
              <a:t>conquistador </a:t>
            </a:r>
            <a:r>
              <a:rPr lang="en-US" dirty="0" smtClean="0"/>
              <a:t>who led the first European expedition deep into the territory of the modern-day United States (Florida, Georgia, Mississippi, Alabama and most likely Arkansas). He is the first European documented as having crossed the Mississippi River.</a:t>
            </a:r>
          </a:p>
          <a:p>
            <a:r>
              <a:rPr lang="en-US" dirty="0" smtClean="0"/>
              <a:t>	De Soto's North American expedition (1539-1542) was a vast undertaking. It ranged throughout the southeastern United States, both searching for gold, reported by various Indian tribes and earlier explorers, and a passage to China or the Pacific coast. De Soto died in 1542 on the banks of the Mississippi River.</a:t>
            </a:r>
          </a:p>
          <a:p>
            <a:r>
              <a:rPr lang="en-US" dirty="0" smtClean="0"/>
              <a:t>	From the point of view of the Spanish, de Soto's excursion to Florida was a failure. They acquired neither gold nor prosperity and founded no colonies. But the expedition had several major consequences.</a:t>
            </a:r>
          </a:p>
          <a:p>
            <a:r>
              <a:rPr lang="en-US" dirty="0" smtClean="0"/>
              <a:t>	The records of the expedition contributed greatly to European knowledge about the geography, biology, and ethnology of the New World. The de Soto expedition's descriptions of North American natives are the earliest-known source of information about the societies in the Southeast. They are the only European description of the culture and habits of North American native tribes before these peoples encountered other Europeans. De Soto's men were both the first and nearly the last Europeans to witness the villages and civilization of the Mississippian culture.</a:t>
            </a:r>
          </a:p>
          <a:p>
            <a:r>
              <a:rPr lang="en-US" dirty="0" smtClean="0"/>
              <a:t>	For the Native Americans, De Soto was instrumental in </a:t>
            </a:r>
            <a:r>
              <a:rPr lang="en-US" b="1" dirty="0" smtClean="0"/>
              <a:t>contributing to the development of a hostile relationship </a:t>
            </a:r>
            <a:r>
              <a:rPr lang="en-US" dirty="0" smtClean="0"/>
              <a:t>between many Native American tribes and Europeans. When his expedition encountered hostile natives in the new lands, more often than not it was his men who instigated the clashes.</a:t>
            </a:r>
          </a:p>
          <a:p>
            <a:r>
              <a:rPr lang="en-US" dirty="0" smtClean="0"/>
              <a:t>	More devastating than the battles were </a:t>
            </a:r>
            <a:r>
              <a:rPr lang="en-US" b="1" dirty="0" smtClean="0"/>
              <a:t>the diseases carried </a:t>
            </a:r>
            <a:r>
              <a:rPr lang="en-US" dirty="0" smtClean="0"/>
              <a:t>chronically by the members of the expedition. Because the indigenous people lacked the immunity which the Europeans had acquired through generations of exposure to these Eurasian diseases, the Native Americans suffered epidemics of illness after exposure to such diseases as measles, smallpox, and chicken pox. Several areas that the expedition crossed became depopulated by disease caused by contact with the Europeans. Seeing the high fatalities and devastation caused, many natives fled the populated areas for the surrounding hills and swamps. In some areas, the social structure changed because of high population losses due to epidemics.</a:t>
            </a:r>
          </a:p>
          <a:p>
            <a:endParaRPr lang="en-US"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https://upload.wikimedia.org/wikipedia/commons/thumb/b/bc/DeSoto_Map_HRoe_2008.jpg/800px-DeSoto_Map_HRoe_2008.jpg"/>
          <p:cNvPicPr>
            <a:picLocks noChangeAspect="1" noChangeArrowheads="1"/>
          </p:cNvPicPr>
          <p:nvPr/>
        </p:nvPicPr>
        <p:blipFill>
          <a:blip r:embed="rId2"/>
          <a:srcRect/>
          <a:stretch>
            <a:fillRect/>
          </a:stretch>
        </p:blipFill>
        <p:spPr bwMode="auto">
          <a:xfrm>
            <a:off x="457200" y="416813"/>
            <a:ext cx="8153400" cy="6441187"/>
          </a:xfrm>
          <a:prstGeom prst="rect">
            <a:avLst/>
          </a:prstGeom>
          <a:noFill/>
        </p:spPr>
      </p:pic>
      <p:sp>
        <p:nvSpPr>
          <p:cNvPr id="3" name="Rectangle 2"/>
          <p:cNvSpPr/>
          <p:nvPr/>
        </p:nvSpPr>
        <p:spPr>
          <a:xfrm>
            <a:off x="0" y="0"/>
            <a:ext cx="9144000" cy="923330"/>
          </a:xfrm>
          <a:prstGeom prst="rect">
            <a:avLst/>
          </a:prstGeom>
        </p:spPr>
        <p:txBody>
          <a:bodyPr wrap="square">
            <a:spAutoFit/>
          </a:bodyPr>
          <a:lstStyle/>
          <a:p>
            <a:r>
              <a:rPr lang="en-US" dirty="0" smtClean="0">
                <a:hlinkClick r:id="rId3"/>
              </a:rPr>
              <a:t>https://en.wikipedia.org/wiki/Hernando_de_Soto</a:t>
            </a:r>
            <a:endParaRPr lang="en-US" dirty="0" smtClean="0"/>
          </a:p>
          <a:p>
            <a:endParaRPr lang="en-US" dirty="0" smtClean="0"/>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p:nvPr/>
        </p:nvGrpSpPr>
        <p:grpSpPr>
          <a:xfrm>
            <a:off x="533400" y="774809"/>
            <a:ext cx="7927848" cy="6134566"/>
            <a:chOff x="533400" y="774809"/>
            <a:chExt cx="7927848" cy="6134566"/>
          </a:xfrm>
        </p:grpSpPr>
        <p:grpSp>
          <p:nvGrpSpPr>
            <p:cNvPr id="3" name="Group 6"/>
            <p:cNvGrpSpPr>
              <a:grpSpLocks noChangeAspect="1"/>
            </p:cNvGrpSpPr>
            <p:nvPr/>
          </p:nvGrpSpPr>
          <p:grpSpPr>
            <a:xfrm>
              <a:off x="533400" y="774809"/>
              <a:ext cx="7927848" cy="6083192"/>
              <a:chOff x="0" y="1244905"/>
              <a:chExt cx="7315200" cy="5613095"/>
            </a:xfrm>
          </p:grpSpPr>
          <p:pic>
            <p:nvPicPr>
              <p:cNvPr id="11" name="Picture 2"/>
              <p:cNvPicPr>
                <a:picLocks noChangeAspect="1" noChangeArrowheads="1"/>
              </p:cNvPicPr>
              <p:nvPr/>
            </p:nvPicPr>
            <p:blipFill>
              <a:blip r:embed="rId3"/>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12" name="Rectangle 11"/>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pic>
        <p:nvPicPr>
          <p:cNvPr id="14" name="Picture 3"/>
          <p:cNvPicPr>
            <a:picLocks noChangeAspect="1" noChangeArrowheads="1"/>
          </p:cNvPicPr>
          <p:nvPr/>
        </p:nvPicPr>
        <p:blipFill>
          <a:blip r:embed="rId4"/>
          <a:srcRect l="12853" b="5706"/>
          <a:stretch>
            <a:fillRect/>
          </a:stretch>
        </p:blipFill>
        <p:spPr bwMode="auto">
          <a:xfrm>
            <a:off x="457200" y="2057400"/>
            <a:ext cx="6716713" cy="4800600"/>
          </a:xfrm>
          <a:prstGeom prst="rect">
            <a:avLst/>
          </a:prstGeom>
          <a:noFill/>
          <a:ln w="25400">
            <a:solidFill>
              <a:schemeClr val="tx1"/>
            </a:solidFill>
            <a:miter lim="800000"/>
            <a:headEnd/>
            <a:tailEnd/>
          </a:ln>
          <a:effectLst/>
        </p:spPr>
      </p:pic>
      <p:sp useBgFill="1">
        <p:nvSpPr>
          <p:cNvPr id="17" name="TextBox 16"/>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Early Contact with Europeans</a:t>
            </a:r>
          </a:p>
        </p:txBody>
      </p:sp>
      <p:sp useBgFill="1">
        <p:nvSpPr>
          <p:cNvPr id="15" name="Rectangle 14"/>
          <p:cNvSpPr/>
          <p:nvPr/>
        </p:nvSpPr>
        <p:spPr>
          <a:xfrm>
            <a:off x="0" y="609600"/>
            <a:ext cx="9144000" cy="646331"/>
          </a:xfrm>
          <a:prstGeom prst="rect">
            <a:avLst/>
          </a:prstGeom>
        </p:spPr>
        <p:txBody>
          <a:bodyPr wrap="square">
            <a:spAutoFit/>
          </a:bodyPr>
          <a:lstStyle/>
          <a:p>
            <a:pPr algn="ctr"/>
            <a:r>
              <a:rPr lang="en-US" sz="3600" b="1" dirty="0" smtClean="0"/>
              <a:t> Spanish Missions  1565-1763 </a:t>
            </a:r>
            <a:endParaRPr lang="en-US" sz="3600" b="1" dirty="0"/>
          </a:p>
        </p:txBody>
      </p:sp>
      <p:sp useBgFill="1">
        <p:nvSpPr>
          <p:cNvPr id="22" name="Rectangle 21"/>
          <p:cNvSpPr/>
          <p:nvPr/>
        </p:nvSpPr>
        <p:spPr>
          <a:xfrm>
            <a:off x="0" y="685800"/>
            <a:ext cx="9144000" cy="6217087"/>
          </a:xfrm>
          <a:prstGeom prst="rect">
            <a:avLst/>
          </a:prstGeom>
        </p:spPr>
        <p:txBody>
          <a:bodyPr wrap="square">
            <a:spAutoFit/>
          </a:bodyPr>
          <a:lstStyle/>
          <a:p>
            <a:pPr algn="ctr"/>
            <a:r>
              <a:rPr lang="en-US" sz="3400" b="1" dirty="0" smtClean="0"/>
              <a:t> RESULTS</a:t>
            </a:r>
            <a:endParaRPr lang="en-US" sz="1200" b="1" dirty="0" smtClean="0"/>
          </a:p>
          <a:p>
            <a:r>
              <a:rPr lang="en-US" sz="3400" b="1" dirty="0" smtClean="0"/>
              <a:t>   For Spain: </a:t>
            </a:r>
          </a:p>
          <a:p>
            <a:r>
              <a:rPr lang="en-US" sz="3400" b="1" dirty="0" smtClean="0"/>
              <a:t>	- find no gold; establish no colonies</a:t>
            </a:r>
          </a:p>
          <a:p>
            <a:r>
              <a:rPr lang="en-US" sz="3400" b="1" dirty="0" smtClean="0"/>
              <a:t>	- costly loss of life: conflicts, starvation, etc</a:t>
            </a:r>
          </a:p>
          <a:p>
            <a:r>
              <a:rPr lang="en-US" sz="3400" b="1" dirty="0" smtClean="0">
                <a:solidFill>
                  <a:srgbClr val="009A00"/>
                </a:solidFill>
                <a:effectLst>
                  <a:outerShdw dist="50800" dir="7200000" algn="ctr" rotWithShape="0">
                    <a:schemeClr val="tx1"/>
                  </a:outerShdw>
                </a:effectLst>
              </a:rPr>
              <a:t>	- new knowledge of geography, ethnology</a:t>
            </a:r>
          </a:p>
          <a:p>
            <a:r>
              <a:rPr lang="en-US" sz="3400" b="1" dirty="0" smtClean="0">
                <a:solidFill>
                  <a:srgbClr val="009A00"/>
                </a:solidFill>
                <a:effectLst>
                  <a:outerShdw dist="50800" dir="7200000" algn="ctr" rotWithShape="0">
                    <a:schemeClr val="tx1"/>
                  </a:outerShdw>
                </a:effectLst>
              </a:rPr>
              <a:t>	- claim southeastern territory for Spain</a:t>
            </a:r>
          </a:p>
          <a:p>
            <a:r>
              <a:rPr lang="en-US" sz="1200" b="1" dirty="0" smtClean="0"/>
              <a:t>   </a:t>
            </a:r>
          </a:p>
          <a:p>
            <a:r>
              <a:rPr lang="en-US" sz="3400" b="1" dirty="0" smtClean="0"/>
              <a:t>  For Native Americans:</a:t>
            </a:r>
          </a:p>
          <a:p>
            <a:r>
              <a:rPr lang="en-US" sz="3400" b="1" dirty="0" smtClean="0"/>
              <a:t>	- hostile relationships develop</a:t>
            </a:r>
          </a:p>
          <a:p>
            <a:r>
              <a:rPr lang="en-US" sz="3400" b="1" dirty="0" smtClean="0"/>
              <a:t>	- measles, small pox, chicken pox</a:t>
            </a:r>
          </a:p>
          <a:p>
            <a:r>
              <a:rPr lang="en-US" sz="3400" b="1" dirty="0" smtClean="0"/>
              <a:t> 	- population losses from conflicts/diseases</a:t>
            </a:r>
          </a:p>
          <a:p>
            <a:r>
              <a:rPr lang="en-US" sz="3400" b="1" dirty="0" smtClean="0"/>
              <a:t>	- tribe dispersals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bg/>
                                          </p:spTgt>
                                        </p:tgtEl>
                                        <p:attrNameLst>
                                          <p:attrName>style.visibility</p:attrName>
                                        </p:attrNameLst>
                                      </p:cBhvr>
                                      <p:to>
                                        <p:strVal val="visible"/>
                                      </p:to>
                                    </p:set>
                                    <p:animEffect transition="in" filter="fade">
                                      <p:cBhvr>
                                        <p:cTn id="7" dur="1000"/>
                                        <p:tgtEl>
                                          <p:spTgt spid="22">
                                            <p:bg/>
                                          </p:spTgt>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 calcmode="lin" valueType="num">
                                      <p:cBhvr>
                                        <p:cTn id="10" dur="10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12" dur="1000"/>
                                        <p:tgtEl>
                                          <p:spTgt spid="22">
                                            <p:txEl>
                                              <p:pRg st="0" end="0"/>
                                            </p:txEl>
                                          </p:spTgt>
                                        </p:tgtEl>
                                      </p:cBhvr>
                                    </p:animEffect>
                                  </p:childTnLst>
                                </p:cTn>
                              </p:par>
                              <p:par>
                                <p:cTn id="13" presetID="10" presetClass="exit" presetSubtype="0" fill="hold" nodeType="withEffect">
                                  <p:stCondLst>
                                    <p:cond delay="500"/>
                                  </p:stCondLst>
                                  <p:childTnLst>
                                    <p:animEffect transition="out" filter="fade">
                                      <p:cBhvr>
                                        <p:cTn id="14" dur="1000"/>
                                        <p:tgtEl>
                                          <p:spTgt spid="14"/>
                                        </p:tgtEl>
                                      </p:cBhvr>
                                    </p:animEffect>
                                    <p:set>
                                      <p:cBhvr>
                                        <p:cTn id="15" dur="1" fill="hold">
                                          <p:stCondLst>
                                            <p:cond delay="999"/>
                                          </p:stCondLst>
                                        </p:cTn>
                                        <p:tgtEl>
                                          <p:spTgt spid="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wipe(left)">
                                      <p:cBhvr>
                                        <p:cTn id="20" dur="1000"/>
                                        <p:tgtEl>
                                          <p:spTgt spid="2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animEffect transition="in" filter="wipe(left)">
                                      <p:cBhvr>
                                        <p:cTn id="25" dur="1000"/>
                                        <p:tgtEl>
                                          <p:spTgt spid="2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2">
                                            <p:txEl>
                                              <p:pRg st="3" end="3"/>
                                            </p:txEl>
                                          </p:spTgt>
                                        </p:tgtEl>
                                        <p:attrNameLst>
                                          <p:attrName>style.visibility</p:attrName>
                                        </p:attrNameLst>
                                      </p:cBhvr>
                                      <p:to>
                                        <p:strVal val="visible"/>
                                      </p:to>
                                    </p:set>
                                    <p:animEffect transition="in" filter="wipe(left)">
                                      <p:cBhvr>
                                        <p:cTn id="30" dur="1000"/>
                                        <p:tgtEl>
                                          <p:spTgt spid="2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xEl>
                                              <p:pRg st="4" end="4"/>
                                            </p:txEl>
                                          </p:spTgt>
                                        </p:tgtEl>
                                        <p:attrNameLst>
                                          <p:attrName>style.visibility</p:attrName>
                                        </p:attrNameLst>
                                      </p:cBhvr>
                                      <p:to>
                                        <p:strVal val="visible"/>
                                      </p:to>
                                    </p:set>
                                    <p:animEffect transition="in" filter="wipe(left)">
                                      <p:cBhvr>
                                        <p:cTn id="35" dur="1000"/>
                                        <p:tgtEl>
                                          <p:spTgt spid="2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xEl>
                                              <p:pRg st="5" end="5"/>
                                            </p:txEl>
                                          </p:spTgt>
                                        </p:tgtEl>
                                        <p:attrNameLst>
                                          <p:attrName>style.visibility</p:attrName>
                                        </p:attrNameLst>
                                      </p:cBhvr>
                                      <p:to>
                                        <p:strVal val="visible"/>
                                      </p:to>
                                    </p:set>
                                    <p:animEffect transition="in" filter="wipe(left)">
                                      <p:cBhvr>
                                        <p:cTn id="40" dur="1000"/>
                                        <p:tgtEl>
                                          <p:spTgt spid="22">
                                            <p:txEl>
                                              <p:pRg st="5" end="5"/>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wipe(left)">
                                      <p:cBhvr>
                                        <p:cTn id="43" dur="10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wipe(left)">
                                      <p:cBhvr>
                                        <p:cTn id="48" dur="10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wipe(left)">
                                      <p:cBhvr>
                                        <p:cTn id="53" dur="10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wipe(left)">
                                      <p:cBhvr>
                                        <p:cTn id="58" dur="10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wipe(left)">
                                      <p:cBhvr>
                                        <p:cTn id="63" dur="10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wipe(left)">
                                      <p:cBhvr>
                                        <p:cTn id="68" dur="10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1000"/>
                                        <p:tgtEl>
                                          <p:spTgt spid="22">
                                            <p:txEl>
                                              <p:pRg st="0" end="0"/>
                                            </p:txEl>
                                          </p:spTgt>
                                        </p:tgtEl>
                                      </p:cBhvr>
                                    </p:animEffect>
                                    <p:set>
                                      <p:cBhvr>
                                        <p:cTn id="73" dur="1" fill="hold">
                                          <p:stCondLst>
                                            <p:cond delay="999"/>
                                          </p:stCondLst>
                                        </p:cTn>
                                        <p:tgtEl>
                                          <p:spTgt spid="22">
                                            <p:txEl>
                                              <p:pRg st="0" end="0"/>
                                            </p:txEl>
                                          </p:spTgt>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22">
                                            <p:txEl>
                                              <p:pRg st="1" end="1"/>
                                            </p:txEl>
                                          </p:spTgt>
                                        </p:tgtEl>
                                      </p:cBhvr>
                                    </p:animEffect>
                                    <p:set>
                                      <p:cBhvr>
                                        <p:cTn id="76" dur="1" fill="hold">
                                          <p:stCondLst>
                                            <p:cond delay="999"/>
                                          </p:stCondLst>
                                        </p:cTn>
                                        <p:tgtEl>
                                          <p:spTgt spid="22">
                                            <p:txEl>
                                              <p:pRg st="1" end="1"/>
                                            </p:txEl>
                                          </p:spTgt>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22">
                                            <p:txEl>
                                              <p:pRg st="2" end="2"/>
                                            </p:txEl>
                                          </p:spTgt>
                                        </p:tgtEl>
                                      </p:cBhvr>
                                    </p:animEffect>
                                    <p:set>
                                      <p:cBhvr>
                                        <p:cTn id="79" dur="1" fill="hold">
                                          <p:stCondLst>
                                            <p:cond delay="999"/>
                                          </p:stCondLst>
                                        </p:cTn>
                                        <p:tgtEl>
                                          <p:spTgt spid="22">
                                            <p:txEl>
                                              <p:pRg st="2" end="2"/>
                                            </p:txEl>
                                          </p:spTgt>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0"/>
                                        <p:tgtEl>
                                          <p:spTgt spid="22">
                                            <p:txEl>
                                              <p:pRg st="3" end="3"/>
                                            </p:txEl>
                                          </p:spTgt>
                                        </p:tgtEl>
                                      </p:cBhvr>
                                    </p:animEffect>
                                    <p:set>
                                      <p:cBhvr>
                                        <p:cTn id="82" dur="1" fill="hold">
                                          <p:stCondLst>
                                            <p:cond delay="999"/>
                                          </p:stCondLst>
                                        </p:cTn>
                                        <p:tgtEl>
                                          <p:spTgt spid="22">
                                            <p:txEl>
                                              <p:pRg st="3" end="3"/>
                                            </p:txEl>
                                          </p:spTgt>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22">
                                            <p:txEl>
                                              <p:pRg st="4" end="4"/>
                                            </p:txEl>
                                          </p:spTgt>
                                        </p:tgtEl>
                                      </p:cBhvr>
                                    </p:animEffect>
                                    <p:set>
                                      <p:cBhvr>
                                        <p:cTn id="85" dur="1" fill="hold">
                                          <p:stCondLst>
                                            <p:cond delay="999"/>
                                          </p:stCondLst>
                                        </p:cTn>
                                        <p:tgtEl>
                                          <p:spTgt spid="22">
                                            <p:txEl>
                                              <p:pRg st="4" end="4"/>
                                            </p:txEl>
                                          </p:spTgt>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1000"/>
                                        <p:tgtEl>
                                          <p:spTgt spid="22">
                                            <p:txEl>
                                              <p:pRg st="5" end="5"/>
                                            </p:txEl>
                                          </p:spTgt>
                                        </p:tgtEl>
                                      </p:cBhvr>
                                    </p:animEffect>
                                    <p:set>
                                      <p:cBhvr>
                                        <p:cTn id="88" dur="1" fill="hold">
                                          <p:stCondLst>
                                            <p:cond delay="999"/>
                                          </p:stCondLst>
                                        </p:cTn>
                                        <p:tgtEl>
                                          <p:spTgt spid="22">
                                            <p:txEl>
                                              <p:pRg st="5" end="5"/>
                                            </p:txEl>
                                          </p:spTgt>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1000"/>
                                        <p:tgtEl>
                                          <p:spTgt spid="22">
                                            <p:txEl>
                                              <p:pRg st="6" end="6"/>
                                            </p:txEl>
                                          </p:spTgt>
                                        </p:tgtEl>
                                      </p:cBhvr>
                                    </p:animEffect>
                                    <p:set>
                                      <p:cBhvr>
                                        <p:cTn id="91" dur="1" fill="hold">
                                          <p:stCondLst>
                                            <p:cond delay="999"/>
                                          </p:stCondLst>
                                        </p:cTn>
                                        <p:tgtEl>
                                          <p:spTgt spid="22">
                                            <p:txEl>
                                              <p:pRg st="6" end="6"/>
                                            </p:txEl>
                                          </p:spTgt>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22">
                                            <p:txEl>
                                              <p:pRg st="7" end="7"/>
                                            </p:txEl>
                                          </p:spTgt>
                                        </p:tgtEl>
                                      </p:cBhvr>
                                    </p:animEffect>
                                    <p:set>
                                      <p:cBhvr>
                                        <p:cTn id="94" dur="1" fill="hold">
                                          <p:stCondLst>
                                            <p:cond delay="999"/>
                                          </p:stCondLst>
                                        </p:cTn>
                                        <p:tgtEl>
                                          <p:spTgt spid="22">
                                            <p:txEl>
                                              <p:pRg st="7" end="7"/>
                                            </p:txEl>
                                          </p:spTgt>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22">
                                            <p:txEl>
                                              <p:pRg st="8" end="8"/>
                                            </p:txEl>
                                          </p:spTgt>
                                        </p:tgtEl>
                                      </p:cBhvr>
                                    </p:animEffect>
                                    <p:set>
                                      <p:cBhvr>
                                        <p:cTn id="97" dur="1" fill="hold">
                                          <p:stCondLst>
                                            <p:cond delay="999"/>
                                          </p:stCondLst>
                                        </p:cTn>
                                        <p:tgtEl>
                                          <p:spTgt spid="22">
                                            <p:txEl>
                                              <p:pRg st="8" end="8"/>
                                            </p:txEl>
                                          </p:spTgt>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1000"/>
                                        <p:tgtEl>
                                          <p:spTgt spid="22">
                                            <p:txEl>
                                              <p:pRg st="9" end="9"/>
                                            </p:txEl>
                                          </p:spTgt>
                                        </p:tgtEl>
                                      </p:cBhvr>
                                    </p:animEffect>
                                    <p:set>
                                      <p:cBhvr>
                                        <p:cTn id="100" dur="1" fill="hold">
                                          <p:stCondLst>
                                            <p:cond delay="999"/>
                                          </p:stCondLst>
                                        </p:cTn>
                                        <p:tgtEl>
                                          <p:spTgt spid="22">
                                            <p:txEl>
                                              <p:pRg st="9" end="9"/>
                                            </p:txEl>
                                          </p:spTgt>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1000"/>
                                        <p:tgtEl>
                                          <p:spTgt spid="22">
                                            <p:txEl>
                                              <p:pRg st="10" end="10"/>
                                            </p:txEl>
                                          </p:spTgt>
                                        </p:tgtEl>
                                      </p:cBhvr>
                                    </p:animEffect>
                                    <p:set>
                                      <p:cBhvr>
                                        <p:cTn id="103" dur="1" fill="hold">
                                          <p:stCondLst>
                                            <p:cond delay="999"/>
                                          </p:stCondLst>
                                        </p:cTn>
                                        <p:tgtEl>
                                          <p:spTgt spid="22">
                                            <p:txEl>
                                              <p:pRg st="10" end="10"/>
                                            </p:txEl>
                                          </p:spTgt>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1000"/>
                                        <p:tgtEl>
                                          <p:spTgt spid="22">
                                            <p:txEl>
                                              <p:pRg st="11" end="11"/>
                                            </p:txEl>
                                          </p:spTgt>
                                        </p:tgtEl>
                                      </p:cBhvr>
                                    </p:animEffect>
                                    <p:set>
                                      <p:cBhvr>
                                        <p:cTn id="106" dur="1" fill="hold">
                                          <p:stCondLst>
                                            <p:cond delay="999"/>
                                          </p:stCondLst>
                                        </p:cTn>
                                        <p:tgtEl>
                                          <p:spTgt spid="22">
                                            <p:txEl>
                                              <p:pRg st="11" end="11"/>
                                            </p:txEl>
                                          </p:spTgt>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1000"/>
                                        <p:tgtEl>
                                          <p:spTgt spid="22">
                                            <p:bg/>
                                          </p:spTgt>
                                        </p:tgtEl>
                                      </p:cBhvr>
                                    </p:animEffect>
                                    <p:set>
                                      <p:cBhvr>
                                        <p:cTn id="109" dur="1" fill="hold">
                                          <p:stCondLst>
                                            <p:cond delay="999"/>
                                          </p:stCondLst>
                                        </p:cTn>
                                        <p:tgtEl>
                                          <p:spTgt spid="22">
                                            <p:bg/>
                                          </p:spTgt>
                                        </p:tgtEl>
                                        <p:attrNameLst>
                                          <p:attrName>style.visibility</p:attrName>
                                        </p:attrNameLst>
                                      </p:cBhvr>
                                      <p:to>
                                        <p:strVal val="hidden"/>
                                      </p:to>
                                    </p:set>
                                  </p:childTnLst>
                                </p:cTn>
                              </p:par>
                              <p:par>
                                <p:cTn id="110" presetID="53" presetClass="entr" presetSubtype="0" fill="hold" grpId="0" nodeType="withEffect">
                                  <p:stCondLst>
                                    <p:cond delay="500"/>
                                  </p:stCondLst>
                                  <p:childTnLst>
                                    <p:set>
                                      <p:cBhvr>
                                        <p:cTn id="111" dur="1" fill="hold">
                                          <p:stCondLst>
                                            <p:cond delay="0"/>
                                          </p:stCondLst>
                                        </p:cTn>
                                        <p:tgtEl>
                                          <p:spTgt spid="15"/>
                                        </p:tgtEl>
                                        <p:attrNameLst>
                                          <p:attrName>style.visibility</p:attrName>
                                        </p:attrNameLst>
                                      </p:cBhvr>
                                      <p:to>
                                        <p:strVal val="visible"/>
                                      </p:to>
                                    </p:set>
                                    <p:anim calcmode="lin" valueType="num">
                                      <p:cBhvr>
                                        <p:cTn id="112" dur="1000" fill="hold"/>
                                        <p:tgtEl>
                                          <p:spTgt spid="15"/>
                                        </p:tgtEl>
                                        <p:attrNameLst>
                                          <p:attrName>ppt_w</p:attrName>
                                        </p:attrNameLst>
                                      </p:cBhvr>
                                      <p:tavLst>
                                        <p:tav tm="0">
                                          <p:val>
                                            <p:fltVal val="0"/>
                                          </p:val>
                                        </p:tav>
                                        <p:tav tm="100000">
                                          <p:val>
                                            <p:strVal val="#ppt_w"/>
                                          </p:val>
                                        </p:tav>
                                      </p:tavLst>
                                    </p:anim>
                                    <p:anim calcmode="lin" valueType="num">
                                      <p:cBhvr>
                                        <p:cTn id="113" dur="1000" fill="hold"/>
                                        <p:tgtEl>
                                          <p:spTgt spid="15"/>
                                        </p:tgtEl>
                                        <p:attrNameLst>
                                          <p:attrName>ppt_h</p:attrName>
                                        </p:attrNameLst>
                                      </p:cBhvr>
                                      <p:tavLst>
                                        <p:tav tm="0">
                                          <p:val>
                                            <p:fltVal val="0"/>
                                          </p:val>
                                        </p:tav>
                                        <p:tav tm="100000">
                                          <p:val>
                                            <p:strVal val="#ppt_h"/>
                                          </p:val>
                                        </p:tav>
                                      </p:tavLst>
                                    </p:anim>
                                    <p:animEffect transition="in" filter="fade">
                                      <p:cBhvr>
                                        <p:cTn id="11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build="allAtOnce" animBg="1"/>
      <p:bldP spid="22" grpId="1" build="allAtOnce"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p:nvPr/>
        </p:nvGrpSpPr>
        <p:grpSpPr>
          <a:xfrm>
            <a:off x="533400" y="774809"/>
            <a:ext cx="7927848" cy="6134566"/>
            <a:chOff x="533400" y="774809"/>
            <a:chExt cx="7927848" cy="6134566"/>
          </a:xfrm>
        </p:grpSpPr>
        <p:grpSp>
          <p:nvGrpSpPr>
            <p:cNvPr id="3" name="Group 6"/>
            <p:cNvGrpSpPr>
              <a:grpSpLocks noChangeAspect="1"/>
            </p:cNvGrpSpPr>
            <p:nvPr/>
          </p:nvGrpSpPr>
          <p:grpSpPr>
            <a:xfrm>
              <a:off x="533400" y="774809"/>
              <a:ext cx="7927848" cy="6083192"/>
              <a:chOff x="0" y="1244905"/>
              <a:chExt cx="7315200" cy="5613095"/>
            </a:xfrm>
          </p:grpSpPr>
          <p:pic>
            <p:nvPicPr>
              <p:cNvPr id="11" name="Picture 2"/>
              <p:cNvPicPr>
                <a:picLocks noChangeAspect="1" noChangeArrowheads="1"/>
              </p:cNvPicPr>
              <p:nvPr/>
            </p:nvPicPr>
            <p:blipFill>
              <a:blip r:embed="rId3"/>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12" name="Rectangle 11"/>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pic>
        <p:nvPicPr>
          <p:cNvPr id="18" name="Picture 3"/>
          <p:cNvPicPr>
            <a:picLocks noChangeAspect="1" noChangeArrowheads="1"/>
          </p:cNvPicPr>
          <p:nvPr/>
        </p:nvPicPr>
        <p:blipFill>
          <a:blip r:embed="rId4"/>
          <a:srcRect/>
          <a:stretch>
            <a:fillRect/>
          </a:stretch>
        </p:blipFill>
        <p:spPr bwMode="auto">
          <a:xfrm>
            <a:off x="2133600" y="762000"/>
            <a:ext cx="6307567" cy="7446434"/>
          </a:xfrm>
          <a:prstGeom prst="rect">
            <a:avLst/>
          </a:prstGeom>
          <a:noFill/>
          <a:ln w="63500">
            <a:solidFill>
              <a:schemeClr val="tx1"/>
            </a:solidFill>
            <a:miter lim="800000"/>
            <a:headEnd/>
            <a:tailEnd/>
          </a:ln>
          <a:effectLst/>
        </p:spPr>
      </p:pic>
      <p:sp useBgFill="1">
        <p:nvSpPr>
          <p:cNvPr id="15" name="Rectangle 14"/>
          <p:cNvSpPr/>
          <p:nvPr/>
        </p:nvSpPr>
        <p:spPr>
          <a:xfrm>
            <a:off x="0" y="609600"/>
            <a:ext cx="9144000" cy="646331"/>
          </a:xfrm>
          <a:prstGeom prst="rect">
            <a:avLst/>
          </a:prstGeom>
        </p:spPr>
        <p:txBody>
          <a:bodyPr wrap="square">
            <a:spAutoFit/>
          </a:bodyPr>
          <a:lstStyle/>
          <a:p>
            <a:pPr algn="ctr"/>
            <a:r>
              <a:rPr lang="en-US" sz="3600" b="1" dirty="0" smtClean="0"/>
              <a:t> Spanish Missions  1565-1763 </a:t>
            </a:r>
            <a:endParaRPr lang="en-US" sz="3600" b="1" dirty="0"/>
          </a:p>
        </p:txBody>
      </p:sp>
      <p:sp useBgFill="1">
        <p:nvSpPr>
          <p:cNvPr id="25" name="Rectangle 24"/>
          <p:cNvSpPr/>
          <p:nvPr/>
        </p:nvSpPr>
        <p:spPr>
          <a:xfrm>
            <a:off x="0" y="609600"/>
            <a:ext cx="9144000" cy="646331"/>
          </a:xfrm>
          <a:prstGeom prst="rect">
            <a:avLst/>
          </a:prstGeom>
        </p:spPr>
        <p:txBody>
          <a:bodyPr wrap="square">
            <a:spAutoFit/>
          </a:bodyPr>
          <a:lstStyle/>
          <a:p>
            <a:r>
              <a:rPr lang="en-US" sz="3600" b="1" dirty="0" smtClean="0"/>
              <a:t> 	What happens in </a:t>
            </a:r>
            <a:r>
              <a:rPr lang="en-US" sz="3600" b="1" dirty="0" smtClean="0">
                <a:solidFill>
                  <a:srgbClr val="FF0000"/>
                </a:solidFill>
                <a:effectLst>
                  <a:outerShdw dist="50800" dir="7200000" algn="ctr" rotWithShape="0">
                    <a:schemeClr val="tx1"/>
                  </a:outerShdw>
                </a:effectLst>
              </a:rPr>
              <a:t>1763</a:t>
            </a:r>
            <a:r>
              <a:rPr lang="en-US" sz="3600" b="1" dirty="0" smtClean="0"/>
              <a:t>?</a:t>
            </a:r>
            <a:endParaRPr lang="en-US" sz="3600" b="1" dirty="0"/>
          </a:p>
        </p:txBody>
      </p:sp>
      <p:sp useBgFill="1">
        <p:nvSpPr>
          <p:cNvPr id="17" name="TextBox 16"/>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Early Contact with Europeans</a:t>
            </a:r>
          </a:p>
        </p:txBody>
      </p:sp>
      <p:sp useBgFill="1">
        <p:nvSpPr>
          <p:cNvPr id="19" name="Rectangle 18"/>
          <p:cNvSpPr/>
          <p:nvPr/>
        </p:nvSpPr>
        <p:spPr>
          <a:xfrm>
            <a:off x="0" y="1219200"/>
            <a:ext cx="4343400" cy="5139869"/>
          </a:xfrm>
          <a:prstGeom prst="rect">
            <a:avLst/>
          </a:prstGeom>
        </p:spPr>
        <p:txBody>
          <a:bodyPr wrap="square">
            <a:spAutoFit/>
          </a:bodyPr>
          <a:lstStyle/>
          <a:p>
            <a:r>
              <a:rPr lang="en-US" sz="2800" b="1" dirty="0" smtClean="0"/>
              <a:t>	THREE GOALS:</a:t>
            </a:r>
          </a:p>
          <a:p>
            <a:endParaRPr lang="en-US" sz="800" b="1" dirty="0" smtClean="0"/>
          </a:p>
          <a:p>
            <a:r>
              <a:rPr lang="en-US" sz="2800" dirty="0" smtClean="0"/>
              <a:t>   </a:t>
            </a:r>
            <a:r>
              <a:rPr lang="en-US" sz="2700" dirty="0" smtClean="0"/>
              <a:t>1) religious conversion </a:t>
            </a:r>
          </a:p>
          <a:p>
            <a:r>
              <a:rPr lang="en-US" sz="2700" dirty="0" smtClean="0"/>
              <a:t>        to Catholicism</a:t>
            </a:r>
          </a:p>
          <a:p>
            <a:r>
              <a:rPr lang="en-US" sz="2700" dirty="0" smtClean="0"/>
              <a:t>   2) Spanish control</a:t>
            </a:r>
          </a:p>
          <a:p>
            <a:r>
              <a:rPr lang="en-US" sz="2700" dirty="0" smtClean="0"/>
              <a:t>   3) prevent colonization </a:t>
            </a:r>
          </a:p>
          <a:p>
            <a:r>
              <a:rPr lang="en-US" sz="2700" dirty="0" smtClean="0"/>
              <a:t>        by other countries</a:t>
            </a:r>
          </a:p>
          <a:p>
            <a:endParaRPr lang="en-US" sz="1200" b="1" dirty="0" smtClean="0"/>
          </a:p>
          <a:p>
            <a:r>
              <a:rPr lang="en-US" sz="2800" b="1" dirty="0" smtClean="0"/>
              <a:t>	RESULTS:</a:t>
            </a:r>
          </a:p>
          <a:p>
            <a:endParaRPr lang="en-US" sz="800" dirty="0" smtClean="0"/>
          </a:p>
          <a:p>
            <a:r>
              <a:rPr lang="en-US" sz="2700" dirty="0" smtClean="0"/>
              <a:t>   - Indian population declines</a:t>
            </a:r>
          </a:p>
          <a:p>
            <a:r>
              <a:rPr lang="en-US" sz="2700" dirty="0" smtClean="0"/>
              <a:t>   - foreign encroachment</a:t>
            </a:r>
          </a:p>
          <a:p>
            <a:r>
              <a:rPr lang="en-US" sz="2700" dirty="0" smtClean="0"/>
              <a:t>   - Spanish control ends </a:t>
            </a:r>
          </a:p>
          <a:p>
            <a:r>
              <a:rPr lang="en-US" sz="2700" dirty="0" smtClean="0"/>
              <a:t>       in 1763</a:t>
            </a:r>
          </a:p>
        </p:txBody>
      </p:sp>
      <p:pic>
        <p:nvPicPr>
          <p:cNvPr id="16" name="Picture 3"/>
          <p:cNvPicPr>
            <a:picLocks noChangeAspect="1" noChangeArrowheads="1"/>
          </p:cNvPicPr>
          <p:nvPr/>
        </p:nvPicPr>
        <p:blipFill>
          <a:blip r:embed="rId4"/>
          <a:srcRect/>
          <a:stretch>
            <a:fillRect/>
          </a:stretch>
        </p:blipFill>
        <p:spPr bwMode="auto">
          <a:xfrm>
            <a:off x="4343400" y="1295400"/>
            <a:ext cx="4724401" cy="5577419"/>
          </a:xfrm>
          <a:prstGeom prst="rect">
            <a:avLst/>
          </a:prstGeom>
          <a:noFill/>
          <a:ln w="63500">
            <a:solidFill>
              <a:schemeClr val="tx1"/>
            </a:solidFill>
            <a:miter lim="800000"/>
            <a:headEnd/>
            <a:tailEnd/>
          </a:ln>
          <a:effectLst/>
        </p:spPr>
      </p:pic>
      <p:sp>
        <p:nvSpPr>
          <p:cNvPr id="14" name="Freeform 13"/>
          <p:cNvSpPr/>
          <p:nvPr/>
        </p:nvSpPr>
        <p:spPr>
          <a:xfrm>
            <a:off x="6177643" y="1216478"/>
            <a:ext cx="2863850" cy="3113314"/>
          </a:xfrm>
          <a:custGeom>
            <a:avLst/>
            <a:gdLst>
              <a:gd name="connsiteX0" fmla="*/ 2158092 w 2520042"/>
              <a:gd name="connsiteY0" fmla="*/ 8164 h 3064328"/>
              <a:gd name="connsiteX1" fmla="*/ 2158092 w 2520042"/>
              <a:gd name="connsiteY1" fmla="*/ 351064 h 3064328"/>
              <a:gd name="connsiteX2" fmla="*/ 2435678 w 2520042"/>
              <a:gd name="connsiteY2" fmla="*/ 693964 h 3064328"/>
              <a:gd name="connsiteX3" fmla="*/ 2419349 w 2520042"/>
              <a:gd name="connsiteY3" fmla="*/ 1102178 h 3064328"/>
              <a:gd name="connsiteX4" fmla="*/ 1831520 w 2520042"/>
              <a:gd name="connsiteY4" fmla="*/ 1494064 h 3064328"/>
              <a:gd name="connsiteX5" fmla="*/ 1406978 w 2520042"/>
              <a:gd name="connsiteY5" fmla="*/ 2000249 h 3064328"/>
              <a:gd name="connsiteX6" fmla="*/ 949778 w 2520042"/>
              <a:gd name="connsiteY6" fmla="*/ 2588078 h 3064328"/>
              <a:gd name="connsiteX7" fmla="*/ 835478 w 2520042"/>
              <a:gd name="connsiteY7" fmla="*/ 2930978 h 3064328"/>
              <a:gd name="connsiteX8" fmla="*/ 721178 w 2520042"/>
              <a:gd name="connsiteY8" fmla="*/ 3045278 h 3064328"/>
              <a:gd name="connsiteX9" fmla="*/ 427263 w 2520042"/>
              <a:gd name="connsiteY9" fmla="*/ 2816678 h 3064328"/>
              <a:gd name="connsiteX10" fmla="*/ 35378 w 2520042"/>
              <a:gd name="connsiteY10" fmla="*/ 2620735 h 3064328"/>
              <a:gd name="connsiteX11" fmla="*/ 214992 w 2520042"/>
              <a:gd name="connsiteY11" fmla="*/ 2196192 h 3064328"/>
              <a:gd name="connsiteX12" fmla="*/ 672192 w 2520042"/>
              <a:gd name="connsiteY12" fmla="*/ 1673678 h 3064328"/>
              <a:gd name="connsiteX13" fmla="*/ 900792 w 2520042"/>
              <a:gd name="connsiteY13" fmla="*/ 1265464 h 3064328"/>
              <a:gd name="connsiteX14" fmla="*/ 1145720 w 2520042"/>
              <a:gd name="connsiteY14" fmla="*/ 710292 h 3064328"/>
              <a:gd name="connsiteX15" fmla="*/ 1145720 w 2520042"/>
              <a:gd name="connsiteY15" fmla="*/ 253092 h 3064328"/>
              <a:gd name="connsiteX16" fmla="*/ 1145720 w 2520042"/>
              <a:gd name="connsiteY16" fmla="*/ 89806 h 3064328"/>
              <a:gd name="connsiteX17" fmla="*/ 1145720 w 2520042"/>
              <a:gd name="connsiteY17" fmla="*/ 24492 h 3064328"/>
              <a:gd name="connsiteX18" fmla="*/ 2223406 w 2520042"/>
              <a:gd name="connsiteY18" fmla="*/ 8164 h 3064328"/>
              <a:gd name="connsiteX19" fmla="*/ 2272392 w 2520042"/>
              <a:gd name="connsiteY19" fmla="*/ 73478 h 3064328"/>
              <a:gd name="connsiteX0" fmla="*/ 2158092 w 2520042"/>
              <a:gd name="connsiteY0" fmla="*/ 8164 h 3064328"/>
              <a:gd name="connsiteX1" fmla="*/ 2158092 w 2520042"/>
              <a:gd name="connsiteY1" fmla="*/ 351064 h 3064328"/>
              <a:gd name="connsiteX2" fmla="*/ 2435678 w 2520042"/>
              <a:gd name="connsiteY2" fmla="*/ 693964 h 3064328"/>
              <a:gd name="connsiteX3" fmla="*/ 2419349 w 2520042"/>
              <a:gd name="connsiteY3" fmla="*/ 1102178 h 3064328"/>
              <a:gd name="connsiteX4" fmla="*/ 1831520 w 2520042"/>
              <a:gd name="connsiteY4" fmla="*/ 1494064 h 3064328"/>
              <a:gd name="connsiteX5" fmla="*/ 1406978 w 2520042"/>
              <a:gd name="connsiteY5" fmla="*/ 2000249 h 3064328"/>
              <a:gd name="connsiteX6" fmla="*/ 949778 w 2520042"/>
              <a:gd name="connsiteY6" fmla="*/ 2588078 h 3064328"/>
              <a:gd name="connsiteX7" fmla="*/ 835478 w 2520042"/>
              <a:gd name="connsiteY7" fmla="*/ 2930978 h 3064328"/>
              <a:gd name="connsiteX8" fmla="*/ 721178 w 2520042"/>
              <a:gd name="connsiteY8" fmla="*/ 3045278 h 3064328"/>
              <a:gd name="connsiteX9" fmla="*/ 427263 w 2520042"/>
              <a:gd name="connsiteY9" fmla="*/ 2816678 h 3064328"/>
              <a:gd name="connsiteX10" fmla="*/ 35378 w 2520042"/>
              <a:gd name="connsiteY10" fmla="*/ 2620735 h 3064328"/>
              <a:gd name="connsiteX11" fmla="*/ 214992 w 2520042"/>
              <a:gd name="connsiteY11" fmla="*/ 2196192 h 3064328"/>
              <a:gd name="connsiteX12" fmla="*/ 672192 w 2520042"/>
              <a:gd name="connsiteY12" fmla="*/ 1673678 h 3064328"/>
              <a:gd name="connsiteX13" fmla="*/ 900792 w 2520042"/>
              <a:gd name="connsiteY13" fmla="*/ 1265464 h 3064328"/>
              <a:gd name="connsiteX14" fmla="*/ 1145720 w 2520042"/>
              <a:gd name="connsiteY14" fmla="*/ 710292 h 3064328"/>
              <a:gd name="connsiteX15" fmla="*/ 1145720 w 2520042"/>
              <a:gd name="connsiteY15" fmla="*/ 253092 h 3064328"/>
              <a:gd name="connsiteX16" fmla="*/ 1145720 w 2520042"/>
              <a:gd name="connsiteY16" fmla="*/ 89806 h 3064328"/>
              <a:gd name="connsiteX17" fmla="*/ 1145720 w 2520042"/>
              <a:gd name="connsiteY17" fmla="*/ 24492 h 3064328"/>
              <a:gd name="connsiteX18" fmla="*/ 2223406 w 2520042"/>
              <a:gd name="connsiteY18" fmla="*/ 8164 h 3064328"/>
              <a:gd name="connsiteX19" fmla="*/ 2272392 w 2520042"/>
              <a:gd name="connsiteY19" fmla="*/ 73478 h 3064328"/>
              <a:gd name="connsiteX20" fmla="*/ 2158092 w 2520042"/>
              <a:gd name="connsiteY20" fmla="*/ 8164 h 3064328"/>
              <a:gd name="connsiteX0" fmla="*/ 2158092 w 2520042"/>
              <a:gd name="connsiteY0" fmla="*/ 57150 h 3113314"/>
              <a:gd name="connsiteX1" fmla="*/ 2158092 w 2520042"/>
              <a:gd name="connsiteY1" fmla="*/ 400050 h 3113314"/>
              <a:gd name="connsiteX2" fmla="*/ 2435678 w 2520042"/>
              <a:gd name="connsiteY2" fmla="*/ 742950 h 3113314"/>
              <a:gd name="connsiteX3" fmla="*/ 2419349 w 2520042"/>
              <a:gd name="connsiteY3" fmla="*/ 1151164 h 3113314"/>
              <a:gd name="connsiteX4" fmla="*/ 1831520 w 2520042"/>
              <a:gd name="connsiteY4" fmla="*/ 1543050 h 3113314"/>
              <a:gd name="connsiteX5" fmla="*/ 1406978 w 2520042"/>
              <a:gd name="connsiteY5" fmla="*/ 2049235 h 3113314"/>
              <a:gd name="connsiteX6" fmla="*/ 949778 w 2520042"/>
              <a:gd name="connsiteY6" fmla="*/ 2637064 h 3113314"/>
              <a:gd name="connsiteX7" fmla="*/ 835478 w 2520042"/>
              <a:gd name="connsiteY7" fmla="*/ 2979964 h 3113314"/>
              <a:gd name="connsiteX8" fmla="*/ 721178 w 2520042"/>
              <a:gd name="connsiteY8" fmla="*/ 3094264 h 3113314"/>
              <a:gd name="connsiteX9" fmla="*/ 427263 w 2520042"/>
              <a:gd name="connsiteY9" fmla="*/ 2865664 h 3113314"/>
              <a:gd name="connsiteX10" fmla="*/ 35378 w 2520042"/>
              <a:gd name="connsiteY10" fmla="*/ 2669721 h 3113314"/>
              <a:gd name="connsiteX11" fmla="*/ 214992 w 2520042"/>
              <a:gd name="connsiteY11" fmla="*/ 2245178 h 3113314"/>
              <a:gd name="connsiteX12" fmla="*/ 672192 w 2520042"/>
              <a:gd name="connsiteY12" fmla="*/ 1722664 h 3113314"/>
              <a:gd name="connsiteX13" fmla="*/ 900792 w 2520042"/>
              <a:gd name="connsiteY13" fmla="*/ 1314450 h 3113314"/>
              <a:gd name="connsiteX14" fmla="*/ 1145720 w 2520042"/>
              <a:gd name="connsiteY14" fmla="*/ 759278 h 3113314"/>
              <a:gd name="connsiteX15" fmla="*/ 1145720 w 2520042"/>
              <a:gd name="connsiteY15" fmla="*/ 302078 h 3113314"/>
              <a:gd name="connsiteX16" fmla="*/ 1145720 w 2520042"/>
              <a:gd name="connsiteY16" fmla="*/ 138792 h 3113314"/>
              <a:gd name="connsiteX17" fmla="*/ 1145720 w 2520042"/>
              <a:gd name="connsiteY17" fmla="*/ 73478 h 3113314"/>
              <a:gd name="connsiteX18" fmla="*/ 2223406 w 2520042"/>
              <a:gd name="connsiteY18" fmla="*/ 57150 h 3113314"/>
              <a:gd name="connsiteX19" fmla="*/ 2158092 w 2520042"/>
              <a:gd name="connsiteY19"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949778 w 2545442"/>
              <a:gd name="connsiteY6" fmla="*/ 2637064 h 3113314"/>
              <a:gd name="connsiteX7" fmla="*/ 835478 w 2545442"/>
              <a:gd name="connsiteY7" fmla="*/ 2979964 h 3113314"/>
              <a:gd name="connsiteX8" fmla="*/ 721178 w 2545442"/>
              <a:gd name="connsiteY8" fmla="*/ 3094264 h 3113314"/>
              <a:gd name="connsiteX9" fmla="*/ 427263 w 2545442"/>
              <a:gd name="connsiteY9" fmla="*/ 2865664 h 3113314"/>
              <a:gd name="connsiteX10" fmla="*/ 35378 w 2545442"/>
              <a:gd name="connsiteY10" fmla="*/ 2669721 h 3113314"/>
              <a:gd name="connsiteX11" fmla="*/ 214992 w 2545442"/>
              <a:gd name="connsiteY11" fmla="*/ 2245178 h 3113314"/>
              <a:gd name="connsiteX12" fmla="*/ 672192 w 2545442"/>
              <a:gd name="connsiteY12" fmla="*/ 1722664 h 3113314"/>
              <a:gd name="connsiteX13" fmla="*/ 900792 w 2545442"/>
              <a:gd name="connsiteY13" fmla="*/ 1314450 h 3113314"/>
              <a:gd name="connsiteX14" fmla="*/ 1145720 w 2545442"/>
              <a:gd name="connsiteY14" fmla="*/ 759278 h 3113314"/>
              <a:gd name="connsiteX15" fmla="*/ 1145720 w 2545442"/>
              <a:gd name="connsiteY15" fmla="*/ 302078 h 3113314"/>
              <a:gd name="connsiteX16" fmla="*/ 1145720 w 2545442"/>
              <a:gd name="connsiteY16" fmla="*/ 138792 h 3113314"/>
              <a:gd name="connsiteX17" fmla="*/ 1145720 w 2545442"/>
              <a:gd name="connsiteY17" fmla="*/ 73478 h 3113314"/>
              <a:gd name="connsiteX18" fmla="*/ 2223406 w 2545442"/>
              <a:gd name="connsiteY18" fmla="*/ 57150 h 3113314"/>
              <a:gd name="connsiteX19" fmla="*/ 2158092 w 2545442"/>
              <a:gd name="connsiteY19"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672192 w 2545442"/>
              <a:gd name="connsiteY13" fmla="*/ 1722664 h 3113314"/>
              <a:gd name="connsiteX14" fmla="*/ 900792 w 2545442"/>
              <a:gd name="connsiteY14" fmla="*/ 1314450 h 3113314"/>
              <a:gd name="connsiteX15" fmla="*/ 1145720 w 2545442"/>
              <a:gd name="connsiteY15" fmla="*/ 759278 h 3113314"/>
              <a:gd name="connsiteX16" fmla="*/ 1145720 w 2545442"/>
              <a:gd name="connsiteY16" fmla="*/ 302078 h 3113314"/>
              <a:gd name="connsiteX17" fmla="*/ 1145720 w 2545442"/>
              <a:gd name="connsiteY17" fmla="*/ 138792 h 3113314"/>
              <a:gd name="connsiteX18" fmla="*/ 1145720 w 2545442"/>
              <a:gd name="connsiteY18" fmla="*/ 73478 h 3113314"/>
              <a:gd name="connsiteX19" fmla="*/ 2223406 w 2545442"/>
              <a:gd name="connsiteY19" fmla="*/ 57150 h 3113314"/>
              <a:gd name="connsiteX20" fmla="*/ 2158092 w 2545442"/>
              <a:gd name="connsiteY20"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672192 w 2545442"/>
              <a:gd name="connsiteY13" fmla="*/ 1722664 h 3113314"/>
              <a:gd name="connsiteX14" fmla="*/ 900792 w 2545442"/>
              <a:gd name="connsiteY14" fmla="*/ 1314450 h 3113314"/>
              <a:gd name="connsiteX15" fmla="*/ 1145720 w 2545442"/>
              <a:gd name="connsiteY15" fmla="*/ 759278 h 3113314"/>
              <a:gd name="connsiteX16" fmla="*/ 1145720 w 2545442"/>
              <a:gd name="connsiteY16" fmla="*/ 302078 h 3113314"/>
              <a:gd name="connsiteX17" fmla="*/ 1145720 w 2545442"/>
              <a:gd name="connsiteY17" fmla="*/ 138792 h 3113314"/>
              <a:gd name="connsiteX18" fmla="*/ 917120 w 2545442"/>
              <a:gd name="connsiteY18" fmla="*/ 73478 h 3113314"/>
              <a:gd name="connsiteX19" fmla="*/ 2223406 w 2545442"/>
              <a:gd name="connsiteY19" fmla="*/ 57150 h 3113314"/>
              <a:gd name="connsiteX20" fmla="*/ 2158092 w 2545442"/>
              <a:gd name="connsiteY20"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672192 w 2545442"/>
              <a:gd name="connsiteY13" fmla="*/ 1722664 h 3113314"/>
              <a:gd name="connsiteX14" fmla="*/ 900792 w 2545442"/>
              <a:gd name="connsiteY14" fmla="*/ 1314450 h 3113314"/>
              <a:gd name="connsiteX15" fmla="*/ 1145720 w 2545442"/>
              <a:gd name="connsiteY15" fmla="*/ 759278 h 3113314"/>
              <a:gd name="connsiteX16" fmla="*/ 1145720 w 2545442"/>
              <a:gd name="connsiteY16" fmla="*/ 302078 h 3113314"/>
              <a:gd name="connsiteX17" fmla="*/ 917120 w 2545442"/>
              <a:gd name="connsiteY17" fmla="*/ 73478 h 3113314"/>
              <a:gd name="connsiteX18" fmla="*/ 2223406 w 2545442"/>
              <a:gd name="connsiteY18" fmla="*/ 57150 h 3113314"/>
              <a:gd name="connsiteX19" fmla="*/ 2158092 w 2545442"/>
              <a:gd name="connsiteY19" fmla="*/ 57150 h 3113314"/>
              <a:gd name="connsiteX0" fmla="*/ 2158092 w 2545442"/>
              <a:gd name="connsiteY0" fmla="*/ 100693 h 3156857"/>
              <a:gd name="connsiteX1" fmla="*/ 2158092 w 2545442"/>
              <a:gd name="connsiteY1" fmla="*/ 443593 h 3156857"/>
              <a:gd name="connsiteX2" fmla="*/ 2435678 w 2545442"/>
              <a:gd name="connsiteY2" fmla="*/ 786493 h 3156857"/>
              <a:gd name="connsiteX3" fmla="*/ 2419349 w 2545442"/>
              <a:gd name="connsiteY3" fmla="*/ 1194707 h 3156857"/>
              <a:gd name="connsiteX4" fmla="*/ 1679120 w 2545442"/>
              <a:gd name="connsiteY4" fmla="*/ 1815193 h 3156857"/>
              <a:gd name="connsiteX5" fmla="*/ 1406978 w 2545442"/>
              <a:gd name="connsiteY5" fmla="*/ 2092778 h 3156857"/>
              <a:gd name="connsiteX6" fmla="*/ 1261553 w 2545442"/>
              <a:gd name="connsiteY6" fmla="*/ 2331524 h 3156857"/>
              <a:gd name="connsiteX7" fmla="*/ 949778 w 2545442"/>
              <a:gd name="connsiteY7" fmla="*/ 2680607 h 3156857"/>
              <a:gd name="connsiteX8" fmla="*/ 835478 w 2545442"/>
              <a:gd name="connsiteY8" fmla="*/ 3023507 h 3156857"/>
              <a:gd name="connsiteX9" fmla="*/ 721178 w 2545442"/>
              <a:gd name="connsiteY9" fmla="*/ 3137807 h 3156857"/>
              <a:gd name="connsiteX10" fmla="*/ 427263 w 2545442"/>
              <a:gd name="connsiteY10" fmla="*/ 2909207 h 3156857"/>
              <a:gd name="connsiteX11" fmla="*/ 35378 w 2545442"/>
              <a:gd name="connsiteY11" fmla="*/ 2713264 h 3156857"/>
              <a:gd name="connsiteX12" fmla="*/ 214992 w 2545442"/>
              <a:gd name="connsiteY12" fmla="*/ 2288721 h 3156857"/>
              <a:gd name="connsiteX13" fmla="*/ 672192 w 2545442"/>
              <a:gd name="connsiteY13" fmla="*/ 1766207 h 3156857"/>
              <a:gd name="connsiteX14" fmla="*/ 900792 w 2545442"/>
              <a:gd name="connsiteY14" fmla="*/ 1357993 h 3156857"/>
              <a:gd name="connsiteX15" fmla="*/ 1145720 w 2545442"/>
              <a:gd name="connsiteY15" fmla="*/ 802821 h 3156857"/>
              <a:gd name="connsiteX16" fmla="*/ 917120 w 2545442"/>
              <a:gd name="connsiteY16" fmla="*/ 117021 h 3156857"/>
              <a:gd name="connsiteX17" fmla="*/ 2223406 w 2545442"/>
              <a:gd name="connsiteY17" fmla="*/ 100693 h 3156857"/>
              <a:gd name="connsiteX18" fmla="*/ 2158092 w 2545442"/>
              <a:gd name="connsiteY18" fmla="*/ 100693 h 3156857"/>
              <a:gd name="connsiteX0" fmla="*/ 2158092 w 2545442"/>
              <a:gd name="connsiteY0" fmla="*/ 193222 h 3249386"/>
              <a:gd name="connsiteX1" fmla="*/ 2158092 w 2545442"/>
              <a:gd name="connsiteY1" fmla="*/ 536122 h 3249386"/>
              <a:gd name="connsiteX2" fmla="*/ 2435678 w 2545442"/>
              <a:gd name="connsiteY2" fmla="*/ 879022 h 3249386"/>
              <a:gd name="connsiteX3" fmla="*/ 2419349 w 2545442"/>
              <a:gd name="connsiteY3" fmla="*/ 1287236 h 3249386"/>
              <a:gd name="connsiteX4" fmla="*/ 1679120 w 2545442"/>
              <a:gd name="connsiteY4" fmla="*/ 1907722 h 3249386"/>
              <a:gd name="connsiteX5" fmla="*/ 1406978 w 2545442"/>
              <a:gd name="connsiteY5" fmla="*/ 2185307 h 3249386"/>
              <a:gd name="connsiteX6" fmla="*/ 1261553 w 2545442"/>
              <a:gd name="connsiteY6" fmla="*/ 2424053 h 3249386"/>
              <a:gd name="connsiteX7" fmla="*/ 949778 w 2545442"/>
              <a:gd name="connsiteY7" fmla="*/ 2773136 h 3249386"/>
              <a:gd name="connsiteX8" fmla="*/ 835478 w 2545442"/>
              <a:gd name="connsiteY8" fmla="*/ 3116036 h 3249386"/>
              <a:gd name="connsiteX9" fmla="*/ 721178 w 2545442"/>
              <a:gd name="connsiteY9" fmla="*/ 3230336 h 3249386"/>
              <a:gd name="connsiteX10" fmla="*/ 427263 w 2545442"/>
              <a:gd name="connsiteY10" fmla="*/ 3001736 h 3249386"/>
              <a:gd name="connsiteX11" fmla="*/ 35378 w 2545442"/>
              <a:gd name="connsiteY11" fmla="*/ 2805793 h 3249386"/>
              <a:gd name="connsiteX12" fmla="*/ 214992 w 2545442"/>
              <a:gd name="connsiteY12" fmla="*/ 2381250 h 3249386"/>
              <a:gd name="connsiteX13" fmla="*/ 672192 w 2545442"/>
              <a:gd name="connsiteY13" fmla="*/ 1858736 h 3249386"/>
              <a:gd name="connsiteX14" fmla="*/ 900792 w 2545442"/>
              <a:gd name="connsiteY14" fmla="*/ 1450522 h 3249386"/>
              <a:gd name="connsiteX15" fmla="*/ 917120 w 2545442"/>
              <a:gd name="connsiteY15" fmla="*/ 209550 h 3249386"/>
              <a:gd name="connsiteX16" fmla="*/ 2223406 w 2545442"/>
              <a:gd name="connsiteY16" fmla="*/ 193222 h 3249386"/>
              <a:gd name="connsiteX17" fmla="*/ 2158092 w 2545442"/>
              <a:gd name="connsiteY17" fmla="*/ 193222 h 3249386"/>
              <a:gd name="connsiteX0" fmla="*/ 2158092 w 2545442"/>
              <a:gd name="connsiteY0" fmla="*/ 193222 h 3249386"/>
              <a:gd name="connsiteX1" fmla="*/ 2158092 w 2545442"/>
              <a:gd name="connsiteY1" fmla="*/ 536122 h 3249386"/>
              <a:gd name="connsiteX2" fmla="*/ 2435678 w 2545442"/>
              <a:gd name="connsiteY2" fmla="*/ 879022 h 3249386"/>
              <a:gd name="connsiteX3" fmla="*/ 2419349 w 2545442"/>
              <a:gd name="connsiteY3" fmla="*/ 1287236 h 3249386"/>
              <a:gd name="connsiteX4" fmla="*/ 1679120 w 2545442"/>
              <a:gd name="connsiteY4" fmla="*/ 1907722 h 3249386"/>
              <a:gd name="connsiteX5" fmla="*/ 1406978 w 2545442"/>
              <a:gd name="connsiteY5" fmla="*/ 2185307 h 3249386"/>
              <a:gd name="connsiteX6" fmla="*/ 1261553 w 2545442"/>
              <a:gd name="connsiteY6" fmla="*/ 2424053 h 3249386"/>
              <a:gd name="connsiteX7" fmla="*/ 949778 w 2545442"/>
              <a:gd name="connsiteY7" fmla="*/ 2773136 h 3249386"/>
              <a:gd name="connsiteX8" fmla="*/ 835478 w 2545442"/>
              <a:gd name="connsiteY8" fmla="*/ 3116036 h 3249386"/>
              <a:gd name="connsiteX9" fmla="*/ 721178 w 2545442"/>
              <a:gd name="connsiteY9" fmla="*/ 3230336 h 3249386"/>
              <a:gd name="connsiteX10" fmla="*/ 427263 w 2545442"/>
              <a:gd name="connsiteY10" fmla="*/ 3001736 h 3249386"/>
              <a:gd name="connsiteX11" fmla="*/ 35378 w 2545442"/>
              <a:gd name="connsiteY11" fmla="*/ 2805793 h 3249386"/>
              <a:gd name="connsiteX12" fmla="*/ 214992 w 2545442"/>
              <a:gd name="connsiteY12" fmla="*/ 2381250 h 3249386"/>
              <a:gd name="connsiteX13" fmla="*/ 672192 w 2545442"/>
              <a:gd name="connsiteY13" fmla="*/ 1858736 h 3249386"/>
              <a:gd name="connsiteX14" fmla="*/ 595992 w 2545442"/>
              <a:gd name="connsiteY14" fmla="*/ 1450522 h 3249386"/>
              <a:gd name="connsiteX15" fmla="*/ 917120 w 2545442"/>
              <a:gd name="connsiteY15" fmla="*/ 209550 h 3249386"/>
              <a:gd name="connsiteX16" fmla="*/ 2223406 w 2545442"/>
              <a:gd name="connsiteY16" fmla="*/ 193222 h 3249386"/>
              <a:gd name="connsiteX17" fmla="*/ 2158092 w 2545442"/>
              <a:gd name="connsiteY17" fmla="*/ 193222 h 3249386"/>
              <a:gd name="connsiteX0" fmla="*/ 2158092 w 2545442"/>
              <a:gd name="connsiteY0" fmla="*/ 193222 h 3249386"/>
              <a:gd name="connsiteX1" fmla="*/ 2158092 w 2545442"/>
              <a:gd name="connsiteY1" fmla="*/ 536122 h 3249386"/>
              <a:gd name="connsiteX2" fmla="*/ 2435678 w 2545442"/>
              <a:gd name="connsiteY2" fmla="*/ 879022 h 3249386"/>
              <a:gd name="connsiteX3" fmla="*/ 2419349 w 2545442"/>
              <a:gd name="connsiteY3" fmla="*/ 1287236 h 3249386"/>
              <a:gd name="connsiteX4" fmla="*/ 1679120 w 2545442"/>
              <a:gd name="connsiteY4" fmla="*/ 1907722 h 3249386"/>
              <a:gd name="connsiteX5" fmla="*/ 1406978 w 2545442"/>
              <a:gd name="connsiteY5" fmla="*/ 2185307 h 3249386"/>
              <a:gd name="connsiteX6" fmla="*/ 1261553 w 2545442"/>
              <a:gd name="connsiteY6" fmla="*/ 2424053 h 3249386"/>
              <a:gd name="connsiteX7" fmla="*/ 949778 w 2545442"/>
              <a:gd name="connsiteY7" fmla="*/ 2773136 h 3249386"/>
              <a:gd name="connsiteX8" fmla="*/ 835478 w 2545442"/>
              <a:gd name="connsiteY8" fmla="*/ 3116036 h 3249386"/>
              <a:gd name="connsiteX9" fmla="*/ 721178 w 2545442"/>
              <a:gd name="connsiteY9" fmla="*/ 3230336 h 3249386"/>
              <a:gd name="connsiteX10" fmla="*/ 427263 w 2545442"/>
              <a:gd name="connsiteY10" fmla="*/ 3001736 h 3249386"/>
              <a:gd name="connsiteX11" fmla="*/ 35378 w 2545442"/>
              <a:gd name="connsiteY11" fmla="*/ 2805793 h 3249386"/>
              <a:gd name="connsiteX12" fmla="*/ 214992 w 2545442"/>
              <a:gd name="connsiteY12" fmla="*/ 2381250 h 3249386"/>
              <a:gd name="connsiteX13" fmla="*/ 672192 w 2545442"/>
              <a:gd name="connsiteY13" fmla="*/ 1858736 h 3249386"/>
              <a:gd name="connsiteX14" fmla="*/ 595992 w 2545442"/>
              <a:gd name="connsiteY14" fmla="*/ 1450522 h 3249386"/>
              <a:gd name="connsiteX15" fmla="*/ 917120 w 2545442"/>
              <a:gd name="connsiteY15" fmla="*/ 209550 h 3249386"/>
              <a:gd name="connsiteX16" fmla="*/ 2223406 w 2545442"/>
              <a:gd name="connsiteY16" fmla="*/ 193222 h 3249386"/>
              <a:gd name="connsiteX17" fmla="*/ 2158092 w 2545442"/>
              <a:gd name="connsiteY17" fmla="*/ 193222 h 3249386"/>
              <a:gd name="connsiteX0" fmla="*/ 2158092 w 2545442"/>
              <a:gd name="connsiteY0" fmla="*/ 193222 h 3249386"/>
              <a:gd name="connsiteX1" fmla="*/ 2158092 w 2545442"/>
              <a:gd name="connsiteY1" fmla="*/ 536122 h 3249386"/>
              <a:gd name="connsiteX2" fmla="*/ 2435678 w 2545442"/>
              <a:gd name="connsiteY2" fmla="*/ 879022 h 3249386"/>
              <a:gd name="connsiteX3" fmla="*/ 2419349 w 2545442"/>
              <a:gd name="connsiteY3" fmla="*/ 1287236 h 3249386"/>
              <a:gd name="connsiteX4" fmla="*/ 1679120 w 2545442"/>
              <a:gd name="connsiteY4" fmla="*/ 1907722 h 3249386"/>
              <a:gd name="connsiteX5" fmla="*/ 1406978 w 2545442"/>
              <a:gd name="connsiteY5" fmla="*/ 2185307 h 3249386"/>
              <a:gd name="connsiteX6" fmla="*/ 1261553 w 2545442"/>
              <a:gd name="connsiteY6" fmla="*/ 2424053 h 3249386"/>
              <a:gd name="connsiteX7" fmla="*/ 949778 w 2545442"/>
              <a:gd name="connsiteY7" fmla="*/ 2773136 h 3249386"/>
              <a:gd name="connsiteX8" fmla="*/ 835478 w 2545442"/>
              <a:gd name="connsiteY8" fmla="*/ 3116036 h 3249386"/>
              <a:gd name="connsiteX9" fmla="*/ 721178 w 2545442"/>
              <a:gd name="connsiteY9" fmla="*/ 3230336 h 3249386"/>
              <a:gd name="connsiteX10" fmla="*/ 427263 w 2545442"/>
              <a:gd name="connsiteY10" fmla="*/ 3001736 h 3249386"/>
              <a:gd name="connsiteX11" fmla="*/ 35378 w 2545442"/>
              <a:gd name="connsiteY11" fmla="*/ 2805793 h 3249386"/>
              <a:gd name="connsiteX12" fmla="*/ 214992 w 2545442"/>
              <a:gd name="connsiteY12" fmla="*/ 2381250 h 3249386"/>
              <a:gd name="connsiteX13" fmla="*/ 672192 w 2545442"/>
              <a:gd name="connsiteY13" fmla="*/ 1858736 h 3249386"/>
              <a:gd name="connsiteX14" fmla="*/ 595992 w 2545442"/>
              <a:gd name="connsiteY14" fmla="*/ 1450522 h 3249386"/>
              <a:gd name="connsiteX15" fmla="*/ 917120 w 2545442"/>
              <a:gd name="connsiteY15" fmla="*/ 209550 h 3249386"/>
              <a:gd name="connsiteX16" fmla="*/ 2223406 w 2545442"/>
              <a:gd name="connsiteY16" fmla="*/ 193222 h 3249386"/>
              <a:gd name="connsiteX17" fmla="*/ 2158092 w 2545442"/>
              <a:gd name="connsiteY17" fmla="*/ 193222 h 3249386"/>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672192 w 2545442"/>
              <a:gd name="connsiteY13" fmla="*/ 1722664 h 3113314"/>
              <a:gd name="connsiteX14" fmla="*/ 595992 w 2545442"/>
              <a:gd name="connsiteY14" fmla="*/ 1314450 h 3113314"/>
              <a:gd name="connsiteX15" fmla="*/ 917120 w 2545442"/>
              <a:gd name="connsiteY15" fmla="*/ 73478 h 3113314"/>
              <a:gd name="connsiteX16" fmla="*/ 2223406 w 2545442"/>
              <a:gd name="connsiteY16" fmla="*/ 57150 h 3113314"/>
              <a:gd name="connsiteX17" fmla="*/ 2158092 w 2545442"/>
              <a:gd name="connsiteY17"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672192 w 2545442"/>
              <a:gd name="connsiteY13" fmla="*/ 1722664 h 3113314"/>
              <a:gd name="connsiteX14" fmla="*/ 595992 w 2545442"/>
              <a:gd name="connsiteY14" fmla="*/ 1314450 h 3113314"/>
              <a:gd name="connsiteX15" fmla="*/ 590549 w 2545442"/>
              <a:gd name="connsiteY15" fmla="*/ 1265465 h 3113314"/>
              <a:gd name="connsiteX16" fmla="*/ 917120 w 2545442"/>
              <a:gd name="connsiteY16" fmla="*/ 73478 h 3113314"/>
              <a:gd name="connsiteX17" fmla="*/ 2223406 w 2545442"/>
              <a:gd name="connsiteY17" fmla="*/ 57150 h 3113314"/>
              <a:gd name="connsiteX18" fmla="*/ 2158092 w 2545442"/>
              <a:gd name="connsiteY18"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672192 w 2545442"/>
              <a:gd name="connsiteY13" fmla="*/ 1722664 h 3113314"/>
              <a:gd name="connsiteX14" fmla="*/ 595992 w 2545442"/>
              <a:gd name="connsiteY14" fmla="*/ 1314450 h 3113314"/>
              <a:gd name="connsiteX15" fmla="*/ 590549 w 2545442"/>
              <a:gd name="connsiteY15" fmla="*/ 1265465 h 3113314"/>
              <a:gd name="connsiteX16" fmla="*/ 917120 w 2545442"/>
              <a:gd name="connsiteY16" fmla="*/ 73478 h 3113314"/>
              <a:gd name="connsiteX17" fmla="*/ 2223406 w 2545442"/>
              <a:gd name="connsiteY17" fmla="*/ 57150 h 3113314"/>
              <a:gd name="connsiteX18" fmla="*/ 2158092 w 2545442"/>
              <a:gd name="connsiteY18"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672192 w 2545442"/>
              <a:gd name="connsiteY13" fmla="*/ 1722664 h 3113314"/>
              <a:gd name="connsiteX14" fmla="*/ 595992 w 2545442"/>
              <a:gd name="connsiteY14" fmla="*/ 1314450 h 3113314"/>
              <a:gd name="connsiteX15" fmla="*/ 590549 w 2545442"/>
              <a:gd name="connsiteY15" fmla="*/ 1265465 h 3113314"/>
              <a:gd name="connsiteX16" fmla="*/ 917120 w 2545442"/>
              <a:gd name="connsiteY16" fmla="*/ 73478 h 3113314"/>
              <a:gd name="connsiteX17" fmla="*/ 2223406 w 2545442"/>
              <a:gd name="connsiteY17" fmla="*/ 57150 h 3113314"/>
              <a:gd name="connsiteX18" fmla="*/ 2158092 w 2545442"/>
              <a:gd name="connsiteY18"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672192 w 2545442"/>
              <a:gd name="connsiteY13" fmla="*/ 1722664 h 3113314"/>
              <a:gd name="connsiteX14" fmla="*/ 595992 w 2545442"/>
              <a:gd name="connsiteY14" fmla="*/ 1314450 h 3113314"/>
              <a:gd name="connsiteX15" fmla="*/ 590549 w 2545442"/>
              <a:gd name="connsiteY15" fmla="*/ 1265465 h 3113314"/>
              <a:gd name="connsiteX16" fmla="*/ 917120 w 2545442"/>
              <a:gd name="connsiteY16" fmla="*/ 73478 h 3113314"/>
              <a:gd name="connsiteX17" fmla="*/ 2223406 w 2545442"/>
              <a:gd name="connsiteY17" fmla="*/ 57150 h 3113314"/>
              <a:gd name="connsiteX18" fmla="*/ 2158092 w 2545442"/>
              <a:gd name="connsiteY18"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443592 w 2545442"/>
              <a:gd name="connsiteY13" fmla="*/ 1722664 h 3113314"/>
              <a:gd name="connsiteX14" fmla="*/ 595992 w 2545442"/>
              <a:gd name="connsiteY14" fmla="*/ 1314450 h 3113314"/>
              <a:gd name="connsiteX15" fmla="*/ 590549 w 2545442"/>
              <a:gd name="connsiteY15" fmla="*/ 1265465 h 3113314"/>
              <a:gd name="connsiteX16" fmla="*/ 917120 w 2545442"/>
              <a:gd name="connsiteY16" fmla="*/ 73478 h 3113314"/>
              <a:gd name="connsiteX17" fmla="*/ 2223406 w 2545442"/>
              <a:gd name="connsiteY17" fmla="*/ 57150 h 3113314"/>
              <a:gd name="connsiteX18" fmla="*/ 2158092 w 2545442"/>
              <a:gd name="connsiteY18" fmla="*/ 57150 h 3113314"/>
              <a:gd name="connsiteX0" fmla="*/ 2239736 w 2627086"/>
              <a:gd name="connsiteY0" fmla="*/ 57150 h 3113314"/>
              <a:gd name="connsiteX1" fmla="*/ 2239736 w 2627086"/>
              <a:gd name="connsiteY1" fmla="*/ 400050 h 3113314"/>
              <a:gd name="connsiteX2" fmla="*/ 2517322 w 2627086"/>
              <a:gd name="connsiteY2" fmla="*/ 742950 h 3113314"/>
              <a:gd name="connsiteX3" fmla="*/ 2500993 w 2627086"/>
              <a:gd name="connsiteY3" fmla="*/ 1151164 h 3113314"/>
              <a:gd name="connsiteX4" fmla="*/ 1760764 w 2627086"/>
              <a:gd name="connsiteY4" fmla="*/ 1771650 h 3113314"/>
              <a:gd name="connsiteX5" fmla="*/ 1488622 w 2627086"/>
              <a:gd name="connsiteY5" fmla="*/ 2049235 h 3113314"/>
              <a:gd name="connsiteX6" fmla="*/ 1343197 w 2627086"/>
              <a:gd name="connsiteY6" fmla="*/ 2287981 h 3113314"/>
              <a:gd name="connsiteX7" fmla="*/ 1031422 w 2627086"/>
              <a:gd name="connsiteY7" fmla="*/ 2637064 h 3113314"/>
              <a:gd name="connsiteX8" fmla="*/ 917122 w 2627086"/>
              <a:gd name="connsiteY8" fmla="*/ 2979964 h 3113314"/>
              <a:gd name="connsiteX9" fmla="*/ 802822 w 2627086"/>
              <a:gd name="connsiteY9" fmla="*/ 3094264 h 3113314"/>
              <a:gd name="connsiteX10" fmla="*/ 508907 w 2627086"/>
              <a:gd name="connsiteY10" fmla="*/ 2865664 h 3113314"/>
              <a:gd name="connsiteX11" fmla="*/ 117022 w 2627086"/>
              <a:gd name="connsiteY11" fmla="*/ 2669721 h 3113314"/>
              <a:gd name="connsiteX12" fmla="*/ 68036 w 2627086"/>
              <a:gd name="connsiteY12" fmla="*/ 2245178 h 3113314"/>
              <a:gd name="connsiteX13" fmla="*/ 525236 w 2627086"/>
              <a:gd name="connsiteY13" fmla="*/ 1722664 h 3113314"/>
              <a:gd name="connsiteX14" fmla="*/ 677636 w 2627086"/>
              <a:gd name="connsiteY14" fmla="*/ 1314450 h 3113314"/>
              <a:gd name="connsiteX15" fmla="*/ 672193 w 2627086"/>
              <a:gd name="connsiteY15" fmla="*/ 1265465 h 3113314"/>
              <a:gd name="connsiteX16" fmla="*/ 998764 w 2627086"/>
              <a:gd name="connsiteY16" fmla="*/ 73478 h 3113314"/>
              <a:gd name="connsiteX17" fmla="*/ 2305050 w 2627086"/>
              <a:gd name="connsiteY17" fmla="*/ 57150 h 3113314"/>
              <a:gd name="connsiteX18" fmla="*/ 2239736 w 2627086"/>
              <a:gd name="connsiteY18" fmla="*/ 57150 h 3113314"/>
              <a:gd name="connsiteX0" fmla="*/ 2544536 w 2931886"/>
              <a:gd name="connsiteY0" fmla="*/ 57150 h 3113314"/>
              <a:gd name="connsiteX1" fmla="*/ 2544536 w 2931886"/>
              <a:gd name="connsiteY1" fmla="*/ 400050 h 3113314"/>
              <a:gd name="connsiteX2" fmla="*/ 2822122 w 2931886"/>
              <a:gd name="connsiteY2" fmla="*/ 742950 h 3113314"/>
              <a:gd name="connsiteX3" fmla="*/ 2805793 w 2931886"/>
              <a:gd name="connsiteY3" fmla="*/ 1151164 h 3113314"/>
              <a:gd name="connsiteX4" fmla="*/ 2065564 w 2931886"/>
              <a:gd name="connsiteY4" fmla="*/ 1771650 h 3113314"/>
              <a:gd name="connsiteX5" fmla="*/ 1793422 w 2931886"/>
              <a:gd name="connsiteY5" fmla="*/ 2049235 h 3113314"/>
              <a:gd name="connsiteX6" fmla="*/ 1647997 w 2931886"/>
              <a:gd name="connsiteY6" fmla="*/ 2287981 h 3113314"/>
              <a:gd name="connsiteX7" fmla="*/ 1336222 w 2931886"/>
              <a:gd name="connsiteY7" fmla="*/ 2637064 h 3113314"/>
              <a:gd name="connsiteX8" fmla="*/ 1221922 w 2931886"/>
              <a:gd name="connsiteY8" fmla="*/ 2979964 h 3113314"/>
              <a:gd name="connsiteX9" fmla="*/ 1107622 w 2931886"/>
              <a:gd name="connsiteY9" fmla="*/ 3094264 h 3113314"/>
              <a:gd name="connsiteX10" fmla="*/ 813707 w 2931886"/>
              <a:gd name="connsiteY10" fmla="*/ 2865664 h 3113314"/>
              <a:gd name="connsiteX11" fmla="*/ 421822 w 2931886"/>
              <a:gd name="connsiteY11" fmla="*/ 2669721 h 3113314"/>
              <a:gd name="connsiteX12" fmla="*/ 68036 w 2931886"/>
              <a:gd name="connsiteY12" fmla="*/ 2473778 h 3113314"/>
              <a:gd name="connsiteX13" fmla="*/ 830036 w 2931886"/>
              <a:gd name="connsiteY13" fmla="*/ 1722664 h 3113314"/>
              <a:gd name="connsiteX14" fmla="*/ 982436 w 2931886"/>
              <a:gd name="connsiteY14" fmla="*/ 1314450 h 3113314"/>
              <a:gd name="connsiteX15" fmla="*/ 976993 w 2931886"/>
              <a:gd name="connsiteY15" fmla="*/ 1265465 h 3113314"/>
              <a:gd name="connsiteX16" fmla="*/ 1303564 w 2931886"/>
              <a:gd name="connsiteY16" fmla="*/ 73478 h 3113314"/>
              <a:gd name="connsiteX17" fmla="*/ 2609850 w 2931886"/>
              <a:gd name="connsiteY17" fmla="*/ 57150 h 3113314"/>
              <a:gd name="connsiteX18" fmla="*/ 2544536 w 2931886"/>
              <a:gd name="connsiteY18" fmla="*/ 57150 h 3113314"/>
              <a:gd name="connsiteX0" fmla="*/ 2544536 w 2931886"/>
              <a:gd name="connsiteY0" fmla="*/ 57150 h 3113314"/>
              <a:gd name="connsiteX1" fmla="*/ 2544536 w 2931886"/>
              <a:gd name="connsiteY1" fmla="*/ 400050 h 3113314"/>
              <a:gd name="connsiteX2" fmla="*/ 2822122 w 2931886"/>
              <a:gd name="connsiteY2" fmla="*/ 742950 h 3113314"/>
              <a:gd name="connsiteX3" fmla="*/ 2805793 w 2931886"/>
              <a:gd name="connsiteY3" fmla="*/ 1151164 h 3113314"/>
              <a:gd name="connsiteX4" fmla="*/ 2065564 w 2931886"/>
              <a:gd name="connsiteY4" fmla="*/ 1771650 h 3113314"/>
              <a:gd name="connsiteX5" fmla="*/ 1793422 w 2931886"/>
              <a:gd name="connsiteY5" fmla="*/ 2049235 h 3113314"/>
              <a:gd name="connsiteX6" fmla="*/ 1647997 w 2931886"/>
              <a:gd name="connsiteY6" fmla="*/ 2287981 h 3113314"/>
              <a:gd name="connsiteX7" fmla="*/ 1336222 w 2931886"/>
              <a:gd name="connsiteY7" fmla="*/ 2637064 h 3113314"/>
              <a:gd name="connsiteX8" fmla="*/ 1221922 w 2931886"/>
              <a:gd name="connsiteY8" fmla="*/ 2979964 h 3113314"/>
              <a:gd name="connsiteX9" fmla="*/ 1107622 w 2931886"/>
              <a:gd name="connsiteY9" fmla="*/ 3094264 h 3113314"/>
              <a:gd name="connsiteX10" fmla="*/ 813707 w 2931886"/>
              <a:gd name="connsiteY10" fmla="*/ 2865664 h 3113314"/>
              <a:gd name="connsiteX11" fmla="*/ 421822 w 2931886"/>
              <a:gd name="connsiteY11" fmla="*/ 2669721 h 3113314"/>
              <a:gd name="connsiteX12" fmla="*/ 68036 w 2931886"/>
              <a:gd name="connsiteY12" fmla="*/ 2473778 h 3113314"/>
              <a:gd name="connsiteX13" fmla="*/ 830036 w 2931886"/>
              <a:gd name="connsiteY13" fmla="*/ 1722664 h 3113314"/>
              <a:gd name="connsiteX14" fmla="*/ 982436 w 2931886"/>
              <a:gd name="connsiteY14" fmla="*/ 1314450 h 3113314"/>
              <a:gd name="connsiteX15" fmla="*/ 976993 w 2931886"/>
              <a:gd name="connsiteY15" fmla="*/ 1265465 h 3113314"/>
              <a:gd name="connsiteX16" fmla="*/ 1303564 w 2931886"/>
              <a:gd name="connsiteY16" fmla="*/ 73478 h 3113314"/>
              <a:gd name="connsiteX17" fmla="*/ 2609850 w 2931886"/>
              <a:gd name="connsiteY17" fmla="*/ 57150 h 3113314"/>
              <a:gd name="connsiteX18" fmla="*/ 2544536 w 2931886"/>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235528 w 2863850"/>
              <a:gd name="connsiteY16" fmla="*/ 73478 h 3113314"/>
              <a:gd name="connsiteX17" fmla="*/ 2541814 w 2863850"/>
              <a:gd name="connsiteY17" fmla="*/ 57150 h 3113314"/>
              <a:gd name="connsiteX18" fmla="*/ 2476500 w 2863850"/>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235528 w 2863850"/>
              <a:gd name="connsiteY16" fmla="*/ 73478 h 3113314"/>
              <a:gd name="connsiteX17" fmla="*/ 2541814 w 2863850"/>
              <a:gd name="connsiteY17" fmla="*/ 57150 h 3113314"/>
              <a:gd name="connsiteX18" fmla="*/ 2476500 w 2863850"/>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235528 w 2863850"/>
              <a:gd name="connsiteY16" fmla="*/ 73478 h 3113314"/>
              <a:gd name="connsiteX17" fmla="*/ 2541814 w 2863850"/>
              <a:gd name="connsiteY17" fmla="*/ 57150 h 3113314"/>
              <a:gd name="connsiteX18" fmla="*/ 2476500 w 2863850"/>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104900 w 2863850"/>
              <a:gd name="connsiteY16" fmla="*/ 579665 h 3113314"/>
              <a:gd name="connsiteX17" fmla="*/ 1235528 w 2863850"/>
              <a:gd name="connsiteY17" fmla="*/ 73478 h 3113314"/>
              <a:gd name="connsiteX18" fmla="*/ 2541814 w 2863850"/>
              <a:gd name="connsiteY18" fmla="*/ 57150 h 3113314"/>
              <a:gd name="connsiteX19" fmla="*/ 2476500 w 2863850"/>
              <a:gd name="connsiteY19"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104900 w 2863850"/>
              <a:gd name="connsiteY16" fmla="*/ 579665 h 3113314"/>
              <a:gd name="connsiteX17" fmla="*/ 1235528 w 2863850"/>
              <a:gd name="connsiteY17" fmla="*/ 73478 h 3113314"/>
              <a:gd name="connsiteX18" fmla="*/ 2541814 w 2863850"/>
              <a:gd name="connsiteY18" fmla="*/ 57150 h 3113314"/>
              <a:gd name="connsiteX19" fmla="*/ 2476500 w 2863850"/>
              <a:gd name="connsiteY19"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104900 w 2863850"/>
              <a:gd name="connsiteY16" fmla="*/ 579665 h 3113314"/>
              <a:gd name="connsiteX17" fmla="*/ 1300843 w 2863850"/>
              <a:gd name="connsiteY17" fmla="*/ 791936 h 3113314"/>
              <a:gd name="connsiteX18" fmla="*/ 1235528 w 2863850"/>
              <a:gd name="connsiteY18" fmla="*/ 73478 h 3113314"/>
              <a:gd name="connsiteX19" fmla="*/ 2541814 w 2863850"/>
              <a:gd name="connsiteY19" fmla="*/ 57150 h 3113314"/>
              <a:gd name="connsiteX20" fmla="*/ 2476500 w 2863850"/>
              <a:gd name="connsiteY20"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300843 w 2863850"/>
              <a:gd name="connsiteY16" fmla="*/ 791936 h 3113314"/>
              <a:gd name="connsiteX17" fmla="*/ 1235528 w 2863850"/>
              <a:gd name="connsiteY17" fmla="*/ 73478 h 3113314"/>
              <a:gd name="connsiteX18" fmla="*/ 2541814 w 2863850"/>
              <a:gd name="connsiteY18" fmla="*/ 57150 h 3113314"/>
              <a:gd name="connsiteX19" fmla="*/ 2476500 w 2863850"/>
              <a:gd name="connsiteY19"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300843 w 2863850"/>
              <a:gd name="connsiteY16" fmla="*/ 791936 h 3113314"/>
              <a:gd name="connsiteX17" fmla="*/ 1464128 w 2863850"/>
              <a:gd name="connsiteY17" fmla="*/ 73478 h 3113314"/>
              <a:gd name="connsiteX18" fmla="*/ 2541814 w 2863850"/>
              <a:gd name="connsiteY18" fmla="*/ 57150 h 3113314"/>
              <a:gd name="connsiteX19" fmla="*/ 2476500 w 2863850"/>
              <a:gd name="connsiteY19"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300843 w 2863850"/>
              <a:gd name="connsiteY16" fmla="*/ 791936 h 3113314"/>
              <a:gd name="connsiteX17" fmla="*/ 1464128 w 2863850"/>
              <a:gd name="connsiteY17" fmla="*/ 73478 h 3113314"/>
              <a:gd name="connsiteX18" fmla="*/ 2541814 w 2863850"/>
              <a:gd name="connsiteY18" fmla="*/ 57150 h 3113314"/>
              <a:gd name="connsiteX19" fmla="*/ 2476500 w 2863850"/>
              <a:gd name="connsiteY19"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1300843 w 2863850"/>
              <a:gd name="connsiteY15" fmla="*/ 791936 h 3113314"/>
              <a:gd name="connsiteX16" fmla="*/ 1464128 w 2863850"/>
              <a:gd name="connsiteY16" fmla="*/ 73478 h 3113314"/>
              <a:gd name="connsiteX17" fmla="*/ 2541814 w 2863850"/>
              <a:gd name="connsiteY17" fmla="*/ 57150 h 3113314"/>
              <a:gd name="connsiteX18" fmla="*/ 2476500 w 2863850"/>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25286 w 2863850"/>
              <a:gd name="connsiteY15" fmla="*/ 1281793 h 3113314"/>
              <a:gd name="connsiteX16" fmla="*/ 1300843 w 2863850"/>
              <a:gd name="connsiteY16" fmla="*/ 791936 h 3113314"/>
              <a:gd name="connsiteX17" fmla="*/ 1464128 w 2863850"/>
              <a:gd name="connsiteY17" fmla="*/ 73478 h 3113314"/>
              <a:gd name="connsiteX18" fmla="*/ 2541814 w 2863850"/>
              <a:gd name="connsiteY18" fmla="*/ 57150 h 3113314"/>
              <a:gd name="connsiteX19" fmla="*/ 2476500 w 2863850"/>
              <a:gd name="connsiteY19"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914400 w 2863850"/>
              <a:gd name="connsiteY14" fmla="*/ 1314450 h 3113314"/>
              <a:gd name="connsiteX15" fmla="*/ 925286 w 2863850"/>
              <a:gd name="connsiteY15" fmla="*/ 1281793 h 3113314"/>
              <a:gd name="connsiteX16" fmla="*/ 1300843 w 2863850"/>
              <a:gd name="connsiteY16" fmla="*/ 791936 h 3113314"/>
              <a:gd name="connsiteX17" fmla="*/ 1464128 w 2863850"/>
              <a:gd name="connsiteY17" fmla="*/ 73478 h 3113314"/>
              <a:gd name="connsiteX18" fmla="*/ 2541814 w 2863850"/>
              <a:gd name="connsiteY18" fmla="*/ 57150 h 3113314"/>
              <a:gd name="connsiteX19" fmla="*/ 2476500 w 2863850"/>
              <a:gd name="connsiteY19"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914400 w 2863850"/>
              <a:gd name="connsiteY14" fmla="*/ 1314450 h 3113314"/>
              <a:gd name="connsiteX15" fmla="*/ 925286 w 2863850"/>
              <a:gd name="connsiteY15" fmla="*/ 1281793 h 3113314"/>
              <a:gd name="connsiteX16" fmla="*/ 1300843 w 2863850"/>
              <a:gd name="connsiteY16" fmla="*/ 791936 h 3113314"/>
              <a:gd name="connsiteX17" fmla="*/ 1464128 w 2863850"/>
              <a:gd name="connsiteY17" fmla="*/ 73478 h 3113314"/>
              <a:gd name="connsiteX18" fmla="*/ 2541814 w 2863850"/>
              <a:gd name="connsiteY18" fmla="*/ 57150 h 3113314"/>
              <a:gd name="connsiteX19" fmla="*/ 2476500 w 2863850"/>
              <a:gd name="connsiteY19"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914400 w 2863850"/>
              <a:gd name="connsiteY14" fmla="*/ 1314450 h 3113314"/>
              <a:gd name="connsiteX15" fmla="*/ 1300843 w 2863850"/>
              <a:gd name="connsiteY15" fmla="*/ 791936 h 3113314"/>
              <a:gd name="connsiteX16" fmla="*/ 1464128 w 2863850"/>
              <a:gd name="connsiteY16" fmla="*/ 73478 h 3113314"/>
              <a:gd name="connsiteX17" fmla="*/ 2541814 w 2863850"/>
              <a:gd name="connsiteY17" fmla="*/ 57150 h 3113314"/>
              <a:gd name="connsiteX18" fmla="*/ 2476500 w 2863850"/>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1300843 w 2863850"/>
              <a:gd name="connsiteY14" fmla="*/ 791936 h 3113314"/>
              <a:gd name="connsiteX15" fmla="*/ 1464128 w 2863850"/>
              <a:gd name="connsiteY15" fmla="*/ 73478 h 3113314"/>
              <a:gd name="connsiteX16" fmla="*/ 2541814 w 2863850"/>
              <a:gd name="connsiteY16" fmla="*/ 57150 h 3113314"/>
              <a:gd name="connsiteX17" fmla="*/ 2476500 w 2863850"/>
              <a:gd name="connsiteY17"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1300843 w 2863850"/>
              <a:gd name="connsiteY14" fmla="*/ 791936 h 3113314"/>
              <a:gd name="connsiteX15" fmla="*/ 1464128 w 2863850"/>
              <a:gd name="connsiteY15" fmla="*/ 73478 h 3113314"/>
              <a:gd name="connsiteX16" fmla="*/ 2541814 w 2863850"/>
              <a:gd name="connsiteY16" fmla="*/ 57150 h 3113314"/>
              <a:gd name="connsiteX17" fmla="*/ 2476500 w 2863850"/>
              <a:gd name="connsiteY17"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1300843 w 2863850"/>
              <a:gd name="connsiteY14" fmla="*/ 791936 h 3113314"/>
              <a:gd name="connsiteX15" fmla="*/ 1235528 w 2863850"/>
              <a:gd name="connsiteY15" fmla="*/ 73478 h 3113314"/>
              <a:gd name="connsiteX16" fmla="*/ 2541814 w 2863850"/>
              <a:gd name="connsiteY16" fmla="*/ 57150 h 3113314"/>
              <a:gd name="connsiteX17" fmla="*/ 2476500 w 2863850"/>
              <a:gd name="connsiteY17"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1300843 w 2863850"/>
              <a:gd name="connsiteY14" fmla="*/ 791936 h 3113314"/>
              <a:gd name="connsiteX15" fmla="*/ 1235528 w 2863850"/>
              <a:gd name="connsiteY15" fmla="*/ 73478 h 3113314"/>
              <a:gd name="connsiteX16" fmla="*/ 2541814 w 2863850"/>
              <a:gd name="connsiteY16" fmla="*/ 57150 h 3113314"/>
              <a:gd name="connsiteX17" fmla="*/ 2476500 w 2863850"/>
              <a:gd name="connsiteY17"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1300843 w 2863850"/>
              <a:gd name="connsiteY14" fmla="*/ 791936 h 3113314"/>
              <a:gd name="connsiteX15" fmla="*/ 979714 w 2863850"/>
              <a:gd name="connsiteY15" fmla="*/ 1172936 h 3113314"/>
              <a:gd name="connsiteX16" fmla="*/ 1235528 w 2863850"/>
              <a:gd name="connsiteY16" fmla="*/ 73478 h 3113314"/>
              <a:gd name="connsiteX17" fmla="*/ 2541814 w 2863850"/>
              <a:gd name="connsiteY17" fmla="*/ 57150 h 3113314"/>
              <a:gd name="connsiteX18" fmla="*/ 2476500 w 2863850"/>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1300843 w 2863850"/>
              <a:gd name="connsiteY14" fmla="*/ 791936 h 3113314"/>
              <a:gd name="connsiteX15" fmla="*/ 979714 w 2863850"/>
              <a:gd name="connsiteY15" fmla="*/ 1172936 h 3113314"/>
              <a:gd name="connsiteX16" fmla="*/ 1235528 w 2863850"/>
              <a:gd name="connsiteY16" fmla="*/ 73478 h 3113314"/>
              <a:gd name="connsiteX17" fmla="*/ 2541814 w 2863850"/>
              <a:gd name="connsiteY17" fmla="*/ 57150 h 3113314"/>
              <a:gd name="connsiteX18" fmla="*/ 2476500 w 2863850"/>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1300843 w 2863850"/>
              <a:gd name="connsiteY14" fmla="*/ 791936 h 3113314"/>
              <a:gd name="connsiteX15" fmla="*/ 979714 w 2863850"/>
              <a:gd name="connsiteY15" fmla="*/ 1172936 h 3113314"/>
              <a:gd name="connsiteX16" fmla="*/ 1235528 w 2863850"/>
              <a:gd name="connsiteY16" fmla="*/ 73478 h 3113314"/>
              <a:gd name="connsiteX17" fmla="*/ 2541814 w 2863850"/>
              <a:gd name="connsiteY17" fmla="*/ 57150 h 3113314"/>
              <a:gd name="connsiteX18" fmla="*/ 2476500 w 2863850"/>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979714 w 2863850"/>
              <a:gd name="connsiteY14" fmla="*/ 1172936 h 3113314"/>
              <a:gd name="connsiteX15" fmla="*/ 1235528 w 2863850"/>
              <a:gd name="connsiteY15" fmla="*/ 73478 h 3113314"/>
              <a:gd name="connsiteX16" fmla="*/ 2541814 w 2863850"/>
              <a:gd name="connsiteY16" fmla="*/ 57150 h 3113314"/>
              <a:gd name="connsiteX17" fmla="*/ 2476500 w 2863850"/>
              <a:gd name="connsiteY17"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979714 w 2863850"/>
              <a:gd name="connsiteY14" fmla="*/ 1172936 h 3113314"/>
              <a:gd name="connsiteX15" fmla="*/ 1235528 w 2863850"/>
              <a:gd name="connsiteY15" fmla="*/ 73478 h 3113314"/>
              <a:gd name="connsiteX16" fmla="*/ 2541814 w 2863850"/>
              <a:gd name="connsiteY16" fmla="*/ 57150 h 3113314"/>
              <a:gd name="connsiteX17" fmla="*/ 2476500 w 2863850"/>
              <a:gd name="connsiteY17" fmla="*/ 57150 h 311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3850" h="3113314">
                <a:moveTo>
                  <a:pt x="2476500" y="57150"/>
                </a:moveTo>
                <a:cubicBezTo>
                  <a:pt x="2465614" y="114300"/>
                  <a:pt x="2430236" y="285750"/>
                  <a:pt x="2476500" y="400050"/>
                </a:cubicBezTo>
                <a:cubicBezTo>
                  <a:pt x="2522764" y="514350"/>
                  <a:pt x="2710543" y="617764"/>
                  <a:pt x="2754086" y="742950"/>
                </a:cubicBezTo>
                <a:cubicBezTo>
                  <a:pt x="2797629" y="868136"/>
                  <a:pt x="2863850" y="979714"/>
                  <a:pt x="2737757" y="1151164"/>
                </a:cubicBezTo>
                <a:cubicBezTo>
                  <a:pt x="2611664" y="1322614"/>
                  <a:pt x="2166256" y="1621972"/>
                  <a:pt x="1997528" y="1771650"/>
                </a:cubicBezTo>
                <a:cubicBezTo>
                  <a:pt x="1828800" y="1921328"/>
                  <a:pt x="1794980" y="1963180"/>
                  <a:pt x="1725386" y="2049235"/>
                </a:cubicBezTo>
                <a:cubicBezTo>
                  <a:pt x="1655792" y="2135290"/>
                  <a:pt x="1656161" y="2190009"/>
                  <a:pt x="1579961" y="2287981"/>
                </a:cubicBezTo>
                <a:cubicBezTo>
                  <a:pt x="1503761" y="2385953"/>
                  <a:pt x="1339199" y="2521733"/>
                  <a:pt x="1268186" y="2637064"/>
                </a:cubicBezTo>
                <a:cubicBezTo>
                  <a:pt x="1197173" y="2752395"/>
                  <a:pt x="1191986" y="2903764"/>
                  <a:pt x="1153886" y="2979964"/>
                </a:cubicBezTo>
                <a:cubicBezTo>
                  <a:pt x="1115786" y="3056164"/>
                  <a:pt x="1107622" y="3113314"/>
                  <a:pt x="1039586" y="3094264"/>
                </a:cubicBezTo>
                <a:cubicBezTo>
                  <a:pt x="971550" y="3075214"/>
                  <a:pt x="854528" y="2990850"/>
                  <a:pt x="745671" y="2865664"/>
                </a:cubicBezTo>
                <a:cubicBezTo>
                  <a:pt x="201385" y="2658836"/>
                  <a:pt x="478064" y="2735035"/>
                  <a:pt x="353786" y="2669721"/>
                </a:cubicBezTo>
                <a:cubicBezTo>
                  <a:pt x="229508" y="2604407"/>
                  <a:pt x="269421" y="2794907"/>
                  <a:pt x="0" y="2473778"/>
                </a:cubicBezTo>
                <a:cubicBezTo>
                  <a:pt x="236765" y="2092778"/>
                  <a:pt x="179614" y="2119085"/>
                  <a:pt x="533400" y="1951264"/>
                </a:cubicBezTo>
                <a:cubicBezTo>
                  <a:pt x="696686" y="1734457"/>
                  <a:pt x="862693" y="1485900"/>
                  <a:pt x="979714" y="1172936"/>
                </a:cubicBezTo>
                <a:cubicBezTo>
                  <a:pt x="1213757" y="677636"/>
                  <a:pt x="1025978" y="195942"/>
                  <a:pt x="1235528" y="73478"/>
                </a:cubicBezTo>
                <a:cubicBezTo>
                  <a:pt x="1795235" y="54428"/>
                  <a:pt x="2334985" y="59871"/>
                  <a:pt x="2541814" y="57150"/>
                </a:cubicBezTo>
                <a:cubicBezTo>
                  <a:pt x="2748643" y="54429"/>
                  <a:pt x="2487386" y="0"/>
                  <a:pt x="2476500" y="57150"/>
                </a:cubicBezTo>
                <a:close/>
              </a:path>
            </a:pathLst>
          </a:custGeom>
          <a:solidFill>
            <a:srgbClr val="FF0000">
              <a:alpha val="49000"/>
            </a:srgbClr>
          </a:solidFill>
          <a:ln>
            <a:noFill/>
          </a:ln>
          <a:effectLst>
            <a:outerShdw blurRad="635000" dist="330200" dir="1020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400" b="1" dirty="0" smtClean="0"/>
              <a:t>England</a:t>
            </a:r>
            <a:endParaRPr lang="en-US" sz="2400" b="1" dirty="0"/>
          </a:p>
        </p:txBody>
      </p:sp>
      <p:sp>
        <p:nvSpPr>
          <p:cNvPr id="20" name="Freeform 19"/>
          <p:cNvSpPr/>
          <p:nvPr/>
        </p:nvSpPr>
        <p:spPr>
          <a:xfrm>
            <a:off x="4344140" y="1313895"/>
            <a:ext cx="2793507" cy="3240349"/>
          </a:xfrm>
          <a:custGeom>
            <a:avLst/>
            <a:gdLst>
              <a:gd name="connsiteX0" fmla="*/ 2713608 w 2793507"/>
              <a:gd name="connsiteY0" fmla="*/ 8878 h 3240349"/>
              <a:gd name="connsiteX1" fmla="*/ 2704730 w 2793507"/>
              <a:gd name="connsiteY1" fmla="*/ 612559 h 3240349"/>
              <a:gd name="connsiteX2" fmla="*/ 2180947 w 2793507"/>
              <a:gd name="connsiteY2" fmla="*/ 1305018 h 3240349"/>
              <a:gd name="connsiteX3" fmla="*/ 1896862 w 2793507"/>
              <a:gd name="connsiteY3" fmla="*/ 2050742 h 3240349"/>
              <a:gd name="connsiteX4" fmla="*/ 1692676 w 2793507"/>
              <a:gd name="connsiteY4" fmla="*/ 2601157 h 3240349"/>
              <a:gd name="connsiteX5" fmla="*/ 1612777 w 2793507"/>
              <a:gd name="connsiteY5" fmla="*/ 2849732 h 3240349"/>
              <a:gd name="connsiteX6" fmla="*/ 1355324 w 2793507"/>
              <a:gd name="connsiteY6" fmla="*/ 3009530 h 3240349"/>
              <a:gd name="connsiteX7" fmla="*/ 733887 w 2793507"/>
              <a:gd name="connsiteY7" fmla="*/ 3053919 h 3240349"/>
              <a:gd name="connsiteX8" fmla="*/ 316637 w 2793507"/>
              <a:gd name="connsiteY8" fmla="*/ 3027286 h 3240349"/>
              <a:gd name="connsiteX9" fmla="*/ 50307 w 2793507"/>
              <a:gd name="connsiteY9" fmla="*/ 2929631 h 3240349"/>
              <a:gd name="connsiteX10" fmla="*/ 14796 w 2793507"/>
              <a:gd name="connsiteY10" fmla="*/ 2760955 h 3240349"/>
              <a:gd name="connsiteX11" fmla="*/ 14796 w 2793507"/>
              <a:gd name="connsiteY11" fmla="*/ 53266 h 3240349"/>
              <a:gd name="connsiteX12" fmla="*/ 14796 w 2793507"/>
              <a:gd name="connsiteY12" fmla="*/ 0 h 3240349"/>
              <a:gd name="connsiteX13" fmla="*/ 2713608 w 2793507"/>
              <a:gd name="connsiteY13" fmla="*/ 8878 h 324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93507" h="3240349">
                <a:moveTo>
                  <a:pt x="2713608" y="8878"/>
                </a:moveTo>
                <a:cubicBezTo>
                  <a:pt x="2753557" y="202707"/>
                  <a:pt x="2793507" y="396536"/>
                  <a:pt x="2704730" y="612559"/>
                </a:cubicBezTo>
                <a:cubicBezTo>
                  <a:pt x="2615953" y="828582"/>
                  <a:pt x="2315592" y="1065321"/>
                  <a:pt x="2180947" y="1305018"/>
                </a:cubicBezTo>
                <a:cubicBezTo>
                  <a:pt x="2046302" y="1544715"/>
                  <a:pt x="1978240" y="1834719"/>
                  <a:pt x="1896862" y="2050742"/>
                </a:cubicBezTo>
                <a:cubicBezTo>
                  <a:pt x="1815484" y="2266765"/>
                  <a:pt x="1740023" y="2467992"/>
                  <a:pt x="1692676" y="2601157"/>
                </a:cubicBezTo>
                <a:cubicBezTo>
                  <a:pt x="1645329" y="2734322"/>
                  <a:pt x="1669002" y="2781670"/>
                  <a:pt x="1612777" y="2849732"/>
                </a:cubicBezTo>
                <a:cubicBezTo>
                  <a:pt x="1556552" y="2917794"/>
                  <a:pt x="1501806" y="2975499"/>
                  <a:pt x="1355324" y="3009530"/>
                </a:cubicBezTo>
                <a:cubicBezTo>
                  <a:pt x="1208842" y="3043561"/>
                  <a:pt x="907002" y="3050960"/>
                  <a:pt x="733887" y="3053919"/>
                </a:cubicBezTo>
                <a:cubicBezTo>
                  <a:pt x="560773" y="3056878"/>
                  <a:pt x="430567" y="3048001"/>
                  <a:pt x="316637" y="3027286"/>
                </a:cubicBezTo>
                <a:cubicBezTo>
                  <a:pt x="202707" y="3006571"/>
                  <a:pt x="100614" y="2974019"/>
                  <a:pt x="50307" y="2929631"/>
                </a:cubicBezTo>
                <a:cubicBezTo>
                  <a:pt x="0" y="2885243"/>
                  <a:pt x="20714" y="3240349"/>
                  <a:pt x="14796" y="2760955"/>
                </a:cubicBezTo>
                <a:cubicBezTo>
                  <a:pt x="8878" y="2281561"/>
                  <a:pt x="14796" y="53266"/>
                  <a:pt x="14796" y="53266"/>
                </a:cubicBezTo>
                <a:lnTo>
                  <a:pt x="14796" y="0"/>
                </a:lnTo>
                <a:lnTo>
                  <a:pt x="2713608" y="8878"/>
                </a:lnTo>
                <a:close/>
              </a:path>
            </a:pathLst>
          </a:custGeom>
          <a:solidFill>
            <a:schemeClr val="accent1">
              <a:alpha val="36000"/>
            </a:schemeClr>
          </a:solidFill>
          <a:ln>
            <a:noFill/>
          </a:ln>
          <a:effectLst>
            <a:outerShdw blurRad="635000" dist="317500" algn="ctr" rotWithShape="0">
              <a:srgbClr val="0070C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France</a:t>
            </a:r>
          </a:p>
          <a:p>
            <a:pPr algn="ctr"/>
            <a:endParaRPr lang="en-US" sz="2400" b="1" dirty="0">
              <a:solidFill>
                <a:schemeClr val="tx1"/>
              </a:solidFill>
            </a:endParaRPr>
          </a:p>
        </p:txBody>
      </p:sp>
      <p:pic>
        <p:nvPicPr>
          <p:cNvPr id="40964" name="Picture 4" descr="C:\Users\Sandra\AppData\Local\Microsoft\Windows\INetCache\IE\XDF4POD4\anglican-149178_640[1].png"/>
          <p:cNvPicPr>
            <a:picLocks noChangeAspect="1" noChangeArrowheads="1"/>
          </p:cNvPicPr>
          <p:nvPr/>
        </p:nvPicPr>
        <p:blipFill>
          <a:blip r:embed="rId5"/>
          <a:srcRect/>
          <a:stretch>
            <a:fillRect/>
          </a:stretch>
        </p:blipFill>
        <p:spPr bwMode="auto">
          <a:xfrm>
            <a:off x="5029200" y="1219200"/>
            <a:ext cx="2717222" cy="3657600"/>
          </a:xfrm>
          <a:prstGeom prst="rect">
            <a:avLst/>
          </a:prstGeom>
          <a:noFill/>
        </p:spPr>
      </p:pic>
      <p:pic>
        <p:nvPicPr>
          <p:cNvPr id="40968" name="Picture 8" descr="Pavillon royal de la France.svg"/>
          <p:cNvPicPr>
            <a:picLocks noChangeAspect="1" noChangeArrowheads="1"/>
          </p:cNvPicPr>
          <p:nvPr/>
        </p:nvPicPr>
        <p:blipFill>
          <a:blip r:embed="rId6" cstate="print"/>
          <a:srcRect/>
          <a:stretch>
            <a:fillRect/>
          </a:stretch>
        </p:blipFill>
        <p:spPr bwMode="auto">
          <a:xfrm>
            <a:off x="4808525" y="1600200"/>
            <a:ext cx="1093206" cy="657225"/>
          </a:xfrm>
          <a:prstGeom prst="rect">
            <a:avLst/>
          </a:prstGeom>
          <a:noFill/>
          <a:ln w="25400">
            <a:solidFill>
              <a:schemeClr val="tx1"/>
            </a:solidFill>
          </a:ln>
          <a:effectLst>
            <a:outerShdw dist="50800" dir="7800000" algn="ctr" rotWithShape="0">
              <a:schemeClr val="tx1"/>
            </a:outerShdw>
          </a:effectLst>
        </p:spPr>
      </p:pic>
      <p:pic>
        <p:nvPicPr>
          <p:cNvPr id="40970" name="Picture 10" descr="https://upload.wikimedia.org/wikipedia/commons/thumb/3/3e/Flag_of_Great_Britain_%281707-1800%29.svg/1000px-Flag_of_Great_Britain_%281707-1800%29.svg.png"/>
          <p:cNvPicPr>
            <a:picLocks noChangeAspect="1" noChangeArrowheads="1"/>
          </p:cNvPicPr>
          <p:nvPr/>
        </p:nvPicPr>
        <p:blipFill>
          <a:blip r:embed="rId7"/>
          <a:srcRect/>
          <a:stretch>
            <a:fillRect/>
          </a:stretch>
        </p:blipFill>
        <p:spPr bwMode="auto">
          <a:xfrm>
            <a:off x="7323123" y="1658922"/>
            <a:ext cx="1045129" cy="627077"/>
          </a:xfrm>
          <a:prstGeom prst="rect">
            <a:avLst/>
          </a:prstGeom>
          <a:noFill/>
          <a:ln w="25400">
            <a:solidFill>
              <a:schemeClr val="tx1"/>
            </a:solidFill>
          </a:ln>
          <a:effectLst>
            <a:outerShdw dist="50800" dir="7200000" algn="ctr" rotWithShape="0">
              <a:schemeClr val="tx1"/>
            </a:outerShdw>
          </a:effectLst>
        </p:spPr>
      </p:pic>
      <p:pic>
        <p:nvPicPr>
          <p:cNvPr id="40966" name="Picture 6" descr="Bourbonic flag (1701–1760) "/>
          <p:cNvPicPr>
            <a:picLocks noChangeAspect="1" noChangeArrowheads="1"/>
          </p:cNvPicPr>
          <p:nvPr/>
        </p:nvPicPr>
        <p:blipFill>
          <a:blip r:embed="rId8" cstate="print"/>
          <a:srcRect/>
          <a:stretch>
            <a:fillRect/>
          </a:stretch>
        </p:blipFill>
        <p:spPr bwMode="auto">
          <a:xfrm>
            <a:off x="4800600" y="2838450"/>
            <a:ext cx="2381626" cy="1504950"/>
          </a:xfrm>
          <a:prstGeom prst="rect">
            <a:avLst/>
          </a:prstGeom>
          <a:noFill/>
          <a:ln w="25400">
            <a:solidFill>
              <a:schemeClr val="tx1"/>
            </a:solidFill>
          </a:ln>
          <a:effectLst>
            <a:outerShdw dist="50800" dir="7200000" algn="ctr" rotWithShape="0">
              <a:schemeClr val="tx1"/>
            </a:outerShdw>
          </a:effectLst>
        </p:spPr>
      </p:pic>
      <p:grpSp>
        <p:nvGrpSpPr>
          <p:cNvPr id="23" name="Group 22"/>
          <p:cNvGrpSpPr/>
          <p:nvPr/>
        </p:nvGrpSpPr>
        <p:grpSpPr>
          <a:xfrm>
            <a:off x="762000" y="5791200"/>
            <a:ext cx="1371600" cy="523220"/>
            <a:chOff x="-990600" y="4267200"/>
            <a:chExt cx="1371600" cy="523220"/>
          </a:xfrm>
        </p:grpSpPr>
        <p:sp useBgFill="1">
          <p:nvSpPr>
            <p:cNvPr id="21" name="Oval 20"/>
            <p:cNvSpPr/>
            <p:nvPr/>
          </p:nvSpPr>
          <p:spPr>
            <a:xfrm>
              <a:off x="-990600" y="4267200"/>
              <a:ext cx="1371600" cy="457200"/>
            </a:xfrm>
            <a:prstGeom prst="ellipse">
              <a:avLst/>
            </a:prstGeom>
            <a:ln w="762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1763?</a:t>
              </a:r>
              <a:endParaRPr lang="en-US" dirty="0"/>
            </a:p>
          </p:txBody>
        </p:sp>
        <p:sp>
          <p:nvSpPr>
            <p:cNvPr id="22" name="TextBox 21"/>
            <p:cNvSpPr txBox="1"/>
            <p:nvPr/>
          </p:nvSpPr>
          <p:spPr>
            <a:xfrm>
              <a:off x="-838200" y="4267200"/>
              <a:ext cx="1082348" cy="523220"/>
            </a:xfrm>
            <a:prstGeom prst="rect">
              <a:avLst/>
            </a:prstGeom>
            <a:noFill/>
          </p:spPr>
          <p:txBody>
            <a:bodyPr wrap="none" rtlCol="0">
              <a:spAutoFit/>
            </a:bodyPr>
            <a:lstStyle/>
            <a:p>
              <a:r>
                <a:rPr lang="en-US" sz="2800" b="1" dirty="0" smtClean="0"/>
                <a:t>1763?</a:t>
              </a:r>
              <a:endParaRPr lang="en-US" sz="28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1000" fill="hold"/>
                                        <p:tgtEl>
                                          <p:spTgt spid="18"/>
                                        </p:tgtEl>
                                      </p:cBhvr>
                                      <p:by x="75000" y="75000"/>
                                    </p:animScale>
                                  </p:childTnLst>
                                </p:cTn>
                              </p:par>
                              <p:par>
                                <p:cTn id="12" presetID="35" presetClass="path" presetSubtype="0" fill="hold" nodeType="withEffect">
                                  <p:stCondLst>
                                    <p:cond delay="0"/>
                                  </p:stCondLst>
                                  <p:childTnLst>
                                    <p:animMotion origin="layout" path="M 5E-6 4.81481E-6 L 0.13855 -0.08727 " pathEditMode="relative" rAng="0" ptsTypes="AA">
                                      <p:cBhvr>
                                        <p:cTn id="13" dur="1000" fill="hold"/>
                                        <p:tgtEl>
                                          <p:spTgt spid="18"/>
                                        </p:tgtEl>
                                        <p:attrNameLst>
                                          <p:attrName>ppt_x</p:attrName>
                                          <p:attrName>ppt_y</p:attrName>
                                        </p:attrNameLst>
                                      </p:cBhvr>
                                      <p:rCtr x="69" y="-44"/>
                                    </p:animMotion>
                                  </p:childTnLst>
                                </p:cTn>
                              </p:par>
                              <p:par>
                                <p:cTn id="14" presetID="10" presetClass="exit" presetSubtype="0" fill="hold" nodeType="withEffect">
                                  <p:stCondLst>
                                    <p:cond delay="0"/>
                                  </p:stCondLst>
                                  <p:childTnLst>
                                    <p:animEffect transition="out" filter="fade">
                                      <p:cBhvr>
                                        <p:cTn id="15" dur="1000"/>
                                        <p:tgtEl>
                                          <p:spTgt spid="2"/>
                                        </p:tgtEl>
                                      </p:cBhvr>
                                    </p:animEffect>
                                    <p:set>
                                      <p:cBhvr>
                                        <p:cTn id="16" dur="1" fill="hold">
                                          <p:stCondLst>
                                            <p:cond delay="999"/>
                                          </p:stCondLst>
                                        </p:cTn>
                                        <p:tgtEl>
                                          <p:spTgt spid="2"/>
                                        </p:tgtEl>
                                        <p:attrNameLst>
                                          <p:attrName>style.visibility</p:attrName>
                                        </p:attrNameLst>
                                      </p:cBhvr>
                                      <p:to>
                                        <p:strVal val="hidden"/>
                                      </p:to>
                                    </p:set>
                                  </p:childTnLst>
                                </p:cTn>
                              </p:par>
                              <p:par>
                                <p:cTn id="17" presetID="10" presetClass="entr" presetSubtype="0"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childTnLst>
                                </p:cTn>
                              </p:par>
                              <p:par>
                                <p:cTn id="20" presetID="10" presetClass="exit" presetSubtype="0" fill="hold" nodeType="withEffect">
                                  <p:stCondLst>
                                    <p:cond delay="500"/>
                                  </p:stCondLst>
                                  <p:childTnLst>
                                    <p:animEffect transition="out" filter="fade">
                                      <p:cBhvr>
                                        <p:cTn id="21" dur="1000"/>
                                        <p:tgtEl>
                                          <p:spTgt spid="18"/>
                                        </p:tgtEl>
                                      </p:cBhvr>
                                    </p:animEffect>
                                    <p:set>
                                      <p:cBhvr>
                                        <p:cTn id="22" dur="1" fill="hold">
                                          <p:stCondLst>
                                            <p:cond delay="9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bg/>
                                          </p:spTgt>
                                        </p:tgtEl>
                                        <p:attrNameLst>
                                          <p:attrName>style.visibility</p:attrName>
                                        </p:attrNameLst>
                                      </p:cBhvr>
                                      <p:to>
                                        <p:strVal val="visible"/>
                                      </p:to>
                                    </p:set>
                                    <p:animEffect transition="in" filter="fade">
                                      <p:cBhvr>
                                        <p:cTn id="27" dur="1000"/>
                                        <p:tgtEl>
                                          <p:spTgt spid="19">
                                            <p:bg/>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wipe(left)">
                                      <p:cBhvr>
                                        <p:cTn id="30" dur="1000"/>
                                        <p:tgtEl>
                                          <p:spTgt spid="1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animEffect transition="in" filter="wipe(left)">
                                      <p:cBhvr>
                                        <p:cTn id="35" dur="1000"/>
                                        <p:tgtEl>
                                          <p:spTgt spid="19">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0964"/>
                                        </p:tgtEl>
                                        <p:attrNameLst>
                                          <p:attrName>style.visibility</p:attrName>
                                        </p:attrNameLst>
                                      </p:cBhvr>
                                      <p:to>
                                        <p:strVal val="visible"/>
                                      </p:to>
                                    </p:set>
                                    <p:animEffect transition="in" filter="fade">
                                      <p:cBhvr>
                                        <p:cTn id="38" dur="2000"/>
                                        <p:tgtEl>
                                          <p:spTgt spid="40964"/>
                                        </p:tgtEl>
                                      </p:cBhvr>
                                    </p:animEffect>
                                  </p:childTnLst>
                                </p:cTn>
                              </p:par>
                              <p:par>
                                <p:cTn id="39" presetID="22" presetClass="entr" presetSubtype="8" fill="hold" nodeType="withEffect">
                                  <p:stCondLst>
                                    <p:cond delay="1000"/>
                                  </p:stCondLst>
                                  <p:childTnLst>
                                    <p:set>
                                      <p:cBhvr>
                                        <p:cTn id="40" dur="1" fill="hold">
                                          <p:stCondLst>
                                            <p:cond delay="0"/>
                                          </p:stCondLst>
                                        </p:cTn>
                                        <p:tgtEl>
                                          <p:spTgt spid="19">
                                            <p:txEl>
                                              <p:pRg st="3" end="3"/>
                                            </p:txEl>
                                          </p:spTgt>
                                        </p:tgtEl>
                                        <p:attrNameLst>
                                          <p:attrName>style.visibility</p:attrName>
                                        </p:attrNameLst>
                                      </p:cBhvr>
                                      <p:to>
                                        <p:strVal val="visible"/>
                                      </p:to>
                                    </p:set>
                                    <p:animEffect transition="in" filter="wipe(left)">
                                      <p:cBhvr>
                                        <p:cTn id="41" dur="1000"/>
                                        <p:tgtEl>
                                          <p:spTgt spid="19">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9">
                                            <p:txEl>
                                              <p:pRg st="4" end="4"/>
                                            </p:txEl>
                                          </p:spTgt>
                                        </p:tgtEl>
                                        <p:attrNameLst>
                                          <p:attrName>style.visibility</p:attrName>
                                        </p:attrNameLst>
                                      </p:cBhvr>
                                      <p:to>
                                        <p:strVal val="visible"/>
                                      </p:to>
                                    </p:set>
                                    <p:animEffect transition="in" filter="wipe(left)">
                                      <p:cBhvr>
                                        <p:cTn id="46" dur="1000"/>
                                        <p:tgtEl>
                                          <p:spTgt spid="19">
                                            <p:txEl>
                                              <p:pRg st="4" end="4"/>
                                            </p:txEl>
                                          </p:spTgt>
                                        </p:tgtEl>
                                      </p:cBhvr>
                                    </p:animEffect>
                                  </p:childTnLst>
                                </p:cTn>
                              </p:par>
                              <p:par>
                                <p:cTn id="47" presetID="42" presetClass="entr" presetSubtype="0" fill="hold" nodeType="withEffect">
                                  <p:stCondLst>
                                    <p:cond delay="0"/>
                                  </p:stCondLst>
                                  <p:childTnLst>
                                    <p:set>
                                      <p:cBhvr>
                                        <p:cTn id="48" dur="1" fill="hold">
                                          <p:stCondLst>
                                            <p:cond delay="0"/>
                                          </p:stCondLst>
                                        </p:cTn>
                                        <p:tgtEl>
                                          <p:spTgt spid="40966"/>
                                        </p:tgtEl>
                                        <p:attrNameLst>
                                          <p:attrName>style.visibility</p:attrName>
                                        </p:attrNameLst>
                                      </p:cBhvr>
                                      <p:to>
                                        <p:strVal val="visible"/>
                                      </p:to>
                                    </p:set>
                                    <p:animEffect transition="in" filter="fade">
                                      <p:cBhvr>
                                        <p:cTn id="49" dur="1000"/>
                                        <p:tgtEl>
                                          <p:spTgt spid="40966"/>
                                        </p:tgtEl>
                                      </p:cBhvr>
                                    </p:animEffect>
                                    <p:anim calcmode="lin" valueType="num">
                                      <p:cBhvr>
                                        <p:cTn id="50" dur="1000" fill="hold"/>
                                        <p:tgtEl>
                                          <p:spTgt spid="40966"/>
                                        </p:tgtEl>
                                        <p:attrNameLst>
                                          <p:attrName>ppt_x</p:attrName>
                                        </p:attrNameLst>
                                      </p:cBhvr>
                                      <p:tavLst>
                                        <p:tav tm="0">
                                          <p:val>
                                            <p:strVal val="#ppt_x"/>
                                          </p:val>
                                        </p:tav>
                                        <p:tav tm="100000">
                                          <p:val>
                                            <p:strVal val="#ppt_x"/>
                                          </p:val>
                                        </p:tav>
                                      </p:tavLst>
                                    </p:anim>
                                    <p:anim calcmode="lin" valueType="num">
                                      <p:cBhvr>
                                        <p:cTn id="51" dur="1000" fill="hold"/>
                                        <p:tgtEl>
                                          <p:spTgt spid="40966"/>
                                        </p:tgtEl>
                                        <p:attrNameLst>
                                          <p:attrName>ppt_y</p:attrName>
                                        </p:attrNameLst>
                                      </p:cBhvr>
                                      <p:tavLst>
                                        <p:tav tm="0">
                                          <p:val>
                                            <p:strVal val="#ppt_y+.1"/>
                                          </p:val>
                                        </p:tav>
                                        <p:tav tm="100000">
                                          <p:val>
                                            <p:strVal val="#ppt_y"/>
                                          </p:val>
                                        </p:tav>
                                      </p:tavLst>
                                    </p:anim>
                                  </p:childTnLst>
                                </p:cTn>
                              </p:par>
                              <p:par>
                                <p:cTn id="52" presetID="9" presetClass="emph" presetSubtype="0" nodeType="withEffect">
                                  <p:stCondLst>
                                    <p:cond delay="500"/>
                                  </p:stCondLst>
                                  <p:childTnLst>
                                    <p:set>
                                      <p:cBhvr rctx="PPT">
                                        <p:cTn id="53" dur="indefinite"/>
                                        <p:tgtEl>
                                          <p:spTgt spid="40964"/>
                                        </p:tgtEl>
                                        <p:attrNameLst>
                                          <p:attrName>style.opacity</p:attrName>
                                        </p:attrNameLst>
                                      </p:cBhvr>
                                      <p:to>
                                        <p:strVal val="0.5"/>
                                      </p:to>
                                    </p:set>
                                    <p:animEffect filter="image" prLst="opacity: 0.5">
                                      <p:cBhvr rctx="IE">
                                        <p:cTn id="54" dur="indefinite"/>
                                        <p:tgtEl>
                                          <p:spTgt spid="4096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9">
                                            <p:txEl>
                                              <p:pRg st="5" end="5"/>
                                            </p:txEl>
                                          </p:spTgt>
                                        </p:tgtEl>
                                        <p:attrNameLst>
                                          <p:attrName>style.visibility</p:attrName>
                                        </p:attrNameLst>
                                      </p:cBhvr>
                                      <p:to>
                                        <p:strVal val="visible"/>
                                      </p:to>
                                    </p:set>
                                    <p:animEffect transition="in" filter="wipe(left)">
                                      <p:cBhvr>
                                        <p:cTn id="59" dur="1000"/>
                                        <p:tgtEl>
                                          <p:spTgt spid="19">
                                            <p:txEl>
                                              <p:pRg st="5" end="5"/>
                                            </p:txEl>
                                          </p:spTgt>
                                        </p:tgtEl>
                                      </p:cBhvr>
                                    </p:animEffect>
                                  </p:childTnLst>
                                </p:cTn>
                              </p:par>
                            </p:childTnLst>
                          </p:cTn>
                        </p:par>
                        <p:par>
                          <p:cTn id="60" fill="hold">
                            <p:stCondLst>
                              <p:cond delay="1000"/>
                            </p:stCondLst>
                            <p:childTnLst>
                              <p:par>
                                <p:cTn id="61" presetID="22" presetClass="entr" presetSubtype="8" fill="hold" nodeType="afterEffect">
                                  <p:stCondLst>
                                    <p:cond delay="0"/>
                                  </p:stCondLst>
                                  <p:childTnLst>
                                    <p:set>
                                      <p:cBhvr>
                                        <p:cTn id="62" dur="1" fill="hold">
                                          <p:stCondLst>
                                            <p:cond delay="0"/>
                                          </p:stCondLst>
                                        </p:cTn>
                                        <p:tgtEl>
                                          <p:spTgt spid="19">
                                            <p:txEl>
                                              <p:pRg st="6" end="6"/>
                                            </p:txEl>
                                          </p:spTgt>
                                        </p:tgtEl>
                                        <p:attrNameLst>
                                          <p:attrName>style.visibility</p:attrName>
                                        </p:attrNameLst>
                                      </p:cBhvr>
                                      <p:to>
                                        <p:strVal val="visible"/>
                                      </p:to>
                                    </p:set>
                                    <p:animEffect transition="in" filter="wipe(left)">
                                      <p:cBhvr>
                                        <p:cTn id="63" dur="1000"/>
                                        <p:tgtEl>
                                          <p:spTgt spid="19">
                                            <p:txEl>
                                              <p:pRg st="6" end="6"/>
                                            </p:txEl>
                                          </p:spTgt>
                                        </p:tgtEl>
                                      </p:cBhvr>
                                    </p:animEffect>
                                  </p:childTnLst>
                                </p:cTn>
                              </p:par>
                              <p:par>
                                <p:cTn id="64" presetID="47" presetClass="entr" presetSubtype="0" fill="hold" nodeType="withEffect">
                                  <p:stCondLst>
                                    <p:cond delay="0"/>
                                  </p:stCondLst>
                                  <p:childTnLst>
                                    <p:set>
                                      <p:cBhvr>
                                        <p:cTn id="65" dur="1" fill="hold">
                                          <p:stCondLst>
                                            <p:cond delay="0"/>
                                          </p:stCondLst>
                                        </p:cTn>
                                        <p:tgtEl>
                                          <p:spTgt spid="40968"/>
                                        </p:tgtEl>
                                        <p:attrNameLst>
                                          <p:attrName>style.visibility</p:attrName>
                                        </p:attrNameLst>
                                      </p:cBhvr>
                                      <p:to>
                                        <p:strVal val="visible"/>
                                      </p:to>
                                    </p:set>
                                    <p:animEffect transition="in" filter="fade">
                                      <p:cBhvr>
                                        <p:cTn id="66" dur="1000"/>
                                        <p:tgtEl>
                                          <p:spTgt spid="40968"/>
                                        </p:tgtEl>
                                      </p:cBhvr>
                                    </p:animEffect>
                                    <p:anim calcmode="lin" valueType="num">
                                      <p:cBhvr>
                                        <p:cTn id="67" dur="1000" fill="hold"/>
                                        <p:tgtEl>
                                          <p:spTgt spid="40968"/>
                                        </p:tgtEl>
                                        <p:attrNameLst>
                                          <p:attrName>ppt_x</p:attrName>
                                        </p:attrNameLst>
                                      </p:cBhvr>
                                      <p:tavLst>
                                        <p:tav tm="0">
                                          <p:val>
                                            <p:strVal val="#ppt_x"/>
                                          </p:val>
                                        </p:tav>
                                        <p:tav tm="100000">
                                          <p:val>
                                            <p:strVal val="#ppt_x"/>
                                          </p:val>
                                        </p:tav>
                                      </p:tavLst>
                                    </p:anim>
                                    <p:anim calcmode="lin" valueType="num">
                                      <p:cBhvr>
                                        <p:cTn id="68" dur="1000" fill="hold"/>
                                        <p:tgtEl>
                                          <p:spTgt spid="40968"/>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0"/>
                                  </p:stCondLst>
                                  <p:childTnLst>
                                    <p:set>
                                      <p:cBhvr>
                                        <p:cTn id="70" dur="1" fill="hold">
                                          <p:stCondLst>
                                            <p:cond delay="0"/>
                                          </p:stCondLst>
                                        </p:cTn>
                                        <p:tgtEl>
                                          <p:spTgt spid="40970"/>
                                        </p:tgtEl>
                                        <p:attrNameLst>
                                          <p:attrName>style.visibility</p:attrName>
                                        </p:attrNameLst>
                                      </p:cBhvr>
                                      <p:to>
                                        <p:strVal val="visible"/>
                                      </p:to>
                                    </p:set>
                                    <p:animEffect transition="in" filter="fade">
                                      <p:cBhvr>
                                        <p:cTn id="71" dur="1000"/>
                                        <p:tgtEl>
                                          <p:spTgt spid="40970"/>
                                        </p:tgtEl>
                                      </p:cBhvr>
                                    </p:animEffect>
                                    <p:anim calcmode="lin" valueType="num">
                                      <p:cBhvr>
                                        <p:cTn id="72" dur="1000" fill="hold"/>
                                        <p:tgtEl>
                                          <p:spTgt spid="40970"/>
                                        </p:tgtEl>
                                        <p:attrNameLst>
                                          <p:attrName>ppt_x</p:attrName>
                                        </p:attrNameLst>
                                      </p:cBhvr>
                                      <p:tavLst>
                                        <p:tav tm="0">
                                          <p:val>
                                            <p:strVal val="#ppt_x"/>
                                          </p:val>
                                        </p:tav>
                                        <p:tav tm="100000">
                                          <p:val>
                                            <p:strVal val="#ppt_x"/>
                                          </p:val>
                                        </p:tav>
                                      </p:tavLst>
                                    </p:anim>
                                    <p:anim calcmode="lin" valueType="num">
                                      <p:cBhvr>
                                        <p:cTn id="73" dur="1000" fill="hold"/>
                                        <p:tgtEl>
                                          <p:spTgt spid="40970"/>
                                        </p:tgtEl>
                                        <p:attrNameLst>
                                          <p:attrName>ppt_y</p:attrName>
                                        </p:attrNameLst>
                                      </p:cBhvr>
                                      <p:tavLst>
                                        <p:tav tm="0">
                                          <p:val>
                                            <p:strVal val="#ppt_y-.1"/>
                                          </p:val>
                                        </p:tav>
                                        <p:tav tm="100000">
                                          <p:val>
                                            <p:strVal val="#ppt_y"/>
                                          </p:val>
                                        </p:tav>
                                      </p:tavLst>
                                    </p:anim>
                                  </p:childTnLst>
                                </p:cTn>
                              </p:par>
                              <p:par>
                                <p:cTn id="74" presetID="10" presetClass="exit" presetSubtype="0" fill="hold" nodeType="withEffect">
                                  <p:stCondLst>
                                    <p:cond delay="0"/>
                                  </p:stCondLst>
                                  <p:childTnLst>
                                    <p:animEffect transition="out" filter="fade">
                                      <p:cBhvr>
                                        <p:cTn id="75" dur="1000"/>
                                        <p:tgtEl>
                                          <p:spTgt spid="40964"/>
                                        </p:tgtEl>
                                      </p:cBhvr>
                                    </p:animEffect>
                                    <p:set>
                                      <p:cBhvr>
                                        <p:cTn id="76" dur="1" fill="hold">
                                          <p:stCondLst>
                                            <p:cond delay="999"/>
                                          </p:stCondLst>
                                        </p:cTn>
                                        <p:tgtEl>
                                          <p:spTgt spid="4096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19">
                                            <p:txEl>
                                              <p:pRg st="8" end="8"/>
                                            </p:txEl>
                                          </p:spTgt>
                                        </p:tgtEl>
                                        <p:attrNameLst>
                                          <p:attrName>style.visibility</p:attrName>
                                        </p:attrNameLst>
                                      </p:cBhvr>
                                      <p:to>
                                        <p:strVal val="visible"/>
                                      </p:to>
                                    </p:set>
                                    <p:animEffect transition="in" filter="wipe(left)">
                                      <p:cBhvr>
                                        <p:cTn id="81" dur="1000"/>
                                        <p:tgtEl>
                                          <p:spTgt spid="19">
                                            <p:txEl>
                                              <p:pRg st="8" end="8"/>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19">
                                            <p:txEl>
                                              <p:pRg st="10" end="10"/>
                                            </p:txEl>
                                          </p:spTgt>
                                        </p:tgtEl>
                                        <p:attrNameLst>
                                          <p:attrName>style.visibility</p:attrName>
                                        </p:attrNameLst>
                                      </p:cBhvr>
                                      <p:to>
                                        <p:strVal val="visible"/>
                                      </p:to>
                                    </p:set>
                                    <p:animEffect transition="in" filter="wipe(left)">
                                      <p:cBhvr>
                                        <p:cTn id="86" dur="1000"/>
                                        <p:tgtEl>
                                          <p:spTgt spid="19">
                                            <p:txEl>
                                              <p:pRg st="10" end="1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19">
                                            <p:txEl>
                                              <p:pRg st="11" end="11"/>
                                            </p:txEl>
                                          </p:spTgt>
                                        </p:tgtEl>
                                        <p:attrNameLst>
                                          <p:attrName>style.visibility</p:attrName>
                                        </p:attrNameLst>
                                      </p:cBhvr>
                                      <p:to>
                                        <p:strVal val="visible"/>
                                      </p:to>
                                    </p:set>
                                    <p:animEffect transition="in" filter="wipe(left)">
                                      <p:cBhvr>
                                        <p:cTn id="91" dur="1000"/>
                                        <p:tgtEl>
                                          <p:spTgt spid="19">
                                            <p:txEl>
                                              <p:pRg st="11" end="11"/>
                                            </p:txEl>
                                          </p:spTgt>
                                        </p:tgtEl>
                                      </p:cBhvr>
                                    </p:animEffect>
                                  </p:childTnLst>
                                </p:cTn>
                              </p:par>
                              <p:par>
                                <p:cTn id="92" presetID="22" presetClass="entr" presetSubtype="1" fill="hold" grpId="0" nodeType="with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wipe(up)">
                                      <p:cBhvr>
                                        <p:cTn id="94" dur="3000"/>
                                        <p:tgtEl>
                                          <p:spTgt spid="20"/>
                                        </p:tgtEl>
                                      </p:cBhvr>
                                    </p:animEffect>
                                  </p:childTnLst>
                                </p:cTn>
                              </p:par>
                              <p:par>
                                <p:cTn id="95" presetID="22" presetClass="entr" presetSubtype="2"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Effect transition="in" filter="wipe(right)">
                                      <p:cBhvr>
                                        <p:cTn id="97" dur="3000"/>
                                        <p:tgtEl>
                                          <p:spTgt spid="14"/>
                                        </p:tgtEl>
                                      </p:cBhvr>
                                    </p:animEffect>
                                  </p:childTnLst>
                                </p:cTn>
                              </p:par>
                              <p:par>
                                <p:cTn id="98" presetID="6" presetClass="emph" presetSubtype="0" fill="hold" nodeType="withEffect">
                                  <p:stCondLst>
                                    <p:cond delay="0"/>
                                  </p:stCondLst>
                                  <p:childTnLst>
                                    <p:animScale>
                                      <p:cBhvr>
                                        <p:cTn id="99" dur="3000" fill="hold"/>
                                        <p:tgtEl>
                                          <p:spTgt spid="40968"/>
                                        </p:tgtEl>
                                      </p:cBhvr>
                                      <p:by x="150000" y="150000"/>
                                    </p:animScale>
                                  </p:childTnLst>
                                </p:cTn>
                              </p:par>
                              <p:par>
                                <p:cTn id="100" presetID="6" presetClass="emph" presetSubtype="0" fill="hold" nodeType="withEffect">
                                  <p:stCondLst>
                                    <p:cond delay="0"/>
                                  </p:stCondLst>
                                  <p:childTnLst>
                                    <p:animScale>
                                      <p:cBhvr>
                                        <p:cTn id="101" dur="3000" fill="hold"/>
                                        <p:tgtEl>
                                          <p:spTgt spid="40970"/>
                                        </p:tgtEl>
                                      </p:cBhvr>
                                      <p:by x="150000" y="150000"/>
                                    </p:animScale>
                                  </p:childTnLst>
                                </p:cTn>
                              </p:par>
                              <p:par>
                                <p:cTn id="102" presetID="6" presetClass="emph" presetSubtype="0" fill="hold" nodeType="withEffect">
                                  <p:stCondLst>
                                    <p:cond delay="0"/>
                                  </p:stCondLst>
                                  <p:childTnLst>
                                    <p:animScale>
                                      <p:cBhvr>
                                        <p:cTn id="103" dur="3000" fill="hold"/>
                                        <p:tgtEl>
                                          <p:spTgt spid="40966"/>
                                        </p:tgtEl>
                                      </p:cBhvr>
                                      <p:by x="70000" y="70000"/>
                                    </p:animScale>
                                  </p:childTnLst>
                                </p:cTn>
                              </p:par>
                              <p:par>
                                <p:cTn id="104" presetID="42" presetClass="path" presetSubtype="0" accel="50000" decel="50000" fill="hold" nodeType="withEffect">
                                  <p:stCondLst>
                                    <p:cond delay="0"/>
                                  </p:stCondLst>
                                  <p:childTnLst>
                                    <p:animMotion origin="layout" path="M 3.33333E-6 -1.11111E-6 L 0.04479 0.14306 " pathEditMode="relative" rAng="0" ptsTypes="AA">
                                      <p:cBhvr>
                                        <p:cTn id="105" dur="3000" fill="hold"/>
                                        <p:tgtEl>
                                          <p:spTgt spid="40966"/>
                                        </p:tgtEl>
                                        <p:attrNameLst>
                                          <p:attrName>ppt_x</p:attrName>
                                          <p:attrName>ppt_y</p:attrName>
                                        </p:attrNameLst>
                                      </p:cBhvr>
                                      <p:rCtr x="22" y="72"/>
                                    </p:animMotion>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nodeType="clickEffect">
                                  <p:stCondLst>
                                    <p:cond delay="0"/>
                                  </p:stCondLst>
                                  <p:childTnLst>
                                    <p:set>
                                      <p:cBhvr>
                                        <p:cTn id="109" dur="1" fill="hold">
                                          <p:stCondLst>
                                            <p:cond delay="0"/>
                                          </p:stCondLst>
                                        </p:cTn>
                                        <p:tgtEl>
                                          <p:spTgt spid="19">
                                            <p:txEl>
                                              <p:pRg st="12" end="12"/>
                                            </p:txEl>
                                          </p:spTgt>
                                        </p:tgtEl>
                                        <p:attrNameLst>
                                          <p:attrName>style.visibility</p:attrName>
                                        </p:attrNameLst>
                                      </p:cBhvr>
                                      <p:to>
                                        <p:strVal val="visible"/>
                                      </p:to>
                                    </p:set>
                                    <p:animEffect transition="in" filter="wipe(left)">
                                      <p:cBhvr>
                                        <p:cTn id="110" dur="1000"/>
                                        <p:tgtEl>
                                          <p:spTgt spid="19">
                                            <p:txEl>
                                              <p:pRg st="12" end="12"/>
                                            </p:txEl>
                                          </p:spTgt>
                                        </p:tgtEl>
                                      </p:cBhvr>
                                    </p:animEffect>
                                  </p:childTnLst>
                                </p:cTn>
                              </p:par>
                              <p:par>
                                <p:cTn id="111" presetID="53" presetClass="exit" presetSubtype="0" fill="hold" nodeType="withEffect">
                                  <p:stCondLst>
                                    <p:cond delay="0"/>
                                  </p:stCondLst>
                                  <p:childTnLst>
                                    <p:anim calcmode="lin" valueType="num">
                                      <p:cBhvr>
                                        <p:cTn id="112" dur="2000"/>
                                        <p:tgtEl>
                                          <p:spTgt spid="40966"/>
                                        </p:tgtEl>
                                        <p:attrNameLst>
                                          <p:attrName>ppt_w</p:attrName>
                                        </p:attrNameLst>
                                      </p:cBhvr>
                                      <p:tavLst>
                                        <p:tav tm="0">
                                          <p:val>
                                            <p:strVal val="ppt_w"/>
                                          </p:val>
                                        </p:tav>
                                        <p:tav tm="100000">
                                          <p:val>
                                            <p:fltVal val="0"/>
                                          </p:val>
                                        </p:tav>
                                      </p:tavLst>
                                    </p:anim>
                                    <p:anim calcmode="lin" valueType="num">
                                      <p:cBhvr>
                                        <p:cTn id="113" dur="2000"/>
                                        <p:tgtEl>
                                          <p:spTgt spid="40966"/>
                                        </p:tgtEl>
                                        <p:attrNameLst>
                                          <p:attrName>ppt_h</p:attrName>
                                        </p:attrNameLst>
                                      </p:cBhvr>
                                      <p:tavLst>
                                        <p:tav tm="0">
                                          <p:val>
                                            <p:strVal val="ppt_h"/>
                                          </p:val>
                                        </p:tav>
                                        <p:tav tm="100000">
                                          <p:val>
                                            <p:fltVal val="0"/>
                                          </p:val>
                                        </p:tav>
                                      </p:tavLst>
                                    </p:anim>
                                    <p:animEffect transition="out" filter="fade">
                                      <p:cBhvr>
                                        <p:cTn id="114" dur="2000"/>
                                        <p:tgtEl>
                                          <p:spTgt spid="40966"/>
                                        </p:tgtEl>
                                      </p:cBhvr>
                                    </p:animEffect>
                                    <p:set>
                                      <p:cBhvr>
                                        <p:cTn id="115" dur="1" fill="hold">
                                          <p:stCondLst>
                                            <p:cond delay="1999"/>
                                          </p:stCondLst>
                                        </p:cTn>
                                        <p:tgtEl>
                                          <p:spTgt spid="40966"/>
                                        </p:tgtEl>
                                        <p:attrNameLst>
                                          <p:attrName>style.visibility</p:attrName>
                                        </p:attrNameLst>
                                      </p:cBhvr>
                                      <p:to>
                                        <p:strVal val="hidden"/>
                                      </p:to>
                                    </p:set>
                                  </p:childTnLst>
                                </p:cTn>
                              </p:par>
                              <p:par>
                                <p:cTn id="116" presetID="22" presetClass="entr" presetSubtype="8" fill="hold" nodeType="withEffect">
                                  <p:stCondLst>
                                    <p:cond delay="500"/>
                                  </p:stCondLst>
                                  <p:childTnLst>
                                    <p:set>
                                      <p:cBhvr>
                                        <p:cTn id="117" dur="1" fill="hold">
                                          <p:stCondLst>
                                            <p:cond delay="0"/>
                                          </p:stCondLst>
                                        </p:cTn>
                                        <p:tgtEl>
                                          <p:spTgt spid="19">
                                            <p:txEl>
                                              <p:pRg st="13" end="13"/>
                                            </p:txEl>
                                          </p:spTgt>
                                        </p:tgtEl>
                                        <p:attrNameLst>
                                          <p:attrName>style.visibility</p:attrName>
                                        </p:attrNameLst>
                                      </p:cBhvr>
                                      <p:to>
                                        <p:strVal val="visible"/>
                                      </p:to>
                                    </p:set>
                                    <p:animEffect transition="in" filter="wipe(left)">
                                      <p:cBhvr>
                                        <p:cTn id="118" dur="1000"/>
                                        <p:tgtEl>
                                          <p:spTgt spid="19">
                                            <p:txEl>
                                              <p:pRg st="13" end="13"/>
                                            </p:txEl>
                                          </p:spTgt>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nodeType="clickEffect">
                                  <p:stCondLst>
                                    <p:cond delay="0"/>
                                  </p:stCondLst>
                                  <p:childTnLst>
                                    <p:animEffect transition="out" filter="fade">
                                      <p:cBhvr>
                                        <p:cTn id="122" dur="1000"/>
                                        <p:tgtEl>
                                          <p:spTgt spid="40968"/>
                                        </p:tgtEl>
                                      </p:cBhvr>
                                    </p:animEffect>
                                    <p:set>
                                      <p:cBhvr>
                                        <p:cTn id="123" dur="1" fill="hold">
                                          <p:stCondLst>
                                            <p:cond delay="999"/>
                                          </p:stCondLst>
                                        </p:cTn>
                                        <p:tgtEl>
                                          <p:spTgt spid="40968"/>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1000"/>
                                        <p:tgtEl>
                                          <p:spTgt spid="40970"/>
                                        </p:tgtEl>
                                      </p:cBhvr>
                                    </p:animEffect>
                                    <p:set>
                                      <p:cBhvr>
                                        <p:cTn id="126" dur="1" fill="hold">
                                          <p:stCondLst>
                                            <p:cond delay="999"/>
                                          </p:stCondLst>
                                        </p:cTn>
                                        <p:tgtEl>
                                          <p:spTgt spid="40970"/>
                                        </p:tgtEl>
                                        <p:attrNameLst>
                                          <p:attrName>style.visibility</p:attrName>
                                        </p:attrNameLst>
                                      </p:cBhvr>
                                      <p:to>
                                        <p:strVal val="hidden"/>
                                      </p:to>
                                    </p:set>
                                  </p:childTnLst>
                                </p:cTn>
                              </p:par>
                            </p:childTnLst>
                          </p:cTn>
                        </p:par>
                        <p:par>
                          <p:cTn id="127" fill="hold">
                            <p:stCondLst>
                              <p:cond delay="1000"/>
                            </p:stCondLst>
                            <p:childTnLst>
                              <p:par>
                                <p:cTn id="128" presetID="10" presetClass="entr" presetSubtype="0" fill="hold" nodeType="afterEffect">
                                  <p:stCondLst>
                                    <p:cond delay="0"/>
                                  </p:stCondLst>
                                  <p:childTnLst>
                                    <p:set>
                                      <p:cBhvr>
                                        <p:cTn id="129" dur="1" fill="hold">
                                          <p:stCondLst>
                                            <p:cond delay="0"/>
                                          </p:stCondLst>
                                        </p:cTn>
                                        <p:tgtEl>
                                          <p:spTgt spid="23"/>
                                        </p:tgtEl>
                                        <p:attrNameLst>
                                          <p:attrName>style.visibility</p:attrName>
                                        </p:attrNameLst>
                                      </p:cBhvr>
                                      <p:to>
                                        <p:strVal val="visible"/>
                                      </p:to>
                                    </p:set>
                                    <p:animEffect transition="in" filter="fade">
                                      <p:cBhvr>
                                        <p:cTn id="130" dur="1000"/>
                                        <p:tgtEl>
                                          <p:spTgt spid="23"/>
                                        </p:tgtEl>
                                      </p:cBhvr>
                                    </p:animEffect>
                                  </p:childTnLst>
                                </p:cTn>
                              </p:par>
                              <p:par>
                                <p:cTn id="131" presetID="6" presetClass="emph" presetSubtype="0" fill="hold" nodeType="withEffect">
                                  <p:stCondLst>
                                    <p:cond delay="0"/>
                                  </p:stCondLst>
                                  <p:childTnLst>
                                    <p:animScale>
                                      <p:cBhvr>
                                        <p:cTn id="132" dur="1000" fill="hold"/>
                                        <p:tgtEl>
                                          <p:spTgt spid="23"/>
                                        </p:tgtEl>
                                      </p:cBhvr>
                                      <p:by x="150000" y="150000"/>
                                    </p:animScale>
                                  </p:childTnLst>
                                </p:cTn>
                              </p:par>
                            </p:childTnLst>
                          </p:cTn>
                        </p:par>
                      </p:childTnLst>
                    </p:cTn>
                  </p:par>
                  <p:par>
                    <p:cTn id="133" fill="hold">
                      <p:stCondLst>
                        <p:cond delay="indefinite"/>
                      </p:stCondLst>
                      <p:childTnLst>
                        <p:par>
                          <p:cTn id="134" fill="hold">
                            <p:stCondLst>
                              <p:cond delay="0"/>
                            </p:stCondLst>
                            <p:childTnLst>
                              <p:par>
                                <p:cTn id="135" presetID="64" presetClass="path" presetSubtype="0" accel="50000" decel="50000" fill="hold" nodeType="clickEffect">
                                  <p:stCondLst>
                                    <p:cond delay="0"/>
                                  </p:stCondLst>
                                  <p:childTnLst>
                                    <p:animMotion origin="layout" path="M -3.33333E-6 1.11111E-6 L 0.36667 -0.74931 " pathEditMode="relative" rAng="0" ptsTypes="AA">
                                      <p:cBhvr>
                                        <p:cTn id="136" dur="1000" fill="hold"/>
                                        <p:tgtEl>
                                          <p:spTgt spid="23"/>
                                        </p:tgtEl>
                                        <p:attrNameLst>
                                          <p:attrName>ppt_x</p:attrName>
                                          <p:attrName>ppt_y</p:attrName>
                                        </p:attrNameLst>
                                      </p:cBhvr>
                                      <p:rCtr x="183" y="-375"/>
                                    </p:animMotion>
                                  </p:childTnLst>
                                </p:cTn>
                              </p:par>
                              <p:par>
                                <p:cTn id="137" presetID="10" presetClass="exit" presetSubtype="0" fill="hold" nodeType="withEffect">
                                  <p:stCondLst>
                                    <p:cond delay="500"/>
                                  </p:stCondLst>
                                  <p:childTnLst>
                                    <p:animEffect transition="out" filter="fade">
                                      <p:cBhvr>
                                        <p:cTn id="138" dur="1000"/>
                                        <p:tgtEl>
                                          <p:spTgt spid="23"/>
                                        </p:tgtEl>
                                      </p:cBhvr>
                                    </p:animEffect>
                                    <p:set>
                                      <p:cBhvr>
                                        <p:cTn id="139" dur="1" fill="hold">
                                          <p:stCondLst>
                                            <p:cond delay="999"/>
                                          </p:stCondLst>
                                        </p:cTn>
                                        <p:tgtEl>
                                          <p:spTgt spid="23"/>
                                        </p:tgtEl>
                                        <p:attrNameLst>
                                          <p:attrName>style.visibility</p:attrName>
                                        </p:attrNameLst>
                                      </p:cBhvr>
                                      <p:to>
                                        <p:strVal val="hidden"/>
                                      </p:to>
                                    </p:set>
                                  </p:childTnLst>
                                </p:cTn>
                              </p:par>
                              <p:par>
                                <p:cTn id="140" presetID="10" presetClass="exit" presetSubtype="0" fill="hold" grpId="0" nodeType="withEffect">
                                  <p:stCondLst>
                                    <p:cond delay="500"/>
                                  </p:stCondLst>
                                  <p:childTnLst>
                                    <p:animEffect transition="out" filter="fade">
                                      <p:cBhvr>
                                        <p:cTn id="141" dur="1000"/>
                                        <p:tgtEl>
                                          <p:spTgt spid="15"/>
                                        </p:tgtEl>
                                      </p:cBhvr>
                                    </p:animEffect>
                                    <p:set>
                                      <p:cBhvr>
                                        <p:cTn id="142" dur="1" fill="hold">
                                          <p:stCondLst>
                                            <p:cond delay="999"/>
                                          </p:stCondLst>
                                        </p:cTn>
                                        <p:tgtEl>
                                          <p:spTgt spid="15"/>
                                        </p:tgtEl>
                                        <p:attrNameLst>
                                          <p:attrName>style.visibility</p:attrName>
                                        </p:attrNameLst>
                                      </p:cBhvr>
                                      <p:to>
                                        <p:strVal val="hidden"/>
                                      </p:to>
                                    </p:set>
                                  </p:childTnLst>
                                </p:cTn>
                              </p:par>
                              <p:par>
                                <p:cTn id="143" presetID="10" presetClass="entr" presetSubtype="0" fill="hold" grpId="0" nodeType="withEffect">
                                  <p:stCondLst>
                                    <p:cond delay="500"/>
                                  </p:stCondLst>
                                  <p:childTnLst>
                                    <p:set>
                                      <p:cBhvr>
                                        <p:cTn id="144" dur="1" fill="hold">
                                          <p:stCondLst>
                                            <p:cond delay="0"/>
                                          </p:stCondLst>
                                        </p:cTn>
                                        <p:tgtEl>
                                          <p:spTgt spid="25"/>
                                        </p:tgtEl>
                                        <p:attrNameLst>
                                          <p:attrName>style.visibility</p:attrName>
                                        </p:attrNameLst>
                                      </p:cBhvr>
                                      <p:to>
                                        <p:strVal val="visible"/>
                                      </p:to>
                                    </p:set>
                                    <p:animEffect transition="in" filter="fade">
                                      <p:cBhvr>
                                        <p:cTn id="14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animBg="1"/>
      <p:bldP spid="19" grpId="0" uiExpand="1" build="allAtOnce" animBg="1"/>
      <p:bldP spid="14" grpId="0" animBg="1"/>
      <p:bldP spid="20"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1172289"/>
          </a:xfrm>
          <a:prstGeom prst="rect">
            <a:avLst/>
          </a:prstGeom>
        </p:spPr>
        <p:txBody>
          <a:bodyPr wrap="square">
            <a:spAutoFit/>
          </a:bodyPr>
          <a:lstStyle/>
          <a:p>
            <a:r>
              <a:rPr lang="en-US" dirty="0" smtClean="0">
                <a:hlinkClick r:id="rId2"/>
              </a:rPr>
              <a:t>https://en.wikipedia.org/wiki/Spanish_missions_in_Florida</a:t>
            </a:r>
            <a:endParaRPr lang="en-US" dirty="0" smtClean="0"/>
          </a:p>
          <a:p>
            <a:endParaRPr lang="en-US" dirty="0" smtClean="0"/>
          </a:p>
          <a:p>
            <a:r>
              <a:rPr lang="en-US" dirty="0" smtClean="0"/>
              <a:t>	Beginning in the second half of the 16th century, the Kingdom of Spain established a number of missions throughout </a:t>
            </a:r>
            <a:r>
              <a:rPr lang="en-US" i="1" dirty="0" smtClean="0"/>
              <a:t>La Florida</a:t>
            </a:r>
            <a:r>
              <a:rPr lang="en-US" dirty="0" smtClean="0"/>
              <a:t> in order to convert the Indians to Christianity, to facilitate control of the area, and to prevent its colonization by other countries, in particular, England and France. Spanish Florida originally included much of what is now the Southeastern United States, although Spain never exercised long-term effective control over more than the northern part of what is now the State of Florida from present-day St. Augustine to the area around Tallahassee, southeastern Georgia, and some coastal settlements, such as Pensacola, Florida. A few short-lived missions were established in other locations, including Mission Santa Elena in present-day South Carolina, around the Florida peninsula, and in the interior of Georgia and Alabama.</a:t>
            </a:r>
          </a:p>
          <a:p>
            <a:r>
              <a:rPr lang="en-US" dirty="0" smtClean="0"/>
              <a:t>	The missions of what are now northern Florida and southeastern Georgia were divided into main four provinces where the bulk of missionary effort took place. These were </a:t>
            </a:r>
            <a:r>
              <a:rPr lang="en-US" dirty="0" err="1" smtClean="0"/>
              <a:t>Apalachee</a:t>
            </a:r>
            <a:r>
              <a:rPr lang="en-US" dirty="0" smtClean="0"/>
              <a:t>, comprising the eastern part of what is now the Florida Panhandle; </a:t>
            </a:r>
            <a:r>
              <a:rPr lang="en-US" dirty="0" err="1" smtClean="0"/>
              <a:t>Timucua</a:t>
            </a:r>
            <a:r>
              <a:rPr lang="en-US" dirty="0" smtClean="0"/>
              <a:t>, ranging from the St. Johns River west to the </a:t>
            </a:r>
            <a:r>
              <a:rPr lang="en-US" dirty="0" err="1" smtClean="0"/>
              <a:t>Suwanee</a:t>
            </a:r>
            <a:r>
              <a:rPr lang="en-US" dirty="0" smtClean="0"/>
              <a:t>; </a:t>
            </a:r>
            <a:r>
              <a:rPr lang="en-US" dirty="0" err="1" smtClean="0"/>
              <a:t>Mocama</a:t>
            </a:r>
            <a:r>
              <a:rPr lang="en-US" dirty="0" smtClean="0"/>
              <a:t>, the coastal areas east of the St. Johns running north to the Altamaha River; and </a:t>
            </a:r>
            <a:r>
              <a:rPr lang="en-US" dirty="0" err="1" smtClean="0"/>
              <a:t>Guale</a:t>
            </a:r>
            <a:r>
              <a:rPr lang="en-US" dirty="0" smtClean="0"/>
              <a:t>, north of the Altamaha River along the coast to the present-day Georgia Sea Islands. These provinces roughly corresponded to the areas where those dialects were spoken among the varying Native American peoples, thus, they reflected the territories of the peoples. Missionary provinces were relatively fluid and evolved over the years according to demographic and political trends, and at various times smaller provinces were established, abandoned, or merged with larger ones. There were also ephemeral attempts to establish missions elsewhere, particularly further south into Florida.</a:t>
            </a:r>
          </a:p>
          <a:p>
            <a:endParaRPr lang="en-US" dirty="0" smtClean="0"/>
          </a:p>
          <a:p>
            <a:r>
              <a:rPr lang="en-US" dirty="0" smtClean="0">
                <a:hlinkClick r:id="rId3"/>
              </a:rPr>
              <a:t>https://www.georgiaencyclopedia.org/articles/arts-culture/spanish-missions</a:t>
            </a:r>
            <a:endParaRPr lang="en-US" dirty="0" smtClean="0"/>
          </a:p>
          <a:p>
            <a:endParaRPr lang="en-US" dirty="0" smtClean="0"/>
          </a:p>
          <a:p>
            <a:r>
              <a:rPr lang="en-US" dirty="0" smtClean="0"/>
              <a:t>	Spanish missions were explicitly established for the purpose of religious conversion and instruction in the Catholic faith. However, the mission system actually served as the primary means of integrating Indians into the political and economic structure of Florida's colonial system. Missions were normally established at the political center of local chiefdoms, in the villages where the chiefs lived and where the council houses were located. Each mission was only a small compound within a much larger Indian community. The mission typically included a church structure (where Mass was celebrated and where Indian converts were buried) and a convent, or friary, where a single friar lived alone. Because chiefdoms were made up of a number of outlying satellite villages and hamlets, friars normally served a much larger group of Indians within their visitation rounds. Some subordinate communities had uninhabited secondary church structures as well.</a:t>
            </a:r>
          </a:p>
          <a:p>
            <a:r>
              <a:rPr lang="en-US" dirty="0" smtClean="0"/>
              <a:t>	Over the course of the mission period Indian population levels declined rapidly and substantially, plummeting well over 90 percent in many areas.</a:t>
            </a:r>
          </a:p>
          <a:p>
            <a:endParaRPr lang="en-US" dirty="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Group 94"/>
          <p:cNvGrpSpPr/>
          <p:nvPr/>
        </p:nvGrpSpPr>
        <p:grpSpPr>
          <a:xfrm>
            <a:off x="662940" y="1076960"/>
            <a:ext cx="7533529" cy="5781040"/>
            <a:chOff x="662940" y="1076960"/>
            <a:chExt cx="7533529" cy="5781040"/>
          </a:xfrm>
        </p:grpSpPr>
        <p:pic>
          <p:nvPicPr>
            <p:cNvPr id="96" name="Picture 2" descr="https://upload.wikimedia.org/wikipedia/commons/f/f1/NorthAmerica1762-83.png"/>
            <p:cNvPicPr>
              <a:picLocks noChangeAspect="1" noChangeArrowheads="1"/>
            </p:cNvPicPr>
            <p:nvPr/>
          </p:nvPicPr>
          <p:blipFill>
            <a:blip r:embed="rId2"/>
            <a:srcRect/>
            <a:stretch>
              <a:fillRect/>
            </a:stretch>
          </p:blipFill>
          <p:spPr bwMode="auto">
            <a:xfrm>
              <a:off x="685800" y="1143000"/>
              <a:ext cx="7496175" cy="5715000"/>
            </a:xfrm>
            <a:prstGeom prst="rect">
              <a:avLst/>
            </a:prstGeom>
            <a:noFill/>
          </p:spPr>
        </p:pic>
        <p:sp>
          <p:nvSpPr>
            <p:cNvPr id="97" name="Freeform 96"/>
            <p:cNvSpPr/>
            <p:nvPr/>
          </p:nvSpPr>
          <p:spPr>
            <a:xfrm>
              <a:off x="6863301" y="1463040"/>
              <a:ext cx="1333168" cy="763326"/>
            </a:xfrm>
            <a:custGeom>
              <a:avLst/>
              <a:gdLst>
                <a:gd name="connsiteX0" fmla="*/ 38431 w 1333168"/>
                <a:gd name="connsiteY0" fmla="*/ 190831 h 763326"/>
                <a:gd name="connsiteX1" fmla="*/ 276970 w 1333168"/>
                <a:gd name="connsiteY1" fmla="*/ 31805 h 763326"/>
                <a:gd name="connsiteX2" fmla="*/ 595022 w 1333168"/>
                <a:gd name="connsiteY2" fmla="*/ 0 h 763326"/>
                <a:gd name="connsiteX3" fmla="*/ 857416 w 1333168"/>
                <a:gd name="connsiteY3" fmla="*/ 31805 h 763326"/>
                <a:gd name="connsiteX4" fmla="*/ 960782 w 1333168"/>
                <a:gd name="connsiteY4" fmla="*/ 166977 h 763326"/>
                <a:gd name="connsiteX5" fmla="*/ 1159565 w 1333168"/>
                <a:gd name="connsiteY5" fmla="*/ 206734 h 763326"/>
                <a:gd name="connsiteX6" fmla="*/ 1318591 w 1333168"/>
                <a:gd name="connsiteY6" fmla="*/ 254442 h 763326"/>
                <a:gd name="connsiteX7" fmla="*/ 1247029 w 1333168"/>
                <a:gd name="connsiteY7" fmla="*/ 310101 h 763326"/>
                <a:gd name="connsiteX8" fmla="*/ 1183419 w 1333168"/>
                <a:gd name="connsiteY8" fmla="*/ 596348 h 763326"/>
                <a:gd name="connsiteX9" fmla="*/ 1095955 w 1333168"/>
                <a:gd name="connsiteY9" fmla="*/ 747423 h 763326"/>
                <a:gd name="connsiteX10" fmla="*/ 960782 w 1333168"/>
                <a:gd name="connsiteY10" fmla="*/ 691763 h 763326"/>
                <a:gd name="connsiteX11" fmla="*/ 889221 w 1333168"/>
                <a:gd name="connsiteY11" fmla="*/ 691763 h 763326"/>
                <a:gd name="connsiteX12" fmla="*/ 730195 w 1333168"/>
                <a:gd name="connsiteY12" fmla="*/ 731520 h 763326"/>
                <a:gd name="connsiteX13" fmla="*/ 579120 w 1333168"/>
                <a:gd name="connsiteY13" fmla="*/ 699715 h 763326"/>
                <a:gd name="connsiteX14" fmla="*/ 475753 w 1333168"/>
                <a:gd name="connsiteY14" fmla="*/ 596348 h 763326"/>
                <a:gd name="connsiteX15" fmla="*/ 475753 w 1333168"/>
                <a:gd name="connsiteY15" fmla="*/ 461176 h 763326"/>
                <a:gd name="connsiteX16" fmla="*/ 435996 w 1333168"/>
                <a:gd name="connsiteY16" fmla="*/ 389614 h 763326"/>
                <a:gd name="connsiteX17" fmla="*/ 340581 w 1333168"/>
                <a:gd name="connsiteY17" fmla="*/ 341906 h 763326"/>
                <a:gd name="connsiteX18" fmla="*/ 149749 w 1333168"/>
                <a:gd name="connsiteY18" fmla="*/ 341906 h 763326"/>
                <a:gd name="connsiteX19" fmla="*/ 46382 w 1333168"/>
                <a:gd name="connsiteY19" fmla="*/ 286247 h 763326"/>
                <a:gd name="connsiteX20" fmla="*/ 38431 w 1333168"/>
                <a:gd name="connsiteY20" fmla="*/ 190831 h 76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3168" h="763326">
                  <a:moveTo>
                    <a:pt x="38431" y="190831"/>
                  </a:moveTo>
                  <a:cubicBezTo>
                    <a:pt x="76862" y="148424"/>
                    <a:pt x="184205" y="63610"/>
                    <a:pt x="276970" y="31805"/>
                  </a:cubicBezTo>
                  <a:cubicBezTo>
                    <a:pt x="369735" y="0"/>
                    <a:pt x="498281" y="0"/>
                    <a:pt x="595022" y="0"/>
                  </a:cubicBezTo>
                  <a:cubicBezTo>
                    <a:pt x="691763" y="0"/>
                    <a:pt x="796456" y="3976"/>
                    <a:pt x="857416" y="31805"/>
                  </a:cubicBezTo>
                  <a:cubicBezTo>
                    <a:pt x="918376" y="59634"/>
                    <a:pt x="910424" y="137822"/>
                    <a:pt x="960782" y="166977"/>
                  </a:cubicBezTo>
                  <a:cubicBezTo>
                    <a:pt x="1011140" y="196132"/>
                    <a:pt x="1099930" y="192157"/>
                    <a:pt x="1159565" y="206734"/>
                  </a:cubicBezTo>
                  <a:cubicBezTo>
                    <a:pt x="1219200" y="221312"/>
                    <a:pt x="1304014" y="237214"/>
                    <a:pt x="1318591" y="254442"/>
                  </a:cubicBezTo>
                  <a:cubicBezTo>
                    <a:pt x="1333168" y="271670"/>
                    <a:pt x="1269558" y="253117"/>
                    <a:pt x="1247029" y="310101"/>
                  </a:cubicBezTo>
                  <a:cubicBezTo>
                    <a:pt x="1224500" y="367085"/>
                    <a:pt x="1208598" y="523461"/>
                    <a:pt x="1183419" y="596348"/>
                  </a:cubicBezTo>
                  <a:cubicBezTo>
                    <a:pt x="1158240" y="669235"/>
                    <a:pt x="1133061" y="731520"/>
                    <a:pt x="1095955" y="747423"/>
                  </a:cubicBezTo>
                  <a:cubicBezTo>
                    <a:pt x="1058849" y="763326"/>
                    <a:pt x="995238" y="701040"/>
                    <a:pt x="960782" y="691763"/>
                  </a:cubicBezTo>
                  <a:cubicBezTo>
                    <a:pt x="926326" y="682486"/>
                    <a:pt x="927652" y="685137"/>
                    <a:pt x="889221" y="691763"/>
                  </a:cubicBezTo>
                  <a:cubicBezTo>
                    <a:pt x="850790" y="698389"/>
                    <a:pt x="781878" y="730195"/>
                    <a:pt x="730195" y="731520"/>
                  </a:cubicBezTo>
                  <a:cubicBezTo>
                    <a:pt x="678512" y="732845"/>
                    <a:pt x="621527" y="722244"/>
                    <a:pt x="579120" y="699715"/>
                  </a:cubicBezTo>
                  <a:cubicBezTo>
                    <a:pt x="536713" y="677186"/>
                    <a:pt x="492981" y="636105"/>
                    <a:pt x="475753" y="596348"/>
                  </a:cubicBezTo>
                  <a:cubicBezTo>
                    <a:pt x="458525" y="556592"/>
                    <a:pt x="482379" y="495632"/>
                    <a:pt x="475753" y="461176"/>
                  </a:cubicBezTo>
                  <a:cubicBezTo>
                    <a:pt x="469127" y="426720"/>
                    <a:pt x="458525" y="409492"/>
                    <a:pt x="435996" y="389614"/>
                  </a:cubicBezTo>
                  <a:cubicBezTo>
                    <a:pt x="413467" y="369736"/>
                    <a:pt x="388289" y="349857"/>
                    <a:pt x="340581" y="341906"/>
                  </a:cubicBezTo>
                  <a:cubicBezTo>
                    <a:pt x="292873" y="333955"/>
                    <a:pt x="198782" y="351182"/>
                    <a:pt x="149749" y="341906"/>
                  </a:cubicBezTo>
                  <a:cubicBezTo>
                    <a:pt x="100716" y="332630"/>
                    <a:pt x="60959" y="311426"/>
                    <a:pt x="46382" y="286247"/>
                  </a:cubicBezTo>
                  <a:cubicBezTo>
                    <a:pt x="31805" y="261068"/>
                    <a:pt x="0" y="233238"/>
                    <a:pt x="38431" y="1908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p:cNvSpPr/>
            <p:nvPr/>
          </p:nvSpPr>
          <p:spPr>
            <a:xfrm>
              <a:off x="1902460" y="1076960"/>
              <a:ext cx="6123940" cy="4483100"/>
            </a:xfrm>
            <a:custGeom>
              <a:avLst/>
              <a:gdLst>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248920 h 4483100"/>
                <a:gd name="connsiteX16" fmla="*/ 170180 w 6123940"/>
                <a:gd name="connsiteY16" fmla="*/ 629920 h 4483100"/>
                <a:gd name="connsiteX17" fmla="*/ 109220 w 6123940"/>
                <a:gd name="connsiteY17" fmla="*/ 843280 h 4483100"/>
                <a:gd name="connsiteX18" fmla="*/ 261620 w 6123940"/>
                <a:gd name="connsiteY18" fmla="*/ 995680 h 4483100"/>
                <a:gd name="connsiteX19" fmla="*/ 414020 w 6123940"/>
                <a:gd name="connsiteY19" fmla="*/ 1361440 h 4483100"/>
                <a:gd name="connsiteX20" fmla="*/ 490220 w 6123940"/>
                <a:gd name="connsiteY20" fmla="*/ 1651000 h 4483100"/>
                <a:gd name="connsiteX21" fmla="*/ 627380 w 6123940"/>
                <a:gd name="connsiteY21" fmla="*/ 1727200 h 4483100"/>
                <a:gd name="connsiteX22" fmla="*/ 871220 w 6123940"/>
                <a:gd name="connsiteY22" fmla="*/ 1468120 h 4483100"/>
                <a:gd name="connsiteX23" fmla="*/ 993140 w 6123940"/>
                <a:gd name="connsiteY23" fmla="*/ 1376680 h 4483100"/>
                <a:gd name="connsiteX24" fmla="*/ 1115060 w 6123940"/>
                <a:gd name="connsiteY24" fmla="*/ 1422400 h 4483100"/>
                <a:gd name="connsiteX25" fmla="*/ 1176020 w 6123940"/>
                <a:gd name="connsiteY25" fmla="*/ 1513840 h 4483100"/>
                <a:gd name="connsiteX26" fmla="*/ 1099820 w 6123940"/>
                <a:gd name="connsiteY26" fmla="*/ 1651000 h 4483100"/>
                <a:gd name="connsiteX27" fmla="*/ 1297940 w 6123940"/>
                <a:gd name="connsiteY27" fmla="*/ 1910080 h 4483100"/>
                <a:gd name="connsiteX28" fmla="*/ 1465580 w 6123940"/>
                <a:gd name="connsiteY28" fmla="*/ 2153920 h 4483100"/>
                <a:gd name="connsiteX29" fmla="*/ 1465580 w 6123940"/>
                <a:gd name="connsiteY29" fmla="*/ 2245360 h 4483100"/>
                <a:gd name="connsiteX30" fmla="*/ 1587500 w 6123940"/>
                <a:gd name="connsiteY30" fmla="*/ 2336800 h 4483100"/>
                <a:gd name="connsiteX31" fmla="*/ 1617980 w 6123940"/>
                <a:gd name="connsiteY31" fmla="*/ 2473960 h 4483100"/>
                <a:gd name="connsiteX32" fmla="*/ 1496060 w 6123940"/>
                <a:gd name="connsiteY32" fmla="*/ 2656840 h 4483100"/>
                <a:gd name="connsiteX33" fmla="*/ 1419860 w 6123940"/>
                <a:gd name="connsiteY33" fmla="*/ 2839720 h 4483100"/>
                <a:gd name="connsiteX34" fmla="*/ 1602740 w 6123940"/>
                <a:gd name="connsiteY34" fmla="*/ 3068320 h 4483100"/>
                <a:gd name="connsiteX35" fmla="*/ 1724660 w 6123940"/>
                <a:gd name="connsiteY35" fmla="*/ 3205480 h 4483100"/>
                <a:gd name="connsiteX36" fmla="*/ 1831340 w 6123940"/>
                <a:gd name="connsiteY36" fmla="*/ 3327400 h 4483100"/>
                <a:gd name="connsiteX37" fmla="*/ 1785620 w 6123940"/>
                <a:gd name="connsiteY37" fmla="*/ 3449320 h 4483100"/>
                <a:gd name="connsiteX38" fmla="*/ 1602740 w 6123940"/>
                <a:gd name="connsiteY38" fmla="*/ 3891280 h 4483100"/>
                <a:gd name="connsiteX39" fmla="*/ 1419860 w 6123940"/>
                <a:gd name="connsiteY39" fmla="*/ 4074160 h 4483100"/>
                <a:gd name="connsiteX40" fmla="*/ 1450340 w 6123940"/>
                <a:gd name="connsiteY40" fmla="*/ 4196080 h 4483100"/>
                <a:gd name="connsiteX41" fmla="*/ 1450340 w 6123940"/>
                <a:gd name="connsiteY41" fmla="*/ 4302760 h 4483100"/>
                <a:gd name="connsiteX42" fmla="*/ 1419860 w 6123940"/>
                <a:gd name="connsiteY42" fmla="*/ 4424680 h 4483100"/>
                <a:gd name="connsiteX43" fmla="*/ 1480820 w 6123940"/>
                <a:gd name="connsiteY43" fmla="*/ 4439920 h 4483100"/>
                <a:gd name="connsiteX44" fmla="*/ 2197100 w 6123940"/>
                <a:gd name="connsiteY44" fmla="*/ 4470400 h 4483100"/>
                <a:gd name="connsiteX45" fmla="*/ 2334260 w 6123940"/>
                <a:gd name="connsiteY45" fmla="*/ 4363720 h 4483100"/>
                <a:gd name="connsiteX46" fmla="*/ 2608580 w 6123940"/>
                <a:gd name="connsiteY46" fmla="*/ 4272280 h 4483100"/>
                <a:gd name="connsiteX47" fmla="*/ 2867660 w 6123940"/>
                <a:gd name="connsiteY47" fmla="*/ 4226560 h 4483100"/>
                <a:gd name="connsiteX48" fmla="*/ 2776220 w 6123940"/>
                <a:gd name="connsiteY48" fmla="*/ 4058920 h 4483100"/>
                <a:gd name="connsiteX49" fmla="*/ 2745740 w 6123940"/>
                <a:gd name="connsiteY49" fmla="*/ 3830320 h 4483100"/>
                <a:gd name="connsiteX50" fmla="*/ 3035300 w 6123940"/>
                <a:gd name="connsiteY50" fmla="*/ 3601720 h 4483100"/>
                <a:gd name="connsiteX51" fmla="*/ 3324860 w 6123940"/>
                <a:gd name="connsiteY51" fmla="*/ 3068320 h 4483100"/>
                <a:gd name="connsiteX52" fmla="*/ 3355340 w 6123940"/>
                <a:gd name="connsiteY52" fmla="*/ 2854960 h 4483100"/>
                <a:gd name="connsiteX53" fmla="*/ 3553460 w 6123940"/>
                <a:gd name="connsiteY53" fmla="*/ 2702560 h 4483100"/>
                <a:gd name="connsiteX54" fmla="*/ 3751580 w 6123940"/>
                <a:gd name="connsiteY54" fmla="*/ 2214880 h 4483100"/>
                <a:gd name="connsiteX55" fmla="*/ 3888740 w 6123940"/>
                <a:gd name="connsiteY55" fmla="*/ 2108200 h 4483100"/>
                <a:gd name="connsiteX56" fmla="*/ 3964940 w 6123940"/>
                <a:gd name="connsiteY56" fmla="*/ 2077720 h 4483100"/>
                <a:gd name="connsiteX57" fmla="*/ 4086860 w 6123940"/>
                <a:gd name="connsiteY57" fmla="*/ 1788160 h 4483100"/>
                <a:gd name="connsiteX58" fmla="*/ 4132580 w 6123940"/>
                <a:gd name="connsiteY58" fmla="*/ 1864360 h 4483100"/>
                <a:gd name="connsiteX59" fmla="*/ 4254500 w 6123940"/>
                <a:gd name="connsiteY59" fmla="*/ 1986280 h 4483100"/>
                <a:gd name="connsiteX60" fmla="*/ 4330700 w 6123940"/>
                <a:gd name="connsiteY60" fmla="*/ 1925320 h 4483100"/>
                <a:gd name="connsiteX61" fmla="*/ 4330700 w 6123940"/>
                <a:gd name="connsiteY61" fmla="*/ 1711960 h 4483100"/>
                <a:gd name="connsiteX62" fmla="*/ 4422140 w 6123940"/>
                <a:gd name="connsiteY62" fmla="*/ 1574800 h 4483100"/>
                <a:gd name="connsiteX63" fmla="*/ 4605020 w 6123940"/>
                <a:gd name="connsiteY63" fmla="*/ 1498600 h 4483100"/>
                <a:gd name="connsiteX64" fmla="*/ 4757420 w 6123940"/>
                <a:gd name="connsiteY64" fmla="*/ 1498600 h 4483100"/>
                <a:gd name="connsiteX65" fmla="*/ 4909820 w 6123940"/>
                <a:gd name="connsiteY65" fmla="*/ 1590040 h 4483100"/>
                <a:gd name="connsiteX66" fmla="*/ 4970780 w 6123940"/>
                <a:gd name="connsiteY66" fmla="*/ 1605280 h 4483100"/>
                <a:gd name="connsiteX67" fmla="*/ 5290820 w 6123940"/>
                <a:gd name="connsiteY67" fmla="*/ 1346200 h 4483100"/>
                <a:gd name="connsiteX68" fmla="*/ 5427980 w 6123940"/>
                <a:gd name="connsiteY68" fmla="*/ 1209040 h 4483100"/>
                <a:gd name="connsiteX69" fmla="*/ 5519420 w 6123940"/>
                <a:gd name="connsiteY69" fmla="*/ 1117600 h 4483100"/>
                <a:gd name="connsiteX70" fmla="*/ 5397500 w 6123940"/>
                <a:gd name="connsiteY70" fmla="*/ 995680 h 4483100"/>
                <a:gd name="connsiteX71" fmla="*/ 5397500 w 6123940"/>
                <a:gd name="connsiteY71" fmla="*/ 919480 h 4483100"/>
                <a:gd name="connsiteX72" fmla="*/ 5290820 w 6123940"/>
                <a:gd name="connsiteY72" fmla="*/ 858520 h 4483100"/>
                <a:gd name="connsiteX73" fmla="*/ 5153660 w 6123940"/>
                <a:gd name="connsiteY73" fmla="*/ 873760 h 4483100"/>
                <a:gd name="connsiteX74" fmla="*/ 5397500 w 6123940"/>
                <a:gd name="connsiteY74" fmla="*/ 721360 h 4483100"/>
                <a:gd name="connsiteX75" fmla="*/ 5306060 w 6123940"/>
                <a:gd name="connsiteY75" fmla="*/ 629920 h 4483100"/>
                <a:gd name="connsiteX76" fmla="*/ 5031740 w 6123940"/>
                <a:gd name="connsiteY76" fmla="*/ 660400 h 4483100"/>
                <a:gd name="connsiteX77" fmla="*/ 4894580 w 6123940"/>
                <a:gd name="connsiteY77" fmla="*/ 538480 h 4483100"/>
                <a:gd name="connsiteX78" fmla="*/ 5427980 w 6123940"/>
                <a:gd name="connsiteY78" fmla="*/ 325120 h 4483100"/>
                <a:gd name="connsiteX79" fmla="*/ 5580380 w 6123940"/>
                <a:gd name="connsiteY79" fmla="*/ 264160 h 4483100"/>
                <a:gd name="connsiteX80" fmla="*/ 5793740 w 6123940"/>
                <a:gd name="connsiteY80" fmla="*/ 172720 h 4483100"/>
                <a:gd name="connsiteX81" fmla="*/ 5900420 w 6123940"/>
                <a:gd name="connsiteY81" fmla="*/ 20320 h 4483100"/>
                <a:gd name="connsiteX82" fmla="*/ 4437380 w 6123940"/>
                <a:gd name="connsiteY82"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248920 h 4483100"/>
                <a:gd name="connsiteX16" fmla="*/ 170180 w 6123940"/>
                <a:gd name="connsiteY16" fmla="*/ 629920 h 4483100"/>
                <a:gd name="connsiteX17" fmla="*/ 109220 w 6123940"/>
                <a:gd name="connsiteY17" fmla="*/ 843280 h 4483100"/>
                <a:gd name="connsiteX18" fmla="*/ 261620 w 6123940"/>
                <a:gd name="connsiteY18" fmla="*/ 995680 h 4483100"/>
                <a:gd name="connsiteX19" fmla="*/ 414020 w 6123940"/>
                <a:gd name="connsiteY19" fmla="*/ 1361440 h 4483100"/>
                <a:gd name="connsiteX20" fmla="*/ 490220 w 6123940"/>
                <a:gd name="connsiteY20" fmla="*/ 1651000 h 4483100"/>
                <a:gd name="connsiteX21" fmla="*/ 627380 w 6123940"/>
                <a:gd name="connsiteY21" fmla="*/ 1727200 h 4483100"/>
                <a:gd name="connsiteX22" fmla="*/ 871220 w 6123940"/>
                <a:gd name="connsiteY22" fmla="*/ 1468120 h 4483100"/>
                <a:gd name="connsiteX23" fmla="*/ 993140 w 6123940"/>
                <a:gd name="connsiteY23" fmla="*/ 1376680 h 4483100"/>
                <a:gd name="connsiteX24" fmla="*/ 1115060 w 6123940"/>
                <a:gd name="connsiteY24" fmla="*/ 1422400 h 4483100"/>
                <a:gd name="connsiteX25" fmla="*/ 1176020 w 6123940"/>
                <a:gd name="connsiteY25" fmla="*/ 1513840 h 4483100"/>
                <a:gd name="connsiteX26" fmla="*/ 1099820 w 6123940"/>
                <a:gd name="connsiteY26" fmla="*/ 1651000 h 4483100"/>
                <a:gd name="connsiteX27" fmla="*/ 1297940 w 6123940"/>
                <a:gd name="connsiteY27" fmla="*/ 1910080 h 4483100"/>
                <a:gd name="connsiteX28" fmla="*/ 1465580 w 6123940"/>
                <a:gd name="connsiteY28" fmla="*/ 2153920 h 4483100"/>
                <a:gd name="connsiteX29" fmla="*/ 1465580 w 6123940"/>
                <a:gd name="connsiteY29" fmla="*/ 2245360 h 4483100"/>
                <a:gd name="connsiteX30" fmla="*/ 1587500 w 6123940"/>
                <a:gd name="connsiteY30" fmla="*/ 2336800 h 4483100"/>
                <a:gd name="connsiteX31" fmla="*/ 1617980 w 6123940"/>
                <a:gd name="connsiteY31" fmla="*/ 2473960 h 4483100"/>
                <a:gd name="connsiteX32" fmla="*/ 1496060 w 6123940"/>
                <a:gd name="connsiteY32" fmla="*/ 2656840 h 4483100"/>
                <a:gd name="connsiteX33" fmla="*/ 1419860 w 6123940"/>
                <a:gd name="connsiteY33" fmla="*/ 2839720 h 4483100"/>
                <a:gd name="connsiteX34" fmla="*/ 1602740 w 6123940"/>
                <a:gd name="connsiteY34" fmla="*/ 3068320 h 4483100"/>
                <a:gd name="connsiteX35" fmla="*/ 1724660 w 6123940"/>
                <a:gd name="connsiteY35" fmla="*/ 3205480 h 4483100"/>
                <a:gd name="connsiteX36" fmla="*/ 1831340 w 6123940"/>
                <a:gd name="connsiteY36" fmla="*/ 3327400 h 4483100"/>
                <a:gd name="connsiteX37" fmla="*/ 1785620 w 6123940"/>
                <a:gd name="connsiteY37" fmla="*/ 3449320 h 4483100"/>
                <a:gd name="connsiteX38" fmla="*/ 1602740 w 6123940"/>
                <a:gd name="connsiteY38" fmla="*/ 3891280 h 4483100"/>
                <a:gd name="connsiteX39" fmla="*/ 1419860 w 6123940"/>
                <a:gd name="connsiteY39" fmla="*/ 4074160 h 4483100"/>
                <a:gd name="connsiteX40" fmla="*/ 1450340 w 6123940"/>
                <a:gd name="connsiteY40" fmla="*/ 4196080 h 4483100"/>
                <a:gd name="connsiteX41" fmla="*/ 1450340 w 6123940"/>
                <a:gd name="connsiteY41" fmla="*/ 4302760 h 4483100"/>
                <a:gd name="connsiteX42" fmla="*/ 1419860 w 6123940"/>
                <a:gd name="connsiteY42" fmla="*/ 4424680 h 4483100"/>
                <a:gd name="connsiteX43" fmla="*/ 1480820 w 6123940"/>
                <a:gd name="connsiteY43" fmla="*/ 4439920 h 4483100"/>
                <a:gd name="connsiteX44" fmla="*/ 2197100 w 6123940"/>
                <a:gd name="connsiteY44" fmla="*/ 4470400 h 4483100"/>
                <a:gd name="connsiteX45" fmla="*/ 2334260 w 6123940"/>
                <a:gd name="connsiteY45" fmla="*/ 4363720 h 4483100"/>
                <a:gd name="connsiteX46" fmla="*/ 2608580 w 6123940"/>
                <a:gd name="connsiteY46" fmla="*/ 4272280 h 4483100"/>
                <a:gd name="connsiteX47" fmla="*/ 2867660 w 6123940"/>
                <a:gd name="connsiteY47" fmla="*/ 4226560 h 4483100"/>
                <a:gd name="connsiteX48" fmla="*/ 2776220 w 6123940"/>
                <a:gd name="connsiteY48" fmla="*/ 4058920 h 4483100"/>
                <a:gd name="connsiteX49" fmla="*/ 2745740 w 6123940"/>
                <a:gd name="connsiteY49" fmla="*/ 3830320 h 4483100"/>
                <a:gd name="connsiteX50" fmla="*/ 3035300 w 6123940"/>
                <a:gd name="connsiteY50" fmla="*/ 3601720 h 4483100"/>
                <a:gd name="connsiteX51" fmla="*/ 3324860 w 6123940"/>
                <a:gd name="connsiteY51" fmla="*/ 3068320 h 4483100"/>
                <a:gd name="connsiteX52" fmla="*/ 3355340 w 6123940"/>
                <a:gd name="connsiteY52" fmla="*/ 2854960 h 4483100"/>
                <a:gd name="connsiteX53" fmla="*/ 3553460 w 6123940"/>
                <a:gd name="connsiteY53" fmla="*/ 2702560 h 4483100"/>
                <a:gd name="connsiteX54" fmla="*/ 3751580 w 6123940"/>
                <a:gd name="connsiteY54" fmla="*/ 2214880 h 4483100"/>
                <a:gd name="connsiteX55" fmla="*/ 3888740 w 6123940"/>
                <a:gd name="connsiteY55" fmla="*/ 2108200 h 4483100"/>
                <a:gd name="connsiteX56" fmla="*/ 3964940 w 6123940"/>
                <a:gd name="connsiteY56" fmla="*/ 2077720 h 4483100"/>
                <a:gd name="connsiteX57" fmla="*/ 4086860 w 6123940"/>
                <a:gd name="connsiteY57" fmla="*/ 1788160 h 4483100"/>
                <a:gd name="connsiteX58" fmla="*/ 4132580 w 6123940"/>
                <a:gd name="connsiteY58" fmla="*/ 1864360 h 4483100"/>
                <a:gd name="connsiteX59" fmla="*/ 4254500 w 6123940"/>
                <a:gd name="connsiteY59" fmla="*/ 1986280 h 4483100"/>
                <a:gd name="connsiteX60" fmla="*/ 4330700 w 6123940"/>
                <a:gd name="connsiteY60" fmla="*/ 1925320 h 4483100"/>
                <a:gd name="connsiteX61" fmla="*/ 4330700 w 6123940"/>
                <a:gd name="connsiteY61" fmla="*/ 1711960 h 4483100"/>
                <a:gd name="connsiteX62" fmla="*/ 4422140 w 6123940"/>
                <a:gd name="connsiteY62" fmla="*/ 1574800 h 4483100"/>
                <a:gd name="connsiteX63" fmla="*/ 4605020 w 6123940"/>
                <a:gd name="connsiteY63" fmla="*/ 1498600 h 4483100"/>
                <a:gd name="connsiteX64" fmla="*/ 4757420 w 6123940"/>
                <a:gd name="connsiteY64" fmla="*/ 1498600 h 4483100"/>
                <a:gd name="connsiteX65" fmla="*/ 4909820 w 6123940"/>
                <a:gd name="connsiteY65" fmla="*/ 1590040 h 4483100"/>
                <a:gd name="connsiteX66" fmla="*/ 4970780 w 6123940"/>
                <a:gd name="connsiteY66" fmla="*/ 1605280 h 4483100"/>
                <a:gd name="connsiteX67" fmla="*/ 5290820 w 6123940"/>
                <a:gd name="connsiteY67" fmla="*/ 1346200 h 4483100"/>
                <a:gd name="connsiteX68" fmla="*/ 5427980 w 6123940"/>
                <a:gd name="connsiteY68" fmla="*/ 1209040 h 4483100"/>
                <a:gd name="connsiteX69" fmla="*/ 5519420 w 6123940"/>
                <a:gd name="connsiteY69" fmla="*/ 1117600 h 4483100"/>
                <a:gd name="connsiteX70" fmla="*/ 5397500 w 6123940"/>
                <a:gd name="connsiteY70" fmla="*/ 995680 h 4483100"/>
                <a:gd name="connsiteX71" fmla="*/ 5397500 w 6123940"/>
                <a:gd name="connsiteY71" fmla="*/ 919480 h 4483100"/>
                <a:gd name="connsiteX72" fmla="*/ 5290820 w 6123940"/>
                <a:gd name="connsiteY72" fmla="*/ 858520 h 4483100"/>
                <a:gd name="connsiteX73" fmla="*/ 5153660 w 6123940"/>
                <a:gd name="connsiteY73" fmla="*/ 873760 h 4483100"/>
                <a:gd name="connsiteX74" fmla="*/ 5397500 w 6123940"/>
                <a:gd name="connsiteY74" fmla="*/ 721360 h 4483100"/>
                <a:gd name="connsiteX75" fmla="*/ 5306060 w 6123940"/>
                <a:gd name="connsiteY75" fmla="*/ 629920 h 4483100"/>
                <a:gd name="connsiteX76" fmla="*/ 5031740 w 6123940"/>
                <a:gd name="connsiteY76" fmla="*/ 660400 h 4483100"/>
                <a:gd name="connsiteX77" fmla="*/ 4894580 w 6123940"/>
                <a:gd name="connsiteY77" fmla="*/ 538480 h 4483100"/>
                <a:gd name="connsiteX78" fmla="*/ 5427980 w 6123940"/>
                <a:gd name="connsiteY78" fmla="*/ 325120 h 4483100"/>
                <a:gd name="connsiteX79" fmla="*/ 5580380 w 6123940"/>
                <a:gd name="connsiteY79" fmla="*/ 264160 h 4483100"/>
                <a:gd name="connsiteX80" fmla="*/ 5793740 w 6123940"/>
                <a:gd name="connsiteY80" fmla="*/ 172720 h 4483100"/>
                <a:gd name="connsiteX81" fmla="*/ 5900420 w 6123940"/>
                <a:gd name="connsiteY81" fmla="*/ 20320 h 4483100"/>
                <a:gd name="connsiteX82" fmla="*/ 4437380 w 6123940"/>
                <a:gd name="connsiteY82" fmla="*/ 81280 h 4483100"/>
                <a:gd name="connsiteX0" fmla="*/ 4495800 w 6182360"/>
                <a:gd name="connsiteY0" fmla="*/ 81280 h 4483100"/>
                <a:gd name="connsiteX1" fmla="*/ 4175760 w 6182360"/>
                <a:gd name="connsiteY1" fmla="*/ 508000 h 4483100"/>
                <a:gd name="connsiteX2" fmla="*/ 3688080 w 6182360"/>
                <a:gd name="connsiteY2" fmla="*/ 904240 h 4483100"/>
                <a:gd name="connsiteX3" fmla="*/ 3383280 w 6182360"/>
                <a:gd name="connsiteY3" fmla="*/ 1087120 h 4483100"/>
                <a:gd name="connsiteX4" fmla="*/ 3048000 w 6182360"/>
                <a:gd name="connsiteY4" fmla="*/ 1163320 h 4483100"/>
                <a:gd name="connsiteX5" fmla="*/ 2575560 w 6182360"/>
                <a:gd name="connsiteY5" fmla="*/ 1071880 h 4483100"/>
                <a:gd name="connsiteX6" fmla="*/ 2301240 w 6182360"/>
                <a:gd name="connsiteY6" fmla="*/ 995680 h 4483100"/>
                <a:gd name="connsiteX7" fmla="*/ 2042160 w 6182360"/>
                <a:gd name="connsiteY7" fmla="*/ 843280 h 4483100"/>
                <a:gd name="connsiteX8" fmla="*/ 1965960 w 6182360"/>
                <a:gd name="connsiteY8" fmla="*/ 797560 h 4483100"/>
                <a:gd name="connsiteX9" fmla="*/ 1767840 w 6182360"/>
                <a:gd name="connsiteY9" fmla="*/ 949960 h 4483100"/>
                <a:gd name="connsiteX10" fmla="*/ 1661160 w 6182360"/>
                <a:gd name="connsiteY10" fmla="*/ 904240 h 4483100"/>
                <a:gd name="connsiteX11" fmla="*/ 1234440 w 6182360"/>
                <a:gd name="connsiteY11" fmla="*/ 767080 h 4483100"/>
                <a:gd name="connsiteX12" fmla="*/ 914400 w 6182360"/>
                <a:gd name="connsiteY12" fmla="*/ 142240 h 4483100"/>
                <a:gd name="connsiteX13" fmla="*/ 914400 w 6182360"/>
                <a:gd name="connsiteY13" fmla="*/ 81280 h 4483100"/>
                <a:gd name="connsiteX14" fmla="*/ 182880 w 6182360"/>
                <a:gd name="connsiteY14" fmla="*/ 81280 h 4483100"/>
                <a:gd name="connsiteX15" fmla="*/ 167640 w 6182360"/>
                <a:gd name="connsiteY15" fmla="*/ 248920 h 4483100"/>
                <a:gd name="connsiteX16" fmla="*/ 0 w 6182360"/>
                <a:gd name="connsiteY16" fmla="*/ 629920 h 4483100"/>
                <a:gd name="connsiteX17" fmla="*/ 167640 w 6182360"/>
                <a:gd name="connsiteY17" fmla="*/ 843280 h 4483100"/>
                <a:gd name="connsiteX18" fmla="*/ 320040 w 6182360"/>
                <a:gd name="connsiteY18" fmla="*/ 995680 h 4483100"/>
                <a:gd name="connsiteX19" fmla="*/ 472440 w 6182360"/>
                <a:gd name="connsiteY19" fmla="*/ 1361440 h 4483100"/>
                <a:gd name="connsiteX20" fmla="*/ 548640 w 6182360"/>
                <a:gd name="connsiteY20" fmla="*/ 1651000 h 4483100"/>
                <a:gd name="connsiteX21" fmla="*/ 685800 w 6182360"/>
                <a:gd name="connsiteY21" fmla="*/ 1727200 h 4483100"/>
                <a:gd name="connsiteX22" fmla="*/ 929640 w 6182360"/>
                <a:gd name="connsiteY22" fmla="*/ 1468120 h 4483100"/>
                <a:gd name="connsiteX23" fmla="*/ 1051560 w 6182360"/>
                <a:gd name="connsiteY23" fmla="*/ 1376680 h 4483100"/>
                <a:gd name="connsiteX24" fmla="*/ 1173480 w 6182360"/>
                <a:gd name="connsiteY24" fmla="*/ 1422400 h 4483100"/>
                <a:gd name="connsiteX25" fmla="*/ 1234440 w 6182360"/>
                <a:gd name="connsiteY25" fmla="*/ 1513840 h 4483100"/>
                <a:gd name="connsiteX26" fmla="*/ 1158240 w 6182360"/>
                <a:gd name="connsiteY26" fmla="*/ 1651000 h 4483100"/>
                <a:gd name="connsiteX27" fmla="*/ 1356360 w 6182360"/>
                <a:gd name="connsiteY27" fmla="*/ 1910080 h 4483100"/>
                <a:gd name="connsiteX28" fmla="*/ 1524000 w 6182360"/>
                <a:gd name="connsiteY28" fmla="*/ 2153920 h 4483100"/>
                <a:gd name="connsiteX29" fmla="*/ 1524000 w 6182360"/>
                <a:gd name="connsiteY29" fmla="*/ 2245360 h 4483100"/>
                <a:gd name="connsiteX30" fmla="*/ 1645920 w 6182360"/>
                <a:gd name="connsiteY30" fmla="*/ 2336800 h 4483100"/>
                <a:gd name="connsiteX31" fmla="*/ 1676400 w 6182360"/>
                <a:gd name="connsiteY31" fmla="*/ 2473960 h 4483100"/>
                <a:gd name="connsiteX32" fmla="*/ 1554480 w 6182360"/>
                <a:gd name="connsiteY32" fmla="*/ 2656840 h 4483100"/>
                <a:gd name="connsiteX33" fmla="*/ 1478280 w 6182360"/>
                <a:gd name="connsiteY33" fmla="*/ 2839720 h 4483100"/>
                <a:gd name="connsiteX34" fmla="*/ 1661160 w 6182360"/>
                <a:gd name="connsiteY34" fmla="*/ 3068320 h 4483100"/>
                <a:gd name="connsiteX35" fmla="*/ 1783080 w 6182360"/>
                <a:gd name="connsiteY35" fmla="*/ 3205480 h 4483100"/>
                <a:gd name="connsiteX36" fmla="*/ 1889760 w 6182360"/>
                <a:gd name="connsiteY36" fmla="*/ 3327400 h 4483100"/>
                <a:gd name="connsiteX37" fmla="*/ 1844040 w 6182360"/>
                <a:gd name="connsiteY37" fmla="*/ 3449320 h 4483100"/>
                <a:gd name="connsiteX38" fmla="*/ 1661160 w 6182360"/>
                <a:gd name="connsiteY38" fmla="*/ 3891280 h 4483100"/>
                <a:gd name="connsiteX39" fmla="*/ 1478280 w 6182360"/>
                <a:gd name="connsiteY39" fmla="*/ 4074160 h 4483100"/>
                <a:gd name="connsiteX40" fmla="*/ 1508760 w 6182360"/>
                <a:gd name="connsiteY40" fmla="*/ 4196080 h 4483100"/>
                <a:gd name="connsiteX41" fmla="*/ 1508760 w 6182360"/>
                <a:gd name="connsiteY41" fmla="*/ 4302760 h 4483100"/>
                <a:gd name="connsiteX42" fmla="*/ 1478280 w 6182360"/>
                <a:gd name="connsiteY42" fmla="*/ 4424680 h 4483100"/>
                <a:gd name="connsiteX43" fmla="*/ 1539240 w 6182360"/>
                <a:gd name="connsiteY43" fmla="*/ 4439920 h 4483100"/>
                <a:gd name="connsiteX44" fmla="*/ 2255520 w 6182360"/>
                <a:gd name="connsiteY44" fmla="*/ 4470400 h 4483100"/>
                <a:gd name="connsiteX45" fmla="*/ 2392680 w 6182360"/>
                <a:gd name="connsiteY45" fmla="*/ 4363720 h 4483100"/>
                <a:gd name="connsiteX46" fmla="*/ 2667000 w 6182360"/>
                <a:gd name="connsiteY46" fmla="*/ 4272280 h 4483100"/>
                <a:gd name="connsiteX47" fmla="*/ 2926080 w 6182360"/>
                <a:gd name="connsiteY47" fmla="*/ 4226560 h 4483100"/>
                <a:gd name="connsiteX48" fmla="*/ 2834640 w 6182360"/>
                <a:gd name="connsiteY48" fmla="*/ 4058920 h 4483100"/>
                <a:gd name="connsiteX49" fmla="*/ 2804160 w 6182360"/>
                <a:gd name="connsiteY49" fmla="*/ 3830320 h 4483100"/>
                <a:gd name="connsiteX50" fmla="*/ 3093720 w 6182360"/>
                <a:gd name="connsiteY50" fmla="*/ 3601720 h 4483100"/>
                <a:gd name="connsiteX51" fmla="*/ 3383280 w 6182360"/>
                <a:gd name="connsiteY51" fmla="*/ 3068320 h 4483100"/>
                <a:gd name="connsiteX52" fmla="*/ 3413760 w 6182360"/>
                <a:gd name="connsiteY52" fmla="*/ 2854960 h 4483100"/>
                <a:gd name="connsiteX53" fmla="*/ 3611880 w 6182360"/>
                <a:gd name="connsiteY53" fmla="*/ 2702560 h 4483100"/>
                <a:gd name="connsiteX54" fmla="*/ 3810000 w 6182360"/>
                <a:gd name="connsiteY54" fmla="*/ 2214880 h 4483100"/>
                <a:gd name="connsiteX55" fmla="*/ 3947160 w 6182360"/>
                <a:gd name="connsiteY55" fmla="*/ 2108200 h 4483100"/>
                <a:gd name="connsiteX56" fmla="*/ 4023360 w 6182360"/>
                <a:gd name="connsiteY56" fmla="*/ 2077720 h 4483100"/>
                <a:gd name="connsiteX57" fmla="*/ 4145280 w 6182360"/>
                <a:gd name="connsiteY57" fmla="*/ 1788160 h 4483100"/>
                <a:gd name="connsiteX58" fmla="*/ 4191000 w 6182360"/>
                <a:gd name="connsiteY58" fmla="*/ 1864360 h 4483100"/>
                <a:gd name="connsiteX59" fmla="*/ 4312920 w 6182360"/>
                <a:gd name="connsiteY59" fmla="*/ 1986280 h 4483100"/>
                <a:gd name="connsiteX60" fmla="*/ 4389120 w 6182360"/>
                <a:gd name="connsiteY60" fmla="*/ 1925320 h 4483100"/>
                <a:gd name="connsiteX61" fmla="*/ 4389120 w 6182360"/>
                <a:gd name="connsiteY61" fmla="*/ 1711960 h 4483100"/>
                <a:gd name="connsiteX62" fmla="*/ 4480560 w 6182360"/>
                <a:gd name="connsiteY62" fmla="*/ 1574800 h 4483100"/>
                <a:gd name="connsiteX63" fmla="*/ 4663440 w 6182360"/>
                <a:gd name="connsiteY63" fmla="*/ 1498600 h 4483100"/>
                <a:gd name="connsiteX64" fmla="*/ 4815840 w 6182360"/>
                <a:gd name="connsiteY64" fmla="*/ 1498600 h 4483100"/>
                <a:gd name="connsiteX65" fmla="*/ 4968240 w 6182360"/>
                <a:gd name="connsiteY65" fmla="*/ 1590040 h 4483100"/>
                <a:gd name="connsiteX66" fmla="*/ 5029200 w 6182360"/>
                <a:gd name="connsiteY66" fmla="*/ 1605280 h 4483100"/>
                <a:gd name="connsiteX67" fmla="*/ 5349240 w 6182360"/>
                <a:gd name="connsiteY67" fmla="*/ 1346200 h 4483100"/>
                <a:gd name="connsiteX68" fmla="*/ 5486400 w 6182360"/>
                <a:gd name="connsiteY68" fmla="*/ 1209040 h 4483100"/>
                <a:gd name="connsiteX69" fmla="*/ 5577840 w 6182360"/>
                <a:gd name="connsiteY69" fmla="*/ 1117600 h 4483100"/>
                <a:gd name="connsiteX70" fmla="*/ 5455920 w 6182360"/>
                <a:gd name="connsiteY70" fmla="*/ 995680 h 4483100"/>
                <a:gd name="connsiteX71" fmla="*/ 5455920 w 6182360"/>
                <a:gd name="connsiteY71" fmla="*/ 919480 h 4483100"/>
                <a:gd name="connsiteX72" fmla="*/ 5349240 w 6182360"/>
                <a:gd name="connsiteY72" fmla="*/ 858520 h 4483100"/>
                <a:gd name="connsiteX73" fmla="*/ 5212080 w 6182360"/>
                <a:gd name="connsiteY73" fmla="*/ 873760 h 4483100"/>
                <a:gd name="connsiteX74" fmla="*/ 5455920 w 6182360"/>
                <a:gd name="connsiteY74" fmla="*/ 721360 h 4483100"/>
                <a:gd name="connsiteX75" fmla="*/ 5364480 w 6182360"/>
                <a:gd name="connsiteY75" fmla="*/ 629920 h 4483100"/>
                <a:gd name="connsiteX76" fmla="*/ 5090160 w 6182360"/>
                <a:gd name="connsiteY76" fmla="*/ 660400 h 4483100"/>
                <a:gd name="connsiteX77" fmla="*/ 4953000 w 6182360"/>
                <a:gd name="connsiteY77" fmla="*/ 538480 h 4483100"/>
                <a:gd name="connsiteX78" fmla="*/ 5486400 w 6182360"/>
                <a:gd name="connsiteY78" fmla="*/ 325120 h 4483100"/>
                <a:gd name="connsiteX79" fmla="*/ 5638800 w 6182360"/>
                <a:gd name="connsiteY79" fmla="*/ 264160 h 4483100"/>
                <a:gd name="connsiteX80" fmla="*/ 5852160 w 6182360"/>
                <a:gd name="connsiteY80" fmla="*/ 172720 h 4483100"/>
                <a:gd name="connsiteX81" fmla="*/ 5958840 w 6182360"/>
                <a:gd name="connsiteY81" fmla="*/ 20320 h 4483100"/>
                <a:gd name="connsiteX82" fmla="*/ 4495800 w 6182360"/>
                <a:gd name="connsiteY82" fmla="*/ 81280 h 4483100"/>
                <a:gd name="connsiteX0" fmla="*/ 4495800 w 6182360"/>
                <a:gd name="connsiteY0" fmla="*/ 81280 h 4483100"/>
                <a:gd name="connsiteX1" fmla="*/ 4175760 w 6182360"/>
                <a:gd name="connsiteY1" fmla="*/ 508000 h 4483100"/>
                <a:gd name="connsiteX2" fmla="*/ 3688080 w 6182360"/>
                <a:gd name="connsiteY2" fmla="*/ 904240 h 4483100"/>
                <a:gd name="connsiteX3" fmla="*/ 3383280 w 6182360"/>
                <a:gd name="connsiteY3" fmla="*/ 1087120 h 4483100"/>
                <a:gd name="connsiteX4" fmla="*/ 3048000 w 6182360"/>
                <a:gd name="connsiteY4" fmla="*/ 1163320 h 4483100"/>
                <a:gd name="connsiteX5" fmla="*/ 2575560 w 6182360"/>
                <a:gd name="connsiteY5" fmla="*/ 1071880 h 4483100"/>
                <a:gd name="connsiteX6" fmla="*/ 2301240 w 6182360"/>
                <a:gd name="connsiteY6" fmla="*/ 995680 h 4483100"/>
                <a:gd name="connsiteX7" fmla="*/ 2042160 w 6182360"/>
                <a:gd name="connsiteY7" fmla="*/ 843280 h 4483100"/>
                <a:gd name="connsiteX8" fmla="*/ 1965960 w 6182360"/>
                <a:gd name="connsiteY8" fmla="*/ 797560 h 4483100"/>
                <a:gd name="connsiteX9" fmla="*/ 1767840 w 6182360"/>
                <a:gd name="connsiteY9" fmla="*/ 949960 h 4483100"/>
                <a:gd name="connsiteX10" fmla="*/ 1661160 w 6182360"/>
                <a:gd name="connsiteY10" fmla="*/ 904240 h 4483100"/>
                <a:gd name="connsiteX11" fmla="*/ 1234440 w 6182360"/>
                <a:gd name="connsiteY11" fmla="*/ 767080 h 4483100"/>
                <a:gd name="connsiteX12" fmla="*/ 914400 w 6182360"/>
                <a:gd name="connsiteY12" fmla="*/ 142240 h 4483100"/>
                <a:gd name="connsiteX13" fmla="*/ 914400 w 6182360"/>
                <a:gd name="connsiteY13" fmla="*/ 81280 h 4483100"/>
                <a:gd name="connsiteX14" fmla="*/ 182880 w 6182360"/>
                <a:gd name="connsiteY14" fmla="*/ 81280 h 4483100"/>
                <a:gd name="connsiteX15" fmla="*/ 167640 w 6182360"/>
                <a:gd name="connsiteY15" fmla="*/ 248920 h 4483100"/>
                <a:gd name="connsiteX16" fmla="*/ 0 w 6182360"/>
                <a:gd name="connsiteY16" fmla="*/ 629920 h 4483100"/>
                <a:gd name="connsiteX17" fmla="*/ 167640 w 6182360"/>
                <a:gd name="connsiteY17" fmla="*/ 843280 h 4483100"/>
                <a:gd name="connsiteX18" fmla="*/ 320040 w 6182360"/>
                <a:gd name="connsiteY18" fmla="*/ 995680 h 4483100"/>
                <a:gd name="connsiteX19" fmla="*/ 472440 w 6182360"/>
                <a:gd name="connsiteY19" fmla="*/ 1361440 h 4483100"/>
                <a:gd name="connsiteX20" fmla="*/ 548640 w 6182360"/>
                <a:gd name="connsiteY20" fmla="*/ 1651000 h 4483100"/>
                <a:gd name="connsiteX21" fmla="*/ 685800 w 6182360"/>
                <a:gd name="connsiteY21" fmla="*/ 1727200 h 4483100"/>
                <a:gd name="connsiteX22" fmla="*/ 929640 w 6182360"/>
                <a:gd name="connsiteY22" fmla="*/ 1468120 h 4483100"/>
                <a:gd name="connsiteX23" fmla="*/ 1051560 w 6182360"/>
                <a:gd name="connsiteY23" fmla="*/ 1376680 h 4483100"/>
                <a:gd name="connsiteX24" fmla="*/ 1173480 w 6182360"/>
                <a:gd name="connsiteY24" fmla="*/ 1422400 h 4483100"/>
                <a:gd name="connsiteX25" fmla="*/ 1234440 w 6182360"/>
                <a:gd name="connsiteY25" fmla="*/ 1513840 h 4483100"/>
                <a:gd name="connsiteX26" fmla="*/ 1158240 w 6182360"/>
                <a:gd name="connsiteY26" fmla="*/ 1651000 h 4483100"/>
                <a:gd name="connsiteX27" fmla="*/ 1356360 w 6182360"/>
                <a:gd name="connsiteY27" fmla="*/ 1910080 h 4483100"/>
                <a:gd name="connsiteX28" fmla="*/ 1524000 w 6182360"/>
                <a:gd name="connsiteY28" fmla="*/ 2153920 h 4483100"/>
                <a:gd name="connsiteX29" fmla="*/ 1524000 w 6182360"/>
                <a:gd name="connsiteY29" fmla="*/ 2245360 h 4483100"/>
                <a:gd name="connsiteX30" fmla="*/ 1645920 w 6182360"/>
                <a:gd name="connsiteY30" fmla="*/ 2336800 h 4483100"/>
                <a:gd name="connsiteX31" fmla="*/ 1676400 w 6182360"/>
                <a:gd name="connsiteY31" fmla="*/ 2473960 h 4483100"/>
                <a:gd name="connsiteX32" fmla="*/ 1554480 w 6182360"/>
                <a:gd name="connsiteY32" fmla="*/ 2656840 h 4483100"/>
                <a:gd name="connsiteX33" fmla="*/ 1478280 w 6182360"/>
                <a:gd name="connsiteY33" fmla="*/ 2839720 h 4483100"/>
                <a:gd name="connsiteX34" fmla="*/ 1661160 w 6182360"/>
                <a:gd name="connsiteY34" fmla="*/ 3068320 h 4483100"/>
                <a:gd name="connsiteX35" fmla="*/ 1783080 w 6182360"/>
                <a:gd name="connsiteY35" fmla="*/ 3205480 h 4483100"/>
                <a:gd name="connsiteX36" fmla="*/ 1889760 w 6182360"/>
                <a:gd name="connsiteY36" fmla="*/ 3327400 h 4483100"/>
                <a:gd name="connsiteX37" fmla="*/ 1844040 w 6182360"/>
                <a:gd name="connsiteY37" fmla="*/ 3449320 h 4483100"/>
                <a:gd name="connsiteX38" fmla="*/ 1661160 w 6182360"/>
                <a:gd name="connsiteY38" fmla="*/ 3891280 h 4483100"/>
                <a:gd name="connsiteX39" fmla="*/ 1478280 w 6182360"/>
                <a:gd name="connsiteY39" fmla="*/ 4074160 h 4483100"/>
                <a:gd name="connsiteX40" fmla="*/ 1508760 w 6182360"/>
                <a:gd name="connsiteY40" fmla="*/ 4196080 h 4483100"/>
                <a:gd name="connsiteX41" fmla="*/ 1508760 w 6182360"/>
                <a:gd name="connsiteY41" fmla="*/ 4302760 h 4483100"/>
                <a:gd name="connsiteX42" fmla="*/ 1478280 w 6182360"/>
                <a:gd name="connsiteY42" fmla="*/ 4424680 h 4483100"/>
                <a:gd name="connsiteX43" fmla="*/ 1539240 w 6182360"/>
                <a:gd name="connsiteY43" fmla="*/ 4439920 h 4483100"/>
                <a:gd name="connsiteX44" fmla="*/ 2255520 w 6182360"/>
                <a:gd name="connsiteY44" fmla="*/ 4470400 h 4483100"/>
                <a:gd name="connsiteX45" fmla="*/ 2392680 w 6182360"/>
                <a:gd name="connsiteY45" fmla="*/ 4363720 h 4483100"/>
                <a:gd name="connsiteX46" fmla="*/ 2667000 w 6182360"/>
                <a:gd name="connsiteY46" fmla="*/ 4272280 h 4483100"/>
                <a:gd name="connsiteX47" fmla="*/ 2926080 w 6182360"/>
                <a:gd name="connsiteY47" fmla="*/ 4226560 h 4483100"/>
                <a:gd name="connsiteX48" fmla="*/ 2834640 w 6182360"/>
                <a:gd name="connsiteY48" fmla="*/ 4058920 h 4483100"/>
                <a:gd name="connsiteX49" fmla="*/ 2804160 w 6182360"/>
                <a:gd name="connsiteY49" fmla="*/ 3830320 h 4483100"/>
                <a:gd name="connsiteX50" fmla="*/ 3093720 w 6182360"/>
                <a:gd name="connsiteY50" fmla="*/ 3601720 h 4483100"/>
                <a:gd name="connsiteX51" fmla="*/ 3383280 w 6182360"/>
                <a:gd name="connsiteY51" fmla="*/ 3068320 h 4483100"/>
                <a:gd name="connsiteX52" fmla="*/ 3413760 w 6182360"/>
                <a:gd name="connsiteY52" fmla="*/ 2854960 h 4483100"/>
                <a:gd name="connsiteX53" fmla="*/ 3611880 w 6182360"/>
                <a:gd name="connsiteY53" fmla="*/ 2702560 h 4483100"/>
                <a:gd name="connsiteX54" fmla="*/ 3810000 w 6182360"/>
                <a:gd name="connsiteY54" fmla="*/ 2214880 h 4483100"/>
                <a:gd name="connsiteX55" fmla="*/ 3947160 w 6182360"/>
                <a:gd name="connsiteY55" fmla="*/ 2108200 h 4483100"/>
                <a:gd name="connsiteX56" fmla="*/ 4023360 w 6182360"/>
                <a:gd name="connsiteY56" fmla="*/ 2077720 h 4483100"/>
                <a:gd name="connsiteX57" fmla="*/ 4145280 w 6182360"/>
                <a:gd name="connsiteY57" fmla="*/ 1788160 h 4483100"/>
                <a:gd name="connsiteX58" fmla="*/ 4191000 w 6182360"/>
                <a:gd name="connsiteY58" fmla="*/ 1864360 h 4483100"/>
                <a:gd name="connsiteX59" fmla="*/ 4312920 w 6182360"/>
                <a:gd name="connsiteY59" fmla="*/ 1986280 h 4483100"/>
                <a:gd name="connsiteX60" fmla="*/ 4389120 w 6182360"/>
                <a:gd name="connsiteY60" fmla="*/ 1925320 h 4483100"/>
                <a:gd name="connsiteX61" fmla="*/ 4389120 w 6182360"/>
                <a:gd name="connsiteY61" fmla="*/ 1711960 h 4483100"/>
                <a:gd name="connsiteX62" fmla="*/ 4480560 w 6182360"/>
                <a:gd name="connsiteY62" fmla="*/ 1574800 h 4483100"/>
                <a:gd name="connsiteX63" fmla="*/ 4663440 w 6182360"/>
                <a:gd name="connsiteY63" fmla="*/ 1498600 h 4483100"/>
                <a:gd name="connsiteX64" fmla="*/ 4815840 w 6182360"/>
                <a:gd name="connsiteY64" fmla="*/ 1498600 h 4483100"/>
                <a:gd name="connsiteX65" fmla="*/ 4968240 w 6182360"/>
                <a:gd name="connsiteY65" fmla="*/ 1590040 h 4483100"/>
                <a:gd name="connsiteX66" fmla="*/ 5029200 w 6182360"/>
                <a:gd name="connsiteY66" fmla="*/ 1605280 h 4483100"/>
                <a:gd name="connsiteX67" fmla="*/ 5349240 w 6182360"/>
                <a:gd name="connsiteY67" fmla="*/ 1346200 h 4483100"/>
                <a:gd name="connsiteX68" fmla="*/ 5486400 w 6182360"/>
                <a:gd name="connsiteY68" fmla="*/ 1209040 h 4483100"/>
                <a:gd name="connsiteX69" fmla="*/ 5577840 w 6182360"/>
                <a:gd name="connsiteY69" fmla="*/ 1117600 h 4483100"/>
                <a:gd name="connsiteX70" fmla="*/ 5455920 w 6182360"/>
                <a:gd name="connsiteY70" fmla="*/ 995680 h 4483100"/>
                <a:gd name="connsiteX71" fmla="*/ 5455920 w 6182360"/>
                <a:gd name="connsiteY71" fmla="*/ 919480 h 4483100"/>
                <a:gd name="connsiteX72" fmla="*/ 5349240 w 6182360"/>
                <a:gd name="connsiteY72" fmla="*/ 858520 h 4483100"/>
                <a:gd name="connsiteX73" fmla="*/ 5212080 w 6182360"/>
                <a:gd name="connsiteY73" fmla="*/ 873760 h 4483100"/>
                <a:gd name="connsiteX74" fmla="*/ 5455920 w 6182360"/>
                <a:gd name="connsiteY74" fmla="*/ 721360 h 4483100"/>
                <a:gd name="connsiteX75" fmla="*/ 5364480 w 6182360"/>
                <a:gd name="connsiteY75" fmla="*/ 629920 h 4483100"/>
                <a:gd name="connsiteX76" fmla="*/ 5090160 w 6182360"/>
                <a:gd name="connsiteY76" fmla="*/ 660400 h 4483100"/>
                <a:gd name="connsiteX77" fmla="*/ 4953000 w 6182360"/>
                <a:gd name="connsiteY77" fmla="*/ 538480 h 4483100"/>
                <a:gd name="connsiteX78" fmla="*/ 5486400 w 6182360"/>
                <a:gd name="connsiteY78" fmla="*/ 325120 h 4483100"/>
                <a:gd name="connsiteX79" fmla="*/ 5638800 w 6182360"/>
                <a:gd name="connsiteY79" fmla="*/ 264160 h 4483100"/>
                <a:gd name="connsiteX80" fmla="*/ 5852160 w 6182360"/>
                <a:gd name="connsiteY80" fmla="*/ 172720 h 4483100"/>
                <a:gd name="connsiteX81" fmla="*/ 5958840 w 6182360"/>
                <a:gd name="connsiteY81" fmla="*/ 20320 h 4483100"/>
                <a:gd name="connsiteX82" fmla="*/ 4495800 w 6182360"/>
                <a:gd name="connsiteY82"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2489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420691 w 6123940"/>
                <a:gd name="connsiteY68" fmla="*/ 1197113 h 4483100"/>
                <a:gd name="connsiteX69" fmla="*/ 5519420 w 6123940"/>
                <a:gd name="connsiteY69" fmla="*/ 1117600 h 4483100"/>
                <a:gd name="connsiteX70" fmla="*/ 5397500 w 6123940"/>
                <a:gd name="connsiteY70" fmla="*/ 995680 h 4483100"/>
                <a:gd name="connsiteX71" fmla="*/ 5397500 w 6123940"/>
                <a:gd name="connsiteY71" fmla="*/ 919480 h 4483100"/>
                <a:gd name="connsiteX72" fmla="*/ 5290820 w 6123940"/>
                <a:gd name="connsiteY72" fmla="*/ 858520 h 4483100"/>
                <a:gd name="connsiteX73" fmla="*/ 5153660 w 6123940"/>
                <a:gd name="connsiteY73" fmla="*/ 873760 h 4483100"/>
                <a:gd name="connsiteX74" fmla="*/ 5397500 w 6123940"/>
                <a:gd name="connsiteY74" fmla="*/ 721360 h 4483100"/>
                <a:gd name="connsiteX75" fmla="*/ 5306060 w 6123940"/>
                <a:gd name="connsiteY75" fmla="*/ 629920 h 4483100"/>
                <a:gd name="connsiteX76" fmla="*/ 5031740 w 6123940"/>
                <a:gd name="connsiteY76" fmla="*/ 660400 h 4483100"/>
                <a:gd name="connsiteX77" fmla="*/ 4894580 w 6123940"/>
                <a:gd name="connsiteY77" fmla="*/ 538480 h 4483100"/>
                <a:gd name="connsiteX78" fmla="*/ 5427980 w 6123940"/>
                <a:gd name="connsiteY78" fmla="*/ 325120 h 4483100"/>
                <a:gd name="connsiteX79" fmla="*/ 5580380 w 6123940"/>
                <a:gd name="connsiteY79" fmla="*/ 264160 h 4483100"/>
                <a:gd name="connsiteX80" fmla="*/ 5793740 w 6123940"/>
                <a:gd name="connsiteY80" fmla="*/ 172720 h 4483100"/>
                <a:gd name="connsiteX81" fmla="*/ 5900420 w 6123940"/>
                <a:gd name="connsiteY81" fmla="*/ 20320 h 4483100"/>
                <a:gd name="connsiteX82" fmla="*/ 4437380 w 6123940"/>
                <a:gd name="connsiteY82"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519420 w 6123940"/>
                <a:gd name="connsiteY67" fmla="*/ 1117600 h 4483100"/>
                <a:gd name="connsiteX68" fmla="*/ 5397500 w 6123940"/>
                <a:gd name="connsiteY68" fmla="*/ 995680 h 4483100"/>
                <a:gd name="connsiteX69" fmla="*/ 5397500 w 6123940"/>
                <a:gd name="connsiteY69" fmla="*/ 919480 h 4483100"/>
                <a:gd name="connsiteX70" fmla="*/ 5290820 w 6123940"/>
                <a:gd name="connsiteY70" fmla="*/ 858520 h 4483100"/>
                <a:gd name="connsiteX71" fmla="*/ 5153660 w 6123940"/>
                <a:gd name="connsiteY71" fmla="*/ 873760 h 4483100"/>
                <a:gd name="connsiteX72" fmla="*/ 5397500 w 6123940"/>
                <a:gd name="connsiteY72" fmla="*/ 721360 h 4483100"/>
                <a:gd name="connsiteX73" fmla="*/ 5306060 w 6123940"/>
                <a:gd name="connsiteY73" fmla="*/ 629920 h 4483100"/>
                <a:gd name="connsiteX74" fmla="*/ 5031740 w 6123940"/>
                <a:gd name="connsiteY74" fmla="*/ 660400 h 4483100"/>
                <a:gd name="connsiteX75" fmla="*/ 4894580 w 6123940"/>
                <a:gd name="connsiteY75" fmla="*/ 538480 h 4483100"/>
                <a:gd name="connsiteX76" fmla="*/ 5427980 w 6123940"/>
                <a:gd name="connsiteY76" fmla="*/ 325120 h 4483100"/>
                <a:gd name="connsiteX77" fmla="*/ 5580380 w 6123940"/>
                <a:gd name="connsiteY77" fmla="*/ 264160 h 4483100"/>
                <a:gd name="connsiteX78" fmla="*/ 5793740 w 6123940"/>
                <a:gd name="connsiteY78" fmla="*/ 172720 h 4483100"/>
                <a:gd name="connsiteX79" fmla="*/ 5900420 w 6123940"/>
                <a:gd name="connsiteY79" fmla="*/ 20320 h 4483100"/>
                <a:gd name="connsiteX80" fmla="*/ 4437380 w 6123940"/>
                <a:gd name="connsiteY80"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519420 w 6123940"/>
                <a:gd name="connsiteY67" fmla="*/ 1117600 h 4483100"/>
                <a:gd name="connsiteX68" fmla="*/ 5397500 w 6123940"/>
                <a:gd name="connsiteY68" fmla="*/ 995680 h 4483100"/>
                <a:gd name="connsiteX69" fmla="*/ 5397500 w 6123940"/>
                <a:gd name="connsiteY69" fmla="*/ 919480 h 4483100"/>
                <a:gd name="connsiteX70" fmla="*/ 5290820 w 6123940"/>
                <a:gd name="connsiteY70" fmla="*/ 858520 h 4483100"/>
                <a:gd name="connsiteX71" fmla="*/ 5153660 w 6123940"/>
                <a:gd name="connsiteY71" fmla="*/ 873760 h 4483100"/>
                <a:gd name="connsiteX72" fmla="*/ 5397500 w 6123940"/>
                <a:gd name="connsiteY72" fmla="*/ 721360 h 4483100"/>
                <a:gd name="connsiteX73" fmla="*/ 5306060 w 6123940"/>
                <a:gd name="connsiteY73" fmla="*/ 629920 h 4483100"/>
                <a:gd name="connsiteX74" fmla="*/ 5031740 w 6123940"/>
                <a:gd name="connsiteY74" fmla="*/ 660400 h 4483100"/>
                <a:gd name="connsiteX75" fmla="*/ 4894580 w 6123940"/>
                <a:gd name="connsiteY75" fmla="*/ 538480 h 4483100"/>
                <a:gd name="connsiteX76" fmla="*/ 5427980 w 6123940"/>
                <a:gd name="connsiteY76" fmla="*/ 325120 h 4483100"/>
                <a:gd name="connsiteX77" fmla="*/ 5580380 w 6123940"/>
                <a:gd name="connsiteY77" fmla="*/ 264160 h 4483100"/>
                <a:gd name="connsiteX78" fmla="*/ 5793740 w 6123940"/>
                <a:gd name="connsiteY78" fmla="*/ 172720 h 4483100"/>
                <a:gd name="connsiteX79" fmla="*/ 5900420 w 6123940"/>
                <a:gd name="connsiteY79" fmla="*/ 20320 h 4483100"/>
                <a:gd name="connsiteX80" fmla="*/ 4437380 w 6123940"/>
                <a:gd name="connsiteY80" fmla="*/ 81280 h 4483100"/>
                <a:gd name="connsiteX0" fmla="*/ 4437380 w 6123940"/>
                <a:gd name="connsiteY0" fmla="*/ 127000 h 4528820"/>
                <a:gd name="connsiteX1" fmla="*/ 4117340 w 6123940"/>
                <a:gd name="connsiteY1" fmla="*/ 553720 h 4528820"/>
                <a:gd name="connsiteX2" fmla="*/ 3629660 w 6123940"/>
                <a:gd name="connsiteY2" fmla="*/ 949960 h 4528820"/>
                <a:gd name="connsiteX3" fmla="*/ 3324860 w 6123940"/>
                <a:gd name="connsiteY3" fmla="*/ 1132840 h 4528820"/>
                <a:gd name="connsiteX4" fmla="*/ 2989580 w 6123940"/>
                <a:gd name="connsiteY4" fmla="*/ 1209040 h 4528820"/>
                <a:gd name="connsiteX5" fmla="*/ 2517140 w 6123940"/>
                <a:gd name="connsiteY5" fmla="*/ 1117600 h 4528820"/>
                <a:gd name="connsiteX6" fmla="*/ 2242820 w 6123940"/>
                <a:gd name="connsiteY6" fmla="*/ 1041400 h 4528820"/>
                <a:gd name="connsiteX7" fmla="*/ 1983740 w 6123940"/>
                <a:gd name="connsiteY7" fmla="*/ 889000 h 4528820"/>
                <a:gd name="connsiteX8" fmla="*/ 1907540 w 6123940"/>
                <a:gd name="connsiteY8" fmla="*/ 843280 h 4528820"/>
                <a:gd name="connsiteX9" fmla="*/ 1709420 w 6123940"/>
                <a:gd name="connsiteY9" fmla="*/ 995680 h 4528820"/>
                <a:gd name="connsiteX10" fmla="*/ 1602740 w 6123940"/>
                <a:gd name="connsiteY10" fmla="*/ 949960 h 4528820"/>
                <a:gd name="connsiteX11" fmla="*/ 1176020 w 6123940"/>
                <a:gd name="connsiteY11" fmla="*/ 812800 h 4528820"/>
                <a:gd name="connsiteX12" fmla="*/ 855980 w 6123940"/>
                <a:gd name="connsiteY12" fmla="*/ 187960 h 4528820"/>
                <a:gd name="connsiteX13" fmla="*/ 855980 w 6123940"/>
                <a:gd name="connsiteY13" fmla="*/ 127000 h 4528820"/>
                <a:gd name="connsiteX14" fmla="*/ 124460 w 6123940"/>
                <a:gd name="connsiteY14" fmla="*/ 127000 h 4528820"/>
                <a:gd name="connsiteX15" fmla="*/ 109220 w 6123940"/>
                <a:gd name="connsiteY15" fmla="*/ 889000 h 4528820"/>
                <a:gd name="connsiteX16" fmla="*/ 261620 w 6123940"/>
                <a:gd name="connsiteY16" fmla="*/ 1041400 h 4528820"/>
                <a:gd name="connsiteX17" fmla="*/ 414020 w 6123940"/>
                <a:gd name="connsiteY17" fmla="*/ 1407160 h 4528820"/>
                <a:gd name="connsiteX18" fmla="*/ 490220 w 6123940"/>
                <a:gd name="connsiteY18" fmla="*/ 1696720 h 4528820"/>
                <a:gd name="connsiteX19" fmla="*/ 627380 w 6123940"/>
                <a:gd name="connsiteY19" fmla="*/ 1772920 h 4528820"/>
                <a:gd name="connsiteX20" fmla="*/ 871220 w 6123940"/>
                <a:gd name="connsiteY20" fmla="*/ 1513840 h 4528820"/>
                <a:gd name="connsiteX21" fmla="*/ 993140 w 6123940"/>
                <a:gd name="connsiteY21" fmla="*/ 1422400 h 4528820"/>
                <a:gd name="connsiteX22" fmla="*/ 1115060 w 6123940"/>
                <a:gd name="connsiteY22" fmla="*/ 1468120 h 4528820"/>
                <a:gd name="connsiteX23" fmla="*/ 1176020 w 6123940"/>
                <a:gd name="connsiteY23" fmla="*/ 1559560 h 4528820"/>
                <a:gd name="connsiteX24" fmla="*/ 1099820 w 6123940"/>
                <a:gd name="connsiteY24" fmla="*/ 1696720 h 4528820"/>
                <a:gd name="connsiteX25" fmla="*/ 1297940 w 6123940"/>
                <a:gd name="connsiteY25" fmla="*/ 1955800 h 4528820"/>
                <a:gd name="connsiteX26" fmla="*/ 1465580 w 6123940"/>
                <a:gd name="connsiteY26" fmla="*/ 2199640 h 4528820"/>
                <a:gd name="connsiteX27" fmla="*/ 1465580 w 6123940"/>
                <a:gd name="connsiteY27" fmla="*/ 2291080 h 4528820"/>
                <a:gd name="connsiteX28" fmla="*/ 1587500 w 6123940"/>
                <a:gd name="connsiteY28" fmla="*/ 2382520 h 4528820"/>
                <a:gd name="connsiteX29" fmla="*/ 1617980 w 6123940"/>
                <a:gd name="connsiteY29" fmla="*/ 2519680 h 4528820"/>
                <a:gd name="connsiteX30" fmla="*/ 1496060 w 6123940"/>
                <a:gd name="connsiteY30" fmla="*/ 2702560 h 4528820"/>
                <a:gd name="connsiteX31" fmla="*/ 1419860 w 6123940"/>
                <a:gd name="connsiteY31" fmla="*/ 2885440 h 4528820"/>
                <a:gd name="connsiteX32" fmla="*/ 1602740 w 6123940"/>
                <a:gd name="connsiteY32" fmla="*/ 3114040 h 4528820"/>
                <a:gd name="connsiteX33" fmla="*/ 1724660 w 6123940"/>
                <a:gd name="connsiteY33" fmla="*/ 3251200 h 4528820"/>
                <a:gd name="connsiteX34" fmla="*/ 1831340 w 6123940"/>
                <a:gd name="connsiteY34" fmla="*/ 3373120 h 4528820"/>
                <a:gd name="connsiteX35" fmla="*/ 1785620 w 6123940"/>
                <a:gd name="connsiteY35" fmla="*/ 3495040 h 4528820"/>
                <a:gd name="connsiteX36" fmla="*/ 1602740 w 6123940"/>
                <a:gd name="connsiteY36" fmla="*/ 3937000 h 4528820"/>
                <a:gd name="connsiteX37" fmla="*/ 1419860 w 6123940"/>
                <a:gd name="connsiteY37" fmla="*/ 4119880 h 4528820"/>
                <a:gd name="connsiteX38" fmla="*/ 1450340 w 6123940"/>
                <a:gd name="connsiteY38" fmla="*/ 4241800 h 4528820"/>
                <a:gd name="connsiteX39" fmla="*/ 1450340 w 6123940"/>
                <a:gd name="connsiteY39" fmla="*/ 4348480 h 4528820"/>
                <a:gd name="connsiteX40" fmla="*/ 1419860 w 6123940"/>
                <a:gd name="connsiteY40" fmla="*/ 4470400 h 4528820"/>
                <a:gd name="connsiteX41" fmla="*/ 1480820 w 6123940"/>
                <a:gd name="connsiteY41" fmla="*/ 4485640 h 4528820"/>
                <a:gd name="connsiteX42" fmla="*/ 2197100 w 6123940"/>
                <a:gd name="connsiteY42" fmla="*/ 4516120 h 4528820"/>
                <a:gd name="connsiteX43" fmla="*/ 2334260 w 6123940"/>
                <a:gd name="connsiteY43" fmla="*/ 4409440 h 4528820"/>
                <a:gd name="connsiteX44" fmla="*/ 2608580 w 6123940"/>
                <a:gd name="connsiteY44" fmla="*/ 4318000 h 4528820"/>
                <a:gd name="connsiteX45" fmla="*/ 2867660 w 6123940"/>
                <a:gd name="connsiteY45" fmla="*/ 4272280 h 4528820"/>
                <a:gd name="connsiteX46" fmla="*/ 2776220 w 6123940"/>
                <a:gd name="connsiteY46" fmla="*/ 4104640 h 4528820"/>
                <a:gd name="connsiteX47" fmla="*/ 2745740 w 6123940"/>
                <a:gd name="connsiteY47" fmla="*/ 3876040 h 4528820"/>
                <a:gd name="connsiteX48" fmla="*/ 3035300 w 6123940"/>
                <a:gd name="connsiteY48" fmla="*/ 3647440 h 4528820"/>
                <a:gd name="connsiteX49" fmla="*/ 3324860 w 6123940"/>
                <a:gd name="connsiteY49" fmla="*/ 3114040 h 4528820"/>
                <a:gd name="connsiteX50" fmla="*/ 3355340 w 6123940"/>
                <a:gd name="connsiteY50" fmla="*/ 2900680 h 4528820"/>
                <a:gd name="connsiteX51" fmla="*/ 3553460 w 6123940"/>
                <a:gd name="connsiteY51" fmla="*/ 2748280 h 4528820"/>
                <a:gd name="connsiteX52" fmla="*/ 3751580 w 6123940"/>
                <a:gd name="connsiteY52" fmla="*/ 2260600 h 4528820"/>
                <a:gd name="connsiteX53" fmla="*/ 3888740 w 6123940"/>
                <a:gd name="connsiteY53" fmla="*/ 2153920 h 4528820"/>
                <a:gd name="connsiteX54" fmla="*/ 3964940 w 6123940"/>
                <a:gd name="connsiteY54" fmla="*/ 2123440 h 4528820"/>
                <a:gd name="connsiteX55" fmla="*/ 4086860 w 6123940"/>
                <a:gd name="connsiteY55" fmla="*/ 1833880 h 4528820"/>
                <a:gd name="connsiteX56" fmla="*/ 4132580 w 6123940"/>
                <a:gd name="connsiteY56" fmla="*/ 1910080 h 4528820"/>
                <a:gd name="connsiteX57" fmla="*/ 4254500 w 6123940"/>
                <a:gd name="connsiteY57" fmla="*/ 2032000 h 4528820"/>
                <a:gd name="connsiteX58" fmla="*/ 4330700 w 6123940"/>
                <a:gd name="connsiteY58" fmla="*/ 1971040 h 4528820"/>
                <a:gd name="connsiteX59" fmla="*/ 4330700 w 6123940"/>
                <a:gd name="connsiteY59" fmla="*/ 1757680 h 4528820"/>
                <a:gd name="connsiteX60" fmla="*/ 4422140 w 6123940"/>
                <a:gd name="connsiteY60" fmla="*/ 1620520 h 4528820"/>
                <a:gd name="connsiteX61" fmla="*/ 4605020 w 6123940"/>
                <a:gd name="connsiteY61" fmla="*/ 1544320 h 4528820"/>
                <a:gd name="connsiteX62" fmla="*/ 4757420 w 6123940"/>
                <a:gd name="connsiteY62" fmla="*/ 1544320 h 4528820"/>
                <a:gd name="connsiteX63" fmla="*/ 4909820 w 6123940"/>
                <a:gd name="connsiteY63" fmla="*/ 1635760 h 4528820"/>
                <a:gd name="connsiteX64" fmla="*/ 4970780 w 6123940"/>
                <a:gd name="connsiteY64" fmla="*/ 1651000 h 4528820"/>
                <a:gd name="connsiteX65" fmla="*/ 5290820 w 6123940"/>
                <a:gd name="connsiteY65" fmla="*/ 1391920 h 4528820"/>
                <a:gd name="connsiteX66" fmla="*/ 5519420 w 6123940"/>
                <a:gd name="connsiteY66" fmla="*/ 1163320 h 4528820"/>
                <a:gd name="connsiteX67" fmla="*/ 5397500 w 6123940"/>
                <a:gd name="connsiteY67" fmla="*/ 1041400 h 4528820"/>
                <a:gd name="connsiteX68" fmla="*/ 5397500 w 6123940"/>
                <a:gd name="connsiteY68" fmla="*/ 965200 h 4528820"/>
                <a:gd name="connsiteX69" fmla="*/ 5290820 w 6123940"/>
                <a:gd name="connsiteY69" fmla="*/ 904240 h 4528820"/>
                <a:gd name="connsiteX70" fmla="*/ 5153660 w 6123940"/>
                <a:gd name="connsiteY70" fmla="*/ 919480 h 4528820"/>
                <a:gd name="connsiteX71" fmla="*/ 5397500 w 6123940"/>
                <a:gd name="connsiteY71" fmla="*/ 767080 h 4528820"/>
                <a:gd name="connsiteX72" fmla="*/ 5306060 w 6123940"/>
                <a:gd name="connsiteY72" fmla="*/ 675640 h 4528820"/>
                <a:gd name="connsiteX73" fmla="*/ 5031740 w 6123940"/>
                <a:gd name="connsiteY73" fmla="*/ 706120 h 4528820"/>
                <a:gd name="connsiteX74" fmla="*/ 4894580 w 6123940"/>
                <a:gd name="connsiteY74" fmla="*/ 584200 h 4528820"/>
                <a:gd name="connsiteX75" fmla="*/ 5427980 w 6123940"/>
                <a:gd name="connsiteY75" fmla="*/ 370840 h 4528820"/>
                <a:gd name="connsiteX76" fmla="*/ 5580380 w 6123940"/>
                <a:gd name="connsiteY76" fmla="*/ 309880 h 4528820"/>
                <a:gd name="connsiteX77" fmla="*/ 5793740 w 6123940"/>
                <a:gd name="connsiteY77" fmla="*/ 218440 h 4528820"/>
                <a:gd name="connsiteX78" fmla="*/ 5900420 w 6123940"/>
                <a:gd name="connsiteY78" fmla="*/ 66040 h 4528820"/>
                <a:gd name="connsiteX79" fmla="*/ 4437380 w 6123940"/>
                <a:gd name="connsiteY79" fmla="*/ 127000 h 452882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148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779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779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116840 h 4518660"/>
                <a:gd name="connsiteX1" fmla="*/ 4117340 w 6123940"/>
                <a:gd name="connsiteY1" fmla="*/ 543560 h 4518660"/>
                <a:gd name="connsiteX2" fmla="*/ 3629660 w 6123940"/>
                <a:gd name="connsiteY2" fmla="*/ 939800 h 4518660"/>
                <a:gd name="connsiteX3" fmla="*/ 3324860 w 6123940"/>
                <a:gd name="connsiteY3" fmla="*/ 1122680 h 4518660"/>
                <a:gd name="connsiteX4" fmla="*/ 2989580 w 6123940"/>
                <a:gd name="connsiteY4" fmla="*/ 1198880 h 4518660"/>
                <a:gd name="connsiteX5" fmla="*/ 2517140 w 6123940"/>
                <a:gd name="connsiteY5" fmla="*/ 1107440 h 4518660"/>
                <a:gd name="connsiteX6" fmla="*/ 2242820 w 6123940"/>
                <a:gd name="connsiteY6" fmla="*/ 1031240 h 4518660"/>
                <a:gd name="connsiteX7" fmla="*/ 1983740 w 6123940"/>
                <a:gd name="connsiteY7" fmla="*/ 878840 h 4518660"/>
                <a:gd name="connsiteX8" fmla="*/ 1907540 w 6123940"/>
                <a:gd name="connsiteY8" fmla="*/ 833120 h 4518660"/>
                <a:gd name="connsiteX9" fmla="*/ 1709420 w 6123940"/>
                <a:gd name="connsiteY9" fmla="*/ 985520 h 4518660"/>
                <a:gd name="connsiteX10" fmla="*/ 1602740 w 6123940"/>
                <a:gd name="connsiteY10" fmla="*/ 939800 h 4518660"/>
                <a:gd name="connsiteX11" fmla="*/ 1176020 w 6123940"/>
                <a:gd name="connsiteY11" fmla="*/ 650240 h 4518660"/>
                <a:gd name="connsiteX12" fmla="*/ 855980 w 6123940"/>
                <a:gd name="connsiteY12" fmla="*/ 177800 h 4518660"/>
                <a:gd name="connsiteX13" fmla="*/ 124460 w 6123940"/>
                <a:gd name="connsiteY13" fmla="*/ 116840 h 4518660"/>
                <a:gd name="connsiteX14" fmla="*/ 109220 w 6123940"/>
                <a:gd name="connsiteY14" fmla="*/ 878840 h 4518660"/>
                <a:gd name="connsiteX15" fmla="*/ 261620 w 6123940"/>
                <a:gd name="connsiteY15" fmla="*/ 1031240 h 4518660"/>
                <a:gd name="connsiteX16" fmla="*/ 414020 w 6123940"/>
                <a:gd name="connsiteY16" fmla="*/ 1397000 h 4518660"/>
                <a:gd name="connsiteX17" fmla="*/ 490220 w 6123940"/>
                <a:gd name="connsiteY17" fmla="*/ 1686560 h 4518660"/>
                <a:gd name="connsiteX18" fmla="*/ 627380 w 6123940"/>
                <a:gd name="connsiteY18" fmla="*/ 1762760 h 4518660"/>
                <a:gd name="connsiteX19" fmla="*/ 871220 w 6123940"/>
                <a:gd name="connsiteY19" fmla="*/ 1503680 h 4518660"/>
                <a:gd name="connsiteX20" fmla="*/ 993140 w 6123940"/>
                <a:gd name="connsiteY20" fmla="*/ 1412240 h 4518660"/>
                <a:gd name="connsiteX21" fmla="*/ 1115060 w 6123940"/>
                <a:gd name="connsiteY21" fmla="*/ 1457960 h 4518660"/>
                <a:gd name="connsiteX22" fmla="*/ 1176020 w 6123940"/>
                <a:gd name="connsiteY22" fmla="*/ 1549400 h 4518660"/>
                <a:gd name="connsiteX23" fmla="*/ 1099820 w 6123940"/>
                <a:gd name="connsiteY23" fmla="*/ 1686560 h 4518660"/>
                <a:gd name="connsiteX24" fmla="*/ 1297940 w 6123940"/>
                <a:gd name="connsiteY24" fmla="*/ 1945640 h 4518660"/>
                <a:gd name="connsiteX25" fmla="*/ 1465580 w 6123940"/>
                <a:gd name="connsiteY25" fmla="*/ 2189480 h 4518660"/>
                <a:gd name="connsiteX26" fmla="*/ 1465580 w 6123940"/>
                <a:gd name="connsiteY26" fmla="*/ 2280920 h 4518660"/>
                <a:gd name="connsiteX27" fmla="*/ 1587500 w 6123940"/>
                <a:gd name="connsiteY27" fmla="*/ 2372360 h 4518660"/>
                <a:gd name="connsiteX28" fmla="*/ 1617980 w 6123940"/>
                <a:gd name="connsiteY28" fmla="*/ 2509520 h 4518660"/>
                <a:gd name="connsiteX29" fmla="*/ 1496060 w 6123940"/>
                <a:gd name="connsiteY29" fmla="*/ 2692400 h 4518660"/>
                <a:gd name="connsiteX30" fmla="*/ 1419860 w 6123940"/>
                <a:gd name="connsiteY30" fmla="*/ 2875280 h 4518660"/>
                <a:gd name="connsiteX31" fmla="*/ 1602740 w 6123940"/>
                <a:gd name="connsiteY31" fmla="*/ 3103880 h 4518660"/>
                <a:gd name="connsiteX32" fmla="*/ 1724660 w 6123940"/>
                <a:gd name="connsiteY32" fmla="*/ 3241040 h 4518660"/>
                <a:gd name="connsiteX33" fmla="*/ 1831340 w 6123940"/>
                <a:gd name="connsiteY33" fmla="*/ 3362960 h 4518660"/>
                <a:gd name="connsiteX34" fmla="*/ 1785620 w 6123940"/>
                <a:gd name="connsiteY34" fmla="*/ 3484880 h 4518660"/>
                <a:gd name="connsiteX35" fmla="*/ 1602740 w 6123940"/>
                <a:gd name="connsiteY35" fmla="*/ 3926840 h 4518660"/>
                <a:gd name="connsiteX36" fmla="*/ 1419860 w 6123940"/>
                <a:gd name="connsiteY36" fmla="*/ 4109720 h 4518660"/>
                <a:gd name="connsiteX37" fmla="*/ 1450340 w 6123940"/>
                <a:gd name="connsiteY37" fmla="*/ 4231640 h 4518660"/>
                <a:gd name="connsiteX38" fmla="*/ 1450340 w 6123940"/>
                <a:gd name="connsiteY38" fmla="*/ 4338320 h 4518660"/>
                <a:gd name="connsiteX39" fmla="*/ 1419860 w 6123940"/>
                <a:gd name="connsiteY39" fmla="*/ 4460240 h 4518660"/>
                <a:gd name="connsiteX40" fmla="*/ 1480820 w 6123940"/>
                <a:gd name="connsiteY40" fmla="*/ 4475480 h 4518660"/>
                <a:gd name="connsiteX41" fmla="*/ 2197100 w 6123940"/>
                <a:gd name="connsiteY41" fmla="*/ 4505960 h 4518660"/>
                <a:gd name="connsiteX42" fmla="*/ 2334260 w 6123940"/>
                <a:gd name="connsiteY42" fmla="*/ 4399280 h 4518660"/>
                <a:gd name="connsiteX43" fmla="*/ 2608580 w 6123940"/>
                <a:gd name="connsiteY43" fmla="*/ 4307840 h 4518660"/>
                <a:gd name="connsiteX44" fmla="*/ 2867660 w 6123940"/>
                <a:gd name="connsiteY44" fmla="*/ 4262120 h 4518660"/>
                <a:gd name="connsiteX45" fmla="*/ 2852420 w 6123940"/>
                <a:gd name="connsiteY45" fmla="*/ 4094480 h 4518660"/>
                <a:gd name="connsiteX46" fmla="*/ 2821940 w 6123940"/>
                <a:gd name="connsiteY46" fmla="*/ 3865880 h 4518660"/>
                <a:gd name="connsiteX47" fmla="*/ 3035300 w 6123940"/>
                <a:gd name="connsiteY47" fmla="*/ 3713480 h 4518660"/>
                <a:gd name="connsiteX48" fmla="*/ 3324860 w 6123940"/>
                <a:gd name="connsiteY48" fmla="*/ 3332480 h 4518660"/>
                <a:gd name="connsiteX49" fmla="*/ 3431540 w 6123940"/>
                <a:gd name="connsiteY49" fmla="*/ 2966720 h 4518660"/>
                <a:gd name="connsiteX50" fmla="*/ 3553460 w 6123940"/>
                <a:gd name="connsiteY50" fmla="*/ 2738120 h 4518660"/>
                <a:gd name="connsiteX51" fmla="*/ 3751580 w 6123940"/>
                <a:gd name="connsiteY51" fmla="*/ 2326640 h 4518660"/>
                <a:gd name="connsiteX52" fmla="*/ 3964940 w 6123940"/>
                <a:gd name="connsiteY52" fmla="*/ 2143760 h 4518660"/>
                <a:gd name="connsiteX53" fmla="*/ 4086860 w 6123940"/>
                <a:gd name="connsiteY53" fmla="*/ 1823720 h 4518660"/>
                <a:gd name="connsiteX54" fmla="*/ 4132580 w 6123940"/>
                <a:gd name="connsiteY54" fmla="*/ 1899920 h 4518660"/>
                <a:gd name="connsiteX55" fmla="*/ 4254500 w 6123940"/>
                <a:gd name="connsiteY55" fmla="*/ 2021840 h 4518660"/>
                <a:gd name="connsiteX56" fmla="*/ 4330700 w 6123940"/>
                <a:gd name="connsiteY56" fmla="*/ 1960880 h 4518660"/>
                <a:gd name="connsiteX57" fmla="*/ 4406900 w 6123940"/>
                <a:gd name="connsiteY57" fmla="*/ 1747520 h 4518660"/>
                <a:gd name="connsiteX58" fmla="*/ 4498340 w 6123940"/>
                <a:gd name="connsiteY58" fmla="*/ 1610360 h 4518660"/>
                <a:gd name="connsiteX59" fmla="*/ 4605020 w 6123940"/>
                <a:gd name="connsiteY59" fmla="*/ 1534160 h 4518660"/>
                <a:gd name="connsiteX60" fmla="*/ 4757420 w 6123940"/>
                <a:gd name="connsiteY60" fmla="*/ 1534160 h 4518660"/>
                <a:gd name="connsiteX61" fmla="*/ 4909820 w 6123940"/>
                <a:gd name="connsiteY61" fmla="*/ 1625600 h 4518660"/>
                <a:gd name="connsiteX62" fmla="*/ 4970780 w 6123940"/>
                <a:gd name="connsiteY62" fmla="*/ 1640840 h 4518660"/>
                <a:gd name="connsiteX63" fmla="*/ 5290820 w 6123940"/>
                <a:gd name="connsiteY63" fmla="*/ 1381760 h 4518660"/>
                <a:gd name="connsiteX64" fmla="*/ 5519420 w 6123940"/>
                <a:gd name="connsiteY64" fmla="*/ 1153160 h 4518660"/>
                <a:gd name="connsiteX65" fmla="*/ 5397500 w 6123940"/>
                <a:gd name="connsiteY65" fmla="*/ 1031240 h 4518660"/>
                <a:gd name="connsiteX66" fmla="*/ 5397500 w 6123940"/>
                <a:gd name="connsiteY66" fmla="*/ 955040 h 4518660"/>
                <a:gd name="connsiteX67" fmla="*/ 5290820 w 6123940"/>
                <a:gd name="connsiteY67" fmla="*/ 894080 h 4518660"/>
                <a:gd name="connsiteX68" fmla="*/ 5153660 w 6123940"/>
                <a:gd name="connsiteY68" fmla="*/ 909320 h 4518660"/>
                <a:gd name="connsiteX69" fmla="*/ 5397500 w 6123940"/>
                <a:gd name="connsiteY69" fmla="*/ 756920 h 4518660"/>
                <a:gd name="connsiteX70" fmla="*/ 5306060 w 6123940"/>
                <a:gd name="connsiteY70" fmla="*/ 665480 h 4518660"/>
                <a:gd name="connsiteX71" fmla="*/ 5031740 w 6123940"/>
                <a:gd name="connsiteY71" fmla="*/ 695960 h 4518660"/>
                <a:gd name="connsiteX72" fmla="*/ 4894580 w 6123940"/>
                <a:gd name="connsiteY72" fmla="*/ 574040 h 4518660"/>
                <a:gd name="connsiteX73" fmla="*/ 5427980 w 6123940"/>
                <a:gd name="connsiteY73" fmla="*/ 360680 h 4518660"/>
                <a:gd name="connsiteX74" fmla="*/ 5580380 w 6123940"/>
                <a:gd name="connsiteY74" fmla="*/ 299720 h 4518660"/>
                <a:gd name="connsiteX75" fmla="*/ 5793740 w 6123940"/>
                <a:gd name="connsiteY75" fmla="*/ 208280 h 4518660"/>
                <a:gd name="connsiteX76" fmla="*/ 5900420 w 6123940"/>
                <a:gd name="connsiteY76" fmla="*/ 55880 h 4518660"/>
                <a:gd name="connsiteX77" fmla="*/ 4437380 w 6123940"/>
                <a:gd name="connsiteY77" fmla="*/ 116840 h 451866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124460 w 6123940"/>
                <a:gd name="connsiteY13" fmla="*/ 157480 h 4483100"/>
                <a:gd name="connsiteX14" fmla="*/ 109220 w 6123940"/>
                <a:gd name="connsiteY14" fmla="*/ 843280 h 4483100"/>
                <a:gd name="connsiteX15" fmla="*/ 261620 w 6123940"/>
                <a:gd name="connsiteY15" fmla="*/ 995680 h 4483100"/>
                <a:gd name="connsiteX16" fmla="*/ 414020 w 6123940"/>
                <a:gd name="connsiteY16" fmla="*/ 1361440 h 4483100"/>
                <a:gd name="connsiteX17" fmla="*/ 490220 w 6123940"/>
                <a:gd name="connsiteY17" fmla="*/ 1651000 h 4483100"/>
                <a:gd name="connsiteX18" fmla="*/ 627380 w 6123940"/>
                <a:gd name="connsiteY18" fmla="*/ 1727200 h 4483100"/>
                <a:gd name="connsiteX19" fmla="*/ 871220 w 6123940"/>
                <a:gd name="connsiteY19" fmla="*/ 1468120 h 4483100"/>
                <a:gd name="connsiteX20" fmla="*/ 993140 w 6123940"/>
                <a:gd name="connsiteY20" fmla="*/ 1376680 h 4483100"/>
                <a:gd name="connsiteX21" fmla="*/ 1115060 w 6123940"/>
                <a:gd name="connsiteY21" fmla="*/ 1422400 h 4483100"/>
                <a:gd name="connsiteX22" fmla="*/ 1176020 w 6123940"/>
                <a:gd name="connsiteY22" fmla="*/ 1513840 h 4483100"/>
                <a:gd name="connsiteX23" fmla="*/ 1099820 w 6123940"/>
                <a:gd name="connsiteY23" fmla="*/ 1651000 h 4483100"/>
                <a:gd name="connsiteX24" fmla="*/ 1297940 w 6123940"/>
                <a:gd name="connsiteY24" fmla="*/ 1910080 h 4483100"/>
                <a:gd name="connsiteX25" fmla="*/ 1465580 w 6123940"/>
                <a:gd name="connsiteY25" fmla="*/ 2153920 h 4483100"/>
                <a:gd name="connsiteX26" fmla="*/ 1465580 w 6123940"/>
                <a:gd name="connsiteY26" fmla="*/ 2245360 h 4483100"/>
                <a:gd name="connsiteX27" fmla="*/ 1587500 w 6123940"/>
                <a:gd name="connsiteY27" fmla="*/ 2336800 h 4483100"/>
                <a:gd name="connsiteX28" fmla="*/ 1617980 w 6123940"/>
                <a:gd name="connsiteY28" fmla="*/ 2473960 h 4483100"/>
                <a:gd name="connsiteX29" fmla="*/ 1496060 w 6123940"/>
                <a:gd name="connsiteY29" fmla="*/ 2656840 h 4483100"/>
                <a:gd name="connsiteX30" fmla="*/ 1419860 w 6123940"/>
                <a:gd name="connsiteY30" fmla="*/ 2839720 h 4483100"/>
                <a:gd name="connsiteX31" fmla="*/ 1602740 w 6123940"/>
                <a:gd name="connsiteY31" fmla="*/ 3068320 h 4483100"/>
                <a:gd name="connsiteX32" fmla="*/ 1724660 w 6123940"/>
                <a:gd name="connsiteY32" fmla="*/ 3205480 h 4483100"/>
                <a:gd name="connsiteX33" fmla="*/ 1831340 w 6123940"/>
                <a:gd name="connsiteY33" fmla="*/ 3327400 h 4483100"/>
                <a:gd name="connsiteX34" fmla="*/ 1785620 w 6123940"/>
                <a:gd name="connsiteY34" fmla="*/ 3449320 h 4483100"/>
                <a:gd name="connsiteX35" fmla="*/ 1602740 w 6123940"/>
                <a:gd name="connsiteY35" fmla="*/ 3891280 h 4483100"/>
                <a:gd name="connsiteX36" fmla="*/ 1419860 w 6123940"/>
                <a:gd name="connsiteY36" fmla="*/ 4074160 h 4483100"/>
                <a:gd name="connsiteX37" fmla="*/ 1450340 w 6123940"/>
                <a:gd name="connsiteY37" fmla="*/ 4196080 h 4483100"/>
                <a:gd name="connsiteX38" fmla="*/ 1450340 w 6123940"/>
                <a:gd name="connsiteY38" fmla="*/ 4302760 h 4483100"/>
                <a:gd name="connsiteX39" fmla="*/ 1419860 w 6123940"/>
                <a:gd name="connsiteY39" fmla="*/ 4424680 h 4483100"/>
                <a:gd name="connsiteX40" fmla="*/ 1480820 w 6123940"/>
                <a:gd name="connsiteY40" fmla="*/ 4439920 h 4483100"/>
                <a:gd name="connsiteX41" fmla="*/ 2197100 w 6123940"/>
                <a:gd name="connsiteY41" fmla="*/ 4470400 h 4483100"/>
                <a:gd name="connsiteX42" fmla="*/ 2334260 w 6123940"/>
                <a:gd name="connsiteY42" fmla="*/ 4363720 h 4483100"/>
                <a:gd name="connsiteX43" fmla="*/ 2608580 w 6123940"/>
                <a:gd name="connsiteY43" fmla="*/ 4272280 h 4483100"/>
                <a:gd name="connsiteX44" fmla="*/ 2867660 w 6123940"/>
                <a:gd name="connsiteY44" fmla="*/ 4226560 h 4483100"/>
                <a:gd name="connsiteX45" fmla="*/ 2852420 w 6123940"/>
                <a:gd name="connsiteY45" fmla="*/ 4058920 h 4483100"/>
                <a:gd name="connsiteX46" fmla="*/ 2821940 w 6123940"/>
                <a:gd name="connsiteY46" fmla="*/ 3830320 h 4483100"/>
                <a:gd name="connsiteX47" fmla="*/ 3035300 w 6123940"/>
                <a:gd name="connsiteY47" fmla="*/ 3677920 h 4483100"/>
                <a:gd name="connsiteX48" fmla="*/ 3324860 w 6123940"/>
                <a:gd name="connsiteY48" fmla="*/ 3296920 h 4483100"/>
                <a:gd name="connsiteX49" fmla="*/ 3431540 w 6123940"/>
                <a:gd name="connsiteY49" fmla="*/ 2931160 h 4483100"/>
                <a:gd name="connsiteX50" fmla="*/ 3553460 w 6123940"/>
                <a:gd name="connsiteY50" fmla="*/ 2702560 h 4483100"/>
                <a:gd name="connsiteX51" fmla="*/ 3751580 w 6123940"/>
                <a:gd name="connsiteY51" fmla="*/ 2291080 h 4483100"/>
                <a:gd name="connsiteX52" fmla="*/ 3964940 w 6123940"/>
                <a:gd name="connsiteY52" fmla="*/ 2108200 h 4483100"/>
                <a:gd name="connsiteX53" fmla="*/ 4086860 w 6123940"/>
                <a:gd name="connsiteY53" fmla="*/ 1788160 h 4483100"/>
                <a:gd name="connsiteX54" fmla="*/ 4132580 w 6123940"/>
                <a:gd name="connsiteY54" fmla="*/ 1864360 h 4483100"/>
                <a:gd name="connsiteX55" fmla="*/ 4254500 w 6123940"/>
                <a:gd name="connsiteY55" fmla="*/ 1986280 h 4483100"/>
                <a:gd name="connsiteX56" fmla="*/ 4330700 w 6123940"/>
                <a:gd name="connsiteY56" fmla="*/ 1925320 h 4483100"/>
                <a:gd name="connsiteX57" fmla="*/ 4406900 w 6123940"/>
                <a:gd name="connsiteY57" fmla="*/ 1711960 h 4483100"/>
                <a:gd name="connsiteX58" fmla="*/ 4498340 w 6123940"/>
                <a:gd name="connsiteY58" fmla="*/ 1574800 h 4483100"/>
                <a:gd name="connsiteX59" fmla="*/ 4605020 w 6123940"/>
                <a:gd name="connsiteY59" fmla="*/ 1498600 h 4483100"/>
                <a:gd name="connsiteX60" fmla="*/ 4757420 w 6123940"/>
                <a:gd name="connsiteY60" fmla="*/ 1498600 h 4483100"/>
                <a:gd name="connsiteX61" fmla="*/ 4909820 w 6123940"/>
                <a:gd name="connsiteY61" fmla="*/ 1590040 h 4483100"/>
                <a:gd name="connsiteX62" fmla="*/ 4970780 w 6123940"/>
                <a:gd name="connsiteY62" fmla="*/ 1605280 h 4483100"/>
                <a:gd name="connsiteX63" fmla="*/ 5290820 w 6123940"/>
                <a:gd name="connsiteY63" fmla="*/ 1346200 h 4483100"/>
                <a:gd name="connsiteX64" fmla="*/ 5519420 w 6123940"/>
                <a:gd name="connsiteY64" fmla="*/ 1117600 h 4483100"/>
                <a:gd name="connsiteX65" fmla="*/ 5397500 w 6123940"/>
                <a:gd name="connsiteY65" fmla="*/ 995680 h 4483100"/>
                <a:gd name="connsiteX66" fmla="*/ 5397500 w 6123940"/>
                <a:gd name="connsiteY66" fmla="*/ 919480 h 4483100"/>
                <a:gd name="connsiteX67" fmla="*/ 5290820 w 6123940"/>
                <a:gd name="connsiteY67" fmla="*/ 858520 h 4483100"/>
                <a:gd name="connsiteX68" fmla="*/ 5153660 w 6123940"/>
                <a:gd name="connsiteY68" fmla="*/ 873760 h 4483100"/>
                <a:gd name="connsiteX69" fmla="*/ 5397500 w 6123940"/>
                <a:gd name="connsiteY69" fmla="*/ 721360 h 4483100"/>
                <a:gd name="connsiteX70" fmla="*/ 5306060 w 6123940"/>
                <a:gd name="connsiteY70" fmla="*/ 629920 h 4483100"/>
                <a:gd name="connsiteX71" fmla="*/ 5031740 w 6123940"/>
                <a:gd name="connsiteY71" fmla="*/ 660400 h 4483100"/>
                <a:gd name="connsiteX72" fmla="*/ 4894580 w 6123940"/>
                <a:gd name="connsiteY72" fmla="*/ 538480 h 4483100"/>
                <a:gd name="connsiteX73" fmla="*/ 5427980 w 6123940"/>
                <a:gd name="connsiteY73" fmla="*/ 325120 h 4483100"/>
                <a:gd name="connsiteX74" fmla="*/ 5580380 w 6123940"/>
                <a:gd name="connsiteY74" fmla="*/ 264160 h 4483100"/>
                <a:gd name="connsiteX75" fmla="*/ 5793740 w 6123940"/>
                <a:gd name="connsiteY75" fmla="*/ 172720 h 4483100"/>
                <a:gd name="connsiteX76" fmla="*/ 5900420 w 6123940"/>
                <a:gd name="connsiteY76" fmla="*/ 20320 h 4483100"/>
                <a:gd name="connsiteX77" fmla="*/ 4437380 w 6123940"/>
                <a:gd name="connsiteY77"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124460 w 6123940"/>
                <a:gd name="connsiteY13" fmla="*/ 157480 h 4483100"/>
                <a:gd name="connsiteX14" fmla="*/ 109220 w 6123940"/>
                <a:gd name="connsiteY14" fmla="*/ 843280 h 4483100"/>
                <a:gd name="connsiteX15" fmla="*/ 261620 w 6123940"/>
                <a:gd name="connsiteY15" fmla="*/ 995680 h 4483100"/>
                <a:gd name="connsiteX16" fmla="*/ 414020 w 6123940"/>
                <a:gd name="connsiteY16" fmla="*/ 1361440 h 4483100"/>
                <a:gd name="connsiteX17" fmla="*/ 490220 w 6123940"/>
                <a:gd name="connsiteY17" fmla="*/ 1651000 h 4483100"/>
                <a:gd name="connsiteX18" fmla="*/ 627380 w 6123940"/>
                <a:gd name="connsiteY18" fmla="*/ 1727200 h 4483100"/>
                <a:gd name="connsiteX19" fmla="*/ 871220 w 6123940"/>
                <a:gd name="connsiteY19" fmla="*/ 1468120 h 4483100"/>
                <a:gd name="connsiteX20" fmla="*/ 993140 w 6123940"/>
                <a:gd name="connsiteY20" fmla="*/ 1376680 h 4483100"/>
                <a:gd name="connsiteX21" fmla="*/ 1115060 w 6123940"/>
                <a:gd name="connsiteY21" fmla="*/ 1422400 h 4483100"/>
                <a:gd name="connsiteX22" fmla="*/ 1176020 w 6123940"/>
                <a:gd name="connsiteY22" fmla="*/ 1513840 h 4483100"/>
                <a:gd name="connsiteX23" fmla="*/ 1099820 w 6123940"/>
                <a:gd name="connsiteY23" fmla="*/ 1651000 h 4483100"/>
                <a:gd name="connsiteX24" fmla="*/ 1297940 w 6123940"/>
                <a:gd name="connsiteY24" fmla="*/ 1910080 h 4483100"/>
                <a:gd name="connsiteX25" fmla="*/ 1465580 w 6123940"/>
                <a:gd name="connsiteY25" fmla="*/ 2153920 h 4483100"/>
                <a:gd name="connsiteX26" fmla="*/ 1465580 w 6123940"/>
                <a:gd name="connsiteY26" fmla="*/ 2245360 h 4483100"/>
                <a:gd name="connsiteX27" fmla="*/ 1587500 w 6123940"/>
                <a:gd name="connsiteY27" fmla="*/ 2336800 h 4483100"/>
                <a:gd name="connsiteX28" fmla="*/ 1617980 w 6123940"/>
                <a:gd name="connsiteY28" fmla="*/ 2473960 h 4483100"/>
                <a:gd name="connsiteX29" fmla="*/ 1496060 w 6123940"/>
                <a:gd name="connsiteY29" fmla="*/ 2656840 h 4483100"/>
                <a:gd name="connsiteX30" fmla="*/ 1419860 w 6123940"/>
                <a:gd name="connsiteY30" fmla="*/ 2839720 h 4483100"/>
                <a:gd name="connsiteX31" fmla="*/ 1602740 w 6123940"/>
                <a:gd name="connsiteY31" fmla="*/ 3068320 h 4483100"/>
                <a:gd name="connsiteX32" fmla="*/ 1724660 w 6123940"/>
                <a:gd name="connsiteY32" fmla="*/ 3205480 h 4483100"/>
                <a:gd name="connsiteX33" fmla="*/ 1831340 w 6123940"/>
                <a:gd name="connsiteY33" fmla="*/ 3327400 h 4483100"/>
                <a:gd name="connsiteX34" fmla="*/ 1785620 w 6123940"/>
                <a:gd name="connsiteY34" fmla="*/ 3449320 h 4483100"/>
                <a:gd name="connsiteX35" fmla="*/ 1602740 w 6123940"/>
                <a:gd name="connsiteY35" fmla="*/ 3891280 h 4483100"/>
                <a:gd name="connsiteX36" fmla="*/ 1419860 w 6123940"/>
                <a:gd name="connsiteY36" fmla="*/ 4074160 h 4483100"/>
                <a:gd name="connsiteX37" fmla="*/ 1450340 w 6123940"/>
                <a:gd name="connsiteY37" fmla="*/ 4196080 h 4483100"/>
                <a:gd name="connsiteX38" fmla="*/ 1450340 w 6123940"/>
                <a:gd name="connsiteY38" fmla="*/ 4302760 h 4483100"/>
                <a:gd name="connsiteX39" fmla="*/ 1419860 w 6123940"/>
                <a:gd name="connsiteY39" fmla="*/ 4424680 h 4483100"/>
                <a:gd name="connsiteX40" fmla="*/ 1480820 w 6123940"/>
                <a:gd name="connsiteY40" fmla="*/ 4439920 h 4483100"/>
                <a:gd name="connsiteX41" fmla="*/ 2197100 w 6123940"/>
                <a:gd name="connsiteY41" fmla="*/ 4470400 h 4483100"/>
                <a:gd name="connsiteX42" fmla="*/ 2334260 w 6123940"/>
                <a:gd name="connsiteY42" fmla="*/ 4363720 h 4483100"/>
                <a:gd name="connsiteX43" fmla="*/ 2608580 w 6123940"/>
                <a:gd name="connsiteY43" fmla="*/ 4272280 h 4483100"/>
                <a:gd name="connsiteX44" fmla="*/ 2867660 w 6123940"/>
                <a:gd name="connsiteY44" fmla="*/ 4226560 h 4483100"/>
                <a:gd name="connsiteX45" fmla="*/ 2852420 w 6123940"/>
                <a:gd name="connsiteY45" fmla="*/ 4058920 h 4483100"/>
                <a:gd name="connsiteX46" fmla="*/ 2821940 w 6123940"/>
                <a:gd name="connsiteY46" fmla="*/ 3830320 h 4483100"/>
                <a:gd name="connsiteX47" fmla="*/ 3035300 w 6123940"/>
                <a:gd name="connsiteY47" fmla="*/ 3677920 h 4483100"/>
                <a:gd name="connsiteX48" fmla="*/ 3324860 w 6123940"/>
                <a:gd name="connsiteY48" fmla="*/ 3296920 h 4483100"/>
                <a:gd name="connsiteX49" fmla="*/ 3431540 w 6123940"/>
                <a:gd name="connsiteY49" fmla="*/ 2931160 h 4483100"/>
                <a:gd name="connsiteX50" fmla="*/ 3553460 w 6123940"/>
                <a:gd name="connsiteY50" fmla="*/ 2702560 h 4483100"/>
                <a:gd name="connsiteX51" fmla="*/ 3751580 w 6123940"/>
                <a:gd name="connsiteY51" fmla="*/ 2291080 h 4483100"/>
                <a:gd name="connsiteX52" fmla="*/ 3964940 w 6123940"/>
                <a:gd name="connsiteY52" fmla="*/ 2108200 h 4483100"/>
                <a:gd name="connsiteX53" fmla="*/ 4086860 w 6123940"/>
                <a:gd name="connsiteY53" fmla="*/ 1788160 h 4483100"/>
                <a:gd name="connsiteX54" fmla="*/ 4132580 w 6123940"/>
                <a:gd name="connsiteY54" fmla="*/ 1864360 h 4483100"/>
                <a:gd name="connsiteX55" fmla="*/ 4254500 w 6123940"/>
                <a:gd name="connsiteY55" fmla="*/ 1986280 h 4483100"/>
                <a:gd name="connsiteX56" fmla="*/ 4330700 w 6123940"/>
                <a:gd name="connsiteY56" fmla="*/ 1925320 h 4483100"/>
                <a:gd name="connsiteX57" fmla="*/ 4406900 w 6123940"/>
                <a:gd name="connsiteY57" fmla="*/ 1711960 h 4483100"/>
                <a:gd name="connsiteX58" fmla="*/ 4498340 w 6123940"/>
                <a:gd name="connsiteY58" fmla="*/ 1574800 h 4483100"/>
                <a:gd name="connsiteX59" fmla="*/ 4605020 w 6123940"/>
                <a:gd name="connsiteY59" fmla="*/ 1498600 h 4483100"/>
                <a:gd name="connsiteX60" fmla="*/ 4757420 w 6123940"/>
                <a:gd name="connsiteY60" fmla="*/ 1498600 h 4483100"/>
                <a:gd name="connsiteX61" fmla="*/ 4909820 w 6123940"/>
                <a:gd name="connsiteY61" fmla="*/ 1590040 h 4483100"/>
                <a:gd name="connsiteX62" fmla="*/ 4970780 w 6123940"/>
                <a:gd name="connsiteY62" fmla="*/ 1605280 h 4483100"/>
                <a:gd name="connsiteX63" fmla="*/ 5290820 w 6123940"/>
                <a:gd name="connsiteY63" fmla="*/ 1346200 h 4483100"/>
                <a:gd name="connsiteX64" fmla="*/ 5519420 w 6123940"/>
                <a:gd name="connsiteY64" fmla="*/ 1117600 h 4483100"/>
                <a:gd name="connsiteX65" fmla="*/ 5397500 w 6123940"/>
                <a:gd name="connsiteY65" fmla="*/ 995680 h 4483100"/>
                <a:gd name="connsiteX66" fmla="*/ 5397500 w 6123940"/>
                <a:gd name="connsiteY66" fmla="*/ 919480 h 4483100"/>
                <a:gd name="connsiteX67" fmla="*/ 5290820 w 6123940"/>
                <a:gd name="connsiteY67" fmla="*/ 858520 h 4483100"/>
                <a:gd name="connsiteX68" fmla="*/ 5153660 w 6123940"/>
                <a:gd name="connsiteY68" fmla="*/ 873760 h 4483100"/>
                <a:gd name="connsiteX69" fmla="*/ 5397500 w 6123940"/>
                <a:gd name="connsiteY69" fmla="*/ 721360 h 4483100"/>
                <a:gd name="connsiteX70" fmla="*/ 5306060 w 6123940"/>
                <a:gd name="connsiteY70" fmla="*/ 629920 h 4483100"/>
                <a:gd name="connsiteX71" fmla="*/ 5031740 w 6123940"/>
                <a:gd name="connsiteY71" fmla="*/ 660400 h 4483100"/>
                <a:gd name="connsiteX72" fmla="*/ 4894580 w 6123940"/>
                <a:gd name="connsiteY72" fmla="*/ 538480 h 4483100"/>
                <a:gd name="connsiteX73" fmla="*/ 5427980 w 6123940"/>
                <a:gd name="connsiteY73" fmla="*/ 325120 h 4483100"/>
                <a:gd name="connsiteX74" fmla="*/ 5580380 w 6123940"/>
                <a:gd name="connsiteY74" fmla="*/ 264160 h 4483100"/>
                <a:gd name="connsiteX75" fmla="*/ 5793740 w 6123940"/>
                <a:gd name="connsiteY75" fmla="*/ 172720 h 4483100"/>
                <a:gd name="connsiteX76" fmla="*/ 5900420 w 6123940"/>
                <a:gd name="connsiteY76" fmla="*/ 20320 h 4483100"/>
                <a:gd name="connsiteX77" fmla="*/ 4437380 w 6123940"/>
                <a:gd name="connsiteY77"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124460 w 6123940"/>
                <a:gd name="connsiteY13" fmla="*/ 157480 h 4483100"/>
                <a:gd name="connsiteX14" fmla="*/ 109220 w 6123940"/>
                <a:gd name="connsiteY14" fmla="*/ 843280 h 4483100"/>
                <a:gd name="connsiteX15" fmla="*/ 261620 w 6123940"/>
                <a:gd name="connsiteY15" fmla="*/ 995680 h 4483100"/>
                <a:gd name="connsiteX16" fmla="*/ 414020 w 6123940"/>
                <a:gd name="connsiteY16" fmla="*/ 1361440 h 4483100"/>
                <a:gd name="connsiteX17" fmla="*/ 490220 w 6123940"/>
                <a:gd name="connsiteY17" fmla="*/ 1651000 h 4483100"/>
                <a:gd name="connsiteX18" fmla="*/ 627380 w 6123940"/>
                <a:gd name="connsiteY18" fmla="*/ 1727200 h 4483100"/>
                <a:gd name="connsiteX19" fmla="*/ 871220 w 6123940"/>
                <a:gd name="connsiteY19" fmla="*/ 1468120 h 4483100"/>
                <a:gd name="connsiteX20" fmla="*/ 993140 w 6123940"/>
                <a:gd name="connsiteY20" fmla="*/ 1376680 h 4483100"/>
                <a:gd name="connsiteX21" fmla="*/ 1115060 w 6123940"/>
                <a:gd name="connsiteY21" fmla="*/ 1422400 h 4483100"/>
                <a:gd name="connsiteX22" fmla="*/ 1176020 w 6123940"/>
                <a:gd name="connsiteY22" fmla="*/ 1513840 h 4483100"/>
                <a:gd name="connsiteX23" fmla="*/ 1099820 w 6123940"/>
                <a:gd name="connsiteY23" fmla="*/ 1651000 h 4483100"/>
                <a:gd name="connsiteX24" fmla="*/ 1297940 w 6123940"/>
                <a:gd name="connsiteY24" fmla="*/ 1910080 h 4483100"/>
                <a:gd name="connsiteX25" fmla="*/ 1465580 w 6123940"/>
                <a:gd name="connsiteY25" fmla="*/ 2153920 h 4483100"/>
                <a:gd name="connsiteX26" fmla="*/ 1465580 w 6123940"/>
                <a:gd name="connsiteY26" fmla="*/ 2245360 h 4483100"/>
                <a:gd name="connsiteX27" fmla="*/ 1587500 w 6123940"/>
                <a:gd name="connsiteY27" fmla="*/ 2336800 h 4483100"/>
                <a:gd name="connsiteX28" fmla="*/ 1617980 w 6123940"/>
                <a:gd name="connsiteY28" fmla="*/ 2473960 h 4483100"/>
                <a:gd name="connsiteX29" fmla="*/ 1496060 w 6123940"/>
                <a:gd name="connsiteY29" fmla="*/ 2656840 h 4483100"/>
                <a:gd name="connsiteX30" fmla="*/ 1419860 w 6123940"/>
                <a:gd name="connsiteY30" fmla="*/ 2839720 h 4483100"/>
                <a:gd name="connsiteX31" fmla="*/ 1602740 w 6123940"/>
                <a:gd name="connsiteY31" fmla="*/ 3068320 h 4483100"/>
                <a:gd name="connsiteX32" fmla="*/ 1724660 w 6123940"/>
                <a:gd name="connsiteY32" fmla="*/ 3205480 h 4483100"/>
                <a:gd name="connsiteX33" fmla="*/ 1831340 w 6123940"/>
                <a:gd name="connsiteY33" fmla="*/ 3327400 h 4483100"/>
                <a:gd name="connsiteX34" fmla="*/ 1785620 w 6123940"/>
                <a:gd name="connsiteY34" fmla="*/ 3449320 h 4483100"/>
                <a:gd name="connsiteX35" fmla="*/ 1602740 w 6123940"/>
                <a:gd name="connsiteY35" fmla="*/ 3891280 h 4483100"/>
                <a:gd name="connsiteX36" fmla="*/ 1419860 w 6123940"/>
                <a:gd name="connsiteY36" fmla="*/ 4074160 h 4483100"/>
                <a:gd name="connsiteX37" fmla="*/ 1450340 w 6123940"/>
                <a:gd name="connsiteY37" fmla="*/ 4196080 h 4483100"/>
                <a:gd name="connsiteX38" fmla="*/ 1450340 w 6123940"/>
                <a:gd name="connsiteY38" fmla="*/ 4302760 h 4483100"/>
                <a:gd name="connsiteX39" fmla="*/ 1419860 w 6123940"/>
                <a:gd name="connsiteY39" fmla="*/ 4424680 h 4483100"/>
                <a:gd name="connsiteX40" fmla="*/ 1480820 w 6123940"/>
                <a:gd name="connsiteY40" fmla="*/ 4439920 h 4483100"/>
                <a:gd name="connsiteX41" fmla="*/ 2197100 w 6123940"/>
                <a:gd name="connsiteY41" fmla="*/ 4470400 h 4483100"/>
                <a:gd name="connsiteX42" fmla="*/ 2334260 w 6123940"/>
                <a:gd name="connsiteY42" fmla="*/ 4363720 h 4483100"/>
                <a:gd name="connsiteX43" fmla="*/ 2608580 w 6123940"/>
                <a:gd name="connsiteY43" fmla="*/ 4272280 h 4483100"/>
                <a:gd name="connsiteX44" fmla="*/ 2867660 w 6123940"/>
                <a:gd name="connsiteY44" fmla="*/ 4226560 h 4483100"/>
                <a:gd name="connsiteX45" fmla="*/ 2852420 w 6123940"/>
                <a:gd name="connsiteY45" fmla="*/ 4058920 h 4483100"/>
                <a:gd name="connsiteX46" fmla="*/ 2821940 w 6123940"/>
                <a:gd name="connsiteY46" fmla="*/ 3830320 h 4483100"/>
                <a:gd name="connsiteX47" fmla="*/ 3035300 w 6123940"/>
                <a:gd name="connsiteY47" fmla="*/ 3677920 h 4483100"/>
                <a:gd name="connsiteX48" fmla="*/ 3324860 w 6123940"/>
                <a:gd name="connsiteY48" fmla="*/ 3296920 h 4483100"/>
                <a:gd name="connsiteX49" fmla="*/ 3431540 w 6123940"/>
                <a:gd name="connsiteY49" fmla="*/ 2931160 h 4483100"/>
                <a:gd name="connsiteX50" fmla="*/ 3553460 w 6123940"/>
                <a:gd name="connsiteY50" fmla="*/ 2702560 h 4483100"/>
                <a:gd name="connsiteX51" fmla="*/ 3751580 w 6123940"/>
                <a:gd name="connsiteY51" fmla="*/ 2291080 h 4483100"/>
                <a:gd name="connsiteX52" fmla="*/ 3964940 w 6123940"/>
                <a:gd name="connsiteY52" fmla="*/ 2108200 h 4483100"/>
                <a:gd name="connsiteX53" fmla="*/ 4086860 w 6123940"/>
                <a:gd name="connsiteY53" fmla="*/ 1788160 h 4483100"/>
                <a:gd name="connsiteX54" fmla="*/ 4132580 w 6123940"/>
                <a:gd name="connsiteY54" fmla="*/ 1864360 h 4483100"/>
                <a:gd name="connsiteX55" fmla="*/ 4254500 w 6123940"/>
                <a:gd name="connsiteY55" fmla="*/ 1986280 h 4483100"/>
                <a:gd name="connsiteX56" fmla="*/ 4330700 w 6123940"/>
                <a:gd name="connsiteY56" fmla="*/ 1925320 h 4483100"/>
                <a:gd name="connsiteX57" fmla="*/ 4406900 w 6123940"/>
                <a:gd name="connsiteY57" fmla="*/ 1711960 h 4483100"/>
                <a:gd name="connsiteX58" fmla="*/ 4498340 w 6123940"/>
                <a:gd name="connsiteY58" fmla="*/ 1574800 h 4483100"/>
                <a:gd name="connsiteX59" fmla="*/ 4605020 w 6123940"/>
                <a:gd name="connsiteY59" fmla="*/ 1498600 h 4483100"/>
                <a:gd name="connsiteX60" fmla="*/ 4757420 w 6123940"/>
                <a:gd name="connsiteY60" fmla="*/ 1498600 h 4483100"/>
                <a:gd name="connsiteX61" fmla="*/ 4909820 w 6123940"/>
                <a:gd name="connsiteY61" fmla="*/ 1590040 h 4483100"/>
                <a:gd name="connsiteX62" fmla="*/ 4970780 w 6123940"/>
                <a:gd name="connsiteY62" fmla="*/ 1605280 h 4483100"/>
                <a:gd name="connsiteX63" fmla="*/ 5290820 w 6123940"/>
                <a:gd name="connsiteY63" fmla="*/ 1346200 h 4483100"/>
                <a:gd name="connsiteX64" fmla="*/ 5519420 w 6123940"/>
                <a:gd name="connsiteY64" fmla="*/ 1117600 h 4483100"/>
                <a:gd name="connsiteX65" fmla="*/ 5397500 w 6123940"/>
                <a:gd name="connsiteY65" fmla="*/ 995680 h 4483100"/>
                <a:gd name="connsiteX66" fmla="*/ 5397500 w 6123940"/>
                <a:gd name="connsiteY66" fmla="*/ 919480 h 4483100"/>
                <a:gd name="connsiteX67" fmla="*/ 5290820 w 6123940"/>
                <a:gd name="connsiteY67" fmla="*/ 858520 h 4483100"/>
                <a:gd name="connsiteX68" fmla="*/ 5153660 w 6123940"/>
                <a:gd name="connsiteY68" fmla="*/ 873760 h 4483100"/>
                <a:gd name="connsiteX69" fmla="*/ 5397500 w 6123940"/>
                <a:gd name="connsiteY69" fmla="*/ 721360 h 4483100"/>
                <a:gd name="connsiteX70" fmla="*/ 5306060 w 6123940"/>
                <a:gd name="connsiteY70" fmla="*/ 629920 h 4483100"/>
                <a:gd name="connsiteX71" fmla="*/ 5031740 w 6123940"/>
                <a:gd name="connsiteY71" fmla="*/ 660400 h 4483100"/>
                <a:gd name="connsiteX72" fmla="*/ 4894580 w 6123940"/>
                <a:gd name="connsiteY72" fmla="*/ 538480 h 4483100"/>
                <a:gd name="connsiteX73" fmla="*/ 5427980 w 6123940"/>
                <a:gd name="connsiteY73" fmla="*/ 325120 h 4483100"/>
                <a:gd name="connsiteX74" fmla="*/ 5580380 w 6123940"/>
                <a:gd name="connsiteY74" fmla="*/ 264160 h 4483100"/>
                <a:gd name="connsiteX75" fmla="*/ 5793740 w 6123940"/>
                <a:gd name="connsiteY75" fmla="*/ 172720 h 4483100"/>
                <a:gd name="connsiteX76" fmla="*/ 5900420 w 6123940"/>
                <a:gd name="connsiteY76" fmla="*/ 20320 h 4483100"/>
                <a:gd name="connsiteX77" fmla="*/ 4437380 w 6123940"/>
                <a:gd name="connsiteY77" fmla="*/ 81280 h 448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123940" h="4483100">
                  <a:moveTo>
                    <a:pt x="4437380" y="81280"/>
                  </a:moveTo>
                  <a:cubicBezTo>
                    <a:pt x="4140200" y="162560"/>
                    <a:pt x="4251960" y="370840"/>
                    <a:pt x="4117340" y="508000"/>
                  </a:cubicBezTo>
                  <a:cubicBezTo>
                    <a:pt x="3982720" y="645160"/>
                    <a:pt x="3761740" y="807720"/>
                    <a:pt x="3629660" y="904240"/>
                  </a:cubicBezTo>
                  <a:cubicBezTo>
                    <a:pt x="3497580" y="1000760"/>
                    <a:pt x="3431540" y="1043940"/>
                    <a:pt x="3324860" y="1087120"/>
                  </a:cubicBezTo>
                  <a:cubicBezTo>
                    <a:pt x="3218180" y="1130300"/>
                    <a:pt x="3124200" y="1165860"/>
                    <a:pt x="2989580" y="1163320"/>
                  </a:cubicBezTo>
                  <a:cubicBezTo>
                    <a:pt x="2854960" y="1160780"/>
                    <a:pt x="2641600" y="1099820"/>
                    <a:pt x="2517140" y="1071880"/>
                  </a:cubicBezTo>
                  <a:cubicBezTo>
                    <a:pt x="2392680" y="1043940"/>
                    <a:pt x="2331720" y="1033780"/>
                    <a:pt x="2242820" y="995680"/>
                  </a:cubicBezTo>
                  <a:cubicBezTo>
                    <a:pt x="2153920" y="957580"/>
                    <a:pt x="1983740" y="843280"/>
                    <a:pt x="1983740" y="843280"/>
                  </a:cubicBezTo>
                  <a:cubicBezTo>
                    <a:pt x="1927860" y="810260"/>
                    <a:pt x="1953260" y="779780"/>
                    <a:pt x="1907540" y="797560"/>
                  </a:cubicBezTo>
                  <a:cubicBezTo>
                    <a:pt x="1861820" y="815340"/>
                    <a:pt x="1760220" y="932180"/>
                    <a:pt x="1709420" y="949960"/>
                  </a:cubicBezTo>
                  <a:cubicBezTo>
                    <a:pt x="1658620" y="967740"/>
                    <a:pt x="1691640" y="960120"/>
                    <a:pt x="1602740" y="904240"/>
                  </a:cubicBezTo>
                  <a:cubicBezTo>
                    <a:pt x="1513840" y="848360"/>
                    <a:pt x="1300480" y="741680"/>
                    <a:pt x="1176020" y="614680"/>
                  </a:cubicBezTo>
                  <a:cubicBezTo>
                    <a:pt x="1051560" y="487680"/>
                    <a:pt x="1031240" y="218440"/>
                    <a:pt x="855980" y="142240"/>
                  </a:cubicBezTo>
                  <a:cubicBezTo>
                    <a:pt x="526143" y="164011"/>
                    <a:pt x="407851" y="190863"/>
                    <a:pt x="124460" y="157480"/>
                  </a:cubicBezTo>
                  <a:cubicBezTo>
                    <a:pt x="0" y="274320"/>
                    <a:pt x="86360" y="703580"/>
                    <a:pt x="109220" y="843280"/>
                  </a:cubicBezTo>
                  <a:cubicBezTo>
                    <a:pt x="132080" y="982980"/>
                    <a:pt x="210820" y="909320"/>
                    <a:pt x="261620" y="995680"/>
                  </a:cubicBezTo>
                  <a:cubicBezTo>
                    <a:pt x="312420" y="1082040"/>
                    <a:pt x="375920" y="1252220"/>
                    <a:pt x="414020" y="1361440"/>
                  </a:cubicBezTo>
                  <a:cubicBezTo>
                    <a:pt x="452120" y="1470660"/>
                    <a:pt x="454660" y="1590040"/>
                    <a:pt x="490220" y="1651000"/>
                  </a:cubicBezTo>
                  <a:cubicBezTo>
                    <a:pt x="525780" y="1711960"/>
                    <a:pt x="563880" y="1757680"/>
                    <a:pt x="627380" y="1727200"/>
                  </a:cubicBezTo>
                  <a:cubicBezTo>
                    <a:pt x="690880" y="1696720"/>
                    <a:pt x="810260" y="1526540"/>
                    <a:pt x="871220" y="1468120"/>
                  </a:cubicBezTo>
                  <a:cubicBezTo>
                    <a:pt x="932180" y="1409700"/>
                    <a:pt x="952500" y="1384300"/>
                    <a:pt x="993140" y="1376680"/>
                  </a:cubicBezTo>
                  <a:cubicBezTo>
                    <a:pt x="1033780" y="1369060"/>
                    <a:pt x="1084580" y="1399540"/>
                    <a:pt x="1115060" y="1422400"/>
                  </a:cubicBezTo>
                  <a:cubicBezTo>
                    <a:pt x="1145540" y="1445260"/>
                    <a:pt x="1178560" y="1475740"/>
                    <a:pt x="1176020" y="1513840"/>
                  </a:cubicBezTo>
                  <a:cubicBezTo>
                    <a:pt x="1173480" y="1551940"/>
                    <a:pt x="1079500" y="1584960"/>
                    <a:pt x="1099820" y="1651000"/>
                  </a:cubicBezTo>
                  <a:cubicBezTo>
                    <a:pt x="1120140" y="1717040"/>
                    <a:pt x="1236980" y="1826260"/>
                    <a:pt x="1297940" y="1910080"/>
                  </a:cubicBezTo>
                  <a:cubicBezTo>
                    <a:pt x="1358900" y="1993900"/>
                    <a:pt x="1437640" y="2098040"/>
                    <a:pt x="1465580" y="2153920"/>
                  </a:cubicBezTo>
                  <a:cubicBezTo>
                    <a:pt x="1493520" y="2209800"/>
                    <a:pt x="1445260" y="2214880"/>
                    <a:pt x="1465580" y="2245360"/>
                  </a:cubicBezTo>
                  <a:cubicBezTo>
                    <a:pt x="1485900" y="2275840"/>
                    <a:pt x="1562100" y="2298700"/>
                    <a:pt x="1587500" y="2336800"/>
                  </a:cubicBezTo>
                  <a:cubicBezTo>
                    <a:pt x="1612900" y="2374900"/>
                    <a:pt x="1633220" y="2420620"/>
                    <a:pt x="1617980" y="2473960"/>
                  </a:cubicBezTo>
                  <a:cubicBezTo>
                    <a:pt x="1602740" y="2527300"/>
                    <a:pt x="1529080" y="2595880"/>
                    <a:pt x="1496060" y="2656840"/>
                  </a:cubicBezTo>
                  <a:cubicBezTo>
                    <a:pt x="1463040" y="2717800"/>
                    <a:pt x="1402080" y="2771140"/>
                    <a:pt x="1419860" y="2839720"/>
                  </a:cubicBezTo>
                  <a:cubicBezTo>
                    <a:pt x="1437640" y="2908300"/>
                    <a:pt x="1551940" y="3007360"/>
                    <a:pt x="1602740" y="3068320"/>
                  </a:cubicBezTo>
                  <a:cubicBezTo>
                    <a:pt x="1653540" y="3129280"/>
                    <a:pt x="1724660" y="3205480"/>
                    <a:pt x="1724660" y="3205480"/>
                  </a:cubicBezTo>
                  <a:cubicBezTo>
                    <a:pt x="1762760" y="3248660"/>
                    <a:pt x="1821180" y="3286760"/>
                    <a:pt x="1831340" y="3327400"/>
                  </a:cubicBezTo>
                  <a:cubicBezTo>
                    <a:pt x="1841500" y="3368040"/>
                    <a:pt x="1823720" y="3355340"/>
                    <a:pt x="1785620" y="3449320"/>
                  </a:cubicBezTo>
                  <a:cubicBezTo>
                    <a:pt x="1747520" y="3543300"/>
                    <a:pt x="1663700" y="3787140"/>
                    <a:pt x="1602740" y="3891280"/>
                  </a:cubicBezTo>
                  <a:cubicBezTo>
                    <a:pt x="1541780" y="3995420"/>
                    <a:pt x="1445260" y="4023360"/>
                    <a:pt x="1419860" y="4074160"/>
                  </a:cubicBezTo>
                  <a:cubicBezTo>
                    <a:pt x="1394460" y="4124960"/>
                    <a:pt x="1445260" y="4157980"/>
                    <a:pt x="1450340" y="4196080"/>
                  </a:cubicBezTo>
                  <a:cubicBezTo>
                    <a:pt x="1455420" y="4234180"/>
                    <a:pt x="1455420" y="4264660"/>
                    <a:pt x="1450340" y="4302760"/>
                  </a:cubicBezTo>
                  <a:cubicBezTo>
                    <a:pt x="1445260" y="4340860"/>
                    <a:pt x="1414780" y="4401820"/>
                    <a:pt x="1419860" y="4424680"/>
                  </a:cubicBezTo>
                  <a:cubicBezTo>
                    <a:pt x="1424940" y="4447540"/>
                    <a:pt x="1351280" y="4432300"/>
                    <a:pt x="1480820" y="4439920"/>
                  </a:cubicBezTo>
                  <a:cubicBezTo>
                    <a:pt x="1610360" y="4447540"/>
                    <a:pt x="2054860" y="4483100"/>
                    <a:pt x="2197100" y="4470400"/>
                  </a:cubicBezTo>
                  <a:cubicBezTo>
                    <a:pt x="2339340" y="4457700"/>
                    <a:pt x="2265680" y="4396740"/>
                    <a:pt x="2334260" y="4363720"/>
                  </a:cubicBezTo>
                  <a:cubicBezTo>
                    <a:pt x="2402840" y="4330700"/>
                    <a:pt x="2519680" y="4295140"/>
                    <a:pt x="2608580" y="4272280"/>
                  </a:cubicBezTo>
                  <a:cubicBezTo>
                    <a:pt x="2697480" y="4249420"/>
                    <a:pt x="2827020" y="4262120"/>
                    <a:pt x="2867660" y="4226560"/>
                  </a:cubicBezTo>
                  <a:cubicBezTo>
                    <a:pt x="2908300" y="4191000"/>
                    <a:pt x="2860040" y="4124960"/>
                    <a:pt x="2852420" y="4058920"/>
                  </a:cubicBezTo>
                  <a:cubicBezTo>
                    <a:pt x="2844800" y="3992880"/>
                    <a:pt x="2791460" y="3893820"/>
                    <a:pt x="2821940" y="3830320"/>
                  </a:cubicBezTo>
                  <a:cubicBezTo>
                    <a:pt x="2852420" y="3766820"/>
                    <a:pt x="2951480" y="3766820"/>
                    <a:pt x="3035300" y="3677920"/>
                  </a:cubicBezTo>
                  <a:cubicBezTo>
                    <a:pt x="3119120" y="3589020"/>
                    <a:pt x="3258820" y="3421380"/>
                    <a:pt x="3324860" y="3296920"/>
                  </a:cubicBezTo>
                  <a:cubicBezTo>
                    <a:pt x="3390900" y="3172460"/>
                    <a:pt x="3393440" y="3030220"/>
                    <a:pt x="3431540" y="2931160"/>
                  </a:cubicBezTo>
                  <a:cubicBezTo>
                    <a:pt x="3469640" y="2832100"/>
                    <a:pt x="3500120" y="2809240"/>
                    <a:pt x="3553460" y="2702560"/>
                  </a:cubicBezTo>
                  <a:cubicBezTo>
                    <a:pt x="3606800" y="2595880"/>
                    <a:pt x="3683000" y="2390140"/>
                    <a:pt x="3751580" y="2291080"/>
                  </a:cubicBezTo>
                  <a:cubicBezTo>
                    <a:pt x="3820160" y="2192020"/>
                    <a:pt x="3857535" y="2219960"/>
                    <a:pt x="3964940" y="2108200"/>
                  </a:cubicBezTo>
                  <a:cubicBezTo>
                    <a:pt x="4020820" y="2024380"/>
                    <a:pt x="4058920" y="1828800"/>
                    <a:pt x="4086860" y="1788160"/>
                  </a:cubicBezTo>
                  <a:cubicBezTo>
                    <a:pt x="4114800" y="1747520"/>
                    <a:pt x="4104640" y="1831340"/>
                    <a:pt x="4132580" y="1864360"/>
                  </a:cubicBezTo>
                  <a:cubicBezTo>
                    <a:pt x="4160520" y="1897380"/>
                    <a:pt x="4221480" y="1976120"/>
                    <a:pt x="4254500" y="1986280"/>
                  </a:cubicBezTo>
                  <a:cubicBezTo>
                    <a:pt x="4287520" y="1996440"/>
                    <a:pt x="4305300" y="1971040"/>
                    <a:pt x="4330700" y="1925320"/>
                  </a:cubicBezTo>
                  <a:cubicBezTo>
                    <a:pt x="4356100" y="1879600"/>
                    <a:pt x="4378960" y="1770380"/>
                    <a:pt x="4406900" y="1711960"/>
                  </a:cubicBezTo>
                  <a:cubicBezTo>
                    <a:pt x="4434840" y="1653540"/>
                    <a:pt x="4465320" y="1610360"/>
                    <a:pt x="4498340" y="1574800"/>
                  </a:cubicBezTo>
                  <a:cubicBezTo>
                    <a:pt x="4531360" y="1539240"/>
                    <a:pt x="4561840" y="1511300"/>
                    <a:pt x="4605020" y="1498600"/>
                  </a:cubicBezTo>
                  <a:cubicBezTo>
                    <a:pt x="4648200" y="1485900"/>
                    <a:pt x="4706620" y="1483360"/>
                    <a:pt x="4757420" y="1498600"/>
                  </a:cubicBezTo>
                  <a:cubicBezTo>
                    <a:pt x="4808220" y="1513840"/>
                    <a:pt x="4874260" y="1572260"/>
                    <a:pt x="4909820" y="1590040"/>
                  </a:cubicBezTo>
                  <a:cubicBezTo>
                    <a:pt x="4945380" y="1607820"/>
                    <a:pt x="4907280" y="1645920"/>
                    <a:pt x="4970780" y="1605280"/>
                  </a:cubicBezTo>
                  <a:cubicBezTo>
                    <a:pt x="5034280" y="1564640"/>
                    <a:pt x="5199380" y="1427480"/>
                    <a:pt x="5290820" y="1346200"/>
                  </a:cubicBezTo>
                  <a:cubicBezTo>
                    <a:pt x="5474363" y="1284798"/>
                    <a:pt x="5501640" y="1176020"/>
                    <a:pt x="5519420" y="1117600"/>
                  </a:cubicBezTo>
                  <a:cubicBezTo>
                    <a:pt x="5537200" y="1059180"/>
                    <a:pt x="5417820" y="1028700"/>
                    <a:pt x="5397500" y="995680"/>
                  </a:cubicBezTo>
                  <a:cubicBezTo>
                    <a:pt x="5377180" y="962660"/>
                    <a:pt x="5415280" y="942340"/>
                    <a:pt x="5397500" y="919480"/>
                  </a:cubicBezTo>
                  <a:cubicBezTo>
                    <a:pt x="5379720" y="896620"/>
                    <a:pt x="5331460" y="866140"/>
                    <a:pt x="5290820" y="858520"/>
                  </a:cubicBezTo>
                  <a:cubicBezTo>
                    <a:pt x="5250180" y="850900"/>
                    <a:pt x="5135880" y="896620"/>
                    <a:pt x="5153660" y="873760"/>
                  </a:cubicBezTo>
                  <a:cubicBezTo>
                    <a:pt x="5171440" y="850900"/>
                    <a:pt x="5372100" y="762000"/>
                    <a:pt x="5397500" y="721360"/>
                  </a:cubicBezTo>
                  <a:cubicBezTo>
                    <a:pt x="5422900" y="680720"/>
                    <a:pt x="5367020" y="640080"/>
                    <a:pt x="5306060" y="629920"/>
                  </a:cubicBezTo>
                  <a:cubicBezTo>
                    <a:pt x="5246425" y="536934"/>
                    <a:pt x="5118873" y="568960"/>
                    <a:pt x="5031740" y="660400"/>
                  </a:cubicBezTo>
                  <a:cubicBezTo>
                    <a:pt x="4963160" y="645160"/>
                    <a:pt x="4828540" y="594360"/>
                    <a:pt x="4894580" y="538480"/>
                  </a:cubicBezTo>
                  <a:cubicBezTo>
                    <a:pt x="4960620" y="482600"/>
                    <a:pt x="5427980" y="325120"/>
                    <a:pt x="5427980" y="325120"/>
                  </a:cubicBezTo>
                  <a:cubicBezTo>
                    <a:pt x="5542280" y="279400"/>
                    <a:pt x="5519420" y="289560"/>
                    <a:pt x="5580380" y="264160"/>
                  </a:cubicBezTo>
                  <a:cubicBezTo>
                    <a:pt x="5641340" y="238760"/>
                    <a:pt x="5740400" y="213360"/>
                    <a:pt x="5793740" y="172720"/>
                  </a:cubicBezTo>
                  <a:cubicBezTo>
                    <a:pt x="5847080" y="132080"/>
                    <a:pt x="6123940" y="27940"/>
                    <a:pt x="5900420" y="20320"/>
                  </a:cubicBezTo>
                  <a:cubicBezTo>
                    <a:pt x="5280660" y="88900"/>
                    <a:pt x="4734560" y="0"/>
                    <a:pt x="4437380" y="8128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a:off x="662940" y="1803400"/>
              <a:ext cx="3060700" cy="4246880"/>
            </a:xfrm>
            <a:custGeom>
              <a:avLst/>
              <a:gdLst>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699260 w 3060700"/>
                <a:gd name="connsiteY47" fmla="*/ 1016000 h 4246880"/>
                <a:gd name="connsiteX48" fmla="*/ 1592580 w 3060700"/>
                <a:gd name="connsiteY48" fmla="*/ 421640 h 4246880"/>
                <a:gd name="connsiteX49" fmla="*/ 1424940 w 3060700"/>
                <a:gd name="connsiteY49" fmla="*/ 208280 h 4246880"/>
                <a:gd name="connsiteX50" fmla="*/ 1318260 w 3060700"/>
                <a:gd name="connsiteY50"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9245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924560 h 4246880"/>
                <a:gd name="connsiteX46" fmla="*/ 1744980 w 3060700"/>
                <a:gd name="connsiteY46" fmla="*/ 878840 h 4246880"/>
                <a:gd name="connsiteX47" fmla="*/ 1592580 w 3060700"/>
                <a:gd name="connsiteY47" fmla="*/ 421640 h 4246880"/>
                <a:gd name="connsiteX48" fmla="*/ 1424940 w 3060700"/>
                <a:gd name="connsiteY48" fmla="*/ 208280 h 4246880"/>
                <a:gd name="connsiteX49" fmla="*/ 1318260 w 3060700"/>
                <a:gd name="connsiteY49" fmla="*/ 177800 h 42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60700" h="4246880">
                  <a:moveTo>
                    <a:pt x="1318260" y="177800"/>
                  </a:moveTo>
                  <a:cubicBezTo>
                    <a:pt x="1262380" y="152400"/>
                    <a:pt x="1170940" y="76200"/>
                    <a:pt x="1089660" y="55880"/>
                  </a:cubicBezTo>
                  <a:cubicBezTo>
                    <a:pt x="1008380" y="35560"/>
                    <a:pt x="909320" y="60960"/>
                    <a:pt x="830580" y="55880"/>
                  </a:cubicBezTo>
                  <a:cubicBezTo>
                    <a:pt x="751840" y="50800"/>
                    <a:pt x="688340" y="30480"/>
                    <a:pt x="617220" y="25400"/>
                  </a:cubicBezTo>
                  <a:cubicBezTo>
                    <a:pt x="546100" y="20320"/>
                    <a:pt x="477520" y="0"/>
                    <a:pt x="403860" y="25400"/>
                  </a:cubicBezTo>
                  <a:cubicBezTo>
                    <a:pt x="330200" y="50800"/>
                    <a:pt x="236220" y="132080"/>
                    <a:pt x="175260" y="177800"/>
                  </a:cubicBezTo>
                  <a:cubicBezTo>
                    <a:pt x="114300" y="223520"/>
                    <a:pt x="58420" y="259080"/>
                    <a:pt x="38100" y="299720"/>
                  </a:cubicBezTo>
                  <a:cubicBezTo>
                    <a:pt x="17780" y="340360"/>
                    <a:pt x="58420" y="195580"/>
                    <a:pt x="53340" y="421640"/>
                  </a:cubicBezTo>
                  <a:cubicBezTo>
                    <a:pt x="48260" y="647700"/>
                    <a:pt x="15240" y="1330960"/>
                    <a:pt x="7620" y="1656080"/>
                  </a:cubicBezTo>
                  <a:cubicBezTo>
                    <a:pt x="0" y="1981200"/>
                    <a:pt x="0" y="2242820"/>
                    <a:pt x="7620" y="2372360"/>
                  </a:cubicBezTo>
                  <a:cubicBezTo>
                    <a:pt x="15240" y="2501900"/>
                    <a:pt x="0" y="2397760"/>
                    <a:pt x="53340" y="2433320"/>
                  </a:cubicBezTo>
                  <a:cubicBezTo>
                    <a:pt x="106680" y="2468880"/>
                    <a:pt x="256540" y="2542540"/>
                    <a:pt x="327660" y="2585720"/>
                  </a:cubicBezTo>
                  <a:cubicBezTo>
                    <a:pt x="398780" y="2628900"/>
                    <a:pt x="431800" y="2654300"/>
                    <a:pt x="480060" y="2692400"/>
                  </a:cubicBezTo>
                  <a:cubicBezTo>
                    <a:pt x="528320" y="2730500"/>
                    <a:pt x="558800" y="2758440"/>
                    <a:pt x="617220" y="2814320"/>
                  </a:cubicBezTo>
                  <a:cubicBezTo>
                    <a:pt x="675640" y="2870200"/>
                    <a:pt x="767080" y="2959100"/>
                    <a:pt x="830580" y="3027680"/>
                  </a:cubicBezTo>
                  <a:cubicBezTo>
                    <a:pt x="894080" y="3096260"/>
                    <a:pt x="922020" y="3187700"/>
                    <a:pt x="998220" y="3225800"/>
                  </a:cubicBezTo>
                  <a:cubicBezTo>
                    <a:pt x="1074420" y="3263900"/>
                    <a:pt x="1201420" y="3225800"/>
                    <a:pt x="1287780" y="3256280"/>
                  </a:cubicBezTo>
                  <a:cubicBezTo>
                    <a:pt x="1374140" y="3286760"/>
                    <a:pt x="1412240" y="3352800"/>
                    <a:pt x="1516380" y="3408680"/>
                  </a:cubicBezTo>
                  <a:cubicBezTo>
                    <a:pt x="1620520" y="3464560"/>
                    <a:pt x="1790700" y="3517900"/>
                    <a:pt x="1912620" y="3591560"/>
                  </a:cubicBezTo>
                  <a:cubicBezTo>
                    <a:pt x="2034540" y="3665220"/>
                    <a:pt x="2174240" y="3766820"/>
                    <a:pt x="2247900" y="3850640"/>
                  </a:cubicBezTo>
                  <a:cubicBezTo>
                    <a:pt x="2321560" y="3934460"/>
                    <a:pt x="2311400" y="4053840"/>
                    <a:pt x="2354580" y="4094480"/>
                  </a:cubicBezTo>
                  <a:cubicBezTo>
                    <a:pt x="2397760" y="4135120"/>
                    <a:pt x="2446020" y="4076700"/>
                    <a:pt x="2506980" y="4094480"/>
                  </a:cubicBezTo>
                  <a:cubicBezTo>
                    <a:pt x="2567940" y="4112260"/>
                    <a:pt x="2659380" y="4175760"/>
                    <a:pt x="2720340" y="4201160"/>
                  </a:cubicBezTo>
                  <a:cubicBezTo>
                    <a:pt x="2781300" y="4226560"/>
                    <a:pt x="2834640" y="4246880"/>
                    <a:pt x="2872740" y="4246880"/>
                  </a:cubicBezTo>
                  <a:cubicBezTo>
                    <a:pt x="2910840" y="4246880"/>
                    <a:pt x="2931160" y="4229100"/>
                    <a:pt x="2948940" y="4201160"/>
                  </a:cubicBezTo>
                  <a:cubicBezTo>
                    <a:pt x="2966720" y="4173220"/>
                    <a:pt x="3004820" y="4112260"/>
                    <a:pt x="2979420" y="4079240"/>
                  </a:cubicBezTo>
                  <a:cubicBezTo>
                    <a:pt x="2954020" y="4046220"/>
                    <a:pt x="2847340" y="4028440"/>
                    <a:pt x="2796540" y="4003040"/>
                  </a:cubicBezTo>
                  <a:cubicBezTo>
                    <a:pt x="2745740" y="3977640"/>
                    <a:pt x="2707640" y="3964940"/>
                    <a:pt x="2674620" y="3926840"/>
                  </a:cubicBezTo>
                  <a:cubicBezTo>
                    <a:pt x="2641600" y="3888740"/>
                    <a:pt x="2593340" y="3832860"/>
                    <a:pt x="2598420" y="3774440"/>
                  </a:cubicBezTo>
                  <a:cubicBezTo>
                    <a:pt x="2603500" y="3716020"/>
                    <a:pt x="2689860" y="3644900"/>
                    <a:pt x="2705100" y="3576320"/>
                  </a:cubicBezTo>
                  <a:cubicBezTo>
                    <a:pt x="2720340" y="3507740"/>
                    <a:pt x="2674620" y="3429000"/>
                    <a:pt x="2689860" y="3362960"/>
                  </a:cubicBezTo>
                  <a:cubicBezTo>
                    <a:pt x="2705100" y="3296920"/>
                    <a:pt x="2745740" y="3258820"/>
                    <a:pt x="2796540" y="3180080"/>
                  </a:cubicBezTo>
                  <a:cubicBezTo>
                    <a:pt x="2847340" y="3101340"/>
                    <a:pt x="2954020" y="2981960"/>
                    <a:pt x="2994660" y="2890520"/>
                  </a:cubicBezTo>
                  <a:cubicBezTo>
                    <a:pt x="3035300" y="2799080"/>
                    <a:pt x="3060700" y="2715260"/>
                    <a:pt x="3040380" y="2631440"/>
                  </a:cubicBezTo>
                  <a:cubicBezTo>
                    <a:pt x="3020060" y="2547620"/>
                    <a:pt x="2936240" y="2481580"/>
                    <a:pt x="2872740" y="2387600"/>
                  </a:cubicBezTo>
                  <a:cubicBezTo>
                    <a:pt x="2809240" y="2293620"/>
                    <a:pt x="2674620" y="2151380"/>
                    <a:pt x="2659380" y="2067560"/>
                  </a:cubicBezTo>
                  <a:cubicBezTo>
                    <a:pt x="2644140" y="1983740"/>
                    <a:pt x="2750820" y="1953260"/>
                    <a:pt x="2781300" y="1884680"/>
                  </a:cubicBezTo>
                  <a:cubicBezTo>
                    <a:pt x="2811780" y="1816100"/>
                    <a:pt x="2852420" y="1724660"/>
                    <a:pt x="2842260" y="1656080"/>
                  </a:cubicBezTo>
                  <a:cubicBezTo>
                    <a:pt x="2832100" y="1587500"/>
                    <a:pt x="2766060" y="1551940"/>
                    <a:pt x="2720340" y="1473200"/>
                  </a:cubicBezTo>
                  <a:cubicBezTo>
                    <a:pt x="2674620" y="1394460"/>
                    <a:pt x="2623820" y="1252220"/>
                    <a:pt x="2567940" y="1183640"/>
                  </a:cubicBezTo>
                  <a:cubicBezTo>
                    <a:pt x="2512060" y="1115060"/>
                    <a:pt x="2423160" y="1102360"/>
                    <a:pt x="2385060" y="1061720"/>
                  </a:cubicBezTo>
                  <a:cubicBezTo>
                    <a:pt x="2346960" y="1021080"/>
                    <a:pt x="2334260" y="985520"/>
                    <a:pt x="2339340" y="939800"/>
                  </a:cubicBezTo>
                  <a:cubicBezTo>
                    <a:pt x="2344420" y="894080"/>
                    <a:pt x="2438400" y="838200"/>
                    <a:pt x="2415540" y="787400"/>
                  </a:cubicBezTo>
                  <a:cubicBezTo>
                    <a:pt x="2392680" y="736600"/>
                    <a:pt x="2258060" y="642620"/>
                    <a:pt x="2202180" y="635000"/>
                  </a:cubicBezTo>
                  <a:cubicBezTo>
                    <a:pt x="2146300" y="627380"/>
                    <a:pt x="2128520" y="693420"/>
                    <a:pt x="2080260" y="741680"/>
                  </a:cubicBezTo>
                  <a:cubicBezTo>
                    <a:pt x="2032000" y="789940"/>
                    <a:pt x="1968500" y="901700"/>
                    <a:pt x="1912620" y="924560"/>
                  </a:cubicBezTo>
                  <a:cubicBezTo>
                    <a:pt x="1856740" y="947420"/>
                    <a:pt x="1798320" y="962660"/>
                    <a:pt x="1744980" y="878840"/>
                  </a:cubicBezTo>
                  <a:cubicBezTo>
                    <a:pt x="1691640" y="795020"/>
                    <a:pt x="1645920" y="533400"/>
                    <a:pt x="1592580" y="421640"/>
                  </a:cubicBezTo>
                  <a:cubicBezTo>
                    <a:pt x="1539240" y="309880"/>
                    <a:pt x="1470660" y="256540"/>
                    <a:pt x="1424940" y="208280"/>
                  </a:cubicBezTo>
                  <a:cubicBezTo>
                    <a:pt x="1379220" y="160020"/>
                    <a:pt x="1374140" y="203200"/>
                    <a:pt x="1318260" y="17780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a:off x="3177540" y="5308600"/>
              <a:ext cx="2415540" cy="1409700"/>
            </a:xfrm>
            <a:custGeom>
              <a:avLst/>
              <a:gdLst>
                <a:gd name="connsiteX0" fmla="*/ 129540 w 2415540"/>
                <a:gd name="connsiteY0" fmla="*/ 254000 h 1409700"/>
                <a:gd name="connsiteX1" fmla="*/ 922020 w 2415540"/>
                <a:gd name="connsiteY1" fmla="*/ 269240 h 1409700"/>
                <a:gd name="connsiteX2" fmla="*/ 1043940 w 2415540"/>
                <a:gd name="connsiteY2" fmla="*/ 254000 h 1409700"/>
                <a:gd name="connsiteX3" fmla="*/ 1059180 w 2415540"/>
                <a:gd name="connsiteY3" fmla="*/ 116840 h 1409700"/>
                <a:gd name="connsiteX4" fmla="*/ 1379220 w 2415540"/>
                <a:gd name="connsiteY4" fmla="*/ 101600 h 1409700"/>
                <a:gd name="connsiteX5" fmla="*/ 1592580 w 2415540"/>
                <a:gd name="connsiteY5" fmla="*/ 10160 h 1409700"/>
                <a:gd name="connsiteX6" fmla="*/ 1775460 w 2415540"/>
                <a:gd name="connsiteY6" fmla="*/ 162560 h 1409700"/>
                <a:gd name="connsiteX7" fmla="*/ 1821180 w 2415540"/>
                <a:gd name="connsiteY7" fmla="*/ 330200 h 1409700"/>
                <a:gd name="connsiteX8" fmla="*/ 1912620 w 2415540"/>
                <a:gd name="connsiteY8" fmla="*/ 299720 h 1409700"/>
                <a:gd name="connsiteX9" fmla="*/ 1927860 w 2415540"/>
                <a:gd name="connsiteY9" fmla="*/ 193040 h 1409700"/>
                <a:gd name="connsiteX10" fmla="*/ 1988820 w 2415540"/>
                <a:gd name="connsiteY10" fmla="*/ 254000 h 1409700"/>
                <a:gd name="connsiteX11" fmla="*/ 2217420 w 2415540"/>
                <a:gd name="connsiteY11" fmla="*/ 711200 h 1409700"/>
                <a:gd name="connsiteX12" fmla="*/ 2247900 w 2415540"/>
                <a:gd name="connsiteY12" fmla="*/ 848360 h 1409700"/>
                <a:gd name="connsiteX13" fmla="*/ 2400300 w 2415540"/>
                <a:gd name="connsiteY13" fmla="*/ 1107440 h 1409700"/>
                <a:gd name="connsiteX14" fmla="*/ 2339340 w 2415540"/>
                <a:gd name="connsiteY14" fmla="*/ 1351280 h 1409700"/>
                <a:gd name="connsiteX15" fmla="*/ 2247900 w 2415540"/>
                <a:gd name="connsiteY15" fmla="*/ 1381760 h 1409700"/>
                <a:gd name="connsiteX16" fmla="*/ 2049780 w 2415540"/>
                <a:gd name="connsiteY16" fmla="*/ 1183640 h 1409700"/>
                <a:gd name="connsiteX17" fmla="*/ 1882140 w 2415540"/>
                <a:gd name="connsiteY17" fmla="*/ 955040 h 1409700"/>
                <a:gd name="connsiteX18" fmla="*/ 1836420 w 2415540"/>
                <a:gd name="connsiteY18" fmla="*/ 589280 h 1409700"/>
                <a:gd name="connsiteX19" fmla="*/ 1546860 w 2415540"/>
                <a:gd name="connsiteY19" fmla="*/ 528320 h 1409700"/>
                <a:gd name="connsiteX20" fmla="*/ 1318260 w 2415540"/>
                <a:gd name="connsiteY20" fmla="*/ 589280 h 1409700"/>
                <a:gd name="connsiteX21" fmla="*/ 1181100 w 2415540"/>
                <a:gd name="connsiteY21" fmla="*/ 452120 h 1409700"/>
                <a:gd name="connsiteX22" fmla="*/ 662940 w 2415540"/>
                <a:gd name="connsiteY22" fmla="*/ 436880 h 1409700"/>
                <a:gd name="connsiteX23" fmla="*/ 312420 w 2415540"/>
                <a:gd name="connsiteY23" fmla="*/ 436880 h 1409700"/>
                <a:gd name="connsiteX24" fmla="*/ 220980 w 2415540"/>
                <a:gd name="connsiteY24" fmla="*/ 436880 h 1409700"/>
                <a:gd name="connsiteX25" fmla="*/ 144780 w 2415540"/>
                <a:gd name="connsiteY25" fmla="*/ 406400 h 1409700"/>
                <a:gd name="connsiteX26" fmla="*/ 129540 w 2415540"/>
                <a:gd name="connsiteY26" fmla="*/ 2540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15540" h="1409700">
                  <a:moveTo>
                    <a:pt x="129540" y="254000"/>
                  </a:moveTo>
                  <a:cubicBezTo>
                    <a:pt x="259080" y="231140"/>
                    <a:pt x="769620" y="269240"/>
                    <a:pt x="922020" y="269240"/>
                  </a:cubicBezTo>
                  <a:cubicBezTo>
                    <a:pt x="1074420" y="269240"/>
                    <a:pt x="1021080" y="279400"/>
                    <a:pt x="1043940" y="254000"/>
                  </a:cubicBezTo>
                  <a:cubicBezTo>
                    <a:pt x="1066800" y="228600"/>
                    <a:pt x="1003300" y="142240"/>
                    <a:pt x="1059180" y="116840"/>
                  </a:cubicBezTo>
                  <a:cubicBezTo>
                    <a:pt x="1115060" y="91440"/>
                    <a:pt x="1290320" y="119380"/>
                    <a:pt x="1379220" y="101600"/>
                  </a:cubicBezTo>
                  <a:cubicBezTo>
                    <a:pt x="1468120" y="83820"/>
                    <a:pt x="1526540" y="0"/>
                    <a:pt x="1592580" y="10160"/>
                  </a:cubicBezTo>
                  <a:cubicBezTo>
                    <a:pt x="1658620" y="20320"/>
                    <a:pt x="1737360" y="109220"/>
                    <a:pt x="1775460" y="162560"/>
                  </a:cubicBezTo>
                  <a:cubicBezTo>
                    <a:pt x="1813560" y="215900"/>
                    <a:pt x="1798320" y="307340"/>
                    <a:pt x="1821180" y="330200"/>
                  </a:cubicBezTo>
                  <a:cubicBezTo>
                    <a:pt x="1844040" y="353060"/>
                    <a:pt x="1894840" y="322580"/>
                    <a:pt x="1912620" y="299720"/>
                  </a:cubicBezTo>
                  <a:cubicBezTo>
                    <a:pt x="1930400" y="276860"/>
                    <a:pt x="1915160" y="200660"/>
                    <a:pt x="1927860" y="193040"/>
                  </a:cubicBezTo>
                  <a:cubicBezTo>
                    <a:pt x="1940560" y="185420"/>
                    <a:pt x="1940560" y="167640"/>
                    <a:pt x="1988820" y="254000"/>
                  </a:cubicBezTo>
                  <a:cubicBezTo>
                    <a:pt x="2037080" y="340360"/>
                    <a:pt x="2174240" y="612140"/>
                    <a:pt x="2217420" y="711200"/>
                  </a:cubicBezTo>
                  <a:cubicBezTo>
                    <a:pt x="2260600" y="810260"/>
                    <a:pt x="2217420" y="782320"/>
                    <a:pt x="2247900" y="848360"/>
                  </a:cubicBezTo>
                  <a:cubicBezTo>
                    <a:pt x="2278380" y="914400"/>
                    <a:pt x="2385060" y="1023620"/>
                    <a:pt x="2400300" y="1107440"/>
                  </a:cubicBezTo>
                  <a:cubicBezTo>
                    <a:pt x="2415540" y="1191260"/>
                    <a:pt x="2364740" y="1305560"/>
                    <a:pt x="2339340" y="1351280"/>
                  </a:cubicBezTo>
                  <a:cubicBezTo>
                    <a:pt x="2313940" y="1397000"/>
                    <a:pt x="2296160" y="1409700"/>
                    <a:pt x="2247900" y="1381760"/>
                  </a:cubicBezTo>
                  <a:cubicBezTo>
                    <a:pt x="2199640" y="1353820"/>
                    <a:pt x="2110740" y="1254760"/>
                    <a:pt x="2049780" y="1183640"/>
                  </a:cubicBezTo>
                  <a:cubicBezTo>
                    <a:pt x="1988820" y="1112520"/>
                    <a:pt x="1917700" y="1054100"/>
                    <a:pt x="1882140" y="955040"/>
                  </a:cubicBezTo>
                  <a:cubicBezTo>
                    <a:pt x="1846580" y="855980"/>
                    <a:pt x="1892300" y="660400"/>
                    <a:pt x="1836420" y="589280"/>
                  </a:cubicBezTo>
                  <a:cubicBezTo>
                    <a:pt x="1780540" y="518160"/>
                    <a:pt x="1633220" y="528320"/>
                    <a:pt x="1546860" y="528320"/>
                  </a:cubicBezTo>
                  <a:cubicBezTo>
                    <a:pt x="1460500" y="528320"/>
                    <a:pt x="1379220" y="601980"/>
                    <a:pt x="1318260" y="589280"/>
                  </a:cubicBezTo>
                  <a:cubicBezTo>
                    <a:pt x="1257300" y="576580"/>
                    <a:pt x="1290320" y="477520"/>
                    <a:pt x="1181100" y="452120"/>
                  </a:cubicBezTo>
                  <a:cubicBezTo>
                    <a:pt x="1071880" y="426720"/>
                    <a:pt x="807720" y="439420"/>
                    <a:pt x="662940" y="436880"/>
                  </a:cubicBezTo>
                  <a:cubicBezTo>
                    <a:pt x="518160" y="434340"/>
                    <a:pt x="312420" y="436880"/>
                    <a:pt x="312420" y="436880"/>
                  </a:cubicBezTo>
                  <a:cubicBezTo>
                    <a:pt x="238760" y="436880"/>
                    <a:pt x="248920" y="441960"/>
                    <a:pt x="220980" y="436880"/>
                  </a:cubicBezTo>
                  <a:cubicBezTo>
                    <a:pt x="193040" y="431800"/>
                    <a:pt x="162560" y="429260"/>
                    <a:pt x="144780" y="406400"/>
                  </a:cubicBezTo>
                  <a:cubicBezTo>
                    <a:pt x="127000" y="383540"/>
                    <a:pt x="0" y="276860"/>
                    <a:pt x="129540" y="254000"/>
                  </a:cubicBezTo>
                  <a:close/>
                </a:path>
              </a:pathLst>
            </a:custGeom>
            <a:solidFill>
              <a:srgbClr val="C966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914400" y="5410200"/>
              <a:ext cx="1143000" cy="304800"/>
            </a:xfrm>
            <a:prstGeom prst="rect">
              <a:avLst/>
            </a:prstGeom>
            <a:noFill/>
          </p:spPr>
        </p:pic>
        <p:pic>
          <p:nvPicPr>
            <p:cNvPr id="102"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685800" y="6197600"/>
              <a:ext cx="914400" cy="431800"/>
            </a:xfrm>
            <a:prstGeom prst="rect">
              <a:avLst/>
            </a:prstGeom>
            <a:noFill/>
          </p:spPr>
        </p:pic>
        <p:pic>
          <p:nvPicPr>
            <p:cNvPr id="103"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1676400" y="5715000"/>
              <a:ext cx="552450" cy="228600"/>
            </a:xfrm>
            <a:prstGeom prst="rect">
              <a:avLst/>
            </a:prstGeom>
            <a:noFill/>
          </p:spPr>
        </p:pic>
        <p:pic>
          <p:nvPicPr>
            <p:cNvPr id="104"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1219200" y="6477000"/>
              <a:ext cx="552450" cy="152400"/>
            </a:xfrm>
            <a:prstGeom prst="rect">
              <a:avLst/>
            </a:prstGeom>
            <a:noFill/>
          </p:spPr>
        </p:pic>
        <p:pic>
          <p:nvPicPr>
            <p:cNvPr id="105"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3352800" y="1371600"/>
              <a:ext cx="1066800" cy="304800"/>
            </a:xfrm>
            <a:prstGeom prst="rect">
              <a:avLst/>
            </a:prstGeom>
            <a:noFill/>
          </p:spPr>
        </p:pic>
        <p:pic>
          <p:nvPicPr>
            <p:cNvPr id="106"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5105400" y="1219200"/>
              <a:ext cx="838200" cy="533400"/>
            </a:xfrm>
            <a:prstGeom prst="rect">
              <a:avLst/>
            </a:prstGeom>
            <a:noFill/>
          </p:spPr>
        </p:pic>
        <p:pic>
          <p:nvPicPr>
            <p:cNvPr id="107"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5257800" y="4343400"/>
              <a:ext cx="609600" cy="304800"/>
            </a:xfrm>
            <a:prstGeom prst="rect">
              <a:avLst/>
            </a:prstGeom>
            <a:noFill/>
          </p:spPr>
        </p:pic>
        <p:sp>
          <p:nvSpPr>
            <p:cNvPr id="108" name="Freeform 107"/>
            <p:cNvSpPr/>
            <p:nvPr/>
          </p:nvSpPr>
          <p:spPr>
            <a:xfrm>
              <a:off x="5905500" y="2269672"/>
              <a:ext cx="2163536" cy="1894114"/>
            </a:xfrm>
            <a:custGeom>
              <a:avLst/>
              <a:gdLst>
                <a:gd name="connsiteX0" fmla="*/ 1850571 w 2163536"/>
                <a:gd name="connsiteY0" fmla="*/ 130628 h 1894114"/>
                <a:gd name="connsiteX1" fmla="*/ 1621971 w 2163536"/>
                <a:gd name="connsiteY1" fmla="*/ 261257 h 1894114"/>
                <a:gd name="connsiteX2" fmla="*/ 1556657 w 2163536"/>
                <a:gd name="connsiteY2" fmla="*/ 506185 h 1894114"/>
                <a:gd name="connsiteX3" fmla="*/ 1377043 w 2163536"/>
                <a:gd name="connsiteY3" fmla="*/ 457199 h 1894114"/>
                <a:gd name="connsiteX4" fmla="*/ 1328057 w 2163536"/>
                <a:gd name="connsiteY4" fmla="*/ 326571 h 1894114"/>
                <a:gd name="connsiteX5" fmla="*/ 1328057 w 2163536"/>
                <a:gd name="connsiteY5" fmla="*/ 261257 h 1894114"/>
                <a:gd name="connsiteX6" fmla="*/ 1230086 w 2163536"/>
                <a:gd name="connsiteY6" fmla="*/ 326571 h 1894114"/>
                <a:gd name="connsiteX7" fmla="*/ 1017814 w 2163536"/>
                <a:gd name="connsiteY7" fmla="*/ 440871 h 1894114"/>
                <a:gd name="connsiteX8" fmla="*/ 789214 w 2163536"/>
                <a:gd name="connsiteY8" fmla="*/ 636814 h 1894114"/>
                <a:gd name="connsiteX9" fmla="*/ 789214 w 2163536"/>
                <a:gd name="connsiteY9" fmla="*/ 832757 h 1894114"/>
                <a:gd name="connsiteX10" fmla="*/ 1083129 w 2163536"/>
                <a:gd name="connsiteY10" fmla="*/ 898071 h 1894114"/>
                <a:gd name="connsiteX11" fmla="*/ 903514 w 2163536"/>
                <a:gd name="connsiteY11" fmla="*/ 1110342 h 1894114"/>
                <a:gd name="connsiteX12" fmla="*/ 723900 w 2163536"/>
                <a:gd name="connsiteY12" fmla="*/ 1110342 h 1894114"/>
                <a:gd name="connsiteX13" fmla="*/ 381000 w 2163536"/>
                <a:gd name="connsiteY13" fmla="*/ 1306285 h 1894114"/>
                <a:gd name="connsiteX14" fmla="*/ 315686 w 2163536"/>
                <a:gd name="connsiteY14" fmla="*/ 1436914 h 1894114"/>
                <a:gd name="connsiteX15" fmla="*/ 266700 w 2163536"/>
                <a:gd name="connsiteY15" fmla="*/ 1649185 h 1894114"/>
                <a:gd name="connsiteX16" fmla="*/ 266700 w 2163536"/>
                <a:gd name="connsiteY16" fmla="*/ 1796142 h 1894114"/>
                <a:gd name="connsiteX17" fmla="*/ 1866900 w 2163536"/>
                <a:gd name="connsiteY17" fmla="*/ 1747157 h 1894114"/>
                <a:gd name="connsiteX18" fmla="*/ 2046514 w 2163536"/>
                <a:gd name="connsiteY18" fmla="*/ 914399 h 1894114"/>
                <a:gd name="connsiteX19" fmla="*/ 1915886 w 2163536"/>
                <a:gd name="connsiteY19" fmla="*/ 130628 h 1894114"/>
                <a:gd name="connsiteX20" fmla="*/ 1850571 w 2163536"/>
                <a:gd name="connsiteY20" fmla="*/ 130628 h 189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63536" h="1894114">
                  <a:moveTo>
                    <a:pt x="1850571" y="130628"/>
                  </a:moveTo>
                  <a:cubicBezTo>
                    <a:pt x="1801585" y="152399"/>
                    <a:pt x="1670957" y="198664"/>
                    <a:pt x="1621971" y="261257"/>
                  </a:cubicBezTo>
                  <a:cubicBezTo>
                    <a:pt x="1572985" y="323850"/>
                    <a:pt x="1597478" y="473528"/>
                    <a:pt x="1556657" y="506185"/>
                  </a:cubicBezTo>
                  <a:cubicBezTo>
                    <a:pt x="1515836" y="538842"/>
                    <a:pt x="1415143" y="487135"/>
                    <a:pt x="1377043" y="457199"/>
                  </a:cubicBezTo>
                  <a:cubicBezTo>
                    <a:pt x="1338943" y="427263"/>
                    <a:pt x="1336221" y="359228"/>
                    <a:pt x="1328057" y="326571"/>
                  </a:cubicBezTo>
                  <a:cubicBezTo>
                    <a:pt x="1319893" y="293914"/>
                    <a:pt x="1344385" y="261257"/>
                    <a:pt x="1328057" y="261257"/>
                  </a:cubicBezTo>
                  <a:cubicBezTo>
                    <a:pt x="1311729" y="261257"/>
                    <a:pt x="1281793" y="296635"/>
                    <a:pt x="1230086" y="326571"/>
                  </a:cubicBezTo>
                  <a:cubicBezTo>
                    <a:pt x="1178379" y="356507"/>
                    <a:pt x="1091293" y="389164"/>
                    <a:pt x="1017814" y="440871"/>
                  </a:cubicBezTo>
                  <a:cubicBezTo>
                    <a:pt x="944335" y="492578"/>
                    <a:pt x="827314" y="571500"/>
                    <a:pt x="789214" y="636814"/>
                  </a:cubicBezTo>
                  <a:cubicBezTo>
                    <a:pt x="751114" y="702128"/>
                    <a:pt x="740228" y="789214"/>
                    <a:pt x="789214" y="832757"/>
                  </a:cubicBezTo>
                  <a:cubicBezTo>
                    <a:pt x="838200" y="876300"/>
                    <a:pt x="1064079" y="851807"/>
                    <a:pt x="1083129" y="898071"/>
                  </a:cubicBezTo>
                  <a:cubicBezTo>
                    <a:pt x="1102179" y="944335"/>
                    <a:pt x="963386" y="1074964"/>
                    <a:pt x="903514" y="1110342"/>
                  </a:cubicBezTo>
                  <a:cubicBezTo>
                    <a:pt x="843643" y="1145721"/>
                    <a:pt x="810986" y="1077685"/>
                    <a:pt x="723900" y="1110342"/>
                  </a:cubicBezTo>
                  <a:cubicBezTo>
                    <a:pt x="636814" y="1142999"/>
                    <a:pt x="449036" y="1251856"/>
                    <a:pt x="381000" y="1306285"/>
                  </a:cubicBezTo>
                  <a:cubicBezTo>
                    <a:pt x="312964" y="1360714"/>
                    <a:pt x="334736" y="1379764"/>
                    <a:pt x="315686" y="1436914"/>
                  </a:cubicBezTo>
                  <a:cubicBezTo>
                    <a:pt x="296636" y="1494064"/>
                    <a:pt x="274864" y="1589314"/>
                    <a:pt x="266700" y="1649185"/>
                  </a:cubicBezTo>
                  <a:cubicBezTo>
                    <a:pt x="258536" y="1709056"/>
                    <a:pt x="0" y="1779813"/>
                    <a:pt x="266700" y="1796142"/>
                  </a:cubicBezTo>
                  <a:cubicBezTo>
                    <a:pt x="533400" y="1812471"/>
                    <a:pt x="1570264" y="1894114"/>
                    <a:pt x="1866900" y="1747157"/>
                  </a:cubicBezTo>
                  <a:cubicBezTo>
                    <a:pt x="2163536" y="1600200"/>
                    <a:pt x="2038350" y="1183820"/>
                    <a:pt x="2046514" y="914399"/>
                  </a:cubicBezTo>
                  <a:cubicBezTo>
                    <a:pt x="2054678" y="644978"/>
                    <a:pt x="1948543" y="261256"/>
                    <a:pt x="1915886" y="130628"/>
                  </a:cubicBezTo>
                  <a:cubicBezTo>
                    <a:pt x="1883229" y="0"/>
                    <a:pt x="1899557" y="108857"/>
                    <a:pt x="1850571" y="13062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108"/>
            <p:cNvSpPr/>
            <p:nvPr/>
          </p:nvSpPr>
          <p:spPr>
            <a:xfrm>
              <a:off x="5238750" y="4947557"/>
              <a:ext cx="1080407" cy="1083129"/>
            </a:xfrm>
            <a:custGeom>
              <a:avLst/>
              <a:gdLst>
                <a:gd name="connsiteX0" fmla="*/ 574221 w 1080407"/>
                <a:gd name="connsiteY0" fmla="*/ 32657 h 1083129"/>
                <a:gd name="connsiteX1" fmla="*/ 410936 w 1080407"/>
                <a:gd name="connsiteY1" fmla="*/ 32657 h 1083129"/>
                <a:gd name="connsiteX2" fmla="*/ 247650 w 1080407"/>
                <a:gd name="connsiteY2" fmla="*/ 228600 h 1083129"/>
                <a:gd name="connsiteX3" fmla="*/ 214993 w 1080407"/>
                <a:gd name="connsiteY3" fmla="*/ 310243 h 1083129"/>
                <a:gd name="connsiteX4" fmla="*/ 68036 w 1080407"/>
                <a:gd name="connsiteY4" fmla="*/ 391886 h 1083129"/>
                <a:gd name="connsiteX5" fmla="*/ 2721 w 1080407"/>
                <a:gd name="connsiteY5" fmla="*/ 489857 h 1083129"/>
                <a:gd name="connsiteX6" fmla="*/ 84364 w 1080407"/>
                <a:gd name="connsiteY6" fmla="*/ 898072 h 1083129"/>
                <a:gd name="connsiteX7" fmla="*/ 296636 w 1080407"/>
                <a:gd name="connsiteY7" fmla="*/ 1028700 h 1083129"/>
                <a:gd name="connsiteX8" fmla="*/ 933450 w 1080407"/>
                <a:gd name="connsiteY8" fmla="*/ 996043 h 1083129"/>
                <a:gd name="connsiteX9" fmla="*/ 1031421 w 1080407"/>
                <a:gd name="connsiteY9" fmla="*/ 506186 h 1083129"/>
                <a:gd name="connsiteX10" fmla="*/ 998764 w 1080407"/>
                <a:gd name="connsiteY10" fmla="*/ 81643 h 1083129"/>
                <a:gd name="connsiteX11" fmla="*/ 574221 w 1080407"/>
                <a:gd name="connsiteY11" fmla="*/ 32657 h 108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0407" h="1083129">
                  <a:moveTo>
                    <a:pt x="574221" y="32657"/>
                  </a:moveTo>
                  <a:cubicBezTo>
                    <a:pt x="476250" y="24493"/>
                    <a:pt x="465364" y="0"/>
                    <a:pt x="410936" y="32657"/>
                  </a:cubicBezTo>
                  <a:cubicBezTo>
                    <a:pt x="356508" y="65314"/>
                    <a:pt x="280307" y="182336"/>
                    <a:pt x="247650" y="228600"/>
                  </a:cubicBezTo>
                  <a:cubicBezTo>
                    <a:pt x="214993" y="274864"/>
                    <a:pt x="244929" y="283029"/>
                    <a:pt x="214993" y="310243"/>
                  </a:cubicBezTo>
                  <a:cubicBezTo>
                    <a:pt x="185057" y="337457"/>
                    <a:pt x="103415" y="361950"/>
                    <a:pt x="68036" y="391886"/>
                  </a:cubicBezTo>
                  <a:cubicBezTo>
                    <a:pt x="32657" y="421822"/>
                    <a:pt x="0" y="405493"/>
                    <a:pt x="2721" y="489857"/>
                  </a:cubicBezTo>
                  <a:cubicBezTo>
                    <a:pt x="5442" y="574221"/>
                    <a:pt x="35378" y="808265"/>
                    <a:pt x="84364" y="898072"/>
                  </a:cubicBezTo>
                  <a:cubicBezTo>
                    <a:pt x="133350" y="987879"/>
                    <a:pt x="155122" y="1012372"/>
                    <a:pt x="296636" y="1028700"/>
                  </a:cubicBezTo>
                  <a:cubicBezTo>
                    <a:pt x="438150" y="1045029"/>
                    <a:pt x="810986" y="1083129"/>
                    <a:pt x="933450" y="996043"/>
                  </a:cubicBezTo>
                  <a:cubicBezTo>
                    <a:pt x="1055914" y="908957"/>
                    <a:pt x="1020535" y="658586"/>
                    <a:pt x="1031421" y="506186"/>
                  </a:cubicBezTo>
                  <a:cubicBezTo>
                    <a:pt x="1042307" y="353786"/>
                    <a:pt x="1080407" y="163286"/>
                    <a:pt x="998764" y="81643"/>
                  </a:cubicBezTo>
                  <a:cubicBezTo>
                    <a:pt x="917121" y="0"/>
                    <a:pt x="672192" y="40821"/>
                    <a:pt x="574221" y="326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p:cNvSpPr/>
            <p:nvPr/>
          </p:nvSpPr>
          <p:spPr>
            <a:xfrm>
              <a:off x="2596243" y="5769428"/>
              <a:ext cx="2188028" cy="982437"/>
            </a:xfrm>
            <a:custGeom>
              <a:avLst/>
              <a:gdLst>
                <a:gd name="connsiteX0" fmla="*/ 2155371 w 2188028"/>
                <a:gd name="connsiteY0" fmla="*/ 255815 h 982437"/>
                <a:gd name="connsiteX1" fmla="*/ 2041071 w 2188028"/>
                <a:gd name="connsiteY1" fmla="*/ 370115 h 982437"/>
                <a:gd name="connsiteX2" fmla="*/ 2041071 w 2188028"/>
                <a:gd name="connsiteY2" fmla="*/ 745672 h 982437"/>
                <a:gd name="connsiteX3" fmla="*/ 1257300 w 2188028"/>
                <a:gd name="connsiteY3" fmla="*/ 876301 h 982437"/>
                <a:gd name="connsiteX4" fmla="*/ 408214 w 2188028"/>
                <a:gd name="connsiteY4" fmla="*/ 908958 h 982437"/>
                <a:gd name="connsiteX5" fmla="*/ 32657 w 2188028"/>
                <a:gd name="connsiteY5" fmla="*/ 435429 h 982437"/>
                <a:gd name="connsiteX6" fmla="*/ 212271 w 2188028"/>
                <a:gd name="connsiteY6" fmla="*/ 255815 h 982437"/>
                <a:gd name="connsiteX7" fmla="*/ 604157 w 2188028"/>
                <a:gd name="connsiteY7" fmla="*/ 206829 h 982437"/>
                <a:gd name="connsiteX8" fmla="*/ 800100 w 2188028"/>
                <a:gd name="connsiteY8" fmla="*/ 288472 h 982437"/>
                <a:gd name="connsiteX9" fmla="*/ 1028700 w 2188028"/>
                <a:gd name="connsiteY9" fmla="*/ 304801 h 982437"/>
                <a:gd name="connsiteX10" fmla="*/ 1387928 w 2188028"/>
                <a:gd name="connsiteY10" fmla="*/ 239486 h 982437"/>
                <a:gd name="connsiteX11" fmla="*/ 1404257 w 2188028"/>
                <a:gd name="connsiteY11" fmla="*/ 43543 h 982437"/>
                <a:gd name="connsiteX12" fmla="*/ 1583871 w 2188028"/>
                <a:gd name="connsiteY12" fmla="*/ 10886 h 982437"/>
                <a:gd name="connsiteX13" fmla="*/ 1796143 w 2188028"/>
                <a:gd name="connsiteY13" fmla="*/ 108858 h 982437"/>
                <a:gd name="connsiteX14" fmla="*/ 2122714 w 2188028"/>
                <a:gd name="connsiteY14" fmla="*/ 190501 h 982437"/>
                <a:gd name="connsiteX15" fmla="*/ 2155371 w 2188028"/>
                <a:gd name="connsiteY15" fmla="*/ 255815 h 98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8028" h="982437">
                  <a:moveTo>
                    <a:pt x="2155371" y="255815"/>
                  </a:moveTo>
                  <a:cubicBezTo>
                    <a:pt x="2141764" y="285751"/>
                    <a:pt x="2060121" y="288472"/>
                    <a:pt x="2041071" y="370115"/>
                  </a:cubicBezTo>
                  <a:cubicBezTo>
                    <a:pt x="2022021" y="451758"/>
                    <a:pt x="2171700" y="661308"/>
                    <a:pt x="2041071" y="745672"/>
                  </a:cubicBezTo>
                  <a:cubicBezTo>
                    <a:pt x="1910442" y="830036"/>
                    <a:pt x="1529443" y="849087"/>
                    <a:pt x="1257300" y="876301"/>
                  </a:cubicBezTo>
                  <a:cubicBezTo>
                    <a:pt x="985157" y="903515"/>
                    <a:pt x="612321" y="982437"/>
                    <a:pt x="408214" y="908958"/>
                  </a:cubicBezTo>
                  <a:cubicBezTo>
                    <a:pt x="204107" y="835479"/>
                    <a:pt x="65314" y="544286"/>
                    <a:pt x="32657" y="435429"/>
                  </a:cubicBezTo>
                  <a:cubicBezTo>
                    <a:pt x="0" y="326572"/>
                    <a:pt x="117021" y="293915"/>
                    <a:pt x="212271" y="255815"/>
                  </a:cubicBezTo>
                  <a:cubicBezTo>
                    <a:pt x="307521" y="217715"/>
                    <a:pt x="506186" y="201386"/>
                    <a:pt x="604157" y="206829"/>
                  </a:cubicBezTo>
                  <a:cubicBezTo>
                    <a:pt x="702128" y="212272"/>
                    <a:pt x="729343" y="272143"/>
                    <a:pt x="800100" y="288472"/>
                  </a:cubicBezTo>
                  <a:cubicBezTo>
                    <a:pt x="870857" y="304801"/>
                    <a:pt x="930729" y="312965"/>
                    <a:pt x="1028700" y="304801"/>
                  </a:cubicBezTo>
                  <a:cubicBezTo>
                    <a:pt x="1126671" y="296637"/>
                    <a:pt x="1325335" y="283029"/>
                    <a:pt x="1387928" y="239486"/>
                  </a:cubicBezTo>
                  <a:cubicBezTo>
                    <a:pt x="1450521" y="195943"/>
                    <a:pt x="1371600" y="81643"/>
                    <a:pt x="1404257" y="43543"/>
                  </a:cubicBezTo>
                  <a:cubicBezTo>
                    <a:pt x="1436914" y="5443"/>
                    <a:pt x="1518557" y="0"/>
                    <a:pt x="1583871" y="10886"/>
                  </a:cubicBezTo>
                  <a:cubicBezTo>
                    <a:pt x="1649185" y="21772"/>
                    <a:pt x="1706336" y="78922"/>
                    <a:pt x="1796143" y="108858"/>
                  </a:cubicBezTo>
                  <a:cubicBezTo>
                    <a:pt x="1885950" y="138794"/>
                    <a:pt x="2057400" y="166008"/>
                    <a:pt x="2122714" y="190501"/>
                  </a:cubicBezTo>
                  <a:cubicBezTo>
                    <a:pt x="2188028" y="214994"/>
                    <a:pt x="2168978" y="225879"/>
                    <a:pt x="2155371" y="2558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110"/>
            <p:cNvSpPr/>
            <p:nvPr/>
          </p:nvSpPr>
          <p:spPr>
            <a:xfrm>
              <a:off x="3672840" y="2750820"/>
              <a:ext cx="2118360" cy="1651000"/>
            </a:xfrm>
            <a:custGeom>
              <a:avLst/>
              <a:gdLst>
                <a:gd name="connsiteX0" fmla="*/ 2118360 w 2118360"/>
                <a:gd name="connsiteY0" fmla="*/ 38100 h 1651000"/>
                <a:gd name="connsiteX1" fmla="*/ 2042160 w 2118360"/>
                <a:gd name="connsiteY1" fmla="*/ 38100 h 1651000"/>
                <a:gd name="connsiteX2" fmla="*/ 1828800 w 2118360"/>
                <a:gd name="connsiteY2" fmla="*/ 266700 h 1651000"/>
                <a:gd name="connsiteX3" fmla="*/ 1615440 w 2118360"/>
                <a:gd name="connsiteY3" fmla="*/ 312420 h 1651000"/>
                <a:gd name="connsiteX4" fmla="*/ 1524000 w 2118360"/>
                <a:gd name="connsiteY4" fmla="*/ 403860 h 1651000"/>
                <a:gd name="connsiteX5" fmla="*/ 1569720 w 2118360"/>
                <a:gd name="connsiteY5" fmla="*/ 525780 h 1651000"/>
                <a:gd name="connsiteX6" fmla="*/ 1447800 w 2118360"/>
                <a:gd name="connsiteY6" fmla="*/ 586740 h 1651000"/>
                <a:gd name="connsiteX7" fmla="*/ 1432560 w 2118360"/>
                <a:gd name="connsiteY7" fmla="*/ 678180 h 1651000"/>
                <a:gd name="connsiteX8" fmla="*/ 1432560 w 2118360"/>
                <a:gd name="connsiteY8" fmla="*/ 845820 h 1651000"/>
                <a:gd name="connsiteX9" fmla="*/ 1417320 w 2118360"/>
                <a:gd name="connsiteY9" fmla="*/ 998220 h 1651000"/>
                <a:gd name="connsiteX10" fmla="*/ 1325880 w 2118360"/>
                <a:gd name="connsiteY10" fmla="*/ 1135380 h 1651000"/>
                <a:gd name="connsiteX11" fmla="*/ 1249680 w 2118360"/>
                <a:gd name="connsiteY11" fmla="*/ 1196340 h 1651000"/>
                <a:gd name="connsiteX12" fmla="*/ 1112520 w 2118360"/>
                <a:gd name="connsiteY12" fmla="*/ 1333500 h 1651000"/>
                <a:gd name="connsiteX13" fmla="*/ 899160 w 2118360"/>
                <a:gd name="connsiteY13" fmla="*/ 1287780 h 1651000"/>
                <a:gd name="connsiteX14" fmla="*/ 792480 w 2118360"/>
                <a:gd name="connsiteY14" fmla="*/ 1272540 h 1651000"/>
                <a:gd name="connsiteX15" fmla="*/ 701040 w 2118360"/>
                <a:gd name="connsiteY15" fmla="*/ 1379220 h 1651000"/>
                <a:gd name="connsiteX16" fmla="*/ 487680 w 2118360"/>
                <a:gd name="connsiteY16" fmla="*/ 1485900 h 1651000"/>
                <a:gd name="connsiteX17" fmla="*/ 335280 w 2118360"/>
                <a:gd name="connsiteY17" fmla="*/ 1485900 h 1651000"/>
                <a:gd name="connsiteX18" fmla="*/ 198120 w 2118360"/>
                <a:gd name="connsiteY18" fmla="*/ 1562100 h 1651000"/>
                <a:gd name="connsiteX19" fmla="*/ 106680 w 2118360"/>
                <a:gd name="connsiteY19" fmla="*/ 1638300 h 1651000"/>
                <a:gd name="connsiteX20" fmla="*/ 0 w 2118360"/>
                <a:gd name="connsiteY20" fmla="*/ 163830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18360" h="1651000">
                  <a:moveTo>
                    <a:pt x="2118360" y="38100"/>
                  </a:moveTo>
                  <a:cubicBezTo>
                    <a:pt x="2104390" y="19050"/>
                    <a:pt x="2090420" y="0"/>
                    <a:pt x="2042160" y="38100"/>
                  </a:cubicBezTo>
                  <a:cubicBezTo>
                    <a:pt x="1993900" y="76200"/>
                    <a:pt x="1899920" y="220980"/>
                    <a:pt x="1828800" y="266700"/>
                  </a:cubicBezTo>
                  <a:cubicBezTo>
                    <a:pt x="1757680" y="312420"/>
                    <a:pt x="1666240" y="289560"/>
                    <a:pt x="1615440" y="312420"/>
                  </a:cubicBezTo>
                  <a:cubicBezTo>
                    <a:pt x="1564640" y="335280"/>
                    <a:pt x="1531620" y="368300"/>
                    <a:pt x="1524000" y="403860"/>
                  </a:cubicBezTo>
                  <a:cubicBezTo>
                    <a:pt x="1516380" y="439420"/>
                    <a:pt x="1582420" y="495300"/>
                    <a:pt x="1569720" y="525780"/>
                  </a:cubicBezTo>
                  <a:cubicBezTo>
                    <a:pt x="1557020" y="556260"/>
                    <a:pt x="1470660" y="561340"/>
                    <a:pt x="1447800" y="586740"/>
                  </a:cubicBezTo>
                  <a:cubicBezTo>
                    <a:pt x="1424940" y="612140"/>
                    <a:pt x="1435100" y="635000"/>
                    <a:pt x="1432560" y="678180"/>
                  </a:cubicBezTo>
                  <a:cubicBezTo>
                    <a:pt x="1430020" y="721360"/>
                    <a:pt x="1435100" y="792480"/>
                    <a:pt x="1432560" y="845820"/>
                  </a:cubicBezTo>
                  <a:cubicBezTo>
                    <a:pt x="1430020" y="899160"/>
                    <a:pt x="1435100" y="949960"/>
                    <a:pt x="1417320" y="998220"/>
                  </a:cubicBezTo>
                  <a:cubicBezTo>
                    <a:pt x="1399540" y="1046480"/>
                    <a:pt x="1353820" y="1102360"/>
                    <a:pt x="1325880" y="1135380"/>
                  </a:cubicBezTo>
                  <a:cubicBezTo>
                    <a:pt x="1297940" y="1168400"/>
                    <a:pt x="1285240" y="1163320"/>
                    <a:pt x="1249680" y="1196340"/>
                  </a:cubicBezTo>
                  <a:cubicBezTo>
                    <a:pt x="1214120" y="1229360"/>
                    <a:pt x="1170940" y="1318260"/>
                    <a:pt x="1112520" y="1333500"/>
                  </a:cubicBezTo>
                  <a:cubicBezTo>
                    <a:pt x="1054100" y="1348740"/>
                    <a:pt x="952500" y="1297940"/>
                    <a:pt x="899160" y="1287780"/>
                  </a:cubicBezTo>
                  <a:cubicBezTo>
                    <a:pt x="845820" y="1277620"/>
                    <a:pt x="825500" y="1257300"/>
                    <a:pt x="792480" y="1272540"/>
                  </a:cubicBezTo>
                  <a:cubicBezTo>
                    <a:pt x="759460" y="1287780"/>
                    <a:pt x="751840" y="1343660"/>
                    <a:pt x="701040" y="1379220"/>
                  </a:cubicBezTo>
                  <a:cubicBezTo>
                    <a:pt x="650240" y="1414780"/>
                    <a:pt x="548640" y="1468120"/>
                    <a:pt x="487680" y="1485900"/>
                  </a:cubicBezTo>
                  <a:cubicBezTo>
                    <a:pt x="426720" y="1503680"/>
                    <a:pt x="383540" y="1473200"/>
                    <a:pt x="335280" y="1485900"/>
                  </a:cubicBezTo>
                  <a:cubicBezTo>
                    <a:pt x="287020" y="1498600"/>
                    <a:pt x="236220" y="1536700"/>
                    <a:pt x="198120" y="1562100"/>
                  </a:cubicBezTo>
                  <a:cubicBezTo>
                    <a:pt x="160020" y="1587500"/>
                    <a:pt x="139700" y="1625600"/>
                    <a:pt x="106680" y="1638300"/>
                  </a:cubicBezTo>
                  <a:cubicBezTo>
                    <a:pt x="73660" y="1651000"/>
                    <a:pt x="36830" y="1644650"/>
                    <a:pt x="0" y="1638300"/>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Freeform 3"/>
            <p:cNvSpPr/>
            <p:nvPr/>
          </p:nvSpPr>
          <p:spPr>
            <a:xfrm>
              <a:off x="2804160" y="2440940"/>
              <a:ext cx="876300" cy="3624580"/>
            </a:xfrm>
            <a:custGeom>
              <a:avLst/>
              <a:gdLst>
                <a:gd name="connsiteX0" fmla="*/ 0 w 876300"/>
                <a:gd name="connsiteY0" fmla="*/ 27940 h 3624580"/>
                <a:gd name="connsiteX1" fmla="*/ 182880 w 876300"/>
                <a:gd name="connsiteY1" fmla="*/ 12700 h 3624580"/>
                <a:gd name="connsiteX2" fmla="*/ 289560 w 876300"/>
                <a:gd name="connsiteY2" fmla="*/ 104140 h 3624580"/>
                <a:gd name="connsiteX3" fmla="*/ 243840 w 876300"/>
                <a:gd name="connsiteY3" fmla="*/ 226060 h 3624580"/>
                <a:gd name="connsiteX4" fmla="*/ 243840 w 876300"/>
                <a:gd name="connsiteY4" fmla="*/ 378460 h 3624580"/>
                <a:gd name="connsiteX5" fmla="*/ 365760 w 876300"/>
                <a:gd name="connsiteY5" fmla="*/ 546100 h 3624580"/>
                <a:gd name="connsiteX6" fmla="*/ 563880 w 876300"/>
                <a:gd name="connsiteY6" fmla="*/ 728980 h 3624580"/>
                <a:gd name="connsiteX7" fmla="*/ 609600 w 876300"/>
                <a:gd name="connsiteY7" fmla="*/ 820420 h 3624580"/>
                <a:gd name="connsiteX8" fmla="*/ 609600 w 876300"/>
                <a:gd name="connsiteY8" fmla="*/ 896620 h 3624580"/>
                <a:gd name="connsiteX9" fmla="*/ 685800 w 876300"/>
                <a:gd name="connsiteY9" fmla="*/ 972820 h 3624580"/>
                <a:gd name="connsiteX10" fmla="*/ 746760 w 876300"/>
                <a:gd name="connsiteY10" fmla="*/ 1049020 h 3624580"/>
                <a:gd name="connsiteX11" fmla="*/ 640080 w 876300"/>
                <a:gd name="connsiteY11" fmla="*/ 1216660 h 3624580"/>
                <a:gd name="connsiteX12" fmla="*/ 563880 w 876300"/>
                <a:gd name="connsiteY12" fmla="*/ 1338580 h 3624580"/>
                <a:gd name="connsiteX13" fmla="*/ 518160 w 876300"/>
                <a:gd name="connsiteY13" fmla="*/ 1430020 h 3624580"/>
                <a:gd name="connsiteX14" fmla="*/ 731520 w 876300"/>
                <a:gd name="connsiteY14" fmla="*/ 1612900 h 3624580"/>
                <a:gd name="connsiteX15" fmla="*/ 746760 w 876300"/>
                <a:gd name="connsiteY15" fmla="*/ 1750060 h 3624580"/>
                <a:gd name="connsiteX16" fmla="*/ 853440 w 876300"/>
                <a:gd name="connsiteY16" fmla="*/ 1932940 h 3624580"/>
                <a:gd name="connsiteX17" fmla="*/ 838200 w 876300"/>
                <a:gd name="connsiteY17" fmla="*/ 2039620 h 3624580"/>
                <a:gd name="connsiteX18" fmla="*/ 624840 w 876300"/>
                <a:gd name="connsiteY18" fmla="*/ 2496820 h 3624580"/>
                <a:gd name="connsiteX19" fmla="*/ 518160 w 876300"/>
                <a:gd name="connsiteY19" fmla="*/ 2710180 h 3624580"/>
                <a:gd name="connsiteX20" fmla="*/ 563880 w 876300"/>
                <a:gd name="connsiteY20" fmla="*/ 2908300 h 3624580"/>
                <a:gd name="connsiteX21" fmla="*/ 487680 w 876300"/>
                <a:gd name="connsiteY21" fmla="*/ 2984500 h 3624580"/>
                <a:gd name="connsiteX22" fmla="*/ 487680 w 876300"/>
                <a:gd name="connsiteY22" fmla="*/ 3213100 h 3624580"/>
                <a:gd name="connsiteX23" fmla="*/ 487680 w 876300"/>
                <a:gd name="connsiteY23" fmla="*/ 3335020 h 3624580"/>
                <a:gd name="connsiteX24" fmla="*/ 579120 w 876300"/>
                <a:gd name="connsiteY24" fmla="*/ 3411220 h 3624580"/>
                <a:gd name="connsiteX25" fmla="*/ 762000 w 876300"/>
                <a:gd name="connsiteY25" fmla="*/ 3456940 h 3624580"/>
                <a:gd name="connsiteX26" fmla="*/ 868680 w 876300"/>
                <a:gd name="connsiteY26" fmla="*/ 3624580 h 36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6300" h="3624580">
                  <a:moveTo>
                    <a:pt x="0" y="27940"/>
                  </a:moveTo>
                  <a:cubicBezTo>
                    <a:pt x="67310" y="13970"/>
                    <a:pt x="134620" y="0"/>
                    <a:pt x="182880" y="12700"/>
                  </a:cubicBezTo>
                  <a:cubicBezTo>
                    <a:pt x="231140" y="25400"/>
                    <a:pt x="279400" y="68580"/>
                    <a:pt x="289560" y="104140"/>
                  </a:cubicBezTo>
                  <a:cubicBezTo>
                    <a:pt x="299720" y="139700"/>
                    <a:pt x="251460" y="180340"/>
                    <a:pt x="243840" y="226060"/>
                  </a:cubicBezTo>
                  <a:cubicBezTo>
                    <a:pt x="236220" y="271780"/>
                    <a:pt x="223520" y="325120"/>
                    <a:pt x="243840" y="378460"/>
                  </a:cubicBezTo>
                  <a:cubicBezTo>
                    <a:pt x="264160" y="431800"/>
                    <a:pt x="312420" y="487680"/>
                    <a:pt x="365760" y="546100"/>
                  </a:cubicBezTo>
                  <a:cubicBezTo>
                    <a:pt x="419100" y="604520"/>
                    <a:pt x="523240" y="683260"/>
                    <a:pt x="563880" y="728980"/>
                  </a:cubicBezTo>
                  <a:cubicBezTo>
                    <a:pt x="604520" y="774700"/>
                    <a:pt x="601980" y="792480"/>
                    <a:pt x="609600" y="820420"/>
                  </a:cubicBezTo>
                  <a:cubicBezTo>
                    <a:pt x="617220" y="848360"/>
                    <a:pt x="596900" y="871220"/>
                    <a:pt x="609600" y="896620"/>
                  </a:cubicBezTo>
                  <a:cubicBezTo>
                    <a:pt x="622300" y="922020"/>
                    <a:pt x="662940" y="947420"/>
                    <a:pt x="685800" y="972820"/>
                  </a:cubicBezTo>
                  <a:cubicBezTo>
                    <a:pt x="708660" y="998220"/>
                    <a:pt x="754380" y="1008380"/>
                    <a:pt x="746760" y="1049020"/>
                  </a:cubicBezTo>
                  <a:cubicBezTo>
                    <a:pt x="739140" y="1089660"/>
                    <a:pt x="670560" y="1168400"/>
                    <a:pt x="640080" y="1216660"/>
                  </a:cubicBezTo>
                  <a:cubicBezTo>
                    <a:pt x="609600" y="1264920"/>
                    <a:pt x="584200" y="1303020"/>
                    <a:pt x="563880" y="1338580"/>
                  </a:cubicBezTo>
                  <a:cubicBezTo>
                    <a:pt x="543560" y="1374140"/>
                    <a:pt x="490220" y="1384300"/>
                    <a:pt x="518160" y="1430020"/>
                  </a:cubicBezTo>
                  <a:cubicBezTo>
                    <a:pt x="546100" y="1475740"/>
                    <a:pt x="693420" y="1559560"/>
                    <a:pt x="731520" y="1612900"/>
                  </a:cubicBezTo>
                  <a:cubicBezTo>
                    <a:pt x="769620" y="1666240"/>
                    <a:pt x="726440" y="1696720"/>
                    <a:pt x="746760" y="1750060"/>
                  </a:cubicBezTo>
                  <a:cubicBezTo>
                    <a:pt x="767080" y="1803400"/>
                    <a:pt x="838200" y="1884680"/>
                    <a:pt x="853440" y="1932940"/>
                  </a:cubicBezTo>
                  <a:cubicBezTo>
                    <a:pt x="868680" y="1981200"/>
                    <a:pt x="876300" y="1945640"/>
                    <a:pt x="838200" y="2039620"/>
                  </a:cubicBezTo>
                  <a:cubicBezTo>
                    <a:pt x="800100" y="2133600"/>
                    <a:pt x="678180" y="2385060"/>
                    <a:pt x="624840" y="2496820"/>
                  </a:cubicBezTo>
                  <a:cubicBezTo>
                    <a:pt x="571500" y="2608580"/>
                    <a:pt x="528320" y="2641600"/>
                    <a:pt x="518160" y="2710180"/>
                  </a:cubicBezTo>
                  <a:cubicBezTo>
                    <a:pt x="508000" y="2778760"/>
                    <a:pt x="568960" y="2862580"/>
                    <a:pt x="563880" y="2908300"/>
                  </a:cubicBezTo>
                  <a:cubicBezTo>
                    <a:pt x="558800" y="2954020"/>
                    <a:pt x="500380" y="2933700"/>
                    <a:pt x="487680" y="2984500"/>
                  </a:cubicBezTo>
                  <a:cubicBezTo>
                    <a:pt x="474980" y="3035300"/>
                    <a:pt x="487680" y="3213100"/>
                    <a:pt x="487680" y="3213100"/>
                  </a:cubicBezTo>
                  <a:cubicBezTo>
                    <a:pt x="487680" y="3271520"/>
                    <a:pt x="472440" y="3302000"/>
                    <a:pt x="487680" y="3335020"/>
                  </a:cubicBezTo>
                  <a:cubicBezTo>
                    <a:pt x="502920" y="3368040"/>
                    <a:pt x="533400" y="3390900"/>
                    <a:pt x="579120" y="3411220"/>
                  </a:cubicBezTo>
                  <a:cubicBezTo>
                    <a:pt x="624840" y="3431540"/>
                    <a:pt x="713740" y="3421380"/>
                    <a:pt x="762000" y="3456940"/>
                  </a:cubicBezTo>
                  <a:cubicBezTo>
                    <a:pt x="810260" y="3492500"/>
                    <a:pt x="868680" y="3624580"/>
                    <a:pt x="868680" y="3624580"/>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Freeform 112"/>
            <p:cNvSpPr/>
            <p:nvPr/>
          </p:nvSpPr>
          <p:spPr>
            <a:xfrm>
              <a:off x="702129" y="2144485"/>
              <a:ext cx="2808514" cy="2068286"/>
            </a:xfrm>
            <a:custGeom>
              <a:avLst/>
              <a:gdLst>
                <a:gd name="connsiteX0" fmla="*/ 2808514 w 2808514"/>
                <a:gd name="connsiteY0" fmla="*/ 2068286 h 2068286"/>
                <a:gd name="connsiteX1" fmla="*/ 2596242 w 2808514"/>
                <a:gd name="connsiteY1" fmla="*/ 1986644 h 2068286"/>
                <a:gd name="connsiteX2" fmla="*/ 2432957 w 2808514"/>
                <a:gd name="connsiteY2" fmla="*/ 1986644 h 2068286"/>
                <a:gd name="connsiteX3" fmla="*/ 2302328 w 2808514"/>
                <a:gd name="connsiteY3" fmla="*/ 1872344 h 2068286"/>
                <a:gd name="connsiteX4" fmla="*/ 2171700 w 2808514"/>
                <a:gd name="connsiteY4" fmla="*/ 1921329 h 2068286"/>
                <a:gd name="connsiteX5" fmla="*/ 1975757 w 2808514"/>
                <a:gd name="connsiteY5" fmla="*/ 1839686 h 2068286"/>
                <a:gd name="connsiteX6" fmla="*/ 1926771 w 2808514"/>
                <a:gd name="connsiteY6" fmla="*/ 1692729 h 2068286"/>
                <a:gd name="connsiteX7" fmla="*/ 1861457 w 2808514"/>
                <a:gd name="connsiteY7" fmla="*/ 1545772 h 2068286"/>
                <a:gd name="connsiteX8" fmla="*/ 1796142 w 2808514"/>
                <a:gd name="connsiteY8" fmla="*/ 1268186 h 2068286"/>
                <a:gd name="connsiteX9" fmla="*/ 1649185 w 2808514"/>
                <a:gd name="connsiteY9" fmla="*/ 1202872 h 2068286"/>
                <a:gd name="connsiteX10" fmla="*/ 1502228 w 2808514"/>
                <a:gd name="connsiteY10" fmla="*/ 1219201 h 2068286"/>
                <a:gd name="connsiteX11" fmla="*/ 1306285 w 2808514"/>
                <a:gd name="connsiteY11" fmla="*/ 957944 h 2068286"/>
                <a:gd name="connsiteX12" fmla="*/ 1240971 w 2808514"/>
                <a:gd name="connsiteY12" fmla="*/ 794658 h 2068286"/>
                <a:gd name="connsiteX13" fmla="*/ 1208314 w 2808514"/>
                <a:gd name="connsiteY13" fmla="*/ 451758 h 2068286"/>
                <a:gd name="connsiteX14" fmla="*/ 1208314 w 2808514"/>
                <a:gd name="connsiteY14" fmla="*/ 304801 h 2068286"/>
                <a:gd name="connsiteX15" fmla="*/ 1159328 w 2808514"/>
                <a:gd name="connsiteY15" fmla="*/ 272144 h 2068286"/>
                <a:gd name="connsiteX16" fmla="*/ 1094014 w 2808514"/>
                <a:gd name="connsiteY16" fmla="*/ 255815 h 2068286"/>
                <a:gd name="connsiteX17" fmla="*/ 947057 w 2808514"/>
                <a:gd name="connsiteY17" fmla="*/ 76201 h 2068286"/>
                <a:gd name="connsiteX18" fmla="*/ 718457 w 2808514"/>
                <a:gd name="connsiteY18" fmla="*/ 92529 h 2068286"/>
                <a:gd name="connsiteX19" fmla="*/ 555171 w 2808514"/>
                <a:gd name="connsiteY19" fmla="*/ 10886 h 2068286"/>
                <a:gd name="connsiteX20" fmla="*/ 342900 w 2808514"/>
                <a:gd name="connsiteY20" fmla="*/ 27215 h 2068286"/>
                <a:gd name="connsiteX21" fmla="*/ 228600 w 2808514"/>
                <a:gd name="connsiteY21" fmla="*/ 125186 h 2068286"/>
                <a:gd name="connsiteX22" fmla="*/ 0 w 2808514"/>
                <a:gd name="connsiteY22" fmla="*/ 125186 h 206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08514" h="2068286">
                  <a:moveTo>
                    <a:pt x="2808514" y="2068286"/>
                  </a:moveTo>
                  <a:cubicBezTo>
                    <a:pt x="2733674" y="2034268"/>
                    <a:pt x="2658835" y="2000251"/>
                    <a:pt x="2596242" y="1986644"/>
                  </a:cubicBezTo>
                  <a:cubicBezTo>
                    <a:pt x="2533649" y="1973037"/>
                    <a:pt x="2481942" y="2005694"/>
                    <a:pt x="2432957" y="1986644"/>
                  </a:cubicBezTo>
                  <a:cubicBezTo>
                    <a:pt x="2383972" y="1967594"/>
                    <a:pt x="2345871" y="1883230"/>
                    <a:pt x="2302328" y="1872344"/>
                  </a:cubicBezTo>
                  <a:cubicBezTo>
                    <a:pt x="2258785" y="1861458"/>
                    <a:pt x="2226128" y="1926772"/>
                    <a:pt x="2171700" y="1921329"/>
                  </a:cubicBezTo>
                  <a:cubicBezTo>
                    <a:pt x="2117272" y="1915886"/>
                    <a:pt x="2016579" y="1877786"/>
                    <a:pt x="1975757" y="1839686"/>
                  </a:cubicBezTo>
                  <a:cubicBezTo>
                    <a:pt x="1934935" y="1801586"/>
                    <a:pt x="1945821" y="1741714"/>
                    <a:pt x="1926771" y="1692729"/>
                  </a:cubicBezTo>
                  <a:cubicBezTo>
                    <a:pt x="1907721" y="1643744"/>
                    <a:pt x="1883228" y="1616529"/>
                    <a:pt x="1861457" y="1545772"/>
                  </a:cubicBezTo>
                  <a:cubicBezTo>
                    <a:pt x="1839686" y="1475015"/>
                    <a:pt x="1831521" y="1325336"/>
                    <a:pt x="1796142" y="1268186"/>
                  </a:cubicBezTo>
                  <a:cubicBezTo>
                    <a:pt x="1760763" y="1211036"/>
                    <a:pt x="1698171" y="1211036"/>
                    <a:pt x="1649185" y="1202872"/>
                  </a:cubicBezTo>
                  <a:cubicBezTo>
                    <a:pt x="1600199" y="1194708"/>
                    <a:pt x="1559378" y="1260022"/>
                    <a:pt x="1502228" y="1219201"/>
                  </a:cubicBezTo>
                  <a:cubicBezTo>
                    <a:pt x="1445078" y="1178380"/>
                    <a:pt x="1349828" y="1028701"/>
                    <a:pt x="1306285" y="957944"/>
                  </a:cubicBezTo>
                  <a:cubicBezTo>
                    <a:pt x="1262742" y="887187"/>
                    <a:pt x="1257299" y="879022"/>
                    <a:pt x="1240971" y="794658"/>
                  </a:cubicBezTo>
                  <a:cubicBezTo>
                    <a:pt x="1224643" y="710294"/>
                    <a:pt x="1213757" y="533401"/>
                    <a:pt x="1208314" y="451758"/>
                  </a:cubicBezTo>
                  <a:cubicBezTo>
                    <a:pt x="1202871" y="370115"/>
                    <a:pt x="1216478" y="334737"/>
                    <a:pt x="1208314" y="304801"/>
                  </a:cubicBezTo>
                  <a:cubicBezTo>
                    <a:pt x="1200150" y="274865"/>
                    <a:pt x="1178378" y="280308"/>
                    <a:pt x="1159328" y="272144"/>
                  </a:cubicBezTo>
                  <a:cubicBezTo>
                    <a:pt x="1140278" y="263980"/>
                    <a:pt x="1129392" y="288472"/>
                    <a:pt x="1094014" y="255815"/>
                  </a:cubicBezTo>
                  <a:cubicBezTo>
                    <a:pt x="1058636" y="223158"/>
                    <a:pt x="1009650" y="103415"/>
                    <a:pt x="947057" y="76201"/>
                  </a:cubicBezTo>
                  <a:cubicBezTo>
                    <a:pt x="884464" y="48987"/>
                    <a:pt x="783771" y="103415"/>
                    <a:pt x="718457" y="92529"/>
                  </a:cubicBezTo>
                  <a:cubicBezTo>
                    <a:pt x="653143" y="81643"/>
                    <a:pt x="617764" y="21772"/>
                    <a:pt x="555171" y="10886"/>
                  </a:cubicBezTo>
                  <a:cubicBezTo>
                    <a:pt x="492578" y="0"/>
                    <a:pt x="397329" y="8165"/>
                    <a:pt x="342900" y="27215"/>
                  </a:cubicBezTo>
                  <a:cubicBezTo>
                    <a:pt x="288472" y="46265"/>
                    <a:pt x="285750" y="108858"/>
                    <a:pt x="228600" y="125186"/>
                  </a:cubicBezTo>
                  <a:cubicBezTo>
                    <a:pt x="171450" y="141515"/>
                    <a:pt x="85725" y="133350"/>
                    <a:pt x="0" y="125186"/>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Rectangle 113"/>
            <p:cNvSpPr/>
            <p:nvPr/>
          </p:nvSpPr>
          <p:spPr>
            <a:xfrm>
              <a:off x="6345936" y="4114800"/>
              <a:ext cx="1828800"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p:cNvGrpSpPr/>
            <p:nvPr/>
          </p:nvGrpSpPr>
          <p:grpSpPr>
            <a:xfrm>
              <a:off x="6477000" y="4952762"/>
              <a:ext cx="1351652" cy="1400383"/>
              <a:chOff x="6477000" y="4267200"/>
              <a:chExt cx="1351652" cy="1400383"/>
            </a:xfrm>
          </p:grpSpPr>
          <p:sp>
            <p:nvSpPr>
              <p:cNvPr id="116" name="TextBox 115"/>
              <p:cNvSpPr txBox="1"/>
              <p:nvPr/>
            </p:nvSpPr>
            <p:spPr>
              <a:xfrm>
                <a:off x="6477000" y="4267200"/>
                <a:ext cx="1351652" cy="1400383"/>
              </a:xfrm>
              <a:prstGeom prst="rect">
                <a:avLst/>
              </a:prstGeom>
              <a:solidFill>
                <a:schemeClr val="bg1"/>
              </a:solidFill>
              <a:ln w="38100">
                <a:solidFill>
                  <a:schemeClr val="tx1"/>
                </a:solidFill>
              </a:ln>
            </p:spPr>
            <p:txBody>
              <a:bodyPr wrap="none" rtlCol="0">
                <a:spAutoFit/>
              </a:bodyPr>
              <a:lstStyle/>
              <a:p>
                <a:r>
                  <a:rPr lang="en-US" b="1" dirty="0" smtClean="0">
                    <a:latin typeface="Times New Roman" pitchFamily="18" charset="0"/>
                    <a:cs typeface="Times New Roman" pitchFamily="18" charset="0"/>
                  </a:rPr>
                  <a:t>   </a:t>
                </a:r>
                <a:r>
                  <a:rPr lang="en-US" sz="1400" b="1" dirty="0" smtClean="0">
                    <a:latin typeface="Times New Roman" pitchFamily="18" charset="0"/>
                    <a:cs typeface="Times New Roman" pitchFamily="18" charset="0"/>
                  </a:rPr>
                  <a:t>LEGEND</a:t>
                </a:r>
              </a:p>
              <a:p>
                <a:r>
                  <a:rPr lang="en-US" b="1" dirty="0" smtClean="0">
                    <a:solidFill>
                      <a:srgbClr val="FF0000"/>
                    </a:solidFill>
                    <a:effectLst>
                      <a:outerShdw dist="38100" dir="7200000" algn="ctr" rotWithShape="0">
                        <a:schemeClr val="tx1"/>
                      </a:outerShdw>
                    </a:effectLst>
                    <a:latin typeface="Times New Roman" pitchFamily="18" charset="0"/>
                    <a:cs typeface="Times New Roman" pitchFamily="18" charset="0"/>
                  </a:rPr>
                  <a:t>     1762</a:t>
                </a:r>
                <a:endParaRPr lang="en-US" sz="300" b="1" dirty="0" smtClean="0">
                  <a:solidFill>
                    <a:srgbClr val="FF0000"/>
                  </a:solidFill>
                  <a:effectLst>
                    <a:outerShdw dist="38100" dir="7200000" algn="ctr" rotWithShape="0">
                      <a:schemeClr val="tx1"/>
                    </a:outerShdw>
                  </a:effectLst>
                  <a:latin typeface="Times New Roman" pitchFamily="18" charset="0"/>
                  <a:cs typeface="Times New Roman" pitchFamily="18" charset="0"/>
                </a:endParaRPr>
              </a:p>
              <a:p>
                <a:r>
                  <a:rPr lang="en-US" b="1" dirty="0" smtClean="0">
                    <a:latin typeface="Times New Roman" pitchFamily="18" charset="0"/>
                    <a:cs typeface="Times New Roman" pitchFamily="18" charset="0"/>
                  </a:rPr>
                  <a:t>         </a:t>
                </a:r>
                <a:r>
                  <a:rPr lang="en-US" sz="1400" b="1" dirty="0" smtClean="0">
                    <a:latin typeface="Times New Roman" pitchFamily="18" charset="0"/>
                    <a:cs typeface="Times New Roman" pitchFamily="18" charset="0"/>
                  </a:rPr>
                  <a:t>England</a:t>
                </a:r>
              </a:p>
              <a:p>
                <a:r>
                  <a:rPr lang="en-US" sz="1400" b="1" dirty="0" smtClean="0">
                    <a:latin typeface="Times New Roman" pitchFamily="18" charset="0"/>
                    <a:cs typeface="Times New Roman" pitchFamily="18" charset="0"/>
                  </a:rPr>
                  <a:t>            France</a:t>
                </a:r>
              </a:p>
              <a:p>
                <a:r>
                  <a:rPr lang="en-US" sz="1400" b="1" dirty="0" smtClean="0">
                    <a:latin typeface="Times New Roman" pitchFamily="18" charset="0"/>
                    <a:cs typeface="Times New Roman" pitchFamily="18" charset="0"/>
                  </a:rPr>
                  <a:t>            Spain</a:t>
                </a:r>
                <a:endParaRPr lang="en-US" sz="1400" b="1" dirty="0">
                  <a:latin typeface="Times New Roman" pitchFamily="18" charset="0"/>
                  <a:cs typeface="Times New Roman" pitchFamily="18" charset="0"/>
                </a:endParaRPr>
              </a:p>
            </p:txBody>
          </p:sp>
          <p:sp>
            <p:nvSpPr>
              <p:cNvPr id="117" name="Rectangle 116"/>
              <p:cNvSpPr/>
              <p:nvPr/>
            </p:nvSpPr>
            <p:spPr>
              <a:xfrm>
                <a:off x="6553200" y="5163550"/>
                <a:ext cx="457200" cy="1524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6553200" y="4953238"/>
                <a:ext cx="4572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6553200" y="5383006"/>
                <a:ext cx="457200" cy="152400"/>
              </a:xfrm>
              <a:prstGeom prst="rect">
                <a:avLst/>
              </a:prstGeom>
              <a:solidFill>
                <a:srgbClr val="C4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useBgFill="1">
        <p:nvSpPr>
          <p:cNvPr id="41" name="TextBox 40"/>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Early Contact with Europeans</a:t>
            </a:r>
          </a:p>
        </p:txBody>
      </p:sp>
      <p:grpSp>
        <p:nvGrpSpPr>
          <p:cNvPr id="40" name="Group 39"/>
          <p:cNvGrpSpPr/>
          <p:nvPr/>
        </p:nvGrpSpPr>
        <p:grpSpPr>
          <a:xfrm>
            <a:off x="4343400" y="1216478"/>
            <a:ext cx="4724401" cy="5656341"/>
            <a:chOff x="4343400" y="1216478"/>
            <a:chExt cx="4724401" cy="5656341"/>
          </a:xfrm>
        </p:grpSpPr>
        <p:pic>
          <p:nvPicPr>
            <p:cNvPr id="37" name="Picture 3"/>
            <p:cNvPicPr>
              <a:picLocks noChangeAspect="1" noChangeArrowheads="1"/>
            </p:cNvPicPr>
            <p:nvPr/>
          </p:nvPicPr>
          <p:blipFill>
            <a:blip r:embed="rId3"/>
            <a:srcRect/>
            <a:stretch>
              <a:fillRect/>
            </a:stretch>
          </p:blipFill>
          <p:spPr bwMode="auto">
            <a:xfrm>
              <a:off x="4343400" y="1295400"/>
              <a:ext cx="4724401" cy="5577419"/>
            </a:xfrm>
            <a:prstGeom prst="rect">
              <a:avLst/>
            </a:prstGeom>
            <a:noFill/>
            <a:ln w="63500">
              <a:solidFill>
                <a:schemeClr val="tx1"/>
              </a:solidFill>
              <a:miter lim="800000"/>
              <a:headEnd/>
              <a:tailEnd/>
            </a:ln>
            <a:effectLst/>
          </p:spPr>
        </p:pic>
        <p:sp>
          <p:nvSpPr>
            <p:cNvPr id="35" name="Freeform 34"/>
            <p:cNvSpPr/>
            <p:nvPr/>
          </p:nvSpPr>
          <p:spPr>
            <a:xfrm>
              <a:off x="6177643" y="1216478"/>
              <a:ext cx="2863850" cy="3113314"/>
            </a:xfrm>
            <a:custGeom>
              <a:avLst/>
              <a:gdLst>
                <a:gd name="connsiteX0" fmla="*/ 2158092 w 2520042"/>
                <a:gd name="connsiteY0" fmla="*/ 8164 h 3064328"/>
                <a:gd name="connsiteX1" fmla="*/ 2158092 w 2520042"/>
                <a:gd name="connsiteY1" fmla="*/ 351064 h 3064328"/>
                <a:gd name="connsiteX2" fmla="*/ 2435678 w 2520042"/>
                <a:gd name="connsiteY2" fmla="*/ 693964 h 3064328"/>
                <a:gd name="connsiteX3" fmla="*/ 2419349 w 2520042"/>
                <a:gd name="connsiteY3" fmla="*/ 1102178 h 3064328"/>
                <a:gd name="connsiteX4" fmla="*/ 1831520 w 2520042"/>
                <a:gd name="connsiteY4" fmla="*/ 1494064 h 3064328"/>
                <a:gd name="connsiteX5" fmla="*/ 1406978 w 2520042"/>
                <a:gd name="connsiteY5" fmla="*/ 2000249 h 3064328"/>
                <a:gd name="connsiteX6" fmla="*/ 949778 w 2520042"/>
                <a:gd name="connsiteY6" fmla="*/ 2588078 h 3064328"/>
                <a:gd name="connsiteX7" fmla="*/ 835478 w 2520042"/>
                <a:gd name="connsiteY7" fmla="*/ 2930978 h 3064328"/>
                <a:gd name="connsiteX8" fmla="*/ 721178 w 2520042"/>
                <a:gd name="connsiteY8" fmla="*/ 3045278 h 3064328"/>
                <a:gd name="connsiteX9" fmla="*/ 427263 w 2520042"/>
                <a:gd name="connsiteY9" fmla="*/ 2816678 h 3064328"/>
                <a:gd name="connsiteX10" fmla="*/ 35378 w 2520042"/>
                <a:gd name="connsiteY10" fmla="*/ 2620735 h 3064328"/>
                <a:gd name="connsiteX11" fmla="*/ 214992 w 2520042"/>
                <a:gd name="connsiteY11" fmla="*/ 2196192 h 3064328"/>
                <a:gd name="connsiteX12" fmla="*/ 672192 w 2520042"/>
                <a:gd name="connsiteY12" fmla="*/ 1673678 h 3064328"/>
                <a:gd name="connsiteX13" fmla="*/ 900792 w 2520042"/>
                <a:gd name="connsiteY13" fmla="*/ 1265464 h 3064328"/>
                <a:gd name="connsiteX14" fmla="*/ 1145720 w 2520042"/>
                <a:gd name="connsiteY14" fmla="*/ 710292 h 3064328"/>
                <a:gd name="connsiteX15" fmla="*/ 1145720 w 2520042"/>
                <a:gd name="connsiteY15" fmla="*/ 253092 h 3064328"/>
                <a:gd name="connsiteX16" fmla="*/ 1145720 w 2520042"/>
                <a:gd name="connsiteY16" fmla="*/ 89806 h 3064328"/>
                <a:gd name="connsiteX17" fmla="*/ 1145720 w 2520042"/>
                <a:gd name="connsiteY17" fmla="*/ 24492 h 3064328"/>
                <a:gd name="connsiteX18" fmla="*/ 2223406 w 2520042"/>
                <a:gd name="connsiteY18" fmla="*/ 8164 h 3064328"/>
                <a:gd name="connsiteX19" fmla="*/ 2272392 w 2520042"/>
                <a:gd name="connsiteY19" fmla="*/ 73478 h 3064328"/>
                <a:gd name="connsiteX0" fmla="*/ 2158092 w 2520042"/>
                <a:gd name="connsiteY0" fmla="*/ 8164 h 3064328"/>
                <a:gd name="connsiteX1" fmla="*/ 2158092 w 2520042"/>
                <a:gd name="connsiteY1" fmla="*/ 351064 h 3064328"/>
                <a:gd name="connsiteX2" fmla="*/ 2435678 w 2520042"/>
                <a:gd name="connsiteY2" fmla="*/ 693964 h 3064328"/>
                <a:gd name="connsiteX3" fmla="*/ 2419349 w 2520042"/>
                <a:gd name="connsiteY3" fmla="*/ 1102178 h 3064328"/>
                <a:gd name="connsiteX4" fmla="*/ 1831520 w 2520042"/>
                <a:gd name="connsiteY4" fmla="*/ 1494064 h 3064328"/>
                <a:gd name="connsiteX5" fmla="*/ 1406978 w 2520042"/>
                <a:gd name="connsiteY5" fmla="*/ 2000249 h 3064328"/>
                <a:gd name="connsiteX6" fmla="*/ 949778 w 2520042"/>
                <a:gd name="connsiteY6" fmla="*/ 2588078 h 3064328"/>
                <a:gd name="connsiteX7" fmla="*/ 835478 w 2520042"/>
                <a:gd name="connsiteY7" fmla="*/ 2930978 h 3064328"/>
                <a:gd name="connsiteX8" fmla="*/ 721178 w 2520042"/>
                <a:gd name="connsiteY8" fmla="*/ 3045278 h 3064328"/>
                <a:gd name="connsiteX9" fmla="*/ 427263 w 2520042"/>
                <a:gd name="connsiteY9" fmla="*/ 2816678 h 3064328"/>
                <a:gd name="connsiteX10" fmla="*/ 35378 w 2520042"/>
                <a:gd name="connsiteY10" fmla="*/ 2620735 h 3064328"/>
                <a:gd name="connsiteX11" fmla="*/ 214992 w 2520042"/>
                <a:gd name="connsiteY11" fmla="*/ 2196192 h 3064328"/>
                <a:gd name="connsiteX12" fmla="*/ 672192 w 2520042"/>
                <a:gd name="connsiteY12" fmla="*/ 1673678 h 3064328"/>
                <a:gd name="connsiteX13" fmla="*/ 900792 w 2520042"/>
                <a:gd name="connsiteY13" fmla="*/ 1265464 h 3064328"/>
                <a:gd name="connsiteX14" fmla="*/ 1145720 w 2520042"/>
                <a:gd name="connsiteY14" fmla="*/ 710292 h 3064328"/>
                <a:gd name="connsiteX15" fmla="*/ 1145720 w 2520042"/>
                <a:gd name="connsiteY15" fmla="*/ 253092 h 3064328"/>
                <a:gd name="connsiteX16" fmla="*/ 1145720 w 2520042"/>
                <a:gd name="connsiteY16" fmla="*/ 89806 h 3064328"/>
                <a:gd name="connsiteX17" fmla="*/ 1145720 w 2520042"/>
                <a:gd name="connsiteY17" fmla="*/ 24492 h 3064328"/>
                <a:gd name="connsiteX18" fmla="*/ 2223406 w 2520042"/>
                <a:gd name="connsiteY18" fmla="*/ 8164 h 3064328"/>
                <a:gd name="connsiteX19" fmla="*/ 2272392 w 2520042"/>
                <a:gd name="connsiteY19" fmla="*/ 73478 h 3064328"/>
                <a:gd name="connsiteX20" fmla="*/ 2158092 w 2520042"/>
                <a:gd name="connsiteY20" fmla="*/ 8164 h 3064328"/>
                <a:gd name="connsiteX0" fmla="*/ 2158092 w 2520042"/>
                <a:gd name="connsiteY0" fmla="*/ 57150 h 3113314"/>
                <a:gd name="connsiteX1" fmla="*/ 2158092 w 2520042"/>
                <a:gd name="connsiteY1" fmla="*/ 400050 h 3113314"/>
                <a:gd name="connsiteX2" fmla="*/ 2435678 w 2520042"/>
                <a:gd name="connsiteY2" fmla="*/ 742950 h 3113314"/>
                <a:gd name="connsiteX3" fmla="*/ 2419349 w 2520042"/>
                <a:gd name="connsiteY3" fmla="*/ 1151164 h 3113314"/>
                <a:gd name="connsiteX4" fmla="*/ 1831520 w 2520042"/>
                <a:gd name="connsiteY4" fmla="*/ 1543050 h 3113314"/>
                <a:gd name="connsiteX5" fmla="*/ 1406978 w 2520042"/>
                <a:gd name="connsiteY5" fmla="*/ 2049235 h 3113314"/>
                <a:gd name="connsiteX6" fmla="*/ 949778 w 2520042"/>
                <a:gd name="connsiteY6" fmla="*/ 2637064 h 3113314"/>
                <a:gd name="connsiteX7" fmla="*/ 835478 w 2520042"/>
                <a:gd name="connsiteY7" fmla="*/ 2979964 h 3113314"/>
                <a:gd name="connsiteX8" fmla="*/ 721178 w 2520042"/>
                <a:gd name="connsiteY8" fmla="*/ 3094264 h 3113314"/>
                <a:gd name="connsiteX9" fmla="*/ 427263 w 2520042"/>
                <a:gd name="connsiteY9" fmla="*/ 2865664 h 3113314"/>
                <a:gd name="connsiteX10" fmla="*/ 35378 w 2520042"/>
                <a:gd name="connsiteY10" fmla="*/ 2669721 h 3113314"/>
                <a:gd name="connsiteX11" fmla="*/ 214992 w 2520042"/>
                <a:gd name="connsiteY11" fmla="*/ 2245178 h 3113314"/>
                <a:gd name="connsiteX12" fmla="*/ 672192 w 2520042"/>
                <a:gd name="connsiteY12" fmla="*/ 1722664 h 3113314"/>
                <a:gd name="connsiteX13" fmla="*/ 900792 w 2520042"/>
                <a:gd name="connsiteY13" fmla="*/ 1314450 h 3113314"/>
                <a:gd name="connsiteX14" fmla="*/ 1145720 w 2520042"/>
                <a:gd name="connsiteY14" fmla="*/ 759278 h 3113314"/>
                <a:gd name="connsiteX15" fmla="*/ 1145720 w 2520042"/>
                <a:gd name="connsiteY15" fmla="*/ 302078 h 3113314"/>
                <a:gd name="connsiteX16" fmla="*/ 1145720 w 2520042"/>
                <a:gd name="connsiteY16" fmla="*/ 138792 h 3113314"/>
                <a:gd name="connsiteX17" fmla="*/ 1145720 w 2520042"/>
                <a:gd name="connsiteY17" fmla="*/ 73478 h 3113314"/>
                <a:gd name="connsiteX18" fmla="*/ 2223406 w 2520042"/>
                <a:gd name="connsiteY18" fmla="*/ 57150 h 3113314"/>
                <a:gd name="connsiteX19" fmla="*/ 2158092 w 2520042"/>
                <a:gd name="connsiteY19"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949778 w 2545442"/>
                <a:gd name="connsiteY6" fmla="*/ 2637064 h 3113314"/>
                <a:gd name="connsiteX7" fmla="*/ 835478 w 2545442"/>
                <a:gd name="connsiteY7" fmla="*/ 2979964 h 3113314"/>
                <a:gd name="connsiteX8" fmla="*/ 721178 w 2545442"/>
                <a:gd name="connsiteY8" fmla="*/ 3094264 h 3113314"/>
                <a:gd name="connsiteX9" fmla="*/ 427263 w 2545442"/>
                <a:gd name="connsiteY9" fmla="*/ 2865664 h 3113314"/>
                <a:gd name="connsiteX10" fmla="*/ 35378 w 2545442"/>
                <a:gd name="connsiteY10" fmla="*/ 2669721 h 3113314"/>
                <a:gd name="connsiteX11" fmla="*/ 214992 w 2545442"/>
                <a:gd name="connsiteY11" fmla="*/ 2245178 h 3113314"/>
                <a:gd name="connsiteX12" fmla="*/ 672192 w 2545442"/>
                <a:gd name="connsiteY12" fmla="*/ 1722664 h 3113314"/>
                <a:gd name="connsiteX13" fmla="*/ 900792 w 2545442"/>
                <a:gd name="connsiteY13" fmla="*/ 1314450 h 3113314"/>
                <a:gd name="connsiteX14" fmla="*/ 1145720 w 2545442"/>
                <a:gd name="connsiteY14" fmla="*/ 759278 h 3113314"/>
                <a:gd name="connsiteX15" fmla="*/ 1145720 w 2545442"/>
                <a:gd name="connsiteY15" fmla="*/ 302078 h 3113314"/>
                <a:gd name="connsiteX16" fmla="*/ 1145720 w 2545442"/>
                <a:gd name="connsiteY16" fmla="*/ 138792 h 3113314"/>
                <a:gd name="connsiteX17" fmla="*/ 1145720 w 2545442"/>
                <a:gd name="connsiteY17" fmla="*/ 73478 h 3113314"/>
                <a:gd name="connsiteX18" fmla="*/ 2223406 w 2545442"/>
                <a:gd name="connsiteY18" fmla="*/ 57150 h 3113314"/>
                <a:gd name="connsiteX19" fmla="*/ 2158092 w 2545442"/>
                <a:gd name="connsiteY19"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672192 w 2545442"/>
                <a:gd name="connsiteY13" fmla="*/ 1722664 h 3113314"/>
                <a:gd name="connsiteX14" fmla="*/ 900792 w 2545442"/>
                <a:gd name="connsiteY14" fmla="*/ 1314450 h 3113314"/>
                <a:gd name="connsiteX15" fmla="*/ 1145720 w 2545442"/>
                <a:gd name="connsiteY15" fmla="*/ 759278 h 3113314"/>
                <a:gd name="connsiteX16" fmla="*/ 1145720 w 2545442"/>
                <a:gd name="connsiteY16" fmla="*/ 302078 h 3113314"/>
                <a:gd name="connsiteX17" fmla="*/ 1145720 w 2545442"/>
                <a:gd name="connsiteY17" fmla="*/ 138792 h 3113314"/>
                <a:gd name="connsiteX18" fmla="*/ 1145720 w 2545442"/>
                <a:gd name="connsiteY18" fmla="*/ 73478 h 3113314"/>
                <a:gd name="connsiteX19" fmla="*/ 2223406 w 2545442"/>
                <a:gd name="connsiteY19" fmla="*/ 57150 h 3113314"/>
                <a:gd name="connsiteX20" fmla="*/ 2158092 w 2545442"/>
                <a:gd name="connsiteY20"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672192 w 2545442"/>
                <a:gd name="connsiteY13" fmla="*/ 1722664 h 3113314"/>
                <a:gd name="connsiteX14" fmla="*/ 900792 w 2545442"/>
                <a:gd name="connsiteY14" fmla="*/ 1314450 h 3113314"/>
                <a:gd name="connsiteX15" fmla="*/ 1145720 w 2545442"/>
                <a:gd name="connsiteY15" fmla="*/ 759278 h 3113314"/>
                <a:gd name="connsiteX16" fmla="*/ 1145720 w 2545442"/>
                <a:gd name="connsiteY16" fmla="*/ 302078 h 3113314"/>
                <a:gd name="connsiteX17" fmla="*/ 1145720 w 2545442"/>
                <a:gd name="connsiteY17" fmla="*/ 138792 h 3113314"/>
                <a:gd name="connsiteX18" fmla="*/ 917120 w 2545442"/>
                <a:gd name="connsiteY18" fmla="*/ 73478 h 3113314"/>
                <a:gd name="connsiteX19" fmla="*/ 2223406 w 2545442"/>
                <a:gd name="connsiteY19" fmla="*/ 57150 h 3113314"/>
                <a:gd name="connsiteX20" fmla="*/ 2158092 w 2545442"/>
                <a:gd name="connsiteY20"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672192 w 2545442"/>
                <a:gd name="connsiteY13" fmla="*/ 1722664 h 3113314"/>
                <a:gd name="connsiteX14" fmla="*/ 900792 w 2545442"/>
                <a:gd name="connsiteY14" fmla="*/ 1314450 h 3113314"/>
                <a:gd name="connsiteX15" fmla="*/ 1145720 w 2545442"/>
                <a:gd name="connsiteY15" fmla="*/ 759278 h 3113314"/>
                <a:gd name="connsiteX16" fmla="*/ 1145720 w 2545442"/>
                <a:gd name="connsiteY16" fmla="*/ 302078 h 3113314"/>
                <a:gd name="connsiteX17" fmla="*/ 917120 w 2545442"/>
                <a:gd name="connsiteY17" fmla="*/ 73478 h 3113314"/>
                <a:gd name="connsiteX18" fmla="*/ 2223406 w 2545442"/>
                <a:gd name="connsiteY18" fmla="*/ 57150 h 3113314"/>
                <a:gd name="connsiteX19" fmla="*/ 2158092 w 2545442"/>
                <a:gd name="connsiteY19" fmla="*/ 57150 h 3113314"/>
                <a:gd name="connsiteX0" fmla="*/ 2158092 w 2545442"/>
                <a:gd name="connsiteY0" fmla="*/ 100693 h 3156857"/>
                <a:gd name="connsiteX1" fmla="*/ 2158092 w 2545442"/>
                <a:gd name="connsiteY1" fmla="*/ 443593 h 3156857"/>
                <a:gd name="connsiteX2" fmla="*/ 2435678 w 2545442"/>
                <a:gd name="connsiteY2" fmla="*/ 786493 h 3156857"/>
                <a:gd name="connsiteX3" fmla="*/ 2419349 w 2545442"/>
                <a:gd name="connsiteY3" fmla="*/ 1194707 h 3156857"/>
                <a:gd name="connsiteX4" fmla="*/ 1679120 w 2545442"/>
                <a:gd name="connsiteY4" fmla="*/ 1815193 h 3156857"/>
                <a:gd name="connsiteX5" fmla="*/ 1406978 w 2545442"/>
                <a:gd name="connsiteY5" fmla="*/ 2092778 h 3156857"/>
                <a:gd name="connsiteX6" fmla="*/ 1261553 w 2545442"/>
                <a:gd name="connsiteY6" fmla="*/ 2331524 h 3156857"/>
                <a:gd name="connsiteX7" fmla="*/ 949778 w 2545442"/>
                <a:gd name="connsiteY7" fmla="*/ 2680607 h 3156857"/>
                <a:gd name="connsiteX8" fmla="*/ 835478 w 2545442"/>
                <a:gd name="connsiteY8" fmla="*/ 3023507 h 3156857"/>
                <a:gd name="connsiteX9" fmla="*/ 721178 w 2545442"/>
                <a:gd name="connsiteY9" fmla="*/ 3137807 h 3156857"/>
                <a:gd name="connsiteX10" fmla="*/ 427263 w 2545442"/>
                <a:gd name="connsiteY10" fmla="*/ 2909207 h 3156857"/>
                <a:gd name="connsiteX11" fmla="*/ 35378 w 2545442"/>
                <a:gd name="connsiteY11" fmla="*/ 2713264 h 3156857"/>
                <a:gd name="connsiteX12" fmla="*/ 214992 w 2545442"/>
                <a:gd name="connsiteY12" fmla="*/ 2288721 h 3156857"/>
                <a:gd name="connsiteX13" fmla="*/ 672192 w 2545442"/>
                <a:gd name="connsiteY13" fmla="*/ 1766207 h 3156857"/>
                <a:gd name="connsiteX14" fmla="*/ 900792 w 2545442"/>
                <a:gd name="connsiteY14" fmla="*/ 1357993 h 3156857"/>
                <a:gd name="connsiteX15" fmla="*/ 1145720 w 2545442"/>
                <a:gd name="connsiteY15" fmla="*/ 802821 h 3156857"/>
                <a:gd name="connsiteX16" fmla="*/ 917120 w 2545442"/>
                <a:gd name="connsiteY16" fmla="*/ 117021 h 3156857"/>
                <a:gd name="connsiteX17" fmla="*/ 2223406 w 2545442"/>
                <a:gd name="connsiteY17" fmla="*/ 100693 h 3156857"/>
                <a:gd name="connsiteX18" fmla="*/ 2158092 w 2545442"/>
                <a:gd name="connsiteY18" fmla="*/ 100693 h 3156857"/>
                <a:gd name="connsiteX0" fmla="*/ 2158092 w 2545442"/>
                <a:gd name="connsiteY0" fmla="*/ 193222 h 3249386"/>
                <a:gd name="connsiteX1" fmla="*/ 2158092 w 2545442"/>
                <a:gd name="connsiteY1" fmla="*/ 536122 h 3249386"/>
                <a:gd name="connsiteX2" fmla="*/ 2435678 w 2545442"/>
                <a:gd name="connsiteY2" fmla="*/ 879022 h 3249386"/>
                <a:gd name="connsiteX3" fmla="*/ 2419349 w 2545442"/>
                <a:gd name="connsiteY3" fmla="*/ 1287236 h 3249386"/>
                <a:gd name="connsiteX4" fmla="*/ 1679120 w 2545442"/>
                <a:gd name="connsiteY4" fmla="*/ 1907722 h 3249386"/>
                <a:gd name="connsiteX5" fmla="*/ 1406978 w 2545442"/>
                <a:gd name="connsiteY5" fmla="*/ 2185307 h 3249386"/>
                <a:gd name="connsiteX6" fmla="*/ 1261553 w 2545442"/>
                <a:gd name="connsiteY6" fmla="*/ 2424053 h 3249386"/>
                <a:gd name="connsiteX7" fmla="*/ 949778 w 2545442"/>
                <a:gd name="connsiteY7" fmla="*/ 2773136 h 3249386"/>
                <a:gd name="connsiteX8" fmla="*/ 835478 w 2545442"/>
                <a:gd name="connsiteY8" fmla="*/ 3116036 h 3249386"/>
                <a:gd name="connsiteX9" fmla="*/ 721178 w 2545442"/>
                <a:gd name="connsiteY9" fmla="*/ 3230336 h 3249386"/>
                <a:gd name="connsiteX10" fmla="*/ 427263 w 2545442"/>
                <a:gd name="connsiteY10" fmla="*/ 3001736 h 3249386"/>
                <a:gd name="connsiteX11" fmla="*/ 35378 w 2545442"/>
                <a:gd name="connsiteY11" fmla="*/ 2805793 h 3249386"/>
                <a:gd name="connsiteX12" fmla="*/ 214992 w 2545442"/>
                <a:gd name="connsiteY12" fmla="*/ 2381250 h 3249386"/>
                <a:gd name="connsiteX13" fmla="*/ 672192 w 2545442"/>
                <a:gd name="connsiteY13" fmla="*/ 1858736 h 3249386"/>
                <a:gd name="connsiteX14" fmla="*/ 900792 w 2545442"/>
                <a:gd name="connsiteY14" fmla="*/ 1450522 h 3249386"/>
                <a:gd name="connsiteX15" fmla="*/ 917120 w 2545442"/>
                <a:gd name="connsiteY15" fmla="*/ 209550 h 3249386"/>
                <a:gd name="connsiteX16" fmla="*/ 2223406 w 2545442"/>
                <a:gd name="connsiteY16" fmla="*/ 193222 h 3249386"/>
                <a:gd name="connsiteX17" fmla="*/ 2158092 w 2545442"/>
                <a:gd name="connsiteY17" fmla="*/ 193222 h 3249386"/>
                <a:gd name="connsiteX0" fmla="*/ 2158092 w 2545442"/>
                <a:gd name="connsiteY0" fmla="*/ 193222 h 3249386"/>
                <a:gd name="connsiteX1" fmla="*/ 2158092 w 2545442"/>
                <a:gd name="connsiteY1" fmla="*/ 536122 h 3249386"/>
                <a:gd name="connsiteX2" fmla="*/ 2435678 w 2545442"/>
                <a:gd name="connsiteY2" fmla="*/ 879022 h 3249386"/>
                <a:gd name="connsiteX3" fmla="*/ 2419349 w 2545442"/>
                <a:gd name="connsiteY3" fmla="*/ 1287236 h 3249386"/>
                <a:gd name="connsiteX4" fmla="*/ 1679120 w 2545442"/>
                <a:gd name="connsiteY4" fmla="*/ 1907722 h 3249386"/>
                <a:gd name="connsiteX5" fmla="*/ 1406978 w 2545442"/>
                <a:gd name="connsiteY5" fmla="*/ 2185307 h 3249386"/>
                <a:gd name="connsiteX6" fmla="*/ 1261553 w 2545442"/>
                <a:gd name="connsiteY6" fmla="*/ 2424053 h 3249386"/>
                <a:gd name="connsiteX7" fmla="*/ 949778 w 2545442"/>
                <a:gd name="connsiteY7" fmla="*/ 2773136 h 3249386"/>
                <a:gd name="connsiteX8" fmla="*/ 835478 w 2545442"/>
                <a:gd name="connsiteY8" fmla="*/ 3116036 h 3249386"/>
                <a:gd name="connsiteX9" fmla="*/ 721178 w 2545442"/>
                <a:gd name="connsiteY9" fmla="*/ 3230336 h 3249386"/>
                <a:gd name="connsiteX10" fmla="*/ 427263 w 2545442"/>
                <a:gd name="connsiteY10" fmla="*/ 3001736 h 3249386"/>
                <a:gd name="connsiteX11" fmla="*/ 35378 w 2545442"/>
                <a:gd name="connsiteY11" fmla="*/ 2805793 h 3249386"/>
                <a:gd name="connsiteX12" fmla="*/ 214992 w 2545442"/>
                <a:gd name="connsiteY12" fmla="*/ 2381250 h 3249386"/>
                <a:gd name="connsiteX13" fmla="*/ 672192 w 2545442"/>
                <a:gd name="connsiteY13" fmla="*/ 1858736 h 3249386"/>
                <a:gd name="connsiteX14" fmla="*/ 595992 w 2545442"/>
                <a:gd name="connsiteY14" fmla="*/ 1450522 h 3249386"/>
                <a:gd name="connsiteX15" fmla="*/ 917120 w 2545442"/>
                <a:gd name="connsiteY15" fmla="*/ 209550 h 3249386"/>
                <a:gd name="connsiteX16" fmla="*/ 2223406 w 2545442"/>
                <a:gd name="connsiteY16" fmla="*/ 193222 h 3249386"/>
                <a:gd name="connsiteX17" fmla="*/ 2158092 w 2545442"/>
                <a:gd name="connsiteY17" fmla="*/ 193222 h 3249386"/>
                <a:gd name="connsiteX0" fmla="*/ 2158092 w 2545442"/>
                <a:gd name="connsiteY0" fmla="*/ 193222 h 3249386"/>
                <a:gd name="connsiteX1" fmla="*/ 2158092 w 2545442"/>
                <a:gd name="connsiteY1" fmla="*/ 536122 h 3249386"/>
                <a:gd name="connsiteX2" fmla="*/ 2435678 w 2545442"/>
                <a:gd name="connsiteY2" fmla="*/ 879022 h 3249386"/>
                <a:gd name="connsiteX3" fmla="*/ 2419349 w 2545442"/>
                <a:gd name="connsiteY3" fmla="*/ 1287236 h 3249386"/>
                <a:gd name="connsiteX4" fmla="*/ 1679120 w 2545442"/>
                <a:gd name="connsiteY4" fmla="*/ 1907722 h 3249386"/>
                <a:gd name="connsiteX5" fmla="*/ 1406978 w 2545442"/>
                <a:gd name="connsiteY5" fmla="*/ 2185307 h 3249386"/>
                <a:gd name="connsiteX6" fmla="*/ 1261553 w 2545442"/>
                <a:gd name="connsiteY6" fmla="*/ 2424053 h 3249386"/>
                <a:gd name="connsiteX7" fmla="*/ 949778 w 2545442"/>
                <a:gd name="connsiteY7" fmla="*/ 2773136 h 3249386"/>
                <a:gd name="connsiteX8" fmla="*/ 835478 w 2545442"/>
                <a:gd name="connsiteY8" fmla="*/ 3116036 h 3249386"/>
                <a:gd name="connsiteX9" fmla="*/ 721178 w 2545442"/>
                <a:gd name="connsiteY9" fmla="*/ 3230336 h 3249386"/>
                <a:gd name="connsiteX10" fmla="*/ 427263 w 2545442"/>
                <a:gd name="connsiteY10" fmla="*/ 3001736 h 3249386"/>
                <a:gd name="connsiteX11" fmla="*/ 35378 w 2545442"/>
                <a:gd name="connsiteY11" fmla="*/ 2805793 h 3249386"/>
                <a:gd name="connsiteX12" fmla="*/ 214992 w 2545442"/>
                <a:gd name="connsiteY12" fmla="*/ 2381250 h 3249386"/>
                <a:gd name="connsiteX13" fmla="*/ 672192 w 2545442"/>
                <a:gd name="connsiteY13" fmla="*/ 1858736 h 3249386"/>
                <a:gd name="connsiteX14" fmla="*/ 595992 w 2545442"/>
                <a:gd name="connsiteY14" fmla="*/ 1450522 h 3249386"/>
                <a:gd name="connsiteX15" fmla="*/ 917120 w 2545442"/>
                <a:gd name="connsiteY15" fmla="*/ 209550 h 3249386"/>
                <a:gd name="connsiteX16" fmla="*/ 2223406 w 2545442"/>
                <a:gd name="connsiteY16" fmla="*/ 193222 h 3249386"/>
                <a:gd name="connsiteX17" fmla="*/ 2158092 w 2545442"/>
                <a:gd name="connsiteY17" fmla="*/ 193222 h 3249386"/>
                <a:gd name="connsiteX0" fmla="*/ 2158092 w 2545442"/>
                <a:gd name="connsiteY0" fmla="*/ 193222 h 3249386"/>
                <a:gd name="connsiteX1" fmla="*/ 2158092 w 2545442"/>
                <a:gd name="connsiteY1" fmla="*/ 536122 h 3249386"/>
                <a:gd name="connsiteX2" fmla="*/ 2435678 w 2545442"/>
                <a:gd name="connsiteY2" fmla="*/ 879022 h 3249386"/>
                <a:gd name="connsiteX3" fmla="*/ 2419349 w 2545442"/>
                <a:gd name="connsiteY3" fmla="*/ 1287236 h 3249386"/>
                <a:gd name="connsiteX4" fmla="*/ 1679120 w 2545442"/>
                <a:gd name="connsiteY4" fmla="*/ 1907722 h 3249386"/>
                <a:gd name="connsiteX5" fmla="*/ 1406978 w 2545442"/>
                <a:gd name="connsiteY5" fmla="*/ 2185307 h 3249386"/>
                <a:gd name="connsiteX6" fmla="*/ 1261553 w 2545442"/>
                <a:gd name="connsiteY6" fmla="*/ 2424053 h 3249386"/>
                <a:gd name="connsiteX7" fmla="*/ 949778 w 2545442"/>
                <a:gd name="connsiteY7" fmla="*/ 2773136 h 3249386"/>
                <a:gd name="connsiteX8" fmla="*/ 835478 w 2545442"/>
                <a:gd name="connsiteY8" fmla="*/ 3116036 h 3249386"/>
                <a:gd name="connsiteX9" fmla="*/ 721178 w 2545442"/>
                <a:gd name="connsiteY9" fmla="*/ 3230336 h 3249386"/>
                <a:gd name="connsiteX10" fmla="*/ 427263 w 2545442"/>
                <a:gd name="connsiteY10" fmla="*/ 3001736 h 3249386"/>
                <a:gd name="connsiteX11" fmla="*/ 35378 w 2545442"/>
                <a:gd name="connsiteY11" fmla="*/ 2805793 h 3249386"/>
                <a:gd name="connsiteX12" fmla="*/ 214992 w 2545442"/>
                <a:gd name="connsiteY12" fmla="*/ 2381250 h 3249386"/>
                <a:gd name="connsiteX13" fmla="*/ 672192 w 2545442"/>
                <a:gd name="connsiteY13" fmla="*/ 1858736 h 3249386"/>
                <a:gd name="connsiteX14" fmla="*/ 595992 w 2545442"/>
                <a:gd name="connsiteY14" fmla="*/ 1450522 h 3249386"/>
                <a:gd name="connsiteX15" fmla="*/ 917120 w 2545442"/>
                <a:gd name="connsiteY15" fmla="*/ 209550 h 3249386"/>
                <a:gd name="connsiteX16" fmla="*/ 2223406 w 2545442"/>
                <a:gd name="connsiteY16" fmla="*/ 193222 h 3249386"/>
                <a:gd name="connsiteX17" fmla="*/ 2158092 w 2545442"/>
                <a:gd name="connsiteY17" fmla="*/ 193222 h 3249386"/>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672192 w 2545442"/>
                <a:gd name="connsiteY13" fmla="*/ 1722664 h 3113314"/>
                <a:gd name="connsiteX14" fmla="*/ 595992 w 2545442"/>
                <a:gd name="connsiteY14" fmla="*/ 1314450 h 3113314"/>
                <a:gd name="connsiteX15" fmla="*/ 917120 w 2545442"/>
                <a:gd name="connsiteY15" fmla="*/ 73478 h 3113314"/>
                <a:gd name="connsiteX16" fmla="*/ 2223406 w 2545442"/>
                <a:gd name="connsiteY16" fmla="*/ 57150 h 3113314"/>
                <a:gd name="connsiteX17" fmla="*/ 2158092 w 2545442"/>
                <a:gd name="connsiteY17"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672192 w 2545442"/>
                <a:gd name="connsiteY13" fmla="*/ 1722664 h 3113314"/>
                <a:gd name="connsiteX14" fmla="*/ 595992 w 2545442"/>
                <a:gd name="connsiteY14" fmla="*/ 1314450 h 3113314"/>
                <a:gd name="connsiteX15" fmla="*/ 590549 w 2545442"/>
                <a:gd name="connsiteY15" fmla="*/ 1265465 h 3113314"/>
                <a:gd name="connsiteX16" fmla="*/ 917120 w 2545442"/>
                <a:gd name="connsiteY16" fmla="*/ 73478 h 3113314"/>
                <a:gd name="connsiteX17" fmla="*/ 2223406 w 2545442"/>
                <a:gd name="connsiteY17" fmla="*/ 57150 h 3113314"/>
                <a:gd name="connsiteX18" fmla="*/ 2158092 w 2545442"/>
                <a:gd name="connsiteY18"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672192 w 2545442"/>
                <a:gd name="connsiteY13" fmla="*/ 1722664 h 3113314"/>
                <a:gd name="connsiteX14" fmla="*/ 595992 w 2545442"/>
                <a:gd name="connsiteY14" fmla="*/ 1314450 h 3113314"/>
                <a:gd name="connsiteX15" fmla="*/ 590549 w 2545442"/>
                <a:gd name="connsiteY15" fmla="*/ 1265465 h 3113314"/>
                <a:gd name="connsiteX16" fmla="*/ 917120 w 2545442"/>
                <a:gd name="connsiteY16" fmla="*/ 73478 h 3113314"/>
                <a:gd name="connsiteX17" fmla="*/ 2223406 w 2545442"/>
                <a:gd name="connsiteY17" fmla="*/ 57150 h 3113314"/>
                <a:gd name="connsiteX18" fmla="*/ 2158092 w 2545442"/>
                <a:gd name="connsiteY18"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672192 w 2545442"/>
                <a:gd name="connsiteY13" fmla="*/ 1722664 h 3113314"/>
                <a:gd name="connsiteX14" fmla="*/ 595992 w 2545442"/>
                <a:gd name="connsiteY14" fmla="*/ 1314450 h 3113314"/>
                <a:gd name="connsiteX15" fmla="*/ 590549 w 2545442"/>
                <a:gd name="connsiteY15" fmla="*/ 1265465 h 3113314"/>
                <a:gd name="connsiteX16" fmla="*/ 917120 w 2545442"/>
                <a:gd name="connsiteY16" fmla="*/ 73478 h 3113314"/>
                <a:gd name="connsiteX17" fmla="*/ 2223406 w 2545442"/>
                <a:gd name="connsiteY17" fmla="*/ 57150 h 3113314"/>
                <a:gd name="connsiteX18" fmla="*/ 2158092 w 2545442"/>
                <a:gd name="connsiteY18"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672192 w 2545442"/>
                <a:gd name="connsiteY13" fmla="*/ 1722664 h 3113314"/>
                <a:gd name="connsiteX14" fmla="*/ 595992 w 2545442"/>
                <a:gd name="connsiteY14" fmla="*/ 1314450 h 3113314"/>
                <a:gd name="connsiteX15" fmla="*/ 590549 w 2545442"/>
                <a:gd name="connsiteY15" fmla="*/ 1265465 h 3113314"/>
                <a:gd name="connsiteX16" fmla="*/ 917120 w 2545442"/>
                <a:gd name="connsiteY16" fmla="*/ 73478 h 3113314"/>
                <a:gd name="connsiteX17" fmla="*/ 2223406 w 2545442"/>
                <a:gd name="connsiteY17" fmla="*/ 57150 h 3113314"/>
                <a:gd name="connsiteX18" fmla="*/ 2158092 w 2545442"/>
                <a:gd name="connsiteY18"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443592 w 2545442"/>
                <a:gd name="connsiteY13" fmla="*/ 1722664 h 3113314"/>
                <a:gd name="connsiteX14" fmla="*/ 595992 w 2545442"/>
                <a:gd name="connsiteY14" fmla="*/ 1314450 h 3113314"/>
                <a:gd name="connsiteX15" fmla="*/ 590549 w 2545442"/>
                <a:gd name="connsiteY15" fmla="*/ 1265465 h 3113314"/>
                <a:gd name="connsiteX16" fmla="*/ 917120 w 2545442"/>
                <a:gd name="connsiteY16" fmla="*/ 73478 h 3113314"/>
                <a:gd name="connsiteX17" fmla="*/ 2223406 w 2545442"/>
                <a:gd name="connsiteY17" fmla="*/ 57150 h 3113314"/>
                <a:gd name="connsiteX18" fmla="*/ 2158092 w 2545442"/>
                <a:gd name="connsiteY18" fmla="*/ 57150 h 3113314"/>
                <a:gd name="connsiteX0" fmla="*/ 2239736 w 2627086"/>
                <a:gd name="connsiteY0" fmla="*/ 57150 h 3113314"/>
                <a:gd name="connsiteX1" fmla="*/ 2239736 w 2627086"/>
                <a:gd name="connsiteY1" fmla="*/ 400050 h 3113314"/>
                <a:gd name="connsiteX2" fmla="*/ 2517322 w 2627086"/>
                <a:gd name="connsiteY2" fmla="*/ 742950 h 3113314"/>
                <a:gd name="connsiteX3" fmla="*/ 2500993 w 2627086"/>
                <a:gd name="connsiteY3" fmla="*/ 1151164 h 3113314"/>
                <a:gd name="connsiteX4" fmla="*/ 1760764 w 2627086"/>
                <a:gd name="connsiteY4" fmla="*/ 1771650 h 3113314"/>
                <a:gd name="connsiteX5" fmla="*/ 1488622 w 2627086"/>
                <a:gd name="connsiteY5" fmla="*/ 2049235 h 3113314"/>
                <a:gd name="connsiteX6" fmla="*/ 1343197 w 2627086"/>
                <a:gd name="connsiteY6" fmla="*/ 2287981 h 3113314"/>
                <a:gd name="connsiteX7" fmla="*/ 1031422 w 2627086"/>
                <a:gd name="connsiteY7" fmla="*/ 2637064 h 3113314"/>
                <a:gd name="connsiteX8" fmla="*/ 917122 w 2627086"/>
                <a:gd name="connsiteY8" fmla="*/ 2979964 h 3113314"/>
                <a:gd name="connsiteX9" fmla="*/ 802822 w 2627086"/>
                <a:gd name="connsiteY9" fmla="*/ 3094264 h 3113314"/>
                <a:gd name="connsiteX10" fmla="*/ 508907 w 2627086"/>
                <a:gd name="connsiteY10" fmla="*/ 2865664 h 3113314"/>
                <a:gd name="connsiteX11" fmla="*/ 117022 w 2627086"/>
                <a:gd name="connsiteY11" fmla="*/ 2669721 h 3113314"/>
                <a:gd name="connsiteX12" fmla="*/ 68036 w 2627086"/>
                <a:gd name="connsiteY12" fmla="*/ 2245178 h 3113314"/>
                <a:gd name="connsiteX13" fmla="*/ 525236 w 2627086"/>
                <a:gd name="connsiteY13" fmla="*/ 1722664 h 3113314"/>
                <a:gd name="connsiteX14" fmla="*/ 677636 w 2627086"/>
                <a:gd name="connsiteY14" fmla="*/ 1314450 h 3113314"/>
                <a:gd name="connsiteX15" fmla="*/ 672193 w 2627086"/>
                <a:gd name="connsiteY15" fmla="*/ 1265465 h 3113314"/>
                <a:gd name="connsiteX16" fmla="*/ 998764 w 2627086"/>
                <a:gd name="connsiteY16" fmla="*/ 73478 h 3113314"/>
                <a:gd name="connsiteX17" fmla="*/ 2305050 w 2627086"/>
                <a:gd name="connsiteY17" fmla="*/ 57150 h 3113314"/>
                <a:gd name="connsiteX18" fmla="*/ 2239736 w 2627086"/>
                <a:gd name="connsiteY18" fmla="*/ 57150 h 3113314"/>
                <a:gd name="connsiteX0" fmla="*/ 2544536 w 2931886"/>
                <a:gd name="connsiteY0" fmla="*/ 57150 h 3113314"/>
                <a:gd name="connsiteX1" fmla="*/ 2544536 w 2931886"/>
                <a:gd name="connsiteY1" fmla="*/ 400050 h 3113314"/>
                <a:gd name="connsiteX2" fmla="*/ 2822122 w 2931886"/>
                <a:gd name="connsiteY2" fmla="*/ 742950 h 3113314"/>
                <a:gd name="connsiteX3" fmla="*/ 2805793 w 2931886"/>
                <a:gd name="connsiteY3" fmla="*/ 1151164 h 3113314"/>
                <a:gd name="connsiteX4" fmla="*/ 2065564 w 2931886"/>
                <a:gd name="connsiteY4" fmla="*/ 1771650 h 3113314"/>
                <a:gd name="connsiteX5" fmla="*/ 1793422 w 2931886"/>
                <a:gd name="connsiteY5" fmla="*/ 2049235 h 3113314"/>
                <a:gd name="connsiteX6" fmla="*/ 1647997 w 2931886"/>
                <a:gd name="connsiteY6" fmla="*/ 2287981 h 3113314"/>
                <a:gd name="connsiteX7" fmla="*/ 1336222 w 2931886"/>
                <a:gd name="connsiteY7" fmla="*/ 2637064 h 3113314"/>
                <a:gd name="connsiteX8" fmla="*/ 1221922 w 2931886"/>
                <a:gd name="connsiteY8" fmla="*/ 2979964 h 3113314"/>
                <a:gd name="connsiteX9" fmla="*/ 1107622 w 2931886"/>
                <a:gd name="connsiteY9" fmla="*/ 3094264 h 3113314"/>
                <a:gd name="connsiteX10" fmla="*/ 813707 w 2931886"/>
                <a:gd name="connsiteY10" fmla="*/ 2865664 h 3113314"/>
                <a:gd name="connsiteX11" fmla="*/ 421822 w 2931886"/>
                <a:gd name="connsiteY11" fmla="*/ 2669721 h 3113314"/>
                <a:gd name="connsiteX12" fmla="*/ 68036 w 2931886"/>
                <a:gd name="connsiteY12" fmla="*/ 2473778 h 3113314"/>
                <a:gd name="connsiteX13" fmla="*/ 830036 w 2931886"/>
                <a:gd name="connsiteY13" fmla="*/ 1722664 h 3113314"/>
                <a:gd name="connsiteX14" fmla="*/ 982436 w 2931886"/>
                <a:gd name="connsiteY14" fmla="*/ 1314450 h 3113314"/>
                <a:gd name="connsiteX15" fmla="*/ 976993 w 2931886"/>
                <a:gd name="connsiteY15" fmla="*/ 1265465 h 3113314"/>
                <a:gd name="connsiteX16" fmla="*/ 1303564 w 2931886"/>
                <a:gd name="connsiteY16" fmla="*/ 73478 h 3113314"/>
                <a:gd name="connsiteX17" fmla="*/ 2609850 w 2931886"/>
                <a:gd name="connsiteY17" fmla="*/ 57150 h 3113314"/>
                <a:gd name="connsiteX18" fmla="*/ 2544536 w 2931886"/>
                <a:gd name="connsiteY18" fmla="*/ 57150 h 3113314"/>
                <a:gd name="connsiteX0" fmla="*/ 2544536 w 2931886"/>
                <a:gd name="connsiteY0" fmla="*/ 57150 h 3113314"/>
                <a:gd name="connsiteX1" fmla="*/ 2544536 w 2931886"/>
                <a:gd name="connsiteY1" fmla="*/ 400050 h 3113314"/>
                <a:gd name="connsiteX2" fmla="*/ 2822122 w 2931886"/>
                <a:gd name="connsiteY2" fmla="*/ 742950 h 3113314"/>
                <a:gd name="connsiteX3" fmla="*/ 2805793 w 2931886"/>
                <a:gd name="connsiteY3" fmla="*/ 1151164 h 3113314"/>
                <a:gd name="connsiteX4" fmla="*/ 2065564 w 2931886"/>
                <a:gd name="connsiteY4" fmla="*/ 1771650 h 3113314"/>
                <a:gd name="connsiteX5" fmla="*/ 1793422 w 2931886"/>
                <a:gd name="connsiteY5" fmla="*/ 2049235 h 3113314"/>
                <a:gd name="connsiteX6" fmla="*/ 1647997 w 2931886"/>
                <a:gd name="connsiteY6" fmla="*/ 2287981 h 3113314"/>
                <a:gd name="connsiteX7" fmla="*/ 1336222 w 2931886"/>
                <a:gd name="connsiteY7" fmla="*/ 2637064 h 3113314"/>
                <a:gd name="connsiteX8" fmla="*/ 1221922 w 2931886"/>
                <a:gd name="connsiteY8" fmla="*/ 2979964 h 3113314"/>
                <a:gd name="connsiteX9" fmla="*/ 1107622 w 2931886"/>
                <a:gd name="connsiteY9" fmla="*/ 3094264 h 3113314"/>
                <a:gd name="connsiteX10" fmla="*/ 813707 w 2931886"/>
                <a:gd name="connsiteY10" fmla="*/ 2865664 h 3113314"/>
                <a:gd name="connsiteX11" fmla="*/ 421822 w 2931886"/>
                <a:gd name="connsiteY11" fmla="*/ 2669721 h 3113314"/>
                <a:gd name="connsiteX12" fmla="*/ 68036 w 2931886"/>
                <a:gd name="connsiteY12" fmla="*/ 2473778 h 3113314"/>
                <a:gd name="connsiteX13" fmla="*/ 830036 w 2931886"/>
                <a:gd name="connsiteY13" fmla="*/ 1722664 h 3113314"/>
                <a:gd name="connsiteX14" fmla="*/ 982436 w 2931886"/>
                <a:gd name="connsiteY14" fmla="*/ 1314450 h 3113314"/>
                <a:gd name="connsiteX15" fmla="*/ 976993 w 2931886"/>
                <a:gd name="connsiteY15" fmla="*/ 1265465 h 3113314"/>
                <a:gd name="connsiteX16" fmla="*/ 1303564 w 2931886"/>
                <a:gd name="connsiteY16" fmla="*/ 73478 h 3113314"/>
                <a:gd name="connsiteX17" fmla="*/ 2609850 w 2931886"/>
                <a:gd name="connsiteY17" fmla="*/ 57150 h 3113314"/>
                <a:gd name="connsiteX18" fmla="*/ 2544536 w 2931886"/>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235528 w 2863850"/>
                <a:gd name="connsiteY16" fmla="*/ 73478 h 3113314"/>
                <a:gd name="connsiteX17" fmla="*/ 2541814 w 2863850"/>
                <a:gd name="connsiteY17" fmla="*/ 57150 h 3113314"/>
                <a:gd name="connsiteX18" fmla="*/ 2476500 w 2863850"/>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235528 w 2863850"/>
                <a:gd name="connsiteY16" fmla="*/ 73478 h 3113314"/>
                <a:gd name="connsiteX17" fmla="*/ 2541814 w 2863850"/>
                <a:gd name="connsiteY17" fmla="*/ 57150 h 3113314"/>
                <a:gd name="connsiteX18" fmla="*/ 2476500 w 2863850"/>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235528 w 2863850"/>
                <a:gd name="connsiteY16" fmla="*/ 73478 h 3113314"/>
                <a:gd name="connsiteX17" fmla="*/ 2541814 w 2863850"/>
                <a:gd name="connsiteY17" fmla="*/ 57150 h 3113314"/>
                <a:gd name="connsiteX18" fmla="*/ 2476500 w 2863850"/>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104900 w 2863850"/>
                <a:gd name="connsiteY16" fmla="*/ 579665 h 3113314"/>
                <a:gd name="connsiteX17" fmla="*/ 1235528 w 2863850"/>
                <a:gd name="connsiteY17" fmla="*/ 73478 h 3113314"/>
                <a:gd name="connsiteX18" fmla="*/ 2541814 w 2863850"/>
                <a:gd name="connsiteY18" fmla="*/ 57150 h 3113314"/>
                <a:gd name="connsiteX19" fmla="*/ 2476500 w 2863850"/>
                <a:gd name="connsiteY19"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104900 w 2863850"/>
                <a:gd name="connsiteY16" fmla="*/ 579665 h 3113314"/>
                <a:gd name="connsiteX17" fmla="*/ 1235528 w 2863850"/>
                <a:gd name="connsiteY17" fmla="*/ 73478 h 3113314"/>
                <a:gd name="connsiteX18" fmla="*/ 2541814 w 2863850"/>
                <a:gd name="connsiteY18" fmla="*/ 57150 h 3113314"/>
                <a:gd name="connsiteX19" fmla="*/ 2476500 w 2863850"/>
                <a:gd name="connsiteY19"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104900 w 2863850"/>
                <a:gd name="connsiteY16" fmla="*/ 579665 h 3113314"/>
                <a:gd name="connsiteX17" fmla="*/ 1300843 w 2863850"/>
                <a:gd name="connsiteY17" fmla="*/ 791936 h 3113314"/>
                <a:gd name="connsiteX18" fmla="*/ 1235528 w 2863850"/>
                <a:gd name="connsiteY18" fmla="*/ 73478 h 3113314"/>
                <a:gd name="connsiteX19" fmla="*/ 2541814 w 2863850"/>
                <a:gd name="connsiteY19" fmla="*/ 57150 h 3113314"/>
                <a:gd name="connsiteX20" fmla="*/ 2476500 w 2863850"/>
                <a:gd name="connsiteY20"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300843 w 2863850"/>
                <a:gd name="connsiteY16" fmla="*/ 791936 h 3113314"/>
                <a:gd name="connsiteX17" fmla="*/ 1235528 w 2863850"/>
                <a:gd name="connsiteY17" fmla="*/ 73478 h 3113314"/>
                <a:gd name="connsiteX18" fmla="*/ 2541814 w 2863850"/>
                <a:gd name="connsiteY18" fmla="*/ 57150 h 3113314"/>
                <a:gd name="connsiteX19" fmla="*/ 2476500 w 2863850"/>
                <a:gd name="connsiteY19"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300843 w 2863850"/>
                <a:gd name="connsiteY16" fmla="*/ 791936 h 3113314"/>
                <a:gd name="connsiteX17" fmla="*/ 1464128 w 2863850"/>
                <a:gd name="connsiteY17" fmla="*/ 73478 h 3113314"/>
                <a:gd name="connsiteX18" fmla="*/ 2541814 w 2863850"/>
                <a:gd name="connsiteY18" fmla="*/ 57150 h 3113314"/>
                <a:gd name="connsiteX19" fmla="*/ 2476500 w 2863850"/>
                <a:gd name="connsiteY19"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300843 w 2863850"/>
                <a:gd name="connsiteY16" fmla="*/ 791936 h 3113314"/>
                <a:gd name="connsiteX17" fmla="*/ 1464128 w 2863850"/>
                <a:gd name="connsiteY17" fmla="*/ 73478 h 3113314"/>
                <a:gd name="connsiteX18" fmla="*/ 2541814 w 2863850"/>
                <a:gd name="connsiteY18" fmla="*/ 57150 h 3113314"/>
                <a:gd name="connsiteX19" fmla="*/ 2476500 w 2863850"/>
                <a:gd name="connsiteY19"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1300843 w 2863850"/>
                <a:gd name="connsiteY15" fmla="*/ 791936 h 3113314"/>
                <a:gd name="connsiteX16" fmla="*/ 1464128 w 2863850"/>
                <a:gd name="connsiteY16" fmla="*/ 73478 h 3113314"/>
                <a:gd name="connsiteX17" fmla="*/ 2541814 w 2863850"/>
                <a:gd name="connsiteY17" fmla="*/ 57150 h 3113314"/>
                <a:gd name="connsiteX18" fmla="*/ 2476500 w 2863850"/>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25286 w 2863850"/>
                <a:gd name="connsiteY15" fmla="*/ 1281793 h 3113314"/>
                <a:gd name="connsiteX16" fmla="*/ 1300843 w 2863850"/>
                <a:gd name="connsiteY16" fmla="*/ 791936 h 3113314"/>
                <a:gd name="connsiteX17" fmla="*/ 1464128 w 2863850"/>
                <a:gd name="connsiteY17" fmla="*/ 73478 h 3113314"/>
                <a:gd name="connsiteX18" fmla="*/ 2541814 w 2863850"/>
                <a:gd name="connsiteY18" fmla="*/ 57150 h 3113314"/>
                <a:gd name="connsiteX19" fmla="*/ 2476500 w 2863850"/>
                <a:gd name="connsiteY19"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914400 w 2863850"/>
                <a:gd name="connsiteY14" fmla="*/ 1314450 h 3113314"/>
                <a:gd name="connsiteX15" fmla="*/ 925286 w 2863850"/>
                <a:gd name="connsiteY15" fmla="*/ 1281793 h 3113314"/>
                <a:gd name="connsiteX16" fmla="*/ 1300843 w 2863850"/>
                <a:gd name="connsiteY16" fmla="*/ 791936 h 3113314"/>
                <a:gd name="connsiteX17" fmla="*/ 1464128 w 2863850"/>
                <a:gd name="connsiteY17" fmla="*/ 73478 h 3113314"/>
                <a:gd name="connsiteX18" fmla="*/ 2541814 w 2863850"/>
                <a:gd name="connsiteY18" fmla="*/ 57150 h 3113314"/>
                <a:gd name="connsiteX19" fmla="*/ 2476500 w 2863850"/>
                <a:gd name="connsiteY19"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914400 w 2863850"/>
                <a:gd name="connsiteY14" fmla="*/ 1314450 h 3113314"/>
                <a:gd name="connsiteX15" fmla="*/ 925286 w 2863850"/>
                <a:gd name="connsiteY15" fmla="*/ 1281793 h 3113314"/>
                <a:gd name="connsiteX16" fmla="*/ 1300843 w 2863850"/>
                <a:gd name="connsiteY16" fmla="*/ 791936 h 3113314"/>
                <a:gd name="connsiteX17" fmla="*/ 1464128 w 2863850"/>
                <a:gd name="connsiteY17" fmla="*/ 73478 h 3113314"/>
                <a:gd name="connsiteX18" fmla="*/ 2541814 w 2863850"/>
                <a:gd name="connsiteY18" fmla="*/ 57150 h 3113314"/>
                <a:gd name="connsiteX19" fmla="*/ 2476500 w 2863850"/>
                <a:gd name="connsiteY19"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914400 w 2863850"/>
                <a:gd name="connsiteY14" fmla="*/ 1314450 h 3113314"/>
                <a:gd name="connsiteX15" fmla="*/ 1300843 w 2863850"/>
                <a:gd name="connsiteY15" fmla="*/ 791936 h 3113314"/>
                <a:gd name="connsiteX16" fmla="*/ 1464128 w 2863850"/>
                <a:gd name="connsiteY16" fmla="*/ 73478 h 3113314"/>
                <a:gd name="connsiteX17" fmla="*/ 2541814 w 2863850"/>
                <a:gd name="connsiteY17" fmla="*/ 57150 h 3113314"/>
                <a:gd name="connsiteX18" fmla="*/ 2476500 w 2863850"/>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1300843 w 2863850"/>
                <a:gd name="connsiteY14" fmla="*/ 791936 h 3113314"/>
                <a:gd name="connsiteX15" fmla="*/ 1464128 w 2863850"/>
                <a:gd name="connsiteY15" fmla="*/ 73478 h 3113314"/>
                <a:gd name="connsiteX16" fmla="*/ 2541814 w 2863850"/>
                <a:gd name="connsiteY16" fmla="*/ 57150 h 3113314"/>
                <a:gd name="connsiteX17" fmla="*/ 2476500 w 2863850"/>
                <a:gd name="connsiteY17"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1300843 w 2863850"/>
                <a:gd name="connsiteY14" fmla="*/ 791936 h 3113314"/>
                <a:gd name="connsiteX15" fmla="*/ 1464128 w 2863850"/>
                <a:gd name="connsiteY15" fmla="*/ 73478 h 3113314"/>
                <a:gd name="connsiteX16" fmla="*/ 2541814 w 2863850"/>
                <a:gd name="connsiteY16" fmla="*/ 57150 h 3113314"/>
                <a:gd name="connsiteX17" fmla="*/ 2476500 w 2863850"/>
                <a:gd name="connsiteY17"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1300843 w 2863850"/>
                <a:gd name="connsiteY14" fmla="*/ 791936 h 3113314"/>
                <a:gd name="connsiteX15" fmla="*/ 1235528 w 2863850"/>
                <a:gd name="connsiteY15" fmla="*/ 73478 h 3113314"/>
                <a:gd name="connsiteX16" fmla="*/ 2541814 w 2863850"/>
                <a:gd name="connsiteY16" fmla="*/ 57150 h 3113314"/>
                <a:gd name="connsiteX17" fmla="*/ 2476500 w 2863850"/>
                <a:gd name="connsiteY17"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1300843 w 2863850"/>
                <a:gd name="connsiteY14" fmla="*/ 791936 h 3113314"/>
                <a:gd name="connsiteX15" fmla="*/ 1235528 w 2863850"/>
                <a:gd name="connsiteY15" fmla="*/ 73478 h 3113314"/>
                <a:gd name="connsiteX16" fmla="*/ 2541814 w 2863850"/>
                <a:gd name="connsiteY16" fmla="*/ 57150 h 3113314"/>
                <a:gd name="connsiteX17" fmla="*/ 2476500 w 2863850"/>
                <a:gd name="connsiteY17"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1300843 w 2863850"/>
                <a:gd name="connsiteY14" fmla="*/ 791936 h 3113314"/>
                <a:gd name="connsiteX15" fmla="*/ 979714 w 2863850"/>
                <a:gd name="connsiteY15" fmla="*/ 1172936 h 3113314"/>
                <a:gd name="connsiteX16" fmla="*/ 1235528 w 2863850"/>
                <a:gd name="connsiteY16" fmla="*/ 73478 h 3113314"/>
                <a:gd name="connsiteX17" fmla="*/ 2541814 w 2863850"/>
                <a:gd name="connsiteY17" fmla="*/ 57150 h 3113314"/>
                <a:gd name="connsiteX18" fmla="*/ 2476500 w 2863850"/>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1300843 w 2863850"/>
                <a:gd name="connsiteY14" fmla="*/ 791936 h 3113314"/>
                <a:gd name="connsiteX15" fmla="*/ 979714 w 2863850"/>
                <a:gd name="connsiteY15" fmla="*/ 1172936 h 3113314"/>
                <a:gd name="connsiteX16" fmla="*/ 1235528 w 2863850"/>
                <a:gd name="connsiteY16" fmla="*/ 73478 h 3113314"/>
                <a:gd name="connsiteX17" fmla="*/ 2541814 w 2863850"/>
                <a:gd name="connsiteY17" fmla="*/ 57150 h 3113314"/>
                <a:gd name="connsiteX18" fmla="*/ 2476500 w 2863850"/>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1300843 w 2863850"/>
                <a:gd name="connsiteY14" fmla="*/ 791936 h 3113314"/>
                <a:gd name="connsiteX15" fmla="*/ 979714 w 2863850"/>
                <a:gd name="connsiteY15" fmla="*/ 1172936 h 3113314"/>
                <a:gd name="connsiteX16" fmla="*/ 1235528 w 2863850"/>
                <a:gd name="connsiteY16" fmla="*/ 73478 h 3113314"/>
                <a:gd name="connsiteX17" fmla="*/ 2541814 w 2863850"/>
                <a:gd name="connsiteY17" fmla="*/ 57150 h 3113314"/>
                <a:gd name="connsiteX18" fmla="*/ 2476500 w 2863850"/>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979714 w 2863850"/>
                <a:gd name="connsiteY14" fmla="*/ 1172936 h 3113314"/>
                <a:gd name="connsiteX15" fmla="*/ 1235528 w 2863850"/>
                <a:gd name="connsiteY15" fmla="*/ 73478 h 3113314"/>
                <a:gd name="connsiteX16" fmla="*/ 2541814 w 2863850"/>
                <a:gd name="connsiteY16" fmla="*/ 57150 h 3113314"/>
                <a:gd name="connsiteX17" fmla="*/ 2476500 w 2863850"/>
                <a:gd name="connsiteY17"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979714 w 2863850"/>
                <a:gd name="connsiteY14" fmla="*/ 1172936 h 3113314"/>
                <a:gd name="connsiteX15" fmla="*/ 1235528 w 2863850"/>
                <a:gd name="connsiteY15" fmla="*/ 73478 h 3113314"/>
                <a:gd name="connsiteX16" fmla="*/ 2541814 w 2863850"/>
                <a:gd name="connsiteY16" fmla="*/ 57150 h 3113314"/>
                <a:gd name="connsiteX17" fmla="*/ 2476500 w 2863850"/>
                <a:gd name="connsiteY17" fmla="*/ 57150 h 311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3850" h="3113314">
                  <a:moveTo>
                    <a:pt x="2476500" y="57150"/>
                  </a:moveTo>
                  <a:cubicBezTo>
                    <a:pt x="2465614" y="114300"/>
                    <a:pt x="2430236" y="285750"/>
                    <a:pt x="2476500" y="400050"/>
                  </a:cubicBezTo>
                  <a:cubicBezTo>
                    <a:pt x="2522764" y="514350"/>
                    <a:pt x="2710543" y="617764"/>
                    <a:pt x="2754086" y="742950"/>
                  </a:cubicBezTo>
                  <a:cubicBezTo>
                    <a:pt x="2797629" y="868136"/>
                    <a:pt x="2863850" y="979714"/>
                    <a:pt x="2737757" y="1151164"/>
                  </a:cubicBezTo>
                  <a:cubicBezTo>
                    <a:pt x="2611664" y="1322614"/>
                    <a:pt x="2166256" y="1621972"/>
                    <a:pt x="1997528" y="1771650"/>
                  </a:cubicBezTo>
                  <a:cubicBezTo>
                    <a:pt x="1828800" y="1921328"/>
                    <a:pt x="1794980" y="1963180"/>
                    <a:pt x="1725386" y="2049235"/>
                  </a:cubicBezTo>
                  <a:cubicBezTo>
                    <a:pt x="1655792" y="2135290"/>
                    <a:pt x="1656161" y="2190009"/>
                    <a:pt x="1579961" y="2287981"/>
                  </a:cubicBezTo>
                  <a:cubicBezTo>
                    <a:pt x="1503761" y="2385953"/>
                    <a:pt x="1339199" y="2521733"/>
                    <a:pt x="1268186" y="2637064"/>
                  </a:cubicBezTo>
                  <a:cubicBezTo>
                    <a:pt x="1197173" y="2752395"/>
                    <a:pt x="1191986" y="2903764"/>
                    <a:pt x="1153886" y="2979964"/>
                  </a:cubicBezTo>
                  <a:cubicBezTo>
                    <a:pt x="1115786" y="3056164"/>
                    <a:pt x="1107622" y="3113314"/>
                    <a:pt x="1039586" y="3094264"/>
                  </a:cubicBezTo>
                  <a:cubicBezTo>
                    <a:pt x="971550" y="3075214"/>
                    <a:pt x="854528" y="2990850"/>
                    <a:pt x="745671" y="2865664"/>
                  </a:cubicBezTo>
                  <a:cubicBezTo>
                    <a:pt x="201385" y="2658836"/>
                    <a:pt x="478064" y="2735035"/>
                    <a:pt x="353786" y="2669721"/>
                  </a:cubicBezTo>
                  <a:cubicBezTo>
                    <a:pt x="229508" y="2604407"/>
                    <a:pt x="269421" y="2794907"/>
                    <a:pt x="0" y="2473778"/>
                  </a:cubicBezTo>
                  <a:cubicBezTo>
                    <a:pt x="236765" y="2092778"/>
                    <a:pt x="179614" y="2119085"/>
                    <a:pt x="533400" y="1951264"/>
                  </a:cubicBezTo>
                  <a:cubicBezTo>
                    <a:pt x="696686" y="1734457"/>
                    <a:pt x="862693" y="1485900"/>
                    <a:pt x="979714" y="1172936"/>
                  </a:cubicBezTo>
                  <a:cubicBezTo>
                    <a:pt x="1213757" y="677636"/>
                    <a:pt x="1025978" y="195942"/>
                    <a:pt x="1235528" y="73478"/>
                  </a:cubicBezTo>
                  <a:cubicBezTo>
                    <a:pt x="1795235" y="54428"/>
                    <a:pt x="2334985" y="59871"/>
                    <a:pt x="2541814" y="57150"/>
                  </a:cubicBezTo>
                  <a:cubicBezTo>
                    <a:pt x="2748643" y="54429"/>
                    <a:pt x="2487386" y="0"/>
                    <a:pt x="2476500" y="57150"/>
                  </a:cubicBezTo>
                  <a:close/>
                </a:path>
              </a:pathLst>
            </a:custGeom>
            <a:solidFill>
              <a:srgbClr val="FF0000">
                <a:alpha val="49000"/>
              </a:srgbClr>
            </a:solidFill>
            <a:ln>
              <a:noFill/>
            </a:ln>
            <a:effectLst>
              <a:outerShdw blurRad="635000" dist="330200" dir="1020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400" b="1" dirty="0" smtClean="0"/>
                <a:t>England</a:t>
              </a:r>
              <a:endParaRPr lang="en-US" sz="2400" b="1" dirty="0"/>
            </a:p>
          </p:txBody>
        </p:sp>
        <p:sp>
          <p:nvSpPr>
            <p:cNvPr id="36" name="Freeform 35"/>
            <p:cNvSpPr/>
            <p:nvPr/>
          </p:nvSpPr>
          <p:spPr>
            <a:xfrm>
              <a:off x="4344140" y="1313895"/>
              <a:ext cx="2793507" cy="3240349"/>
            </a:xfrm>
            <a:custGeom>
              <a:avLst/>
              <a:gdLst>
                <a:gd name="connsiteX0" fmla="*/ 2713608 w 2793507"/>
                <a:gd name="connsiteY0" fmla="*/ 8878 h 3240349"/>
                <a:gd name="connsiteX1" fmla="*/ 2704730 w 2793507"/>
                <a:gd name="connsiteY1" fmla="*/ 612559 h 3240349"/>
                <a:gd name="connsiteX2" fmla="*/ 2180947 w 2793507"/>
                <a:gd name="connsiteY2" fmla="*/ 1305018 h 3240349"/>
                <a:gd name="connsiteX3" fmla="*/ 1896862 w 2793507"/>
                <a:gd name="connsiteY3" fmla="*/ 2050742 h 3240349"/>
                <a:gd name="connsiteX4" fmla="*/ 1692676 w 2793507"/>
                <a:gd name="connsiteY4" fmla="*/ 2601157 h 3240349"/>
                <a:gd name="connsiteX5" fmla="*/ 1612777 w 2793507"/>
                <a:gd name="connsiteY5" fmla="*/ 2849732 h 3240349"/>
                <a:gd name="connsiteX6" fmla="*/ 1355324 w 2793507"/>
                <a:gd name="connsiteY6" fmla="*/ 3009530 h 3240349"/>
                <a:gd name="connsiteX7" fmla="*/ 733887 w 2793507"/>
                <a:gd name="connsiteY7" fmla="*/ 3053919 h 3240349"/>
                <a:gd name="connsiteX8" fmla="*/ 316637 w 2793507"/>
                <a:gd name="connsiteY8" fmla="*/ 3027286 h 3240349"/>
                <a:gd name="connsiteX9" fmla="*/ 50307 w 2793507"/>
                <a:gd name="connsiteY9" fmla="*/ 2929631 h 3240349"/>
                <a:gd name="connsiteX10" fmla="*/ 14796 w 2793507"/>
                <a:gd name="connsiteY10" fmla="*/ 2760955 h 3240349"/>
                <a:gd name="connsiteX11" fmla="*/ 14796 w 2793507"/>
                <a:gd name="connsiteY11" fmla="*/ 53266 h 3240349"/>
                <a:gd name="connsiteX12" fmla="*/ 14796 w 2793507"/>
                <a:gd name="connsiteY12" fmla="*/ 0 h 3240349"/>
                <a:gd name="connsiteX13" fmla="*/ 2713608 w 2793507"/>
                <a:gd name="connsiteY13" fmla="*/ 8878 h 324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93507" h="3240349">
                  <a:moveTo>
                    <a:pt x="2713608" y="8878"/>
                  </a:moveTo>
                  <a:cubicBezTo>
                    <a:pt x="2753557" y="202707"/>
                    <a:pt x="2793507" y="396536"/>
                    <a:pt x="2704730" y="612559"/>
                  </a:cubicBezTo>
                  <a:cubicBezTo>
                    <a:pt x="2615953" y="828582"/>
                    <a:pt x="2315592" y="1065321"/>
                    <a:pt x="2180947" y="1305018"/>
                  </a:cubicBezTo>
                  <a:cubicBezTo>
                    <a:pt x="2046302" y="1544715"/>
                    <a:pt x="1978240" y="1834719"/>
                    <a:pt x="1896862" y="2050742"/>
                  </a:cubicBezTo>
                  <a:cubicBezTo>
                    <a:pt x="1815484" y="2266765"/>
                    <a:pt x="1740023" y="2467992"/>
                    <a:pt x="1692676" y="2601157"/>
                  </a:cubicBezTo>
                  <a:cubicBezTo>
                    <a:pt x="1645329" y="2734322"/>
                    <a:pt x="1669002" y="2781670"/>
                    <a:pt x="1612777" y="2849732"/>
                  </a:cubicBezTo>
                  <a:cubicBezTo>
                    <a:pt x="1556552" y="2917794"/>
                    <a:pt x="1501806" y="2975499"/>
                    <a:pt x="1355324" y="3009530"/>
                  </a:cubicBezTo>
                  <a:cubicBezTo>
                    <a:pt x="1208842" y="3043561"/>
                    <a:pt x="907002" y="3050960"/>
                    <a:pt x="733887" y="3053919"/>
                  </a:cubicBezTo>
                  <a:cubicBezTo>
                    <a:pt x="560773" y="3056878"/>
                    <a:pt x="430567" y="3048001"/>
                    <a:pt x="316637" y="3027286"/>
                  </a:cubicBezTo>
                  <a:cubicBezTo>
                    <a:pt x="202707" y="3006571"/>
                    <a:pt x="100614" y="2974019"/>
                    <a:pt x="50307" y="2929631"/>
                  </a:cubicBezTo>
                  <a:cubicBezTo>
                    <a:pt x="0" y="2885243"/>
                    <a:pt x="20714" y="3240349"/>
                    <a:pt x="14796" y="2760955"/>
                  </a:cubicBezTo>
                  <a:cubicBezTo>
                    <a:pt x="8878" y="2281561"/>
                    <a:pt x="14796" y="53266"/>
                    <a:pt x="14796" y="53266"/>
                  </a:cubicBezTo>
                  <a:lnTo>
                    <a:pt x="14796" y="0"/>
                  </a:lnTo>
                  <a:lnTo>
                    <a:pt x="2713608" y="8878"/>
                  </a:lnTo>
                  <a:close/>
                </a:path>
              </a:pathLst>
            </a:custGeom>
            <a:solidFill>
              <a:schemeClr val="accent1">
                <a:alpha val="36000"/>
              </a:schemeClr>
            </a:solidFill>
            <a:ln>
              <a:noFill/>
            </a:ln>
            <a:effectLst>
              <a:outerShdw blurRad="635000" dist="317500" algn="ctr" rotWithShape="0">
                <a:srgbClr val="0070C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France</a:t>
              </a:r>
            </a:p>
            <a:p>
              <a:pPr algn="ctr"/>
              <a:endParaRPr lang="en-US" sz="2400" b="1" dirty="0">
                <a:solidFill>
                  <a:schemeClr val="tx1"/>
                </a:solidFill>
              </a:endParaRPr>
            </a:p>
          </p:txBody>
        </p:sp>
      </p:grpSp>
      <p:pic>
        <p:nvPicPr>
          <p:cNvPr id="1027" name="Picture 3"/>
          <p:cNvPicPr>
            <a:picLocks noChangeAspect="1" noChangeArrowheads="1"/>
          </p:cNvPicPr>
          <p:nvPr/>
        </p:nvPicPr>
        <p:blipFill>
          <a:blip r:embed="rId4" cstate="print"/>
          <a:srcRect l="2886" t="7287" r="421" b="-810"/>
          <a:stretch>
            <a:fillRect/>
          </a:stretch>
        </p:blipFill>
        <p:spPr bwMode="auto">
          <a:xfrm>
            <a:off x="3505200" y="3857767"/>
            <a:ext cx="2743200" cy="3152633"/>
          </a:xfrm>
          <a:prstGeom prst="rect">
            <a:avLst/>
          </a:prstGeom>
          <a:noFill/>
          <a:ln w="9525">
            <a:noFill/>
            <a:miter lim="800000"/>
            <a:headEnd/>
            <a:tailEnd/>
          </a:ln>
          <a:effectLst/>
        </p:spPr>
      </p:pic>
      <p:sp useBgFill="1">
        <p:nvSpPr>
          <p:cNvPr id="46" name="Rectangle 45"/>
          <p:cNvSpPr/>
          <p:nvPr/>
        </p:nvSpPr>
        <p:spPr>
          <a:xfrm>
            <a:off x="0" y="609600"/>
            <a:ext cx="9144000" cy="646331"/>
          </a:xfrm>
          <a:prstGeom prst="rect">
            <a:avLst/>
          </a:prstGeom>
        </p:spPr>
        <p:txBody>
          <a:bodyPr wrap="square">
            <a:spAutoFit/>
          </a:bodyPr>
          <a:lstStyle/>
          <a:p>
            <a:r>
              <a:rPr lang="en-US" sz="3600" b="1" dirty="0" smtClean="0"/>
              <a:t> 	What happens in </a:t>
            </a:r>
            <a:r>
              <a:rPr lang="en-US" sz="3600" b="1" dirty="0" smtClean="0">
                <a:solidFill>
                  <a:srgbClr val="FF0000"/>
                </a:solidFill>
                <a:effectLst>
                  <a:outerShdw dist="50800" dir="7200000" algn="ctr" rotWithShape="0">
                    <a:schemeClr val="tx1"/>
                  </a:outerShdw>
                </a:effectLst>
              </a:rPr>
              <a:t>1763</a:t>
            </a:r>
            <a:r>
              <a:rPr lang="en-US" sz="3600" b="1" dirty="0" smtClean="0"/>
              <a:t>?</a:t>
            </a:r>
            <a:endParaRPr lang="en-US" sz="36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withEffect">
                                  <p:stCondLst>
                                    <p:cond delay="0"/>
                                  </p:stCondLst>
                                  <p:childTnLst>
                                    <p:anim calcmode="lin" valueType="num">
                                      <p:cBhvr>
                                        <p:cTn id="6" dur="2000"/>
                                        <p:tgtEl>
                                          <p:spTgt spid="40"/>
                                        </p:tgtEl>
                                        <p:attrNameLst>
                                          <p:attrName>ppt_w</p:attrName>
                                        </p:attrNameLst>
                                      </p:cBhvr>
                                      <p:tavLst>
                                        <p:tav tm="0">
                                          <p:val>
                                            <p:strVal val="ppt_w"/>
                                          </p:val>
                                        </p:tav>
                                        <p:tav tm="100000">
                                          <p:val>
                                            <p:fltVal val="0"/>
                                          </p:val>
                                        </p:tav>
                                      </p:tavLst>
                                    </p:anim>
                                    <p:anim calcmode="lin" valueType="num">
                                      <p:cBhvr>
                                        <p:cTn id="7" dur="2000"/>
                                        <p:tgtEl>
                                          <p:spTgt spid="40"/>
                                        </p:tgtEl>
                                        <p:attrNameLst>
                                          <p:attrName>ppt_h</p:attrName>
                                        </p:attrNameLst>
                                      </p:cBhvr>
                                      <p:tavLst>
                                        <p:tav tm="0">
                                          <p:val>
                                            <p:strVal val="ppt_h"/>
                                          </p:val>
                                        </p:tav>
                                        <p:tav tm="100000">
                                          <p:val>
                                            <p:fltVal val="0"/>
                                          </p:val>
                                        </p:tav>
                                      </p:tavLst>
                                    </p:anim>
                                    <p:animEffect transition="out" filter="fade">
                                      <p:cBhvr>
                                        <p:cTn id="8" dur="2000"/>
                                        <p:tgtEl>
                                          <p:spTgt spid="40"/>
                                        </p:tgtEl>
                                      </p:cBhvr>
                                    </p:animEffect>
                                    <p:set>
                                      <p:cBhvr>
                                        <p:cTn id="9" dur="1" fill="hold">
                                          <p:stCondLst>
                                            <p:cond delay="1999"/>
                                          </p:stCondLst>
                                        </p:cTn>
                                        <p:tgtEl>
                                          <p:spTgt spid="40"/>
                                        </p:tgtEl>
                                        <p:attrNameLst>
                                          <p:attrName>style.visibility</p:attrName>
                                        </p:attrNameLst>
                                      </p:cBhvr>
                                      <p:to>
                                        <p:strVal val="hidden"/>
                                      </p:to>
                                    </p:set>
                                  </p:childTnLst>
                                </p:cTn>
                              </p:par>
                              <p:par>
                                <p:cTn id="10" presetID="42" presetClass="path" presetSubtype="0" fill="hold" nodeType="withEffect">
                                  <p:stCondLst>
                                    <p:cond delay="0"/>
                                  </p:stCondLst>
                                  <p:childTnLst>
                                    <p:animMotion origin="layout" path="M -3.33333E-6 -3.33333E-6 L -0.325 0.2882 " pathEditMode="relative" rAng="0" ptsTypes="AA">
                                      <p:cBhvr>
                                        <p:cTn id="11" dur="2000" fill="hold"/>
                                        <p:tgtEl>
                                          <p:spTgt spid="40"/>
                                        </p:tgtEl>
                                        <p:attrNameLst>
                                          <p:attrName>ppt_x</p:attrName>
                                          <p:attrName>ppt_y</p:attrName>
                                        </p:attrNameLst>
                                      </p:cBhvr>
                                      <p:rCtr x="-162" y="144"/>
                                    </p:animMotion>
                                  </p:childTnLst>
                                </p:cTn>
                              </p:par>
                              <p:par>
                                <p:cTn id="12" presetID="10" presetClass="entr" presetSubtype="0" fill="hold" nodeType="withEffect">
                                  <p:stCondLst>
                                    <p:cond delay="500"/>
                                  </p:stCondLst>
                                  <p:childTnLst>
                                    <p:set>
                                      <p:cBhvr>
                                        <p:cTn id="13" dur="1" fill="hold">
                                          <p:stCondLst>
                                            <p:cond delay="0"/>
                                          </p:stCondLst>
                                        </p:cTn>
                                        <p:tgtEl>
                                          <p:spTgt spid="1027"/>
                                        </p:tgtEl>
                                        <p:attrNameLst>
                                          <p:attrName>style.visibility</p:attrName>
                                        </p:attrNameLst>
                                      </p:cBhvr>
                                      <p:to>
                                        <p:strVal val="visible"/>
                                      </p:to>
                                    </p:set>
                                    <p:animEffect transition="in" filter="fade">
                                      <p:cBhvr>
                                        <p:cTn id="14" dur="1000"/>
                                        <p:tgtEl>
                                          <p:spTgt spid="1027"/>
                                        </p:tgtEl>
                                      </p:cBhvr>
                                    </p:animEffect>
                                  </p:childTnLst>
                                </p:cTn>
                              </p:par>
                              <p:par>
                                <p:cTn id="15" presetID="10" presetClass="entr" presetSubtype="0" fill="hold" nodeType="withEffect">
                                  <p:stCondLst>
                                    <p:cond delay="500"/>
                                  </p:stCondLst>
                                  <p:childTnLst>
                                    <p:set>
                                      <p:cBhvr>
                                        <p:cTn id="16" dur="1" fill="hold">
                                          <p:stCondLst>
                                            <p:cond delay="0"/>
                                          </p:stCondLst>
                                        </p:cTn>
                                        <p:tgtEl>
                                          <p:spTgt spid="95"/>
                                        </p:tgtEl>
                                        <p:attrNameLst>
                                          <p:attrName>style.visibility</p:attrName>
                                        </p:attrNameLst>
                                      </p:cBhvr>
                                      <p:to>
                                        <p:strVal val="visible"/>
                                      </p:to>
                                    </p:set>
                                    <p:animEffect transition="in" filter="fade">
                                      <p:cBhvr>
                                        <p:cTn id="17" dur="1000"/>
                                        <p:tgtEl>
                                          <p:spTgt spid="9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1027"/>
                                        </p:tgtEl>
                                      </p:cBhvr>
                                    </p:animEffect>
                                    <p:set>
                                      <p:cBhvr>
                                        <p:cTn id="22" dur="1" fill="hold">
                                          <p:stCondLst>
                                            <p:cond delay="999"/>
                                          </p:stCondLst>
                                        </p:cTn>
                                        <p:tgtEl>
                                          <p:spTgt spid="10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2" descr="https://upload.wikimedia.org/wikipedia/commons/f/f1/NorthAmerica1762-83.png"/>
          <p:cNvPicPr>
            <a:picLocks noChangeAspect="1" noChangeArrowheads="1"/>
          </p:cNvPicPr>
          <p:nvPr/>
        </p:nvPicPr>
        <p:blipFill>
          <a:blip r:embed="rId2"/>
          <a:srcRect/>
          <a:stretch>
            <a:fillRect/>
          </a:stretch>
        </p:blipFill>
        <p:spPr bwMode="auto">
          <a:xfrm>
            <a:off x="685800" y="1143000"/>
            <a:ext cx="7496175" cy="5715000"/>
          </a:xfrm>
          <a:prstGeom prst="rect">
            <a:avLst/>
          </a:prstGeom>
          <a:noFill/>
        </p:spPr>
      </p:pic>
      <p:sp>
        <p:nvSpPr>
          <p:cNvPr id="3" name="Rectangle 2"/>
          <p:cNvSpPr/>
          <p:nvPr/>
        </p:nvSpPr>
        <p:spPr>
          <a:xfrm>
            <a:off x="0" y="0"/>
            <a:ext cx="9144000" cy="923330"/>
          </a:xfrm>
          <a:prstGeom prst="rect">
            <a:avLst/>
          </a:prstGeom>
        </p:spPr>
        <p:txBody>
          <a:bodyPr wrap="square">
            <a:spAutoFit/>
          </a:bodyPr>
          <a:lstStyle/>
          <a:p>
            <a:r>
              <a:rPr lang="en-US" dirty="0" smtClean="0">
                <a:hlinkClick r:id="rId3"/>
              </a:rPr>
              <a:t>https://en.wikipedia.org/wiki/Royal_Proclamation_of_1763#/media/File:NorthAmerica1762-83.png</a:t>
            </a:r>
            <a:endParaRPr lang="en-US" dirty="0" smtClean="0"/>
          </a:p>
          <a:p>
            <a:endParaRPr lang="en-US" dirty="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upload.wikimedia.org/wikipedia/commons/f/f1/NorthAmerica1762-83.png"/>
          <p:cNvPicPr>
            <a:picLocks noChangeAspect="1" noChangeArrowheads="1"/>
          </p:cNvPicPr>
          <p:nvPr/>
        </p:nvPicPr>
        <p:blipFill>
          <a:blip r:embed="rId2"/>
          <a:srcRect/>
          <a:stretch>
            <a:fillRect/>
          </a:stretch>
        </p:blipFill>
        <p:spPr bwMode="auto">
          <a:xfrm>
            <a:off x="685800" y="1143000"/>
            <a:ext cx="7496175" cy="5715000"/>
          </a:xfrm>
          <a:prstGeom prst="rect">
            <a:avLst/>
          </a:prstGeom>
          <a:noFill/>
        </p:spPr>
      </p:pic>
      <p:sp>
        <p:nvSpPr>
          <p:cNvPr id="7" name="Freeform 6"/>
          <p:cNvSpPr/>
          <p:nvPr/>
        </p:nvSpPr>
        <p:spPr>
          <a:xfrm>
            <a:off x="662940" y="1803400"/>
            <a:ext cx="3060700" cy="4246880"/>
          </a:xfrm>
          <a:custGeom>
            <a:avLst/>
            <a:gdLst>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699260 w 3060700"/>
              <a:gd name="connsiteY47" fmla="*/ 1016000 h 4246880"/>
              <a:gd name="connsiteX48" fmla="*/ 1592580 w 3060700"/>
              <a:gd name="connsiteY48" fmla="*/ 421640 h 4246880"/>
              <a:gd name="connsiteX49" fmla="*/ 1424940 w 3060700"/>
              <a:gd name="connsiteY49" fmla="*/ 208280 h 4246880"/>
              <a:gd name="connsiteX50" fmla="*/ 1318260 w 3060700"/>
              <a:gd name="connsiteY50"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9245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924560 h 4246880"/>
              <a:gd name="connsiteX46" fmla="*/ 1744980 w 3060700"/>
              <a:gd name="connsiteY46" fmla="*/ 878840 h 4246880"/>
              <a:gd name="connsiteX47" fmla="*/ 1592580 w 3060700"/>
              <a:gd name="connsiteY47" fmla="*/ 421640 h 4246880"/>
              <a:gd name="connsiteX48" fmla="*/ 1424940 w 3060700"/>
              <a:gd name="connsiteY48" fmla="*/ 208280 h 4246880"/>
              <a:gd name="connsiteX49" fmla="*/ 1318260 w 3060700"/>
              <a:gd name="connsiteY49" fmla="*/ 177800 h 42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60700" h="4246880">
                <a:moveTo>
                  <a:pt x="1318260" y="177800"/>
                </a:moveTo>
                <a:cubicBezTo>
                  <a:pt x="1262380" y="152400"/>
                  <a:pt x="1170940" y="76200"/>
                  <a:pt x="1089660" y="55880"/>
                </a:cubicBezTo>
                <a:cubicBezTo>
                  <a:pt x="1008380" y="35560"/>
                  <a:pt x="909320" y="60960"/>
                  <a:pt x="830580" y="55880"/>
                </a:cubicBezTo>
                <a:cubicBezTo>
                  <a:pt x="751840" y="50800"/>
                  <a:pt x="688340" y="30480"/>
                  <a:pt x="617220" y="25400"/>
                </a:cubicBezTo>
                <a:cubicBezTo>
                  <a:pt x="546100" y="20320"/>
                  <a:pt x="477520" y="0"/>
                  <a:pt x="403860" y="25400"/>
                </a:cubicBezTo>
                <a:cubicBezTo>
                  <a:pt x="330200" y="50800"/>
                  <a:pt x="236220" y="132080"/>
                  <a:pt x="175260" y="177800"/>
                </a:cubicBezTo>
                <a:cubicBezTo>
                  <a:pt x="114300" y="223520"/>
                  <a:pt x="58420" y="259080"/>
                  <a:pt x="38100" y="299720"/>
                </a:cubicBezTo>
                <a:cubicBezTo>
                  <a:pt x="17780" y="340360"/>
                  <a:pt x="58420" y="195580"/>
                  <a:pt x="53340" y="421640"/>
                </a:cubicBezTo>
                <a:cubicBezTo>
                  <a:pt x="48260" y="647700"/>
                  <a:pt x="15240" y="1330960"/>
                  <a:pt x="7620" y="1656080"/>
                </a:cubicBezTo>
                <a:cubicBezTo>
                  <a:pt x="0" y="1981200"/>
                  <a:pt x="0" y="2242820"/>
                  <a:pt x="7620" y="2372360"/>
                </a:cubicBezTo>
                <a:cubicBezTo>
                  <a:pt x="15240" y="2501900"/>
                  <a:pt x="0" y="2397760"/>
                  <a:pt x="53340" y="2433320"/>
                </a:cubicBezTo>
                <a:cubicBezTo>
                  <a:pt x="106680" y="2468880"/>
                  <a:pt x="256540" y="2542540"/>
                  <a:pt x="327660" y="2585720"/>
                </a:cubicBezTo>
                <a:cubicBezTo>
                  <a:pt x="398780" y="2628900"/>
                  <a:pt x="431800" y="2654300"/>
                  <a:pt x="480060" y="2692400"/>
                </a:cubicBezTo>
                <a:cubicBezTo>
                  <a:pt x="528320" y="2730500"/>
                  <a:pt x="558800" y="2758440"/>
                  <a:pt x="617220" y="2814320"/>
                </a:cubicBezTo>
                <a:cubicBezTo>
                  <a:pt x="675640" y="2870200"/>
                  <a:pt x="767080" y="2959100"/>
                  <a:pt x="830580" y="3027680"/>
                </a:cubicBezTo>
                <a:cubicBezTo>
                  <a:pt x="894080" y="3096260"/>
                  <a:pt x="922020" y="3187700"/>
                  <a:pt x="998220" y="3225800"/>
                </a:cubicBezTo>
                <a:cubicBezTo>
                  <a:pt x="1074420" y="3263900"/>
                  <a:pt x="1201420" y="3225800"/>
                  <a:pt x="1287780" y="3256280"/>
                </a:cubicBezTo>
                <a:cubicBezTo>
                  <a:pt x="1374140" y="3286760"/>
                  <a:pt x="1412240" y="3352800"/>
                  <a:pt x="1516380" y="3408680"/>
                </a:cubicBezTo>
                <a:cubicBezTo>
                  <a:pt x="1620520" y="3464560"/>
                  <a:pt x="1790700" y="3517900"/>
                  <a:pt x="1912620" y="3591560"/>
                </a:cubicBezTo>
                <a:cubicBezTo>
                  <a:pt x="2034540" y="3665220"/>
                  <a:pt x="2174240" y="3766820"/>
                  <a:pt x="2247900" y="3850640"/>
                </a:cubicBezTo>
                <a:cubicBezTo>
                  <a:pt x="2321560" y="3934460"/>
                  <a:pt x="2311400" y="4053840"/>
                  <a:pt x="2354580" y="4094480"/>
                </a:cubicBezTo>
                <a:cubicBezTo>
                  <a:pt x="2397760" y="4135120"/>
                  <a:pt x="2446020" y="4076700"/>
                  <a:pt x="2506980" y="4094480"/>
                </a:cubicBezTo>
                <a:cubicBezTo>
                  <a:pt x="2567940" y="4112260"/>
                  <a:pt x="2659380" y="4175760"/>
                  <a:pt x="2720340" y="4201160"/>
                </a:cubicBezTo>
                <a:cubicBezTo>
                  <a:pt x="2781300" y="4226560"/>
                  <a:pt x="2834640" y="4246880"/>
                  <a:pt x="2872740" y="4246880"/>
                </a:cubicBezTo>
                <a:cubicBezTo>
                  <a:pt x="2910840" y="4246880"/>
                  <a:pt x="2931160" y="4229100"/>
                  <a:pt x="2948940" y="4201160"/>
                </a:cubicBezTo>
                <a:cubicBezTo>
                  <a:pt x="2966720" y="4173220"/>
                  <a:pt x="3004820" y="4112260"/>
                  <a:pt x="2979420" y="4079240"/>
                </a:cubicBezTo>
                <a:cubicBezTo>
                  <a:pt x="2954020" y="4046220"/>
                  <a:pt x="2847340" y="4028440"/>
                  <a:pt x="2796540" y="4003040"/>
                </a:cubicBezTo>
                <a:cubicBezTo>
                  <a:pt x="2745740" y="3977640"/>
                  <a:pt x="2707640" y="3964940"/>
                  <a:pt x="2674620" y="3926840"/>
                </a:cubicBezTo>
                <a:cubicBezTo>
                  <a:pt x="2641600" y="3888740"/>
                  <a:pt x="2593340" y="3832860"/>
                  <a:pt x="2598420" y="3774440"/>
                </a:cubicBezTo>
                <a:cubicBezTo>
                  <a:pt x="2603500" y="3716020"/>
                  <a:pt x="2689860" y="3644900"/>
                  <a:pt x="2705100" y="3576320"/>
                </a:cubicBezTo>
                <a:cubicBezTo>
                  <a:pt x="2720340" y="3507740"/>
                  <a:pt x="2674620" y="3429000"/>
                  <a:pt x="2689860" y="3362960"/>
                </a:cubicBezTo>
                <a:cubicBezTo>
                  <a:pt x="2705100" y="3296920"/>
                  <a:pt x="2745740" y="3258820"/>
                  <a:pt x="2796540" y="3180080"/>
                </a:cubicBezTo>
                <a:cubicBezTo>
                  <a:pt x="2847340" y="3101340"/>
                  <a:pt x="2954020" y="2981960"/>
                  <a:pt x="2994660" y="2890520"/>
                </a:cubicBezTo>
                <a:cubicBezTo>
                  <a:pt x="3035300" y="2799080"/>
                  <a:pt x="3060700" y="2715260"/>
                  <a:pt x="3040380" y="2631440"/>
                </a:cubicBezTo>
                <a:cubicBezTo>
                  <a:pt x="3020060" y="2547620"/>
                  <a:pt x="2936240" y="2481580"/>
                  <a:pt x="2872740" y="2387600"/>
                </a:cubicBezTo>
                <a:cubicBezTo>
                  <a:pt x="2809240" y="2293620"/>
                  <a:pt x="2674620" y="2151380"/>
                  <a:pt x="2659380" y="2067560"/>
                </a:cubicBezTo>
                <a:cubicBezTo>
                  <a:pt x="2644140" y="1983740"/>
                  <a:pt x="2750820" y="1953260"/>
                  <a:pt x="2781300" y="1884680"/>
                </a:cubicBezTo>
                <a:cubicBezTo>
                  <a:pt x="2811780" y="1816100"/>
                  <a:pt x="2852420" y="1724660"/>
                  <a:pt x="2842260" y="1656080"/>
                </a:cubicBezTo>
                <a:cubicBezTo>
                  <a:pt x="2832100" y="1587500"/>
                  <a:pt x="2766060" y="1551940"/>
                  <a:pt x="2720340" y="1473200"/>
                </a:cubicBezTo>
                <a:cubicBezTo>
                  <a:pt x="2674620" y="1394460"/>
                  <a:pt x="2623820" y="1252220"/>
                  <a:pt x="2567940" y="1183640"/>
                </a:cubicBezTo>
                <a:cubicBezTo>
                  <a:pt x="2512060" y="1115060"/>
                  <a:pt x="2423160" y="1102360"/>
                  <a:pt x="2385060" y="1061720"/>
                </a:cubicBezTo>
                <a:cubicBezTo>
                  <a:pt x="2346960" y="1021080"/>
                  <a:pt x="2334260" y="985520"/>
                  <a:pt x="2339340" y="939800"/>
                </a:cubicBezTo>
                <a:cubicBezTo>
                  <a:pt x="2344420" y="894080"/>
                  <a:pt x="2438400" y="838200"/>
                  <a:pt x="2415540" y="787400"/>
                </a:cubicBezTo>
                <a:cubicBezTo>
                  <a:pt x="2392680" y="736600"/>
                  <a:pt x="2258060" y="642620"/>
                  <a:pt x="2202180" y="635000"/>
                </a:cubicBezTo>
                <a:cubicBezTo>
                  <a:pt x="2146300" y="627380"/>
                  <a:pt x="2128520" y="693420"/>
                  <a:pt x="2080260" y="741680"/>
                </a:cubicBezTo>
                <a:cubicBezTo>
                  <a:pt x="2032000" y="789940"/>
                  <a:pt x="1968500" y="901700"/>
                  <a:pt x="1912620" y="924560"/>
                </a:cubicBezTo>
                <a:cubicBezTo>
                  <a:pt x="1856740" y="947420"/>
                  <a:pt x="1798320" y="962660"/>
                  <a:pt x="1744980" y="878840"/>
                </a:cubicBezTo>
                <a:cubicBezTo>
                  <a:pt x="1691640" y="795020"/>
                  <a:pt x="1645920" y="533400"/>
                  <a:pt x="1592580" y="421640"/>
                </a:cubicBezTo>
                <a:cubicBezTo>
                  <a:pt x="1539240" y="309880"/>
                  <a:pt x="1470660" y="256540"/>
                  <a:pt x="1424940" y="208280"/>
                </a:cubicBezTo>
                <a:cubicBezTo>
                  <a:pt x="1379220" y="160020"/>
                  <a:pt x="1374140" y="203200"/>
                  <a:pt x="1318260" y="17780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914400" y="5410200"/>
            <a:ext cx="1143000" cy="304800"/>
          </a:xfrm>
          <a:prstGeom prst="rect">
            <a:avLst/>
          </a:prstGeom>
          <a:noFill/>
        </p:spPr>
      </p:pic>
      <p:pic>
        <p:nvPicPr>
          <p:cNvPr id="11"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685800" y="6197600"/>
            <a:ext cx="914400" cy="431800"/>
          </a:xfrm>
          <a:prstGeom prst="rect">
            <a:avLst/>
          </a:prstGeom>
          <a:noFill/>
        </p:spPr>
      </p:pic>
      <p:pic>
        <p:nvPicPr>
          <p:cNvPr id="12"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1676400" y="5715000"/>
            <a:ext cx="552450" cy="228600"/>
          </a:xfrm>
          <a:prstGeom prst="rect">
            <a:avLst/>
          </a:prstGeom>
          <a:noFill/>
        </p:spPr>
      </p:pic>
      <p:pic>
        <p:nvPicPr>
          <p:cNvPr id="13"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1219200" y="6477000"/>
            <a:ext cx="552450" cy="152400"/>
          </a:xfrm>
          <a:prstGeom prst="rect">
            <a:avLst/>
          </a:prstGeom>
          <a:noFill/>
        </p:spPr>
      </p:pic>
      <p:pic>
        <p:nvPicPr>
          <p:cNvPr id="95234"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3352800" y="1371600"/>
            <a:ext cx="1066800" cy="304800"/>
          </a:xfrm>
          <a:prstGeom prst="rect">
            <a:avLst/>
          </a:prstGeom>
          <a:noFill/>
        </p:spPr>
      </p:pic>
      <p:pic>
        <p:nvPicPr>
          <p:cNvPr id="14"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5105400" y="1219200"/>
            <a:ext cx="838200" cy="533400"/>
          </a:xfrm>
          <a:prstGeom prst="rect">
            <a:avLst/>
          </a:prstGeom>
          <a:noFill/>
        </p:spPr>
      </p:pic>
      <p:pic>
        <p:nvPicPr>
          <p:cNvPr id="15"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5257800" y="4343400"/>
            <a:ext cx="609600" cy="304800"/>
          </a:xfrm>
          <a:prstGeom prst="rect">
            <a:avLst/>
          </a:prstGeom>
          <a:noFill/>
        </p:spPr>
      </p:pic>
      <p:sp>
        <p:nvSpPr>
          <p:cNvPr id="16" name="Freeform 15"/>
          <p:cNvSpPr/>
          <p:nvPr/>
        </p:nvSpPr>
        <p:spPr>
          <a:xfrm>
            <a:off x="5905500" y="2269672"/>
            <a:ext cx="2163536" cy="1894114"/>
          </a:xfrm>
          <a:custGeom>
            <a:avLst/>
            <a:gdLst>
              <a:gd name="connsiteX0" fmla="*/ 1850571 w 2163536"/>
              <a:gd name="connsiteY0" fmla="*/ 130628 h 1894114"/>
              <a:gd name="connsiteX1" fmla="*/ 1621971 w 2163536"/>
              <a:gd name="connsiteY1" fmla="*/ 261257 h 1894114"/>
              <a:gd name="connsiteX2" fmla="*/ 1556657 w 2163536"/>
              <a:gd name="connsiteY2" fmla="*/ 506185 h 1894114"/>
              <a:gd name="connsiteX3" fmla="*/ 1377043 w 2163536"/>
              <a:gd name="connsiteY3" fmla="*/ 457199 h 1894114"/>
              <a:gd name="connsiteX4" fmla="*/ 1328057 w 2163536"/>
              <a:gd name="connsiteY4" fmla="*/ 326571 h 1894114"/>
              <a:gd name="connsiteX5" fmla="*/ 1328057 w 2163536"/>
              <a:gd name="connsiteY5" fmla="*/ 261257 h 1894114"/>
              <a:gd name="connsiteX6" fmla="*/ 1230086 w 2163536"/>
              <a:gd name="connsiteY6" fmla="*/ 326571 h 1894114"/>
              <a:gd name="connsiteX7" fmla="*/ 1017814 w 2163536"/>
              <a:gd name="connsiteY7" fmla="*/ 440871 h 1894114"/>
              <a:gd name="connsiteX8" fmla="*/ 789214 w 2163536"/>
              <a:gd name="connsiteY8" fmla="*/ 636814 h 1894114"/>
              <a:gd name="connsiteX9" fmla="*/ 789214 w 2163536"/>
              <a:gd name="connsiteY9" fmla="*/ 832757 h 1894114"/>
              <a:gd name="connsiteX10" fmla="*/ 1083129 w 2163536"/>
              <a:gd name="connsiteY10" fmla="*/ 898071 h 1894114"/>
              <a:gd name="connsiteX11" fmla="*/ 903514 w 2163536"/>
              <a:gd name="connsiteY11" fmla="*/ 1110342 h 1894114"/>
              <a:gd name="connsiteX12" fmla="*/ 723900 w 2163536"/>
              <a:gd name="connsiteY12" fmla="*/ 1110342 h 1894114"/>
              <a:gd name="connsiteX13" fmla="*/ 381000 w 2163536"/>
              <a:gd name="connsiteY13" fmla="*/ 1306285 h 1894114"/>
              <a:gd name="connsiteX14" fmla="*/ 315686 w 2163536"/>
              <a:gd name="connsiteY14" fmla="*/ 1436914 h 1894114"/>
              <a:gd name="connsiteX15" fmla="*/ 266700 w 2163536"/>
              <a:gd name="connsiteY15" fmla="*/ 1649185 h 1894114"/>
              <a:gd name="connsiteX16" fmla="*/ 266700 w 2163536"/>
              <a:gd name="connsiteY16" fmla="*/ 1796142 h 1894114"/>
              <a:gd name="connsiteX17" fmla="*/ 1866900 w 2163536"/>
              <a:gd name="connsiteY17" fmla="*/ 1747157 h 1894114"/>
              <a:gd name="connsiteX18" fmla="*/ 2046514 w 2163536"/>
              <a:gd name="connsiteY18" fmla="*/ 914399 h 1894114"/>
              <a:gd name="connsiteX19" fmla="*/ 1915886 w 2163536"/>
              <a:gd name="connsiteY19" fmla="*/ 130628 h 1894114"/>
              <a:gd name="connsiteX20" fmla="*/ 1850571 w 2163536"/>
              <a:gd name="connsiteY20" fmla="*/ 130628 h 189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63536" h="1894114">
                <a:moveTo>
                  <a:pt x="1850571" y="130628"/>
                </a:moveTo>
                <a:cubicBezTo>
                  <a:pt x="1801585" y="152399"/>
                  <a:pt x="1670957" y="198664"/>
                  <a:pt x="1621971" y="261257"/>
                </a:cubicBezTo>
                <a:cubicBezTo>
                  <a:pt x="1572985" y="323850"/>
                  <a:pt x="1597478" y="473528"/>
                  <a:pt x="1556657" y="506185"/>
                </a:cubicBezTo>
                <a:cubicBezTo>
                  <a:pt x="1515836" y="538842"/>
                  <a:pt x="1415143" y="487135"/>
                  <a:pt x="1377043" y="457199"/>
                </a:cubicBezTo>
                <a:cubicBezTo>
                  <a:pt x="1338943" y="427263"/>
                  <a:pt x="1336221" y="359228"/>
                  <a:pt x="1328057" y="326571"/>
                </a:cubicBezTo>
                <a:cubicBezTo>
                  <a:pt x="1319893" y="293914"/>
                  <a:pt x="1344385" y="261257"/>
                  <a:pt x="1328057" y="261257"/>
                </a:cubicBezTo>
                <a:cubicBezTo>
                  <a:pt x="1311729" y="261257"/>
                  <a:pt x="1281793" y="296635"/>
                  <a:pt x="1230086" y="326571"/>
                </a:cubicBezTo>
                <a:cubicBezTo>
                  <a:pt x="1178379" y="356507"/>
                  <a:pt x="1091293" y="389164"/>
                  <a:pt x="1017814" y="440871"/>
                </a:cubicBezTo>
                <a:cubicBezTo>
                  <a:pt x="944335" y="492578"/>
                  <a:pt x="827314" y="571500"/>
                  <a:pt x="789214" y="636814"/>
                </a:cubicBezTo>
                <a:cubicBezTo>
                  <a:pt x="751114" y="702128"/>
                  <a:pt x="740228" y="789214"/>
                  <a:pt x="789214" y="832757"/>
                </a:cubicBezTo>
                <a:cubicBezTo>
                  <a:pt x="838200" y="876300"/>
                  <a:pt x="1064079" y="851807"/>
                  <a:pt x="1083129" y="898071"/>
                </a:cubicBezTo>
                <a:cubicBezTo>
                  <a:pt x="1102179" y="944335"/>
                  <a:pt x="963386" y="1074964"/>
                  <a:pt x="903514" y="1110342"/>
                </a:cubicBezTo>
                <a:cubicBezTo>
                  <a:pt x="843643" y="1145721"/>
                  <a:pt x="810986" y="1077685"/>
                  <a:pt x="723900" y="1110342"/>
                </a:cubicBezTo>
                <a:cubicBezTo>
                  <a:pt x="636814" y="1142999"/>
                  <a:pt x="449036" y="1251856"/>
                  <a:pt x="381000" y="1306285"/>
                </a:cubicBezTo>
                <a:cubicBezTo>
                  <a:pt x="312964" y="1360714"/>
                  <a:pt x="334736" y="1379764"/>
                  <a:pt x="315686" y="1436914"/>
                </a:cubicBezTo>
                <a:cubicBezTo>
                  <a:pt x="296636" y="1494064"/>
                  <a:pt x="274864" y="1589314"/>
                  <a:pt x="266700" y="1649185"/>
                </a:cubicBezTo>
                <a:cubicBezTo>
                  <a:pt x="258536" y="1709056"/>
                  <a:pt x="0" y="1779813"/>
                  <a:pt x="266700" y="1796142"/>
                </a:cubicBezTo>
                <a:cubicBezTo>
                  <a:pt x="533400" y="1812471"/>
                  <a:pt x="1570264" y="1894114"/>
                  <a:pt x="1866900" y="1747157"/>
                </a:cubicBezTo>
                <a:cubicBezTo>
                  <a:pt x="2163536" y="1600200"/>
                  <a:pt x="2038350" y="1183820"/>
                  <a:pt x="2046514" y="914399"/>
                </a:cubicBezTo>
                <a:cubicBezTo>
                  <a:pt x="2054678" y="644978"/>
                  <a:pt x="1948543" y="261256"/>
                  <a:pt x="1915886" y="130628"/>
                </a:cubicBezTo>
                <a:cubicBezTo>
                  <a:pt x="1883229" y="0"/>
                  <a:pt x="1899557" y="108857"/>
                  <a:pt x="1850571" y="13062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5238750" y="4947557"/>
            <a:ext cx="1080407" cy="1083129"/>
          </a:xfrm>
          <a:custGeom>
            <a:avLst/>
            <a:gdLst>
              <a:gd name="connsiteX0" fmla="*/ 574221 w 1080407"/>
              <a:gd name="connsiteY0" fmla="*/ 32657 h 1083129"/>
              <a:gd name="connsiteX1" fmla="*/ 410936 w 1080407"/>
              <a:gd name="connsiteY1" fmla="*/ 32657 h 1083129"/>
              <a:gd name="connsiteX2" fmla="*/ 247650 w 1080407"/>
              <a:gd name="connsiteY2" fmla="*/ 228600 h 1083129"/>
              <a:gd name="connsiteX3" fmla="*/ 214993 w 1080407"/>
              <a:gd name="connsiteY3" fmla="*/ 310243 h 1083129"/>
              <a:gd name="connsiteX4" fmla="*/ 68036 w 1080407"/>
              <a:gd name="connsiteY4" fmla="*/ 391886 h 1083129"/>
              <a:gd name="connsiteX5" fmla="*/ 2721 w 1080407"/>
              <a:gd name="connsiteY5" fmla="*/ 489857 h 1083129"/>
              <a:gd name="connsiteX6" fmla="*/ 84364 w 1080407"/>
              <a:gd name="connsiteY6" fmla="*/ 898072 h 1083129"/>
              <a:gd name="connsiteX7" fmla="*/ 296636 w 1080407"/>
              <a:gd name="connsiteY7" fmla="*/ 1028700 h 1083129"/>
              <a:gd name="connsiteX8" fmla="*/ 933450 w 1080407"/>
              <a:gd name="connsiteY8" fmla="*/ 996043 h 1083129"/>
              <a:gd name="connsiteX9" fmla="*/ 1031421 w 1080407"/>
              <a:gd name="connsiteY9" fmla="*/ 506186 h 1083129"/>
              <a:gd name="connsiteX10" fmla="*/ 998764 w 1080407"/>
              <a:gd name="connsiteY10" fmla="*/ 81643 h 1083129"/>
              <a:gd name="connsiteX11" fmla="*/ 574221 w 1080407"/>
              <a:gd name="connsiteY11" fmla="*/ 32657 h 108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0407" h="1083129">
                <a:moveTo>
                  <a:pt x="574221" y="32657"/>
                </a:moveTo>
                <a:cubicBezTo>
                  <a:pt x="476250" y="24493"/>
                  <a:pt x="465364" y="0"/>
                  <a:pt x="410936" y="32657"/>
                </a:cubicBezTo>
                <a:cubicBezTo>
                  <a:pt x="356508" y="65314"/>
                  <a:pt x="280307" y="182336"/>
                  <a:pt x="247650" y="228600"/>
                </a:cubicBezTo>
                <a:cubicBezTo>
                  <a:pt x="214993" y="274864"/>
                  <a:pt x="244929" y="283029"/>
                  <a:pt x="214993" y="310243"/>
                </a:cubicBezTo>
                <a:cubicBezTo>
                  <a:pt x="185057" y="337457"/>
                  <a:pt x="103415" y="361950"/>
                  <a:pt x="68036" y="391886"/>
                </a:cubicBezTo>
                <a:cubicBezTo>
                  <a:pt x="32657" y="421822"/>
                  <a:pt x="0" y="405493"/>
                  <a:pt x="2721" y="489857"/>
                </a:cubicBezTo>
                <a:cubicBezTo>
                  <a:pt x="5442" y="574221"/>
                  <a:pt x="35378" y="808265"/>
                  <a:pt x="84364" y="898072"/>
                </a:cubicBezTo>
                <a:cubicBezTo>
                  <a:pt x="133350" y="987879"/>
                  <a:pt x="155122" y="1012372"/>
                  <a:pt x="296636" y="1028700"/>
                </a:cubicBezTo>
                <a:cubicBezTo>
                  <a:pt x="438150" y="1045029"/>
                  <a:pt x="810986" y="1083129"/>
                  <a:pt x="933450" y="996043"/>
                </a:cubicBezTo>
                <a:cubicBezTo>
                  <a:pt x="1055914" y="908957"/>
                  <a:pt x="1020535" y="658586"/>
                  <a:pt x="1031421" y="506186"/>
                </a:cubicBezTo>
                <a:cubicBezTo>
                  <a:pt x="1042307" y="353786"/>
                  <a:pt x="1080407" y="163286"/>
                  <a:pt x="998764" y="81643"/>
                </a:cubicBezTo>
                <a:cubicBezTo>
                  <a:pt x="917121" y="0"/>
                  <a:pt x="672192" y="40821"/>
                  <a:pt x="574221" y="326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596243" y="5769428"/>
            <a:ext cx="2188028" cy="982437"/>
          </a:xfrm>
          <a:custGeom>
            <a:avLst/>
            <a:gdLst>
              <a:gd name="connsiteX0" fmla="*/ 2155371 w 2188028"/>
              <a:gd name="connsiteY0" fmla="*/ 255815 h 982437"/>
              <a:gd name="connsiteX1" fmla="*/ 2041071 w 2188028"/>
              <a:gd name="connsiteY1" fmla="*/ 370115 h 982437"/>
              <a:gd name="connsiteX2" fmla="*/ 2041071 w 2188028"/>
              <a:gd name="connsiteY2" fmla="*/ 745672 h 982437"/>
              <a:gd name="connsiteX3" fmla="*/ 1257300 w 2188028"/>
              <a:gd name="connsiteY3" fmla="*/ 876301 h 982437"/>
              <a:gd name="connsiteX4" fmla="*/ 408214 w 2188028"/>
              <a:gd name="connsiteY4" fmla="*/ 908958 h 982437"/>
              <a:gd name="connsiteX5" fmla="*/ 32657 w 2188028"/>
              <a:gd name="connsiteY5" fmla="*/ 435429 h 982437"/>
              <a:gd name="connsiteX6" fmla="*/ 212271 w 2188028"/>
              <a:gd name="connsiteY6" fmla="*/ 255815 h 982437"/>
              <a:gd name="connsiteX7" fmla="*/ 604157 w 2188028"/>
              <a:gd name="connsiteY7" fmla="*/ 206829 h 982437"/>
              <a:gd name="connsiteX8" fmla="*/ 800100 w 2188028"/>
              <a:gd name="connsiteY8" fmla="*/ 288472 h 982437"/>
              <a:gd name="connsiteX9" fmla="*/ 1028700 w 2188028"/>
              <a:gd name="connsiteY9" fmla="*/ 304801 h 982437"/>
              <a:gd name="connsiteX10" fmla="*/ 1387928 w 2188028"/>
              <a:gd name="connsiteY10" fmla="*/ 239486 h 982437"/>
              <a:gd name="connsiteX11" fmla="*/ 1404257 w 2188028"/>
              <a:gd name="connsiteY11" fmla="*/ 43543 h 982437"/>
              <a:gd name="connsiteX12" fmla="*/ 1583871 w 2188028"/>
              <a:gd name="connsiteY12" fmla="*/ 10886 h 982437"/>
              <a:gd name="connsiteX13" fmla="*/ 1796143 w 2188028"/>
              <a:gd name="connsiteY13" fmla="*/ 108858 h 982437"/>
              <a:gd name="connsiteX14" fmla="*/ 2122714 w 2188028"/>
              <a:gd name="connsiteY14" fmla="*/ 190501 h 982437"/>
              <a:gd name="connsiteX15" fmla="*/ 2155371 w 2188028"/>
              <a:gd name="connsiteY15" fmla="*/ 255815 h 98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8028" h="982437">
                <a:moveTo>
                  <a:pt x="2155371" y="255815"/>
                </a:moveTo>
                <a:cubicBezTo>
                  <a:pt x="2141764" y="285751"/>
                  <a:pt x="2060121" y="288472"/>
                  <a:pt x="2041071" y="370115"/>
                </a:cubicBezTo>
                <a:cubicBezTo>
                  <a:pt x="2022021" y="451758"/>
                  <a:pt x="2171700" y="661308"/>
                  <a:pt x="2041071" y="745672"/>
                </a:cubicBezTo>
                <a:cubicBezTo>
                  <a:pt x="1910442" y="830036"/>
                  <a:pt x="1529443" y="849087"/>
                  <a:pt x="1257300" y="876301"/>
                </a:cubicBezTo>
                <a:cubicBezTo>
                  <a:pt x="985157" y="903515"/>
                  <a:pt x="612321" y="982437"/>
                  <a:pt x="408214" y="908958"/>
                </a:cubicBezTo>
                <a:cubicBezTo>
                  <a:pt x="204107" y="835479"/>
                  <a:pt x="65314" y="544286"/>
                  <a:pt x="32657" y="435429"/>
                </a:cubicBezTo>
                <a:cubicBezTo>
                  <a:pt x="0" y="326572"/>
                  <a:pt x="117021" y="293915"/>
                  <a:pt x="212271" y="255815"/>
                </a:cubicBezTo>
                <a:cubicBezTo>
                  <a:pt x="307521" y="217715"/>
                  <a:pt x="506186" y="201386"/>
                  <a:pt x="604157" y="206829"/>
                </a:cubicBezTo>
                <a:cubicBezTo>
                  <a:pt x="702128" y="212272"/>
                  <a:pt x="729343" y="272143"/>
                  <a:pt x="800100" y="288472"/>
                </a:cubicBezTo>
                <a:cubicBezTo>
                  <a:pt x="870857" y="304801"/>
                  <a:pt x="930729" y="312965"/>
                  <a:pt x="1028700" y="304801"/>
                </a:cubicBezTo>
                <a:cubicBezTo>
                  <a:pt x="1126671" y="296637"/>
                  <a:pt x="1325335" y="283029"/>
                  <a:pt x="1387928" y="239486"/>
                </a:cubicBezTo>
                <a:cubicBezTo>
                  <a:pt x="1450521" y="195943"/>
                  <a:pt x="1371600" y="81643"/>
                  <a:pt x="1404257" y="43543"/>
                </a:cubicBezTo>
                <a:cubicBezTo>
                  <a:pt x="1436914" y="5443"/>
                  <a:pt x="1518557" y="0"/>
                  <a:pt x="1583871" y="10886"/>
                </a:cubicBezTo>
                <a:cubicBezTo>
                  <a:pt x="1649185" y="21772"/>
                  <a:pt x="1706336" y="78922"/>
                  <a:pt x="1796143" y="108858"/>
                </a:cubicBezTo>
                <a:cubicBezTo>
                  <a:pt x="1885950" y="138794"/>
                  <a:pt x="2057400" y="166008"/>
                  <a:pt x="2122714" y="190501"/>
                </a:cubicBezTo>
                <a:cubicBezTo>
                  <a:pt x="2188028" y="214994"/>
                  <a:pt x="2168978" y="225879"/>
                  <a:pt x="2155371" y="2558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863301" y="1463040"/>
            <a:ext cx="1333168" cy="763326"/>
          </a:xfrm>
          <a:custGeom>
            <a:avLst/>
            <a:gdLst>
              <a:gd name="connsiteX0" fmla="*/ 38431 w 1333168"/>
              <a:gd name="connsiteY0" fmla="*/ 190831 h 763326"/>
              <a:gd name="connsiteX1" fmla="*/ 276970 w 1333168"/>
              <a:gd name="connsiteY1" fmla="*/ 31805 h 763326"/>
              <a:gd name="connsiteX2" fmla="*/ 595022 w 1333168"/>
              <a:gd name="connsiteY2" fmla="*/ 0 h 763326"/>
              <a:gd name="connsiteX3" fmla="*/ 857416 w 1333168"/>
              <a:gd name="connsiteY3" fmla="*/ 31805 h 763326"/>
              <a:gd name="connsiteX4" fmla="*/ 960782 w 1333168"/>
              <a:gd name="connsiteY4" fmla="*/ 166977 h 763326"/>
              <a:gd name="connsiteX5" fmla="*/ 1159565 w 1333168"/>
              <a:gd name="connsiteY5" fmla="*/ 206734 h 763326"/>
              <a:gd name="connsiteX6" fmla="*/ 1318591 w 1333168"/>
              <a:gd name="connsiteY6" fmla="*/ 254442 h 763326"/>
              <a:gd name="connsiteX7" fmla="*/ 1247029 w 1333168"/>
              <a:gd name="connsiteY7" fmla="*/ 310101 h 763326"/>
              <a:gd name="connsiteX8" fmla="*/ 1183419 w 1333168"/>
              <a:gd name="connsiteY8" fmla="*/ 596348 h 763326"/>
              <a:gd name="connsiteX9" fmla="*/ 1095955 w 1333168"/>
              <a:gd name="connsiteY9" fmla="*/ 747423 h 763326"/>
              <a:gd name="connsiteX10" fmla="*/ 960782 w 1333168"/>
              <a:gd name="connsiteY10" fmla="*/ 691763 h 763326"/>
              <a:gd name="connsiteX11" fmla="*/ 889221 w 1333168"/>
              <a:gd name="connsiteY11" fmla="*/ 691763 h 763326"/>
              <a:gd name="connsiteX12" fmla="*/ 730195 w 1333168"/>
              <a:gd name="connsiteY12" fmla="*/ 731520 h 763326"/>
              <a:gd name="connsiteX13" fmla="*/ 579120 w 1333168"/>
              <a:gd name="connsiteY13" fmla="*/ 699715 h 763326"/>
              <a:gd name="connsiteX14" fmla="*/ 475753 w 1333168"/>
              <a:gd name="connsiteY14" fmla="*/ 596348 h 763326"/>
              <a:gd name="connsiteX15" fmla="*/ 475753 w 1333168"/>
              <a:gd name="connsiteY15" fmla="*/ 461176 h 763326"/>
              <a:gd name="connsiteX16" fmla="*/ 435996 w 1333168"/>
              <a:gd name="connsiteY16" fmla="*/ 389614 h 763326"/>
              <a:gd name="connsiteX17" fmla="*/ 340581 w 1333168"/>
              <a:gd name="connsiteY17" fmla="*/ 341906 h 763326"/>
              <a:gd name="connsiteX18" fmla="*/ 149749 w 1333168"/>
              <a:gd name="connsiteY18" fmla="*/ 341906 h 763326"/>
              <a:gd name="connsiteX19" fmla="*/ 46382 w 1333168"/>
              <a:gd name="connsiteY19" fmla="*/ 286247 h 763326"/>
              <a:gd name="connsiteX20" fmla="*/ 38431 w 1333168"/>
              <a:gd name="connsiteY20" fmla="*/ 190831 h 76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3168" h="763326">
                <a:moveTo>
                  <a:pt x="38431" y="190831"/>
                </a:moveTo>
                <a:cubicBezTo>
                  <a:pt x="76862" y="148424"/>
                  <a:pt x="184205" y="63610"/>
                  <a:pt x="276970" y="31805"/>
                </a:cubicBezTo>
                <a:cubicBezTo>
                  <a:pt x="369735" y="0"/>
                  <a:pt x="498281" y="0"/>
                  <a:pt x="595022" y="0"/>
                </a:cubicBezTo>
                <a:cubicBezTo>
                  <a:pt x="691763" y="0"/>
                  <a:pt x="796456" y="3976"/>
                  <a:pt x="857416" y="31805"/>
                </a:cubicBezTo>
                <a:cubicBezTo>
                  <a:pt x="918376" y="59634"/>
                  <a:pt x="910424" y="137822"/>
                  <a:pt x="960782" y="166977"/>
                </a:cubicBezTo>
                <a:cubicBezTo>
                  <a:pt x="1011140" y="196132"/>
                  <a:pt x="1099930" y="192157"/>
                  <a:pt x="1159565" y="206734"/>
                </a:cubicBezTo>
                <a:cubicBezTo>
                  <a:pt x="1219200" y="221312"/>
                  <a:pt x="1304014" y="237214"/>
                  <a:pt x="1318591" y="254442"/>
                </a:cubicBezTo>
                <a:cubicBezTo>
                  <a:pt x="1333168" y="271670"/>
                  <a:pt x="1269558" y="253117"/>
                  <a:pt x="1247029" y="310101"/>
                </a:cubicBezTo>
                <a:cubicBezTo>
                  <a:pt x="1224500" y="367085"/>
                  <a:pt x="1208598" y="523461"/>
                  <a:pt x="1183419" y="596348"/>
                </a:cubicBezTo>
                <a:cubicBezTo>
                  <a:pt x="1158240" y="669235"/>
                  <a:pt x="1133061" y="731520"/>
                  <a:pt x="1095955" y="747423"/>
                </a:cubicBezTo>
                <a:cubicBezTo>
                  <a:pt x="1058849" y="763326"/>
                  <a:pt x="995238" y="701040"/>
                  <a:pt x="960782" y="691763"/>
                </a:cubicBezTo>
                <a:cubicBezTo>
                  <a:pt x="926326" y="682486"/>
                  <a:pt x="927652" y="685137"/>
                  <a:pt x="889221" y="691763"/>
                </a:cubicBezTo>
                <a:cubicBezTo>
                  <a:pt x="850790" y="698389"/>
                  <a:pt x="781878" y="730195"/>
                  <a:pt x="730195" y="731520"/>
                </a:cubicBezTo>
                <a:cubicBezTo>
                  <a:pt x="678512" y="732845"/>
                  <a:pt x="621527" y="722244"/>
                  <a:pt x="579120" y="699715"/>
                </a:cubicBezTo>
                <a:cubicBezTo>
                  <a:pt x="536713" y="677186"/>
                  <a:pt x="492981" y="636105"/>
                  <a:pt x="475753" y="596348"/>
                </a:cubicBezTo>
                <a:cubicBezTo>
                  <a:pt x="458525" y="556592"/>
                  <a:pt x="482379" y="495632"/>
                  <a:pt x="475753" y="461176"/>
                </a:cubicBezTo>
                <a:cubicBezTo>
                  <a:pt x="469127" y="426720"/>
                  <a:pt x="458525" y="409492"/>
                  <a:pt x="435996" y="389614"/>
                </a:cubicBezTo>
                <a:cubicBezTo>
                  <a:pt x="413467" y="369736"/>
                  <a:pt x="388289" y="349857"/>
                  <a:pt x="340581" y="341906"/>
                </a:cubicBezTo>
                <a:cubicBezTo>
                  <a:pt x="292873" y="333955"/>
                  <a:pt x="198782" y="351182"/>
                  <a:pt x="149749" y="341906"/>
                </a:cubicBezTo>
                <a:cubicBezTo>
                  <a:pt x="100716" y="332630"/>
                  <a:pt x="60959" y="311426"/>
                  <a:pt x="46382" y="286247"/>
                </a:cubicBezTo>
                <a:cubicBezTo>
                  <a:pt x="31805" y="261068"/>
                  <a:pt x="0" y="233238"/>
                  <a:pt x="38431" y="1908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902460" y="1076960"/>
            <a:ext cx="6123940" cy="4483100"/>
          </a:xfrm>
          <a:custGeom>
            <a:avLst/>
            <a:gdLst>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248920 h 4483100"/>
              <a:gd name="connsiteX16" fmla="*/ 170180 w 6123940"/>
              <a:gd name="connsiteY16" fmla="*/ 629920 h 4483100"/>
              <a:gd name="connsiteX17" fmla="*/ 109220 w 6123940"/>
              <a:gd name="connsiteY17" fmla="*/ 843280 h 4483100"/>
              <a:gd name="connsiteX18" fmla="*/ 261620 w 6123940"/>
              <a:gd name="connsiteY18" fmla="*/ 995680 h 4483100"/>
              <a:gd name="connsiteX19" fmla="*/ 414020 w 6123940"/>
              <a:gd name="connsiteY19" fmla="*/ 1361440 h 4483100"/>
              <a:gd name="connsiteX20" fmla="*/ 490220 w 6123940"/>
              <a:gd name="connsiteY20" fmla="*/ 1651000 h 4483100"/>
              <a:gd name="connsiteX21" fmla="*/ 627380 w 6123940"/>
              <a:gd name="connsiteY21" fmla="*/ 1727200 h 4483100"/>
              <a:gd name="connsiteX22" fmla="*/ 871220 w 6123940"/>
              <a:gd name="connsiteY22" fmla="*/ 1468120 h 4483100"/>
              <a:gd name="connsiteX23" fmla="*/ 993140 w 6123940"/>
              <a:gd name="connsiteY23" fmla="*/ 1376680 h 4483100"/>
              <a:gd name="connsiteX24" fmla="*/ 1115060 w 6123940"/>
              <a:gd name="connsiteY24" fmla="*/ 1422400 h 4483100"/>
              <a:gd name="connsiteX25" fmla="*/ 1176020 w 6123940"/>
              <a:gd name="connsiteY25" fmla="*/ 1513840 h 4483100"/>
              <a:gd name="connsiteX26" fmla="*/ 1099820 w 6123940"/>
              <a:gd name="connsiteY26" fmla="*/ 1651000 h 4483100"/>
              <a:gd name="connsiteX27" fmla="*/ 1297940 w 6123940"/>
              <a:gd name="connsiteY27" fmla="*/ 1910080 h 4483100"/>
              <a:gd name="connsiteX28" fmla="*/ 1465580 w 6123940"/>
              <a:gd name="connsiteY28" fmla="*/ 2153920 h 4483100"/>
              <a:gd name="connsiteX29" fmla="*/ 1465580 w 6123940"/>
              <a:gd name="connsiteY29" fmla="*/ 2245360 h 4483100"/>
              <a:gd name="connsiteX30" fmla="*/ 1587500 w 6123940"/>
              <a:gd name="connsiteY30" fmla="*/ 2336800 h 4483100"/>
              <a:gd name="connsiteX31" fmla="*/ 1617980 w 6123940"/>
              <a:gd name="connsiteY31" fmla="*/ 2473960 h 4483100"/>
              <a:gd name="connsiteX32" fmla="*/ 1496060 w 6123940"/>
              <a:gd name="connsiteY32" fmla="*/ 2656840 h 4483100"/>
              <a:gd name="connsiteX33" fmla="*/ 1419860 w 6123940"/>
              <a:gd name="connsiteY33" fmla="*/ 2839720 h 4483100"/>
              <a:gd name="connsiteX34" fmla="*/ 1602740 w 6123940"/>
              <a:gd name="connsiteY34" fmla="*/ 3068320 h 4483100"/>
              <a:gd name="connsiteX35" fmla="*/ 1724660 w 6123940"/>
              <a:gd name="connsiteY35" fmla="*/ 3205480 h 4483100"/>
              <a:gd name="connsiteX36" fmla="*/ 1831340 w 6123940"/>
              <a:gd name="connsiteY36" fmla="*/ 3327400 h 4483100"/>
              <a:gd name="connsiteX37" fmla="*/ 1785620 w 6123940"/>
              <a:gd name="connsiteY37" fmla="*/ 3449320 h 4483100"/>
              <a:gd name="connsiteX38" fmla="*/ 1602740 w 6123940"/>
              <a:gd name="connsiteY38" fmla="*/ 3891280 h 4483100"/>
              <a:gd name="connsiteX39" fmla="*/ 1419860 w 6123940"/>
              <a:gd name="connsiteY39" fmla="*/ 4074160 h 4483100"/>
              <a:gd name="connsiteX40" fmla="*/ 1450340 w 6123940"/>
              <a:gd name="connsiteY40" fmla="*/ 4196080 h 4483100"/>
              <a:gd name="connsiteX41" fmla="*/ 1450340 w 6123940"/>
              <a:gd name="connsiteY41" fmla="*/ 4302760 h 4483100"/>
              <a:gd name="connsiteX42" fmla="*/ 1419860 w 6123940"/>
              <a:gd name="connsiteY42" fmla="*/ 4424680 h 4483100"/>
              <a:gd name="connsiteX43" fmla="*/ 1480820 w 6123940"/>
              <a:gd name="connsiteY43" fmla="*/ 4439920 h 4483100"/>
              <a:gd name="connsiteX44" fmla="*/ 2197100 w 6123940"/>
              <a:gd name="connsiteY44" fmla="*/ 4470400 h 4483100"/>
              <a:gd name="connsiteX45" fmla="*/ 2334260 w 6123940"/>
              <a:gd name="connsiteY45" fmla="*/ 4363720 h 4483100"/>
              <a:gd name="connsiteX46" fmla="*/ 2608580 w 6123940"/>
              <a:gd name="connsiteY46" fmla="*/ 4272280 h 4483100"/>
              <a:gd name="connsiteX47" fmla="*/ 2867660 w 6123940"/>
              <a:gd name="connsiteY47" fmla="*/ 4226560 h 4483100"/>
              <a:gd name="connsiteX48" fmla="*/ 2776220 w 6123940"/>
              <a:gd name="connsiteY48" fmla="*/ 4058920 h 4483100"/>
              <a:gd name="connsiteX49" fmla="*/ 2745740 w 6123940"/>
              <a:gd name="connsiteY49" fmla="*/ 3830320 h 4483100"/>
              <a:gd name="connsiteX50" fmla="*/ 3035300 w 6123940"/>
              <a:gd name="connsiteY50" fmla="*/ 3601720 h 4483100"/>
              <a:gd name="connsiteX51" fmla="*/ 3324860 w 6123940"/>
              <a:gd name="connsiteY51" fmla="*/ 3068320 h 4483100"/>
              <a:gd name="connsiteX52" fmla="*/ 3355340 w 6123940"/>
              <a:gd name="connsiteY52" fmla="*/ 2854960 h 4483100"/>
              <a:gd name="connsiteX53" fmla="*/ 3553460 w 6123940"/>
              <a:gd name="connsiteY53" fmla="*/ 2702560 h 4483100"/>
              <a:gd name="connsiteX54" fmla="*/ 3751580 w 6123940"/>
              <a:gd name="connsiteY54" fmla="*/ 2214880 h 4483100"/>
              <a:gd name="connsiteX55" fmla="*/ 3888740 w 6123940"/>
              <a:gd name="connsiteY55" fmla="*/ 2108200 h 4483100"/>
              <a:gd name="connsiteX56" fmla="*/ 3964940 w 6123940"/>
              <a:gd name="connsiteY56" fmla="*/ 2077720 h 4483100"/>
              <a:gd name="connsiteX57" fmla="*/ 4086860 w 6123940"/>
              <a:gd name="connsiteY57" fmla="*/ 1788160 h 4483100"/>
              <a:gd name="connsiteX58" fmla="*/ 4132580 w 6123940"/>
              <a:gd name="connsiteY58" fmla="*/ 1864360 h 4483100"/>
              <a:gd name="connsiteX59" fmla="*/ 4254500 w 6123940"/>
              <a:gd name="connsiteY59" fmla="*/ 1986280 h 4483100"/>
              <a:gd name="connsiteX60" fmla="*/ 4330700 w 6123940"/>
              <a:gd name="connsiteY60" fmla="*/ 1925320 h 4483100"/>
              <a:gd name="connsiteX61" fmla="*/ 4330700 w 6123940"/>
              <a:gd name="connsiteY61" fmla="*/ 1711960 h 4483100"/>
              <a:gd name="connsiteX62" fmla="*/ 4422140 w 6123940"/>
              <a:gd name="connsiteY62" fmla="*/ 1574800 h 4483100"/>
              <a:gd name="connsiteX63" fmla="*/ 4605020 w 6123940"/>
              <a:gd name="connsiteY63" fmla="*/ 1498600 h 4483100"/>
              <a:gd name="connsiteX64" fmla="*/ 4757420 w 6123940"/>
              <a:gd name="connsiteY64" fmla="*/ 1498600 h 4483100"/>
              <a:gd name="connsiteX65" fmla="*/ 4909820 w 6123940"/>
              <a:gd name="connsiteY65" fmla="*/ 1590040 h 4483100"/>
              <a:gd name="connsiteX66" fmla="*/ 4970780 w 6123940"/>
              <a:gd name="connsiteY66" fmla="*/ 1605280 h 4483100"/>
              <a:gd name="connsiteX67" fmla="*/ 5290820 w 6123940"/>
              <a:gd name="connsiteY67" fmla="*/ 1346200 h 4483100"/>
              <a:gd name="connsiteX68" fmla="*/ 5427980 w 6123940"/>
              <a:gd name="connsiteY68" fmla="*/ 1209040 h 4483100"/>
              <a:gd name="connsiteX69" fmla="*/ 5519420 w 6123940"/>
              <a:gd name="connsiteY69" fmla="*/ 1117600 h 4483100"/>
              <a:gd name="connsiteX70" fmla="*/ 5397500 w 6123940"/>
              <a:gd name="connsiteY70" fmla="*/ 995680 h 4483100"/>
              <a:gd name="connsiteX71" fmla="*/ 5397500 w 6123940"/>
              <a:gd name="connsiteY71" fmla="*/ 919480 h 4483100"/>
              <a:gd name="connsiteX72" fmla="*/ 5290820 w 6123940"/>
              <a:gd name="connsiteY72" fmla="*/ 858520 h 4483100"/>
              <a:gd name="connsiteX73" fmla="*/ 5153660 w 6123940"/>
              <a:gd name="connsiteY73" fmla="*/ 873760 h 4483100"/>
              <a:gd name="connsiteX74" fmla="*/ 5397500 w 6123940"/>
              <a:gd name="connsiteY74" fmla="*/ 721360 h 4483100"/>
              <a:gd name="connsiteX75" fmla="*/ 5306060 w 6123940"/>
              <a:gd name="connsiteY75" fmla="*/ 629920 h 4483100"/>
              <a:gd name="connsiteX76" fmla="*/ 5031740 w 6123940"/>
              <a:gd name="connsiteY76" fmla="*/ 660400 h 4483100"/>
              <a:gd name="connsiteX77" fmla="*/ 4894580 w 6123940"/>
              <a:gd name="connsiteY77" fmla="*/ 538480 h 4483100"/>
              <a:gd name="connsiteX78" fmla="*/ 5427980 w 6123940"/>
              <a:gd name="connsiteY78" fmla="*/ 325120 h 4483100"/>
              <a:gd name="connsiteX79" fmla="*/ 5580380 w 6123940"/>
              <a:gd name="connsiteY79" fmla="*/ 264160 h 4483100"/>
              <a:gd name="connsiteX80" fmla="*/ 5793740 w 6123940"/>
              <a:gd name="connsiteY80" fmla="*/ 172720 h 4483100"/>
              <a:gd name="connsiteX81" fmla="*/ 5900420 w 6123940"/>
              <a:gd name="connsiteY81" fmla="*/ 20320 h 4483100"/>
              <a:gd name="connsiteX82" fmla="*/ 4437380 w 6123940"/>
              <a:gd name="connsiteY82"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248920 h 4483100"/>
              <a:gd name="connsiteX16" fmla="*/ 170180 w 6123940"/>
              <a:gd name="connsiteY16" fmla="*/ 629920 h 4483100"/>
              <a:gd name="connsiteX17" fmla="*/ 109220 w 6123940"/>
              <a:gd name="connsiteY17" fmla="*/ 843280 h 4483100"/>
              <a:gd name="connsiteX18" fmla="*/ 261620 w 6123940"/>
              <a:gd name="connsiteY18" fmla="*/ 995680 h 4483100"/>
              <a:gd name="connsiteX19" fmla="*/ 414020 w 6123940"/>
              <a:gd name="connsiteY19" fmla="*/ 1361440 h 4483100"/>
              <a:gd name="connsiteX20" fmla="*/ 490220 w 6123940"/>
              <a:gd name="connsiteY20" fmla="*/ 1651000 h 4483100"/>
              <a:gd name="connsiteX21" fmla="*/ 627380 w 6123940"/>
              <a:gd name="connsiteY21" fmla="*/ 1727200 h 4483100"/>
              <a:gd name="connsiteX22" fmla="*/ 871220 w 6123940"/>
              <a:gd name="connsiteY22" fmla="*/ 1468120 h 4483100"/>
              <a:gd name="connsiteX23" fmla="*/ 993140 w 6123940"/>
              <a:gd name="connsiteY23" fmla="*/ 1376680 h 4483100"/>
              <a:gd name="connsiteX24" fmla="*/ 1115060 w 6123940"/>
              <a:gd name="connsiteY24" fmla="*/ 1422400 h 4483100"/>
              <a:gd name="connsiteX25" fmla="*/ 1176020 w 6123940"/>
              <a:gd name="connsiteY25" fmla="*/ 1513840 h 4483100"/>
              <a:gd name="connsiteX26" fmla="*/ 1099820 w 6123940"/>
              <a:gd name="connsiteY26" fmla="*/ 1651000 h 4483100"/>
              <a:gd name="connsiteX27" fmla="*/ 1297940 w 6123940"/>
              <a:gd name="connsiteY27" fmla="*/ 1910080 h 4483100"/>
              <a:gd name="connsiteX28" fmla="*/ 1465580 w 6123940"/>
              <a:gd name="connsiteY28" fmla="*/ 2153920 h 4483100"/>
              <a:gd name="connsiteX29" fmla="*/ 1465580 w 6123940"/>
              <a:gd name="connsiteY29" fmla="*/ 2245360 h 4483100"/>
              <a:gd name="connsiteX30" fmla="*/ 1587500 w 6123940"/>
              <a:gd name="connsiteY30" fmla="*/ 2336800 h 4483100"/>
              <a:gd name="connsiteX31" fmla="*/ 1617980 w 6123940"/>
              <a:gd name="connsiteY31" fmla="*/ 2473960 h 4483100"/>
              <a:gd name="connsiteX32" fmla="*/ 1496060 w 6123940"/>
              <a:gd name="connsiteY32" fmla="*/ 2656840 h 4483100"/>
              <a:gd name="connsiteX33" fmla="*/ 1419860 w 6123940"/>
              <a:gd name="connsiteY33" fmla="*/ 2839720 h 4483100"/>
              <a:gd name="connsiteX34" fmla="*/ 1602740 w 6123940"/>
              <a:gd name="connsiteY34" fmla="*/ 3068320 h 4483100"/>
              <a:gd name="connsiteX35" fmla="*/ 1724660 w 6123940"/>
              <a:gd name="connsiteY35" fmla="*/ 3205480 h 4483100"/>
              <a:gd name="connsiteX36" fmla="*/ 1831340 w 6123940"/>
              <a:gd name="connsiteY36" fmla="*/ 3327400 h 4483100"/>
              <a:gd name="connsiteX37" fmla="*/ 1785620 w 6123940"/>
              <a:gd name="connsiteY37" fmla="*/ 3449320 h 4483100"/>
              <a:gd name="connsiteX38" fmla="*/ 1602740 w 6123940"/>
              <a:gd name="connsiteY38" fmla="*/ 3891280 h 4483100"/>
              <a:gd name="connsiteX39" fmla="*/ 1419860 w 6123940"/>
              <a:gd name="connsiteY39" fmla="*/ 4074160 h 4483100"/>
              <a:gd name="connsiteX40" fmla="*/ 1450340 w 6123940"/>
              <a:gd name="connsiteY40" fmla="*/ 4196080 h 4483100"/>
              <a:gd name="connsiteX41" fmla="*/ 1450340 w 6123940"/>
              <a:gd name="connsiteY41" fmla="*/ 4302760 h 4483100"/>
              <a:gd name="connsiteX42" fmla="*/ 1419860 w 6123940"/>
              <a:gd name="connsiteY42" fmla="*/ 4424680 h 4483100"/>
              <a:gd name="connsiteX43" fmla="*/ 1480820 w 6123940"/>
              <a:gd name="connsiteY43" fmla="*/ 4439920 h 4483100"/>
              <a:gd name="connsiteX44" fmla="*/ 2197100 w 6123940"/>
              <a:gd name="connsiteY44" fmla="*/ 4470400 h 4483100"/>
              <a:gd name="connsiteX45" fmla="*/ 2334260 w 6123940"/>
              <a:gd name="connsiteY45" fmla="*/ 4363720 h 4483100"/>
              <a:gd name="connsiteX46" fmla="*/ 2608580 w 6123940"/>
              <a:gd name="connsiteY46" fmla="*/ 4272280 h 4483100"/>
              <a:gd name="connsiteX47" fmla="*/ 2867660 w 6123940"/>
              <a:gd name="connsiteY47" fmla="*/ 4226560 h 4483100"/>
              <a:gd name="connsiteX48" fmla="*/ 2776220 w 6123940"/>
              <a:gd name="connsiteY48" fmla="*/ 4058920 h 4483100"/>
              <a:gd name="connsiteX49" fmla="*/ 2745740 w 6123940"/>
              <a:gd name="connsiteY49" fmla="*/ 3830320 h 4483100"/>
              <a:gd name="connsiteX50" fmla="*/ 3035300 w 6123940"/>
              <a:gd name="connsiteY50" fmla="*/ 3601720 h 4483100"/>
              <a:gd name="connsiteX51" fmla="*/ 3324860 w 6123940"/>
              <a:gd name="connsiteY51" fmla="*/ 3068320 h 4483100"/>
              <a:gd name="connsiteX52" fmla="*/ 3355340 w 6123940"/>
              <a:gd name="connsiteY52" fmla="*/ 2854960 h 4483100"/>
              <a:gd name="connsiteX53" fmla="*/ 3553460 w 6123940"/>
              <a:gd name="connsiteY53" fmla="*/ 2702560 h 4483100"/>
              <a:gd name="connsiteX54" fmla="*/ 3751580 w 6123940"/>
              <a:gd name="connsiteY54" fmla="*/ 2214880 h 4483100"/>
              <a:gd name="connsiteX55" fmla="*/ 3888740 w 6123940"/>
              <a:gd name="connsiteY55" fmla="*/ 2108200 h 4483100"/>
              <a:gd name="connsiteX56" fmla="*/ 3964940 w 6123940"/>
              <a:gd name="connsiteY56" fmla="*/ 2077720 h 4483100"/>
              <a:gd name="connsiteX57" fmla="*/ 4086860 w 6123940"/>
              <a:gd name="connsiteY57" fmla="*/ 1788160 h 4483100"/>
              <a:gd name="connsiteX58" fmla="*/ 4132580 w 6123940"/>
              <a:gd name="connsiteY58" fmla="*/ 1864360 h 4483100"/>
              <a:gd name="connsiteX59" fmla="*/ 4254500 w 6123940"/>
              <a:gd name="connsiteY59" fmla="*/ 1986280 h 4483100"/>
              <a:gd name="connsiteX60" fmla="*/ 4330700 w 6123940"/>
              <a:gd name="connsiteY60" fmla="*/ 1925320 h 4483100"/>
              <a:gd name="connsiteX61" fmla="*/ 4330700 w 6123940"/>
              <a:gd name="connsiteY61" fmla="*/ 1711960 h 4483100"/>
              <a:gd name="connsiteX62" fmla="*/ 4422140 w 6123940"/>
              <a:gd name="connsiteY62" fmla="*/ 1574800 h 4483100"/>
              <a:gd name="connsiteX63" fmla="*/ 4605020 w 6123940"/>
              <a:gd name="connsiteY63" fmla="*/ 1498600 h 4483100"/>
              <a:gd name="connsiteX64" fmla="*/ 4757420 w 6123940"/>
              <a:gd name="connsiteY64" fmla="*/ 1498600 h 4483100"/>
              <a:gd name="connsiteX65" fmla="*/ 4909820 w 6123940"/>
              <a:gd name="connsiteY65" fmla="*/ 1590040 h 4483100"/>
              <a:gd name="connsiteX66" fmla="*/ 4970780 w 6123940"/>
              <a:gd name="connsiteY66" fmla="*/ 1605280 h 4483100"/>
              <a:gd name="connsiteX67" fmla="*/ 5290820 w 6123940"/>
              <a:gd name="connsiteY67" fmla="*/ 1346200 h 4483100"/>
              <a:gd name="connsiteX68" fmla="*/ 5427980 w 6123940"/>
              <a:gd name="connsiteY68" fmla="*/ 1209040 h 4483100"/>
              <a:gd name="connsiteX69" fmla="*/ 5519420 w 6123940"/>
              <a:gd name="connsiteY69" fmla="*/ 1117600 h 4483100"/>
              <a:gd name="connsiteX70" fmla="*/ 5397500 w 6123940"/>
              <a:gd name="connsiteY70" fmla="*/ 995680 h 4483100"/>
              <a:gd name="connsiteX71" fmla="*/ 5397500 w 6123940"/>
              <a:gd name="connsiteY71" fmla="*/ 919480 h 4483100"/>
              <a:gd name="connsiteX72" fmla="*/ 5290820 w 6123940"/>
              <a:gd name="connsiteY72" fmla="*/ 858520 h 4483100"/>
              <a:gd name="connsiteX73" fmla="*/ 5153660 w 6123940"/>
              <a:gd name="connsiteY73" fmla="*/ 873760 h 4483100"/>
              <a:gd name="connsiteX74" fmla="*/ 5397500 w 6123940"/>
              <a:gd name="connsiteY74" fmla="*/ 721360 h 4483100"/>
              <a:gd name="connsiteX75" fmla="*/ 5306060 w 6123940"/>
              <a:gd name="connsiteY75" fmla="*/ 629920 h 4483100"/>
              <a:gd name="connsiteX76" fmla="*/ 5031740 w 6123940"/>
              <a:gd name="connsiteY76" fmla="*/ 660400 h 4483100"/>
              <a:gd name="connsiteX77" fmla="*/ 4894580 w 6123940"/>
              <a:gd name="connsiteY77" fmla="*/ 538480 h 4483100"/>
              <a:gd name="connsiteX78" fmla="*/ 5427980 w 6123940"/>
              <a:gd name="connsiteY78" fmla="*/ 325120 h 4483100"/>
              <a:gd name="connsiteX79" fmla="*/ 5580380 w 6123940"/>
              <a:gd name="connsiteY79" fmla="*/ 264160 h 4483100"/>
              <a:gd name="connsiteX80" fmla="*/ 5793740 w 6123940"/>
              <a:gd name="connsiteY80" fmla="*/ 172720 h 4483100"/>
              <a:gd name="connsiteX81" fmla="*/ 5900420 w 6123940"/>
              <a:gd name="connsiteY81" fmla="*/ 20320 h 4483100"/>
              <a:gd name="connsiteX82" fmla="*/ 4437380 w 6123940"/>
              <a:gd name="connsiteY82" fmla="*/ 81280 h 4483100"/>
              <a:gd name="connsiteX0" fmla="*/ 4495800 w 6182360"/>
              <a:gd name="connsiteY0" fmla="*/ 81280 h 4483100"/>
              <a:gd name="connsiteX1" fmla="*/ 4175760 w 6182360"/>
              <a:gd name="connsiteY1" fmla="*/ 508000 h 4483100"/>
              <a:gd name="connsiteX2" fmla="*/ 3688080 w 6182360"/>
              <a:gd name="connsiteY2" fmla="*/ 904240 h 4483100"/>
              <a:gd name="connsiteX3" fmla="*/ 3383280 w 6182360"/>
              <a:gd name="connsiteY3" fmla="*/ 1087120 h 4483100"/>
              <a:gd name="connsiteX4" fmla="*/ 3048000 w 6182360"/>
              <a:gd name="connsiteY4" fmla="*/ 1163320 h 4483100"/>
              <a:gd name="connsiteX5" fmla="*/ 2575560 w 6182360"/>
              <a:gd name="connsiteY5" fmla="*/ 1071880 h 4483100"/>
              <a:gd name="connsiteX6" fmla="*/ 2301240 w 6182360"/>
              <a:gd name="connsiteY6" fmla="*/ 995680 h 4483100"/>
              <a:gd name="connsiteX7" fmla="*/ 2042160 w 6182360"/>
              <a:gd name="connsiteY7" fmla="*/ 843280 h 4483100"/>
              <a:gd name="connsiteX8" fmla="*/ 1965960 w 6182360"/>
              <a:gd name="connsiteY8" fmla="*/ 797560 h 4483100"/>
              <a:gd name="connsiteX9" fmla="*/ 1767840 w 6182360"/>
              <a:gd name="connsiteY9" fmla="*/ 949960 h 4483100"/>
              <a:gd name="connsiteX10" fmla="*/ 1661160 w 6182360"/>
              <a:gd name="connsiteY10" fmla="*/ 904240 h 4483100"/>
              <a:gd name="connsiteX11" fmla="*/ 1234440 w 6182360"/>
              <a:gd name="connsiteY11" fmla="*/ 767080 h 4483100"/>
              <a:gd name="connsiteX12" fmla="*/ 914400 w 6182360"/>
              <a:gd name="connsiteY12" fmla="*/ 142240 h 4483100"/>
              <a:gd name="connsiteX13" fmla="*/ 914400 w 6182360"/>
              <a:gd name="connsiteY13" fmla="*/ 81280 h 4483100"/>
              <a:gd name="connsiteX14" fmla="*/ 182880 w 6182360"/>
              <a:gd name="connsiteY14" fmla="*/ 81280 h 4483100"/>
              <a:gd name="connsiteX15" fmla="*/ 167640 w 6182360"/>
              <a:gd name="connsiteY15" fmla="*/ 248920 h 4483100"/>
              <a:gd name="connsiteX16" fmla="*/ 0 w 6182360"/>
              <a:gd name="connsiteY16" fmla="*/ 629920 h 4483100"/>
              <a:gd name="connsiteX17" fmla="*/ 167640 w 6182360"/>
              <a:gd name="connsiteY17" fmla="*/ 843280 h 4483100"/>
              <a:gd name="connsiteX18" fmla="*/ 320040 w 6182360"/>
              <a:gd name="connsiteY18" fmla="*/ 995680 h 4483100"/>
              <a:gd name="connsiteX19" fmla="*/ 472440 w 6182360"/>
              <a:gd name="connsiteY19" fmla="*/ 1361440 h 4483100"/>
              <a:gd name="connsiteX20" fmla="*/ 548640 w 6182360"/>
              <a:gd name="connsiteY20" fmla="*/ 1651000 h 4483100"/>
              <a:gd name="connsiteX21" fmla="*/ 685800 w 6182360"/>
              <a:gd name="connsiteY21" fmla="*/ 1727200 h 4483100"/>
              <a:gd name="connsiteX22" fmla="*/ 929640 w 6182360"/>
              <a:gd name="connsiteY22" fmla="*/ 1468120 h 4483100"/>
              <a:gd name="connsiteX23" fmla="*/ 1051560 w 6182360"/>
              <a:gd name="connsiteY23" fmla="*/ 1376680 h 4483100"/>
              <a:gd name="connsiteX24" fmla="*/ 1173480 w 6182360"/>
              <a:gd name="connsiteY24" fmla="*/ 1422400 h 4483100"/>
              <a:gd name="connsiteX25" fmla="*/ 1234440 w 6182360"/>
              <a:gd name="connsiteY25" fmla="*/ 1513840 h 4483100"/>
              <a:gd name="connsiteX26" fmla="*/ 1158240 w 6182360"/>
              <a:gd name="connsiteY26" fmla="*/ 1651000 h 4483100"/>
              <a:gd name="connsiteX27" fmla="*/ 1356360 w 6182360"/>
              <a:gd name="connsiteY27" fmla="*/ 1910080 h 4483100"/>
              <a:gd name="connsiteX28" fmla="*/ 1524000 w 6182360"/>
              <a:gd name="connsiteY28" fmla="*/ 2153920 h 4483100"/>
              <a:gd name="connsiteX29" fmla="*/ 1524000 w 6182360"/>
              <a:gd name="connsiteY29" fmla="*/ 2245360 h 4483100"/>
              <a:gd name="connsiteX30" fmla="*/ 1645920 w 6182360"/>
              <a:gd name="connsiteY30" fmla="*/ 2336800 h 4483100"/>
              <a:gd name="connsiteX31" fmla="*/ 1676400 w 6182360"/>
              <a:gd name="connsiteY31" fmla="*/ 2473960 h 4483100"/>
              <a:gd name="connsiteX32" fmla="*/ 1554480 w 6182360"/>
              <a:gd name="connsiteY32" fmla="*/ 2656840 h 4483100"/>
              <a:gd name="connsiteX33" fmla="*/ 1478280 w 6182360"/>
              <a:gd name="connsiteY33" fmla="*/ 2839720 h 4483100"/>
              <a:gd name="connsiteX34" fmla="*/ 1661160 w 6182360"/>
              <a:gd name="connsiteY34" fmla="*/ 3068320 h 4483100"/>
              <a:gd name="connsiteX35" fmla="*/ 1783080 w 6182360"/>
              <a:gd name="connsiteY35" fmla="*/ 3205480 h 4483100"/>
              <a:gd name="connsiteX36" fmla="*/ 1889760 w 6182360"/>
              <a:gd name="connsiteY36" fmla="*/ 3327400 h 4483100"/>
              <a:gd name="connsiteX37" fmla="*/ 1844040 w 6182360"/>
              <a:gd name="connsiteY37" fmla="*/ 3449320 h 4483100"/>
              <a:gd name="connsiteX38" fmla="*/ 1661160 w 6182360"/>
              <a:gd name="connsiteY38" fmla="*/ 3891280 h 4483100"/>
              <a:gd name="connsiteX39" fmla="*/ 1478280 w 6182360"/>
              <a:gd name="connsiteY39" fmla="*/ 4074160 h 4483100"/>
              <a:gd name="connsiteX40" fmla="*/ 1508760 w 6182360"/>
              <a:gd name="connsiteY40" fmla="*/ 4196080 h 4483100"/>
              <a:gd name="connsiteX41" fmla="*/ 1508760 w 6182360"/>
              <a:gd name="connsiteY41" fmla="*/ 4302760 h 4483100"/>
              <a:gd name="connsiteX42" fmla="*/ 1478280 w 6182360"/>
              <a:gd name="connsiteY42" fmla="*/ 4424680 h 4483100"/>
              <a:gd name="connsiteX43" fmla="*/ 1539240 w 6182360"/>
              <a:gd name="connsiteY43" fmla="*/ 4439920 h 4483100"/>
              <a:gd name="connsiteX44" fmla="*/ 2255520 w 6182360"/>
              <a:gd name="connsiteY44" fmla="*/ 4470400 h 4483100"/>
              <a:gd name="connsiteX45" fmla="*/ 2392680 w 6182360"/>
              <a:gd name="connsiteY45" fmla="*/ 4363720 h 4483100"/>
              <a:gd name="connsiteX46" fmla="*/ 2667000 w 6182360"/>
              <a:gd name="connsiteY46" fmla="*/ 4272280 h 4483100"/>
              <a:gd name="connsiteX47" fmla="*/ 2926080 w 6182360"/>
              <a:gd name="connsiteY47" fmla="*/ 4226560 h 4483100"/>
              <a:gd name="connsiteX48" fmla="*/ 2834640 w 6182360"/>
              <a:gd name="connsiteY48" fmla="*/ 4058920 h 4483100"/>
              <a:gd name="connsiteX49" fmla="*/ 2804160 w 6182360"/>
              <a:gd name="connsiteY49" fmla="*/ 3830320 h 4483100"/>
              <a:gd name="connsiteX50" fmla="*/ 3093720 w 6182360"/>
              <a:gd name="connsiteY50" fmla="*/ 3601720 h 4483100"/>
              <a:gd name="connsiteX51" fmla="*/ 3383280 w 6182360"/>
              <a:gd name="connsiteY51" fmla="*/ 3068320 h 4483100"/>
              <a:gd name="connsiteX52" fmla="*/ 3413760 w 6182360"/>
              <a:gd name="connsiteY52" fmla="*/ 2854960 h 4483100"/>
              <a:gd name="connsiteX53" fmla="*/ 3611880 w 6182360"/>
              <a:gd name="connsiteY53" fmla="*/ 2702560 h 4483100"/>
              <a:gd name="connsiteX54" fmla="*/ 3810000 w 6182360"/>
              <a:gd name="connsiteY54" fmla="*/ 2214880 h 4483100"/>
              <a:gd name="connsiteX55" fmla="*/ 3947160 w 6182360"/>
              <a:gd name="connsiteY55" fmla="*/ 2108200 h 4483100"/>
              <a:gd name="connsiteX56" fmla="*/ 4023360 w 6182360"/>
              <a:gd name="connsiteY56" fmla="*/ 2077720 h 4483100"/>
              <a:gd name="connsiteX57" fmla="*/ 4145280 w 6182360"/>
              <a:gd name="connsiteY57" fmla="*/ 1788160 h 4483100"/>
              <a:gd name="connsiteX58" fmla="*/ 4191000 w 6182360"/>
              <a:gd name="connsiteY58" fmla="*/ 1864360 h 4483100"/>
              <a:gd name="connsiteX59" fmla="*/ 4312920 w 6182360"/>
              <a:gd name="connsiteY59" fmla="*/ 1986280 h 4483100"/>
              <a:gd name="connsiteX60" fmla="*/ 4389120 w 6182360"/>
              <a:gd name="connsiteY60" fmla="*/ 1925320 h 4483100"/>
              <a:gd name="connsiteX61" fmla="*/ 4389120 w 6182360"/>
              <a:gd name="connsiteY61" fmla="*/ 1711960 h 4483100"/>
              <a:gd name="connsiteX62" fmla="*/ 4480560 w 6182360"/>
              <a:gd name="connsiteY62" fmla="*/ 1574800 h 4483100"/>
              <a:gd name="connsiteX63" fmla="*/ 4663440 w 6182360"/>
              <a:gd name="connsiteY63" fmla="*/ 1498600 h 4483100"/>
              <a:gd name="connsiteX64" fmla="*/ 4815840 w 6182360"/>
              <a:gd name="connsiteY64" fmla="*/ 1498600 h 4483100"/>
              <a:gd name="connsiteX65" fmla="*/ 4968240 w 6182360"/>
              <a:gd name="connsiteY65" fmla="*/ 1590040 h 4483100"/>
              <a:gd name="connsiteX66" fmla="*/ 5029200 w 6182360"/>
              <a:gd name="connsiteY66" fmla="*/ 1605280 h 4483100"/>
              <a:gd name="connsiteX67" fmla="*/ 5349240 w 6182360"/>
              <a:gd name="connsiteY67" fmla="*/ 1346200 h 4483100"/>
              <a:gd name="connsiteX68" fmla="*/ 5486400 w 6182360"/>
              <a:gd name="connsiteY68" fmla="*/ 1209040 h 4483100"/>
              <a:gd name="connsiteX69" fmla="*/ 5577840 w 6182360"/>
              <a:gd name="connsiteY69" fmla="*/ 1117600 h 4483100"/>
              <a:gd name="connsiteX70" fmla="*/ 5455920 w 6182360"/>
              <a:gd name="connsiteY70" fmla="*/ 995680 h 4483100"/>
              <a:gd name="connsiteX71" fmla="*/ 5455920 w 6182360"/>
              <a:gd name="connsiteY71" fmla="*/ 919480 h 4483100"/>
              <a:gd name="connsiteX72" fmla="*/ 5349240 w 6182360"/>
              <a:gd name="connsiteY72" fmla="*/ 858520 h 4483100"/>
              <a:gd name="connsiteX73" fmla="*/ 5212080 w 6182360"/>
              <a:gd name="connsiteY73" fmla="*/ 873760 h 4483100"/>
              <a:gd name="connsiteX74" fmla="*/ 5455920 w 6182360"/>
              <a:gd name="connsiteY74" fmla="*/ 721360 h 4483100"/>
              <a:gd name="connsiteX75" fmla="*/ 5364480 w 6182360"/>
              <a:gd name="connsiteY75" fmla="*/ 629920 h 4483100"/>
              <a:gd name="connsiteX76" fmla="*/ 5090160 w 6182360"/>
              <a:gd name="connsiteY76" fmla="*/ 660400 h 4483100"/>
              <a:gd name="connsiteX77" fmla="*/ 4953000 w 6182360"/>
              <a:gd name="connsiteY77" fmla="*/ 538480 h 4483100"/>
              <a:gd name="connsiteX78" fmla="*/ 5486400 w 6182360"/>
              <a:gd name="connsiteY78" fmla="*/ 325120 h 4483100"/>
              <a:gd name="connsiteX79" fmla="*/ 5638800 w 6182360"/>
              <a:gd name="connsiteY79" fmla="*/ 264160 h 4483100"/>
              <a:gd name="connsiteX80" fmla="*/ 5852160 w 6182360"/>
              <a:gd name="connsiteY80" fmla="*/ 172720 h 4483100"/>
              <a:gd name="connsiteX81" fmla="*/ 5958840 w 6182360"/>
              <a:gd name="connsiteY81" fmla="*/ 20320 h 4483100"/>
              <a:gd name="connsiteX82" fmla="*/ 4495800 w 6182360"/>
              <a:gd name="connsiteY82" fmla="*/ 81280 h 4483100"/>
              <a:gd name="connsiteX0" fmla="*/ 4495800 w 6182360"/>
              <a:gd name="connsiteY0" fmla="*/ 81280 h 4483100"/>
              <a:gd name="connsiteX1" fmla="*/ 4175760 w 6182360"/>
              <a:gd name="connsiteY1" fmla="*/ 508000 h 4483100"/>
              <a:gd name="connsiteX2" fmla="*/ 3688080 w 6182360"/>
              <a:gd name="connsiteY2" fmla="*/ 904240 h 4483100"/>
              <a:gd name="connsiteX3" fmla="*/ 3383280 w 6182360"/>
              <a:gd name="connsiteY3" fmla="*/ 1087120 h 4483100"/>
              <a:gd name="connsiteX4" fmla="*/ 3048000 w 6182360"/>
              <a:gd name="connsiteY4" fmla="*/ 1163320 h 4483100"/>
              <a:gd name="connsiteX5" fmla="*/ 2575560 w 6182360"/>
              <a:gd name="connsiteY5" fmla="*/ 1071880 h 4483100"/>
              <a:gd name="connsiteX6" fmla="*/ 2301240 w 6182360"/>
              <a:gd name="connsiteY6" fmla="*/ 995680 h 4483100"/>
              <a:gd name="connsiteX7" fmla="*/ 2042160 w 6182360"/>
              <a:gd name="connsiteY7" fmla="*/ 843280 h 4483100"/>
              <a:gd name="connsiteX8" fmla="*/ 1965960 w 6182360"/>
              <a:gd name="connsiteY8" fmla="*/ 797560 h 4483100"/>
              <a:gd name="connsiteX9" fmla="*/ 1767840 w 6182360"/>
              <a:gd name="connsiteY9" fmla="*/ 949960 h 4483100"/>
              <a:gd name="connsiteX10" fmla="*/ 1661160 w 6182360"/>
              <a:gd name="connsiteY10" fmla="*/ 904240 h 4483100"/>
              <a:gd name="connsiteX11" fmla="*/ 1234440 w 6182360"/>
              <a:gd name="connsiteY11" fmla="*/ 767080 h 4483100"/>
              <a:gd name="connsiteX12" fmla="*/ 914400 w 6182360"/>
              <a:gd name="connsiteY12" fmla="*/ 142240 h 4483100"/>
              <a:gd name="connsiteX13" fmla="*/ 914400 w 6182360"/>
              <a:gd name="connsiteY13" fmla="*/ 81280 h 4483100"/>
              <a:gd name="connsiteX14" fmla="*/ 182880 w 6182360"/>
              <a:gd name="connsiteY14" fmla="*/ 81280 h 4483100"/>
              <a:gd name="connsiteX15" fmla="*/ 167640 w 6182360"/>
              <a:gd name="connsiteY15" fmla="*/ 248920 h 4483100"/>
              <a:gd name="connsiteX16" fmla="*/ 0 w 6182360"/>
              <a:gd name="connsiteY16" fmla="*/ 629920 h 4483100"/>
              <a:gd name="connsiteX17" fmla="*/ 167640 w 6182360"/>
              <a:gd name="connsiteY17" fmla="*/ 843280 h 4483100"/>
              <a:gd name="connsiteX18" fmla="*/ 320040 w 6182360"/>
              <a:gd name="connsiteY18" fmla="*/ 995680 h 4483100"/>
              <a:gd name="connsiteX19" fmla="*/ 472440 w 6182360"/>
              <a:gd name="connsiteY19" fmla="*/ 1361440 h 4483100"/>
              <a:gd name="connsiteX20" fmla="*/ 548640 w 6182360"/>
              <a:gd name="connsiteY20" fmla="*/ 1651000 h 4483100"/>
              <a:gd name="connsiteX21" fmla="*/ 685800 w 6182360"/>
              <a:gd name="connsiteY21" fmla="*/ 1727200 h 4483100"/>
              <a:gd name="connsiteX22" fmla="*/ 929640 w 6182360"/>
              <a:gd name="connsiteY22" fmla="*/ 1468120 h 4483100"/>
              <a:gd name="connsiteX23" fmla="*/ 1051560 w 6182360"/>
              <a:gd name="connsiteY23" fmla="*/ 1376680 h 4483100"/>
              <a:gd name="connsiteX24" fmla="*/ 1173480 w 6182360"/>
              <a:gd name="connsiteY24" fmla="*/ 1422400 h 4483100"/>
              <a:gd name="connsiteX25" fmla="*/ 1234440 w 6182360"/>
              <a:gd name="connsiteY25" fmla="*/ 1513840 h 4483100"/>
              <a:gd name="connsiteX26" fmla="*/ 1158240 w 6182360"/>
              <a:gd name="connsiteY26" fmla="*/ 1651000 h 4483100"/>
              <a:gd name="connsiteX27" fmla="*/ 1356360 w 6182360"/>
              <a:gd name="connsiteY27" fmla="*/ 1910080 h 4483100"/>
              <a:gd name="connsiteX28" fmla="*/ 1524000 w 6182360"/>
              <a:gd name="connsiteY28" fmla="*/ 2153920 h 4483100"/>
              <a:gd name="connsiteX29" fmla="*/ 1524000 w 6182360"/>
              <a:gd name="connsiteY29" fmla="*/ 2245360 h 4483100"/>
              <a:gd name="connsiteX30" fmla="*/ 1645920 w 6182360"/>
              <a:gd name="connsiteY30" fmla="*/ 2336800 h 4483100"/>
              <a:gd name="connsiteX31" fmla="*/ 1676400 w 6182360"/>
              <a:gd name="connsiteY31" fmla="*/ 2473960 h 4483100"/>
              <a:gd name="connsiteX32" fmla="*/ 1554480 w 6182360"/>
              <a:gd name="connsiteY32" fmla="*/ 2656840 h 4483100"/>
              <a:gd name="connsiteX33" fmla="*/ 1478280 w 6182360"/>
              <a:gd name="connsiteY33" fmla="*/ 2839720 h 4483100"/>
              <a:gd name="connsiteX34" fmla="*/ 1661160 w 6182360"/>
              <a:gd name="connsiteY34" fmla="*/ 3068320 h 4483100"/>
              <a:gd name="connsiteX35" fmla="*/ 1783080 w 6182360"/>
              <a:gd name="connsiteY35" fmla="*/ 3205480 h 4483100"/>
              <a:gd name="connsiteX36" fmla="*/ 1889760 w 6182360"/>
              <a:gd name="connsiteY36" fmla="*/ 3327400 h 4483100"/>
              <a:gd name="connsiteX37" fmla="*/ 1844040 w 6182360"/>
              <a:gd name="connsiteY37" fmla="*/ 3449320 h 4483100"/>
              <a:gd name="connsiteX38" fmla="*/ 1661160 w 6182360"/>
              <a:gd name="connsiteY38" fmla="*/ 3891280 h 4483100"/>
              <a:gd name="connsiteX39" fmla="*/ 1478280 w 6182360"/>
              <a:gd name="connsiteY39" fmla="*/ 4074160 h 4483100"/>
              <a:gd name="connsiteX40" fmla="*/ 1508760 w 6182360"/>
              <a:gd name="connsiteY40" fmla="*/ 4196080 h 4483100"/>
              <a:gd name="connsiteX41" fmla="*/ 1508760 w 6182360"/>
              <a:gd name="connsiteY41" fmla="*/ 4302760 h 4483100"/>
              <a:gd name="connsiteX42" fmla="*/ 1478280 w 6182360"/>
              <a:gd name="connsiteY42" fmla="*/ 4424680 h 4483100"/>
              <a:gd name="connsiteX43" fmla="*/ 1539240 w 6182360"/>
              <a:gd name="connsiteY43" fmla="*/ 4439920 h 4483100"/>
              <a:gd name="connsiteX44" fmla="*/ 2255520 w 6182360"/>
              <a:gd name="connsiteY44" fmla="*/ 4470400 h 4483100"/>
              <a:gd name="connsiteX45" fmla="*/ 2392680 w 6182360"/>
              <a:gd name="connsiteY45" fmla="*/ 4363720 h 4483100"/>
              <a:gd name="connsiteX46" fmla="*/ 2667000 w 6182360"/>
              <a:gd name="connsiteY46" fmla="*/ 4272280 h 4483100"/>
              <a:gd name="connsiteX47" fmla="*/ 2926080 w 6182360"/>
              <a:gd name="connsiteY47" fmla="*/ 4226560 h 4483100"/>
              <a:gd name="connsiteX48" fmla="*/ 2834640 w 6182360"/>
              <a:gd name="connsiteY48" fmla="*/ 4058920 h 4483100"/>
              <a:gd name="connsiteX49" fmla="*/ 2804160 w 6182360"/>
              <a:gd name="connsiteY49" fmla="*/ 3830320 h 4483100"/>
              <a:gd name="connsiteX50" fmla="*/ 3093720 w 6182360"/>
              <a:gd name="connsiteY50" fmla="*/ 3601720 h 4483100"/>
              <a:gd name="connsiteX51" fmla="*/ 3383280 w 6182360"/>
              <a:gd name="connsiteY51" fmla="*/ 3068320 h 4483100"/>
              <a:gd name="connsiteX52" fmla="*/ 3413760 w 6182360"/>
              <a:gd name="connsiteY52" fmla="*/ 2854960 h 4483100"/>
              <a:gd name="connsiteX53" fmla="*/ 3611880 w 6182360"/>
              <a:gd name="connsiteY53" fmla="*/ 2702560 h 4483100"/>
              <a:gd name="connsiteX54" fmla="*/ 3810000 w 6182360"/>
              <a:gd name="connsiteY54" fmla="*/ 2214880 h 4483100"/>
              <a:gd name="connsiteX55" fmla="*/ 3947160 w 6182360"/>
              <a:gd name="connsiteY55" fmla="*/ 2108200 h 4483100"/>
              <a:gd name="connsiteX56" fmla="*/ 4023360 w 6182360"/>
              <a:gd name="connsiteY56" fmla="*/ 2077720 h 4483100"/>
              <a:gd name="connsiteX57" fmla="*/ 4145280 w 6182360"/>
              <a:gd name="connsiteY57" fmla="*/ 1788160 h 4483100"/>
              <a:gd name="connsiteX58" fmla="*/ 4191000 w 6182360"/>
              <a:gd name="connsiteY58" fmla="*/ 1864360 h 4483100"/>
              <a:gd name="connsiteX59" fmla="*/ 4312920 w 6182360"/>
              <a:gd name="connsiteY59" fmla="*/ 1986280 h 4483100"/>
              <a:gd name="connsiteX60" fmla="*/ 4389120 w 6182360"/>
              <a:gd name="connsiteY60" fmla="*/ 1925320 h 4483100"/>
              <a:gd name="connsiteX61" fmla="*/ 4389120 w 6182360"/>
              <a:gd name="connsiteY61" fmla="*/ 1711960 h 4483100"/>
              <a:gd name="connsiteX62" fmla="*/ 4480560 w 6182360"/>
              <a:gd name="connsiteY62" fmla="*/ 1574800 h 4483100"/>
              <a:gd name="connsiteX63" fmla="*/ 4663440 w 6182360"/>
              <a:gd name="connsiteY63" fmla="*/ 1498600 h 4483100"/>
              <a:gd name="connsiteX64" fmla="*/ 4815840 w 6182360"/>
              <a:gd name="connsiteY64" fmla="*/ 1498600 h 4483100"/>
              <a:gd name="connsiteX65" fmla="*/ 4968240 w 6182360"/>
              <a:gd name="connsiteY65" fmla="*/ 1590040 h 4483100"/>
              <a:gd name="connsiteX66" fmla="*/ 5029200 w 6182360"/>
              <a:gd name="connsiteY66" fmla="*/ 1605280 h 4483100"/>
              <a:gd name="connsiteX67" fmla="*/ 5349240 w 6182360"/>
              <a:gd name="connsiteY67" fmla="*/ 1346200 h 4483100"/>
              <a:gd name="connsiteX68" fmla="*/ 5486400 w 6182360"/>
              <a:gd name="connsiteY68" fmla="*/ 1209040 h 4483100"/>
              <a:gd name="connsiteX69" fmla="*/ 5577840 w 6182360"/>
              <a:gd name="connsiteY69" fmla="*/ 1117600 h 4483100"/>
              <a:gd name="connsiteX70" fmla="*/ 5455920 w 6182360"/>
              <a:gd name="connsiteY70" fmla="*/ 995680 h 4483100"/>
              <a:gd name="connsiteX71" fmla="*/ 5455920 w 6182360"/>
              <a:gd name="connsiteY71" fmla="*/ 919480 h 4483100"/>
              <a:gd name="connsiteX72" fmla="*/ 5349240 w 6182360"/>
              <a:gd name="connsiteY72" fmla="*/ 858520 h 4483100"/>
              <a:gd name="connsiteX73" fmla="*/ 5212080 w 6182360"/>
              <a:gd name="connsiteY73" fmla="*/ 873760 h 4483100"/>
              <a:gd name="connsiteX74" fmla="*/ 5455920 w 6182360"/>
              <a:gd name="connsiteY74" fmla="*/ 721360 h 4483100"/>
              <a:gd name="connsiteX75" fmla="*/ 5364480 w 6182360"/>
              <a:gd name="connsiteY75" fmla="*/ 629920 h 4483100"/>
              <a:gd name="connsiteX76" fmla="*/ 5090160 w 6182360"/>
              <a:gd name="connsiteY76" fmla="*/ 660400 h 4483100"/>
              <a:gd name="connsiteX77" fmla="*/ 4953000 w 6182360"/>
              <a:gd name="connsiteY77" fmla="*/ 538480 h 4483100"/>
              <a:gd name="connsiteX78" fmla="*/ 5486400 w 6182360"/>
              <a:gd name="connsiteY78" fmla="*/ 325120 h 4483100"/>
              <a:gd name="connsiteX79" fmla="*/ 5638800 w 6182360"/>
              <a:gd name="connsiteY79" fmla="*/ 264160 h 4483100"/>
              <a:gd name="connsiteX80" fmla="*/ 5852160 w 6182360"/>
              <a:gd name="connsiteY80" fmla="*/ 172720 h 4483100"/>
              <a:gd name="connsiteX81" fmla="*/ 5958840 w 6182360"/>
              <a:gd name="connsiteY81" fmla="*/ 20320 h 4483100"/>
              <a:gd name="connsiteX82" fmla="*/ 4495800 w 6182360"/>
              <a:gd name="connsiteY82"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2489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420691 w 6123940"/>
              <a:gd name="connsiteY68" fmla="*/ 1197113 h 4483100"/>
              <a:gd name="connsiteX69" fmla="*/ 5519420 w 6123940"/>
              <a:gd name="connsiteY69" fmla="*/ 1117600 h 4483100"/>
              <a:gd name="connsiteX70" fmla="*/ 5397500 w 6123940"/>
              <a:gd name="connsiteY70" fmla="*/ 995680 h 4483100"/>
              <a:gd name="connsiteX71" fmla="*/ 5397500 w 6123940"/>
              <a:gd name="connsiteY71" fmla="*/ 919480 h 4483100"/>
              <a:gd name="connsiteX72" fmla="*/ 5290820 w 6123940"/>
              <a:gd name="connsiteY72" fmla="*/ 858520 h 4483100"/>
              <a:gd name="connsiteX73" fmla="*/ 5153660 w 6123940"/>
              <a:gd name="connsiteY73" fmla="*/ 873760 h 4483100"/>
              <a:gd name="connsiteX74" fmla="*/ 5397500 w 6123940"/>
              <a:gd name="connsiteY74" fmla="*/ 721360 h 4483100"/>
              <a:gd name="connsiteX75" fmla="*/ 5306060 w 6123940"/>
              <a:gd name="connsiteY75" fmla="*/ 629920 h 4483100"/>
              <a:gd name="connsiteX76" fmla="*/ 5031740 w 6123940"/>
              <a:gd name="connsiteY76" fmla="*/ 660400 h 4483100"/>
              <a:gd name="connsiteX77" fmla="*/ 4894580 w 6123940"/>
              <a:gd name="connsiteY77" fmla="*/ 538480 h 4483100"/>
              <a:gd name="connsiteX78" fmla="*/ 5427980 w 6123940"/>
              <a:gd name="connsiteY78" fmla="*/ 325120 h 4483100"/>
              <a:gd name="connsiteX79" fmla="*/ 5580380 w 6123940"/>
              <a:gd name="connsiteY79" fmla="*/ 264160 h 4483100"/>
              <a:gd name="connsiteX80" fmla="*/ 5793740 w 6123940"/>
              <a:gd name="connsiteY80" fmla="*/ 172720 h 4483100"/>
              <a:gd name="connsiteX81" fmla="*/ 5900420 w 6123940"/>
              <a:gd name="connsiteY81" fmla="*/ 20320 h 4483100"/>
              <a:gd name="connsiteX82" fmla="*/ 4437380 w 6123940"/>
              <a:gd name="connsiteY82"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519420 w 6123940"/>
              <a:gd name="connsiteY67" fmla="*/ 1117600 h 4483100"/>
              <a:gd name="connsiteX68" fmla="*/ 5397500 w 6123940"/>
              <a:gd name="connsiteY68" fmla="*/ 995680 h 4483100"/>
              <a:gd name="connsiteX69" fmla="*/ 5397500 w 6123940"/>
              <a:gd name="connsiteY69" fmla="*/ 919480 h 4483100"/>
              <a:gd name="connsiteX70" fmla="*/ 5290820 w 6123940"/>
              <a:gd name="connsiteY70" fmla="*/ 858520 h 4483100"/>
              <a:gd name="connsiteX71" fmla="*/ 5153660 w 6123940"/>
              <a:gd name="connsiteY71" fmla="*/ 873760 h 4483100"/>
              <a:gd name="connsiteX72" fmla="*/ 5397500 w 6123940"/>
              <a:gd name="connsiteY72" fmla="*/ 721360 h 4483100"/>
              <a:gd name="connsiteX73" fmla="*/ 5306060 w 6123940"/>
              <a:gd name="connsiteY73" fmla="*/ 629920 h 4483100"/>
              <a:gd name="connsiteX74" fmla="*/ 5031740 w 6123940"/>
              <a:gd name="connsiteY74" fmla="*/ 660400 h 4483100"/>
              <a:gd name="connsiteX75" fmla="*/ 4894580 w 6123940"/>
              <a:gd name="connsiteY75" fmla="*/ 538480 h 4483100"/>
              <a:gd name="connsiteX76" fmla="*/ 5427980 w 6123940"/>
              <a:gd name="connsiteY76" fmla="*/ 325120 h 4483100"/>
              <a:gd name="connsiteX77" fmla="*/ 5580380 w 6123940"/>
              <a:gd name="connsiteY77" fmla="*/ 264160 h 4483100"/>
              <a:gd name="connsiteX78" fmla="*/ 5793740 w 6123940"/>
              <a:gd name="connsiteY78" fmla="*/ 172720 h 4483100"/>
              <a:gd name="connsiteX79" fmla="*/ 5900420 w 6123940"/>
              <a:gd name="connsiteY79" fmla="*/ 20320 h 4483100"/>
              <a:gd name="connsiteX80" fmla="*/ 4437380 w 6123940"/>
              <a:gd name="connsiteY80"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519420 w 6123940"/>
              <a:gd name="connsiteY67" fmla="*/ 1117600 h 4483100"/>
              <a:gd name="connsiteX68" fmla="*/ 5397500 w 6123940"/>
              <a:gd name="connsiteY68" fmla="*/ 995680 h 4483100"/>
              <a:gd name="connsiteX69" fmla="*/ 5397500 w 6123940"/>
              <a:gd name="connsiteY69" fmla="*/ 919480 h 4483100"/>
              <a:gd name="connsiteX70" fmla="*/ 5290820 w 6123940"/>
              <a:gd name="connsiteY70" fmla="*/ 858520 h 4483100"/>
              <a:gd name="connsiteX71" fmla="*/ 5153660 w 6123940"/>
              <a:gd name="connsiteY71" fmla="*/ 873760 h 4483100"/>
              <a:gd name="connsiteX72" fmla="*/ 5397500 w 6123940"/>
              <a:gd name="connsiteY72" fmla="*/ 721360 h 4483100"/>
              <a:gd name="connsiteX73" fmla="*/ 5306060 w 6123940"/>
              <a:gd name="connsiteY73" fmla="*/ 629920 h 4483100"/>
              <a:gd name="connsiteX74" fmla="*/ 5031740 w 6123940"/>
              <a:gd name="connsiteY74" fmla="*/ 660400 h 4483100"/>
              <a:gd name="connsiteX75" fmla="*/ 4894580 w 6123940"/>
              <a:gd name="connsiteY75" fmla="*/ 538480 h 4483100"/>
              <a:gd name="connsiteX76" fmla="*/ 5427980 w 6123940"/>
              <a:gd name="connsiteY76" fmla="*/ 325120 h 4483100"/>
              <a:gd name="connsiteX77" fmla="*/ 5580380 w 6123940"/>
              <a:gd name="connsiteY77" fmla="*/ 264160 h 4483100"/>
              <a:gd name="connsiteX78" fmla="*/ 5793740 w 6123940"/>
              <a:gd name="connsiteY78" fmla="*/ 172720 h 4483100"/>
              <a:gd name="connsiteX79" fmla="*/ 5900420 w 6123940"/>
              <a:gd name="connsiteY79" fmla="*/ 20320 h 4483100"/>
              <a:gd name="connsiteX80" fmla="*/ 4437380 w 6123940"/>
              <a:gd name="connsiteY80" fmla="*/ 81280 h 4483100"/>
              <a:gd name="connsiteX0" fmla="*/ 4437380 w 6123940"/>
              <a:gd name="connsiteY0" fmla="*/ 127000 h 4528820"/>
              <a:gd name="connsiteX1" fmla="*/ 4117340 w 6123940"/>
              <a:gd name="connsiteY1" fmla="*/ 553720 h 4528820"/>
              <a:gd name="connsiteX2" fmla="*/ 3629660 w 6123940"/>
              <a:gd name="connsiteY2" fmla="*/ 949960 h 4528820"/>
              <a:gd name="connsiteX3" fmla="*/ 3324860 w 6123940"/>
              <a:gd name="connsiteY3" fmla="*/ 1132840 h 4528820"/>
              <a:gd name="connsiteX4" fmla="*/ 2989580 w 6123940"/>
              <a:gd name="connsiteY4" fmla="*/ 1209040 h 4528820"/>
              <a:gd name="connsiteX5" fmla="*/ 2517140 w 6123940"/>
              <a:gd name="connsiteY5" fmla="*/ 1117600 h 4528820"/>
              <a:gd name="connsiteX6" fmla="*/ 2242820 w 6123940"/>
              <a:gd name="connsiteY6" fmla="*/ 1041400 h 4528820"/>
              <a:gd name="connsiteX7" fmla="*/ 1983740 w 6123940"/>
              <a:gd name="connsiteY7" fmla="*/ 889000 h 4528820"/>
              <a:gd name="connsiteX8" fmla="*/ 1907540 w 6123940"/>
              <a:gd name="connsiteY8" fmla="*/ 843280 h 4528820"/>
              <a:gd name="connsiteX9" fmla="*/ 1709420 w 6123940"/>
              <a:gd name="connsiteY9" fmla="*/ 995680 h 4528820"/>
              <a:gd name="connsiteX10" fmla="*/ 1602740 w 6123940"/>
              <a:gd name="connsiteY10" fmla="*/ 949960 h 4528820"/>
              <a:gd name="connsiteX11" fmla="*/ 1176020 w 6123940"/>
              <a:gd name="connsiteY11" fmla="*/ 812800 h 4528820"/>
              <a:gd name="connsiteX12" fmla="*/ 855980 w 6123940"/>
              <a:gd name="connsiteY12" fmla="*/ 187960 h 4528820"/>
              <a:gd name="connsiteX13" fmla="*/ 855980 w 6123940"/>
              <a:gd name="connsiteY13" fmla="*/ 127000 h 4528820"/>
              <a:gd name="connsiteX14" fmla="*/ 124460 w 6123940"/>
              <a:gd name="connsiteY14" fmla="*/ 127000 h 4528820"/>
              <a:gd name="connsiteX15" fmla="*/ 109220 w 6123940"/>
              <a:gd name="connsiteY15" fmla="*/ 889000 h 4528820"/>
              <a:gd name="connsiteX16" fmla="*/ 261620 w 6123940"/>
              <a:gd name="connsiteY16" fmla="*/ 1041400 h 4528820"/>
              <a:gd name="connsiteX17" fmla="*/ 414020 w 6123940"/>
              <a:gd name="connsiteY17" fmla="*/ 1407160 h 4528820"/>
              <a:gd name="connsiteX18" fmla="*/ 490220 w 6123940"/>
              <a:gd name="connsiteY18" fmla="*/ 1696720 h 4528820"/>
              <a:gd name="connsiteX19" fmla="*/ 627380 w 6123940"/>
              <a:gd name="connsiteY19" fmla="*/ 1772920 h 4528820"/>
              <a:gd name="connsiteX20" fmla="*/ 871220 w 6123940"/>
              <a:gd name="connsiteY20" fmla="*/ 1513840 h 4528820"/>
              <a:gd name="connsiteX21" fmla="*/ 993140 w 6123940"/>
              <a:gd name="connsiteY21" fmla="*/ 1422400 h 4528820"/>
              <a:gd name="connsiteX22" fmla="*/ 1115060 w 6123940"/>
              <a:gd name="connsiteY22" fmla="*/ 1468120 h 4528820"/>
              <a:gd name="connsiteX23" fmla="*/ 1176020 w 6123940"/>
              <a:gd name="connsiteY23" fmla="*/ 1559560 h 4528820"/>
              <a:gd name="connsiteX24" fmla="*/ 1099820 w 6123940"/>
              <a:gd name="connsiteY24" fmla="*/ 1696720 h 4528820"/>
              <a:gd name="connsiteX25" fmla="*/ 1297940 w 6123940"/>
              <a:gd name="connsiteY25" fmla="*/ 1955800 h 4528820"/>
              <a:gd name="connsiteX26" fmla="*/ 1465580 w 6123940"/>
              <a:gd name="connsiteY26" fmla="*/ 2199640 h 4528820"/>
              <a:gd name="connsiteX27" fmla="*/ 1465580 w 6123940"/>
              <a:gd name="connsiteY27" fmla="*/ 2291080 h 4528820"/>
              <a:gd name="connsiteX28" fmla="*/ 1587500 w 6123940"/>
              <a:gd name="connsiteY28" fmla="*/ 2382520 h 4528820"/>
              <a:gd name="connsiteX29" fmla="*/ 1617980 w 6123940"/>
              <a:gd name="connsiteY29" fmla="*/ 2519680 h 4528820"/>
              <a:gd name="connsiteX30" fmla="*/ 1496060 w 6123940"/>
              <a:gd name="connsiteY30" fmla="*/ 2702560 h 4528820"/>
              <a:gd name="connsiteX31" fmla="*/ 1419860 w 6123940"/>
              <a:gd name="connsiteY31" fmla="*/ 2885440 h 4528820"/>
              <a:gd name="connsiteX32" fmla="*/ 1602740 w 6123940"/>
              <a:gd name="connsiteY32" fmla="*/ 3114040 h 4528820"/>
              <a:gd name="connsiteX33" fmla="*/ 1724660 w 6123940"/>
              <a:gd name="connsiteY33" fmla="*/ 3251200 h 4528820"/>
              <a:gd name="connsiteX34" fmla="*/ 1831340 w 6123940"/>
              <a:gd name="connsiteY34" fmla="*/ 3373120 h 4528820"/>
              <a:gd name="connsiteX35" fmla="*/ 1785620 w 6123940"/>
              <a:gd name="connsiteY35" fmla="*/ 3495040 h 4528820"/>
              <a:gd name="connsiteX36" fmla="*/ 1602740 w 6123940"/>
              <a:gd name="connsiteY36" fmla="*/ 3937000 h 4528820"/>
              <a:gd name="connsiteX37" fmla="*/ 1419860 w 6123940"/>
              <a:gd name="connsiteY37" fmla="*/ 4119880 h 4528820"/>
              <a:gd name="connsiteX38" fmla="*/ 1450340 w 6123940"/>
              <a:gd name="connsiteY38" fmla="*/ 4241800 h 4528820"/>
              <a:gd name="connsiteX39" fmla="*/ 1450340 w 6123940"/>
              <a:gd name="connsiteY39" fmla="*/ 4348480 h 4528820"/>
              <a:gd name="connsiteX40" fmla="*/ 1419860 w 6123940"/>
              <a:gd name="connsiteY40" fmla="*/ 4470400 h 4528820"/>
              <a:gd name="connsiteX41" fmla="*/ 1480820 w 6123940"/>
              <a:gd name="connsiteY41" fmla="*/ 4485640 h 4528820"/>
              <a:gd name="connsiteX42" fmla="*/ 2197100 w 6123940"/>
              <a:gd name="connsiteY42" fmla="*/ 4516120 h 4528820"/>
              <a:gd name="connsiteX43" fmla="*/ 2334260 w 6123940"/>
              <a:gd name="connsiteY43" fmla="*/ 4409440 h 4528820"/>
              <a:gd name="connsiteX44" fmla="*/ 2608580 w 6123940"/>
              <a:gd name="connsiteY44" fmla="*/ 4318000 h 4528820"/>
              <a:gd name="connsiteX45" fmla="*/ 2867660 w 6123940"/>
              <a:gd name="connsiteY45" fmla="*/ 4272280 h 4528820"/>
              <a:gd name="connsiteX46" fmla="*/ 2776220 w 6123940"/>
              <a:gd name="connsiteY46" fmla="*/ 4104640 h 4528820"/>
              <a:gd name="connsiteX47" fmla="*/ 2745740 w 6123940"/>
              <a:gd name="connsiteY47" fmla="*/ 3876040 h 4528820"/>
              <a:gd name="connsiteX48" fmla="*/ 3035300 w 6123940"/>
              <a:gd name="connsiteY48" fmla="*/ 3647440 h 4528820"/>
              <a:gd name="connsiteX49" fmla="*/ 3324860 w 6123940"/>
              <a:gd name="connsiteY49" fmla="*/ 3114040 h 4528820"/>
              <a:gd name="connsiteX50" fmla="*/ 3355340 w 6123940"/>
              <a:gd name="connsiteY50" fmla="*/ 2900680 h 4528820"/>
              <a:gd name="connsiteX51" fmla="*/ 3553460 w 6123940"/>
              <a:gd name="connsiteY51" fmla="*/ 2748280 h 4528820"/>
              <a:gd name="connsiteX52" fmla="*/ 3751580 w 6123940"/>
              <a:gd name="connsiteY52" fmla="*/ 2260600 h 4528820"/>
              <a:gd name="connsiteX53" fmla="*/ 3888740 w 6123940"/>
              <a:gd name="connsiteY53" fmla="*/ 2153920 h 4528820"/>
              <a:gd name="connsiteX54" fmla="*/ 3964940 w 6123940"/>
              <a:gd name="connsiteY54" fmla="*/ 2123440 h 4528820"/>
              <a:gd name="connsiteX55" fmla="*/ 4086860 w 6123940"/>
              <a:gd name="connsiteY55" fmla="*/ 1833880 h 4528820"/>
              <a:gd name="connsiteX56" fmla="*/ 4132580 w 6123940"/>
              <a:gd name="connsiteY56" fmla="*/ 1910080 h 4528820"/>
              <a:gd name="connsiteX57" fmla="*/ 4254500 w 6123940"/>
              <a:gd name="connsiteY57" fmla="*/ 2032000 h 4528820"/>
              <a:gd name="connsiteX58" fmla="*/ 4330700 w 6123940"/>
              <a:gd name="connsiteY58" fmla="*/ 1971040 h 4528820"/>
              <a:gd name="connsiteX59" fmla="*/ 4330700 w 6123940"/>
              <a:gd name="connsiteY59" fmla="*/ 1757680 h 4528820"/>
              <a:gd name="connsiteX60" fmla="*/ 4422140 w 6123940"/>
              <a:gd name="connsiteY60" fmla="*/ 1620520 h 4528820"/>
              <a:gd name="connsiteX61" fmla="*/ 4605020 w 6123940"/>
              <a:gd name="connsiteY61" fmla="*/ 1544320 h 4528820"/>
              <a:gd name="connsiteX62" fmla="*/ 4757420 w 6123940"/>
              <a:gd name="connsiteY62" fmla="*/ 1544320 h 4528820"/>
              <a:gd name="connsiteX63" fmla="*/ 4909820 w 6123940"/>
              <a:gd name="connsiteY63" fmla="*/ 1635760 h 4528820"/>
              <a:gd name="connsiteX64" fmla="*/ 4970780 w 6123940"/>
              <a:gd name="connsiteY64" fmla="*/ 1651000 h 4528820"/>
              <a:gd name="connsiteX65" fmla="*/ 5290820 w 6123940"/>
              <a:gd name="connsiteY65" fmla="*/ 1391920 h 4528820"/>
              <a:gd name="connsiteX66" fmla="*/ 5519420 w 6123940"/>
              <a:gd name="connsiteY66" fmla="*/ 1163320 h 4528820"/>
              <a:gd name="connsiteX67" fmla="*/ 5397500 w 6123940"/>
              <a:gd name="connsiteY67" fmla="*/ 1041400 h 4528820"/>
              <a:gd name="connsiteX68" fmla="*/ 5397500 w 6123940"/>
              <a:gd name="connsiteY68" fmla="*/ 965200 h 4528820"/>
              <a:gd name="connsiteX69" fmla="*/ 5290820 w 6123940"/>
              <a:gd name="connsiteY69" fmla="*/ 904240 h 4528820"/>
              <a:gd name="connsiteX70" fmla="*/ 5153660 w 6123940"/>
              <a:gd name="connsiteY70" fmla="*/ 919480 h 4528820"/>
              <a:gd name="connsiteX71" fmla="*/ 5397500 w 6123940"/>
              <a:gd name="connsiteY71" fmla="*/ 767080 h 4528820"/>
              <a:gd name="connsiteX72" fmla="*/ 5306060 w 6123940"/>
              <a:gd name="connsiteY72" fmla="*/ 675640 h 4528820"/>
              <a:gd name="connsiteX73" fmla="*/ 5031740 w 6123940"/>
              <a:gd name="connsiteY73" fmla="*/ 706120 h 4528820"/>
              <a:gd name="connsiteX74" fmla="*/ 4894580 w 6123940"/>
              <a:gd name="connsiteY74" fmla="*/ 584200 h 4528820"/>
              <a:gd name="connsiteX75" fmla="*/ 5427980 w 6123940"/>
              <a:gd name="connsiteY75" fmla="*/ 370840 h 4528820"/>
              <a:gd name="connsiteX76" fmla="*/ 5580380 w 6123940"/>
              <a:gd name="connsiteY76" fmla="*/ 309880 h 4528820"/>
              <a:gd name="connsiteX77" fmla="*/ 5793740 w 6123940"/>
              <a:gd name="connsiteY77" fmla="*/ 218440 h 4528820"/>
              <a:gd name="connsiteX78" fmla="*/ 5900420 w 6123940"/>
              <a:gd name="connsiteY78" fmla="*/ 66040 h 4528820"/>
              <a:gd name="connsiteX79" fmla="*/ 4437380 w 6123940"/>
              <a:gd name="connsiteY79" fmla="*/ 127000 h 452882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148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779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779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116840 h 4518660"/>
              <a:gd name="connsiteX1" fmla="*/ 4117340 w 6123940"/>
              <a:gd name="connsiteY1" fmla="*/ 543560 h 4518660"/>
              <a:gd name="connsiteX2" fmla="*/ 3629660 w 6123940"/>
              <a:gd name="connsiteY2" fmla="*/ 939800 h 4518660"/>
              <a:gd name="connsiteX3" fmla="*/ 3324860 w 6123940"/>
              <a:gd name="connsiteY3" fmla="*/ 1122680 h 4518660"/>
              <a:gd name="connsiteX4" fmla="*/ 2989580 w 6123940"/>
              <a:gd name="connsiteY4" fmla="*/ 1198880 h 4518660"/>
              <a:gd name="connsiteX5" fmla="*/ 2517140 w 6123940"/>
              <a:gd name="connsiteY5" fmla="*/ 1107440 h 4518660"/>
              <a:gd name="connsiteX6" fmla="*/ 2242820 w 6123940"/>
              <a:gd name="connsiteY6" fmla="*/ 1031240 h 4518660"/>
              <a:gd name="connsiteX7" fmla="*/ 1983740 w 6123940"/>
              <a:gd name="connsiteY7" fmla="*/ 878840 h 4518660"/>
              <a:gd name="connsiteX8" fmla="*/ 1907540 w 6123940"/>
              <a:gd name="connsiteY8" fmla="*/ 833120 h 4518660"/>
              <a:gd name="connsiteX9" fmla="*/ 1709420 w 6123940"/>
              <a:gd name="connsiteY9" fmla="*/ 985520 h 4518660"/>
              <a:gd name="connsiteX10" fmla="*/ 1602740 w 6123940"/>
              <a:gd name="connsiteY10" fmla="*/ 939800 h 4518660"/>
              <a:gd name="connsiteX11" fmla="*/ 1176020 w 6123940"/>
              <a:gd name="connsiteY11" fmla="*/ 650240 h 4518660"/>
              <a:gd name="connsiteX12" fmla="*/ 855980 w 6123940"/>
              <a:gd name="connsiteY12" fmla="*/ 177800 h 4518660"/>
              <a:gd name="connsiteX13" fmla="*/ 124460 w 6123940"/>
              <a:gd name="connsiteY13" fmla="*/ 116840 h 4518660"/>
              <a:gd name="connsiteX14" fmla="*/ 109220 w 6123940"/>
              <a:gd name="connsiteY14" fmla="*/ 878840 h 4518660"/>
              <a:gd name="connsiteX15" fmla="*/ 261620 w 6123940"/>
              <a:gd name="connsiteY15" fmla="*/ 1031240 h 4518660"/>
              <a:gd name="connsiteX16" fmla="*/ 414020 w 6123940"/>
              <a:gd name="connsiteY16" fmla="*/ 1397000 h 4518660"/>
              <a:gd name="connsiteX17" fmla="*/ 490220 w 6123940"/>
              <a:gd name="connsiteY17" fmla="*/ 1686560 h 4518660"/>
              <a:gd name="connsiteX18" fmla="*/ 627380 w 6123940"/>
              <a:gd name="connsiteY18" fmla="*/ 1762760 h 4518660"/>
              <a:gd name="connsiteX19" fmla="*/ 871220 w 6123940"/>
              <a:gd name="connsiteY19" fmla="*/ 1503680 h 4518660"/>
              <a:gd name="connsiteX20" fmla="*/ 993140 w 6123940"/>
              <a:gd name="connsiteY20" fmla="*/ 1412240 h 4518660"/>
              <a:gd name="connsiteX21" fmla="*/ 1115060 w 6123940"/>
              <a:gd name="connsiteY21" fmla="*/ 1457960 h 4518660"/>
              <a:gd name="connsiteX22" fmla="*/ 1176020 w 6123940"/>
              <a:gd name="connsiteY22" fmla="*/ 1549400 h 4518660"/>
              <a:gd name="connsiteX23" fmla="*/ 1099820 w 6123940"/>
              <a:gd name="connsiteY23" fmla="*/ 1686560 h 4518660"/>
              <a:gd name="connsiteX24" fmla="*/ 1297940 w 6123940"/>
              <a:gd name="connsiteY24" fmla="*/ 1945640 h 4518660"/>
              <a:gd name="connsiteX25" fmla="*/ 1465580 w 6123940"/>
              <a:gd name="connsiteY25" fmla="*/ 2189480 h 4518660"/>
              <a:gd name="connsiteX26" fmla="*/ 1465580 w 6123940"/>
              <a:gd name="connsiteY26" fmla="*/ 2280920 h 4518660"/>
              <a:gd name="connsiteX27" fmla="*/ 1587500 w 6123940"/>
              <a:gd name="connsiteY27" fmla="*/ 2372360 h 4518660"/>
              <a:gd name="connsiteX28" fmla="*/ 1617980 w 6123940"/>
              <a:gd name="connsiteY28" fmla="*/ 2509520 h 4518660"/>
              <a:gd name="connsiteX29" fmla="*/ 1496060 w 6123940"/>
              <a:gd name="connsiteY29" fmla="*/ 2692400 h 4518660"/>
              <a:gd name="connsiteX30" fmla="*/ 1419860 w 6123940"/>
              <a:gd name="connsiteY30" fmla="*/ 2875280 h 4518660"/>
              <a:gd name="connsiteX31" fmla="*/ 1602740 w 6123940"/>
              <a:gd name="connsiteY31" fmla="*/ 3103880 h 4518660"/>
              <a:gd name="connsiteX32" fmla="*/ 1724660 w 6123940"/>
              <a:gd name="connsiteY32" fmla="*/ 3241040 h 4518660"/>
              <a:gd name="connsiteX33" fmla="*/ 1831340 w 6123940"/>
              <a:gd name="connsiteY33" fmla="*/ 3362960 h 4518660"/>
              <a:gd name="connsiteX34" fmla="*/ 1785620 w 6123940"/>
              <a:gd name="connsiteY34" fmla="*/ 3484880 h 4518660"/>
              <a:gd name="connsiteX35" fmla="*/ 1602740 w 6123940"/>
              <a:gd name="connsiteY35" fmla="*/ 3926840 h 4518660"/>
              <a:gd name="connsiteX36" fmla="*/ 1419860 w 6123940"/>
              <a:gd name="connsiteY36" fmla="*/ 4109720 h 4518660"/>
              <a:gd name="connsiteX37" fmla="*/ 1450340 w 6123940"/>
              <a:gd name="connsiteY37" fmla="*/ 4231640 h 4518660"/>
              <a:gd name="connsiteX38" fmla="*/ 1450340 w 6123940"/>
              <a:gd name="connsiteY38" fmla="*/ 4338320 h 4518660"/>
              <a:gd name="connsiteX39" fmla="*/ 1419860 w 6123940"/>
              <a:gd name="connsiteY39" fmla="*/ 4460240 h 4518660"/>
              <a:gd name="connsiteX40" fmla="*/ 1480820 w 6123940"/>
              <a:gd name="connsiteY40" fmla="*/ 4475480 h 4518660"/>
              <a:gd name="connsiteX41" fmla="*/ 2197100 w 6123940"/>
              <a:gd name="connsiteY41" fmla="*/ 4505960 h 4518660"/>
              <a:gd name="connsiteX42" fmla="*/ 2334260 w 6123940"/>
              <a:gd name="connsiteY42" fmla="*/ 4399280 h 4518660"/>
              <a:gd name="connsiteX43" fmla="*/ 2608580 w 6123940"/>
              <a:gd name="connsiteY43" fmla="*/ 4307840 h 4518660"/>
              <a:gd name="connsiteX44" fmla="*/ 2867660 w 6123940"/>
              <a:gd name="connsiteY44" fmla="*/ 4262120 h 4518660"/>
              <a:gd name="connsiteX45" fmla="*/ 2852420 w 6123940"/>
              <a:gd name="connsiteY45" fmla="*/ 4094480 h 4518660"/>
              <a:gd name="connsiteX46" fmla="*/ 2821940 w 6123940"/>
              <a:gd name="connsiteY46" fmla="*/ 3865880 h 4518660"/>
              <a:gd name="connsiteX47" fmla="*/ 3035300 w 6123940"/>
              <a:gd name="connsiteY47" fmla="*/ 3713480 h 4518660"/>
              <a:gd name="connsiteX48" fmla="*/ 3324860 w 6123940"/>
              <a:gd name="connsiteY48" fmla="*/ 3332480 h 4518660"/>
              <a:gd name="connsiteX49" fmla="*/ 3431540 w 6123940"/>
              <a:gd name="connsiteY49" fmla="*/ 2966720 h 4518660"/>
              <a:gd name="connsiteX50" fmla="*/ 3553460 w 6123940"/>
              <a:gd name="connsiteY50" fmla="*/ 2738120 h 4518660"/>
              <a:gd name="connsiteX51" fmla="*/ 3751580 w 6123940"/>
              <a:gd name="connsiteY51" fmla="*/ 2326640 h 4518660"/>
              <a:gd name="connsiteX52" fmla="*/ 3964940 w 6123940"/>
              <a:gd name="connsiteY52" fmla="*/ 2143760 h 4518660"/>
              <a:gd name="connsiteX53" fmla="*/ 4086860 w 6123940"/>
              <a:gd name="connsiteY53" fmla="*/ 1823720 h 4518660"/>
              <a:gd name="connsiteX54" fmla="*/ 4132580 w 6123940"/>
              <a:gd name="connsiteY54" fmla="*/ 1899920 h 4518660"/>
              <a:gd name="connsiteX55" fmla="*/ 4254500 w 6123940"/>
              <a:gd name="connsiteY55" fmla="*/ 2021840 h 4518660"/>
              <a:gd name="connsiteX56" fmla="*/ 4330700 w 6123940"/>
              <a:gd name="connsiteY56" fmla="*/ 1960880 h 4518660"/>
              <a:gd name="connsiteX57" fmla="*/ 4406900 w 6123940"/>
              <a:gd name="connsiteY57" fmla="*/ 1747520 h 4518660"/>
              <a:gd name="connsiteX58" fmla="*/ 4498340 w 6123940"/>
              <a:gd name="connsiteY58" fmla="*/ 1610360 h 4518660"/>
              <a:gd name="connsiteX59" fmla="*/ 4605020 w 6123940"/>
              <a:gd name="connsiteY59" fmla="*/ 1534160 h 4518660"/>
              <a:gd name="connsiteX60" fmla="*/ 4757420 w 6123940"/>
              <a:gd name="connsiteY60" fmla="*/ 1534160 h 4518660"/>
              <a:gd name="connsiteX61" fmla="*/ 4909820 w 6123940"/>
              <a:gd name="connsiteY61" fmla="*/ 1625600 h 4518660"/>
              <a:gd name="connsiteX62" fmla="*/ 4970780 w 6123940"/>
              <a:gd name="connsiteY62" fmla="*/ 1640840 h 4518660"/>
              <a:gd name="connsiteX63" fmla="*/ 5290820 w 6123940"/>
              <a:gd name="connsiteY63" fmla="*/ 1381760 h 4518660"/>
              <a:gd name="connsiteX64" fmla="*/ 5519420 w 6123940"/>
              <a:gd name="connsiteY64" fmla="*/ 1153160 h 4518660"/>
              <a:gd name="connsiteX65" fmla="*/ 5397500 w 6123940"/>
              <a:gd name="connsiteY65" fmla="*/ 1031240 h 4518660"/>
              <a:gd name="connsiteX66" fmla="*/ 5397500 w 6123940"/>
              <a:gd name="connsiteY66" fmla="*/ 955040 h 4518660"/>
              <a:gd name="connsiteX67" fmla="*/ 5290820 w 6123940"/>
              <a:gd name="connsiteY67" fmla="*/ 894080 h 4518660"/>
              <a:gd name="connsiteX68" fmla="*/ 5153660 w 6123940"/>
              <a:gd name="connsiteY68" fmla="*/ 909320 h 4518660"/>
              <a:gd name="connsiteX69" fmla="*/ 5397500 w 6123940"/>
              <a:gd name="connsiteY69" fmla="*/ 756920 h 4518660"/>
              <a:gd name="connsiteX70" fmla="*/ 5306060 w 6123940"/>
              <a:gd name="connsiteY70" fmla="*/ 665480 h 4518660"/>
              <a:gd name="connsiteX71" fmla="*/ 5031740 w 6123940"/>
              <a:gd name="connsiteY71" fmla="*/ 695960 h 4518660"/>
              <a:gd name="connsiteX72" fmla="*/ 4894580 w 6123940"/>
              <a:gd name="connsiteY72" fmla="*/ 574040 h 4518660"/>
              <a:gd name="connsiteX73" fmla="*/ 5427980 w 6123940"/>
              <a:gd name="connsiteY73" fmla="*/ 360680 h 4518660"/>
              <a:gd name="connsiteX74" fmla="*/ 5580380 w 6123940"/>
              <a:gd name="connsiteY74" fmla="*/ 299720 h 4518660"/>
              <a:gd name="connsiteX75" fmla="*/ 5793740 w 6123940"/>
              <a:gd name="connsiteY75" fmla="*/ 208280 h 4518660"/>
              <a:gd name="connsiteX76" fmla="*/ 5900420 w 6123940"/>
              <a:gd name="connsiteY76" fmla="*/ 55880 h 4518660"/>
              <a:gd name="connsiteX77" fmla="*/ 4437380 w 6123940"/>
              <a:gd name="connsiteY77" fmla="*/ 116840 h 451866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124460 w 6123940"/>
              <a:gd name="connsiteY13" fmla="*/ 157480 h 4483100"/>
              <a:gd name="connsiteX14" fmla="*/ 109220 w 6123940"/>
              <a:gd name="connsiteY14" fmla="*/ 843280 h 4483100"/>
              <a:gd name="connsiteX15" fmla="*/ 261620 w 6123940"/>
              <a:gd name="connsiteY15" fmla="*/ 995680 h 4483100"/>
              <a:gd name="connsiteX16" fmla="*/ 414020 w 6123940"/>
              <a:gd name="connsiteY16" fmla="*/ 1361440 h 4483100"/>
              <a:gd name="connsiteX17" fmla="*/ 490220 w 6123940"/>
              <a:gd name="connsiteY17" fmla="*/ 1651000 h 4483100"/>
              <a:gd name="connsiteX18" fmla="*/ 627380 w 6123940"/>
              <a:gd name="connsiteY18" fmla="*/ 1727200 h 4483100"/>
              <a:gd name="connsiteX19" fmla="*/ 871220 w 6123940"/>
              <a:gd name="connsiteY19" fmla="*/ 1468120 h 4483100"/>
              <a:gd name="connsiteX20" fmla="*/ 993140 w 6123940"/>
              <a:gd name="connsiteY20" fmla="*/ 1376680 h 4483100"/>
              <a:gd name="connsiteX21" fmla="*/ 1115060 w 6123940"/>
              <a:gd name="connsiteY21" fmla="*/ 1422400 h 4483100"/>
              <a:gd name="connsiteX22" fmla="*/ 1176020 w 6123940"/>
              <a:gd name="connsiteY22" fmla="*/ 1513840 h 4483100"/>
              <a:gd name="connsiteX23" fmla="*/ 1099820 w 6123940"/>
              <a:gd name="connsiteY23" fmla="*/ 1651000 h 4483100"/>
              <a:gd name="connsiteX24" fmla="*/ 1297940 w 6123940"/>
              <a:gd name="connsiteY24" fmla="*/ 1910080 h 4483100"/>
              <a:gd name="connsiteX25" fmla="*/ 1465580 w 6123940"/>
              <a:gd name="connsiteY25" fmla="*/ 2153920 h 4483100"/>
              <a:gd name="connsiteX26" fmla="*/ 1465580 w 6123940"/>
              <a:gd name="connsiteY26" fmla="*/ 2245360 h 4483100"/>
              <a:gd name="connsiteX27" fmla="*/ 1587500 w 6123940"/>
              <a:gd name="connsiteY27" fmla="*/ 2336800 h 4483100"/>
              <a:gd name="connsiteX28" fmla="*/ 1617980 w 6123940"/>
              <a:gd name="connsiteY28" fmla="*/ 2473960 h 4483100"/>
              <a:gd name="connsiteX29" fmla="*/ 1496060 w 6123940"/>
              <a:gd name="connsiteY29" fmla="*/ 2656840 h 4483100"/>
              <a:gd name="connsiteX30" fmla="*/ 1419860 w 6123940"/>
              <a:gd name="connsiteY30" fmla="*/ 2839720 h 4483100"/>
              <a:gd name="connsiteX31" fmla="*/ 1602740 w 6123940"/>
              <a:gd name="connsiteY31" fmla="*/ 3068320 h 4483100"/>
              <a:gd name="connsiteX32" fmla="*/ 1724660 w 6123940"/>
              <a:gd name="connsiteY32" fmla="*/ 3205480 h 4483100"/>
              <a:gd name="connsiteX33" fmla="*/ 1831340 w 6123940"/>
              <a:gd name="connsiteY33" fmla="*/ 3327400 h 4483100"/>
              <a:gd name="connsiteX34" fmla="*/ 1785620 w 6123940"/>
              <a:gd name="connsiteY34" fmla="*/ 3449320 h 4483100"/>
              <a:gd name="connsiteX35" fmla="*/ 1602740 w 6123940"/>
              <a:gd name="connsiteY35" fmla="*/ 3891280 h 4483100"/>
              <a:gd name="connsiteX36" fmla="*/ 1419860 w 6123940"/>
              <a:gd name="connsiteY36" fmla="*/ 4074160 h 4483100"/>
              <a:gd name="connsiteX37" fmla="*/ 1450340 w 6123940"/>
              <a:gd name="connsiteY37" fmla="*/ 4196080 h 4483100"/>
              <a:gd name="connsiteX38" fmla="*/ 1450340 w 6123940"/>
              <a:gd name="connsiteY38" fmla="*/ 4302760 h 4483100"/>
              <a:gd name="connsiteX39" fmla="*/ 1419860 w 6123940"/>
              <a:gd name="connsiteY39" fmla="*/ 4424680 h 4483100"/>
              <a:gd name="connsiteX40" fmla="*/ 1480820 w 6123940"/>
              <a:gd name="connsiteY40" fmla="*/ 4439920 h 4483100"/>
              <a:gd name="connsiteX41" fmla="*/ 2197100 w 6123940"/>
              <a:gd name="connsiteY41" fmla="*/ 4470400 h 4483100"/>
              <a:gd name="connsiteX42" fmla="*/ 2334260 w 6123940"/>
              <a:gd name="connsiteY42" fmla="*/ 4363720 h 4483100"/>
              <a:gd name="connsiteX43" fmla="*/ 2608580 w 6123940"/>
              <a:gd name="connsiteY43" fmla="*/ 4272280 h 4483100"/>
              <a:gd name="connsiteX44" fmla="*/ 2867660 w 6123940"/>
              <a:gd name="connsiteY44" fmla="*/ 4226560 h 4483100"/>
              <a:gd name="connsiteX45" fmla="*/ 2852420 w 6123940"/>
              <a:gd name="connsiteY45" fmla="*/ 4058920 h 4483100"/>
              <a:gd name="connsiteX46" fmla="*/ 2821940 w 6123940"/>
              <a:gd name="connsiteY46" fmla="*/ 3830320 h 4483100"/>
              <a:gd name="connsiteX47" fmla="*/ 3035300 w 6123940"/>
              <a:gd name="connsiteY47" fmla="*/ 3677920 h 4483100"/>
              <a:gd name="connsiteX48" fmla="*/ 3324860 w 6123940"/>
              <a:gd name="connsiteY48" fmla="*/ 3296920 h 4483100"/>
              <a:gd name="connsiteX49" fmla="*/ 3431540 w 6123940"/>
              <a:gd name="connsiteY49" fmla="*/ 2931160 h 4483100"/>
              <a:gd name="connsiteX50" fmla="*/ 3553460 w 6123940"/>
              <a:gd name="connsiteY50" fmla="*/ 2702560 h 4483100"/>
              <a:gd name="connsiteX51" fmla="*/ 3751580 w 6123940"/>
              <a:gd name="connsiteY51" fmla="*/ 2291080 h 4483100"/>
              <a:gd name="connsiteX52" fmla="*/ 3964940 w 6123940"/>
              <a:gd name="connsiteY52" fmla="*/ 2108200 h 4483100"/>
              <a:gd name="connsiteX53" fmla="*/ 4086860 w 6123940"/>
              <a:gd name="connsiteY53" fmla="*/ 1788160 h 4483100"/>
              <a:gd name="connsiteX54" fmla="*/ 4132580 w 6123940"/>
              <a:gd name="connsiteY54" fmla="*/ 1864360 h 4483100"/>
              <a:gd name="connsiteX55" fmla="*/ 4254500 w 6123940"/>
              <a:gd name="connsiteY55" fmla="*/ 1986280 h 4483100"/>
              <a:gd name="connsiteX56" fmla="*/ 4330700 w 6123940"/>
              <a:gd name="connsiteY56" fmla="*/ 1925320 h 4483100"/>
              <a:gd name="connsiteX57" fmla="*/ 4406900 w 6123940"/>
              <a:gd name="connsiteY57" fmla="*/ 1711960 h 4483100"/>
              <a:gd name="connsiteX58" fmla="*/ 4498340 w 6123940"/>
              <a:gd name="connsiteY58" fmla="*/ 1574800 h 4483100"/>
              <a:gd name="connsiteX59" fmla="*/ 4605020 w 6123940"/>
              <a:gd name="connsiteY59" fmla="*/ 1498600 h 4483100"/>
              <a:gd name="connsiteX60" fmla="*/ 4757420 w 6123940"/>
              <a:gd name="connsiteY60" fmla="*/ 1498600 h 4483100"/>
              <a:gd name="connsiteX61" fmla="*/ 4909820 w 6123940"/>
              <a:gd name="connsiteY61" fmla="*/ 1590040 h 4483100"/>
              <a:gd name="connsiteX62" fmla="*/ 4970780 w 6123940"/>
              <a:gd name="connsiteY62" fmla="*/ 1605280 h 4483100"/>
              <a:gd name="connsiteX63" fmla="*/ 5290820 w 6123940"/>
              <a:gd name="connsiteY63" fmla="*/ 1346200 h 4483100"/>
              <a:gd name="connsiteX64" fmla="*/ 5519420 w 6123940"/>
              <a:gd name="connsiteY64" fmla="*/ 1117600 h 4483100"/>
              <a:gd name="connsiteX65" fmla="*/ 5397500 w 6123940"/>
              <a:gd name="connsiteY65" fmla="*/ 995680 h 4483100"/>
              <a:gd name="connsiteX66" fmla="*/ 5397500 w 6123940"/>
              <a:gd name="connsiteY66" fmla="*/ 919480 h 4483100"/>
              <a:gd name="connsiteX67" fmla="*/ 5290820 w 6123940"/>
              <a:gd name="connsiteY67" fmla="*/ 858520 h 4483100"/>
              <a:gd name="connsiteX68" fmla="*/ 5153660 w 6123940"/>
              <a:gd name="connsiteY68" fmla="*/ 873760 h 4483100"/>
              <a:gd name="connsiteX69" fmla="*/ 5397500 w 6123940"/>
              <a:gd name="connsiteY69" fmla="*/ 721360 h 4483100"/>
              <a:gd name="connsiteX70" fmla="*/ 5306060 w 6123940"/>
              <a:gd name="connsiteY70" fmla="*/ 629920 h 4483100"/>
              <a:gd name="connsiteX71" fmla="*/ 5031740 w 6123940"/>
              <a:gd name="connsiteY71" fmla="*/ 660400 h 4483100"/>
              <a:gd name="connsiteX72" fmla="*/ 4894580 w 6123940"/>
              <a:gd name="connsiteY72" fmla="*/ 538480 h 4483100"/>
              <a:gd name="connsiteX73" fmla="*/ 5427980 w 6123940"/>
              <a:gd name="connsiteY73" fmla="*/ 325120 h 4483100"/>
              <a:gd name="connsiteX74" fmla="*/ 5580380 w 6123940"/>
              <a:gd name="connsiteY74" fmla="*/ 264160 h 4483100"/>
              <a:gd name="connsiteX75" fmla="*/ 5793740 w 6123940"/>
              <a:gd name="connsiteY75" fmla="*/ 172720 h 4483100"/>
              <a:gd name="connsiteX76" fmla="*/ 5900420 w 6123940"/>
              <a:gd name="connsiteY76" fmla="*/ 20320 h 4483100"/>
              <a:gd name="connsiteX77" fmla="*/ 4437380 w 6123940"/>
              <a:gd name="connsiteY77"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124460 w 6123940"/>
              <a:gd name="connsiteY13" fmla="*/ 157480 h 4483100"/>
              <a:gd name="connsiteX14" fmla="*/ 109220 w 6123940"/>
              <a:gd name="connsiteY14" fmla="*/ 843280 h 4483100"/>
              <a:gd name="connsiteX15" fmla="*/ 261620 w 6123940"/>
              <a:gd name="connsiteY15" fmla="*/ 995680 h 4483100"/>
              <a:gd name="connsiteX16" fmla="*/ 414020 w 6123940"/>
              <a:gd name="connsiteY16" fmla="*/ 1361440 h 4483100"/>
              <a:gd name="connsiteX17" fmla="*/ 490220 w 6123940"/>
              <a:gd name="connsiteY17" fmla="*/ 1651000 h 4483100"/>
              <a:gd name="connsiteX18" fmla="*/ 627380 w 6123940"/>
              <a:gd name="connsiteY18" fmla="*/ 1727200 h 4483100"/>
              <a:gd name="connsiteX19" fmla="*/ 871220 w 6123940"/>
              <a:gd name="connsiteY19" fmla="*/ 1468120 h 4483100"/>
              <a:gd name="connsiteX20" fmla="*/ 993140 w 6123940"/>
              <a:gd name="connsiteY20" fmla="*/ 1376680 h 4483100"/>
              <a:gd name="connsiteX21" fmla="*/ 1115060 w 6123940"/>
              <a:gd name="connsiteY21" fmla="*/ 1422400 h 4483100"/>
              <a:gd name="connsiteX22" fmla="*/ 1176020 w 6123940"/>
              <a:gd name="connsiteY22" fmla="*/ 1513840 h 4483100"/>
              <a:gd name="connsiteX23" fmla="*/ 1099820 w 6123940"/>
              <a:gd name="connsiteY23" fmla="*/ 1651000 h 4483100"/>
              <a:gd name="connsiteX24" fmla="*/ 1297940 w 6123940"/>
              <a:gd name="connsiteY24" fmla="*/ 1910080 h 4483100"/>
              <a:gd name="connsiteX25" fmla="*/ 1465580 w 6123940"/>
              <a:gd name="connsiteY25" fmla="*/ 2153920 h 4483100"/>
              <a:gd name="connsiteX26" fmla="*/ 1465580 w 6123940"/>
              <a:gd name="connsiteY26" fmla="*/ 2245360 h 4483100"/>
              <a:gd name="connsiteX27" fmla="*/ 1587500 w 6123940"/>
              <a:gd name="connsiteY27" fmla="*/ 2336800 h 4483100"/>
              <a:gd name="connsiteX28" fmla="*/ 1617980 w 6123940"/>
              <a:gd name="connsiteY28" fmla="*/ 2473960 h 4483100"/>
              <a:gd name="connsiteX29" fmla="*/ 1496060 w 6123940"/>
              <a:gd name="connsiteY29" fmla="*/ 2656840 h 4483100"/>
              <a:gd name="connsiteX30" fmla="*/ 1419860 w 6123940"/>
              <a:gd name="connsiteY30" fmla="*/ 2839720 h 4483100"/>
              <a:gd name="connsiteX31" fmla="*/ 1602740 w 6123940"/>
              <a:gd name="connsiteY31" fmla="*/ 3068320 h 4483100"/>
              <a:gd name="connsiteX32" fmla="*/ 1724660 w 6123940"/>
              <a:gd name="connsiteY32" fmla="*/ 3205480 h 4483100"/>
              <a:gd name="connsiteX33" fmla="*/ 1831340 w 6123940"/>
              <a:gd name="connsiteY33" fmla="*/ 3327400 h 4483100"/>
              <a:gd name="connsiteX34" fmla="*/ 1785620 w 6123940"/>
              <a:gd name="connsiteY34" fmla="*/ 3449320 h 4483100"/>
              <a:gd name="connsiteX35" fmla="*/ 1602740 w 6123940"/>
              <a:gd name="connsiteY35" fmla="*/ 3891280 h 4483100"/>
              <a:gd name="connsiteX36" fmla="*/ 1419860 w 6123940"/>
              <a:gd name="connsiteY36" fmla="*/ 4074160 h 4483100"/>
              <a:gd name="connsiteX37" fmla="*/ 1450340 w 6123940"/>
              <a:gd name="connsiteY37" fmla="*/ 4196080 h 4483100"/>
              <a:gd name="connsiteX38" fmla="*/ 1450340 w 6123940"/>
              <a:gd name="connsiteY38" fmla="*/ 4302760 h 4483100"/>
              <a:gd name="connsiteX39" fmla="*/ 1419860 w 6123940"/>
              <a:gd name="connsiteY39" fmla="*/ 4424680 h 4483100"/>
              <a:gd name="connsiteX40" fmla="*/ 1480820 w 6123940"/>
              <a:gd name="connsiteY40" fmla="*/ 4439920 h 4483100"/>
              <a:gd name="connsiteX41" fmla="*/ 2197100 w 6123940"/>
              <a:gd name="connsiteY41" fmla="*/ 4470400 h 4483100"/>
              <a:gd name="connsiteX42" fmla="*/ 2334260 w 6123940"/>
              <a:gd name="connsiteY42" fmla="*/ 4363720 h 4483100"/>
              <a:gd name="connsiteX43" fmla="*/ 2608580 w 6123940"/>
              <a:gd name="connsiteY43" fmla="*/ 4272280 h 4483100"/>
              <a:gd name="connsiteX44" fmla="*/ 2867660 w 6123940"/>
              <a:gd name="connsiteY44" fmla="*/ 4226560 h 4483100"/>
              <a:gd name="connsiteX45" fmla="*/ 2852420 w 6123940"/>
              <a:gd name="connsiteY45" fmla="*/ 4058920 h 4483100"/>
              <a:gd name="connsiteX46" fmla="*/ 2821940 w 6123940"/>
              <a:gd name="connsiteY46" fmla="*/ 3830320 h 4483100"/>
              <a:gd name="connsiteX47" fmla="*/ 3035300 w 6123940"/>
              <a:gd name="connsiteY47" fmla="*/ 3677920 h 4483100"/>
              <a:gd name="connsiteX48" fmla="*/ 3324860 w 6123940"/>
              <a:gd name="connsiteY48" fmla="*/ 3296920 h 4483100"/>
              <a:gd name="connsiteX49" fmla="*/ 3431540 w 6123940"/>
              <a:gd name="connsiteY49" fmla="*/ 2931160 h 4483100"/>
              <a:gd name="connsiteX50" fmla="*/ 3553460 w 6123940"/>
              <a:gd name="connsiteY50" fmla="*/ 2702560 h 4483100"/>
              <a:gd name="connsiteX51" fmla="*/ 3751580 w 6123940"/>
              <a:gd name="connsiteY51" fmla="*/ 2291080 h 4483100"/>
              <a:gd name="connsiteX52" fmla="*/ 3964940 w 6123940"/>
              <a:gd name="connsiteY52" fmla="*/ 2108200 h 4483100"/>
              <a:gd name="connsiteX53" fmla="*/ 4086860 w 6123940"/>
              <a:gd name="connsiteY53" fmla="*/ 1788160 h 4483100"/>
              <a:gd name="connsiteX54" fmla="*/ 4132580 w 6123940"/>
              <a:gd name="connsiteY54" fmla="*/ 1864360 h 4483100"/>
              <a:gd name="connsiteX55" fmla="*/ 4254500 w 6123940"/>
              <a:gd name="connsiteY55" fmla="*/ 1986280 h 4483100"/>
              <a:gd name="connsiteX56" fmla="*/ 4330700 w 6123940"/>
              <a:gd name="connsiteY56" fmla="*/ 1925320 h 4483100"/>
              <a:gd name="connsiteX57" fmla="*/ 4406900 w 6123940"/>
              <a:gd name="connsiteY57" fmla="*/ 1711960 h 4483100"/>
              <a:gd name="connsiteX58" fmla="*/ 4498340 w 6123940"/>
              <a:gd name="connsiteY58" fmla="*/ 1574800 h 4483100"/>
              <a:gd name="connsiteX59" fmla="*/ 4605020 w 6123940"/>
              <a:gd name="connsiteY59" fmla="*/ 1498600 h 4483100"/>
              <a:gd name="connsiteX60" fmla="*/ 4757420 w 6123940"/>
              <a:gd name="connsiteY60" fmla="*/ 1498600 h 4483100"/>
              <a:gd name="connsiteX61" fmla="*/ 4909820 w 6123940"/>
              <a:gd name="connsiteY61" fmla="*/ 1590040 h 4483100"/>
              <a:gd name="connsiteX62" fmla="*/ 4970780 w 6123940"/>
              <a:gd name="connsiteY62" fmla="*/ 1605280 h 4483100"/>
              <a:gd name="connsiteX63" fmla="*/ 5290820 w 6123940"/>
              <a:gd name="connsiteY63" fmla="*/ 1346200 h 4483100"/>
              <a:gd name="connsiteX64" fmla="*/ 5519420 w 6123940"/>
              <a:gd name="connsiteY64" fmla="*/ 1117600 h 4483100"/>
              <a:gd name="connsiteX65" fmla="*/ 5397500 w 6123940"/>
              <a:gd name="connsiteY65" fmla="*/ 995680 h 4483100"/>
              <a:gd name="connsiteX66" fmla="*/ 5397500 w 6123940"/>
              <a:gd name="connsiteY66" fmla="*/ 919480 h 4483100"/>
              <a:gd name="connsiteX67" fmla="*/ 5290820 w 6123940"/>
              <a:gd name="connsiteY67" fmla="*/ 858520 h 4483100"/>
              <a:gd name="connsiteX68" fmla="*/ 5153660 w 6123940"/>
              <a:gd name="connsiteY68" fmla="*/ 873760 h 4483100"/>
              <a:gd name="connsiteX69" fmla="*/ 5397500 w 6123940"/>
              <a:gd name="connsiteY69" fmla="*/ 721360 h 4483100"/>
              <a:gd name="connsiteX70" fmla="*/ 5306060 w 6123940"/>
              <a:gd name="connsiteY70" fmla="*/ 629920 h 4483100"/>
              <a:gd name="connsiteX71" fmla="*/ 5031740 w 6123940"/>
              <a:gd name="connsiteY71" fmla="*/ 660400 h 4483100"/>
              <a:gd name="connsiteX72" fmla="*/ 4894580 w 6123940"/>
              <a:gd name="connsiteY72" fmla="*/ 538480 h 4483100"/>
              <a:gd name="connsiteX73" fmla="*/ 5427980 w 6123940"/>
              <a:gd name="connsiteY73" fmla="*/ 325120 h 4483100"/>
              <a:gd name="connsiteX74" fmla="*/ 5580380 w 6123940"/>
              <a:gd name="connsiteY74" fmla="*/ 264160 h 4483100"/>
              <a:gd name="connsiteX75" fmla="*/ 5793740 w 6123940"/>
              <a:gd name="connsiteY75" fmla="*/ 172720 h 4483100"/>
              <a:gd name="connsiteX76" fmla="*/ 5900420 w 6123940"/>
              <a:gd name="connsiteY76" fmla="*/ 20320 h 4483100"/>
              <a:gd name="connsiteX77" fmla="*/ 4437380 w 6123940"/>
              <a:gd name="connsiteY77"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124460 w 6123940"/>
              <a:gd name="connsiteY13" fmla="*/ 157480 h 4483100"/>
              <a:gd name="connsiteX14" fmla="*/ 109220 w 6123940"/>
              <a:gd name="connsiteY14" fmla="*/ 843280 h 4483100"/>
              <a:gd name="connsiteX15" fmla="*/ 261620 w 6123940"/>
              <a:gd name="connsiteY15" fmla="*/ 995680 h 4483100"/>
              <a:gd name="connsiteX16" fmla="*/ 414020 w 6123940"/>
              <a:gd name="connsiteY16" fmla="*/ 1361440 h 4483100"/>
              <a:gd name="connsiteX17" fmla="*/ 490220 w 6123940"/>
              <a:gd name="connsiteY17" fmla="*/ 1651000 h 4483100"/>
              <a:gd name="connsiteX18" fmla="*/ 627380 w 6123940"/>
              <a:gd name="connsiteY18" fmla="*/ 1727200 h 4483100"/>
              <a:gd name="connsiteX19" fmla="*/ 871220 w 6123940"/>
              <a:gd name="connsiteY19" fmla="*/ 1468120 h 4483100"/>
              <a:gd name="connsiteX20" fmla="*/ 993140 w 6123940"/>
              <a:gd name="connsiteY20" fmla="*/ 1376680 h 4483100"/>
              <a:gd name="connsiteX21" fmla="*/ 1115060 w 6123940"/>
              <a:gd name="connsiteY21" fmla="*/ 1422400 h 4483100"/>
              <a:gd name="connsiteX22" fmla="*/ 1176020 w 6123940"/>
              <a:gd name="connsiteY22" fmla="*/ 1513840 h 4483100"/>
              <a:gd name="connsiteX23" fmla="*/ 1099820 w 6123940"/>
              <a:gd name="connsiteY23" fmla="*/ 1651000 h 4483100"/>
              <a:gd name="connsiteX24" fmla="*/ 1297940 w 6123940"/>
              <a:gd name="connsiteY24" fmla="*/ 1910080 h 4483100"/>
              <a:gd name="connsiteX25" fmla="*/ 1465580 w 6123940"/>
              <a:gd name="connsiteY25" fmla="*/ 2153920 h 4483100"/>
              <a:gd name="connsiteX26" fmla="*/ 1465580 w 6123940"/>
              <a:gd name="connsiteY26" fmla="*/ 2245360 h 4483100"/>
              <a:gd name="connsiteX27" fmla="*/ 1587500 w 6123940"/>
              <a:gd name="connsiteY27" fmla="*/ 2336800 h 4483100"/>
              <a:gd name="connsiteX28" fmla="*/ 1617980 w 6123940"/>
              <a:gd name="connsiteY28" fmla="*/ 2473960 h 4483100"/>
              <a:gd name="connsiteX29" fmla="*/ 1496060 w 6123940"/>
              <a:gd name="connsiteY29" fmla="*/ 2656840 h 4483100"/>
              <a:gd name="connsiteX30" fmla="*/ 1419860 w 6123940"/>
              <a:gd name="connsiteY30" fmla="*/ 2839720 h 4483100"/>
              <a:gd name="connsiteX31" fmla="*/ 1602740 w 6123940"/>
              <a:gd name="connsiteY31" fmla="*/ 3068320 h 4483100"/>
              <a:gd name="connsiteX32" fmla="*/ 1724660 w 6123940"/>
              <a:gd name="connsiteY32" fmla="*/ 3205480 h 4483100"/>
              <a:gd name="connsiteX33" fmla="*/ 1831340 w 6123940"/>
              <a:gd name="connsiteY33" fmla="*/ 3327400 h 4483100"/>
              <a:gd name="connsiteX34" fmla="*/ 1785620 w 6123940"/>
              <a:gd name="connsiteY34" fmla="*/ 3449320 h 4483100"/>
              <a:gd name="connsiteX35" fmla="*/ 1602740 w 6123940"/>
              <a:gd name="connsiteY35" fmla="*/ 3891280 h 4483100"/>
              <a:gd name="connsiteX36" fmla="*/ 1419860 w 6123940"/>
              <a:gd name="connsiteY36" fmla="*/ 4074160 h 4483100"/>
              <a:gd name="connsiteX37" fmla="*/ 1450340 w 6123940"/>
              <a:gd name="connsiteY37" fmla="*/ 4196080 h 4483100"/>
              <a:gd name="connsiteX38" fmla="*/ 1450340 w 6123940"/>
              <a:gd name="connsiteY38" fmla="*/ 4302760 h 4483100"/>
              <a:gd name="connsiteX39" fmla="*/ 1419860 w 6123940"/>
              <a:gd name="connsiteY39" fmla="*/ 4424680 h 4483100"/>
              <a:gd name="connsiteX40" fmla="*/ 1480820 w 6123940"/>
              <a:gd name="connsiteY40" fmla="*/ 4439920 h 4483100"/>
              <a:gd name="connsiteX41" fmla="*/ 2197100 w 6123940"/>
              <a:gd name="connsiteY41" fmla="*/ 4470400 h 4483100"/>
              <a:gd name="connsiteX42" fmla="*/ 2334260 w 6123940"/>
              <a:gd name="connsiteY42" fmla="*/ 4363720 h 4483100"/>
              <a:gd name="connsiteX43" fmla="*/ 2608580 w 6123940"/>
              <a:gd name="connsiteY43" fmla="*/ 4272280 h 4483100"/>
              <a:gd name="connsiteX44" fmla="*/ 2867660 w 6123940"/>
              <a:gd name="connsiteY44" fmla="*/ 4226560 h 4483100"/>
              <a:gd name="connsiteX45" fmla="*/ 2852420 w 6123940"/>
              <a:gd name="connsiteY45" fmla="*/ 4058920 h 4483100"/>
              <a:gd name="connsiteX46" fmla="*/ 2821940 w 6123940"/>
              <a:gd name="connsiteY46" fmla="*/ 3830320 h 4483100"/>
              <a:gd name="connsiteX47" fmla="*/ 3035300 w 6123940"/>
              <a:gd name="connsiteY47" fmla="*/ 3677920 h 4483100"/>
              <a:gd name="connsiteX48" fmla="*/ 3324860 w 6123940"/>
              <a:gd name="connsiteY48" fmla="*/ 3296920 h 4483100"/>
              <a:gd name="connsiteX49" fmla="*/ 3431540 w 6123940"/>
              <a:gd name="connsiteY49" fmla="*/ 2931160 h 4483100"/>
              <a:gd name="connsiteX50" fmla="*/ 3553460 w 6123940"/>
              <a:gd name="connsiteY50" fmla="*/ 2702560 h 4483100"/>
              <a:gd name="connsiteX51" fmla="*/ 3751580 w 6123940"/>
              <a:gd name="connsiteY51" fmla="*/ 2291080 h 4483100"/>
              <a:gd name="connsiteX52" fmla="*/ 3964940 w 6123940"/>
              <a:gd name="connsiteY52" fmla="*/ 2108200 h 4483100"/>
              <a:gd name="connsiteX53" fmla="*/ 4086860 w 6123940"/>
              <a:gd name="connsiteY53" fmla="*/ 1788160 h 4483100"/>
              <a:gd name="connsiteX54" fmla="*/ 4132580 w 6123940"/>
              <a:gd name="connsiteY54" fmla="*/ 1864360 h 4483100"/>
              <a:gd name="connsiteX55" fmla="*/ 4254500 w 6123940"/>
              <a:gd name="connsiteY55" fmla="*/ 1986280 h 4483100"/>
              <a:gd name="connsiteX56" fmla="*/ 4330700 w 6123940"/>
              <a:gd name="connsiteY56" fmla="*/ 1925320 h 4483100"/>
              <a:gd name="connsiteX57" fmla="*/ 4406900 w 6123940"/>
              <a:gd name="connsiteY57" fmla="*/ 1711960 h 4483100"/>
              <a:gd name="connsiteX58" fmla="*/ 4498340 w 6123940"/>
              <a:gd name="connsiteY58" fmla="*/ 1574800 h 4483100"/>
              <a:gd name="connsiteX59" fmla="*/ 4605020 w 6123940"/>
              <a:gd name="connsiteY59" fmla="*/ 1498600 h 4483100"/>
              <a:gd name="connsiteX60" fmla="*/ 4757420 w 6123940"/>
              <a:gd name="connsiteY60" fmla="*/ 1498600 h 4483100"/>
              <a:gd name="connsiteX61" fmla="*/ 4909820 w 6123940"/>
              <a:gd name="connsiteY61" fmla="*/ 1590040 h 4483100"/>
              <a:gd name="connsiteX62" fmla="*/ 4970780 w 6123940"/>
              <a:gd name="connsiteY62" fmla="*/ 1605280 h 4483100"/>
              <a:gd name="connsiteX63" fmla="*/ 5290820 w 6123940"/>
              <a:gd name="connsiteY63" fmla="*/ 1346200 h 4483100"/>
              <a:gd name="connsiteX64" fmla="*/ 5519420 w 6123940"/>
              <a:gd name="connsiteY64" fmla="*/ 1117600 h 4483100"/>
              <a:gd name="connsiteX65" fmla="*/ 5397500 w 6123940"/>
              <a:gd name="connsiteY65" fmla="*/ 995680 h 4483100"/>
              <a:gd name="connsiteX66" fmla="*/ 5397500 w 6123940"/>
              <a:gd name="connsiteY66" fmla="*/ 919480 h 4483100"/>
              <a:gd name="connsiteX67" fmla="*/ 5290820 w 6123940"/>
              <a:gd name="connsiteY67" fmla="*/ 858520 h 4483100"/>
              <a:gd name="connsiteX68" fmla="*/ 5153660 w 6123940"/>
              <a:gd name="connsiteY68" fmla="*/ 873760 h 4483100"/>
              <a:gd name="connsiteX69" fmla="*/ 5397500 w 6123940"/>
              <a:gd name="connsiteY69" fmla="*/ 721360 h 4483100"/>
              <a:gd name="connsiteX70" fmla="*/ 5306060 w 6123940"/>
              <a:gd name="connsiteY70" fmla="*/ 629920 h 4483100"/>
              <a:gd name="connsiteX71" fmla="*/ 5031740 w 6123940"/>
              <a:gd name="connsiteY71" fmla="*/ 660400 h 4483100"/>
              <a:gd name="connsiteX72" fmla="*/ 4894580 w 6123940"/>
              <a:gd name="connsiteY72" fmla="*/ 538480 h 4483100"/>
              <a:gd name="connsiteX73" fmla="*/ 5427980 w 6123940"/>
              <a:gd name="connsiteY73" fmla="*/ 325120 h 4483100"/>
              <a:gd name="connsiteX74" fmla="*/ 5580380 w 6123940"/>
              <a:gd name="connsiteY74" fmla="*/ 264160 h 4483100"/>
              <a:gd name="connsiteX75" fmla="*/ 5793740 w 6123940"/>
              <a:gd name="connsiteY75" fmla="*/ 172720 h 4483100"/>
              <a:gd name="connsiteX76" fmla="*/ 5900420 w 6123940"/>
              <a:gd name="connsiteY76" fmla="*/ 20320 h 4483100"/>
              <a:gd name="connsiteX77" fmla="*/ 4437380 w 6123940"/>
              <a:gd name="connsiteY77" fmla="*/ 81280 h 448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123940" h="4483100">
                <a:moveTo>
                  <a:pt x="4437380" y="81280"/>
                </a:moveTo>
                <a:cubicBezTo>
                  <a:pt x="4140200" y="162560"/>
                  <a:pt x="4251960" y="370840"/>
                  <a:pt x="4117340" y="508000"/>
                </a:cubicBezTo>
                <a:cubicBezTo>
                  <a:pt x="3982720" y="645160"/>
                  <a:pt x="3761740" y="807720"/>
                  <a:pt x="3629660" y="904240"/>
                </a:cubicBezTo>
                <a:cubicBezTo>
                  <a:pt x="3497580" y="1000760"/>
                  <a:pt x="3431540" y="1043940"/>
                  <a:pt x="3324860" y="1087120"/>
                </a:cubicBezTo>
                <a:cubicBezTo>
                  <a:pt x="3218180" y="1130300"/>
                  <a:pt x="3124200" y="1165860"/>
                  <a:pt x="2989580" y="1163320"/>
                </a:cubicBezTo>
                <a:cubicBezTo>
                  <a:pt x="2854960" y="1160780"/>
                  <a:pt x="2641600" y="1099820"/>
                  <a:pt x="2517140" y="1071880"/>
                </a:cubicBezTo>
                <a:cubicBezTo>
                  <a:pt x="2392680" y="1043940"/>
                  <a:pt x="2331720" y="1033780"/>
                  <a:pt x="2242820" y="995680"/>
                </a:cubicBezTo>
                <a:cubicBezTo>
                  <a:pt x="2153920" y="957580"/>
                  <a:pt x="1983740" y="843280"/>
                  <a:pt x="1983740" y="843280"/>
                </a:cubicBezTo>
                <a:cubicBezTo>
                  <a:pt x="1927860" y="810260"/>
                  <a:pt x="1953260" y="779780"/>
                  <a:pt x="1907540" y="797560"/>
                </a:cubicBezTo>
                <a:cubicBezTo>
                  <a:pt x="1861820" y="815340"/>
                  <a:pt x="1760220" y="932180"/>
                  <a:pt x="1709420" y="949960"/>
                </a:cubicBezTo>
                <a:cubicBezTo>
                  <a:pt x="1658620" y="967740"/>
                  <a:pt x="1691640" y="960120"/>
                  <a:pt x="1602740" y="904240"/>
                </a:cubicBezTo>
                <a:cubicBezTo>
                  <a:pt x="1513840" y="848360"/>
                  <a:pt x="1300480" y="741680"/>
                  <a:pt x="1176020" y="614680"/>
                </a:cubicBezTo>
                <a:cubicBezTo>
                  <a:pt x="1051560" y="487680"/>
                  <a:pt x="1031240" y="218440"/>
                  <a:pt x="855980" y="142240"/>
                </a:cubicBezTo>
                <a:cubicBezTo>
                  <a:pt x="526143" y="164011"/>
                  <a:pt x="407851" y="190863"/>
                  <a:pt x="124460" y="157480"/>
                </a:cubicBezTo>
                <a:cubicBezTo>
                  <a:pt x="0" y="274320"/>
                  <a:pt x="86360" y="703580"/>
                  <a:pt x="109220" y="843280"/>
                </a:cubicBezTo>
                <a:cubicBezTo>
                  <a:pt x="132080" y="982980"/>
                  <a:pt x="210820" y="909320"/>
                  <a:pt x="261620" y="995680"/>
                </a:cubicBezTo>
                <a:cubicBezTo>
                  <a:pt x="312420" y="1082040"/>
                  <a:pt x="375920" y="1252220"/>
                  <a:pt x="414020" y="1361440"/>
                </a:cubicBezTo>
                <a:cubicBezTo>
                  <a:pt x="452120" y="1470660"/>
                  <a:pt x="454660" y="1590040"/>
                  <a:pt x="490220" y="1651000"/>
                </a:cubicBezTo>
                <a:cubicBezTo>
                  <a:pt x="525780" y="1711960"/>
                  <a:pt x="563880" y="1757680"/>
                  <a:pt x="627380" y="1727200"/>
                </a:cubicBezTo>
                <a:cubicBezTo>
                  <a:pt x="690880" y="1696720"/>
                  <a:pt x="810260" y="1526540"/>
                  <a:pt x="871220" y="1468120"/>
                </a:cubicBezTo>
                <a:cubicBezTo>
                  <a:pt x="932180" y="1409700"/>
                  <a:pt x="952500" y="1384300"/>
                  <a:pt x="993140" y="1376680"/>
                </a:cubicBezTo>
                <a:cubicBezTo>
                  <a:pt x="1033780" y="1369060"/>
                  <a:pt x="1084580" y="1399540"/>
                  <a:pt x="1115060" y="1422400"/>
                </a:cubicBezTo>
                <a:cubicBezTo>
                  <a:pt x="1145540" y="1445260"/>
                  <a:pt x="1178560" y="1475740"/>
                  <a:pt x="1176020" y="1513840"/>
                </a:cubicBezTo>
                <a:cubicBezTo>
                  <a:pt x="1173480" y="1551940"/>
                  <a:pt x="1079500" y="1584960"/>
                  <a:pt x="1099820" y="1651000"/>
                </a:cubicBezTo>
                <a:cubicBezTo>
                  <a:pt x="1120140" y="1717040"/>
                  <a:pt x="1236980" y="1826260"/>
                  <a:pt x="1297940" y="1910080"/>
                </a:cubicBezTo>
                <a:cubicBezTo>
                  <a:pt x="1358900" y="1993900"/>
                  <a:pt x="1437640" y="2098040"/>
                  <a:pt x="1465580" y="2153920"/>
                </a:cubicBezTo>
                <a:cubicBezTo>
                  <a:pt x="1493520" y="2209800"/>
                  <a:pt x="1445260" y="2214880"/>
                  <a:pt x="1465580" y="2245360"/>
                </a:cubicBezTo>
                <a:cubicBezTo>
                  <a:pt x="1485900" y="2275840"/>
                  <a:pt x="1562100" y="2298700"/>
                  <a:pt x="1587500" y="2336800"/>
                </a:cubicBezTo>
                <a:cubicBezTo>
                  <a:pt x="1612900" y="2374900"/>
                  <a:pt x="1633220" y="2420620"/>
                  <a:pt x="1617980" y="2473960"/>
                </a:cubicBezTo>
                <a:cubicBezTo>
                  <a:pt x="1602740" y="2527300"/>
                  <a:pt x="1529080" y="2595880"/>
                  <a:pt x="1496060" y="2656840"/>
                </a:cubicBezTo>
                <a:cubicBezTo>
                  <a:pt x="1463040" y="2717800"/>
                  <a:pt x="1402080" y="2771140"/>
                  <a:pt x="1419860" y="2839720"/>
                </a:cubicBezTo>
                <a:cubicBezTo>
                  <a:pt x="1437640" y="2908300"/>
                  <a:pt x="1551940" y="3007360"/>
                  <a:pt x="1602740" y="3068320"/>
                </a:cubicBezTo>
                <a:cubicBezTo>
                  <a:pt x="1653540" y="3129280"/>
                  <a:pt x="1724660" y="3205480"/>
                  <a:pt x="1724660" y="3205480"/>
                </a:cubicBezTo>
                <a:cubicBezTo>
                  <a:pt x="1762760" y="3248660"/>
                  <a:pt x="1821180" y="3286760"/>
                  <a:pt x="1831340" y="3327400"/>
                </a:cubicBezTo>
                <a:cubicBezTo>
                  <a:pt x="1841500" y="3368040"/>
                  <a:pt x="1823720" y="3355340"/>
                  <a:pt x="1785620" y="3449320"/>
                </a:cubicBezTo>
                <a:cubicBezTo>
                  <a:pt x="1747520" y="3543300"/>
                  <a:pt x="1663700" y="3787140"/>
                  <a:pt x="1602740" y="3891280"/>
                </a:cubicBezTo>
                <a:cubicBezTo>
                  <a:pt x="1541780" y="3995420"/>
                  <a:pt x="1445260" y="4023360"/>
                  <a:pt x="1419860" y="4074160"/>
                </a:cubicBezTo>
                <a:cubicBezTo>
                  <a:pt x="1394460" y="4124960"/>
                  <a:pt x="1445260" y="4157980"/>
                  <a:pt x="1450340" y="4196080"/>
                </a:cubicBezTo>
                <a:cubicBezTo>
                  <a:pt x="1455420" y="4234180"/>
                  <a:pt x="1455420" y="4264660"/>
                  <a:pt x="1450340" y="4302760"/>
                </a:cubicBezTo>
                <a:cubicBezTo>
                  <a:pt x="1445260" y="4340860"/>
                  <a:pt x="1414780" y="4401820"/>
                  <a:pt x="1419860" y="4424680"/>
                </a:cubicBezTo>
                <a:cubicBezTo>
                  <a:pt x="1424940" y="4447540"/>
                  <a:pt x="1351280" y="4432300"/>
                  <a:pt x="1480820" y="4439920"/>
                </a:cubicBezTo>
                <a:cubicBezTo>
                  <a:pt x="1610360" y="4447540"/>
                  <a:pt x="2054860" y="4483100"/>
                  <a:pt x="2197100" y="4470400"/>
                </a:cubicBezTo>
                <a:cubicBezTo>
                  <a:pt x="2339340" y="4457700"/>
                  <a:pt x="2265680" y="4396740"/>
                  <a:pt x="2334260" y="4363720"/>
                </a:cubicBezTo>
                <a:cubicBezTo>
                  <a:pt x="2402840" y="4330700"/>
                  <a:pt x="2519680" y="4295140"/>
                  <a:pt x="2608580" y="4272280"/>
                </a:cubicBezTo>
                <a:cubicBezTo>
                  <a:pt x="2697480" y="4249420"/>
                  <a:pt x="2827020" y="4262120"/>
                  <a:pt x="2867660" y="4226560"/>
                </a:cubicBezTo>
                <a:cubicBezTo>
                  <a:pt x="2908300" y="4191000"/>
                  <a:pt x="2860040" y="4124960"/>
                  <a:pt x="2852420" y="4058920"/>
                </a:cubicBezTo>
                <a:cubicBezTo>
                  <a:pt x="2844800" y="3992880"/>
                  <a:pt x="2791460" y="3893820"/>
                  <a:pt x="2821940" y="3830320"/>
                </a:cubicBezTo>
                <a:cubicBezTo>
                  <a:pt x="2852420" y="3766820"/>
                  <a:pt x="2951480" y="3766820"/>
                  <a:pt x="3035300" y="3677920"/>
                </a:cubicBezTo>
                <a:cubicBezTo>
                  <a:pt x="3119120" y="3589020"/>
                  <a:pt x="3258820" y="3421380"/>
                  <a:pt x="3324860" y="3296920"/>
                </a:cubicBezTo>
                <a:cubicBezTo>
                  <a:pt x="3390900" y="3172460"/>
                  <a:pt x="3393440" y="3030220"/>
                  <a:pt x="3431540" y="2931160"/>
                </a:cubicBezTo>
                <a:cubicBezTo>
                  <a:pt x="3469640" y="2832100"/>
                  <a:pt x="3500120" y="2809240"/>
                  <a:pt x="3553460" y="2702560"/>
                </a:cubicBezTo>
                <a:cubicBezTo>
                  <a:pt x="3606800" y="2595880"/>
                  <a:pt x="3683000" y="2390140"/>
                  <a:pt x="3751580" y="2291080"/>
                </a:cubicBezTo>
                <a:cubicBezTo>
                  <a:pt x="3820160" y="2192020"/>
                  <a:pt x="3857535" y="2219960"/>
                  <a:pt x="3964940" y="2108200"/>
                </a:cubicBezTo>
                <a:cubicBezTo>
                  <a:pt x="4020820" y="2024380"/>
                  <a:pt x="4058920" y="1828800"/>
                  <a:pt x="4086860" y="1788160"/>
                </a:cubicBezTo>
                <a:cubicBezTo>
                  <a:pt x="4114800" y="1747520"/>
                  <a:pt x="4104640" y="1831340"/>
                  <a:pt x="4132580" y="1864360"/>
                </a:cubicBezTo>
                <a:cubicBezTo>
                  <a:pt x="4160520" y="1897380"/>
                  <a:pt x="4221480" y="1976120"/>
                  <a:pt x="4254500" y="1986280"/>
                </a:cubicBezTo>
                <a:cubicBezTo>
                  <a:pt x="4287520" y="1996440"/>
                  <a:pt x="4305300" y="1971040"/>
                  <a:pt x="4330700" y="1925320"/>
                </a:cubicBezTo>
                <a:cubicBezTo>
                  <a:pt x="4356100" y="1879600"/>
                  <a:pt x="4378960" y="1770380"/>
                  <a:pt x="4406900" y="1711960"/>
                </a:cubicBezTo>
                <a:cubicBezTo>
                  <a:pt x="4434840" y="1653540"/>
                  <a:pt x="4465320" y="1610360"/>
                  <a:pt x="4498340" y="1574800"/>
                </a:cubicBezTo>
                <a:cubicBezTo>
                  <a:pt x="4531360" y="1539240"/>
                  <a:pt x="4561840" y="1511300"/>
                  <a:pt x="4605020" y="1498600"/>
                </a:cubicBezTo>
                <a:cubicBezTo>
                  <a:pt x="4648200" y="1485900"/>
                  <a:pt x="4706620" y="1483360"/>
                  <a:pt x="4757420" y="1498600"/>
                </a:cubicBezTo>
                <a:cubicBezTo>
                  <a:pt x="4808220" y="1513840"/>
                  <a:pt x="4874260" y="1572260"/>
                  <a:pt x="4909820" y="1590040"/>
                </a:cubicBezTo>
                <a:cubicBezTo>
                  <a:pt x="4945380" y="1607820"/>
                  <a:pt x="4907280" y="1645920"/>
                  <a:pt x="4970780" y="1605280"/>
                </a:cubicBezTo>
                <a:cubicBezTo>
                  <a:pt x="5034280" y="1564640"/>
                  <a:pt x="5199380" y="1427480"/>
                  <a:pt x="5290820" y="1346200"/>
                </a:cubicBezTo>
                <a:cubicBezTo>
                  <a:pt x="5474363" y="1284798"/>
                  <a:pt x="5501640" y="1176020"/>
                  <a:pt x="5519420" y="1117600"/>
                </a:cubicBezTo>
                <a:cubicBezTo>
                  <a:pt x="5537200" y="1059180"/>
                  <a:pt x="5417820" y="1028700"/>
                  <a:pt x="5397500" y="995680"/>
                </a:cubicBezTo>
                <a:cubicBezTo>
                  <a:pt x="5377180" y="962660"/>
                  <a:pt x="5415280" y="942340"/>
                  <a:pt x="5397500" y="919480"/>
                </a:cubicBezTo>
                <a:cubicBezTo>
                  <a:pt x="5379720" y="896620"/>
                  <a:pt x="5331460" y="866140"/>
                  <a:pt x="5290820" y="858520"/>
                </a:cubicBezTo>
                <a:cubicBezTo>
                  <a:pt x="5250180" y="850900"/>
                  <a:pt x="5135880" y="896620"/>
                  <a:pt x="5153660" y="873760"/>
                </a:cubicBezTo>
                <a:cubicBezTo>
                  <a:pt x="5171440" y="850900"/>
                  <a:pt x="5372100" y="762000"/>
                  <a:pt x="5397500" y="721360"/>
                </a:cubicBezTo>
                <a:cubicBezTo>
                  <a:pt x="5422900" y="680720"/>
                  <a:pt x="5367020" y="640080"/>
                  <a:pt x="5306060" y="629920"/>
                </a:cubicBezTo>
                <a:cubicBezTo>
                  <a:pt x="5246425" y="536934"/>
                  <a:pt x="5118873" y="568960"/>
                  <a:pt x="5031740" y="660400"/>
                </a:cubicBezTo>
                <a:cubicBezTo>
                  <a:pt x="4963160" y="645160"/>
                  <a:pt x="4828540" y="594360"/>
                  <a:pt x="4894580" y="538480"/>
                </a:cubicBezTo>
                <a:cubicBezTo>
                  <a:pt x="4960620" y="482600"/>
                  <a:pt x="5427980" y="325120"/>
                  <a:pt x="5427980" y="325120"/>
                </a:cubicBezTo>
                <a:cubicBezTo>
                  <a:pt x="5542280" y="279400"/>
                  <a:pt x="5519420" y="289560"/>
                  <a:pt x="5580380" y="264160"/>
                </a:cubicBezTo>
                <a:cubicBezTo>
                  <a:pt x="5641340" y="238760"/>
                  <a:pt x="5740400" y="213360"/>
                  <a:pt x="5793740" y="172720"/>
                </a:cubicBezTo>
                <a:cubicBezTo>
                  <a:pt x="5847080" y="132080"/>
                  <a:pt x="6123940" y="27940"/>
                  <a:pt x="5900420" y="20320"/>
                </a:cubicBezTo>
                <a:cubicBezTo>
                  <a:pt x="5280660" y="88900"/>
                  <a:pt x="4734560" y="0"/>
                  <a:pt x="4437380" y="8128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672840" y="2750820"/>
            <a:ext cx="2118360" cy="1651000"/>
          </a:xfrm>
          <a:custGeom>
            <a:avLst/>
            <a:gdLst>
              <a:gd name="connsiteX0" fmla="*/ 2118360 w 2118360"/>
              <a:gd name="connsiteY0" fmla="*/ 38100 h 1651000"/>
              <a:gd name="connsiteX1" fmla="*/ 2042160 w 2118360"/>
              <a:gd name="connsiteY1" fmla="*/ 38100 h 1651000"/>
              <a:gd name="connsiteX2" fmla="*/ 1828800 w 2118360"/>
              <a:gd name="connsiteY2" fmla="*/ 266700 h 1651000"/>
              <a:gd name="connsiteX3" fmla="*/ 1615440 w 2118360"/>
              <a:gd name="connsiteY3" fmla="*/ 312420 h 1651000"/>
              <a:gd name="connsiteX4" fmla="*/ 1524000 w 2118360"/>
              <a:gd name="connsiteY4" fmla="*/ 403860 h 1651000"/>
              <a:gd name="connsiteX5" fmla="*/ 1569720 w 2118360"/>
              <a:gd name="connsiteY5" fmla="*/ 525780 h 1651000"/>
              <a:gd name="connsiteX6" fmla="*/ 1447800 w 2118360"/>
              <a:gd name="connsiteY6" fmla="*/ 586740 h 1651000"/>
              <a:gd name="connsiteX7" fmla="*/ 1432560 w 2118360"/>
              <a:gd name="connsiteY7" fmla="*/ 678180 h 1651000"/>
              <a:gd name="connsiteX8" fmla="*/ 1432560 w 2118360"/>
              <a:gd name="connsiteY8" fmla="*/ 845820 h 1651000"/>
              <a:gd name="connsiteX9" fmla="*/ 1417320 w 2118360"/>
              <a:gd name="connsiteY9" fmla="*/ 998220 h 1651000"/>
              <a:gd name="connsiteX10" fmla="*/ 1325880 w 2118360"/>
              <a:gd name="connsiteY10" fmla="*/ 1135380 h 1651000"/>
              <a:gd name="connsiteX11" fmla="*/ 1249680 w 2118360"/>
              <a:gd name="connsiteY11" fmla="*/ 1196340 h 1651000"/>
              <a:gd name="connsiteX12" fmla="*/ 1112520 w 2118360"/>
              <a:gd name="connsiteY12" fmla="*/ 1333500 h 1651000"/>
              <a:gd name="connsiteX13" fmla="*/ 899160 w 2118360"/>
              <a:gd name="connsiteY13" fmla="*/ 1287780 h 1651000"/>
              <a:gd name="connsiteX14" fmla="*/ 792480 w 2118360"/>
              <a:gd name="connsiteY14" fmla="*/ 1272540 h 1651000"/>
              <a:gd name="connsiteX15" fmla="*/ 701040 w 2118360"/>
              <a:gd name="connsiteY15" fmla="*/ 1379220 h 1651000"/>
              <a:gd name="connsiteX16" fmla="*/ 487680 w 2118360"/>
              <a:gd name="connsiteY16" fmla="*/ 1485900 h 1651000"/>
              <a:gd name="connsiteX17" fmla="*/ 335280 w 2118360"/>
              <a:gd name="connsiteY17" fmla="*/ 1485900 h 1651000"/>
              <a:gd name="connsiteX18" fmla="*/ 198120 w 2118360"/>
              <a:gd name="connsiteY18" fmla="*/ 1562100 h 1651000"/>
              <a:gd name="connsiteX19" fmla="*/ 106680 w 2118360"/>
              <a:gd name="connsiteY19" fmla="*/ 1638300 h 1651000"/>
              <a:gd name="connsiteX20" fmla="*/ 0 w 2118360"/>
              <a:gd name="connsiteY20" fmla="*/ 163830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18360" h="1651000">
                <a:moveTo>
                  <a:pt x="2118360" y="38100"/>
                </a:moveTo>
                <a:cubicBezTo>
                  <a:pt x="2104390" y="19050"/>
                  <a:pt x="2090420" y="0"/>
                  <a:pt x="2042160" y="38100"/>
                </a:cubicBezTo>
                <a:cubicBezTo>
                  <a:pt x="1993900" y="76200"/>
                  <a:pt x="1899920" y="220980"/>
                  <a:pt x="1828800" y="266700"/>
                </a:cubicBezTo>
                <a:cubicBezTo>
                  <a:pt x="1757680" y="312420"/>
                  <a:pt x="1666240" y="289560"/>
                  <a:pt x="1615440" y="312420"/>
                </a:cubicBezTo>
                <a:cubicBezTo>
                  <a:pt x="1564640" y="335280"/>
                  <a:pt x="1531620" y="368300"/>
                  <a:pt x="1524000" y="403860"/>
                </a:cubicBezTo>
                <a:cubicBezTo>
                  <a:pt x="1516380" y="439420"/>
                  <a:pt x="1582420" y="495300"/>
                  <a:pt x="1569720" y="525780"/>
                </a:cubicBezTo>
                <a:cubicBezTo>
                  <a:pt x="1557020" y="556260"/>
                  <a:pt x="1470660" y="561340"/>
                  <a:pt x="1447800" y="586740"/>
                </a:cubicBezTo>
                <a:cubicBezTo>
                  <a:pt x="1424940" y="612140"/>
                  <a:pt x="1435100" y="635000"/>
                  <a:pt x="1432560" y="678180"/>
                </a:cubicBezTo>
                <a:cubicBezTo>
                  <a:pt x="1430020" y="721360"/>
                  <a:pt x="1435100" y="792480"/>
                  <a:pt x="1432560" y="845820"/>
                </a:cubicBezTo>
                <a:cubicBezTo>
                  <a:pt x="1430020" y="899160"/>
                  <a:pt x="1435100" y="949960"/>
                  <a:pt x="1417320" y="998220"/>
                </a:cubicBezTo>
                <a:cubicBezTo>
                  <a:pt x="1399540" y="1046480"/>
                  <a:pt x="1353820" y="1102360"/>
                  <a:pt x="1325880" y="1135380"/>
                </a:cubicBezTo>
                <a:cubicBezTo>
                  <a:pt x="1297940" y="1168400"/>
                  <a:pt x="1285240" y="1163320"/>
                  <a:pt x="1249680" y="1196340"/>
                </a:cubicBezTo>
                <a:cubicBezTo>
                  <a:pt x="1214120" y="1229360"/>
                  <a:pt x="1170940" y="1318260"/>
                  <a:pt x="1112520" y="1333500"/>
                </a:cubicBezTo>
                <a:cubicBezTo>
                  <a:pt x="1054100" y="1348740"/>
                  <a:pt x="952500" y="1297940"/>
                  <a:pt x="899160" y="1287780"/>
                </a:cubicBezTo>
                <a:cubicBezTo>
                  <a:pt x="845820" y="1277620"/>
                  <a:pt x="825500" y="1257300"/>
                  <a:pt x="792480" y="1272540"/>
                </a:cubicBezTo>
                <a:cubicBezTo>
                  <a:pt x="759460" y="1287780"/>
                  <a:pt x="751840" y="1343660"/>
                  <a:pt x="701040" y="1379220"/>
                </a:cubicBezTo>
                <a:cubicBezTo>
                  <a:pt x="650240" y="1414780"/>
                  <a:pt x="548640" y="1468120"/>
                  <a:pt x="487680" y="1485900"/>
                </a:cubicBezTo>
                <a:cubicBezTo>
                  <a:pt x="426720" y="1503680"/>
                  <a:pt x="383540" y="1473200"/>
                  <a:pt x="335280" y="1485900"/>
                </a:cubicBezTo>
                <a:cubicBezTo>
                  <a:pt x="287020" y="1498600"/>
                  <a:pt x="236220" y="1536700"/>
                  <a:pt x="198120" y="1562100"/>
                </a:cubicBezTo>
                <a:cubicBezTo>
                  <a:pt x="160020" y="1587500"/>
                  <a:pt x="139700" y="1625600"/>
                  <a:pt x="106680" y="1638300"/>
                </a:cubicBezTo>
                <a:cubicBezTo>
                  <a:pt x="73660" y="1651000"/>
                  <a:pt x="36830" y="1644650"/>
                  <a:pt x="0" y="1638300"/>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Freeform 3"/>
          <p:cNvSpPr/>
          <p:nvPr/>
        </p:nvSpPr>
        <p:spPr>
          <a:xfrm>
            <a:off x="2804160" y="2440940"/>
            <a:ext cx="876300" cy="3624580"/>
          </a:xfrm>
          <a:custGeom>
            <a:avLst/>
            <a:gdLst>
              <a:gd name="connsiteX0" fmla="*/ 0 w 876300"/>
              <a:gd name="connsiteY0" fmla="*/ 27940 h 3624580"/>
              <a:gd name="connsiteX1" fmla="*/ 182880 w 876300"/>
              <a:gd name="connsiteY1" fmla="*/ 12700 h 3624580"/>
              <a:gd name="connsiteX2" fmla="*/ 289560 w 876300"/>
              <a:gd name="connsiteY2" fmla="*/ 104140 h 3624580"/>
              <a:gd name="connsiteX3" fmla="*/ 243840 w 876300"/>
              <a:gd name="connsiteY3" fmla="*/ 226060 h 3624580"/>
              <a:gd name="connsiteX4" fmla="*/ 243840 w 876300"/>
              <a:gd name="connsiteY4" fmla="*/ 378460 h 3624580"/>
              <a:gd name="connsiteX5" fmla="*/ 365760 w 876300"/>
              <a:gd name="connsiteY5" fmla="*/ 546100 h 3624580"/>
              <a:gd name="connsiteX6" fmla="*/ 563880 w 876300"/>
              <a:gd name="connsiteY6" fmla="*/ 728980 h 3624580"/>
              <a:gd name="connsiteX7" fmla="*/ 609600 w 876300"/>
              <a:gd name="connsiteY7" fmla="*/ 820420 h 3624580"/>
              <a:gd name="connsiteX8" fmla="*/ 609600 w 876300"/>
              <a:gd name="connsiteY8" fmla="*/ 896620 h 3624580"/>
              <a:gd name="connsiteX9" fmla="*/ 685800 w 876300"/>
              <a:gd name="connsiteY9" fmla="*/ 972820 h 3624580"/>
              <a:gd name="connsiteX10" fmla="*/ 746760 w 876300"/>
              <a:gd name="connsiteY10" fmla="*/ 1049020 h 3624580"/>
              <a:gd name="connsiteX11" fmla="*/ 640080 w 876300"/>
              <a:gd name="connsiteY11" fmla="*/ 1216660 h 3624580"/>
              <a:gd name="connsiteX12" fmla="*/ 563880 w 876300"/>
              <a:gd name="connsiteY12" fmla="*/ 1338580 h 3624580"/>
              <a:gd name="connsiteX13" fmla="*/ 518160 w 876300"/>
              <a:gd name="connsiteY13" fmla="*/ 1430020 h 3624580"/>
              <a:gd name="connsiteX14" fmla="*/ 731520 w 876300"/>
              <a:gd name="connsiteY14" fmla="*/ 1612900 h 3624580"/>
              <a:gd name="connsiteX15" fmla="*/ 746760 w 876300"/>
              <a:gd name="connsiteY15" fmla="*/ 1750060 h 3624580"/>
              <a:gd name="connsiteX16" fmla="*/ 853440 w 876300"/>
              <a:gd name="connsiteY16" fmla="*/ 1932940 h 3624580"/>
              <a:gd name="connsiteX17" fmla="*/ 838200 w 876300"/>
              <a:gd name="connsiteY17" fmla="*/ 2039620 h 3624580"/>
              <a:gd name="connsiteX18" fmla="*/ 624840 w 876300"/>
              <a:gd name="connsiteY18" fmla="*/ 2496820 h 3624580"/>
              <a:gd name="connsiteX19" fmla="*/ 518160 w 876300"/>
              <a:gd name="connsiteY19" fmla="*/ 2710180 h 3624580"/>
              <a:gd name="connsiteX20" fmla="*/ 563880 w 876300"/>
              <a:gd name="connsiteY20" fmla="*/ 2908300 h 3624580"/>
              <a:gd name="connsiteX21" fmla="*/ 487680 w 876300"/>
              <a:gd name="connsiteY21" fmla="*/ 2984500 h 3624580"/>
              <a:gd name="connsiteX22" fmla="*/ 487680 w 876300"/>
              <a:gd name="connsiteY22" fmla="*/ 3213100 h 3624580"/>
              <a:gd name="connsiteX23" fmla="*/ 487680 w 876300"/>
              <a:gd name="connsiteY23" fmla="*/ 3335020 h 3624580"/>
              <a:gd name="connsiteX24" fmla="*/ 579120 w 876300"/>
              <a:gd name="connsiteY24" fmla="*/ 3411220 h 3624580"/>
              <a:gd name="connsiteX25" fmla="*/ 762000 w 876300"/>
              <a:gd name="connsiteY25" fmla="*/ 3456940 h 3624580"/>
              <a:gd name="connsiteX26" fmla="*/ 868680 w 876300"/>
              <a:gd name="connsiteY26" fmla="*/ 3624580 h 36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6300" h="3624580">
                <a:moveTo>
                  <a:pt x="0" y="27940"/>
                </a:moveTo>
                <a:cubicBezTo>
                  <a:pt x="67310" y="13970"/>
                  <a:pt x="134620" y="0"/>
                  <a:pt x="182880" y="12700"/>
                </a:cubicBezTo>
                <a:cubicBezTo>
                  <a:pt x="231140" y="25400"/>
                  <a:pt x="279400" y="68580"/>
                  <a:pt x="289560" y="104140"/>
                </a:cubicBezTo>
                <a:cubicBezTo>
                  <a:pt x="299720" y="139700"/>
                  <a:pt x="251460" y="180340"/>
                  <a:pt x="243840" y="226060"/>
                </a:cubicBezTo>
                <a:cubicBezTo>
                  <a:pt x="236220" y="271780"/>
                  <a:pt x="223520" y="325120"/>
                  <a:pt x="243840" y="378460"/>
                </a:cubicBezTo>
                <a:cubicBezTo>
                  <a:pt x="264160" y="431800"/>
                  <a:pt x="312420" y="487680"/>
                  <a:pt x="365760" y="546100"/>
                </a:cubicBezTo>
                <a:cubicBezTo>
                  <a:pt x="419100" y="604520"/>
                  <a:pt x="523240" y="683260"/>
                  <a:pt x="563880" y="728980"/>
                </a:cubicBezTo>
                <a:cubicBezTo>
                  <a:pt x="604520" y="774700"/>
                  <a:pt x="601980" y="792480"/>
                  <a:pt x="609600" y="820420"/>
                </a:cubicBezTo>
                <a:cubicBezTo>
                  <a:pt x="617220" y="848360"/>
                  <a:pt x="596900" y="871220"/>
                  <a:pt x="609600" y="896620"/>
                </a:cubicBezTo>
                <a:cubicBezTo>
                  <a:pt x="622300" y="922020"/>
                  <a:pt x="662940" y="947420"/>
                  <a:pt x="685800" y="972820"/>
                </a:cubicBezTo>
                <a:cubicBezTo>
                  <a:pt x="708660" y="998220"/>
                  <a:pt x="754380" y="1008380"/>
                  <a:pt x="746760" y="1049020"/>
                </a:cubicBezTo>
                <a:cubicBezTo>
                  <a:pt x="739140" y="1089660"/>
                  <a:pt x="670560" y="1168400"/>
                  <a:pt x="640080" y="1216660"/>
                </a:cubicBezTo>
                <a:cubicBezTo>
                  <a:pt x="609600" y="1264920"/>
                  <a:pt x="584200" y="1303020"/>
                  <a:pt x="563880" y="1338580"/>
                </a:cubicBezTo>
                <a:cubicBezTo>
                  <a:pt x="543560" y="1374140"/>
                  <a:pt x="490220" y="1384300"/>
                  <a:pt x="518160" y="1430020"/>
                </a:cubicBezTo>
                <a:cubicBezTo>
                  <a:pt x="546100" y="1475740"/>
                  <a:pt x="693420" y="1559560"/>
                  <a:pt x="731520" y="1612900"/>
                </a:cubicBezTo>
                <a:cubicBezTo>
                  <a:pt x="769620" y="1666240"/>
                  <a:pt x="726440" y="1696720"/>
                  <a:pt x="746760" y="1750060"/>
                </a:cubicBezTo>
                <a:cubicBezTo>
                  <a:pt x="767080" y="1803400"/>
                  <a:pt x="838200" y="1884680"/>
                  <a:pt x="853440" y="1932940"/>
                </a:cubicBezTo>
                <a:cubicBezTo>
                  <a:pt x="868680" y="1981200"/>
                  <a:pt x="876300" y="1945640"/>
                  <a:pt x="838200" y="2039620"/>
                </a:cubicBezTo>
                <a:cubicBezTo>
                  <a:pt x="800100" y="2133600"/>
                  <a:pt x="678180" y="2385060"/>
                  <a:pt x="624840" y="2496820"/>
                </a:cubicBezTo>
                <a:cubicBezTo>
                  <a:pt x="571500" y="2608580"/>
                  <a:pt x="528320" y="2641600"/>
                  <a:pt x="518160" y="2710180"/>
                </a:cubicBezTo>
                <a:cubicBezTo>
                  <a:pt x="508000" y="2778760"/>
                  <a:pt x="568960" y="2862580"/>
                  <a:pt x="563880" y="2908300"/>
                </a:cubicBezTo>
                <a:cubicBezTo>
                  <a:pt x="558800" y="2954020"/>
                  <a:pt x="500380" y="2933700"/>
                  <a:pt x="487680" y="2984500"/>
                </a:cubicBezTo>
                <a:cubicBezTo>
                  <a:pt x="474980" y="3035300"/>
                  <a:pt x="487680" y="3213100"/>
                  <a:pt x="487680" y="3213100"/>
                </a:cubicBezTo>
                <a:cubicBezTo>
                  <a:pt x="487680" y="3271520"/>
                  <a:pt x="472440" y="3302000"/>
                  <a:pt x="487680" y="3335020"/>
                </a:cubicBezTo>
                <a:cubicBezTo>
                  <a:pt x="502920" y="3368040"/>
                  <a:pt x="533400" y="3390900"/>
                  <a:pt x="579120" y="3411220"/>
                </a:cubicBezTo>
                <a:cubicBezTo>
                  <a:pt x="624840" y="3431540"/>
                  <a:pt x="713740" y="3421380"/>
                  <a:pt x="762000" y="3456940"/>
                </a:cubicBezTo>
                <a:cubicBezTo>
                  <a:pt x="810260" y="3492500"/>
                  <a:pt x="868680" y="3624580"/>
                  <a:pt x="868680" y="3624580"/>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702129" y="2144485"/>
            <a:ext cx="2808514" cy="2068286"/>
          </a:xfrm>
          <a:custGeom>
            <a:avLst/>
            <a:gdLst>
              <a:gd name="connsiteX0" fmla="*/ 2808514 w 2808514"/>
              <a:gd name="connsiteY0" fmla="*/ 2068286 h 2068286"/>
              <a:gd name="connsiteX1" fmla="*/ 2596242 w 2808514"/>
              <a:gd name="connsiteY1" fmla="*/ 1986644 h 2068286"/>
              <a:gd name="connsiteX2" fmla="*/ 2432957 w 2808514"/>
              <a:gd name="connsiteY2" fmla="*/ 1986644 h 2068286"/>
              <a:gd name="connsiteX3" fmla="*/ 2302328 w 2808514"/>
              <a:gd name="connsiteY3" fmla="*/ 1872344 h 2068286"/>
              <a:gd name="connsiteX4" fmla="*/ 2171700 w 2808514"/>
              <a:gd name="connsiteY4" fmla="*/ 1921329 h 2068286"/>
              <a:gd name="connsiteX5" fmla="*/ 1975757 w 2808514"/>
              <a:gd name="connsiteY5" fmla="*/ 1839686 h 2068286"/>
              <a:gd name="connsiteX6" fmla="*/ 1926771 w 2808514"/>
              <a:gd name="connsiteY6" fmla="*/ 1692729 h 2068286"/>
              <a:gd name="connsiteX7" fmla="*/ 1861457 w 2808514"/>
              <a:gd name="connsiteY7" fmla="*/ 1545772 h 2068286"/>
              <a:gd name="connsiteX8" fmla="*/ 1796142 w 2808514"/>
              <a:gd name="connsiteY8" fmla="*/ 1268186 h 2068286"/>
              <a:gd name="connsiteX9" fmla="*/ 1649185 w 2808514"/>
              <a:gd name="connsiteY9" fmla="*/ 1202872 h 2068286"/>
              <a:gd name="connsiteX10" fmla="*/ 1502228 w 2808514"/>
              <a:gd name="connsiteY10" fmla="*/ 1219201 h 2068286"/>
              <a:gd name="connsiteX11" fmla="*/ 1306285 w 2808514"/>
              <a:gd name="connsiteY11" fmla="*/ 957944 h 2068286"/>
              <a:gd name="connsiteX12" fmla="*/ 1240971 w 2808514"/>
              <a:gd name="connsiteY12" fmla="*/ 794658 h 2068286"/>
              <a:gd name="connsiteX13" fmla="*/ 1208314 w 2808514"/>
              <a:gd name="connsiteY13" fmla="*/ 451758 h 2068286"/>
              <a:gd name="connsiteX14" fmla="*/ 1208314 w 2808514"/>
              <a:gd name="connsiteY14" fmla="*/ 304801 h 2068286"/>
              <a:gd name="connsiteX15" fmla="*/ 1159328 w 2808514"/>
              <a:gd name="connsiteY15" fmla="*/ 272144 h 2068286"/>
              <a:gd name="connsiteX16" fmla="*/ 1094014 w 2808514"/>
              <a:gd name="connsiteY16" fmla="*/ 255815 h 2068286"/>
              <a:gd name="connsiteX17" fmla="*/ 947057 w 2808514"/>
              <a:gd name="connsiteY17" fmla="*/ 76201 h 2068286"/>
              <a:gd name="connsiteX18" fmla="*/ 718457 w 2808514"/>
              <a:gd name="connsiteY18" fmla="*/ 92529 h 2068286"/>
              <a:gd name="connsiteX19" fmla="*/ 555171 w 2808514"/>
              <a:gd name="connsiteY19" fmla="*/ 10886 h 2068286"/>
              <a:gd name="connsiteX20" fmla="*/ 342900 w 2808514"/>
              <a:gd name="connsiteY20" fmla="*/ 27215 h 2068286"/>
              <a:gd name="connsiteX21" fmla="*/ 228600 w 2808514"/>
              <a:gd name="connsiteY21" fmla="*/ 125186 h 2068286"/>
              <a:gd name="connsiteX22" fmla="*/ 0 w 2808514"/>
              <a:gd name="connsiteY22" fmla="*/ 125186 h 206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08514" h="2068286">
                <a:moveTo>
                  <a:pt x="2808514" y="2068286"/>
                </a:moveTo>
                <a:cubicBezTo>
                  <a:pt x="2733674" y="2034268"/>
                  <a:pt x="2658835" y="2000251"/>
                  <a:pt x="2596242" y="1986644"/>
                </a:cubicBezTo>
                <a:cubicBezTo>
                  <a:pt x="2533649" y="1973037"/>
                  <a:pt x="2481942" y="2005694"/>
                  <a:pt x="2432957" y="1986644"/>
                </a:cubicBezTo>
                <a:cubicBezTo>
                  <a:pt x="2383972" y="1967594"/>
                  <a:pt x="2345871" y="1883230"/>
                  <a:pt x="2302328" y="1872344"/>
                </a:cubicBezTo>
                <a:cubicBezTo>
                  <a:pt x="2258785" y="1861458"/>
                  <a:pt x="2226128" y="1926772"/>
                  <a:pt x="2171700" y="1921329"/>
                </a:cubicBezTo>
                <a:cubicBezTo>
                  <a:pt x="2117272" y="1915886"/>
                  <a:pt x="2016579" y="1877786"/>
                  <a:pt x="1975757" y="1839686"/>
                </a:cubicBezTo>
                <a:cubicBezTo>
                  <a:pt x="1934935" y="1801586"/>
                  <a:pt x="1945821" y="1741714"/>
                  <a:pt x="1926771" y="1692729"/>
                </a:cubicBezTo>
                <a:cubicBezTo>
                  <a:pt x="1907721" y="1643744"/>
                  <a:pt x="1883228" y="1616529"/>
                  <a:pt x="1861457" y="1545772"/>
                </a:cubicBezTo>
                <a:cubicBezTo>
                  <a:pt x="1839686" y="1475015"/>
                  <a:pt x="1831521" y="1325336"/>
                  <a:pt x="1796142" y="1268186"/>
                </a:cubicBezTo>
                <a:cubicBezTo>
                  <a:pt x="1760763" y="1211036"/>
                  <a:pt x="1698171" y="1211036"/>
                  <a:pt x="1649185" y="1202872"/>
                </a:cubicBezTo>
                <a:cubicBezTo>
                  <a:pt x="1600199" y="1194708"/>
                  <a:pt x="1559378" y="1260022"/>
                  <a:pt x="1502228" y="1219201"/>
                </a:cubicBezTo>
                <a:cubicBezTo>
                  <a:pt x="1445078" y="1178380"/>
                  <a:pt x="1349828" y="1028701"/>
                  <a:pt x="1306285" y="957944"/>
                </a:cubicBezTo>
                <a:cubicBezTo>
                  <a:pt x="1262742" y="887187"/>
                  <a:pt x="1257299" y="879022"/>
                  <a:pt x="1240971" y="794658"/>
                </a:cubicBezTo>
                <a:cubicBezTo>
                  <a:pt x="1224643" y="710294"/>
                  <a:pt x="1213757" y="533401"/>
                  <a:pt x="1208314" y="451758"/>
                </a:cubicBezTo>
                <a:cubicBezTo>
                  <a:pt x="1202871" y="370115"/>
                  <a:pt x="1216478" y="334737"/>
                  <a:pt x="1208314" y="304801"/>
                </a:cubicBezTo>
                <a:cubicBezTo>
                  <a:pt x="1200150" y="274865"/>
                  <a:pt x="1178378" y="280308"/>
                  <a:pt x="1159328" y="272144"/>
                </a:cubicBezTo>
                <a:cubicBezTo>
                  <a:pt x="1140278" y="263980"/>
                  <a:pt x="1129392" y="288472"/>
                  <a:pt x="1094014" y="255815"/>
                </a:cubicBezTo>
                <a:cubicBezTo>
                  <a:pt x="1058636" y="223158"/>
                  <a:pt x="1009650" y="103415"/>
                  <a:pt x="947057" y="76201"/>
                </a:cubicBezTo>
                <a:cubicBezTo>
                  <a:pt x="884464" y="48987"/>
                  <a:pt x="783771" y="103415"/>
                  <a:pt x="718457" y="92529"/>
                </a:cubicBezTo>
                <a:cubicBezTo>
                  <a:pt x="653143" y="81643"/>
                  <a:pt x="617764" y="21772"/>
                  <a:pt x="555171" y="10886"/>
                </a:cubicBezTo>
                <a:cubicBezTo>
                  <a:pt x="492578" y="0"/>
                  <a:pt x="397329" y="8165"/>
                  <a:pt x="342900" y="27215"/>
                </a:cubicBezTo>
                <a:cubicBezTo>
                  <a:pt x="288472" y="46265"/>
                  <a:pt x="285750" y="108858"/>
                  <a:pt x="228600" y="125186"/>
                </a:cubicBezTo>
                <a:cubicBezTo>
                  <a:pt x="171450" y="141515"/>
                  <a:pt x="85725" y="133350"/>
                  <a:pt x="0" y="125186"/>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ectangle 21"/>
          <p:cNvSpPr/>
          <p:nvPr/>
        </p:nvSpPr>
        <p:spPr>
          <a:xfrm>
            <a:off x="6345936" y="4114800"/>
            <a:ext cx="1828800"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 name="TextBox 40"/>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Early Contact with Europeans</a:t>
            </a:r>
          </a:p>
        </p:txBody>
      </p:sp>
      <p:sp useBgFill="1">
        <p:nvSpPr>
          <p:cNvPr id="46" name="Rectangle 45"/>
          <p:cNvSpPr/>
          <p:nvPr/>
        </p:nvSpPr>
        <p:spPr>
          <a:xfrm>
            <a:off x="0" y="609600"/>
            <a:ext cx="9144000" cy="646331"/>
          </a:xfrm>
          <a:prstGeom prst="rect">
            <a:avLst/>
          </a:prstGeom>
        </p:spPr>
        <p:txBody>
          <a:bodyPr wrap="square">
            <a:spAutoFit/>
          </a:bodyPr>
          <a:lstStyle/>
          <a:p>
            <a:r>
              <a:rPr lang="en-US" sz="3600" b="1" dirty="0" smtClean="0"/>
              <a:t> 	What happens in </a:t>
            </a:r>
            <a:r>
              <a:rPr lang="en-US" sz="3600" b="1" dirty="0" smtClean="0">
                <a:solidFill>
                  <a:srgbClr val="FF0000"/>
                </a:solidFill>
                <a:effectLst>
                  <a:outerShdw dist="50800" dir="7200000" algn="ctr" rotWithShape="0">
                    <a:schemeClr val="tx1"/>
                  </a:outerShdw>
                </a:effectLst>
              </a:rPr>
              <a:t>1763</a:t>
            </a:r>
            <a:r>
              <a:rPr lang="en-US" sz="3600" b="1" dirty="0" smtClean="0"/>
              <a:t>?</a:t>
            </a:r>
            <a:endParaRPr lang="en-US" sz="3600" b="1" dirty="0"/>
          </a:p>
        </p:txBody>
      </p:sp>
      <p:grpSp>
        <p:nvGrpSpPr>
          <p:cNvPr id="51" name="Group 50"/>
          <p:cNvGrpSpPr/>
          <p:nvPr/>
        </p:nvGrpSpPr>
        <p:grpSpPr>
          <a:xfrm>
            <a:off x="6477000" y="4952762"/>
            <a:ext cx="1351652" cy="1400383"/>
            <a:chOff x="6477000" y="4267200"/>
            <a:chExt cx="1351652" cy="1400383"/>
          </a:xfrm>
        </p:grpSpPr>
        <p:sp>
          <p:nvSpPr>
            <p:cNvPr id="50" name="TextBox 49"/>
            <p:cNvSpPr txBox="1"/>
            <p:nvPr/>
          </p:nvSpPr>
          <p:spPr>
            <a:xfrm>
              <a:off x="6477000" y="4267200"/>
              <a:ext cx="1351652" cy="1400383"/>
            </a:xfrm>
            <a:prstGeom prst="rect">
              <a:avLst/>
            </a:prstGeom>
            <a:solidFill>
              <a:schemeClr val="bg1"/>
            </a:solidFill>
            <a:ln w="38100">
              <a:solidFill>
                <a:schemeClr val="tx1"/>
              </a:solidFill>
            </a:ln>
          </p:spPr>
          <p:txBody>
            <a:bodyPr wrap="none" rtlCol="0">
              <a:spAutoFit/>
            </a:bodyPr>
            <a:lstStyle/>
            <a:p>
              <a:r>
                <a:rPr lang="en-US" b="1" dirty="0" smtClean="0">
                  <a:latin typeface="Times New Roman" pitchFamily="18" charset="0"/>
                  <a:cs typeface="Times New Roman" pitchFamily="18" charset="0"/>
                </a:rPr>
                <a:t>   </a:t>
              </a:r>
              <a:r>
                <a:rPr lang="en-US" sz="1400" b="1" dirty="0" smtClean="0">
                  <a:latin typeface="Times New Roman" pitchFamily="18" charset="0"/>
                  <a:cs typeface="Times New Roman" pitchFamily="18" charset="0"/>
                </a:rPr>
                <a:t>LEGEND</a:t>
              </a:r>
            </a:p>
            <a:p>
              <a:r>
                <a:rPr lang="en-US" b="1" dirty="0" smtClean="0">
                  <a:solidFill>
                    <a:srgbClr val="FF0000"/>
                  </a:solidFill>
                  <a:effectLst>
                    <a:outerShdw dist="38100" dir="7200000" algn="ctr" rotWithShape="0">
                      <a:schemeClr val="tx1"/>
                    </a:outerShdw>
                  </a:effectLst>
                  <a:latin typeface="Times New Roman" pitchFamily="18" charset="0"/>
                  <a:cs typeface="Times New Roman" pitchFamily="18" charset="0"/>
                </a:rPr>
                <a:t>     1762</a:t>
              </a:r>
              <a:endParaRPr lang="en-US" sz="300" b="1" dirty="0" smtClean="0">
                <a:solidFill>
                  <a:srgbClr val="FF0000"/>
                </a:solidFill>
                <a:effectLst>
                  <a:outerShdw dist="38100" dir="7200000" algn="ctr" rotWithShape="0">
                    <a:schemeClr val="tx1"/>
                  </a:outerShdw>
                </a:effectLst>
                <a:latin typeface="Times New Roman" pitchFamily="18" charset="0"/>
                <a:cs typeface="Times New Roman" pitchFamily="18" charset="0"/>
              </a:endParaRPr>
            </a:p>
            <a:p>
              <a:r>
                <a:rPr lang="en-US" b="1" dirty="0" smtClean="0">
                  <a:latin typeface="Times New Roman" pitchFamily="18" charset="0"/>
                  <a:cs typeface="Times New Roman" pitchFamily="18" charset="0"/>
                </a:rPr>
                <a:t>         </a:t>
              </a:r>
              <a:r>
                <a:rPr lang="en-US" sz="1400" b="1" dirty="0" smtClean="0">
                  <a:latin typeface="Times New Roman" pitchFamily="18" charset="0"/>
                  <a:cs typeface="Times New Roman" pitchFamily="18" charset="0"/>
                </a:rPr>
                <a:t>England</a:t>
              </a:r>
            </a:p>
            <a:p>
              <a:r>
                <a:rPr lang="en-US" sz="1400" b="1" dirty="0" smtClean="0">
                  <a:latin typeface="Times New Roman" pitchFamily="18" charset="0"/>
                  <a:cs typeface="Times New Roman" pitchFamily="18" charset="0"/>
                </a:rPr>
                <a:t>            France</a:t>
              </a:r>
            </a:p>
            <a:p>
              <a:r>
                <a:rPr lang="en-US" sz="1400" b="1" dirty="0" smtClean="0">
                  <a:latin typeface="Times New Roman" pitchFamily="18" charset="0"/>
                  <a:cs typeface="Times New Roman" pitchFamily="18" charset="0"/>
                </a:rPr>
                <a:t>            Spain</a:t>
              </a:r>
              <a:endParaRPr lang="en-US" sz="1400" b="1" dirty="0">
                <a:latin typeface="Times New Roman" pitchFamily="18" charset="0"/>
                <a:cs typeface="Times New Roman" pitchFamily="18" charset="0"/>
              </a:endParaRPr>
            </a:p>
          </p:txBody>
        </p:sp>
        <p:sp>
          <p:nvSpPr>
            <p:cNvPr id="47" name="Rectangle 46"/>
            <p:cNvSpPr/>
            <p:nvPr/>
          </p:nvSpPr>
          <p:spPr>
            <a:xfrm>
              <a:off x="6553200" y="5163550"/>
              <a:ext cx="457200" cy="1524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6553200" y="4953238"/>
              <a:ext cx="4572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6553200" y="5383006"/>
              <a:ext cx="457200" cy="152400"/>
            </a:xfrm>
            <a:prstGeom prst="rect">
              <a:avLst/>
            </a:prstGeom>
            <a:solidFill>
              <a:srgbClr val="C4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3" name="Straight Arrow Connector 52"/>
          <p:cNvCxnSpPr/>
          <p:nvPr/>
        </p:nvCxnSpPr>
        <p:spPr>
          <a:xfrm rot="10800000">
            <a:off x="5334000" y="4724401"/>
            <a:ext cx="1066800" cy="609599"/>
          </a:xfrm>
          <a:prstGeom prst="straightConnector1">
            <a:avLst/>
          </a:prstGeom>
          <a:ln w="63500">
            <a:solidFill>
              <a:srgbClr val="FF0000"/>
            </a:solidFill>
            <a:tailEnd type="arrow"/>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10800000">
            <a:off x="3962400" y="4953000"/>
            <a:ext cx="2438400" cy="685800"/>
          </a:xfrm>
          <a:prstGeom prst="straightConnector1">
            <a:avLst/>
          </a:prstGeom>
          <a:ln w="63500">
            <a:solidFill>
              <a:schemeClr val="accent1">
                <a:lumMod val="40000"/>
                <a:lumOff val="60000"/>
              </a:schemeClr>
            </a:solidFill>
            <a:tailEnd type="arrow"/>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77" name="Freeform 76"/>
          <p:cNvSpPr/>
          <p:nvPr/>
        </p:nvSpPr>
        <p:spPr>
          <a:xfrm>
            <a:off x="5486400" y="914400"/>
            <a:ext cx="2962728" cy="3978729"/>
          </a:xfrm>
          <a:custGeom>
            <a:avLst/>
            <a:gdLst>
              <a:gd name="connsiteX0" fmla="*/ 2188028 w 2857500"/>
              <a:gd name="connsiteY0" fmla="*/ 4005943 h 4253593"/>
              <a:gd name="connsiteX1" fmla="*/ 2318657 w 2857500"/>
              <a:gd name="connsiteY1" fmla="*/ 3956957 h 4253593"/>
              <a:gd name="connsiteX2" fmla="*/ 2726871 w 2857500"/>
              <a:gd name="connsiteY2" fmla="*/ 2226128 h 4253593"/>
              <a:gd name="connsiteX3" fmla="*/ 1534885 w 2857500"/>
              <a:gd name="connsiteY3" fmla="*/ 348343 h 4253593"/>
              <a:gd name="connsiteX4" fmla="*/ 0 w 2857500"/>
              <a:gd name="connsiteY4" fmla="*/ 136071 h 4253593"/>
              <a:gd name="connsiteX0" fmla="*/ 2188028 w 2857500"/>
              <a:gd name="connsiteY0" fmla="*/ 3869872 h 4117522"/>
              <a:gd name="connsiteX1" fmla="*/ 2318657 w 2857500"/>
              <a:gd name="connsiteY1" fmla="*/ 3820886 h 4117522"/>
              <a:gd name="connsiteX2" fmla="*/ 2726871 w 2857500"/>
              <a:gd name="connsiteY2" fmla="*/ 2090057 h 4117522"/>
              <a:gd name="connsiteX3" fmla="*/ 1534885 w 2857500"/>
              <a:gd name="connsiteY3" fmla="*/ 517072 h 4117522"/>
              <a:gd name="connsiteX4" fmla="*/ 0 w 2857500"/>
              <a:gd name="connsiteY4" fmla="*/ 0 h 4117522"/>
              <a:gd name="connsiteX0" fmla="*/ 2188028 w 2794000"/>
              <a:gd name="connsiteY0" fmla="*/ 3929743 h 4177393"/>
              <a:gd name="connsiteX1" fmla="*/ 2318657 w 2794000"/>
              <a:gd name="connsiteY1" fmla="*/ 3880757 h 4177393"/>
              <a:gd name="connsiteX2" fmla="*/ 2726871 w 2794000"/>
              <a:gd name="connsiteY2" fmla="*/ 2149928 h 4177393"/>
              <a:gd name="connsiteX3" fmla="*/ 1915885 w 2794000"/>
              <a:gd name="connsiteY3" fmla="*/ 348343 h 4177393"/>
              <a:gd name="connsiteX4" fmla="*/ 0 w 2794000"/>
              <a:gd name="connsiteY4" fmla="*/ 59871 h 4177393"/>
              <a:gd name="connsiteX0" fmla="*/ 2188028 w 2772228"/>
              <a:gd name="connsiteY0" fmla="*/ 3929743 h 3929743"/>
              <a:gd name="connsiteX1" fmla="*/ 2726871 w 2772228"/>
              <a:gd name="connsiteY1" fmla="*/ 2149928 h 3929743"/>
              <a:gd name="connsiteX2" fmla="*/ 1915885 w 2772228"/>
              <a:gd name="connsiteY2" fmla="*/ 348343 h 3929743"/>
              <a:gd name="connsiteX3" fmla="*/ 0 w 2772228"/>
              <a:gd name="connsiteY3" fmla="*/ 59871 h 3929743"/>
              <a:gd name="connsiteX0" fmla="*/ 2188028 w 2726871"/>
              <a:gd name="connsiteY0" fmla="*/ 3929743 h 3929743"/>
              <a:gd name="connsiteX1" fmla="*/ 2726871 w 2726871"/>
              <a:gd name="connsiteY1" fmla="*/ 2149928 h 3929743"/>
              <a:gd name="connsiteX2" fmla="*/ 1915885 w 2726871"/>
              <a:gd name="connsiteY2" fmla="*/ 348343 h 3929743"/>
              <a:gd name="connsiteX3" fmla="*/ 0 w 2726871"/>
              <a:gd name="connsiteY3" fmla="*/ 59871 h 3929743"/>
              <a:gd name="connsiteX0" fmla="*/ 2188028 w 2726871"/>
              <a:gd name="connsiteY0" fmla="*/ 3929743 h 3929743"/>
              <a:gd name="connsiteX1" fmla="*/ 2726871 w 2726871"/>
              <a:gd name="connsiteY1" fmla="*/ 2149928 h 3929743"/>
              <a:gd name="connsiteX2" fmla="*/ 1915885 w 2726871"/>
              <a:gd name="connsiteY2" fmla="*/ 348343 h 3929743"/>
              <a:gd name="connsiteX3" fmla="*/ 0 w 2726871"/>
              <a:gd name="connsiteY3" fmla="*/ 59871 h 3929743"/>
              <a:gd name="connsiteX0" fmla="*/ 2188028 w 2799442"/>
              <a:gd name="connsiteY0" fmla="*/ 3929743 h 3929743"/>
              <a:gd name="connsiteX1" fmla="*/ 2726871 w 2799442"/>
              <a:gd name="connsiteY1" fmla="*/ 2149928 h 3929743"/>
              <a:gd name="connsiteX2" fmla="*/ 1915885 w 2799442"/>
              <a:gd name="connsiteY2" fmla="*/ 348343 h 3929743"/>
              <a:gd name="connsiteX3" fmla="*/ 0 w 2799442"/>
              <a:gd name="connsiteY3" fmla="*/ 59871 h 3929743"/>
            </a:gdLst>
            <a:ahLst/>
            <a:cxnLst>
              <a:cxn ang="0">
                <a:pos x="connsiteX0" y="connsiteY0"/>
              </a:cxn>
              <a:cxn ang="0">
                <a:pos x="connsiteX1" y="connsiteY1"/>
              </a:cxn>
              <a:cxn ang="0">
                <a:pos x="connsiteX2" y="connsiteY2"/>
              </a:cxn>
              <a:cxn ang="0">
                <a:pos x="connsiteX3" y="connsiteY3"/>
              </a:cxn>
            </a:cxnLst>
            <a:rect l="l" t="t" r="r" b="b"/>
            <a:pathLst>
              <a:path w="2799442" h="3929743">
                <a:moveTo>
                  <a:pt x="2188028" y="3929743"/>
                </a:moveTo>
                <a:cubicBezTo>
                  <a:pt x="2300287" y="3558948"/>
                  <a:pt x="2799442" y="3100614"/>
                  <a:pt x="2726871" y="2149928"/>
                </a:cubicBezTo>
                <a:cubicBezTo>
                  <a:pt x="2572657" y="1128485"/>
                  <a:pt x="2370364" y="696686"/>
                  <a:pt x="1915885" y="348343"/>
                </a:cubicBezTo>
                <a:cubicBezTo>
                  <a:pt x="1461406" y="0"/>
                  <a:pt x="255814" y="95250"/>
                  <a:pt x="0" y="59871"/>
                </a:cubicBezTo>
              </a:path>
            </a:pathLst>
          </a:custGeom>
          <a:ln w="63500">
            <a:solidFill>
              <a:srgbClr val="FF0000"/>
            </a:solidFill>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Oval 75"/>
          <p:cNvSpPr/>
          <p:nvPr/>
        </p:nvSpPr>
        <p:spPr>
          <a:xfrm>
            <a:off x="6324600" y="4724400"/>
            <a:ext cx="1524000" cy="457200"/>
          </a:xfrm>
          <a:prstGeom prst="ellipse">
            <a:avLst/>
          </a:prstGeom>
          <a:noFill/>
          <a:ln w="635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5" name="TextBox 34"/>
          <p:cNvSpPr txBox="1"/>
          <p:nvPr/>
        </p:nvSpPr>
        <p:spPr>
          <a:xfrm>
            <a:off x="0" y="1207008"/>
            <a:ext cx="9144000" cy="646331"/>
          </a:xfrm>
          <a:prstGeom prst="rect">
            <a:avLst/>
          </a:prstGeom>
        </p:spPr>
        <p:txBody>
          <a:bodyPr wrap="square" rtlCol="0">
            <a:spAutoFit/>
          </a:bodyPr>
          <a:lstStyle/>
          <a:p>
            <a:pPr algn="ctr"/>
            <a:r>
              <a:rPr lang="en-US" sz="3600" spc="100" dirty="0" smtClean="0">
                <a:solidFill>
                  <a:srgbClr val="009A00"/>
                </a:solidFill>
                <a:effectLst>
                  <a:outerShdw dist="50800" dir="7200000" algn="ctr" rotWithShape="0">
                    <a:schemeClr val="tx1"/>
                  </a:outerShdw>
                </a:effectLst>
                <a:latin typeface="Arial" pitchFamily="34" charset="0"/>
                <a:cs typeface="Arial" pitchFamily="34" charset="0"/>
              </a:rPr>
              <a:t>The Seven Years’ War ends</a:t>
            </a:r>
          </a:p>
        </p:txBody>
      </p:sp>
      <p:sp>
        <p:nvSpPr>
          <p:cNvPr id="36" name="Freeform 35"/>
          <p:cNvSpPr/>
          <p:nvPr/>
        </p:nvSpPr>
        <p:spPr>
          <a:xfrm>
            <a:off x="3307080" y="5295900"/>
            <a:ext cx="2286000" cy="1422400"/>
          </a:xfrm>
          <a:custGeom>
            <a:avLst/>
            <a:gdLst>
              <a:gd name="connsiteX0" fmla="*/ 129540 w 2415540"/>
              <a:gd name="connsiteY0" fmla="*/ 254000 h 1409700"/>
              <a:gd name="connsiteX1" fmla="*/ 922020 w 2415540"/>
              <a:gd name="connsiteY1" fmla="*/ 269240 h 1409700"/>
              <a:gd name="connsiteX2" fmla="*/ 1043940 w 2415540"/>
              <a:gd name="connsiteY2" fmla="*/ 254000 h 1409700"/>
              <a:gd name="connsiteX3" fmla="*/ 1059180 w 2415540"/>
              <a:gd name="connsiteY3" fmla="*/ 116840 h 1409700"/>
              <a:gd name="connsiteX4" fmla="*/ 1379220 w 2415540"/>
              <a:gd name="connsiteY4" fmla="*/ 101600 h 1409700"/>
              <a:gd name="connsiteX5" fmla="*/ 1592580 w 2415540"/>
              <a:gd name="connsiteY5" fmla="*/ 10160 h 1409700"/>
              <a:gd name="connsiteX6" fmla="*/ 1775460 w 2415540"/>
              <a:gd name="connsiteY6" fmla="*/ 162560 h 1409700"/>
              <a:gd name="connsiteX7" fmla="*/ 1821180 w 2415540"/>
              <a:gd name="connsiteY7" fmla="*/ 330200 h 1409700"/>
              <a:gd name="connsiteX8" fmla="*/ 1912620 w 2415540"/>
              <a:gd name="connsiteY8" fmla="*/ 299720 h 1409700"/>
              <a:gd name="connsiteX9" fmla="*/ 1927860 w 2415540"/>
              <a:gd name="connsiteY9" fmla="*/ 193040 h 1409700"/>
              <a:gd name="connsiteX10" fmla="*/ 1988820 w 2415540"/>
              <a:gd name="connsiteY10" fmla="*/ 254000 h 1409700"/>
              <a:gd name="connsiteX11" fmla="*/ 2217420 w 2415540"/>
              <a:gd name="connsiteY11" fmla="*/ 711200 h 1409700"/>
              <a:gd name="connsiteX12" fmla="*/ 2247900 w 2415540"/>
              <a:gd name="connsiteY12" fmla="*/ 848360 h 1409700"/>
              <a:gd name="connsiteX13" fmla="*/ 2400300 w 2415540"/>
              <a:gd name="connsiteY13" fmla="*/ 1107440 h 1409700"/>
              <a:gd name="connsiteX14" fmla="*/ 2339340 w 2415540"/>
              <a:gd name="connsiteY14" fmla="*/ 1351280 h 1409700"/>
              <a:gd name="connsiteX15" fmla="*/ 2247900 w 2415540"/>
              <a:gd name="connsiteY15" fmla="*/ 1381760 h 1409700"/>
              <a:gd name="connsiteX16" fmla="*/ 2049780 w 2415540"/>
              <a:gd name="connsiteY16" fmla="*/ 1183640 h 1409700"/>
              <a:gd name="connsiteX17" fmla="*/ 1882140 w 2415540"/>
              <a:gd name="connsiteY17" fmla="*/ 955040 h 1409700"/>
              <a:gd name="connsiteX18" fmla="*/ 1836420 w 2415540"/>
              <a:gd name="connsiteY18" fmla="*/ 589280 h 1409700"/>
              <a:gd name="connsiteX19" fmla="*/ 1546860 w 2415540"/>
              <a:gd name="connsiteY19" fmla="*/ 528320 h 1409700"/>
              <a:gd name="connsiteX20" fmla="*/ 1318260 w 2415540"/>
              <a:gd name="connsiteY20" fmla="*/ 589280 h 1409700"/>
              <a:gd name="connsiteX21" fmla="*/ 1181100 w 2415540"/>
              <a:gd name="connsiteY21" fmla="*/ 452120 h 1409700"/>
              <a:gd name="connsiteX22" fmla="*/ 662940 w 2415540"/>
              <a:gd name="connsiteY22" fmla="*/ 436880 h 1409700"/>
              <a:gd name="connsiteX23" fmla="*/ 312420 w 2415540"/>
              <a:gd name="connsiteY23" fmla="*/ 436880 h 1409700"/>
              <a:gd name="connsiteX24" fmla="*/ 220980 w 2415540"/>
              <a:gd name="connsiteY24" fmla="*/ 436880 h 1409700"/>
              <a:gd name="connsiteX25" fmla="*/ 144780 w 2415540"/>
              <a:gd name="connsiteY25" fmla="*/ 406400 h 1409700"/>
              <a:gd name="connsiteX26" fmla="*/ 129540 w 2415540"/>
              <a:gd name="connsiteY26" fmla="*/ 254000 h 1409700"/>
              <a:gd name="connsiteX0" fmla="*/ 149860 w 2435860"/>
              <a:gd name="connsiteY0" fmla="*/ 254000 h 1409700"/>
              <a:gd name="connsiteX1" fmla="*/ 1064260 w 2435860"/>
              <a:gd name="connsiteY1" fmla="*/ 254000 h 1409700"/>
              <a:gd name="connsiteX2" fmla="*/ 1079500 w 2435860"/>
              <a:gd name="connsiteY2" fmla="*/ 116840 h 1409700"/>
              <a:gd name="connsiteX3" fmla="*/ 1399540 w 2435860"/>
              <a:gd name="connsiteY3" fmla="*/ 101600 h 1409700"/>
              <a:gd name="connsiteX4" fmla="*/ 1612900 w 2435860"/>
              <a:gd name="connsiteY4" fmla="*/ 10160 h 1409700"/>
              <a:gd name="connsiteX5" fmla="*/ 1795780 w 2435860"/>
              <a:gd name="connsiteY5" fmla="*/ 162560 h 1409700"/>
              <a:gd name="connsiteX6" fmla="*/ 1841500 w 2435860"/>
              <a:gd name="connsiteY6" fmla="*/ 330200 h 1409700"/>
              <a:gd name="connsiteX7" fmla="*/ 1932940 w 2435860"/>
              <a:gd name="connsiteY7" fmla="*/ 299720 h 1409700"/>
              <a:gd name="connsiteX8" fmla="*/ 1948180 w 2435860"/>
              <a:gd name="connsiteY8" fmla="*/ 193040 h 1409700"/>
              <a:gd name="connsiteX9" fmla="*/ 2009140 w 2435860"/>
              <a:gd name="connsiteY9" fmla="*/ 254000 h 1409700"/>
              <a:gd name="connsiteX10" fmla="*/ 2237740 w 2435860"/>
              <a:gd name="connsiteY10" fmla="*/ 711200 h 1409700"/>
              <a:gd name="connsiteX11" fmla="*/ 2268220 w 2435860"/>
              <a:gd name="connsiteY11" fmla="*/ 848360 h 1409700"/>
              <a:gd name="connsiteX12" fmla="*/ 2420620 w 2435860"/>
              <a:gd name="connsiteY12" fmla="*/ 1107440 h 1409700"/>
              <a:gd name="connsiteX13" fmla="*/ 2359660 w 2435860"/>
              <a:gd name="connsiteY13" fmla="*/ 1351280 h 1409700"/>
              <a:gd name="connsiteX14" fmla="*/ 2268220 w 2435860"/>
              <a:gd name="connsiteY14" fmla="*/ 1381760 h 1409700"/>
              <a:gd name="connsiteX15" fmla="*/ 2070100 w 2435860"/>
              <a:gd name="connsiteY15" fmla="*/ 1183640 h 1409700"/>
              <a:gd name="connsiteX16" fmla="*/ 1902460 w 2435860"/>
              <a:gd name="connsiteY16" fmla="*/ 955040 h 1409700"/>
              <a:gd name="connsiteX17" fmla="*/ 1856740 w 2435860"/>
              <a:gd name="connsiteY17" fmla="*/ 589280 h 1409700"/>
              <a:gd name="connsiteX18" fmla="*/ 1567180 w 2435860"/>
              <a:gd name="connsiteY18" fmla="*/ 528320 h 1409700"/>
              <a:gd name="connsiteX19" fmla="*/ 1338580 w 2435860"/>
              <a:gd name="connsiteY19" fmla="*/ 589280 h 1409700"/>
              <a:gd name="connsiteX20" fmla="*/ 1201420 w 2435860"/>
              <a:gd name="connsiteY20" fmla="*/ 452120 h 1409700"/>
              <a:gd name="connsiteX21" fmla="*/ 683260 w 2435860"/>
              <a:gd name="connsiteY21" fmla="*/ 436880 h 1409700"/>
              <a:gd name="connsiteX22" fmla="*/ 332740 w 2435860"/>
              <a:gd name="connsiteY22" fmla="*/ 436880 h 1409700"/>
              <a:gd name="connsiteX23" fmla="*/ 241300 w 2435860"/>
              <a:gd name="connsiteY23" fmla="*/ 436880 h 1409700"/>
              <a:gd name="connsiteX24" fmla="*/ 165100 w 2435860"/>
              <a:gd name="connsiteY24" fmla="*/ 406400 h 1409700"/>
              <a:gd name="connsiteX25" fmla="*/ 149860 w 2435860"/>
              <a:gd name="connsiteY25" fmla="*/ 254000 h 1409700"/>
              <a:gd name="connsiteX0" fmla="*/ 2540 w 2288540"/>
              <a:gd name="connsiteY0" fmla="*/ 254000 h 1409700"/>
              <a:gd name="connsiteX1" fmla="*/ 916940 w 2288540"/>
              <a:gd name="connsiteY1" fmla="*/ 254000 h 1409700"/>
              <a:gd name="connsiteX2" fmla="*/ 932180 w 2288540"/>
              <a:gd name="connsiteY2" fmla="*/ 116840 h 1409700"/>
              <a:gd name="connsiteX3" fmla="*/ 1252220 w 2288540"/>
              <a:gd name="connsiteY3" fmla="*/ 101600 h 1409700"/>
              <a:gd name="connsiteX4" fmla="*/ 1465580 w 2288540"/>
              <a:gd name="connsiteY4" fmla="*/ 10160 h 1409700"/>
              <a:gd name="connsiteX5" fmla="*/ 1648460 w 2288540"/>
              <a:gd name="connsiteY5" fmla="*/ 162560 h 1409700"/>
              <a:gd name="connsiteX6" fmla="*/ 1694180 w 2288540"/>
              <a:gd name="connsiteY6" fmla="*/ 330200 h 1409700"/>
              <a:gd name="connsiteX7" fmla="*/ 1785620 w 2288540"/>
              <a:gd name="connsiteY7" fmla="*/ 299720 h 1409700"/>
              <a:gd name="connsiteX8" fmla="*/ 1800860 w 2288540"/>
              <a:gd name="connsiteY8" fmla="*/ 193040 h 1409700"/>
              <a:gd name="connsiteX9" fmla="*/ 1861820 w 2288540"/>
              <a:gd name="connsiteY9" fmla="*/ 254000 h 1409700"/>
              <a:gd name="connsiteX10" fmla="*/ 2090420 w 2288540"/>
              <a:gd name="connsiteY10" fmla="*/ 711200 h 1409700"/>
              <a:gd name="connsiteX11" fmla="*/ 2120900 w 2288540"/>
              <a:gd name="connsiteY11" fmla="*/ 848360 h 1409700"/>
              <a:gd name="connsiteX12" fmla="*/ 2273300 w 2288540"/>
              <a:gd name="connsiteY12" fmla="*/ 1107440 h 1409700"/>
              <a:gd name="connsiteX13" fmla="*/ 2212340 w 2288540"/>
              <a:gd name="connsiteY13" fmla="*/ 1351280 h 1409700"/>
              <a:gd name="connsiteX14" fmla="*/ 2120900 w 2288540"/>
              <a:gd name="connsiteY14" fmla="*/ 1381760 h 1409700"/>
              <a:gd name="connsiteX15" fmla="*/ 1922780 w 2288540"/>
              <a:gd name="connsiteY15" fmla="*/ 1183640 h 1409700"/>
              <a:gd name="connsiteX16" fmla="*/ 1755140 w 2288540"/>
              <a:gd name="connsiteY16" fmla="*/ 955040 h 1409700"/>
              <a:gd name="connsiteX17" fmla="*/ 1709420 w 2288540"/>
              <a:gd name="connsiteY17" fmla="*/ 589280 h 1409700"/>
              <a:gd name="connsiteX18" fmla="*/ 1419860 w 2288540"/>
              <a:gd name="connsiteY18" fmla="*/ 528320 h 1409700"/>
              <a:gd name="connsiteX19" fmla="*/ 1191260 w 2288540"/>
              <a:gd name="connsiteY19" fmla="*/ 589280 h 1409700"/>
              <a:gd name="connsiteX20" fmla="*/ 1054100 w 2288540"/>
              <a:gd name="connsiteY20" fmla="*/ 452120 h 1409700"/>
              <a:gd name="connsiteX21" fmla="*/ 535940 w 2288540"/>
              <a:gd name="connsiteY21" fmla="*/ 436880 h 1409700"/>
              <a:gd name="connsiteX22" fmla="*/ 185420 w 2288540"/>
              <a:gd name="connsiteY22" fmla="*/ 436880 h 1409700"/>
              <a:gd name="connsiteX23" fmla="*/ 93980 w 2288540"/>
              <a:gd name="connsiteY23" fmla="*/ 436880 h 1409700"/>
              <a:gd name="connsiteX24" fmla="*/ 17780 w 2288540"/>
              <a:gd name="connsiteY24" fmla="*/ 406400 h 1409700"/>
              <a:gd name="connsiteX25" fmla="*/ 2540 w 2288540"/>
              <a:gd name="connsiteY25" fmla="*/ 254000 h 1409700"/>
              <a:gd name="connsiteX0" fmla="*/ 2540 w 2288540"/>
              <a:gd name="connsiteY0" fmla="*/ 254000 h 1409700"/>
              <a:gd name="connsiteX1" fmla="*/ 916940 w 2288540"/>
              <a:gd name="connsiteY1" fmla="*/ 254000 h 1409700"/>
              <a:gd name="connsiteX2" fmla="*/ 932180 w 2288540"/>
              <a:gd name="connsiteY2" fmla="*/ 116840 h 1409700"/>
              <a:gd name="connsiteX3" fmla="*/ 1252220 w 2288540"/>
              <a:gd name="connsiteY3" fmla="*/ 101600 h 1409700"/>
              <a:gd name="connsiteX4" fmla="*/ 1465580 w 2288540"/>
              <a:gd name="connsiteY4" fmla="*/ 10160 h 1409700"/>
              <a:gd name="connsiteX5" fmla="*/ 1648460 w 2288540"/>
              <a:gd name="connsiteY5" fmla="*/ 162560 h 1409700"/>
              <a:gd name="connsiteX6" fmla="*/ 1694180 w 2288540"/>
              <a:gd name="connsiteY6" fmla="*/ 330200 h 1409700"/>
              <a:gd name="connsiteX7" fmla="*/ 1785620 w 2288540"/>
              <a:gd name="connsiteY7" fmla="*/ 299720 h 1409700"/>
              <a:gd name="connsiteX8" fmla="*/ 1800860 w 2288540"/>
              <a:gd name="connsiteY8" fmla="*/ 193040 h 1409700"/>
              <a:gd name="connsiteX9" fmla="*/ 1861820 w 2288540"/>
              <a:gd name="connsiteY9" fmla="*/ 254000 h 1409700"/>
              <a:gd name="connsiteX10" fmla="*/ 2090420 w 2288540"/>
              <a:gd name="connsiteY10" fmla="*/ 711200 h 1409700"/>
              <a:gd name="connsiteX11" fmla="*/ 2120900 w 2288540"/>
              <a:gd name="connsiteY11" fmla="*/ 848360 h 1409700"/>
              <a:gd name="connsiteX12" fmla="*/ 2273300 w 2288540"/>
              <a:gd name="connsiteY12" fmla="*/ 1107440 h 1409700"/>
              <a:gd name="connsiteX13" fmla="*/ 2212340 w 2288540"/>
              <a:gd name="connsiteY13" fmla="*/ 1351280 h 1409700"/>
              <a:gd name="connsiteX14" fmla="*/ 2120900 w 2288540"/>
              <a:gd name="connsiteY14" fmla="*/ 1381760 h 1409700"/>
              <a:gd name="connsiteX15" fmla="*/ 1922780 w 2288540"/>
              <a:gd name="connsiteY15" fmla="*/ 1183640 h 1409700"/>
              <a:gd name="connsiteX16" fmla="*/ 1755140 w 2288540"/>
              <a:gd name="connsiteY16" fmla="*/ 955040 h 1409700"/>
              <a:gd name="connsiteX17" fmla="*/ 1709420 w 2288540"/>
              <a:gd name="connsiteY17" fmla="*/ 589280 h 1409700"/>
              <a:gd name="connsiteX18" fmla="*/ 1419860 w 2288540"/>
              <a:gd name="connsiteY18" fmla="*/ 528320 h 1409700"/>
              <a:gd name="connsiteX19" fmla="*/ 1191260 w 2288540"/>
              <a:gd name="connsiteY19" fmla="*/ 589280 h 1409700"/>
              <a:gd name="connsiteX20" fmla="*/ 1054100 w 2288540"/>
              <a:gd name="connsiteY20" fmla="*/ 452120 h 1409700"/>
              <a:gd name="connsiteX21" fmla="*/ 535940 w 2288540"/>
              <a:gd name="connsiteY21" fmla="*/ 436880 h 1409700"/>
              <a:gd name="connsiteX22" fmla="*/ 185420 w 2288540"/>
              <a:gd name="connsiteY22" fmla="*/ 436880 h 1409700"/>
              <a:gd name="connsiteX23" fmla="*/ 93980 w 2288540"/>
              <a:gd name="connsiteY23" fmla="*/ 436880 h 1409700"/>
              <a:gd name="connsiteX24" fmla="*/ 17780 w 2288540"/>
              <a:gd name="connsiteY24" fmla="*/ 406400 h 1409700"/>
              <a:gd name="connsiteX25" fmla="*/ 2540 w 2288540"/>
              <a:gd name="connsiteY25" fmla="*/ 254000 h 1409700"/>
              <a:gd name="connsiteX0" fmla="*/ 0 w 2286000"/>
              <a:gd name="connsiteY0" fmla="*/ 2540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2540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05156 w 2286000"/>
              <a:gd name="connsiteY2" fmla="*/ 249003 h 1409700"/>
              <a:gd name="connsiteX3" fmla="*/ 929640 w 2286000"/>
              <a:gd name="connsiteY3" fmla="*/ 116840 h 1409700"/>
              <a:gd name="connsiteX4" fmla="*/ 1249680 w 2286000"/>
              <a:gd name="connsiteY4" fmla="*/ 101600 h 1409700"/>
              <a:gd name="connsiteX5" fmla="*/ 1463040 w 2286000"/>
              <a:gd name="connsiteY5" fmla="*/ 10160 h 1409700"/>
              <a:gd name="connsiteX6" fmla="*/ 1645920 w 2286000"/>
              <a:gd name="connsiteY6" fmla="*/ 162560 h 1409700"/>
              <a:gd name="connsiteX7" fmla="*/ 1691640 w 2286000"/>
              <a:gd name="connsiteY7" fmla="*/ 330200 h 1409700"/>
              <a:gd name="connsiteX8" fmla="*/ 1783080 w 2286000"/>
              <a:gd name="connsiteY8" fmla="*/ 299720 h 1409700"/>
              <a:gd name="connsiteX9" fmla="*/ 1798320 w 2286000"/>
              <a:gd name="connsiteY9" fmla="*/ 193040 h 1409700"/>
              <a:gd name="connsiteX10" fmla="*/ 1859280 w 2286000"/>
              <a:gd name="connsiteY10" fmla="*/ 254000 h 1409700"/>
              <a:gd name="connsiteX11" fmla="*/ 2087880 w 2286000"/>
              <a:gd name="connsiteY11" fmla="*/ 711200 h 1409700"/>
              <a:gd name="connsiteX12" fmla="*/ 2118360 w 2286000"/>
              <a:gd name="connsiteY12" fmla="*/ 848360 h 1409700"/>
              <a:gd name="connsiteX13" fmla="*/ 2270760 w 2286000"/>
              <a:gd name="connsiteY13" fmla="*/ 1107440 h 1409700"/>
              <a:gd name="connsiteX14" fmla="*/ 2209800 w 2286000"/>
              <a:gd name="connsiteY14" fmla="*/ 1351280 h 1409700"/>
              <a:gd name="connsiteX15" fmla="*/ 2118360 w 2286000"/>
              <a:gd name="connsiteY15" fmla="*/ 1381760 h 1409700"/>
              <a:gd name="connsiteX16" fmla="*/ 1920240 w 2286000"/>
              <a:gd name="connsiteY16" fmla="*/ 1183640 h 1409700"/>
              <a:gd name="connsiteX17" fmla="*/ 1752600 w 2286000"/>
              <a:gd name="connsiteY17" fmla="*/ 955040 h 1409700"/>
              <a:gd name="connsiteX18" fmla="*/ 1706880 w 2286000"/>
              <a:gd name="connsiteY18" fmla="*/ 589280 h 1409700"/>
              <a:gd name="connsiteX19" fmla="*/ 1417320 w 2286000"/>
              <a:gd name="connsiteY19" fmla="*/ 528320 h 1409700"/>
              <a:gd name="connsiteX20" fmla="*/ 1188720 w 2286000"/>
              <a:gd name="connsiteY20" fmla="*/ 589280 h 1409700"/>
              <a:gd name="connsiteX21" fmla="*/ 1051560 w 2286000"/>
              <a:gd name="connsiteY21" fmla="*/ 452120 h 1409700"/>
              <a:gd name="connsiteX22" fmla="*/ 533400 w 2286000"/>
              <a:gd name="connsiteY22" fmla="*/ 436880 h 1409700"/>
              <a:gd name="connsiteX23" fmla="*/ 182880 w 2286000"/>
              <a:gd name="connsiteY23" fmla="*/ 436880 h 1409700"/>
              <a:gd name="connsiteX24" fmla="*/ 91440 w 2286000"/>
              <a:gd name="connsiteY24" fmla="*/ 436880 h 1409700"/>
              <a:gd name="connsiteX25" fmla="*/ 15240 w 2286000"/>
              <a:gd name="connsiteY25" fmla="*/ 406400 h 1409700"/>
              <a:gd name="connsiteX26" fmla="*/ 0 w 2286000"/>
              <a:gd name="connsiteY26" fmla="*/ 177800 h 1409700"/>
              <a:gd name="connsiteX0" fmla="*/ 0 w 2286000"/>
              <a:gd name="connsiteY0" fmla="*/ 177800 h 1409700"/>
              <a:gd name="connsiteX1" fmla="*/ 914400 w 2286000"/>
              <a:gd name="connsiteY1" fmla="*/ 254000 h 1409700"/>
              <a:gd name="connsiteX2" fmla="*/ 905156 w 2286000"/>
              <a:gd name="connsiteY2" fmla="*/ 249003 h 1409700"/>
              <a:gd name="connsiteX3" fmla="*/ 929640 w 2286000"/>
              <a:gd name="connsiteY3" fmla="*/ 116840 h 1409700"/>
              <a:gd name="connsiteX4" fmla="*/ 1249680 w 2286000"/>
              <a:gd name="connsiteY4" fmla="*/ 101600 h 1409700"/>
              <a:gd name="connsiteX5" fmla="*/ 1463040 w 2286000"/>
              <a:gd name="connsiteY5" fmla="*/ 10160 h 1409700"/>
              <a:gd name="connsiteX6" fmla="*/ 1645920 w 2286000"/>
              <a:gd name="connsiteY6" fmla="*/ 162560 h 1409700"/>
              <a:gd name="connsiteX7" fmla="*/ 1691640 w 2286000"/>
              <a:gd name="connsiteY7" fmla="*/ 330200 h 1409700"/>
              <a:gd name="connsiteX8" fmla="*/ 1783080 w 2286000"/>
              <a:gd name="connsiteY8" fmla="*/ 299720 h 1409700"/>
              <a:gd name="connsiteX9" fmla="*/ 1798320 w 2286000"/>
              <a:gd name="connsiteY9" fmla="*/ 193040 h 1409700"/>
              <a:gd name="connsiteX10" fmla="*/ 1859280 w 2286000"/>
              <a:gd name="connsiteY10" fmla="*/ 254000 h 1409700"/>
              <a:gd name="connsiteX11" fmla="*/ 2087880 w 2286000"/>
              <a:gd name="connsiteY11" fmla="*/ 711200 h 1409700"/>
              <a:gd name="connsiteX12" fmla="*/ 2118360 w 2286000"/>
              <a:gd name="connsiteY12" fmla="*/ 848360 h 1409700"/>
              <a:gd name="connsiteX13" fmla="*/ 2270760 w 2286000"/>
              <a:gd name="connsiteY13" fmla="*/ 1107440 h 1409700"/>
              <a:gd name="connsiteX14" fmla="*/ 2209800 w 2286000"/>
              <a:gd name="connsiteY14" fmla="*/ 1351280 h 1409700"/>
              <a:gd name="connsiteX15" fmla="*/ 2118360 w 2286000"/>
              <a:gd name="connsiteY15" fmla="*/ 1381760 h 1409700"/>
              <a:gd name="connsiteX16" fmla="*/ 1920240 w 2286000"/>
              <a:gd name="connsiteY16" fmla="*/ 1183640 h 1409700"/>
              <a:gd name="connsiteX17" fmla="*/ 1752600 w 2286000"/>
              <a:gd name="connsiteY17" fmla="*/ 955040 h 1409700"/>
              <a:gd name="connsiteX18" fmla="*/ 1706880 w 2286000"/>
              <a:gd name="connsiteY18" fmla="*/ 589280 h 1409700"/>
              <a:gd name="connsiteX19" fmla="*/ 1417320 w 2286000"/>
              <a:gd name="connsiteY19" fmla="*/ 528320 h 1409700"/>
              <a:gd name="connsiteX20" fmla="*/ 1188720 w 2286000"/>
              <a:gd name="connsiteY20" fmla="*/ 589280 h 1409700"/>
              <a:gd name="connsiteX21" fmla="*/ 1051560 w 2286000"/>
              <a:gd name="connsiteY21" fmla="*/ 452120 h 1409700"/>
              <a:gd name="connsiteX22" fmla="*/ 533400 w 2286000"/>
              <a:gd name="connsiteY22" fmla="*/ 436880 h 1409700"/>
              <a:gd name="connsiteX23" fmla="*/ 182880 w 2286000"/>
              <a:gd name="connsiteY23" fmla="*/ 436880 h 1409700"/>
              <a:gd name="connsiteX24" fmla="*/ 91440 w 2286000"/>
              <a:gd name="connsiteY24" fmla="*/ 436880 h 1409700"/>
              <a:gd name="connsiteX25" fmla="*/ 15240 w 2286000"/>
              <a:gd name="connsiteY25" fmla="*/ 406400 h 1409700"/>
              <a:gd name="connsiteX26" fmla="*/ 0 w 2286000"/>
              <a:gd name="connsiteY26" fmla="*/ 177800 h 1409700"/>
              <a:gd name="connsiteX0" fmla="*/ 0 w 2286000"/>
              <a:gd name="connsiteY0" fmla="*/ 177800 h 1409700"/>
              <a:gd name="connsiteX1" fmla="*/ 914400 w 2286000"/>
              <a:gd name="connsiteY1" fmla="*/ 254000 h 1409700"/>
              <a:gd name="connsiteX2" fmla="*/ 905156 w 2286000"/>
              <a:gd name="connsiteY2" fmla="*/ 249003 h 1409700"/>
              <a:gd name="connsiteX3" fmla="*/ 929640 w 2286000"/>
              <a:gd name="connsiteY3" fmla="*/ 116840 h 1409700"/>
              <a:gd name="connsiteX4" fmla="*/ 1249680 w 2286000"/>
              <a:gd name="connsiteY4" fmla="*/ 101600 h 1409700"/>
              <a:gd name="connsiteX5" fmla="*/ 1463040 w 2286000"/>
              <a:gd name="connsiteY5" fmla="*/ 10160 h 1409700"/>
              <a:gd name="connsiteX6" fmla="*/ 1645920 w 2286000"/>
              <a:gd name="connsiteY6" fmla="*/ 162560 h 1409700"/>
              <a:gd name="connsiteX7" fmla="*/ 1691640 w 2286000"/>
              <a:gd name="connsiteY7" fmla="*/ 330200 h 1409700"/>
              <a:gd name="connsiteX8" fmla="*/ 1783080 w 2286000"/>
              <a:gd name="connsiteY8" fmla="*/ 299720 h 1409700"/>
              <a:gd name="connsiteX9" fmla="*/ 1798320 w 2286000"/>
              <a:gd name="connsiteY9" fmla="*/ 193040 h 1409700"/>
              <a:gd name="connsiteX10" fmla="*/ 1859280 w 2286000"/>
              <a:gd name="connsiteY10" fmla="*/ 254000 h 1409700"/>
              <a:gd name="connsiteX11" fmla="*/ 2087880 w 2286000"/>
              <a:gd name="connsiteY11" fmla="*/ 711200 h 1409700"/>
              <a:gd name="connsiteX12" fmla="*/ 2118360 w 2286000"/>
              <a:gd name="connsiteY12" fmla="*/ 848360 h 1409700"/>
              <a:gd name="connsiteX13" fmla="*/ 2270760 w 2286000"/>
              <a:gd name="connsiteY13" fmla="*/ 1107440 h 1409700"/>
              <a:gd name="connsiteX14" fmla="*/ 2209800 w 2286000"/>
              <a:gd name="connsiteY14" fmla="*/ 1351280 h 1409700"/>
              <a:gd name="connsiteX15" fmla="*/ 2118360 w 2286000"/>
              <a:gd name="connsiteY15" fmla="*/ 1381760 h 1409700"/>
              <a:gd name="connsiteX16" fmla="*/ 1920240 w 2286000"/>
              <a:gd name="connsiteY16" fmla="*/ 1183640 h 1409700"/>
              <a:gd name="connsiteX17" fmla="*/ 1752600 w 2286000"/>
              <a:gd name="connsiteY17" fmla="*/ 955040 h 1409700"/>
              <a:gd name="connsiteX18" fmla="*/ 1706880 w 2286000"/>
              <a:gd name="connsiteY18" fmla="*/ 589280 h 1409700"/>
              <a:gd name="connsiteX19" fmla="*/ 1417320 w 2286000"/>
              <a:gd name="connsiteY19" fmla="*/ 528320 h 1409700"/>
              <a:gd name="connsiteX20" fmla="*/ 1188720 w 2286000"/>
              <a:gd name="connsiteY20" fmla="*/ 589280 h 1409700"/>
              <a:gd name="connsiteX21" fmla="*/ 1051560 w 2286000"/>
              <a:gd name="connsiteY21" fmla="*/ 452120 h 1409700"/>
              <a:gd name="connsiteX22" fmla="*/ 533400 w 2286000"/>
              <a:gd name="connsiteY22" fmla="*/ 436880 h 1409700"/>
              <a:gd name="connsiteX23" fmla="*/ 182880 w 2286000"/>
              <a:gd name="connsiteY23" fmla="*/ 436880 h 1409700"/>
              <a:gd name="connsiteX24" fmla="*/ 91440 w 2286000"/>
              <a:gd name="connsiteY24" fmla="*/ 436880 h 1409700"/>
              <a:gd name="connsiteX25" fmla="*/ 15240 w 2286000"/>
              <a:gd name="connsiteY25" fmla="*/ 406400 h 1409700"/>
              <a:gd name="connsiteX26" fmla="*/ 0 w 2286000"/>
              <a:gd name="connsiteY26" fmla="*/ 177800 h 1409700"/>
              <a:gd name="connsiteX0" fmla="*/ 0 w 2286000"/>
              <a:gd name="connsiteY0" fmla="*/ 177800 h 1409700"/>
              <a:gd name="connsiteX1" fmla="*/ 914400 w 2286000"/>
              <a:gd name="connsiteY1" fmla="*/ 254000 h 1409700"/>
              <a:gd name="connsiteX2" fmla="*/ 905156 w 2286000"/>
              <a:gd name="connsiteY2" fmla="*/ 249003 h 1409700"/>
              <a:gd name="connsiteX3" fmla="*/ 929640 w 2286000"/>
              <a:gd name="connsiteY3" fmla="*/ 116840 h 1409700"/>
              <a:gd name="connsiteX4" fmla="*/ 1249680 w 2286000"/>
              <a:gd name="connsiteY4" fmla="*/ 101600 h 1409700"/>
              <a:gd name="connsiteX5" fmla="*/ 1463040 w 2286000"/>
              <a:gd name="connsiteY5" fmla="*/ 10160 h 1409700"/>
              <a:gd name="connsiteX6" fmla="*/ 1645920 w 2286000"/>
              <a:gd name="connsiteY6" fmla="*/ 162560 h 1409700"/>
              <a:gd name="connsiteX7" fmla="*/ 1691640 w 2286000"/>
              <a:gd name="connsiteY7" fmla="*/ 330200 h 1409700"/>
              <a:gd name="connsiteX8" fmla="*/ 1783080 w 2286000"/>
              <a:gd name="connsiteY8" fmla="*/ 299720 h 1409700"/>
              <a:gd name="connsiteX9" fmla="*/ 1798320 w 2286000"/>
              <a:gd name="connsiteY9" fmla="*/ 193040 h 1409700"/>
              <a:gd name="connsiteX10" fmla="*/ 1859280 w 2286000"/>
              <a:gd name="connsiteY10" fmla="*/ 254000 h 1409700"/>
              <a:gd name="connsiteX11" fmla="*/ 2087880 w 2286000"/>
              <a:gd name="connsiteY11" fmla="*/ 711200 h 1409700"/>
              <a:gd name="connsiteX12" fmla="*/ 2118360 w 2286000"/>
              <a:gd name="connsiteY12" fmla="*/ 848360 h 1409700"/>
              <a:gd name="connsiteX13" fmla="*/ 2270760 w 2286000"/>
              <a:gd name="connsiteY13" fmla="*/ 1107440 h 1409700"/>
              <a:gd name="connsiteX14" fmla="*/ 2209800 w 2286000"/>
              <a:gd name="connsiteY14" fmla="*/ 1351280 h 1409700"/>
              <a:gd name="connsiteX15" fmla="*/ 2118360 w 2286000"/>
              <a:gd name="connsiteY15" fmla="*/ 1381760 h 1409700"/>
              <a:gd name="connsiteX16" fmla="*/ 1920240 w 2286000"/>
              <a:gd name="connsiteY16" fmla="*/ 1183640 h 1409700"/>
              <a:gd name="connsiteX17" fmla="*/ 1752600 w 2286000"/>
              <a:gd name="connsiteY17" fmla="*/ 955040 h 1409700"/>
              <a:gd name="connsiteX18" fmla="*/ 1706880 w 2286000"/>
              <a:gd name="connsiteY18" fmla="*/ 589280 h 1409700"/>
              <a:gd name="connsiteX19" fmla="*/ 1417320 w 2286000"/>
              <a:gd name="connsiteY19" fmla="*/ 528320 h 1409700"/>
              <a:gd name="connsiteX20" fmla="*/ 1188720 w 2286000"/>
              <a:gd name="connsiteY20" fmla="*/ 589280 h 1409700"/>
              <a:gd name="connsiteX21" fmla="*/ 1051560 w 2286000"/>
              <a:gd name="connsiteY21" fmla="*/ 452120 h 1409700"/>
              <a:gd name="connsiteX22" fmla="*/ 533400 w 2286000"/>
              <a:gd name="connsiteY22" fmla="*/ 436880 h 1409700"/>
              <a:gd name="connsiteX23" fmla="*/ 182880 w 2286000"/>
              <a:gd name="connsiteY23" fmla="*/ 436880 h 1409700"/>
              <a:gd name="connsiteX24" fmla="*/ 91440 w 2286000"/>
              <a:gd name="connsiteY24" fmla="*/ 436880 h 1409700"/>
              <a:gd name="connsiteX25" fmla="*/ 15240 w 2286000"/>
              <a:gd name="connsiteY25" fmla="*/ 406400 h 1409700"/>
              <a:gd name="connsiteX26" fmla="*/ 0 w 2286000"/>
              <a:gd name="connsiteY26"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95580 h 1427480"/>
              <a:gd name="connsiteX1" fmla="*/ 914400 w 2286000"/>
              <a:gd name="connsiteY1" fmla="*/ 271780 h 1427480"/>
              <a:gd name="connsiteX2" fmla="*/ 929640 w 2286000"/>
              <a:gd name="connsiteY2" fmla="*/ 134620 h 1427480"/>
              <a:gd name="connsiteX3" fmla="*/ 1249680 w 2286000"/>
              <a:gd name="connsiteY3" fmla="*/ 347980 h 1427480"/>
              <a:gd name="connsiteX4" fmla="*/ 1463040 w 2286000"/>
              <a:gd name="connsiteY4" fmla="*/ 27940 h 1427480"/>
              <a:gd name="connsiteX5" fmla="*/ 1645920 w 2286000"/>
              <a:gd name="connsiteY5" fmla="*/ 180340 h 1427480"/>
              <a:gd name="connsiteX6" fmla="*/ 1691640 w 2286000"/>
              <a:gd name="connsiteY6" fmla="*/ 347980 h 1427480"/>
              <a:gd name="connsiteX7" fmla="*/ 1783080 w 2286000"/>
              <a:gd name="connsiteY7" fmla="*/ 317500 h 1427480"/>
              <a:gd name="connsiteX8" fmla="*/ 1798320 w 2286000"/>
              <a:gd name="connsiteY8" fmla="*/ 210820 h 1427480"/>
              <a:gd name="connsiteX9" fmla="*/ 1859280 w 2286000"/>
              <a:gd name="connsiteY9" fmla="*/ 271780 h 1427480"/>
              <a:gd name="connsiteX10" fmla="*/ 2087880 w 2286000"/>
              <a:gd name="connsiteY10" fmla="*/ 728980 h 1427480"/>
              <a:gd name="connsiteX11" fmla="*/ 2118360 w 2286000"/>
              <a:gd name="connsiteY11" fmla="*/ 866140 h 1427480"/>
              <a:gd name="connsiteX12" fmla="*/ 2270760 w 2286000"/>
              <a:gd name="connsiteY12" fmla="*/ 1125220 h 1427480"/>
              <a:gd name="connsiteX13" fmla="*/ 2209800 w 2286000"/>
              <a:gd name="connsiteY13" fmla="*/ 1369060 h 1427480"/>
              <a:gd name="connsiteX14" fmla="*/ 2118360 w 2286000"/>
              <a:gd name="connsiteY14" fmla="*/ 1399540 h 1427480"/>
              <a:gd name="connsiteX15" fmla="*/ 1920240 w 2286000"/>
              <a:gd name="connsiteY15" fmla="*/ 1201420 h 1427480"/>
              <a:gd name="connsiteX16" fmla="*/ 1752600 w 2286000"/>
              <a:gd name="connsiteY16" fmla="*/ 972820 h 1427480"/>
              <a:gd name="connsiteX17" fmla="*/ 1706880 w 2286000"/>
              <a:gd name="connsiteY17" fmla="*/ 607060 h 1427480"/>
              <a:gd name="connsiteX18" fmla="*/ 1417320 w 2286000"/>
              <a:gd name="connsiteY18" fmla="*/ 546100 h 1427480"/>
              <a:gd name="connsiteX19" fmla="*/ 1188720 w 2286000"/>
              <a:gd name="connsiteY19" fmla="*/ 607060 h 1427480"/>
              <a:gd name="connsiteX20" fmla="*/ 1051560 w 2286000"/>
              <a:gd name="connsiteY20" fmla="*/ 469900 h 1427480"/>
              <a:gd name="connsiteX21" fmla="*/ 533400 w 2286000"/>
              <a:gd name="connsiteY21" fmla="*/ 454660 h 1427480"/>
              <a:gd name="connsiteX22" fmla="*/ 182880 w 2286000"/>
              <a:gd name="connsiteY22" fmla="*/ 454660 h 1427480"/>
              <a:gd name="connsiteX23" fmla="*/ 91440 w 2286000"/>
              <a:gd name="connsiteY23" fmla="*/ 454660 h 1427480"/>
              <a:gd name="connsiteX24" fmla="*/ 15240 w 2286000"/>
              <a:gd name="connsiteY24" fmla="*/ 424180 h 1427480"/>
              <a:gd name="connsiteX25" fmla="*/ 0 w 2286000"/>
              <a:gd name="connsiteY25" fmla="*/ 195580 h 1427480"/>
              <a:gd name="connsiteX0" fmla="*/ 0 w 2286000"/>
              <a:gd name="connsiteY0" fmla="*/ 190500 h 1422400"/>
              <a:gd name="connsiteX1" fmla="*/ 914400 w 2286000"/>
              <a:gd name="connsiteY1" fmla="*/ 266700 h 1422400"/>
              <a:gd name="connsiteX2" fmla="*/ 929640 w 2286000"/>
              <a:gd name="connsiteY2" fmla="*/ 129540 h 1422400"/>
              <a:gd name="connsiteX3" fmla="*/ 1173480 w 2286000"/>
              <a:gd name="connsiteY3" fmla="*/ 38100 h 1422400"/>
              <a:gd name="connsiteX4" fmla="*/ 1463040 w 2286000"/>
              <a:gd name="connsiteY4" fmla="*/ 22860 h 1422400"/>
              <a:gd name="connsiteX5" fmla="*/ 1645920 w 2286000"/>
              <a:gd name="connsiteY5" fmla="*/ 175260 h 1422400"/>
              <a:gd name="connsiteX6" fmla="*/ 1691640 w 2286000"/>
              <a:gd name="connsiteY6" fmla="*/ 342900 h 1422400"/>
              <a:gd name="connsiteX7" fmla="*/ 1783080 w 2286000"/>
              <a:gd name="connsiteY7" fmla="*/ 312420 h 1422400"/>
              <a:gd name="connsiteX8" fmla="*/ 1798320 w 2286000"/>
              <a:gd name="connsiteY8" fmla="*/ 205740 h 1422400"/>
              <a:gd name="connsiteX9" fmla="*/ 1859280 w 2286000"/>
              <a:gd name="connsiteY9" fmla="*/ 266700 h 1422400"/>
              <a:gd name="connsiteX10" fmla="*/ 2087880 w 2286000"/>
              <a:gd name="connsiteY10" fmla="*/ 723900 h 1422400"/>
              <a:gd name="connsiteX11" fmla="*/ 2118360 w 2286000"/>
              <a:gd name="connsiteY11" fmla="*/ 861060 h 1422400"/>
              <a:gd name="connsiteX12" fmla="*/ 2270760 w 2286000"/>
              <a:gd name="connsiteY12" fmla="*/ 1120140 h 1422400"/>
              <a:gd name="connsiteX13" fmla="*/ 2209800 w 2286000"/>
              <a:gd name="connsiteY13" fmla="*/ 1363980 h 1422400"/>
              <a:gd name="connsiteX14" fmla="*/ 2118360 w 2286000"/>
              <a:gd name="connsiteY14" fmla="*/ 1394460 h 1422400"/>
              <a:gd name="connsiteX15" fmla="*/ 1920240 w 2286000"/>
              <a:gd name="connsiteY15" fmla="*/ 1196340 h 1422400"/>
              <a:gd name="connsiteX16" fmla="*/ 1752600 w 2286000"/>
              <a:gd name="connsiteY16" fmla="*/ 967740 h 1422400"/>
              <a:gd name="connsiteX17" fmla="*/ 1706880 w 2286000"/>
              <a:gd name="connsiteY17" fmla="*/ 601980 h 1422400"/>
              <a:gd name="connsiteX18" fmla="*/ 1417320 w 2286000"/>
              <a:gd name="connsiteY18" fmla="*/ 541020 h 1422400"/>
              <a:gd name="connsiteX19" fmla="*/ 1188720 w 2286000"/>
              <a:gd name="connsiteY19" fmla="*/ 601980 h 1422400"/>
              <a:gd name="connsiteX20" fmla="*/ 1051560 w 2286000"/>
              <a:gd name="connsiteY20" fmla="*/ 464820 h 1422400"/>
              <a:gd name="connsiteX21" fmla="*/ 533400 w 2286000"/>
              <a:gd name="connsiteY21" fmla="*/ 449580 h 1422400"/>
              <a:gd name="connsiteX22" fmla="*/ 182880 w 2286000"/>
              <a:gd name="connsiteY22" fmla="*/ 449580 h 1422400"/>
              <a:gd name="connsiteX23" fmla="*/ 91440 w 2286000"/>
              <a:gd name="connsiteY23" fmla="*/ 449580 h 1422400"/>
              <a:gd name="connsiteX24" fmla="*/ 15240 w 2286000"/>
              <a:gd name="connsiteY24" fmla="*/ 419100 h 1422400"/>
              <a:gd name="connsiteX25" fmla="*/ 0 w 2286000"/>
              <a:gd name="connsiteY25" fmla="*/ 190500 h 1422400"/>
              <a:gd name="connsiteX0" fmla="*/ 0 w 2286000"/>
              <a:gd name="connsiteY0" fmla="*/ 190500 h 1422400"/>
              <a:gd name="connsiteX1" fmla="*/ 914400 w 2286000"/>
              <a:gd name="connsiteY1" fmla="*/ 266700 h 1422400"/>
              <a:gd name="connsiteX2" fmla="*/ 929640 w 2286000"/>
              <a:gd name="connsiteY2" fmla="*/ 129540 h 1422400"/>
              <a:gd name="connsiteX3" fmla="*/ 1173480 w 2286000"/>
              <a:gd name="connsiteY3" fmla="*/ 38100 h 1422400"/>
              <a:gd name="connsiteX4" fmla="*/ 1463040 w 2286000"/>
              <a:gd name="connsiteY4" fmla="*/ 22860 h 1422400"/>
              <a:gd name="connsiteX5" fmla="*/ 1645920 w 2286000"/>
              <a:gd name="connsiteY5" fmla="*/ 175260 h 1422400"/>
              <a:gd name="connsiteX6" fmla="*/ 1691640 w 2286000"/>
              <a:gd name="connsiteY6" fmla="*/ 342900 h 1422400"/>
              <a:gd name="connsiteX7" fmla="*/ 1783080 w 2286000"/>
              <a:gd name="connsiteY7" fmla="*/ 312420 h 1422400"/>
              <a:gd name="connsiteX8" fmla="*/ 1798320 w 2286000"/>
              <a:gd name="connsiteY8" fmla="*/ 205740 h 1422400"/>
              <a:gd name="connsiteX9" fmla="*/ 1859280 w 2286000"/>
              <a:gd name="connsiteY9" fmla="*/ 266700 h 1422400"/>
              <a:gd name="connsiteX10" fmla="*/ 2087880 w 2286000"/>
              <a:gd name="connsiteY10" fmla="*/ 723900 h 1422400"/>
              <a:gd name="connsiteX11" fmla="*/ 2118360 w 2286000"/>
              <a:gd name="connsiteY11" fmla="*/ 861060 h 1422400"/>
              <a:gd name="connsiteX12" fmla="*/ 2270760 w 2286000"/>
              <a:gd name="connsiteY12" fmla="*/ 1120140 h 1422400"/>
              <a:gd name="connsiteX13" fmla="*/ 2209800 w 2286000"/>
              <a:gd name="connsiteY13" fmla="*/ 1363980 h 1422400"/>
              <a:gd name="connsiteX14" fmla="*/ 2118360 w 2286000"/>
              <a:gd name="connsiteY14" fmla="*/ 1394460 h 1422400"/>
              <a:gd name="connsiteX15" fmla="*/ 1920240 w 2286000"/>
              <a:gd name="connsiteY15" fmla="*/ 1196340 h 1422400"/>
              <a:gd name="connsiteX16" fmla="*/ 1752600 w 2286000"/>
              <a:gd name="connsiteY16" fmla="*/ 967740 h 1422400"/>
              <a:gd name="connsiteX17" fmla="*/ 1706880 w 2286000"/>
              <a:gd name="connsiteY17" fmla="*/ 601980 h 1422400"/>
              <a:gd name="connsiteX18" fmla="*/ 1417320 w 2286000"/>
              <a:gd name="connsiteY18" fmla="*/ 541020 h 1422400"/>
              <a:gd name="connsiteX19" fmla="*/ 1188720 w 2286000"/>
              <a:gd name="connsiteY19" fmla="*/ 601980 h 1422400"/>
              <a:gd name="connsiteX20" fmla="*/ 1051560 w 2286000"/>
              <a:gd name="connsiteY20" fmla="*/ 464820 h 1422400"/>
              <a:gd name="connsiteX21" fmla="*/ 533400 w 2286000"/>
              <a:gd name="connsiteY21" fmla="*/ 449580 h 1422400"/>
              <a:gd name="connsiteX22" fmla="*/ 182880 w 2286000"/>
              <a:gd name="connsiteY22" fmla="*/ 449580 h 1422400"/>
              <a:gd name="connsiteX23" fmla="*/ 91440 w 2286000"/>
              <a:gd name="connsiteY23" fmla="*/ 449580 h 1422400"/>
              <a:gd name="connsiteX24" fmla="*/ 15240 w 2286000"/>
              <a:gd name="connsiteY24" fmla="*/ 419100 h 1422400"/>
              <a:gd name="connsiteX25" fmla="*/ 0 w 2286000"/>
              <a:gd name="connsiteY25" fmla="*/ 190500 h 1422400"/>
              <a:gd name="connsiteX0" fmla="*/ 0 w 2286000"/>
              <a:gd name="connsiteY0" fmla="*/ 190500 h 1422400"/>
              <a:gd name="connsiteX1" fmla="*/ 914400 w 2286000"/>
              <a:gd name="connsiteY1" fmla="*/ 266700 h 1422400"/>
              <a:gd name="connsiteX2" fmla="*/ 929640 w 2286000"/>
              <a:gd name="connsiteY2" fmla="*/ 129540 h 1422400"/>
              <a:gd name="connsiteX3" fmla="*/ 1173480 w 2286000"/>
              <a:gd name="connsiteY3" fmla="*/ 38100 h 1422400"/>
              <a:gd name="connsiteX4" fmla="*/ 1463040 w 2286000"/>
              <a:gd name="connsiteY4" fmla="*/ 22860 h 1422400"/>
              <a:gd name="connsiteX5" fmla="*/ 1645920 w 2286000"/>
              <a:gd name="connsiteY5" fmla="*/ 175260 h 1422400"/>
              <a:gd name="connsiteX6" fmla="*/ 1691640 w 2286000"/>
              <a:gd name="connsiteY6" fmla="*/ 342900 h 1422400"/>
              <a:gd name="connsiteX7" fmla="*/ 1783080 w 2286000"/>
              <a:gd name="connsiteY7" fmla="*/ 312420 h 1422400"/>
              <a:gd name="connsiteX8" fmla="*/ 1798320 w 2286000"/>
              <a:gd name="connsiteY8" fmla="*/ 205740 h 1422400"/>
              <a:gd name="connsiteX9" fmla="*/ 1859280 w 2286000"/>
              <a:gd name="connsiteY9" fmla="*/ 266700 h 1422400"/>
              <a:gd name="connsiteX10" fmla="*/ 2087880 w 2286000"/>
              <a:gd name="connsiteY10" fmla="*/ 723900 h 1422400"/>
              <a:gd name="connsiteX11" fmla="*/ 2118360 w 2286000"/>
              <a:gd name="connsiteY11" fmla="*/ 861060 h 1422400"/>
              <a:gd name="connsiteX12" fmla="*/ 2270760 w 2286000"/>
              <a:gd name="connsiteY12" fmla="*/ 1120140 h 1422400"/>
              <a:gd name="connsiteX13" fmla="*/ 2209800 w 2286000"/>
              <a:gd name="connsiteY13" fmla="*/ 1363980 h 1422400"/>
              <a:gd name="connsiteX14" fmla="*/ 2118360 w 2286000"/>
              <a:gd name="connsiteY14" fmla="*/ 1394460 h 1422400"/>
              <a:gd name="connsiteX15" fmla="*/ 1920240 w 2286000"/>
              <a:gd name="connsiteY15" fmla="*/ 1196340 h 1422400"/>
              <a:gd name="connsiteX16" fmla="*/ 1752600 w 2286000"/>
              <a:gd name="connsiteY16" fmla="*/ 967740 h 1422400"/>
              <a:gd name="connsiteX17" fmla="*/ 1706880 w 2286000"/>
              <a:gd name="connsiteY17" fmla="*/ 601980 h 1422400"/>
              <a:gd name="connsiteX18" fmla="*/ 1417320 w 2286000"/>
              <a:gd name="connsiteY18" fmla="*/ 541020 h 1422400"/>
              <a:gd name="connsiteX19" fmla="*/ 1188720 w 2286000"/>
              <a:gd name="connsiteY19" fmla="*/ 601980 h 1422400"/>
              <a:gd name="connsiteX20" fmla="*/ 1051560 w 2286000"/>
              <a:gd name="connsiteY20" fmla="*/ 464820 h 1422400"/>
              <a:gd name="connsiteX21" fmla="*/ 533400 w 2286000"/>
              <a:gd name="connsiteY21" fmla="*/ 449580 h 1422400"/>
              <a:gd name="connsiteX22" fmla="*/ 182880 w 2286000"/>
              <a:gd name="connsiteY22" fmla="*/ 449580 h 1422400"/>
              <a:gd name="connsiteX23" fmla="*/ 91440 w 2286000"/>
              <a:gd name="connsiteY23" fmla="*/ 449580 h 1422400"/>
              <a:gd name="connsiteX24" fmla="*/ 15240 w 2286000"/>
              <a:gd name="connsiteY24" fmla="*/ 419100 h 1422400"/>
              <a:gd name="connsiteX25" fmla="*/ 0 w 2286000"/>
              <a:gd name="connsiteY25" fmla="*/ 190500 h 14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86000" h="1422400">
                <a:moveTo>
                  <a:pt x="0" y="190500"/>
                </a:moveTo>
                <a:cubicBezTo>
                  <a:pt x="242299" y="240050"/>
                  <a:pt x="377211" y="268116"/>
                  <a:pt x="914400" y="266700"/>
                </a:cubicBezTo>
                <a:cubicBezTo>
                  <a:pt x="919438" y="150360"/>
                  <a:pt x="886460" y="167640"/>
                  <a:pt x="929640" y="129540"/>
                </a:cubicBezTo>
                <a:cubicBezTo>
                  <a:pt x="972820" y="91440"/>
                  <a:pt x="1031002" y="101124"/>
                  <a:pt x="1173480" y="38100"/>
                </a:cubicBezTo>
                <a:cubicBezTo>
                  <a:pt x="1394539" y="29845"/>
                  <a:pt x="1384300" y="0"/>
                  <a:pt x="1463040" y="22860"/>
                </a:cubicBezTo>
                <a:cubicBezTo>
                  <a:pt x="1541780" y="45720"/>
                  <a:pt x="1607820" y="121920"/>
                  <a:pt x="1645920" y="175260"/>
                </a:cubicBezTo>
                <a:cubicBezTo>
                  <a:pt x="1684020" y="228600"/>
                  <a:pt x="1668780" y="320040"/>
                  <a:pt x="1691640" y="342900"/>
                </a:cubicBezTo>
                <a:cubicBezTo>
                  <a:pt x="1714500" y="365760"/>
                  <a:pt x="1765300" y="335280"/>
                  <a:pt x="1783080" y="312420"/>
                </a:cubicBezTo>
                <a:cubicBezTo>
                  <a:pt x="1800860" y="289560"/>
                  <a:pt x="1785620" y="213360"/>
                  <a:pt x="1798320" y="205740"/>
                </a:cubicBezTo>
                <a:cubicBezTo>
                  <a:pt x="1811020" y="198120"/>
                  <a:pt x="1811020" y="180340"/>
                  <a:pt x="1859280" y="266700"/>
                </a:cubicBezTo>
                <a:cubicBezTo>
                  <a:pt x="1907540" y="353060"/>
                  <a:pt x="2044700" y="624840"/>
                  <a:pt x="2087880" y="723900"/>
                </a:cubicBezTo>
                <a:cubicBezTo>
                  <a:pt x="2131060" y="822960"/>
                  <a:pt x="2087880" y="795020"/>
                  <a:pt x="2118360" y="861060"/>
                </a:cubicBezTo>
                <a:cubicBezTo>
                  <a:pt x="2148840" y="927100"/>
                  <a:pt x="2255520" y="1036320"/>
                  <a:pt x="2270760" y="1120140"/>
                </a:cubicBezTo>
                <a:cubicBezTo>
                  <a:pt x="2286000" y="1203960"/>
                  <a:pt x="2235200" y="1318260"/>
                  <a:pt x="2209800" y="1363980"/>
                </a:cubicBezTo>
                <a:cubicBezTo>
                  <a:pt x="2184400" y="1409700"/>
                  <a:pt x="2166620" y="1422400"/>
                  <a:pt x="2118360" y="1394460"/>
                </a:cubicBezTo>
                <a:cubicBezTo>
                  <a:pt x="2070100" y="1366520"/>
                  <a:pt x="1981200" y="1267460"/>
                  <a:pt x="1920240" y="1196340"/>
                </a:cubicBezTo>
                <a:cubicBezTo>
                  <a:pt x="1859280" y="1125220"/>
                  <a:pt x="1788160" y="1066800"/>
                  <a:pt x="1752600" y="967740"/>
                </a:cubicBezTo>
                <a:cubicBezTo>
                  <a:pt x="1717040" y="868680"/>
                  <a:pt x="1762760" y="673100"/>
                  <a:pt x="1706880" y="601980"/>
                </a:cubicBezTo>
                <a:cubicBezTo>
                  <a:pt x="1651000" y="530860"/>
                  <a:pt x="1503680" y="541020"/>
                  <a:pt x="1417320" y="541020"/>
                </a:cubicBezTo>
                <a:cubicBezTo>
                  <a:pt x="1330960" y="541020"/>
                  <a:pt x="1249680" y="614680"/>
                  <a:pt x="1188720" y="601980"/>
                </a:cubicBezTo>
                <a:cubicBezTo>
                  <a:pt x="1127760" y="589280"/>
                  <a:pt x="1160780" y="490220"/>
                  <a:pt x="1051560" y="464820"/>
                </a:cubicBezTo>
                <a:cubicBezTo>
                  <a:pt x="942340" y="439420"/>
                  <a:pt x="678180" y="452120"/>
                  <a:pt x="533400" y="449580"/>
                </a:cubicBezTo>
                <a:cubicBezTo>
                  <a:pt x="388620" y="447040"/>
                  <a:pt x="182880" y="449580"/>
                  <a:pt x="182880" y="449580"/>
                </a:cubicBezTo>
                <a:cubicBezTo>
                  <a:pt x="109220" y="449580"/>
                  <a:pt x="119380" y="454660"/>
                  <a:pt x="91440" y="449580"/>
                </a:cubicBezTo>
                <a:cubicBezTo>
                  <a:pt x="63500" y="444500"/>
                  <a:pt x="30480" y="462280"/>
                  <a:pt x="15240" y="419100"/>
                </a:cubicBezTo>
                <a:cubicBezTo>
                  <a:pt x="0" y="375920"/>
                  <a:pt x="38766" y="304592"/>
                  <a:pt x="0" y="190500"/>
                </a:cubicBezTo>
                <a:close/>
              </a:path>
            </a:pathLst>
          </a:custGeom>
          <a:solidFill>
            <a:srgbClr val="C966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Arrow Connector 56"/>
          <p:cNvCxnSpPr/>
          <p:nvPr/>
        </p:nvCxnSpPr>
        <p:spPr>
          <a:xfrm rot="10800000">
            <a:off x="5257800" y="6018212"/>
            <a:ext cx="1143000" cy="1589"/>
          </a:xfrm>
          <a:prstGeom prst="straightConnector1">
            <a:avLst/>
          </a:prstGeom>
          <a:ln w="63500">
            <a:solidFill>
              <a:srgbClr val="C47500"/>
            </a:solidFill>
            <a:tailEnd type="arrow"/>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4191000" y="609600"/>
            <a:ext cx="1295400" cy="609600"/>
          </a:xfrm>
          <a:prstGeom prst="ellipse">
            <a:avLst/>
          </a:prstGeom>
          <a:noFill/>
          <a:ln w="635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51"/>
                                        </p:tgtEl>
                                      </p:cBhvr>
                                      <p:by x="150000" y="150000"/>
                                    </p:animScale>
                                  </p:childTnLst>
                                </p:cTn>
                              </p:par>
                              <p:par>
                                <p:cTn id="7" presetID="64" presetClass="path" presetSubtype="0" accel="50000" decel="50000" fill="hold" nodeType="withEffect">
                                  <p:stCondLst>
                                    <p:cond delay="0"/>
                                  </p:stCondLst>
                                  <p:childTnLst>
                                    <p:animMotion origin="layout" path="M 1.94444E-6 0.01111 L 0.00955 -0.04653 " pathEditMode="relative" rAng="0" ptsTypes="AA">
                                      <p:cBhvr>
                                        <p:cTn id="8" dur="1000" fill="hold"/>
                                        <p:tgtEl>
                                          <p:spTgt spid="51"/>
                                        </p:tgtEl>
                                        <p:attrNameLst>
                                          <p:attrName>ppt_x</p:attrName>
                                          <p:attrName>ppt_y</p:attrName>
                                        </p:attrNameLst>
                                      </p:cBhvr>
                                      <p:rCtr x="5" y="-29"/>
                                    </p:animMotion>
                                  </p:childTnLst>
                                </p:cTn>
                              </p:par>
                            </p:childTnLst>
                          </p:cTn>
                        </p:par>
                        <p:par>
                          <p:cTn id="9" fill="hold">
                            <p:stCondLst>
                              <p:cond delay="1000"/>
                            </p:stCondLst>
                            <p:childTnLst>
                              <p:par>
                                <p:cTn id="10" presetID="22" presetClass="entr" presetSubtype="8" fill="hold" grpId="0" nodeType="afterEffect">
                                  <p:stCondLst>
                                    <p:cond delay="50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100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right)">
                                      <p:cBhvr>
                                        <p:cTn id="17" dur="10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right)">
                                      <p:cBhvr>
                                        <p:cTn id="22" dur="10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right)">
                                      <p:cBhvr>
                                        <p:cTn id="27" dur="10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wipe(down)">
                                      <p:cBhvr>
                                        <p:cTn id="32" dur="1000"/>
                                        <p:tgtEl>
                                          <p:spTgt spid="77"/>
                                        </p:tgtEl>
                                      </p:cBhvr>
                                    </p:animEffect>
                                  </p:childTnLst>
                                </p:cTn>
                              </p:par>
                              <p:par>
                                <p:cTn id="33" presetID="22" presetClass="exit" presetSubtype="8" fill="hold" grpId="1" nodeType="withEffect">
                                  <p:stCondLst>
                                    <p:cond delay="500"/>
                                  </p:stCondLst>
                                  <p:childTnLst>
                                    <p:animEffect transition="out" filter="wipe(left)">
                                      <p:cBhvr>
                                        <p:cTn id="34" dur="1000"/>
                                        <p:tgtEl>
                                          <p:spTgt spid="76"/>
                                        </p:tgtEl>
                                      </p:cBhvr>
                                    </p:animEffect>
                                    <p:set>
                                      <p:cBhvr>
                                        <p:cTn id="35" dur="1" fill="hold">
                                          <p:stCondLst>
                                            <p:cond delay="999"/>
                                          </p:stCondLst>
                                        </p:cTn>
                                        <p:tgtEl>
                                          <p:spTgt spid="76"/>
                                        </p:tgtEl>
                                        <p:attrNameLst>
                                          <p:attrName>style.visibility</p:attrName>
                                        </p:attrNameLst>
                                      </p:cBhvr>
                                      <p:to>
                                        <p:strVal val="hidden"/>
                                      </p:to>
                                    </p:set>
                                  </p:childTnLst>
                                </p:cTn>
                              </p:par>
                              <p:par>
                                <p:cTn id="36" presetID="22" presetClass="entr" presetSubtype="2" fill="hold" grpId="0" nodeType="withEffect">
                                  <p:stCondLst>
                                    <p:cond delay="1000"/>
                                  </p:stCondLst>
                                  <p:childTnLst>
                                    <p:set>
                                      <p:cBhvr>
                                        <p:cTn id="37" dur="1" fill="hold">
                                          <p:stCondLst>
                                            <p:cond delay="0"/>
                                          </p:stCondLst>
                                        </p:cTn>
                                        <p:tgtEl>
                                          <p:spTgt spid="75"/>
                                        </p:tgtEl>
                                        <p:attrNameLst>
                                          <p:attrName>style.visibility</p:attrName>
                                        </p:attrNameLst>
                                      </p:cBhvr>
                                      <p:to>
                                        <p:strVal val="visible"/>
                                      </p:to>
                                    </p:set>
                                    <p:animEffect transition="in" filter="wipe(right)">
                                      <p:cBhvr>
                                        <p:cTn id="38" dur="1000"/>
                                        <p:tgtEl>
                                          <p:spTgt spid="75"/>
                                        </p:tgtEl>
                                      </p:cBhvr>
                                    </p:animEffect>
                                  </p:childTnLst>
                                </p:cTn>
                              </p:par>
                              <p:par>
                                <p:cTn id="39" presetID="22" presetClass="exit" presetSubtype="4" fill="hold" grpId="1" nodeType="withEffect">
                                  <p:stCondLst>
                                    <p:cond delay="1000"/>
                                  </p:stCondLst>
                                  <p:childTnLst>
                                    <p:animEffect transition="out" filter="wipe(down)">
                                      <p:cBhvr>
                                        <p:cTn id="40" dur="1000"/>
                                        <p:tgtEl>
                                          <p:spTgt spid="77"/>
                                        </p:tgtEl>
                                      </p:cBhvr>
                                    </p:animEffect>
                                    <p:set>
                                      <p:cBhvr>
                                        <p:cTn id="41" dur="1" fill="hold">
                                          <p:stCondLst>
                                            <p:cond delay="999"/>
                                          </p:stCondLst>
                                        </p:cTn>
                                        <p:tgtEl>
                                          <p:spTgt spid="7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00"/>
                                        <p:tgtEl>
                                          <p:spTgt spid="53"/>
                                        </p:tgtEl>
                                      </p:cBhvr>
                                    </p:animEffect>
                                    <p:set>
                                      <p:cBhvr>
                                        <p:cTn id="46" dur="1" fill="hold">
                                          <p:stCondLst>
                                            <p:cond delay="999"/>
                                          </p:stCondLst>
                                        </p:cTn>
                                        <p:tgtEl>
                                          <p:spTgt spid="5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000"/>
                                        <p:tgtEl>
                                          <p:spTgt spid="55"/>
                                        </p:tgtEl>
                                      </p:cBhvr>
                                    </p:animEffect>
                                    <p:set>
                                      <p:cBhvr>
                                        <p:cTn id="49" dur="1" fill="hold">
                                          <p:stCondLst>
                                            <p:cond delay="999"/>
                                          </p:stCondLst>
                                        </p:cTn>
                                        <p:tgtEl>
                                          <p:spTgt spid="55"/>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000"/>
                                        <p:tgtEl>
                                          <p:spTgt spid="57"/>
                                        </p:tgtEl>
                                      </p:cBhvr>
                                    </p:animEffect>
                                    <p:set>
                                      <p:cBhvr>
                                        <p:cTn id="52" dur="1" fill="hold">
                                          <p:stCondLst>
                                            <p:cond delay="999"/>
                                          </p:stCondLst>
                                        </p:cTn>
                                        <p:tgtEl>
                                          <p:spTgt spid="5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1000"/>
                                        <p:tgtEl>
                                          <p:spTgt spid="51"/>
                                        </p:tgtEl>
                                      </p:cBhvr>
                                    </p:animEffect>
                                    <p:set>
                                      <p:cBhvr>
                                        <p:cTn id="55" dur="1" fill="hold">
                                          <p:stCondLst>
                                            <p:cond delay="999"/>
                                          </p:stCondLst>
                                        </p:cTn>
                                        <p:tgtEl>
                                          <p:spTgt spid="51"/>
                                        </p:tgtEl>
                                        <p:attrNameLst>
                                          <p:attrName>style.visibility</p:attrName>
                                        </p:attrNameLst>
                                      </p:cBhvr>
                                      <p:to>
                                        <p:strVal val="hidden"/>
                                      </p:to>
                                    </p:set>
                                  </p:childTnLst>
                                </p:cTn>
                              </p:par>
                            </p:childTnLst>
                          </p:cTn>
                        </p:par>
                        <p:par>
                          <p:cTn id="56" fill="hold">
                            <p:stCondLst>
                              <p:cond delay="1000"/>
                            </p:stCondLst>
                            <p:childTnLst>
                              <p:par>
                                <p:cTn id="57" presetID="53" presetClass="entr" presetSubtype="0"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p:cTn id="59" dur="1000" fill="hold"/>
                                        <p:tgtEl>
                                          <p:spTgt spid="35"/>
                                        </p:tgtEl>
                                        <p:attrNameLst>
                                          <p:attrName>ppt_w</p:attrName>
                                        </p:attrNameLst>
                                      </p:cBhvr>
                                      <p:tavLst>
                                        <p:tav tm="0">
                                          <p:val>
                                            <p:fltVal val="0"/>
                                          </p:val>
                                        </p:tav>
                                        <p:tav tm="100000">
                                          <p:val>
                                            <p:strVal val="#ppt_w"/>
                                          </p:val>
                                        </p:tav>
                                      </p:tavLst>
                                    </p:anim>
                                    <p:anim calcmode="lin" valueType="num">
                                      <p:cBhvr>
                                        <p:cTn id="60" dur="1000" fill="hold"/>
                                        <p:tgtEl>
                                          <p:spTgt spid="35"/>
                                        </p:tgtEl>
                                        <p:attrNameLst>
                                          <p:attrName>ppt_h</p:attrName>
                                        </p:attrNameLst>
                                      </p:cBhvr>
                                      <p:tavLst>
                                        <p:tav tm="0">
                                          <p:val>
                                            <p:fltVal val="0"/>
                                          </p:val>
                                        </p:tav>
                                        <p:tav tm="100000">
                                          <p:val>
                                            <p:strVal val="#ppt_h"/>
                                          </p:val>
                                        </p:tav>
                                      </p:tavLst>
                                    </p:anim>
                                    <p:animEffect transition="in" filter="fade">
                                      <p:cBhvr>
                                        <p:cTn id="61"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7" grpId="1" animBg="1"/>
      <p:bldP spid="76" grpId="0" animBg="1"/>
      <p:bldP spid="76" grpId="1" animBg="1"/>
      <p:bldP spid="35" grpId="0" animBg="1"/>
      <p:bldP spid="7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62940" y="1076960"/>
            <a:ext cx="7533529" cy="5781040"/>
            <a:chOff x="662940" y="1076960"/>
            <a:chExt cx="7533529" cy="5781040"/>
          </a:xfrm>
        </p:grpSpPr>
        <p:pic>
          <p:nvPicPr>
            <p:cNvPr id="3" name="Picture 2" descr="https://upload.wikimedia.org/wikipedia/commons/f/f1/NorthAmerica1762-83.png"/>
            <p:cNvPicPr>
              <a:picLocks noChangeAspect="1" noChangeArrowheads="1"/>
            </p:cNvPicPr>
            <p:nvPr/>
          </p:nvPicPr>
          <p:blipFill>
            <a:blip r:embed="rId2"/>
            <a:srcRect/>
            <a:stretch>
              <a:fillRect/>
            </a:stretch>
          </p:blipFill>
          <p:spPr bwMode="auto">
            <a:xfrm>
              <a:off x="685800" y="1143000"/>
              <a:ext cx="7496175" cy="5715000"/>
            </a:xfrm>
            <a:prstGeom prst="rect">
              <a:avLst/>
            </a:prstGeom>
            <a:noFill/>
          </p:spPr>
        </p:pic>
        <p:sp>
          <p:nvSpPr>
            <p:cNvPr id="4" name="Freeform 3"/>
            <p:cNvSpPr/>
            <p:nvPr/>
          </p:nvSpPr>
          <p:spPr>
            <a:xfrm>
              <a:off x="6863301" y="1463040"/>
              <a:ext cx="1333168" cy="763326"/>
            </a:xfrm>
            <a:custGeom>
              <a:avLst/>
              <a:gdLst>
                <a:gd name="connsiteX0" fmla="*/ 38431 w 1333168"/>
                <a:gd name="connsiteY0" fmla="*/ 190831 h 763326"/>
                <a:gd name="connsiteX1" fmla="*/ 276970 w 1333168"/>
                <a:gd name="connsiteY1" fmla="*/ 31805 h 763326"/>
                <a:gd name="connsiteX2" fmla="*/ 595022 w 1333168"/>
                <a:gd name="connsiteY2" fmla="*/ 0 h 763326"/>
                <a:gd name="connsiteX3" fmla="*/ 857416 w 1333168"/>
                <a:gd name="connsiteY3" fmla="*/ 31805 h 763326"/>
                <a:gd name="connsiteX4" fmla="*/ 960782 w 1333168"/>
                <a:gd name="connsiteY4" fmla="*/ 166977 h 763326"/>
                <a:gd name="connsiteX5" fmla="*/ 1159565 w 1333168"/>
                <a:gd name="connsiteY5" fmla="*/ 206734 h 763326"/>
                <a:gd name="connsiteX6" fmla="*/ 1318591 w 1333168"/>
                <a:gd name="connsiteY6" fmla="*/ 254442 h 763326"/>
                <a:gd name="connsiteX7" fmla="*/ 1247029 w 1333168"/>
                <a:gd name="connsiteY7" fmla="*/ 310101 h 763326"/>
                <a:gd name="connsiteX8" fmla="*/ 1183419 w 1333168"/>
                <a:gd name="connsiteY8" fmla="*/ 596348 h 763326"/>
                <a:gd name="connsiteX9" fmla="*/ 1095955 w 1333168"/>
                <a:gd name="connsiteY9" fmla="*/ 747423 h 763326"/>
                <a:gd name="connsiteX10" fmla="*/ 960782 w 1333168"/>
                <a:gd name="connsiteY10" fmla="*/ 691763 h 763326"/>
                <a:gd name="connsiteX11" fmla="*/ 889221 w 1333168"/>
                <a:gd name="connsiteY11" fmla="*/ 691763 h 763326"/>
                <a:gd name="connsiteX12" fmla="*/ 730195 w 1333168"/>
                <a:gd name="connsiteY12" fmla="*/ 731520 h 763326"/>
                <a:gd name="connsiteX13" fmla="*/ 579120 w 1333168"/>
                <a:gd name="connsiteY13" fmla="*/ 699715 h 763326"/>
                <a:gd name="connsiteX14" fmla="*/ 475753 w 1333168"/>
                <a:gd name="connsiteY14" fmla="*/ 596348 h 763326"/>
                <a:gd name="connsiteX15" fmla="*/ 475753 w 1333168"/>
                <a:gd name="connsiteY15" fmla="*/ 461176 h 763326"/>
                <a:gd name="connsiteX16" fmla="*/ 435996 w 1333168"/>
                <a:gd name="connsiteY16" fmla="*/ 389614 h 763326"/>
                <a:gd name="connsiteX17" fmla="*/ 340581 w 1333168"/>
                <a:gd name="connsiteY17" fmla="*/ 341906 h 763326"/>
                <a:gd name="connsiteX18" fmla="*/ 149749 w 1333168"/>
                <a:gd name="connsiteY18" fmla="*/ 341906 h 763326"/>
                <a:gd name="connsiteX19" fmla="*/ 46382 w 1333168"/>
                <a:gd name="connsiteY19" fmla="*/ 286247 h 763326"/>
                <a:gd name="connsiteX20" fmla="*/ 38431 w 1333168"/>
                <a:gd name="connsiteY20" fmla="*/ 190831 h 76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3168" h="763326">
                  <a:moveTo>
                    <a:pt x="38431" y="190831"/>
                  </a:moveTo>
                  <a:cubicBezTo>
                    <a:pt x="76862" y="148424"/>
                    <a:pt x="184205" y="63610"/>
                    <a:pt x="276970" y="31805"/>
                  </a:cubicBezTo>
                  <a:cubicBezTo>
                    <a:pt x="369735" y="0"/>
                    <a:pt x="498281" y="0"/>
                    <a:pt x="595022" y="0"/>
                  </a:cubicBezTo>
                  <a:cubicBezTo>
                    <a:pt x="691763" y="0"/>
                    <a:pt x="796456" y="3976"/>
                    <a:pt x="857416" y="31805"/>
                  </a:cubicBezTo>
                  <a:cubicBezTo>
                    <a:pt x="918376" y="59634"/>
                    <a:pt x="910424" y="137822"/>
                    <a:pt x="960782" y="166977"/>
                  </a:cubicBezTo>
                  <a:cubicBezTo>
                    <a:pt x="1011140" y="196132"/>
                    <a:pt x="1099930" y="192157"/>
                    <a:pt x="1159565" y="206734"/>
                  </a:cubicBezTo>
                  <a:cubicBezTo>
                    <a:pt x="1219200" y="221312"/>
                    <a:pt x="1304014" y="237214"/>
                    <a:pt x="1318591" y="254442"/>
                  </a:cubicBezTo>
                  <a:cubicBezTo>
                    <a:pt x="1333168" y="271670"/>
                    <a:pt x="1269558" y="253117"/>
                    <a:pt x="1247029" y="310101"/>
                  </a:cubicBezTo>
                  <a:cubicBezTo>
                    <a:pt x="1224500" y="367085"/>
                    <a:pt x="1208598" y="523461"/>
                    <a:pt x="1183419" y="596348"/>
                  </a:cubicBezTo>
                  <a:cubicBezTo>
                    <a:pt x="1158240" y="669235"/>
                    <a:pt x="1133061" y="731520"/>
                    <a:pt x="1095955" y="747423"/>
                  </a:cubicBezTo>
                  <a:cubicBezTo>
                    <a:pt x="1058849" y="763326"/>
                    <a:pt x="995238" y="701040"/>
                    <a:pt x="960782" y="691763"/>
                  </a:cubicBezTo>
                  <a:cubicBezTo>
                    <a:pt x="926326" y="682486"/>
                    <a:pt x="927652" y="685137"/>
                    <a:pt x="889221" y="691763"/>
                  </a:cubicBezTo>
                  <a:cubicBezTo>
                    <a:pt x="850790" y="698389"/>
                    <a:pt x="781878" y="730195"/>
                    <a:pt x="730195" y="731520"/>
                  </a:cubicBezTo>
                  <a:cubicBezTo>
                    <a:pt x="678512" y="732845"/>
                    <a:pt x="621527" y="722244"/>
                    <a:pt x="579120" y="699715"/>
                  </a:cubicBezTo>
                  <a:cubicBezTo>
                    <a:pt x="536713" y="677186"/>
                    <a:pt x="492981" y="636105"/>
                    <a:pt x="475753" y="596348"/>
                  </a:cubicBezTo>
                  <a:cubicBezTo>
                    <a:pt x="458525" y="556592"/>
                    <a:pt x="482379" y="495632"/>
                    <a:pt x="475753" y="461176"/>
                  </a:cubicBezTo>
                  <a:cubicBezTo>
                    <a:pt x="469127" y="426720"/>
                    <a:pt x="458525" y="409492"/>
                    <a:pt x="435996" y="389614"/>
                  </a:cubicBezTo>
                  <a:cubicBezTo>
                    <a:pt x="413467" y="369736"/>
                    <a:pt x="388289" y="349857"/>
                    <a:pt x="340581" y="341906"/>
                  </a:cubicBezTo>
                  <a:cubicBezTo>
                    <a:pt x="292873" y="333955"/>
                    <a:pt x="198782" y="351182"/>
                    <a:pt x="149749" y="341906"/>
                  </a:cubicBezTo>
                  <a:cubicBezTo>
                    <a:pt x="100716" y="332630"/>
                    <a:pt x="60959" y="311426"/>
                    <a:pt x="46382" y="286247"/>
                  </a:cubicBezTo>
                  <a:cubicBezTo>
                    <a:pt x="31805" y="261068"/>
                    <a:pt x="0" y="233238"/>
                    <a:pt x="38431" y="1908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902460" y="1076960"/>
              <a:ext cx="6123940" cy="4483100"/>
            </a:xfrm>
            <a:custGeom>
              <a:avLst/>
              <a:gdLst>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248920 h 4483100"/>
                <a:gd name="connsiteX16" fmla="*/ 170180 w 6123940"/>
                <a:gd name="connsiteY16" fmla="*/ 629920 h 4483100"/>
                <a:gd name="connsiteX17" fmla="*/ 109220 w 6123940"/>
                <a:gd name="connsiteY17" fmla="*/ 843280 h 4483100"/>
                <a:gd name="connsiteX18" fmla="*/ 261620 w 6123940"/>
                <a:gd name="connsiteY18" fmla="*/ 995680 h 4483100"/>
                <a:gd name="connsiteX19" fmla="*/ 414020 w 6123940"/>
                <a:gd name="connsiteY19" fmla="*/ 1361440 h 4483100"/>
                <a:gd name="connsiteX20" fmla="*/ 490220 w 6123940"/>
                <a:gd name="connsiteY20" fmla="*/ 1651000 h 4483100"/>
                <a:gd name="connsiteX21" fmla="*/ 627380 w 6123940"/>
                <a:gd name="connsiteY21" fmla="*/ 1727200 h 4483100"/>
                <a:gd name="connsiteX22" fmla="*/ 871220 w 6123940"/>
                <a:gd name="connsiteY22" fmla="*/ 1468120 h 4483100"/>
                <a:gd name="connsiteX23" fmla="*/ 993140 w 6123940"/>
                <a:gd name="connsiteY23" fmla="*/ 1376680 h 4483100"/>
                <a:gd name="connsiteX24" fmla="*/ 1115060 w 6123940"/>
                <a:gd name="connsiteY24" fmla="*/ 1422400 h 4483100"/>
                <a:gd name="connsiteX25" fmla="*/ 1176020 w 6123940"/>
                <a:gd name="connsiteY25" fmla="*/ 1513840 h 4483100"/>
                <a:gd name="connsiteX26" fmla="*/ 1099820 w 6123940"/>
                <a:gd name="connsiteY26" fmla="*/ 1651000 h 4483100"/>
                <a:gd name="connsiteX27" fmla="*/ 1297940 w 6123940"/>
                <a:gd name="connsiteY27" fmla="*/ 1910080 h 4483100"/>
                <a:gd name="connsiteX28" fmla="*/ 1465580 w 6123940"/>
                <a:gd name="connsiteY28" fmla="*/ 2153920 h 4483100"/>
                <a:gd name="connsiteX29" fmla="*/ 1465580 w 6123940"/>
                <a:gd name="connsiteY29" fmla="*/ 2245360 h 4483100"/>
                <a:gd name="connsiteX30" fmla="*/ 1587500 w 6123940"/>
                <a:gd name="connsiteY30" fmla="*/ 2336800 h 4483100"/>
                <a:gd name="connsiteX31" fmla="*/ 1617980 w 6123940"/>
                <a:gd name="connsiteY31" fmla="*/ 2473960 h 4483100"/>
                <a:gd name="connsiteX32" fmla="*/ 1496060 w 6123940"/>
                <a:gd name="connsiteY32" fmla="*/ 2656840 h 4483100"/>
                <a:gd name="connsiteX33" fmla="*/ 1419860 w 6123940"/>
                <a:gd name="connsiteY33" fmla="*/ 2839720 h 4483100"/>
                <a:gd name="connsiteX34" fmla="*/ 1602740 w 6123940"/>
                <a:gd name="connsiteY34" fmla="*/ 3068320 h 4483100"/>
                <a:gd name="connsiteX35" fmla="*/ 1724660 w 6123940"/>
                <a:gd name="connsiteY35" fmla="*/ 3205480 h 4483100"/>
                <a:gd name="connsiteX36" fmla="*/ 1831340 w 6123940"/>
                <a:gd name="connsiteY36" fmla="*/ 3327400 h 4483100"/>
                <a:gd name="connsiteX37" fmla="*/ 1785620 w 6123940"/>
                <a:gd name="connsiteY37" fmla="*/ 3449320 h 4483100"/>
                <a:gd name="connsiteX38" fmla="*/ 1602740 w 6123940"/>
                <a:gd name="connsiteY38" fmla="*/ 3891280 h 4483100"/>
                <a:gd name="connsiteX39" fmla="*/ 1419860 w 6123940"/>
                <a:gd name="connsiteY39" fmla="*/ 4074160 h 4483100"/>
                <a:gd name="connsiteX40" fmla="*/ 1450340 w 6123940"/>
                <a:gd name="connsiteY40" fmla="*/ 4196080 h 4483100"/>
                <a:gd name="connsiteX41" fmla="*/ 1450340 w 6123940"/>
                <a:gd name="connsiteY41" fmla="*/ 4302760 h 4483100"/>
                <a:gd name="connsiteX42" fmla="*/ 1419860 w 6123940"/>
                <a:gd name="connsiteY42" fmla="*/ 4424680 h 4483100"/>
                <a:gd name="connsiteX43" fmla="*/ 1480820 w 6123940"/>
                <a:gd name="connsiteY43" fmla="*/ 4439920 h 4483100"/>
                <a:gd name="connsiteX44" fmla="*/ 2197100 w 6123940"/>
                <a:gd name="connsiteY44" fmla="*/ 4470400 h 4483100"/>
                <a:gd name="connsiteX45" fmla="*/ 2334260 w 6123940"/>
                <a:gd name="connsiteY45" fmla="*/ 4363720 h 4483100"/>
                <a:gd name="connsiteX46" fmla="*/ 2608580 w 6123940"/>
                <a:gd name="connsiteY46" fmla="*/ 4272280 h 4483100"/>
                <a:gd name="connsiteX47" fmla="*/ 2867660 w 6123940"/>
                <a:gd name="connsiteY47" fmla="*/ 4226560 h 4483100"/>
                <a:gd name="connsiteX48" fmla="*/ 2776220 w 6123940"/>
                <a:gd name="connsiteY48" fmla="*/ 4058920 h 4483100"/>
                <a:gd name="connsiteX49" fmla="*/ 2745740 w 6123940"/>
                <a:gd name="connsiteY49" fmla="*/ 3830320 h 4483100"/>
                <a:gd name="connsiteX50" fmla="*/ 3035300 w 6123940"/>
                <a:gd name="connsiteY50" fmla="*/ 3601720 h 4483100"/>
                <a:gd name="connsiteX51" fmla="*/ 3324860 w 6123940"/>
                <a:gd name="connsiteY51" fmla="*/ 3068320 h 4483100"/>
                <a:gd name="connsiteX52" fmla="*/ 3355340 w 6123940"/>
                <a:gd name="connsiteY52" fmla="*/ 2854960 h 4483100"/>
                <a:gd name="connsiteX53" fmla="*/ 3553460 w 6123940"/>
                <a:gd name="connsiteY53" fmla="*/ 2702560 h 4483100"/>
                <a:gd name="connsiteX54" fmla="*/ 3751580 w 6123940"/>
                <a:gd name="connsiteY54" fmla="*/ 2214880 h 4483100"/>
                <a:gd name="connsiteX55" fmla="*/ 3888740 w 6123940"/>
                <a:gd name="connsiteY55" fmla="*/ 2108200 h 4483100"/>
                <a:gd name="connsiteX56" fmla="*/ 3964940 w 6123940"/>
                <a:gd name="connsiteY56" fmla="*/ 2077720 h 4483100"/>
                <a:gd name="connsiteX57" fmla="*/ 4086860 w 6123940"/>
                <a:gd name="connsiteY57" fmla="*/ 1788160 h 4483100"/>
                <a:gd name="connsiteX58" fmla="*/ 4132580 w 6123940"/>
                <a:gd name="connsiteY58" fmla="*/ 1864360 h 4483100"/>
                <a:gd name="connsiteX59" fmla="*/ 4254500 w 6123940"/>
                <a:gd name="connsiteY59" fmla="*/ 1986280 h 4483100"/>
                <a:gd name="connsiteX60" fmla="*/ 4330700 w 6123940"/>
                <a:gd name="connsiteY60" fmla="*/ 1925320 h 4483100"/>
                <a:gd name="connsiteX61" fmla="*/ 4330700 w 6123940"/>
                <a:gd name="connsiteY61" fmla="*/ 1711960 h 4483100"/>
                <a:gd name="connsiteX62" fmla="*/ 4422140 w 6123940"/>
                <a:gd name="connsiteY62" fmla="*/ 1574800 h 4483100"/>
                <a:gd name="connsiteX63" fmla="*/ 4605020 w 6123940"/>
                <a:gd name="connsiteY63" fmla="*/ 1498600 h 4483100"/>
                <a:gd name="connsiteX64" fmla="*/ 4757420 w 6123940"/>
                <a:gd name="connsiteY64" fmla="*/ 1498600 h 4483100"/>
                <a:gd name="connsiteX65" fmla="*/ 4909820 w 6123940"/>
                <a:gd name="connsiteY65" fmla="*/ 1590040 h 4483100"/>
                <a:gd name="connsiteX66" fmla="*/ 4970780 w 6123940"/>
                <a:gd name="connsiteY66" fmla="*/ 1605280 h 4483100"/>
                <a:gd name="connsiteX67" fmla="*/ 5290820 w 6123940"/>
                <a:gd name="connsiteY67" fmla="*/ 1346200 h 4483100"/>
                <a:gd name="connsiteX68" fmla="*/ 5427980 w 6123940"/>
                <a:gd name="connsiteY68" fmla="*/ 1209040 h 4483100"/>
                <a:gd name="connsiteX69" fmla="*/ 5519420 w 6123940"/>
                <a:gd name="connsiteY69" fmla="*/ 1117600 h 4483100"/>
                <a:gd name="connsiteX70" fmla="*/ 5397500 w 6123940"/>
                <a:gd name="connsiteY70" fmla="*/ 995680 h 4483100"/>
                <a:gd name="connsiteX71" fmla="*/ 5397500 w 6123940"/>
                <a:gd name="connsiteY71" fmla="*/ 919480 h 4483100"/>
                <a:gd name="connsiteX72" fmla="*/ 5290820 w 6123940"/>
                <a:gd name="connsiteY72" fmla="*/ 858520 h 4483100"/>
                <a:gd name="connsiteX73" fmla="*/ 5153660 w 6123940"/>
                <a:gd name="connsiteY73" fmla="*/ 873760 h 4483100"/>
                <a:gd name="connsiteX74" fmla="*/ 5397500 w 6123940"/>
                <a:gd name="connsiteY74" fmla="*/ 721360 h 4483100"/>
                <a:gd name="connsiteX75" fmla="*/ 5306060 w 6123940"/>
                <a:gd name="connsiteY75" fmla="*/ 629920 h 4483100"/>
                <a:gd name="connsiteX76" fmla="*/ 5031740 w 6123940"/>
                <a:gd name="connsiteY76" fmla="*/ 660400 h 4483100"/>
                <a:gd name="connsiteX77" fmla="*/ 4894580 w 6123940"/>
                <a:gd name="connsiteY77" fmla="*/ 538480 h 4483100"/>
                <a:gd name="connsiteX78" fmla="*/ 5427980 w 6123940"/>
                <a:gd name="connsiteY78" fmla="*/ 325120 h 4483100"/>
                <a:gd name="connsiteX79" fmla="*/ 5580380 w 6123940"/>
                <a:gd name="connsiteY79" fmla="*/ 264160 h 4483100"/>
                <a:gd name="connsiteX80" fmla="*/ 5793740 w 6123940"/>
                <a:gd name="connsiteY80" fmla="*/ 172720 h 4483100"/>
                <a:gd name="connsiteX81" fmla="*/ 5900420 w 6123940"/>
                <a:gd name="connsiteY81" fmla="*/ 20320 h 4483100"/>
                <a:gd name="connsiteX82" fmla="*/ 4437380 w 6123940"/>
                <a:gd name="connsiteY82"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248920 h 4483100"/>
                <a:gd name="connsiteX16" fmla="*/ 170180 w 6123940"/>
                <a:gd name="connsiteY16" fmla="*/ 629920 h 4483100"/>
                <a:gd name="connsiteX17" fmla="*/ 109220 w 6123940"/>
                <a:gd name="connsiteY17" fmla="*/ 843280 h 4483100"/>
                <a:gd name="connsiteX18" fmla="*/ 261620 w 6123940"/>
                <a:gd name="connsiteY18" fmla="*/ 995680 h 4483100"/>
                <a:gd name="connsiteX19" fmla="*/ 414020 w 6123940"/>
                <a:gd name="connsiteY19" fmla="*/ 1361440 h 4483100"/>
                <a:gd name="connsiteX20" fmla="*/ 490220 w 6123940"/>
                <a:gd name="connsiteY20" fmla="*/ 1651000 h 4483100"/>
                <a:gd name="connsiteX21" fmla="*/ 627380 w 6123940"/>
                <a:gd name="connsiteY21" fmla="*/ 1727200 h 4483100"/>
                <a:gd name="connsiteX22" fmla="*/ 871220 w 6123940"/>
                <a:gd name="connsiteY22" fmla="*/ 1468120 h 4483100"/>
                <a:gd name="connsiteX23" fmla="*/ 993140 w 6123940"/>
                <a:gd name="connsiteY23" fmla="*/ 1376680 h 4483100"/>
                <a:gd name="connsiteX24" fmla="*/ 1115060 w 6123940"/>
                <a:gd name="connsiteY24" fmla="*/ 1422400 h 4483100"/>
                <a:gd name="connsiteX25" fmla="*/ 1176020 w 6123940"/>
                <a:gd name="connsiteY25" fmla="*/ 1513840 h 4483100"/>
                <a:gd name="connsiteX26" fmla="*/ 1099820 w 6123940"/>
                <a:gd name="connsiteY26" fmla="*/ 1651000 h 4483100"/>
                <a:gd name="connsiteX27" fmla="*/ 1297940 w 6123940"/>
                <a:gd name="connsiteY27" fmla="*/ 1910080 h 4483100"/>
                <a:gd name="connsiteX28" fmla="*/ 1465580 w 6123940"/>
                <a:gd name="connsiteY28" fmla="*/ 2153920 h 4483100"/>
                <a:gd name="connsiteX29" fmla="*/ 1465580 w 6123940"/>
                <a:gd name="connsiteY29" fmla="*/ 2245360 h 4483100"/>
                <a:gd name="connsiteX30" fmla="*/ 1587500 w 6123940"/>
                <a:gd name="connsiteY30" fmla="*/ 2336800 h 4483100"/>
                <a:gd name="connsiteX31" fmla="*/ 1617980 w 6123940"/>
                <a:gd name="connsiteY31" fmla="*/ 2473960 h 4483100"/>
                <a:gd name="connsiteX32" fmla="*/ 1496060 w 6123940"/>
                <a:gd name="connsiteY32" fmla="*/ 2656840 h 4483100"/>
                <a:gd name="connsiteX33" fmla="*/ 1419860 w 6123940"/>
                <a:gd name="connsiteY33" fmla="*/ 2839720 h 4483100"/>
                <a:gd name="connsiteX34" fmla="*/ 1602740 w 6123940"/>
                <a:gd name="connsiteY34" fmla="*/ 3068320 h 4483100"/>
                <a:gd name="connsiteX35" fmla="*/ 1724660 w 6123940"/>
                <a:gd name="connsiteY35" fmla="*/ 3205480 h 4483100"/>
                <a:gd name="connsiteX36" fmla="*/ 1831340 w 6123940"/>
                <a:gd name="connsiteY36" fmla="*/ 3327400 h 4483100"/>
                <a:gd name="connsiteX37" fmla="*/ 1785620 w 6123940"/>
                <a:gd name="connsiteY37" fmla="*/ 3449320 h 4483100"/>
                <a:gd name="connsiteX38" fmla="*/ 1602740 w 6123940"/>
                <a:gd name="connsiteY38" fmla="*/ 3891280 h 4483100"/>
                <a:gd name="connsiteX39" fmla="*/ 1419860 w 6123940"/>
                <a:gd name="connsiteY39" fmla="*/ 4074160 h 4483100"/>
                <a:gd name="connsiteX40" fmla="*/ 1450340 w 6123940"/>
                <a:gd name="connsiteY40" fmla="*/ 4196080 h 4483100"/>
                <a:gd name="connsiteX41" fmla="*/ 1450340 w 6123940"/>
                <a:gd name="connsiteY41" fmla="*/ 4302760 h 4483100"/>
                <a:gd name="connsiteX42" fmla="*/ 1419860 w 6123940"/>
                <a:gd name="connsiteY42" fmla="*/ 4424680 h 4483100"/>
                <a:gd name="connsiteX43" fmla="*/ 1480820 w 6123940"/>
                <a:gd name="connsiteY43" fmla="*/ 4439920 h 4483100"/>
                <a:gd name="connsiteX44" fmla="*/ 2197100 w 6123940"/>
                <a:gd name="connsiteY44" fmla="*/ 4470400 h 4483100"/>
                <a:gd name="connsiteX45" fmla="*/ 2334260 w 6123940"/>
                <a:gd name="connsiteY45" fmla="*/ 4363720 h 4483100"/>
                <a:gd name="connsiteX46" fmla="*/ 2608580 w 6123940"/>
                <a:gd name="connsiteY46" fmla="*/ 4272280 h 4483100"/>
                <a:gd name="connsiteX47" fmla="*/ 2867660 w 6123940"/>
                <a:gd name="connsiteY47" fmla="*/ 4226560 h 4483100"/>
                <a:gd name="connsiteX48" fmla="*/ 2776220 w 6123940"/>
                <a:gd name="connsiteY48" fmla="*/ 4058920 h 4483100"/>
                <a:gd name="connsiteX49" fmla="*/ 2745740 w 6123940"/>
                <a:gd name="connsiteY49" fmla="*/ 3830320 h 4483100"/>
                <a:gd name="connsiteX50" fmla="*/ 3035300 w 6123940"/>
                <a:gd name="connsiteY50" fmla="*/ 3601720 h 4483100"/>
                <a:gd name="connsiteX51" fmla="*/ 3324860 w 6123940"/>
                <a:gd name="connsiteY51" fmla="*/ 3068320 h 4483100"/>
                <a:gd name="connsiteX52" fmla="*/ 3355340 w 6123940"/>
                <a:gd name="connsiteY52" fmla="*/ 2854960 h 4483100"/>
                <a:gd name="connsiteX53" fmla="*/ 3553460 w 6123940"/>
                <a:gd name="connsiteY53" fmla="*/ 2702560 h 4483100"/>
                <a:gd name="connsiteX54" fmla="*/ 3751580 w 6123940"/>
                <a:gd name="connsiteY54" fmla="*/ 2214880 h 4483100"/>
                <a:gd name="connsiteX55" fmla="*/ 3888740 w 6123940"/>
                <a:gd name="connsiteY55" fmla="*/ 2108200 h 4483100"/>
                <a:gd name="connsiteX56" fmla="*/ 3964940 w 6123940"/>
                <a:gd name="connsiteY56" fmla="*/ 2077720 h 4483100"/>
                <a:gd name="connsiteX57" fmla="*/ 4086860 w 6123940"/>
                <a:gd name="connsiteY57" fmla="*/ 1788160 h 4483100"/>
                <a:gd name="connsiteX58" fmla="*/ 4132580 w 6123940"/>
                <a:gd name="connsiteY58" fmla="*/ 1864360 h 4483100"/>
                <a:gd name="connsiteX59" fmla="*/ 4254500 w 6123940"/>
                <a:gd name="connsiteY59" fmla="*/ 1986280 h 4483100"/>
                <a:gd name="connsiteX60" fmla="*/ 4330700 w 6123940"/>
                <a:gd name="connsiteY60" fmla="*/ 1925320 h 4483100"/>
                <a:gd name="connsiteX61" fmla="*/ 4330700 w 6123940"/>
                <a:gd name="connsiteY61" fmla="*/ 1711960 h 4483100"/>
                <a:gd name="connsiteX62" fmla="*/ 4422140 w 6123940"/>
                <a:gd name="connsiteY62" fmla="*/ 1574800 h 4483100"/>
                <a:gd name="connsiteX63" fmla="*/ 4605020 w 6123940"/>
                <a:gd name="connsiteY63" fmla="*/ 1498600 h 4483100"/>
                <a:gd name="connsiteX64" fmla="*/ 4757420 w 6123940"/>
                <a:gd name="connsiteY64" fmla="*/ 1498600 h 4483100"/>
                <a:gd name="connsiteX65" fmla="*/ 4909820 w 6123940"/>
                <a:gd name="connsiteY65" fmla="*/ 1590040 h 4483100"/>
                <a:gd name="connsiteX66" fmla="*/ 4970780 w 6123940"/>
                <a:gd name="connsiteY66" fmla="*/ 1605280 h 4483100"/>
                <a:gd name="connsiteX67" fmla="*/ 5290820 w 6123940"/>
                <a:gd name="connsiteY67" fmla="*/ 1346200 h 4483100"/>
                <a:gd name="connsiteX68" fmla="*/ 5427980 w 6123940"/>
                <a:gd name="connsiteY68" fmla="*/ 1209040 h 4483100"/>
                <a:gd name="connsiteX69" fmla="*/ 5519420 w 6123940"/>
                <a:gd name="connsiteY69" fmla="*/ 1117600 h 4483100"/>
                <a:gd name="connsiteX70" fmla="*/ 5397500 w 6123940"/>
                <a:gd name="connsiteY70" fmla="*/ 995680 h 4483100"/>
                <a:gd name="connsiteX71" fmla="*/ 5397500 w 6123940"/>
                <a:gd name="connsiteY71" fmla="*/ 919480 h 4483100"/>
                <a:gd name="connsiteX72" fmla="*/ 5290820 w 6123940"/>
                <a:gd name="connsiteY72" fmla="*/ 858520 h 4483100"/>
                <a:gd name="connsiteX73" fmla="*/ 5153660 w 6123940"/>
                <a:gd name="connsiteY73" fmla="*/ 873760 h 4483100"/>
                <a:gd name="connsiteX74" fmla="*/ 5397500 w 6123940"/>
                <a:gd name="connsiteY74" fmla="*/ 721360 h 4483100"/>
                <a:gd name="connsiteX75" fmla="*/ 5306060 w 6123940"/>
                <a:gd name="connsiteY75" fmla="*/ 629920 h 4483100"/>
                <a:gd name="connsiteX76" fmla="*/ 5031740 w 6123940"/>
                <a:gd name="connsiteY76" fmla="*/ 660400 h 4483100"/>
                <a:gd name="connsiteX77" fmla="*/ 4894580 w 6123940"/>
                <a:gd name="connsiteY77" fmla="*/ 538480 h 4483100"/>
                <a:gd name="connsiteX78" fmla="*/ 5427980 w 6123940"/>
                <a:gd name="connsiteY78" fmla="*/ 325120 h 4483100"/>
                <a:gd name="connsiteX79" fmla="*/ 5580380 w 6123940"/>
                <a:gd name="connsiteY79" fmla="*/ 264160 h 4483100"/>
                <a:gd name="connsiteX80" fmla="*/ 5793740 w 6123940"/>
                <a:gd name="connsiteY80" fmla="*/ 172720 h 4483100"/>
                <a:gd name="connsiteX81" fmla="*/ 5900420 w 6123940"/>
                <a:gd name="connsiteY81" fmla="*/ 20320 h 4483100"/>
                <a:gd name="connsiteX82" fmla="*/ 4437380 w 6123940"/>
                <a:gd name="connsiteY82" fmla="*/ 81280 h 4483100"/>
                <a:gd name="connsiteX0" fmla="*/ 4495800 w 6182360"/>
                <a:gd name="connsiteY0" fmla="*/ 81280 h 4483100"/>
                <a:gd name="connsiteX1" fmla="*/ 4175760 w 6182360"/>
                <a:gd name="connsiteY1" fmla="*/ 508000 h 4483100"/>
                <a:gd name="connsiteX2" fmla="*/ 3688080 w 6182360"/>
                <a:gd name="connsiteY2" fmla="*/ 904240 h 4483100"/>
                <a:gd name="connsiteX3" fmla="*/ 3383280 w 6182360"/>
                <a:gd name="connsiteY3" fmla="*/ 1087120 h 4483100"/>
                <a:gd name="connsiteX4" fmla="*/ 3048000 w 6182360"/>
                <a:gd name="connsiteY4" fmla="*/ 1163320 h 4483100"/>
                <a:gd name="connsiteX5" fmla="*/ 2575560 w 6182360"/>
                <a:gd name="connsiteY5" fmla="*/ 1071880 h 4483100"/>
                <a:gd name="connsiteX6" fmla="*/ 2301240 w 6182360"/>
                <a:gd name="connsiteY6" fmla="*/ 995680 h 4483100"/>
                <a:gd name="connsiteX7" fmla="*/ 2042160 w 6182360"/>
                <a:gd name="connsiteY7" fmla="*/ 843280 h 4483100"/>
                <a:gd name="connsiteX8" fmla="*/ 1965960 w 6182360"/>
                <a:gd name="connsiteY8" fmla="*/ 797560 h 4483100"/>
                <a:gd name="connsiteX9" fmla="*/ 1767840 w 6182360"/>
                <a:gd name="connsiteY9" fmla="*/ 949960 h 4483100"/>
                <a:gd name="connsiteX10" fmla="*/ 1661160 w 6182360"/>
                <a:gd name="connsiteY10" fmla="*/ 904240 h 4483100"/>
                <a:gd name="connsiteX11" fmla="*/ 1234440 w 6182360"/>
                <a:gd name="connsiteY11" fmla="*/ 767080 h 4483100"/>
                <a:gd name="connsiteX12" fmla="*/ 914400 w 6182360"/>
                <a:gd name="connsiteY12" fmla="*/ 142240 h 4483100"/>
                <a:gd name="connsiteX13" fmla="*/ 914400 w 6182360"/>
                <a:gd name="connsiteY13" fmla="*/ 81280 h 4483100"/>
                <a:gd name="connsiteX14" fmla="*/ 182880 w 6182360"/>
                <a:gd name="connsiteY14" fmla="*/ 81280 h 4483100"/>
                <a:gd name="connsiteX15" fmla="*/ 167640 w 6182360"/>
                <a:gd name="connsiteY15" fmla="*/ 248920 h 4483100"/>
                <a:gd name="connsiteX16" fmla="*/ 0 w 6182360"/>
                <a:gd name="connsiteY16" fmla="*/ 629920 h 4483100"/>
                <a:gd name="connsiteX17" fmla="*/ 167640 w 6182360"/>
                <a:gd name="connsiteY17" fmla="*/ 843280 h 4483100"/>
                <a:gd name="connsiteX18" fmla="*/ 320040 w 6182360"/>
                <a:gd name="connsiteY18" fmla="*/ 995680 h 4483100"/>
                <a:gd name="connsiteX19" fmla="*/ 472440 w 6182360"/>
                <a:gd name="connsiteY19" fmla="*/ 1361440 h 4483100"/>
                <a:gd name="connsiteX20" fmla="*/ 548640 w 6182360"/>
                <a:gd name="connsiteY20" fmla="*/ 1651000 h 4483100"/>
                <a:gd name="connsiteX21" fmla="*/ 685800 w 6182360"/>
                <a:gd name="connsiteY21" fmla="*/ 1727200 h 4483100"/>
                <a:gd name="connsiteX22" fmla="*/ 929640 w 6182360"/>
                <a:gd name="connsiteY22" fmla="*/ 1468120 h 4483100"/>
                <a:gd name="connsiteX23" fmla="*/ 1051560 w 6182360"/>
                <a:gd name="connsiteY23" fmla="*/ 1376680 h 4483100"/>
                <a:gd name="connsiteX24" fmla="*/ 1173480 w 6182360"/>
                <a:gd name="connsiteY24" fmla="*/ 1422400 h 4483100"/>
                <a:gd name="connsiteX25" fmla="*/ 1234440 w 6182360"/>
                <a:gd name="connsiteY25" fmla="*/ 1513840 h 4483100"/>
                <a:gd name="connsiteX26" fmla="*/ 1158240 w 6182360"/>
                <a:gd name="connsiteY26" fmla="*/ 1651000 h 4483100"/>
                <a:gd name="connsiteX27" fmla="*/ 1356360 w 6182360"/>
                <a:gd name="connsiteY27" fmla="*/ 1910080 h 4483100"/>
                <a:gd name="connsiteX28" fmla="*/ 1524000 w 6182360"/>
                <a:gd name="connsiteY28" fmla="*/ 2153920 h 4483100"/>
                <a:gd name="connsiteX29" fmla="*/ 1524000 w 6182360"/>
                <a:gd name="connsiteY29" fmla="*/ 2245360 h 4483100"/>
                <a:gd name="connsiteX30" fmla="*/ 1645920 w 6182360"/>
                <a:gd name="connsiteY30" fmla="*/ 2336800 h 4483100"/>
                <a:gd name="connsiteX31" fmla="*/ 1676400 w 6182360"/>
                <a:gd name="connsiteY31" fmla="*/ 2473960 h 4483100"/>
                <a:gd name="connsiteX32" fmla="*/ 1554480 w 6182360"/>
                <a:gd name="connsiteY32" fmla="*/ 2656840 h 4483100"/>
                <a:gd name="connsiteX33" fmla="*/ 1478280 w 6182360"/>
                <a:gd name="connsiteY33" fmla="*/ 2839720 h 4483100"/>
                <a:gd name="connsiteX34" fmla="*/ 1661160 w 6182360"/>
                <a:gd name="connsiteY34" fmla="*/ 3068320 h 4483100"/>
                <a:gd name="connsiteX35" fmla="*/ 1783080 w 6182360"/>
                <a:gd name="connsiteY35" fmla="*/ 3205480 h 4483100"/>
                <a:gd name="connsiteX36" fmla="*/ 1889760 w 6182360"/>
                <a:gd name="connsiteY36" fmla="*/ 3327400 h 4483100"/>
                <a:gd name="connsiteX37" fmla="*/ 1844040 w 6182360"/>
                <a:gd name="connsiteY37" fmla="*/ 3449320 h 4483100"/>
                <a:gd name="connsiteX38" fmla="*/ 1661160 w 6182360"/>
                <a:gd name="connsiteY38" fmla="*/ 3891280 h 4483100"/>
                <a:gd name="connsiteX39" fmla="*/ 1478280 w 6182360"/>
                <a:gd name="connsiteY39" fmla="*/ 4074160 h 4483100"/>
                <a:gd name="connsiteX40" fmla="*/ 1508760 w 6182360"/>
                <a:gd name="connsiteY40" fmla="*/ 4196080 h 4483100"/>
                <a:gd name="connsiteX41" fmla="*/ 1508760 w 6182360"/>
                <a:gd name="connsiteY41" fmla="*/ 4302760 h 4483100"/>
                <a:gd name="connsiteX42" fmla="*/ 1478280 w 6182360"/>
                <a:gd name="connsiteY42" fmla="*/ 4424680 h 4483100"/>
                <a:gd name="connsiteX43" fmla="*/ 1539240 w 6182360"/>
                <a:gd name="connsiteY43" fmla="*/ 4439920 h 4483100"/>
                <a:gd name="connsiteX44" fmla="*/ 2255520 w 6182360"/>
                <a:gd name="connsiteY44" fmla="*/ 4470400 h 4483100"/>
                <a:gd name="connsiteX45" fmla="*/ 2392680 w 6182360"/>
                <a:gd name="connsiteY45" fmla="*/ 4363720 h 4483100"/>
                <a:gd name="connsiteX46" fmla="*/ 2667000 w 6182360"/>
                <a:gd name="connsiteY46" fmla="*/ 4272280 h 4483100"/>
                <a:gd name="connsiteX47" fmla="*/ 2926080 w 6182360"/>
                <a:gd name="connsiteY47" fmla="*/ 4226560 h 4483100"/>
                <a:gd name="connsiteX48" fmla="*/ 2834640 w 6182360"/>
                <a:gd name="connsiteY48" fmla="*/ 4058920 h 4483100"/>
                <a:gd name="connsiteX49" fmla="*/ 2804160 w 6182360"/>
                <a:gd name="connsiteY49" fmla="*/ 3830320 h 4483100"/>
                <a:gd name="connsiteX50" fmla="*/ 3093720 w 6182360"/>
                <a:gd name="connsiteY50" fmla="*/ 3601720 h 4483100"/>
                <a:gd name="connsiteX51" fmla="*/ 3383280 w 6182360"/>
                <a:gd name="connsiteY51" fmla="*/ 3068320 h 4483100"/>
                <a:gd name="connsiteX52" fmla="*/ 3413760 w 6182360"/>
                <a:gd name="connsiteY52" fmla="*/ 2854960 h 4483100"/>
                <a:gd name="connsiteX53" fmla="*/ 3611880 w 6182360"/>
                <a:gd name="connsiteY53" fmla="*/ 2702560 h 4483100"/>
                <a:gd name="connsiteX54" fmla="*/ 3810000 w 6182360"/>
                <a:gd name="connsiteY54" fmla="*/ 2214880 h 4483100"/>
                <a:gd name="connsiteX55" fmla="*/ 3947160 w 6182360"/>
                <a:gd name="connsiteY55" fmla="*/ 2108200 h 4483100"/>
                <a:gd name="connsiteX56" fmla="*/ 4023360 w 6182360"/>
                <a:gd name="connsiteY56" fmla="*/ 2077720 h 4483100"/>
                <a:gd name="connsiteX57" fmla="*/ 4145280 w 6182360"/>
                <a:gd name="connsiteY57" fmla="*/ 1788160 h 4483100"/>
                <a:gd name="connsiteX58" fmla="*/ 4191000 w 6182360"/>
                <a:gd name="connsiteY58" fmla="*/ 1864360 h 4483100"/>
                <a:gd name="connsiteX59" fmla="*/ 4312920 w 6182360"/>
                <a:gd name="connsiteY59" fmla="*/ 1986280 h 4483100"/>
                <a:gd name="connsiteX60" fmla="*/ 4389120 w 6182360"/>
                <a:gd name="connsiteY60" fmla="*/ 1925320 h 4483100"/>
                <a:gd name="connsiteX61" fmla="*/ 4389120 w 6182360"/>
                <a:gd name="connsiteY61" fmla="*/ 1711960 h 4483100"/>
                <a:gd name="connsiteX62" fmla="*/ 4480560 w 6182360"/>
                <a:gd name="connsiteY62" fmla="*/ 1574800 h 4483100"/>
                <a:gd name="connsiteX63" fmla="*/ 4663440 w 6182360"/>
                <a:gd name="connsiteY63" fmla="*/ 1498600 h 4483100"/>
                <a:gd name="connsiteX64" fmla="*/ 4815840 w 6182360"/>
                <a:gd name="connsiteY64" fmla="*/ 1498600 h 4483100"/>
                <a:gd name="connsiteX65" fmla="*/ 4968240 w 6182360"/>
                <a:gd name="connsiteY65" fmla="*/ 1590040 h 4483100"/>
                <a:gd name="connsiteX66" fmla="*/ 5029200 w 6182360"/>
                <a:gd name="connsiteY66" fmla="*/ 1605280 h 4483100"/>
                <a:gd name="connsiteX67" fmla="*/ 5349240 w 6182360"/>
                <a:gd name="connsiteY67" fmla="*/ 1346200 h 4483100"/>
                <a:gd name="connsiteX68" fmla="*/ 5486400 w 6182360"/>
                <a:gd name="connsiteY68" fmla="*/ 1209040 h 4483100"/>
                <a:gd name="connsiteX69" fmla="*/ 5577840 w 6182360"/>
                <a:gd name="connsiteY69" fmla="*/ 1117600 h 4483100"/>
                <a:gd name="connsiteX70" fmla="*/ 5455920 w 6182360"/>
                <a:gd name="connsiteY70" fmla="*/ 995680 h 4483100"/>
                <a:gd name="connsiteX71" fmla="*/ 5455920 w 6182360"/>
                <a:gd name="connsiteY71" fmla="*/ 919480 h 4483100"/>
                <a:gd name="connsiteX72" fmla="*/ 5349240 w 6182360"/>
                <a:gd name="connsiteY72" fmla="*/ 858520 h 4483100"/>
                <a:gd name="connsiteX73" fmla="*/ 5212080 w 6182360"/>
                <a:gd name="connsiteY73" fmla="*/ 873760 h 4483100"/>
                <a:gd name="connsiteX74" fmla="*/ 5455920 w 6182360"/>
                <a:gd name="connsiteY74" fmla="*/ 721360 h 4483100"/>
                <a:gd name="connsiteX75" fmla="*/ 5364480 w 6182360"/>
                <a:gd name="connsiteY75" fmla="*/ 629920 h 4483100"/>
                <a:gd name="connsiteX76" fmla="*/ 5090160 w 6182360"/>
                <a:gd name="connsiteY76" fmla="*/ 660400 h 4483100"/>
                <a:gd name="connsiteX77" fmla="*/ 4953000 w 6182360"/>
                <a:gd name="connsiteY77" fmla="*/ 538480 h 4483100"/>
                <a:gd name="connsiteX78" fmla="*/ 5486400 w 6182360"/>
                <a:gd name="connsiteY78" fmla="*/ 325120 h 4483100"/>
                <a:gd name="connsiteX79" fmla="*/ 5638800 w 6182360"/>
                <a:gd name="connsiteY79" fmla="*/ 264160 h 4483100"/>
                <a:gd name="connsiteX80" fmla="*/ 5852160 w 6182360"/>
                <a:gd name="connsiteY80" fmla="*/ 172720 h 4483100"/>
                <a:gd name="connsiteX81" fmla="*/ 5958840 w 6182360"/>
                <a:gd name="connsiteY81" fmla="*/ 20320 h 4483100"/>
                <a:gd name="connsiteX82" fmla="*/ 4495800 w 6182360"/>
                <a:gd name="connsiteY82" fmla="*/ 81280 h 4483100"/>
                <a:gd name="connsiteX0" fmla="*/ 4495800 w 6182360"/>
                <a:gd name="connsiteY0" fmla="*/ 81280 h 4483100"/>
                <a:gd name="connsiteX1" fmla="*/ 4175760 w 6182360"/>
                <a:gd name="connsiteY1" fmla="*/ 508000 h 4483100"/>
                <a:gd name="connsiteX2" fmla="*/ 3688080 w 6182360"/>
                <a:gd name="connsiteY2" fmla="*/ 904240 h 4483100"/>
                <a:gd name="connsiteX3" fmla="*/ 3383280 w 6182360"/>
                <a:gd name="connsiteY3" fmla="*/ 1087120 h 4483100"/>
                <a:gd name="connsiteX4" fmla="*/ 3048000 w 6182360"/>
                <a:gd name="connsiteY4" fmla="*/ 1163320 h 4483100"/>
                <a:gd name="connsiteX5" fmla="*/ 2575560 w 6182360"/>
                <a:gd name="connsiteY5" fmla="*/ 1071880 h 4483100"/>
                <a:gd name="connsiteX6" fmla="*/ 2301240 w 6182360"/>
                <a:gd name="connsiteY6" fmla="*/ 995680 h 4483100"/>
                <a:gd name="connsiteX7" fmla="*/ 2042160 w 6182360"/>
                <a:gd name="connsiteY7" fmla="*/ 843280 h 4483100"/>
                <a:gd name="connsiteX8" fmla="*/ 1965960 w 6182360"/>
                <a:gd name="connsiteY8" fmla="*/ 797560 h 4483100"/>
                <a:gd name="connsiteX9" fmla="*/ 1767840 w 6182360"/>
                <a:gd name="connsiteY9" fmla="*/ 949960 h 4483100"/>
                <a:gd name="connsiteX10" fmla="*/ 1661160 w 6182360"/>
                <a:gd name="connsiteY10" fmla="*/ 904240 h 4483100"/>
                <a:gd name="connsiteX11" fmla="*/ 1234440 w 6182360"/>
                <a:gd name="connsiteY11" fmla="*/ 767080 h 4483100"/>
                <a:gd name="connsiteX12" fmla="*/ 914400 w 6182360"/>
                <a:gd name="connsiteY12" fmla="*/ 142240 h 4483100"/>
                <a:gd name="connsiteX13" fmla="*/ 914400 w 6182360"/>
                <a:gd name="connsiteY13" fmla="*/ 81280 h 4483100"/>
                <a:gd name="connsiteX14" fmla="*/ 182880 w 6182360"/>
                <a:gd name="connsiteY14" fmla="*/ 81280 h 4483100"/>
                <a:gd name="connsiteX15" fmla="*/ 167640 w 6182360"/>
                <a:gd name="connsiteY15" fmla="*/ 248920 h 4483100"/>
                <a:gd name="connsiteX16" fmla="*/ 0 w 6182360"/>
                <a:gd name="connsiteY16" fmla="*/ 629920 h 4483100"/>
                <a:gd name="connsiteX17" fmla="*/ 167640 w 6182360"/>
                <a:gd name="connsiteY17" fmla="*/ 843280 h 4483100"/>
                <a:gd name="connsiteX18" fmla="*/ 320040 w 6182360"/>
                <a:gd name="connsiteY18" fmla="*/ 995680 h 4483100"/>
                <a:gd name="connsiteX19" fmla="*/ 472440 w 6182360"/>
                <a:gd name="connsiteY19" fmla="*/ 1361440 h 4483100"/>
                <a:gd name="connsiteX20" fmla="*/ 548640 w 6182360"/>
                <a:gd name="connsiteY20" fmla="*/ 1651000 h 4483100"/>
                <a:gd name="connsiteX21" fmla="*/ 685800 w 6182360"/>
                <a:gd name="connsiteY21" fmla="*/ 1727200 h 4483100"/>
                <a:gd name="connsiteX22" fmla="*/ 929640 w 6182360"/>
                <a:gd name="connsiteY22" fmla="*/ 1468120 h 4483100"/>
                <a:gd name="connsiteX23" fmla="*/ 1051560 w 6182360"/>
                <a:gd name="connsiteY23" fmla="*/ 1376680 h 4483100"/>
                <a:gd name="connsiteX24" fmla="*/ 1173480 w 6182360"/>
                <a:gd name="connsiteY24" fmla="*/ 1422400 h 4483100"/>
                <a:gd name="connsiteX25" fmla="*/ 1234440 w 6182360"/>
                <a:gd name="connsiteY25" fmla="*/ 1513840 h 4483100"/>
                <a:gd name="connsiteX26" fmla="*/ 1158240 w 6182360"/>
                <a:gd name="connsiteY26" fmla="*/ 1651000 h 4483100"/>
                <a:gd name="connsiteX27" fmla="*/ 1356360 w 6182360"/>
                <a:gd name="connsiteY27" fmla="*/ 1910080 h 4483100"/>
                <a:gd name="connsiteX28" fmla="*/ 1524000 w 6182360"/>
                <a:gd name="connsiteY28" fmla="*/ 2153920 h 4483100"/>
                <a:gd name="connsiteX29" fmla="*/ 1524000 w 6182360"/>
                <a:gd name="connsiteY29" fmla="*/ 2245360 h 4483100"/>
                <a:gd name="connsiteX30" fmla="*/ 1645920 w 6182360"/>
                <a:gd name="connsiteY30" fmla="*/ 2336800 h 4483100"/>
                <a:gd name="connsiteX31" fmla="*/ 1676400 w 6182360"/>
                <a:gd name="connsiteY31" fmla="*/ 2473960 h 4483100"/>
                <a:gd name="connsiteX32" fmla="*/ 1554480 w 6182360"/>
                <a:gd name="connsiteY32" fmla="*/ 2656840 h 4483100"/>
                <a:gd name="connsiteX33" fmla="*/ 1478280 w 6182360"/>
                <a:gd name="connsiteY33" fmla="*/ 2839720 h 4483100"/>
                <a:gd name="connsiteX34" fmla="*/ 1661160 w 6182360"/>
                <a:gd name="connsiteY34" fmla="*/ 3068320 h 4483100"/>
                <a:gd name="connsiteX35" fmla="*/ 1783080 w 6182360"/>
                <a:gd name="connsiteY35" fmla="*/ 3205480 h 4483100"/>
                <a:gd name="connsiteX36" fmla="*/ 1889760 w 6182360"/>
                <a:gd name="connsiteY36" fmla="*/ 3327400 h 4483100"/>
                <a:gd name="connsiteX37" fmla="*/ 1844040 w 6182360"/>
                <a:gd name="connsiteY37" fmla="*/ 3449320 h 4483100"/>
                <a:gd name="connsiteX38" fmla="*/ 1661160 w 6182360"/>
                <a:gd name="connsiteY38" fmla="*/ 3891280 h 4483100"/>
                <a:gd name="connsiteX39" fmla="*/ 1478280 w 6182360"/>
                <a:gd name="connsiteY39" fmla="*/ 4074160 h 4483100"/>
                <a:gd name="connsiteX40" fmla="*/ 1508760 w 6182360"/>
                <a:gd name="connsiteY40" fmla="*/ 4196080 h 4483100"/>
                <a:gd name="connsiteX41" fmla="*/ 1508760 w 6182360"/>
                <a:gd name="connsiteY41" fmla="*/ 4302760 h 4483100"/>
                <a:gd name="connsiteX42" fmla="*/ 1478280 w 6182360"/>
                <a:gd name="connsiteY42" fmla="*/ 4424680 h 4483100"/>
                <a:gd name="connsiteX43" fmla="*/ 1539240 w 6182360"/>
                <a:gd name="connsiteY43" fmla="*/ 4439920 h 4483100"/>
                <a:gd name="connsiteX44" fmla="*/ 2255520 w 6182360"/>
                <a:gd name="connsiteY44" fmla="*/ 4470400 h 4483100"/>
                <a:gd name="connsiteX45" fmla="*/ 2392680 w 6182360"/>
                <a:gd name="connsiteY45" fmla="*/ 4363720 h 4483100"/>
                <a:gd name="connsiteX46" fmla="*/ 2667000 w 6182360"/>
                <a:gd name="connsiteY46" fmla="*/ 4272280 h 4483100"/>
                <a:gd name="connsiteX47" fmla="*/ 2926080 w 6182360"/>
                <a:gd name="connsiteY47" fmla="*/ 4226560 h 4483100"/>
                <a:gd name="connsiteX48" fmla="*/ 2834640 w 6182360"/>
                <a:gd name="connsiteY48" fmla="*/ 4058920 h 4483100"/>
                <a:gd name="connsiteX49" fmla="*/ 2804160 w 6182360"/>
                <a:gd name="connsiteY49" fmla="*/ 3830320 h 4483100"/>
                <a:gd name="connsiteX50" fmla="*/ 3093720 w 6182360"/>
                <a:gd name="connsiteY50" fmla="*/ 3601720 h 4483100"/>
                <a:gd name="connsiteX51" fmla="*/ 3383280 w 6182360"/>
                <a:gd name="connsiteY51" fmla="*/ 3068320 h 4483100"/>
                <a:gd name="connsiteX52" fmla="*/ 3413760 w 6182360"/>
                <a:gd name="connsiteY52" fmla="*/ 2854960 h 4483100"/>
                <a:gd name="connsiteX53" fmla="*/ 3611880 w 6182360"/>
                <a:gd name="connsiteY53" fmla="*/ 2702560 h 4483100"/>
                <a:gd name="connsiteX54" fmla="*/ 3810000 w 6182360"/>
                <a:gd name="connsiteY54" fmla="*/ 2214880 h 4483100"/>
                <a:gd name="connsiteX55" fmla="*/ 3947160 w 6182360"/>
                <a:gd name="connsiteY55" fmla="*/ 2108200 h 4483100"/>
                <a:gd name="connsiteX56" fmla="*/ 4023360 w 6182360"/>
                <a:gd name="connsiteY56" fmla="*/ 2077720 h 4483100"/>
                <a:gd name="connsiteX57" fmla="*/ 4145280 w 6182360"/>
                <a:gd name="connsiteY57" fmla="*/ 1788160 h 4483100"/>
                <a:gd name="connsiteX58" fmla="*/ 4191000 w 6182360"/>
                <a:gd name="connsiteY58" fmla="*/ 1864360 h 4483100"/>
                <a:gd name="connsiteX59" fmla="*/ 4312920 w 6182360"/>
                <a:gd name="connsiteY59" fmla="*/ 1986280 h 4483100"/>
                <a:gd name="connsiteX60" fmla="*/ 4389120 w 6182360"/>
                <a:gd name="connsiteY60" fmla="*/ 1925320 h 4483100"/>
                <a:gd name="connsiteX61" fmla="*/ 4389120 w 6182360"/>
                <a:gd name="connsiteY61" fmla="*/ 1711960 h 4483100"/>
                <a:gd name="connsiteX62" fmla="*/ 4480560 w 6182360"/>
                <a:gd name="connsiteY62" fmla="*/ 1574800 h 4483100"/>
                <a:gd name="connsiteX63" fmla="*/ 4663440 w 6182360"/>
                <a:gd name="connsiteY63" fmla="*/ 1498600 h 4483100"/>
                <a:gd name="connsiteX64" fmla="*/ 4815840 w 6182360"/>
                <a:gd name="connsiteY64" fmla="*/ 1498600 h 4483100"/>
                <a:gd name="connsiteX65" fmla="*/ 4968240 w 6182360"/>
                <a:gd name="connsiteY65" fmla="*/ 1590040 h 4483100"/>
                <a:gd name="connsiteX66" fmla="*/ 5029200 w 6182360"/>
                <a:gd name="connsiteY66" fmla="*/ 1605280 h 4483100"/>
                <a:gd name="connsiteX67" fmla="*/ 5349240 w 6182360"/>
                <a:gd name="connsiteY67" fmla="*/ 1346200 h 4483100"/>
                <a:gd name="connsiteX68" fmla="*/ 5486400 w 6182360"/>
                <a:gd name="connsiteY68" fmla="*/ 1209040 h 4483100"/>
                <a:gd name="connsiteX69" fmla="*/ 5577840 w 6182360"/>
                <a:gd name="connsiteY69" fmla="*/ 1117600 h 4483100"/>
                <a:gd name="connsiteX70" fmla="*/ 5455920 w 6182360"/>
                <a:gd name="connsiteY70" fmla="*/ 995680 h 4483100"/>
                <a:gd name="connsiteX71" fmla="*/ 5455920 w 6182360"/>
                <a:gd name="connsiteY71" fmla="*/ 919480 h 4483100"/>
                <a:gd name="connsiteX72" fmla="*/ 5349240 w 6182360"/>
                <a:gd name="connsiteY72" fmla="*/ 858520 h 4483100"/>
                <a:gd name="connsiteX73" fmla="*/ 5212080 w 6182360"/>
                <a:gd name="connsiteY73" fmla="*/ 873760 h 4483100"/>
                <a:gd name="connsiteX74" fmla="*/ 5455920 w 6182360"/>
                <a:gd name="connsiteY74" fmla="*/ 721360 h 4483100"/>
                <a:gd name="connsiteX75" fmla="*/ 5364480 w 6182360"/>
                <a:gd name="connsiteY75" fmla="*/ 629920 h 4483100"/>
                <a:gd name="connsiteX76" fmla="*/ 5090160 w 6182360"/>
                <a:gd name="connsiteY76" fmla="*/ 660400 h 4483100"/>
                <a:gd name="connsiteX77" fmla="*/ 4953000 w 6182360"/>
                <a:gd name="connsiteY77" fmla="*/ 538480 h 4483100"/>
                <a:gd name="connsiteX78" fmla="*/ 5486400 w 6182360"/>
                <a:gd name="connsiteY78" fmla="*/ 325120 h 4483100"/>
                <a:gd name="connsiteX79" fmla="*/ 5638800 w 6182360"/>
                <a:gd name="connsiteY79" fmla="*/ 264160 h 4483100"/>
                <a:gd name="connsiteX80" fmla="*/ 5852160 w 6182360"/>
                <a:gd name="connsiteY80" fmla="*/ 172720 h 4483100"/>
                <a:gd name="connsiteX81" fmla="*/ 5958840 w 6182360"/>
                <a:gd name="connsiteY81" fmla="*/ 20320 h 4483100"/>
                <a:gd name="connsiteX82" fmla="*/ 4495800 w 6182360"/>
                <a:gd name="connsiteY82"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2489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420691 w 6123940"/>
                <a:gd name="connsiteY68" fmla="*/ 1197113 h 4483100"/>
                <a:gd name="connsiteX69" fmla="*/ 5519420 w 6123940"/>
                <a:gd name="connsiteY69" fmla="*/ 1117600 h 4483100"/>
                <a:gd name="connsiteX70" fmla="*/ 5397500 w 6123940"/>
                <a:gd name="connsiteY70" fmla="*/ 995680 h 4483100"/>
                <a:gd name="connsiteX71" fmla="*/ 5397500 w 6123940"/>
                <a:gd name="connsiteY71" fmla="*/ 919480 h 4483100"/>
                <a:gd name="connsiteX72" fmla="*/ 5290820 w 6123940"/>
                <a:gd name="connsiteY72" fmla="*/ 858520 h 4483100"/>
                <a:gd name="connsiteX73" fmla="*/ 5153660 w 6123940"/>
                <a:gd name="connsiteY73" fmla="*/ 873760 h 4483100"/>
                <a:gd name="connsiteX74" fmla="*/ 5397500 w 6123940"/>
                <a:gd name="connsiteY74" fmla="*/ 721360 h 4483100"/>
                <a:gd name="connsiteX75" fmla="*/ 5306060 w 6123940"/>
                <a:gd name="connsiteY75" fmla="*/ 629920 h 4483100"/>
                <a:gd name="connsiteX76" fmla="*/ 5031740 w 6123940"/>
                <a:gd name="connsiteY76" fmla="*/ 660400 h 4483100"/>
                <a:gd name="connsiteX77" fmla="*/ 4894580 w 6123940"/>
                <a:gd name="connsiteY77" fmla="*/ 538480 h 4483100"/>
                <a:gd name="connsiteX78" fmla="*/ 5427980 w 6123940"/>
                <a:gd name="connsiteY78" fmla="*/ 325120 h 4483100"/>
                <a:gd name="connsiteX79" fmla="*/ 5580380 w 6123940"/>
                <a:gd name="connsiteY79" fmla="*/ 264160 h 4483100"/>
                <a:gd name="connsiteX80" fmla="*/ 5793740 w 6123940"/>
                <a:gd name="connsiteY80" fmla="*/ 172720 h 4483100"/>
                <a:gd name="connsiteX81" fmla="*/ 5900420 w 6123940"/>
                <a:gd name="connsiteY81" fmla="*/ 20320 h 4483100"/>
                <a:gd name="connsiteX82" fmla="*/ 4437380 w 6123940"/>
                <a:gd name="connsiteY82"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519420 w 6123940"/>
                <a:gd name="connsiteY67" fmla="*/ 1117600 h 4483100"/>
                <a:gd name="connsiteX68" fmla="*/ 5397500 w 6123940"/>
                <a:gd name="connsiteY68" fmla="*/ 995680 h 4483100"/>
                <a:gd name="connsiteX69" fmla="*/ 5397500 w 6123940"/>
                <a:gd name="connsiteY69" fmla="*/ 919480 h 4483100"/>
                <a:gd name="connsiteX70" fmla="*/ 5290820 w 6123940"/>
                <a:gd name="connsiteY70" fmla="*/ 858520 h 4483100"/>
                <a:gd name="connsiteX71" fmla="*/ 5153660 w 6123940"/>
                <a:gd name="connsiteY71" fmla="*/ 873760 h 4483100"/>
                <a:gd name="connsiteX72" fmla="*/ 5397500 w 6123940"/>
                <a:gd name="connsiteY72" fmla="*/ 721360 h 4483100"/>
                <a:gd name="connsiteX73" fmla="*/ 5306060 w 6123940"/>
                <a:gd name="connsiteY73" fmla="*/ 629920 h 4483100"/>
                <a:gd name="connsiteX74" fmla="*/ 5031740 w 6123940"/>
                <a:gd name="connsiteY74" fmla="*/ 660400 h 4483100"/>
                <a:gd name="connsiteX75" fmla="*/ 4894580 w 6123940"/>
                <a:gd name="connsiteY75" fmla="*/ 538480 h 4483100"/>
                <a:gd name="connsiteX76" fmla="*/ 5427980 w 6123940"/>
                <a:gd name="connsiteY76" fmla="*/ 325120 h 4483100"/>
                <a:gd name="connsiteX77" fmla="*/ 5580380 w 6123940"/>
                <a:gd name="connsiteY77" fmla="*/ 264160 h 4483100"/>
                <a:gd name="connsiteX78" fmla="*/ 5793740 w 6123940"/>
                <a:gd name="connsiteY78" fmla="*/ 172720 h 4483100"/>
                <a:gd name="connsiteX79" fmla="*/ 5900420 w 6123940"/>
                <a:gd name="connsiteY79" fmla="*/ 20320 h 4483100"/>
                <a:gd name="connsiteX80" fmla="*/ 4437380 w 6123940"/>
                <a:gd name="connsiteY80"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519420 w 6123940"/>
                <a:gd name="connsiteY67" fmla="*/ 1117600 h 4483100"/>
                <a:gd name="connsiteX68" fmla="*/ 5397500 w 6123940"/>
                <a:gd name="connsiteY68" fmla="*/ 995680 h 4483100"/>
                <a:gd name="connsiteX69" fmla="*/ 5397500 w 6123940"/>
                <a:gd name="connsiteY69" fmla="*/ 919480 h 4483100"/>
                <a:gd name="connsiteX70" fmla="*/ 5290820 w 6123940"/>
                <a:gd name="connsiteY70" fmla="*/ 858520 h 4483100"/>
                <a:gd name="connsiteX71" fmla="*/ 5153660 w 6123940"/>
                <a:gd name="connsiteY71" fmla="*/ 873760 h 4483100"/>
                <a:gd name="connsiteX72" fmla="*/ 5397500 w 6123940"/>
                <a:gd name="connsiteY72" fmla="*/ 721360 h 4483100"/>
                <a:gd name="connsiteX73" fmla="*/ 5306060 w 6123940"/>
                <a:gd name="connsiteY73" fmla="*/ 629920 h 4483100"/>
                <a:gd name="connsiteX74" fmla="*/ 5031740 w 6123940"/>
                <a:gd name="connsiteY74" fmla="*/ 660400 h 4483100"/>
                <a:gd name="connsiteX75" fmla="*/ 4894580 w 6123940"/>
                <a:gd name="connsiteY75" fmla="*/ 538480 h 4483100"/>
                <a:gd name="connsiteX76" fmla="*/ 5427980 w 6123940"/>
                <a:gd name="connsiteY76" fmla="*/ 325120 h 4483100"/>
                <a:gd name="connsiteX77" fmla="*/ 5580380 w 6123940"/>
                <a:gd name="connsiteY77" fmla="*/ 264160 h 4483100"/>
                <a:gd name="connsiteX78" fmla="*/ 5793740 w 6123940"/>
                <a:gd name="connsiteY78" fmla="*/ 172720 h 4483100"/>
                <a:gd name="connsiteX79" fmla="*/ 5900420 w 6123940"/>
                <a:gd name="connsiteY79" fmla="*/ 20320 h 4483100"/>
                <a:gd name="connsiteX80" fmla="*/ 4437380 w 6123940"/>
                <a:gd name="connsiteY80" fmla="*/ 81280 h 4483100"/>
                <a:gd name="connsiteX0" fmla="*/ 4437380 w 6123940"/>
                <a:gd name="connsiteY0" fmla="*/ 127000 h 4528820"/>
                <a:gd name="connsiteX1" fmla="*/ 4117340 w 6123940"/>
                <a:gd name="connsiteY1" fmla="*/ 553720 h 4528820"/>
                <a:gd name="connsiteX2" fmla="*/ 3629660 w 6123940"/>
                <a:gd name="connsiteY2" fmla="*/ 949960 h 4528820"/>
                <a:gd name="connsiteX3" fmla="*/ 3324860 w 6123940"/>
                <a:gd name="connsiteY3" fmla="*/ 1132840 h 4528820"/>
                <a:gd name="connsiteX4" fmla="*/ 2989580 w 6123940"/>
                <a:gd name="connsiteY4" fmla="*/ 1209040 h 4528820"/>
                <a:gd name="connsiteX5" fmla="*/ 2517140 w 6123940"/>
                <a:gd name="connsiteY5" fmla="*/ 1117600 h 4528820"/>
                <a:gd name="connsiteX6" fmla="*/ 2242820 w 6123940"/>
                <a:gd name="connsiteY6" fmla="*/ 1041400 h 4528820"/>
                <a:gd name="connsiteX7" fmla="*/ 1983740 w 6123940"/>
                <a:gd name="connsiteY7" fmla="*/ 889000 h 4528820"/>
                <a:gd name="connsiteX8" fmla="*/ 1907540 w 6123940"/>
                <a:gd name="connsiteY8" fmla="*/ 843280 h 4528820"/>
                <a:gd name="connsiteX9" fmla="*/ 1709420 w 6123940"/>
                <a:gd name="connsiteY9" fmla="*/ 995680 h 4528820"/>
                <a:gd name="connsiteX10" fmla="*/ 1602740 w 6123940"/>
                <a:gd name="connsiteY10" fmla="*/ 949960 h 4528820"/>
                <a:gd name="connsiteX11" fmla="*/ 1176020 w 6123940"/>
                <a:gd name="connsiteY11" fmla="*/ 812800 h 4528820"/>
                <a:gd name="connsiteX12" fmla="*/ 855980 w 6123940"/>
                <a:gd name="connsiteY12" fmla="*/ 187960 h 4528820"/>
                <a:gd name="connsiteX13" fmla="*/ 855980 w 6123940"/>
                <a:gd name="connsiteY13" fmla="*/ 127000 h 4528820"/>
                <a:gd name="connsiteX14" fmla="*/ 124460 w 6123940"/>
                <a:gd name="connsiteY14" fmla="*/ 127000 h 4528820"/>
                <a:gd name="connsiteX15" fmla="*/ 109220 w 6123940"/>
                <a:gd name="connsiteY15" fmla="*/ 889000 h 4528820"/>
                <a:gd name="connsiteX16" fmla="*/ 261620 w 6123940"/>
                <a:gd name="connsiteY16" fmla="*/ 1041400 h 4528820"/>
                <a:gd name="connsiteX17" fmla="*/ 414020 w 6123940"/>
                <a:gd name="connsiteY17" fmla="*/ 1407160 h 4528820"/>
                <a:gd name="connsiteX18" fmla="*/ 490220 w 6123940"/>
                <a:gd name="connsiteY18" fmla="*/ 1696720 h 4528820"/>
                <a:gd name="connsiteX19" fmla="*/ 627380 w 6123940"/>
                <a:gd name="connsiteY19" fmla="*/ 1772920 h 4528820"/>
                <a:gd name="connsiteX20" fmla="*/ 871220 w 6123940"/>
                <a:gd name="connsiteY20" fmla="*/ 1513840 h 4528820"/>
                <a:gd name="connsiteX21" fmla="*/ 993140 w 6123940"/>
                <a:gd name="connsiteY21" fmla="*/ 1422400 h 4528820"/>
                <a:gd name="connsiteX22" fmla="*/ 1115060 w 6123940"/>
                <a:gd name="connsiteY22" fmla="*/ 1468120 h 4528820"/>
                <a:gd name="connsiteX23" fmla="*/ 1176020 w 6123940"/>
                <a:gd name="connsiteY23" fmla="*/ 1559560 h 4528820"/>
                <a:gd name="connsiteX24" fmla="*/ 1099820 w 6123940"/>
                <a:gd name="connsiteY24" fmla="*/ 1696720 h 4528820"/>
                <a:gd name="connsiteX25" fmla="*/ 1297940 w 6123940"/>
                <a:gd name="connsiteY25" fmla="*/ 1955800 h 4528820"/>
                <a:gd name="connsiteX26" fmla="*/ 1465580 w 6123940"/>
                <a:gd name="connsiteY26" fmla="*/ 2199640 h 4528820"/>
                <a:gd name="connsiteX27" fmla="*/ 1465580 w 6123940"/>
                <a:gd name="connsiteY27" fmla="*/ 2291080 h 4528820"/>
                <a:gd name="connsiteX28" fmla="*/ 1587500 w 6123940"/>
                <a:gd name="connsiteY28" fmla="*/ 2382520 h 4528820"/>
                <a:gd name="connsiteX29" fmla="*/ 1617980 w 6123940"/>
                <a:gd name="connsiteY29" fmla="*/ 2519680 h 4528820"/>
                <a:gd name="connsiteX30" fmla="*/ 1496060 w 6123940"/>
                <a:gd name="connsiteY30" fmla="*/ 2702560 h 4528820"/>
                <a:gd name="connsiteX31" fmla="*/ 1419860 w 6123940"/>
                <a:gd name="connsiteY31" fmla="*/ 2885440 h 4528820"/>
                <a:gd name="connsiteX32" fmla="*/ 1602740 w 6123940"/>
                <a:gd name="connsiteY32" fmla="*/ 3114040 h 4528820"/>
                <a:gd name="connsiteX33" fmla="*/ 1724660 w 6123940"/>
                <a:gd name="connsiteY33" fmla="*/ 3251200 h 4528820"/>
                <a:gd name="connsiteX34" fmla="*/ 1831340 w 6123940"/>
                <a:gd name="connsiteY34" fmla="*/ 3373120 h 4528820"/>
                <a:gd name="connsiteX35" fmla="*/ 1785620 w 6123940"/>
                <a:gd name="connsiteY35" fmla="*/ 3495040 h 4528820"/>
                <a:gd name="connsiteX36" fmla="*/ 1602740 w 6123940"/>
                <a:gd name="connsiteY36" fmla="*/ 3937000 h 4528820"/>
                <a:gd name="connsiteX37" fmla="*/ 1419860 w 6123940"/>
                <a:gd name="connsiteY37" fmla="*/ 4119880 h 4528820"/>
                <a:gd name="connsiteX38" fmla="*/ 1450340 w 6123940"/>
                <a:gd name="connsiteY38" fmla="*/ 4241800 h 4528820"/>
                <a:gd name="connsiteX39" fmla="*/ 1450340 w 6123940"/>
                <a:gd name="connsiteY39" fmla="*/ 4348480 h 4528820"/>
                <a:gd name="connsiteX40" fmla="*/ 1419860 w 6123940"/>
                <a:gd name="connsiteY40" fmla="*/ 4470400 h 4528820"/>
                <a:gd name="connsiteX41" fmla="*/ 1480820 w 6123940"/>
                <a:gd name="connsiteY41" fmla="*/ 4485640 h 4528820"/>
                <a:gd name="connsiteX42" fmla="*/ 2197100 w 6123940"/>
                <a:gd name="connsiteY42" fmla="*/ 4516120 h 4528820"/>
                <a:gd name="connsiteX43" fmla="*/ 2334260 w 6123940"/>
                <a:gd name="connsiteY43" fmla="*/ 4409440 h 4528820"/>
                <a:gd name="connsiteX44" fmla="*/ 2608580 w 6123940"/>
                <a:gd name="connsiteY44" fmla="*/ 4318000 h 4528820"/>
                <a:gd name="connsiteX45" fmla="*/ 2867660 w 6123940"/>
                <a:gd name="connsiteY45" fmla="*/ 4272280 h 4528820"/>
                <a:gd name="connsiteX46" fmla="*/ 2776220 w 6123940"/>
                <a:gd name="connsiteY46" fmla="*/ 4104640 h 4528820"/>
                <a:gd name="connsiteX47" fmla="*/ 2745740 w 6123940"/>
                <a:gd name="connsiteY47" fmla="*/ 3876040 h 4528820"/>
                <a:gd name="connsiteX48" fmla="*/ 3035300 w 6123940"/>
                <a:gd name="connsiteY48" fmla="*/ 3647440 h 4528820"/>
                <a:gd name="connsiteX49" fmla="*/ 3324860 w 6123940"/>
                <a:gd name="connsiteY49" fmla="*/ 3114040 h 4528820"/>
                <a:gd name="connsiteX50" fmla="*/ 3355340 w 6123940"/>
                <a:gd name="connsiteY50" fmla="*/ 2900680 h 4528820"/>
                <a:gd name="connsiteX51" fmla="*/ 3553460 w 6123940"/>
                <a:gd name="connsiteY51" fmla="*/ 2748280 h 4528820"/>
                <a:gd name="connsiteX52" fmla="*/ 3751580 w 6123940"/>
                <a:gd name="connsiteY52" fmla="*/ 2260600 h 4528820"/>
                <a:gd name="connsiteX53" fmla="*/ 3888740 w 6123940"/>
                <a:gd name="connsiteY53" fmla="*/ 2153920 h 4528820"/>
                <a:gd name="connsiteX54" fmla="*/ 3964940 w 6123940"/>
                <a:gd name="connsiteY54" fmla="*/ 2123440 h 4528820"/>
                <a:gd name="connsiteX55" fmla="*/ 4086860 w 6123940"/>
                <a:gd name="connsiteY55" fmla="*/ 1833880 h 4528820"/>
                <a:gd name="connsiteX56" fmla="*/ 4132580 w 6123940"/>
                <a:gd name="connsiteY56" fmla="*/ 1910080 h 4528820"/>
                <a:gd name="connsiteX57" fmla="*/ 4254500 w 6123940"/>
                <a:gd name="connsiteY57" fmla="*/ 2032000 h 4528820"/>
                <a:gd name="connsiteX58" fmla="*/ 4330700 w 6123940"/>
                <a:gd name="connsiteY58" fmla="*/ 1971040 h 4528820"/>
                <a:gd name="connsiteX59" fmla="*/ 4330700 w 6123940"/>
                <a:gd name="connsiteY59" fmla="*/ 1757680 h 4528820"/>
                <a:gd name="connsiteX60" fmla="*/ 4422140 w 6123940"/>
                <a:gd name="connsiteY60" fmla="*/ 1620520 h 4528820"/>
                <a:gd name="connsiteX61" fmla="*/ 4605020 w 6123940"/>
                <a:gd name="connsiteY61" fmla="*/ 1544320 h 4528820"/>
                <a:gd name="connsiteX62" fmla="*/ 4757420 w 6123940"/>
                <a:gd name="connsiteY62" fmla="*/ 1544320 h 4528820"/>
                <a:gd name="connsiteX63" fmla="*/ 4909820 w 6123940"/>
                <a:gd name="connsiteY63" fmla="*/ 1635760 h 4528820"/>
                <a:gd name="connsiteX64" fmla="*/ 4970780 w 6123940"/>
                <a:gd name="connsiteY64" fmla="*/ 1651000 h 4528820"/>
                <a:gd name="connsiteX65" fmla="*/ 5290820 w 6123940"/>
                <a:gd name="connsiteY65" fmla="*/ 1391920 h 4528820"/>
                <a:gd name="connsiteX66" fmla="*/ 5519420 w 6123940"/>
                <a:gd name="connsiteY66" fmla="*/ 1163320 h 4528820"/>
                <a:gd name="connsiteX67" fmla="*/ 5397500 w 6123940"/>
                <a:gd name="connsiteY67" fmla="*/ 1041400 h 4528820"/>
                <a:gd name="connsiteX68" fmla="*/ 5397500 w 6123940"/>
                <a:gd name="connsiteY68" fmla="*/ 965200 h 4528820"/>
                <a:gd name="connsiteX69" fmla="*/ 5290820 w 6123940"/>
                <a:gd name="connsiteY69" fmla="*/ 904240 h 4528820"/>
                <a:gd name="connsiteX70" fmla="*/ 5153660 w 6123940"/>
                <a:gd name="connsiteY70" fmla="*/ 919480 h 4528820"/>
                <a:gd name="connsiteX71" fmla="*/ 5397500 w 6123940"/>
                <a:gd name="connsiteY71" fmla="*/ 767080 h 4528820"/>
                <a:gd name="connsiteX72" fmla="*/ 5306060 w 6123940"/>
                <a:gd name="connsiteY72" fmla="*/ 675640 h 4528820"/>
                <a:gd name="connsiteX73" fmla="*/ 5031740 w 6123940"/>
                <a:gd name="connsiteY73" fmla="*/ 706120 h 4528820"/>
                <a:gd name="connsiteX74" fmla="*/ 4894580 w 6123940"/>
                <a:gd name="connsiteY74" fmla="*/ 584200 h 4528820"/>
                <a:gd name="connsiteX75" fmla="*/ 5427980 w 6123940"/>
                <a:gd name="connsiteY75" fmla="*/ 370840 h 4528820"/>
                <a:gd name="connsiteX76" fmla="*/ 5580380 w 6123940"/>
                <a:gd name="connsiteY76" fmla="*/ 309880 h 4528820"/>
                <a:gd name="connsiteX77" fmla="*/ 5793740 w 6123940"/>
                <a:gd name="connsiteY77" fmla="*/ 218440 h 4528820"/>
                <a:gd name="connsiteX78" fmla="*/ 5900420 w 6123940"/>
                <a:gd name="connsiteY78" fmla="*/ 66040 h 4528820"/>
                <a:gd name="connsiteX79" fmla="*/ 4437380 w 6123940"/>
                <a:gd name="connsiteY79" fmla="*/ 127000 h 452882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148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779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779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116840 h 4518660"/>
                <a:gd name="connsiteX1" fmla="*/ 4117340 w 6123940"/>
                <a:gd name="connsiteY1" fmla="*/ 543560 h 4518660"/>
                <a:gd name="connsiteX2" fmla="*/ 3629660 w 6123940"/>
                <a:gd name="connsiteY2" fmla="*/ 939800 h 4518660"/>
                <a:gd name="connsiteX3" fmla="*/ 3324860 w 6123940"/>
                <a:gd name="connsiteY3" fmla="*/ 1122680 h 4518660"/>
                <a:gd name="connsiteX4" fmla="*/ 2989580 w 6123940"/>
                <a:gd name="connsiteY4" fmla="*/ 1198880 h 4518660"/>
                <a:gd name="connsiteX5" fmla="*/ 2517140 w 6123940"/>
                <a:gd name="connsiteY5" fmla="*/ 1107440 h 4518660"/>
                <a:gd name="connsiteX6" fmla="*/ 2242820 w 6123940"/>
                <a:gd name="connsiteY6" fmla="*/ 1031240 h 4518660"/>
                <a:gd name="connsiteX7" fmla="*/ 1983740 w 6123940"/>
                <a:gd name="connsiteY7" fmla="*/ 878840 h 4518660"/>
                <a:gd name="connsiteX8" fmla="*/ 1907540 w 6123940"/>
                <a:gd name="connsiteY8" fmla="*/ 833120 h 4518660"/>
                <a:gd name="connsiteX9" fmla="*/ 1709420 w 6123940"/>
                <a:gd name="connsiteY9" fmla="*/ 985520 h 4518660"/>
                <a:gd name="connsiteX10" fmla="*/ 1602740 w 6123940"/>
                <a:gd name="connsiteY10" fmla="*/ 939800 h 4518660"/>
                <a:gd name="connsiteX11" fmla="*/ 1176020 w 6123940"/>
                <a:gd name="connsiteY11" fmla="*/ 650240 h 4518660"/>
                <a:gd name="connsiteX12" fmla="*/ 855980 w 6123940"/>
                <a:gd name="connsiteY12" fmla="*/ 177800 h 4518660"/>
                <a:gd name="connsiteX13" fmla="*/ 124460 w 6123940"/>
                <a:gd name="connsiteY13" fmla="*/ 116840 h 4518660"/>
                <a:gd name="connsiteX14" fmla="*/ 109220 w 6123940"/>
                <a:gd name="connsiteY14" fmla="*/ 878840 h 4518660"/>
                <a:gd name="connsiteX15" fmla="*/ 261620 w 6123940"/>
                <a:gd name="connsiteY15" fmla="*/ 1031240 h 4518660"/>
                <a:gd name="connsiteX16" fmla="*/ 414020 w 6123940"/>
                <a:gd name="connsiteY16" fmla="*/ 1397000 h 4518660"/>
                <a:gd name="connsiteX17" fmla="*/ 490220 w 6123940"/>
                <a:gd name="connsiteY17" fmla="*/ 1686560 h 4518660"/>
                <a:gd name="connsiteX18" fmla="*/ 627380 w 6123940"/>
                <a:gd name="connsiteY18" fmla="*/ 1762760 h 4518660"/>
                <a:gd name="connsiteX19" fmla="*/ 871220 w 6123940"/>
                <a:gd name="connsiteY19" fmla="*/ 1503680 h 4518660"/>
                <a:gd name="connsiteX20" fmla="*/ 993140 w 6123940"/>
                <a:gd name="connsiteY20" fmla="*/ 1412240 h 4518660"/>
                <a:gd name="connsiteX21" fmla="*/ 1115060 w 6123940"/>
                <a:gd name="connsiteY21" fmla="*/ 1457960 h 4518660"/>
                <a:gd name="connsiteX22" fmla="*/ 1176020 w 6123940"/>
                <a:gd name="connsiteY22" fmla="*/ 1549400 h 4518660"/>
                <a:gd name="connsiteX23" fmla="*/ 1099820 w 6123940"/>
                <a:gd name="connsiteY23" fmla="*/ 1686560 h 4518660"/>
                <a:gd name="connsiteX24" fmla="*/ 1297940 w 6123940"/>
                <a:gd name="connsiteY24" fmla="*/ 1945640 h 4518660"/>
                <a:gd name="connsiteX25" fmla="*/ 1465580 w 6123940"/>
                <a:gd name="connsiteY25" fmla="*/ 2189480 h 4518660"/>
                <a:gd name="connsiteX26" fmla="*/ 1465580 w 6123940"/>
                <a:gd name="connsiteY26" fmla="*/ 2280920 h 4518660"/>
                <a:gd name="connsiteX27" fmla="*/ 1587500 w 6123940"/>
                <a:gd name="connsiteY27" fmla="*/ 2372360 h 4518660"/>
                <a:gd name="connsiteX28" fmla="*/ 1617980 w 6123940"/>
                <a:gd name="connsiteY28" fmla="*/ 2509520 h 4518660"/>
                <a:gd name="connsiteX29" fmla="*/ 1496060 w 6123940"/>
                <a:gd name="connsiteY29" fmla="*/ 2692400 h 4518660"/>
                <a:gd name="connsiteX30" fmla="*/ 1419860 w 6123940"/>
                <a:gd name="connsiteY30" fmla="*/ 2875280 h 4518660"/>
                <a:gd name="connsiteX31" fmla="*/ 1602740 w 6123940"/>
                <a:gd name="connsiteY31" fmla="*/ 3103880 h 4518660"/>
                <a:gd name="connsiteX32" fmla="*/ 1724660 w 6123940"/>
                <a:gd name="connsiteY32" fmla="*/ 3241040 h 4518660"/>
                <a:gd name="connsiteX33" fmla="*/ 1831340 w 6123940"/>
                <a:gd name="connsiteY33" fmla="*/ 3362960 h 4518660"/>
                <a:gd name="connsiteX34" fmla="*/ 1785620 w 6123940"/>
                <a:gd name="connsiteY34" fmla="*/ 3484880 h 4518660"/>
                <a:gd name="connsiteX35" fmla="*/ 1602740 w 6123940"/>
                <a:gd name="connsiteY35" fmla="*/ 3926840 h 4518660"/>
                <a:gd name="connsiteX36" fmla="*/ 1419860 w 6123940"/>
                <a:gd name="connsiteY36" fmla="*/ 4109720 h 4518660"/>
                <a:gd name="connsiteX37" fmla="*/ 1450340 w 6123940"/>
                <a:gd name="connsiteY37" fmla="*/ 4231640 h 4518660"/>
                <a:gd name="connsiteX38" fmla="*/ 1450340 w 6123940"/>
                <a:gd name="connsiteY38" fmla="*/ 4338320 h 4518660"/>
                <a:gd name="connsiteX39" fmla="*/ 1419860 w 6123940"/>
                <a:gd name="connsiteY39" fmla="*/ 4460240 h 4518660"/>
                <a:gd name="connsiteX40" fmla="*/ 1480820 w 6123940"/>
                <a:gd name="connsiteY40" fmla="*/ 4475480 h 4518660"/>
                <a:gd name="connsiteX41" fmla="*/ 2197100 w 6123940"/>
                <a:gd name="connsiteY41" fmla="*/ 4505960 h 4518660"/>
                <a:gd name="connsiteX42" fmla="*/ 2334260 w 6123940"/>
                <a:gd name="connsiteY42" fmla="*/ 4399280 h 4518660"/>
                <a:gd name="connsiteX43" fmla="*/ 2608580 w 6123940"/>
                <a:gd name="connsiteY43" fmla="*/ 4307840 h 4518660"/>
                <a:gd name="connsiteX44" fmla="*/ 2867660 w 6123940"/>
                <a:gd name="connsiteY44" fmla="*/ 4262120 h 4518660"/>
                <a:gd name="connsiteX45" fmla="*/ 2852420 w 6123940"/>
                <a:gd name="connsiteY45" fmla="*/ 4094480 h 4518660"/>
                <a:gd name="connsiteX46" fmla="*/ 2821940 w 6123940"/>
                <a:gd name="connsiteY46" fmla="*/ 3865880 h 4518660"/>
                <a:gd name="connsiteX47" fmla="*/ 3035300 w 6123940"/>
                <a:gd name="connsiteY47" fmla="*/ 3713480 h 4518660"/>
                <a:gd name="connsiteX48" fmla="*/ 3324860 w 6123940"/>
                <a:gd name="connsiteY48" fmla="*/ 3332480 h 4518660"/>
                <a:gd name="connsiteX49" fmla="*/ 3431540 w 6123940"/>
                <a:gd name="connsiteY49" fmla="*/ 2966720 h 4518660"/>
                <a:gd name="connsiteX50" fmla="*/ 3553460 w 6123940"/>
                <a:gd name="connsiteY50" fmla="*/ 2738120 h 4518660"/>
                <a:gd name="connsiteX51" fmla="*/ 3751580 w 6123940"/>
                <a:gd name="connsiteY51" fmla="*/ 2326640 h 4518660"/>
                <a:gd name="connsiteX52" fmla="*/ 3964940 w 6123940"/>
                <a:gd name="connsiteY52" fmla="*/ 2143760 h 4518660"/>
                <a:gd name="connsiteX53" fmla="*/ 4086860 w 6123940"/>
                <a:gd name="connsiteY53" fmla="*/ 1823720 h 4518660"/>
                <a:gd name="connsiteX54" fmla="*/ 4132580 w 6123940"/>
                <a:gd name="connsiteY54" fmla="*/ 1899920 h 4518660"/>
                <a:gd name="connsiteX55" fmla="*/ 4254500 w 6123940"/>
                <a:gd name="connsiteY55" fmla="*/ 2021840 h 4518660"/>
                <a:gd name="connsiteX56" fmla="*/ 4330700 w 6123940"/>
                <a:gd name="connsiteY56" fmla="*/ 1960880 h 4518660"/>
                <a:gd name="connsiteX57" fmla="*/ 4406900 w 6123940"/>
                <a:gd name="connsiteY57" fmla="*/ 1747520 h 4518660"/>
                <a:gd name="connsiteX58" fmla="*/ 4498340 w 6123940"/>
                <a:gd name="connsiteY58" fmla="*/ 1610360 h 4518660"/>
                <a:gd name="connsiteX59" fmla="*/ 4605020 w 6123940"/>
                <a:gd name="connsiteY59" fmla="*/ 1534160 h 4518660"/>
                <a:gd name="connsiteX60" fmla="*/ 4757420 w 6123940"/>
                <a:gd name="connsiteY60" fmla="*/ 1534160 h 4518660"/>
                <a:gd name="connsiteX61" fmla="*/ 4909820 w 6123940"/>
                <a:gd name="connsiteY61" fmla="*/ 1625600 h 4518660"/>
                <a:gd name="connsiteX62" fmla="*/ 4970780 w 6123940"/>
                <a:gd name="connsiteY62" fmla="*/ 1640840 h 4518660"/>
                <a:gd name="connsiteX63" fmla="*/ 5290820 w 6123940"/>
                <a:gd name="connsiteY63" fmla="*/ 1381760 h 4518660"/>
                <a:gd name="connsiteX64" fmla="*/ 5519420 w 6123940"/>
                <a:gd name="connsiteY64" fmla="*/ 1153160 h 4518660"/>
                <a:gd name="connsiteX65" fmla="*/ 5397500 w 6123940"/>
                <a:gd name="connsiteY65" fmla="*/ 1031240 h 4518660"/>
                <a:gd name="connsiteX66" fmla="*/ 5397500 w 6123940"/>
                <a:gd name="connsiteY66" fmla="*/ 955040 h 4518660"/>
                <a:gd name="connsiteX67" fmla="*/ 5290820 w 6123940"/>
                <a:gd name="connsiteY67" fmla="*/ 894080 h 4518660"/>
                <a:gd name="connsiteX68" fmla="*/ 5153660 w 6123940"/>
                <a:gd name="connsiteY68" fmla="*/ 909320 h 4518660"/>
                <a:gd name="connsiteX69" fmla="*/ 5397500 w 6123940"/>
                <a:gd name="connsiteY69" fmla="*/ 756920 h 4518660"/>
                <a:gd name="connsiteX70" fmla="*/ 5306060 w 6123940"/>
                <a:gd name="connsiteY70" fmla="*/ 665480 h 4518660"/>
                <a:gd name="connsiteX71" fmla="*/ 5031740 w 6123940"/>
                <a:gd name="connsiteY71" fmla="*/ 695960 h 4518660"/>
                <a:gd name="connsiteX72" fmla="*/ 4894580 w 6123940"/>
                <a:gd name="connsiteY72" fmla="*/ 574040 h 4518660"/>
                <a:gd name="connsiteX73" fmla="*/ 5427980 w 6123940"/>
                <a:gd name="connsiteY73" fmla="*/ 360680 h 4518660"/>
                <a:gd name="connsiteX74" fmla="*/ 5580380 w 6123940"/>
                <a:gd name="connsiteY74" fmla="*/ 299720 h 4518660"/>
                <a:gd name="connsiteX75" fmla="*/ 5793740 w 6123940"/>
                <a:gd name="connsiteY75" fmla="*/ 208280 h 4518660"/>
                <a:gd name="connsiteX76" fmla="*/ 5900420 w 6123940"/>
                <a:gd name="connsiteY76" fmla="*/ 55880 h 4518660"/>
                <a:gd name="connsiteX77" fmla="*/ 4437380 w 6123940"/>
                <a:gd name="connsiteY77" fmla="*/ 116840 h 451866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124460 w 6123940"/>
                <a:gd name="connsiteY13" fmla="*/ 157480 h 4483100"/>
                <a:gd name="connsiteX14" fmla="*/ 109220 w 6123940"/>
                <a:gd name="connsiteY14" fmla="*/ 843280 h 4483100"/>
                <a:gd name="connsiteX15" fmla="*/ 261620 w 6123940"/>
                <a:gd name="connsiteY15" fmla="*/ 995680 h 4483100"/>
                <a:gd name="connsiteX16" fmla="*/ 414020 w 6123940"/>
                <a:gd name="connsiteY16" fmla="*/ 1361440 h 4483100"/>
                <a:gd name="connsiteX17" fmla="*/ 490220 w 6123940"/>
                <a:gd name="connsiteY17" fmla="*/ 1651000 h 4483100"/>
                <a:gd name="connsiteX18" fmla="*/ 627380 w 6123940"/>
                <a:gd name="connsiteY18" fmla="*/ 1727200 h 4483100"/>
                <a:gd name="connsiteX19" fmla="*/ 871220 w 6123940"/>
                <a:gd name="connsiteY19" fmla="*/ 1468120 h 4483100"/>
                <a:gd name="connsiteX20" fmla="*/ 993140 w 6123940"/>
                <a:gd name="connsiteY20" fmla="*/ 1376680 h 4483100"/>
                <a:gd name="connsiteX21" fmla="*/ 1115060 w 6123940"/>
                <a:gd name="connsiteY21" fmla="*/ 1422400 h 4483100"/>
                <a:gd name="connsiteX22" fmla="*/ 1176020 w 6123940"/>
                <a:gd name="connsiteY22" fmla="*/ 1513840 h 4483100"/>
                <a:gd name="connsiteX23" fmla="*/ 1099820 w 6123940"/>
                <a:gd name="connsiteY23" fmla="*/ 1651000 h 4483100"/>
                <a:gd name="connsiteX24" fmla="*/ 1297940 w 6123940"/>
                <a:gd name="connsiteY24" fmla="*/ 1910080 h 4483100"/>
                <a:gd name="connsiteX25" fmla="*/ 1465580 w 6123940"/>
                <a:gd name="connsiteY25" fmla="*/ 2153920 h 4483100"/>
                <a:gd name="connsiteX26" fmla="*/ 1465580 w 6123940"/>
                <a:gd name="connsiteY26" fmla="*/ 2245360 h 4483100"/>
                <a:gd name="connsiteX27" fmla="*/ 1587500 w 6123940"/>
                <a:gd name="connsiteY27" fmla="*/ 2336800 h 4483100"/>
                <a:gd name="connsiteX28" fmla="*/ 1617980 w 6123940"/>
                <a:gd name="connsiteY28" fmla="*/ 2473960 h 4483100"/>
                <a:gd name="connsiteX29" fmla="*/ 1496060 w 6123940"/>
                <a:gd name="connsiteY29" fmla="*/ 2656840 h 4483100"/>
                <a:gd name="connsiteX30" fmla="*/ 1419860 w 6123940"/>
                <a:gd name="connsiteY30" fmla="*/ 2839720 h 4483100"/>
                <a:gd name="connsiteX31" fmla="*/ 1602740 w 6123940"/>
                <a:gd name="connsiteY31" fmla="*/ 3068320 h 4483100"/>
                <a:gd name="connsiteX32" fmla="*/ 1724660 w 6123940"/>
                <a:gd name="connsiteY32" fmla="*/ 3205480 h 4483100"/>
                <a:gd name="connsiteX33" fmla="*/ 1831340 w 6123940"/>
                <a:gd name="connsiteY33" fmla="*/ 3327400 h 4483100"/>
                <a:gd name="connsiteX34" fmla="*/ 1785620 w 6123940"/>
                <a:gd name="connsiteY34" fmla="*/ 3449320 h 4483100"/>
                <a:gd name="connsiteX35" fmla="*/ 1602740 w 6123940"/>
                <a:gd name="connsiteY35" fmla="*/ 3891280 h 4483100"/>
                <a:gd name="connsiteX36" fmla="*/ 1419860 w 6123940"/>
                <a:gd name="connsiteY36" fmla="*/ 4074160 h 4483100"/>
                <a:gd name="connsiteX37" fmla="*/ 1450340 w 6123940"/>
                <a:gd name="connsiteY37" fmla="*/ 4196080 h 4483100"/>
                <a:gd name="connsiteX38" fmla="*/ 1450340 w 6123940"/>
                <a:gd name="connsiteY38" fmla="*/ 4302760 h 4483100"/>
                <a:gd name="connsiteX39" fmla="*/ 1419860 w 6123940"/>
                <a:gd name="connsiteY39" fmla="*/ 4424680 h 4483100"/>
                <a:gd name="connsiteX40" fmla="*/ 1480820 w 6123940"/>
                <a:gd name="connsiteY40" fmla="*/ 4439920 h 4483100"/>
                <a:gd name="connsiteX41" fmla="*/ 2197100 w 6123940"/>
                <a:gd name="connsiteY41" fmla="*/ 4470400 h 4483100"/>
                <a:gd name="connsiteX42" fmla="*/ 2334260 w 6123940"/>
                <a:gd name="connsiteY42" fmla="*/ 4363720 h 4483100"/>
                <a:gd name="connsiteX43" fmla="*/ 2608580 w 6123940"/>
                <a:gd name="connsiteY43" fmla="*/ 4272280 h 4483100"/>
                <a:gd name="connsiteX44" fmla="*/ 2867660 w 6123940"/>
                <a:gd name="connsiteY44" fmla="*/ 4226560 h 4483100"/>
                <a:gd name="connsiteX45" fmla="*/ 2852420 w 6123940"/>
                <a:gd name="connsiteY45" fmla="*/ 4058920 h 4483100"/>
                <a:gd name="connsiteX46" fmla="*/ 2821940 w 6123940"/>
                <a:gd name="connsiteY46" fmla="*/ 3830320 h 4483100"/>
                <a:gd name="connsiteX47" fmla="*/ 3035300 w 6123940"/>
                <a:gd name="connsiteY47" fmla="*/ 3677920 h 4483100"/>
                <a:gd name="connsiteX48" fmla="*/ 3324860 w 6123940"/>
                <a:gd name="connsiteY48" fmla="*/ 3296920 h 4483100"/>
                <a:gd name="connsiteX49" fmla="*/ 3431540 w 6123940"/>
                <a:gd name="connsiteY49" fmla="*/ 2931160 h 4483100"/>
                <a:gd name="connsiteX50" fmla="*/ 3553460 w 6123940"/>
                <a:gd name="connsiteY50" fmla="*/ 2702560 h 4483100"/>
                <a:gd name="connsiteX51" fmla="*/ 3751580 w 6123940"/>
                <a:gd name="connsiteY51" fmla="*/ 2291080 h 4483100"/>
                <a:gd name="connsiteX52" fmla="*/ 3964940 w 6123940"/>
                <a:gd name="connsiteY52" fmla="*/ 2108200 h 4483100"/>
                <a:gd name="connsiteX53" fmla="*/ 4086860 w 6123940"/>
                <a:gd name="connsiteY53" fmla="*/ 1788160 h 4483100"/>
                <a:gd name="connsiteX54" fmla="*/ 4132580 w 6123940"/>
                <a:gd name="connsiteY54" fmla="*/ 1864360 h 4483100"/>
                <a:gd name="connsiteX55" fmla="*/ 4254500 w 6123940"/>
                <a:gd name="connsiteY55" fmla="*/ 1986280 h 4483100"/>
                <a:gd name="connsiteX56" fmla="*/ 4330700 w 6123940"/>
                <a:gd name="connsiteY56" fmla="*/ 1925320 h 4483100"/>
                <a:gd name="connsiteX57" fmla="*/ 4406900 w 6123940"/>
                <a:gd name="connsiteY57" fmla="*/ 1711960 h 4483100"/>
                <a:gd name="connsiteX58" fmla="*/ 4498340 w 6123940"/>
                <a:gd name="connsiteY58" fmla="*/ 1574800 h 4483100"/>
                <a:gd name="connsiteX59" fmla="*/ 4605020 w 6123940"/>
                <a:gd name="connsiteY59" fmla="*/ 1498600 h 4483100"/>
                <a:gd name="connsiteX60" fmla="*/ 4757420 w 6123940"/>
                <a:gd name="connsiteY60" fmla="*/ 1498600 h 4483100"/>
                <a:gd name="connsiteX61" fmla="*/ 4909820 w 6123940"/>
                <a:gd name="connsiteY61" fmla="*/ 1590040 h 4483100"/>
                <a:gd name="connsiteX62" fmla="*/ 4970780 w 6123940"/>
                <a:gd name="connsiteY62" fmla="*/ 1605280 h 4483100"/>
                <a:gd name="connsiteX63" fmla="*/ 5290820 w 6123940"/>
                <a:gd name="connsiteY63" fmla="*/ 1346200 h 4483100"/>
                <a:gd name="connsiteX64" fmla="*/ 5519420 w 6123940"/>
                <a:gd name="connsiteY64" fmla="*/ 1117600 h 4483100"/>
                <a:gd name="connsiteX65" fmla="*/ 5397500 w 6123940"/>
                <a:gd name="connsiteY65" fmla="*/ 995680 h 4483100"/>
                <a:gd name="connsiteX66" fmla="*/ 5397500 w 6123940"/>
                <a:gd name="connsiteY66" fmla="*/ 919480 h 4483100"/>
                <a:gd name="connsiteX67" fmla="*/ 5290820 w 6123940"/>
                <a:gd name="connsiteY67" fmla="*/ 858520 h 4483100"/>
                <a:gd name="connsiteX68" fmla="*/ 5153660 w 6123940"/>
                <a:gd name="connsiteY68" fmla="*/ 873760 h 4483100"/>
                <a:gd name="connsiteX69" fmla="*/ 5397500 w 6123940"/>
                <a:gd name="connsiteY69" fmla="*/ 721360 h 4483100"/>
                <a:gd name="connsiteX70" fmla="*/ 5306060 w 6123940"/>
                <a:gd name="connsiteY70" fmla="*/ 629920 h 4483100"/>
                <a:gd name="connsiteX71" fmla="*/ 5031740 w 6123940"/>
                <a:gd name="connsiteY71" fmla="*/ 660400 h 4483100"/>
                <a:gd name="connsiteX72" fmla="*/ 4894580 w 6123940"/>
                <a:gd name="connsiteY72" fmla="*/ 538480 h 4483100"/>
                <a:gd name="connsiteX73" fmla="*/ 5427980 w 6123940"/>
                <a:gd name="connsiteY73" fmla="*/ 325120 h 4483100"/>
                <a:gd name="connsiteX74" fmla="*/ 5580380 w 6123940"/>
                <a:gd name="connsiteY74" fmla="*/ 264160 h 4483100"/>
                <a:gd name="connsiteX75" fmla="*/ 5793740 w 6123940"/>
                <a:gd name="connsiteY75" fmla="*/ 172720 h 4483100"/>
                <a:gd name="connsiteX76" fmla="*/ 5900420 w 6123940"/>
                <a:gd name="connsiteY76" fmla="*/ 20320 h 4483100"/>
                <a:gd name="connsiteX77" fmla="*/ 4437380 w 6123940"/>
                <a:gd name="connsiteY77"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124460 w 6123940"/>
                <a:gd name="connsiteY13" fmla="*/ 157480 h 4483100"/>
                <a:gd name="connsiteX14" fmla="*/ 109220 w 6123940"/>
                <a:gd name="connsiteY14" fmla="*/ 843280 h 4483100"/>
                <a:gd name="connsiteX15" fmla="*/ 261620 w 6123940"/>
                <a:gd name="connsiteY15" fmla="*/ 995680 h 4483100"/>
                <a:gd name="connsiteX16" fmla="*/ 414020 w 6123940"/>
                <a:gd name="connsiteY16" fmla="*/ 1361440 h 4483100"/>
                <a:gd name="connsiteX17" fmla="*/ 490220 w 6123940"/>
                <a:gd name="connsiteY17" fmla="*/ 1651000 h 4483100"/>
                <a:gd name="connsiteX18" fmla="*/ 627380 w 6123940"/>
                <a:gd name="connsiteY18" fmla="*/ 1727200 h 4483100"/>
                <a:gd name="connsiteX19" fmla="*/ 871220 w 6123940"/>
                <a:gd name="connsiteY19" fmla="*/ 1468120 h 4483100"/>
                <a:gd name="connsiteX20" fmla="*/ 993140 w 6123940"/>
                <a:gd name="connsiteY20" fmla="*/ 1376680 h 4483100"/>
                <a:gd name="connsiteX21" fmla="*/ 1115060 w 6123940"/>
                <a:gd name="connsiteY21" fmla="*/ 1422400 h 4483100"/>
                <a:gd name="connsiteX22" fmla="*/ 1176020 w 6123940"/>
                <a:gd name="connsiteY22" fmla="*/ 1513840 h 4483100"/>
                <a:gd name="connsiteX23" fmla="*/ 1099820 w 6123940"/>
                <a:gd name="connsiteY23" fmla="*/ 1651000 h 4483100"/>
                <a:gd name="connsiteX24" fmla="*/ 1297940 w 6123940"/>
                <a:gd name="connsiteY24" fmla="*/ 1910080 h 4483100"/>
                <a:gd name="connsiteX25" fmla="*/ 1465580 w 6123940"/>
                <a:gd name="connsiteY25" fmla="*/ 2153920 h 4483100"/>
                <a:gd name="connsiteX26" fmla="*/ 1465580 w 6123940"/>
                <a:gd name="connsiteY26" fmla="*/ 2245360 h 4483100"/>
                <a:gd name="connsiteX27" fmla="*/ 1587500 w 6123940"/>
                <a:gd name="connsiteY27" fmla="*/ 2336800 h 4483100"/>
                <a:gd name="connsiteX28" fmla="*/ 1617980 w 6123940"/>
                <a:gd name="connsiteY28" fmla="*/ 2473960 h 4483100"/>
                <a:gd name="connsiteX29" fmla="*/ 1496060 w 6123940"/>
                <a:gd name="connsiteY29" fmla="*/ 2656840 h 4483100"/>
                <a:gd name="connsiteX30" fmla="*/ 1419860 w 6123940"/>
                <a:gd name="connsiteY30" fmla="*/ 2839720 h 4483100"/>
                <a:gd name="connsiteX31" fmla="*/ 1602740 w 6123940"/>
                <a:gd name="connsiteY31" fmla="*/ 3068320 h 4483100"/>
                <a:gd name="connsiteX32" fmla="*/ 1724660 w 6123940"/>
                <a:gd name="connsiteY32" fmla="*/ 3205480 h 4483100"/>
                <a:gd name="connsiteX33" fmla="*/ 1831340 w 6123940"/>
                <a:gd name="connsiteY33" fmla="*/ 3327400 h 4483100"/>
                <a:gd name="connsiteX34" fmla="*/ 1785620 w 6123940"/>
                <a:gd name="connsiteY34" fmla="*/ 3449320 h 4483100"/>
                <a:gd name="connsiteX35" fmla="*/ 1602740 w 6123940"/>
                <a:gd name="connsiteY35" fmla="*/ 3891280 h 4483100"/>
                <a:gd name="connsiteX36" fmla="*/ 1419860 w 6123940"/>
                <a:gd name="connsiteY36" fmla="*/ 4074160 h 4483100"/>
                <a:gd name="connsiteX37" fmla="*/ 1450340 w 6123940"/>
                <a:gd name="connsiteY37" fmla="*/ 4196080 h 4483100"/>
                <a:gd name="connsiteX38" fmla="*/ 1450340 w 6123940"/>
                <a:gd name="connsiteY38" fmla="*/ 4302760 h 4483100"/>
                <a:gd name="connsiteX39" fmla="*/ 1419860 w 6123940"/>
                <a:gd name="connsiteY39" fmla="*/ 4424680 h 4483100"/>
                <a:gd name="connsiteX40" fmla="*/ 1480820 w 6123940"/>
                <a:gd name="connsiteY40" fmla="*/ 4439920 h 4483100"/>
                <a:gd name="connsiteX41" fmla="*/ 2197100 w 6123940"/>
                <a:gd name="connsiteY41" fmla="*/ 4470400 h 4483100"/>
                <a:gd name="connsiteX42" fmla="*/ 2334260 w 6123940"/>
                <a:gd name="connsiteY42" fmla="*/ 4363720 h 4483100"/>
                <a:gd name="connsiteX43" fmla="*/ 2608580 w 6123940"/>
                <a:gd name="connsiteY43" fmla="*/ 4272280 h 4483100"/>
                <a:gd name="connsiteX44" fmla="*/ 2867660 w 6123940"/>
                <a:gd name="connsiteY44" fmla="*/ 4226560 h 4483100"/>
                <a:gd name="connsiteX45" fmla="*/ 2852420 w 6123940"/>
                <a:gd name="connsiteY45" fmla="*/ 4058920 h 4483100"/>
                <a:gd name="connsiteX46" fmla="*/ 2821940 w 6123940"/>
                <a:gd name="connsiteY46" fmla="*/ 3830320 h 4483100"/>
                <a:gd name="connsiteX47" fmla="*/ 3035300 w 6123940"/>
                <a:gd name="connsiteY47" fmla="*/ 3677920 h 4483100"/>
                <a:gd name="connsiteX48" fmla="*/ 3324860 w 6123940"/>
                <a:gd name="connsiteY48" fmla="*/ 3296920 h 4483100"/>
                <a:gd name="connsiteX49" fmla="*/ 3431540 w 6123940"/>
                <a:gd name="connsiteY49" fmla="*/ 2931160 h 4483100"/>
                <a:gd name="connsiteX50" fmla="*/ 3553460 w 6123940"/>
                <a:gd name="connsiteY50" fmla="*/ 2702560 h 4483100"/>
                <a:gd name="connsiteX51" fmla="*/ 3751580 w 6123940"/>
                <a:gd name="connsiteY51" fmla="*/ 2291080 h 4483100"/>
                <a:gd name="connsiteX52" fmla="*/ 3964940 w 6123940"/>
                <a:gd name="connsiteY52" fmla="*/ 2108200 h 4483100"/>
                <a:gd name="connsiteX53" fmla="*/ 4086860 w 6123940"/>
                <a:gd name="connsiteY53" fmla="*/ 1788160 h 4483100"/>
                <a:gd name="connsiteX54" fmla="*/ 4132580 w 6123940"/>
                <a:gd name="connsiteY54" fmla="*/ 1864360 h 4483100"/>
                <a:gd name="connsiteX55" fmla="*/ 4254500 w 6123940"/>
                <a:gd name="connsiteY55" fmla="*/ 1986280 h 4483100"/>
                <a:gd name="connsiteX56" fmla="*/ 4330700 w 6123940"/>
                <a:gd name="connsiteY56" fmla="*/ 1925320 h 4483100"/>
                <a:gd name="connsiteX57" fmla="*/ 4406900 w 6123940"/>
                <a:gd name="connsiteY57" fmla="*/ 1711960 h 4483100"/>
                <a:gd name="connsiteX58" fmla="*/ 4498340 w 6123940"/>
                <a:gd name="connsiteY58" fmla="*/ 1574800 h 4483100"/>
                <a:gd name="connsiteX59" fmla="*/ 4605020 w 6123940"/>
                <a:gd name="connsiteY59" fmla="*/ 1498600 h 4483100"/>
                <a:gd name="connsiteX60" fmla="*/ 4757420 w 6123940"/>
                <a:gd name="connsiteY60" fmla="*/ 1498600 h 4483100"/>
                <a:gd name="connsiteX61" fmla="*/ 4909820 w 6123940"/>
                <a:gd name="connsiteY61" fmla="*/ 1590040 h 4483100"/>
                <a:gd name="connsiteX62" fmla="*/ 4970780 w 6123940"/>
                <a:gd name="connsiteY62" fmla="*/ 1605280 h 4483100"/>
                <a:gd name="connsiteX63" fmla="*/ 5290820 w 6123940"/>
                <a:gd name="connsiteY63" fmla="*/ 1346200 h 4483100"/>
                <a:gd name="connsiteX64" fmla="*/ 5519420 w 6123940"/>
                <a:gd name="connsiteY64" fmla="*/ 1117600 h 4483100"/>
                <a:gd name="connsiteX65" fmla="*/ 5397500 w 6123940"/>
                <a:gd name="connsiteY65" fmla="*/ 995680 h 4483100"/>
                <a:gd name="connsiteX66" fmla="*/ 5397500 w 6123940"/>
                <a:gd name="connsiteY66" fmla="*/ 919480 h 4483100"/>
                <a:gd name="connsiteX67" fmla="*/ 5290820 w 6123940"/>
                <a:gd name="connsiteY67" fmla="*/ 858520 h 4483100"/>
                <a:gd name="connsiteX68" fmla="*/ 5153660 w 6123940"/>
                <a:gd name="connsiteY68" fmla="*/ 873760 h 4483100"/>
                <a:gd name="connsiteX69" fmla="*/ 5397500 w 6123940"/>
                <a:gd name="connsiteY69" fmla="*/ 721360 h 4483100"/>
                <a:gd name="connsiteX70" fmla="*/ 5306060 w 6123940"/>
                <a:gd name="connsiteY70" fmla="*/ 629920 h 4483100"/>
                <a:gd name="connsiteX71" fmla="*/ 5031740 w 6123940"/>
                <a:gd name="connsiteY71" fmla="*/ 660400 h 4483100"/>
                <a:gd name="connsiteX72" fmla="*/ 4894580 w 6123940"/>
                <a:gd name="connsiteY72" fmla="*/ 538480 h 4483100"/>
                <a:gd name="connsiteX73" fmla="*/ 5427980 w 6123940"/>
                <a:gd name="connsiteY73" fmla="*/ 325120 h 4483100"/>
                <a:gd name="connsiteX74" fmla="*/ 5580380 w 6123940"/>
                <a:gd name="connsiteY74" fmla="*/ 264160 h 4483100"/>
                <a:gd name="connsiteX75" fmla="*/ 5793740 w 6123940"/>
                <a:gd name="connsiteY75" fmla="*/ 172720 h 4483100"/>
                <a:gd name="connsiteX76" fmla="*/ 5900420 w 6123940"/>
                <a:gd name="connsiteY76" fmla="*/ 20320 h 4483100"/>
                <a:gd name="connsiteX77" fmla="*/ 4437380 w 6123940"/>
                <a:gd name="connsiteY77"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124460 w 6123940"/>
                <a:gd name="connsiteY13" fmla="*/ 157480 h 4483100"/>
                <a:gd name="connsiteX14" fmla="*/ 109220 w 6123940"/>
                <a:gd name="connsiteY14" fmla="*/ 843280 h 4483100"/>
                <a:gd name="connsiteX15" fmla="*/ 261620 w 6123940"/>
                <a:gd name="connsiteY15" fmla="*/ 995680 h 4483100"/>
                <a:gd name="connsiteX16" fmla="*/ 414020 w 6123940"/>
                <a:gd name="connsiteY16" fmla="*/ 1361440 h 4483100"/>
                <a:gd name="connsiteX17" fmla="*/ 490220 w 6123940"/>
                <a:gd name="connsiteY17" fmla="*/ 1651000 h 4483100"/>
                <a:gd name="connsiteX18" fmla="*/ 627380 w 6123940"/>
                <a:gd name="connsiteY18" fmla="*/ 1727200 h 4483100"/>
                <a:gd name="connsiteX19" fmla="*/ 871220 w 6123940"/>
                <a:gd name="connsiteY19" fmla="*/ 1468120 h 4483100"/>
                <a:gd name="connsiteX20" fmla="*/ 993140 w 6123940"/>
                <a:gd name="connsiteY20" fmla="*/ 1376680 h 4483100"/>
                <a:gd name="connsiteX21" fmla="*/ 1115060 w 6123940"/>
                <a:gd name="connsiteY21" fmla="*/ 1422400 h 4483100"/>
                <a:gd name="connsiteX22" fmla="*/ 1176020 w 6123940"/>
                <a:gd name="connsiteY22" fmla="*/ 1513840 h 4483100"/>
                <a:gd name="connsiteX23" fmla="*/ 1099820 w 6123940"/>
                <a:gd name="connsiteY23" fmla="*/ 1651000 h 4483100"/>
                <a:gd name="connsiteX24" fmla="*/ 1297940 w 6123940"/>
                <a:gd name="connsiteY24" fmla="*/ 1910080 h 4483100"/>
                <a:gd name="connsiteX25" fmla="*/ 1465580 w 6123940"/>
                <a:gd name="connsiteY25" fmla="*/ 2153920 h 4483100"/>
                <a:gd name="connsiteX26" fmla="*/ 1465580 w 6123940"/>
                <a:gd name="connsiteY26" fmla="*/ 2245360 h 4483100"/>
                <a:gd name="connsiteX27" fmla="*/ 1587500 w 6123940"/>
                <a:gd name="connsiteY27" fmla="*/ 2336800 h 4483100"/>
                <a:gd name="connsiteX28" fmla="*/ 1617980 w 6123940"/>
                <a:gd name="connsiteY28" fmla="*/ 2473960 h 4483100"/>
                <a:gd name="connsiteX29" fmla="*/ 1496060 w 6123940"/>
                <a:gd name="connsiteY29" fmla="*/ 2656840 h 4483100"/>
                <a:gd name="connsiteX30" fmla="*/ 1419860 w 6123940"/>
                <a:gd name="connsiteY30" fmla="*/ 2839720 h 4483100"/>
                <a:gd name="connsiteX31" fmla="*/ 1602740 w 6123940"/>
                <a:gd name="connsiteY31" fmla="*/ 3068320 h 4483100"/>
                <a:gd name="connsiteX32" fmla="*/ 1724660 w 6123940"/>
                <a:gd name="connsiteY32" fmla="*/ 3205480 h 4483100"/>
                <a:gd name="connsiteX33" fmla="*/ 1831340 w 6123940"/>
                <a:gd name="connsiteY33" fmla="*/ 3327400 h 4483100"/>
                <a:gd name="connsiteX34" fmla="*/ 1785620 w 6123940"/>
                <a:gd name="connsiteY34" fmla="*/ 3449320 h 4483100"/>
                <a:gd name="connsiteX35" fmla="*/ 1602740 w 6123940"/>
                <a:gd name="connsiteY35" fmla="*/ 3891280 h 4483100"/>
                <a:gd name="connsiteX36" fmla="*/ 1419860 w 6123940"/>
                <a:gd name="connsiteY36" fmla="*/ 4074160 h 4483100"/>
                <a:gd name="connsiteX37" fmla="*/ 1450340 w 6123940"/>
                <a:gd name="connsiteY37" fmla="*/ 4196080 h 4483100"/>
                <a:gd name="connsiteX38" fmla="*/ 1450340 w 6123940"/>
                <a:gd name="connsiteY38" fmla="*/ 4302760 h 4483100"/>
                <a:gd name="connsiteX39" fmla="*/ 1419860 w 6123940"/>
                <a:gd name="connsiteY39" fmla="*/ 4424680 h 4483100"/>
                <a:gd name="connsiteX40" fmla="*/ 1480820 w 6123940"/>
                <a:gd name="connsiteY40" fmla="*/ 4439920 h 4483100"/>
                <a:gd name="connsiteX41" fmla="*/ 2197100 w 6123940"/>
                <a:gd name="connsiteY41" fmla="*/ 4470400 h 4483100"/>
                <a:gd name="connsiteX42" fmla="*/ 2334260 w 6123940"/>
                <a:gd name="connsiteY42" fmla="*/ 4363720 h 4483100"/>
                <a:gd name="connsiteX43" fmla="*/ 2608580 w 6123940"/>
                <a:gd name="connsiteY43" fmla="*/ 4272280 h 4483100"/>
                <a:gd name="connsiteX44" fmla="*/ 2867660 w 6123940"/>
                <a:gd name="connsiteY44" fmla="*/ 4226560 h 4483100"/>
                <a:gd name="connsiteX45" fmla="*/ 2852420 w 6123940"/>
                <a:gd name="connsiteY45" fmla="*/ 4058920 h 4483100"/>
                <a:gd name="connsiteX46" fmla="*/ 2821940 w 6123940"/>
                <a:gd name="connsiteY46" fmla="*/ 3830320 h 4483100"/>
                <a:gd name="connsiteX47" fmla="*/ 3035300 w 6123940"/>
                <a:gd name="connsiteY47" fmla="*/ 3677920 h 4483100"/>
                <a:gd name="connsiteX48" fmla="*/ 3324860 w 6123940"/>
                <a:gd name="connsiteY48" fmla="*/ 3296920 h 4483100"/>
                <a:gd name="connsiteX49" fmla="*/ 3431540 w 6123940"/>
                <a:gd name="connsiteY49" fmla="*/ 2931160 h 4483100"/>
                <a:gd name="connsiteX50" fmla="*/ 3553460 w 6123940"/>
                <a:gd name="connsiteY50" fmla="*/ 2702560 h 4483100"/>
                <a:gd name="connsiteX51" fmla="*/ 3751580 w 6123940"/>
                <a:gd name="connsiteY51" fmla="*/ 2291080 h 4483100"/>
                <a:gd name="connsiteX52" fmla="*/ 3964940 w 6123940"/>
                <a:gd name="connsiteY52" fmla="*/ 2108200 h 4483100"/>
                <a:gd name="connsiteX53" fmla="*/ 4086860 w 6123940"/>
                <a:gd name="connsiteY53" fmla="*/ 1788160 h 4483100"/>
                <a:gd name="connsiteX54" fmla="*/ 4132580 w 6123940"/>
                <a:gd name="connsiteY54" fmla="*/ 1864360 h 4483100"/>
                <a:gd name="connsiteX55" fmla="*/ 4254500 w 6123940"/>
                <a:gd name="connsiteY55" fmla="*/ 1986280 h 4483100"/>
                <a:gd name="connsiteX56" fmla="*/ 4330700 w 6123940"/>
                <a:gd name="connsiteY56" fmla="*/ 1925320 h 4483100"/>
                <a:gd name="connsiteX57" fmla="*/ 4406900 w 6123940"/>
                <a:gd name="connsiteY57" fmla="*/ 1711960 h 4483100"/>
                <a:gd name="connsiteX58" fmla="*/ 4498340 w 6123940"/>
                <a:gd name="connsiteY58" fmla="*/ 1574800 h 4483100"/>
                <a:gd name="connsiteX59" fmla="*/ 4605020 w 6123940"/>
                <a:gd name="connsiteY59" fmla="*/ 1498600 h 4483100"/>
                <a:gd name="connsiteX60" fmla="*/ 4757420 w 6123940"/>
                <a:gd name="connsiteY60" fmla="*/ 1498600 h 4483100"/>
                <a:gd name="connsiteX61" fmla="*/ 4909820 w 6123940"/>
                <a:gd name="connsiteY61" fmla="*/ 1590040 h 4483100"/>
                <a:gd name="connsiteX62" fmla="*/ 4970780 w 6123940"/>
                <a:gd name="connsiteY62" fmla="*/ 1605280 h 4483100"/>
                <a:gd name="connsiteX63" fmla="*/ 5290820 w 6123940"/>
                <a:gd name="connsiteY63" fmla="*/ 1346200 h 4483100"/>
                <a:gd name="connsiteX64" fmla="*/ 5519420 w 6123940"/>
                <a:gd name="connsiteY64" fmla="*/ 1117600 h 4483100"/>
                <a:gd name="connsiteX65" fmla="*/ 5397500 w 6123940"/>
                <a:gd name="connsiteY65" fmla="*/ 995680 h 4483100"/>
                <a:gd name="connsiteX66" fmla="*/ 5397500 w 6123940"/>
                <a:gd name="connsiteY66" fmla="*/ 919480 h 4483100"/>
                <a:gd name="connsiteX67" fmla="*/ 5290820 w 6123940"/>
                <a:gd name="connsiteY67" fmla="*/ 858520 h 4483100"/>
                <a:gd name="connsiteX68" fmla="*/ 5153660 w 6123940"/>
                <a:gd name="connsiteY68" fmla="*/ 873760 h 4483100"/>
                <a:gd name="connsiteX69" fmla="*/ 5397500 w 6123940"/>
                <a:gd name="connsiteY69" fmla="*/ 721360 h 4483100"/>
                <a:gd name="connsiteX70" fmla="*/ 5306060 w 6123940"/>
                <a:gd name="connsiteY70" fmla="*/ 629920 h 4483100"/>
                <a:gd name="connsiteX71" fmla="*/ 5031740 w 6123940"/>
                <a:gd name="connsiteY71" fmla="*/ 660400 h 4483100"/>
                <a:gd name="connsiteX72" fmla="*/ 4894580 w 6123940"/>
                <a:gd name="connsiteY72" fmla="*/ 538480 h 4483100"/>
                <a:gd name="connsiteX73" fmla="*/ 5427980 w 6123940"/>
                <a:gd name="connsiteY73" fmla="*/ 325120 h 4483100"/>
                <a:gd name="connsiteX74" fmla="*/ 5580380 w 6123940"/>
                <a:gd name="connsiteY74" fmla="*/ 264160 h 4483100"/>
                <a:gd name="connsiteX75" fmla="*/ 5793740 w 6123940"/>
                <a:gd name="connsiteY75" fmla="*/ 172720 h 4483100"/>
                <a:gd name="connsiteX76" fmla="*/ 5900420 w 6123940"/>
                <a:gd name="connsiteY76" fmla="*/ 20320 h 4483100"/>
                <a:gd name="connsiteX77" fmla="*/ 4437380 w 6123940"/>
                <a:gd name="connsiteY77" fmla="*/ 81280 h 448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123940" h="4483100">
                  <a:moveTo>
                    <a:pt x="4437380" y="81280"/>
                  </a:moveTo>
                  <a:cubicBezTo>
                    <a:pt x="4140200" y="162560"/>
                    <a:pt x="4251960" y="370840"/>
                    <a:pt x="4117340" y="508000"/>
                  </a:cubicBezTo>
                  <a:cubicBezTo>
                    <a:pt x="3982720" y="645160"/>
                    <a:pt x="3761740" y="807720"/>
                    <a:pt x="3629660" y="904240"/>
                  </a:cubicBezTo>
                  <a:cubicBezTo>
                    <a:pt x="3497580" y="1000760"/>
                    <a:pt x="3431540" y="1043940"/>
                    <a:pt x="3324860" y="1087120"/>
                  </a:cubicBezTo>
                  <a:cubicBezTo>
                    <a:pt x="3218180" y="1130300"/>
                    <a:pt x="3124200" y="1165860"/>
                    <a:pt x="2989580" y="1163320"/>
                  </a:cubicBezTo>
                  <a:cubicBezTo>
                    <a:pt x="2854960" y="1160780"/>
                    <a:pt x="2641600" y="1099820"/>
                    <a:pt x="2517140" y="1071880"/>
                  </a:cubicBezTo>
                  <a:cubicBezTo>
                    <a:pt x="2392680" y="1043940"/>
                    <a:pt x="2331720" y="1033780"/>
                    <a:pt x="2242820" y="995680"/>
                  </a:cubicBezTo>
                  <a:cubicBezTo>
                    <a:pt x="2153920" y="957580"/>
                    <a:pt x="1983740" y="843280"/>
                    <a:pt x="1983740" y="843280"/>
                  </a:cubicBezTo>
                  <a:cubicBezTo>
                    <a:pt x="1927860" y="810260"/>
                    <a:pt x="1953260" y="779780"/>
                    <a:pt x="1907540" y="797560"/>
                  </a:cubicBezTo>
                  <a:cubicBezTo>
                    <a:pt x="1861820" y="815340"/>
                    <a:pt x="1760220" y="932180"/>
                    <a:pt x="1709420" y="949960"/>
                  </a:cubicBezTo>
                  <a:cubicBezTo>
                    <a:pt x="1658620" y="967740"/>
                    <a:pt x="1691640" y="960120"/>
                    <a:pt x="1602740" y="904240"/>
                  </a:cubicBezTo>
                  <a:cubicBezTo>
                    <a:pt x="1513840" y="848360"/>
                    <a:pt x="1300480" y="741680"/>
                    <a:pt x="1176020" y="614680"/>
                  </a:cubicBezTo>
                  <a:cubicBezTo>
                    <a:pt x="1051560" y="487680"/>
                    <a:pt x="1031240" y="218440"/>
                    <a:pt x="855980" y="142240"/>
                  </a:cubicBezTo>
                  <a:cubicBezTo>
                    <a:pt x="526143" y="164011"/>
                    <a:pt x="407851" y="190863"/>
                    <a:pt x="124460" y="157480"/>
                  </a:cubicBezTo>
                  <a:cubicBezTo>
                    <a:pt x="0" y="274320"/>
                    <a:pt x="86360" y="703580"/>
                    <a:pt x="109220" y="843280"/>
                  </a:cubicBezTo>
                  <a:cubicBezTo>
                    <a:pt x="132080" y="982980"/>
                    <a:pt x="210820" y="909320"/>
                    <a:pt x="261620" y="995680"/>
                  </a:cubicBezTo>
                  <a:cubicBezTo>
                    <a:pt x="312420" y="1082040"/>
                    <a:pt x="375920" y="1252220"/>
                    <a:pt x="414020" y="1361440"/>
                  </a:cubicBezTo>
                  <a:cubicBezTo>
                    <a:pt x="452120" y="1470660"/>
                    <a:pt x="454660" y="1590040"/>
                    <a:pt x="490220" y="1651000"/>
                  </a:cubicBezTo>
                  <a:cubicBezTo>
                    <a:pt x="525780" y="1711960"/>
                    <a:pt x="563880" y="1757680"/>
                    <a:pt x="627380" y="1727200"/>
                  </a:cubicBezTo>
                  <a:cubicBezTo>
                    <a:pt x="690880" y="1696720"/>
                    <a:pt x="810260" y="1526540"/>
                    <a:pt x="871220" y="1468120"/>
                  </a:cubicBezTo>
                  <a:cubicBezTo>
                    <a:pt x="932180" y="1409700"/>
                    <a:pt x="952500" y="1384300"/>
                    <a:pt x="993140" y="1376680"/>
                  </a:cubicBezTo>
                  <a:cubicBezTo>
                    <a:pt x="1033780" y="1369060"/>
                    <a:pt x="1084580" y="1399540"/>
                    <a:pt x="1115060" y="1422400"/>
                  </a:cubicBezTo>
                  <a:cubicBezTo>
                    <a:pt x="1145540" y="1445260"/>
                    <a:pt x="1178560" y="1475740"/>
                    <a:pt x="1176020" y="1513840"/>
                  </a:cubicBezTo>
                  <a:cubicBezTo>
                    <a:pt x="1173480" y="1551940"/>
                    <a:pt x="1079500" y="1584960"/>
                    <a:pt x="1099820" y="1651000"/>
                  </a:cubicBezTo>
                  <a:cubicBezTo>
                    <a:pt x="1120140" y="1717040"/>
                    <a:pt x="1236980" y="1826260"/>
                    <a:pt x="1297940" y="1910080"/>
                  </a:cubicBezTo>
                  <a:cubicBezTo>
                    <a:pt x="1358900" y="1993900"/>
                    <a:pt x="1437640" y="2098040"/>
                    <a:pt x="1465580" y="2153920"/>
                  </a:cubicBezTo>
                  <a:cubicBezTo>
                    <a:pt x="1493520" y="2209800"/>
                    <a:pt x="1445260" y="2214880"/>
                    <a:pt x="1465580" y="2245360"/>
                  </a:cubicBezTo>
                  <a:cubicBezTo>
                    <a:pt x="1485900" y="2275840"/>
                    <a:pt x="1562100" y="2298700"/>
                    <a:pt x="1587500" y="2336800"/>
                  </a:cubicBezTo>
                  <a:cubicBezTo>
                    <a:pt x="1612900" y="2374900"/>
                    <a:pt x="1633220" y="2420620"/>
                    <a:pt x="1617980" y="2473960"/>
                  </a:cubicBezTo>
                  <a:cubicBezTo>
                    <a:pt x="1602740" y="2527300"/>
                    <a:pt x="1529080" y="2595880"/>
                    <a:pt x="1496060" y="2656840"/>
                  </a:cubicBezTo>
                  <a:cubicBezTo>
                    <a:pt x="1463040" y="2717800"/>
                    <a:pt x="1402080" y="2771140"/>
                    <a:pt x="1419860" y="2839720"/>
                  </a:cubicBezTo>
                  <a:cubicBezTo>
                    <a:pt x="1437640" y="2908300"/>
                    <a:pt x="1551940" y="3007360"/>
                    <a:pt x="1602740" y="3068320"/>
                  </a:cubicBezTo>
                  <a:cubicBezTo>
                    <a:pt x="1653540" y="3129280"/>
                    <a:pt x="1724660" y="3205480"/>
                    <a:pt x="1724660" y="3205480"/>
                  </a:cubicBezTo>
                  <a:cubicBezTo>
                    <a:pt x="1762760" y="3248660"/>
                    <a:pt x="1821180" y="3286760"/>
                    <a:pt x="1831340" y="3327400"/>
                  </a:cubicBezTo>
                  <a:cubicBezTo>
                    <a:pt x="1841500" y="3368040"/>
                    <a:pt x="1823720" y="3355340"/>
                    <a:pt x="1785620" y="3449320"/>
                  </a:cubicBezTo>
                  <a:cubicBezTo>
                    <a:pt x="1747520" y="3543300"/>
                    <a:pt x="1663700" y="3787140"/>
                    <a:pt x="1602740" y="3891280"/>
                  </a:cubicBezTo>
                  <a:cubicBezTo>
                    <a:pt x="1541780" y="3995420"/>
                    <a:pt x="1445260" y="4023360"/>
                    <a:pt x="1419860" y="4074160"/>
                  </a:cubicBezTo>
                  <a:cubicBezTo>
                    <a:pt x="1394460" y="4124960"/>
                    <a:pt x="1445260" y="4157980"/>
                    <a:pt x="1450340" y="4196080"/>
                  </a:cubicBezTo>
                  <a:cubicBezTo>
                    <a:pt x="1455420" y="4234180"/>
                    <a:pt x="1455420" y="4264660"/>
                    <a:pt x="1450340" y="4302760"/>
                  </a:cubicBezTo>
                  <a:cubicBezTo>
                    <a:pt x="1445260" y="4340860"/>
                    <a:pt x="1414780" y="4401820"/>
                    <a:pt x="1419860" y="4424680"/>
                  </a:cubicBezTo>
                  <a:cubicBezTo>
                    <a:pt x="1424940" y="4447540"/>
                    <a:pt x="1351280" y="4432300"/>
                    <a:pt x="1480820" y="4439920"/>
                  </a:cubicBezTo>
                  <a:cubicBezTo>
                    <a:pt x="1610360" y="4447540"/>
                    <a:pt x="2054860" y="4483100"/>
                    <a:pt x="2197100" y="4470400"/>
                  </a:cubicBezTo>
                  <a:cubicBezTo>
                    <a:pt x="2339340" y="4457700"/>
                    <a:pt x="2265680" y="4396740"/>
                    <a:pt x="2334260" y="4363720"/>
                  </a:cubicBezTo>
                  <a:cubicBezTo>
                    <a:pt x="2402840" y="4330700"/>
                    <a:pt x="2519680" y="4295140"/>
                    <a:pt x="2608580" y="4272280"/>
                  </a:cubicBezTo>
                  <a:cubicBezTo>
                    <a:pt x="2697480" y="4249420"/>
                    <a:pt x="2827020" y="4262120"/>
                    <a:pt x="2867660" y="4226560"/>
                  </a:cubicBezTo>
                  <a:cubicBezTo>
                    <a:pt x="2908300" y="4191000"/>
                    <a:pt x="2860040" y="4124960"/>
                    <a:pt x="2852420" y="4058920"/>
                  </a:cubicBezTo>
                  <a:cubicBezTo>
                    <a:pt x="2844800" y="3992880"/>
                    <a:pt x="2791460" y="3893820"/>
                    <a:pt x="2821940" y="3830320"/>
                  </a:cubicBezTo>
                  <a:cubicBezTo>
                    <a:pt x="2852420" y="3766820"/>
                    <a:pt x="2951480" y="3766820"/>
                    <a:pt x="3035300" y="3677920"/>
                  </a:cubicBezTo>
                  <a:cubicBezTo>
                    <a:pt x="3119120" y="3589020"/>
                    <a:pt x="3258820" y="3421380"/>
                    <a:pt x="3324860" y="3296920"/>
                  </a:cubicBezTo>
                  <a:cubicBezTo>
                    <a:pt x="3390900" y="3172460"/>
                    <a:pt x="3393440" y="3030220"/>
                    <a:pt x="3431540" y="2931160"/>
                  </a:cubicBezTo>
                  <a:cubicBezTo>
                    <a:pt x="3469640" y="2832100"/>
                    <a:pt x="3500120" y="2809240"/>
                    <a:pt x="3553460" y="2702560"/>
                  </a:cubicBezTo>
                  <a:cubicBezTo>
                    <a:pt x="3606800" y="2595880"/>
                    <a:pt x="3683000" y="2390140"/>
                    <a:pt x="3751580" y="2291080"/>
                  </a:cubicBezTo>
                  <a:cubicBezTo>
                    <a:pt x="3820160" y="2192020"/>
                    <a:pt x="3857535" y="2219960"/>
                    <a:pt x="3964940" y="2108200"/>
                  </a:cubicBezTo>
                  <a:cubicBezTo>
                    <a:pt x="4020820" y="2024380"/>
                    <a:pt x="4058920" y="1828800"/>
                    <a:pt x="4086860" y="1788160"/>
                  </a:cubicBezTo>
                  <a:cubicBezTo>
                    <a:pt x="4114800" y="1747520"/>
                    <a:pt x="4104640" y="1831340"/>
                    <a:pt x="4132580" y="1864360"/>
                  </a:cubicBezTo>
                  <a:cubicBezTo>
                    <a:pt x="4160520" y="1897380"/>
                    <a:pt x="4221480" y="1976120"/>
                    <a:pt x="4254500" y="1986280"/>
                  </a:cubicBezTo>
                  <a:cubicBezTo>
                    <a:pt x="4287520" y="1996440"/>
                    <a:pt x="4305300" y="1971040"/>
                    <a:pt x="4330700" y="1925320"/>
                  </a:cubicBezTo>
                  <a:cubicBezTo>
                    <a:pt x="4356100" y="1879600"/>
                    <a:pt x="4378960" y="1770380"/>
                    <a:pt x="4406900" y="1711960"/>
                  </a:cubicBezTo>
                  <a:cubicBezTo>
                    <a:pt x="4434840" y="1653540"/>
                    <a:pt x="4465320" y="1610360"/>
                    <a:pt x="4498340" y="1574800"/>
                  </a:cubicBezTo>
                  <a:cubicBezTo>
                    <a:pt x="4531360" y="1539240"/>
                    <a:pt x="4561840" y="1511300"/>
                    <a:pt x="4605020" y="1498600"/>
                  </a:cubicBezTo>
                  <a:cubicBezTo>
                    <a:pt x="4648200" y="1485900"/>
                    <a:pt x="4706620" y="1483360"/>
                    <a:pt x="4757420" y="1498600"/>
                  </a:cubicBezTo>
                  <a:cubicBezTo>
                    <a:pt x="4808220" y="1513840"/>
                    <a:pt x="4874260" y="1572260"/>
                    <a:pt x="4909820" y="1590040"/>
                  </a:cubicBezTo>
                  <a:cubicBezTo>
                    <a:pt x="4945380" y="1607820"/>
                    <a:pt x="4907280" y="1645920"/>
                    <a:pt x="4970780" y="1605280"/>
                  </a:cubicBezTo>
                  <a:cubicBezTo>
                    <a:pt x="5034280" y="1564640"/>
                    <a:pt x="5199380" y="1427480"/>
                    <a:pt x="5290820" y="1346200"/>
                  </a:cubicBezTo>
                  <a:cubicBezTo>
                    <a:pt x="5474363" y="1284798"/>
                    <a:pt x="5501640" y="1176020"/>
                    <a:pt x="5519420" y="1117600"/>
                  </a:cubicBezTo>
                  <a:cubicBezTo>
                    <a:pt x="5537200" y="1059180"/>
                    <a:pt x="5417820" y="1028700"/>
                    <a:pt x="5397500" y="995680"/>
                  </a:cubicBezTo>
                  <a:cubicBezTo>
                    <a:pt x="5377180" y="962660"/>
                    <a:pt x="5415280" y="942340"/>
                    <a:pt x="5397500" y="919480"/>
                  </a:cubicBezTo>
                  <a:cubicBezTo>
                    <a:pt x="5379720" y="896620"/>
                    <a:pt x="5331460" y="866140"/>
                    <a:pt x="5290820" y="858520"/>
                  </a:cubicBezTo>
                  <a:cubicBezTo>
                    <a:pt x="5250180" y="850900"/>
                    <a:pt x="5135880" y="896620"/>
                    <a:pt x="5153660" y="873760"/>
                  </a:cubicBezTo>
                  <a:cubicBezTo>
                    <a:pt x="5171440" y="850900"/>
                    <a:pt x="5372100" y="762000"/>
                    <a:pt x="5397500" y="721360"/>
                  </a:cubicBezTo>
                  <a:cubicBezTo>
                    <a:pt x="5422900" y="680720"/>
                    <a:pt x="5367020" y="640080"/>
                    <a:pt x="5306060" y="629920"/>
                  </a:cubicBezTo>
                  <a:cubicBezTo>
                    <a:pt x="5246425" y="536934"/>
                    <a:pt x="5118873" y="568960"/>
                    <a:pt x="5031740" y="660400"/>
                  </a:cubicBezTo>
                  <a:cubicBezTo>
                    <a:pt x="4963160" y="645160"/>
                    <a:pt x="4828540" y="594360"/>
                    <a:pt x="4894580" y="538480"/>
                  </a:cubicBezTo>
                  <a:cubicBezTo>
                    <a:pt x="4960620" y="482600"/>
                    <a:pt x="5427980" y="325120"/>
                    <a:pt x="5427980" y="325120"/>
                  </a:cubicBezTo>
                  <a:cubicBezTo>
                    <a:pt x="5542280" y="279400"/>
                    <a:pt x="5519420" y="289560"/>
                    <a:pt x="5580380" y="264160"/>
                  </a:cubicBezTo>
                  <a:cubicBezTo>
                    <a:pt x="5641340" y="238760"/>
                    <a:pt x="5740400" y="213360"/>
                    <a:pt x="5793740" y="172720"/>
                  </a:cubicBezTo>
                  <a:cubicBezTo>
                    <a:pt x="5847080" y="132080"/>
                    <a:pt x="6123940" y="27940"/>
                    <a:pt x="5900420" y="20320"/>
                  </a:cubicBezTo>
                  <a:cubicBezTo>
                    <a:pt x="5280660" y="88900"/>
                    <a:pt x="4734560" y="0"/>
                    <a:pt x="4437380" y="8128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62940" y="1803400"/>
              <a:ext cx="3060700" cy="4246880"/>
            </a:xfrm>
            <a:custGeom>
              <a:avLst/>
              <a:gdLst>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699260 w 3060700"/>
                <a:gd name="connsiteY47" fmla="*/ 1016000 h 4246880"/>
                <a:gd name="connsiteX48" fmla="*/ 1592580 w 3060700"/>
                <a:gd name="connsiteY48" fmla="*/ 421640 h 4246880"/>
                <a:gd name="connsiteX49" fmla="*/ 1424940 w 3060700"/>
                <a:gd name="connsiteY49" fmla="*/ 208280 h 4246880"/>
                <a:gd name="connsiteX50" fmla="*/ 1318260 w 3060700"/>
                <a:gd name="connsiteY50"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9245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924560 h 4246880"/>
                <a:gd name="connsiteX46" fmla="*/ 1744980 w 3060700"/>
                <a:gd name="connsiteY46" fmla="*/ 878840 h 4246880"/>
                <a:gd name="connsiteX47" fmla="*/ 1592580 w 3060700"/>
                <a:gd name="connsiteY47" fmla="*/ 421640 h 4246880"/>
                <a:gd name="connsiteX48" fmla="*/ 1424940 w 3060700"/>
                <a:gd name="connsiteY48" fmla="*/ 208280 h 4246880"/>
                <a:gd name="connsiteX49" fmla="*/ 1318260 w 3060700"/>
                <a:gd name="connsiteY49" fmla="*/ 177800 h 42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60700" h="4246880">
                  <a:moveTo>
                    <a:pt x="1318260" y="177800"/>
                  </a:moveTo>
                  <a:cubicBezTo>
                    <a:pt x="1262380" y="152400"/>
                    <a:pt x="1170940" y="76200"/>
                    <a:pt x="1089660" y="55880"/>
                  </a:cubicBezTo>
                  <a:cubicBezTo>
                    <a:pt x="1008380" y="35560"/>
                    <a:pt x="909320" y="60960"/>
                    <a:pt x="830580" y="55880"/>
                  </a:cubicBezTo>
                  <a:cubicBezTo>
                    <a:pt x="751840" y="50800"/>
                    <a:pt x="688340" y="30480"/>
                    <a:pt x="617220" y="25400"/>
                  </a:cubicBezTo>
                  <a:cubicBezTo>
                    <a:pt x="546100" y="20320"/>
                    <a:pt x="477520" y="0"/>
                    <a:pt x="403860" y="25400"/>
                  </a:cubicBezTo>
                  <a:cubicBezTo>
                    <a:pt x="330200" y="50800"/>
                    <a:pt x="236220" y="132080"/>
                    <a:pt x="175260" y="177800"/>
                  </a:cubicBezTo>
                  <a:cubicBezTo>
                    <a:pt x="114300" y="223520"/>
                    <a:pt x="58420" y="259080"/>
                    <a:pt x="38100" y="299720"/>
                  </a:cubicBezTo>
                  <a:cubicBezTo>
                    <a:pt x="17780" y="340360"/>
                    <a:pt x="58420" y="195580"/>
                    <a:pt x="53340" y="421640"/>
                  </a:cubicBezTo>
                  <a:cubicBezTo>
                    <a:pt x="48260" y="647700"/>
                    <a:pt x="15240" y="1330960"/>
                    <a:pt x="7620" y="1656080"/>
                  </a:cubicBezTo>
                  <a:cubicBezTo>
                    <a:pt x="0" y="1981200"/>
                    <a:pt x="0" y="2242820"/>
                    <a:pt x="7620" y="2372360"/>
                  </a:cubicBezTo>
                  <a:cubicBezTo>
                    <a:pt x="15240" y="2501900"/>
                    <a:pt x="0" y="2397760"/>
                    <a:pt x="53340" y="2433320"/>
                  </a:cubicBezTo>
                  <a:cubicBezTo>
                    <a:pt x="106680" y="2468880"/>
                    <a:pt x="256540" y="2542540"/>
                    <a:pt x="327660" y="2585720"/>
                  </a:cubicBezTo>
                  <a:cubicBezTo>
                    <a:pt x="398780" y="2628900"/>
                    <a:pt x="431800" y="2654300"/>
                    <a:pt x="480060" y="2692400"/>
                  </a:cubicBezTo>
                  <a:cubicBezTo>
                    <a:pt x="528320" y="2730500"/>
                    <a:pt x="558800" y="2758440"/>
                    <a:pt x="617220" y="2814320"/>
                  </a:cubicBezTo>
                  <a:cubicBezTo>
                    <a:pt x="675640" y="2870200"/>
                    <a:pt x="767080" y="2959100"/>
                    <a:pt x="830580" y="3027680"/>
                  </a:cubicBezTo>
                  <a:cubicBezTo>
                    <a:pt x="894080" y="3096260"/>
                    <a:pt x="922020" y="3187700"/>
                    <a:pt x="998220" y="3225800"/>
                  </a:cubicBezTo>
                  <a:cubicBezTo>
                    <a:pt x="1074420" y="3263900"/>
                    <a:pt x="1201420" y="3225800"/>
                    <a:pt x="1287780" y="3256280"/>
                  </a:cubicBezTo>
                  <a:cubicBezTo>
                    <a:pt x="1374140" y="3286760"/>
                    <a:pt x="1412240" y="3352800"/>
                    <a:pt x="1516380" y="3408680"/>
                  </a:cubicBezTo>
                  <a:cubicBezTo>
                    <a:pt x="1620520" y="3464560"/>
                    <a:pt x="1790700" y="3517900"/>
                    <a:pt x="1912620" y="3591560"/>
                  </a:cubicBezTo>
                  <a:cubicBezTo>
                    <a:pt x="2034540" y="3665220"/>
                    <a:pt x="2174240" y="3766820"/>
                    <a:pt x="2247900" y="3850640"/>
                  </a:cubicBezTo>
                  <a:cubicBezTo>
                    <a:pt x="2321560" y="3934460"/>
                    <a:pt x="2311400" y="4053840"/>
                    <a:pt x="2354580" y="4094480"/>
                  </a:cubicBezTo>
                  <a:cubicBezTo>
                    <a:pt x="2397760" y="4135120"/>
                    <a:pt x="2446020" y="4076700"/>
                    <a:pt x="2506980" y="4094480"/>
                  </a:cubicBezTo>
                  <a:cubicBezTo>
                    <a:pt x="2567940" y="4112260"/>
                    <a:pt x="2659380" y="4175760"/>
                    <a:pt x="2720340" y="4201160"/>
                  </a:cubicBezTo>
                  <a:cubicBezTo>
                    <a:pt x="2781300" y="4226560"/>
                    <a:pt x="2834640" y="4246880"/>
                    <a:pt x="2872740" y="4246880"/>
                  </a:cubicBezTo>
                  <a:cubicBezTo>
                    <a:pt x="2910840" y="4246880"/>
                    <a:pt x="2931160" y="4229100"/>
                    <a:pt x="2948940" y="4201160"/>
                  </a:cubicBezTo>
                  <a:cubicBezTo>
                    <a:pt x="2966720" y="4173220"/>
                    <a:pt x="3004820" y="4112260"/>
                    <a:pt x="2979420" y="4079240"/>
                  </a:cubicBezTo>
                  <a:cubicBezTo>
                    <a:pt x="2954020" y="4046220"/>
                    <a:pt x="2847340" y="4028440"/>
                    <a:pt x="2796540" y="4003040"/>
                  </a:cubicBezTo>
                  <a:cubicBezTo>
                    <a:pt x="2745740" y="3977640"/>
                    <a:pt x="2707640" y="3964940"/>
                    <a:pt x="2674620" y="3926840"/>
                  </a:cubicBezTo>
                  <a:cubicBezTo>
                    <a:pt x="2641600" y="3888740"/>
                    <a:pt x="2593340" y="3832860"/>
                    <a:pt x="2598420" y="3774440"/>
                  </a:cubicBezTo>
                  <a:cubicBezTo>
                    <a:pt x="2603500" y="3716020"/>
                    <a:pt x="2689860" y="3644900"/>
                    <a:pt x="2705100" y="3576320"/>
                  </a:cubicBezTo>
                  <a:cubicBezTo>
                    <a:pt x="2720340" y="3507740"/>
                    <a:pt x="2674620" y="3429000"/>
                    <a:pt x="2689860" y="3362960"/>
                  </a:cubicBezTo>
                  <a:cubicBezTo>
                    <a:pt x="2705100" y="3296920"/>
                    <a:pt x="2745740" y="3258820"/>
                    <a:pt x="2796540" y="3180080"/>
                  </a:cubicBezTo>
                  <a:cubicBezTo>
                    <a:pt x="2847340" y="3101340"/>
                    <a:pt x="2954020" y="2981960"/>
                    <a:pt x="2994660" y="2890520"/>
                  </a:cubicBezTo>
                  <a:cubicBezTo>
                    <a:pt x="3035300" y="2799080"/>
                    <a:pt x="3060700" y="2715260"/>
                    <a:pt x="3040380" y="2631440"/>
                  </a:cubicBezTo>
                  <a:cubicBezTo>
                    <a:pt x="3020060" y="2547620"/>
                    <a:pt x="2936240" y="2481580"/>
                    <a:pt x="2872740" y="2387600"/>
                  </a:cubicBezTo>
                  <a:cubicBezTo>
                    <a:pt x="2809240" y="2293620"/>
                    <a:pt x="2674620" y="2151380"/>
                    <a:pt x="2659380" y="2067560"/>
                  </a:cubicBezTo>
                  <a:cubicBezTo>
                    <a:pt x="2644140" y="1983740"/>
                    <a:pt x="2750820" y="1953260"/>
                    <a:pt x="2781300" y="1884680"/>
                  </a:cubicBezTo>
                  <a:cubicBezTo>
                    <a:pt x="2811780" y="1816100"/>
                    <a:pt x="2852420" y="1724660"/>
                    <a:pt x="2842260" y="1656080"/>
                  </a:cubicBezTo>
                  <a:cubicBezTo>
                    <a:pt x="2832100" y="1587500"/>
                    <a:pt x="2766060" y="1551940"/>
                    <a:pt x="2720340" y="1473200"/>
                  </a:cubicBezTo>
                  <a:cubicBezTo>
                    <a:pt x="2674620" y="1394460"/>
                    <a:pt x="2623820" y="1252220"/>
                    <a:pt x="2567940" y="1183640"/>
                  </a:cubicBezTo>
                  <a:cubicBezTo>
                    <a:pt x="2512060" y="1115060"/>
                    <a:pt x="2423160" y="1102360"/>
                    <a:pt x="2385060" y="1061720"/>
                  </a:cubicBezTo>
                  <a:cubicBezTo>
                    <a:pt x="2346960" y="1021080"/>
                    <a:pt x="2334260" y="985520"/>
                    <a:pt x="2339340" y="939800"/>
                  </a:cubicBezTo>
                  <a:cubicBezTo>
                    <a:pt x="2344420" y="894080"/>
                    <a:pt x="2438400" y="838200"/>
                    <a:pt x="2415540" y="787400"/>
                  </a:cubicBezTo>
                  <a:cubicBezTo>
                    <a:pt x="2392680" y="736600"/>
                    <a:pt x="2258060" y="642620"/>
                    <a:pt x="2202180" y="635000"/>
                  </a:cubicBezTo>
                  <a:cubicBezTo>
                    <a:pt x="2146300" y="627380"/>
                    <a:pt x="2128520" y="693420"/>
                    <a:pt x="2080260" y="741680"/>
                  </a:cubicBezTo>
                  <a:cubicBezTo>
                    <a:pt x="2032000" y="789940"/>
                    <a:pt x="1968500" y="901700"/>
                    <a:pt x="1912620" y="924560"/>
                  </a:cubicBezTo>
                  <a:cubicBezTo>
                    <a:pt x="1856740" y="947420"/>
                    <a:pt x="1798320" y="962660"/>
                    <a:pt x="1744980" y="878840"/>
                  </a:cubicBezTo>
                  <a:cubicBezTo>
                    <a:pt x="1691640" y="795020"/>
                    <a:pt x="1645920" y="533400"/>
                    <a:pt x="1592580" y="421640"/>
                  </a:cubicBezTo>
                  <a:cubicBezTo>
                    <a:pt x="1539240" y="309880"/>
                    <a:pt x="1470660" y="256540"/>
                    <a:pt x="1424940" y="208280"/>
                  </a:cubicBezTo>
                  <a:cubicBezTo>
                    <a:pt x="1379220" y="160020"/>
                    <a:pt x="1374140" y="203200"/>
                    <a:pt x="1318260" y="17780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177540" y="5308600"/>
              <a:ext cx="2415540" cy="1409700"/>
            </a:xfrm>
            <a:custGeom>
              <a:avLst/>
              <a:gdLst>
                <a:gd name="connsiteX0" fmla="*/ 129540 w 2415540"/>
                <a:gd name="connsiteY0" fmla="*/ 254000 h 1409700"/>
                <a:gd name="connsiteX1" fmla="*/ 922020 w 2415540"/>
                <a:gd name="connsiteY1" fmla="*/ 269240 h 1409700"/>
                <a:gd name="connsiteX2" fmla="*/ 1043940 w 2415540"/>
                <a:gd name="connsiteY2" fmla="*/ 254000 h 1409700"/>
                <a:gd name="connsiteX3" fmla="*/ 1059180 w 2415540"/>
                <a:gd name="connsiteY3" fmla="*/ 116840 h 1409700"/>
                <a:gd name="connsiteX4" fmla="*/ 1379220 w 2415540"/>
                <a:gd name="connsiteY4" fmla="*/ 101600 h 1409700"/>
                <a:gd name="connsiteX5" fmla="*/ 1592580 w 2415540"/>
                <a:gd name="connsiteY5" fmla="*/ 10160 h 1409700"/>
                <a:gd name="connsiteX6" fmla="*/ 1775460 w 2415540"/>
                <a:gd name="connsiteY6" fmla="*/ 162560 h 1409700"/>
                <a:gd name="connsiteX7" fmla="*/ 1821180 w 2415540"/>
                <a:gd name="connsiteY7" fmla="*/ 330200 h 1409700"/>
                <a:gd name="connsiteX8" fmla="*/ 1912620 w 2415540"/>
                <a:gd name="connsiteY8" fmla="*/ 299720 h 1409700"/>
                <a:gd name="connsiteX9" fmla="*/ 1927860 w 2415540"/>
                <a:gd name="connsiteY9" fmla="*/ 193040 h 1409700"/>
                <a:gd name="connsiteX10" fmla="*/ 1988820 w 2415540"/>
                <a:gd name="connsiteY10" fmla="*/ 254000 h 1409700"/>
                <a:gd name="connsiteX11" fmla="*/ 2217420 w 2415540"/>
                <a:gd name="connsiteY11" fmla="*/ 711200 h 1409700"/>
                <a:gd name="connsiteX12" fmla="*/ 2247900 w 2415540"/>
                <a:gd name="connsiteY12" fmla="*/ 848360 h 1409700"/>
                <a:gd name="connsiteX13" fmla="*/ 2400300 w 2415540"/>
                <a:gd name="connsiteY13" fmla="*/ 1107440 h 1409700"/>
                <a:gd name="connsiteX14" fmla="*/ 2339340 w 2415540"/>
                <a:gd name="connsiteY14" fmla="*/ 1351280 h 1409700"/>
                <a:gd name="connsiteX15" fmla="*/ 2247900 w 2415540"/>
                <a:gd name="connsiteY15" fmla="*/ 1381760 h 1409700"/>
                <a:gd name="connsiteX16" fmla="*/ 2049780 w 2415540"/>
                <a:gd name="connsiteY16" fmla="*/ 1183640 h 1409700"/>
                <a:gd name="connsiteX17" fmla="*/ 1882140 w 2415540"/>
                <a:gd name="connsiteY17" fmla="*/ 955040 h 1409700"/>
                <a:gd name="connsiteX18" fmla="*/ 1836420 w 2415540"/>
                <a:gd name="connsiteY18" fmla="*/ 589280 h 1409700"/>
                <a:gd name="connsiteX19" fmla="*/ 1546860 w 2415540"/>
                <a:gd name="connsiteY19" fmla="*/ 528320 h 1409700"/>
                <a:gd name="connsiteX20" fmla="*/ 1318260 w 2415540"/>
                <a:gd name="connsiteY20" fmla="*/ 589280 h 1409700"/>
                <a:gd name="connsiteX21" fmla="*/ 1181100 w 2415540"/>
                <a:gd name="connsiteY21" fmla="*/ 452120 h 1409700"/>
                <a:gd name="connsiteX22" fmla="*/ 662940 w 2415540"/>
                <a:gd name="connsiteY22" fmla="*/ 436880 h 1409700"/>
                <a:gd name="connsiteX23" fmla="*/ 312420 w 2415540"/>
                <a:gd name="connsiteY23" fmla="*/ 436880 h 1409700"/>
                <a:gd name="connsiteX24" fmla="*/ 220980 w 2415540"/>
                <a:gd name="connsiteY24" fmla="*/ 436880 h 1409700"/>
                <a:gd name="connsiteX25" fmla="*/ 144780 w 2415540"/>
                <a:gd name="connsiteY25" fmla="*/ 406400 h 1409700"/>
                <a:gd name="connsiteX26" fmla="*/ 129540 w 2415540"/>
                <a:gd name="connsiteY26" fmla="*/ 2540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15540" h="1409700">
                  <a:moveTo>
                    <a:pt x="129540" y="254000"/>
                  </a:moveTo>
                  <a:cubicBezTo>
                    <a:pt x="259080" y="231140"/>
                    <a:pt x="769620" y="269240"/>
                    <a:pt x="922020" y="269240"/>
                  </a:cubicBezTo>
                  <a:cubicBezTo>
                    <a:pt x="1074420" y="269240"/>
                    <a:pt x="1021080" y="279400"/>
                    <a:pt x="1043940" y="254000"/>
                  </a:cubicBezTo>
                  <a:cubicBezTo>
                    <a:pt x="1066800" y="228600"/>
                    <a:pt x="1003300" y="142240"/>
                    <a:pt x="1059180" y="116840"/>
                  </a:cubicBezTo>
                  <a:cubicBezTo>
                    <a:pt x="1115060" y="91440"/>
                    <a:pt x="1290320" y="119380"/>
                    <a:pt x="1379220" y="101600"/>
                  </a:cubicBezTo>
                  <a:cubicBezTo>
                    <a:pt x="1468120" y="83820"/>
                    <a:pt x="1526540" y="0"/>
                    <a:pt x="1592580" y="10160"/>
                  </a:cubicBezTo>
                  <a:cubicBezTo>
                    <a:pt x="1658620" y="20320"/>
                    <a:pt x="1737360" y="109220"/>
                    <a:pt x="1775460" y="162560"/>
                  </a:cubicBezTo>
                  <a:cubicBezTo>
                    <a:pt x="1813560" y="215900"/>
                    <a:pt x="1798320" y="307340"/>
                    <a:pt x="1821180" y="330200"/>
                  </a:cubicBezTo>
                  <a:cubicBezTo>
                    <a:pt x="1844040" y="353060"/>
                    <a:pt x="1894840" y="322580"/>
                    <a:pt x="1912620" y="299720"/>
                  </a:cubicBezTo>
                  <a:cubicBezTo>
                    <a:pt x="1930400" y="276860"/>
                    <a:pt x="1915160" y="200660"/>
                    <a:pt x="1927860" y="193040"/>
                  </a:cubicBezTo>
                  <a:cubicBezTo>
                    <a:pt x="1940560" y="185420"/>
                    <a:pt x="1940560" y="167640"/>
                    <a:pt x="1988820" y="254000"/>
                  </a:cubicBezTo>
                  <a:cubicBezTo>
                    <a:pt x="2037080" y="340360"/>
                    <a:pt x="2174240" y="612140"/>
                    <a:pt x="2217420" y="711200"/>
                  </a:cubicBezTo>
                  <a:cubicBezTo>
                    <a:pt x="2260600" y="810260"/>
                    <a:pt x="2217420" y="782320"/>
                    <a:pt x="2247900" y="848360"/>
                  </a:cubicBezTo>
                  <a:cubicBezTo>
                    <a:pt x="2278380" y="914400"/>
                    <a:pt x="2385060" y="1023620"/>
                    <a:pt x="2400300" y="1107440"/>
                  </a:cubicBezTo>
                  <a:cubicBezTo>
                    <a:pt x="2415540" y="1191260"/>
                    <a:pt x="2364740" y="1305560"/>
                    <a:pt x="2339340" y="1351280"/>
                  </a:cubicBezTo>
                  <a:cubicBezTo>
                    <a:pt x="2313940" y="1397000"/>
                    <a:pt x="2296160" y="1409700"/>
                    <a:pt x="2247900" y="1381760"/>
                  </a:cubicBezTo>
                  <a:cubicBezTo>
                    <a:pt x="2199640" y="1353820"/>
                    <a:pt x="2110740" y="1254760"/>
                    <a:pt x="2049780" y="1183640"/>
                  </a:cubicBezTo>
                  <a:cubicBezTo>
                    <a:pt x="1988820" y="1112520"/>
                    <a:pt x="1917700" y="1054100"/>
                    <a:pt x="1882140" y="955040"/>
                  </a:cubicBezTo>
                  <a:cubicBezTo>
                    <a:pt x="1846580" y="855980"/>
                    <a:pt x="1892300" y="660400"/>
                    <a:pt x="1836420" y="589280"/>
                  </a:cubicBezTo>
                  <a:cubicBezTo>
                    <a:pt x="1780540" y="518160"/>
                    <a:pt x="1633220" y="528320"/>
                    <a:pt x="1546860" y="528320"/>
                  </a:cubicBezTo>
                  <a:cubicBezTo>
                    <a:pt x="1460500" y="528320"/>
                    <a:pt x="1379220" y="601980"/>
                    <a:pt x="1318260" y="589280"/>
                  </a:cubicBezTo>
                  <a:cubicBezTo>
                    <a:pt x="1257300" y="576580"/>
                    <a:pt x="1290320" y="477520"/>
                    <a:pt x="1181100" y="452120"/>
                  </a:cubicBezTo>
                  <a:cubicBezTo>
                    <a:pt x="1071880" y="426720"/>
                    <a:pt x="807720" y="439420"/>
                    <a:pt x="662940" y="436880"/>
                  </a:cubicBezTo>
                  <a:cubicBezTo>
                    <a:pt x="518160" y="434340"/>
                    <a:pt x="312420" y="436880"/>
                    <a:pt x="312420" y="436880"/>
                  </a:cubicBezTo>
                  <a:cubicBezTo>
                    <a:pt x="238760" y="436880"/>
                    <a:pt x="248920" y="441960"/>
                    <a:pt x="220980" y="436880"/>
                  </a:cubicBezTo>
                  <a:cubicBezTo>
                    <a:pt x="193040" y="431800"/>
                    <a:pt x="162560" y="429260"/>
                    <a:pt x="144780" y="406400"/>
                  </a:cubicBezTo>
                  <a:cubicBezTo>
                    <a:pt x="127000" y="383540"/>
                    <a:pt x="0" y="276860"/>
                    <a:pt x="129540" y="254000"/>
                  </a:cubicBezTo>
                  <a:close/>
                </a:path>
              </a:pathLst>
            </a:custGeom>
            <a:solidFill>
              <a:srgbClr val="C966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914400" y="5410200"/>
              <a:ext cx="1143000" cy="304800"/>
            </a:xfrm>
            <a:prstGeom prst="rect">
              <a:avLst/>
            </a:prstGeom>
            <a:noFill/>
          </p:spPr>
        </p:pic>
        <p:pic>
          <p:nvPicPr>
            <p:cNvPr id="9"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685800" y="6197600"/>
              <a:ext cx="914400" cy="431800"/>
            </a:xfrm>
            <a:prstGeom prst="rect">
              <a:avLst/>
            </a:prstGeom>
            <a:noFill/>
          </p:spPr>
        </p:pic>
        <p:pic>
          <p:nvPicPr>
            <p:cNvPr id="10"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1676400" y="5715000"/>
              <a:ext cx="552450" cy="228600"/>
            </a:xfrm>
            <a:prstGeom prst="rect">
              <a:avLst/>
            </a:prstGeom>
            <a:noFill/>
          </p:spPr>
        </p:pic>
        <p:pic>
          <p:nvPicPr>
            <p:cNvPr id="11"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1219200" y="6477000"/>
              <a:ext cx="552450" cy="152400"/>
            </a:xfrm>
            <a:prstGeom prst="rect">
              <a:avLst/>
            </a:prstGeom>
            <a:noFill/>
          </p:spPr>
        </p:pic>
        <p:pic>
          <p:nvPicPr>
            <p:cNvPr id="12"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3352800" y="1371600"/>
              <a:ext cx="1066800" cy="304800"/>
            </a:xfrm>
            <a:prstGeom prst="rect">
              <a:avLst/>
            </a:prstGeom>
            <a:noFill/>
          </p:spPr>
        </p:pic>
        <p:pic>
          <p:nvPicPr>
            <p:cNvPr id="13"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5105400" y="1219200"/>
              <a:ext cx="838200" cy="533400"/>
            </a:xfrm>
            <a:prstGeom prst="rect">
              <a:avLst/>
            </a:prstGeom>
            <a:noFill/>
          </p:spPr>
        </p:pic>
        <p:pic>
          <p:nvPicPr>
            <p:cNvPr id="14"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5257800" y="4343400"/>
              <a:ext cx="609600" cy="304800"/>
            </a:xfrm>
            <a:prstGeom prst="rect">
              <a:avLst/>
            </a:prstGeom>
            <a:noFill/>
          </p:spPr>
        </p:pic>
        <p:sp>
          <p:nvSpPr>
            <p:cNvPr id="15" name="Freeform 14"/>
            <p:cNvSpPr/>
            <p:nvPr/>
          </p:nvSpPr>
          <p:spPr>
            <a:xfrm>
              <a:off x="5905500" y="2269672"/>
              <a:ext cx="2163536" cy="1894114"/>
            </a:xfrm>
            <a:custGeom>
              <a:avLst/>
              <a:gdLst>
                <a:gd name="connsiteX0" fmla="*/ 1850571 w 2163536"/>
                <a:gd name="connsiteY0" fmla="*/ 130628 h 1894114"/>
                <a:gd name="connsiteX1" fmla="*/ 1621971 w 2163536"/>
                <a:gd name="connsiteY1" fmla="*/ 261257 h 1894114"/>
                <a:gd name="connsiteX2" fmla="*/ 1556657 w 2163536"/>
                <a:gd name="connsiteY2" fmla="*/ 506185 h 1894114"/>
                <a:gd name="connsiteX3" fmla="*/ 1377043 w 2163536"/>
                <a:gd name="connsiteY3" fmla="*/ 457199 h 1894114"/>
                <a:gd name="connsiteX4" fmla="*/ 1328057 w 2163536"/>
                <a:gd name="connsiteY4" fmla="*/ 326571 h 1894114"/>
                <a:gd name="connsiteX5" fmla="*/ 1328057 w 2163536"/>
                <a:gd name="connsiteY5" fmla="*/ 261257 h 1894114"/>
                <a:gd name="connsiteX6" fmla="*/ 1230086 w 2163536"/>
                <a:gd name="connsiteY6" fmla="*/ 326571 h 1894114"/>
                <a:gd name="connsiteX7" fmla="*/ 1017814 w 2163536"/>
                <a:gd name="connsiteY7" fmla="*/ 440871 h 1894114"/>
                <a:gd name="connsiteX8" fmla="*/ 789214 w 2163536"/>
                <a:gd name="connsiteY8" fmla="*/ 636814 h 1894114"/>
                <a:gd name="connsiteX9" fmla="*/ 789214 w 2163536"/>
                <a:gd name="connsiteY9" fmla="*/ 832757 h 1894114"/>
                <a:gd name="connsiteX10" fmla="*/ 1083129 w 2163536"/>
                <a:gd name="connsiteY10" fmla="*/ 898071 h 1894114"/>
                <a:gd name="connsiteX11" fmla="*/ 903514 w 2163536"/>
                <a:gd name="connsiteY11" fmla="*/ 1110342 h 1894114"/>
                <a:gd name="connsiteX12" fmla="*/ 723900 w 2163536"/>
                <a:gd name="connsiteY12" fmla="*/ 1110342 h 1894114"/>
                <a:gd name="connsiteX13" fmla="*/ 381000 w 2163536"/>
                <a:gd name="connsiteY13" fmla="*/ 1306285 h 1894114"/>
                <a:gd name="connsiteX14" fmla="*/ 315686 w 2163536"/>
                <a:gd name="connsiteY14" fmla="*/ 1436914 h 1894114"/>
                <a:gd name="connsiteX15" fmla="*/ 266700 w 2163536"/>
                <a:gd name="connsiteY15" fmla="*/ 1649185 h 1894114"/>
                <a:gd name="connsiteX16" fmla="*/ 266700 w 2163536"/>
                <a:gd name="connsiteY16" fmla="*/ 1796142 h 1894114"/>
                <a:gd name="connsiteX17" fmla="*/ 1866900 w 2163536"/>
                <a:gd name="connsiteY17" fmla="*/ 1747157 h 1894114"/>
                <a:gd name="connsiteX18" fmla="*/ 2046514 w 2163536"/>
                <a:gd name="connsiteY18" fmla="*/ 914399 h 1894114"/>
                <a:gd name="connsiteX19" fmla="*/ 1915886 w 2163536"/>
                <a:gd name="connsiteY19" fmla="*/ 130628 h 1894114"/>
                <a:gd name="connsiteX20" fmla="*/ 1850571 w 2163536"/>
                <a:gd name="connsiteY20" fmla="*/ 130628 h 189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63536" h="1894114">
                  <a:moveTo>
                    <a:pt x="1850571" y="130628"/>
                  </a:moveTo>
                  <a:cubicBezTo>
                    <a:pt x="1801585" y="152399"/>
                    <a:pt x="1670957" y="198664"/>
                    <a:pt x="1621971" y="261257"/>
                  </a:cubicBezTo>
                  <a:cubicBezTo>
                    <a:pt x="1572985" y="323850"/>
                    <a:pt x="1597478" y="473528"/>
                    <a:pt x="1556657" y="506185"/>
                  </a:cubicBezTo>
                  <a:cubicBezTo>
                    <a:pt x="1515836" y="538842"/>
                    <a:pt x="1415143" y="487135"/>
                    <a:pt x="1377043" y="457199"/>
                  </a:cubicBezTo>
                  <a:cubicBezTo>
                    <a:pt x="1338943" y="427263"/>
                    <a:pt x="1336221" y="359228"/>
                    <a:pt x="1328057" y="326571"/>
                  </a:cubicBezTo>
                  <a:cubicBezTo>
                    <a:pt x="1319893" y="293914"/>
                    <a:pt x="1344385" y="261257"/>
                    <a:pt x="1328057" y="261257"/>
                  </a:cubicBezTo>
                  <a:cubicBezTo>
                    <a:pt x="1311729" y="261257"/>
                    <a:pt x="1281793" y="296635"/>
                    <a:pt x="1230086" y="326571"/>
                  </a:cubicBezTo>
                  <a:cubicBezTo>
                    <a:pt x="1178379" y="356507"/>
                    <a:pt x="1091293" y="389164"/>
                    <a:pt x="1017814" y="440871"/>
                  </a:cubicBezTo>
                  <a:cubicBezTo>
                    <a:pt x="944335" y="492578"/>
                    <a:pt x="827314" y="571500"/>
                    <a:pt x="789214" y="636814"/>
                  </a:cubicBezTo>
                  <a:cubicBezTo>
                    <a:pt x="751114" y="702128"/>
                    <a:pt x="740228" y="789214"/>
                    <a:pt x="789214" y="832757"/>
                  </a:cubicBezTo>
                  <a:cubicBezTo>
                    <a:pt x="838200" y="876300"/>
                    <a:pt x="1064079" y="851807"/>
                    <a:pt x="1083129" y="898071"/>
                  </a:cubicBezTo>
                  <a:cubicBezTo>
                    <a:pt x="1102179" y="944335"/>
                    <a:pt x="963386" y="1074964"/>
                    <a:pt x="903514" y="1110342"/>
                  </a:cubicBezTo>
                  <a:cubicBezTo>
                    <a:pt x="843643" y="1145721"/>
                    <a:pt x="810986" y="1077685"/>
                    <a:pt x="723900" y="1110342"/>
                  </a:cubicBezTo>
                  <a:cubicBezTo>
                    <a:pt x="636814" y="1142999"/>
                    <a:pt x="449036" y="1251856"/>
                    <a:pt x="381000" y="1306285"/>
                  </a:cubicBezTo>
                  <a:cubicBezTo>
                    <a:pt x="312964" y="1360714"/>
                    <a:pt x="334736" y="1379764"/>
                    <a:pt x="315686" y="1436914"/>
                  </a:cubicBezTo>
                  <a:cubicBezTo>
                    <a:pt x="296636" y="1494064"/>
                    <a:pt x="274864" y="1589314"/>
                    <a:pt x="266700" y="1649185"/>
                  </a:cubicBezTo>
                  <a:cubicBezTo>
                    <a:pt x="258536" y="1709056"/>
                    <a:pt x="0" y="1779813"/>
                    <a:pt x="266700" y="1796142"/>
                  </a:cubicBezTo>
                  <a:cubicBezTo>
                    <a:pt x="533400" y="1812471"/>
                    <a:pt x="1570264" y="1894114"/>
                    <a:pt x="1866900" y="1747157"/>
                  </a:cubicBezTo>
                  <a:cubicBezTo>
                    <a:pt x="2163536" y="1600200"/>
                    <a:pt x="2038350" y="1183820"/>
                    <a:pt x="2046514" y="914399"/>
                  </a:cubicBezTo>
                  <a:cubicBezTo>
                    <a:pt x="2054678" y="644978"/>
                    <a:pt x="1948543" y="261256"/>
                    <a:pt x="1915886" y="130628"/>
                  </a:cubicBezTo>
                  <a:cubicBezTo>
                    <a:pt x="1883229" y="0"/>
                    <a:pt x="1899557" y="108857"/>
                    <a:pt x="1850571" y="13062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238750" y="4947557"/>
              <a:ext cx="1080407" cy="1083129"/>
            </a:xfrm>
            <a:custGeom>
              <a:avLst/>
              <a:gdLst>
                <a:gd name="connsiteX0" fmla="*/ 574221 w 1080407"/>
                <a:gd name="connsiteY0" fmla="*/ 32657 h 1083129"/>
                <a:gd name="connsiteX1" fmla="*/ 410936 w 1080407"/>
                <a:gd name="connsiteY1" fmla="*/ 32657 h 1083129"/>
                <a:gd name="connsiteX2" fmla="*/ 247650 w 1080407"/>
                <a:gd name="connsiteY2" fmla="*/ 228600 h 1083129"/>
                <a:gd name="connsiteX3" fmla="*/ 214993 w 1080407"/>
                <a:gd name="connsiteY3" fmla="*/ 310243 h 1083129"/>
                <a:gd name="connsiteX4" fmla="*/ 68036 w 1080407"/>
                <a:gd name="connsiteY4" fmla="*/ 391886 h 1083129"/>
                <a:gd name="connsiteX5" fmla="*/ 2721 w 1080407"/>
                <a:gd name="connsiteY5" fmla="*/ 489857 h 1083129"/>
                <a:gd name="connsiteX6" fmla="*/ 84364 w 1080407"/>
                <a:gd name="connsiteY6" fmla="*/ 898072 h 1083129"/>
                <a:gd name="connsiteX7" fmla="*/ 296636 w 1080407"/>
                <a:gd name="connsiteY7" fmla="*/ 1028700 h 1083129"/>
                <a:gd name="connsiteX8" fmla="*/ 933450 w 1080407"/>
                <a:gd name="connsiteY8" fmla="*/ 996043 h 1083129"/>
                <a:gd name="connsiteX9" fmla="*/ 1031421 w 1080407"/>
                <a:gd name="connsiteY9" fmla="*/ 506186 h 1083129"/>
                <a:gd name="connsiteX10" fmla="*/ 998764 w 1080407"/>
                <a:gd name="connsiteY10" fmla="*/ 81643 h 1083129"/>
                <a:gd name="connsiteX11" fmla="*/ 574221 w 1080407"/>
                <a:gd name="connsiteY11" fmla="*/ 32657 h 108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0407" h="1083129">
                  <a:moveTo>
                    <a:pt x="574221" y="32657"/>
                  </a:moveTo>
                  <a:cubicBezTo>
                    <a:pt x="476250" y="24493"/>
                    <a:pt x="465364" y="0"/>
                    <a:pt x="410936" y="32657"/>
                  </a:cubicBezTo>
                  <a:cubicBezTo>
                    <a:pt x="356508" y="65314"/>
                    <a:pt x="280307" y="182336"/>
                    <a:pt x="247650" y="228600"/>
                  </a:cubicBezTo>
                  <a:cubicBezTo>
                    <a:pt x="214993" y="274864"/>
                    <a:pt x="244929" y="283029"/>
                    <a:pt x="214993" y="310243"/>
                  </a:cubicBezTo>
                  <a:cubicBezTo>
                    <a:pt x="185057" y="337457"/>
                    <a:pt x="103415" y="361950"/>
                    <a:pt x="68036" y="391886"/>
                  </a:cubicBezTo>
                  <a:cubicBezTo>
                    <a:pt x="32657" y="421822"/>
                    <a:pt x="0" y="405493"/>
                    <a:pt x="2721" y="489857"/>
                  </a:cubicBezTo>
                  <a:cubicBezTo>
                    <a:pt x="5442" y="574221"/>
                    <a:pt x="35378" y="808265"/>
                    <a:pt x="84364" y="898072"/>
                  </a:cubicBezTo>
                  <a:cubicBezTo>
                    <a:pt x="133350" y="987879"/>
                    <a:pt x="155122" y="1012372"/>
                    <a:pt x="296636" y="1028700"/>
                  </a:cubicBezTo>
                  <a:cubicBezTo>
                    <a:pt x="438150" y="1045029"/>
                    <a:pt x="810986" y="1083129"/>
                    <a:pt x="933450" y="996043"/>
                  </a:cubicBezTo>
                  <a:cubicBezTo>
                    <a:pt x="1055914" y="908957"/>
                    <a:pt x="1020535" y="658586"/>
                    <a:pt x="1031421" y="506186"/>
                  </a:cubicBezTo>
                  <a:cubicBezTo>
                    <a:pt x="1042307" y="353786"/>
                    <a:pt x="1080407" y="163286"/>
                    <a:pt x="998764" y="81643"/>
                  </a:cubicBezTo>
                  <a:cubicBezTo>
                    <a:pt x="917121" y="0"/>
                    <a:pt x="672192" y="40821"/>
                    <a:pt x="574221" y="326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2596243" y="5769428"/>
              <a:ext cx="2188028" cy="982437"/>
            </a:xfrm>
            <a:custGeom>
              <a:avLst/>
              <a:gdLst>
                <a:gd name="connsiteX0" fmla="*/ 2155371 w 2188028"/>
                <a:gd name="connsiteY0" fmla="*/ 255815 h 982437"/>
                <a:gd name="connsiteX1" fmla="*/ 2041071 w 2188028"/>
                <a:gd name="connsiteY1" fmla="*/ 370115 h 982437"/>
                <a:gd name="connsiteX2" fmla="*/ 2041071 w 2188028"/>
                <a:gd name="connsiteY2" fmla="*/ 745672 h 982437"/>
                <a:gd name="connsiteX3" fmla="*/ 1257300 w 2188028"/>
                <a:gd name="connsiteY3" fmla="*/ 876301 h 982437"/>
                <a:gd name="connsiteX4" fmla="*/ 408214 w 2188028"/>
                <a:gd name="connsiteY4" fmla="*/ 908958 h 982437"/>
                <a:gd name="connsiteX5" fmla="*/ 32657 w 2188028"/>
                <a:gd name="connsiteY5" fmla="*/ 435429 h 982437"/>
                <a:gd name="connsiteX6" fmla="*/ 212271 w 2188028"/>
                <a:gd name="connsiteY6" fmla="*/ 255815 h 982437"/>
                <a:gd name="connsiteX7" fmla="*/ 604157 w 2188028"/>
                <a:gd name="connsiteY7" fmla="*/ 206829 h 982437"/>
                <a:gd name="connsiteX8" fmla="*/ 800100 w 2188028"/>
                <a:gd name="connsiteY8" fmla="*/ 288472 h 982437"/>
                <a:gd name="connsiteX9" fmla="*/ 1028700 w 2188028"/>
                <a:gd name="connsiteY9" fmla="*/ 304801 h 982437"/>
                <a:gd name="connsiteX10" fmla="*/ 1387928 w 2188028"/>
                <a:gd name="connsiteY10" fmla="*/ 239486 h 982437"/>
                <a:gd name="connsiteX11" fmla="*/ 1404257 w 2188028"/>
                <a:gd name="connsiteY11" fmla="*/ 43543 h 982437"/>
                <a:gd name="connsiteX12" fmla="*/ 1583871 w 2188028"/>
                <a:gd name="connsiteY12" fmla="*/ 10886 h 982437"/>
                <a:gd name="connsiteX13" fmla="*/ 1796143 w 2188028"/>
                <a:gd name="connsiteY13" fmla="*/ 108858 h 982437"/>
                <a:gd name="connsiteX14" fmla="*/ 2122714 w 2188028"/>
                <a:gd name="connsiteY14" fmla="*/ 190501 h 982437"/>
                <a:gd name="connsiteX15" fmla="*/ 2155371 w 2188028"/>
                <a:gd name="connsiteY15" fmla="*/ 255815 h 98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8028" h="982437">
                  <a:moveTo>
                    <a:pt x="2155371" y="255815"/>
                  </a:moveTo>
                  <a:cubicBezTo>
                    <a:pt x="2141764" y="285751"/>
                    <a:pt x="2060121" y="288472"/>
                    <a:pt x="2041071" y="370115"/>
                  </a:cubicBezTo>
                  <a:cubicBezTo>
                    <a:pt x="2022021" y="451758"/>
                    <a:pt x="2171700" y="661308"/>
                    <a:pt x="2041071" y="745672"/>
                  </a:cubicBezTo>
                  <a:cubicBezTo>
                    <a:pt x="1910442" y="830036"/>
                    <a:pt x="1529443" y="849087"/>
                    <a:pt x="1257300" y="876301"/>
                  </a:cubicBezTo>
                  <a:cubicBezTo>
                    <a:pt x="985157" y="903515"/>
                    <a:pt x="612321" y="982437"/>
                    <a:pt x="408214" y="908958"/>
                  </a:cubicBezTo>
                  <a:cubicBezTo>
                    <a:pt x="204107" y="835479"/>
                    <a:pt x="65314" y="544286"/>
                    <a:pt x="32657" y="435429"/>
                  </a:cubicBezTo>
                  <a:cubicBezTo>
                    <a:pt x="0" y="326572"/>
                    <a:pt x="117021" y="293915"/>
                    <a:pt x="212271" y="255815"/>
                  </a:cubicBezTo>
                  <a:cubicBezTo>
                    <a:pt x="307521" y="217715"/>
                    <a:pt x="506186" y="201386"/>
                    <a:pt x="604157" y="206829"/>
                  </a:cubicBezTo>
                  <a:cubicBezTo>
                    <a:pt x="702128" y="212272"/>
                    <a:pt x="729343" y="272143"/>
                    <a:pt x="800100" y="288472"/>
                  </a:cubicBezTo>
                  <a:cubicBezTo>
                    <a:pt x="870857" y="304801"/>
                    <a:pt x="930729" y="312965"/>
                    <a:pt x="1028700" y="304801"/>
                  </a:cubicBezTo>
                  <a:cubicBezTo>
                    <a:pt x="1126671" y="296637"/>
                    <a:pt x="1325335" y="283029"/>
                    <a:pt x="1387928" y="239486"/>
                  </a:cubicBezTo>
                  <a:cubicBezTo>
                    <a:pt x="1450521" y="195943"/>
                    <a:pt x="1371600" y="81643"/>
                    <a:pt x="1404257" y="43543"/>
                  </a:cubicBezTo>
                  <a:cubicBezTo>
                    <a:pt x="1436914" y="5443"/>
                    <a:pt x="1518557" y="0"/>
                    <a:pt x="1583871" y="10886"/>
                  </a:cubicBezTo>
                  <a:cubicBezTo>
                    <a:pt x="1649185" y="21772"/>
                    <a:pt x="1706336" y="78922"/>
                    <a:pt x="1796143" y="108858"/>
                  </a:cubicBezTo>
                  <a:cubicBezTo>
                    <a:pt x="1885950" y="138794"/>
                    <a:pt x="2057400" y="166008"/>
                    <a:pt x="2122714" y="190501"/>
                  </a:cubicBezTo>
                  <a:cubicBezTo>
                    <a:pt x="2188028" y="214994"/>
                    <a:pt x="2168978" y="225879"/>
                    <a:pt x="2155371" y="2558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672840" y="2750820"/>
              <a:ext cx="2118360" cy="1651000"/>
            </a:xfrm>
            <a:custGeom>
              <a:avLst/>
              <a:gdLst>
                <a:gd name="connsiteX0" fmla="*/ 2118360 w 2118360"/>
                <a:gd name="connsiteY0" fmla="*/ 38100 h 1651000"/>
                <a:gd name="connsiteX1" fmla="*/ 2042160 w 2118360"/>
                <a:gd name="connsiteY1" fmla="*/ 38100 h 1651000"/>
                <a:gd name="connsiteX2" fmla="*/ 1828800 w 2118360"/>
                <a:gd name="connsiteY2" fmla="*/ 266700 h 1651000"/>
                <a:gd name="connsiteX3" fmla="*/ 1615440 w 2118360"/>
                <a:gd name="connsiteY3" fmla="*/ 312420 h 1651000"/>
                <a:gd name="connsiteX4" fmla="*/ 1524000 w 2118360"/>
                <a:gd name="connsiteY4" fmla="*/ 403860 h 1651000"/>
                <a:gd name="connsiteX5" fmla="*/ 1569720 w 2118360"/>
                <a:gd name="connsiteY5" fmla="*/ 525780 h 1651000"/>
                <a:gd name="connsiteX6" fmla="*/ 1447800 w 2118360"/>
                <a:gd name="connsiteY6" fmla="*/ 586740 h 1651000"/>
                <a:gd name="connsiteX7" fmla="*/ 1432560 w 2118360"/>
                <a:gd name="connsiteY7" fmla="*/ 678180 h 1651000"/>
                <a:gd name="connsiteX8" fmla="*/ 1432560 w 2118360"/>
                <a:gd name="connsiteY8" fmla="*/ 845820 h 1651000"/>
                <a:gd name="connsiteX9" fmla="*/ 1417320 w 2118360"/>
                <a:gd name="connsiteY9" fmla="*/ 998220 h 1651000"/>
                <a:gd name="connsiteX10" fmla="*/ 1325880 w 2118360"/>
                <a:gd name="connsiteY10" fmla="*/ 1135380 h 1651000"/>
                <a:gd name="connsiteX11" fmla="*/ 1249680 w 2118360"/>
                <a:gd name="connsiteY11" fmla="*/ 1196340 h 1651000"/>
                <a:gd name="connsiteX12" fmla="*/ 1112520 w 2118360"/>
                <a:gd name="connsiteY12" fmla="*/ 1333500 h 1651000"/>
                <a:gd name="connsiteX13" fmla="*/ 899160 w 2118360"/>
                <a:gd name="connsiteY13" fmla="*/ 1287780 h 1651000"/>
                <a:gd name="connsiteX14" fmla="*/ 792480 w 2118360"/>
                <a:gd name="connsiteY14" fmla="*/ 1272540 h 1651000"/>
                <a:gd name="connsiteX15" fmla="*/ 701040 w 2118360"/>
                <a:gd name="connsiteY15" fmla="*/ 1379220 h 1651000"/>
                <a:gd name="connsiteX16" fmla="*/ 487680 w 2118360"/>
                <a:gd name="connsiteY16" fmla="*/ 1485900 h 1651000"/>
                <a:gd name="connsiteX17" fmla="*/ 335280 w 2118360"/>
                <a:gd name="connsiteY17" fmla="*/ 1485900 h 1651000"/>
                <a:gd name="connsiteX18" fmla="*/ 198120 w 2118360"/>
                <a:gd name="connsiteY18" fmla="*/ 1562100 h 1651000"/>
                <a:gd name="connsiteX19" fmla="*/ 106680 w 2118360"/>
                <a:gd name="connsiteY19" fmla="*/ 1638300 h 1651000"/>
                <a:gd name="connsiteX20" fmla="*/ 0 w 2118360"/>
                <a:gd name="connsiteY20" fmla="*/ 163830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18360" h="1651000">
                  <a:moveTo>
                    <a:pt x="2118360" y="38100"/>
                  </a:moveTo>
                  <a:cubicBezTo>
                    <a:pt x="2104390" y="19050"/>
                    <a:pt x="2090420" y="0"/>
                    <a:pt x="2042160" y="38100"/>
                  </a:cubicBezTo>
                  <a:cubicBezTo>
                    <a:pt x="1993900" y="76200"/>
                    <a:pt x="1899920" y="220980"/>
                    <a:pt x="1828800" y="266700"/>
                  </a:cubicBezTo>
                  <a:cubicBezTo>
                    <a:pt x="1757680" y="312420"/>
                    <a:pt x="1666240" y="289560"/>
                    <a:pt x="1615440" y="312420"/>
                  </a:cubicBezTo>
                  <a:cubicBezTo>
                    <a:pt x="1564640" y="335280"/>
                    <a:pt x="1531620" y="368300"/>
                    <a:pt x="1524000" y="403860"/>
                  </a:cubicBezTo>
                  <a:cubicBezTo>
                    <a:pt x="1516380" y="439420"/>
                    <a:pt x="1582420" y="495300"/>
                    <a:pt x="1569720" y="525780"/>
                  </a:cubicBezTo>
                  <a:cubicBezTo>
                    <a:pt x="1557020" y="556260"/>
                    <a:pt x="1470660" y="561340"/>
                    <a:pt x="1447800" y="586740"/>
                  </a:cubicBezTo>
                  <a:cubicBezTo>
                    <a:pt x="1424940" y="612140"/>
                    <a:pt x="1435100" y="635000"/>
                    <a:pt x="1432560" y="678180"/>
                  </a:cubicBezTo>
                  <a:cubicBezTo>
                    <a:pt x="1430020" y="721360"/>
                    <a:pt x="1435100" y="792480"/>
                    <a:pt x="1432560" y="845820"/>
                  </a:cubicBezTo>
                  <a:cubicBezTo>
                    <a:pt x="1430020" y="899160"/>
                    <a:pt x="1435100" y="949960"/>
                    <a:pt x="1417320" y="998220"/>
                  </a:cubicBezTo>
                  <a:cubicBezTo>
                    <a:pt x="1399540" y="1046480"/>
                    <a:pt x="1353820" y="1102360"/>
                    <a:pt x="1325880" y="1135380"/>
                  </a:cubicBezTo>
                  <a:cubicBezTo>
                    <a:pt x="1297940" y="1168400"/>
                    <a:pt x="1285240" y="1163320"/>
                    <a:pt x="1249680" y="1196340"/>
                  </a:cubicBezTo>
                  <a:cubicBezTo>
                    <a:pt x="1214120" y="1229360"/>
                    <a:pt x="1170940" y="1318260"/>
                    <a:pt x="1112520" y="1333500"/>
                  </a:cubicBezTo>
                  <a:cubicBezTo>
                    <a:pt x="1054100" y="1348740"/>
                    <a:pt x="952500" y="1297940"/>
                    <a:pt x="899160" y="1287780"/>
                  </a:cubicBezTo>
                  <a:cubicBezTo>
                    <a:pt x="845820" y="1277620"/>
                    <a:pt x="825500" y="1257300"/>
                    <a:pt x="792480" y="1272540"/>
                  </a:cubicBezTo>
                  <a:cubicBezTo>
                    <a:pt x="759460" y="1287780"/>
                    <a:pt x="751840" y="1343660"/>
                    <a:pt x="701040" y="1379220"/>
                  </a:cubicBezTo>
                  <a:cubicBezTo>
                    <a:pt x="650240" y="1414780"/>
                    <a:pt x="548640" y="1468120"/>
                    <a:pt x="487680" y="1485900"/>
                  </a:cubicBezTo>
                  <a:cubicBezTo>
                    <a:pt x="426720" y="1503680"/>
                    <a:pt x="383540" y="1473200"/>
                    <a:pt x="335280" y="1485900"/>
                  </a:cubicBezTo>
                  <a:cubicBezTo>
                    <a:pt x="287020" y="1498600"/>
                    <a:pt x="236220" y="1536700"/>
                    <a:pt x="198120" y="1562100"/>
                  </a:cubicBezTo>
                  <a:cubicBezTo>
                    <a:pt x="160020" y="1587500"/>
                    <a:pt x="139700" y="1625600"/>
                    <a:pt x="106680" y="1638300"/>
                  </a:cubicBezTo>
                  <a:cubicBezTo>
                    <a:pt x="73660" y="1651000"/>
                    <a:pt x="36830" y="1644650"/>
                    <a:pt x="0" y="1638300"/>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3"/>
            <p:cNvSpPr/>
            <p:nvPr/>
          </p:nvSpPr>
          <p:spPr>
            <a:xfrm>
              <a:off x="2804160" y="2440940"/>
              <a:ext cx="876300" cy="3624580"/>
            </a:xfrm>
            <a:custGeom>
              <a:avLst/>
              <a:gdLst>
                <a:gd name="connsiteX0" fmla="*/ 0 w 876300"/>
                <a:gd name="connsiteY0" fmla="*/ 27940 h 3624580"/>
                <a:gd name="connsiteX1" fmla="*/ 182880 w 876300"/>
                <a:gd name="connsiteY1" fmla="*/ 12700 h 3624580"/>
                <a:gd name="connsiteX2" fmla="*/ 289560 w 876300"/>
                <a:gd name="connsiteY2" fmla="*/ 104140 h 3624580"/>
                <a:gd name="connsiteX3" fmla="*/ 243840 w 876300"/>
                <a:gd name="connsiteY3" fmla="*/ 226060 h 3624580"/>
                <a:gd name="connsiteX4" fmla="*/ 243840 w 876300"/>
                <a:gd name="connsiteY4" fmla="*/ 378460 h 3624580"/>
                <a:gd name="connsiteX5" fmla="*/ 365760 w 876300"/>
                <a:gd name="connsiteY5" fmla="*/ 546100 h 3624580"/>
                <a:gd name="connsiteX6" fmla="*/ 563880 w 876300"/>
                <a:gd name="connsiteY6" fmla="*/ 728980 h 3624580"/>
                <a:gd name="connsiteX7" fmla="*/ 609600 w 876300"/>
                <a:gd name="connsiteY7" fmla="*/ 820420 h 3624580"/>
                <a:gd name="connsiteX8" fmla="*/ 609600 w 876300"/>
                <a:gd name="connsiteY8" fmla="*/ 896620 h 3624580"/>
                <a:gd name="connsiteX9" fmla="*/ 685800 w 876300"/>
                <a:gd name="connsiteY9" fmla="*/ 972820 h 3624580"/>
                <a:gd name="connsiteX10" fmla="*/ 746760 w 876300"/>
                <a:gd name="connsiteY10" fmla="*/ 1049020 h 3624580"/>
                <a:gd name="connsiteX11" fmla="*/ 640080 w 876300"/>
                <a:gd name="connsiteY11" fmla="*/ 1216660 h 3624580"/>
                <a:gd name="connsiteX12" fmla="*/ 563880 w 876300"/>
                <a:gd name="connsiteY12" fmla="*/ 1338580 h 3624580"/>
                <a:gd name="connsiteX13" fmla="*/ 518160 w 876300"/>
                <a:gd name="connsiteY13" fmla="*/ 1430020 h 3624580"/>
                <a:gd name="connsiteX14" fmla="*/ 731520 w 876300"/>
                <a:gd name="connsiteY14" fmla="*/ 1612900 h 3624580"/>
                <a:gd name="connsiteX15" fmla="*/ 746760 w 876300"/>
                <a:gd name="connsiteY15" fmla="*/ 1750060 h 3624580"/>
                <a:gd name="connsiteX16" fmla="*/ 853440 w 876300"/>
                <a:gd name="connsiteY16" fmla="*/ 1932940 h 3624580"/>
                <a:gd name="connsiteX17" fmla="*/ 838200 w 876300"/>
                <a:gd name="connsiteY17" fmla="*/ 2039620 h 3624580"/>
                <a:gd name="connsiteX18" fmla="*/ 624840 w 876300"/>
                <a:gd name="connsiteY18" fmla="*/ 2496820 h 3624580"/>
                <a:gd name="connsiteX19" fmla="*/ 518160 w 876300"/>
                <a:gd name="connsiteY19" fmla="*/ 2710180 h 3624580"/>
                <a:gd name="connsiteX20" fmla="*/ 563880 w 876300"/>
                <a:gd name="connsiteY20" fmla="*/ 2908300 h 3624580"/>
                <a:gd name="connsiteX21" fmla="*/ 487680 w 876300"/>
                <a:gd name="connsiteY21" fmla="*/ 2984500 h 3624580"/>
                <a:gd name="connsiteX22" fmla="*/ 487680 w 876300"/>
                <a:gd name="connsiteY22" fmla="*/ 3213100 h 3624580"/>
                <a:gd name="connsiteX23" fmla="*/ 487680 w 876300"/>
                <a:gd name="connsiteY23" fmla="*/ 3335020 h 3624580"/>
                <a:gd name="connsiteX24" fmla="*/ 579120 w 876300"/>
                <a:gd name="connsiteY24" fmla="*/ 3411220 h 3624580"/>
                <a:gd name="connsiteX25" fmla="*/ 762000 w 876300"/>
                <a:gd name="connsiteY25" fmla="*/ 3456940 h 3624580"/>
                <a:gd name="connsiteX26" fmla="*/ 868680 w 876300"/>
                <a:gd name="connsiteY26" fmla="*/ 3624580 h 36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6300" h="3624580">
                  <a:moveTo>
                    <a:pt x="0" y="27940"/>
                  </a:moveTo>
                  <a:cubicBezTo>
                    <a:pt x="67310" y="13970"/>
                    <a:pt x="134620" y="0"/>
                    <a:pt x="182880" y="12700"/>
                  </a:cubicBezTo>
                  <a:cubicBezTo>
                    <a:pt x="231140" y="25400"/>
                    <a:pt x="279400" y="68580"/>
                    <a:pt x="289560" y="104140"/>
                  </a:cubicBezTo>
                  <a:cubicBezTo>
                    <a:pt x="299720" y="139700"/>
                    <a:pt x="251460" y="180340"/>
                    <a:pt x="243840" y="226060"/>
                  </a:cubicBezTo>
                  <a:cubicBezTo>
                    <a:pt x="236220" y="271780"/>
                    <a:pt x="223520" y="325120"/>
                    <a:pt x="243840" y="378460"/>
                  </a:cubicBezTo>
                  <a:cubicBezTo>
                    <a:pt x="264160" y="431800"/>
                    <a:pt x="312420" y="487680"/>
                    <a:pt x="365760" y="546100"/>
                  </a:cubicBezTo>
                  <a:cubicBezTo>
                    <a:pt x="419100" y="604520"/>
                    <a:pt x="523240" y="683260"/>
                    <a:pt x="563880" y="728980"/>
                  </a:cubicBezTo>
                  <a:cubicBezTo>
                    <a:pt x="604520" y="774700"/>
                    <a:pt x="601980" y="792480"/>
                    <a:pt x="609600" y="820420"/>
                  </a:cubicBezTo>
                  <a:cubicBezTo>
                    <a:pt x="617220" y="848360"/>
                    <a:pt x="596900" y="871220"/>
                    <a:pt x="609600" y="896620"/>
                  </a:cubicBezTo>
                  <a:cubicBezTo>
                    <a:pt x="622300" y="922020"/>
                    <a:pt x="662940" y="947420"/>
                    <a:pt x="685800" y="972820"/>
                  </a:cubicBezTo>
                  <a:cubicBezTo>
                    <a:pt x="708660" y="998220"/>
                    <a:pt x="754380" y="1008380"/>
                    <a:pt x="746760" y="1049020"/>
                  </a:cubicBezTo>
                  <a:cubicBezTo>
                    <a:pt x="739140" y="1089660"/>
                    <a:pt x="670560" y="1168400"/>
                    <a:pt x="640080" y="1216660"/>
                  </a:cubicBezTo>
                  <a:cubicBezTo>
                    <a:pt x="609600" y="1264920"/>
                    <a:pt x="584200" y="1303020"/>
                    <a:pt x="563880" y="1338580"/>
                  </a:cubicBezTo>
                  <a:cubicBezTo>
                    <a:pt x="543560" y="1374140"/>
                    <a:pt x="490220" y="1384300"/>
                    <a:pt x="518160" y="1430020"/>
                  </a:cubicBezTo>
                  <a:cubicBezTo>
                    <a:pt x="546100" y="1475740"/>
                    <a:pt x="693420" y="1559560"/>
                    <a:pt x="731520" y="1612900"/>
                  </a:cubicBezTo>
                  <a:cubicBezTo>
                    <a:pt x="769620" y="1666240"/>
                    <a:pt x="726440" y="1696720"/>
                    <a:pt x="746760" y="1750060"/>
                  </a:cubicBezTo>
                  <a:cubicBezTo>
                    <a:pt x="767080" y="1803400"/>
                    <a:pt x="838200" y="1884680"/>
                    <a:pt x="853440" y="1932940"/>
                  </a:cubicBezTo>
                  <a:cubicBezTo>
                    <a:pt x="868680" y="1981200"/>
                    <a:pt x="876300" y="1945640"/>
                    <a:pt x="838200" y="2039620"/>
                  </a:cubicBezTo>
                  <a:cubicBezTo>
                    <a:pt x="800100" y="2133600"/>
                    <a:pt x="678180" y="2385060"/>
                    <a:pt x="624840" y="2496820"/>
                  </a:cubicBezTo>
                  <a:cubicBezTo>
                    <a:pt x="571500" y="2608580"/>
                    <a:pt x="528320" y="2641600"/>
                    <a:pt x="518160" y="2710180"/>
                  </a:cubicBezTo>
                  <a:cubicBezTo>
                    <a:pt x="508000" y="2778760"/>
                    <a:pt x="568960" y="2862580"/>
                    <a:pt x="563880" y="2908300"/>
                  </a:cubicBezTo>
                  <a:cubicBezTo>
                    <a:pt x="558800" y="2954020"/>
                    <a:pt x="500380" y="2933700"/>
                    <a:pt x="487680" y="2984500"/>
                  </a:cubicBezTo>
                  <a:cubicBezTo>
                    <a:pt x="474980" y="3035300"/>
                    <a:pt x="487680" y="3213100"/>
                    <a:pt x="487680" y="3213100"/>
                  </a:cubicBezTo>
                  <a:cubicBezTo>
                    <a:pt x="487680" y="3271520"/>
                    <a:pt x="472440" y="3302000"/>
                    <a:pt x="487680" y="3335020"/>
                  </a:cubicBezTo>
                  <a:cubicBezTo>
                    <a:pt x="502920" y="3368040"/>
                    <a:pt x="533400" y="3390900"/>
                    <a:pt x="579120" y="3411220"/>
                  </a:cubicBezTo>
                  <a:cubicBezTo>
                    <a:pt x="624840" y="3431540"/>
                    <a:pt x="713740" y="3421380"/>
                    <a:pt x="762000" y="3456940"/>
                  </a:cubicBezTo>
                  <a:cubicBezTo>
                    <a:pt x="810260" y="3492500"/>
                    <a:pt x="868680" y="3624580"/>
                    <a:pt x="868680" y="3624580"/>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702129" y="2144485"/>
              <a:ext cx="2808514" cy="2068286"/>
            </a:xfrm>
            <a:custGeom>
              <a:avLst/>
              <a:gdLst>
                <a:gd name="connsiteX0" fmla="*/ 2808514 w 2808514"/>
                <a:gd name="connsiteY0" fmla="*/ 2068286 h 2068286"/>
                <a:gd name="connsiteX1" fmla="*/ 2596242 w 2808514"/>
                <a:gd name="connsiteY1" fmla="*/ 1986644 h 2068286"/>
                <a:gd name="connsiteX2" fmla="*/ 2432957 w 2808514"/>
                <a:gd name="connsiteY2" fmla="*/ 1986644 h 2068286"/>
                <a:gd name="connsiteX3" fmla="*/ 2302328 w 2808514"/>
                <a:gd name="connsiteY3" fmla="*/ 1872344 h 2068286"/>
                <a:gd name="connsiteX4" fmla="*/ 2171700 w 2808514"/>
                <a:gd name="connsiteY4" fmla="*/ 1921329 h 2068286"/>
                <a:gd name="connsiteX5" fmla="*/ 1975757 w 2808514"/>
                <a:gd name="connsiteY5" fmla="*/ 1839686 h 2068286"/>
                <a:gd name="connsiteX6" fmla="*/ 1926771 w 2808514"/>
                <a:gd name="connsiteY6" fmla="*/ 1692729 h 2068286"/>
                <a:gd name="connsiteX7" fmla="*/ 1861457 w 2808514"/>
                <a:gd name="connsiteY7" fmla="*/ 1545772 h 2068286"/>
                <a:gd name="connsiteX8" fmla="*/ 1796142 w 2808514"/>
                <a:gd name="connsiteY8" fmla="*/ 1268186 h 2068286"/>
                <a:gd name="connsiteX9" fmla="*/ 1649185 w 2808514"/>
                <a:gd name="connsiteY9" fmla="*/ 1202872 h 2068286"/>
                <a:gd name="connsiteX10" fmla="*/ 1502228 w 2808514"/>
                <a:gd name="connsiteY10" fmla="*/ 1219201 h 2068286"/>
                <a:gd name="connsiteX11" fmla="*/ 1306285 w 2808514"/>
                <a:gd name="connsiteY11" fmla="*/ 957944 h 2068286"/>
                <a:gd name="connsiteX12" fmla="*/ 1240971 w 2808514"/>
                <a:gd name="connsiteY12" fmla="*/ 794658 h 2068286"/>
                <a:gd name="connsiteX13" fmla="*/ 1208314 w 2808514"/>
                <a:gd name="connsiteY13" fmla="*/ 451758 h 2068286"/>
                <a:gd name="connsiteX14" fmla="*/ 1208314 w 2808514"/>
                <a:gd name="connsiteY14" fmla="*/ 304801 h 2068286"/>
                <a:gd name="connsiteX15" fmla="*/ 1159328 w 2808514"/>
                <a:gd name="connsiteY15" fmla="*/ 272144 h 2068286"/>
                <a:gd name="connsiteX16" fmla="*/ 1094014 w 2808514"/>
                <a:gd name="connsiteY16" fmla="*/ 255815 h 2068286"/>
                <a:gd name="connsiteX17" fmla="*/ 947057 w 2808514"/>
                <a:gd name="connsiteY17" fmla="*/ 76201 h 2068286"/>
                <a:gd name="connsiteX18" fmla="*/ 718457 w 2808514"/>
                <a:gd name="connsiteY18" fmla="*/ 92529 h 2068286"/>
                <a:gd name="connsiteX19" fmla="*/ 555171 w 2808514"/>
                <a:gd name="connsiteY19" fmla="*/ 10886 h 2068286"/>
                <a:gd name="connsiteX20" fmla="*/ 342900 w 2808514"/>
                <a:gd name="connsiteY20" fmla="*/ 27215 h 2068286"/>
                <a:gd name="connsiteX21" fmla="*/ 228600 w 2808514"/>
                <a:gd name="connsiteY21" fmla="*/ 125186 h 2068286"/>
                <a:gd name="connsiteX22" fmla="*/ 0 w 2808514"/>
                <a:gd name="connsiteY22" fmla="*/ 125186 h 206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08514" h="2068286">
                  <a:moveTo>
                    <a:pt x="2808514" y="2068286"/>
                  </a:moveTo>
                  <a:cubicBezTo>
                    <a:pt x="2733674" y="2034268"/>
                    <a:pt x="2658835" y="2000251"/>
                    <a:pt x="2596242" y="1986644"/>
                  </a:cubicBezTo>
                  <a:cubicBezTo>
                    <a:pt x="2533649" y="1973037"/>
                    <a:pt x="2481942" y="2005694"/>
                    <a:pt x="2432957" y="1986644"/>
                  </a:cubicBezTo>
                  <a:cubicBezTo>
                    <a:pt x="2383972" y="1967594"/>
                    <a:pt x="2345871" y="1883230"/>
                    <a:pt x="2302328" y="1872344"/>
                  </a:cubicBezTo>
                  <a:cubicBezTo>
                    <a:pt x="2258785" y="1861458"/>
                    <a:pt x="2226128" y="1926772"/>
                    <a:pt x="2171700" y="1921329"/>
                  </a:cubicBezTo>
                  <a:cubicBezTo>
                    <a:pt x="2117272" y="1915886"/>
                    <a:pt x="2016579" y="1877786"/>
                    <a:pt x="1975757" y="1839686"/>
                  </a:cubicBezTo>
                  <a:cubicBezTo>
                    <a:pt x="1934935" y="1801586"/>
                    <a:pt x="1945821" y="1741714"/>
                    <a:pt x="1926771" y="1692729"/>
                  </a:cubicBezTo>
                  <a:cubicBezTo>
                    <a:pt x="1907721" y="1643744"/>
                    <a:pt x="1883228" y="1616529"/>
                    <a:pt x="1861457" y="1545772"/>
                  </a:cubicBezTo>
                  <a:cubicBezTo>
                    <a:pt x="1839686" y="1475015"/>
                    <a:pt x="1831521" y="1325336"/>
                    <a:pt x="1796142" y="1268186"/>
                  </a:cubicBezTo>
                  <a:cubicBezTo>
                    <a:pt x="1760763" y="1211036"/>
                    <a:pt x="1698171" y="1211036"/>
                    <a:pt x="1649185" y="1202872"/>
                  </a:cubicBezTo>
                  <a:cubicBezTo>
                    <a:pt x="1600199" y="1194708"/>
                    <a:pt x="1559378" y="1260022"/>
                    <a:pt x="1502228" y="1219201"/>
                  </a:cubicBezTo>
                  <a:cubicBezTo>
                    <a:pt x="1445078" y="1178380"/>
                    <a:pt x="1349828" y="1028701"/>
                    <a:pt x="1306285" y="957944"/>
                  </a:cubicBezTo>
                  <a:cubicBezTo>
                    <a:pt x="1262742" y="887187"/>
                    <a:pt x="1257299" y="879022"/>
                    <a:pt x="1240971" y="794658"/>
                  </a:cubicBezTo>
                  <a:cubicBezTo>
                    <a:pt x="1224643" y="710294"/>
                    <a:pt x="1213757" y="533401"/>
                    <a:pt x="1208314" y="451758"/>
                  </a:cubicBezTo>
                  <a:cubicBezTo>
                    <a:pt x="1202871" y="370115"/>
                    <a:pt x="1216478" y="334737"/>
                    <a:pt x="1208314" y="304801"/>
                  </a:cubicBezTo>
                  <a:cubicBezTo>
                    <a:pt x="1200150" y="274865"/>
                    <a:pt x="1178378" y="280308"/>
                    <a:pt x="1159328" y="272144"/>
                  </a:cubicBezTo>
                  <a:cubicBezTo>
                    <a:pt x="1140278" y="263980"/>
                    <a:pt x="1129392" y="288472"/>
                    <a:pt x="1094014" y="255815"/>
                  </a:cubicBezTo>
                  <a:cubicBezTo>
                    <a:pt x="1058636" y="223158"/>
                    <a:pt x="1009650" y="103415"/>
                    <a:pt x="947057" y="76201"/>
                  </a:cubicBezTo>
                  <a:cubicBezTo>
                    <a:pt x="884464" y="48987"/>
                    <a:pt x="783771" y="103415"/>
                    <a:pt x="718457" y="92529"/>
                  </a:cubicBezTo>
                  <a:cubicBezTo>
                    <a:pt x="653143" y="81643"/>
                    <a:pt x="617764" y="21772"/>
                    <a:pt x="555171" y="10886"/>
                  </a:cubicBezTo>
                  <a:cubicBezTo>
                    <a:pt x="492578" y="0"/>
                    <a:pt x="397329" y="8165"/>
                    <a:pt x="342900" y="27215"/>
                  </a:cubicBezTo>
                  <a:cubicBezTo>
                    <a:pt x="288472" y="46265"/>
                    <a:pt x="285750" y="108858"/>
                    <a:pt x="228600" y="125186"/>
                  </a:cubicBezTo>
                  <a:cubicBezTo>
                    <a:pt x="171450" y="141515"/>
                    <a:pt x="85725" y="133350"/>
                    <a:pt x="0" y="125186"/>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p:cNvSpPr/>
            <p:nvPr/>
          </p:nvSpPr>
          <p:spPr>
            <a:xfrm>
              <a:off x="6345936" y="4114800"/>
              <a:ext cx="1828800"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8" name="Rectangle 27"/>
          <p:cNvSpPr/>
          <p:nvPr/>
        </p:nvSpPr>
        <p:spPr>
          <a:xfrm>
            <a:off x="0" y="609600"/>
            <a:ext cx="9144000" cy="646331"/>
          </a:xfrm>
          <a:prstGeom prst="rect">
            <a:avLst/>
          </a:prstGeom>
        </p:spPr>
        <p:txBody>
          <a:bodyPr wrap="square">
            <a:spAutoFit/>
          </a:bodyPr>
          <a:lstStyle/>
          <a:p>
            <a:r>
              <a:rPr lang="en-US" sz="3600" b="1" dirty="0" smtClean="0"/>
              <a:t> 	What happens in </a:t>
            </a:r>
            <a:r>
              <a:rPr lang="en-US" sz="3600" b="1" dirty="0" smtClean="0">
                <a:solidFill>
                  <a:srgbClr val="FF0000"/>
                </a:solidFill>
                <a:effectLst>
                  <a:outerShdw dist="50800" dir="7200000" algn="ctr" rotWithShape="0">
                    <a:schemeClr val="tx1"/>
                  </a:outerShdw>
                </a:effectLst>
              </a:rPr>
              <a:t>1763</a:t>
            </a:r>
            <a:r>
              <a:rPr lang="en-US" sz="3600" b="1" dirty="0" smtClean="0"/>
              <a:t>?</a:t>
            </a:r>
            <a:endParaRPr lang="en-US" sz="3600" b="1" dirty="0"/>
          </a:p>
        </p:txBody>
      </p:sp>
      <p:sp useBgFill="1">
        <p:nvSpPr>
          <p:cNvPr id="30" name="TextBox 29"/>
          <p:cNvSpPr txBox="1"/>
          <p:nvPr/>
        </p:nvSpPr>
        <p:spPr>
          <a:xfrm>
            <a:off x="0" y="1202353"/>
            <a:ext cx="9144000" cy="5601533"/>
          </a:xfrm>
          <a:prstGeom prst="rect">
            <a:avLst/>
          </a:prstGeom>
        </p:spPr>
        <p:txBody>
          <a:bodyPr wrap="square" rtlCol="0">
            <a:spAutoFit/>
          </a:bodyPr>
          <a:lstStyle/>
          <a:p>
            <a:pPr algn="ctr"/>
            <a:endParaRPr lang="en-US" sz="3600" spc="100" dirty="0" smtClean="0">
              <a:solidFill>
                <a:srgbClr val="009A00"/>
              </a:solidFill>
              <a:effectLst>
                <a:outerShdw dist="38100" dir="7200000" algn="ctr" rotWithShape="0">
                  <a:schemeClr val="tx1"/>
                </a:outerShdw>
              </a:effectLst>
              <a:latin typeface="Arial" pitchFamily="34" charset="0"/>
              <a:cs typeface="Arial" pitchFamily="34" charset="0"/>
            </a:endParaRPr>
          </a:p>
          <a:p>
            <a:pPr algn="ctr"/>
            <a:r>
              <a:rPr lang="en-US" sz="1000" spc="100" dirty="0" smtClean="0">
                <a:solidFill>
                  <a:srgbClr val="009A00"/>
                </a:solidFill>
                <a:effectLst>
                  <a:outerShdw dist="38100" dir="7200000" algn="ctr" rotWithShape="0">
                    <a:schemeClr val="tx1"/>
                  </a:outerShdw>
                </a:effectLst>
                <a:latin typeface="Arial" pitchFamily="34" charset="0"/>
                <a:cs typeface="Arial" pitchFamily="34" charset="0"/>
              </a:rPr>
              <a:t>	</a:t>
            </a:r>
          </a:p>
          <a:p>
            <a:endParaRPr lang="en-US" sz="1000" spc="100" dirty="0" smtClean="0">
              <a:solidFill>
                <a:srgbClr val="009A00"/>
              </a:solidFill>
              <a:effectLst>
                <a:outerShdw dist="38100" dir="7200000" algn="ctr" rotWithShape="0">
                  <a:schemeClr val="tx1"/>
                </a:outerShdw>
              </a:effectLst>
              <a:latin typeface="Arial" pitchFamily="34" charset="0"/>
              <a:cs typeface="Arial" pitchFamily="34" charset="0"/>
            </a:endParaRPr>
          </a:p>
          <a:p>
            <a:pPr algn="ctr"/>
            <a:r>
              <a:rPr lang="en-US" sz="3200" u="sng" spc="100" dirty="0" smtClean="0">
                <a:solidFill>
                  <a:srgbClr val="009A00"/>
                </a:solidFill>
                <a:effectLst>
                  <a:outerShdw dist="38100" dir="7200000" algn="ctr" rotWithShape="0">
                    <a:schemeClr val="tx1"/>
                  </a:outerShdw>
                </a:effectLst>
                <a:latin typeface="Arial" pitchFamily="34" charset="0"/>
                <a:cs typeface="Arial" pitchFamily="34" charset="0"/>
              </a:rPr>
              <a:t>Treaty of Paris 1763</a:t>
            </a:r>
          </a:p>
          <a:p>
            <a:pPr algn="ctr"/>
            <a:endParaRPr lang="en-US" sz="800" spc="100" dirty="0" smtClean="0">
              <a:solidFill>
                <a:srgbClr val="009A00"/>
              </a:solidFill>
              <a:effectLst>
                <a:outerShdw dist="38100" dir="7200000" algn="ctr" rotWithShape="0">
                  <a:schemeClr val="tx1"/>
                </a:outerShdw>
              </a:effectLst>
              <a:latin typeface="Arial" pitchFamily="34" charset="0"/>
              <a:cs typeface="Arial" pitchFamily="34" charset="0"/>
            </a:endParaRPr>
          </a:p>
          <a:p>
            <a:pPr lvl="1">
              <a:buFontTx/>
              <a:buChar char="-"/>
            </a:pPr>
            <a:r>
              <a:rPr lang="en-US" sz="3000" spc="100" dirty="0" smtClean="0">
                <a:solidFill>
                  <a:srgbClr val="009A00"/>
                </a:solidFill>
                <a:effectLst>
                  <a:outerShdw dist="38100" dir="7200000" algn="ctr" rotWithShape="0">
                    <a:schemeClr val="tx1"/>
                  </a:outerShdw>
                </a:effectLst>
                <a:latin typeface="Arial" pitchFamily="34" charset="0"/>
                <a:cs typeface="Arial" pitchFamily="34" charset="0"/>
              </a:rPr>
              <a:t> </a:t>
            </a:r>
            <a:r>
              <a:rPr lang="en-US" sz="3000" spc="100" dirty="0" smtClean="0">
                <a:solidFill>
                  <a:srgbClr val="009A00"/>
                </a:solidFill>
                <a:effectLst>
                  <a:outerShdw dist="38100" dir="7200000" algn="ctr" rotWithShape="0">
                    <a:schemeClr val="tx1"/>
                  </a:outerShdw>
                </a:effectLst>
                <a:cs typeface="Arial" pitchFamily="34" charset="0"/>
              </a:rPr>
              <a:t>France cedes land </a:t>
            </a:r>
            <a:r>
              <a:rPr lang="en-US" sz="3000" u="sng" spc="100" dirty="0" smtClean="0">
                <a:solidFill>
                  <a:srgbClr val="009A00"/>
                </a:solidFill>
                <a:effectLst>
                  <a:outerShdw dist="38100" dir="7200000" algn="ctr" rotWithShape="0">
                    <a:schemeClr val="tx1"/>
                  </a:outerShdw>
                </a:effectLst>
                <a:cs typeface="Arial" pitchFamily="34" charset="0"/>
              </a:rPr>
              <a:t>east</a:t>
            </a:r>
            <a:r>
              <a:rPr lang="en-US" sz="3000" spc="100" dirty="0" smtClean="0">
                <a:solidFill>
                  <a:srgbClr val="009A00"/>
                </a:solidFill>
                <a:effectLst>
                  <a:outerShdw dist="38100" dir="7200000" algn="ctr" rotWithShape="0">
                    <a:schemeClr val="tx1"/>
                  </a:outerShdw>
                </a:effectLst>
                <a:cs typeface="Arial" pitchFamily="34" charset="0"/>
              </a:rPr>
              <a:t> of Miss. River to England</a:t>
            </a:r>
            <a:endParaRPr lang="en-US" sz="1000" spc="100" dirty="0" smtClean="0">
              <a:solidFill>
                <a:srgbClr val="009A00"/>
              </a:solidFill>
              <a:effectLst>
                <a:outerShdw dist="38100" dir="7200000" algn="ctr" rotWithShape="0">
                  <a:schemeClr val="tx1"/>
                </a:outerShdw>
              </a:effectLst>
              <a:cs typeface="Arial" pitchFamily="34" charset="0"/>
            </a:endParaRPr>
          </a:p>
          <a:p>
            <a:pPr lvl="1">
              <a:buFontTx/>
              <a:buChar char="-"/>
            </a:pPr>
            <a:r>
              <a:rPr lang="en-US" sz="3000" spc="100" dirty="0" smtClean="0">
                <a:solidFill>
                  <a:srgbClr val="009A00"/>
                </a:solidFill>
                <a:effectLst>
                  <a:outerShdw dist="38100" dir="7200000" algn="ctr" rotWithShape="0">
                    <a:schemeClr val="tx1"/>
                  </a:outerShdw>
                </a:effectLst>
                <a:cs typeface="Arial" pitchFamily="34" charset="0"/>
              </a:rPr>
              <a:t> France cedes land </a:t>
            </a:r>
            <a:r>
              <a:rPr lang="en-US" sz="3000" u="sng" spc="100" dirty="0" smtClean="0">
                <a:solidFill>
                  <a:srgbClr val="009A00"/>
                </a:solidFill>
                <a:effectLst>
                  <a:outerShdw dist="38100" dir="7200000" algn="ctr" rotWithShape="0">
                    <a:schemeClr val="tx1"/>
                  </a:outerShdw>
                </a:effectLst>
                <a:cs typeface="Arial" pitchFamily="34" charset="0"/>
              </a:rPr>
              <a:t>west</a:t>
            </a:r>
            <a:r>
              <a:rPr lang="en-US" sz="3000" spc="100" dirty="0" smtClean="0">
                <a:solidFill>
                  <a:srgbClr val="009A00"/>
                </a:solidFill>
                <a:effectLst>
                  <a:outerShdw dist="38100" dir="7200000" algn="ctr" rotWithShape="0">
                    <a:schemeClr val="tx1"/>
                  </a:outerShdw>
                </a:effectLst>
                <a:cs typeface="Arial" pitchFamily="34" charset="0"/>
              </a:rPr>
              <a:t> of Miss. River to Spain</a:t>
            </a:r>
            <a:endParaRPr lang="en-US" sz="1000" spc="100" dirty="0" smtClean="0">
              <a:solidFill>
                <a:srgbClr val="009A00"/>
              </a:solidFill>
              <a:effectLst>
                <a:outerShdw dist="38100" dir="7200000" algn="ctr" rotWithShape="0">
                  <a:schemeClr val="tx1"/>
                </a:outerShdw>
              </a:effectLst>
              <a:cs typeface="Arial" pitchFamily="34" charset="0"/>
            </a:endParaRPr>
          </a:p>
          <a:p>
            <a:pPr lvl="1">
              <a:buFontTx/>
              <a:buChar char="-"/>
            </a:pPr>
            <a:r>
              <a:rPr lang="en-US" sz="3000" spc="100" dirty="0" smtClean="0">
                <a:solidFill>
                  <a:srgbClr val="009A00"/>
                </a:solidFill>
                <a:effectLst>
                  <a:outerShdw dist="38100" dir="7200000" algn="ctr" rotWithShape="0">
                    <a:schemeClr val="tx1"/>
                  </a:outerShdw>
                </a:effectLst>
                <a:cs typeface="Arial" pitchFamily="34" charset="0"/>
              </a:rPr>
              <a:t> Spain cedes </a:t>
            </a:r>
            <a:r>
              <a:rPr lang="en-US" sz="3000" u="sng" spc="100" dirty="0" smtClean="0">
                <a:solidFill>
                  <a:srgbClr val="009A00"/>
                </a:solidFill>
                <a:effectLst>
                  <a:outerShdw dist="38100" dir="7200000" algn="ctr" rotWithShape="0">
                    <a:schemeClr val="tx1"/>
                  </a:outerShdw>
                </a:effectLst>
                <a:cs typeface="Arial" pitchFamily="34" charset="0"/>
              </a:rPr>
              <a:t>La Florida</a:t>
            </a:r>
            <a:r>
              <a:rPr lang="en-US" sz="3000" spc="100" dirty="0" smtClean="0">
                <a:solidFill>
                  <a:srgbClr val="009A00"/>
                </a:solidFill>
                <a:effectLst>
                  <a:outerShdw dist="38100" dir="7200000" algn="ctr" rotWithShape="0">
                    <a:schemeClr val="tx1"/>
                  </a:outerShdw>
                </a:effectLst>
                <a:cs typeface="Arial" pitchFamily="34" charset="0"/>
              </a:rPr>
              <a:t> to England</a:t>
            </a:r>
          </a:p>
          <a:p>
            <a:r>
              <a:rPr lang="en-US" sz="1000" spc="100" dirty="0" smtClean="0">
                <a:solidFill>
                  <a:srgbClr val="009A00"/>
                </a:solidFill>
                <a:effectLst>
                  <a:outerShdw dist="38100" dir="7200000" algn="ctr" rotWithShape="0">
                    <a:schemeClr val="tx1"/>
                  </a:outerShdw>
                </a:effectLst>
                <a:latin typeface="Arial" pitchFamily="34" charset="0"/>
                <a:cs typeface="Arial" pitchFamily="34" charset="0"/>
              </a:rPr>
              <a:t> </a:t>
            </a:r>
          </a:p>
          <a:p>
            <a:pPr algn="ctr"/>
            <a:r>
              <a:rPr lang="en-US" sz="3200" u="sng" spc="100" dirty="0" smtClean="0">
                <a:solidFill>
                  <a:srgbClr val="009A00"/>
                </a:solidFill>
                <a:effectLst>
                  <a:outerShdw dist="38100" dir="7200000" algn="ctr" rotWithShape="0">
                    <a:schemeClr val="tx1"/>
                  </a:outerShdw>
                </a:effectLst>
                <a:latin typeface="Arial" pitchFamily="34" charset="0"/>
                <a:cs typeface="Arial" pitchFamily="34" charset="0"/>
              </a:rPr>
              <a:t>Royal Proclamation of 1763 </a:t>
            </a:r>
          </a:p>
          <a:p>
            <a:pPr lvl="1">
              <a:buFontTx/>
              <a:buChar char="-"/>
            </a:pPr>
            <a:endParaRPr lang="en-US" sz="800" spc="100" dirty="0" smtClean="0">
              <a:solidFill>
                <a:srgbClr val="009A00"/>
              </a:solidFill>
              <a:effectLst>
                <a:outerShdw dist="38100" dir="7200000" algn="ctr" rotWithShape="0">
                  <a:schemeClr val="tx1"/>
                </a:outerShdw>
              </a:effectLst>
              <a:latin typeface="Arial" pitchFamily="34" charset="0"/>
              <a:cs typeface="Arial" pitchFamily="34" charset="0"/>
            </a:endParaRPr>
          </a:p>
          <a:p>
            <a:pPr lvl="1">
              <a:buFontTx/>
              <a:buChar char="-"/>
            </a:pPr>
            <a:r>
              <a:rPr lang="en-US" sz="2800" spc="100" dirty="0" smtClean="0">
                <a:solidFill>
                  <a:srgbClr val="009A00"/>
                </a:solidFill>
                <a:effectLst>
                  <a:outerShdw dist="38100" dir="7200000" algn="ctr" rotWithShape="0">
                    <a:schemeClr val="tx1"/>
                  </a:outerShdw>
                </a:effectLst>
                <a:latin typeface="Arial" pitchFamily="34" charset="0"/>
                <a:cs typeface="Arial" pitchFamily="34" charset="0"/>
              </a:rPr>
              <a:t> </a:t>
            </a:r>
            <a:r>
              <a:rPr lang="en-US" sz="3000" dirty="0" smtClean="0">
                <a:solidFill>
                  <a:srgbClr val="009A00"/>
                </a:solidFill>
                <a:effectLst>
                  <a:outerShdw dist="38100" dir="7200000" algn="ctr" rotWithShape="0">
                    <a:schemeClr val="tx1"/>
                  </a:outerShdw>
                </a:effectLst>
                <a:cs typeface="Arial" pitchFamily="34" charset="0"/>
              </a:rPr>
              <a:t>England creates a Proclamation Line for an  </a:t>
            </a:r>
          </a:p>
          <a:p>
            <a:r>
              <a:rPr lang="en-US" sz="3000" dirty="0" smtClean="0">
                <a:solidFill>
                  <a:srgbClr val="009A00"/>
                </a:solidFill>
                <a:effectLst>
                  <a:outerShdw dist="38100" dir="7200000" algn="ctr" rotWithShape="0">
                    <a:schemeClr val="tx1"/>
                  </a:outerShdw>
                </a:effectLst>
                <a:cs typeface="Arial" pitchFamily="34" charset="0"/>
              </a:rPr>
              <a:t>        ‘Indian Reserve’ west of the Appalachian </a:t>
            </a:r>
            <a:r>
              <a:rPr lang="en-US" sz="3000" dirty="0" err="1" smtClean="0">
                <a:solidFill>
                  <a:srgbClr val="009A00"/>
                </a:solidFill>
                <a:effectLst>
                  <a:outerShdw dist="38100" dir="7200000" algn="ctr" rotWithShape="0">
                    <a:schemeClr val="tx1"/>
                  </a:outerShdw>
                </a:effectLst>
                <a:cs typeface="Arial" pitchFamily="34" charset="0"/>
              </a:rPr>
              <a:t>Mts</a:t>
            </a:r>
            <a:endParaRPr lang="en-US" sz="3000" dirty="0" smtClean="0">
              <a:solidFill>
                <a:srgbClr val="009A00"/>
              </a:solidFill>
              <a:effectLst>
                <a:outerShdw dist="38100" dir="7200000" algn="ctr" rotWithShape="0">
                  <a:schemeClr val="tx1"/>
                </a:outerShdw>
              </a:effectLst>
              <a:cs typeface="Arial" pitchFamily="34" charset="0"/>
            </a:endParaRPr>
          </a:p>
          <a:p>
            <a:pPr lvl="1">
              <a:buFontTx/>
              <a:buChar char="-"/>
            </a:pPr>
            <a:r>
              <a:rPr lang="en-US" sz="3000" b="1" dirty="0" smtClean="0">
                <a:solidFill>
                  <a:srgbClr val="009A00"/>
                </a:solidFill>
                <a:effectLst>
                  <a:outerShdw dist="38100" dir="7200000" algn="ctr" rotWithShape="0">
                    <a:schemeClr val="tx1"/>
                  </a:outerShdw>
                </a:effectLst>
                <a:cs typeface="Arial" pitchFamily="34" charset="0"/>
              </a:rPr>
              <a:t> </a:t>
            </a:r>
            <a:r>
              <a:rPr lang="en-US" sz="3000" dirty="0" smtClean="0">
                <a:solidFill>
                  <a:srgbClr val="009A00"/>
                </a:solidFill>
                <a:effectLst>
                  <a:outerShdw dist="38100" dir="7200000" algn="ctr" rotWithShape="0">
                    <a:schemeClr val="tx1"/>
                  </a:outerShdw>
                </a:effectLst>
                <a:cs typeface="Arial" pitchFamily="34" charset="0"/>
              </a:rPr>
              <a:t>colonials are forbidden to settle on Native lands</a:t>
            </a:r>
          </a:p>
          <a:p>
            <a:pPr lvl="1">
              <a:buFontTx/>
              <a:buChar char="-"/>
            </a:pPr>
            <a:r>
              <a:rPr lang="en-US" sz="3000" dirty="0" smtClean="0">
                <a:solidFill>
                  <a:srgbClr val="009A00"/>
                </a:solidFill>
                <a:effectLst>
                  <a:outerShdw dist="38100" dir="7200000" algn="ctr" rotWithShape="0">
                    <a:schemeClr val="tx1"/>
                  </a:outerShdw>
                </a:effectLst>
                <a:cs typeface="Arial" pitchFamily="34" charset="0"/>
              </a:rPr>
              <a:t> private purchase of Native land is outlawed</a:t>
            </a:r>
          </a:p>
        </p:txBody>
      </p:sp>
      <p:sp useBgFill="1">
        <p:nvSpPr>
          <p:cNvPr id="26" name="TextBox 25"/>
          <p:cNvSpPr txBox="1"/>
          <p:nvPr/>
        </p:nvSpPr>
        <p:spPr>
          <a:xfrm>
            <a:off x="0" y="1202353"/>
            <a:ext cx="9144000" cy="646331"/>
          </a:xfrm>
          <a:prstGeom prst="rect">
            <a:avLst/>
          </a:prstGeom>
        </p:spPr>
        <p:txBody>
          <a:bodyPr wrap="square" rtlCol="0">
            <a:spAutoFit/>
          </a:bodyPr>
          <a:lstStyle/>
          <a:p>
            <a:pPr algn="ctr"/>
            <a:r>
              <a:rPr lang="en-US" sz="3600" spc="100" dirty="0" smtClean="0">
                <a:solidFill>
                  <a:srgbClr val="009A00"/>
                </a:solidFill>
                <a:effectLst>
                  <a:outerShdw dist="38100" dir="7200000" algn="ctr" rotWithShape="0">
                    <a:schemeClr val="tx1"/>
                  </a:outerShdw>
                </a:effectLst>
                <a:latin typeface="Arial" pitchFamily="34" charset="0"/>
                <a:cs typeface="Arial" pitchFamily="34" charset="0"/>
              </a:rPr>
              <a:t>The Seven Years’ War ends</a:t>
            </a:r>
          </a:p>
        </p:txBody>
      </p:sp>
      <p:sp useBgFill="1">
        <p:nvSpPr>
          <p:cNvPr id="27" name="TextBox 26"/>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Early Contact with Europeans</a:t>
            </a:r>
          </a:p>
        </p:txBody>
      </p:sp>
      <p:sp>
        <p:nvSpPr>
          <p:cNvPr id="29" name="Oval 28"/>
          <p:cNvSpPr/>
          <p:nvPr/>
        </p:nvSpPr>
        <p:spPr>
          <a:xfrm>
            <a:off x="4191000" y="609600"/>
            <a:ext cx="1295400" cy="609600"/>
          </a:xfrm>
          <a:prstGeom prst="ellipse">
            <a:avLst/>
          </a:prstGeom>
          <a:noFill/>
          <a:ln w="635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0">
                                            <p:bg/>
                                          </p:spTgt>
                                        </p:tgtEl>
                                        <p:attrNameLst>
                                          <p:attrName>style.visibility</p:attrName>
                                        </p:attrNameLst>
                                      </p:cBhvr>
                                      <p:to>
                                        <p:strVal val="visible"/>
                                      </p:to>
                                    </p:set>
                                    <p:animEffect transition="in" filter="fade">
                                      <p:cBhvr>
                                        <p:cTn id="11" dur="2000"/>
                                        <p:tgtEl>
                                          <p:spTgt spid="30">
                                            <p:bg/>
                                          </p:spTgt>
                                        </p:tgtEl>
                                      </p:cBhvr>
                                    </p:animEffect>
                                  </p:childTnLst>
                                </p:cTn>
                              </p:par>
                              <p:par>
                                <p:cTn id="12" presetID="22" presetClass="entr" presetSubtype="4" fill="hold" nodeType="withEffect">
                                  <p:stCondLst>
                                    <p:cond delay="0"/>
                                  </p:stCondLst>
                                  <p:childTnLst>
                                    <p:set>
                                      <p:cBhvr>
                                        <p:cTn id="13" dur="1" fill="hold">
                                          <p:stCondLst>
                                            <p:cond delay="0"/>
                                          </p:stCondLst>
                                        </p:cTn>
                                        <p:tgtEl>
                                          <p:spTgt spid="30">
                                            <p:txEl>
                                              <p:pRg st="1" end="1"/>
                                            </p:txEl>
                                          </p:spTgt>
                                        </p:tgtEl>
                                        <p:attrNameLst>
                                          <p:attrName>style.visibility</p:attrName>
                                        </p:attrNameLst>
                                      </p:cBhvr>
                                      <p:to>
                                        <p:strVal val="visible"/>
                                      </p:to>
                                    </p:set>
                                    <p:animEffect transition="in" filter="wipe(down)">
                                      <p:cBhvr>
                                        <p:cTn id="14" dur="1000"/>
                                        <p:tgtEl>
                                          <p:spTgt spid="30">
                                            <p:txEl>
                                              <p:pRg st="1" end="1"/>
                                            </p:txEl>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30">
                                            <p:txEl>
                                              <p:pRg st="3" end="3"/>
                                            </p:txEl>
                                          </p:spTgt>
                                        </p:tgtEl>
                                        <p:attrNameLst>
                                          <p:attrName>style.visibility</p:attrName>
                                        </p:attrNameLst>
                                      </p:cBhvr>
                                      <p:to>
                                        <p:strVal val="visible"/>
                                      </p:to>
                                    </p:set>
                                    <p:animEffect transition="in" filter="wipe(left)">
                                      <p:cBhvr>
                                        <p:cTn id="17" dur="1000"/>
                                        <p:tgtEl>
                                          <p:spTgt spid="3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xEl>
                                              <p:pRg st="5" end="5"/>
                                            </p:txEl>
                                          </p:spTgt>
                                        </p:tgtEl>
                                        <p:attrNameLst>
                                          <p:attrName>style.visibility</p:attrName>
                                        </p:attrNameLst>
                                      </p:cBhvr>
                                      <p:to>
                                        <p:strVal val="visible"/>
                                      </p:to>
                                    </p:set>
                                    <p:animEffect transition="in" filter="fade">
                                      <p:cBhvr>
                                        <p:cTn id="22" dur="1000"/>
                                        <p:tgtEl>
                                          <p:spTgt spid="3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xEl>
                                              <p:pRg st="6" end="6"/>
                                            </p:txEl>
                                          </p:spTgt>
                                        </p:tgtEl>
                                        <p:attrNameLst>
                                          <p:attrName>style.visibility</p:attrName>
                                        </p:attrNameLst>
                                      </p:cBhvr>
                                      <p:to>
                                        <p:strVal val="visible"/>
                                      </p:to>
                                    </p:set>
                                    <p:animEffect transition="in" filter="fade">
                                      <p:cBhvr>
                                        <p:cTn id="27" dur="1000"/>
                                        <p:tgtEl>
                                          <p:spTgt spid="30">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
                                            <p:txEl>
                                              <p:pRg st="7" end="7"/>
                                            </p:txEl>
                                          </p:spTgt>
                                        </p:tgtEl>
                                        <p:attrNameLst>
                                          <p:attrName>style.visibility</p:attrName>
                                        </p:attrNameLst>
                                      </p:cBhvr>
                                      <p:to>
                                        <p:strVal val="visible"/>
                                      </p:to>
                                    </p:set>
                                    <p:animEffect transition="in" filter="fade">
                                      <p:cBhvr>
                                        <p:cTn id="32" dur="1000"/>
                                        <p:tgtEl>
                                          <p:spTgt spid="30">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0">
                                            <p:txEl>
                                              <p:pRg st="8" end="8"/>
                                            </p:txEl>
                                          </p:spTgt>
                                        </p:tgtEl>
                                        <p:attrNameLst>
                                          <p:attrName>style.visibility</p:attrName>
                                        </p:attrNameLst>
                                      </p:cBhvr>
                                      <p:to>
                                        <p:strVal val="visible"/>
                                      </p:to>
                                    </p:set>
                                    <p:animEffect transition="in" filter="wipe(down)">
                                      <p:cBhvr>
                                        <p:cTn id="37" dur="1000"/>
                                        <p:tgtEl>
                                          <p:spTgt spid="30">
                                            <p:txEl>
                                              <p:pRg st="8" end="8"/>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30">
                                            <p:txEl>
                                              <p:pRg st="9" end="9"/>
                                            </p:txEl>
                                          </p:spTgt>
                                        </p:tgtEl>
                                        <p:attrNameLst>
                                          <p:attrName>style.visibility</p:attrName>
                                        </p:attrNameLst>
                                      </p:cBhvr>
                                      <p:to>
                                        <p:strVal val="visible"/>
                                      </p:to>
                                    </p:set>
                                    <p:animEffect transition="in" filter="wipe(left)">
                                      <p:cBhvr>
                                        <p:cTn id="40" dur="1000"/>
                                        <p:tgtEl>
                                          <p:spTgt spid="30">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0">
                                            <p:txEl>
                                              <p:pRg st="11" end="11"/>
                                            </p:txEl>
                                          </p:spTgt>
                                        </p:tgtEl>
                                        <p:attrNameLst>
                                          <p:attrName>style.visibility</p:attrName>
                                        </p:attrNameLst>
                                      </p:cBhvr>
                                      <p:to>
                                        <p:strVal val="visible"/>
                                      </p:to>
                                    </p:set>
                                    <p:animEffect transition="in" filter="fade">
                                      <p:cBhvr>
                                        <p:cTn id="45" dur="2000"/>
                                        <p:tgtEl>
                                          <p:spTgt spid="30">
                                            <p:txEl>
                                              <p:pRg st="11" end="11"/>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0">
                                            <p:txEl>
                                              <p:pRg st="12" end="12"/>
                                            </p:txEl>
                                          </p:spTgt>
                                        </p:tgtEl>
                                        <p:attrNameLst>
                                          <p:attrName>style.visibility</p:attrName>
                                        </p:attrNameLst>
                                      </p:cBhvr>
                                      <p:to>
                                        <p:strVal val="visible"/>
                                      </p:to>
                                    </p:set>
                                    <p:animEffect transition="in" filter="fade">
                                      <p:cBhvr>
                                        <p:cTn id="48" dur="2000"/>
                                        <p:tgtEl>
                                          <p:spTgt spid="30">
                                            <p:txEl>
                                              <p:pRg st="12" end="1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0">
                                            <p:txEl>
                                              <p:pRg st="13" end="13"/>
                                            </p:txEl>
                                          </p:spTgt>
                                        </p:tgtEl>
                                        <p:attrNameLst>
                                          <p:attrName>style.visibility</p:attrName>
                                        </p:attrNameLst>
                                      </p:cBhvr>
                                      <p:to>
                                        <p:strVal val="visible"/>
                                      </p:to>
                                    </p:set>
                                    <p:animEffect transition="in" filter="fade">
                                      <p:cBhvr>
                                        <p:cTn id="53" dur="2000"/>
                                        <p:tgtEl>
                                          <p:spTgt spid="30">
                                            <p:txEl>
                                              <p:pRg st="13" end="1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0">
                                            <p:txEl>
                                              <p:pRg st="14" end="14"/>
                                            </p:txEl>
                                          </p:spTgt>
                                        </p:tgtEl>
                                        <p:attrNameLst>
                                          <p:attrName>style.visibility</p:attrName>
                                        </p:attrNameLst>
                                      </p:cBhvr>
                                      <p:to>
                                        <p:strVal val="visible"/>
                                      </p:to>
                                    </p:set>
                                    <p:animEffect transition="in" filter="fade">
                                      <p:cBhvr>
                                        <p:cTn id="58" dur="2000"/>
                                        <p:tgtEl>
                                          <p:spTgt spid="30">
                                            <p:txEl>
                                              <p:pRg st="14" end="1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1000"/>
                                        <p:tgtEl>
                                          <p:spTgt spid="30">
                                            <p:txEl>
                                              <p:pRg st="1" end="1"/>
                                            </p:txEl>
                                          </p:spTgt>
                                        </p:tgtEl>
                                      </p:cBhvr>
                                    </p:animEffect>
                                    <p:set>
                                      <p:cBhvr>
                                        <p:cTn id="63" dur="1" fill="hold">
                                          <p:stCondLst>
                                            <p:cond delay="999"/>
                                          </p:stCondLst>
                                        </p:cTn>
                                        <p:tgtEl>
                                          <p:spTgt spid="30">
                                            <p:txEl>
                                              <p:pRg st="1" end="1"/>
                                            </p:txEl>
                                          </p:spTgt>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30">
                                            <p:txEl>
                                              <p:pRg st="3" end="3"/>
                                            </p:txEl>
                                          </p:spTgt>
                                        </p:tgtEl>
                                      </p:cBhvr>
                                    </p:animEffect>
                                    <p:set>
                                      <p:cBhvr>
                                        <p:cTn id="66" dur="1" fill="hold">
                                          <p:stCondLst>
                                            <p:cond delay="999"/>
                                          </p:stCondLst>
                                        </p:cTn>
                                        <p:tgtEl>
                                          <p:spTgt spid="30">
                                            <p:txEl>
                                              <p:pRg st="3" end="3"/>
                                            </p:txEl>
                                          </p:spTgt>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30">
                                            <p:txEl>
                                              <p:pRg st="5" end="5"/>
                                            </p:txEl>
                                          </p:spTgt>
                                        </p:tgtEl>
                                      </p:cBhvr>
                                    </p:animEffect>
                                    <p:set>
                                      <p:cBhvr>
                                        <p:cTn id="69" dur="1" fill="hold">
                                          <p:stCondLst>
                                            <p:cond delay="999"/>
                                          </p:stCondLst>
                                        </p:cTn>
                                        <p:tgtEl>
                                          <p:spTgt spid="30">
                                            <p:txEl>
                                              <p:pRg st="5" end="5"/>
                                            </p:txEl>
                                          </p:spTgt>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30">
                                            <p:txEl>
                                              <p:pRg st="6" end="6"/>
                                            </p:txEl>
                                          </p:spTgt>
                                        </p:tgtEl>
                                      </p:cBhvr>
                                    </p:animEffect>
                                    <p:set>
                                      <p:cBhvr>
                                        <p:cTn id="72" dur="1" fill="hold">
                                          <p:stCondLst>
                                            <p:cond delay="999"/>
                                          </p:stCondLst>
                                        </p:cTn>
                                        <p:tgtEl>
                                          <p:spTgt spid="30">
                                            <p:txEl>
                                              <p:pRg st="6" end="6"/>
                                            </p:txEl>
                                          </p:spTgt>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30">
                                            <p:txEl>
                                              <p:pRg st="7" end="7"/>
                                            </p:txEl>
                                          </p:spTgt>
                                        </p:tgtEl>
                                      </p:cBhvr>
                                    </p:animEffect>
                                    <p:set>
                                      <p:cBhvr>
                                        <p:cTn id="75" dur="1" fill="hold">
                                          <p:stCondLst>
                                            <p:cond delay="999"/>
                                          </p:stCondLst>
                                        </p:cTn>
                                        <p:tgtEl>
                                          <p:spTgt spid="30">
                                            <p:txEl>
                                              <p:pRg st="7" end="7"/>
                                            </p:txEl>
                                          </p:spTgt>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30">
                                            <p:txEl>
                                              <p:pRg st="8" end="8"/>
                                            </p:txEl>
                                          </p:spTgt>
                                        </p:tgtEl>
                                      </p:cBhvr>
                                    </p:animEffect>
                                    <p:set>
                                      <p:cBhvr>
                                        <p:cTn id="78" dur="1" fill="hold">
                                          <p:stCondLst>
                                            <p:cond delay="999"/>
                                          </p:stCondLst>
                                        </p:cTn>
                                        <p:tgtEl>
                                          <p:spTgt spid="30">
                                            <p:txEl>
                                              <p:pRg st="8" end="8"/>
                                            </p:txEl>
                                          </p:spTgt>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000"/>
                                        <p:tgtEl>
                                          <p:spTgt spid="30">
                                            <p:txEl>
                                              <p:pRg st="9" end="9"/>
                                            </p:txEl>
                                          </p:spTgt>
                                        </p:tgtEl>
                                      </p:cBhvr>
                                    </p:animEffect>
                                    <p:set>
                                      <p:cBhvr>
                                        <p:cTn id="81" dur="1" fill="hold">
                                          <p:stCondLst>
                                            <p:cond delay="999"/>
                                          </p:stCondLst>
                                        </p:cTn>
                                        <p:tgtEl>
                                          <p:spTgt spid="30">
                                            <p:txEl>
                                              <p:pRg st="9" end="9"/>
                                            </p:txEl>
                                          </p:spTgt>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30">
                                            <p:txEl>
                                              <p:pRg st="11" end="11"/>
                                            </p:txEl>
                                          </p:spTgt>
                                        </p:tgtEl>
                                      </p:cBhvr>
                                    </p:animEffect>
                                    <p:set>
                                      <p:cBhvr>
                                        <p:cTn id="84" dur="1" fill="hold">
                                          <p:stCondLst>
                                            <p:cond delay="999"/>
                                          </p:stCondLst>
                                        </p:cTn>
                                        <p:tgtEl>
                                          <p:spTgt spid="30">
                                            <p:txEl>
                                              <p:pRg st="11" end="11"/>
                                            </p:txEl>
                                          </p:spTgt>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1000"/>
                                        <p:tgtEl>
                                          <p:spTgt spid="30">
                                            <p:txEl>
                                              <p:pRg st="12" end="12"/>
                                            </p:txEl>
                                          </p:spTgt>
                                        </p:tgtEl>
                                      </p:cBhvr>
                                    </p:animEffect>
                                    <p:set>
                                      <p:cBhvr>
                                        <p:cTn id="87" dur="1" fill="hold">
                                          <p:stCondLst>
                                            <p:cond delay="999"/>
                                          </p:stCondLst>
                                        </p:cTn>
                                        <p:tgtEl>
                                          <p:spTgt spid="30">
                                            <p:txEl>
                                              <p:pRg st="12" end="12"/>
                                            </p:txEl>
                                          </p:spTgt>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1000"/>
                                        <p:tgtEl>
                                          <p:spTgt spid="30">
                                            <p:txEl>
                                              <p:pRg st="13" end="13"/>
                                            </p:txEl>
                                          </p:spTgt>
                                        </p:tgtEl>
                                      </p:cBhvr>
                                    </p:animEffect>
                                    <p:set>
                                      <p:cBhvr>
                                        <p:cTn id="90" dur="1" fill="hold">
                                          <p:stCondLst>
                                            <p:cond delay="999"/>
                                          </p:stCondLst>
                                        </p:cTn>
                                        <p:tgtEl>
                                          <p:spTgt spid="30">
                                            <p:txEl>
                                              <p:pRg st="13" end="13"/>
                                            </p:txEl>
                                          </p:spTgt>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1000"/>
                                        <p:tgtEl>
                                          <p:spTgt spid="30">
                                            <p:txEl>
                                              <p:pRg st="14" end="14"/>
                                            </p:txEl>
                                          </p:spTgt>
                                        </p:tgtEl>
                                      </p:cBhvr>
                                    </p:animEffect>
                                    <p:set>
                                      <p:cBhvr>
                                        <p:cTn id="93" dur="1" fill="hold">
                                          <p:stCondLst>
                                            <p:cond delay="999"/>
                                          </p:stCondLst>
                                        </p:cTn>
                                        <p:tgtEl>
                                          <p:spTgt spid="30">
                                            <p:txEl>
                                              <p:pRg st="14" end="14"/>
                                            </p:txEl>
                                          </p:spTgt>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000"/>
                                        <p:tgtEl>
                                          <p:spTgt spid="30">
                                            <p:bg/>
                                          </p:spTgt>
                                        </p:tgtEl>
                                      </p:cBhvr>
                                    </p:animEffect>
                                    <p:set>
                                      <p:cBhvr>
                                        <p:cTn id="96" dur="1" fill="hold">
                                          <p:stCondLst>
                                            <p:cond delay="999"/>
                                          </p:stCondLst>
                                        </p:cTn>
                                        <p:tgtEl>
                                          <p:spTgt spid="30">
                                            <p:bg/>
                                          </p:spTgt>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1000"/>
                                        <p:tgtEl>
                                          <p:spTgt spid="26"/>
                                        </p:tgtEl>
                                      </p:cBhvr>
                                    </p:animEffect>
                                    <p:set>
                                      <p:cBhvr>
                                        <p:cTn id="99" dur="1" fill="hold">
                                          <p:stCondLst>
                                            <p:cond delay="999"/>
                                          </p:stCondLst>
                                        </p:cTn>
                                        <p:tgtEl>
                                          <p:spTgt spid="26"/>
                                        </p:tgtEl>
                                        <p:attrNameLst>
                                          <p:attrName>style.visibility</p:attrName>
                                        </p:attrNameLst>
                                      </p:cBhvr>
                                      <p:to>
                                        <p:strVal val="hidden"/>
                                      </p:to>
                                    </p:set>
                                  </p:childTnLst>
                                </p:cTn>
                              </p:par>
                              <p:par>
                                <p:cTn id="100" presetID="10" presetClass="entr" presetSubtype="0" fill="hold" nodeType="withEffect">
                                  <p:stCondLst>
                                    <p:cond delay="0"/>
                                  </p:stCondLst>
                                  <p:childTnLst>
                                    <p:set>
                                      <p:cBhvr>
                                        <p:cTn id="101" dur="1" fill="hold">
                                          <p:stCondLst>
                                            <p:cond delay="0"/>
                                          </p:stCondLst>
                                        </p:cTn>
                                        <p:tgtEl>
                                          <p:spTgt spid="2"/>
                                        </p:tgtEl>
                                        <p:attrNameLst>
                                          <p:attrName>style.visibility</p:attrName>
                                        </p:attrNameLst>
                                      </p:cBhvr>
                                      <p:to>
                                        <p:strVal val="visible"/>
                                      </p:to>
                                    </p:set>
                                    <p:animEffect transition="in" filter="fade">
                                      <p:cBhvr>
                                        <p:cTn id="10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build="allAtOnce" animBg="1"/>
      <p:bldP spid="30" grpId="1" uiExpand="1" build="allAtOnce"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795528"/>
            <a:ext cx="9677400" cy="6062472"/>
            <a:chOff x="0" y="795528"/>
            <a:chExt cx="9677400" cy="6062472"/>
          </a:xfrm>
        </p:grpSpPr>
        <p:sp>
          <p:nvSpPr>
            <p:cNvPr id="13" name="Rectangle 3"/>
            <p:cNvSpPr>
              <a:spLocks noChangeArrowheads="1"/>
            </p:cNvSpPr>
            <p:nvPr/>
          </p:nvSpPr>
          <p:spPr bwMode="auto">
            <a:xfrm>
              <a:off x="533400" y="795528"/>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Trail of Tears</a:t>
              </a:r>
              <a:endPar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cs typeface="Arial" pitchFamily="34" charset="0"/>
              </a:endParaRPr>
            </a:p>
          </p:txBody>
        </p:sp>
        <p:grpSp>
          <p:nvGrpSpPr>
            <p:cNvPr id="19" name="Group 18"/>
            <p:cNvGrpSpPr/>
            <p:nvPr/>
          </p:nvGrpSpPr>
          <p:grpSpPr>
            <a:xfrm>
              <a:off x="0" y="795528"/>
              <a:ext cx="9448800" cy="6062472"/>
              <a:chOff x="0" y="795528"/>
              <a:chExt cx="9448800" cy="6062472"/>
            </a:xfrm>
          </p:grpSpPr>
          <p:sp>
            <p:nvSpPr>
              <p:cNvPr id="12" name="Rectangle 3"/>
              <p:cNvSpPr>
                <a:spLocks noChangeArrowheads="1"/>
              </p:cNvSpPr>
              <p:nvPr/>
            </p:nvSpPr>
            <p:spPr bwMode="auto">
              <a:xfrm>
                <a:off x="304800" y="795528"/>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Santa Fe Trail</a:t>
                </a:r>
                <a:endPar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cs typeface="Arial" pitchFamily="34" charset="0"/>
                </a:endParaRPr>
              </a:p>
            </p:txBody>
          </p:sp>
          <p:sp>
            <p:nvSpPr>
              <p:cNvPr id="15" name="Rectangle 3"/>
              <p:cNvSpPr>
                <a:spLocks noChangeArrowheads="1"/>
              </p:cNvSpPr>
              <p:nvPr/>
            </p:nvSpPr>
            <p:spPr bwMode="auto">
              <a:xfrm>
                <a:off x="0" y="6027003"/>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please share your stories with us</a:t>
                </a:r>
              </a:p>
            </p:txBody>
          </p:sp>
          <p:grpSp>
            <p:nvGrpSpPr>
              <p:cNvPr id="2" name="Group 18"/>
              <p:cNvGrpSpPr/>
              <p:nvPr/>
            </p:nvGrpSpPr>
            <p:grpSpPr>
              <a:xfrm>
                <a:off x="304800" y="1567997"/>
                <a:ext cx="8423343" cy="4433254"/>
                <a:chOff x="304800" y="1567997"/>
                <a:chExt cx="8423343" cy="4433254"/>
              </a:xfrm>
            </p:grpSpPr>
            <p:grpSp>
              <p:nvGrpSpPr>
                <p:cNvPr id="3" name="Group 3"/>
                <p:cNvGrpSpPr/>
                <p:nvPr/>
              </p:nvGrpSpPr>
              <p:grpSpPr>
                <a:xfrm>
                  <a:off x="304800" y="1567997"/>
                  <a:ext cx="8423343" cy="4363411"/>
                  <a:chOff x="-152400" y="1567997"/>
                  <a:chExt cx="8423343" cy="4363411"/>
                </a:xfrm>
              </p:grpSpPr>
              <p:pic>
                <p:nvPicPr>
                  <p:cNvPr id="7" name="Picture 2"/>
                  <p:cNvPicPr>
                    <a:picLocks noChangeAspect="1" noChangeArrowheads="1"/>
                  </p:cNvPicPr>
                  <p:nvPr/>
                </p:nvPicPr>
                <p:blipFill>
                  <a:blip r:embed="rId2" cstate="print"/>
                  <a:srcRect/>
                  <a:stretch>
                    <a:fillRect/>
                  </a:stretch>
                </p:blipFill>
                <p:spPr bwMode="auto">
                  <a:xfrm>
                    <a:off x="2514600" y="1567997"/>
                    <a:ext cx="3808828" cy="3004003"/>
                  </a:xfrm>
                  <a:prstGeom prst="rect">
                    <a:avLst/>
                  </a:prstGeom>
                  <a:noFill/>
                  <a:ln w="9525">
                    <a:noFill/>
                    <a:miter lim="800000"/>
                    <a:headEnd/>
                    <a:tailEnd/>
                  </a:ln>
                  <a:effectLst/>
                </p:spPr>
              </p:pic>
              <p:pic>
                <p:nvPicPr>
                  <p:cNvPr id="10" name="Picture 2"/>
                  <p:cNvPicPr>
                    <a:picLocks noChangeAspect="1" noChangeArrowheads="1"/>
                  </p:cNvPicPr>
                  <p:nvPr/>
                </p:nvPicPr>
                <p:blipFill>
                  <a:blip r:embed="rId3" cstate="print"/>
                  <a:srcRect/>
                  <a:stretch>
                    <a:fillRect/>
                  </a:stretch>
                </p:blipFill>
                <p:spPr bwMode="auto">
                  <a:xfrm rot="686985">
                    <a:off x="5987275" y="2886517"/>
                    <a:ext cx="2283668" cy="3044891"/>
                  </a:xfrm>
                  <a:prstGeom prst="rect">
                    <a:avLst/>
                  </a:prstGeom>
                  <a:noFill/>
                  <a:ln w="9525">
                    <a:noFill/>
                    <a:miter lim="800000"/>
                    <a:headEnd/>
                    <a:tailEnd/>
                  </a:ln>
                  <a:effectLst/>
                </p:spPr>
              </p:pic>
              <p:grpSp>
                <p:nvGrpSpPr>
                  <p:cNvPr id="4" name="Group 9"/>
                  <p:cNvGrpSpPr/>
                  <p:nvPr/>
                </p:nvGrpSpPr>
                <p:grpSpPr>
                  <a:xfrm>
                    <a:off x="-152400" y="3124200"/>
                    <a:ext cx="5465968" cy="2672826"/>
                    <a:chOff x="609600" y="6005615"/>
                    <a:chExt cx="5465968" cy="2672826"/>
                  </a:xfrm>
                </p:grpSpPr>
                <p:pic>
                  <p:nvPicPr>
                    <p:cNvPr id="8" name="Picture 8"/>
                    <p:cNvPicPr>
                      <a:picLocks noChangeAspect="1" noChangeArrowheads="1"/>
                    </p:cNvPicPr>
                    <p:nvPr/>
                  </p:nvPicPr>
                  <p:blipFill>
                    <a:blip r:embed="rId4" cstate="print"/>
                    <a:srcRect/>
                    <a:stretch>
                      <a:fillRect/>
                    </a:stretch>
                  </p:blipFill>
                  <p:spPr bwMode="auto">
                    <a:xfrm>
                      <a:off x="609600" y="6005615"/>
                      <a:ext cx="3009592" cy="2652610"/>
                    </a:xfrm>
                    <a:prstGeom prst="rect">
                      <a:avLst/>
                    </a:prstGeom>
                    <a:noFill/>
                    <a:ln w="9525">
                      <a:noFill/>
                      <a:miter lim="800000"/>
                      <a:headEnd/>
                      <a:tailEnd/>
                    </a:ln>
                    <a:effectLst/>
                  </p:spPr>
                </p:pic>
                <p:pic>
                  <p:nvPicPr>
                    <p:cNvPr id="9" name="Picture 4"/>
                    <p:cNvPicPr>
                      <a:picLocks noChangeAspect="1" noChangeArrowheads="1"/>
                    </p:cNvPicPr>
                    <p:nvPr/>
                  </p:nvPicPr>
                  <p:blipFill>
                    <a:blip r:embed="rId5"/>
                    <a:srcRect l="17496" t="20313" r="53514" b="45312"/>
                    <a:stretch>
                      <a:fillRect/>
                    </a:stretch>
                  </p:blipFill>
                  <p:spPr bwMode="auto">
                    <a:xfrm rot="20591944">
                      <a:off x="4251609" y="7462468"/>
                      <a:ext cx="1823959" cy="1215973"/>
                    </a:xfrm>
                    <a:prstGeom prst="rect">
                      <a:avLst/>
                    </a:prstGeom>
                    <a:noFill/>
                    <a:ln w="9525">
                      <a:noFill/>
                      <a:miter lim="800000"/>
                      <a:headEnd/>
                      <a:tailEnd/>
                    </a:ln>
                    <a:effectLst/>
                  </p:spPr>
                </p:pic>
              </p:grpSp>
            </p:grpSp>
            <p:pic>
              <p:nvPicPr>
                <p:cNvPr id="16" name="Picture 2"/>
                <p:cNvPicPr>
                  <a:picLocks noChangeAspect="1" noChangeArrowheads="1"/>
                </p:cNvPicPr>
                <p:nvPr/>
              </p:nvPicPr>
              <p:blipFill>
                <a:blip r:embed="rId6" cstate="print"/>
                <a:srcRect l="42612" t="17691" r="16297" b="64192"/>
                <a:stretch>
                  <a:fillRect/>
                </a:stretch>
              </p:blipFill>
              <p:spPr bwMode="auto">
                <a:xfrm rot="460274">
                  <a:off x="6625813" y="1805372"/>
                  <a:ext cx="2014333" cy="1222988"/>
                </a:xfrm>
                <a:prstGeom prst="rect">
                  <a:avLst/>
                </a:prstGeom>
                <a:noFill/>
                <a:ln w="12700">
                  <a:solidFill>
                    <a:schemeClr val="tx1"/>
                  </a:solidFill>
                  <a:miter lim="800000"/>
                  <a:headEnd/>
                  <a:tailEnd/>
                </a:ln>
                <a:effectLst>
                  <a:outerShdw dist="25400" dir="7200000" algn="ctr" rotWithShape="0">
                    <a:schemeClr val="tx1"/>
                  </a:outerShdw>
                </a:effectLst>
              </p:spPr>
            </p:pic>
            <p:pic>
              <p:nvPicPr>
                <p:cNvPr id="17" name="Picture 2" descr="Cherokee Woman"/>
                <p:cNvPicPr>
                  <a:picLocks noChangeAspect="1" noChangeArrowheads="1"/>
                </p:cNvPicPr>
                <p:nvPr/>
              </p:nvPicPr>
              <p:blipFill>
                <a:blip r:embed="rId7"/>
                <a:srcRect/>
                <a:stretch>
                  <a:fillRect/>
                </a:stretch>
              </p:blipFill>
              <p:spPr bwMode="auto">
                <a:xfrm rot="1224220">
                  <a:off x="1082647" y="1813096"/>
                  <a:ext cx="1523007" cy="1676400"/>
                </a:xfrm>
                <a:prstGeom prst="rect">
                  <a:avLst/>
                </a:prstGeom>
                <a:noFill/>
                <a:ln w="25400">
                  <a:solidFill>
                    <a:schemeClr val="tx1"/>
                  </a:solidFill>
                </a:ln>
              </p:spPr>
            </p:pic>
            <p:pic>
              <p:nvPicPr>
                <p:cNvPr id="18" name="Picture 2"/>
                <p:cNvPicPr>
                  <a:picLocks noChangeAspect="1" noChangeArrowheads="1"/>
                </p:cNvPicPr>
                <p:nvPr/>
              </p:nvPicPr>
              <p:blipFill>
                <a:blip r:embed="rId8" cstate="print"/>
                <a:srcRect l="39060" t="16075" r="14104" b="62351"/>
                <a:stretch>
                  <a:fillRect/>
                </a:stretch>
              </p:blipFill>
              <p:spPr bwMode="auto">
                <a:xfrm rot="810414">
                  <a:off x="2762353" y="4997319"/>
                  <a:ext cx="1582724" cy="1003932"/>
                </a:xfrm>
                <a:prstGeom prst="rect">
                  <a:avLst/>
                </a:prstGeom>
                <a:noFill/>
                <a:ln w="25400">
                  <a:solidFill>
                    <a:schemeClr val="tx1"/>
                  </a:solidFill>
                  <a:miter lim="800000"/>
                  <a:headEnd/>
                  <a:tailEnd/>
                </a:ln>
                <a:effectLst/>
              </p:spPr>
            </p:pic>
          </p:grpSp>
        </p:grpSp>
      </p:grpSp>
      <p:grpSp>
        <p:nvGrpSpPr>
          <p:cNvPr id="21" name="Group 42"/>
          <p:cNvGrpSpPr/>
          <p:nvPr/>
        </p:nvGrpSpPr>
        <p:grpSpPr>
          <a:xfrm>
            <a:off x="0" y="1192389"/>
            <a:ext cx="9144000" cy="5665611"/>
            <a:chOff x="0" y="1192389"/>
            <a:chExt cx="9144000" cy="5665611"/>
          </a:xfrm>
        </p:grpSpPr>
        <p:pic>
          <p:nvPicPr>
            <p:cNvPr id="22" name="Picture 3"/>
            <p:cNvPicPr>
              <a:picLocks noChangeAspect="1" noChangeArrowheads="1"/>
            </p:cNvPicPr>
            <p:nvPr/>
          </p:nvPicPr>
          <p:blipFill>
            <a:blip r:embed="rId9"/>
            <a:srcRect l="28065" t="36939" r="13645" b="9190"/>
            <a:stretch>
              <a:fillRect/>
            </a:stretch>
          </p:blipFill>
          <p:spPr bwMode="auto">
            <a:xfrm>
              <a:off x="0" y="1192389"/>
              <a:ext cx="9144000" cy="5665611"/>
            </a:xfrm>
            <a:prstGeom prst="rect">
              <a:avLst/>
            </a:prstGeom>
            <a:noFill/>
            <a:ln w="63500">
              <a:solidFill>
                <a:schemeClr val="tx1"/>
              </a:solidFill>
              <a:miter lim="800000"/>
              <a:headEnd/>
              <a:tailEnd/>
            </a:ln>
            <a:effectLst/>
          </p:spPr>
        </p:pic>
        <p:grpSp>
          <p:nvGrpSpPr>
            <p:cNvPr id="23" name="Group 37"/>
            <p:cNvGrpSpPr/>
            <p:nvPr/>
          </p:nvGrpSpPr>
          <p:grpSpPr>
            <a:xfrm>
              <a:off x="2057400" y="1219200"/>
              <a:ext cx="4343400" cy="3404616"/>
              <a:chOff x="2057400" y="1219200"/>
              <a:chExt cx="4343400" cy="3404616"/>
            </a:xfrm>
          </p:grpSpPr>
          <p:pic>
            <p:nvPicPr>
              <p:cNvPr id="24" name="Picture 2" descr="Image result for us states and territories 1805 map"/>
              <p:cNvPicPr>
                <a:picLocks noChangeAspect="1" noChangeArrowheads="1"/>
              </p:cNvPicPr>
              <p:nvPr/>
            </p:nvPicPr>
            <p:blipFill>
              <a:blip r:embed="rId10"/>
              <a:srcRect l="35000" t="23683" r="46473" b="61546"/>
              <a:stretch>
                <a:fillRect/>
              </a:stretch>
            </p:blipFill>
            <p:spPr bwMode="auto">
              <a:xfrm>
                <a:off x="2057400" y="1222248"/>
                <a:ext cx="2209800" cy="987552"/>
              </a:xfrm>
              <a:prstGeom prst="rect">
                <a:avLst/>
              </a:prstGeom>
              <a:noFill/>
            </p:spPr>
          </p:pic>
          <p:pic>
            <p:nvPicPr>
              <p:cNvPr id="25" name="Picture 2" descr="Image result for us states and territories 1805 map"/>
              <p:cNvPicPr>
                <a:picLocks noChangeAspect="1" noChangeArrowheads="1"/>
              </p:cNvPicPr>
              <p:nvPr/>
            </p:nvPicPr>
            <p:blipFill>
              <a:blip r:embed="rId10"/>
              <a:srcRect l="35000" t="23683" r="48230" b="61546"/>
              <a:stretch>
                <a:fillRect/>
              </a:stretch>
            </p:blipFill>
            <p:spPr bwMode="auto">
              <a:xfrm>
                <a:off x="4953000" y="1219200"/>
                <a:ext cx="1219200" cy="838200"/>
              </a:xfrm>
              <a:prstGeom prst="rect">
                <a:avLst/>
              </a:prstGeom>
              <a:noFill/>
            </p:spPr>
          </p:pic>
          <p:pic>
            <p:nvPicPr>
              <p:cNvPr id="26" name="Picture 2" descr="Image result for us states and territories 1805 map"/>
              <p:cNvPicPr>
                <a:picLocks noChangeAspect="1" noChangeArrowheads="1"/>
              </p:cNvPicPr>
              <p:nvPr/>
            </p:nvPicPr>
            <p:blipFill>
              <a:blip r:embed="rId10"/>
              <a:srcRect l="35000" t="23683" r="45834" b="61546"/>
              <a:stretch>
                <a:fillRect/>
              </a:stretch>
            </p:blipFill>
            <p:spPr bwMode="auto">
              <a:xfrm>
                <a:off x="4953000" y="3657600"/>
                <a:ext cx="1447800" cy="914400"/>
              </a:xfrm>
              <a:prstGeom prst="rect">
                <a:avLst/>
              </a:prstGeom>
              <a:noFill/>
            </p:spPr>
          </p:pic>
          <p:pic>
            <p:nvPicPr>
              <p:cNvPr id="27" name="Picture 2" descr="Image result for us states and territories 1805 map"/>
              <p:cNvPicPr preferRelativeResize="0">
                <a:picLocks noChangeArrowheads="1"/>
              </p:cNvPicPr>
              <p:nvPr/>
            </p:nvPicPr>
            <p:blipFill>
              <a:blip r:embed="rId10"/>
              <a:srcRect l="35000" t="23683" r="45834" b="61546"/>
              <a:stretch>
                <a:fillRect/>
              </a:stretch>
            </p:blipFill>
            <p:spPr bwMode="auto">
              <a:xfrm>
                <a:off x="4114800" y="4242816"/>
                <a:ext cx="676656" cy="381000"/>
              </a:xfrm>
              <a:prstGeom prst="rect">
                <a:avLst/>
              </a:prstGeom>
              <a:noFill/>
            </p:spPr>
          </p:pic>
        </p:grpSp>
      </p:grpSp>
      <p:sp>
        <p:nvSpPr>
          <p:cNvPr id="28" name="Rectangle 3"/>
          <p:cNvSpPr>
            <a:spLocks noChangeArrowheads="1"/>
          </p:cNvSpPr>
          <p:nvPr/>
        </p:nvSpPr>
        <p:spPr bwMode="auto">
          <a:xfrm>
            <a:off x="0" y="83403"/>
            <a:ext cx="52578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South</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west </a:t>
            </a: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Journeys  </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a:t>
            </a:r>
            <a:endPar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0"/>
                                        </p:tgtEl>
                                      </p:cBhvr>
                                    </p:animEffect>
                                    <p:set>
                                      <p:cBhvr>
                                        <p:cTn id="7" dur="1" fill="hold">
                                          <p:stCondLst>
                                            <p:cond delay="999"/>
                                          </p:stCondLst>
                                        </p:cTn>
                                        <p:tgtEl>
                                          <p:spTgt spid="20"/>
                                        </p:tgtEl>
                                        <p:attrNameLst>
                                          <p:attrName>style.visibility</p:attrName>
                                        </p:attrNameLst>
                                      </p:cBhvr>
                                      <p:to>
                                        <p:strVal val="hidden"/>
                                      </p:to>
                                    </p:set>
                                  </p:childTnLst>
                                </p:cTn>
                              </p:par>
                              <p:par>
                                <p:cTn id="8" presetID="10" presetClass="entr" presetSubtype="0" fill="hold" nodeType="withEffect">
                                  <p:stCondLst>
                                    <p:cond delay="5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2557284"/>
          </a:xfrm>
          <a:prstGeom prst="rect">
            <a:avLst/>
          </a:prstGeom>
        </p:spPr>
        <p:txBody>
          <a:bodyPr wrap="square">
            <a:spAutoFit/>
          </a:bodyPr>
          <a:lstStyle/>
          <a:p>
            <a:r>
              <a:rPr lang="en-US" dirty="0" smtClean="0">
                <a:hlinkClick r:id="rId2"/>
              </a:rPr>
              <a:t>https://en.wikipedia.org/wiki/Royal_Proclamation_of_1763#/media/File:NorthAmerica1762-83.png</a:t>
            </a:r>
            <a:endParaRPr lang="en-US" dirty="0" smtClean="0"/>
          </a:p>
          <a:p>
            <a:r>
              <a:rPr lang="en-US" dirty="0" smtClean="0"/>
              <a:t>	The Treaty of Paris was the official conclusion of the Seven Years' War, of which the French and Indian War was the North American theater.  Under this treaty, </a:t>
            </a:r>
            <a:r>
              <a:rPr lang="en-US" b="1" dirty="0" smtClean="0"/>
              <a:t>France ceded ownership to Britain all of continental North America east of the Mississippi River</a:t>
            </a:r>
            <a:r>
              <a:rPr lang="en-US" dirty="0" smtClean="0"/>
              <a:t>, including Quebec, and the rest of Canada</a:t>
            </a:r>
            <a:r>
              <a:rPr lang="en-US" b="1" dirty="0" smtClean="0"/>
              <a:t>. Spain received all French territory west of the Mississippi</a:t>
            </a:r>
            <a:r>
              <a:rPr lang="en-US" dirty="0" smtClean="0"/>
              <a:t>. </a:t>
            </a:r>
          </a:p>
          <a:p>
            <a:r>
              <a:rPr lang="en-US" dirty="0" smtClean="0"/>
              <a:t>Both Spain and Britain received some French islands in the Caribbean. France kept a few small islands used by fishermen,</a:t>
            </a:r>
            <a:r>
              <a:rPr lang="en-US" baseline="30000" dirty="0" smtClean="0"/>
              <a:t> </a:t>
            </a:r>
            <a:r>
              <a:rPr lang="en-US" dirty="0" smtClean="0"/>
              <a:t>modern-day Haiti and the rich sugar island of Guadeloupe.</a:t>
            </a:r>
          </a:p>
          <a:p>
            <a:r>
              <a:rPr lang="en-US" dirty="0" smtClean="0"/>
              <a:t>	At the outset, the Royal Proclamation of 1763 defined the jurisdictional limits of the occupied territories of North America. Explaining parts of the Frontier expansion in North America, in Colonial America.</a:t>
            </a:r>
          </a:p>
          <a:p>
            <a:r>
              <a:rPr lang="en-US" dirty="0" smtClean="0"/>
              <a:t> 	The proclamation created a </a:t>
            </a:r>
            <a:r>
              <a:rPr lang="en-US" b="1" dirty="0" smtClean="0"/>
              <a:t>boundary line </a:t>
            </a:r>
            <a:r>
              <a:rPr lang="en-US" dirty="0" smtClean="0"/>
              <a:t>(often called the </a:t>
            </a:r>
            <a:r>
              <a:rPr lang="en-US" i="1" dirty="0" smtClean="0"/>
              <a:t>proclamation line</a:t>
            </a:r>
            <a:r>
              <a:rPr lang="en-US" dirty="0" smtClean="0"/>
              <a:t>) between the British colonies on the Atlantic coast and American Indian lands (called the Indian Reserve) west of the Appalachian Mountains. The proclamation line was not intended to be a permanent boundary between the colonists and Aboriginal lands, but rather a temporary boundary which could be extended further west in an orderly, lawful manner. It was also not designed as an </a:t>
            </a:r>
            <a:r>
              <a:rPr lang="en-US" dirty="0" err="1" smtClean="0"/>
              <a:t>uncrossable</a:t>
            </a:r>
            <a:r>
              <a:rPr lang="en-US" dirty="0" smtClean="0"/>
              <a:t> boundary; people could cross the line, just not settle past it. Its contour was defined by the headwaters that formed the watershed along the Appalachians.</a:t>
            </a:r>
            <a:r>
              <a:rPr lang="en-US" b="1" dirty="0" smtClean="0"/>
              <a:t> All land with rivers that flowed into the Atlantic was designated for the colonial entities, while all the land with rivers that flowed into the Mississippi was reserved for the native Indian population</a:t>
            </a:r>
            <a:r>
              <a:rPr lang="en-US" dirty="0" smtClean="0"/>
              <a:t>. The proclamation </a:t>
            </a:r>
            <a:r>
              <a:rPr lang="en-US" b="1" dirty="0" smtClean="0"/>
              <a:t>outlawed the private purchase of Native American land</a:t>
            </a:r>
            <a:r>
              <a:rPr lang="en-US" dirty="0" smtClean="0"/>
              <a:t>, which had often created problems in the past. Instead, all future land purchases were to be made by Crown officials "at some public Meeting or Assembly of the said Indians". Furthermore, British </a:t>
            </a:r>
            <a:r>
              <a:rPr lang="en-US" b="1" dirty="0" smtClean="0"/>
              <a:t>colonials were forbidden to settle on native lands</a:t>
            </a:r>
            <a:r>
              <a:rPr lang="en-US" dirty="0" smtClean="0"/>
              <a:t>, and colonial officials were forbidden to grant ground or lands without royal approval. The proclamation gave the Crown a monopoly on all future land purchases from American Indians.  </a:t>
            </a:r>
          </a:p>
          <a:p>
            <a:r>
              <a:rPr lang="en-US" dirty="0" smtClean="0"/>
              <a:t>	British colonists and land speculators objected to the proclamation boundary since the British government had already assigned land grants to them. Many settlements already existed beyond the proclamation line some of which had been temporarily evacuated during Pontiac's War, and there were many already granted land claims yet to be settled. For example, George Washington and his Virginia soldiers had been granted lands past the boundary. Prominent American colonials joined with the land speculators in Britain to lobby the government to move the line further west. Their efforts were successful, and the boundary line was adjusted in a series of treaties with the Native Americans. In 1768 the Treaty of Fort </a:t>
            </a:r>
            <a:r>
              <a:rPr lang="en-US" dirty="0" err="1" smtClean="0"/>
              <a:t>Stanwix</a:t>
            </a:r>
            <a:r>
              <a:rPr lang="en-US" dirty="0" smtClean="0"/>
              <a:t> and the Treaty of Hard </a:t>
            </a:r>
            <a:r>
              <a:rPr lang="en-US" dirty="0" err="1" smtClean="0"/>
              <a:t>Labour</a:t>
            </a:r>
            <a:r>
              <a:rPr lang="en-US" dirty="0" smtClean="0"/>
              <a:t>, followed in 1770 by the Treaty of </a:t>
            </a:r>
            <a:r>
              <a:rPr lang="en-US" dirty="0" err="1" smtClean="0"/>
              <a:t>Lochaber</a:t>
            </a:r>
            <a:r>
              <a:rPr lang="en-US" dirty="0" smtClean="0"/>
              <a:t>, opened much of what is now Kentucky and West Virginia to British settlement.</a:t>
            </a:r>
          </a:p>
          <a:p>
            <a:r>
              <a:rPr lang="en-US" dirty="0" smtClean="0"/>
              <a:t>	The influence of the Royal Proclamation of 1763 on the coming of the American Revolution has been variously interpreted. Many historians argue that the proclamation ceased to be a major source of tension after 1768, since the aforementioned treaties opened up extensive lands for settlement. Others have argued that colonial resentment of the proclamation contributed to the growing divide between the colonies and the mother country. Some historians argue that even though the boundary was pushed west in subsequent treaties, the British government refused to permit new colonial settlements for fear of instigating a war with Native Americans, which angered colonial land speculators.</a:t>
            </a:r>
            <a:r>
              <a:rPr lang="en-US" baseline="30000" dirty="0" smtClean="0"/>
              <a:t> </a:t>
            </a:r>
            <a:r>
              <a:rPr lang="en-US" dirty="0" smtClean="0"/>
              <a:t>Others argue that the Royal Proclamation imposed a fiduciary duty of care on the Crown.</a:t>
            </a:r>
            <a:endParaRPr lang="en-US"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3970318"/>
          </a:xfrm>
          <a:prstGeom prst="rect">
            <a:avLst/>
          </a:prstGeom>
        </p:spPr>
        <p:txBody>
          <a:bodyPr wrap="square">
            <a:spAutoFit/>
          </a:bodyPr>
          <a:lstStyle/>
          <a:p>
            <a:r>
              <a:rPr lang="en-US" dirty="0" smtClean="0">
                <a:hlinkClick r:id="rId2"/>
              </a:rPr>
              <a:t>https://en.wikipedia.org/wiki/East_Florida</a:t>
            </a:r>
            <a:endParaRPr lang="en-US" dirty="0" smtClean="0"/>
          </a:p>
          <a:p>
            <a:endParaRPr lang="en-US" dirty="0" smtClean="0"/>
          </a:p>
          <a:p>
            <a:r>
              <a:rPr lang="en-US" dirty="0" smtClean="0"/>
              <a:t>	Britain formed East and West Florida out of territory it had received from Spain and France following the Seven Years' War.  Finding its new acquisitions in the southeast too large to administer as a single unit, the British divided them into two colonies separated by the Apalachicola River. </a:t>
            </a:r>
          </a:p>
          <a:p>
            <a:r>
              <a:rPr lang="en-US" dirty="0" smtClean="0"/>
              <a:t>	East Florida comprised the bulk of what had previously been the Spanish territory of Florida.  East Florida  was a colony of Great Britain from 1763 to 1783 and a province of Spanish Florida from 1783 to 1821. </a:t>
            </a:r>
          </a:p>
          <a:p>
            <a:r>
              <a:rPr lang="en-US" dirty="0" smtClean="0"/>
              <a:t>	Britain ceded both </a:t>
            </a:r>
            <a:r>
              <a:rPr lang="en-US" dirty="0" err="1" smtClean="0"/>
              <a:t>Floridas</a:t>
            </a:r>
            <a:r>
              <a:rPr lang="en-US" dirty="0" smtClean="0"/>
              <a:t> to Spain following the American Revolutionary War. Spain maintained them as separate colonies, although the majority of West Florida was gradually occupied and annexed by the United States from 1810 to 1813. Spain ceded East Florida and the remainder of West Florida to the US in 1819.  In 1822 the United States organized them as a single unit, the Florida Territory.</a:t>
            </a:r>
            <a:endParaRPr lang="en-US"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upload.wikimedia.org/wikipedia/commons/f/f1/NorthAmerica1762-83.png"/>
          <p:cNvPicPr>
            <a:picLocks noChangeAspect="1" noChangeArrowheads="1"/>
          </p:cNvPicPr>
          <p:nvPr/>
        </p:nvPicPr>
        <p:blipFill>
          <a:blip r:embed="rId2"/>
          <a:srcRect/>
          <a:stretch>
            <a:fillRect/>
          </a:stretch>
        </p:blipFill>
        <p:spPr bwMode="auto">
          <a:xfrm>
            <a:off x="685800" y="1143000"/>
            <a:ext cx="7496175" cy="5715000"/>
          </a:xfrm>
          <a:prstGeom prst="rect">
            <a:avLst/>
          </a:prstGeom>
          <a:noFill/>
        </p:spPr>
      </p:pic>
      <p:sp>
        <p:nvSpPr>
          <p:cNvPr id="7" name="Freeform 6"/>
          <p:cNvSpPr/>
          <p:nvPr/>
        </p:nvSpPr>
        <p:spPr>
          <a:xfrm>
            <a:off x="662940" y="1803400"/>
            <a:ext cx="3060700" cy="4246880"/>
          </a:xfrm>
          <a:custGeom>
            <a:avLst/>
            <a:gdLst>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699260 w 3060700"/>
              <a:gd name="connsiteY47" fmla="*/ 1016000 h 4246880"/>
              <a:gd name="connsiteX48" fmla="*/ 1592580 w 3060700"/>
              <a:gd name="connsiteY48" fmla="*/ 421640 h 4246880"/>
              <a:gd name="connsiteX49" fmla="*/ 1424940 w 3060700"/>
              <a:gd name="connsiteY49" fmla="*/ 208280 h 4246880"/>
              <a:gd name="connsiteX50" fmla="*/ 1318260 w 3060700"/>
              <a:gd name="connsiteY50"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9245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924560 h 4246880"/>
              <a:gd name="connsiteX46" fmla="*/ 1744980 w 3060700"/>
              <a:gd name="connsiteY46" fmla="*/ 878840 h 4246880"/>
              <a:gd name="connsiteX47" fmla="*/ 1592580 w 3060700"/>
              <a:gd name="connsiteY47" fmla="*/ 421640 h 4246880"/>
              <a:gd name="connsiteX48" fmla="*/ 1424940 w 3060700"/>
              <a:gd name="connsiteY48" fmla="*/ 208280 h 4246880"/>
              <a:gd name="connsiteX49" fmla="*/ 1318260 w 3060700"/>
              <a:gd name="connsiteY49" fmla="*/ 177800 h 42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60700" h="4246880">
                <a:moveTo>
                  <a:pt x="1318260" y="177800"/>
                </a:moveTo>
                <a:cubicBezTo>
                  <a:pt x="1262380" y="152400"/>
                  <a:pt x="1170940" y="76200"/>
                  <a:pt x="1089660" y="55880"/>
                </a:cubicBezTo>
                <a:cubicBezTo>
                  <a:pt x="1008380" y="35560"/>
                  <a:pt x="909320" y="60960"/>
                  <a:pt x="830580" y="55880"/>
                </a:cubicBezTo>
                <a:cubicBezTo>
                  <a:pt x="751840" y="50800"/>
                  <a:pt x="688340" y="30480"/>
                  <a:pt x="617220" y="25400"/>
                </a:cubicBezTo>
                <a:cubicBezTo>
                  <a:pt x="546100" y="20320"/>
                  <a:pt x="477520" y="0"/>
                  <a:pt x="403860" y="25400"/>
                </a:cubicBezTo>
                <a:cubicBezTo>
                  <a:pt x="330200" y="50800"/>
                  <a:pt x="236220" y="132080"/>
                  <a:pt x="175260" y="177800"/>
                </a:cubicBezTo>
                <a:cubicBezTo>
                  <a:pt x="114300" y="223520"/>
                  <a:pt x="58420" y="259080"/>
                  <a:pt x="38100" y="299720"/>
                </a:cubicBezTo>
                <a:cubicBezTo>
                  <a:pt x="17780" y="340360"/>
                  <a:pt x="58420" y="195580"/>
                  <a:pt x="53340" y="421640"/>
                </a:cubicBezTo>
                <a:cubicBezTo>
                  <a:pt x="48260" y="647700"/>
                  <a:pt x="15240" y="1330960"/>
                  <a:pt x="7620" y="1656080"/>
                </a:cubicBezTo>
                <a:cubicBezTo>
                  <a:pt x="0" y="1981200"/>
                  <a:pt x="0" y="2242820"/>
                  <a:pt x="7620" y="2372360"/>
                </a:cubicBezTo>
                <a:cubicBezTo>
                  <a:pt x="15240" y="2501900"/>
                  <a:pt x="0" y="2397760"/>
                  <a:pt x="53340" y="2433320"/>
                </a:cubicBezTo>
                <a:cubicBezTo>
                  <a:pt x="106680" y="2468880"/>
                  <a:pt x="256540" y="2542540"/>
                  <a:pt x="327660" y="2585720"/>
                </a:cubicBezTo>
                <a:cubicBezTo>
                  <a:pt x="398780" y="2628900"/>
                  <a:pt x="431800" y="2654300"/>
                  <a:pt x="480060" y="2692400"/>
                </a:cubicBezTo>
                <a:cubicBezTo>
                  <a:pt x="528320" y="2730500"/>
                  <a:pt x="558800" y="2758440"/>
                  <a:pt x="617220" y="2814320"/>
                </a:cubicBezTo>
                <a:cubicBezTo>
                  <a:pt x="675640" y="2870200"/>
                  <a:pt x="767080" y="2959100"/>
                  <a:pt x="830580" y="3027680"/>
                </a:cubicBezTo>
                <a:cubicBezTo>
                  <a:pt x="894080" y="3096260"/>
                  <a:pt x="922020" y="3187700"/>
                  <a:pt x="998220" y="3225800"/>
                </a:cubicBezTo>
                <a:cubicBezTo>
                  <a:pt x="1074420" y="3263900"/>
                  <a:pt x="1201420" y="3225800"/>
                  <a:pt x="1287780" y="3256280"/>
                </a:cubicBezTo>
                <a:cubicBezTo>
                  <a:pt x="1374140" y="3286760"/>
                  <a:pt x="1412240" y="3352800"/>
                  <a:pt x="1516380" y="3408680"/>
                </a:cubicBezTo>
                <a:cubicBezTo>
                  <a:pt x="1620520" y="3464560"/>
                  <a:pt x="1790700" y="3517900"/>
                  <a:pt x="1912620" y="3591560"/>
                </a:cubicBezTo>
                <a:cubicBezTo>
                  <a:pt x="2034540" y="3665220"/>
                  <a:pt x="2174240" y="3766820"/>
                  <a:pt x="2247900" y="3850640"/>
                </a:cubicBezTo>
                <a:cubicBezTo>
                  <a:pt x="2321560" y="3934460"/>
                  <a:pt x="2311400" y="4053840"/>
                  <a:pt x="2354580" y="4094480"/>
                </a:cubicBezTo>
                <a:cubicBezTo>
                  <a:pt x="2397760" y="4135120"/>
                  <a:pt x="2446020" y="4076700"/>
                  <a:pt x="2506980" y="4094480"/>
                </a:cubicBezTo>
                <a:cubicBezTo>
                  <a:pt x="2567940" y="4112260"/>
                  <a:pt x="2659380" y="4175760"/>
                  <a:pt x="2720340" y="4201160"/>
                </a:cubicBezTo>
                <a:cubicBezTo>
                  <a:pt x="2781300" y="4226560"/>
                  <a:pt x="2834640" y="4246880"/>
                  <a:pt x="2872740" y="4246880"/>
                </a:cubicBezTo>
                <a:cubicBezTo>
                  <a:pt x="2910840" y="4246880"/>
                  <a:pt x="2931160" y="4229100"/>
                  <a:pt x="2948940" y="4201160"/>
                </a:cubicBezTo>
                <a:cubicBezTo>
                  <a:pt x="2966720" y="4173220"/>
                  <a:pt x="3004820" y="4112260"/>
                  <a:pt x="2979420" y="4079240"/>
                </a:cubicBezTo>
                <a:cubicBezTo>
                  <a:pt x="2954020" y="4046220"/>
                  <a:pt x="2847340" y="4028440"/>
                  <a:pt x="2796540" y="4003040"/>
                </a:cubicBezTo>
                <a:cubicBezTo>
                  <a:pt x="2745740" y="3977640"/>
                  <a:pt x="2707640" y="3964940"/>
                  <a:pt x="2674620" y="3926840"/>
                </a:cubicBezTo>
                <a:cubicBezTo>
                  <a:pt x="2641600" y="3888740"/>
                  <a:pt x="2593340" y="3832860"/>
                  <a:pt x="2598420" y="3774440"/>
                </a:cubicBezTo>
                <a:cubicBezTo>
                  <a:pt x="2603500" y="3716020"/>
                  <a:pt x="2689860" y="3644900"/>
                  <a:pt x="2705100" y="3576320"/>
                </a:cubicBezTo>
                <a:cubicBezTo>
                  <a:pt x="2720340" y="3507740"/>
                  <a:pt x="2674620" y="3429000"/>
                  <a:pt x="2689860" y="3362960"/>
                </a:cubicBezTo>
                <a:cubicBezTo>
                  <a:pt x="2705100" y="3296920"/>
                  <a:pt x="2745740" y="3258820"/>
                  <a:pt x="2796540" y="3180080"/>
                </a:cubicBezTo>
                <a:cubicBezTo>
                  <a:pt x="2847340" y="3101340"/>
                  <a:pt x="2954020" y="2981960"/>
                  <a:pt x="2994660" y="2890520"/>
                </a:cubicBezTo>
                <a:cubicBezTo>
                  <a:pt x="3035300" y="2799080"/>
                  <a:pt x="3060700" y="2715260"/>
                  <a:pt x="3040380" y="2631440"/>
                </a:cubicBezTo>
                <a:cubicBezTo>
                  <a:pt x="3020060" y="2547620"/>
                  <a:pt x="2936240" y="2481580"/>
                  <a:pt x="2872740" y="2387600"/>
                </a:cubicBezTo>
                <a:cubicBezTo>
                  <a:pt x="2809240" y="2293620"/>
                  <a:pt x="2674620" y="2151380"/>
                  <a:pt x="2659380" y="2067560"/>
                </a:cubicBezTo>
                <a:cubicBezTo>
                  <a:pt x="2644140" y="1983740"/>
                  <a:pt x="2750820" y="1953260"/>
                  <a:pt x="2781300" y="1884680"/>
                </a:cubicBezTo>
                <a:cubicBezTo>
                  <a:pt x="2811780" y="1816100"/>
                  <a:pt x="2852420" y="1724660"/>
                  <a:pt x="2842260" y="1656080"/>
                </a:cubicBezTo>
                <a:cubicBezTo>
                  <a:pt x="2832100" y="1587500"/>
                  <a:pt x="2766060" y="1551940"/>
                  <a:pt x="2720340" y="1473200"/>
                </a:cubicBezTo>
                <a:cubicBezTo>
                  <a:pt x="2674620" y="1394460"/>
                  <a:pt x="2623820" y="1252220"/>
                  <a:pt x="2567940" y="1183640"/>
                </a:cubicBezTo>
                <a:cubicBezTo>
                  <a:pt x="2512060" y="1115060"/>
                  <a:pt x="2423160" y="1102360"/>
                  <a:pt x="2385060" y="1061720"/>
                </a:cubicBezTo>
                <a:cubicBezTo>
                  <a:pt x="2346960" y="1021080"/>
                  <a:pt x="2334260" y="985520"/>
                  <a:pt x="2339340" y="939800"/>
                </a:cubicBezTo>
                <a:cubicBezTo>
                  <a:pt x="2344420" y="894080"/>
                  <a:pt x="2438400" y="838200"/>
                  <a:pt x="2415540" y="787400"/>
                </a:cubicBezTo>
                <a:cubicBezTo>
                  <a:pt x="2392680" y="736600"/>
                  <a:pt x="2258060" y="642620"/>
                  <a:pt x="2202180" y="635000"/>
                </a:cubicBezTo>
                <a:cubicBezTo>
                  <a:pt x="2146300" y="627380"/>
                  <a:pt x="2128520" y="693420"/>
                  <a:pt x="2080260" y="741680"/>
                </a:cubicBezTo>
                <a:cubicBezTo>
                  <a:pt x="2032000" y="789940"/>
                  <a:pt x="1968500" y="901700"/>
                  <a:pt x="1912620" y="924560"/>
                </a:cubicBezTo>
                <a:cubicBezTo>
                  <a:pt x="1856740" y="947420"/>
                  <a:pt x="1798320" y="962660"/>
                  <a:pt x="1744980" y="878840"/>
                </a:cubicBezTo>
                <a:cubicBezTo>
                  <a:pt x="1691640" y="795020"/>
                  <a:pt x="1645920" y="533400"/>
                  <a:pt x="1592580" y="421640"/>
                </a:cubicBezTo>
                <a:cubicBezTo>
                  <a:pt x="1539240" y="309880"/>
                  <a:pt x="1470660" y="256540"/>
                  <a:pt x="1424940" y="208280"/>
                </a:cubicBezTo>
                <a:cubicBezTo>
                  <a:pt x="1379220" y="160020"/>
                  <a:pt x="1374140" y="203200"/>
                  <a:pt x="1318260" y="17780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307080" y="5295700"/>
            <a:ext cx="2286000" cy="1422599"/>
          </a:xfrm>
          <a:custGeom>
            <a:avLst/>
            <a:gdLst>
              <a:gd name="connsiteX0" fmla="*/ 129540 w 2415540"/>
              <a:gd name="connsiteY0" fmla="*/ 254000 h 1409700"/>
              <a:gd name="connsiteX1" fmla="*/ 922020 w 2415540"/>
              <a:gd name="connsiteY1" fmla="*/ 269240 h 1409700"/>
              <a:gd name="connsiteX2" fmla="*/ 1043940 w 2415540"/>
              <a:gd name="connsiteY2" fmla="*/ 254000 h 1409700"/>
              <a:gd name="connsiteX3" fmla="*/ 1059180 w 2415540"/>
              <a:gd name="connsiteY3" fmla="*/ 116840 h 1409700"/>
              <a:gd name="connsiteX4" fmla="*/ 1379220 w 2415540"/>
              <a:gd name="connsiteY4" fmla="*/ 101600 h 1409700"/>
              <a:gd name="connsiteX5" fmla="*/ 1592580 w 2415540"/>
              <a:gd name="connsiteY5" fmla="*/ 10160 h 1409700"/>
              <a:gd name="connsiteX6" fmla="*/ 1775460 w 2415540"/>
              <a:gd name="connsiteY6" fmla="*/ 162560 h 1409700"/>
              <a:gd name="connsiteX7" fmla="*/ 1821180 w 2415540"/>
              <a:gd name="connsiteY7" fmla="*/ 330200 h 1409700"/>
              <a:gd name="connsiteX8" fmla="*/ 1912620 w 2415540"/>
              <a:gd name="connsiteY8" fmla="*/ 299720 h 1409700"/>
              <a:gd name="connsiteX9" fmla="*/ 1927860 w 2415540"/>
              <a:gd name="connsiteY9" fmla="*/ 193040 h 1409700"/>
              <a:gd name="connsiteX10" fmla="*/ 1988820 w 2415540"/>
              <a:gd name="connsiteY10" fmla="*/ 254000 h 1409700"/>
              <a:gd name="connsiteX11" fmla="*/ 2217420 w 2415540"/>
              <a:gd name="connsiteY11" fmla="*/ 711200 h 1409700"/>
              <a:gd name="connsiteX12" fmla="*/ 2247900 w 2415540"/>
              <a:gd name="connsiteY12" fmla="*/ 848360 h 1409700"/>
              <a:gd name="connsiteX13" fmla="*/ 2400300 w 2415540"/>
              <a:gd name="connsiteY13" fmla="*/ 1107440 h 1409700"/>
              <a:gd name="connsiteX14" fmla="*/ 2339340 w 2415540"/>
              <a:gd name="connsiteY14" fmla="*/ 1351280 h 1409700"/>
              <a:gd name="connsiteX15" fmla="*/ 2247900 w 2415540"/>
              <a:gd name="connsiteY15" fmla="*/ 1381760 h 1409700"/>
              <a:gd name="connsiteX16" fmla="*/ 2049780 w 2415540"/>
              <a:gd name="connsiteY16" fmla="*/ 1183640 h 1409700"/>
              <a:gd name="connsiteX17" fmla="*/ 1882140 w 2415540"/>
              <a:gd name="connsiteY17" fmla="*/ 955040 h 1409700"/>
              <a:gd name="connsiteX18" fmla="*/ 1836420 w 2415540"/>
              <a:gd name="connsiteY18" fmla="*/ 589280 h 1409700"/>
              <a:gd name="connsiteX19" fmla="*/ 1546860 w 2415540"/>
              <a:gd name="connsiteY19" fmla="*/ 528320 h 1409700"/>
              <a:gd name="connsiteX20" fmla="*/ 1318260 w 2415540"/>
              <a:gd name="connsiteY20" fmla="*/ 589280 h 1409700"/>
              <a:gd name="connsiteX21" fmla="*/ 1181100 w 2415540"/>
              <a:gd name="connsiteY21" fmla="*/ 452120 h 1409700"/>
              <a:gd name="connsiteX22" fmla="*/ 662940 w 2415540"/>
              <a:gd name="connsiteY22" fmla="*/ 436880 h 1409700"/>
              <a:gd name="connsiteX23" fmla="*/ 312420 w 2415540"/>
              <a:gd name="connsiteY23" fmla="*/ 436880 h 1409700"/>
              <a:gd name="connsiteX24" fmla="*/ 220980 w 2415540"/>
              <a:gd name="connsiteY24" fmla="*/ 436880 h 1409700"/>
              <a:gd name="connsiteX25" fmla="*/ 144780 w 2415540"/>
              <a:gd name="connsiteY25" fmla="*/ 406400 h 1409700"/>
              <a:gd name="connsiteX26" fmla="*/ 129540 w 2415540"/>
              <a:gd name="connsiteY26" fmla="*/ 254000 h 1409700"/>
              <a:gd name="connsiteX0" fmla="*/ 149860 w 2435860"/>
              <a:gd name="connsiteY0" fmla="*/ 254000 h 1409700"/>
              <a:gd name="connsiteX1" fmla="*/ 1064260 w 2435860"/>
              <a:gd name="connsiteY1" fmla="*/ 254000 h 1409700"/>
              <a:gd name="connsiteX2" fmla="*/ 1079500 w 2435860"/>
              <a:gd name="connsiteY2" fmla="*/ 116840 h 1409700"/>
              <a:gd name="connsiteX3" fmla="*/ 1399540 w 2435860"/>
              <a:gd name="connsiteY3" fmla="*/ 101600 h 1409700"/>
              <a:gd name="connsiteX4" fmla="*/ 1612900 w 2435860"/>
              <a:gd name="connsiteY4" fmla="*/ 10160 h 1409700"/>
              <a:gd name="connsiteX5" fmla="*/ 1795780 w 2435860"/>
              <a:gd name="connsiteY5" fmla="*/ 162560 h 1409700"/>
              <a:gd name="connsiteX6" fmla="*/ 1841500 w 2435860"/>
              <a:gd name="connsiteY6" fmla="*/ 330200 h 1409700"/>
              <a:gd name="connsiteX7" fmla="*/ 1932940 w 2435860"/>
              <a:gd name="connsiteY7" fmla="*/ 299720 h 1409700"/>
              <a:gd name="connsiteX8" fmla="*/ 1948180 w 2435860"/>
              <a:gd name="connsiteY8" fmla="*/ 193040 h 1409700"/>
              <a:gd name="connsiteX9" fmla="*/ 2009140 w 2435860"/>
              <a:gd name="connsiteY9" fmla="*/ 254000 h 1409700"/>
              <a:gd name="connsiteX10" fmla="*/ 2237740 w 2435860"/>
              <a:gd name="connsiteY10" fmla="*/ 711200 h 1409700"/>
              <a:gd name="connsiteX11" fmla="*/ 2268220 w 2435860"/>
              <a:gd name="connsiteY11" fmla="*/ 848360 h 1409700"/>
              <a:gd name="connsiteX12" fmla="*/ 2420620 w 2435860"/>
              <a:gd name="connsiteY12" fmla="*/ 1107440 h 1409700"/>
              <a:gd name="connsiteX13" fmla="*/ 2359660 w 2435860"/>
              <a:gd name="connsiteY13" fmla="*/ 1351280 h 1409700"/>
              <a:gd name="connsiteX14" fmla="*/ 2268220 w 2435860"/>
              <a:gd name="connsiteY14" fmla="*/ 1381760 h 1409700"/>
              <a:gd name="connsiteX15" fmla="*/ 2070100 w 2435860"/>
              <a:gd name="connsiteY15" fmla="*/ 1183640 h 1409700"/>
              <a:gd name="connsiteX16" fmla="*/ 1902460 w 2435860"/>
              <a:gd name="connsiteY16" fmla="*/ 955040 h 1409700"/>
              <a:gd name="connsiteX17" fmla="*/ 1856740 w 2435860"/>
              <a:gd name="connsiteY17" fmla="*/ 589280 h 1409700"/>
              <a:gd name="connsiteX18" fmla="*/ 1567180 w 2435860"/>
              <a:gd name="connsiteY18" fmla="*/ 528320 h 1409700"/>
              <a:gd name="connsiteX19" fmla="*/ 1338580 w 2435860"/>
              <a:gd name="connsiteY19" fmla="*/ 589280 h 1409700"/>
              <a:gd name="connsiteX20" fmla="*/ 1201420 w 2435860"/>
              <a:gd name="connsiteY20" fmla="*/ 452120 h 1409700"/>
              <a:gd name="connsiteX21" fmla="*/ 683260 w 2435860"/>
              <a:gd name="connsiteY21" fmla="*/ 436880 h 1409700"/>
              <a:gd name="connsiteX22" fmla="*/ 332740 w 2435860"/>
              <a:gd name="connsiteY22" fmla="*/ 436880 h 1409700"/>
              <a:gd name="connsiteX23" fmla="*/ 241300 w 2435860"/>
              <a:gd name="connsiteY23" fmla="*/ 436880 h 1409700"/>
              <a:gd name="connsiteX24" fmla="*/ 165100 w 2435860"/>
              <a:gd name="connsiteY24" fmla="*/ 406400 h 1409700"/>
              <a:gd name="connsiteX25" fmla="*/ 149860 w 2435860"/>
              <a:gd name="connsiteY25" fmla="*/ 254000 h 1409700"/>
              <a:gd name="connsiteX0" fmla="*/ 2540 w 2288540"/>
              <a:gd name="connsiteY0" fmla="*/ 254000 h 1409700"/>
              <a:gd name="connsiteX1" fmla="*/ 916940 w 2288540"/>
              <a:gd name="connsiteY1" fmla="*/ 254000 h 1409700"/>
              <a:gd name="connsiteX2" fmla="*/ 932180 w 2288540"/>
              <a:gd name="connsiteY2" fmla="*/ 116840 h 1409700"/>
              <a:gd name="connsiteX3" fmla="*/ 1252220 w 2288540"/>
              <a:gd name="connsiteY3" fmla="*/ 101600 h 1409700"/>
              <a:gd name="connsiteX4" fmla="*/ 1465580 w 2288540"/>
              <a:gd name="connsiteY4" fmla="*/ 10160 h 1409700"/>
              <a:gd name="connsiteX5" fmla="*/ 1648460 w 2288540"/>
              <a:gd name="connsiteY5" fmla="*/ 162560 h 1409700"/>
              <a:gd name="connsiteX6" fmla="*/ 1694180 w 2288540"/>
              <a:gd name="connsiteY6" fmla="*/ 330200 h 1409700"/>
              <a:gd name="connsiteX7" fmla="*/ 1785620 w 2288540"/>
              <a:gd name="connsiteY7" fmla="*/ 299720 h 1409700"/>
              <a:gd name="connsiteX8" fmla="*/ 1800860 w 2288540"/>
              <a:gd name="connsiteY8" fmla="*/ 193040 h 1409700"/>
              <a:gd name="connsiteX9" fmla="*/ 1861820 w 2288540"/>
              <a:gd name="connsiteY9" fmla="*/ 254000 h 1409700"/>
              <a:gd name="connsiteX10" fmla="*/ 2090420 w 2288540"/>
              <a:gd name="connsiteY10" fmla="*/ 711200 h 1409700"/>
              <a:gd name="connsiteX11" fmla="*/ 2120900 w 2288540"/>
              <a:gd name="connsiteY11" fmla="*/ 848360 h 1409700"/>
              <a:gd name="connsiteX12" fmla="*/ 2273300 w 2288540"/>
              <a:gd name="connsiteY12" fmla="*/ 1107440 h 1409700"/>
              <a:gd name="connsiteX13" fmla="*/ 2212340 w 2288540"/>
              <a:gd name="connsiteY13" fmla="*/ 1351280 h 1409700"/>
              <a:gd name="connsiteX14" fmla="*/ 2120900 w 2288540"/>
              <a:gd name="connsiteY14" fmla="*/ 1381760 h 1409700"/>
              <a:gd name="connsiteX15" fmla="*/ 1922780 w 2288540"/>
              <a:gd name="connsiteY15" fmla="*/ 1183640 h 1409700"/>
              <a:gd name="connsiteX16" fmla="*/ 1755140 w 2288540"/>
              <a:gd name="connsiteY16" fmla="*/ 955040 h 1409700"/>
              <a:gd name="connsiteX17" fmla="*/ 1709420 w 2288540"/>
              <a:gd name="connsiteY17" fmla="*/ 589280 h 1409700"/>
              <a:gd name="connsiteX18" fmla="*/ 1419860 w 2288540"/>
              <a:gd name="connsiteY18" fmla="*/ 528320 h 1409700"/>
              <a:gd name="connsiteX19" fmla="*/ 1191260 w 2288540"/>
              <a:gd name="connsiteY19" fmla="*/ 589280 h 1409700"/>
              <a:gd name="connsiteX20" fmla="*/ 1054100 w 2288540"/>
              <a:gd name="connsiteY20" fmla="*/ 452120 h 1409700"/>
              <a:gd name="connsiteX21" fmla="*/ 535940 w 2288540"/>
              <a:gd name="connsiteY21" fmla="*/ 436880 h 1409700"/>
              <a:gd name="connsiteX22" fmla="*/ 185420 w 2288540"/>
              <a:gd name="connsiteY22" fmla="*/ 436880 h 1409700"/>
              <a:gd name="connsiteX23" fmla="*/ 93980 w 2288540"/>
              <a:gd name="connsiteY23" fmla="*/ 436880 h 1409700"/>
              <a:gd name="connsiteX24" fmla="*/ 17780 w 2288540"/>
              <a:gd name="connsiteY24" fmla="*/ 406400 h 1409700"/>
              <a:gd name="connsiteX25" fmla="*/ 2540 w 2288540"/>
              <a:gd name="connsiteY25" fmla="*/ 254000 h 1409700"/>
              <a:gd name="connsiteX0" fmla="*/ 2540 w 2288540"/>
              <a:gd name="connsiteY0" fmla="*/ 254000 h 1409700"/>
              <a:gd name="connsiteX1" fmla="*/ 916940 w 2288540"/>
              <a:gd name="connsiteY1" fmla="*/ 254000 h 1409700"/>
              <a:gd name="connsiteX2" fmla="*/ 932180 w 2288540"/>
              <a:gd name="connsiteY2" fmla="*/ 116840 h 1409700"/>
              <a:gd name="connsiteX3" fmla="*/ 1252220 w 2288540"/>
              <a:gd name="connsiteY3" fmla="*/ 101600 h 1409700"/>
              <a:gd name="connsiteX4" fmla="*/ 1465580 w 2288540"/>
              <a:gd name="connsiteY4" fmla="*/ 10160 h 1409700"/>
              <a:gd name="connsiteX5" fmla="*/ 1648460 w 2288540"/>
              <a:gd name="connsiteY5" fmla="*/ 162560 h 1409700"/>
              <a:gd name="connsiteX6" fmla="*/ 1694180 w 2288540"/>
              <a:gd name="connsiteY6" fmla="*/ 330200 h 1409700"/>
              <a:gd name="connsiteX7" fmla="*/ 1785620 w 2288540"/>
              <a:gd name="connsiteY7" fmla="*/ 299720 h 1409700"/>
              <a:gd name="connsiteX8" fmla="*/ 1800860 w 2288540"/>
              <a:gd name="connsiteY8" fmla="*/ 193040 h 1409700"/>
              <a:gd name="connsiteX9" fmla="*/ 1861820 w 2288540"/>
              <a:gd name="connsiteY9" fmla="*/ 254000 h 1409700"/>
              <a:gd name="connsiteX10" fmla="*/ 2090420 w 2288540"/>
              <a:gd name="connsiteY10" fmla="*/ 711200 h 1409700"/>
              <a:gd name="connsiteX11" fmla="*/ 2120900 w 2288540"/>
              <a:gd name="connsiteY11" fmla="*/ 848360 h 1409700"/>
              <a:gd name="connsiteX12" fmla="*/ 2273300 w 2288540"/>
              <a:gd name="connsiteY12" fmla="*/ 1107440 h 1409700"/>
              <a:gd name="connsiteX13" fmla="*/ 2212340 w 2288540"/>
              <a:gd name="connsiteY13" fmla="*/ 1351280 h 1409700"/>
              <a:gd name="connsiteX14" fmla="*/ 2120900 w 2288540"/>
              <a:gd name="connsiteY14" fmla="*/ 1381760 h 1409700"/>
              <a:gd name="connsiteX15" fmla="*/ 1922780 w 2288540"/>
              <a:gd name="connsiteY15" fmla="*/ 1183640 h 1409700"/>
              <a:gd name="connsiteX16" fmla="*/ 1755140 w 2288540"/>
              <a:gd name="connsiteY16" fmla="*/ 955040 h 1409700"/>
              <a:gd name="connsiteX17" fmla="*/ 1709420 w 2288540"/>
              <a:gd name="connsiteY17" fmla="*/ 589280 h 1409700"/>
              <a:gd name="connsiteX18" fmla="*/ 1419860 w 2288540"/>
              <a:gd name="connsiteY18" fmla="*/ 528320 h 1409700"/>
              <a:gd name="connsiteX19" fmla="*/ 1191260 w 2288540"/>
              <a:gd name="connsiteY19" fmla="*/ 589280 h 1409700"/>
              <a:gd name="connsiteX20" fmla="*/ 1054100 w 2288540"/>
              <a:gd name="connsiteY20" fmla="*/ 452120 h 1409700"/>
              <a:gd name="connsiteX21" fmla="*/ 535940 w 2288540"/>
              <a:gd name="connsiteY21" fmla="*/ 436880 h 1409700"/>
              <a:gd name="connsiteX22" fmla="*/ 185420 w 2288540"/>
              <a:gd name="connsiteY22" fmla="*/ 436880 h 1409700"/>
              <a:gd name="connsiteX23" fmla="*/ 93980 w 2288540"/>
              <a:gd name="connsiteY23" fmla="*/ 436880 h 1409700"/>
              <a:gd name="connsiteX24" fmla="*/ 17780 w 2288540"/>
              <a:gd name="connsiteY24" fmla="*/ 406400 h 1409700"/>
              <a:gd name="connsiteX25" fmla="*/ 2540 w 2288540"/>
              <a:gd name="connsiteY25" fmla="*/ 254000 h 1409700"/>
              <a:gd name="connsiteX0" fmla="*/ 0 w 2286000"/>
              <a:gd name="connsiteY0" fmla="*/ 2540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2540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05156 w 2286000"/>
              <a:gd name="connsiteY2" fmla="*/ 249003 h 1409700"/>
              <a:gd name="connsiteX3" fmla="*/ 929640 w 2286000"/>
              <a:gd name="connsiteY3" fmla="*/ 116840 h 1409700"/>
              <a:gd name="connsiteX4" fmla="*/ 1249680 w 2286000"/>
              <a:gd name="connsiteY4" fmla="*/ 101600 h 1409700"/>
              <a:gd name="connsiteX5" fmla="*/ 1463040 w 2286000"/>
              <a:gd name="connsiteY5" fmla="*/ 10160 h 1409700"/>
              <a:gd name="connsiteX6" fmla="*/ 1645920 w 2286000"/>
              <a:gd name="connsiteY6" fmla="*/ 162560 h 1409700"/>
              <a:gd name="connsiteX7" fmla="*/ 1691640 w 2286000"/>
              <a:gd name="connsiteY7" fmla="*/ 330200 h 1409700"/>
              <a:gd name="connsiteX8" fmla="*/ 1783080 w 2286000"/>
              <a:gd name="connsiteY8" fmla="*/ 299720 h 1409700"/>
              <a:gd name="connsiteX9" fmla="*/ 1798320 w 2286000"/>
              <a:gd name="connsiteY9" fmla="*/ 193040 h 1409700"/>
              <a:gd name="connsiteX10" fmla="*/ 1859280 w 2286000"/>
              <a:gd name="connsiteY10" fmla="*/ 254000 h 1409700"/>
              <a:gd name="connsiteX11" fmla="*/ 2087880 w 2286000"/>
              <a:gd name="connsiteY11" fmla="*/ 711200 h 1409700"/>
              <a:gd name="connsiteX12" fmla="*/ 2118360 w 2286000"/>
              <a:gd name="connsiteY12" fmla="*/ 848360 h 1409700"/>
              <a:gd name="connsiteX13" fmla="*/ 2270760 w 2286000"/>
              <a:gd name="connsiteY13" fmla="*/ 1107440 h 1409700"/>
              <a:gd name="connsiteX14" fmla="*/ 2209800 w 2286000"/>
              <a:gd name="connsiteY14" fmla="*/ 1351280 h 1409700"/>
              <a:gd name="connsiteX15" fmla="*/ 2118360 w 2286000"/>
              <a:gd name="connsiteY15" fmla="*/ 1381760 h 1409700"/>
              <a:gd name="connsiteX16" fmla="*/ 1920240 w 2286000"/>
              <a:gd name="connsiteY16" fmla="*/ 1183640 h 1409700"/>
              <a:gd name="connsiteX17" fmla="*/ 1752600 w 2286000"/>
              <a:gd name="connsiteY17" fmla="*/ 955040 h 1409700"/>
              <a:gd name="connsiteX18" fmla="*/ 1706880 w 2286000"/>
              <a:gd name="connsiteY18" fmla="*/ 589280 h 1409700"/>
              <a:gd name="connsiteX19" fmla="*/ 1417320 w 2286000"/>
              <a:gd name="connsiteY19" fmla="*/ 528320 h 1409700"/>
              <a:gd name="connsiteX20" fmla="*/ 1188720 w 2286000"/>
              <a:gd name="connsiteY20" fmla="*/ 589280 h 1409700"/>
              <a:gd name="connsiteX21" fmla="*/ 1051560 w 2286000"/>
              <a:gd name="connsiteY21" fmla="*/ 452120 h 1409700"/>
              <a:gd name="connsiteX22" fmla="*/ 533400 w 2286000"/>
              <a:gd name="connsiteY22" fmla="*/ 436880 h 1409700"/>
              <a:gd name="connsiteX23" fmla="*/ 182880 w 2286000"/>
              <a:gd name="connsiteY23" fmla="*/ 436880 h 1409700"/>
              <a:gd name="connsiteX24" fmla="*/ 91440 w 2286000"/>
              <a:gd name="connsiteY24" fmla="*/ 436880 h 1409700"/>
              <a:gd name="connsiteX25" fmla="*/ 15240 w 2286000"/>
              <a:gd name="connsiteY25" fmla="*/ 406400 h 1409700"/>
              <a:gd name="connsiteX26" fmla="*/ 0 w 2286000"/>
              <a:gd name="connsiteY26" fmla="*/ 177800 h 1409700"/>
              <a:gd name="connsiteX0" fmla="*/ 0 w 2286000"/>
              <a:gd name="connsiteY0" fmla="*/ 177800 h 1409700"/>
              <a:gd name="connsiteX1" fmla="*/ 914400 w 2286000"/>
              <a:gd name="connsiteY1" fmla="*/ 254000 h 1409700"/>
              <a:gd name="connsiteX2" fmla="*/ 905156 w 2286000"/>
              <a:gd name="connsiteY2" fmla="*/ 249003 h 1409700"/>
              <a:gd name="connsiteX3" fmla="*/ 929640 w 2286000"/>
              <a:gd name="connsiteY3" fmla="*/ 116840 h 1409700"/>
              <a:gd name="connsiteX4" fmla="*/ 1249680 w 2286000"/>
              <a:gd name="connsiteY4" fmla="*/ 101600 h 1409700"/>
              <a:gd name="connsiteX5" fmla="*/ 1463040 w 2286000"/>
              <a:gd name="connsiteY5" fmla="*/ 10160 h 1409700"/>
              <a:gd name="connsiteX6" fmla="*/ 1645920 w 2286000"/>
              <a:gd name="connsiteY6" fmla="*/ 162560 h 1409700"/>
              <a:gd name="connsiteX7" fmla="*/ 1691640 w 2286000"/>
              <a:gd name="connsiteY7" fmla="*/ 330200 h 1409700"/>
              <a:gd name="connsiteX8" fmla="*/ 1783080 w 2286000"/>
              <a:gd name="connsiteY8" fmla="*/ 299720 h 1409700"/>
              <a:gd name="connsiteX9" fmla="*/ 1798320 w 2286000"/>
              <a:gd name="connsiteY9" fmla="*/ 193040 h 1409700"/>
              <a:gd name="connsiteX10" fmla="*/ 1859280 w 2286000"/>
              <a:gd name="connsiteY10" fmla="*/ 254000 h 1409700"/>
              <a:gd name="connsiteX11" fmla="*/ 2087880 w 2286000"/>
              <a:gd name="connsiteY11" fmla="*/ 711200 h 1409700"/>
              <a:gd name="connsiteX12" fmla="*/ 2118360 w 2286000"/>
              <a:gd name="connsiteY12" fmla="*/ 848360 h 1409700"/>
              <a:gd name="connsiteX13" fmla="*/ 2270760 w 2286000"/>
              <a:gd name="connsiteY13" fmla="*/ 1107440 h 1409700"/>
              <a:gd name="connsiteX14" fmla="*/ 2209800 w 2286000"/>
              <a:gd name="connsiteY14" fmla="*/ 1351280 h 1409700"/>
              <a:gd name="connsiteX15" fmla="*/ 2118360 w 2286000"/>
              <a:gd name="connsiteY15" fmla="*/ 1381760 h 1409700"/>
              <a:gd name="connsiteX16" fmla="*/ 1920240 w 2286000"/>
              <a:gd name="connsiteY16" fmla="*/ 1183640 h 1409700"/>
              <a:gd name="connsiteX17" fmla="*/ 1752600 w 2286000"/>
              <a:gd name="connsiteY17" fmla="*/ 955040 h 1409700"/>
              <a:gd name="connsiteX18" fmla="*/ 1706880 w 2286000"/>
              <a:gd name="connsiteY18" fmla="*/ 589280 h 1409700"/>
              <a:gd name="connsiteX19" fmla="*/ 1417320 w 2286000"/>
              <a:gd name="connsiteY19" fmla="*/ 528320 h 1409700"/>
              <a:gd name="connsiteX20" fmla="*/ 1188720 w 2286000"/>
              <a:gd name="connsiteY20" fmla="*/ 589280 h 1409700"/>
              <a:gd name="connsiteX21" fmla="*/ 1051560 w 2286000"/>
              <a:gd name="connsiteY21" fmla="*/ 452120 h 1409700"/>
              <a:gd name="connsiteX22" fmla="*/ 533400 w 2286000"/>
              <a:gd name="connsiteY22" fmla="*/ 436880 h 1409700"/>
              <a:gd name="connsiteX23" fmla="*/ 182880 w 2286000"/>
              <a:gd name="connsiteY23" fmla="*/ 436880 h 1409700"/>
              <a:gd name="connsiteX24" fmla="*/ 91440 w 2286000"/>
              <a:gd name="connsiteY24" fmla="*/ 436880 h 1409700"/>
              <a:gd name="connsiteX25" fmla="*/ 15240 w 2286000"/>
              <a:gd name="connsiteY25" fmla="*/ 406400 h 1409700"/>
              <a:gd name="connsiteX26" fmla="*/ 0 w 2286000"/>
              <a:gd name="connsiteY26" fmla="*/ 177800 h 1409700"/>
              <a:gd name="connsiteX0" fmla="*/ 0 w 2286000"/>
              <a:gd name="connsiteY0" fmla="*/ 177800 h 1409700"/>
              <a:gd name="connsiteX1" fmla="*/ 914400 w 2286000"/>
              <a:gd name="connsiteY1" fmla="*/ 254000 h 1409700"/>
              <a:gd name="connsiteX2" fmla="*/ 905156 w 2286000"/>
              <a:gd name="connsiteY2" fmla="*/ 249003 h 1409700"/>
              <a:gd name="connsiteX3" fmla="*/ 929640 w 2286000"/>
              <a:gd name="connsiteY3" fmla="*/ 116840 h 1409700"/>
              <a:gd name="connsiteX4" fmla="*/ 1249680 w 2286000"/>
              <a:gd name="connsiteY4" fmla="*/ 101600 h 1409700"/>
              <a:gd name="connsiteX5" fmla="*/ 1463040 w 2286000"/>
              <a:gd name="connsiteY5" fmla="*/ 10160 h 1409700"/>
              <a:gd name="connsiteX6" fmla="*/ 1645920 w 2286000"/>
              <a:gd name="connsiteY6" fmla="*/ 162560 h 1409700"/>
              <a:gd name="connsiteX7" fmla="*/ 1691640 w 2286000"/>
              <a:gd name="connsiteY7" fmla="*/ 330200 h 1409700"/>
              <a:gd name="connsiteX8" fmla="*/ 1783080 w 2286000"/>
              <a:gd name="connsiteY8" fmla="*/ 299720 h 1409700"/>
              <a:gd name="connsiteX9" fmla="*/ 1798320 w 2286000"/>
              <a:gd name="connsiteY9" fmla="*/ 193040 h 1409700"/>
              <a:gd name="connsiteX10" fmla="*/ 1859280 w 2286000"/>
              <a:gd name="connsiteY10" fmla="*/ 254000 h 1409700"/>
              <a:gd name="connsiteX11" fmla="*/ 2087880 w 2286000"/>
              <a:gd name="connsiteY11" fmla="*/ 711200 h 1409700"/>
              <a:gd name="connsiteX12" fmla="*/ 2118360 w 2286000"/>
              <a:gd name="connsiteY12" fmla="*/ 848360 h 1409700"/>
              <a:gd name="connsiteX13" fmla="*/ 2270760 w 2286000"/>
              <a:gd name="connsiteY13" fmla="*/ 1107440 h 1409700"/>
              <a:gd name="connsiteX14" fmla="*/ 2209800 w 2286000"/>
              <a:gd name="connsiteY14" fmla="*/ 1351280 h 1409700"/>
              <a:gd name="connsiteX15" fmla="*/ 2118360 w 2286000"/>
              <a:gd name="connsiteY15" fmla="*/ 1381760 h 1409700"/>
              <a:gd name="connsiteX16" fmla="*/ 1920240 w 2286000"/>
              <a:gd name="connsiteY16" fmla="*/ 1183640 h 1409700"/>
              <a:gd name="connsiteX17" fmla="*/ 1752600 w 2286000"/>
              <a:gd name="connsiteY17" fmla="*/ 955040 h 1409700"/>
              <a:gd name="connsiteX18" fmla="*/ 1706880 w 2286000"/>
              <a:gd name="connsiteY18" fmla="*/ 589280 h 1409700"/>
              <a:gd name="connsiteX19" fmla="*/ 1417320 w 2286000"/>
              <a:gd name="connsiteY19" fmla="*/ 528320 h 1409700"/>
              <a:gd name="connsiteX20" fmla="*/ 1188720 w 2286000"/>
              <a:gd name="connsiteY20" fmla="*/ 589280 h 1409700"/>
              <a:gd name="connsiteX21" fmla="*/ 1051560 w 2286000"/>
              <a:gd name="connsiteY21" fmla="*/ 452120 h 1409700"/>
              <a:gd name="connsiteX22" fmla="*/ 533400 w 2286000"/>
              <a:gd name="connsiteY22" fmla="*/ 436880 h 1409700"/>
              <a:gd name="connsiteX23" fmla="*/ 182880 w 2286000"/>
              <a:gd name="connsiteY23" fmla="*/ 436880 h 1409700"/>
              <a:gd name="connsiteX24" fmla="*/ 91440 w 2286000"/>
              <a:gd name="connsiteY24" fmla="*/ 436880 h 1409700"/>
              <a:gd name="connsiteX25" fmla="*/ 15240 w 2286000"/>
              <a:gd name="connsiteY25" fmla="*/ 406400 h 1409700"/>
              <a:gd name="connsiteX26" fmla="*/ 0 w 2286000"/>
              <a:gd name="connsiteY26" fmla="*/ 177800 h 1409700"/>
              <a:gd name="connsiteX0" fmla="*/ 0 w 2286000"/>
              <a:gd name="connsiteY0" fmla="*/ 177800 h 1409700"/>
              <a:gd name="connsiteX1" fmla="*/ 914400 w 2286000"/>
              <a:gd name="connsiteY1" fmla="*/ 254000 h 1409700"/>
              <a:gd name="connsiteX2" fmla="*/ 905156 w 2286000"/>
              <a:gd name="connsiteY2" fmla="*/ 249003 h 1409700"/>
              <a:gd name="connsiteX3" fmla="*/ 929640 w 2286000"/>
              <a:gd name="connsiteY3" fmla="*/ 116840 h 1409700"/>
              <a:gd name="connsiteX4" fmla="*/ 1249680 w 2286000"/>
              <a:gd name="connsiteY4" fmla="*/ 101600 h 1409700"/>
              <a:gd name="connsiteX5" fmla="*/ 1463040 w 2286000"/>
              <a:gd name="connsiteY5" fmla="*/ 10160 h 1409700"/>
              <a:gd name="connsiteX6" fmla="*/ 1645920 w 2286000"/>
              <a:gd name="connsiteY6" fmla="*/ 162560 h 1409700"/>
              <a:gd name="connsiteX7" fmla="*/ 1691640 w 2286000"/>
              <a:gd name="connsiteY7" fmla="*/ 330200 h 1409700"/>
              <a:gd name="connsiteX8" fmla="*/ 1783080 w 2286000"/>
              <a:gd name="connsiteY8" fmla="*/ 299720 h 1409700"/>
              <a:gd name="connsiteX9" fmla="*/ 1798320 w 2286000"/>
              <a:gd name="connsiteY9" fmla="*/ 193040 h 1409700"/>
              <a:gd name="connsiteX10" fmla="*/ 1859280 w 2286000"/>
              <a:gd name="connsiteY10" fmla="*/ 254000 h 1409700"/>
              <a:gd name="connsiteX11" fmla="*/ 2087880 w 2286000"/>
              <a:gd name="connsiteY11" fmla="*/ 711200 h 1409700"/>
              <a:gd name="connsiteX12" fmla="*/ 2118360 w 2286000"/>
              <a:gd name="connsiteY12" fmla="*/ 848360 h 1409700"/>
              <a:gd name="connsiteX13" fmla="*/ 2270760 w 2286000"/>
              <a:gd name="connsiteY13" fmla="*/ 1107440 h 1409700"/>
              <a:gd name="connsiteX14" fmla="*/ 2209800 w 2286000"/>
              <a:gd name="connsiteY14" fmla="*/ 1351280 h 1409700"/>
              <a:gd name="connsiteX15" fmla="*/ 2118360 w 2286000"/>
              <a:gd name="connsiteY15" fmla="*/ 1381760 h 1409700"/>
              <a:gd name="connsiteX16" fmla="*/ 1920240 w 2286000"/>
              <a:gd name="connsiteY16" fmla="*/ 1183640 h 1409700"/>
              <a:gd name="connsiteX17" fmla="*/ 1752600 w 2286000"/>
              <a:gd name="connsiteY17" fmla="*/ 955040 h 1409700"/>
              <a:gd name="connsiteX18" fmla="*/ 1706880 w 2286000"/>
              <a:gd name="connsiteY18" fmla="*/ 589280 h 1409700"/>
              <a:gd name="connsiteX19" fmla="*/ 1417320 w 2286000"/>
              <a:gd name="connsiteY19" fmla="*/ 528320 h 1409700"/>
              <a:gd name="connsiteX20" fmla="*/ 1188720 w 2286000"/>
              <a:gd name="connsiteY20" fmla="*/ 589280 h 1409700"/>
              <a:gd name="connsiteX21" fmla="*/ 1051560 w 2286000"/>
              <a:gd name="connsiteY21" fmla="*/ 452120 h 1409700"/>
              <a:gd name="connsiteX22" fmla="*/ 533400 w 2286000"/>
              <a:gd name="connsiteY22" fmla="*/ 436880 h 1409700"/>
              <a:gd name="connsiteX23" fmla="*/ 182880 w 2286000"/>
              <a:gd name="connsiteY23" fmla="*/ 436880 h 1409700"/>
              <a:gd name="connsiteX24" fmla="*/ 91440 w 2286000"/>
              <a:gd name="connsiteY24" fmla="*/ 436880 h 1409700"/>
              <a:gd name="connsiteX25" fmla="*/ 15240 w 2286000"/>
              <a:gd name="connsiteY25" fmla="*/ 406400 h 1409700"/>
              <a:gd name="connsiteX26" fmla="*/ 0 w 2286000"/>
              <a:gd name="connsiteY26"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95580 h 1427480"/>
              <a:gd name="connsiteX1" fmla="*/ 914400 w 2286000"/>
              <a:gd name="connsiteY1" fmla="*/ 271780 h 1427480"/>
              <a:gd name="connsiteX2" fmla="*/ 929640 w 2286000"/>
              <a:gd name="connsiteY2" fmla="*/ 134620 h 1427480"/>
              <a:gd name="connsiteX3" fmla="*/ 1249680 w 2286000"/>
              <a:gd name="connsiteY3" fmla="*/ 347980 h 1427480"/>
              <a:gd name="connsiteX4" fmla="*/ 1463040 w 2286000"/>
              <a:gd name="connsiteY4" fmla="*/ 27940 h 1427480"/>
              <a:gd name="connsiteX5" fmla="*/ 1645920 w 2286000"/>
              <a:gd name="connsiteY5" fmla="*/ 180340 h 1427480"/>
              <a:gd name="connsiteX6" fmla="*/ 1691640 w 2286000"/>
              <a:gd name="connsiteY6" fmla="*/ 347980 h 1427480"/>
              <a:gd name="connsiteX7" fmla="*/ 1783080 w 2286000"/>
              <a:gd name="connsiteY7" fmla="*/ 317500 h 1427480"/>
              <a:gd name="connsiteX8" fmla="*/ 1798320 w 2286000"/>
              <a:gd name="connsiteY8" fmla="*/ 210820 h 1427480"/>
              <a:gd name="connsiteX9" fmla="*/ 1859280 w 2286000"/>
              <a:gd name="connsiteY9" fmla="*/ 271780 h 1427480"/>
              <a:gd name="connsiteX10" fmla="*/ 2087880 w 2286000"/>
              <a:gd name="connsiteY10" fmla="*/ 728980 h 1427480"/>
              <a:gd name="connsiteX11" fmla="*/ 2118360 w 2286000"/>
              <a:gd name="connsiteY11" fmla="*/ 866140 h 1427480"/>
              <a:gd name="connsiteX12" fmla="*/ 2270760 w 2286000"/>
              <a:gd name="connsiteY12" fmla="*/ 1125220 h 1427480"/>
              <a:gd name="connsiteX13" fmla="*/ 2209800 w 2286000"/>
              <a:gd name="connsiteY13" fmla="*/ 1369060 h 1427480"/>
              <a:gd name="connsiteX14" fmla="*/ 2118360 w 2286000"/>
              <a:gd name="connsiteY14" fmla="*/ 1399540 h 1427480"/>
              <a:gd name="connsiteX15" fmla="*/ 1920240 w 2286000"/>
              <a:gd name="connsiteY15" fmla="*/ 1201420 h 1427480"/>
              <a:gd name="connsiteX16" fmla="*/ 1752600 w 2286000"/>
              <a:gd name="connsiteY16" fmla="*/ 972820 h 1427480"/>
              <a:gd name="connsiteX17" fmla="*/ 1706880 w 2286000"/>
              <a:gd name="connsiteY17" fmla="*/ 607060 h 1427480"/>
              <a:gd name="connsiteX18" fmla="*/ 1417320 w 2286000"/>
              <a:gd name="connsiteY18" fmla="*/ 546100 h 1427480"/>
              <a:gd name="connsiteX19" fmla="*/ 1188720 w 2286000"/>
              <a:gd name="connsiteY19" fmla="*/ 607060 h 1427480"/>
              <a:gd name="connsiteX20" fmla="*/ 1051560 w 2286000"/>
              <a:gd name="connsiteY20" fmla="*/ 469900 h 1427480"/>
              <a:gd name="connsiteX21" fmla="*/ 533400 w 2286000"/>
              <a:gd name="connsiteY21" fmla="*/ 454660 h 1427480"/>
              <a:gd name="connsiteX22" fmla="*/ 182880 w 2286000"/>
              <a:gd name="connsiteY22" fmla="*/ 454660 h 1427480"/>
              <a:gd name="connsiteX23" fmla="*/ 91440 w 2286000"/>
              <a:gd name="connsiteY23" fmla="*/ 454660 h 1427480"/>
              <a:gd name="connsiteX24" fmla="*/ 15240 w 2286000"/>
              <a:gd name="connsiteY24" fmla="*/ 424180 h 1427480"/>
              <a:gd name="connsiteX25" fmla="*/ 0 w 2286000"/>
              <a:gd name="connsiteY25" fmla="*/ 195580 h 1427480"/>
              <a:gd name="connsiteX0" fmla="*/ 0 w 2286000"/>
              <a:gd name="connsiteY0" fmla="*/ 190500 h 1422400"/>
              <a:gd name="connsiteX1" fmla="*/ 914400 w 2286000"/>
              <a:gd name="connsiteY1" fmla="*/ 266700 h 1422400"/>
              <a:gd name="connsiteX2" fmla="*/ 929640 w 2286000"/>
              <a:gd name="connsiteY2" fmla="*/ 129540 h 1422400"/>
              <a:gd name="connsiteX3" fmla="*/ 1173480 w 2286000"/>
              <a:gd name="connsiteY3" fmla="*/ 38100 h 1422400"/>
              <a:gd name="connsiteX4" fmla="*/ 1463040 w 2286000"/>
              <a:gd name="connsiteY4" fmla="*/ 22860 h 1422400"/>
              <a:gd name="connsiteX5" fmla="*/ 1645920 w 2286000"/>
              <a:gd name="connsiteY5" fmla="*/ 175260 h 1422400"/>
              <a:gd name="connsiteX6" fmla="*/ 1691640 w 2286000"/>
              <a:gd name="connsiteY6" fmla="*/ 342900 h 1422400"/>
              <a:gd name="connsiteX7" fmla="*/ 1783080 w 2286000"/>
              <a:gd name="connsiteY7" fmla="*/ 312420 h 1422400"/>
              <a:gd name="connsiteX8" fmla="*/ 1798320 w 2286000"/>
              <a:gd name="connsiteY8" fmla="*/ 205740 h 1422400"/>
              <a:gd name="connsiteX9" fmla="*/ 1859280 w 2286000"/>
              <a:gd name="connsiteY9" fmla="*/ 266700 h 1422400"/>
              <a:gd name="connsiteX10" fmla="*/ 2087880 w 2286000"/>
              <a:gd name="connsiteY10" fmla="*/ 723900 h 1422400"/>
              <a:gd name="connsiteX11" fmla="*/ 2118360 w 2286000"/>
              <a:gd name="connsiteY11" fmla="*/ 861060 h 1422400"/>
              <a:gd name="connsiteX12" fmla="*/ 2270760 w 2286000"/>
              <a:gd name="connsiteY12" fmla="*/ 1120140 h 1422400"/>
              <a:gd name="connsiteX13" fmla="*/ 2209800 w 2286000"/>
              <a:gd name="connsiteY13" fmla="*/ 1363980 h 1422400"/>
              <a:gd name="connsiteX14" fmla="*/ 2118360 w 2286000"/>
              <a:gd name="connsiteY14" fmla="*/ 1394460 h 1422400"/>
              <a:gd name="connsiteX15" fmla="*/ 1920240 w 2286000"/>
              <a:gd name="connsiteY15" fmla="*/ 1196340 h 1422400"/>
              <a:gd name="connsiteX16" fmla="*/ 1752600 w 2286000"/>
              <a:gd name="connsiteY16" fmla="*/ 967740 h 1422400"/>
              <a:gd name="connsiteX17" fmla="*/ 1706880 w 2286000"/>
              <a:gd name="connsiteY17" fmla="*/ 601980 h 1422400"/>
              <a:gd name="connsiteX18" fmla="*/ 1417320 w 2286000"/>
              <a:gd name="connsiteY18" fmla="*/ 541020 h 1422400"/>
              <a:gd name="connsiteX19" fmla="*/ 1188720 w 2286000"/>
              <a:gd name="connsiteY19" fmla="*/ 601980 h 1422400"/>
              <a:gd name="connsiteX20" fmla="*/ 1051560 w 2286000"/>
              <a:gd name="connsiteY20" fmla="*/ 464820 h 1422400"/>
              <a:gd name="connsiteX21" fmla="*/ 533400 w 2286000"/>
              <a:gd name="connsiteY21" fmla="*/ 449580 h 1422400"/>
              <a:gd name="connsiteX22" fmla="*/ 182880 w 2286000"/>
              <a:gd name="connsiteY22" fmla="*/ 449580 h 1422400"/>
              <a:gd name="connsiteX23" fmla="*/ 91440 w 2286000"/>
              <a:gd name="connsiteY23" fmla="*/ 449580 h 1422400"/>
              <a:gd name="connsiteX24" fmla="*/ 15240 w 2286000"/>
              <a:gd name="connsiteY24" fmla="*/ 419100 h 1422400"/>
              <a:gd name="connsiteX25" fmla="*/ 0 w 2286000"/>
              <a:gd name="connsiteY25" fmla="*/ 190500 h 1422400"/>
              <a:gd name="connsiteX0" fmla="*/ 0 w 2286000"/>
              <a:gd name="connsiteY0" fmla="*/ 190500 h 1422400"/>
              <a:gd name="connsiteX1" fmla="*/ 914400 w 2286000"/>
              <a:gd name="connsiteY1" fmla="*/ 266700 h 1422400"/>
              <a:gd name="connsiteX2" fmla="*/ 929640 w 2286000"/>
              <a:gd name="connsiteY2" fmla="*/ 129540 h 1422400"/>
              <a:gd name="connsiteX3" fmla="*/ 1173480 w 2286000"/>
              <a:gd name="connsiteY3" fmla="*/ 38100 h 1422400"/>
              <a:gd name="connsiteX4" fmla="*/ 1463040 w 2286000"/>
              <a:gd name="connsiteY4" fmla="*/ 22860 h 1422400"/>
              <a:gd name="connsiteX5" fmla="*/ 1645920 w 2286000"/>
              <a:gd name="connsiteY5" fmla="*/ 175260 h 1422400"/>
              <a:gd name="connsiteX6" fmla="*/ 1691640 w 2286000"/>
              <a:gd name="connsiteY6" fmla="*/ 342900 h 1422400"/>
              <a:gd name="connsiteX7" fmla="*/ 1783080 w 2286000"/>
              <a:gd name="connsiteY7" fmla="*/ 312420 h 1422400"/>
              <a:gd name="connsiteX8" fmla="*/ 1798320 w 2286000"/>
              <a:gd name="connsiteY8" fmla="*/ 205740 h 1422400"/>
              <a:gd name="connsiteX9" fmla="*/ 1859280 w 2286000"/>
              <a:gd name="connsiteY9" fmla="*/ 266700 h 1422400"/>
              <a:gd name="connsiteX10" fmla="*/ 2087880 w 2286000"/>
              <a:gd name="connsiteY10" fmla="*/ 723900 h 1422400"/>
              <a:gd name="connsiteX11" fmla="*/ 2118360 w 2286000"/>
              <a:gd name="connsiteY11" fmla="*/ 861060 h 1422400"/>
              <a:gd name="connsiteX12" fmla="*/ 2270760 w 2286000"/>
              <a:gd name="connsiteY12" fmla="*/ 1120140 h 1422400"/>
              <a:gd name="connsiteX13" fmla="*/ 2209800 w 2286000"/>
              <a:gd name="connsiteY13" fmla="*/ 1363980 h 1422400"/>
              <a:gd name="connsiteX14" fmla="*/ 2118360 w 2286000"/>
              <a:gd name="connsiteY14" fmla="*/ 1394460 h 1422400"/>
              <a:gd name="connsiteX15" fmla="*/ 1920240 w 2286000"/>
              <a:gd name="connsiteY15" fmla="*/ 1196340 h 1422400"/>
              <a:gd name="connsiteX16" fmla="*/ 1752600 w 2286000"/>
              <a:gd name="connsiteY16" fmla="*/ 967740 h 1422400"/>
              <a:gd name="connsiteX17" fmla="*/ 1706880 w 2286000"/>
              <a:gd name="connsiteY17" fmla="*/ 601980 h 1422400"/>
              <a:gd name="connsiteX18" fmla="*/ 1417320 w 2286000"/>
              <a:gd name="connsiteY18" fmla="*/ 541020 h 1422400"/>
              <a:gd name="connsiteX19" fmla="*/ 1188720 w 2286000"/>
              <a:gd name="connsiteY19" fmla="*/ 601980 h 1422400"/>
              <a:gd name="connsiteX20" fmla="*/ 1051560 w 2286000"/>
              <a:gd name="connsiteY20" fmla="*/ 464820 h 1422400"/>
              <a:gd name="connsiteX21" fmla="*/ 533400 w 2286000"/>
              <a:gd name="connsiteY21" fmla="*/ 449580 h 1422400"/>
              <a:gd name="connsiteX22" fmla="*/ 182880 w 2286000"/>
              <a:gd name="connsiteY22" fmla="*/ 449580 h 1422400"/>
              <a:gd name="connsiteX23" fmla="*/ 91440 w 2286000"/>
              <a:gd name="connsiteY23" fmla="*/ 449580 h 1422400"/>
              <a:gd name="connsiteX24" fmla="*/ 15240 w 2286000"/>
              <a:gd name="connsiteY24" fmla="*/ 419100 h 1422400"/>
              <a:gd name="connsiteX25" fmla="*/ 0 w 2286000"/>
              <a:gd name="connsiteY25" fmla="*/ 190500 h 1422400"/>
              <a:gd name="connsiteX0" fmla="*/ 0 w 2286000"/>
              <a:gd name="connsiteY0" fmla="*/ 190699 h 1422599"/>
              <a:gd name="connsiteX1" fmla="*/ 914400 w 2286000"/>
              <a:gd name="connsiteY1" fmla="*/ 266899 h 1422599"/>
              <a:gd name="connsiteX2" fmla="*/ 929640 w 2286000"/>
              <a:gd name="connsiteY2" fmla="*/ 129739 h 1422599"/>
              <a:gd name="connsiteX3" fmla="*/ 1173480 w 2286000"/>
              <a:gd name="connsiteY3" fmla="*/ 38299 h 1422599"/>
              <a:gd name="connsiteX4" fmla="*/ 1182767 w 2286000"/>
              <a:gd name="connsiteY4" fmla="*/ 37108 h 1422599"/>
              <a:gd name="connsiteX5" fmla="*/ 1463040 w 2286000"/>
              <a:gd name="connsiteY5" fmla="*/ 23059 h 1422599"/>
              <a:gd name="connsiteX6" fmla="*/ 1645920 w 2286000"/>
              <a:gd name="connsiteY6" fmla="*/ 175459 h 1422599"/>
              <a:gd name="connsiteX7" fmla="*/ 1691640 w 2286000"/>
              <a:gd name="connsiteY7" fmla="*/ 343099 h 1422599"/>
              <a:gd name="connsiteX8" fmla="*/ 1783080 w 2286000"/>
              <a:gd name="connsiteY8" fmla="*/ 312619 h 1422599"/>
              <a:gd name="connsiteX9" fmla="*/ 1798320 w 2286000"/>
              <a:gd name="connsiteY9" fmla="*/ 205939 h 1422599"/>
              <a:gd name="connsiteX10" fmla="*/ 1859280 w 2286000"/>
              <a:gd name="connsiteY10" fmla="*/ 266899 h 1422599"/>
              <a:gd name="connsiteX11" fmla="*/ 2087880 w 2286000"/>
              <a:gd name="connsiteY11" fmla="*/ 724099 h 1422599"/>
              <a:gd name="connsiteX12" fmla="*/ 2118360 w 2286000"/>
              <a:gd name="connsiteY12" fmla="*/ 861259 h 1422599"/>
              <a:gd name="connsiteX13" fmla="*/ 2270760 w 2286000"/>
              <a:gd name="connsiteY13" fmla="*/ 1120339 h 1422599"/>
              <a:gd name="connsiteX14" fmla="*/ 2209800 w 2286000"/>
              <a:gd name="connsiteY14" fmla="*/ 1364179 h 1422599"/>
              <a:gd name="connsiteX15" fmla="*/ 2118360 w 2286000"/>
              <a:gd name="connsiteY15" fmla="*/ 1394659 h 1422599"/>
              <a:gd name="connsiteX16" fmla="*/ 1920240 w 2286000"/>
              <a:gd name="connsiteY16" fmla="*/ 1196539 h 1422599"/>
              <a:gd name="connsiteX17" fmla="*/ 1752600 w 2286000"/>
              <a:gd name="connsiteY17" fmla="*/ 967939 h 1422599"/>
              <a:gd name="connsiteX18" fmla="*/ 1706880 w 2286000"/>
              <a:gd name="connsiteY18" fmla="*/ 602179 h 1422599"/>
              <a:gd name="connsiteX19" fmla="*/ 1417320 w 2286000"/>
              <a:gd name="connsiteY19" fmla="*/ 541219 h 1422599"/>
              <a:gd name="connsiteX20" fmla="*/ 1188720 w 2286000"/>
              <a:gd name="connsiteY20" fmla="*/ 602179 h 1422599"/>
              <a:gd name="connsiteX21" fmla="*/ 1051560 w 2286000"/>
              <a:gd name="connsiteY21" fmla="*/ 465019 h 1422599"/>
              <a:gd name="connsiteX22" fmla="*/ 533400 w 2286000"/>
              <a:gd name="connsiteY22" fmla="*/ 449779 h 1422599"/>
              <a:gd name="connsiteX23" fmla="*/ 182880 w 2286000"/>
              <a:gd name="connsiteY23" fmla="*/ 449779 h 1422599"/>
              <a:gd name="connsiteX24" fmla="*/ 91440 w 2286000"/>
              <a:gd name="connsiteY24" fmla="*/ 449779 h 1422599"/>
              <a:gd name="connsiteX25" fmla="*/ 15240 w 2286000"/>
              <a:gd name="connsiteY25" fmla="*/ 419299 h 1422599"/>
              <a:gd name="connsiteX26" fmla="*/ 0 w 2286000"/>
              <a:gd name="connsiteY26" fmla="*/ 190699 h 1422599"/>
              <a:gd name="connsiteX0" fmla="*/ 0 w 2286000"/>
              <a:gd name="connsiteY0" fmla="*/ 190699 h 1422599"/>
              <a:gd name="connsiteX1" fmla="*/ 914400 w 2286000"/>
              <a:gd name="connsiteY1" fmla="*/ 266899 h 1422599"/>
              <a:gd name="connsiteX2" fmla="*/ 929640 w 2286000"/>
              <a:gd name="connsiteY2" fmla="*/ 129739 h 1422599"/>
              <a:gd name="connsiteX3" fmla="*/ 1173480 w 2286000"/>
              <a:gd name="connsiteY3" fmla="*/ 38299 h 1422599"/>
              <a:gd name="connsiteX4" fmla="*/ 1182767 w 2286000"/>
              <a:gd name="connsiteY4" fmla="*/ 37108 h 1422599"/>
              <a:gd name="connsiteX5" fmla="*/ 1463040 w 2286000"/>
              <a:gd name="connsiteY5" fmla="*/ 23059 h 1422599"/>
              <a:gd name="connsiteX6" fmla="*/ 1645920 w 2286000"/>
              <a:gd name="connsiteY6" fmla="*/ 175459 h 1422599"/>
              <a:gd name="connsiteX7" fmla="*/ 1691640 w 2286000"/>
              <a:gd name="connsiteY7" fmla="*/ 343099 h 1422599"/>
              <a:gd name="connsiteX8" fmla="*/ 1783080 w 2286000"/>
              <a:gd name="connsiteY8" fmla="*/ 312619 h 1422599"/>
              <a:gd name="connsiteX9" fmla="*/ 1798320 w 2286000"/>
              <a:gd name="connsiteY9" fmla="*/ 205939 h 1422599"/>
              <a:gd name="connsiteX10" fmla="*/ 1859280 w 2286000"/>
              <a:gd name="connsiteY10" fmla="*/ 266899 h 1422599"/>
              <a:gd name="connsiteX11" fmla="*/ 2087880 w 2286000"/>
              <a:gd name="connsiteY11" fmla="*/ 724099 h 1422599"/>
              <a:gd name="connsiteX12" fmla="*/ 2118360 w 2286000"/>
              <a:gd name="connsiteY12" fmla="*/ 861259 h 1422599"/>
              <a:gd name="connsiteX13" fmla="*/ 2270760 w 2286000"/>
              <a:gd name="connsiteY13" fmla="*/ 1120339 h 1422599"/>
              <a:gd name="connsiteX14" fmla="*/ 2209800 w 2286000"/>
              <a:gd name="connsiteY14" fmla="*/ 1364179 h 1422599"/>
              <a:gd name="connsiteX15" fmla="*/ 2118360 w 2286000"/>
              <a:gd name="connsiteY15" fmla="*/ 1394659 h 1422599"/>
              <a:gd name="connsiteX16" fmla="*/ 1920240 w 2286000"/>
              <a:gd name="connsiteY16" fmla="*/ 1196539 h 1422599"/>
              <a:gd name="connsiteX17" fmla="*/ 1752600 w 2286000"/>
              <a:gd name="connsiteY17" fmla="*/ 967939 h 1422599"/>
              <a:gd name="connsiteX18" fmla="*/ 1706880 w 2286000"/>
              <a:gd name="connsiteY18" fmla="*/ 602179 h 1422599"/>
              <a:gd name="connsiteX19" fmla="*/ 1417320 w 2286000"/>
              <a:gd name="connsiteY19" fmla="*/ 541219 h 1422599"/>
              <a:gd name="connsiteX20" fmla="*/ 1188720 w 2286000"/>
              <a:gd name="connsiteY20" fmla="*/ 602179 h 1422599"/>
              <a:gd name="connsiteX21" fmla="*/ 1051560 w 2286000"/>
              <a:gd name="connsiteY21" fmla="*/ 465019 h 1422599"/>
              <a:gd name="connsiteX22" fmla="*/ 533400 w 2286000"/>
              <a:gd name="connsiteY22" fmla="*/ 449779 h 1422599"/>
              <a:gd name="connsiteX23" fmla="*/ 182880 w 2286000"/>
              <a:gd name="connsiteY23" fmla="*/ 449779 h 1422599"/>
              <a:gd name="connsiteX24" fmla="*/ 91440 w 2286000"/>
              <a:gd name="connsiteY24" fmla="*/ 449779 h 1422599"/>
              <a:gd name="connsiteX25" fmla="*/ 15240 w 2286000"/>
              <a:gd name="connsiteY25" fmla="*/ 419299 h 1422599"/>
              <a:gd name="connsiteX26" fmla="*/ 0 w 2286000"/>
              <a:gd name="connsiteY26" fmla="*/ 190699 h 1422599"/>
              <a:gd name="connsiteX0" fmla="*/ 0 w 2286000"/>
              <a:gd name="connsiteY0" fmla="*/ 190699 h 1422599"/>
              <a:gd name="connsiteX1" fmla="*/ 914400 w 2286000"/>
              <a:gd name="connsiteY1" fmla="*/ 266899 h 1422599"/>
              <a:gd name="connsiteX2" fmla="*/ 929640 w 2286000"/>
              <a:gd name="connsiteY2" fmla="*/ 129739 h 1422599"/>
              <a:gd name="connsiteX3" fmla="*/ 1173480 w 2286000"/>
              <a:gd name="connsiteY3" fmla="*/ 38299 h 1422599"/>
              <a:gd name="connsiteX4" fmla="*/ 1182767 w 2286000"/>
              <a:gd name="connsiteY4" fmla="*/ 37108 h 1422599"/>
              <a:gd name="connsiteX5" fmla="*/ 1463040 w 2286000"/>
              <a:gd name="connsiteY5" fmla="*/ 23059 h 1422599"/>
              <a:gd name="connsiteX6" fmla="*/ 1645920 w 2286000"/>
              <a:gd name="connsiteY6" fmla="*/ 175459 h 1422599"/>
              <a:gd name="connsiteX7" fmla="*/ 1691640 w 2286000"/>
              <a:gd name="connsiteY7" fmla="*/ 343099 h 1422599"/>
              <a:gd name="connsiteX8" fmla="*/ 1783080 w 2286000"/>
              <a:gd name="connsiteY8" fmla="*/ 312619 h 1422599"/>
              <a:gd name="connsiteX9" fmla="*/ 1798320 w 2286000"/>
              <a:gd name="connsiteY9" fmla="*/ 205939 h 1422599"/>
              <a:gd name="connsiteX10" fmla="*/ 1859280 w 2286000"/>
              <a:gd name="connsiteY10" fmla="*/ 266899 h 1422599"/>
              <a:gd name="connsiteX11" fmla="*/ 2087880 w 2286000"/>
              <a:gd name="connsiteY11" fmla="*/ 724099 h 1422599"/>
              <a:gd name="connsiteX12" fmla="*/ 2118360 w 2286000"/>
              <a:gd name="connsiteY12" fmla="*/ 861259 h 1422599"/>
              <a:gd name="connsiteX13" fmla="*/ 2270760 w 2286000"/>
              <a:gd name="connsiteY13" fmla="*/ 1120339 h 1422599"/>
              <a:gd name="connsiteX14" fmla="*/ 2209800 w 2286000"/>
              <a:gd name="connsiteY14" fmla="*/ 1364179 h 1422599"/>
              <a:gd name="connsiteX15" fmla="*/ 2118360 w 2286000"/>
              <a:gd name="connsiteY15" fmla="*/ 1394659 h 1422599"/>
              <a:gd name="connsiteX16" fmla="*/ 1920240 w 2286000"/>
              <a:gd name="connsiteY16" fmla="*/ 1196539 h 1422599"/>
              <a:gd name="connsiteX17" fmla="*/ 1752600 w 2286000"/>
              <a:gd name="connsiteY17" fmla="*/ 967939 h 1422599"/>
              <a:gd name="connsiteX18" fmla="*/ 1706880 w 2286000"/>
              <a:gd name="connsiteY18" fmla="*/ 602179 h 1422599"/>
              <a:gd name="connsiteX19" fmla="*/ 1417320 w 2286000"/>
              <a:gd name="connsiteY19" fmla="*/ 541219 h 1422599"/>
              <a:gd name="connsiteX20" fmla="*/ 1188720 w 2286000"/>
              <a:gd name="connsiteY20" fmla="*/ 602179 h 1422599"/>
              <a:gd name="connsiteX21" fmla="*/ 1051560 w 2286000"/>
              <a:gd name="connsiteY21" fmla="*/ 465019 h 1422599"/>
              <a:gd name="connsiteX22" fmla="*/ 533400 w 2286000"/>
              <a:gd name="connsiteY22" fmla="*/ 449779 h 1422599"/>
              <a:gd name="connsiteX23" fmla="*/ 182880 w 2286000"/>
              <a:gd name="connsiteY23" fmla="*/ 449779 h 1422599"/>
              <a:gd name="connsiteX24" fmla="*/ 91440 w 2286000"/>
              <a:gd name="connsiteY24" fmla="*/ 449779 h 1422599"/>
              <a:gd name="connsiteX25" fmla="*/ 15240 w 2286000"/>
              <a:gd name="connsiteY25" fmla="*/ 419299 h 1422599"/>
              <a:gd name="connsiteX26" fmla="*/ 0 w 2286000"/>
              <a:gd name="connsiteY26" fmla="*/ 190699 h 142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86000" h="1422599">
                <a:moveTo>
                  <a:pt x="0" y="190699"/>
                </a:moveTo>
                <a:cubicBezTo>
                  <a:pt x="242299" y="240249"/>
                  <a:pt x="377211" y="268315"/>
                  <a:pt x="914400" y="266899"/>
                </a:cubicBezTo>
                <a:cubicBezTo>
                  <a:pt x="919438" y="150559"/>
                  <a:pt x="886460" y="167839"/>
                  <a:pt x="929640" y="129739"/>
                </a:cubicBezTo>
                <a:cubicBezTo>
                  <a:pt x="972820" y="91639"/>
                  <a:pt x="1131292" y="53737"/>
                  <a:pt x="1173480" y="38299"/>
                </a:cubicBezTo>
                <a:cubicBezTo>
                  <a:pt x="1215668" y="22861"/>
                  <a:pt x="1022588" y="113467"/>
                  <a:pt x="1182767" y="37108"/>
                </a:cubicBezTo>
                <a:cubicBezTo>
                  <a:pt x="1352471" y="22662"/>
                  <a:pt x="1385848" y="0"/>
                  <a:pt x="1463040" y="23059"/>
                </a:cubicBezTo>
                <a:cubicBezTo>
                  <a:pt x="1540232" y="46118"/>
                  <a:pt x="1607820" y="122119"/>
                  <a:pt x="1645920" y="175459"/>
                </a:cubicBezTo>
                <a:cubicBezTo>
                  <a:pt x="1684020" y="228799"/>
                  <a:pt x="1668780" y="320239"/>
                  <a:pt x="1691640" y="343099"/>
                </a:cubicBezTo>
                <a:cubicBezTo>
                  <a:pt x="1714500" y="365959"/>
                  <a:pt x="1765300" y="335479"/>
                  <a:pt x="1783080" y="312619"/>
                </a:cubicBezTo>
                <a:cubicBezTo>
                  <a:pt x="1800860" y="289759"/>
                  <a:pt x="1785620" y="213559"/>
                  <a:pt x="1798320" y="205939"/>
                </a:cubicBezTo>
                <a:cubicBezTo>
                  <a:pt x="1811020" y="198319"/>
                  <a:pt x="1811020" y="180539"/>
                  <a:pt x="1859280" y="266899"/>
                </a:cubicBezTo>
                <a:cubicBezTo>
                  <a:pt x="1907540" y="353259"/>
                  <a:pt x="2044700" y="625039"/>
                  <a:pt x="2087880" y="724099"/>
                </a:cubicBezTo>
                <a:cubicBezTo>
                  <a:pt x="2131060" y="823159"/>
                  <a:pt x="2087880" y="795219"/>
                  <a:pt x="2118360" y="861259"/>
                </a:cubicBezTo>
                <a:cubicBezTo>
                  <a:pt x="2148840" y="927299"/>
                  <a:pt x="2255520" y="1036519"/>
                  <a:pt x="2270760" y="1120339"/>
                </a:cubicBezTo>
                <a:cubicBezTo>
                  <a:pt x="2286000" y="1204159"/>
                  <a:pt x="2235200" y="1318459"/>
                  <a:pt x="2209800" y="1364179"/>
                </a:cubicBezTo>
                <a:cubicBezTo>
                  <a:pt x="2184400" y="1409899"/>
                  <a:pt x="2166620" y="1422599"/>
                  <a:pt x="2118360" y="1394659"/>
                </a:cubicBezTo>
                <a:cubicBezTo>
                  <a:pt x="2070100" y="1366719"/>
                  <a:pt x="1981200" y="1267659"/>
                  <a:pt x="1920240" y="1196539"/>
                </a:cubicBezTo>
                <a:cubicBezTo>
                  <a:pt x="1859280" y="1125419"/>
                  <a:pt x="1788160" y="1066999"/>
                  <a:pt x="1752600" y="967939"/>
                </a:cubicBezTo>
                <a:cubicBezTo>
                  <a:pt x="1717040" y="868879"/>
                  <a:pt x="1762760" y="673299"/>
                  <a:pt x="1706880" y="602179"/>
                </a:cubicBezTo>
                <a:cubicBezTo>
                  <a:pt x="1651000" y="531059"/>
                  <a:pt x="1503680" y="541219"/>
                  <a:pt x="1417320" y="541219"/>
                </a:cubicBezTo>
                <a:cubicBezTo>
                  <a:pt x="1330960" y="541219"/>
                  <a:pt x="1249680" y="614879"/>
                  <a:pt x="1188720" y="602179"/>
                </a:cubicBezTo>
                <a:cubicBezTo>
                  <a:pt x="1127760" y="589479"/>
                  <a:pt x="1160780" y="490419"/>
                  <a:pt x="1051560" y="465019"/>
                </a:cubicBezTo>
                <a:cubicBezTo>
                  <a:pt x="942340" y="439619"/>
                  <a:pt x="678180" y="452319"/>
                  <a:pt x="533400" y="449779"/>
                </a:cubicBezTo>
                <a:cubicBezTo>
                  <a:pt x="388620" y="447239"/>
                  <a:pt x="182880" y="449779"/>
                  <a:pt x="182880" y="449779"/>
                </a:cubicBezTo>
                <a:cubicBezTo>
                  <a:pt x="109220" y="449779"/>
                  <a:pt x="119380" y="454859"/>
                  <a:pt x="91440" y="449779"/>
                </a:cubicBezTo>
                <a:cubicBezTo>
                  <a:pt x="63500" y="444699"/>
                  <a:pt x="30480" y="462479"/>
                  <a:pt x="15240" y="419299"/>
                </a:cubicBezTo>
                <a:cubicBezTo>
                  <a:pt x="0" y="376119"/>
                  <a:pt x="38766" y="304791"/>
                  <a:pt x="0" y="190699"/>
                </a:cubicBezTo>
                <a:close/>
              </a:path>
            </a:pathLst>
          </a:custGeom>
          <a:solidFill>
            <a:srgbClr val="C966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914400" y="5410200"/>
            <a:ext cx="1143000" cy="304800"/>
          </a:xfrm>
          <a:prstGeom prst="rect">
            <a:avLst/>
          </a:prstGeom>
          <a:noFill/>
        </p:spPr>
      </p:pic>
      <p:pic>
        <p:nvPicPr>
          <p:cNvPr id="11"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685800" y="6197600"/>
            <a:ext cx="914400" cy="431800"/>
          </a:xfrm>
          <a:prstGeom prst="rect">
            <a:avLst/>
          </a:prstGeom>
          <a:noFill/>
        </p:spPr>
      </p:pic>
      <p:pic>
        <p:nvPicPr>
          <p:cNvPr id="12"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1676400" y="5715000"/>
            <a:ext cx="552450" cy="228600"/>
          </a:xfrm>
          <a:prstGeom prst="rect">
            <a:avLst/>
          </a:prstGeom>
          <a:noFill/>
        </p:spPr>
      </p:pic>
      <p:pic>
        <p:nvPicPr>
          <p:cNvPr id="13"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1219200" y="6477000"/>
            <a:ext cx="552450" cy="152400"/>
          </a:xfrm>
          <a:prstGeom prst="rect">
            <a:avLst/>
          </a:prstGeom>
          <a:noFill/>
        </p:spPr>
      </p:pic>
      <p:pic>
        <p:nvPicPr>
          <p:cNvPr id="95234"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3352800" y="1371600"/>
            <a:ext cx="1066800" cy="304800"/>
          </a:xfrm>
          <a:prstGeom prst="rect">
            <a:avLst/>
          </a:prstGeom>
          <a:noFill/>
        </p:spPr>
      </p:pic>
      <p:pic>
        <p:nvPicPr>
          <p:cNvPr id="14"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5105400" y="1219200"/>
            <a:ext cx="838200" cy="533400"/>
          </a:xfrm>
          <a:prstGeom prst="rect">
            <a:avLst/>
          </a:prstGeom>
          <a:noFill/>
        </p:spPr>
      </p:pic>
      <p:pic>
        <p:nvPicPr>
          <p:cNvPr id="15"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5257800" y="4343400"/>
            <a:ext cx="609600" cy="304800"/>
          </a:xfrm>
          <a:prstGeom prst="rect">
            <a:avLst/>
          </a:prstGeom>
          <a:noFill/>
        </p:spPr>
      </p:pic>
      <p:sp>
        <p:nvSpPr>
          <p:cNvPr id="16" name="Freeform 15"/>
          <p:cNvSpPr/>
          <p:nvPr/>
        </p:nvSpPr>
        <p:spPr>
          <a:xfrm>
            <a:off x="5905500" y="2269672"/>
            <a:ext cx="2163536" cy="1894114"/>
          </a:xfrm>
          <a:custGeom>
            <a:avLst/>
            <a:gdLst>
              <a:gd name="connsiteX0" fmla="*/ 1850571 w 2163536"/>
              <a:gd name="connsiteY0" fmla="*/ 130628 h 1894114"/>
              <a:gd name="connsiteX1" fmla="*/ 1621971 w 2163536"/>
              <a:gd name="connsiteY1" fmla="*/ 261257 h 1894114"/>
              <a:gd name="connsiteX2" fmla="*/ 1556657 w 2163536"/>
              <a:gd name="connsiteY2" fmla="*/ 506185 h 1894114"/>
              <a:gd name="connsiteX3" fmla="*/ 1377043 w 2163536"/>
              <a:gd name="connsiteY3" fmla="*/ 457199 h 1894114"/>
              <a:gd name="connsiteX4" fmla="*/ 1328057 w 2163536"/>
              <a:gd name="connsiteY4" fmla="*/ 326571 h 1894114"/>
              <a:gd name="connsiteX5" fmla="*/ 1328057 w 2163536"/>
              <a:gd name="connsiteY5" fmla="*/ 261257 h 1894114"/>
              <a:gd name="connsiteX6" fmla="*/ 1230086 w 2163536"/>
              <a:gd name="connsiteY6" fmla="*/ 326571 h 1894114"/>
              <a:gd name="connsiteX7" fmla="*/ 1017814 w 2163536"/>
              <a:gd name="connsiteY7" fmla="*/ 440871 h 1894114"/>
              <a:gd name="connsiteX8" fmla="*/ 789214 w 2163536"/>
              <a:gd name="connsiteY8" fmla="*/ 636814 h 1894114"/>
              <a:gd name="connsiteX9" fmla="*/ 789214 w 2163536"/>
              <a:gd name="connsiteY9" fmla="*/ 832757 h 1894114"/>
              <a:gd name="connsiteX10" fmla="*/ 1083129 w 2163536"/>
              <a:gd name="connsiteY10" fmla="*/ 898071 h 1894114"/>
              <a:gd name="connsiteX11" fmla="*/ 903514 w 2163536"/>
              <a:gd name="connsiteY11" fmla="*/ 1110342 h 1894114"/>
              <a:gd name="connsiteX12" fmla="*/ 723900 w 2163536"/>
              <a:gd name="connsiteY12" fmla="*/ 1110342 h 1894114"/>
              <a:gd name="connsiteX13" fmla="*/ 381000 w 2163536"/>
              <a:gd name="connsiteY13" fmla="*/ 1306285 h 1894114"/>
              <a:gd name="connsiteX14" fmla="*/ 315686 w 2163536"/>
              <a:gd name="connsiteY14" fmla="*/ 1436914 h 1894114"/>
              <a:gd name="connsiteX15" fmla="*/ 266700 w 2163536"/>
              <a:gd name="connsiteY15" fmla="*/ 1649185 h 1894114"/>
              <a:gd name="connsiteX16" fmla="*/ 266700 w 2163536"/>
              <a:gd name="connsiteY16" fmla="*/ 1796142 h 1894114"/>
              <a:gd name="connsiteX17" fmla="*/ 1866900 w 2163536"/>
              <a:gd name="connsiteY17" fmla="*/ 1747157 h 1894114"/>
              <a:gd name="connsiteX18" fmla="*/ 2046514 w 2163536"/>
              <a:gd name="connsiteY18" fmla="*/ 914399 h 1894114"/>
              <a:gd name="connsiteX19" fmla="*/ 1915886 w 2163536"/>
              <a:gd name="connsiteY19" fmla="*/ 130628 h 1894114"/>
              <a:gd name="connsiteX20" fmla="*/ 1850571 w 2163536"/>
              <a:gd name="connsiteY20" fmla="*/ 130628 h 189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63536" h="1894114">
                <a:moveTo>
                  <a:pt x="1850571" y="130628"/>
                </a:moveTo>
                <a:cubicBezTo>
                  <a:pt x="1801585" y="152399"/>
                  <a:pt x="1670957" y="198664"/>
                  <a:pt x="1621971" y="261257"/>
                </a:cubicBezTo>
                <a:cubicBezTo>
                  <a:pt x="1572985" y="323850"/>
                  <a:pt x="1597478" y="473528"/>
                  <a:pt x="1556657" y="506185"/>
                </a:cubicBezTo>
                <a:cubicBezTo>
                  <a:pt x="1515836" y="538842"/>
                  <a:pt x="1415143" y="487135"/>
                  <a:pt x="1377043" y="457199"/>
                </a:cubicBezTo>
                <a:cubicBezTo>
                  <a:pt x="1338943" y="427263"/>
                  <a:pt x="1336221" y="359228"/>
                  <a:pt x="1328057" y="326571"/>
                </a:cubicBezTo>
                <a:cubicBezTo>
                  <a:pt x="1319893" y="293914"/>
                  <a:pt x="1344385" y="261257"/>
                  <a:pt x="1328057" y="261257"/>
                </a:cubicBezTo>
                <a:cubicBezTo>
                  <a:pt x="1311729" y="261257"/>
                  <a:pt x="1281793" y="296635"/>
                  <a:pt x="1230086" y="326571"/>
                </a:cubicBezTo>
                <a:cubicBezTo>
                  <a:pt x="1178379" y="356507"/>
                  <a:pt x="1091293" y="389164"/>
                  <a:pt x="1017814" y="440871"/>
                </a:cubicBezTo>
                <a:cubicBezTo>
                  <a:pt x="944335" y="492578"/>
                  <a:pt x="827314" y="571500"/>
                  <a:pt x="789214" y="636814"/>
                </a:cubicBezTo>
                <a:cubicBezTo>
                  <a:pt x="751114" y="702128"/>
                  <a:pt x="740228" y="789214"/>
                  <a:pt x="789214" y="832757"/>
                </a:cubicBezTo>
                <a:cubicBezTo>
                  <a:pt x="838200" y="876300"/>
                  <a:pt x="1064079" y="851807"/>
                  <a:pt x="1083129" y="898071"/>
                </a:cubicBezTo>
                <a:cubicBezTo>
                  <a:pt x="1102179" y="944335"/>
                  <a:pt x="963386" y="1074964"/>
                  <a:pt x="903514" y="1110342"/>
                </a:cubicBezTo>
                <a:cubicBezTo>
                  <a:pt x="843643" y="1145721"/>
                  <a:pt x="810986" y="1077685"/>
                  <a:pt x="723900" y="1110342"/>
                </a:cubicBezTo>
                <a:cubicBezTo>
                  <a:pt x="636814" y="1142999"/>
                  <a:pt x="449036" y="1251856"/>
                  <a:pt x="381000" y="1306285"/>
                </a:cubicBezTo>
                <a:cubicBezTo>
                  <a:pt x="312964" y="1360714"/>
                  <a:pt x="334736" y="1379764"/>
                  <a:pt x="315686" y="1436914"/>
                </a:cubicBezTo>
                <a:cubicBezTo>
                  <a:pt x="296636" y="1494064"/>
                  <a:pt x="274864" y="1589314"/>
                  <a:pt x="266700" y="1649185"/>
                </a:cubicBezTo>
                <a:cubicBezTo>
                  <a:pt x="258536" y="1709056"/>
                  <a:pt x="0" y="1779813"/>
                  <a:pt x="266700" y="1796142"/>
                </a:cubicBezTo>
                <a:cubicBezTo>
                  <a:pt x="533400" y="1812471"/>
                  <a:pt x="1570264" y="1894114"/>
                  <a:pt x="1866900" y="1747157"/>
                </a:cubicBezTo>
                <a:cubicBezTo>
                  <a:pt x="2163536" y="1600200"/>
                  <a:pt x="2038350" y="1183820"/>
                  <a:pt x="2046514" y="914399"/>
                </a:cubicBezTo>
                <a:cubicBezTo>
                  <a:pt x="2054678" y="644978"/>
                  <a:pt x="1948543" y="261256"/>
                  <a:pt x="1915886" y="130628"/>
                </a:cubicBezTo>
                <a:cubicBezTo>
                  <a:pt x="1883229" y="0"/>
                  <a:pt x="1899557" y="108857"/>
                  <a:pt x="1850571" y="13062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5238750" y="4947557"/>
            <a:ext cx="1080407" cy="1083129"/>
          </a:xfrm>
          <a:custGeom>
            <a:avLst/>
            <a:gdLst>
              <a:gd name="connsiteX0" fmla="*/ 574221 w 1080407"/>
              <a:gd name="connsiteY0" fmla="*/ 32657 h 1083129"/>
              <a:gd name="connsiteX1" fmla="*/ 410936 w 1080407"/>
              <a:gd name="connsiteY1" fmla="*/ 32657 h 1083129"/>
              <a:gd name="connsiteX2" fmla="*/ 247650 w 1080407"/>
              <a:gd name="connsiteY2" fmla="*/ 228600 h 1083129"/>
              <a:gd name="connsiteX3" fmla="*/ 214993 w 1080407"/>
              <a:gd name="connsiteY3" fmla="*/ 310243 h 1083129"/>
              <a:gd name="connsiteX4" fmla="*/ 68036 w 1080407"/>
              <a:gd name="connsiteY4" fmla="*/ 391886 h 1083129"/>
              <a:gd name="connsiteX5" fmla="*/ 2721 w 1080407"/>
              <a:gd name="connsiteY5" fmla="*/ 489857 h 1083129"/>
              <a:gd name="connsiteX6" fmla="*/ 84364 w 1080407"/>
              <a:gd name="connsiteY6" fmla="*/ 898072 h 1083129"/>
              <a:gd name="connsiteX7" fmla="*/ 296636 w 1080407"/>
              <a:gd name="connsiteY7" fmla="*/ 1028700 h 1083129"/>
              <a:gd name="connsiteX8" fmla="*/ 933450 w 1080407"/>
              <a:gd name="connsiteY8" fmla="*/ 996043 h 1083129"/>
              <a:gd name="connsiteX9" fmla="*/ 1031421 w 1080407"/>
              <a:gd name="connsiteY9" fmla="*/ 506186 h 1083129"/>
              <a:gd name="connsiteX10" fmla="*/ 998764 w 1080407"/>
              <a:gd name="connsiteY10" fmla="*/ 81643 h 1083129"/>
              <a:gd name="connsiteX11" fmla="*/ 574221 w 1080407"/>
              <a:gd name="connsiteY11" fmla="*/ 32657 h 108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0407" h="1083129">
                <a:moveTo>
                  <a:pt x="574221" y="32657"/>
                </a:moveTo>
                <a:cubicBezTo>
                  <a:pt x="476250" y="24493"/>
                  <a:pt x="465364" y="0"/>
                  <a:pt x="410936" y="32657"/>
                </a:cubicBezTo>
                <a:cubicBezTo>
                  <a:pt x="356508" y="65314"/>
                  <a:pt x="280307" y="182336"/>
                  <a:pt x="247650" y="228600"/>
                </a:cubicBezTo>
                <a:cubicBezTo>
                  <a:pt x="214993" y="274864"/>
                  <a:pt x="244929" y="283029"/>
                  <a:pt x="214993" y="310243"/>
                </a:cubicBezTo>
                <a:cubicBezTo>
                  <a:pt x="185057" y="337457"/>
                  <a:pt x="103415" y="361950"/>
                  <a:pt x="68036" y="391886"/>
                </a:cubicBezTo>
                <a:cubicBezTo>
                  <a:pt x="32657" y="421822"/>
                  <a:pt x="0" y="405493"/>
                  <a:pt x="2721" y="489857"/>
                </a:cubicBezTo>
                <a:cubicBezTo>
                  <a:pt x="5442" y="574221"/>
                  <a:pt x="35378" y="808265"/>
                  <a:pt x="84364" y="898072"/>
                </a:cubicBezTo>
                <a:cubicBezTo>
                  <a:pt x="133350" y="987879"/>
                  <a:pt x="155122" y="1012372"/>
                  <a:pt x="296636" y="1028700"/>
                </a:cubicBezTo>
                <a:cubicBezTo>
                  <a:pt x="438150" y="1045029"/>
                  <a:pt x="810986" y="1083129"/>
                  <a:pt x="933450" y="996043"/>
                </a:cubicBezTo>
                <a:cubicBezTo>
                  <a:pt x="1055914" y="908957"/>
                  <a:pt x="1020535" y="658586"/>
                  <a:pt x="1031421" y="506186"/>
                </a:cubicBezTo>
                <a:cubicBezTo>
                  <a:pt x="1042307" y="353786"/>
                  <a:pt x="1080407" y="163286"/>
                  <a:pt x="998764" y="81643"/>
                </a:cubicBezTo>
                <a:cubicBezTo>
                  <a:pt x="917121" y="0"/>
                  <a:pt x="672192" y="40821"/>
                  <a:pt x="574221" y="326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596243" y="5769428"/>
            <a:ext cx="2188028" cy="982437"/>
          </a:xfrm>
          <a:custGeom>
            <a:avLst/>
            <a:gdLst>
              <a:gd name="connsiteX0" fmla="*/ 2155371 w 2188028"/>
              <a:gd name="connsiteY0" fmla="*/ 255815 h 982437"/>
              <a:gd name="connsiteX1" fmla="*/ 2041071 w 2188028"/>
              <a:gd name="connsiteY1" fmla="*/ 370115 h 982437"/>
              <a:gd name="connsiteX2" fmla="*/ 2041071 w 2188028"/>
              <a:gd name="connsiteY2" fmla="*/ 745672 h 982437"/>
              <a:gd name="connsiteX3" fmla="*/ 1257300 w 2188028"/>
              <a:gd name="connsiteY3" fmla="*/ 876301 h 982437"/>
              <a:gd name="connsiteX4" fmla="*/ 408214 w 2188028"/>
              <a:gd name="connsiteY4" fmla="*/ 908958 h 982437"/>
              <a:gd name="connsiteX5" fmla="*/ 32657 w 2188028"/>
              <a:gd name="connsiteY5" fmla="*/ 435429 h 982437"/>
              <a:gd name="connsiteX6" fmla="*/ 212271 w 2188028"/>
              <a:gd name="connsiteY6" fmla="*/ 255815 h 982437"/>
              <a:gd name="connsiteX7" fmla="*/ 604157 w 2188028"/>
              <a:gd name="connsiteY7" fmla="*/ 206829 h 982437"/>
              <a:gd name="connsiteX8" fmla="*/ 800100 w 2188028"/>
              <a:gd name="connsiteY8" fmla="*/ 288472 h 982437"/>
              <a:gd name="connsiteX9" fmla="*/ 1028700 w 2188028"/>
              <a:gd name="connsiteY9" fmla="*/ 304801 h 982437"/>
              <a:gd name="connsiteX10" fmla="*/ 1387928 w 2188028"/>
              <a:gd name="connsiteY10" fmla="*/ 239486 h 982437"/>
              <a:gd name="connsiteX11" fmla="*/ 1404257 w 2188028"/>
              <a:gd name="connsiteY11" fmla="*/ 43543 h 982437"/>
              <a:gd name="connsiteX12" fmla="*/ 1583871 w 2188028"/>
              <a:gd name="connsiteY12" fmla="*/ 10886 h 982437"/>
              <a:gd name="connsiteX13" fmla="*/ 1796143 w 2188028"/>
              <a:gd name="connsiteY13" fmla="*/ 108858 h 982437"/>
              <a:gd name="connsiteX14" fmla="*/ 2122714 w 2188028"/>
              <a:gd name="connsiteY14" fmla="*/ 190501 h 982437"/>
              <a:gd name="connsiteX15" fmla="*/ 2155371 w 2188028"/>
              <a:gd name="connsiteY15" fmla="*/ 255815 h 98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8028" h="982437">
                <a:moveTo>
                  <a:pt x="2155371" y="255815"/>
                </a:moveTo>
                <a:cubicBezTo>
                  <a:pt x="2141764" y="285751"/>
                  <a:pt x="2060121" y="288472"/>
                  <a:pt x="2041071" y="370115"/>
                </a:cubicBezTo>
                <a:cubicBezTo>
                  <a:pt x="2022021" y="451758"/>
                  <a:pt x="2171700" y="661308"/>
                  <a:pt x="2041071" y="745672"/>
                </a:cubicBezTo>
                <a:cubicBezTo>
                  <a:pt x="1910442" y="830036"/>
                  <a:pt x="1529443" y="849087"/>
                  <a:pt x="1257300" y="876301"/>
                </a:cubicBezTo>
                <a:cubicBezTo>
                  <a:pt x="985157" y="903515"/>
                  <a:pt x="612321" y="982437"/>
                  <a:pt x="408214" y="908958"/>
                </a:cubicBezTo>
                <a:cubicBezTo>
                  <a:pt x="204107" y="835479"/>
                  <a:pt x="65314" y="544286"/>
                  <a:pt x="32657" y="435429"/>
                </a:cubicBezTo>
                <a:cubicBezTo>
                  <a:pt x="0" y="326572"/>
                  <a:pt x="117021" y="293915"/>
                  <a:pt x="212271" y="255815"/>
                </a:cubicBezTo>
                <a:cubicBezTo>
                  <a:pt x="307521" y="217715"/>
                  <a:pt x="506186" y="201386"/>
                  <a:pt x="604157" y="206829"/>
                </a:cubicBezTo>
                <a:cubicBezTo>
                  <a:pt x="702128" y="212272"/>
                  <a:pt x="729343" y="272143"/>
                  <a:pt x="800100" y="288472"/>
                </a:cubicBezTo>
                <a:cubicBezTo>
                  <a:pt x="870857" y="304801"/>
                  <a:pt x="930729" y="312965"/>
                  <a:pt x="1028700" y="304801"/>
                </a:cubicBezTo>
                <a:cubicBezTo>
                  <a:pt x="1126671" y="296637"/>
                  <a:pt x="1325335" y="283029"/>
                  <a:pt x="1387928" y="239486"/>
                </a:cubicBezTo>
                <a:cubicBezTo>
                  <a:pt x="1450521" y="195943"/>
                  <a:pt x="1371600" y="81643"/>
                  <a:pt x="1404257" y="43543"/>
                </a:cubicBezTo>
                <a:cubicBezTo>
                  <a:pt x="1436914" y="5443"/>
                  <a:pt x="1518557" y="0"/>
                  <a:pt x="1583871" y="10886"/>
                </a:cubicBezTo>
                <a:cubicBezTo>
                  <a:pt x="1649185" y="21772"/>
                  <a:pt x="1706336" y="78922"/>
                  <a:pt x="1796143" y="108858"/>
                </a:cubicBezTo>
                <a:cubicBezTo>
                  <a:pt x="1885950" y="138794"/>
                  <a:pt x="2057400" y="166008"/>
                  <a:pt x="2122714" y="190501"/>
                </a:cubicBezTo>
                <a:cubicBezTo>
                  <a:pt x="2188028" y="214994"/>
                  <a:pt x="2168978" y="225879"/>
                  <a:pt x="2155371" y="2558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863301" y="1463040"/>
            <a:ext cx="1333168" cy="763326"/>
          </a:xfrm>
          <a:custGeom>
            <a:avLst/>
            <a:gdLst>
              <a:gd name="connsiteX0" fmla="*/ 38431 w 1333168"/>
              <a:gd name="connsiteY0" fmla="*/ 190831 h 763326"/>
              <a:gd name="connsiteX1" fmla="*/ 276970 w 1333168"/>
              <a:gd name="connsiteY1" fmla="*/ 31805 h 763326"/>
              <a:gd name="connsiteX2" fmla="*/ 595022 w 1333168"/>
              <a:gd name="connsiteY2" fmla="*/ 0 h 763326"/>
              <a:gd name="connsiteX3" fmla="*/ 857416 w 1333168"/>
              <a:gd name="connsiteY3" fmla="*/ 31805 h 763326"/>
              <a:gd name="connsiteX4" fmla="*/ 960782 w 1333168"/>
              <a:gd name="connsiteY4" fmla="*/ 166977 h 763326"/>
              <a:gd name="connsiteX5" fmla="*/ 1159565 w 1333168"/>
              <a:gd name="connsiteY5" fmla="*/ 206734 h 763326"/>
              <a:gd name="connsiteX6" fmla="*/ 1318591 w 1333168"/>
              <a:gd name="connsiteY6" fmla="*/ 254442 h 763326"/>
              <a:gd name="connsiteX7" fmla="*/ 1247029 w 1333168"/>
              <a:gd name="connsiteY7" fmla="*/ 310101 h 763326"/>
              <a:gd name="connsiteX8" fmla="*/ 1183419 w 1333168"/>
              <a:gd name="connsiteY8" fmla="*/ 596348 h 763326"/>
              <a:gd name="connsiteX9" fmla="*/ 1095955 w 1333168"/>
              <a:gd name="connsiteY9" fmla="*/ 747423 h 763326"/>
              <a:gd name="connsiteX10" fmla="*/ 960782 w 1333168"/>
              <a:gd name="connsiteY10" fmla="*/ 691763 h 763326"/>
              <a:gd name="connsiteX11" fmla="*/ 889221 w 1333168"/>
              <a:gd name="connsiteY11" fmla="*/ 691763 h 763326"/>
              <a:gd name="connsiteX12" fmla="*/ 730195 w 1333168"/>
              <a:gd name="connsiteY12" fmla="*/ 731520 h 763326"/>
              <a:gd name="connsiteX13" fmla="*/ 579120 w 1333168"/>
              <a:gd name="connsiteY13" fmla="*/ 699715 h 763326"/>
              <a:gd name="connsiteX14" fmla="*/ 475753 w 1333168"/>
              <a:gd name="connsiteY14" fmla="*/ 596348 h 763326"/>
              <a:gd name="connsiteX15" fmla="*/ 475753 w 1333168"/>
              <a:gd name="connsiteY15" fmla="*/ 461176 h 763326"/>
              <a:gd name="connsiteX16" fmla="*/ 435996 w 1333168"/>
              <a:gd name="connsiteY16" fmla="*/ 389614 h 763326"/>
              <a:gd name="connsiteX17" fmla="*/ 340581 w 1333168"/>
              <a:gd name="connsiteY17" fmla="*/ 341906 h 763326"/>
              <a:gd name="connsiteX18" fmla="*/ 149749 w 1333168"/>
              <a:gd name="connsiteY18" fmla="*/ 341906 h 763326"/>
              <a:gd name="connsiteX19" fmla="*/ 46382 w 1333168"/>
              <a:gd name="connsiteY19" fmla="*/ 286247 h 763326"/>
              <a:gd name="connsiteX20" fmla="*/ 38431 w 1333168"/>
              <a:gd name="connsiteY20" fmla="*/ 190831 h 76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3168" h="763326">
                <a:moveTo>
                  <a:pt x="38431" y="190831"/>
                </a:moveTo>
                <a:cubicBezTo>
                  <a:pt x="76862" y="148424"/>
                  <a:pt x="184205" y="63610"/>
                  <a:pt x="276970" y="31805"/>
                </a:cubicBezTo>
                <a:cubicBezTo>
                  <a:pt x="369735" y="0"/>
                  <a:pt x="498281" y="0"/>
                  <a:pt x="595022" y="0"/>
                </a:cubicBezTo>
                <a:cubicBezTo>
                  <a:pt x="691763" y="0"/>
                  <a:pt x="796456" y="3976"/>
                  <a:pt x="857416" y="31805"/>
                </a:cubicBezTo>
                <a:cubicBezTo>
                  <a:pt x="918376" y="59634"/>
                  <a:pt x="910424" y="137822"/>
                  <a:pt x="960782" y="166977"/>
                </a:cubicBezTo>
                <a:cubicBezTo>
                  <a:pt x="1011140" y="196132"/>
                  <a:pt x="1099930" y="192157"/>
                  <a:pt x="1159565" y="206734"/>
                </a:cubicBezTo>
                <a:cubicBezTo>
                  <a:pt x="1219200" y="221312"/>
                  <a:pt x="1304014" y="237214"/>
                  <a:pt x="1318591" y="254442"/>
                </a:cubicBezTo>
                <a:cubicBezTo>
                  <a:pt x="1333168" y="271670"/>
                  <a:pt x="1269558" y="253117"/>
                  <a:pt x="1247029" y="310101"/>
                </a:cubicBezTo>
                <a:cubicBezTo>
                  <a:pt x="1224500" y="367085"/>
                  <a:pt x="1208598" y="523461"/>
                  <a:pt x="1183419" y="596348"/>
                </a:cubicBezTo>
                <a:cubicBezTo>
                  <a:pt x="1158240" y="669235"/>
                  <a:pt x="1133061" y="731520"/>
                  <a:pt x="1095955" y="747423"/>
                </a:cubicBezTo>
                <a:cubicBezTo>
                  <a:pt x="1058849" y="763326"/>
                  <a:pt x="995238" y="701040"/>
                  <a:pt x="960782" y="691763"/>
                </a:cubicBezTo>
                <a:cubicBezTo>
                  <a:pt x="926326" y="682486"/>
                  <a:pt x="927652" y="685137"/>
                  <a:pt x="889221" y="691763"/>
                </a:cubicBezTo>
                <a:cubicBezTo>
                  <a:pt x="850790" y="698389"/>
                  <a:pt x="781878" y="730195"/>
                  <a:pt x="730195" y="731520"/>
                </a:cubicBezTo>
                <a:cubicBezTo>
                  <a:pt x="678512" y="732845"/>
                  <a:pt x="621527" y="722244"/>
                  <a:pt x="579120" y="699715"/>
                </a:cubicBezTo>
                <a:cubicBezTo>
                  <a:pt x="536713" y="677186"/>
                  <a:pt x="492981" y="636105"/>
                  <a:pt x="475753" y="596348"/>
                </a:cubicBezTo>
                <a:cubicBezTo>
                  <a:pt x="458525" y="556592"/>
                  <a:pt x="482379" y="495632"/>
                  <a:pt x="475753" y="461176"/>
                </a:cubicBezTo>
                <a:cubicBezTo>
                  <a:pt x="469127" y="426720"/>
                  <a:pt x="458525" y="409492"/>
                  <a:pt x="435996" y="389614"/>
                </a:cubicBezTo>
                <a:cubicBezTo>
                  <a:pt x="413467" y="369736"/>
                  <a:pt x="388289" y="349857"/>
                  <a:pt x="340581" y="341906"/>
                </a:cubicBezTo>
                <a:cubicBezTo>
                  <a:pt x="292873" y="333955"/>
                  <a:pt x="198782" y="351182"/>
                  <a:pt x="149749" y="341906"/>
                </a:cubicBezTo>
                <a:cubicBezTo>
                  <a:pt x="100716" y="332630"/>
                  <a:pt x="60959" y="311426"/>
                  <a:pt x="46382" y="286247"/>
                </a:cubicBezTo>
                <a:cubicBezTo>
                  <a:pt x="31805" y="261068"/>
                  <a:pt x="0" y="233238"/>
                  <a:pt x="38431" y="1908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902460" y="1076960"/>
            <a:ext cx="6123940" cy="4483100"/>
          </a:xfrm>
          <a:custGeom>
            <a:avLst/>
            <a:gdLst>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248920 h 4483100"/>
              <a:gd name="connsiteX16" fmla="*/ 170180 w 6123940"/>
              <a:gd name="connsiteY16" fmla="*/ 629920 h 4483100"/>
              <a:gd name="connsiteX17" fmla="*/ 109220 w 6123940"/>
              <a:gd name="connsiteY17" fmla="*/ 843280 h 4483100"/>
              <a:gd name="connsiteX18" fmla="*/ 261620 w 6123940"/>
              <a:gd name="connsiteY18" fmla="*/ 995680 h 4483100"/>
              <a:gd name="connsiteX19" fmla="*/ 414020 w 6123940"/>
              <a:gd name="connsiteY19" fmla="*/ 1361440 h 4483100"/>
              <a:gd name="connsiteX20" fmla="*/ 490220 w 6123940"/>
              <a:gd name="connsiteY20" fmla="*/ 1651000 h 4483100"/>
              <a:gd name="connsiteX21" fmla="*/ 627380 w 6123940"/>
              <a:gd name="connsiteY21" fmla="*/ 1727200 h 4483100"/>
              <a:gd name="connsiteX22" fmla="*/ 871220 w 6123940"/>
              <a:gd name="connsiteY22" fmla="*/ 1468120 h 4483100"/>
              <a:gd name="connsiteX23" fmla="*/ 993140 w 6123940"/>
              <a:gd name="connsiteY23" fmla="*/ 1376680 h 4483100"/>
              <a:gd name="connsiteX24" fmla="*/ 1115060 w 6123940"/>
              <a:gd name="connsiteY24" fmla="*/ 1422400 h 4483100"/>
              <a:gd name="connsiteX25" fmla="*/ 1176020 w 6123940"/>
              <a:gd name="connsiteY25" fmla="*/ 1513840 h 4483100"/>
              <a:gd name="connsiteX26" fmla="*/ 1099820 w 6123940"/>
              <a:gd name="connsiteY26" fmla="*/ 1651000 h 4483100"/>
              <a:gd name="connsiteX27" fmla="*/ 1297940 w 6123940"/>
              <a:gd name="connsiteY27" fmla="*/ 1910080 h 4483100"/>
              <a:gd name="connsiteX28" fmla="*/ 1465580 w 6123940"/>
              <a:gd name="connsiteY28" fmla="*/ 2153920 h 4483100"/>
              <a:gd name="connsiteX29" fmla="*/ 1465580 w 6123940"/>
              <a:gd name="connsiteY29" fmla="*/ 2245360 h 4483100"/>
              <a:gd name="connsiteX30" fmla="*/ 1587500 w 6123940"/>
              <a:gd name="connsiteY30" fmla="*/ 2336800 h 4483100"/>
              <a:gd name="connsiteX31" fmla="*/ 1617980 w 6123940"/>
              <a:gd name="connsiteY31" fmla="*/ 2473960 h 4483100"/>
              <a:gd name="connsiteX32" fmla="*/ 1496060 w 6123940"/>
              <a:gd name="connsiteY32" fmla="*/ 2656840 h 4483100"/>
              <a:gd name="connsiteX33" fmla="*/ 1419860 w 6123940"/>
              <a:gd name="connsiteY33" fmla="*/ 2839720 h 4483100"/>
              <a:gd name="connsiteX34" fmla="*/ 1602740 w 6123940"/>
              <a:gd name="connsiteY34" fmla="*/ 3068320 h 4483100"/>
              <a:gd name="connsiteX35" fmla="*/ 1724660 w 6123940"/>
              <a:gd name="connsiteY35" fmla="*/ 3205480 h 4483100"/>
              <a:gd name="connsiteX36" fmla="*/ 1831340 w 6123940"/>
              <a:gd name="connsiteY36" fmla="*/ 3327400 h 4483100"/>
              <a:gd name="connsiteX37" fmla="*/ 1785620 w 6123940"/>
              <a:gd name="connsiteY37" fmla="*/ 3449320 h 4483100"/>
              <a:gd name="connsiteX38" fmla="*/ 1602740 w 6123940"/>
              <a:gd name="connsiteY38" fmla="*/ 3891280 h 4483100"/>
              <a:gd name="connsiteX39" fmla="*/ 1419860 w 6123940"/>
              <a:gd name="connsiteY39" fmla="*/ 4074160 h 4483100"/>
              <a:gd name="connsiteX40" fmla="*/ 1450340 w 6123940"/>
              <a:gd name="connsiteY40" fmla="*/ 4196080 h 4483100"/>
              <a:gd name="connsiteX41" fmla="*/ 1450340 w 6123940"/>
              <a:gd name="connsiteY41" fmla="*/ 4302760 h 4483100"/>
              <a:gd name="connsiteX42" fmla="*/ 1419860 w 6123940"/>
              <a:gd name="connsiteY42" fmla="*/ 4424680 h 4483100"/>
              <a:gd name="connsiteX43" fmla="*/ 1480820 w 6123940"/>
              <a:gd name="connsiteY43" fmla="*/ 4439920 h 4483100"/>
              <a:gd name="connsiteX44" fmla="*/ 2197100 w 6123940"/>
              <a:gd name="connsiteY44" fmla="*/ 4470400 h 4483100"/>
              <a:gd name="connsiteX45" fmla="*/ 2334260 w 6123940"/>
              <a:gd name="connsiteY45" fmla="*/ 4363720 h 4483100"/>
              <a:gd name="connsiteX46" fmla="*/ 2608580 w 6123940"/>
              <a:gd name="connsiteY46" fmla="*/ 4272280 h 4483100"/>
              <a:gd name="connsiteX47" fmla="*/ 2867660 w 6123940"/>
              <a:gd name="connsiteY47" fmla="*/ 4226560 h 4483100"/>
              <a:gd name="connsiteX48" fmla="*/ 2776220 w 6123940"/>
              <a:gd name="connsiteY48" fmla="*/ 4058920 h 4483100"/>
              <a:gd name="connsiteX49" fmla="*/ 2745740 w 6123940"/>
              <a:gd name="connsiteY49" fmla="*/ 3830320 h 4483100"/>
              <a:gd name="connsiteX50" fmla="*/ 3035300 w 6123940"/>
              <a:gd name="connsiteY50" fmla="*/ 3601720 h 4483100"/>
              <a:gd name="connsiteX51" fmla="*/ 3324860 w 6123940"/>
              <a:gd name="connsiteY51" fmla="*/ 3068320 h 4483100"/>
              <a:gd name="connsiteX52" fmla="*/ 3355340 w 6123940"/>
              <a:gd name="connsiteY52" fmla="*/ 2854960 h 4483100"/>
              <a:gd name="connsiteX53" fmla="*/ 3553460 w 6123940"/>
              <a:gd name="connsiteY53" fmla="*/ 2702560 h 4483100"/>
              <a:gd name="connsiteX54" fmla="*/ 3751580 w 6123940"/>
              <a:gd name="connsiteY54" fmla="*/ 2214880 h 4483100"/>
              <a:gd name="connsiteX55" fmla="*/ 3888740 w 6123940"/>
              <a:gd name="connsiteY55" fmla="*/ 2108200 h 4483100"/>
              <a:gd name="connsiteX56" fmla="*/ 3964940 w 6123940"/>
              <a:gd name="connsiteY56" fmla="*/ 2077720 h 4483100"/>
              <a:gd name="connsiteX57" fmla="*/ 4086860 w 6123940"/>
              <a:gd name="connsiteY57" fmla="*/ 1788160 h 4483100"/>
              <a:gd name="connsiteX58" fmla="*/ 4132580 w 6123940"/>
              <a:gd name="connsiteY58" fmla="*/ 1864360 h 4483100"/>
              <a:gd name="connsiteX59" fmla="*/ 4254500 w 6123940"/>
              <a:gd name="connsiteY59" fmla="*/ 1986280 h 4483100"/>
              <a:gd name="connsiteX60" fmla="*/ 4330700 w 6123940"/>
              <a:gd name="connsiteY60" fmla="*/ 1925320 h 4483100"/>
              <a:gd name="connsiteX61" fmla="*/ 4330700 w 6123940"/>
              <a:gd name="connsiteY61" fmla="*/ 1711960 h 4483100"/>
              <a:gd name="connsiteX62" fmla="*/ 4422140 w 6123940"/>
              <a:gd name="connsiteY62" fmla="*/ 1574800 h 4483100"/>
              <a:gd name="connsiteX63" fmla="*/ 4605020 w 6123940"/>
              <a:gd name="connsiteY63" fmla="*/ 1498600 h 4483100"/>
              <a:gd name="connsiteX64" fmla="*/ 4757420 w 6123940"/>
              <a:gd name="connsiteY64" fmla="*/ 1498600 h 4483100"/>
              <a:gd name="connsiteX65" fmla="*/ 4909820 w 6123940"/>
              <a:gd name="connsiteY65" fmla="*/ 1590040 h 4483100"/>
              <a:gd name="connsiteX66" fmla="*/ 4970780 w 6123940"/>
              <a:gd name="connsiteY66" fmla="*/ 1605280 h 4483100"/>
              <a:gd name="connsiteX67" fmla="*/ 5290820 w 6123940"/>
              <a:gd name="connsiteY67" fmla="*/ 1346200 h 4483100"/>
              <a:gd name="connsiteX68" fmla="*/ 5427980 w 6123940"/>
              <a:gd name="connsiteY68" fmla="*/ 1209040 h 4483100"/>
              <a:gd name="connsiteX69" fmla="*/ 5519420 w 6123940"/>
              <a:gd name="connsiteY69" fmla="*/ 1117600 h 4483100"/>
              <a:gd name="connsiteX70" fmla="*/ 5397500 w 6123940"/>
              <a:gd name="connsiteY70" fmla="*/ 995680 h 4483100"/>
              <a:gd name="connsiteX71" fmla="*/ 5397500 w 6123940"/>
              <a:gd name="connsiteY71" fmla="*/ 919480 h 4483100"/>
              <a:gd name="connsiteX72" fmla="*/ 5290820 w 6123940"/>
              <a:gd name="connsiteY72" fmla="*/ 858520 h 4483100"/>
              <a:gd name="connsiteX73" fmla="*/ 5153660 w 6123940"/>
              <a:gd name="connsiteY73" fmla="*/ 873760 h 4483100"/>
              <a:gd name="connsiteX74" fmla="*/ 5397500 w 6123940"/>
              <a:gd name="connsiteY74" fmla="*/ 721360 h 4483100"/>
              <a:gd name="connsiteX75" fmla="*/ 5306060 w 6123940"/>
              <a:gd name="connsiteY75" fmla="*/ 629920 h 4483100"/>
              <a:gd name="connsiteX76" fmla="*/ 5031740 w 6123940"/>
              <a:gd name="connsiteY76" fmla="*/ 660400 h 4483100"/>
              <a:gd name="connsiteX77" fmla="*/ 4894580 w 6123940"/>
              <a:gd name="connsiteY77" fmla="*/ 538480 h 4483100"/>
              <a:gd name="connsiteX78" fmla="*/ 5427980 w 6123940"/>
              <a:gd name="connsiteY78" fmla="*/ 325120 h 4483100"/>
              <a:gd name="connsiteX79" fmla="*/ 5580380 w 6123940"/>
              <a:gd name="connsiteY79" fmla="*/ 264160 h 4483100"/>
              <a:gd name="connsiteX80" fmla="*/ 5793740 w 6123940"/>
              <a:gd name="connsiteY80" fmla="*/ 172720 h 4483100"/>
              <a:gd name="connsiteX81" fmla="*/ 5900420 w 6123940"/>
              <a:gd name="connsiteY81" fmla="*/ 20320 h 4483100"/>
              <a:gd name="connsiteX82" fmla="*/ 4437380 w 6123940"/>
              <a:gd name="connsiteY82"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248920 h 4483100"/>
              <a:gd name="connsiteX16" fmla="*/ 170180 w 6123940"/>
              <a:gd name="connsiteY16" fmla="*/ 629920 h 4483100"/>
              <a:gd name="connsiteX17" fmla="*/ 109220 w 6123940"/>
              <a:gd name="connsiteY17" fmla="*/ 843280 h 4483100"/>
              <a:gd name="connsiteX18" fmla="*/ 261620 w 6123940"/>
              <a:gd name="connsiteY18" fmla="*/ 995680 h 4483100"/>
              <a:gd name="connsiteX19" fmla="*/ 414020 w 6123940"/>
              <a:gd name="connsiteY19" fmla="*/ 1361440 h 4483100"/>
              <a:gd name="connsiteX20" fmla="*/ 490220 w 6123940"/>
              <a:gd name="connsiteY20" fmla="*/ 1651000 h 4483100"/>
              <a:gd name="connsiteX21" fmla="*/ 627380 w 6123940"/>
              <a:gd name="connsiteY21" fmla="*/ 1727200 h 4483100"/>
              <a:gd name="connsiteX22" fmla="*/ 871220 w 6123940"/>
              <a:gd name="connsiteY22" fmla="*/ 1468120 h 4483100"/>
              <a:gd name="connsiteX23" fmla="*/ 993140 w 6123940"/>
              <a:gd name="connsiteY23" fmla="*/ 1376680 h 4483100"/>
              <a:gd name="connsiteX24" fmla="*/ 1115060 w 6123940"/>
              <a:gd name="connsiteY24" fmla="*/ 1422400 h 4483100"/>
              <a:gd name="connsiteX25" fmla="*/ 1176020 w 6123940"/>
              <a:gd name="connsiteY25" fmla="*/ 1513840 h 4483100"/>
              <a:gd name="connsiteX26" fmla="*/ 1099820 w 6123940"/>
              <a:gd name="connsiteY26" fmla="*/ 1651000 h 4483100"/>
              <a:gd name="connsiteX27" fmla="*/ 1297940 w 6123940"/>
              <a:gd name="connsiteY27" fmla="*/ 1910080 h 4483100"/>
              <a:gd name="connsiteX28" fmla="*/ 1465580 w 6123940"/>
              <a:gd name="connsiteY28" fmla="*/ 2153920 h 4483100"/>
              <a:gd name="connsiteX29" fmla="*/ 1465580 w 6123940"/>
              <a:gd name="connsiteY29" fmla="*/ 2245360 h 4483100"/>
              <a:gd name="connsiteX30" fmla="*/ 1587500 w 6123940"/>
              <a:gd name="connsiteY30" fmla="*/ 2336800 h 4483100"/>
              <a:gd name="connsiteX31" fmla="*/ 1617980 w 6123940"/>
              <a:gd name="connsiteY31" fmla="*/ 2473960 h 4483100"/>
              <a:gd name="connsiteX32" fmla="*/ 1496060 w 6123940"/>
              <a:gd name="connsiteY32" fmla="*/ 2656840 h 4483100"/>
              <a:gd name="connsiteX33" fmla="*/ 1419860 w 6123940"/>
              <a:gd name="connsiteY33" fmla="*/ 2839720 h 4483100"/>
              <a:gd name="connsiteX34" fmla="*/ 1602740 w 6123940"/>
              <a:gd name="connsiteY34" fmla="*/ 3068320 h 4483100"/>
              <a:gd name="connsiteX35" fmla="*/ 1724660 w 6123940"/>
              <a:gd name="connsiteY35" fmla="*/ 3205480 h 4483100"/>
              <a:gd name="connsiteX36" fmla="*/ 1831340 w 6123940"/>
              <a:gd name="connsiteY36" fmla="*/ 3327400 h 4483100"/>
              <a:gd name="connsiteX37" fmla="*/ 1785620 w 6123940"/>
              <a:gd name="connsiteY37" fmla="*/ 3449320 h 4483100"/>
              <a:gd name="connsiteX38" fmla="*/ 1602740 w 6123940"/>
              <a:gd name="connsiteY38" fmla="*/ 3891280 h 4483100"/>
              <a:gd name="connsiteX39" fmla="*/ 1419860 w 6123940"/>
              <a:gd name="connsiteY39" fmla="*/ 4074160 h 4483100"/>
              <a:gd name="connsiteX40" fmla="*/ 1450340 w 6123940"/>
              <a:gd name="connsiteY40" fmla="*/ 4196080 h 4483100"/>
              <a:gd name="connsiteX41" fmla="*/ 1450340 w 6123940"/>
              <a:gd name="connsiteY41" fmla="*/ 4302760 h 4483100"/>
              <a:gd name="connsiteX42" fmla="*/ 1419860 w 6123940"/>
              <a:gd name="connsiteY42" fmla="*/ 4424680 h 4483100"/>
              <a:gd name="connsiteX43" fmla="*/ 1480820 w 6123940"/>
              <a:gd name="connsiteY43" fmla="*/ 4439920 h 4483100"/>
              <a:gd name="connsiteX44" fmla="*/ 2197100 w 6123940"/>
              <a:gd name="connsiteY44" fmla="*/ 4470400 h 4483100"/>
              <a:gd name="connsiteX45" fmla="*/ 2334260 w 6123940"/>
              <a:gd name="connsiteY45" fmla="*/ 4363720 h 4483100"/>
              <a:gd name="connsiteX46" fmla="*/ 2608580 w 6123940"/>
              <a:gd name="connsiteY46" fmla="*/ 4272280 h 4483100"/>
              <a:gd name="connsiteX47" fmla="*/ 2867660 w 6123940"/>
              <a:gd name="connsiteY47" fmla="*/ 4226560 h 4483100"/>
              <a:gd name="connsiteX48" fmla="*/ 2776220 w 6123940"/>
              <a:gd name="connsiteY48" fmla="*/ 4058920 h 4483100"/>
              <a:gd name="connsiteX49" fmla="*/ 2745740 w 6123940"/>
              <a:gd name="connsiteY49" fmla="*/ 3830320 h 4483100"/>
              <a:gd name="connsiteX50" fmla="*/ 3035300 w 6123940"/>
              <a:gd name="connsiteY50" fmla="*/ 3601720 h 4483100"/>
              <a:gd name="connsiteX51" fmla="*/ 3324860 w 6123940"/>
              <a:gd name="connsiteY51" fmla="*/ 3068320 h 4483100"/>
              <a:gd name="connsiteX52" fmla="*/ 3355340 w 6123940"/>
              <a:gd name="connsiteY52" fmla="*/ 2854960 h 4483100"/>
              <a:gd name="connsiteX53" fmla="*/ 3553460 w 6123940"/>
              <a:gd name="connsiteY53" fmla="*/ 2702560 h 4483100"/>
              <a:gd name="connsiteX54" fmla="*/ 3751580 w 6123940"/>
              <a:gd name="connsiteY54" fmla="*/ 2214880 h 4483100"/>
              <a:gd name="connsiteX55" fmla="*/ 3888740 w 6123940"/>
              <a:gd name="connsiteY55" fmla="*/ 2108200 h 4483100"/>
              <a:gd name="connsiteX56" fmla="*/ 3964940 w 6123940"/>
              <a:gd name="connsiteY56" fmla="*/ 2077720 h 4483100"/>
              <a:gd name="connsiteX57" fmla="*/ 4086860 w 6123940"/>
              <a:gd name="connsiteY57" fmla="*/ 1788160 h 4483100"/>
              <a:gd name="connsiteX58" fmla="*/ 4132580 w 6123940"/>
              <a:gd name="connsiteY58" fmla="*/ 1864360 h 4483100"/>
              <a:gd name="connsiteX59" fmla="*/ 4254500 w 6123940"/>
              <a:gd name="connsiteY59" fmla="*/ 1986280 h 4483100"/>
              <a:gd name="connsiteX60" fmla="*/ 4330700 w 6123940"/>
              <a:gd name="connsiteY60" fmla="*/ 1925320 h 4483100"/>
              <a:gd name="connsiteX61" fmla="*/ 4330700 w 6123940"/>
              <a:gd name="connsiteY61" fmla="*/ 1711960 h 4483100"/>
              <a:gd name="connsiteX62" fmla="*/ 4422140 w 6123940"/>
              <a:gd name="connsiteY62" fmla="*/ 1574800 h 4483100"/>
              <a:gd name="connsiteX63" fmla="*/ 4605020 w 6123940"/>
              <a:gd name="connsiteY63" fmla="*/ 1498600 h 4483100"/>
              <a:gd name="connsiteX64" fmla="*/ 4757420 w 6123940"/>
              <a:gd name="connsiteY64" fmla="*/ 1498600 h 4483100"/>
              <a:gd name="connsiteX65" fmla="*/ 4909820 w 6123940"/>
              <a:gd name="connsiteY65" fmla="*/ 1590040 h 4483100"/>
              <a:gd name="connsiteX66" fmla="*/ 4970780 w 6123940"/>
              <a:gd name="connsiteY66" fmla="*/ 1605280 h 4483100"/>
              <a:gd name="connsiteX67" fmla="*/ 5290820 w 6123940"/>
              <a:gd name="connsiteY67" fmla="*/ 1346200 h 4483100"/>
              <a:gd name="connsiteX68" fmla="*/ 5427980 w 6123940"/>
              <a:gd name="connsiteY68" fmla="*/ 1209040 h 4483100"/>
              <a:gd name="connsiteX69" fmla="*/ 5519420 w 6123940"/>
              <a:gd name="connsiteY69" fmla="*/ 1117600 h 4483100"/>
              <a:gd name="connsiteX70" fmla="*/ 5397500 w 6123940"/>
              <a:gd name="connsiteY70" fmla="*/ 995680 h 4483100"/>
              <a:gd name="connsiteX71" fmla="*/ 5397500 w 6123940"/>
              <a:gd name="connsiteY71" fmla="*/ 919480 h 4483100"/>
              <a:gd name="connsiteX72" fmla="*/ 5290820 w 6123940"/>
              <a:gd name="connsiteY72" fmla="*/ 858520 h 4483100"/>
              <a:gd name="connsiteX73" fmla="*/ 5153660 w 6123940"/>
              <a:gd name="connsiteY73" fmla="*/ 873760 h 4483100"/>
              <a:gd name="connsiteX74" fmla="*/ 5397500 w 6123940"/>
              <a:gd name="connsiteY74" fmla="*/ 721360 h 4483100"/>
              <a:gd name="connsiteX75" fmla="*/ 5306060 w 6123940"/>
              <a:gd name="connsiteY75" fmla="*/ 629920 h 4483100"/>
              <a:gd name="connsiteX76" fmla="*/ 5031740 w 6123940"/>
              <a:gd name="connsiteY76" fmla="*/ 660400 h 4483100"/>
              <a:gd name="connsiteX77" fmla="*/ 4894580 w 6123940"/>
              <a:gd name="connsiteY77" fmla="*/ 538480 h 4483100"/>
              <a:gd name="connsiteX78" fmla="*/ 5427980 w 6123940"/>
              <a:gd name="connsiteY78" fmla="*/ 325120 h 4483100"/>
              <a:gd name="connsiteX79" fmla="*/ 5580380 w 6123940"/>
              <a:gd name="connsiteY79" fmla="*/ 264160 h 4483100"/>
              <a:gd name="connsiteX80" fmla="*/ 5793740 w 6123940"/>
              <a:gd name="connsiteY80" fmla="*/ 172720 h 4483100"/>
              <a:gd name="connsiteX81" fmla="*/ 5900420 w 6123940"/>
              <a:gd name="connsiteY81" fmla="*/ 20320 h 4483100"/>
              <a:gd name="connsiteX82" fmla="*/ 4437380 w 6123940"/>
              <a:gd name="connsiteY82" fmla="*/ 81280 h 4483100"/>
              <a:gd name="connsiteX0" fmla="*/ 4495800 w 6182360"/>
              <a:gd name="connsiteY0" fmla="*/ 81280 h 4483100"/>
              <a:gd name="connsiteX1" fmla="*/ 4175760 w 6182360"/>
              <a:gd name="connsiteY1" fmla="*/ 508000 h 4483100"/>
              <a:gd name="connsiteX2" fmla="*/ 3688080 w 6182360"/>
              <a:gd name="connsiteY2" fmla="*/ 904240 h 4483100"/>
              <a:gd name="connsiteX3" fmla="*/ 3383280 w 6182360"/>
              <a:gd name="connsiteY3" fmla="*/ 1087120 h 4483100"/>
              <a:gd name="connsiteX4" fmla="*/ 3048000 w 6182360"/>
              <a:gd name="connsiteY4" fmla="*/ 1163320 h 4483100"/>
              <a:gd name="connsiteX5" fmla="*/ 2575560 w 6182360"/>
              <a:gd name="connsiteY5" fmla="*/ 1071880 h 4483100"/>
              <a:gd name="connsiteX6" fmla="*/ 2301240 w 6182360"/>
              <a:gd name="connsiteY6" fmla="*/ 995680 h 4483100"/>
              <a:gd name="connsiteX7" fmla="*/ 2042160 w 6182360"/>
              <a:gd name="connsiteY7" fmla="*/ 843280 h 4483100"/>
              <a:gd name="connsiteX8" fmla="*/ 1965960 w 6182360"/>
              <a:gd name="connsiteY8" fmla="*/ 797560 h 4483100"/>
              <a:gd name="connsiteX9" fmla="*/ 1767840 w 6182360"/>
              <a:gd name="connsiteY9" fmla="*/ 949960 h 4483100"/>
              <a:gd name="connsiteX10" fmla="*/ 1661160 w 6182360"/>
              <a:gd name="connsiteY10" fmla="*/ 904240 h 4483100"/>
              <a:gd name="connsiteX11" fmla="*/ 1234440 w 6182360"/>
              <a:gd name="connsiteY11" fmla="*/ 767080 h 4483100"/>
              <a:gd name="connsiteX12" fmla="*/ 914400 w 6182360"/>
              <a:gd name="connsiteY12" fmla="*/ 142240 h 4483100"/>
              <a:gd name="connsiteX13" fmla="*/ 914400 w 6182360"/>
              <a:gd name="connsiteY13" fmla="*/ 81280 h 4483100"/>
              <a:gd name="connsiteX14" fmla="*/ 182880 w 6182360"/>
              <a:gd name="connsiteY14" fmla="*/ 81280 h 4483100"/>
              <a:gd name="connsiteX15" fmla="*/ 167640 w 6182360"/>
              <a:gd name="connsiteY15" fmla="*/ 248920 h 4483100"/>
              <a:gd name="connsiteX16" fmla="*/ 0 w 6182360"/>
              <a:gd name="connsiteY16" fmla="*/ 629920 h 4483100"/>
              <a:gd name="connsiteX17" fmla="*/ 167640 w 6182360"/>
              <a:gd name="connsiteY17" fmla="*/ 843280 h 4483100"/>
              <a:gd name="connsiteX18" fmla="*/ 320040 w 6182360"/>
              <a:gd name="connsiteY18" fmla="*/ 995680 h 4483100"/>
              <a:gd name="connsiteX19" fmla="*/ 472440 w 6182360"/>
              <a:gd name="connsiteY19" fmla="*/ 1361440 h 4483100"/>
              <a:gd name="connsiteX20" fmla="*/ 548640 w 6182360"/>
              <a:gd name="connsiteY20" fmla="*/ 1651000 h 4483100"/>
              <a:gd name="connsiteX21" fmla="*/ 685800 w 6182360"/>
              <a:gd name="connsiteY21" fmla="*/ 1727200 h 4483100"/>
              <a:gd name="connsiteX22" fmla="*/ 929640 w 6182360"/>
              <a:gd name="connsiteY22" fmla="*/ 1468120 h 4483100"/>
              <a:gd name="connsiteX23" fmla="*/ 1051560 w 6182360"/>
              <a:gd name="connsiteY23" fmla="*/ 1376680 h 4483100"/>
              <a:gd name="connsiteX24" fmla="*/ 1173480 w 6182360"/>
              <a:gd name="connsiteY24" fmla="*/ 1422400 h 4483100"/>
              <a:gd name="connsiteX25" fmla="*/ 1234440 w 6182360"/>
              <a:gd name="connsiteY25" fmla="*/ 1513840 h 4483100"/>
              <a:gd name="connsiteX26" fmla="*/ 1158240 w 6182360"/>
              <a:gd name="connsiteY26" fmla="*/ 1651000 h 4483100"/>
              <a:gd name="connsiteX27" fmla="*/ 1356360 w 6182360"/>
              <a:gd name="connsiteY27" fmla="*/ 1910080 h 4483100"/>
              <a:gd name="connsiteX28" fmla="*/ 1524000 w 6182360"/>
              <a:gd name="connsiteY28" fmla="*/ 2153920 h 4483100"/>
              <a:gd name="connsiteX29" fmla="*/ 1524000 w 6182360"/>
              <a:gd name="connsiteY29" fmla="*/ 2245360 h 4483100"/>
              <a:gd name="connsiteX30" fmla="*/ 1645920 w 6182360"/>
              <a:gd name="connsiteY30" fmla="*/ 2336800 h 4483100"/>
              <a:gd name="connsiteX31" fmla="*/ 1676400 w 6182360"/>
              <a:gd name="connsiteY31" fmla="*/ 2473960 h 4483100"/>
              <a:gd name="connsiteX32" fmla="*/ 1554480 w 6182360"/>
              <a:gd name="connsiteY32" fmla="*/ 2656840 h 4483100"/>
              <a:gd name="connsiteX33" fmla="*/ 1478280 w 6182360"/>
              <a:gd name="connsiteY33" fmla="*/ 2839720 h 4483100"/>
              <a:gd name="connsiteX34" fmla="*/ 1661160 w 6182360"/>
              <a:gd name="connsiteY34" fmla="*/ 3068320 h 4483100"/>
              <a:gd name="connsiteX35" fmla="*/ 1783080 w 6182360"/>
              <a:gd name="connsiteY35" fmla="*/ 3205480 h 4483100"/>
              <a:gd name="connsiteX36" fmla="*/ 1889760 w 6182360"/>
              <a:gd name="connsiteY36" fmla="*/ 3327400 h 4483100"/>
              <a:gd name="connsiteX37" fmla="*/ 1844040 w 6182360"/>
              <a:gd name="connsiteY37" fmla="*/ 3449320 h 4483100"/>
              <a:gd name="connsiteX38" fmla="*/ 1661160 w 6182360"/>
              <a:gd name="connsiteY38" fmla="*/ 3891280 h 4483100"/>
              <a:gd name="connsiteX39" fmla="*/ 1478280 w 6182360"/>
              <a:gd name="connsiteY39" fmla="*/ 4074160 h 4483100"/>
              <a:gd name="connsiteX40" fmla="*/ 1508760 w 6182360"/>
              <a:gd name="connsiteY40" fmla="*/ 4196080 h 4483100"/>
              <a:gd name="connsiteX41" fmla="*/ 1508760 w 6182360"/>
              <a:gd name="connsiteY41" fmla="*/ 4302760 h 4483100"/>
              <a:gd name="connsiteX42" fmla="*/ 1478280 w 6182360"/>
              <a:gd name="connsiteY42" fmla="*/ 4424680 h 4483100"/>
              <a:gd name="connsiteX43" fmla="*/ 1539240 w 6182360"/>
              <a:gd name="connsiteY43" fmla="*/ 4439920 h 4483100"/>
              <a:gd name="connsiteX44" fmla="*/ 2255520 w 6182360"/>
              <a:gd name="connsiteY44" fmla="*/ 4470400 h 4483100"/>
              <a:gd name="connsiteX45" fmla="*/ 2392680 w 6182360"/>
              <a:gd name="connsiteY45" fmla="*/ 4363720 h 4483100"/>
              <a:gd name="connsiteX46" fmla="*/ 2667000 w 6182360"/>
              <a:gd name="connsiteY46" fmla="*/ 4272280 h 4483100"/>
              <a:gd name="connsiteX47" fmla="*/ 2926080 w 6182360"/>
              <a:gd name="connsiteY47" fmla="*/ 4226560 h 4483100"/>
              <a:gd name="connsiteX48" fmla="*/ 2834640 w 6182360"/>
              <a:gd name="connsiteY48" fmla="*/ 4058920 h 4483100"/>
              <a:gd name="connsiteX49" fmla="*/ 2804160 w 6182360"/>
              <a:gd name="connsiteY49" fmla="*/ 3830320 h 4483100"/>
              <a:gd name="connsiteX50" fmla="*/ 3093720 w 6182360"/>
              <a:gd name="connsiteY50" fmla="*/ 3601720 h 4483100"/>
              <a:gd name="connsiteX51" fmla="*/ 3383280 w 6182360"/>
              <a:gd name="connsiteY51" fmla="*/ 3068320 h 4483100"/>
              <a:gd name="connsiteX52" fmla="*/ 3413760 w 6182360"/>
              <a:gd name="connsiteY52" fmla="*/ 2854960 h 4483100"/>
              <a:gd name="connsiteX53" fmla="*/ 3611880 w 6182360"/>
              <a:gd name="connsiteY53" fmla="*/ 2702560 h 4483100"/>
              <a:gd name="connsiteX54" fmla="*/ 3810000 w 6182360"/>
              <a:gd name="connsiteY54" fmla="*/ 2214880 h 4483100"/>
              <a:gd name="connsiteX55" fmla="*/ 3947160 w 6182360"/>
              <a:gd name="connsiteY55" fmla="*/ 2108200 h 4483100"/>
              <a:gd name="connsiteX56" fmla="*/ 4023360 w 6182360"/>
              <a:gd name="connsiteY56" fmla="*/ 2077720 h 4483100"/>
              <a:gd name="connsiteX57" fmla="*/ 4145280 w 6182360"/>
              <a:gd name="connsiteY57" fmla="*/ 1788160 h 4483100"/>
              <a:gd name="connsiteX58" fmla="*/ 4191000 w 6182360"/>
              <a:gd name="connsiteY58" fmla="*/ 1864360 h 4483100"/>
              <a:gd name="connsiteX59" fmla="*/ 4312920 w 6182360"/>
              <a:gd name="connsiteY59" fmla="*/ 1986280 h 4483100"/>
              <a:gd name="connsiteX60" fmla="*/ 4389120 w 6182360"/>
              <a:gd name="connsiteY60" fmla="*/ 1925320 h 4483100"/>
              <a:gd name="connsiteX61" fmla="*/ 4389120 w 6182360"/>
              <a:gd name="connsiteY61" fmla="*/ 1711960 h 4483100"/>
              <a:gd name="connsiteX62" fmla="*/ 4480560 w 6182360"/>
              <a:gd name="connsiteY62" fmla="*/ 1574800 h 4483100"/>
              <a:gd name="connsiteX63" fmla="*/ 4663440 w 6182360"/>
              <a:gd name="connsiteY63" fmla="*/ 1498600 h 4483100"/>
              <a:gd name="connsiteX64" fmla="*/ 4815840 w 6182360"/>
              <a:gd name="connsiteY64" fmla="*/ 1498600 h 4483100"/>
              <a:gd name="connsiteX65" fmla="*/ 4968240 w 6182360"/>
              <a:gd name="connsiteY65" fmla="*/ 1590040 h 4483100"/>
              <a:gd name="connsiteX66" fmla="*/ 5029200 w 6182360"/>
              <a:gd name="connsiteY66" fmla="*/ 1605280 h 4483100"/>
              <a:gd name="connsiteX67" fmla="*/ 5349240 w 6182360"/>
              <a:gd name="connsiteY67" fmla="*/ 1346200 h 4483100"/>
              <a:gd name="connsiteX68" fmla="*/ 5486400 w 6182360"/>
              <a:gd name="connsiteY68" fmla="*/ 1209040 h 4483100"/>
              <a:gd name="connsiteX69" fmla="*/ 5577840 w 6182360"/>
              <a:gd name="connsiteY69" fmla="*/ 1117600 h 4483100"/>
              <a:gd name="connsiteX70" fmla="*/ 5455920 w 6182360"/>
              <a:gd name="connsiteY70" fmla="*/ 995680 h 4483100"/>
              <a:gd name="connsiteX71" fmla="*/ 5455920 w 6182360"/>
              <a:gd name="connsiteY71" fmla="*/ 919480 h 4483100"/>
              <a:gd name="connsiteX72" fmla="*/ 5349240 w 6182360"/>
              <a:gd name="connsiteY72" fmla="*/ 858520 h 4483100"/>
              <a:gd name="connsiteX73" fmla="*/ 5212080 w 6182360"/>
              <a:gd name="connsiteY73" fmla="*/ 873760 h 4483100"/>
              <a:gd name="connsiteX74" fmla="*/ 5455920 w 6182360"/>
              <a:gd name="connsiteY74" fmla="*/ 721360 h 4483100"/>
              <a:gd name="connsiteX75" fmla="*/ 5364480 w 6182360"/>
              <a:gd name="connsiteY75" fmla="*/ 629920 h 4483100"/>
              <a:gd name="connsiteX76" fmla="*/ 5090160 w 6182360"/>
              <a:gd name="connsiteY76" fmla="*/ 660400 h 4483100"/>
              <a:gd name="connsiteX77" fmla="*/ 4953000 w 6182360"/>
              <a:gd name="connsiteY77" fmla="*/ 538480 h 4483100"/>
              <a:gd name="connsiteX78" fmla="*/ 5486400 w 6182360"/>
              <a:gd name="connsiteY78" fmla="*/ 325120 h 4483100"/>
              <a:gd name="connsiteX79" fmla="*/ 5638800 w 6182360"/>
              <a:gd name="connsiteY79" fmla="*/ 264160 h 4483100"/>
              <a:gd name="connsiteX80" fmla="*/ 5852160 w 6182360"/>
              <a:gd name="connsiteY80" fmla="*/ 172720 h 4483100"/>
              <a:gd name="connsiteX81" fmla="*/ 5958840 w 6182360"/>
              <a:gd name="connsiteY81" fmla="*/ 20320 h 4483100"/>
              <a:gd name="connsiteX82" fmla="*/ 4495800 w 6182360"/>
              <a:gd name="connsiteY82" fmla="*/ 81280 h 4483100"/>
              <a:gd name="connsiteX0" fmla="*/ 4495800 w 6182360"/>
              <a:gd name="connsiteY0" fmla="*/ 81280 h 4483100"/>
              <a:gd name="connsiteX1" fmla="*/ 4175760 w 6182360"/>
              <a:gd name="connsiteY1" fmla="*/ 508000 h 4483100"/>
              <a:gd name="connsiteX2" fmla="*/ 3688080 w 6182360"/>
              <a:gd name="connsiteY2" fmla="*/ 904240 h 4483100"/>
              <a:gd name="connsiteX3" fmla="*/ 3383280 w 6182360"/>
              <a:gd name="connsiteY3" fmla="*/ 1087120 h 4483100"/>
              <a:gd name="connsiteX4" fmla="*/ 3048000 w 6182360"/>
              <a:gd name="connsiteY4" fmla="*/ 1163320 h 4483100"/>
              <a:gd name="connsiteX5" fmla="*/ 2575560 w 6182360"/>
              <a:gd name="connsiteY5" fmla="*/ 1071880 h 4483100"/>
              <a:gd name="connsiteX6" fmla="*/ 2301240 w 6182360"/>
              <a:gd name="connsiteY6" fmla="*/ 995680 h 4483100"/>
              <a:gd name="connsiteX7" fmla="*/ 2042160 w 6182360"/>
              <a:gd name="connsiteY7" fmla="*/ 843280 h 4483100"/>
              <a:gd name="connsiteX8" fmla="*/ 1965960 w 6182360"/>
              <a:gd name="connsiteY8" fmla="*/ 797560 h 4483100"/>
              <a:gd name="connsiteX9" fmla="*/ 1767840 w 6182360"/>
              <a:gd name="connsiteY9" fmla="*/ 949960 h 4483100"/>
              <a:gd name="connsiteX10" fmla="*/ 1661160 w 6182360"/>
              <a:gd name="connsiteY10" fmla="*/ 904240 h 4483100"/>
              <a:gd name="connsiteX11" fmla="*/ 1234440 w 6182360"/>
              <a:gd name="connsiteY11" fmla="*/ 767080 h 4483100"/>
              <a:gd name="connsiteX12" fmla="*/ 914400 w 6182360"/>
              <a:gd name="connsiteY12" fmla="*/ 142240 h 4483100"/>
              <a:gd name="connsiteX13" fmla="*/ 914400 w 6182360"/>
              <a:gd name="connsiteY13" fmla="*/ 81280 h 4483100"/>
              <a:gd name="connsiteX14" fmla="*/ 182880 w 6182360"/>
              <a:gd name="connsiteY14" fmla="*/ 81280 h 4483100"/>
              <a:gd name="connsiteX15" fmla="*/ 167640 w 6182360"/>
              <a:gd name="connsiteY15" fmla="*/ 248920 h 4483100"/>
              <a:gd name="connsiteX16" fmla="*/ 0 w 6182360"/>
              <a:gd name="connsiteY16" fmla="*/ 629920 h 4483100"/>
              <a:gd name="connsiteX17" fmla="*/ 167640 w 6182360"/>
              <a:gd name="connsiteY17" fmla="*/ 843280 h 4483100"/>
              <a:gd name="connsiteX18" fmla="*/ 320040 w 6182360"/>
              <a:gd name="connsiteY18" fmla="*/ 995680 h 4483100"/>
              <a:gd name="connsiteX19" fmla="*/ 472440 w 6182360"/>
              <a:gd name="connsiteY19" fmla="*/ 1361440 h 4483100"/>
              <a:gd name="connsiteX20" fmla="*/ 548640 w 6182360"/>
              <a:gd name="connsiteY20" fmla="*/ 1651000 h 4483100"/>
              <a:gd name="connsiteX21" fmla="*/ 685800 w 6182360"/>
              <a:gd name="connsiteY21" fmla="*/ 1727200 h 4483100"/>
              <a:gd name="connsiteX22" fmla="*/ 929640 w 6182360"/>
              <a:gd name="connsiteY22" fmla="*/ 1468120 h 4483100"/>
              <a:gd name="connsiteX23" fmla="*/ 1051560 w 6182360"/>
              <a:gd name="connsiteY23" fmla="*/ 1376680 h 4483100"/>
              <a:gd name="connsiteX24" fmla="*/ 1173480 w 6182360"/>
              <a:gd name="connsiteY24" fmla="*/ 1422400 h 4483100"/>
              <a:gd name="connsiteX25" fmla="*/ 1234440 w 6182360"/>
              <a:gd name="connsiteY25" fmla="*/ 1513840 h 4483100"/>
              <a:gd name="connsiteX26" fmla="*/ 1158240 w 6182360"/>
              <a:gd name="connsiteY26" fmla="*/ 1651000 h 4483100"/>
              <a:gd name="connsiteX27" fmla="*/ 1356360 w 6182360"/>
              <a:gd name="connsiteY27" fmla="*/ 1910080 h 4483100"/>
              <a:gd name="connsiteX28" fmla="*/ 1524000 w 6182360"/>
              <a:gd name="connsiteY28" fmla="*/ 2153920 h 4483100"/>
              <a:gd name="connsiteX29" fmla="*/ 1524000 w 6182360"/>
              <a:gd name="connsiteY29" fmla="*/ 2245360 h 4483100"/>
              <a:gd name="connsiteX30" fmla="*/ 1645920 w 6182360"/>
              <a:gd name="connsiteY30" fmla="*/ 2336800 h 4483100"/>
              <a:gd name="connsiteX31" fmla="*/ 1676400 w 6182360"/>
              <a:gd name="connsiteY31" fmla="*/ 2473960 h 4483100"/>
              <a:gd name="connsiteX32" fmla="*/ 1554480 w 6182360"/>
              <a:gd name="connsiteY32" fmla="*/ 2656840 h 4483100"/>
              <a:gd name="connsiteX33" fmla="*/ 1478280 w 6182360"/>
              <a:gd name="connsiteY33" fmla="*/ 2839720 h 4483100"/>
              <a:gd name="connsiteX34" fmla="*/ 1661160 w 6182360"/>
              <a:gd name="connsiteY34" fmla="*/ 3068320 h 4483100"/>
              <a:gd name="connsiteX35" fmla="*/ 1783080 w 6182360"/>
              <a:gd name="connsiteY35" fmla="*/ 3205480 h 4483100"/>
              <a:gd name="connsiteX36" fmla="*/ 1889760 w 6182360"/>
              <a:gd name="connsiteY36" fmla="*/ 3327400 h 4483100"/>
              <a:gd name="connsiteX37" fmla="*/ 1844040 w 6182360"/>
              <a:gd name="connsiteY37" fmla="*/ 3449320 h 4483100"/>
              <a:gd name="connsiteX38" fmla="*/ 1661160 w 6182360"/>
              <a:gd name="connsiteY38" fmla="*/ 3891280 h 4483100"/>
              <a:gd name="connsiteX39" fmla="*/ 1478280 w 6182360"/>
              <a:gd name="connsiteY39" fmla="*/ 4074160 h 4483100"/>
              <a:gd name="connsiteX40" fmla="*/ 1508760 w 6182360"/>
              <a:gd name="connsiteY40" fmla="*/ 4196080 h 4483100"/>
              <a:gd name="connsiteX41" fmla="*/ 1508760 w 6182360"/>
              <a:gd name="connsiteY41" fmla="*/ 4302760 h 4483100"/>
              <a:gd name="connsiteX42" fmla="*/ 1478280 w 6182360"/>
              <a:gd name="connsiteY42" fmla="*/ 4424680 h 4483100"/>
              <a:gd name="connsiteX43" fmla="*/ 1539240 w 6182360"/>
              <a:gd name="connsiteY43" fmla="*/ 4439920 h 4483100"/>
              <a:gd name="connsiteX44" fmla="*/ 2255520 w 6182360"/>
              <a:gd name="connsiteY44" fmla="*/ 4470400 h 4483100"/>
              <a:gd name="connsiteX45" fmla="*/ 2392680 w 6182360"/>
              <a:gd name="connsiteY45" fmla="*/ 4363720 h 4483100"/>
              <a:gd name="connsiteX46" fmla="*/ 2667000 w 6182360"/>
              <a:gd name="connsiteY46" fmla="*/ 4272280 h 4483100"/>
              <a:gd name="connsiteX47" fmla="*/ 2926080 w 6182360"/>
              <a:gd name="connsiteY47" fmla="*/ 4226560 h 4483100"/>
              <a:gd name="connsiteX48" fmla="*/ 2834640 w 6182360"/>
              <a:gd name="connsiteY48" fmla="*/ 4058920 h 4483100"/>
              <a:gd name="connsiteX49" fmla="*/ 2804160 w 6182360"/>
              <a:gd name="connsiteY49" fmla="*/ 3830320 h 4483100"/>
              <a:gd name="connsiteX50" fmla="*/ 3093720 w 6182360"/>
              <a:gd name="connsiteY50" fmla="*/ 3601720 h 4483100"/>
              <a:gd name="connsiteX51" fmla="*/ 3383280 w 6182360"/>
              <a:gd name="connsiteY51" fmla="*/ 3068320 h 4483100"/>
              <a:gd name="connsiteX52" fmla="*/ 3413760 w 6182360"/>
              <a:gd name="connsiteY52" fmla="*/ 2854960 h 4483100"/>
              <a:gd name="connsiteX53" fmla="*/ 3611880 w 6182360"/>
              <a:gd name="connsiteY53" fmla="*/ 2702560 h 4483100"/>
              <a:gd name="connsiteX54" fmla="*/ 3810000 w 6182360"/>
              <a:gd name="connsiteY54" fmla="*/ 2214880 h 4483100"/>
              <a:gd name="connsiteX55" fmla="*/ 3947160 w 6182360"/>
              <a:gd name="connsiteY55" fmla="*/ 2108200 h 4483100"/>
              <a:gd name="connsiteX56" fmla="*/ 4023360 w 6182360"/>
              <a:gd name="connsiteY56" fmla="*/ 2077720 h 4483100"/>
              <a:gd name="connsiteX57" fmla="*/ 4145280 w 6182360"/>
              <a:gd name="connsiteY57" fmla="*/ 1788160 h 4483100"/>
              <a:gd name="connsiteX58" fmla="*/ 4191000 w 6182360"/>
              <a:gd name="connsiteY58" fmla="*/ 1864360 h 4483100"/>
              <a:gd name="connsiteX59" fmla="*/ 4312920 w 6182360"/>
              <a:gd name="connsiteY59" fmla="*/ 1986280 h 4483100"/>
              <a:gd name="connsiteX60" fmla="*/ 4389120 w 6182360"/>
              <a:gd name="connsiteY60" fmla="*/ 1925320 h 4483100"/>
              <a:gd name="connsiteX61" fmla="*/ 4389120 w 6182360"/>
              <a:gd name="connsiteY61" fmla="*/ 1711960 h 4483100"/>
              <a:gd name="connsiteX62" fmla="*/ 4480560 w 6182360"/>
              <a:gd name="connsiteY62" fmla="*/ 1574800 h 4483100"/>
              <a:gd name="connsiteX63" fmla="*/ 4663440 w 6182360"/>
              <a:gd name="connsiteY63" fmla="*/ 1498600 h 4483100"/>
              <a:gd name="connsiteX64" fmla="*/ 4815840 w 6182360"/>
              <a:gd name="connsiteY64" fmla="*/ 1498600 h 4483100"/>
              <a:gd name="connsiteX65" fmla="*/ 4968240 w 6182360"/>
              <a:gd name="connsiteY65" fmla="*/ 1590040 h 4483100"/>
              <a:gd name="connsiteX66" fmla="*/ 5029200 w 6182360"/>
              <a:gd name="connsiteY66" fmla="*/ 1605280 h 4483100"/>
              <a:gd name="connsiteX67" fmla="*/ 5349240 w 6182360"/>
              <a:gd name="connsiteY67" fmla="*/ 1346200 h 4483100"/>
              <a:gd name="connsiteX68" fmla="*/ 5486400 w 6182360"/>
              <a:gd name="connsiteY68" fmla="*/ 1209040 h 4483100"/>
              <a:gd name="connsiteX69" fmla="*/ 5577840 w 6182360"/>
              <a:gd name="connsiteY69" fmla="*/ 1117600 h 4483100"/>
              <a:gd name="connsiteX70" fmla="*/ 5455920 w 6182360"/>
              <a:gd name="connsiteY70" fmla="*/ 995680 h 4483100"/>
              <a:gd name="connsiteX71" fmla="*/ 5455920 w 6182360"/>
              <a:gd name="connsiteY71" fmla="*/ 919480 h 4483100"/>
              <a:gd name="connsiteX72" fmla="*/ 5349240 w 6182360"/>
              <a:gd name="connsiteY72" fmla="*/ 858520 h 4483100"/>
              <a:gd name="connsiteX73" fmla="*/ 5212080 w 6182360"/>
              <a:gd name="connsiteY73" fmla="*/ 873760 h 4483100"/>
              <a:gd name="connsiteX74" fmla="*/ 5455920 w 6182360"/>
              <a:gd name="connsiteY74" fmla="*/ 721360 h 4483100"/>
              <a:gd name="connsiteX75" fmla="*/ 5364480 w 6182360"/>
              <a:gd name="connsiteY75" fmla="*/ 629920 h 4483100"/>
              <a:gd name="connsiteX76" fmla="*/ 5090160 w 6182360"/>
              <a:gd name="connsiteY76" fmla="*/ 660400 h 4483100"/>
              <a:gd name="connsiteX77" fmla="*/ 4953000 w 6182360"/>
              <a:gd name="connsiteY77" fmla="*/ 538480 h 4483100"/>
              <a:gd name="connsiteX78" fmla="*/ 5486400 w 6182360"/>
              <a:gd name="connsiteY78" fmla="*/ 325120 h 4483100"/>
              <a:gd name="connsiteX79" fmla="*/ 5638800 w 6182360"/>
              <a:gd name="connsiteY79" fmla="*/ 264160 h 4483100"/>
              <a:gd name="connsiteX80" fmla="*/ 5852160 w 6182360"/>
              <a:gd name="connsiteY80" fmla="*/ 172720 h 4483100"/>
              <a:gd name="connsiteX81" fmla="*/ 5958840 w 6182360"/>
              <a:gd name="connsiteY81" fmla="*/ 20320 h 4483100"/>
              <a:gd name="connsiteX82" fmla="*/ 4495800 w 6182360"/>
              <a:gd name="connsiteY82"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2489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420691 w 6123940"/>
              <a:gd name="connsiteY68" fmla="*/ 1197113 h 4483100"/>
              <a:gd name="connsiteX69" fmla="*/ 5519420 w 6123940"/>
              <a:gd name="connsiteY69" fmla="*/ 1117600 h 4483100"/>
              <a:gd name="connsiteX70" fmla="*/ 5397500 w 6123940"/>
              <a:gd name="connsiteY70" fmla="*/ 995680 h 4483100"/>
              <a:gd name="connsiteX71" fmla="*/ 5397500 w 6123940"/>
              <a:gd name="connsiteY71" fmla="*/ 919480 h 4483100"/>
              <a:gd name="connsiteX72" fmla="*/ 5290820 w 6123940"/>
              <a:gd name="connsiteY72" fmla="*/ 858520 h 4483100"/>
              <a:gd name="connsiteX73" fmla="*/ 5153660 w 6123940"/>
              <a:gd name="connsiteY73" fmla="*/ 873760 h 4483100"/>
              <a:gd name="connsiteX74" fmla="*/ 5397500 w 6123940"/>
              <a:gd name="connsiteY74" fmla="*/ 721360 h 4483100"/>
              <a:gd name="connsiteX75" fmla="*/ 5306060 w 6123940"/>
              <a:gd name="connsiteY75" fmla="*/ 629920 h 4483100"/>
              <a:gd name="connsiteX76" fmla="*/ 5031740 w 6123940"/>
              <a:gd name="connsiteY76" fmla="*/ 660400 h 4483100"/>
              <a:gd name="connsiteX77" fmla="*/ 4894580 w 6123940"/>
              <a:gd name="connsiteY77" fmla="*/ 538480 h 4483100"/>
              <a:gd name="connsiteX78" fmla="*/ 5427980 w 6123940"/>
              <a:gd name="connsiteY78" fmla="*/ 325120 h 4483100"/>
              <a:gd name="connsiteX79" fmla="*/ 5580380 w 6123940"/>
              <a:gd name="connsiteY79" fmla="*/ 264160 h 4483100"/>
              <a:gd name="connsiteX80" fmla="*/ 5793740 w 6123940"/>
              <a:gd name="connsiteY80" fmla="*/ 172720 h 4483100"/>
              <a:gd name="connsiteX81" fmla="*/ 5900420 w 6123940"/>
              <a:gd name="connsiteY81" fmla="*/ 20320 h 4483100"/>
              <a:gd name="connsiteX82" fmla="*/ 4437380 w 6123940"/>
              <a:gd name="connsiteY82"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519420 w 6123940"/>
              <a:gd name="connsiteY67" fmla="*/ 1117600 h 4483100"/>
              <a:gd name="connsiteX68" fmla="*/ 5397500 w 6123940"/>
              <a:gd name="connsiteY68" fmla="*/ 995680 h 4483100"/>
              <a:gd name="connsiteX69" fmla="*/ 5397500 w 6123940"/>
              <a:gd name="connsiteY69" fmla="*/ 919480 h 4483100"/>
              <a:gd name="connsiteX70" fmla="*/ 5290820 w 6123940"/>
              <a:gd name="connsiteY70" fmla="*/ 858520 h 4483100"/>
              <a:gd name="connsiteX71" fmla="*/ 5153660 w 6123940"/>
              <a:gd name="connsiteY71" fmla="*/ 873760 h 4483100"/>
              <a:gd name="connsiteX72" fmla="*/ 5397500 w 6123940"/>
              <a:gd name="connsiteY72" fmla="*/ 721360 h 4483100"/>
              <a:gd name="connsiteX73" fmla="*/ 5306060 w 6123940"/>
              <a:gd name="connsiteY73" fmla="*/ 629920 h 4483100"/>
              <a:gd name="connsiteX74" fmla="*/ 5031740 w 6123940"/>
              <a:gd name="connsiteY74" fmla="*/ 660400 h 4483100"/>
              <a:gd name="connsiteX75" fmla="*/ 4894580 w 6123940"/>
              <a:gd name="connsiteY75" fmla="*/ 538480 h 4483100"/>
              <a:gd name="connsiteX76" fmla="*/ 5427980 w 6123940"/>
              <a:gd name="connsiteY76" fmla="*/ 325120 h 4483100"/>
              <a:gd name="connsiteX77" fmla="*/ 5580380 w 6123940"/>
              <a:gd name="connsiteY77" fmla="*/ 264160 h 4483100"/>
              <a:gd name="connsiteX78" fmla="*/ 5793740 w 6123940"/>
              <a:gd name="connsiteY78" fmla="*/ 172720 h 4483100"/>
              <a:gd name="connsiteX79" fmla="*/ 5900420 w 6123940"/>
              <a:gd name="connsiteY79" fmla="*/ 20320 h 4483100"/>
              <a:gd name="connsiteX80" fmla="*/ 4437380 w 6123940"/>
              <a:gd name="connsiteY80"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519420 w 6123940"/>
              <a:gd name="connsiteY67" fmla="*/ 1117600 h 4483100"/>
              <a:gd name="connsiteX68" fmla="*/ 5397500 w 6123940"/>
              <a:gd name="connsiteY68" fmla="*/ 995680 h 4483100"/>
              <a:gd name="connsiteX69" fmla="*/ 5397500 w 6123940"/>
              <a:gd name="connsiteY69" fmla="*/ 919480 h 4483100"/>
              <a:gd name="connsiteX70" fmla="*/ 5290820 w 6123940"/>
              <a:gd name="connsiteY70" fmla="*/ 858520 h 4483100"/>
              <a:gd name="connsiteX71" fmla="*/ 5153660 w 6123940"/>
              <a:gd name="connsiteY71" fmla="*/ 873760 h 4483100"/>
              <a:gd name="connsiteX72" fmla="*/ 5397500 w 6123940"/>
              <a:gd name="connsiteY72" fmla="*/ 721360 h 4483100"/>
              <a:gd name="connsiteX73" fmla="*/ 5306060 w 6123940"/>
              <a:gd name="connsiteY73" fmla="*/ 629920 h 4483100"/>
              <a:gd name="connsiteX74" fmla="*/ 5031740 w 6123940"/>
              <a:gd name="connsiteY74" fmla="*/ 660400 h 4483100"/>
              <a:gd name="connsiteX75" fmla="*/ 4894580 w 6123940"/>
              <a:gd name="connsiteY75" fmla="*/ 538480 h 4483100"/>
              <a:gd name="connsiteX76" fmla="*/ 5427980 w 6123940"/>
              <a:gd name="connsiteY76" fmla="*/ 325120 h 4483100"/>
              <a:gd name="connsiteX77" fmla="*/ 5580380 w 6123940"/>
              <a:gd name="connsiteY77" fmla="*/ 264160 h 4483100"/>
              <a:gd name="connsiteX78" fmla="*/ 5793740 w 6123940"/>
              <a:gd name="connsiteY78" fmla="*/ 172720 h 4483100"/>
              <a:gd name="connsiteX79" fmla="*/ 5900420 w 6123940"/>
              <a:gd name="connsiteY79" fmla="*/ 20320 h 4483100"/>
              <a:gd name="connsiteX80" fmla="*/ 4437380 w 6123940"/>
              <a:gd name="connsiteY80" fmla="*/ 81280 h 4483100"/>
              <a:gd name="connsiteX0" fmla="*/ 4437380 w 6123940"/>
              <a:gd name="connsiteY0" fmla="*/ 127000 h 4528820"/>
              <a:gd name="connsiteX1" fmla="*/ 4117340 w 6123940"/>
              <a:gd name="connsiteY1" fmla="*/ 553720 h 4528820"/>
              <a:gd name="connsiteX2" fmla="*/ 3629660 w 6123940"/>
              <a:gd name="connsiteY2" fmla="*/ 949960 h 4528820"/>
              <a:gd name="connsiteX3" fmla="*/ 3324860 w 6123940"/>
              <a:gd name="connsiteY3" fmla="*/ 1132840 h 4528820"/>
              <a:gd name="connsiteX4" fmla="*/ 2989580 w 6123940"/>
              <a:gd name="connsiteY4" fmla="*/ 1209040 h 4528820"/>
              <a:gd name="connsiteX5" fmla="*/ 2517140 w 6123940"/>
              <a:gd name="connsiteY5" fmla="*/ 1117600 h 4528820"/>
              <a:gd name="connsiteX6" fmla="*/ 2242820 w 6123940"/>
              <a:gd name="connsiteY6" fmla="*/ 1041400 h 4528820"/>
              <a:gd name="connsiteX7" fmla="*/ 1983740 w 6123940"/>
              <a:gd name="connsiteY7" fmla="*/ 889000 h 4528820"/>
              <a:gd name="connsiteX8" fmla="*/ 1907540 w 6123940"/>
              <a:gd name="connsiteY8" fmla="*/ 843280 h 4528820"/>
              <a:gd name="connsiteX9" fmla="*/ 1709420 w 6123940"/>
              <a:gd name="connsiteY9" fmla="*/ 995680 h 4528820"/>
              <a:gd name="connsiteX10" fmla="*/ 1602740 w 6123940"/>
              <a:gd name="connsiteY10" fmla="*/ 949960 h 4528820"/>
              <a:gd name="connsiteX11" fmla="*/ 1176020 w 6123940"/>
              <a:gd name="connsiteY11" fmla="*/ 812800 h 4528820"/>
              <a:gd name="connsiteX12" fmla="*/ 855980 w 6123940"/>
              <a:gd name="connsiteY12" fmla="*/ 187960 h 4528820"/>
              <a:gd name="connsiteX13" fmla="*/ 855980 w 6123940"/>
              <a:gd name="connsiteY13" fmla="*/ 127000 h 4528820"/>
              <a:gd name="connsiteX14" fmla="*/ 124460 w 6123940"/>
              <a:gd name="connsiteY14" fmla="*/ 127000 h 4528820"/>
              <a:gd name="connsiteX15" fmla="*/ 109220 w 6123940"/>
              <a:gd name="connsiteY15" fmla="*/ 889000 h 4528820"/>
              <a:gd name="connsiteX16" fmla="*/ 261620 w 6123940"/>
              <a:gd name="connsiteY16" fmla="*/ 1041400 h 4528820"/>
              <a:gd name="connsiteX17" fmla="*/ 414020 w 6123940"/>
              <a:gd name="connsiteY17" fmla="*/ 1407160 h 4528820"/>
              <a:gd name="connsiteX18" fmla="*/ 490220 w 6123940"/>
              <a:gd name="connsiteY18" fmla="*/ 1696720 h 4528820"/>
              <a:gd name="connsiteX19" fmla="*/ 627380 w 6123940"/>
              <a:gd name="connsiteY19" fmla="*/ 1772920 h 4528820"/>
              <a:gd name="connsiteX20" fmla="*/ 871220 w 6123940"/>
              <a:gd name="connsiteY20" fmla="*/ 1513840 h 4528820"/>
              <a:gd name="connsiteX21" fmla="*/ 993140 w 6123940"/>
              <a:gd name="connsiteY21" fmla="*/ 1422400 h 4528820"/>
              <a:gd name="connsiteX22" fmla="*/ 1115060 w 6123940"/>
              <a:gd name="connsiteY22" fmla="*/ 1468120 h 4528820"/>
              <a:gd name="connsiteX23" fmla="*/ 1176020 w 6123940"/>
              <a:gd name="connsiteY23" fmla="*/ 1559560 h 4528820"/>
              <a:gd name="connsiteX24" fmla="*/ 1099820 w 6123940"/>
              <a:gd name="connsiteY24" fmla="*/ 1696720 h 4528820"/>
              <a:gd name="connsiteX25" fmla="*/ 1297940 w 6123940"/>
              <a:gd name="connsiteY25" fmla="*/ 1955800 h 4528820"/>
              <a:gd name="connsiteX26" fmla="*/ 1465580 w 6123940"/>
              <a:gd name="connsiteY26" fmla="*/ 2199640 h 4528820"/>
              <a:gd name="connsiteX27" fmla="*/ 1465580 w 6123940"/>
              <a:gd name="connsiteY27" fmla="*/ 2291080 h 4528820"/>
              <a:gd name="connsiteX28" fmla="*/ 1587500 w 6123940"/>
              <a:gd name="connsiteY28" fmla="*/ 2382520 h 4528820"/>
              <a:gd name="connsiteX29" fmla="*/ 1617980 w 6123940"/>
              <a:gd name="connsiteY29" fmla="*/ 2519680 h 4528820"/>
              <a:gd name="connsiteX30" fmla="*/ 1496060 w 6123940"/>
              <a:gd name="connsiteY30" fmla="*/ 2702560 h 4528820"/>
              <a:gd name="connsiteX31" fmla="*/ 1419860 w 6123940"/>
              <a:gd name="connsiteY31" fmla="*/ 2885440 h 4528820"/>
              <a:gd name="connsiteX32" fmla="*/ 1602740 w 6123940"/>
              <a:gd name="connsiteY32" fmla="*/ 3114040 h 4528820"/>
              <a:gd name="connsiteX33" fmla="*/ 1724660 w 6123940"/>
              <a:gd name="connsiteY33" fmla="*/ 3251200 h 4528820"/>
              <a:gd name="connsiteX34" fmla="*/ 1831340 w 6123940"/>
              <a:gd name="connsiteY34" fmla="*/ 3373120 h 4528820"/>
              <a:gd name="connsiteX35" fmla="*/ 1785620 w 6123940"/>
              <a:gd name="connsiteY35" fmla="*/ 3495040 h 4528820"/>
              <a:gd name="connsiteX36" fmla="*/ 1602740 w 6123940"/>
              <a:gd name="connsiteY36" fmla="*/ 3937000 h 4528820"/>
              <a:gd name="connsiteX37" fmla="*/ 1419860 w 6123940"/>
              <a:gd name="connsiteY37" fmla="*/ 4119880 h 4528820"/>
              <a:gd name="connsiteX38" fmla="*/ 1450340 w 6123940"/>
              <a:gd name="connsiteY38" fmla="*/ 4241800 h 4528820"/>
              <a:gd name="connsiteX39" fmla="*/ 1450340 w 6123940"/>
              <a:gd name="connsiteY39" fmla="*/ 4348480 h 4528820"/>
              <a:gd name="connsiteX40" fmla="*/ 1419860 w 6123940"/>
              <a:gd name="connsiteY40" fmla="*/ 4470400 h 4528820"/>
              <a:gd name="connsiteX41" fmla="*/ 1480820 w 6123940"/>
              <a:gd name="connsiteY41" fmla="*/ 4485640 h 4528820"/>
              <a:gd name="connsiteX42" fmla="*/ 2197100 w 6123940"/>
              <a:gd name="connsiteY42" fmla="*/ 4516120 h 4528820"/>
              <a:gd name="connsiteX43" fmla="*/ 2334260 w 6123940"/>
              <a:gd name="connsiteY43" fmla="*/ 4409440 h 4528820"/>
              <a:gd name="connsiteX44" fmla="*/ 2608580 w 6123940"/>
              <a:gd name="connsiteY44" fmla="*/ 4318000 h 4528820"/>
              <a:gd name="connsiteX45" fmla="*/ 2867660 w 6123940"/>
              <a:gd name="connsiteY45" fmla="*/ 4272280 h 4528820"/>
              <a:gd name="connsiteX46" fmla="*/ 2776220 w 6123940"/>
              <a:gd name="connsiteY46" fmla="*/ 4104640 h 4528820"/>
              <a:gd name="connsiteX47" fmla="*/ 2745740 w 6123940"/>
              <a:gd name="connsiteY47" fmla="*/ 3876040 h 4528820"/>
              <a:gd name="connsiteX48" fmla="*/ 3035300 w 6123940"/>
              <a:gd name="connsiteY48" fmla="*/ 3647440 h 4528820"/>
              <a:gd name="connsiteX49" fmla="*/ 3324860 w 6123940"/>
              <a:gd name="connsiteY49" fmla="*/ 3114040 h 4528820"/>
              <a:gd name="connsiteX50" fmla="*/ 3355340 w 6123940"/>
              <a:gd name="connsiteY50" fmla="*/ 2900680 h 4528820"/>
              <a:gd name="connsiteX51" fmla="*/ 3553460 w 6123940"/>
              <a:gd name="connsiteY51" fmla="*/ 2748280 h 4528820"/>
              <a:gd name="connsiteX52" fmla="*/ 3751580 w 6123940"/>
              <a:gd name="connsiteY52" fmla="*/ 2260600 h 4528820"/>
              <a:gd name="connsiteX53" fmla="*/ 3888740 w 6123940"/>
              <a:gd name="connsiteY53" fmla="*/ 2153920 h 4528820"/>
              <a:gd name="connsiteX54" fmla="*/ 3964940 w 6123940"/>
              <a:gd name="connsiteY54" fmla="*/ 2123440 h 4528820"/>
              <a:gd name="connsiteX55" fmla="*/ 4086860 w 6123940"/>
              <a:gd name="connsiteY55" fmla="*/ 1833880 h 4528820"/>
              <a:gd name="connsiteX56" fmla="*/ 4132580 w 6123940"/>
              <a:gd name="connsiteY56" fmla="*/ 1910080 h 4528820"/>
              <a:gd name="connsiteX57" fmla="*/ 4254500 w 6123940"/>
              <a:gd name="connsiteY57" fmla="*/ 2032000 h 4528820"/>
              <a:gd name="connsiteX58" fmla="*/ 4330700 w 6123940"/>
              <a:gd name="connsiteY58" fmla="*/ 1971040 h 4528820"/>
              <a:gd name="connsiteX59" fmla="*/ 4330700 w 6123940"/>
              <a:gd name="connsiteY59" fmla="*/ 1757680 h 4528820"/>
              <a:gd name="connsiteX60" fmla="*/ 4422140 w 6123940"/>
              <a:gd name="connsiteY60" fmla="*/ 1620520 h 4528820"/>
              <a:gd name="connsiteX61" fmla="*/ 4605020 w 6123940"/>
              <a:gd name="connsiteY61" fmla="*/ 1544320 h 4528820"/>
              <a:gd name="connsiteX62" fmla="*/ 4757420 w 6123940"/>
              <a:gd name="connsiteY62" fmla="*/ 1544320 h 4528820"/>
              <a:gd name="connsiteX63" fmla="*/ 4909820 w 6123940"/>
              <a:gd name="connsiteY63" fmla="*/ 1635760 h 4528820"/>
              <a:gd name="connsiteX64" fmla="*/ 4970780 w 6123940"/>
              <a:gd name="connsiteY64" fmla="*/ 1651000 h 4528820"/>
              <a:gd name="connsiteX65" fmla="*/ 5290820 w 6123940"/>
              <a:gd name="connsiteY65" fmla="*/ 1391920 h 4528820"/>
              <a:gd name="connsiteX66" fmla="*/ 5519420 w 6123940"/>
              <a:gd name="connsiteY66" fmla="*/ 1163320 h 4528820"/>
              <a:gd name="connsiteX67" fmla="*/ 5397500 w 6123940"/>
              <a:gd name="connsiteY67" fmla="*/ 1041400 h 4528820"/>
              <a:gd name="connsiteX68" fmla="*/ 5397500 w 6123940"/>
              <a:gd name="connsiteY68" fmla="*/ 965200 h 4528820"/>
              <a:gd name="connsiteX69" fmla="*/ 5290820 w 6123940"/>
              <a:gd name="connsiteY69" fmla="*/ 904240 h 4528820"/>
              <a:gd name="connsiteX70" fmla="*/ 5153660 w 6123940"/>
              <a:gd name="connsiteY70" fmla="*/ 919480 h 4528820"/>
              <a:gd name="connsiteX71" fmla="*/ 5397500 w 6123940"/>
              <a:gd name="connsiteY71" fmla="*/ 767080 h 4528820"/>
              <a:gd name="connsiteX72" fmla="*/ 5306060 w 6123940"/>
              <a:gd name="connsiteY72" fmla="*/ 675640 h 4528820"/>
              <a:gd name="connsiteX73" fmla="*/ 5031740 w 6123940"/>
              <a:gd name="connsiteY73" fmla="*/ 706120 h 4528820"/>
              <a:gd name="connsiteX74" fmla="*/ 4894580 w 6123940"/>
              <a:gd name="connsiteY74" fmla="*/ 584200 h 4528820"/>
              <a:gd name="connsiteX75" fmla="*/ 5427980 w 6123940"/>
              <a:gd name="connsiteY75" fmla="*/ 370840 h 4528820"/>
              <a:gd name="connsiteX76" fmla="*/ 5580380 w 6123940"/>
              <a:gd name="connsiteY76" fmla="*/ 309880 h 4528820"/>
              <a:gd name="connsiteX77" fmla="*/ 5793740 w 6123940"/>
              <a:gd name="connsiteY77" fmla="*/ 218440 h 4528820"/>
              <a:gd name="connsiteX78" fmla="*/ 5900420 w 6123940"/>
              <a:gd name="connsiteY78" fmla="*/ 66040 h 4528820"/>
              <a:gd name="connsiteX79" fmla="*/ 4437380 w 6123940"/>
              <a:gd name="connsiteY79" fmla="*/ 127000 h 452882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148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779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779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116840 h 4518660"/>
              <a:gd name="connsiteX1" fmla="*/ 4117340 w 6123940"/>
              <a:gd name="connsiteY1" fmla="*/ 543560 h 4518660"/>
              <a:gd name="connsiteX2" fmla="*/ 3629660 w 6123940"/>
              <a:gd name="connsiteY2" fmla="*/ 939800 h 4518660"/>
              <a:gd name="connsiteX3" fmla="*/ 3324860 w 6123940"/>
              <a:gd name="connsiteY3" fmla="*/ 1122680 h 4518660"/>
              <a:gd name="connsiteX4" fmla="*/ 2989580 w 6123940"/>
              <a:gd name="connsiteY4" fmla="*/ 1198880 h 4518660"/>
              <a:gd name="connsiteX5" fmla="*/ 2517140 w 6123940"/>
              <a:gd name="connsiteY5" fmla="*/ 1107440 h 4518660"/>
              <a:gd name="connsiteX6" fmla="*/ 2242820 w 6123940"/>
              <a:gd name="connsiteY6" fmla="*/ 1031240 h 4518660"/>
              <a:gd name="connsiteX7" fmla="*/ 1983740 w 6123940"/>
              <a:gd name="connsiteY7" fmla="*/ 878840 h 4518660"/>
              <a:gd name="connsiteX8" fmla="*/ 1907540 w 6123940"/>
              <a:gd name="connsiteY8" fmla="*/ 833120 h 4518660"/>
              <a:gd name="connsiteX9" fmla="*/ 1709420 w 6123940"/>
              <a:gd name="connsiteY9" fmla="*/ 985520 h 4518660"/>
              <a:gd name="connsiteX10" fmla="*/ 1602740 w 6123940"/>
              <a:gd name="connsiteY10" fmla="*/ 939800 h 4518660"/>
              <a:gd name="connsiteX11" fmla="*/ 1176020 w 6123940"/>
              <a:gd name="connsiteY11" fmla="*/ 650240 h 4518660"/>
              <a:gd name="connsiteX12" fmla="*/ 855980 w 6123940"/>
              <a:gd name="connsiteY12" fmla="*/ 177800 h 4518660"/>
              <a:gd name="connsiteX13" fmla="*/ 124460 w 6123940"/>
              <a:gd name="connsiteY13" fmla="*/ 116840 h 4518660"/>
              <a:gd name="connsiteX14" fmla="*/ 109220 w 6123940"/>
              <a:gd name="connsiteY14" fmla="*/ 878840 h 4518660"/>
              <a:gd name="connsiteX15" fmla="*/ 261620 w 6123940"/>
              <a:gd name="connsiteY15" fmla="*/ 1031240 h 4518660"/>
              <a:gd name="connsiteX16" fmla="*/ 414020 w 6123940"/>
              <a:gd name="connsiteY16" fmla="*/ 1397000 h 4518660"/>
              <a:gd name="connsiteX17" fmla="*/ 490220 w 6123940"/>
              <a:gd name="connsiteY17" fmla="*/ 1686560 h 4518660"/>
              <a:gd name="connsiteX18" fmla="*/ 627380 w 6123940"/>
              <a:gd name="connsiteY18" fmla="*/ 1762760 h 4518660"/>
              <a:gd name="connsiteX19" fmla="*/ 871220 w 6123940"/>
              <a:gd name="connsiteY19" fmla="*/ 1503680 h 4518660"/>
              <a:gd name="connsiteX20" fmla="*/ 993140 w 6123940"/>
              <a:gd name="connsiteY20" fmla="*/ 1412240 h 4518660"/>
              <a:gd name="connsiteX21" fmla="*/ 1115060 w 6123940"/>
              <a:gd name="connsiteY21" fmla="*/ 1457960 h 4518660"/>
              <a:gd name="connsiteX22" fmla="*/ 1176020 w 6123940"/>
              <a:gd name="connsiteY22" fmla="*/ 1549400 h 4518660"/>
              <a:gd name="connsiteX23" fmla="*/ 1099820 w 6123940"/>
              <a:gd name="connsiteY23" fmla="*/ 1686560 h 4518660"/>
              <a:gd name="connsiteX24" fmla="*/ 1297940 w 6123940"/>
              <a:gd name="connsiteY24" fmla="*/ 1945640 h 4518660"/>
              <a:gd name="connsiteX25" fmla="*/ 1465580 w 6123940"/>
              <a:gd name="connsiteY25" fmla="*/ 2189480 h 4518660"/>
              <a:gd name="connsiteX26" fmla="*/ 1465580 w 6123940"/>
              <a:gd name="connsiteY26" fmla="*/ 2280920 h 4518660"/>
              <a:gd name="connsiteX27" fmla="*/ 1587500 w 6123940"/>
              <a:gd name="connsiteY27" fmla="*/ 2372360 h 4518660"/>
              <a:gd name="connsiteX28" fmla="*/ 1617980 w 6123940"/>
              <a:gd name="connsiteY28" fmla="*/ 2509520 h 4518660"/>
              <a:gd name="connsiteX29" fmla="*/ 1496060 w 6123940"/>
              <a:gd name="connsiteY29" fmla="*/ 2692400 h 4518660"/>
              <a:gd name="connsiteX30" fmla="*/ 1419860 w 6123940"/>
              <a:gd name="connsiteY30" fmla="*/ 2875280 h 4518660"/>
              <a:gd name="connsiteX31" fmla="*/ 1602740 w 6123940"/>
              <a:gd name="connsiteY31" fmla="*/ 3103880 h 4518660"/>
              <a:gd name="connsiteX32" fmla="*/ 1724660 w 6123940"/>
              <a:gd name="connsiteY32" fmla="*/ 3241040 h 4518660"/>
              <a:gd name="connsiteX33" fmla="*/ 1831340 w 6123940"/>
              <a:gd name="connsiteY33" fmla="*/ 3362960 h 4518660"/>
              <a:gd name="connsiteX34" fmla="*/ 1785620 w 6123940"/>
              <a:gd name="connsiteY34" fmla="*/ 3484880 h 4518660"/>
              <a:gd name="connsiteX35" fmla="*/ 1602740 w 6123940"/>
              <a:gd name="connsiteY35" fmla="*/ 3926840 h 4518660"/>
              <a:gd name="connsiteX36" fmla="*/ 1419860 w 6123940"/>
              <a:gd name="connsiteY36" fmla="*/ 4109720 h 4518660"/>
              <a:gd name="connsiteX37" fmla="*/ 1450340 w 6123940"/>
              <a:gd name="connsiteY37" fmla="*/ 4231640 h 4518660"/>
              <a:gd name="connsiteX38" fmla="*/ 1450340 w 6123940"/>
              <a:gd name="connsiteY38" fmla="*/ 4338320 h 4518660"/>
              <a:gd name="connsiteX39" fmla="*/ 1419860 w 6123940"/>
              <a:gd name="connsiteY39" fmla="*/ 4460240 h 4518660"/>
              <a:gd name="connsiteX40" fmla="*/ 1480820 w 6123940"/>
              <a:gd name="connsiteY40" fmla="*/ 4475480 h 4518660"/>
              <a:gd name="connsiteX41" fmla="*/ 2197100 w 6123940"/>
              <a:gd name="connsiteY41" fmla="*/ 4505960 h 4518660"/>
              <a:gd name="connsiteX42" fmla="*/ 2334260 w 6123940"/>
              <a:gd name="connsiteY42" fmla="*/ 4399280 h 4518660"/>
              <a:gd name="connsiteX43" fmla="*/ 2608580 w 6123940"/>
              <a:gd name="connsiteY43" fmla="*/ 4307840 h 4518660"/>
              <a:gd name="connsiteX44" fmla="*/ 2867660 w 6123940"/>
              <a:gd name="connsiteY44" fmla="*/ 4262120 h 4518660"/>
              <a:gd name="connsiteX45" fmla="*/ 2852420 w 6123940"/>
              <a:gd name="connsiteY45" fmla="*/ 4094480 h 4518660"/>
              <a:gd name="connsiteX46" fmla="*/ 2821940 w 6123940"/>
              <a:gd name="connsiteY46" fmla="*/ 3865880 h 4518660"/>
              <a:gd name="connsiteX47" fmla="*/ 3035300 w 6123940"/>
              <a:gd name="connsiteY47" fmla="*/ 3713480 h 4518660"/>
              <a:gd name="connsiteX48" fmla="*/ 3324860 w 6123940"/>
              <a:gd name="connsiteY48" fmla="*/ 3332480 h 4518660"/>
              <a:gd name="connsiteX49" fmla="*/ 3431540 w 6123940"/>
              <a:gd name="connsiteY49" fmla="*/ 2966720 h 4518660"/>
              <a:gd name="connsiteX50" fmla="*/ 3553460 w 6123940"/>
              <a:gd name="connsiteY50" fmla="*/ 2738120 h 4518660"/>
              <a:gd name="connsiteX51" fmla="*/ 3751580 w 6123940"/>
              <a:gd name="connsiteY51" fmla="*/ 2326640 h 4518660"/>
              <a:gd name="connsiteX52" fmla="*/ 3964940 w 6123940"/>
              <a:gd name="connsiteY52" fmla="*/ 2143760 h 4518660"/>
              <a:gd name="connsiteX53" fmla="*/ 4086860 w 6123940"/>
              <a:gd name="connsiteY53" fmla="*/ 1823720 h 4518660"/>
              <a:gd name="connsiteX54" fmla="*/ 4132580 w 6123940"/>
              <a:gd name="connsiteY54" fmla="*/ 1899920 h 4518660"/>
              <a:gd name="connsiteX55" fmla="*/ 4254500 w 6123940"/>
              <a:gd name="connsiteY55" fmla="*/ 2021840 h 4518660"/>
              <a:gd name="connsiteX56" fmla="*/ 4330700 w 6123940"/>
              <a:gd name="connsiteY56" fmla="*/ 1960880 h 4518660"/>
              <a:gd name="connsiteX57" fmla="*/ 4406900 w 6123940"/>
              <a:gd name="connsiteY57" fmla="*/ 1747520 h 4518660"/>
              <a:gd name="connsiteX58" fmla="*/ 4498340 w 6123940"/>
              <a:gd name="connsiteY58" fmla="*/ 1610360 h 4518660"/>
              <a:gd name="connsiteX59" fmla="*/ 4605020 w 6123940"/>
              <a:gd name="connsiteY59" fmla="*/ 1534160 h 4518660"/>
              <a:gd name="connsiteX60" fmla="*/ 4757420 w 6123940"/>
              <a:gd name="connsiteY60" fmla="*/ 1534160 h 4518660"/>
              <a:gd name="connsiteX61" fmla="*/ 4909820 w 6123940"/>
              <a:gd name="connsiteY61" fmla="*/ 1625600 h 4518660"/>
              <a:gd name="connsiteX62" fmla="*/ 4970780 w 6123940"/>
              <a:gd name="connsiteY62" fmla="*/ 1640840 h 4518660"/>
              <a:gd name="connsiteX63" fmla="*/ 5290820 w 6123940"/>
              <a:gd name="connsiteY63" fmla="*/ 1381760 h 4518660"/>
              <a:gd name="connsiteX64" fmla="*/ 5519420 w 6123940"/>
              <a:gd name="connsiteY64" fmla="*/ 1153160 h 4518660"/>
              <a:gd name="connsiteX65" fmla="*/ 5397500 w 6123940"/>
              <a:gd name="connsiteY65" fmla="*/ 1031240 h 4518660"/>
              <a:gd name="connsiteX66" fmla="*/ 5397500 w 6123940"/>
              <a:gd name="connsiteY66" fmla="*/ 955040 h 4518660"/>
              <a:gd name="connsiteX67" fmla="*/ 5290820 w 6123940"/>
              <a:gd name="connsiteY67" fmla="*/ 894080 h 4518660"/>
              <a:gd name="connsiteX68" fmla="*/ 5153660 w 6123940"/>
              <a:gd name="connsiteY68" fmla="*/ 909320 h 4518660"/>
              <a:gd name="connsiteX69" fmla="*/ 5397500 w 6123940"/>
              <a:gd name="connsiteY69" fmla="*/ 756920 h 4518660"/>
              <a:gd name="connsiteX70" fmla="*/ 5306060 w 6123940"/>
              <a:gd name="connsiteY70" fmla="*/ 665480 h 4518660"/>
              <a:gd name="connsiteX71" fmla="*/ 5031740 w 6123940"/>
              <a:gd name="connsiteY71" fmla="*/ 695960 h 4518660"/>
              <a:gd name="connsiteX72" fmla="*/ 4894580 w 6123940"/>
              <a:gd name="connsiteY72" fmla="*/ 574040 h 4518660"/>
              <a:gd name="connsiteX73" fmla="*/ 5427980 w 6123940"/>
              <a:gd name="connsiteY73" fmla="*/ 360680 h 4518660"/>
              <a:gd name="connsiteX74" fmla="*/ 5580380 w 6123940"/>
              <a:gd name="connsiteY74" fmla="*/ 299720 h 4518660"/>
              <a:gd name="connsiteX75" fmla="*/ 5793740 w 6123940"/>
              <a:gd name="connsiteY75" fmla="*/ 208280 h 4518660"/>
              <a:gd name="connsiteX76" fmla="*/ 5900420 w 6123940"/>
              <a:gd name="connsiteY76" fmla="*/ 55880 h 4518660"/>
              <a:gd name="connsiteX77" fmla="*/ 4437380 w 6123940"/>
              <a:gd name="connsiteY77" fmla="*/ 116840 h 451866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124460 w 6123940"/>
              <a:gd name="connsiteY13" fmla="*/ 157480 h 4483100"/>
              <a:gd name="connsiteX14" fmla="*/ 109220 w 6123940"/>
              <a:gd name="connsiteY14" fmla="*/ 843280 h 4483100"/>
              <a:gd name="connsiteX15" fmla="*/ 261620 w 6123940"/>
              <a:gd name="connsiteY15" fmla="*/ 995680 h 4483100"/>
              <a:gd name="connsiteX16" fmla="*/ 414020 w 6123940"/>
              <a:gd name="connsiteY16" fmla="*/ 1361440 h 4483100"/>
              <a:gd name="connsiteX17" fmla="*/ 490220 w 6123940"/>
              <a:gd name="connsiteY17" fmla="*/ 1651000 h 4483100"/>
              <a:gd name="connsiteX18" fmla="*/ 627380 w 6123940"/>
              <a:gd name="connsiteY18" fmla="*/ 1727200 h 4483100"/>
              <a:gd name="connsiteX19" fmla="*/ 871220 w 6123940"/>
              <a:gd name="connsiteY19" fmla="*/ 1468120 h 4483100"/>
              <a:gd name="connsiteX20" fmla="*/ 993140 w 6123940"/>
              <a:gd name="connsiteY20" fmla="*/ 1376680 h 4483100"/>
              <a:gd name="connsiteX21" fmla="*/ 1115060 w 6123940"/>
              <a:gd name="connsiteY21" fmla="*/ 1422400 h 4483100"/>
              <a:gd name="connsiteX22" fmla="*/ 1176020 w 6123940"/>
              <a:gd name="connsiteY22" fmla="*/ 1513840 h 4483100"/>
              <a:gd name="connsiteX23" fmla="*/ 1099820 w 6123940"/>
              <a:gd name="connsiteY23" fmla="*/ 1651000 h 4483100"/>
              <a:gd name="connsiteX24" fmla="*/ 1297940 w 6123940"/>
              <a:gd name="connsiteY24" fmla="*/ 1910080 h 4483100"/>
              <a:gd name="connsiteX25" fmla="*/ 1465580 w 6123940"/>
              <a:gd name="connsiteY25" fmla="*/ 2153920 h 4483100"/>
              <a:gd name="connsiteX26" fmla="*/ 1465580 w 6123940"/>
              <a:gd name="connsiteY26" fmla="*/ 2245360 h 4483100"/>
              <a:gd name="connsiteX27" fmla="*/ 1587500 w 6123940"/>
              <a:gd name="connsiteY27" fmla="*/ 2336800 h 4483100"/>
              <a:gd name="connsiteX28" fmla="*/ 1617980 w 6123940"/>
              <a:gd name="connsiteY28" fmla="*/ 2473960 h 4483100"/>
              <a:gd name="connsiteX29" fmla="*/ 1496060 w 6123940"/>
              <a:gd name="connsiteY29" fmla="*/ 2656840 h 4483100"/>
              <a:gd name="connsiteX30" fmla="*/ 1419860 w 6123940"/>
              <a:gd name="connsiteY30" fmla="*/ 2839720 h 4483100"/>
              <a:gd name="connsiteX31" fmla="*/ 1602740 w 6123940"/>
              <a:gd name="connsiteY31" fmla="*/ 3068320 h 4483100"/>
              <a:gd name="connsiteX32" fmla="*/ 1724660 w 6123940"/>
              <a:gd name="connsiteY32" fmla="*/ 3205480 h 4483100"/>
              <a:gd name="connsiteX33" fmla="*/ 1831340 w 6123940"/>
              <a:gd name="connsiteY33" fmla="*/ 3327400 h 4483100"/>
              <a:gd name="connsiteX34" fmla="*/ 1785620 w 6123940"/>
              <a:gd name="connsiteY34" fmla="*/ 3449320 h 4483100"/>
              <a:gd name="connsiteX35" fmla="*/ 1602740 w 6123940"/>
              <a:gd name="connsiteY35" fmla="*/ 3891280 h 4483100"/>
              <a:gd name="connsiteX36" fmla="*/ 1419860 w 6123940"/>
              <a:gd name="connsiteY36" fmla="*/ 4074160 h 4483100"/>
              <a:gd name="connsiteX37" fmla="*/ 1450340 w 6123940"/>
              <a:gd name="connsiteY37" fmla="*/ 4196080 h 4483100"/>
              <a:gd name="connsiteX38" fmla="*/ 1450340 w 6123940"/>
              <a:gd name="connsiteY38" fmla="*/ 4302760 h 4483100"/>
              <a:gd name="connsiteX39" fmla="*/ 1419860 w 6123940"/>
              <a:gd name="connsiteY39" fmla="*/ 4424680 h 4483100"/>
              <a:gd name="connsiteX40" fmla="*/ 1480820 w 6123940"/>
              <a:gd name="connsiteY40" fmla="*/ 4439920 h 4483100"/>
              <a:gd name="connsiteX41" fmla="*/ 2197100 w 6123940"/>
              <a:gd name="connsiteY41" fmla="*/ 4470400 h 4483100"/>
              <a:gd name="connsiteX42" fmla="*/ 2334260 w 6123940"/>
              <a:gd name="connsiteY42" fmla="*/ 4363720 h 4483100"/>
              <a:gd name="connsiteX43" fmla="*/ 2608580 w 6123940"/>
              <a:gd name="connsiteY43" fmla="*/ 4272280 h 4483100"/>
              <a:gd name="connsiteX44" fmla="*/ 2867660 w 6123940"/>
              <a:gd name="connsiteY44" fmla="*/ 4226560 h 4483100"/>
              <a:gd name="connsiteX45" fmla="*/ 2852420 w 6123940"/>
              <a:gd name="connsiteY45" fmla="*/ 4058920 h 4483100"/>
              <a:gd name="connsiteX46" fmla="*/ 2821940 w 6123940"/>
              <a:gd name="connsiteY46" fmla="*/ 3830320 h 4483100"/>
              <a:gd name="connsiteX47" fmla="*/ 3035300 w 6123940"/>
              <a:gd name="connsiteY47" fmla="*/ 3677920 h 4483100"/>
              <a:gd name="connsiteX48" fmla="*/ 3324860 w 6123940"/>
              <a:gd name="connsiteY48" fmla="*/ 3296920 h 4483100"/>
              <a:gd name="connsiteX49" fmla="*/ 3431540 w 6123940"/>
              <a:gd name="connsiteY49" fmla="*/ 2931160 h 4483100"/>
              <a:gd name="connsiteX50" fmla="*/ 3553460 w 6123940"/>
              <a:gd name="connsiteY50" fmla="*/ 2702560 h 4483100"/>
              <a:gd name="connsiteX51" fmla="*/ 3751580 w 6123940"/>
              <a:gd name="connsiteY51" fmla="*/ 2291080 h 4483100"/>
              <a:gd name="connsiteX52" fmla="*/ 3964940 w 6123940"/>
              <a:gd name="connsiteY52" fmla="*/ 2108200 h 4483100"/>
              <a:gd name="connsiteX53" fmla="*/ 4086860 w 6123940"/>
              <a:gd name="connsiteY53" fmla="*/ 1788160 h 4483100"/>
              <a:gd name="connsiteX54" fmla="*/ 4132580 w 6123940"/>
              <a:gd name="connsiteY54" fmla="*/ 1864360 h 4483100"/>
              <a:gd name="connsiteX55" fmla="*/ 4254500 w 6123940"/>
              <a:gd name="connsiteY55" fmla="*/ 1986280 h 4483100"/>
              <a:gd name="connsiteX56" fmla="*/ 4330700 w 6123940"/>
              <a:gd name="connsiteY56" fmla="*/ 1925320 h 4483100"/>
              <a:gd name="connsiteX57" fmla="*/ 4406900 w 6123940"/>
              <a:gd name="connsiteY57" fmla="*/ 1711960 h 4483100"/>
              <a:gd name="connsiteX58" fmla="*/ 4498340 w 6123940"/>
              <a:gd name="connsiteY58" fmla="*/ 1574800 h 4483100"/>
              <a:gd name="connsiteX59" fmla="*/ 4605020 w 6123940"/>
              <a:gd name="connsiteY59" fmla="*/ 1498600 h 4483100"/>
              <a:gd name="connsiteX60" fmla="*/ 4757420 w 6123940"/>
              <a:gd name="connsiteY60" fmla="*/ 1498600 h 4483100"/>
              <a:gd name="connsiteX61" fmla="*/ 4909820 w 6123940"/>
              <a:gd name="connsiteY61" fmla="*/ 1590040 h 4483100"/>
              <a:gd name="connsiteX62" fmla="*/ 4970780 w 6123940"/>
              <a:gd name="connsiteY62" fmla="*/ 1605280 h 4483100"/>
              <a:gd name="connsiteX63" fmla="*/ 5290820 w 6123940"/>
              <a:gd name="connsiteY63" fmla="*/ 1346200 h 4483100"/>
              <a:gd name="connsiteX64" fmla="*/ 5519420 w 6123940"/>
              <a:gd name="connsiteY64" fmla="*/ 1117600 h 4483100"/>
              <a:gd name="connsiteX65" fmla="*/ 5397500 w 6123940"/>
              <a:gd name="connsiteY65" fmla="*/ 995680 h 4483100"/>
              <a:gd name="connsiteX66" fmla="*/ 5397500 w 6123940"/>
              <a:gd name="connsiteY66" fmla="*/ 919480 h 4483100"/>
              <a:gd name="connsiteX67" fmla="*/ 5290820 w 6123940"/>
              <a:gd name="connsiteY67" fmla="*/ 858520 h 4483100"/>
              <a:gd name="connsiteX68" fmla="*/ 5153660 w 6123940"/>
              <a:gd name="connsiteY68" fmla="*/ 873760 h 4483100"/>
              <a:gd name="connsiteX69" fmla="*/ 5397500 w 6123940"/>
              <a:gd name="connsiteY69" fmla="*/ 721360 h 4483100"/>
              <a:gd name="connsiteX70" fmla="*/ 5306060 w 6123940"/>
              <a:gd name="connsiteY70" fmla="*/ 629920 h 4483100"/>
              <a:gd name="connsiteX71" fmla="*/ 5031740 w 6123940"/>
              <a:gd name="connsiteY71" fmla="*/ 660400 h 4483100"/>
              <a:gd name="connsiteX72" fmla="*/ 4894580 w 6123940"/>
              <a:gd name="connsiteY72" fmla="*/ 538480 h 4483100"/>
              <a:gd name="connsiteX73" fmla="*/ 5427980 w 6123940"/>
              <a:gd name="connsiteY73" fmla="*/ 325120 h 4483100"/>
              <a:gd name="connsiteX74" fmla="*/ 5580380 w 6123940"/>
              <a:gd name="connsiteY74" fmla="*/ 264160 h 4483100"/>
              <a:gd name="connsiteX75" fmla="*/ 5793740 w 6123940"/>
              <a:gd name="connsiteY75" fmla="*/ 172720 h 4483100"/>
              <a:gd name="connsiteX76" fmla="*/ 5900420 w 6123940"/>
              <a:gd name="connsiteY76" fmla="*/ 20320 h 4483100"/>
              <a:gd name="connsiteX77" fmla="*/ 4437380 w 6123940"/>
              <a:gd name="connsiteY77"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124460 w 6123940"/>
              <a:gd name="connsiteY13" fmla="*/ 157480 h 4483100"/>
              <a:gd name="connsiteX14" fmla="*/ 109220 w 6123940"/>
              <a:gd name="connsiteY14" fmla="*/ 843280 h 4483100"/>
              <a:gd name="connsiteX15" fmla="*/ 261620 w 6123940"/>
              <a:gd name="connsiteY15" fmla="*/ 995680 h 4483100"/>
              <a:gd name="connsiteX16" fmla="*/ 414020 w 6123940"/>
              <a:gd name="connsiteY16" fmla="*/ 1361440 h 4483100"/>
              <a:gd name="connsiteX17" fmla="*/ 490220 w 6123940"/>
              <a:gd name="connsiteY17" fmla="*/ 1651000 h 4483100"/>
              <a:gd name="connsiteX18" fmla="*/ 627380 w 6123940"/>
              <a:gd name="connsiteY18" fmla="*/ 1727200 h 4483100"/>
              <a:gd name="connsiteX19" fmla="*/ 871220 w 6123940"/>
              <a:gd name="connsiteY19" fmla="*/ 1468120 h 4483100"/>
              <a:gd name="connsiteX20" fmla="*/ 993140 w 6123940"/>
              <a:gd name="connsiteY20" fmla="*/ 1376680 h 4483100"/>
              <a:gd name="connsiteX21" fmla="*/ 1115060 w 6123940"/>
              <a:gd name="connsiteY21" fmla="*/ 1422400 h 4483100"/>
              <a:gd name="connsiteX22" fmla="*/ 1176020 w 6123940"/>
              <a:gd name="connsiteY22" fmla="*/ 1513840 h 4483100"/>
              <a:gd name="connsiteX23" fmla="*/ 1099820 w 6123940"/>
              <a:gd name="connsiteY23" fmla="*/ 1651000 h 4483100"/>
              <a:gd name="connsiteX24" fmla="*/ 1297940 w 6123940"/>
              <a:gd name="connsiteY24" fmla="*/ 1910080 h 4483100"/>
              <a:gd name="connsiteX25" fmla="*/ 1465580 w 6123940"/>
              <a:gd name="connsiteY25" fmla="*/ 2153920 h 4483100"/>
              <a:gd name="connsiteX26" fmla="*/ 1465580 w 6123940"/>
              <a:gd name="connsiteY26" fmla="*/ 2245360 h 4483100"/>
              <a:gd name="connsiteX27" fmla="*/ 1587500 w 6123940"/>
              <a:gd name="connsiteY27" fmla="*/ 2336800 h 4483100"/>
              <a:gd name="connsiteX28" fmla="*/ 1617980 w 6123940"/>
              <a:gd name="connsiteY28" fmla="*/ 2473960 h 4483100"/>
              <a:gd name="connsiteX29" fmla="*/ 1496060 w 6123940"/>
              <a:gd name="connsiteY29" fmla="*/ 2656840 h 4483100"/>
              <a:gd name="connsiteX30" fmla="*/ 1419860 w 6123940"/>
              <a:gd name="connsiteY30" fmla="*/ 2839720 h 4483100"/>
              <a:gd name="connsiteX31" fmla="*/ 1602740 w 6123940"/>
              <a:gd name="connsiteY31" fmla="*/ 3068320 h 4483100"/>
              <a:gd name="connsiteX32" fmla="*/ 1724660 w 6123940"/>
              <a:gd name="connsiteY32" fmla="*/ 3205480 h 4483100"/>
              <a:gd name="connsiteX33" fmla="*/ 1831340 w 6123940"/>
              <a:gd name="connsiteY33" fmla="*/ 3327400 h 4483100"/>
              <a:gd name="connsiteX34" fmla="*/ 1785620 w 6123940"/>
              <a:gd name="connsiteY34" fmla="*/ 3449320 h 4483100"/>
              <a:gd name="connsiteX35" fmla="*/ 1602740 w 6123940"/>
              <a:gd name="connsiteY35" fmla="*/ 3891280 h 4483100"/>
              <a:gd name="connsiteX36" fmla="*/ 1419860 w 6123940"/>
              <a:gd name="connsiteY36" fmla="*/ 4074160 h 4483100"/>
              <a:gd name="connsiteX37" fmla="*/ 1450340 w 6123940"/>
              <a:gd name="connsiteY37" fmla="*/ 4196080 h 4483100"/>
              <a:gd name="connsiteX38" fmla="*/ 1450340 w 6123940"/>
              <a:gd name="connsiteY38" fmla="*/ 4302760 h 4483100"/>
              <a:gd name="connsiteX39" fmla="*/ 1419860 w 6123940"/>
              <a:gd name="connsiteY39" fmla="*/ 4424680 h 4483100"/>
              <a:gd name="connsiteX40" fmla="*/ 1480820 w 6123940"/>
              <a:gd name="connsiteY40" fmla="*/ 4439920 h 4483100"/>
              <a:gd name="connsiteX41" fmla="*/ 2197100 w 6123940"/>
              <a:gd name="connsiteY41" fmla="*/ 4470400 h 4483100"/>
              <a:gd name="connsiteX42" fmla="*/ 2334260 w 6123940"/>
              <a:gd name="connsiteY42" fmla="*/ 4363720 h 4483100"/>
              <a:gd name="connsiteX43" fmla="*/ 2608580 w 6123940"/>
              <a:gd name="connsiteY43" fmla="*/ 4272280 h 4483100"/>
              <a:gd name="connsiteX44" fmla="*/ 2867660 w 6123940"/>
              <a:gd name="connsiteY44" fmla="*/ 4226560 h 4483100"/>
              <a:gd name="connsiteX45" fmla="*/ 2852420 w 6123940"/>
              <a:gd name="connsiteY45" fmla="*/ 4058920 h 4483100"/>
              <a:gd name="connsiteX46" fmla="*/ 2821940 w 6123940"/>
              <a:gd name="connsiteY46" fmla="*/ 3830320 h 4483100"/>
              <a:gd name="connsiteX47" fmla="*/ 3035300 w 6123940"/>
              <a:gd name="connsiteY47" fmla="*/ 3677920 h 4483100"/>
              <a:gd name="connsiteX48" fmla="*/ 3324860 w 6123940"/>
              <a:gd name="connsiteY48" fmla="*/ 3296920 h 4483100"/>
              <a:gd name="connsiteX49" fmla="*/ 3431540 w 6123940"/>
              <a:gd name="connsiteY49" fmla="*/ 2931160 h 4483100"/>
              <a:gd name="connsiteX50" fmla="*/ 3553460 w 6123940"/>
              <a:gd name="connsiteY50" fmla="*/ 2702560 h 4483100"/>
              <a:gd name="connsiteX51" fmla="*/ 3751580 w 6123940"/>
              <a:gd name="connsiteY51" fmla="*/ 2291080 h 4483100"/>
              <a:gd name="connsiteX52" fmla="*/ 3964940 w 6123940"/>
              <a:gd name="connsiteY52" fmla="*/ 2108200 h 4483100"/>
              <a:gd name="connsiteX53" fmla="*/ 4086860 w 6123940"/>
              <a:gd name="connsiteY53" fmla="*/ 1788160 h 4483100"/>
              <a:gd name="connsiteX54" fmla="*/ 4132580 w 6123940"/>
              <a:gd name="connsiteY54" fmla="*/ 1864360 h 4483100"/>
              <a:gd name="connsiteX55" fmla="*/ 4254500 w 6123940"/>
              <a:gd name="connsiteY55" fmla="*/ 1986280 h 4483100"/>
              <a:gd name="connsiteX56" fmla="*/ 4330700 w 6123940"/>
              <a:gd name="connsiteY56" fmla="*/ 1925320 h 4483100"/>
              <a:gd name="connsiteX57" fmla="*/ 4406900 w 6123940"/>
              <a:gd name="connsiteY57" fmla="*/ 1711960 h 4483100"/>
              <a:gd name="connsiteX58" fmla="*/ 4498340 w 6123940"/>
              <a:gd name="connsiteY58" fmla="*/ 1574800 h 4483100"/>
              <a:gd name="connsiteX59" fmla="*/ 4605020 w 6123940"/>
              <a:gd name="connsiteY59" fmla="*/ 1498600 h 4483100"/>
              <a:gd name="connsiteX60" fmla="*/ 4757420 w 6123940"/>
              <a:gd name="connsiteY60" fmla="*/ 1498600 h 4483100"/>
              <a:gd name="connsiteX61" fmla="*/ 4909820 w 6123940"/>
              <a:gd name="connsiteY61" fmla="*/ 1590040 h 4483100"/>
              <a:gd name="connsiteX62" fmla="*/ 4970780 w 6123940"/>
              <a:gd name="connsiteY62" fmla="*/ 1605280 h 4483100"/>
              <a:gd name="connsiteX63" fmla="*/ 5290820 w 6123940"/>
              <a:gd name="connsiteY63" fmla="*/ 1346200 h 4483100"/>
              <a:gd name="connsiteX64" fmla="*/ 5519420 w 6123940"/>
              <a:gd name="connsiteY64" fmla="*/ 1117600 h 4483100"/>
              <a:gd name="connsiteX65" fmla="*/ 5397500 w 6123940"/>
              <a:gd name="connsiteY65" fmla="*/ 995680 h 4483100"/>
              <a:gd name="connsiteX66" fmla="*/ 5397500 w 6123940"/>
              <a:gd name="connsiteY66" fmla="*/ 919480 h 4483100"/>
              <a:gd name="connsiteX67" fmla="*/ 5290820 w 6123940"/>
              <a:gd name="connsiteY67" fmla="*/ 858520 h 4483100"/>
              <a:gd name="connsiteX68" fmla="*/ 5153660 w 6123940"/>
              <a:gd name="connsiteY68" fmla="*/ 873760 h 4483100"/>
              <a:gd name="connsiteX69" fmla="*/ 5397500 w 6123940"/>
              <a:gd name="connsiteY69" fmla="*/ 721360 h 4483100"/>
              <a:gd name="connsiteX70" fmla="*/ 5306060 w 6123940"/>
              <a:gd name="connsiteY70" fmla="*/ 629920 h 4483100"/>
              <a:gd name="connsiteX71" fmla="*/ 5031740 w 6123940"/>
              <a:gd name="connsiteY71" fmla="*/ 660400 h 4483100"/>
              <a:gd name="connsiteX72" fmla="*/ 4894580 w 6123940"/>
              <a:gd name="connsiteY72" fmla="*/ 538480 h 4483100"/>
              <a:gd name="connsiteX73" fmla="*/ 5427980 w 6123940"/>
              <a:gd name="connsiteY73" fmla="*/ 325120 h 4483100"/>
              <a:gd name="connsiteX74" fmla="*/ 5580380 w 6123940"/>
              <a:gd name="connsiteY74" fmla="*/ 264160 h 4483100"/>
              <a:gd name="connsiteX75" fmla="*/ 5793740 w 6123940"/>
              <a:gd name="connsiteY75" fmla="*/ 172720 h 4483100"/>
              <a:gd name="connsiteX76" fmla="*/ 5900420 w 6123940"/>
              <a:gd name="connsiteY76" fmla="*/ 20320 h 4483100"/>
              <a:gd name="connsiteX77" fmla="*/ 4437380 w 6123940"/>
              <a:gd name="connsiteY77"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124460 w 6123940"/>
              <a:gd name="connsiteY13" fmla="*/ 157480 h 4483100"/>
              <a:gd name="connsiteX14" fmla="*/ 109220 w 6123940"/>
              <a:gd name="connsiteY14" fmla="*/ 843280 h 4483100"/>
              <a:gd name="connsiteX15" fmla="*/ 261620 w 6123940"/>
              <a:gd name="connsiteY15" fmla="*/ 995680 h 4483100"/>
              <a:gd name="connsiteX16" fmla="*/ 414020 w 6123940"/>
              <a:gd name="connsiteY16" fmla="*/ 1361440 h 4483100"/>
              <a:gd name="connsiteX17" fmla="*/ 490220 w 6123940"/>
              <a:gd name="connsiteY17" fmla="*/ 1651000 h 4483100"/>
              <a:gd name="connsiteX18" fmla="*/ 627380 w 6123940"/>
              <a:gd name="connsiteY18" fmla="*/ 1727200 h 4483100"/>
              <a:gd name="connsiteX19" fmla="*/ 871220 w 6123940"/>
              <a:gd name="connsiteY19" fmla="*/ 1468120 h 4483100"/>
              <a:gd name="connsiteX20" fmla="*/ 993140 w 6123940"/>
              <a:gd name="connsiteY20" fmla="*/ 1376680 h 4483100"/>
              <a:gd name="connsiteX21" fmla="*/ 1115060 w 6123940"/>
              <a:gd name="connsiteY21" fmla="*/ 1422400 h 4483100"/>
              <a:gd name="connsiteX22" fmla="*/ 1176020 w 6123940"/>
              <a:gd name="connsiteY22" fmla="*/ 1513840 h 4483100"/>
              <a:gd name="connsiteX23" fmla="*/ 1099820 w 6123940"/>
              <a:gd name="connsiteY23" fmla="*/ 1651000 h 4483100"/>
              <a:gd name="connsiteX24" fmla="*/ 1297940 w 6123940"/>
              <a:gd name="connsiteY24" fmla="*/ 1910080 h 4483100"/>
              <a:gd name="connsiteX25" fmla="*/ 1465580 w 6123940"/>
              <a:gd name="connsiteY25" fmla="*/ 2153920 h 4483100"/>
              <a:gd name="connsiteX26" fmla="*/ 1465580 w 6123940"/>
              <a:gd name="connsiteY26" fmla="*/ 2245360 h 4483100"/>
              <a:gd name="connsiteX27" fmla="*/ 1587500 w 6123940"/>
              <a:gd name="connsiteY27" fmla="*/ 2336800 h 4483100"/>
              <a:gd name="connsiteX28" fmla="*/ 1617980 w 6123940"/>
              <a:gd name="connsiteY28" fmla="*/ 2473960 h 4483100"/>
              <a:gd name="connsiteX29" fmla="*/ 1496060 w 6123940"/>
              <a:gd name="connsiteY29" fmla="*/ 2656840 h 4483100"/>
              <a:gd name="connsiteX30" fmla="*/ 1419860 w 6123940"/>
              <a:gd name="connsiteY30" fmla="*/ 2839720 h 4483100"/>
              <a:gd name="connsiteX31" fmla="*/ 1602740 w 6123940"/>
              <a:gd name="connsiteY31" fmla="*/ 3068320 h 4483100"/>
              <a:gd name="connsiteX32" fmla="*/ 1724660 w 6123940"/>
              <a:gd name="connsiteY32" fmla="*/ 3205480 h 4483100"/>
              <a:gd name="connsiteX33" fmla="*/ 1831340 w 6123940"/>
              <a:gd name="connsiteY33" fmla="*/ 3327400 h 4483100"/>
              <a:gd name="connsiteX34" fmla="*/ 1785620 w 6123940"/>
              <a:gd name="connsiteY34" fmla="*/ 3449320 h 4483100"/>
              <a:gd name="connsiteX35" fmla="*/ 1602740 w 6123940"/>
              <a:gd name="connsiteY35" fmla="*/ 3891280 h 4483100"/>
              <a:gd name="connsiteX36" fmla="*/ 1419860 w 6123940"/>
              <a:gd name="connsiteY36" fmla="*/ 4074160 h 4483100"/>
              <a:gd name="connsiteX37" fmla="*/ 1450340 w 6123940"/>
              <a:gd name="connsiteY37" fmla="*/ 4196080 h 4483100"/>
              <a:gd name="connsiteX38" fmla="*/ 1450340 w 6123940"/>
              <a:gd name="connsiteY38" fmla="*/ 4302760 h 4483100"/>
              <a:gd name="connsiteX39" fmla="*/ 1419860 w 6123940"/>
              <a:gd name="connsiteY39" fmla="*/ 4424680 h 4483100"/>
              <a:gd name="connsiteX40" fmla="*/ 1480820 w 6123940"/>
              <a:gd name="connsiteY40" fmla="*/ 4439920 h 4483100"/>
              <a:gd name="connsiteX41" fmla="*/ 2197100 w 6123940"/>
              <a:gd name="connsiteY41" fmla="*/ 4470400 h 4483100"/>
              <a:gd name="connsiteX42" fmla="*/ 2334260 w 6123940"/>
              <a:gd name="connsiteY42" fmla="*/ 4363720 h 4483100"/>
              <a:gd name="connsiteX43" fmla="*/ 2608580 w 6123940"/>
              <a:gd name="connsiteY43" fmla="*/ 4272280 h 4483100"/>
              <a:gd name="connsiteX44" fmla="*/ 2867660 w 6123940"/>
              <a:gd name="connsiteY44" fmla="*/ 4226560 h 4483100"/>
              <a:gd name="connsiteX45" fmla="*/ 2852420 w 6123940"/>
              <a:gd name="connsiteY45" fmla="*/ 4058920 h 4483100"/>
              <a:gd name="connsiteX46" fmla="*/ 2821940 w 6123940"/>
              <a:gd name="connsiteY46" fmla="*/ 3830320 h 4483100"/>
              <a:gd name="connsiteX47" fmla="*/ 3035300 w 6123940"/>
              <a:gd name="connsiteY47" fmla="*/ 3677920 h 4483100"/>
              <a:gd name="connsiteX48" fmla="*/ 3324860 w 6123940"/>
              <a:gd name="connsiteY48" fmla="*/ 3296920 h 4483100"/>
              <a:gd name="connsiteX49" fmla="*/ 3431540 w 6123940"/>
              <a:gd name="connsiteY49" fmla="*/ 2931160 h 4483100"/>
              <a:gd name="connsiteX50" fmla="*/ 3553460 w 6123940"/>
              <a:gd name="connsiteY50" fmla="*/ 2702560 h 4483100"/>
              <a:gd name="connsiteX51" fmla="*/ 3751580 w 6123940"/>
              <a:gd name="connsiteY51" fmla="*/ 2291080 h 4483100"/>
              <a:gd name="connsiteX52" fmla="*/ 3964940 w 6123940"/>
              <a:gd name="connsiteY52" fmla="*/ 2108200 h 4483100"/>
              <a:gd name="connsiteX53" fmla="*/ 4086860 w 6123940"/>
              <a:gd name="connsiteY53" fmla="*/ 1788160 h 4483100"/>
              <a:gd name="connsiteX54" fmla="*/ 4132580 w 6123940"/>
              <a:gd name="connsiteY54" fmla="*/ 1864360 h 4483100"/>
              <a:gd name="connsiteX55" fmla="*/ 4254500 w 6123940"/>
              <a:gd name="connsiteY55" fmla="*/ 1986280 h 4483100"/>
              <a:gd name="connsiteX56" fmla="*/ 4330700 w 6123940"/>
              <a:gd name="connsiteY56" fmla="*/ 1925320 h 4483100"/>
              <a:gd name="connsiteX57" fmla="*/ 4406900 w 6123940"/>
              <a:gd name="connsiteY57" fmla="*/ 1711960 h 4483100"/>
              <a:gd name="connsiteX58" fmla="*/ 4498340 w 6123940"/>
              <a:gd name="connsiteY58" fmla="*/ 1574800 h 4483100"/>
              <a:gd name="connsiteX59" fmla="*/ 4605020 w 6123940"/>
              <a:gd name="connsiteY59" fmla="*/ 1498600 h 4483100"/>
              <a:gd name="connsiteX60" fmla="*/ 4757420 w 6123940"/>
              <a:gd name="connsiteY60" fmla="*/ 1498600 h 4483100"/>
              <a:gd name="connsiteX61" fmla="*/ 4909820 w 6123940"/>
              <a:gd name="connsiteY61" fmla="*/ 1590040 h 4483100"/>
              <a:gd name="connsiteX62" fmla="*/ 4970780 w 6123940"/>
              <a:gd name="connsiteY62" fmla="*/ 1605280 h 4483100"/>
              <a:gd name="connsiteX63" fmla="*/ 5290820 w 6123940"/>
              <a:gd name="connsiteY63" fmla="*/ 1346200 h 4483100"/>
              <a:gd name="connsiteX64" fmla="*/ 5519420 w 6123940"/>
              <a:gd name="connsiteY64" fmla="*/ 1117600 h 4483100"/>
              <a:gd name="connsiteX65" fmla="*/ 5397500 w 6123940"/>
              <a:gd name="connsiteY65" fmla="*/ 995680 h 4483100"/>
              <a:gd name="connsiteX66" fmla="*/ 5397500 w 6123940"/>
              <a:gd name="connsiteY66" fmla="*/ 919480 h 4483100"/>
              <a:gd name="connsiteX67" fmla="*/ 5290820 w 6123940"/>
              <a:gd name="connsiteY67" fmla="*/ 858520 h 4483100"/>
              <a:gd name="connsiteX68" fmla="*/ 5153660 w 6123940"/>
              <a:gd name="connsiteY68" fmla="*/ 873760 h 4483100"/>
              <a:gd name="connsiteX69" fmla="*/ 5397500 w 6123940"/>
              <a:gd name="connsiteY69" fmla="*/ 721360 h 4483100"/>
              <a:gd name="connsiteX70" fmla="*/ 5306060 w 6123940"/>
              <a:gd name="connsiteY70" fmla="*/ 629920 h 4483100"/>
              <a:gd name="connsiteX71" fmla="*/ 5031740 w 6123940"/>
              <a:gd name="connsiteY71" fmla="*/ 660400 h 4483100"/>
              <a:gd name="connsiteX72" fmla="*/ 4894580 w 6123940"/>
              <a:gd name="connsiteY72" fmla="*/ 538480 h 4483100"/>
              <a:gd name="connsiteX73" fmla="*/ 5427980 w 6123940"/>
              <a:gd name="connsiteY73" fmla="*/ 325120 h 4483100"/>
              <a:gd name="connsiteX74" fmla="*/ 5580380 w 6123940"/>
              <a:gd name="connsiteY74" fmla="*/ 264160 h 4483100"/>
              <a:gd name="connsiteX75" fmla="*/ 5793740 w 6123940"/>
              <a:gd name="connsiteY75" fmla="*/ 172720 h 4483100"/>
              <a:gd name="connsiteX76" fmla="*/ 5900420 w 6123940"/>
              <a:gd name="connsiteY76" fmla="*/ 20320 h 4483100"/>
              <a:gd name="connsiteX77" fmla="*/ 4437380 w 6123940"/>
              <a:gd name="connsiteY77" fmla="*/ 81280 h 448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123940" h="4483100">
                <a:moveTo>
                  <a:pt x="4437380" y="81280"/>
                </a:moveTo>
                <a:cubicBezTo>
                  <a:pt x="4140200" y="162560"/>
                  <a:pt x="4251960" y="370840"/>
                  <a:pt x="4117340" y="508000"/>
                </a:cubicBezTo>
                <a:cubicBezTo>
                  <a:pt x="3982720" y="645160"/>
                  <a:pt x="3761740" y="807720"/>
                  <a:pt x="3629660" y="904240"/>
                </a:cubicBezTo>
                <a:cubicBezTo>
                  <a:pt x="3497580" y="1000760"/>
                  <a:pt x="3431540" y="1043940"/>
                  <a:pt x="3324860" y="1087120"/>
                </a:cubicBezTo>
                <a:cubicBezTo>
                  <a:pt x="3218180" y="1130300"/>
                  <a:pt x="3124200" y="1165860"/>
                  <a:pt x="2989580" y="1163320"/>
                </a:cubicBezTo>
                <a:cubicBezTo>
                  <a:pt x="2854960" y="1160780"/>
                  <a:pt x="2641600" y="1099820"/>
                  <a:pt x="2517140" y="1071880"/>
                </a:cubicBezTo>
                <a:cubicBezTo>
                  <a:pt x="2392680" y="1043940"/>
                  <a:pt x="2331720" y="1033780"/>
                  <a:pt x="2242820" y="995680"/>
                </a:cubicBezTo>
                <a:cubicBezTo>
                  <a:pt x="2153920" y="957580"/>
                  <a:pt x="1983740" y="843280"/>
                  <a:pt x="1983740" y="843280"/>
                </a:cubicBezTo>
                <a:cubicBezTo>
                  <a:pt x="1927860" y="810260"/>
                  <a:pt x="1953260" y="779780"/>
                  <a:pt x="1907540" y="797560"/>
                </a:cubicBezTo>
                <a:cubicBezTo>
                  <a:pt x="1861820" y="815340"/>
                  <a:pt x="1760220" y="932180"/>
                  <a:pt x="1709420" y="949960"/>
                </a:cubicBezTo>
                <a:cubicBezTo>
                  <a:pt x="1658620" y="967740"/>
                  <a:pt x="1691640" y="960120"/>
                  <a:pt x="1602740" y="904240"/>
                </a:cubicBezTo>
                <a:cubicBezTo>
                  <a:pt x="1513840" y="848360"/>
                  <a:pt x="1300480" y="741680"/>
                  <a:pt x="1176020" y="614680"/>
                </a:cubicBezTo>
                <a:cubicBezTo>
                  <a:pt x="1051560" y="487680"/>
                  <a:pt x="1031240" y="218440"/>
                  <a:pt x="855980" y="142240"/>
                </a:cubicBezTo>
                <a:cubicBezTo>
                  <a:pt x="526143" y="164011"/>
                  <a:pt x="407851" y="190863"/>
                  <a:pt x="124460" y="157480"/>
                </a:cubicBezTo>
                <a:cubicBezTo>
                  <a:pt x="0" y="274320"/>
                  <a:pt x="86360" y="703580"/>
                  <a:pt x="109220" y="843280"/>
                </a:cubicBezTo>
                <a:cubicBezTo>
                  <a:pt x="132080" y="982980"/>
                  <a:pt x="210820" y="909320"/>
                  <a:pt x="261620" y="995680"/>
                </a:cubicBezTo>
                <a:cubicBezTo>
                  <a:pt x="312420" y="1082040"/>
                  <a:pt x="375920" y="1252220"/>
                  <a:pt x="414020" y="1361440"/>
                </a:cubicBezTo>
                <a:cubicBezTo>
                  <a:pt x="452120" y="1470660"/>
                  <a:pt x="454660" y="1590040"/>
                  <a:pt x="490220" y="1651000"/>
                </a:cubicBezTo>
                <a:cubicBezTo>
                  <a:pt x="525780" y="1711960"/>
                  <a:pt x="563880" y="1757680"/>
                  <a:pt x="627380" y="1727200"/>
                </a:cubicBezTo>
                <a:cubicBezTo>
                  <a:pt x="690880" y="1696720"/>
                  <a:pt x="810260" y="1526540"/>
                  <a:pt x="871220" y="1468120"/>
                </a:cubicBezTo>
                <a:cubicBezTo>
                  <a:pt x="932180" y="1409700"/>
                  <a:pt x="952500" y="1384300"/>
                  <a:pt x="993140" y="1376680"/>
                </a:cubicBezTo>
                <a:cubicBezTo>
                  <a:pt x="1033780" y="1369060"/>
                  <a:pt x="1084580" y="1399540"/>
                  <a:pt x="1115060" y="1422400"/>
                </a:cubicBezTo>
                <a:cubicBezTo>
                  <a:pt x="1145540" y="1445260"/>
                  <a:pt x="1178560" y="1475740"/>
                  <a:pt x="1176020" y="1513840"/>
                </a:cubicBezTo>
                <a:cubicBezTo>
                  <a:pt x="1173480" y="1551940"/>
                  <a:pt x="1079500" y="1584960"/>
                  <a:pt x="1099820" y="1651000"/>
                </a:cubicBezTo>
                <a:cubicBezTo>
                  <a:pt x="1120140" y="1717040"/>
                  <a:pt x="1236980" y="1826260"/>
                  <a:pt x="1297940" y="1910080"/>
                </a:cubicBezTo>
                <a:cubicBezTo>
                  <a:pt x="1358900" y="1993900"/>
                  <a:pt x="1437640" y="2098040"/>
                  <a:pt x="1465580" y="2153920"/>
                </a:cubicBezTo>
                <a:cubicBezTo>
                  <a:pt x="1493520" y="2209800"/>
                  <a:pt x="1445260" y="2214880"/>
                  <a:pt x="1465580" y="2245360"/>
                </a:cubicBezTo>
                <a:cubicBezTo>
                  <a:pt x="1485900" y="2275840"/>
                  <a:pt x="1562100" y="2298700"/>
                  <a:pt x="1587500" y="2336800"/>
                </a:cubicBezTo>
                <a:cubicBezTo>
                  <a:pt x="1612900" y="2374900"/>
                  <a:pt x="1633220" y="2420620"/>
                  <a:pt x="1617980" y="2473960"/>
                </a:cubicBezTo>
                <a:cubicBezTo>
                  <a:pt x="1602740" y="2527300"/>
                  <a:pt x="1529080" y="2595880"/>
                  <a:pt x="1496060" y="2656840"/>
                </a:cubicBezTo>
                <a:cubicBezTo>
                  <a:pt x="1463040" y="2717800"/>
                  <a:pt x="1402080" y="2771140"/>
                  <a:pt x="1419860" y="2839720"/>
                </a:cubicBezTo>
                <a:cubicBezTo>
                  <a:pt x="1437640" y="2908300"/>
                  <a:pt x="1551940" y="3007360"/>
                  <a:pt x="1602740" y="3068320"/>
                </a:cubicBezTo>
                <a:cubicBezTo>
                  <a:pt x="1653540" y="3129280"/>
                  <a:pt x="1724660" y="3205480"/>
                  <a:pt x="1724660" y="3205480"/>
                </a:cubicBezTo>
                <a:cubicBezTo>
                  <a:pt x="1762760" y="3248660"/>
                  <a:pt x="1821180" y="3286760"/>
                  <a:pt x="1831340" y="3327400"/>
                </a:cubicBezTo>
                <a:cubicBezTo>
                  <a:pt x="1841500" y="3368040"/>
                  <a:pt x="1823720" y="3355340"/>
                  <a:pt x="1785620" y="3449320"/>
                </a:cubicBezTo>
                <a:cubicBezTo>
                  <a:pt x="1747520" y="3543300"/>
                  <a:pt x="1663700" y="3787140"/>
                  <a:pt x="1602740" y="3891280"/>
                </a:cubicBezTo>
                <a:cubicBezTo>
                  <a:pt x="1541780" y="3995420"/>
                  <a:pt x="1445260" y="4023360"/>
                  <a:pt x="1419860" y="4074160"/>
                </a:cubicBezTo>
                <a:cubicBezTo>
                  <a:pt x="1394460" y="4124960"/>
                  <a:pt x="1445260" y="4157980"/>
                  <a:pt x="1450340" y="4196080"/>
                </a:cubicBezTo>
                <a:cubicBezTo>
                  <a:pt x="1455420" y="4234180"/>
                  <a:pt x="1455420" y="4264660"/>
                  <a:pt x="1450340" y="4302760"/>
                </a:cubicBezTo>
                <a:cubicBezTo>
                  <a:pt x="1445260" y="4340860"/>
                  <a:pt x="1414780" y="4401820"/>
                  <a:pt x="1419860" y="4424680"/>
                </a:cubicBezTo>
                <a:cubicBezTo>
                  <a:pt x="1424940" y="4447540"/>
                  <a:pt x="1351280" y="4432300"/>
                  <a:pt x="1480820" y="4439920"/>
                </a:cubicBezTo>
                <a:cubicBezTo>
                  <a:pt x="1610360" y="4447540"/>
                  <a:pt x="2054860" y="4483100"/>
                  <a:pt x="2197100" y="4470400"/>
                </a:cubicBezTo>
                <a:cubicBezTo>
                  <a:pt x="2339340" y="4457700"/>
                  <a:pt x="2265680" y="4396740"/>
                  <a:pt x="2334260" y="4363720"/>
                </a:cubicBezTo>
                <a:cubicBezTo>
                  <a:pt x="2402840" y="4330700"/>
                  <a:pt x="2519680" y="4295140"/>
                  <a:pt x="2608580" y="4272280"/>
                </a:cubicBezTo>
                <a:cubicBezTo>
                  <a:pt x="2697480" y="4249420"/>
                  <a:pt x="2827020" y="4262120"/>
                  <a:pt x="2867660" y="4226560"/>
                </a:cubicBezTo>
                <a:cubicBezTo>
                  <a:pt x="2908300" y="4191000"/>
                  <a:pt x="2860040" y="4124960"/>
                  <a:pt x="2852420" y="4058920"/>
                </a:cubicBezTo>
                <a:cubicBezTo>
                  <a:pt x="2844800" y="3992880"/>
                  <a:pt x="2791460" y="3893820"/>
                  <a:pt x="2821940" y="3830320"/>
                </a:cubicBezTo>
                <a:cubicBezTo>
                  <a:pt x="2852420" y="3766820"/>
                  <a:pt x="2951480" y="3766820"/>
                  <a:pt x="3035300" y="3677920"/>
                </a:cubicBezTo>
                <a:cubicBezTo>
                  <a:pt x="3119120" y="3589020"/>
                  <a:pt x="3258820" y="3421380"/>
                  <a:pt x="3324860" y="3296920"/>
                </a:cubicBezTo>
                <a:cubicBezTo>
                  <a:pt x="3390900" y="3172460"/>
                  <a:pt x="3393440" y="3030220"/>
                  <a:pt x="3431540" y="2931160"/>
                </a:cubicBezTo>
                <a:cubicBezTo>
                  <a:pt x="3469640" y="2832100"/>
                  <a:pt x="3500120" y="2809240"/>
                  <a:pt x="3553460" y="2702560"/>
                </a:cubicBezTo>
                <a:cubicBezTo>
                  <a:pt x="3606800" y="2595880"/>
                  <a:pt x="3683000" y="2390140"/>
                  <a:pt x="3751580" y="2291080"/>
                </a:cubicBezTo>
                <a:cubicBezTo>
                  <a:pt x="3820160" y="2192020"/>
                  <a:pt x="3857535" y="2219960"/>
                  <a:pt x="3964940" y="2108200"/>
                </a:cubicBezTo>
                <a:cubicBezTo>
                  <a:pt x="4020820" y="2024380"/>
                  <a:pt x="4058920" y="1828800"/>
                  <a:pt x="4086860" y="1788160"/>
                </a:cubicBezTo>
                <a:cubicBezTo>
                  <a:pt x="4114800" y="1747520"/>
                  <a:pt x="4104640" y="1831340"/>
                  <a:pt x="4132580" y="1864360"/>
                </a:cubicBezTo>
                <a:cubicBezTo>
                  <a:pt x="4160520" y="1897380"/>
                  <a:pt x="4221480" y="1976120"/>
                  <a:pt x="4254500" y="1986280"/>
                </a:cubicBezTo>
                <a:cubicBezTo>
                  <a:pt x="4287520" y="1996440"/>
                  <a:pt x="4305300" y="1971040"/>
                  <a:pt x="4330700" y="1925320"/>
                </a:cubicBezTo>
                <a:cubicBezTo>
                  <a:pt x="4356100" y="1879600"/>
                  <a:pt x="4378960" y="1770380"/>
                  <a:pt x="4406900" y="1711960"/>
                </a:cubicBezTo>
                <a:cubicBezTo>
                  <a:pt x="4434840" y="1653540"/>
                  <a:pt x="4465320" y="1610360"/>
                  <a:pt x="4498340" y="1574800"/>
                </a:cubicBezTo>
                <a:cubicBezTo>
                  <a:pt x="4531360" y="1539240"/>
                  <a:pt x="4561840" y="1511300"/>
                  <a:pt x="4605020" y="1498600"/>
                </a:cubicBezTo>
                <a:cubicBezTo>
                  <a:pt x="4648200" y="1485900"/>
                  <a:pt x="4706620" y="1483360"/>
                  <a:pt x="4757420" y="1498600"/>
                </a:cubicBezTo>
                <a:cubicBezTo>
                  <a:pt x="4808220" y="1513840"/>
                  <a:pt x="4874260" y="1572260"/>
                  <a:pt x="4909820" y="1590040"/>
                </a:cubicBezTo>
                <a:cubicBezTo>
                  <a:pt x="4945380" y="1607820"/>
                  <a:pt x="4907280" y="1645920"/>
                  <a:pt x="4970780" y="1605280"/>
                </a:cubicBezTo>
                <a:cubicBezTo>
                  <a:pt x="5034280" y="1564640"/>
                  <a:pt x="5199380" y="1427480"/>
                  <a:pt x="5290820" y="1346200"/>
                </a:cubicBezTo>
                <a:cubicBezTo>
                  <a:pt x="5474363" y="1284798"/>
                  <a:pt x="5501640" y="1176020"/>
                  <a:pt x="5519420" y="1117600"/>
                </a:cubicBezTo>
                <a:cubicBezTo>
                  <a:pt x="5537200" y="1059180"/>
                  <a:pt x="5417820" y="1028700"/>
                  <a:pt x="5397500" y="995680"/>
                </a:cubicBezTo>
                <a:cubicBezTo>
                  <a:pt x="5377180" y="962660"/>
                  <a:pt x="5415280" y="942340"/>
                  <a:pt x="5397500" y="919480"/>
                </a:cubicBezTo>
                <a:cubicBezTo>
                  <a:pt x="5379720" y="896620"/>
                  <a:pt x="5331460" y="866140"/>
                  <a:pt x="5290820" y="858520"/>
                </a:cubicBezTo>
                <a:cubicBezTo>
                  <a:pt x="5250180" y="850900"/>
                  <a:pt x="5135880" y="896620"/>
                  <a:pt x="5153660" y="873760"/>
                </a:cubicBezTo>
                <a:cubicBezTo>
                  <a:pt x="5171440" y="850900"/>
                  <a:pt x="5372100" y="762000"/>
                  <a:pt x="5397500" y="721360"/>
                </a:cubicBezTo>
                <a:cubicBezTo>
                  <a:pt x="5422900" y="680720"/>
                  <a:pt x="5367020" y="640080"/>
                  <a:pt x="5306060" y="629920"/>
                </a:cubicBezTo>
                <a:cubicBezTo>
                  <a:pt x="5246425" y="536934"/>
                  <a:pt x="5118873" y="568960"/>
                  <a:pt x="5031740" y="660400"/>
                </a:cubicBezTo>
                <a:cubicBezTo>
                  <a:pt x="4963160" y="645160"/>
                  <a:pt x="4828540" y="594360"/>
                  <a:pt x="4894580" y="538480"/>
                </a:cubicBezTo>
                <a:cubicBezTo>
                  <a:pt x="4960620" y="482600"/>
                  <a:pt x="5427980" y="325120"/>
                  <a:pt x="5427980" y="325120"/>
                </a:cubicBezTo>
                <a:cubicBezTo>
                  <a:pt x="5542280" y="279400"/>
                  <a:pt x="5519420" y="289560"/>
                  <a:pt x="5580380" y="264160"/>
                </a:cubicBezTo>
                <a:cubicBezTo>
                  <a:pt x="5641340" y="238760"/>
                  <a:pt x="5740400" y="213360"/>
                  <a:pt x="5793740" y="172720"/>
                </a:cubicBezTo>
                <a:cubicBezTo>
                  <a:pt x="5847080" y="132080"/>
                  <a:pt x="6123940" y="27940"/>
                  <a:pt x="5900420" y="20320"/>
                </a:cubicBezTo>
                <a:cubicBezTo>
                  <a:pt x="5280660" y="88900"/>
                  <a:pt x="4734560" y="0"/>
                  <a:pt x="4437380" y="8128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2804160" y="2440940"/>
            <a:ext cx="876300" cy="3624580"/>
          </a:xfrm>
          <a:custGeom>
            <a:avLst/>
            <a:gdLst>
              <a:gd name="connsiteX0" fmla="*/ 0 w 876300"/>
              <a:gd name="connsiteY0" fmla="*/ 27940 h 3624580"/>
              <a:gd name="connsiteX1" fmla="*/ 182880 w 876300"/>
              <a:gd name="connsiteY1" fmla="*/ 12700 h 3624580"/>
              <a:gd name="connsiteX2" fmla="*/ 289560 w 876300"/>
              <a:gd name="connsiteY2" fmla="*/ 104140 h 3624580"/>
              <a:gd name="connsiteX3" fmla="*/ 243840 w 876300"/>
              <a:gd name="connsiteY3" fmla="*/ 226060 h 3624580"/>
              <a:gd name="connsiteX4" fmla="*/ 243840 w 876300"/>
              <a:gd name="connsiteY4" fmla="*/ 378460 h 3624580"/>
              <a:gd name="connsiteX5" fmla="*/ 365760 w 876300"/>
              <a:gd name="connsiteY5" fmla="*/ 546100 h 3624580"/>
              <a:gd name="connsiteX6" fmla="*/ 563880 w 876300"/>
              <a:gd name="connsiteY6" fmla="*/ 728980 h 3624580"/>
              <a:gd name="connsiteX7" fmla="*/ 609600 w 876300"/>
              <a:gd name="connsiteY7" fmla="*/ 820420 h 3624580"/>
              <a:gd name="connsiteX8" fmla="*/ 609600 w 876300"/>
              <a:gd name="connsiteY8" fmla="*/ 896620 h 3624580"/>
              <a:gd name="connsiteX9" fmla="*/ 685800 w 876300"/>
              <a:gd name="connsiteY9" fmla="*/ 972820 h 3624580"/>
              <a:gd name="connsiteX10" fmla="*/ 746760 w 876300"/>
              <a:gd name="connsiteY10" fmla="*/ 1049020 h 3624580"/>
              <a:gd name="connsiteX11" fmla="*/ 640080 w 876300"/>
              <a:gd name="connsiteY11" fmla="*/ 1216660 h 3624580"/>
              <a:gd name="connsiteX12" fmla="*/ 563880 w 876300"/>
              <a:gd name="connsiteY12" fmla="*/ 1338580 h 3624580"/>
              <a:gd name="connsiteX13" fmla="*/ 518160 w 876300"/>
              <a:gd name="connsiteY13" fmla="*/ 1430020 h 3624580"/>
              <a:gd name="connsiteX14" fmla="*/ 731520 w 876300"/>
              <a:gd name="connsiteY14" fmla="*/ 1612900 h 3624580"/>
              <a:gd name="connsiteX15" fmla="*/ 746760 w 876300"/>
              <a:gd name="connsiteY15" fmla="*/ 1750060 h 3624580"/>
              <a:gd name="connsiteX16" fmla="*/ 853440 w 876300"/>
              <a:gd name="connsiteY16" fmla="*/ 1932940 h 3624580"/>
              <a:gd name="connsiteX17" fmla="*/ 838200 w 876300"/>
              <a:gd name="connsiteY17" fmla="*/ 2039620 h 3624580"/>
              <a:gd name="connsiteX18" fmla="*/ 624840 w 876300"/>
              <a:gd name="connsiteY18" fmla="*/ 2496820 h 3624580"/>
              <a:gd name="connsiteX19" fmla="*/ 518160 w 876300"/>
              <a:gd name="connsiteY19" fmla="*/ 2710180 h 3624580"/>
              <a:gd name="connsiteX20" fmla="*/ 563880 w 876300"/>
              <a:gd name="connsiteY20" fmla="*/ 2908300 h 3624580"/>
              <a:gd name="connsiteX21" fmla="*/ 487680 w 876300"/>
              <a:gd name="connsiteY21" fmla="*/ 2984500 h 3624580"/>
              <a:gd name="connsiteX22" fmla="*/ 487680 w 876300"/>
              <a:gd name="connsiteY22" fmla="*/ 3213100 h 3624580"/>
              <a:gd name="connsiteX23" fmla="*/ 487680 w 876300"/>
              <a:gd name="connsiteY23" fmla="*/ 3335020 h 3624580"/>
              <a:gd name="connsiteX24" fmla="*/ 579120 w 876300"/>
              <a:gd name="connsiteY24" fmla="*/ 3411220 h 3624580"/>
              <a:gd name="connsiteX25" fmla="*/ 762000 w 876300"/>
              <a:gd name="connsiteY25" fmla="*/ 3456940 h 3624580"/>
              <a:gd name="connsiteX26" fmla="*/ 868680 w 876300"/>
              <a:gd name="connsiteY26" fmla="*/ 3624580 h 36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6300" h="3624580">
                <a:moveTo>
                  <a:pt x="0" y="27940"/>
                </a:moveTo>
                <a:cubicBezTo>
                  <a:pt x="67310" y="13970"/>
                  <a:pt x="134620" y="0"/>
                  <a:pt x="182880" y="12700"/>
                </a:cubicBezTo>
                <a:cubicBezTo>
                  <a:pt x="231140" y="25400"/>
                  <a:pt x="279400" y="68580"/>
                  <a:pt x="289560" y="104140"/>
                </a:cubicBezTo>
                <a:cubicBezTo>
                  <a:pt x="299720" y="139700"/>
                  <a:pt x="251460" y="180340"/>
                  <a:pt x="243840" y="226060"/>
                </a:cubicBezTo>
                <a:cubicBezTo>
                  <a:pt x="236220" y="271780"/>
                  <a:pt x="223520" y="325120"/>
                  <a:pt x="243840" y="378460"/>
                </a:cubicBezTo>
                <a:cubicBezTo>
                  <a:pt x="264160" y="431800"/>
                  <a:pt x="312420" y="487680"/>
                  <a:pt x="365760" y="546100"/>
                </a:cubicBezTo>
                <a:cubicBezTo>
                  <a:pt x="419100" y="604520"/>
                  <a:pt x="523240" y="683260"/>
                  <a:pt x="563880" y="728980"/>
                </a:cubicBezTo>
                <a:cubicBezTo>
                  <a:pt x="604520" y="774700"/>
                  <a:pt x="601980" y="792480"/>
                  <a:pt x="609600" y="820420"/>
                </a:cubicBezTo>
                <a:cubicBezTo>
                  <a:pt x="617220" y="848360"/>
                  <a:pt x="596900" y="871220"/>
                  <a:pt x="609600" y="896620"/>
                </a:cubicBezTo>
                <a:cubicBezTo>
                  <a:pt x="622300" y="922020"/>
                  <a:pt x="662940" y="947420"/>
                  <a:pt x="685800" y="972820"/>
                </a:cubicBezTo>
                <a:cubicBezTo>
                  <a:pt x="708660" y="998220"/>
                  <a:pt x="754380" y="1008380"/>
                  <a:pt x="746760" y="1049020"/>
                </a:cubicBezTo>
                <a:cubicBezTo>
                  <a:pt x="739140" y="1089660"/>
                  <a:pt x="670560" y="1168400"/>
                  <a:pt x="640080" y="1216660"/>
                </a:cubicBezTo>
                <a:cubicBezTo>
                  <a:pt x="609600" y="1264920"/>
                  <a:pt x="584200" y="1303020"/>
                  <a:pt x="563880" y="1338580"/>
                </a:cubicBezTo>
                <a:cubicBezTo>
                  <a:pt x="543560" y="1374140"/>
                  <a:pt x="490220" y="1384300"/>
                  <a:pt x="518160" y="1430020"/>
                </a:cubicBezTo>
                <a:cubicBezTo>
                  <a:pt x="546100" y="1475740"/>
                  <a:pt x="693420" y="1559560"/>
                  <a:pt x="731520" y="1612900"/>
                </a:cubicBezTo>
                <a:cubicBezTo>
                  <a:pt x="769620" y="1666240"/>
                  <a:pt x="726440" y="1696720"/>
                  <a:pt x="746760" y="1750060"/>
                </a:cubicBezTo>
                <a:cubicBezTo>
                  <a:pt x="767080" y="1803400"/>
                  <a:pt x="838200" y="1884680"/>
                  <a:pt x="853440" y="1932940"/>
                </a:cubicBezTo>
                <a:cubicBezTo>
                  <a:pt x="868680" y="1981200"/>
                  <a:pt x="876300" y="1945640"/>
                  <a:pt x="838200" y="2039620"/>
                </a:cubicBezTo>
                <a:cubicBezTo>
                  <a:pt x="800100" y="2133600"/>
                  <a:pt x="678180" y="2385060"/>
                  <a:pt x="624840" y="2496820"/>
                </a:cubicBezTo>
                <a:cubicBezTo>
                  <a:pt x="571500" y="2608580"/>
                  <a:pt x="528320" y="2641600"/>
                  <a:pt x="518160" y="2710180"/>
                </a:cubicBezTo>
                <a:cubicBezTo>
                  <a:pt x="508000" y="2778760"/>
                  <a:pt x="568960" y="2862580"/>
                  <a:pt x="563880" y="2908300"/>
                </a:cubicBezTo>
                <a:cubicBezTo>
                  <a:pt x="558800" y="2954020"/>
                  <a:pt x="500380" y="2933700"/>
                  <a:pt x="487680" y="2984500"/>
                </a:cubicBezTo>
                <a:cubicBezTo>
                  <a:pt x="474980" y="3035300"/>
                  <a:pt x="487680" y="3213100"/>
                  <a:pt x="487680" y="3213100"/>
                </a:cubicBezTo>
                <a:cubicBezTo>
                  <a:pt x="487680" y="3271520"/>
                  <a:pt x="472440" y="3302000"/>
                  <a:pt x="487680" y="3335020"/>
                </a:cubicBezTo>
                <a:cubicBezTo>
                  <a:pt x="502920" y="3368040"/>
                  <a:pt x="533400" y="3390900"/>
                  <a:pt x="579120" y="3411220"/>
                </a:cubicBezTo>
                <a:cubicBezTo>
                  <a:pt x="624840" y="3431540"/>
                  <a:pt x="713740" y="3421380"/>
                  <a:pt x="762000" y="3456940"/>
                </a:cubicBezTo>
                <a:cubicBezTo>
                  <a:pt x="810260" y="3492500"/>
                  <a:pt x="868680" y="3624580"/>
                  <a:pt x="868680" y="3624580"/>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702129" y="2144485"/>
            <a:ext cx="2808514" cy="2068286"/>
          </a:xfrm>
          <a:custGeom>
            <a:avLst/>
            <a:gdLst>
              <a:gd name="connsiteX0" fmla="*/ 2808514 w 2808514"/>
              <a:gd name="connsiteY0" fmla="*/ 2068286 h 2068286"/>
              <a:gd name="connsiteX1" fmla="*/ 2596242 w 2808514"/>
              <a:gd name="connsiteY1" fmla="*/ 1986644 h 2068286"/>
              <a:gd name="connsiteX2" fmla="*/ 2432957 w 2808514"/>
              <a:gd name="connsiteY2" fmla="*/ 1986644 h 2068286"/>
              <a:gd name="connsiteX3" fmla="*/ 2302328 w 2808514"/>
              <a:gd name="connsiteY3" fmla="*/ 1872344 h 2068286"/>
              <a:gd name="connsiteX4" fmla="*/ 2171700 w 2808514"/>
              <a:gd name="connsiteY4" fmla="*/ 1921329 h 2068286"/>
              <a:gd name="connsiteX5" fmla="*/ 1975757 w 2808514"/>
              <a:gd name="connsiteY5" fmla="*/ 1839686 h 2068286"/>
              <a:gd name="connsiteX6" fmla="*/ 1926771 w 2808514"/>
              <a:gd name="connsiteY6" fmla="*/ 1692729 h 2068286"/>
              <a:gd name="connsiteX7" fmla="*/ 1861457 w 2808514"/>
              <a:gd name="connsiteY7" fmla="*/ 1545772 h 2068286"/>
              <a:gd name="connsiteX8" fmla="*/ 1796142 w 2808514"/>
              <a:gd name="connsiteY8" fmla="*/ 1268186 h 2068286"/>
              <a:gd name="connsiteX9" fmla="*/ 1649185 w 2808514"/>
              <a:gd name="connsiteY9" fmla="*/ 1202872 h 2068286"/>
              <a:gd name="connsiteX10" fmla="*/ 1502228 w 2808514"/>
              <a:gd name="connsiteY10" fmla="*/ 1219201 h 2068286"/>
              <a:gd name="connsiteX11" fmla="*/ 1306285 w 2808514"/>
              <a:gd name="connsiteY11" fmla="*/ 957944 h 2068286"/>
              <a:gd name="connsiteX12" fmla="*/ 1240971 w 2808514"/>
              <a:gd name="connsiteY12" fmla="*/ 794658 h 2068286"/>
              <a:gd name="connsiteX13" fmla="*/ 1208314 w 2808514"/>
              <a:gd name="connsiteY13" fmla="*/ 451758 h 2068286"/>
              <a:gd name="connsiteX14" fmla="*/ 1208314 w 2808514"/>
              <a:gd name="connsiteY14" fmla="*/ 304801 h 2068286"/>
              <a:gd name="connsiteX15" fmla="*/ 1159328 w 2808514"/>
              <a:gd name="connsiteY15" fmla="*/ 272144 h 2068286"/>
              <a:gd name="connsiteX16" fmla="*/ 1094014 w 2808514"/>
              <a:gd name="connsiteY16" fmla="*/ 255815 h 2068286"/>
              <a:gd name="connsiteX17" fmla="*/ 947057 w 2808514"/>
              <a:gd name="connsiteY17" fmla="*/ 76201 h 2068286"/>
              <a:gd name="connsiteX18" fmla="*/ 718457 w 2808514"/>
              <a:gd name="connsiteY18" fmla="*/ 92529 h 2068286"/>
              <a:gd name="connsiteX19" fmla="*/ 555171 w 2808514"/>
              <a:gd name="connsiteY19" fmla="*/ 10886 h 2068286"/>
              <a:gd name="connsiteX20" fmla="*/ 342900 w 2808514"/>
              <a:gd name="connsiteY20" fmla="*/ 27215 h 2068286"/>
              <a:gd name="connsiteX21" fmla="*/ 228600 w 2808514"/>
              <a:gd name="connsiteY21" fmla="*/ 125186 h 2068286"/>
              <a:gd name="connsiteX22" fmla="*/ 0 w 2808514"/>
              <a:gd name="connsiteY22" fmla="*/ 125186 h 206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08514" h="2068286">
                <a:moveTo>
                  <a:pt x="2808514" y="2068286"/>
                </a:moveTo>
                <a:cubicBezTo>
                  <a:pt x="2733674" y="2034268"/>
                  <a:pt x="2658835" y="2000251"/>
                  <a:pt x="2596242" y="1986644"/>
                </a:cubicBezTo>
                <a:cubicBezTo>
                  <a:pt x="2533649" y="1973037"/>
                  <a:pt x="2481942" y="2005694"/>
                  <a:pt x="2432957" y="1986644"/>
                </a:cubicBezTo>
                <a:cubicBezTo>
                  <a:pt x="2383972" y="1967594"/>
                  <a:pt x="2345871" y="1883230"/>
                  <a:pt x="2302328" y="1872344"/>
                </a:cubicBezTo>
                <a:cubicBezTo>
                  <a:pt x="2258785" y="1861458"/>
                  <a:pt x="2226128" y="1926772"/>
                  <a:pt x="2171700" y="1921329"/>
                </a:cubicBezTo>
                <a:cubicBezTo>
                  <a:pt x="2117272" y="1915886"/>
                  <a:pt x="2016579" y="1877786"/>
                  <a:pt x="1975757" y="1839686"/>
                </a:cubicBezTo>
                <a:cubicBezTo>
                  <a:pt x="1934935" y="1801586"/>
                  <a:pt x="1945821" y="1741714"/>
                  <a:pt x="1926771" y="1692729"/>
                </a:cubicBezTo>
                <a:cubicBezTo>
                  <a:pt x="1907721" y="1643744"/>
                  <a:pt x="1883228" y="1616529"/>
                  <a:pt x="1861457" y="1545772"/>
                </a:cubicBezTo>
                <a:cubicBezTo>
                  <a:pt x="1839686" y="1475015"/>
                  <a:pt x="1831521" y="1325336"/>
                  <a:pt x="1796142" y="1268186"/>
                </a:cubicBezTo>
                <a:cubicBezTo>
                  <a:pt x="1760763" y="1211036"/>
                  <a:pt x="1698171" y="1211036"/>
                  <a:pt x="1649185" y="1202872"/>
                </a:cubicBezTo>
                <a:cubicBezTo>
                  <a:pt x="1600199" y="1194708"/>
                  <a:pt x="1559378" y="1260022"/>
                  <a:pt x="1502228" y="1219201"/>
                </a:cubicBezTo>
                <a:cubicBezTo>
                  <a:pt x="1445078" y="1178380"/>
                  <a:pt x="1349828" y="1028701"/>
                  <a:pt x="1306285" y="957944"/>
                </a:cubicBezTo>
                <a:cubicBezTo>
                  <a:pt x="1262742" y="887187"/>
                  <a:pt x="1257299" y="879022"/>
                  <a:pt x="1240971" y="794658"/>
                </a:cubicBezTo>
                <a:cubicBezTo>
                  <a:pt x="1224643" y="710294"/>
                  <a:pt x="1213757" y="533401"/>
                  <a:pt x="1208314" y="451758"/>
                </a:cubicBezTo>
                <a:cubicBezTo>
                  <a:pt x="1202871" y="370115"/>
                  <a:pt x="1216478" y="334737"/>
                  <a:pt x="1208314" y="304801"/>
                </a:cubicBezTo>
                <a:cubicBezTo>
                  <a:pt x="1200150" y="274865"/>
                  <a:pt x="1178378" y="280308"/>
                  <a:pt x="1159328" y="272144"/>
                </a:cubicBezTo>
                <a:cubicBezTo>
                  <a:pt x="1140278" y="263980"/>
                  <a:pt x="1129392" y="288472"/>
                  <a:pt x="1094014" y="255815"/>
                </a:cubicBezTo>
                <a:cubicBezTo>
                  <a:pt x="1058636" y="223158"/>
                  <a:pt x="1009650" y="103415"/>
                  <a:pt x="947057" y="76201"/>
                </a:cubicBezTo>
                <a:cubicBezTo>
                  <a:pt x="884464" y="48987"/>
                  <a:pt x="783771" y="103415"/>
                  <a:pt x="718457" y="92529"/>
                </a:cubicBezTo>
                <a:cubicBezTo>
                  <a:pt x="653143" y="81643"/>
                  <a:pt x="617764" y="21772"/>
                  <a:pt x="555171" y="10886"/>
                </a:cubicBezTo>
                <a:cubicBezTo>
                  <a:pt x="492578" y="0"/>
                  <a:pt x="397329" y="8165"/>
                  <a:pt x="342900" y="27215"/>
                </a:cubicBezTo>
                <a:cubicBezTo>
                  <a:pt x="288472" y="46265"/>
                  <a:pt x="285750" y="108858"/>
                  <a:pt x="228600" y="125186"/>
                </a:cubicBezTo>
                <a:cubicBezTo>
                  <a:pt x="171450" y="141515"/>
                  <a:pt x="85725" y="133350"/>
                  <a:pt x="0" y="125186"/>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ectangle 21"/>
          <p:cNvSpPr/>
          <p:nvPr/>
        </p:nvSpPr>
        <p:spPr>
          <a:xfrm>
            <a:off x="6345936" y="4114800"/>
            <a:ext cx="1828800"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6" name="Rectangle 45"/>
          <p:cNvSpPr/>
          <p:nvPr/>
        </p:nvSpPr>
        <p:spPr>
          <a:xfrm>
            <a:off x="0" y="609600"/>
            <a:ext cx="9144000" cy="646331"/>
          </a:xfrm>
          <a:prstGeom prst="rect">
            <a:avLst/>
          </a:prstGeom>
        </p:spPr>
        <p:txBody>
          <a:bodyPr wrap="square">
            <a:spAutoFit/>
          </a:bodyPr>
          <a:lstStyle/>
          <a:p>
            <a:r>
              <a:rPr lang="en-US" sz="3600" b="1" dirty="0" smtClean="0"/>
              <a:t> 	What happens in </a:t>
            </a:r>
            <a:r>
              <a:rPr lang="en-US" sz="3600" b="1" dirty="0" smtClean="0">
                <a:solidFill>
                  <a:srgbClr val="FF0000"/>
                </a:solidFill>
                <a:effectLst>
                  <a:outerShdw dist="50800" dir="7200000" algn="ctr" rotWithShape="0">
                    <a:schemeClr val="tx1"/>
                  </a:outerShdw>
                </a:effectLst>
              </a:rPr>
              <a:t>1763</a:t>
            </a:r>
            <a:r>
              <a:rPr lang="en-US" sz="3600" b="1" dirty="0" smtClean="0"/>
              <a:t>?</a:t>
            </a:r>
            <a:endParaRPr lang="en-US" sz="3600" b="1" dirty="0"/>
          </a:p>
        </p:txBody>
      </p:sp>
      <p:grpSp>
        <p:nvGrpSpPr>
          <p:cNvPr id="35" name="Group 34"/>
          <p:cNvGrpSpPr/>
          <p:nvPr/>
        </p:nvGrpSpPr>
        <p:grpSpPr>
          <a:xfrm>
            <a:off x="6123677" y="4419601"/>
            <a:ext cx="1989647" cy="2062103"/>
            <a:chOff x="6123677" y="4419601"/>
            <a:chExt cx="1989647" cy="2062103"/>
          </a:xfrm>
        </p:grpSpPr>
        <p:sp>
          <p:nvSpPr>
            <p:cNvPr id="50" name="TextBox 49"/>
            <p:cNvSpPr txBox="1"/>
            <p:nvPr/>
          </p:nvSpPr>
          <p:spPr>
            <a:xfrm>
              <a:off x="6123677" y="4419601"/>
              <a:ext cx="1989647" cy="2062103"/>
            </a:xfrm>
            <a:prstGeom prst="rect">
              <a:avLst/>
            </a:prstGeom>
            <a:solidFill>
              <a:schemeClr val="bg1"/>
            </a:solidFill>
            <a:ln w="38100">
              <a:solidFill>
                <a:schemeClr val="tx1"/>
              </a:solidFill>
            </a:ln>
          </p:spPr>
          <p:txBody>
            <a:bodyPr wrap="none" rtlCol="0">
              <a:spAutoFit/>
            </a:bodyPr>
            <a:lstStyle/>
            <a:p>
              <a:r>
                <a:rPr lang="en-US" sz="2400" b="1" dirty="0" smtClean="0">
                  <a:latin typeface="Times New Roman" pitchFamily="18" charset="0"/>
                  <a:cs typeface="Times New Roman" pitchFamily="18" charset="0"/>
                </a:rPr>
                <a:t>   LEGEND</a:t>
              </a:r>
            </a:p>
            <a:p>
              <a:r>
                <a:rPr lang="en-US" sz="2400" b="1" dirty="0" smtClean="0">
                  <a:solidFill>
                    <a:srgbClr val="FF0000"/>
                  </a:solidFill>
                  <a:effectLst>
                    <a:outerShdw dist="38100" dir="7200000" algn="ctr" rotWithShape="0">
                      <a:schemeClr val="tx1"/>
                    </a:outerShdw>
                  </a:effectLst>
                  <a:latin typeface="Times New Roman" pitchFamily="18" charset="0"/>
                  <a:cs typeface="Times New Roman" pitchFamily="18" charset="0"/>
                </a:rPr>
                <a:t>       </a:t>
              </a:r>
              <a:r>
                <a:rPr lang="en-US" sz="3200" b="1" dirty="0" smtClean="0">
                  <a:solidFill>
                    <a:srgbClr val="FF0000"/>
                  </a:solidFill>
                  <a:effectLst>
                    <a:outerShdw dist="38100" dir="7200000" algn="ctr" rotWithShape="0">
                      <a:schemeClr val="tx1"/>
                    </a:outerShdw>
                  </a:effectLst>
                  <a:latin typeface="Times New Roman" pitchFamily="18" charset="0"/>
                  <a:cs typeface="Times New Roman" pitchFamily="18" charset="0"/>
                </a:rPr>
                <a:t>1763</a:t>
              </a:r>
            </a:p>
            <a:p>
              <a:r>
                <a:rPr lang="en-US" sz="2400" b="1" dirty="0" smtClean="0">
                  <a:latin typeface="Times New Roman" pitchFamily="18" charset="0"/>
                  <a:cs typeface="Times New Roman" pitchFamily="18" charset="0"/>
                </a:rPr>
                <a:t>         England</a:t>
              </a:r>
            </a:p>
            <a:p>
              <a:r>
                <a:rPr lang="en-US" sz="2400" b="1" dirty="0" smtClean="0">
                  <a:latin typeface="Times New Roman" pitchFamily="18" charset="0"/>
                  <a:cs typeface="Times New Roman" pitchFamily="18" charset="0"/>
                </a:rPr>
                <a:t>         France</a:t>
              </a:r>
            </a:p>
            <a:p>
              <a:r>
                <a:rPr lang="en-US" sz="2400" b="1" dirty="0" smtClean="0">
                  <a:latin typeface="Times New Roman" pitchFamily="18" charset="0"/>
                  <a:cs typeface="Times New Roman" pitchFamily="18" charset="0"/>
                </a:rPr>
                <a:t>         Spain</a:t>
              </a:r>
              <a:endParaRPr lang="en-US" sz="2400" b="1" dirty="0">
                <a:latin typeface="Times New Roman" pitchFamily="18" charset="0"/>
                <a:cs typeface="Times New Roman" pitchFamily="18" charset="0"/>
              </a:endParaRPr>
            </a:p>
          </p:txBody>
        </p:sp>
        <p:sp>
          <p:nvSpPr>
            <p:cNvPr id="47" name="Rectangle 46"/>
            <p:cNvSpPr/>
            <p:nvPr/>
          </p:nvSpPr>
          <p:spPr>
            <a:xfrm>
              <a:off x="6214753" y="5784499"/>
              <a:ext cx="567047" cy="23530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Rectangle 47"/>
            <p:cNvSpPr/>
            <p:nvPr/>
          </p:nvSpPr>
          <p:spPr>
            <a:xfrm>
              <a:off x="6214753" y="5403499"/>
              <a:ext cx="567047" cy="2353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Rectangle 48"/>
            <p:cNvSpPr/>
            <p:nvPr/>
          </p:nvSpPr>
          <p:spPr>
            <a:xfrm>
              <a:off x="6214753" y="6165499"/>
              <a:ext cx="567047" cy="235301"/>
            </a:xfrm>
            <a:prstGeom prst="rect">
              <a:avLst/>
            </a:prstGeom>
            <a:solidFill>
              <a:srgbClr val="C4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54" name="Straight Connector 53"/>
          <p:cNvCxnSpPr/>
          <p:nvPr/>
        </p:nvCxnSpPr>
        <p:spPr>
          <a:xfrm>
            <a:off x="6248400" y="5865812"/>
            <a:ext cx="17526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3733800" y="2743200"/>
            <a:ext cx="1447800" cy="523220"/>
          </a:xfrm>
          <a:prstGeom prst="rect">
            <a:avLst/>
          </a:prstGeom>
          <a:noFill/>
        </p:spPr>
        <p:txBody>
          <a:bodyPr wrap="square" rtlCol="0">
            <a:spAutoFit/>
          </a:bodyPr>
          <a:lstStyle/>
          <a:p>
            <a:r>
              <a:rPr lang="en-US" sz="2800" b="1" dirty="0" smtClean="0">
                <a:solidFill>
                  <a:schemeClr val="bg1"/>
                </a:solidFill>
              </a:rPr>
              <a:t>England</a:t>
            </a:r>
            <a:endParaRPr lang="en-US" sz="2800" b="1" dirty="0">
              <a:solidFill>
                <a:schemeClr val="bg1"/>
              </a:solidFill>
            </a:endParaRPr>
          </a:p>
        </p:txBody>
      </p:sp>
      <p:sp>
        <p:nvSpPr>
          <p:cNvPr id="58" name="TextBox 57"/>
          <p:cNvSpPr txBox="1"/>
          <p:nvPr/>
        </p:nvSpPr>
        <p:spPr>
          <a:xfrm>
            <a:off x="1143000" y="3657600"/>
            <a:ext cx="1066800" cy="523220"/>
          </a:xfrm>
          <a:prstGeom prst="rect">
            <a:avLst/>
          </a:prstGeom>
          <a:noFill/>
        </p:spPr>
        <p:txBody>
          <a:bodyPr wrap="square" rtlCol="0">
            <a:spAutoFit/>
          </a:bodyPr>
          <a:lstStyle/>
          <a:p>
            <a:r>
              <a:rPr lang="en-US" sz="2800" b="1" dirty="0" smtClean="0">
                <a:solidFill>
                  <a:schemeClr val="bg1"/>
                </a:solidFill>
              </a:rPr>
              <a:t>Spain</a:t>
            </a:r>
            <a:endParaRPr lang="en-US" sz="2800" b="1" dirty="0">
              <a:solidFill>
                <a:schemeClr val="bg1"/>
              </a:solidFill>
            </a:endParaRPr>
          </a:p>
        </p:txBody>
      </p:sp>
      <p:grpSp>
        <p:nvGrpSpPr>
          <p:cNvPr id="60" name="Group 59"/>
          <p:cNvGrpSpPr/>
          <p:nvPr/>
        </p:nvGrpSpPr>
        <p:grpSpPr>
          <a:xfrm>
            <a:off x="5486400" y="914400"/>
            <a:ext cx="2962728" cy="4419600"/>
            <a:chOff x="5486400" y="914400"/>
            <a:chExt cx="2962728" cy="4419600"/>
          </a:xfrm>
        </p:grpSpPr>
        <p:sp>
          <p:nvSpPr>
            <p:cNvPr id="61" name="Freeform 60"/>
            <p:cNvSpPr/>
            <p:nvPr/>
          </p:nvSpPr>
          <p:spPr>
            <a:xfrm>
              <a:off x="5486400" y="914400"/>
              <a:ext cx="2962728" cy="4114800"/>
            </a:xfrm>
            <a:custGeom>
              <a:avLst/>
              <a:gdLst>
                <a:gd name="connsiteX0" fmla="*/ 2188028 w 2857500"/>
                <a:gd name="connsiteY0" fmla="*/ 4005943 h 4253593"/>
                <a:gd name="connsiteX1" fmla="*/ 2318657 w 2857500"/>
                <a:gd name="connsiteY1" fmla="*/ 3956957 h 4253593"/>
                <a:gd name="connsiteX2" fmla="*/ 2726871 w 2857500"/>
                <a:gd name="connsiteY2" fmla="*/ 2226128 h 4253593"/>
                <a:gd name="connsiteX3" fmla="*/ 1534885 w 2857500"/>
                <a:gd name="connsiteY3" fmla="*/ 348343 h 4253593"/>
                <a:gd name="connsiteX4" fmla="*/ 0 w 2857500"/>
                <a:gd name="connsiteY4" fmla="*/ 136071 h 4253593"/>
                <a:gd name="connsiteX0" fmla="*/ 2188028 w 2857500"/>
                <a:gd name="connsiteY0" fmla="*/ 3869872 h 4117522"/>
                <a:gd name="connsiteX1" fmla="*/ 2318657 w 2857500"/>
                <a:gd name="connsiteY1" fmla="*/ 3820886 h 4117522"/>
                <a:gd name="connsiteX2" fmla="*/ 2726871 w 2857500"/>
                <a:gd name="connsiteY2" fmla="*/ 2090057 h 4117522"/>
                <a:gd name="connsiteX3" fmla="*/ 1534885 w 2857500"/>
                <a:gd name="connsiteY3" fmla="*/ 517072 h 4117522"/>
                <a:gd name="connsiteX4" fmla="*/ 0 w 2857500"/>
                <a:gd name="connsiteY4" fmla="*/ 0 h 4117522"/>
                <a:gd name="connsiteX0" fmla="*/ 2188028 w 2794000"/>
                <a:gd name="connsiteY0" fmla="*/ 3929743 h 4177393"/>
                <a:gd name="connsiteX1" fmla="*/ 2318657 w 2794000"/>
                <a:gd name="connsiteY1" fmla="*/ 3880757 h 4177393"/>
                <a:gd name="connsiteX2" fmla="*/ 2726871 w 2794000"/>
                <a:gd name="connsiteY2" fmla="*/ 2149928 h 4177393"/>
                <a:gd name="connsiteX3" fmla="*/ 1915885 w 2794000"/>
                <a:gd name="connsiteY3" fmla="*/ 348343 h 4177393"/>
                <a:gd name="connsiteX4" fmla="*/ 0 w 2794000"/>
                <a:gd name="connsiteY4" fmla="*/ 59871 h 4177393"/>
                <a:gd name="connsiteX0" fmla="*/ 2188028 w 2772228"/>
                <a:gd name="connsiteY0" fmla="*/ 3929743 h 3929743"/>
                <a:gd name="connsiteX1" fmla="*/ 2726871 w 2772228"/>
                <a:gd name="connsiteY1" fmla="*/ 2149928 h 3929743"/>
                <a:gd name="connsiteX2" fmla="*/ 1915885 w 2772228"/>
                <a:gd name="connsiteY2" fmla="*/ 348343 h 3929743"/>
                <a:gd name="connsiteX3" fmla="*/ 0 w 2772228"/>
                <a:gd name="connsiteY3" fmla="*/ 59871 h 3929743"/>
                <a:gd name="connsiteX0" fmla="*/ 2188028 w 2726871"/>
                <a:gd name="connsiteY0" fmla="*/ 3929743 h 3929743"/>
                <a:gd name="connsiteX1" fmla="*/ 2726871 w 2726871"/>
                <a:gd name="connsiteY1" fmla="*/ 2149928 h 3929743"/>
                <a:gd name="connsiteX2" fmla="*/ 1915885 w 2726871"/>
                <a:gd name="connsiteY2" fmla="*/ 348343 h 3929743"/>
                <a:gd name="connsiteX3" fmla="*/ 0 w 2726871"/>
                <a:gd name="connsiteY3" fmla="*/ 59871 h 3929743"/>
                <a:gd name="connsiteX0" fmla="*/ 2188028 w 2726871"/>
                <a:gd name="connsiteY0" fmla="*/ 3929743 h 3929743"/>
                <a:gd name="connsiteX1" fmla="*/ 2726871 w 2726871"/>
                <a:gd name="connsiteY1" fmla="*/ 2149928 h 3929743"/>
                <a:gd name="connsiteX2" fmla="*/ 1915885 w 2726871"/>
                <a:gd name="connsiteY2" fmla="*/ 348343 h 3929743"/>
                <a:gd name="connsiteX3" fmla="*/ 0 w 2726871"/>
                <a:gd name="connsiteY3" fmla="*/ 59871 h 3929743"/>
                <a:gd name="connsiteX0" fmla="*/ 2188028 w 2799442"/>
                <a:gd name="connsiteY0" fmla="*/ 3929743 h 3929743"/>
                <a:gd name="connsiteX1" fmla="*/ 2726871 w 2799442"/>
                <a:gd name="connsiteY1" fmla="*/ 2149928 h 3929743"/>
                <a:gd name="connsiteX2" fmla="*/ 1915885 w 2799442"/>
                <a:gd name="connsiteY2" fmla="*/ 348343 h 3929743"/>
                <a:gd name="connsiteX3" fmla="*/ 0 w 2799442"/>
                <a:gd name="connsiteY3" fmla="*/ 59871 h 3929743"/>
              </a:gdLst>
              <a:ahLst/>
              <a:cxnLst>
                <a:cxn ang="0">
                  <a:pos x="connsiteX0" y="connsiteY0"/>
                </a:cxn>
                <a:cxn ang="0">
                  <a:pos x="connsiteX1" y="connsiteY1"/>
                </a:cxn>
                <a:cxn ang="0">
                  <a:pos x="connsiteX2" y="connsiteY2"/>
                </a:cxn>
                <a:cxn ang="0">
                  <a:pos x="connsiteX3" y="connsiteY3"/>
                </a:cxn>
              </a:cxnLst>
              <a:rect l="l" t="t" r="r" b="b"/>
              <a:pathLst>
                <a:path w="2799442" h="3929743">
                  <a:moveTo>
                    <a:pt x="2188028" y="3929743"/>
                  </a:moveTo>
                  <a:cubicBezTo>
                    <a:pt x="2300287" y="3558948"/>
                    <a:pt x="2799442" y="3100614"/>
                    <a:pt x="2726871" y="2149928"/>
                  </a:cubicBezTo>
                  <a:cubicBezTo>
                    <a:pt x="2572657" y="1128485"/>
                    <a:pt x="2370364" y="696686"/>
                    <a:pt x="1915885" y="348343"/>
                  </a:cubicBezTo>
                  <a:cubicBezTo>
                    <a:pt x="1461406" y="0"/>
                    <a:pt x="255814" y="95250"/>
                    <a:pt x="0" y="59871"/>
                  </a:cubicBezTo>
                </a:path>
              </a:pathLst>
            </a:custGeom>
            <a:ln w="63500">
              <a:solidFill>
                <a:srgbClr val="FF0000"/>
              </a:solidFill>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Oval 61"/>
            <p:cNvSpPr/>
            <p:nvPr/>
          </p:nvSpPr>
          <p:spPr>
            <a:xfrm>
              <a:off x="6477000" y="4800600"/>
              <a:ext cx="1295400" cy="533400"/>
            </a:xfrm>
            <a:prstGeom prst="ellipse">
              <a:avLst/>
            </a:prstGeom>
            <a:noFill/>
            <a:ln w="635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Freeform 36"/>
          <p:cNvSpPr/>
          <p:nvPr/>
        </p:nvSpPr>
        <p:spPr>
          <a:xfrm>
            <a:off x="3309620" y="2748280"/>
            <a:ext cx="3035300" cy="2847340"/>
          </a:xfrm>
          <a:custGeom>
            <a:avLst/>
            <a:gdLst>
              <a:gd name="connsiteX0" fmla="*/ 1734820 w 3035300"/>
              <a:gd name="connsiteY0" fmla="*/ 2814320 h 2847340"/>
              <a:gd name="connsiteX1" fmla="*/ 1186180 w 3035300"/>
              <a:gd name="connsiteY1" fmla="*/ 2829560 h 2847340"/>
              <a:gd name="connsiteX2" fmla="*/ 1140460 w 3035300"/>
              <a:gd name="connsiteY2" fmla="*/ 2753360 h 2847340"/>
              <a:gd name="connsiteX3" fmla="*/ 1170940 w 3035300"/>
              <a:gd name="connsiteY3" fmla="*/ 2585720 h 2847340"/>
              <a:gd name="connsiteX4" fmla="*/ 1201420 w 3035300"/>
              <a:gd name="connsiteY4" fmla="*/ 2509520 h 2847340"/>
              <a:gd name="connsiteX5" fmla="*/ 180340 w 3035300"/>
              <a:gd name="connsiteY5" fmla="*/ 2524760 h 2847340"/>
              <a:gd name="connsiteX6" fmla="*/ 119380 w 3035300"/>
              <a:gd name="connsiteY6" fmla="*/ 2524760 h 2847340"/>
              <a:gd name="connsiteX7" fmla="*/ 88900 w 3035300"/>
              <a:gd name="connsiteY7" fmla="*/ 2387600 h 2847340"/>
              <a:gd name="connsiteX8" fmla="*/ 271780 w 3035300"/>
              <a:gd name="connsiteY8" fmla="*/ 1991360 h 2847340"/>
              <a:gd name="connsiteX9" fmla="*/ 347980 w 3035300"/>
              <a:gd name="connsiteY9" fmla="*/ 1732280 h 2847340"/>
              <a:gd name="connsiteX10" fmla="*/ 576580 w 3035300"/>
              <a:gd name="connsiteY10" fmla="*/ 1625600 h 2847340"/>
              <a:gd name="connsiteX11" fmla="*/ 698500 w 3035300"/>
              <a:gd name="connsiteY11" fmla="*/ 1564640 h 2847340"/>
              <a:gd name="connsiteX12" fmla="*/ 911860 w 3035300"/>
              <a:gd name="connsiteY12" fmla="*/ 1534160 h 2847340"/>
              <a:gd name="connsiteX13" fmla="*/ 1094740 w 3035300"/>
              <a:gd name="connsiteY13" fmla="*/ 1457960 h 2847340"/>
              <a:gd name="connsiteX14" fmla="*/ 1186180 w 3035300"/>
              <a:gd name="connsiteY14" fmla="*/ 1336040 h 2847340"/>
              <a:gd name="connsiteX15" fmla="*/ 1430020 w 3035300"/>
              <a:gd name="connsiteY15" fmla="*/ 1381760 h 2847340"/>
              <a:gd name="connsiteX16" fmla="*/ 1567180 w 3035300"/>
              <a:gd name="connsiteY16" fmla="*/ 1381760 h 2847340"/>
              <a:gd name="connsiteX17" fmla="*/ 1719580 w 3035300"/>
              <a:gd name="connsiteY17" fmla="*/ 1198880 h 2847340"/>
              <a:gd name="connsiteX18" fmla="*/ 1765300 w 3035300"/>
              <a:gd name="connsiteY18" fmla="*/ 1092200 h 2847340"/>
              <a:gd name="connsiteX19" fmla="*/ 1811020 w 3035300"/>
              <a:gd name="connsiteY19" fmla="*/ 955040 h 2847340"/>
              <a:gd name="connsiteX20" fmla="*/ 1811020 w 3035300"/>
              <a:gd name="connsiteY20" fmla="*/ 741680 h 2847340"/>
              <a:gd name="connsiteX21" fmla="*/ 1841500 w 3035300"/>
              <a:gd name="connsiteY21" fmla="*/ 665480 h 2847340"/>
              <a:gd name="connsiteX22" fmla="*/ 1887220 w 3035300"/>
              <a:gd name="connsiteY22" fmla="*/ 619760 h 2847340"/>
              <a:gd name="connsiteX23" fmla="*/ 2009140 w 3035300"/>
              <a:gd name="connsiteY23" fmla="*/ 528320 h 2847340"/>
              <a:gd name="connsiteX24" fmla="*/ 1978660 w 3035300"/>
              <a:gd name="connsiteY24" fmla="*/ 467360 h 2847340"/>
              <a:gd name="connsiteX25" fmla="*/ 1948180 w 3035300"/>
              <a:gd name="connsiteY25" fmla="*/ 391160 h 2847340"/>
              <a:gd name="connsiteX26" fmla="*/ 2161540 w 3035300"/>
              <a:gd name="connsiteY26" fmla="*/ 375920 h 2847340"/>
              <a:gd name="connsiteX27" fmla="*/ 2313940 w 3035300"/>
              <a:gd name="connsiteY27" fmla="*/ 269240 h 2847340"/>
              <a:gd name="connsiteX28" fmla="*/ 2451100 w 3035300"/>
              <a:gd name="connsiteY28" fmla="*/ 132080 h 2847340"/>
              <a:gd name="connsiteX29" fmla="*/ 2512060 w 3035300"/>
              <a:gd name="connsiteY29" fmla="*/ 86360 h 2847340"/>
              <a:gd name="connsiteX30" fmla="*/ 2542540 w 3035300"/>
              <a:gd name="connsiteY30" fmla="*/ 10160 h 2847340"/>
              <a:gd name="connsiteX31" fmla="*/ 2969260 w 3035300"/>
              <a:gd name="connsiteY31" fmla="*/ 25400 h 2847340"/>
              <a:gd name="connsiteX32" fmla="*/ 2938780 w 3035300"/>
              <a:gd name="connsiteY32" fmla="*/ 116840 h 2847340"/>
              <a:gd name="connsiteX33" fmla="*/ 2984500 w 3035300"/>
              <a:gd name="connsiteY33" fmla="*/ 269240 h 2847340"/>
              <a:gd name="connsiteX34" fmla="*/ 2832100 w 3035300"/>
              <a:gd name="connsiteY34" fmla="*/ 345440 h 2847340"/>
              <a:gd name="connsiteX35" fmla="*/ 2786380 w 3035300"/>
              <a:gd name="connsiteY35" fmla="*/ 162560 h 2847340"/>
              <a:gd name="connsiteX36" fmla="*/ 2679700 w 3035300"/>
              <a:gd name="connsiteY36" fmla="*/ 208280 h 2847340"/>
              <a:gd name="connsiteX37" fmla="*/ 2633980 w 3035300"/>
              <a:gd name="connsiteY37" fmla="*/ 360680 h 2847340"/>
              <a:gd name="connsiteX38" fmla="*/ 2481580 w 3035300"/>
              <a:gd name="connsiteY38" fmla="*/ 421640 h 2847340"/>
              <a:gd name="connsiteX39" fmla="*/ 2420620 w 3035300"/>
              <a:gd name="connsiteY39" fmla="*/ 421640 h 2847340"/>
              <a:gd name="connsiteX40" fmla="*/ 2405380 w 3035300"/>
              <a:gd name="connsiteY40" fmla="*/ 558800 h 2847340"/>
              <a:gd name="connsiteX41" fmla="*/ 2329180 w 3035300"/>
              <a:gd name="connsiteY41" fmla="*/ 589280 h 2847340"/>
              <a:gd name="connsiteX42" fmla="*/ 2192020 w 3035300"/>
              <a:gd name="connsiteY42" fmla="*/ 1016000 h 2847340"/>
              <a:gd name="connsiteX43" fmla="*/ 2024380 w 3035300"/>
              <a:gd name="connsiteY43" fmla="*/ 1198880 h 2847340"/>
              <a:gd name="connsiteX44" fmla="*/ 1963420 w 3035300"/>
              <a:gd name="connsiteY44" fmla="*/ 1351280 h 2847340"/>
              <a:gd name="connsiteX45" fmla="*/ 1871980 w 3035300"/>
              <a:gd name="connsiteY45" fmla="*/ 1595120 h 2847340"/>
              <a:gd name="connsiteX46" fmla="*/ 1765300 w 3035300"/>
              <a:gd name="connsiteY46" fmla="*/ 1823720 h 2847340"/>
              <a:gd name="connsiteX47" fmla="*/ 1658620 w 3035300"/>
              <a:gd name="connsiteY47" fmla="*/ 1976120 h 2847340"/>
              <a:gd name="connsiteX48" fmla="*/ 1475740 w 3035300"/>
              <a:gd name="connsiteY48" fmla="*/ 2037080 h 2847340"/>
              <a:gd name="connsiteX49" fmla="*/ 1369060 w 3035300"/>
              <a:gd name="connsiteY49" fmla="*/ 2174240 h 2847340"/>
              <a:gd name="connsiteX50" fmla="*/ 1445260 w 3035300"/>
              <a:gd name="connsiteY50" fmla="*/ 2387600 h 2847340"/>
              <a:gd name="connsiteX51" fmla="*/ 1582420 w 3035300"/>
              <a:gd name="connsiteY51" fmla="*/ 2631440 h 2847340"/>
              <a:gd name="connsiteX52" fmla="*/ 1734820 w 3035300"/>
              <a:gd name="connsiteY52" fmla="*/ 2814320 h 28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035300" h="2847340">
                <a:moveTo>
                  <a:pt x="1734820" y="2814320"/>
                </a:moveTo>
                <a:cubicBezTo>
                  <a:pt x="1668780" y="2847340"/>
                  <a:pt x="1285240" y="2839720"/>
                  <a:pt x="1186180" y="2829560"/>
                </a:cubicBezTo>
                <a:cubicBezTo>
                  <a:pt x="1087120" y="2819400"/>
                  <a:pt x="1143000" y="2794000"/>
                  <a:pt x="1140460" y="2753360"/>
                </a:cubicBezTo>
                <a:cubicBezTo>
                  <a:pt x="1137920" y="2712720"/>
                  <a:pt x="1160780" y="2626360"/>
                  <a:pt x="1170940" y="2585720"/>
                </a:cubicBezTo>
                <a:cubicBezTo>
                  <a:pt x="1181100" y="2545080"/>
                  <a:pt x="1366520" y="2519680"/>
                  <a:pt x="1201420" y="2509520"/>
                </a:cubicBezTo>
                <a:cubicBezTo>
                  <a:pt x="1036320" y="2499360"/>
                  <a:pt x="360680" y="2522220"/>
                  <a:pt x="180340" y="2524760"/>
                </a:cubicBezTo>
                <a:cubicBezTo>
                  <a:pt x="0" y="2527300"/>
                  <a:pt x="134620" y="2547620"/>
                  <a:pt x="119380" y="2524760"/>
                </a:cubicBezTo>
                <a:cubicBezTo>
                  <a:pt x="104140" y="2501900"/>
                  <a:pt x="63500" y="2476500"/>
                  <a:pt x="88900" y="2387600"/>
                </a:cubicBezTo>
                <a:cubicBezTo>
                  <a:pt x="114300" y="2298700"/>
                  <a:pt x="228600" y="2100580"/>
                  <a:pt x="271780" y="1991360"/>
                </a:cubicBezTo>
                <a:cubicBezTo>
                  <a:pt x="314960" y="1882140"/>
                  <a:pt x="297180" y="1793240"/>
                  <a:pt x="347980" y="1732280"/>
                </a:cubicBezTo>
                <a:cubicBezTo>
                  <a:pt x="398780" y="1671320"/>
                  <a:pt x="518160" y="1653540"/>
                  <a:pt x="576580" y="1625600"/>
                </a:cubicBezTo>
                <a:cubicBezTo>
                  <a:pt x="635000" y="1597660"/>
                  <a:pt x="642620" y="1579880"/>
                  <a:pt x="698500" y="1564640"/>
                </a:cubicBezTo>
                <a:cubicBezTo>
                  <a:pt x="754380" y="1549400"/>
                  <a:pt x="845820" y="1551940"/>
                  <a:pt x="911860" y="1534160"/>
                </a:cubicBezTo>
                <a:cubicBezTo>
                  <a:pt x="977900" y="1516380"/>
                  <a:pt x="1049020" y="1490980"/>
                  <a:pt x="1094740" y="1457960"/>
                </a:cubicBezTo>
                <a:cubicBezTo>
                  <a:pt x="1140460" y="1424940"/>
                  <a:pt x="1130300" y="1348740"/>
                  <a:pt x="1186180" y="1336040"/>
                </a:cubicBezTo>
                <a:cubicBezTo>
                  <a:pt x="1242060" y="1323340"/>
                  <a:pt x="1366520" y="1374140"/>
                  <a:pt x="1430020" y="1381760"/>
                </a:cubicBezTo>
                <a:cubicBezTo>
                  <a:pt x="1493520" y="1389380"/>
                  <a:pt x="1518920" y="1412240"/>
                  <a:pt x="1567180" y="1381760"/>
                </a:cubicBezTo>
                <a:cubicBezTo>
                  <a:pt x="1615440" y="1351280"/>
                  <a:pt x="1686560" y="1247140"/>
                  <a:pt x="1719580" y="1198880"/>
                </a:cubicBezTo>
                <a:cubicBezTo>
                  <a:pt x="1752600" y="1150620"/>
                  <a:pt x="1750060" y="1132840"/>
                  <a:pt x="1765300" y="1092200"/>
                </a:cubicBezTo>
                <a:cubicBezTo>
                  <a:pt x="1780540" y="1051560"/>
                  <a:pt x="1803400" y="1013460"/>
                  <a:pt x="1811020" y="955040"/>
                </a:cubicBezTo>
                <a:cubicBezTo>
                  <a:pt x="1818640" y="896620"/>
                  <a:pt x="1805940" y="789940"/>
                  <a:pt x="1811020" y="741680"/>
                </a:cubicBezTo>
                <a:cubicBezTo>
                  <a:pt x="1816100" y="693420"/>
                  <a:pt x="1828800" y="685800"/>
                  <a:pt x="1841500" y="665480"/>
                </a:cubicBezTo>
                <a:cubicBezTo>
                  <a:pt x="1854200" y="645160"/>
                  <a:pt x="1859280" y="642620"/>
                  <a:pt x="1887220" y="619760"/>
                </a:cubicBezTo>
                <a:cubicBezTo>
                  <a:pt x="1915160" y="596900"/>
                  <a:pt x="1993900" y="553720"/>
                  <a:pt x="2009140" y="528320"/>
                </a:cubicBezTo>
                <a:cubicBezTo>
                  <a:pt x="2024380" y="502920"/>
                  <a:pt x="1988820" y="490220"/>
                  <a:pt x="1978660" y="467360"/>
                </a:cubicBezTo>
                <a:cubicBezTo>
                  <a:pt x="1968500" y="444500"/>
                  <a:pt x="1917700" y="406400"/>
                  <a:pt x="1948180" y="391160"/>
                </a:cubicBezTo>
                <a:cubicBezTo>
                  <a:pt x="1978660" y="375920"/>
                  <a:pt x="2100580" y="396240"/>
                  <a:pt x="2161540" y="375920"/>
                </a:cubicBezTo>
                <a:cubicBezTo>
                  <a:pt x="2222500" y="355600"/>
                  <a:pt x="2265680" y="309880"/>
                  <a:pt x="2313940" y="269240"/>
                </a:cubicBezTo>
                <a:cubicBezTo>
                  <a:pt x="2362200" y="228600"/>
                  <a:pt x="2418080" y="162560"/>
                  <a:pt x="2451100" y="132080"/>
                </a:cubicBezTo>
                <a:cubicBezTo>
                  <a:pt x="2484120" y="101600"/>
                  <a:pt x="2496820" y="106680"/>
                  <a:pt x="2512060" y="86360"/>
                </a:cubicBezTo>
                <a:cubicBezTo>
                  <a:pt x="2527300" y="66040"/>
                  <a:pt x="2466340" y="20320"/>
                  <a:pt x="2542540" y="10160"/>
                </a:cubicBezTo>
                <a:cubicBezTo>
                  <a:pt x="2618740" y="0"/>
                  <a:pt x="2903220" y="7620"/>
                  <a:pt x="2969260" y="25400"/>
                </a:cubicBezTo>
                <a:cubicBezTo>
                  <a:pt x="3035300" y="43180"/>
                  <a:pt x="2936240" y="76200"/>
                  <a:pt x="2938780" y="116840"/>
                </a:cubicBezTo>
                <a:cubicBezTo>
                  <a:pt x="2941320" y="157480"/>
                  <a:pt x="3002280" y="231140"/>
                  <a:pt x="2984500" y="269240"/>
                </a:cubicBezTo>
                <a:cubicBezTo>
                  <a:pt x="2966720" y="307340"/>
                  <a:pt x="2865120" y="363220"/>
                  <a:pt x="2832100" y="345440"/>
                </a:cubicBezTo>
                <a:cubicBezTo>
                  <a:pt x="2799080" y="327660"/>
                  <a:pt x="2811780" y="185420"/>
                  <a:pt x="2786380" y="162560"/>
                </a:cubicBezTo>
                <a:cubicBezTo>
                  <a:pt x="2760980" y="139700"/>
                  <a:pt x="2705100" y="175260"/>
                  <a:pt x="2679700" y="208280"/>
                </a:cubicBezTo>
                <a:cubicBezTo>
                  <a:pt x="2654300" y="241300"/>
                  <a:pt x="2667000" y="325120"/>
                  <a:pt x="2633980" y="360680"/>
                </a:cubicBezTo>
                <a:cubicBezTo>
                  <a:pt x="2600960" y="396240"/>
                  <a:pt x="2517140" y="411480"/>
                  <a:pt x="2481580" y="421640"/>
                </a:cubicBezTo>
                <a:cubicBezTo>
                  <a:pt x="2446020" y="431800"/>
                  <a:pt x="2433320" y="398780"/>
                  <a:pt x="2420620" y="421640"/>
                </a:cubicBezTo>
                <a:cubicBezTo>
                  <a:pt x="2407920" y="444500"/>
                  <a:pt x="2420620" y="530860"/>
                  <a:pt x="2405380" y="558800"/>
                </a:cubicBezTo>
                <a:cubicBezTo>
                  <a:pt x="2390140" y="586740"/>
                  <a:pt x="2364740" y="513080"/>
                  <a:pt x="2329180" y="589280"/>
                </a:cubicBezTo>
                <a:cubicBezTo>
                  <a:pt x="2293620" y="665480"/>
                  <a:pt x="2242820" y="914400"/>
                  <a:pt x="2192020" y="1016000"/>
                </a:cubicBezTo>
                <a:cubicBezTo>
                  <a:pt x="2141220" y="1117600"/>
                  <a:pt x="2062480" y="1143000"/>
                  <a:pt x="2024380" y="1198880"/>
                </a:cubicBezTo>
                <a:cubicBezTo>
                  <a:pt x="1986280" y="1254760"/>
                  <a:pt x="1988820" y="1285240"/>
                  <a:pt x="1963420" y="1351280"/>
                </a:cubicBezTo>
                <a:cubicBezTo>
                  <a:pt x="1938020" y="1417320"/>
                  <a:pt x="1905000" y="1516380"/>
                  <a:pt x="1871980" y="1595120"/>
                </a:cubicBezTo>
                <a:cubicBezTo>
                  <a:pt x="1838960" y="1673860"/>
                  <a:pt x="1800860" y="1760220"/>
                  <a:pt x="1765300" y="1823720"/>
                </a:cubicBezTo>
                <a:cubicBezTo>
                  <a:pt x="1729740" y="1887220"/>
                  <a:pt x="1706880" y="1940560"/>
                  <a:pt x="1658620" y="1976120"/>
                </a:cubicBezTo>
                <a:cubicBezTo>
                  <a:pt x="1610360" y="2011680"/>
                  <a:pt x="1524000" y="2004060"/>
                  <a:pt x="1475740" y="2037080"/>
                </a:cubicBezTo>
                <a:cubicBezTo>
                  <a:pt x="1427480" y="2070100"/>
                  <a:pt x="1374140" y="2115820"/>
                  <a:pt x="1369060" y="2174240"/>
                </a:cubicBezTo>
                <a:cubicBezTo>
                  <a:pt x="1363980" y="2232660"/>
                  <a:pt x="1409700" y="2311400"/>
                  <a:pt x="1445260" y="2387600"/>
                </a:cubicBezTo>
                <a:cubicBezTo>
                  <a:pt x="1480820" y="2463800"/>
                  <a:pt x="1539240" y="2555240"/>
                  <a:pt x="1582420" y="2631440"/>
                </a:cubicBezTo>
                <a:cubicBezTo>
                  <a:pt x="1625600" y="2707640"/>
                  <a:pt x="1800860" y="2781300"/>
                  <a:pt x="1734820" y="2814320"/>
                </a:cubicBezTo>
                <a:close/>
              </a:path>
            </a:pathLst>
          </a:custGeom>
          <a:blipFill>
            <a:blip r:embed="rId3"/>
            <a:tile tx="0" ty="0" sx="100000" sy="100000" flip="none" algn="tl"/>
          </a:blip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672840" y="2750820"/>
            <a:ext cx="2118360" cy="1651000"/>
          </a:xfrm>
          <a:custGeom>
            <a:avLst/>
            <a:gdLst>
              <a:gd name="connsiteX0" fmla="*/ 2118360 w 2118360"/>
              <a:gd name="connsiteY0" fmla="*/ 38100 h 1651000"/>
              <a:gd name="connsiteX1" fmla="*/ 2042160 w 2118360"/>
              <a:gd name="connsiteY1" fmla="*/ 38100 h 1651000"/>
              <a:gd name="connsiteX2" fmla="*/ 1828800 w 2118360"/>
              <a:gd name="connsiteY2" fmla="*/ 266700 h 1651000"/>
              <a:gd name="connsiteX3" fmla="*/ 1615440 w 2118360"/>
              <a:gd name="connsiteY3" fmla="*/ 312420 h 1651000"/>
              <a:gd name="connsiteX4" fmla="*/ 1524000 w 2118360"/>
              <a:gd name="connsiteY4" fmla="*/ 403860 h 1651000"/>
              <a:gd name="connsiteX5" fmla="*/ 1569720 w 2118360"/>
              <a:gd name="connsiteY5" fmla="*/ 525780 h 1651000"/>
              <a:gd name="connsiteX6" fmla="*/ 1447800 w 2118360"/>
              <a:gd name="connsiteY6" fmla="*/ 586740 h 1651000"/>
              <a:gd name="connsiteX7" fmla="*/ 1432560 w 2118360"/>
              <a:gd name="connsiteY7" fmla="*/ 678180 h 1651000"/>
              <a:gd name="connsiteX8" fmla="*/ 1432560 w 2118360"/>
              <a:gd name="connsiteY8" fmla="*/ 845820 h 1651000"/>
              <a:gd name="connsiteX9" fmla="*/ 1417320 w 2118360"/>
              <a:gd name="connsiteY9" fmla="*/ 998220 h 1651000"/>
              <a:gd name="connsiteX10" fmla="*/ 1325880 w 2118360"/>
              <a:gd name="connsiteY10" fmla="*/ 1135380 h 1651000"/>
              <a:gd name="connsiteX11" fmla="*/ 1249680 w 2118360"/>
              <a:gd name="connsiteY11" fmla="*/ 1196340 h 1651000"/>
              <a:gd name="connsiteX12" fmla="*/ 1112520 w 2118360"/>
              <a:gd name="connsiteY12" fmla="*/ 1333500 h 1651000"/>
              <a:gd name="connsiteX13" fmla="*/ 899160 w 2118360"/>
              <a:gd name="connsiteY13" fmla="*/ 1287780 h 1651000"/>
              <a:gd name="connsiteX14" fmla="*/ 792480 w 2118360"/>
              <a:gd name="connsiteY14" fmla="*/ 1272540 h 1651000"/>
              <a:gd name="connsiteX15" fmla="*/ 701040 w 2118360"/>
              <a:gd name="connsiteY15" fmla="*/ 1379220 h 1651000"/>
              <a:gd name="connsiteX16" fmla="*/ 487680 w 2118360"/>
              <a:gd name="connsiteY16" fmla="*/ 1485900 h 1651000"/>
              <a:gd name="connsiteX17" fmla="*/ 335280 w 2118360"/>
              <a:gd name="connsiteY17" fmla="*/ 1485900 h 1651000"/>
              <a:gd name="connsiteX18" fmla="*/ 198120 w 2118360"/>
              <a:gd name="connsiteY18" fmla="*/ 1562100 h 1651000"/>
              <a:gd name="connsiteX19" fmla="*/ 106680 w 2118360"/>
              <a:gd name="connsiteY19" fmla="*/ 1638300 h 1651000"/>
              <a:gd name="connsiteX20" fmla="*/ 0 w 2118360"/>
              <a:gd name="connsiteY20" fmla="*/ 163830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18360" h="1651000">
                <a:moveTo>
                  <a:pt x="2118360" y="38100"/>
                </a:moveTo>
                <a:cubicBezTo>
                  <a:pt x="2104390" y="19050"/>
                  <a:pt x="2090420" y="0"/>
                  <a:pt x="2042160" y="38100"/>
                </a:cubicBezTo>
                <a:cubicBezTo>
                  <a:pt x="1993900" y="76200"/>
                  <a:pt x="1899920" y="220980"/>
                  <a:pt x="1828800" y="266700"/>
                </a:cubicBezTo>
                <a:cubicBezTo>
                  <a:pt x="1757680" y="312420"/>
                  <a:pt x="1666240" y="289560"/>
                  <a:pt x="1615440" y="312420"/>
                </a:cubicBezTo>
                <a:cubicBezTo>
                  <a:pt x="1564640" y="335280"/>
                  <a:pt x="1531620" y="368300"/>
                  <a:pt x="1524000" y="403860"/>
                </a:cubicBezTo>
                <a:cubicBezTo>
                  <a:pt x="1516380" y="439420"/>
                  <a:pt x="1582420" y="495300"/>
                  <a:pt x="1569720" y="525780"/>
                </a:cubicBezTo>
                <a:cubicBezTo>
                  <a:pt x="1557020" y="556260"/>
                  <a:pt x="1470660" y="561340"/>
                  <a:pt x="1447800" y="586740"/>
                </a:cubicBezTo>
                <a:cubicBezTo>
                  <a:pt x="1424940" y="612140"/>
                  <a:pt x="1435100" y="635000"/>
                  <a:pt x="1432560" y="678180"/>
                </a:cubicBezTo>
                <a:cubicBezTo>
                  <a:pt x="1430020" y="721360"/>
                  <a:pt x="1435100" y="792480"/>
                  <a:pt x="1432560" y="845820"/>
                </a:cubicBezTo>
                <a:cubicBezTo>
                  <a:pt x="1430020" y="899160"/>
                  <a:pt x="1435100" y="949960"/>
                  <a:pt x="1417320" y="998220"/>
                </a:cubicBezTo>
                <a:cubicBezTo>
                  <a:pt x="1399540" y="1046480"/>
                  <a:pt x="1353820" y="1102360"/>
                  <a:pt x="1325880" y="1135380"/>
                </a:cubicBezTo>
                <a:cubicBezTo>
                  <a:pt x="1297940" y="1168400"/>
                  <a:pt x="1285240" y="1163320"/>
                  <a:pt x="1249680" y="1196340"/>
                </a:cubicBezTo>
                <a:cubicBezTo>
                  <a:pt x="1214120" y="1229360"/>
                  <a:pt x="1170940" y="1318260"/>
                  <a:pt x="1112520" y="1333500"/>
                </a:cubicBezTo>
                <a:cubicBezTo>
                  <a:pt x="1054100" y="1348740"/>
                  <a:pt x="952500" y="1297940"/>
                  <a:pt x="899160" y="1287780"/>
                </a:cubicBezTo>
                <a:cubicBezTo>
                  <a:pt x="845820" y="1277620"/>
                  <a:pt x="825500" y="1257300"/>
                  <a:pt x="792480" y="1272540"/>
                </a:cubicBezTo>
                <a:cubicBezTo>
                  <a:pt x="759460" y="1287780"/>
                  <a:pt x="751840" y="1343660"/>
                  <a:pt x="701040" y="1379220"/>
                </a:cubicBezTo>
                <a:cubicBezTo>
                  <a:pt x="650240" y="1414780"/>
                  <a:pt x="548640" y="1468120"/>
                  <a:pt x="487680" y="1485900"/>
                </a:cubicBezTo>
                <a:cubicBezTo>
                  <a:pt x="426720" y="1503680"/>
                  <a:pt x="383540" y="1473200"/>
                  <a:pt x="335280" y="1485900"/>
                </a:cubicBezTo>
                <a:cubicBezTo>
                  <a:pt x="287020" y="1498600"/>
                  <a:pt x="236220" y="1536700"/>
                  <a:pt x="198120" y="1562100"/>
                </a:cubicBezTo>
                <a:cubicBezTo>
                  <a:pt x="160020" y="1587500"/>
                  <a:pt x="139700" y="1625600"/>
                  <a:pt x="106680" y="1638300"/>
                </a:cubicBezTo>
                <a:cubicBezTo>
                  <a:pt x="73660" y="1651000"/>
                  <a:pt x="36830" y="1644650"/>
                  <a:pt x="0" y="1638300"/>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rot="19514006">
            <a:off x="3424805" y="4289382"/>
            <a:ext cx="2140458" cy="461665"/>
          </a:xfrm>
          <a:prstGeom prst="rect">
            <a:avLst/>
          </a:prstGeom>
          <a:noFill/>
        </p:spPr>
        <p:txBody>
          <a:bodyPr wrap="none" rtlCol="0">
            <a:spAutoFit/>
          </a:bodyPr>
          <a:lstStyle/>
          <a:p>
            <a:r>
              <a:rPr lang="en-US" sz="2400" b="1" dirty="0" smtClean="0">
                <a:solidFill>
                  <a:schemeClr val="bg1"/>
                </a:solidFill>
                <a:effectLst>
                  <a:outerShdw dist="76200" dir="7200000" algn="ctr" rotWithShape="0">
                    <a:schemeClr val="tx1"/>
                  </a:outerShdw>
                </a:effectLst>
              </a:rPr>
              <a:t>Indian  Reserve</a:t>
            </a:r>
            <a:endParaRPr lang="en-US" sz="2400" b="1" dirty="0">
              <a:solidFill>
                <a:schemeClr val="bg1"/>
              </a:solidFill>
              <a:effectLst>
                <a:outerShdw dist="76200" dir="7200000" algn="ctr" rotWithShape="0">
                  <a:schemeClr val="tx1"/>
                </a:outerShdw>
              </a:effectLst>
            </a:endParaRPr>
          </a:p>
        </p:txBody>
      </p:sp>
      <p:sp useBgFill="1">
        <p:nvSpPr>
          <p:cNvPr id="41" name="TextBox 40"/>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Early Contact with Europeans</a:t>
            </a:r>
          </a:p>
        </p:txBody>
      </p:sp>
      <p:sp>
        <p:nvSpPr>
          <p:cNvPr id="75" name="Oval 74"/>
          <p:cNvSpPr/>
          <p:nvPr/>
        </p:nvSpPr>
        <p:spPr>
          <a:xfrm>
            <a:off x="4191000" y="609600"/>
            <a:ext cx="1295400" cy="609600"/>
          </a:xfrm>
          <a:prstGeom prst="ellipse">
            <a:avLst/>
          </a:prstGeom>
          <a:noFill/>
          <a:ln w="635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Effect transition="in" filter="fade">
                                      <p:cBhvr>
                                        <p:cTn id="9" dur="10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wipe(up)">
                                      <p:cBhvr>
                                        <p:cTn id="14" dur="1000"/>
                                        <p:tgtEl>
                                          <p:spTgt spid="60"/>
                                        </p:tgtEl>
                                      </p:cBhvr>
                                    </p:animEffect>
                                  </p:childTnLst>
                                </p:cTn>
                              </p:par>
                              <p:par>
                                <p:cTn id="15" presetID="22" presetClass="exit" presetSubtype="8" fill="hold" grpId="0" nodeType="withEffect">
                                  <p:stCondLst>
                                    <p:cond delay="500"/>
                                  </p:stCondLst>
                                  <p:childTnLst>
                                    <p:animEffect transition="out" filter="wipe(left)">
                                      <p:cBhvr>
                                        <p:cTn id="16" dur="1000"/>
                                        <p:tgtEl>
                                          <p:spTgt spid="75"/>
                                        </p:tgtEl>
                                      </p:cBhvr>
                                    </p:animEffect>
                                    <p:set>
                                      <p:cBhvr>
                                        <p:cTn id="17" dur="1" fill="hold">
                                          <p:stCondLst>
                                            <p:cond delay="999"/>
                                          </p:stCondLst>
                                        </p:cTn>
                                        <p:tgtEl>
                                          <p:spTgt spid="75"/>
                                        </p:tgtEl>
                                        <p:attrNameLst>
                                          <p:attrName>style.visibility</p:attrName>
                                        </p:attrNameLst>
                                      </p:cBhvr>
                                      <p:to>
                                        <p:strVal val="hidden"/>
                                      </p:to>
                                    </p:set>
                                  </p:childTnLst>
                                </p:cTn>
                              </p:par>
                              <p:par>
                                <p:cTn id="18" presetID="22" presetClass="exit" presetSubtype="1" fill="hold" nodeType="withEffect">
                                  <p:stCondLst>
                                    <p:cond delay="1000"/>
                                  </p:stCondLst>
                                  <p:childTnLst>
                                    <p:animEffect transition="out" filter="wipe(up)">
                                      <p:cBhvr>
                                        <p:cTn id="19" dur="1000"/>
                                        <p:tgtEl>
                                          <p:spTgt spid="60"/>
                                        </p:tgtEl>
                                      </p:cBhvr>
                                    </p:animEffect>
                                    <p:set>
                                      <p:cBhvr>
                                        <p:cTn id="20" dur="1" fill="hold">
                                          <p:stCondLst>
                                            <p:cond delay="999"/>
                                          </p:stCondLst>
                                        </p:cTn>
                                        <p:tgtEl>
                                          <p:spTgt spid="6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p:cBhvr>
                                        <p:cTn id="24" dur="1000" fill="hold"/>
                                        <p:tgtEl>
                                          <p:spTgt spid="6"/>
                                        </p:tgtEl>
                                        <p:attrNameLst>
                                          <p:attrName>fillcolor</p:attrName>
                                        </p:attrNameLst>
                                      </p:cBhvr>
                                      <p:to>
                                        <a:srgbClr val="CC0000"/>
                                      </p:to>
                                    </p:animClr>
                                    <p:set>
                                      <p:cBhvr>
                                        <p:cTn id="25" dur="1000" fill="hold"/>
                                        <p:tgtEl>
                                          <p:spTgt spid="6"/>
                                        </p:tgtEl>
                                        <p:attrNameLst>
                                          <p:attrName>fill.type</p:attrName>
                                        </p:attrNameLst>
                                      </p:cBhvr>
                                      <p:to>
                                        <p:strVal val="solid"/>
                                      </p:to>
                                    </p:set>
                                    <p:set>
                                      <p:cBhvr>
                                        <p:cTn id="26" dur="1000" fill="hold"/>
                                        <p:tgtEl>
                                          <p:spTgt spid="6"/>
                                        </p:tgtEl>
                                        <p:attrNameLst>
                                          <p:attrName>fill.on</p:attrName>
                                        </p:attrNameLst>
                                      </p:cBhvr>
                                      <p:to>
                                        <p:strVal val="true"/>
                                      </p:to>
                                    </p:set>
                                  </p:childTnLst>
                                </p:cTn>
                              </p:par>
                              <p:par>
                                <p:cTn id="27" presetID="53"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anim calcmode="lin" valueType="num">
                                      <p:cBhvr>
                                        <p:cTn id="29" dur="1000" fill="hold"/>
                                        <p:tgtEl>
                                          <p:spTgt spid="56"/>
                                        </p:tgtEl>
                                        <p:attrNameLst>
                                          <p:attrName>ppt_w</p:attrName>
                                        </p:attrNameLst>
                                      </p:cBhvr>
                                      <p:tavLst>
                                        <p:tav tm="0">
                                          <p:val>
                                            <p:fltVal val="0"/>
                                          </p:val>
                                        </p:tav>
                                        <p:tav tm="100000">
                                          <p:val>
                                            <p:strVal val="#ppt_w"/>
                                          </p:val>
                                        </p:tav>
                                      </p:tavLst>
                                    </p:anim>
                                    <p:anim calcmode="lin" valueType="num">
                                      <p:cBhvr>
                                        <p:cTn id="30" dur="1000" fill="hold"/>
                                        <p:tgtEl>
                                          <p:spTgt spid="56"/>
                                        </p:tgtEl>
                                        <p:attrNameLst>
                                          <p:attrName>ppt_h</p:attrName>
                                        </p:attrNameLst>
                                      </p:cBhvr>
                                      <p:tavLst>
                                        <p:tav tm="0">
                                          <p:val>
                                            <p:fltVal val="0"/>
                                          </p:val>
                                        </p:tav>
                                        <p:tav tm="100000">
                                          <p:val>
                                            <p:strVal val="#ppt_h"/>
                                          </p:val>
                                        </p:tav>
                                      </p:tavLst>
                                    </p:anim>
                                    <p:animEffect transition="in" filter="fade">
                                      <p:cBhvr>
                                        <p:cTn id="31" dur="1000"/>
                                        <p:tgtEl>
                                          <p:spTgt spid="56"/>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mph" presetSubtype="2" fill="hold" nodeType="clickEffect">
                                  <p:stCondLst>
                                    <p:cond delay="0"/>
                                  </p:stCondLst>
                                  <p:childTnLst>
                                    <p:animClr clrSpc="rgb">
                                      <p:cBhvr>
                                        <p:cTn id="35" dur="1000" fill="hold"/>
                                        <p:tgtEl>
                                          <p:spTgt spid="7"/>
                                        </p:tgtEl>
                                        <p:attrNameLst>
                                          <p:attrName>fillcolor</p:attrName>
                                        </p:attrNameLst>
                                      </p:cBhvr>
                                      <p:to>
                                        <a:srgbClr val="C96603"/>
                                      </p:to>
                                    </p:animClr>
                                    <p:set>
                                      <p:cBhvr>
                                        <p:cTn id="36" dur="1000" fill="hold"/>
                                        <p:tgtEl>
                                          <p:spTgt spid="7"/>
                                        </p:tgtEl>
                                        <p:attrNameLst>
                                          <p:attrName>fill.type</p:attrName>
                                        </p:attrNameLst>
                                      </p:cBhvr>
                                      <p:to>
                                        <p:strVal val="solid"/>
                                      </p:to>
                                    </p:set>
                                    <p:set>
                                      <p:cBhvr>
                                        <p:cTn id="37" dur="1000" fill="hold"/>
                                        <p:tgtEl>
                                          <p:spTgt spid="7"/>
                                        </p:tgtEl>
                                        <p:attrNameLst>
                                          <p:attrName>fill.on</p:attrName>
                                        </p:attrNameLst>
                                      </p:cBhvr>
                                      <p:to>
                                        <p:strVal val="true"/>
                                      </p:to>
                                    </p:set>
                                  </p:childTnLst>
                                </p:cTn>
                              </p:par>
                              <p:par>
                                <p:cTn id="38" presetID="53" presetClass="entr" presetSubtype="0" fill="hold" grpId="0" nodeType="withEffect">
                                  <p:stCondLst>
                                    <p:cond delay="0"/>
                                  </p:stCondLst>
                                  <p:childTnLst>
                                    <p:set>
                                      <p:cBhvr>
                                        <p:cTn id="39" dur="1" fill="hold">
                                          <p:stCondLst>
                                            <p:cond delay="0"/>
                                          </p:stCondLst>
                                        </p:cTn>
                                        <p:tgtEl>
                                          <p:spTgt spid="58"/>
                                        </p:tgtEl>
                                        <p:attrNameLst>
                                          <p:attrName>style.visibility</p:attrName>
                                        </p:attrNameLst>
                                      </p:cBhvr>
                                      <p:to>
                                        <p:strVal val="visible"/>
                                      </p:to>
                                    </p:set>
                                    <p:anim calcmode="lin" valueType="num">
                                      <p:cBhvr>
                                        <p:cTn id="40" dur="1000" fill="hold"/>
                                        <p:tgtEl>
                                          <p:spTgt spid="58"/>
                                        </p:tgtEl>
                                        <p:attrNameLst>
                                          <p:attrName>ppt_w</p:attrName>
                                        </p:attrNameLst>
                                      </p:cBhvr>
                                      <p:tavLst>
                                        <p:tav tm="0">
                                          <p:val>
                                            <p:fltVal val="0"/>
                                          </p:val>
                                        </p:tav>
                                        <p:tav tm="100000">
                                          <p:val>
                                            <p:strVal val="#ppt_w"/>
                                          </p:val>
                                        </p:tav>
                                      </p:tavLst>
                                    </p:anim>
                                    <p:anim calcmode="lin" valueType="num">
                                      <p:cBhvr>
                                        <p:cTn id="41" dur="1000" fill="hold"/>
                                        <p:tgtEl>
                                          <p:spTgt spid="58"/>
                                        </p:tgtEl>
                                        <p:attrNameLst>
                                          <p:attrName>ppt_h</p:attrName>
                                        </p:attrNameLst>
                                      </p:cBhvr>
                                      <p:tavLst>
                                        <p:tav tm="0">
                                          <p:val>
                                            <p:fltVal val="0"/>
                                          </p:val>
                                        </p:tav>
                                        <p:tav tm="100000">
                                          <p:val>
                                            <p:strVal val="#ppt_h"/>
                                          </p:val>
                                        </p:tav>
                                      </p:tavLst>
                                    </p:anim>
                                    <p:animEffect transition="in" filter="fade">
                                      <p:cBhvr>
                                        <p:cTn id="42" dur="1000"/>
                                        <p:tgtEl>
                                          <p:spTgt spid="58"/>
                                        </p:tgtEl>
                                      </p:cBhvr>
                                    </p:animEffect>
                                  </p:childTnLst>
                                </p:cTn>
                              </p:par>
                            </p:childTnLst>
                          </p:cTn>
                        </p:par>
                      </p:childTnLst>
                    </p:cTn>
                  </p:par>
                  <p:par>
                    <p:cTn id="43" fill="hold">
                      <p:stCondLst>
                        <p:cond delay="indefinite"/>
                      </p:stCondLst>
                      <p:childTnLst>
                        <p:par>
                          <p:cTn id="44" fill="hold">
                            <p:stCondLst>
                              <p:cond delay="0"/>
                            </p:stCondLst>
                            <p:childTnLst>
                              <p:par>
                                <p:cTn id="45" presetID="32" presetClass="emph" presetSubtype="0" fill="hold" grpId="0" nodeType="clickEffect">
                                  <p:stCondLst>
                                    <p:cond delay="0"/>
                                  </p:stCondLst>
                                  <p:childTnLst>
                                    <p:animClr clrSpc="rgb">
                                      <p:cBhvr override="childStyle">
                                        <p:cTn id="46" dur="100" fill="hold"/>
                                        <p:tgtEl>
                                          <p:spTgt spid="8"/>
                                        </p:tgtEl>
                                        <p:attrNameLst>
                                          <p:attrName>style.color</p:attrName>
                                        </p:attrNameLst>
                                      </p:cBhvr>
                                      <p:to>
                                        <a:srgbClr val="CC0000"/>
                                      </p:to>
                                    </p:animClr>
                                    <p:animClr clrSpc="rgb">
                                      <p:cBhvr>
                                        <p:cTn id="47" dur="100" fill="hold"/>
                                        <p:tgtEl>
                                          <p:spTgt spid="8"/>
                                        </p:tgtEl>
                                        <p:attrNameLst>
                                          <p:attrName>fillcolor</p:attrName>
                                        </p:attrNameLst>
                                      </p:cBhvr>
                                      <p:to>
                                        <a:srgbClr val="CC0000"/>
                                      </p:to>
                                    </p:animClr>
                                    <p:set>
                                      <p:cBhvr>
                                        <p:cTn id="48" dur="100" fill="hold"/>
                                        <p:tgtEl>
                                          <p:spTgt spid="8"/>
                                        </p:tgtEl>
                                        <p:attrNameLst>
                                          <p:attrName>fill.type</p:attrName>
                                        </p:attrNameLst>
                                      </p:cBhvr>
                                      <p:to>
                                        <p:strVal val="solid"/>
                                      </p:to>
                                    </p:set>
                                    <p:set>
                                      <p:cBhvr>
                                        <p:cTn id="49" dur="100" fill="hold"/>
                                        <p:tgtEl>
                                          <p:spTgt spid="8"/>
                                        </p:tgtEl>
                                        <p:attrNameLst>
                                          <p:attrName>fill.on</p:attrName>
                                        </p:attrNameLst>
                                      </p:cBhvr>
                                      <p:to>
                                        <p:strVal val="true"/>
                                      </p:to>
                                    </p:set>
                                    <p:animRot by="120000">
                                      <p:cBhvr>
                                        <p:cTn id="50" dur="100" fill="hold">
                                          <p:stCondLst>
                                            <p:cond delay="0"/>
                                          </p:stCondLst>
                                        </p:cTn>
                                        <p:tgtEl>
                                          <p:spTgt spid="8"/>
                                        </p:tgtEl>
                                        <p:attrNameLst>
                                          <p:attrName>r</p:attrName>
                                        </p:attrNameLst>
                                      </p:cBhvr>
                                    </p:animRot>
                                    <p:animRot by="-240000">
                                      <p:cBhvr>
                                        <p:cTn id="51" dur="200" fill="hold">
                                          <p:stCondLst>
                                            <p:cond delay="200"/>
                                          </p:stCondLst>
                                        </p:cTn>
                                        <p:tgtEl>
                                          <p:spTgt spid="8"/>
                                        </p:tgtEl>
                                        <p:attrNameLst>
                                          <p:attrName>r</p:attrName>
                                        </p:attrNameLst>
                                      </p:cBhvr>
                                    </p:animRot>
                                    <p:animRot by="240000">
                                      <p:cBhvr>
                                        <p:cTn id="52" dur="200" fill="hold">
                                          <p:stCondLst>
                                            <p:cond delay="400"/>
                                          </p:stCondLst>
                                        </p:cTn>
                                        <p:tgtEl>
                                          <p:spTgt spid="8"/>
                                        </p:tgtEl>
                                        <p:attrNameLst>
                                          <p:attrName>r</p:attrName>
                                        </p:attrNameLst>
                                      </p:cBhvr>
                                    </p:animRot>
                                    <p:animRot by="-240000">
                                      <p:cBhvr>
                                        <p:cTn id="53" dur="200" fill="hold">
                                          <p:stCondLst>
                                            <p:cond delay="600"/>
                                          </p:stCondLst>
                                        </p:cTn>
                                        <p:tgtEl>
                                          <p:spTgt spid="8"/>
                                        </p:tgtEl>
                                        <p:attrNameLst>
                                          <p:attrName>r</p:attrName>
                                        </p:attrNameLst>
                                      </p:cBhvr>
                                    </p:animRot>
                                    <p:animRot by="120000">
                                      <p:cBhvr>
                                        <p:cTn id="54" dur="200" fill="hold">
                                          <p:stCondLst>
                                            <p:cond delay="800"/>
                                          </p:stCondLst>
                                        </p:cTn>
                                        <p:tgtEl>
                                          <p:spTgt spid="8"/>
                                        </p:tgtEl>
                                        <p:attrNameLst>
                                          <p:attrName>r</p:attrName>
                                        </p:attrNameLst>
                                      </p:cBhvr>
                                    </p:animRot>
                                  </p:childTnLst>
                                </p:cTn>
                              </p:par>
                            </p:childTnLst>
                          </p:cTn>
                        </p:par>
                        <p:par>
                          <p:cTn id="55" fill="hold">
                            <p:stCondLst>
                              <p:cond delay="1000"/>
                            </p:stCondLst>
                            <p:childTnLst>
                              <p:par>
                                <p:cTn id="56" presetID="1" presetClass="emph" presetSubtype="2" fill="hold" nodeType="afterEffect">
                                  <p:stCondLst>
                                    <p:cond delay="0"/>
                                  </p:stCondLst>
                                  <p:childTnLst>
                                    <p:animClr clrSpc="rgb">
                                      <p:cBhvr>
                                        <p:cTn id="57" dur="1000" fill="hold"/>
                                        <p:tgtEl>
                                          <p:spTgt spid="8"/>
                                        </p:tgtEl>
                                        <p:attrNameLst>
                                          <p:attrName>fillcolor</p:attrName>
                                        </p:attrNameLst>
                                      </p:cBhvr>
                                      <p:to>
                                        <a:srgbClr val="CC0000"/>
                                      </p:to>
                                    </p:animClr>
                                    <p:set>
                                      <p:cBhvr>
                                        <p:cTn id="58" dur="1000" fill="hold"/>
                                        <p:tgtEl>
                                          <p:spTgt spid="8"/>
                                        </p:tgtEl>
                                        <p:attrNameLst>
                                          <p:attrName>fill.type</p:attrName>
                                        </p:attrNameLst>
                                      </p:cBhvr>
                                      <p:to>
                                        <p:strVal val="solid"/>
                                      </p:to>
                                    </p:set>
                                    <p:set>
                                      <p:cBhvr>
                                        <p:cTn id="59" dur="1000" fill="hold"/>
                                        <p:tgtEl>
                                          <p:spTgt spid="8"/>
                                        </p:tgtEl>
                                        <p:attrNameLst>
                                          <p:attrName>fill.on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wipe(left)">
                                      <p:cBhvr>
                                        <p:cTn id="64" dur="1000"/>
                                        <p:tgtEl>
                                          <p:spTgt spid="54"/>
                                        </p:tgtEl>
                                      </p:cBhvr>
                                    </p:animEffect>
                                  </p:childTnLst>
                                </p:cTn>
                              </p:par>
                              <p:par>
                                <p:cTn id="65" presetID="22" presetClass="exit" presetSubtype="4" fill="hold" nodeType="withEffect">
                                  <p:stCondLst>
                                    <p:cond delay="0"/>
                                  </p:stCondLst>
                                  <p:childTnLst>
                                    <p:animEffect transition="out" filter="wipe(down)">
                                      <p:cBhvr>
                                        <p:cTn id="66" dur="1000"/>
                                        <p:tgtEl>
                                          <p:spTgt spid="60"/>
                                        </p:tgtEl>
                                      </p:cBhvr>
                                    </p:animEffect>
                                    <p:set>
                                      <p:cBhvr>
                                        <p:cTn id="67" dur="1" fill="hold">
                                          <p:stCondLst>
                                            <p:cond delay="999"/>
                                          </p:stCondLst>
                                        </p:cTn>
                                        <p:tgtEl>
                                          <p:spTgt spid="6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1000"/>
                                        <p:tgtEl>
                                          <p:spTgt spid="58"/>
                                        </p:tgtEl>
                                      </p:cBhvr>
                                    </p:animEffect>
                                    <p:set>
                                      <p:cBhvr>
                                        <p:cTn id="72" dur="1" fill="hold">
                                          <p:stCondLst>
                                            <p:cond delay="999"/>
                                          </p:stCondLst>
                                        </p:cTn>
                                        <p:tgtEl>
                                          <p:spTgt spid="58"/>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56"/>
                                        </p:tgtEl>
                                      </p:cBhvr>
                                    </p:animEffect>
                                    <p:set>
                                      <p:cBhvr>
                                        <p:cTn id="75" dur="1" fill="hold">
                                          <p:stCondLst>
                                            <p:cond delay="999"/>
                                          </p:stCondLst>
                                        </p:cTn>
                                        <p:tgtEl>
                                          <p:spTgt spid="56"/>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000"/>
                                        <p:tgtEl>
                                          <p:spTgt spid="35"/>
                                        </p:tgtEl>
                                      </p:cBhvr>
                                    </p:animEffect>
                                    <p:set>
                                      <p:cBhvr>
                                        <p:cTn id="78" dur="1" fill="hold">
                                          <p:stCondLst>
                                            <p:cond delay="999"/>
                                          </p:stCondLst>
                                        </p:cTn>
                                        <p:tgtEl>
                                          <p:spTgt spid="35"/>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54"/>
                                        </p:tgtEl>
                                      </p:cBhvr>
                                    </p:animEffect>
                                    <p:set>
                                      <p:cBhvr>
                                        <p:cTn id="81" dur="1" fill="hold">
                                          <p:stCondLst>
                                            <p:cond delay="999"/>
                                          </p:stCondLst>
                                        </p:cTn>
                                        <p:tgtEl>
                                          <p:spTgt spid="54"/>
                                        </p:tgtEl>
                                        <p:attrNameLst>
                                          <p:attrName>style.visibility</p:attrName>
                                        </p:attrNameLst>
                                      </p:cBhvr>
                                      <p:to>
                                        <p:strVal val="hidden"/>
                                      </p:to>
                                    </p:set>
                                  </p:childTnLst>
                                </p:cTn>
                              </p:par>
                            </p:childTnLst>
                          </p:cTn>
                        </p:par>
                        <p:par>
                          <p:cTn id="82" fill="hold">
                            <p:stCondLst>
                              <p:cond delay="1000"/>
                            </p:stCondLst>
                            <p:childTnLst>
                              <p:par>
                                <p:cTn id="83" presetID="9" presetClass="entr" presetSubtype="0" fill="hold" grpId="0" nodeType="after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dissolve">
                                      <p:cBhvr>
                                        <p:cTn id="85" dur="1000"/>
                                        <p:tgtEl>
                                          <p:spTgt spid="37"/>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dissolve">
                                      <p:cBhvr>
                                        <p:cTn id="88"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6" grpId="0"/>
      <p:bldP spid="56" grpId="1"/>
      <p:bldP spid="58" grpId="0"/>
      <p:bldP spid="58" grpId="1"/>
      <p:bldP spid="37" grpId="0" animBg="1"/>
      <p:bldP spid="38" grpId="0"/>
      <p:bldP spid="75"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2" descr="https://upload.wikimedia.org/wikipedia/commons/f/f1/NorthAmerica1762-83.png"/>
          <p:cNvPicPr>
            <a:picLocks noChangeAspect="1" noChangeArrowheads="1"/>
          </p:cNvPicPr>
          <p:nvPr/>
        </p:nvPicPr>
        <p:blipFill>
          <a:blip r:embed="rId2"/>
          <a:srcRect/>
          <a:stretch>
            <a:fillRect/>
          </a:stretch>
        </p:blipFill>
        <p:spPr bwMode="auto">
          <a:xfrm>
            <a:off x="685800" y="1143000"/>
            <a:ext cx="7496175" cy="5715000"/>
          </a:xfrm>
          <a:prstGeom prst="rect">
            <a:avLst/>
          </a:prstGeom>
          <a:noFill/>
        </p:spPr>
      </p:pic>
      <p:pic>
        <p:nvPicPr>
          <p:cNvPr id="10"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914400" y="5410200"/>
            <a:ext cx="1143000" cy="304800"/>
          </a:xfrm>
          <a:prstGeom prst="rect">
            <a:avLst/>
          </a:prstGeom>
          <a:noFill/>
        </p:spPr>
      </p:pic>
      <p:pic>
        <p:nvPicPr>
          <p:cNvPr id="11"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685800" y="6197600"/>
            <a:ext cx="914400" cy="431800"/>
          </a:xfrm>
          <a:prstGeom prst="rect">
            <a:avLst/>
          </a:prstGeom>
          <a:noFill/>
        </p:spPr>
      </p:pic>
      <p:pic>
        <p:nvPicPr>
          <p:cNvPr id="12"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1676400" y="5715000"/>
            <a:ext cx="552450" cy="228600"/>
          </a:xfrm>
          <a:prstGeom prst="rect">
            <a:avLst/>
          </a:prstGeom>
          <a:noFill/>
        </p:spPr>
      </p:pic>
      <p:pic>
        <p:nvPicPr>
          <p:cNvPr id="13"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1219200" y="6477000"/>
            <a:ext cx="552450" cy="152400"/>
          </a:xfrm>
          <a:prstGeom prst="rect">
            <a:avLst/>
          </a:prstGeom>
          <a:noFill/>
        </p:spPr>
      </p:pic>
      <p:pic>
        <p:nvPicPr>
          <p:cNvPr id="95234"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3352800" y="1371600"/>
            <a:ext cx="1066800" cy="304800"/>
          </a:xfrm>
          <a:prstGeom prst="rect">
            <a:avLst/>
          </a:prstGeom>
          <a:noFill/>
        </p:spPr>
      </p:pic>
      <p:pic>
        <p:nvPicPr>
          <p:cNvPr id="14"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5105400" y="1219200"/>
            <a:ext cx="838200" cy="533400"/>
          </a:xfrm>
          <a:prstGeom prst="rect">
            <a:avLst/>
          </a:prstGeom>
          <a:noFill/>
        </p:spPr>
      </p:pic>
      <p:pic>
        <p:nvPicPr>
          <p:cNvPr id="15"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5257800" y="4343400"/>
            <a:ext cx="609600" cy="304800"/>
          </a:xfrm>
          <a:prstGeom prst="rect">
            <a:avLst/>
          </a:prstGeom>
          <a:noFill/>
        </p:spPr>
      </p:pic>
      <p:sp>
        <p:nvSpPr>
          <p:cNvPr id="18" name="Freeform 17"/>
          <p:cNvSpPr/>
          <p:nvPr/>
        </p:nvSpPr>
        <p:spPr>
          <a:xfrm>
            <a:off x="5238750" y="4947557"/>
            <a:ext cx="1080407" cy="1083129"/>
          </a:xfrm>
          <a:custGeom>
            <a:avLst/>
            <a:gdLst>
              <a:gd name="connsiteX0" fmla="*/ 574221 w 1080407"/>
              <a:gd name="connsiteY0" fmla="*/ 32657 h 1083129"/>
              <a:gd name="connsiteX1" fmla="*/ 410936 w 1080407"/>
              <a:gd name="connsiteY1" fmla="*/ 32657 h 1083129"/>
              <a:gd name="connsiteX2" fmla="*/ 247650 w 1080407"/>
              <a:gd name="connsiteY2" fmla="*/ 228600 h 1083129"/>
              <a:gd name="connsiteX3" fmla="*/ 214993 w 1080407"/>
              <a:gd name="connsiteY3" fmla="*/ 310243 h 1083129"/>
              <a:gd name="connsiteX4" fmla="*/ 68036 w 1080407"/>
              <a:gd name="connsiteY4" fmla="*/ 391886 h 1083129"/>
              <a:gd name="connsiteX5" fmla="*/ 2721 w 1080407"/>
              <a:gd name="connsiteY5" fmla="*/ 489857 h 1083129"/>
              <a:gd name="connsiteX6" fmla="*/ 84364 w 1080407"/>
              <a:gd name="connsiteY6" fmla="*/ 898072 h 1083129"/>
              <a:gd name="connsiteX7" fmla="*/ 296636 w 1080407"/>
              <a:gd name="connsiteY7" fmla="*/ 1028700 h 1083129"/>
              <a:gd name="connsiteX8" fmla="*/ 933450 w 1080407"/>
              <a:gd name="connsiteY8" fmla="*/ 996043 h 1083129"/>
              <a:gd name="connsiteX9" fmla="*/ 1031421 w 1080407"/>
              <a:gd name="connsiteY9" fmla="*/ 506186 h 1083129"/>
              <a:gd name="connsiteX10" fmla="*/ 998764 w 1080407"/>
              <a:gd name="connsiteY10" fmla="*/ 81643 h 1083129"/>
              <a:gd name="connsiteX11" fmla="*/ 574221 w 1080407"/>
              <a:gd name="connsiteY11" fmla="*/ 32657 h 108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0407" h="1083129">
                <a:moveTo>
                  <a:pt x="574221" y="32657"/>
                </a:moveTo>
                <a:cubicBezTo>
                  <a:pt x="476250" y="24493"/>
                  <a:pt x="465364" y="0"/>
                  <a:pt x="410936" y="32657"/>
                </a:cubicBezTo>
                <a:cubicBezTo>
                  <a:pt x="356508" y="65314"/>
                  <a:pt x="280307" y="182336"/>
                  <a:pt x="247650" y="228600"/>
                </a:cubicBezTo>
                <a:cubicBezTo>
                  <a:pt x="214993" y="274864"/>
                  <a:pt x="244929" y="283029"/>
                  <a:pt x="214993" y="310243"/>
                </a:cubicBezTo>
                <a:cubicBezTo>
                  <a:pt x="185057" y="337457"/>
                  <a:pt x="103415" y="361950"/>
                  <a:pt x="68036" y="391886"/>
                </a:cubicBezTo>
                <a:cubicBezTo>
                  <a:pt x="32657" y="421822"/>
                  <a:pt x="0" y="405493"/>
                  <a:pt x="2721" y="489857"/>
                </a:cubicBezTo>
                <a:cubicBezTo>
                  <a:pt x="5442" y="574221"/>
                  <a:pt x="35378" y="808265"/>
                  <a:pt x="84364" y="898072"/>
                </a:cubicBezTo>
                <a:cubicBezTo>
                  <a:pt x="133350" y="987879"/>
                  <a:pt x="155122" y="1012372"/>
                  <a:pt x="296636" y="1028700"/>
                </a:cubicBezTo>
                <a:cubicBezTo>
                  <a:pt x="438150" y="1045029"/>
                  <a:pt x="810986" y="1083129"/>
                  <a:pt x="933450" y="996043"/>
                </a:cubicBezTo>
                <a:cubicBezTo>
                  <a:pt x="1055914" y="908957"/>
                  <a:pt x="1020535" y="658586"/>
                  <a:pt x="1031421" y="506186"/>
                </a:cubicBezTo>
                <a:cubicBezTo>
                  <a:pt x="1042307" y="353786"/>
                  <a:pt x="1080407" y="163286"/>
                  <a:pt x="998764" y="81643"/>
                </a:cubicBezTo>
                <a:cubicBezTo>
                  <a:pt x="917121" y="0"/>
                  <a:pt x="672192" y="40821"/>
                  <a:pt x="574221" y="326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662940" y="1076960"/>
            <a:ext cx="7533529" cy="5781040"/>
            <a:chOff x="662940" y="1076960"/>
            <a:chExt cx="7533529" cy="5781040"/>
          </a:xfrm>
        </p:grpSpPr>
        <p:pic>
          <p:nvPicPr>
            <p:cNvPr id="9" name="Picture 2" descr="https://upload.wikimedia.org/wikipedia/commons/f/f1/NorthAmerica1762-83.png"/>
            <p:cNvPicPr>
              <a:picLocks noChangeAspect="1" noChangeArrowheads="1"/>
            </p:cNvPicPr>
            <p:nvPr/>
          </p:nvPicPr>
          <p:blipFill>
            <a:blip r:embed="rId2"/>
            <a:srcRect/>
            <a:stretch>
              <a:fillRect/>
            </a:stretch>
          </p:blipFill>
          <p:spPr bwMode="auto">
            <a:xfrm>
              <a:off x="685800" y="1143000"/>
              <a:ext cx="7496175" cy="5715000"/>
            </a:xfrm>
            <a:prstGeom prst="rect">
              <a:avLst/>
            </a:prstGeom>
            <a:noFill/>
          </p:spPr>
        </p:pic>
        <p:sp>
          <p:nvSpPr>
            <p:cNvPr id="7" name="Freeform 6"/>
            <p:cNvSpPr/>
            <p:nvPr/>
          </p:nvSpPr>
          <p:spPr>
            <a:xfrm>
              <a:off x="662940" y="1803400"/>
              <a:ext cx="3060700" cy="4246880"/>
            </a:xfrm>
            <a:custGeom>
              <a:avLst/>
              <a:gdLst>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699260 w 3060700"/>
                <a:gd name="connsiteY47" fmla="*/ 1016000 h 4246880"/>
                <a:gd name="connsiteX48" fmla="*/ 1592580 w 3060700"/>
                <a:gd name="connsiteY48" fmla="*/ 421640 h 4246880"/>
                <a:gd name="connsiteX49" fmla="*/ 1424940 w 3060700"/>
                <a:gd name="connsiteY49" fmla="*/ 208280 h 4246880"/>
                <a:gd name="connsiteX50" fmla="*/ 1318260 w 3060700"/>
                <a:gd name="connsiteY50"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9245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924560 h 4246880"/>
                <a:gd name="connsiteX46" fmla="*/ 1744980 w 3060700"/>
                <a:gd name="connsiteY46" fmla="*/ 878840 h 4246880"/>
                <a:gd name="connsiteX47" fmla="*/ 1592580 w 3060700"/>
                <a:gd name="connsiteY47" fmla="*/ 421640 h 4246880"/>
                <a:gd name="connsiteX48" fmla="*/ 1424940 w 3060700"/>
                <a:gd name="connsiteY48" fmla="*/ 208280 h 4246880"/>
                <a:gd name="connsiteX49" fmla="*/ 1318260 w 3060700"/>
                <a:gd name="connsiteY49" fmla="*/ 177800 h 42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60700" h="4246880">
                  <a:moveTo>
                    <a:pt x="1318260" y="177800"/>
                  </a:moveTo>
                  <a:cubicBezTo>
                    <a:pt x="1262380" y="152400"/>
                    <a:pt x="1170940" y="76200"/>
                    <a:pt x="1089660" y="55880"/>
                  </a:cubicBezTo>
                  <a:cubicBezTo>
                    <a:pt x="1008380" y="35560"/>
                    <a:pt x="909320" y="60960"/>
                    <a:pt x="830580" y="55880"/>
                  </a:cubicBezTo>
                  <a:cubicBezTo>
                    <a:pt x="751840" y="50800"/>
                    <a:pt x="688340" y="30480"/>
                    <a:pt x="617220" y="25400"/>
                  </a:cubicBezTo>
                  <a:cubicBezTo>
                    <a:pt x="546100" y="20320"/>
                    <a:pt x="477520" y="0"/>
                    <a:pt x="403860" y="25400"/>
                  </a:cubicBezTo>
                  <a:cubicBezTo>
                    <a:pt x="330200" y="50800"/>
                    <a:pt x="236220" y="132080"/>
                    <a:pt x="175260" y="177800"/>
                  </a:cubicBezTo>
                  <a:cubicBezTo>
                    <a:pt x="114300" y="223520"/>
                    <a:pt x="58420" y="259080"/>
                    <a:pt x="38100" y="299720"/>
                  </a:cubicBezTo>
                  <a:cubicBezTo>
                    <a:pt x="17780" y="340360"/>
                    <a:pt x="58420" y="195580"/>
                    <a:pt x="53340" y="421640"/>
                  </a:cubicBezTo>
                  <a:cubicBezTo>
                    <a:pt x="48260" y="647700"/>
                    <a:pt x="15240" y="1330960"/>
                    <a:pt x="7620" y="1656080"/>
                  </a:cubicBezTo>
                  <a:cubicBezTo>
                    <a:pt x="0" y="1981200"/>
                    <a:pt x="0" y="2242820"/>
                    <a:pt x="7620" y="2372360"/>
                  </a:cubicBezTo>
                  <a:cubicBezTo>
                    <a:pt x="15240" y="2501900"/>
                    <a:pt x="0" y="2397760"/>
                    <a:pt x="53340" y="2433320"/>
                  </a:cubicBezTo>
                  <a:cubicBezTo>
                    <a:pt x="106680" y="2468880"/>
                    <a:pt x="256540" y="2542540"/>
                    <a:pt x="327660" y="2585720"/>
                  </a:cubicBezTo>
                  <a:cubicBezTo>
                    <a:pt x="398780" y="2628900"/>
                    <a:pt x="431800" y="2654300"/>
                    <a:pt x="480060" y="2692400"/>
                  </a:cubicBezTo>
                  <a:cubicBezTo>
                    <a:pt x="528320" y="2730500"/>
                    <a:pt x="558800" y="2758440"/>
                    <a:pt x="617220" y="2814320"/>
                  </a:cubicBezTo>
                  <a:cubicBezTo>
                    <a:pt x="675640" y="2870200"/>
                    <a:pt x="767080" y="2959100"/>
                    <a:pt x="830580" y="3027680"/>
                  </a:cubicBezTo>
                  <a:cubicBezTo>
                    <a:pt x="894080" y="3096260"/>
                    <a:pt x="922020" y="3187700"/>
                    <a:pt x="998220" y="3225800"/>
                  </a:cubicBezTo>
                  <a:cubicBezTo>
                    <a:pt x="1074420" y="3263900"/>
                    <a:pt x="1201420" y="3225800"/>
                    <a:pt x="1287780" y="3256280"/>
                  </a:cubicBezTo>
                  <a:cubicBezTo>
                    <a:pt x="1374140" y="3286760"/>
                    <a:pt x="1412240" y="3352800"/>
                    <a:pt x="1516380" y="3408680"/>
                  </a:cubicBezTo>
                  <a:cubicBezTo>
                    <a:pt x="1620520" y="3464560"/>
                    <a:pt x="1790700" y="3517900"/>
                    <a:pt x="1912620" y="3591560"/>
                  </a:cubicBezTo>
                  <a:cubicBezTo>
                    <a:pt x="2034540" y="3665220"/>
                    <a:pt x="2174240" y="3766820"/>
                    <a:pt x="2247900" y="3850640"/>
                  </a:cubicBezTo>
                  <a:cubicBezTo>
                    <a:pt x="2321560" y="3934460"/>
                    <a:pt x="2311400" y="4053840"/>
                    <a:pt x="2354580" y="4094480"/>
                  </a:cubicBezTo>
                  <a:cubicBezTo>
                    <a:pt x="2397760" y="4135120"/>
                    <a:pt x="2446020" y="4076700"/>
                    <a:pt x="2506980" y="4094480"/>
                  </a:cubicBezTo>
                  <a:cubicBezTo>
                    <a:pt x="2567940" y="4112260"/>
                    <a:pt x="2659380" y="4175760"/>
                    <a:pt x="2720340" y="4201160"/>
                  </a:cubicBezTo>
                  <a:cubicBezTo>
                    <a:pt x="2781300" y="4226560"/>
                    <a:pt x="2834640" y="4246880"/>
                    <a:pt x="2872740" y="4246880"/>
                  </a:cubicBezTo>
                  <a:cubicBezTo>
                    <a:pt x="2910840" y="4246880"/>
                    <a:pt x="2931160" y="4229100"/>
                    <a:pt x="2948940" y="4201160"/>
                  </a:cubicBezTo>
                  <a:cubicBezTo>
                    <a:pt x="2966720" y="4173220"/>
                    <a:pt x="3004820" y="4112260"/>
                    <a:pt x="2979420" y="4079240"/>
                  </a:cubicBezTo>
                  <a:cubicBezTo>
                    <a:pt x="2954020" y="4046220"/>
                    <a:pt x="2847340" y="4028440"/>
                    <a:pt x="2796540" y="4003040"/>
                  </a:cubicBezTo>
                  <a:cubicBezTo>
                    <a:pt x="2745740" y="3977640"/>
                    <a:pt x="2707640" y="3964940"/>
                    <a:pt x="2674620" y="3926840"/>
                  </a:cubicBezTo>
                  <a:cubicBezTo>
                    <a:pt x="2641600" y="3888740"/>
                    <a:pt x="2593340" y="3832860"/>
                    <a:pt x="2598420" y="3774440"/>
                  </a:cubicBezTo>
                  <a:cubicBezTo>
                    <a:pt x="2603500" y="3716020"/>
                    <a:pt x="2689860" y="3644900"/>
                    <a:pt x="2705100" y="3576320"/>
                  </a:cubicBezTo>
                  <a:cubicBezTo>
                    <a:pt x="2720340" y="3507740"/>
                    <a:pt x="2674620" y="3429000"/>
                    <a:pt x="2689860" y="3362960"/>
                  </a:cubicBezTo>
                  <a:cubicBezTo>
                    <a:pt x="2705100" y="3296920"/>
                    <a:pt x="2745740" y="3258820"/>
                    <a:pt x="2796540" y="3180080"/>
                  </a:cubicBezTo>
                  <a:cubicBezTo>
                    <a:pt x="2847340" y="3101340"/>
                    <a:pt x="2954020" y="2981960"/>
                    <a:pt x="2994660" y="2890520"/>
                  </a:cubicBezTo>
                  <a:cubicBezTo>
                    <a:pt x="3035300" y="2799080"/>
                    <a:pt x="3060700" y="2715260"/>
                    <a:pt x="3040380" y="2631440"/>
                  </a:cubicBezTo>
                  <a:cubicBezTo>
                    <a:pt x="3020060" y="2547620"/>
                    <a:pt x="2936240" y="2481580"/>
                    <a:pt x="2872740" y="2387600"/>
                  </a:cubicBezTo>
                  <a:cubicBezTo>
                    <a:pt x="2809240" y="2293620"/>
                    <a:pt x="2674620" y="2151380"/>
                    <a:pt x="2659380" y="2067560"/>
                  </a:cubicBezTo>
                  <a:cubicBezTo>
                    <a:pt x="2644140" y="1983740"/>
                    <a:pt x="2750820" y="1953260"/>
                    <a:pt x="2781300" y="1884680"/>
                  </a:cubicBezTo>
                  <a:cubicBezTo>
                    <a:pt x="2811780" y="1816100"/>
                    <a:pt x="2852420" y="1724660"/>
                    <a:pt x="2842260" y="1656080"/>
                  </a:cubicBezTo>
                  <a:cubicBezTo>
                    <a:pt x="2832100" y="1587500"/>
                    <a:pt x="2766060" y="1551940"/>
                    <a:pt x="2720340" y="1473200"/>
                  </a:cubicBezTo>
                  <a:cubicBezTo>
                    <a:pt x="2674620" y="1394460"/>
                    <a:pt x="2623820" y="1252220"/>
                    <a:pt x="2567940" y="1183640"/>
                  </a:cubicBezTo>
                  <a:cubicBezTo>
                    <a:pt x="2512060" y="1115060"/>
                    <a:pt x="2423160" y="1102360"/>
                    <a:pt x="2385060" y="1061720"/>
                  </a:cubicBezTo>
                  <a:cubicBezTo>
                    <a:pt x="2346960" y="1021080"/>
                    <a:pt x="2334260" y="985520"/>
                    <a:pt x="2339340" y="939800"/>
                  </a:cubicBezTo>
                  <a:cubicBezTo>
                    <a:pt x="2344420" y="894080"/>
                    <a:pt x="2438400" y="838200"/>
                    <a:pt x="2415540" y="787400"/>
                  </a:cubicBezTo>
                  <a:cubicBezTo>
                    <a:pt x="2392680" y="736600"/>
                    <a:pt x="2258060" y="642620"/>
                    <a:pt x="2202180" y="635000"/>
                  </a:cubicBezTo>
                  <a:cubicBezTo>
                    <a:pt x="2146300" y="627380"/>
                    <a:pt x="2128520" y="693420"/>
                    <a:pt x="2080260" y="741680"/>
                  </a:cubicBezTo>
                  <a:cubicBezTo>
                    <a:pt x="2032000" y="789940"/>
                    <a:pt x="1968500" y="901700"/>
                    <a:pt x="1912620" y="924560"/>
                  </a:cubicBezTo>
                  <a:cubicBezTo>
                    <a:pt x="1856740" y="947420"/>
                    <a:pt x="1798320" y="962660"/>
                    <a:pt x="1744980" y="878840"/>
                  </a:cubicBezTo>
                  <a:cubicBezTo>
                    <a:pt x="1691640" y="795020"/>
                    <a:pt x="1645920" y="533400"/>
                    <a:pt x="1592580" y="421640"/>
                  </a:cubicBezTo>
                  <a:cubicBezTo>
                    <a:pt x="1539240" y="309880"/>
                    <a:pt x="1470660" y="256540"/>
                    <a:pt x="1424940" y="208280"/>
                  </a:cubicBezTo>
                  <a:cubicBezTo>
                    <a:pt x="1379220" y="160020"/>
                    <a:pt x="1374140" y="203200"/>
                    <a:pt x="1318260" y="177800"/>
                  </a:cubicBezTo>
                  <a:close/>
                </a:path>
              </a:pathLst>
            </a:custGeom>
            <a:solidFill>
              <a:srgbClr val="C966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307080" y="5295700"/>
              <a:ext cx="2286000" cy="1422599"/>
            </a:xfrm>
            <a:custGeom>
              <a:avLst/>
              <a:gdLst>
                <a:gd name="connsiteX0" fmla="*/ 129540 w 2415540"/>
                <a:gd name="connsiteY0" fmla="*/ 254000 h 1409700"/>
                <a:gd name="connsiteX1" fmla="*/ 922020 w 2415540"/>
                <a:gd name="connsiteY1" fmla="*/ 269240 h 1409700"/>
                <a:gd name="connsiteX2" fmla="*/ 1043940 w 2415540"/>
                <a:gd name="connsiteY2" fmla="*/ 254000 h 1409700"/>
                <a:gd name="connsiteX3" fmla="*/ 1059180 w 2415540"/>
                <a:gd name="connsiteY3" fmla="*/ 116840 h 1409700"/>
                <a:gd name="connsiteX4" fmla="*/ 1379220 w 2415540"/>
                <a:gd name="connsiteY4" fmla="*/ 101600 h 1409700"/>
                <a:gd name="connsiteX5" fmla="*/ 1592580 w 2415540"/>
                <a:gd name="connsiteY5" fmla="*/ 10160 h 1409700"/>
                <a:gd name="connsiteX6" fmla="*/ 1775460 w 2415540"/>
                <a:gd name="connsiteY6" fmla="*/ 162560 h 1409700"/>
                <a:gd name="connsiteX7" fmla="*/ 1821180 w 2415540"/>
                <a:gd name="connsiteY7" fmla="*/ 330200 h 1409700"/>
                <a:gd name="connsiteX8" fmla="*/ 1912620 w 2415540"/>
                <a:gd name="connsiteY8" fmla="*/ 299720 h 1409700"/>
                <a:gd name="connsiteX9" fmla="*/ 1927860 w 2415540"/>
                <a:gd name="connsiteY9" fmla="*/ 193040 h 1409700"/>
                <a:gd name="connsiteX10" fmla="*/ 1988820 w 2415540"/>
                <a:gd name="connsiteY10" fmla="*/ 254000 h 1409700"/>
                <a:gd name="connsiteX11" fmla="*/ 2217420 w 2415540"/>
                <a:gd name="connsiteY11" fmla="*/ 711200 h 1409700"/>
                <a:gd name="connsiteX12" fmla="*/ 2247900 w 2415540"/>
                <a:gd name="connsiteY12" fmla="*/ 848360 h 1409700"/>
                <a:gd name="connsiteX13" fmla="*/ 2400300 w 2415540"/>
                <a:gd name="connsiteY13" fmla="*/ 1107440 h 1409700"/>
                <a:gd name="connsiteX14" fmla="*/ 2339340 w 2415540"/>
                <a:gd name="connsiteY14" fmla="*/ 1351280 h 1409700"/>
                <a:gd name="connsiteX15" fmla="*/ 2247900 w 2415540"/>
                <a:gd name="connsiteY15" fmla="*/ 1381760 h 1409700"/>
                <a:gd name="connsiteX16" fmla="*/ 2049780 w 2415540"/>
                <a:gd name="connsiteY16" fmla="*/ 1183640 h 1409700"/>
                <a:gd name="connsiteX17" fmla="*/ 1882140 w 2415540"/>
                <a:gd name="connsiteY17" fmla="*/ 955040 h 1409700"/>
                <a:gd name="connsiteX18" fmla="*/ 1836420 w 2415540"/>
                <a:gd name="connsiteY18" fmla="*/ 589280 h 1409700"/>
                <a:gd name="connsiteX19" fmla="*/ 1546860 w 2415540"/>
                <a:gd name="connsiteY19" fmla="*/ 528320 h 1409700"/>
                <a:gd name="connsiteX20" fmla="*/ 1318260 w 2415540"/>
                <a:gd name="connsiteY20" fmla="*/ 589280 h 1409700"/>
                <a:gd name="connsiteX21" fmla="*/ 1181100 w 2415540"/>
                <a:gd name="connsiteY21" fmla="*/ 452120 h 1409700"/>
                <a:gd name="connsiteX22" fmla="*/ 662940 w 2415540"/>
                <a:gd name="connsiteY22" fmla="*/ 436880 h 1409700"/>
                <a:gd name="connsiteX23" fmla="*/ 312420 w 2415540"/>
                <a:gd name="connsiteY23" fmla="*/ 436880 h 1409700"/>
                <a:gd name="connsiteX24" fmla="*/ 220980 w 2415540"/>
                <a:gd name="connsiteY24" fmla="*/ 436880 h 1409700"/>
                <a:gd name="connsiteX25" fmla="*/ 144780 w 2415540"/>
                <a:gd name="connsiteY25" fmla="*/ 406400 h 1409700"/>
                <a:gd name="connsiteX26" fmla="*/ 129540 w 2415540"/>
                <a:gd name="connsiteY26" fmla="*/ 254000 h 1409700"/>
                <a:gd name="connsiteX0" fmla="*/ 149860 w 2435860"/>
                <a:gd name="connsiteY0" fmla="*/ 254000 h 1409700"/>
                <a:gd name="connsiteX1" fmla="*/ 1064260 w 2435860"/>
                <a:gd name="connsiteY1" fmla="*/ 254000 h 1409700"/>
                <a:gd name="connsiteX2" fmla="*/ 1079500 w 2435860"/>
                <a:gd name="connsiteY2" fmla="*/ 116840 h 1409700"/>
                <a:gd name="connsiteX3" fmla="*/ 1399540 w 2435860"/>
                <a:gd name="connsiteY3" fmla="*/ 101600 h 1409700"/>
                <a:gd name="connsiteX4" fmla="*/ 1612900 w 2435860"/>
                <a:gd name="connsiteY4" fmla="*/ 10160 h 1409700"/>
                <a:gd name="connsiteX5" fmla="*/ 1795780 w 2435860"/>
                <a:gd name="connsiteY5" fmla="*/ 162560 h 1409700"/>
                <a:gd name="connsiteX6" fmla="*/ 1841500 w 2435860"/>
                <a:gd name="connsiteY6" fmla="*/ 330200 h 1409700"/>
                <a:gd name="connsiteX7" fmla="*/ 1932940 w 2435860"/>
                <a:gd name="connsiteY7" fmla="*/ 299720 h 1409700"/>
                <a:gd name="connsiteX8" fmla="*/ 1948180 w 2435860"/>
                <a:gd name="connsiteY8" fmla="*/ 193040 h 1409700"/>
                <a:gd name="connsiteX9" fmla="*/ 2009140 w 2435860"/>
                <a:gd name="connsiteY9" fmla="*/ 254000 h 1409700"/>
                <a:gd name="connsiteX10" fmla="*/ 2237740 w 2435860"/>
                <a:gd name="connsiteY10" fmla="*/ 711200 h 1409700"/>
                <a:gd name="connsiteX11" fmla="*/ 2268220 w 2435860"/>
                <a:gd name="connsiteY11" fmla="*/ 848360 h 1409700"/>
                <a:gd name="connsiteX12" fmla="*/ 2420620 w 2435860"/>
                <a:gd name="connsiteY12" fmla="*/ 1107440 h 1409700"/>
                <a:gd name="connsiteX13" fmla="*/ 2359660 w 2435860"/>
                <a:gd name="connsiteY13" fmla="*/ 1351280 h 1409700"/>
                <a:gd name="connsiteX14" fmla="*/ 2268220 w 2435860"/>
                <a:gd name="connsiteY14" fmla="*/ 1381760 h 1409700"/>
                <a:gd name="connsiteX15" fmla="*/ 2070100 w 2435860"/>
                <a:gd name="connsiteY15" fmla="*/ 1183640 h 1409700"/>
                <a:gd name="connsiteX16" fmla="*/ 1902460 w 2435860"/>
                <a:gd name="connsiteY16" fmla="*/ 955040 h 1409700"/>
                <a:gd name="connsiteX17" fmla="*/ 1856740 w 2435860"/>
                <a:gd name="connsiteY17" fmla="*/ 589280 h 1409700"/>
                <a:gd name="connsiteX18" fmla="*/ 1567180 w 2435860"/>
                <a:gd name="connsiteY18" fmla="*/ 528320 h 1409700"/>
                <a:gd name="connsiteX19" fmla="*/ 1338580 w 2435860"/>
                <a:gd name="connsiteY19" fmla="*/ 589280 h 1409700"/>
                <a:gd name="connsiteX20" fmla="*/ 1201420 w 2435860"/>
                <a:gd name="connsiteY20" fmla="*/ 452120 h 1409700"/>
                <a:gd name="connsiteX21" fmla="*/ 683260 w 2435860"/>
                <a:gd name="connsiteY21" fmla="*/ 436880 h 1409700"/>
                <a:gd name="connsiteX22" fmla="*/ 332740 w 2435860"/>
                <a:gd name="connsiteY22" fmla="*/ 436880 h 1409700"/>
                <a:gd name="connsiteX23" fmla="*/ 241300 w 2435860"/>
                <a:gd name="connsiteY23" fmla="*/ 436880 h 1409700"/>
                <a:gd name="connsiteX24" fmla="*/ 165100 w 2435860"/>
                <a:gd name="connsiteY24" fmla="*/ 406400 h 1409700"/>
                <a:gd name="connsiteX25" fmla="*/ 149860 w 2435860"/>
                <a:gd name="connsiteY25" fmla="*/ 254000 h 1409700"/>
                <a:gd name="connsiteX0" fmla="*/ 2540 w 2288540"/>
                <a:gd name="connsiteY0" fmla="*/ 254000 h 1409700"/>
                <a:gd name="connsiteX1" fmla="*/ 916940 w 2288540"/>
                <a:gd name="connsiteY1" fmla="*/ 254000 h 1409700"/>
                <a:gd name="connsiteX2" fmla="*/ 932180 w 2288540"/>
                <a:gd name="connsiteY2" fmla="*/ 116840 h 1409700"/>
                <a:gd name="connsiteX3" fmla="*/ 1252220 w 2288540"/>
                <a:gd name="connsiteY3" fmla="*/ 101600 h 1409700"/>
                <a:gd name="connsiteX4" fmla="*/ 1465580 w 2288540"/>
                <a:gd name="connsiteY4" fmla="*/ 10160 h 1409700"/>
                <a:gd name="connsiteX5" fmla="*/ 1648460 w 2288540"/>
                <a:gd name="connsiteY5" fmla="*/ 162560 h 1409700"/>
                <a:gd name="connsiteX6" fmla="*/ 1694180 w 2288540"/>
                <a:gd name="connsiteY6" fmla="*/ 330200 h 1409700"/>
                <a:gd name="connsiteX7" fmla="*/ 1785620 w 2288540"/>
                <a:gd name="connsiteY7" fmla="*/ 299720 h 1409700"/>
                <a:gd name="connsiteX8" fmla="*/ 1800860 w 2288540"/>
                <a:gd name="connsiteY8" fmla="*/ 193040 h 1409700"/>
                <a:gd name="connsiteX9" fmla="*/ 1861820 w 2288540"/>
                <a:gd name="connsiteY9" fmla="*/ 254000 h 1409700"/>
                <a:gd name="connsiteX10" fmla="*/ 2090420 w 2288540"/>
                <a:gd name="connsiteY10" fmla="*/ 711200 h 1409700"/>
                <a:gd name="connsiteX11" fmla="*/ 2120900 w 2288540"/>
                <a:gd name="connsiteY11" fmla="*/ 848360 h 1409700"/>
                <a:gd name="connsiteX12" fmla="*/ 2273300 w 2288540"/>
                <a:gd name="connsiteY12" fmla="*/ 1107440 h 1409700"/>
                <a:gd name="connsiteX13" fmla="*/ 2212340 w 2288540"/>
                <a:gd name="connsiteY13" fmla="*/ 1351280 h 1409700"/>
                <a:gd name="connsiteX14" fmla="*/ 2120900 w 2288540"/>
                <a:gd name="connsiteY14" fmla="*/ 1381760 h 1409700"/>
                <a:gd name="connsiteX15" fmla="*/ 1922780 w 2288540"/>
                <a:gd name="connsiteY15" fmla="*/ 1183640 h 1409700"/>
                <a:gd name="connsiteX16" fmla="*/ 1755140 w 2288540"/>
                <a:gd name="connsiteY16" fmla="*/ 955040 h 1409700"/>
                <a:gd name="connsiteX17" fmla="*/ 1709420 w 2288540"/>
                <a:gd name="connsiteY17" fmla="*/ 589280 h 1409700"/>
                <a:gd name="connsiteX18" fmla="*/ 1419860 w 2288540"/>
                <a:gd name="connsiteY18" fmla="*/ 528320 h 1409700"/>
                <a:gd name="connsiteX19" fmla="*/ 1191260 w 2288540"/>
                <a:gd name="connsiteY19" fmla="*/ 589280 h 1409700"/>
                <a:gd name="connsiteX20" fmla="*/ 1054100 w 2288540"/>
                <a:gd name="connsiteY20" fmla="*/ 452120 h 1409700"/>
                <a:gd name="connsiteX21" fmla="*/ 535940 w 2288540"/>
                <a:gd name="connsiteY21" fmla="*/ 436880 h 1409700"/>
                <a:gd name="connsiteX22" fmla="*/ 185420 w 2288540"/>
                <a:gd name="connsiteY22" fmla="*/ 436880 h 1409700"/>
                <a:gd name="connsiteX23" fmla="*/ 93980 w 2288540"/>
                <a:gd name="connsiteY23" fmla="*/ 436880 h 1409700"/>
                <a:gd name="connsiteX24" fmla="*/ 17780 w 2288540"/>
                <a:gd name="connsiteY24" fmla="*/ 406400 h 1409700"/>
                <a:gd name="connsiteX25" fmla="*/ 2540 w 2288540"/>
                <a:gd name="connsiteY25" fmla="*/ 254000 h 1409700"/>
                <a:gd name="connsiteX0" fmla="*/ 2540 w 2288540"/>
                <a:gd name="connsiteY0" fmla="*/ 254000 h 1409700"/>
                <a:gd name="connsiteX1" fmla="*/ 916940 w 2288540"/>
                <a:gd name="connsiteY1" fmla="*/ 254000 h 1409700"/>
                <a:gd name="connsiteX2" fmla="*/ 932180 w 2288540"/>
                <a:gd name="connsiteY2" fmla="*/ 116840 h 1409700"/>
                <a:gd name="connsiteX3" fmla="*/ 1252220 w 2288540"/>
                <a:gd name="connsiteY3" fmla="*/ 101600 h 1409700"/>
                <a:gd name="connsiteX4" fmla="*/ 1465580 w 2288540"/>
                <a:gd name="connsiteY4" fmla="*/ 10160 h 1409700"/>
                <a:gd name="connsiteX5" fmla="*/ 1648460 w 2288540"/>
                <a:gd name="connsiteY5" fmla="*/ 162560 h 1409700"/>
                <a:gd name="connsiteX6" fmla="*/ 1694180 w 2288540"/>
                <a:gd name="connsiteY6" fmla="*/ 330200 h 1409700"/>
                <a:gd name="connsiteX7" fmla="*/ 1785620 w 2288540"/>
                <a:gd name="connsiteY7" fmla="*/ 299720 h 1409700"/>
                <a:gd name="connsiteX8" fmla="*/ 1800860 w 2288540"/>
                <a:gd name="connsiteY8" fmla="*/ 193040 h 1409700"/>
                <a:gd name="connsiteX9" fmla="*/ 1861820 w 2288540"/>
                <a:gd name="connsiteY9" fmla="*/ 254000 h 1409700"/>
                <a:gd name="connsiteX10" fmla="*/ 2090420 w 2288540"/>
                <a:gd name="connsiteY10" fmla="*/ 711200 h 1409700"/>
                <a:gd name="connsiteX11" fmla="*/ 2120900 w 2288540"/>
                <a:gd name="connsiteY11" fmla="*/ 848360 h 1409700"/>
                <a:gd name="connsiteX12" fmla="*/ 2273300 w 2288540"/>
                <a:gd name="connsiteY12" fmla="*/ 1107440 h 1409700"/>
                <a:gd name="connsiteX13" fmla="*/ 2212340 w 2288540"/>
                <a:gd name="connsiteY13" fmla="*/ 1351280 h 1409700"/>
                <a:gd name="connsiteX14" fmla="*/ 2120900 w 2288540"/>
                <a:gd name="connsiteY14" fmla="*/ 1381760 h 1409700"/>
                <a:gd name="connsiteX15" fmla="*/ 1922780 w 2288540"/>
                <a:gd name="connsiteY15" fmla="*/ 1183640 h 1409700"/>
                <a:gd name="connsiteX16" fmla="*/ 1755140 w 2288540"/>
                <a:gd name="connsiteY16" fmla="*/ 955040 h 1409700"/>
                <a:gd name="connsiteX17" fmla="*/ 1709420 w 2288540"/>
                <a:gd name="connsiteY17" fmla="*/ 589280 h 1409700"/>
                <a:gd name="connsiteX18" fmla="*/ 1419860 w 2288540"/>
                <a:gd name="connsiteY18" fmla="*/ 528320 h 1409700"/>
                <a:gd name="connsiteX19" fmla="*/ 1191260 w 2288540"/>
                <a:gd name="connsiteY19" fmla="*/ 589280 h 1409700"/>
                <a:gd name="connsiteX20" fmla="*/ 1054100 w 2288540"/>
                <a:gd name="connsiteY20" fmla="*/ 452120 h 1409700"/>
                <a:gd name="connsiteX21" fmla="*/ 535940 w 2288540"/>
                <a:gd name="connsiteY21" fmla="*/ 436880 h 1409700"/>
                <a:gd name="connsiteX22" fmla="*/ 185420 w 2288540"/>
                <a:gd name="connsiteY22" fmla="*/ 436880 h 1409700"/>
                <a:gd name="connsiteX23" fmla="*/ 93980 w 2288540"/>
                <a:gd name="connsiteY23" fmla="*/ 436880 h 1409700"/>
                <a:gd name="connsiteX24" fmla="*/ 17780 w 2288540"/>
                <a:gd name="connsiteY24" fmla="*/ 406400 h 1409700"/>
                <a:gd name="connsiteX25" fmla="*/ 2540 w 2288540"/>
                <a:gd name="connsiteY25" fmla="*/ 254000 h 1409700"/>
                <a:gd name="connsiteX0" fmla="*/ 0 w 2286000"/>
                <a:gd name="connsiteY0" fmla="*/ 2540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2540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05156 w 2286000"/>
                <a:gd name="connsiteY2" fmla="*/ 249003 h 1409700"/>
                <a:gd name="connsiteX3" fmla="*/ 929640 w 2286000"/>
                <a:gd name="connsiteY3" fmla="*/ 116840 h 1409700"/>
                <a:gd name="connsiteX4" fmla="*/ 1249680 w 2286000"/>
                <a:gd name="connsiteY4" fmla="*/ 101600 h 1409700"/>
                <a:gd name="connsiteX5" fmla="*/ 1463040 w 2286000"/>
                <a:gd name="connsiteY5" fmla="*/ 10160 h 1409700"/>
                <a:gd name="connsiteX6" fmla="*/ 1645920 w 2286000"/>
                <a:gd name="connsiteY6" fmla="*/ 162560 h 1409700"/>
                <a:gd name="connsiteX7" fmla="*/ 1691640 w 2286000"/>
                <a:gd name="connsiteY7" fmla="*/ 330200 h 1409700"/>
                <a:gd name="connsiteX8" fmla="*/ 1783080 w 2286000"/>
                <a:gd name="connsiteY8" fmla="*/ 299720 h 1409700"/>
                <a:gd name="connsiteX9" fmla="*/ 1798320 w 2286000"/>
                <a:gd name="connsiteY9" fmla="*/ 193040 h 1409700"/>
                <a:gd name="connsiteX10" fmla="*/ 1859280 w 2286000"/>
                <a:gd name="connsiteY10" fmla="*/ 254000 h 1409700"/>
                <a:gd name="connsiteX11" fmla="*/ 2087880 w 2286000"/>
                <a:gd name="connsiteY11" fmla="*/ 711200 h 1409700"/>
                <a:gd name="connsiteX12" fmla="*/ 2118360 w 2286000"/>
                <a:gd name="connsiteY12" fmla="*/ 848360 h 1409700"/>
                <a:gd name="connsiteX13" fmla="*/ 2270760 w 2286000"/>
                <a:gd name="connsiteY13" fmla="*/ 1107440 h 1409700"/>
                <a:gd name="connsiteX14" fmla="*/ 2209800 w 2286000"/>
                <a:gd name="connsiteY14" fmla="*/ 1351280 h 1409700"/>
                <a:gd name="connsiteX15" fmla="*/ 2118360 w 2286000"/>
                <a:gd name="connsiteY15" fmla="*/ 1381760 h 1409700"/>
                <a:gd name="connsiteX16" fmla="*/ 1920240 w 2286000"/>
                <a:gd name="connsiteY16" fmla="*/ 1183640 h 1409700"/>
                <a:gd name="connsiteX17" fmla="*/ 1752600 w 2286000"/>
                <a:gd name="connsiteY17" fmla="*/ 955040 h 1409700"/>
                <a:gd name="connsiteX18" fmla="*/ 1706880 w 2286000"/>
                <a:gd name="connsiteY18" fmla="*/ 589280 h 1409700"/>
                <a:gd name="connsiteX19" fmla="*/ 1417320 w 2286000"/>
                <a:gd name="connsiteY19" fmla="*/ 528320 h 1409700"/>
                <a:gd name="connsiteX20" fmla="*/ 1188720 w 2286000"/>
                <a:gd name="connsiteY20" fmla="*/ 589280 h 1409700"/>
                <a:gd name="connsiteX21" fmla="*/ 1051560 w 2286000"/>
                <a:gd name="connsiteY21" fmla="*/ 452120 h 1409700"/>
                <a:gd name="connsiteX22" fmla="*/ 533400 w 2286000"/>
                <a:gd name="connsiteY22" fmla="*/ 436880 h 1409700"/>
                <a:gd name="connsiteX23" fmla="*/ 182880 w 2286000"/>
                <a:gd name="connsiteY23" fmla="*/ 436880 h 1409700"/>
                <a:gd name="connsiteX24" fmla="*/ 91440 w 2286000"/>
                <a:gd name="connsiteY24" fmla="*/ 436880 h 1409700"/>
                <a:gd name="connsiteX25" fmla="*/ 15240 w 2286000"/>
                <a:gd name="connsiteY25" fmla="*/ 406400 h 1409700"/>
                <a:gd name="connsiteX26" fmla="*/ 0 w 2286000"/>
                <a:gd name="connsiteY26" fmla="*/ 177800 h 1409700"/>
                <a:gd name="connsiteX0" fmla="*/ 0 w 2286000"/>
                <a:gd name="connsiteY0" fmla="*/ 177800 h 1409700"/>
                <a:gd name="connsiteX1" fmla="*/ 914400 w 2286000"/>
                <a:gd name="connsiteY1" fmla="*/ 254000 h 1409700"/>
                <a:gd name="connsiteX2" fmla="*/ 905156 w 2286000"/>
                <a:gd name="connsiteY2" fmla="*/ 249003 h 1409700"/>
                <a:gd name="connsiteX3" fmla="*/ 929640 w 2286000"/>
                <a:gd name="connsiteY3" fmla="*/ 116840 h 1409700"/>
                <a:gd name="connsiteX4" fmla="*/ 1249680 w 2286000"/>
                <a:gd name="connsiteY4" fmla="*/ 101600 h 1409700"/>
                <a:gd name="connsiteX5" fmla="*/ 1463040 w 2286000"/>
                <a:gd name="connsiteY5" fmla="*/ 10160 h 1409700"/>
                <a:gd name="connsiteX6" fmla="*/ 1645920 w 2286000"/>
                <a:gd name="connsiteY6" fmla="*/ 162560 h 1409700"/>
                <a:gd name="connsiteX7" fmla="*/ 1691640 w 2286000"/>
                <a:gd name="connsiteY7" fmla="*/ 330200 h 1409700"/>
                <a:gd name="connsiteX8" fmla="*/ 1783080 w 2286000"/>
                <a:gd name="connsiteY8" fmla="*/ 299720 h 1409700"/>
                <a:gd name="connsiteX9" fmla="*/ 1798320 w 2286000"/>
                <a:gd name="connsiteY9" fmla="*/ 193040 h 1409700"/>
                <a:gd name="connsiteX10" fmla="*/ 1859280 w 2286000"/>
                <a:gd name="connsiteY10" fmla="*/ 254000 h 1409700"/>
                <a:gd name="connsiteX11" fmla="*/ 2087880 w 2286000"/>
                <a:gd name="connsiteY11" fmla="*/ 711200 h 1409700"/>
                <a:gd name="connsiteX12" fmla="*/ 2118360 w 2286000"/>
                <a:gd name="connsiteY12" fmla="*/ 848360 h 1409700"/>
                <a:gd name="connsiteX13" fmla="*/ 2270760 w 2286000"/>
                <a:gd name="connsiteY13" fmla="*/ 1107440 h 1409700"/>
                <a:gd name="connsiteX14" fmla="*/ 2209800 w 2286000"/>
                <a:gd name="connsiteY14" fmla="*/ 1351280 h 1409700"/>
                <a:gd name="connsiteX15" fmla="*/ 2118360 w 2286000"/>
                <a:gd name="connsiteY15" fmla="*/ 1381760 h 1409700"/>
                <a:gd name="connsiteX16" fmla="*/ 1920240 w 2286000"/>
                <a:gd name="connsiteY16" fmla="*/ 1183640 h 1409700"/>
                <a:gd name="connsiteX17" fmla="*/ 1752600 w 2286000"/>
                <a:gd name="connsiteY17" fmla="*/ 955040 h 1409700"/>
                <a:gd name="connsiteX18" fmla="*/ 1706880 w 2286000"/>
                <a:gd name="connsiteY18" fmla="*/ 589280 h 1409700"/>
                <a:gd name="connsiteX19" fmla="*/ 1417320 w 2286000"/>
                <a:gd name="connsiteY19" fmla="*/ 528320 h 1409700"/>
                <a:gd name="connsiteX20" fmla="*/ 1188720 w 2286000"/>
                <a:gd name="connsiteY20" fmla="*/ 589280 h 1409700"/>
                <a:gd name="connsiteX21" fmla="*/ 1051560 w 2286000"/>
                <a:gd name="connsiteY21" fmla="*/ 452120 h 1409700"/>
                <a:gd name="connsiteX22" fmla="*/ 533400 w 2286000"/>
                <a:gd name="connsiteY22" fmla="*/ 436880 h 1409700"/>
                <a:gd name="connsiteX23" fmla="*/ 182880 w 2286000"/>
                <a:gd name="connsiteY23" fmla="*/ 436880 h 1409700"/>
                <a:gd name="connsiteX24" fmla="*/ 91440 w 2286000"/>
                <a:gd name="connsiteY24" fmla="*/ 436880 h 1409700"/>
                <a:gd name="connsiteX25" fmla="*/ 15240 w 2286000"/>
                <a:gd name="connsiteY25" fmla="*/ 406400 h 1409700"/>
                <a:gd name="connsiteX26" fmla="*/ 0 w 2286000"/>
                <a:gd name="connsiteY26" fmla="*/ 177800 h 1409700"/>
                <a:gd name="connsiteX0" fmla="*/ 0 w 2286000"/>
                <a:gd name="connsiteY0" fmla="*/ 177800 h 1409700"/>
                <a:gd name="connsiteX1" fmla="*/ 914400 w 2286000"/>
                <a:gd name="connsiteY1" fmla="*/ 254000 h 1409700"/>
                <a:gd name="connsiteX2" fmla="*/ 905156 w 2286000"/>
                <a:gd name="connsiteY2" fmla="*/ 249003 h 1409700"/>
                <a:gd name="connsiteX3" fmla="*/ 929640 w 2286000"/>
                <a:gd name="connsiteY3" fmla="*/ 116840 h 1409700"/>
                <a:gd name="connsiteX4" fmla="*/ 1249680 w 2286000"/>
                <a:gd name="connsiteY4" fmla="*/ 101600 h 1409700"/>
                <a:gd name="connsiteX5" fmla="*/ 1463040 w 2286000"/>
                <a:gd name="connsiteY5" fmla="*/ 10160 h 1409700"/>
                <a:gd name="connsiteX6" fmla="*/ 1645920 w 2286000"/>
                <a:gd name="connsiteY6" fmla="*/ 162560 h 1409700"/>
                <a:gd name="connsiteX7" fmla="*/ 1691640 w 2286000"/>
                <a:gd name="connsiteY7" fmla="*/ 330200 h 1409700"/>
                <a:gd name="connsiteX8" fmla="*/ 1783080 w 2286000"/>
                <a:gd name="connsiteY8" fmla="*/ 299720 h 1409700"/>
                <a:gd name="connsiteX9" fmla="*/ 1798320 w 2286000"/>
                <a:gd name="connsiteY9" fmla="*/ 193040 h 1409700"/>
                <a:gd name="connsiteX10" fmla="*/ 1859280 w 2286000"/>
                <a:gd name="connsiteY10" fmla="*/ 254000 h 1409700"/>
                <a:gd name="connsiteX11" fmla="*/ 2087880 w 2286000"/>
                <a:gd name="connsiteY11" fmla="*/ 711200 h 1409700"/>
                <a:gd name="connsiteX12" fmla="*/ 2118360 w 2286000"/>
                <a:gd name="connsiteY12" fmla="*/ 848360 h 1409700"/>
                <a:gd name="connsiteX13" fmla="*/ 2270760 w 2286000"/>
                <a:gd name="connsiteY13" fmla="*/ 1107440 h 1409700"/>
                <a:gd name="connsiteX14" fmla="*/ 2209800 w 2286000"/>
                <a:gd name="connsiteY14" fmla="*/ 1351280 h 1409700"/>
                <a:gd name="connsiteX15" fmla="*/ 2118360 w 2286000"/>
                <a:gd name="connsiteY15" fmla="*/ 1381760 h 1409700"/>
                <a:gd name="connsiteX16" fmla="*/ 1920240 w 2286000"/>
                <a:gd name="connsiteY16" fmla="*/ 1183640 h 1409700"/>
                <a:gd name="connsiteX17" fmla="*/ 1752600 w 2286000"/>
                <a:gd name="connsiteY17" fmla="*/ 955040 h 1409700"/>
                <a:gd name="connsiteX18" fmla="*/ 1706880 w 2286000"/>
                <a:gd name="connsiteY18" fmla="*/ 589280 h 1409700"/>
                <a:gd name="connsiteX19" fmla="*/ 1417320 w 2286000"/>
                <a:gd name="connsiteY19" fmla="*/ 528320 h 1409700"/>
                <a:gd name="connsiteX20" fmla="*/ 1188720 w 2286000"/>
                <a:gd name="connsiteY20" fmla="*/ 589280 h 1409700"/>
                <a:gd name="connsiteX21" fmla="*/ 1051560 w 2286000"/>
                <a:gd name="connsiteY21" fmla="*/ 452120 h 1409700"/>
                <a:gd name="connsiteX22" fmla="*/ 533400 w 2286000"/>
                <a:gd name="connsiteY22" fmla="*/ 436880 h 1409700"/>
                <a:gd name="connsiteX23" fmla="*/ 182880 w 2286000"/>
                <a:gd name="connsiteY23" fmla="*/ 436880 h 1409700"/>
                <a:gd name="connsiteX24" fmla="*/ 91440 w 2286000"/>
                <a:gd name="connsiteY24" fmla="*/ 436880 h 1409700"/>
                <a:gd name="connsiteX25" fmla="*/ 15240 w 2286000"/>
                <a:gd name="connsiteY25" fmla="*/ 406400 h 1409700"/>
                <a:gd name="connsiteX26" fmla="*/ 0 w 2286000"/>
                <a:gd name="connsiteY26" fmla="*/ 177800 h 1409700"/>
                <a:gd name="connsiteX0" fmla="*/ 0 w 2286000"/>
                <a:gd name="connsiteY0" fmla="*/ 177800 h 1409700"/>
                <a:gd name="connsiteX1" fmla="*/ 914400 w 2286000"/>
                <a:gd name="connsiteY1" fmla="*/ 254000 h 1409700"/>
                <a:gd name="connsiteX2" fmla="*/ 905156 w 2286000"/>
                <a:gd name="connsiteY2" fmla="*/ 249003 h 1409700"/>
                <a:gd name="connsiteX3" fmla="*/ 929640 w 2286000"/>
                <a:gd name="connsiteY3" fmla="*/ 116840 h 1409700"/>
                <a:gd name="connsiteX4" fmla="*/ 1249680 w 2286000"/>
                <a:gd name="connsiteY4" fmla="*/ 101600 h 1409700"/>
                <a:gd name="connsiteX5" fmla="*/ 1463040 w 2286000"/>
                <a:gd name="connsiteY5" fmla="*/ 10160 h 1409700"/>
                <a:gd name="connsiteX6" fmla="*/ 1645920 w 2286000"/>
                <a:gd name="connsiteY6" fmla="*/ 162560 h 1409700"/>
                <a:gd name="connsiteX7" fmla="*/ 1691640 w 2286000"/>
                <a:gd name="connsiteY7" fmla="*/ 330200 h 1409700"/>
                <a:gd name="connsiteX8" fmla="*/ 1783080 w 2286000"/>
                <a:gd name="connsiteY8" fmla="*/ 299720 h 1409700"/>
                <a:gd name="connsiteX9" fmla="*/ 1798320 w 2286000"/>
                <a:gd name="connsiteY9" fmla="*/ 193040 h 1409700"/>
                <a:gd name="connsiteX10" fmla="*/ 1859280 w 2286000"/>
                <a:gd name="connsiteY10" fmla="*/ 254000 h 1409700"/>
                <a:gd name="connsiteX11" fmla="*/ 2087880 w 2286000"/>
                <a:gd name="connsiteY11" fmla="*/ 711200 h 1409700"/>
                <a:gd name="connsiteX12" fmla="*/ 2118360 w 2286000"/>
                <a:gd name="connsiteY12" fmla="*/ 848360 h 1409700"/>
                <a:gd name="connsiteX13" fmla="*/ 2270760 w 2286000"/>
                <a:gd name="connsiteY13" fmla="*/ 1107440 h 1409700"/>
                <a:gd name="connsiteX14" fmla="*/ 2209800 w 2286000"/>
                <a:gd name="connsiteY14" fmla="*/ 1351280 h 1409700"/>
                <a:gd name="connsiteX15" fmla="*/ 2118360 w 2286000"/>
                <a:gd name="connsiteY15" fmla="*/ 1381760 h 1409700"/>
                <a:gd name="connsiteX16" fmla="*/ 1920240 w 2286000"/>
                <a:gd name="connsiteY16" fmla="*/ 1183640 h 1409700"/>
                <a:gd name="connsiteX17" fmla="*/ 1752600 w 2286000"/>
                <a:gd name="connsiteY17" fmla="*/ 955040 h 1409700"/>
                <a:gd name="connsiteX18" fmla="*/ 1706880 w 2286000"/>
                <a:gd name="connsiteY18" fmla="*/ 589280 h 1409700"/>
                <a:gd name="connsiteX19" fmla="*/ 1417320 w 2286000"/>
                <a:gd name="connsiteY19" fmla="*/ 528320 h 1409700"/>
                <a:gd name="connsiteX20" fmla="*/ 1188720 w 2286000"/>
                <a:gd name="connsiteY20" fmla="*/ 589280 h 1409700"/>
                <a:gd name="connsiteX21" fmla="*/ 1051560 w 2286000"/>
                <a:gd name="connsiteY21" fmla="*/ 452120 h 1409700"/>
                <a:gd name="connsiteX22" fmla="*/ 533400 w 2286000"/>
                <a:gd name="connsiteY22" fmla="*/ 436880 h 1409700"/>
                <a:gd name="connsiteX23" fmla="*/ 182880 w 2286000"/>
                <a:gd name="connsiteY23" fmla="*/ 436880 h 1409700"/>
                <a:gd name="connsiteX24" fmla="*/ 91440 w 2286000"/>
                <a:gd name="connsiteY24" fmla="*/ 436880 h 1409700"/>
                <a:gd name="connsiteX25" fmla="*/ 15240 w 2286000"/>
                <a:gd name="connsiteY25" fmla="*/ 406400 h 1409700"/>
                <a:gd name="connsiteX26" fmla="*/ 0 w 2286000"/>
                <a:gd name="connsiteY26"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95580 h 1427480"/>
                <a:gd name="connsiteX1" fmla="*/ 914400 w 2286000"/>
                <a:gd name="connsiteY1" fmla="*/ 271780 h 1427480"/>
                <a:gd name="connsiteX2" fmla="*/ 929640 w 2286000"/>
                <a:gd name="connsiteY2" fmla="*/ 134620 h 1427480"/>
                <a:gd name="connsiteX3" fmla="*/ 1249680 w 2286000"/>
                <a:gd name="connsiteY3" fmla="*/ 347980 h 1427480"/>
                <a:gd name="connsiteX4" fmla="*/ 1463040 w 2286000"/>
                <a:gd name="connsiteY4" fmla="*/ 27940 h 1427480"/>
                <a:gd name="connsiteX5" fmla="*/ 1645920 w 2286000"/>
                <a:gd name="connsiteY5" fmla="*/ 180340 h 1427480"/>
                <a:gd name="connsiteX6" fmla="*/ 1691640 w 2286000"/>
                <a:gd name="connsiteY6" fmla="*/ 347980 h 1427480"/>
                <a:gd name="connsiteX7" fmla="*/ 1783080 w 2286000"/>
                <a:gd name="connsiteY7" fmla="*/ 317500 h 1427480"/>
                <a:gd name="connsiteX8" fmla="*/ 1798320 w 2286000"/>
                <a:gd name="connsiteY8" fmla="*/ 210820 h 1427480"/>
                <a:gd name="connsiteX9" fmla="*/ 1859280 w 2286000"/>
                <a:gd name="connsiteY9" fmla="*/ 271780 h 1427480"/>
                <a:gd name="connsiteX10" fmla="*/ 2087880 w 2286000"/>
                <a:gd name="connsiteY10" fmla="*/ 728980 h 1427480"/>
                <a:gd name="connsiteX11" fmla="*/ 2118360 w 2286000"/>
                <a:gd name="connsiteY11" fmla="*/ 866140 h 1427480"/>
                <a:gd name="connsiteX12" fmla="*/ 2270760 w 2286000"/>
                <a:gd name="connsiteY12" fmla="*/ 1125220 h 1427480"/>
                <a:gd name="connsiteX13" fmla="*/ 2209800 w 2286000"/>
                <a:gd name="connsiteY13" fmla="*/ 1369060 h 1427480"/>
                <a:gd name="connsiteX14" fmla="*/ 2118360 w 2286000"/>
                <a:gd name="connsiteY14" fmla="*/ 1399540 h 1427480"/>
                <a:gd name="connsiteX15" fmla="*/ 1920240 w 2286000"/>
                <a:gd name="connsiteY15" fmla="*/ 1201420 h 1427480"/>
                <a:gd name="connsiteX16" fmla="*/ 1752600 w 2286000"/>
                <a:gd name="connsiteY16" fmla="*/ 972820 h 1427480"/>
                <a:gd name="connsiteX17" fmla="*/ 1706880 w 2286000"/>
                <a:gd name="connsiteY17" fmla="*/ 607060 h 1427480"/>
                <a:gd name="connsiteX18" fmla="*/ 1417320 w 2286000"/>
                <a:gd name="connsiteY18" fmla="*/ 546100 h 1427480"/>
                <a:gd name="connsiteX19" fmla="*/ 1188720 w 2286000"/>
                <a:gd name="connsiteY19" fmla="*/ 607060 h 1427480"/>
                <a:gd name="connsiteX20" fmla="*/ 1051560 w 2286000"/>
                <a:gd name="connsiteY20" fmla="*/ 469900 h 1427480"/>
                <a:gd name="connsiteX21" fmla="*/ 533400 w 2286000"/>
                <a:gd name="connsiteY21" fmla="*/ 454660 h 1427480"/>
                <a:gd name="connsiteX22" fmla="*/ 182880 w 2286000"/>
                <a:gd name="connsiteY22" fmla="*/ 454660 h 1427480"/>
                <a:gd name="connsiteX23" fmla="*/ 91440 w 2286000"/>
                <a:gd name="connsiteY23" fmla="*/ 454660 h 1427480"/>
                <a:gd name="connsiteX24" fmla="*/ 15240 w 2286000"/>
                <a:gd name="connsiteY24" fmla="*/ 424180 h 1427480"/>
                <a:gd name="connsiteX25" fmla="*/ 0 w 2286000"/>
                <a:gd name="connsiteY25" fmla="*/ 195580 h 1427480"/>
                <a:gd name="connsiteX0" fmla="*/ 0 w 2286000"/>
                <a:gd name="connsiteY0" fmla="*/ 190500 h 1422400"/>
                <a:gd name="connsiteX1" fmla="*/ 914400 w 2286000"/>
                <a:gd name="connsiteY1" fmla="*/ 266700 h 1422400"/>
                <a:gd name="connsiteX2" fmla="*/ 929640 w 2286000"/>
                <a:gd name="connsiteY2" fmla="*/ 129540 h 1422400"/>
                <a:gd name="connsiteX3" fmla="*/ 1173480 w 2286000"/>
                <a:gd name="connsiteY3" fmla="*/ 38100 h 1422400"/>
                <a:gd name="connsiteX4" fmla="*/ 1463040 w 2286000"/>
                <a:gd name="connsiteY4" fmla="*/ 22860 h 1422400"/>
                <a:gd name="connsiteX5" fmla="*/ 1645920 w 2286000"/>
                <a:gd name="connsiteY5" fmla="*/ 175260 h 1422400"/>
                <a:gd name="connsiteX6" fmla="*/ 1691640 w 2286000"/>
                <a:gd name="connsiteY6" fmla="*/ 342900 h 1422400"/>
                <a:gd name="connsiteX7" fmla="*/ 1783080 w 2286000"/>
                <a:gd name="connsiteY7" fmla="*/ 312420 h 1422400"/>
                <a:gd name="connsiteX8" fmla="*/ 1798320 w 2286000"/>
                <a:gd name="connsiteY8" fmla="*/ 205740 h 1422400"/>
                <a:gd name="connsiteX9" fmla="*/ 1859280 w 2286000"/>
                <a:gd name="connsiteY9" fmla="*/ 266700 h 1422400"/>
                <a:gd name="connsiteX10" fmla="*/ 2087880 w 2286000"/>
                <a:gd name="connsiteY10" fmla="*/ 723900 h 1422400"/>
                <a:gd name="connsiteX11" fmla="*/ 2118360 w 2286000"/>
                <a:gd name="connsiteY11" fmla="*/ 861060 h 1422400"/>
                <a:gd name="connsiteX12" fmla="*/ 2270760 w 2286000"/>
                <a:gd name="connsiteY12" fmla="*/ 1120140 h 1422400"/>
                <a:gd name="connsiteX13" fmla="*/ 2209800 w 2286000"/>
                <a:gd name="connsiteY13" fmla="*/ 1363980 h 1422400"/>
                <a:gd name="connsiteX14" fmla="*/ 2118360 w 2286000"/>
                <a:gd name="connsiteY14" fmla="*/ 1394460 h 1422400"/>
                <a:gd name="connsiteX15" fmla="*/ 1920240 w 2286000"/>
                <a:gd name="connsiteY15" fmla="*/ 1196340 h 1422400"/>
                <a:gd name="connsiteX16" fmla="*/ 1752600 w 2286000"/>
                <a:gd name="connsiteY16" fmla="*/ 967740 h 1422400"/>
                <a:gd name="connsiteX17" fmla="*/ 1706880 w 2286000"/>
                <a:gd name="connsiteY17" fmla="*/ 601980 h 1422400"/>
                <a:gd name="connsiteX18" fmla="*/ 1417320 w 2286000"/>
                <a:gd name="connsiteY18" fmla="*/ 541020 h 1422400"/>
                <a:gd name="connsiteX19" fmla="*/ 1188720 w 2286000"/>
                <a:gd name="connsiteY19" fmla="*/ 601980 h 1422400"/>
                <a:gd name="connsiteX20" fmla="*/ 1051560 w 2286000"/>
                <a:gd name="connsiteY20" fmla="*/ 464820 h 1422400"/>
                <a:gd name="connsiteX21" fmla="*/ 533400 w 2286000"/>
                <a:gd name="connsiteY21" fmla="*/ 449580 h 1422400"/>
                <a:gd name="connsiteX22" fmla="*/ 182880 w 2286000"/>
                <a:gd name="connsiteY22" fmla="*/ 449580 h 1422400"/>
                <a:gd name="connsiteX23" fmla="*/ 91440 w 2286000"/>
                <a:gd name="connsiteY23" fmla="*/ 449580 h 1422400"/>
                <a:gd name="connsiteX24" fmla="*/ 15240 w 2286000"/>
                <a:gd name="connsiteY24" fmla="*/ 419100 h 1422400"/>
                <a:gd name="connsiteX25" fmla="*/ 0 w 2286000"/>
                <a:gd name="connsiteY25" fmla="*/ 190500 h 1422400"/>
                <a:gd name="connsiteX0" fmla="*/ 0 w 2286000"/>
                <a:gd name="connsiteY0" fmla="*/ 190500 h 1422400"/>
                <a:gd name="connsiteX1" fmla="*/ 914400 w 2286000"/>
                <a:gd name="connsiteY1" fmla="*/ 266700 h 1422400"/>
                <a:gd name="connsiteX2" fmla="*/ 929640 w 2286000"/>
                <a:gd name="connsiteY2" fmla="*/ 129540 h 1422400"/>
                <a:gd name="connsiteX3" fmla="*/ 1173480 w 2286000"/>
                <a:gd name="connsiteY3" fmla="*/ 38100 h 1422400"/>
                <a:gd name="connsiteX4" fmla="*/ 1463040 w 2286000"/>
                <a:gd name="connsiteY4" fmla="*/ 22860 h 1422400"/>
                <a:gd name="connsiteX5" fmla="*/ 1645920 w 2286000"/>
                <a:gd name="connsiteY5" fmla="*/ 175260 h 1422400"/>
                <a:gd name="connsiteX6" fmla="*/ 1691640 w 2286000"/>
                <a:gd name="connsiteY6" fmla="*/ 342900 h 1422400"/>
                <a:gd name="connsiteX7" fmla="*/ 1783080 w 2286000"/>
                <a:gd name="connsiteY7" fmla="*/ 312420 h 1422400"/>
                <a:gd name="connsiteX8" fmla="*/ 1798320 w 2286000"/>
                <a:gd name="connsiteY8" fmla="*/ 205740 h 1422400"/>
                <a:gd name="connsiteX9" fmla="*/ 1859280 w 2286000"/>
                <a:gd name="connsiteY9" fmla="*/ 266700 h 1422400"/>
                <a:gd name="connsiteX10" fmla="*/ 2087880 w 2286000"/>
                <a:gd name="connsiteY10" fmla="*/ 723900 h 1422400"/>
                <a:gd name="connsiteX11" fmla="*/ 2118360 w 2286000"/>
                <a:gd name="connsiteY11" fmla="*/ 861060 h 1422400"/>
                <a:gd name="connsiteX12" fmla="*/ 2270760 w 2286000"/>
                <a:gd name="connsiteY12" fmla="*/ 1120140 h 1422400"/>
                <a:gd name="connsiteX13" fmla="*/ 2209800 w 2286000"/>
                <a:gd name="connsiteY13" fmla="*/ 1363980 h 1422400"/>
                <a:gd name="connsiteX14" fmla="*/ 2118360 w 2286000"/>
                <a:gd name="connsiteY14" fmla="*/ 1394460 h 1422400"/>
                <a:gd name="connsiteX15" fmla="*/ 1920240 w 2286000"/>
                <a:gd name="connsiteY15" fmla="*/ 1196340 h 1422400"/>
                <a:gd name="connsiteX16" fmla="*/ 1752600 w 2286000"/>
                <a:gd name="connsiteY16" fmla="*/ 967740 h 1422400"/>
                <a:gd name="connsiteX17" fmla="*/ 1706880 w 2286000"/>
                <a:gd name="connsiteY17" fmla="*/ 601980 h 1422400"/>
                <a:gd name="connsiteX18" fmla="*/ 1417320 w 2286000"/>
                <a:gd name="connsiteY18" fmla="*/ 541020 h 1422400"/>
                <a:gd name="connsiteX19" fmla="*/ 1188720 w 2286000"/>
                <a:gd name="connsiteY19" fmla="*/ 601980 h 1422400"/>
                <a:gd name="connsiteX20" fmla="*/ 1051560 w 2286000"/>
                <a:gd name="connsiteY20" fmla="*/ 464820 h 1422400"/>
                <a:gd name="connsiteX21" fmla="*/ 533400 w 2286000"/>
                <a:gd name="connsiteY21" fmla="*/ 449580 h 1422400"/>
                <a:gd name="connsiteX22" fmla="*/ 182880 w 2286000"/>
                <a:gd name="connsiteY22" fmla="*/ 449580 h 1422400"/>
                <a:gd name="connsiteX23" fmla="*/ 91440 w 2286000"/>
                <a:gd name="connsiteY23" fmla="*/ 449580 h 1422400"/>
                <a:gd name="connsiteX24" fmla="*/ 15240 w 2286000"/>
                <a:gd name="connsiteY24" fmla="*/ 419100 h 1422400"/>
                <a:gd name="connsiteX25" fmla="*/ 0 w 2286000"/>
                <a:gd name="connsiteY25" fmla="*/ 190500 h 1422400"/>
                <a:gd name="connsiteX0" fmla="*/ 0 w 2286000"/>
                <a:gd name="connsiteY0" fmla="*/ 190699 h 1422599"/>
                <a:gd name="connsiteX1" fmla="*/ 914400 w 2286000"/>
                <a:gd name="connsiteY1" fmla="*/ 266899 h 1422599"/>
                <a:gd name="connsiteX2" fmla="*/ 929640 w 2286000"/>
                <a:gd name="connsiteY2" fmla="*/ 129739 h 1422599"/>
                <a:gd name="connsiteX3" fmla="*/ 1173480 w 2286000"/>
                <a:gd name="connsiteY3" fmla="*/ 38299 h 1422599"/>
                <a:gd name="connsiteX4" fmla="*/ 1182767 w 2286000"/>
                <a:gd name="connsiteY4" fmla="*/ 37108 h 1422599"/>
                <a:gd name="connsiteX5" fmla="*/ 1463040 w 2286000"/>
                <a:gd name="connsiteY5" fmla="*/ 23059 h 1422599"/>
                <a:gd name="connsiteX6" fmla="*/ 1645920 w 2286000"/>
                <a:gd name="connsiteY6" fmla="*/ 175459 h 1422599"/>
                <a:gd name="connsiteX7" fmla="*/ 1691640 w 2286000"/>
                <a:gd name="connsiteY7" fmla="*/ 343099 h 1422599"/>
                <a:gd name="connsiteX8" fmla="*/ 1783080 w 2286000"/>
                <a:gd name="connsiteY8" fmla="*/ 312619 h 1422599"/>
                <a:gd name="connsiteX9" fmla="*/ 1798320 w 2286000"/>
                <a:gd name="connsiteY9" fmla="*/ 205939 h 1422599"/>
                <a:gd name="connsiteX10" fmla="*/ 1859280 w 2286000"/>
                <a:gd name="connsiteY10" fmla="*/ 266899 h 1422599"/>
                <a:gd name="connsiteX11" fmla="*/ 2087880 w 2286000"/>
                <a:gd name="connsiteY11" fmla="*/ 724099 h 1422599"/>
                <a:gd name="connsiteX12" fmla="*/ 2118360 w 2286000"/>
                <a:gd name="connsiteY12" fmla="*/ 861259 h 1422599"/>
                <a:gd name="connsiteX13" fmla="*/ 2270760 w 2286000"/>
                <a:gd name="connsiteY13" fmla="*/ 1120339 h 1422599"/>
                <a:gd name="connsiteX14" fmla="*/ 2209800 w 2286000"/>
                <a:gd name="connsiteY14" fmla="*/ 1364179 h 1422599"/>
                <a:gd name="connsiteX15" fmla="*/ 2118360 w 2286000"/>
                <a:gd name="connsiteY15" fmla="*/ 1394659 h 1422599"/>
                <a:gd name="connsiteX16" fmla="*/ 1920240 w 2286000"/>
                <a:gd name="connsiteY16" fmla="*/ 1196539 h 1422599"/>
                <a:gd name="connsiteX17" fmla="*/ 1752600 w 2286000"/>
                <a:gd name="connsiteY17" fmla="*/ 967939 h 1422599"/>
                <a:gd name="connsiteX18" fmla="*/ 1706880 w 2286000"/>
                <a:gd name="connsiteY18" fmla="*/ 602179 h 1422599"/>
                <a:gd name="connsiteX19" fmla="*/ 1417320 w 2286000"/>
                <a:gd name="connsiteY19" fmla="*/ 541219 h 1422599"/>
                <a:gd name="connsiteX20" fmla="*/ 1188720 w 2286000"/>
                <a:gd name="connsiteY20" fmla="*/ 602179 h 1422599"/>
                <a:gd name="connsiteX21" fmla="*/ 1051560 w 2286000"/>
                <a:gd name="connsiteY21" fmla="*/ 465019 h 1422599"/>
                <a:gd name="connsiteX22" fmla="*/ 533400 w 2286000"/>
                <a:gd name="connsiteY22" fmla="*/ 449779 h 1422599"/>
                <a:gd name="connsiteX23" fmla="*/ 182880 w 2286000"/>
                <a:gd name="connsiteY23" fmla="*/ 449779 h 1422599"/>
                <a:gd name="connsiteX24" fmla="*/ 91440 w 2286000"/>
                <a:gd name="connsiteY24" fmla="*/ 449779 h 1422599"/>
                <a:gd name="connsiteX25" fmla="*/ 15240 w 2286000"/>
                <a:gd name="connsiteY25" fmla="*/ 419299 h 1422599"/>
                <a:gd name="connsiteX26" fmla="*/ 0 w 2286000"/>
                <a:gd name="connsiteY26" fmla="*/ 190699 h 1422599"/>
                <a:gd name="connsiteX0" fmla="*/ 0 w 2286000"/>
                <a:gd name="connsiteY0" fmla="*/ 190699 h 1422599"/>
                <a:gd name="connsiteX1" fmla="*/ 914400 w 2286000"/>
                <a:gd name="connsiteY1" fmla="*/ 266899 h 1422599"/>
                <a:gd name="connsiteX2" fmla="*/ 929640 w 2286000"/>
                <a:gd name="connsiteY2" fmla="*/ 129739 h 1422599"/>
                <a:gd name="connsiteX3" fmla="*/ 1173480 w 2286000"/>
                <a:gd name="connsiteY3" fmla="*/ 38299 h 1422599"/>
                <a:gd name="connsiteX4" fmla="*/ 1182767 w 2286000"/>
                <a:gd name="connsiteY4" fmla="*/ 37108 h 1422599"/>
                <a:gd name="connsiteX5" fmla="*/ 1463040 w 2286000"/>
                <a:gd name="connsiteY5" fmla="*/ 23059 h 1422599"/>
                <a:gd name="connsiteX6" fmla="*/ 1645920 w 2286000"/>
                <a:gd name="connsiteY6" fmla="*/ 175459 h 1422599"/>
                <a:gd name="connsiteX7" fmla="*/ 1691640 w 2286000"/>
                <a:gd name="connsiteY7" fmla="*/ 343099 h 1422599"/>
                <a:gd name="connsiteX8" fmla="*/ 1783080 w 2286000"/>
                <a:gd name="connsiteY8" fmla="*/ 312619 h 1422599"/>
                <a:gd name="connsiteX9" fmla="*/ 1798320 w 2286000"/>
                <a:gd name="connsiteY9" fmla="*/ 205939 h 1422599"/>
                <a:gd name="connsiteX10" fmla="*/ 1859280 w 2286000"/>
                <a:gd name="connsiteY10" fmla="*/ 266899 h 1422599"/>
                <a:gd name="connsiteX11" fmla="*/ 2087880 w 2286000"/>
                <a:gd name="connsiteY11" fmla="*/ 724099 h 1422599"/>
                <a:gd name="connsiteX12" fmla="*/ 2118360 w 2286000"/>
                <a:gd name="connsiteY12" fmla="*/ 861259 h 1422599"/>
                <a:gd name="connsiteX13" fmla="*/ 2270760 w 2286000"/>
                <a:gd name="connsiteY13" fmla="*/ 1120339 h 1422599"/>
                <a:gd name="connsiteX14" fmla="*/ 2209800 w 2286000"/>
                <a:gd name="connsiteY14" fmla="*/ 1364179 h 1422599"/>
                <a:gd name="connsiteX15" fmla="*/ 2118360 w 2286000"/>
                <a:gd name="connsiteY15" fmla="*/ 1394659 h 1422599"/>
                <a:gd name="connsiteX16" fmla="*/ 1920240 w 2286000"/>
                <a:gd name="connsiteY16" fmla="*/ 1196539 h 1422599"/>
                <a:gd name="connsiteX17" fmla="*/ 1752600 w 2286000"/>
                <a:gd name="connsiteY17" fmla="*/ 967939 h 1422599"/>
                <a:gd name="connsiteX18" fmla="*/ 1706880 w 2286000"/>
                <a:gd name="connsiteY18" fmla="*/ 602179 h 1422599"/>
                <a:gd name="connsiteX19" fmla="*/ 1417320 w 2286000"/>
                <a:gd name="connsiteY19" fmla="*/ 541219 h 1422599"/>
                <a:gd name="connsiteX20" fmla="*/ 1188720 w 2286000"/>
                <a:gd name="connsiteY20" fmla="*/ 602179 h 1422599"/>
                <a:gd name="connsiteX21" fmla="*/ 1051560 w 2286000"/>
                <a:gd name="connsiteY21" fmla="*/ 465019 h 1422599"/>
                <a:gd name="connsiteX22" fmla="*/ 533400 w 2286000"/>
                <a:gd name="connsiteY22" fmla="*/ 449779 h 1422599"/>
                <a:gd name="connsiteX23" fmla="*/ 182880 w 2286000"/>
                <a:gd name="connsiteY23" fmla="*/ 449779 h 1422599"/>
                <a:gd name="connsiteX24" fmla="*/ 91440 w 2286000"/>
                <a:gd name="connsiteY24" fmla="*/ 449779 h 1422599"/>
                <a:gd name="connsiteX25" fmla="*/ 15240 w 2286000"/>
                <a:gd name="connsiteY25" fmla="*/ 419299 h 1422599"/>
                <a:gd name="connsiteX26" fmla="*/ 0 w 2286000"/>
                <a:gd name="connsiteY26" fmla="*/ 190699 h 1422599"/>
                <a:gd name="connsiteX0" fmla="*/ 0 w 2286000"/>
                <a:gd name="connsiteY0" fmla="*/ 190699 h 1422599"/>
                <a:gd name="connsiteX1" fmla="*/ 914400 w 2286000"/>
                <a:gd name="connsiteY1" fmla="*/ 266899 h 1422599"/>
                <a:gd name="connsiteX2" fmla="*/ 929640 w 2286000"/>
                <a:gd name="connsiteY2" fmla="*/ 129739 h 1422599"/>
                <a:gd name="connsiteX3" fmla="*/ 1173480 w 2286000"/>
                <a:gd name="connsiteY3" fmla="*/ 38299 h 1422599"/>
                <a:gd name="connsiteX4" fmla="*/ 1182767 w 2286000"/>
                <a:gd name="connsiteY4" fmla="*/ 37108 h 1422599"/>
                <a:gd name="connsiteX5" fmla="*/ 1463040 w 2286000"/>
                <a:gd name="connsiteY5" fmla="*/ 23059 h 1422599"/>
                <a:gd name="connsiteX6" fmla="*/ 1645920 w 2286000"/>
                <a:gd name="connsiteY6" fmla="*/ 175459 h 1422599"/>
                <a:gd name="connsiteX7" fmla="*/ 1691640 w 2286000"/>
                <a:gd name="connsiteY7" fmla="*/ 343099 h 1422599"/>
                <a:gd name="connsiteX8" fmla="*/ 1783080 w 2286000"/>
                <a:gd name="connsiteY8" fmla="*/ 312619 h 1422599"/>
                <a:gd name="connsiteX9" fmla="*/ 1798320 w 2286000"/>
                <a:gd name="connsiteY9" fmla="*/ 205939 h 1422599"/>
                <a:gd name="connsiteX10" fmla="*/ 1859280 w 2286000"/>
                <a:gd name="connsiteY10" fmla="*/ 266899 h 1422599"/>
                <a:gd name="connsiteX11" fmla="*/ 2087880 w 2286000"/>
                <a:gd name="connsiteY11" fmla="*/ 724099 h 1422599"/>
                <a:gd name="connsiteX12" fmla="*/ 2118360 w 2286000"/>
                <a:gd name="connsiteY12" fmla="*/ 861259 h 1422599"/>
                <a:gd name="connsiteX13" fmla="*/ 2270760 w 2286000"/>
                <a:gd name="connsiteY13" fmla="*/ 1120339 h 1422599"/>
                <a:gd name="connsiteX14" fmla="*/ 2209800 w 2286000"/>
                <a:gd name="connsiteY14" fmla="*/ 1364179 h 1422599"/>
                <a:gd name="connsiteX15" fmla="*/ 2118360 w 2286000"/>
                <a:gd name="connsiteY15" fmla="*/ 1394659 h 1422599"/>
                <a:gd name="connsiteX16" fmla="*/ 1920240 w 2286000"/>
                <a:gd name="connsiteY16" fmla="*/ 1196539 h 1422599"/>
                <a:gd name="connsiteX17" fmla="*/ 1752600 w 2286000"/>
                <a:gd name="connsiteY17" fmla="*/ 967939 h 1422599"/>
                <a:gd name="connsiteX18" fmla="*/ 1706880 w 2286000"/>
                <a:gd name="connsiteY18" fmla="*/ 602179 h 1422599"/>
                <a:gd name="connsiteX19" fmla="*/ 1417320 w 2286000"/>
                <a:gd name="connsiteY19" fmla="*/ 541219 h 1422599"/>
                <a:gd name="connsiteX20" fmla="*/ 1188720 w 2286000"/>
                <a:gd name="connsiteY20" fmla="*/ 602179 h 1422599"/>
                <a:gd name="connsiteX21" fmla="*/ 1051560 w 2286000"/>
                <a:gd name="connsiteY21" fmla="*/ 465019 h 1422599"/>
                <a:gd name="connsiteX22" fmla="*/ 533400 w 2286000"/>
                <a:gd name="connsiteY22" fmla="*/ 449779 h 1422599"/>
                <a:gd name="connsiteX23" fmla="*/ 182880 w 2286000"/>
                <a:gd name="connsiteY23" fmla="*/ 449779 h 1422599"/>
                <a:gd name="connsiteX24" fmla="*/ 91440 w 2286000"/>
                <a:gd name="connsiteY24" fmla="*/ 449779 h 1422599"/>
                <a:gd name="connsiteX25" fmla="*/ 15240 w 2286000"/>
                <a:gd name="connsiteY25" fmla="*/ 419299 h 1422599"/>
                <a:gd name="connsiteX26" fmla="*/ 0 w 2286000"/>
                <a:gd name="connsiteY26" fmla="*/ 190699 h 142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86000" h="1422599">
                  <a:moveTo>
                    <a:pt x="0" y="190699"/>
                  </a:moveTo>
                  <a:cubicBezTo>
                    <a:pt x="242299" y="240249"/>
                    <a:pt x="377211" y="268315"/>
                    <a:pt x="914400" y="266899"/>
                  </a:cubicBezTo>
                  <a:cubicBezTo>
                    <a:pt x="919438" y="150559"/>
                    <a:pt x="886460" y="167839"/>
                    <a:pt x="929640" y="129739"/>
                  </a:cubicBezTo>
                  <a:cubicBezTo>
                    <a:pt x="972820" y="91639"/>
                    <a:pt x="1131292" y="53737"/>
                    <a:pt x="1173480" y="38299"/>
                  </a:cubicBezTo>
                  <a:cubicBezTo>
                    <a:pt x="1215668" y="22861"/>
                    <a:pt x="1022588" y="113467"/>
                    <a:pt x="1182767" y="37108"/>
                  </a:cubicBezTo>
                  <a:cubicBezTo>
                    <a:pt x="1352471" y="22662"/>
                    <a:pt x="1385848" y="0"/>
                    <a:pt x="1463040" y="23059"/>
                  </a:cubicBezTo>
                  <a:cubicBezTo>
                    <a:pt x="1540232" y="46118"/>
                    <a:pt x="1607820" y="122119"/>
                    <a:pt x="1645920" y="175459"/>
                  </a:cubicBezTo>
                  <a:cubicBezTo>
                    <a:pt x="1684020" y="228799"/>
                    <a:pt x="1668780" y="320239"/>
                    <a:pt x="1691640" y="343099"/>
                  </a:cubicBezTo>
                  <a:cubicBezTo>
                    <a:pt x="1714500" y="365959"/>
                    <a:pt x="1765300" y="335479"/>
                    <a:pt x="1783080" y="312619"/>
                  </a:cubicBezTo>
                  <a:cubicBezTo>
                    <a:pt x="1800860" y="289759"/>
                    <a:pt x="1785620" y="213559"/>
                    <a:pt x="1798320" y="205939"/>
                  </a:cubicBezTo>
                  <a:cubicBezTo>
                    <a:pt x="1811020" y="198319"/>
                    <a:pt x="1811020" y="180539"/>
                    <a:pt x="1859280" y="266899"/>
                  </a:cubicBezTo>
                  <a:cubicBezTo>
                    <a:pt x="1907540" y="353259"/>
                    <a:pt x="2044700" y="625039"/>
                    <a:pt x="2087880" y="724099"/>
                  </a:cubicBezTo>
                  <a:cubicBezTo>
                    <a:pt x="2131060" y="823159"/>
                    <a:pt x="2087880" y="795219"/>
                    <a:pt x="2118360" y="861259"/>
                  </a:cubicBezTo>
                  <a:cubicBezTo>
                    <a:pt x="2148840" y="927299"/>
                    <a:pt x="2255520" y="1036519"/>
                    <a:pt x="2270760" y="1120339"/>
                  </a:cubicBezTo>
                  <a:cubicBezTo>
                    <a:pt x="2286000" y="1204159"/>
                    <a:pt x="2235200" y="1318459"/>
                    <a:pt x="2209800" y="1364179"/>
                  </a:cubicBezTo>
                  <a:cubicBezTo>
                    <a:pt x="2184400" y="1409899"/>
                    <a:pt x="2166620" y="1422599"/>
                    <a:pt x="2118360" y="1394659"/>
                  </a:cubicBezTo>
                  <a:cubicBezTo>
                    <a:pt x="2070100" y="1366719"/>
                    <a:pt x="1981200" y="1267659"/>
                    <a:pt x="1920240" y="1196539"/>
                  </a:cubicBezTo>
                  <a:cubicBezTo>
                    <a:pt x="1859280" y="1125419"/>
                    <a:pt x="1788160" y="1066999"/>
                    <a:pt x="1752600" y="967939"/>
                  </a:cubicBezTo>
                  <a:cubicBezTo>
                    <a:pt x="1717040" y="868879"/>
                    <a:pt x="1762760" y="673299"/>
                    <a:pt x="1706880" y="602179"/>
                  </a:cubicBezTo>
                  <a:cubicBezTo>
                    <a:pt x="1651000" y="531059"/>
                    <a:pt x="1503680" y="541219"/>
                    <a:pt x="1417320" y="541219"/>
                  </a:cubicBezTo>
                  <a:cubicBezTo>
                    <a:pt x="1330960" y="541219"/>
                    <a:pt x="1249680" y="614879"/>
                    <a:pt x="1188720" y="602179"/>
                  </a:cubicBezTo>
                  <a:cubicBezTo>
                    <a:pt x="1127760" y="589479"/>
                    <a:pt x="1160780" y="490419"/>
                    <a:pt x="1051560" y="465019"/>
                  </a:cubicBezTo>
                  <a:cubicBezTo>
                    <a:pt x="942340" y="439619"/>
                    <a:pt x="678180" y="452319"/>
                    <a:pt x="533400" y="449779"/>
                  </a:cubicBezTo>
                  <a:cubicBezTo>
                    <a:pt x="388620" y="447239"/>
                    <a:pt x="182880" y="449779"/>
                    <a:pt x="182880" y="449779"/>
                  </a:cubicBezTo>
                  <a:cubicBezTo>
                    <a:pt x="109220" y="449779"/>
                    <a:pt x="119380" y="454859"/>
                    <a:pt x="91440" y="449779"/>
                  </a:cubicBezTo>
                  <a:cubicBezTo>
                    <a:pt x="63500" y="444699"/>
                    <a:pt x="30480" y="462479"/>
                    <a:pt x="15240" y="419299"/>
                  </a:cubicBezTo>
                  <a:cubicBezTo>
                    <a:pt x="0" y="376119"/>
                    <a:pt x="38766" y="304791"/>
                    <a:pt x="0" y="190699"/>
                  </a:cubicBezTo>
                  <a:close/>
                </a:path>
              </a:pathLst>
            </a:custGeom>
            <a:solidFill>
              <a:srgbClr val="C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914400" y="5410200"/>
              <a:ext cx="1143000" cy="304800"/>
            </a:xfrm>
            <a:prstGeom prst="rect">
              <a:avLst/>
            </a:prstGeom>
            <a:noFill/>
          </p:spPr>
        </p:pic>
        <p:pic>
          <p:nvPicPr>
            <p:cNvPr id="11"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685800" y="6197600"/>
              <a:ext cx="914400" cy="431800"/>
            </a:xfrm>
            <a:prstGeom prst="rect">
              <a:avLst/>
            </a:prstGeom>
            <a:noFill/>
          </p:spPr>
        </p:pic>
        <p:pic>
          <p:nvPicPr>
            <p:cNvPr id="12"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1676400" y="5715000"/>
              <a:ext cx="552450" cy="228600"/>
            </a:xfrm>
            <a:prstGeom prst="rect">
              <a:avLst/>
            </a:prstGeom>
            <a:noFill/>
          </p:spPr>
        </p:pic>
        <p:pic>
          <p:nvPicPr>
            <p:cNvPr id="13"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1219200" y="6477000"/>
              <a:ext cx="552450" cy="152400"/>
            </a:xfrm>
            <a:prstGeom prst="rect">
              <a:avLst/>
            </a:prstGeom>
            <a:noFill/>
          </p:spPr>
        </p:pic>
        <p:pic>
          <p:nvPicPr>
            <p:cNvPr id="95234"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3352800" y="1371600"/>
              <a:ext cx="1066800" cy="304800"/>
            </a:xfrm>
            <a:prstGeom prst="rect">
              <a:avLst/>
            </a:prstGeom>
            <a:noFill/>
          </p:spPr>
        </p:pic>
        <p:pic>
          <p:nvPicPr>
            <p:cNvPr id="14"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5105400" y="1219200"/>
              <a:ext cx="838200" cy="533400"/>
            </a:xfrm>
            <a:prstGeom prst="rect">
              <a:avLst/>
            </a:prstGeom>
            <a:noFill/>
          </p:spPr>
        </p:pic>
        <p:pic>
          <p:nvPicPr>
            <p:cNvPr id="15"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5257800" y="4343400"/>
              <a:ext cx="609600" cy="304800"/>
            </a:xfrm>
            <a:prstGeom prst="rect">
              <a:avLst/>
            </a:prstGeom>
            <a:noFill/>
          </p:spPr>
        </p:pic>
        <p:sp>
          <p:nvSpPr>
            <p:cNvPr id="16" name="Freeform 15"/>
            <p:cNvSpPr/>
            <p:nvPr/>
          </p:nvSpPr>
          <p:spPr>
            <a:xfrm>
              <a:off x="5905500" y="2269672"/>
              <a:ext cx="2163536" cy="1894114"/>
            </a:xfrm>
            <a:custGeom>
              <a:avLst/>
              <a:gdLst>
                <a:gd name="connsiteX0" fmla="*/ 1850571 w 2163536"/>
                <a:gd name="connsiteY0" fmla="*/ 130628 h 1894114"/>
                <a:gd name="connsiteX1" fmla="*/ 1621971 w 2163536"/>
                <a:gd name="connsiteY1" fmla="*/ 261257 h 1894114"/>
                <a:gd name="connsiteX2" fmla="*/ 1556657 w 2163536"/>
                <a:gd name="connsiteY2" fmla="*/ 506185 h 1894114"/>
                <a:gd name="connsiteX3" fmla="*/ 1377043 w 2163536"/>
                <a:gd name="connsiteY3" fmla="*/ 457199 h 1894114"/>
                <a:gd name="connsiteX4" fmla="*/ 1328057 w 2163536"/>
                <a:gd name="connsiteY4" fmla="*/ 326571 h 1894114"/>
                <a:gd name="connsiteX5" fmla="*/ 1328057 w 2163536"/>
                <a:gd name="connsiteY5" fmla="*/ 261257 h 1894114"/>
                <a:gd name="connsiteX6" fmla="*/ 1230086 w 2163536"/>
                <a:gd name="connsiteY6" fmla="*/ 326571 h 1894114"/>
                <a:gd name="connsiteX7" fmla="*/ 1017814 w 2163536"/>
                <a:gd name="connsiteY7" fmla="*/ 440871 h 1894114"/>
                <a:gd name="connsiteX8" fmla="*/ 789214 w 2163536"/>
                <a:gd name="connsiteY8" fmla="*/ 636814 h 1894114"/>
                <a:gd name="connsiteX9" fmla="*/ 789214 w 2163536"/>
                <a:gd name="connsiteY9" fmla="*/ 832757 h 1894114"/>
                <a:gd name="connsiteX10" fmla="*/ 1083129 w 2163536"/>
                <a:gd name="connsiteY10" fmla="*/ 898071 h 1894114"/>
                <a:gd name="connsiteX11" fmla="*/ 903514 w 2163536"/>
                <a:gd name="connsiteY11" fmla="*/ 1110342 h 1894114"/>
                <a:gd name="connsiteX12" fmla="*/ 723900 w 2163536"/>
                <a:gd name="connsiteY12" fmla="*/ 1110342 h 1894114"/>
                <a:gd name="connsiteX13" fmla="*/ 381000 w 2163536"/>
                <a:gd name="connsiteY13" fmla="*/ 1306285 h 1894114"/>
                <a:gd name="connsiteX14" fmla="*/ 315686 w 2163536"/>
                <a:gd name="connsiteY14" fmla="*/ 1436914 h 1894114"/>
                <a:gd name="connsiteX15" fmla="*/ 266700 w 2163536"/>
                <a:gd name="connsiteY15" fmla="*/ 1649185 h 1894114"/>
                <a:gd name="connsiteX16" fmla="*/ 266700 w 2163536"/>
                <a:gd name="connsiteY16" fmla="*/ 1796142 h 1894114"/>
                <a:gd name="connsiteX17" fmla="*/ 1866900 w 2163536"/>
                <a:gd name="connsiteY17" fmla="*/ 1747157 h 1894114"/>
                <a:gd name="connsiteX18" fmla="*/ 2046514 w 2163536"/>
                <a:gd name="connsiteY18" fmla="*/ 914399 h 1894114"/>
                <a:gd name="connsiteX19" fmla="*/ 1915886 w 2163536"/>
                <a:gd name="connsiteY19" fmla="*/ 130628 h 1894114"/>
                <a:gd name="connsiteX20" fmla="*/ 1850571 w 2163536"/>
                <a:gd name="connsiteY20" fmla="*/ 130628 h 189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63536" h="1894114">
                  <a:moveTo>
                    <a:pt x="1850571" y="130628"/>
                  </a:moveTo>
                  <a:cubicBezTo>
                    <a:pt x="1801585" y="152399"/>
                    <a:pt x="1670957" y="198664"/>
                    <a:pt x="1621971" y="261257"/>
                  </a:cubicBezTo>
                  <a:cubicBezTo>
                    <a:pt x="1572985" y="323850"/>
                    <a:pt x="1597478" y="473528"/>
                    <a:pt x="1556657" y="506185"/>
                  </a:cubicBezTo>
                  <a:cubicBezTo>
                    <a:pt x="1515836" y="538842"/>
                    <a:pt x="1415143" y="487135"/>
                    <a:pt x="1377043" y="457199"/>
                  </a:cubicBezTo>
                  <a:cubicBezTo>
                    <a:pt x="1338943" y="427263"/>
                    <a:pt x="1336221" y="359228"/>
                    <a:pt x="1328057" y="326571"/>
                  </a:cubicBezTo>
                  <a:cubicBezTo>
                    <a:pt x="1319893" y="293914"/>
                    <a:pt x="1344385" y="261257"/>
                    <a:pt x="1328057" y="261257"/>
                  </a:cubicBezTo>
                  <a:cubicBezTo>
                    <a:pt x="1311729" y="261257"/>
                    <a:pt x="1281793" y="296635"/>
                    <a:pt x="1230086" y="326571"/>
                  </a:cubicBezTo>
                  <a:cubicBezTo>
                    <a:pt x="1178379" y="356507"/>
                    <a:pt x="1091293" y="389164"/>
                    <a:pt x="1017814" y="440871"/>
                  </a:cubicBezTo>
                  <a:cubicBezTo>
                    <a:pt x="944335" y="492578"/>
                    <a:pt x="827314" y="571500"/>
                    <a:pt x="789214" y="636814"/>
                  </a:cubicBezTo>
                  <a:cubicBezTo>
                    <a:pt x="751114" y="702128"/>
                    <a:pt x="740228" y="789214"/>
                    <a:pt x="789214" y="832757"/>
                  </a:cubicBezTo>
                  <a:cubicBezTo>
                    <a:pt x="838200" y="876300"/>
                    <a:pt x="1064079" y="851807"/>
                    <a:pt x="1083129" y="898071"/>
                  </a:cubicBezTo>
                  <a:cubicBezTo>
                    <a:pt x="1102179" y="944335"/>
                    <a:pt x="963386" y="1074964"/>
                    <a:pt x="903514" y="1110342"/>
                  </a:cubicBezTo>
                  <a:cubicBezTo>
                    <a:pt x="843643" y="1145721"/>
                    <a:pt x="810986" y="1077685"/>
                    <a:pt x="723900" y="1110342"/>
                  </a:cubicBezTo>
                  <a:cubicBezTo>
                    <a:pt x="636814" y="1142999"/>
                    <a:pt x="449036" y="1251856"/>
                    <a:pt x="381000" y="1306285"/>
                  </a:cubicBezTo>
                  <a:cubicBezTo>
                    <a:pt x="312964" y="1360714"/>
                    <a:pt x="334736" y="1379764"/>
                    <a:pt x="315686" y="1436914"/>
                  </a:cubicBezTo>
                  <a:cubicBezTo>
                    <a:pt x="296636" y="1494064"/>
                    <a:pt x="274864" y="1589314"/>
                    <a:pt x="266700" y="1649185"/>
                  </a:cubicBezTo>
                  <a:cubicBezTo>
                    <a:pt x="258536" y="1709056"/>
                    <a:pt x="0" y="1779813"/>
                    <a:pt x="266700" y="1796142"/>
                  </a:cubicBezTo>
                  <a:cubicBezTo>
                    <a:pt x="533400" y="1812471"/>
                    <a:pt x="1570264" y="1894114"/>
                    <a:pt x="1866900" y="1747157"/>
                  </a:cubicBezTo>
                  <a:cubicBezTo>
                    <a:pt x="2163536" y="1600200"/>
                    <a:pt x="2038350" y="1183820"/>
                    <a:pt x="2046514" y="914399"/>
                  </a:cubicBezTo>
                  <a:cubicBezTo>
                    <a:pt x="2054678" y="644978"/>
                    <a:pt x="1948543" y="261256"/>
                    <a:pt x="1915886" y="130628"/>
                  </a:cubicBezTo>
                  <a:cubicBezTo>
                    <a:pt x="1883229" y="0"/>
                    <a:pt x="1899557" y="108857"/>
                    <a:pt x="1850571" y="13062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5238750" y="4947557"/>
              <a:ext cx="1080407" cy="1083129"/>
            </a:xfrm>
            <a:custGeom>
              <a:avLst/>
              <a:gdLst>
                <a:gd name="connsiteX0" fmla="*/ 574221 w 1080407"/>
                <a:gd name="connsiteY0" fmla="*/ 32657 h 1083129"/>
                <a:gd name="connsiteX1" fmla="*/ 410936 w 1080407"/>
                <a:gd name="connsiteY1" fmla="*/ 32657 h 1083129"/>
                <a:gd name="connsiteX2" fmla="*/ 247650 w 1080407"/>
                <a:gd name="connsiteY2" fmla="*/ 228600 h 1083129"/>
                <a:gd name="connsiteX3" fmla="*/ 214993 w 1080407"/>
                <a:gd name="connsiteY3" fmla="*/ 310243 h 1083129"/>
                <a:gd name="connsiteX4" fmla="*/ 68036 w 1080407"/>
                <a:gd name="connsiteY4" fmla="*/ 391886 h 1083129"/>
                <a:gd name="connsiteX5" fmla="*/ 2721 w 1080407"/>
                <a:gd name="connsiteY5" fmla="*/ 489857 h 1083129"/>
                <a:gd name="connsiteX6" fmla="*/ 84364 w 1080407"/>
                <a:gd name="connsiteY6" fmla="*/ 898072 h 1083129"/>
                <a:gd name="connsiteX7" fmla="*/ 296636 w 1080407"/>
                <a:gd name="connsiteY7" fmla="*/ 1028700 h 1083129"/>
                <a:gd name="connsiteX8" fmla="*/ 933450 w 1080407"/>
                <a:gd name="connsiteY8" fmla="*/ 996043 h 1083129"/>
                <a:gd name="connsiteX9" fmla="*/ 1031421 w 1080407"/>
                <a:gd name="connsiteY9" fmla="*/ 506186 h 1083129"/>
                <a:gd name="connsiteX10" fmla="*/ 998764 w 1080407"/>
                <a:gd name="connsiteY10" fmla="*/ 81643 h 1083129"/>
                <a:gd name="connsiteX11" fmla="*/ 574221 w 1080407"/>
                <a:gd name="connsiteY11" fmla="*/ 32657 h 108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0407" h="1083129">
                  <a:moveTo>
                    <a:pt x="574221" y="32657"/>
                  </a:moveTo>
                  <a:cubicBezTo>
                    <a:pt x="476250" y="24493"/>
                    <a:pt x="465364" y="0"/>
                    <a:pt x="410936" y="32657"/>
                  </a:cubicBezTo>
                  <a:cubicBezTo>
                    <a:pt x="356508" y="65314"/>
                    <a:pt x="280307" y="182336"/>
                    <a:pt x="247650" y="228600"/>
                  </a:cubicBezTo>
                  <a:cubicBezTo>
                    <a:pt x="214993" y="274864"/>
                    <a:pt x="244929" y="283029"/>
                    <a:pt x="214993" y="310243"/>
                  </a:cubicBezTo>
                  <a:cubicBezTo>
                    <a:pt x="185057" y="337457"/>
                    <a:pt x="103415" y="361950"/>
                    <a:pt x="68036" y="391886"/>
                  </a:cubicBezTo>
                  <a:cubicBezTo>
                    <a:pt x="32657" y="421822"/>
                    <a:pt x="0" y="405493"/>
                    <a:pt x="2721" y="489857"/>
                  </a:cubicBezTo>
                  <a:cubicBezTo>
                    <a:pt x="5442" y="574221"/>
                    <a:pt x="35378" y="808265"/>
                    <a:pt x="84364" y="898072"/>
                  </a:cubicBezTo>
                  <a:cubicBezTo>
                    <a:pt x="133350" y="987879"/>
                    <a:pt x="155122" y="1012372"/>
                    <a:pt x="296636" y="1028700"/>
                  </a:cubicBezTo>
                  <a:cubicBezTo>
                    <a:pt x="438150" y="1045029"/>
                    <a:pt x="810986" y="1083129"/>
                    <a:pt x="933450" y="996043"/>
                  </a:cubicBezTo>
                  <a:cubicBezTo>
                    <a:pt x="1055914" y="908957"/>
                    <a:pt x="1020535" y="658586"/>
                    <a:pt x="1031421" y="506186"/>
                  </a:cubicBezTo>
                  <a:cubicBezTo>
                    <a:pt x="1042307" y="353786"/>
                    <a:pt x="1080407" y="163286"/>
                    <a:pt x="998764" y="81643"/>
                  </a:cubicBezTo>
                  <a:cubicBezTo>
                    <a:pt x="917121" y="0"/>
                    <a:pt x="672192" y="40821"/>
                    <a:pt x="574221" y="326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596243" y="5769428"/>
              <a:ext cx="2188028" cy="982437"/>
            </a:xfrm>
            <a:custGeom>
              <a:avLst/>
              <a:gdLst>
                <a:gd name="connsiteX0" fmla="*/ 2155371 w 2188028"/>
                <a:gd name="connsiteY0" fmla="*/ 255815 h 982437"/>
                <a:gd name="connsiteX1" fmla="*/ 2041071 w 2188028"/>
                <a:gd name="connsiteY1" fmla="*/ 370115 h 982437"/>
                <a:gd name="connsiteX2" fmla="*/ 2041071 w 2188028"/>
                <a:gd name="connsiteY2" fmla="*/ 745672 h 982437"/>
                <a:gd name="connsiteX3" fmla="*/ 1257300 w 2188028"/>
                <a:gd name="connsiteY3" fmla="*/ 876301 h 982437"/>
                <a:gd name="connsiteX4" fmla="*/ 408214 w 2188028"/>
                <a:gd name="connsiteY4" fmla="*/ 908958 h 982437"/>
                <a:gd name="connsiteX5" fmla="*/ 32657 w 2188028"/>
                <a:gd name="connsiteY5" fmla="*/ 435429 h 982437"/>
                <a:gd name="connsiteX6" fmla="*/ 212271 w 2188028"/>
                <a:gd name="connsiteY6" fmla="*/ 255815 h 982437"/>
                <a:gd name="connsiteX7" fmla="*/ 604157 w 2188028"/>
                <a:gd name="connsiteY7" fmla="*/ 206829 h 982437"/>
                <a:gd name="connsiteX8" fmla="*/ 800100 w 2188028"/>
                <a:gd name="connsiteY8" fmla="*/ 288472 h 982437"/>
                <a:gd name="connsiteX9" fmla="*/ 1028700 w 2188028"/>
                <a:gd name="connsiteY9" fmla="*/ 304801 h 982437"/>
                <a:gd name="connsiteX10" fmla="*/ 1387928 w 2188028"/>
                <a:gd name="connsiteY10" fmla="*/ 239486 h 982437"/>
                <a:gd name="connsiteX11" fmla="*/ 1404257 w 2188028"/>
                <a:gd name="connsiteY11" fmla="*/ 43543 h 982437"/>
                <a:gd name="connsiteX12" fmla="*/ 1583871 w 2188028"/>
                <a:gd name="connsiteY12" fmla="*/ 10886 h 982437"/>
                <a:gd name="connsiteX13" fmla="*/ 1796143 w 2188028"/>
                <a:gd name="connsiteY13" fmla="*/ 108858 h 982437"/>
                <a:gd name="connsiteX14" fmla="*/ 2122714 w 2188028"/>
                <a:gd name="connsiteY14" fmla="*/ 190501 h 982437"/>
                <a:gd name="connsiteX15" fmla="*/ 2155371 w 2188028"/>
                <a:gd name="connsiteY15" fmla="*/ 255815 h 98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8028" h="982437">
                  <a:moveTo>
                    <a:pt x="2155371" y="255815"/>
                  </a:moveTo>
                  <a:cubicBezTo>
                    <a:pt x="2141764" y="285751"/>
                    <a:pt x="2060121" y="288472"/>
                    <a:pt x="2041071" y="370115"/>
                  </a:cubicBezTo>
                  <a:cubicBezTo>
                    <a:pt x="2022021" y="451758"/>
                    <a:pt x="2171700" y="661308"/>
                    <a:pt x="2041071" y="745672"/>
                  </a:cubicBezTo>
                  <a:cubicBezTo>
                    <a:pt x="1910442" y="830036"/>
                    <a:pt x="1529443" y="849087"/>
                    <a:pt x="1257300" y="876301"/>
                  </a:cubicBezTo>
                  <a:cubicBezTo>
                    <a:pt x="985157" y="903515"/>
                    <a:pt x="612321" y="982437"/>
                    <a:pt x="408214" y="908958"/>
                  </a:cubicBezTo>
                  <a:cubicBezTo>
                    <a:pt x="204107" y="835479"/>
                    <a:pt x="65314" y="544286"/>
                    <a:pt x="32657" y="435429"/>
                  </a:cubicBezTo>
                  <a:cubicBezTo>
                    <a:pt x="0" y="326572"/>
                    <a:pt x="117021" y="293915"/>
                    <a:pt x="212271" y="255815"/>
                  </a:cubicBezTo>
                  <a:cubicBezTo>
                    <a:pt x="307521" y="217715"/>
                    <a:pt x="506186" y="201386"/>
                    <a:pt x="604157" y="206829"/>
                  </a:cubicBezTo>
                  <a:cubicBezTo>
                    <a:pt x="702128" y="212272"/>
                    <a:pt x="729343" y="272143"/>
                    <a:pt x="800100" y="288472"/>
                  </a:cubicBezTo>
                  <a:cubicBezTo>
                    <a:pt x="870857" y="304801"/>
                    <a:pt x="930729" y="312965"/>
                    <a:pt x="1028700" y="304801"/>
                  </a:cubicBezTo>
                  <a:cubicBezTo>
                    <a:pt x="1126671" y="296637"/>
                    <a:pt x="1325335" y="283029"/>
                    <a:pt x="1387928" y="239486"/>
                  </a:cubicBezTo>
                  <a:cubicBezTo>
                    <a:pt x="1450521" y="195943"/>
                    <a:pt x="1371600" y="81643"/>
                    <a:pt x="1404257" y="43543"/>
                  </a:cubicBezTo>
                  <a:cubicBezTo>
                    <a:pt x="1436914" y="5443"/>
                    <a:pt x="1518557" y="0"/>
                    <a:pt x="1583871" y="10886"/>
                  </a:cubicBezTo>
                  <a:cubicBezTo>
                    <a:pt x="1649185" y="21772"/>
                    <a:pt x="1706336" y="78922"/>
                    <a:pt x="1796143" y="108858"/>
                  </a:cubicBezTo>
                  <a:cubicBezTo>
                    <a:pt x="1885950" y="138794"/>
                    <a:pt x="2057400" y="166008"/>
                    <a:pt x="2122714" y="190501"/>
                  </a:cubicBezTo>
                  <a:cubicBezTo>
                    <a:pt x="2188028" y="214994"/>
                    <a:pt x="2168978" y="225879"/>
                    <a:pt x="2155371" y="2558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863301" y="1463040"/>
              <a:ext cx="1333168" cy="763326"/>
            </a:xfrm>
            <a:custGeom>
              <a:avLst/>
              <a:gdLst>
                <a:gd name="connsiteX0" fmla="*/ 38431 w 1333168"/>
                <a:gd name="connsiteY0" fmla="*/ 190831 h 763326"/>
                <a:gd name="connsiteX1" fmla="*/ 276970 w 1333168"/>
                <a:gd name="connsiteY1" fmla="*/ 31805 h 763326"/>
                <a:gd name="connsiteX2" fmla="*/ 595022 w 1333168"/>
                <a:gd name="connsiteY2" fmla="*/ 0 h 763326"/>
                <a:gd name="connsiteX3" fmla="*/ 857416 w 1333168"/>
                <a:gd name="connsiteY3" fmla="*/ 31805 h 763326"/>
                <a:gd name="connsiteX4" fmla="*/ 960782 w 1333168"/>
                <a:gd name="connsiteY4" fmla="*/ 166977 h 763326"/>
                <a:gd name="connsiteX5" fmla="*/ 1159565 w 1333168"/>
                <a:gd name="connsiteY5" fmla="*/ 206734 h 763326"/>
                <a:gd name="connsiteX6" fmla="*/ 1318591 w 1333168"/>
                <a:gd name="connsiteY6" fmla="*/ 254442 h 763326"/>
                <a:gd name="connsiteX7" fmla="*/ 1247029 w 1333168"/>
                <a:gd name="connsiteY7" fmla="*/ 310101 h 763326"/>
                <a:gd name="connsiteX8" fmla="*/ 1183419 w 1333168"/>
                <a:gd name="connsiteY8" fmla="*/ 596348 h 763326"/>
                <a:gd name="connsiteX9" fmla="*/ 1095955 w 1333168"/>
                <a:gd name="connsiteY9" fmla="*/ 747423 h 763326"/>
                <a:gd name="connsiteX10" fmla="*/ 960782 w 1333168"/>
                <a:gd name="connsiteY10" fmla="*/ 691763 h 763326"/>
                <a:gd name="connsiteX11" fmla="*/ 889221 w 1333168"/>
                <a:gd name="connsiteY11" fmla="*/ 691763 h 763326"/>
                <a:gd name="connsiteX12" fmla="*/ 730195 w 1333168"/>
                <a:gd name="connsiteY12" fmla="*/ 731520 h 763326"/>
                <a:gd name="connsiteX13" fmla="*/ 579120 w 1333168"/>
                <a:gd name="connsiteY13" fmla="*/ 699715 h 763326"/>
                <a:gd name="connsiteX14" fmla="*/ 475753 w 1333168"/>
                <a:gd name="connsiteY14" fmla="*/ 596348 h 763326"/>
                <a:gd name="connsiteX15" fmla="*/ 475753 w 1333168"/>
                <a:gd name="connsiteY15" fmla="*/ 461176 h 763326"/>
                <a:gd name="connsiteX16" fmla="*/ 435996 w 1333168"/>
                <a:gd name="connsiteY16" fmla="*/ 389614 h 763326"/>
                <a:gd name="connsiteX17" fmla="*/ 340581 w 1333168"/>
                <a:gd name="connsiteY17" fmla="*/ 341906 h 763326"/>
                <a:gd name="connsiteX18" fmla="*/ 149749 w 1333168"/>
                <a:gd name="connsiteY18" fmla="*/ 341906 h 763326"/>
                <a:gd name="connsiteX19" fmla="*/ 46382 w 1333168"/>
                <a:gd name="connsiteY19" fmla="*/ 286247 h 763326"/>
                <a:gd name="connsiteX20" fmla="*/ 38431 w 1333168"/>
                <a:gd name="connsiteY20" fmla="*/ 190831 h 76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3168" h="763326">
                  <a:moveTo>
                    <a:pt x="38431" y="190831"/>
                  </a:moveTo>
                  <a:cubicBezTo>
                    <a:pt x="76862" y="148424"/>
                    <a:pt x="184205" y="63610"/>
                    <a:pt x="276970" y="31805"/>
                  </a:cubicBezTo>
                  <a:cubicBezTo>
                    <a:pt x="369735" y="0"/>
                    <a:pt x="498281" y="0"/>
                    <a:pt x="595022" y="0"/>
                  </a:cubicBezTo>
                  <a:cubicBezTo>
                    <a:pt x="691763" y="0"/>
                    <a:pt x="796456" y="3976"/>
                    <a:pt x="857416" y="31805"/>
                  </a:cubicBezTo>
                  <a:cubicBezTo>
                    <a:pt x="918376" y="59634"/>
                    <a:pt x="910424" y="137822"/>
                    <a:pt x="960782" y="166977"/>
                  </a:cubicBezTo>
                  <a:cubicBezTo>
                    <a:pt x="1011140" y="196132"/>
                    <a:pt x="1099930" y="192157"/>
                    <a:pt x="1159565" y="206734"/>
                  </a:cubicBezTo>
                  <a:cubicBezTo>
                    <a:pt x="1219200" y="221312"/>
                    <a:pt x="1304014" y="237214"/>
                    <a:pt x="1318591" y="254442"/>
                  </a:cubicBezTo>
                  <a:cubicBezTo>
                    <a:pt x="1333168" y="271670"/>
                    <a:pt x="1269558" y="253117"/>
                    <a:pt x="1247029" y="310101"/>
                  </a:cubicBezTo>
                  <a:cubicBezTo>
                    <a:pt x="1224500" y="367085"/>
                    <a:pt x="1208598" y="523461"/>
                    <a:pt x="1183419" y="596348"/>
                  </a:cubicBezTo>
                  <a:cubicBezTo>
                    <a:pt x="1158240" y="669235"/>
                    <a:pt x="1133061" y="731520"/>
                    <a:pt x="1095955" y="747423"/>
                  </a:cubicBezTo>
                  <a:cubicBezTo>
                    <a:pt x="1058849" y="763326"/>
                    <a:pt x="995238" y="701040"/>
                    <a:pt x="960782" y="691763"/>
                  </a:cubicBezTo>
                  <a:cubicBezTo>
                    <a:pt x="926326" y="682486"/>
                    <a:pt x="927652" y="685137"/>
                    <a:pt x="889221" y="691763"/>
                  </a:cubicBezTo>
                  <a:cubicBezTo>
                    <a:pt x="850790" y="698389"/>
                    <a:pt x="781878" y="730195"/>
                    <a:pt x="730195" y="731520"/>
                  </a:cubicBezTo>
                  <a:cubicBezTo>
                    <a:pt x="678512" y="732845"/>
                    <a:pt x="621527" y="722244"/>
                    <a:pt x="579120" y="699715"/>
                  </a:cubicBezTo>
                  <a:cubicBezTo>
                    <a:pt x="536713" y="677186"/>
                    <a:pt x="492981" y="636105"/>
                    <a:pt x="475753" y="596348"/>
                  </a:cubicBezTo>
                  <a:cubicBezTo>
                    <a:pt x="458525" y="556592"/>
                    <a:pt x="482379" y="495632"/>
                    <a:pt x="475753" y="461176"/>
                  </a:cubicBezTo>
                  <a:cubicBezTo>
                    <a:pt x="469127" y="426720"/>
                    <a:pt x="458525" y="409492"/>
                    <a:pt x="435996" y="389614"/>
                  </a:cubicBezTo>
                  <a:cubicBezTo>
                    <a:pt x="413467" y="369736"/>
                    <a:pt x="388289" y="349857"/>
                    <a:pt x="340581" y="341906"/>
                  </a:cubicBezTo>
                  <a:cubicBezTo>
                    <a:pt x="292873" y="333955"/>
                    <a:pt x="198782" y="351182"/>
                    <a:pt x="149749" y="341906"/>
                  </a:cubicBezTo>
                  <a:cubicBezTo>
                    <a:pt x="100716" y="332630"/>
                    <a:pt x="60959" y="311426"/>
                    <a:pt x="46382" y="286247"/>
                  </a:cubicBezTo>
                  <a:cubicBezTo>
                    <a:pt x="31805" y="261068"/>
                    <a:pt x="0" y="233238"/>
                    <a:pt x="38431" y="1908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902460" y="1076960"/>
              <a:ext cx="6123940" cy="4483100"/>
            </a:xfrm>
            <a:custGeom>
              <a:avLst/>
              <a:gdLst>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248920 h 4483100"/>
                <a:gd name="connsiteX16" fmla="*/ 170180 w 6123940"/>
                <a:gd name="connsiteY16" fmla="*/ 629920 h 4483100"/>
                <a:gd name="connsiteX17" fmla="*/ 109220 w 6123940"/>
                <a:gd name="connsiteY17" fmla="*/ 843280 h 4483100"/>
                <a:gd name="connsiteX18" fmla="*/ 261620 w 6123940"/>
                <a:gd name="connsiteY18" fmla="*/ 995680 h 4483100"/>
                <a:gd name="connsiteX19" fmla="*/ 414020 w 6123940"/>
                <a:gd name="connsiteY19" fmla="*/ 1361440 h 4483100"/>
                <a:gd name="connsiteX20" fmla="*/ 490220 w 6123940"/>
                <a:gd name="connsiteY20" fmla="*/ 1651000 h 4483100"/>
                <a:gd name="connsiteX21" fmla="*/ 627380 w 6123940"/>
                <a:gd name="connsiteY21" fmla="*/ 1727200 h 4483100"/>
                <a:gd name="connsiteX22" fmla="*/ 871220 w 6123940"/>
                <a:gd name="connsiteY22" fmla="*/ 1468120 h 4483100"/>
                <a:gd name="connsiteX23" fmla="*/ 993140 w 6123940"/>
                <a:gd name="connsiteY23" fmla="*/ 1376680 h 4483100"/>
                <a:gd name="connsiteX24" fmla="*/ 1115060 w 6123940"/>
                <a:gd name="connsiteY24" fmla="*/ 1422400 h 4483100"/>
                <a:gd name="connsiteX25" fmla="*/ 1176020 w 6123940"/>
                <a:gd name="connsiteY25" fmla="*/ 1513840 h 4483100"/>
                <a:gd name="connsiteX26" fmla="*/ 1099820 w 6123940"/>
                <a:gd name="connsiteY26" fmla="*/ 1651000 h 4483100"/>
                <a:gd name="connsiteX27" fmla="*/ 1297940 w 6123940"/>
                <a:gd name="connsiteY27" fmla="*/ 1910080 h 4483100"/>
                <a:gd name="connsiteX28" fmla="*/ 1465580 w 6123940"/>
                <a:gd name="connsiteY28" fmla="*/ 2153920 h 4483100"/>
                <a:gd name="connsiteX29" fmla="*/ 1465580 w 6123940"/>
                <a:gd name="connsiteY29" fmla="*/ 2245360 h 4483100"/>
                <a:gd name="connsiteX30" fmla="*/ 1587500 w 6123940"/>
                <a:gd name="connsiteY30" fmla="*/ 2336800 h 4483100"/>
                <a:gd name="connsiteX31" fmla="*/ 1617980 w 6123940"/>
                <a:gd name="connsiteY31" fmla="*/ 2473960 h 4483100"/>
                <a:gd name="connsiteX32" fmla="*/ 1496060 w 6123940"/>
                <a:gd name="connsiteY32" fmla="*/ 2656840 h 4483100"/>
                <a:gd name="connsiteX33" fmla="*/ 1419860 w 6123940"/>
                <a:gd name="connsiteY33" fmla="*/ 2839720 h 4483100"/>
                <a:gd name="connsiteX34" fmla="*/ 1602740 w 6123940"/>
                <a:gd name="connsiteY34" fmla="*/ 3068320 h 4483100"/>
                <a:gd name="connsiteX35" fmla="*/ 1724660 w 6123940"/>
                <a:gd name="connsiteY35" fmla="*/ 3205480 h 4483100"/>
                <a:gd name="connsiteX36" fmla="*/ 1831340 w 6123940"/>
                <a:gd name="connsiteY36" fmla="*/ 3327400 h 4483100"/>
                <a:gd name="connsiteX37" fmla="*/ 1785620 w 6123940"/>
                <a:gd name="connsiteY37" fmla="*/ 3449320 h 4483100"/>
                <a:gd name="connsiteX38" fmla="*/ 1602740 w 6123940"/>
                <a:gd name="connsiteY38" fmla="*/ 3891280 h 4483100"/>
                <a:gd name="connsiteX39" fmla="*/ 1419860 w 6123940"/>
                <a:gd name="connsiteY39" fmla="*/ 4074160 h 4483100"/>
                <a:gd name="connsiteX40" fmla="*/ 1450340 w 6123940"/>
                <a:gd name="connsiteY40" fmla="*/ 4196080 h 4483100"/>
                <a:gd name="connsiteX41" fmla="*/ 1450340 w 6123940"/>
                <a:gd name="connsiteY41" fmla="*/ 4302760 h 4483100"/>
                <a:gd name="connsiteX42" fmla="*/ 1419860 w 6123940"/>
                <a:gd name="connsiteY42" fmla="*/ 4424680 h 4483100"/>
                <a:gd name="connsiteX43" fmla="*/ 1480820 w 6123940"/>
                <a:gd name="connsiteY43" fmla="*/ 4439920 h 4483100"/>
                <a:gd name="connsiteX44" fmla="*/ 2197100 w 6123940"/>
                <a:gd name="connsiteY44" fmla="*/ 4470400 h 4483100"/>
                <a:gd name="connsiteX45" fmla="*/ 2334260 w 6123940"/>
                <a:gd name="connsiteY45" fmla="*/ 4363720 h 4483100"/>
                <a:gd name="connsiteX46" fmla="*/ 2608580 w 6123940"/>
                <a:gd name="connsiteY46" fmla="*/ 4272280 h 4483100"/>
                <a:gd name="connsiteX47" fmla="*/ 2867660 w 6123940"/>
                <a:gd name="connsiteY47" fmla="*/ 4226560 h 4483100"/>
                <a:gd name="connsiteX48" fmla="*/ 2776220 w 6123940"/>
                <a:gd name="connsiteY48" fmla="*/ 4058920 h 4483100"/>
                <a:gd name="connsiteX49" fmla="*/ 2745740 w 6123940"/>
                <a:gd name="connsiteY49" fmla="*/ 3830320 h 4483100"/>
                <a:gd name="connsiteX50" fmla="*/ 3035300 w 6123940"/>
                <a:gd name="connsiteY50" fmla="*/ 3601720 h 4483100"/>
                <a:gd name="connsiteX51" fmla="*/ 3324860 w 6123940"/>
                <a:gd name="connsiteY51" fmla="*/ 3068320 h 4483100"/>
                <a:gd name="connsiteX52" fmla="*/ 3355340 w 6123940"/>
                <a:gd name="connsiteY52" fmla="*/ 2854960 h 4483100"/>
                <a:gd name="connsiteX53" fmla="*/ 3553460 w 6123940"/>
                <a:gd name="connsiteY53" fmla="*/ 2702560 h 4483100"/>
                <a:gd name="connsiteX54" fmla="*/ 3751580 w 6123940"/>
                <a:gd name="connsiteY54" fmla="*/ 2214880 h 4483100"/>
                <a:gd name="connsiteX55" fmla="*/ 3888740 w 6123940"/>
                <a:gd name="connsiteY55" fmla="*/ 2108200 h 4483100"/>
                <a:gd name="connsiteX56" fmla="*/ 3964940 w 6123940"/>
                <a:gd name="connsiteY56" fmla="*/ 2077720 h 4483100"/>
                <a:gd name="connsiteX57" fmla="*/ 4086860 w 6123940"/>
                <a:gd name="connsiteY57" fmla="*/ 1788160 h 4483100"/>
                <a:gd name="connsiteX58" fmla="*/ 4132580 w 6123940"/>
                <a:gd name="connsiteY58" fmla="*/ 1864360 h 4483100"/>
                <a:gd name="connsiteX59" fmla="*/ 4254500 w 6123940"/>
                <a:gd name="connsiteY59" fmla="*/ 1986280 h 4483100"/>
                <a:gd name="connsiteX60" fmla="*/ 4330700 w 6123940"/>
                <a:gd name="connsiteY60" fmla="*/ 1925320 h 4483100"/>
                <a:gd name="connsiteX61" fmla="*/ 4330700 w 6123940"/>
                <a:gd name="connsiteY61" fmla="*/ 1711960 h 4483100"/>
                <a:gd name="connsiteX62" fmla="*/ 4422140 w 6123940"/>
                <a:gd name="connsiteY62" fmla="*/ 1574800 h 4483100"/>
                <a:gd name="connsiteX63" fmla="*/ 4605020 w 6123940"/>
                <a:gd name="connsiteY63" fmla="*/ 1498600 h 4483100"/>
                <a:gd name="connsiteX64" fmla="*/ 4757420 w 6123940"/>
                <a:gd name="connsiteY64" fmla="*/ 1498600 h 4483100"/>
                <a:gd name="connsiteX65" fmla="*/ 4909820 w 6123940"/>
                <a:gd name="connsiteY65" fmla="*/ 1590040 h 4483100"/>
                <a:gd name="connsiteX66" fmla="*/ 4970780 w 6123940"/>
                <a:gd name="connsiteY66" fmla="*/ 1605280 h 4483100"/>
                <a:gd name="connsiteX67" fmla="*/ 5290820 w 6123940"/>
                <a:gd name="connsiteY67" fmla="*/ 1346200 h 4483100"/>
                <a:gd name="connsiteX68" fmla="*/ 5427980 w 6123940"/>
                <a:gd name="connsiteY68" fmla="*/ 1209040 h 4483100"/>
                <a:gd name="connsiteX69" fmla="*/ 5519420 w 6123940"/>
                <a:gd name="connsiteY69" fmla="*/ 1117600 h 4483100"/>
                <a:gd name="connsiteX70" fmla="*/ 5397500 w 6123940"/>
                <a:gd name="connsiteY70" fmla="*/ 995680 h 4483100"/>
                <a:gd name="connsiteX71" fmla="*/ 5397500 w 6123940"/>
                <a:gd name="connsiteY71" fmla="*/ 919480 h 4483100"/>
                <a:gd name="connsiteX72" fmla="*/ 5290820 w 6123940"/>
                <a:gd name="connsiteY72" fmla="*/ 858520 h 4483100"/>
                <a:gd name="connsiteX73" fmla="*/ 5153660 w 6123940"/>
                <a:gd name="connsiteY73" fmla="*/ 873760 h 4483100"/>
                <a:gd name="connsiteX74" fmla="*/ 5397500 w 6123940"/>
                <a:gd name="connsiteY74" fmla="*/ 721360 h 4483100"/>
                <a:gd name="connsiteX75" fmla="*/ 5306060 w 6123940"/>
                <a:gd name="connsiteY75" fmla="*/ 629920 h 4483100"/>
                <a:gd name="connsiteX76" fmla="*/ 5031740 w 6123940"/>
                <a:gd name="connsiteY76" fmla="*/ 660400 h 4483100"/>
                <a:gd name="connsiteX77" fmla="*/ 4894580 w 6123940"/>
                <a:gd name="connsiteY77" fmla="*/ 538480 h 4483100"/>
                <a:gd name="connsiteX78" fmla="*/ 5427980 w 6123940"/>
                <a:gd name="connsiteY78" fmla="*/ 325120 h 4483100"/>
                <a:gd name="connsiteX79" fmla="*/ 5580380 w 6123940"/>
                <a:gd name="connsiteY79" fmla="*/ 264160 h 4483100"/>
                <a:gd name="connsiteX80" fmla="*/ 5793740 w 6123940"/>
                <a:gd name="connsiteY80" fmla="*/ 172720 h 4483100"/>
                <a:gd name="connsiteX81" fmla="*/ 5900420 w 6123940"/>
                <a:gd name="connsiteY81" fmla="*/ 20320 h 4483100"/>
                <a:gd name="connsiteX82" fmla="*/ 4437380 w 6123940"/>
                <a:gd name="connsiteY82"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248920 h 4483100"/>
                <a:gd name="connsiteX16" fmla="*/ 170180 w 6123940"/>
                <a:gd name="connsiteY16" fmla="*/ 629920 h 4483100"/>
                <a:gd name="connsiteX17" fmla="*/ 109220 w 6123940"/>
                <a:gd name="connsiteY17" fmla="*/ 843280 h 4483100"/>
                <a:gd name="connsiteX18" fmla="*/ 261620 w 6123940"/>
                <a:gd name="connsiteY18" fmla="*/ 995680 h 4483100"/>
                <a:gd name="connsiteX19" fmla="*/ 414020 w 6123940"/>
                <a:gd name="connsiteY19" fmla="*/ 1361440 h 4483100"/>
                <a:gd name="connsiteX20" fmla="*/ 490220 w 6123940"/>
                <a:gd name="connsiteY20" fmla="*/ 1651000 h 4483100"/>
                <a:gd name="connsiteX21" fmla="*/ 627380 w 6123940"/>
                <a:gd name="connsiteY21" fmla="*/ 1727200 h 4483100"/>
                <a:gd name="connsiteX22" fmla="*/ 871220 w 6123940"/>
                <a:gd name="connsiteY22" fmla="*/ 1468120 h 4483100"/>
                <a:gd name="connsiteX23" fmla="*/ 993140 w 6123940"/>
                <a:gd name="connsiteY23" fmla="*/ 1376680 h 4483100"/>
                <a:gd name="connsiteX24" fmla="*/ 1115060 w 6123940"/>
                <a:gd name="connsiteY24" fmla="*/ 1422400 h 4483100"/>
                <a:gd name="connsiteX25" fmla="*/ 1176020 w 6123940"/>
                <a:gd name="connsiteY25" fmla="*/ 1513840 h 4483100"/>
                <a:gd name="connsiteX26" fmla="*/ 1099820 w 6123940"/>
                <a:gd name="connsiteY26" fmla="*/ 1651000 h 4483100"/>
                <a:gd name="connsiteX27" fmla="*/ 1297940 w 6123940"/>
                <a:gd name="connsiteY27" fmla="*/ 1910080 h 4483100"/>
                <a:gd name="connsiteX28" fmla="*/ 1465580 w 6123940"/>
                <a:gd name="connsiteY28" fmla="*/ 2153920 h 4483100"/>
                <a:gd name="connsiteX29" fmla="*/ 1465580 w 6123940"/>
                <a:gd name="connsiteY29" fmla="*/ 2245360 h 4483100"/>
                <a:gd name="connsiteX30" fmla="*/ 1587500 w 6123940"/>
                <a:gd name="connsiteY30" fmla="*/ 2336800 h 4483100"/>
                <a:gd name="connsiteX31" fmla="*/ 1617980 w 6123940"/>
                <a:gd name="connsiteY31" fmla="*/ 2473960 h 4483100"/>
                <a:gd name="connsiteX32" fmla="*/ 1496060 w 6123940"/>
                <a:gd name="connsiteY32" fmla="*/ 2656840 h 4483100"/>
                <a:gd name="connsiteX33" fmla="*/ 1419860 w 6123940"/>
                <a:gd name="connsiteY33" fmla="*/ 2839720 h 4483100"/>
                <a:gd name="connsiteX34" fmla="*/ 1602740 w 6123940"/>
                <a:gd name="connsiteY34" fmla="*/ 3068320 h 4483100"/>
                <a:gd name="connsiteX35" fmla="*/ 1724660 w 6123940"/>
                <a:gd name="connsiteY35" fmla="*/ 3205480 h 4483100"/>
                <a:gd name="connsiteX36" fmla="*/ 1831340 w 6123940"/>
                <a:gd name="connsiteY36" fmla="*/ 3327400 h 4483100"/>
                <a:gd name="connsiteX37" fmla="*/ 1785620 w 6123940"/>
                <a:gd name="connsiteY37" fmla="*/ 3449320 h 4483100"/>
                <a:gd name="connsiteX38" fmla="*/ 1602740 w 6123940"/>
                <a:gd name="connsiteY38" fmla="*/ 3891280 h 4483100"/>
                <a:gd name="connsiteX39" fmla="*/ 1419860 w 6123940"/>
                <a:gd name="connsiteY39" fmla="*/ 4074160 h 4483100"/>
                <a:gd name="connsiteX40" fmla="*/ 1450340 w 6123940"/>
                <a:gd name="connsiteY40" fmla="*/ 4196080 h 4483100"/>
                <a:gd name="connsiteX41" fmla="*/ 1450340 w 6123940"/>
                <a:gd name="connsiteY41" fmla="*/ 4302760 h 4483100"/>
                <a:gd name="connsiteX42" fmla="*/ 1419860 w 6123940"/>
                <a:gd name="connsiteY42" fmla="*/ 4424680 h 4483100"/>
                <a:gd name="connsiteX43" fmla="*/ 1480820 w 6123940"/>
                <a:gd name="connsiteY43" fmla="*/ 4439920 h 4483100"/>
                <a:gd name="connsiteX44" fmla="*/ 2197100 w 6123940"/>
                <a:gd name="connsiteY44" fmla="*/ 4470400 h 4483100"/>
                <a:gd name="connsiteX45" fmla="*/ 2334260 w 6123940"/>
                <a:gd name="connsiteY45" fmla="*/ 4363720 h 4483100"/>
                <a:gd name="connsiteX46" fmla="*/ 2608580 w 6123940"/>
                <a:gd name="connsiteY46" fmla="*/ 4272280 h 4483100"/>
                <a:gd name="connsiteX47" fmla="*/ 2867660 w 6123940"/>
                <a:gd name="connsiteY47" fmla="*/ 4226560 h 4483100"/>
                <a:gd name="connsiteX48" fmla="*/ 2776220 w 6123940"/>
                <a:gd name="connsiteY48" fmla="*/ 4058920 h 4483100"/>
                <a:gd name="connsiteX49" fmla="*/ 2745740 w 6123940"/>
                <a:gd name="connsiteY49" fmla="*/ 3830320 h 4483100"/>
                <a:gd name="connsiteX50" fmla="*/ 3035300 w 6123940"/>
                <a:gd name="connsiteY50" fmla="*/ 3601720 h 4483100"/>
                <a:gd name="connsiteX51" fmla="*/ 3324860 w 6123940"/>
                <a:gd name="connsiteY51" fmla="*/ 3068320 h 4483100"/>
                <a:gd name="connsiteX52" fmla="*/ 3355340 w 6123940"/>
                <a:gd name="connsiteY52" fmla="*/ 2854960 h 4483100"/>
                <a:gd name="connsiteX53" fmla="*/ 3553460 w 6123940"/>
                <a:gd name="connsiteY53" fmla="*/ 2702560 h 4483100"/>
                <a:gd name="connsiteX54" fmla="*/ 3751580 w 6123940"/>
                <a:gd name="connsiteY54" fmla="*/ 2214880 h 4483100"/>
                <a:gd name="connsiteX55" fmla="*/ 3888740 w 6123940"/>
                <a:gd name="connsiteY55" fmla="*/ 2108200 h 4483100"/>
                <a:gd name="connsiteX56" fmla="*/ 3964940 w 6123940"/>
                <a:gd name="connsiteY56" fmla="*/ 2077720 h 4483100"/>
                <a:gd name="connsiteX57" fmla="*/ 4086860 w 6123940"/>
                <a:gd name="connsiteY57" fmla="*/ 1788160 h 4483100"/>
                <a:gd name="connsiteX58" fmla="*/ 4132580 w 6123940"/>
                <a:gd name="connsiteY58" fmla="*/ 1864360 h 4483100"/>
                <a:gd name="connsiteX59" fmla="*/ 4254500 w 6123940"/>
                <a:gd name="connsiteY59" fmla="*/ 1986280 h 4483100"/>
                <a:gd name="connsiteX60" fmla="*/ 4330700 w 6123940"/>
                <a:gd name="connsiteY60" fmla="*/ 1925320 h 4483100"/>
                <a:gd name="connsiteX61" fmla="*/ 4330700 w 6123940"/>
                <a:gd name="connsiteY61" fmla="*/ 1711960 h 4483100"/>
                <a:gd name="connsiteX62" fmla="*/ 4422140 w 6123940"/>
                <a:gd name="connsiteY62" fmla="*/ 1574800 h 4483100"/>
                <a:gd name="connsiteX63" fmla="*/ 4605020 w 6123940"/>
                <a:gd name="connsiteY63" fmla="*/ 1498600 h 4483100"/>
                <a:gd name="connsiteX64" fmla="*/ 4757420 w 6123940"/>
                <a:gd name="connsiteY64" fmla="*/ 1498600 h 4483100"/>
                <a:gd name="connsiteX65" fmla="*/ 4909820 w 6123940"/>
                <a:gd name="connsiteY65" fmla="*/ 1590040 h 4483100"/>
                <a:gd name="connsiteX66" fmla="*/ 4970780 w 6123940"/>
                <a:gd name="connsiteY66" fmla="*/ 1605280 h 4483100"/>
                <a:gd name="connsiteX67" fmla="*/ 5290820 w 6123940"/>
                <a:gd name="connsiteY67" fmla="*/ 1346200 h 4483100"/>
                <a:gd name="connsiteX68" fmla="*/ 5427980 w 6123940"/>
                <a:gd name="connsiteY68" fmla="*/ 1209040 h 4483100"/>
                <a:gd name="connsiteX69" fmla="*/ 5519420 w 6123940"/>
                <a:gd name="connsiteY69" fmla="*/ 1117600 h 4483100"/>
                <a:gd name="connsiteX70" fmla="*/ 5397500 w 6123940"/>
                <a:gd name="connsiteY70" fmla="*/ 995680 h 4483100"/>
                <a:gd name="connsiteX71" fmla="*/ 5397500 w 6123940"/>
                <a:gd name="connsiteY71" fmla="*/ 919480 h 4483100"/>
                <a:gd name="connsiteX72" fmla="*/ 5290820 w 6123940"/>
                <a:gd name="connsiteY72" fmla="*/ 858520 h 4483100"/>
                <a:gd name="connsiteX73" fmla="*/ 5153660 w 6123940"/>
                <a:gd name="connsiteY73" fmla="*/ 873760 h 4483100"/>
                <a:gd name="connsiteX74" fmla="*/ 5397500 w 6123940"/>
                <a:gd name="connsiteY74" fmla="*/ 721360 h 4483100"/>
                <a:gd name="connsiteX75" fmla="*/ 5306060 w 6123940"/>
                <a:gd name="connsiteY75" fmla="*/ 629920 h 4483100"/>
                <a:gd name="connsiteX76" fmla="*/ 5031740 w 6123940"/>
                <a:gd name="connsiteY76" fmla="*/ 660400 h 4483100"/>
                <a:gd name="connsiteX77" fmla="*/ 4894580 w 6123940"/>
                <a:gd name="connsiteY77" fmla="*/ 538480 h 4483100"/>
                <a:gd name="connsiteX78" fmla="*/ 5427980 w 6123940"/>
                <a:gd name="connsiteY78" fmla="*/ 325120 h 4483100"/>
                <a:gd name="connsiteX79" fmla="*/ 5580380 w 6123940"/>
                <a:gd name="connsiteY79" fmla="*/ 264160 h 4483100"/>
                <a:gd name="connsiteX80" fmla="*/ 5793740 w 6123940"/>
                <a:gd name="connsiteY80" fmla="*/ 172720 h 4483100"/>
                <a:gd name="connsiteX81" fmla="*/ 5900420 w 6123940"/>
                <a:gd name="connsiteY81" fmla="*/ 20320 h 4483100"/>
                <a:gd name="connsiteX82" fmla="*/ 4437380 w 6123940"/>
                <a:gd name="connsiteY82" fmla="*/ 81280 h 4483100"/>
                <a:gd name="connsiteX0" fmla="*/ 4495800 w 6182360"/>
                <a:gd name="connsiteY0" fmla="*/ 81280 h 4483100"/>
                <a:gd name="connsiteX1" fmla="*/ 4175760 w 6182360"/>
                <a:gd name="connsiteY1" fmla="*/ 508000 h 4483100"/>
                <a:gd name="connsiteX2" fmla="*/ 3688080 w 6182360"/>
                <a:gd name="connsiteY2" fmla="*/ 904240 h 4483100"/>
                <a:gd name="connsiteX3" fmla="*/ 3383280 w 6182360"/>
                <a:gd name="connsiteY3" fmla="*/ 1087120 h 4483100"/>
                <a:gd name="connsiteX4" fmla="*/ 3048000 w 6182360"/>
                <a:gd name="connsiteY4" fmla="*/ 1163320 h 4483100"/>
                <a:gd name="connsiteX5" fmla="*/ 2575560 w 6182360"/>
                <a:gd name="connsiteY5" fmla="*/ 1071880 h 4483100"/>
                <a:gd name="connsiteX6" fmla="*/ 2301240 w 6182360"/>
                <a:gd name="connsiteY6" fmla="*/ 995680 h 4483100"/>
                <a:gd name="connsiteX7" fmla="*/ 2042160 w 6182360"/>
                <a:gd name="connsiteY7" fmla="*/ 843280 h 4483100"/>
                <a:gd name="connsiteX8" fmla="*/ 1965960 w 6182360"/>
                <a:gd name="connsiteY8" fmla="*/ 797560 h 4483100"/>
                <a:gd name="connsiteX9" fmla="*/ 1767840 w 6182360"/>
                <a:gd name="connsiteY9" fmla="*/ 949960 h 4483100"/>
                <a:gd name="connsiteX10" fmla="*/ 1661160 w 6182360"/>
                <a:gd name="connsiteY10" fmla="*/ 904240 h 4483100"/>
                <a:gd name="connsiteX11" fmla="*/ 1234440 w 6182360"/>
                <a:gd name="connsiteY11" fmla="*/ 767080 h 4483100"/>
                <a:gd name="connsiteX12" fmla="*/ 914400 w 6182360"/>
                <a:gd name="connsiteY12" fmla="*/ 142240 h 4483100"/>
                <a:gd name="connsiteX13" fmla="*/ 914400 w 6182360"/>
                <a:gd name="connsiteY13" fmla="*/ 81280 h 4483100"/>
                <a:gd name="connsiteX14" fmla="*/ 182880 w 6182360"/>
                <a:gd name="connsiteY14" fmla="*/ 81280 h 4483100"/>
                <a:gd name="connsiteX15" fmla="*/ 167640 w 6182360"/>
                <a:gd name="connsiteY15" fmla="*/ 248920 h 4483100"/>
                <a:gd name="connsiteX16" fmla="*/ 0 w 6182360"/>
                <a:gd name="connsiteY16" fmla="*/ 629920 h 4483100"/>
                <a:gd name="connsiteX17" fmla="*/ 167640 w 6182360"/>
                <a:gd name="connsiteY17" fmla="*/ 843280 h 4483100"/>
                <a:gd name="connsiteX18" fmla="*/ 320040 w 6182360"/>
                <a:gd name="connsiteY18" fmla="*/ 995680 h 4483100"/>
                <a:gd name="connsiteX19" fmla="*/ 472440 w 6182360"/>
                <a:gd name="connsiteY19" fmla="*/ 1361440 h 4483100"/>
                <a:gd name="connsiteX20" fmla="*/ 548640 w 6182360"/>
                <a:gd name="connsiteY20" fmla="*/ 1651000 h 4483100"/>
                <a:gd name="connsiteX21" fmla="*/ 685800 w 6182360"/>
                <a:gd name="connsiteY21" fmla="*/ 1727200 h 4483100"/>
                <a:gd name="connsiteX22" fmla="*/ 929640 w 6182360"/>
                <a:gd name="connsiteY22" fmla="*/ 1468120 h 4483100"/>
                <a:gd name="connsiteX23" fmla="*/ 1051560 w 6182360"/>
                <a:gd name="connsiteY23" fmla="*/ 1376680 h 4483100"/>
                <a:gd name="connsiteX24" fmla="*/ 1173480 w 6182360"/>
                <a:gd name="connsiteY24" fmla="*/ 1422400 h 4483100"/>
                <a:gd name="connsiteX25" fmla="*/ 1234440 w 6182360"/>
                <a:gd name="connsiteY25" fmla="*/ 1513840 h 4483100"/>
                <a:gd name="connsiteX26" fmla="*/ 1158240 w 6182360"/>
                <a:gd name="connsiteY26" fmla="*/ 1651000 h 4483100"/>
                <a:gd name="connsiteX27" fmla="*/ 1356360 w 6182360"/>
                <a:gd name="connsiteY27" fmla="*/ 1910080 h 4483100"/>
                <a:gd name="connsiteX28" fmla="*/ 1524000 w 6182360"/>
                <a:gd name="connsiteY28" fmla="*/ 2153920 h 4483100"/>
                <a:gd name="connsiteX29" fmla="*/ 1524000 w 6182360"/>
                <a:gd name="connsiteY29" fmla="*/ 2245360 h 4483100"/>
                <a:gd name="connsiteX30" fmla="*/ 1645920 w 6182360"/>
                <a:gd name="connsiteY30" fmla="*/ 2336800 h 4483100"/>
                <a:gd name="connsiteX31" fmla="*/ 1676400 w 6182360"/>
                <a:gd name="connsiteY31" fmla="*/ 2473960 h 4483100"/>
                <a:gd name="connsiteX32" fmla="*/ 1554480 w 6182360"/>
                <a:gd name="connsiteY32" fmla="*/ 2656840 h 4483100"/>
                <a:gd name="connsiteX33" fmla="*/ 1478280 w 6182360"/>
                <a:gd name="connsiteY33" fmla="*/ 2839720 h 4483100"/>
                <a:gd name="connsiteX34" fmla="*/ 1661160 w 6182360"/>
                <a:gd name="connsiteY34" fmla="*/ 3068320 h 4483100"/>
                <a:gd name="connsiteX35" fmla="*/ 1783080 w 6182360"/>
                <a:gd name="connsiteY35" fmla="*/ 3205480 h 4483100"/>
                <a:gd name="connsiteX36" fmla="*/ 1889760 w 6182360"/>
                <a:gd name="connsiteY36" fmla="*/ 3327400 h 4483100"/>
                <a:gd name="connsiteX37" fmla="*/ 1844040 w 6182360"/>
                <a:gd name="connsiteY37" fmla="*/ 3449320 h 4483100"/>
                <a:gd name="connsiteX38" fmla="*/ 1661160 w 6182360"/>
                <a:gd name="connsiteY38" fmla="*/ 3891280 h 4483100"/>
                <a:gd name="connsiteX39" fmla="*/ 1478280 w 6182360"/>
                <a:gd name="connsiteY39" fmla="*/ 4074160 h 4483100"/>
                <a:gd name="connsiteX40" fmla="*/ 1508760 w 6182360"/>
                <a:gd name="connsiteY40" fmla="*/ 4196080 h 4483100"/>
                <a:gd name="connsiteX41" fmla="*/ 1508760 w 6182360"/>
                <a:gd name="connsiteY41" fmla="*/ 4302760 h 4483100"/>
                <a:gd name="connsiteX42" fmla="*/ 1478280 w 6182360"/>
                <a:gd name="connsiteY42" fmla="*/ 4424680 h 4483100"/>
                <a:gd name="connsiteX43" fmla="*/ 1539240 w 6182360"/>
                <a:gd name="connsiteY43" fmla="*/ 4439920 h 4483100"/>
                <a:gd name="connsiteX44" fmla="*/ 2255520 w 6182360"/>
                <a:gd name="connsiteY44" fmla="*/ 4470400 h 4483100"/>
                <a:gd name="connsiteX45" fmla="*/ 2392680 w 6182360"/>
                <a:gd name="connsiteY45" fmla="*/ 4363720 h 4483100"/>
                <a:gd name="connsiteX46" fmla="*/ 2667000 w 6182360"/>
                <a:gd name="connsiteY46" fmla="*/ 4272280 h 4483100"/>
                <a:gd name="connsiteX47" fmla="*/ 2926080 w 6182360"/>
                <a:gd name="connsiteY47" fmla="*/ 4226560 h 4483100"/>
                <a:gd name="connsiteX48" fmla="*/ 2834640 w 6182360"/>
                <a:gd name="connsiteY48" fmla="*/ 4058920 h 4483100"/>
                <a:gd name="connsiteX49" fmla="*/ 2804160 w 6182360"/>
                <a:gd name="connsiteY49" fmla="*/ 3830320 h 4483100"/>
                <a:gd name="connsiteX50" fmla="*/ 3093720 w 6182360"/>
                <a:gd name="connsiteY50" fmla="*/ 3601720 h 4483100"/>
                <a:gd name="connsiteX51" fmla="*/ 3383280 w 6182360"/>
                <a:gd name="connsiteY51" fmla="*/ 3068320 h 4483100"/>
                <a:gd name="connsiteX52" fmla="*/ 3413760 w 6182360"/>
                <a:gd name="connsiteY52" fmla="*/ 2854960 h 4483100"/>
                <a:gd name="connsiteX53" fmla="*/ 3611880 w 6182360"/>
                <a:gd name="connsiteY53" fmla="*/ 2702560 h 4483100"/>
                <a:gd name="connsiteX54" fmla="*/ 3810000 w 6182360"/>
                <a:gd name="connsiteY54" fmla="*/ 2214880 h 4483100"/>
                <a:gd name="connsiteX55" fmla="*/ 3947160 w 6182360"/>
                <a:gd name="connsiteY55" fmla="*/ 2108200 h 4483100"/>
                <a:gd name="connsiteX56" fmla="*/ 4023360 w 6182360"/>
                <a:gd name="connsiteY56" fmla="*/ 2077720 h 4483100"/>
                <a:gd name="connsiteX57" fmla="*/ 4145280 w 6182360"/>
                <a:gd name="connsiteY57" fmla="*/ 1788160 h 4483100"/>
                <a:gd name="connsiteX58" fmla="*/ 4191000 w 6182360"/>
                <a:gd name="connsiteY58" fmla="*/ 1864360 h 4483100"/>
                <a:gd name="connsiteX59" fmla="*/ 4312920 w 6182360"/>
                <a:gd name="connsiteY59" fmla="*/ 1986280 h 4483100"/>
                <a:gd name="connsiteX60" fmla="*/ 4389120 w 6182360"/>
                <a:gd name="connsiteY60" fmla="*/ 1925320 h 4483100"/>
                <a:gd name="connsiteX61" fmla="*/ 4389120 w 6182360"/>
                <a:gd name="connsiteY61" fmla="*/ 1711960 h 4483100"/>
                <a:gd name="connsiteX62" fmla="*/ 4480560 w 6182360"/>
                <a:gd name="connsiteY62" fmla="*/ 1574800 h 4483100"/>
                <a:gd name="connsiteX63" fmla="*/ 4663440 w 6182360"/>
                <a:gd name="connsiteY63" fmla="*/ 1498600 h 4483100"/>
                <a:gd name="connsiteX64" fmla="*/ 4815840 w 6182360"/>
                <a:gd name="connsiteY64" fmla="*/ 1498600 h 4483100"/>
                <a:gd name="connsiteX65" fmla="*/ 4968240 w 6182360"/>
                <a:gd name="connsiteY65" fmla="*/ 1590040 h 4483100"/>
                <a:gd name="connsiteX66" fmla="*/ 5029200 w 6182360"/>
                <a:gd name="connsiteY66" fmla="*/ 1605280 h 4483100"/>
                <a:gd name="connsiteX67" fmla="*/ 5349240 w 6182360"/>
                <a:gd name="connsiteY67" fmla="*/ 1346200 h 4483100"/>
                <a:gd name="connsiteX68" fmla="*/ 5486400 w 6182360"/>
                <a:gd name="connsiteY68" fmla="*/ 1209040 h 4483100"/>
                <a:gd name="connsiteX69" fmla="*/ 5577840 w 6182360"/>
                <a:gd name="connsiteY69" fmla="*/ 1117600 h 4483100"/>
                <a:gd name="connsiteX70" fmla="*/ 5455920 w 6182360"/>
                <a:gd name="connsiteY70" fmla="*/ 995680 h 4483100"/>
                <a:gd name="connsiteX71" fmla="*/ 5455920 w 6182360"/>
                <a:gd name="connsiteY71" fmla="*/ 919480 h 4483100"/>
                <a:gd name="connsiteX72" fmla="*/ 5349240 w 6182360"/>
                <a:gd name="connsiteY72" fmla="*/ 858520 h 4483100"/>
                <a:gd name="connsiteX73" fmla="*/ 5212080 w 6182360"/>
                <a:gd name="connsiteY73" fmla="*/ 873760 h 4483100"/>
                <a:gd name="connsiteX74" fmla="*/ 5455920 w 6182360"/>
                <a:gd name="connsiteY74" fmla="*/ 721360 h 4483100"/>
                <a:gd name="connsiteX75" fmla="*/ 5364480 w 6182360"/>
                <a:gd name="connsiteY75" fmla="*/ 629920 h 4483100"/>
                <a:gd name="connsiteX76" fmla="*/ 5090160 w 6182360"/>
                <a:gd name="connsiteY76" fmla="*/ 660400 h 4483100"/>
                <a:gd name="connsiteX77" fmla="*/ 4953000 w 6182360"/>
                <a:gd name="connsiteY77" fmla="*/ 538480 h 4483100"/>
                <a:gd name="connsiteX78" fmla="*/ 5486400 w 6182360"/>
                <a:gd name="connsiteY78" fmla="*/ 325120 h 4483100"/>
                <a:gd name="connsiteX79" fmla="*/ 5638800 w 6182360"/>
                <a:gd name="connsiteY79" fmla="*/ 264160 h 4483100"/>
                <a:gd name="connsiteX80" fmla="*/ 5852160 w 6182360"/>
                <a:gd name="connsiteY80" fmla="*/ 172720 h 4483100"/>
                <a:gd name="connsiteX81" fmla="*/ 5958840 w 6182360"/>
                <a:gd name="connsiteY81" fmla="*/ 20320 h 4483100"/>
                <a:gd name="connsiteX82" fmla="*/ 4495800 w 6182360"/>
                <a:gd name="connsiteY82" fmla="*/ 81280 h 4483100"/>
                <a:gd name="connsiteX0" fmla="*/ 4495800 w 6182360"/>
                <a:gd name="connsiteY0" fmla="*/ 81280 h 4483100"/>
                <a:gd name="connsiteX1" fmla="*/ 4175760 w 6182360"/>
                <a:gd name="connsiteY1" fmla="*/ 508000 h 4483100"/>
                <a:gd name="connsiteX2" fmla="*/ 3688080 w 6182360"/>
                <a:gd name="connsiteY2" fmla="*/ 904240 h 4483100"/>
                <a:gd name="connsiteX3" fmla="*/ 3383280 w 6182360"/>
                <a:gd name="connsiteY3" fmla="*/ 1087120 h 4483100"/>
                <a:gd name="connsiteX4" fmla="*/ 3048000 w 6182360"/>
                <a:gd name="connsiteY4" fmla="*/ 1163320 h 4483100"/>
                <a:gd name="connsiteX5" fmla="*/ 2575560 w 6182360"/>
                <a:gd name="connsiteY5" fmla="*/ 1071880 h 4483100"/>
                <a:gd name="connsiteX6" fmla="*/ 2301240 w 6182360"/>
                <a:gd name="connsiteY6" fmla="*/ 995680 h 4483100"/>
                <a:gd name="connsiteX7" fmla="*/ 2042160 w 6182360"/>
                <a:gd name="connsiteY7" fmla="*/ 843280 h 4483100"/>
                <a:gd name="connsiteX8" fmla="*/ 1965960 w 6182360"/>
                <a:gd name="connsiteY8" fmla="*/ 797560 h 4483100"/>
                <a:gd name="connsiteX9" fmla="*/ 1767840 w 6182360"/>
                <a:gd name="connsiteY9" fmla="*/ 949960 h 4483100"/>
                <a:gd name="connsiteX10" fmla="*/ 1661160 w 6182360"/>
                <a:gd name="connsiteY10" fmla="*/ 904240 h 4483100"/>
                <a:gd name="connsiteX11" fmla="*/ 1234440 w 6182360"/>
                <a:gd name="connsiteY11" fmla="*/ 767080 h 4483100"/>
                <a:gd name="connsiteX12" fmla="*/ 914400 w 6182360"/>
                <a:gd name="connsiteY12" fmla="*/ 142240 h 4483100"/>
                <a:gd name="connsiteX13" fmla="*/ 914400 w 6182360"/>
                <a:gd name="connsiteY13" fmla="*/ 81280 h 4483100"/>
                <a:gd name="connsiteX14" fmla="*/ 182880 w 6182360"/>
                <a:gd name="connsiteY14" fmla="*/ 81280 h 4483100"/>
                <a:gd name="connsiteX15" fmla="*/ 167640 w 6182360"/>
                <a:gd name="connsiteY15" fmla="*/ 248920 h 4483100"/>
                <a:gd name="connsiteX16" fmla="*/ 0 w 6182360"/>
                <a:gd name="connsiteY16" fmla="*/ 629920 h 4483100"/>
                <a:gd name="connsiteX17" fmla="*/ 167640 w 6182360"/>
                <a:gd name="connsiteY17" fmla="*/ 843280 h 4483100"/>
                <a:gd name="connsiteX18" fmla="*/ 320040 w 6182360"/>
                <a:gd name="connsiteY18" fmla="*/ 995680 h 4483100"/>
                <a:gd name="connsiteX19" fmla="*/ 472440 w 6182360"/>
                <a:gd name="connsiteY19" fmla="*/ 1361440 h 4483100"/>
                <a:gd name="connsiteX20" fmla="*/ 548640 w 6182360"/>
                <a:gd name="connsiteY20" fmla="*/ 1651000 h 4483100"/>
                <a:gd name="connsiteX21" fmla="*/ 685800 w 6182360"/>
                <a:gd name="connsiteY21" fmla="*/ 1727200 h 4483100"/>
                <a:gd name="connsiteX22" fmla="*/ 929640 w 6182360"/>
                <a:gd name="connsiteY22" fmla="*/ 1468120 h 4483100"/>
                <a:gd name="connsiteX23" fmla="*/ 1051560 w 6182360"/>
                <a:gd name="connsiteY23" fmla="*/ 1376680 h 4483100"/>
                <a:gd name="connsiteX24" fmla="*/ 1173480 w 6182360"/>
                <a:gd name="connsiteY24" fmla="*/ 1422400 h 4483100"/>
                <a:gd name="connsiteX25" fmla="*/ 1234440 w 6182360"/>
                <a:gd name="connsiteY25" fmla="*/ 1513840 h 4483100"/>
                <a:gd name="connsiteX26" fmla="*/ 1158240 w 6182360"/>
                <a:gd name="connsiteY26" fmla="*/ 1651000 h 4483100"/>
                <a:gd name="connsiteX27" fmla="*/ 1356360 w 6182360"/>
                <a:gd name="connsiteY27" fmla="*/ 1910080 h 4483100"/>
                <a:gd name="connsiteX28" fmla="*/ 1524000 w 6182360"/>
                <a:gd name="connsiteY28" fmla="*/ 2153920 h 4483100"/>
                <a:gd name="connsiteX29" fmla="*/ 1524000 w 6182360"/>
                <a:gd name="connsiteY29" fmla="*/ 2245360 h 4483100"/>
                <a:gd name="connsiteX30" fmla="*/ 1645920 w 6182360"/>
                <a:gd name="connsiteY30" fmla="*/ 2336800 h 4483100"/>
                <a:gd name="connsiteX31" fmla="*/ 1676400 w 6182360"/>
                <a:gd name="connsiteY31" fmla="*/ 2473960 h 4483100"/>
                <a:gd name="connsiteX32" fmla="*/ 1554480 w 6182360"/>
                <a:gd name="connsiteY32" fmla="*/ 2656840 h 4483100"/>
                <a:gd name="connsiteX33" fmla="*/ 1478280 w 6182360"/>
                <a:gd name="connsiteY33" fmla="*/ 2839720 h 4483100"/>
                <a:gd name="connsiteX34" fmla="*/ 1661160 w 6182360"/>
                <a:gd name="connsiteY34" fmla="*/ 3068320 h 4483100"/>
                <a:gd name="connsiteX35" fmla="*/ 1783080 w 6182360"/>
                <a:gd name="connsiteY35" fmla="*/ 3205480 h 4483100"/>
                <a:gd name="connsiteX36" fmla="*/ 1889760 w 6182360"/>
                <a:gd name="connsiteY36" fmla="*/ 3327400 h 4483100"/>
                <a:gd name="connsiteX37" fmla="*/ 1844040 w 6182360"/>
                <a:gd name="connsiteY37" fmla="*/ 3449320 h 4483100"/>
                <a:gd name="connsiteX38" fmla="*/ 1661160 w 6182360"/>
                <a:gd name="connsiteY38" fmla="*/ 3891280 h 4483100"/>
                <a:gd name="connsiteX39" fmla="*/ 1478280 w 6182360"/>
                <a:gd name="connsiteY39" fmla="*/ 4074160 h 4483100"/>
                <a:gd name="connsiteX40" fmla="*/ 1508760 w 6182360"/>
                <a:gd name="connsiteY40" fmla="*/ 4196080 h 4483100"/>
                <a:gd name="connsiteX41" fmla="*/ 1508760 w 6182360"/>
                <a:gd name="connsiteY41" fmla="*/ 4302760 h 4483100"/>
                <a:gd name="connsiteX42" fmla="*/ 1478280 w 6182360"/>
                <a:gd name="connsiteY42" fmla="*/ 4424680 h 4483100"/>
                <a:gd name="connsiteX43" fmla="*/ 1539240 w 6182360"/>
                <a:gd name="connsiteY43" fmla="*/ 4439920 h 4483100"/>
                <a:gd name="connsiteX44" fmla="*/ 2255520 w 6182360"/>
                <a:gd name="connsiteY44" fmla="*/ 4470400 h 4483100"/>
                <a:gd name="connsiteX45" fmla="*/ 2392680 w 6182360"/>
                <a:gd name="connsiteY45" fmla="*/ 4363720 h 4483100"/>
                <a:gd name="connsiteX46" fmla="*/ 2667000 w 6182360"/>
                <a:gd name="connsiteY46" fmla="*/ 4272280 h 4483100"/>
                <a:gd name="connsiteX47" fmla="*/ 2926080 w 6182360"/>
                <a:gd name="connsiteY47" fmla="*/ 4226560 h 4483100"/>
                <a:gd name="connsiteX48" fmla="*/ 2834640 w 6182360"/>
                <a:gd name="connsiteY48" fmla="*/ 4058920 h 4483100"/>
                <a:gd name="connsiteX49" fmla="*/ 2804160 w 6182360"/>
                <a:gd name="connsiteY49" fmla="*/ 3830320 h 4483100"/>
                <a:gd name="connsiteX50" fmla="*/ 3093720 w 6182360"/>
                <a:gd name="connsiteY50" fmla="*/ 3601720 h 4483100"/>
                <a:gd name="connsiteX51" fmla="*/ 3383280 w 6182360"/>
                <a:gd name="connsiteY51" fmla="*/ 3068320 h 4483100"/>
                <a:gd name="connsiteX52" fmla="*/ 3413760 w 6182360"/>
                <a:gd name="connsiteY52" fmla="*/ 2854960 h 4483100"/>
                <a:gd name="connsiteX53" fmla="*/ 3611880 w 6182360"/>
                <a:gd name="connsiteY53" fmla="*/ 2702560 h 4483100"/>
                <a:gd name="connsiteX54" fmla="*/ 3810000 w 6182360"/>
                <a:gd name="connsiteY54" fmla="*/ 2214880 h 4483100"/>
                <a:gd name="connsiteX55" fmla="*/ 3947160 w 6182360"/>
                <a:gd name="connsiteY55" fmla="*/ 2108200 h 4483100"/>
                <a:gd name="connsiteX56" fmla="*/ 4023360 w 6182360"/>
                <a:gd name="connsiteY56" fmla="*/ 2077720 h 4483100"/>
                <a:gd name="connsiteX57" fmla="*/ 4145280 w 6182360"/>
                <a:gd name="connsiteY57" fmla="*/ 1788160 h 4483100"/>
                <a:gd name="connsiteX58" fmla="*/ 4191000 w 6182360"/>
                <a:gd name="connsiteY58" fmla="*/ 1864360 h 4483100"/>
                <a:gd name="connsiteX59" fmla="*/ 4312920 w 6182360"/>
                <a:gd name="connsiteY59" fmla="*/ 1986280 h 4483100"/>
                <a:gd name="connsiteX60" fmla="*/ 4389120 w 6182360"/>
                <a:gd name="connsiteY60" fmla="*/ 1925320 h 4483100"/>
                <a:gd name="connsiteX61" fmla="*/ 4389120 w 6182360"/>
                <a:gd name="connsiteY61" fmla="*/ 1711960 h 4483100"/>
                <a:gd name="connsiteX62" fmla="*/ 4480560 w 6182360"/>
                <a:gd name="connsiteY62" fmla="*/ 1574800 h 4483100"/>
                <a:gd name="connsiteX63" fmla="*/ 4663440 w 6182360"/>
                <a:gd name="connsiteY63" fmla="*/ 1498600 h 4483100"/>
                <a:gd name="connsiteX64" fmla="*/ 4815840 w 6182360"/>
                <a:gd name="connsiteY64" fmla="*/ 1498600 h 4483100"/>
                <a:gd name="connsiteX65" fmla="*/ 4968240 w 6182360"/>
                <a:gd name="connsiteY65" fmla="*/ 1590040 h 4483100"/>
                <a:gd name="connsiteX66" fmla="*/ 5029200 w 6182360"/>
                <a:gd name="connsiteY66" fmla="*/ 1605280 h 4483100"/>
                <a:gd name="connsiteX67" fmla="*/ 5349240 w 6182360"/>
                <a:gd name="connsiteY67" fmla="*/ 1346200 h 4483100"/>
                <a:gd name="connsiteX68" fmla="*/ 5486400 w 6182360"/>
                <a:gd name="connsiteY68" fmla="*/ 1209040 h 4483100"/>
                <a:gd name="connsiteX69" fmla="*/ 5577840 w 6182360"/>
                <a:gd name="connsiteY69" fmla="*/ 1117600 h 4483100"/>
                <a:gd name="connsiteX70" fmla="*/ 5455920 w 6182360"/>
                <a:gd name="connsiteY70" fmla="*/ 995680 h 4483100"/>
                <a:gd name="connsiteX71" fmla="*/ 5455920 w 6182360"/>
                <a:gd name="connsiteY71" fmla="*/ 919480 h 4483100"/>
                <a:gd name="connsiteX72" fmla="*/ 5349240 w 6182360"/>
                <a:gd name="connsiteY72" fmla="*/ 858520 h 4483100"/>
                <a:gd name="connsiteX73" fmla="*/ 5212080 w 6182360"/>
                <a:gd name="connsiteY73" fmla="*/ 873760 h 4483100"/>
                <a:gd name="connsiteX74" fmla="*/ 5455920 w 6182360"/>
                <a:gd name="connsiteY74" fmla="*/ 721360 h 4483100"/>
                <a:gd name="connsiteX75" fmla="*/ 5364480 w 6182360"/>
                <a:gd name="connsiteY75" fmla="*/ 629920 h 4483100"/>
                <a:gd name="connsiteX76" fmla="*/ 5090160 w 6182360"/>
                <a:gd name="connsiteY76" fmla="*/ 660400 h 4483100"/>
                <a:gd name="connsiteX77" fmla="*/ 4953000 w 6182360"/>
                <a:gd name="connsiteY77" fmla="*/ 538480 h 4483100"/>
                <a:gd name="connsiteX78" fmla="*/ 5486400 w 6182360"/>
                <a:gd name="connsiteY78" fmla="*/ 325120 h 4483100"/>
                <a:gd name="connsiteX79" fmla="*/ 5638800 w 6182360"/>
                <a:gd name="connsiteY79" fmla="*/ 264160 h 4483100"/>
                <a:gd name="connsiteX80" fmla="*/ 5852160 w 6182360"/>
                <a:gd name="connsiteY80" fmla="*/ 172720 h 4483100"/>
                <a:gd name="connsiteX81" fmla="*/ 5958840 w 6182360"/>
                <a:gd name="connsiteY81" fmla="*/ 20320 h 4483100"/>
                <a:gd name="connsiteX82" fmla="*/ 4495800 w 6182360"/>
                <a:gd name="connsiteY82"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2489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420691 w 6123940"/>
                <a:gd name="connsiteY68" fmla="*/ 1197113 h 4483100"/>
                <a:gd name="connsiteX69" fmla="*/ 5519420 w 6123940"/>
                <a:gd name="connsiteY69" fmla="*/ 1117600 h 4483100"/>
                <a:gd name="connsiteX70" fmla="*/ 5397500 w 6123940"/>
                <a:gd name="connsiteY70" fmla="*/ 995680 h 4483100"/>
                <a:gd name="connsiteX71" fmla="*/ 5397500 w 6123940"/>
                <a:gd name="connsiteY71" fmla="*/ 919480 h 4483100"/>
                <a:gd name="connsiteX72" fmla="*/ 5290820 w 6123940"/>
                <a:gd name="connsiteY72" fmla="*/ 858520 h 4483100"/>
                <a:gd name="connsiteX73" fmla="*/ 5153660 w 6123940"/>
                <a:gd name="connsiteY73" fmla="*/ 873760 h 4483100"/>
                <a:gd name="connsiteX74" fmla="*/ 5397500 w 6123940"/>
                <a:gd name="connsiteY74" fmla="*/ 721360 h 4483100"/>
                <a:gd name="connsiteX75" fmla="*/ 5306060 w 6123940"/>
                <a:gd name="connsiteY75" fmla="*/ 629920 h 4483100"/>
                <a:gd name="connsiteX76" fmla="*/ 5031740 w 6123940"/>
                <a:gd name="connsiteY76" fmla="*/ 660400 h 4483100"/>
                <a:gd name="connsiteX77" fmla="*/ 4894580 w 6123940"/>
                <a:gd name="connsiteY77" fmla="*/ 538480 h 4483100"/>
                <a:gd name="connsiteX78" fmla="*/ 5427980 w 6123940"/>
                <a:gd name="connsiteY78" fmla="*/ 325120 h 4483100"/>
                <a:gd name="connsiteX79" fmla="*/ 5580380 w 6123940"/>
                <a:gd name="connsiteY79" fmla="*/ 264160 h 4483100"/>
                <a:gd name="connsiteX80" fmla="*/ 5793740 w 6123940"/>
                <a:gd name="connsiteY80" fmla="*/ 172720 h 4483100"/>
                <a:gd name="connsiteX81" fmla="*/ 5900420 w 6123940"/>
                <a:gd name="connsiteY81" fmla="*/ 20320 h 4483100"/>
                <a:gd name="connsiteX82" fmla="*/ 4437380 w 6123940"/>
                <a:gd name="connsiteY82"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519420 w 6123940"/>
                <a:gd name="connsiteY67" fmla="*/ 1117600 h 4483100"/>
                <a:gd name="connsiteX68" fmla="*/ 5397500 w 6123940"/>
                <a:gd name="connsiteY68" fmla="*/ 995680 h 4483100"/>
                <a:gd name="connsiteX69" fmla="*/ 5397500 w 6123940"/>
                <a:gd name="connsiteY69" fmla="*/ 919480 h 4483100"/>
                <a:gd name="connsiteX70" fmla="*/ 5290820 w 6123940"/>
                <a:gd name="connsiteY70" fmla="*/ 858520 h 4483100"/>
                <a:gd name="connsiteX71" fmla="*/ 5153660 w 6123940"/>
                <a:gd name="connsiteY71" fmla="*/ 873760 h 4483100"/>
                <a:gd name="connsiteX72" fmla="*/ 5397500 w 6123940"/>
                <a:gd name="connsiteY72" fmla="*/ 721360 h 4483100"/>
                <a:gd name="connsiteX73" fmla="*/ 5306060 w 6123940"/>
                <a:gd name="connsiteY73" fmla="*/ 629920 h 4483100"/>
                <a:gd name="connsiteX74" fmla="*/ 5031740 w 6123940"/>
                <a:gd name="connsiteY74" fmla="*/ 660400 h 4483100"/>
                <a:gd name="connsiteX75" fmla="*/ 4894580 w 6123940"/>
                <a:gd name="connsiteY75" fmla="*/ 538480 h 4483100"/>
                <a:gd name="connsiteX76" fmla="*/ 5427980 w 6123940"/>
                <a:gd name="connsiteY76" fmla="*/ 325120 h 4483100"/>
                <a:gd name="connsiteX77" fmla="*/ 5580380 w 6123940"/>
                <a:gd name="connsiteY77" fmla="*/ 264160 h 4483100"/>
                <a:gd name="connsiteX78" fmla="*/ 5793740 w 6123940"/>
                <a:gd name="connsiteY78" fmla="*/ 172720 h 4483100"/>
                <a:gd name="connsiteX79" fmla="*/ 5900420 w 6123940"/>
                <a:gd name="connsiteY79" fmla="*/ 20320 h 4483100"/>
                <a:gd name="connsiteX80" fmla="*/ 4437380 w 6123940"/>
                <a:gd name="connsiteY80"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519420 w 6123940"/>
                <a:gd name="connsiteY67" fmla="*/ 1117600 h 4483100"/>
                <a:gd name="connsiteX68" fmla="*/ 5397500 w 6123940"/>
                <a:gd name="connsiteY68" fmla="*/ 995680 h 4483100"/>
                <a:gd name="connsiteX69" fmla="*/ 5397500 w 6123940"/>
                <a:gd name="connsiteY69" fmla="*/ 919480 h 4483100"/>
                <a:gd name="connsiteX70" fmla="*/ 5290820 w 6123940"/>
                <a:gd name="connsiteY70" fmla="*/ 858520 h 4483100"/>
                <a:gd name="connsiteX71" fmla="*/ 5153660 w 6123940"/>
                <a:gd name="connsiteY71" fmla="*/ 873760 h 4483100"/>
                <a:gd name="connsiteX72" fmla="*/ 5397500 w 6123940"/>
                <a:gd name="connsiteY72" fmla="*/ 721360 h 4483100"/>
                <a:gd name="connsiteX73" fmla="*/ 5306060 w 6123940"/>
                <a:gd name="connsiteY73" fmla="*/ 629920 h 4483100"/>
                <a:gd name="connsiteX74" fmla="*/ 5031740 w 6123940"/>
                <a:gd name="connsiteY74" fmla="*/ 660400 h 4483100"/>
                <a:gd name="connsiteX75" fmla="*/ 4894580 w 6123940"/>
                <a:gd name="connsiteY75" fmla="*/ 538480 h 4483100"/>
                <a:gd name="connsiteX76" fmla="*/ 5427980 w 6123940"/>
                <a:gd name="connsiteY76" fmla="*/ 325120 h 4483100"/>
                <a:gd name="connsiteX77" fmla="*/ 5580380 w 6123940"/>
                <a:gd name="connsiteY77" fmla="*/ 264160 h 4483100"/>
                <a:gd name="connsiteX78" fmla="*/ 5793740 w 6123940"/>
                <a:gd name="connsiteY78" fmla="*/ 172720 h 4483100"/>
                <a:gd name="connsiteX79" fmla="*/ 5900420 w 6123940"/>
                <a:gd name="connsiteY79" fmla="*/ 20320 h 4483100"/>
                <a:gd name="connsiteX80" fmla="*/ 4437380 w 6123940"/>
                <a:gd name="connsiteY80" fmla="*/ 81280 h 4483100"/>
                <a:gd name="connsiteX0" fmla="*/ 4437380 w 6123940"/>
                <a:gd name="connsiteY0" fmla="*/ 127000 h 4528820"/>
                <a:gd name="connsiteX1" fmla="*/ 4117340 w 6123940"/>
                <a:gd name="connsiteY1" fmla="*/ 553720 h 4528820"/>
                <a:gd name="connsiteX2" fmla="*/ 3629660 w 6123940"/>
                <a:gd name="connsiteY2" fmla="*/ 949960 h 4528820"/>
                <a:gd name="connsiteX3" fmla="*/ 3324860 w 6123940"/>
                <a:gd name="connsiteY3" fmla="*/ 1132840 h 4528820"/>
                <a:gd name="connsiteX4" fmla="*/ 2989580 w 6123940"/>
                <a:gd name="connsiteY4" fmla="*/ 1209040 h 4528820"/>
                <a:gd name="connsiteX5" fmla="*/ 2517140 w 6123940"/>
                <a:gd name="connsiteY5" fmla="*/ 1117600 h 4528820"/>
                <a:gd name="connsiteX6" fmla="*/ 2242820 w 6123940"/>
                <a:gd name="connsiteY6" fmla="*/ 1041400 h 4528820"/>
                <a:gd name="connsiteX7" fmla="*/ 1983740 w 6123940"/>
                <a:gd name="connsiteY7" fmla="*/ 889000 h 4528820"/>
                <a:gd name="connsiteX8" fmla="*/ 1907540 w 6123940"/>
                <a:gd name="connsiteY8" fmla="*/ 843280 h 4528820"/>
                <a:gd name="connsiteX9" fmla="*/ 1709420 w 6123940"/>
                <a:gd name="connsiteY9" fmla="*/ 995680 h 4528820"/>
                <a:gd name="connsiteX10" fmla="*/ 1602740 w 6123940"/>
                <a:gd name="connsiteY10" fmla="*/ 949960 h 4528820"/>
                <a:gd name="connsiteX11" fmla="*/ 1176020 w 6123940"/>
                <a:gd name="connsiteY11" fmla="*/ 812800 h 4528820"/>
                <a:gd name="connsiteX12" fmla="*/ 855980 w 6123940"/>
                <a:gd name="connsiteY12" fmla="*/ 187960 h 4528820"/>
                <a:gd name="connsiteX13" fmla="*/ 855980 w 6123940"/>
                <a:gd name="connsiteY13" fmla="*/ 127000 h 4528820"/>
                <a:gd name="connsiteX14" fmla="*/ 124460 w 6123940"/>
                <a:gd name="connsiteY14" fmla="*/ 127000 h 4528820"/>
                <a:gd name="connsiteX15" fmla="*/ 109220 w 6123940"/>
                <a:gd name="connsiteY15" fmla="*/ 889000 h 4528820"/>
                <a:gd name="connsiteX16" fmla="*/ 261620 w 6123940"/>
                <a:gd name="connsiteY16" fmla="*/ 1041400 h 4528820"/>
                <a:gd name="connsiteX17" fmla="*/ 414020 w 6123940"/>
                <a:gd name="connsiteY17" fmla="*/ 1407160 h 4528820"/>
                <a:gd name="connsiteX18" fmla="*/ 490220 w 6123940"/>
                <a:gd name="connsiteY18" fmla="*/ 1696720 h 4528820"/>
                <a:gd name="connsiteX19" fmla="*/ 627380 w 6123940"/>
                <a:gd name="connsiteY19" fmla="*/ 1772920 h 4528820"/>
                <a:gd name="connsiteX20" fmla="*/ 871220 w 6123940"/>
                <a:gd name="connsiteY20" fmla="*/ 1513840 h 4528820"/>
                <a:gd name="connsiteX21" fmla="*/ 993140 w 6123940"/>
                <a:gd name="connsiteY21" fmla="*/ 1422400 h 4528820"/>
                <a:gd name="connsiteX22" fmla="*/ 1115060 w 6123940"/>
                <a:gd name="connsiteY22" fmla="*/ 1468120 h 4528820"/>
                <a:gd name="connsiteX23" fmla="*/ 1176020 w 6123940"/>
                <a:gd name="connsiteY23" fmla="*/ 1559560 h 4528820"/>
                <a:gd name="connsiteX24" fmla="*/ 1099820 w 6123940"/>
                <a:gd name="connsiteY24" fmla="*/ 1696720 h 4528820"/>
                <a:gd name="connsiteX25" fmla="*/ 1297940 w 6123940"/>
                <a:gd name="connsiteY25" fmla="*/ 1955800 h 4528820"/>
                <a:gd name="connsiteX26" fmla="*/ 1465580 w 6123940"/>
                <a:gd name="connsiteY26" fmla="*/ 2199640 h 4528820"/>
                <a:gd name="connsiteX27" fmla="*/ 1465580 w 6123940"/>
                <a:gd name="connsiteY27" fmla="*/ 2291080 h 4528820"/>
                <a:gd name="connsiteX28" fmla="*/ 1587500 w 6123940"/>
                <a:gd name="connsiteY28" fmla="*/ 2382520 h 4528820"/>
                <a:gd name="connsiteX29" fmla="*/ 1617980 w 6123940"/>
                <a:gd name="connsiteY29" fmla="*/ 2519680 h 4528820"/>
                <a:gd name="connsiteX30" fmla="*/ 1496060 w 6123940"/>
                <a:gd name="connsiteY30" fmla="*/ 2702560 h 4528820"/>
                <a:gd name="connsiteX31" fmla="*/ 1419860 w 6123940"/>
                <a:gd name="connsiteY31" fmla="*/ 2885440 h 4528820"/>
                <a:gd name="connsiteX32" fmla="*/ 1602740 w 6123940"/>
                <a:gd name="connsiteY32" fmla="*/ 3114040 h 4528820"/>
                <a:gd name="connsiteX33" fmla="*/ 1724660 w 6123940"/>
                <a:gd name="connsiteY33" fmla="*/ 3251200 h 4528820"/>
                <a:gd name="connsiteX34" fmla="*/ 1831340 w 6123940"/>
                <a:gd name="connsiteY34" fmla="*/ 3373120 h 4528820"/>
                <a:gd name="connsiteX35" fmla="*/ 1785620 w 6123940"/>
                <a:gd name="connsiteY35" fmla="*/ 3495040 h 4528820"/>
                <a:gd name="connsiteX36" fmla="*/ 1602740 w 6123940"/>
                <a:gd name="connsiteY36" fmla="*/ 3937000 h 4528820"/>
                <a:gd name="connsiteX37" fmla="*/ 1419860 w 6123940"/>
                <a:gd name="connsiteY37" fmla="*/ 4119880 h 4528820"/>
                <a:gd name="connsiteX38" fmla="*/ 1450340 w 6123940"/>
                <a:gd name="connsiteY38" fmla="*/ 4241800 h 4528820"/>
                <a:gd name="connsiteX39" fmla="*/ 1450340 w 6123940"/>
                <a:gd name="connsiteY39" fmla="*/ 4348480 h 4528820"/>
                <a:gd name="connsiteX40" fmla="*/ 1419860 w 6123940"/>
                <a:gd name="connsiteY40" fmla="*/ 4470400 h 4528820"/>
                <a:gd name="connsiteX41" fmla="*/ 1480820 w 6123940"/>
                <a:gd name="connsiteY41" fmla="*/ 4485640 h 4528820"/>
                <a:gd name="connsiteX42" fmla="*/ 2197100 w 6123940"/>
                <a:gd name="connsiteY42" fmla="*/ 4516120 h 4528820"/>
                <a:gd name="connsiteX43" fmla="*/ 2334260 w 6123940"/>
                <a:gd name="connsiteY43" fmla="*/ 4409440 h 4528820"/>
                <a:gd name="connsiteX44" fmla="*/ 2608580 w 6123940"/>
                <a:gd name="connsiteY44" fmla="*/ 4318000 h 4528820"/>
                <a:gd name="connsiteX45" fmla="*/ 2867660 w 6123940"/>
                <a:gd name="connsiteY45" fmla="*/ 4272280 h 4528820"/>
                <a:gd name="connsiteX46" fmla="*/ 2776220 w 6123940"/>
                <a:gd name="connsiteY46" fmla="*/ 4104640 h 4528820"/>
                <a:gd name="connsiteX47" fmla="*/ 2745740 w 6123940"/>
                <a:gd name="connsiteY47" fmla="*/ 3876040 h 4528820"/>
                <a:gd name="connsiteX48" fmla="*/ 3035300 w 6123940"/>
                <a:gd name="connsiteY48" fmla="*/ 3647440 h 4528820"/>
                <a:gd name="connsiteX49" fmla="*/ 3324860 w 6123940"/>
                <a:gd name="connsiteY49" fmla="*/ 3114040 h 4528820"/>
                <a:gd name="connsiteX50" fmla="*/ 3355340 w 6123940"/>
                <a:gd name="connsiteY50" fmla="*/ 2900680 h 4528820"/>
                <a:gd name="connsiteX51" fmla="*/ 3553460 w 6123940"/>
                <a:gd name="connsiteY51" fmla="*/ 2748280 h 4528820"/>
                <a:gd name="connsiteX52" fmla="*/ 3751580 w 6123940"/>
                <a:gd name="connsiteY52" fmla="*/ 2260600 h 4528820"/>
                <a:gd name="connsiteX53" fmla="*/ 3888740 w 6123940"/>
                <a:gd name="connsiteY53" fmla="*/ 2153920 h 4528820"/>
                <a:gd name="connsiteX54" fmla="*/ 3964940 w 6123940"/>
                <a:gd name="connsiteY54" fmla="*/ 2123440 h 4528820"/>
                <a:gd name="connsiteX55" fmla="*/ 4086860 w 6123940"/>
                <a:gd name="connsiteY55" fmla="*/ 1833880 h 4528820"/>
                <a:gd name="connsiteX56" fmla="*/ 4132580 w 6123940"/>
                <a:gd name="connsiteY56" fmla="*/ 1910080 h 4528820"/>
                <a:gd name="connsiteX57" fmla="*/ 4254500 w 6123940"/>
                <a:gd name="connsiteY57" fmla="*/ 2032000 h 4528820"/>
                <a:gd name="connsiteX58" fmla="*/ 4330700 w 6123940"/>
                <a:gd name="connsiteY58" fmla="*/ 1971040 h 4528820"/>
                <a:gd name="connsiteX59" fmla="*/ 4330700 w 6123940"/>
                <a:gd name="connsiteY59" fmla="*/ 1757680 h 4528820"/>
                <a:gd name="connsiteX60" fmla="*/ 4422140 w 6123940"/>
                <a:gd name="connsiteY60" fmla="*/ 1620520 h 4528820"/>
                <a:gd name="connsiteX61" fmla="*/ 4605020 w 6123940"/>
                <a:gd name="connsiteY61" fmla="*/ 1544320 h 4528820"/>
                <a:gd name="connsiteX62" fmla="*/ 4757420 w 6123940"/>
                <a:gd name="connsiteY62" fmla="*/ 1544320 h 4528820"/>
                <a:gd name="connsiteX63" fmla="*/ 4909820 w 6123940"/>
                <a:gd name="connsiteY63" fmla="*/ 1635760 h 4528820"/>
                <a:gd name="connsiteX64" fmla="*/ 4970780 w 6123940"/>
                <a:gd name="connsiteY64" fmla="*/ 1651000 h 4528820"/>
                <a:gd name="connsiteX65" fmla="*/ 5290820 w 6123940"/>
                <a:gd name="connsiteY65" fmla="*/ 1391920 h 4528820"/>
                <a:gd name="connsiteX66" fmla="*/ 5519420 w 6123940"/>
                <a:gd name="connsiteY66" fmla="*/ 1163320 h 4528820"/>
                <a:gd name="connsiteX67" fmla="*/ 5397500 w 6123940"/>
                <a:gd name="connsiteY67" fmla="*/ 1041400 h 4528820"/>
                <a:gd name="connsiteX68" fmla="*/ 5397500 w 6123940"/>
                <a:gd name="connsiteY68" fmla="*/ 965200 h 4528820"/>
                <a:gd name="connsiteX69" fmla="*/ 5290820 w 6123940"/>
                <a:gd name="connsiteY69" fmla="*/ 904240 h 4528820"/>
                <a:gd name="connsiteX70" fmla="*/ 5153660 w 6123940"/>
                <a:gd name="connsiteY70" fmla="*/ 919480 h 4528820"/>
                <a:gd name="connsiteX71" fmla="*/ 5397500 w 6123940"/>
                <a:gd name="connsiteY71" fmla="*/ 767080 h 4528820"/>
                <a:gd name="connsiteX72" fmla="*/ 5306060 w 6123940"/>
                <a:gd name="connsiteY72" fmla="*/ 675640 h 4528820"/>
                <a:gd name="connsiteX73" fmla="*/ 5031740 w 6123940"/>
                <a:gd name="connsiteY73" fmla="*/ 706120 h 4528820"/>
                <a:gd name="connsiteX74" fmla="*/ 4894580 w 6123940"/>
                <a:gd name="connsiteY74" fmla="*/ 584200 h 4528820"/>
                <a:gd name="connsiteX75" fmla="*/ 5427980 w 6123940"/>
                <a:gd name="connsiteY75" fmla="*/ 370840 h 4528820"/>
                <a:gd name="connsiteX76" fmla="*/ 5580380 w 6123940"/>
                <a:gd name="connsiteY76" fmla="*/ 309880 h 4528820"/>
                <a:gd name="connsiteX77" fmla="*/ 5793740 w 6123940"/>
                <a:gd name="connsiteY77" fmla="*/ 218440 h 4528820"/>
                <a:gd name="connsiteX78" fmla="*/ 5900420 w 6123940"/>
                <a:gd name="connsiteY78" fmla="*/ 66040 h 4528820"/>
                <a:gd name="connsiteX79" fmla="*/ 4437380 w 6123940"/>
                <a:gd name="connsiteY79" fmla="*/ 127000 h 452882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148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779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779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116840 h 4518660"/>
                <a:gd name="connsiteX1" fmla="*/ 4117340 w 6123940"/>
                <a:gd name="connsiteY1" fmla="*/ 543560 h 4518660"/>
                <a:gd name="connsiteX2" fmla="*/ 3629660 w 6123940"/>
                <a:gd name="connsiteY2" fmla="*/ 939800 h 4518660"/>
                <a:gd name="connsiteX3" fmla="*/ 3324860 w 6123940"/>
                <a:gd name="connsiteY3" fmla="*/ 1122680 h 4518660"/>
                <a:gd name="connsiteX4" fmla="*/ 2989580 w 6123940"/>
                <a:gd name="connsiteY4" fmla="*/ 1198880 h 4518660"/>
                <a:gd name="connsiteX5" fmla="*/ 2517140 w 6123940"/>
                <a:gd name="connsiteY5" fmla="*/ 1107440 h 4518660"/>
                <a:gd name="connsiteX6" fmla="*/ 2242820 w 6123940"/>
                <a:gd name="connsiteY6" fmla="*/ 1031240 h 4518660"/>
                <a:gd name="connsiteX7" fmla="*/ 1983740 w 6123940"/>
                <a:gd name="connsiteY7" fmla="*/ 878840 h 4518660"/>
                <a:gd name="connsiteX8" fmla="*/ 1907540 w 6123940"/>
                <a:gd name="connsiteY8" fmla="*/ 833120 h 4518660"/>
                <a:gd name="connsiteX9" fmla="*/ 1709420 w 6123940"/>
                <a:gd name="connsiteY9" fmla="*/ 985520 h 4518660"/>
                <a:gd name="connsiteX10" fmla="*/ 1602740 w 6123940"/>
                <a:gd name="connsiteY10" fmla="*/ 939800 h 4518660"/>
                <a:gd name="connsiteX11" fmla="*/ 1176020 w 6123940"/>
                <a:gd name="connsiteY11" fmla="*/ 650240 h 4518660"/>
                <a:gd name="connsiteX12" fmla="*/ 855980 w 6123940"/>
                <a:gd name="connsiteY12" fmla="*/ 177800 h 4518660"/>
                <a:gd name="connsiteX13" fmla="*/ 124460 w 6123940"/>
                <a:gd name="connsiteY13" fmla="*/ 116840 h 4518660"/>
                <a:gd name="connsiteX14" fmla="*/ 109220 w 6123940"/>
                <a:gd name="connsiteY14" fmla="*/ 878840 h 4518660"/>
                <a:gd name="connsiteX15" fmla="*/ 261620 w 6123940"/>
                <a:gd name="connsiteY15" fmla="*/ 1031240 h 4518660"/>
                <a:gd name="connsiteX16" fmla="*/ 414020 w 6123940"/>
                <a:gd name="connsiteY16" fmla="*/ 1397000 h 4518660"/>
                <a:gd name="connsiteX17" fmla="*/ 490220 w 6123940"/>
                <a:gd name="connsiteY17" fmla="*/ 1686560 h 4518660"/>
                <a:gd name="connsiteX18" fmla="*/ 627380 w 6123940"/>
                <a:gd name="connsiteY18" fmla="*/ 1762760 h 4518660"/>
                <a:gd name="connsiteX19" fmla="*/ 871220 w 6123940"/>
                <a:gd name="connsiteY19" fmla="*/ 1503680 h 4518660"/>
                <a:gd name="connsiteX20" fmla="*/ 993140 w 6123940"/>
                <a:gd name="connsiteY20" fmla="*/ 1412240 h 4518660"/>
                <a:gd name="connsiteX21" fmla="*/ 1115060 w 6123940"/>
                <a:gd name="connsiteY21" fmla="*/ 1457960 h 4518660"/>
                <a:gd name="connsiteX22" fmla="*/ 1176020 w 6123940"/>
                <a:gd name="connsiteY22" fmla="*/ 1549400 h 4518660"/>
                <a:gd name="connsiteX23" fmla="*/ 1099820 w 6123940"/>
                <a:gd name="connsiteY23" fmla="*/ 1686560 h 4518660"/>
                <a:gd name="connsiteX24" fmla="*/ 1297940 w 6123940"/>
                <a:gd name="connsiteY24" fmla="*/ 1945640 h 4518660"/>
                <a:gd name="connsiteX25" fmla="*/ 1465580 w 6123940"/>
                <a:gd name="connsiteY25" fmla="*/ 2189480 h 4518660"/>
                <a:gd name="connsiteX26" fmla="*/ 1465580 w 6123940"/>
                <a:gd name="connsiteY26" fmla="*/ 2280920 h 4518660"/>
                <a:gd name="connsiteX27" fmla="*/ 1587500 w 6123940"/>
                <a:gd name="connsiteY27" fmla="*/ 2372360 h 4518660"/>
                <a:gd name="connsiteX28" fmla="*/ 1617980 w 6123940"/>
                <a:gd name="connsiteY28" fmla="*/ 2509520 h 4518660"/>
                <a:gd name="connsiteX29" fmla="*/ 1496060 w 6123940"/>
                <a:gd name="connsiteY29" fmla="*/ 2692400 h 4518660"/>
                <a:gd name="connsiteX30" fmla="*/ 1419860 w 6123940"/>
                <a:gd name="connsiteY30" fmla="*/ 2875280 h 4518660"/>
                <a:gd name="connsiteX31" fmla="*/ 1602740 w 6123940"/>
                <a:gd name="connsiteY31" fmla="*/ 3103880 h 4518660"/>
                <a:gd name="connsiteX32" fmla="*/ 1724660 w 6123940"/>
                <a:gd name="connsiteY32" fmla="*/ 3241040 h 4518660"/>
                <a:gd name="connsiteX33" fmla="*/ 1831340 w 6123940"/>
                <a:gd name="connsiteY33" fmla="*/ 3362960 h 4518660"/>
                <a:gd name="connsiteX34" fmla="*/ 1785620 w 6123940"/>
                <a:gd name="connsiteY34" fmla="*/ 3484880 h 4518660"/>
                <a:gd name="connsiteX35" fmla="*/ 1602740 w 6123940"/>
                <a:gd name="connsiteY35" fmla="*/ 3926840 h 4518660"/>
                <a:gd name="connsiteX36" fmla="*/ 1419860 w 6123940"/>
                <a:gd name="connsiteY36" fmla="*/ 4109720 h 4518660"/>
                <a:gd name="connsiteX37" fmla="*/ 1450340 w 6123940"/>
                <a:gd name="connsiteY37" fmla="*/ 4231640 h 4518660"/>
                <a:gd name="connsiteX38" fmla="*/ 1450340 w 6123940"/>
                <a:gd name="connsiteY38" fmla="*/ 4338320 h 4518660"/>
                <a:gd name="connsiteX39" fmla="*/ 1419860 w 6123940"/>
                <a:gd name="connsiteY39" fmla="*/ 4460240 h 4518660"/>
                <a:gd name="connsiteX40" fmla="*/ 1480820 w 6123940"/>
                <a:gd name="connsiteY40" fmla="*/ 4475480 h 4518660"/>
                <a:gd name="connsiteX41" fmla="*/ 2197100 w 6123940"/>
                <a:gd name="connsiteY41" fmla="*/ 4505960 h 4518660"/>
                <a:gd name="connsiteX42" fmla="*/ 2334260 w 6123940"/>
                <a:gd name="connsiteY42" fmla="*/ 4399280 h 4518660"/>
                <a:gd name="connsiteX43" fmla="*/ 2608580 w 6123940"/>
                <a:gd name="connsiteY43" fmla="*/ 4307840 h 4518660"/>
                <a:gd name="connsiteX44" fmla="*/ 2867660 w 6123940"/>
                <a:gd name="connsiteY44" fmla="*/ 4262120 h 4518660"/>
                <a:gd name="connsiteX45" fmla="*/ 2852420 w 6123940"/>
                <a:gd name="connsiteY45" fmla="*/ 4094480 h 4518660"/>
                <a:gd name="connsiteX46" fmla="*/ 2821940 w 6123940"/>
                <a:gd name="connsiteY46" fmla="*/ 3865880 h 4518660"/>
                <a:gd name="connsiteX47" fmla="*/ 3035300 w 6123940"/>
                <a:gd name="connsiteY47" fmla="*/ 3713480 h 4518660"/>
                <a:gd name="connsiteX48" fmla="*/ 3324860 w 6123940"/>
                <a:gd name="connsiteY48" fmla="*/ 3332480 h 4518660"/>
                <a:gd name="connsiteX49" fmla="*/ 3431540 w 6123940"/>
                <a:gd name="connsiteY49" fmla="*/ 2966720 h 4518660"/>
                <a:gd name="connsiteX50" fmla="*/ 3553460 w 6123940"/>
                <a:gd name="connsiteY50" fmla="*/ 2738120 h 4518660"/>
                <a:gd name="connsiteX51" fmla="*/ 3751580 w 6123940"/>
                <a:gd name="connsiteY51" fmla="*/ 2326640 h 4518660"/>
                <a:gd name="connsiteX52" fmla="*/ 3964940 w 6123940"/>
                <a:gd name="connsiteY52" fmla="*/ 2143760 h 4518660"/>
                <a:gd name="connsiteX53" fmla="*/ 4086860 w 6123940"/>
                <a:gd name="connsiteY53" fmla="*/ 1823720 h 4518660"/>
                <a:gd name="connsiteX54" fmla="*/ 4132580 w 6123940"/>
                <a:gd name="connsiteY54" fmla="*/ 1899920 h 4518660"/>
                <a:gd name="connsiteX55" fmla="*/ 4254500 w 6123940"/>
                <a:gd name="connsiteY55" fmla="*/ 2021840 h 4518660"/>
                <a:gd name="connsiteX56" fmla="*/ 4330700 w 6123940"/>
                <a:gd name="connsiteY56" fmla="*/ 1960880 h 4518660"/>
                <a:gd name="connsiteX57" fmla="*/ 4406900 w 6123940"/>
                <a:gd name="connsiteY57" fmla="*/ 1747520 h 4518660"/>
                <a:gd name="connsiteX58" fmla="*/ 4498340 w 6123940"/>
                <a:gd name="connsiteY58" fmla="*/ 1610360 h 4518660"/>
                <a:gd name="connsiteX59" fmla="*/ 4605020 w 6123940"/>
                <a:gd name="connsiteY59" fmla="*/ 1534160 h 4518660"/>
                <a:gd name="connsiteX60" fmla="*/ 4757420 w 6123940"/>
                <a:gd name="connsiteY60" fmla="*/ 1534160 h 4518660"/>
                <a:gd name="connsiteX61" fmla="*/ 4909820 w 6123940"/>
                <a:gd name="connsiteY61" fmla="*/ 1625600 h 4518660"/>
                <a:gd name="connsiteX62" fmla="*/ 4970780 w 6123940"/>
                <a:gd name="connsiteY62" fmla="*/ 1640840 h 4518660"/>
                <a:gd name="connsiteX63" fmla="*/ 5290820 w 6123940"/>
                <a:gd name="connsiteY63" fmla="*/ 1381760 h 4518660"/>
                <a:gd name="connsiteX64" fmla="*/ 5519420 w 6123940"/>
                <a:gd name="connsiteY64" fmla="*/ 1153160 h 4518660"/>
                <a:gd name="connsiteX65" fmla="*/ 5397500 w 6123940"/>
                <a:gd name="connsiteY65" fmla="*/ 1031240 h 4518660"/>
                <a:gd name="connsiteX66" fmla="*/ 5397500 w 6123940"/>
                <a:gd name="connsiteY66" fmla="*/ 955040 h 4518660"/>
                <a:gd name="connsiteX67" fmla="*/ 5290820 w 6123940"/>
                <a:gd name="connsiteY67" fmla="*/ 894080 h 4518660"/>
                <a:gd name="connsiteX68" fmla="*/ 5153660 w 6123940"/>
                <a:gd name="connsiteY68" fmla="*/ 909320 h 4518660"/>
                <a:gd name="connsiteX69" fmla="*/ 5397500 w 6123940"/>
                <a:gd name="connsiteY69" fmla="*/ 756920 h 4518660"/>
                <a:gd name="connsiteX70" fmla="*/ 5306060 w 6123940"/>
                <a:gd name="connsiteY70" fmla="*/ 665480 h 4518660"/>
                <a:gd name="connsiteX71" fmla="*/ 5031740 w 6123940"/>
                <a:gd name="connsiteY71" fmla="*/ 695960 h 4518660"/>
                <a:gd name="connsiteX72" fmla="*/ 4894580 w 6123940"/>
                <a:gd name="connsiteY72" fmla="*/ 574040 h 4518660"/>
                <a:gd name="connsiteX73" fmla="*/ 5427980 w 6123940"/>
                <a:gd name="connsiteY73" fmla="*/ 360680 h 4518660"/>
                <a:gd name="connsiteX74" fmla="*/ 5580380 w 6123940"/>
                <a:gd name="connsiteY74" fmla="*/ 299720 h 4518660"/>
                <a:gd name="connsiteX75" fmla="*/ 5793740 w 6123940"/>
                <a:gd name="connsiteY75" fmla="*/ 208280 h 4518660"/>
                <a:gd name="connsiteX76" fmla="*/ 5900420 w 6123940"/>
                <a:gd name="connsiteY76" fmla="*/ 55880 h 4518660"/>
                <a:gd name="connsiteX77" fmla="*/ 4437380 w 6123940"/>
                <a:gd name="connsiteY77" fmla="*/ 116840 h 451866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124460 w 6123940"/>
                <a:gd name="connsiteY13" fmla="*/ 157480 h 4483100"/>
                <a:gd name="connsiteX14" fmla="*/ 109220 w 6123940"/>
                <a:gd name="connsiteY14" fmla="*/ 843280 h 4483100"/>
                <a:gd name="connsiteX15" fmla="*/ 261620 w 6123940"/>
                <a:gd name="connsiteY15" fmla="*/ 995680 h 4483100"/>
                <a:gd name="connsiteX16" fmla="*/ 414020 w 6123940"/>
                <a:gd name="connsiteY16" fmla="*/ 1361440 h 4483100"/>
                <a:gd name="connsiteX17" fmla="*/ 490220 w 6123940"/>
                <a:gd name="connsiteY17" fmla="*/ 1651000 h 4483100"/>
                <a:gd name="connsiteX18" fmla="*/ 627380 w 6123940"/>
                <a:gd name="connsiteY18" fmla="*/ 1727200 h 4483100"/>
                <a:gd name="connsiteX19" fmla="*/ 871220 w 6123940"/>
                <a:gd name="connsiteY19" fmla="*/ 1468120 h 4483100"/>
                <a:gd name="connsiteX20" fmla="*/ 993140 w 6123940"/>
                <a:gd name="connsiteY20" fmla="*/ 1376680 h 4483100"/>
                <a:gd name="connsiteX21" fmla="*/ 1115060 w 6123940"/>
                <a:gd name="connsiteY21" fmla="*/ 1422400 h 4483100"/>
                <a:gd name="connsiteX22" fmla="*/ 1176020 w 6123940"/>
                <a:gd name="connsiteY22" fmla="*/ 1513840 h 4483100"/>
                <a:gd name="connsiteX23" fmla="*/ 1099820 w 6123940"/>
                <a:gd name="connsiteY23" fmla="*/ 1651000 h 4483100"/>
                <a:gd name="connsiteX24" fmla="*/ 1297940 w 6123940"/>
                <a:gd name="connsiteY24" fmla="*/ 1910080 h 4483100"/>
                <a:gd name="connsiteX25" fmla="*/ 1465580 w 6123940"/>
                <a:gd name="connsiteY25" fmla="*/ 2153920 h 4483100"/>
                <a:gd name="connsiteX26" fmla="*/ 1465580 w 6123940"/>
                <a:gd name="connsiteY26" fmla="*/ 2245360 h 4483100"/>
                <a:gd name="connsiteX27" fmla="*/ 1587500 w 6123940"/>
                <a:gd name="connsiteY27" fmla="*/ 2336800 h 4483100"/>
                <a:gd name="connsiteX28" fmla="*/ 1617980 w 6123940"/>
                <a:gd name="connsiteY28" fmla="*/ 2473960 h 4483100"/>
                <a:gd name="connsiteX29" fmla="*/ 1496060 w 6123940"/>
                <a:gd name="connsiteY29" fmla="*/ 2656840 h 4483100"/>
                <a:gd name="connsiteX30" fmla="*/ 1419860 w 6123940"/>
                <a:gd name="connsiteY30" fmla="*/ 2839720 h 4483100"/>
                <a:gd name="connsiteX31" fmla="*/ 1602740 w 6123940"/>
                <a:gd name="connsiteY31" fmla="*/ 3068320 h 4483100"/>
                <a:gd name="connsiteX32" fmla="*/ 1724660 w 6123940"/>
                <a:gd name="connsiteY32" fmla="*/ 3205480 h 4483100"/>
                <a:gd name="connsiteX33" fmla="*/ 1831340 w 6123940"/>
                <a:gd name="connsiteY33" fmla="*/ 3327400 h 4483100"/>
                <a:gd name="connsiteX34" fmla="*/ 1785620 w 6123940"/>
                <a:gd name="connsiteY34" fmla="*/ 3449320 h 4483100"/>
                <a:gd name="connsiteX35" fmla="*/ 1602740 w 6123940"/>
                <a:gd name="connsiteY35" fmla="*/ 3891280 h 4483100"/>
                <a:gd name="connsiteX36" fmla="*/ 1419860 w 6123940"/>
                <a:gd name="connsiteY36" fmla="*/ 4074160 h 4483100"/>
                <a:gd name="connsiteX37" fmla="*/ 1450340 w 6123940"/>
                <a:gd name="connsiteY37" fmla="*/ 4196080 h 4483100"/>
                <a:gd name="connsiteX38" fmla="*/ 1450340 w 6123940"/>
                <a:gd name="connsiteY38" fmla="*/ 4302760 h 4483100"/>
                <a:gd name="connsiteX39" fmla="*/ 1419860 w 6123940"/>
                <a:gd name="connsiteY39" fmla="*/ 4424680 h 4483100"/>
                <a:gd name="connsiteX40" fmla="*/ 1480820 w 6123940"/>
                <a:gd name="connsiteY40" fmla="*/ 4439920 h 4483100"/>
                <a:gd name="connsiteX41" fmla="*/ 2197100 w 6123940"/>
                <a:gd name="connsiteY41" fmla="*/ 4470400 h 4483100"/>
                <a:gd name="connsiteX42" fmla="*/ 2334260 w 6123940"/>
                <a:gd name="connsiteY42" fmla="*/ 4363720 h 4483100"/>
                <a:gd name="connsiteX43" fmla="*/ 2608580 w 6123940"/>
                <a:gd name="connsiteY43" fmla="*/ 4272280 h 4483100"/>
                <a:gd name="connsiteX44" fmla="*/ 2867660 w 6123940"/>
                <a:gd name="connsiteY44" fmla="*/ 4226560 h 4483100"/>
                <a:gd name="connsiteX45" fmla="*/ 2852420 w 6123940"/>
                <a:gd name="connsiteY45" fmla="*/ 4058920 h 4483100"/>
                <a:gd name="connsiteX46" fmla="*/ 2821940 w 6123940"/>
                <a:gd name="connsiteY46" fmla="*/ 3830320 h 4483100"/>
                <a:gd name="connsiteX47" fmla="*/ 3035300 w 6123940"/>
                <a:gd name="connsiteY47" fmla="*/ 3677920 h 4483100"/>
                <a:gd name="connsiteX48" fmla="*/ 3324860 w 6123940"/>
                <a:gd name="connsiteY48" fmla="*/ 3296920 h 4483100"/>
                <a:gd name="connsiteX49" fmla="*/ 3431540 w 6123940"/>
                <a:gd name="connsiteY49" fmla="*/ 2931160 h 4483100"/>
                <a:gd name="connsiteX50" fmla="*/ 3553460 w 6123940"/>
                <a:gd name="connsiteY50" fmla="*/ 2702560 h 4483100"/>
                <a:gd name="connsiteX51" fmla="*/ 3751580 w 6123940"/>
                <a:gd name="connsiteY51" fmla="*/ 2291080 h 4483100"/>
                <a:gd name="connsiteX52" fmla="*/ 3964940 w 6123940"/>
                <a:gd name="connsiteY52" fmla="*/ 2108200 h 4483100"/>
                <a:gd name="connsiteX53" fmla="*/ 4086860 w 6123940"/>
                <a:gd name="connsiteY53" fmla="*/ 1788160 h 4483100"/>
                <a:gd name="connsiteX54" fmla="*/ 4132580 w 6123940"/>
                <a:gd name="connsiteY54" fmla="*/ 1864360 h 4483100"/>
                <a:gd name="connsiteX55" fmla="*/ 4254500 w 6123940"/>
                <a:gd name="connsiteY55" fmla="*/ 1986280 h 4483100"/>
                <a:gd name="connsiteX56" fmla="*/ 4330700 w 6123940"/>
                <a:gd name="connsiteY56" fmla="*/ 1925320 h 4483100"/>
                <a:gd name="connsiteX57" fmla="*/ 4406900 w 6123940"/>
                <a:gd name="connsiteY57" fmla="*/ 1711960 h 4483100"/>
                <a:gd name="connsiteX58" fmla="*/ 4498340 w 6123940"/>
                <a:gd name="connsiteY58" fmla="*/ 1574800 h 4483100"/>
                <a:gd name="connsiteX59" fmla="*/ 4605020 w 6123940"/>
                <a:gd name="connsiteY59" fmla="*/ 1498600 h 4483100"/>
                <a:gd name="connsiteX60" fmla="*/ 4757420 w 6123940"/>
                <a:gd name="connsiteY60" fmla="*/ 1498600 h 4483100"/>
                <a:gd name="connsiteX61" fmla="*/ 4909820 w 6123940"/>
                <a:gd name="connsiteY61" fmla="*/ 1590040 h 4483100"/>
                <a:gd name="connsiteX62" fmla="*/ 4970780 w 6123940"/>
                <a:gd name="connsiteY62" fmla="*/ 1605280 h 4483100"/>
                <a:gd name="connsiteX63" fmla="*/ 5290820 w 6123940"/>
                <a:gd name="connsiteY63" fmla="*/ 1346200 h 4483100"/>
                <a:gd name="connsiteX64" fmla="*/ 5519420 w 6123940"/>
                <a:gd name="connsiteY64" fmla="*/ 1117600 h 4483100"/>
                <a:gd name="connsiteX65" fmla="*/ 5397500 w 6123940"/>
                <a:gd name="connsiteY65" fmla="*/ 995680 h 4483100"/>
                <a:gd name="connsiteX66" fmla="*/ 5397500 w 6123940"/>
                <a:gd name="connsiteY66" fmla="*/ 919480 h 4483100"/>
                <a:gd name="connsiteX67" fmla="*/ 5290820 w 6123940"/>
                <a:gd name="connsiteY67" fmla="*/ 858520 h 4483100"/>
                <a:gd name="connsiteX68" fmla="*/ 5153660 w 6123940"/>
                <a:gd name="connsiteY68" fmla="*/ 873760 h 4483100"/>
                <a:gd name="connsiteX69" fmla="*/ 5397500 w 6123940"/>
                <a:gd name="connsiteY69" fmla="*/ 721360 h 4483100"/>
                <a:gd name="connsiteX70" fmla="*/ 5306060 w 6123940"/>
                <a:gd name="connsiteY70" fmla="*/ 629920 h 4483100"/>
                <a:gd name="connsiteX71" fmla="*/ 5031740 w 6123940"/>
                <a:gd name="connsiteY71" fmla="*/ 660400 h 4483100"/>
                <a:gd name="connsiteX72" fmla="*/ 4894580 w 6123940"/>
                <a:gd name="connsiteY72" fmla="*/ 538480 h 4483100"/>
                <a:gd name="connsiteX73" fmla="*/ 5427980 w 6123940"/>
                <a:gd name="connsiteY73" fmla="*/ 325120 h 4483100"/>
                <a:gd name="connsiteX74" fmla="*/ 5580380 w 6123940"/>
                <a:gd name="connsiteY74" fmla="*/ 264160 h 4483100"/>
                <a:gd name="connsiteX75" fmla="*/ 5793740 w 6123940"/>
                <a:gd name="connsiteY75" fmla="*/ 172720 h 4483100"/>
                <a:gd name="connsiteX76" fmla="*/ 5900420 w 6123940"/>
                <a:gd name="connsiteY76" fmla="*/ 20320 h 4483100"/>
                <a:gd name="connsiteX77" fmla="*/ 4437380 w 6123940"/>
                <a:gd name="connsiteY77"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124460 w 6123940"/>
                <a:gd name="connsiteY13" fmla="*/ 157480 h 4483100"/>
                <a:gd name="connsiteX14" fmla="*/ 109220 w 6123940"/>
                <a:gd name="connsiteY14" fmla="*/ 843280 h 4483100"/>
                <a:gd name="connsiteX15" fmla="*/ 261620 w 6123940"/>
                <a:gd name="connsiteY15" fmla="*/ 995680 h 4483100"/>
                <a:gd name="connsiteX16" fmla="*/ 414020 w 6123940"/>
                <a:gd name="connsiteY16" fmla="*/ 1361440 h 4483100"/>
                <a:gd name="connsiteX17" fmla="*/ 490220 w 6123940"/>
                <a:gd name="connsiteY17" fmla="*/ 1651000 h 4483100"/>
                <a:gd name="connsiteX18" fmla="*/ 627380 w 6123940"/>
                <a:gd name="connsiteY18" fmla="*/ 1727200 h 4483100"/>
                <a:gd name="connsiteX19" fmla="*/ 871220 w 6123940"/>
                <a:gd name="connsiteY19" fmla="*/ 1468120 h 4483100"/>
                <a:gd name="connsiteX20" fmla="*/ 993140 w 6123940"/>
                <a:gd name="connsiteY20" fmla="*/ 1376680 h 4483100"/>
                <a:gd name="connsiteX21" fmla="*/ 1115060 w 6123940"/>
                <a:gd name="connsiteY21" fmla="*/ 1422400 h 4483100"/>
                <a:gd name="connsiteX22" fmla="*/ 1176020 w 6123940"/>
                <a:gd name="connsiteY22" fmla="*/ 1513840 h 4483100"/>
                <a:gd name="connsiteX23" fmla="*/ 1099820 w 6123940"/>
                <a:gd name="connsiteY23" fmla="*/ 1651000 h 4483100"/>
                <a:gd name="connsiteX24" fmla="*/ 1297940 w 6123940"/>
                <a:gd name="connsiteY24" fmla="*/ 1910080 h 4483100"/>
                <a:gd name="connsiteX25" fmla="*/ 1465580 w 6123940"/>
                <a:gd name="connsiteY25" fmla="*/ 2153920 h 4483100"/>
                <a:gd name="connsiteX26" fmla="*/ 1465580 w 6123940"/>
                <a:gd name="connsiteY26" fmla="*/ 2245360 h 4483100"/>
                <a:gd name="connsiteX27" fmla="*/ 1587500 w 6123940"/>
                <a:gd name="connsiteY27" fmla="*/ 2336800 h 4483100"/>
                <a:gd name="connsiteX28" fmla="*/ 1617980 w 6123940"/>
                <a:gd name="connsiteY28" fmla="*/ 2473960 h 4483100"/>
                <a:gd name="connsiteX29" fmla="*/ 1496060 w 6123940"/>
                <a:gd name="connsiteY29" fmla="*/ 2656840 h 4483100"/>
                <a:gd name="connsiteX30" fmla="*/ 1419860 w 6123940"/>
                <a:gd name="connsiteY30" fmla="*/ 2839720 h 4483100"/>
                <a:gd name="connsiteX31" fmla="*/ 1602740 w 6123940"/>
                <a:gd name="connsiteY31" fmla="*/ 3068320 h 4483100"/>
                <a:gd name="connsiteX32" fmla="*/ 1724660 w 6123940"/>
                <a:gd name="connsiteY32" fmla="*/ 3205480 h 4483100"/>
                <a:gd name="connsiteX33" fmla="*/ 1831340 w 6123940"/>
                <a:gd name="connsiteY33" fmla="*/ 3327400 h 4483100"/>
                <a:gd name="connsiteX34" fmla="*/ 1785620 w 6123940"/>
                <a:gd name="connsiteY34" fmla="*/ 3449320 h 4483100"/>
                <a:gd name="connsiteX35" fmla="*/ 1602740 w 6123940"/>
                <a:gd name="connsiteY35" fmla="*/ 3891280 h 4483100"/>
                <a:gd name="connsiteX36" fmla="*/ 1419860 w 6123940"/>
                <a:gd name="connsiteY36" fmla="*/ 4074160 h 4483100"/>
                <a:gd name="connsiteX37" fmla="*/ 1450340 w 6123940"/>
                <a:gd name="connsiteY37" fmla="*/ 4196080 h 4483100"/>
                <a:gd name="connsiteX38" fmla="*/ 1450340 w 6123940"/>
                <a:gd name="connsiteY38" fmla="*/ 4302760 h 4483100"/>
                <a:gd name="connsiteX39" fmla="*/ 1419860 w 6123940"/>
                <a:gd name="connsiteY39" fmla="*/ 4424680 h 4483100"/>
                <a:gd name="connsiteX40" fmla="*/ 1480820 w 6123940"/>
                <a:gd name="connsiteY40" fmla="*/ 4439920 h 4483100"/>
                <a:gd name="connsiteX41" fmla="*/ 2197100 w 6123940"/>
                <a:gd name="connsiteY41" fmla="*/ 4470400 h 4483100"/>
                <a:gd name="connsiteX42" fmla="*/ 2334260 w 6123940"/>
                <a:gd name="connsiteY42" fmla="*/ 4363720 h 4483100"/>
                <a:gd name="connsiteX43" fmla="*/ 2608580 w 6123940"/>
                <a:gd name="connsiteY43" fmla="*/ 4272280 h 4483100"/>
                <a:gd name="connsiteX44" fmla="*/ 2867660 w 6123940"/>
                <a:gd name="connsiteY44" fmla="*/ 4226560 h 4483100"/>
                <a:gd name="connsiteX45" fmla="*/ 2852420 w 6123940"/>
                <a:gd name="connsiteY45" fmla="*/ 4058920 h 4483100"/>
                <a:gd name="connsiteX46" fmla="*/ 2821940 w 6123940"/>
                <a:gd name="connsiteY46" fmla="*/ 3830320 h 4483100"/>
                <a:gd name="connsiteX47" fmla="*/ 3035300 w 6123940"/>
                <a:gd name="connsiteY47" fmla="*/ 3677920 h 4483100"/>
                <a:gd name="connsiteX48" fmla="*/ 3324860 w 6123940"/>
                <a:gd name="connsiteY48" fmla="*/ 3296920 h 4483100"/>
                <a:gd name="connsiteX49" fmla="*/ 3431540 w 6123940"/>
                <a:gd name="connsiteY49" fmla="*/ 2931160 h 4483100"/>
                <a:gd name="connsiteX50" fmla="*/ 3553460 w 6123940"/>
                <a:gd name="connsiteY50" fmla="*/ 2702560 h 4483100"/>
                <a:gd name="connsiteX51" fmla="*/ 3751580 w 6123940"/>
                <a:gd name="connsiteY51" fmla="*/ 2291080 h 4483100"/>
                <a:gd name="connsiteX52" fmla="*/ 3964940 w 6123940"/>
                <a:gd name="connsiteY52" fmla="*/ 2108200 h 4483100"/>
                <a:gd name="connsiteX53" fmla="*/ 4086860 w 6123940"/>
                <a:gd name="connsiteY53" fmla="*/ 1788160 h 4483100"/>
                <a:gd name="connsiteX54" fmla="*/ 4132580 w 6123940"/>
                <a:gd name="connsiteY54" fmla="*/ 1864360 h 4483100"/>
                <a:gd name="connsiteX55" fmla="*/ 4254500 w 6123940"/>
                <a:gd name="connsiteY55" fmla="*/ 1986280 h 4483100"/>
                <a:gd name="connsiteX56" fmla="*/ 4330700 w 6123940"/>
                <a:gd name="connsiteY56" fmla="*/ 1925320 h 4483100"/>
                <a:gd name="connsiteX57" fmla="*/ 4406900 w 6123940"/>
                <a:gd name="connsiteY57" fmla="*/ 1711960 h 4483100"/>
                <a:gd name="connsiteX58" fmla="*/ 4498340 w 6123940"/>
                <a:gd name="connsiteY58" fmla="*/ 1574800 h 4483100"/>
                <a:gd name="connsiteX59" fmla="*/ 4605020 w 6123940"/>
                <a:gd name="connsiteY59" fmla="*/ 1498600 h 4483100"/>
                <a:gd name="connsiteX60" fmla="*/ 4757420 w 6123940"/>
                <a:gd name="connsiteY60" fmla="*/ 1498600 h 4483100"/>
                <a:gd name="connsiteX61" fmla="*/ 4909820 w 6123940"/>
                <a:gd name="connsiteY61" fmla="*/ 1590040 h 4483100"/>
                <a:gd name="connsiteX62" fmla="*/ 4970780 w 6123940"/>
                <a:gd name="connsiteY62" fmla="*/ 1605280 h 4483100"/>
                <a:gd name="connsiteX63" fmla="*/ 5290820 w 6123940"/>
                <a:gd name="connsiteY63" fmla="*/ 1346200 h 4483100"/>
                <a:gd name="connsiteX64" fmla="*/ 5519420 w 6123940"/>
                <a:gd name="connsiteY64" fmla="*/ 1117600 h 4483100"/>
                <a:gd name="connsiteX65" fmla="*/ 5397500 w 6123940"/>
                <a:gd name="connsiteY65" fmla="*/ 995680 h 4483100"/>
                <a:gd name="connsiteX66" fmla="*/ 5397500 w 6123940"/>
                <a:gd name="connsiteY66" fmla="*/ 919480 h 4483100"/>
                <a:gd name="connsiteX67" fmla="*/ 5290820 w 6123940"/>
                <a:gd name="connsiteY67" fmla="*/ 858520 h 4483100"/>
                <a:gd name="connsiteX68" fmla="*/ 5153660 w 6123940"/>
                <a:gd name="connsiteY68" fmla="*/ 873760 h 4483100"/>
                <a:gd name="connsiteX69" fmla="*/ 5397500 w 6123940"/>
                <a:gd name="connsiteY69" fmla="*/ 721360 h 4483100"/>
                <a:gd name="connsiteX70" fmla="*/ 5306060 w 6123940"/>
                <a:gd name="connsiteY70" fmla="*/ 629920 h 4483100"/>
                <a:gd name="connsiteX71" fmla="*/ 5031740 w 6123940"/>
                <a:gd name="connsiteY71" fmla="*/ 660400 h 4483100"/>
                <a:gd name="connsiteX72" fmla="*/ 4894580 w 6123940"/>
                <a:gd name="connsiteY72" fmla="*/ 538480 h 4483100"/>
                <a:gd name="connsiteX73" fmla="*/ 5427980 w 6123940"/>
                <a:gd name="connsiteY73" fmla="*/ 325120 h 4483100"/>
                <a:gd name="connsiteX74" fmla="*/ 5580380 w 6123940"/>
                <a:gd name="connsiteY74" fmla="*/ 264160 h 4483100"/>
                <a:gd name="connsiteX75" fmla="*/ 5793740 w 6123940"/>
                <a:gd name="connsiteY75" fmla="*/ 172720 h 4483100"/>
                <a:gd name="connsiteX76" fmla="*/ 5900420 w 6123940"/>
                <a:gd name="connsiteY76" fmla="*/ 20320 h 4483100"/>
                <a:gd name="connsiteX77" fmla="*/ 4437380 w 6123940"/>
                <a:gd name="connsiteY77"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124460 w 6123940"/>
                <a:gd name="connsiteY13" fmla="*/ 157480 h 4483100"/>
                <a:gd name="connsiteX14" fmla="*/ 109220 w 6123940"/>
                <a:gd name="connsiteY14" fmla="*/ 843280 h 4483100"/>
                <a:gd name="connsiteX15" fmla="*/ 261620 w 6123940"/>
                <a:gd name="connsiteY15" fmla="*/ 995680 h 4483100"/>
                <a:gd name="connsiteX16" fmla="*/ 414020 w 6123940"/>
                <a:gd name="connsiteY16" fmla="*/ 1361440 h 4483100"/>
                <a:gd name="connsiteX17" fmla="*/ 490220 w 6123940"/>
                <a:gd name="connsiteY17" fmla="*/ 1651000 h 4483100"/>
                <a:gd name="connsiteX18" fmla="*/ 627380 w 6123940"/>
                <a:gd name="connsiteY18" fmla="*/ 1727200 h 4483100"/>
                <a:gd name="connsiteX19" fmla="*/ 871220 w 6123940"/>
                <a:gd name="connsiteY19" fmla="*/ 1468120 h 4483100"/>
                <a:gd name="connsiteX20" fmla="*/ 993140 w 6123940"/>
                <a:gd name="connsiteY20" fmla="*/ 1376680 h 4483100"/>
                <a:gd name="connsiteX21" fmla="*/ 1115060 w 6123940"/>
                <a:gd name="connsiteY21" fmla="*/ 1422400 h 4483100"/>
                <a:gd name="connsiteX22" fmla="*/ 1176020 w 6123940"/>
                <a:gd name="connsiteY22" fmla="*/ 1513840 h 4483100"/>
                <a:gd name="connsiteX23" fmla="*/ 1099820 w 6123940"/>
                <a:gd name="connsiteY23" fmla="*/ 1651000 h 4483100"/>
                <a:gd name="connsiteX24" fmla="*/ 1297940 w 6123940"/>
                <a:gd name="connsiteY24" fmla="*/ 1910080 h 4483100"/>
                <a:gd name="connsiteX25" fmla="*/ 1465580 w 6123940"/>
                <a:gd name="connsiteY25" fmla="*/ 2153920 h 4483100"/>
                <a:gd name="connsiteX26" fmla="*/ 1465580 w 6123940"/>
                <a:gd name="connsiteY26" fmla="*/ 2245360 h 4483100"/>
                <a:gd name="connsiteX27" fmla="*/ 1587500 w 6123940"/>
                <a:gd name="connsiteY27" fmla="*/ 2336800 h 4483100"/>
                <a:gd name="connsiteX28" fmla="*/ 1617980 w 6123940"/>
                <a:gd name="connsiteY28" fmla="*/ 2473960 h 4483100"/>
                <a:gd name="connsiteX29" fmla="*/ 1496060 w 6123940"/>
                <a:gd name="connsiteY29" fmla="*/ 2656840 h 4483100"/>
                <a:gd name="connsiteX30" fmla="*/ 1419860 w 6123940"/>
                <a:gd name="connsiteY30" fmla="*/ 2839720 h 4483100"/>
                <a:gd name="connsiteX31" fmla="*/ 1602740 w 6123940"/>
                <a:gd name="connsiteY31" fmla="*/ 3068320 h 4483100"/>
                <a:gd name="connsiteX32" fmla="*/ 1724660 w 6123940"/>
                <a:gd name="connsiteY32" fmla="*/ 3205480 h 4483100"/>
                <a:gd name="connsiteX33" fmla="*/ 1831340 w 6123940"/>
                <a:gd name="connsiteY33" fmla="*/ 3327400 h 4483100"/>
                <a:gd name="connsiteX34" fmla="*/ 1785620 w 6123940"/>
                <a:gd name="connsiteY34" fmla="*/ 3449320 h 4483100"/>
                <a:gd name="connsiteX35" fmla="*/ 1602740 w 6123940"/>
                <a:gd name="connsiteY35" fmla="*/ 3891280 h 4483100"/>
                <a:gd name="connsiteX36" fmla="*/ 1419860 w 6123940"/>
                <a:gd name="connsiteY36" fmla="*/ 4074160 h 4483100"/>
                <a:gd name="connsiteX37" fmla="*/ 1450340 w 6123940"/>
                <a:gd name="connsiteY37" fmla="*/ 4196080 h 4483100"/>
                <a:gd name="connsiteX38" fmla="*/ 1450340 w 6123940"/>
                <a:gd name="connsiteY38" fmla="*/ 4302760 h 4483100"/>
                <a:gd name="connsiteX39" fmla="*/ 1419860 w 6123940"/>
                <a:gd name="connsiteY39" fmla="*/ 4424680 h 4483100"/>
                <a:gd name="connsiteX40" fmla="*/ 1480820 w 6123940"/>
                <a:gd name="connsiteY40" fmla="*/ 4439920 h 4483100"/>
                <a:gd name="connsiteX41" fmla="*/ 2197100 w 6123940"/>
                <a:gd name="connsiteY41" fmla="*/ 4470400 h 4483100"/>
                <a:gd name="connsiteX42" fmla="*/ 2334260 w 6123940"/>
                <a:gd name="connsiteY42" fmla="*/ 4363720 h 4483100"/>
                <a:gd name="connsiteX43" fmla="*/ 2608580 w 6123940"/>
                <a:gd name="connsiteY43" fmla="*/ 4272280 h 4483100"/>
                <a:gd name="connsiteX44" fmla="*/ 2867660 w 6123940"/>
                <a:gd name="connsiteY44" fmla="*/ 4226560 h 4483100"/>
                <a:gd name="connsiteX45" fmla="*/ 2852420 w 6123940"/>
                <a:gd name="connsiteY45" fmla="*/ 4058920 h 4483100"/>
                <a:gd name="connsiteX46" fmla="*/ 2821940 w 6123940"/>
                <a:gd name="connsiteY46" fmla="*/ 3830320 h 4483100"/>
                <a:gd name="connsiteX47" fmla="*/ 3035300 w 6123940"/>
                <a:gd name="connsiteY47" fmla="*/ 3677920 h 4483100"/>
                <a:gd name="connsiteX48" fmla="*/ 3324860 w 6123940"/>
                <a:gd name="connsiteY48" fmla="*/ 3296920 h 4483100"/>
                <a:gd name="connsiteX49" fmla="*/ 3431540 w 6123940"/>
                <a:gd name="connsiteY49" fmla="*/ 2931160 h 4483100"/>
                <a:gd name="connsiteX50" fmla="*/ 3553460 w 6123940"/>
                <a:gd name="connsiteY50" fmla="*/ 2702560 h 4483100"/>
                <a:gd name="connsiteX51" fmla="*/ 3751580 w 6123940"/>
                <a:gd name="connsiteY51" fmla="*/ 2291080 h 4483100"/>
                <a:gd name="connsiteX52" fmla="*/ 3964940 w 6123940"/>
                <a:gd name="connsiteY52" fmla="*/ 2108200 h 4483100"/>
                <a:gd name="connsiteX53" fmla="*/ 4086860 w 6123940"/>
                <a:gd name="connsiteY53" fmla="*/ 1788160 h 4483100"/>
                <a:gd name="connsiteX54" fmla="*/ 4132580 w 6123940"/>
                <a:gd name="connsiteY54" fmla="*/ 1864360 h 4483100"/>
                <a:gd name="connsiteX55" fmla="*/ 4254500 w 6123940"/>
                <a:gd name="connsiteY55" fmla="*/ 1986280 h 4483100"/>
                <a:gd name="connsiteX56" fmla="*/ 4330700 w 6123940"/>
                <a:gd name="connsiteY56" fmla="*/ 1925320 h 4483100"/>
                <a:gd name="connsiteX57" fmla="*/ 4406900 w 6123940"/>
                <a:gd name="connsiteY57" fmla="*/ 1711960 h 4483100"/>
                <a:gd name="connsiteX58" fmla="*/ 4498340 w 6123940"/>
                <a:gd name="connsiteY58" fmla="*/ 1574800 h 4483100"/>
                <a:gd name="connsiteX59" fmla="*/ 4605020 w 6123940"/>
                <a:gd name="connsiteY59" fmla="*/ 1498600 h 4483100"/>
                <a:gd name="connsiteX60" fmla="*/ 4757420 w 6123940"/>
                <a:gd name="connsiteY60" fmla="*/ 1498600 h 4483100"/>
                <a:gd name="connsiteX61" fmla="*/ 4909820 w 6123940"/>
                <a:gd name="connsiteY61" fmla="*/ 1590040 h 4483100"/>
                <a:gd name="connsiteX62" fmla="*/ 4970780 w 6123940"/>
                <a:gd name="connsiteY62" fmla="*/ 1605280 h 4483100"/>
                <a:gd name="connsiteX63" fmla="*/ 5290820 w 6123940"/>
                <a:gd name="connsiteY63" fmla="*/ 1346200 h 4483100"/>
                <a:gd name="connsiteX64" fmla="*/ 5519420 w 6123940"/>
                <a:gd name="connsiteY64" fmla="*/ 1117600 h 4483100"/>
                <a:gd name="connsiteX65" fmla="*/ 5397500 w 6123940"/>
                <a:gd name="connsiteY65" fmla="*/ 995680 h 4483100"/>
                <a:gd name="connsiteX66" fmla="*/ 5397500 w 6123940"/>
                <a:gd name="connsiteY66" fmla="*/ 919480 h 4483100"/>
                <a:gd name="connsiteX67" fmla="*/ 5290820 w 6123940"/>
                <a:gd name="connsiteY67" fmla="*/ 858520 h 4483100"/>
                <a:gd name="connsiteX68" fmla="*/ 5153660 w 6123940"/>
                <a:gd name="connsiteY68" fmla="*/ 873760 h 4483100"/>
                <a:gd name="connsiteX69" fmla="*/ 5397500 w 6123940"/>
                <a:gd name="connsiteY69" fmla="*/ 721360 h 4483100"/>
                <a:gd name="connsiteX70" fmla="*/ 5306060 w 6123940"/>
                <a:gd name="connsiteY70" fmla="*/ 629920 h 4483100"/>
                <a:gd name="connsiteX71" fmla="*/ 5031740 w 6123940"/>
                <a:gd name="connsiteY71" fmla="*/ 660400 h 4483100"/>
                <a:gd name="connsiteX72" fmla="*/ 4894580 w 6123940"/>
                <a:gd name="connsiteY72" fmla="*/ 538480 h 4483100"/>
                <a:gd name="connsiteX73" fmla="*/ 5427980 w 6123940"/>
                <a:gd name="connsiteY73" fmla="*/ 325120 h 4483100"/>
                <a:gd name="connsiteX74" fmla="*/ 5580380 w 6123940"/>
                <a:gd name="connsiteY74" fmla="*/ 264160 h 4483100"/>
                <a:gd name="connsiteX75" fmla="*/ 5793740 w 6123940"/>
                <a:gd name="connsiteY75" fmla="*/ 172720 h 4483100"/>
                <a:gd name="connsiteX76" fmla="*/ 5900420 w 6123940"/>
                <a:gd name="connsiteY76" fmla="*/ 20320 h 4483100"/>
                <a:gd name="connsiteX77" fmla="*/ 4437380 w 6123940"/>
                <a:gd name="connsiteY77" fmla="*/ 81280 h 448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123940" h="4483100">
                  <a:moveTo>
                    <a:pt x="4437380" y="81280"/>
                  </a:moveTo>
                  <a:cubicBezTo>
                    <a:pt x="4140200" y="162560"/>
                    <a:pt x="4251960" y="370840"/>
                    <a:pt x="4117340" y="508000"/>
                  </a:cubicBezTo>
                  <a:cubicBezTo>
                    <a:pt x="3982720" y="645160"/>
                    <a:pt x="3761740" y="807720"/>
                    <a:pt x="3629660" y="904240"/>
                  </a:cubicBezTo>
                  <a:cubicBezTo>
                    <a:pt x="3497580" y="1000760"/>
                    <a:pt x="3431540" y="1043940"/>
                    <a:pt x="3324860" y="1087120"/>
                  </a:cubicBezTo>
                  <a:cubicBezTo>
                    <a:pt x="3218180" y="1130300"/>
                    <a:pt x="3124200" y="1165860"/>
                    <a:pt x="2989580" y="1163320"/>
                  </a:cubicBezTo>
                  <a:cubicBezTo>
                    <a:pt x="2854960" y="1160780"/>
                    <a:pt x="2641600" y="1099820"/>
                    <a:pt x="2517140" y="1071880"/>
                  </a:cubicBezTo>
                  <a:cubicBezTo>
                    <a:pt x="2392680" y="1043940"/>
                    <a:pt x="2331720" y="1033780"/>
                    <a:pt x="2242820" y="995680"/>
                  </a:cubicBezTo>
                  <a:cubicBezTo>
                    <a:pt x="2153920" y="957580"/>
                    <a:pt x="1983740" y="843280"/>
                    <a:pt x="1983740" y="843280"/>
                  </a:cubicBezTo>
                  <a:cubicBezTo>
                    <a:pt x="1927860" y="810260"/>
                    <a:pt x="1953260" y="779780"/>
                    <a:pt x="1907540" y="797560"/>
                  </a:cubicBezTo>
                  <a:cubicBezTo>
                    <a:pt x="1861820" y="815340"/>
                    <a:pt x="1760220" y="932180"/>
                    <a:pt x="1709420" y="949960"/>
                  </a:cubicBezTo>
                  <a:cubicBezTo>
                    <a:pt x="1658620" y="967740"/>
                    <a:pt x="1691640" y="960120"/>
                    <a:pt x="1602740" y="904240"/>
                  </a:cubicBezTo>
                  <a:cubicBezTo>
                    <a:pt x="1513840" y="848360"/>
                    <a:pt x="1300480" y="741680"/>
                    <a:pt x="1176020" y="614680"/>
                  </a:cubicBezTo>
                  <a:cubicBezTo>
                    <a:pt x="1051560" y="487680"/>
                    <a:pt x="1031240" y="218440"/>
                    <a:pt x="855980" y="142240"/>
                  </a:cubicBezTo>
                  <a:cubicBezTo>
                    <a:pt x="526143" y="164011"/>
                    <a:pt x="407851" y="190863"/>
                    <a:pt x="124460" y="157480"/>
                  </a:cubicBezTo>
                  <a:cubicBezTo>
                    <a:pt x="0" y="274320"/>
                    <a:pt x="86360" y="703580"/>
                    <a:pt x="109220" y="843280"/>
                  </a:cubicBezTo>
                  <a:cubicBezTo>
                    <a:pt x="132080" y="982980"/>
                    <a:pt x="210820" y="909320"/>
                    <a:pt x="261620" y="995680"/>
                  </a:cubicBezTo>
                  <a:cubicBezTo>
                    <a:pt x="312420" y="1082040"/>
                    <a:pt x="375920" y="1252220"/>
                    <a:pt x="414020" y="1361440"/>
                  </a:cubicBezTo>
                  <a:cubicBezTo>
                    <a:pt x="452120" y="1470660"/>
                    <a:pt x="454660" y="1590040"/>
                    <a:pt x="490220" y="1651000"/>
                  </a:cubicBezTo>
                  <a:cubicBezTo>
                    <a:pt x="525780" y="1711960"/>
                    <a:pt x="563880" y="1757680"/>
                    <a:pt x="627380" y="1727200"/>
                  </a:cubicBezTo>
                  <a:cubicBezTo>
                    <a:pt x="690880" y="1696720"/>
                    <a:pt x="810260" y="1526540"/>
                    <a:pt x="871220" y="1468120"/>
                  </a:cubicBezTo>
                  <a:cubicBezTo>
                    <a:pt x="932180" y="1409700"/>
                    <a:pt x="952500" y="1384300"/>
                    <a:pt x="993140" y="1376680"/>
                  </a:cubicBezTo>
                  <a:cubicBezTo>
                    <a:pt x="1033780" y="1369060"/>
                    <a:pt x="1084580" y="1399540"/>
                    <a:pt x="1115060" y="1422400"/>
                  </a:cubicBezTo>
                  <a:cubicBezTo>
                    <a:pt x="1145540" y="1445260"/>
                    <a:pt x="1178560" y="1475740"/>
                    <a:pt x="1176020" y="1513840"/>
                  </a:cubicBezTo>
                  <a:cubicBezTo>
                    <a:pt x="1173480" y="1551940"/>
                    <a:pt x="1079500" y="1584960"/>
                    <a:pt x="1099820" y="1651000"/>
                  </a:cubicBezTo>
                  <a:cubicBezTo>
                    <a:pt x="1120140" y="1717040"/>
                    <a:pt x="1236980" y="1826260"/>
                    <a:pt x="1297940" y="1910080"/>
                  </a:cubicBezTo>
                  <a:cubicBezTo>
                    <a:pt x="1358900" y="1993900"/>
                    <a:pt x="1437640" y="2098040"/>
                    <a:pt x="1465580" y="2153920"/>
                  </a:cubicBezTo>
                  <a:cubicBezTo>
                    <a:pt x="1493520" y="2209800"/>
                    <a:pt x="1445260" y="2214880"/>
                    <a:pt x="1465580" y="2245360"/>
                  </a:cubicBezTo>
                  <a:cubicBezTo>
                    <a:pt x="1485900" y="2275840"/>
                    <a:pt x="1562100" y="2298700"/>
                    <a:pt x="1587500" y="2336800"/>
                  </a:cubicBezTo>
                  <a:cubicBezTo>
                    <a:pt x="1612900" y="2374900"/>
                    <a:pt x="1633220" y="2420620"/>
                    <a:pt x="1617980" y="2473960"/>
                  </a:cubicBezTo>
                  <a:cubicBezTo>
                    <a:pt x="1602740" y="2527300"/>
                    <a:pt x="1529080" y="2595880"/>
                    <a:pt x="1496060" y="2656840"/>
                  </a:cubicBezTo>
                  <a:cubicBezTo>
                    <a:pt x="1463040" y="2717800"/>
                    <a:pt x="1402080" y="2771140"/>
                    <a:pt x="1419860" y="2839720"/>
                  </a:cubicBezTo>
                  <a:cubicBezTo>
                    <a:pt x="1437640" y="2908300"/>
                    <a:pt x="1551940" y="3007360"/>
                    <a:pt x="1602740" y="3068320"/>
                  </a:cubicBezTo>
                  <a:cubicBezTo>
                    <a:pt x="1653540" y="3129280"/>
                    <a:pt x="1724660" y="3205480"/>
                    <a:pt x="1724660" y="3205480"/>
                  </a:cubicBezTo>
                  <a:cubicBezTo>
                    <a:pt x="1762760" y="3248660"/>
                    <a:pt x="1821180" y="3286760"/>
                    <a:pt x="1831340" y="3327400"/>
                  </a:cubicBezTo>
                  <a:cubicBezTo>
                    <a:pt x="1841500" y="3368040"/>
                    <a:pt x="1823720" y="3355340"/>
                    <a:pt x="1785620" y="3449320"/>
                  </a:cubicBezTo>
                  <a:cubicBezTo>
                    <a:pt x="1747520" y="3543300"/>
                    <a:pt x="1663700" y="3787140"/>
                    <a:pt x="1602740" y="3891280"/>
                  </a:cubicBezTo>
                  <a:cubicBezTo>
                    <a:pt x="1541780" y="3995420"/>
                    <a:pt x="1445260" y="4023360"/>
                    <a:pt x="1419860" y="4074160"/>
                  </a:cubicBezTo>
                  <a:cubicBezTo>
                    <a:pt x="1394460" y="4124960"/>
                    <a:pt x="1445260" y="4157980"/>
                    <a:pt x="1450340" y="4196080"/>
                  </a:cubicBezTo>
                  <a:cubicBezTo>
                    <a:pt x="1455420" y="4234180"/>
                    <a:pt x="1455420" y="4264660"/>
                    <a:pt x="1450340" y="4302760"/>
                  </a:cubicBezTo>
                  <a:cubicBezTo>
                    <a:pt x="1445260" y="4340860"/>
                    <a:pt x="1414780" y="4401820"/>
                    <a:pt x="1419860" y="4424680"/>
                  </a:cubicBezTo>
                  <a:cubicBezTo>
                    <a:pt x="1424940" y="4447540"/>
                    <a:pt x="1351280" y="4432300"/>
                    <a:pt x="1480820" y="4439920"/>
                  </a:cubicBezTo>
                  <a:cubicBezTo>
                    <a:pt x="1610360" y="4447540"/>
                    <a:pt x="2054860" y="4483100"/>
                    <a:pt x="2197100" y="4470400"/>
                  </a:cubicBezTo>
                  <a:cubicBezTo>
                    <a:pt x="2339340" y="4457700"/>
                    <a:pt x="2265680" y="4396740"/>
                    <a:pt x="2334260" y="4363720"/>
                  </a:cubicBezTo>
                  <a:cubicBezTo>
                    <a:pt x="2402840" y="4330700"/>
                    <a:pt x="2519680" y="4295140"/>
                    <a:pt x="2608580" y="4272280"/>
                  </a:cubicBezTo>
                  <a:cubicBezTo>
                    <a:pt x="2697480" y="4249420"/>
                    <a:pt x="2827020" y="4262120"/>
                    <a:pt x="2867660" y="4226560"/>
                  </a:cubicBezTo>
                  <a:cubicBezTo>
                    <a:pt x="2908300" y="4191000"/>
                    <a:pt x="2860040" y="4124960"/>
                    <a:pt x="2852420" y="4058920"/>
                  </a:cubicBezTo>
                  <a:cubicBezTo>
                    <a:pt x="2844800" y="3992880"/>
                    <a:pt x="2791460" y="3893820"/>
                    <a:pt x="2821940" y="3830320"/>
                  </a:cubicBezTo>
                  <a:cubicBezTo>
                    <a:pt x="2852420" y="3766820"/>
                    <a:pt x="2951480" y="3766820"/>
                    <a:pt x="3035300" y="3677920"/>
                  </a:cubicBezTo>
                  <a:cubicBezTo>
                    <a:pt x="3119120" y="3589020"/>
                    <a:pt x="3258820" y="3421380"/>
                    <a:pt x="3324860" y="3296920"/>
                  </a:cubicBezTo>
                  <a:cubicBezTo>
                    <a:pt x="3390900" y="3172460"/>
                    <a:pt x="3393440" y="3030220"/>
                    <a:pt x="3431540" y="2931160"/>
                  </a:cubicBezTo>
                  <a:cubicBezTo>
                    <a:pt x="3469640" y="2832100"/>
                    <a:pt x="3500120" y="2809240"/>
                    <a:pt x="3553460" y="2702560"/>
                  </a:cubicBezTo>
                  <a:cubicBezTo>
                    <a:pt x="3606800" y="2595880"/>
                    <a:pt x="3683000" y="2390140"/>
                    <a:pt x="3751580" y="2291080"/>
                  </a:cubicBezTo>
                  <a:cubicBezTo>
                    <a:pt x="3820160" y="2192020"/>
                    <a:pt x="3857535" y="2219960"/>
                    <a:pt x="3964940" y="2108200"/>
                  </a:cubicBezTo>
                  <a:cubicBezTo>
                    <a:pt x="4020820" y="2024380"/>
                    <a:pt x="4058920" y="1828800"/>
                    <a:pt x="4086860" y="1788160"/>
                  </a:cubicBezTo>
                  <a:cubicBezTo>
                    <a:pt x="4114800" y="1747520"/>
                    <a:pt x="4104640" y="1831340"/>
                    <a:pt x="4132580" y="1864360"/>
                  </a:cubicBezTo>
                  <a:cubicBezTo>
                    <a:pt x="4160520" y="1897380"/>
                    <a:pt x="4221480" y="1976120"/>
                    <a:pt x="4254500" y="1986280"/>
                  </a:cubicBezTo>
                  <a:cubicBezTo>
                    <a:pt x="4287520" y="1996440"/>
                    <a:pt x="4305300" y="1971040"/>
                    <a:pt x="4330700" y="1925320"/>
                  </a:cubicBezTo>
                  <a:cubicBezTo>
                    <a:pt x="4356100" y="1879600"/>
                    <a:pt x="4378960" y="1770380"/>
                    <a:pt x="4406900" y="1711960"/>
                  </a:cubicBezTo>
                  <a:cubicBezTo>
                    <a:pt x="4434840" y="1653540"/>
                    <a:pt x="4465320" y="1610360"/>
                    <a:pt x="4498340" y="1574800"/>
                  </a:cubicBezTo>
                  <a:cubicBezTo>
                    <a:pt x="4531360" y="1539240"/>
                    <a:pt x="4561840" y="1511300"/>
                    <a:pt x="4605020" y="1498600"/>
                  </a:cubicBezTo>
                  <a:cubicBezTo>
                    <a:pt x="4648200" y="1485900"/>
                    <a:pt x="4706620" y="1483360"/>
                    <a:pt x="4757420" y="1498600"/>
                  </a:cubicBezTo>
                  <a:cubicBezTo>
                    <a:pt x="4808220" y="1513840"/>
                    <a:pt x="4874260" y="1572260"/>
                    <a:pt x="4909820" y="1590040"/>
                  </a:cubicBezTo>
                  <a:cubicBezTo>
                    <a:pt x="4945380" y="1607820"/>
                    <a:pt x="4907280" y="1645920"/>
                    <a:pt x="4970780" y="1605280"/>
                  </a:cubicBezTo>
                  <a:cubicBezTo>
                    <a:pt x="5034280" y="1564640"/>
                    <a:pt x="5199380" y="1427480"/>
                    <a:pt x="5290820" y="1346200"/>
                  </a:cubicBezTo>
                  <a:cubicBezTo>
                    <a:pt x="5474363" y="1284798"/>
                    <a:pt x="5501640" y="1176020"/>
                    <a:pt x="5519420" y="1117600"/>
                  </a:cubicBezTo>
                  <a:cubicBezTo>
                    <a:pt x="5537200" y="1059180"/>
                    <a:pt x="5417820" y="1028700"/>
                    <a:pt x="5397500" y="995680"/>
                  </a:cubicBezTo>
                  <a:cubicBezTo>
                    <a:pt x="5377180" y="962660"/>
                    <a:pt x="5415280" y="942340"/>
                    <a:pt x="5397500" y="919480"/>
                  </a:cubicBezTo>
                  <a:cubicBezTo>
                    <a:pt x="5379720" y="896620"/>
                    <a:pt x="5331460" y="866140"/>
                    <a:pt x="5290820" y="858520"/>
                  </a:cubicBezTo>
                  <a:cubicBezTo>
                    <a:pt x="5250180" y="850900"/>
                    <a:pt x="5135880" y="896620"/>
                    <a:pt x="5153660" y="873760"/>
                  </a:cubicBezTo>
                  <a:cubicBezTo>
                    <a:pt x="5171440" y="850900"/>
                    <a:pt x="5372100" y="762000"/>
                    <a:pt x="5397500" y="721360"/>
                  </a:cubicBezTo>
                  <a:cubicBezTo>
                    <a:pt x="5422900" y="680720"/>
                    <a:pt x="5367020" y="640080"/>
                    <a:pt x="5306060" y="629920"/>
                  </a:cubicBezTo>
                  <a:cubicBezTo>
                    <a:pt x="5246425" y="536934"/>
                    <a:pt x="5118873" y="568960"/>
                    <a:pt x="5031740" y="660400"/>
                  </a:cubicBezTo>
                  <a:cubicBezTo>
                    <a:pt x="4963160" y="645160"/>
                    <a:pt x="4828540" y="594360"/>
                    <a:pt x="4894580" y="538480"/>
                  </a:cubicBezTo>
                  <a:cubicBezTo>
                    <a:pt x="4960620" y="482600"/>
                    <a:pt x="5427980" y="325120"/>
                    <a:pt x="5427980" y="325120"/>
                  </a:cubicBezTo>
                  <a:cubicBezTo>
                    <a:pt x="5542280" y="279400"/>
                    <a:pt x="5519420" y="289560"/>
                    <a:pt x="5580380" y="264160"/>
                  </a:cubicBezTo>
                  <a:cubicBezTo>
                    <a:pt x="5641340" y="238760"/>
                    <a:pt x="5740400" y="213360"/>
                    <a:pt x="5793740" y="172720"/>
                  </a:cubicBezTo>
                  <a:cubicBezTo>
                    <a:pt x="5847080" y="132080"/>
                    <a:pt x="6123940" y="27940"/>
                    <a:pt x="5900420" y="20320"/>
                  </a:cubicBezTo>
                  <a:cubicBezTo>
                    <a:pt x="5280660" y="88900"/>
                    <a:pt x="4734560" y="0"/>
                    <a:pt x="4437380" y="81280"/>
                  </a:cubicBezTo>
                  <a:close/>
                </a:path>
              </a:pathLst>
            </a:custGeom>
            <a:solidFill>
              <a:srgbClr val="C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2804160" y="2440940"/>
              <a:ext cx="876300" cy="3624580"/>
            </a:xfrm>
            <a:custGeom>
              <a:avLst/>
              <a:gdLst>
                <a:gd name="connsiteX0" fmla="*/ 0 w 876300"/>
                <a:gd name="connsiteY0" fmla="*/ 27940 h 3624580"/>
                <a:gd name="connsiteX1" fmla="*/ 182880 w 876300"/>
                <a:gd name="connsiteY1" fmla="*/ 12700 h 3624580"/>
                <a:gd name="connsiteX2" fmla="*/ 289560 w 876300"/>
                <a:gd name="connsiteY2" fmla="*/ 104140 h 3624580"/>
                <a:gd name="connsiteX3" fmla="*/ 243840 w 876300"/>
                <a:gd name="connsiteY3" fmla="*/ 226060 h 3624580"/>
                <a:gd name="connsiteX4" fmla="*/ 243840 w 876300"/>
                <a:gd name="connsiteY4" fmla="*/ 378460 h 3624580"/>
                <a:gd name="connsiteX5" fmla="*/ 365760 w 876300"/>
                <a:gd name="connsiteY5" fmla="*/ 546100 h 3624580"/>
                <a:gd name="connsiteX6" fmla="*/ 563880 w 876300"/>
                <a:gd name="connsiteY6" fmla="*/ 728980 h 3624580"/>
                <a:gd name="connsiteX7" fmla="*/ 609600 w 876300"/>
                <a:gd name="connsiteY7" fmla="*/ 820420 h 3624580"/>
                <a:gd name="connsiteX8" fmla="*/ 609600 w 876300"/>
                <a:gd name="connsiteY8" fmla="*/ 896620 h 3624580"/>
                <a:gd name="connsiteX9" fmla="*/ 685800 w 876300"/>
                <a:gd name="connsiteY9" fmla="*/ 972820 h 3624580"/>
                <a:gd name="connsiteX10" fmla="*/ 746760 w 876300"/>
                <a:gd name="connsiteY10" fmla="*/ 1049020 h 3624580"/>
                <a:gd name="connsiteX11" fmla="*/ 640080 w 876300"/>
                <a:gd name="connsiteY11" fmla="*/ 1216660 h 3624580"/>
                <a:gd name="connsiteX12" fmla="*/ 563880 w 876300"/>
                <a:gd name="connsiteY12" fmla="*/ 1338580 h 3624580"/>
                <a:gd name="connsiteX13" fmla="*/ 518160 w 876300"/>
                <a:gd name="connsiteY13" fmla="*/ 1430020 h 3624580"/>
                <a:gd name="connsiteX14" fmla="*/ 731520 w 876300"/>
                <a:gd name="connsiteY14" fmla="*/ 1612900 h 3624580"/>
                <a:gd name="connsiteX15" fmla="*/ 746760 w 876300"/>
                <a:gd name="connsiteY15" fmla="*/ 1750060 h 3624580"/>
                <a:gd name="connsiteX16" fmla="*/ 853440 w 876300"/>
                <a:gd name="connsiteY16" fmla="*/ 1932940 h 3624580"/>
                <a:gd name="connsiteX17" fmla="*/ 838200 w 876300"/>
                <a:gd name="connsiteY17" fmla="*/ 2039620 h 3624580"/>
                <a:gd name="connsiteX18" fmla="*/ 624840 w 876300"/>
                <a:gd name="connsiteY18" fmla="*/ 2496820 h 3624580"/>
                <a:gd name="connsiteX19" fmla="*/ 518160 w 876300"/>
                <a:gd name="connsiteY19" fmla="*/ 2710180 h 3624580"/>
                <a:gd name="connsiteX20" fmla="*/ 563880 w 876300"/>
                <a:gd name="connsiteY20" fmla="*/ 2908300 h 3624580"/>
                <a:gd name="connsiteX21" fmla="*/ 487680 w 876300"/>
                <a:gd name="connsiteY21" fmla="*/ 2984500 h 3624580"/>
                <a:gd name="connsiteX22" fmla="*/ 487680 w 876300"/>
                <a:gd name="connsiteY22" fmla="*/ 3213100 h 3624580"/>
                <a:gd name="connsiteX23" fmla="*/ 487680 w 876300"/>
                <a:gd name="connsiteY23" fmla="*/ 3335020 h 3624580"/>
                <a:gd name="connsiteX24" fmla="*/ 579120 w 876300"/>
                <a:gd name="connsiteY24" fmla="*/ 3411220 h 3624580"/>
                <a:gd name="connsiteX25" fmla="*/ 762000 w 876300"/>
                <a:gd name="connsiteY25" fmla="*/ 3456940 h 3624580"/>
                <a:gd name="connsiteX26" fmla="*/ 868680 w 876300"/>
                <a:gd name="connsiteY26" fmla="*/ 3624580 h 36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6300" h="3624580">
                  <a:moveTo>
                    <a:pt x="0" y="27940"/>
                  </a:moveTo>
                  <a:cubicBezTo>
                    <a:pt x="67310" y="13970"/>
                    <a:pt x="134620" y="0"/>
                    <a:pt x="182880" y="12700"/>
                  </a:cubicBezTo>
                  <a:cubicBezTo>
                    <a:pt x="231140" y="25400"/>
                    <a:pt x="279400" y="68580"/>
                    <a:pt x="289560" y="104140"/>
                  </a:cubicBezTo>
                  <a:cubicBezTo>
                    <a:pt x="299720" y="139700"/>
                    <a:pt x="251460" y="180340"/>
                    <a:pt x="243840" y="226060"/>
                  </a:cubicBezTo>
                  <a:cubicBezTo>
                    <a:pt x="236220" y="271780"/>
                    <a:pt x="223520" y="325120"/>
                    <a:pt x="243840" y="378460"/>
                  </a:cubicBezTo>
                  <a:cubicBezTo>
                    <a:pt x="264160" y="431800"/>
                    <a:pt x="312420" y="487680"/>
                    <a:pt x="365760" y="546100"/>
                  </a:cubicBezTo>
                  <a:cubicBezTo>
                    <a:pt x="419100" y="604520"/>
                    <a:pt x="523240" y="683260"/>
                    <a:pt x="563880" y="728980"/>
                  </a:cubicBezTo>
                  <a:cubicBezTo>
                    <a:pt x="604520" y="774700"/>
                    <a:pt x="601980" y="792480"/>
                    <a:pt x="609600" y="820420"/>
                  </a:cubicBezTo>
                  <a:cubicBezTo>
                    <a:pt x="617220" y="848360"/>
                    <a:pt x="596900" y="871220"/>
                    <a:pt x="609600" y="896620"/>
                  </a:cubicBezTo>
                  <a:cubicBezTo>
                    <a:pt x="622300" y="922020"/>
                    <a:pt x="662940" y="947420"/>
                    <a:pt x="685800" y="972820"/>
                  </a:cubicBezTo>
                  <a:cubicBezTo>
                    <a:pt x="708660" y="998220"/>
                    <a:pt x="754380" y="1008380"/>
                    <a:pt x="746760" y="1049020"/>
                  </a:cubicBezTo>
                  <a:cubicBezTo>
                    <a:pt x="739140" y="1089660"/>
                    <a:pt x="670560" y="1168400"/>
                    <a:pt x="640080" y="1216660"/>
                  </a:cubicBezTo>
                  <a:cubicBezTo>
                    <a:pt x="609600" y="1264920"/>
                    <a:pt x="584200" y="1303020"/>
                    <a:pt x="563880" y="1338580"/>
                  </a:cubicBezTo>
                  <a:cubicBezTo>
                    <a:pt x="543560" y="1374140"/>
                    <a:pt x="490220" y="1384300"/>
                    <a:pt x="518160" y="1430020"/>
                  </a:cubicBezTo>
                  <a:cubicBezTo>
                    <a:pt x="546100" y="1475740"/>
                    <a:pt x="693420" y="1559560"/>
                    <a:pt x="731520" y="1612900"/>
                  </a:cubicBezTo>
                  <a:cubicBezTo>
                    <a:pt x="769620" y="1666240"/>
                    <a:pt x="726440" y="1696720"/>
                    <a:pt x="746760" y="1750060"/>
                  </a:cubicBezTo>
                  <a:cubicBezTo>
                    <a:pt x="767080" y="1803400"/>
                    <a:pt x="838200" y="1884680"/>
                    <a:pt x="853440" y="1932940"/>
                  </a:cubicBezTo>
                  <a:cubicBezTo>
                    <a:pt x="868680" y="1981200"/>
                    <a:pt x="876300" y="1945640"/>
                    <a:pt x="838200" y="2039620"/>
                  </a:cubicBezTo>
                  <a:cubicBezTo>
                    <a:pt x="800100" y="2133600"/>
                    <a:pt x="678180" y="2385060"/>
                    <a:pt x="624840" y="2496820"/>
                  </a:cubicBezTo>
                  <a:cubicBezTo>
                    <a:pt x="571500" y="2608580"/>
                    <a:pt x="528320" y="2641600"/>
                    <a:pt x="518160" y="2710180"/>
                  </a:cubicBezTo>
                  <a:cubicBezTo>
                    <a:pt x="508000" y="2778760"/>
                    <a:pt x="568960" y="2862580"/>
                    <a:pt x="563880" y="2908300"/>
                  </a:cubicBezTo>
                  <a:cubicBezTo>
                    <a:pt x="558800" y="2954020"/>
                    <a:pt x="500380" y="2933700"/>
                    <a:pt x="487680" y="2984500"/>
                  </a:cubicBezTo>
                  <a:cubicBezTo>
                    <a:pt x="474980" y="3035300"/>
                    <a:pt x="487680" y="3213100"/>
                    <a:pt x="487680" y="3213100"/>
                  </a:cubicBezTo>
                  <a:cubicBezTo>
                    <a:pt x="487680" y="3271520"/>
                    <a:pt x="472440" y="3302000"/>
                    <a:pt x="487680" y="3335020"/>
                  </a:cubicBezTo>
                  <a:cubicBezTo>
                    <a:pt x="502920" y="3368040"/>
                    <a:pt x="533400" y="3390900"/>
                    <a:pt x="579120" y="3411220"/>
                  </a:cubicBezTo>
                  <a:cubicBezTo>
                    <a:pt x="624840" y="3431540"/>
                    <a:pt x="713740" y="3421380"/>
                    <a:pt x="762000" y="3456940"/>
                  </a:cubicBezTo>
                  <a:cubicBezTo>
                    <a:pt x="810260" y="3492500"/>
                    <a:pt x="868680" y="3624580"/>
                    <a:pt x="868680" y="3624580"/>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702129" y="2144485"/>
              <a:ext cx="2808514" cy="2068286"/>
            </a:xfrm>
            <a:custGeom>
              <a:avLst/>
              <a:gdLst>
                <a:gd name="connsiteX0" fmla="*/ 2808514 w 2808514"/>
                <a:gd name="connsiteY0" fmla="*/ 2068286 h 2068286"/>
                <a:gd name="connsiteX1" fmla="*/ 2596242 w 2808514"/>
                <a:gd name="connsiteY1" fmla="*/ 1986644 h 2068286"/>
                <a:gd name="connsiteX2" fmla="*/ 2432957 w 2808514"/>
                <a:gd name="connsiteY2" fmla="*/ 1986644 h 2068286"/>
                <a:gd name="connsiteX3" fmla="*/ 2302328 w 2808514"/>
                <a:gd name="connsiteY3" fmla="*/ 1872344 h 2068286"/>
                <a:gd name="connsiteX4" fmla="*/ 2171700 w 2808514"/>
                <a:gd name="connsiteY4" fmla="*/ 1921329 h 2068286"/>
                <a:gd name="connsiteX5" fmla="*/ 1975757 w 2808514"/>
                <a:gd name="connsiteY5" fmla="*/ 1839686 h 2068286"/>
                <a:gd name="connsiteX6" fmla="*/ 1926771 w 2808514"/>
                <a:gd name="connsiteY6" fmla="*/ 1692729 h 2068286"/>
                <a:gd name="connsiteX7" fmla="*/ 1861457 w 2808514"/>
                <a:gd name="connsiteY7" fmla="*/ 1545772 h 2068286"/>
                <a:gd name="connsiteX8" fmla="*/ 1796142 w 2808514"/>
                <a:gd name="connsiteY8" fmla="*/ 1268186 h 2068286"/>
                <a:gd name="connsiteX9" fmla="*/ 1649185 w 2808514"/>
                <a:gd name="connsiteY9" fmla="*/ 1202872 h 2068286"/>
                <a:gd name="connsiteX10" fmla="*/ 1502228 w 2808514"/>
                <a:gd name="connsiteY10" fmla="*/ 1219201 h 2068286"/>
                <a:gd name="connsiteX11" fmla="*/ 1306285 w 2808514"/>
                <a:gd name="connsiteY11" fmla="*/ 957944 h 2068286"/>
                <a:gd name="connsiteX12" fmla="*/ 1240971 w 2808514"/>
                <a:gd name="connsiteY12" fmla="*/ 794658 h 2068286"/>
                <a:gd name="connsiteX13" fmla="*/ 1208314 w 2808514"/>
                <a:gd name="connsiteY13" fmla="*/ 451758 h 2068286"/>
                <a:gd name="connsiteX14" fmla="*/ 1208314 w 2808514"/>
                <a:gd name="connsiteY14" fmla="*/ 304801 h 2068286"/>
                <a:gd name="connsiteX15" fmla="*/ 1159328 w 2808514"/>
                <a:gd name="connsiteY15" fmla="*/ 272144 h 2068286"/>
                <a:gd name="connsiteX16" fmla="*/ 1094014 w 2808514"/>
                <a:gd name="connsiteY16" fmla="*/ 255815 h 2068286"/>
                <a:gd name="connsiteX17" fmla="*/ 947057 w 2808514"/>
                <a:gd name="connsiteY17" fmla="*/ 76201 h 2068286"/>
                <a:gd name="connsiteX18" fmla="*/ 718457 w 2808514"/>
                <a:gd name="connsiteY18" fmla="*/ 92529 h 2068286"/>
                <a:gd name="connsiteX19" fmla="*/ 555171 w 2808514"/>
                <a:gd name="connsiteY19" fmla="*/ 10886 h 2068286"/>
                <a:gd name="connsiteX20" fmla="*/ 342900 w 2808514"/>
                <a:gd name="connsiteY20" fmla="*/ 27215 h 2068286"/>
                <a:gd name="connsiteX21" fmla="*/ 228600 w 2808514"/>
                <a:gd name="connsiteY21" fmla="*/ 125186 h 2068286"/>
                <a:gd name="connsiteX22" fmla="*/ 0 w 2808514"/>
                <a:gd name="connsiteY22" fmla="*/ 125186 h 206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08514" h="2068286">
                  <a:moveTo>
                    <a:pt x="2808514" y="2068286"/>
                  </a:moveTo>
                  <a:cubicBezTo>
                    <a:pt x="2733674" y="2034268"/>
                    <a:pt x="2658835" y="2000251"/>
                    <a:pt x="2596242" y="1986644"/>
                  </a:cubicBezTo>
                  <a:cubicBezTo>
                    <a:pt x="2533649" y="1973037"/>
                    <a:pt x="2481942" y="2005694"/>
                    <a:pt x="2432957" y="1986644"/>
                  </a:cubicBezTo>
                  <a:cubicBezTo>
                    <a:pt x="2383972" y="1967594"/>
                    <a:pt x="2345871" y="1883230"/>
                    <a:pt x="2302328" y="1872344"/>
                  </a:cubicBezTo>
                  <a:cubicBezTo>
                    <a:pt x="2258785" y="1861458"/>
                    <a:pt x="2226128" y="1926772"/>
                    <a:pt x="2171700" y="1921329"/>
                  </a:cubicBezTo>
                  <a:cubicBezTo>
                    <a:pt x="2117272" y="1915886"/>
                    <a:pt x="2016579" y="1877786"/>
                    <a:pt x="1975757" y="1839686"/>
                  </a:cubicBezTo>
                  <a:cubicBezTo>
                    <a:pt x="1934935" y="1801586"/>
                    <a:pt x="1945821" y="1741714"/>
                    <a:pt x="1926771" y="1692729"/>
                  </a:cubicBezTo>
                  <a:cubicBezTo>
                    <a:pt x="1907721" y="1643744"/>
                    <a:pt x="1883228" y="1616529"/>
                    <a:pt x="1861457" y="1545772"/>
                  </a:cubicBezTo>
                  <a:cubicBezTo>
                    <a:pt x="1839686" y="1475015"/>
                    <a:pt x="1831521" y="1325336"/>
                    <a:pt x="1796142" y="1268186"/>
                  </a:cubicBezTo>
                  <a:cubicBezTo>
                    <a:pt x="1760763" y="1211036"/>
                    <a:pt x="1698171" y="1211036"/>
                    <a:pt x="1649185" y="1202872"/>
                  </a:cubicBezTo>
                  <a:cubicBezTo>
                    <a:pt x="1600199" y="1194708"/>
                    <a:pt x="1559378" y="1260022"/>
                    <a:pt x="1502228" y="1219201"/>
                  </a:cubicBezTo>
                  <a:cubicBezTo>
                    <a:pt x="1445078" y="1178380"/>
                    <a:pt x="1349828" y="1028701"/>
                    <a:pt x="1306285" y="957944"/>
                  </a:cubicBezTo>
                  <a:cubicBezTo>
                    <a:pt x="1262742" y="887187"/>
                    <a:pt x="1257299" y="879022"/>
                    <a:pt x="1240971" y="794658"/>
                  </a:cubicBezTo>
                  <a:cubicBezTo>
                    <a:pt x="1224643" y="710294"/>
                    <a:pt x="1213757" y="533401"/>
                    <a:pt x="1208314" y="451758"/>
                  </a:cubicBezTo>
                  <a:cubicBezTo>
                    <a:pt x="1202871" y="370115"/>
                    <a:pt x="1216478" y="334737"/>
                    <a:pt x="1208314" y="304801"/>
                  </a:cubicBezTo>
                  <a:cubicBezTo>
                    <a:pt x="1200150" y="274865"/>
                    <a:pt x="1178378" y="280308"/>
                    <a:pt x="1159328" y="272144"/>
                  </a:cubicBezTo>
                  <a:cubicBezTo>
                    <a:pt x="1140278" y="263980"/>
                    <a:pt x="1129392" y="288472"/>
                    <a:pt x="1094014" y="255815"/>
                  </a:cubicBezTo>
                  <a:cubicBezTo>
                    <a:pt x="1058636" y="223158"/>
                    <a:pt x="1009650" y="103415"/>
                    <a:pt x="947057" y="76201"/>
                  </a:cubicBezTo>
                  <a:cubicBezTo>
                    <a:pt x="884464" y="48987"/>
                    <a:pt x="783771" y="103415"/>
                    <a:pt x="718457" y="92529"/>
                  </a:cubicBezTo>
                  <a:cubicBezTo>
                    <a:pt x="653143" y="81643"/>
                    <a:pt x="617764" y="21772"/>
                    <a:pt x="555171" y="10886"/>
                  </a:cubicBezTo>
                  <a:cubicBezTo>
                    <a:pt x="492578" y="0"/>
                    <a:pt x="397329" y="8165"/>
                    <a:pt x="342900" y="27215"/>
                  </a:cubicBezTo>
                  <a:cubicBezTo>
                    <a:pt x="288472" y="46265"/>
                    <a:pt x="285750" y="108858"/>
                    <a:pt x="228600" y="125186"/>
                  </a:cubicBezTo>
                  <a:cubicBezTo>
                    <a:pt x="171450" y="141515"/>
                    <a:pt x="85725" y="133350"/>
                    <a:pt x="0" y="125186"/>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ectangle 21"/>
            <p:cNvSpPr/>
            <p:nvPr/>
          </p:nvSpPr>
          <p:spPr>
            <a:xfrm>
              <a:off x="6345936" y="4114800"/>
              <a:ext cx="1828800"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3309620" y="2748280"/>
              <a:ext cx="3035300" cy="2847340"/>
            </a:xfrm>
            <a:custGeom>
              <a:avLst/>
              <a:gdLst>
                <a:gd name="connsiteX0" fmla="*/ 1734820 w 3035300"/>
                <a:gd name="connsiteY0" fmla="*/ 2814320 h 2847340"/>
                <a:gd name="connsiteX1" fmla="*/ 1186180 w 3035300"/>
                <a:gd name="connsiteY1" fmla="*/ 2829560 h 2847340"/>
                <a:gd name="connsiteX2" fmla="*/ 1140460 w 3035300"/>
                <a:gd name="connsiteY2" fmla="*/ 2753360 h 2847340"/>
                <a:gd name="connsiteX3" fmla="*/ 1170940 w 3035300"/>
                <a:gd name="connsiteY3" fmla="*/ 2585720 h 2847340"/>
                <a:gd name="connsiteX4" fmla="*/ 1201420 w 3035300"/>
                <a:gd name="connsiteY4" fmla="*/ 2509520 h 2847340"/>
                <a:gd name="connsiteX5" fmla="*/ 180340 w 3035300"/>
                <a:gd name="connsiteY5" fmla="*/ 2524760 h 2847340"/>
                <a:gd name="connsiteX6" fmla="*/ 119380 w 3035300"/>
                <a:gd name="connsiteY6" fmla="*/ 2524760 h 2847340"/>
                <a:gd name="connsiteX7" fmla="*/ 88900 w 3035300"/>
                <a:gd name="connsiteY7" fmla="*/ 2387600 h 2847340"/>
                <a:gd name="connsiteX8" fmla="*/ 271780 w 3035300"/>
                <a:gd name="connsiteY8" fmla="*/ 1991360 h 2847340"/>
                <a:gd name="connsiteX9" fmla="*/ 347980 w 3035300"/>
                <a:gd name="connsiteY9" fmla="*/ 1732280 h 2847340"/>
                <a:gd name="connsiteX10" fmla="*/ 576580 w 3035300"/>
                <a:gd name="connsiteY10" fmla="*/ 1625600 h 2847340"/>
                <a:gd name="connsiteX11" fmla="*/ 698500 w 3035300"/>
                <a:gd name="connsiteY11" fmla="*/ 1564640 h 2847340"/>
                <a:gd name="connsiteX12" fmla="*/ 911860 w 3035300"/>
                <a:gd name="connsiteY12" fmla="*/ 1534160 h 2847340"/>
                <a:gd name="connsiteX13" fmla="*/ 1094740 w 3035300"/>
                <a:gd name="connsiteY13" fmla="*/ 1457960 h 2847340"/>
                <a:gd name="connsiteX14" fmla="*/ 1186180 w 3035300"/>
                <a:gd name="connsiteY14" fmla="*/ 1336040 h 2847340"/>
                <a:gd name="connsiteX15" fmla="*/ 1430020 w 3035300"/>
                <a:gd name="connsiteY15" fmla="*/ 1381760 h 2847340"/>
                <a:gd name="connsiteX16" fmla="*/ 1567180 w 3035300"/>
                <a:gd name="connsiteY16" fmla="*/ 1381760 h 2847340"/>
                <a:gd name="connsiteX17" fmla="*/ 1719580 w 3035300"/>
                <a:gd name="connsiteY17" fmla="*/ 1198880 h 2847340"/>
                <a:gd name="connsiteX18" fmla="*/ 1765300 w 3035300"/>
                <a:gd name="connsiteY18" fmla="*/ 1092200 h 2847340"/>
                <a:gd name="connsiteX19" fmla="*/ 1811020 w 3035300"/>
                <a:gd name="connsiteY19" fmla="*/ 955040 h 2847340"/>
                <a:gd name="connsiteX20" fmla="*/ 1811020 w 3035300"/>
                <a:gd name="connsiteY20" fmla="*/ 741680 h 2847340"/>
                <a:gd name="connsiteX21" fmla="*/ 1841500 w 3035300"/>
                <a:gd name="connsiteY21" fmla="*/ 665480 h 2847340"/>
                <a:gd name="connsiteX22" fmla="*/ 1887220 w 3035300"/>
                <a:gd name="connsiteY22" fmla="*/ 619760 h 2847340"/>
                <a:gd name="connsiteX23" fmla="*/ 2009140 w 3035300"/>
                <a:gd name="connsiteY23" fmla="*/ 528320 h 2847340"/>
                <a:gd name="connsiteX24" fmla="*/ 1978660 w 3035300"/>
                <a:gd name="connsiteY24" fmla="*/ 467360 h 2847340"/>
                <a:gd name="connsiteX25" fmla="*/ 1948180 w 3035300"/>
                <a:gd name="connsiteY25" fmla="*/ 391160 h 2847340"/>
                <a:gd name="connsiteX26" fmla="*/ 2161540 w 3035300"/>
                <a:gd name="connsiteY26" fmla="*/ 375920 h 2847340"/>
                <a:gd name="connsiteX27" fmla="*/ 2313940 w 3035300"/>
                <a:gd name="connsiteY27" fmla="*/ 269240 h 2847340"/>
                <a:gd name="connsiteX28" fmla="*/ 2451100 w 3035300"/>
                <a:gd name="connsiteY28" fmla="*/ 132080 h 2847340"/>
                <a:gd name="connsiteX29" fmla="*/ 2512060 w 3035300"/>
                <a:gd name="connsiteY29" fmla="*/ 86360 h 2847340"/>
                <a:gd name="connsiteX30" fmla="*/ 2542540 w 3035300"/>
                <a:gd name="connsiteY30" fmla="*/ 10160 h 2847340"/>
                <a:gd name="connsiteX31" fmla="*/ 2969260 w 3035300"/>
                <a:gd name="connsiteY31" fmla="*/ 25400 h 2847340"/>
                <a:gd name="connsiteX32" fmla="*/ 2938780 w 3035300"/>
                <a:gd name="connsiteY32" fmla="*/ 116840 h 2847340"/>
                <a:gd name="connsiteX33" fmla="*/ 2984500 w 3035300"/>
                <a:gd name="connsiteY33" fmla="*/ 269240 h 2847340"/>
                <a:gd name="connsiteX34" fmla="*/ 2832100 w 3035300"/>
                <a:gd name="connsiteY34" fmla="*/ 345440 h 2847340"/>
                <a:gd name="connsiteX35" fmla="*/ 2786380 w 3035300"/>
                <a:gd name="connsiteY35" fmla="*/ 162560 h 2847340"/>
                <a:gd name="connsiteX36" fmla="*/ 2679700 w 3035300"/>
                <a:gd name="connsiteY36" fmla="*/ 208280 h 2847340"/>
                <a:gd name="connsiteX37" fmla="*/ 2633980 w 3035300"/>
                <a:gd name="connsiteY37" fmla="*/ 360680 h 2847340"/>
                <a:gd name="connsiteX38" fmla="*/ 2481580 w 3035300"/>
                <a:gd name="connsiteY38" fmla="*/ 421640 h 2847340"/>
                <a:gd name="connsiteX39" fmla="*/ 2420620 w 3035300"/>
                <a:gd name="connsiteY39" fmla="*/ 421640 h 2847340"/>
                <a:gd name="connsiteX40" fmla="*/ 2405380 w 3035300"/>
                <a:gd name="connsiteY40" fmla="*/ 558800 h 2847340"/>
                <a:gd name="connsiteX41" fmla="*/ 2329180 w 3035300"/>
                <a:gd name="connsiteY41" fmla="*/ 589280 h 2847340"/>
                <a:gd name="connsiteX42" fmla="*/ 2192020 w 3035300"/>
                <a:gd name="connsiteY42" fmla="*/ 1016000 h 2847340"/>
                <a:gd name="connsiteX43" fmla="*/ 2024380 w 3035300"/>
                <a:gd name="connsiteY43" fmla="*/ 1198880 h 2847340"/>
                <a:gd name="connsiteX44" fmla="*/ 1963420 w 3035300"/>
                <a:gd name="connsiteY44" fmla="*/ 1351280 h 2847340"/>
                <a:gd name="connsiteX45" fmla="*/ 1871980 w 3035300"/>
                <a:gd name="connsiteY45" fmla="*/ 1595120 h 2847340"/>
                <a:gd name="connsiteX46" fmla="*/ 1765300 w 3035300"/>
                <a:gd name="connsiteY46" fmla="*/ 1823720 h 2847340"/>
                <a:gd name="connsiteX47" fmla="*/ 1658620 w 3035300"/>
                <a:gd name="connsiteY47" fmla="*/ 1976120 h 2847340"/>
                <a:gd name="connsiteX48" fmla="*/ 1475740 w 3035300"/>
                <a:gd name="connsiteY48" fmla="*/ 2037080 h 2847340"/>
                <a:gd name="connsiteX49" fmla="*/ 1369060 w 3035300"/>
                <a:gd name="connsiteY49" fmla="*/ 2174240 h 2847340"/>
                <a:gd name="connsiteX50" fmla="*/ 1445260 w 3035300"/>
                <a:gd name="connsiteY50" fmla="*/ 2387600 h 2847340"/>
                <a:gd name="connsiteX51" fmla="*/ 1582420 w 3035300"/>
                <a:gd name="connsiteY51" fmla="*/ 2631440 h 2847340"/>
                <a:gd name="connsiteX52" fmla="*/ 1734820 w 3035300"/>
                <a:gd name="connsiteY52" fmla="*/ 2814320 h 28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035300" h="2847340">
                  <a:moveTo>
                    <a:pt x="1734820" y="2814320"/>
                  </a:moveTo>
                  <a:cubicBezTo>
                    <a:pt x="1668780" y="2847340"/>
                    <a:pt x="1285240" y="2839720"/>
                    <a:pt x="1186180" y="2829560"/>
                  </a:cubicBezTo>
                  <a:cubicBezTo>
                    <a:pt x="1087120" y="2819400"/>
                    <a:pt x="1143000" y="2794000"/>
                    <a:pt x="1140460" y="2753360"/>
                  </a:cubicBezTo>
                  <a:cubicBezTo>
                    <a:pt x="1137920" y="2712720"/>
                    <a:pt x="1160780" y="2626360"/>
                    <a:pt x="1170940" y="2585720"/>
                  </a:cubicBezTo>
                  <a:cubicBezTo>
                    <a:pt x="1181100" y="2545080"/>
                    <a:pt x="1366520" y="2519680"/>
                    <a:pt x="1201420" y="2509520"/>
                  </a:cubicBezTo>
                  <a:cubicBezTo>
                    <a:pt x="1036320" y="2499360"/>
                    <a:pt x="360680" y="2522220"/>
                    <a:pt x="180340" y="2524760"/>
                  </a:cubicBezTo>
                  <a:cubicBezTo>
                    <a:pt x="0" y="2527300"/>
                    <a:pt x="134620" y="2547620"/>
                    <a:pt x="119380" y="2524760"/>
                  </a:cubicBezTo>
                  <a:cubicBezTo>
                    <a:pt x="104140" y="2501900"/>
                    <a:pt x="63500" y="2476500"/>
                    <a:pt x="88900" y="2387600"/>
                  </a:cubicBezTo>
                  <a:cubicBezTo>
                    <a:pt x="114300" y="2298700"/>
                    <a:pt x="228600" y="2100580"/>
                    <a:pt x="271780" y="1991360"/>
                  </a:cubicBezTo>
                  <a:cubicBezTo>
                    <a:pt x="314960" y="1882140"/>
                    <a:pt x="297180" y="1793240"/>
                    <a:pt x="347980" y="1732280"/>
                  </a:cubicBezTo>
                  <a:cubicBezTo>
                    <a:pt x="398780" y="1671320"/>
                    <a:pt x="518160" y="1653540"/>
                    <a:pt x="576580" y="1625600"/>
                  </a:cubicBezTo>
                  <a:cubicBezTo>
                    <a:pt x="635000" y="1597660"/>
                    <a:pt x="642620" y="1579880"/>
                    <a:pt x="698500" y="1564640"/>
                  </a:cubicBezTo>
                  <a:cubicBezTo>
                    <a:pt x="754380" y="1549400"/>
                    <a:pt x="845820" y="1551940"/>
                    <a:pt x="911860" y="1534160"/>
                  </a:cubicBezTo>
                  <a:cubicBezTo>
                    <a:pt x="977900" y="1516380"/>
                    <a:pt x="1049020" y="1490980"/>
                    <a:pt x="1094740" y="1457960"/>
                  </a:cubicBezTo>
                  <a:cubicBezTo>
                    <a:pt x="1140460" y="1424940"/>
                    <a:pt x="1130300" y="1348740"/>
                    <a:pt x="1186180" y="1336040"/>
                  </a:cubicBezTo>
                  <a:cubicBezTo>
                    <a:pt x="1242060" y="1323340"/>
                    <a:pt x="1366520" y="1374140"/>
                    <a:pt x="1430020" y="1381760"/>
                  </a:cubicBezTo>
                  <a:cubicBezTo>
                    <a:pt x="1493520" y="1389380"/>
                    <a:pt x="1518920" y="1412240"/>
                    <a:pt x="1567180" y="1381760"/>
                  </a:cubicBezTo>
                  <a:cubicBezTo>
                    <a:pt x="1615440" y="1351280"/>
                    <a:pt x="1686560" y="1247140"/>
                    <a:pt x="1719580" y="1198880"/>
                  </a:cubicBezTo>
                  <a:cubicBezTo>
                    <a:pt x="1752600" y="1150620"/>
                    <a:pt x="1750060" y="1132840"/>
                    <a:pt x="1765300" y="1092200"/>
                  </a:cubicBezTo>
                  <a:cubicBezTo>
                    <a:pt x="1780540" y="1051560"/>
                    <a:pt x="1803400" y="1013460"/>
                    <a:pt x="1811020" y="955040"/>
                  </a:cubicBezTo>
                  <a:cubicBezTo>
                    <a:pt x="1818640" y="896620"/>
                    <a:pt x="1805940" y="789940"/>
                    <a:pt x="1811020" y="741680"/>
                  </a:cubicBezTo>
                  <a:cubicBezTo>
                    <a:pt x="1816100" y="693420"/>
                    <a:pt x="1828800" y="685800"/>
                    <a:pt x="1841500" y="665480"/>
                  </a:cubicBezTo>
                  <a:cubicBezTo>
                    <a:pt x="1854200" y="645160"/>
                    <a:pt x="1859280" y="642620"/>
                    <a:pt x="1887220" y="619760"/>
                  </a:cubicBezTo>
                  <a:cubicBezTo>
                    <a:pt x="1915160" y="596900"/>
                    <a:pt x="1993900" y="553720"/>
                    <a:pt x="2009140" y="528320"/>
                  </a:cubicBezTo>
                  <a:cubicBezTo>
                    <a:pt x="2024380" y="502920"/>
                    <a:pt x="1988820" y="490220"/>
                    <a:pt x="1978660" y="467360"/>
                  </a:cubicBezTo>
                  <a:cubicBezTo>
                    <a:pt x="1968500" y="444500"/>
                    <a:pt x="1917700" y="406400"/>
                    <a:pt x="1948180" y="391160"/>
                  </a:cubicBezTo>
                  <a:cubicBezTo>
                    <a:pt x="1978660" y="375920"/>
                    <a:pt x="2100580" y="396240"/>
                    <a:pt x="2161540" y="375920"/>
                  </a:cubicBezTo>
                  <a:cubicBezTo>
                    <a:pt x="2222500" y="355600"/>
                    <a:pt x="2265680" y="309880"/>
                    <a:pt x="2313940" y="269240"/>
                  </a:cubicBezTo>
                  <a:cubicBezTo>
                    <a:pt x="2362200" y="228600"/>
                    <a:pt x="2418080" y="162560"/>
                    <a:pt x="2451100" y="132080"/>
                  </a:cubicBezTo>
                  <a:cubicBezTo>
                    <a:pt x="2484120" y="101600"/>
                    <a:pt x="2496820" y="106680"/>
                    <a:pt x="2512060" y="86360"/>
                  </a:cubicBezTo>
                  <a:cubicBezTo>
                    <a:pt x="2527300" y="66040"/>
                    <a:pt x="2466340" y="20320"/>
                    <a:pt x="2542540" y="10160"/>
                  </a:cubicBezTo>
                  <a:cubicBezTo>
                    <a:pt x="2618740" y="0"/>
                    <a:pt x="2903220" y="7620"/>
                    <a:pt x="2969260" y="25400"/>
                  </a:cubicBezTo>
                  <a:cubicBezTo>
                    <a:pt x="3035300" y="43180"/>
                    <a:pt x="2936240" y="76200"/>
                    <a:pt x="2938780" y="116840"/>
                  </a:cubicBezTo>
                  <a:cubicBezTo>
                    <a:pt x="2941320" y="157480"/>
                    <a:pt x="3002280" y="231140"/>
                    <a:pt x="2984500" y="269240"/>
                  </a:cubicBezTo>
                  <a:cubicBezTo>
                    <a:pt x="2966720" y="307340"/>
                    <a:pt x="2865120" y="363220"/>
                    <a:pt x="2832100" y="345440"/>
                  </a:cubicBezTo>
                  <a:cubicBezTo>
                    <a:pt x="2799080" y="327660"/>
                    <a:pt x="2811780" y="185420"/>
                    <a:pt x="2786380" y="162560"/>
                  </a:cubicBezTo>
                  <a:cubicBezTo>
                    <a:pt x="2760980" y="139700"/>
                    <a:pt x="2705100" y="175260"/>
                    <a:pt x="2679700" y="208280"/>
                  </a:cubicBezTo>
                  <a:cubicBezTo>
                    <a:pt x="2654300" y="241300"/>
                    <a:pt x="2667000" y="325120"/>
                    <a:pt x="2633980" y="360680"/>
                  </a:cubicBezTo>
                  <a:cubicBezTo>
                    <a:pt x="2600960" y="396240"/>
                    <a:pt x="2517140" y="411480"/>
                    <a:pt x="2481580" y="421640"/>
                  </a:cubicBezTo>
                  <a:cubicBezTo>
                    <a:pt x="2446020" y="431800"/>
                    <a:pt x="2433320" y="398780"/>
                    <a:pt x="2420620" y="421640"/>
                  </a:cubicBezTo>
                  <a:cubicBezTo>
                    <a:pt x="2407920" y="444500"/>
                    <a:pt x="2420620" y="530860"/>
                    <a:pt x="2405380" y="558800"/>
                  </a:cubicBezTo>
                  <a:cubicBezTo>
                    <a:pt x="2390140" y="586740"/>
                    <a:pt x="2364740" y="513080"/>
                    <a:pt x="2329180" y="589280"/>
                  </a:cubicBezTo>
                  <a:cubicBezTo>
                    <a:pt x="2293620" y="665480"/>
                    <a:pt x="2242820" y="914400"/>
                    <a:pt x="2192020" y="1016000"/>
                  </a:cubicBezTo>
                  <a:cubicBezTo>
                    <a:pt x="2141220" y="1117600"/>
                    <a:pt x="2062480" y="1143000"/>
                    <a:pt x="2024380" y="1198880"/>
                  </a:cubicBezTo>
                  <a:cubicBezTo>
                    <a:pt x="1986280" y="1254760"/>
                    <a:pt x="1988820" y="1285240"/>
                    <a:pt x="1963420" y="1351280"/>
                  </a:cubicBezTo>
                  <a:cubicBezTo>
                    <a:pt x="1938020" y="1417320"/>
                    <a:pt x="1905000" y="1516380"/>
                    <a:pt x="1871980" y="1595120"/>
                  </a:cubicBezTo>
                  <a:cubicBezTo>
                    <a:pt x="1838960" y="1673860"/>
                    <a:pt x="1800860" y="1760220"/>
                    <a:pt x="1765300" y="1823720"/>
                  </a:cubicBezTo>
                  <a:cubicBezTo>
                    <a:pt x="1729740" y="1887220"/>
                    <a:pt x="1706880" y="1940560"/>
                    <a:pt x="1658620" y="1976120"/>
                  </a:cubicBezTo>
                  <a:cubicBezTo>
                    <a:pt x="1610360" y="2011680"/>
                    <a:pt x="1524000" y="2004060"/>
                    <a:pt x="1475740" y="2037080"/>
                  </a:cubicBezTo>
                  <a:cubicBezTo>
                    <a:pt x="1427480" y="2070100"/>
                    <a:pt x="1374140" y="2115820"/>
                    <a:pt x="1369060" y="2174240"/>
                  </a:cubicBezTo>
                  <a:cubicBezTo>
                    <a:pt x="1363980" y="2232660"/>
                    <a:pt x="1409700" y="2311400"/>
                    <a:pt x="1445260" y="2387600"/>
                  </a:cubicBezTo>
                  <a:cubicBezTo>
                    <a:pt x="1480820" y="2463800"/>
                    <a:pt x="1539240" y="2555240"/>
                    <a:pt x="1582420" y="2631440"/>
                  </a:cubicBezTo>
                  <a:cubicBezTo>
                    <a:pt x="1625600" y="2707640"/>
                    <a:pt x="1800860" y="2781300"/>
                    <a:pt x="1734820" y="2814320"/>
                  </a:cubicBezTo>
                  <a:close/>
                </a:path>
              </a:pathLst>
            </a:custGeom>
            <a:blipFill>
              <a:blip r:embed="rId3"/>
              <a:tile tx="0" ty="0" sx="100000" sy="100000" flip="none" algn="tl"/>
            </a:blip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672840" y="2750820"/>
              <a:ext cx="2118360" cy="1651000"/>
            </a:xfrm>
            <a:custGeom>
              <a:avLst/>
              <a:gdLst>
                <a:gd name="connsiteX0" fmla="*/ 2118360 w 2118360"/>
                <a:gd name="connsiteY0" fmla="*/ 38100 h 1651000"/>
                <a:gd name="connsiteX1" fmla="*/ 2042160 w 2118360"/>
                <a:gd name="connsiteY1" fmla="*/ 38100 h 1651000"/>
                <a:gd name="connsiteX2" fmla="*/ 1828800 w 2118360"/>
                <a:gd name="connsiteY2" fmla="*/ 266700 h 1651000"/>
                <a:gd name="connsiteX3" fmla="*/ 1615440 w 2118360"/>
                <a:gd name="connsiteY3" fmla="*/ 312420 h 1651000"/>
                <a:gd name="connsiteX4" fmla="*/ 1524000 w 2118360"/>
                <a:gd name="connsiteY4" fmla="*/ 403860 h 1651000"/>
                <a:gd name="connsiteX5" fmla="*/ 1569720 w 2118360"/>
                <a:gd name="connsiteY5" fmla="*/ 525780 h 1651000"/>
                <a:gd name="connsiteX6" fmla="*/ 1447800 w 2118360"/>
                <a:gd name="connsiteY6" fmla="*/ 586740 h 1651000"/>
                <a:gd name="connsiteX7" fmla="*/ 1432560 w 2118360"/>
                <a:gd name="connsiteY7" fmla="*/ 678180 h 1651000"/>
                <a:gd name="connsiteX8" fmla="*/ 1432560 w 2118360"/>
                <a:gd name="connsiteY8" fmla="*/ 845820 h 1651000"/>
                <a:gd name="connsiteX9" fmla="*/ 1417320 w 2118360"/>
                <a:gd name="connsiteY9" fmla="*/ 998220 h 1651000"/>
                <a:gd name="connsiteX10" fmla="*/ 1325880 w 2118360"/>
                <a:gd name="connsiteY10" fmla="*/ 1135380 h 1651000"/>
                <a:gd name="connsiteX11" fmla="*/ 1249680 w 2118360"/>
                <a:gd name="connsiteY11" fmla="*/ 1196340 h 1651000"/>
                <a:gd name="connsiteX12" fmla="*/ 1112520 w 2118360"/>
                <a:gd name="connsiteY12" fmla="*/ 1333500 h 1651000"/>
                <a:gd name="connsiteX13" fmla="*/ 899160 w 2118360"/>
                <a:gd name="connsiteY13" fmla="*/ 1287780 h 1651000"/>
                <a:gd name="connsiteX14" fmla="*/ 792480 w 2118360"/>
                <a:gd name="connsiteY14" fmla="*/ 1272540 h 1651000"/>
                <a:gd name="connsiteX15" fmla="*/ 701040 w 2118360"/>
                <a:gd name="connsiteY15" fmla="*/ 1379220 h 1651000"/>
                <a:gd name="connsiteX16" fmla="*/ 487680 w 2118360"/>
                <a:gd name="connsiteY16" fmla="*/ 1485900 h 1651000"/>
                <a:gd name="connsiteX17" fmla="*/ 335280 w 2118360"/>
                <a:gd name="connsiteY17" fmla="*/ 1485900 h 1651000"/>
                <a:gd name="connsiteX18" fmla="*/ 198120 w 2118360"/>
                <a:gd name="connsiteY18" fmla="*/ 1562100 h 1651000"/>
                <a:gd name="connsiteX19" fmla="*/ 106680 w 2118360"/>
                <a:gd name="connsiteY19" fmla="*/ 1638300 h 1651000"/>
                <a:gd name="connsiteX20" fmla="*/ 0 w 2118360"/>
                <a:gd name="connsiteY20" fmla="*/ 163830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18360" h="1651000">
                  <a:moveTo>
                    <a:pt x="2118360" y="38100"/>
                  </a:moveTo>
                  <a:cubicBezTo>
                    <a:pt x="2104390" y="19050"/>
                    <a:pt x="2090420" y="0"/>
                    <a:pt x="2042160" y="38100"/>
                  </a:cubicBezTo>
                  <a:cubicBezTo>
                    <a:pt x="1993900" y="76200"/>
                    <a:pt x="1899920" y="220980"/>
                    <a:pt x="1828800" y="266700"/>
                  </a:cubicBezTo>
                  <a:cubicBezTo>
                    <a:pt x="1757680" y="312420"/>
                    <a:pt x="1666240" y="289560"/>
                    <a:pt x="1615440" y="312420"/>
                  </a:cubicBezTo>
                  <a:cubicBezTo>
                    <a:pt x="1564640" y="335280"/>
                    <a:pt x="1531620" y="368300"/>
                    <a:pt x="1524000" y="403860"/>
                  </a:cubicBezTo>
                  <a:cubicBezTo>
                    <a:pt x="1516380" y="439420"/>
                    <a:pt x="1582420" y="495300"/>
                    <a:pt x="1569720" y="525780"/>
                  </a:cubicBezTo>
                  <a:cubicBezTo>
                    <a:pt x="1557020" y="556260"/>
                    <a:pt x="1470660" y="561340"/>
                    <a:pt x="1447800" y="586740"/>
                  </a:cubicBezTo>
                  <a:cubicBezTo>
                    <a:pt x="1424940" y="612140"/>
                    <a:pt x="1435100" y="635000"/>
                    <a:pt x="1432560" y="678180"/>
                  </a:cubicBezTo>
                  <a:cubicBezTo>
                    <a:pt x="1430020" y="721360"/>
                    <a:pt x="1435100" y="792480"/>
                    <a:pt x="1432560" y="845820"/>
                  </a:cubicBezTo>
                  <a:cubicBezTo>
                    <a:pt x="1430020" y="899160"/>
                    <a:pt x="1435100" y="949960"/>
                    <a:pt x="1417320" y="998220"/>
                  </a:cubicBezTo>
                  <a:cubicBezTo>
                    <a:pt x="1399540" y="1046480"/>
                    <a:pt x="1353820" y="1102360"/>
                    <a:pt x="1325880" y="1135380"/>
                  </a:cubicBezTo>
                  <a:cubicBezTo>
                    <a:pt x="1297940" y="1168400"/>
                    <a:pt x="1285240" y="1163320"/>
                    <a:pt x="1249680" y="1196340"/>
                  </a:cubicBezTo>
                  <a:cubicBezTo>
                    <a:pt x="1214120" y="1229360"/>
                    <a:pt x="1170940" y="1318260"/>
                    <a:pt x="1112520" y="1333500"/>
                  </a:cubicBezTo>
                  <a:cubicBezTo>
                    <a:pt x="1054100" y="1348740"/>
                    <a:pt x="952500" y="1297940"/>
                    <a:pt x="899160" y="1287780"/>
                  </a:cubicBezTo>
                  <a:cubicBezTo>
                    <a:pt x="845820" y="1277620"/>
                    <a:pt x="825500" y="1257300"/>
                    <a:pt x="792480" y="1272540"/>
                  </a:cubicBezTo>
                  <a:cubicBezTo>
                    <a:pt x="759460" y="1287780"/>
                    <a:pt x="751840" y="1343660"/>
                    <a:pt x="701040" y="1379220"/>
                  </a:cubicBezTo>
                  <a:cubicBezTo>
                    <a:pt x="650240" y="1414780"/>
                    <a:pt x="548640" y="1468120"/>
                    <a:pt x="487680" y="1485900"/>
                  </a:cubicBezTo>
                  <a:cubicBezTo>
                    <a:pt x="426720" y="1503680"/>
                    <a:pt x="383540" y="1473200"/>
                    <a:pt x="335280" y="1485900"/>
                  </a:cubicBezTo>
                  <a:cubicBezTo>
                    <a:pt x="287020" y="1498600"/>
                    <a:pt x="236220" y="1536700"/>
                    <a:pt x="198120" y="1562100"/>
                  </a:cubicBezTo>
                  <a:cubicBezTo>
                    <a:pt x="160020" y="1587500"/>
                    <a:pt x="139700" y="1625600"/>
                    <a:pt x="106680" y="1638300"/>
                  </a:cubicBezTo>
                  <a:cubicBezTo>
                    <a:pt x="73660" y="1651000"/>
                    <a:pt x="36830" y="1644650"/>
                    <a:pt x="0" y="1638300"/>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rot="19514006">
              <a:off x="3424805" y="4289382"/>
              <a:ext cx="2140458" cy="461665"/>
            </a:xfrm>
            <a:prstGeom prst="rect">
              <a:avLst/>
            </a:prstGeom>
            <a:noFill/>
          </p:spPr>
          <p:txBody>
            <a:bodyPr wrap="none" rtlCol="0">
              <a:spAutoFit/>
            </a:bodyPr>
            <a:lstStyle/>
            <a:p>
              <a:r>
                <a:rPr lang="en-US" sz="2400" b="1" dirty="0" smtClean="0">
                  <a:solidFill>
                    <a:schemeClr val="bg1"/>
                  </a:solidFill>
                  <a:effectLst>
                    <a:outerShdw dist="76200" dir="7200000" algn="ctr" rotWithShape="0">
                      <a:schemeClr val="tx1"/>
                    </a:outerShdw>
                  </a:effectLst>
                </a:rPr>
                <a:t>Indian  Reserve</a:t>
              </a:r>
              <a:endParaRPr lang="en-US" sz="2400" b="1" dirty="0">
                <a:solidFill>
                  <a:schemeClr val="bg1"/>
                </a:solidFill>
                <a:effectLst>
                  <a:outerShdw dist="76200" dir="7200000" algn="ctr" rotWithShape="0">
                    <a:schemeClr val="tx1"/>
                  </a:outerShdw>
                </a:effectLst>
              </a:endParaRPr>
            </a:p>
          </p:txBody>
        </p:sp>
      </p:grpSp>
      <p:sp useBgFill="1">
        <p:nvSpPr>
          <p:cNvPr id="46" name="Rectangle 45"/>
          <p:cNvSpPr/>
          <p:nvPr/>
        </p:nvSpPr>
        <p:spPr>
          <a:xfrm>
            <a:off x="0" y="609600"/>
            <a:ext cx="9144000" cy="646331"/>
          </a:xfrm>
          <a:prstGeom prst="rect">
            <a:avLst/>
          </a:prstGeom>
        </p:spPr>
        <p:txBody>
          <a:bodyPr wrap="square">
            <a:spAutoFit/>
          </a:bodyPr>
          <a:lstStyle/>
          <a:p>
            <a:r>
              <a:rPr lang="en-US" sz="3600" b="1" dirty="0" smtClean="0"/>
              <a:t> 	What happens in </a:t>
            </a:r>
            <a:r>
              <a:rPr lang="en-US" sz="3600" b="1" dirty="0" smtClean="0">
                <a:solidFill>
                  <a:srgbClr val="FF0000"/>
                </a:solidFill>
                <a:effectLst>
                  <a:outerShdw dist="50800" dir="7200000" algn="ctr" rotWithShape="0">
                    <a:schemeClr val="tx1"/>
                  </a:outerShdw>
                </a:effectLst>
              </a:rPr>
              <a:t>1763</a:t>
            </a:r>
            <a:r>
              <a:rPr lang="en-US" sz="3600" b="1" dirty="0" smtClean="0"/>
              <a:t>?</a:t>
            </a:r>
            <a:endParaRPr lang="en-US" sz="3600" b="1" dirty="0"/>
          </a:p>
        </p:txBody>
      </p:sp>
      <p:pic>
        <p:nvPicPr>
          <p:cNvPr id="36" name="Picture 2"/>
          <p:cNvPicPr>
            <a:picLocks noChangeAspect="1" noChangeArrowheads="1"/>
          </p:cNvPicPr>
          <p:nvPr/>
        </p:nvPicPr>
        <p:blipFill>
          <a:blip r:embed="rId4"/>
          <a:srcRect l="25279" t="48462" r="26185" b="6296"/>
          <a:stretch>
            <a:fillRect/>
          </a:stretch>
        </p:blipFill>
        <p:spPr bwMode="auto">
          <a:xfrm>
            <a:off x="2569464" y="3886200"/>
            <a:ext cx="3657600" cy="2612136"/>
          </a:xfrm>
          <a:prstGeom prst="rect">
            <a:avLst/>
          </a:prstGeom>
          <a:noFill/>
          <a:ln w="50800">
            <a:solidFill>
              <a:schemeClr val="tx1"/>
            </a:solidFill>
            <a:miter lim="800000"/>
            <a:headEnd/>
            <a:tailEnd/>
          </a:ln>
          <a:effectLst/>
        </p:spPr>
      </p:pic>
      <p:pic>
        <p:nvPicPr>
          <p:cNvPr id="39" name="Picture 2"/>
          <p:cNvPicPr>
            <a:picLocks noChangeAspect="1" noChangeArrowheads="1"/>
          </p:cNvPicPr>
          <p:nvPr/>
        </p:nvPicPr>
        <p:blipFill>
          <a:blip r:embed="rId4"/>
          <a:srcRect l="28231" t="50059" r="27903" b="7361"/>
          <a:stretch>
            <a:fillRect/>
          </a:stretch>
        </p:blipFill>
        <p:spPr bwMode="auto">
          <a:xfrm>
            <a:off x="533400" y="762000"/>
            <a:ext cx="7924800" cy="6096000"/>
          </a:xfrm>
          <a:prstGeom prst="rect">
            <a:avLst/>
          </a:prstGeom>
          <a:noFill/>
          <a:ln w="76200">
            <a:solidFill>
              <a:schemeClr val="tx1"/>
            </a:solidFill>
            <a:miter lim="800000"/>
            <a:headEnd/>
            <a:tailEnd/>
          </a:ln>
          <a:effectLst/>
        </p:spPr>
      </p:pic>
      <p:sp>
        <p:nvSpPr>
          <p:cNvPr id="40" name="TextBox 39"/>
          <p:cNvSpPr txBox="1"/>
          <p:nvPr/>
        </p:nvSpPr>
        <p:spPr>
          <a:xfrm rot="19514006">
            <a:off x="2587734" y="2260120"/>
            <a:ext cx="2789738" cy="584775"/>
          </a:xfrm>
          <a:prstGeom prst="rect">
            <a:avLst/>
          </a:prstGeom>
          <a:noFill/>
        </p:spPr>
        <p:txBody>
          <a:bodyPr wrap="none" rtlCol="0">
            <a:spAutoFit/>
          </a:bodyPr>
          <a:lstStyle/>
          <a:p>
            <a:r>
              <a:rPr lang="en-US" sz="3200" b="1" dirty="0" smtClean="0">
                <a:solidFill>
                  <a:schemeClr val="bg1"/>
                </a:solidFill>
                <a:effectLst>
                  <a:outerShdw dist="76200" dir="7200000" algn="ctr" rotWithShape="0">
                    <a:schemeClr val="tx1"/>
                  </a:outerShdw>
                </a:effectLst>
              </a:rPr>
              <a:t>Indian  Reserve</a:t>
            </a:r>
            <a:endParaRPr lang="en-US" sz="3200" b="1" dirty="0">
              <a:solidFill>
                <a:schemeClr val="bg1"/>
              </a:solidFill>
              <a:effectLst>
                <a:outerShdw dist="76200" dir="7200000" algn="ctr" rotWithShape="0">
                  <a:schemeClr val="tx1"/>
                </a:outerShdw>
              </a:effectLst>
            </a:endParaRPr>
          </a:p>
        </p:txBody>
      </p:sp>
      <p:sp useBgFill="1">
        <p:nvSpPr>
          <p:cNvPr id="41" name="TextBox 40"/>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Early Contact with Europeans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1000" fill="hold"/>
                                        <p:tgtEl>
                                          <p:spTgt spid="36"/>
                                        </p:tgtEl>
                                      </p:cBhvr>
                                      <p:by x="200000" y="200000"/>
                                    </p:animScale>
                                  </p:childTnLst>
                                </p:cTn>
                              </p:par>
                              <p:par>
                                <p:cTn id="12" presetID="64" presetClass="path" presetSubtype="0" fill="hold" nodeType="withEffect">
                                  <p:stCondLst>
                                    <p:cond delay="0"/>
                                  </p:stCondLst>
                                  <p:childTnLst>
                                    <p:animMotion origin="layout" path="M 3.61111E-6 -4.44444E-6 L 0.00225 -0.24583 " pathEditMode="relative" rAng="0" ptsTypes="AA">
                                      <p:cBhvr>
                                        <p:cTn id="13" dur="1000" fill="hold"/>
                                        <p:tgtEl>
                                          <p:spTgt spid="36"/>
                                        </p:tgtEl>
                                        <p:attrNameLst>
                                          <p:attrName>ppt_x</p:attrName>
                                          <p:attrName>ppt_y</p:attrName>
                                        </p:attrNameLst>
                                      </p:cBhvr>
                                      <p:rCtr x="1" y="-123"/>
                                    </p:animMotion>
                                  </p:childTnLst>
                                </p:cTn>
                              </p:par>
                              <p:par>
                                <p:cTn id="14" presetID="10" presetClass="exit" presetSubtype="0" fill="hold" grpId="0" nodeType="withEffect">
                                  <p:stCondLst>
                                    <p:cond delay="0"/>
                                  </p:stCondLst>
                                  <p:childTnLst>
                                    <p:animEffect transition="out" filter="fade">
                                      <p:cBhvr>
                                        <p:cTn id="15" dur="1000"/>
                                        <p:tgtEl>
                                          <p:spTgt spid="46"/>
                                        </p:tgtEl>
                                      </p:cBhvr>
                                    </p:animEffect>
                                    <p:set>
                                      <p:cBhvr>
                                        <p:cTn id="16" dur="1" fill="hold">
                                          <p:stCondLst>
                                            <p:cond delay="999"/>
                                          </p:stCondLst>
                                        </p:cTn>
                                        <p:tgtEl>
                                          <p:spTgt spid="46"/>
                                        </p:tgtEl>
                                        <p:attrNameLst>
                                          <p:attrName>style.visibility</p:attrName>
                                        </p:attrNameLst>
                                      </p:cBhvr>
                                      <p:to>
                                        <p:strVal val="hidden"/>
                                      </p:to>
                                    </p:set>
                                  </p:childTnLst>
                                </p:cTn>
                              </p:par>
                              <p:par>
                                <p:cTn id="17" presetID="10" presetClass="exit" presetSubtype="0" fill="hold" nodeType="withEffect">
                                  <p:stCondLst>
                                    <p:cond delay="500"/>
                                  </p:stCondLst>
                                  <p:childTnLst>
                                    <p:animEffect transition="out" filter="fade">
                                      <p:cBhvr>
                                        <p:cTn id="18" dur="1000"/>
                                        <p:tgtEl>
                                          <p:spTgt spid="35"/>
                                        </p:tgtEl>
                                      </p:cBhvr>
                                    </p:animEffect>
                                    <p:set>
                                      <p:cBhvr>
                                        <p:cTn id="19" dur="1" fill="hold">
                                          <p:stCondLst>
                                            <p:cond delay="999"/>
                                          </p:stCondLst>
                                        </p:cTn>
                                        <p:tgtEl>
                                          <p:spTgt spid="35"/>
                                        </p:tgtEl>
                                        <p:attrNameLst>
                                          <p:attrName>style.visibility</p:attrName>
                                        </p:attrNameLst>
                                      </p:cBhvr>
                                      <p:to>
                                        <p:strVal val="hidden"/>
                                      </p:to>
                                    </p:set>
                                  </p:childTnLst>
                                </p:cTn>
                              </p:par>
                              <p:par>
                                <p:cTn id="20" presetID="10" presetClass="entr" presetSubtype="0" fill="hold" nodeType="withEffect">
                                  <p:stCondLst>
                                    <p:cond delay="50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childTnLst>
                                </p:cTn>
                              </p:par>
                              <p:par>
                                <p:cTn id="23" presetID="10" presetClass="exit" presetSubtype="0" fill="hold" nodeType="withEffect">
                                  <p:stCondLst>
                                    <p:cond delay="500"/>
                                  </p:stCondLst>
                                  <p:childTnLst>
                                    <p:animEffect transition="out" filter="fade">
                                      <p:cBhvr>
                                        <p:cTn id="24" dur="1000"/>
                                        <p:tgtEl>
                                          <p:spTgt spid="36"/>
                                        </p:tgtEl>
                                      </p:cBhvr>
                                    </p:animEffect>
                                    <p:set>
                                      <p:cBhvr>
                                        <p:cTn id="25" dur="1" fill="hold">
                                          <p:stCondLst>
                                            <p:cond delay="999"/>
                                          </p:stCondLst>
                                        </p:cTn>
                                        <p:tgtEl>
                                          <p:spTgt spid="3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dissolve">
                                      <p:cBhvr>
                                        <p:cTn id="30"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srcRect l="28231" t="50059" r="27903" b="7361"/>
          <a:stretch>
            <a:fillRect/>
          </a:stretch>
        </p:blipFill>
        <p:spPr bwMode="auto">
          <a:xfrm>
            <a:off x="533400" y="762000"/>
            <a:ext cx="7924800" cy="6096000"/>
          </a:xfrm>
          <a:prstGeom prst="rect">
            <a:avLst/>
          </a:prstGeom>
          <a:noFill/>
          <a:ln w="76200">
            <a:solidFill>
              <a:schemeClr val="tx1"/>
            </a:solidFill>
            <a:miter lim="800000"/>
            <a:headEnd/>
            <a:tailEnd/>
          </a:ln>
          <a:effectLst/>
        </p:spPr>
      </p:pic>
      <p:grpSp>
        <p:nvGrpSpPr>
          <p:cNvPr id="3" name="Group 25"/>
          <p:cNvGrpSpPr/>
          <p:nvPr/>
        </p:nvGrpSpPr>
        <p:grpSpPr>
          <a:xfrm>
            <a:off x="533400" y="774809"/>
            <a:ext cx="7927848" cy="6134566"/>
            <a:chOff x="533400" y="774809"/>
            <a:chExt cx="7927848" cy="6134566"/>
          </a:xfrm>
        </p:grpSpPr>
        <p:grpSp>
          <p:nvGrpSpPr>
            <p:cNvPr id="4" name="Group 6"/>
            <p:cNvGrpSpPr>
              <a:grpSpLocks noChangeAspect="1"/>
            </p:cNvGrpSpPr>
            <p:nvPr/>
          </p:nvGrpSpPr>
          <p:grpSpPr>
            <a:xfrm>
              <a:off x="533400" y="774809"/>
              <a:ext cx="7927848" cy="6083192"/>
              <a:chOff x="0" y="1244905"/>
              <a:chExt cx="7315200" cy="5613095"/>
            </a:xfrm>
          </p:grpSpPr>
          <p:pic>
            <p:nvPicPr>
              <p:cNvPr id="6" name="Picture 2"/>
              <p:cNvPicPr>
                <a:picLocks noChangeAspect="1" noChangeArrowheads="1"/>
              </p:cNvPicPr>
              <p:nvPr/>
            </p:nvPicPr>
            <p:blipFill>
              <a:blip r:embed="rId3"/>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7" name="Rectangle 6"/>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sp>
        <p:nvSpPr>
          <p:cNvPr id="28" name="TextBox 27"/>
          <p:cNvSpPr txBox="1"/>
          <p:nvPr/>
        </p:nvSpPr>
        <p:spPr>
          <a:xfrm rot="19514006">
            <a:off x="2587734" y="2260120"/>
            <a:ext cx="2789738" cy="584775"/>
          </a:xfrm>
          <a:prstGeom prst="rect">
            <a:avLst/>
          </a:prstGeom>
          <a:noFill/>
        </p:spPr>
        <p:txBody>
          <a:bodyPr wrap="none" rtlCol="0">
            <a:spAutoFit/>
          </a:bodyPr>
          <a:lstStyle/>
          <a:p>
            <a:r>
              <a:rPr lang="en-US" sz="3200" b="1" dirty="0" smtClean="0">
                <a:solidFill>
                  <a:schemeClr val="bg1"/>
                </a:solidFill>
                <a:effectLst>
                  <a:outerShdw dist="76200" dir="7200000" algn="ctr" rotWithShape="0">
                    <a:schemeClr val="tx1"/>
                  </a:outerShdw>
                </a:effectLst>
              </a:rPr>
              <a:t>Indian  Reserve</a:t>
            </a:r>
            <a:endParaRPr lang="en-US" sz="3200" b="1" dirty="0">
              <a:solidFill>
                <a:schemeClr val="bg1"/>
              </a:solidFill>
              <a:effectLst>
                <a:outerShdw dist="76200" dir="7200000" algn="ctr" rotWithShape="0">
                  <a:schemeClr val="tx1"/>
                </a:outerShdw>
              </a:effectLst>
            </a:endParaRPr>
          </a:p>
        </p:txBody>
      </p:sp>
      <p:sp>
        <p:nvSpPr>
          <p:cNvPr id="15" name="Freeform 14"/>
          <p:cNvSpPr/>
          <p:nvPr/>
        </p:nvSpPr>
        <p:spPr>
          <a:xfrm>
            <a:off x="2019991" y="1752600"/>
            <a:ext cx="1656931" cy="1826029"/>
          </a:xfrm>
          <a:custGeom>
            <a:avLst/>
            <a:gdLst>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26" fmla="*/ 651164 w 1332808"/>
              <a:gd name="connsiteY26" fmla="*/ 0 h 1848196"/>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2438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269077 w 1332808"/>
              <a:gd name="connsiteY8" fmla="*/ 13840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5738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56931"/>
              <a:gd name="connsiteY0" fmla="*/ 60960 h 1826029"/>
              <a:gd name="connsiteX1" fmla="*/ 850670 w 1656931"/>
              <a:gd name="connsiteY1" fmla="*/ 44335 h 1826029"/>
              <a:gd name="connsiteX2" fmla="*/ 1033550 w 1656931"/>
              <a:gd name="connsiteY2" fmla="*/ 60960 h 1826029"/>
              <a:gd name="connsiteX3" fmla="*/ 1183179 w 1656931"/>
              <a:gd name="connsiteY3" fmla="*/ 410095 h 1826029"/>
              <a:gd name="connsiteX4" fmla="*/ 1166553 w 1656931"/>
              <a:gd name="connsiteY4" fmla="*/ 559724 h 1826029"/>
              <a:gd name="connsiteX5" fmla="*/ 1149928 w 1656931"/>
              <a:gd name="connsiteY5" fmla="*/ 892233 h 1826029"/>
              <a:gd name="connsiteX6" fmla="*/ 1050175 w 1656931"/>
              <a:gd name="connsiteY6" fmla="*/ 942109 h 1826029"/>
              <a:gd name="connsiteX7" fmla="*/ 1000299 w 1656931"/>
              <a:gd name="connsiteY7" fmla="*/ 1058487 h 1826029"/>
              <a:gd name="connsiteX8" fmla="*/ 1269077 w 1656931"/>
              <a:gd name="connsiteY8" fmla="*/ 1384069 h 1826029"/>
              <a:gd name="connsiteX9" fmla="*/ 1402080 w 1656931"/>
              <a:gd name="connsiteY9" fmla="*/ 1507375 h 1826029"/>
              <a:gd name="connsiteX10" fmla="*/ 1631531 w 1656931"/>
              <a:gd name="connsiteY10" fmla="*/ 1588513 h 1826029"/>
              <a:gd name="connsiteX11" fmla="*/ 1249680 w 1656931"/>
              <a:gd name="connsiteY11" fmla="*/ 1740131 h 1826029"/>
              <a:gd name="connsiteX12" fmla="*/ 967048 w 1656931"/>
              <a:gd name="connsiteY12" fmla="*/ 1823258 h 1826029"/>
              <a:gd name="connsiteX13" fmla="*/ 584662 w 1656931"/>
              <a:gd name="connsiteY13" fmla="*/ 1723506 h 1826029"/>
              <a:gd name="connsiteX14" fmla="*/ 185651 w 1656931"/>
              <a:gd name="connsiteY14" fmla="*/ 1573876 h 1826029"/>
              <a:gd name="connsiteX15" fmla="*/ 2771 w 1656931"/>
              <a:gd name="connsiteY15" fmla="*/ 1424247 h 1826029"/>
              <a:gd name="connsiteX16" fmla="*/ 202277 w 1656931"/>
              <a:gd name="connsiteY16" fmla="*/ 1174866 h 1826029"/>
              <a:gd name="connsiteX17" fmla="*/ 268779 w 1656931"/>
              <a:gd name="connsiteY17" fmla="*/ 892233 h 1826029"/>
              <a:gd name="connsiteX18" fmla="*/ 351906 w 1656931"/>
              <a:gd name="connsiteY18" fmla="*/ 642851 h 1826029"/>
              <a:gd name="connsiteX19" fmla="*/ 418408 w 1656931"/>
              <a:gd name="connsiteY19" fmla="*/ 426720 h 1826029"/>
              <a:gd name="connsiteX20" fmla="*/ 451659 w 1656931"/>
              <a:gd name="connsiteY20" fmla="*/ 320040 h 1826029"/>
              <a:gd name="connsiteX21" fmla="*/ 558339 w 1656931"/>
              <a:gd name="connsiteY21" fmla="*/ 277091 h 1826029"/>
              <a:gd name="connsiteX22" fmla="*/ 617913 w 1656931"/>
              <a:gd name="connsiteY22" fmla="*/ 77586 h 1826029"/>
              <a:gd name="connsiteX23" fmla="*/ 684415 w 1656931"/>
              <a:gd name="connsiteY23" fmla="*/ 27709 h 1826029"/>
              <a:gd name="connsiteX24" fmla="*/ 883920 w 1656931"/>
              <a:gd name="connsiteY24" fmla="*/ 60960 h 1826029"/>
              <a:gd name="connsiteX25" fmla="*/ 917171 w 1656931"/>
              <a:gd name="connsiteY25" fmla="*/ 60960 h 18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56931" h="1826029">
                <a:moveTo>
                  <a:pt x="917171" y="60960"/>
                </a:moveTo>
                <a:lnTo>
                  <a:pt x="850670" y="44335"/>
                </a:lnTo>
                <a:cubicBezTo>
                  <a:pt x="914401" y="58190"/>
                  <a:pt x="978132" y="0"/>
                  <a:pt x="1033550" y="60960"/>
                </a:cubicBezTo>
                <a:cubicBezTo>
                  <a:pt x="1088968" y="121920"/>
                  <a:pt x="1161012" y="326968"/>
                  <a:pt x="1183179" y="410095"/>
                </a:cubicBezTo>
                <a:cubicBezTo>
                  <a:pt x="1205346" y="493222"/>
                  <a:pt x="1172095" y="479368"/>
                  <a:pt x="1166553" y="559724"/>
                </a:cubicBezTo>
                <a:cubicBezTo>
                  <a:pt x="1161011" y="640080"/>
                  <a:pt x="1169324" y="828502"/>
                  <a:pt x="1149928" y="892233"/>
                </a:cubicBezTo>
                <a:cubicBezTo>
                  <a:pt x="1130532" y="955964"/>
                  <a:pt x="1075113" y="914400"/>
                  <a:pt x="1050175" y="942109"/>
                </a:cubicBezTo>
                <a:cubicBezTo>
                  <a:pt x="1025237" y="969818"/>
                  <a:pt x="963815" y="984827"/>
                  <a:pt x="1000299" y="1058487"/>
                </a:cubicBezTo>
                <a:cubicBezTo>
                  <a:pt x="1036783" y="1132147"/>
                  <a:pt x="1202114" y="1309254"/>
                  <a:pt x="1269077" y="1384069"/>
                </a:cubicBezTo>
                <a:cubicBezTo>
                  <a:pt x="1336040" y="1458884"/>
                  <a:pt x="1341671" y="1473301"/>
                  <a:pt x="1402080" y="1507375"/>
                </a:cubicBezTo>
                <a:cubicBezTo>
                  <a:pt x="1462489" y="1541449"/>
                  <a:pt x="1656931" y="1549720"/>
                  <a:pt x="1631531" y="1588513"/>
                </a:cubicBezTo>
                <a:cubicBezTo>
                  <a:pt x="1606131" y="1627306"/>
                  <a:pt x="1360427" y="1701007"/>
                  <a:pt x="1249680" y="1740131"/>
                </a:cubicBezTo>
                <a:cubicBezTo>
                  <a:pt x="1138933" y="1779255"/>
                  <a:pt x="1077884" y="1826029"/>
                  <a:pt x="967048" y="1823258"/>
                </a:cubicBezTo>
                <a:cubicBezTo>
                  <a:pt x="856212" y="1820487"/>
                  <a:pt x="714895" y="1765070"/>
                  <a:pt x="584662" y="1723506"/>
                </a:cubicBezTo>
                <a:cubicBezTo>
                  <a:pt x="454429" y="1681942"/>
                  <a:pt x="282633" y="1623753"/>
                  <a:pt x="185651" y="1573876"/>
                </a:cubicBezTo>
                <a:cubicBezTo>
                  <a:pt x="88669" y="1524000"/>
                  <a:pt x="0" y="1490749"/>
                  <a:pt x="2771" y="1424247"/>
                </a:cubicBezTo>
                <a:cubicBezTo>
                  <a:pt x="5542" y="1357745"/>
                  <a:pt x="157942" y="1263535"/>
                  <a:pt x="202277" y="1174866"/>
                </a:cubicBezTo>
                <a:cubicBezTo>
                  <a:pt x="246612" y="1086197"/>
                  <a:pt x="243841" y="980902"/>
                  <a:pt x="268779" y="892233"/>
                </a:cubicBezTo>
                <a:cubicBezTo>
                  <a:pt x="293717" y="803564"/>
                  <a:pt x="326968" y="720437"/>
                  <a:pt x="351906" y="642851"/>
                </a:cubicBezTo>
                <a:cubicBezTo>
                  <a:pt x="376844" y="565266"/>
                  <a:pt x="401783" y="480522"/>
                  <a:pt x="418408" y="426720"/>
                </a:cubicBezTo>
                <a:cubicBezTo>
                  <a:pt x="435034" y="372918"/>
                  <a:pt x="428337" y="344978"/>
                  <a:pt x="451659" y="320040"/>
                </a:cubicBezTo>
                <a:cubicBezTo>
                  <a:pt x="474981" y="295102"/>
                  <a:pt x="530630" y="317500"/>
                  <a:pt x="558339" y="277091"/>
                </a:cubicBezTo>
                <a:cubicBezTo>
                  <a:pt x="586048" y="236682"/>
                  <a:pt x="596900" y="119150"/>
                  <a:pt x="617913" y="77586"/>
                </a:cubicBezTo>
                <a:cubicBezTo>
                  <a:pt x="638926" y="36022"/>
                  <a:pt x="640081" y="30480"/>
                  <a:pt x="684415" y="27709"/>
                </a:cubicBezTo>
                <a:cubicBezTo>
                  <a:pt x="728749" y="24938"/>
                  <a:pt x="845127" y="55418"/>
                  <a:pt x="883920" y="60960"/>
                </a:cubicBezTo>
                <a:cubicBezTo>
                  <a:pt x="922713" y="66502"/>
                  <a:pt x="944880" y="69273"/>
                  <a:pt x="917171" y="60960"/>
                </a:cubicBezTo>
                <a:close/>
              </a:path>
            </a:pathLst>
          </a:custGeom>
          <a:solidFill>
            <a:srgbClr val="00B0F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3124200" y="3301538"/>
            <a:ext cx="3117273" cy="2337262"/>
          </a:xfrm>
          <a:custGeom>
            <a:avLst/>
            <a:gdLst>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263237 w 3117273"/>
              <a:gd name="connsiteY30" fmla="*/ 415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31" fmla="*/ 2191789 w 3117273"/>
              <a:gd name="connsiteY31" fmla="*/ 0 h 2244437"/>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2191789 w 3117273"/>
              <a:gd name="connsiteY32" fmla="*/ 16625 h 2261062"/>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1277389 w 3117273"/>
              <a:gd name="connsiteY32" fmla="*/ 0 h 2261062"/>
              <a:gd name="connsiteX33" fmla="*/ 2191789 w 3117273"/>
              <a:gd name="connsiteY33" fmla="*/ 16625 h 2261062"/>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77389 w 3117273"/>
              <a:gd name="connsiteY31" fmla="*/ 0 h 2337262"/>
              <a:gd name="connsiteX32" fmla="*/ 2191789 w 3117273"/>
              <a:gd name="connsiteY32" fmla="*/ 92825 h 233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17273" h="2337262">
                <a:moveTo>
                  <a:pt x="2191789" y="92825"/>
                </a:moveTo>
                <a:cubicBezTo>
                  <a:pt x="2220884" y="175952"/>
                  <a:pt x="2249979" y="259080"/>
                  <a:pt x="2308168" y="375458"/>
                </a:cubicBezTo>
                <a:cubicBezTo>
                  <a:pt x="2366357" y="491836"/>
                  <a:pt x="2421775" y="674716"/>
                  <a:pt x="2540924" y="791094"/>
                </a:cubicBezTo>
                <a:cubicBezTo>
                  <a:pt x="2660073" y="907472"/>
                  <a:pt x="2928851" y="1026622"/>
                  <a:pt x="3023062" y="1073727"/>
                </a:cubicBezTo>
                <a:cubicBezTo>
                  <a:pt x="3117273" y="1120832"/>
                  <a:pt x="3097876" y="1048789"/>
                  <a:pt x="3106189" y="1073727"/>
                </a:cubicBezTo>
                <a:cubicBezTo>
                  <a:pt x="3114502" y="1098665"/>
                  <a:pt x="3089564" y="1170709"/>
                  <a:pt x="3072939" y="1223356"/>
                </a:cubicBezTo>
                <a:cubicBezTo>
                  <a:pt x="3056314" y="1276003"/>
                  <a:pt x="3020292" y="1323109"/>
                  <a:pt x="3006437" y="1389611"/>
                </a:cubicBezTo>
                <a:cubicBezTo>
                  <a:pt x="2992582" y="1456113"/>
                  <a:pt x="2992582" y="1558636"/>
                  <a:pt x="2989811" y="1622367"/>
                </a:cubicBezTo>
                <a:cubicBezTo>
                  <a:pt x="2987040" y="1686098"/>
                  <a:pt x="3017520" y="1699952"/>
                  <a:pt x="2989811" y="1771996"/>
                </a:cubicBezTo>
                <a:cubicBezTo>
                  <a:pt x="2962102" y="1844040"/>
                  <a:pt x="2903913" y="1993669"/>
                  <a:pt x="2823557" y="2054629"/>
                </a:cubicBezTo>
                <a:cubicBezTo>
                  <a:pt x="2743201" y="2115589"/>
                  <a:pt x="2507673" y="2137756"/>
                  <a:pt x="2507673" y="2137756"/>
                </a:cubicBezTo>
                <a:cubicBezTo>
                  <a:pt x="2413462" y="2162694"/>
                  <a:pt x="2344189" y="2220883"/>
                  <a:pt x="2258291" y="2204258"/>
                </a:cubicBezTo>
                <a:cubicBezTo>
                  <a:pt x="2172393" y="2187633"/>
                  <a:pt x="2075411" y="2065712"/>
                  <a:pt x="1992284" y="2038003"/>
                </a:cubicBezTo>
                <a:cubicBezTo>
                  <a:pt x="1909157" y="2010294"/>
                  <a:pt x="1826030" y="2004752"/>
                  <a:pt x="1759528" y="2038003"/>
                </a:cubicBezTo>
                <a:cubicBezTo>
                  <a:pt x="1693026" y="2071254"/>
                  <a:pt x="1657004" y="2190404"/>
                  <a:pt x="1593273" y="2237509"/>
                </a:cubicBezTo>
                <a:cubicBezTo>
                  <a:pt x="1529542" y="2284614"/>
                  <a:pt x="1413164" y="2309552"/>
                  <a:pt x="1377142" y="2320636"/>
                </a:cubicBezTo>
                <a:cubicBezTo>
                  <a:pt x="1341120" y="2331720"/>
                  <a:pt x="1404851" y="2337262"/>
                  <a:pt x="1377142" y="2304011"/>
                </a:cubicBezTo>
                <a:cubicBezTo>
                  <a:pt x="1349433" y="2270760"/>
                  <a:pt x="1277390" y="2176549"/>
                  <a:pt x="1210888" y="2121131"/>
                </a:cubicBezTo>
                <a:cubicBezTo>
                  <a:pt x="1144386" y="2065713"/>
                  <a:pt x="1039091" y="1999211"/>
                  <a:pt x="978131" y="1971502"/>
                </a:cubicBezTo>
                <a:cubicBezTo>
                  <a:pt x="917171" y="1943793"/>
                  <a:pt x="914401" y="1960418"/>
                  <a:pt x="845128" y="1954876"/>
                </a:cubicBezTo>
                <a:cubicBezTo>
                  <a:pt x="775855" y="1949334"/>
                  <a:pt x="651164" y="1932709"/>
                  <a:pt x="562495" y="1938251"/>
                </a:cubicBezTo>
                <a:cubicBezTo>
                  <a:pt x="473826" y="1943793"/>
                  <a:pt x="379615" y="1990898"/>
                  <a:pt x="313113" y="1988127"/>
                </a:cubicBezTo>
                <a:cubicBezTo>
                  <a:pt x="246611" y="1985356"/>
                  <a:pt x="196735" y="1965960"/>
                  <a:pt x="163484" y="1921625"/>
                </a:cubicBezTo>
                <a:cubicBezTo>
                  <a:pt x="130233" y="1877290"/>
                  <a:pt x="116379" y="1805247"/>
                  <a:pt x="113608" y="1722120"/>
                </a:cubicBezTo>
                <a:cubicBezTo>
                  <a:pt x="110837" y="1638993"/>
                  <a:pt x="163485" y="1517073"/>
                  <a:pt x="146859" y="1422862"/>
                </a:cubicBezTo>
                <a:cubicBezTo>
                  <a:pt x="130233" y="1328651"/>
                  <a:pt x="27710" y="1220585"/>
                  <a:pt x="13855" y="1156854"/>
                </a:cubicBezTo>
                <a:cubicBezTo>
                  <a:pt x="0" y="1093123"/>
                  <a:pt x="49877" y="1082040"/>
                  <a:pt x="63731" y="1040476"/>
                </a:cubicBezTo>
                <a:cubicBezTo>
                  <a:pt x="77586" y="998913"/>
                  <a:pt x="83127" y="954579"/>
                  <a:pt x="96982" y="907473"/>
                </a:cubicBezTo>
                <a:cubicBezTo>
                  <a:pt x="110837" y="860368"/>
                  <a:pt x="146859" y="757843"/>
                  <a:pt x="146859" y="757843"/>
                </a:cubicBezTo>
                <a:cubicBezTo>
                  <a:pt x="163484" y="707967"/>
                  <a:pt x="126539" y="725977"/>
                  <a:pt x="196735" y="608214"/>
                </a:cubicBezTo>
                <a:cubicBezTo>
                  <a:pt x="266931" y="490451"/>
                  <a:pt x="390699" y="139931"/>
                  <a:pt x="568037" y="51262"/>
                </a:cubicBezTo>
                <a:lnTo>
                  <a:pt x="1277389" y="0"/>
                </a:lnTo>
                <a:lnTo>
                  <a:pt x="2191789" y="92825"/>
                </a:lnTo>
                <a:close/>
              </a:path>
            </a:pathLst>
          </a:custGeom>
          <a:solidFill>
            <a:schemeClr val="bg1">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       </a:t>
            </a:r>
          </a:p>
          <a:p>
            <a:pPr algn="ctr"/>
            <a:r>
              <a:rPr lang="en-US" sz="2800" b="1" dirty="0" smtClean="0"/>
              <a:t>          </a:t>
            </a:r>
            <a:endParaRPr lang="en-US" sz="2400" b="1" dirty="0" smtClean="0"/>
          </a:p>
          <a:p>
            <a:pPr algn="ctr"/>
            <a:endParaRPr lang="en-US" sz="2800" b="1" dirty="0" smtClean="0"/>
          </a:p>
          <a:p>
            <a:pPr algn="ctr"/>
            <a:endParaRPr lang="en-US" sz="2800" b="1" dirty="0" smtClean="0"/>
          </a:p>
        </p:txBody>
      </p:sp>
      <p:sp>
        <p:nvSpPr>
          <p:cNvPr id="19" name="Freeform 18"/>
          <p:cNvSpPr/>
          <p:nvPr/>
        </p:nvSpPr>
        <p:spPr>
          <a:xfrm>
            <a:off x="1600200" y="3207328"/>
            <a:ext cx="1931324" cy="2355272"/>
          </a:xfrm>
          <a:custGeom>
            <a:avLst/>
            <a:gdLst>
              <a:gd name="connsiteX0" fmla="*/ 421178 w 1931324"/>
              <a:gd name="connsiteY0" fmla="*/ 22167 h 2355272"/>
              <a:gd name="connsiteX1" fmla="*/ 820189 w 1931324"/>
              <a:gd name="connsiteY1" fmla="*/ 221672 h 2355272"/>
              <a:gd name="connsiteX2" fmla="*/ 1086196 w 1931324"/>
              <a:gd name="connsiteY2" fmla="*/ 338050 h 2355272"/>
              <a:gd name="connsiteX3" fmla="*/ 1435331 w 1931324"/>
              <a:gd name="connsiteY3" fmla="*/ 421178 h 2355272"/>
              <a:gd name="connsiteX4" fmla="*/ 1867593 w 1931324"/>
              <a:gd name="connsiteY4" fmla="*/ 288174 h 2355272"/>
              <a:gd name="connsiteX5" fmla="*/ 1817716 w 1931324"/>
              <a:gd name="connsiteY5" fmla="*/ 487680 h 2355272"/>
              <a:gd name="connsiteX6" fmla="*/ 1717963 w 1931324"/>
              <a:gd name="connsiteY6" fmla="*/ 786938 h 2355272"/>
              <a:gd name="connsiteX7" fmla="*/ 1717963 w 1931324"/>
              <a:gd name="connsiteY7" fmla="*/ 936567 h 2355272"/>
              <a:gd name="connsiteX8" fmla="*/ 1618211 w 1931324"/>
              <a:gd name="connsiteY8" fmla="*/ 1052945 h 2355272"/>
              <a:gd name="connsiteX9" fmla="*/ 1651462 w 1931324"/>
              <a:gd name="connsiteY9" fmla="*/ 1136072 h 2355272"/>
              <a:gd name="connsiteX10" fmla="*/ 1584960 w 1931324"/>
              <a:gd name="connsiteY10" fmla="*/ 1302327 h 2355272"/>
              <a:gd name="connsiteX11" fmla="*/ 1584960 w 1931324"/>
              <a:gd name="connsiteY11" fmla="*/ 1418705 h 2355272"/>
              <a:gd name="connsiteX12" fmla="*/ 1734589 w 1931324"/>
              <a:gd name="connsiteY12" fmla="*/ 1601585 h 2355272"/>
              <a:gd name="connsiteX13" fmla="*/ 1684713 w 1931324"/>
              <a:gd name="connsiteY13" fmla="*/ 1834341 h 2355272"/>
              <a:gd name="connsiteX14" fmla="*/ 1618211 w 1931324"/>
              <a:gd name="connsiteY14" fmla="*/ 2017221 h 2355272"/>
              <a:gd name="connsiteX15" fmla="*/ 1584960 w 1931324"/>
              <a:gd name="connsiteY15" fmla="*/ 2116974 h 2355272"/>
              <a:gd name="connsiteX16" fmla="*/ 1368829 w 1931324"/>
              <a:gd name="connsiteY16" fmla="*/ 2100349 h 2355272"/>
              <a:gd name="connsiteX17" fmla="*/ 1202574 w 1931324"/>
              <a:gd name="connsiteY17" fmla="*/ 2133600 h 2355272"/>
              <a:gd name="connsiteX18" fmla="*/ 1052945 w 1931324"/>
              <a:gd name="connsiteY18" fmla="*/ 2166850 h 2355272"/>
              <a:gd name="connsiteX19" fmla="*/ 820189 w 1931324"/>
              <a:gd name="connsiteY19" fmla="*/ 2249978 h 2355272"/>
              <a:gd name="connsiteX20" fmla="*/ 703811 w 1931324"/>
              <a:gd name="connsiteY20" fmla="*/ 2349730 h 2355272"/>
              <a:gd name="connsiteX21" fmla="*/ 570807 w 1931324"/>
              <a:gd name="connsiteY21" fmla="*/ 2283229 h 2355272"/>
              <a:gd name="connsiteX22" fmla="*/ 421178 w 1931324"/>
              <a:gd name="connsiteY22" fmla="*/ 2299854 h 2355272"/>
              <a:gd name="connsiteX23" fmla="*/ 221673 w 1931324"/>
              <a:gd name="connsiteY23" fmla="*/ 2249978 h 2355272"/>
              <a:gd name="connsiteX24" fmla="*/ 121920 w 1931324"/>
              <a:gd name="connsiteY24" fmla="*/ 1950720 h 2355272"/>
              <a:gd name="connsiteX25" fmla="*/ 5542 w 1931324"/>
              <a:gd name="connsiteY25" fmla="*/ 1701338 h 2355272"/>
              <a:gd name="connsiteX26" fmla="*/ 88669 w 1931324"/>
              <a:gd name="connsiteY26" fmla="*/ 1435330 h 2355272"/>
              <a:gd name="connsiteX27" fmla="*/ 304800 w 1931324"/>
              <a:gd name="connsiteY27" fmla="*/ 1202574 h 2355272"/>
              <a:gd name="connsiteX28" fmla="*/ 221673 w 1931324"/>
              <a:gd name="connsiteY28" fmla="*/ 953192 h 2355272"/>
              <a:gd name="connsiteX29" fmla="*/ 271549 w 1931324"/>
              <a:gd name="connsiteY29" fmla="*/ 703810 h 2355272"/>
              <a:gd name="connsiteX30" fmla="*/ 238298 w 1931324"/>
              <a:gd name="connsiteY30" fmla="*/ 504305 h 2355272"/>
              <a:gd name="connsiteX31" fmla="*/ 271549 w 1931324"/>
              <a:gd name="connsiteY31" fmla="*/ 304800 h 2355272"/>
              <a:gd name="connsiteX32" fmla="*/ 338051 w 1931324"/>
              <a:gd name="connsiteY32" fmla="*/ 88669 h 2355272"/>
              <a:gd name="connsiteX33" fmla="*/ 421178 w 1931324"/>
              <a:gd name="connsiteY33" fmla="*/ 22167 h 235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31324" h="2355272">
                <a:moveTo>
                  <a:pt x="421178" y="22167"/>
                </a:moveTo>
                <a:cubicBezTo>
                  <a:pt x="501534" y="44334"/>
                  <a:pt x="709353" y="169025"/>
                  <a:pt x="820189" y="221672"/>
                </a:cubicBezTo>
                <a:cubicBezTo>
                  <a:pt x="931025" y="274319"/>
                  <a:pt x="983672" y="304799"/>
                  <a:pt x="1086196" y="338050"/>
                </a:cubicBezTo>
                <a:cubicBezTo>
                  <a:pt x="1188720" y="371301"/>
                  <a:pt x="1305098" y="429491"/>
                  <a:pt x="1435331" y="421178"/>
                </a:cubicBezTo>
                <a:cubicBezTo>
                  <a:pt x="1565564" y="412865"/>
                  <a:pt x="1803862" y="277090"/>
                  <a:pt x="1867593" y="288174"/>
                </a:cubicBezTo>
                <a:cubicBezTo>
                  <a:pt x="1931324" y="299258"/>
                  <a:pt x="1842654" y="404553"/>
                  <a:pt x="1817716" y="487680"/>
                </a:cubicBezTo>
                <a:cubicBezTo>
                  <a:pt x="1792778" y="570807"/>
                  <a:pt x="1734588" y="712124"/>
                  <a:pt x="1717963" y="786938"/>
                </a:cubicBezTo>
                <a:cubicBezTo>
                  <a:pt x="1701338" y="861752"/>
                  <a:pt x="1734588" y="892233"/>
                  <a:pt x="1717963" y="936567"/>
                </a:cubicBezTo>
                <a:cubicBezTo>
                  <a:pt x="1701338" y="980901"/>
                  <a:pt x="1629294" y="1019694"/>
                  <a:pt x="1618211" y="1052945"/>
                </a:cubicBezTo>
                <a:cubicBezTo>
                  <a:pt x="1607128" y="1086196"/>
                  <a:pt x="1657004" y="1094508"/>
                  <a:pt x="1651462" y="1136072"/>
                </a:cubicBezTo>
                <a:cubicBezTo>
                  <a:pt x="1645920" y="1177636"/>
                  <a:pt x="1596044" y="1255222"/>
                  <a:pt x="1584960" y="1302327"/>
                </a:cubicBezTo>
                <a:cubicBezTo>
                  <a:pt x="1573876" y="1349433"/>
                  <a:pt x="1560022" y="1368829"/>
                  <a:pt x="1584960" y="1418705"/>
                </a:cubicBezTo>
                <a:cubicBezTo>
                  <a:pt x="1609898" y="1468581"/>
                  <a:pt x="1717964" y="1532312"/>
                  <a:pt x="1734589" y="1601585"/>
                </a:cubicBezTo>
                <a:cubicBezTo>
                  <a:pt x="1751215" y="1670858"/>
                  <a:pt x="1704109" y="1765068"/>
                  <a:pt x="1684713" y="1834341"/>
                </a:cubicBezTo>
                <a:cubicBezTo>
                  <a:pt x="1665317" y="1903614"/>
                  <a:pt x="1634836" y="1970116"/>
                  <a:pt x="1618211" y="2017221"/>
                </a:cubicBezTo>
                <a:cubicBezTo>
                  <a:pt x="1601586" y="2064326"/>
                  <a:pt x="1626524" y="2103119"/>
                  <a:pt x="1584960" y="2116974"/>
                </a:cubicBezTo>
                <a:cubicBezTo>
                  <a:pt x="1543396" y="2130829"/>
                  <a:pt x="1432560" y="2097578"/>
                  <a:pt x="1368829" y="2100349"/>
                </a:cubicBezTo>
                <a:cubicBezTo>
                  <a:pt x="1305098" y="2103120"/>
                  <a:pt x="1255221" y="2122517"/>
                  <a:pt x="1202574" y="2133600"/>
                </a:cubicBezTo>
                <a:cubicBezTo>
                  <a:pt x="1149927" y="2144684"/>
                  <a:pt x="1116676" y="2147454"/>
                  <a:pt x="1052945" y="2166850"/>
                </a:cubicBezTo>
                <a:cubicBezTo>
                  <a:pt x="989214" y="2186246"/>
                  <a:pt x="878378" y="2219498"/>
                  <a:pt x="820189" y="2249978"/>
                </a:cubicBezTo>
                <a:cubicBezTo>
                  <a:pt x="762000" y="2280458"/>
                  <a:pt x="745375" y="2344188"/>
                  <a:pt x="703811" y="2349730"/>
                </a:cubicBezTo>
                <a:cubicBezTo>
                  <a:pt x="662247" y="2355272"/>
                  <a:pt x="617912" y="2291542"/>
                  <a:pt x="570807" y="2283229"/>
                </a:cubicBezTo>
                <a:cubicBezTo>
                  <a:pt x="523702" y="2274916"/>
                  <a:pt x="479367" y="2305396"/>
                  <a:pt x="421178" y="2299854"/>
                </a:cubicBezTo>
                <a:cubicBezTo>
                  <a:pt x="362989" y="2294312"/>
                  <a:pt x="271549" y="2308167"/>
                  <a:pt x="221673" y="2249978"/>
                </a:cubicBezTo>
                <a:cubicBezTo>
                  <a:pt x="171797" y="2191789"/>
                  <a:pt x="157942" y="2042160"/>
                  <a:pt x="121920" y="1950720"/>
                </a:cubicBezTo>
                <a:cubicBezTo>
                  <a:pt x="85898" y="1859280"/>
                  <a:pt x="11084" y="1787236"/>
                  <a:pt x="5542" y="1701338"/>
                </a:cubicBezTo>
                <a:cubicBezTo>
                  <a:pt x="0" y="1615440"/>
                  <a:pt x="38793" y="1518457"/>
                  <a:pt x="88669" y="1435330"/>
                </a:cubicBezTo>
                <a:cubicBezTo>
                  <a:pt x="138545" y="1352203"/>
                  <a:pt x="282633" y="1282930"/>
                  <a:pt x="304800" y="1202574"/>
                </a:cubicBezTo>
                <a:cubicBezTo>
                  <a:pt x="326967" y="1122218"/>
                  <a:pt x="227215" y="1036319"/>
                  <a:pt x="221673" y="953192"/>
                </a:cubicBezTo>
                <a:cubicBezTo>
                  <a:pt x="216131" y="870065"/>
                  <a:pt x="268778" y="778625"/>
                  <a:pt x="271549" y="703810"/>
                </a:cubicBezTo>
                <a:cubicBezTo>
                  <a:pt x="274320" y="628996"/>
                  <a:pt x="238298" y="570807"/>
                  <a:pt x="238298" y="504305"/>
                </a:cubicBezTo>
                <a:cubicBezTo>
                  <a:pt x="238298" y="437803"/>
                  <a:pt x="254924" y="374073"/>
                  <a:pt x="271549" y="304800"/>
                </a:cubicBezTo>
                <a:cubicBezTo>
                  <a:pt x="288175" y="235527"/>
                  <a:pt x="307571" y="135774"/>
                  <a:pt x="338051" y="88669"/>
                </a:cubicBezTo>
                <a:cubicBezTo>
                  <a:pt x="368531" y="41564"/>
                  <a:pt x="340822" y="0"/>
                  <a:pt x="421178" y="22167"/>
                </a:cubicBezTo>
                <a:close/>
              </a:path>
            </a:pathLst>
          </a:cu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5334000" y="5105400"/>
            <a:ext cx="1338350" cy="1306483"/>
          </a:xfrm>
          <a:custGeom>
            <a:avLst/>
            <a:gdLst>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16" fmla="*/ 0 w 1507374"/>
              <a:gd name="connsiteY16" fmla="*/ 382385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15" fmla="*/ 0 w 1457498"/>
              <a:gd name="connsiteY15" fmla="*/ 399010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0" fmla="*/ 8313 w 1415935"/>
              <a:gd name="connsiteY0" fmla="*/ 382385 h 1388224"/>
              <a:gd name="connsiteX1" fmla="*/ 74815 w 1415935"/>
              <a:gd name="connsiteY1" fmla="*/ 382385 h 1388224"/>
              <a:gd name="connsiteX2" fmla="*/ 457201 w 1415935"/>
              <a:gd name="connsiteY2" fmla="*/ 415635 h 1388224"/>
              <a:gd name="connsiteX3" fmla="*/ 856212 w 1415935"/>
              <a:gd name="connsiteY3" fmla="*/ 16625 h 1388224"/>
              <a:gd name="connsiteX4" fmla="*/ 1072343 w 1415935"/>
              <a:gd name="connsiteY4" fmla="*/ 515388 h 1388224"/>
              <a:gd name="connsiteX5" fmla="*/ 1238597 w 1415935"/>
              <a:gd name="connsiteY5" fmla="*/ 847897 h 1388224"/>
              <a:gd name="connsiteX6" fmla="*/ 1338350 w 1415935"/>
              <a:gd name="connsiteY6" fmla="*/ 964275 h 1388224"/>
              <a:gd name="connsiteX7" fmla="*/ 1288473 w 1415935"/>
              <a:gd name="connsiteY7" fmla="*/ 1180406 h 1388224"/>
              <a:gd name="connsiteX8" fmla="*/ 573579 w 1415935"/>
              <a:gd name="connsiteY8" fmla="*/ 1363286 h 1388224"/>
              <a:gd name="connsiteX9" fmla="*/ 390699 w 1415935"/>
              <a:gd name="connsiteY9" fmla="*/ 1330035 h 1388224"/>
              <a:gd name="connsiteX10" fmla="*/ 390699 w 1415935"/>
              <a:gd name="connsiteY10" fmla="*/ 1047403 h 1388224"/>
              <a:gd name="connsiteX11" fmla="*/ 241070 w 1415935"/>
              <a:gd name="connsiteY11" fmla="*/ 764770 h 1388224"/>
              <a:gd name="connsiteX12" fmla="*/ 74815 w 1415935"/>
              <a:gd name="connsiteY12" fmla="*/ 532014 h 1388224"/>
              <a:gd name="connsiteX13" fmla="*/ 8313 w 1415935"/>
              <a:gd name="connsiteY13" fmla="*/ 382385 h 13882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65760 h 1371599"/>
              <a:gd name="connsiteX1" fmla="*/ 74815 w 1415935"/>
              <a:gd name="connsiteY1" fmla="*/ 365760 h 1371599"/>
              <a:gd name="connsiteX2" fmla="*/ 457201 w 1415935"/>
              <a:gd name="connsiteY2" fmla="*/ 322810 h 1371599"/>
              <a:gd name="connsiteX3" fmla="*/ 856212 w 1415935"/>
              <a:gd name="connsiteY3" fmla="*/ 0 h 1371599"/>
              <a:gd name="connsiteX4" fmla="*/ 1072343 w 1415935"/>
              <a:gd name="connsiteY4" fmla="*/ 498763 h 1371599"/>
              <a:gd name="connsiteX5" fmla="*/ 1238597 w 1415935"/>
              <a:gd name="connsiteY5" fmla="*/ 831272 h 1371599"/>
              <a:gd name="connsiteX6" fmla="*/ 1338350 w 1415935"/>
              <a:gd name="connsiteY6" fmla="*/ 947650 h 1371599"/>
              <a:gd name="connsiteX7" fmla="*/ 1288473 w 1415935"/>
              <a:gd name="connsiteY7" fmla="*/ 1163781 h 1371599"/>
              <a:gd name="connsiteX8" fmla="*/ 573579 w 1415935"/>
              <a:gd name="connsiteY8" fmla="*/ 1346661 h 1371599"/>
              <a:gd name="connsiteX9" fmla="*/ 390699 w 1415935"/>
              <a:gd name="connsiteY9" fmla="*/ 1313410 h 1371599"/>
              <a:gd name="connsiteX10" fmla="*/ 390699 w 1415935"/>
              <a:gd name="connsiteY10" fmla="*/ 1030778 h 1371599"/>
              <a:gd name="connsiteX11" fmla="*/ 241070 w 1415935"/>
              <a:gd name="connsiteY11" fmla="*/ 748145 h 1371599"/>
              <a:gd name="connsiteX12" fmla="*/ 74815 w 1415935"/>
              <a:gd name="connsiteY12" fmla="*/ 515389 h 1371599"/>
              <a:gd name="connsiteX13" fmla="*/ 8313 w 1415935"/>
              <a:gd name="connsiteY13" fmla="*/ 365760 h 1371599"/>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10238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38350"/>
              <a:gd name="connsiteY0" fmla="*/ 365760 h 1366057"/>
              <a:gd name="connsiteX1" fmla="*/ 74815 w 1338350"/>
              <a:gd name="connsiteY1" fmla="*/ 365760 h 1366057"/>
              <a:gd name="connsiteX2" fmla="*/ 457201 w 1338350"/>
              <a:gd name="connsiteY2" fmla="*/ 322810 h 1366057"/>
              <a:gd name="connsiteX3" fmla="*/ 856212 w 1338350"/>
              <a:gd name="connsiteY3" fmla="*/ 0 h 1366057"/>
              <a:gd name="connsiteX4" fmla="*/ 1072343 w 1338350"/>
              <a:gd name="connsiteY4" fmla="*/ 498763 h 1366057"/>
              <a:gd name="connsiteX5" fmla="*/ 1238597 w 1338350"/>
              <a:gd name="connsiteY5" fmla="*/ 831272 h 1366057"/>
              <a:gd name="connsiteX6" fmla="*/ 1338350 w 1338350"/>
              <a:gd name="connsiteY6" fmla="*/ 1023850 h 1366057"/>
              <a:gd name="connsiteX7" fmla="*/ 907473 w 1338350"/>
              <a:gd name="connsiteY7" fmla="*/ 1239981 h 1366057"/>
              <a:gd name="connsiteX8" fmla="*/ 573579 w 1338350"/>
              <a:gd name="connsiteY8" fmla="*/ 1346661 h 1366057"/>
              <a:gd name="connsiteX9" fmla="*/ 390699 w 1338350"/>
              <a:gd name="connsiteY9" fmla="*/ 1313410 h 1366057"/>
              <a:gd name="connsiteX10" fmla="*/ 390699 w 1338350"/>
              <a:gd name="connsiteY10" fmla="*/ 1030778 h 1366057"/>
              <a:gd name="connsiteX11" fmla="*/ 241070 w 1338350"/>
              <a:gd name="connsiteY11" fmla="*/ 748145 h 1366057"/>
              <a:gd name="connsiteX12" fmla="*/ 74815 w 1338350"/>
              <a:gd name="connsiteY12" fmla="*/ 515389 h 1366057"/>
              <a:gd name="connsiteX13" fmla="*/ 8313 w 1338350"/>
              <a:gd name="connsiteY13" fmla="*/ 365760 h 1366057"/>
              <a:gd name="connsiteX0" fmla="*/ 8313 w 1338350"/>
              <a:gd name="connsiteY0" fmla="*/ 365760 h 1353357"/>
              <a:gd name="connsiteX1" fmla="*/ 74815 w 1338350"/>
              <a:gd name="connsiteY1" fmla="*/ 365760 h 1353357"/>
              <a:gd name="connsiteX2" fmla="*/ 457201 w 1338350"/>
              <a:gd name="connsiteY2" fmla="*/ 322810 h 1353357"/>
              <a:gd name="connsiteX3" fmla="*/ 856212 w 1338350"/>
              <a:gd name="connsiteY3" fmla="*/ 0 h 1353357"/>
              <a:gd name="connsiteX4" fmla="*/ 1072343 w 1338350"/>
              <a:gd name="connsiteY4" fmla="*/ 498763 h 1353357"/>
              <a:gd name="connsiteX5" fmla="*/ 1238597 w 1338350"/>
              <a:gd name="connsiteY5" fmla="*/ 831272 h 1353357"/>
              <a:gd name="connsiteX6" fmla="*/ 1338350 w 1338350"/>
              <a:gd name="connsiteY6" fmla="*/ 1023850 h 1353357"/>
              <a:gd name="connsiteX7" fmla="*/ 907473 w 1338350"/>
              <a:gd name="connsiteY7" fmla="*/ 1239981 h 1353357"/>
              <a:gd name="connsiteX8" fmla="*/ 573579 w 1338350"/>
              <a:gd name="connsiteY8" fmla="*/ 1270461 h 1353357"/>
              <a:gd name="connsiteX9" fmla="*/ 390699 w 1338350"/>
              <a:gd name="connsiteY9" fmla="*/ 1313410 h 1353357"/>
              <a:gd name="connsiteX10" fmla="*/ 390699 w 1338350"/>
              <a:gd name="connsiteY10" fmla="*/ 1030778 h 1353357"/>
              <a:gd name="connsiteX11" fmla="*/ 241070 w 1338350"/>
              <a:gd name="connsiteY11" fmla="*/ 748145 h 1353357"/>
              <a:gd name="connsiteX12" fmla="*/ 74815 w 1338350"/>
              <a:gd name="connsiteY12" fmla="*/ 515389 h 1353357"/>
              <a:gd name="connsiteX13" fmla="*/ 8313 w 1338350"/>
              <a:gd name="connsiteY13" fmla="*/ 365760 h 1353357"/>
              <a:gd name="connsiteX0" fmla="*/ 8313 w 1338350"/>
              <a:gd name="connsiteY0" fmla="*/ 365760 h 1306483"/>
              <a:gd name="connsiteX1" fmla="*/ 74815 w 1338350"/>
              <a:gd name="connsiteY1" fmla="*/ 365760 h 1306483"/>
              <a:gd name="connsiteX2" fmla="*/ 457201 w 1338350"/>
              <a:gd name="connsiteY2" fmla="*/ 322810 h 1306483"/>
              <a:gd name="connsiteX3" fmla="*/ 856212 w 1338350"/>
              <a:gd name="connsiteY3" fmla="*/ 0 h 1306483"/>
              <a:gd name="connsiteX4" fmla="*/ 1072343 w 1338350"/>
              <a:gd name="connsiteY4" fmla="*/ 498763 h 1306483"/>
              <a:gd name="connsiteX5" fmla="*/ 1238597 w 1338350"/>
              <a:gd name="connsiteY5" fmla="*/ 831272 h 1306483"/>
              <a:gd name="connsiteX6" fmla="*/ 1338350 w 1338350"/>
              <a:gd name="connsiteY6" fmla="*/ 1023850 h 1306483"/>
              <a:gd name="connsiteX7" fmla="*/ 907473 w 1338350"/>
              <a:gd name="connsiteY7" fmla="*/ 1239981 h 1306483"/>
              <a:gd name="connsiteX8" fmla="*/ 573579 w 1338350"/>
              <a:gd name="connsiteY8" fmla="*/ 1270461 h 1306483"/>
              <a:gd name="connsiteX9" fmla="*/ 390699 w 1338350"/>
              <a:gd name="connsiteY9" fmla="*/ 1237210 h 1306483"/>
              <a:gd name="connsiteX10" fmla="*/ 390699 w 1338350"/>
              <a:gd name="connsiteY10" fmla="*/ 1030778 h 1306483"/>
              <a:gd name="connsiteX11" fmla="*/ 241070 w 1338350"/>
              <a:gd name="connsiteY11" fmla="*/ 748145 h 1306483"/>
              <a:gd name="connsiteX12" fmla="*/ 74815 w 1338350"/>
              <a:gd name="connsiteY12" fmla="*/ 515389 h 1306483"/>
              <a:gd name="connsiteX13" fmla="*/ 8313 w 1338350"/>
              <a:gd name="connsiteY13" fmla="*/ 365760 h 130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350" h="1306483">
                <a:moveTo>
                  <a:pt x="8313" y="365760"/>
                </a:moveTo>
                <a:cubicBezTo>
                  <a:pt x="8313" y="340822"/>
                  <a:pt x="0" y="372918"/>
                  <a:pt x="74815" y="365760"/>
                </a:cubicBezTo>
                <a:cubicBezTo>
                  <a:pt x="149630" y="358602"/>
                  <a:pt x="147272" y="329179"/>
                  <a:pt x="457201" y="322810"/>
                </a:cubicBezTo>
                <a:cubicBezTo>
                  <a:pt x="587434" y="261850"/>
                  <a:pt x="725255" y="126487"/>
                  <a:pt x="856212" y="0"/>
                </a:cubicBezTo>
                <a:cubicBezTo>
                  <a:pt x="958736" y="29325"/>
                  <a:pt x="1008612" y="360218"/>
                  <a:pt x="1072343" y="498763"/>
                </a:cubicBezTo>
                <a:cubicBezTo>
                  <a:pt x="1136074" y="637308"/>
                  <a:pt x="1194263" y="743758"/>
                  <a:pt x="1238597" y="831272"/>
                </a:cubicBezTo>
                <a:cubicBezTo>
                  <a:pt x="1282931" y="918786"/>
                  <a:pt x="1266158" y="906828"/>
                  <a:pt x="1338350" y="1023850"/>
                </a:cubicBezTo>
                <a:cubicBezTo>
                  <a:pt x="1283163" y="1091968"/>
                  <a:pt x="1083839" y="1216697"/>
                  <a:pt x="907473" y="1239981"/>
                </a:cubicBezTo>
                <a:cubicBezTo>
                  <a:pt x="780011" y="1306483"/>
                  <a:pt x="659708" y="1270923"/>
                  <a:pt x="573579" y="1270461"/>
                </a:cubicBezTo>
                <a:cubicBezTo>
                  <a:pt x="487450" y="1269999"/>
                  <a:pt x="421179" y="1277157"/>
                  <a:pt x="390699" y="1237210"/>
                </a:cubicBezTo>
                <a:cubicBezTo>
                  <a:pt x="360219" y="1197263"/>
                  <a:pt x="415637" y="1112289"/>
                  <a:pt x="390699" y="1030778"/>
                </a:cubicBezTo>
                <a:cubicBezTo>
                  <a:pt x="365761" y="949267"/>
                  <a:pt x="293717" y="834043"/>
                  <a:pt x="241070" y="748145"/>
                </a:cubicBezTo>
                <a:cubicBezTo>
                  <a:pt x="188423" y="662247"/>
                  <a:pt x="113608" y="579120"/>
                  <a:pt x="74815" y="515389"/>
                </a:cubicBezTo>
                <a:cubicBezTo>
                  <a:pt x="36022" y="451658"/>
                  <a:pt x="8313" y="390698"/>
                  <a:pt x="8313" y="365760"/>
                </a:cubicBezTo>
                <a:close/>
              </a:path>
            </a:pathLst>
          </a:custGeom>
          <a:solidFill>
            <a:schemeClr val="bg2">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a:spLocks noChangeAspect="1"/>
          </p:cNvSpPr>
          <p:nvPr/>
        </p:nvSpPr>
        <p:spPr>
          <a:xfrm>
            <a:off x="2898648" y="762000"/>
            <a:ext cx="3516482" cy="2672646"/>
          </a:xfrm>
          <a:custGeom>
            <a:avLst/>
            <a:gdLst>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55" fmla="*/ 110837 w 3244735"/>
              <a:gd name="connsiteY55"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10837 w 3244735"/>
              <a:gd name="connsiteY54"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37 w 3244735"/>
              <a:gd name="connsiteY52"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110837 w 3244735"/>
              <a:gd name="connsiteY51" fmla="*/ 983673 h 24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44735" h="2466109">
                <a:moveTo>
                  <a:pt x="110837" y="983673"/>
                </a:moveTo>
                <a:cubicBezTo>
                  <a:pt x="80357" y="947651"/>
                  <a:pt x="0" y="831273"/>
                  <a:pt x="11084" y="784167"/>
                </a:cubicBezTo>
                <a:cubicBezTo>
                  <a:pt x="22168" y="737061"/>
                  <a:pt x="135774" y="739833"/>
                  <a:pt x="177338" y="701040"/>
                </a:cubicBezTo>
                <a:cubicBezTo>
                  <a:pt x="218902" y="662247"/>
                  <a:pt x="216131" y="581891"/>
                  <a:pt x="260466" y="551411"/>
                </a:cubicBezTo>
                <a:cubicBezTo>
                  <a:pt x="304801" y="520931"/>
                  <a:pt x="390699" y="523702"/>
                  <a:pt x="443346" y="518160"/>
                </a:cubicBezTo>
                <a:cubicBezTo>
                  <a:pt x="495993" y="512618"/>
                  <a:pt x="543098" y="529244"/>
                  <a:pt x="576349" y="518160"/>
                </a:cubicBezTo>
                <a:cubicBezTo>
                  <a:pt x="609600" y="507076"/>
                  <a:pt x="615142" y="465512"/>
                  <a:pt x="642851" y="451658"/>
                </a:cubicBezTo>
                <a:cubicBezTo>
                  <a:pt x="670560" y="437804"/>
                  <a:pt x="714895" y="448887"/>
                  <a:pt x="742604" y="435033"/>
                </a:cubicBezTo>
                <a:cubicBezTo>
                  <a:pt x="770313" y="421179"/>
                  <a:pt x="770313" y="374073"/>
                  <a:pt x="809106" y="368531"/>
                </a:cubicBezTo>
                <a:cubicBezTo>
                  <a:pt x="847899" y="362989"/>
                  <a:pt x="942109" y="412866"/>
                  <a:pt x="975360" y="401782"/>
                </a:cubicBezTo>
                <a:cubicBezTo>
                  <a:pt x="1008611" y="390698"/>
                  <a:pt x="986444" y="324196"/>
                  <a:pt x="1008611" y="302029"/>
                </a:cubicBezTo>
                <a:cubicBezTo>
                  <a:pt x="1030778" y="279862"/>
                  <a:pt x="1086197" y="293716"/>
                  <a:pt x="1108364" y="268778"/>
                </a:cubicBezTo>
                <a:cubicBezTo>
                  <a:pt x="1130531" y="243840"/>
                  <a:pt x="1100051" y="185651"/>
                  <a:pt x="1141615" y="152400"/>
                </a:cubicBezTo>
                <a:cubicBezTo>
                  <a:pt x="1183179" y="119149"/>
                  <a:pt x="1357746" y="69273"/>
                  <a:pt x="1357746" y="69273"/>
                </a:cubicBezTo>
                <a:cubicBezTo>
                  <a:pt x="1415935" y="47106"/>
                  <a:pt x="1432560" y="8312"/>
                  <a:pt x="1490749" y="19396"/>
                </a:cubicBezTo>
                <a:cubicBezTo>
                  <a:pt x="1548938" y="30480"/>
                  <a:pt x="1626524" y="133004"/>
                  <a:pt x="1706880" y="135775"/>
                </a:cubicBezTo>
                <a:cubicBezTo>
                  <a:pt x="1787236" y="138546"/>
                  <a:pt x="1900843" y="52647"/>
                  <a:pt x="1972887" y="36022"/>
                </a:cubicBezTo>
                <a:cubicBezTo>
                  <a:pt x="2044931" y="19397"/>
                  <a:pt x="2108662" y="19397"/>
                  <a:pt x="2139142" y="36022"/>
                </a:cubicBezTo>
                <a:cubicBezTo>
                  <a:pt x="2169622" y="52647"/>
                  <a:pt x="2111433" y="141317"/>
                  <a:pt x="2155767" y="135775"/>
                </a:cubicBezTo>
                <a:cubicBezTo>
                  <a:pt x="2200102" y="130233"/>
                  <a:pt x="2330334" y="0"/>
                  <a:pt x="2405149" y="2771"/>
                </a:cubicBezTo>
                <a:cubicBezTo>
                  <a:pt x="2479964" y="5542"/>
                  <a:pt x="2538153" y="113607"/>
                  <a:pt x="2604655" y="152400"/>
                </a:cubicBezTo>
                <a:cubicBezTo>
                  <a:pt x="2671157" y="191193"/>
                  <a:pt x="2762596" y="196734"/>
                  <a:pt x="2804160" y="235527"/>
                </a:cubicBezTo>
                <a:cubicBezTo>
                  <a:pt x="2845724" y="274320"/>
                  <a:pt x="2837412" y="338051"/>
                  <a:pt x="2854037" y="385156"/>
                </a:cubicBezTo>
                <a:cubicBezTo>
                  <a:pt x="2870662" y="432261"/>
                  <a:pt x="2848495" y="482138"/>
                  <a:pt x="2903913" y="518160"/>
                </a:cubicBezTo>
                <a:cubicBezTo>
                  <a:pt x="2959331" y="554182"/>
                  <a:pt x="3139441" y="556953"/>
                  <a:pt x="3186546" y="601287"/>
                </a:cubicBezTo>
                <a:cubicBezTo>
                  <a:pt x="3233651" y="645621"/>
                  <a:pt x="3244735" y="712123"/>
                  <a:pt x="3186546" y="784167"/>
                </a:cubicBezTo>
                <a:cubicBezTo>
                  <a:pt x="3128357" y="856211"/>
                  <a:pt x="2926080" y="950422"/>
                  <a:pt x="2837411" y="1033549"/>
                </a:cubicBezTo>
                <a:cubicBezTo>
                  <a:pt x="2748742" y="1116676"/>
                  <a:pt x="2707178" y="1216429"/>
                  <a:pt x="2654531" y="1282931"/>
                </a:cubicBezTo>
                <a:cubicBezTo>
                  <a:pt x="2601884" y="1349433"/>
                  <a:pt x="2491047" y="1424247"/>
                  <a:pt x="2521527" y="1432560"/>
                </a:cubicBezTo>
                <a:cubicBezTo>
                  <a:pt x="2552007" y="1440873"/>
                  <a:pt x="2765367" y="1335578"/>
                  <a:pt x="2837411" y="1332807"/>
                </a:cubicBezTo>
                <a:cubicBezTo>
                  <a:pt x="2909455" y="1330036"/>
                  <a:pt x="2928851" y="1379913"/>
                  <a:pt x="2953789" y="1415935"/>
                </a:cubicBezTo>
                <a:cubicBezTo>
                  <a:pt x="2978727" y="1451957"/>
                  <a:pt x="2967644" y="1501833"/>
                  <a:pt x="2987040" y="1548938"/>
                </a:cubicBezTo>
                <a:cubicBezTo>
                  <a:pt x="3006436" y="1596043"/>
                  <a:pt x="3059083" y="1637607"/>
                  <a:pt x="3070167" y="1698567"/>
                </a:cubicBezTo>
                <a:cubicBezTo>
                  <a:pt x="3081251" y="1759527"/>
                  <a:pt x="3042458" y="1864822"/>
                  <a:pt x="3053542" y="1914698"/>
                </a:cubicBezTo>
                <a:cubicBezTo>
                  <a:pt x="3064626" y="1964574"/>
                  <a:pt x="3111731" y="1936866"/>
                  <a:pt x="3136669" y="1997826"/>
                </a:cubicBezTo>
                <a:cubicBezTo>
                  <a:pt x="3161607" y="2058786"/>
                  <a:pt x="3208713" y="2208415"/>
                  <a:pt x="3203171" y="2280458"/>
                </a:cubicBezTo>
                <a:cubicBezTo>
                  <a:pt x="3197629" y="2352501"/>
                  <a:pt x="3192087" y="2399607"/>
                  <a:pt x="3103418" y="2430087"/>
                </a:cubicBezTo>
                <a:cubicBezTo>
                  <a:pt x="3014749" y="2460567"/>
                  <a:pt x="2854037" y="2466109"/>
                  <a:pt x="2671157" y="2463338"/>
                </a:cubicBezTo>
                <a:cubicBezTo>
                  <a:pt x="2488277" y="2460567"/>
                  <a:pt x="2006138" y="2413462"/>
                  <a:pt x="2006138" y="2413462"/>
                </a:cubicBezTo>
                <a:lnTo>
                  <a:pt x="1623753" y="2380211"/>
                </a:lnTo>
                <a:cubicBezTo>
                  <a:pt x="1507375" y="2369127"/>
                  <a:pt x="1440873" y="2346960"/>
                  <a:pt x="1307869" y="2346960"/>
                </a:cubicBezTo>
                <a:cubicBezTo>
                  <a:pt x="1174865" y="2346960"/>
                  <a:pt x="978131" y="2405149"/>
                  <a:pt x="825731" y="2380211"/>
                </a:cubicBezTo>
                <a:cubicBezTo>
                  <a:pt x="673331" y="2355273"/>
                  <a:pt x="484909" y="2261062"/>
                  <a:pt x="393469" y="2197331"/>
                </a:cubicBezTo>
                <a:cubicBezTo>
                  <a:pt x="302029" y="2133600"/>
                  <a:pt x="318655" y="2050473"/>
                  <a:pt x="277091" y="1997826"/>
                </a:cubicBezTo>
                <a:cubicBezTo>
                  <a:pt x="235527" y="1945179"/>
                  <a:pt x="171796" y="1906385"/>
                  <a:pt x="144087" y="1881447"/>
                </a:cubicBezTo>
                <a:cubicBezTo>
                  <a:pt x="116378" y="1856509"/>
                  <a:pt x="96982" y="1873134"/>
                  <a:pt x="110837" y="1848196"/>
                </a:cubicBezTo>
                <a:cubicBezTo>
                  <a:pt x="124692" y="1823258"/>
                  <a:pt x="193964" y="1790007"/>
                  <a:pt x="227215" y="1731818"/>
                </a:cubicBezTo>
                <a:cubicBezTo>
                  <a:pt x="260466" y="1673629"/>
                  <a:pt x="310342" y="1573876"/>
                  <a:pt x="310342" y="1499062"/>
                </a:cubicBezTo>
                <a:cubicBezTo>
                  <a:pt x="310342" y="1424248"/>
                  <a:pt x="241069" y="1343891"/>
                  <a:pt x="227215" y="1282931"/>
                </a:cubicBezTo>
                <a:cubicBezTo>
                  <a:pt x="213361" y="1221971"/>
                  <a:pt x="232757" y="1180407"/>
                  <a:pt x="227215" y="1133302"/>
                </a:cubicBezTo>
                <a:cubicBezTo>
                  <a:pt x="221673" y="1086197"/>
                  <a:pt x="213360" y="1025236"/>
                  <a:pt x="193964" y="1000298"/>
                </a:cubicBezTo>
                <a:cubicBezTo>
                  <a:pt x="174568" y="975360"/>
                  <a:pt x="141317" y="1019695"/>
                  <a:pt x="110837" y="983673"/>
                </a:cubicBezTo>
                <a:close/>
              </a:path>
            </a:pathLst>
          </a:custGeom>
          <a:solidFill>
            <a:srgbClr val="FFC00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b="1" dirty="0"/>
          </a:p>
        </p:txBody>
      </p:sp>
      <p:sp>
        <p:nvSpPr>
          <p:cNvPr id="12" name="Freeform 11"/>
          <p:cNvSpPr/>
          <p:nvPr/>
        </p:nvSpPr>
        <p:spPr>
          <a:xfrm>
            <a:off x="1752600" y="381000"/>
            <a:ext cx="5004707" cy="4572000"/>
          </a:xfrm>
          <a:custGeom>
            <a:avLst/>
            <a:gdLst>
              <a:gd name="connsiteX0" fmla="*/ 4498521 w 5396592"/>
              <a:gd name="connsiteY0" fmla="*/ 103414 h 4155621"/>
              <a:gd name="connsiteX1" fmla="*/ 4057650 w 5396592"/>
              <a:gd name="connsiteY1" fmla="*/ 511628 h 4155621"/>
              <a:gd name="connsiteX2" fmla="*/ 3698421 w 5396592"/>
              <a:gd name="connsiteY2" fmla="*/ 495300 h 4155621"/>
              <a:gd name="connsiteX3" fmla="*/ 3094264 w 5396592"/>
              <a:gd name="connsiteY3" fmla="*/ 478971 h 4155621"/>
              <a:gd name="connsiteX4" fmla="*/ 2865664 w 5396592"/>
              <a:gd name="connsiteY4" fmla="*/ 772885 h 4155621"/>
              <a:gd name="connsiteX5" fmla="*/ 2473778 w 5396592"/>
              <a:gd name="connsiteY5" fmla="*/ 968828 h 4155621"/>
              <a:gd name="connsiteX6" fmla="*/ 2081893 w 5396592"/>
              <a:gd name="connsiteY6" fmla="*/ 968828 h 4155621"/>
              <a:gd name="connsiteX7" fmla="*/ 1853293 w 5396592"/>
              <a:gd name="connsiteY7" fmla="*/ 968828 h 4155621"/>
              <a:gd name="connsiteX8" fmla="*/ 1494064 w 5396592"/>
              <a:gd name="connsiteY8" fmla="*/ 1328057 h 4155621"/>
              <a:gd name="connsiteX9" fmla="*/ 1265464 w 5396592"/>
              <a:gd name="connsiteY9" fmla="*/ 1344385 h 4155621"/>
              <a:gd name="connsiteX10" fmla="*/ 1118507 w 5396592"/>
              <a:gd name="connsiteY10" fmla="*/ 1670957 h 4155621"/>
              <a:gd name="connsiteX11" fmla="*/ 416378 w 5396592"/>
              <a:gd name="connsiteY11" fmla="*/ 3058885 h 4155621"/>
              <a:gd name="connsiteX12" fmla="*/ 383721 w 5396592"/>
              <a:gd name="connsiteY12" fmla="*/ 3336471 h 4155621"/>
              <a:gd name="connsiteX13" fmla="*/ 465364 w 5396592"/>
              <a:gd name="connsiteY13" fmla="*/ 3532414 h 4155621"/>
              <a:gd name="connsiteX14" fmla="*/ 3175907 w 5396592"/>
              <a:gd name="connsiteY14" fmla="*/ 3385457 h 4155621"/>
              <a:gd name="connsiteX15" fmla="*/ 3208564 w 5396592"/>
              <a:gd name="connsiteY15" fmla="*/ 3499757 h 4155621"/>
              <a:gd name="connsiteX16" fmla="*/ 3306535 w 5396592"/>
              <a:gd name="connsiteY16" fmla="*/ 3548743 h 4155621"/>
              <a:gd name="connsiteX17" fmla="*/ 3829050 w 5396592"/>
              <a:gd name="connsiteY17" fmla="*/ 3565071 h 4155621"/>
              <a:gd name="connsiteX18" fmla="*/ 4482193 w 5396592"/>
              <a:gd name="connsiteY18" fmla="*/ 4136571 h 4155621"/>
              <a:gd name="connsiteX19" fmla="*/ 4024993 w 5396592"/>
              <a:gd name="connsiteY19" fmla="*/ 3450771 h 4155621"/>
              <a:gd name="connsiteX20" fmla="*/ 3698421 w 5396592"/>
              <a:gd name="connsiteY20" fmla="*/ 2748643 h 4155621"/>
              <a:gd name="connsiteX21" fmla="*/ 3714750 w 5396592"/>
              <a:gd name="connsiteY21" fmla="*/ 2307771 h 4155621"/>
              <a:gd name="connsiteX22" fmla="*/ 4302578 w 5396592"/>
              <a:gd name="connsiteY22" fmla="*/ 2095500 h 4155621"/>
              <a:gd name="connsiteX23" fmla="*/ 4645478 w 5396592"/>
              <a:gd name="connsiteY23" fmla="*/ 1540328 h 4155621"/>
              <a:gd name="connsiteX24" fmla="*/ 5135335 w 5396592"/>
              <a:gd name="connsiteY24" fmla="*/ 511628 h 4155621"/>
              <a:gd name="connsiteX25" fmla="*/ 5298621 w 5396592"/>
              <a:gd name="connsiteY25" fmla="*/ 70757 h 4155621"/>
              <a:gd name="connsiteX26" fmla="*/ 4547507 w 5396592"/>
              <a:gd name="connsiteY26" fmla="*/ 87085 h 4155621"/>
              <a:gd name="connsiteX27" fmla="*/ 4498521 w 5396592"/>
              <a:gd name="connsiteY27" fmla="*/ 185057 h 4155621"/>
              <a:gd name="connsiteX0" fmla="*/ 4498521 w 5396592"/>
              <a:gd name="connsiteY0" fmla="*/ 103414 h 4155621"/>
              <a:gd name="connsiteX1" fmla="*/ 4057650 w 5396592"/>
              <a:gd name="connsiteY1" fmla="*/ 511628 h 4155621"/>
              <a:gd name="connsiteX2" fmla="*/ 3698421 w 5396592"/>
              <a:gd name="connsiteY2" fmla="*/ 495300 h 4155621"/>
              <a:gd name="connsiteX3" fmla="*/ 3094264 w 5396592"/>
              <a:gd name="connsiteY3" fmla="*/ 478971 h 4155621"/>
              <a:gd name="connsiteX4" fmla="*/ 2865664 w 5396592"/>
              <a:gd name="connsiteY4" fmla="*/ 772885 h 4155621"/>
              <a:gd name="connsiteX5" fmla="*/ 2473778 w 5396592"/>
              <a:gd name="connsiteY5" fmla="*/ 968828 h 4155621"/>
              <a:gd name="connsiteX6" fmla="*/ 2081893 w 5396592"/>
              <a:gd name="connsiteY6" fmla="*/ 968828 h 4155621"/>
              <a:gd name="connsiteX7" fmla="*/ 1853293 w 5396592"/>
              <a:gd name="connsiteY7" fmla="*/ 968828 h 4155621"/>
              <a:gd name="connsiteX8" fmla="*/ 1494064 w 5396592"/>
              <a:gd name="connsiteY8" fmla="*/ 1328057 h 4155621"/>
              <a:gd name="connsiteX9" fmla="*/ 1265464 w 5396592"/>
              <a:gd name="connsiteY9" fmla="*/ 1344385 h 4155621"/>
              <a:gd name="connsiteX10" fmla="*/ 1118507 w 5396592"/>
              <a:gd name="connsiteY10" fmla="*/ 1670957 h 4155621"/>
              <a:gd name="connsiteX11" fmla="*/ 416378 w 5396592"/>
              <a:gd name="connsiteY11" fmla="*/ 3058885 h 4155621"/>
              <a:gd name="connsiteX12" fmla="*/ 383721 w 5396592"/>
              <a:gd name="connsiteY12" fmla="*/ 3336471 h 4155621"/>
              <a:gd name="connsiteX13" fmla="*/ 465364 w 5396592"/>
              <a:gd name="connsiteY13" fmla="*/ 3532414 h 4155621"/>
              <a:gd name="connsiteX14" fmla="*/ 3175907 w 5396592"/>
              <a:gd name="connsiteY14" fmla="*/ 3385457 h 4155621"/>
              <a:gd name="connsiteX15" fmla="*/ 3208564 w 5396592"/>
              <a:gd name="connsiteY15" fmla="*/ 3499757 h 4155621"/>
              <a:gd name="connsiteX16" fmla="*/ 3306535 w 5396592"/>
              <a:gd name="connsiteY16" fmla="*/ 3548743 h 4155621"/>
              <a:gd name="connsiteX17" fmla="*/ 3829050 w 5396592"/>
              <a:gd name="connsiteY17" fmla="*/ 3565071 h 4155621"/>
              <a:gd name="connsiteX18" fmla="*/ 4482193 w 5396592"/>
              <a:gd name="connsiteY18" fmla="*/ 4136571 h 4155621"/>
              <a:gd name="connsiteX19" fmla="*/ 4024993 w 5396592"/>
              <a:gd name="connsiteY19" fmla="*/ 3450771 h 4155621"/>
              <a:gd name="connsiteX20" fmla="*/ 3698421 w 5396592"/>
              <a:gd name="connsiteY20" fmla="*/ 2748643 h 4155621"/>
              <a:gd name="connsiteX21" fmla="*/ 3714750 w 5396592"/>
              <a:gd name="connsiteY21" fmla="*/ 2307771 h 4155621"/>
              <a:gd name="connsiteX22" fmla="*/ 4302578 w 5396592"/>
              <a:gd name="connsiteY22" fmla="*/ 2095500 h 4155621"/>
              <a:gd name="connsiteX23" fmla="*/ 4645478 w 5396592"/>
              <a:gd name="connsiteY23" fmla="*/ 1540328 h 4155621"/>
              <a:gd name="connsiteX24" fmla="*/ 5135335 w 5396592"/>
              <a:gd name="connsiteY24" fmla="*/ 511628 h 4155621"/>
              <a:gd name="connsiteX25" fmla="*/ 5298621 w 5396592"/>
              <a:gd name="connsiteY25" fmla="*/ 70757 h 4155621"/>
              <a:gd name="connsiteX26" fmla="*/ 4547507 w 5396592"/>
              <a:gd name="connsiteY26" fmla="*/ 87085 h 4155621"/>
              <a:gd name="connsiteX27" fmla="*/ 4498521 w 5396592"/>
              <a:gd name="connsiteY27" fmla="*/ 185057 h 4155621"/>
              <a:gd name="connsiteX28" fmla="*/ 4498521 w 5396592"/>
              <a:gd name="connsiteY28" fmla="*/ 103414 h 4155621"/>
              <a:gd name="connsiteX0" fmla="*/ 4498521 w 5396592"/>
              <a:gd name="connsiteY0" fmla="*/ 103414 h 4155621"/>
              <a:gd name="connsiteX1" fmla="*/ 4057650 w 5396592"/>
              <a:gd name="connsiteY1" fmla="*/ 511628 h 4155621"/>
              <a:gd name="connsiteX2" fmla="*/ 3698421 w 5396592"/>
              <a:gd name="connsiteY2" fmla="*/ 495300 h 4155621"/>
              <a:gd name="connsiteX3" fmla="*/ 3094264 w 5396592"/>
              <a:gd name="connsiteY3" fmla="*/ 478971 h 4155621"/>
              <a:gd name="connsiteX4" fmla="*/ 2865664 w 5396592"/>
              <a:gd name="connsiteY4" fmla="*/ 772885 h 4155621"/>
              <a:gd name="connsiteX5" fmla="*/ 2473778 w 5396592"/>
              <a:gd name="connsiteY5" fmla="*/ 968828 h 4155621"/>
              <a:gd name="connsiteX6" fmla="*/ 2081893 w 5396592"/>
              <a:gd name="connsiteY6" fmla="*/ 968828 h 4155621"/>
              <a:gd name="connsiteX7" fmla="*/ 1853293 w 5396592"/>
              <a:gd name="connsiteY7" fmla="*/ 968828 h 4155621"/>
              <a:gd name="connsiteX8" fmla="*/ 1494064 w 5396592"/>
              <a:gd name="connsiteY8" fmla="*/ 1328057 h 4155621"/>
              <a:gd name="connsiteX9" fmla="*/ 1265464 w 5396592"/>
              <a:gd name="connsiteY9" fmla="*/ 1344385 h 4155621"/>
              <a:gd name="connsiteX10" fmla="*/ 1118507 w 5396592"/>
              <a:gd name="connsiteY10" fmla="*/ 1670957 h 4155621"/>
              <a:gd name="connsiteX11" fmla="*/ 416378 w 5396592"/>
              <a:gd name="connsiteY11" fmla="*/ 3058885 h 4155621"/>
              <a:gd name="connsiteX12" fmla="*/ 383721 w 5396592"/>
              <a:gd name="connsiteY12" fmla="*/ 3336471 h 4155621"/>
              <a:gd name="connsiteX13" fmla="*/ 465364 w 5396592"/>
              <a:gd name="connsiteY13" fmla="*/ 3532414 h 4155621"/>
              <a:gd name="connsiteX14" fmla="*/ 3175907 w 5396592"/>
              <a:gd name="connsiteY14" fmla="*/ 3385457 h 4155621"/>
              <a:gd name="connsiteX15" fmla="*/ 3208564 w 5396592"/>
              <a:gd name="connsiteY15" fmla="*/ 3499757 h 4155621"/>
              <a:gd name="connsiteX16" fmla="*/ 3306535 w 5396592"/>
              <a:gd name="connsiteY16" fmla="*/ 3548743 h 4155621"/>
              <a:gd name="connsiteX17" fmla="*/ 3829050 w 5396592"/>
              <a:gd name="connsiteY17" fmla="*/ 3565071 h 4155621"/>
              <a:gd name="connsiteX18" fmla="*/ 4482193 w 5396592"/>
              <a:gd name="connsiteY18" fmla="*/ 4136571 h 4155621"/>
              <a:gd name="connsiteX19" fmla="*/ 4024993 w 5396592"/>
              <a:gd name="connsiteY19" fmla="*/ 3450771 h 4155621"/>
              <a:gd name="connsiteX20" fmla="*/ 3698421 w 5396592"/>
              <a:gd name="connsiteY20" fmla="*/ 2748643 h 4155621"/>
              <a:gd name="connsiteX21" fmla="*/ 3714750 w 5396592"/>
              <a:gd name="connsiteY21" fmla="*/ 2307771 h 4155621"/>
              <a:gd name="connsiteX22" fmla="*/ 4302578 w 5396592"/>
              <a:gd name="connsiteY22" fmla="*/ 2095500 h 4155621"/>
              <a:gd name="connsiteX23" fmla="*/ 4645478 w 5396592"/>
              <a:gd name="connsiteY23" fmla="*/ 1540328 h 4155621"/>
              <a:gd name="connsiteX24" fmla="*/ 5135335 w 5396592"/>
              <a:gd name="connsiteY24" fmla="*/ 511628 h 4155621"/>
              <a:gd name="connsiteX25" fmla="*/ 5298621 w 5396592"/>
              <a:gd name="connsiteY25" fmla="*/ 70757 h 4155621"/>
              <a:gd name="connsiteX26" fmla="*/ 4547507 w 5396592"/>
              <a:gd name="connsiteY26" fmla="*/ 87085 h 4155621"/>
              <a:gd name="connsiteX27" fmla="*/ 4498521 w 5396592"/>
              <a:gd name="connsiteY27" fmla="*/ 103414 h 4155621"/>
              <a:gd name="connsiteX0" fmla="*/ 4498521 w 5298621"/>
              <a:gd name="connsiteY0" fmla="*/ 103414 h 4155621"/>
              <a:gd name="connsiteX1" fmla="*/ 4057650 w 5298621"/>
              <a:gd name="connsiteY1" fmla="*/ 511628 h 4155621"/>
              <a:gd name="connsiteX2" fmla="*/ 3698421 w 5298621"/>
              <a:gd name="connsiteY2" fmla="*/ 495300 h 4155621"/>
              <a:gd name="connsiteX3" fmla="*/ 3094264 w 5298621"/>
              <a:gd name="connsiteY3" fmla="*/ 478971 h 4155621"/>
              <a:gd name="connsiteX4" fmla="*/ 2865664 w 5298621"/>
              <a:gd name="connsiteY4" fmla="*/ 772885 h 4155621"/>
              <a:gd name="connsiteX5" fmla="*/ 2473778 w 5298621"/>
              <a:gd name="connsiteY5" fmla="*/ 968828 h 4155621"/>
              <a:gd name="connsiteX6" fmla="*/ 2081893 w 5298621"/>
              <a:gd name="connsiteY6" fmla="*/ 968828 h 4155621"/>
              <a:gd name="connsiteX7" fmla="*/ 1853293 w 5298621"/>
              <a:gd name="connsiteY7" fmla="*/ 968828 h 4155621"/>
              <a:gd name="connsiteX8" fmla="*/ 1494064 w 5298621"/>
              <a:gd name="connsiteY8" fmla="*/ 1328057 h 4155621"/>
              <a:gd name="connsiteX9" fmla="*/ 1265464 w 5298621"/>
              <a:gd name="connsiteY9" fmla="*/ 1344385 h 4155621"/>
              <a:gd name="connsiteX10" fmla="*/ 1118507 w 5298621"/>
              <a:gd name="connsiteY10" fmla="*/ 1670957 h 4155621"/>
              <a:gd name="connsiteX11" fmla="*/ 416378 w 5298621"/>
              <a:gd name="connsiteY11" fmla="*/ 3058885 h 4155621"/>
              <a:gd name="connsiteX12" fmla="*/ 383721 w 5298621"/>
              <a:gd name="connsiteY12" fmla="*/ 3336471 h 4155621"/>
              <a:gd name="connsiteX13" fmla="*/ 465364 w 5298621"/>
              <a:gd name="connsiteY13" fmla="*/ 3532414 h 4155621"/>
              <a:gd name="connsiteX14" fmla="*/ 3175907 w 5298621"/>
              <a:gd name="connsiteY14" fmla="*/ 3385457 h 4155621"/>
              <a:gd name="connsiteX15" fmla="*/ 3208564 w 5298621"/>
              <a:gd name="connsiteY15" fmla="*/ 3499757 h 4155621"/>
              <a:gd name="connsiteX16" fmla="*/ 3306535 w 5298621"/>
              <a:gd name="connsiteY16" fmla="*/ 3548743 h 4155621"/>
              <a:gd name="connsiteX17" fmla="*/ 3829050 w 5298621"/>
              <a:gd name="connsiteY17" fmla="*/ 3565071 h 4155621"/>
              <a:gd name="connsiteX18" fmla="*/ 4482193 w 5298621"/>
              <a:gd name="connsiteY18" fmla="*/ 4136571 h 4155621"/>
              <a:gd name="connsiteX19" fmla="*/ 4024993 w 5298621"/>
              <a:gd name="connsiteY19" fmla="*/ 3450771 h 4155621"/>
              <a:gd name="connsiteX20" fmla="*/ 3698421 w 5298621"/>
              <a:gd name="connsiteY20" fmla="*/ 2748643 h 4155621"/>
              <a:gd name="connsiteX21" fmla="*/ 3714750 w 5298621"/>
              <a:gd name="connsiteY21" fmla="*/ 2307771 h 4155621"/>
              <a:gd name="connsiteX22" fmla="*/ 4302578 w 5298621"/>
              <a:gd name="connsiteY22" fmla="*/ 2095500 h 4155621"/>
              <a:gd name="connsiteX23" fmla="*/ 4645478 w 5298621"/>
              <a:gd name="connsiteY23" fmla="*/ 1540328 h 4155621"/>
              <a:gd name="connsiteX24" fmla="*/ 5135335 w 5298621"/>
              <a:gd name="connsiteY24" fmla="*/ 511628 h 4155621"/>
              <a:gd name="connsiteX25" fmla="*/ 5298621 w 5298621"/>
              <a:gd name="connsiteY25" fmla="*/ 70757 h 4155621"/>
              <a:gd name="connsiteX26" fmla="*/ 4547507 w 5298621"/>
              <a:gd name="connsiteY26" fmla="*/ 87085 h 4155621"/>
              <a:gd name="connsiteX27" fmla="*/ 4498521 w 5298621"/>
              <a:gd name="connsiteY27" fmla="*/ 103414 h 4155621"/>
              <a:gd name="connsiteX0" fmla="*/ 4498521 w 5298621"/>
              <a:gd name="connsiteY0" fmla="*/ 70757 h 4122964"/>
              <a:gd name="connsiteX1" fmla="*/ 4057650 w 5298621"/>
              <a:gd name="connsiteY1" fmla="*/ 478971 h 4122964"/>
              <a:gd name="connsiteX2" fmla="*/ 3698421 w 5298621"/>
              <a:gd name="connsiteY2" fmla="*/ 462643 h 4122964"/>
              <a:gd name="connsiteX3" fmla="*/ 3094264 w 5298621"/>
              <a:gd name="connsiteY3" fmla="*/ 446314 h 4122964"/>
              <a:gd name="connsiteX4" fmla="*/ 2865664 w 5298621"/>
              <a:gd name="connsiteY4" fmla="*/ 740228 h 4122964"/>
              <a:gd name="connsiteX5" fmla="*/ 2473778 w 5298621"/>
              <a:gd name="connsiteY5" fmla="*/ 936171 h 4122964"/>
              <a:gd name="connsiteX6" fmla="*/ 2081893 w 5298621"/>
              <a:gd name="connsiteY6" fmla="*/ 936171 h 4122964"/>
              <a:gd name="connsiteX7" fmla="*/ 1853293 w 5298621"/>
              <a:gd name="connsiteY7" fmla="*/ 936171 h 4122964"/>
              <a:gd name="connsiteX8" fmla="*/ 1494064 w 5298621"/>
              <a:gd name="connsiteY8" fmla="*/ 1295400 h 4122964"/>
              <a:gd name="connsiteX9" fmla="*/ 1265464 w 5298621"/>
              <a:gd name="connsiteY9" fmla="*/ 1311728 h 4122964"/>
              <a:gd name="connsiteX10" fmla="*/ 1118507 w 5298621"/>
              <a:gd name="connsiteY10" fmla="*/ 1638300 h 4122964"/>
              <a:gd name="connsiteX11" fmla="*/ 416378 w 5298621"/>
              <a:gd name="connsiteY11" fmla="*/ 3026228 h 4122964"/>
              <a:gd name="connsiteX12" fmla="*/ 383721 w 5298621"/>
              <a:gd name="connsiteY12" fmla="*/ 3303814 h 4122964"/>
              <a:gd name="connsiteX13" fmla="*/ 465364 w 5298621"/>
              <a:gd name="connsiteY13" fmla="*/ 3499757 h 4122964"/>
              <a:gd name="connsiteX14" fmla="*/ 3175907 w 5298621"/>
              <a:gd name="connsiteY14" fmla="*/ 3352800 h 4122964"/>
              <a:gd name="connsiteX15" fmla="*/ 3208564 w 5298621"/>
              <a:gd name="connsiteY15" fmla="*/ 3467100 h 4122964"/>
              <a:gd name="connsiteX16" fmla="*/ 3306535 w 5298621"/>
              <a:gd name="connsiteY16" fmla="*/ 3516086 h 4122964"/>
              <a:gd name="connsiteX17" fmla="*/ 3829050 w 5298621"/>
              <a:gd name="connsiteY17" fmla="*/ 3532414 h 4122964"/>
              <a:gd name="connsiteX18" fmla="*/ 4482193 w 5298621"/>
              <a:gd name="connsiteY18" fmla="*/ 4103914 h 4122964"/>
              <a:gd name="connsiteX19" fmla="*/ 4024993 w 5298621"/>
              <a:gd name="connsiteY19" fmla="*/ 3418114 h 4122964"/>
              <a:gd name="connsiteX20" fmla="*/ 3698421 w 5298621"/>
              <a:gd name="connsiteY20" fmla="*/ 2715986 h 4122964"/>
              <a:gd name="connsiteX21" fmla="*/ 3714750 w 5298621"/>
              <a:gd name="connsiteY21" fmla="*/ 2275114 h 4122964"/>
              <a:gd name="connsiteX22" fmla="*/ 4302578 w 5298621"/>
              <a:gd name="connsiteY22" fmla="*/ 2062843 h 4122964"/>
              <a:gd name="connsiteX23" fmla="*/ 4645478 w 5298621"/>
              <a:gd name="connsiteY23" fmla="*/ 1507671 h 4122964"/>
              <a:gd name="connsiteX24" fmla="*/ 5135335 w 5298621"/>
              <a:gd name="connsiteY24" fmla="*/ 478971 h 4122964"/>
              <a:gd name="connsiteX25" fmla="*/ 5298621 w 5298621"/>
              <a:gd name="connsiteY25" fmla="*/ 38100 h 4122964"/>
              <a:gd name="connsiteX26" fmla="*/ 4547507 w 5298621"/>
              <a:gd name="connsiteY26" fmla="*/ 54428 h 4122964"/>
              <a:gd name="connsiteX27" fmla="*/ 4498521 w 5298621"/>
              <a:gd name="connsiteY27" fmla="*/ 70757 h 4122964"/>
              <a:gd name="connsiteX0" fmla="*/ 4498521 w 5298621"/>
              <a:gd name="connsiteY0" fmla="*/ 70757 h 4122964"/>
              <a:gd name="connsiteX1" fmla="*/ 4057650 w 5298621"/>
              <a:gd name="connsiteY1" fmla="*/ 478971 h 4122964"/>
              <a:gd name="connsiteX2" fmla="*/ 3698421 w 5298621"/>
              <a:gd name="connsiteY2" fmla="*/ 538843 h 4122964"/>
              <a:gd name="connsiteX3" fmla="*/ 3094264 w 5298621"/>
              <a:gd name="connsiteY3" fmla="*/ 446314 h 4122964"/>
              <a:gd name="connsiteX4" fmla="*/ 2865664 w 5298621"/>
              <a:gd name="connsiteY4" fmla="*/ 740228 h 4122964"/>
              <a:gd name="connsiteX5" fmla="*/ 2473778 w 5298621"/>
              <a:gd name="connsiteY5" fmla="*/ 936171 h 4122964"/>
              <a:gd name="connsiteX6" fmla="*/ 2081893 w 5298621"/>
              <a:gd name="connsiteY6" fmla="*/ 936171 h 4122964"/>
              <a:gd name="connsiteX7" fmla="*/ 1853293 w 5298621"/>
              <a:gd name="connsiteY7" fmla="*/ 936171 h 4122964"/>
              <a:gd name="connsiteX8" fmla="*/ 1494064 w 5298621"/>
              <a:gd name="connsiteY8" fmla="*/ 1295400 h 4122964"/>
              <a:gd name="connsiteX9" fmla="*/ 1265464 w 5298621"/>
              <a:gd name="connsiteY9" fmla="*/ 1311728 h 4122964"/>
              <a:gd name="connsiteX10" fmla="*/ 1118507 w 5298621"/>
              <a:gd name="connsiteY10" fmla="*/ 1638300 h 4122964"/>
              <a:gd name="connsiteX11" fmla="*/ 416378 w 5298621"/>
              <a:gd name="connsiteY11" fmla="*/ 3026228 h 4122964"/>
              <a:gd name="connsiteX12" fmla="*/ 383721 w 5298621"/>
              <a:gd name="connsiteY12" fmla="*/ 3303814 h 4122964"/>
              <a:gd name="connsiteX13" fmla="*/ 465364 w 5298621"/>
              <a:gd name="connsiteY13" fmla="*/ 3499757 h 4122964"/>
              <a:gd name="connsiteX14" fmla="*/ 3175907 w 5298621"/>
              <a:gd name="connsiteY14" fmla="*/ 3352800 h 4122964"/>
              <a:gd name="connsiteX15" fmla="*/ 3208564 w 5298621"/>
              <a:gd name="connsiteY15" fmla="*/ 3467100 h 4122964"/>
              <a:gd name="connsiteX16" fmla="*/ 3306535 w 5298621"/>
              <a:gd name="connsiteY16" fmla="*/ 3516086 h 4122964"/>
              <a:gd name="connsiteX17" fmla="*/ 3829050 w 5298621"/>
              <a:gd name="connsiteY17" fmla="*/ 3532414 h 4122964"/>
              <a:gd name="connsiteX18" fmla="*/ 4482193 w 5298621"/>
              <a:gd name="connsiteY18" fmla="*/ 4103914 h 4122964"/>
              <a:gd name="connsiteX19" fmla="*/ 4024993 w 5298621"/>
              <a:gd name="connsiteY19" fmla="*/ 3418114 h 4122964"/>
              <a:gd name="connsiteX20" fmla="*/ 3698421 w 5298621"/>
              <a:gd name="connsiteY20" fmla="*/ 2715986 h 4122964"/>
              <a:gd name="connsiteX21" fmla="*/ 3714750 w 5298621"/>
              <a:gd name="connsiteY21" fmla="*/ 2275114 h 4122964"/>
              <a:gd name="connsiteX22" fmla="*/ 4302578 w 5298621"/>
              <a:gd name="connsiteY22" fmla="*/ 2062843 h 4122964"/>
              <a:gd name="connsiteX23" fmla="*/ 4645478 w 5298621"/>
              <a:gd name="connsiteY23" fmla="*/ 1507671 h 4122964"/>
              <a:gd name="connsiteX24" fmla="*/ 5135335 w 5298621"/>
              <a:gd name="connsiteY24" fmla="*/ 478971 h 4122964"/>
              <a:gd name="connsiteX25" fmla="*/ 5298621 w 5298621"/>
              <a:gd name="connsiteY25" fmla="*/ 38100 h 4122964"/>
              <a:gd name="connsiteX26" fmla="*/ 4547507 w 5298621"/>
              <a:gd name="connsiteY26" fmla="*/ 54428 h 4122964"/>
              <a:gd name="connsiteX27" fmla="*/ 4498521 w 5298621"/>
              <a:gd name="connsiteY27" fmla="*/ 70757 h 4122964"/>
              <a:gd name="connsiteX0" fmla="*/ 4498521 w 5298621"/>
              <a:gd name="connsiteY0" fmla="*/ 70757 h 4122964"/>
              <a:gd name="connsiteX1" fmla="*/ 4057650 w 5298621"/>
              <a:gd name="connsiteY1" fmla="*/ 478971 h 4122964"/>
              <a:gd name="connsiteX2" fmla="*/ 3698421 w 5298621"/>
              <a:gd name="connsiteY2" fmla="*/ 538843 h 4122964"/>
              <a:gd name="connsiteX3" fmla="*/ 3094264 w 5298621"/>
              <a:gd name="connsiteY3" fmla="*/ 446314 h 4122964"/>
              <a:gd name="connsiteX4" fmla="*/ 2865664 w 5298621"/>
              <a:gd name="connsiteY4" fmla="*/ 740228 h 4122964"/>
              <a:gd name="connsiteX5" fmla="*/ 2473778 w 5298621"/>
              <a:gd name="connsiteY5" fmla="*/ 936171 h 4122964"/>
              <a:gd name="connsiteX6" fmla="*/ 2081893 w 5298621"/>
              <a:gd name="connsiteY6" fmla="*/ 936171 h 4122964"/>
              <a:gd name="connsiteX7" fmla="*/ 1853293 w 5298621"/>
              <a:gd name="connsiteY7" fmla="*/ 936171 h 4122964"/>
              <a:gd name="connsiteX8" fmla="*/ 1494064 w 5298621"/>
              <a:gd name="connsiteY8" fmla="*/ 1295400 h 4122964"/>
              <a:gd name="connsiteX9" fmla="*/ 1265464 w 5298621"/>
              <a:gd name="connsiteY9" fmla="*/ 1311728 h 4122964"/>
              <a:gd name="connsiteX10" fmla="*/ 1118507 w 5298621"/>
              <a:gd name="connsiteY10" fmla="*/ 1638300 h 4122964"/>
              <a:gd name="connsiteX11" fmla="*/ 416378 w 5298621"/>
              <a:gd name="connsiteY11" fmla="*/ 3026228 h 4122964"/>
              <a:gd name="connsiteX12" fmla="*/ 383721 w 5298621"/>
              <a:gd name="connsiteY12" fmla="*/ 3303814 h 4122964"/>
              <a:gd name="connsiteX13" fmla="*/ 465364 w 5298621"/>
              <a:gd name="connsiteY13" fmla="*/ 3499757 h 4122964"/>
              <a:gd name="connsiteX14" fmla="*/ 3175907 w 5298621"/>
              <a:gd name="connsiteY14" fmla="*/ 3352800 h 4122964"/>
              <a:gd name="connsiteX15" fmla="*/ 3208564 w 5298621"/>
              <a:gd name="connsiteY15" fmla="*/ 3467100 h 4122964"/>
              <a:gd name="connsiteX16" fmla="*/ 3306535 w 5298621"/>
              <a:gd name="connsiteY16" fmla="*/ 3516086 h 4122964"/>
              <a:gd name="connsiteX17" fmla="*/ 3829050 w 5298621"/>
              <a:gd name="connsiteY17" fmla="*/ 3532414 h 4122964"/>
              <a:gd name="connsiteX18" fmla="*/ 4482193 w 5298621"/>
              <a:gd name="connsiteY18" fmla="*/ 4103914 h 4122964"/>
              <a:gd name="connsiteX19" fmla="*/ 4024993 w 5298621"/>
              <a:gd name="connsiteY19" fmla="*/ 3418114 h 4122964"/>
              <a:gd name="connsiteX20" fmla="*/ 3698421 w 5298621"/>
              <a:gd name="connsiteY20" fmla="*/ 2715986 h 4122964"/>
              <a:gd name="connsiteX21" fmla="*/ 3714750 w 5298621"/>
              <a:gd name="connsiteY21" fmla="*/ 2275114 h 4122964"/>
              <a:gd name="connsiteX22" fmla="*/ 4302578 w 5298621"/>
              <a:gd name="connsiteY22" fmla="*/ 2062843 h 4122964"/>
              <a:gd name="connsiteX23" fmla="*/ 4645478 w 5298621"/>
              <a:gd name="connsiteY23" fmla="*/ 1507671 h 4122964"/>
              <a:gd name="connsiteX24" fmla="*/ 5135335 w 5298621"/>
              <a:gd name="connsiteY24" fmla="*/ 478971 h 4122964"/>
              <a:gd name="connsiteX25" fmla="*/ 5298621 w 5298621"/>
              <a:gd name="connsiteY25" fmla="*/ 38100 h 4122964"/>
              <a:gd name="connsiteX26" fmla="*/ 4547507 w 5298621"/>
              <a:gd name="connsiteY26" fmla="*/ 54428 h 4122964"/>
              <a:gd name="connsiteX27" fmla="*/ 4498521 w 5298621"/>
              <a:gd name="connsiteY27" fmla="*/ 70757 h 4122964"/>
              <a:gd name="connsiteX0" fmla="*/ 4498521 w 5298621"/>
              <a:gd name="connsiteY0" fmla="*/ 70757 h 4122964"/>
              <a:gd name="connsiteX1" fmla="*/ 4057650 w 5298621"/>
              <a:gd name="connsiteY1" fmla="*/ 478971 h 4122964"/>
              <a:gd name="connsiteX2" fmla="*/ 3698421 w 5298621"/>
              <a:gd name="connsiteY2" fmla="*/ 538843 h 4122964"/>
              <a:gd name="connsiteX3" fmla="*/ 3094264 w 5298621"/>
              <a:gd name="connsiteY3" fmla="*/ 446314 h 4122964"/>
              <a:gd name="connsiteX4" fmla="*/ 2865664 w 5298621"/>
              <a:gd name="connsiteY4" fmla="*/ 740228 h 4122964"/>
              <a:gd name="connsiteX5" fmla="*/ 2473778 w 5298621"/>
              <a:gd name="connsiteY5" fmla="*/ 936171 h 4122964"/>
              <a:gd name="connsiteX6" fmla="*/ 2081893 w 5298621"/>
              <a:gd name="connsiteY6" fmla="*/ 936171 h 4122964"/>
              <a:gd name="connsiteX7" fmla="*/ 1853293 w 5298621"/>
              <a:gd name="connsiteY7" fmla="*/ 936171 h 4122964"/>
              <a:gd name="connsiteX8" fmla="*/ 1494064 w 5298621"/>
              <a:gd name="connsiteY8" fmla="*/ 1295400 h 4122964"/>
              <a:gd name="connsiteX9" fmla="*/ 1265464 w 5298621"/>
              <a:gd name="connsiteY9" fmla="*/ 1311728 h 4122964"/>
              <a:gd name="connsiteX10" fmla="*/ 1118507 w 5298621"/>
              <a:gd name="connsiteY10" fmla="*/ 1638300 h 4122964"/>
              <a:gd name="connsiteX11" fmla="*/ 416378 w 5298621"/>
              <a:gd name="connsiteY11" fmla="*/ 3026228 h 4122964"/>
              <a:gd name="connsiteX12" fmla="*/ 383721 w 5298621"/>
              <a:gd name="connsiteY12" fmla="*/ 3303814 h 4122964"/>
              <a:gd name="connsiteX13" fmla="*/ 465364 w 5298621"/>
              <a:gd name="connsiteY13" fmla="*/ 3499757 h 4122964"/>
              <a:gd name="connsiteX14" fmla="*/ 3175907 w 5298621"/>
              <a:gd name="connsiteY14" fmla="*/ 3352800 h 4122964"/>
              <a:gd name="connsiteX15" fmla="*/ 3208564 w 5298621"/>
              <a:gd name="connsiteY15" fmla="*/ 3467100 h 4122964"/>
              <a:gd name="connsiteX16" fmla="*/ 3829050 w 5298621"/>
              <a:gd name="connsiteY16" fmla="*/ 3532414 h 4122964"/>
              <a:gd name="connsiteX17" fmla="*/ 4482193 w 5298621"/>
              <a:gd name="connsiteY17" fmla="*/ 4103914 h 4122964"/>
              <a:gd name="connsiteX18" fmla="*/ 4024993 w 5298621"/>
              <a:gd name="connsiteY18" fmla="*/ 3418114 h 4122964"/>
              <a:gd name="connsiteX19" fmla="*/ 3698421 w 5298621"/>
              <a:gd name="connsiteY19" fmla="*/ 2715986 h 4122964"/>
              <a:gd name="connsiteX20" fmla="*/ 3714750 w 5298621"/>
              <a:gd name="connsiteY20" fmla="*/ 2275114 h 4122964"/>
              <a:gd name="connsiteX21" fmla="*/ 4302578 w 5298621"/>
              <a:gd name="connsiteY21" fmla="*/ 2062843 h 4122964"/>
              <a:gd name="connsiteX22" fmla="*/ 4645478 w 5298621"/>
              <a:gd name="connsiteY22" fmla="*/ 1507671 h 4122964"/>
              <a:gd name="connsiteX23" fmla="*/ 5135335 w 5298621"/>
              <a:gd name="connsiteY23" fmla="*/ 478971 h 4122964"/>
              <a:gd name="connsiteX24" fmla="*/ 5298621 w 5298621"/>
              <a:gd name="connsiteY24" fmla="*/ 38100 h 4122964"/>
              <a:gd name="connsiteX25" fmla="*/ 4547507 w 5298621"/>
              <a:gd name="connsiteY25" fmla="*/ 54428 h 4122964"/>
              <a:gd name="connsiteX26" fmla="*/ 4498521 w 5298621"/>
              <a:gd name="connsiteY26" fmla="*/ 70757 h 4122964"/>
              <a:gd name="connsiteX0" fmla="*/ 4498521 w 5298621"/>
              <a:gd name="connsiteY0" fmla="*/ 70757 h 4122964"/>
              <a:gd name="connsiteX1" fmla="*/ 4057650 w 5298621"/>
              <a:gd name="connsiteY1" fmla="*/ 478971 h 4122964"/>
              <a:gd name="connsiteX2" fmla="*/ 3698421 w 5298621"/>
              <a:gd name="connsiteY2" fmla="*/ 538843 h 4122964"/>
              <a:gd name="connsiteX3" fmla="*/ 3094264 w 5298621"/>
              <a:gd name="connsiteY3" fmla="*/ 446314 h 4122964"/>
              <a:gd name="connsiteX4" fmla="*/ 2865664 w 5298621"/>
              <a:gd name="connsiteY4" fmla="*/ 740228 h 4122964"/>
              <a:gd name="connsiteX5" fmla="*/ 2473778 w 5298621"/>
              <a:gd name="connsiteY5" fmla="*/ 936171 h 4122964"/>
              <a:gd name="connsiteX6" fmla="*/ 2081893 w 5298621"/>
              <a:gd name="connsiteY6" fmla="*/ 936171 h 4122964"/>
              <a:gd name="connsiteX7" fmla="*/ 1853293 w 5298621"/>
              <a:gd name="connsiteY7" fmla="*/ 936171 h 4122964"/>
              <a:gd name="connsiteX8" fmla="*/ 1494064 w 5298621"/>
              <a:gd name="connsiteY8" fmla="*/ 1295400 h 4122964"/>
              <a:gd name="connsiteX9" fmla="*/ 1265464 w 5298621"/>
              <a:gd name="connsiteY9" fmla="*/ 1311728 h 4122964"/>
              <a:gd name="connsiteX10" fmla="*/ 1118507 w 5298621"/>
              <a:gd name="connsiteY10" fmla="*/ 1638300 h 4122964"/>
              <a:gd name="connsiteX11" fmla="*/ 416378 w 5298621"/>
              <a:gd name="connsiteY11" fmla="*/ 3026228 h 4122964"/>
              <a:gd name="connsiteX12" fmla="*/ 383721 w 5298621"/>
              <a:gd name="connsiteY12" fmla="*/ 3303814 h 4122964"/>
              <a:gd name="connsiteX13" fmla="*/ 465364 w 5298621"/>
              <a:gd name="connsiteY13" fmla="*/ 3499757 h 4122964"/>
              <a:gd name="connsiteX14" fmla="*/ 3175907 w 5298621"/>
              <a:gd name="connsiteY14" fmla="*/ 3352800 h 4122964"/>
              <a:gd name="connsiteX15" fmla="*/ 3208564 w 5298621"/>
              <a:gd name="connsiteY15" fmla="*/ 3467100 h 4122964"/>
              <a:gd name="connsiteX16" fmla="*/ 3829050 w 5298621"/>
              <a:gd name="connsiteY16" fmla="*/ 3532414 h 4122964"/>
              <a:gd name="connsiteX17" fmla="*/ 4482193 w 5298621"/>
              <a:gd name="connsiteY17" fmla="*/ 4103914 h 4122964"/>
              <a:gd name="connsiteX18" fmla="*/ 4024993 w 5298621"/>
              <a:gd name="connsiteY18" fmla="*/ 3418114 h 4122964"/>
              <a:gd name="connsiteX19" fmla="*/ 3698421 w 5298621"/>
              <a:gd name="connsiteY19" fmla="*/ 2715986 h 4122964"/>
              <a:gd name="connsiteX20" fmla="*/ 3714750 w 5298621"/>
              <a:gd name="connsiteY20" fmla="*/ 2275114 h 4122964"/>
              <a:gd name="connsiteX21" fmla="*/ 4302578 w 5298621"/>
              <a:gd name="connsiteY21" fmla="*/ 2062843 h 4122964"/>
              <a:gd name="connsiteX22" fmla="*/ 4645478 w 5298621"/>
              <a:gd name="connsiteY22" fmla="*/ 1507671 h 4122964"/>
              <a:gd name="connsiteX23" fmla="*/ 5135335 w 5298621"/>
              <a:gd name="connsiteY23" fmla="*/ 478971 h 4122964"/>
              <a:gd name="connsiteX24" fmla="*/ 5298621 w 5298621"/>
              <a:gd name="connsiteY24" fmla="*/ 38100 h 4122964"/>
              <a:gd name="connsiteX25" fmla="*/ 4547507 w 5298621"/>
              <a:gd name="connsiteY25" fmla="*/ 54428 h 4122964"/>
              <a:gd name="connsiteX26" fmla="*/ 4498521 w 5298621"/>
              <a:gd name="connsiteY26" fmla="*/ 70757 h 4122964"/>
              <a:gd name="connsiteX0" fmla="*/ 4498521 w 5298621"/>
              <a:gd name="connsiteY0" fmla="*/ 70757 h 4122964"/>
              <a:gd name="connsiteX1" fmla="*/ 4057650 w 5298621"/>
              <a:gd name="connsiteY1" fmla="*/ 478971 h 4122964"/>
              <a:gd name="connsiteX2" fmla="*/ 3698421 w 5298621"/>
              <a:gd name="connsiteY2" fmla="*/ 538843 h 4122964"/>
              <a:gd name="connsiteX3" fmla="*/ 3094264 w 5298621"/>
              <a:gd name="connsiteY3" fmla="*/ 446314 h 4122964"/>
              <a:gd name="connsiteX4" fmla="*/ 2865664 w 5298621"/>
              <a:gd name="connsiteY4" fmla="*/ 740228 h 4122964"/>
              <a:gd name="connsiteX5" fmla="*/ 2473778 w 5298621"/>
              <a:gd name="connsiteY5" fmla="*/ 936171 h 4122964"/>
              <a:gd name="connsiteX6" fmla="*/ 2081893 w 5298621"/>
              <a:gd name="connsiteY6" fmla="*/ 936171 h 4122964"/>
              <a:gd name="connsiteX7" fmla="*/ 1853293 w 5298621"/>
              <a:gd name="connsiteY7" fmla="*/ 936171 h 4122964"/>
              <a:gd name="connsiteX8" fmla="*/ 1494064 w 5298621"/>
              <a:gd name="connsiteY8" fmla="*/ 1295400 h 4122964"/>
              <a:gd name="connsiteX9" fmla="*/ 1265464 w 5298621"/>
              <a:gd name="connsiteY9" fmla="*/ 1311728 h 4122964"/>
              <a:gd name="connsiteX10" fmla="*/ 1118507 w 5298621"/>
              <a:gd name="connsiteY10" fmla="*/ 1638300 h 4122964"/>
              <a:gd name="connsiteX11" fmla="*/ 416378 w 5298621"/>
              <a:gd name="connsiteY11" fmla="*/ 3026228 h 4122964"/>
              <a:gd name="connsiteX12" fmla="*/ 383721 w 5298621"/>
              <a:gd name="connsiteY12" fmla="*/ 3303814 h 4122964"/>
              <a:gd name="connsiteX13" fmla="*/ 465364 w 5298621"/>
              <a:gd name="connsiteY13" fmla="*/ 3499757 h 4122964"/>
              <a:gd name="connsiteX14" fmla="*/ 3175907 w 5298621"/>
              <a:gd name="connsiteY14" fmla="*/ 3352800 h 4122964"/>
              <a:gd name="connsiteX15" fmla="*/ 3208564 w 5298621"/>
              <a:gd name="connsiteY15" fmla="*/ 3467100 h 4122964"/>
              <a:gd name="connsiteX16" fmla="*/ 3829050 w 5298621"/>
              <a:gd name="connsiteY16" fmla="*/ 3532414 h 4122964"/>
              <a:gd name="connsiteX17" fmla="*/ 4482193 w 5298621"/>
              <a:gd name="connsiteY17" fmla="*/ 4103914 h 4122964"/>
              <a:gd name="connsiteX18" fmla="*/ 4024993 w 5298621"/>
              <a:gd name="connsiteY18" fmla="*/ 3418114 h 4122964"/>
              <a:gd name="connsiteX19" fmla="*/ 3698421 w 5298621"/>
              <a:gd name="connsiteY19" fmla="*/ 2715986 h 4122964"/>
              <a:gd name="connsiteX20" fmla="*/ 3714750 w 5298621"/>
              <a:gd name="connsiteY20" fmla="*/ 2275114 h 4122964"/>
              <a:gd name="connsiteX21" fmla="*/ 4302578 w 5298621"/>
              <a:gd name="connsiteY21" fmla="*/ 2062843 h 4122964"/>
              <a:gd name="connsiteX22" fmla="*/ 4645478 w 5298621"/>
              <a:gd name="connsiteY22" fmla="*/ 1507671 h 4122964"/>
              <a:gd name="connsiteX23" fmla="*/ 5135335 w 5298621"/>
              <a:gd name="connsiteY23" fmla="*/ 478971 h 4122964"/>
              <a:gd name="connsiteX24" fmla="*/ 5298621 w 5298621"/>
              <a:gd name="connsiteY24" fmla="*/ 38100 h 4122964"/>
              <a:gd name="connsiteX25" fmla="*/ 4547507 w 5298621"/>
              <a:gd name="connsiteY25" fmla="*/ 54428 h 4122964"/>
              <a:gd name="connsiteX26" fmla="*/ 4498521 w 5298621"/>
              <a:gd name="connsiteY26" fmla="*/ 70757 h 4122964"/>
              <a:gd name="connsiteX0" fmla="*/ 4498521 w 5298621"/>
              <a:gd name="connsiteY0" fmla="*/ 70757 h 4122964"/>
              <a:gd name="connsiteX1" fmla="*/ 4057650 w 5298621"/>
              <a:gd name="connsiteY1" fmla="*/ 478971 h 4122964"/>
              <a:gd name="connsiteX2" fmla="*/ 3698421 w 5298621"/>
              <a:gd name="connsiteY2" fmla="*/ 538843 h 4122964"/>
              <a:gd name="connsiteX3" fmla="*/ 3094264 w 5298621"/>
              <a:gd name="connsiteY3" fmla="*/ 446314 h 4122964"/>
              <a:gd name="connsiteX4" fmla="*/ 2865664 w 5298621"/>
              <a:gd name="connsiteY4" fmla="*/ 740228 h 4122964"/>
              <a:gd name="connsiteX5" fmla="*/ 2473778 w 5298621"/>
              <a:gd name="connsiteY5" fmla="*/ 936171 h 4122964"/>
              <a:gd name="connsiteX6" fmla="*/ 2081893 w 5298621"/>
              <a:gd name="connsiteY6" fmla="*/ 936171 h 4122964"/>
              <a:gd name="connsiteX7" fmla="*/ 1853293 w 5298621"/>
              <a:gd name="connsiteY7" fmla="*/ 936171 h 4122964"/>
              <a:gd name="connsiteX8" fmla="*/ 1494064 w 5298621"/>
              <a:gd name="connsiteY8" fmla="*/ 1295400 h 4122964"/>
              <a:gd name="connsiteX9" fmla="*/ 1265464 w 5298621"/>
              <a:gd name="connsiteY9" fmla="*/ 1311728 h 4122964"/>
              <a:gd name="connsiteX10" fmla="*/ 1118507 w 5298621"/>
              <a:gd name="connsiteY10" fmla="*/ 1638300 h 4122964"/>
              <a:gd name="connsiteX11" fmla="*/ 416378 w 5298621"/>
              <a:gd name="connsiteY11" fmla="*/ 3026228 h 4122964"/>
              <a:gd name="connsiteX12" fmla="*/ 383721 w 5298621"/>
              <a:gd name="connsiteY12" fmla="*/ 3303814 h 4122964"/>
              <a:gd name="connsiteX13" fmla="*/ 465364 w 5298621"/>
              <a:gd name="connsiteY13" fmla="*/ 3499757 h 4122964"/>
              <a:gd name="connsiteX14" fmla="*/ 3175907 w 5298621"/>
              <a:gd name="connsiteY14" fmla="*/ 3352800 h 4122964"/>
              <a:gd name="connsiteX15" fmla="*/ 3208564 w 5298621"/>
              <a:gd name="connsiteY15" fmla="*/ 3467100 h 4122964"/>
              <a:gd name="connsiteX16" fmla="*/ 3829050 w 5298621"/>
              <a:gd name="connsiteY16" fmla="*/ 3532414 h 4122964"/>
              <a:gd name="connsiteX17" fmla="*/ 4482193 w 5298621"/>
              <a:gd name="connsiteY17" fmla="*/ 4103914 h 4122964"/>
              <a:gd name="connsiteX18" fmla="*/ 4024993 w 5298621"/>
              <a:gd name="connsiteY18" fmla="*/ 3418114 h 4122964"/>
              <a:gd name="connsiteX19" fmla="*/ 3698421 w 5298621"/>
              <a:gd name="connsiteY19" fmla="*/ 2715986 h 4122964"/>
              <a:gd name="connsiteX20" fmla="*/ 3714750 w 5298621"/>
              <a:gd name="connsiteY20" fmla="*/ 2275114 h 4122964"/>
              <a:gd name="connsiteX21" fmla="*/ 4302578 w 5298621"/>
              <a:gd name="connsiteY21" fmla="*/ 2062843 h 4122964"/>
              <a:gd name="connsiteX22" fmla="*/ 4645478 w 5298621"/>
              <a:gd name="connsiteY22" fmla="*/ 1507671 h 4122964"/>
              <a:gd name="connsiteX23" fmla="*/ 5135335 w 5298621"/>
              <a:gd name="connsiteY23" fmla="*/ 478971 h 4122964"/>
              <a:gd name="connsiteX24" fmla="*/ 5298621 w 5298621"/>
              <a:gd name="connsiteY24" fmla="*/ 38100 h 4122964"/>
              <a:gd name="connsiteX25" fmla="*/ 4547507 w 5298621"/>
              <a:gd name="connsiteY25" fmla="*/ 54428 h 4122964"/>
              <a:gd name="connsiteX26" fmla="*/ 4498521 w 5298621"/>
              <a:gd name="connsiteY26" fmla="*/ 70757 h 4122964"/>
              <a:gd name="connsiteX0" fmla="*/ 4498521 w 5298621"/>
              <a:gd name="connsiteY0" fmla="*/ 70757 h 4122964"/>
              <a:gd name="connsiteX1" fmla="*/ 4057650 w 5298621"/>
              <a:gd name="connsiteY1" fmla="*/ 478971 h 4122964"/>
              <a:gd name="connsiteX2" fmla="*/ 3698421 w 5298621"/>
              <a:gd name="connsiteY2" fmla="*/ 538843 h 4122964"/>
              <a:gd name="connsiteX3" fmla="*/ 3094264 w 5298621"/>
              <a:gd name="connsiteY3" fmla="*/ 446314 h 4122964"/>
              <a:gd name="connsiteX4" fmla="*/ 2865664 w 5298621"/>
              <a:gd name="connsiteY4" fmla="*/ 740228 h 4122964"/>
              <a:gd name="connsiteX5" fmla="*/ 2473778 w 5298621"/>
              <a:gd name="connsiteY5" fmla="*/ 936171 h 4122964"/>
              <a:gd name="connsiteX6" fmla="*/ 2081893 w 5298621"/>
              <a:gd name="connsiteY6" fmla="*/ 936171 h 4122964"/>
              <a:gd name="connsiteX7" fmla="*/ 1853293 w 5298621"/>
              <a:gd name="connsiteY7" fmla="*/ 936171 h 4122964"/>
              <a:gd name="connsiteX8" fmla="*/ 1494064 w 5298621"/>
              <a:gd name="connsiteY8" fmla="*/ 1295400 h 4122964"/>
              <a:gd name="connsiteX9" fmla="*/ 1265464 w 5298621"/>
              <a:gd name="connsiteY9" fmla="*/ 1311728 h 4122964"/>
              <a:gd name="connsiteX10" fmla="*/ 1118507 w 5298621"/>
              <a:gd name="connsiteY10" fmla="*/ 1638300 h 4122964"/>
              <a:gd name="connsiteX11" fmla="*/ 416378 w 5298621"/>
              <a:gd name="connsiteY11" fmla="*/ 3026228 h 4122964"/>
              <a:gd name="connsiteX12" fmla="*/ 383721 w 5298621"/>
              <a:gd name="connsiteY12" fmla="*/ 3303814 h 4122964"/>
              <a:gd name="connsiteX13" fmla="*/ 465364 w 5298621"/>
              <a:gd name="connsiteY13" fmla="*/ 3499757 h 4122964"/>
              <a:gd name="connsiteX14" fmla="*/ 3175907 w 5298621"/>
              <a:gd name="connsiteY14" fmla="*/ 3352800 h 4122964"/>
              <a:gd name="connsiteX15" fmla="*/ 3208564 w 5298621"/>
              <a:gd name="connsiteY15" fmla="*/ 3467100 h 4122964"/>
              <a:gd name="connsiteX16" fmla="*/ 3829050 w 5298621"/>
              <a:gd name="connsiteY16" fmla="*/ 3532414 h 4122964"/>
              <a:gd name="connsiteX17" fmla="*/ 4482193 w 5298621"/>
              <a:gd name="connsiteY17" fmla="*/ 4103914 h 4122964"/>
              <a:gd name="connsiteX18" fmla="*/ 4024993 w 5298621"/>
              <a:gd name="connsiteY18" fmla="*/ 3418114 h 4122964"/>
              <a:gd name="connsiteX19" fmla="*/ 3698421 w 5298621"/>
              <a:gd name="connsiteY19" fmla="*/ 2715986 h 4122964"/>
              <a:gd name="connsiteX20" fmla="*/ 3714750 w 5298621"/>
              <a:gd name="connsiteY20" fmla="*/ 2275114 h 4122964"/>
              <a:gd name="connsiteX21" fmla="*/ 4302578 w 5298621"/>
              <a:gd name="connsiteY21" fmla="*/ 2062843 h 4122964"/>
              <a:gd name="connsiteX22" fmla="*/ 4645478 w 5298621"/>
              <a:gd name="connsiteY22" fmla="*/ 1507671 h 4122964"/>
              <a:gd name="connsiteX23" fmla="*/ 5135335 w 5298621"/>
              <a:gd name="connsiteY23" fmla="*/ 478971 h 4122964"/>
              <a:gd name="connsiteX24" fmla="*/ 5298621 w 5298621"/>
              <a:gd name="connsiteY24" fmla="*/ 38100 h 4122964"/>
              <a:gd name="connsiteX25" fmla="*/ 4547507 w 5298621"/>
              <a:gd name="connsiteY25" fmla="*/ 54428 h 4122964"/>
              <a:gd name="connsiteX26" fmla="*/ 4498521 w 5298621"/>
              <a:gd name="connsiteY26" fmla="*/ 70757 h 4122964"/>
              <a:gd name="connsiteX0" fmla="*/ 4498521 w 5298621"/>
              <a:gd name="connsiteY0" fmla="*/ 70757 h 3618139"/>
              <a:gd name="connsiteX1" fmla="*/ 4057650 w 5298621"/>
              <a:gd name="connsiteY1" fmla="*/ 478971 h 3618139"/>
              <a:gd name="connsiteX2" fmla="*/ 3698421 w 5298621"/>
              <a:gd name="connsiteY2" fmla="*/ 538843 h 3618139"/>
              <a:gd name="connsiteX3" fmla="*/ 3094264 w 5298621"/>
              <a:gd name="connsiteY3" fmla="*/ 446314 h 3618139"/>
              <a:gd name="connsiteX4" fmla="*/ 2865664 w 5298621"/>
              <a:gd name="connsiteY4" fmla="*/ 740228 h 3618139"/>
              <a:gd name="connsiteX5" fmla="*/ 2473778 w 5298621"/>
              <a:gd name="connsiteY5" fmla="*/ 936171 h 3618139"/>
              <a:gd name="connsiteX6" fmla="*/ 2081893 w 5298621"/>
              <a:gd name="connsiteY6" fmla="*/ 936171 h 3618139"/>
              <a:gd name="connsiteX7" fmla="*/ 1853293 w 5298621"/>
              <a:gd name="connsiteY7" fmla="*/ 936171 h 3618139"/>
              <a:gd name="connsiteX8" fmla="*/ 1494064 w 5298621"/>
              <a:gd name="connsiteY8" fmla="*/ 1295400 h 3618139"/>
              <a:gd name="connsiteX9" fmla="*/ 1265464 w 5298621"/>
              <a:gd name="connsiteY9" fmla="*/ 1311728 h 3618139"/>
              <a:gd name="connsiteX10" fmla="*/ 1118507 w 5298621"/>
              <a:gd name="connsiteY10" fmla="*/ 1638300 h 3618139"/>
              <a:gd name="connsiteX11" fmla="*/ 416378 w 5298621"/>
              <a:gd name="connsiteY11" fmla="*/ 3026228 h 3618139"/>
              <a:gd name="connsiteX12" fmla="*/ 383721 w 5298621"/>
              <a:gd name="connsiteY12" fmla="*/ 3303814 h 3618139"/>
              <a:gd name="connsiteX13" fmla="*/ 465364 w 5298621"/>
              <a:gd name="connsiteY13" fmla="*/ 3499757 h 3618139"/>
              <a:gd name="connsiteX14" fmla="*/ 3175907 w 5298621"/>
              <a:gd name="connsiteY14" fmla="*/ 3352800 h 3618139"/>
              <a:gd name="connsiteX15" fmla="*/ 3208564 w 5298621"/>
              <a:gd name="connsiteY15" fmla="*/ 3467100 h 3618139"/>
              <a:gd name="connsiteX16" fmla="*/ 3829050 w 5298621"/>
              <a:gd name="connsiteY16" fmla="*/ 3532414 h 3618139"/>
              <a:gd name="connsiteX17" fmla="*/ 4024993 w 5298621"/>
              <a:gd name="connsiteY17" fmla="*/ 3418114 h 3618139"/>
              <a:gd name="connsiteX18" fmla="*/ 3698421 w 5298621"/>
              <a:gd name="connsiteY18" fmla="*/ 2715986 h 3618139"/>
              <a:gd name="connsiteX19" fmla="*/ 3714750 w 5298621"/>
              <a:gd name="connsiteY19" fmla="*/ 2275114 h 3618139"/>
              <a:gd name="connsiteX20" fmla="*/ 4302578 w 5298621"/>
              <a:gd name="connsiteY20" fmla="*/ 2062843 h 3618139"/>
              <a:gd name="connsiteX21" fmla="*/ 4645478 w 5298621"/>
              <a:gd name="connsiteY21" fmla="*/ 1507671 h 3618139"/>
              <a:gd name="connsiteX22" fmla="*/ 5135335 w 5298621"/>
              <a:gd name="connsiteY22" fmla="*/ 478971 h 3618139"/>
              <a:gd name="connsiteX23" fmla="*/ 5298621 w 5298621"/>
              <a:gd name="connsiteY23" fmla="*/ 38100 h 3618139"/>
              <a:gd name="connsiteX24" fmla="*/ 4547507 w 5298621"/>
              <a:gd name="connsiteY24" fmla="*/ 54428 h 3618139"/>
              <a:gd name="connsiteX25" fmla="*/ 4498521 w 5298621"/>
              <a:gd name="connsiteY25" fmla="*/ 70757 h 3618139"/>
              <a:gd name="connsiteX0" fmla="*/ 4498521 w 5298621"/>
              <a:gd name="connsiteY0" fmla="*/ 70757 h 3618139"/>
              <a:gd name="connsiteX1" fmla="*/ 4057650 w 5298621"/>
              <a:gd name="connsiteY1" fmla="*/ 478971 h 3618139"/>
              <a:gd name="connsiteX2" fmla="*/ 3698421 w 5298621"/>
              <a:gd name="connsiteY2" fmla="*/ 538843 h 3618139"/>
              <a:gd name="connsiteX3" fmla="*/ 3094264 w 5298621"/>
              <a:gd name="connsiteY3" fmla="*/ 446314 h 3618139"/>
              <a:gd name="connsiteX4" fmla="*/ 2865664 w 5298621"/>
              <a:gd name="connsiteY4" fmla="*/ 740228 h 3618139"/>
              <a:gd name="connsiteX5" fmla="*/ 2473778 w 5298621"/>
              <a:gd name="connsiteY5" fmla="*/ 936171 h 3618139"/>
              <a:gd name="connsiteX6" fmla="*/ 2081893 w 5298621"/>
              <a:gd name="connsiteY6" fmla="*/ 936171 h 3618139"/>
              <a:gd name="connsiteX7" fmla="*/ 1853293 w 5298621"/>
              <a:gd name="connsiteY7" fmla="*/ 936171 h 3618139"/>
              <a:gd name="connsiteX8" fmla="*/ 1494064 w 5298621"/>
              <a:gd name="connsiteY8" fmla="*/ 1295400 h 3618139"/>
              <a:gd name="connsiteX9" fmla="*/ 1265464 w 5298621"/>
              <a:gd name="connsiteY9" fmla="*/ 1311728 h 3618139"/>
              <a:gd name="connsiteX10" fmla="*/ 1118507 w 5298621"/>
              <a:gd name="connsiteY10" fmla="*/ 1638300 h 3618139"/>
              <a:gd name="connsiteX11" fmla="*/ 416378 w 5298621"/>
              <a:gd name="connsiteY11" fmla="*/ 3026228 h 3618139"/>
              <a:gd name="connsiteX12" fmla="*/ 383721 w 5298621"/>
              <a:gd name="connsiteY12" fmla="*/ 3303814 h 3618139"/>
              <a:gd name="connsiteX13" fmla="*/ 465364 w 5298621"/>
              <a:gd name="connsiteY13" fmla="*/ 3499757 h 3618139"/>
              <a:gd name="connsiteX14" fmla="*/ 3175907 w 5298621"/>
              <a:gd name="connsiteY14" fmla="*/ 3352800 h 3618139"/>
              <a:gd name="connsiteX15" fmla="*/ 3208564 w 5298621"/>
              <a:gd name="connsiteY15" fmla="*/ 3467100 h 3618139"/>
              <a:gd name="connsiteX16" fmla="*/ 3829050 w 5298621"/>
              <a:gd name="connsiteY16" fmla="*/ 3532414 h 3618139"/>
              <a:gd name="connsiteX17" fmla="*/ 4024993 w 5298621"/>
              <a:gd name="connsiteY17" fmla="*/ 3418114 h 3618139"/>
              <a:gd name="connsiteX18" fmla="*/ 3698421 w 5298621"/>
              <a:gd name="connsiteY18" fmla="*/ 2715986 h 3618139"/>
              <a:gd name="connsiteX19" fmla="*/ 3714750 w 5298621"/>
              <a:gd name="connsiteY19" fmla="*/ 2275114 h 3618139"/>
              <a:gd name="connsiteX20" fmla="*/ 4302578 w 5298621"/>
              <a:gd name="connsiteY20" fmla="*/ 2062843 h 3618139"/>
              <a:gd name="connsiteX21" fmla="*/ 4645478 w 5298621"/>
              <a:gd name="connsiteY21" fmla="*/ 1507671 h 3618139"/>
              <a:gd name="connsiteX22" fmla="*/ 5135335 w 5298621"/>
              <a:gd name="connsiteY22" fmla="*/ 478971 h 3618139"/>
              <a:gd name="connsiteX23" fmla="*/ 5298621 w 5298621"/>
              <a:gd name="connsiteY23" fmla="*/ 38100 h 3618139"/>
              <a:gd name="connsiteX24" fmla="*/ 4547507 w 5298621"/>
              <a:gd name="connsiteY24" fmla="*/ 54428 h 3618139"/>
              <a:gd name="connsiteX25" fmla="*/ 4498521 w 5298621"/>
              <a:gd name="connsiteY25" fmla="*/ 70757 h 3618139"/>
              <a:gd name="connsiteX0" fmla="*/ 4498521 w 5298621"/>
              <a:gd name="connsiteY0" fmla="*/ 70757 h 3618139"/>
              <a:gd name="connsiteX1" fmla="*/ 4057650 w 5298621"/>
              <a:gd name="connsiteY1" fmla="*/ 478971 h 3618139"/>
              <a:gd name="connsiteX2" fmla="*/ 3698421 w 5298621"/>
              <a:gd name="connsiteY2" fmla="*/ 538843 h 3618139"/>
              <a:gd name="connsiteX3" fmla="*/ 3094264 w 5298621"/>
              <a:gd name="connsiteY3" fmla="*/ 446314 h 3618139"/>
              <a:gd name="connsiteX4" fmla="*/ 2865664 w 5298621"/>
              <a:gd name="connsiteY4" fmla="*/ 740228 h 3618139"/>
              <a:gd name="connsiteX5" fmla="*/ 2473778 w 5298621"/>
              <a:gd name="connsiteY5" fmla="*/ 936171 h 3618139"/>
              <a:gd name="connsiteX6" fmla="*/ 2081893 w 5298621"/>
              <a:gd name="connsiteY6" fmla="*/ 936171 h 3618139"/>
              <a:gd name="connsiteX7" fmla="*/ 1853293 w 5298621"/>
              <a:gd name="connsiteY7" fmla="*/ 936171 h 3618139"/>
              <a:gd name="connsiteX8" fmla="*/ 1494064 w 5298621"/>
              <a:gd name="connsiteY8" fmla="*/ 1295400 h 3618139"/>
              <a:gd name="connsiteX9" fmla="*/ 1265464 w 5298621"/>
              <a:gd name="connsiteY9" fmla="*/ 1311728 h 3618139"/>
              <a:gd name="connsiteX10" fmla="*/ 1118507 w 5298621"/>
              <a:gd name="connsiteY10" fmla="*/ 1638300 h 3618139"/>
              <a:gd name="connsiteX11" fmla="*/ 416378 w 5298621"/>
              <a:gd name="connsiteY11" fmla="*/ 3026228 h 3618139"/>
              <a:gd name="connsiteX12" fmla="*/ 383721 w 5298621"/>
              <a:gd name="connsiteY12" fmla="*/ 3303814 h 3618139"/>
              <a:gd name="connsiteX13" fmla="*/ 465364 w 5298621"/>
              <a:gd name="connsiteY13" fmla="*/ 3499757 h 3618139"/>
              <a:gd name="connsiteX14" fmla="*/ 3175907 w 5298621"/>
              <a:gd name="connsiteY14" fmla="*/ 3352800 h 3618139"/>
              <a:gd name="connsiteX15" fmla="*/ 3208564 w 5298621"/>
              <a:gd name="connsiteY15" fmla="*/ 3467100 h 3618139"/>
              <a:gd name="connsiteX16" fmla="*/ 3829050 w 5298621"/>
              <a:gd name="connsiteY16" fmla="*/ 3532414 h 3618139"/>
              <a:gd name="connsiteX17" fmla="*/ 4024993 w 5298621"/>
              <a:gd name="connsiteY17" fmla="*/ 3418114 h 3618139"/>
              <a:gd name="connsiteX18" fmla="*/ 3698421 w 5298621"/>
              <a:gd name="connsiteY18" fmla="*/ 2715986 h 3618139"/>
              <a:gd name="connsiteX19" fmla="*/ 3714750 w 5298621"/>
              <a:gd name="connsiteY19" fmla="*/ 2275114 h 3618139"/>
              <a:gd name="connsiteX20" fmla="*/ 4302578 w 5298621"/>
              <a:gd name="connsiteY20" fmla="*/ 2062843 h 3618139"/>
              <a:gd name="connsiteX21" fmla="*/ 4645478 w 5298621"/>
              <a:gd name="connsiteY21" fmla="*/ 1507671 h 3618139"/>
              <a:gd name="connsiteX22" fmla="*/ 5135335 w 5298621"/>
              <a:gd name="connsiteY22" fmla="*/ 478971 h 3618139"/>
              <a:gd name="connsiteX23" fmla="*/ 5298621 w 5298621"/>
              <a:gd name="connsiteY23" fmla="*/ 38100 h 3618139"/>
              <a:gd name="connsiteX24" fmla="*/ 4547507 w 5298621"/>
              <a:gd name="connsiteY24" fmla="*/ 54428 h 3618139"/>
              <a:gd name="connsiteX25" fmla="*/ 4498521 w 5298621"/>
              <a:gd name="connsiteY25" fmla="*/ 70757 h 3618139"/>
              <a:gd name="connsiteX0" fmla="*/ 4498521 w 5298621"/>
              <a:gd name="connsiteY0" fmla="*/ 70757 h 3618139"/>
              <a:gd name="connsiteX1" fmla="*/ 4057650 w 5298621"/>
              <a:gd name="connsiteY1" fmla="*/ 478971 h 3618139"/>
              <a:gd name="connsiteX2" fmla="*/ 3698421 w 5298621"/>
              <a:gd name="connsiteY2" fmla="*/ 538843 h 3618139"/>
              <a:gd name="connsiteX3" fmla="*/ 3094264 w 5298621"/>
              <a:gd name="connsiteY3" fmla="*/ 446314 h 3618139"/>
              <a:gd name="connsiteX4" fmla="*/ 2865664 w 5298621"/>
              <a:gd name="connsiteY4" fmla="*/ 740228 h 3618139"/>
              <a:gd name="connsiteX5" fmla="*/ 2473778 w 5298621"/>
              <a:gd name="connsiteY5" fmla="*/ 936171 h 3618139"/>
              <a:gd name="connsiteX6" fmla="*/ 2081893 w 5298621"/>
              <a:gd name="connsiteY6" fmla="*/ 936171 h 3618139"/>
              <a:gd name="connsiteX7" fmla="*/ 1853293 w 5298621"/>
              <a:gd name="connsiteY7" fmla="*/ 936171 h 3618139"/>
              <a:gd name="connsiteX8" fmla="*/ 1494064 w 5298621"/>
              <a:gd name="connsiteY8" fmla="*/ 1295400 h 3618139"/>
              <a:gd name="connsiteX9" fmla="*/ 1265464 w 5298621"/>
              <a:gd name="connsiteY9" fmla="*/ 1311728 h 3618139"/>
              <a:gd name="connsiteX10" fmla="*/ 1118507 w 5298621"/>
              <a:gd name="connsiteY10" fmla="*/ 1638300 h 3618139"/>
              <a:gd name="connsiteX11" fmla="*/ 416378 w 5298621"/>
              <a:gd name="connsiteY11" fmla="*/ 3026228 h 3618139"/>
              <a:gd name="connsiteX12" fmla="*/ 383721 w 5298621"/>
              <a:gd name="connsiteY12" fmla="*/ 3303814 h 3618139"/>
              <a:gd name="connsiteX13" fmla="*/ 465364 w 5298621"/>
              <a:gd name="connsiteY13" fmla="*/ 3499757 h 3618139"/>
              <a:gd name="connsiteX14" fmla="*/ 3175907 w 5298621"/>
              <a:gd name="connsiteY14" fmla="*/ 3352800 h 3618139"/>
              <a:gd name="connsiteX15" fmla="*/ 3208564 w 5298621"/>
              <a:gd name="connsiteY15" fmla="*/ 3467100 h 3618139"/>
              <a:gd name="connsiteX16" fmla="*/ 3829050 w 5298621"/>
              <a:gd name="connsiteY16" fmla="*/ 3532414 h 3618139"/>
              <a:gd name="connsiteX17" fmla="*/ 4024993 w 5298621"/>
              <a:gd name="connsiteY17" fmla="*/ 3418114 h 3618139"/>
              <a:gd name="connsiteX18" fmla="*/ 3698421 w 5298621"/>
              <a:gd name="connsiteY18" fmla="*/ 2715986 h 3618139"/>
              <a:gd name="connsiteX19" fmla="*/ 3714750 w 5298621"/>
              <a:gd name="connsiteY19" fmla="*/ 2275114 h 3618139"/>
              <a:gd name="connsiteX20" fmla="*/ 4302578 w 5298621"/>
              <a:gd name="connsiteY20" fmla="*/ 2062843 h 3618139"/>
              <a:gd name="connsiteX21" fmla="*/ 4645478 w 5298621"/>
              <a:gd name="connsiteY21" fmla="*/ 1507671 h 3618139"/>
              <a:gd name="connsiteX22" fmla="*/ 5135335 w 5298621"/>
              <a:gd name="connsiteY22" fmla="*/ 478971 h 3618139"/>
              <a:gd name="connsiteX23" fmla="*/ 5298621 w 5298621"/>
              <a:gd name="connsiteY23" fmla="*/ 38100 h 3618139"/>
              <a:gd name="connsiteX24" fmla="*/ 4547507 w 5298621"/>
              <a:gd name="connsiteY24" fmla="*/ 54428 h 3618139"/>
              <a:gd name="connsiteX25" fmla="*/ 4498521 w 5298621"/>
              <a:gd name="connsiteY25" fmla="*/ 70757 h 3618139"/>
              <a:gd name="connsiteX0" fmla="*/ 4498521 w 5298621"/>
              <a:gd name="connsiteY0" fmla="*/ 70757 h 3554185"/>
              <a:gd name="connsiteX1" fmla="*/ 4057650 w 5298621"/>
              <a:gd name="connsiteY1" fmla="*/ 478971 h 3554185"/>
              <a:gd name="connsiteX2" fmla="*/ 3698421 w 5298621"/>
              <a:gd name="connsiteY2" fmla="*/ 538843 h 3554185"/>
              <a:gd name="connsiteX3" fmla="*/ 3094264 w 5298621"/>
              <a:gd name="connsiteY3" fmla="*/ 446314 h 3554185"/>
              <a:gd name="connsiteX4" fmla="*/ 2865664 w 5298621"/>
              <a:gd name="connsiteY4" fmla="*/ 740228 h 3554185"/>
              <a:gd name="connsiteX5" fmla="*/ 2473778 w 5298621"/>
              <a:gd name="connsiteY5" fmla="*/ 936171 h 3554185"/>
              <a:gd name="connsiteX6" fmla="*/ 2081893 w 5298621"/>
              <a:gd name="connsiteY6" fmla="*/ 936171 h 3554185"/>
              <a:gd name="connsiteX7" fmla="*/ 1853293 w 5298621"/>
              <a:gd name="connsiteY7" fmla="*/ 936171 h 3554185"/>
              <a:gd name="connsiteX8" fmla="*/ 1494064 w 5298621"/>
              <a:gd name="connsiteY8" fmla="*/ 1295400 h 3554185"/>
              <a:gd name="connsiteX9" fmla="*/ 1265464 w 5298621"/>
              <a:gd name="connsiteY9" fmla="*/ 1311728 h 3554185"/>
              <a:gd name="connsiteX10" fmla="*/ 1118507 w 5298621"/>
              <a:gd name="connsiteY10" fmla="*/ 1638300 h 3554185"/>
              <a:gd name="connsiteX11" fmla="*/ 416378 w 5298621"/>
              <a:gd name="connsiteY11" fmla="*/ 3026228 h 3554185"/>
              <a:gd name="connsiteX12" fmla="*/ 383721 w 5298621"/>
              <a:gd name="connsiteY12" fmla="*/ 3303814 h 3554185"/>
              <a:gd name="connsiteX13" fmla="*/ 465364 w 5298621"/>
              <a:gd name="connsiteY13" fmla="*/ 3499757 h 3554185"/>
              <a:gd name="connsiteX14" fmla="*/ 3175907 w 5298621"/>
              <a:gd name="connsiteY14" fmla="*/ 3352800 h 3554185"/>
              <a:gd name="connsiteX15" fmla="*/ 3208564 w 5298621"/>
              <a:gd name="connsiteY15" fmla="*/ 3467100 h 3554185"/>
              <a:gd name="connsiteX16" fmla="*/ 3829050 w 5298621"/>
              <a:gd name="connsiteY16" fmla="*/ 3532414 h 3554185"/>
              <a:gd name="connsiteX17" fmla="*/ 4024993 w 5298621"/>
              <a:gd name="connsiteY17" fmla="*/ 3418114 h 3554185"/>
              <a:gd name="connsiteX18" fmla="*/ 3698421 w 5298621"/>
              <a:gd name="connsiteY18" fmla="*/ 2715986 h 3554185"/>
              <a:gd name="connsiteX19" fmla="*/ 3714750 w 5298621"/>
              <a:gd name="connsiteY19" fmla="*/ 2275114 h 3554185"/>
              <a:gd name="connsiteX20" fmla="*/ 4302578 w 5298621"/>
              <a:gd name="connsiteY20" fmla="*/ 2062843 h 3554185"/>
              <a:gd name="connsiteX21" fmla="*/ 4645478 w 5298621"/>
              <a:gd name="connsiteY21" fmla="*/ 1507671 h 3554185"/>
              <a:gd name="connsiteX22" fmla="*/ 5135335 w 5298621"/>
              <a:gd name="connsiteY22" fmla="*/ 478971 h 3554185"/>
              <a:gd name="connsiteX23" fmla="*/ 5298621 w 5298621"/>
              <a:gd name="connsiteY23" fmla="*/ 38100 h 3554185"/>
              <a:gd name="connsiteX24" fmla="*/ 4547507 w 5298621"/>
              <a:gd name="connsiteY24" fmla="*/ 54428 h 3554185"/>
              <a:gd name="connsiteX25" fmla="*/ 4498521 w 5298621"/>
              <a:gd name="connsiteY25" fmla="*/ 70757 h 3554185"/>
              <a:gd name="connsiteX0" fmla="*/ 4204607 w 5004707"/>
              <a:gd name="connsiteY0" fmla="*/ 70757 h 3554185"/>
              <a:gd name="connsiteX1" fmla="*/ 3763736 w 5004707"/>
              <a:gd name="connsiteY1" fmla="*/ 478971 h 3554185"/>
              <a:gd name="connsiteX2" fmla="*/ 3404507 w 5004707"/>
              <a:gd name="connsiteY2" fmla="*/ 538843 h 3554185"/>
              <a:gd name="connsiteX3" fmla="*/ 2800350 w 5004707"/>
              <a:gd name="connsiteY3" fmla="*/ 446314 h 3554185"/>
              <a:gd name="connsiteX4" fmla="*/ 2571750 w 5004707"/>
              <a:gd name="connsiteY4" fmla="*/ 740228 h 3554185"/>
              <a:gd name="connsiteX5" fmla="*/ 2179864 w 5004707"/>
              <a:gd name="connsiteY5" fmla="*/ 936171 h 3554185"/>
              <a:gd name="connsiteX6" fmla="*/ 1787979 w 5004707"/>
              <a:gd name="connsiteY6" fmla="*/ 936171 h 3554185"/>
              <a:gd name="connsiteX7" fmla="*/ 1559379 w 5004707"/>
              <a:gd name="connsiteY7" fmla="*/ 936171 h 3554185"/>
              <a:gd name="connsiteX8" fmla="*/ 1200150 w 5004707"/>
              <a:gd name="connsiteY8" fmla="*/ 1295400 h 3554185"/>
              <a:gd name="connsiteX9" fmla="*/ 971550 w 5004707"/>
              <a:gd name="connsiteY9" fmla="*/ 1311728 h 3554185"/>
              <a:gd name="connsiteX10" fmla="*/ 824593 w 5004707"/>
              <a:gd name="connsiteY10" fmla="*/ 1638300 h 3554185"/>
              <a:gd name="connsiteX11" fmla="*/ 122464 w 5004707"/>
              <a:gd name="connsiteY11" fmla="*/ 3026228 h 3554185"/>
              <a:gd name="connsiteX12" fmla="*/ 89807 w 5004707"/>
              <a:gd name="connsiteY12" fmla="*/ 3303814 h 3554185"/>
              <a:gd name="connsiteX13" fmla="*/ 171450 w 5004707"/>
              <a:gd name="connsiteY13" fmla="*/ 3499757 h 3554185"/>
              <a:gd name="connsiteX14" fmla="*/ 2881993 w 5004707"/>
              <a:gd name="connsiteY14" fmla="*/ 3352800 h 3554185"/>
              <a:gd name="connsiteX15" fmla="*/ 2914650 w 5004707"/>
              <a:gd name="connsiteY15" fmla="*/ 3467100 h 3554185"/>
              <a:gd name="connsiteX16" fmla="*/ 3535136 w 5004707"/>
              <a:gd name="connsiteY16" fmla="*/ 3532414 h 3554185"/>
              <a:gd name="connsiteX17" fmla="*/ 3731079 w 5004707"/>
              <a:gd name="connsiteY17" fmla="*/ 3418114 h 3554185"/>
              <a:gd name="connsiteX18" fmla="*/ 3404507 w 5004707"/>
              <a:gd name="connsiteY18" fmla="*/ 2715986 h 3554185"/>
              <a:gd name="connsiteX19" fmla="*/ 3420836 w 5004707"/>
              <a:gd name="connsiteY19" fmla="*/ 2275114 h 3554185"/>
              <a:gd name="connsiteX20" fmla="*/ 4008664 w 5004707"/>
              <a:gd name="connsiteY20" fmla="*/ 2062843 h 3554185"/>
              <a:gd name="connsiteX21" fmla="*/ 4351564 w 5004707"/>
              <a:gd name="connsiteY21" fmla="*/ 1507671 h 3554185"/>
              <a:gd name="connsiteX22" fmla="*/ 4841421 w 5004707"/>
              <a:gd name="connsiteY22" fmla="*/ 478971 h 3554185"/>
              <a:gd name="connsiteX23" fmla="*/ 5004707 w 5004707"/>
              <a:gd name="connsiteY23" fmla="*/ 38100 h 3554185"/>
              <a:gd name="connsiteX24" fmla="*/ 4253593 w 5004707"/>
              <a:gd name="connsiteY24" fmla="*/ 54428 h 3554185"/>
              <a:gd name="connsiteX25" fmla="*/ 4204607 w 5004707"/>
              <a:gd name="connsiteY25" fmla="*/ 70757 h 3554185"/>
              <a:gd name="connsiteX0" fmla="*/ 4204607 w 5004707"/>
              <a:gd name="connsiteY0" fmla="*/ 70757 h 3554185"/>
              <a:gd name="connsiteX1" fmla="*/ 3763736 w 5004707"/>
              <a:gd name="connsiteY1" fmla="*/ 478971 h 3554185"/>
              <a:gd name="connsiteX2" fmla="*/ 3404507 w 5004707"/>
              <a:gd name="connsiteY2" fmla="*/ 538843 h 3554185"/>
              <a:gd name="connsiteX3" fmla="*/ 2800350 w 5004707"/>
              <a:gd name="connsiteY3" fmla="*/ 446314 h 3554185"/>
              <a:gd name="connsiteX4" fmla="*/ 2343150 w 5004707"/>
              <a:gd name="connsiteY4" fmla="*/ 511628 h 3554185"/>
              <a:gd name="connsiteX5" fmla="*/ 2179864 w 5004707"/>
              <a:gd name="connsiteY5" fmla="*/ 936171 h 3554185"/>
              <a:gd name="connsiteX6" fmla="*/ 1787979 w 5004707"/>
              <a:gd name="connsiteY6" fmla="*/ 936171 h 3554185"/>
              <a:gd name="connsiteX7" fmla="*/ 1559379 w 5004707"/>
              <a:gd name="connsiteY7" fmla="*/ 936171 h 3554185"/>
              <a:gd name="connsiteX8" fmla="*/ 1200150 w 5004707"/>
              <a:gd name="connsiteY8" fmla="*/ 1295400 h 3554185"/>
              <a:gd name="connsiteX9" fmla="*/ 971550 w 5004707"/>
              <a:gd name="connsiteY9" fmla="*/ 1311728 h 3554185"/>
              <a:gd name="connsiteX10" fmla="*/ 824593 w 5004707"/>
              <a:gd name="connsiteY10" fmla="*/ 1638300 h 3554185"/>
              <a:gd name="connsiteX11" fmla="*/ 122464 w 5004707"/>
              <a:gd name="connsiteY11" fmla="*/ 3026228 h 3554185"/>
              <a:gd name="connsiteX12" fmla="*/ 89807 w 5004707"/>
              <a:gd name="connsiteY12" fmla="*/ 3303814 h 3554185"/>
              <a:gd name="connsiteX13" fmla="*/ 171450 w 5004707"/>
              <a:gd name="connsiteY13" fmla="*/ 3499757 h 3554185"/>
              <a:gd name="connsiteX14" fmla="*/ 2881993 w 5004707"/>
              <a:gd name="connsiteY14" fmla="*/ 3352800 h 3554185"/>
              <a:gd name="connsiteX15" fmla="*/ 2914650 w 5004707"/>
              <a:gd name="connsiteY15" fmla="*/ 3467100 h 3554185"/>
              <a:gd name="connsiteX16" fmla="*/ 3535136 w 5004707"/>
              <a:gd name="connsiteY16" fmla="*/ 3532414 h 3554185"/>
              <a:gd name="connsiteX17" fmla="*/ 3731079 w 5004707"/>
              <a:gd name="connsiteY17" fmla="*/ 3418114 h 3554185"/>
              <a:gd name="connsiteX18" fmla="*/ 3404507 w 5004707"/>
              <a:gd name="connsiteY18" fmla="*/ 2715986 h 3554185"/>
              <a:gd name="connsiteX19" fmla="*/ 3420836 w 5004707"/>
              <a:gd name="connsiteY19" fmla="*/ 2275114 h 3554185"/>
              <a:gd name="connsiteX20" fmla="*/ 4008664 w 5004707"/>
              <a:gd name="connsiteY20" fmla="*/ 2062843 h 3554185"/>
              <a:gd name="connsiteX21" fmla="*/ 4351564 w 5004707"/>
              <a:gd name="connsiteY21" fmla="*/ 1507671 h 3554185"/>
              <a:gd name="connsiteX22" fmla="*/ 4841421 w 5004707"/>
              <a:gd name="connsiteY22" fmla="*/ 478971 h 3554185"/>
              <a:gd name="connsiteX23" fmla="*/ 5004707 w 5004707"/>
              <a:gd name="connsiteY23" fmla="*/ 38100 h 3554185"/>
              <a:gd name="connsiteX24" fmla="*/ 4253593 w 5004707"/>
              <a:gd name="connsiteY24" fmla="*/ 54428 h 3554185"/>
              <a:gd name="connsiteX25" fmla="*/ 4204607 w 5004707"/>
              <a:gd name="connsiteY25" fmla="*/ 70757 h 3554185"/>
              <a:gd name="connsiteX0" fmla="*/ 4204607 w 5004707"/>
              <a:gd name="connsiteY0" fmla="*/ 70757 h 3554185"/>
              <a:gd name="connsiteX1" fmla="*/ 3763736 w 5004707"/>
              <a:gd name="connsiteY1" fmla="*/ 478971 h 3554185"/>
              <a:gd name="connsiteX2" fmla="*/ 3404507 w 5004707"/>
              <a:gd name="connsiteY2" fmla="*/ 538843 h 3554185"/>
              <a:gd name="connsiteX3" fmla="*/ 2800350 w 5004707"/>
              <a:gd name="connsiteY3" fmla="*/ 446314 h 3554185"/>
              <a:gd name="connsiteX4" fmla="*/ 2343150 w 5004707"/>
              <a:gd name="connsiteY4" fmla="*/ 511628 h 3554185"/>
              <a:gd name="connsiteX5" fmla="*/ 2179864 w 5004707"/>
              <a:gd name="connsiteY5" fmla="*/ 936171 h 3554185"/>
              <a:gd name="connsiteX6" fmla="*/ 1787979 w 5004707"/>
              <a:gd name="connsiteY6" fmla="*/ 936171 h 3554185"/>
              <a:gd name="connsiteX7" fmla="*/ 1559379 w 5004707"/>
              <a:gd name="connsiteY7" fmla="*/ 936171 h 3554185"/>
              <a:gd name="connsiteX8" fmla="*/ 1200150 w 5004707"/>
              <a:gd name="connsiteY8" fmla="*/ 1295400 h 3554185"/>
              <a:gd name="connsiteX9" fmla="*/ 971550 w 5004707"/>
              <a:gd name="connsiteY9" fmla="*/ 1311728 h 3554185"/>
              <a:gd name="connsiteX10" fmla="*/ 824593 w 5004707"/>
              <a:gd name="connsiteY10" fmla="*/ 1638300 h 3554185"/>
              <a:gd name="connsiteX11" fmla="*/ 122464 w 5004707"/>
              <a:gd name="connsiteY11" fmla="*/ 3026228 h 3554185"/>
              <a:gd name="connsiteX12" fmla="*/ 89807 w 5004707"/>
              <a:gd name="connsiteY12" fmla="*/ 3303814 h 3554185"/>
              <a:gd name="connsiteX13" fmla="*/ 171450 w 5004707"/>
              <a:gd name="connsiteY13" fmla="*/ 3499757 h 3554185"/>
              <a:gd name="connsiteX14" fmla="*/ 2881993 w 5004707"/>
              <a:gd name="connsiteY14" fmla="*/ 3352800 h 3554185"/>
              <a:gd name="connsiteX15" fmla="*/ 2914650 w 5004707"/>
              <a:gd name="connsiteY15" fmla="*/ 3467100 h 3554185"/>
              <a:gd name="connsiteX16" fmla="*/ 3535136 w 5004707"/>
              <a:gd name="connsiteY16" fmla="*/ 3532414 h 3554185"/>
              <a:gd name="connsiteX17" fmla="*/ 3731079 w 5004707"/>
              <a:gd name="connsiteY17" fmla="*/ 3418114 h 3554185"/>
              <a:gd name="connsiteX18" fmla="*/ 3404507 w 5004707"/>
              <a:gd name="connsiteY18" fmla="*/ 2715986 h 3554185"/>
              <a:gd name="connsiteX19" fmla="*/ 3420836 w 5004707"/>
              <a:gd name="connsiteY19" fmla="*/ 2275114 h 3554185"/>
              <a:gd name="connsiteX20" fmla="*/ 4008664 w 5004707"/>
              <a:gd name="connsiteY20" fmla="*/ 2062843 h 3554185"/>
              <a:gd name="connsiteX21" fmla="*/ 4351564 w 5004707"/>
              <a:gd name="connsiteY21" fmla="*/ 1507671 h 3554185"/>
              <a:gd name="connsiteX22" fmla="*/ 4841421 w 5004707"/>
              <a:gd name="connsiteY22" fmla="*/ 478971 h 3554185"/>
              <a:gd name="connsiteX23" fmla="*/ 5004707 w 5004707"/>
              <a:gd name="connsiteY23" fmla="*/ 38100 h 3554185"/>
              <a:gd name="connsiteX24" fmla="*/ 4253593 w 5004707"/>
              <a:gd name="connsiteY24" fmla="*/ 54428 h 3554185"/>
              <a:gd name="connsiteX25" fmla="*/ 4204607 w 5004707"/>
              <a:gd name="connsiteY25" fmla="*/ 70757 h 3554185"/>
              <a:gd name="connsiteX0" fmla="*/ 4204607 w 5004707"/>
              <a:gd name="connsiteY0" fmla="*/ 70757 h 3554185"/>
              <a:gd name="connsiteX1" fmla="*/ 3763736 w 5004707"/>
              <a:gd name="connsiteY1" fmla="*/ 478971 h 3554185"/>
              <a:gd name="connsiteX2" fmla="*/ 3404507 w 5004707"/>
              <a:gd name="connsiteY2" fmla="*/ 538843 h 3554185"/>
              <a:gd name="connsiteX3" fmla="*/ 2800350 w 5004707"/>
              <a:gd name="connsiteY3" fmla="*/ 446314 h 3554185"/>
              <a:gd name="connsiteX4" fmla="*/ 2343150 w 5004707"/>
              <a:gd name="connsiteY4" fmla="*/ 664028 h 3554185"/>
              <a:gd name="connsiteX5" fmla="*/ 2179864 w 5004707"/>
              <a:gd name="connsiteY5" fmla="*/ 936171 h 3554185"/>
              <a:gd name="connsiteX6" fmla="*/ 1787979 w 5004707"/>
              <a:gd name="connsiteY6" fmla="*/ 936171 h 3554185"/>
              <a:gd name="connsiteX7" fmla="*/ 1559379 w 5004707"/>
              <a:gd name="connsiteY7" fmla="*/ 936171 h 3554185"/>
              <a:gd name="connsiteX8" fmla="*/ 1200150 w 5004707"/>
              <a:gd name="connsiteY8" fmla="*/ 1295400 h 3554185"/>
              <a:gd name="connsiteX9" fmla="*/ 971550 w 5004707"/>
              <a:gd name="connsiteY9" fmla="*/ 1311728 h 3554185"/>
              <a:gd name="connsiteX10" fmla="*/ 824593 w 5004707"/>
              <a:gd name="connsiteY10" fmla="*/ 1638300 h 3554185"/>
              <a:gd name="connsiteX11" fmla="*/ 122464 w 5004707"/>
              <a:gd name="connsiteY11" fmla="*/ 3026228 h 3554185"/>
              <a:gd name="connsiteX12" fmla="*/ 89807 w 5004707"/>
              <a:gd name="connsiteY12" fmla="*/ 3303814 h 3554185"/>
              <a:gd name="connsiteX13" fmla="*/ 171450 w 5004707"/>
              <a:gd name="connsiteY13" fmla="*/ 3499757 h 3554185"/>
              <a:gd name="connsiteX14" fmla="*/ 2881993 w 5004707"/>
              <a:gd name="connsiteY14" fmla="*/ 3352800 h 3554185"/>
              <a:gd name="connsiteX15" fmla="*/ 2914650 w 5004707"/>
              <a:gd name="connsiteY15" fmla="*/ 3467100 h 3554185"/>
              <a:gd name="connsiteX16" fmla="*/ 3535136 w 5004707"/>
              <a:gd name="connsiteY16" fmla="*/ 3532414 h 3554185"/>
              <a:gd name="connsiteX17" fmla="*/ 3731079 w 5004707"/>
              <a:gd name="connsiteY17" fmla="*/ 3418114 h 3554185"/>
              <a:gd name="connsiteX18" fmla="*/ 3404507 w 5004707"/>
              <a:gd name="connsiteY18" fmla="*/ 2715986 h 3554185"/>
              <a:gd name="connsiteX19" fmla="*/ 3420836 w 5004707"/>
              <a:gd name="connsiteY19" fmla="*/ 2275114 h 3554185"/>
              <a:gd name="connsiteX20" fmla="*/ 4008664 w 5004707"/>
              <a:gd name="connsiteY20" fmla="*/ 2062843 h 3554185"/>
              <a:gd name="connsiteX21" fmla="*/ 4351564 w 5004707"/>
              <a:gd name="connsiteY21" fmla="*/ 1507671 h 3554185"/>
              <a:gd name="connsiteX22" fmla="*/ 4841421 w 5004707"/>
              <a:gd name="connsiteY22" fmla="*/ 478971 h 3554185"/>
              <a:gd name="connsiteX23" fmla="*/ 5004707 w 5004707"/>
              <a:gd name="connsiteY23" fmla="*/ 38100 h 3554185"/>
              <a:gd name="connsiteX24" fmla="*/ 4253593 w 5004707"/>
              <a:gd name="connsiteY24" fmla="*/ 54428 h 3554185"/>
              <a:gd name="connsiteX25" fmla="*/ 4204607 w 5004707"/>
              <a:gd name="connsiteY25" fmla="*/ 70757 h 3554185"/>
              <a:gd name="connsiteX0" fmla="*/ 4204607 w 5004707"/>
              <a:gd name="connsiteY0" fmla="*/ 70757 h 4392385"/>
              <a:gd name="connsiteX1" fmla="*/ 3763736 w 5004707"/>
              <a:gd name="connsiteY1" fmla="*/ 478971 h 4392385"/>
              <a:gd name="connsiteX2" fmla="*/ 3404507 w 5004707"/>
              <a:gd name="connsiteY2" fmla="*/ 538843 h 4392385"/>
              <a:gd name="connsiteX3" fmla="*/ 2800350 w 5004707"/>
              <a:gd name="connsiteY3" fmla="*/ 446314 h 4392385"/>
              <a:gd name="connsiteX4" fmla="*/ 2343150 w 5004707"/>
              <a:gd name="connsiteY4" fmla="*/ 664028 h 4392385"/>
              <a:gd name="connsiteX5" fmla="*/ 2179864 w 5004707"/>
              <a:gd name="connsiteY5" fmla="*/ 936171 h 4392385"/>
              <a:gd name="connsiteX6" fmla="*/ 1787979 w 5004707"/>
              <a:gd name="connsiteY6" fmla="*/ 936171 h 4392385"/>
              <a:gd name="connsiteX7" fmla="*/ 1559379 w 5004707"/>
              <a:gd name="connsiteY7" fmla="*/ 936171 h 4392385"/>
              <a:gd name="connsiteX8" fmla="*/ 1200150 w 5004707"/>
              <a:gd name="connsiteY8" fmla="*/ 1295400 h 4392385"/>
              <a:gd name="connsiteX9" fmla="*/ 971550 w 5004707"/>
              <a:gd name="connsiteY9" fmla="*/ 1311728 h 4392385"/>
              <a:gd name="connsiteX10" fmla="*/ 824593 w 5004707"/>
              <a:gd name="connsiteY10" fmla="*/ 1638300 h 4392385"/>
              <a:gd name="connsiteX11" fmla="*/ 122464 w 5004707"/>
              <a:gd name="connsiteY11" fmla="*/ 3026228 h 4392385"/>
              <a:gd name="connsiteX12" fmla="*/ 89807 w 5004707"/>
              <a:gd name="connsiteY12" fmla="*/ 3303814 h 4392385"/>
              <a:gd name="connsiteX13" fmla="*/ 171450 w 5004707"/>
              <a:gd name="connsiteY13" fmla="*/ 3499757 h 4392385"/>
              <a:gd name="connsiteX14" fmla="*/ 2881993 w 5004707"/>
              <a:gd name="connsiteY14" fmla="*/ 3352800 h 4392385"/>
              <a:gd name="connsiteX15" fmla="*/ 2914650 w 5004707"/>
              <a:gd name="connsiteY15" fmla="*/ 3467100 h 4392385"/>
              <a:gd name="connsiteX16" fmla="*/ 3535136 w 5004707"/>
              <a:gd name="connsiteY16" fmla="*/ 3532414 h 4392385"/>
              <a:gd name="connsiteX17" fmla="*/ 4340679 w 5004707"/>
              <a:gd name="connsiteY17" fmla="*/ 4256314 h 4392385"/>
              <a:gd name="connsiteX18" fmla="*/ 3404507 w 5004707"/>
              <a:gd name="connsiteY18" fmla="*/ 2715986 h 4392385"/>
              <a:gd name="connsiteX19" fmla="*/ 3420836 w 5004707"/>
              <a:gd name="connsiteY19" fmla="*/ 2275114 h 4392385"/>
              <a:gd name="connsiteX20" fmla="*/ 4008664 w 5004707"/>
              <a:gd name="connsiteY20" fmla="*/ 2062843 h 4392385"/>
              <a:gd name="connsiteX21" fmla="*/ 4351564 w 5004707"/>
              <a:gd name="connsiteY21" fmla="*/ 1507671 h 4392385"/>
              <a:gd name="connsiteX22" fmla="*/ 4841421 w 5004707"/>
              <a:gd name="connsiteY22" fmla="*/ 478971 h 4392385"/>
              <a:gd name="connsiteX23" fmla="*/ 5004707 w 5004707"/>
              <a:gd name="connsiteY23" fmla="*/ 38100 h 4392385"/>
              <a:gd name="connsiteX24" fmla="*/ 4253593 w 5004707"/>
              <a:gd name="connsiteY24" fmla="*/ 54428 h 4392385"/>
              <a:gd name="connsiteX25" fmla="*/ 4204607 w 5004707"/>
              <a:gd name="connsiteY25" fmla="*/ 70757 h 4392385"/>
              <a:gd name="connsiteX0" fmla="*/ 4204607 w 5004707"/>
              <a:gd name="connsiteY0" fmla="*/ 70757 h 4527550"/>
              <a:gd name="connsiteX1" fmla="*/ 3763736 w 5004707"/>
              <a:gd name="connsiteY1" fmla="*/ 478971 h 4527550"/>
              <a:gd name="connsiteX2" fmla="*/ 3404507 w 5004707"/>
              <a:gd name="connsiteY2" fmla="*/ 538843 h 4527550"/>
              <a:gd name="connsiteX3" fmla="*/ 2800350 w 5004707"/>
              <a:gd name="connsiteY3" fmla="*/ 446314 h 4527550"/>
              <a:gd name="connsiteX4" fmla="*/ 2343150 w 5004707"/>
              <a:gd name="connsiteY4" fmla="*/ 664028 h 4527550"/>
              <a:gd name="connsiteX5" fmla="*/ 2179864 w 5004707"/>
              <a:gd name="connsiteY5" fmla="*/ 936171 h 4527550"/>
              <a:gd name="connsiteX6" fmla="*/ 1787979 w 5004707"/>
              <a:gd name="connsiteY6" fmla="*/ 936171 h 4527550"/>
              <a:gd name="connsiteX7" fmla="*/ 1559379 w 5004707"/>
              <a:gd name="connsiteY7" fmla="*/ 936171 h 4527550"/>
              <a:gd name="connsiteX8" fmla="*/ 1200150 w 5004707"/>
              <a:gd name="connsiteY8" fmla="*/ 1295400 h 4527550"/>
              <a:gd name="connsiteX9" fmla="*/ 971550 w 5004707"/>
              <a:gd name="connsiteY9" fmla="*/ 1311728 h 4527550"/>
              <a:gd name="connsiteX10" fmla="*/ 824593 w 5004707"/>
              <a:gd name="connsiteY10" fmla="*/ 1638300 h 4527550"/>
              <a:gd name="connsiteX11" fmla="*/ 122464 w 5004707"/>
              <a:gd name="connsiteY11" fmla="*/ 3026228 h 4527550"/>
              <a:gd name="connsiteX12" fmla="*/ 89807 w 5004707"/>
              <a:gd name="connsiteY12" fmla="*/ 3303814 h 4527550"/>
              <a:gd name="connsiteX13" fmla="*/ 171450 w 5004707"/>
              <a:gd name="connsiteY13" fmla="*/ 3499757 h 4527550"/>
              <a:gd name="connsiteX14" fmla="*/ 2881993 w 5004707"/>
              <a:gd name="connsiteY14" fmla="*/ 3352800 h 4527550"/>
              <a:gd name="connsiteX15" fmla="*/ 2914650 w 5004707"/>
              <a:gd name="connsiteY15" fmla="*/ 3467100 h 4527550"/>
              <a:gd name="connsiteX16" fmla="*/ 3535136 w 5004707"/>
              <a:gd name="connsiteY16" fmla="*/ 3532414 h 4527550"/>
              <a:gd name="connsiteX17" fmla="*/ 3543300 w 5004707"/>
              <a:gd name="connsiteY17" fmla="*/ 4343400 h 4527550"/>
              <a:gd name="connsiteX18" fmla="*/ 4340679 w 5004707"/>
              <a:gd name="connsiteY18" fmla="*/ 4256314 h 4527550"/>
              <a:gd name="connsiteX19" fmla="*/ 3404507 w 5004707"/>
              <a:gd name="connsiteY19" fmla="*/ 2715986 h 4527550"/>
              <a:gd name="connsiteX20" fmla="*/ 3420836 w 5004707"/>
              <a:gd name="connsiteY20" fmla="*/ 2275114 h 4527550"/>
              <a:gd name="connsiteX21" fmla="*/ 4008664 w 5004707"/>
              <a:gd name="connsiteY21" fmla="*/ 2062843 h 4527550"/>
              <a:gd name="connsiteX22" fmla="*/ 4351564 w 5004707"/>
              <a:gd name="connsiteY22" fmla="*/ 1507671 h 4527550"/>
              <a:gd name="connsiteX23" fmla="*/ 4841421 w 5004707"/>
              <a:gd name="connsiteY23" fmla="*/ 478971 h 4527550"/>
              <a:gd name="connsiteX24" fmla="*/ 5004707 w 5004707"/>
              <a:gd name="connsiteY24" fmla="*/ 38100 h 4527550"/>
              <a:gd name="connsiteX25" fmla="*/ 4253593 w 5004707"/>
              <a:gd name="connsiteY25" fmla="*/ 54428 h 4527550"/>
              <a:gd name="connsiteX26" fmla="*/ 4204607 w 5004707"/>
              <a:gd name="connsiteY26" fmla="*/ 70757 h 4527550"/>
              <a:gd name="connsiteX0" fmla="*/ 4204607 w 5004707"/>
              <a:gd name="connsiteY0" fmla="*/ 70757 h 4527550"/>
              <a:gd name="connsiteX1" fmla="*/ 3763736 w 5004707"/>
              <a:gd name="connsiteY1" fmla="*/ 478971 h 4527550"/>
              <a:gd name="connsiteX2" fmla="*/ 3404507 w 5004707"/>
              <a:gd name="connsiteY2" fmla="*/ 538843 h 4527550"/>
              <a:gd name="connsiteX3" fmla="*/ 2800350 w 5004707"/>
              <a:gd name="connsiteY3" fmla="*/ 446314 h 4527550"/>
              <a:gd name="connsiteX4" fmla="*/ 2343150 w 5004707"/>
              <a:gd name="connsiteY4" fmla="*/ 664028 h 4527550"/>
              <a:gd name="connsiteX5" fmla="*/ 2179864 w 5004707"/>
              <a:gd name="connsiteY5" fmla="*/ 936171 h 4527550"/>
              <a:gd name="connsiteX6" fmla="*/ 1787979 w 5004707"/>
              <a:gd name="connsiteY6" fmla="*/ 936171 h 4527550"/>
              <a:gd name="connsiteX7" fmla="*/ 1559379 w 5004707"/>
              <a:gd name="connsiteY7" fmla="*/ 936171 h 4527550"/>
              <a:gd name="connsiteX8" fmla="*/ 1200150 w 5004707"/>
              <a:gd name="connsiteY8" fmla="*/ 1295400 h 4527550"/>
              <a:gd name="connsiteX9" fmla="*/ 971550 w 5004707"/>
              <a:gd name="connsiteY9" fmla="*/ 1311728 h 4527550"/>
              <a:gd name="connsiteX10" fmla="*/ 824593 w 5004707"/>
              <a:gd name="connsiteY10" fmla="*/ 1638300 h 4527550"/>
              <a:gd name="connsiteX11" fmla="*/ 122464 w 5004707"/>
              <a:gd name="connsiteY11" fmla="*/ 3026228 h 4527550"/>
              <a:gd name="connsiteX12" fmla="*/ 89807 w 5004707"/>
              <a:gd name="connsiteY12" fmla="*/ 3303814 h 4527550"/>
              <a:gd name="connsiteX13" fmla="*/ 171450 w 5004707"/>
              <a:gd name="connsiteY13" fmla="*/ 3499757 h 4527550"/>
              <a:gd name="connsiteX14" fmla="*/ 2881993 w 5004707"/>
              <a:gd name="connsiteY14" fmla="*/ 3352800 h 4527550"/>
              <a:gd name="connsiteX15" fmla="*/ 2686050 w 5004707"/>
              <a:gd name="connsiteY15" fmla="*/ 4381500 h 4527550"/>
              <a:gd name="connsiteX16" fmla="*/ 3535136 w 5004707"/>
              <a:gd name="connsiteY16" fmla="*/ 3532414 h 4527550"/>
              <a:gd name="connsiteX17" fmla="*/ 3543300 w 5004707"/>
              <a:gd name="connsiteY17" fmla="*/ 4343400 h 4527550"/>
              <a:gd name="connsiteX18" fmla="*/ 4340679 w 5004707"/>
              <a:gd name="connsiteY18" fmla="*/ 4256314 h 4527550"/>
              <a:gd name="connsiteX19" fmla="*/ 3404507 w 5004707"/>
              <a:gd name="connsiteY19" fmla="*/ 2715986 h 4527550"/>
              <a:gd name="connsiteX20" fmla="*/ 3420836 w 5004707"/>
              <a:gd name="connsiteY20" fmla="*/ 2275114 h 4527550"/>
              <a:gd name="connsiteX21" fmla="*/ 4008664 w 5004707"/>
              <a:gd name="connsiteY21" fmla="*/ 2062843 h 4527550"/>
              <a:gd name="connsiteX22" fmla="*/ 4351564 w 5004707"/>
              <a:gd name="connsiteY22" fmla="*/ 1507671 h 4527550"/>
              <a:gd name="connsiteX23" fmla="*/ 4841421 w 5004707"/>
              <a:gd name="connsiteY23" fmla="*/ 478971 h 4527550"/>
              <a:gd name="connsiteX24" fmla="*/ 5004707 w 5004707"/>
              <a:gd name="connsiteY24" fmla="*/ 38100 h 4527550"/>
              <a:gd name="connsiteX25" fmla="*/ 4253593 w 5004707"/>
              <a:gd name="connsiteY25" fmla="*/ 54428 h 4527550"/>
              <a:gd name="connsiteX26" fmla="*/ 4204607 w 5004707"/>
              <a:gd name="connsiteY26" fmla="*/ 70757 h 4527550"/>
              <a:gd name="connsiteX0" fmla="*/ 4204607 w 5004707"/>
              <a:gd name="connsiteY0" fmla="*/ 70757 h 4527550"/>
              <a:gd name="connsiteX1" fmla="*/ 3763736 w 5004707"/>
              <a:gd name="connsiteY1" fmla="*/ 478971 h 4527550"/>
              <a:gd name="connsiteX2" fmla="*/ 3404507 w 5004707"/>
              <a:gd name="connsiteY2" fmla="*/ 538843 h 4527550"/>
              <a:gd name="connsiteX3" fmla="*/ 2800350 w 5004707"/>
              <a:gd name="connsiteY3" fmla="*/ 446314 h 4527550"/>
              <a:gd name="connsiteX4" fmla="*/ 2343150 w 5004707"/>
              <a:gd name="connsiteY4" fmla="*/ 664028 h 4527550"/>
              <a:gd name="connsiteX5" fmla="*/ 2179864 w 5004707"/>
              <a:gd name="connsiteY5" fmla="*/ 936171 h 4527550"/>
              <a:gd name="connsiteX6" fmla="*/ 1787979 w 5004707"/>
              <a:gd name="connsiteY6" fmla="*/ 936171 h 4527550"/>
              <a:gd name="connsiteX7" fmla="*/ 1559379 w 5004707"/>
              <a:gd name="connsiteY7" fmla="*/ 936171 h 4527550"/>
              <a:gd name="connsiteX8" fmla="*/ 1200150 w 5004707"/>
              <a:gd name="connsiteY8" fmla="*/ 1295400 h 4527550"/>
              <a:gd name="connsiteX9" fmla="*/ 971550 w 5004707"/>
              <a:gd name="connsiteY9" fmla="*/ 1311728 h 4527550"/>
              <a:gd name="connsiteX10" fmla="*/ 824593 w 5004707"/>
              <a:gd name="connsiteY10" fmla="*/ 1638300 h 4527550"/>
              <a:gd name="connsiteX11" fmla="*/ 122464 w 5004707"/>
              <a:gd name="connsiteY11" fmla="*/ 3026228 h 4527550"/>
              <a:gd name="connsiteX12" fmla="*/ 89807 w 5004707"/>
              <a:gd name="connsiteY12" fmla="*/ 3303814 h 4527550"/>
              <a:gd name="connsiteX13" fmla="*/ 171450 w 5004707"/>
              <a:gd name="connsiteY13" fmla="*/ 3499757 h 4527550"/>
              <a:gd name="connsiteX14" fmla="*/ 2881993 w 5004707"/>
              <a:gd name="connsiteY14" fmla="*/ 3352800 h 4527550"/>
              <a:gd name="connsiteX15" fmla="*/ 2686050 w 5004707"/>
              <a:gd name="connsiteY15" fmla="*/ 4381500 h 4527550"/>
              <a:gd name="connsiteX16" fmla="*/ 3543300 w 5004707"/>
              <a:gd name="connsiteY16" fmla="*/ 4343400 h 4527550"/>
              <a:gd name="connsiteX17" fmla="*/ 4340679 w 5004707"/>
              <a:gd name="connsiteY17" fmla="*/ 4256314 h 4527550"/>
              <a:gd name="connsiteX18" fmla="*/ 3404507 w 5004707"/>
              <a:gd name="connsiteY18" fmla="*/ 2715986 h 4527550"/>
              <a:gd name="connsiteX19" fmla="*/ 3420836 w 5004707"/>
              <a:gd name="connsiteY19" fmla="*/ 2275114 h 4527550"/>
              <a:gd name="connsiteX20" fmla="*/ 4008664 w 5004707"/>
              <a:gd name="connsiteY20" fmla="*/ 2062843 h 4527550"/>
              <a:gd name="connsiteX21" fmla="*/ 4351564 w 5004707"/>
              <a:gd name="connsiteY21" fmla="*/ 1507671 h 4527550"/>
              <a:gd name="connsiteX22" fmla="*/ 4841421 w 5004707"/>
              <a:gd name="connsiteY22" fmla="*/ 478971 h 4527550"/>
              <a:gd name="connsiteX23" fmla="*/ 5004707 w 5004707"/>
              <a:gd name="connsiteY23" fmla="*/ 38100 h 4527550"/>
              <a:gd name="connsiteX24" fmla="*/ 4253593 w 5004707"/>
              <a:gd name="connsiteY24" fmla="*/ 54428 h 4527550"/>
              <a:gd name="connsiteX25" fmla="*/ 4204607 w 5004707"/>
              <a:gd name="connsiteY25" fmla="*/ 70757 h 4527550"/>
              <a:gd name="connsiteX0" fmla="*/ 4204607 w 5004707"/>
              <a:gd name="connsiteY0" fmla="*/ 70757 h 4527550"/>
              <a:gd name="connsiteX1" fmla="*/ 3763736 w 5004707"/>
              <a:gd name="connsiteY1" fmla="*/ 478971 h 4527550"/>
              <a:gd name="connsiteX2" fmla="*/ 3404507 w 5004707"/>
              <a:gd name="connsiteY2" fmla="*/ 538843 h 4527550"/>
              <a:gd name="connsiteX3" fmla="*/ 2800350 w 5004707"/>
              <a:gd name="connsiteY3" fmla="*/ 446314 h 4527550"/>
              <a:gd name="connsiteX4" fmla="*/ 2343150 w 5004707"/>
              <a:gd name="connsiteY4" fmla="*/ 664028 h 4527550"/>
              <a:gd name="connsiteX5" fmla="*/ 2179864 w 5004707"/>
              <a:gd name="connsiteY5" fmla="*/ 936171 h 4527550"/>
              <a:gd name="connsiteX6" fmla="*/ 1787979 w 5004707"/>
              <a:gd name="connsiteY6" fmla="*/ 936171 h 4527550"/>
              <a:gd name="connsiteX7" fmla="*/ 1559379 w 5004707"/>
              <a:gd name="connsiteY7" fmla="*/ 936171 h 4527550"/>
              <a:gd name="connsiteX8" fmla="*/ 1200150 w 5004707"/>
              <a:gd name="connsiteY8" fmla="*/ 1295400 h 4527550"/>
              <a:gd name="connsiteX9" fmla="*/ 971550 w 5004707"/>
              <a:gd name="connsiteY9" fmla="*/ 1311728 h 4527550"/>
              <a:gd name="connsiteX10" fmla="*/ 824593 w 5004707"/>
              <a:gd name="connsiteY10" fmla="*/ 1638300 h 4527550"/>
              <a:gd name="connsiteX11" fmla="*/ 122464 w 5004707"/>
              <a:gd name="connsiteY11" fmla="*/ 3026228 h 4527550"/>
              <a:gd name="connsiteX12" fmla="*/ 89807 w 5004707"/>
              <a:gd name="connsiteY12" fmla="*/ 3303814 h 4527550"/>
              <a:gd name="connsiteX13" fmla="*/ 171450 w 5004707"/>
              <a:gd name="connsiteY13" fmla="*/ 3499757 h 4527550"/>
              <a:gd name="connsiteX14" fmla="*/ 2881993 w 5004707"/>
              <a:gd name="connsiteY14" fmla="*/ 3352800 h 4527550"/>
              <a:gd name="connsiteX15" fmla="*/ 2686050 w 5004707"/>
              <a:gd name="connsiteY15" fmla="*/ 4381500 h 4527550"/>
              <a:gd name="connsiteX16" fmla="*/ 3543300 w 5004707"/>
              <a:gd name="connsiteY16" fmla="*/ 4343400 h 4527550"/>
              <a:gd name="connsiteX17" fmla="*/ 4340679 w 5004707"/>
              <a:gd name="connsiteY17" fmla="*/ 4256314 h 4527550"/>
              <a:gd name="connsiteX18" fmla="*/ 3404507 w 5004707"/>
              <a:gd name="connsiteY18" fmla="*/ 2715986 h 4527550"/>
              <a:gd name="connsiteX19" fmla="*/ 3420836 w 5004707"/>
              <a:gd name="connsiteY19" fmla="*/ 2275114 h 4527550"/>
              <a:gd name="connsiteX20" fmla="*/ 4008664 w 5004707"/>
              <a:gd name="connsiteY20" fmla="*/ 2062843 h 4527550"/>
              <a:gd name="connsiteX21" fmla="*/ 4351564 w 5004707"/>
              <a:gd name="connsiteY21" fmla="*/ 1507671 h 4527550"/>
              <a:gd name="connsiteX22" fmla="*/ 4841421 w 5004707"/>
              <a:gd name="connsiteY22" fmla="*/ 478971 h 4527550"/>
              <a:gd name="connsiteX23" fmla="*/ 5004707 w 5004707"/>
              <a:gd name="connsiteY23" fmla="*/ 38100 h 4527550"/>
              <a:gd name="connsiteX24" fmla="*/ 4253593 w 5004707"/>
              <a:gd name="connsiteY24" fmla="*/ 54428 h 4527550"/>
              <a:gd name="connsiteX25" fmla="*/ 4204607 w 5004707"/>
              <a:gd name="connsiteY25" fmla="*/ 70757 h 4527550"/>
              <a:gd name="connsiteX0" fmla="*/ 4204607 w 5004707"/>
              <a:gd name="connsiteY0" fmla="*/ 70757 h 4464050"/>
              <a:gd name="connsiteX1" fmla="*/ 3763736 w 5004707"/>
              <a:gd name="connsiteY1" fmla="*/ 478971 h 4464050"/>
              <a:gd name="connsiteX2" fmla="*/ 3404507 w 5004707"/>
              <a:gd name="connsiteY2" fmla="*/ 538843 h 4464050"/>
              <a:gd name="connsiteX3" fmla="*/ 2800350 w 5004707"/>
              <a:gd name="connsiteY3" fmla="*/ 446314 h 4464050"/>
              <a:gd name="connsiteX4" fmla="*/ 2343150 w 5004707"/>
              <a:gd name="connsiteY4" fmla="*/ 664028 h 4464050"/>
              <a:gd name="connsiteX5" fmla="*/ 2179864 w 5004707"/>
              <a:gd name="connsiteY5" fmla="*/ 936171 h 4464050"/>
              <a:gd name="connsiteX6" fmla="*/ 1787979 w 5004707"/>
              <a:gd name="connsiteY6" fmla="*/ 936171 h 4464050"/>
              <a:gd name="connsiteX7" fmla="*/ 1559379 w 5004707"/>
              <a:gd name="connsiteY7" fmla="*/ 936171 h 4464050"/>
              <a:gd name="connsiteX8" fmla="*/ 1200150 w 5004707"/>
              <a:gd name="connsiteY8" fmla="*/ 1295400 h 4464050"/>
              <a:gd name="connsiteX9" fmla="*/ 971550 w 5004707"/>
              <a:gd name="connsiteY9" fmla="*/ 1311728 h 4464050"/>
              <a:gd name="connsiteX10" fmla="*/ 824593 w 5004707"/>
              <a:gd name="connsiteY10" fmla="*/ 1638300 h 4464050"/>
              <a:gd name="connsiteX11" fmla="*/ 122464 w 5004707"/>
              <a:gd name="connsiteY11" fmla="*/ 3026228 h 4464050"/>
              <a:gd name="connsiteX12" fmla="*/ 89807 w 5004707"/>
              <a:gd name="connsiteY12" fmla="*/ 3303814 h 4464050"/>
              <a:gd name="connsiteX13" fmla="*/ 171450 w 5004707"/>
              <a:gd name="connsiteY13" fmla="*/ 3499757 h 4464050"/>
              <a:gd name="connsiteX14" fmla="*/ 2881993 w 5004707"/>
              <a:gd name="connsiteY14" fmla="*/ 3352800 h 4464050"/>
              <a:gd name="connsiteX15" fmla="*/ 2686050 w 5004707"/>
              <a:gd name="connsiteY15" fmla="*/ 4381500 h 4464050"/>
              <a:gd name="connsiteX16" fmla="*/ 3543300 w 5004707"/>
              <a:gd name="connsiteY16" fmla="*/ 4343400 h 4464050"/>
              <a:gd name="connsiteX17" fmla="*/ 4340679 w 5004707"/>
              <a:gd name="connsiteY17" fmla="*/ 4256314 h 4464050"/>
              <a:gd name="connsiteX18" fmla="*/ 3404507 w 5004707"/>
              <a:gd name="connsiteY18" fmla="*/ 2715986 h 4464050"/>
              <a:gd name="connsiteX19" fmla="*/ 3420836 w 5004707"/>
              <a:gd name="connsiteY19" fmla="*/ 2275114 h 4464050"/>
              <a:gd name="connsiteX20" fmla="*/ 4008664 w 5004707"/>
              <a:gd name="connsiteY20" fmla="*/ 2062843 h 4464050"/>
              <a:gd name="connsiteX21" fmla="*/ 4351564 w 5004707"/>
              <a:gd name="connsiteY21" fmla="*/ 1507671 h 4464050"/>
              <a:gd name="connsiteX22" fmla="*/ 4841421 w 5004707"/>
              <a:gd name="connsiteY22" fmla="*/ 478971 h 4464050"/>
              <a:gd name="connsiteX23" fmla="*/ 5004707 w 5004707"/>
              <a:gd name="connsiteY23" fmla="*/ 38100 h 4464050"/>
              <a:gd name="connsiteX24" fmla="*/ 4253593 w 5004707"/>
              <a:gd name="connsiteY24" fmla="*/ 54428 h 4464050"/>
              <a:gd name="connsiteX25" fmla="*/ 4204607 w 5004707"/>
              <a:gd name="connsiteY25" fmla="*/ 70757 h 4464050"/>
              <a:gd name="connsiteX0" fmla="*/ 4204607 w 5004707"/>
              <a:gd name="connsiteY0" fmla="*/ 70757 h 4464050"/>
              <a:gd name="connsiteX1" fmla="*/ 3763736 w 5004707"/>
              <a:gd name="connsiteY1" fmla="*/ 478971 h 4464050"/>
              <a:gd name="connsiteX2" fmla="*/ 3404507 w 5004707"/>
              <a:gd name="connsiteY2" fmla="*/ 538843 h 4464050"/>
              <a:gd name="connsiteX3" fmla="*/ 2800350 w 5004707"/>
              <a:gd name="connsiteY3" fmla="*/ 446314 h 4464050"/>
              <a:gd name="connsiteX4" fmla="*/ 2343150 w 5004707"/>
              <a:gd name="connsiteY4" fmla="*/ 664028 h 4464050"/>
              <a:gd name="connsiteX5" fmla="*/ 2179864 w 5004707"/>
              <a:gd name="connsiteY5" fmla="*/ 936171 h 4464050"/>
              <a:gd name="connsiteX6" fmla="*/ 1787979 w 5004707"/>
              <a:gd name="connsiteY6" fmla="*/ 936171 h 4464050"/>
              <a:gd name="connsiteX7" fmla="*/ 1559379 w 5004707"/>
              <a:gd name="connsiteY7" fmla="*/ 936171 h 4464050"/>
              <a:gd name="connsiteX8" fmla="*/ 1200150 w 5004707"/>
              <a:gd name="connsiteY8" fmla="*/ 1295400 h 4464050"/>
              <a:gd name="connsiteX9" fmla="*/ 971550 w 5004707"/>
              <a:gd name="connsiteY9" fmla="*/ 1311728 h 4464050"/>
              <a:gd name="connsiteX10" fmla="*/ 824593 w 5004707"/>
              <a:gd name="connsiteY10" fmla="*/ 1638300 h 4464050"/>
              <a:gd name="connsiteX11" fmla="*/ 122464 w 5004707"/>
              <a:gd name="connsiteY11" fmla="*/ 3026228 h 4464050"/>
              <a:gd name="connsiteX12" fmla="*/ 89807 w 5004707"/>
              <a:gd name="connsiteY12" fmla="*/ 3303814 h 4464050"/>
              <a:gd name="connsiteX13" fmla="*/ 171450 w 5004707"/>
              <a:gd name="connsiteY13" fmla="*/ 3499757 h 4464050"/>
              <a:gd name="connsiteX14" fmla="*/ 2881993 w 5004707"/>
              <a:gd name="connsiteY14" fmla="*/ 3352800 h 4464050"/>
              <a:gd name="connsiteX15" fmla="*/ 2686050 w 5004707"/>
              <a:gd name="connsiteY15" fmla="*/ 4381500 h 4464050"/>
              <a:gd name="connsiteX16" fmla="*/ 3543300 w 5004707"/>
              <a:gd name="connsiteY16" fmla="*/ 4343400 h 4464050"/>
              <a:gd name="connsiteX17" fmla="*/ 4340679 w 5004707"/>
              <a:gd name="connsiteY17" fmla="*/ 4256314 h 4464050"/>
              <a:gd name="connsiteX18" fmla="*/ 3404507 w 5004707"/>
              <a:gd name="connsiteY18" fmla="*/ 2715986 h 4464050"/>
              <a:gd name="connsiteX19" fmla="*/ 3420836 w 5004707"/>
              <a:gd name="connsiteY19" fmla="*/ 2275114 h 4464050"/>
              <a:gd name="connsiteX20" fmla="*/ 4008664 w 5004707"/>
              <a:gd name="connsiteY20" fmla="*/ 2062843 h 4464050"/>
              <a:gd name="connsiteX21" fmla="*/ 4351564 w 5004707"/>
              <a:gd name="connsiteY21" fmla="*/ 1507671 h 4464050"/>
              <a:gd name="connsiteX22" fmla="*/ 4841421 w 5004707"/>
              <a:gd name="connsiteY22" fmla="*/ 478971 h 4464050"/>
              <a:gd name="connsiteX23" fmla="*/ 5004707 w 5004707"/>
              <a:gd name="connsiteY23" fmla="*/ 38100 h 4464050"/>
              <a:gd name="connsiteX24" fmla="*/ 4253593 w 5004707"/>
              <a:gd name="connsiteY24" fmla="*/ 54428 h 4464050"/>
              <a:gd name="connsiteX25" fmla="*/ 4204607 w 5004707"/>
              <a:gd name="connsiteY25" fmla="*/ 70757 h 4464050"/>
              <a:gd name="connsiteX0" fmla="*/ 4204607 w 5004707"/>
              <a:gd name="connsiteY0" fmla="*/ 70757 h 4464050"/>
              <a:gd name="connsiteX1" fmla="*/ 3763736 w 5004707"/>
              <a:gd name="connsiteY1" fmla="*/ 478971 h 4464050"/>
              <a:gd name="connsiteX2" fmla="*/ 3404507 w 5004707"/>
              <a:gd name="connsiteY2" fmla="*/ 538843 h 4464050"/>
              <a:gd name="connsiteX3" fmla="*/ 2800350 w 5004707"/>
              <a:gd name="connsiteY3" fmla="*/ 446314 h 4464050"/>
              <a:gd name="connsiteX4" fmla="*/ 2343150 w 5004707"/>
              <a:gd name="connsiteY4" fmla="*/ 664028 h 4464050"/>
              <a:gd name="connsiteX5" fmla="*/ 2179864 w 5004707"/>
              <a:gd name="connsiteY5" fmla="*/ 936171 h 4464050"/>
              <a:gd name="connsiteX6" fmla="*/ 1787979 w 5004707"/>
              <a:gd name="connsiteY6" fmla="*/ 936171 h 4464050"/>
              <a:gd name="connsiteX7" fmla="*/ 1559379 w 5004707"/>
              <a:gd name="connsiteY7" fmla="*/ 936171 h 4464050"/>
              <a:gd name="connsiteX8" fmla="*/ 1200150 w 5004707"/>
              <a:gd name="connsiteY8" fmla="*/ 1295400 h 4464050"/>
              <a:gd name="connsiteX9" fmla="*/ 971550 w 5004707"/>
              <a:gd name="connsiteY9" fmla="*/ 1311728 h 4464050"/>
              <a:gd name="connsiteX10" fmla="*/ 824593 w 5004707"/>
              <a:gd name="connsiteY10" fmla="*/ 1638300 h 4464050"/>
              <a:gd name="connsiteX11" fmla="*/ 122464 w 5004707"/>
              <a:gd name="connsiteY11" fmla="*/ 3026228 h 4464050"/>
              <a:gd name="connsiteX12" fmla="*/ 89807 w 5004707"/>
              <a:gd name="connsiteY12" fmla="*/ 3303814 h 4464050"/>
              <a:gd name="connsiteX13" fmla="*/ 171450 w 5004707"/>
              <a:gd name="connsiteY13" fmla="*/ 3499757 h 4464050"/>
              <a:gd name="connsiteX14" fmla="*/ 2881993 w 5004707"/>
              <a:gd name="connsiteY14" fmla="*/ 3352800 h 4464050"/>
              <a:gd name="connsiteX15" fmla="*/ 2686050 w 5004707"/>
              <a:gd name="connsiteY15" fmla="*/ 4381500 h 4464050"/>
              <a:gd name="connsiteX16" fmla="*/ 3162300 w 5004707"/>
              <a:gd name="connsiteY16" fmla="*/ 4343400 h 4464050"/>
              <a:gd name="connsiteX17" fmla="*/ 4340679 w 5004707"/>
              <a:gd name="connsiteY17" fmla="*/ 4256314 h 4464050"/>
              <a:gd name="connsiteX18" fmla="*/ 3404507 w 5004707"/>
              <a:gd name="connsiteY18" fmla="*/ 2715986 h 4464050"/>
              <a:gd name="connsiteX19" fmla="*/ 3420836 w 5004707"/>
              <a:gd name="connsiteY19" fmla="*/ 2275114 h 4464050"/>
              <a:gd name="connsiteX20" fmla="*/ 4008664 w 5004707"/>
              <a:gd name="connsiteY20" fmla="*/ 2062843 h 4464050"/>
              <a:gd name="connsiteX21" fmla="*/ 4351564 w 5004707"/>
              <a:gd name="connsiteY21" fmla="*/ 1507671 h 4464050"/>
              <a:gd name="connsiteX22" fmla="*/ 4841421 w 5004707"/>
              <a:gd name="connsiteY22" fmla="*/ 478971 h 4464050"/>
              <a:gd name="connsiteX23" fmla="*/ 5004707 w 5004707"/>
              <a:gd name="connsiteY23" fmla="*/ 38100 h 4464050"/>
              <a:gd name="connsiteX24" fmla="*/ 4253593 w 5004707"/>
              <a:gd name="connsiteY24" fmla="*/ 54428 h 4464050"/>
              <a:gd name="connsiteX25" fmla="*/ 4204607 w 5004707"/>
              <a:gd name="connsiteY25" fmla="*/ 70757 h 4464050"/>
              <a:gd name="connsiteX0" fmla="*/ 4204607 w 5004707"/>
              <a:gd name="connsiteY0" fmla="*/ 70757 h 4381500"/>
              <a:gd name="connsiteX1" fmla="*/ 3763736 w 5004707"/>
              <a:gd name="connsiteY1" fmla="*/ 478971 h 4381500"/>
              <a:gd name="connsiteX2" fmla="*/ 3404507 w 5004707"/>
              <a:gd name="connsiteY2" fmla="*/ 538843 h 4381500"/>
              <a:gd name="connsiteX3" fmla="*/ 2800350 w 5004707"/>
              <a:gd name="connsiteY3" fmla="*/ 446314 h 4381500"/>
              <a:gd name="connsiteX4" fmla="*/ 2343150 w 5004707"/>
              <a:gd name="connsiteY4" fmla="*/ 664028 h 4381500"/>
              <a:gd name="connsiteX5" fmla="*/ 2179864 w 5004707"/>
              <a:gd name="connsiteY5" fmla="*/ 936171 h 4381500"/>
              <a:gd name="connsiteX6" fmla="*/ 1787979 w 5004707"/>
              <a:gd name="connsiteY6" fmla="*/ 936171 h 4381500"/>
              <a:gd name="connsiteX7" fmla="*/ 1559379 w 5004707"/>
              <a:gd name="connsiteY7" fmla="*/ 936171 h 4381500"/>
              <a:gd name="connsiteX8" fmla="*/ 1200150 w 5004707"/>
              <a:gd name="connsiteY8" fmla="*/ 1295400 h 4381500"/>
              <a:gd name="connsiteX9" fmla="*/ 971550 w 5004707"/>
              <a:gd name="connsiteY9" fmla="*/ 1311728 h 4381500"/>
              <a:gd name="connsiteX10" fmla="*/ 824593 w 5004707"/>
              <a:gd name="connsiteY10" fmla="*/ 1638300 h 4381500"/>
              <a:gd name="connsiteX11" fmla="*/ 122464 w 5004707"/>
              <a:gd name="connsiteY11" fmla="*/ 3026228 h 4381500"/>
              <a:gd name="connsiteX12" fmla="*/ 89807 w 5004707"/>
              <a:gd name="connsiteY12" fmla="*/ 3303814 h 4381500"/>
              <a:gd name="connsiteX13" fmla="*/ 171450 w 5004707"/>
              <a:gd name="connsiteY13" fmla="*/ 3499757 h 4381500"/>
              <a:gd name="connsiteX14" fmla="*/ 2881993 w 5004707"/>
              <a:gd name="connsiteY14" fmla="*/ 3352800 h 4381500"/>
              <a:gd name="connsiteX15" fmla="*/ 2686050 w 5004707"/>
              <a:gd name="connsiteY15" fmla="*/ 4381500 h 4381500"/>
              <a:gd name="connsiteX16" fmla="*/ 4340679 w 5004707"/>
              <a:gd name="connsiteY16" fmla="*/ 4256314 h 4381500"/>
              <a:gd name="connsiteX17" fmla="*/ 3404507 w 5004707"/>
              <a:gd name="connsiteY17" fmla="*/ 2715986 h 4381500"/>
              <a:gd name="connsiteX18" fmla="*/ 3420836 w 5004707"/>
              <a:gd name="connsiteY18" fmla="*/ 2275114 h 4381500"/>
              <a:gd name="connsiteX19" fmla="*/ 4008664 w 5004707"/>
              <a:gd name="connsiteY19" fmla="*/ 2062843 h 4381500"/>
              <a:gd name="connsiteX20" fmla="*/ 4351564 w 5004707"/>
              <a:gd name="connsiteY20" fmla="*/ 1507671 h 4381500"/>
              <a:gd name="connsiteX21" fmla="*/ 4841421 w 5004707"/>
              <a:gd name="connsiteY21" fmla="*/ 478971 h 4381500"/>
              <a:gd name="connsiteX22" fmla="*/ 5004707 w 5004707"/>
              <a:gd name="connsiteY22" fmla="*/ 38100 h 4381500"/>
              <a:gd name="connsiteX23" fmla="*/ 4253593 w 5004707"/>
              <a:gd name="connsiteY23" fmla="*/ 54428 h 4381500"/>
              <a:gd name="connsiteX24" fmla="*/ 4204607 w 5004707"/>
              <a:gd name="connsiteY24" fmla="*/ 70757 h 4381500"/>
              <a:gd name="connsiteX0" fmla="*/ 4204607 w 5004707"/>
              <a:gd name="connsiteY0" fmla="*/ 70757 h 4412343"/>
              <a:gd name="connsiteX1" fmla="*/ 3763736 w 5004707"/>
              <a:gd name="connsiteY1" fmla="*/ 478971 h 4412343"/>
              <a:gd name="connsiteX2" fmla="*/ 3404507 w 5004707"/>
              <a:gd name="connsiteY2" fmla="*/ 538843 h 4412343"/>
              <a:gd name="connsiteX3" fmla="*/ 2800350 w 5004707"/>
              <a:gd name="connsiteY3" fmla="*/ 446314 h 4412343"/>
              <a:gd name="connsiteX4" fmla="*/ 2343150 w 5004707"/>
              <a:gd name="connsiteY4" fmla="*/ 664028 h 4412343"/>
              <a:gd name="connsiteX5" fmla="*/ 2179864 w 5004707"/>
              <a:gd name="connsiteY5" fmla="*/ 936171 h 4412343"/>
              <a:gd name="connsiteX6" fmla="*/ 1787979 w 5004707"/>
              <a:gd name="connsiteY6" fmla="*/ 936171 h 4412343"/>
              <a:gd name="connsiteX7" fmla="*/ 1559379 w 5004707"/>
              <a:gd name="connsiteY7" fmla="*/ 936171 h 4412343"/>
              <a:gd name="connsiteX8" fmla="*/ 1200150 w 5004707"/>
              <a:gd name="connsiteY8" fmla="*/ 1295400 h 4412343"/>
              <a:gd name="connsiteX9" fmla="*/ 971550 w 5004707"/>
              <a:gd name="connsiteY9" fmla="*/ 1311728 h 4412343"/>
              <a:gd name="connsiteX10" fmla="*/ 824593 w 5004707"/>
              <a:gd name="connsiteY10" fmla="*/ 1638300 h 4412343"/>
              <a:gd name="connsiteX11" fmla="*/ 122464 w 5004707"/>
              <a:gd name="connsiteY11" fmla="*/ 3026228 h 4412343"/>
              <a:gd name="connsiteX12" fmla="*/ 89807 w 5004707"/>
              <a:gd name="connsiteY12" fmla="*/ 3303814 h 4412343"/>
              <a:gd name="connsiteX13" fmla="*/ 171450 w 5004707"/>
              <a:gd name="connsiteY13" fmla="*/ 3499757 h 4412343"/>
              <a:gd name="connsiteX14" fmla="*/ 2881993 w 5004707"/>
              <a:gd name="connsiteY14" fmla="*/ 3352800 h 4412343"/>
              <a:gd name="connsiteX15" fmla="*/ 2686050 w 5004707"/>
              <a:gd name="connsiteY15" fmla="*/ 4381500 h 4412343"/>
              <a:gd name="connsiteX16" fmla="*/ 4340679 w 5004707"/>
              <a:gd name="connsiteY16" fmla="*/ 4256314 h 4412343"/>
              <a:gd name="connsiteX17" fmla="*/ 3404507 w 5004707"/>
              <a:gd name="connsiteY17" fmla="*/ 2715986 h 4412343"/>
              <a:gd name="connsiteX18" fmla="*/ 3420836 w 5004707"/>
              <a:gd name="connsiteY18" fmla="*/ 2275114 h 4412343"/>
              <a:gd name="connsiteX19" fmla="*/ 4008664 w 5004707"/>
              <a:gd name="connsiteY19" fmla="*/ 2062843 h 4412343"/>
              <a:gd name="connsiteX20" fmla="*/ 4351564 w 5004707"/>
              <a:gd name="connsiteY20" fmla="*/ 1507671 h 4412343"/>
              <a:gd name="connsiteX21" fmla="*/ 4841421 w 5004707"/>
              <a:gd name="connsiteY21" fmla="*/ 478971 h 4412343"/>
              <a:gd name="connsiteX22" fmla="*/ 5004707 w 5004707"/>
              <a:gd name="connsiteY22" fmla="*/ 38100 h 4412343"/>
              <a:gd name="connsiteX23" fmla="*/ 4253593 w 5004707"/>
              <a:gd name="connsiteY23" fmla="*/ 54428 h 4412343"/>
              <a:gd name="connsiteX24" fmla="*/ 4204607 w 5004707"/>
              <a:gd name="connsiteY24" fmla="*/ 70757 h 4412343"/>
              <a:gd name="connsiteX0" fmla="*/ 4204607 w 5004707"/>
              <a:gd name="connsiteY0" fmla="*/ 70757 h 4412343"/>
              <a:gd name="connsiteX1" fmla="*/ 3763736 w 5004707"/>
              <a:gd name="connsiteY1" fmla="*/ 478971 h 4412343"/>
              <a:gd name="connsiteX2" fmla="*/ 3404507 w 5004707"/>
              <a:gd name="connsiteY2" fmla="*/ 538843 h 4412343"/>
              <a:gd name="connsiteX3" fmla="*/ 2800350 w 5004707"/>
              <a:gd name="connsiteY3" fmla="*/ 446314 h 4412343"/>
              <a:gd name="connsiteX4" fmla="*/ 2343150 w 5004707"/>
              <a:gd name="connsiteY4" fmla="*/ 664028 h 4412343"/>
              <a:gd name="connsiteX5" fmla="*/ 2179864 w 5004707"/>
              <a:gd name="connsiteY5" fmla="*/ 936171 h 4412343"/>
              <a:gd name="connsiteX6" fmla="*/ 1787979 w 5004707"/>
              <a:gd name="connsiteY6" fmla="*/ 936171 h 4412343"/>
              <a:gd name="connsiteX7" fmla="*/ 1559379 w 5004707"/>
              <a:gd name="connsiteY7" fmla="*/ 936171 h 4412343"/>
              <a:gd name="connsiteX8" fmla="*/ 1200150 w 5004707"/>
              <a:gd name="connsiteY8" fmla="*/ 1295400 h 4412343"/>
              <a:gd name="connsiteX9" fmla="*/ 971550 w 5004707"/>
              <a:gd name="connsiteY9" fmla="*/ 1311728 h 4412343"/>
              <a:gd name="connsiteX10" fmla="*/ 824593 w 5004707"/>
              <a:gd name="connsiteY10" fmla="*/ 1638300 h 4412343"/>
              <a:gd name="connsiteX11" fmla="*/ 122464 w 5004707"/>
              <a:gd name="connsiteY11" fmla="*/ 3026228 h 4412343"/>
              <a:gd name="connsiteX12" fmla="*/ 89807 w 5004707"/>
              <a:gd name="connsiteY12" fmla="*/ 3303814 h 4412343"/>
              <a:gd name="connsiteX13" fmla="*/ 171450 w 5004707"/>
              <a:gd name="connsiteY13" fmla="*/ 3499757 h 4412343"/>
              <a:gd name="connsiteX14" fmla="*/ 2653393 w 5004707"/>
              <a:gd name="connsiteY14" fmla="*/ 3352800 h 4412343"/>
              <a:gd name="connsiteX15" fmla="*/ 2686050 w 5004707"/>
              <a:gd name="connsiteY15" fmla="*/ 4381500 h 4412343"/>
              <a:gd name="connsiteX16" fmla="*/ 4340679 w 5004707"/>
              <a:gd name="connsiteY16" fmla="*/ 4256314 h 4412343"/>
              <a:gd name="connsiteX17" fmla="*/ 3404507 w 5004707"/>
              <a:gd name="connsiteY17" fmla="*/ 2715986 h 4412343"/>
              <a:gd name="connsiteX18" fmla="*/ 3420836 w 5004707"/>
              <a:gd name="connsiteY18" fmla="*/ 2275114 h 4412343"/>
              <a:gd name="connsiteX19" fmla="*/ 4008664 w 5004707"/>
              <a:gd name="connsiteY19" fmla="*/ 2062843 h 4412343"/>
              <a:gd name="connsiteX20" fmla="*/ 4351564 w 5004707"/>
              <a:gd name="connsiteY20" fmla="*/ 1507671 h 4412343"/>
              <a:gd name="connsiteX21" fmla="*/ 4841421 w 5004707"/>
              <a:gd name="connsiteY21" fmla="*/ 478971 h 4412343"/>
              <a:gd name="connsiteX22" fmla="*/ 5004707 w 5004707"/>
              <a:gd name="connsiteY22" fmla="*/ 38100 h 4412343"/>
              <a:gd name="connsiteX23" fmla="*/ 4253593 w 5004707"/>
              <a:gd name="connsiteY23" fmla="*/ 54428 h 4412343"/>
              <a:gd name="connsiteX24" fmla="*/ 4204607 w 5004707"/>
              <a:gd name="connsiteY24" fmla="*/ 70757 h 4412343"/>
              <a:gd name="connsiteX0" fmla="*/ 4204607 w 5004707"/>
              <a:gd name="connsiteY0" fmla="*/ 70757 h 4412343"/>
              <a:gd name="connsiteX1" fmla="*/ 3763736 w 5004707"/>
              <a:gd name="connsiteY1" fmla="*/ 478971 h 4412343"/>
              <a:gd name="connsiteX2" fmla="*/ 3404507 w 5004707"/>
              <a:gd name="connsiteY2" fmla="*/ 538843 h 4412343"/>
              <a:gd name="connsiteX3" fmla="*/ 2800350 w 5004707"/>
              <a:gd name="connsiteY3" fmla="*/ 446314 h 4412343"/>
              <a:gd name="connsiteX4" fmla="*/ 2343150 w 5004707"/>
              <a:gd name="connsiteY4" fmla="*/ 664028 h 4412343"/>
              <a:gd name="connsiteX5" fmla="*/ 2179864 w 5004707"/>
              <a:gd name="connsiteY5" fmla="*/ 936171 h 4412343"/>
              <a:gd name="connsiteX6" fmla="*/ 1787979 w 5004707"/>
              <a:gd name="connsiteY6" fmla="*/ 936171 h 4412343"/>
              <a:gd name="connsiteX7" fmla="*/ 1559379 w 5004707"/>
              <a:gd name="connsiteY7" fmla="*/ 936171 h 4412343"/>
              <a:gd name="connsiteX8" fmla="*/ 1200150 w 5004707"/>
              <a:gd name="connsiteY8" fmla="*/ 1295400 h 4412343"/>
              <a:gd name="connsiteX9" fmla="*/ 971550 w 5004707"/>
              <a:gd name="connsiteY9" fmla="*/ 1311728 h 4412343"/>
              <a:gd name="connsiteX10" fmla="*/ 824593 w 5004707"/>
              <a:gd name="connsiteY10" fmla="*/ 1638300 h 4412343"/>
              <a:gd name="connsiteX11" fmla="*/ 122464 w 5004707"/>
              <a:gd name="connsiteY11" fmla="*/ 3026228 h 4412343"/>
              <a:gd name="connsiteX12" fmla="*/ 89807 w 5004707"/>
              <a:gd name="connsiteY12" fmla="*/ 3303814 h 4412343"/>
              <a:gd name="connsiteX13" fmla="*/ 171450 w 5004707"/>
              <a:gd name="connsiteY13" fmla="*/ 3499757 h 4412343"/>
              <a:gd name="connsiteX14" fmla="*/ 2653393 w 5004707"/>
              <a:gd name="connsiteY14" fmla="*/ 3352800 h 4412343"/>
              <a:gd name="connsiteX15" fmla="*/ 2686050 w 5004707"/>
              <a:gd name="connsiteY15" fmla="*/ 4381500 h 4412343"/>
              <a:gd name="connsiteX16" fmla="*/ 4340679 w 5004707"/>
              <a:gd name="connsiteY16" fmla="*/ 4256314 h 4412343"/>
              <a:gd name="connsiteX17" fmla="*/ 3404507 w 5004707"/>
              <a:gd name="connsiteY17" fmla="*/ 2715986 h 4412343"/>
              <a:gd name="connsiteX18" fmla="*/ 3420836 w 5004707"/>
              <a:gd name="connsiteY18" fmla="*/ 2275114 h 4412343"/>
              <a:gd name="connsiteX19" fmla="*/ 4008664 w 5004707"/>
              <a:gd name="connsiteY19" fmla="*/ 2062843 h 4412343"/>
              <a:gd name="connsiteX20" fmla="*/ 4351564 w 5004707"/>
              <a:gd name="connsiteY20" fmla="*/ 1507671 h 4412343"/>
              <a:gd name="connsiteX21" fmla="*/ 4841421 w 5004707"/>
              <a:gd name="connsiteY21" fmla="*/ 478971 h 4412343"/>
              <a:gd name="connsiteX22" fmla="*/ 5004707 w 5004707"/>
              <a:gd name="connsiteY22" fmla="*/ 38100 h 4412343"/>
              <a:gd name="connsiteX23" fmla="*/ 4253593 w 5004707"/>
              <a:gd name="connsiteY23" fmla="*/ 54428 h 4412343"/>
              <a:gd name="connsiteX24" fmla="*/ 4204607 w 5004707"/>
              <a:gd name="connsiteY24" fmla="*/ 70757 h 4412343"/>
              <a:gd name="connsiteX0" fmla="*/ 4204607 w 5004707"/>
              <a:gd name="connsiteY0" fmla="*/ 70757 h 4412343"/>
              <a:gd name="connsiteX1" fmla="*/ 3763736 w 5004707"/>
              <a:gd name="connsiteY1" fmla="*/ 478971 h 4412343"/>
              <a:gd name="connsiteX2" fmla="*/ 3404507 w 5004707"/>
              <a:gd name="connsiteY2" fmla="*/ 538843 h 4412343"/>
              <a:gd name="connsiteX3" fmla="*/ 2800350 w 5004707"/>
              <a:gd name="connsiteY3" fmla="*/ 446314 h 4412343"/>
              <a:gd name="connsiteX4" fmla="*/ 2343150 w 5004707"/>
              <a:gd name="connsiteY4" fmla="*/ 664028 h 4412343"/>
              <a:gd name="connsiteX5" fmla="*/ 2179864 w 5004707"/>
              <a:gd name="connsiteY5" fmla="*/ 936171 h 4412343"/>
              <a:gd name="connsiteX6" fmla="*/ 1787979 w 5004707"/>
              <a:gd name="connsiteY6" fmla="*/ 936171 h 4412343"/>
              <a:gd name="connsiteX7" fmla="*/ 1559379 w 5004707"/>
              <a:gd name="connsiteY7" fmla="*/ 936171 h 4412343"/>
              <a:gd name="connsiteX8" fmla="*/ 1200150 w 5004707"/>
              <a:gd name="connsiteY8" fmla="*/ 1295400 h 4412343"/>
              <a:gd name="connsiteX9" fmla="*/ 971550 w 5004707"/>
              <a:gd name="connsiteY9" fmla="*/ 1311728 h 4412343"/>
              <a:gd name="connsiteX10" fmla="*/ 824593 w 5004707"/>
              <a:gd name="connsiteY10" fmla="*/ 1638300 h 4412343"/>
              <a:gd name="connsiteX11" fmla="*/ 122464 w 5004707"/>
              <a:gd name="connsiteY11" fmla="*/ 3026228 h 4412343"/>
              <a:gd name="connsiteX12" fmla="*/ 89807 w 5004707"/>
              <a:gd name="connsiteY12" fmla="*/ 3303814 h 4412343"/>
              <a:gd name="connsiteX13" fmla="*/ 171450 w 5004707"/>
              <a:gd name="connsiteY13" fmla="*/ 3499757 h 4412343"/>
              <a:gd name="connsiteX14" fmla="*/ 2653393 w 5004707"/>
              <a:gd name="connsiteY14" fmla="*/ 3352800 h 4412343"/>
              <a:gd name="connsiteX15" fmla="*/ 2686050 w 5004707"/>
              <a:gd name="connsiteY15" fmla="*/ 4381500 h 4412343"/>
              <a:gd name="connsiteX16" fmla="*/ 4340679 w 5004707"/>
              <a:gd name="connsiteY16" fmla="*/ 4256314 h 4412343"/>
              <a:gd name="connsiteX17" fmla="*/ 3404507 w 5004707"/>
              <a:gd name="connsiteY17" fmla="*/ 2715986 h 4412343"/>
              <a:gd name="connsiteX18" fmla="*/ 3420836 w 5004707"/>
              <a:gd name="connsiteY18" fmla="*/ 2275114 h 4412343"/>
              <a:gd name="connsiteX19" fmla="*/ 4008664 w 5004707"/>
              <a:gd name="connsiteY19" fmla="*/ 2062843 h 4412343"/>
              <a:gd name="connsiteX20" fmla="*/ 4351564 w 5004707"/>
              <a:gd name="connsiteY20" fmla="*/ 1507671 h 4412343"/>
              <a:gd name="connsiteX21" fmla="*/ 4841421 w 5004707"/>
              <a:gd name="connsiteY21" fmla="*/ 478971 h 4412343"/>
              <a:gd name="connsiteX22" fmla="*/ 5004707 w 5004707"/>
              <a:gd name="connsiteY22" fmla="*/ 38100 h 4412343"/>
              <a:gd name="connsiteX23" fmla="*/ 4253593 w 5004707"/>
              <a:gd name="connsiteY23" fmla="*/ 54428 h 4412343"/>
              <a:gd name="connsiteX24" fmla="*/ 4204607 w 5004707"/>
              <a:gd name="connsiteY24" fmla="*/ 70757 h 4412343"/>
              <a:gd name="connsiteX0" fmla="*/ 4204607 w 5004707"/>
              <a:gd name="connsiteY0" fmla="*/ 70757 h 4412343"/>
              <a:gd name="connsiteX1" fmla="*/ 3763736 w 5004707"/>
              <a:gd name="connsiteY1" fmla="*/ 478971 h 4412343"/>
              <a:gd name="connsiteX2" fmla="*/ 3404507 w 5004707"/>
              <a:gd name="connsiteY2" fmla="*/ 538843 h 4412343"/>
              <a:gd name="connsiteX3" fmla="*/ 2800350 w 5004707"/>
              <a:gd name="connsiteY3" fmla="*/ 446314 h 4412343"/>
              <a:gd name="connsiteX4" fmla="*/ 2343150 w 5004707"/>
              <a:gd name="connsiteY4" fmla="*/ 664028 h 4412343"/>
              <a:gd name="connsiteX5" fmla="*/ 2179864 w 5004707"/>
              <a:gd name="connsiteY5" fmla="*/ 936171 h 4412343"/>
              <a:gd name="connsiteX6" fmla="*/ 1787979 w 5004707"/>
              <a:gd name="connsiteY6" fmla="*/ 936171 h 4412343"/>
              <a:gd name="connsiteX7" fmla="*/ 1559379 w 5004707"/>
              <a:gd name="connsiteY7" fmla="*/ 936171 h 4412343"/>
              <a:gd name="connsiteX8" fmla="*/ 1200150 w 5004707"/>
              <a:gd name="connsiteY8" fmla="*/ 1295400 h 4412343"/>
              <a:gd name="connsiteX9" fmla="*/ 971550 w 5004707"/>
              <a:gd name="connsiteY9" fmla="*/ 1311728 h 4412343"/>
              <a:gd name="connsiteX10" fmla="*/ 824593 w 5004707"/>
              <a:gd name="connsiteY10" fmla="*/ 1638300 h 4412343"/>
              <a:gd name="connsiteX11" fmla="*/ 122464 w 5004707"/>
              <a:gd name="connsiteY11" fmla="*/ 3026228 h 4412343"/>
              <a:gd name="connsiteX12" fmla="*/ 89807 w 5004707"/>
              <a:gd name="connsiteY12" fmla="*/ 3303814 h 4412343"/>
              <a:gd name="connsiteX13" fmla="*/ 171450 w 5004707"/>
              <a:gd name="connsiteY13" fmla="*/ 3499757 h 4412343"/>
              <a:gd name="connsiteX14" fmla="*/ 2653393 w 5004707"/>
              <a:gd name="connsiteY14" fmla="*/ 3352800 h 4412343"/>
              <a:gd name="connsiteX15" fmla="*/ 2686050 w 5004707"/>
              <a:gd name="connsiteY15" fmla="*/ 4381500 h 4412343"/>
              <a:gd name="connsiteX16" fmla="*/ 4340679 w 5004707"/>
              <a:gd name="connsiteY16" fmla="*/ 4256314 h 4412343"/>
              <a:gd name="connsiteX17" fmla="*/ 3404507 w 5004707"/>
              <a:gd name="connsiteY17" fmla="*/ 2715986 h 4412343"/>
              <a:gd name="connsiteX18" fmla="*/ 3420836 w 5004707"/>
              <a:gd name="connsiteY18" fmla="*/ 2275114 h 4412343"/>
              <a:gd name="connsiteX19" fmla="*/ 4008664 w 5004707"/>
              <a:gd name="connsiteY19" fmla="*/ 2062843 h 4412343"/>
              <a:gd name="connsiteX20" fmla="*/ 4351564 w 5004707"/>
              <a:gd name="connsiteY20" fmla="*/ 1507671 h 4412343"/>
              <a:gd name="connsiteX21" fmla="*/ 4841421 w 5004707"/>
              <a:gd name="connsiteY21" fmla="*/ 478971 h 4412343"/>
              <a:gd name="connsiteX22" fmla="*/ 5004707 w 5004707"/>
              <a:gd name="connsiteY22" fmla="*/ 38100 h 4412343"/>
              <a:gd name="connsiteX23" fmla="*/ 4253593 w 5004707"/>
              <a:gd name="connsiteY23" fmla="*/ 54428 h 4412343"/>
              <a:gd name="connsiteX24" fmla="*/ 4204607 w 5004707"/>
              <a:gd name="connsiteY24" fmla="*/ 70757 h 4412343"/>
              <a:gd name="connsiteX0" fmla="*/ 4204607 w 5004707"/>
              <a:gd name="connsiteY0" fmla="*/ 70757 h 4412343"/>
              <a:gd name="connsiteX1" fmla="*/ 3763736 w 5004707"/>
              <a:gd name="connsiteY1" fmla="*/ 478971 h 4412343"/>
              <a:gd name="connsiteX2" fmla="*/ 3404507 w 5004707"/>
              <a:gd name="connsiteY2" fmla="*/ 538843 h 4412343"/>
              <a:gd name="connsiteX3" fmla="*/ 2800350 w 5004707"/>
              <a:gd name="connsiteY3" fmla="*/ 446314 h 4412343"/>
              <a:gd name="connsiteX4" fmla="*/ 2343150 w 5004707"/>
              <a:gd name="connsiteY4" fmla="*/ 664028 h 4412343"/>
              <a:gd name="connsiteX5" fmla="*/ 2179864 w 5004707"/>
              <a:gd name="connsiteY5" fmla="*/ 936171 h 4412343"/>
              <a:gd name="connsiteX6" fmla="*/ 1787979 w 5004707"/>
              <a:gd name="connsiteY6" fmla="*/ 936171 h 4412343"/>
              <a:gd name="connsiteX7" fmla="*/ 1559379 w 5004707"/>
              <a:gd name="connsiteY7" fmla="*/ 936171 h 4412343"/>
              <a:gd name="connsiteX8" fmla="*/ 1200150 w 5004707"/>
              <a:gd name="connsiteY8" fmla="*/ 1295400 h 4412343"/>
              <a:gd name="connsiteX9" fmla="*/ 971550 w 5004707"/>
              <a:gd name="connsiteY9" fmla="*/ 1311728 h 4412343"/>
              <a:gd name="connsiteX10" fmla="*/ 824593 w 5004707"/>
              <a:gd name="connsiteY10" fmla="*/ 1638300 h 4412343"/>
              <a:gd name="connsiteX11" fmla="*/ 122464 w 5004707"/>
              <a:gd name="connsiteY11" fmla="*/ 3026228 h 4412343"/>
              <a:gd name="connsiteX12" fmla="*/ 89807 w 5004707"/>
              <a:gd name="connsiteY12" fmla="*/ 3303814 h 4412343"/>
              <a:gd name="connsiteX13" fmla="*/ 171450 w 5004707"/>
              <a:gd name="connsiteY13" fmla="*/ 3499757 h 4412343"/>
              <a:gd name="connsiteX14" fmla="*/ 2881993 w 5004707"/>
              <a:gd name="connsiteY14" fmla="*/ 3352800 h 4412343"/>
              <a:gd name="connsiteX15" fmla="*/ 2686050 w 5004707"/>
              <a:gd name="connsiteY15" fmla="*/ 4381500 h 4412343"/>
              <a:gd name="connsiteX16" fmla="*/ 4340679 w 5004707"/>
              <a:gd name="connsiteY16" fmla="*/ 4256314 h 4412343"/>
              <a:gd name="connsiteX17" fmla="*/ 3404507 w 5004707"/>
              <a:gd name="connsiteY17" fmla="*/ 2715986 h 4412343"/>
              <a:gd name="connsiteX18" fmla="*/ 3420836 w 5004707"/>
              <a:gd name="connsiteY18" fmla="*/ 2275114 h 4412343"/>
              <a:gd name="connsiteX19" fmla="*/ 4008664 w 5004707"/>
              <a:gd name="connsiteY19" fmla="*/ 2062843 h 4412343"/>
              <a:gd name="connsiteX20" fmla="*/ 4351564 w 5004707"/>
              <a:gd name="connsiteY20" fmla="*/ 1507671 h 4412343"/>
              <a:gd name="connsiteX21" fmla="*/ 4841421 w 5004707"/>
              <a:gd name="connsiteY21" fmla="*/ 478971 h 4412343"/>
              <a:gd name="connsiteX22" fmla="*/ 5004707 w 5004707"/>
              <a:gd name="connsiteY22" fmla="*/ 38100 h 4412343"/>
              <a:gd name="connsiteX23" fmla="*/ 4253593 w 5004707"/>
              <a:gd name="connsiteY23" fmla="*/ 54428 h 4412343"/>
              <a:gd name="connsiteX24" fmla="*/ 4204607 w 5004707"/>
              <a:gd name="connsiteY24" fmla="*/ 70757 h 4412343"/>
              <a:gd name="connsiteX0" fmla="*/ 4204607 w 5004707"/>
              <a:gd name="connsiteY0" fmla="*/ 70757 h 4551953"/>
              <a:gd name="connsiteX1" fmla="*/ 3763736 w 5004707"/>
              <a:gd name="connsiteY1" fmla="*/ 478971 h 4551953"/>
              <a:gd name="connsiteX2" fmla="*/ 3404507 w 5004707"/>
              <a:gd name="connsiteY2" fmla="*/ 538843 h 4551953"/>
              <a:gd name="connsiteX3" fmla="*/ 2800350 w 5004707"/>
              <a:gd name="connsiteY3" fmla="*/ 446314 h 4551953"/>
              <a:gd name="connsiteX4" fmla="*/ 2343150 w 5004707"/>
              <a:gd name="connsiteY4" fmla="*/ 664028 h 4551953"/>
              <a:gd name="connsiteX5" fmla="*/ 2179864 w 5004707"/>
              <a:gd name="connsiteY5" fmla="*/ 936171 h 4551953"/>
              <a:gd name="connsiteX6" fmla="*/ 1787979 w 5004707"/>
              <a:gd name="connsiteY6" fmla="*/ 936171 h 4551953"/>
              <a:gd name="connsiteX7" fmla="*/ 1559379 w 5004707"/>
              <a:gd name="connsiteY7" fmla="*/ 936171 h 4551953"/>
              <a:gd name="connsiteX8" fmla="*/ 1200150 w 5004707"/>
              <a:gd name="connsiteY8" fmla="*/ 1295400 h 4551953"/>
              <a:gd name="connsiteX9" fmla="*/ 971550 w 5004707"/>
              <a:gd name="connsiteY9" fmla="*/ 1311728 h 4551953"/>
              <a:gd name="connsiteX10" fmla="*/ 824593 w 5004707"/>
              <a:gd name="connsiteY10" fmla="*/ 1638300 h 4551953"/>
              <a:gd name="connsiteX11" fmla="*/ 122464 w 5004707"/>
              <a:gd name="connsiteY11" fmla="*/ 3026228 h 4551953"/>
              <a:gd name="connsiteX12" fmla="*/ 89807 w 5004707"/>
              <a:gd name="connsiteY12" fmla="*/ 3303814 h 4551953"/>
              <a:gd name="connsiteX13" fmla="*/ 171450 w 5004707"/>
              <a:gd name="connsiteY13" fmla="*/ 3499757 h 4551953"/>
              <a:gd name="connsiteX14" fmla="*/ 2881993 w 5004707"/>
              <a:gd name="connsiteY14" fmla="*/ 3352800 h 4551953"/>
              <a:gd name="connsiteX15" fmla="*/ 2686050 w 5004707"/>
              <a:gd name="connsiteY15" fmla="*/ 4381500 h 4551953"/>
              <a:gd name="connsiteX16" fmla="*/ 2743200 w 5004707"/>
              <a:gd name="connsiteY16" fmla="*/ 4375515 h 4551953"/>
              <a:gd name="connsiteX17" fmla="*/ 4340679 w 5004707"/>
              <a:gd name="connsiteY17" fmla="*/ 4256314 h 4551953"/>
              <a:gd name="connsiteX18" fmla="*/ 3404507 w 5004707"/>
              <a:gd name="connsiteY18" fmla="*/ 2715986 h 4551953"/>
              <a:gd name="connsiteX19" fmla="*/ 3420836 w 5004707"/>
              <a:gd name="connsiteY19" fmla="*/ 2275114 h 4551953"/>
              <a:gd name="connsiteX20" fmla="*/ 4008664 w 5004707"/>
              <a:gd name="connsiteY20" fmla="*/ 2062843 h 4551953"/>
              <a:gd name="connsiteX21" fmla="*/ 4351564 w 5004707"/>
              <a:gd name="connsiteY21" fmla="*/ 1507671 h 4551953"/>
              <a:gd name="connsiteX22" fmla="*/ 4841421 w 5004707"/>
              <a:gd name="connsiteY22" fmla="*/ 478971 h 4551953"/>
              <a:gd name="connsiteX23" fmla="*/ 5004707 w 5004707"/>
              <a:gd name="connsiteY23" fmla="*/ 38100 h 4551953"/>
              <a:gd name="connsiteX24" fmla="*/ 4253593 w 5004707"/>
              <a:gd name="connsiteY24" fmla="*/ 54428 h 4551953"/>
              <a:gd name="connsiteX25" fmla="*/ 4204607 w 5004707"/>
              <a:gd name="connsiteY25" fmla="*/ 70757 h 4551953"/>
              <a:gd name="connsiteX0" fmla="*/ 4204607 w 5004707"/>
              <a:gd name="connsiteY0" fmla="*/ 70757 h 4551953"/>
              <a:gd name="connsiteX1" fmla="*/ 3763736 w 5004707"/>
              <a:gd name="connsiteY1" fmla="*/ 478971 h 4551953"/>
              <a:gd name="connsiteX2" fmla="*/ 3404507 w 5004707"/>
              <a:gd name="connsiteY2" fmla="*/ 538843 h 4551953"/>
              <a:gd name="connsiteX3" fmla="*/ 2800350 w 5004707"/>
              <a:gd name="connsiteY3" fmla="*/ 446314 h 4551953"/>
              <a:gd name="connsiteX4" fmla="*/ 2343150 w 5004707"/>
              <a:gd name="connsiteY4" fmla="*/ 664028 h 4551953"/>
              <a:gd name="connsiteX5" fmla="*/ 2179864 w 5004707"/>
              <a:gd name="connsiteY5" fmla="*/ 936171 h 4551953"/>
              <a:gd name="connsiteX6" fmla="*/ 1787979 w 5004707"/>
              <a:gd name="connsiteY6" fmla="*/ 936171 h 4551953"/>
              <a:gd name="connsiteX7" fmla="*/ 1559379 w 5004707"/>
              <a:gd name="connsiteY7" fmla="*/ 936171 h 4551953"/>
              <a:gd name="connsiteX8" fmla="*/ 1200150 w 5004707"/>
              <a:gd name="connsiteY8" fmla="*/ 1295400 h 4551953"/>
              <a:gd name="connsiteX9" fmla="*/ 971550 w 5004707"/>
              <a:gd name="connsiteY9" fmla="*/ 1311728 h 4551953"/>
              <a:gd name="connsiteX10" fmla="*/ 824593 w 5004707"/>
              <a:gd name="connsiteY10" fmla="*/ 1638300 h 4551953"/>
              <a:gd name="connsiteX11" fmla="*/ 122464 w 5004707"/>
              <a:gd name="connsiteY11" fmla="*/ 3026228 h 4551953"/>
              <a:gd name="connsiteX12" fmla="*/ 89807 w 5004707"/>
              <a:gd name="connsiteY12" fmla="*/ 3303814 h 4551953"/>
              <a:gd name="connsiteX13" fmla="*/ 171450 w 5004707"/>
              <a:gd name="connsiteY13" fmla="*/ 3499757 h 4551953"/>
              <a:gd name="connsiteX14" fmla="*/ 2881993 w 5004707"/>
              <a:gd name="connsiteY14" fmla="*/ 3352800 h 4551953"/>
              <a:gd name="connsiteX15" fmla="*/ 2686050 w 5004707"/>
              <a:gd name="connsiteY15" fmla="*/ 4381500 h 4551953"/>
              <a:gd name="connsiteX16" fmla="*/ 2743200 w 5004707"/>
              <a:gd name="connsiteY16" fmla="*/ 4375515 h 4551953"/>
              <a:gd name="connsiteX17" fmla="*/ 4340679 w 5004707"/>
              <a:gd name="connsiteY17" fmla="*/ 4256314 h 4551953"/>
              <a:gd name="connsiteX18" fmla="*/ 3404507 w 5004707"/>
              <a:gd name="connsiteY18" fmla="*/ 2715986 h 4551953"/>
              <a:gd name="connsiteX19" fmla="*/ 3420836 w 5004707"/>
              <a:gd name="connsiteY19" fmla="*/ 2275114 h 4551953"/>
              <a:gd name="connsiteX20" fmla="*/ 4008664 w 5004707"/>
              <a:gd name="connsiteY20" fmla="*/ 2062843 h 4551953"/>
              <a:gd name="connsiteX21" fmla="*/ 4351564 w 5004707"/>
              <a:gd name="connsiteY21" fmla="*/ 1507671 h 4551953"/>
              <a:gd name="connsiteX22" fmla="*/ 4841421 w 5004707"/>
              <a:gd name="connsiteY22" fmla="*/ 478971 h 4551953"/>
              <a:gd name="connsiteX23" fmla="*/ 5004707 w 5004707"/>
              <a:gd name="connsiteY23" fmla="*/ 38100 h 4551953"/>
              <a:gd name="connsiteX24" fmla="*/ 4253593 w 5004707"/>
              <a:gd name="connsiteY24" fmla="*/ 54428 h 4551953"/>
              <a:gd name="connsiteX25" fmla="*/ 4204607 w 5004707"/>
              <a:gd name="connsiteY25" fmla="*/ 70757 h 4551953"/>
              <a:gd name="connsiteX0" fmla="*/ 4204607 w 5004707"/>
              <a:gd name="connsiteY0" fmla="*/ 70757 h 4551953"/>
              <a:gd name="connsiteX1" fmla="*/ 3763736 w 5004707"/>
              <a:gd name="connsiteY1" fmla="*/ 478971 h 4551953"/>
              <a:gd name="connsiteX2" fmla="*/ 3404507 w 5004707"/>
              <a:gd name="connsiteY2" fmla="*/ 538843 h 4551953"/>
              <a:gd name="connsiteX3" fmla="*/ 2800350 w 5004707"/>
              <a:gd name="connsiteY3" fmla="*/ 446314 h 4551953"/>
              <a:gd name="connsiteX4" fmla="*/ 2343150 w 5004707"/>
              <a:gd name="connsiteY4" fmla="*/ 664028 h 4551953"/>
              <a:gd name="connsiteX5" fmla="*/ 2179864 w 5004707"/>
              <a:gd name="connsiteY5" fmla="*/ 936171 h 4551953"/>
              <a:gd name="connsiteX6" fmla="*/ 1787979 w 5004707"/>
              <a:gd name="connsiteY6" fmla="*/ 936171 h 4551953"/>
              <a:gd name="connsiteX7" fmla="*/ 1559379 w 5004707"/>
              <a:gd name="connsiteY7" fmla="*/ 936171 h 4551953"/>
              <a:gd name="connsiteX8" fmla="*/ 1200150 w 5004707"/>
              <a:gd name="connsiteY8" fmla="*/ 1295400 h 4551953"/>
              <a:gd name="connsiteX9" fmla="*/ 971550 w 5004707"/>
              <a:gd name="connsiteY9" fmla="*/ 1311728 h 4551953"/>
              <a:gd name="connsiteX10" fmla="*/ 824593 w 5004707"/>
              <a:gd name="connsiteY10" fmla="*/ 1638300 h 4551953"/>
              <a:gd name="connsiteX11" fmla="*/ 122464 w 5004707"/>
              <a:gd name="connsiteY11" fmla="*/ 3026228 h 4551953"/>
              <a:gd name="connsiteX12" fmla="*/ 89807 w 5004707"/>
              <a:gd name="connsiteY12" fmla="*/ 3303814 h 4551953"/>
              <a:gd name="connsiteX13" fmla="*/ 171450 w 5004707"/>
              <a:gd name="connsiteY13" fmla="*/ 3499757 h 4551953"/>
              <a:gd name="connsiteX14" fmla="*/ 2881993 w 5004707"/>
              <a:gd name="connsiteY14" fmla="*/ 3352800 h 4551953"/>
              <a:gd name="connsiteX15" fmla="*/ 2686050 w 5004707"/>
              <a:gd name="connsiteY15" fmla="*/ 4381500 h 4551953"/>
              <a:gd name="connsiteX16" fmla="*/ 2743200 w 5004707"/>
              <a:gd name="connsiteY16" fmla="*/ 4375515 h 4551953"/>
              <a:gd name="connsiteX17" fmla="*/ 4340679 w 5004707"/>
              <a:gd name="connsiteY17" fmla="*/ 4256314 h 4551953"/>
              <a:gd name="connsiteX18" fmla="*/ 3404507 w 5004707"/>
              <a:gd name="connsiteY18" fmla="*/ 2715986 h 4551953"/>
              <a:gd name="connsiteX19" fmla="*/ 3420836 w 5004707"/>
              <a:gd name="connsiteY19" fmla="*/ 2275114 h 4551953"/>
              <a:gd name="connsiteX20" fmla="*/ 4008664 w 5004707"/>
              <a:gd name="connsiteY20" fmla="*/ 2062843 h 4551953"/>
              <a:gd name="connsiteX21" fmla="*/ 4351564 w 5004707"/>
              <a:gd name="connsiteY21" fmla="*/ 1507671 h 4551953"/>
              <a:gd name="connsiteX22" fmla="*/ 4841421 w 5004707"/>
              <a:gd name="connsiteY22" fmla="*/ 478971 h 4551953"/>
              <a:gd name="connsiteX23" fmla="*/ 5004707 w 5004707"/>
              <a:gd name="connsiteY23" fmla="*/ 38100 h 4551953"/>
              <a:gd name="connsiteX24" fmla="*/ 4253593 w 5004707"/>
              <a:gd name="connsiteY24" fmla="*/ 54428 h 4551953"/>
              <a:gd name="connsiteX25" fmla="*/ 4204607 w 5004707"/>
              <a:gd name="connsiteY25" fmla="*/ 70757 h 4551953"/>
              <a:gd name="connsiteX0" fmla="*/ 4204607 w 5004707"/>
              <a:gd name="connsiteY0" fmla="*/ 70757 h 4551953"/>
              <a:gd name="connsiteX1" fmla="*/ 3763736 w 5004707"/>
              <a:gd name="connsiteY1" fmla="*/ 478971 h 4551953"/>
              <a:gd name="connsiteX2" fmla="*/ 3404507 w 5004707"/>
              <a:gd name="connsiteY2" fmla="*/ 538843 h 4551953"/>
              <a:gd name="connsiteX3" fmla="*/ 2800350 w 5004707"/>
              <a:gd name="connsiteY3" fmla="*/ 446314 h 4551953"/>
              <a:gd name="connsiteX4" fmla="*/ 2343150 w 5004707"/>
              <a:gd name="connsiteY4" fmla="*/ 664028 h 4551953"/>
              <a:gd name="connsiteX5" fmla="*/ 2179864 w 5004707"/>
              <a:gd name="connsiteY5" fmla="*/ 936171 h 4551953"/>
              <a:gd name="connsiteX6" fmla="*/ 1787979 w 5004707"/>
              <a:gd name="connsiteY6" fmla="*/ 936171 h 4551953"/>
              <a:gd name="connsiteX7" fmla="*/ 1559379 w 5004707"/>
              <a:gd name="connsiteY7" fmla="*/ 936171 h 4551953"/>
              <a:gd name="connsiteX8" fmla="*/ 1200150 w 5004707"/>
              <a:gd name="connsiteY8" fmla="*/ 1295400 h 4551953"/>
              <a:gd name="connsiteX9" fmla="*/ 971550 w 5004707"/>
              <a:gd name="connsiteY9" fmla="*/ 1311728 h 4551953"/>
              <a:gd name="connsiteX10" fmla="*/ 824593 w 5004707"/>
              <a:gd name="connsiteY10" fmla="*/ 1638300 h 4551953"/>
              <a:gd name="connsiteX11" fmla="*/ 122464 w 5004707"/>
              <a:gd name="connsiteY11" fmla="*/ 3026228 h 4551953"/>
              <a:gd name="connsiteX12" fmla="*/ 89807 w 5004707"/>
              <a:gd name="connsiteY12" fmla="*/ 3303814 h 4551953"/>
              <a:gd name="connsiteX13" fmla="*/ 171450 w 5004707"/>
              <a:gd name="connsiteY13" fmla="*/ 3499757 h 4551953"/>
              <a:gd name="connsiteX14" fmla="*/ 2881993 w 5004707"/>
              <a:gd name="connsiteY14" fmla="*/ 3352800 h 4551953"/>
              <a:gd name="connsiteX15" fmla="*/ 2686050 w 5004707"/>
              <a:gd name="connsiteY15" fmla="*/ 4381500 h 4551953"/>
              <a:gd name="connsiteX16" fmla="*/ 2743200 w 5004707"/>
              <a:gd name="connsiteY16" fmla="*/ 4375515 h 4551953"/>
              <a:gd name="connsiteX17" fmla="*/ 4340679 w 5004707"/>
              <a:gd name="connsiteY17" fmla="*/ 4256314 h 4551953"/>
              <a:gd name="connsiteX18" fmla="*/ 3404507 w 5004707"/>
              <a:gd name="connsiteY18" fmla="*/ 2715986 h 4551953"/>
              <a:gd name="connsiteX19" fmla="*/ 3420836 w 5004707"/>
              <a:gd name="connsiteY19" fmla="*/ 2275114 h 4551953"/>
              <a:gd name="connsiteX20" fmla="*/ 4008664 w 5004707"/>
              <a:gd name="connsiteY20" fmla="*/ 2062843 h 4551953"/>
              <a:gd name="connsiteX21" fmla="*/ 4351564 w 5004707"/>
              <a:gd name="connsiteY21" fmla="*/ 1507671 h 4551953"/>
              <a:gd name="connsiteX22" fmla="*/ 4841421 w 5004707"/>
              <a:gd name="connsiteY22" fmla="*/ 478971 h 4551953"/>
              <a:gd name="connsiteX23" fmla="*/ 5004707 w 5004707"/>
              <a:gd name="connsiteY23" fmla="*/ 38100 h 4551953"/>
              <a:gd name="connsiteX24" fmla="*/ 4253593 w 5004707"/>
              <a:gd name="connsiteY24" fmla="*/ 54428 h 4551953"/>
              <a:gd name="connsiteX25" fmla="*/ 4204607 w 5004707"/>
              <a:gd name="connsiteY25" fmla="*/ 70757 h 4551953"/>
              <a:gd name="connsiteX0" fmla="*/ 4204607 w 5004707"/>
              <a:gd name="connsiteY0" fmla="*/ 70757 h 4533900"/>
              <a:gd name="connsiteX1" fmla="*/ 3763736 w 5004707"/>
              <a:gd name="connsiteY1" fmla="*/ 478971 h 4533900"/>
              <a:gd name="connsiteX2" fmla="*/ 3404507 w 5004707"/>
              <a:gd name="connsiteY2" fmla="*/ 538843 h 4533900"/>
              <a:gd name="connsiteX3" fmla="*/ 2800350 w 5004707"/>
              <a:gd name="connsiteY3" fmla="*/ 446314 h 4533900"/>
              <a:gd name="connsiteX4" fmla="*/ 2343150 w 5004707"/>
              <a:gd name="connsiteY4" fmla="*/ 664028 h 4533900"/>
              <a:gd name="connsiteX5" fmla="*/ 2179864 w 5004707"/>
              <a:gd name="connsiteY5" fmla="*/ 936171 h 4533900"/>
              <a:gd name="connsiteX6" fmla="*/ 1787979 w 5004707"/>
              <a:gd name="connsiteY6" fmla="*/ 936171 h 4533900"/>
              <a:gd name="connsiteX7" fmla="*/ 1559379 w 5004707"/>
              <a:gd name="connsiteY7" fmla="*/ 936171 h 4533900"/>
              <a:gd name="connsiteX8" fmla="*/ 1200150 w 5004707"/>
              <a:gd name="connsiteY8" fmla="*/ 1295400 h 4533900"/>
              <a:gd name="connsiteX9" fmla="*/ 971550 w 5004707"/>
              <a:gd name="connsiteY9" fmla="*/ 1311728 h 4533900"/>
              <a:gd name="connsiteX10" fmla="*/ 824593 w 5004707"/>
              <a:gd name="connsiteY10" fmla="*/ 1638300 h 4533900"/>
              <a:gd name="connsiteX11" fmla="*/ 122464 w 5004707"/>
              <a:gd name="connsiteY11" fmla="*/ 3026228 h 4533900"/>
              <a:gd name="connsiteX12" fmla="*/ 89807 w 5004707"/>
              <a:gd name="connsiteY12" fmla="*/ 3303814 h 4533900"/>
              <a:gd name="connsiteX13" fmla="*/ 171450 w 5004707"/>
              <a:gd name="connsiteY13" fmla="*/ 3499757 h 4533900"/>
              <a:gd name="connsiteX14" fmla="*/ 2881993 w 5004707"/>
              <a:gd name="connsiteY14" fmla="*/ 3352800 h 4533900"/>
              <a:gd name="connsiteX15" fmla="*/ 2686050 w 5004707"/>
              <a:gd name="connsiteY15" fmla="*/ 4381500 h 4533900"/>
              <a:gd name="connsiteX16" fmla="*/ 4340679 w 5004707"/>
              <a:gd name="connsiteY16" fmla="*/ 4256314 h 4533900"/>
              <a:gd name="connsiteX17" fmla="*/ 3404507 w 5004707"/>
              <a:gd name="connsiteY17" fmla="*/ 2715986 h 4533900"/>
              <a:gd name="connsiteX18" fmla="*/ 3420836 w 5004707"/>
              <a:gd name="connsiteY18" fmla="*/ 2275114 h 4533900"/>
              <a:gd name="connsiteX19" fmla="*/ 4008664 w 5004707"/>
              <a:gd name="connsiteY19" fmla="*/ 2062843 h 4533900"/>
              <a:gd name="connsiteX20" fmla="*/ 4351564 w 5004707"/>
              <a:gd name="connsiteY20" fmla="*/ 1507671 h 4533900"/>
              <a:gd name="connsiteX21" fmla="*/ 4841421 w 5004707"/>
              <a:gd name="connsiteY21" fmla="*/ 478971 h 4533900"/>
              <a:gd name="connsiteX22" fmla="*/ 5004707 w 5004707"/>
              <a:gd name="connsiteY22" fmla="*/ 38100 h 4533900"/>
              <a:gd name="connsiteX23" fmla="*/ 4253593 w 5004707"/>
              <a:gd name="connsiteY23" fmla="*/ 54428 h 4533900"/>
              <a:gd name="connsiteX24" fmla="*/ 4204607 w 5004707"/>
              <a:gd name="connsiteY24" fmla="*/ 70757 h 4533900"/>
              <a:gd name="connsiteX0" fmla="*/ 4204607 w 5004707"/>
              <a:gd name="connsiteY0" fmla="*/ 70757 h 4533900"/>
              <a:gd name="connsiteX1" fmla="*/ 3763736 w 5004707"/>
              <a:gd name="connsiteY1" fmla="*/ 478971 h 4533900"/>
              <a:gd name="connsiteX2" fmla="*/ 3404507 w 5004707"/>
              <a:gd name="connsiteY2" fmla="*/ 538843 h 4533900"/>
              <a:gd name="connsiteX3" fmla="*/ 2800350 w 5004707"/>
              <a:gd name="connsiteY3" fmla="*/ 446314 h 4533900"/>
              <a:gd name="connsiteX4" fmla="*/ 2343150 w 5004707"/>
              <a:gd name="connsiteY4" fmla="*/ 664028 h 4533900"/>
              <a:gd name="connsiteX5" fmla="*/ 2179864 w 5004707"/>
              <a:gd name="connsiteY5" fmla="*/ 936171 h 4533900"/>
              <a:gd name="connsiteX6" fmla="*/ 1787979 w 5004707"/>
              <a:gd name="connsiteY6" fmla="*/ 936171 h 4533900"/>
              <a:gd name="connsiteX7" fmla="*/ 1559379 w 5004707"/>
              <a:gd name="connsiteY7" fmla="*/ 936171 h 4533900"/>
              <a:gd name="connsiteX8" fmla="*/ 1200150 w 5004707"/>
              <a:gd name="connsiteY8" fmla="*/ 1295400 h 4533900"/>
              <a:gd name="connsiteX9" fmla="*/ 971550 w 5004707"/>
              <a:gd name="connsiteY9" fmla="*/ 1311728 h 4533900"/>
              <a:gd name="connsiteX10" fmla="*/ 824593 w 5004707"/>
              <a:gd name="connsiteY10" fmla="*/ 1638300 h 4533900"/>
              <a:gd name="connsiteX11" fmla="*/ 122464 w 5004707"/>
              <a:gd name="connsiteY11" fmla="*/ 3026228 h 4533900"/>
              <a:gd name="connsiteX12" fmla="*/ 89807 w 5004707"/>
              <a:gd name="connsiteY12" fmla="*/ 3303814 h 4533900"/>
              <a:gd name="connsiteX13" fmla="*/ 171450 w 5004707"/>
              <a:gd name="connsiteY13" fmla="*/ 3499757 h 4533900"/>
              <a:gd name="connsiteX14" fmla="*/ 2881993 w 5004707"/>
              <a:gd name="connsiteY14" fmla="*/ 3352800 h 4533900"/>
              <a:gd name="connsiteX15" fmla="*/ 2686050 w 5004707"/>
              <a:gd name="connsiteY15" fmla="*/ 4381500 h 4533900"/>
              <a:gd name="connsiteX16" fmla="*/ 4340679 w 5004707"/>
              <a:gd name="connsiteY16" fmla="*/ 4256314 h 4533900"/>
              <a:gd name="connsiteX17" fmla="*/ 3404507 w 5004707"/>
              <a:gd name="connsiteY17" fmla="*/ 2715986 h 4533900"/>
              <a:gd name="connsiteX18" fmla="*/ 3420836 w 5004707"/>
              <a:gd name="connsiteY18" fmla="*/ 2275114 h 4533900"/>
              <a:gd name="connsiteX19" fmla="*/ 4008664 w 5004707"/>
              <a:gd name="connsiteY19" fmla="*/ 2062843 h 4533900"/>
              <a:gd name="connsiteX20" fmla="*/ 4351564 w 5004707"/>
              <a:gd name="connsiteY20" fmla="*/ 1507671 h 4533900"/>
              <a:gd name="connsiteX21" fmla="*/ 4841421 w 5004707"/>
              <a:gd name="connsiteY21" fmla="*/ 478971 h 4533900"/>
              <a:gd name="connsiteX22" fmla="*/ 5004707 w 5004707"/>
              <a:gd name="connsiteY22" fmla="*/ 38100 h 4533900"/>
              <a:gd name="connsiteX23" fmla="*/ 4253593 w 5004707"/>
              <a:gd name="connsiteY23" fmla="*/ 54428 h 4533900"/>
              <a:gd name="connsiteX24" fmla="*/ 4204607 w 5004707"/>
              <a:gd name="connsiteY24" fmla="*/ 70757 h 4533900"/>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81993 w 5004707"/>
              <a:gd name="connsiteY14" fmla="*/ 3352800 h 4386588"/>
              <a:gd name="connsiteX15" fmla="*/ 26860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275114 h 4386588"/>
              <a:gd name="connsiteX19" fmla="*/ 4008664 w 5004707"/>
              <a:gd name="connsiteY19" fmla="*/ 2062843 h 4386588"/>
              <a:gd name="connsiteX20" fmla="*/ 4351564 w 5004707"/>
              <a:gd name="connsiteY20" fmla="*/ 1507671 h 4386588"/>
              <a:gd name="connsiteX21" fmla="*/ 4841421 w 5004707"/>
              <a:gd name="connsiteY21" fmla="*/ 478971 h 4386588"/>
              <a:gd name="connsiteX22" fmla="*/ 5004707 w 5004707"/>
              <a:gd name="connsiteY22" fmla="*/ 38100 h 4386588"/>
              <a:gd name="connsiteX23" fmla="*/ 4253593 w 5004707"/>
              <a:gd name="connsiteY23" fmla="*/ 54428 h 4386588"/>
              <a:gd name="connsiteX24" fmla="*/ 4204607 w 5004707"/>
              <a:gd name="connsiteY24"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81993 w 5004707"/>
              <a:gd name="connsiteY14" fmla="*/ 3352800 h 4386588"/>
              <a:gd name="connsiteX15" fmla="*/ 26860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275114 h 4386588"/>
              <a:gd name="connsiteX19" fmla="*/ 4008664 w 5004707"/>
              <a:gd name="connsiteY19" fmla="*/ 2062843 h 4386588"/>
              <a:gd name="connsiteX20" fmla="*/ 4351564 w 5004707"/>
              <a:gd name="connsiteY20" fmla="*/ 1507671 h 4386588"/>
              <a:gd name="connsiteX21" fmla="*/ 4841421 w 5004707"/>
              <a:gd name="connsiteY21" fmla="*/ 478971 h 4386588"/>
              <a:gd name="connsiteX22" fmla="*/ 5004707 w 5004707"/>
              <a:gd name="connsiteY22" fmla="*/ 38100 h 4386588"/>
              <a:gd name="connsiteX23" fmla="*/ 4253593 w 5004707"/>
              <a:gd name="connsiteY23" fmla="*/ 54428 h 4386588"/>
              <a:gd name="connsiteX24" fmla="*/ 4204607 w 5004707"/>
              <a:gd name="connsiteY24"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653393 w 5004707"/>
              <a:gd name="connsiteY14" fmla="*/ 3352800 h 4386588"/>
              <a:gd name="connsiteX15" fmla="*/ 26860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275114 h 4386588"/>
              <a:gd name="connsiteX19" fmla="*/ 4008664 w 5004707"/>
              <a:gd name="connsiteY19" fmla="*/ 2062843 h 4386588"/>
              <a:gd name="connsiteX20" fmla="*/ 4351564 w 5004707"/>
              <a:gd name="connsiteY20" fmla="*/ 1507671 h 4386588"/>
              <a:gd name="connsiteX21" fmla="*/ 4841421 w 5004707"/>
              <a:gd name="connsiteY21" fmla="*/ 478971 h 4386588"/>
              <a:gd name="connsiteX22" fmla="*/ 5004707 w 5004707"/>
              <a:gd name="connsiteY22" fmla="*/ 38100 h 4386588"/>
              <a:gd name="connsiteX23" fmla="*/ 4253593 w 5004707"/>
              <a:gd name="connsiteY23" fmla="*/ 54428 h 4386588"/>
              <a:gd name="connsiteX24" fmla="*/ 4204607 w 5004707"/>
              <a:gd name="connsiteY24"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653393 w 5004707"/>
              <a:gd name="connsiteY14" fmla="*/ 3352800 h 4386588"/>
              <a:gd name="connsiteX15" fmla="*/ 26860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275114 h 4386588"/>
              <a:gd name="connsiteX19" fmla="*/ 4008664 w 5004707"/>
              <a:gd name="connsiteY19" fmla="*/ 2062843 h 4386588"/>
              <a:gd name="connsiteX20" fmla="*/ 4351564 w 5004707"/>
              <a:gd name="connsiteY20" fmla="*/ 1507671 h 4386588"/>
              <a:gd name="connsiteX21" fmla="*/ 4841421 w 5004707"/>
              <a:gd name="connsiteY21" fmla="*/ 478971 h 4386588"/>
              <a:gd name="connsiteX22" fmla="*/ 5004707 w 5004707"/>
              <a:gd name="connsiteY22" fmla="*/ 38100 h 4386588"/>
              <a:gd name="connsiteX23" fmla="*/ 4253593 w 5004707"/>
              <a:gd name="connsiteY23" fmla="*/ 54428 h 4386588"/>
              <a:gd name="connsiteX24" fmla="*/ 4204607 w 5004707"/>
              <a:gd name="connsiteY24"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653393 w 5004707"/>
              <a:gd name="connsiteY14" fmla="*/ 3352800 h 4386588"/>
              <a:gd name="connsiteX15" fmla="*/ 28384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275114 h 4386588"/>
              <a:gd name="connsiteX19" fmla="*/ 4008664 w 5004707"/>
              <a:gd name="connsiteY19" fmla="*/ 2062843 h 4386588"/>
              <a:gd name="connsiteX20" fmla="*/ 4351564 w 5004707"/>
              <a:gd name="connsiteY20" fmla="*/ 1507671 h 4386588"/>
              <a:gd name="connsiteX21" fmla="*/ 4841421 w 5004707"/>
              <a:gd name="connsiteY21" fmla="*/ 478971 h 4386588"/>
              <a:gd name="connsiteX22" fmla="*/ 5004707 w 5004707"/>
              <a:gd name="connsiteY22" fmla="*/ 38100 h 4386588"/>
              <a:gd name="connsiteX23" fmla="*/ 4253593 w 5004707"/>
              <a:gd name="connsiteY23" fmla="*/ 54428 h 4386588"/>
              <a:gd name="connsiteX24" fmla="*/ 4204607 w 5004707"/>
              <a:gd name="connsiteY24"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05793 w 5004707"/>
              <a:gd name="connsiteY14" fmla="*/ 3352800 h 4386588"/>
              <a:gd name="connsiteX15" fmla="*/ 28384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275114 h 4386588"/>
              <a:gd name="connsiteX19" fmla="*/ 4008664 w 5004707"/>
              <a:gd name="connsiteY19" fmla="*/ 2062843 h 4386588"/>
              <a:gd name="connsiteX20" fmla="*/ 4351564 w 5004707"/>
              <a:gd name="connsiteY20" fmla="*/ 1507671 h 4386588"/>
              <a:gd name="connsiteX21" fmla="*/ 4841421 w 5004707"/>
              <a:gd name="connsiteY21" fmla="*/ 478971 h 4386588"/>
              <a:gd name="connsiteX22" fmla="*/ 5004707 w 5004707"/>
              <a:gd name="connsiteY22" fmla="*/ 38100 h 4386588"/>
              <a:gd name="connsiteX23" fmla="*/ 4253593 w 5004707"/>
              <a:gd name="connsiteY23" fmla="*/ 54428 h 4386588"/>
              <a:gd name="connsiteX24" fmla="*/ 4204607 w 5004707"/>
              <a:gd name="connsiteY24"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05793 w 5004707"/>
              <a:gd name="connsiteY14" fmla="*/ 3352800 h 4386588"/>
              <a:gd name="connsiteX15" fmla="*/ 28384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275114 h 4386588"/>
              <a:gd name="connsiteX19" fmla="*/ 4237264 w 5004707"/>
              <a:gd name="connsiteY19" fmla="*/ 2062843 h 4386588"/>
              <a:gd name="connsiteX20" fmla="*/ 4351564 w 5004707"/>
              <a:gd name="connsiteY20" fmla="*/ 1507671 h 4386588"/>
              <a:gd name="connsiteX21" fmla="*/ 4841421 w 5004707"/>
              <a:gd name="connsiteY21" fmla="*/ 478971 h 4386588"/>
              <a:gd name="connsiteX22" fmla="*/ 5004707 w 5004707"/>
              <a:gd name="connsiteY22" fmla="*/ 38100 h 4386588"/>
              <a:gd name="connsiteX23" fmla="*/ 4253593 w 5004707"/>
              <a:gd name="connsiteY23" fmla="*/ 54428 h 4386588"/>
              <a:gd name="connsiteX24" fmla="*/ 4204607 w 5004707"/>
              <a:gd name="connsiteY24"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05793 w 5004707"/>
              <a:gd name="connsiteY14" fmla="*/ 3352800 h 4386588"/>
              <a:gd name="connsiteX15" fmla="*/ 28384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275114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05793 w 5004707"/>
              <a:gd name="connsiteY14" fmla="*/ 3352800 h 4386588"/>
              <a:gd name="connsiteX15" fmla="*/ 28384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05793 w 5004707"/>
              <a:gd name="connsiteY14" fmla="*/ 3352800 h 4386588"/>
              <a:gd name="connsiteX15" fmla="*/ 28384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05793 w 5004707"/>
              <a:gd name="connsiteY14" fmla="*/ 3352800 h 4386588"/>
              <a:gd name="connsiteX15" fmla="*/ 2686050 w 5004707"/>
              <a:gd name="connsiteY15" fmla="*/ 4307844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05793 w 5004707"/>
              <a:gd name="connsiteY14" fmla="*/ 3352800 h 4386588"/>
              <a:gd name="connsiteX15" fmla="*/ 2686050 w 5004707"/>
              <a:gd name="connsiteY15" fmla="*/ 4307844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05793 w 5004707"/>
              <a:gd name="connsiteY14" fmla="*/ 3352800 h 4386588"/>
              <a:gd name="connsiteX15" fmla="*/ 2686050 w 5004707"/>
              <a:gd name="connsiteY15" fmla="*/ 4307844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653393 w 5004707"/>
              <a:gd name="connsiteY14" fmla="*/ 3352800 h 4386588"/>
              <a:gd name="connsiteX15" fmla="*/ 2686050 w 5004707"/>
              <a:gd name="connsiteY15" fmla="*/ 4307844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653393 w 5004707"/>
              <a:gd name="connsiteY14" fmla="*/ 3352800 h 4386588"/>
              <a:gd name="connsiteX15" fmla="*/ 2686050 w 5004707"/>
              <a:gd name="connsiteY15" fmla="*/ 4307844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653393 w 5004707"/>
              <a:gd name="connsiteY14" fmla="*/ 3352800 h 4386588"/>
              <a:gd name="connsiteX15" fmla="*/ 2686050 w 5004707"/>
              <a:gd name="connsiteY15" fmla="*/ 4307844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81993 w 5004707"/>
              <a:gd name="connsiteY14" fmla="*/ 3352800 h 4386588"/>
              <a:gd name="connsiteX15" fmla="*/ 2686050 w 5004707"/>
              <a:gd name="connsiteY15" fmla="*/ 4307844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81993 w 5004707"/>
              <a:gd name="connsiteY14" fmla="*/ 3352800 h 4386588"/>
              <a:gd name="connsiteX15" fmla="*/ 2686050 w 5004707"/>
              <a:gd name="connsiteY15" fmla="*/ 4307844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525010"/>
              <a:gd name="connsiteX1" fmla="*/ 3763736 w 5004707"/>
              <a:gd name="connsiteY1" fmla="*/ 478971 h 4525010"/>
              <a:gd name="connsiteX2" fmla="*/ 3404507 w 5004707"/>
              <a:gd name="connsiteY2" fmla="*/ 538843 h 4525010"/>
              <a:gd name="connsiteX3" fmla="*/ 2800350 w 5004707"/>
              <a:gd name="connsiteY3" fmla="*/ 446314 h 4525010"/>
              <a:gd name="connsiteX4" fmla="*/ 2343150 w 5004707"/>
              <a:gd name="connsiteY4" fmla="*/ 664028 h 4525010"/>
              <a:gd name="connsiteX5" fmla="*/ 2179864 w 5004707"/>
              <a:gd name="connsiteY5" fmla="*/ 936171 h 4525010"/>
              <a:gd name="connsiteX6" fmla="*/ 1787979 w 5004707"/>
              <a:gd name="connsiteY6" fmla="*/ 936171 h 4525010"/>
              <a:gd name="connsiteX7" fmla="*/ 1559379 w 5004707"/>
              <a:gd name="connsiteY7" fmla="*/ 936171 h 4525010"/>
              <a:gd name="connsiteX8" fmla="*/ 1200150 w 5004707"/>
              <a:gd name="connsiteY8" fmla="*/ 1295400 h 4525010"/>
              <a:gd name="connsiteX9" fmla="*/ 971550 w 5004707"/>
              <a:gd name="connsiteY9" fmla="*/ 1311728 h 4525010"/>
              <a:gd name="connsiteX10" fmla="*/ 824593 w 5004707"/>
              <a:gd name="connsiteY10" fmla="*/ 1638300 h 4525010"/>
              <a:gd name="connsiteX11" fmla="*/ 122464 w 5004707"/>
              <a:gd name="connsiteY11" fmla="*/ 3026228 h 4525010"/>
              <a:gd name="connsiteX12" fmla="*/ 89807 w 5004707"/>
              <a:gd name="connsiteY12" fmla="*/ 3303814 h 4525010"/>
              <a:gd name="connsiteX13" fmla="*/ 171450 w 5004707"/>
              <a:gd name="connsiteY13" fmla="*/ 3499757 h 4525010"/>
              <a:gd name="connsiteX14" fmla="*/ 2881993 w 5004707"/>
              <a:gd name="connsiteY14" fmla="*/ 3352800 h 4525010"/>
              <a:gd name="connsiteX15" fmla="*/ 2686050 w 5004707"/>
              <a:gd name="connsiteY15" fmla="*/ 4307844 h 4525010"/>
              <a:gd name="connsiteX16" fmla="*/ 2993571 w 5004707"/>
              <a:gd name="connsiteY16" fmla="*/ 4328165 h 4525010"/>
              <a:gd name="connsiteX17" fmla="*/ 4340679 w 5004707"/>
              <a:gd name="connsiteY17" fmla="*/ 4256314 h 4525010"/>
              <a:gd name="connsiteX18" fmla="*/ 3404507 w 5004707"/>
              <a:gd name="connsiteY18" fmla="*/ 2715986 h 4525010"/>
              <a:gd name="connsiteX19" fmla="*/ 3420836 w 5004707"/>
              <a:gd name="connsiteY19" fmla="*/ 2496082 h 4525010"/>
              <a:gd name="connsiteX20" fmla="*/ 4237264 w 5004707"/>
              <a:gd name="connsiteY20" fmla="*/ 2062843 h 4525010"/>
              <a:gd name="connsiteX21" fmla="*/ 4841421 w 5004707"/>
              <a:gd name="connsiteY21" fmla="*/ 478971 h 4525010"/>
              <a:gd name="connsiteX22" fmla="*/ 5004707 w 5004707"/>
              <a:gd name="connsiteY22" fmla="*/ 38100 h 4525010"/>
              <a:gd name="connsiteX23" fmla="*/ 4253593 w 5004707"/>
              <a:gd name="connsiteY23" fmla="*/ 54428 h 4525010"/>
              <a:gd name="connsiteX24" fmla="*/ 4204607 w 5004707"/>
              <a:gd name="connsiteY24" fmla="*/ 70757 h 4525010"/>
              <a:gd name="connsiteX0" fmla="*/ 4204607 w 5004707"/>
              <a:gd name="connsiteY0" fmla="*/ 70757 h 4525010"/>
              <a:gd name="connsiteX1" fmla="*/ 3763736 w 5004707"/>
              <a:gd name="connsiteY1" fmla="*/ 478971 h 4525010"/>
              <a:gd name="connsiteX2" fmla="*/ 3404507 w 5004707"/>
              <a:gd name="connsiteY2" fmla="*/ 538843 h 4525010"/>
              <a:gd name="connsiteX3" fmla="*/ 2800350 w 5004707"/>
              <a:gd name="connsiteY3" fmla="*/ 446314 h 4525010"/>
              <a:gd name="connsiteX4" fmla="*/ 2343150 w 5004707"/>
              <a:gd name="connsiteY4" fmla="*/ 664028 h 4525010"/>
              <a:gd name="connsiteX5" fmla="*/ 2179864 w 5004707"/>
              <a:gd name="connsiteY5" fmla="*/ 936171 h 4525010"/>
              <a:gd name="connsiteX6" fmla="*/ 1787979 w 5004707"/>
              <a:gd name="connsiteY6" fmla="*/ 936171 h 4525010"/>
              <a:gd name="connsiteX7" fmla="*/ 1559379 w 5004707"/>
              <a:gd name="connsiteY7" fmla="*/ 936171 h 4525010"/>
              <a:gd name="connsiteX8" fmla="*/ 1200150 w 5004707"/>
              <a:gd name="connsiteY8" fmla="*/ 1295400 h 4525010"/>
              <a:gd name="connsiteX9" fmla="*/ 971550 w 5004707"/>
              <a:gd name="connsiteY9" fmla="*/ 1311728 h 4525010"/>
              <a:gd name="connsiteX10" fmla="*/ 824593 w 5004707"/>
              <a:gd name="connsiteY10" fmla="*/ 1638300 h 4525010"/>
              <a:gd name="connsiteX11" fmla="*/ 122464 w 5004707"/>
              <a:gd name="connsiteY11" fmla="*/ 3026228 h 4525010"/>
              <a:gd name="connsiteX12" fmla="*/ 89807 w 5004707"/>
              <a:gd name="connsiteY12" fmla="*/ 3303814 h 4525010"/>
              <a:gd name="connsiteX13" fmla="*/ 171450 w 5004707"/>
              <a:gd name="connsiteY13" fmla="*/ 3499757 h 4525010"/>
              <a:gd name="connsiteX14" fmla="*/ 2881993 w 5004707"/>
              <a:gd name="connsiteY14" fmla="*/ 3352800 h 4525010"/>
              <a:gd name="connsiteX15" fmla="*/ 2838450 w 5004707"/>
              <a:gd name="connsiteY15" fmla="*/ 4307844 h 4525010"/>
              <a:gd name="connsiteX16" fmla="*/ 2993571 w 5004707"/>
              <a:gd name="connsiteY16" fmla="*/ 4328165 h 4525010"/>
              <a:gd name="connsiteX17" fmla="*/ 4340679 w 5004707"/>
              <a:gd name="connsiteY17" fmla="*/ 4256314 h 4525010"/>
              <a:gd name="connsiteX18" fmla="*/ 3404507 w 5004707"/>
              <a:gd name="connsiteY18" fmla="*/ 2715986 h 4525010"/>
              <a:gd name="connsiteX19" fmla="*/ 3420836 w 5004707"/>
              <a:gd name="connsiteY19" fmla="*/ 2496082 h 4525010"/>
              <a:gd name="connsiteX20" fmla="*/ 4237264 w 5004707"/>
              <a:gd name="connsiteY20" fmla="*/ 2062843 h 4525010"/>
              <a:gd name="connsiteX21" fmla="*/ 4841421 w 5004707"/>
              <a:gd name="connsiteY21" fmla="*/ 478971 h 4525010"/>
              <a:gd name="connsiteX22" fmla="*/ 5004707 w 5004707"/>
              <a:gd name="connsiteY22" fmla="*/ 38100 h 4525010"/>
              <a:gd name="connsiteX23" fmla="*/ 4253593 w 5004707"/>
              <a:gd name="connsiteY23" fmla="*/ 54428 h 4525010"/>
              <a:gd name="connsiteX24" fmla="*/ 4204607 w 5004707"/>
              <a:gd name="connsiteY24" fmla="*/ 70757 h 4525010"/>
              <a:gd name="connsiteX0" fmla="*/ 4204607 w 5004707"/>
              <a:gd name="connsiteY0" fmla="*/ 70757 h 4525010"/>
              <a:gd name="connsiteX1" fmla="*/ 3763736 w 5004707"/>
              <a:gd name="connsiteY1" fmla="*/ 478971 h 4525010"/>
              <a:gd name="connsiteX2" fmla="*/ 3404507 w 5004707"/>
              <a:gd name="connsiteY2" fmla="*/ 538843 h 4525010"/>
              <a:gd name="connsiteX3" fmla="*/ 2800350 w 5004707"/>
              <a:gd name="connsiteY3" fmla="*/ 446314 h 4525010"/>
              <a:gd name="connsiteX4" fmla="*/ 2343150 w 5004707"/>
              <a:gd name="connsiteY4" fmla="*/ 664028 h 4525010"/>
              <a:gd name="connsiteX5" fmla="*/ 2179864 w 5004707"/>
              <a:gd name="connsiteY5" fmla="*/ 936171 h 4525010"/>
              <a:gd name="connsiteX6" fmla="*/ 1787979 w 5004707"/>
              <a:gd name="connsiteY6" fmla="*/ 936171 h 4525010"/>
              <a:gd name="connsiteX7" fmla="*/ 1559379 w 5004707"/>
              <a:gd name="connsiteY7" fmla="*/ 936171 h 4525010"/>
              <a:gd name="connsiteX8" fmla="*/ 1200150 w 5004707"/>
              <a:gd name="connsiteY8" fmla="*/ 1295400 h 4525010"/>
              <a:gd name="connsiteX9" fmla="*/ 971550 w 5004707"/>
              <a:gd name="connsiteY9" fmla="*/ 1311728 h 4525010"/>
              <a:gd name="connsiteX10" fmla="*/ 824593 w 5004707"/>
              <a:gd name="connsiteY10" fmla="*/ 1638300 h 4525010"/>
              <a:gd name="connsiteX11" fmla="*/ 122464 w 5004707"/>
              <a:gd name="connsiteY11" fmla="*/ 3026228 h 4525010"/>
              <a:gd name="connsiteX12" fmla="*/ 89807 w 5004707"/>
              <a:gd name="connsiteY12" fmla="*/ 3303814 h 4525010"/>
              <a:gd name="connsiteX13" fmla="*/ 171450 w 5004707"/>
              <a:gd name="connsiteY13" fmla="*/ 3499757 h 4525010"/>
              <a:gd name="connsiteX14" fmla="*/ 2881993 w 5004707"/>
              <a:gd name="connsiteY14" fmla="*/ 3352800 h 4525010"/>
              <a:gd name="connsiteX15" fmla="*/ 2993571 w 5004707"/>
              <a:gd name="connsiteY15" fmla="*/ 4328165 h 4525010"/>
              <a:gd name="connsiteX16" fmla="*/ 4340679 w 5004707"/>
              <a:gd name="connsiteY16" fmla="*/ 4256314 h 4525010"/>
              <a:gd name="connsiteX17" fmla="*/ 3404507 w 5004707"/>
              <a:gd name="connsiteY17" fmla="*/ 2715986 h 4525010"/>
              <a:gd name="connsiteX18" fmla="*/ 3420836 w 5004707"/>
              <a:gd name="connsiteY18" fmla="*/ 2496082 h 4525010"/>
              <a:gd name="connsiteX19" fmla="*/ 4237264 w 5004707"/>
              <a:gd name="connsiteY19" fmla="*/ 2062843 h 4525010"/>
              <a:gd name="connsiteX20" fmla="*/ 4841421 w 5004707"/>
              <a:gd name="connsiteY20" fmla="*/ 478971 h 4525010"/>
              <a:gd name="connsiteX21" fmla="*/ 5004707 w 5004707"/>
              <a:gd name="connsiteY21" fmla="*/ 38100 h 4525010"/>
              <a:gd name="connsiteX22" fmla="*/ 4253593 w 5004707"/>
              <a:gd name="connsiteY22" fmla="*/ 54428 h 4525010"/>
              <a:gd name="connsiteX23" fmla="*/ 4204607 w 5004707"/>
              <a:gd name="connsiteY23" fmla="*/ 70757 h 4525010"/>
              <a:gd name="connsiteX0" fmla="*/ 4204607 w 5004707"/>
              <a:gd name="connsiteY0" fmla="*/ 70757 h 4525010"/>
              <a:gd name="connsiteX1" fmla="*/ 3763736 w 5004707"/>
              <a:gd name="connsiteY1" fmla="*/ 478971 h 4525010"/>
              <a:gd name="connsiteX2" fmla="*/ 3404507 w 5004707"/>
              <a:gd name="connsiteY2" fmla="*/ 538843 h 4525010"/>
              <a:gd name="connsiteX3" fmla="*/ 2800350 w 5004707"/>
              <a:gd name="connsiteY3" fmla="*/ 446314 h 4525010"/>
              <a:gd name="connsiteX4" fmla="*/ 2343150 w 5004707"/>
              <a:gd name="connsiteY4" fmla="*/ 664028 h 4525010"/>
              <a:gd name="connsiteX5" fmla="*/ 2179864 w 5004707"/>
              <a:gd name="connsiteY5" fmla="*/ 936171 h 4525010"/>
              <a:gd name="connsiteX6" fmla="*/ 1787979 w 5004707"/>
              <a:gd name="connsiteY6" fmla="*/ 936171 h 4525010"/>
              <a:gd name="connsiteX7" fmla="*/ 1559379 w 5004707"/>
              <a:gd name="connsiteY7" fmla="*/ 936171 h 4525010"/>
              <a:gd name="connsiteX8" fmla="*/ 1200150 w 5004707"/>
              <a:gd name="connsiteY8" fmla="*/ 1295400 h 4525010"/>
              <a:gd name="connsiteX9" fmla="*/ 971550 w 5004707"/>
              <a:gd name="connsiteY9" fmla="*/ 1311728 h 4525010"/>
              <a:gd name="connsiteX10" fmla="*/ 824593 w 5004707"/>
              <a:gd name="connsiteY10" fmla="*/ 1638300 h 4525010"/>
              <a:gd name="connsiteX11" fmla="*/ 122464 w 5004707"/>
              <a:gd name="connsiteY11" fmla="*/ 3026228 h 4525010"/>
              <a:gd name="connsiteX12" fmla="*/ 89807 w 5004707"/>
              <a:gd name="connsiteY12" fmla="*/ 3303814 h 4525010"/>
              <a:gd name="connsiteX13" fmla="*/ 171450 w 5004707"/>
              <a:gd name="connsiteY13" fmla="*/ 3499757 h 4525010"/>
              <a:gd name="connsiteX14" fmla="*/ 2881993 w 5004707"/>
              <a:gd name="connsiteY14" fmla="*/ 3352800 h 4525010"/>
              <a:gd name="connsiteX15" fmla="*/ 2764971 w 5004707"/>
              <a:gd name="connsiteY15" fmla="*/ 4328165 h 4525010"/>
              <a:gd name="connsiteX16" fmla="*/ 4340679 w 5004707"/>
              <a:gd name="connsiteY16" fmla="*/ 4256314 h 4525010"/>
              <a:gd name="connsiteX17" fmla="*/ 3404507 w 5004707"/>
              <a:gd name="connsiteY17" fmla="*/ 2715986 h 4525010"/>
              <a:gd name="connsiteX18" fmla="*/ 3420836 w 5004707"/>
              <a:gd name="connsiteY18" fmla="*/ 2496082 h 4525010"/>
              <a:gd name="connsiteX19" fmla="*/ 4237264 w 5004707"/>
              <a:gd name="connsiteY19" fmla="*/ 2062843 h 4525010"/>
              <a:gd name="connsiteX20" fmla="*/ 4841421 w 5004707"/>
              <a:gd name="connsiteY20" fmla="*/ 478971 h 4525010"/>
              <a:gd name="connsiteX21" fmla="*/ 5004707 w 5004707"/>
              <a:gd name="connsiteY21" fmla="*/ 38100 h 4525010"/>
              <a:gd name="connsiteX22" fmla="*/ 4253593 w 5004707"/>
              <a:gd name="connsiteY22" fmla="*/ 54428 h 4525010"/>
              <a:gd name="connsiteX23" fmla="*/ 4204607 w 5004707"/>
              <a:gd name="connsiteY23" fmla="*/ 70757 h 4525010"/>
              <a:gd name="connsiteX0" fmla="*/ 4204607 w 5004707"/>
              <a:gd name="connsiteY0" fmla="*/ 70757 h 4525010"/>
              <a:gd name="connsiteX1" fmla="*/ 3763736 w 5004707"/>
              <a:gd name="connsiteY1" fmla="*/ 478971 h 4525010"/>
              <a:gd name="connsiteX2" fmla="*/ 3404507 w 5004707"/>
              <a:gd name="connsiteY2" fmla="*/ 538843 h 4525010"/>
              <a:gd name="connsiteX3" fmla="*/ 2800350 w 5004707"/>
              <a:gd name="connsiteY3" fmla="*/ 446314 h 4525010"/>
              <a:gd name="connsiteX4" fmla="*/ 2343150 w 5004707"/>
              <a:gd name="connsiteY4" fmla="*/ 664028 h 4525010"/>
              <a:gd name="connsiteX5" fmla="*/ 2179864 w 5004707"/>
              <a:gd name="connsiteY5" fmla="*/ 936171 h 4525010"/>
              <a:gd name="connsiteX6" fmla="*/ 1787979 w 5004707"/>
              <a:gd name="connsiteY6" fmla="*/ 936171 h 4525010"/>
              <a:gd name="connsiteX7" fmla="*/ 1559379 w 5004707"/>
              <a:gd name="connsiteY7" fmla="*/ 936171 h 4525010"/>
              <a:gd name="connsiteX8" fmla="*/ 1200150 w 5004707"/>
              <a:gd name="connsiteY8" fmla="*/ 1295400 h 4525010"/>
              <a:gd name="connsiteX9" fmla="*/ 971550 w 5004707"/>
              <a:gd name="connsiteY9" fmla="*/ 1311728 h 4525010"/>
              <a:gd name="connsiteX10" fmla="*/ 824593 w 5004707"/>
              <a:gd name="connsiteY10" fmla="*/ 1638300 h 4525010"/>
              <a:gd name="connsiteX11" fmla="*/ 122464 w 5004707"/>
              <a:gd name="connsiteY11" fmla="*/ 3026228 h 4525010"/>
              <a:gd name="connsiteX12" fmla="*/ 89807 w 5004707"/>
              <a:gd name="connsiteY12" fmla="*/ 3303814 h 4525010"/>
              <a:gd name="connsiteX13" fmla="*/ 171450 w 5004707"/>
              <a:gd name="connsiteY13" fmla="*/ 3499757 h 4525010"/>
              <a:gd name="connsiteX14" fmla="*/ 2881993 w 5004707"/>
              <a:gd name="connsiteY14" fmla="*/ 3352800 h 4525010"/>
              <a:gd name="connsiteX15" fmla="*/ 2764971 w 5004707"/>
              <a:gd name="connsiteY15" fmla="*/ 4328165 h 4525010"/>
              <a:gd name="connsiteX16" fmla="*/ 4340679 w 5004707"/>
              <a:gd name="connsiteY16" fmla="*/ 4256314 h 4525010"/>
              <a:gd name="connsiteX17" fmla="*/ 3404507 w 5004707"/>
              <a:gd name="connsiteY17" fmla="*/ 2715986 h 4525010"/>
              <a:gd name="connsiteX18" fmla="*/ 3420836 w 5004707"/>
              <a:gd name="connsiteY18" fmla="*/ 2496082 h 4525010"/>
              <a:gd name="connsiteX19" fmla="*/ 4237264 w 5004707"/>
              <a:gd name="connsiteY19" fmla="*/ 2062843 h 4525010"/>
              <a:gd name="connsiteX20" fmla="*/ 4841421 w 5004707"/>
              <a:gd name="connsiteY20" fmla="*/ 478971 h 4525010"/>
              <a:gd name="connsiteX21" fmla="*/ 5004707 w 5004707"/>
              <a:gd name="connsiteY21" fmla="*/ 38100 h 4525010"/>
              <a:gd name="connsiteX22" fmla="*/ 4253593 w 5004707"/>
              <a:gd name="connsiteY22" fmla="*/ 54428 h 4525010"/>
              <a:gd name="connsiteX23" fmla="*/ 4204607 w 5004707"/>
              <a:gd name="connsiteY23" fmla="*/ 70757 h 4525010"/>
              <a:gd name="connsiteX0" fmla="*/ 4204607 w 5004707"/>
              <a:gd name="connsiteY0" fmla="*/ 70757 h 4525010"/>
              <a:gd name="connsiteX1" fmla="*/ 3763736 w 5004707"/>
              <a:gd name="connsiteY1" fmla="*/ 478971 h 4525010"/>
              <a:gd name="connsiteX2" fmla="*/ 3404507 w 5004707"/>
              <a:gd name="connsiteY2" fmla="*/ 538843 h 4525010"/>
              <a:gd name="connsiteX3" fmla="*/ 2800350 w 5004707"/>
              <a:gd name="connsiteY3" fmla="*/ 446314 h 4525010"/>
              <a:gd name="connsiteX4" fmla="*/ 2343150 w 5004707"/>
              <a:gd name="connsiteY4" fmla="*/ 664028 h 4525010"/>
              <a:gd name="connsiteX5" fmla="*/ 2179864 w 5004707"/>
              <a:gd name="connsiteY5" fmla="*/ 936171 h 4525010"/>
              <a:gd name="connsiteX6" fmla="*/ 1787979 w 5004707"/>
              <a:gd name="connsiteY6" fmla="*/ 936171 h 4525010"/>
              <a:gd name="connsiteX7" fmla="*/ 1559379 w 5004707"/>
              <a:gd name="connsiteY7" fmla="*/ 936171 h 4525010"/>
              <a:gd name="connsiteX8" fmla="*/ 1200150 w 5004707"/>
              <a:gd name="connsiteY8" fmla="*/ 1295400 h 4525010"/>
              <a:gd name="connsiteX9" fmla="*/ 971550 w 5004707"/>
              <a:gd name="connsiteY9" fmla="*/ 1311728 h 4525010"/>
              <a:gd name="connsiteX10" fmla="*/ 824593 w 5004707"/>
              <a:gd name="connsiteY10" fmla="*/ 1638300 h 4525010"/>
              <a:gd name="connsiteX11" fmla="*/ 122464 w 5004707"/>
              <a:gd name="connsiteY11" fmla="*/ 3026228 h 4525010"/>
              <a:gd name="connsiteX12" fmla="*/ 89807 w 5004707"/>
              <a:gd name="connsiteY12" fmla="*/ 3303814 h 4525010"/>
              <a:gd name="connsiteX13" fmla="*/ 171450 w 5004707"/>
              <a:gd name="connsiteY13" fmla="*/ 3499757 h 4525010"/>
              <a:gd name="connsiteX14" fmla="*/ 2881993 w 5004707"/>
              <a:gd name="connsiteY14" fmla="*/ 3352800 h 4525010"/>
              <a:gd name="connsiteX15" fmla="*/ 2764971 w 5004707"/>
              <a:gd name="connsiteY15" fmla="*/ 4328165 h 4525010"/>
              <a:gd name="connsiteX16" fmla="*/ 4340679 w 5004707"/>
              <a:gd name="connsiteY16" fmla="*/ 4256314 h 4525010"/>
              <a:gd name="connsiteX17" fmla="*/ 3404507 w 5004707"/>
              <a:gd name="connsiteY17" fmla="*/ 2715986 h 4525010"/>
              <a:gd name="connsiteX18" fmla="*/ 3420836 w 5004707"/>
              <a:gd name="connsiteY18" fmla="*/ 2496082 h 4525010"/>
              <a:gd name="connsiteX19" fmla="*/ 4237264 w 5004707"/>
              <a:gd name="connsiteY19" fmla="*/ 2062843 h 4525010"/>
              <a:gd name="connsiteX20" fmla="*/ 4841421 w 5004707"/>
              <a:gd name="connsiteY20" fmla="*/ 478971 h 4525010"/>
              <a:gd name="connsiteX21" fmla="*/ 5004707 w 5004707"/>
              <a:gd name="connsiteY21" fmla="*/ 38100 h 4525010"/>
              <a:gd name="connsiteX22" fmla="*/ 4253593 w 5004707"/>
              <a:gd name="connsiteY22" fmla="*/ 54428 h 4525010"/>
              <a:gd name="connsiteX23" fmla="*/ 4204607 w 5004707"/>
              <a:gd name="connsiteY23" fmla="*/ 70757 h 4525010"/>
              <a:gd name="connsiteX0" fmla="*/ 4204607 w 5004707"/>
              <a:gd name="connsiteY0" fmla="*/ 70757 h 4356654"/>
              <a:gd name="connsiteX1" fmla="*/ 3763736 w 5004707"/>
              <a:gd name="connsiteY1" fmla="*/ 478971 h 4356654"/>
              <a:gd name="connsiteX2" fmla="*/ 3404507 w 5004707"/>
              <a:gd name="connsiteY2" fmla="*/ 538843 h 4356654"/>
              <a:gd name="connsiteX3" fmla="*/ 2800350 w 5004707"/>
              <a:gd name="connsiteY3" fmla="*/ 446314 h 4356654"/>
              <a:gd name="connsiteX4" fmla="*/ 2343150 w 5004707"/>
              <a:gd name="connsiteY4" fmla="*/ 664028 h 4356654"/>
              <a:gd name="connsiteX5" fmla="*/ 2179864 w 5004707"/>
              <a:gd name="connsiteY5" fmla="*/ 936171 h 4356654"/>
              <a:gd name="connsiteX6" fmla="*/ 1787979 w 5004707"/>
              <a:gd name="connsiteY6" fmla="*/ 936171 h 4356654"/>
              <a:gd name="connsiteX7" fmla="*/ 1559379 w 5004707"/>
              <a:gd name="connsiteY7" fmla="*/ 936171 h 4356654"/>
              <a:gd name="connsiteX8" fmla="*/ 1200150 w 5004707"/>
              <a:gd name="connsiteY8" fmla="*/ 1295400 h 4356654"/>
              <a:gd name="connsiteX9" fmla="*/ 971550 w 5004707"/>
              <a:gd name="connsiteY9" fmla="*/ 1311728 h 4356654"/>
              <a:gd name="connsiteX10" fmla="*/ 824593 w 5004707"/>
              <a:gd name="connsiteY10" fmla="*/ 1638300 h 4356654"/>
              <a:gd name="connsiteX11" fmla="*/ 122464 w 5004707"/>
              <a:gd name="connsiteY11" fmla="*/ 3026228 h 4356654"/>
              <a:gd name="connsiteX12" fmla="*/ 89807 w 5004707"/>
              <a:gd name="connsiteY12" fmla="*/ 3303814 h 4356654"/>
              <a:gd name="connsiteX13" fmla="*/ 171450 w 5004707"/>
              <a:gd name="connsiteY13" fmla="*/ 3499757 h 4356654"/>
              <a:gd name="connsiteX14" fmla="*/ 2881993 w 5004707"/>
              <a:gd name="connsiteY14" fmla="*/ 3352800 h 4356654"/>
              <a:gd name="connsiteX15" fmla="*/ 2764971 w 5004707"/>
              <a:gd name="connsiteY15" fmla="*/ 4328165 h 4356654"/>
              <a:gd name="connsiteX16" fmla="*/ 4340679 w 5004707"/>
              <a:gd name="connsiteY16" fmla="*/ 4256314 h 4356654"/>
              <a:gd name="connsiteX17" fmla="*/ 3404507 w 5004707"/>
              <a:gd name="connsiteY17" fmla="*/ 2715986 h 4356654"/>
              <a:gd name="connsiteX18" fmla="*/ 3420836 w 5004707"/>
              <a:gd name="connsiteY18" fmla="*/ 2496082 h 4356654"/>
              <a:gd name="connsiteX19" fmla="*/ 4237264 w 5004707"/>
              <a:gd name="connsiteY19" fmla="*/ 2062843 h 4356654"/>
              <a:gd name="connsiteX20" fmla="*/ 4841421 w 5004707"/>
              <a:gd name="connsiteY20" fmla="*/ 478971 h 4356654"/>
              <a:gd name="connsiteX21" fmla="*/ 5004707 w 5004707"/>
              <a:gd name="connsiteY21" fmla="*/ 38100 h 4356654"/>
              <a:gd name="connsiteX22" fmla="*/ 4253593 w 5004707"/>
              <a:gd name="connsiteY22" fmla="*/ 54428 h 4356654"/>
              <a:gd name="connsiteX23" fmla="*/ 4204607 w 5004707"/>
              <a:gd name="connsiteY23" fmla="*/ 70757 h 4356654"/>
              <a:gd name="connsiteX0" fmla="*/ 4204607 w 5004707"/>
              <a:gd name="connsiteY0" fmla="*/ 70757 h 4356654"/>
              <a:gd name="connsiteX1" fmla="*/ 3763736 w 5004707"/>
              <a:gd name="connsiteY1" fmla="*/ 478971 h 4356654"/>
              <a:gd name="connsiteX2" fmla="*/ 3404507 w 5004707"/>
              <a:gd name="connsiteY2" fmla="*/ 538843 h 4356654"/>
              <a:gd name="connsiteX3" fmla="*/ 2800350 w 5004707"/>
              <a:gd name="connsiteY3" fmla="*/ 446314 h 4356654"/>
              <a:gd name="connsiteX4" fmla="*/ 2343150 w 5004707"/>
              <a:gd name="connsiteY4" fmla="*/ 664028 h 4356654"/>
              <a:gd name="connsiteX5" fmla="*/ 2179864 w 5004707"/>
              <a:gd name="connsiteY5" fmla="*/ 936171 h 4356654"/>
              <a:gd name="connsiteX6" fmla="*/ 1787979 w 5004707"/>
              <a:gd name="connsiteY6" fmla="*/ 936171 h 4356654"/>
              <a:gd name="connsiteX7" fmla="*/ 1559379 w 5004707"/>
              <a:gd name="connsiteY7" fmla="*/ 936171 h 4356654"/>
              <a:gd name="connsiteX8" fmla="*/ 1200150 w 5004707"/>
              <a:gd name="connsiteY8" fmla="*/ 1295400 h 4356654"/>
              <a:gd name="connsiteX9" fmla="*/ 971550 w 5004707"/>
              <a:gd name="connsiteY9" fmla="*/ 1311728 h 4356654"/>
              <a:gd name="connsiteX10" fmla="*/ 824593 w 5004707"/>
              <a:gd name="connsiteY10" fmla="*/ 1638300 h 4356654"/>
              <a:gd name="connsiteX11" fmla="*/ 122464 w 5004707"/>
              <a:gd name="connsiteY11" fmla="*/ 3026228 h 4356654"/>
              <a:gd name="connsiteX12" fmla="*/ 89807 w 5004707"/>
              <a:gd name="connsiteY12" fmla="*/ 3303814 h 4356654"/>
              <a:gd name="connsiteX13" fmla="*/ 171450 w 5004707"/>
              <a:gd name="connsiteY13" fmla="*/ 3499757 h 4356654"/>
              <a:gd name="connsiteX14" fmla="*/ 2881993 w 5004707"/>
              <a:gd name="connsiteY14" fmla="*/ 3352800 h 4356654"/>
              <a:gd name="connsiteX15" fmla="*/ 2764971 w 5004707"/>
              <a:gd name="connsiteY15" fmla="*/ 4328165 h 4356654"/>
              <a:gd name="connsiteX16" fmla="*/ 4340679 w 5004707"/>
              <a:gd name="connsiteY16" fmla="*/ 4256314 h 4356654"/>
              <a:gd name="connsiteX17" fmla="*/ 3404507 w 5004707"/>
              <a:gd name="connsiteY17" fmla="*/ 2715986 h 4356654"/>
              <a:gd name="connsiteX18" fmla="*/ 3420836 w 5004707"/>
              <a:gd name="connsiteY18" fmla="*/ 2496082 h 4356654"/>
              <a:gd name="connsiteX19" fmla="*/ 4237264 w 5004707"/>
              <a:gd name="connsiteY19" fmla="*/ 2062843 h 4356654"/>
              <a:gd name="connsiteX20" fmla="*/ 4841421 w 5004707"/>
              <a:gd name="connsiteY20" fmla="*/ 478971 h 4356654"/>
              <a:gd name="connsiteX21" fmla="*/ 5004707 w 5004707"/>
              <a:gd name="connsiteY21" fmla="*/ 38100 h 4356654"/>
              <a:gd name="connsiteX22" fmla="*/ 4253593 w 5004707"/>
              <a:gd name="connsiteY22" fmla="*/ 54428 h 4356654"/>
              <a:gd name="connsiteX23" fmla="*/ 4204607 w 5004707"/>
              <a:gd name="connsiteY23" fmla="*/ 70757 h 4356654"/>
              <a:gd name="connsiteX0" fmla="*/ 4204607 w 5004707"/>
              <a:gd name="connsiteY0" fmla="*/ 70757 h 4356654"/>
              <a:gd name="connsiteX1" fmla="*/ 3763736 w 5004707"/>
              <a:gd name="connsiteY1" fmla="*/ 478971 h 4356654"/>
              <a:gd name="connsiteX2" fmla="*/ 3404507 w 5004707"/>
              <a:gd name="connsiteY2" fmla="*/ 538843 h 4356654"/>
              <a:gd name="connsiteX3" fmla="*/ 2800350 w 5004707"/>
              <a:gd name="connsiteY3" fmla="*/ 446314 h 4356654"/>
              <a:gd name="connsiteX4" fmla="*/ 2343150 w 5004707"/>
              <a:gd name="connsiteY4" fmla="*/ 664028 h 4356654"/>
              <a:gd name="connsiteX5" fmla="*/ 2179864 w 5004707"/>
              <a:gd name="connsiteY5" fmla="*/ 936171 h 4356654"/>
              <a:gd name="connsiteX6" fmla="*/ 1787979 w 5004707"/>
              <a:gd name="connsiteY6" fmla="*/ 936171 h 4356654"/>
              <a:gd name="connsiteX7" fmla="*/ 1559379 w 5004707"/>
              <a:gd name="connsiteY7" fmla="*/ 936171 h 4356654"/>
              <a:gd name="connsiteX8" fmla="*/ 1200150 w 5004707"/>
              <a:gd name="connsiteY8" fmla="*/ 1295400 h 4356654"/>
              <a:gd name="connsiteX9" fmla="*/ 971550 w 5004707"/>
              <a:gd name="connsiteY9" fmla="*/ 1311728 h 4356654"/>
              <a:gd name="connsiteX10" fmla="*/ 824593 w 5004707"/>
              <a:gd name="connsiteY10" fmla="*/ 1638300 h 4356654"/>
              <a:gd name="connsiteX11" fmla="*/ 122464 w 5004707"/>
              <a:gd name="connsiteY11" fmla="*/ 3026228 h 4356654"/>
              <a:gd name="connsiteX12" fmla="*/ 89807 w 5004707"/>
              <a:gd name="connsiteY12" fmla="*/ 3303814 h 4356654"/>
              <a:gd name="connsiteX13" fmla="*/ 171450 w 5004707"/>
              <a:gd name="connsiteY13" fmla="*/ 3499757 h 4356654"/>
              <a:gd name="connsiteX14" fmla="*/ 2881993 w 5004707"/>
              <a:gd name="connsiteY14" fmla="*/ 3352800 h 4356654"/>
              <a:gd name="connsiteX15" fmla="*/ 2764971 w 5004707"/>
              <a:gd name="connsiteY15" fmla="*/ 4328165 h 4356654"/>
              <a:gd name="connsiteX16" fmla="*/ 4340679 w 5004707"/>
              <a:gd name="connsiteY16" fmla="*/ 4256314 h 4356654"/>
              <a:gd name="connsiteX17" fmla="*/ 3404507 w 5004707"/>
              <a:gd name="connsiteY17" fmla="*/ 2715986 h 4356654"/>
              <a:gd name="connsiteX18" fmla="*/ 3420836 w 5004707"/>
              <a:gd name="connsiteY18" fmla="*/ 2496082 h 4356654"/>
              <a:gd name="connsiteX19" fmla="*/ 4237264 w 5004707"/>
              <a:gd name="connsiteY19" fmla="*/ 2062843 h 4356654"/>
              <a:gd name="connsiteX20" fmla="*/ 4841421 w 5004707"/>
              <a:gd name="connsiteY20" fmla="*/ 478971 h 4356654"/>
              <a:gd name="connsiteX21" fmla="*/ 5004707 w 5004707"/>
              <a:gd name="connsiteY21" fmla="*/ 38100 h 4356654"/>
              <a:gd name="connsiteX22" fmla="*/ 4253593 w 5004707"/>
              <a:gd name="connsiteY22" fmla="*/ 54428 h 4356654"/>
              <a:gd name="connsiteX23" fmla="*/ 4204607 w 5004707"/>
              <a:gd name="connsiteY23" fmla="*/ 70757 h 4356654"/>
              <a:gd name="connsiteX0" fmla="*/ 4204607 w 5004707"/>
              <a:gd name="connsiteY0" fmla="*/ 70757 h 4356654"/>
              <a:gd name="connsiteX1" fmla="*/ 3763736 w 5004707"/>
              <a:gd name="connsiteY1" fmla="*/ 478971 h 4356654"/>
              <a:gd name="connsiteX2" fmla="*/ 3404507 w 5004707"/>
              <a:gd name="connsiteY2" fmla="*/ 538843 h 4356654"/>
              <a:gd name="connsiteX3" fmla="*/ 2800350 w 5004707"/>
              <a:gd name="connsiteY3" fmla="*/ 446314 h 4356654"/>
              <a:gd name="connsiteX4" fmla="*/ 2343150 w 5004707"/>
              <a:gd name="connsiteY4" fmla="*/ 664028 h 4356654"/>
              <a:gd name="connsiteX5" fmla="*/ 2179864 w 5004707"/>
              <a:gd name="connsiteY5" fmla="*/ 936171 h 4356654"/>
              <a:gd name="connsiteX6" fmla="*/ 1787979 w 5004707"/>
              <a:gd name="connsiteY6" fmla="*/ 936171 h 4356654"/>
              <a:gd name="connsiteX7" fmla="*/ 1559379 w 5004707"/>
              <a:gd name="connsiteY7" fmla="*/ 936171 h 4356654"/>
              <a:gd name="connsiteX8" fmla="*/ 1200150 w 5004707"/>
              <a:gd name="connsiteY8" fmla="*/ 1295400 h 4356654"/>
              <a:gd name="connsiteX9" fmla="*/ 971550 w 5004707"/>
              <a:gd name="connsiteY9" fmla="*/ 1311728 h 4356654"/>
              <a:gd name="connsiteX10" fmla="*/ 824593 w 5004707"/>
              <a:gd name="connsiteY10" fmla="*/ 1638300 h 4356654"/>
              <a:gd name="connsiteX11" fmla="*/ 122464 w 5004707"/>
              <a:gd name="connsiteY11" fmla="*/ 3026228 h 4356654"/>
              <a:gd name="connsiteX12" fmla="*/ 89807 w 5004707"/>
              <a:gd name="connsiteY12" fmla="*/ 3303814 h 4356654"/>
              <a:gd name="connsiteX13" fmla="*/ 171450 w 5004707"/>
              <a:gd name="connsiteY13" fmla="*/ 3499757 h 4356654"/>
              <a:gd name="connsiteX14" fmla="*/ 2729593 w 5004707"/>
              <a:gd name="connsiteY14" fmla="*/ 3352800 h 4356654"/>
              <a:gd name="connsiteX15" fmla="*/ 2764971 w 5004707"/>
              <a:gd name="connsiteY15" fmla="*/ 4328165 h 4356654"/>
              <a:gd name="connsiteX16" fmla="*/ 4340679 w 5004707"/>
              <a:gd name="connsiteY16" fmla="*/ 4256314 h 4356654"/>
              <a:gd name="connsiteX17" fmla="*/ 3404507 w 5004707"/>
              <a:gd name="connsiteY17" fmla="*/ 2715986 h 4356654"/>
              <a:gd name="connsiteX18" fmla="*/ 3420836 w 5004707"/>
              <a:gd name="connsiteY18" fmla="*/ 2496082 h 4356654"/>
              <a:gd name="connsiteX19" fmla="*/ 4237264 w 5004707"/>
              <a:gd name="connsiteY19" fmla="*/ 2062843 h 4356654"/>
              <a:gd name="connsiteX20" fmla="*/ 4841421 w 5004707"/>
              <a:gd name="connsiteY20" fmla="*/ 478971 h 4356654"/>
              <a:gd name="connsiteX21" fmla="*/ 5004707 w 5004707"/>
              <a:gd name="connsiteY21" fmla="*/ 38100 h 4356654"/>
              <a:gd name="connsiteX22" fmla="*/ 4253593 w 5004707"/>
              <a:gd name="connsiteY22" fmla="*/ 54428 h 4356654"/>
              <a:gd name="connsiteX23" fmla="*/ 4204607 w 5004707"/>
              <a:gd name="connsiteY23" fmla="*/ 70757 h 4356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04707" h="4356654">
                <a:moveTo>
                  <a:pt x="4204607" y="70757"/>
                </a:moveTo>
                <a:cubicBezTo>
                  <a:pt x="4122964" y="141514"/>
                  <a:pt x="3897086" y="400957"/>
                  <a:pt x="3763736" y="478971"/>
                </a:cubicBezTo>
                <a:cubicBezTo>
                  <a:pt x="3630386" y="556985"/>
                  <a:pt x="3404507" y="538843"/>
                  <a:pt x="3404507" y="538843"/>
                </a:cubicBezTo>
                <a:cubicBezTo>
                  <a:pt x="3061937" y="508162"/>
                  <a:pt x="2977243" y="425450"/>
                  <a:pt x="2800350" y="446314"/>
                </a:cubicBezTo>
                <a:cubicBezTo>
                  <a:pt x="2623457" y="467178"/>
                  <a:pt x="2446564" y="582385"/>
                  <a:pt x="2343150" y="664028"/>
                </a:cubicBezTo>
                <a:cubicBezTo>
                  <a:pt x="2239736" y="745671"/>
                  <a:pt x="2272392" y="890814"/>
                  <a:pt x="2179864" y="936171"/>
                </a:cubicBezTo>
                <a:cubicBezTo>
                  <a:pt x="2087336" y="981528"/>
                  <a:pt x="1787979" y="936171"/>
                  <a:pt x="1787979" y="936171"/>
                </a:cubicBezTo>
                <a:cubicBezTo>
                  <a:pt x="1684565" y="936171"/>
                  <a:pt x="1657351" y="876300"/>
                  <a:pt x="1559379" y="936171"/>
                </a:cubicBezTo>
                <a:cubicBezTo>
                  <a:pt x="1461408" y="996043"/>
                  <a:pt x="1298121" y="1232807"/>
                  <a:pt x="1200150" y="1295400"/>
                </a:cubicBezTo>
                <a:cubicBezTo>
                  <a:pt x="1102179" y="1357993"/>
                  <a:pt x="1034143" y="1254578"/>
                  <a:pt x="971550" y="1311728"/>
                </a:cubicBezTo>
                <a:cubicBezTo>
                  <a:pt x="908957" y="1368878"/>
                  <a:pt x="966107" y="1352550"/>
                  <a:pt x="824593" y="1638300"/>
                </a:cubicBezTo>
                <a:cubicBezTo>
                  <a:pt x="683079" y="1924050"/>
                  <a:pt x="244928" y="2748642"/>
                  <a:pt x="122464" y="3026228"/>
                </a:cubicBezTo>
                <a:cubicBezTo>
                  <a:pt x="0" y="3303814"/>
                  <a:pt x="81643" y="3224893"/>
                  <a:pt x="89807" y="3303814"/>
                </a:cubicBezTo>
                <a:cubicBezTo>
                  <a:pt x="97971" y="3382735"/>
                  <a:pt x="70757" y="3268436"/>
                  <a:pt x="171450" y="3499757"/>
                </a:cubicBezTo>
                <a:cubicBezTo>
                  <a:pt x="636814" y="3507921"/>
                  <a:pt x="2548618" y="3424918"/>
                  <a:pt x="2729593" y="3352800"/>
                </a:cubicBezTo>
                <a:cubicBezTo>
                  <a:pt x="2715533" y="3732880"/>
                  <a:pt x="2794000" y="3683031"/>
                  <a:pt x="2764971" y="4328165"/>
                </a:cubicBezTo>
                <a:cubicBezTo>
                  <a:pt x="3015343" y="4319577"/>
                  <a:pt x="3720647" y="4356654"/>
                  <a:pt x="4340679" y="4256314"/>
                </a:cubicBezTo>
                <a:cubicBezTo>
                  <a:pt x="4003222" y="3794588"/>
                  <a:pt x="3557814" y="3009358"/>
                  <a:pt x="3404507" y="2715986"/>
                </a:cubicBezTo>
                <a:cubicBezTo>
                  <a:pt x="3251200" y="2422614"/>
                  <a:pt x="3282043" y="2604939"/>
                  <a:pt x="3420836" y="2496082"/>
                </a:cubicBezTo>
                <a:cubicBezTo>
                  <a:pt x="3559629" y="2387225"/>
                  <a:pt x="4000500" y="2399028"/>
                  <a:pt x="4237264" y="2062843"/>
                </a:cubicBezTo>
                <a:cubicBezTo>
                  <a:pt x="4474028" y="1726658"/>
                  <a:pt x="4713514" y="816428"/>
                  <a:pt x="4841421" y="478971"/>
                </a:cubicBezTo>
                <a:cubicBezTo>
                  <a:pt x="4950278" y="234043"/>
                  <a:pt x="4861944" y="254947"/>
                  <a:pt x="5004707" y="38100"/>
                </a:cubicBezTo>
                <a:lnTo>
                  <a:pt x="4253593" y="54428"/>
                </a:lnTo>
                <a:cubicBezTo>
                  <a:pt x="4120243" y="59871"/>
                  <a:pt x="4286250" y="0"/>
                  <a:pt x="4204607" y="70757"/>
                </a:cubicBezTo>
                <a:close/>
              </a:path>
            </a:pathLst>
          </a:custGeom>
          <a:noFill/>
          <a:ln w="76200">
            <a:solidFill>
              <a:schemeClr val="tx1"/>
            </a:solidFill>
            <a:prstDash val="sysDash"/>
          </a:ln>
          <a:effectLst>
            <a:outerShdw dist="50800" dir="14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1447800" y="2286000"/>
            <a:ext cx="1736566" cy="461665"/>
          </a:xfrm>
          <a:prstGeom prst="rect">
            <a:avLst/>
          </a:prstGeom>
          <a:solidFill>
            <a:srgbClr val="00B0F0">
              <a:alpha val="53000"/>
            </a:srgbClr>
          </a:solidFill>
        </p:spPr>
        <p:txBody>
          <a:bodyPr wrap="none">
            <a:spAutoFit/>
          </a:bodyPr>
          <a:lstStyle/>
          <a:p>
            <a:pPr algn="ctr"/>
            <a:r>
              <a:rPr lang="en-US" sz="2400" b="1" dirty="0" smtClean="0"/>
              <a:t>CHICKASAW</a:t>
            </a:r>
            <a:endParaRPr lang="en-US" sz="2400" b="1" dirty="0"/>
          </a:p>
        </p:txBody>
      </p:sp>
      <p:sp>
        <p:nvSpPr>
          <p:cNvPr id="20" name="Rectangle 19"/>
          <p:cNvSpPr/>
          <p:nvPr/>
        </p:nvSpPr>
        <p:spPr>
          <a:xfrm>
            <a:off x="1676400" y="4495800"/>
            <a:ext cx="1496435" cy="461665"/>
          </a:xfrm>
          <a:prstGeom prst="rect">
            <a:avLst/>
          </a:prstGeom>
        </p:spPr>
        <p:txBody>
          <a:bodyPr wrap="none">
            <a:spAutoFit/>
          </a:bodyPr>
          <a:lstStyle/>
          <a:p>
            <a:pPr algn="ctr"/>
            <a:r>
              <a:rPr lang="en-US" sz="2400" b="1" dirty="0" smtClean="0"/>
              <a:t>CHOCTAW</a:t>
            </a:r>
            <a:endParaRPr lang="en-US" sz="2400" b="1" dirty="0"/>
          </a:p>
        </p:txBody>
      </p:sp>
      <p:sp>
        <p:nvSpPr>
          <p:cNvPr id="23" name="Rectangle 22"/>
          <p:cNvSpPr/>
          <p:nvPr/>
        </p:nvSpPr>
        <p:spPr>
          <a:xfrm>
            <a:off x="5181600" y="5562600"/>
            <a:ext cx="1523174" cy="461665"/>
          </a:xfrm>
          <a:prstGeom prst="rect">
            <a:avLst/>
          </a:prstGeom>
        </p:spPr>
        <p:txBody>
          <a:bodyPr wrap="none">
            <a:spAutoFit/>
          </a:bodyPr>
          <a:lstStyle/>
          <a:p>
            <a:pPr algn="ctr"/>
            <a:r>
              <a:rPr lang="en-US" sz="2400" b="1" dirty="0" smtClean="0"/>
              <a:t>SEMINOLE</a:t>
            </a:r>
            <a:endParaRPr lang="en-US" sz="2400" b="1" dirty="0"/>
          </a:p>
        </p:txBody>
      </p:sp>
      <p:sp>
        <p:nvSpPr>
          <p:cNvPr id="26" name="TextBox 25"/>
          <p:cNvSpPr txBox="1"/>
          <p:nvPr/>
        </p:nvSpPr>
        <p:spPr>
          <a:xfrm>
            <a:off x="3505200" y="1981200"/>
            <a:ext cx="1540999" cy="461665"/>
          </a:xfrm>
          <a:prstGeom prst="rect">
            <a:avLst/>
          </a:prstGeom>
          <a:noFill/>
        </p:spPr>
        <p:txBody>
          <a:bodyPr wrap="none" rtlCol="0">
            <a:spAutoFit/>
          </a:bodyPr>
          <a:lstStyle/>
          <a:p>
            <a:r>
              <a:rPr lang="en-US" sz="2400" b="1" dirty="0" smtClean="0"/>
              <a:t>CHEROKEE</a:t>
            </a:r>
            <a:endParaRPr lang="en-US" sz="2400" b="1" dirty="0"/>
          </a:p>
        </p:txBody>
      </p:sp>
      <p:sp>
        <p:nvSpPr>
          <p:cNvPr id="27" name="TextBox 26"/>
          <p:cNvSpPr txBox="1"/>
          <p:nvPr/>
        </p:nvSpPr>
        <p:spPr>
          <a:xfrm>
            <a:off x="4571623" y="4191000"/>
            <a:ext cx="990977" cy="461665"/>
          </a:xfrm>
          <a:prstGeom prst="rect">
            <a:avLst/>
          </a:prstGeom>
          <a:noFill/>
        </p:spPr>
        <p:txBody>
          <a:bodyPr wrap="none" rtlCol="0">
            <a:spAutoFit/>
          </a:bodyPr>
          <a:lstStyle/>
          <a:p>
            <a:pPr algn="ctr"/>
            <a:r>
              <a:rPr lang="en-US" sz="2400" b="1" dirty="0" smtClean="0"/>
              <a:t>CREEK</a:t>
            </a:r>
            <a:endParaRPr lang="en-US" sz="2400" b="1" dirty="0"/>
          </a:p>
        </p:txBody>
      </p:sp>
      <p:sp useBgFill="1">
        <p:nvSpPr>
          <p:cNvPr id="29" name="TextBox 28"/>
          <p:cNvSpPr txBox="1"/>
          <p:nvPr/>
        </p:nvSpPr>
        <p:spPr>
          <a:xfrm>
            <a:off x="0" y="6319391"/>
            <a:ext cx="9144000" cy="523220"/>
          </a:xfrm>
          <a:prstGeom prst="rect">
            <a:avLst/>
          </a:prstGeom>
        </p:spPr>
        <p:txBody>
          <a:bodyPr wrap="square" rtlCol="0">
            <a:spAutoFit/>
          </a:bodyPr>
          <a:lstStyle/>
          <a:p>
            <a:pPr algn="ctr"/>
            <a:r>
              <a:rPr lang="en-US" sz="2800" b="1" i="1" spc="100" dirty="0" smtClean="0">
                <a:solidFill>
                  <a:srgbClr val="00B050"/>
                </a:solidFill>
                <a:effectLst>
                  <a:outerShdw dist="50800" dir="7200000" algn="ctr" rotWithShape="0">
                    <a:schemeClr val="tx1"/>
                  </a:outerShdw>
                </a:effectLst>
                <a:latin typeface="Arial" pitchFamily="34" charset="0"/>
                <a:cs typeface="Arial" pitchFamily="34" charset="0"/>
              </a:rPr>
              <a:t>Are lands of the Five ‘Civilized’ Tribes inviolate?</a:t>
            </a:r>
          </a:p>
        </p:txBody>
      </p:sp>
      <p:sp useBgFill="1">
        <p:nvSpPr>
          <p:cNvPr id="11" name="TextBox 10"/>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Early Contact with Europeans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edg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3"/>
                                        </p:tgtEl>
                                      </p:cBhvr>
                                    </p:animEffect>
                                    <p:set>
                                      <p:cBhvr>
                                        <p:cTn id="12" dur="1" fill="hold">
                                          <p:stCondLst>
                                            <p:cond delay="999"/>
                                          </p:stCondLst>
                                        </p:cTn>
                                        <p:tgtEl>
                                          <p:spTgt spid="13"/>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1000"/>
                                        <p:tgtEl>
                                          <p:spTgt spid="28"/>
                                        </p:tgtEl>
                                      </p:cBhvr>
                                    </p:animEffect>
                                    <p:set>
                                      <p:cBhvr>
                                        <p:cTn id="15" dur="1" fill="hold">
                                          <p:stCondLst>
                                            <p:cond delay="999"/>
                                          </p:stCondLst>
                                        </p:cTn>
                                        <p:tgtEl>
                                          <p:spTgt spid="2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p:cBhvr>
                                        <p:cTn id="54" dur="1000" fill="hold"/>
                                        <p:tgtEl>
                                          <p:spTgt spid="12"/>
                                        </p:tgtEl>
                                        <p:attrNameLst>
                                          <p:attrName>fillcolor</p:attrName>
                                        </p:attrNameLst>
                                      </p:cBhvr>
                                      <p:to>
                                        <a:schemeClr val="tx1"/>
                                      </p:to>
                                    </p:animClr>
                                    <p:set>
                                      <p:cBhvr>
                                        <p:cTn id="55" dur="1000" fill="hold"/>
                                        <p:tgtEl>
                                          <p:spTgt spid="12"/>
                                        </p:tgtEl>
                                        <p:attrNameLst>
                                          <p:attrName>fill.type</p:attrName>
                                        </p:attrNameLst>
                                      </p:cBhvr>
                                      <p:to>
                                        <p:strVal val="solid"/>
                                      </p:to>
                                    </p:set>
                                    <p:set>
                                      <p:cBhvr>
                                        <p:cTn id="56" dur="1000" fill="hold"/>
                                        <p:tgtEl>
                                          <p:spTgt spid="12"/>
                                        </p:tgtEl>
                                        <p:attrNameLst>
                                          <p:attrName>fill.on</p:attrName>
                                        </p:attrNameLst>
                                      </p:cBhvr>
                                      <p:to>
                                        <p:strVal val="true"/>
                                      </p:to>
                                    </p:set>
                                  </p:childTnLst>
                                </p:cTn>
                              </p:par>
                              <p:par>
                                <p:cTn id="57" presetID="9" presetClass="emph" presetSubtype="0" grpId="1" nodeType="withEffect">
                                  <p:stCondLst>
                                    <p:cond delay="0"/>
                                  </p:stCondLst>
                                  <p:childTnLst>
                                    <p:set>
                                      <p:cBhvr rctx="PPT">
                                        <p:cTn id="58" dur="indefinite"/>
                                        <p:tgtEl>
                                          <p:spTgt spid="12"/>
                                        </p:tgtEl>
                                        <p:attrNameLst>
                                          <p:attrName>style.opacity</p:attrName>
                                        </p:attrNameLst>
                                      </p:cBhvr>
                                      <p:to>
                                        <p:strVal val="0.5"/>
                                      </p:to>
                                    </p:set>
                                    <p:animEffect filter="image" prLst="opacity: 0.5">
                                      <p:cBhvr rctx="IE">
                                        <p:cTn id="59" dur="indefinite"/>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0" fill="hold" grpId="0" nodeType="clickEffect">
                                  <p:stCondLst>
                                    <p:cond delay="0"/>
                                  </p:stCondLst>
                                  <p:childTnLst>
                                    <p:set>
                                      <p:cBhvr>
                                        <p:cTn id="63" dur="1" fill="hold">
                                          <p:stCondLst>
                                            <p:cond delay="0"/>
                                          </p:stCondLst>
                                        </p:cTn>
                                        <p:tgtEl>
                                          <p:spTgt spid="29"/>
                                        </p:tgtEl>
                                        <p:attrNameLst>
                                          <p:attrName>style.visibility</p:attrName>
                                        </p:attrNameLst>
                                      </p:cBhvr>
                                      <p:to>
                                        <p:strVal val="visible"/>
                                      </p:to>
                                    </p:set>
                                    <p:anim calcmode="lin" valueType="num">
                                      <p:cBhvr>
                                        <p:cTn id="64" dur="1000" fill="hold"/>
                                        <p:tgtEl>
                                          <p:spTgt spid="29"/>
                                        </p:tgtEl>
                                        <p:attrNameLst>
                                          <p:attrName>ppt_w</p:attrName>
                                        </p:attrNameLst>
                                      </p:cBhvr>
                                      <p:tavLst>
                                        <p:tav tm="0">
                                          <p:val>
                                            <p:fltVal val="0"/>
                                          </p:val>
                                        </p:tav>
                                        <p:tav tm="100000">
                                          <p:val>
                                            <p:strVal val="#ppt_w"/>
                                          </p:val>
                                        </p:tav>
                                      </p:tavLst>
                                    </p:anim>
                                    <p:anim calcmode="lin" valueType="num">
                                      <p:cBhvr>
                                        <p:cTn id="65" dur="1000" fill="hold"/>
                                        <p:tgtEl>
                                          <p:spTgt spid="29"/>
                                        </p:tgtEl>
                                        <p:attrNameLst>
                                          <p:attrName>ppt_h</p:attrName>
                                        </p:attrNameLst>
                                      </p:cBhvr>
                                      <p:tavLst>
                                        <p:tav tm="0">
                                          <p:val>
                                            <p:fltVal val="0"/>
                                          </p:val>
                                        </p:tav>
                                        <p:tav tm="100000">
                                          <p:val>
                                            <p:strVal val="#ppt_h"/>
                                          </p:val>
                                        </p:tav>
                                      </p:tavLst>
                                    </p:anim>
                                    <p:animEffect transition="in" filter="fade">
                                      <p:cBhvr>
                                        <p:cTn id="66" dur="1000"/>
                                        <p:tgtEl>
                                          <p:spTgt spid="29"/>
                                        </p:tgtEl>
                                      </p:cBhvr>
                                    </p:animEffect>
                                  </p:childTnLst>
                                </p:cTn>
                              </p:par>
                            </p:childTnLst>
                          </p:cTn>
                        </p:par>
                      </p:childTnLst>
                    </p:cTn>
                  </p:par>
                  <p:par>
                    <p:cTn id="67" fill="hold">
                      <p:stCondLst>
                        <p:cond delay="indefinite"/>
                      </p:stCondLst>
                      <p:childTnLst>
                        <p:par>
                          <p:cTn id="68" fill="hold">
                            <p:stCondLst>
                              <p:cond delay="0"/>
                            </p:stCondLst>
                            <p:childTnLst>
                              <p:par>
                                <p:cTn id="69" presetID="64" presetClass="path" presetSubtype="0" accel="50000" decel="50000" fill="hold" grpId="1" nodeType="clickEffect">
                                  <p:stCondLst>
                                    <p:cond delay="0"/>
                                  </p:stCondLst>
                                  <p:childTnLst>
                                    <p:animMotion origin="layout" path="M 0 1.85185E-6 L 0 -0.82732 " pathEditMode="relative" rAng="0" ptsTypes="AA">
                                      <p:cBhvr>
                                        <p:cTn id="70" dur="1000" fill="hold"/>
                                        <p:tgtEl>
                                          <p:spTgt spid="29"/>
                                        </p:tgtEl>
                                        <p:attrNameLst>
                                          <p:attrName>ppt_x</p:attrName>
                                          <p:attrName>ppt_y</p:attrName>
                                        </p:attrNameLst>
                                      </p:cBhvr>
                                      <p:rCtr x="0" y="-4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5" grpId="0" animBg="1"/>
      <p:bldP spid="17" grpId="0" animBg="1"/>
      <p:bldP spid="19" grpId="0" animBg="1"/>
      <p:bldP spid="22" grpId="0" animBg="1"/>
      <p:bldP spid="24" grpId="0" animBg="1"/>
      <p:bldP spid="12" grpId="0" animBg="1"/>
      <p:bldP spid="12" grpId="1" animBg="1"/>
      <p:bldP spid="16" grpId="0" animBg="1"/>
      <p:bldP spid="20" grpId="0"/>
      <p:bldP spid="23" grpId="0"/>
      <p:bldP spid="26" grpId="0"/>
      <p:bldP spid="27" grpId="0"/>
      <p:bldP spid="29" grpId="0" animBg="1"/>
      <p:bldP spid="29"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533400" y="774808"/>
            <a:ext cx="7927848" cy="6134567"/>
            <a:chOff x="533400" y="774808"/>
            <a:chExt cx="7927848" cy="6134567"/>
          </a:xfrm>
        </p:grpSpPr>
        <p:grpSp>
          <p:nvGrpSpPr>
            <p:cNvPr id="2" name="Group 6"/>
            <p:cNvGrpSpPr>
              <a:grpSpLocks noChangeAspect="1"/>
            </p:cNvGrpSpPr>
            <p:nvPr/>
          </p:nvGrpSpPr>
          <p:grpSpPr>
            <a:xfrm>
              <a:off x="533400" y="774808"/>
              <a:ext cx="7927848" cy="6083192"/>
              <a:chOff x="0" y="1244905"/>
              <a:chExt cx="7315200" cy="5613095"/>
            </a:xfrm>
          </p:grpSpPr>
          <p:pic>
            <p:nvPicPr>
              <p:cNvPr id="3" name="Picture 2"/>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4" name="Rectangle 3"/>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grpSp>
        <p:nvGrpSpPr>
          <p:cNvPr id="40" name="Group 39"/>
          <p:cNvGrpSpPr/>
          <p:nvPr/>
        </p:nvGrpSpPr>
        <p:grpSpPr>
          <a:xfrm>
            <a:off x="1447800" y="381000"/>
            <a:ext cx="5309507" cy="6030883"/>
            <a:chOff x="1447800" y="381000"/>
            <a:chExt cx="5309507" cy="6030883"/>
          </a:xfrm>
        </p:grpSpPr>
        <p:grpSp>
          <p:nvGrpSpPr>
            <p:cNvPr id="41" name="Group 12"/>
            <p:cNvGrpSpPr/>
            <p:nvPr/>
          </p:nvGrpSpPr>
          <p:grpSpPr>
            <a:xfrm>
              <a:off x="1600200" y="762000"/>
              <a:ext cx="5072150" cy="5649883"/>
              <a:chOff x="1600200" y="762000"/>
              <a:chExt cx="5072150" cy="5649883"/>
            </a:xfrm>
          </p:grpSpPr>
          <p:sp>
            <p:nvSpPr>
              <p:cNvPr id="50" name="Freeform 49"/>
              <p:cNvSpPr/>
              <p:nvPr/>
            </p:nvSpPr>
            <p:spPr>
              <a:xfrm>
                <a:off x="2019991" y="1752600"/>
                <a:ext cx="1656931" cy="1826029"/>
              </a:xfrm>
              <a:custGeom>
                <a:avLst/>
                <a:gdLst>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26" fmla="*/ 651164 w 1332808"/>
                  <a:gd name="connsiteY26" fmla="*/ 0 h 1848196"/>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2438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269077 w 1332808"/>
                  <a:gd name="connsiteY8" fmla="*/ 13840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5738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56931"/>
                  <a:gd name="connsiteY0" fmla="*/ 60960 h 1826029"/>
                  <a:gd name="connsiteX1" fmla="*/ 850670 w 1656931"/>
                  <a:gd name="connsiteY1" fmla="*/ 44335 h 1826029"/>
                  <a:gd name="connsiteX2" fmla="*/ 1033550 w 1656931"/>
                  <a:gd name="connsiteY2" fmla="*/ 60960 h 1826029"/>
                  <a:gd name="connsiteX3" fmla="*/ 1183179 w 1656931"/>
                  <a:gd name="connsiteY3" fmla="*/ 410095 h 1826029"/>
                  <a:gd name="connsiteX4" fmla="*/ 1166553 w 1656931"/>
                  <a:gd name="connsiteY4" fmla="*/ 559724 h 1826029"/>
                  <a:gd name="connsiteX5" fmla="*/ 1149928 w 1656931"/>
                  <a:gd name="connsiteY5" fmla="*/ 892233 h 1826029"/>
                  <a:gd name="connsiteX6" fmla="*/ 1050175 w 1656931"/>
                  <a:gd name="connsiteY6" fmla="*/ 942109 h 1826029"/>
                  <a:gd name="connsiteX7" fmla="*/ 1000299 w 1656931"/>
                  <a:gd name="connsiteY7" fmla="*/ 1058487 h 1826029"/>
                  <a:gd name="connsiteX8" fmla="*/ 1269077 w 1656931"/>
                  <a:gd name="connsiteY8" fmla="*/ 1384069 h 1826029"/>
                  <a:gd name="connsiteX9" fmla="*/ 1402080 w 1656931"/>
                  <a:gd name="connsiteY9" fmla="*/ 1507375 h 1826029"/>
                  <a:gd name="connsiteX10" fmla="*/ 1631531 w 1656931"/>
                  <a:gd name="connsiteY10" fmla="*/ 1588513 h 1826029"/>
                  <a:gd name="connsiteX11" fmla="*/ 1249680 w 1656931"/>
                  <a:gd name="connsiteY11" fmla="*/ 1740131 h 1826029"/>
                  <a:gd name="connsiteX12" fmla="*/ 967048 w 1656931"/>
                  <a:gd name="connsiteY12" fmla="*/ 1823258 h 1826029"/>
                  <a:gd name="connsiteX13" fmla="*/ 584662 w 1656931"/>
                  <a:gd name="connsiteY13" fmla="*/ 1723506 h 1826029"/>
                  <a:gd name="connsiteX14" fmla="*/ 185651 w 1656931"/>
                  <a:gd name="connsiteY14" fmla="*/ 1573876 h 1826029"/>
                  <a:gd name="connsiteX15" fmla="*/ 2771 w 1656931"/>
                  <a:gd name="connsiteY15" fmla="*/ 1424247 h 1826029"/>
                  <a:gd name="connsiteX16" fmla="*/ 202277 w 1656931"/>
                  <a:gd name="connsiteY16" fmla="*/ 1174866 h 1826029"/>
                  <a:gd name="connsiteX17" fmla="*/ 268779 w 1656931"/>
                  <a:gd name="connsiteY17" fmla="*/ 892233 h 1826029"/>
                  <a:gd name="connsiteX18" fmla="*/ 351906 w 1656931"/>
                  <a:gd name="connsiteY18" fmla="*/ 642851 h 1826029"/>
                  <a:gd name="connsiteX19" fmla="*/ 418408 w 1656931"/>
                  <a:gd name="connsiteY19" fmla="*/ 426720 h 1826029"/>
                  <a:gd name="connsiteX20" fmla="*/ 451659 w 1656931"/>
                  <a:gd name="connsiteY20" fmla="*/ 320040 h 1826029"/>
                  <a:gd name="connsiteX21" fmla="*/ 558339 w 1656931"/>
                  <a:gd name="connsiteY21" fmla="*/ 277091 h 1826029"/>
                  <a:gd name="connsiteX22" fmla="*/ 617913 w 1656931"/>
                  <a:gd name="connsiteY22" fmla="*/ 77586 h 1826029"/>
                  <a:gd name="connsiteX23" fmla="*/ 684415 w 1656931"/>
                  <a:gd name="connsiteY23" fmla="*/ 27709 h 1826029"/>
                  <a:gd name="connsiteX24" fmla="*/ 883920 w 1656931"/>
                  <a:gd name="connsiteY24" fmla="*/ 60960 h 1826029"/>
                  <a:gd name="connsiteX25" fmla="*/ 917171 w 1656931"/>
                  <a:gd name="connsiteY25" fmla="*/ 60960 h 18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56931" h="1826029">
                    <a:moveTo>
                      <a:pt x="917171" y="60960"/>
                    </a:moveTo>
                    <a:lnTo>
                      <a:pt x="850670" y="44335"/>
                    </a:lnTo>
                    <a:cubicBezTo>
                      <a:pt x="914401" y="58190"/>
                      <a:pt x="978132" y="0"/>
                      <a:pt x="1033550" y="60960"/>
                    </a:cubicBezTo>
                    <a:cubicBezTo>
                      <a:pt x="1088968" y="121920"/>
                      <a:pt x="1161012" y="326968"/>
                      <a:pt x="1183179" y="410095"/>
                    </a:cubicBezTo>
                    <a:cubicBezTo>
                      <a:pt x="1205346" y="493222"/>
                      <a:pt x="1172095" y="479368"/>
                      <a:pt x="1166553" y="559724"/>
                    </a:cubicBezTo>
                    <a:cubicBezTo>
                      <a:pt x="1161011" y="640080"/>
                      <a:pt x="1169324" y="828502"/>
                      <a:pt x="1149928" y="892233"/>
                    </a:cubicBezTo>
                    <a:cubicBezTo>
                      <a:pt x="1130532" y="955964"/>
                      <a:pt x="1075113" y="914400"/>
                      <a:pt x="1050175" y="942109"/>
                    </a:cubicBezTo>
                    <a:cubicBezTo>
                      <a:pt x="1025237" y="969818"/>
                      <a:pt x="963815" y="984827"/>
                      <a:pt x="1000299" y="1058487"/>
                    </a:cubicBezTo>
                    <a:cubicBezTo>
                      <a:pt x="1036783" y="1132147"/>
                      <a:pt x="1202114" y="1309254"/>
                      <a:pt x="1269077" y="1384069"/>
                    </a:cubicBezTo>
                    <a:cubicBezTo>
                      <a:pt x="1336040" y="1458884"/>
                      <a:pt x="1341671" y="1473301"/>
                      <a:pt x="1402080" y="1507375"/>
                    </a:cubicBezTo>
                    <a:cubicBezTo>
                      <a:pt x="1462489" y="1541449"/>
                      <a:pt x="1656931" y="1549720"/>
                      <a:pt x="1631531" y="1588513"/>
                    </a:cubicBezTo>
                    <a:cubicBezTo>
                      <a:pt x="1606131" y="1627306"/>
                      <a:pt x="1360427" y="1701007"/>
                      <a:pt x="1249680" y="1740131"/>
                    </a:cubicBezTo>
                    <a:cubicBezTo>
                      <a:pt x="1138933" y="1779255"/>
                      <a:pt x="1077884" y="1826029"/>
                      <a:pt x="967048" y="1823258"/>
                    </a:cubicBezTo>
                    <a:cubicBezTo>
                      <a:pt x="856212" y="1820487"/>
                      <a:pt x="714895" y="1765070"/>
                      <a:pt x="584662" y="1723506"/>
                    </a:cubicBezTo>
                    <a:cubicBezTo>
                      <a:pt x="454429" y="1681942"/>
                      <a:pt x="282633" y="1623753"/>
                      <a:pt x="185651" y="1573876"/>
                    </a:cubicBezTo>
                    <a:cubicBezTo>
                      <a:pt x="88669" y="1524000"/>
                      <a:pt x="0" y="1490749"/>
                      <a:pt x="2771" y="1424247"/>
                    </a:cubicBezTo>
                    <a:cubicBezTo>
                      <a:pt x="5542" y="1357745"/>
                      <a:pt x="157942" y="1263535"/>
                      <a:pt x="202277" y="1174866"/>
                    </a:cubicBezTo>
                    <a:cubicBezTo>
                      <a:pt x="246612" y="1086197"/>
                      <a:pt x="243841" y="980902"/>
                      <a:pt x="268779" y="892233"/>
                    </a:cubicBezTo>
                    <a:cubicBezTo>
                      <a:pt x="293717" y="803564"/>
                      <a:pt x="326968" y="720437"/>
                      <a:pt x="351906" y="642851"/>
                    </a:cubicBezTo>
                    <a:cubicBezTo>
                      <a:pt x="376844" y="565266"/>
                      <a:pt x="401783" y="480522"/>
                      <a:pt x="418408" y="426720"/>
                    </a:cubicBezTo>
                    <a:cubicBezTo>
                      <a:pt x="435034" y="372918"/>
                      <a:pt x="428337" y="344978"/>
                      <a:pt x="451659" y="320040"/>
                    </a:cubicBezTo>
                    <a:cubicBezTo>
                      <a:pt x="474981" y="295102"/>
                      <a:pt x="530630" y="317500"/>
                      <a:pt x="558339" y="277091"/>
                    </a:cubicBezTo>
                    <a:cubicBezTo>
                      <a:pt x="586048" y="236682"/>
                      <a:pt x="596900" y="119150"/>
                      <a:pt x="617913" y="77586"/>
                    </a:cubicBezTo>
                    <a:cubicBezTo>
                      <a:pt x="638926" y="36022"/>
                      <a:pt x="640081" y="30480"/>
                      <a:pt x="684415" y="27709"/>
                    </a:cubicBezTo>
                    <a:cubicBezTo>
                      <a:pt x="728749" y="24938"/>
                      <a:pt x="845127" y="55418"/>
                      <a:pt x="883920" y="60960"/>
                    </a:cubicBezTo>
                    <a:cubicBezTo>
                      <a:pt x="922713" y="66502"/>
                      <a:pt x="944880" y="69273"/>
                      <a:pt x="917171" y="60960"/>
                    </a:cubicBezTo>
                    <a:close/>
                  </a:path>
                </a:pathLst>
              </a:custGeom>
              <a:solidFill>
                <a:srgbClr val="00B0F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2"/>
              <p:cNvSpPr/>
              <p:nvPr/>
            </p:nvSpPr>
            <p:spPr>
              <a:xfrm>
                <a:off x="3124200" y="3301538"/>
                <a:ext cx="3117273" cy="2337262"/>
              </a:xfrm>
              <a:custGeom>
                <a:avLst/>
                <a:gdLst>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263237 w 3117273"/>
                  <a:gd name="connsiteY30" fmla="*/ 415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31" fmla="*/ 2191789 w 3117273"/>
                  <a:gd name="connsiteY31" fmla="*/ 0 h 2244437"/>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2191789 w 3117273"/>
                  <a:gd name="connsiteY32" fmla="*/ 16625 h 2261062"/>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1277389 w 3117273"/>
                  <a:gd name="connsiteY32" fmla="*/ 0 h 2261062"/>
                  <a:gd name="connsiteX33" fmla="*/ 2191789 w 3117273"/>
                  <a:gd name="connsiteY33" fmla="*/ 16625 h 2261062"/>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77389 w 3117273"/>
                  <a:gd name="connsiteY31" fmla="*/ 0 h 2337262"/>
                  <a:gd name="connsiteX32" fmla="*/ 2191789 w 3117273"/>
                  <a:gd name="connsiteY32" fmla="*/ 92825 h 233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17273" h="2337262">
                    <a:moveTo>
                      <a:pt x="2191789" y="92825"/>
                    </a:moveTo>
                    <a:cubicBezTo>
                      <a:pt x="2220884" y="175952"/>
                      <a:pt x="2249979" y="259080"/>
                      <a:pt x="2308168" y="375458"/>
                    </a:cubicBezTo>
                    <a:cubicBezTo>
                      <a:pt x="2366357" y="491836"/>
                      <a:pt x="2421775" y="674716"/>
                      <a:pt x="2540924" y="791094"/>
                    </a:cubicBezTo>
                    <a:cubicBezTo>
                      <a:pt x="2660073" y="907472"/>
                      <a:pt x="2928851" y="1026622"/>
                      <a:pt x="3023062" y="1073727"/>
                    </a:cubicBezTo>
                    <a:cubicBezTo>
                      <a:pt x="3117273" y="1120832"/>
                      <a:pt x="3097876" y="1048789"/>
                      <a:pt x="3106189" y="1073727"/>
                    </a:cubicBezTo>
                    <a:cubicBezTo>
                      <a:pt x="3114502" y="1098665"/>
                      <a:pt x="3089564" y="1170709"/>
                      <a:pt x="3072939" y="1223356"/>
                    </a:cubicBezTo>
                    <a:cubicBezTo>
                      <a:pt x="3056314" y="1276003"/>
                      <a:pt x="3020292" y="1323109"/>
                      <a:pt x="3006437" y="1389611"/>
                    </a:cubicBezTo>
                    <a:cubicBezTo>
                      <a:pt x="2992582" y="1456113"/>
                      <a:pt x="2992582" y="1558636"/>
                      <a:pt x="2989811" y="1622367"/>
                    </a:cubicBezTo>
                    <a:cubicBezTo>
                      <a:pt x="2987040" y="1686098"/>
                      <a:pt x="3017520" y="1699952"/>
                      <a:pt x="2989811" y="1771996"/>
                    </a:cubicBezTo>
                    <a:cubicBezTo>
                      <a:pt x="2962102" y="1844040"/>
                      <a:pt x="2903913" y="1993669"/>
                      <a:pt x="2823557" y="2054629"/>
                    </a:cubicBezTo>
                    <a:cubicBezTo>
                      <a:pt x="2743201" y="2115589"/>
                      <a:pt x="2507673" y="2137756"/>
                      <a:pt x="2507673" y="2137756"/>
                    </a:cubicBezTo>
                    <a:cubicBezTo>
                      <a:pt x="2413462" y="2162694"/>
                      <a:pt x="2344189" y="2220883"/>
                      <a:pt x="2258291" y="2204258"/>
                    </a:cubicBezTo>
                    <a:cubicBezTo>
                      <a:pt x="2172393" y="2187633"/>
                      <a:pt x="2075411" y="2065712"/>
                      <a:pt x="1992284" y="2038003"/>
                    </a:cubicBezTo>
                    <a:cubicBezTo>
                      <a:pt x="1909157" y="2010294"/>
                      <a:pt x="1826030" y="2004752"/>
                      <a:pt x="1759528" y="2038003"/>
                    </a:cubicBezTo>
                    <a:cubicBezTo>
                      <a:pt x="1693026" y="2071254"/>
                      <a:pt x="1657004" y="2190404"/>
                      <a:pt x="1593273" y="2237509"/>
                    </a:cubicBezTo>
                    <a:cubicBezTo>
                      <a:pt x="1529542" y="2284614"/>
                      <a:pt x="1413164" y="2309552"/>
                      <a:pt x="1377142" y="2320636"/>
                    </a:cubicBezTo>
                    <a:cubicBezTo>
                      <a:pt x="1341120" y="2331720"/>
                      <a:pt x="1404851" y="2337262"/>
                      <a:pt x="1377142" y="2304011"/>
                    </a:cubicBezTo>
                    <a:cubicBezTo>
                      <a:pt x="1349433" y="2270760"/>
                      <a:pt x="1277390" y="2176549"/>
                      <a:pt x="1210888" y="2121131"/>
                    </a:cubicBezTo>
                    <a:cubicBezTo>
                      <a:pt x="1144386" y="2065713"/>
                      <a:pt x="1039091" y="1999211"/>
                      <a:pt x="978131" y="1971502"/>
                    </a:cubicBezTo>
                    <a:cubicBezTo>
                      <a:pt x="917171" y="1943793"/>
                      <a:pt x="914401" y="1960418"/>
                      <a:pt x="845128" y="1954876"/>
                    </a:cubicBezTo>
                    <a:cubicBezTo>
                      <a:pt x="775855" y="1949334"/>
                      <a:pt x="651164" y="1932709"/>
                      <a:pt x="562495" y="1938251"/>
                    </a:cubicBezTo>
                    <a:cubicBezTo>
                      <a:pt x="473826" y="1943793"/>
                      <a:pt x="379615" y="1990898"/>
                      <a:pt x="313113" y="1988127"/>
                    </a:cubicBezTo>
                    <a:cubicBezTo>
                      <a:pt x="246611" y="1985356"/>
                      <a:pt x="196735" y="1965960"/>
                      <a:pt x="163484" y="1921625"/>
                    </a:cubicBezTo>
                    <a:cubicBezTo>
                      <a:pt x="130233" y="1877290"/>
                      <a:pt x="116379" y="1805247"/>
                      <a:pt x="113608" y="1722120"/>
                    </a:cubicBezTo>
                    <a:cubicBezTo>
                      <a:pt x="110837" y="1638993"/>
                      <a:pt x="163485" y="1517073"/>
                      <a:pt x="146859" y="1422862"/>
                    </a:cubicBezTo>
                    <a:cubicBezTo>
                      <a:pt x="130233" y="1328651"/>
                      <a:pt x="27710" y="1220585"/>
                      <a:pt x="13855" y="1156854"/>
                    </a:cubicBezTo>
                    <a:cubicBezTo>
                      <a:pt x="0" y="1093123"/>
                      <a:pt x="49877" y="1082040"/>
                      <a:pt x="63731" y="1040476"/>
                    </a:cubicBezTo>
                    <a:cubicBezTo>
                      <a:pt x="77586" y="998913"/>
                      <a:pt x="83127" y="954579"/>
                      <a:pt x="96982" y="907473"/>
                    </a:cubicBezTo>
                    <a:cubicBezTo>
                      <a:pt x="110837" y="860368"/>
                      <a:pt x="146859" y="757843"/>
                      <a:pt x="146859" y="757843"/>
                    </a:cubicBezTo>
                    <a:cubicBezTo>
                      <a:pt x="163484" y="707967"/>
                      <a:pt x="126539" y="725977"/>
                      <a:pt x="196735" y="608214"/>
                    </a:cubicBezTo>
                    <a:cubicBezTo>
                      <a:pt x="266931" y="490451"/>
                      <a:pt x="390699" y="139931"/>
                      <a:pt x="568037" y="51262"/>
                    </a:cubicBezTo>
                    <a:lnTo>
                      <a:pt x="1277389" y="0"/>
                    </a:lnTo>
                    <a:lnTo>
                      <a:pt x="2191789" y="92825"/>
                    </a:lnTo>
                    <a:close/>
                  </a:path>
                </a:pathLst>
              </a:custGeom>
              <a:solidFill>
                <a:schemeClr val="bg1">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       </a:t>
                </a:r>
              </a:p>
              <a:p>
                <a:pPr algn="ctr"/>
                <a:r>
                  <a:rPr lang="en-US" sz="2800" b="1" dirty="0" smtClean="0"/>
                  <a:t>          </a:t>
                </a:r>
                <a:endParaRPr lang="en-US" sz="2400" b="1" dirty="0" smtClean="0"/>
              </a:p>
              <a:p>
                <a:pPr algn="ctr"/>
                <a:endParaRPr lang="en-US" sz="2800" b="1" dirty="0" smtClean="0"/>
              </a:p>
              <a:p>
                <a:pPr algn="ctr"/>
                <a:endParaRPr lang="en-US" sz="2800" b="1" dirty="0" smtClean="0"/>
              </a:p>
            </p:txBody>
          </p:sp>
          <p:sp>
            <p:nvSpPr>
              <p:cNvPr id="52" name="Freeform 3"/>
              <p:cNvSpPr/>
              <p:nvPr/>
            </p:nvSpPr>
            <p:spPr>
              <a:xfrm>
                <a:off x="1600200" y="3207328"/>
                <a:ext cx="1931324" cy="2355272"/>
              </a:xfrm>
              <a:custGeom>
                <a:avLst/>
                <a:gdLst>
                  <a:gd name="connsiteX0" fmla="*/ 421178 w 1931324"/>
                  <a:gd name="connsiteY0" fmla="*/ 22167 h 2355272"/>
                  <a:gd name="connsiteX1" fmla="*/ 820189 w 1931324"/>
                  <a:gd name="connsiteY1" fmla="*/ 221672 h 2355272"/>
                  <a:gd name="connsiteX2" fmla="*/ 1086196 w 1931324"/>
                  <a:gd name="connsiteY2" fmla="*/ 338050 h 2355272"/>
                  <a:gd name="connsiteX3" fmla="*/ 1435331 w 1931324"/>
                  <a:gd name="connsiteY3" fmla="*/ 421178 h 2355272"/>
                  <a:gd name="connsiteX4" fmla="*/ 1867593 w 1931324"/>
                  <a:gd name="connsiteY4" fmla="*/ 288174 h 2355272"/>
                  <a:gd name="connsiteX5" fmla="*/ 1817716 w 1931324"/>
                  <a:gd name="connsiteY5" fmla="*/ 487680 h 2355272"/>
                  <a:gd name="connsiteX6" fmla="*/ 1717963 w 1931324"/>
                  <a:gd name="connsiteY6" fmla="*/ 786938 h 2355272"/>
                  <a:gd name="connsiteX7" fmla="*/ 1717963 w 1931324"/>
                  <a:gd name="connsiteY7" fmla="*/ 936567 h 2355272"/>
                  <a:gd name="connsiteX8" fmla="*/ 1618211 w 1931324"/>
                  <a:gd name="connsiteY8" fmla="*/ 1052945 h 2355272"/>
                  <a:gd name="connsiteX9" fmla="*/ 1651462 w 1931324"/>
                  <a:gd name="connsiteY9" fmla="*/ 1136072 h 2355272"/>
                  <a:gd name="connsiteX10" fmla="*/ 1584960 w 1931324"/>
                  <a:gd name="connsiteY10" fmla="*/ 1302327 h 2355272"/>
                  <a:gd name="connsiteX11" fmla="*/ 1584960 w 1931324"/>
                  <a:gd name="connsiteY11" fmla="*/ 1418705 h 2355272"/>
                  <a:gd name="connsiteX12" fmla="*/ 1734589 w 1931324"/>
                  <a:gd name="connsiteY12" fmla="*/ 1601585 h 2355272"/>
                  <a:gd name="connsiteX13" fmla="*/ 1684713 w 1931324"/>
                  <a:gd name="connsiteY13" fmla="*/ 1834341 h 2355272"/>
                  <a:gd name="connsiteX14" fmla="*/ 1618211 w 1931324"/>
                  <a:gd name="connsiteY14" fmla="*/ 2017221 h 2355272"/>
                  <a:gd name="connsiteX15" fmla="*/ 1584960 w 1931324"/>
                  <a:gd name="connsiteY15" fmla="*/ 2116974 h 2355272"/>
                  <a:gd name="connsiteX16" fmla="*/ 1368829 w 1931324"/>
                  <a:gd name="connsiteY16" fmla="*/ 2100349 h 2355272"/>
                  <a:gd name="connsiteX17" fmla="*/ 1202574 w 1931324"/>
                  <a:gd name="connsiteY17" fmla="*/ 2133600 h 2355272"/>
                  <a:gd name="connsiteX18" fmla="*/ 1052945 w 1931324"/>
                  <a:gd name="connsiteY18" fmla="*/ 2166850 h 2355272"/>
                  <a:gd name="connsiteX19" fmla="*/ 820189 w 1931324"/>
                  <a:gd name="connsiteY19" fmla="*/ 2249978 h 2355272"/>
                  <a:gd name="connsiteX20" fmla="*/ 703811 w 1931324"/>
                  <a:gd name="connsiteY20" fmla="*/ 2349730 h 2355272"/>
                  <a:gd name="connsiteX21" fmla="*/ 570807 w 1931324"/>
                  <a:gd name="connsiteY21" fmla="*/ 2283229 h 2355272"/>
                  <a:gd name="connsiteX22" fmla="*/ 421178 w 1931324"/>
                  <a:gd name="connsiteY22" fmla="*/ 2299854 h 2355272"/>
                  <a:gd name="connsiteX23" fmla="*/ 221673 w 1931324"/>
                  <a:gd name="connsiteY23" fmla="*/ 2249978 h 2355272"/>
                  <a:gd name="connsiteX24" fmla="*/ 121920 w 1931324"/>
                  <a:gd name="connsiteY24" fmla="*/ 1950720 h 2355272"/>
                  <a:gd name="connsiteX25" fmla="*/ 5542 w 1931324"/>
                  <a:gd name="connsiteY25" fmla="*/ 1701338 h 2355272"/>
                  <a:gd name="connsiteX26" fmla="*/ 88669 w 1931324"/>
                  <a:gd name="connsiteY26" fmla="*/ 1435330 h 2355272"/>
                  <a:gd name="connsiteX27" fmla="*/ 304800 w 1931324"/>
                  <a:gd name="connsiteY27" fmla="*/ 1202574 h 2355272"/>
                  <a:gd name="connsiteX28" fmla="*/ 221673 w 1931324"/>
                  <a:gd name="connsiteY28" fmla="*/ 953192 h 2355272"/>
                  <a:gd name="connsiteX29" fmla="*/ 271549 w 1931324"/>
                  <a:gd name="connsiteY29" fmla="*/ 703810 h 2355272"/>
                  <a:gd name="connsiteX30" fmla="*/ 238298 w 1931324"/>
                  <a:gd name="connsiteY30" fmla="*/ 504305 h 2355272"/>
                  <a:gd name="connsiteX31" fmla="*/ 271549 w 1931324"/>
                  <a:gd name="connsiteY31" fmla="*/ 304800 h 2355272"/>
                  <a:gd name="connsiteX32" fmla="*/ 338051 w 1931324"/>
                  <a:gd name="connsiteY32" fmla="*/ 88669 h 2355272"/>
                  <a:gd name="connsiteX33" fmla="*/ 421178 w 1931324"/>
                  <a:gd name="connsiteY33" fmla="*/ 22167 h 235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31324" h="2355272">
                    <a:moveTo>
                      <a:pt x="421178" y="22167"/>
                    </a:moveTo>
                    <a:cubicBezTo>
                      <a:pt x="501534" y="44334"/>
                      <a:pt x="709353" y="169025"/>
                      <a:pt x="820189" y="221672"/>
                    </a:cubicBezTo>
                    <a:cubicBezTo>
                      <a:pt x="931025" y="274319"/>
                      <a:pt x="983672" y="304799"/>
                      <a:pt x="1086196" y="338050"/>
                    </a:cubicBezTo>
                    <a:cubicBezTo>
                      <a:pt x="1188720" y="371301"/>
                      <a:pt x="1305098" y="429491"/>
                      <a:pt x="1435331" y="421178"/>
                    </a:cubicBezTo>
                    <a:cubicBezTo>
                      <a:pt x="1565564" y="412865"/>
                      <a:pt x="1803862" y="277090"/>
                      <a:pt x="1867593" y="288174"/>
                    </a:cubicBezTo>
                    <a:cubicBezTo>
                      <a:pt x="1931324" y="299258"/>
                      <a:pt x="1842654" y="404553"/>
                      <a:pt x="1817716" y="487680"/>
                    </a:cubicBezTo>
                    <a:cubicBezTo>
                      <a:pt x="1792778" y="570807"/>
                      <a:pt x="1734588" y="712124"/>
                      <a:pt x="1717963" y="786938"/>
                    </a:cubicBezTo>
                    <a:cubicBezTo>
                      <a:pt x="1701338" y="861752"/>
                      <a:pt x="1734588" y="892233"/>
                      <a:pt x="1717963" y="936567"/>
                    </a:cubicBezTo>
                    <a:cubicBezTo>
                      <a:pt x="1701338" y="980901"/>
                      <a:pt x="1629294" y="1019694"/>
                      <a:pt x="1618211" y="1052945"/>
                    </a:cubicBezTo>
                    <a:cubicBezTo>
                      <a:pt x="1607128" y="1086196"/>
                      <a:pt x="1657004" y="1094508"/>
                      <a:pt x="1651462" y="1136072"/>
                    </a:cubicBezTo>
                    <a:cubicBezTo>
                      <a:pt x="1645920" y="1177636"/>
                      <a:pt x="1596044" y="1255222"/>
                      <a:pt x="1584960" y="1302327"/>
                    </a:cubicBezTo>
                    <a:cubicBezTo>
                      <a:pt x="1573876" y="1349433"/>
                      <a:pt x="1560022" y="1368829"/>
                      <a:pt x="1584960" y="1418705"/>
                    </a:cubicBezTo>
                    <a:cubicBezTo>
                      <a:pt x="1609898" y="1468581"/>
                      <a:pt x="1717964" y="1532312"/>
                      <a:pt x="1734589" y="1601585"/>
                    </a:cubicBezTo>
                    <a:cubicBezTo>
                      <a:pt x="1751215" y="1670858"/>
                      <a:pt x="1704109" y="1765068"/>
                      <a:pt x="1684713" y="1834341"/>
                    </a:cubicBezTo>
                    <a:cubicBezTo>
                      <a:pt x="1665317" y="1903614"/>
                      <a:pt x="1634836" y="1970116"/>
                      <a:pt x="1618211" y="2017221"/>
                    </a:cubicBezTo>
                    <a:cubicBezTo>
                      <a:pt x="1601586" y="2064326"/>
                      <a:pt x="1626524" y="2103119"/>
                      <a:pt x="1584960" y="2116974"/>
                    </a:cubicBezTo>
                    <a:cubicBezTo>
                      <a:pt x="1543396" y="2130829"/>
                      <a:pt x="1432560" y="2097578"/>
                      <a:pt x="1368829" y="2100349"/>
                    </a:cubicBezTo>
                    <a:cubicBezTo>
                      <a:pt x="1305098" y="2103120"/>
                      <a:pt x="1255221" y="2122517"/>
                      <a:pt x="1202574" y="2133600"/>
                    </a:cubicBezTo>
                    <a:cubicBezTo>
                      <a:pt x="1149927" y="2144684"/>
                      <a:pt x="1116676" y="2147454"/>
                      <a:pt x="1052945" y="2166850"/>
                    </a:cubicBezTo>
                    <a:cubicBezTo>
                      <a:pt x="989214" y="2186246"/>
                      <a:pt x="878378" y="2219498"/>
                      <a:pt x="820189" y="2249978"/>
                    </a:cubicBezTo>
                    <a:cubicBezTo>
                      <a:pt x="762000" y="2280458"/>
                      <a:pt x="745375" y="2344188"/>
                      <a:pt x="703811" y="2349730"/>
                    </a:cubicBezTo>
                    <a:cubicBezTo>
                      <a:pt x="662247" y="2355272"/>
                      <a:pt x="617912" y="2291542"/>
                      <a:pt x="570807" y="2283229"/>
                    </a:cubicBezTo>
                    <a:cubicBezTo>
                      <a:pt x="523702" y="2274916"/>
                      <a:pt x="479367" y="2305396"/>
                      <a:pt x="421178" y="2299854"/>
                    </a:cubicBezTo>
                    <a:cubicBezTo>
                      <a:pt x="362989" y="2294312"/>
                      <a:pt x="271549" y="2308167"/>
                      <a:pt x="221673" y="2249978"/>
                    </a:cubicBezTo>
                    <a:cubicBezTo>
                      <a:pt x="171797" y="2191789"/>
                      <a:pt x="157942" y="2042160"/>
                      <a:pt x="121920" y="1950720"/>
                    </a:cubicBezTo>
                    <a:cubicBezTo>
                      <a:pt x="85898" y="1859280"/>
                      <a:pt x="11084" y="1787236"/>
                      <a:pt x="5542" y="1701338"/>
                    </a:cubicBezTo>
                    <a:cubicBezTo>
                      <a:pt x="0" y="1615440"/>
                      <a:pt x="38793" y="1518457"/>
                      <a:pt x="88669" y="1435330"/>
                    </a:cubicBezTo>
                    <a:cubicBezTo>
                      <a:pt x="138545" y="1352203"/>
                      <a:pt x="282633" y="1282930"/>
                      <a:pt x="304800" y="1202574"/>
                    </a:cubicBezTo>
                    <a:cubicBezTo>
                      <a:pt x="326967" y="1122218"/>
                      <a:pt x="227215" y="1036319"/>
                      <a:pt x="221673" y="953192"/>
                    </a:cubicBezTo>
                    <a:cubicBezTo>
                      <a:pt x="216131" y="870065"/>
                      <a:pt x="268778" y="778625"/>
                      <a:pt x="271549" y="703810"/>
                    </a:cubicBezTo>
                    <a:cubicBezTo>
                      <a:pt x="274320" y="628996"/>
                      <a:pt x="238298" y="570807"/>
                      <a:pt x="238298" y="504305"/>
                    </a:cubicBezTo>
                    <a:cubicBezTo>
                      <a:pt x="238298" y="437803"/>
                      <a:pt x="254924" y="374073"/>
                      <a:pt x="271549" y="304800"/>
                    </a:cubicBezTo>
                    <a:cubicBezTo>
                      <a:pt x="288175" y="235527"/>
                      <a:pt x="307571" y="135774"/>
                      <a:pt x="338051" y="88669"/>
                    </a:cubicBezTo>
                    <a:cubicBezTo>
                      <a:pt x="368531" y="41564"/>
                      <a:pt x="340822" y="0"/>
                      <a:pt x="421178" y="22167"/>
                    </a:cubicBezTo>
                    <a:close/>
                  </a:path>
                </a:pathLst>
              </a:cu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4"/>
              <p:cNvSpPr/>
              <p:nvPr/>
            </p:nvSpPr>
            <p:spPr>
              <a:xfrm>
                <a:off x="5334000" y="5105400"/>
                <a:ext cx="1338350" cy="1306483"/>
              </a:xfrm>
              <a:custGeom>
                <a:avLst/>
                <a:gdLst>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16" fmla="*/ 0 w 1507374"/>
                  <a:gd name="connsiteY16" fmla="*/ 382385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15" fmla="*/ 0 w 1457498"/>
                  <a:gd name="connsiteY15" fmla="*/ 399010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0" fmla="*/ 8313 w 1415935"/>
                  <a:gd name="connsiteY0" fmla="*/ 382385 h 1388224"/>
                  <a:gd name="connsiteX1" fmla="*/ 74815 w 1415935"/>
                  <a:gd name="connsiteY1" fmla="*/ 382385 h 1388224"/>
                  <a:gd name="connsiteX2" fmla="*/ 457201 w 1415935"/>
                  <a:gd name="connsiteY2" fmla="*/ 415635 h 1388224"/>
                  <a:gd name="connsiteX3" fmla="*/ 856212 w 1415935"/>
                  <a:gd name="connsiteY3" fmla="*/ 16625 h 1388224"/>
                  <a:gd name="connsiteX4" fmla="*/ 1072343 w 1415935"/>
                  <a:gd name="connsiteY4" fmla="*/ 515388 h 1388224"/>
                  <a:gd name="connsiteX5" fmla="*/ 1238597 w 1415935"/>
                  <a:gd name="connsiteY5" fmla="*/ 847897 h 1388224"/>
                  <a:gd name="connsiteX6" fmla="*/ 1338350 w 1415935"/>
                  <a:gd name="connsiteY6" fmla="*/ 964275 h 1388224"/>
                  <a:gd name="connsiteX7" fmla="*/ 1288473 w 1415935"/>
                  <a:gd name="connsiteY7" fmla="*/ 1180406 h 1388224"/>
                  <a:gd name="connsiteX8" fmla="*/ 573579 w 1415935"/>
                  <a:gd name="connsiteY8" fmla="*/ 1363286 h 1388224"/>
                  <a:gd name="connsiteX9" fmla="*/ 390699 w 1415935"/>
                  <a:gd name="connsiteY9" fmla="*/ 1330035 h 1388224"/>
                  <a:gd name="connsiteX10" fmla="*/ 390699 w 1415935"/>
                  <a:gd name="connsiteY10" fmla="*/ 1047403 h 1388224"/>
                  <a:gd name="connsiteX11" fmla="*/ 241070 w 1415935"/>
                  <a:gd name="connsiteY11" fmla="*/ 764770 h 1388224"/>
                  <a:gd name="connsiteX12" fmla="*/ 74815 w 1415935"/>
                  <a:gd name="connsiteY12" fmla="*/ 532014 h 1388224"/>
                  <a:gd name="connsiteX13" fmla="*/ 8313 w 1415935"/>
                  <a:gd name="connsiteY13" fmla="*/ 382385 h 13882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65760 h 1371599"/>
                  <a:gd name="connsiteX1" fmla="*/ 74815 w 1415935"/>
                  <a:gd name="connsiteY1" fmla="*/ 365760 h 1371599"/>
                  <a:gd name="connsiteX2" fmla="*/ 457201 w 1415935"/>
                  <a:gd name="connsiteY2" fmla="*/ 322810 h 1371599"/>
                  <a:gd name="connsiteX3" fmla="*/ 856212 w 1415935"/>
                  <a:gd name="connsiteY3" fmla="*/ 0 h 1371599"/>
                  <a:gd name="connsiteX4" fmla="*/ 1072343 w 1415935"/>
                  <a:gd name="connsiteY4" fmla="*/ 498763 h 1371599"/>
                  <a:gd name="connsiteX5" fmla="*/ 1238597 w 1415935"/>
                  <a:gd name="connsiteY5" fmla="*/ 831272 h 1371599"/>
                  <a:gd name="connsiteX6" fmla="*/ 1338350 w 1415935"/>
                  <a:gd name="connsiteY6" fmla="*/ 947650 h 1371599"/>
                  <a:gd name="connsiteX7" fmla="*/ 1288473 w 1415935"/>
                  <a:gd name="connsiteY7" fmla="*/ 1163781 h 1371599"/>
                  <a:gd name="connsiteX8" fmla="*/ 573579 w 1415935"/>
                  <a:gd name="connsiteY8" fmla="*/ 1346661 h 1371599"/>
                  <a:gd name="connsiteX9" fmla="*/ 390699 w 1415935"/>
                  <a:gd name="connsiteY9" fmla="*/ 1313410 h 1371599"/>
                  <a:gd name="connsiteX10" fmla="*/ 390699 w 1415935"/>
                  <a:gd name="connsiteY10" fmla="*/ 1030778 h 1371599"/>
                  <a:gd name="connsiteX11" fmla="*/ 241070 w 1415935"/>
                  <a:gd name="connsiteY11" fmla="*/ 748145 h 1371599"/>
                  <a:gd name="connsiteX12" fmla="*/ 74815 w 1415935"/>
                  <a:gd name="connsiteY12" fmla="*/ 515389 h 1371599"/>
                  <a:gd name="connsiteX13" fmla="*/ 8313 w 1415935"/>
                  <a:gd name="connsiteY13" fmla="*/ 365760 h 1371599"/>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10238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38350"/>
                  <a:gd name="connsiteY0" fmla="*/ 365760 h 1366057"/>
                  <a:gd name="connsiteX1" fmla="*/ 74815 w 1338350"/>
                  <a:gd name="connsiteY1" fmla="*/ 365760 h 1366057"/>
                  <a:gd name="connsiteX2" fmla="*/ 457201 w 1338350"/>
                  <a:gd name="connsiteY2" fmla="*/ 322810 h 1366057"/>
                  <a:gd name="connsiteX3" fmla="*/ 856212 w 1338350"/>
                  <a:gd name="connsiteY3" fmla="*/ 0 h 1366057"/>
                  <a:gd name="connsiteX4" fmla="*/ 1072343 w 1338350"/>
                  <a:gd name="connsiteY4" fmla="*/ 498763 h 1366057"/>
                  <a:gd name="connsiteX5" fmla="*/ 1238597 w 1338350"/>
                  <a:gd name="connsiteY5" fmla="*/ 831272 h 1366057"/>
                  <a:gd name="connsiteX6" fmla="*/ 1338350 w 1338350"/>
                  <a:gd name="connsiteY6" fmla="*/ 1023850 h 1366057"/>
                  <a:gd name="connsiteX7" fmla="*/ 907473 w 1338350"/>
                  <a:gd name="connsiteY7" fmla="*/ 1239981 h 1366057"/>
                  <a:gd name="connsiteX8" fmla="*/ 573579 w 1338350"/>
                  <a:gd name="connsiteY8" fmla="*/ 1346661 h 1366057"/>
                  <a:gd name="connsiteX9" fmla="*/ 390699 w 1338350"/>
                  <a:gd name="connsiteY9" fmla="*/ 1313410 h 1366057"/>
                  <a:gd name="connsiteX10" fmla="*/ 390699 w 1338350"/>
                  <a:gd name="connsiteY10" fmla="*/ 1030778 h 1366057"/>
                  <a:gd name="connsiteX11" fmla="*/ 241070 w 1338350"/>
                  <a:gd name="connsiteY11" fmla="*/ 748145 h 1366057"/>
                  <a:gd name="connsiteX12" fmla="*/ 74815 w 1338350"/>
                  <a:gd name="connsiteY12" fmla="*/ 515389 h 1366057"/>
                  <a:gd name="connsiteX13" fmla="*/ 8313 w 1338350"/>
                  <a:gd name="connsiteY13" fmla="*/ 365760 h 1366057"/>
                  <a:gd name="connsiteX0" fmla="*/ 8313 w 1338350"/>
                  <a:gd name="connsiteY0" fmla="*/ 365760 h 1353357"/>
                  <a:gd name="connsiteX1" fmla="*/ 74815 w 1338350"/>
                  <a:gd name="connsiteY1" fmla="*/ 365760 h 1353357"/>
                  <a:gd name="connsiteX2" fmla="*/ 457201 w 1338350"/>
                  <a:gd name="connsiteY2" fmla="*/ 322810 h 1353357"/>
                  <a:gd name="connsiteX3" fmla="*/ 856212 w 1338350"/>
                  <a:gd name="connsiteY3" fmla="*/ 0 h 1353357"/>
                  <a:gd name="connsiteX4" fmla="*/ 1072343 w 1338350"/>
                  <a:gd name="connsiteY4" fmla="*/ 498763 h 1353357"/>
                  <a:gd name="connsiteX5" fmla="*/ 1238597 w 1338350"/>
                  <a:gd name="connsiteY5" fmla="*/ 831272 h 1353357"/>
                  <a:gd name="connsiteX6" fmla="*/ 1338350 w 1338350"/>
                  <a:gd name="connsiteY6" fmla="*/ 1023850 h 1353357"/>
                  <a:gd name="connsiteX7" fmla="*/ 907473 w 1338350"/>
                  <a:gd name="connsiteY7" fmla="*/ 1239981 h 1353357"/>
                  <a:gd name="connsiteX8" fmla="*/ 573579 w 1338350"/>
                  <a:gd name="connsiteY8" fmla="*/ 1270461 h 1353357"/>
                  <a:gd name="connsiteX9" fmla="*/ 390699 w 1338350"/>
                  <a:gd name="connsiteY9" fmla="*/ 1313410 h 1353357"/>
                  <a:gd name="connsiteX10" fmla="*/ 390699 w 1338350"/>
                  <a:gd name="connsiteY10" fmla="*/ 1030778 h 1353357"/>
                  <a:gd name="connsiteX11" fmla="*/ 241070 w 1338350"/>
                  <a:gd name="connsiteY11" fmla="*/ 748145 h 1353357"/>
                  <a:gd name="connsiteX12" fmla="*/ 74815 w 1338350"/>
                  <a:gd name="connsiteY12" fmla="*/ 515389 h 1353357"/>
                  <a:gd name="connsiteX13" fmla="*/ 8313 w 1338350"/>
                  <a:gd name="connsiteY13" fmla="*/ 365760 h 1353357"/>
                  <a:gd name="connsiteX0" fmla="*/ 8313 w 1338350"/>
                  <a:gd name="connsiteY0" fmla="*/ 365760 h 1306483"/>
                  <a:gd name="connsiteX1" fmla="*/ 74815 w 1338350"/>
                  <a:gd name="connsiteY1" fmla="*/ 365760 h 1306483"/>
                  <a:gd name="connsiteX2" fmla="*/ 457201 w 1338350"/>
                  <a:gd name="connsiteY2" fmla="*/ 322810 h 1306483"/>
                  <a:gd name="connsiteX3" fmla="*/ 856212 w 1338350"/>
                  <a:gd name="connsiteY3" fmla="*/ 0 h 1306483"/>
                  <a:gd name="connsiteX4" fmla="*/ 1072343 w 1338350"/>
                  <a:gd name="connsiteY4" fmla="*/ 498763 h 1306483"/>
                  <a:gd name="connsiteX5" fmla="*/ 1238597 w 1338350"/>
                  <a:gd name="connsiteY5" fmla="*/ 831272 h 1306483"/>
                  <a:gd name="connsiteX6" fmla="*/ 1338350 w 1338350"/>
                  <a:gd name="connsiteY6" fmla="*/ 1023850 h 1306483"/>
                  <a:gd name="connsiteX7" fmla="*/ 907473 w 1338350"/>
                  <a:gd name="connsiteY7" fmla="*/ 1239981 h 1306483"/>
                  <a:gd name="connsiteX8" fmla="*/ 573579 w 1338350"/>
                  <a:gd name="connsiteY8" fmla="*/ 1270461 h 1306483"/>
                  <a:gd name="connsiteX9" fmla="*/ 390699 w 1338350"/>
                  <a:gd name="connsiteY9" fmla="*/ 1237210 h 1306483"/>
                  <a:gd name="connsiteX10" fmla="*/ 390699 w 1338350"/>
                  <a:gd name="connsiteY10" fmla="*/ 1030778 h 1306483"/>
                  <a:gd name="connsiteX11" fmla="*/ 241070 w 1338350"/>
                  <a:gd name="connsiteY11" fmla="*/ 748145 h 1306483"/>
                  <a:gd name="connsiteX12" fmla="*/ 74815 w 1338350"/>
                  <a:gd name="connsiteY12" fmla="*/ 515389 h 1306483"/>
                  <a:gd name="connsiteX13" fmla="*/ 8313 w 1338350"/>
                  <a:gd name="connsiteY13" fmla="*/ 365760 h 130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350" h="1306483">
                    <a:moveTo>
                      <a:pt x="8313" y="365760"/>
                    </a:moveTo>
                    <a:cubicBezTo>
                      <a:pt x="8313" y="340822"/>
                      <a:pt x="0" y="372918"/>
                      <a:pt x="74815" y="365760"/>
                    </a:cubicBezTo>
                    <a:cubicBezTo>
                      <a:pt x="149630" y="358602"/>
                      <a:pt x="147272" y="329179"/>
                      <a:pt x="457201" y="322810"/>
                    </a:cubicBezTo>
                    <a:cubicBezTo>
                      <a:pt x="587434" y="261850"/>
                      <a:pt x="725255" y="126487"/>
                      <a:pt x="856212" y="0"/>
                    </a:cubicBezTo>
                    <a:cubicBezTo>
                      <a:pt x="958736" y="29325"/>
                      <a:pt x="1008612" y="360218"/>
                      <a:pt x="1072343" y="498763"/>
                    </a:cubicBezTo>
                    <a:cubicBezTo>
                      <a:pt x="1136074" y="637308"/>
                      <a:pt x="1194263" y="743758"/>
                      <a:pt x="1238597" y="831272"/>
                    </a:cubicBezTo>
                    <a:cubicBezTo>
                      <a:pt x="1282931" y="918786"/>
                      <a:pt x="1266158" y="906828"/>
                      <a:pt x="1338350" y="1023850"/>
                    </a:cubicBezTo>
                    <a:cubicBezTo>
                      <a:pt x="1283163" y="1091968"/>
                      <a:pt x="1083839" y="1216697"/>
                      <a:pt x="907473" y="1239981"/>
                    </a:cubicBezTo>
                    <a:cubicBezTo>
                      <a:pt x="780011" y="1306483"/>
                      <a:pt x="659708" y="1270923"/>
                      <a:pt x="573579" y="1270461"/>
                    </a:cubicBezTo>
                    <a:cubicBezTo>
                      <a:pt x="487450" y="1269999"/>
                      <a:pt x="421179" y="1277157"/>
                      <a:pt x="390699" y="1237210"/>
                    </a:cubicBezTo>
                    <a:cubicBezTo>
                      <a:pt x="360219" y="1197263"/>
                      <a:pt x="415637" y="1112289"/>
                      <a:pt x="390699" y="1030778"/>
                    </a:cubicBezTo>
                    <a:cubicBezTo>
                      <a:pt x="365761" y="949267"/>
                      <a:pt x="293717" y="834043"/>
                      <a:pt x="241070" y="748145"/>
                    </a:cubicBezTo>
                    <a:cubicBezTo>
                      <a:pt x="188423" y="662247"/>
                      <a:pt x="113608" y="579120"/>
                      <a:pt x="74815" y="515389"/>
                    </a:cubicBezTo>
                    <a:cubicBezTo>
                      <a:pt x="36022" y="451658"/>
                      <a:pt x="8313" y="390698"/>
                      <a:pt x="8313" y="365760"/>
                    </a:cubicBezTo>
                    <a:close/>
                  </a:path>
                </a:pathLst>
              </a:custGeom>
              <a:solidFill>
                <a:schemeClr val="bg2">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
              <p:cNvSpPr>
                <a:spLocks noChangeAspect="1"/>
              </p:cNvSpPr>
              <p:nvPr/>
            </p:nvSpPr>
            <p:spPr>
              <a:xfrm>
                <a:off x="2898648" y="762000"/>
                <a:ext cx="3516482" cy="2672646"/>
              </a:xfrm>
              <a:custGeom>
                <a:avLst/>
                <a:gdLst>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55" fmla="*/ 110837 w 3244735"/>
                  <a:gd name="connsiteY55"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10837 w 3244735"/>
                  <a:gd name="connsiteY54"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37 w 3244735"/>
                  <a:gd name="connsiteY52"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110837 w 3244735"/>
                  <a:gd name="connsiteY51" fmla="*/ 983673 h 24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44735" h="2466109">
                    <a:moveTo>
                      <a:pt x="110837" y="983673"/>
                    </a:moveTo>
                    <a:cubicBezTo>
                      <a:pt x="80357" y="947651"/>
                      <a:pt x="0" y="831273"/>
                      <a:pt x="11084" y="784167"/>
                    </a:cubicBezTo>
                    <a:cubicBezTo>
                      <a:pt x="22168" y="737061"/>
                      <a:pt x="135774" y="739833"/>
                      <a:pt x="177338" y="701040"/>
                    </a:cubicBezTo>
                    <a:cubicBezTo>
                      <a:pt x="218902" y="662247"/>
                      <a:pt x="216131" y="581891"/>
                      <a:pt x="260466" y="551411"/>
                    </a:cubicBezTo>
                    <a:cubicBezTo>
                      <a:pt x="304801" y="520931"/>
                      <a:pt x="390699" y="523702"/>
                      <a:pt x="443346" y="518160"/>
                    </a:cubicBezTo>
                    <a:cubicBezTo>
                      <a:pt x="495993" y="512618"/>
                      <a:pt x="543098" y="529244"/>
                      <a:pt x="576349" y="518160"/>
                    </a:cubicBezTo>
                    <a:cubicBezTo>
                      <a:pt x="609600" y="507076"/>
                      <a:pt x="615142" y="465512"/>
                      <a:pt x="642851" y="451658"/>
                    </a:cubicBezTo>
                    <a:cubicBezTo>
                      <a:pt x="670560" y="437804"/>
                      <a:pt x="714895" y="448887"/>
                      <a:pt x="742604" y="435033"/>
                    </a:cubicBezTo>
                    <a:cubicBezTo>
                      <a:pt x="770313" y="421179"/>
                      <a:pt x="770313" y="374073"/>
                      <a:pt x="809106" y="368531"/>
                    </a:cubicBezTo>
                    <a:cubicBezTo>
                      <a:pt x="847899" y="362989"/>
                      <a:pt x="942109" y="412866"/>
                      <a:pt x="975360" y="401782"/>
                    </a:cubicBezTo>
                    <a:cubicBezTo>
                      <a:pt x="1008611" y="390698"/>
                      <a:pt x="986444" y="324196"/>
                      <a:pt x="1008611" y="302029"/>
                    </a:cubicBezTo>
                    <a:cubicBezTo>
                      <a:pt x="1030778" y="279862"/>
                      <a:pt x="1086197" y="293716"/>
                      <a:pt x="1108364" y="268778"/>
                    </a:cubicBezTo>
                    <a:cubicBezTo>
                      <a:pt x="1130531" y="243840"/>
                      <a:pt x="1100051" y="185651"/>
                      <a:pt x="1141615" y="152400"/>
                    </a:cubicBezTo>
                    <a:cubicBezTo>
                      <a:pt x="1183179" y="119149"/>
                      <a:pt x="1357746" y="69273"/>
                      <a:pt x="1357746" y="69273"/>
                    </a:cubicBezTo>
                    <a:cubicBezTo>
                      <a:pt x="1415935" y="47106"/>
                      <a:pt x="1432560" y="8312"/>
                      <a:pt x="1490749" y="19396"/>
                    </a:cubicBezTo>
                    <a:cubicBezTo>
                      <a:pt x="1548938" y="30480"/>
                      <a:pt x="1626524" y="133004"/>
                      <a:pt x="1706880" y="135775"/>
                    </a:cubicBezTo>
                    <a:cubicBezTo>
                      <a:pt x="1787236" y="138546"/>
                      <a:pt x="1900843" y="52647"/>
                      <a:pt x="1972887" y="36022"/>
                    </a:cubicBezTo>
                    <a:cubicBezTo>
                      <a:pt x="2044931" y="19397"/>
                      <a:pt x="2108662" y="19397"/>
                      <a:pt x="2139142" y="36022"/>
                    </a:cubicBezTo>
                    <a:cubicBezTo>
                      <a:pt x="2169622" y="52647"/>
                      <a:pt x="2111433" y="141317"/>
                      <a:pt x="2155767" y="135775"/>
                    </a:cubicBezTo>
                    <a:cubicBezTo>
                      <a:pt x="2200102" y="130233"/>
                      <a:pt x="2330334" y="0"/>
                      <a:pt x="2405149" y="2771"/>
                    </a:cubicBezTo>
                    <a:cubicBezTo>
                      <a:pt x="2479964" y="5542"/>
                      <a:pt x="2538153" y="113607"/>
                      <a:pt x="2604655" y="152400"/>
                    </a:cubicBezTo>
                    <a:cubicBezTo>
                      <a:pt x="2671157" y="191193"/>
                      <a:pt x="2762596" y="196734"/>
                      <a:pt x="2804160" y="235527"/>
                    </a:cubicBezTo>
                    <a:cubicBezTo>
                      <a:pt x="2845724" y="274320"/>
                      <a:pt x="2837412" y="338051"/>
                      <a:pt x="2854037" y="385156"/>
                    </a:cubicBezTo>
                    <a:cubicBezTo>
                      <a:pt x="2870662" y="432261"/>
                      <a:pt x="2848495" y="482138"/>
                      <a:pt x="2903913" y="518160"/>
                    </a:cubicBezTo>
                    <a:cubicBezTo>
                      <a:pt x="2959331" y="554182"/>
                      <a:pt x="3139441" y="556953"/>
                      <a:pt x="3186546" y="601287"/>
                    </a:cubicBezTo>
                    <a:cubicBezTo>
                      <a:pt x="3233651" y="645621"/>
                      <a:pt x="3244735" y="712123"/>
                      <a:pt x="3186546" y="784167"/>
                    </a:cubicBezTo>
                    <a:cubicBezTo>
                      <a:pt x="3128357" y="856211"/>
                      <a:pt x="2926080" y="950422"/>
                      <a:pt x="2837411" y="1033549"/>
                    </a:cubicBezTo>
                    <a:cubicBezTo>
                      <a:pt x="2748742" y="1116676"/>
                      <a:pt x="2707178" y="1216429"/>
                      <a:pt x="2654531" y="1282931"/>
                    </a:cubicBezTo>
                    <a:cubicBezTo>
                      <a:pt x="2601884" y="1349433"/>
                      <a:pt x="2491047" y="1424247"/>
                      <a:pt x="2521527" y="1432560"/>
                    </a:cubicBezTo>
                    <a:cubicBezTo>
                      <a:pt x="2552007" y="1440873"/>
                      <a:pt x="2765367" y="1335578"/>
                      <a:pt x="2837411" y="1332807"/>
                    </a:cubicBezTo>
                    <a:cubicBezTo>
                      <a:pt x="2909455" y="1330036"/>
                      <a:pt x="2928851" y="1379913"/>
                      <a:pt x="2953789" y="1415935"/>
                    </a:cubicBezTo>
                    <a:cubicBezTo>
                      <a:pt x="2978727" y="1451957"/>
                      <a:pt x="2967644" y="1501833"/>
                      <a:pt x="2987040" y="1548938"/>
                    </a:cubicBezTo>
                    <a:cubicBezTo>
                      <a:pt x="3006436" y="1596043"/>
                      <a:pt x="3059083" y="1637607"/>
                      <a:pt x="3070167" y="1698567"/>
                    </a:cubicBezTo>
                    <a:cubicBezTo>
                      <a:pt x="3081251" y="1759527"/>
                      <a:pt x="3042458" y="1864822"/>
                      <a:pt x="3053542" y="1914698"/>
                    </a:cubicBezTo>
                    <a:cubicBezTo>
                      <a:pt x="3064626" y="1964574"/>
                      <a:pt x="3111731" y="1936866"/>
                      <a:pt x="3136669" y="1997826"/>
                    </a:cubicBezTo>
                    <a:cubicBezTo>
                      <a:pt x="3161607" y="2058786"/>
                      <a:pt x="3208713" y="2208415"/>
                      <a:pt x="3203171" y="2280458"/>
                    </a:cubicBezTo>
                    <a:cubicBezTo>
                      <a:pt x="3197629" y="2352501"/>
                      <a:pt x="3192087" y="2399607"/>
                      <a:pt x="3103418" y="2430087"/>
                    </a:cubicBezTo>
                    <a:cubicBezTo>
                      <a:pt x="3014749" y="2460567"/>
                      <a:pt x="2854037" y="2466109"/>
                      <a:pt x="2671157" y="2463338"/>
                    </a:cubicBezTo>
                    <a:cubicBezTo>
                      <a:pt x="2488277" y="2460567"/>
                      <a:pt x="2006138" y="2413462"/>
                      <a:pt x="2006138" y="2413462"/>
                    </a:cubicBezTo>
                    <a:lnTo>
                      <a:pt x="1623753" y="2380211"/>
                    </a:lnTo>
                    <a:cubicBezTo>
                      <a:pt x="1507375" y="2369127"/>
                      <a:pt x="1440873" y="2346960"/>
                      <a:pt x="1307869" y="2346960"/>
                    </a:cubicBezTo>
                    <a:cubicBezTo>
                      <a:pt x="1174865" y="2346960"/>
                      <a:pt x="978131" y="2405149"/>
                      <a:pt x="825731" y="2380211"/>
                    </a:cubicBezTo>
                    <a:cubicBezTo>
                      <a:pt x="673331" y="2355273"/>
                      <a:pt x="484909" y="2261062"/>
                      <a:pt x="393469" y="2197331"/>
                    </a:cubicBezTo>
                    <a:cubicBezTo>
                      <a:pt x="302029" y="2133600"/>
                      <a:pt x="318655" y="2050473"/>
                      <a:pt x="277091" y="1997826"/>
                    </a:cubicBezTo>
                    <a:cubicBezTo>
                      <a:pt x="235527" y="1945179"/>
                      <a:pt x="171796" y="1906385"/>
                      <a:pt x="144087" y="1881447"/>
                    </a:cubicBezTo>
                    <a:cubicBezTo>
                      <a:pt x="116378" y="1856509"/>
                      <a:pt x="96982" y="1873134"/>
                      <a:pt x="110837" y="1848196"/>
                    </a:cubicBezTo>
                    <a:cubicBezTo>
                      <a:pt x="124692" y="1823258"/>
                      <a:pt x="193964" y="1790007"/>
                      <a:pt x="227215" y="1731818"/>
                    </a:cubicBezTo>
                    <a:cubicBezTo>
                      <a:pt x="260466" y="1673629"/>
                      <a:pt x="310342" y="1573876"/>
                      <a:pt x="310342" y="1499062"/>
                    </a:cubicBezTo>
                    <a:cubicBezTo>
                      <a:pt x="310342" y="1424248"/>
                      <a:pt x="241069" y="1343891"/>
                      <a:pt x="227215" y="1282931"/>
                    </a:cubicBezTo>
                    <a:cubicBezTo>
                      <a:pt x="213361" y="1221971"/>
                      <a:pt x="232757" y="1180407"/>
                      <a:pt x="227215" y="1133302"/>
                    </a:cubicBezTo>
                    <a:cubicBezTo>
                      <a:pt x="221673" y="1086197"/>
                      <a:pt x="213360" y="1025236"/>
                      <a:pt x="193964" y="1000298"/>
                    </a:cubicBezTo>
                    <a:cubicBezTo>
                      <a:pt x="174568" y="975360"/>
                      <a:pt x="141317" y="1019695"/>
                      <a:pt x="110837" y="983673"/>
                    </a:cubicBezTo>
                    <a:close/>
                  </a:path>
                </a:pathLst>
              </a:custGeom>
              <a:solidFill>
                <a:srgbClr val="FFC00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b="1" dirty="0"/>
              </a:p>
            </p:txBody>
          </p:sp>
        </p:grpSp>
        <p:sp>
          <p:nvSpPr>
            <p:cNvPr id="42" name="Freeform 41"/>
            <p:cNvSpPr/>
            <p:nvPr/>
          </p:nvSpPr>
          <p:spPr>
            <a:xfrm>
              <a:off x="1752600" y="381000"/>
              <a:ext cx="5004707" cy="4572000"/>
            </a:xfrm>
            <a:custGeom>
              <a:avLst/>
              <a:gdLst>
                <a:gd name="connsiteX0" fmla="*/ 4498521 w 5396592"/>
                <a:gd name="connsiteY0" fmla="*/ 103414 h 4155621"/>
                <a:gd name="connsiteX1" fmla="*/ 4057650 w 5396592"/>
                <a:gd name="connsiteY1" fmla="*/ 511628 h 4155621"/>
                <a:gd name="connsiteX2" fmla="*/ 3698421 w 5396592"/>
                <a:gd name="connsiteY2" fmla="*/ 495300 h 4155621"/>
                <a:gd name="connsiteX3" fmla="*/ 3094264 w 5396592"/>
                <a:gd name="connsiteY3" fmla="*/ 478971 h 4155621"/>
                <a:gd name="connsiteX4" fmla="*/ 2865664 w 5396592"/>
                <a:gd name="connsiteY4" fmla="*/ 772885 h 4155621"/>
                <a:gd name="connsiteX5" fmla="*/ 2473778 w 5396592"/>
                <a:gd name="connsiteY5" fmla="*/ 968828 h 4155621"/>
                <a:gd name="connsiteX6" fmla="*/ 2081893 w 5396592"/>
                <a:gd name="connsiteY6" fmla="*/ 968828 h 4155621"/>
                <a:gd name="connsiteX7" fmla="*/ 1853293 w 5396592"/>
                <a:gd name="connsiteY7" fmla="*/ 968828 h 4155621"/>
                <a:gd name="connsiteX8" fmla="*/ 1494064 w 5396592"/>
                <a:gd name="connsiteY8" fmla="*/ 1328057 h 4155621"/>
                <a:gd name="connsiteX9" fmla="*/ 1265464 w 5396592"/>
                <a:gd name="connsiteY9" fmla="*/ 1344385 h 4155621"/>
                <a:gd name="connsiteX10" fmla="*/ 1118507 w 5396592"/>
                <a:gd name="connsiteY10" fmla="*/ 1670957 h 4155621"/>
                <a:gd name="connsiteX11" fmla="*/ 416378 w 5396592"/>
                <a:gd name="connsiteY11" fmla="*/ 3058885 h 4155621"/>
                <a:gd name="connsiteX12" fmla="*/ 383721 w 5396592"/>
                <a:gd name="connsiteY12" fmla="*/ 3336471 h 4155621"/>
                <a:gd name="connsiteX13" fmla="*/ 465364 w 5396592"/>
                <a:gd name="connsiteY13" fmla="*/ 3532414 h 4155621"/>
                <a:gd name="connsiteX14" fmla="*/ 3175907 w 5396592"/>
                <a:gd name="connsiteY14" fmla="*/ 3385457 h 4155621"/>
                <a:gd name="connsiteX15" fmla="*/ 3208564 w 5396592"/>
                <a:gd name="connsiteY15" fmla="*/ 3499757 h 4155621"/>
                <a:gd name="connsiteX16" fmla="*/ 3306535 w 5396592"/>
                <a:gd name="connsiteY16" fmla="*/ 3548743 h 4155621"/>
                <a:gd name="connsiteX17" fmla="*/ 3829050 w 5396592"/>
                <a:gd name="connsiteY17" fmla="*/ 3565071 h 4155621"/>
                <a:gd name="connsiteX18" fmla="*/ 4482193 w 5396592"/>
                <a:gd name="connsiteY18" fmla="*/ 4136571 h 4155621"/>
                <a:gd name="connsiteX19" fmla="*/ 4024993 w 5396592"/>
                <a:gd name="connsiteY19" fmla="*/ 3450771 h 4155621"/>
                <a:gd name="connsiteX20" fmla="*/ 3698421 w 5396592"/>
                <a:gd name="connsiteY20" fmla="*/ 2748643 h 4155621"/>
                <a:gd name="connsiteX21" fmla="*/ 3714750 w 5396592"/>
                <a:gd name="connsiteY21" fmla="*/ 2307771 h 4155621"/>
                <a:gd name="connsiteX22" fmla="*/ 4302578 w 5396592"/>
                <a:gd name="connsiteY22" fmla="*/ 2095500 h 4155621"/>
                <a:gd name="connsiteX23" fmla="*/ 4645478 w 5396592"/>
                <a:gd name="connsiteY23" fmla="*/ 1540328 h 4155621"/>
                <a:gd name="connsiteX24" fmla="*/ 5135335 w 5396592"/>
                <a:gd name="connsiteY24" fmla="*/ 511628 h 4155621"/>
                <a:gd name="connsiteX25" fmla="*/ 5298621 w 5396592"/>
                <a:gd name="connsiteY25" fmla="*/ 70757 h 4155621"/>
                <a:gd name="connsiteX26" fmla="*/ 4547507 w 5396592"/>
                <a:gd name="connsiteY26" fmla="*/ 87085 h 4155621"/>
                <a:gd name="connsiteX27" fmla="*/ 4498521 w 5396592"/>
                <a:gd name="connsiteY27" fmla="*/ 185057 h 4155621"/>
                <a:gd name="connsiteX0" fmla="*/ 4498521 w 5396592"/>
                <a:gd name="connsiteY0" fmla="*/ 103414 h 4155621"/>
                <a:gd name="connsiteX1" fmla="*/ 4057650 w 5396592"/>
                <a:gd name="connsiteY1" fmla="*/ 511628 h 4155621"/>
                <a:gd name="connsiteX2" fmla="*/ 3698421 w 5396592"/>
                <a:gd name="connsiteY2" fmla="*/ 495300 h 4155621"/>
                <a:gd name="connsiteX3" fmla="*/ 3094264 w 5396592"/>
                <a:gd name="connsiteY3" fmla="*/ 478971 h 4155621"/>
                <a:gd name="connsiteX4" fmla="*/ 2865664 w 5396592"/>
                <a:gd name="connsiteY4" fmla="*/ 772885 h 4155621"/>
                <a:gd name="connsiteX5" fmla="*/ 2473778 w 5396592"/>
                <a:gd name="connsiteY5" fmla="*/ 968828 h 4155621"/>
                <a:gd name="connsiteX6" fmla="*/ 2081893 w 5396592"/>
                <a:gd name="connsiteY6" fmla="*/ 968828 h 4155621"/>
                <a:gd name="connsiteX7" fmla="*/ 1853293 w 5396592"/>
                <a:gd name="connsiteY7" fmla="*/ 968828 h 4155621"/>
                <a:gd name="connsiteX8" fmla="*/ 1494064 w 5396592"/>
                <a:gd name="connsiteY8" fmla="*/ 1328057 h 4155621"/>
                <a:gd name="connsiteX9" fmla="*/ 1265464 w 5396592"/>
                <a:gd name="connsiteY9" fmla="*/ 1344385 h 4155621"/>
                <a:gd name="connsiteX10" fmla="*/ 1118507 w 5396592"/>
                <a:gd name="connsiteY10" fmla="*/ 1670957 h 4155621"/>
                <a:gd name="connsiteX11" fmla="*/ 416378 w 5396592"/>
                <a:gd name="connsiteY11" fmla="*/ 3058885 h 4155621"/>
                <a:gd name="connsiteX12" fmla="*/ 383721 w 5396592"/>
                <a:gd name="connsiteY12" fmla="*/ 3336471 h 4155621"/>
                <a:gd name="connsiteX13" fmla="*/ 465364 w 5396592"/>
                <a:gd name="connsiteY13" fmla="*/ 3532414 h 4155621"/>
                <a:gd name="connsiteX14" fmla="*/ 3175907 w 5396592"/>
                <a:gd name="connsiteY14" fmla="*/ 3385457 h 4155621"/>
                <a:gd name="connsiteX15" fmla="*/ 3208564 w 5396592"/>
                <a:gd name="connsiteY15" fmla="*/ 3499757 h 4155621"/>
                <a:gd name="connsiteX16" fmla="*/ 3306535 w 5396592"/>
                <a:gd name="connsiteY16" fmla="*/ 3548743 h 4155621"/>
                <a:gd name="connsiteX17" fmla="*/ 3829050 w 5396592"/>
                <a:gd name="connsiteY17" fmla="*/ 3565071 h 4155621"/>
                <a:gd name="connsiteX18" fmla="*/ 4482193 w 5396592"/>
                <a:gd name="connsiteY18" fmla="*/ 4136571 h 4155621"/>
                <a:gd name="connsiteX19" fmla="*/ 4024993 w 5396592"/>
                <a:gd name="connsiteY19" fmla="*/ 3450771 h 4155621"/>
                <a:gd name="connsiteX20" fmla="*/ 3698421 w 5396592"/>
                <a:gd name="connsiteY20" fmla="*/ 2748643 h 4155621"/>
                <a:gd name="connsiteX21" fmla="*/ 3714750 w 5396592"/>
                <a:gd name="connsiteY21" fmla="*/ 2307771 h 4155621"/>
                <a:gd name="connsiteX22" fmla="*/ 4302578 w 5396592"/>
                <a:gd name="connsiteY22" fmla="*/ 2095500 h 4155621"/>
                <a:gd name="connsiteX23" fmla="*/ 4645478 w 5396592"/>
                <a:gd name="connsiteY23" fmla="*/ 1540328 h 4155621"/>
                <a:gd name="connsiteX24" fmla="*/ 5135335 w 5396592"/>
                <a:gd name="connsiteY24" fmla="*/ 511628 h 4155621"/>
                <a:gd name="connsiteX25" fmla="*/ 5298621 w 5396592"/>
                <a:gd name="connsiteY25" fmla="*/ 70757 h 4155621"/>
                <a:gd name="connsiteX26" fmla="*/ 4547507 w 5396592"/>
                <a:gd name="connsiteY26" fmla="*/ 87085 h 4155621"/>
                <a:gd name="connsiteX27" fmla="*/ 4498521 w 5396592"/>
                <a:gd name="connsiteY27" fmla="*/ 185057 h 4155621"/>
                <a:gd name="connsiteX28" fmla="*/ 4498521 w 5396592"/>
                <a:gd name="connsiteY28" fmla="*/ 103414 h 4155621"/>
                <a:gd name="connsiteX0" fmla="*/ 4498521 w 5396592"/>
                <a:gd name="connsiteY0" fmla="*/ 103414 h 4155621"/>
                <a:gd name="connsiteX1" fmla="*/ 4057650 w 5396592"/>
                <a:gd name="connsiteY1" fmla="*/ 511628 h 4155621"/>
                <a:gd name="connsiteX2" fmla="*/ 3698421 w 5396592"/>
                <a:gd name="connsiteY2" fmla="*/ 495300 h 4155621"/>
                <a:gd name="connsiteX3" fmla="*/ 3094264 w 5396592"/>
                <a:gd name="connsiteY3" fmla="*/ 478971 h 4155621"/>
                <a:gd name="connsiteX4" fmla="*/ 2865664 w 5396592"/>
                <a:gd name="connsiteY4" fmla="*/ 772885 h 4155621"/>
                <a:gd name="connsiteX5" fmla="*/ 2473778 w 5396592"/>
                <a:gd name="connsiteY5" fmla="*/ 968828 h 4155621"/>
                <a:gd name="connsiteX6" fmla="*/ 2081893 w 5396592"/>
                <a:gd name="connsiteY6" fmla="*/ 968828 h 4155621"/>
                <a:gd name="connsiteX7" fmla="*/ 1853293 w 5396592"/>
                <a:gd name="connsiteY7" fmla="*/ 968828 h 4155621"/>
                <a:gd name="connsiteX8" fmla="*/ 1494064 w 5396592"/>
                <a:gd name="connsiteY8" fmla="*/ 1328057 h 4155621"/>
                <a:gd name="connsiteX9" fmla="*/ 1265464 w 5396592"/>
                <a:gd name="connsiteY9" fmla="*/ 1344385 h 4155621"/>
                <a:gd name="connsiteX10" fmla="*/ 1118507 w 5396592"/>
                <a:gd name="connsiteY10" fmla="*/ 1670957 h 4155621"/>
                <a:gd name="connsiteX11" fmla="*/ 416378 w 5396592"/>
                <a:gd name="connsiteY11" fmla="*/ 3058885 h 4155621"/>
                <a:gd name="connsiteX12" fmla="*/ 383721 w 5396592"/>
                <a:gd name="connsiteY12" fmla="*/ 3336471 h 4155621"/>
                <a:gd name="connsiteX13" fmla="*/ 465364 w 5396592"/>
                <a:gd name="connsiteY13" fmla="*/ 3532414 h 4155621"/>
                <a:gd name="connsiteX14" fmla="*/ 3175907 w 5396592"/>
                <a:gd name="connsiteY14" fmla="*/ 3385457 h 4155621"/>
                <a:gd name="connsiteX15" fmla="*/ 3208564 w 5396592"/>
                <a:gd name="connsiteY15" fmla="*/ 3499757 h 4155621"/>
                <a:gd name="connsiteX16" fmla="*/ 3306535 w 5396592"/>
                <a:gd name="connsiteY16" fmla="*/ 3548743 h 4155621"/>
                <a:gd name="connsiteX17" fmla="*/ 3829050 w 5396592"/>
                <a:gd name="connsiteY17" fmla="*/ 3565071 h 4155621"/>
                <a:gd name="connsiteX18" fmla="*/ 4482193 w 5396592"/>
                <a:gd name="connsiteY18" fmla="*/ 4136571 h 4155621"/>
                <a:gd name="connsiteX19" fmla="*/ 4024993 w 5396592"/>
                <a:gd name="connsiteY19" fmla="*/ 3450771 h 4155621"/>
                <a:gd name="connsiteX20" fmla="*/ 3698421 w 5396592"/>
                <a:gd name="connsiteY20" fmla="*/ 2748643 h 4155621"/>
                <a:gd name="connsiteX21" fmla="*/ 3714750 w 5396592"/>
                <a:gd name="connsiteY21" fmla="*/ 2307771 h 4155621"/>
                <a:gd name="connsiteX22" fmla="*/ 4302578 w 5396592"/>
                <a:gd name="connsiteY22" fmla="*/ 2095500 h 4155621"/>
                <a:gd name="connsiteX23" fmla="*/ 4645478 w 5396592"/>
                <a:gd name="connsiteY23" fmla="*/ 1540328 h 4155621"/>
                <a:gd name="connsiteX24" fmla="*/ 5135335 w 5396592"/>
                <a:gd name="connsiteY24" fmla="*/ 511628 h 4155621"/>
                <a:gd name="connsiteX25" fmla="*/ 5298621 w 5396592"/>
                <a:gd name="connsiteY25" fmla="*/ 70757 h 4155621"/>
                <a:gd name="connsiteX26" fmla="*/ 4547507 w 5396592"/>
                <a:gd name="connsiteY26" fmla="*/ 87085 h 4155621"/>
                <a:gd name="connsiteX27" fmla="*/ 4498521 w 5396592"/>
                <a:gd name="connsiteY27" fmla="*/ 103414 h 4155621"/>
                <a:gd name="connsiteX0" fmla="*/ 4498521 w 5298621"/>
                <a:gd name="connsiteY0" fmla="*/ 103414 h 4155621"/>
                <a:gd name="connsiteX1" fmla="*/ 4057650 w 5298621"/>
                <a:gd name="connsiteY1" fmla="*/ 511628 h 4155621"/>
                <a:gd name="connsiteX2" fmla="*/ 3698421 w 5298621"/>
                <a:gd name="connsiteY2" fmla="*/ 495300 h 4155621"/>
                <a:gd name="connsiteX3" fmla="*/ 3094264 w 5298621"/>
                <a:gd name="connsiteY3" fmla="*/ 478971 h 4155621"/>
                <a:gd name="connsiteX4" fmla="*/ 2865664 w 5298621"/>
                <a:gd name="connsiteY4" fmla="*/ 772885 h 4155621"/>
                <a:gd name="connsiteX5" fmla="*/ 2473778 w 5298621"/>
                <a:gd name="connsiteY5" fmla="*/ 968828 h 4155621"/>
                <a:gd name="connsiteX6" fmla="*/ 2081893 w 5298621"/>
                <a:gd name="connsiteY6" fmla="*/ 968828 h 4155621"/>
                <a:gd name="connsiteX7" fmla="*/ 1853293 w 5298621"/>
                <a:gd name="connsiteY7" fmla="*/ 968828 h 4155621"/>
                <a:gd name="connsiteX8" fmla="*/ 1494064 w 5298621"/>
                <a:gd name="connsiteY8" fmla="*/ 1328057 h 4155621"/>
                <a:gd name="connsiteX9" fmla="*/ 1265464 w 5298621"/>
                <a:gd name="connsiteY9" fmla="*/ 1344385 h 4155621"/>
                <a:gd name="connsiteX10" fmla="*/ 1118507 w 5298621"/>
                <a:gd name="connsiteY10" fmla="*/ 1670957 h 4155621"/>
                <a:gd name="connsiteX11" fmla="*/ 416378 w 5298621"/>
                <a:gd name="connsiteY11" fmla="*/ 3058885 h 4155621"/>
                <a:gd name="connsiteX12" fmla="*/ 383721 w 5298621"/>
                <a:gd name="connsiteY12" fmla="*/ 3336471 h 4155621"/>
                <a:gd name="connsiteX13" fmla="*/ 465364 w 5298621"/>
                <a:gd name="connsiteY13" fmla="*/ 3532414 h 4155621"/>
                <a:gd name="connsiteX14" fmla="*/ 3175907 w 5298621"/>
                <a:gd name="connsiteY14" fmla="*/ 3385457 h 4155621"/>
                <a:gd name="connsiteX15" fmla="*/ 3208564 w 5298621"/>
                <a:gd name="connsiteY15" fmla="*/ 3499757 h 4155621"/>
                <a:gd name="connsiteX16" fmla="*/ 3306535 w 5298621"/>
                <a:gd name="connsiteY16" fmla="*/ 3548743 h 4155621"/>
                <a:gd name="connsiteX17" fmla="*/ 3829050 w 5298621"/>
                <a:gd name="connsiteY17" fmla="*/ 3565071 h 4155621"/>
                <a:gd name="connsiteX18" fmla="*/ 4482193 w 5298621"/>
                <a:gd name="connsiteY18" fmla="*/ 4136571 h 4155621"/>
                <a:gd name="connsiteX19" fmla="*/ 4024993 w 5298621"/>
                <a:gd name="connsiteY19" fmla="*/ 3450771 h 4155621"/>
                <a:gd name="connsiteX20" fmla="*/ 3698421 w 5298621"/>
                <a:gd name="connsiteY20" fmla="*/ 2748643 h 4155621"/>
                <a:gd name="connsiteX21" fmla="*/ 3714750 w 5298621"/>
                <a:gd name="connsiteY21" fmla="*/ 2307771 h 4155621"/>
                <a:gd name="connsiteX22" fmla="*/ 4302578 w 5298621"/>
                <a:gd name="connsiteY22" fmla="*/ 2095500 h 4155621"/>
                <a:gd name="connsiteX23" fmla="*/ 4645478 w 5298621"/>
                <a:gd name="connsiteY23" fmla="*/ 1540328 h 4155621"/>
                <a:gd name="connsiteX24" fmla="*/ 5135335 w 5298621"/>
                <a:gd name="connsiteY24" fmla="*/ 511628 h 4155621"/>
                <a:gd name="connsiteX25" fmla="*/ 5298621 w 5298621"/>
                <a:gd name="connsiteY25" fmla="*/ 70757 h 4155621"/>
                <a:gd name="connsiteX26" fmla="*/ 4547507 w 5298621"/>
                <a:gd name="connsiteY26" fmla="*/ 87085 h 4155621"/>
                <a:gd name="connsiteX27" fmla="*/ 4498521 w 5298621"/>
                <a:gd name="connsiteY27" fmla="*/ 103414 h 4155621"/>
                <a:gd name="connsiteX0" fmla="*/ 4498521 w 5298621"/>
                <a:gd name="connsiteY0" fmla="*/ 70757 h 4122964"/>
                <a:gd name="connsiteX1" fmla="*/ 4057650 w 5298621"/>
                <a:gd name="connsiteY1" fmla="*/ 478971 h 4122964"/>
                <a:gd name="connsiteX2" fmla="*/ 3698421 w 5298621"/>
                <a:gd name="connsiteY2" fmla="*/ 462643 h 4122964"/>
                <a:gd name="connsiteX3" fmla="*/ 3094264 w 5298621"/>
                <a:gd name="connsiteY3" fmla="*/ 446314 h 4122964"/>
                <a:gd name="connsiteX4" fmla="*/ 2865664 w 5298621"/>
                <a:gd name="connsiteY4" fmla="*/ 740228 h 4122964"/>
                <a:gd name="connsiteX5" fmla="*/ 2473778 w 5298621"/>
                <a:gd name="connsiteY5" fmla="*/ 936171 h 4122964"/>
                <a:gd name="connsiteX6" fmla="*/ 2081893 w 5298621"/>
                <a:gd name="connsiteY6" fmla="*/ 936171 h 4122964"/>
                <a:gd name="connsiteX7" fmla="*/ 1853293 w 5298621"/>
                <a:gd name="connsiteY7" fmla="*/ 936171 h 4122964"/>
                <a:gd name="connsiteX8" fmla="*/ 1494064 w 5298621"/>
                <a:gd name="connsiteY8" fmla="*/ 1295400 h 4122964"/>
                <a:gd name="connsiteX9" fmla="*/ 1265464 w 5298621"/>
                <a:gd name="connsiteY9" fmla="*/ 1311728 h 4122964"/>
                <a:gd name="connsiteX10" fmla="*/ 1118507 w 5298621"/>
                <a:gd name="connsiteY10" fmla="*/ 1638300 h 4122964"/>
                <a:gd name="connsiteX11" fmla="*/ 416378 w 5298621"/>
                <a:gd name="connsiteY11" fmla="*/ 3026228 h 4122964"/>
                <a:gd name="connsiteX12" fmla="*/ 383721 w 5298621"/>
                <a:gd name="connsiteY12" fmla="*/ 3303814 h 4122964"/>
                <a:gd name="connsiteX13" fmla="*/ 465364 w 5298621"/>
                <a:gd name="connsiteY13" fmla="*/ 3499757 h 4122964"/>
                <a:gd name="connsiteX14" fmla="*/ 3175907 w 5298621"/>
                <a:gd name="connsiteY14" fmla="*/ 3352800 h 4122964"/>
                <a:gd name="connsiteX15" fmla="*/ 3208564 w 5298621"/>
                <a:gd name="connsiteY15" fmla="*/ 3467100 h 4122964"/>
                <a:gd name="connsiteX16" fmla="*/ 3306535 w 5298621"/>
                <a:gd name="connsiteY16" fmla="*/ 3516086 h 4122964"/>
                <a:gd name="connsiteX17" fmla="*/ 3829050 w 5298621"/>
                <a:gd name="connsiteY17" fmla="*/ 3532414 h 4122964"/>
                <a:gd name="connsiteX18" fmla="*/ 4482193 w 5298621"/>
                <a:gd name="connsiteY18" fmla="*/ 4103914 h 4122964"/>
                <a:gd name="connsiteX19" fmla="*/ 4024993 w 5298621"/>
                <a:gd name="connsiteY19" fmla="*/ 3418114 h 4122964"/>
                <a:gd name="connsiteX20" fmla="*/ 3698421 w 5298621"/>
                <a:gd name="connsiteY20" fmla="*/ 2715986 h 4122964"/>
                <a:gd name="connsiteX21" fmla="*/ 3714750 w 5298621"/>
                <a:gd name="connsiteY21" fmla="*/ 2275114 h 4122964"/>
                <a:gd name="connsiteX22" fmla="*/ 4302578 w 5298621"/>
                <a:gd name="connsiteY22" fmla="*/ 2062843 h 4122964"/>
                <a:gd name="connsiteX23" fmla="*/ 4645478 w 5298621"/>
                <a:gd name="connsiteY23" fmla="*/ 1507671 h 4122964"/>
                <a:gd name="connsiteX24" fmla="*/ 5135335 w 5298621"/>
                <a:gd name="connsiteY24" fmla="*/ 478971 h 4122964"/>
                <a:gd name="connsiteX25" fmla="*/ 5298621 w 5298621"/>
                <a:gd name="connsiteY25" fmla="*/ 38100 h 4122964"/>
                <a:gd name="connsiteX26" fmla="*/ 4547507 w 5298621"/>
                <a:gd name="connsiteY26" fmla="*/ 54428 h 4122964"/>
                <a:gd name="connsiteX27" fmla="*/ 4498521 w 5298621"/>
                <a:gd name="connsiteY27" fmla="*/ 70757 h 4122964"/>
                <a:gd name="connsiteX0" fmla="*/ 4498521 w 5298621"/>
                <a:gd name="connsiteY0" fmla="*/ 70757 h 4122964"/>
                <a:gd name="connsiteX1" fmla="*/ 4057650 w 5298621"/>
                <a:gd name="connsiteY1" fmla="*/ 478971 h 4122964"/>
                <a:gd name="connsiteX2" fmla="*/ 3698421 w 5298621"/>
                <a:gd name="connsiteY2" fmla="*/ 538843 h 4122964"/>
                <a:gd name="connsiteX3" fmla="*/ 3094264 w 5298621"/>
                <a:gd name="connsiteY3" fmla="*/ 446314 h 4122964"/>
                <a:gd name="connsiteX4" fmla="*/ 2865664 w 5298621"/>
                <a:gd name="connsiteY4" fmla="*/ 740228 h 4122964"/>
                <a:gd name="connsiteX5" fmla="*/ 2473778 w 5298621"/>
                <a:gd name="connsiteY5" fmla="*/ 936171 h 4122964"/>
                <a:gd name="connsiteX6" fmla="*/ 2081893 w 5298621"/>
                <a:gd name="connsiteY6" fmla="*/ 936171 h 4122964"/>
                <a:gd name="connsiteX7" fmla="*/ 1853293 w 5298621"/>
                <a:gd name="connsiteY7" fmla="*/ 936171 h 4122964"/>
                <a:gd name="connsiteX8" fmla="*/ 1494064 w 5298621"/>
                <a:gd name="connsiteY8" fmla="*/ 1295400 h 4122964"/>
                <a:gd name="connsiteX9" fmla="*/ 1265464 w 5298621"/>
                <a:gd name="connsiteY9" fmla="*/ 1311728 h 4122964"/>
                <a:gd name="connsiteX10" fmla="*/ 1118507 w 5298621"/>
                <a:gd name="connsiteY10" fmla="*/ 1638300 h 4122964"/>
                <a:gd name="connsiteX11" fmla="*/ 416378 w 5298621"/>
                <a:gd name="connsiteY11" fmla="*/ 3026228 h 4122964"/>
                <a:gd name="connsiteX12" fmla="*/ 383721 w 5298621"/>
                <a:gd name="connsiteY12" fmla="*/ 3303814 h 4122964"/>
                <a:gd name="connsiteX13" fmla="*/ 465364 w 5298621"/>
                <a:gd name="connsiteY13" fmla="*/ 3499757 h 4122964"/>
                <a:gd name="connsiteX14" fmla="*/ 3175907 w 5298621"/>
                <a:gd name="connsiteY14" fmla="*/ 3352800 h 4122964"/>
                <a:gd name="connsiteX15" fmla="*/ 3208564 w 5298621"/>
                <a:gd name="connsiteY15" fmla="*/ 3467100 h 4122964"/>
                <a:gd name="connsiteX16" fmla="*/ 3306535 w 5298621"/>
                <a:gd name="connsiteY16" fmla="*/ 3516086 h 4122964"/>
                <a:gd name="connsiteX17" fmla="*/ 3829050 w 5298621"/>
                <a:gd name="connsiteY17" fmla="*/ 3532414 h 4122964"/>
                <a:gd name="connsiteX18" fmla="*/ 4482193 w 5298621"/>
                <a:gd name="connsiteY18" fmla="*/ 4103914 h 4122964"/>
                <a:gd name="connsiteX19" fmla="*/ 4024993 w 5298621"/>
                <a:gd name="connsiteY19" fmla="*/ 3418114 h 4122964"/>
                <a:gd name="connsiteX20" fmla="*/ 3698421 w 5298621"/>
                <a:gd name="connsiteY20" fmla="*/ 2715986 h 4122964"/>
                <a:gd name="connsiteX21" fmla="*/ 3714750 w 5298621"/>
                <a:gd name="connsiteY21" fmla="*/ 2275114 h 4122964"/>
                <a:gd name="connsiteX22" fmla="*/ 4302578 w 5298621"/>
                <a:gd name="connsiteY22" fmla="*/ 2062843 h 4122964"/>
                <a:gd name="connsiteX23" fmla="*/ 4645478 w 5298621"/>
                <a:gd name="connsiteY23" fmla="*/ 1507671 h 4122964"/>
                <a:gd name="connsiteX24" fmla="*/ 5135335 w 5298621"/>
                <a:gd name="connsiteY24" fmla="*/ 478971 h 4122964"/>
                <a:gd name="connsiteX25" fmla="*/ 5298621 w 5298621"/>
                <a:gd name="connsiteY25" fmla="*/ 38100 h 4122964"/>
                <a:gd name="connsiteX26" fmla="*/ 4547507 w 5298621"/>
                <a:gd name="connsiteY26" fmla="*/ 54428 h 4122964"/>
                <a:gd name="connsiteX27" fmla="*/ 4498521 w 5298621"/>
                <a:gd name="connsiteY27" fmla="*/ 70757 h 4122964"/>
                <a:gd name="connsiteX0" fmla="*/ 4498521 w 5298621"/>
                <a:gd name="connsiteY0" fmla="*/ 70757 h 4122964"/>
                <a:gd name="connsiteX1" fmla="*/ 4057650 w 5298621"/>
                <a:gd name="connsiteY1" fmla="*/ 478971 h 4122964"/>
                <a:gd name="connsiteX2" fmla="*/ 3698421 w 5298621"/>
                <a:gd name="connsiteY2" fmla="*/ 538843 h 4122964"/>
                <a:gd name="connsiteX3" fmla="*/ 3094264 w 5298621"/>
                <a:gd name="connsiteY3" fmla="*/ 446314 h 4122964"/>
                <a:gd name="connsiteX4" fmla="*/ 2865664 w 5298621"/>
                <a:gd name="connsiteY4" fmla="*/ 740228 h 4122964"/>
                <a:gd name="connsiteX5" fmla="*/ 2473778 w 5298621"/>
                <a:gd name="connsiteY5" fmla="*/ 936171 h 4122964"/>
                <a:gd name="connsiteX6" fmla="*/ 2081893 w 5298621"/>
                <a:gd name="connsiteY6" fmla="*/ 936171 h 4122964"/>
                <a:gd name="connsiteX7" fmla="*/ 1853293 w 5298621"/>
                <a:gd name="connsiteY7" fmla="*/ 936171 h 4122964"/>
                <a:gd name="connsiteX8" fmla="*/ 1494064 w 5298621"/>
                <a:gd name="connsiteY8" fmla="*/ 1295400 h 4122964"/>
                <a:gd name="connsiteX9" fmla="*/ 1265464 w 5298621"/>
                <a:gd name="connsiteY9" fmla="*/ 1311728 h 4122964"/>
                <a:gd name="connsiteX10" fmla="*/ 1118507 w 5298621"/>
                <a:gd name="connsiteY10" fmla="*/ 1638300 h 4122964"/>
                <a:gd name="connsiteX11" fmla="*/ 416378 w 5298621"/>
                <a:gd name="connsiteY11" fmla="*/ 3026228 h 4122964"/>
                <a:gd name="connsiteX12" fmla="*/ 383721 w 5298621"/>
                <a:gd name="connsiteY12" fmla="*/ 3303814 h 4122964"/>
                <a:gd name="connsiteX13" fmla="*/ 465364 w 5298621"/>
                <a:gd name="connsiteY13" fmla="*/ 3499757 h 4122964"/>
                <a:gd name="connsiteX14" fmla="*/ 3175907 w 5298621"/>
                <a:gd name="connsiteY14" fmla="*/ 3352800 h 4122964"/>
                <a:gd name="connsiteX15" fmla="*/ 3208564 w 5298621"/>
                <a:gd name="connsiteY15" fmla="*/ 3467100 h 4122964"/>
                <a:gd name="connsiteX16" fmla="*/ 3306535 w 5298621"/>
                <a:gd name="connsiteY16" fmla="*/ 3516086 h 4122964"/>
                <a:gd name="connsiteX17" fmla="*/ 3829050 w 5298621"/>
                <a:gd name="connsiteY17" fmla="*/ 3532414 h 4122964"/>
                <a:gd name="connsiteX18" fmla="*/ 4482193 w 5298621"/>
                <a:gd name="connsiteY18" fmla="*/ 4103914 h 4122964"/>
                <a:gd name="connsiteX19" fmla="*/ 4024993 w 5298621"/>
                <a:gd name="connsiteY19" fmla="*/ 3418114 h 4122964"/>
                <a:gd name="connsiteX20" fmla="*/ 3698421 w 5298621"/>
                <a:gd name="connsiteY20" fmla="*/ 2715986 h 4122964"/>
                <a:gd name="connsiteX21" fmla="*/ 3714750 w 5298621"/>
                <a:gd name="connsiteY21" fmla="*/ 2275114 h 4122964"/>
                <a:gd name="connsiteX22" fmla="*/ 4302578 w 5298621"/>
                <a:gd name="connsiteY22" fmla="*/ 2062843 h 4122964"/>
                <a:gd name="connsiteX23" fmla="*/ 4645478 w 5298621"/>
                <a:gd name="connsiteY23" fmla="*/ 1507671 h 4122964"/>
                <a:gd name="connsiteX24" fmla="*/ 5135335 w 5298621"/>
                <a:gd name="connsiteY24" fmla="*/ 478971 h 4122964"/>
                <a:gd name="connsiteX25" fmla="*/ 5298621 w 5298621"/>
                <a:gd name="connsiteY25" fmla="*/ 38100 h 4122964"/>
                <a:gd name="connsiteX26" fmla="*/ 4547507 w 5298621"/>
                <a:gd name="connsiteY26" fmla="*/ 54428 h 4122964"/>
                <a:gd name="connsiteX27" fmla="*/ 4498521 w 5298621"/>
                <a:gd name="connsiteY27" fmla="*/ 70757 h 4122964"/>
                <a:gd name="connsiteX0" fmla="*/ 4498521 w 5298621"/>
                <a:gd name="connsiteY0" fmla="*/ 70757 h 4122964"/>
                <a:gd name="connsiteX1" fmla="*/ 4057650 w 5298621"/>
                <a:gd name="connsiteY1" fmla="*/ 478971 h 4122964"/>
                <a:gd name="connsiteX2" fmla="*/ 3698421 w 5298621"/>
                <a:gd name="connsiteY2" fmla="*/ 538843 h 4122964"/>
                <a:gd name="connsiteX3" fmla="*/ 3094264 w 5298621"/>
                <a:gd name="connsiteY3" fmla="*/ 446314 h 4122964"/>
                <a:gd name="connsiteX4" fmla="*/ 2865664 w 5298621"/>
                <a:gd name="connsiteY4" fmla="*/ 740228 h 4122964"/>
                <a:gd name="connsiteX5" fmla="*/ 2473778 w 5298621"/>
                <a:gd name="connsiteY5" fmla="*/ 936171 h 4122964"/>
                <a:gd name="connsiteX6" fmla="*/ 2081893 w 5298621"/>
                <a:gd name="connsiteY6" fmla="*/ 936171 h 4122964"/>
                <a:gd name="connsiteX7" fmla="*/ 1853293 w 5298621"/>
                <a:gd name="connsiteY7" fmla="*/ 936171 h 4122964"/>
                <a:gd name="connsiteX8" fmla="*/ 1494064 w 5298621"/>
                <a:gd name="connsiteY8" fmla="*/ 1295400 h 4122964"/>
                <a:gd name="connsiteX9" fmla="*/ 1265464 w 5298621"/>
                <a:gd name="connsiteY9" fmla="*/ 1311728 h 4122964"/>
                <a:gd name="connsiteX10" fmla="*/ 1118507 w 5298621"/>
                <a:gd name="connsiteY10" fmla="*/ 1638300 h 4122964"/>
                <a:gd name="connsiteX11" fmla="*/ 416378 w 5298621"/>
                <a:gd name="connsiteY11" fmla="*/ 3026228 h 4122964"/>
                <a:gd name="connsiteX12" fmla="*/ 383721 w 5298621"/>
                <a:gd name="connsiteY12" fmla="*/ 3303814 h 4122964"/>
                <a:gd name="connsiteX13" fmla="*/ 465364 w 5298621"/>
                <a:gd name="connsiteY13" fmla="*/ 3499757 h 4122964"/>
                <a:gd name="connsiteX14" fmla="*/ 3175907 w 5298621"/>
                <a:gd name="connsiteY14" fmla="*/ 3352800 h 4122964"/>
                <a:gd name="connsiteX15" fmla="*/ 3208564 w 5298621"/>
                <a:gd name="connsiteY15" fmla="*/ 3467100 h 4122964"/>
                <a:gd name="connsiteX16" fmla="*/ 3829050 w 5298621"/>
                <a:gd name="connsiteY16" fmla="*/ 3532414 h 4122964"/>
                <a:gd name="connsiteX17" fmla="*/ 4482193 w 5298621"/>
                <a:gd name="connsiteY17" fmla="*/ 4103914 h 4122964"/>
                <a:gd name="connsiteX18" fmla="*/ 4024993 w 5298621"/>
                <a:gd name="connsiteY18" fmla="*/ 3418114 h 4122964"/>
                <a:gd name="connsiteX19" fmla="*/ 3698421 w 5298621"/>
                <a:gd name="connsiteY19" fmla="*/ 2715986 h 4122964"/>
                <a:gd name="connsiteX20" fmla="*/ 3714750 w 5298621"/>
                <a:gd name="connsiteY20" fmla="*/ 2275114 h 4122964"/>
                <a:gd name="connsiteX21" fmla="*/ 4302578 w 5298621"/>
                <a:gd name="connsiteY21" fmla="*/ 2062843 h 4122964"/>
                <a:gd name="connsiteX22" fmla="*/ 4645478 w 5298621"/>
                <a:gd name="connsiteY22" fmla="*/ 1507671 h 4122964"/>
                <a:gd name="connsiteX23" fmla="*/ 5135335 w 5298621"/>
                <a:gd name="connsiteY23" fmla="*/ 478971 h 4122964"/>
                <a:gd name="connsiteX24" fmla="*/ 5298621 w 5298621"/>
                <a:gd name="connsiteY24" fmla="*/ 38100 h 4122964"/>
                <a:gd name="connsiteX25" fmla="*/ 4547507 w 5298621"/>
                <a:gd name="connsiteY25" fmla="*/ 54428 h 4122964"/>
                <a:gd name="connsiteX26" fmla="*/ 4498521 w 5298621"/>
                <a:gd name="connsiteY26" fmla="*/ 70757 h 4122964"/>
                <a:gd name="connsiteX0" fmla="*/ 4498521 w 5298621"/>
                <a:gd name="connsiteY0" fmla="*/ 70757 h 4122964"/>
                <a:gd name="connsiteX1" fmla="*/ 4057650 w 5298621"/>
                <a:gd name="connsiteY1" fmla="*/ 478971 h 4122964"/>
                <a:gd name="connsiteX2" fmla="*/ 3698421 w 5298621"/>
                <a:gd name="connsiteY2" fmla="*/ 538843 h 4122964"/>
                <a:gd name="connsiteX3" fmla="*/ 3094264 w 5298621"/>
                <a:gd name="connsiteY3" fmla="*/ 446314 h 4122964"/>
                <a:gd name="connsiteX4" fmla="*/ 2865664 w 5298621"/>
                <a:gd name="connsiteY4" fmla="*/ 740228 h 4122964"/>
                <a:gd name="connsiteX5" fmla="*/ 2473778 w 5298621"/>
                <a:gd name="connsiteY5" fmla="*/ 936171 h 4122964"/>
                <a:gd name="connsiteX6" fmla="*/ 2081893 w 5298621"/>
                <a:gd name="connsiteY6" fmla="*/ 936171 h 4122964"/>
                <a:gd name="connsiteX7" fmla="*/ 1853293 w 5298621"/>
                <a:gd name="connsiteY7" fmla="*/ 936171 h 4122964"/>
                <a:gd name="connsiteX8" fmla="*/ 1494064 w 5298621"/>
                <a:gd name="connsiteY8" fmla="*/ 1295400 h 4122964"/>
                <a:gd name="connsiteX9" fmla="*/ 1265464 w 5298621"/>
                <a:gd name="connsiteY9" fmla="*/ 1311728 h 4122964"/>
                <a:gd name="connsiteX10" fmla="*/ 1118507 w 5298621"/>
                <a:gd name="connsiteY10" fmla="*/ 1638300 h 4122964"/>
                <a:gd name="connsiteX11" fmla="*/ 416378 w 5298621"/>
                <a:gd name="connsiteY11" fmla="*/ 3026228 h 4122964"/>
                <a:gd name="connsiteX12" fmla="*/ 383721 w 5298621"/>
                <a:gd name="connsiteY12" fmla="*/ 3303814 h 4122964"/>
                <a:gd name="connsiteX13" fmla="*/ 465364 w 5298621"/>
                <a:gd name="connsiteY13" fmla="*/ 3499757 h 4122964"/>
                <a:gd name="connsiteX14" fmla="*/ 3175907 w 5298621"/>
                <a:gd name="connsiteY14" fmla="*/ 3352800 h 4122964"/>
                <a:gd name="connsiteX15" fmla="*/ 3208564 w 5298621"/>
                <a:gd name="connsiteY15" fmla="*/ 3467100 h 4122964"/>
                <a:gd name="connsiteX16" fmla="*/ 3829050 w 5298621"/>
                <a:gd name="connsiteY16" fmla="*/ 3532414 h 4122964"/>
                <a:gd name="connsiteX17" fmla="*/ 4482193 w 5298621"/>
                <a:gd name="connsiteY17" fmla="*/ 4103914 h 4122964"/>
                <a:gd name="connsiteX18" fmla="*/ 4024993 w 5298621"/>
                <a:gd name="connsiteY18" fmla="*/ 3418114 h 4122964"/>
                <a:gd name="connsiteX19" fmla="*/ 3698421 w 5298621"/>
                <a:gd name="connsiteY19" fmla="*/ 2715986 h 4122964"/>
                <a:gd name="connsiteX20" fmla="*/ 3714750 w 5298621"/>
                <a:gd name="connsiteY20" fmla="*/ 2275114 h 4122964"/>
                <a:gd name="connsiteX21" fmla="*/ 4302578 w 5298621"/>
                <a:gd name="connsiteY21" fmla="*/ 2062843 h 4122964"/>
                <a:gd name="connsiteX22" fmla="*/ 4645478 w 5298621"/>
                <a:gd name="connsiteY22" fmla="*/ 1507671 h 4122964"/>
                <a:gd name="connsiteX23" fmla="*/ 5135335 w 5298621"/>
                <a:gd name="connsiteY23" fmla="*/ 478971 h 4122964"/>
                <a:gd name="connsiteX24" fmla="*/ 5298621 w 5298621"/>
                <a:gd name="connsiteY24" fmla="*/ 38100 h 4122964"/>
                <a:gd name="connsiteX25" fmla="*/ 4547507 w 5298621"/>
                <a:gd name="connsiteY25" fmla="*/ 54428 h 4122964"/>
                <a:gd name="connsiteX26" fmla="*/ 4498521 w 5298621"/>
                <a:gd name="connsiteY26" fmla="*/ 70757 h 4122964"/>
                <a:gd name="connsiteX0" fmla="*/ 4498521 w 5298621"/>
                <a:gd name="connsiteY0" fmla="*/ 70757 h 4122964"/>
                <a:gd name="connsiteX1" fmla="*/ 4057650 w 5298621"/>
                <a:gd name="connsiteY1" fmla="*/ 478971 h 4122964"/>
                <a:gd name="connsiteX2" fmla="*/ 3698421 w 5298621"/>
                <a:gd name="connsiteY2" fmla="*/ 538843 h 4122964"/>
                <a:gd name="connsiteX3" fmla="*/ 3094264 w 5298621"/>
                <a:gd name="connsiteY3" fmla="*/ 446314 h 4122964"/>
                <a:gd name="connsiteX4" fmla="*/ 2865664 w 5298621"/>
                <a:gd name="connsiteY4" fmla="*/ 740228 h 4122964"/>
                <a:gd name="connsiteX5" fmla="*/ 2473778 w 5298621"/>
                <a:gd name="connsiteY5" fmla="*/ 936171 h 4122964"/>
                <a:gd name="connsiteX6" fmla="*/ 2081893 w 5298621"/>
                <a:gd name="connsiteY6" fmla="*/ 936171 h 4122964"/>
                <a:gd name="connsiteX7" fmla="*/ 1853293 w 5298621"/>
                <a:gd name="connsiteY7" fmla="*/ 936171 h 4122964"/>
                <a:gd name="connsiteX8" fmla="*/ 1494064 w 5298621"/>
                <a:gd name="connsiteY8" fmla="*/ 1295400 h 4122964"/>
                <a:gd name="connsiteX9" fmla="*/ 1265464 w 5298621"/>
                <a:gd name="connsiteY9" fmla="*/ 1311728 h 4122964"/>
                <a:gd name="connsiteX10" fmla="*/ 1118507 w 5298621"/>
                <a:gd name="connsiteY10" fmla="*/ 1638300 h 4122964"/>
                <a:gd name="connsiteX11" fmla="*/ 416378 w 5298621"/>
                <a:gd name="connsiteY11" fmla="*/ 3026228 h 4122964"/>
                <a:gd name="connsiteX12" fmla="*/ 383721 w 5298621"/>
                <a:gd name="connsiteY12" fmla="*/ 3303814 h 4122964"/>
                <a:gd name="connsiteX13" fmla="*/ 465364 w 5298621"/>
                <a:gd name="connsiteY13" fmla="*/ 3499757 h 4122964"/>
                <a:gd name="connsiteX14" fmla="*/ 3175907 w 5298621"/>
                <a:gd name="connsiteY14" fmla="*/ 3352800 h 4122964"/>
                <a:gd name="connsiteX15" fmla="*/ 3208564 w 5298621"/>
                <a:gd name="connsiteY15" fmla="*/ 3467100 h 4122964"/>
                <a:gd name="connsiteX16" fmla="*/ 3829050 w 5298621"/>
                <a:gd name="connsiteY16" fmla="*/ 3532414 h 4122964"/>
                <a:gd name="connsiteX17" fmla="*/ 4482193 w 5298621"/>
                <a:gd name="connsiteY17" fmla="*/ 4103914 h 4122964"/>
                <a:gd name="connsiteX18" fmla="*/ 4024993 w 5298621"/>
                <a:gd name="connsiteY18" fmla="*/ 3418114 h 4122964"/>
                <a:gd name="connsiteX19" fmla="*/ 3698421 w 5298621"/>
                <a:gd name="connsiteY19" fmla="*/ 2715986 h 4122964"/>
                <a:gd name="connsiteX20" fmla="*/ 3714750 w 5298621"/>
                <a:gd name="connsiteY20" fmla="*/ 2275114 h 4122964"/>
                <a:gd name="connsiteX21" fmla="*/ 4302578 w 5298621"/>
                <a:gd name="connsiteY21" fmla="*/ 2062843 h 4122964"/>
                <a:gd name="connsiteX22" fmla="*/ 4645478 w 5298621"/>
                <a:gd name="connsiteY22" fmla="*/ 1507671 h 4122964"/>
                <a:gd name="connsiteX23" fmla="*/ 5135335 w 5298621"/>
                <a:gd name="connsiteY23" fmla="*/ 478971 h 4122964"/>
                <a:gd name="connsiteX24" fmla="*/ 5298621 w 5298621"/>
                <a:gd name="connsiteY24" fmla="*/ 38100 h 4122964"/>
                <a:gd name="connsiteX25" fmla="*/ 4547507 w 5298621"/>
                <a:gd name="connsiteY25" fmla="*/ 54428 h 4122964"/>
                <a:gd name="connsiteX26" fmla="*/ 4498521 w 5298621"/>
                <a:gd name="connsiteY26" fmla="*/ 70757 h 4122964"/>
                <a:gd name="connsiteX0" fmla="*/ 4498521 w 5298621"/>
                <a:gd name="connsiteY0" fmla="*/ 70757 h 4122964"/>
                <a:gd name="connsiteX1" fmla="*/ 4057650 w 5298621"/>
                <a:gd name="connsiteY1" fmla="*/ 478971 h 4122964"/>
                <a:gd name="connsiteX2" fmla="*/ 3698421 w 5298621"/>
                <a:gd name="connsiteY2" fmla="*/ 538843 h 4122964"/>
                <a:gd name="connsiteX3" fmla="*/ 3094264 w 5298621"/>
                <a:gd name="connsiteY3" fmla="*/ 446314 h 4122964"/>
                <a:gd name="connsiteX4" fmla="*/ 2865664 w 5298621"/>
                <a:gd name="connsiteY4" fmla="*/ 740228 h 4122964"/>
                <a:gd name="connsiteX5" fmla="*/ 2473778 w 5298621"/>
                <a:gd name="connsiteY5" fmla="*/ 936171 h 4122964"/>
                <a:gd name="connsiteX6" fmla="*/ 2081893 w 5298621"/>
                <a:gd name="connsiteY6" fmla="*/ 936171 h 4122964"/>
                <a:gd name="connsiteX7" fmla="*/ 1853293 w 5298621"/>
                <a:gd name="connsiteY7" fmla="*/ 936171 h 4122964"/>
                <a:gd name="connsiteX8" fmla="*/ 1494064 w 5298621"/>
                <a:gd name="connsiteY8" fmla="*/ 1295400 h 4122964"/>
                <a:gd name="connsiteX9" fmla="*/ 1265464 w 5298621"/>
                <a:gd name="connsiteY9" fmla="*/ 1311728 h 4122964"/>
                <a:gd name="connsiteX10" fmla="*/ 1118507 w 5298621"/>
                <a:gd name="connsiteY10" fmla="*/ 1638300 h 4122964"/>
                <a:gd name="connsiteX11" fmla="*/ 416378 w 5298621"/>
                <a:gd name="connsiteY11" fmla="*/ 3026228 h 4122964"/>
                <a:gd name="connsiteX12" fmla="*/ 383721 w 5298621"/>
                <a:gd name="connsiteY12" fmla="*/ 3303814 h 4122964"/>
                <a:gd name="connsiteX13" fmla="*/ 465364 w 5298621"/>
                <a:gd name="connsiteY13" fmla="*/ 3499757 h 4122964"/>
                <a:gd name="connsiteX14" fmla="*/ 3175907 w 5298621"/>
                <a:gd name="connsiteY14" fmla="*/ 3352800 h 4122964"/>
                <a:gd name="connsiteX15" fmla="*/ 3208564 w 5298621"/>
                <a:gd name="connsiteY15" fmla="*/ 3467100 h 4122964"/>
                <a:gd name="connsiteX16" fmla="*/ 3829050 w 5298621"/>
                <a:gd name="connsiteY16" fmla="*/ 3532414 h 4122964"/>
                <a:gd name="connsiteX17" fmla="*/ 4482193 w 5298621"/>
                <a:gd name="connsiteY17" fmla="*/ 4103914 h 4122964"/>
                <a:gd name="connsiteX18" fmla="*/ 4024993 w 5298621"/>
                <a:gd name="connsiteY18" fmla="*/ 3418114 h 4122964"/>
                <a:gd name="connsiteX19" fmla="*/ 3698421 w 5298621"/>
                <a:gd name="connsiteY19" fmla="*/ 2715986 h 4122964"/>
                <a:gd name="connsiteX20" fmla="*/ 3714750 w 5298621"/>
                <a:gd name="connsiteY20" fmla="*/ 2275114 h 4122964"/>
                <a:gd name="connsiteX21" fmla="*/ 4302578 w 5298621"/>
                <a:gd name="connsiteY21" fmla="*/ 2062843 h 4122964"/>
                <a:gd name="connsiteX22" fmla="*/ 4645478 w 5298621"/>
                <a:gd name="connsiteY22" fmla="*/ 1507671 h 4122964"/>
                <a:gd name="connsiteX23" fmla="*/ 5135335 w 5298621"/>
                <a:gd name="connsiteY23" fmla="*/ 478971 h 4122964"/>
                <a:gd name="connsiteX24" fmla="*/ 5298621 w 5298621"/>
                <a:gd name="connsiteY24" fmla="*/ 38100 h 4122964"/>
                <a:gd name="connsiteX25" fmla="*/ 4547507 w 5298621"/>
                <a:gd name="connsiteY25" fmla="*/ 54428 h 4122964"/>
                <a:gd name="connsiteX26" fmla="*/ 4498521 w 5298621"/>
                <a:gd name="connsiteY26" fmla="*/ 70757 h 4122964"/>
                <a:gd name="connsiteX0" fmla="*/ 4498521 w 5298621"/>
                <a:gd name="connsiteY0" fmla="*/ 70757 h 4122964"/>
                <a:gd name="connsiteX1" fmla="*/ 4057650 w 5298621"/>
                <a:gd name="connsiteY1" fmla="*/ 478971 h 4122964"/>
                <a:gd name="connsiteX2" fmla="*/ 3698421 w 5298621"/>
                <a:gd name="connsiteY2" fmla="*/ 538843 h 4122964"/>
                <a:gd name="connsiteX3" fmla="*/ 3094264 w 5298621"/>
                <a:gd name="connsiteY3" fmla="*/ 446314 h 4122964"/>
                <a:gd name="connsiteX4" fmla="*/ 2865664 w 5298621"/>
                <a:gd name="connsiteY4" fmla="*/ 740228 h 4122964"/>
                <a:gd name="connsiteX5" fmla="*/ 2473778 w 5298621"/>
                <a:gd name="connsiteY5" fmla="*/ 936171 h 4122964"/>
                <a:gd name="connsiteX6" fmla="*/ 2081893 w 5298621"/>
                <a:gd name="connsiteY6" fmla="*/ 936171 h 4122964"/>
                <a:gd name="connsiteX7" fmla="*/ 1853293 w 5298621"/>
                <a:gd name="connsiteY7" fmla="*/ 936171 h 4122964"/>
                <a:gd name="connsiteX8" fmla="*/ 1494064 w 5298621"/>
                <a:gd name="connsiteY8" fmla="*/ 1295400 h 4122964"/>
                <a:gd name="connsiteX9" fmla="*/ 1265464 w 5298621"/>
                <a:gd name="connsiteY9" fmla="*/ 1311728 h 4122964"/>
                <a:gd name="connsiteX10" fmla="*/ 1118507 w 5298621"/>
                <a:gd name="connsiteY10" fmla="*/ 1638300 h 4122964"/>
                <a:gd name="connsiteX11" fmla="*/ 416378 w 5298621"/>
                <a:gd name="connsiteY11" fmla="*/ 3026228 h 4122964"/>
                <a:gd name="connsiteX12" fmla="*/ 383721 w 5298621"/>
                <a:gd name="connsiteY12" fmla="*/ 3303814 h 4122964"/>
                <a:gd name="connsiteX13" fmla="*/ 465364 w 5298621"/>
                <a:gd name="connsiteY13" fmla="*/ 3499757 h 4122964"/>
                <a:gd name="connsiteX14" fmla="*/ 3175907 w 5298621"/>
                <a:gd name="connsiteY14" fmla="*/ 3352800 h 4122964"/>
                <a:gd name="connsiteX15" fmla="*/ 3208564 w 5298621"/>
                <a:gd name="connsiteY15" fmla="*/ 3467100 h 4122964"/>
                <a:gd name="connsiteX16" fmla="*/ 3829050 w 5298621"/>
                <a:gd name="connsiteY16" fmla="*/ 3532414 h 4122964"/>
                <a:gd name="connsiteX17" fmla="*/ 4482193 w 5298621"/>
                <a:gd name="connsiteY17" fmla="*/ 4103914 h 4122964"/>
                <a:gd name="connsiteX18" fmla="*/ 4024993 w 5298621"/>
                <a:gd name="connsiteY18" fmla="*/ 3418114 h 4122964"/>
                <a:gd name="connsiteX19" fmla="*/ 3698421 w 5298621"/>
                <a:gd name="connsiteY19" fmla="*/ 2715986 h 4122964"/>
                <a:gd name="connsiteX20" fmla="*/ 3714750 w 5298621"/>
                <a:gd name="connsiteY20" fmla="*/ 2275114 h 4122964"/>
                <a:gd name="connsiteX21" fmla="*/ 4302578 w 5298621"/>
                <a:gd name="connsiteY21" fmla="*/ 2062843 h 4122964"/>
                <a:gd name="connsiteX22" fmla="*/ 4645478 w 5298621"/>
                <a:gd name="connsiteY22" fmla="*/ 1507671 h 4122964"/>
                <a:gd name="connsiteX23" fmla="*/ 5135335 w 5298621"/>
                <a:gd name="connsiteY23" fmla="*/ 478971 h 4122964"/>
                <a:gd name="connsiteX24" fmla="*/ 5298621 w 5298621"/>
                <a:gd name="connsiteY24" fmla="*/ 38100 h 4122964"/>
                <a:gd name="connsiteX25" fmla="*/ 4547507 w 5298621"/>
                <a:gd name="connsiteY25" fmla="*/ 54428 h 4122964"/>
                <a:gd name="connsiteX26" fmla="*/ 4498521 w 5298621"/>
                <a:gd name="connsiteY26" fmla="*/ 70757 h 4122964"/>
                <a:gd name="connsiteX0" fmla="*/ 4498521 w 5298621"/>
                <a:gd name="connsiteY0" fmla="*/ 70757 h 3618139"/>
                <a:gd name="connsiteX1" fmla="*/ 4057650 w 5298621"/>
                <a:gd name="connsiteY1" fmla="*/ 478971 h 3618139"/>
                <a:gd name="connsiteX2" fmla="*/ 3698421 w 5298621"/>
                <a:gd name="connsiteY2" fmla="*/ 538843 h 3618139"/>
                <a:gd name="connsiteX3" fmla="*/ 3094264 w 5298621"/>
                <a:gd name="connsiteY3" fmla="*/ 446314 h 3618139"/>
                <a:gd name="connsiteX4" fmla="*/ 2865664 w 5298621"/>
                <a:gd name="connsiteY4" fmla="*/ 740228 h 3618139"/>
                <a:gd name="connsiteX5" fmla="*/ 2473778 w 5298621"/>
                <a:gd name="connsiteY5" fmla="*/ 936171 h 3618139"/>
                <a:gd name="connsiteX6" fmla="*/ 2081893 w 5298621"/>
                <a:gd name="connsiteY6" fmla="*/ 936171 h 3618139"/>
                <a:gd name="connsiteX7" fmla="*/ 1853293 w 5298621"/>
                <a:gd name="connsiteY7" fmla="*/ 936171 h 3618139"/>
                <a:gd name="connsiteX8" fmla="*/ 1494064 w 5298621"/>
                <a:gd name="connsiteY8" fmla="*/ 1295400 h 3618139"/>
                <a:gd name="connsiteX9" fmla="*/ 1265464 w 5298621"/>
                <a:gd name="connsiteY9" fmla="*/ 1311728 h 3618139"/>
                <a:gd name="connsiteX10" fmla="*/ 1118507 w 5298621"/>
                <a:gd name="connsiteY10" fmla="*/ 1638300 h 3618139"/>
                <a:gd name="connsiteX11" fmla="*/ 416378 w 5298621"/>
                <a:gd name="connsiteY11" fmla="*/ 3026228 h 3618139"/>
                <a:gd name="connsiteX12" fmla="*/ 383721 w 5298621"/>
                <a:gd name="connsiteY12" fmla="*/ 3303814 h 3618139"/>
                <a:gd name="connsiteX13" fmla="*/ 465364 w 5298621"/>
                <a:gd name="connsiteY13" fmla="*/ 3499757 h 3618139"/>
                <a:gd name="connsiteX14" fmla="*/ 3175907 w 5298621"/>
                <a:gd name="connsiteY14" fmla="*/ 3352800 h 3618139"/>
                <a:gd name="connsiteX15" fmla="*/ 3208564 w 5298621"/>
                <a:gd name="connsiteY15" fmla="*/ 3467100 h 3618139"/>
                <a:gd name="connsiteX16" fmla="*/ 3829050 w 5298621"/>
                <a:gd name="connsiteY16" fmla="*/ 3532414 h 3618139"/>
                <a:gd name="connsiteX17" fmla="*/ 4024993 w 5298621"/>
                <a:gd name="connsiteY17" fmla="*/ 3418114 h 3618139"/>
                <a:gd name="connsiteX18" fmla="*/ 3698421 w 5298621"/>
                <a:gd name="connsiteY18" fmla="*/ 2715986 h 3618139"/>
                <a:gd name="connsiteX19" fmla="*/ 3714750 w 5298621"/>
                <a:gd name="connsiteY19" fmla="*/ 2275114 h 3618139"/>
                <a:gd name="connsiteX20" fmla="*/ 4302578 w 5298621"/>
                <a:gd name="connsiteY20" fmla="*/ 2062843 h 3618139"/>
                <a:gd name="connsiteX21" fmla="*/ 4645478 w 5298621"/>
                <a:gd name="connsiteY21" fmla="*/ 1507671 h 3618139"/>
                <a:gd name="connsiteX22" fmla="*/ 5135335 w 5298621"/>
                <a:gd name="connsiteY22" fmla="*/ 478971 h 3618139"/>
                <a:gd name="connsiteX23" fmla="*/ 5298621 w 5298621"/>
                <a:gd name="connsiteY23" fmla="*/ 38100 h 3618139"/>
                <a:gd name="connsiteX24" fmla="*/ 4547507 w 5298621"/>
                <a:gd name="connsiteY24" fmla="*/ 54428 h 3618139"/>
                <a:gd name="connsiteX25" fmla="*/ 4498521 w 5298621"/>
                <a:gd name="connsiteY25" fmla="*/ 70757 h 3618139"/>
                <a:gd name="connsiteX0" fmla="*/ 4498521 w 5298621"/>
                <a:gd name="connsiteY0" fmla="*/ 70757 h 3618139"/>
                <a:gd name="connsiteX1" fmla="*/ 4057650 w 5298621"/>
                <a:gd name="connsiteY1" fmla="*/ 478971 h 3618139"/>
                <a:gd name="connsiteX2" fmla="*/ 3698421 w 5298621"/>
                <a:gd name="connsiteY2" fmla="*/ 538843 h 3618139"/>
                <a:gd name="connsiteX3" fmla="*/ 3094264 w 5298621"/>
                <a:gd name="connsiteY3" fmla="*/ 446314 h 3618139"/>
                <a:gd name="connsiteX4" fmla="*/ 2865664 w 5298621"/>
                <a:gd name="connsiteY4" fmla="*/ 740228 h 3618139"/>
                <a:gd name="connsiteX5" fmla="*/ 2473778 w 5298621"/>
                <a:gd name="connsiteY5" fmla="*/ 936171 h 3618139"/>
                <a:gd name="connsiteX6" fmla="*/ 2081893 w 5298621"/>
                <a:gd name="connsiteY6" fmla="*/ 936171 h 3618139"/>
                <a:gd name="connsiteX7" fmla="*/ 1853293 w 5298621"/>
                <a:gd name="connsiteY7" fmla="*/ 936171 h 3618139"/>
                <a:gd name="connsiteX8" fmla="*/ 1494064 w 5298621"/>
                <a:gd name="connsiteY8" fmla="*/ 1295400 h 3618139"/>
                <a:gd name="connsiteX9" fmla="*/ 1265464 w 5298621"/>
                <a:gd name="connsiteY9" fmla="*/ 1311728 h 3618139"/>
                <a:gd name="connsiteX10" fmla="*/ 1118507 w 5298621"/>
                <a:gd name="connsiteY10" fmla="*/ 1638300 h 3618139"/>
                <a:gd name="connsiteX11" fmla="*/ 416378 w 5298621"/>
                <a:gd name="connsiteY11" fmla="*/ 3026228 h 3618139"/>
                <a:gd name="connsiteX12" fmla="*/ 383721 w 5298621"/>
                <a:gd name="connsiteY12" fmla="*/ 3303814 h 3618139"/>
                <a:gd name="connsiteX13" fmla="*/ 465364 w 5298621"/>
                <a:gd name="connsiteY13" fmla="*/ 3499757 h 3618139"/>
                <a:gd name="connsiteX14" fmla="*/ 3175907 w 5298621"/>
                <a:gd name="connsiteY14" fmla="*/ 3352800 h 3618139"/>
                <a:gd name="connsiteX15" fmla="*/ 3208564 w 5298621"/>
                <a:gd name="connsiteY15" fmla="*/ 3467100 h 3618139"/>
                <a:gd name="connsiteX16" fmla="*/ 3829050 w 5298621"/>
                <a:gd name="connsiteY16" fmla="*/ 3532414 h 3618139"/>
                <a:gd name="connsiteX17" fmla="*/ 4024993 w 5298621"/>
                <a:gd name="connsiteY17" fmla="*/ 3418114 h 3618139"/>
                <a:gd name="connsiteX18" fmla="*/ 3698421 w 5298621"/>
                <a:gd name="connsiteY18" fmla="*/ 2715986 h 3618139"/>
                <a:gd name="connsiteX19" fmla="*/ 3714750 w 5298621"/>
                <a:gd name="connsiteY19" fmla="*/ 2275114 h 3618139"/>
                <a:gd name="connsiteX20" fmla="*/ 4302578 w 5298621"/>
                <a:gd name="connsiteY20" fmla="*/ 2062843 h 3618139"/>
                <a:gd name="connsiteX21" fmla="*/ 4645478 w 5298621"/>
                <a:gd name="connsiteY21" fmla="*/ 1507671 h 3618139"/>
                <a:gd name="connsiteX22" fmla="*/ 5135335 w 5298621"/>
                <a:gd name="connsiteY22" fmla="*/ 478971 h 3618139"/>
                <a:gd name="connsiteX23" fmla="*/ 5298621 w 5298621"/>
                <a:gd name="connsiteY23" fmla="*/ 38100 h 3618139"/>
                <a:gd name="connsiteX24" fmla="*/ 4547507 w 5298621"/>
                <a:gd name="connsiteY24" fmla="*/ 54428 h 3618139"/>
                <a:gd name="connsiteX25" fmla="*/ 4498521 w 5298621"/>
                <a:gd name="connsiteY25" fmla="*/ 70757 h 3618139"/>
                <a:gd name="connsiteX0" fmla="*/ 4498521 w 5298621"/>
                <a:gd name="connsiteY0" fmla="*/ 70757 h 3618139"/>
                <a:gd name="connsiteX1" fmla="*/ 4057650 w 5298621"/>
                <a:gd name="connsiteY1" fmla="*/ 478971 h 3618139"/>
                <a:gd name="connsiteX2" fmla="*/ 3698421 w 5298621"/>
                <a:gd name="connsiteY2" fmla="*/ 538843 h 3618139"/>
                <a:gd name="connsiteX3" fmla="*/ 3094264 w 5298621"/>
                <a:gd name="connsiteY3" fmla="*/ 446314 h 3618139"/>
                <a:gd name="connsiteX4" fmla="*/ 2865664 w 5298621"/>
                <a:gd name="connsiteY4" fmla="*/ 740228 h 3618139"/>
                <a:gd name="connsiteX5" fmla="*/ 2473778 w 5298621"/>
                <a:gd name="connsiteY5" fmla="*/ 936171 h 3618139"/>
                <a:gd name="connsiteX6" fmla="*/ 2081893 w 5298621"/>
                <a:gd name="connsiteY6" fmla="*/ 936171 h 3618139"/>
                <a:gd name="connsiteX7" fmla="*/ 1853293 w 5298621"/>
                <a:gd name="connsiteY7" fmla="*/ 936171 h 3618139"/>
                <a:gd name="connsiteX8" fmla="*/ 1494064 w 5298621"/>
                <a:gd name="connsiteY8" fmla="*/ 1295400 h 3618139"/>
                <a:gd name="connsiteX9" fmla="*/ 1265464 w 5298621"/>
                <a:gd name="connsiteY9" fmla="*/ 1311728 h 3618139"/>
                <a:gd name="connsiteX10" fmla="*/ 1118507 w 5298621"/>
                <a:gd name="connsiteY10" fmla="*/ 1638300 h 3618139"/>
                <a:gd name="connsiteX11" fmla="*/ 416378 w 5298621"/>
                <a:gd name="connsiteY11" fmla="*/ 3026228 h 3618139"/>
                <a:gd name="connsiteX12" fmla="*/ 383721 w 5298621"/>
                <a:gd name="connsiteY12" fmla="*/ 3303814 h 3618139"/>
                <a:gd name="connsiteX13" fmla="*/ 465364 w 5298621"/>
                <a:gd name="connsiteY13" fmla="*/ 3499757 h 3618139"/>
                <a:gd name="connsiteX14" fmla="*/ 3175907 w 5298621"/>
                <a:gd name="connsiteY14" fmla="*/ 3352800 h 3618139"/>
                <a:gd name="connsiteX15" fmla="*/ 3208564 w 5298621"/>
                <a:gd name="connsiteY15" fmla="*/ 3467100 h 3618139"/>
                <a:gd name="connsiteX16" fmla="*/ 3829050 w 5298621"/>
                <a:gd name="connsiteY16" fmla="*/ 3532414 h 3618139"/>
                <a:gd name="connsiteX17" fmla="*/ 4024993 w 5298621"/>
                <a:gd name="connsiteY17" fmla="*/ 3418114 h 3618139"/>
                <a:gd name="connsiteX18" fmla="*/ 3698421 w 5298621"/>
                <a:gd name="connsiteY18" fmla="*/ 2715986 h 3618139"/>
                <a:gd name="connsiteX19" fmla="*/ 3714750 w 5298621"/>
                <a:gd name="connsiteY19" fmla="*/ 2275114 h 3618139"/>
                <a:gd name="connsiteX20" fmla="*/ 4302578 w 5298621"/>
                <a:gd name="connsiteY20" fmla="*/ 2062843 h 3618139"/>
                <a:gd name="connsiteX21" fmla="*/ 4645478 w 5298621"/>
                <a:gd name="connsiteY21" fmla="*/ 1507671 h 3618139"/>
                <a:gd name="connsiteX22" fmla="*/ 5135335 w 5298621"/>
                <a:gd name="connsiteY22" fmla="*/ 478971 h 3618139"/>
                <a:gd name="connsiteX23" fmla="*/ 5298621 w 5298621"/>
                <a:gd name="connsiteY23" fmla="*/ 38100 h 3618139"/>
                <a:gd name="connsiteX24" fmla="*/ 4547507 w 5298621"/>
                <a:gd name="connsiteY24" fmla="*/ 54428 h 3618139"/>
                <a:gd name="connsiteX25" fmla="*/ 4498521 w 5298621"/>
                <a:gd name="connsiteY25" fmla="*/ 70757 h 3618139"/>
                <a:gd name="connsiteX0" fmla="*/ 4498521 w 5298621"/>
                <a:gd name="connsiteY0" fmla="*/ 70757 h 3618139"/>
                <a:gd name="connsiteX1" fmla="*/ 4057650 w 5298621"/>
                <a:gd name="connsiteY1" fmla="*/ 478971 h 3618139"/>
                <a:gd name="connsiteX2" fmla="*/ 3698421 w 5298621"/>
                <a:gd name="connsiteY2" fmla="*/ 538843 h 3618139"/>
                <a:gd name="connsiteX3" fmla="*/ 3094264 w 5298621"/>
                <a:gd name="connsiteY3" fmla="*/ 446314 h 3618139"/>
                <a:gd name="connsiteX4" fmla="*/ 2865664 w 5298621"/>
                <a:gd name="connsiteY4" fmla="*/ 740228 h 3618139"/>
                <a:gd name="connsiteX5" fmla="*/ 2473778 w 5298621"/>
                <a:gd name="connsiteY5" fmla="*/ 936171 h 3618139"/>
                <a:gd name="connsiteX6" fmla="*/ 2081893 w 5298621"/>
                <a:gd name="connsiteY6" fmla="*/ 936171 h 3618139"/>
                <a:gd name="connsiteX7" fmla="*/ 1853293 w 5298621"/>
                <a:gd name="connsiteY7" fmla="*/ 936171 h 3618139"/>
                <a:gd name="connsiteX8" fmla="*/ 1494064 w 5298621"/>
                <a:gd name="connsiteY8" fmla="*/ 1295400 h 3618139"/>
                <a:gd name="connsiteX9" fmla="*/ 1265464 w 5298621"/>
                <a:gd name="connsiteY9" fmla="*/ 1311728 h 3618139"/>
                <a:gd name="connsiteX10" fmla="*/ 1118507 w 5298621"/>
                <a:gd name="connsiteY10" fmla="*/ 1638300 h 3618139"/>
                <a:gd name="connsiteX11" fmla="*/ 416378 w 5298621"/>
                <a:gd name="connsiteY11" fmla="*/ 3026228 h 3618139"/>
                <a:gd name="connsiteX12" fmla="*/ 383721 w 5298621"/>
                <a:gd name="connsiteY12" fmla="*/ 3303814 h 3618139"/>
                <a:gd name="connsiteX13" fmla="*/ 465364 w 5298621"/>
                <a:gd name="connsiteY13" fmla="*/ 3499757 h 3618139"/>
                <a:gd name="connsiteX14" fmla="*/ 3175907 w 5298621"/>
                <a:gd name="connsiteY14" fmla="*/ 3352800 h 3618139"/>
                <a:gd name="connsiteX15" fmla="*/ 3208564 w 5298621"/>
                <a:gd name="connsiteY15" fmla="*/ 3467100 h 3618139"/>
                <a:gd name="connsiteX16" fmla="*/ 3829050 w 5298621"/>
                <a:gd name="connsiteY16" fmla="*/ 3532414 h 3618139"/>
                <a:gd name="connsiteX17" fmla="*/ 4024993 w 5298621"/>
                <a:gd name="connsiteY17" fmla="*/ 3418114 h 3618139"/>
                <a:gd name="connsiteX18" fmla="*/ 3698421 w 5298621"/>
                <a:gd name="connsiteY18" fmla="*/ 2715986 h 3618139"/>
                <a:gd name="connsiteX19" fmla="*/ 3714750 w 5298621"/>
                <a:gd name="connsiteY19" fmla="*/ 2275114 h 3618139"/>
                <a:gd name="connsiteX20" fmla="*/ 4302578 w 5298621"/>
                <a:gd name="connsiteY20" fmla="*/ 2062843 h 3618139"/>
                <a:gd name="connsiteX21" fmla="*/ 4645478 w 5298621"/>
                <a:gd name="connsiteY21" fmla="*/ 1507671 h 3618139"/>
                <a:gd name="connsiteX22" fmla="*/ 5135335 w 5298621"/>
                <a:gd name="connsiteY22" fmla="*/ 478971 h 3618139"/>
                <a:gd name="connsiteX23" fmla="*/ 5298621 w 5298621"/>
                <a:gd name="connsiteY23" fmla="*/ 38100 h 3618139"/>
                <a:gd name="connsiteX24" fmla="*/ 4547507 w 5298621"/>
                <a:gd name="connsiteY24" fmla="*/ 54428 h 3618139"/>
                <a:gd name="connsiteX25" fmla="*/ 4498521 w 5298621"/>
                <a:gd name="connsiteY25" fmla="*/ 70757 h 3618139"/>
                <a:gd name="connsiteX0" fmla="*/ 4498521 w 5298621"/>
                <a:gd name="connsiteY0" fmla="*/ 70757 h 3554185"/>
                <a:gd name="connsiteX1" fmla="*/ 4057650 w 5298621"/>
                <a:gd name="connsiteY1" fmla="*/ 478971 h 3554185"/>
                <a:gd name="connsiteX2" fmla="*/ 3698421 w 5298621"/>
                <a:gd name="connsiteY2" fmla="*/ 538843 h 3554185"/>
                <a:gd name="connsiteX3" fmla="*/ 3094264 w 5298621"/>
                <a:gd name="connsiteY3" fmla="*/ 446314 h 3554185"/>
                <a:gd name="connsiteX4" fmla="*/ 2865664 w 5298621"/>
                <a:gd name="connsiteY4" fmla="*/ 740228 h 3554185"/>
                <a:gd name="connsiteX5" fmla="*/ 2473778 w 5298621"/>
                <a:gd name="connsiteY5" fmla="*/ 936171 h 3554185"/>
                <a:gd name="connsiteX6" fmla="*/ 2081893 w 5298621"/>
                <a:gd name="connsiteY6" fmla="*/ 936171 h 3554185"/>
                <a:gd name="connsiteX7" fmla="*/ 1853293 w 5298621"/>
                <a:gd name="connsiteY7" fmla="*/ 936171 h 3554185"/>
                <a:gd name="connsiteX8" fmla="*/ 1494064 w 5298621"/>
                <a:gd name="connsiteY8" fmla="*/ 1295400 h 3554185"/>
                <a:gd name="connsiteX9" fmla="*/ 1265464 w 5298621"/>
                <a:gd name="connsiteY9" fmla="*/ 1311728 h 3554185"/>
                <a:gd name="connsiteX10" fmla="*/ 1118507 w 5298621"/>
                <a:gd name="connsiteY10" fmla="*/ 1638300 h 3554185"/>
                <a:gd name="connsiteX11" fmla="*/ 416378 w 5298621"/>
                <a:gd name="connsiteY11" fmla="*/ 3026228 h 3554185"/>
                <a:gd name="connsiteX12" fmla="*/ 383721 w 5298621"/>
                <a:gd name="connsiteY12" fmla="*/ 3303814 h 3554185"/>
                <a:gd name="connsiteX13" fmla="*/ 465364 w 5298621"/>
                <a:gd name="connsiteY13" fmla="*/ 3499757 h 3554185"/>
                <a:gd name="connsiteX14" fmla="*/ 3175907 w 5298621"/>
                <a:gd name="connsiteY14" fmla="*/ 3352800 h 3554185"/>
                <a:gd name="connsiteX15" fmla="*/ 3208564 w 5298621"/>
                <a:gd name="connsiteY15" fmla="*/ 3467100 h 3554185"/>
                <a:gd name="connsiteX16" fmla="*/ 3829050 w 5298621"/>
                <a:gd name="connsiteY16" fmla="*/ 3532414 h 3554185"/>
                <a:gd name="connsiteX17" fmla="*/ 4024993 w 5298621"/>
                <a:gd name="connsiteY17" fmla="*/ 3418114 h 3554185"/>
                <a:gd name="connsiteX18" fmla="*/ 3698421 w 5298621"/>
                <a:gd name="connsiteY18" fmla="*/ 2715986 h 3554185"/>
                <a:gd name="connsiteX19" fmla="*/ 3714750 w 5298621"/>
                <a:gd name="connsiteY19" fmla="*/ 2275114 h 3554185"/>
                <a:gd name="connsiteX20" fmla="*/ 4302578 w 5298621"/>
                <a:gd name="connsiteY20" fmla="*/ 2062843 h 3554185"/>
                <a:gd name="connsiteX21" fmla="*/ 4645478 w 5298621"/>
                <a:gd name="connsiteY21" fmla="*/ 1507671 h 3554185"/>
                <a:gd name="connsiteX22" fmla="*/ 5135335 w 5298621"/>
                <a:gd name="connsiteY22" fmla="*/ 478971 h 3554185"/>
                <a:gd name="connsiteX23" fmla="*/ 5298621 w 5298621"/>
                <a:gd name="connsiteY23" fmla="*/ 38100 h 3554185"/>
                <a:gd name="connsiteX24" fmla="*/ 4547507 w 5298621"/>
                <a:gd name="connsiteY24" fmla="*/ 54428 h 3554185"/>
                <a:gd name="connsiteX25" fmla="*/ 4498521 w 5298621"/>
                <a:gd name="connsiteY25" fmla="*/ 70757 h 3554185"/>
                <a:gd name="connsiteX0" fmla="*/ 4204607 w 5004707"/>
                <a:gd name="connsiteY0" fmla="*/ 70757 h 3554185"/>
                <a:gd name="connsiteX1" fmla="*/ 3763736 w 5004707"/>
                <a:gd name="connsiteY1" fmla="*/ 478971 h 3554185"/>
                <a:gd name="connsiteX2" fmla="*/ 3404507 w 5004707"/>
                <a:gd name="connsiteY2" fmla="*/ 538843 h 3554185"/>
                <a:gd name="connsiteX3" fmla="*/ 2800350 w 5004707"/>
                <a:gd name="connsiteY3" fmla="*/ 446314 h 3554185"/>
                <a:gd name="connsiteX4" fmla="*/ 2571750 w 5004707"/>
                <a:gd name="connsiteY4" fmla="*/ 740228 h 3554185"/>
                <a:gd name="connsiteX5" fmla="*/ 2179864 w 5004707"/>
                <a:gd name="connsiteY5" fmla="*/ 936171 h 3554185"/>
                <a:gd name="connsiteX6" fmla="*/ 1787979 w 5004707"/>
                <a:gd name="connsiteY6" fmla="*/ 936171 h 3554185"/>
                <a:gd name="connsiteX7" fmla="*/ 1559379 w 5004707"/>
                <a:gd name="connsiteY7" fmla="*/ 936171 h 3554185"/>
                <a:gd name="connsiteX8" fmla="*/ 1200150 w 5004707"/>
                <a:gd name="connsiteY8" fmla="*/ 1295400 h 3554185"/>
                <a:gd name="connsiteX9" fmla="*/ 971550 w 5004707"/>
                <a:gd name="connsiteY9" fmla="*/ 1311728 h 3554185"/>
                <a:gd name="connsiteX10" fmla="*/ 824593 w 5004707"/>
                <a:gd name="connsiteY10" fmla="*/ 1638300 h 3554185"/>
                <a:gd name="connsiteX11" fmla="*/ 122464 w 5004707"/>
                <a:gd name="connsiteY11" fmla="*/ 3026228 h 3554185"/>
                <a:gd name="connsiteX12" fmla="*/ 89807 w 5004707"/>
                <a:gd name="connsiteY12" fmla="*/ 3303814 h 3554185"/>
                <a:gd name="connsiteX13" fmla="*/ 171450 w 5004707"/>
                <a:gd name="connsiteY13" fmla="*/ 3499757 h 3554185"/>
                <a:gd name="connsiteX14" fmla="*/ 2881993 w 5004707"/>
                <a:gd name="connsiteY14" fmla="*/ 3352800 h 3554185"/>
                <a:gd name="connsiteX15" fmla="*/ 2914650 w 5004707"/>
                <a:gd name="connsiteY15" fmla="*/ 3467100 h 3554185"/>
                <a:gd name="connsiteX16" fmla="*/ 3535136 w 5004707"/>
                <a:gd name="connsiteY16" fmla="*/ 3532414 h 3554185"/>
                <a:gd name="connsiteX17" fmla="*/ 3731079 w 5004707"/>
                <a:gd name="connsiteY17" fmla="*/ 3418114 h 3554185"/>
                <a:gd name="connsiteX18" fmla="*/ 3404507 w 5004707"/>
                <a:gd name="connsiteY18" fmla="*/ 2715986 h 3554185"/>
                <a:gd name="connsiteX19" fmla="*/ 3420836 w 5004707"/>
                <a:gd name="connsiteY19" fmla="*/ 2275114 h 3554185"/>
                <a:gd name="connsiteX20" fmla="*/ 4008664 w 5004707"/>
                <a:gd name="connsiteY20" fmla="*/ 2062843 h 3554185"/>
                <a:gd name="connsiteX21" fmla="*/ 4351564 w 5004707"/>
                <a:gd name="connsiteY21" fmla="*/ 1507671 h 3554185"/>
                <a:gd name="connsiteX22" fmla="*/ 4841421 w 5004707"/>
                <a:gd name="connsiteY22" fmla="*/ 478971 h 3554185"/>
                <a:gd name="connsiteX23" fmla="*/ 5004707 w 5004707"/>
                <a:gd name="connsiteY23" fmla="*/ 38100 h 3554185"/>
                <a:gd name="connsiteX24" fmla="*/ 4253593 w 5004707"/>
                <a:gd name="connsiteY24" fmla="*/ 54428 h 3554185"/>
                <a:gd name="connsiteX25" fmla="*/ 4204607 w 5004707"/>
                <a:gd name="connsiteY25" fmla="*/ 70757 h 3554185"/>
                <a:gd name="connsiteX0" fmla="*/ 4204607 w 5004707"/>
                <a:gd name="connsiteY0" fmla="*/ 70757 h 3554185"/>
                <a:gd name="connsiteX1" fmla="*/ 3763736 w 5004707"/>
                <a:gd name="connsiteY1" fmla="*/ 478971 h 3554185"/>
                <a:gd name="connsiteX2" fmla="*/ 3404507 w 5004707"/>
                <a:gd name="connsiteY2" fmla="*/ 538843 h 3554185"/>
                <a:gd name="connsiteX3" fmla="*/ 2800350 w 5004707"/>
                <a:gd name="connsiteY3" fmla="*/ 446314 h 3554185"/>
                <a:gd name="connsiteX4" fmla="*/ 2343150 w 5004707"/>
                <a:gd name="connsiteY4" fmla="*/ 511628 h 3554185"/>
                <a:gd name="connsiteX5" fmla="*/ 2179864 w 5004707"/>
                <a:gd name="connsiteY5" fmla="*/ 936171 h 3554185"/>
                <a:gd name="connsiteX6" fmla="*/ 1787979 w 5004707"/>
                <a:gd name="connsiteY6" fmla="*/ 936171 h 3554185"/>
                <a:gd name="connsiteX7" fmla="*/ 1559379 w 5004707"/>
                <a:gd name="connsiteY7" fmla="*/ 936171 h 3554185"/>
                <a:gd name="connsiteX8" fmla="*/ 1200150 w 5004707"/>
                <a:gd name="connsiteY8" fmla="*/ 1295400 h 3554185"/>
                <a:gd name="connsiteX9" fmla="*/ 971550 w 5004707"/>
                <a:gd name="connsiteY9" fmla="*/ 1311728 h 3554185"/>
                <a:gd name="connsiteX10" fmla="*/ 824593 w 5004707"/>
                <a:gd name="connsiteY10" fmla="*/ 1638300 h 3554185"/>
                <a:gd name="connsiteX11" fmla="*/ 122464 w 5004707"/>
                <a:gd name="connsiteY11" fmla="*/ 3026228 h 3554185"/>
                <a:gd name="connsiteX12" fmla="*/ 89807 w 5004707"/>
                <a:gd name="connsiteY12" fmla="*/ 3303814 h 3554185"/>
                <a:gd name="connsiteX13" fmla="*/ 171450 w 5004707"/>
                <a:gd name="connsiteY13" fmla="*/ 3499757 h 3554185"/>
                <a:gd name="connsiteX14" fmla="*/ 2881993 w 5004707"/>
                <a:gd name="connsiteY14" fmla="*/ 3352800 h 3554185"/>
                <a:gd name="connsiteX15" fmla="*/ 2914650 w 5004707"/>
                <a:gd name="connsiteY15" fmla="*/ 3467100 h 3554185"/>
                <a:gd name="connsiteX16" fmla="*/ 3535136 w 5004707"/>
                <a:gd name="connsiteY16" fmla="*/ 3532414 h 3554185"/>
                <a:gd name="connsiteX17" fmla="*/ 3731079 w 5004707"/>
                <a:gd name="connsiteY17" fmla="*/ 3418114 h 3554185"/>
                <a:gd name="connsiteX18" fmla="*/ 3404507 w 5004707"/>
                <a:gd name="connsiteY18" fmla="*/ 2715986 h 3554185"/>
                <a:gd name="connsiteX19" fmla="*/ 3420836 w 5004707"/>
                <a:gd name="connsiteY19" fmla="*/ 2275114 h 3554185"/>
                <a:gd name="connsiteX20" fmla="*/ 4008664 w 5004707"/>
                <a:gd name="connsiteY20" fmla="*/ 2062843 h 3554185"/>
                <a:gd name="connsiteX21" fmla="*/ 4351564 w 5004707"/>
                <a:gd name="connsiteY21" fmla="*/ 1507671 h 3554185"/>
                <a:gd name="connsiteX22" fmla="*/ 4841421 w 5004707"/>
                <a:gd name="connsiteY22" fmla="*/ 478971 h 3554185"/>
                <a:gd name="connsiteX23" fmla="*/ 5004707 w 5004707"/>
                <a:gd name="connsiteY23" fmla="*/ 38100 h 3554185"/>
                <a:gd name="connsiteX24" fmla="*/ 4253593 w 5004707"/>
                <a:gd name="connsiteY24" fmla="*/ 54428 h 3554185"/>
                <a:gd name="connsiteX25" fmla="*/ 4204607 w 5004707"/>
                <a:gd name="connsiteY25" fmla="*/ 70757 h 3554185"/>
                <a:gd name="connsiteX0" fmla="*/ 4204607 w 5004707"/>
                <a:gd name="connsiteY0" fmla="*/ 70757 h 3554185"/>
                <a:gd name="connsiteX1" fmla="*/ 3763736 w 5004707"/>
                <a:gd name="connsiteY1" fmla="*/ 478971 h 3554185"/>
                <a:gd name="connsiteX2" fmla="*/ 3404507 w 5004707"/>
                <a:gd name="connsiteY2" fmla="*/ 538843 h 3554185"/>
                <a:gd name="connsiteX3" fmla="*/ 2800350 w 5004707"/>
                <a:gd name="connsiteY3" fmla="*/ 446314 h 3554185"/>
                <a:gd name="connsiteX4" fmla="*/ 2343150 w 5004707"/>
                <a:gd name="connsiteY4" fmla="*/ 511628 h 3554185"/>
                <a:gd name="connsiteX5" fmla="*/ 2179864 w 5004707"/>
                <a:gd name="connsiteY5" fmla="*/ 936171 h 3554185"/>
                <a:gd name="connsiteX6" fmla="*/ 1787979 w 5004707"/>
                <a:gd name="connsiteY6" fmla="*/ 936171 h 3554185"/>
                <a:gd name="connsiteX7" fmla="*/ 1559379 w 5004707"/>
                <a:gd name="connsiteY7" fmla="*/ 936171 h 3554185"/>
                <a:gd name="connsiteX8" fmla="*/ 1200150 w 5004707"/>
                <a:gd name="connsiteY8" fmla="*/ 1295400 h 3554185"/>
                <a:gd name="connsiteX9" fmla="*/ 971550 w 5004707"/>
                <a:gd name="connsiteY9" fmla="*/ 1311728 h 3554185"/>
                <a:gd name="connsiteX10" fmla="*/ 824593 w 5004707"/>
                <a:gd name="connsiteY10" fmla="*/ 1638300 h 3554185"/>
                <a:gd name="connsiteX11" fmla="*/ 122464 w 5004707"/>
                <a:gd name="connsiteY11" fmla="*/ 3026228 h 3554185"/>
                <a:gd name="connsiteX12" fmla="*/ 89807 w 5004707"/>
                <a:gd name="connsiteY12" fmla="*/ 3303814 h 3554185"/>
                <a:gd name="connsiteX13" fmla="*/ 171450 w 5004707"/>
                <a:gd name="connsiteY13" fmla="*/ 3499757 h 3554185"/>
                <a:gd name="connsiteX14" fmla="*/ 2881993 w 5004707"/>
                <a:gd name="connsiteY14" fmla="*/ 3352800 h 3554185"/>
                <a:gd name="connsiteX15" fmla="*/ 2914650 w 5004707"/>
                <a:gd name="connsiteY15" fmla="*/ 3467100 h 3554185"/>
                <a:gd name="connsiteX16" fmla="*/ 3535136 w 5004707"/>
                <a:gd name="connsiteY16" fmla="*/ 3532414 h 3554185"/>
                <a:gd name="connsiteX17" fmla="*/ 3731079 w 5004707"/>
                <a:gd name="connsiteY17" fmla="*/ 3418114 h 3554185"/>
                <a:gd name="connsiteX18" fmla="*/ 3404507 w 5004707"/>
                <a:gd name="connsiteY18" fmla="*/ 2715986 h 3554185"/>
                <a:gd name="connsiteX19" fmla="*/ 3420836 w 5004707"/>
                <a:gd name="connsiteY19" fmla="*/ 2275114 h 3554185"/>
                <a:gd name="connsiteX20" fmla="*/ 4008664 w 5004707"/>
                <a:gd name="connsiteY20" fmla="*/ 2062843 h 3554185"/>
                <a:gd name="connsiteX21" fmla="*/ 4351564 w 5004707"/>
                <a:gd name="connsiteY21" fmla="*/ 1507671 h 3554185"/>
                <a:gd name="connsiteX22" fmla="*/ 4841421 w 5004707"/>
                <a:gd name="connsiteY22" fmla="*/ 478971 h 3554185"/>
                <a:gd name="connsiteX23" fmla="*/ 5004707 w 5004707"/>
                <a:gd name="connsiteY23" fmla="*/ 38100 h 3554185"/>
                <a:gd name="connsiteX24" fmla="*/ 4253593 w 5004707"/>
                <a:gd name="connsiteY24" fmla="*/ 54428 h 3554185"/>
                <a:gd name="connsiteX25" fmla="*/ 4204607 w 5004707"/>
                <a:gd name="connsiteY25" fmla="*/ 70757 h 3554185"/>
                <a:gd name="connsiteX0" fmla="*/ 4204607 w 5004707"/>
                <a:gd name="connsiteY0" fmla="*/ 70757 h 3554185"/>
                <a:gd name="connsiteX1" fmla="*/ 3763736 w 5004707"/>
                <a:gd name="connsiteY1" fmla="*/ 478971 h 3554185"/>
                <a:gd name="connsiteX2" fmla="*/ 3404507 w 5004707"/>
                <a:gd name="connsiteY2" fmla="*/ 538843 h 3554185"/>
                <a:gd name="connsiteX3" fmla="*/ 2800350 w 5004707"/>
                <a:gd name="connsiteY3" fmla="*/ 446314 h 3554185"/>
                <a:gd name="connsiteX4" fmla="*/ 2343150 w 5004707"/>
                <a:gd name="connsiteY4" fmla="*/ 664028 h 3554185"/>
                <a:gd name="connsiteX5" fmla="*/ 2179864 w 5004707"/>
                <a:gd name="connsiteY5" fmla="*/ 936171 h 3554185"/>
                <a:gd name="connsiteX6" fmla="*/ 1787979 w 5004707"/>
                <a:gd name="connsiteY6" fmla="*/ 936171 h 3554185"/>
                <a:gd name="connsiteX7" fmla="*/ 1559379 w 5004707"/>
                <a:gd name="connsiteY7" fmla="*/ 936171 h 3554185"/>
                <a:gd name="connsiteX8" fmla="*/ 1200150 w 5004707"/>
                <a:gd name="connsiteY8" fmla="*/ 1295400 h 3554185"/>
                <a:gd name="connsiteX9" fmla="*/ 971550 w 5004707"/>
                <a:gd name="connsiteY9" fmla="*/ 1311728 h 3554185"/>
                <a:gd name="connsiteX10" fmla="*/ 824593 w 5004707"/>
                <a:gd name="connsiteY10" fmla="*/ 1638300 h 3554185"/>
                <a:gd name="connsiteX11" fmla="*/ 122464 w 5004707"/>
                <a:gd name="connsiteY11" fmla="*/ 3026228 h 3554185"/>
                <a:gd name="connsiteX12" fmla="*/ 89807 w 5004707"/>
                <a:gd name="connsiteY12" fmla="*/ 3303814 h 3554185"/>
                <a:gd name="connsiteX13" fmla="*/ 171450 w 5004707"/>
                <a:gd name="connsiteY13" fmla="*/ 3499757 h 3554185"/>
                <a:gd name="connsiteX14" fmla="*/ 2881993 w 5004707"/>
                <a:gd name="connsiteY14" fmla="*/ 3352800 h 3554185"/>
                <a:gd name="connsiteX15" fmla="*/ 2914650 w 5004707"/>
                <a:gd name="connsiteY15" fmla="*/ 3467100 h 3554185"/>
                <a:gd name="connsiteX16" fmla="*/ 3535136 w 5004707"/>
                <a:gd name="connsiteY16" fmla="*/ 3532414 h 3554185"/>
                <a:gd name="connsiteX17" fmla="*/ 3731079 w 5004707"/>
                <a:gd name="connsiteY17" fmla="*/ 3418114 h 3554185"/>
                <a:gd name="connsiteX18" fmla="*/ 3404507 w 5004707"/>
                <a:gd name="connsiteY18" fmla="*/ 2715986 h 3554185"/>
                <a:gd name="connsiteX19" fmla="*/ 3420836 w 5004707"/>
                <a:gd name="connsiteY19" fmla="*/ 2275114 h 3554185"/>
                <a:gd name="connsiteX20" fmla="*/ 4008664 w 5004707"/>
                <a:gd name="connsiteY20" fmla="*/ 2062843 h 3554185"/>
                <a:gd name="connsiteX21" fmla="*/ 4351564 w 5004707"/>
                <a:gd name="connsiteY21" fmla="*/ 1507671 h 3554185"/>
                <a:gd name="connsiteX22" fmla="*/ 4841421 w 5004707"/>
                <a:gd name="connsiteY22" fmla="*/ 478971 h 3554185"/>
                <a:gd name="connsiteX23" fmla="*/ 5004707 w 5004707"/>
                <a:gd name="connsiteY23" fmla="*/ 38100 h 3554185"/>
                <a:gd name="connsiteX24" fmla="*/ 4253593 w 5004707"/>
                <a:gd name="connsiteY24" fmla="*/ 54428 h 3554185"/>
                <a:gd name="connsiteX25" fmla="*/ 4204607 w 5004707"/>
                <a:gd name="connsiteY25" fmla="*/ 70757 h 3554185"/>
                <a:gd name="connsiteX0" fmla="*/ 4204607 w 5004707"/>
                <a:gd name="connsiteY0" fmla="*/ 70757 h 4392385"/>
                <a:gd name="connsiteX1" fmla="*/ 3763736 w 5004707"/>
                <a:gd name="connsiteY1" fmla="*/ 478971 h 4392385"/>
                <a:gd name="connsiteX2" fmla="*/ 3404507 w 5004707"/>
                <a:gd name="connsiteY2" fmla="*/ 538843 h 4392385"/>
                <a:gd name="connsiteX3" fmla="*/ 2800350 w 5004707"/>
                <a:gd name="connsiteY3" fmla="*/ 446314 h 4392385"/>
                <a:gd name="connsiteX4" fmla="*/ 2343150 w 5004707"/>
                <a:gd name="connsiteY4" fmla="*/ 664028 h 4392385"/>
                <a:gd name="connsiteX5" fmla="*/ 2179864 w 5004707"/>
                <a:gd name="connsiteY5" fmla="*/ 936171 h 4392385"/>
                <a:gd name="connsiteX6" fmla="*/ 1787979 w 5004707"/>
                <a:gd name="connsiteY6" fmla="*/ 936171 h 4392385"/>
                <a:gd name="connsiteX7" fmla="*/ 1559379 w 5004707"/>
                <a:gd name="connsiteY7" fmla="*/ 936171 h 4392385"/>
                <a:gd name="connsiteX8" fmla="*/ 1200150 w 5004707"/>
                <a:gd name="connsiteY8" fmla="*/ 1295400 h 4392385"/>
                <a:gd name="connsiteX9" fmla="*/ 971550 w 5004707"/>
                <a:gd name="connsiteY9" fmla="*/ 1311728 h 4392385"/>
                <a:gd name="connsiteX10" fmla="*/ 824593 w 5004707"/>
                <a:gd name="connsiteY10" fmla="*/ 1638300 h 4392385"/>
                <a:gd name="connsiteX11" fmla="*/ 122464 w 5004707"/>
                <a:gd name="connsiteY11" fmla="*/ 3026228 h 4392385"/>
                <a:gd name="connsiteX12" fmla="*/ 89807 w 5004707"/>
                <a:gd name="connsiteY12" fmla="*/ 3303814 h 4392385"/>
                <a:gd name="connsiteX13" fmla="*/ 171450 w 5004707"/>
                <a:gd name="connsiteY13" fmla="*/ 3499757 h 4392385"/>
                <a:gd name="connsiteX14" fmla="*/ 2881993 w 5004707"/>
                <a:gd name="connsiteY14" fmla="*/ 3352800 h 4392385"/>
                <a:gd name="connsiteX15" fmla="*/ 2914650 w 5004707"/>
                <a:gd name="connsiteY15" fmla="*/ 3467100 h 4392385"/>
                <a:gd name="connsiteX16" fmla="*/ 3535136 w 5004707"/>
                <a:gd name="connsiteY16" fmla="*/ 3532414 h 4392385"/>
                <a:gd name="connsiteX17" fmla="*/ 4340679 w 5004707"/>
                <a:gd name="connsiteY17" fmla="*/ 4256314 h 4392385"/>
                <a:gd name="connsiteX18" fmla="*/ 3404507 w 5004707"/>
                <a:gd name="connsiteY18" fmla="*/ 2715986 h 4392385"/>
                <a:gd name="connsiteX19" fmla="*/ 3420836 w 5004707"/>
                <a:gd name="connsiteY19" fmla="*/ 2275114 h 4392385"/>
                <a:gd name="connsiteX20" fmla="*/ 4008664 w 5004707"/>
                <a:gd name="connsiteY20" fmla="*/ 2062843 h 4392385"/>
                <a:gd name="connsiteX21" fmla="*/ 4351564 w 5004707"/>
                <a:gd name="connsiteY21" fmla="*/ 1507671 h 4392385"/>
                <a:gd name="connsiteX22" fmla="*/ 4841421 w 5004707"/>
                <a:gd name="connsiteY22" fmla="*/ 478971 h 4392385"/>
                <a:gd name="connsiteX23" fmla="*/ 5004707 w 5004707"/>
                <a:gd name="connsiteY23" fmla="*/ 38100 h 4392385"/>
                <a:gd name="connsiteX24" fmla="*/ 4253593 w 5004707"/>
                <a:gd name="connsiteY24" fmla="*/ 54428 h 4392385"/>
                <a:gd name="connsiteX25" fmla="*/ 4204607 w 5004707"/>
                <a:gd name="connsiteY25" fmla="*/ 70757 h 4392385"/>
                <a:gd name="connsiteX0" fmla="*/ 4204607 w 5004707"/>
                <a:gd name="connsiteY0" fmla="*/ 70757 h 4527550"/>
                <a:gd name="connsiteX1" fmla="*/ 3763736 w 5004707"/>
                <a:gd name="connsiteY1" fmla="*/ 478971 h 4527550"/>
                <a:gd name="connsiteX2" fmla="*/ 3404507 w 5004707"/>
                <a:gd name="connsiteY2" fmla="*/ 538843 h 4527550"/>
                <a:gd name="connsiteX3" fmla="*/ 2800350 w 5004707"/>
                <a:gd name="connsiteY3" fmla="*/ 446314 h 4527550"/>
                <a:gd name="connsiteX4" fmla="*/ 2343150 w 5004707"/>
                <a:gd name="connsiteY4" fmla="*/ 664028 h 4527550"/>
                <a:gd name="connsiteX5" fmla="*/ 2179864 w 5004707"/>
                <a:gd name="connsiteY5" fmla="*/ 936171 h 4527550"/>
                <a:gd name="connsiteX6" fmla="*/ 1787979 w 5004707"/>
                <a:gd name="connsiteY6" fmla="*/ 936171 h 4527550"/>
                <a:gd name="connsiteX7" fmla="*/ 1559379 w 5004707"/>
                <a:gd name="connsiteY7" fmla="*/ 936171 h 4527550"/>
                <a:gd name="connsiteX8" fmla="*/ 1200150 w 5004707"/>
                <a:gd name="connsiteY8" fmla="*/ 1295400 h 4527550"/>
                <a:gd name="connsiteX9" fmla="*/ 971550 w 5004707"/>
                <a:gd name="connsiteY9" fmla="*/ 1311728 h 4527550"/>
                <a:gd name="connsiteX10" fmla="*/ 824593 w 5004707"/>
                <a:gd name="connsiteY10" fmla="*/ 1638300 h 4527550"/>
                <a:gd name="connsiteX11" fmla="*/ 122464 w 5004707"/>
                <a:gd name="connsiteY11" fmla="*/ 3026228 h 4527550"/>
                <a:gd name="connsiteX12" fmla="*/ 89807 w 5004707"/>
                <a:gd name="connsiteY12" fmla="*/ 3303814 h 4527550"/>
                <a:gd name="connsiteX13" fmla="*/ 171450 w 5004707"/>
                <a:gd name="connsiteY13" fmla="*/ 3499757 h 4527550"/>
                <a:gd name="connsiteX14" fmla="*/ 2881993 w 5004707"/>
                <a:gd name="connsiteY14" fmla="*/ 3352800 h 4527550"/>
                <a:gd name="connsiteX15" fmla="*/ 2914650 w 5004707"/>
                <a:gd name="connsiteY15" fmla="*/ 3467100 h 4527550"/>
                <a:gd name="connsiteX16" fmla="*/ 3535136 w 5004707"/>
                <a:gd name="connsiteY16" fmla="*/ 3532414 h 4527550"/>
                <a:gd name="connsiteX17" fmla="*/ 3543300 w 5004707"/>
                <a:gd name="connsiteY17" fmla="*/ 4343400 h 4527550"/>
                <a:gd name="connsiteX18" fmla="*/ 4340679 w 5004707"/>
                <a:gd name="connsiteY18" fmla="*/ 4256314 h 4527550"/>
                <a:gd name="connsiteX19" fmla="*/ 3404507 w 5004707"/>
                <a:gd name="connsiteY19" fmla="*/ 2715986 h 4527550"/>
                <a:gd name="connsiteX20" fmla="*/ 3420836 w 5004707"/>
                <a:gd name="connsiteY20" fmla="*/ 2275114 h 4527550"/>
                <a:gd name="connsiteX21" fmla="*/ 4008664 w 5004707"/>
                <a:gd name="connsiteY21" fmla="*/ 2062843 h 4527550"/>
                <a:gd name="connsiteX22" fmla="*/ 4351564 w 5004707"/>
                <a:gd name="connsiteY22" fmla="*/ 1507671 h 4527550"/>
                <a:gd name="connsiteX23" fmla="*/ 4841421 w 5004707"/>
                <a:gd name="connsiteY23" fmla="*/ 478971 h 4527550"/>
                <a:gd name="connsiteX24" fmla="*/ 5004707 w 5004707"/>
                <a:gd name="connsiteY24" fmla="*/ 38100 h 4527550"/>
                <a:gd name="connsiteX25" fmla="*/ 4253593 w 5004707"/>
                <a:gd name="connsiteY25" fmla="*/ 54428 h 4527550"/>
                <a:gd name="connsiteX26" fmla="*/ 4204607 w 5004707"/>
                <a:gd name="connsiteY26" fmla="*/ 70757 h 4527550"/>
                <a:gd name="connsiteX0" fmla="*/ 4204607 w 5004707"/>
                <a:gd name="connsiteY0" fmla="*/ 70757 h 4527550"/>
                <a:gd name="connsiteX1" fmla="*/ 3763736 w 5004707"/>
                <a:gd name="connsiteY1" fmla="*/ 478971 h 4527550"/>
                <a:gd name="connsiteX2" fmla="*/ 3404507 w 5004707"/>
                <a:gd name="connsiteY2" fmla="*/ 538843 h 4527550"/>
                <a:gd name="connsiteX3" fmla="*/ 2800350 w 5004707"/>
                <a:gd name="connsiteY3" fmla="*/ 446314 h 4527550"/>
                <a:gd name="connsiteX4" fmla="*/ 2343150 w 5004707"/>
                <a:gd name="connsiteY4" fmla="*/ 664028 h 4527550"/>
                <a:gd name="connsiteX5" fmla="*/ 2179864 w 5004707"/>
                <a:gd name="connsiteY5" fmla="*/ 936171 h 4527550"/>
                <a:gd name="connsiteX6" fmla="*/ 1787979 w 5004707"/>
                <a:gd name="connsiteY6" fmla="*/ 936171 h 4527550"/>
                <a:gd name="connsiteX7" fmla="*/ 1559379 w 5004707"/>
                <a:gd name="connsiteY7" fmla="*/ 936171 h 4527550"/>
                <a:gd name="connsiteX8" fmla="*/ 1200150 w 5004707"/>
                <a:gd name="connsiteY8" fmla="*/ 1295400 h 4527550"/>
                <a:gd name="connsiteX9" fmla="*/ 971550 w 5004707"/>
                <a:gd name="connsiteY9" fmla="*/ 1311728 h 4527550"/>
                <a:gd name="connsiteX10" fmla="*/ 824593 w 5004707"/>
                <a:gd name="connsiteY10" fmla="*/ 1638300 h 4527550"/>
                <a:gd name="connsiteX11" fmla="*/ 122464 w 5004707"/>
                <a:gd name="connsiteY11" fmla="*/ 3026228 h 4527550"/>
                <a:gd name="connsiteX12" fmla="*/ 89807 w 5004707"/>
                <a:gd name="connsiteY12" fmla="*/ 3303814 h 4527550"/>
                <a:gd name="connsiteX13" fmla="*/ 171450 w 5004707"/>
                <a:gd name="connsiteY13" fmla="*/ 3499757 h 4527550"/>
                <a:gd name="connsiteX14" fmla="*/ 2881993 w 5004707"/>
                <a:gd name="connsiteY14" fmla="*/ 3352800 h 4527550"/>
                <a:gd name="connsiteX15" fmla="*/ 2686050 w 5004707"/>
                <a:gd name="connsiteY15" fmla="*/ 4381500 h 4527550"/>
                <a:gd name="connsiteX16" fmla="*/ 3535136 w 5004707"/>
                <a:gd name="connsiteY16" fmla="*/ 3532414 h 4527550"/>
                <a:gd name="connsiteX17" fmla="*/ 3543300 w 5004707"/>
                <a:gd name="connsiteY17" fmla="*/ 4343400 h 4527550"/>
                <a:gd name="connsiteX18" fmla="*/ 4340679 w 5004707"/>
                <a:gd name="connsiteY18" fmla="*/ 4256314 h 4527550"/>
                <a:gd name="connsiteX19" fmla="*/ 3404507 w 5004707"/>
                <a:gd name="connsiteY19" fmla="*/ 2715986 h 4527550"/>
                <a:gd name="connsiteX20" fmla="*/ 3420836 w 5004707"/>
                <a:gd name="connsiteY20" fmla="*/ 2275114 h 4527550"/>
                <a:gd name="connsiteX21" fmla="*/ 4008664 w 5004707"/>
                <a:gd name="connsiteY21" fmla="*/ 2062843 h 4527550"/>
                <a:gd name="connsiteX22" fmla="*/ 4351564 w 5004707"/>
                <a:gd name="connsiteY22" fmla="*/ 1507671 h 4527550"/>
                <a:gd name="connsiteX23" fmla="*/ 4841421 w 5004707"/>
                <a:gd name="connsiteY23" fmla="*/ 478971 h 4527550"/>
                <a:gd name="connsiteX24" fmla="*/ 5004707 w 5004707"/>
                <a:gd name="connsiteY24" fmla="*/ 38100 h 4527550"/>
                <a:gd name="connsiteX25" fmla="*/ 4253593 w 5004707"/>
                <a:gd name="connsiteY25" fmla="*/ 54428 h 4527550"/>
                <a:gd name="connsiteX26" fmla="*/ 4204607 w 5004707"/>
                <a:gd name="connsiteY26" fmla="*/ 70757 h 4527550"/>
                <a:gd name="connsiteX0" fmla="*/ 4204607 w 5004707"/>
                <a:gd name="connsiteY0" fmla="*/ 70757 h 4527550"/>
                <a:gd name="connsiteX1" fmla="*/ 3763736 w 5004707"/>
                <a:gd name="connsiteY1" fmla="*/ 478971 h 4527550"/>
                <a:gd name="connsiteX2" fmla="*/ 3404507 w 5004707"/>
                <a:gd name="connsiteY2" fmla="*/ 538843 h 4527550"/>
                <a:gd name="connsiteX3" fmla="*/ 2800350 w 5004707"/>
                <a:gd name="connsiteY3" fmla="*/ 446314 h 4527550"/>
                <a:gd name="connsiteX4" fmla="*/ 2343150 w 5004707"/>
                <a:gd name="connsiteY4" fmla="*/ 664028 h 4527550"/>
                <a:gd name="connsiteX5" fmla="*/ 2179864 w 5004707"/>
                <a:gd name="connsiteY5" fmla="*/ 936171 h 4527550"/>
                <a:gd name="connsiteX6" fmla="*/ 1787979 w 5004707"/>
                <a:gd name="connsiteY6" fmla="*/ 936171 h 4527550"/>
                <a:gd name="connsiteX7" fmla="*/ 1559379 w 5004707"/>
                <a:gd name="connsiteY7" fmla="*/ 936171 h 4527550"/>
                <a:gd name="connsiteX8" fmla="*/ 1200150 w 5004707"/>
                <a:gd name="connsiteY8" fmla="*/ 1295400 h 4527550"/>
                <a:gd name="connsiteX9" fmla="*/ 971550 w 5004707"/>
                <a:gd name="connsiteY9" fmla="*/ 1311728 h 4527550"/>
                <a:gd name="connsiteX10" fmla="*/ 824593 w 5004707"/>
                <a:gd name="connsiteY10" fmla="*/ 1638300 h 4527550"/>
                <a:gd name="connsiteX11" fmla="*/ 122464 w 5004707"/>
                <a:gd name="connsiteY11" fmla="*/ 3026228 h 4527550"/>
                <a:gd name="connsiteX12" fmla="*/ 89807 w 5004707"/>
                <a:gd name="connsiteY12" fmla="*/ 3303814 h 4527550"/>
                <a:gd name="connsiteX13" fmla="*/ 171450 w 5004707"/>
                <a:gd name="connsiteY13" fmla="*/ 3499757 h 4527550"/>
                <a:gd name="connsiteX14" fmla="*/ 2881993 w 5004707"/>
                <a:gd name="connsiteY14" fmla="*/ 3352800 h 4527550"/>
                <a:gd name="connsiteX15" fmla="*/ 2686050 w 5004707"/>
                <a:gd name="connsiteY15" fmla="*/ 4381500 h 4527550"/>
                <a:gd name="connsiteX16" fmla="*/ 3543300 w 5004707"/>
                <a:gd name="connsiteY16" fmla="*/ 4343400 h 4527550"/>
                <a:gd name="connsiteX17" fmla="*/ 4340679 w 5004707"/>
                <a:gd name="connsiteY17" fmla="*/ 4256314 h 4527550"/>
                <a:gd name="connsiteX18" fmla="*/ 3404507 w 5004707"/>
                <a:gd name="connsiteY18" fmla="*/ 2715986 h 4527550"/>
                <a:gd name="connsiteX19" fmla="*/ 3420836 w 5004707"/>
                <a:gd name="connsiteY19" fmla="*/ 2275114 h 4527550"/>
                <a:gd name="connsiteX20" fmla="*/ 4008664 w 5004707"/>
                <a:gd name="connsiteY20" fmla="*/ 2062843 h 4527550"/>
                <a:gd name="connsiteX21" fmla="*/ 4351564 w 5004707"/>
                <a:gd name="connsiteY21" fmla="*/ 1507671 h 4527550"/>
                <a:gd name="connsiteX22" fmla="*/ 4841421 w 5004707"/>
                <a:gd name="connsiteY22" fmla="*/ 478971 h 4527550"/>
                <a:gd name="connsiteX23" fmla="*/ 5004707 w 5004707"/>
                <a:gd name="connsiteY23" fmla="*/ 38100 h 4527550"/>
                <a:gd name="connsiteX24" fmla="*/ 4253593 w 5004707"/>
                <a:gd name="connsiteY24" fmla="*/ 54428 h 4527550"/>
                <a:gd name="connsiteX25" fmla="*/ 4204607 w 5004707"/>
                <a:gd name="connsiteY25" fmla="*/ 70757 h 4527550"/>
                <a:gd name="connsiteX0" fmla="*/ 4204607 w 5004707"/>
                <a:gd name="connsiteY0" fmla="*/ 70757 h 4527550"/>
                <a:gd name="connsiteX1" fmla="*/ 3763736 w 5004707"/>
                <a:gd name="connsiteY1" fmla="*/ 478971 h 4527550"/>
                <a:gd name="connsiteX2" fmla="*/ 3404507 w 5004707"/>
                <a:gd name="connsiteY2" fmla="*/ 538843 h 4527550"/>
                <a:gd name="connsiteX3" fmla="*/ 2800350 w 5004707"/>
                <a:gd name="connsiteY3" fmla="*/ 446314 h 4527550"/>
                <a:gd name="connsiteX4" fmla="*/ 2343150 w 5004707"/>
                <a:gd name="connsiteY4" fmla="*/ 664028 h 4527550"/>
                <a:gd name="connsiteX5" fmla="*/ 2179864 w 5004707"/>
                <a:gd name="connsiteY5" fmla="*/ 936171 h 4527550"/>
                <a:gd name="connsiteX6" fmla="*/ 1787979 w 5004707"/>
                <a:gd name="connsiteY6" fmla="*/ 936171 h 4527550"/>
                <a:gd name="connsiteX7" fmla="*/ 1559379 w 5004707"/>
                <a:gd name="connsiteY7" fmla="*/ 936171 h 4527550"/>
                <a:gd name="connsiteX8" fmla="*/ 1200150 w 5004707"/>
                <a:gd name="connsiteY8" fmla="*/ 1295400 h 4527550"/>
                <a:gd name="connsiteX9" fmla="*/ 971550 w 5004707"/>
                <a:gd name="connsiteY9" fmla="*/ 1311728 h 4527550"/>
                <a:gd name="connsiteX10" fmla="*/ 824593 w 5004707"/>
                <a:gd name="connsiteY10" fmla="*/ 1638300 h 4527550"/>
                <a:gd name="connsiteX11" fmla="*/ 122464 w 5004707"/>
                <a:gd name="connsiteY11" fmla="*/ 3026228 h 4527550"/>
                <a:gd name="connsiteX12" fmla="*/ 89807 w 5004707"/>
                <a:gd name="connsiteY12" fmla="*/ 3303814 h 4527550"/>
                <a:gd name="connsiteX13" fmla="*/ 171450 w 5004707"/>
                <a:gd name="connsiteY13" fmla="*/ 3499757 h 4527550"/>
                <a:gd name="connsiteX14" fmla="*/ 2881993 w 5004707"/>
                <a:gd name="connsiteY14" fmla="*/ 3352800 h 4527550"/>
                <a:gd name="connsiteX15" fmla="*/ 2686050 w 5004707"/>
                <a:gd name="connsiteY15" fmla="*/ 4381500 h 4527550"/>
                <a:gd name="connsiteX16" fmla="*/ 3543300 w 5004707"/>
                <a:gd name="connsiteY16" fmla="*/ 4343400 h 4527550"/>
                <a:gd name="connsiteX17" fmla="*/ 4340679 w 5004707"/>
                <a:gd name="connsiteY17" fmla="*/ 4256314 h 4527550"/>
                <a:gd name="connsiteX18" fmla="*/ 3404507 w 5004707"/>
                <a:gd name="connsiteY18" fmla="*/ 2715986 h 4527550"/>
                <a:gd name="connsiteX19" fmla="*/ 3420836 w 5004707"/>
                <a:gd name="connsiteY19" fmla="*/ 2275114 h 4527550"/>
                <a:gd name="connsiteX20" fmla="*/ 4008664 w 5004707"/>
                <a:gd name="connsiteY20" fmla="*/ 2062843 h 4527550"/>
                <a:gd name="connsiteX21" fmla="*/ 4351564 w 5004707"/>
                <a:gd name="connsiteY21" fmla="*/ 1507671 h 4527550"/>
                <a:gd name="connsiteX22" fmla="*/ 4841421 w 5004707"/>
                <a:gd name="connsiteY22" fmla="*/ 478971 h 4527550"/>
                <a:gd name="connsiteX23" fmla="*/ 5004707 w 5004707"/>
                <a:gd name="connsiteY23" fmla="*/ 38100 h 4527550"/>
                <a:gd name="connsiteX24" fmla="*/ 4253593 w 5004707"/>
                <a:gd name="connsiteY24" fmla="*/ 54428 h 4527550"/>
                <a:gd name="connsiteX25" fmla="*/ 4204607 w 5004707"/>
                <a:gd name="connsiteY25" fmla="*/ 70757 h 4527550"/>
                <a:gd name="connsiteX0" fmla="*/ 4204607 w 5004707"/>
                <a:gd name="connsiteY0" fmla="*/ 70757 h 4464050"/>
                <a:gd name="connsiteX1" fmla="*/ 3763736 w 5004707"/>
                <a:gd name="connsiteY1" fmla="*/ 478971 h 4464050"/>
                <a:gd name="connsiteX2" fmla="*/ 3404507 w 5004707"/>
                <a:gd name="connsiteY2" fmla="*/ 538843 h 4464050"/>
                <a:gd name="connsiteX3" fmla="*/ 2800350 w 5004707"/>
                <a:gd name="connsiteY3" fmla="*/ 446314 h 4464050"/>
                <a:gd name="connsiteX4" fmla="*/ 2343150 w 5004707"/>
                <a:gd name="connsiteY4" fmla="*/ 664028 h 4464050"/>
                <a:gd name="connsiteX5" fmla="*/ 2179864 w 5004707"/>
                <a:gd name="connsiteY5" fmla="*/ 936171 h 4464050"/>
                <a:gd name="connsiteX6" fmla="*/ 1787979 w 5004707"/>
                <a:gd name="connsiteY6" fmla="*/ 936171 h 4464050"/>
                <a:gd name="connsiteX7" fmla="*/ 1559379 w 5004707"/>
                <a:gd name="connsiteY7" fmla="*/ 936171 h 4464050"/>
                <a:gd name="connsiteX8" fmla="*/ 1200150 w 5004707"/>
                <a:gd name="connsiteY8" fmla="*/ 1295400 h 4464050"/>
                <a:gd name="connsiteX9" fmla="*/ 971550 w 5004707"/>
                <a:gd name="connsiteY9" fmla="*/ 1311728 h 4464050"/>
                <a:gd name="connsiteX10" fmla="*/ 824593 w 5004707"/>
                <a:gd name="connsiteY10" fmla="*/ 1638300 h 4464050"/>
                <a:gd name="connsiteX11" fmla="*/ 122464 w 5004707"/>
                <a:gd name="connsiteY11" fmla="*/ 3026228 h 4464050"/>
                <a:gd name="connsiteX12" fmla="*/ 89807 w 5004707"/>
                <a:gd name="connsiteY12" fmla="*/ 3303814 h 4464050"/>
                <a:gd name="connsiteX13" fmla="*/ 171450 w 5004707"/>
                <a:gd name="connsiteY13" fmla="*/ 3499757 h 4464050"/>
                <a:gd name="connsiteX14" fmla="*/ 2881993 w 5004707"/>
                <a:gd name="connsiteY14" fmla="*/ 3352800 h 4464050"/>
                <a:gd name="connsiteX15" fmla="*/ 2686050 w 5004707"/>
                <a:gd name="connsiteY15" fmla="*/ 4381500 h 4464050"/>
                <a:gd name="connsiteX16" fmla="*/ 3543300 w 5004707"/>
                <a:gd name="connsiteY16" fmla="*/ 4343400 h 4464050"/>
                <a:gd name="connsiteX17" fmla="*/ 4340679 w 5004707"/>
                <a:gd name="connsiteY17" fmla="*/ 4256314 h 4464050"/>
                <a:gd name="connsiteX18" fmla="*/ 3404507 w 5004707"/>
                <a:gd name="connsiteY18" fmla="*/ 2715986 h 4464050"/>
                <a:gd name="connsiteX19" fmla="*/ 3420836 w 5004707"/>
                <a:gd name="connsiteY19" fmla="*/ 2275114 h 4464050"/>
                <a:gd name="connsiteX20" fmla="*/ 4008664 w 5004707"/>
                <a:gd name="connsiteY20" fmla="*/ 2062843 h 4464050"/>
                <a:gd name="connsiteX21" fmla="*/ 4351564 w 5004707"/>
                <a:gd name="connsiteY21" fmla="*/ 1507671 h 4464050"/>
                <a:gd name="connsiteX22" fmla="*/ 4841421 w 5004707"/>
                <a:gd name="connsiteY22" fmla="*/ 478971 h 4464050"/>
                <a:gd name="connsiteX23" fmla="*/ 5004707 w 5004707"/>
                <a:gd name="connsiteY23" fmla="*/ 38100 h 4464050"/>
                <a:gd name="connsiteX24" fmla="*/ 4253593 w 5004707"/>
                <a:gd name="connsiteY24" fmla="*/ 54428 h 4464050"/>
                <a:gd name="connsiteX25" fmla="*/ 4204607 w 5004707"/>
                <a:gd name="connsiteY25" fmla="*/ 70757 h 4464050"/>
                <a:gd name="connsiteX0" fmla="*/ 4204607 w 5004707"/>
                <a:gd name="connsiteY0" fmla="*/ 70757 h 4464050"/>
                <a:gd name="connsiteX1" fmla="*/ 3763736 w 5004707"/>
                <a:gd name="connsiteY1" fmla="*/ 478971 h 4464050"/>
                <a:gd name="connsiteX2" fmla="*/ 3404507 w 5004707"/>
                <a:gd name="connsiteY2" fmla="*/ 538843 h 4464050"/>
                <a:gd name="connsiteX3" fmla="*/ 2800350 w 5004707"/>
                <a:gd name="connsiteY3" fmla="*/ 446314 h 4464050"/>
                <a:gd name="connsiteX4" fmla="*/ 2343150 w 5004707"/>
                <a:gd name="connsiteY4" fmla="*/ 664028 h 4464050"/>
                <a:gd name="connsiteX5" fmla="*/ 2179864 w 5004707"/>
                <a:gd name="connsiteY5" fmla="*/ 936171 h 4464050"/>
                <a:gd name="connsiteX6" fmla="*/ 1787979 w 5004707"/>
                <a:gd name="connsiteY6" fmla="*/ 936171 h 4464050"/>
                <a:gd name="connsiteX7" fmla="*/ 1559379 w 5004707"/>
                <a:gd name="connsiteY7" fmla="*/ 936171 h 4464050"/>
                <a:gd name="connsiteX8" fmla="*/ 1200150 w 5004707"/>
                <a:gd name="connsiteY8" fmla="*/ 1295400 h 4464050"/>
                <a:gd name="connsiteX9" fmla="*/ 971550 w 5004707"/>
                <a:gd name="connsiteY9" fmla="*/ 1311728 h 4464050"/>
                <a:gd name="connsiteX10" fmla="*/ 824593 w 5004707"/>
                <a:gd name="connsiteY10" fmla="*/ 1638300 h 4464050"/>
                <a:gd name="connsiteX11" fmla="*/ 122464 w 5004707"/>
                <a:gd name="connsiteY11" fmla="*/ 3026228 h 4464050"/>
                <a:gd name="connsiteX12" fmla="*/ 89807 w 5004707"/>
                <a:gd name="connsiteY12" fmla="*/ 3303814 h 4464050"/>
                <a:gd name="connsiteX13" fmla="*/ 171450 w 5004707"/>
                <a:gd name="connsiteY13" fmla="*/ 3499757 h 4464050"/>
                <a:gd name="connsiteX14" fmla="*/ 2881993 w 5004707"/>
                <a:gd name="connsiteY14" fmla="*/ 3352800 h 4464050"/>
                <a:gd name="connsiteX15" fmla="*/ 2686050 w 5004707"/>
                <a:gd name="connsiteY15" fmla="*/ 4381500 h 4464050"/>
                <a:gd name="connsiteX16" fmla="*/ 3543300 w 5004707"/>
                <a:gd name="connsiteY16" fmla="*/ 4343400 h 4464050"/>
                <a:gd name="connsiteX17" fmla="*/ 4340679 w 5004707"/>
                <a:gd name="connsiteY17" fmla="*/ 4256314 h 4464050"/>
                <a:gd name="connsiteX18" fmla="*/ 3404507 w 5004707"/>
                <a:gd name="connsiteY18" fmla="*/ 2715986 h 4464050"/>
                <a:gd name="connsiteX19" fmla="*/ 3420836 w 5004707"/>
                <a:gd name="connsiteY19" fmla="*/ 2275114 h 4464050"/>
                <a:gd name="connsiteX20" fmla="*/ 4008664 w 5004707"/>
                <a:gd name="connsiteY20" fmla="*/ 2062843 h 4464050"/>
                <a:gd name="connsiteX21" fmla="*/ 4351564 w 5004707"/>
                <a:gd name="connsiteY21" fmla="*/ 1507671 h 4464050"/>
                <a:gd name="connsiteX22" fmla="*/ 4841421 w 5004707"/>
                <a:gd name="connsiteY22" fmla="*/ 478971 h 4464050"/>
                <a:gd name="connsiteX23" fmla="*/ 5004707 w 5004707"/>
                <a:gd name="connsiteY23" fmla="*/ 38100 h 4464050"/>
                <a:gd name="connsiteX24" fmla="*/ 4253593 w 5004707"/>
                <a:gd name="connsiteY24" fmla="*/ 54428 h 4464050"/>
                <a:gd name="connsiteX25" fmla="*/ 4204607 w 5004707"/>
                <a:gd name="connsiteY25" fmla="*/ 70757 h 4464050"/>
                <a:gd name="connsiteX0" fmla="*/ 4204607 w 5004707"/>
                <a:gd name="connsiteY0" fmla="*/ 70757 h 4464050"/>
                <a:gd name="connsiteX1" fmla="*/ 3763736 w 5004707"/>
                <a:gd name="connsiteY1" fmla="*/ 478971 h 4464050"/>
                <a:gd name="connsiteX2" fmla="*/ 3404507 w 5004707"/>
                <a:gd name="connsiteY2" fmla="*/ 538843 h 4464050"/>
                <a:gd name="connsiteX3" fmla="*/ 2800350 w 5004707"/>
                <a:gd name="connsiteY3" fmla="*/ 446314 h 4464050"/>
                <a:gd name="connsiteX4" fmla="*/ 2343150 w 5004707"/>
                <a:gd name="connsiteY4" fmla="*/ 664028 h 4464050"/>
                <a:gd name="connsiteX5" fmla="*/ 2179864 w 5004707"/>
                <a:gd name="connsiteY5" fmla="*/ 936171 h 4464050"/>
                <a:gd name="connsiteX6" fmla="*/ 1787979 w 5004707"/>
                <a:gd name="connsiteY6" fmla="*/ 936171 h 4464050"/>
                <a:gd name="connsiteX7" fmla="*/ 1559379 w 5004707"/>
                <a:gd name="connsiteY7" fmla="*/ 936171 h 4464050"/>
                <a:gd name="connsiteX8" fmla="*/ 1200150 w 5004707"/>
                <a:gd name="connsiteY8" fmla="*/ 1295400 h 4464050"/>
                <a:gd name="connsiteX9" fmla="*/ 971550 w 5004707"/>
                <a:gd name="connsiteY9" fmla="*/ 1311728 h 4464050"/>
                <a:gd name="connsiteX10" fmla="*/ 824593 w 5004707"/>
                <a:gd name="connsiteY10" fmla="*/ 1638300 h 4464050"/>
                <a:gd name="connsiteX11" fmla="*/ 122464 w 5004707"/>
                <a:gd name="connsiteY11" fmla="*/ 3026228 h 4464050"/>
                <a:gd name="connsiteX12" fmla="*/ 89807 w 5004707"/>
                <a:gd name="connsiteY12" fmla="*/ 3303814 h 4464050"/>
                <a:gd name="connsiteX13" fmla="*/ 171450 w 5004707"/>
                <a:gd name="connsiteY13" fmla="*/ 3499757 h 4464050"/>
                <a:gd name="connsiteX14" fmla="*/ 2881993 w 5004707"/>
                <a:gd name="connsiteY14" fmla="*/ 3352800 h 4464050"/>
                <a:gd name="connsiteX15" fmla="*/ 2686050 w 5004707"/>
                <a:gd name="connsiteY15" fmla="*/ 4381500 h 4464050"/>
                <a:gd name="connsiteX16" fmla="*/ 3162300 w 5004707"/>
                <a:gd name="connsiteY16" fmla="*/ 4343400 h 4464050"/>
                <a:gd name="connsiteX17" fmla="*/ 4340679 w 5004707"/>
                <a:gd name="connsiteY17" fmla="*/ 4256314 h 4464050"/>
                <a:gd name="connsiteX18" fmla="*/ 3404507 w 5004707"/>
                <a:gd name="connsiteY18" fmla="*/ 2715986 h 4464050"/>
                <a:gd name="connsiteX19" fmla="*/ 3420836 w 5004707"/>
                <a:gd name="connsiteY19" fmla="*/ 2275114 h 4464050"/>
                <a:gd name="connsiteX20" fmla="*/ 4008664 w 5004707"/>
                <a:gd name="connsiteY20" fmla="*/ 2062843 h 4464050"/>
                <a:gd name="connsiteX21" fmla="*/ 4351564 w 5004707"/>
                <a:gd name="connsiteY21" fmla="*/ 1507671 h 4464050"/>
                <a:gd name="connsiteX22" fmla="*/ 4841421 w 5004707"/>
                <a:gd name="connsiteY22" fmla="*/ 478971 h 4464050"/>
                <a:gd name="connsiteX23" fmla="*/ 5004707 w 5004707"/>
                <a:gd name="connsiteY23" fmla="*/ 38100 h 4464050"/>
                <a:gd name="connsiteX24" fmla="*/ 4253593 w 5004707"/>
                <a:gd name="connsiteY24" fmla="*/ 54428 h 4464050"/>
                <a:gd name="connsiteX25" fmla="*/ 4204607 w 5004707"/>
                <a:gd name="connsiteY25" fmla="*/ 70757 h 4464050"/>
                <a:gd name="connsiteX0" fmla="*/ 4204607 w 5004707"/>
                <a:gd name="connsiteY0" fmla="*/ 70757 h 4381500"/>
                <a:gd name="connsiteX1" fmla="*/ 3763736 w 5004707"/>
                <a:gd name="connsiteY1" fmla="*/ 478971 h 4381500"/>
                <a:gd name="connsiteX2" fmla="*/ 3404507 w 5004707"/>
                <a:gd name="connsiteY2" fmla="*/ 538843 h 4381500"/>
                <a:gd name="connsiteX3" fmla="*/ 2800350 w 5004707"/>
                <a:gd name="connsiteY3" fmla="*/ 446314 h 4381500"/>
                <a:gd name="connsiteX4" fmla="*/ 2343150 w 5004707"/>
                <a:gd name="connsiteY4" fmla="*/ 664028 h 4381500"/>
                <a:gd name="connsiteX5" fmla="*/ 2179864 w 5004707"/>
                <a:gd name="connsiteY5" fmla="*/ 936171 h 4381500"/>
                <a:gd name="connsiteX6" fmla="*/ 1787979 w 5004707"/>
                <a:gd name="connsiteY6" fmla="*/ 936171 h 4381500"/>
                <a:gd name="connsiteX7" fmla="*/ 1559379 w 5004707"/>
                <a:gd name="connsiteY7" fmla="*/ 936171 h 4381500"/>
                <a:gd name="connsiteX8" fmla="*/ 1200150 w 5004707"/>
                <a:gd name="connsiteY8" fmla="*/ 1295400 h 4381500"/>
                <a:gd name="connsiteX9" fmla="*/ 971550 w 5004707"/>
                <a:gd name="connsiteY9" fmla="*/ 1311728 h 4381500"/>
                <a:gd name="connsiteX10" fmla="*/ 824593 w 5004707"/>
                <a:gd name="connsiteY10" fmla="*/ 1638300 h 4381500"/>
                <a:gd name="connsiteX11" fmla="*/ 122464 w 5004707"/>
                <a:gd name="connsiteY11" fmla="*/ 3026228 h 4381500"/>
                <a:gd name="connsiteX12" fmla="*/ 89807 w 5004707"/>
                <a:gd name="connsiteY12" fmla="*/ 3303814 h 4381500"/>
                <a:gd name="connsiteX13" fmla="*/ 171450 w 5004707"/>
                <a:gd name="connsiteY13" fmla="*/ 3499757 h 4381500"/>
                <a:gd name="connsiteX14" fmla="*/ 2881993 w 5004707"/>
                <a:gd name="connsiteY14" fmla="*/ 3352800 h 4381500"/>
                <a:gd name="connsiteX15" fmla="*/ 2686050 w 5004707"/>
                <a:gd name="connsiteY15" fmla="*/ 4381500 h 4381500"/>
                <a:gd name="connsiteX16" fmla="*/ 4340679 w 5004707"/>
                <a:gd name="connsiteY16" fmla="*/ 4256314 h 4381500"/>
                <a:gd name="connsiteX17" fmla="*/ 3404507 w 5004707"/>
                <a:gd name="connsiteY17" fmla="*/ 2715986 h 4381500"/>
                <a:gd name="connsiteX18" fmla="*/ 3420836 w 5004707"/>
                <a:gd name="connsiteY18" fmla="*/ 2275114 h 4381500"/>
                <a:gd name="connsiteX19" fmla="*/ 4008664 w 5004707"/>
                <a:gd name="connsiteY19" fmla="*/ 2062843 h 4381500"/>
                <a:gd name="connsiteX20" fmla="*/ 4351564 w 5004707"/>
                <a:gd name="connsiteY20" fmla="*/ 1507671 h 4381500"/>
                <a:gd name="connsiteX21" fmla="*/ 4841421 w 5004707"/>
                <a:gd name="connsiteY21" fmla="*/ 478971 h 4381500"/>
                <a:gd name="connsiteX22" fmla="*/ 5004707 w 5004707"/>
                <a:gd name="connsiteY22" fmla="*/ 38100 h 4381500"/>
                <a:gd name="connsiteX23" fmla="*/ 4253593 w 5004707"/>
                <a:gd name="connsiteY23" fmla="*/ 54428 h 4381500"/>
                <a:gd name="connsiteX24" fmla="*/ 4204607 w 5004707"/>
                <a:gd name="connsiteY24" fmla="*/ 70757 h 4381500"/>
                <a:gd name="connsiteX0" fmla="*/ 4204607 w 5004707"/>
                <a:gd name="connsiteY0" fmla="*/ 70757 h 4412343"/>
                <a:gd name="connsiteX1" fmla="*/ 3763736 w 5004707"/>
                <a:gd name="connsiteY1" fmla="*/ 478971 h 4412343"/>
                <a:gd name="connsiteX2" fmla="*/ 3404507 w 5004707"/>
                <a:gd name="connsiteY2" fmla="*/ 538843 h 4412343"/>
                <a:gd name="connsiteX3" fmla="*/ 2800350 w 5004707"/>
                <a:gd name="connsiteY3" fmla="*/ 446314 h 4412343"/>
                <a:gd name="connsiteX4" fmla="*/ 2343150 w 5004707"/>
                <a:gd name="connsiteY4" fmla="*/ 664028 h 4412343"/>
                <a:gd name="connsiteX5" fmla="*/ 2179864 w 5004707"/>
                <a:gd name="connsiteY5" fmla="*/ 936171 h 4412343"/>
                <a:gd name="connsiteX6" fmla="*/ 1787979 w 5004707"/>
                <a:gd name="connsiteY6" fmla="*/ 936171 h 4412343"/>
                <a:gd name="connsiteX7" fmla="*/ 1559379 w 5004707"/>
                <a:gd name="connsiteY7" fmla="*/ 936171 h 4412343"/>
                <a:gd name="connsiteX8" fmla="*/ 1200150 w 5004707"/>
                <a:gd name="connsiteY8" fmla="*/ 1295400 h 4412343"/>
                <a:gd name="connsiteX9" fmla="*/ 971550 w 5004707"/>
                <a:gd name="connsiteY9" fmla="*/ 1311728 h 4412343"/>
                <a:gd name="connsiteX10" fmla="*/ 824593 w 5004707"/>
                <a:gd name="connsiteY10" fmla="*/ 1638300 h 4412343"/>
                <a:gd name="connsiteX11" fmla="*/ 122464 w 5004707"/>
                <a:gd name="connsiteY11" fmla="*/ 3026228 h 4412343"/>
                <a:gd name="connsiteX12" fmla="*/ 89807 w 5004707"/>
                <a:gd name="connsiteY12" fmla="*/ 3303814 h 4412343"/>
                <a:gd name="connsiteX13" fmla="*/ 171450 w 5004707"/>
                <a:gd name="connsiteY13" fmla="*/ 3499757 h 4412343"/>
                <a:gd name="connsiteX14" fmla="*/ 2881993 w 5004707"/>
                <a:gd name="connsiteY14" fmla="*/ 3352800 h 4412343"/>
                <a:gd name="connsiteX15" fmla="*/ 2686050 w 5004707"/>
                <a:gd name="connsiteY15" fmla="*/ 4381500 h 4412343"/>
                <a:gd name="connsiteX16" fmla="*/ 4340679 w 5004707"/>
                <a:gd name="connsiteY16" fmla="*/ 4256314 h 4412343"/>
                <a:gd name="connsiteX17" fmla="*/ 3404507 w 5004707"/>
                <a:gd name="connsiteY17" fmla="*/ 2715986 h 4412343"/>
                <a:gd name="connsiteX18" fmla="*/ 3420836 w 5004707"/>
                <a:gd name="connsiteY18" fmla="*/ 2275114 h 4412343"/>
                <a:gd name="connsiteX19" fmla="*/ 4008664 w 5004707"/>
                <a:gd name="connsiteY19" fmla="*/ 2062843 h 4412343"/>
                <a:gd name="connsiteX20" fmla="*/ 4351564 w 5004707"/>
                <a:gd name="connsiteY20" fmla="*/ 1507671 h 4412343"/>
                <a:gd name="connsiteX21" fmla="*/ 4841421 w 5004707"/>
                <a:gd name="connsiteY21" fmla="*/ 478971 h 4412343"/>
                <a:gd name="connsiteX22" fmla="*/ 5004707 w 5004707"/>
                <a:gd name="connsiteY22" fmla="*/ 38100 h 4412343"/>
                <a:gd name="connsiteX23" fmla="*/ 4253593 w 5004707"/>
                <a:gd name="connsiteY23" fmla="*/ 54428 h 4412343"/>
                <a:gd name="connsiteX24" fmla="*/ 4204607 w 5004707"/>
                <a:gd name="connsiteY24" fmla="*/ 70757 h 4412343"/>
                <a:gd name="connsiteX0" fmla="*/ 4204607 w 5004707"/>
                <a:gd name="connsiteY0" fmla="*/ 70757 h 4412343"/>
                <a:gd name="connsiteX1" fmla="*/ 3763736 w 5004707"/>
                <a:gd name="connsiteY1" fmla="*/ 478971 h 4412343"/>
                <a:gd name="connsiteX2" fmla="*/ 3404507 w 5004707"/>
                <a:gd name="connsiteY2" fmla="*/ 538843 h 4412343"/>
                <a:gd name="connsiteX3" fmla="*/ 2800350 w 5004707"/>
                <a:gd name="connsiteY3" fmla="*/ 446314 h 4412343"/>
                <a:gd name="connsiteX4" fmla="*/ 2343150 w 5004707"/>
                <a:gd name="connsiteY4" fmla="*/ 664028 h 4412343"/>
                <a:gd name="connsiteX5" fmla="*/ 2179864 w 5004707"/>
                <a:gd name="connsiteY5" fmla="*/ 936171 h 4412343"/>
                <a:gd name="connsiteX6" fmla="*/ 1787979 w 5004707"/>
                <a:gd name="connsiteY6" fmla="*/ 936171 h 4412343"/>
                <a:gd name="connsiteX7" fmla="*/ 1559379 w 5004707"/>
                <a:gd name="connsiteY7" fmla="*/ 936171 h 4412343"/>
                <a:gd name="connsiteX8" fmla="*/ 1200150 w 5004707"/>
                <a:gd name="connsiteY8" fmla="*/ 1295400 h 4412343"/>
                <a:gd name="connsiteX9" fmla="*/ 971550 w 5004707"/>
                <a:gd name="connsiteY9" fmla="*/ 1311728 h 4412343"/>
                <a:gd name="connsiteX10" fmla="*/ 824593 w 5004707"/>
                <a:gd name="connsiteY10" fmla="*/ 1638300 h 4412343"/>
                <a:gd name="connsiteX11" fmla="*/ 122464 w 5004707"/>
                <a:gd name="connsiteY11" fmla="*/ 3026228 h 4412343"/>
                <a:gd name="connsiteX12" fmla="*/ 89807 w 5004707"/>
                <a:gd name="connsiteY12" fmla="*/ 3303814 h 4412343"/>
                <a:gd name="connsiteX13" fmla="*/ 171450 w 5004707"/>
                <a:gd name="connsiteY13" fmla="*/ 3499757 h 4412343"/>
                <a:gd name="connsiteX14" fmla="*/ 2653393 w 5004707"/>
                <a:gd name="connsiteY14" fmla="*/ 3352800 h 4412343"/>
                <a:gd name="connsiteX15" fmla="*/ 2686050 w 5004707"/>
                <a:gd name="connsiteY15" fmla="*/ 4381500 h 4412343"/>
                <a:gd name="connsiteX16" fmla="*/ 4340679 w 5004707"/>
                <a:gd name="connsiteY16" fmla="*/ 4256314 h 4412343"/>
                <a:gd name="connsiteX17" fmla="*/ 3404507 w 5004707"/>
                <a:gd name="connsiteY17" fmla="*/ 2715986 h 4412343"/>
                <a:gd name="connsiteX18" fmla="*/ 3420836 w 5004707"/>
                <a:gd name="connsiteY18" fmla="*/ 2275114 h 4412343"/>
                <a:gd name="connsiteX19" fmla="*/ 4008664 w 5004707"/>
                <a:gd name="connsiteY19" fmla="*/ 2062843 h 4412343"/>
                <a:gd name="connsiteX20" fmla="*/ 4351564 w 5004707"/>
                <a:gd name="connsiteY20" fmla="*/ 1507671 h 4412343"/>
                <a:gd name="connsiteX21" fmla="*/ 4841421 w 5004707"/>
                <a:gd name="connsiteY21" fmla="*/ 478971 h 4412343"/>
                <a:gd name="connsiteX22" fmla="*/ 5004707 w 5004707"/>
                <a:gd name="connsiteY22" fmla="*/ 38100 h 4412343"/>
                <a:gd name="connsiteX23" fmla="*/ 4253593 w 5004707"/>
                <a:gd name="connsiteY23" fmla="*/ 54428 h 4412343"/>
                <a:gd name="connsiteX24" fmla="*/ 4204607 w 5004707"/>
                <a:gd name="connsiteY24" fmla="*/ 70757 h 4412343"/>
                <a:gd name="connsiteX0" fmla="*/ 4204607 w 5004707"/>
                <a:gd name="connsiteY0" fmla="*/ 70757 h 4412343"/>
                <a:gd name="connsiteX1" fmla="*/ 3763736 w 5004707"/>
                <a:gd name="connsiteY1" fmla="*/ 478971 h 4412343"/>
                <a:gd name="connsiteX2" fmla="*/ 3404507 w 5004707"/>
                <a:gd name="connsiteY2" fmla="*/ 538843 h 4412343"/>
                <a:gd name="connsiteX3" fmla="*/ 2800350 w 5004707"/>
                <a:gd name="connsiteY3" fmla="*/ 446314 h 4412343"/>
                <a:gd name="connsiteX4" fmla="*/ 2343150 w 5004707"/>
                <a:gd name="connsiteY4" fmla="*/ 664028 h 4412343"/>
                <a:gd name="connsiteX5" fmla="*/ 2179864 w 5004707"/>
                <a:gd name="connsiteY5" fmla="*/ 936171 h 4412343"/>
                <a:gd name="connsiteX6" fmla="*/ 1787979 w 5004707"/>
                <a:gd name="connsiteY6" fmla="*/ 936171 h 4412343"/>
                <a:gd name="connsiteX7" fmla="*/ 1559379 w 5004707"/>
                <a:gd name="connsiteY7" fmla="*/ 936171 h 4412343"/>
                <a:gd name="connsiteX8" fmla="*/ 1200150 w 5004707"/>
                <a:gd name="connsiteY8" fmla="*/ 1295400 h 4412343"/>
                <a:gd name="connsiteX9" fmla="*/ 971550 w 5004707"/>
                <a:gd name="connsiteY9" fmla="*/ 1311728 h 4412343"/>
                <a:gd name="connsiteX10" fmla="*/ 824593 w 5004707"/>
                <a:gd name="connsiteY10" fmla="*/ 1638300 h 4412343"/>
                <a:gd name="connsiteX11" fmla="*/ 122464 w 5004707"/>
                <a:gd name="connsiteY11" fmla="*/ 3026228 h 4412343"/>
                <a:gd name="connsiteX12" fmla="*/ 89807 w 5004707"/>
                <a:gd name="connsiteY12" fmla="*/ 3303814 h 4412343"/>
                <a:gd name="connsiteX13" fmla="*/ 171450 w 5004707"/>
                <a:gd name="connsiteY13" fmla="*/ 3499757 h 4412343"/>
                <a:gd name="connsiteX14" fmla="*/ 2653393 w 5004707"/>
                <a:gd name="connsiteY14" fmla="*/ 3352800 h 4412343"/>
                <a:gd name="connsiteX15" fmla="*/ 2686050 w 5004707"/>
                <a:gd name="connsiteY15" fmla="*/ 4381500 h 4412343"/>
                <a:gd name="connsiteX16" fmla="*/ 4340679 w 5004707"/>
                <a:gd name="connsiteY16" fmla="*/ 4256314 h 4412343"/>
                <a:gd name="connsiteX17" fmla="*/ 3404507 w 5004707"/>
                <a:gd name="connsiteY17" fmla="*/ 2715986 h 4412343"/>
                <a:gd name="connsiteX18" fmla="*/ 3420836 w 5004707"/>
                <a:gd name="connsiteY18" fmla="*/ 2275114 h 4412343"/>
                <a:gd name="connsiteX19" fmla="*/ 4008664 w 5004707"/>
                <a:gd name="connsiteY19" fmla="*/ 2062843 h 4412343"/>
                <a:gd name="connsiteX20" fmla="*/ 4351564 w 5004707"/>
                <a:gd name="connsiteY20" fmla="*/ 1507671 h 4412343"/>
                <a:gd name="connsiteX21" fmla="*/ 4841421 w 5004707"/>
                <a:gd name="connsiteY21" fmla="*/ 478971 h 4412343"/>
                <a:gd name="connsiteX22" fmla="*/ 5004707 w 5004707"/>
                <a:gd name="connsiteY22" fmla="*/ 38100 h 4412343"/>
                <a:gd name="connsiteX23" fmla="*/ 4253593 w 5004707"/>
                <a:gd name="connsiteY23" fmla="*/ 54428 h 4412343"/>
                <a:gd name="connsiteX24" fmla="*/ 4204607 w 5004707"/>
                <a:gd name="connsiteY24" fmla="*/ 70757 h 4412343"/>
                <a:gd name="connsiteX0" fmla="*/ 4204607 w 5004707"/>
                <a:gd name="connsiteY0" fmla="*/ 70757 h 4412343"/>
                <a:gd name="connsiteX1" fmla="*/ 3763736 w 5004707"/>
                <a:gd name="connsiteY1" fmla="*/ 478971 h 4412343"/>
                <a:gd name="connsiteX2" fmla="*/ 3404507 w 5004707"/>
                <a:gd name="connsiteY2" fmla="*/ 538843 h 4412343"/>
                <a:gd name="connsiteX3" fmla="*/ 2800350 w 5004707"/>
                <a:gd name="connsiteY3" fmla="*/ 446314 h 4412343"/>
                <a:gd name="connsiteX4" fmla="*/ 2343150 w 5004707"/>
                <a:gd name="connsiteY4" fmla="*/ 664028 h 4412343"/>
                <a:gd name="connsiteX5" fmla="*/ 2179864 w 5004707"/>
                <a:gd name="connsiteY5" fmla="*/ 936171 h 4412343"/>
                <a:gd name="connsiteX6" fmla="*/ 1787979 w 5004707"/>
                <a:gd name="connsiteY6" fmla="*/ 936171 h 4412343"/>
                <a:gd name="connsiteX7" fmla="*/ 1559379 w 5004707"/>
                <a:gd name="connsiteY7" fmla="*/ 936171 h 4412343"/>
                <a:gd name="connsiteX8" fmla="*/ 1200150 w 5004707"/>
                <a:gd name="connsiteY8" fmla="*/ 1295400 h 4412343"/>
                <a:gd name="connsiteX9" fmla="*/ 971550 w 5004707"/>
                <a:gd name="connsiteY9" fmla="*/ 1311728 h 4412343"/>
                <a:gd name="connsiteX10" fmla="*/ 824593 w 5004707"/>
                <a:gd name="connsiteY10" fmla="*/ 1638300 h 4412343"/>
                <a:gd name="connsiteX11" fmla="*/ 122464 w 5004707"/>
                <a:gd name="connsiteY11" fmla="*/ 3026228 h 4412343"/>
                <a:gd name="connsiteX12" fmla="*/ 89807 w 5004707"/>
                <a:gd name="connsiteY12" fmla="*/ 3303814 h 4412343"/>
                <a:gd name="connsiteX13" fmla="*/ 171450 w 5004707"/>
                <a:gd name="connsiteY13" fmla="*/ 3499757 h 4412343"/>
                <a:gd name="connsiteX14" fmla="*/ 2653393 w 5004707"/>
                <a:gd name="connsiteY14" fmla="*/ 3352800 h 4412343"/>
                <a:gd name="connsiteX15" fmla="*/ 2686050 w 5004707"/>
                <a:gd name="connsiteY15" fmla="*/ 4381500 h 4412343"/>
                <a:gd name="connsiteX16" fmla="*/ 4340679 w 5004707"/>
                <a:gd name="connsiteY16" fmla="*/ 4256314 h 4412343"/>
                <a:gd name="connsiteX17" fmla="*/ 3404507 w 5004707"/>
                <a:gd name="connsiteY17" fmla="*/ 2715986 h 4412343"/>
                <a:gd name="connsiteX18" fmla="*/ 3420836 w 5004707"/>
                <a:gd name="connsiteY18" fmla="*/ 2275114 h 4412343"/>
                <a:gd name="connsiteX19" fmla="*/ 4008664 w 5004707"/>
                <a:gd name="connsiteY19" fmla="*/ 2062843 h 4412343"/>
                <a:gd name="connsiteX20" fmla="*/ 4351564 w 5004707"/>
                <a:gd name="connsiteY20" fmla="*/ 1507671 h 4412343"/>
                <a:gd name="connsiteX21" fmla="*/ 4841421 w 5004707"/>
                <a:gd name="connsiteY21" fmla="*/ 478971 h 4412343"/>
                <a:gd name="connsiteX22" fmla="*/ 5004707 w 5004707"/>
                <a:gd name="connsiteY22" fmla="*/ 38100 h 4412343"/>
                <a:gd name="connsiteX23" fmla="*/ 4253593 w 5004707"/>
                <a:gd name="connsiteY23" fmla="*/ 54428 h 4412343"/>
                <a:gd name="connsiteX24" fmla="*/ 4204607 w 5004707"/>
                <a:gd name="connsiteY24" fmla="*/ 70757 h 4412343"/>
                <a:gd name="connsiteX0" fmla="*/ 4204607 w 5004707"/>
                <a:gd name="connsiteY0" fmla="*/ 70757 h 4412343"/>
                <a:gd name="connsiteX1" fmla="*/ 3763736 w 5004707"/>
                <a:gd name="connsiteY1" fmla="*/ 478971 h 4412343"/>
                <a:gd name="connsiteX2" fmla="*/ 3404507 w 5004707"/>
                <a:gd name="connsiteY2" fmla="*/ 538843 h 4412343"/>
                <a:gd name="connsiteX3" fmla="*/ 2800350 w 5004707"/>
                <a:gd name="connsiteY3" fmla="*/ 446314 h 4412343"/>
                <a:gd name="connsiteX4" fmla="*/ 2343150 w 5004707"/>
                <a:gd name="connsiteY4" fmla="*/ 664028 h 4412343"/>
                <a:gd name="connsiteX5" fmla="*/ 2179864 w 5004707"/>
                <a:gd name="connsiteY5" fmla="*/ 936171 h 4412343"/>
                <a:gd name="connsiteX6" fmla="*/ 1787979 w 5004707"/>
                <a:gd name="connsiteY6" fmla="*/ 936171 h 4412343"/>
                <a:gd name="connsiteX7" fmla="*/ 1559379 w 5004707"/>
                <a:gd name="connsiteY7" fmla="*/ 936171 h 4412343"/>
                <a:gd name="connsiteX8" fmla="*/ 1200150 w 5004707"/>
                <a:gd name="connsiteY8" fmla="*/ 1295400 h 4412343"/>
                <a:gd name="connsiteX9" fmla="*/ 971550 w 5004707"/>
                <a:gd name="connsiteY9" fmla="*/ 1311728 h 4412343"/>
                <a:gd name="connsiteX10" fmla="*/ 824593 w 5004707"/>
                <a:gd name="connsiteY10" fmla="*/ 1638300 h 4412343"/>
                <a:gd name="connsiteX11" fmla="*/ 122464 w 5004707"/>
                <a:gd name="connsiteY11" fmla="*/ 3026228 h 4412343"/>
                <a:gd name="connsiteX12" fmla="*/ 89807 w 5004707"/>
                <a:gd name="connsiteY12" fmla="*/ 3303814 h 4412343"/>
                <a:gd name="connsiteX13" fmla="*/ 171450 w 5004707"/>
                <a:gd name="connsiteY13" fmla="*/ 3499757 h 4412343"/>
                <a:gd name="connsiteX14" fmla="*/ 2653393 w 5004707"/>
                <a:gd name="connsiteY14" fmla="*/ 3352800 h 4412343"/>
                <a:gd name="connsiteX15" fmla="*/ 2686050 w 5004707"/>
                <a:gd name="connsiteY15" fmla="*/ 4381500 h 4412343"/>
                <a:gd name="connsiteX16" fmla="*/ 4340679 w 5004707"/>
                <a:gd name="connsiteY16" fmla="*/ 4256314 h 4412343"/>
                <a:gd name="connsiteX17" fmla="*/ 3404507 w 5004707"/>
                <a:gd name="connsiteY17" fmla="*/ 2715986 h 4412343"/>
                <a:gd name="connsiteX18" fmla="*/ 3420836 w 5004707"/>
                <a:gd name="connsiteY18" fmla="*/ 2275114 h 4412343"/>
                <a:gd name="connsiteX19" fmla="*/ 4008664 w 5004707"/>
                <a:gd name="connsiteY19" fmla="*/ 2062843 h 4412343"/>
                <a:gd name="connsiteX20" fmla="*/ 4351564 w 5004707"/>
                <a:gd name="connsiteY20" fmla="*/ 1507671 h 4412343"/>
                <a:gd name="connsiteX21" fmla="*/ 4841421 w 5004707"/>
                <a:gd name="connsiteY21" fmla="*/ 478971 h 4412343"/>
                <a:gd name="connsiteX22" fmla="*/ 5004707 w 5004707"/>
                <a:gd name="connsiteY22" fmla="*/ 38100 h 4412343"/>
                <a:gd name="connsiteX23" fmla="*/ 4253593 w 5004707"/>
                <a:gd name="connsiteY23" fmla="*/ 54428 h 4412343"/>
                <a:gd name="connsiteX24" fmla="*/ 4204607 w 5004707"/>
                <a:gd name="connsiteY24" fmla="*/ 70757 h 4412343"/>
                <a:gd name="connsiteX0" fmla="*/ 4204607 w 5004707"/>
                <a:gd name="connsiteY0" fmla="*/ 70757 h 4412343"/>
                <a:gd name="connsiteX1" fmla="*/ 3763736 w 5004707"/>
                <a:gd name="connsiteY1" fmla="*/ 478971 h 4412343"/>
                <a:gd name="connsiteX2" fmla="*/ 3404507 w 5004707"/>
                <a:gd name="connsiteY2" fmla="*/ 538843 h 4412343"/>
                <a:gd name="connsiteX3" fmla="*/ 2800350 w 5004707"/>
                <a:gd name="connsiteY3" fmla="*/ 446314 h 4412343"/>
                <a:gd name="connsiteX4" fmla="*/ 2343150 w 5004707"/>
                <a:gd name="connsiteY4" fmla="*/ 664028 h 4412343"/>
                <a:gd name="connsiteX5" fmla="*/ 2179864 w 5004707"/>
                <a:gd name="connsiteY5" fmla="*/ 936171 h 4412343"/>
                <a:gd name="connsiteX6" fmla="*/ 1787979 w 5004707"/>
                <a:gd name="connsiteY6" fmla="*/ 936171 h 4412343"/>
                <a:gd name="connsiteX7" fmla="*/ 1559379 w 5004707"/>
                <a:gd name="connsiteY7" fmla="*/ 936171 h 4412343"/>
                <a:gd name="connsiteX8" fmla="*/ 1200150 w 5004707"/>
                <a:gd name="connsiteY8" fmla="*/ 1295400 h 4412343"/>
                <a:gd name="connsiteX9" fmla="*/ 971550 w 5004707"/>
                <a:gd name="connsiteY9" fmla="*/ 1311728 h 4412343"/>
                <a:gd name="connsiteX10" fmla="*/ 824593 w 5004707"/>
                <a:gd name="connsiteY10" fmla="*/ 1638300 h 4412343"/>
                <a:gd name="connsiteX11" fmla="*/ 122464 w 5004707"/>
                <a:gd name="connsiteY11" fmla="*/ 3026228 h 4412343"/>
                <a:gd name="connsiteX12" fmla="*/ 89807 w 5004707"/>
                <a:gd name="connsiteY12" fmla="*/ 3303814 h 4412343"/>
                <a:gd name="connsiteX13" fmla="*/ 171450 w 5004707"/>
                <a:gd name="connsiteY13" fmla="*/ 3499757 h 4412343"/>
                <a:gd name="connsiteX14" fmla="*/ 2881993 w 5004707"/>
                <a:gd name="connsiteY14" fmla="*/ 3352800 h 4412343"/>
                <a:gd name="connsiteX15" fmla="*/ 2686050 w 5004707"/>
                <a:gd name="connsiteY15" fmla="*/ 4381500 h 4412343"/>
                <a:gd name="connsiteX16" fmla="*/ 4340679 w 5004707"/>
                <a:gd name="connsiteY16" fmla="*/ 4256314 h 4412343"/>
                <a:gd name="connsiteX17" fmla="*/ 3404507 w 5004707"/>
                <a:gd name="connsiteY17" fmla="*/ 2715986 h 4412343"/>
                <a:gd name="connsiteX18" fmla="*/ 3420836 w 5004707"/>
                <a:gd name="connsiteY18" fmla="*/ 2275114 h 4412343"/>
                <a:gd name="connsiteX19" fmla="*/ 4008664 w 5004707"/>
                <a:gd name="connsiteY19" fmla="*/ 2062843 h 4412343"/>
                <a:gd name="connsiteX20" fmla="*/ 4351564 w 5004707"/>
                <a:gd name="connsiteY20" fmla="*/ 1507671 h 4412343"/>
                <a:gd name="connsiteX21" fmla="*/ 4841421 w 5004707"/>
                <a:gd name="connsiteY21" fmla="*/ 478971 h 4412343"/>
                <a:gd name="connsiteX22" fmla="*/ 5004707 w 5004707"/>
                <a:gd name="connsiteY22" fmla="*/ 38100 h 4412343"/>
                <a:gd name="connsiteX23" fmla="*/ 4253593 w 5004707"/>
                <a:gd name="connsiteY23" fmla="*/ 54428 h 4412343"/>
                <a:gd name="connsiteX24" fmla="*/ 4204607 w 5004707"/>
                <a:gd name="connsiteY24" fmla="*/ 70757 h 4412343"/>
                <a:gd name="connsiteX0" fmla="*/ 4204607 w 5004707"/>
                <a:gd name="connsiteY0" fmla="*/ 70757 h 4551953"/>
                <a:gd name="connsiteX1" fmla="*/ 3763736 w 5004707"/>
                <a:gd name="connsiteY1" fmla="*/ 478971 h 4551953"/>
                <a:gd name="connsiteX2" fmla="*/ 3404507 w 5004707"/>
                <a:gd name="connsiteY2" fmla="*/ 538843 h 4551953"/>
                <a:gd name="connsiteX3" fmla="*/ 2800350 w 5004707"/>
                <a:gd name="connsiteY3" fmla="*/ 446314 h 4551953"/>
                <a:gd name="connsiteX4" fmla="*/ 2343150 w 5004707"/>
                <a:gd name="connsiteY4" fmla="*/ 664028 h 4551953"/>
                <a:gd name="connsiteX5" fmla="*/ 2179864 w 5004707"/>
                <a:gd name="connsiteY5" fmla="*/ 936171 h 4551953"/>
                <a:gd name="connsiteX6" fmla="*/ 1787979 w 5004707"/>
                <a:gd name="connsiteY6" fmla="*/ 936171 h 4551953"/>
                <a:gd name="connsiteX7" fmla="*/ 1559379 w 5004707"/>
                <a:gd name="connsiteY7" fmla="*/ 936171 h 4551953"/>
                <a:gd name="connsiteX8" fmla="*/ 1200150 w 5004707"/>
                <a:gd name="connsiteY8" fmla="*/ 1295400 h 4551953"/>
                <a:gd name="connsiteX9" fmla="*/ 971550 w 5004707"/>
                <a:gd name="connsiteY9" fmla="*/ 1311728 h 4551953"/>
                <a:gd name="connsiteX10" fmla="*/ 824593 w 5004707"/>
                <a:gd name="connsiteY10" fmla="*/ 1638300 h 4551953"/>
                <a:gd name="connsiteX11" fmla="*/ 122464 w 5004707"/>
                <a:gd name="connsiteY11" fmla="*/ 3026228 h 4551953"/>
                <a:gd name="connsiteX12" fmla="*/ 89807 w 5004707"/>
                <a:gd name="connsiteY12" fmla="*/ 3303814 h 4551953"/>
                <a:gd name="connsiteX13" fmla="*/ 171450 w 5004707"/>
                <a:gd name="connsiteY13" fmla="*/ 3499757 h 4551953"/>
                <a:gd name="connsiteX14" fmla="*/ 2881993 w 5004707"/>
                <a:gd name="connsiteY14" fmla="*/ 3352800 h 4551953"/>
                <a:gd name="connsiteX15" fmla="*/ 2686050 w 5004707"/>
                <a:gd name="connsiteY15" fmla="*/ 4381500 h 4551953"/>
                <a:gd name="connsiteX16" fmla="*/ 2743200 w 5004707"/>
                <a:gd name="connsiteY16" fmla="*/ 4375515 h 4551953"/>
                <a:gd name="connsiteX17" fmla="*/ 4340679 w 5004707"/>
                <a:gd name="connsiteY17" fmla="*/ 4256314 h 4551953"/>
                <a:gd name="connsiteX18" fmla="*/ 3404507 w 5004707"/>
                <a:gd name="connsiteY18" fmla="*/ 2715986 h 4551953"/>
                <a:gd name="connsiteX19" fmla="*/ 3420836 w 5004707"/>
                <a:gd name="connsiteY19" fmla="*/ 2275114 h 4551953"/>
                <a:gd name="connsiteX20" fmla="*/ 4008664 w 5004707"/>
                <a:gd name="connsiteY20" fmla="*/ 2062843 h 4551953"/>
                <a:gd name="connsiteX21" fmla="*/ 4351564 w 5004707"/>
                <a:gd name="connsiteY21" fmla="*/ 1507671 h 4551953"/>
                <a:gd name="connsiteX22" fmla="*/ 4841421 w 5004707"/>
                <a:gd name="connsiteY22" fmla="*/ 478971 h 4551953"/>
                <a:gd name="connsiteX23" fmla="*/ 5004707 w 5004707"/>
                <a:gd name="connsiteY23" fmla="*/ 38100 h 4551953"/>
                <a:gd name="connsiteX24" fmla="*/ 4253593 w 5004707"/>
                <a:gd name="connsiteY24" fmla="*/ 54428 h 4551953"/>
                <a:gd name="connsiteX25" fmla="*/ 4204607 w 5004707"/>
                <a:gd name="connsiteY25" fmla="*/ 70757 h 4551953"/>
                <a:gd name="connsiteX0" fmla="*/ 4204607 w 5004707"/>
                <a:gd name="connsiteY0" fmla="*/ 70757 h 4551953"/>
                <a:gd name="connsiteX1" fmla="*/ 3763736 w 5004707"/>
                <a:gd name="connsiteY1" fmla="*/ 478971 h 4551953"/>
                <a:gd name="connsiteX2" fmla="*/ 3404507 w 5004707"/>
                <a:gd name="connsiteY2" fmla="*/ 538843 h 4551953"/>
                <a:gd name="connsiteX3" fmla="*/ 2800350 w 5004707"/>
                <a:gd name="connsiteY3" fmla="*/ 446314 h 4551953"/>
                <a:gd name="connsiteX4" fmla="*/ 2343150 w 5004707"/>
                <a:gd name="connsiteY4" fmla="*/ 664028 h 4551953"/>
                <a:gd name="connsiteX5" fmla="*/ 2179864 w 5004707"/>
                <a:gd name="connsiteY5" fmla="*/ 936171 h 4551953"/>
                <a:gd name="connsiteX6" fmla="*/ 1787979 w 5004707"/>
                <a:gd name="connsiteY6" fmla="*/ 936171 h 4551953"/>
                <a:gd name="connsiteX7" fmla="*/ 1559379 w 5004707"/>
                <a:gd name="connsiteY7" fmla="*/ 936171 h 4551953"/>
                <a:gd name="connsiteX8" fmla="*/ 1200150 w 5004707"/>
                <a:gd name="connsiteY8" fmla="*/ 1295400 h 4551953"/>
                <a:gd name="connsiteX9" fmla="*/ 971550 w 5004707"/>
                <a:gd name="connsiteY9" fmla="*/ 1311728 h 4551953"/>
                <a:gd name="connsiteX10" fmla="*/ 824593 w 5004707"/>
                <a:gd name="connsiteY10" fmla="*/ 1638300 h 4551953"/>
                <a:gd name="connsiteX11" fmla="*/ 122464 w 5004707"/>
                <a:gd name="connsiteY11" fmla="*/ 3026228 h 4551953"/>
                <a:gd name="connsiteX12" fmla="*/ 89807 w 5004707"/>
                <a:gd name="connsiteY12" fmla="*/ 3303814 h 4551953"/>
                <a:gd name="connsiteX13" fmla="*/ 171450 w 5004707"/>
                <a:gd name="connsiteY13" fmla="*/ 3499757 h 4551953"/>
                <a:gd name="connsiteX14" fmla="*/ 2881993 w 5004707"/>
                <a:gd name="connsiteY14" fmla="*/ 3352800 h 4551953"/>
                <a:gd name="connsiteX15" fmla="*/ 2686050 w 5004707"/>
                <a:gd name="connsiteY15" fmla="*/ 4381500 h 4551953"/>
                <a:gd name="connsiteX16" fmla="*/ 2743200 w 5004707"/>
                <a:gd name="connsiteY16" fmla="*/ 4375515 h 4551953"/>
                <a:gd name="connsiteX17" fmla="*/ 4340679 w 5004707"/>
                <a:gd name="connsiteY17" fmla="*/ 4256314 h 4551953"/>
                <a:gd name="connsiteX18" fmla="*/ 3404507 w 5004707"/>
                <a:gd name="connsiteY18" fmla="*/ 2715986 h 4551953"/>
                <a:gd name="connsiteX19" fmla="*/ 3420836 w 5004707"/>
                <a:gd name="connsiteY19" fmla="*/ 2275114 h 4551953"/>
                <a:gd name="connsiteX20" fmla="*/ 4008664 w 5004707"/>
                <a:gd name="connsiteY20" fmla="*/ 2062843 h 4551953"/>
                <a:gd name="connsiteX21" fmla="*/ 4351564 w 5004707"/>
                <a:gd name="connsiteY21" fmla="*/ 1507671 h 4551953"/>
                <a:gd name="connsiteX22" fmla="*/ 4841421 w 5004707"/>
                <a:gd name="connsiteY22" fmla="*/ 478971 h 4551953"/>
                <a:gd name="connsiteX23" fmla="*/ 5004707 w 5004707"/>
                <a:gd name="connsiteY23" fmla="*/ 38100 h 4551953"/>
                <a:gd name="connsiteX24" fmla="*/ 4253593 w 5004707"/>
                <a:gd name="connsiteY24" fmla="*/ 54428 h 4551953"/>
                <a:gd name="connsiteX25" fmla="*/ 4204607 w 5004707"/>
                <a:gd name="connsiteY25" fmla="*/ 70757 h 4551953"/>
                <a:gd name="connsiteX0" fmla="*/ 4204607 w 5004707"/>
                <a:gd name="connsiteY0" fmla="*/ 70757 h 4551953"/>
                <a:gd name="connsiteX1" fmla="*/ 3763736 w 5004707"/>
                <a:gd name="connsiteY1" fmla="*/ 478971 h 4551953"/>
                <a:gd name="connsiteX2" fmla="*/ 3404507 w 5004707"/>
                <a:gd name="connsiteY2" fmla="*/ 538843 h 4551953"/>
                <a:gd name="connsiteX3" fmla="*/ 2800350 w 5004707"/>
                <a:gd name="connsiteY3" fmla="*/ 446314 h 4551953"/>
                <a:gd name="connsiteX4" fmla="*/ 2343150 w 5004707"/>
                <a:gd name="connsiteY4" fmla="*/ 664028 h 4551953"/>
                <a:gd name="connsiteX5" fmla="*/ 2179864 w 5004707"/>
                <a:gd name="connsiteY5" fmla="*/ 936171 h 4551953"/>
                <a:gd name="connsiteX6" fmla="*/ 1787979 w 5004707"/>
                <a:gd name="connsiteY6" fmla="*/ 936171 h 4551953"/>
                <a:gd name="connsiteX7" fmla="*/ 1559379 w 5004707"/>
                <a:gd name="connsiteY7" fmla="*/ 936171 h 4551953"/>
                <a:gd name="connsiteX8" fmla="*/ 1200150 w 5004707"/>
                <a:gd name="connsiteY8" fmla="*/ 1295400 h 4551953"/>
                <a:gd name="connsiteX9" fmla="*/ 971550 w 5004707"/>
                <a:gd name="connsiteY9" fmla="*/ 1311728 h 4551953"/>
                <a:gd name="connsiteX10" fmla="*/ 824593 w 5004707"/>
                <a:gd name="connsiteY10" fmla="*/ 1638300 h 4551953"/>
                <a:gd name="connsiteX11" fmla="*/ 122464 w 5004707"/>
                <a:gd name="connsiteY11" fmla="*/ 3026228 h 4551953"/>
                <a:gd name="connsiteX12" fmla="*/ 89807 w 5004707"/>
                <a:gd name="connsiteY12" fmla="*/ 3303814 h 4551953"/>
                <a:gd name="connsiteX13" fmla="*/ 171450 w 5004707"/>
                <a:gd name="connsiteY13" fmla="*/ 3499757 h 4551953"/>
                <a:gd name="connsiteX14" fmla="*/ 2881993 w 5004707"/>
                <a:gd name="connsiteY14" fmla="*/ 3352800 h 4551953"/>
                <a:gd name="connsiteX15" fmla="*/ 2686050 w 5004707"/>
                <a:gd name="connsiteY15" fmla="*/ 4381500 h 4551953"/>
                <a:gd name="connsiteX16" fmla="*/ 2743200 w 5004707"/>
                <a:gd name="connsiteY16" fmla="*/ 4375515 h 4551953"/>
                <a:gd name="connsiteX17" fmla="*/ 4340679 w 5004707"/>
                <a:gd name="connsiteY17" fmla="*/ 4256314 h 4551953"/>
                <a:gd name="connsiteX18" fmla="*/ 3404507 w 5004707"/>
                <a:gd name="connsiteY18" fmla="*/ 2715986 h 4551953"/>
                <a:gd name="connsiteX19" fmla="*/ 3420836 w 5004707"/>
                <a:gd name="connsiteY19" fmla="*/ 2275114 h 4551953"/>
                <a:gd name="connsiteX20" fmla="*/ 4008664 w 5004707"/>
                <a:gd name="connsiteY20" fmla="*/ 2062843 h 4551953"/>
                <a:gd name="connsiteX21" fmla="*/ 4351564 w 5004707"/>
                <a:gd name="connsiteY21" fmla="*/ 1507671 h 4551953"/>
                <a:gd name="connsiteX22" fmla="*/ 4841421 w 5004707"/>
                <a:gd name="connsiteY22" fmla="*/ 478971 h 4551953"/>
                <a:gd name="connsiteX23" fmla="*/ 5004707 w 5004707"/>
                <a:gd name="connsiteY23" fmla="*/ 38100 h 4551953"/>
                <a:gd name="connsiteX24" fmla="*/ 4253593 w 5004707"/>
                <a:gd name="connsiteY24" fmla="*/ 54428 h 4551953"/>
                <a:gd name="connsiteX25" fmla="*/ 4204607 w 5004707"/>
                <a:gd name="connsiteY25" fmla="*/ 70757 h 4551953"/>
                <a:gd name="connsiteX0" fmla="*/ 4204607 w 5004707"/>
                <a:gd name="connsiteY0" fmla="*/ 70757 h 4551953"/>
                <a:gd name="connsiteX1" fmla="*/ 3763736 w 5004707"/>
                <a:gd name="connsiteY1" fmla="*/ 478971 h 4551953"/>
                <a:gd name="connsiteX2" fmla="*/ 3404507 w 5004707"/>
                <a:gd name="connsiteY2" fmla="*/ 538843 h 4551953"/>
                <a:gd name="connsiteX3" fmla="*/ 2800350 w 5004707"/>
                <a:gd name="connsiteY3" fmla="*/ 446314 h 4551953"/>
                <a:gd name="connsiteX4" fmla="*/ 2343150 w 5004707"/>
                <a:gd name="connsiteY4" fmla="*/ 664028 h 4551953"/>
                <a:gd name="connsiteX5" fmla="*/ 2179864 w 5004707"/>
                <a:gd name="connsiteY5" fmla="*/ 936171 h 4551953"/>
                <a:gd name="connsiteX6" fmla="*/ 1787979 w 5004707"/>
                <a:gd name="connsiteY6" fmla="*/ 936171 h 4551953"/>
                <a:gd name="connsiteX7" fmla="*/ 1559379 w 5004707"/>
                <a:gd name="connsiteY7" fmla="*/ 936171 h 4551953"/>
                <a:gd name="connsiteX8" fmla="*/ 1200150 w 5004707"/>
                <a:gd name="connsiteY8" fmla="*/ 1295400 h 4551953"/>
                <a:gd name="connsiteX9" fmla="*/ 971550 w 5004707"/>
                <a:gd name="connsiteY9" fmla="*/ 1311728 h 4551953"/>
                <a:gd name="connsiteX10" fmla="*/ 824593 w 5004707"/>
                <a:gd name="connsiteY10" fmla="*/ 1638300 h 4551953"/>
                <a:gd name="connsiteX11" fmla="*/ 122464 w 5004707"/>
                <a:gd name="connsiteY11" fmla="*/ 3026228 h 4551953"/>
                <a:gd name="connsiteX12" fmla="*/ 89807 w 5004707"/>
                <a:gd name="connsiteY12" fmla="*/ 3303814 h 4551953"/>
                <a:gd name="connsiteX13" fmla="*/ 171450 w 5004707"/>
                <a:gd name="connsiteY13" fmla="*/ 3499757 h 4551953"/>
                <a:gd name="connsiteX14" fmla="*/ 2881993 w 5004707"/>
                <a:gd name="connsiteY14" fmla="*/ 3352800 h 4551953"/>
                <a:gd name="connsiteX15" fmla="*/ 2686050 w 5004707"/>
                <a:gd name="connsiteY15" fmla="*/ 4381500 h 4551953"/>
                <a:gd name="connsiteX16" fmla="*/ 2743200 w 5004707"/>
                <a:gd name="connsiteY16" fmla="*/ 4375515 h 4551953"/>
                <a:gd name="connsiteX17" fmla="*/ 4340679 w 5004707"/>
                <a:gd name="connsiteY17" fmla="*/ 4256314 h 4551953"/>
                <a:gd name="connsiteX18" fmla="*/ 3404507 w 5004707"/>
                <a:gd name="connsiteY18" fmla="*/ 2715986 h 4551953"/>
                <a:gd name="connsiteX19" fmla="*/ 3420836 w 5004707"/>
                <a:gd name="connsiteY19" fmla="*/ 2275114 h 4551953"/>
                <a:gd name="connsiteX20" fmla="*/ 4008664 w 5004707"/>
                <a:gd name="connsiteY20" fmla="*/ 2062843 h 4551953"/>
                <a:gd name="connsiteX21" fmla="*/ 4351564 w 5004707"/>
                <a:gd name="connsiteY21" fmla="*/ 1507671 h 4551953"/>
                <a:gd name="connsiteX22" fmla="*/ 4841421 w 5004707"/>
                <a:gd name="connsiteY22" fmla="*/ 478971 h 4551953"/>
                <a:gd name="connsiteX23" fmla="*/ 5004707 w 5004707"/>
                <a:gd name="connsiteY23" fmla="*/ 38100 h 4551953"/>
                <a:gd name="connsiteX24" fmla="*/ 4253593 w 5004707"/>
                <a:gd name="connsiteY24" fmla="*/ 54428 h 4551953"/>
                <a:gd name="connsiteX25" fmla="*/ 4204607 w 5004707"/>
                <a:gd name="connsiteY25" fmla="*/ 70757 h 4551953"/>
                <a:gd name="connsiteX0" fmla="*/ 4204607 w 5004707"/>
                <a:gd name="connsiteY0" fmla="*/ 70757 h 4533900"/>
                <a:gd name="connsiteX1" fmla="*/ 3763736 w 5004707"/>
                <a:gd name="connsiteY1" fmla="*/ 478971 h 4533900"/>
                <a:gd name="connsiteX2" fmla="*/ 3404507 w 5004707"/>
                <a:gd name="connsiteY2" fmla="*/ 538843 h 4533900"/>
                <a:gd name="connsiteX3" fmla="*/ 2800350 w 5004707"/>
                <a:gd name="connsiteY3" fmla="*/ 446314 h 4533900"/>
                <a:gd name="connsiteX4" fmla="*/ 2343150 w 5004707"/>
                <a:gd name="connsiteY4" fmla="*/ 664028 h 4533900"/>
                <a:gd name="connsiteX5" fmla="*/ 2179864 w 5004707"/>
                <a:gd name="connsiteY5" fmla="*/ 936171 h 4533900"/>
                <a:gd name="connsiteX6" fmla="*/ 1787979 w 5004707"/>
                <a:gd name="connsiteY6" fmla="*/ 936171 h 4533900"/>
                <a:gd name="connsiteX7" fmla="*/ 1559379 w 5004707"/>
                <a:gd name="connsiteY7" fmla="*/ 936171 h 4533900"/>
                <a:gd name="connsiteX8" fmla="*/ 1200150 w 5004707"/>
                <a:gd name="connsiteY8" fmla="*/ 1295400 h 4533900"/>
                <a:gd name="connsiteX9" fmla="*/ 971550 w 5004707"/>
                <a:gd name="connsiteY9" fmla="*/ 1311728 h 4533900"/>
                <a:gd name="connsiteX10" fmla="*/ 824593 w 5004707"/>
                <a:gd name="connsiteY10" fmla="*/ 1638300 h 4533900"/>
                <a:gd name="connsiteX11" fmla="*/ 122464 w 5004707"/>
                <a:gd name="connsiteY11" fmla="*/ 3026228 h 4533900"/>
                <a:gd name="connsiteX12" fmla="*/ 89807 w 5004707"/>
                <a:gd name="connsiteY12" fmla="*/ 3303814 h 4533900"/>
                <a:gd name="connsiteX13" fmla="*/ 171450 w 5004707"/>
                <a:gd name="connsiteY13" fmla="*/ 3499757 h 4533900"/>
                <a:gd name="connsiteX14" fmla="*/ 2881993 w 5004707"/>
                <a:gd name="connsiteY14" fmla="*/ 3352800 h 4533900"/>
                <a:gd name="connsiteX15" fmla="*/ 2686050 w 5004707"/>
                <a:gd name="connsiteY15" fmla="*/ 4381500 h 4533900"/>
                <a:gd name="connsiteX16" fmla="*/ 4340679 w 5004707"/>
                <a:gd name="connsiteY16" fmla="*/ 4256314 h 4533900"/>
                <a:gd name="connsiteX17" fmla="*/ 3404507 w 5004707"/>
                <a:gd name="connsiteY17" fmla="*/ 2715986 h 4533900"/>
                <a:gd name="connsiteX18" fmla="*/ 3420836 w 5004707"/>
                <a:gd name="connsiteY18" fmla="*/ 2275114 h 4533900"/>
                <a:gd name="connsiteX19" fmla="*/ 4008664 w 5004707"/>
                <a:gd name="connsiteY19" fmla="*/ 2062843 h 4533900"/>
                <a:gd name="connsiteX20" fmla="*/ 4351564 w 5004707"/>
                <a:gd name="connsiteY20" fmla="*/ 1507671 h 4533900"/>
                <a:gd name="connsiteX21" fmla="*/ 4841421 w 5004707"/>
                <a:gd name="connsiteY21" fmla="*/ 478971 h 4533900"/>
                <a:gd name="connsiteX22" fmla="*/ 5004707 w 5004707"/>
                <a:gd name="connsiteY22" fmla="*/ 38100 h 4533900"/>
                <a:gd name="connsiteX23" fmla="*/ 4253593 w 5004707"/>
                <a:gd name="connsiteY23" fmla="*/ 54428 h 4533900"/>
                <a:gd name="connsiteX24" fmla="*/ 4204607 w 5004707"/>
                <a:gd name="connsiteY24" fmla="*/ 70757 h 4533900"/>
                <a:gd name="connsiteX0" fmla="*/ 4204607 w 5004707"/>
                <a:gd name="connsiteY0" fmla="*/ 70757 h 4533900"/>
                <a:gd name="connsiteX1" fmla="*/ 3763736 w 5004707"/>
                <a:gd name="connsiteY1" fmla="*/ 478971 h 4533900"/>
                <a:gd name="connsiteX2" fmla="*/ 3404507 w 5004707"/>
                <a:gd name="connsiteY2" fmla="*/ 538843 h 4533900"/>
                <a:gd name="connsiteX3" fmla="*/ 2800350 w 5004707"/>
                <a:gd name="connsiteY3" fmla="*/ 446314 h 4533900"/>
                <a:gd name="connsiteX4" fmla="*/ 2343150 w 5004707"/>
                <a:gd name="connsiteY4" fmla="*/ 664028 h 4533900"/>
                <a:gd name="connsiteX5" fmla="*/ 2179864 w 5004707"/>
                <a:gd name="connsiteY5" fmla="*/ 936171 h 4533900"/>
                <a:gd name="connsiteX6" fmla="*/ 1787979 w 5004707"/>
                <a:gd name="connsiteY6" fmla="*/ 936171 h 4533900"/>
                <a:gd name="connsiteX7" fmla="*/ 1559379 w 5004707"/>
                <a:gd name="connsiteY7" fmla="*/ 936171 h 4533900"/>
                <a:gd name="connsiteX8" fmla="*/ 1200150 w 5004707"/>
                <a:gd name="connsiteY8" fmla="*/ 1295400 h 4533900"/>
                <a:gd name="connsiteX9" fmla="*/ 971550 w 5004707"/>
                <a:gd name="connsiteY9" fmla="*/ 1311728 h 4533900"/>
                <a:gd name="connsiteX10" fmla="*/ 824593 w 5004707"/>
                <a:gd name="connsiteY10" fmla="*/ 1638300 h 4533900"/>
                <a:gd name="connsiteX11" fmla="*/ 122464 w 5004707"/>
                <a:gd name="connsiteY11" fmla="*/ 3026228 h 4533900"/>
                <a:gd name="connsiteX12" fmla="*/ 89807 w 5004707"/>
                <a:gd name="connsiteY12" fmla="*/ 3303814 h 4533900"/>
                <a:gd name="connsiteX13" fmla="*/ 171450 w 5004707"/>
                <a:gd name="connsiteY13" fmla="*/ 3499757 h 4533900"/>
                <a:gd name="connsiteX14" fmla="*/ 2881993 w 5004707"/>
                <a:gd name="connsiteY14" fmla="*/ 3352800 h 4533900"/>
                <a:gd name="connsiteX15" fmla="*/ 2686050 w 5004707"/>
                <a:gd name="connsiteY15" fmla="*/ 4381500 h 4533900"/>
                <a:gd name="connsiteX16" fmla="*/ 4340679 w 5004707"/>
                <a:gd name="connsiteY16" fmla="*/ 4256314 h 4533900"/>
                <a:gd name="connsiteX17" fmla="*/ 3404507 w 5004707"/>
                <a:gd name="connsiteY17" fmla="*/ 2715986 h 4533900"/>
                <a:gd name="connsiteX18" fmla="*/ 3420836 w 5004707"/>
                <a:gd name="connsiteY18" fmla="*/ 2275114 h 4533900"/>
                <a:gd name="connsiteX19" fmla="*/ 4008664 w 5004707"/>
                <a:gd name="connsiteY19" fmla="*/ 2062843 h 4533900"/>
                <a:gd name="connsiteX20" fmla="*/ 4351564 w 5004707"/>
                <a:gd name="connsiteY20" fmla="*/ 1507671 h 4533900"/>
                <a:gd name="connsiteX21" fmla="*/ 4841421 w 5004707"/>
                <a:gd name="connsiteY21" fmla="*/ 478971 h 4533900"/>
                <a:gd name="connsiteX22" fmla="*/ 5004707 w 5004707"/>
                <a:gd name="connsiteY22" fmla="*/ 38100 h 4533900"/>
                <a:gd name="connsiteX23" fmla="*/ 4253593 w 5004707"/>
                <a:gd name="connsiteY23" fmla="*/ 54428 h 4533900"/>
                <a:gd name="connsiteX24" fmla="*/ 4204607 w 5004707"/>
                <a:gd name="connsiteY24" fmla="*/ 70757 h 4533900"/>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81993 w 5004707"/>
                <a:gd name="connsiteY14" fmla="*/ 3352800 h 4386588"/>
                <a:gd name="connsiteX15" fmla="*/ 26860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275114 h 4386588"/>
                <a:gd name="connsiteX19" fmla="*/ 4008664 w 5004707"/>
                <a:gd name="connsiteY19" fmla="*/ 2062843 h 4386588"/>
                <a:gd name="connsiteX20" fmla="*/ 4351564 w 5004707"/>
                <a:gd name="connsiteY20" fmla="*/ 1507671 h 4386588"/>
                <a:gd name="connsiteX21" fmla="*/ 4841421 w 5004707"/>
                <a:gd name="connsiteY21" fmla="*/ 478971 h 4386588"/>
                <a:gd name="connsiteX22" fmla="*/ 5004707 w 5004707"/>
                <a:gd name="connsiteY22" fmla="*/ 38100 h 4386588"/>
                <a:gd name="connsiteX23" fmla="*/ 4253593 w 5004707"/>
                <a:gd name="connsiteY23" fmla="*/ 54428 h 4386588"/>
                <a:gd name="connsiteX24" fmla="*/ 4204607 w 5004707"/>
                <a:gd name="connsiteY24"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81993 w 5004707"/>
                <a:gd name="connsiteY14" fmla="*/ 3352800 h 4386588"/>
                <a:gd name="connsiteX15" fmla="*/ 26860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275114 h 4386588"/>
                <a:gd name="connsiteX19" fmla="*/ 4008664 w 5004707"/>
                <a:gd name="connsiteY19" fmla="*/ 2062843 h 4386588"/>
                <a:gd name="connsiteX20" fmla="*/ 4351564 w 5004707"/>
                <a:gd name="connsiteY20" fmla="*/ 1507671 h 4386588"/>
                <a:gd name="connsiteX21" fmla="*/ 4841421 w 5004707"/>
                <a:gd name="connsiteY21" fmla="*/ 478971 h 4386588"/>
                <a:gd name="connsiteX22" fmla="*/ 5004707 w 5004707"/>
                <a:gd name="connsiteY22" fmla="*/ 38100 h 4386588"/>
                <a:gd name="connsiteX23" fmla="*/ 4253593 w 5004707"/>
                <a:gd name="connsiteY23" fmla="*/ 54428 h 4386588"/>
                <a:gd name="connsiteX24" fmla="*/ 4204607 w 5004707"/>
                <a:gd name="connsiteY24"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653393 w 5004707"/>
                <a:gd name="connsiteY14" fmla="*/ 3352800 h 4386588"/>
                <a:gd name="connsiteX15" fmla="*/ 26860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275114 h 4386588"/>
                <a:gd name="connsiteX19" fmla="*/ 4008664 w 5004707"/>
                <a:gd name="connsiteY19" fmla="*/ 2062843 h 4386588"/>
                <a:gd name="connsiteX20" fmla="*/ 4351564 w 5004707"/>
                <a:gd name="connsiteY20" fmla="*/ 1507671 h 4386588"/>
                <a:gd name="connsiteX21" fmla="*/ 4841421 w 5004707"/>
                <a:gd name="connsiteY21" fmla="*/ 478971 h 4386588"/>
                <a:gd name="connsiteX22" fmla="*/ 5004707 w 5004707"/>
                <a:gd name="connsiteY22" fmla="*/ 38100 h 4386588"/>
                <a:gd name="connsiteX23" fmla="*/ 4253593 w 5004707"/>
                <a:gd name="connsiteY23" fmla="*/ 54428 h 4386588"/>
                <a:gd name="connsiteX24" fmla="*/ 4204607 w 5004707"/>
                <a:gd name="connsiteY24"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653393 w 5004707"/>
                <a:gd name="connsiteY14" fmla="*/ 3352800 h 4386588"/>
                <a:gd name="connsiteX15" fmla="*/ 26860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275114 h 4386588"/>
                <a:gd name="connsiteX19" fmla="*/ 4008664 w 5004707"/>
                <a:gd name="connsiteY19" fmla="*/ 2062843 h 4386588"/>
                <a:gd name="connsiteX20" fmla="*/ 4351564 w 5004707"/>
                <a:gd name="connsiteY20" fmla="*/ 1507671 h 4386588"/>
                <a:gd name="connsiteX21" fmla="*/ 4841421 w 5004707"/>
                <a:gd name="connsiteY21" fmla="*/ 478971 h 4386588"/>
                <a:gd name="connsiteX22" fmla="*/ 5004707 w 5004707"/>
                <a:gd name="connsiteY22" fmla="*/ 38100 h 4386588"/>
                <a:gd name="connsiteX23" fmla="*/ 4253593 w 5004707"/>
                <a:gd name="connsiteY23" fmla="*/ 54428 h 4386588"/>
                <a:gd name="connsiteX24" fmla="*/ 4204607 w 5004707"/>
                <a:gd name="connsiteY24"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653393 w 5004707"/>
                <a:gd name="connsiteY14" fmla="*/ 3352800 h 4386588"/>
                <a:gd name="connsiteX15" fmla="*/ 28384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275114 h 4386588"/>
                <a:gd name="connsiteX19" fmla="*/ 4008664 w 5004707"/>
                <a:gd name="connsiteY19" fmla="*/ 2062843 h 4386588"/>
                <a:gd name="connsiteX20" fmla="*/ 4351564 w 5004707"/>
                <a:gd name="connsiteY20" fmla="*/ 1507671 h 4386588"/>
                <a:gd name="connsiteX21" fmla="*/ 4841421 w 5004707"/>
                <a:gd name="connsiteY21" fmla="*/ 478971 h 4386588"/>
                <a:gd name="connsiteX22" fmla="*/ 5004707 w 5004707"/>
                <a:gd name="connsiteY22" fmla="*/ 38100 h 4386588"/>
                <a:gd name="connsiteX23" fmla="*/ 4253593 w 5004707"/>
                <a:gd name="connsiteY23" fmla="*/ 54428 h 4386588"/>
                <a:gd name="connsiteX24" fmla="*/ 4204607 w 5004707"/>
                <a:gd name="connsiteY24"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05793 w 5004707"/>
                <a:gd name="connsiteY14" fmla="*/ 3352800 h 4386588"/>
                <a:gd name="connsiteX15" fmla="*/ 28384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275114 h 4386588"/>
                <a:gd name="connsiteX19" fmla="*/ 4008664 w 5004707"/>
                <a:gd name="connsiteY19" fmla="*/ 2062843 h 4386588"/>
                <a:gd name="connsiteX20" fmla="*/ 4351564 w 5004707"/>
                <a:gd name="connsiteY20" fmla="*/ 1507671 h 4386588"/>
                <a:gd name="connsiteX21" fmla="*/ 4841421 w 5004707"/>
                <a:gd name="connsiteY21" fmla="*/ 478971 h 4386588"/>
                <a:gd name="connsiteX22" fmla="*/ 5004707 w 5004707"/>
                <a:gd name="connsiteY22" fmla="*/ 38100 h 4386588"/>
                <a:gd name="connsiteX23" fmla="*/ 4253593 w 5004707"/>
                <a:gd name="connsiteY23" fmla="*/ 54428 h 4386588"/>
                <a:gd name="connsiteX24" fmla="*/ 4204607 w 5004707"/>
                <a:gd name="connsiteY24"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05793 w 5004707"/>
                <a:gd name="connsiteY14" fmla="*/ 3352800 h 4386588"/>
                <a:gd name="connsiteX15" fmla="*/ 28384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275114 h 4386588"/>
                <a:gd name="connsiteX19" fmla="*/ 4237264 w 5004707"/>
                <a:gd name="connsiteY19" fmla="*/ 2062843 h 4386588"/>
                <a:gd name="connsiteX20" fmla="*/ 4351564 w 5004707"/>
                <a:gd name="connsiteY20" fmla="*/ 1507671 h 4386588"/>
                <a:gd name="connsiteX21" fmla="*/ 4841421 w 5004707"/>
                <a:gd name="connsiteY21" fmla="*/ 478971 h 4386588"/>
                <a:gd name="connsiteX22" fmla="*/ 5004707 w 5004707"/>
                <a:gd name="connsiteY22" fmla="*/ 38100 h 4386588"/>
                <a:gd name="connsiteX23" fmla="*/ 4253593 w 5004707"/>
                <a:gd name="connsiteY23" fmla="*/ 54428 h 4386588"/>
                <a:gd name="connsiteX24" fmla="*/ 4204607 w 5004707"/>
                <a:gd name="connsiteY24"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05793 w 5004707"/>
                <a:gd name="connsiteY14" fmla="*/ 3352800 h 4386588"/>
                <a:gd name="connsiteX15" fmla="*/ 28384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275114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05793 w 5004707"/>
                <a:gd name="connsiteY14" fmla="*/ 3352800 h 4386588"/>
                <a:gd name="connsiteX15" fmla="*/ 28384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05793 w 5004707"/>
                <a:gd name="connsiteY14" fmla="*/ 3352800 h 4386588"/>
                <a:gd name="connsiteX15" fmla="*/ 28384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05793 w 5004707"/>
                <a:gd name="connsiteY14" fmla="*/ 3352800 h 4386588"/>
                <a:gd name="connsiteX15" fmla="*/ 2686050 w 5004707"/>
                <a:gd name="connsiteY15" fmla="*/ 4307844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05793 w 5004707"/>
                <a:gd name="connsiteY14" fmla="*/ 3352800 h 4386588"/>
                <a:gd name="connsiteX15" fmla="*/ 2686050 w 5004707"/>
                <a:gd name="connsiteY15" fmla="*/ 4307844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05793 w 5004707"/>
                <a:gd name="connsiteY14" fmla="*/ 3352800 h 4386588"/>
                <a:gd name="connsiteX15" fmla="*/ 2686050 w 5004707"/>
                <a:gd name="connsiteY15" fmla="*/ 4307844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653393 w 5004707"/>
                <a:gd name="connsiteY14" fmla="*/ 3352800 h 4386588"/>
                <a:gd name="connsiteX15" fmla="*/ 2686050 w 5004707"/>
                <a:gd name="connsiteY15" fmla="*/ 4307844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653393 w 5004707"/>
                <a:gd name="connsiteY14" fmla="*/ 3352800 h 4386588"/>
                <a:gd name="connsiteX15" fmla="*/ 2686050 w 5004707"/>
                <a:gd name="connsiteY15" fmla="*/ 4307844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653393 w 5004707"/>
                <a:gd name="connsiteY14" fmla="*/ 3352800 h 4386588"/>
                <a:gd name="connsiteX15" fmla="*/ 2686050 w 5004707"/>
                <a:gd name="connsiteY15" fmla="*/ 4307844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81993 w 5004707"/>
                <a:gd name="connsiteY14" fmla="*/ 3352800 h 4386588"/>
                <a:gd name="connsiteX15" fmla="*/ 2686050 w 5004707"/>
                <a:gd name="connsiteY15" fmla="*/ 4307844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81993 w 5004707"/>
                <a:gd name="connsiteY14" fmla="*/ 3352800 h 4386588"/>
                <a:gd name="connsiteX15" fmla="*/ 2686050 w 5004707"/>
                <a:gd name="connsiteY15" fmla="*/ 4307844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525010"/>
                <a:gd name="connsiteX1" fmla="*/ 3763736 w 5004707"/>
                <a:gd name="connsiteY1" fmla="*/ 478971 h 4525010"/>
                <a:gd name="connsiteX2" fmla="*/ 3404507 w 5004707"/>
                <a:gd name="connsiteY2" fmla="*/ 538843 h 4525010"/>
                <a:gd name="connsiteX3" fmla="*/ 2800350 w 5004707"/>
                <a:gd name="connsiteY3" fmla="*/ 446314 h 4525010"/>
                <a:gd name="connsiteX4" fmla="*/ 2343150 w 5004707"/>
                <a:gd name="connsiteY4" fmla="*/ 664028 h 4525010"/>
                <a:gd name="connsiteX5" fmla="*/ 2179864 w 5004707"/>
                <a:gd name="connsiteY5" fmla="*/ 936171 h 4525010"/>
                <a:gd name="connsiteX6" fmla="*/ 1787979 w 5004707"/>
                <a:gd name="connsiteY6" fmla="*/ 936171 h 4525010"/>
                <a:gd name="connsiteX7" fmla="*/ 1559379 w 5004707"/>
                <a:gd name="connsiteY7" fmla="*/ 936171 h 4525010"/>
                <a:gd name="connsiteX8" fmla="*/ 1200150 w 5004707"/>
                <a:gd name="connsiteY8" fmla="*/ 1295400 h 4525010"/>
                <a:gd name="connsiteX9" fmla="*/ 971550 w 5004707"/>
                <a:gd name="connsiteY9" fmla="*/ 1311728 h 4525010"/>
                <a:gd name="connsiteX10" fmla="*/ 824593 w 5004707"/>
                <a:gd name="connsiteY10" fmla="*/ 1638300 h 4525010"/>
                <a:gd name="connsiteX11" fmla="*/ 122464 w 5004707"/>
                <a:gd name="connsiteY11" fmla="*/ 3026228 h 4525010"/>
                <a:gd name="connsiteX12" fmla="*/ 89807 w 5004707"/>
                <a:gd name="connsiteY12" fmla="*/ 3303814 h 4525010"/>
                <a:gd name="connsiteX13" fmla="*/ 171450 w 5004707"/>
                <a:gd name="connsiteY13" fmla="*/ 3499757 h 4525010"/>
                <a:gd name="connsiteX14" fmla="*/ 2881993 w 5004707"/>
                <a:gd name="connsiteY14" fmla="*/ 3352800 h 4525010"/>
                <a:gd name="connsiteX15" fmla="*/ 2686050 w 5004707"/>
                <a:gd name="connsiteY15" fmla="*/ 4307844 h 4525010"/>
                <a:gd name="connsiteX16" fmla="*/ 2993571 w 5004707"/>
                <a:gd name="connsiteY16" fmla="*/ 4328165 h 4525010"/>
                <a:gd name="connsiteX17" fmla="*/ 4340679 w 5004707"/>
                <a:gd name="connsiteY17" fmla="*/ 4256314 h 4525010"/>
                <a:gd name="connsiteX18" fmla="*/ 3404507 w 5004707"/>
                <a:gd name="connsiteY18" fmla="*/ 2715986 h 4525010"/>
                <a:gd name="connsiteX19" fmla="*/ 3420836 w 5004707"/>
                <a:gd name="connsiteY19" fmla="*/ 2496082 h 4525010"/>
                <a:gd name="connsiteX20" fmla="*/ 4237264 w 5004707"/>
                <a:gd name="connsiteY20" fmla="*/ 2062843 h 4525010"/>
                <a:gd name="connsiteX21" fmla="*/ 4841421 w 5004707"/>
                <a:gd name="connsiteY21" fmla="*/ 478971 h 4525010"/>
                <a:gd name="connsiteX22" fmla="*/ 5004707 w 5004707"/>
                <a:gd name="connsiteY22" fmla="*/ 38100 h 4525010"/>
                <a:gd name="connsiteX23" fmla="*/ 4253593 w 5004707"/>
                <a:gd name="connsiteY23" fmla="*/ 54428 h 4525010"/>
                <a:gd name="connsiteX24" fmla="*/ 4204607 w 5004707"/>
                <a:gd name="connsiteY24" fmla="*/ 70757 h 4525010"/>
                <a:gd name="connsiteX0" fmla="*/ 4204607 w 5004707"/>
                <a:gd name="connsiteY0" fmla="*/ 70757 h 4525010"/>
                <a:gd name="connsiteX1" fmla="*/ 3763736 w 5004707"/>
                <a:gd name="connsiteY1" fmla="*/ 478971 h 4525010"/>
                <a:gd name="connsiteX2" fmla="*/ 3404507 w 5004707"/>
                <a:gd name="connsiteY2" fmla="*/ 538843 h 4525010"/>
                <a:gd name="connsiteX3" fmla="*/ 2800350 w 5004707"/>
                <a:gd name="connsiteY3" fmla="*/ 446314 h 4525010"/>
                <a:gd name="connsiteX4" fmla="*/ 2343150 w 5004707"/>
                <a:gd name="connsiteY4" fmla="*/ 664028 h 4525010"/>
                <a:gd name="connsiteX5" fmla="*/ 2179864 w 5004707"/>
                <a:gd name="connsiteY5" fmla="*/ 936171 h 4525010"/>
                <a:gd name="connsiteX6" fmla="*/ 1787979 w 5004707"/>
                <a:gd name="connsiteY6" fmla="*/ 936171 h 4525010"/>
                <a:gd name="connsiteX7" fmla="*/ 1559379 w 5004707"/>
                <a:gd name="connsiteY7" fmla="*/ 936171 h 4525010"/>
                <a:gd name="connsiteX8" fmla="*/ 1200150 w 5004707"/>
                <a:gd name="connsiteY8" fmla="*/ 1295400 h 4525010"/>
                <a:gd name="connsiteX9" fmla="*/ 971550 w 5004707"/>
                <a:gd name="connsiteY9" fmla="*/ 1311728 h 4525010"/>
                <a:gd name="connsiteX10" fmla="*/ 824593 w 5004707"/>
                <a:gd name="connsiteY10" fmla="*/ 1638300 h 4525010"/>
                <a:gd name="connsiteX11" fmla="*/ 122464 w 5004707"/>
                <a:gd name="connsiteY11" fmla="*/ 3026228 h 4525010"/>
                <a:gd name="connsiteX12" fmla="*/ 89807 w 5004707"/>
                <a:gd name="connsiteY12" fmla="*/ 3303814 h 4525010"/>
                <a:gd name="connsiteX13" fmla="*/ 171450 w 5004707"/>
                <a:gd name="connsiteY13" fmla="*/ 3499757 h 4525010"/>
                <a:gd name="connsiteX14" fmla="*/ 2881993 w 5004707"/>
                <a:gd name="connsiteY14" fmla="*/ 3352800 h 4525010"/>
                <a:gd name="connsiteX15" fmla="*/ 2838450 w 5004707"/>
                <a:gd name="connsiteY15" fmla="*/ 4307844 h 4525010"/>
                <a:gd name="connsiteX16" fmla="*/ 2993571 w 5004707"/>
                <a:gd name="connsiteY16" fmla="*/ 4328165 h 4525010"/>
                <a:gd name="connsiteX17" fmla="*/ 4340679 w 5004707"/>
                <a:gd name="connsiteY17" fmla="*/ 4256314 h 4525010"/>
                <a:gd name="connsiteX18" fmla="*/ 3404507 w 5004707"/>
                <a:gd name="connsiteY18" fmla="*/ 2715986 h 4525010"/>
                <a:gd name="connsiteX19" fmla="*/ 3420836 w 5004707"/>
                <a:gd name="connsiteY19" fmla="*/ 2496082 h 4525010"/>
                <a:gd name="connsiteX20" fmla="*/ 4237264 w 5004707"/>
                <a:gd name="connsiteY20" fmla="*/ 2062843 h 4525010"/>
                <a:gd name="connsiteX21" fmla="*/ 4841421 w 5004707"/>
                <a:gd name="connsiteY21" fmla="*/ 478971 h 4525010"/>
                <a:gd name="connsiteX22" fmla="*/ 5004707 w 5004707"/>
                <a:gd name="connsiteY22" fmla="*/ 38100 h 4525010"/>
                <a:gd name="connsiteX23" fmla="*/ 4253593 w 5004707"/>
                <a:gd name="connsiteY23" fmla="*/ 54428 h 4525010"/>
                <a:gd name="connsiteX24" fmla="*/ 4204607 w 5004707"/>
                <a:gd name="connsiteY24" fmla="*/ 70757 h 4525010"/>
                <a:gd name="connsiteX0" fmla="*/ 4204607 w 5004707"/>
                <a:gd name="connsiteY0" fmla="*/ 70757 h 4525010"/>
                <a:gd name="connsiteX1" fmla="*/ 3763736 w 5004707"/>
                <a:gd name="connsiteY1" fmla="*/ 478971 h 4525010"/>
                <a:gd name="connsiteX2" fmla="*/ 3404507 w 5004707"/>
                <a:gd name="connsiteY2" fmla="*/ 538843 h 4525010"/>
                <a:gd name="connsiteX3" fmla="*/ 2800350 w 5004707"/>
                <a:gd name="connsiteY3" fmla="*/ 446314 h 4525010"/>
                <a:gd name="connsiteX4" fmla="*/ 2343150 w 5004707"/>
                <a:gd name="connsiteY4" fmla="*/ 664028 h 4525010"/>
                <a:gd name="connsiteX5" fmla="*/ 2179864 w 5004707"/>
                <a:gd name="connsiteY5" fmla="*/ 936171 h 4525010"/>
                <a:gd name="connsiteX6" fmla="*/ 1787979 w 5004707"/>
                <a:gd name="connsiteY6" fmla="*/ 936171 h 4525010"/>
                <a:gd name="connsiteX7" fmla="*/ 1559379 w 5004707"/>
                <a:gd name="connsiteY7" fmla="*/ 936171 h 4525010"/>
                <a:gd name="connsiteX8" fmla="*/ 1200150 w 5004707"/>
                <a:gd name="connsiteY8" fmla="*/ 1295400 h 4525010"/>
                <a:gd name="connsiteX9" fmla="*/ 971550 w 5004707"/>
                <a:gd name="connsiteY9" fmla="*/ 1311728 h 4525010"/>
                <a:gd name="connsiteX10" fmla="*/ 824593 w 5004707"/>
                <a:gd name="connsiteY10" fmla="*/ 1638300 h 4525010"/>
                <a:gd name="connsiteX11" fmla="*/ 122464 w 5004707"/>
                <a:gd name="connsiteY11" fmla="*/ 3026228 h 4525010"/>
                <a:gd name="connsiteX12" fmla="*/ 89807 w 5004707"/>
                <a:gd name="connsiteY12" fmla="*/ 3303814 h 4525010"/>
                <a:gd name="connsiteX13" fmla="*/ 171450 w 5004707"/>
                <a:gd name="connsiteY13" fmla="*/ 3499757 h 4525010"/>
                <a:gd name="connsiteX14" fmla="*/ 2881993 w 5004707"/>
                <a:gd name="connsiteY14" fmla="*/ 3352800 h 4525010"/>
                <a:gd name="connsiteX15" fmla="*/ 2993571 w 5004707"/>
                <a:gd name="connsiteY15" fmla="*/ 4328165 h 4525010"/>
                <a:gd name="connsiteX16" fmla="*/ 4340679 w 5004707"/>
                <a:gd name="connsiteY16" fmla="*/ 4256314 h 4525010"/>
                <a:gd name="connsiteX17" fmla="*/ 3404507 w 5004707"/>
                <a:gd name="connsiteY17" fmla="*/ 2715986 h 4525010"/>
                <a:gd name="connsiteX18" fmla="*/ 3420836 w 5004707"/>
                <a:gd name="connsiteY18" fmla="*/ 2496082 h 4525010"/>
                <a:gd name="connsiteX19" fmla="*/ 4237264 w 5004707"/>
                <a:gd name="connsiteY19" fmla="*/ 2062843 h 4525010"/>
                <a:gd name="connsiteX20" fmla="*/ 4841421 w 5004707"/>
                <a:gd name="connsiteY20" fmla="*/ 478971 h 4525010"/>
                <a:gd name="connsiteX21" fmla="*/ 5004707 w 5004707"/>
                <a:gd name="connsiteY21" fmla="*/ 38100 h 4525010"/>
                <a:gd name="connsiteX22" fmla="*/ 4253593 w 5004707"/>
                <a:gd name="connsiteY22" fmla="*/ 54428 h 4525010"/>
                <a:gd name="connsiteX23" fmla="*/ 4204607 w 5004707"/>
                <a:gd name="connsiteY23" fmla="*/ 70757 h 4525010"/>
                <a:gd name="connsiteX0" fmla="*/ 4204607 w 5004707"/>
                <a:gd name="connsiteY0" fmla="*/ 70757 h 4525010"/>
                <a:gd name="connsiteX1" fmla="*/ 3763736 w 5004707"/>
                <a:gd name="connsiteY1" fmla="*/ 478971 h 4525010"/>
                <a:gd name="connsiteX2" fmla="*/ 3404507 w 5004707"/>
                <a:gd name="connsiteY2" fmla="*/ 538843 h 4525010"/>
                <a:gd name="connsiteX3" fmla="*/ 2800350 w 5004707"/>
                <a:gd name="connsiteY3" fmla="*/ 446314 h 4525010"/>
                <a:gd name="connsiteX4" fmla="*/ 2343150 w 5004707"/>
                <a:gd name="connsiteY4" fmla="*/ 664028 h 4525010"/>
                <a:gd name="connsiteX5" fmla="*/ 2179864 w 5004707"/>
                <a:gd name="connsiteY5" fmla="*/ 936171 h 4525010"/>
                <a:gd name="connsiteX6" fmla="*/ 1787979 w 5004707"/>
                <a:gd name="connsiteY6" fmla="*/ 936171 h 4525010"/>
                <a:gd name="connsiteX7" fmla="*/ 1559379 w 5004707"/>
                <a:gd name="connsiteY7" fmla="*/ 936171 h 4525010"/>
                <a:gd name="connsiteX8" fmla="*/ 1200150 w 5004707"/>
                <a:gd name="connsiteY8" fmla="*/ 1295400 h 4525010"/>
                <a:gd name="connsiteX9" fmla="*/ 971550 w 5004707"/>
                <a:gd name="connsiteY9" fmla="*/ 1311728 h 4525010"/>
                <a:gd name="connsiteX10" fmla="*/ 824593 w 5004707"/>
                <a:gd name="connsiteY10" fmla="*/ 1638300 h 4525010"/>
                <a:gd name="connsiteX11" fmla="*/ 122464 w 5004707"/>
                <a:gd name="connsiteY11" fmla="*/ 3026228 h 4525010"/>
                <a:gd name="connsiteX12" fmla="*/ 89807 w 5004707"/>
                <a:gd name="connsiteY12" fmla="*/ 3303814 h 4525010"/>
                <a:gd name="connsiteX13" fmla="*/ 171450 w 5004707"/>
                <a:gd name="connsiteY13" fmla="*/ 3499757 h 4525010"/>
                <a:gd name="connsiteX14" fmla="*/ 2881993 w 5004707"/>
                <a:gd name="connsiteY14" fmla="*/ 3352800 h 4525010"/>
                <a:gd name="connsiteX15" fmla="*/ 2764971 w 5004707"/>
                <a:gd name="connsiteY15" fmla="*/ 4328165 h 4525010"/>
                <a:gd name="connsiteX16" fmla="*/ 4340679 w 5004707"/>
                <a:gd name="connsiteY16" fmla="*/ 4256314 h 4525010"/>
                <a:gd name="connsiteX17" fmla="*/ 3404507 w 5004707"/>
                <a:gd name="connsiteY17" fmla="*/ 2715986 h 4525010"/>
                <a:gd name="connsiteX18" fmla="*/ 3420836 w 5004707"/>
                <a:gd name="connsiteY18" fmla="*/ 2496082 h 4525010"/>
                <a:gd name="connsiteX19" fmla="*/ 4237264 w 5004707"/>
                <a:gd name="connsiteY19" fmla="*/ 2062843 h 4525010"/>
                <a:gd name="connsiteX20" fmla="*/ 4841421 w 5004707"/>
                <a:gd name="connsiteY20" fmla="*/ 478971 h 4525010"/>
                <a:gd name="connsiteX21" fmla="*/ 5004707 w 5004707"/>
                <a:gd name="connsiteY21" fmla="*/ 38100 h 4525010"/>
                <a:gd name="connsiteX22" fmla="*/ 4253593 w 5004707"/>
                <a:gd name="connsiteY22" fmla="*/ 54428 h 4525010"/>
                <a:gd name="connsiteX23" fmla="*/ 4204607 w 5004707"/>
                <a:gd name="connsiteY23" fmla="*/ 70757 h 4525010"/>
                <a:gd name="connsiteX0" fmla="*/ 4204607 w 5004707"/>
                <a:gd name="connsiteY0" fmla="*/ 70757 h 4525010"/>
                <a:gd name="connsiteX1" fmla="*/ 3763736 w 5004707"/>
                <a:gd name="connsiteY1" fmla="*/ 478971 h 4525010"/>
                <a:gd name="connsiteX2" fmla="*/ 3404507 w 5004707"/>
                <a:gd name="connsiteY2" fmla="*/ 538843 h 4525010"/>
                <a:gd name="connsiteX3" fmla="*/ 2800350 w 5004707"/>
                <a:gd name="connsiteY3" fmla="*/ 446314 h 4525010"/>
                <a:gd name="connsiteX4" fmla="*/ 2343150 w 5004707"/>
                <a:gd name="connsiteY4" fmla="*/ 664028 h 4525010"/>
                <a:gd name="connsiteX5" fmla="*/ 2179864 w 5004707"/>
                <a:gd name="connsiteY5" fmla="*/ 936171 h 4525010"/>
                <a:gd name="connsiteX6" fmla="*/ 1787979 w 5004707"/>
                <a:gd name="connsiteY6" fmla="*/ 936171 h 4525010"/>
                <a:gd name="connsiteX7" fmla="*/ 1559379 w 5004707"/>
                <a:gd name="connsiteY7" fmla="*/ 936171 h 4525010"/>
                <a:gd name="connsiteX8" fmla="*/ 1200150 w 5004707"/>
                <a:gd name="connsiteY8" fmla="*/ 1295400 h 4525010"/>
                <a:gd name="connsiteX9" fmla="*/ 971550 w 5004707"/>
                <a:gd name="connsiteY9" fmla="*/ 1311728 h 4525010"/>
                <a:gd name="connsiteX10" fmla="*/ 824593 w 5004707"/>
                <a:gd name="connsiteY10" fmla="*/ 1638300 h 4525010"/>
                <a:gd name="connsiteX11" fmla="*/ 122464 w 5004707"/>
                <a:gd name="connsiteY11" fmla="*/ 3026228 h 4525010"/>
                <a:gd name="connsiteX12" fmla="*/ 89807 w 5004707"/>
                <a:gd name="connsiteY12" fmla="*/ 3303814 h 4525010"/>
                <a:gd name="connsiteX13" fmla="*/ 171450 w 5004707"/>
                <a:gd name="connsiteY13" fmla="*/ 3499757 h 4525010"/>
                <a:gd name="connsiteX14" fmla="*/ 2881993 w 5004707"/>
                <a:gd name="connsiteY14" fmla="*/ 3352800 h 4525010"/>
                <a:gd name="connsiteX15" fmla="*/ 2764971 w 5004707"/>
                <a:gd name="connsiteY15" fmla="*/ 4328165 h 4525010"/>
                <a:gd name="connsiteX16" fmla="*/ 4340679 w 5004707"/>
                <a:gd name="connsiteY16" fmla="*/ 4256314 h 4525010"/>
                <a:gd name="connsiteX17" fmla="*/ 3404507 w 5004707"/>
                <a:gd name="connsiteY17" fmla="*/ 2715986 h 4525010"/>
                <a:gd name="connsiteX18" fmla="*/ 3420836 w 5004707"/>
                <a:gd name="connsiteY18" fmla="*/ 2496082 h 4525010"/>
                <a:gd name="connsiteX19" fmla="*/ 4237264 w 5004707"/>
                <a:gd name="connsiteY19" fmla="*/ 2062843 h 4525010"/>
                <a:gd name="connsiteX20" fmla="*/ 4841421 w 5004707"/>
                <a:gd name="connsiteY20" fmla="*/ 478971 h 4525010"/>
                <a:gd name="connsiteX21" fmla="*/ 5004707 w 5004707"/>
                <a:gd name="connsiteY21" fmla="*/ 38100 h 4525010"/>
                <a:gd name="connsiteX22" fmla="*/ 4253593 w 5004707"/>
                <a:gd name="connsiteY22" fmla="*/ 54428 h 4525010"/>
                <a:gd name="connsiteX23" fmla="*/ 4204607 w 5004707"/>
                <a:gd name="connsiteY23" fmla="*/ 70757 h 4525010"/>
                <a:gd name="connsiteX0" fmla="*/ 4204607 w 5004707"/>
                <a:gd name="connsiteY0" fmla="*/ 70757 h 4525010"/>
                <a:gd name="connsiteX1" fmla="*/ 3763736 w 5004707"/>
                <a:gd name="connsiteY1" fmla="*/ 478971 h 4525010"/>
                <a:gd name="connsiteX2" fmla="*/ 3404507 w 5004707"/>
                <a:gd name="connsiteY2" fmla="*/ 538843 h 4525010"/>
                <a:gd name="connsiteX3" fmla="*/ 2800350 w 5004707"/>
                <a:gd name="connsiteY3" fmla="*/ 446314 h 4525010"/>
                <a:gd name="connsiteX4" fmla="*/ 2343150 w 5004707"/>
                <a:gd name="connsiteY4" fmla="*/ 664028 h 4525010"/>
                <a:gd name="connsiteX5" fmla="*/ 2179864 w 5004707"/>
                <a:gd name="connsiteY5" fmla="*/ 936171 h 4525010"/>
                <a:gd name="connsiteX6" fmla="*/ 1787979 w 5004707"/>
                <a:gd name="connsiteY6" fmla="*/ 936171 h 4525010"/>
                <a:gd name="connsiteX7" fmla="*/ 1559379 w 5004707"/>
                <a:gd name="connsiteY7" fmla="*/ 936171 h 4525010"/>
                <a:gd name="connsiteX8" fmla="*/ 1200150 w 5004707"/>
                <a:gd name="connsiteY8" fmla="*/ 1295400 h 4525010"/>
                <a:gd name="connsiteX9" fmla="*/ 971550 w 5004707"/>
                <a:gd name="connsiteY9" fmla="*/ 1311728 h 4525010"/>
                <a:gd name="connsiteX10" fmla="*/ 824593 w 5004707"/>
                <a:gd name="connsiteY10" fmla="*/ 1638300 h 4525010"/>
                <a:gd name="connsiteX11" fmla="*/ 122464 w 5004707"/>
                <a:gd name="connsiteY11" fmla="*/ 3026228 h 4525010"/>
                <a:gd name="connsiteX12" fmla="*/ 89807 w 5004707"/>
                <a:gd name="connsiteY12" fmla="*/ 3303814 h 4525010"/>
                <a:gd name="connsiteX13" fmla="*/ 171450 w 5004707"/>
                <a:gd name="connsiteY13" fmla="*/ 3499757 h 4525010"/>
                <a:gd name="connsiteX14" fmla="*/ 2881993 w 5004707"/>
                <a:gd name="connsiteY14" fmla="*/ 3352800 h 4525010"/>
                <a:gd name="connsiteX15" fmla="*/ 2764971 w 5004707"/>
                <a:gd name="connsiteY15" fmla="*/ 4328165 h 4525010"/>
                <a:gd name="connsiteX16" fmla="*/ 4340679 w 5004707"/>
                <a:gd name="connsiteY16" fmla="*/ 4256314 h 4525010"/>
                <a:gd name="connsiteX17" fmla="*/ 3404507 w 5004707"/>
                <a:gd name="connsiteY17" fmla="*/ 2715986 h 4525010"/>
                <a:gd name="connsiteX18" fmla="*/ 3420836 w 5004707"/>
                <a:gd name="connsiteY18" fmla="*/ 2496082 h 4525010"/>
                <a:gd name="connsiteX19" fmla="*/ 4237264 w 5004707"/>
                <a:gd name="connsiteY19" fmla="*/ 2062843 h 4525010"/>
                <a:gd name="connsiteX20" fmla="*/ 4841421 w 5004707"/>
                <a:gd name="connsiteY20" fmla="*/ 478971 h 4525010"/>
                <a:gd name="connsiteX21" fmla="*/ 5004707 w 5004707"/>
                <a:gd name="connsiteY21" fmla="*/ 38100 h 4525010"/>
                <a:gd name="connsiteX22" fmla="*/ 4253593 w 5004707"/>
                <a:gd name="connsiteY22" fmla="*/ 54428 h 4525010"/>
                <a:gd name="connsiteX23" fmla="*/ 4204607 w 5004707"/>
                <a:gd name="connsiteY23" fmla="*/ 70757 h 4525010"/>
                <a:gd name="connsiteX0" fmla="*/ 4204607 w 5004707"/>
                <a:gd name="connsiteY0" fmla="*/ 70757 h 4356654"/>
                <a:gd name="connsiteX1" fmla="*/ 3763736 w 5004707"/>
                <a:gd name="connsiteY1" fmla="*/ 478971 h 4356654"/>
                <a:gd name="connsiteX2" fmla="*/ 3404507 w 5004707"/>
                <a:gd name="connsiteY2" fmla="*/ 538843 h 4356654"/>
                <a:gd name="connsiteX3" fmla="*/ 2800350 w 5004707"/>
                <a:gd name="connsiteY3" fmla="*/ 446314 h 4356654"/>
                <a:gd name="connsiteX4" fmla="*/ 2343150 w 5004707"/>
                <a:gd name="connsiteY4" fmla="*/ 664028 h 4356654"/>
                <a:gd name="connsiteX5" fmla="*/ 2179864 w 5004707"/>
                <a:gd name="connsiteY5" fmla="*/ 936171 h 4356654"/>
                <a:gd name="connsiteX6" fmla="*/ 1787979 w 5004707"/>
                <a:gd name="connsiteY6" fmla="*/ 936171 h 4356654"/>
                <a:gd name="connsiteX7" fmla="*/ 1559379 w 5004707"/>
                <a:gd name="connsiteY7" fmla="*/ 936171 h 4356654"/>
                <a:gd name="connsiteX8" fmla="*/ 1200150 w 5004707"/>
                <a:gd name="connsiteY8" fmla="*/ 1295400 h 4356654"/>
                <a:gd name="connsiteX9" fmla="*/ 971550 w 5004707"/>
                <a:gd name="connsiteY9" fmla="*/ 1311728 h 4356654"/>
                <a:gd name="connsiteX10" fmla="*/ 824593 w 5004707"/>
                <a:gd name="connsiteY10" fmla="*/ 1638300 h 4356654"/>
                <a:gd name="connsiteX11" fmla="*/ 122464 w 5004707"/>
                <a:gd name="connsiteY11" fmla="*/ 3026228 h 4356654"/>
                <a:gd name="connsiteX12" fmla="*/ 89807 w 5004707"/>
                <a:gd name="connsiteY12" fmla="*/ 3303814 h 4356654"/>
                <a:gd name="connsiteX13" fmla="*/ 171450 w 5004707"/>
                <a:gd name="connsiteY13" fmla="*/ 3499757 h 4356654"/>
                <a:gd name="connsiteX14" fmla="*/ 2881993 w 5004707"/>
                <a:gd name="connsiteY14" fmla="*/ 3352800 h 4356654"/>
                <a:gd name="connsiteX15" fmla="*/ 2764971 w 5004707"/>
                <a:gd name="connsiteY15" fmla="*/ 4328165 h 4356654"/>
                <a:gd name="connsiteX16" fmla="*/ 4340679 w 5004707"/>
                <a:gd name="connsiteY16" fmla="*/ 4256314 h 4356654"/>
                <a:gd name="connsiteX17" fmla="*/ 3404507 w 5004707"/>
                <a:gd name="connsiteY17" fmla="*/ 2715986 h 4356654"/>
                <a:gd name="connsiteX18" fmla="*/ 3420836 w 5004707"/>
                <a:gd name="connsiteY18" fmla="*/ 2496082 h 4356654"/>
                <a:gd name="connsiteX19" fmla="*/ 4237264 w 5004707"/>
                <a:gd name="connsiteY19" fmla="*/ 2062843 h 4356654"/>
                <a:gd name="connsiteX20" fmla="*/ 4841421 w 5004707"/>
                <a:gd name="connsiteY20" fmla="*/ 478971 h 4356654"/>
                <a:gd name="connsiteX21" fmla="*/ 5004707 w 5004707"/>
                <a:gd name="connsiteY21" fmla="*/ 38100 h 4356654"/>
                <a:gd name="connsiteX22" fmla="*/ 4253593 w 5004707"/>
                <a:gd name="connsiteY22" fmla="*/ 54428 h 4356654"/>
                <a:gd name="connsiteX23" fmla="*/ 4204607 w 5004707"/>
                <a:gd name="connsiteY23" fmla="*/ 70757 h 4356654"/>
                <a:gd name="connsiteX0" fmla="*/ 4204607 w 5004707"/>
                <a:gd name="connsiteY0" fmla="*/ 70757 h 4356654"/>
                <a:gd name="connsiteX1" fmla="*/ 3763736 w 5004707"/>
                <a:gd name="connsiteY1" fmla="*/ 478971 h 4356654"/>
                <a:gd name="connsiteX2" fmla="*/ 3404507 w 5004707"/>
                <a:gd name="connsiteY2" fmla="*/ 538843 h 4356654"/>
                <a:gd name="connsiteX3" fmla="*/ 2800350 w 5004707"/>
                <a:gd name="connsiteY3" fmla="*/ 446314 h 4356654"/>
                <a:gd name="connsiteX4" fmla="*/ 2343150 w 5004707"/>
                <a:gd name="connsiteY4" fmla="*/ 664028 h 4356654"/>
                <a:gd name="connsiteX5" fmla="*/ 2179864 w 5004707"/>
                <a:gd name="connsiteY5" fmla="*/ 936171 h 4356654"/>
                <a:gd name="connsiteX6" fmla="*/ 1787979 w 5004707"/>
                <a:gd name="connsiteY6" fmla="*/ 936171 h 4356654"/>
                <a:gd name="connsiteX7" fmla="*/ 1559379 w 5004707"/>
                <a:gd name="connsiteY7" fmla="*/ 936171 h 4356654"/>
                <a:gd name="connsiteX8" fmla="*/ 1200150 w 5004707"/>
                <a:gd name="connsiteY8" fmla="*/ 1295400 h 4356654"/>
                <a:gd name="connsiteX9" fmla="*/ 971550 w 5004707"/>
                <a:gd name="connsiteY9" fmla="*/ 1311728 h 4356654"/>
                <a:gd name="connsiteX10" fmla="*/ 824593 w 5004707"/>
                <a:gd name="connsiteY10" fmla="*/ 1638300 h 4356654"/>
                <a:gd name="connsiteX11" fmla="*/ 122464 w 5004707"/>
                <a:gd name="connsiteY11" fmla="*/ 3026228 h 4356654"/>
                <a:gd name="connsiteX12" fmla="*/ 89807 w 5004707"/>
                <a:gd name="connsiteY12" fmla="*/ 3303814 h 4356654"/>
                <a:gd name="connsiteX13" fmla="*/ 171450 w 5004707"/>
                <a:gd name="connsiteY13" fmla="*/ 3499757 h 4356654"/>
                <a:gd name="connsiteX14" fmla="*/ 2881993 w 5004707"/>
                <a:gd name="connsiteY14" fmla="*/ 3352800 h 4356654"/>
                <a:gd name="connsiteX15" fmla="*/ 2764971 w 5004707"/>
                <a:gd name="connsiteY15" fmla="*/ 4328165 h 4356654"/>
                <a:gd name="connsiteX16" fmla="*/ 4340679 w 5004707"/>
                <a:gd name="connsiteY16" fmla="*/ 4256314 h 4356654"/>
                <a:gd name="connsiteX17" fmla="*/ 3404507 w 5004707"/>
                <a:gd name="connsiteY17" fmla="*/ 2715986 h 4356654"/>
                <a:gd name="connsiteX18" fmla="*/ 3420836 w 5004707"/>
                <a:gd name="connsiteY18" fmla="*/ 2496082 h 4356654"/>
                <a:gd name="connsiteX19" fmla="*/ 4237264 w 5004707"/>
                <a:gd name="connsiteY19" fmla="*/ 2062843 h 4356654"/>
                <a:gd name="connsiteX20" fmla="*/ 4841421 w 5004707"/>
                <a:gd name="connsiteY20" fmla="*/ 478971 h 4356654"/>
                <a:gd name="connsiteX21" fmla="*/ 5004707 w 5004707"/>
                <a:gd name="connsiteY21" fmla="*/ 38100 h 4356654"/>
                <a:gd name="connsiteX22" fmla="*/ 4253593 w 5004707"/>
                <a:gd name="connsiteY22" fmla="*/ 54428 h 4356654"/>
                <a:gd name="connsiteX23" fmla="*/ 4204607 w 5004707"/>
                <a:gd name="connsiteY23" fmla="*/ 70757 h 4356654"/>
                <a:gd name="connsiteX0" fmla="*/ 4204607 w 5004707"/>
                <a:gd name="connsiteY0" fmla="*/ 70757 h 4356654"/>
                <a:gd name="connsiteX1" fmla="*/ 3763736 w 5004707"/>
                <a:gd name="connsiteY1" fmla="*/ 478971 h 4356654"/>
                <a:gd name="connsiteX2" fmla="*/ 3404507 w 5004707"/>
                <a:gd name="connsiteY2" fmla="*/ 538843 h 4356654"/>
                <a:gd name="connsiteX3" fmla="*/ 2800350 w 5004707"/>
                <a:gd name="connsiteY3" fmla="*/ 446314 h 4356654"/>
                <a:gd name="connsiteX4" fmla="*/ 2343150 w 5004707"/>
                <a:gd name="connsiteY4" fmla="*/ 664028 h 4356654"/>
                <a:gd name="connsiteX5" fmla="*/ 2179864 w 5004707"/>
                <a:gd name="connsiteY5" fmla="*/ 936171 h 4356654"/>
                <a:gd name="connsiteX6" fmla="*/ 1787979 w 5004707"/>
                <a:gd name="connsiteY6" fmla="*/ 936171 h 4356654"/>
                <a:gd name="connsiteX7" fmla="*/ 1559379 w 5004707"/>
                <a:gd name="connsiteY7" fmla="*/ 936171 h 4356654"/>
                <a:gd name="connsiteX8" fmla="*/ 1200150 w 5004707"/>
                <a:gd name="connsiteY8" fmla="*/ 1295400 h 4356654"/>
                <a:gd name="connsiteX9" fmla="*/ 971550 w 5004707"/>
                <a:gd name="connsiteY9" fmla="*/ 1311728 h 4356654"/>
                <a:gd name="connsiteX10" fmla="*/ 824593 w 5004707"/>
                <a:gd name="connsiteY10" fmla="*/ 1638300 h 4356654"/>
                <a:gd name="connsiteX11" fmla="*/ 122464 w 5004707"/>
                <a:gd name="connsiteY11" fmla="*/ 3026228 h 4356654"/>
                <a:gd name="connsiteX12" fmla="*/ 89807 w 5004707"/>
                <a:gd name="connsiteY12" fmla="*/ 3303814 h 4356654"/>
                <a:gd name="connsiteX13" fmla="*/ 171450 w 5004707"/>
                <a:gd name="connsiteY13" fmla="*/ 3499757 h 4356654"/>
                <a:gd name="connsiteX14" fmla="*/ 2881993 w 5004707"/>
                <a:gd name="connsiteY14" fmla="*/ 3352800 h 4356654"/>
                <a:gd name="connsiteX15" fmla="*/ 2764971 w 5004707"/>
                <a:gd name="connsiteY15" fmla="*/ 4328165 h 4356654"/>
                <a:gd name="connsiteX16" fmla="*/ 4340679 w 5004707"/>
                <a:gd name="connsiteY16" fmla="*/ 4256314 h 4356654"/>
                <a:gd name="connsiteX17" fmla="*/ 3404507 w 5004707"/>
                <a:gd name="connsiteY17" fmla="*/ 2715986 h 4356654"/>
                <a:gd name="connsiteX18" fmla="*/ 3420836 w 5004707"/>
                <a:gd name="connsiteY18" fmla="*/ 2496082 h 4356654"/>
                <a:gd name="connsiteX19" fmla="*/ 4237264 w 5004707"/>
                <a:gd name="connsiteY19" fmla="*/ 2062843 h 4356654"/>
                <a:gd name="connsiteX20" fmla="*/ 4841421 w 5004707"/>
                <a:gd name="connsiteY20" fmla="*/ 478971 h 4356654"/>
                <a:gd name="connsiteX21" fmla="*/ 5004707 w 5004707"/>
                <a:gd name="connsiteY21" fmla="*/ 38100 h 4356654"/>
                <a:gd name="connsiteX22" fmla="*/ 4253593 w 5004707"/>
                <a:gd name="connsiteY22" fmla="*/ 54428 h 4356654"/>
                <a:gd name="connsiteX23" fmla="*/ 4204607 w 5004707"/>
                <a:gd name="connsiteY23" fmla="*/ 70757 h 4356654"/>
                <a:gd name="connsiteX0" fmla="*/ 4204607 w 5004707"/>
                <a:gd name="connsiteY0" fmla="*/ 70757 h 4356654"/>
                <a:gd name="connsiteX1" fmla="*/ 3763736 w 5004707"/>
                <a:gd name="connsiteY1" fmla="*/ 478971 h 4356654"/>
                <a:gd name="connsiteX2" fmla="*/ 3404507 w 5004707"/>
                <a:gd name="connsiteY2" fmla="*/ 538843 h 4356654"/>
                <a:gd name="connsiteX3" fmla="*/ 2800350 w 5004707"/>
                <a:gd name="connsiteY3" fmla="*/ 446314 h 4356654"/>
                <a:gd name="connsiteX4" fmla="*/ 2343150 w 5004707"/>
                <a:gd name="connsiteY4" fmla="*/ 664028 h 4356654"/>
                <a:gd name="connsiteX5" fmla="*/ 2179864 w 5004707"/>
                <a:gd name="connsiteY5" fmla="*/ 936171 h 4356654"/>
                <a:gd name="connsiteX6" fmla="*/ 1787979 w 5004707"/>
                <a:gd name="connsiteY6" fmla="*/ 936171 h 4356654"/>
                <a:gd name="connsiteX7" fmla="*/ 1559379 w 5004707"/>
                <a:gd name="connsiteY7" fmla="*/ 936171 h 4356654"/>
                <a:gd name="connsiteX8" fmla="*/ 1200150 w 5004707"/>
                <a:gd name="connsiteY8" fmla="*/ 1295400 h 4356654"/>
                <a:gd name="connsiteX9" fmla="*/ 971550 w 5004707"/>
                <a:gd name="connsiteY9" fmla="*/ 1311728 h 4356654"/>
                <a:gd name="connsiteX10" fmla="*/ 824593 w 5004707"/>
                <a:gd name="connsiteY10" fmla="*/ 1638300 h 4356654"/>
                <a:gd name="connsiteX11" fmla="*/ 122464 w 5004707"/>
                <a:gd name="connsiteY11" fmla="*/ 3026228 h 4356654"/>
                <a:gd name="connsiteX12" fmla="*/ 89807 w 5004707"/>
                <a:gd name="connsiteY12" fmla="*/ 3303814 h 4356654"/>
                <a:gd name="connsiteX13" fmla="*/ 171450 w 5004707"/>
                <a:gd name="connsiteY13" fmla="*/ 3499757 h 4356654"/>
                <a:gd name="connsiteX14" fmla="*/ 2729593 w 5004707"/>
                <a:gd name="connsiteY14" fmla="*/ 3352800 h 4356654"/>
                <a:gd name="connsiteX15" fmla="*/ 2764971 w 5004707"/>
                <a:gd name="connsiteY15" fmla="*/ 4328165 h 4356654"/>
                <a:gd name="connsiteX16" fmla="*/ 4340679 w 5004707"/>
                <a:gd name="connsiteY16" fmla="*/ 4256314 h 4356654"/>
                <a:gd name="connsiteX17" fmla="*/ 3404507 w 5004707"/>
                <a:gd name="connsiteY17" fmla="*/ 2715986 h 4356654"/>
                <a:gd name="connsiteX18" fmla="*/ 3420836 w 5004707"/>
                <a:gd name="connsiteY18" fmla="*/ 2496082 h 4356654"/>
                <a:gd name="connsiteX19" fmla="*/ 4237264 w 5004707"/>
                <a:gd name="connsiteY19" fmla="*/ 2062843 h 4356654"/>
                <a:gd name="connsiteX20" fmla="*/ 4841421 w 5004707"/>
                <a:gd name="connsiteY20" fmla="*/ 478971 h 4356654"/>
                <a:gd name="connsiteX21" fmla="*/ 5004707 w 5004707"/>
                <a:gd name="connsiteY21" fmla="*/ 38100 h 4356654"/>
                <a:gd name="connsiteX22" fmla="*/ 4253593 w 5004707"/>
                <a:gd name="connsiteY22" fmla="*/ 54428 h 4356654"/>
                <a:gd name="connsiteX23" fmla="*/ 4204607 w 5004707"/>
                <a:gd name="connsiteY23" fmla="*/ 70757 h 4356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04707" h="4356654">
                  <a:moveTo>
                    <a:pt x="4204607" y="70757"/>
                  </a:moveTo>
                  <a:cubicBezTo>
                    <a:pt x="4122964" y="141514"/>
                    <a:pt x="3897086" y="400957"/>
                    <a:pt x="3763736" y="478971"/>
                  </a:cubicBezTo>
                  <a:cubicBezTo>
                    <a:pt x="3630386" y="556985"/>
                    <a:pt x="3404507" y="538843"/>
                    <a:pt x="3404507" y="538843"/>
                  </a:cubicBezTo>
                  <a:cubicBezTo>
                    <a:pt x="3061937" y="508162"/>
                    <a:pt x="2977243" y="425450"/>
                    <a:pt x="2800350" y="446314"/>
                  </a:cubicBezTo>
                  <a:cubicBezTo>
                    <a:pt x="2623457" y="467178"/>
                    <a:pt x="2446564" y="582385"/>
                    <a:pt x="2343150" y="664028"/>
                  </a:cubicBezTo>
                  <a:cubicBezTo>
                    <a:pt x="2239736" y="745671"/>
                    <a:pt x="2272392" y="890814"/>
                    <a:pt x="2179864" y="936171"/>
                  </a:cubicBezTo>
                  <a:cubicBezTo>
                    <a:pt x="2087336" y="981528"/>
                    <a:pt x="1787979" y="936171"/>
                    <a:pt x="1787979" y="936171"/>
                  </a:cubicBezTo>
                  <a:cubicBezTo>
                    <a:pt x="1684565" y="936171"/>
                    <a:pt x="1657351" y="876300"/>
                    <a:pt x="1559379" y="936171"/>
                  </a:cubicBezTo>
                  <a:cubicBezTo>
                    <a:pt x="1461408" y="996043"/>
                    <a:pt x="1298121" y="1232807"/>
                    <a:pt x="1200150" y="1295400"/>
                  </a:cubicBezTo>
                  <a:cubicBezTo>
                    <a:pt x="1102179" y="1357993"/>
                    <a:pt x="1034143" y="1254578"/>
                    <a:pt x="971550" y="1311728"/>
                  </a:cubicBezTo>
                  <a:cubicBezTo>
                    <a:pt x="908957" y="1368878"/>
                    <a:pt x="966107" y="1352550"/>
                    <a:pt x="824593" y="1638300"/>
                  </a:cubicBezTo>
                  <a:cubicBezTo>
                    <a:pt x="683079" y="1924050"/>
                    <a:pt x="244928" y="2748642"/>
                    <a:pt x="122464" y="3026228"/>
                  </a:cubicBezTo>
                  <a:cubicBezTo>
                    <a:pt x="0" y="3303814"/>
                    <a:pt x="81643" y="3224893"/>
                    <a:pt x="89807" y="3303814"/>
                  </a:cubicBezTo>
                  <a:cubicBezTo>
                    <a:pt x="97971" y="3382735"/>
                    <a:pt x="70757" y="3268436"/>
                    <a:pt x="171450" y="3499757"/>
                  </a:cubicBezTo>
                  <a:cubicBezTo>
                    <a:pt x="636814" y="3507921"/>
                    <a:pt x="2548618" y="3424918"/>
                    <a:pt x="2729593" y="3352800"/>
                  </a:cubicBezTo>
                  <a:cubicBezTo>
                    <a:pt x="2715533" y="3732880"/>
                    <a:pt x="2794000" y="3683031"/>
                    <a:pt x="2764971" y="4328165"/>
                  </a:cubicBezTo>
                  <a:cubicBezTo>
                    <a:pt x="3015343" y="4319577"/>
                    <a:pt x="3720647" y="4356654"/>
                    <a:pt x="4340679" y="4256314"/>
                  </a:cubicBezTo>
                  <a:cubicBezTo>
                    <a:pt x="4003222" y="3794588"/>
                    <a:pt x="3557814" y="3009358"/>
                    <a:pt x="3404507" y="2715986"/>
                  </a:cubicBezTo>
                  <a:cubicBezTo>
                    <a:pt x="3251200" y="2422614"/>
                    <a:pt x="3282043" y="2604939"/>
                    <a:pt x="3420836" y="2496082"/>
                  </a:cubicBezTo>
                  <a:cubicBezTo>
                    <a:pt x="3559629" y="2387225"/>
                    <a:pt x="4000500" y="2399028"/>
                    <a:pt x="4237264" y="2062843"/>
                  </a:cubicBezTo>
                  <a:cubicBezTo>
                    <a:pt x="4474028" y="1726658"/>
                    <a:pt x="4713514" y="816428"/>
                    <a:pt x="4841421" y="478971"/>
                  </a:cubicBezTo>
                  <a:cubicBezTo>
                    <a:pt x="4950278" y="234043"/>
                    <a:pt x="4861944" y="254947"/>
                    <a:pt x="5004707" y="38100"/>
                  </a:cubicBezTo>
                  <a:lnTo>
                    <a:pt x="4253593" y="54428"/>
                  </a:lnTo>
                  <a:cubicBezTo>
                    <a:pt x="4120243" y="59871"/>
                    <a:pt x="4286250" y="0"/>
                    <a:pt x="4204607" y="70757"/>
                  </a:cubicBezTo>
                  <a:close/>
                </a:path>
              </a:pathLst>
            </a:custGeom>
            <a:solidFill>
              <a:schemeClr val="tx1">
                <a:alpha val="50000"/>
              </a:schemeClr>
            </a:solidFill>
            <a:ln w="76200">
              <a:solidFill>
                <a:schemeClr val="tx1">
                  <a:alpha val="50000"/>
                </a:schemeClr>
              </a:solidFill>
              <a:prstDash val="sysDash"/>
            </a:ln>
            <a:effectLst>
              <a:outerShdw dist="50800" dir="14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Rectangle 42"/>
            <p:cNvSpPr/>
            <p:nvPr/>
          </p:nvSpPr>
          <p:spPr>
            <a:xfrm>
              <a:off x="1447800" y="2286000"/>
              <a:ext cx="1736566" cy="461665"/>
            </a:xfrm>
            <a:prstGeom prst="rect">
              <a:avLst/>
            </a:prstGeom>
            <a:solidFill>
              <a:srgbClr val="00B0F0">
                <a:alpha val="53000"/>
              </a:srgbClr>
            </a:solidFill>
          </p:spPr>
          <p:txBody>
            <a:bodyPr wrap="none">
              <a:spAutoFit/>
            </a:bodyPr>
            <a:lstStyle/>
            <a:p>
              <a:pPr algn="ctr"/>
              <a:r>
                <a:rPr lang="en-US" sz="2400" b="1" dirty="0" smtClean="0"/>
                <a:t>CHICKASAW</a:t>
              </a:r>
              <a:endParaRPr lang="en-US" sz="2400" b="1" dirty="0"/>
            </a:p>
          </p:txBody>
        </p:sp>
        <p:sp>
          <p:nvSpPr>
            <p:cNvPr id="44" name="Rectangle 43"/>
            <p:cNvSpPr/>
            <p:nvPr/>
          </p:nvSpPr>
          <p:spPr>
            <a:xfrm>
              <a:off x="1676400" y="4495800"/>
              <a:ext cx="1496435" cy="461665"/>
            </a:xfrm>
            <a:prstGeom prst="rect">
              <a:avLst/>
            </a:prstGeom>
          </p:spPr>
          <p:txBody>
            <a:bodyPr wrap="none">
              <a:spAutoFit/>
            </a:bodyPr>
            <a:lstStyle/>
            <a:p>
              <a:pPr algn="ctr"/>
              <a:r>
                <a:rPr lang="en-US" sz="2400" b="1" dirty="0" smtClean="0"/>
                <a:t>CHOCTAW</a:t>
              </a:r>
              <a:endParaRPr lang="en-US" sz="2400" b="1" dirty="0"/>
            </a:p>
          </p:txBody>
        </p:sp>
        <p:sp>
          <p:nvSpPr>
            <p:cNvPr id="47" name="Rectangle 46"/>
            <p:cNvSpPr/>
            <p:nvPr/>
          </p:nvSpPr>
          <p:spPr>
            <a:xfrm>
              <a:off x="5181600" y="5562600"/>
              <a:ext cx="1523174" cy="461665"/>
            </a:xfrm>
            <a:prstGeom prst="rect">
              <a:avLst/>
            </a:prstGeom>
          </p:spPr>
          <p:txBody>
            <a:bodyPr wrap="none">
              <a:spAutoFit/>
            </a:bodyPr>
            <a:lstStyle/>
            <a:p>
              <a:pPr algn="ctr"/>
              <a:r>
                <a:rPr lang="en-US" sz="2400" b="1" dirty="0" smtClean="0"/>
                <a:t>SEMINOLE</a:t>
              </a:r>
              <a:endParaRPr lang="en-US" sz="2400" b="1" dirty="0"/>
            </a:p>
          </p:txBody>
        </p:sp>
        <p:sp>
          <p:nvSpPr>
            <p:cNvPr id="48" name="TextBox 47"/>
            <p:cNvSpPr txBox="1"/>
            <p:nvPr/>
          </p:nvSpPr>
          <p:spPr>
            <a:xfrm>
              <a:off x="3505200" y="1981200"/>
              <a:ext cx="1540999" cy="461665"/>
            </a:xfrm>
            <a:prstGeom prst="rect">
              <a:avLst/>
            </a:prstGeom>
            <a:noFill/>
          </p:spPr>
          <p:txBody>
            <a:bodyPr wrap="none" rtlCol="0">
              <a:spAutoFit/>
            </a:bodyPr>
            <a:lstStyle/>
            <a:p>
              <a:r>
                <a:rPr lang="en-US" sz="2400" b="1" dirty="0" smtClean="0"/>
                <a:t>CHEROKEE</a:t>
              </a:r>
              <a:endParaRPr lang="en-US" sz="2400" b="1" dirty="0"/>
            </a:p>
          </p:txBody>
        </p:sp>
        <p:sp>
          <p:nvSpPr>
            <p:cNvPr id="49" name="TextBox 48"/>
            <p:cNvSpPr txBox="1"/>
            <p:nvPr/>
          </p:nvSpPr>
          <p:spPr>
            <a:xfrm>
              <a:off x="4571623" y="4191000"/>
              <a:ext cx="990977" cy="461665"/>
            </a:xfrm>
            <a:prstGeom prst="rect">
              <a:avLst/>
            </a:prstGeom>
            <a:noFill/>
          </p:spPr>
          <p:txBody>
            <a:bodyPr wrap="none" rtlCol="0">
              <a:spAutoFit/>
            </a:bodyPr>
            <a:lstStyle/>
            <a:p>
              <a:pPr algn="ctr"/>
              <a:r>
                <a:rPr lang="en-US" sz="2400" b="1" dirty="0" smtClean="0"/>
                <a:t>CREEK</a:t>
              </a:r>
              <a:endParaRPr lang="en-US" sz="2400" b="1" dirty="0"/>
            </a:p>
          </p:txBody>
        </p:sp>
      </p:grpSp>
      <p:sp>
        <p:nvSpPr>
          <p:cNvPr id="55" name="Rectangle 54"/>
          <p:cNvSpPr/>
          <p:nvPr/>
        </p:nvSpPr>
        <p:spPr>
          <a:xfrm>
            <a:off x="0" y="0"/>
            <a:ext cx="9144000" cy="6858000"/>
          </a:xfrm>
          <a:prstGeom prst="rect">
            <a:avLst/>
          </a:prstGeom>
          <a:solidFill>
            <a:srgbClr val="FFE1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p:cNvSpPr txBox="1"/>
          <p:nvPr/>
        </p:nvSpPr>
        <p:spPr>
          <a:xfrm>
            <a:off x="1143000" y="1316736"/>
            <a:ext cx="7391767" cy="3416320"/>
          </a:xfrm>
          <a:prstGeom prst="rect">
            <a:avLst/>
          </a:prstGeom>
          <a:noFill/>
        </p:spPr>
        <p:txBody>
          <a:bodyPr wrap="none" rtlCol="0">
            <a:spAutoFit/>
          </a:bodyPr>
          <a:lstStyle/>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The Five ‘Civilized’ Tribes</a:t>
            </a:r>
          </a:p>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Geology of the Homelands</a:t>
            </a:r>
          </a:p>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Early Contact with Europeans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‘Civilizing’ the Tribes?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Treaties and Land Cessions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Indian Removal Act</a:t>
            </a:r>
          </a:p>
        </p:txBody>
      </p:sp>
      <p:sp useBgFill="1">
        <p:nvSpPr>
          <p:cNvPr id="36" name="TextBox 35"/>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Early Contact with Europeans</a:t>
            </a:r>
          </a:p>
        </p:txBody>
      </p:sp>
      <p:pic>
        <p:nvPicPr>
          <p:cNvPr id="2049" name="Picture 1" descr="C:\Users\Sandra\AppData\Local\Microsoft\Windows\INetCache\IE\IDCOVWMG\117px-Bueno-verde[1].png"/>
          <p:cNvPicPr>
            <a:picLocks noChangeAspect="1" noChangeArrowheads="1"/>
          </p:cNvPicPr>
          <p:nvPr/>
        </p:nvPicPr>
        <p:blipFill>
          <a:blip r:embed="rId3"/>
          <a:srcRect/>
          <a:stretch>
            <a:fillRect/>
          </a:stretch>
        </p:blipFill>
        <p:spPr bwMode="auto">
          <a:xfrm>
            <a:off x="554252" y="2286000"/>
            <a:ext cx="817348" cy="838306"/>
          </a:xfrm>
          <a:prstGeom prst="rect">
            <a:avLst/>
          </a:prstGeom>
          <a:noFill/>
        </p:spPr>
      </p:pic>
      <p:pic>
        <p:nvPicPr>
          <p:cNvPr id="28" name="Picture 1" descr="C:\Users\Sandra\AppData\Local\Microsoft\Windows\INetCache\IE\IDCOVWMG\117px-Bueno-verde[1].png"/>
          <p:cNvPicPr>
            <a:picLocks noChangeAspect="1" noChangeArrowheads="1"/>
          </p:cNvPicPr>
          <p:nvPr/>
        </p:nvPicPr>
        <p:blipFill>
          <a:blip r:embed="rId3"/>
          <a:srcRect/>
          <a:stretch>
            <a:fillRect/>
          </a:stretch>
        </p:blipFill>
        <p:spPr bwMode="auto">
          <a:xfrm>
            <a:off x="533401" y="1219200"/>
            <a:ext cx="817348" cy="838306"/>
          </a:xfrm>
          <a:prstGeom prst="rect">
            <a:avLst/>
          </a:prstGeom>
          <a:noFill/>
        </p:spPr>
      </p:pic>
      <p:sp useBgFill="1">
        <p:nvSpPr>
          <p:cNvPr id="37" name="TextBox 36"/>
          <p:cNvSpPr txBox="1"/>
          <p:nvPr/>
        </p:nvSpPr>
        <p:spPr>
          <a:xfrm>
            <a:off x="0" y="640080"/>
            <a:ext cx="9144000" cy="523220"/>
          </a:xfrm>
          <a:prstGeom prst="rect">
            <a:avLst/>
          </a:prstGeom>
        </p:spPr>
        <p:txBody>
          <a:bodyPr wrap="square" rtlCol="0">
            <a:spAutoFit/>
          </a:bodyPr>
          <a:lstStyle/>
          <a:p>
            <a:pPr algn="ctr"/>
            <a:r>
              <a:rPr lang="en-US" sz="2800" b="1" i="1" spc="100" dirty="0" smtClean="0">
                <a:solidFill>
                  <a:srgbClr val="00B050"/>
                </a:solidFill>
                <a:effectLst>
                  <a:outerShdw dist="50800" dir="7200000" algn="ctr" rotWithShape="0">
                    <a:schemeClr val="tx1"/>
                  </a:outerShdw>
                </a:effectLst>
                <a:latin typeface="Arial" pitchFamily="34" charset="0"/>
                <a:cs typeface="Arial" pitchFamily="34" charset="0"/>
              </a:rPr>
              <a:t>Are lands of the Five ‘Civilized’ Tribes inviolate?</a:t>
            </a:r>
          </a:p>
        </p:txBody>
      </p:sp>
      <p:pic>
        <p:nvPicPr>
          <p:cNvPr id="34" name="Picture 1" descr="C:\Users\Sandra\AppData\Local\Microsoft\Windows\INetCache\IE\IDCOVWMG\117px-Bueno-verde[1].png"/>
          <p:cNvPicPr>
            <a:picLocks noChangeAspect="1" noChangeArrowheads="1"/>
          </p:cNvPicPr>
          <p:nvPr/>
        </p:nvPicPr>
        <p:blipFill>
          <a:blip r:embed="rId3"/>
          <a:srcRect/>
          <a:stretch>
            <a:fillRect/>
          </a:stretch>
        </p:blipFill>
        <p:spPr bwMode="auto">
          <a:xfrm>
            <a:off x="533400" y="1752600"/>
            <a:ext cx="817348" cy="838306"/>
          </a:xfrm>
          <a:prstGeom prst="rect">
            <a:avLst/>
          </a:prstGeom>
          <a:noFill/>
        </p:spPr>
      </p:pic>
      <p:sp useBgFill="1">
        <p:nvSpPr>
          <p:cNvPr id="33" name="TextBox 32"/>
          <p:cNvSpPr txBox="1"/>
          <p:nvPr/>
        </p:nvSpPr>
        <p:spPr>
          <a:xfrm>
            <a:off x="0" y="1295400"/>
            <a:ext cx="9144000" cy="707886"/>
          </a:xfrm>
          <a:prstGeom prst="rect">
            <a:avLst/>
          </a:prstGeom>
        </p:spPr>
        <p:txBody>
          <a:bodyPr wrap="square" rtlCol="0">
            <a:spAutoFit/>
          </a:bodyPr>
          <a:lstStyle/>
          <a:p>
            <a:pPr algn="ctr"/>
            <a:r>
              <a:rPr lang="en-US" sz="4000" b="1" spc="100" dirty="0" smtClean="0">
                <a:cs typeface="Arial" pitchFamily="34" charset="0"/>
              </a:rPr>
              <a:t>What does                        mean?</a:t>
            </a:r>
          </a:p>
        </p:txBody>
      </p:sp>
      <p:sp>
        <p:nvSpPr>
          <p:cNvPr id="57" name="TextBox 56"/>
          <p:cNvSpPr txBox="1"/>
          <p:nvPr/>
        </p:nvSpPr>
        <p:spPr>
          <a:xfrm>
            <a:off x="1447800" y="2971800"/>
            <a:ext cx="5365764" cy="646331"/>
          </a:xfrm>
          <a:prstGeom prst="rect">
            <a:avLst/>
          </a:prstGeom>
          <a:noFill/>
        </p:spPr>
        <p:txBody>
          <a:bodyPr wrap="none" rtlCol="0">
            <a:spAutoFit/>
          </a:bodyPr>
          <a:lstStyle/>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
        <p:nvSpPr>
          <p:cNvPr id="59" name="Oval 58"/>
          <p:cNvSpPr/>
          <p:nvPr/>
        </p:nvSpPr>
        <p:spPr>
          <a:xfrm>
            <a:off x="762000" y="2971800"/>
            <a:ext cx="6781800" cy="685800"/>
          </a:xfrm>
          <a:prstGeom prst="ellipse">
            <a:avLst/>
          </a:prstGeom>
          <a:noFill/>
          <a:ln w="50800">
            <a:solidFill>
              <a:srgbClr val="00B05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TextBox 26"/>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 useBgFill="1">
        <p:nvSpPr>
          <p:cNvPr id="30" name="Oval 29"/>
          <p:cNvSpPr/>
          <p:nvPr/>
        </p:nvSpPr>
        <p:spPr>
          <a:xfrm>
            <a:off x="2819400" y="548640"/>
            <a:ext cx="4343400" cy="746760"/>
          </a:xfrm>
          <a:prstGeom prst="ellipse">
            <a:avLst/>
          </a:prstGeom>
          <a:ln w="635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b="1" dirty="0" smtClean="0">
                <a:solidFill>
                  <a:srgbClr val="00B050"/>
                </a:solidFill>
                <a:effectLst>
                  <a:outerShdw dist="50800" dir="7200000" algn="ctr" rotWithShape="0">
                    <a:schemeClr val="tx1"/>
                  </a:outerShdw>
                </a:effectLst>
              </a:rPr>
              <a:t> </a:t>
            </a:r>
            <a:endParaRPr lang="en-US" sz="2900" b="1" dirty="0">
              <a:solidFill>
                <a:srgbClr val="00B050"/>
              </a:solidFill>
              <a:effectLst>
                <a:outerShdw dist="50800" dir="7200000" algn="ctr" rotWithShape="0">
                  <a:schemeClr val="tx1"/>
                </a:outerShdw>
              </a:effectLst>
            </a:endParaRPr>
          </a:p>
        </p:txBody>
      </p:sp>
      <p:sp>
        <p:nvSpPr>
          <p:cNvPr id="31" name="TextBox 30"/>
          <p:cNvSpPr txBox="1"/>
          <p:nvPr/>
        </p:nvSpPr>
        <p:spPr>
          <a:xfrm>
            <a:off x="2895600" y="640080"/>
            <a:ext cx="4419600" cy="538609"/>
          </a:xfrm>
          <a:prstGeom prst="rect">
            <a:avLst/>
          </a:prstGeom>
          <a:noFill/>
        </p:spPr>
        <p:txBody>
          <a:bodyPr wrap="square" rtlCol="0">
            <a:spAutoFit/>
          </a:bodyPr>
          <a:lstStyle/>
          <a:p>
            <a:r>
              <a:rPr lang="en-US" sz="2900" b="1" i="1" spc="100" dirty="0" smtClean="0">
                <a:solidFill>
                  <a:srgbClr val="00B050"/>
                </a:solidFill>
                <a:effectLst>
                  <a:outerShdw dist="50800" dir="7200000" algn="ctr" rotWithShape="0">
                    <a:schemeClr val="tx1"/>
                  </a:outerShdw>
                </a:effectLst>
                <a:latin typeface="Arial" pitchFamily="34" charset="0"/>
                <a:cs typeface="Arial" pitchFamily="34" charset="0"/>
              </a:rPr>
              <a:t>Five ‘Civilized’ Tribes</a:t>
            </a:r>
            <a:endParaRPr lang="en-US" sz="2900" b="1" i="1" spc="100" dirty="0">
              <a:solidFill>
                <a:srgbClr val="00B050"/>
              </a:solidFill>
              <a:effectLst>
                <a:outerShdw dist="50800" dir="7200000" algn="ctr" rotWithShape="0">
                  <a:schemeClr val="tx1"/>
                </a:outerShdw>
              </a:effectLst>
              <a:latin typeface="Arial" pitchFamily="34" charset="0"/>
              <a:cs typeface="Arial" pitchFamily="34" charset="0"/>
            </a:endParaRPr>
          </a:p>
        </p:txBody>
      </p:sp>
      <p:sp>
        <p:nvSpPr>
          <p:cNvPr id="32" name="TextBox 31"/>
          <p:cNvSpPr txBox="1"/>
          <p:nvPr/>
        </p:nvSpPr>
        <p:spPr>
          <a:xfrm rot="21110001">
            <a:off x="6400800" y="256336"/>
            <a:ext cx="421910" cy="707886"/>
          </a:xfrm>
          <a:prstGeom prst="rect">
            <a:avLst/>
          </a:prstGeom>
          <a:noFill/>
        </p:spPr>
        <p:txBody>
          <a:bodyPr wrap="none" rtlCol="0">
            <a:spAutoFit/>
          </a:bodyPr>
          <a:lstStyle/>
          <a:p>
            <a:r>
              <a:rPr lang="en-US" sz="4000" b="1" dirty="0" smtClean="0">
                <a:solidFill>
                  <a:srgbClr val="FF0000"/>
                </a:solidFill>
                <a:effectLst>
                  <a:outerShdw dist="50800" dir="7200000" algn="ctr" rotWithShape="0">
                    <a:schemeClr val="tx1"/>
                  </a:outerShdw>
                </a:effectLst>
              </a:rPr>
              <a:t>?</a:t>
            </a:r>
            <a:endParaRPr lang="en-US" sz="4000" b="1" dirty="0">
              <a:solidFill>
                <a:srgbClr val="FF0000"/>
              </a:solidFill>
              <a:effectLst>
                <a:outerShdw dist="50800" dir="7200000" algn="ctr" rotWithShape="0">
                  <a:schemeClr val="tx1"/>
                </a:outerShdw>
              </a:effectLst>
            </a:endParaRPr>
          </a:p>
        </p:txBody>
      </p:sp>
      <p:sp>
        <p:nvSpPr>
          <p:cNvPr id="39" name="TextBox 38"/>
          <p:cNvSpPr txBox="1"/>
          <p:nvPr/>
        </p:nvSpPr>
        <p:spPr>
          <a:xfrm>
            <a:off x="3200400" y="533400"/>
            <a:ext cx="3048000" cy="769441"/>
          </a:xfrm>
          <a:prstGeom prst="rect">
            <a:avLst/>
          </a:prstGeom>
          <a:noFill/>
        </p:spPr>
        <p:txBody>
          <a:bodyPr wrap="square" rtlCol="0">
            <a:spAutoFit/>
          </a:bodyPr>
          <a:lstStyle/>
          <a:p>
            <a:r>
              <a:rPr lang="en-US" sz="4400" b="1" i="1" spc="100" dirty="0" smtClean="0">
                <a:solidFill>
                  <a:srgbClr val="FF0000"/>
                </a:solidFill>
                <a:effectLst>
                  <a:outerShdw dist="50800" dir="7200000" algn="ctr" rotWithShape="0">
                    <a:schemeClr val="tx1"/>
                  </a:outerShdw>
                </a:effectLst>
                <a:latin typeface="Arial" pitchFamily="34" charset="0"/>
                <a:cs typeface="Arial" pitchFamily="34" charset="0"/>
              </a:rPr>
              <a:t>‘Civilized’</a:t>
            </a:r>
            <a:endParaRPr lang="en-US" sz="4400" b="1" i="1" spc="100" dirty="0">
              <a:solidFill>
                <a:srgbClr val="FF0000"/>
              </a:solidFill>
              <a:effectLst>
                <a:outerShdw dist="50800" dir="7200000" algn="ctr" rotWithShape="0">
                  <a:schemeClr val="tx1"/>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0"/>
                                        </p:tgtEl>
                                      </p:cBhvr>
                                    </p:animEffect>
                                    <p:set>
                                      <p:cBhvr>
                                        <p:cTn id="7" dur="1" fill="hold">
                                          <p:stCondLst>
                                            <p:cond delay="999"/>
                                          </p:stCondLst>
                                        </p:cTn>
                                        <p:tgtEl>
                                          <p:spTgt spid="4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10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1000"/>
                                        <p:tgtEl>
                                          <p:spTgt spid="28"/>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49"/>
                                        </p:tgtEl>
                                        <p:attrNameLst>
                                          <p:attrName>style.visibility</p:attrName>
                                        </p:attrNameLst>
                                      </p:cBhvr>
                                      <p:to>
                                        <p:strVal val="visible"/>
                                      </p:to>
                                    </p:set>
                                    <p:animEffect transition="in" filter="wipe(down)">
                                      <p:cBhvr>
                                        <p:cTn id="24" dur="1000"/>
                                        <p:tgtEl>
                                          <p:spTgt spid="2049"/>
                                        </p:tgtEl>
                                      </p:cBhvr>
                                    </p:animEffect>
                                  </p:childTnLst>
                                </p:cTn>
                              </p:par>
                              <p:par>
                                <p:cTn id="25" presetID="22" presetClass="entr" presetSubtype="8" fill="hold" grpId="0" nodeType="withEffect">
                                  <p:stCondLst>
                                    <p:cond delay="1000"/>
                                  </p:stCondLst>
                                  <p:childTnLst>
                                    <p:set>
                                      <p:cBhvr>
                                        <p:cTn id="26" dur="1" fill="hold">
                                          <p:stCondLst>
                                            <p:cond delay="0"/>
                                          </p:stCondLst>
                                        </p:cTn>
                                        <p:tgtEl>
                                          <p:spTgt spid="59"/>
                                        </p:tgtEl>
                                        <p:attrNameLst>
                                          <p:attrName>style.visibility</p:attrName>
                                        </p:attrNameLst>
                                      </p:cBhvr>
                                      <p:to>
                                        <p:strVal val="visible"/>
                                      </p:to>
                                    </p:set>
                                    <p:animEffect transition="in" filter="wipe(left)">
                                      <p:cBhvr>
                                        <p:cTn id="27" dur="1000"/>
                                        <p:tgtEl>
                                          <p:spTgt spid="5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1000"/>
                                        <p:tgtEl>
                                          <p:spTgt spid="57"/>
                                        </p:tgtEl>
                                      </p:cBhvr>
                                    </p:animEffect>
                                  </p:childTnLst>
                                </p:cTn>
                              </p:par>
                              <p:par>
                                <p:cTn id="33" presetID="64" presetClass="path" presetSubtype="0" accel="50000" decel="50000" fill="hold" grpId="1" nodeType="withEffect">
                                  <p:stCondLst>
                                    <p:cond delay="0"/>
                                  </p:stCondLst>
                                  <p:childTnLst>
                                    <p:animMotion origin="layout" path="M -2.77778E-6 -4.07407E-6 L 0.00035 -0.42476 " pathEditMode="relative" rAng="0" ptsTypes="AA">
                                      <p:cBhvr>
                                        <p:cTn id="34" dur="1000" fill="hold"/>
                                        <p:tgtEl>
                                          <p:spTgt spid="57"/>
                                        </p:tgtEl>
                                        <p:attrNameLst>
                                          <p:attrName>ppt_x</p:attrName>
                                          <p:attrName>ppt_y</p:attrName>
                                        </p:attrNameLst>
                                      </p:cBhvr>
                                      <p:rCtr x="0" y="-213"/>
                                    </p:animMotion>
                                  </p:childTnLst>
                                </p:cTn>
                              </p:par>
                              <p:par>
                                <p:cTn id="35" presetID="10" presetClass="exit" presetSubtype="0" fill="hold" nodeType="withEffect">
                                  <p:stCondLst>
                                    <p:cond delay="0"/>
                                  </p:stCondLst>
                                  <p:childTnLst>
                                    <p:animEffect transition="out" filter="fade">
                                      <p:cBhvr>
                                        <p:cTn id="36" dur="1000"/>
                                        <p:tgtEl>
                                          <p:spTgt spid="2049"/>
                                        </p:tgtEl>
                                      </p:cBhvr>
                                    </p:animEffect>
                                    <p:set>
                                      <p:cBhvr>
                                        <p:cTn id="37" dur="1" fill="hold">
                                          <p:stCondLst>
                                            <p:cond delay="999"/>
                                          </p:stCondLst>
                                        </p:cTn>
                                        <p:tgtEl>
                                          <p:spTgt spid="2049"/>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34"/>
                                        </p:tgtEl>
                                      </p:cBhvr>
                                    </p:animEffect>
                                    <p:set>
                                      <p:cBhvr>
                                        <p:cTn id="40" dur="1" fill="hold">
                                          <p:stCondLst>
                                            <p:cond delay="999"/>
                                          </p:stCondLst>
                                        </p:cTn>
                                        <p:tgtEl>
                                          <p:spTgt spid="3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1000"/>
                                        <p:tgtEl>
                                          <p:spTgt spid="28"/>
                                        </p:tgtEl>
                                      </p:cBhvr>
                                    </p:animEffect>
                                    <p:set>
                                      <p:cBhvr>
                                        <p:cTn id="43" dur="1" fill="hold">
                                          <p:stCondLst>
                                            <p:cond delay="999"/>
                                          </p:stCondLst>
                                        </p:cTn>
                                        <p:tgtEl>
                                          <p:spTgt spid="28"/>
                                        </p:tgtEl>
                                        <p:attrNameLst>
                                          <p:attrName>style.visibility</p:attrName>
                                        </p:attrNameLst>
                                      </p:cBhvr>
                                      <p:to>
                                        <p:strVal val="hidden"/>
                                      </p:to>
                                    </p:set>
                                  </p:childTnLst>
                                </p:cTn>
                              </p:par>
                              <p:par>
                                <p:cTn id="44" presetID="10" presetClass="exit" presetSubtype="0" fill="hold" grpId="1" nodeType="withEffect">
                                  <p:stCondLst>
                                    <p:cond delay="500"/>
                                  </p:stCondLst>
                                  <p:childTnLst>
                                    <p:animEffect transition="out" filter="fade">
                                      <p:cBhvr>
                                        <p:cTn id="45" dur="1000"/>
                                        <p:tgtEl>
                                          <p:spTgt spid="56"/>
                                        </p:tgtEl>
                                      </p:cBhvr>
                                    </p:animEffect>
                                    <p:set>
                                      <p:cBhvr>
                                        <p:cTn id="46" dur="1" fill="hold">
                                          <p:stCondLst>
                                            <p:cond delay="999"/>
                                          </p:stCondLst>
                                        </p:cTn>
                                        <p:tgtEl>
                                          <p:spTgt spid="56"/>
                                        </p:tgtEl>
                                        <p:attrNameLst>
                                          <p:attrName>style.visibility</p:attrName>
                                        </p:attrNameLst>
                                      </p:cBhvr>
                                      <p:to>
                                        <p:strVal val="hidden"/>
                                      </p:to>
                                    </p:set>
                                  </p:childTnLst>
                                </p:cTn>
                              </p:par>
                              <p:par>
                                <p:cTn id="47" presetID="10" presetClass="exit" presetSubtype="0" fill="hold" grpId="1" nodeType="withEffect">
                                  <p:stCondLst>
                                    <p:cond delay="500"/>
                                  </p:stCondLst>
                                  <p:childTnLst>
                                    <p:animEffect transition="out" filter="fade">
                                      <p:cBhvr>
                                        <p:cTn id="48" dur="1000"/>
                                        <p:tgtEl>
                                          <p:spTgt spid="59"/>
                                        </p:tgtEl>
                                      </p:cBhvr>
                                    </p:animEffect>
                                    <p:set>
                                      <p:cBhvr>
                                        <p:cTn id="49" dur="1" fill="hold">
                                          <p:stCondLst>
                                            <p:cond delay="999"/>
                                          </p:stCondLst>
                                        </p:cTn>
                                        <p:tgtEl>
                                          <p:spTgt spid="59"/>
                                        </p:tgtEl>
                                        <p:attrNameLst>
                                          <p:attrName>style.visibility</p:attrName>
                                        </p:attrNameLst>
                                      </p:cBhvr>
                                      <p:to>
                                        <p:strVal val="hidden"/>
                                      </p:to>
                                    </p:set>
                                  </p:childTnLst>
                                </p:cTn>
                              </p:par>
                              <p:par>
                                <p:cTn id="50" presetID="10" presetClass="exit" presetSubtype="0" fill="hold" grpId="1" nodeType="withEffect">
                                  <p:stCondLst>
                                    <p:cond delay="500"/>
                                  </p:stCondLst>
                                  <p:childTnLst>
                                    <p:animEffect transition="out" filter="fade">
                                      <p:cBhvr>
                                        <p:cTn id="51" dur="1000"/>
                                        <p:tgtEl>
                                          <p:spTgt spid="55"/>
                                        </p:tgtEl>
                                      </p:cBhvr>
                                    </p:animEffect>
                                    <p:set>
                                      <p:cBhvr>
                                        <p:cTn id="52" dur="1" fill="hold">
                                          <p:stCondLst>
                                            <p:cond delay="999"/>
                                          </p:stCondLst>
                                        </p:cTn>
                                        <p:tgtEl>
                                          <p:spTgt spid="55"/>
                                        </p:tgtEl>
                                        <p:attrNameLst>
                                          <p:attrName>style.visibility</p:attrName>
                                        </p:attrNameLst>
                                      </p:cBhvr>
                                      <p:to>
                                        <p:strVal val="hidden"/>
                                      </p:to>
                                    </p:set>
                                  </p:childTnLst>
                                </p:cTn>
                              </p:par>
                              <p:par>
                                <p:cTn id="53" presetID="10" presetClass="exit" presetSubtype="0" fill="hold" grpId="0" nodeType="withEffect">
                                  <p:stCondLst>
                                    <p:cond delay="500"/>
                                  </p:stCondLst>
                                  <p:childTnLst>
                                    <p:animEffect transition="out" filter="fade">
                                      <p:cBhvr>
                                        <p:cTn id="54" dur="1000"/>
                                        <p:tgtEl>
                                          <p:spTgt spid="36"/>
                                        </p:tgtEl>
                                      </p:cBhvr>
                                    </p:animEffect>
                                    <p:set>
                                      <p:cBhvr>
                                        <p:cTn id="55" dur="1" fill="hold">
                                          <p:stCondLst>
                                            <p:cond delay="999"/>
                                          </p:stCondLst>
                                        </p:cTn>
                                        <p:tgtEl>
                                          <p:spTgt spid="36"/>
                                        </p:tgtEl>
                                        <p:attrNameLst>
                                          <p:attrName>style.visibility</p:attrName>
                                        </p:attrNameLst>
                                      </p:cBhvr>
                                      <p:to>
                                        <p:strVal val="hidden"/>
                                      </p:to>
                                    </p:set>
                                  </p:childTnLst>
                                </p:cTn>
                              </p:par>
                              <p:par>
                                <p:cTn id="56" presetID="10" presetClass="exit" presetSubtype="0" fill="hold" nodeType="withEffect">
                                  <p:stCondLst>
                                    <p:cond delay="500"/>
                                  </p:stCondLst>
                                  <p:childTnLst>
                                    <p:animEffect transition="out" filter="fade">
                                      <p:cBhvr>
                                        <p:cTn id="57" dur="1000"/>
                                        <p:tgtEl>
                                          <p:spTgt spid="35"/>
                                        </p:tgtEl>
                                      </p:cBhvr>
                                    </p:animEffect>
                                    <p:set>
                                      <p:cBhvr>
                                        <p:cTn id="58" dur="1" fill="hold">
                                          <p:stCondLst>
                                            <p:cond delay="999"/>
                                          </p:stCondLst>
                                        </p:cTn>
                                        <p:tgtEl>
                                          <p:spTgt spid="35"/>
                                        </p:tgtEl>
                                        <p:attrNameLst>
                                          <p:attrName>style.visibility</p:attrName>
                                        </p:attrNameLst>
                                      </p:cBhvr>
                                      <p:to>
                                        <p:strVal val="hidden"/>
                                      </p:to>
                                    </p:set>
                                  </p:childTnLst>
                                </p:cTn>
                              </p:par>
                              <p:par>
                                <p:cTn id="59" presetID="10" presetClass="entr" presetSubtype="0" fill="hold" grpId="0" nodeType="withEffect">
                                  <p:stCondLst>
                                    <p:cond delay="50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childTnLst>
                                </p:cTn>
                              </p:par>
                              <p:par>
                                <p:cTn id="62" presetID="10" presetClass="exit" presetSubtype="0" fill="hold" grpId="2" nodeType="withEffect">
                                  <p:stCondLst>
                                    <p:cond delay="500"/>
                                  </p:stCondLst>
                                  <p:childTnLst>
                                    <p:animEffect transition="out" filter="fade">
                                      <p:cBhvr>
                                        <p:cTn id="63" dur="1000"/>
                                        <p:tgtEl>
                                          <p:spTgt spid="57"/>
                                        </p:tgtEl>
                                      </p:cBhvr>
                                    </p:animEffect>
                                    <p:set>
                                      <p:cBhvr>
                                        <p:cTn id="64" dur="1" fill="hold">
                                          <p:stCondLst>
                                            <p:cond delay="999"/>
                                          </p:stCondLst>
                                        </p:cTn>
                                        <p:tgtEl>
                                          <p:spTgt spid="5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left)">
                                      <p:cBhvr>
                                        <p:cTn id="69" dur="1000"/>
                                        <p:tgtEl>
                                          <p:spTgt spid="30"/>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wipe(left)">
                                      <p:cBhvr>
                                        <p:cTn id="72" dur="1000"/>
                                        <p:tgtEl>
                                          <p:spTgt spid="31"/>
                                        </p:tgtEl>
                                      </p:cBhvr>
                                    </p:animEffect>
                                  </p:childTnLst>
                                </p:cTn>
                              </p:par>
                            </p:childTnLst>
                          </p:cTn>
                        </p:par>
                        <p:par>
                          <p:cTn id="73" fill="hold">
                            <p:stCondLst>
                              <p:cond delay="1000"/>
                            </p:stCondLst>
                            <p:childTnLst>
                              <p:par>
                                <p:cTn id="74" presetID="6" presetClass="emph" presetSubtype="0" fill="hold" grpId="1" nodeType="afterEffect">
                                  <p:stCondLst>
                                    <p:cond delay="0"/>
                                  </p:stCondLst>
                                  <p:childTnLst>
                                    <p:animScale>
                                      <p:cBhvr>
                                        <p:cTn id="75" dur="1000" fill="hold"/>
                                        <p:tgtEl>
                                          <p:spTgt spid="30"/>
                                        </p:tgtEl>
                                      </p:cBhvr>
                                      <p:by x="150000" y="150000"/>
                                    </p:animScale>
                                  </p:childTnLst>
                                </p:cTn>
                              </p:par>
                              <p:par>
                                <p:cTn id="76" presetID="6" presetClass="emph" presetSubtype="0" fill="hold" grpId="1" nodeType="withEffect">
                                  <p:stCondLst>
                                    <p:cond delay="0"/>
                                  </p:stCondLst>
                                  <p:childTnLst>
                                    <p:animScale>
                                      <p:cBhvr>
                                        <p:cTn id="77" dur="1000" fill="hold"/>
                                        <p:tgtEl>
                                          <p:spTgt spid="31"/>
                                        </p:tgtEl>
                                      </p:cBhvr>
                                      <p:by x="150000" y="150000"/>
                                    </p:animScale>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wipe(left)">
                                      <p:cBhvr>
                                        <p:cTn id="82" dur="1000"/>
                                        <p:tgtEl>
                                          <p:spTgt spid="39"/>
                                        </p:tgtEl>
                                      </p:cBhvr>
                                    </p:animEffec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fade">
                                      <p:cBhvr>
                                        <p:cTn id="86" dur="1000"/>
                                        <p:tgtEl>
                                          <p:spTgt spid="32"/>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wipe(left)">
                                      <p:cBhvr>
                                        <p:cTn id="91" dur="1000"/>
                                        <p:tgtEl>
                                          <p:spTgt spid="33"/>
                                        </p:tgtEl>
                                      </p:cBhvr>
                                    </p:animEffect>
                                  </p:childTnLst>
                                </p:cTn>
                              </p:par>
                              <p:par>
                                <p:cTn id="92" presetID="10" presetClass="exit" presetSubtype="0" fill="hold" grpId="2" nodeType="withEffect">
                                  <p:stCondLst>
                                    <p:cond delay="0"/>
                                  </p:stCondLst>
                                  <p:childTnLst>
                                    <p:animEffect transition="out" filter="fade">
                                      <p:cBhvr>
                                        <p:cTn id="93" dur="1000"/>
                                        <p:tgtEl>
                                          <p:spTgt spid="31"/>
                                        </p:tgtEl>
                                      </p:cBhvr>
                                    </p:animEffect>
                                    <p:set>
                                      <p:cBhvr>
                                        <p:cTn id="94" dur="1" fill="hold">
                                          <p:stCondLst>
                                            <p:cond delay="999"/>
                                          </p:stCondLst>
                                        </p:cTn>
                                        <p:tgtEl>
                                          <p:spTgt spid="31"/>
                                        </p:tgtEl>
                                        <p:attrNameLst>
                                          <p:attrName>style.visibility</p:attrName>
                                        </p:attrNameLst>
                                      </p:cBhvr>
                                      <p:to>
                                        <p:strVal val="hidden"/>
                                      </p:to>
                                    </p:set>
                                  </p:childTnLst>
                                </p:cTn>
                              </p:par>
                              <p:par>
                                <p:cTn id="95" presetID="42" presetClass="path" presetSubtype="0" accel="50000" decel="50000" fill="hold" grpId="1" nodeType="withEffect">
                                  <p:stCondLst>
                                    <p:cond delay="0"/>
                                  </p:stCondLst>
                                  <p:childTnLst>
                                    <p:animMotion origin="layout" path="M 0.00503 0.01111 L 0.03836 0.09953 " pathEditMode="relative" rAng="0" ptsTypes="AA">
                                      <p:cBhvr>
                                        <p:cTn id="96" dur="1000" fill="hold"/>
                                        <p:tgtEl>
                                          <p:spTgt spid="39"/>
                                        </p:tgtEl>
                                        <p:attrNameLst>
                                          <p:attrName>ppt_x</p:attrName>
                                          <p:attrName>ppt_y</p:attrName>
                                        </p:attrNameLst>
                                      </p:cBhvr>
                                      <p:rCtr x="17" y="44"/>
                                    </p:animMotion>
                                  </p:childTnLst>
                                </p:cTn>
                              </p:par>
                              <p:par>
                                <p:cTn id="97" presetID="10" presetClass="exit" presetSubtype="0" fill="hold" grpId="2" nodeType="withEffect">
                                  <p:stCondLst>
                                    <p:cond delay="0"/>
                                  </p:stCondLst>
                                  <p:childTnLst>
                                    <p:animEffect transition="out" filter="fade">
                                      <p:cBhvr>
                                        <p:cTn id="98" dur="1000"/>
                                        <p:tgtEl>
                                          <p:spTgt spid="30"/>
                                        </p:tgtEl>
                                      </p:cBhvr>
                                    </p:animEffect>
                                    <p:set>
                                      <p:cBhvr>
                                        <p:cTn id="99" dur="1" fill="hold">
                                          <p:stCondLst>
                                            <p:cond delay="999"/>
                                          </p:stCondLst>
                                        </p:cTn>
                                        <p:tgtEl>
                                          <p:spTgt spid="30"/>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1000"/>
                                        <p:tgtEl>
                                          <p:spTgt spid="32"/>
                                        </p:tgtEl>
                                      </p:cBhvr>
                                    </p:animEffect>
                                    <p:set>
                                      <p:cBhvr>
                                        <p:cTn id="102" dur="1" fill="hold">
                                          <p:stCondLst>
                                            <p:cond delay="999"/>
                                          </p:stCondLst>
                                        </p:cTn>
                                        <p:tgtEl>
                                          <p:spTgt spid="32"/>
                                        </p:tgtEl>
                                        <p:attrNameLst>
                                          <p:attrName>style.visibility</p:attrName>
                                        </p:attrNameLst>
                                      </p:cBhvr>
                                      <p:to>
                                        <p:strVal val="hidden"/>
                                      </p:to>
                                    </p:set>
                                  </p:childTnLst>
                                </p:cTn>
                              </p:par>
                              <p:par>
                                <p:cTn id="103" presetID="10" presetClass="exit" presetSubtype="0" fill="hold" grpId="0" nodeType="withEffect">
                                  <p:stCondLst>
                                    <p:cond delay="0"/>
                                  </p:stCondLst>
                                  <p:childTnLst>
                                    <p:animEffect transition="out" filter="fade">
                                      <p:cBhvr>
                                        <p:cTn id="104" dur="1000"/>
                                        <p:tgtEl>
                                          <p:spTgt spid="37"/>
                                        </p:tgtEl>
                                      </p:cBhvr>
                                    </p:animEffect>
                                    <p:set>
                                      <p:cBhvr>
                                        <p:cTn id="105" dur="1" fill="hold">
                                          <p:stCondLst>
                                            <p:cond delay="9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56" grpId="0"/>
      <p:bldP spid="56" grpId="1"/>
      <p:bldP spid="36" grpId="0" animBg="1"/>
      <p:bldP spid="37" grpId="0" animBg="1"/>
      <p:bldP spid="33" grpId="0" animBg="1"/>
      <p:bldP spid="57" grpId="0"/>
      <p:bldP spid="57" grpId="1"/>
      <p:bldP spid="57" grpId="2"/>
      <p:bldP spid="59" grpId="0" animBg="1"/>
      <p:bldP spid="59" grpId="1" animBg="1"/>
      <p:bldP spid="27" grpId="0" animBg="1"/>
      <p:bldP spid="30" grpId="0" animBg="1"/>
      <p:bldP spid="30" grpId="1" animBg="1"/>
      <p:bldP spid="30" grpId="2" animBg="1"/>
      <p:bldP spid="31" grpId="0"/>
      <p:bldP spid="31" grpId="1"/>
      <p:bldP spid="31" grpId="2"/>
      <p:bldP spid="32" grpId="0"/>
      <p:bldP spid="32" grpId="1"/>
      <p:bldP spid="39" grpId="0"/>
      <p:bldP spid="39"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TextBox 3"/>
          <p:cNvSpPr txBox="1"/>
          <p:nvPr/>
        </p:nvSpPr>
        <p:spPr>
          <a:xfrm>
            <a:off x="0" y="1295400"/>
            <a:ext cx="9144000" cy="707886"/>
          </a:xfrm>
          <a:prstGeom prst="rect">
            <a:avLst/>
          </a:prstGeom>
        </p:spPr>
        <p:txBody>
          <a:bodyPr wrap="square" rtlCol="0">
            <a:spAutoFit/>
          </a:bodyPr>
          <a:lstStyle/>
          <a:p>
            <a:pPr algn="ctr"/>
            <a:r>
              <a:rPr lang="en-US" sz="4000" b="1" spc="100" dirty="0" smtClean="0">
                <a:cs typeface="Arial" pitchFamily="34" charset="0"/>
              </a:rPr>
              <a:t>What does                        mean?</a:t>
            </a:r>
          </a:p>
        </p:txBody>
      </p:sp>
      <p:sp>
        <p:nvSpPr>
          <p:cNvPr id="5" name="TextBox 4"/>
          <p:cNvSpPr txBox="1"/>
          <p:nvPr/>
        </p:nvSpPr>
        <p:spPr>
          <a:xfrm>
            <a:off x="3547872" y="1216152"/>
            <a:ext cx="2993136" cy="769441"/>
          </a:xfrm>
          <a:prstGeom prst="rect">
            <a:avLst/>
          </a:prstGeom>
          <a:noFill/>
        </p:spPr>
        <p:txBody>
          <a:bodyPr wrap="square" rtlCol="0">
            <a:spAutoFit/>
          </a:bodyPr>
          <a:lstStyle/>
          <a:p>
            <a:r>
              <a:rPr lang="en-US" sz="4400" b="1" i="1" spc="100" dirty="0" smtClean="0">
                <a:solidFill>
                  <a:srgbClr val="FF0000"/>
                </a:solidFill>
                <a:effectLst>
                  <a:outerShdw dist="50800" dir="7200000" algn="ctr" rotWithShape="0">
                    <a:schemeClr val="tx1"/>
                  </a:outerShdw>
                </a:effectLst>
                <a:latin typeface="Arial" pitchFamily="34" charset="0"/>
                <a:cs typeface="Arial" pitchFamily="34" charset="0"/>
              </a:rPr>
              <a:t>‘Civilized’</a:t>
            </a:r>
            <a:endParaRPr lang="en-US" sz="4400" b="1" i="1" spc="100" dirty="0">
              <a:solidFill>
                <a:srgbClr val="FF0000"/>
              </a:solidFill>
              <a:effectLst>
                <a:outerShdw dist="50800" dir="7200000" algn="ctr" rotWithShape="0">
                  <a:schemeClr val="tx1"/>
                </a:outerShdw>
              </a:effectLst>
              <a:latin typeface="Arial" pitchFamily="34" charset="0"/>
              <a:cs typeface="Arial" pitchFamily="34" charset="0"/>
            </a:endParaRPr>
          </a:p>
        </p:txBody>
      </p:sp>
      <p:sp>
        <p:nvSpPr>
          <p:cNvPr id="7" name="Rectangle 6"/>
          <p:cNvSpPr/>
          <p:nvPr/>
        </p:nvSpPr>
        <p:spPr>
          <a:xfrm>
            <a:off x="0" y="2133600"/>
            <a:ext cx="9144000" cy="1077218"/>
          </a:xfrm>
          <a:prstGeom prst="rect">
            <a:avLst/>
          </a:prstGeom>
        </p:spPr>
        <p:txBody>
          <a:bodyPr wrap="square">
            <a:spAutoFit/>
          </a:bodyPr>
          <a:lstStyle/>
          <a:p>
            <a:pPr algn="ctr"/>
            <a:r>
              <a:rPr lang="en-US" sz="3200" dirty="0" smtClean="0">
                <a:effectLst>
                  <a:outerShdw dist="38100" dir="7200000" algn="ctr" rotWithShape="0">
                    <a:schemeClr val="tx1"/>
                  </a:outerShdw>
                </a:effectLst>
              </a:rPr>
              <a:t>“a stage of social, cultural, and moral development</a:t>
            </a:r>
          </a:p>
          <a:p>
            <a:pPr algn="ctr"/>
            <a:r>
              <a:rPr lang="en-US" sz="3200" dirty="0" smtClean="0">
                <a:effectLst>
                  <a:outerShdw dist="38100" dir="7200000" algn="ctr" rotWithShape="0">
                    <a:schemeClr val="tx1"/>
                  </a:outerShdw>
                </a:effectLst>
              </a:rPr>
              <a:t> considered to be more advanced”</a:t>
            </a:r>
            <a:endParaRPr lang="en-US" sz="3200" dirty="0">
              <a:effectLst>
                <a:outerShdw dist="38100" dir="7200000" algn="ctr" rotWithShape="0">
                  <a:schemeClr val="tx1"/>
                </a:outerShdw>
              </a:effectLst>
            </a:endParaRPr>
          </a:p>
        </p:txBody>
      </p:sp>
      <p:sp useBgFill="1">
        <p:nvSpPr>
          <p:cNvPr id="8" name="Rectangle 7"/>
          <p:cNvSpPr/>
          <p:nvPr/>
        </p:nvSpPr>
        <p:spPr>
          <a:xfrm>
            <a:off x="0" y="3276600"/>
            <a:ext cx="9144000" cy="3293209"/>
          </a:xfrm>
          <a:prstGeom prst="rect">
            <a:avLst/>
          </a:prstGeom>
        </p:spPr>
        <p:txBody>
          <a:bodyPr wrap="square">
            <a:spAutoFit/>
          </a:bodyPr>
          <a:lstStyle/>
          <a:p>
            <a:r>
              <a:rPr lang="en-US" sz="3200" dirty="0" smtClean="0">
                <a:solidFill>
                  <a:srgbClr val="00B050"/>
                </a:solidFill>
                <a:effectLst>
                  <a:outerShdw dist="50800" dir="7200000" algn="ctr" rotWithShape="0">
                    <a:schemeClr val="tx1"/>
                  </a:outerShdw>
                </a:effectLst>
              </a:rPr>
              <a:t>       - defined by the early Euro-Americans,</a:t>
            </a:r>
          </a:p>
          <a:p>
            <a:r>
              <a:rPr lang="en-US" sz="3200" dirty="0" smtClean="0">
                <a:solidFill>
                  <a:srgbClr val="00B050"/>
                </a:solidFill>
                <a:effectLst>
                  <a:outerShdw dist="50800" dir="7200000" algn="ctr" rotWithShape="0">
                    <a:schemeClr val="tx1"/>
                  </a:outerShdw>
                </a:effectLst>
              </a:rPr>
              <a:t>         according to their ethnocentric world view </a:t>
            </a:r>
          </a:p>
          <a:p>
            <a:r>
              <a:rPr lang="en-US" sz="800" dirty="0" smtClean="0">
                <a:solidFill>
                  <a:srgbClr val="00B050"/>
                </a:solidFill>
                <a:effectLst>
                  <a:outerShdw dist="50800" dir="7200000" algn="ctr" rotWithShape="0">
                    <a:schemeClr val="tx1"/>
                  </a:outerShdw>
                </a:effectLst>
              </a:rPr>
              <a:t>    </a:t>
            </a:r>
          </a:p>
          <a:p>
            <a:r>
              <a:rPr lang="en-US" sz="3200" dirty="0" smtClean="0">
                <a:solidFill>
                  <a:srgbClr val="00B050"/>
                </a:solidFill>
                <a:effectLst>
                  <a:outerShdw dist="50800" dir="7200000" algn="ctr" rotWithShape="0">
                    <a:schemeClr val="tx1"/>
                  </a:outerShdw>
                </a:effectLst>
              </a:rPr>
              <a:t>      - refers to the Five Tribes integrating</a:t>
            </a:r>
          </a:p>
          <a:p>
            <a:r>
              <a:rPr lang="en-US" sz="3200" dirty="0" smtClean="0">
                <a:solidFill>
                  <a:srgbClr val="00B050"/>
                </a:solidFill>
                <a:effectLst>
                  <a:outerShdw dist="50800" dir="7200000" algn="ctr" rotWithShape="0">
                    <a:schemeClr val="tx1"/>
                  </a:outerShdw>
                </a:effectLst>
              </a:rPr>
              <a:t>         Euro-American practices into their cultures</a:t>
            </a:r>
            <a:endParaRPr lang="en-US" sz="800" dirty="0" smtClean="0">
              <a:solidFill>
                <a:srgbClr val="00B050"/>
              </a:solidFill>
              <a:effectLst>
                <a:outerShdw dist="50800" dir="7200000" algn="ctr" rotWithShape="0">
                  <a:schemeClr val="tx1"/>
                </a:outerShdw>
              </a:effectLst>
            </a:endParaRPr>
          </a:p>
          <a:p>
            <a:endParaRPr lang="en-US" sz="800" dirty="0" smtClean="0">
              <a:solidFill>
                <a:srgbClr val="00B050"/>
              </a:solidFill>
              <a:effectLst>
                <a:outerShdw dist="50800" dir="7200000" algn="ctr" rotWithShape="0">
                  <a:schemeClr val="tx1"/>
                </a:outerShdw>
              </a:effectLst>
            </a:endParaRPr>
          </a:p>
          <a:p>
            <a:r>
              <a:rPr lang="en-US" sz="3200" dirty="0" smtClean="0">
                <a:solidFill>
                  <a:srgbClr val="00B050"/>
                </a:solidFill>
                <a:effectLst>
                  <a:outerShdw dist="50800" dir="7200000" algn="ctr" rotWithShape="0">
                    <a:schemeClr val="tx1"/>
                  </a:outerShdw>
                </a:effectLst>
              </a:rPr>
              <a:t>      - used historically to differentiate these Five 	   </a:t>
            </a:r>
          </a:p>
          <a:p>
            <a:r>
              <a:rPr lang="en-US" sz="3200" dirty="0" smtClean="0">
                <a:solidFill>
                  <a:srgbClr val="00B050"/>
                </a:solidFill>
                <a:effectLst>
                  <a:outerShdw dist="50800" dir="7200000" algn="ctr" rotWithShape="0">
                    <a:schemeClr val="tx1"/>
                  </a:outerShdw>
                </a:effectLst>
              </a:rPr>
              <a:t>        Tribes from others described as ‘wild’ or ‘savage’</a:t>
            </a:r>
            <a:endParaRPr lang="en-US" sz="800" dirty="0" smtClean="0">
              <a:solidFill>
                <a:srgbClr val="00B050"/>
              </a:solidFill>
              <a:effectLst>
                <a:outerShdw dist="50800" dir="7200000" algn="ctr" rotWithShape="0">
                  <a:schemeClr val="tx1"/>
                </a:outerShdw>
              </a:effectLst>
            </a:endParaRPr>
          </a:p>
        </p:txBody>
      </p:sp>
      <p:cxnSp>
        <p:nvCxnSpPr>
          <p:cNvPr id="12" name="Straight Connector 11"/>
          <p:cNvCxnSpPr/>
          <p:nvPr/>
        </p:nvCxnSpPr>
        <p:spPr>
          <a:xfrm rot="10800000">
            <a:off x="3962400" y="4343400"/>
            <a:ext cx="3962400" cy="1588"/>
          </a:xfrm>
          <a:prstGeom prst="line">
            <a:avLst/>
          </a:prstGeom>
          <a:ln w="38100">
            <a:solidFill>
              <a:srgbClr val="00B050"/>
            </a:solidFill>
          </a:ln>
          <a:effectLst>
            <a:outerShdw dist="381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useBgFill="1">
        <p:nvSpPr>
          <p:cNvPr id="9" name="Rectangle 8"/>
          <p:cNvSpPr/>
          <p:nvPr/>
        </p:nvSpPr>
        <p:spPr>
          <a:xfrm rot="-1080000">
            <a:off x="0" y="4116631"/>
            <a:ext cx="9144000" cy="707886"/>
          </a:xfrm>
          <a:prstGeom prst="rect">
            <a:avLst/>
          </a:prstGeom>
        </p:spPr>
        <p:txBody>
          <a:bodyPr wrap="square">
            <a:spAutoFit/>
          </a:bodyPr>
          <a:lstStyle/>
          <a:p>
            <a:pPr algn="ctr"/>
            <a:r>
              <a:rPr lang="en-US" sz="4000" dirty="0" smtClean="0">
                <a:effectLst>
                  <a:outerShdw dist="38100" dir="7200000" algn="ctr" rotWithShape="0">
                    <a:schemeClr val="tx1"/>
                  </a:outerShdw>
                </a:effectLst>
              </a:rPr>
              <a:t>When do these changes start? </a:t>
            </a:r>
            <a:endParaRPr lang="en-US" sz="4000" dirty="0">
              <a:effectLst>
                <a:outerShdw dist="38100" dir="7200000" algn="ctr" rotWithShape="0">
                  <a:schemeClr val="tx1"/>
                </a:outerShdw>
              </a:effectLst>
            </a:endParaRPr>
          </a:p>
        </p:txBody>
      </p:sp>
      <p:sp useBgFill="1">
        <p:nvSpPr>
          <p:cNvPr id="10" name="TextBox 9"/>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000"/>
                                        <p:tgtEl>
                                          <p:spTgt spid="7">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left)">
                                      <p:cBhvr>
                                        <p:cTn id="11" dur="1000"/>
                                        <p:tgtEl>
                                          <p:spTgt spid="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1000"/>
                                        <p:tgtEl>
                                          <p:spTgt spid="8">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1000"/>
                                        <p:tgtEl>
                                          <p:spTgt spid="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fade">
                                      <p:cBhvr>
                                        <p:cTn id="29" dur="1000"/>
                                        <p:tgtEl>
                                          <p:spTgt spid="8">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fade">
                                      <p:cBhvr>
                                        <p:cTn id="32" dur="1000"/>
                                        <p:tgtEl>
                                          <p:spTgt spid="8">
                                            <p:txEl>
                                              <p:pRg st="3" end="3"/>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xEl>
                                              <p:pRg st="6" end="6"/>
                                            </p:txEl>
                                          </p:spTgt>
                                        </p:tgtEl>
                                        <p:attrNameLst>
                                          <p:attrName>style.visibility</p:attrName>
                                        </p:attrNameLst>
                                      </p:cBhvr>
                                      <p:to>
                                        <p:strVal val="visible"/>
                                      </p:to>
                                    </p:set>
                                    <p:animEffect transition="in" filter="fade">
                                      <p:cBhvr>
                                        <p:cTn id="40" dur="1000"/>
                                        <p:tgtEl>
                                          <p:spTgt spid="8">
                                            <p:txEl>
                                              <p:pRg st="6" end="6"/>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8">
                                            <p:txEl>
                                              <p:pRg st="7" end="7"/>
                                            </p:txEl>
                                          </p:spTgt>
                                        </p:tgtEl>
                                        <p:attrNameLst>
                                          <p:attrName>style.visibility</p:attrName>
                                        </p:attrNameLst>
                                      </p:cBhvr>
                                      <p:to>
                                        <p:strVal val="visible"/>
                                      </p:to>
                                    </p:set>
                                    <p:animEffect transition="in" filter="fade">
                                      <p:cBhvr>
                                        <p:cTn id="43" dur="1000"/>
                                        <p:tgtEl>
                                          <p:spTgt spid="8">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1000" fill="hold"/>
                                        <p:tgtEl>
                                          <p:spTgt spid="9"/>
                                        </p:tgtEl>
                                        <p:attrNameLst>
                                          <p:attrName>ppt_w</p:attrName>
                                        </p:attrNameLst>
                                      </p:cBhvr>
                                      <p:tavLst>
                                        <p:tav tm="0">
                                          <p:val>
                                            <p:fltVal val="0"/>
                                          </p:val>
                                        </p:tav>
                                        <p:tav tm="100000">
                                          <p:val>
                                            <p:strVal val="#ppt_w"/>
                                          </p:val>
                                        </p:tav>
                                      </p:tavLst>
                                    </p:anim>
                                    <p:anim calcmode="lin" valueType="num">
                                      <p:cBhvr>
                                        <p:cTn id="49" dur="1000" fill="hold"/>
                                        <p:tgtEl>
                                          <p:spTgt spid="9"/>
                                        </p:tgtEl>
                                        <p:attrNameLst>
                                          <p:attrName>ppt_h</p:attrName>
                                        </p:attrNameLst>
                                      </p:cBhvr>
                                      <p:tavLst>
                                        <p:tav tm="0">
                                          <p:val>
                                            <p:fltVal val="0"/>
                                          </p:val>
                                        </p:tav>
                                        <p:tav tm="100000">
                                          <p:val>
                                            <p:strVal val="#ppt_h"/>
                                          </p:val>
                                        </p:tav>
                                      </p:tavLst>
                                    </p:anim>
                                    <p:animEffect transition="in" filter="fade">
                                      <p:cBhvr>
                                        <p:cTn id="50" dur="10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1000"/>
                                        <p:tgtEl>
                                          <p:spTgt spid="8">
                                            <p:txEl>
                                              <p:pRg st="0" end="0"/>
                                            </p:txEl>
                                          </p:spTgt>
                                        </p:tgtEl>
                                      </p:cBhvr>
                                    </p:animEffect>
                                    <p:set>
                                      <p:cBhvr>
                                        <p:cTn id="55" dur="1" fill="hold">
                                          <p:stCondLst>
                                            <p:cond delay="999"/>
                                          </p:stCondLst>
                                        </p:cTn>
                                        <p:tgtEl>
                                          <p:spTgt spid="8">
                                            <p:txEl>
                                              <p:pRg st="0" end="0"/>
                                            </p:txEl>
                                          </p:spTgt>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1000"/>
                                        <p:tgtEl>
                                          <p:spTgt spid="8">
                                            <p:txEl>
                                              <p:pRg st="1" end="1"/>
                                            </p:txEl>
                                          </p:spTgt>
                                        </p:tgtEl>
                                      </p:cBhvr>
                                    </p:animEffect>
                                    <p:set>
                                      <p:cBhvr>
                                        <p:cTn id="58" dur="1" fill="hold">
                                          <p:stCondLst>
                                            <p:cond delay="999"/>
                                          </p:stCondLst>
                                        </p:cTn>
                                        <p:tgtEl>
                                          <p:spTgt spid="8">
                                            <p:txEl>
                                              <p:pRg st="1" end="1"/>
                                            </p:txEl>
                                          </p:spTgt>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1000"/>
                                        <p:tgtEl>
                                          <p:spTgt spid="8">
                                            <p:txEl>
                                              <p:pRg st="2" end="2"/>
                                            </p:txEl>
                                          </p:spTgt>
                                        </p:tgtEl>
                                      </p:cBhvr>
                                    </p:animEffect>
                                    <p:set>
                                      <p:cBhvr>
                                        <p:cTn id="61" dur="1" fill="hold">
                                          <p:stCondLst>
                                            <p:cond delay="999"/>
                                          </p:stCondLst>
                                        </p:cTn>
                                        <p:tgtEl>
                                          <p:spTgt spid="8">
                                            <p:txEl>
                                              <p:pRg st="2" end="2"/>
                                            </p:txEl>
                                          </p:spTgt>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1000"/>
                                        <p:tgtEl>
                                          <p:spTgt spid="8">
                                            <p:txEl>
                                              <p:pRg st="3" end="3"/>
                                            </p:txEl>
                                          </p:spTgt>
                                        </p:tgtEl>
                                      </p:cBhvr>
                                    </p:animEffect>
                                    <p:set>
                                      <p:cBhvr>
                                        <p:cTn id="64" dur="1" fill="hold">
                                          <p:stCondLst>
                                            <p:cond delay="999"/>
                                          </p:stCondLst>
                                        </p:cTn>
                                        <p:tgtEl>
                                          <p:spTgt spid="8">
                                            <p:txEl>
                                              <p:pRg st="3" end="3"/>
                                            </p:txEl>
                                          </p:spTgt>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1000"/>
                                        <p:tgtEl>
                                          <p:spTgt spid="8">
                                            <p:txEl>
                                              <p:pRg st="4" end="4"/>
                                            </p:txEl>
                                          </p:spTgt>
                                        </p:tgtEl>
                                      </p:cBhvr>
                                    </p:animEffect>
                                    <p:set>
                                      <p:cBhvr>
                                        <p:cTn id="67" dur="1" fill="hold">
                                          <p:stCondLst>
                                            <p:cond delay="999"/>
                                          </p:stCondLst>
                                        </p:cTn>
                                        <p:tgtEl>
                                          <p:spTgt spid="8">
                                            <p:txEl>
                                              <p:pRg st="4" end="4"/>
                                            </p:txEl>
                                          </p:spTgt>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1000"/>
                                        <p:tgtEl>
                                          <p:spTgt spid="8">
                                            <p:txEl>
                                              <p:pRg st="6" end="6"/>
                                            </p:txEl>
                                          </p:spTgt>
                                        </p:tgtEl>
                                      </p:cBhvr>
                                    </p:animEffect>
                                    <p:set>
                                      <p:cBhvr>
                                        <p:cTn id="70" dur="1" fill="hold">
                                          <p:stCondLst>
                                            <p:cond delay="999"/>
                                          </p:stCondLst>
                                        </p:cTn>
                                        <p:tgtEl>
                                          <p:spTgt spid="8">
                                            <p:txEl>
                                              <p:pRg st="6" end="6"/>
                                            </p:txEl>
                                          </p:spTgt>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1000"/>
                                        <p:tgtEl>
                                          <p:spTgt spid="8">
                                            <p:txEl>
                                              <p:pRg st="7" end="7"/>
                                            </p:txEl>
                                          </p:spTgt>
                                        </p:tgtEl>
                                      </p:cBhvr>
                                    </p:animEffect>
                                    <p:set>
                                      <p:cBhvr>
                                        <p:cTn id="73" dur="1" fill="hold">
                                          <p:stCondLst>
                                            <p:cond delay="999"/>
                                          </p:stCondLst>
                                        </p:cTn>
                                        <p:tgtEl>
                                          <p:spTgt spid="8">
                                            <p:txEl>
                                              <p:pRg st="7" end="7"/>
                                            </p:txEl>
                                          </p:spTgt>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1000"/>
                                        <p:tgtEl>
                                          <p:spTgt spid="8">
                                            <p:bg/>
                                          </p:spTgt>
                                        </p:tgtEl>
                                      </p:cBhvr>
                                    </p:animEffect>
                                    <p:set>
                                      <p:cBhvr>
                                        <p:cTn id="76" dur="1" fill="hold">
                                          <p:stCondLst>
                                            <p:cond delay="999"/>
                                          </p:stCondLst>
                                        </p:cTn>
                                        <p:tgtEl>
                                          <p:spTgt spid="8">
                                            <p:bg/>
                                          </p:spTgt>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1000"/>
                                        <p:tgtEl>
                                          <p:spTgt spid="12"/>
                                        </p:tgtEl>
                                      </p:cBhvr>
                                    </p:animEffect>
                                    <p:set>
                                      <p:cBhvr>
                                        <p:cTn id="79" dur="1" fill="hold">
                                          <p:stCondLst>
                                            <p:cond delay="999"/>
                                          </p:stCondLst>
                                        </p:cTn>
                                        <p:tgtEl>
                                          <p:spTgt spid="12"/>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1000"/>
                                        <p:tgtEl>
                                          <p:spTgt spid="7">
                                            <p:txEl>
                                              <p:pRg st="0" end="0"/>
                                            </p:txEl>
                                          </p:spTgt>
                                        </p:tgtEl>
                                      </p:cBhvr>
                                    </p:animEffect>
                                    <p:set>
                                      <p:cBhvr>
                                        <p:cTn id="82" dur="1" fill="hold">
                                          <p:stCondLst>
                                            <p:cond delay="999"/>
                                          </p:stCondLst>
                                        </p:cTn>
                                        <p:tgtEl>
                                          <p:spTgt spid="7">
                                            <p:txEl>
                                              <p:pRg st="0" end="0"/>
                                            </p:txEl>
                                          </p:spTgt>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1000"/>
                                        <p:tgtEl>
                                          <p:spTgt spid="7">
                                            <p:txEl>
                                              <p:pRg st="1" end="1"/>
                                            </p:txEl>
                                          </p:spTgt>
                                        </p:tgtEl>
                                      </p:cBhvr>
                                    </p:animEffect>
                                    <p:set>
                                      <p:cBhvr>
                                        <p:cTn id="85" dur="1" fill="hold">
                                          <p:stCondLst>
                                            <p:cond delay="999"/>
                                          </p:stCondLst>
                                        </p:cTn>
                                        <p:tgtEl>
                                          <p:spTgt spid="7">
                                            <p:txEl>
                                              <p:pRg st="1" end="1"/>
                                            </p:txEl>
                                          </p:spTgt>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1000"/>
                                        <p:tgtEl>
                                          <p:spTgt spid="4"/>
                                        </p:tgtEl>
                                      </p:cBhvr>
                                    </p:animEffect>
                                    <p:set>
                                      <p:cBhvr>
                                        <p:cTn id="88" dur="1" fill="hold">
                                          <p:stCondLst>
                                            <p:cond delay="999"/>
                                          </p:stCondLst>
                                        </p:cTn>
                                        <p:tgtEl>
                                          <p:spTgt spid="4"/>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1000"/>
                                        <p:tgtEl>
                                          <p:spTgt spid="5"/>
                                        </p:tgtEl>
                                      </p:cBhvr>
                                    </p:animEffect>
                                    <p:set>
                                      <p:cBhvr>
                                        <p:cTn id="91" dur="1" fill="hold">
                                          <p:stCondLst>
                                            <p:cond delay="999"/>
                                          </p:stCondLst>
                                        </p:cTn>
                                        <p:tgtEl>
                                          <p:spTgt spid="5"/>
                                        </p:tgtEl>
                                        <p:attrNameLst>
                                          <p:attrName>style.visibility</p:attrName>
                                        </p:attrNameLst>
                                      </p:cBhvr>
                                      <p:to>
                                        <p:strVal val="hidden"/>
                                      </p:to>
                                    </p:set>
                                  </p:childTnLst>
                                </p:cTn>
                              </p:par>
                              <p:par>
                                <p:cTn id="92" presetID="8" presetClass="emph" presetSubtype="0" fill="hold" grpId="1" nodeType="withEffect">
                                  <p:stCondLst>
                                    <p:cond delay="500"/>
                                  </p:stCondLst>
                                  <p:childTnLst>
                                    <p:animRot by="1080000">
                                      <p:cBhvr>
                                        <p:cTn id="93" dur="1000" fill="hold"/>
                                        <p:tgtEl>
                                          <p:spTgt spid="9"/>
                                        </p:tgtEl>
                                        <p:attrNameLst>
                                          <p:attrName>r</p:attrName>
                                        </p:attrNameLst>
                                      </p:cBhvr>
                                    </p:animRot>
                                  </p:childTnLst>
                                </p:cTn>
                              </p:par>
                              <p:par>
                                <p:cTn id="94" presetID="64" presetClass="path" presetSubtype="0" accel="50000" decel="50000" fill="hold" grpId="2" nodeType="withEffect">
                                  <p:stCondLst>
                                    <p:cond delay="500"/>
                                  </p:stCondLst>
                                  <p:childTnLst>
                                    <p:animMotion origin="layout" path="M 0 -1.85185E-6 L 0 -0.51852 " pathEditMode="relative" rAng="0" ptsTypes="AA">
                                      <p:cBhvr>
                                        <p:cTn id="95" dur="1000" fill="hold"/>
                                        <p:tgtEl>
                                          <p:spTgt spid="9"/>
                                        </p:tgtEl>
                                        <p:attrNameLst>
                                          <p:attrName>ppt_x</p:attrName>
                                          <p:attrName>ppt_y</p:attrName>
                                        </p:attrNameLst>
                                      </p:cBhvr>
                                      <p:rCtr x="0" y="-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build="allAtOnce"/>
      <p:bldP spid="8" grpId="0" uiExpand="1" build="allAtOnce" animBg="1"/>
      <p:bldP spid="9" grpId="0" animBg="1"/>
      <p:bldP spid="9" grpId="1" animBg="1"/>
      <p:bldP spid="9" grpId="2"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19759255"/>
          </a:xfrm>
          <a:prstGeom prst="rect">
            <a:avLst/>
          </a:prstGeom>
        </p:spPr>
        <p:txBody>
          <a:bodyPr wrap="square">
            <a:spAutoFit/>
          </a:bodyPr>
          <a:lstStyle/>
          <a:p>
            <a:r>
              <a:rPr lang="en-US" dirty="0" smtClean="0">
                <a:hlinkClick r:id="rId2"/>
              </a:rPr>
              <a:t>https://en.wikipedia.org/wiki/Five_Civilized_Tribes</a:t>
            </a:r>
            <a:endParaRPr lang="en-US" dirty="0" smtClean="0"/>
          </a:p>
          <a:p>
            <a:r>
              <a:rPr lang="en-US" dirty="0" smtClean="0"/>
              <a:t>FOR MORE INFO, SEE WEBSITE BELOW:</a:t>
            </a:r>
          </a:p>
          <a:p>
            <a:r>
              <a:rPr lang="en-US" dirty="0" smtClean="0">
                <a:hlinkClick r:id="rId3"/>
              </a:rPr>
              <a:t>https://en.wikipedia.org/wiki/Cultural_assimilation_of_Native_Americans</a:t>
            </a:r>
            <a:endParaRPr lang="en-US" dirty="0" smtClean="0"/>
          </a:p>
          <a:p>
            <a:endParaRPr lang="en-US" dirty="0" smtClean="0"/>
          </a:p>
          <a:p>
            <a:r>
              <a:rPr lang="en-US" dirty="0" smtClean="0"/>
              <a:t>	The term "</a:t>
            </a:r>
            <a:r>
              <a:rPr lang="en-US" b="1" dirty="0" smtClean="0"/>
              <a:t>Five Civilized Tribes</a:t>
            </a:r>
            <a:r>
              <a:rPr lang="en-US" dirty="0" smtClean="0"/>
              <a:t>" derives from the colonial and early federal period in the history of the United States. It refers to five Native American nations—the Cherokee, </a:t>
            </a:r>
          </a:p>
          <a:p>
            <a:r>
              <a:rPr lang="en-US" dirty="0" smtClean="0"/>
              <a:t>Chickasaw, Choctaw, Creek (Muscogee), and Seminole.</a:t>
            </a:r>
            <a:r>
              <a:rPr lang="en-US" baseline="30000" dirty="0" smtClean="0"/>
              <a:t> </a:t>
            </a:r>
            <a:r>
              <a:rPr lang="en-US" dirty="0" smtClean="0"/>
              <a:t> These are the first five tribes that Anglo-European settlers generally considered to be "civilized" according to their own worldview.  </a:t>
            </a:r>
            <a:r>
              <a:rPr lang="en-US" baseline="30000" dirty="0" smtClean="0"/>
              <a:t> </a:t>
            </a:r>
            <a:r>
              <a:rPr lang="en-US" dirty="0" smtClean="0"/>
              <a:t>Examples of colonial attributes adopted by these five tribes include</a:t>
            </a:r>
            <a:r>
              <a:rPr lang="en-US" b="1" dirty="0" smtClean="0"/>
              <a:t>: Christianity, centralized governments, literacy, market participation, written constitutions, intermarriage with white Americans, and plantation slavery practices</a:t>
            </a:r>
            <a:r>
              <a:rPr lang="en-US" dirty="0" smtClean="0"/>
              <a:t>. The Five Civilized Tribes tended to maintain stable political relations with the Europeans. The term has been criticized for its ethnocentric definition of civilization.</a:t>
            </a:r>
          </a:p>
          <a:p>
            <a:r>
              <a:rPr lang="en-US" dirty="0" smtClean="0"/>
              <a:t>	George Washington and Henry Knox pursued an agenda of cultural transformation in relation to Native Americans. The Cherokee and Choctaw tended, in turn, to adopt and appropriate certain cultural aspects of the federation of colonies. At the time of the Declaration of Independence, the culture of the United States as a nation was, itself, emergent. Many of the cultural practices appropriated by The Five Tribes were ones that they found useful.</a:t>
            </a:r>
          </a:p>
          <a:p>
            <a:r>
              <a:rPr lang="en-US" dirty="0" smtClean="0"/>
              <a:t>	Washington promulgated a doctrine that held that American Indians were equals, but that their society was inferior. He formulated and implemented a policy to encourage the "civilizing" process, which Thomas Jefferson continued. The noted Andrew Jackson historian Robert </a:t>
            </a:r>
            <a:r>
              <a:rPr lang="en-US" dirty="0" err="1" smtClean="0"/>
              <a:t>Remini</a:t>
            </a:r>
            <a:r>
              <a:rPr lang="en-US" dirty="0" smtClean="0"/>
              <a:t> wrote "they presumed that once the Indians adopted the practice of private property, built homes, farmed, educated their children, and embraced Christianity, these Native Americans would win acceptance from white Americans. Washington's six-point plan included impartial justice toward Indians; regulated buying of Indian lands; promotion of commerce; promotion of experiments to </a:t>
            </a:r>
            <a:r>
              <a:rPr lang="en-US" i="1" dirty="0" smtClean="0"/>
              <a:t>civilize</a:t>
            </a:r>
            <a:r>
              <a:rPr lang="en-US" dirty="0" smtClean="0"/>
              <a:t> or improve Indian society; presidential authority to give </a:t>
            </a:r>
            <a:r>
              <a:rPr lang="en-US" i="1" dirty="0" smtClean="0"/>
              <a:t>presents</a:t>
            </a:r>
            <a:r>
              <a:rPr lang="en-US" dirty="0" smtClean="0"/>
              <a:t>; and punishing those who violated Indian rights. The government appointed agents, like Benjamin Hawkins, to live among Indians and to encourage them, through example and instruction, to live like whites.</a:t>
            </a:r>
            <a:r>
              <a:rPr lang="en-US" baseline="30000" dirty="0" smtClean="0"/>
              <a:t> </a:t>
            </a:r>
            <a:r>
              <a:rPr lang="en-US" dirty="0" smtClean="0"/>
              <a:t> The tribes of the southeast adopted Washington's policy as they established schools, took up yeoman farming practices, converted to Christianity, and built homes similar to those of their colonial neighbors.</a:t>
            </a:r>
          </a:p>
          <a:p>
            <a:pPr marL="457200"/>
            <a:r>
              <a:rPr lang="en-US" dirty="0" smtClean="0"/>
              <a:t>How different would be the sensation of a philosophic mind to reflect that instead of exterminating a part of the human race by our modes of population that we had persevered through all difficulties and at last had imparted our Knowledge of cultivating and the arts, to the Aboriginals of the Country by which the source of future life and happiness had been preserved and extended. But it has been conceived to be impracticable to civilize the Indians of North America – this opinion is probably more convenient than just.</a:t>
            </a:r>
          </a:p>
          <a:p>
            <a:r>
              <a:rPr lang="en-US" dirty="0" smtClean="0"/>
              <a:t>		— </a:t>
            </a:r>
            <a:r>
              <a:rPr lang="en-US" i="1" dirty="0" smtClean="0"/>
              <a:t>Henry Knox, Notes to George Washington from Henry Knox.</a:t>
            </a:r>
          </a:p>
          <a:p>
            <a:endParaRPr lang="en-US" i="1" dirty="0" smtClean="0"/>
          </a:p>
          <a:p>
            <a:r>
              <a:rPr lang="en-US" dirty="0" smtClean="0"/>
              <a:t>	The use of the term "civilized" has historically been employed to differentiate the Five Tribes from other tribes that, by contrast, were referred to during the same period as "wild." Non-indigenous historical texts have used terms like "savages" and "wild" as an identifier of Indian tribes that, after European Contact, maintained their traditional practices, such as hunting for food. Accordingly, the term has virtually fallen out of use in contemporary academic arenas and is increasingly less favored.</a:t>
            </a:r>
          </a:p>
          <a:p>
            <a:r>
              <a:rPr lang="en-US" dirty="0" smtClean="0"/>
              <a:t>	Use of the term "civilized" is of particular significance, however, in reference to the Five Tribes collectively, given that during a particular period of history they had a collective tendency to integrate Anglo-European cultural practices into their cultures. This common tendency is itself of interest. Sociological, anthropological and interdisciplinary scholars do explore questions of how and why various cultures and sub-cultures adopt, appropriate, and adapt to features of other cultures in their proximity. Suggestions do exist that the concept of "civilization" was itself to a degree internalized among members of the Five Nations, who themselves even used the term. However, much of Native North American history is of the oral tradition, which makes this assertion difficult to substantiate. Scholarly research on this particular point is also scarce.</a:t>
            </a:r>
          </a:p>
          <a:p>
            <a:r>
              <a:rPr lang="en-US" dirty="0" smtClean="0"/>
              <a:t>	The term "civilized" in a present-day discussion of Native American culture, nationhood, or people, is nonetheless contentious and has largely fallen out of common use. At various places and times (for example in the writings of Vine </a:t>
            </a:r>
            <a:r>
              <a:rPr lang="en-US" dirty="0" err="1" smtClean="0"/>
              <a:t>Deloria</a:t>
            </a:r>
            <a:r>
              <a:rPr lang="en-US" dirty="0" smtClean="0"/>
              <a:t>, Jr.) the term has been identified as insulting or derogatory, with its implication that the various nations of people indigenous to the North American continent were objectively "uncivilized" without the influence of Anglo-European ways of life. As such, the term raises questions of what constitutes "civilization" and assumes that qualitative "degrees" of civilization exist between peoples. It is therefore regarded as a judgment-laden term at worst, or highly perspective-dependent at best. Accordingly, its application in contemporary scholarly, journalistic, or political narrative puts those who would use it at risk of criticism for ethnocentricity or bias.</a:t>
            </a:r>
          </a:p>
          <a:p>
            <a:r>
              <a:rPr lang="en-US" dirty="0" smtClean="0"/>
              <a:t>	Owing to its historical usage; however, the Five "Civilized" Tribes is a term that can be used to advantage in a piece of writing provided that an explanation addresses the notion of "civilized" at its first mention. "The Five Tribes" functions as a more neutral form of the term after that. </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2"/>
          <p:cNvSpPr/>
          <p:nvPr/>
        </p:nvSpPr>
        <p:spPr>
          <a:xfrm>
            <a:off x="0" y="566928"/>
            <a:ext cx="9144000" cy="707886"/>
          </a:xfrm>
          <a:prstGeom prst="rect">
            <a:avLst/>
          </a:prstGeom>
        </p:spPr>
        <p:txBody>
          <a:bodyPr wrap="square">
            <a:spAutoFit/>
          </a:bodyPr>
          <a:lstStyle/>
          <a:p>
            <a:pPr algn="ctr"/>
            <a:r>
              <a:rPr lang="en-US" sz="4000" dirty="0" smtClean="0">
                <a:effectLst>
                  <a:outerShdw dist="38100" dir="7200000" algn="ctr" rotWithShape="0">
                    <a:schemeClr val="tx1"/>
                  </a:outerShdw>
                </a:effectLst>
              </a:rPr>
              <a:t>When do these changes start? </a:t>
            </a:r>
            <a:endParaRPr lang="en-US" sz="4000" dirty="0">
              <a:effectLst>
                <a:outerShdw dist="38100" dir="7200000" algn="ctr" rotWithShape="0">
                  <a:schemeClr val="tx1"/>
                </a:outerShdw>
              </a:effectLst>
            </a:endParaRPr>
          </a:p>
        </p:txBody>
      </p:sp>
      <p:sp>
        <p:nvSpPr>
          <p:cNvPr id="4" name="Rectangle 3"/>
          <p:cNvSpPr/>
          <p:nvPr/>
        </p:nvSpPr>
        <p:spPr>
          <a:xfrm>
            <a:off x="0" y="1295400"/>
            <a:ext cx="9144000" cy="5098832"/>
          </a:xfrm>
          <a:prstGeom prst="rect">
            <a:avLst/>
          </a:prstGeom>
        </p:spPr>
        <p:txBody>
          <a:bodyPr wrap="square">
            <a:spAutoFit/>
          </a:bodyPr>
          <a:lstStyle/>
          <a:p>
            <a:r>
              <a:rPr lang="en-US" sz="4000" b="1" dirty="0" smtClean="0">
                <a:solidFill>
                  <a:srgbClr val="00B050"/>
                </a:solidFill>
                <a:effectLst>
                  <a:outerShdw dist="38100" dir="7200000" algn="ctr" rotWithShape="0">
                    <a:schemeClr val="tx1"/>
                  </a:outerShdw>
                </a:effectLst>
              </a:rPr>
              <a:t>	George Washington's </a:t>
            </a:r>
          </a:p>
          <a:p>
            <a:r>
              <a:rPr lang="en-US" sz="4000" b="1" dirty="0" smtClean="0">
                <a:solidFill>
                  <a:srgbClr val="00B050"/>
                </a:solidFill>
                <a:effectLst>
                  <a:outerShdw dist="38100" dir="7200000" algn="ctr" rotWithShape="0">
                    <a:schemeClr val="tx1"/>
                  </a:outerShdw>
                </a:effectLst>
              </a:rPr>
              <a:t>      six-point "civilizing" plan:</a:t>
            </a:r>
          </a:p>
          <a:p>
            <a:endParaRPr lang="en-US" sz="2000" b="1" dirty="0" smtClean="0">
              <a:solidFill>
                <a:srgbClr val="00B050"/>
              </a:solidFill>
              <a:effectLst>
                <a:outerShdw dist="38100" dir="7200000" algn="ctr" rotWithShape="0">
                  <a:schemeClr val="tx1"/>
                </a:outerShdw>
              </a:effectLst>
            </a:endParaRPr>
          </a:p>
          <a:p>
            <a:pPr>
              <a:spcAft>
                <a:spcPts val="800"/>
              </a:spcAft>
            </a:pPr>
            <a:r>
              <a:rPr lang="en-US" sz="3200" b="1" dirty="0" smtClean="0">
                <a:solidFill>
                  <a:srgbClr val="00B050"/>
                </a:solidFill>
                <a:effectLst>
                  <a:outerShdw dist="38100" dir="7200000" algn="ctr" rotWithShape="0">
                    <a:schemeClr val="tx1"/>
                  </a:outerShdw>
                </a:effectLst>
              </a:rPr>
              <a:t> - impartial justice toward Indians</a:t>
            </a:r>
          </a:p>
          <a:p>
            <a:pPr>
              <a:spcAft>
                <a:spcPts val="800"/>
              </a:spcAft>
            </a:pPr>
            <a:r>
              <a:rPr lang="en-US" sz="3200" b="1" dirty="0" smtClean="0">
                <a:solidFill>
                  <a:srgbClr val="00B050"/>
                </a:solidFill>
                <a:effectLst>
                  <a:outerShdw dist="38100" dir="7200000" algn="ctr" rotWithShape="0">
                    <a:schemeClr val="tx1"/>
                  </a:outerShdw>
                </a:effectLst>
              </a:rPr>
              <a:t> - regulate buying of Indian lands</a:t>
            </a:r>
          </a:p>
          <a:p>
            <a:pPr>
              <a:spcAft>
                <a:spcPts val="800"/>
              </a:spcAft>
            </a:pPr>
            <a:r>
              <a:rPr lang="en-US" sz="3200" b="1" dirty="0" smtClean="0">
                <a:solidFill>
                  <a:srgbClr val="00B050"/>
                </a:solidFill>
                <a:effectLst>
                  <a:outerShdw dist="38100" dir="7200000" algn="ctr" rotWithShape="0">
                    <a:schemeClr val="tx1"/>
                  </a:outerShdw>
                </a:effectLst>
              </a:rPr>
              <a:t> - promotion of commerce</a:t>
            </a:r>
          </a:p>
          <a:p>
            <a:pPr>
              <a:spcAft>
                <a:spcPts val="800"/>
              </a:spcAft>
            </a:pPr>
            <a:r>
              <a:rPr lang="en-US" sz="3200" b="1" dirty="0" smtClean="0">
                <a:solidFill>
                  <a:srgbClr val="00B050"/>
                </a:solidFill>
                <a:effectLst>
                  <a:outerShdw dist="38100" dir="7200000" algn="ctr" rotWithShape="0">
                    <a:schemeClr val="tx1"/>
                  </a:outerShdw>
                </a:effectLst>
              </a:rPr>
              <a:t> - experiments to civilize or improve Indian society</a:t>
            </a:r>
          </a:p>
          <a:p>
            <a:pPr>
              <a:spcAft>
                <a:spcPts val="800"/>
              </a:spcAft>
            </a:pPr>
            <a:r>
              <a:rPr lang="en-US" sz="3200" b="1" dirty="0" smtClean="0">
                <a:solidFill>
                  <a:srgbClr val="00B050"/>
                </a:solidFill>
                <a:effectLst>
                  <a:outerShdw dist="38100" dir="7200000" algn="ctr" rotWithShape="0">
                    <a:schemeClr val="tx1"/>
                  </a:outerShdw>
                </a:effectLst>
              </a:rPr>
              <a:t> - presidential authority to give presents</a:t>
            </a:r>
          </a:p>
          <a:p>
            <a:pPr>
              <a:spcAft>
                <a:spcPts val="800"/>
              </a:spcAft>
            </a:pPr>
            <a:r>
              <a:rPr lang="en-US" sz="3200" b="1" dirty="0" smtClean="0">
                <a:solidFill>
                  <a:srgbClr val="00B050"/>
                </a:solidFill>
                <a:effectLst>
                  <a:outerShdw dist="38100" dir="7200000" algn="ctr" rotWithShape="0">
                    <a:schemeClr val="tx1"/>
                  </a:outerShdw>
                </a:effectLst>
              </a:rPr>
              <a:t> - punishment of those who violate Indian rights</a:t>
            </a:r>
            <a:r>
              <a:rPr lang="en-US" sz="3200" b="1" baseline="30000" dirty="0" smtClean="0">
                <a:solidFill>
                  <a:srgbClr val="00B050"/>
                </a:solidFill>
                <a:effectLst>
                  <a:outerShdw dist="38100" dir="7200000" algn="ctr" rotWithShape="0">
                    <a:schemeClr val="tx1"/>
                  </a:outerShdw>
                </a:effectLst>
              </a:rPr>
              <a:t> </a:t>
            </a:r>
            <a:r>
              <a:rPr lang="en-US" sz="3200" b="1" dirty="0" smtClean="0">
                <a:solidFill>
                  <a:srgbClr val="00B050"/>
                </a:solidFill>
                <a:effectLst>
                  <a:outerShdw dist="38100" dir="7200000" algn="ctr" rotWithShape="0">
                    <a:schemeClr val="tx1"/>
                  </a:outerShdw>
                </a:effectLst>
              </a:rPr>
              <a:t> </a:t>
            </a:r>
            <a:endParaRPr lang="en-US" sz="3200" b="1" dirty="0">
              <a:solidFill>
                <a:srgbClr val="00B050"/>
              </a:solidFill>
              <a:effectLst>
                <a:outerShdw dist="38100" dir="7200000" algn="ctr" rotWithShape="0">
                  <a:schemeClr val="tx1"/>
                </a:outerShdw>
              </a:effectLst>
            </a:endParaRPr>
          </a:p>
        </p:txBody>
      </p:sp>
      <p:cxnSp>
        <p:nvCxnSpPr>
          <p:cNvPr id="7" name="Straight Connector 6"/>
          <p:cNvCxnSpPr/>
          <p:nvPr/>
        </p:nvCxnSpPr>
        <p:spPr>
          <a:xfrm>
            <a:off x="2971800" y="5103812"/>
            <a:ext cx="5486400" cy="1588"/>
          </a:xfrm>
          <a:prstGeom prst="line">
            <a:avLst/>
          </a:prstGeom>
          <a:ln w="508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pic>
        <p:nvPicPr>
          <p:cNvPr id="151554" name="Picture 2" descr="Image result for george washington with indians"/>
          <p:cNvPicPr>
            <a:picLocks noChangeAspect="1" noChangeArrowheads="1"/>
          </p:cNvPicPr>
          <p:nvPr/>
        </p:nvPicPr>
        <p:blipFill>
          <a:blip r:embed="rId2"/>
          <a:srcRect/>
          <a:stretch>
            <a:fillRect/>
          </a:stretch>
        </p:blipFill>
        <p:spPr bwMode="auto">
          <a:xfrm>
            <a:off x="6558479" y="1228724"/>
            <a:ext cx="2433121" cy="2962276"/>
          </a:xfrm>
          <a:prstGeom prst="rect">
            <a:avLst/>
          </a:prstGeom>
          <a:noFill/>
        </p:spPr>
      </p:pic>
      <p:sp useBgFill="1">
        <p:nvSpPr>
          <p:cNvPr id="8" name="Rectangle 7"/>
          <p:cNvSpPr/>
          <p:nvPr/>
        </p:nvSpPr>
        <p:spPr>
          <a:xfrm rot="20830570">
            <a:off x="0" y="5113343"/>
            <a:ext cx="9144000" cy="584775"/>
          </a:xfrm>
          <a:prstGeom prst="rect">
            <a:avLst/>
          </a:prstGeom>
        </p:spPr>
        <p:txBody>
          <a:bodyPr wrap="square">
            <a:spAutoFit/>
          </a:bodyPr>
          <a:lstStyle/>
          <a:p>
            <a:pPr algn="ctr"/>
            <a:r>
              <a:rPr lang="en-US" sz="3200" dirty="0" smtClean="0">
                <a:effectLst>
                  <a:outerShdw dist="38100" dir="7200000" algn="ctr" rotWithShape="0">
                    <a:schemeClr val="tx1"/>
                  </a:outerShdw>
                </a:effectLst>
              </a:rPr>
              <a:t>What colonial attributes do these Five Tribes adopt? </a:t>
            </a:r>
            <a:endParaRPr lang="en-US" sz="3200" dirty="0">
              <a:effectLst>
                <a:outerShdw dist="38100" dir="7200000" algn="ctr" rotWithShape="0">
                  <a:schemeClr val="tx1"/>
                </a:outerShdw>
              </a:effectLst>
            </a:endParaRPr>
          </a:p>
        </p:txBody>
      </p:sp>
      <p:sp useBgFill="1">
        <p:nvSpPr>
          <p:cNvPr id="9" name="TextBox 8"/>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1554"/>
                                        </p:tgtEl>
                                        <p:attrNameLst>
                                          <p:attrName>style.visibility</p:attrName>
                                        </p:attrNameLst>
                                      </p:cBhvr>
                                      <p:to>
                                        <p:strVal val="visible"/>
                                      </p:to>
                                    </p:set>
                                    <p:animEffect transition="in" filter="fade">
                                      <p:cBhvr>
                                        <p:cTn id="10" dur="1000"/>
                                        <p:tgtEl>
                                          <p:spTgt spid="151554"/>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10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10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1000"/>
                                        <p:tgtEl>
                                          <p:spTgt spid="4">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fade">
                                      <p:cBhvr>
                                        <p:cTn id="33" dur="1000"/>
                                        <p:tgtEl>
                                          <p:spTgt spid="4">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fade">
                                      <p:cBhvr>
                                        <p:cTn id="38" dur="1000"/>
                                        <p:tgtEl>
                                          <p:spTgt spid="4">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Effect transition="in" filter="fade">
                                      <p:cBhvr>
                                        <p:cTn id="43" dur="1000"/>
                                        <p:tgtEl>
                                          <p:spTgt spid="4">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10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1000" fill="hold"/>
                                        <p:tgtEl>
                                          <p:spTgt spid="8"/>
                                        </p:tgtEl>
                                        <p:attrNameLst>
                                          <p:attrName>ppt_w</p:attrName>
                                        </p:attrNameLst>
                                      </p:cBhvr>
                                      <p:tavLst>
                                        <p:tav tm="0">
                                          <p:val>
                                            <p:fltVal val="0"/>
                                          </p:val>
                                        </p:tav>
                                        <p:tav tm="100000">
                                          <p:val>
                                            <p:strVal val="#ppt_w"/>
                                          </p:val>
                                        </p:tav>
                                      </p:tavLst>
                                    </p:anim>
                                    <p:anim calcmode="lin" valueType="num">
                                      <p:cBhvr>
                                        <p:cTn id="54" dur="1000" fill="hold"/>
                                        <p:tgtEl>
                                          <p:spTgt spid="8"/>
                                        </p:tgtEl>
                                        <p:attrNameLst>
                                          <p:attrName>ppt_h</p:attrName>
                                        </p:attrNameLst>
                                      </p:cBhvr>
                                      <p:tavLst>
                                        <p:tav tm="0">
                                          <p:val>
                                            <p:fltVal val="0"/>
                                          </p:val>
                                        </p:tav>
                                        <p:tav tm="100000">
                                          <p:val>
                                            <p:strVal val="#ppt_h"/>
                                          </p:val>
                                        </p:tav>
                                      </p:tavLst>
                                    </p:anim>
                                    <p:animEffect transition="in" filter="fade">
                                      <p:cBhvr>
                                        <p:cTn id="55" dur="1000"/>
                                        <p:tgtEl>
                                          <p:spTgt spid="8"/>
                                        </p:tgtEl>
                                      </p:cBhvr>
                                    </p:animEffect>
                                  </p:childTnLst>
                                </p:cTn>
                              </p:par>
                              <p:par>
                                <p:cTn id="56" presetID="10" presetClass="exit" presetSubtype="0" fill="hold" nodeType="withEffect">
                                  <p:stCondLst>
                                    <p:cond delay="0"/>
                                  </p:stCondLst>
                                  <p:childTnLst>
                                    <p:animEffect transition="out" filter="fade">
                                      <p:cBhvr>
                                        <p:cTn id="57" dur="1000"/>
                                        <p:tgtEl>
                                          <p:spTgt spid="7"/>
                                        </p:tgtEl>
                                      </p:cBhvr>
                                    </p:animEffect>
                                    <p:set>
                                      <p:cBhvr>
                                        <p:cTn id="58" dur="1" fill="hold">
                                          <p:stCondLst>
                                            <p:cond delay="999"/>
                                          </p:stCondLst>
                                        </p:cTn>
                                        <p:tgtEl>
                                          <p:spTgt spid="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8" presetClass="emph" presetSubtype="0" fill="hold" grpId="1" nodeType="clickEffect">
                                  <p:stCondLst>
                                    <p:cond delay="0"/>
                                  </p:stCondLst>
                                  <p:childTnLst>
                                    <p:animRot by="780000">
                                      <p:cBhvr>
                                        <p:cTn id="62" dur="1000" fill="hold"/>
                                        <p:tgtEl>
                                          <p:spTgt spid="8"/>
                                        </p:tgtEl>
                                        <p:attrNameLst>
                                          <p:attrName>r</p:attrName>
                                        </p:attrNameLst>
                                      </p:cBhvr>
                                    </p:animRot>
                                  </p:childTnLst>
                                </p:cTn>
                              </p:par>
                              <p:par>
                                <p:cTn id="63" presetID="64" presetClass="path" presetSubtype="0" accel="50000" decel="50000" fill="hold" grpId="2" nodeType="withEffect">
                                  <p:stCondLst>
                                    <p:cond delay="0"/>
                                  </p:stCondLst>
                                  <p:childTnLst>
                                    <p:animMotion origin="layout" path="M 0 -4.44444E-6 L 0 -0.65486 " pathEditMode="relative" rAng="0" ptsTypes="AA">
                                      <p:cBhvr>
                                        <p:cTn id="64" dur="1000" fill="hold"/>
                                        <p:tgtEl>
                                          <p:spTgt spid="8"/>
                                        </p:tgtEl>
                                        <p:attrNameLst>
                                          <p:attrName>ppt_x</p:attrName>
                                          <p:attrName>ppt_y</p:attrName>
                                        </p:attrNameLst>
                                      </p:cBhvr>
                                      <p:rCtr x="0" y="-328"/>
                                    </p:animMotion>
                                  </p:childTnLst>
                                </p:cTn>
                              </p:par>
                              <p:par>
                                <p:cTn id="65" presetID="10" presetClass="exit" presetSubtype="0" fill="hold" grpId="0" nodeType="withEffect">
                                  <p:stCondLst>
                                    <p:cond delay="500"/>
                                  </p:stCondLst>
                                  <p:childTnLst>
                                    <p:animEffect transition="out" filter="fade">
                                      <p:cBhvr>
                                        <p:cTn id="66" dur="1000"/>
                                        <p:tgtEl>
                                          <p:spTgt spid="4">
                                            <p:txEl>
                                              <p:pRg st="0" end="0"/>
                                            </p:txEl>
                                          </p:spTgt>
                                        </p:tgtEl>
                                      </p:cBhvr>
                                    </p:animEffect>
                                    <p:set>
                                      <p:cBhvr>
                                        <p:cTn id="67" dur="1" fill="hold">
                                          <p:stCondLst>
                                            <p:cond delay="999"/>
                                          </p:stCondLst>
                                        </p:cTn>
                                        <p:tgtEl>
                                          <p:spTgt spid="4">
                                            <p:txEl>
                                              <p:pRg st="0" end="0"/>
                                            </p:txEl>
                                          </p:spTgt>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1000"/>
                                        <p:tgtEl>
                                          <p:spTgt spid="4">
                                            <p:txEl>
                                              <p:pRg st="1" end="1"/>
                                            </p:txEl>
                                          </p:spTgt>
                                        </p:tgtEl>
                                      </p:cBhvr>
                                    </p:animEffect>
                                    <p:set>
                                      <p:cBhvr>
                                        <p:cTn id="70" dur="1" fill="hold">
                                          <p:stCondLst>
                                            <p:cond delay="999"/>
                                          </p:stCondLst>
                                        </p:cTn>
                                        <p:tgtEl>
                                          <p:spTgt spid="4">
                                            <p:txEl>
                                              <p:pRg st="1" end="1"/>
                                            </p:txEl>
                                          </p:spTgt>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1000"/>
                                        <p:tgtEl>
                                          <p:spTgt spid="4">
                                            <p:txEl>
                                              <p:pRg st="3" end="3"/>
                                            </p:txEl>
                                          </p:spTgt>
                                        </p:tgtEl>
                                      </p:cBhvr>
                                    </p:animEffect>
                                    <p:set>
                                      <p:cBhvr>
                                        <p:cTn id="73" dur="1" fill="hold">
                                          <p:stCondLst>
                                            <p:cond delay="999"/>
                                          </p:stCondLst>
                                        </p:cTn>
                                        <p:tgtEl>
                                          <p:spTgt spid="4">
                                            <p:txEl>
                                              <p:pRg st="3" end="3"/>
                                            </p:txEl>
                                          </p:spTgt>
                                        </p:tgtEl>
                                        <p:attrNameLst>
                                          <p:attrName>style.visibility</p:attrName>
                                        </p:attrNameLst>
                                      </p:cBhvr>
                                      <p:to>
                                        <p:strVal val="hidden"/>
                                      </p:to>
                                    </p:set>
                                  </p:childTnLst>
                                </p:cTn>
                              </p:par>
                              <p:par>
                                <p:cTn id="74" presetID="10" presetClass="exit" presetSubtype="0" fill="hold" grpId="0" nodeType="withEffect">
                                  <p:stCondLst>
                                    <p:cond delay="500"/>
                                  </p:stCondLst>
                                  <p:childTnLst>
                                    <p:animEffect transition="out" filter="fade">
                                      <p:cBhvr>
                                        <p:cTn id="75" dur="1000"/>
                                        <p:tgtEl>
                                          <p:spTgt spid="4">
                                            <p:txEl>
                                              <p:pRg st="4" end="4"/>
                                            </p:txEl>
                                          </p:spTgt>
                                        </p:tgtEl>
                                      </p:cBhvr>
                                    </p:animEffect>
                                    <p:set>
                                      <p:cBhvr>
                                        <p:cTn id="76" dur="1" fill="hold">
                                          <p:stCondLst>
                                            <p:cond delay="999"/>
                                          </p:stCondLst>
                                        </p:cTn>
                                        <p:tgtEl>
                                          <p:spTgt spid="4">
                                            <p:txEl>
                                              <p:pRg st="4" end="4"/>
                                            </p:txEl>
                                          </p:spTgt>
                                        </p:tgtEl>
                                        <p:attrNameLst>
                                          <p:attrName>style.visibility</p:attrName>
                                        </p:attrNameLst>
                                      </p:cBhvr>
                                      <p:to>
                                        <p:strVal val="hidden"/>
                                      </p:to>
                                    </p:set>
                                  </p:childTnLst>
                                </p:cTn>
                              </p:par>
                              <p:par>
                                <p:cTn id="77" presetID="10" presetClass="exit" presetSubtype="0" fill="hold" grpId="0" nodeType="withEffect">
                                  <p:stCondLst>
                                    <p:cond delay="500"/>
                                  </p:stCondLst>
                                  <p:childTnLst>
                                    <p:animEffect transition="out" filter="fade">
                                      <p:cBhvr>
                                        <p:cTn id="78" dur="1000"/>
                                        <p:tgtEl>
                                          <p:spTgt spid="4">
                                            <p:txEl>
                                              <p:pRg st="5" end="5"/>
                                            </p:txEl>
                                          </p:spTgt>
                                        </p:tgtEl>
                                      </p:cBhvr>
                                    </p:animEffect>
                                    <p:set>
                                      <p:cBhvr>
                                        <p:cTn id="79" dur="1" fill="hold">
                                          <p:stCondLst>
                                            <p:cond delay="999"/>
                                          </p:stCondLst>
                                        </p:cTn>
                                        <p:tgtEl>
                                          <p:spTgt spid="4">
                                            <p:txEl>
                                              <p:pRg st="5" end="5"/>
                                            </p:txEl>
                                          </p:spTgt>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1000"/>
                                        <p:tgtEl>
                                          <p:spTgt spid="4">
                                            <p:txEl>
                                              <p:pRg st="6" end="6"/>
                                            </p:txEl>
                                          </p:spTgt>
                                        </p:tgtEl>
                                      </p:cBhvr>
                                    </p:animEffect>
                                    <p:set>
                                      <p:cBhvr>
                                        <p:cTn id="82" dur="1" fill="hold">
                                          <p:stCondLst>
                                            <p:cond delay="999"/>
                                          </p:stCondLst>
                                        </p:cTn>
                                        <p:tgtEl>
                                          <p:spTgt spid="4">
                                            <p:txEl>
                                              <p:pRg st="6" end="6"/>
                                            </p:txEl>
                                          </p:spTgt>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1000"/>
                                        <p:tgtEl>
                                          <p:spTgt spid="4">
                                            <p:txEl>
                                              <p:pRg st="7" end="7"/>
                                            </p:txEl>
                                          </p:spTgt>
                                        </p:tgtEl>
                                      </p:cBhvr>
                                    </p:animEffect>
                                    <p:set>
                                      <p:cBhvr>
                                        <p:cTn id="85" dur="1" fill="hold">
                                          <p:stCondLst>
                                            <p:cond delay="999"/>
                                          </p:stCondLst>
                                        </p:cTn>
                                        <p:tgtEl>
                                          <p:spTgt spid="4">
                                            <p:txEl>
                                              <p:pRg st="7" end="7"/>
                                            </p:txEl>
                                          </p:spTgt>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1000"/>
                                        <p:tgtEl>
                                          <p:spTgt spid="4">
                                            <p:txEl>
                                              <p:pRg st="8" end="8"/>
                                            </p:txEl>
                                          </p:spTgt>
                                        </p:tgtEl>
                                      </p:cBhvr>
                                    </p:animEffect>
                                    <p:set>
                                      <p:cBhvr>
                                        <p:cTn id="88" dur="1" fill="hold">
                                          <p:stCondLst>
                                            <p:cond delay="999"/>
                                          </p:stCondLst>
                                        </p:cTn>
                                        <p:tgtEl>
                                          <p:spTgt spid="4">
                                            <p:txEl>
                                              <p:pRg st="8" end="8"/>
                                            </p:txEl>
                                          </p:spTgt>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1000"/>
                                        <p:tgtEl>
                                          <p:spTgt spid="3"/>
                                        </p:tgtEl>
                                      </p:cBhvr>
                                    </p:animEffect>
                                    <p:set>
                                      <p:cBhvr>
                                        <p:cTn id="91" dur="1" fill="hold">
                                          <p:stCondLst>
                                            <p:cond delay="999"/>
                                          </p:stCondLst>
                                        </p:cTn>
                                        <p:tgtEl>
                                          <p:spTgt spid="3"/>
                                        </p:tgtEl>
                                        <p:attrNameLst>
                                          <p:attrName>style.visibility</p:attrName>
                                        </p:attrNameLst>
                                      </p:cBhvr>
                                      <p:to>
                                        <p:strVal val="hidden"/>
                                      </p:to>
                                    </p:set>
                                  </p:childTnLst>
                                </p:cTn>
                              </p:par>
                              <p:par>
                                <p:cTn id="92" presetID="10" presetClass="exit" presetSubtype="0" fill="hold" nodeType="withEffect">
                                  <p:stCondLst>
                                    <p:cond delay="500"/>
                                  </p:stCondLst>
                                  <p:childTnLst>
                                    <p:animEffect transition="out" filter="fade">
                                      <p:cBhvr>
                                        <p:cTn id="93" dur="1000"/>
                                        <p:tgtEl>
                                          <p:spTgt spid="151554"/>
                                        </p:tgtEl>
                                      </p:cBhvr>
                                    </p:animEffect>
                                    <p:set>
                                      <p:cBhvr>
                                        <p:cTn id="94" dur="1" fill="hold">
                                          <p:stCondLst>
                                            <p:cond delay="999"/>
                                          </p:stCondLst>
                                        </p:cTn>
                                        <p:tgtEl>
                                          <p:spTgt spid="1515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allAtOnce"/>
      <p:bldP spid="8" grpId="0" animBg="1"/>
      <p:bldP spid="8" grpId="1" animBg="1"/>
      <p:bldP spid="8"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p:nvPr/>
        </p:nvGrpSpPr>
        <p:grpSpPr>
          <a:xfrm>
            <a:off x="0" y="1192389"/>
            <a:ext cx="9144000" cy="5665611"/>
            <a:chOff x="0" y="1192389"/>
            <a:chExt cx="9144000" cy="5665611"/>
          </a:xfrm>
        </p:grpSpPr>
        <p:pic>
          <p:nvPicPr>
            <p:cNvPr id="22" name="Picture 3"/>
            <p:cNvPicPr>
              <a:picLocks noChangeAspect="1" noChangeArrowheads="1"/>
            </p:cNvPicPr>
            <p:nvPr/>
          </p:nvPicPr>
          <p:blipFill>
            <a:blip r:embed="rId2"/>
            <a:srcRect l="28065" t="36939" r="13645" b="9190"/>
            <a:stretch>
              <a:fillRect/>
            </a:stretch>
          </p:blipFill>
          <p:spPr bwMode="auto">
            <a:xfrm>
              <a:off x="0" y="1192389"/>
              <a:ext cx="9144000" cy="5665611"/>
            </a:xfrm>
            <a:prstGeom prst="rect">
              <a:avLst/>
            </a:prstGeom>
            <a:noFill/>
            <a:ln w="63500">
              <a:solidFill>
                <a:schemeClr val="tx1"/>
              </a:solidFill>
              <a:miter lim="800000"/>
              <a:headEnd/>
              <a:tailEnd/>
            </a:ln>
            <a:effectLst/>
          </p:spPr>
        </p:pic>
        <p:grpSp>
          <p:nvGrpSpPr>
            <p:cNvPr id="3" name="Group 37"/>
            <p:cNvGrpSpPr/>
            <p:nvPr/>
          </p:nvGrpSpPr>
          <p:grpSpPr>
            <a:xfrm>
              <a:off x="2057400" y="1219200"/>
              <a:ext cx="4343400" cy="3404616"/>
              <a:chOff x="2057400" y="1219200"/>
              <a:chExt cx="4343400" cy="3404616"/>
            </a:xfrm>
          </p:grpSpPr>
          <p:pic>
            <p:nvPicPr>
              <p:cNvPr id="39" name="Picture 2" descr="Image result for us states and territories 1805 map"/>
              <p:cNvPicPr>
                <a:picLocks noChangeAspect="1" noChangeArrowheads="1"/>
              </p:cNvPicPr>
              <p:nvPr/>
            </p:nvPicPr>
            <p:blipFill>
              <a:blip r:embed="rId3"/>
              <a:srcRect l="35000" t="23683" r="46473" b="61546"/>
              <a:stretch>
                <a:fillRect/>
              </a:stretch>
            </p:blipFill>
            <p:spPr bwMode="auto">
              <a:xfrm>
                <a:off x="2057400" y="1222248"/>
                <a:ext cx="2209800" cy="987552"/>
              </a:xfrm>
              <a:prstGeom prst="rect">
                <a:avLst/>
              </a:prstGeom>
              <a:noFill/>
            </p:spPr>
          </p:pic>
          <p:pic>
            <p:nvPicPr>
              <p:cNvPr id="40" name="Picture 2" descr="Image result for us states and territories 1805 map"/>
              <p:cNvPicPr>
                <a:picLocks noChangeAspect="1" noChangeArrowheads="1"/>
              </p:cNvPicPr>
              <p:nvPr/>
            </p:nvPicPr>
            <p:blipFill>
              <a:blip r:embed="rId3"/>
              <a:srcRect l="35000" t="23683" r="48230" b="61546"/>
              <a:stretch>
                <a:fillRect/>
              </a:stretch>
            </p:blipFill>
            <p:spPr bwMode="auto">
              <a:xfrm>
                <a:off x="4953000" y="1219200"/>
                <a:ext cx="1219200" cy="838200"/>
              </a:xfrm>
              <a:prstGeom prst="rect">
                <a:avLst/>
              </a:prstGeom>
              <a:noFill/>
            </p:spPr>
          </p:pic>
          <p:pic>
            <p:nvPicPr>
              <p:cNvPr id="41" name="Picture 2" descr="Image result for us states and territories 1805 map"/>
              <p:cNvPicPr>
                <a:picLocks noChangeAspect="1" noChangeArrowheads="1"/>
              </p:cNvPicPr>
              <p:nvPr/>
            </p:nvPicPr>
            <p:blipFill>
              <a:blip r:embed="rId3"/>
              <a:srcRect l="35000" t="23683" r="45834" b="61546"/>
              <a:stretch>
                <a:fillRect/>
              </a:stretch>
            </p:blipFill>
            <p:spPr bwMode="auto">
              <a:xfrm>
                <a:off x="4953000" y="3657600"/>
                <a:ext cx="1447800" cy="914400"/>
              </a:xfrm>
              <a:prstGeom prst="rect">
                <a:avLst/>
              </a:prstGeom>
              <a:noFill/>
            </p:spPr>
          </p:pic>
          <p:pic>
            <p:nvPicPr>
              <p:cNvPr id="42" name="Picture 2" descr="Image result for us states and territories 1805 map"/>
              <p:cNvPicPr preferRelativeResize="0">
                <a:picLocks noChangeArrowheads="1"/>
              </p:cNvPicPr>
              <p:nvPr/>
            </p:nvPicPr>
            <p:blipFill>
              <a:blip r:embed="rId3"/>
              <a:srcRect l="35000" t="23683" r="45834" b="61546"/>
              <a:stretch>
                <a:fillRect/>
              </a:stretch>
            </p:blipFill>
            <p:spPr bwMode="auto">
              <a:xfrm>
                <a:off x="4114800" y="4242816"/>
                <a:ext cx="676656" cy="381000"/>
              </a:xfrm>
              <a:prstGeom prst="rect">
                <a:avLst/>
              </a:prstGeom>
              <a:noFill/>
            </p:spPr>
          </p:pic>
        </p:grpSp>
      </p:grpSp>
      <p:sp>
        <p:nvSpPr>
          <p:cNvPr id="28" name="Oval 27"/>
          <p:cNvSpPr/>
          <p:nvPr/>
        </p:nvSpPr>
        <p:spPr>
          <a:xfrm>
            <a:off x="5678424" y="3648456"/>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AutoShape 2" descr="Image result for sequoya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Image result for sequoya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 name="Oval 29"/>
          <p:cNvSpPr/>
          <p:nvPr/>
        </p:nvSpPr>
        <p:spPr>
          <a:xfrm>
            <a:off x="7543800" y="19812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410200" y="38100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924800" y="18288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828032" y="20574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6248400" y="24384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6"/>
          <p:cNvGrpSpPr/>
          <p:nvPr/>
        </p:nvGrpSpPr>
        <p:grpSpPr>
          <a:xfrm>
            <a:off x="2514600" y="2971800"/>
            <a:ext cx="2895600" cy="1524000"/>
            <a:chOff x="3037114" y="4267200"/>
            <a:chExt cx="2895600" cy="1524000"/>
          </a:xfrm>
        </p:grpSpPr>
        <p:cxnSp>
          <p:nvCxnSpPr>
            <p:cNvPr id="33" name="Straight Connector 32"/>
            <p:cNvCxnSpPr>
              <a:endCxn id="38" idx="2"/>
            </p:cNvCxnSpPr>
            <p:nvPr/>
          </p:nvCxnSpPr>
          <p:spPr>
            <a:xfrm>
              <a:off x="4332514" y="5181600"/>
              <a:ext cx="1600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Picture 2"/>
            <p:cNvPicPr>
              <a:picLocks noChangeAspect="1" noChangeArrowheads="1"/>
            </p:cNvPicPr>
            <p:nvPr/>
          </p:nvPicPr>
          <p:blipFill>
            <a:blip r:embed="rId4"/>
            <a:srcRect r="11677" b="54997"/>
            <a:stretch>
              <a:fillRect/>
            </a:stretch>
          </p:blipFill>
          <p:spPr bwMode="auto">
            <a:xfrm>
              <a:off x="3037114" y="4267200"/>
              <a:ext cx="1306286" cy="1524000"/>
            </a:xfrm>
            <a:prstGeom prst="rect">
              <a:avLst/>
            </a:prstGeom>
            <a:noFill/>
            <a:ln w="25400">
              <a:solidFill>
                <a:schemeClr val="tx1"/>
              </a:solidFill>
              <a:miter lim="800000"/>
              <a:headEnd/>
              <a:tailEnd/>
            </a:ln>
            <a:effectLst/>
          </p:spPr>
        </p:pic>
      </p:grpSp>
      <p:grpSp>
        <p:nvGrpSpPr>
          <p:cNvPr id="5" name="Group 43"/>
          <p:cNvGrpSpPr/>
          <p:nvPr/>
        </p:nvGrpSpPr>
        <p:grpSpPr>
          <a:xfrm>
            <a:off x="5029200" y="2286000"/>
            <a:ext cx="1219200" cy="1264548"/>
            <a:chOff x="5181600" y="869052"/>
            <a:chExt cx="1219200" cy="1264548"/>
          </a:xfrm>
        </p:grpSpPr>
        <p:cxnSp>
          <p:nvCxnSpPr>
            <p:cNvPr id="55" name="Straight Connector 54"/>
            <p:cNvCxnSpPr/>
            <p:nvPr/>
          </p:nvCxnSpPr>
          <p:spPr>
            <a:xfrm rot="300000" flipV="1">
              <a:off x="5791200" y="1088508"/>
              <a:ext cx="609600" cy="4534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54275" name="Picture 3" descr="C:\Users\Sandra\AppData\Local\Microsoft\Windows\INetCache\IE\AAJ30NL3\silhouette-clipart-5[1].jpg"/>
            <p:cNvPicPr>
              <a:picLocks noChangeAspect="1" noChangeArrowheads="1"/>
            </p:cNvPicPr>
            <p:nvPr/>
          </p:nvPicPr>
          <p:blipFill>
            <a:blip r:embed="rId5"/>
            <a:srcRect/>
            <a:stretch>
              <a:fillRect/>
            </a:stretch>
          </p:blipFill>
          <p:spPr bwMode="auto">
            <a:xfrm>
              <a:off x="5181600" y="869052"/>
              <a:ext cx="900112" cy="1264548"/>
            </a:xfrm>
            <a:prstGeom prst="rect">
              <a:avLst/>
            </a:prstGeom>
            <a:noFill/>
            <a:ln w="25400">
              <a:solidFill>
                <a:schemeClr val="tx1"/>
              </a:solidFill>
            </a:ln>
          </p:spPr>
        </p:pic>
      </p:grpSp>
      <p:grpSp>
        <p:nvGrpSpPr>
          <p:cNvPr id="6" name="Group 67"/>
          <p:cNvGrpSpPr/>
          <p:nvPr/>
        </p:nvGrpSpPr>
        <p:grpSpPr>
          <a:xfrm>
            <a:off x="8054882" y="1371600"/>
            <a:ext cx="1012918" cy="1905000"/>
            <a:chOff x="8131082" y="1371600"/>
            <a:chExt cx="1012918" cy="1905000"/>
          </a:xfrm>
        </p:grpSpPr>
        <p:cxnSp>
          <p:nvCxnSpPr>
            <p:cNvPr id="64" name="Straight Connector 63"/>
            <p:cNvCxnSpPr/>
            <p:nvPr/>
          </p:nvCxnSpPr>
          <p:spPr>
            <a:xfrm rot="10800000">
              <a:off x="8131082" y="1905000"/>
              <a:ext cx="174718"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60" name="Picture 2" descr="Image result for teenage hunters in 19th century"/>
            <p:cNvPicPr>
              <a:picLocks noChangeAspect="1" noChangeArrowheads="1"/>
            </p:cNvPicPr>
            <p:nvPr/>
          </p:nvPicPr>
          <p:blipFill>
            <a:blip r:embed="rId6"/>
            <a:srcRect l="59844" t="3162" r="20000" b="15362"/>
            <a:stretch>
              <a:fillRect/>
            </a:stretch>
          </p:blipFill>
          <p:spPr bwMode="auto">
            <a:xfrm>
              <a:off x="8305800" y="1371600"/>
              <a:ext cx="838200" cy="1905000"/>
            </a:xfrm>
            <a:prstGeom prst="rect">
              <a:avLst/>
            </a:prstGeom>
            <a:noFill/>
            <a:ln w="25400">
              <a:solidFill>
                <a:schemeClr val="tx1"/>
              </a:solidFill>
            </a:ln>
          </p:spPr>
        </p:pic>
      </p:grpSp>
      <p:grpSp>
        <p:nvGrpSpPr>
          <p:cNvPr id="7" name="Group 76"/>
          <p:cNvGrpSpPr/>
          <p:nvPr/>
        </p:nvGrpSpPr>
        <p:grpSpPr>
          <a:xfrm>
            <a:off x="6858000" y="2134394"/>
            <a:ext cx="1219200" cy="1557842"/>
            <a:chOff x="6858000" y="2134394"/>
            <a:chExt cx="1219200" cy="1557842"/>
          </a:xfrm>
        </p:grpSpPr>
        <p:cxnSp>
          <p:nvCxnSpPr>
            <p:cNvPr id="72" name="Straight Connector 71"/>
            <p:cNvCxnSpPr>
              <a:endCxn id="30" idx="4"/>
            </p:cNvCxnSpPr>
            <p:nvPr/>
          </p:nvCxnSpPr>
          <p:spPr>
            <a:xfrm rot="5400000" flipH="1" flipV="1">
              <a:off x="7391400" y="2362200"/>
              <a:ext cx="457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71" name="Picture 2" descr="https://history.army.mil/LC/The%20Mission/Facts/3fixa.JPG"/>
            <p:cNvPicPr>
              <a:picLocks noChangeAspect="1" noChangeArrowheads="1"/>
            </p:cNvPicPr>
            <p:nvPr/>
          </p:nvPicPr>
          <p:blipFill>
            <a:blip r:embed="rId7"/>
            <a:srcRect l="21152" t="9876" r="27379" b="65603"/>
            <a:stretch>
              <a:fillRect/>
            </a:stretch>
          </p:blipFill>
          <p:spPr bwMode="auto">
            <a:xfrm>
              <a:off x="6858000" y="2362200"/>
              <a:ext cx="1219200" cy="1330036"/>
            </a:xfrm>
            <a:prstGeom prst="rect">
              <a:avLst/>
            </a:prstGeom>
            <a:noFill/>
            <a:ln w="25400">
              <a:solidFill>
                <a:schemeClr val="tx1"/>
              </a:solidFill>
            </a:ln>
          </p:spPr>
        </p:pic>
      </p:grpSp>
      <p:grpSp>
        <p:nvGrpSpPr>
          <p:cNvPr id="8" name="Group 82"/>
          <p:cNvGrpSpPr/>
          <p:nvPr/>
        </p:nvGrpSpPr>
        <p:grpSpPr>
          <a:xfrm>
            <a:off x="4342585" y="3800856"/>
            <a:ext cx="1449022" cy="1990344"/>
            <a:chOff x="4342585" y="3800856"/>
            <a:chExt cx="1449022" cy="1990344"/>
          </a:xfrm>
        </p:grpSpPr>
        <p:cxnSp>
          <p:nvCxnSpPr>
            <p:cNvPr id="80" name="Straight Connector 79"/>
            <p:cNvCxnSpPr/>
            <p:nvPr/>
          </p:nvCxnSpPr>
          <p:spPr>
            <a:xfrm rot="5160000" flipH="1" flipV="1">
              <a:off x="5481241" y="4052316"/>
              <a:ext cx="542544" cy="3962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79" name="Picture 6" descr="Image result for sequoyah"/>
            <p:cNvPicPr>
              <a:picLocks noChangeAspect="1" noChangeArrowheads="1"/>
            </p:cNvPicPr>
            <p:nvPr/>
          </p:nvPicPr>
          <p:blipFill>
            <a:blip r:embed="rId8"/>
            <a:srcRect r="35862" b="51680"/>
            <a:stretch>
              <a:fillRect/>
            </a:stretch>
          </p:blipFill>
          <p:spPr bwMode="auto">
            <a:xfrm>
              <a:off x="4342585" y="4334387"/>
              <a:ext cx="1449022" cy="1456813"/>
            </a:xfrm>
            <a:prstGeom prst="rect">
              <a:avLst/>
            </a:prstGeom>
            <a:noFill/>
            <a:ln w="25400">
              <a:solidFill>
                <a:schemeClr val="tx1"/>
              </a:solidFill>
            </a:ln>
          </p:spPr>
        </p:pic>
      </p:grpSp>
      <p:grpSp>
        <p:nvGrpSpPr>
          <p:cNvPr id="9" name="Group 96"/>
          <p:cNvGrpSpPr/>
          <p:nvPr/>
        </p:nvGrpSpPr>
        <p:grpSpPr>
          <a:xfrm>
            <a:off x="6172201" y="3581402"/>
            <a:ext cx="1298834" cy="2058806"/>
            <a:chOff x="6172201" y="3505924"/>
            <a:chExt cx="1298834" cy="2058806"/>
          </a:xfrm>
        </p:grpSpPr>
        <p:cxnSp>
          <p:nvCxnSpPr>
            <p:cNvPr id="96" name="Straight Connector 95"/>
            <p:cNvCxnSpPr/>
            <p:nvPr/>
          </p:nvCxnSpPr>
          <p:spPr>
            <a:xfrm rot="5220000" flipH="1" flipV="1">
              <a:off x="6306264" y="3829060"/>
              <a:ext cx="685799" cy="3952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95" name="Picture 2" descr="Major ridge.jpg"/>
            <p:cNvPicPr>
              <a:picLocks noChangeAspect="1" noChangeArrowheads="1"/>
            </p:cNvPicPr>
            <p:nvPr/>
          </p:nvPicPr>
          <p:blipFill>
            <a:blip r:embed="rId9"/>
            <a:srcRect l="9039" t="6452" r="5455" b="16129"/>
            <a:stretch>
              <a:fillRect/>
            </a:stretch>
          </p:blipFill>
          <p:spPr bwMode="auto">
            <a:xfrm>
              <a:off x="6172201" y="4191722"/>
              <a:ext cx="1298834" cy="1373008"/>
            </a:xfrm>
            <a:prstGeom prst="rect">
              <a:avLst/>
            </a:prstGeom>
            <a:noFill/>
            <a:ln w="25400">
              <a:solidFill>
                <a:schemeClr val="tx1"/>
              </a:solidFill>
            </a:ln>
          </p:spPr>
        </p:pic>
      </p:grpSp>
      <p:sp>
        <p:nvSpPr>
          <p:cNvPr id="46" name="Rectangle 3"/>
          <p:cNvSpPr>
            <a:spLocks noChangeArrowheads="1"/>
          </p:cNvSpPr>
          <p:nvPr/>
        </p:nvSpPr>
        <p:spPr bwMode="auto">
          <a:xfrm>
            <a:off x="0" y="83403"/>
            <a:ext cx="52578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South</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west </a:t>
            </a: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Journeys  </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a:t>
            </a:r>
            <a:endPar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endParaRPr>
          </a:p>
        </p:txBody>
      </p:sp>
      <p:sp>
        <p:nvSpPr>
          <p:cNvPr id="47" name="TextBox 46"/>
          <p:cNvSpPr txBox="1"/>
          <p:nvPr/>
        </p:nvSpPr>
        <p:spPr>
          <a:xfrm>
            <a:off x="2514600" y="4495800"/>
            <a:ext cx="1295400" cy="461665"/>
          </a:xfrm>
          <a:prstGeom prst="rect">
            <a:avLst/>
          </a:prstGeom>
          <a:solidFill>
            <a:schemeClr val="bg1"/>
          </a:solidFill>
          <a:ln w="25400">
            <a:solidFill>
              <a:schemeClr val="tx1"/>
            </a:solidFill>
          </a:ln>
        </p:spPr>
        <p:txBody>
          <a:bodyPr wrap="square" rtlCol="0">
            <a:spAutoFit/>
          </a:bodyPr>
          <a:lstStyle/>
          <a:p>
            <a:pPr algn="ctr"/>
            <a:r>
              <a:rPr lang="en-US" sz="2400" b="1" dirty="0" err="1" smtClean="0">
                <a:latin typeface="Tempus Sans ITC" pitchFamily="82" charset="0"/>
              </a:rPr>
              <a:t>Milly</a:t>
            </a:r>
            <a:endParaRPr lang="en-US" sz="2400" b="1" dirty="0">
              <a:latin typeface="Tempus Sans ITC" pitchFamily="82" charset="0"/>
            </a:endParaRPr>
          </a:p>
        </p:txBody>
      </p:sp>
      <p:sp>
        <p:nvSpPr>
          <p:cNvPr id="50" name="TextBox 49"/>
          <p:cNvSpPr txBox="1"/>
          <p:nvPr/>
        </p:nvSpPr>
        <p:spPr>
          <a:xfrm>
            <a:off x="4343400" y="5791200"/>
            <a:ext cx="1447800" cy="461665"/>
          </a:xfrm>
          <a:prstGeom prst="rect">
            <a:avLst/>
          </a:prstGeom>
          <a:solidFill>
            <a:schemeClr val="bg1"/>
          </a:solidFill>
          <a:ln w="25400">
            <a:solidFill>
              <a:schemeClr val="tx1"/>
            </a:solidFill>
          </a:ln>
        </p:spPr>
        <p:txBody>
          <a:bodyPr wrap="square" rtlCol="0">
            <a:spAutoFit/>
          </a:bodyPr>
          <a:lstStyle/>
          <a:p>
            <a:pPr algn="ctr"/>
            <a:r>
              <a:rPr lang="en-US" sz="2300" b="1" dirty="0" smtClean="0">
                <a:latin typeface="Tempus Sans ITC" pitchFamily="82" charset="0"/>
              </a:rPr>
              <a:t>Sequoyah</a:t>
            </a:r>
            <a:endParaRPr lang="en-US" sz="2300" b="1" dirty="0">
              <a:latin typeface="Tempus Sans ITC" pitchFamily="82" charset="0"/>
            </a:endParaRPr>
          </a:p>
        </p:txBody>
      </p:sp>
      <p:sp>
        <p:nvSpPr>
          <p:cNvPr id="51" name="TextBox 50"/>
          <p:cNvSpPr txBox="1"/>
          <p:nvPr/>
        </p:nvSpPr>
        <p:spPr>
          <a:xfrm>
            <a:off x="6163056" y="5638078"/>
            <a:ext cx="132588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Ridge</a:t>
            </a:r>
            <a:endParaRPr lang="en-US" sz="2400" b="1" dirty="0">
              <a:latin typeface="Tempus Sans ITC" pitchFamily="82" charset="0"/>
            </a:endParaRPr>
          </a:p>
        </p:txBody>
      </p:sp>
      <p:sp>
        <p:nvSpPr>
          <p:cNvPr id="52" name="TextBox 51"/>
          <p:cNvSpPr txBox="1"/>
          <p:nvPr/>
        </p:nvSpPr>
        <p:spPr>
          <a:xfrm>
            <a:off x="6848856" y="3683913"/>
            <a:ext cx="1243584" cy="415498"/>
          </a:xfrm>
          <a:prstGeom prst="rect">
            <a:avLst/>
          </a:prstGeom>
          <a:solidFill>
            <a:schemeClr val="bg1"/>
          </a:solidFill>
          <a:ln w="25400">
            <a:solidFill>
              <a:schemeClr val="tx1"/>
            </a:solidFill>
          </a:ln>
        </p:spPr>
        <p:txBody>
          <a:bodyPr wrap="square" rtlCol="0">
            <a:spAutoFit/>
          </a:bodyPr>
          <a:lstStyle/>
          <a:p>
            <a:pPr algn="ctr"/>
            <a:r>
              <a:rPr lang="en-US" sz="2100" b="1" dirty="0" smtClean="0">
                <a:latin typeface="Tempus Sans ITC" pitchFamily="82" charset="0"/>
              </a:rPr>
              <a:t>Arbuckle</a:t>
            </a:r>
            <a:endParaRPr lang="en-US" sz="2100" b="1" dirty="0">
              <a:latin typeface="Tempus Sans ITC" pitchFamily="82" charset="0"/>
            </a:endParaRPr>
          </a:p>
        </p:txBody>
      </p:sp>
      <p:sp>
        <p:nvSpPr>
          <p:cNvPr id="36" name="Oval 35"/>
          <p:cNvSpPr/>
          <p:nvPr/>
        </p:nvSpPr>
        <p:spPr>
          <a:xfrm>
            <a:off x="6574536" y="347472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3"/>
          <p:cNvSpPr>
            <a:spLocks noChangeArrowheads="1"/>
          </p:cNvSpPr>
          <p:nvPr/>
        </p:nvSpPr>
        <p:spPr bwMode="auto">
          <a:xfrm>
            <a:off x="5105400" y="83403"/>
            <a:ext cx="43434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-Trail of Tears</a:t>
            </a:r>
          </a:p>
        </p:txBody>
      </p:sp>
      <p:grpSp>
        <p:nvGrpSpPr>
          <p:cNvPr id="10" name="Group 49"/>
          <p:cNvGrpSpPr/>
          <p:nvPr/>
        </p:nvGrpSpPr>
        <p:grpSpPr>
          <a:xfrm>
            <a:off x="5486400" y="762000"/>
            <a:ext cx="1371600" cy="1523999"/>
            <a:chOff x="2667000" y="1295399"/>
            <a:chExt cx="1371600" cy="1523999"/>
          </a:xfrm>
        </p:grpSpPr>
        <p:cxnSp>
          <p:nvCxnSpPr>
            <p:cNvPr id="56" name="Straight Connector 55"/>
            <p:cNvCxnSpPr/>
            <p:nvPr/>
          </p:nvCxnSpPr>
          <p:spPr>
            <a:xfrm rot="5400000">
              <a:off x="3467895" y="2475705"/>
              <a:ext cx="685799"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57" name="Picture 2" descr="Image result for young backwoods boy in 1800"/>
            <p:cNvPicPr>
              <a:picLocks noChangeAspect="1" noChangeArrowheads="1"/>
            </p:cNvPicPr>
            <p:nvPr/>
          </p:nvPicPr>
          <p:blipFill>
            <a:blip r:embed="rId10"/>
            <a:srcRect l="19955" t="6356" r="38652" b="63791"/>
            <a:stretch>
              <a:fillRect/>
            </a:stretch>
          </p:blipFill>
          <p:spPr bwMode="auto">
            <a:xfrm>
              <a:off x="2667000" y="1295399"/>
              <a:ext cx="1371600" cy="1362635"/>
            </a:xfrm>
            <a:prstGeom prst="rect">
              <a:avLst/>
            </a:prstGeom>
            <a:noFill/>
            <a:ln w="25400">
              <a:solidFill>
                <a:schemeClr val="tx1"/>
              </a:solidFill>
            </a:ln>
          </p:spPr>
        </p:pic>
      </p:grpSp>
      <p:sp>
        <p:nvSpPr>
          <p:cNvPr id="62" name="Oval 61"/>
          <p:cNvSpPr/>
          <p:nvPr/>
        </p:nvSpPr>
        <p:spPr>
          <a:xfrm>
            <a:off x="6553200" y="22860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67"/>
          <p:cNvGrpSpPr/>
          <p:nvPr/>
        </p:nvGrpSpPr>
        <p:grpSpPr>
          <a:xfrm>
            <a:off x="2133600" y="1371600"/>
            <a:ext cx="2694432" cy="1304925"/>
            <a:chOff x="2133600" y="1371600"/>
            <a:chExt cx="2694432" cy="1304925"/>
          </a:xfrm>
        </p:grpSpPr>
        <p:cxnSp>
          <p:nvCxnSpPr>
            <p:cNvPr id="49" name="Straight Connector 48"/>
            <p:cNvCxnSpPr>
              <a:endCxn id="34" idx="2"/>
            </p:cNvCxnSpPr>
            <p:nvPr/>
          </p:nvCxnSpPr>
          <p:spPr>
            <a:xfrm>
              <a:off x="4038600" y="2133600"/>
              <a:ext cx="789432"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89089" name="Picture 1"/>
            <p:cNvPicPr>
              <a:picLocks noChangeAspect="1" noChangeArrowheads="1"/>
            </p:cNvPicPr>
            <p:nvPr/>
          </p:nvPicPr>
          <p:blipFill>
            <a:blip r:embed="rId11"/>
            <a:srcRect/>
            <a:stretch>
              <a:fillRect/>
            </a:stretch>
          </p:blipFill>
          <p:spPr bwMode="auto">
            <a:xfrm>
              <a:off x="2133600" y="1371600"/>
              <a:ext cx="1914525" cy="1304925"/>
            </a:xfrm>
            <a:prstGeom prst="rect">
              <a:avLst/>
            </a:prstGeom>
            <a:noFill/>
            <a:ln w="25400">
              <a:solidFill>
                <a:schemeClr val="tx1"/>
              </a:solid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05"/>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 calcmode="lin" valueType="num">
                                      <p:cBhvr>
                                        <p:cTn id="9" dur="1000" fill="hold"/>
                                        <p:tgtEl>
                                          <p:spTgt spid="4"/>
                                        </p:tgtEl>
                                        <p:attrNameLst>
                                          <p:attrName>ppt_x</p:attrName>
                                        </p:attrNameLst>
                                      </p:cBhvr>
                                      <p:tavLst>
                                        <p:tav tm="0">
                                          <p:val>
                                            <p:strVal val="#ppt_x-.2"/>
                                          </p:val>
                                        </p:tav>
                                        <p:tav tm="100000">
                                          <p:val>
                                            <p:strVal val="#ppt_x"/>
                                          </p:val>
                                        </p:tav>
                                      </p:tavLst>
                                    </p:anim>
                                    <p:anim calcmode="lin" valueType="num">
                                      <p:cBhvr>
                                        <p:cTn id="10" dur="1000" fill="hold"/>
                                        <p:tgtEl>
                                          <p:spTgt spid="4"/>
                                        </p:tgtEl>
                                        <p:attrNameLst>
                                          <p:attrName>ppt_y</p:attrName>
                                        </p:attrNameLst>
                                      </p:cBhvr>
                                      <p:tavLst>
                                        <p:tav tm="0">
                                          <p:val>
                                            <p:strVal val="#ppt_y"/>
                                          </p:val>
                                        </p:tav>
                                        <p:tav tm="100000">
                                          <p:val>
                                            <p:strVal val="#ppt_y"/>
                                          </p:val>
                                        </p:tav>
                                      </p:tavLst>
                                    </p:anim>
                                    <p:animEffect transition="in" filter="fade">
                                      <p:cBhvr>
                                        <p:cTn id="11" dur="1000"/>
                                        <p:tgtEl>
                                          <p:spTgt spid="4"/>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05"/>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 calcmode="lin" valueType="num">
                                      <p:cBhvr>
                                        <p:cTn id="16" dur="1000" fill="hold"/>
                                        <p:tgtEl>
                                          <p:spTgt spid="11"/>
                                        </p:tgtEl>
                                        <p:attrNameLst>
                                          <p:attrName>ppt_x</p:attrName>
                                        </p:attrNameLst>
                                      </p:cBhvr>
                                      <p:tavLst>
                                        <p:tav tm="0">
                                          <p:val>
                                            <p:strVal val="#ppt_x-.2"/>
                                          </p:val>
                                        </p:tav>
                                        <p:tav tm="100000">
                                          <p:val>
                                            <p:strVal val="#ppt_x"/>
                                          </p:val>
                                        </p:tav>
                                      </p:tavLst>
                                    </p:anim>
                                    <p:anim calcmode="lin" valueType="num">
                                      <p:cBhvr>
                                        <p:cTn id="17" dur="1000" fill="hold"/>
                                        <p:tgtEl>
                                          <p:spTgt spid="11"/>
                                        </p:tgtEl>
                                        <p:attrNameLst>
                                          <p:attrName>ppt_y</p:attrName>
                                        </p:attrNameLst>
                                      </p:cBhvr>
                                      <p:tavLst>
                                        <p:tav tm="0">
                                          <p:val>
                                            <p:strVal val="#ppt_y"/>
                                          </p:val>
                                        </p:tav>
                                        <p:tav tm="100000">
                                          <p:val>
                                            <p:strVal val="#ppt_y"/>
                                          </p:val>
                                        </p:tav>
                                      </p:tavLst>
                                    </p:anim>
                                    <p:animEffect transition="in" filter="fade">
                                      <p:cBhvr>
                                        <p:cTn id="18" dur="1000"/>
                                        <p:tgtEl>
                                          <p:spTgt spid="11"/>
                                        </p:tgtEl>
                                      </p:cBhvr>
                                    </p:animEffect>
                                  </p:childTnLst>
                                </p:cTn>
                              </p:par>
                              <p:par>
                                <p:cTn id="19" presetID="37"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900" decel="100000" fill="hold"/>
                                        <p:tgtEl>
                                          <p:spTgt spid="7"/>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31" presetID="54" presetClass="entr" presetSubtype="0" accel="10000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strVal val="#ppt_w*0.05"/>
                                          </p:val>
                                        </p:tav>
                                        <p:tav tm="100000">
                                          <p:val>
                                            <p:strVal val="#ppt_w"/>
                                          </p:val>
                                        </p:tav>
                                      </p:tavLst>
                                    </p:anim>
                                    <p:anim calcmode="lin" valueType="num">
                                      <p:cBhvr>
                                        <p:cTn id="34" dur="1000" fill="hold"/>
                                        <p:tgtEl>
                                          <p:spTgt spid="8"/>
                                        </p:tgtEl>
                                        <p:attrNameLst>
                                          <p:attrName>ppt_h</p:attrName>
                                        </p:attrNameLst>
                                      </p:cBhvr>
                                      <p:tavLst>
                                        <p:tav tm="0">
                                          <p:val>
                                            <p:strVal val="#ppt_h"/>
                                          </p:val>
                                        </p:tav>
                                        <p:tav tm="100000">
                                          <p:val>
                                            <p:strVal val="#ppt_h"/>
                                          </p:val>
                                        </p:tav>
                                      </p:tavLst>
                                    </p:anim>
                                    <p:anim calcmode="lin" valueType="num">
                                      <p:cBhvr>
                                        <p:cTn id="35" dur="1000" fill="hold"/>
                                        <p:tgtEl>
                                          <p:spTgt spid="8"/>
                                        </p:tgtEl>
                                        <p:attrNameLst>
                                          <p:attrName>ppt_x</p:attrName>
                                        </p:attrNameLst>
                                      </p:cBhvr>
                                      <p:tavLst>
                                        <p:tav tm="0">
                                          <p:val>
                                            <p:strVal val="#ppt_x-.2"/>
                                          </p:val>
                                        </p:tav>
                                        <p:tav tm="100000">
                                          <p:val>
                                            <p:strVal val="#ppt_x"/>
                                          </p:val>
                                        </p:tav>
                                      </p:tavLst>
                                    </p:anim>
                                    <p:anim calcmode="lin" valueType="num">
                                      <p:cBhvr>
                                        <p:cTn id="36" dur="1000" fill="hold"/>
                                        <p:tgtEl>
                                          <p:spTgt spid="8"/>
                                        </p:tgtEl>
                                        <p:attrNameLst>
                                          <p:attrName>ppt_y</p:attrName>
                                        </p:attrNameLst>
                                      </p:cBhvr>
                                      <p:tavLst>
                                        <p:tav tm="0">
                                          <p:val>
                                            <p:strVal val="#ppt_y"/>
                                          </p:val>
                                        </p:tav>
                                        <p:tav tm="100000">
                                          <p:val>
                                            <p:strVal val="#ppt_y"/>
                                          </p:val>
                                        </p:tav>
                                      </p:tavLst>
                                    </p:anim>
                                    <p:animEffect transition="in" filter="fade">
                                      <p:cBhvr>
                                        <p:cTn id="37" dur="1000"/>
                                        <p:tgtEl>
                                          <p:spTgt spid="8"/>
                                        </p:tgtEl>
                                      </p:cBhvr>
                                    </p:animEffect>
                                  </p:childTnLst>
                                </p:cTn>
                              </p:par>
                              <p:par>
                                <p:cTn id="38" presetID="37"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900" decel="100000" fill="hold"/>
                                        <p:tgtEl>
                                          <p:spTgt spid="9"/>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4" presetID="54" presetClass="entr" presetSubtype="0" accel="10000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1000" fill="hold"/>
                                        <p:tgtEl>
                                          <p:spTgt spid="5"/>
                                        </p:tgtEl>
                                        <p:attrNameLst>
                                          <p:attrName>ppt_w</p:attrName>
                                        </p:attrNameLst>
                                      </p:cBhvr>
                                      <p:tavLst>
                                        <p:tav tm="0">
                                          <p:val>
                                            <p:strVal val="#ppt_w*0.05"/>
                                          </p:val>
                                        </p:tav>
                                        <p:tav tm="100000">
                                          <p:val>
                                            <p:strVal val="#ppt_w"/>
                                          </p:val>
                                        </p:tav>
                                      </p:tavLst>
                                    </p:anim>
                                    <p:anim calcmode="lin" valueType="num">
                                      <p:cBhvr>
                                        <p:cTn id="47" dur="1000" fill="hold"/>
                                        <p:tgtEl>
                                          <p:spTgt spid="5"/>
                                        </p:tgtEl>
                                        <p:attrNameLst>
                                          <p:attrName>ppt_h</p:attrName>
                                        </p:attrNameLst>
                                      </p:cBhvr>
                                      <p:tavLst>
                                        <p:tav tm="0">
                                          <p:val>
                                            <p:strVal val="#ppt_h"/>
                                          </p:val>
                                        </p:tav>
                                        <p:tav tm="100000">
                                          <p:val>
                                            <p:strVal val="#ppt_h"/>
                                          </p:val>
                                        </p:tav>
                                      </p:tavLst>
                                    </p:anim>
                                    <p:anim calcmode="lin" valueType="num">
                                      <p:cBhvr>
                                        <p:cTn id="48" dur="1000" fill="hold"/>
                                        <p:tgtEl>
                                          <p:spTgt spid="5"/>
                                        </p:tgtEl>
                                        <p:attrNameLst>
                                          <p:attrName>ppt_x</p:attrName>
                                        </p:attrNameLst>
                                      </p:cBhvr>
                                      <p:tavLst>
                                        <p:tav tm="0">
                                          <p:val>
                                            <p:strVal val="#ppt_x-.2"/>
                                          </p:val>
                                        </p:tav>
                                        <p:tav tm="100000">
                                          <p:val>
                                            <p:strVal val="#ppt_x"/>
                                          </p:val>
                                        </p:tav>
                                      </p:tavLst>
                                    </p:anim>
                                    <p:anim calcmode="lin" valueType="num">
                                      <p:cBhvr>
                                        <p:cTn id="49" dur="1000" fill="hold"/>
                                        <p:tgtEl>
                                          <p:spTgt spid="5"/>
                                        </p:tgtEl>
                                        <p:attrNameLst>
                                          <p:attrName>ppt_y</p:attrName>
                                        </p:attrNameLst>
                                      </p:cBhvr>
                                      <p:tavLst>
                                        <p:tav tm="0">
                                          <p:val>
                                            <p:strVal val="#ppt_y"/>
                                          </p:val>
                                        </p:tav>
                                        <p:tav tm="100000">
                                          <p:val>
                                            <p:strVal val="#ppt_y"/>
                                          </p:val>
                                        </p:tav>
                                      </p:tavLst>
                                    </p:anim>
                                    <p:animEffect transition="in" filter="fade">
                                      <p:cBhvr>
                                        <p:cTn id="50" dur="1000"/>
                                        <p:tgtEl>
                                          <p:spTgt spid="5"/>
                                        </p:tgtEl>
                                      </p:cBhvr>
                                    </p:animEffect>
                                  </p:childTnLst>
                                </p:cTn>
                              </p:par>
                              <p:par>
                                <p:cTn id="51" presetID="54" presetClass="entr" presetSubtype="0" accel="10000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1000" fill="hold"/>
                                        <p:tgtEl>
                                          <p:spTgt spid="10"/>
                                        </p:tgtEl>
                                        <p:attrNameLst>
                                          <p:attrName>ppt_w</p:attrName>
                                        </p:attrNameLst>
                                      </p:cBhvr>
                                      <p:tavLst>
                                        <p:tav tm="0">
                                          <p:val>
                                            <p:strVal val="#ppt_w*0.05"/>
                                          </p:val>
                                        </p:tav>
                                        <p:tav tm="100000">
                                          <p:val>
                                            <p:strVal val="#ppt_w"/>
                                          </p:val>
                                        </p:tav>
                                      </p:tavLst>
                                    </p:anim>
                                    <p:anim calcmode="lin" valueType="num">
                                      <p:cBhvr>
                                        <p:cTn id="54" dur="1000" fill="hold"/>
                                        <p:tgtEl>
                                          <p:spTgt spid="10"/>
                                        </p:tgtEl>
                                        <p:attrNameLst>
                                          <p:attrName>ppt_h</p:attrName>
                                        </p:attrNameLst>
                                      </p:cBhvr>
                                      <p:tavLst>
                                        <p:tav tm="0">
                                          <p:val>
                                            <p:strVal val="#ppt_h"/>
                                          </p:val>
                                        </p:tav>
                                        <p:tav tm="100000">
                                          <p:val>
                                            <p:strVal val="#ppt_h"/>
                                          </p:val>
                                        </p:tav>
                                      </p:tavLst>
                                    </p:anim>
                                    <p:anim calcmode="lin" valueType="num">
                                      <p:cBhvr>
                                        <p:cTn id="55" dur="1000" fill="hold"/>
                                        <p:tgtEl>
                                          <p:spTgt spid="10"/>
                                        </p:tgtEl>
                                        <p:attrNameLst>
                                          <p:attrName>ppt_x</p:attrName>
                                        </p:attrNameLst>
                                      </p:cBhvr>
                                      <p:tavLst>
                                        <p:tav tm="0">
                                          <p:val>
                                            <p:strVal val="#ppt_x-.2"/>
                                          </p:val>
                                        </p:tav>
                                        <p:tav tm="100000">
                                          <p:val>
                                            <p:strVal val="#ppt_x"/>
                                          </p:val>
                                        </p:tav>
                                      </p:tavLst>
                                    </p:anim>
                                    <p:anim calcmode="lin" valueType="num">
                                      <p:cBhvr>
                                        <p:cTn id="56" dur="1000" fill="hold"/>
                                        <p:tgtEl>
                                          <p:spTgt spid="10"/>
                                        </p:tgtEl>
                                        <p:attrNameLst>
                                          <p:attrName>ppt_y</p:attrName>
                                        </p:attrNameLst>
                                      </p:cBhvr>
                                      <p:tavLst>
                                        <p:tav tm="0">
                                          <p:val>
                                            <p:strVal val="#ppt_y"/>
                                          </p:val>
                                        </p:tav>
                                        <p:tav tm="100000">
                                          <p:val>
                                            <p:strVal val="#ppt_y"/>
                                          </p:val>
                                        </p:tav>
                                      </p:tavLst>
                                    </p:anim>
                                    <p:animEffect transition="in" filter="fade">
                                      <p:cBhvr>
                                        <p:cTn id="57" dur="1000"/>
                                        <p:tgtEl>
                                          <p:spTgt spid="10"/>
                                        </p:tgtEl>
                                      </p:cBhvr>
                                    </p:animEffect>
                                  </p:childTnLst>
                                </p:cTn>
                              </p:par>
                              <p:par>
                                <p:cTn id="58" presetID="10" presetClass="entr" presetSubtype="0" fill="hold" grpId="1" nodeType="withEffect">
                                  <p:stCondLst>
                                    <p:cond delay="50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1000"/>
                                        <p:tgtEl>
                                          <p:spTgt spid="45"/>
                                        </p:tgtEl>
                                      </p:cBhvr>
                                    </p:animEffect>
                                  </p:childTnLst>
                                </p:cTn>
                              </p:par>
                              <p:par>
                                <p:cTn id="61" presetID="10" presetClass="entr" presetSubtype="0" fill="hold" grpId="1" nodeType="withEffect">
                                  <p:stCondLst>
                                    <p:cond delay="50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1000"/>
                                        <p:tgtEl>
                                          <p:spTgt spid="34"/>
                                        </p:tgtEl>
                                      </p:cBhvr>
                                    </p:animEffect>
                                  </p:childTnLst>
                                </p:cTn>
                              </p:par>
                              <p:par>
                                <p:cTn id="64" presetID="10" presetClass="entr" presetSubtype="0" fill="hold" grpId="0" nodeType="withEffect">
                                  <p:stCondLst>
                                    <p:cond delay="50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1000"/>
                                        <p:tgtEl>
                                          <p:spTgt spid="38"/>
                                        </p:tgtEl>
                                      </p:cBhvr>
                                    </p:animEffect>
                                  </p:childTnLst>
                                </p:cTn>
                              </p:par>
                              <p:par>
                                <p:cTn id="67" presetID="10" presetClass="entr" presetSubtype="0" fill="hold" grpId="0" nodeType="withEffect">
                                  <p:stCondLst>
                                    <p:cond delay="50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1000"/>
                                        <p:tgtEl>
                                          <p:spTgt spid="28"/>
                                        </p:tgtEl>
                                      </p:cBhvr>
                                    </p:animEffect>
                                  </p:childTnLst>
                                </p:cTn>
                              </p:par>
                              <p:par>
                                <p:cTn id="70" presetID="10" presetClass="entr" presetSubtype="0" fill="hold" grpId="0" nodeType="withEffect">
                                  <p:stCondLst>
                                    <p:cond delay="50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1000"/>
                                        <p:tgtEl>
                                          <p:spTgt spid="36"/>
                                        </p:tgtEl>
                                      </p:cBhvr>
                                    </p:animEffect>
                                  </p:childTnLst>
                                </p:cTn>
                              </p:par>
                              <p:par>
                                <p:cTn id="73" presetID="10" presetClass="entr" presetSubtype="0" fill="hold" grpId="1" nodeType="withEffect">
                                  <p:stCondLst>
                                    <p:cond delay="50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1000"/>
                                        <p:tgtEl>
                                          <p:spTgt spid="37"/>
                                        </p:tgtEl>
                                      </p:cBhvr>
                                    </p:animEffect>
                                  </p:childTnLst>
                                </p:cTn>
                              </p:par>
                              <p:par>
                                <p:cTn id="76" presetID="10" presetClass="entr" presetSubtype="0" fill="hold" grpId="1" nodeType="withEffect">
                                  <p:stCondLst>
                                    <p:cond delay="500"/>
                                  </p:stCondLst>
                                  <p:childTnLst>
                                    <p:set>
                                      <p:cBhvr>
                                        <p:cTn id="77" dur="1" fill="hold">
                                          <p:stCondLst>
                                            <p:cond delay="0"/>
                                          </p:stCondLst>
                                        </p:cTn>
                                        <p:tgtEl>
                                          <p:spTgt spid="62"/>
                                        </p:tgtEl>
                                        <p:attrNameLst>
                                          <p:attrName>style.visibility</p:attrName>
                                        </p:attrNameLst>
                                      </p:cBhvr>
                                      <p:to>
                                        <p:strVal val="visible"/>
                                      </p:to>
                                    </p:set>
                                    <p:animEffect transition="in" filter="fade">
                                      <p:cBhvr>
                                        <p:cTn id="78" dur="1000"/>
                                        <p:tgtEl>
                                          <p:spTgt spid="62"/>
                                        </p:tgtEl>
                                      </p:cBhvr>
                                    </p:animEffect>
                                  </p:childTnLst>
                                </p:cTn>
                              </p:par>
                              <p:par>
                                <p:cTn id="79" presetID="10" presetClass="entr" presetSubtype="0" fill="hold" grpId="0" nodeType="withEffect">
                                  <p:stCondLst>
                                    <p:cond delay="50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1000"/>
                                        <p:tgtEl>
                                          <p:spTgt spid="3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1000"/>
                                        <p:tgtEl>
                                          <p:spTgt spid="6"/>
                                        </p:tgtEl>
                                      </p:cBhvr>
                                    </p:animEffect>
                                    <p:set>
                                      <p:cBhvr>
                                        <p:cTn id="86" dur="1" fill="hold">
                                          <p:stCondLst>
                                            <p:cond delay="999"/>
                                          </p:stCondLst>
                                        </p:cTn>
                                        <p:tgtEl>
                                          <p:spTgt spid="6"/>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1000"/>
                                        <p:tgtEl>
                                          <p:spTgt spid="11"/>
                                        </p:tgtEl>
                                      </p:cBhvr>
                                    </p:animEffect>
                                    <p:set>
                                      <p:cBhvr>
                                        <p:cTn id="89" dur="1" fill="hold">
                                          <p:stCondLst>
                                            <p:cond delay="999"/>
                                          </p:stCondLst>
                                        </p:cTn>
                                        <p:tgtEl>
                                          <p:spTgt spid="11"/>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1000"/>
                                        <p:tgtEl>
                                          <p:spTgt spid="5"/>
                                        </p:tgtEl>
                                      </p:cBhvr>
                                    </p:animEffect>
                                    <p:set>
                                      <p:cBhvr>
                                        <p:cTn id="92" dur="1" fill="hold">
                                          <p:stCondLst>
                                            <p:cond delay="999"/>
                                          </p:stCondLst>
                                        </p:cTn>
                                        <p:tgtEl>
                                          <p:spTgt spid="5"/>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1000"/>
                                        <p:tgtEl>
                                          <p:spTgt spid="10"/>
                                        </p:tgtEl>
                                      </p:cBhvr>
                                    </p:animEffect>
                                    <p:set>
                                      <p:cBhvr>
                                        <p:cTn id="95" dur="1" fill="hold">
                                          <p:stCondLst>
                                            <p:cond delay="999"/>
                                          </p:stCondLst>
                                        </p:cTn>
                                        <p:tgtEl>
                                          <p:spTgt spid="10"/>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1000"/>
                                        <p:tgtEl>
                                          <p:spTgt spid="34"/>
                                        </p:tgtEl>
                                      </p:cBhvr>
                                    </p:animEffect>
                                    <p:set>
                                      <p:cBhvr>
                                        <p:cTn id="98" dur="1" fill="hold">
                                          <p:stCondLst>
                                            <p:cond delay="999"/>
                                          </p:stCondLst>
                                        </p:cTn>
                                        <p:tgtEl>
                                          <p:spTgt spid="34"/>
                                        </p:tgtEl>
                                        <p:attrNameLst>
                                          <p:attrName>style.visibility</p:attrName>
                                        </p:attrNameLst>
                                      </p:cBhvr>
                                      <p:to>
                                        <p:strVal val="hidden"/>
                                      </p:to>
                                    </p:set>
                                  </p:childTnLst>
                                </p:cTn>
                              </p:par>
                              <p:par>
                                <p:cTn id="99" presetID="10" presetClass="exit" presetSubtype="0" fill="hold" grpId="0" nodeType="withEffect">
                                  <p:stCondLst>
                                    <p:cond delay="0"/>
                                  </p:stCondLst>
                                  <p:childTnLst>
                                    <p:animEffect transition="out" filter="fade">
                                      <p:cBhvr>
                                        <p:cTn id="100" dur="1000"/>
                                        <p:tgtEl>
                                          <p:spTgt spid="45"/>
                                        </p:tgtEl>
                                      </p:cBhvr>
                                    </p:animEffect>
                                    <p:set>
                                      <p:cBhvr>
                                        <p:cTn id="101" dur="1" fill="hold">
                                          <p:stCondLst>
                                            <p:cond delay="999"/>
                                          </p:stCondLst>
                                        </p:cTn>
                                        <p:tgtEl>
                                          <p:spTgt spid="45"/>
                                        </p:tgtEl>
                                        <p:attrNameLst>
                                          <p:attrName>style.visibility</p:attrName>
                                        </p:attrNameLst>
                                      </p:cBhvr>
                                      <p:to>
                                        <p:strVal val="hidden"/>
                                      </p:to>
                                    </p:set>
                                  </p:childTnLst>
                                </p:cTn>
                              </p:par>
                              <p:par>
                                <p:cTn id="102" presetID="10" presetClass="exit" presetSubtype="0" fill="hold" grpId="0" nodeType="withEffect">
                                  <p:stCondLst>
                                    <p:cond delay="0"/>
                                  </p:stCondLst>
                                  <p:childTnLst>
                                    <p:animEffect transition="out" filter="fade">
                                      <p:cBhvr>
                                        <p:cTn id="103" dur="1000"/>
                                        <p:tgtEl>
                                          <p:spTgt spid="37"/>
                                        </p:tgtEl>
                                      </p:cBhvr>
                                    </p:animEffect>
                                    <p:set>
                                      <p:cBhvr>
                                        <p:cTn id="104" dur="1" fill="hold">
                                          <p:stCondLst>
                                            <p:cond delay="999"/>
                                          </p:stCondLst>
                                        </p:cTn>
                                        <p:tgtEl>
                                          <p:spTgt spid="37"/>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1000"/>
                                        <p:tgtEl>
                                          <p:spTgt spid="62"/>
                                        </p:tgtEl>
                                      </p:cBhvr>
                                    </p:animEffect>
                                    <p:set>
                                      <p:cBhvr>
                                        <p:cTn id="107" dur="1" fill="hold">
                                          <p:stCondLst>
                                            <p:cond delay="999"/>
                                          </p:stCondLst>
                                        </p:cTn>
                                        <p:tgtEl>
                                          <p:spTgt spid="62"/>
                                        </p:tgtEl>
                                        <p:attrNameLst>
                                          <p:attrName>style.visibility</p:attrName>
                                        </p:attrNameLst>
                                      </p:cBhvr>
                                      <p:to>
                                        <p:strVal val="hidden"/>
                                      </p:to>
                                    </p:set>
                                  </p:childTnLst>
                                </p:cTn>
                              </p:par>
                            </p:childTnLst>
                          </p:cTn>
                        </p:par>
                        <p:par>
                          <p:cTn id="108" fill="hold">
                            <p:stCondLst>
                              <p:cond delay="1000"/>
                            </p:stCondLst>
                            <p:childTnLst>
                              <p:par>
                                <p:cTn id="109" presetID="22" presetClass="entr" presetSubtype="8" fill="hold" grpId="0" nodeType="afterEffect">
                                  <p:stCondLst>
                                    <p:cond delay="0"/>
                                  </p:stCondLst>
                                  <p:childTnLst>
                                    <p:set>
                                      <p:cBhvr>
                                        <p:cTn id="110" dur="1" fill="hold">
                                          <p:stCondLst>
                                            <p:cond delay="0"/>
                                          </p:stCondLst>
                                        </p:cTn>
                                        <p:tgtEl>
                                          <p:spTgt spid="54"/>
                                        </p:tgtEl>
                                        <p:attrNameLst>
                                          <p:attrName>style.visibility</p:attrName>
                                        </p:attrNameLst>
                                      </p:cBhvr>
                                      <p:to>
                                        <p:strVal val="visible"/>
                                      </p:to>
                                    </p:set>
                                    <p:animEffect transition="in" filter="wipe(left)">
                                      <p:cBhvr>
                                        <p:cTn id="111" dur="1000"/>
                                        <p:tgtEl>
                                          <p:spTgt spid="54"/>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ntr" presetSubtype="0" fill="hold" grpId="0" nodeType="clickEffect">
                                  <p:stCondLst>
                                    <p:cond delay="0"/>
                                  </p:stCondLst>
                                  <p:childTnLst>
                                    <p:set>
                                      <p:cBhvr>
                                        <p:cTn id="115" dur="1" fill="hold">
                                          <p:stCondLst>
                                            <p:cond delay="0"/>
                                          </p:stCondLst>
                                        </p:cTn>
                                        <p:tgtEl>
                                          <p:spTgt spid="50"/>
                                        </p:tgtEl>
                                        <p:attrNameLst>
                                          <p:attrName>style.visibility</p:attrName>
                                        </p:attrNameLst>
                                      </p:cBhvr>
                                      <p:to>
                                        <p:strVal val="visible"/>
                                      </p:to>
                                    </p:set>
                                    <p:anim calcmode="lin" valueType="num">
                                      <p:cBhvr>
                                        <p:cTn id="116" dur="1000" fill="hold"/>
                                        <p:tgtEl>
                                          <p:spTgt spid="50"/>
                                        </p:tgtEl>
                                        <p:attrNameLst>
                                          <p:attrName>ppt_w</p:attrName>
                                        </p:attrNameLst>
                                      </p:cBhvr>
                                      <p:tavLst>
                                        <p:tav tm="0">
                                          <p:val>
                                            <p:fltVal val="0"/>
                                          </p:val>
                                        </p:tav>
                                        <p:tav tm="100000">
                                          <p:val>
                                            <p:strVal val="#ppt_w"/>
                                          </p:val>
                                        </p:tav>
                                      </p:tavLst>
                                    </p:anim>
                                    <p:anim calcmode="lin" valueType="num">
                                      <p:cBhvr>
                                        <p:cTn id="117" dur="1000" fill="hold"/>
                                        <p:tgtEl>
                                          <p:spTgt spid="50"/>
                                        </p:tgtEl>
                                        <p:attrNameLst>
                                          <p:attrName>ppt_h</p:attrName>
                                        </p:attrNameLst>
                                      </p:cBhvr>
                                      <p:tavLst>
                                        <p:tav tm="0">
                                          <p:val>
                                            <p:fltVal val="0"/>
                                          </p:val>
                                        </p:tav>
                                        <p:tav tm="100000">
                                          <p:val>
                                            <p:strVal val="#ppt_h"/>
                                          </p:val>
                                        </p:tav>
                                      </p:tavLst>
                                    </p:anim>
                                    <p:animEffect transition="in" filter="fade">
                                      <p:cBhvr>
                                        <p:cTn id="118" dur="1000"/>
                                        <p:tgtEl>
                                          <p:spTgt spid="50"/>
                                        </p:tgtEl>
                                      </p:cBhvr>
                                    </p:animEffect>
                                  </p:childTnLst>
                                </p:cTn>
                              </p:par>
                            </p:childTnLst>
                          </p:cTn>
                        </p:par>
                      </p:childTnLst>
                    </p:cTn>
                  </p:par>
                  <p:par>
                    <p:cTn id="119" fill="hold">
                      <p:stCondLst>
                        <p:cond delay="indefinite"/>
                      </p:stCondLst>
                      <p:childTnLst>
                        <p:par>
                          <p:cTn id="120" fill="hold">
                            <p:stCondLst>
                              <p:cond delay="0"/>
                            </p:stCondLst>
                            <p:childTnLst>
                              <p:par>
                                <p:cTn id="121" presetID="53" presetClass="entr" presetSubtype="0" fill="hold" grpId="0" nodeType="clickEffect">
                                  <p:stCondLst>
                                    <p:cond delay="0"/>
                                  </p:stCondLst>
                                  <p:childTnLst>
                                    <p:set>
                                      <p:cBhvr>
                                        <p:cTn id="122" dur="1" fill="hold">
                                          <p:stCondLst>
                                            <p:cond delay="0"/>
                                          </p:stCondLst>
                                        </p:cTn>
                                        <p:tgtEl>
                                          <p:spTgt spid="51"/>
                                        </p:tgtEl>
                                        <p:attrNameLst>
                                          <p:attrName>style.visibility</p:attrName>
                                        </p:attrNameLst>
                                      </p:cBhvr>
                                      <p:to>
                                        <p:strVal val="visible"/>
                                      </p:to>
                                    </p:set>
                                    <p:anim calcmode="lin" valueType="num">
                                      <p:cBhvr>
                                        <p:cTn id="123" dur="1000" fill="hold"/>
                                        <p:tgtEl>
                                          <p:spTgt spid="51"/>
                                        </p:tgtEl>
                                        <p:attrNameLst>
                                          <p:attrName>ppt_w</p:attrName>
                                        </p:attrNameLst>
                                      </p:cBhvr>
                                      <p:tavLst>
                                        <p:tav tm="0">
                                          <p:val>
                                            <p:fltVal val="0"/>
                                          </p:val>
                                        </p:tav>
                                        <p:tav tm="100000">
                                          <p:val>
                                            <p:strVal val="#ppt_w"/>
                                          </p:val>
                                        </p:tav>
                                      </p:tavLst>
                                    </p:anim>
                                    <p:anim calcmode="lin" valueType="num">
                                      <p:cBhvr>
                                        <p:cTn id="124" dur="1000" fill="hold"/>
                                        <p:tgtEl>
                                          <p:spTgt spid="51"/>
                                        </p:tgtEl>
                                        <p:attrNameLst>
                                          <p:attrName>ppt_h</p:attrName>
                                        </p:attrNameLst>
                                      </p:cBhvr>
                                      <p:tavLst>
                                        <p:tav tm="0">
                                          <p:val>
                                            <p:fltVal val="0"/>
                                          </p:val>
                                        </p:tav>
                                        <p:tav tm="100000">
                                          <p:val>
                                            <p:strVal val="#ppt_h"/>
                                          </p:val>
                                        </p:tav>
                                      </p:tavLst>
                                    </p:anim>
                                    <p:animEffect transition="in" filter="fade">
                                      <p:cBhvr>
                                        <p:cTn id="125" dur="1000"/>
                                        <p:tgtEl>
                                          <p:spTgt spid="51"/>
                                        </p:tgtEl>
                                      </p:cBhvr>
                                    </p:animEffect>
                                  </p:childTnLst>
                                </p:cTn>
                              </p:par>
                            </p:childTnLst>
                          </p:cTn>
                        </p:par>
                      </p:childTnLst>
                    </p:cTn>
                  </p:par>
                  <p:par>
                    <p:cTn id="126" fill="hold">
                      <p:stCondLst>
                        <p:cond delay="indefinite"/>
                      </p:stCondLst>
                      <p:childTnLst>
                        <p:par>
                          <p:cTn id="127" fill="hold">
                            <p:stCondLst>
                              <p:cond delay="0"/>
                            </p:stCondLst>
                            <p:childTnLst>
                              <p:par>
                                <p:cTn id="128" presetID="53" presetClass="entr" presetSubtype="0" fill="hold" grpId="0" nodeType="clickEffect">
                                  <p:stCondLst>
                                    <p:cond delay="0"/>
                                  </p:stCondLst>
                                  <p:childTnLst>
                                    <p:set>
                                      <p:cBhvr>
                                        <p:cTn id="129" dur="1" fill="hold">
                                          <p:stCondLst>
                                            <p:cond delay="0"/>
                                          </p:stCondLst>
                                        </p:cTn>
                                        <p:tgtEl>
                                          <p:spTgt spid="52"/>
                                        </p:tgtEl>
                                        <p:attrNameLst>
                                          <p:attrName>style.visibility</p:attrName>
                                        </p:attrNameLst>
                                      </p:cBhvr>
                                      <p:to>
                                        <p:strVal val="visible"/>
                                      </p:to>
                                    </p:set>
                                    <p:anim calcmode="lin" valueType="num">
                                      <p:cBhvr>
                                        <p:cTn id="130" dur="1000" fill="hold"/>
                                        <p:tgtEl>
                                          <p:spTgt spid="52"/>
                                        </p:tgtEl>
                                        <p:attrNameLst>
                                          <p:attrName>ppt_w</p:attrName>
                                        </p:attrNameLst>
                                      </p:cBhvr>
                                      <p:tavLst>
                                        <p:tav tm="0">
                                          <p:val>
                                            <p:fltVal val="0"/>
                                          </p:val>
                                        </p:tav>
                                        <p:tav tm="100000">
                                          <p:val>
                                            <p:strVal val="#ppt_w"/>
                                          </p:val>
                                        </p:tav>
                                      </p:tavLst>
                                    </p:anim>
                                    <p:anim calcmode="lin" valueType="num">
                                      <p:cBhvr>
                                        <p:cTn id="131" dur="1000" fill="hold"/>
                                        <p:tgtEl>
                                          <p:spTgt spid="52"/>
                                        </p:tgtEl>
                                        <p:attrNameLst>
                                          <p:attrName>ppt_h</p:attrName>
                                        </p:attrNameLst>
                                      </p:cBhvr>
                                      <p:tavLst>
                                        <p:tav tm="0">
                                          <p:val>
                                            <p:fltVal val="0"/>
                                          </p:val>
                                        </p:tav>
                                        <p:tav tm="100000">
                                          <p:val>
                                            <p:strVal val="#ppt_h"/>
                                          </p:val>
                                        </p:tav>
                                      </p:tavLst>
                                    </p:anim>
                                    <p:animEffect transition="in" filter="fade">
                                      <p:cBhvr>
                                        <p:cTn id="132" dur="1000"/>
                                        <p:tgtEl>
                                          <p:spTgt spid="52"/>
                                        </p:tgtEl>
                                      </p:cBhvr>
                                    </p:animEffect>
                                  </p:childTnLst>
                                </p:cTn>
                              </p:par>
                            </p:childTnLst>
                          </p:cTn>
                        </p:par>
                      </p:childTnLst>
                    </p:cTn>
                  </p:par>
                  <p:par>
                    <p:cTn id="133" fill="hold">
                      <p:stCondLst>
                        <p:cond delay="indefinite"/>
                      </p:stCondLst>
                      <p:childTnLst>
                        <p:par>
                          <p:cTn id="134" fill="hold">
                            <p:stCondLst>
                              <p:cond delay="0"/>
                            </p:stCondLst>
                            <p:childTnLst>
                              <p:par>
                                <p:cTn id="135" presetID="53" presetClass="entr" presetSubtype="0" fill="hold" grpId="0" nodeType="clickEffect">
                                  <p:stCondLst>
                                    <p:cond delay="0"/>
                                  </p:stCondLst>
                                  <p:childTnLst>
                                    <p:set>
                                      <p:cBhvr>
                                        <p:cTn id="136" dur="1" fill="hold">
                                          <p:stCondLst>
                                            <p:cond delay="0"/>
                                          </p:stCondLst>
                                        </p:cTn>
                                        <p:tgtEl>
                                          <p:spTgt spid="47"/>
                                        </p:tgtEl>
                                        <p:attrNameLst>
                                          <p:attrName>style.visibility</p:attrName>
                                        </p:attrNameLst>
                                      </p:cBhvr>
                                      <p:to>
                                        <p:strVal val="visible"/>
                                      </p:to>
                                    </p:set>
                                    <p:anim calcmode="lin" valueType="num">
                                      <p:cBhvr>
                                        <p:cTn id="137" dur="1000" fill="hold"/>
                                        <p:tgtEl>
                                          <p:spTgt spid="47"/>
                                        </p:tgtEl>
                                        <p:attrNameLst>
                                          <p:attrName>ppt_w</p:attrName>
                                        </p:attrNameLst>
                                      </p:cBhvr>
                                      <p:tavLst>
                                        <p:tav tm="0">
                                          <p:val>
                                            <p:fltVal val="0"/>
                                          </p:val>
                                        </p:tav>
                                        <p:tav tm="100000">
                                          <p:val>
                                            <p:strVal val="#ppt_w"/>
                                          </p:val>
                                        </p:tav>
                                      </p:tavLst>
                                    </p:anim>
                                    <p:anim calcmode="lin" valueType="num">
                                      <p:cBhvr>
                                        <p:cTn id="138" dur="1000" fill="hold"/>
                                        <p:tgtEl>
                                          <p:spTgt spid="47"/>
                                        </p:tgtEl>
                                        <p:attrNameLst>
                                          <p:attrName>ppt_h</p:attrName>
                                        </p:attrNameLst>
                                      </p:cBhvr>
                                      <p:tavLst>
                                        <p:tav tm="0">
                                          <p:val>
                                            <p:fltVal val="0"/>
                                          </p:val>
                                        </p:tav>
                                        <p:tav tm="100000">
                                          <p:val>
                                            <p:strVal val="#ppt_h"/>
                                          </p:val>
                                        </p:tav>
                                      </p:tavLst>
                                    </p:anim>
                                    <p:animEffect transition="in" filter="fade">
                                      <p:cBhvr>
                                        <p:cTn id="139"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8" grpId="0" animBg="1"/>
      <p:bldP spid="37" grpId="0" animBg="1"/>
      <p:bldP spid="37" grpId="1" animBg="1"/>
      <p:bldP spid="34" grpId="0" animBg="1"/>
      <p:bldP spid="34" grpId="1" animBg="1"/>
      <p:bldP spid="45" grpId="0" animBg="1"/>
      <p:bldP spid="45" grpId="1" animBg="1"/>
      <p:bldP spid="47" grpId="0" animBg="1"/>
      <p:bldP spid="50" grpId="0" animBg="1"/>
      <p:bldP spid="51" grpId="0" animBg="1"/>
      <p:bldP spid="52" grpId="0" animBg="1"/>
      <p:bldP spid="36" grpId="0" animBg="1"/>
      <p:bldP spid="54" grpId="0"/>
      <p:bldP spid="62" grpId="0" animBg="1"/>
      <p:bldP spid="62" grpId="1"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36576000"/>
          </a:xfrm>
          <a:prstGeom prst="rect">
            <a:avLst/>
          </a:prstGeom>
        </p:spPr>
        <p:txBody>
          <a:bodyPr wrap="square">
            <a:spAutoFit/>
          </a:bodyPr>
          <a:lstStyle/>
          <a:p>
            <a:r>
              <a:rPr lang="en-US" sz="1600" dirty="0" smtClean="0">
                <a:hlinkClick r:id="rId2"/>
              </a:rPr>
              <a:t>http://nativeamericannetroots.net/diary/1077</a:t>
            </a:r>
            <a:endParaRPr lang="en-US" sz="1600" dirty="0" smtClean="0"/>
          </a:p>
          <a:p>
            <a:pPr fontAlgn="base"/>
            <a:r>
              <a:rPr lang="en-US" sz="1600" dirty="0" smtClean="0"/>
              <a:t>	George Washington is often revered as the first President of the United States. As the first president, he established many of the protocols for the office. From an Indian perspective, his presidency also established much of the basis for the federal Indian policies. Like other non-Indians of this era, he viewed Indians as a vanishing people, or at least a people who at some time in the near future would cease to exist in the United States. Indians were to either die out, migrate, or become totally assimilated.</a:t>
            </a:r>
          </a:p>
          <a:p>
            <a:pPr fontAlgn="base"/>
            <a:r>
              <a:rPr lang="en-US" sz="1600" b="1" dirty="0" smtClean="0"/>
              <a:t>Before the Revolutionary War:</a:t>
            </a:r>
            <a:endParaRPr lang="en-US" sz="1600" dirty="0" smtClean="0"/>
          </a:p>
          <a:p>
            <a:pPr fontAlgn="base"/>
            <a:r>
              <a:rPr lang="en-US" sz="1600" dirty="0" smtClean="0"/>
              <a:t>	George Washington’s first combat experience came in 1754 as the leader of a combined Virginia and Seneca force which had marched against the French forces in Ohio. The French had constructed Fort Duquesne in an attempt to gain influence over the tribes in the region. Seneca leader </a:t>
            </a:r>
            <a:r>
              <a:rPr lang="en-US" sz="1600" dirty="0" err="1" smtClean="0"/>
              <a:t>Tanacharison</a:t>
            </a:r>
            <a:r>
              <a:rPr lang="en-US" sz="1600" dirty="0" smtClean="0"/>
              <a:t> (Half King) reported to the British Virginia forces under George Washington what the French were attempting to do. He also provided Washington with a delegation of warriors. The combined Virginian and Seneca forces surrounded a French camp, killing 10 and taking 21 prisoners. When the wounded French leader attempted to explain that he was on a diplomatic peace mission, </a:t>
            </a:r>
            <a:r>
              <a:rPr lang="en-US" sz="1600" dirty="0" err="1" smtClean="0"/>
              <a:t>Tanacharison</a:t>
            </a:r>
            <a:r>
              <a:rPr lang="en-US" sz="1600" dirty="0" smtClean="0"/>
              <a:t>, who was more fluent in French than Washington, killed him before Washington understood the nature of his message.</a:t>
            </a:r>
          </a:p>
          <a:p>
            <a:pPr fontAlgn="base"/>
            <a:r>
              <a:rPr lang="en-US" sz="1600" dirty="0" smtClean="0"/>
              <a:t>	Seneca leader </a:t>
            </a:r>
            <a:r>
              <a:rPr lang="en-US" sz="1600" dirty="0" err="1" smtClean="0"/>
              <a:t>Tanacharison</a:t>
            </a:r>
            <a:r>
              <a:rPr lang="en-US" sz="1600" dirty="0" smtClean="0"/>
              <a:t> (Half King) arranged a council between tribal leaders and George Washington. Washington, realizing that he needed the support of the tribes, explained that the purpose of the British military efforts were to maintain Indian rights to the region and to prevent the French from taking their lands. The chiefs, however, were not persuaded and viewed any alliance with Washington’s troops as a bad gamble.</a:t>
            </a:r>
          </a:p>
          <a:p>
            <a:pPr fontAlgn="base"/>
            <a:r>
              <a:rPr lang="en-US" sz="1600" dirty="0" smtClean="0"/>
              <a:t>	Following the English victory over the French in 1763, the English King issued a Royal Proclamation which set a boundary line from Nova Scotia to Florida following the Appalachians. This boundary was supposed to separate the Indians from the colonists. The Royal Proclamation temporarily reserved a vast territory as exclusive Indian hunting grounds and curtailed colonial charters at the boundary. The European colonists were forbidden to settle west of the boundary line.</a:t>
            </a:r>
          </a:p>
          <a:p>
            <a:pPr fontAlgn="base"/>
            <a:r>
              <a:rPr lang="en-US" sz="1600" dirty="0" smtClean="0"/>
              <a:t>	The Proclamation also assumed imperial authority over the Indians, thus claiming the continent while allowing Indians to live upon it at their grace and favor. The Royal Proclamation of 1763 prohibited the purchase of Indian lands by private </a:t>
            </a:r>
            <a:r>
              <a:rPr lang="en-US" sz="1600" dirty="0" err="1" smtClean="0"/>
              <a:t>individuals.Many</a:t>
            </a:r>
            <a:r>
              <a:rPr lang="en-US" sz="1600" dirty="0" smtClean="0"/>
              <a:t> of the European colonists, such as George Washington, simply viewed the proclamation as a temporary expedient to calm the Indians. George Washington regarded the Indian tribes of the region as temporary: he felt that they were destined to be displaced by the growing wave of European settlers that would soon cross over the Alleghenies seeking to establish themselves on Indian land. The European settlers simply ignored the new line and continued to settle on Indian land, to build blockhouses, and to dare the Indians to force them out.</a:t>
            </a:r>
          </a:p>
          <a:p>
            <a:pPr fontAlgn="base"/>
            <a:r>
              <a:rPr lang="en-US" sz="1600" b="1" dirty="0" smtClean="0"/>
              <a:t>The Revolutionary War:</a:t>
            </a:r>
            <a:endParaRPr lang="en-US" sz="1600" dirty="0" smtClean="0"/>
          </a:p>
          <a:p>
            <a:pPr fontAlgn="base"/>
            <a:r>
              <a:rPr lang="en-US" sz="1600" dirty="0" smtClean="0"/>
              <a:t>	When the Revolutionary War broke out, both sides looked to recruit Indian allies. The Continental Congress passed a resolution to call on Indians for support in case of real necessity. Several Indian nations in Maine-particularly the Penobscot and the Maliseet-quickly allied themselves with the colonists feeling that the colonists would recognize their aboriginal rights. In 1776, General George Washington asked the Passamaquoddy of Maine to send him warriors.</a:t>
            </a:r>
          </a:p>
          <a:p>
            <a:pPr fontAlgn="base"/>
            <a:r>
              <a:rPr lang="en-US" sz="1600" dirty="0" smtClean="0"/>
              <a:t>	In 1778, 30 Stockbridge (a Christian Indian community) soldiers  died fighting for the American revolutionaries against the British at White Plains, New York. Among those killed were chief Daniel </a:t>
            </a:r>
            <a:r>
              <a:rPr lang="en-US" sz="1600" dirty="0" err="1" smtClean="0"/>
              <a:t>Nimham</a:t>
            </a:r>
            <a:r>
              <a:rPr lang="en-US" sz="1600" dirty="0" smtClean="0"/>
              <a:t>. As a result of bravery in this battle, General George Washington promoted </a:t>
            </a:r>
            <a:r>
              <a:rPr lang="en-US" sz="1600" dirty="0" err="1" smtClean="0"/>
              <a:t>Hendrick</a:t>
            </a:r>
            <a:r>
              <a:rPr lang="en-US" sz="1600" dirty="0" smtClean="0"/>
              <a:t> </a:t>
            </a:r>
            <a:r>
              <a:rPr lang="en-US" sz="1600" dirty="0" err="1" smtClean="0"/>
              <a:t>Aupaumut</a:t>
            </a:r>
            <a:r>
              <a:rPr lang="en-US" sz="1600" dirty="0" smtClean="0"/>
              <a:t> to the rank of captain.</a:t>
            </a:r>
          </a:p>
          <a:p>
            <a:pPr fontAlgn="base"/>
            <a:r>
              <a:rPr lang="en-US" sz="1600" dirty="0" smtClean="0"/>
              <a:t>	While many Indians aided the Americans in their struggle for independence, in 1779  George Washington sent 5,000 American troops under the command of General John Sullivan to destroy the villages of the Onondaga, Cayuga, and Seneca as punishment for aid which they had supposedly given to the British. Washington’s orders are for   “the total destruction and devastation of [the Indian] settlements and capture as many prisoners as possible.”  The American forces made no distinction between those who had been American allies and those who had aided the British. The Americans destroyed 40 villages and 160,000 bushels of corn.</a:t>
            </a:r>
          </a:p>
          <a:p>
            <a:pPr fontAlgn="base"/>
            <a:r>
              <a:rPr lang="en-US" sz="1600" b="1" dirty="0" smtClean="0"/>
              <a:t>The Constitution and Congressional Action</a:t>
            </a:r>
            <a:r>
              <a:rPr lang="en-US" sz="1600" dirty="0" smtClean="0"/>
              <a:t>:</a:t>
            </a:r>
          </a:p>
          <a:p>
            <a:pPr fontAlgn="base"/>
            <a:r>
              <a:rPr lang="en-US" sz="1600" dirty="0" smtClean="0"/>
              <a:t>	The Constitution of the United States was adopted in 1787. Article I, Section 8, Clause 3 delegated to Congress the power</a:t>
            </a:r>
          </a:p>
          <a:p>
            <a:pPr fontAlgn="base"/>
            <a:r>
              <a:rPr lang="en-US" sz="1600" dirty="0" smtClean="0"/>
              <a:t>“to regulate commerce with foreign nations, and among the several states, and with the Indian tribes”</a:t>
            </a:r>
          </a:p>
          <a:p>
            <a:pPr fontAlgn="base"/>
            <a:r>
              <a:rPr lang="en-US" sz="1600" dirty="0" smtClean="0"/>
              <a:t>Thus dealings with the tribes are to be federal. Congressional action, according to those who wrote the Constitution, was to be superior to state law and Congress was to have the exclusive authority to deal with Indian tribes.</a:t>
            </a:r>
          </a:p>
          <a:p>
            <a:pPr fontAlgn="base"/>
            <a:r>
              <a:rPr lang="en-US" sz="1600" dirty="0" smtClean="0"/>
              <a:t>	Congress passed the Northwest Ordinance in 1787 which provided for the administration of the northwestern portion of the former colonies (now the Midwest east of the Mississippi River). Congress viewed the Indian presence in this area as temporary and made it clear that the United States intended to settle the area. However, the Act indicates that the federal government is not to invade or disturb Indian nations unless there is a “just” war. Section 14, Article III of the Ordinance also states:</a:t>
            </a:r>
          </a:p>
          <a:p>
            <a:pPr fontAlgn="base"/>
            <a:r>
              <a:rPr lang="en-US" sz="1600" dirty="0" smtClean="0"/>
              <a:t>“laws bounded in justice and humanity shall, from time to time be made for preventing wrongs being done to them, and for preserving peace and friendship with them.”</a:t>
            </a:r>
          </a:p>
          <a:p>
            <a:pPr fontAlgn="base"/>
            <a:r>
              <a:rPr lang="en-US" sz="1600" dirty="0" smtClean="0"/>
              <a:t>	At this time, George Washington called for the purchase of land from the Indians rather than driving them by force out of the country. He described Indians as being like the “Wild Beast of the Forest” and the “Wolf” as he viewed them as beasts of prey.</a:t>
            </a:r>
          </a:p>
          <a:p>
            <a:pPr fontAlgn="base"/>
            <a:r>
              <a:rPr lang="en-US" sz="1600" b="1" dirty="0" smtClean="0"/>
              <a:t>President George Washington</a:t>
            </a:r>
            <a:r>
              <a:rPr lang="en-US" sz="1600" dirty="0" smtClean="0"/>
              <a:t>:</a:t>
            </a:r>
          </a:p>
          <a:p>
            <a:pPr fontAlgn="base"/>
            <a:r>
              <a:rPr lang="en-US" sz="1600" dirty="0" smtClean="0"/>
              <a:t>	George Washington became the first President of the new United States in 1789. Like other Americans at this time, he believed that Euro-American culture was more advanced than Indian culture. He believed that Indians would eventually assimilate into the dominant American culture.</a:t>
            </a:r>
          </a:p>
          <a:p>
            <a:pPr fontAlgn="base"/>
            <a:r>
              <a:rPr lang="en-US" sz="1600" dirty="0" smtClean="0"/>
              <a:t>	Under the new U.S. Constitution, the American leadership-President George Washington, Secretary of State Thomas Jefferson, and Secretary of War Henry Knox-assumed that Indian policies were now vested in the federal government rather than in the state governments. Furthermore, they saw Indian affairs being directed by the executive branch. They saw Indian policy as a branch of foreign policy and viewed Indian tribes as foreign nations.</a:t>
            </a:r>
          </a:p>
          <a:p>
            <a:pPr fontAlgn="base"/>
            <a:r>
              <a:rPr lang="en-US" sz="1600" dirty="0" smtClean="0"/>
              <a:t>	Secretary of War Henry Knox, recognizing that war with the Indians would be prohibitively expensive, and that war without prior negotiation would be unjust, began a policy of negotiation. This reversed the “conquest theory” (that the United States has title to Indian land because of its victory over England) and recognized Indian rights to the land. He felt that it was important for Indians to be introduced to the idea of a love for exclusive property and suggested the appointment of Christian missionaries to live among the Indians as one way of introducing this idea.</a:t>
            </a:r>
          </a:p>
          <a:p>
            <a:pPr fontAlgn="base"/>
            <a:r>
              <a:rPr lang="en-US" sz="1600" dirty="0" smtClean="0"/>
              <a:t>	Henry Knox lobbied President George Washington to make the reform of American Indian policy a priority of his presidency. Consequently, the two men developed a new Indian policy for the United States. As foreign nations, Indian policy should be part of foreign policy under the Secretary of State, but since Knox had been doing the job and had the information about Indians at his fingertips, they decided it should be under the Department of War. Subsequently, Congress gave authority over Indian affairs to the Department of War.</a:t>
            </a:r>
          </a:p>
          <a:p>
            <a:pPr fontAlgn="base"/>
            <a:r>
              <a:rPr lang="en-US" sz="1600" dirty="0" smtClean="0"/>
              <a:t>	Knox and Washington viewed treaties with Indian nations as being binding on both parties in perpetuity. The power and the honor of the federal government would be pledged to their enforcement. In addition, all treaties were to contain a provision which would provide the Indians with agricultural implements so that they could make the transition from savagery (meaning hunting) to civilization (meaning farming).</a:t>
            </a:r>
          </a:p>
          <a:p>
            <a:pPr fontAlgn="base"/>
            <a:r>
              <a:rPr lang="en-US" sz="1600" dirty="0" smtClean="0"/>
              <a:t>	President Washington’s first experience with Indian treaties came in 1789 when Henry Knox persuaded him to make diplomatic overtures to the Creek. Since this would be the first treaty with an Indian nation since the ratification of the Constitution, Washington had to interpret the constitutional requirement to obtain “the advice and consent” of the Senate. He interpreted this to mean that he must appear before the Senate in person prior to the treaty negotiations. The result was uncomfortable for both Washington, who was not an orator, and the Senate. This was the first and last time that a president would appear in person to seek the advice and consent of the Senate on a treaty. Hereafter, treaties would simply be sent to the Senate for ratification after they had been ratified.</a:t>
            </a:r>
          </a:p>
          <a:p>
            <a:pPr fontAlgn="base"/>
            <a:r>
              <a:rPr lang="en-US" sz="1600" dirty="0" smtClean="0"/>
              <a:t>	In 1790, Seneca leaders </a:t>
            </a:r>
            <a:r>
              <a:rPr lang="en-US" sz="1600" dirty="0" err="1" smtClean="0"/>
              <a:t>Cornplanter</a:t>
            </a:r>
            <a:r>
              <a:rPr lang="en-US" sz="1600" dirty="0" smtClean="0"/>
              <a:t>, Big Tree, and </a:t>
            </a:r>
            <a:r>
              <a:rPr lang="en-US" sz="1600" dirty="0" err="1" smtClean="0"/>
              <a:t>Halftown</a:t>
            </a:r>
            <a:r>
              <a:rPr lang="en-US" sz="1600" dirty="0" smtClean="0"/>
              <a:t> traveled to Philadelphia to complain to President George Washington about non-Indian encroachment on tribal lands. Referring to their 1784 treaty, they asked Washington:  “Does this promise bind you?” Washington guaranteed their boundaries and control of their lands by telling them that</a:t>
            </a:r>
          </a:p>
          <a:p>
            <a:pPr fontAlgn="base"/>
            <a:r>
              <a:rPr lang="en-US" sz="1600" dirty="0" smtClean="0"/>
              <a:t>“…all the lands secured to you, by the treaty of fort [sic] </a:t>
            </a:r>
            <a:r>
              <a:rPr lang="en-US" sz="1600" dirty="0" err="1" smtClean="0"/>
              <a:t>Stanwix</a:t>
            </a:r>
            <a:r>
              <a:rPr lang="en-US" sz="1600" dirty="0" smtClean="0"/>
              <a:t>, excepting such parts as you may since have fairly sold, are yours, and that only your own acts can convey them away.”  The federal government agreed to provide </a:t>
            </a:r>
            <a:r>
              <a:rPr lang="en-US" sz="1600" dirty="0" err="1" smtClean="0"/>
              <a:t>Cornplanter</a:t>
            </a:r>
            <a:r>
              <a:rPr lang="en-US" sz="1600" dirty="0" smtClean="0"/>
              <a:t> with an annual pension of $250.</a:t>
            </a:r>
          </a:p>
          <a:p>
            <a:pPr fontAlgn="base"/>
            <a:r>
              <a:rPr lang="en-US" sz="1600" b="1" dirty="0" smtClean="0"/>
              <a:t>Federal and State Conflicts over Indian Affairs</a:t>
            </a:r>
            <a:r>
              <a:rPr lang="en-US" sz="1600" dirty="0" smtClean="0"/>
              <a:t>:</a:t>
            </a:r>
          </a:p>
          <a:p>
            <a:pPr fontAlgn="base"/>
            <a:r>
              <a:rPr lang="en-US" sz="1600" dirty="0" smtClean="0"/>
              <a:t>	Secretary of War Henry Knox reported to President Washington that:</a:t>
            </a:r>
          </a:p>
          <a:p>
            <a:pPr fontAlgn="base"/>
            <a:r>
              <a:rPr lang="en-US" sz="1600" dirty="0" smtClean="0"/>
              <a:t>“The independent nations and tribes of Indians ought to be considered as foreign nations, not as the subjects of any particular state.”  This set the stage for ongoing conflicts between the states and the federal government regarding the jurisdiction for Indian affairs. These conflicts not only plagued Washington’s Presidency, but have continued until the present time.  </a:t>
            </a:r>
          </a:p>
          <a:p>
            <a:pPr fontAlgn="base"/>
            <a:r>
              <a:rPr lang="en-US" sz="1600" dirty="0" smtClean="0"/>
              <a:t>	Congress passed the Indian Trade and Intercourse Act in 1790 which forbade the private purchase of Indian land; provided for the punishment of non-Indians who committed crimes in Indian country; and licensed those who traded with Indians. Purchase of Indian land was to be done at a treaty council held under federal auspices. Congress clearly viewed Indian affairs as being under federal jurisdiction, not state jurisdiction. It was soon, clear, however, that the states did not agree.</a:t>
            </a:r>
          </a:p>
          <a:p>
            <a:pPr fontAlgn="base"/>
            <a:r>
              <a:rPr lang="en-US" sz="1600" dirty="0" smtClean="0"/>
              <a:t>	In 1790, the Georgia state legislature announced the sale of 24 million acres of land which they had acquired from the Creek to three private companies, collectively called the Yazoo Companies. President George Washington and Secretary of War Henry Knox viewed Georgia’s actions as a blow to federal sovereignty and to the assumption that Indian policy is a branch of American foreign policy. Creek leader Alexander McGillivray saw this action as a potential invasion of Creek territory.</a:t>
            </a:r>
          </a:p>
          <a:p>
            <a:pPr fontAlgn="base"/>
            <a:r>
              <a:rPr lang="en-US" sz="1600" dirty="0" smtClean="0"/>
              <a:t>	Alexander McGillivray and 26 other Creek chiefs signed a treaty with President George Washington in New York. While Washington did not love Indians, he treated the Creek delegation to dinners, parades, and diplomatic ceremonies that equaled, and some say exceeded, those accorded to any European diplomatic mission.</a:t>
            </a:r>
          </a:p>
          <a:p>
            <a:pPr fontAlgn="base"/>
            <a:r>
              <a:rPr lang="en-US" sz="1600" dirty="0" smtClean="0"/>
              <a:t>	Georgia denounced the treaty as a violation of state’s rights since the treaty stipulated that the Creek Nation would not hold any treaty with an individual state.  To reinforce the Creek treaty, President George Washington issued an executive order forbidding private or state encroachments on all Indian lands under treaties with the United States.  The Georgia legislature simply defied the proclamation and sold more than 15 million acres of Creek land.  In 1794, the Georgia Assembly appropriated Creek lands for the payment of state troops in spite of the fact that these lands had been guaranteed to the Creek by the federal government.</a:t>
            </a:r>
          </a:p>
          <a:p>
            <a:pPr fontAlgn="base"/>
            <a:r>
              <a:rPr lang="en-US" sz="1600" dirty="0" smtClean="0"/>
              <a:t>	In 1791, the New York state legislature pursued its own Indian policy by authorizing emissaries to visit the Seneca and open up land negotiations. President George Washington raged about this action:</a:t>
            </a:r>
          </a:p>
          <a:p>
            <a:pPr fontAlgn="base"/>
            <a:r>
              <a:rPr lang="en-US" sz="1600" dirty="0" smtClean="0"/>
              <a:t>“the interferences of States and the speculations of Individuals will be the bane of all our public measures.”</a:t>
            </a:r>
          </a:p>
          <a:p>
            <a:pPr fontAlgn="base"/>
            <a:r>
              <a:rPr lang="en-US" sz="1600" dirty="0" smtClean="0"/>
              <a:t>	In 1796, the Penobscot signed a treaty with Massachusetts in which they retained title to the islands for thirty miles above </a:t>
            </a:r>
            <a:r>
              <a:rPr lang="en-US" sz="1600" dirty="0" err="1" smtClean="0"/>
              <a:t>Oldtown</a:t>
            </a:r>
            <a:r>
              <a:rPr lang="en-US" sz="1600" dirty="0" smtClean="0"/>
              <a:t>, Maine . Maine at this time was still a part of Massachusetts. The treaty was negotiated and signed in violation of both the Constitution and the 1790 Trade and Intercourse Act.</a:t>
            </a:r>
          </a:p>
          <a:p>
            <a:pPr fontAlgn="base"/>
            <a:r>
              <a:rPr lang="en-US" sz="1600" dirty="0" smtClean="0"/>
              <a:t>	In 1796, President George Washington published an open letter to the Cherokee Nation. Washington promised the Cherokee that the federal government would enforce treaties honorably and ensure Cherokee survival as a people and a nation. Washington describes his commitment to this as both a matter of law and a personal promise. It was clear that Washington meant every word and the Cherokee accepted it as a sacred vow of the federal government. Despite Washington’s sincerity and personal commitment, the promises to the Cherokee were not kept.</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8928259"/>
          </a:xfrm>
          <a:prstGeom prst="rect">
            <a:avLst/>
          </a:prstGeom>
        </p:spPr>
        <p:txBody>
          <a:bodyPr wrap="square">
            <a:spAutoFit/>
          </a:bodyPr>
          <a:lstStyle/>
          <a:p>
            <a:r>
              <a:rPr lang="en-US" dirty="0" smtClean="0">
                <a:hlinkClick r:id="rId2"/>
              </a:rPr>
              <a:t>https://indiancountrymedianetwork.com/history/events/george-washington-first-author-of-federal-indian-policy/</a:t>
            </a:r>
            <a:endParaRPr lang="en-US" dirty="0" smtClean="0"/>
          </a:p>
          <a:p>
            <a:r>
              <a:rPr lang="en-US" dirty="0" smtClean="0"/>
              <a:t>	When Washington was elected as president in 1789, he brought to the office the uneasy conviction that Native Americans were destined to be displaced as white settlers moved westward. He also brought a nickname: Members of the Iroquois Confederacy called him “</a:t>
            </a:r>
            <a:r>
              <a:rPr lang="en-US" dirty="0" err="1" smtClean="0"/>
              <a:t>Conotocarious</a:t>
            </a:r>
            <a:r>
              <a:rPr lang="en-US" dirty="0" smtClean="0"/>
              <a:t>,” which means “devourer of villages.”</a:t>
            </a:r>
          </a:p>
          <a:p>
            <a:r>
              <a:rPr lang="en-US" dirty="0" smtClean="0"/>
              <a:t>	Born in Virginia in 1732, Washington’s first career was surveying, but he also earned a reputation as a military commander in the French and Indian and Revolutionary wars. He served in the First Continental Congress and the Constitutional Convention before being unanimously elected as president of the United States. As the first president of a new country, Washington inherited a problem already hundreds of years in the making: what to do with the indigenous population. During his two terms as president, Washington forged the first relationships between the federal government and Native Americans, setting the tone for the next 227 years of federal Indian policy.</a:t>
            </a:r>
          </a:p>
          <a:p>
            <a:r>
              <a:rPr lang="en-US" dirty="0" smtClean="0"/>
              <a:t>	“Indians were part of Washington’s life from the time he was 16 years old until he retired from the presidency,” said Mary Thompson, a research historian at Mount Vernon. “He was the first president to worry about boundaries, about white people encroaching on Indian land, about the treaty-making process.”</a:t>
            </a:r>
          </a:p>
          <a:p>
            <a:r>
              <a:rPr lang="en-US" dirty="0" smtClean="0"/>
              <a:t>	Near the beginning of his first term, Washington declared that one of his highest priorities was an Indian policy “directed entirely by the great principles of justice and humanity.” The first federal Indian policy was enunciated in June 1789, two months after Washington took office.</a:t>
            </a:r>
          </a:p>
          <a:p>
            <a:r>
              <a:rPr lang="en-US" dirty="0" smtClean="0"/>
              <a:t>	During his eight years in power, Washington oversaw seven treaties, including the Treaty of Greenville, which granted the U.S. most of the present-day state of Ohio. Yet he also worked tirelessly with Secretary of War Henry Knox to create sovereign “homelands” for Indians, believing that Indians were “prior occupants” and should be considered as foreign nations rather than subjects of the state.</a:t>
            </a:r>
          </a:p>
          <a:p>
            <a:r>
              <a:rPr lang="en-US" dirty="0" smtClean="0"/>
              <a:t>	In July 1790, Congress passed the first Indian Trade and Intercourse Act, which “articulated a sharp divide between settlers’ lands and Indian country, and restricted access to Indian country only to federal agents and licensed Indian traders,” states the 2004 “Encyclopedia of United States Indian Policy and Law.” The law also introduced federal policies regarding the prosecution of non-Indians who commit crimes in Indian country and federal oversight of Indian land.</a:t>
            </a:r>
          </a:p>
          <a:p>
            <a:r>
              <a:rPr lang="en-US" dirty="0" smtClean="0"/>
              <a:t>	Washington’s Indian policies were pragmatic, supporting limited contact between Indians and settlers. But the President also pushed to change Indian behavior, believing that the federal government could not hold back the avalanche of white settlers.</a:t>
            </a:r>
          </a:p>
          <a:p>
            <a:r>
              <a:rPr lang="en-US" dirty="0" smtClean="0"/>
              <a:t>	In 1796, Washington concluded that settlers, not the government, controlled the national agenda regarding Indians. “I believe scarcely anything short of a Chinese wall or a line of troops will restrain land jobbers and the encroachment of settlers upon the Indian territory,” he wrote.</a:t>
            </a:r>
          </a:p>
          <a:p>
            <a:r>
              <a:rPr lang="en-US" dirty="0" smtClean="0"/>
              <a:t>	Washington knew the government didn’t have a strong enough army to keep the settlers out, Thompson said. Instead, he initiated treaties with individual tribes and sought audiences with others, recommending they “settle down and live like white people.” This “civilization policy” became an essential part of Indian policy into the 19</a:t>
            </a:r>
            <a:r>
              <a:rPr lang="en-US" baseline="30000" dirty="0" smtClean="0"/>
              <a:t>th</a:t>
            </a:r>
            <a:r>
              <a:rPr lang="en-US" dirty="0" smtClean="0"/>
              <a:t> and 20</a:t>
            </a:r>
            <a:r>
              <a:rPr lang="en-US" baseline="30000" dirty="0" smtClean="0"/>
              <a:t>th</a:t>
            </a:r>
            <a:r>
              <a:rPr lang="en-US" dirty="0" smtClean="0"/>
              <a:t> centuries.</a:t>
            </a:r>
          </a:p>
          <a:p>
            <a:r>
              <a:rPr lang="en-US" dirty="0" smtClean="0"/>
              <a:t>“Washington was ready to put money into buying farm equipment and spinning wheels,” Thompson said. “He wanted to pay people to teach them how to live the settled agricultural lives. He encouraged the sending of missionaries. He really felt that as cultures got closer together and got more alike, it would make it easier for them to live together.”</a:t>
            </a:r>
          </a:p>
          <a:p>
            <a:r>
              <a:rPr lang="en-US" dirty="0" smtClean="0"/>
              <a:t>	Yet Washington also warned that to dispossess the Indians of their land would constitute a moral failure that would “stain the character of the nation.” In an open letter to the Cherokee Nation in 1796, Washington promised that if the Cherokee did their part, the federal government would enforce the treaties and ensure Cherokee survival. Washington meant the commitment to be a matter of law and personal promise, but it was one he could not keep.</a:t>
            </a:r>
          </a:p>
          <a:p>
            <a:r>
              <a:rPr lang="en-US" dirty="0" smtClean="0"/>
              <a:t>	“The irony is that the Indians did what they were told,” Thompson said. “They bought land, lived on plantations, had slaves, raised crops, wore the same clothing as the white settlers, and then Andrew Jackson came along with the extermination policies.”</a:t>
            </a:r>
          </a:p>
          <a:p>
            <a:endParaRPr lang="en-US" dirty="0" smtClean="0"/>
          </a:p>
          <a:p>
            <a:r>
              <a:rPr lang="en-US" dirty="0" smtClean="0">
                <a:hlinkClick r:id="rId3"/>
              </a:rPr>
              <a:t>http://www.mountvernon.org/digital-encyclopedia/article/native-american-policy/</a:t>
            </a:r>
            <a:endParaRPr lang="en-US" dirty="0" smtClean="0"/>
          </a:p>
          <a:p>
            <a:r>
              <a:rPr lang="en-US" dirty="0" smtClean="0"/>
              <a:t>	Washington and Knox sought to provide safe havens for native tribes while also assimilating them into American society. Washington and Knox believed that if they failed to at least make an effort to secure Indian land, their chances of convincing Native Americans to transform their hunting culture to one of farming and herding would be undermined. As the two reluctantly came to recognize, however, it was the settlers pouring into the western frontier that controlled the national agenda regarding Native Americans and their land.  By 1796 even Washington had concluded that holding back the avalanche of settlers had become nearly impossible, writing that "I believe scarcely anything short of a Chinese wall, or a line troops, will restrain Land jobbers, and the encroachment of settlers upon the Indian territory."</a:t>
            </a:r>
          </a:p>
          <a:p>
            <a:endParaRPr lang="en-US" dirty="0"/>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2862322"/>
          </a:xfrm>
          <a:prstGeom prst="rect">
            <a:avLst/>
          </a:prstGeom>
        </p:spPr>
        <p:txBody>
          <a:bodyPr wrap="square">
            <a:spAutoFit/>
          </a:bodyPr>
          <a:lstStyle/>
          <a:p>
            <a:r>
              <a:rPr lang="en-US" smtClean="0">
                <a:hlinkClick r:id="rId2"/>
              </a:rPr>
              <a:t>http://www.mountvernon.org/digital-encyclopedia/article/native-american-policy/</a:t>
            </a:r>
            <a:endParaRPr lang="en-US" smtClean="0"/>
          </a:p>
          <a:p>
            <a:endParaRPr lang="en-US" dirty="0" smtClean="0"/>
          </a:p>
          <a:p>
            <a:r>
              <a:rPr lang="en-US" dirty="0" smtClean="0"/>
              <a:t>Washington believed that Native Americans were equals, but that their society was inferior. He formulated a policy to encourage the "civilizing" process, and Thomas Jefferson continued it.</a:t>
            </a:r>
            <a:r>
              <a:rPr lang="en-US" baseline="30000" dirty="0" smtClean="0"/>
              <a:t> </a:t>
            </a:r>
            <a:r>
              <a:rPr lang="en-US" dirty="0" smtClean="0"/>
              <a:t> The historian Robert </a:t>
            </a:r>
            <a:r>
              <a:rPr lang="en-US" dirty="0" err="1" smtClean="0"/>
              <a:t>Remini</a:t>
            </a:r>
            <a:r>
              <a:rPr lang="en-US" dirty="0" smtClean="0"/>
              <a:t> wrote, "They presumed that once the Indians adopted the practice of private property, built homes, farmed, educated their children, and embraced Christianity, these Native Americans would win acceptance from white Americans</a:t>
            </a:r>
            <a:r>
              <a:rPr lang="en-US" b="1" dirty="0" smtClean="0"/>
              <a:t>.“</a:t>
            </a:r>
            <a:r>
              <a:rPr lang="en-US" b="1" baseline="30000" dirty="0" smtClean="0"/>
              <a:t>  </a:t>
            </a:r>
            <a:r>
              <a:rPr lang="en-US" b="1" dirty="0" smtClean="0"/>
              <a:t>Washington's six-point plan included impartial justice toward Indians; regulated buying of Indian lands; promotion of commerce; promotion of experiments to civilize or improve Indian society; presidential authority to give presents; and punishing those who violated Indian rights.</a:t>
            </a:r>
            <a:r>
              <a:rPr lang="en-US" b="1" baseline="30000" dirty="0" smtClean="0"/>
              <a:t> </a:t>
            </a:r>
            <a:r>
              <a:rPr lang="en-US" dirty="0" smtClean="0"/>
              <a:t> </a:t>
            </a:r>
            <a:endParaRPr lang="en-US" dirty="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11172289"/>
          </a:xfrm>
          <a:prstGeom prst="rect">
            <a:avLst/>
          </a:prstGeom>
        </p:spPr>
        <p:txBody>
          <a:bodyPr wrap="square">
            <a:spAutoFit/>
          </a:bodyPr>
          <a:lstStyle/>
          <a:p>
            <a:r>
              <a:rPr lang="en-US" dirty="0" smtClean="0">
                <a:hlinkClick r:id="rId2"/>
              </a:rPr>
              <a:t>https://en.wikipedia.org/wiki/Nonintercourse_Act</a:t>
            </a:r>
            <a:endParaRPr lang="en-US" dirty="0" smtClean="0"/>
          </a:p>
          <a:p>
            <a:endParaRPr lang="en-US" dirty="0" smtClean="0"/>
          </a:p>
          <a:p>
            <a:r>
              <a:rPr lang="en-US" dirty="0" smtClean="0"/>
              <a:t>  	The Intercourse Act is The collective name given to six statutes passed by the Congress in 1790, 1793, 1796, 1799, 1802, and 1834 to set Amerindian boundaries of reservations. The various Acts also regulate commerce between Americans and Native Americans. The most notable provisions of the Act regulate the inalienability of aboriginal title in the United States, a continuing source of litigation for almost 200 years. The prohibition on purchases of Indian lands without the approval of the federal government has its origins in the Royal Proclamation of 1763 and the Confederation Congress Proclamation of 1783.</a:t>
            </a:r>
          </a:p>
          <a:p>
            <a:r>
              <a:rPr lang="en-US" dirty="0" smtClean="0"/>
              <a:t>	The original Act, passed on July 22, 1790 provides:</a:t>
            </a:r>
          </a:p>
          <a:p>
            <a:r>
              <a:rPr lang="en-US" dirty="0" smtClean="0"/>
              <a:t>No sale of lands made by any Indians, or any nation or tribe of Indians within the United States, shall be valid to any person or persons, or to any state, whether having the right of pre-emption to such lands or not, unless the same shall be made and duly executed at some public treaty, held under the authority of the United States.</a:t>
            </a:r>
          </a:p>
          <a:p>
            <a:r>
              <a:rPr lang="en-US" dirty="0" smtClean="0"/>
              <a:t>	The 1793 Act provides:</a:t>
            </a:r>
          </a:p>
          <a:p>
            <a:r>
              <a:rPr lang="en-US" dirty="0" smtClean="0"/>
              <a:t>[N]o purchase or grant of lands, or of any title or claim thereto, from any Indians or nation or tribe of Indians, within the bounds of the United States, shall be of any validity in law or equity, unless the same be made by a treaty or a convention entered into pursuant to the constitution …</a:t>
            </a:r>
          </a:p>
          <a:p>
            <a:r>
              <a:rPr lang="en-US" dirty="0" smtClean="0"/>
              <a:t>	The 1796 Act provides:</a:t>
            </a:r>
          </a:p>
          <a:p>
            <a:r>
              <a:rPr lang="en-US" dirty="0" smtClean="0"/>
              <a:t>[N]o purchase, grant, lease, or other conveyance of lands, or of any title or claim thereto, from any Indian, or nation or tribe of Indians, within the bounds of the United States, shall be of any validity, in law or equity, unless the same be made by treaty, or convention, entered into pursuant to the constitution …</a:t>
            </a:r>
          </a:p>
          <a:p>
            <a:r>
              <a:rPr lang="en-US" dirty="0" smtClean="0"/>
              <a:t>	The 1799 Act provides:</a:t>
            </a:r>
          </a:p>
          <a:p>
            <a:r>
              <a:rPr lang="en-US" dirty="0" smtClean="0"/>
              <a:t>No purchase, grant, lease, or other conveyance of lands, or of any title or claim thereto, from any Indian, or nation or tribe of Indians, within the bounds of the United States, shall be of any validity, in law or equity, unless the same be made by treaty or convention, entered into pursuant to the constitution …</a:t>
            </a:r>
          </a:p>
          <a:p>
            <a:r>
              <a:rPr lang="en-US" dirty="0" smtClean="0"/>
              <a:t>	The 1802 Act provides</a:t>
            </a:r>
          </a:p>
          <a:p>
            <a:r>
              <a:rPr lang="en-US" dirty="0" smtClean="0"/>
              <a:t>No purchase, grant, lease, or other conveyance of lands, or of any title or claim thereto, from any Indian, or nation, or tribe of Indians, within the bounds of the United States, shall be of any validity, in law or equity, unless the same be made by treaty or convention, entered into pursuant to the constitution …</a:t>
            </a:r>
          </a:p>
          <a:p>
            <a:r>
              <a:rPr lang="en-US" dirty="0" smtClean="0"/>
              <a:t>	The 1834 Act, currently codified at 25 U.S.C. § 177, provides:</a:t>
            </a:r>
          </a:p>
          <a:p>
            <a:r>
              <a:rPr lang="en-US" dirty="0" smtClean="0"/>
              <a:t>No purchase, grant, lease, or other conveyance of land, or of any title or claim thereto, from any Indian nation or tribe of Indians, shall be of any validity in law or equity, unless the same be made by treaty or convention entered into pursuant the constitution.</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24000"/>
            <a:ext cx="9144000" cy="3970318"/>
          </a:xfrm>
          <a:prstGeom prst="rect">
            <a:avLst/>
          </a:prstGeom>
        </p:spPr>
        <p:txBody>
          <a:bodyPr wrap="square">
            <a:spAutoFit/>
          </a:bodyPr>
          <a:lstStyle/>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religious conversion to Christianity</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literacy – written language &amp; schools</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centralized tribal government </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written constitution</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intermarriage with Euro-Americans</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farming &amp; plantation slavery practices </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market participation – ‘Factory System’</a:t>
            </a:r>
            <a:r>
              <a:rPr lang="en-US" sz="3600" b="1" dirty="0" smtClean="0">
                <a:solidFill>
                  <a:srgbClr val="FF0000"/>
                </a:solidFill>
                <a:effectLst>
                  <a:outerShdw dist="50800" dir="7200000" algn="ctr" rotWithShape="0">
                    <a:schemeClr val="tx1"/>
                  </a:outerShdw>
                </a:effectLst>
              </a:rPr>
              <a:t> </a:t>
            </a:r>
          </a:p>
        </p:txBody>
      </p:sp>
      <p:sp useBgFill="1">
        <p:nvSpPr>
          <p:cNvPr id="8" name="Rectangle 7"/>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p:nvSpPr>
          <p:cNvPr id="9" name="Rectangle 8"/>
          <p:cNvSpPr/>
          <p:nvPr/>
        </p:nvSpPr>
        <p:spPr>
          <a:xfrm>
            <a:off x="0" y="1524000"/>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religious conversion to Christianity</a:t>
            </a:r>
          </a:p>
        </p:txBody>
      </p:sp>
      <p:sp useBgFill="1">
        <p:nvSpPr>
          <p:cNvPr id="6" name="TextBox 5"/>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1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1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1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10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left)">
                                      <p:cBhvr>
                                        <p:cTn id="32" dur="10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wipe(left)">
                                      <p:cBhvr>
                                        <p:cTn id="37" dur="10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fade">
                                      <p:cBhvr>
                                        <p:cTn id="42" dur="1000"/>
                                        <p:tgtEl>
                                          <p:spTgt spid="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1000"/>
                                        <p:tgtEl>
                                          <p:spTgt spid="7">
                                            <p:txEl>
                                              <p:pRg st="0" end="0"/>
                                            </p:txEl>
                                          </p:spTgt>
                                        </p:tgtEl>
                                      </p:cBhvr>
                                    </p:animEffect>
                                    <p:set>
                                      <p:cBhvr>
                                        <p:cTn id="47" dur="1" fill="hold">
                                          <p:stCondLst>
                                            <p:cond delay="999"/>
                                          </p:stCondLst>
                                        </p:cTn>
                                        <p:tgtEl>
                                          <p:spTgt spid="7">
                                            <p:txEl>
                                              <p:pRg st="0" end="0"/>
                                            </p:txEl>
                                          </p:spTgt>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1000"/>
                                        <p:tgtEl>
                                          <p:spTgt spid="7">
                                            <p:txEl>
                                              <p:pRg st="1" end="1"/>
                                            </p:txEl>
                                          </p:spTgt>
                                        </p:tgtEl>
                                      </p:cBhvr>
                                    </p:animEffect>
                                    <p:set>
                                      <p:cBhvr>
                                        <p:cTn id="50" dur="1" fill="hold">
                                          <p:stCondLst>
                                            <p:cond delay="999"/>
                                          </p:stCondLst>
                                        </p:cTn>
                                        <p:tgtEl>
                                          <p:spTgt spid="7">
                                            <p:txEl>
                                              <p:pRg st="1" end="1"/>
                                            </p:txEl>
                                          </p:spTgt>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1000"/>
                                        <p:tgtEl>
                                          <p:spTgt spid="7">
                                            <p:txEl>
                                              <p:pRg st="2" end="2"/>
                                            </p:txEl>
                                          </p:spTgt>
                                        </p:tgtEl>
                                      </p:cBhvr>
                                    </p:animEffect>
                                    <p:set>
                                      <p:cBhvr>
                                        <p:cTn id="53" dur="1" fill="hold">
                                          <p:stCondLst>
                                            <p:cond delay="999"/>
                                          </p:stCondLst>
                                        </p:cTn>
                                        <p:tgtEl>
                                          <p:spTgt spid="7">
                                            <p:txEl>
                                              <p:pRg st="2" end="2"/>
                                            </p:txEl>
                                          </p:spTgt>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1000"/>
                                        <p:tgtEl>
                                          <p:spTgt spid="7">
                                            <p:txEl>
                                              <p:pRg st="3" end="3"/>
                                            </p:txEl>
                                          </p:spTgt>
                                        </p:tgtEl>
                                      </p:cBhvr>
                                    </p:animEffect>
                                    <p:set>
                                      <p:cBhvr>
                                        <p:cTn id="56" dur="1" fill="hold">
                                          <p:stCondLst>
                                            <p:cond delay="999"/>
                                          </p:stCondLst>
                                        </p:cTn>
                                        <p:tgtEl>
                                          <p:spTgt spid="7">
                                            <p:txEl>
                                              <p:pRg st="3" end="3"/>
                                            </p:txEl>
                                          </p:spTgt>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1000"/>
                                        <p:tgtEl>
                                          <p:spTgt spid="7">
                                            <p:txEl>
                                              <p:pRg st="4" end="4"/>
                                            </p:txEl>
                                          </p:spTgt>
                                        </p:tgtEl>
                                      </p:cBhvr>
                                    </p:animEffect>
                                    <p:set>
                                      <p:cBhvr>
                                        <p:cTn id="59" dur="1" fill="hold">
                                          <p:stCondLst>
                                            <p:cond delay="999"/>
                                          </p:stCondLst>
                                        </p:cTn>
                                        <p:tgtEl>
                                          <p:spTgt spid="7">
                                            <p:txEl>
                                              <p:pRg st="4" end="4"/>
                                            </p:txEl>
                                          </p:spTgt>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1000"/>
                                        <p:tgtEl>
                                          <p:spTgt spid="7">
                                            <p:txEl>
                                              <p:pRg st="5" end="5"/>
                                            </p:txEl>
                                          </p:spTgt>
                                        </p:tgtEl>
                                      </p:cBhvr>
                                    </p:animEffect>
                                    <p:set>
                                      <p:cBhvr>
                                        <p:cTn id="62" dur="1" fill="hold">
                                          <p:stCondLst>
                                            <p:cond delay="999"/>
                                          </p:stCondLst>
                                        </p:cTn>
                                        <p:tgtEl>
                                          <p:spTgt spid="7">
                                            <p:txEl>
                                              <p:pRg st="5" end="5"/>
                                            </p:txEl>
                                          </p:spTgt>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1000"/>
                                        <p:tgtEl>
                                          <p:spTgt spid="7">
                                            <p:txEl>
                                              <p:pRg st="6" end="6"/>
                                            </p:txEl>
                                          </p:spTgt>
                                        </p:tgtEl>
                                      </p:cBhvr>
                                    </p:animEffect>
                                    <p:set>
                                      <p:cBhvr>
                                        <p:cTn id="65" dur="1" fill="hold">
                                          <p:stCondLst>
                                            <p:cond delay="999"/>
                                          </p:stCondLst>
                                        </p:cTn>
                                        <p:tgtEl>
                                          <p:spTgt spid="7">
                                            <p:txEl>
                                              <p:pRg st="6" end="6"/>
                                            </p:txEl>
                                          </p:spTgt>
                                        </p:tgtEl>
                                        <p:attrNameLst>
                                          <p:attrName>style.visibility</p:attrName>
                                        </p:attrNameLst>
                                      </p:cBhvr>
                                      <p:to>
                                        <p:strVal val="hidden"/>
                                      </p:to>
                                    </p:set>
                                  </p:childTnLst>
                                </p:cTn>
                              </p:par>
                              <p:par>
                                <p:cTn id="66" presetID="64" presetClass="path" presetSubtype="0" accel="50000" decel="50000" fill="hold" grpId="0" nodeType="withEffect">
                                  <p:stCondLst>
                                    <p:cond delay="0"/>
                                  </p:stCondLst>
                                  <p:childTnLst>
                                    <p:animMotion origin="layout" path="M -0.00296 0 L 4.72222E-6 -0.06875 " pathEditMode="relative" rAng="0" ptsTypes="AA">
                                      <p:cBhvr>
                                        <p:cTn id="67" dur="1000" fill="hold"/>
                                        <p:tgtEl>
                                          <p:spTgt spid="9">
                                            <p:txEl>
                                              <p:pRg st="0" end="0"/>
                                            </p:txEl>
                                          </p:spTgt>
                                        </p:tgtEl>
                                        <p:attrNameLst>
                                          <p:attrName>ppt_x</p:attrName>
                                          <p:attrName>ppt_y</p:attrName>
                                        </p:attrNameLst>
                                      </p:cBhvr>
                                      <p:rCtr x="1" y="-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9" grpId="0" build="allAtOnce"/>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useBgFill="1">
        <p:nvSpPr>
          <p:cNvPr id="6" name="TextBox 5"/>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
        <p:nvSpPr>
          <p:cNvPr id="10" name="Rectangle 9"/>
          <p:cNvSpPr/>
          <p:nvPr/>
        </p:nvSpPr>
        <p:spPr>
          <a:xfrm>
            <a:off x="0" y="1051560"/>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religious conversion to Christianity</a:t>
            </a:r>
          </a:p>
        </p:txBody>
      </p:sp>
      <p:pic>
        <p:nvPicPr>
          <p:cNvPr id="11" name="Picture 8" descr="Image result for green corn ceremony"/>
          <p:cNvPicPr>
            <a:picLocks noChangeAspect="1" noChangeArrowheads="1"/>
          </p:cNvPicPr>
          <p:nvPr/>
        </p:nvPicPr>
        <p:blipFill>
          <a:blip r:embed="rId2"/>
          <a:srcRect/>
          <a:stretch>
            <a:fillRect/>
          </a:stretch>
        </p:blipFill>
        <p:spPr bwMode="auto">
          <a:xfrm>
            <a:off x="4589126" y="1752600"/>
            <a:ext cx="4554874" cy="4267200"/>
          </a:xfrm>
          <a:prstGeom prst="rect">
            <a:avLst/>
          </a:prstGeom>
          <a:noFill/>
        </p:spPr>
      </p:pic>
      <p:sp>
        <p:nvSpPr>
          <p:cNvPr id="12" name="Rectangle 11"/>
          <p:cNvSpPr/>
          <p:nvPr/>
        </p:nvSpPr>
        <p:spPr>
          <a:xfrm>
            <a:off x="228600" y="1676400"/>
            <a:ext cx="4419600" cy="4708981"/>
          </a:xfrm>
          <a:prstGeom prst="rect">
            <a:avLst/>
          </a:prstGeom>
          <a:noFill/>
        </p:spPr>
        <p:txBody>
          <a:bodyPr wrap="square">
            <a:spAutoFit/>
          </a:bodyPr>
          <a:lstStyle/>
          <a:p>
            <a:r>
              <a:rPr lang="en-US" sz="3000" dirty="0" smtClean="0">
                <a:effectLst>
                  <a:outerShdw dist="25400" dir="7200000" algn="ctr" rotWithShape="0">
                    <a:schemeClr val="tx1"/>
                  </a:outerShdw>
                </a:effectLst>
              </a:rPr>
              <a:t>traditional beliefs</a:t>
            </a:r>
          </a:p>
          <a:p>
            <a:pPr lvl="1">
              <a:buFont typeface="Arial" pitchFamily="34" charset="0"/>
              <a:buChar char="•"/>
            </a:pPr>
            <a:r>
              <a:rPr lang="en-US" sz="3000" dirty="0" smtClean="0">
                <a:effectLst>
                  <a:outerShdw dist="25400" dir="7200000" algn="ctr" rotWithShape="0">
                    <a:schemeClr val="tx1"/>
                  </a:outerShdw>
                </a:effectLst>
              </a:rPr>
              <a:t>  focused on nature</a:t>
            </a:r>
          </a:p>
          <a:p>
            <a:r>
              <a:rPr lang="en-US" sz="3000" dirty="0" smtClean="0">
                <a:effectLst>
                  <a:outerShdw dist="25400" dir="7200000" algn="ctr" rotWithShape="0">
                    <a:schemeClr val="tx1"/>
                  </a:outerShdw>
                </a:effectLst>
              </a:rPr>
              <a:t> 	- seasonal cycles</a:t>
            </a:r>
          </a:p>
          <a:p>
            <a:r>
              <a:rPr lang="en-US" sz="3000" dirty="0" smtClean="0">
                <a:effectLst>
                  <a:outerShdw dist="25400" dir="7200000" algn="ctr" rotWithShape="0">
                    <a:schemeClr val="tx1"/>
                  </a:outerShdw>
                </a:effectLst>
              </a:rPr>
              <a:t>  	- symbolism within</a:t>
            </a:r>
          </a:p>
          <a:p>
            <a:r>
              <a:rPr lang="en-US" sz="3000" dirty="0" smtClean="0">
                <a:effectLst>
                  <a:outerShdw dist="25400" dir="7200000" algn="ctr" rotWithShape="0">
                    <a:schemeClr val="tx1"/>
                  </a:outerShdw>
                </a:effectLst>
              </a:rPr>
              <a:t>	   animal kingdom</a:t>
            </a:r>
          </a:p>
          <a:p>
            <a:pPr lvl="1">
              <a:buFont typeface="Arial" pitchFamily="34" charset="0"/>
              <a:buChar char="•"/>
            </a:pPr>
            <a:r>
              <a:rPr lang="en-US" sz="3000" dirty="0" smtClean="0">
                <a:effectLst>
                  <a:outerShdw dist="25400" dir="7200000" algn="ctr" rotWithShape="0">
                    <a:schemeClr val="tx1"/>
                  </a:outerShdw>
                </a:effectLst>
              </a:rPr>
              <a:t> honoring ancestors</a:t>
            </a:r>
          </a:p>
          <a:p>
            <a:pPr lvl="1">
              <a:buFont typeface="Arial" pitchFamily="34" charset="0"/>
              <a:buChar char="•"/>
            </a:pPr>
            <a:r>
              <a:rPr lang="en-US" sz="3000" dirty="0" smtClean="0">
                <a:effectLst>
                  <a:outerShdw dist="25400" dir="7200000" algn="ctr" rotWithShape="0">
                    <a:schemeClr val="tx1"/>
                  </a:outerShdw>
                </a:effectLst>
              </a:rPr>
              <a:t> reconciling grievances</a:t>
            </a:r>
          </a:p>
          <a:p>
            <a:pPr lvl="1">
              <a:buFont typeface="Arial" pitchFamily="34" charset="0"/>
              <a:buChar char="•"/>
            </a:pPr>
            <a:r>
              <a:rPr lang="en-US" sz="3000" dirty="0" smtClean="0">
                <a:effectLst>
                  <a:outerShdw dist="25400" dir="7200000" algn="ctr" rotWithShape="0">
                    <a:schemeClr val="tx1"/>
                  </a:outerShdw>
                </a:effectLst>
              </a:rPr>
              <a:t> asking forgiveness</a:t>
            </a:r>
          </a:p>
          <a:p>
            <a:pPr lvl="1">
              <a:buFont typeface="Arial" pitchFamily="34" charset="0"/>
              <a:buChar char="•"/>
            </a:pPr>
            <a:r>
              <a:rPr lang="en-US" sz="3000" dirty="0" smtClean="0">
                <a:effectLst>
                  <a:outerShdw dist="25400" dir="7200000" algn="ctr" rotWithShape="0">
                    <a:schemeClr val="tx1"/>
                  </a:outerShdw>
                </a:effectLst>
              </a:rPr>
              <a:t> ceremonies &amp; festivals</a:t>
            </a:r>
          </a:p>
          <a:p>
            <a:endParaRPr lang="en-US" sz="3000" dirty="0">
              <a:effectLst>
                <a:outerShdw dist="25400" dir="7200000" algn="ctr" rotWithShape="0">
                  <a:schemeClr val="tx1"/>
                </a:outerShdw>
              </a:effectLst>
            </a:endParaRPr>
          </a:p>
        </p:txBody>
      </p:sp>
      <p:sp>
        <p:nvSpPr>
          <p:cNvPr id="13" name="Rectangle 12"/>
          <p:cNvSpPr/>
          <p:nvPr/>
        </p:nvSpPr>
        <p:spPr>
          <a:xfrm>
            <a:off x="0" y="6027003"/>
            <a:ext cx="9144000" cy="830997"/>
          </a:xfrm>
          <a:prstGeom prst="rect">
            <a:avLst/>
          </a:prstGeom>
        </p:spPr>
        <p:txBody>
          <a:bodyPr wrap="square">
            <a:spAutoFit/>
          </a:bodyPr>
          <a:lstStyle/>
          <a:p>
            <a:pPr marL="111125"/>
            <a:r>
              <a:rPr lang="en-US" sz="4800" b="1" dirty="0" smtClean="0">
                <a:ln>
                  <a:solidFill>
                    <a:srgbClr val="FF0000"/>
                  </a:solidFill>
                </a:ln>
                <a:solidFill>
                  <a:srgbClr val="FF0000"/>
                </a:solidFill>
                <a:effectLst>
                  <a:outerShdw dist="50800" dir="7200000" algn="ctr" rotWithShape="0">
                    <a:schemeClr val="tx1"/>
                  </a:outerShdw>
                </a:effectLst>
                <a:latin typeface="Bradley Hand ITC" pitchFamily="66" charset="0"/>
              </a:rPr>
              <a:t>  Traditional Green Corn Festival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1000"/>
                                        <p:tgtEl>
                                          <p:spTgt spid="12">
                                            <p:txEl>
                                              <p:pRg st="0" end="0"/>
                                            </p:txEl>
                                          </p:spTgt>
                                        </p:tgtEl>
                                      </p:cBhvr>
                                    </p:animEffect>
                                  </p:childTnLst>
                                </p:cTn>
                              </p:par>
                              <p:par>
                                <p:cTn id="8" presetID="10" presetClass="exit" presetSubtype="0" fill="hold" grpId="0" nodeType="withEffect">
                                  <p:stCondLst>
                                    <p:cond delay="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10" presetClass="entr" presetSubtype="0" fill="hold"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Effect transition="in" filter="wipe(left)">
                                      <p:cBhvr>
                                        <p:cTn id="18" dur="1000"/>
                                        <p:tgtEl>
                                          <p:spTgt spid="12">
                                            <p:txEl>
                                              <p:pRg st="1" end="1"/>
                                            </p:txEl>
                                          </p:spTgt>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left)">
                                      <p:cBhvr>
                                        <p:cTn id="22" dur="10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wipe(left)">
                                      <p:cBhvr>
                                        <p:cTn id="27" dur="1000"/>
                                        <p:tgtEl>
                                          <p:spTgt spid="12">
                                            <p:txEl>
                                              <p:pRg st="3" end="3"/>
                                            </p:txEl>
                                          </p:spTgt>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Effect transition="in" filter="wipe(left)">
                                      <p:cBhvr>
                                        <p:cTn id="31" dur="1000"/>
                                        <p:tgtEl>
                                          <p:spTgt spid="12">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2">
                                            <p:txEl>
                                              <p:pRg st="5" end="5"/>
                                            </p:txEl>
                                          </p:spTgt>
                                        </p:tgtEl>
                                        <p:attrNameLst>
                                          <p:attrName>style.visibility</p:attrName>
                                        </p:attrNameLst>
                                      </p:cBhvr>
                                      <p:to>
                                        <p:strVal val="visible"/>
                                      </p:to>
                                    </p:set>
                                    <p:animEffect transition="in" filter="wipe(left)">
                                      <p:cBhvr>
                                        <p:cTn id="36" dur="1000"/>
                                        <p:tgtEl>
                                          <p:spTgt spid="12">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2">
                                            <p:txEl>
                                              <p:pRg st="6" end="6"/>
                                            </p:txEl>
                                          </p:spTgt>
                                        </p:tgtEl>
                                        <p:attrNameLst>
                                          <p:attrName>style.visibility</p:attrName>
                                        </p:attrNameLst>
                                      </p:cBhvr>
                                      <p:to>
                                        <p:strVal val="visible"/>
                                      </p:to>
                                    </p:set>
                                    <p:animEffect transition="in" filter="wipe(left)">
                                      <p:cBhvr>
                                        <p:cTn id="41" dur="1000"/>
                                        <p:tgtEl>
                                          <p:spTgt spid="12">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2">
                                            <p:txEl>
                                              <p:pRg st="7" end="7"/>
                                            </p:txEl>
                                          </p:spTgt>
                                        </p:tgtEl>
                                        <p:attrNameLst>
                                          <p:attrName>style.visibility</p:attrName>
                                        </p:attrNameLst>
                                      </p:cBhvr>
                                      <p:to>
                                        <p:strVal val="visible"/>
                                      </p:to>
                                    </p:set>
                                    <p:animEffect transition="in" filter="wipe(left)">
                                      <p:cBhvr>
                                        <p:cTn id="46" dur="1000"/>
                                        <p:tgtEl>
                                          <p:spTgt spid="12">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2">
                                            <p:txEl>
                                              <p:pRg st="8" end="8"/>
                                            </p:txEl>
                                          </p:spTgt>
                                        </p:tgtEl>
                                        <p:attrNameLst>
                                          <p:attrName>style.visibility</p:attrName>
                                        </p:attrNameLst>
                                      </p:cBhvr>
                                      <p:to>
                                        <p:strVal val="visible"/>
                                      </p:to>
                                    </p:set>
                                    <p:animEffect transition="in" filter="wipe(left)">
                                      <p:cBhvr>
                                        <p:cTn id="51" dur="1000"/>
                                        <p:tgtEl>
                                          <p:spTgt spid="12">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1000" fill="hold"/>
                                        <p:tgtEl>
                                          <p:spTgt spid="13"/>
                                        </p:tgtEl>
                                        <p:attrNameLst>
                                          <p:attrName>ppt_w</p:attrName>
                                        </p:attrNameLst>
                                      </p:cBhvr>
                                      <p:tavLst>
                                        <p:tav tm="0">
                                          <p:val>
                                            <p:fltVal val="0"/>
                                          </p:val>
                                        </p:tav>
                                        <p:tav tm="100000">
                                          <p:val>
                                            <p:strVal val="#ppt_w"/>
                                          </p:val>
                                        </p:tav>
                                      </p:tavLst>
                                    </p:anim>
                                    <p:anim calcmode="lin" valueType="num">
                                      <p:cBhvr>
                                        <p:cTn id="57" dur="1000" fill="hold"/>
                                        <p:tgtEl>
                                          <p:spTgt spid="13"/>
                                        </p:tgtEl>
                                        <p:attrNameLst>
                                          <p:attrName>ppt_h</p:attrName>
                                        </p:attrNameLst>
                                      </p:cBhvr>
                                      <p:tavLst>
                                        <p:tav tm="0">
                                          <p:val>
                                            <p:fltVal val="0"/>
                                          </p:val>
                                        </p:tav>
                                        <p:tav tm="100000">
                                          <p:val>
                                            <p:strVal val="#ppt_h"/>
                                          </p:val>
                                        </p:tav>
                                      </p:tavLst>
                                    </p:anim>
                                    <p:animEffect transition="in" filter="fade">
                                      <p:cBhvr>
                                        <p:cTn id="5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8288" y="621792"/>
            <a:ext cx="9162288" cy="5763589"/>
            <a:chOff x="-18288" y="621792"/>
            <a:chExt cx="9162288" cy="5763589"/>
          </a:xfrm>
        </p:grpSpPr>
        <p:sp useBgFill="1">
          <p:nvSpPr>
            <p:cNvPr id="8" name="Rectangle 7"/>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pic>
          <p:nvPicPr>
            <p:cNvPr id="11" name="Picture 8" descr="Image result for green corn ceremony"/>
            <p:cNvPicPr>
              <a:picLocks noChangeAspect="1" noChangeArrowheads="1"/>
            </p:cNvPicPr>
            <p:nvPr/>
          </p:nvPicPr>
          <p:blipFill>
            <a:blip r:embed="rId2"/>
            <a:srcRect/>
            <a:stretch>
              <a:fillRect/>
            </a:stretch>
          </p:blipFill>
          <p:spPr bwMode="auto">
            <a:xfrm>
              <a:off x="4589126" y="1752600"/>
              <a:ext cx="4554874" cy="4267200"/>
            </a:xfrm>
            <a:prstGeom prst="rect">
              <a:avLst/>
            </a:prstGeom>
            <a:noFill/>
          </p:spPr>
        </p:pic>
        <p:sp>
          <p:nvSpPr>
            <p:cNvPr id="12" name="Rectangle 11"/>
            <p:cNvSpPr/>
            <p:nvPr/>
          </p:nvSpPr>
          <p:spPr>
            <a:xfrm>
              <a:off x="228600" y="1676400"/>
              <a:ext cx="4419600" cy="4708981"/>
            </a:xfrm>
            <a:prstGeom prst="rect">
              <a:avLst/>
            </a:prstGeom>
            <a:noFill/>
          </p:spPr>
          <p:txBody>
            <a:bodyPr wrap="square">
              <a:spAutoFit/>
            </a:bodyPr>
            <a:lstStyle/>
            <a:p>
              <a:r>
                <a:rPr lang="en-US" sz="3000" dirty="0" smtClean="0">
                  <a:effectLst>
                    <a:outerShdw dist="25400" dir="7200000" algn="ctr" rotWithShape="0">
                      <a:schemeClr val="tx1"/>
                    </a:outerShdw>
                  </a:effectLst>
                </a:rPr>
                <a:t>traditional beliefs</a:t>
              </a:r>
            </a:p>
            <a:p>
              <a:pPr lvl="1">
                <a:buFont typeface="Arial" pitchFamily="34" charset="0"/>
                <a:buChar char="•"/>
              </a:pPr>
              <a:r>
                <a:rPr lang="en-US" sz="3000" dirty="0" smtClean="0">
                  <a:effectLst>
                    <a:outerShdw dist="25400" dir="7200000" algn="ctr" rotWithShape="0">
                      <a:schemeClr val="tx1"/>
                    </a:outerShdw>
                  </a:effectLst>
                </a:rPr>
                <a:t>  focused on nature</a:t>
              </a:r>
            </a:p>
            <a:p>
              <a:r>
                <a:rPr lang="en-US" sz="3000" dirty="0" smtClean="0">
                  <a:effectLst>
                    <a:outerShdw dist="25400" dir="7200000" algn="ctr" rotWithShape="0">
                      <a:schemeClr val="tx1"/>
                    </a:outerShdw>
                  </a:effectLst>
                </a:rPr>
                <a:t> 	- seasonal cycles</a:t>
              </a:r>
            </a:p>
            <a:p>
              <a:r>
                <a:rPr lang="en-US" sz="3000" dirty="0" smtClean="0">
                  <a:effectLst>
                    <a:outerShdw dist="25400" dir="7200000" algn="ctr" rotWithShape="0">
                      <a:schemeClr val="tx1"/>
                    </a:outerShdw>
                  </a:effectLst>
                </a:rPr>
                <a:t>  	- symbolism within</a:t>
              </a:r>
            </a:p>
            <a:p>
              <a:r>
                <a:rPr lang="en-US" sz="3000" dirty="0" smtClean="0">
                  <a:effectLst>
                    <a:outerShdw dist="25400" dir="7200000" algn="ctr" rotWithShape="0">
                      <a:schemeClr val="tx1"/>
                    </a:outerShdw>
                  </a:effectLst>
                </a:rPr>
                <a:t>	   animal kingdom</a:t>
              </a:r>
            </a:p>
            <a:p>
              <a:pPr lvl="1">
                <a:buFont typeface="Arial" pitchFamily="34" charset="0"/>
                <a:buChar char="•"/>
              </a:pPr>
              <a:r>
                <a:rPr lang="en-US" sz="3000" dirty="0" smtClean="0">
                  <a:effectLst>
                    <a:outerShdw dist="25400" dir="7200000" algn="ctr" rotWithShape="0">
                      <a:schemeClr val="tx1"/>
                    </a:outerShdw>
                  </a:effectLst>
                </a:rPr>
                <a:t> honoring ancestors</a:t>
              </a:r>
            </a:p>
            <a:p>
              <a:pPr lvl="1">
                <a:buFont typeface="Arial" pitchFamily="34" charset="0"/>
                <a:buChar char="•"/>
              </a:pPr>
              <a:r>
                <a:rPr lang="en-US" sz="3000" dirty="0" smtClean="0">
                  <a:effectLst>
                    <a:outerShdw dist="25400" dir="7200000" algn="ctr" rotWithShape="0">
                      <a:schemeClr val="tx1"/>
                    </a:outerShdw>
                  </a:effectLst>
                </a:rPr>
                <a:t> reconciling grievances</a:t>
              </a:r>
            </a:p>
            <a:p>
              <a:pPr lvl="1">
                <a:buFont typeface="Arial" pitchFamily="34" charset="0"/>
                <a:buChar char="•"/>
              </a:pPr>
              <a:r>
                <a:rPr lang="en-US" sz="3000" dirty="0" smtClean="0">
                  <a:effectLst>
                    <a:outerShdw dist="25400" dir="7200000" algn="ctr" rotWithShape="0">
                      <a:schemeClr val="tx1"/>
                    </a:outerShdw>
                  </a:effectLst>
                </a:rPr>
                <a:t> asking forgiveness</a:t>
              </a:r>
            </a:p>
            <a:p>
              <a:pPr lvl="1">
                <a:buFont typeface="Arial" pitchFamily="34" charset="0"/>
                <a:buChar char="•"/>
              </a:pPr>
              <a:r>
                <a:rPr lang="en-US" sz="3000" dirty="0" smtClean="0">
                  <a:effectLst>
                    <a:outerShdw dist="25400" dir="7200000" algn="ctr" rotWithShape="0">
                      <a:schemeClr val="tx1"/>
                    </a:outerShdw>
                  </a:effectLst>
                </a:rPr>
                <a:t> ceremonies &amp; festivals</a:t>
              </a:r>
            </a:p>
            <a:p>
              <a:endParaRPr lang="en-US" sz="3000" dirty="0">
                <a:effectLst>
                  <a:outerShdw dist="25400" dir="7200000" algn="ctr" rotWithShape="0">
                    <a:schemeClr val="tx1"/>
                  </a:outerShdw>
                </a:effectLst>
              </a:endParaRPr>
            </a:p>
          </p:txBody>
        </p:sp>
      </p:grpSp>
      <p:pic>
        <p:nvPicPr>
          <p:cNvPr id="236546" name="Picture 2"/>
          <p:cNvPicPr>
            <a:picLocks noChangeAspect="1" noChangeArrowheads="1"/>
          </p:cNvPicPr>
          <p:nvPr/>
        </p:nvPicPr>
        <p:blipFill>
          <a:blip r:embed="rId3"/>
          <a:srcRect/>
          <a:stretch>
            <a:fillRect/>
          </a:stretch>
        </p:blipFill>
        <p:spPr bwMode="auto">
          <a:xfrm>
            <a:off x="0" y="685800"/>
            <a:ext cx="9144000" cy="6172201"/>
          </a:xfrm>
          <a:prstGeom prst="rect">
            <a:avLst/>
          </a:prstGeom>
          <a:noFill/>
          <a:ln w="9525">
            <a:noFill/>
            <a:miter lim="800000"/>
            <a:headEnd/>
            <a:tailEnd/>
          </a:ln>
          <a:effectLst/>
        </p:spPr>
      </p:pic>
      <p:sp>
        <p:nvSpPr>
          <p:cNvPr id="13" name="Rectangle 12"/>
          <p:cNvSpPr/>
          <p:nvPr/>
        </p:nvSpPr>
        <p:spPr>
          <a:xfrm>
            <a:off x="0" y="6027003"/>
            <a:ext cx="9144000" cy="830997"/>
          </a:xfrm>
          <a:prstGeom prst="rect">
            <a:avLst/>
          </a:prstGeom>
        </p:spPr>
        <p:txBody>
          <a:bodyPr wrap="square">
            <a:spAutoFit/>
          </a:bodyPr>
          <a:lstStyle/>
          <a:p>
            <a:pPr marL="111125"/>
            <a:r>
              <a:rPr lang="en-US" sz="4800" b="1" dirty="0" smtClean="0">
                <a:ln>
                  <a:solidFill>
                    <a:srgbClr val="FF0000"/>
                  </a:solidFill>
                </a:ln>
                <a:solidFill>
                  <a:srgbClr val="FF0000"/>
                </a:solidFill>
                <a:effectLst>
                  <a:outerShdw dist="50800" dir="7200000" algn="ctr" rotWithShape="0">
                    <a:schemeClr val="tx1"/>
                  </a:outerShdw>
                </a:effectLst>
                <a:latin typeface="Bradley Hand ITC" pitchFamily="66" charset="0"/>
              </a:rPr>
              <a:t>  Traditional Green Corn Festival</a:t>
            </a:r>
          </a:p>
        </p:txBody>
      </p:sp>
      <p:sp useBgFill="1">
        <p:nvSpPr>
          <p:cNvPr id="6" name="TextBox 5"/>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pic>
        <p:nvPicPr>
          <p:cNvPr id="15" name="Picture 14"/>
          <p:cNvPicPr>
            <a:picLocks noChangeAspect="1" noChangeArrowheads="1"/>
          </p:cNvPicPr>
          <p:nvPr/>
        </p:nvPicPr>
        <p:blipFill>
          <a:blip r:embed="rId4"/>
          <a:srcRect/>
          <a:stretch>
            <a:fillRect/>
          </a:stretch>
        </p:blipFill>
        <p:spPr bwMode="auto">
          <a:xfrm>
            <a:off x="4594774" y="1371600"/>
            <a:ext cx="4549226" cy="5486400"/>
          </a:xfrm>
          <a:prstGeom prst="rect">
            <a:avLst/>
          </a:prstGeom>
          <a:noFill/>
          <a:ln w="9525">
            <a:noFill/>
            <a:miter lim="800000"/>
            <a:headEnd/>
            <a:tailEnd/>
          </a:ln>
          <a:effectLst/>
        </p:spPr>
      </p:pic>
      <p:pic>
        <p:nvPicPr>
          <p:cNvPr id="16" name="Picture 16" descr="Image result for green corn festival"/>
          <p:cNvPicPr>
            <a:picLocks noChangeAspect="1" noChangeArrowheads="1"/>
          </p:cNvPicPr>
          <p:nvPr/>
        </p:nvPicPr>
        <p:blipFill>
          <a:blip r:embed="rId5"/>
          <a:srcRect t="8421" r="592" b="22316"/>
          <a:stretch>
            <a:fillRect/>
          </a:stretch>
        </p:blipFill>
        <p:spPr bwMode="auto">
          <a:xfrm>
            <a:off x="0" y="3276600"/>
            <a:ext cx="9144000" cy="3581400"/>
          </a:xfrm>
          <a:prstGeom prst="rect">
            <a:avLst/>
          </a:prstGeom>
          <a:noFill/>
        </p:spPr>
      </p:pic>
      <p:sp>
        <p:nvSpPr>
          <p:cNvPr id="14" name="Rectangle 13"/>
          <p:cNvSpPr/>
          <p:nvPr/>
        </p:nvSpPr>
        <p:spPr>
          <a:xfrm>
            <a:off x="0" y="1409343"/>
            <a:ext cx="9144000" cy="2400657"/>
          </a:xfrm>
          <a:prstGeom prst="rect">
            <a:avLst/>
          </a:prstGeom>
          <a:noFill/>
        </p:spPr>
        <p:txBody>
          <a:bodyPr wrap="square">
            <a:spAutoFit/>
          </a:bodyPr>
          <a:lstStyle/>
          <a:p>
            <a:r>
              <a:rPr lang="en-US" sz="3000" dirty="0" smtClean="0">
                <a:effectLst>
                  <a:outerShdw dist="25400" dir="7200000" algn="ctr" rotWithShape="0">
                    <a:schemeClr val="tx1"/>
                  </a:outerShdw>
                </a:effectLst>
              </a:rPr>
              <a:t> celebrating new beginnings </a:t>
            </a:r>
          </a:p>
          <a:p>
            <a:r>
              <a:rPr lang="en-US" sz="3000" dirty="0" smtClean="0">
                <a:effectLst>
                  <a:outerShdw dist="25400" dir="7200000" algn="ctr" rotWithShape="0">
                    <a:schemeClr val="tx1"/>
                  </a:outerShdw>
                </a:effectLst>
              </a:rPr>
              <a:t>  &amp; first fruits of harvest</a:t>
            </a:r>
            <a:endParaRPr lang="en-US" sz="1000" dirty="0" smtClean="0">
              <a:effectLst>
                <a:outerShdw dist="25400" dir="7200000" algn="ctr" rotWithShape="0">
                  <a:schemeClr val="tx1"/>
                </a:outerShdw>
              </a:effectLst>
            </a:endParaRPr>
          </a:p>
          <a:p>
            <a:pPr algn="ctr"/>
            <a:r>
              <a:rPr lang="en-US" sz="3000" dirty="0" smtClean="0">
                <a:effectLst>
                  <a:outerShdw dist="25400" dir="7200000" algn="ctr" rotWithShape="0">
                    <a:schemeClr val="tx1"/>
                  </a:outerShdw>
                </a:effectLst>
              </a:rPr>
              <a:t>eating the remains of the last year’s crop</a:t>
            </a:r>
          </a:p>
          <a:p>
            <a:pPr algn="ctr"/>
            <a:r>
              <a:rPr lang="en-US" sz="3000" dirty="0" smtClean="0">
                <a:effectLst>
                  <a:outerShdw dist="25400" dir="7200000" algn="ctr" rotWithShape="0">
                    <a:schemeClr val="tx1"/>
                  </a:outerShdw>
                </a:effectLst>
              </a:rPr>
              <a:t>still celebrated today by some native Americans</a:t>
            </a:r>
          </a:p>
          <a:p>
            <a:pPr algn="ctr"/>
            <a:endParaRPr lang="en-US" sz="3000" dirty="0" smtClean="0">
              <a:effectLst>
                <a:outerShdw dist="25400" dir="7200000" algn="ctr" rotWithShape="0">
                  <a:schemeClr val="tx1"/>
                </a:outerShdw>
              </a:effectLst>
            </a:endParaRPr>
          </a:p>
        </p:txBody>
      </p:sp>
      <p:sp>
        <p:nvSpPr>
          <p:cNvPr id="17" name="Rectangle 16"/>
          <p:cNvSpPr/>
          <p:nvPr/>
        </p:nvSpPr>
        <p:spPr>
          <a:xfrm>
            <a:off x="5410200" y="1422737"/>
            <a:ext cx="3733800" cy="1015663"/>
          </a:xfrm>
          <a:prstGeom prst="rect">
            <a:avLst/>
          </a:prstGeom>
          <a:noFill/>
        </p:spPr>
        <p:txBody>
          <a:bodyPr wrap="square">
            <a:spAutoFit/>
          </a:bodyPr>
          <a:lstStyle/>
          <a:p>
            <a:r>
              <a:rPr lang="en-US" sz="3000" dirty="0" smtClean="0">
                <a:effectLst>
                  <a:outerShdw dist="25400" dir="7200000" algn="ctr" rotWithShape="0">
                    <a:schemeClr val="tx1"/>
                  </a:outerShdw>
                </a:effectLst>
              </a:rPr>
              <a:t>fasting, dancing, &amp; </a:t>
            </a:r>
          </a:p>
          <a:p>
            <a:r>
              <a:rPr lang="en-US" sz="3000" dirty="0" smtClean="0">
                <a:effectLst>
                  <a:outerShdw dist="25400" dir="7200000" algn="ctr" rotWithShape="0">
                    <a:schemeClr val="tx1"/>
                  </a:outerShdw>
                </a:effectLst>
              </a:rPr>
              <a:t>    ceremonial bathing</a:t>
            </a:r>
          </a:p>
        </p:txBody>
      </p:sp>
      <p:pic>
        <p:nvPicPr>
          <p:cNvPr id="18" name="Picture 9"/>
          <p:cNvPicPr>
            <a:picLocks noChangeAspect="1" noChangeArrowheads="1"/>
          </p:cNvPicPr>
          <p:nvPr/>
        </p:nvPicPr>
        <p:blipFill>
          <a:blip r:embed="rId6"/>
          <a:srcRect l="21624" t="8561" b="11538"/>
          <a:stretch>
            <a:fillRect/>
          </a:stretch>
        </p:blipFill>
        <p:spPr bwMode="auto">
          <a:xfrm>
            <a:off x="1828800" y="3352800"/>
            <a:ext cx="5943600" cy="3406654"/>
          </a:xfrm>
          <a:prstGeom prst="rect">
            <a:avLst/>
          </a:prstGeom>
          <a:noFill/>
          <a:ln w="50800">
            <a:solidFill>
              <a:schemeClr val="accent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par>
                                <p:cTn id="8" presetID="64" presetClass="path" presetSubtype="0" accel="50000" decel="50000" fill="hold" grpId="0" nodeType="withEffect">
                                  <p:stCondLst>
                                    <p:cond delay="0"/>
                                  </p:stCondLst>
                                  <p:childTnLst>
                                    <p:animMotion origin="layout" path="M 0 -7.40741E-7 L 0 -0.79491 " pathEditMode="relative" rAng="0" ptsTypes="AA">
                                      <p:cBhvr>
                                        <p:cTn id="9" dur="1000" fill="hold"/>
                                        <p:tgtEl>
                                          <p:spTgt spid="13"/>
                                        </p:tgtEl>
                                        <p:attrNameLst>
                                          <p:attrName>ppt_x</p:attrName>
                                          <p:attrName>ppt_y</p:attrName>
                                        </p:attrNameLst>
                                      </p:cBhvr>
                                      <p:rCtr x="0" y="-397"/>
                                    </p:animMotion>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wipe(left)">
                                      <p:cBhvr>
                                        <p:cTn id="18" dur="1000"/>
                                        <p:tgtEl>
                                          <p:spTgt spid="14">
                                            <p:txEl>
                                              <p:pRg st="0" end="0"/>
                                            </p:txEl>
                                          </p:spTgt>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wipe(left)">
                                      <p:cBhvr>
                                        <p:cTn id="22" dur="1000"/>
                                        <p:tgtEl>
                                          <p:spTgt spid="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1000"/>
                                        <p:tgtEl>
                                          <p:spTgt spid="15"/>
                                        </p:tgtEl>
                                      </p:cBhvr>
                                    </p:animEffect>
                                    <p:set>
                                      <p:cBhvr>
                                        <p:cTn id="27" dur="1" fill="hold">
                                          <p:stCondLst>
                                            <p:cond delay="999"/>
                                          </p:stCondLst>
                                        </p:cTn>
                                        <p:tgtEl>
                                          <p:spTgt spid="15"/>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236546"/>
                                        </p:tgtEl>
                                        <p:attrNameLst>
                                          <p:attrName>style.visibility</p:attrName>
                                        </p:attrNameLst>
                                      </p:cBhvr>
                                      <p:to>
                                        <p:strVal val="visible"/>
                                      </p:to>
                                    </p:set>
                                    <p:animEffect transition="in" filter="fade">
                                      <p:cBhvr>
                                        <p:cTn id="30" dur="1000"/>
                                        <p:tgtEl>
                                          <p:spTgt spid="236546"/>
                                        </p:tgtEl>
                                      </p:cBhvr>
                                    </p:animEffect>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17">
                                            <p:txEl>
                                              <p:pRg st="0" end="0"/>
                                            </p:txEl>
                                          </p:spTgt>
                                        </p:tgtEl>
                                        <p:attrNameLst>
                                          <p:attrName>style.visibility</p:attrName>
                                        </p:attrNameLst>
                                      </p:cBhvr>
                                      <p:to>
                                        <p:strVal val="visible"/>
                                      </p:to>
                                    </p:set>
                                    <p:animEffect transition="in" filter="wipe(left)">
                                      <p:cBhvr>
                                        <p:cTn id="34" dur="1000"/>
                                        <p:tgtEl>
                                          <p:spTgt spid="17">
                                            <p:txEl>
                                              <p:pRg st="0" end="0"/>
                                            </p:txEl>
                                          </p:spTgt>
                                        </p:tgtEl>
                                      </p:cBhvr>
                                    </p:animEffect>
                                  </p:childTnLst>
                                </p:cTn>
                              </p:par>
                            </p:childTnLst>
                          </p:cTn>
                        </p:par>
                        <p:par>
                          <p:cTn id="35" fill="hold">
                            <p:stCondLst>
                              <p:cond delay="2000"/>
                            </p:stCondLst>
                            <p:childTnLst>
                              <p:par>
                                <p:cTn id="36" presetID="22" presetClass="entr" presetSubtype="8" fill="hold" nodeType="afterEffect">
                                  <p:stCondLst>
                                    <p:cond delay="0"/>
                                  </p:stCondLst>
                                  <p:childTnLst>
                                    <p:set>
                                      <p:cBhvr>
                                        <p:cTn id="37" dur="1" fill="hold">
                                          <p:stCondLst>
                                            <p:cond delay="0"/>
                                          </p:stCondLst>
                                        </p:cTn>
                                        <p:tgtEl>
                                          <p:spTgt spid="17">
                                            <p:txEl>
                                              <p:pRg st="1" end="1"/>
                                            </p:txEl>
                                          </p:spTgt>
                                        </p:tgtEl>
                                        <p:attrNameLst>
                                          <p:attrName>style.visibility</p:attrName>
                                        </p:attrNameLst>
                                      </p:cBhvr>
                                      <p:to>
                                        <p:strVal val="visible"/>
                                      </p:to>
                                    </p:set>
                                    <p:animEffect transition="in" filter="wipe(left)">
                                      <p:cBhvr>
                                        <p:cTn id="38" dur="1000"/>
                                        <p:tgtEl>
                                          <p:spTgt spid="17">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1000"/>
                                        <p:tgtEl>
                                          <p:spTgt spid="236546"/>
                                        </p:tgtEl>
                                      </p:cBhvr>
                                    </p:animEffect>
                                    <p:set>
                                      <p:cBhvr>
                                        <p:cTn id="43" dur="1" fill="hold">
                                          <p:stCondLst>
                                            <p:cond delay="999"/>
                                          </p:stCondLst>
                                        </p:cTn>
                                        <p:tgtEl>
                                          <p:spTgt spid="236546"/>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childTnLst>
                                </p:cTn>
                              </p:par>
                              <p:par>
                                <p:cTn id="47" presetID="22" presetClass="entr" presetSubtype="8" fill="hold" nodeType="withEffect">
                                  <p:stCondLst>
                                    <p:cond delay="0"/>
                                  </p:stCondLst>
                                  <p:childTnLst>
                                    <p:set>
                                      <p:cBhvr>
                                        <p:cTn id="48" dur="1" fill="hold">
                                          <p:stCondLst>
                                            <p:cond delay="0"/>
                                          </p:stCondLst>
                                        </p:cTn>
                                        <p:tgtEl>
                                          <p:spTgt spid="14">
                                            <p:txEl>
                                              <p:pRg st="2" end="2"/>
                                            </p:txEl>
                                          </p:spTgt>
                                        </p:tgtEl>
                                        <p:attrNameLst>
                                          <p:attrName>style.visibility</p:attrName>
                                        </p:attrNameLst>
                                      </p:cBhvr>
                                      <p:to>
                                        <p:strVal val="visible"/>
                                      </p:to>
                                    </p:set>
                                    <p:animEffect transition="in" filter="wipe(left)">
                                      <p:cBhvr>
                                        <p:cTn id="49" dur="1000"/>
                                        <p:tgtEl>
                                          <p:spTgt spid="14">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1000"/>
                                        <p:tgtEl>
                                          <p:spTgt spid="16"/>
                                        </p:tgtEl>
                                      </p:cBhvr>
                                    </p:animEffect>
                                    <p:set>
                                      <p:cBhvr>
                                        <p:cTn id="54" dur="1" fill="hold">
                                          <p:stCondLst>
                                            <p:cond delay="999"/>
                                          </p:stCondLst>
                                        </p:cTn>
                                        <p:tgtEl>
                                          <p:spTgt spid="16"/>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14">
                                            <p:txEl>
                                              <p:pRg st="3" end="3"/>
                                            </p:txEl>
                                          </p:spTgt>
                                        </p:tgtEl>
                                        <p:attrNameLst>
                                          <p:attrName>style.visibility</p:attrName>
                                        </p:attrNameLst>
                                      </p:cBhvr>
                                      <p:to>
                                        <p:strVal val="visible"/>
                                      </p:to>
                                    </p:set>
                                    <p:animEffect transition="in" filter="fade">
                                      <p:cBhvr>
                                        <p:cTn id="61" dur="10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8928259"/>
          </a:xfrm>
          <a:prstGeom prst="rect">
            <a:avLst/>
          </a:prstGeom>
        </p:spPr>
        <p:txBody>
          <a:bodyPr wrap="square">
            <a:spAutoFit/>
          </a:bodyPr>
          <a:lstStyle/>
          <a:p>
            <a:r>
              <a:rPr lang="en-US" dirty="0" smtClean="0">
                <a:hlinkClick r:id="rId2"/>
              </a:rPr>
              <a:t>https://en.wikipedia.org/wiki/Green_Corn_Ceremony</a:t>
            </a:r>
            <a:endParaRPr lang="en-US" dirty="0" smtClean="0"/>
          </a:p>
          <a:p>
            <a:endParaRPr lang="en-US" dirty="0" smtClean="0"/>
          </a:p>
          <a:p>
            <a:r>
              <a:rPr lang="en-US" dirty="0" smtClean="0"/>
              <a:t>The </a:t>
            </a:r>
            <a:r>
              <a:rPr lang="en-US" b="1" dirty="0" smtClean="0"/>
              <a:t>Green Corn Ceremony (</a:t>
            </a:r>
            <a:r>
              <a:rPr lang="en-US" b="1" dirty="0" err="1" smtClean="0"/>
              <a:t>Busk</a:t>
            </a:r>
            <a:r>
              <a:rPr lang="en-US" b="1" dirty="0" smtClean="0"/>
              <a:t>)</a:t>
            </a:r>
            <a:r>
              <a:rPr lang="en-US" dirty="0" smtClean="0"/>
              <a:t> is an annual ceremony practiced among various Native American peoples associated with the beginning of the yearly corn harvest.  </a:t>
            </a:r>
            <a:r>
              <a:rPr lang="en-US" dirty="0" err="1" smtClean="0"/>
              <a:t>Busk</a:t>
            </a:r>
            <a:r>
              <a:rPr lang="en-US" dirty="0" smtClean="0"/>
              <a:t> is a term given to the ceremony by white traders, the word being a corruption of the Creek word </a:t>
            </a:r>
            <a:r>
              <a:rPr lang="en-US" i="1" dirty="0" err="1" smtClean="0"/>
              <a:t>puskita</a:t>
            </a:r>
            <a:r>
              <a:rPr lang="en-US" dirty="0" smtClean="0"/>
              <a:t> for "a fast".</a:t>
            </a:r>
            <a:r>
              <a:rPr lang="en-US" baseline="30000" dirty="0" smtClean="0"/>
              <a:t> </a:t>
            </a:r>
            <a:r>
              <a:rPr lang="en-US" dirty="0" smtClean="0"/>
              <a:t> These ceremonies have been documented ethnographically throughout the North American Eastern Woodlands and Southeastern tribes.   Historically, it involved a first fruits rite in which the community would sacrifice the first of the green corn to ensure the rest of the crop would be successful.  Green Corn festivals are still held today by many different Southeastern Woodland tribes.  The Green Corn Ceremony typically occurs in late July–August, determined locally by the ripening of the corn crops.</a:t>
            </a:r>
            <a:r>
              <a:rPr lang="en-US" baseline="30000" dirty="0" smtClean="0"/>
              <a:t> </a:t>
            </a:r>
            <a:r>
              <a:rPr lang="en-US" dirty="0" smtClean="0"/>
              <a:t> </a:t>
            </a:r>
          </a:p>
          <a:p>
            <a:r>
              <a:rPr lang="en-US" b="1" dirty="0" smtClean="0"/>
              <a:t>	The ceremony is marked with dancing, feasting, fasting  and religious observations.</a:t>
            </a:r>
          </a:p>
          <a:p>
            <a:r>
              <a:rPr lang="en-US" dirty="0" smtClean="0"/>
              <a:t>The Green Corn Ceremony is a celebration representing new beginnings. Also referred to as the Great Peace Ceremony,</a:t>
            </a:r>
            <a:r>
              <a:rPr lang="en-US" baseline="30000" dirty="0" smtClean="0"/>
              <a:t> </a:t>
            </a:r>
            <a:r>
              <a:rPr lang="en-US" dirty="0" smtClean="0"/>
              <a:t>it is a celebration of thanksgiving to </a:t>
            </a:r>
            <a:r>
              <a:rPr lang="en-US" i="1" dirty="0" err="1" smtClean="0"/>
              <a:t>Hsaketumese</a:t>
            </a:r>
            <a:r>
              <a:rPr lang="en-US" dirty="0" smtClean="0"/>
              <a:t> (The Breath Maker) for the first fruits of the harvest, and a New Year festival as well.</a:t>
            </a:r>
          </a:p>
          <a:p>
            <a:r>
              <a:rPr lang="en-US" dirty="0" smtClean="0"/>
              <a:t>	It is the celebration of the New Year, so at this time all offenses are forgiven except for rape and murder, which are executable or </a:t>
            </a:r>
            <a:r>
              <a:rPr lang="en-US" dirty="0" err="1" smtClean="0"/>
              <a:t>banishable</a:t>
            </a:r>
            <a:r>
              <a:rPr lang="en-US" dirty="0" smtClean="0"/>
              <a:t> offenses. </a:t>
            </a:r>
          </a:p>
          <a:p>
            <a:r>
              <a:rPr lang="en-US" dirty="0" smtClean="0"/>
              <a:t>	DAY 1, people set up their campsites on one of the square ceremonial grounds.</a:t>
            </a:r>
            <a:endParaRPr lang="en-US" baseline="30000" dirty="0" smtClean="0"/>
          </a:p>
          <a:p>
            <a:r>
              <a:rPr lang="en-US" dirty="0" smtClean="0"/>
              <a:t>Following this, there is a feast of the remains of last year's crop, after which all the men of the community begin fasting (historically, the women were considered too weak to participate). That night there is a social stomp dance.</a:t>
            </a:r>
          </a:p>
          <a:p>
            <a:r>
              <a:rPr lang="en-US" dirty="0" smtClean="0"/>
              <a:t>	DAY 2, four brush-covered arbors are set up on the edges of the ceremonial grounds, one in each of the sacred directions.</a:t>
            </a:r>
            <a:r>
              <a:rPr lang="en-US" baseline="30000" dirty="0" smtClean="0"/>
              <a:t> </a:t>
            </a:r>
            <a:r>
              <a:rPr lang="en-US" dirty="0" smtClean="0"/>
              <a:t>For the first dance of the day, the women of the community participate in a Ribbon or Ladies Dance, which involves fastening rattles and shells to their legs perform a purifying dance with special ribbon-clad sticks to prepare the ceremonial ground for the renewal ceremony. The ceremonial fire is set in the middle of four logs laid crosswise, so as to point to the four directions. The </a:t>
            </a:r>
            <a:r>
              <a:rPr lang="en-US" i="1" dirty="0" err="1" smtClean="0"/>
              <a:t>Mico</a:t>
            </a:r>
            <a:r>
              <a:rPr lang="en-US" i="1" dirty="0" smtClean="0"/>
              <a:t> </a:t>
            </a:r>
            <a:r>
              <a:rPr lang="en-US" dirty="0" smtClean="0"/>
              <a:t>(head priest) takes out a little of each of the new crops (not just corn, but beans, squash, wild plants, and others) rubbed with bear oil, and it is offered together with some meat as "first-fruits" and an atonement for all sins.</a:t>
            </a:r>
            <a:r>
              <a:rPr lang="en-US" baseline="30000" dirty="0" smtClean="0"/>
              <a:t> </a:t>
            </a:r>
            <a:r>
              <a:rPr lang="en-US" dirty="0" smtClean="0"/>
              <a:t>The fire (which has been re-lit and nurtured with a special medicine by the </a:t>
            </a:r>
            <a:r>
              <a:rPr lang="en-US" i="1" dirty="0" err="1" smtClean="0"/>
              <a:t>Mico</a:t>
            </a:r>
            <a:r>
              <a:rPr lang="en-US" dirty="0" smtClean="0"/>
              <a:t> will be kept alive until the following year's Green Corn Ceremony. In traditional times, the women would sweep out their cook-fires and the rest of their homes and collect the filth from this, as well as any old clothing and furniture to be burnt and replaced with new items for the new year.</a:t>
            </a:r>
            <a:r>
              <a:rPr lang="en-US" baseline="30000" dirty="0" smtClean="0"/>
              <a:t> </a:t>
            </a:r>
            <a:r>
              <a:rPr lang="en-US" dirty="0" smtClean="0"/>
              <a:t>The women then bring the coals of the fire into their homes, to rekindle their home fires. They can then bake the new fruits of the year over this fire (also to be eaten with bear oil). Many Creeks also practice the </a:t>
            </a:r>
            <a:r>
              <a:rPr lang="en-US" i="1" dirty="0" err="1" smtClean="0"/>
              <a:t>sapi</a:t>
            </a:r>
            <a:r>
              <a:rPr lang="en-US" dirty="0" smtClean="0"/>
              <a:t> or ceremonial scratches, a type of bloodletting in the mid morning, and in many tribes the men and women might rub corn milk, ash, white clay, or analogous mixtures over themselves and bathe as a form of purification.</a:t>
            </a:r>
          </a:p>
          <a:p>
            <a:r>
              <a:rPr lang="en-US" dirty="0" smtClean="0"/>
              <a:t>	They also drink a medicine referred to as </a:t>
            </a:r>
            <a:r>
              <a:rPr lang="en-US" i="1" dirty="0" err="1" smtClean="0"/>
              <a:t>passv</a:t>
            </a:r>
            <a:r>
              <a:rPr lang="en-US" dirty="0" smtClean="0"/>
              <a:t>, also referred to as the "White Drink." (English traders referred to it as the "Black Drink" due to its dark liquid which froths white when shaken before drinking). This White Drink, known to strangers as Carolina Tea, is a caffeine-laden mixture of seven to fourteen different herbs, the main ingredient being </a:t>
            </a:r>
            <a:r>
              <a:rPr lang="en-US" i="1" dirty="0" err="1" smtClean="0"/>
              <a:t>assi-luputski</a:t>
            </a:r>
            <a:r>
              <a:rPr lang="en-US" dirty="0" smtClean="0"/>
              <a:t>, "small leaves" of Yaupon Holly. This medicine was intended to help receive purification, as it is a purgative when consumed in mass amounts. (Historically, only men drank enough of the liquid to throw up.) The purgative was consumed to clean the dietary tract of last year's crop and to truly renew oneself for the new year.</a:t>
            </a:r>
          </a:p>
          <a:p>
            <a:r>
              <a:rPr lang="en-US" dirty="0" smtClean="0"/>
              <a:t>	 DAY 3, after the purification of the second day, men of the community perform the Feather Dance to heal the community.   The fasting usually ends by supper-time after the word is given by the women that the food is prepared, at which time the men march in single-file formation down to a body of water, typically a flowing creek or river for a ceremonial dip in the water and private men’s meeting. They then return to the ceremonial square and perform a single Stomp Dance before retiring to their home camps for a feast. During this time, the participants in the medicine rites are not allowed to sleep, as part of their fast. At midnight a Stomp Dance ceremony is held, which includes feasting and continues on through the night. This ceremony usually ends shortly after dawn.</a:t>
            </a:r>
          </a:p>
          <a:p>
            <a:r>
              <a:rPr lang="en-US" dirty="0" smtClean="0"/>
              <a:t>	 DAY 4 has friendship dances at dawn, games, and people later pack up and return home with their feelings of purification and forgiveness. Fasting from alcohol, sexual activity, and open water will continue for another four days.</a:t>
            </a:r>
          </a:p>
          <a:p>
            <a:r>
              <a:rPr lang="en-US" dirty="0" smtClean="0"/>
              <a:t>	In modern tribal towns and Stomp Dance societies only the ceremonial fire, the cook fires and certain other ceremonial objects will be replaced.  Everyone usually begins gathering by the weekend prior to the ceremony, working, praying, dancing and fasting off and on until the big day. The whole festival tends to last seven-eight days</a:t>
            </a:r>
          </a:p>
          <a:p>
            <a:r>
              <a:rPr lang="en-US" dirty="0" smtClean="0"/>
              <a:t>	Several tribes still participate in these ceremonies each year, but tribes who have historic tradition within the ceremony include the Iroquois, Cherokee, Creek, Choctaw, and Seminole tribes. Each of these tribes may have their own variations of celebration, dances and traditions, but each performs a new-year's ceremony involving fasting and several other comparisons each year.</a:t>
            </a:r>
            <a:endParaRPr lang="en-US" dirty="0"/>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8402300"/>
          </a:xfrm>
          <a:prstGeom prst="rect">
            <a:avLst/>
          </a:prstGeom>
        </p:spPr>
        <p:txBody>
          <a:bodyPr wrap="square">
            <a:spAutoFit/>
          </a:bodyPr>
          <a:lstStyle/>
          <a:p>
            <a:r>
              <a:rPr lang="en-US" dirty="0" smtClean="0">
                <a:hlinkClick r:id="rId2"/>
              </a:rPr>
              <a:t>http://sde.ok.gov/sde/sites/ok.gov.sde/files/documents/files/Tribes_of_OK_Education%20Guide_Seminole_Nation.pdf</a:t>
            </a:r>
            <a:endParaRPr lang="en-US" dirty="0" smtClean="0"/>
          </a:p>
          <a:p>
            <a:endParaRPr lang="en-US" dirty="0" smtClean="0"/>
          </a:p>
          <a:p>
            <a:r>
              <a:rPr lang="en-US" dirty="0" smtClean="0"/>
              <a:t>For Seminole people who continue to observe pre-Christian ceremonial practices, life revolves around activities at the “ceremonial or stomp grounds.” In modern times these are religious centers where ceremonial dances, dinners and ball games take place mainly during weekends throughout the spring, summer and early fall months. Originally the individual tribes or </a:t>
            </a:r>
            <a:r>
              <a:rPr lang="en-US" dirty="0" err="1" smtClean="0"/>
              <a:t>etvlwv</a:t>
            </a:r>
            <a:r>
              <a:rPr lang="en-US" dirty="0" smtClean="0"/>
              <a:t>, as they are termed in the language, that would come to comprise the confederacy known as the Seminole Nation would physically organize themselves around the ceremonial ring. Seminole ceremonialism guided every aspect of Seminole life. Although not as complete, ceremonial teachings still continue to guide those who actively participate in modern times. Today the “ceremonial cycle” consists of four or five dances throughout the “dance season” of which Green Corn or </a:t>
            </a:r>
            <a:r>
              <a:rPr lang="en-US" dirty="0" err="1" smtClean="0"/>
              <a:t>Posketv-rakko</a:t>
            </a:r>
            <a:r>
              <a:rPr lang="en-US" dirty="0" smtClean="0"/>
              <a:t> (Big fast) is the most important. Depending on the ceremonial ground, Green Corn can last from four days (Thursday – Sunday) to seven days (Sunday – Sunday). Friday is known as </a:t>
            </a:r>
            <a:r>
              <a:rPr lang="en-US" dirty="0" err="1" smtClean="0"/>
              <a:t>Hoktak-‘pvnkv</a:t>
            </a:r>
            <a:r>
              <a:rPr lang="en-US" dirty="0" smtClean="0"/>
              <a:t> </a:t>
            </a:r>
            <a:r>
              <a:rPr lang="en-US" dirty="0" err="1" smtClean="0"/>
              <a:t>Nettv</a:t>
            </a:r>
            <a:r>
              <a:rPr lang="en-US" dirty="0" smtClean="0"/>
              <a:t> (Women’s Dance Day) when Ribbon Dance occurs. Friday is also the day that </a:t>
            </a:r>
            <a:r>
              <a:rPr lang="en-US" dirty="0" err="1" smtClean="0"/>
              <a:t>Yvnvsv</a:t>
            </a:r>
            <a:r>
              <a:rPr lang="en-US" dirty="0" smtClean="0"/>
              <a:t> ‘</a:t>
            </a:r>
            <a:r>
              <a:rPr lang="en-US" dirty="0" err="1" smtClean="0"/>
              <a:t>Pvnkv</a:t>
            </a:r>
            <a:r>
              <a:rPr lang="en-US" dirty="0" smtClean="0"/>
              <a:t> (Buffalo Dance) occurs at the ceremonial grounds that perform this dance. The signature dance that occurs during the daytime on Saturday is the </a:t>
            </a:r>
            <a:r>
              <a:rPr lang="en-US" dirty="0" err="1" smtClean="0"/>
              <a:t>Cetvhayv</a:t>
            </a:r>
            <a:r>
              <a:rPr lang="en-US" dirty="0" smtClean="0"/>
              <a:t> ‘</a:t>
            </a:r>
            <a:r>
              <a:rPr lang="en-US" dirty="0" err="1" smtClean="0"/>
              <a:t>Pvnkv</a:t>
            </a:r>
            <a:r>
              <a:rPr lang="en-US" dirty="0" smtClean="0"/>
              <a:t> or the Feather Dance as it’s commonly referred to in English. During Green Corn, as well as the other ceremonies, the participating members must commit themselves to dancing, fasting, medicine taking, work and other activities that are to be performed. The purifying herbal medicine is accompanied by “scratching” of the participants’ bodies. Generally administered to the arms and legs, but not limited to these areas, of the participants, “scratching” is performed to alleviate spiritual and medical ailments by strengthening the individual. Green Corn can be likened to the combined equivalent of the holidays of Thanksgiving, Easter and New Years. During Green Corn strained relationships are to be reconciled and the wrongs that occurred during the year are to be forgiven. The nighttime songs include such things as recognition of tribal ancestors, spiritual entities, historical events, thanksgiving and well wishing or prayers for the coming year.  Daybreak on Sunday marks the completion of the Green Corn ceremony and the beginning of the new year for the ground members.</a:t>
            </a:r>
            <a:endParaRPr lang="en-US" dirty="0"/>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0"/>
            <a:ext cx="9144000" cy="6759454"/>
            <a:chOff x="0" y="0"/>
            <a:chExt cx="9144000" cy="6759454"/>
          </a:xfrm>
        </p:grpSpPr>
        <p:sp>
          <p:nvSpPr>
            <p:cNvPr id="13" name="Rectangle 12"/>
            <p:cNvSpPr/>
            <p:nvPr/>
          </p:nvSpPr>
          <p:spPr>
            <a:xfrm>
              <a:off x="0" y="566928"/>
              <a:ext cx="9144000" cy="830997"/>
            </a:xfrm>
            <a:prstGeom prst="rect">
              <a:avLst/>
            </a:prstGeom>
          </p:spPr>
          <p:txBody>
            <a:bodyPr wrap="square">
              <a:spAutoFit/>
            </a:bodyPr>
            <a:lstStyle/>
            <a:p>
              <a:pPr marL="111125"/>
              <a:r>
                <a:rPr lang="en-US" sz="4800" b="1" dirty="0" smtClean="0">
                  <a:ln>
                    <a:solidFill>
                      <a:srgbClr val="FF0000"/>
                    </a:solidFill>
                  </a:ln>
                  <a:solidFill>
                    <a:srgbClr val="FF0000"/>
                  </a:solidFill>
                  <a:effectLst>
                    <a:outerShdw dist="50800" dir="7200000" algn="ctr" rotWithShape="0">
                      <a:schemeClr val="tx1"/>
                    </a:outerShdw>
                  </a:effectLst>
                  <a:latin typeface="Bradley Hand ITC" pitchFamily="66" charset="0"/>
                </a:rPr>
                <a:t>  Traditional Green Corn Festival</a:t>
              </a:r>
            </a:p>
          </p:txBody>
        </p:sp>
        <p:sp useBgFill="1">
          <p:nvSpPr>
            <p:cNvPr id="14" name="TextBox 13"/>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
          <p:nvSpPr>
            <p:cNvPr id="15" name="Rectangle 14"/>
            <p:cNvSpPr/>
            <p:nvPr/>
          </p:nvSpPr>
          <p:spPr>
            <a:xfrm>
              <a:off x="0" y="1409343"/>
              <a:ext cx="9144000" cy="2400657"/>
            </a:xfrm>
            <a:prstGeom prst="rect">
              <a:avLst/>
            </a:prstGeom>
            <a:noFill/>
          </p:spPr>
          <p:txBody>
            <a:bodyPr wrap="square">
              <a:spAutoFit/>
            </a:bodyPr>
            <a:lstStyle/>
            <a:p>
              <a:r>
                <a:rPr lang="en-US" sz="3000" dirty="0" smtClean="0">
                  <a:effectLst>
                    <a:outerShdw dist="25400" dir="7200000" algn="ctr" rotWithShape="0">
                      <a:schemeClr val="tx1"/>
                    </a:outerShdw>
                  </a:effectLst>
                </a:rPr>
                <a:t> celebrating new beginnings </a:t>
              </a:r>
            </a:p>
            <a:p>
              <a:r>
                <a:rPr lang="en-US" sz="3000" dirty="0" smtClean="0">
                  <a:effectLst>
                    <a:outerShdw dist="25400" dir="7200000" algn="ctr" rotWithShape="0">
                      <a:schemeClr val="tx1"/>
                    </a:outerShdw>
                  </a:effectLst>
                </a:rPr>
                <a:t>  &amp; first fruits of harvest</a:t>
              </a:r>
              <a:endParaRPr lang="en-US" sz="1000" dirty="0" smtClean="0">
                <a:effectLst>
                  <a:outerShdw dist="25400" dir="7200000" algn="ctr" rotWithShape="0">
                    <a:schemeClr val="tx1"/>
                  </a:outerShdw>
                </a:effectLst>
              </a:endParaRPr>
            </a:p>
            <a:p>
              <a:pPr algn="ctr"/>
              <a:r>
                <a:rPr lang="en-US" sz="3000" dirty="0" smtClean="0">
                  <a:effectLst>
                    <a:outerShdw dist="25400" dir="7200000" algn="ctr" rotWithShape="0">
                      <a:schemeClr val="tx1"/>
                    </a:outerShdw>
                  </a:effectLst>
                </a:rPr>
                <a:t>eating the remains of the last year’s crop</a:t>
              </a:r>
            </a:p>
            <a:p>
              <a:pPr algn="ctr"/>
              <a:r>
                <a:rPr lang="en-US" sz="3000" dirty="0" smtClean="0">
                  <a:effectLst>
                    <a:outerShdw dist="25400" dir="7200000" algn="ctr" rotWithShape="0">
                      <a:schemeClr val="tx1"/>
                    </a:outerShdw>
                  </a:effectLst>
                </a:rPr>
                <a:t>still celebrated today by some native Americans</a:t>
              </a:r>
            </a:p>
            <a:p>
              <a:pPr algn="ctr"/>
              <a:endParaRPr lang="en-US" sz="3000" dirty="0" smtClean="0">
                <a:effectLst>
                  <a:outerShdw dist="25400" dir="7200000" algn="ctr" rotWithShape="0">
                    <a:schemeClr val="tx1"/>
                  </a:outerShdw>
                </a:effectLst>
              </a:endParaRPr>
            </a:p>
          </p:txBody>
        </p:sp>
        <p:sp>
          <p:nvSpPr>
            <p:cNvPr id="16" name="Rectangle 15"/>
            <p:cNvSpPr/>
            <p:nvPr/>
          </p:nvSpPr>
          <p:spPr>
            <a:xfrm>
              <a:off x="5410200" y="1422737"/>
              <a:ext cx="3733800" cy="1015663"/>
            </a:xfrm>
            <a:prstGeom prst="rect">
              <a:avLst/>
            </a:prstGeom>
            <a:noFill/>
          </p:spPr>
          <p:txBody>
            <a:bodyPr wrap="square">
              <a:spAutoFit/>
            </a:bodyPr>
            <a:lstStyle/>
            <a:p>
              <a:r>
                <a:rPr lang="en-US" sz="3000" dirty="0" smtClean="0">
                  <a:effectLst>
                    <a:outerShdw dist="25400" dir="7200000" algn="ctr" rotWithShape="0">
                      <a:schemeClr val="tx1"/>
                    </a:outerShdw>
                  </a:effectLst>
                </a:rPr>
                <a:t>fasting, dancing, &amp; </a:t>
              </a:r>
            </a:p>
            <a:p>
              <a:r>
                <a:rPr lang="en-US" sz="3000" dirty="0" smtClean="0">
                  <a:effectLst>
                    <a:outerShdw dist="25400" dir="7200000" algn="ctr" rotWithShape="0">
                      <a:schemeClr val="tx1"/>
                    </a:outerShdw>
                  </a:effectLst>
                </a:rPr>
                <a:t>    ceremonial bathing</a:t>
              </a:r>
            </a:p>
          </p:txBody>
        </p:sp>
        <p:pic>
          <p:nvPicPr>
            <p:cNvPr id="17" name="Picture 9"/>
            <p:cNvPicPr>
              <a:picLocks noChangeAspect="1" noChangeArrowheads="1"/>
            </p:cNvPicPr>
            <p:nvPr/>
          </p:nvPicPr>
          <p:blipFill>
            <a:blip r:embed="rId2"/>
            <a:srcRect l="21624" t="8561" b="11538"/>
            <a:stretch>
              <a:fillRect/>
            </a:stretch>
          </p:blipFill>
          <p:spPr bwMode="auto">
            <a:xfrm>
              <a:off x="1828800" y="3352800"/>
              <a:ext cx="5943600" cy="3406654"/>
            </a:xfrm>
            <a:prstGeom prst="rect">
              <a:avLst/>
            </a:prstGeom>
            <a:noFill/>
            <a:ln w="50800">
              <a:solidFill>
                <a:schemeClr val="accent1"/>
              </a:solidFill>
              <a:miter lim="800000"/>
              <a:headEnd/>
              <a:tailEnd/>
            </a:ln>
            <a:effectLst/>
          </p:spPr>
        </p:pic>
      </p:grpSp>
      <p:sp useBgFill="1">
        <p:nvSpPr>
          <p:cNvPr id="18" name="Rectangle 17"/>
          <p:cNvSpPr/>
          <p:nvPr/>
        </p:nvSpPr>
        <p:spPr>
          <a:xfrm>
            <a:off x="0" y="685800"/>
            <a:ext cx="9144000" cy="6172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p:nvSpPr>
          <p:cNvPr id="4" name="Rectangle 3"/>
          <p:cNvSpPr/>
          <p:nvPr/>
        </p:nvSpPr>
        <p:spPr>
          <a:xfrm>
            <a:off x="0" y="1051560"/>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religious conversion to Christianity</a:t>
            </a:r>
          </a:p>
        </p:txBody>
      </p:sp>
      <p:pic>
        <p:nvPicPr>
          <p:cNvPr id="77826" name="Picture 2" descr="Image result for spring place mission"/>
          <p:cNvPicPr>
            <a:picLocks noChangeAspect="1" noChangeArrowheads="1"/>
          </p:cNvPicPr>
          <p:nvPr/>
        </p:nvPicPr>
        <p:blipFill>
          <a:blip r:embed="rId3"/>
          <a:srcRect/>
          <a:stretch>
            <a:fillRect/>
          </a:stretch>
        </p:blipFill>
        <p:spPr bwMode="auto">
          <a:xfrm>
            <a:off x="76200" y="1892808"/>
            <a:ext cx="4267200" cy="3669792"/>
          </a:xfrm>
          <a:prstGeom prst="rect">
            <a:avLst/>
          </a:prstGeom>
          <a:noFill/>
        </p:spPr>
      </p:pic>
      <p:pic>
        <p:nvPicPr>
          <p:cNvPr id="77828" name="Picture 4" descr="Image result for brainerd mission"/>
          <p:cNvPicPr>
            <a:picLocks noChangeAspect="1" noChangeArrowheads="1"/>
          </p:cNvPicPr>
          <p:nvPr/>
        </p:nvPicPr>
        <p:blipFill>
          <a:blip r:embed="rId4" cstate="print"/>
          <a:srcRect/>
          <a:stretch>
            <a:fillRect/>
          </a:stretch>
        </p:blipFill>
        <p:spPr bwMode="auto">
          <a:xfrm>
            <a:off x="4724400" y="1905000"/>
            <a:ext cx="4075166" cy="3743607"/>
          </a:xfrm>
          <a:prstGeom prst="rect">
            <a:avLst/>
          </a:prstGeom>
          <a:noFill/>
        </p:spPr>
      </p:pic>
      <p:sp>
        <p:nvSpPr>
          <p:cNvPr id="7" name="Rectangle 6"/>
          <p:cNvSpPr/>
          <p:nvPr/>
        </p:nvSpPr>
        <p:spPr>
          <a:xfrm>
            <a:off x="0" y="5791200"/>
            <a:ext cx="9144000" cy="954107"/>
          </a:xfrm>
          <a:prstGeom prst="rect">
            <a:avLst/>
          </a:prstGeom>
        </p:spPr>
        <p:txBody>
          <a:bodyPr wrap="square">
            <a:spAutoFit/>
          </a:bodyPr>
          <a:lstStyle/>
          <a:p>
            <a:pPr algn="ctr"/>
            <a:r>
              <a:rPr lang="en-US" sz="2800" dirty="0" smtClean="0">
                <a:solidFill>
                  <a:srgbClr val="00A249"/>
                </a:solidFill>
                <a:effectLst>
                  <a:outerShdw dist="50800" dir="7200000" algn="ctr" rotWithShape="0">
                    <a:schemeClr val="tx1"/>
                  </a:outerShdw>
                </a:effectLst>
                <a:cs typeface="Arial" pitchFamily="34" charset="0"/>
              </a:rPr>
              <a:t>Moravians, Congregationalists, Presbyterians, Baptists </a:t>
            </a:r>
          </a:p>
          <a:p>
            <a:pPr algn="ctr"/>
            <a:r>
              <a:rPr lang="en-US" sz="2800" dirty="0" smtClean="0">
                <a:solidFill>
                  <a:srgbClr val="00A249"/>
                </a:solidFill>
                <a:effectLst>
                  <a:outerShdw dist="50800" dir="7200000" algn="ctr" rotWithShape="0">
                    <a:schemeClr val="tx1"/>
                  </a:outerShdw>
                </a:effectLst>
                <a:cs typeface="Arial" pitchFamily="34" charset="0"/>
              </a:rPr>
              <a:t>and Methodists send missionaries</a:t>
            </a:r>
            <a:endParaRPr lang="en-US" sz="2800" dirty="0">
              <a:solidFill>
                <a:srgbClr val="00A249"/>
              </a:solidFill>
              <a:effectLst>
                <a:outerShdw dist="50800" dir="7200000" algn="ctr" rotWithShape="0">
                  <a:schemeClr val="tx1"/>
                </a:outerShdw>
              </a:effectLst>
              <a:cs typeface="Arial" pitchFamily="34" charset="0"/>
            </a:endParaRPr>
          </a:p>
        </p:txBody>
      </p:sp>
      <p:sp>
        <p:nvSpPr>
          <p:cNvPr id="8" name="Rectangle 7"/>
          <p:cNvSpPr/>
          <p:nvPr/>
        </p:nvSpPr>
        <p:spPr>
          <a:xfrm>
            <a:off x="2971800" y="1752600"/>
            <a:ext cx="6172200" cy="1938992"/>
          </a:xfrm>
          <a:prstGeom prst="rect">
            <a:avLst/>
          </a:prstGeom>
        </p:spPr>
        <p:txBody>
          <a:bodyPr wrap="square">
            <a:spAutoFit/>
          </a:bodyPr>
          <a:lstStyle/>
          <a:p>
            <a:pPr algn="ctr"/>
            <a:r>
              <a:rPr lang="en-US" sz="3000" dirty="0" smtClean="0">
                <a:solidFill>
                  <a:srgbClr val="FF0000"/>
                </a:solidFill>
                <a:effectLst>
                  <a:outerShdw dist="50800" dir="7200000" algn="ctr" rotWithShape="0">
                    <a:schemeClr val="tx1"/>
                  </a:outerShdw>
                </a:effectLst>
                <a:cs typeface="Arial" pitchFamily="34" charset="0"/>
              </a:rPr>
              <a:t>GOALS OF THE MISSIONS . . .</a:t>
            </a:r>
          </a:p>
          <a:p>
            <a:pPr>
              <a:buFontTx/>
              <a:buChar char="-"/>
            </a:pPr>
            <a:r>
              <a:rPr lang="en-US" sz="3000" dirty="0" smtClean="0">
                <a:solidFill>
                  <a:srgbClr val="00A249"/>
                </a:solidFill>
                <a:effectLst>
                  <a:outerShdw dist="50800" dir="7200000" algn="ctr" rotWithShape="0">
                    <a:schemeClr val="tx1"/>
                  </a:outerShdw>
                </a:effectLst>
                <a:cs typeface="Arial" pitchFamily="34" charset="0"/>
              </a:rPr>
              <a:t> convert to Christianity</a:t>
            </a:r>
          </a:p>
          <a:p>
            <a:pPr>
              <a:buFontTx/>
              <a:buChar char="-"/>
            </a:pPr>
            <a:r>
              <a:rPr lang="en-US" sz="3000" dirty="0" smtClean="0">
                <a:solidFill>
                  <a:srgbClr val="00A249"/>
                </a:solidFill>
                <a:effectLst>
                  <a:outerShdw dist="50800" dir="7200000" algn="ctr" rotWithShape="0">
                    <a:schemeClr val="tx1"/>
                  </a:outerShdw>
                </a:effectLst>
                <a:cs typeface="Arial" pitchFamily="34" charset="0"/>
              </a:rPr>
              <a:t> teach ‘civilizing skills’ – English, RRR,</a:t>
            </a:r>
          </a:p>
          <a:p>
            <a:r>
              <a:rPr lang="en-US" sz="3000" dirty="0" smtClean="0">
                <a:solidFill>
                  <a:srgbClr val="00A249"/>
                </a:solidFill>
                <a:effectLst>
                  <a:outerShdw dist="50800" dir="7200000" algn="ctr" rotWithShape="0">
                    <a:schemeClr val="tx1"/>
                  </a:outerShdw>
                </a:effectLst>
                <a:cs typeface="Arial" pitchFamily="34" charset="0"/>
              </a:rPr>
              <a:t>  farming, weaving, sewing </a:t>
            </a:r>
            <a:endParaRPr lang="en-US" sz="3000" dirty="0">
              <a:solidFill>
                <a:srgbClr val="00A249"/>
              </a:solidFill>
              <a:effectLst>
                <a:outerShdw dist="50800" dir="7200000" algn="ctr" rotWithShape="0">
                  <a:schemeClr val="tx1"/>
                </a:outerShdw>
              </a:effectLst>
              <a:cs typeface="Arial" pitchFamily="34" charset="0"/>
            </a:endParaRPr>
          </a:p>
        </p:txBody>
      </p:sp>
      <p:sp>
        <p:nvSpPr>
          <p:cNvPr id="9" name="Rectangle 8"/>
          <p:cNvSpPr/>
          <p:nvPr/>
        </p:nvSpPr>
        <p:spPr>
          <a:xfrm>
            <a:off x="228600" y="3928408"/>
            <a:ext cx="6172200" cy="2400657"/>
          </a:xfrm>
          <a:prstGeom prst="rect">
            <a:avLst/>
          </a:prstGeom>
        </p:spPr>
        <p:txBody>
          <a:bodyPr wrap="square">
            <a:spAutoFit/>
          </a:bodyPr>
          <a:lstStyle/>
          <a:p>
            <a:pPr algn="ctr"/>
            <a:r>
              <a:rPr lang="en-US" sz="3000" dirty="0" smtClean="0">
                <a:solidFill>
                  <a:srgbClr val="FF0000"/>
                </a:solidFill>
                <a:effectLst>
                  <a:outerShdw dist="50800" dir="7200000" algn="ctr" rotWithShape="0">
                    <a:schemeClr val="tx1"/>
                  </a:outerShdw>
                </a:effectLst>
                <a:cs typeface="Arial" pitchFamily="34" charset="0"/>
              </a:rPr>
              <a:t>GOALS OF THE TRIBES . . .</a:t>
            </a:r>
          </a:p>
          <a:p>
            <a:pPr>
              <a:buFontTx/>
              <a:buChar char="-"/>
            </a:pPr>
            <a:r>
              <a:rPr lang="en-US" sz="3000" dirty="0" smtClean="0">
                <a:solidFill>
                  <a:srgbClr val="00A249"/>
                </a:solidFill>
                <a:effectLst>
                  <a:outerShdw dist="50800" dir="7200000" algn="ctr" rotWithShape="0">
                    <a:schemeClr val="tx1"/>
                  </a:outerShdw>
                </a:effectLst>
                <a:cs typeface="Arial" pitchFamily="34" charset="0"/>
              </a:rPr>
              <a:t> not interested in conversion</a:t>
            </a:r>
          </a:p>
          <a:p>
            <a:pPr>
              <a:buFontTx/>
              <a:buChar char="-"/>
            </a:pPr>
            <a:r>
              <a:rPr lang="en-US" sz="3000" dirty="0" smtClean="0">
                <a:solidFill>
                  <a:srgbClr val="00A249"/>
                </a:solidFill>
                <a:effectLst>
                  <a:outerShdw dist="50800" dir="7200000" algn="ctr" rotWithShape="0">
                    <a:schemeClr val="tx1"/>
                  </a:outerShdw>
                </a:effectLst>
                <a:cs typeface="Arial" pitchFamily="34" charset="0"/>
              </a:rPr>
              <a:t> learn to speak/write English</a:t>
            </a:r>
          </a:p>
          <a:p>
            <a:pPr>
              <a:buFontTx/>
              <a:buChar char="-"/>
            </a:pPr>
            <a:r>
              <a:rPr lang="en-US" sz="3000" dirty="0" smtClean="0">
                <a:solidFill>
                  <a:srgbClr val="00A249"/>
                </a:solidFill>
                <a:effectLst>
                  <a:outerShdw dist="50800" dir="7200000" algn="ctr" rotWithShape="0">
                    <a:schemeClr val="tx1"/>
                  </a:outerShdw>
                </a:effectLst>
                <a:cs typeface="Arial" pitchFamily="34" charset="0"/>
              </a:rPr>
              <a:t> gain tools for negotiating </a:t>
            </a:r>
          </a:p>
          <a:p>
            <a:r>
              <a:rPr lang="en-US" sz="3000" dirty="0" smtClean="0">
                <a:solidFill>
                  <a:srgbClr val="00A249"/>
                </a:solidFill>
                <a:effectLst>
                  <a:outerShdw dist="50800" dir="7200000" algn="ctr" rotWithShape="0">
                    <a:schemeClr val="tx1"/>
                  </a:outerShdw>
                </a:effectLst>
                <a:cs typeface="Arial" pitchFamily="34" charset="0"/>
              </a:rPr>
              <a:t>  with Euro-Americans  </a:t>
            </a:r>
          </a:p>
        </p:txBody>
      </p:sp>
      <p:sp>
        <p:nvSpPr>
          <p:cNvPr id="10" name="Rectangle 9"/>
          <p:cNvSpPr/>
          <p:nvPr/>
        </p:nvSpPr>
        <p:spPr>
          <a:xfrm>
            <a:off x="457200" y="1686580"/>
            <a:ext cx="4800600" cy="523220"/>
          </a:xfrm>
          <a:prstGeom prst="rect">
            <a:avLst/>
          </a:prstGeom>
        </p:spPr>
        <p:txBody>
          <a:bodyPr wrap="square">
            <a:spAutoFit/>
          </a:bodyPr>
          <a:lstStyle/>
          <a:p>
            <a:pPr algn="ctr"/>
            <a:r>
              <a:rPr lang="en-US" sz="2800" dirty="0" smtClean="0">
                <a:solidFill>
                  <a:srgbClr val="00A249"/>
                </a:solidFill>
                <a:effectLst>
                  <a:outerShdw dist="50800" dir="7200000" algn="ctr" rotWithShape="0">
                    <a:schemeClr val="tx1"/>
                  </a:outerShdw>
                </a:effectLst>
                <a:cs typeface="Arial" pitchFamily="34" charset="0"/>
              </a:rPr>
              <a:t>Moravian Spring Place Mission</a:t>
            </a:r>
            <a:endParaRPr lang="en-US" sz="2800" dirty="0">
              <a:solidFill>
                <a:srgbClr val="00A249"/>
              </a:solidFill>
              <a:effectLst>
                <a:outerShdw dist="50800" dir="7200000" algn="ctr" rotWithShape="0">
                  <a:schemeClr val="tx1"/>
                </a:outerShdw>
              </a:effectLst>
              <a:cs typeface="Arial" pitchFamily="34" charset="0"/>
            </a:endParaRPr>
          </a:p>
        </p:txBody>
      </p:sp>
      <p:sp useBgFill="1">
        <p:nvSpPr>
          <p:cNvPr id="11" name="TextBox 10"/>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10" presetClass="exit" presetSubtype="0" fill="hold" nodeType="withEffect">
                                  <p:stCondLst>
                                    <p:cond delay="0"/>
                                  </p:stCondLst>
                                  <p:childTnLst>
                                    <p:animEffect transition="out" filter="fade">
                                      <p:cBhvr>
                                        <p:cTn id="12" dur="1000"/>
                                        <p:tgtEl>
                                          <p:spTgt spid="12"/>
                                        </p:tgtEl>
                                      </p:cBhvr>
                                    </p:animEffect>
                                    <p:set>
                                      <p:cBhvr>
                                        <p:cTn id="13" dur="1" fill="hold">
                                          <p:stCondLst>
                                            <p:cond delay="999"/>
                                          </p:stCondLst>
                                        </p:cTn>
                                        <p:tgtEl>
                                          <p:spTgt spid="12"/>
                                        </p:tgtEl>
                                        <p:attrNameLst>
                                          <p:attrName>style.visibility</p:attrName>
                                        </p:attrNameLst>
                                      </p:cBhvr>
                                      <p:to>
                                        <p:strVal val="hidden"/>
                                      </p:to>
                                    </p:set>
                                  </p:childTnLst>
                                </p:cTn>
                              </p:par>
                              <p:par>
                                <p:cTn id="14" presetID="10" presetClass="entr" presetSubtype="0" fill="hold" grpId="0" nodeType="withEffect">
                                  <p:stCondLst>
                                    <p:cond delay="5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7826"/>
                                        </p:tgtEl>
                                        <p:attrNameLst>
                                          <p:attrName>style.visibility</p:attrName>
                                        </p:attrNameLst>
                                      </p:cBhvr>
                                      <p:to>
                                        <p:strVal val="visible"/>
                                      </p:to>
                                    </p:set>
                                    <p:animEffect transition="in" filter="fade">
                                      <p:cBhvr>
                                        <p:cTn id="21" dur="1000"/>
                                        <p:tgtEl>
                                          <p:spTgt spid="77826"/>
                                        </p:tgtEl>
                                      </p:cBhvr>
                                    </p:animEffect>
                                  </p:childTnLst>
                                </p:cTn>
                              </p:par>
                              <p:par>
                                <p:cTn id="22" presetID="10" presetClass="entr" presetSubtype="0" fill="hold" nodeType="withEffect">
                                  <p:stCondLst>
                                    <p:cond delay="0"/>
                                  </p:stCondLst>
                                  <p:childTnLst>
                                    <p:set>
                                      <p:cBhvr>
                                        <p:cTn id="23" dur="1" fill="hold">
                                          <p:stCondLst>
                                            <p:cond delay="0"/>
                                          </p:stCondLst>
                                        </p:cTn>
                                        <p:tgtEl>
                                          <p:spTgt spid="77828"/>
                                        </p:tgtEl>
                                        <p:attrNameLst>
                                          <p:attrName>style.visibility</p:attrName>
                                        </p:attrNameLst>
                                      </p:cBhvr>
                                      <p:to>
                                        <p:strVal val="visible"/>
                                      </p:to>
                                    </p:set>
                                    <p:animEffect transition="in" filter="fade">
                                      <p:cBhvr>
                                        <p:cTn id="24" dur="1000"/>
                                        <p:tgtEl>
                                          <p:spTgt spid="7782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mph" presetSubtype="0" fill="hold" nodeType="clickEffect">
                                  <p:stCondLst>
                                    <p:cond delay="0"/>
                                  </p:stCondLst>
                                  <p:childTnLst>
                                    <p:animScale>
                                      <p:cBhvr>
                                        <p:cTn id="33" dur="1000" fill="hold"/>
                                        <p:tgtEl>
                                          <p:spTgt spid="77828"/>
                                        </p:tgtEl>
                                      </p:cBhvr>
                                      <p:by x="60000" y="60000"/>
                                    </p:animScale>
                                  </p:childTnLst>
                                </p:cTn>
                              </p:par>
                              <p:par>
                                <p:cTn id="34" presetID="63" presetClass="path" presetSubtype="0" accel="50000" decel="50000" fill="hold" nodeType="withEffect">
                                  <p:stCondLst>
                                    <p:cond delay="0"/>
                                  </p:stCondLst>
                                  <p:childTnLst>
                                    <p:animMotion origin="layout" path="M 2.77778E-7 2.22222E-6 L 0.09392 0.1493 " pathEditMode="relative" rAng="0" ptsTypes="AA">
                                      <p:cBhvr>
                                        <p:cTn id="35" dur="1000" fill="hold"/>
                                        <p:tgtEl>
                                          <p:spTgt spid="77828"/>
                                        </p:tgtEl>
                                        <p:attrNameLst>
                                          <p:attrName>ppt_x</p:attrName>
                                          <p:attrName>ppt_y</p:attrName>
                                        </p:attrNameLst>
                                      </p:cBhvr>
                                      <p:rCtr x="47" y="75"/>
                                    </p:animMotion>
                                  </p:childTnLst>
                                </p:cTn>
                              </p:par>
                              <p:par>
                                <p:cTn id="36" presetID="6" presetClass="emph" presetSubtype="0" fill="hold" nodeType="withEffect">
                                  <p:stCondLst>
                                    <p:cond delay="0"/>
                                  </p:stCondLst>
                                  <p:childTnLst>
                                    <p:animScale>
                                      <p:cBhvr>
                                        <p:cTn id="37" dur="1000" fill="hold"/>
                                        <p:tgtEl>
                                          <p:spTgt spid="77826"/>
                                        </p:tgtEl>
                                      </p:cBhvr>
                                      <p:by x="57000" y="57000"/>
                                    </p:animScale>
                                  </p:childTnLst>
                                </p:cTn>
                              </p:par>
                              <p:par>
                                <p:cTn id="38" presetID="35" presetClass="path" presetSubtype="0" accel="50000" decel="50000" fill="hold" nodeType="withEffect">
                                  <p:stCondLst>
                                    <p:cond delay="0"/>
                                  </p:stCondLst>
                                  <p:childTnLst>
                                    <p:animMotion origin="layout" path="M 3.33333E-6 -2.59259E-6 L -0.08334 -0.14537 " pathEditMode="relative" rAng="0" ptsTypes="AA">
                                      <p:cBhvr>
                                        <p:cTn id="39" dur="1000" fill="hold"/>
                                        <p:tgtEl>
                                          <p:spTgt spid="77826"/>
                                        </p:tgtEl>
                                        <p:attrNameLst>
                                          <p:attrName>ppt_x</p:attrName>
                                          <p:attrName>ppt_y</p:attrName>
                                        </p:attrNameLst>
                                      </p:cBhvr>
                                      <p:rCtr x="-42" y="-73"/>
                                    </p:animMotion>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1000"/>
                                        <p:tgtEl>
                                          <p:spTgt spid="7"/>
                                        </p:tgtEl>
                                      </p:cBhvr>
                                    </p:animEffect>
                                    <p:set>
                                      <p:cBhvr>
                                        <p:cTn id="44" dur="1" fill="hold">
                                          <p:stCondLst>
                                            <p:cond delay="999"/>
                                          </p:stCondLst>
                                        </p:cTn>
                                        <p:tgtEl>
                                          <p:spTgt spid="7"/>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fade">
                                      <p:cBhvr>
                                        <p:cTn id="47" dur="1000"/>
                                        <p:tgtEl>
                                          <p:spTgt spid="8">
                                            <p:txEl>
                                              <p:pRg st="0" end="0"/>
                                            </p:txEl>
                                          </p:spTgt>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9">
                                            <p:txEl>
                                              <p:pRg st="0" end="0"/>
                                            </p:txEl>
                                          </p:spTgt>
                                        </p:tgtEl>
                                        <p:attrNameLst>
                                          <p:attrName>style.visibility</p:attrName>
                                        </p:attrNameLst>
                                      </p:cBhvr>
                                      <p:to>
                                        <p:strVal val="visible"/>
                                      </p:to>
                                    </p:set>
                                    <p:animEffect transition="in" filter="fade">
                                      <p:cBhvr>
                                        <p:cTn id="51" dur="1000"/>
                                        <p:tgtEl>
                                          <p:spTgt spid="9">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8">
                                            <p:txEl>
                                              <p:pRg st="1" end="1"/>
                                            </p:txEl>
                                          </p:spTgt>
                                        </p:tgtEl>
                                        <p:attrNameLst>
                                          <p:attrName>style.visibility</p:attrName>
                                        </p:attrNameLst>
                                      </p:cBhvr>
                                      <p:to>
                                        <p:strVal val="visible"/>
                                      </p:to>
                                    </p:set>
                                    <p:animEffect transition="in" filter="wipe(left)">
                                      <p:cBhvr>
                                        <p:cTn id="56" dur="1000"/>
                                        <p:tgtEl>
                                          <p:spTgt spid="8">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9">
                                            <p:txEl>
                                              <p:pRg st="1" end="1"/>
                                            </p:txEl>
                                          </p:spTgt>
                                        </p:tgtEl>
                                        <p:attrNameLst>
                                          <p:attrName>style.visibility</p:attrName>
                                        </p:attrNameLst>
                                      </p:cBhvr>
                                      <p:to>
                                        <p:strVal val="visible"/>
                                      </p:to>
                                    </p:set>
                                    <p:animEffect transition="in" filter="wipe(left)">
                                      <p:cBhvr>
                                        <p:cTn id="61" dur="1000"/>
                                        <p:tgtEl>
                                          <p:spTgt spid="9">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8">
                                            <p:txEl>
                                              <p:pRg st="2" end="2"/>
                                            </p:txEl>
                                          </p:spTgt>
                                        </p:tgtEl>
                                        <p:attrNameLst>
                                          <p:attrName>style.visibility</p:attrName>
                                        </p:attrNameLst>
                                      </p:cBhvr>
                                      <p:to>
                                        <p:strVal val="visible"/>
                                      </p:to>
                                    </p:set>
                                    <p:animEffect transition="in" filter="wipe(left)">
                                      <p:cBhvr>
                                        <p:cTn id="66" dur="1000"/>
                                        <p:tgtEl>
                                          <p:spTgt spid="8">
                                            <p:txEl>
                                              <p:pRg st="2" end="2"/>
                                            </p:txEl>
                                          </p:spTgt>
                                        </p:tgtEl>
                                      </p:cBhvr>
                                    </p:animEffect>
                                  </p:childTnLst>
                                </p:cTn>
                              </p:par>
                            </p:childTnLst>
                          </p:cTn>
                        </p:par>
                        <p:par>
                          <p:cTn id="67" fill="hold">
                            <p:stCondLst>
                              <p:cond delay="1000"/>
                            </p:stCondLst>
                            <p:childTnLst>
                              <p:par>
                                <p:cTn id="68" presetID="22" presetClass="entr" presetSubtype="8" fill="hold" nodeType="afterEffect">
                                  <p:stCondLst>
                                    <p:cond delay="0"/>
                                  </p:stCondLst>
                                  <p:childTnLst>
                                    <p:set>
                                      <p:cBhvr>
                                        <p:cTn id="69" dur="1" fill="hold">
                                          <p:stCondLst>
                                            <p:cond delay="0"/>
                                          </p:stCondLst>
                                        </p:cTn>
                                        <p:tgtEl>
                                          <p:spTgt spid="8">
                                            <p:txEl>
                                              <p:pRg st="3" end="3"/>
                                            </p:txEl>
                                          </p:spTgt>
                                        </p:tgtEl>
                                        <p:attrNameLst>
                                          <p:attrName>style.visibility</p:attrName>
                                        </p:attrNameLst>
                                      </p:cBhvr>
                                      <p:to>
                                        <p:strVal val="visible"/>
                                      </p:to>
                                    </p:set>
                                    <p:animEffect transition="in" filter="wipe(left)">
                                      <p:cBhvr>
                                        <p:cTn id="70" dur="1000"/>
                                        <p:tgtEl>
                                          <p:spTgt spid="8">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9">
                                            <p:txEl>
                                              <p:pRg st="2" end="2"/>
                                            </p:txEl>
                                          </p:spTgt>
                                        </p:tgtEl>
                                        <p:attrNameLst>
                                          <p:attrName>style.visibility</p:attrName>
                                        </p:attrNameLst>
                                      </p:cBhvr>
                                      <p:to>
                                        <p:strVal val="visible"/>
                                      </p:to>
                                    </p:set>
                                    <p:animEffect transition="in" filter="wipe(left)">
                                      <p:cBhvr>
                                        <p:cTn id="75" dur="1000"/>
                                        <p:tgtEl>
                                          <p:spTgt spid="9">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9">
                                            <p:txEl>
                                              <p:pRg st="3" end="3"/>
                                            </p:txEl>
                                          </p:spTgt>
                                        </p:tgtEl>
                                        <p:attrNameLst>
                                          <p:attrName>style.visibility</p:attrName>
                                        </p:attrNameLst>
                                      </p:cBhvr>
                                      <p:to>
                                        <p:strVal val="visible"/>
                                      </p:to>
                                    </p:set>
                                    <p:animEffect transition="in" filter="wipe(left)">
                                      <p:cBhvr>
                                        <p:cTn id="80" dur="1000"/>
                                        <p:tgtEl>
                                          <p:spTgt spid="9">
                                            <p:txEl>
                                              <p:pRg st="3" end="3"/>
                                            </p:txEl>
                                          </p:spTgt>
                                        </p:tgtEl>
                                      </p:cBhvr>
                                    </p:animEffect>
                                  </p:childTnLst>
                                </p:cTn>
                              </p:par>
                            </p:childTnLst>
                          </p:cTn>
                        </p:par>
                        <p:par>
                          <p:cTn id="81" fill="hold">
                            <p:stCondLst>
                              <p:cond delay="1000"/>
                            </p:stCondLst>
                            <p:childTnLst>
                              <p:par>
                                <p:cTn id="82" presetID="22" presetClass="entr" presetSubtype="8" fill="hold" nodeType="afterEffect">
                                  <p:stCondLst>
                                    <p:cond delay="0"/>
                                  </p:stCondLst>
                                  <p:childTnLst>
                                    <p:set>
                                      <p:cBhvr>
                                        <p:cTn id="83" dur="1" fill="hold">
                                          <p:stCondLst>
                                            <p:cond delay="0"/>
                                          </p:stCondLst>
                                        </p:cTn>
                                        <p:tgtEl>
                                          <p:spTgt spid="9">
                                            <p:txEl>
                                              <p:pRg st="4" end="4"/>
                                            </p:txEl>
                                          </p:spTgt>
                                        </p:tgtEl>
                                        <p:attrNameLst>
                                          <p:attrName>style.visibility</p:attrName>
                                        </p:attrNameLst>
                                      </p:cBhvr>
                                      <p:to>
                                        <p:strVal val="visible"/>
                                      </p:to>
                                    </p:set>
                                    <p:animEffect transition="in" filter="wipe(left)">
                                      <p:cBhvr>
                                        <p:cTn id="84" dur="1000"/>
                                        <p:tgtEl>
                                          <p:spTgt spid="9">
                                            <p:txEl>
                                              <p:pRg st="4" end="4"/>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0" nodeType="clickEffect">
                                  <p:stCondLst>
                                    <p:cond delay="0"/>
                                  </p:stCondLst>
                                  <p:childTnLst>
                                    <p:animEffect transition="out" filter="fade">
                                      <p:cBhvr>
                                        <p:cTn id="88" dur="1000"/>
                                        <p:tgtEl>
                                          <p:spTgt spid="8">
                                            <p:txEl>
                                              <p:pRg st="0" end="0"/>
                                            </p:txEl>
                                          </p:spTgt>
                                        </p:tgtEl>
                                      </p:cBhvr>
                                    </p:animEffect>
                                    <p:set>
                                      <p:cBhvr>
                                        <p:cTn id="89" dur="1" fill="hold">
                                          <p:stCondLst>
                                            <p:cond delay="999"/>
                                          </p:stCondLst>
                                        </p:cTn>
                                        <p:tgtEl>
                                          <p:spTgt spid="8">
                                            <p:txEl>
                                              <p:pRg st="0" end="0"/>
                                            </p:txEl>
                                          </p:spTgt>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1000"/>
                                        <p:tgtEl>
                                          <p:spTgt spid="8">
                                            <p:txEl>
                                              <p:pRg st="1" end="1"/>
                                            </p:txEl>
                                          </p:spTgt>
                                        </p:tgtEl>
                                      </p:cBhvr>
                                    </p:animEffect>
                                    <p:set>
                                      <p:cBhvr>
                                        <p:cTn id="92" dur="1" fill="hold">
                                          <p:stCondLst>
                                            <p:cond delay="999"/>
                                          </p:stCondLst>
                                        </p:cTn>
                                        <p:tgtEl>
                                          <p:spTgt spid="8">
                                            <p:txEl>
                                              <p:pRg st="1" end="1"/>
                                            </p:txEl>
                                          </p:spTgt>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1000"/>
                                        <p:tgtEl>
                                          <p:spTgt spid="8">
                                            <p:txEl>
                                              <p:pRg st="2" end="2"/>
                                            </p:txEl>
                                          </p:spTgt>
                                        </p:tgtEl>
                                      </p:cBhvr>
                                    </p:animEffect>
                                    <p:set>
                                      <p:cBhvr>
                                        <p:cTn id="95" dur="1" fill="hold">
                                          <p:stCondLst>
                                            <p:cond delay="999"/>
                                          </p:stCondLst>
                                        </p:cTn>
                                        <p:tgtEl>
                                          <p:spTgt spid="8">
                                            <p:txEl>
                                              <p:pRg st="2" end="2"/>
                                            </p:txEl>
                                          </p:spTgt>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1000"/>
                                        <p:tgtEl>
                                          <p:spTgt spid="8">
                                            <p:txEl>
                                              <p:pRg st="3" end="3"/>
                                            </p:txEl>
                                          </p:spTgt>
                                        </p:tgtEl>
                                      </p:cBhvr>
                                    </p:animEffect>
                                    <p:set>
                                      <p:cBhvr>
                                        <p:cTn id="98" dur="1" fill="hold">
                                          <p:stCondLst>
                                            <p:cond delay="999"/>
                                          </p:stCondLst>
                                        </p:cTn>
                                        <p:tgtEl>
                                          <p:spTgt spid="8">
                                            <p:txEl>
                                              <p:pRg st="3" end="3"/>
                                            </p:txEl>
                                          </p:spTgt>
                                        </p:tgtEl>
                                        <p:attrNameLst>
                                          <p:attrName>style.visibility</p:attrName>
                                        </p:attrNameLst>
                                      </p:cBhvr>
                                      <p:to>
                                        <p:strVal val="hidden"/>
                                      </p:to>
                                    </p:set>
                                  </p:childTnLst>
                                </p:cTn>
                              </p:par>
                              <p:par>
                                <p:cTn id="99" presetID="10" presetClass="exit" presetSubtype="0" fill="hold" grpId="0" nodeType="withEffect">
                                  <p:stCondLst>
                                    <p:cond delay="0"/>
                                  </p:stCondLst>
                                  <p:childTnLst>
                                    <p:animEffect transition="out" filter="fade">
                                      <p:cBhvr>
                                        <p:cTn id="100" dur="1000"/>
                                        <p:tgtEl>
                                          <p:spTgt spid="9">
                                            <p:txEl>
                                              <p:pRg st="0" end="0"/>
                                            </p:txEl>
                                          </p:spTgt>
                                        </p:tgtEl>
                                      </p:cBhvr>
                                    </p:animEffect>
                                    <p:set>
                                      <p:cBhvr>
                                        <p:cTn id="101" dur="1" fill="hold">
                                          <p:stCondLst>
                                            <p:cond delay="999"/>
                                          </p:stCondLst>
                                        </p:cTn>
                                        <p:tgtEl>
                                          <p:spTgt spid="9">
                                            <p:txEl>
                                              <p:pRg st="0" end="0"/>
                                            </p:txEl>
                                          </p:spTgt>
                                        </p:tgtEl>
                                        <p:attrNameLst>
                                          <p:attrName>style.visibility</p:attrName>
                                        </p:attrNameLst>
                                      </p:cBhvr>
                                      <p:to>
                                        <p:strVal val="hidden"/>
                                      </p:to>
                                    </p:set>
                                  </p:childTnLst>
                                </p:cTn>
                              </p:par>
                              <p:par>
                                <p:cTn id="102" presetID="10" presetClass="exit" presetSubtype="0" fill="hold" grpId="0" nodeType="withEffect">
                                  <p:stCondLst>
                                    <p:cond delay="0"/>
                                  </p:stCondLst>
                                  <p:childTnLst>
                                    <p:animEffect transition="out" filter="fade">
                                      <p:cBhvr>
                                        <p:cTn id="103" dur="1000"/>
                                        <p:tgtEl>
                                          <p:spTgt spid="9">
                                            <p:txEl>
                                              <p:pRg st="1" end="1"/>
                                            </p:txEl>
                                          </p:spTgt>
                                        </p:tgtEl>
                                      </p:cBhvr>
                                    </p:animEffect>
                                    <p:set>
                                      <p:cBhvr>
                                        <p:cTn id="104" dur="1" fill="hold">
                                          <p:stCondLst>
                                            <p:cond delay="999"/>
                                          </p:stCondLst>
                                        </p:cTn>
                                        <p:tgtEl>
                                          <p:spTgt spid="9">
                                            <p:txEl>
                                              <p:pRg st="1" end="1"/>
                                            </p:txEl>
                                          </p:spTgt>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1000"/>
                                        <p:tgtEl>
                                          <p:spTgt spid="9">
                                            <p:txEl>
                                              <p:pRg st="2" end="2"/>
                                            </p:txEl>
                                          </p:spTgt>
                                        </p:tgtEl>
                                      </p:cBhvr>
                                    </p:animEffect>
                                    <p:set>
                                      <p:cBhvr>
                                        <p:cTn id="107" dur="1" fill="hold">
                                          <p:stCondLst>
                                            <p:cond delay="999"/>
                                          </p:stCondLst>
                                        </p:cTn>
                                        <p:tgtEl>
                                          <p:spTgt spid="9">
                                            <p:txEl>
                                              <p:pRg st="2" end="2"/>
                                            </p:txEl>
                                          </p:spTgt>
                                        </p:tgtEl>
                                        <p:attrNameLst>
                                          <p:attrName>style.visibility</p:attrName>
                                        </p:attrNameLst>
                                      </p:cBhvr>
                                      <p:to>
                                        <p:strVal val="hidden"/>
                                      </p:to>
                                    </p:set>
                                  </p:childTnLst>
                                </p:cTn>
                              </p:par>
                              <p:par>
                                <p:cTn id="108" presetID="10" presetClass="exit" presetSubtype="0" fill="hold" grpId="0" nodeType="withEffect">
                                  <p:stCondLst>
                                    <p:cond delay="0"/>
                                  </p:stCondLst>
                                  <p:childTnLst>
                                    <p:animEffect transition="out" filter="fade">
                                      <p:cBhvr>
                                        <p:cTn id="109" dur="1000"/>
                                        <p:tgtEl>
                                          <p:spTgt spid="9">
                                            <p:txEl>
                                              <p:pRg st="3" end="3"/>
                                            </p:txEl>
                                          </p:spTgt>
                                        </p:tgtEl>
                                      </p:cBhvr>
                                    </p:animEffect>
                                    <p:set>
                                      <p:cBhvr>
                                        <p:cTn id="110" dur="1" fill="hold">
                                          <p:stCondLst>
                                            <p:cond delay="999"/>
                                          </p:stCondLst>
                                        </p:cTn>
                                        <p:tgtEl>
                                          <p:spTgt spid="9">
                                            <p:txEl>
                                              <p:pRg st="3" end="3"/>
                                            </p:txEl>
                                          </p:spTgt>
                                        </p:tgtEl>
                                        <p:attrNameLst>
                                          <p:attrName>style.visibility</p:attrName>
                                        </p:attrNameLst>
                                      </p:cBhvr>
                                      <p:to>
                                        <p:strVal val="hidden"/>
                                      </p:to>
                                    </p:set>
                                  </p:childTnLst>
                                </p:cTn>
                              </p:par>
                              <p:par>
                                <p:cTn id="111" presetID="10" presetClass="exit" presetSubtype="0" fill="hold" grpId="0" nodeType="withEffect">
                                  <p:stCondLst>
                                    <p:cond delay="0"/>
                                  </p:stCondLst>
                                  <p:childTnLst>
                                    <p:animEffect transition="out" filter="fade">
                                      <p:cBhvr>
                                        <p:cTn id="112" dur="1000"/>
                                        <p:tgtEl>
                                          <p:spTgt spid="9">
                                            <p:txEl>
                                              <p:pRg st="4" end="4"/>
                                            </p:txEl>
                                          </p:spTgt>
                                        </p:tgtEl>
                                      </p:cBhvr>
                                    </p:animEffect>
                                    <p:set>
                                      <p:cBhvr>
                                        <p:cTn id="113" dur="1" fill="hold">
                                          <p:stCondLst>
                                            <p:cond delay="999"/>
                                          </p:stCondLst>
                                        </p:cTn>
                                        <p:tgtEl>
                                          <p:spTgt spid="9">
                                            <p:txEl>
                                              <p:pRg st="4" end="4"/>
                                            </p:txEl>
                                          </p:spTgt>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1000"/>
                                        <p:tgtEl>
                                          <p:spTgt spid="77828"/>
                                        </p:tgtEl>
                                      </p:cBhvr>
                                    </p:animEffect>
                                    <p:set>
                                      <p:cBhvr>
                                        <p:cTn id="116" dur="1" fill="hold">
                                          <p:stCondLst>
                                            <p:cond delay="999"/>
                                          </p:stCondLst>
                                        </p:cTn>
                                        <p:tgtEl>
                                          <p:spTgt spid="77828"/>
                                        </p:tgtEl>
                                        <p:attrNameLst>
                                          <p:attrName>style.visibility</p:attrName>
                                        </p:attrNameLst>
                                      </p:cBhvr>
                                      <p:to>
                                        <p:strVal val="hidden"/>
                                      </p:to>
                                    </p:set>
                                  </p:childTnLst>
                                </p:cTn>
                              </p:par>
                            </p:childTnLst>
                          </p:cTn>
                        </p:par>
                        <p:par>
                          <p:cTn id="117" fill="hold">
                            <p:stCondLst>
                              <p:cond delay="1000"/>
                            </p:stCondLst>
                            <p:childTnLst>
                              <p:par>
                                <p:cTn id="118" presetID="63" presetClass="path" presetSubtype="0" accel="50000" decel="50000" fill="hold" nodeType="afterEffect">
                                  <p:stCondLst>
                                    <p:cond delay="0"/>
                                  </p:stCondLst>
                                  <p:childTnLst>
                                    <p:animMotion origin="layout" path="M -0.08334 -0.14537 L 0.6 -0.14352 " pathEditMode="relative" rAng="0" ptsTypes="AA">
                                      <p:cBhvr>
                                        <p:cTn id="119" dur="1000" fill="hold"/>
                                        <p:tgtEl>
                                          <p:spTgt spid="77826"/>
                                        </p:tgtEl>
                                        <p:attrNameLst>
                                          <p:attrName>ppt_x</p:attrName>
                                          <p:attrName>ppt_y</p:attrName>
                                        </p:attrNameLst>
                                      </p:cBhvr>
                                      <p:rCtr x="342" y="1"/>
                                    </p:animMotion>
                                  </p:childTnLst>
                                </p:cTn>
                              </p:par>
                              <p:par>
                                <p:cTn id="120" presetID="10" presetClass="entr" presetSubtype="0" fill="hold" grpId="0" nodeType="withEffect">
                                  <p:stCondLst>
                                    <p:cond delay="0"/>
                                  </p:stCondLst>
                                  <p:childTnLst>
                                    <p:set>
                                      <p:cBhvr>
                                        <p:cTn id="121" dur="1" fill="hold">
                                          <p:stCondLst>
                                            <p:cond delay="0"/>
                                          </p:stCondLst>
                                        </p:cTn>
                                        <p:tgtEl>
                                          <p:spTgt spid="10"/>
                                        </p:tgtEl>
                                        <p:attrNameLst>
                                          <p:attrName>style.visibility</p:attrName>
                                        </p:attrNameLst>
                                      </p:cBhvr>
                                      <p:to>
                                        <p:strVal val="visible"/>
                                      </p:to>
                                    </p:set>
                                    <p:animEffect transition="in" filter="fade">
                                      <p:cBhvr>
                                        <p:cTn id="1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4" grpId="0"/>
      <p:bldP spid="7" grpId="0"/>
      <p:bldP spid="7" grpId="1"/>
      <p:bldP spid="8" grpId="0" uiExpand="1" build="allAtOnce"/>
      <p:bldP spid="9" grpId="0" uiExpand="1" build="allAtOnce"/>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p:nvPr/>
        </p:nvGrpSpPr>
        <p:grpSpPr>
          <a:xfrm>
            <a:off x="0" y="1192389"/>
            <a:ext cx="9144000" cy="5665611"/>
            <a:chOff x="0" y="1192389"/>
            <a:chExt cx="9144000" cy="5665611"/>
          </a:xfrm>
        </p:grpSpPr>
        <p:pic>
          <p:nvPicPr>
            <p:cNvPr id="22" name="Picture 3"/>
            <p:cNvPicPr>
              <a:picLocks noChangeAspect="1" noChangeArrowheads="1"/>
            </p:cNvPicPr>
            <p:nvPr/>
          </p:nvPicPr>
          <p:blipFill>
            <a:blip r:embed="rId2"/>
            <a:srcRect l="28065" t="36939" r="13645" b="9190"/>
            <a:stretch>
              <a:fillRect/>
            </a:stretch>
          </p:blipFill>
          <p:spPr bwMode="auto">
            <a:xfrm>
              <a:off x="0" y="1192389"/>
              <a:ext cx="9144000" cy="5665611"/>
            </a:xfrm>
            <a:prstGeom prst="rect">
              <a:avLst/>
            </a:prstGeom>
            <a:noFill/>
            <a:ln w="63500">
              <a:solidFill>
                <a:schemeClr val="tx1"/>
              </a:solidFill>
              <a:miter lim="800000"/>
              <a:headEnd/>
              <a:tailEnd/>
            </a:ln>
            <a:effectLst/>
          </p:spPr>
        </p:pic>
        <p:grpSp>
          <p:nvGrpSpPr>
            <p:cNvPr id="3" name="Group 37"/>
            <p:cNvGrpSpPr/>
            <p:nvPr/>
          </p:nvGrpSpPr>
          <p:grpSpPr>
            <a:xfrm>
              <a:off x="2057400" y="1219200"/>
              <a:ext cx="4343400" cy="3404616"/>
              <a:chOff x="2057400" y="1219200"/>
              <a:chExt cx="4343400" cy="3404616"/>
            </a:xfrm>
          </p:grpSpPr>
          <p:pic>
            <p:nvPicPr>
              <p:cNvPr id="39" name="Picture 2" descr="Image result for us states and territories 1805 map"/>
              <p:cNvPicPr>
                <a:picLocks noChangeAspect="1" noChangeArrowheads="1"/>
              </p:cNvPicPr>
              <p:nvPr/>
            </p:nvPicPr>
            <p:blipFill>
              <a:blip r:embed="rId3"/>
              <a:srcRect l="35000" t="23683" r="46473" b="61546"/>
              <a:stretch>
                <a:fillRect/>
              </a:stretch>
            </p:blipFill>
            <p:spPr bwMode="auto">
              <a:xfrm>
                <a:off x="2057400" y="1222248"/>
                <a:ext cx="2209800" cy="987552"/>
              </a:xfrm>
              <a:prstGeom prst="rect">
                <a:avLst/>
              </a:prstGeom>
              <a:noFill/>
            </p:spPr>
          </p:pic>
          <p:pic>
            <p:nvPicPr>
              <p:cNvPr id="40" name="Picture 2" descr="Image result for us states and territories 1805 map"/>
              <p:cNvPicPr>
                <a:picLocks noChangeAspect="1" noChangeArrowheads="1"/>
              </p:cNvPicPr>
              <p:nvPr/>
            </p:nvPicPr>
            <p:blipFill>
              <a:blip r:embed="rId3"/>
              <a:srcRect l="35000" t="23683" r="48230" b="61546"/>
              <a:stretch>
                <a:fillRect/>
              </a:stretch>
            </p:blipFill>
            <p:spPr bwMode="auto">
              <a:xfrm>
                <a:off x="4953000" y="1219200"/>
                <a:ext cx="1219200" cy="838200"/>
              </a:xfrm>
              <a:prstGeom prst="rect">
                <a:avLst/>
              </a:prstGeom>
              <a:noFill/>
            </p:spPr>
          </p:pic>
          <p:pic>
            <p:nvPicPr>
              <p:cNvPr id="41" name="Picture 2" descr="Image result for us states and territories 1805 map"/>
              <p:cNvPicPr>
                <a:picLocks noChangeAspect="1" noChangeArrowheads="1"/>
              </p:cNvPicPr>
              <p:nvPr/>
            </p:nvPicPr>
            <p:blipFill>
              <a:blip r:embed="rId3"/>
              <a:srcRect l="35000" t="23683" r="45834" b="61546"/>
              <a:stretch>
                <a:fillRect/>
              </a:stretch>
            </p:blipFill>
            <p:spPr bwMode="auto">
              <a:xfrm>
                <a:off x="4953000" y="3657600"/>
                <a:ext cx="1447800" cy="914400"/>
              </a:xfrm>
              <a:prstGeom prst="rect">
                <a:avLst/>
              </a:prstGeom>
              <a:noFill/>
            </p:spPr>
          </p:pic>
          <p:pic>
            <p:nvPicPr>
              <p:cNvPr id="42" name="Picture 2" descr="Image result for us states and territories 1805 map"/>
              <p:cNvPicPr preferRelativeResize="0">
                <a:picLocks noChangeArrowheads="1"/>
              </p:cNvPicPr>
              <p:nvPr/>
            </p:nvPicPr>
            <p:blipFill>
              <a:blip r:embed="rId3"/>
              <a:srcRect l="35000" t="23683" r="45834" b="61546"/>
              <a:stretch>
                <a:fillRect/>
              </a:stretch>
            </p:blipFill>
            <p:spPr bwMode="auto">
              <a:xfrm>
                <a:off x="4114800" y="4242816"/>
                <a:ext cx="676656" cy="381000"/>
              </a:xfrm>
              <a:prstGeom prst="rect">
                <a:avLst/>
              </a:prstGeom>
              <a:noFill/>
            </p:spPr>
          </p:pic>
        </p:grpSp>
      </p:grpSp>
      <p:sp>
        <p:nvSpPr>
          <p:cNvPr id="54" name="Freeform 53"/>
          <p:cNvSpPr/>
          <p:nvPr/>
        </p:nvSpPr>
        <p:spPr>
          <a:xfrm>
            <a:off x="1380460" y="2819400"/>
            <a:ext cx="2353340" cy="1375144"/>
          </a:xfrm>
          <a:custGeom>
            <a:avLst/>
            <a:gdLst>
              <a:gd name="connsiteX0" fmla="*/ 110836 w 1693025"/>
              <a:gd name="connsiteY0" fmla="*/ 19396 h 908858"/>
              <a:gd name="connsiteX1" fmla="*/ 809105 w 1693025"/>
              <a:gd name="connsiteY1" fmla="*/ 69272 h 908858"/>
              <a:gd name="connsiteX2" fmla="*/ 1490749 w 1693025"/>
              <a:gd name="connsiteY2" fmla="*/ 69272 h 908858"/>
              <a:gd name="connsiteX3" fmla="*/ 1590502 w 1693025"/>
              <a:gd name="connsiteY3" fmla="*/ 52647 h 908858"/>
              <a:gd name="connsiteX4" fmla="*/ 1640378 w 1693025"/>
              <a:gd name="connsiteY4" fmla="*/ 69272 h 908858"/>
              <a:gd name="connsiteX5" fmla="*/ 1657003 w 1693025"/>
              <a:gd name="connsiteY5" fmla="*/ 451658 h 908858"/>
              <a:gd name="connsiteX6" fmla="*/ 1690254 w 1693025"/>
              <a:gd name="connsiteY6" fmla="*/ 850669 h 908858"/>
              <a:gd name="connsiteX7" fmla="*/ 1640378 w 1693025"/>
              <a:gd name="connsiteY7" fmla="*/ 800792 h 908858"/>
              <a:gd name="connsiteX8" fmla="*/ 1390996 w 1693025"/>
              <a:gd name="connsiteY8" fmla="*/ 800792 h 908858"/>
              <a:gd name="connsiteX9" fmla="*/ 1124989 w 1693025"/>
              <a:gd name="connsiteY9" fmla="*/ 800792 h 908858"/>
              <a:gd name="connsiteX10" fmla="*/ 975360 w 1693025"/>
              <a:gd name="connsiteY10" fmla="*/ 734290 h 908858"/>
              <a:gd name="connsiteX11" fmla="*/ 792480 w 1693025"/>
              <a:gd name="connsiteY11" fmla="*/ 701040 h 908858"/>
              <a:gd name="connsiteX12" fmla="*/ 676102 w 1693025"/>
              <a:gd name="connsiteY12" fmla="*/ 667789 h 908858"/>
              <a:gd name="connsiteX13" fmla="*/ 659476 w 1693025"/>
              <a:gd name="connsiteY13" fmla="*/ 601287 h 908858"/>
              <a:gd name="connsiteX14" fmla="*/ 676102 w 1693025"/>
              <a:gd name="connsiteY14" fmla="*/ 302029 h 908858"/>
              <a:gd name="connsiteX15" fmla="*/ 659476 w 1693025"/>
              <a:gd name="connsiteY15" fmla="*/ 235527 h 908858"/>
              <a:gd name="connsiteX16" fmla="*/ 493222 w 1693025"/>
              <a:gd name="connsiteY16" fmla="*/ 235527 h 908858"/>
              <a:gd name="connsiteX17" fmla="*/ 193963 w 1693025"/>
              <a:gd name="connsiteY17" fmla="*/ 185650 h 908858"/>
              <a:gd name="connsiteX18" fmla="*/ 144087 w 1693025"/>
              <a:gd name="connsiteY18" fmla="*/ 185650 h 908858"/>
              <a:gd name="connsiteX19" fmla="*/ 110836 w 1693025"/>
              <a:gd name="connsiteY19" fmla="*/ 19396 h 908858"/>
              <a:gd name="connsiteX0" fmla="*/ 0 w 1582189"/>
              <a:gd name="connsiteY0" fmla="*/ 19396 h 908858"/>
              <a:gd name="connsiteX1" fmla="*/ 698269 w 1582189"/>
              <a:gd name="connsiteY1" fmla="*/ 69272 h 908858"/>
              <a:gd name="connsiteX2" fmla="*/ 1379913 w 1582189"/>
              <a:gd name="connsiteY2" fmla="*/ 69272 h 908858"/>
              <a:gd name="connsiteX3" fmla="*/ 1479666 w 1582189"/>
              <a:gd name="connsiteY3" fmla="*/ 52647 h 908858"/>
              <a:gd name="connsiteX4" fmla="*/ 1529542 w 1582189"/>
              <a:gd name="connsiteY4" fmla="*/ 69272 h 908858"/>
              <a:gd name="connsiteX5" fmla="*/ 1546167 w 1582189"/>
              <a:gd name="connsiteY5" fmla="*/ 451658 h 908858"/>
              <a:gd name="connsiteX6" fmla="*/ 1579418 w 1582189"/>
              <a:gd name="connsiteY6" fmla="*/ 850669 h 908858"/>
              <a:gd name="connsiteX7" fmla="*/ 1529542 w 1582189"/>
              <a:gd name="connsiteY7" fmla="*/ 800792 h 908858"/>
              <a:gd name="connsiteX8" fmla="*/ 1280160 w 1582189"/>
              <a:gd name="connsiteY8" fmla="*/ 800792 h 908858"/>
              <a:gd name="connsiteX9" fmla="*/ 1014153 w 1582189"/>
              <a:gd name="connsiteY9" fmla="*/ 800792 h 908858"/>
              <a:gd name="connsiteX10" fmla="*/ 864524 w 1582189"/>
              <a:gd name="connsiteY10" fmla="*/ 734290 h 908858"/>
              <a:gd name="connsiteX11" fmla="*/ 681644 w 1582189"/>
              <a:gd name="connsiteY11" fmla="*/ 701040 h 908858"/>
              <a:gd name="connsiteX12" fmla="*/ 565266 w 1582189"/>
              <a:gd name="connsiteY12" fmla="*/ 667789 h 908858"/>
              <a:gd name="connsiteX13" fmla="*/ 548640 w 1582189"/>
              <a:gd name="connsiteY13" fmla="*/ 601287 h 908858"/>
              <a:gd name="connsiteX14" fmla="*/ 565266 w 1582189"/>
              <a:gd name="connsiteY14" fmla="*/ 302029 h 908858"/>
              <a:gd name="connsiteX15" fmla="*/ 548640 w 1582189"/>
              <a:gd name="connsiteY15" fmla="*/ 235527 h 908858"/>
              <a:gd name="connsiteX16" fmla="*/ 382386 w 1582189"/>
              <a:gd name="connsiteY16" fmla="*/ 235527 h 908858"/>
              <a:gd name="connsiteX17" fmla="*/ 83127 w 1582189"/>
              <a:gd name="connsiteY17" fmla="*/ 185650 h 908858"/>
              <a:gd name="connsiteX18" fmla="*/ 33251 w 1582189"/>
              <a:gd name="connsiteY18" fmla="*/ 185650 h 908858"/>
              <a:gd name="connsiteX19" fmla="*/ 0 w 1582189"/>
              <a:gd name="connsiteY19" fmla="*/ 19396 h 908858"/>
              <a:gd name="connsiteX0" fmla="*/ 0 w 1582189"/>
              <a:gd name="connsiteY0" fmla="*/ 16626 h 906088"/>
              <a:gd name="connsiteX1" fmla="*/ 698269 w 1582189"/>
              <a:gd name="connsiteY1" fmla="*/ 66502 h 906088"/>
              <a:gd name="connsiteX2" fmla="*/ 1379913 w 1582189"/>
              <a:gd name="connsiteY2" fmla="*/ 66502 h 906088"/>
              <a:gd name="connsiteX3" fmla="*/ 1479666 w 1582189"/>
              <a:gd name="connsiteY3" fmla="*/ 49877 h 906088"/>
              <a:gd name="connsiteX4" fmla="*/ 1529542 w 1582189"/>
              <a:gd name="connsiteY4" fmla="*/ 66502 h 906088"/>
              <a:gd name="connsiteX5" fmla="*/ 1546167 w 1582189"/>
              <a:gd name="connsiteY5" fmla="*/ 448888 h 906088"/>
              <a:gd name="connsiteX6" fmla="*/ 1579418 w 1582189"/>
              <a:gd name="connsiteY6" fmla="*/ 847899 h 906088"/>
              <a:gd name="connsiteX7" fmla="*/ 1529542 w 1582189"/>
              <a:gd name="connsiteY7" fmla="*/ 798022 h 906088"/>
              <a:gd name="connsiteX8" fmla="*/ 1280160 w 1582189"/>
              <a:gd name="connsiteY8" fmla="*/ 798022 h 906088"/>
              <a:gd name="connsiteX9" fmla="*/ 1014153 w 1582189"/>
              <a:gd name="connsiteY9" fmla="*/ 798022 h 906088"/>
              <a:gd name="connsiteX10" fmla="*/ 864524 w 1582189"/>
              <a:gd name="connsiteY10" fmla="*/ 731520 h 906088"/>
              <a:gd name="connsiteX11" fmla="*/ 681644 w 1582189"/>
              <a:gd name="connsiteY11" fmla="*/ 698270 h 906088"/>
              <a:gd name="connsiteX12" fmla="*/ 565266 w 1582189"/>
              <a:gd name="connsiteY12" fmla="*/ 665019 h 906088"/>
              <a:gd name="connsiteX13" fmla="*/ 548640 w 1582189"/>
              <a:gd name="connsiteY13" fmla="*/ 598517 h 906088"/>
              <a:gd name="connsiteX14" fmla="*/ 565266 w 1582189"/>
              <a:gd name="connsiteY14" fmla="*/ 299259 h 906088"/>
              <a:gd name="connsiteX15" fmla="*/ 548640 w 1582189"/>
              <a:gd name="connsiteY15" fmla="*/ 232757 h 906088"/>
              <a:gd name="connsiteX16" fmla="*/ 382386 w 1582189"/>
              <a:gd name="connsiteY16" fmla="*/ 232757 h 906088"/>
              <a:gd name="connsiteX17" fmla="*/ 83127 w 1582189"/>
              <a:gd name="connsiteY17" fmla="*/ 182880 h 906088"/>
              <a:gd name="connsiteX18" fmla="*/ 33251 w 1582189"/>
              <a:gd name="connsiteY18" fmla="*/ 182880 h 906088"/>
              <a:gd name="connsiteX19" fmla="*/ 0 w 1582189"/>
              <a:gd name="connsiteY19" fmla="*/ 16626 h 906088"/>
              <a:gd name="connsiteX0" fmla="*/ 0 w 1582189"/>
              <a:gd name="connsiteY0" fmla="*/ 16626 h 906088"/>
              <a:gd name="connsiteX1" fmla="*/ 698269 w 1582189"/>
              <a:gd name="connsiteY1" fmla="*/ 66502 h 906088"/>
              <a:gd name="connsiteX2" fmla="*/ 1379913 w 1582189"/>
              <a:gd name="connsiteY2" fmla="*/ 66502 h 906088"/>
              <a:gd name="connsiteX3" fmla="*/ 1479666 w 1582189"/>
              <a:gd name="connsiteY3" fmla="*/ 49877 h 906088"/>
              <a:gd name="connsiteX4" fmla="*/ 1529542 w 1582189"/>
              <a:gd name="connsiteY4" fmla="*/ 66502 h 906088"/>
              <a:gd name="connsiteX5" fmla="*/ 1546167 w 1582189"/>
              <a:gd name="connsiteY5" fmla="*/ 448888 h 906088"/>
              <a:gd name="connsiteX6" fmla="*/ 1579418 w 1582189"/>
              <a:gd name="connsiteY6" fmla="*/ 847899 h 906088"/>
              <a:gd name="connsiteX7" fmla="*/ 1529542 w 1582189"/>
              <a:gd name="connsiteY7" fmla="*/ 798022 h 906088"/>
              <a:gd name="connsiteX8" fmla="*/ 1280160 w 1582189"/>
              <a:gd name="connsiteY8" fmla="*/ 798022 h 906088"/>
              <a:gd name="connsiteX9" fmla="*/ 1014153 w 1582189"/>
              <a:gd name="connsiteY9" fmla="*/ 798022 h 906088"/>
              <a:gd name="connsiteX10" fmla="*/ 864524 w 1582189"/>
              <a:gd name="connsiteY10" fmla="*/ 731520 h 906088"/>
              <a:gd name="connsiteX11" fmla="*/ 681644 w 1582189"/>
              <a:gd name="connsiteY11" fmla="*/ 698270 h 906088"/>
              <a:gd name="connsiteX12" fmla="*/ 565266 w 1582189"/>
              <a:gd name="connsiteY12" fmla="*/ 665019 h 906088"/>
              <a:gd name="connsiteX13" fmla="*/ 548640 w 1582189"/>
              <a:gd name="connsiteY13" fmla="*/ 598517 h 906088"/>
              <a:gd name="connsiteX14" fmla="*/ 565266 w 1582189"/>
              <a:gd name="connsiteY14" fmla="*/ 299259 h 906088"/>
              <a:gd name="connsiteX15" fmla="*/ 548640 w 1582189"/>
              <a:gd name="connsiteY15" fmla="*/ 232757 h 906088"/>
              <a:gd name="connsiteX16" fmla="*/ 382386 w 1582189"/>
              <a:gd name="connsiteY16" fmla="*/ 232757 h 906088"/>
              <a:gd name="connsiteX17" fmla="*/ 83127 w 1582189"/>
              <a:gd name="connsiteY17" fmla="*/ 182880 h 906088"/>
              <a:gd name="connsiteX18" fmla="*/ 33251 w 1582189"/>
              <a:gd name="connsiteY18" fmla="*/ 182880 h 906088"/>
              <a:gd name="connsiteX19" fmla="*/ 0 w 1582189"/>
              <a:gd name="connsiteY19" fmla="*/ 16626 h 906088"/>
              <a:gd name="connsiteX0" fmla="*/ 145563 w 1562608"/>
              <a:gd name="connsiteY0" fmla="*/ 16626 h 906088"/>
              <a:gd name="connsiteX1" fmla="*/ 678688 w 1562608"/>
              <a:gd name="connsiteY1" fmla="*/ 66502 h 906088"/>
              <a:gd name="connsiteX2" fmla="*/ 1360332 w 1562608"/>
              <a:gd name="connsiteY2" fmla="*/ 66502 h 906088"/>
              <a:gd name="connsiteX3" fmla="*/ 1460085 w 1562608"/>
              <a:gd name="connsiteY3" fmla="*/ 49877 h 906088"/>
              <a:gd name="connsiteX4" fmla="*/ 1509961 w 1562608"/>
              <a:gd name="connsiteY4" fmla="*/ 66502 h 906088"/>
              <a:gd name="connsiteX5" fmla="*/ 1526586 w 1562608"/>
              <a:gd name="connsiteY5" fmla="*/ 448888 h 906088"/>
              <a:gd name="connsiteX6" fmla="*/ 1559837 w 1562608"/>
              <a:gd name="connsiteY6" fmla="*/ 847899 h 906088"/>
              <a:gd name="connsiteX7" fmla="*/ 1509961 w 1562608"/>
              <a:gd name="connsiteY7" fmla="*/ 798022 h 906088"/>
              <a:gd name="connsiteX8" fmla="*/ 1260579 w 1562608"/>
              <a:gd name="connsiteY8" fmla="*/ 798022 h 906088"/>
              <a:gd name="connsiteX9" fmla="*/ 994572 w 1562608"/>
              <a:gd name="connsiteY9" fmla="*/ 798022 h 906088"/>
              <a:gd name="connsiteX10" fmla="*/ 844943 w 1562608"/>
              <a:gd name="connsiteY10" fmla="*/ 731520 h 906088"/>
              <a:gd name="connsiteX11" fmla="*/ 662063 w 1562608"/>
              <a:gd name="connsiteY11" fmla="*/ 698270 h 906088"/>
              <a:gd name="connsiteX12" fmla="*/ 545685 w 1562608"/>
              <a:gd name="connsiteY12" fmla="*/ 665019 h 906088"/>
              <a:gd name="connsiteX13" fmla="*/ 529059 w 1562608"/>
              <a:gd name="connsiteY13" fmla="*/ 598517 h 906088"/>
              <a:gd name="connsiteX14" fmla="*/ 545685 w 1562608"/>
              <a:gd name="connsiteY14" fmla="*/ 299259 h 906088"/>
              <a:gd name="connsiteX15" fmla="*/ 529059 w 1562608"/>
              <a:gd name="connsiteY15" fmla="*/ 232757 h 906088"/>
              <a:gd name="connsiteX16" fmla="*/ 362805 w 1562608"/>
              <a:gd name="connsiteY16" fmla="*/ 232757 h 906088"/>
              <a:gd name="connsiteX17" fmla="*/ 63546 w 1562608"/>
              <a:gd name="connsiteY17" fmla="*/ 182880 h 906088"/>
              <a:gd name="connsiteX18" fmla="*/ 13670 w 1562608"/>
              <a:gd name="connsiteY18" fmla="*/ 182880 h 906088"/>
              <a:gd name="connsiteX19" fmla="*/ 145563 w 1562608"/>
              <a:gd name="connsiteY19" fmla="*/ 16626 h 906088"/>
              <a:gd name="connsiteX0" fmla="*/ 145563 w 1562608"/>
              <a:gd name="connsiteY0" fmla="*/ 16626 h 906088"/>
              <a:gd name="connsiteX1" fmla="*/ 678688 w 1562608"/>
              <a:gd name="connsiteY1" fmla="*/ 66502 h 906088"/>
              <a:gd name="connsiteX2" fmla="*/ 1360332 w 1562608"/>
              <a:gd name="connsiteY2" fmla="*/ 66502 h 906088"/>
              <a:gd name="connsiteX3" fmla="*/ 1460085 w 1562608"/>
              <a:gd name="connsiteY3" fmla="*/ 49877 h 906088"/>
              <a:gd name="connsiteX4" fmla="*/ 1509961 w 1562608"/>
              <a:gd name="connsiteY4" fmla="*/ 66502 h 906088"/>
              <a:gd name="connsiteX5" fmla="*/ 1526586 w 1562608"/>
              <a:gd name="connsiteY5" fmla="*/ 448888 h 906088"/>
              <a:gd name="connsiteX6" fmla="*/ 1559837 w 1562608"/>
              <a:gd name="connsiteY6" fmla="*/ 847899 h 906088"/>
              <a:gd name="connsiteX7" fmla="*/ 1509961 w 1562608"/>
              <a:gd name="connsiteY7" fmla="*/ 798022 h 906088"/>
              <a:gd name="connsiteX8" fmla="*/ 1260579 w 1562608"/>
              <a:gd name="connsiteY8" fmla="*/ 798022 h 906088"/>
              <a:gd name="connsiteX9" fmla="*/ 994572 w 1562608"/>
              <a:gd name="connsiteY9" fmla="*/ 798022 h 906088"/>
              <a:gd name="connsiteX10" fmla="*/ 844943 w 1562608"/>
              <a:gd name="connsiteY10" fmla="*/ 731520 h 906088"/>
              <a:gd name="connsiteX11" fmla="*/ 662063 w 1562608"/>
              <a:gd name="connsiteY11" fmla="*/ 698270 h 906088"/>
              <a:gd name="connsiteX12" fmla="*/ 545685 w 1562608"/>
              <a:gd name="connsiteY12" fmla="*/ 665019 h 906088"/>
              <a:gd name="connsiteX13" fmla="*/ 529059 w 1562608"/>
              <a:gd name="connsiteY13" fmla="*/ 598517 h 906088"/>
              <a:gd name="connsiteX14" fmla="*/ 545685 w 1562608"/>
              <a:gd name="connsiteY14" fmla="*/ 299259 h 906088"/>
              <a:gd name="connsiteX15" fmla="*/ 529059 w 1562608"/>
              <a:gd name="connsiteY15" fmla="*/ 232757 h 906088"/>
              <a:gd name="connsiteX16" fmla="*/ 362805 w 1562608"/>
              <a:gd name="connsiteY16" fmla="*/ 232757 h 906088"/>
              <a:gd name="connsiteX17" fmla="*/ 63546 w 1562608"/>
              <a:gd name="connsiteY17" fmla="*/ 182880 h 906088"/>
              <a:gd name="connsiteX18" fmla="*/ 13670 w 1562608"/>
              <a:gd name="connsiteY18" fmla="*/ 182880 h 906088"/>
              <a:gd name="connsiteX19" fmla="*/ 145563 w 1562608"/>
              <a:gd name="connsiteY19" fmla="*/ 16626 h 906088"/>
              <a:gd name="connsiteX0" fmla="*/ 118224 w 1535269"/>
              <a:gd name="connsiteY0" fmla="*/ 19396 h 908858"/>
              <a:gd name="connsiteX1" fmla="*/ 651349 w 1535269"/>
              <a:gd name="connsiteY1" fmla="*/ 69272 h 908858"/>
              <a:gd name="connsiteX2" fmla="*/ 1332993 w 1535269"/>
              <a:gd name="connsiteY2" fmla="*/ 69272 h 908858"/>
              <a:gd name="connsiteX3" fmla="*/ 1432746 w 1535269"/>
              <a:gd name="connsiteY3" fmla="*/ 52647 h 908858"/>
              <a:gd name="connsiteX4" fmla="*/ 1482622 w 1535269"/>
              <a:gd name="connsiteY4" fmla="*/ 69272 h 908858"/>
              <a:gd name="connsiteX5" fmla="*/ 1499247 w 1535269"/>
              <a:gd name="connsiteY5" fmla="*/ 451658 h 908858"/>
              <a:gd name="connsiteX6" fmla="*/ 1532498 w 1535269"/>
              <a:gd name="connsiteY6" fmla="*/ 850669 h 908858"/>
              <a:gd name="connsiteX7" fmla="*/ 1482622 w 1535269"/>
              <a:gd name="connsiteY7" fmla="*/ 800792 h 908858"/>
              <a:gd name="connsiteX8" fmla="*/ 1233240 w 1535269"/>
              <a:gd name="connsiteY8" fmla="*/ 800792 h 908858"/>
              <a:gd name="connsiteX9" fmla="*/ 967233 w 1535269"/>
              <a:gd name="connsiteY9" fmla="*/ 800792 h 908858"/>
              <a:gd name="connsiteX10" fmla="*/ 817604 w 1535269"/>
              <a:gd name="connsiteY10" fmla="*/ 734290 h 908858"/>
              <a:gd name="connsiteX11" fmla="*/ 634724 w 1535269"/>
              <a:gd name="connsiteY11" fmla="*/ 701040 h 908858"/>
              <a:gd name="connsiteX12" fmla="*/ 518346 w 1535269"/>
              <a:gd name="connsiteY12" fmla="*/ 667789 h 908858"/>
              <a:gd name="connsiteX13" fmla="*/ 501720 w 1535269"/>
              <a:gd name="connsiteY13" fmla="*/ 601287 h 908858"/>
              <a:gd name="connsiteX14" fmla="*/ 518346 w 1535269"/>
              <a:gd name="connsiteY14" fmla="*/ 302029 h 908858"/>
              <a:gd name="connsiteX15" fmla="*/ 501720 w 1535269"/>
              <a:gd name="connsiteY15" fmla="*/ 235527 h 908858"/>
              <a:gd name="connsiteX16" fmla="*/ 335466 w 1535269"/>
              <a:gd name="connsiteY16" fmla="*/ 235527 h 908858"/>
              <a:gd name="connsiteX17" fmla="*/ 36207 w 1535269"/>
              <a:gd name="connsiteY17" fmla="*/ 185650 h 908858"/>
              <a:gd name="connsiteX18" fmla="*/ 118224 w 1535269"/>
              <a:gd name="connsiteY18" fmla="*/ 19396 h 908858"/>
              <a:gd name="connsiteX0" fmla="*/ 88762 w 1505807"/>
              <a:gd name="connsiteY0" fmla="*/ 19396 h 908858"/>
              <a:gd name="connsiteX1" fmla="*/ 621887 w 1505807"/>
              <a:gd name="connsiteY1" fmla="*/ 69272 h 908858"/>
              <a:gd name="connsiteX2" fmla="*/ 1303531 w 1505807"/>
              <a:gd name="connsiteY2" fmla="*/ 69272 h 908858"/>
              <a:gd name="connsiteX3" fmla="*/ 1403284 w 1505807"/>
              <a:gd name="connsiteY3" fmla="*/ 52647 h 908858"/>
              <a:gd name="connsiteX4" fmla="*/ 1453160 w 1505807"/>
              <a:gd name="connsiteY4" fmla="*/ 69272 h 908858"/>
              <a:gd name="connsiteX5" fmla="*/ 1469785 w 1505807"/>
              <a:gd name="connsiteY5" fmla="*/ 451658 h 908858"/>
              <a:gd name="connsiteX6" fmla="*/ 1503036 w 1505807"/>
              <a:gd name="connsiteY6" fmla="*/ 850669 h 908858"/>
              <a:gd name="connsiteX7" fmla="*/ 1453160 w 1505807"/>
              <a:gd name="connsiteY7" fmla="*/ 800792 h 908858"/>
              <a:gd name="connsiteX8" fmla="*/ 1203778 w 1505807"/>
              <a:gd name="connsiteY8" fmla="*/ 800792 h 908858"/>
              <a:gd name="connsiteX9" fmla="*/ 937771 w 1505807"/>
              <a:gd name="connsiteY9" fmla="*/ 800792 h 908858"/>
              <a:gd name="connsiteX10" fmla="*/ 788142 w 1505807"/>
              <a:gd name="connsiteY10" fmla="*/ 734290 h 908858"/>
              <a:gd name="connsiteX11" fmla="*/ 605262 w 1505807"/>
              <a:gd name="connsiteY11" fmla="*/ 701040 h 908858"/>
              <a:gd name="connsiteX12" fmla="*/ 488884 w 1505807"/>
              <a:gd name="connsiteY12" fmla="*/ 667789 h 908858"/>
              <a:gd name="connsiteX13" fmla="*/ 472258 w 1505807"/>
              <a:gd name="connsiteY13" fmla="*/ 601287 h 908858"/>
              <a:gd name="connsiteX14" fmla="*/ 488884 w 1505807"/>
              <a:gd name="connsiteY14" fmla="*/ 302029 h 908858"/>
              <a:gd name="connsiteX15" fmla="*/ 472258 w 1505807"/>
              <a:gd name="connsiteY15" fmla="*/ 235527 h 908858"/>
              <a:gd name="connsiteX16" fmla="*/ 306004 w 1505807"/>
              <a:gd name="connsiteY16" fmla="*/ 235527 h 908858"/>
              <a:gd name="connsiteX17" fmla="*/ 89317 w 1505807"/>
              <a:gd name="connsiteY17" fmla="*/ 185650 h 908858"/>
              <a:gd name="connsiteX18" fmla="*/ 88762 w 1505807"/>
              <a:gd name="connsiteY18" fmla="*/ 19396 h 908858"/>
              <a:gd name="connsiteX0" fmla="*/ 88762 w 1505807"/>
              <a:gd name="connsiteY0" fmla="*/ 19396 h 908858"/>
              <a:gd name="connsiteX1" fmla="*/ 621887 w 1505807"/>
              <a:gd name="connsiteY1" fmla="*/ 69272 h 908858"/>
              <a:gd name="connsiteX2" fmla="*/ 1303531 w 1505807"/>
              <a:gd name="connsiteY2" fmla="*/ 69272 h 908858"/>
              <a:gd name="connsiteX3" fmla="*/ 1403284 w 1505807"/>
              <a:gd name="connsiteY3" fmla="*/ 52647 h 908858"/>
              <a:gd name="connsiteX4" fmla="*/ 1453160 w 1505807"/>
              <a:gd name="connsiteY4" fmla="*/ 69272 h 908858"/>
              <a:gd name="connsiteX5" fmla="*/ 1469785 w 1505807"/>
              <a:gd name="connsiteY5" fmla="*/ 451658 h 908858"/>
              <a:gd name="connsiteX6" fmla="*/ 1503036 w 1505807"/>
              <a:gd name="connsiteY6" fmla="*/ 850669 h 908858"/>
              <a:gd name="connsiteX7" fmla="*/ 1453160 w 1505807"/>
              <a:gd name="connsiteY7" fmla="*/ 800792 h 908858"/>
              <a:gd name="connsiteX8" fmla="*/ 1203778 w 1505807"/>
              <a:gd name="connsiteY8" fmla="*/ 800792 h 908858"/>
              <a:gd name="connsiteX9" fmla="*/ 937771 w 1505807"/>
              <a:gd name="connsiteY9" fmla="*/ 800792 h 908858"/>
              <a:gd name="connsiteX10" fmla="*/ 788142 w 1505807"/>
              <a:gd name="connsiteY10" fmla="*/ 734290 h 908858"/>
              <a:gd name="connsiteX11" fmla="*/ 605262 w 1505807"/>
              <a:gd name="connsiteY11" fmla="*/ 701040 h 908858"/>
              <a:gd name="connsiteX12" fmla="*/ 488884 w 1505807"/>
              <a:gd name="connsiteY12" fmla="*/ 667789 h 908858"/>
              <a:gd name="connsiteX13" fmla="*/ 472258 w 1505807"/>
              <a:gd name="connsiteY13" fmla="*/ 601287 h 908858"/>
              <a:gd name="connsiteX14" fmla="*/ 488884 w 1505807"/>
              <a:gd name="connsiteY14" fmla="*/ 302029 h 908858"/>
              <a:gd name="connsiteX15" fmla="*/ 472258 w 1505807"/>
              <a:gd name="connsiteY15" fmla="*/ 235527 h 908858"/>
              <a:gd name="connsiteX16" fmla="*/ 306004 w 1505807"/>
              <a:gd name="connsiteY16" fmla="*/ 235527 h 908858"/>
              <a:gd name="connsiteX17" fmla="*/ 89317 w 1505807"/>
              <a:gd name="connsiteY17" fmla="*/ 185650 h 908858"/>
              <a:gd name="connsiteX18" fmla="*/ 88762 w 1505807"/>
              <a:gd name="connsiteY18" fmla="*/ 19396 h 908858"/>
              <a:gd name="connsiteX0" fmla="*/ 2887 w 1419932"/>
              <a:gd name="connsiteY0" fmla="*/ 19396 h 908858"/>
              <a:gd name="connsiteX1" fmla="*/ 536012 w 1419932"/>
              <a:gd name="connsiteY1" fmla="*/ 69272 h 908858"/>
              <a:gd name="connsiteX2" fmla="*/ 1217656 w 1419932"/>
              <a:gd name="connsiteY2" fmla="*/ 69272 h 908858"/>
              <a:gd name="connsiteX3" fmla="*/ 1317409 w 1419932"/>
              <a:gd name="connsiteY3" fmla="*/ 52647 h 908858"/>
              <a:gd name="connsiteX4" fmla="*/ 1367285 w 1419932"/>
              <a:gd name="connsiteY4" fmla="*/ 69272 h 908858"/>
              <a:gd name="connsiteX5" fmla="*/ 1383910 w 1419932"/>
              <a:gd name="connsiteY5" fmla="*/ 451658 h 908858"/>
              <a:gd name="connsiteX6" fmla="*/ 1417161 w 1419932"/>
              <a:gd name="connsiteY6" fmla="*/ 850669 h 908858"/>
              <a:gd name="connsiteX7" fmla="*/ 1367285 w 1419932"/>
              <a:gd name="connsiteY7" fmla="*/ 800792 h 908858"/>
              <a:gd name="connsiteX8" fmla="*/ 1117903 w 1419932"/>
              <a:gd name="connsiteY8" fmla="*/ 800792 h 908858"/>
              <a:gd name="connsiteX9" fmla="*/ 851896 w 1419932"/>
              <a:gd name="connsiteY9" fmla="*/ 800792 h 908858"/>
              <a:gd name="connsiteX10" fmla="*/ 702267 w 1419932"/>
              <a:gd name="connsiteY10" fmla="*/ 734290 h 908858"/>
              <a:gd name="connsiteX11" fmla="*/ 519387 w 1419932"/>
              <a:gd name="connsiteY11" fmla="*/ 701040 h 908858"/>
              <a:gd name="connsiteX12" fmla="*/ 403009 w 1419932"/>
              <a:gd name="connsiteY12" fmla="*/ 667789 h 908858"/>
              <a:gd name="connsiteX13" fmla="*/ 386383 w 1419932"/>
              <a:gd name="connsiteY13" fmla="*/ 601287 h 908858"/>
              <a:gd name="connsiteX14" fmla="*/ 403009 w 1419932"/>
              <a:gd name="connsiteY14" fmla="*/ 302029 h 908858"/>
              <a:gd name="connsiteX15" fmla="*/ 386383 w 1419932"/>
              <a:gd name="connsiteY15" fmla="*/ 235527 h 908858"/>
              <a:gd name="connsiteX16" fmla="*/ 220129 w 1419932"/>
              <a:gd name="connsiteY16" fmla="*/ 235527 h 908858"/>
              <a:gd name="connsiteX17" fmla="*/ 3442 w 1419932"/>
              <a:gd name="connsiteY17" fmla="*/ 185650 h 908858"/>
              <a:gd name="connsiteX18" fmla="*/ 2887 w 1419932"/>
              <a:gd name="connsiteY18" fmla="*/ 19396 h 908858"/>
              <a:gd name="connsiteX0" fmla="*/ 2887 w 1419932"/>
              <a:gd name="connsiteY0" fmla="*/ 19396 h 908858"/>
              <a:gd name="connsiteX1" fmla="*/ 536012 w 1419932"/>
              <a:gd name="connsiteY1" fmla="*/ 69272 h 908858"/>
              <a:gd name="connsiteX2" fmla="*/ 1217656 w 1419932"/>
              <a:gd name="connsiteY2" fmla="*/ 69272 h 908858"/>
              <a:gd name="connsiteX3" fmla="*/ 1317409 w 1419932"/>
              <a:gd name="connsiteY3" fmla="*/ 52647 h 908858"/>
              <a:gd name="connsiteX4" fmla="*/ 1367285 w 1419932"/>
              <a:gd name="connsiteY4" fmla="*/ 69272 h 908858"/>
              <a:gd name="connsiteX5" fmla="*/ 1383910 w 1419932"/>
              <a:gd name="connsiteY5" fmla="*/ 451658 h 908858"/>
              <a:gd name="connsiteX6" fmla="*/ 1417161 w 1419932"/>
              <a:gd name="connsiteY6" fmla="*/ 850669 h 908858"/>
              <a:gd name="connsiteX7" fmla="*/ 1367285 w 1419932"/>
              <a:gd name="connsiteY7" fmla="*/ 800792 h 908858"/>
              <a:gd name="connsiteX8" fmla="*/ 1117903 w 1419932"/>
              <a:gd name="connsiteY8" fmla="*/ 800792 h 908858"/>
              <a:gd name="connsiteX9" fmla="*/ 851896 w 1419932"/>
              <a:gd name="connsiteY9" fmla="*/ 800792 h 908858"/>
              <a:gd name="connsiteX10" fmla="*/ 702267 w 1419932"/>
              <a:gd name="connsiteY10" fmla="*/ 734290 h 908858"/>
              <a:gd name="connsiteX11" fmla="*/ 519387 w 1419932"/>
              <a:gd name="connsiteY11" fmla="*/ 701040 h 908858"/>
              <a:gd name="connsiteX12" fmla="*/ 403009 w 1419932"/>
              <a:gd name="connsiteY12" fmla="*/ 667789 h 908858"/>
              <a:gd name="connsiteX13" fmla="*/ 386383 w 1419932"/>
              <a:gd name="connsiteY13" fmla="*/ 601287 h 908858"/>
              <a:gd name="connsiteX14" fmla="*/ 403009 w 1419932"/>
              <a:gd name="connsiteY14" fmla="*/ 302029 h 908858"/>
              <a:gd name="connsiteX15" fmla="*/ 386383 w 1419932"/>
              <a:gd name="connsiteY15" fmla="*/ 235527 h 908858"/>
              <a:gd name="connsiteX16" fmla="*/ 3442 w 1419932"/>
              <a:gd name="connsiteY16" fmla="*/ 185650 h 908858"/>
              <a:gd name="connsiteX17" fmla="*/ 2887 w 1419932"/>
              <a:gd name="connsiteY17" fmla="*/ 19396 h 908858"/>
              <a:gd name="connsiteX0" fmla="*/ 74178 w 1491223"/>
              <a:gd name="connsiteY0" fmla="*/ 19396 h 908858"/>
              <a:gd name="connsiteX1" fmla="*/ 607303 w 1491223"/>
              <a:gd name="connsiteY1" fmla="*/ 69272 h 908858"/>
              <a:gd name="connsiteX2" fmla="*/ 1288947 w 1491223"/>
              <a:gd name="connsiteY2" fmla="*/ 69272 h 908858"/>
              <a:gd name="connsiteX3" fmla="*/ 1388700 w 1491223"/>
              <a:gd name="connsiteY3" fmla="*/ 52647 h 908858"/>
              <a:gd name="connsiteX4" fmla="*/ 1438576 w 1491223"/>
              <a:gd name="connsiteY4" fmla="*/ 69272 h 908858"/>
              <a:gd name="connsiteX5" fmla="*/ 1455201 w 1491223"/>
              <a:gd name="connsiteY5" fmla="*/ 451658 h 908858"/>
              <a:gd name="connsiteX6" fmla="*/ 1488452 w 1491223"/>
              <a:gd name="connsiteY6" fmla="*/ 850669 h 908858"/>
              <a:gd name="connsiteX7" fmla="*/ 1438576 w 1491223"/>
              <a:gd name="connsiteY7" fmla="*/ 800792 h 908858"/>
              <a:gd name="connsiteX8" fmla="*/ 1189194 w 1491223"/>
              <a:gd name="connsiteY8" fmla="*/ 800792 h 908858"/>
              <a:gd name="connsiteX9" fmla="*/ 923187 w 1491223"/>
              <a:gd name="connsiteY9" fmla="*/ 800792 h 908858"/>
              <a:gd name="connsiteX10" fmla="*/ 773558 w 1491223"/>
              <a:gd name="connsiteY10" fmla="*/ 734290 h 908858"/>
              <a:gd name="connsiteX11" fmla="*/ 590678 w 1491223"/>
              <a:gd name="connsiteY11" fmla="*/ 701040 h 908858"/>
              <a:gd name="connsiteX12" fmla="*/ 474300 w 1491223"/>
              <a:gd name="connsiteY12" fmla="*/ 667789 h 908858"/>
              <a:gd name="connsiteX13" fmla="*/ 457674 w 1491223"/>
              <a:gd name="connsiteY13" fmla="*/ 601287 h 908858"/>
              <a:gd name="connsiteX14" fmla="*/ 474300 w 1491223"/>
              <a:gd name="connsiteY14" fmla="*/ 302029 h 908858"/>
              <a:gd name="connsiteX15" fmla="*/ 457674 w 1491223"/>
              <a:gd name="connsiteY15" fmla="*/ 235527 h 908858"/>
              <a:gd name="connsiteX16" fmla="*/ 0 w 1491223"/>
              <a:gd name="connsiteY16" fmla="*/ 185650 h 908858"/>
              <a:gd name="connsiteX17" fmla="*/ 74178 w 1491223"/>
              <a:gd name="connsiteY17" fmla="*/ 19396 h 908858"/>
              <a:gd name="connsiteX0" fmla="*/ 2887 w 1494665"/>
              <a:gd name="connsiteY0" fmla="*/ 19396 h 908858"/>
              <a:gd name="connsiteX1" fmla="*/ 610745 w 1494665"/>
              <a:gd name="connsiteY1" fmla="*/ 69272 h 908858"/>
              <a:gd name="connsiteX2" fmla="*/ 1292389 w 1494665"/>
              <a:gd name="connsiteY2" fmla="*/ 69272 h 908858"/>
              <a:gd name="connsiteX3" fmla="*/ 1392142 w 1494665"/>
              <a:gd name="connsiteY3" fmla="*/ 52647 h 908858"/>
              <a:gd name="connsiteX4" fmla="*/ 1442018 w 1494665"/>
              <a:gd name="connsiteY4" fmla="*/ 69272 h 908858"/>
              <a:gd name="connsiteX5" fmla="*/ 1458643 w 1494665"/>
              <a:gd name="connsiteY5" fmla="*/ 451658 h 908858"/>
              <a:gd name="connsiteX6" fmla="*/ 1491894 w 1494665"/>
              <a:gd name="connsiteY6" fmla="*/ 850669 h 908858"/>
              <a:gd name="connsiteX7" fmla="*/ 1442018 w 1494665"/>
              <a:gd name="connsiteY7" fmla="*/ 800792 h 908858"/>
              <a:gd name="connsiteX8" fmla="*/ 1192636 w 1494665"/>
              <a:gd name="connsiteY8" fmla="*/ 800792 h 908858"/>
              <a:gd name="connsiteX9" fmla="*/ 926629 w 1494665"/>
              <a:gd name="connsiteY9" fmla="*/ 800792 h 908858"/>
              <a:gd name="connsiteX10" fmla="*/ 777000 w 1494665"/>
              <a:gd name="connsiteY10" fmla="*/ 734290 h 908858"/>
              <a:gd name="connsiteX11" fmla="*/ 594120 w 1494665"/>
              <a:gd name="connsiteY11" fmla="*/ 701040 h 908858"/>
              <a:gd name="connsiteX12" fmla="*/ 477742 w 1494665"/>
              <a:gd name="connsiteY12" fmla="*/ 667789 h 908858"/>
              <a:gd name="connsiteX13" fmla="*/ 461116 w 1494665"/>
              <a:gd name="connsiteY13" fmla="*/ 601287 h 908858"/>
              <a:gd name="connsiteX14" fmla="*/ 477742 w 1494665"/>
              <a:gd name="connsiteY14" fmla="*/ 302029 h 908858"/>
              <a:gd name="connsiteX15" fmla="*/ 461116 w 1494665"/>
              <a:gd name="connsiteY15" fmla="*/ 235527 h 908858"/>
              <a:gd name="connsiteX16" fmla="*/ 3442 w 1494665"/>
              <a:gd name="connsiteY16" fmla="*/ 185650 h 908858"/>
              <a:gd name="connsiteX17" fmla="*/ 2887 w 1494665"/>
              <a:gd name="connsiteY17" fmla="*/ 19396 h 908858"/>
              <a:gd name="connsiteX0" fmla="*/ 2887 w 1494665"/>
              <a:gd name="connsiteY0" fmla="*/ 19396 h 908858"/>
              <a:gd name="connsiteX1" fmla="*/ 610745 w 1494665"/>
              <a:gd name="connsiteY1" fmla="*/ 69272 h 908858"/>
              <a:gd name="connsiteX2" fmla="*/ 1292389 w 1494665"/>
              <a:gd name="connsiteY2" fmla="*/ 69272 h 908858"/>
              <a:gd name="connsiteX3" fmla="*/ 1442018 w 1494665"/>
              <a:gd name="connsiteY3" fmla="*/ 69272 h 908858"/>
              <a:gd name="connsiteX4" fmla="*/ 1458643 w 1494665"/>
              <a:gd name="connsiteY4" fmla="*/ 451658 h 908858"/>
              <a:gd name="connsiteX5" fmla="*/ 1491894 w 1494665"/>
              <a:gd name="connsiteY5" fmla="*/ 850669 h 908858"/>
              <a:gd name="connsiteX6" fmla="*/ 1442018 w 1494665"/>
              <a:gd name="connsiteY6" fmla="*/ 800792 h 908858"/>
              <a:gd name="connsiteX7" fmla="*/ 1192636 w 1494665"/>
              <a:gd name="connsiteY7" fmla="*/ 800792 h 908858"/>
              <a:gd name="connsiteX8" fmla="*/ 926629 w 1494665"/>
              <a:gd name="connsiteY8" fmla="*/ 800792 h 908858"/>
              <a:gd name="connsiteX9" fmla="*/ 777000 w 1494665"/>
              <a:gd name="connsiteY9" fmla="*/ 734290 h 908858"/>
              <a:gd name="connsiteX10" fmla="*/ 594120 w 1494665"/>
              <a:gd name="connsiteY10" fmla="*/ 701040 h 908858"/>
              <a:gd name="connsiteX11" fmla="*/ 477742 w 1494665"/>
              <a:gd name="connsiteY11" fmla="*/ 667789 h 908858"/>
              <a:gd name="connsiteX12" fmla="*/ 461116 w 1494665"/>
              <a:gd name="connsiteY12" fmla="*/ 601287 h 908858"/>
              <a:gd name="connsiteX13" fmla="*/ 477742 w 1494665"/>
              <a:gd name="connsiteY13" fmla="*/ 302029 h 908858"/>
              <a:gd name="connsiteX14" fmla="*/ 461116 w 1494665"/>
              <a:gd name="connsiteY14" fmla="*/ 235527 h 908858"/>
              <a:gd name="connsiteX15" fmla="*/ 3442 w 1494665"/>
              <a:gd name="connsiteY15" fmla="*/ 185650 h 908858"/>
              <a:gd name="connsiteX16" fmla="*/ 2887 w 1494665"/>
              <a:gd name="connsiteY16" fmla="*/ 19396 h 908858"/>
              <a:gd name="connsiteX0" fmla="*/ 2887 w 1494665"/>
              <a:gd name="connsiteY0" fmla="*/ 19396 h 908858"/>
              <a:gd name="connsiteX1" fmla="*/ 610745 w 1494665"/>
              <a:gd name="connsiteY1" fmla="*/ 69272 h 908858"/>
              <a:gd name="connsiteX2" fmla="*/ 1292389 w 1494665"/>
              <a:gd name="connsiteY2" fmla="*/ 69272 h 908858"/>
              <a:gd name="connsiteX3" fmla="*/ 1442018 w 1494665"/>
              <a:gd name="connsiteY3" fmla="*/ 69272 h 908858"/>
              <a:gd name="connsiteX4" fmla="*/ 1458643 w 1494665"/>
              <a:gd name="connsiteY4" fmla="*/ 451658 h 908858"/>
              <a:gd name="connsiteX5" fmla="*/ 1491894 w 1494665"/>
              <a:gd name="connsiteY5" fmla="*/ 850669 h 908858"/>
              <a:gd name="connsiteX6" fmla="*/ 1442018 w 1494665"/>
              <a:gd name="connsiteY6" fmla="*/ 800792 h 908858"/>
              <a:gd name="connsiteX7" fmla="*/ 1192636 w 1494665"/>
              <a:gd name="connsiteY7" fmla="*/ 800792 h 908858"/>
              <a:gd name="connsiteX8" fmla="*/ 926629 w 1494665"/>
              <a:gd name="connsiteY8" fmla="*/ 800792 h 908858"/>
              <a:gd name="connsiteX9" fmla="*/ 777000 w 1494665"/>
              <a:gd name="connsiteY9" fmla="*/ 734290 h 908858"/>
              <a:gd name="connsiteX10" fmla="*/ 594120 w 1494665"/>
              <a:gd name="connsiteY10" fmla="*/ 701040 h 908858"/>
              <a:gd name="connsiteX11" fmla="*/ 477742 w 1494665"/>
              <a:gd name="connsiteY11" fmla="*/ 667789 h 908858"/>
              <a:gd name="connsiteX12" fmla="*/ 461116 w 1494665"/>
              <a:gd name="connsiteY12" fmla="*/ 601287 h 908858"/>
              <a:gd name="connsiteX13" fmla="*/ 477742 w 1494665"/>
              <a:gd name="connsiteY13" fmla="*/ 302029 h 908858"/>
              <a:gd name="connsiteX14" fmla="*/ 461116 w 1494665"/>
              <a:gd name="connsiteY14" fmla="*/ 235527 h 908858"/>
              <a:gd name="connsiteX15" fmla="*/ 3442 w 1494665"/>
              <a:gd name="connsiteY15" fmla="*/ 185650 h 908858"/>
              <a:gd name="connsiteX16" fmla="*/ 2887 w 1494665"/>
              <a:gd name="connsiteY16" fmla="*/ 19396 h 90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4665" h="908858">
                <a:moveTo>
                  <a:pt x="2887" y="19396"/>
                </a:moveTo>
                <a:cubicBezTo>
                  <a:pt x="91649" y="0"/>
                  <a:pt x="395828" y="60959"/>
                  <a:pt x="610745" y="69272"/>
                </a:cubicBezTo>
                <a:cubicBezTo>
                  <a:pt x="825662" y="77585"/>
                  <a:pt x="1153844" y="69272"/>
                  <a:pt x="1292389" y="69272"/>
                </a:cubicBezTo>
                <a:cubicBezTo>
                  <a:pt x="1430934" y="69272"/>
                  <a:pt x="1289974" y="110036"/>
                  <a:pt x="1442018" y="69272"/>
                </a:cubicBezTo>
                <a:cubicBezTo>
                  <a:pt x="1469727" y="133003"/>
                  <a:pt x="1450330" y="321425"/>
                  <a:pt x="1458643" y="451658"/>
                </a:cubicBezTo>
                <a:cubicBezTo>
                  <a:pt x="1466956" y="581891"/>
                  <a:pt x="1494665" y="792480"/>
                  <a:pt x="1491894" y="850669"/>
                </a:cubicBezTo>
                <a:cubicBezTo>
                  <a:pt x="1489123" y="908858"/>
                  <a:pt x="1491894" y="809105"/>
                  <a:pt x="1442018" y="800792"/>
                </a:cubicBezTo>
                <a:cubicBezTo>
                  <a:pt x="1392142" y="792479"/>
                  <a:pt x="1192636" y="800792"/>
                  <a:pt x="1192636" y="800792"/>
                </a:cubicBezTo>
                <a:cubicBezTo>
                  <a:pt x="1106738" y="800792"/>
                  <a:pt x="995902" y="811876"/>
                  <a:pt x="926629" y="800792"/>
                </a:cubicBezTo>
                <a:cubicBezTo>
                  <a:pt x="857356" y="789708"/>
                  <a:pt x="832418" y="750915"/>
                  <a:pt x="777000" y="734290"/>
                </a:cubicBezTo>
                <a:cubicBezTo>
                  <a:pt x="721582" y="717665"/>
                  <a:pt x="643996" y="712123"/>
                  <a:pt x="594120" y="701040"/>
                </a:cubicBezTo>
                <a:cubicBezTo>
                  <a:pt x="544244" y="689957"/>
                  <a:pt x="499909" y="684414"/>
                  <a:pt x="477742" y="667789"/>
                </a:cubicBezTo>
                <a:cubicBezTo>
                  <a:pt x="455575" y="651164"/>
                  <a:pt x="461116" y="662247"/>
                  <a:pt x="461116" y="601287"/>
                </a:cubicBezTo>
                <a:cubicBezTo>
                  <a:pt x="461116" y="540327"/>
                  <a:pt x="477742" y="362989"/>
                  <a:pt x="477742" y="302029"/>
                </a:cubicBezTo>
                <a:cubicBezTo>
                  <a:pt x="477742" y="241069"/>
                  <a:pt x="540166" y="254923"/>
                  <a:pt x="461116" y="235527"/>
                </a:cubicBezTo>
                <a:cubicBezTo>
                  <a:pt x="382066" y="216131"/>
                  <a:pt x="67358" y="221672"/>
                  <a:pt x="3442" y="185650"/>
                </a:cubicBezTo>
                <a:cubicBezTo>
                  <a:pt x="41787" y="84514"/>
                  <a:pt x="0" y="155808"/>
                  <a:pt x="2887" y="19396"/>
                </a:cubicBezTo>
                <a:close/>
              </a:path>
            </a:pathLst>
          </a:custGeom>
          <a:blipFill>
            <a:blip r:embed="rId4"/>
            <a:tile tx="0" ty="0" sx="100000" sy="100000" flip="none" algn="tl"/>
          </a:bli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rot="21321277">
            <a:off x="2486123" y="1887015"/>
            <a:ext cx="5334000" cy="3276600"/>
          </a:xfrm>
          <a:custGeom>
            <a:avLst/>
            <a:gdLst>
              <a:gd name="connsiteX0" fmla="*/ 5217621 w 5583381"/>
              <a:gd name="connsiteY0" fmla="*/ 595745 h 2732116"/>
              <a:gd name="connsiteX1" fmla="*/ 4053839 w 5583381"/>
              <a:gd name="connsiteY1" fmla="*/ 130232 h 2732116"/>
              <a:gd name="connsiteX2" fmla="*/ 3189316 w 5583381"/>
              <a:gd name="connsiteY2" fmla="*/ 47105 h 2732116"/>
              <a:gd name="connsiteX3" fmla="*/ 2308167 w 5583381"/>
              <a:gd name="connsiteY3" fmla="*/ 47105 h 2732116"/>
              <a:gd name="connsiteX4" fmla="*/ 1427018 w 5583381"/>
              <a:gd name="connsiteY4" fmla="*/ 329738 h 2732116"/>
              <a:gd name="connsiteX5" fmla="*/ 462741 w 5583381"/>
              <a:gd name="connsiteY5" fmla="*/ 761999 h 2732116"/>
              <a:gd name="connsiteX6" fmla="*/ 446116 w 5583381"/>
              <a:gd name="connsiteY6" fmla="*/ 512618 h 2732116"/>
              <a:gd name="connsiteX7" fmla="*/ 47105 w 5583381"/>
              <a:gd name="connsiteY7" fmla="*/ 1044632 h 2732116"/>
              <a:gd name="connsiteX8" fmla="*/ 728749 w 5583381"/>
              <a:gd name="connsiteY8" fmla="*/ 1310639 h 2732116"/>
              <a:gd name="connsiteX9" fmla="*/ 612370 w 5583381"/>
              <a:gd name="connsiteY9" fmla="*/ 1127759 h 2732116"/>
              <a:gd name="connsiteX10" fmla="*/ 1144385 w 5583381"/>
              <a:gd name="connsiteY10" fmla="*/ 1210887 h 2732116"/>
              <a:gd name="connsiteX11" fmla="*/ 1826029 w 5583381"/>
              <a:gd name="connsiteY11" fmla="*/ 1659774 h 2732116"/>
              <a:gd name="connsiteX12" fmla="*/ 2141912 w 5583381"/>
              <a:gd name="connsiteY12" fmla="*/ 2274916 h 2732116"/>
              <a:gd name="connsiteX13" fmla="*/ 2690552 w 5583381"/>
              <a:gd name="connsiteY13" fmla="*/ 2707178 h 2732116"/>
              <a:gd name="connsiteX14" fmla="*/ 3471949 w 5583381"/>
              <a:gd name="connsiteY14" fmla="*/ 2424545 h 2732116"/>
              <a:gd name="connsiteX15" fmla="*/ 4369723 w 5583381"/>
              <a:gd name="connsiteY15" fmla="*/ 2324792 h 2732116"/>
              <a:gd name="connsiteX16" fmla="*/ 4785359 w 5583381"/>
              <a:gd name="connsiteY16" fmla="*/ 2225039 h 2732116"/>
              <a:gd name="connsiteX17" fmla="*/ 4951614 w 5583381"/>
              <a:gd name="connsiteY17" fmla="*/ 2258290 h 2732116"/>
              <a:gd name="connsiteX18" fmla="*/ 5034741 w 5583381"/>
              <a:gd name="connsiteY18" fmla="*/ 2108661 h 2732116"/>
              <a:gd name="connsiteX19" fmla="*/ 5550130 w 5583381"/>
              <a:gd name="connsiteY19" fmla="*/ 895003 h 2732116"/>
              <a:gd name="connsiteX20" fmla="*/ 5217621 w 5583381"/>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5034741 w 5550130"/>
              <a:gd name="connsiteY17" fmla="*/ 2119745 h 2743200"/>
              <a:gd name="connsiteX18" fmla="*/ 5550130 w 5550130"/>
              <a:gd name="connsiteY18"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19729 w 5519729"/>
              <a:gd name="connsiteY0" fmla="*/ 906087 h 2737128"/>
              <a:gd name="connsiteX1" fmla="*/ 4023438 w 5519729"/>
              <a:gd name="connsiteY1" fmla="*/ 141316 h 2737128"/>
              <a:gd name="connsiteX2" fmla="*/ 3158915 w 5519729"/>
              <a:gd name="connsiteY2" fmla="*/ 58189 h 2737128"/>
              <a:gd name="connsiteX3" fmla="*/ 2277766 w 5519729"/>
              <a:gd name="connsiteY3" fmla="*/ 58189 h 2737128"/>
              <a:gd name="connsiteX4" fmla="*/ 1396617 w 5519729"/>
              <a:gd name="connsiteY4" fmla="*/ 340822 h 2737128"/>
              <a:gd name="connsiteX5" fmla="*/ 432340 w 5519729"/>
              <a:gd name="connsiteY5" fmla="*/ 773083 h 2737128"/>
              <a:gd name="connsiteX6" fmla="*/ 415715 w 5519729"/>
              <a:gd name="connsiteY6" fmla="*/ 523702 h 2737128"/>
              <a:gd name="connsiteX7" fmla="*/ 16704 w 5519729"/>
              <a:gd name="connsiteY7" fmla="*/ 1055716 h 2737128"/>
              <a:gd name="connsiteX8" fmla="*/ 315490 w 5519729"/>
              <a:gd name="connsiteY8" fmla="*/ 1271847 h 2737128"/>
              <a:gd name="connsiteX9" fmla="*/ 698348 w 5519729"/>
              <a:gd name="connsiteY9" fmla="*/ 1321723 h 2737128"/>
              <a:gd name="connsiteX10" fmla="*/ 711082 w 5519729"/>
              <a:gd name="connsiteY10" fmla="*/ 1310758 h 2737128"/>
              <a:gd name="connsiteX11" fmla="*/ 581969 w 5519729"/>
              <a:gd name="connsiteY11" fmla="*/ 1138843 h 2737128"/>
              <a:gd name="connsiteX12" fmla="*/ 1113984 w 5519729"/>
              <a:gd name="connsiteY12" fmla="*/ 1221971 h 2737128"/>
              <a:gd name="connsiteX13" fmla="*/ 1795628 w 5519729"/>
              <a:gd name="connsiteY13" fmla="*/ 1670858 h 2737128"/>
              <a:gd name="connsiteX14" fmla="*/ 2111511 w 5519729"/>
              <a:gd name="connsiteY14" fmla="*/ 2286000 h 2737128"/>
              <a:gd name="connsiteX15" fmla="*/ 2111865 w 5519729"/>
              <a:gd name="connsiteY15" fmla="*/ 2322434 h 2737128"/>
              <a:gd name="connsiteX16" fmla="*/ 2660151 w 5519729"/>
              <a:gd name="connsiteY16" fmla="*/ 2718262 h 2737128"/>
              <a:gd name="connsiteX17" fmla="*/ 3441548 w 5519729"/>
              <a:gd name="connsiteY17" fmla="*/ 2435629 h 2737128"/>
              <a:gd name="connsiteX18" fmla="*/ 5004340 w 5519729"/>
              <a:gd name="connsiteY18" fmla="*/ 2119745 h 2737128"/>
              <a:gd name="connsiteX19" fmla="*/ 5519729 w 5519729"/>
              <a:gd name="connsiteY19"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741483 w 5550130"/>
              <a:gd name="connsiteY9" fmla="*/ 1310758 h 2737128"/>
              <a:gd name="connsiteX10" fmla="*/ 612370 w 5550130"/>
              <a:gd name="connsiteY10" fmla="*/ 1138843 h 2737128"/>
              <a:gd name="connsiteX11" fmla="*/ 1144385 w 5550130"/>
              <a:gd name="connsiteY11" fmla="*/ 1221971 h 2737128"/>
              <a:gd name="connsiteX12" fmla="*/ 1826029 w 5550130"/>
              <a:gd name="connsiteY12" fmla="*/ 1670858 h 2737128"/>
              <a:gd name="connsiteX13" fmla="*/ 2141912 w 5550130"/>
              <a:gd name="connsiteY13" fmla="*/ 2286000 h 2737128"/>
              <a:gd name="connsiteX14" fmla="*/ 2142266 w 5550130"/>
              <a:gd name="connsiteY14" fmla="*/ 2322434 h 2737128"/>
              <a:gd name="connsiteX15" fmla="*/ 2690552 w 5550130"/>
              <a:gd name="connsiteY15" fmla="*/ 2718262 h 2737128"/>
              <a:gd name="connsiteX16" fmla="*/ 3471949 w 5550130"/>
              <a:gd name="connsiteY16" fmla="*/ 2435629 h 2737128"/>
              <a:gd name="connsiteX17" fmla="*/ 5034741 w 5550130"/>
              <a:gd name="connsiteY17" fmla="*/ 2119745 h 2737128"/>
              <a:gd name="connsiteX18" fmla="*/ 5550130 w 5550130"/>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469410"/>
              <a:gd name="connsiteX1" fmla="*/ 4006734 w 5503025"/>
              <a:gd name="connsiteY1" fmla="*/ 141316 h 2469410"/>
              <a:gd name="connsiteX2" fmla="*/ 3142211 w 5503025"/>
              <a:gd name="connsiteY2" fmla="*/ 58189 h 2469410"/>
              <a:gd name="connsiteX3" fmla="*/ 2261062 w 5503025"/>
              <a:gd name="connsiteY3" fmla="*/ 58189 h 2469410"/>
              <a:gd name="connsiteX4" fmla="*/ 1379913 w 5503025"/>
              <a:gd name="connsiteY4" fmla="*/ 340822 h 2469410"/>
              <a:gd name="connsiteX5" fmla="*/ 415636 w 5503025"/>
              <a:gd name="connsiteY5" fmla="*/ 773083 h 2469410"/>
              <a:gd name="connsiteX6" fmla="*/ 399011 w 5503025"/>
              <a:gd name="connsiteY6" fmla="*/ 523702 h 2469410"/>
              <a:gd name="connsiteX7" fmla="*/ 0 w 5503025"/>
              <a:gd name="connsiteY7" fmla="*/ 1055716 h 2469410"/>
              <a:gd name="connsiteX8" fmla="*/ 681644 w 5503025"/>
              <a:gd name="connsiteY8" fmla="*/ 1321723 h 2469410"/>
              <a:gd name="connsiteX9" fmla="*/ 694378 w 5503025"/>
              <a:gd name="connsiteY9" fmla="*/ 1310758 h 2469410"/>
              <a:gd name="connsiteX10" fmla="*/ 565265 w 5503025"/>
              <a:gd name="connsiteY10" fmla="*/ 1138843 h 2469410"/>
              <a:gd name="connsiteX11" fmla="*/ 1097280 w 5503025"/>
              <a:gd name="connsiteY11" fmla="*/ 1221971 h 2469410"/>
              <a:gd name="connsiteX12" fmla="*/ 1778924 w 5503025"/>
              <a:gd name="connsiteY12" fmla="*/ 1670858 h 2469410"/>
              <a:gd name="connsiteX13" fmla="*/ 2094807 w 5503025"/>
              <a:gd name="connsiteY13" fmla="*/ 2286000 h 2469410"/>
              <a:gd name="connsiteX14" fmla="*/ 2095161 w 5503025"/>
              <a:gd name="connsiteY14" fmla="*/ 2322434 h 2469410"/>
              <a:gd name="connsiteX15" fmla="*/ 3424844 w 5503025"/>
              <a:gd name="connsiteY15" fmla="*/ 2435629 h 2469410"/>
              <a:gd name="connsiteX16" fmla="*/ 4987636 w 5503025"/>
              <a:gd name="connsiteY16" fmla="*/ 2119745 h 2469410"/>
              <a:gd name="connsiteX17" fmla="*/ 5503025 w 5503025"/>
              <a:gd name="connsiteY17" fmla="*/ 906087 h 2469410"/>
              <a:gd name="connsiteX0" fmla="*/ 5503025 w 5503025"/>
              <a:gd name="connsiteY0" fmla="*/ 906087 h 2394596"/>
              <a:gd name="connsiteX1" fmla="*/ 4006734 w 5503025"/>
              <a:gd name="connsiteY1" fmla="*/ 141316 h 2394596"/>
              <a:gd name="connsiteX2" fmla="*/ 3142211 w 5503025"/>
              <a:gd name="connsiteY2" fmla="*/ 58189 h 2394596"/>
              <a:gd name="connsiteX3" fmla="*/ 2261062 w 5503025"/>
              <a:gd name="connsiteY3" fmla="*/ 58189 h 2394596"/>
              <a:gd name="connsiteX4" fmla="*/ 1379913 w 5503025"/>
              <a:gd name="connsiteY4" fmla="*/ 340822 h 2394596"/>
              <a:gd name="connsiteX5" fmla="*/ 415636 w 5503025"/>
              <a:gd name="connsiteY5" fmla="*/ 773083 h 2394596"/>
              <a:gd name="connsiteX6" fmla="*/ 399011 w 5503025"/>
              <a:gd name="connsiteY6" fmla="*/ 523702 h 2394596"/>
              <a:gd name="connsiteX7" fmla="*/ 0 w 5503025"/>
              <a:gd name="connsiteY7" fmla="*/ 1055716 h 2394596"/>
              <a:gd name="connsiteX8" fmla="*/ 681644 w 5503025"/>
              <a:gd name="connsiteY8" fmla="*/ 1321723 h 2394596"/>
              <a:gd name="connsiteX9" fmla="*/ 694378 w 5503025"/>
              <a:gd name="connsiteY9" fmla="*/ 1310758 h 2394596"/>
              <a:gd name="connsiteX10" fmla="*/ 565265 w 5503025"/>
              <a:gd name="connsiteY10" fmla="*/ 1138843 h 2394596"/>
              <a:gd name="connsiteX11" fmla="*/ 1097280 w 5503025"/>
              <a:gd name="connsiteY11" fmla="*/ 1221971 h 2394596"/>
              <a:gd name="connsiteX12" fmla="*/ 1778924 w 5503025"/>
              <a:gd name="connsiteY12" fmla="*/ 1670858 h 2394596"/>
              <a:gd name="connsiteX13" fmla="*/ 2094807 w 5503025"/>
              <a:gd name="connsiteY13" fmla="*/ 2286000 h 2394596"/>
              <a:gd name="connsiteX14" fmla="*/ 2095161 w 5503025"/>
              <a:gd name="connsiteY14" fmla="*/ 2322434 h 2394596"/>
              <a:gd name="connsiteX15" fmla="*/ 4987636 w 5503025"/>
              <a:gd name="connsiteY15" fmla="*/ 2119745 h 2394596"/>
              <a:gd name="connsiteX16" fmla="*/ 5503025 w 5503025"/>
              <a:gd name="connsiteY16" fmla="*/ 906087 h 2394596"/>
              <a:gd name="connsiteX0" fmla="*/ 5503025 w 5503025"/>
              <a:gd name="connsiteY0" fmla="*/ 906087 h 2360814"/>
              <a:gd name="connsiteX1" fmla="*/ 4006734 w 5503025"/>
              <a:gd name="connsiteY1" fmla="*/ 141316 h 2360814"/>
              <a:gd name="connsiteX2" fmla="*/ 3142211 w 5503025"/>
              <a:gd name="connsiteY2" fmla="*/ 58189 h 2360814"/>
              <a:gd name="connsiteX3" fmla="*/ 2261062 w 5503025"/>
              <a:gd name="connsiteY3" fmla="*/ 58189 h 2360814"/>
              <a:gd name="connsiteX4" fmla="*/ 1379913 w 5503025"/>
              <a:gd name="connsiteY4" fmla="*/ 340822 h 2360814"/>
              <a:gd name="connsiteX5" fmla="*/ 415636 w 5503025"/>
              <a:gd name="connsiteY5" fmla="*/ 773083 h 2360814"/>
              <a:gd name="connsiteX6" fmla="*/ 399011 w 5503025"/>
              <a:gd name="connsiteY6" fmla="*/ 523702 h 2360814"/>
              <a:gd name="connsiteX7" fmla="*/ 0 w 5503025"/>
              <a:gd name="connsiteY7" fmla="*/ 1055716 h 2360814"/>
              <a:gd name="connsiteX8" fmla="*/ 681644 w 5503025"/>
              <a:gd name="connsiteY8" fmla="*/ 1321723 h 2360814"/>
              <a:gd name="connsiteX9" fmla="*/ 694378 w 5503025"/>
              <a:gd name="connsiteY9" fmla="*/ 1310758 h 2360814"/>
              <a:gd name="connsiteX10" fmla="*/ 565265 w 5503025"/>
              <a:gd name="connsiteY10" fmla="*/ 1138843 h 2360814"/>
              <a:gd name="connsiteX11" fmla="*/ 1097280 w 5503025"/>
              <a:gd name="connsiteY11" fmla="*/ 1221971 h 2360814"/>
              <a:gd name="connsiteX12" fmla="*/ 1778924 w 5503025"/>
              <a:gd name="connsiteY12" fmla="*/ 1670858 h 2360814"/>
              <a:gd name="connsiteX13" fmla="*/ 2094807 w 5503025"/>
              <a:gd name="connsiteY13" fmla="*/ 2286000 h 2360814"/>
              <a:gd name="connsiteX14" fmla="*/ 4987636 w 5503025"/>
              <a:gd name="connsiteY14" fmla="*/ 2119745 h 2360814"/>
              <a:gd name="connsiteX15" fmla="*/ 5503025 w 5503025"/>
              <a:gd name="connsiteY15" fmla="*/ 906087 h 2360814"/>
              <a:gd name="connsiteX0" fmla="*/ 5503025 w 5503025"/>
              <a:gd name="connsiteY0" fmla="*/ 906087 h 2247207"/>
              <a:gd name="connsiteX1" fmla="*/ 4006734 w 5503025"/>
              <a:gd name="connsiteY1" fmla="*/ 141316 h 2247207"/>
              <a:gd name="connsiteX2" fmla="*/ 3142211 w 5503025"/>
              <a:gd name="connsiteY2" fmla="*/ 58189 h 2247207"/>
              <a:gd name="connsiteX3" fmla="*/ 2261062 w 5503025"/>
              <a:gd name="connsiteY3" fmla="*/ 58189 h 2247207"/>
              <a:gd name="connsiteX4" fmla="*/ 1379913 w 5503025"/>
              <a:gd name="connsiteY4" fmla="*/ 340822 h 2247207"/>
              <a:gd name="connsiteX5" fmla="*/ 415636 w 5503025"/>
              <a:gd name="connsiteY5" fmla="*/ 773083 h 2247207"/>
              <a:gd name="connsiteX6" fmla="*/ 399011 w 5503025"/>
              <a:gd name="connsiteY6" fmla="*/ 523702 h 2247207"/>
              <a:gd name="connsiteX7" fmla="*/ 0 w 5503025"/>
              <a:gd name="connsiteY7" fmla="*/ 1055716 h 2247207"/>
              <a:gd name="connsiteX8" fmla="*/ 681644 w 5503025"/>
              <a:gd name="connsiteY8" fmla="*/ 1321723 h 2247207"/>
              <a:gd name="connsiteX9" fmla="*/ 694378 w 5503025"/>
              <a:gd name="connsiteY9" fmla="*/ 1310758 h 2247207"/>
              <a:gd name="connsiteX10" fmla="*/ 565265 w 5503025"/>
              <a:gd name="connsiteY10" fmla="*/ 1138843 h 2247207"/>
              <a:gd name="connsiteX11" fmla="*/ 1097280 w 5503025"/>
              <a:gd name="connsiteY11" fmla="*/ 1221971 h 2247207"/>
              <a:gd name="connsiteX12" fmla="*/ 1778924 w 5503025"/>
              <a:gd name="connsiteY12" fmla="*/ 1670858 h 2247207"/>
              <a:gd name="connsiteX13" fmla="*/ 4987636 w 5503025"/>
              <a:gd name="connsiteY13" fmla="*/ 2119745 h 2247207"/>
              <a:gd name="connsiteX14" fmla="*/ 5503025 w 5503025"/>
              <a:gd name="connsiteY14" fmla="*/ 906087 h 2247207"/>
              <a:gd name="connsiteX0" fmla="*/ 5503025 w 5503025"/>
              <a:gd name="connsiteY0" fmla="*/ 906087 h 2172392"/>
              <a:gd name="connsiteX1" fmla="*/ 4006734 w 5503025"/>
              <a:gd name="connsiteY1" fmla="*/ 141316 h 2172392"/>
              <a:gd name="connsiteX2" fmla="*/ 3142211 w 5503025"/>
              <a:gd name="connsiteY2" fmla="*/ 58189 h 2172392"/>
              <a:gd name="connsiteX3" fmla="*/ 2261062 w 5503025"/>
              <a:gd name="connsiteY3" fmla="*/ 58189 h 2172392"/>
              <a:gd name="connsiteX4" fmla="*/ 1379913 w 5503025"/>
              <a:gd name="connsiteY4" fmla="*/ 340822 h 2172392"/>
              <a:gd name="connsiteX5" fmla="*/ 415636 w 5503025"/>
              <a:gd name="connsiteY5" fmla="*/ 773083 h 2172392"/>
              <a:gd name="connsiteX6" fmla="*/ 399011 w 5503025"/>
              <a:gd name="connsiteY6" fmla="*/ 523702 h 2172392"/>
              <a:gd name="connsiteX7" fmla="*/ 0 w 5503025"/>
              <a:gd name="connsiteY7" fmla="*/ 1055716 h 2172392"/>
              <a:gd name="connsiteX8" fmla="*/ 681644 w 5503025"/>
              <a:gd name="connsiteY8" fmla="*/ 1321723 h 2172392"/>
              <a:gd name="connsiteX9" fmla="*/ 694378 w 5503025"/>
              <a:gd name="connsiteY9" fmla="*/ 1310758 h 2172392"/>
              <a:gd name="connsiteX10" fmla="*/ 565265 w 5503025"/>
              <a:gd name="connsiteY10" fmla="*/ 1138843 h 2172392"/>
              <a:gd name="connsiteX11" fmla="*/ 1097280 w 5503025"/>
              <a:gd name="connsiteY11" fmla="*/ 1221971 h 2172392"/>
              <a:gd name="connsiteX12" fmla="*/ 4987636 w 5503025"/>
              <a:gd name="connsiteY12" fmla="*/ 2119745 h 2172392"/>
              <a:gd name="connsiteX13" fmla="*/ 5503025 w 5503025"/>
              <a:gd name="connsiteY13" fmla="*/ 906087 h 2172392"/>
              <a:gd name="connsiteX0" fmla="*/ 5503025 w 5669191"/>
              <a:gd name="connsiteY0" fmla="*/ 906087 h 2605775"/>
              <a:gd name="connsiteX1" fmla="*/ 4006734 w 5669191"/>
              <a:gd name="connsiteY1" fmla="*/ 141316 h 2605775"/>
              <a:gd name="connsiteX2" fmla="*/ 3142211 w 5669191"/>
              <a:gd name="connsiteY2" fmla="*/ 58189 h 2605775"/>
              <a:gd name="connsiteX3" fmla="*/ 2261062 w 5669191"/>
              <a:gd name="connsiteY3" fmla="*/ 58189 h 2605775"/>
              <a:gd name="connsiteX4" fmla="*/ 1379913 w 5669191"/>
              <a:gd name="connsiteY4" fmla="*/ 340822 h 2605775"/>
              <a:gd name="connsiteX5" fmla="*/ 415636 w 5669191"/>
              <a:gd name="connsiteY5" fmla="*/ 773083 h 2605775"/>
              <a:gd name="connsiteX6" fmla="*/ 399011 w 5669191"/>
              <a:gd name="connsiteY6" fmla="*/ 523702 h 2605775"/>
              <a:gd name="connsiteX7" fmla="*/ 0 w 5669191"/>
              <a:gd name="connsiteY7" fmla="*/ 1055716 h 2605775"/>
              <a:gd name="connsiteX8" fmla="*/ 681644 w 5669191"/>
              <a:gd name="connsiteY8" fmla="*/ 1321723 h 2605775"/>
              <a:gd name="connsiteX9" fmla="*/ 694378 w 5669191"/>
              <a:gd name="connsiteY9" fmla="*/ 1310758 h 2605775"/>
              <a:gd name="connsiteX10" fmla="*/ 565265 w 5669191"/>
              <a:gd name="connsiteY10" fmla="*/ 1138843 h 2605775"/>
              <a:gd name="connsiteX11" fmla="*/ 1097280 w 5669191"/>
              <a:gd name="connsiteY11" fmla="*/ 1221971 h 2605775"/>
              <a:gd name="connsiteX12" fmla="*/ 4987636 w 5669191"/>
              <a:gd name="connsiteY12" fmla="*/ 2119745 h 2605775"/>
              <a:gd name="connsiteX13" fmla="*/ 4698931 w 5669191"/>
              <a:gd name="connsiteY13" fmla="*/ 2403499 h 2605775"/>
              <a:gd name="connsiteX14" fmla="*/ 5503025 w 5669191"/>
              <a:gd name="connsiteY14" fmla="*/ 906087 h 2605775"/>
              <a:gd name="connsiteX0" fmla="*/ 5503025 w 5669191"/>
              <a:gd name="connsiteY0" fmla="*/ 906087 h 2456146"/>
              <a:gd name="connsiteX1" fmla="*/ 4006734 w 5669191"/>
              <a:gd name="connsiteY1" fmla="*/ 141316 h 2456146"/>
              <a:gd name="connsiteX2" fmla="*/ 3142211 w 5669191"/>
              <a:gd name="connsiteY2" fmla="*/ 58189 h 2456146"/>
              <a:gd name="connsiteX3" fmla="*/ 2261062 w 5669191"/>
              <a:gd name="connsiteY3" fmla="*/ 58189 h 2456146"/>
              <a:gd name="connsiteX4" fmla="*/ 1379913 w 5669191"/>
              <a:gd name="connsiteY4" fmla="*/ 340822 h 2456146"/>
              <a:gd name="connsiteX5" fmla="*/ 415636 w 5669191"/>
              <a:gd name="connsiteY5" fmla="*/ 773083 h 2456146"/>
              <a:gd name="connsiteX6" fmla="*/ 399011 w 5669191"/>
              <a:gd name="connsiteY6" fmla="*/ 523702 h 2456146"/>
              <a:gd name="connsiteX7" fmla="*/ 0 w 5669191"/>
              <a:gd name="connsiteY7" fmla="*/ 1055716 h 2456146"/>
              <a:gd name="connsiteX8" fmla="*/ 681644 w 5669191"/>
              <a:gd name="connsiteY8" fmla="*/ 1321723 h 2456146"/>
              <a:gd name="connsiteX9" fmla="*/ 694378 w 5669191"/>
              <a:gd name="connsiteY9" fmla="*/ 1310758 h 2456146"/>
              <a:gd name="connsiteX10" fmla="*/ 565265 w 5669191"/>
              <a:gd name="connsiteY10" fmla="*/ 1138843 h 2456146"/>
              <a:gd name="connsiteX11" fmla="*/ 1097280 w 5669191"/>
              <a:gd name="connsiteY11" fmla="*/ 1221971 h 2456146"/>
              <a:gd name="connsiteX12" fmla="*/ 4698931 w 5669191"/>
              <a:gd name="connsiteY12" fmla="*/ 2403499 h 2456146"/>
              <a:gd name="connsiteX13" fmla="*/ 5503025 w 5669191"/>
              <a:gd name="connsiteY13" fmla="*/ 906087 h 2456146"/>
              <a:gd name="connsiteX0" fmla="*/ 5503025 w 5618932"/>
              <a:gd name="connsiteY0" fmla="*/ 906087 h 2649826"/>
              <a:gd name="connsiteX1" fmla="*/ 4006734 w 5618932"/>
              <a:gd name="connsiteY1" fmla="*/ 141316 h 2649826"/>
              <a:gd name="connsiteX2" fmla="*/ 3142211 w 5618932"/>
              <a:gd name="connsiteY2" fmla="*/ 58189 h 2649826"/>
              <a:gd name="connsiteX3" fmla="*/ 2261062 w 5618932"/>
              <a:gd name="connsiteY3" fmla="*/ 58189 h 2649826"/>
              <a:gd name="connsiteX4" fmla="*/ 1379913 w 5618932"/>
              <a:gd name="connsiteY4" fmla="*/ 340822 h 2649826"/>
              <a:gd name="connsiteX5" fmla="*/ 415636 w 5618932"/>
              <a:gd name="connsiteY5" fmla="*/ 773083 h 2649826"/>
              <a:gd name="connsiteX6" fmla="*/ 399011 w 5618932"/>
              <a:gd name="connsiteY6" fmla="*/ 523702 h 2649826"/>
              <a:gd name="connsiteX7" fmla="*/ 0 w 5618932"/>
              <a:gd name="connsiteY7" fmla="*/ 1055716 h 2649826"/>
              <a:gd name="connsiteX8" fmla="*/ 681644 w 5618932"/>
              <a:gd name="connsiteY8" fmla="*/ 1321723 h 2649826"/>
              <a:gd name="connsiteX9" fmla="*/ 694378 w 5618932"/>
              <a:gd name="connsiteY9" fmla="*/ 1310758 h 2649826"/>
              <a:gd name="connsiteX10" fmla="*/ 565265 w 5618932"/>
              <a:gd name="connsiteY10" fmla="*/ 1138843 h 2649826"/>
              <a:gd name="connsiteX11" fmla="*/ 1097280 w 5618932"/>
              <a:gd name="connsiteY11" fmla="*/ 1221971 h 2649826"/>
              <a:gd name="connsiteX12" fmla="*/ 4698931 w 5618932"/>
              <a:gd name="connsiteY12" fmla="*/ 2403499 h 2649826"/>
              <a:gd name="connsiteX13" fmla="*/ 4702174 w 5618932"/>
              <a:gd name="connsiteY13" fmla="*/ 2400257 h 2649826"/>
              <a:gd name="connsiteX14" fmla="*/ 5503025 w 5618932"/>
              <a:gd name="connsiteY14" fmla="*/ 906087 h 2649826"/>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644421"/>
              <a:gd name="connsiteX1" fmla="*/ 4006734 w 5618932"/>
              <a:gd name="connsiteY1" fmla="*/ 141316 h 2644421"/>
              <a:gd name="connsiteX2" fmla="*/ 3142211 w 5618932"/>
              <a:gd name="connsiteY2" fmla="*/ 58189 h 2644421"/>
              <a:gd name="connsiteX3" fmla="*/ 2261062 w 5618932"/>
              <a:gd name="connsiteY3" fmla="*/ 58189 h 2644421"/>
              <a:gd name="connsiteX4" fmla="*/ 1379913 w 5618932"/>
              <a:gd name="connsiteY4" fmla="*/ 340822 h 2644421"/>
              <a:gd name="connsiteX5" fmla="*/ 415636 w 5618932"/>
              <a:gd name="connsiteY5" fmla="*/ 773083 h 2644421"/>
              <a:gd name="connsiteX6" fmla="*/ 399011 w 5618932"/>
              <a:gd name="connsiteY6" fmla="*/ 523702 h 2644421"/>
              <a:gd name="connsiteX7" fmla="*/ 0 w 5618932"/>
              <a:gd name="connsiteY7" fmla="*/ 1055716 h 2644421"/>
              <a:gd name="connsiteX8" fmla="*/ 681644 w 5618932"/>
              <a:gd name="connsiteY8" fmla="*/ 1321723 h 2644421"/>
              <a:gd name="connsiteX9" fmla="*/ 694378 w 5618932"/>
              <a:gd name="connsiteY9" fmla="*/ 1310758 h 2644421"/>
              <a:gd name="connsiteX10" fmla="*/ 565265 w 5618932"/>
              <a:gd name="connsiteY10" fmla="*/ 1138843 h 2644421"/>
              <a:gd name="connsiteX11" fmla="*/ 1097280 w 5618932"/>
              <a:gd name="connsiteY11" fmla="*/ 1221971 h 2644421"/>
              <a:gd name="connsiteX12" fmla="*/ 4698931 w 5618932"/>
              <a:gd name="connsiteY12" fmla="*/ 2403499 h 2644421"/>
              <a:gd name="connsiteX13" fmla="*/ 4614625 w 5618932"/>
              <a:gd name="connsiteY13" fmla="*/ 2371074 h 2644421"/>
              <a:gd name="connsiteX14" fmla="*/ 4702174 w 5618932"/>
              <a:gd name="connsiteY14" fmla="*/ 2400257 h 2644421"/>
              <a:gd name="connsiteX15" fmla="*/ 5503025 w 5618932"/>
              <a:gd name="connsiteY15" fmla="*/ 906087 h 2644421"/>
              <a:gd name="connsiteX0" fmla="*/ 5503025 w 5604340"/>
              <a:gd name="connsiteY0" fmla="*/ 906087 h 2620643"/>
              <a:gd name="connsiteX1" fmla="*/ 4006734 w 5604340"/>
              <a:gd name="connsiteY1" fmla="*/ 141316 h 2620643"/>
              <a:gd name="connsiteX2" fmla="*/ 3142211 w 5604340"/>
              <a:gd name="connsiteY2" fmla="*/ 58189 h 2620643"/>
              <a:gd name="connsiteX3" fmla="*/ 2261062 w 5604340"/>
              <a:gd name="connsiteY3" fmla="*/ 58189 h 2620643"/>
              <a:gd name="connsiteX4" fmla="*/ 1379913 w 5604340"/>
              <a:gd name="connsiteY4" fmla="*/ 340822 h 2620643"/>
              <a:gd name="connsiteX5" fmla="*/ 415636 w 5604340"/>
              <a:gd name="connsiteY5" fmla="*/ 773083 h 2620643"/>
              <a:gd name="connsiteX6" fmla="*/ 399011 w 5604340"/>
              <a:gd name="connsiteY6" fmla="*/ 523702 h 2620643"/>
              <a:gd name="connsiteX7" fmla="*/ 0 w 5604340"/>
              <a:gd name="connsiteY7" fmla="*/ 1055716 h 2620643"/>
              <a:gd name="connsiteX8" fmla="*/ 681644 w 5604340"/>
              <a:gd name="connsiteY8" fmla="*/ 1321723 h 2620643"/>
              <a:gd name="connsiteX9" fmla="*/ 694378 w 5604340"/>
              <a:gd name="connsiteY9" fmla="*/ 1310758 h 2620643"/>
              <a:gd name="connsiteX10" fmla="*/ 565265 w 5604340"/>
              <a:gd name="connsiteY10" fmla="*/ 1138843 h 2620643"/>
              <a:gd name="connsiteX11" fmla="*/ 1097280 w 5604340"/>
              <a:gd name="connsiteY11" fmla="*/ 1221971 h 2620643"/>
              <a:gd name="connsiteX12" fmla="*/ 4698931 w 5604340"/>
              <a:gd name="connsiteY12" fmla="*/ 2403499 h 2620643"/>
              <a:gd name="connsiteX13" fmla="*/ 4614625 w 5604340"/>
              <a:gd name="connsiteY13" fmla="*/ 2371074 h 2620643"/>
              <a:gd name="connsiteX14" fmla="*/ 5503025 w 5604340"/>
              <a:gd name="connsiteY14" fmla="*/ 906087 h 2620643"/>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371074"/>
              <a:gd name="connsiteX1" fmla="*/ 4006734 w 5503025"/>
              <a:gd name="connsiteY1" fmla="*/ 141316 h 2371074"/>
              <a:gd name="connsiteX2" fmla="*/ 3142211 w 5503025"/>
              <a:gd name="connsiteY2" fmla="*/ 58189 h 2371074"/>
              <a:gd name="connsiteX3" fmla="*/ 2261062 w 5503025"/>
              <a:gd name="connsiteY3" fmla="*/ 58189 h 2371074"/>
              <a:gd name="connsiteX4" fmla="*/ 1379913 w 5503025"/>
              <a:gd name="connsiteY4" fmla="*/ 340822 h 2371074"/>
              <a:gd name="connsiteX5" fmla="*/ 415636 w 5503025"/>
              <a:gd name="connsiteY5" fmla="*/ 773083 h 2371074"/>
              <a:gd name="connsiteX6" fmla="*/ 399011 w 5503025"/>
              <a:gd name="connsiteY6" fmla="*/ 523702 h 2371074"/>
              <a:gd name="connsiteX7" fmla="*/ 0 w 5503025"/>
              <a:gd name="connsiteY7" fmla="*/ 1055716 h 2371074"/>
              <a:gd name="connsiteX8" fmla="*/ 681644 w 5503025"/>
              <a:gd name="connsiteY8" fmla="*/ 1321723 h 2371074"/>
              <a:gd name="connsiteX9" fmla="*/ 694378 w 5503025"/>
              <a:gd name="connsiteY9" fmla="*/ 1310758 h 2371074"/>
              <a:gd name="connsiteX10" fmla="*/ 565265 w 5503025"/>
              <a:gd name="connsiteY10" fmla="*/ 1138843 h 2371074"/>
              <a:gd name="connsiteX11" fmla="*/ 1097280 w 5503025"/>
              <a:gd name="connsiteY11" fmla="*/ 1221971 h 2371074"/>
              <a:gd name="connsiteX12" fmla="*/ 4614625 w 5503025"/>
              <a:gd name="connsiteY12" fmla="*/ 2371074 h 2371074"/>
              <a:gd name="connsiteX13" fmla="*/ 5503025 w 5503025"/>
              <a:gd name="connsiteY13" fmla="*/ 906087 h 2371074"/>
              <a:gd name="connsiteX0" fmla="*/ 5503025 w 5503025"/>
              <a:gd name="connsiteY0" fmla="*/ 906087 h 2371074"/>
              <a:gd name="connsiteX1" fmla="*/ 4006734 w 5503025"/>
              <a:gd name="connsiteY1" fmla="*/ 141316 h 2371074"/>
              <a:gd name="connsiteX2" fmla="*/ 2261062 w 5503025"/>
              <a:gd name="connsiteY2" fmla="*/ 58189 h 2371074"/>
              <a:gd name="connsiteX3" fmla="*/ 1379913 w 5503025"/>
              <a:gd name="connsiteY3" fmla="*/ 340822 h 2371074"/>
              <a:gd name="connsiteX4" fmla="*/ 415636 w 5503025"/>
              <a:gd name="connsiteY4" fmla="*/ 773083 h 2371074"/>
              <a:gd name="connsiteX5" fmla="*/ 399011 w 5503025"/>
              <a:gd name="connsiteY5" fmla="*/ 523702 h 2371074"/>
              <a:gd name="connsiteX6" fmla="*/ 0 w 5503025"/>
              <a:gd name="connsiteY6" fmla="*/ 1055716 h 2371074"/>
              <a:gd name="connsiteX7" fmla="*/ 681644 w 5503025"/>
              <a:gd name="connsiteY7" fmla="*/ 1321723 h 2371074"/>
              <a:gd name="connsiteX8" fmla="*/ 694378 w 5503025"/>
              <a:gd name="connsiteY8" fmla="*/ 1310758 h 2371074"/>
              <a:gd name="connsiteX9" fmla="*/ 565265 w 5503025"/>
              <a:gd name="connsiteY9" fmla="*/ 1138843 h 2371074"/>
              <a:gd name="connsiteX10" fmla="*/ 1097280 w 5503025"/>
              <a:gd name="connsiteY10" fmla="*/ 1221971 h 2371074"/>
              <a:gd name="connsiteX11" fmla="*/ 4614625 w 5503025"/>
              <a:gd name="connsiteY11" fmla="*/ 2371074 h 2371074"/>
              <a:gd name="connsiteX12" fmla="*/ 5503025 w 5503025"/>
              <a:gd name="connsiteY12" fmla="*/ 906087 h 237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3025" h="2371074">
                <a:moveTo>
                  <a:pt x="5503025" y="906087"/>
                </a:moveTo>
                <a:cubicBezTo>
                  <a:pt x="5173110" y="587963"/>
                  <a:pt x="4547061" y="282632"/>
                  <a:pt x="4006734" y="141316"/>
                </a:cubicBezTo>
                <a:cubicBezTo>
                  <a:pt x="3466407" y="0"/>
                  <a:pt x="2698865" y="24938"/>
                  <a:pt x="2261062" y="58189"/>
                </a:cubicBezTo>
                <a:cubicBezTo>
                  <a:pt x="1823259" y="91440"/>
                  <a:pt x="1687484" y="221673"/>
                  <a:pt x="1379913" y="340822"/>
                </a:cubicBezTo>
                <a:cubicBezTo>
                  <a:pt x="1072342" y="459971"/>
                  <a:pt x="579120" y="742603"/>
                  <a:pt x="415636" y="773083"/>
                </a:cubicBezTo>
                <a:cubicBezTo>
                  <a:pt x="252152" y="803563"/>
                  <a:pt x="468284" y="476597"/>
                  <a:pt x="399011" y="523702"/>
                </a:cubicBezTo>
                <a:cubicBezTo>
                  <a:pt x="329738" y="570807"/>
                  <a:pt x="152312" y="741130"/>
                  <a:pt x="0" y="1055716"/>
                </a:cubicBezTo>
                <a:cubicBezTo>
                  <a:pt x="327586" y="1187098"/>
                  <a:pt x="565914" y="1279216"/>
                  <a:pt x="681644" y="1321723"/>
                </a:cubicBezTo>
                <a:cubicBezTo>
                  <a:pt x="797374" y="1364230"/>
                  <a:pt x="397625" y="1230992"/>
                  <a:pt x="694378" y="1310758"/>
                </a:cubicBezTo>
                <a:cubicBezTo>
                  <a:pt x="674982" y="1280278"/>
                  <a:pt x="498115" y="1153641"/>
                  <a:pt x="565265" y="1138843"/>
                </a:cubicBezTo>
                <a:cubicBezTo>
                  <a:pt x="632415" y="1124045"/>
                  <a:pt x="422387" y="1016599"/>
                  <a:pt x="1097280" y="1221971"/>
                </a:cubicBezTo>
                <a:cubicBezTo>
                  <a:pt x="1772173" y="1427343"/>
                  <a:pt x="3950049" y="1747649"/>
                  <a:pt x="4614625" y="2371074"/>
                </a:cubicBezTo>
                <a:cubicBezTo>
                  <a:pt x="4739316" y="1650461"/>
                  <a:pt x="5067697" y="1287441"/>
                  <a:pt x="5503025" y="906087"/>
                </a:cubicBezTo>
                <a:close/>
              </a:path>
            </a:pathLst>
          </a:custGeom>
          <a:gradFill flip="none" rotWithShape="1">
            <a:gsLst>
              <a:gs pos="0">
                <a:srgbClr val="FFF200">
                  <a:alpha val="38000"/>
                </a:srgbClr>
              </a:gs>
              <a:gs pos="45000">
                <a:srgbClr val="FF7A00"/>
              </a:gs>
              <a:gs pos="70000">
                <a:srgbClr val="FF0300"/>
              </a:gs>
              <a:gs pos="100000">
                <a:srgbClr val="4D080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AutoShape 2" descr="Image result for sequoya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Image result for sequoya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4" name="Group 75"/>
          <p:cNvGrpSpPr/>
          <p:nvPr/>
        </p:nvGrpSpPr>
        <p:grpSpPr>
          <a:xfrm>
            <a:off x="2514600" y="2971800"/>
            <a:ext cx="3048000" cy="1985665"/>
            <a:chOff x="2514600" y="2971800"/>
            <a:chExt cx="3048000" cy="1985665"/>
          </a:xfrm>
        </p:grpSpPr>
        <p:sp>
          <p:nvSpPr>
            <p:cNvPr id="38" name="Oval 37"/>
            <p:cNvSpPr/>
            <p:nvPr/>
          </p:nvSpPr>
          <p:spPr>
            <a:xfrm>
              <a:off x="5410200" y="38100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6"/>
            <p:cNvGrpSpPr/>
            <p:nvPr/>
          </p:nvGrpSpPr>
          <p:grpSpPr>
            <a:xfrm>
              <a:off x="2514600" y="2971800"/>
              <a:ext cx="2895600" cy="1524000"/>
              <a:chOff x="3037114" y="4267200"/>
              <a:chExt cx="2895600" cy="1524000"/>
            </a:xfrm>
          </p:grpSpPr>
          <p:cxnSp>
            <p:nvCxnSpPr>
              <p:cNvPr id="57" name="Straight Connector 56"/>
              <p:cNvCxnSpPr/>
              <p:nvPr/>
            </p:nvCxnSpPr>
            <p:spPr>
              <a:xfrm>
                <a:off x="4332514" y="5181600"/>
                <a:ext cx="1600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Picture 2"/>
              <p:cNvPicPr>
                <a:picLocks noChangeAspect="1" noChangeArrowheads="1"/>
              </p:cNvPicPr>
              <p:nvPr/>
            </p:nvPicPr>
            <p:blipFill>
              <a:blip r:embed="rId5"/>
              <a:srcRect r="11677" b="54997"/>
              <a:stretch>
                <a:fillRect/>
              </a:stretch>
            </p:blipFill>
            <p:spPr bwMode="auto">
              <a:xfrm>
                <a:off x="3037114" y="4267200"/>
                <a:ext cx="1306286" cy="1524000"/>
              </a:xfrm>
              <a:prstGeom prst="rect">
                <a:avLst/>
              </a:prstGeom>
              <a:noFill/>
              <a:ln w="25400">
                <a:solidFill>
                  <a:schemeClr val="tx1"/>
                </a:solidFill>
                <a:miter lim="800000"/>
                <a:headEnd/>
                <a:tailEnd/>
              </a:ln>
              <a:effectLst/>
            </p:spPr>
          </p:pic>
        </p:grpSp>
        <p:sp>
          <p:nvSpPr>
            <p:cNvPr id="70" name="TextBox 69"/>
            <p:cNvSpPr txBox="1"/>
            <p:nvPr/>
          </p:nvSpPr>
          <p:spPr>
            <a:xfrm>
              <a:off x="2514600" y="4495800"/>
              <a:ext cx="1295400" cy="461665"/>
            </a:xfrm>
            <a:prstGeom prst="rect">
              <a:avLst/>
            </a:prstGeom>
            <a:solidFill>
              <a:schemeClr val="bg1"/>
            </a:solidFill>
            <a:ln w="25400">
              <a:solidFill>
                <a:schemeClr val="tx1"/>
              </a:solidFill>
            </a:ln>
          </p:spPr>
          <p:txBody>
            <a:bodyPr wrap="square" rtlCol="0">
              <a:spAutoFit/>
            </a:bodyPr>
            <a:lstStyle/>
            <a:p>
              <a:pPr algn="ctr"/>
              <a:r>
                <a:rPr lang="en-US" sz="2400" b="1" dirty="0" err="1" smtClean="0">
                  <a:latin typeface="Tempus Sans ITC" pitchFamily="82" charset="0"/>
                </a:rPr>
                <a:t>Milly</a:t>
              </a:r>
              <a:endParaRPr lang="en-US" sz="2400" b="1" dirty="0">
                <a:latin typeface="Tempus Sans ITC" pitchFamily="82" charset="0"/>
              </a:endParaRPr>
            </a:p>
          </p:txBody>
        </p:sp>
      </p:grpSp>
      <p:grpSp>
        <p:nvGrpSpPr>
          <p:cNvPr id="6" name="Group 76"/>
          <p:cNvGrpSpPr/>
          <p:nvPr/>
        </p:nvGrpSpPr>
        <p:grpSpPr>
          <a:xfrm>
            <a:off x="4342585" y="3648456"/>
            <a:ext cx="1488239" cy="2604409"/>
            <a:chOff x="4342585" y="3648456"/>
            <a:chExt cx="1488239" cy="2604409"/>
          </a:xfrm>
        </p:grpSpPr>
        <p:sp>
          <p:nvSpPr>
            <p:cNvPr id="28" name="Oval 27"/>
            <p:cNvSpPr/>
            <p:nvPr/>
          </p:nvSpPr>
          <p:spPr>
            <a:xfrm>
              <a:off x="5678424" y="3648456"/>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82"/>
            <p:cNvGrpSpPr/>
            <p:nvPr/>
          </p:nvGrpSpPr>
          <p:grpSpPr>
            <a:xfrm>
              <a:off x="4342585" y="3800856"/>
              <a:ext cx="1449022" cy="1990344"/>
              <a:chOff x="4342585" y="3800856"/>
              <a:chExt cx="1449022" cy="1990344"/>
            </a:xfrm>
          </p:grpSpPr>
          <p:cxnSp>
            <p:nvCxnSpPr>
              <p:cNvPr id="65" name="Straight Connector 64"/>
              <p:cNvCxnSpPr/>
              <p:nvPr/>
            </p:nvCxnSpPr>
            <p:spPr>
              <a:xfrm rot="5160000" flipH="1" flipV="1">
                <a:off x="5481241" y="4052316"/>
                <a:ext cx="542544" cy="3962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66" name="Picture 6" descr="Image result for sequoyah"/>
              <p:cNvPicPr>
                <a:picLocks noChangeAspect="1" noChangeArrowheads="1"/>
              </p:cNvPicPr>
              <p:nvPr/>
            </p:nvPicPr>
            <p:blipFill>
              <a:blip r:embed="rId6"/>
              <a:srcRect r="35862" b="51680"/>
              <a:stretch>
                <a:fillRect/>
              </a:stretch>
            </p:blipFill>
            <p:spPr bwMode="auto">
              <a:xfrm>
                <a:off x="4342585" y="4334387"/>
                <a:ext cx="1449022" cy="1456813"/>
              </a:xfrm>
              <a:prstGeom prst="rect">
                <a:avLst/>
              </a:prstGeom>
              <a:noFill/>
              <a:ln w="25400">
                <a:solidFill>
                  <a:schemeClr val="tx1"/>
                </a:solidFill>
              </a:ln>
            </p:spPr>
          </p:pic>
        </p:grpSp>
        <p:sp>
          <p:nvSpPr>
            <p:cNvPr id="73" name="TextBox 72"/>
            <p:cNvSpPr txBox="1"/>
            <p:nvPr/>
          </p:nvSpPr>
          <p:spPr>
            <a:xfrm>
              <a:off x="4343400" y="5791200"/>
              <a:ext cx="1447800" cy="461665"/>
            </a:xfrm>
            <a:prstGeom prst="rect">
              <a:avLst/>
            </a:prstGeom>
            <a:solidFill>
              <a:schemeClr val="bg1"/>
            </a:solidFill>
            <a:ln w="25400">
              <a:solidFill>
                <a:schemeClr val="tx1"/>
              </a:solidFill>
            </a:ln>
          </p:spPr>
          <p:txBody>
            <a:bodyPr wrap="square" rtlCol="0">
              <a:spAutoFit/>
            </a:bodyPr>
            <a:lstStyle/>
            <a:p>
              <a:pPr algn="ctr"/>
              <a:r>
                <a:rPr lang="en-US" sz="2300" b="1" dirty="0" smtClean="0">
                  <a:latin typeface="Tempus Sans ITC" pitchFamily="82" charset="0"/>
                </a:rPr>
                <a:t>Sequoyah</a:t>
              </a:r>
              <a:endParaRPr lang="en-US" sz="2300" b="1" dirty="0">
                <a:latin typeface="Tempus Sans ITC" pitchFamily="82" charset="0"/>
              </a:endParaRPr>
            </a:p>
          </p:txBody>
        </p:sp>
      </p:grpSp>
      <p:grpSp>
        <p:nvGrpSpPr>
          <p:cNvPr id="8" name="Group 77"/>
          <p:cNvGrpSpPr/>
          <p:nvPr/>
        </p:nvGrpSpPr>
        <p:grpSpPr>
          <a:xfrm>
            <a:off x="6163056" y="3474720"/>
            <a:ext cx="1325880" cy="2625023"/>
            <a:chOff x="6163056" y="3474720"/>
            <a:chExt cx="1325880" cy="2625023"/>
          </a:xfrm>
        </p:grpSpPr>
        <p:sp>
          <p:nvSpPr>
            <p:cNvPr id="36" name="Oval 35"/>
            <p:cNvSpPr/>
            <p:nvPr/>
          </p:nvSpPr>
          <p:spPr>
            <a:xfrm>
              <a:off x="6574536" y="347472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96"/>
            <p:cNvGrpSpPr/>
            <p:nvPr/>
          </p:nvGrpSpPr>
          <p:grpSpPr>
            <a:xfrm>
              <a:off x="6172201" y="3581402"/>
              <a:ext cx="1298834" cy="2058806"/>
              <a:chOff x="6172201" y="3505924"/>
              <a:chExt cx="1298834" cy="2058806"/>
            </a:xfrm>
          </p:grpSpPr>
          <p:cxnSp>
            <p:nvCxnSpPr>
              <p:cNvPr id="68" name="Straight Connector 67"/>
              <p:cNvCxnSpPr/>
              <p:nvPr/>
            </p:nvCxnSpPr>
            <p:spPr>
              <a:xfrm rot="5220000" flipH="1" flipV="1">
                <a:off x="6306264" y="3829060"/>
                <a:ext cx="685799" cy="3952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69" name="Picture 2" descr="Major ridge.jpg"/>
              <p:cNvPicPr>
                <a:picLocks noChangeAspect="1" noChangeArrowheads="1"/>
              </p:cNvPicPr>
              <p:nvPr/>
            </p:nvPicPr>
            <p:blipFill>
              <a:blip r:embed="rId7"/>
              <a:srcRect l="9039" t="6452" r="5455" b="16129"/>
              <a:stretch>
                <a:fillRect/>
              </a:stretch>
            </p:blipFill>
            <p:spPr bwMode="auto">
              <a:xfrm>
                <a:off x="6172201" y="4191722"/>
                <a:ext cx="1298834" cy="1373008"/>
              </a:xfrm>
              <a:prstGeom prst="rect">
                <a:avLst/>
              </a:prstGeom>
              <a:noFill/>
              <a:ln w="25400">
                <a:solidFill>
                  <a:schemeClr val="tx1"/>
                </a:solidFill>
              </a:ln>
            </p:spPr>
          </p:pic>
        </p:grpSp>
        <p:sp>
          <p:nvSpPr>
            <p:cNvPr id="74" name="TextBox 73"/>
            <p:cNvSpPr txBox="1"/>
            <p:nvPr/>
          </p:nvSpPr>
          <p:spPr>
            <a:xfrm>
              <a:off x="6163056" y="5638078"/>
              <a:ext cx="132588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Ridge</a:t>
              </a:r>
              <a:endParaRPr lang="en-US" sz="2400" b="1" dirty="0">
                <a:latin typeface="Tempus Sans ITC" pitchFamily="82" charset="0"/>
              </a:endParaRPr>
            </a:p>
          </p:txBody>
        </p:sp>
      </p:grpSp>
      <p:grpSp>
        <p:nvGrpSpPr>
          <p:cNvPr id="10" name="Group 80"/>
          <p:cNvGrpSpPr/>
          <p:nvPr/>
        </p:nvGrpSpPr>
        <p:grpSpPr>
          <a:xfrm>
            <a:off x="6848856" y="1981200"/>
            <a:ext cx="1243584" cy="2118211"/>
            <a:chOff x="6848856" y="1981200"/>
            <a:chExt cx="1243584" cy="2118211"/>
          </a:xfrm>
        </p:grpSpPr>
        <p:sp>
          <p:nvSpPr>
            <p:cNvPr id="30" name="Oval 29"/>
            <p:cNvSpPr/>
            <p:nvPr/>
          </p:nvSpPr>
          <p:spPr>
            <a:xfrm>
              <a:off x="7543800" y="19812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76"/>
            <p:cNvGrpSpPr/>
            <p:nvPr/>
          </p:nvGrpSpPr>
          <p:grpSpPr>
            <a:xfrm>
              <a:off x="6858000" y="2134394"/>
              <a:ext cx="1219200" cy="1557842"/>
              <a:chOff x="6858000" y="2134394"/>
              <a:chExt cx="1219200" cy="1557842"/>
            </a:xfrm>
          </p:grpSpPr>
          <p:cxnSp>
            <p:nvCxnSpPr>
              <p:cNvPr id="61" name="Straight Connector 60"/>
              <p:cNvCxnSpPr/>
              <p:nvPr/>
            </p:nvCxnSpPr>
            <p:spPr>
              <a:xfrm rot="5400000" flipH="1" flipV="1">
                <a:off x="7391400" y="2362200"/>
                <a:ext cx="457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62" name="Picture 2" descr="https://history.army.mil/LC/The%20Mission/Facts/3fixa.JPG"/>
              <p:cNvPicPr>
                <a:picLocks noChangeAspect="1" noChangeArrowheads="1"/>
              </p:cNvPicPr>
              <p:nvPr/>
            </p:nvPicPr>
            <p:blipFill>
              <a:blip r:embed="rId8"/>
              <a:srcRect l="21152" t="9876" r="27379" b="65603"/>
              <a:stretch>
                <a:fillRect/>
              </a:stretch>
            </p:blipFill>
            <p:spPr bwMode="auto">
              <a:xfrm>
                <a:off x="6858000" y="2362200"/>
                <a:ext cx="1219200" cy="1330036"/>
              </a:xfrm>
              <a:prstGeom prst="rect">
                <a:avLst/>
              </a:prstGeom>
              <a:noFill/>
              <a:ln w="25400">
                <a:solidFill>
                  <a:schemeClr val="tx1"/>
                </a:solidFill>
              </a:ln>
            </p:spPr>
          </p:pic>
        </p:grpSp>
        <p:sp>
          <p:nvSpPr>
            <p:cNvPr id="75" name="TextBox 74"/>
            <p:cNvSpPr txBox="1"/>
            <p:nvPr/>
          </p:nvSpPr>
          <p:spPr>
            <a:xfrm>
              <a:off x="6848856" y="3683913"/>
              <a:ext cx="1243584" cy="415498"/>
            </a:xfrm>
            <a:prstGeom prst="rect">
              <a:avLst/>
            </a:prstGeom>
            <a:solidFill>
              <a:schemeClr val="bg1"/>
            </a:solidFill>
            <a:ln w="25400">
              <a:solidFill>
                <a:schemeClr val="tx1"/>
              </a:solidFill>
            </a:ln>
          </p:spPr>
          <p:txBody>
            <a:bodyPr wrap="square" rtlCol="0">
              <a:spAutoFit/>
            </a:bodyPr>
            <a:lstStyle/>
            <a:p>
              <a:pPr algn="ctr"/>
              <a:r>
                <a:rPr lang="en-US" sz="2100" b="1" dirty="0" smtClean="0">
                  <a:latin typeface="Tempus Sans ITC" pitchFamily="82" charset="0"/>
                </a:rPr>
                <a:t>Arbuckle</a:t>
              </a:r>
              <a:endParaRPr lang="en-US" sz="2100" b="1" dirty="0">
                <a:latin typeface="Tempus Sans ITC" pitchFamily="82" charset="0"/>
              </a:endParaRPr>
            </a:p>
          </p:txBody>
        </p:sp>
      </p:grpSp>
      <p:sp>
        <p:nvSpPr>
          <p:cNvPr id="83" name="Rectangle 3"/>
          <p:cNvSpPr>
            <a:spLocks noChangeArrowheads="1"/>
          </p:cNvSpPr>
          <p:nvPr/>
        </p:nvSpPr>
        <p:spPr bwMode="auto">
          <a:xfrm>
            <a:off x="0" y="83403"/>
            <a:ext cx="52578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South</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west </a:t>
            </a: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Journeys  </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a:t>
            </a:r>
            <a:endPar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endParaRPr>
          </a:p>
        </p:txBody>
      </p:sp>
      <p:sp>
        <p:nvSpPr>
          <p:cNvPr id="84" name="Rectangle 3"/>
          <p:cNvSpPr>
            <a:spLocks noChangeArrowheads="1"/>
          </p:cNvSpPr>
          <p:nvPr/>
        </p:nvSpPr>
        <p:spPr bwMode="auto">
          <a:xfrm>
            <a:off x="5105400" y="83403"/>
            <a:ext cx="43434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-Trail of Tears</a:t>
            </a:r>
          </a:p>
        </p:txBody>
      </p:sp>
      <p:sp useBgFill="1">
        <p:nvSpPr>
          <p:cNvPr id="85" name="Rectangle 3"/>
          <p:cNvSpPr>
            <a:spLocks noChangeArrowheads="1"/>
          </p:cNvSpPr>
          <p:nvPr/>
        </p:nvSpPr>
        <p:spPr bwMode="auto">
          <a:xfrm>
            <a:off x="0" y="838200"/>
            <a:ext cx="9144000" cy="677108"/>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3800" b="1" dirty="0" smtClean="0">
                <a:solidFill>
                  <a:srgbClr val="FF0000"/>
                </a:solidFill>
                <a:effectLst>
                  <a:outerShdw dist="50800" dir="7800000" algn="ctr" rotWithShape="0">
                    <a:schemeClr val="tx1"/>
                  </a:outerShdw>
                </a:effectLst>
                <a:latin typeface="Tempus Sans ITC" pitchFamily="82" charset="0"/>
                <a:ea typeface="Calibri" pitchFamily="34" charset="0"/>
                <a:cs typeface="Arial" pitchFamily="34" charset="0"/>
              </a:rPr>
              <a:t>a FORCED removal from native homelands</a:t>
            </a:r>
          </a:p>
        </p:txBody>
      </p:sp>
      <p:sp>
        <p:nvSpPr>
          <p:cNvPr id="45" name="TextBox 44"/>
          <p:cNvSpPr txBox="1"/>
          <p:nvPr/>
        </p:nvSpPr>
        <p:spPr>
          <a:xfrm rot="548307">
            <a:off x="4121310" y="2834106"/>
            <a:ext cx="3368990" cy="942945"/>
          </a:xfrm>
          <a:prstGeom prst="rect">
            <a:avLst/>
          </a:prstGeom>
          <a:noFill/>
        </p:spPr>
        <p:txBody>
          <a:bodyPr wrap="none" rtlCol="0">
            <a:prstTxWarp prst="textArchUp">
              <a:avLst/>
            </a:prstTxWarp>
            <a:spAutoFit/>
          </a:bodyPr>
          <a:lstStyle/>
          <a:p>
            <a:r>
              <a:rPr lang="en-US" sz="3200" dirty="0" smtClean="0">
                <a:solidFill>
                  <a:schemeClr val="bg1"/>
                </a:solidFill>
                <a:effectLst>
                  <a:outerShdw dist="50800" dir="5400000" algn="ctr" rotWithShape="0">
                    <a:schemeClr val="tx1"/>
                  </a:outerShdw>
                </a:effectLst>
              </a:rPr>
              <a:t>TRAIL OF  TEARS</a:t>
            </a:r>
            <a:endParaRPr lang="en-US" sz="3200" dirty="0">
              <a:solidFill>
                <a:schemeClr val="bg1"/>
              </a:solidFill>
              <a:effectLst>
                <a:outerShdw dist="50800" dir="54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withEffect">
                                  <p:stCondLst>
                                    <p:cond delay="0"/>
                                  </p:stCondLst>
                                  <p:childTnLst>
                                    <p:anim calcmode="lin" valueType="num">
                                      <p:cBhvr>
                                        <p:cTn id="6" dur="2000"/>
                                        <p:tgtEl>
                                          <p:spTgt spid="4"/>
                                        </p:tgtEl>
                                        <p:attrNameLst>
                                          <p:attrName>ppt_w</p:attrName>
                                        </p:attrNameLst>
                                      </p:cBhvr>
                                      <p:tavLst>
                                        <p:tav tm="0">
                                          <p:val>
                                            <p:strVal val="ppt_w"/>
                                          </p:val>
                                        </p:tav>
                                        <p:tav tm="100000">
                                          <p:val>
                                            <p:fltVal val="0"/>
                                          </p:val>
                                        </p:tav>
                                      </p:tavLst>
                                    </p:anim>
                                    <p:anim calcmode="lin" valueType="num">
                                      <p:cBhvr>
                                        <p:cTn id="7" dur="2000"/>
                                        <p:tgtEl>
                                          <p:spTgt spid="4"/>
                                        </p:tgtEl>
                                        <p:attrNameLst>
                                          <p:attrName>ppt_h</p:attrName>
                                        </p:attrNameLst>
                                      </p:cBhvr>
                                      <p:tavLst>
                                        <p:tav tm="0">
                                          <p:val>
                                            <p:strVal val="ppt_h"/>
                                          </p:val>
                                        </p:tav>
                                        <p:tav tm="100000">
                                          <p:val>
                                            <p:fltVal val="0"/>
                                          </p:val>
                                        </p:tav>
                                      </p:tavLst>
                                    </p:anim>
                                    <p:animEffect transition="out" filter="fade">
                                      <p:cBhvr>
                                        <p:cTn id="8" dur="2000"/>
                                        <p:tgtEl>
                                          <p:spTgt spid="4"/>
                                        </p:tgtEl>
                                      </p:cBhvr>
                                    </p:animEffect>
                                    <p:set>
                                      <p:cBhvr>
                                        <p:cTn id="9" dur="1" fill="hold">
                                          <p:stCondLst>
                                            <p:cond delay="1999"/>
                                          </p:stCondLst>
                                        </p:cTn>
                                        <p:tgtEl>
                                          <p:spTgt spid="4"/>
                                        </p:tgtEl>
                                        <p:attrNameLst>
                                          <p:attrName>style.visibility</p:attrName>
                                        </p:attrNameLst>
                                      </p:cBhvr>
                                      <p:to>
                                        <p:strVal val="hidden"/>
                                      </p:to>
                                    </p:set>
                                  </p:childTnLst>
                                </p:cTn>
                              </p:par>
                              <p:par>
                                <p:cTn id="10" presetID="53" presetClass="exit" presetSubtype="0" fill="hold" nodeType="withEffect">
                                  <p:stCondLst>
                                    <p:cond delay="0"/>
                                  </p:stCondLst>
                                  <p:childTnLst>
                                    <p:anim calcmode="lin" valueType="num">
                                      <p:cBhvr>
                                        <p:cTn id="11" dur="2000"/>
                                        <p:tgtEl>
                                          <p:spTgt spid="6"/>
                                        </p:tgtEl>
                                        <p:attrNameLst>
                                          <p:attrName>ppt_w</p:attrName>
                                        </p:attrNameLst>
                                      </p:cBhvr>
                                      <p:tavLst>
                                        <p:tav tm="0">
                                          <p:val>
                                            <p:strVal val="ppt_w"/>
                                          </p:val>
                                        </p:tav>
                                        <p:tav tm="100000">
                                          <p:val>
                                            <p:fltVal val="0"/>
                                          </p:val>
                                        </p:tav>
                                      </p:tavLst>
                                    </p:anim>
                                    <p:anim calcmode="lin" valueType="num">
                                      <p:cBhvr>
                                        <p:cTn id="12" dur="2000"/>
                                        <p:tgtEl>
                                          <p:spTgt spid="6"/>
                                        </p:tgtEl>
                                        <p:attrNameLst>
                                          <p:attrName>ppt_h</p:attrName>
                                        </p:attrNameLst>
                                      </p:cBhvr>
                                      <p:tavLst>
                                        <p:tav tm="0">
                                          <p:val>
                                            <p:strVal val="ppt_h"/>
                                          </p:val>
                                        </p:tav>
                                        <p:tav tm="100000">
                                          <p:val>
                                            <p:fltVal val="0"/>
                                          </p:val>
                                        </p:tav>
                                      </p:tavLst>
                                    </p:anim>
                                    <p:animEffect transition="out" filter="fade">
                                      <p:cBhvr>
                                        <p:cTn id="13" dur="2000"/>
                                        <p:tgtEl>
                                          <p:spTgt spid="6"/>
                                        </p:tgtEl>
                                      </p:cBhvr>
                                    </p:animEffect>
                                    <p:set>
                                      <p:cBhvr>
                                        <p:cTn id="14" dur="1" fill="hold">
                                          <p:stCondLst>
                                            <p:cond delay="1999"/>
                                          </p:stCondLst>
                                        </p:cTn>
                                        <p:tgtEl>
                                          <p:spTgt spid="6"/>
                                        </p:tgtEl>
                                        <p:attrNameLst>
                                          <p:attrName>style.visibility</p:attrName>
                                        </p:attrNameLst>
                                      </p:cBhvr>
                                      <p:to>
                                        <p:strVal val="hidden"/>
                                      </p:to>
                                    </p:set>
                                  </p:childTnLst>
                                </p:cTn>
                              </p:par>
                              <p:par>
                                <p:cTn id="15" presetID="53" presetClass="exit" presetSubtype="0" fill="hold" nodeType="withEffect">
                                  <p:stCondLst>
                                    <p:cond delay="0"/>
                                  </p:stCondLst>
                                  <p:childTnLst>
                                    <p:anim calcmode="lin" valueType="num">
                                      <p:cBhvr>
                                        <p:cTn id="16" dur="2000"/>
                                        <p:tgtEl>
                                          <p:spTgt spid="8"/>
                                        </p:tgtEl>
                                        <p:attrNameLst>
                                          <p:attrName>ppt_w</p:attrName>
                                        </p:attrNameLst>
                                      </p:cBhvr>
                                      <p:tavLst>
                                        <p:tav tm="0">
                                          <p:val>
                                            <p:strVal val="ppt_w"/>
                                          </p:val>
                                        </p:tav>
                                        <p:tav tm="100000">
                                          <p:val>
                                            <p:fltVal val="0"/>
                                          </p:val>
                                        </p:tav>
                                      </p:tavLst>
                                    </p:anim>
                                    <p:anim calcmode="lin" valueType="num">
                                      <p:cBhvr>
                                        <p:cTn id="17" dur="2000"/>
                                        <p:tgtEl>
                                          <p:spTgt spid="8"/>
                                        </p:tgtEl>
                                        <p:attrNameLst>
                                          <p:attrName>ppt_h</p:attrName>
                                        </p:attrNameLst>
                                      </p:cBhvr>
                                      <p:tavLst>
                                        <p:tav tm="0">
                                          <p:val>
                                            <p:strVal val="ppt_h"/>
                                          </p:val>
                                        </p:tav>
                                        <p:tav tm="100000">
                                          <p:val>
                                            <p:fltVal val="0"/>
                                          </p:val>
                                        </p:tav>
                                      </p:tavLst>
                                    </p:anim>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par>
                                <p:cTn id="20" presetID="53" presetClass="exit" presetSubtype="0" fill="hold" nodeType="withEffect">
                                  <p:stCondLst>
                                    <p:cond delay="0"/>
                                  </p:stCondLst>
                                  <p:childTnLst>
                                    <p:anim calcmode="lin" valueType="num">
                                      <p:cBhvr>
                                        <p:cTn id="21" dur="2000"/>
                                        <p:tgtEl>
                                          <p:spTgt spid="10"/>
                                        </p:tgtEl>
                                        <p:attrNameLst>
                                          <p:attrName>ppt_w</p:attrName>
                                        </p:attrNameLst>
                                      </p:cBhvr>
                                      <p:tavLst>
                                        <p:tav tm="0">
                                          <p:val>
                                            <p:strVal val="ppt_w"/>
                                          </p:val>
                                        </p:tav>
                                        <p:tav tm="100000">
                                          <p:val>
                                            <p:fltVal val="0"/>
                                          </p:val>
                                        </p:tav>
                                      </p:tavLst>
                                    </p:anim>
                                    <p:anim calcmode="lin" valueType="num">
                                      <p:cBhvr>
                                        <p:cTn id="22" dur="2000"/>
                                        <p:tgtEl>
                                          <p:spTgt spid="10"/>
                                        </p:tgtEl>
                                        <p:attrNameLst>
                                          <p:attrName>ppt_h</p:attrName>
                                        </p:attrNameLst>
                                      </p:cBhvr>
                                      <p:tavLst>
                                        <p:tav tm="0">
                                          <p:val>
                                            <p:strVal val="ppt_h"/>
                                          </p:val>
                                        </p:tav>
                                        <p:tav tm="100000">
                                          <p:val>
                                            <p:fltVal val="0"/>
                                          </p:val>
                                        </p:tav>
                                      </p:tavLst>
                                    </p:anim>
                                    <p:animEffect transition="out" filter="fade">
                                      <p:cBhvr>
                                        <p:cTn id="23" dur="2000"/>
                                        <p:tgtEl>
                                          <p:spTgt spid="10"/>
                                        </p:tgtEl>
                                      </p:cBhvr>
                                    </p:animEffect>
                                    <p:set>
                                      <p:cBhvr>
                                        <p:cTn id="24" dur="1" fill="hold">
                                          <p:stCondLst>
                                            <p:cond delay="1999"/>
                                          </p:stCondLst>
                                        </p:cTn>
                                        <p:tgtEl>
                                          <p:spTgt spid="10"/>
                                        </p:tgtEl>
                                        <p:attrNameLst>
                                          <p:attrName>style.visibility</p:attrName>
                                        </p:attrNameLst>
                                      </p:cBhvr>
                                      <p:to>
                                        <p:strVal val="hidden"/>
                                      </p:to>
                                    </p:set>
                                  </p:childTnLst>
                                </p:cTn>
                              </p:par>
                              <p:par>
                                <p:cTn id="25" presetID="35" presetClass="path" presetSubtype="0" accel="50000" decel="50000" fill="hold" nodeType="withEffect">
                                  <p:stCondLst>
                                    <p:cond delay="0"/>
                                  </p:stCondLst>
                                  <p:childTnLst>
                                    <p:animMotion origin="layout" path="M 3.33333E-6 -1.04046E-6 L -0.18334 -0.05572 " pathEditMode="relative" rAng="0" ptsTypes="AA">
                                      <p:cBhvr>
                                        <p:cTn id="26" dur="2000" fill="hold"/>
                                        <p:tgtEl>
                                          <p:spTgt spid="4"/>
                                        </p:tgtEl>
                                        <p:attrNameLst>
                                          <p:attrName>ppt_x</p:attrName>
                                          <p:attrName>ppt_y</p:attrName>
                                        </p:attrNameLst>
                                      </p:cBhvr>
                                      <p:rCtr x="-92" y="-28"/>
                                    </p:animMotion>
                                  </p:childTnLst>
                                </p:cTn>
                              </p:par>
                              <p:par>
                                <p:cTn id="27" presetID="35" presetClass="path" presetSubtype="0" accel="50000" decel="50000" fill="hold" nodeType="withEffect">
                                  <p:stCondLst>
                                    <p:cond delay="0"/>
                                  </p:stCondLst>
                                  <p:childTnLst>
                                    <p:animMotion origin="layout" path="M -3.33333E-6 -3.46821E-7 L -0.26666 -0.23329 " pathEditMode="relative" rAng="0" ptsTypes="AA">
                                      <p:cBhvr>
                                        <p:cTn id="28" dur="2000" fill="hold"/>
                                        <p:tgtEl>
                                          <p:spTgt spid="6"/>
                                        </p:tgtEl>
                                        <p:attrNameLst>
                                          <p:attrName>ppt_x</p:attrName>
                                          <p:attrName>ppt_y</p:attrName>
                                        </p:attrNameLst>
                                      </p:cBhvr>
                                      <p:rCtr x="-133" y="-117"/>
                                    </p:animMotion>
                                  </p:childTnLst>
                                </p:cTn>
                              </p:par>
                              <p:par>
                                <p:cTn id="29" presetID="35" presetClass="path" presetSubtype="0" accel="50000" decel="50000" fill="hold" nodeType="withEffect">
                                  <p:stCondLst>
                                    <p:cond delay="0"/>
                                  </p:stCondLst>
                                  <p:childTnLst>
                                    <p:animMotion origin="layout" path="M -4.16667E-6 1.7341E-7 L -0.47135 -0.18659 " pathEditMode="relative" rAng="0" ptsTypes="AA">
                                      <p:cBhvr>
                                        <p:cTn id="30" dur="2000" fill="hold"/>
                                        <p:tgtEl>
                                          <p:spTgt spid="8"/>
                                        </p:tgtEl>
                                        <p:attrNameLst>
                                          <p:attrName>ppt_x</p:attrName>
                                          <p:attrName>ppt_y</p:attrName>
                                        </p:attrNameLst>
                                      </p:cBhvr>
                                      <p:rCtr x="-236" y="-93"/>
                                    </p:animMotion>
                                  </p:childTnLst>
                                </p:cTn>
                              </p:par>
                              <p:par>
                                <p:cTn id="31" presetID="35" presetClass="path" presetSubtype="0" accel="50000" decel="50000" fill="hold" nodeType="withEffect">
                                  <p:stCondLst>
                                    <p:cond delay="0"/>
                                  </p:stCondLst>
                                  <p:childTnLst>
                                    <p:animMotion origin="layout" path="M -3.88889E-6 -6.35838E-7 L -0.54201 0.06659 " pathEditMode="relative" rAng="0" ptsTypes="AA">
                                      <p:cBhvr>
                                        <p:cTn id="32" dur="2000" fill="hold"/>
                                        <p:tgtEl>
                                          <p:spTgt spid="10"/>
                                        </p:tgtEl>
                                        <p:attrNameLst>
                                          <p:attrName>ppt_x</p:attrName>
                                          <p:attrName>ppt_y</p:attrName>
                                        </p:attrNameLst>
                                      </p:cBhvr>
                                      <p:rCtr x="-271" y="33"/>
                                    </p:animMotion>
                                  </p:childTnLst>
                                </p:cTn>
                              </p:par>
                              <p:par>
                                <p:cTn id="33" presetID="22" presetClass="entr" presetSubtype="2" fill="hold" grpId="0" nodeType="with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wipe(right)">
                                      <p:cBhvr>
                                        <p:cTn id="35" dur="1000"/>
                                        <p:tgtEl>
                                          <p:spTgt spid="82"/>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1000"/>
                                        <p:tgtEl>
                                          <p:spTgt spid="45"/>
                                        </p:tgtEl>
                                      </p:cBhvr>
                                    </p:animEffect>
                                  </p:childTnLst>
                                </p:cTn>
                              </p:par>
                              <p:par>
                                <p:cTn id="39" presetID="10" presetClass="entr" presetSubtype="0" fill="hold" grpId="0" nodeType="withEffect">
                                  <p:stCondLst>
                                    <p:cond delay="100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1000"/>
                                        <p:tgtEl>
                                          <p:spTgt spid="54"/>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iterate type="lt">
                                    <p:tmPct val="5000"/>
                                  </p:iterate>
                                  <p:childTnLst>
                                    <p:set>
                                      <p:cBhvr>
                                        <p:cTn id="45" dur="1" fill="hold">
                                          <p:stCondLst>
                                            <p:cond delay="0"/>
                                          </p:stCondLst>
                                        </p:cTn>
                                        <p:tgtEl>
                                          <p:spTgt spid="85"/>
                                        </p:tgtEl>
                                        <p:attrNameLst>
                                          <p:attrName>style.visibility</p:attrName>
                                        </p:attrNameLst>
                                      </p:cBhvr>
                                      <p:to>
                                        <p:strVal val="visible"/>
                                      </p:to>
                                    </p:set>
                                    <p:anim calcmode="lin" valueType="num">
                                      <p:cBhvr>
                                        <p:cTn id="46" dur="1000" fill="hold"/>
                                        <p:tgtEl>
                                          <p:spTgt spid="85"/>
                                        </p:tgtEl>
                                        <p:attrNameLst>
                                          <p:attrName>ppt_w</p:attrName>
                                        </p:attrNameLst>
                                      </p:cBhvr>
                                      <p:tavLst>
                                        <p:tav tm="0">
                                          <p:val>
                                            <p:fltVal val="0"/>
                                          </p:val>
                                        </p:tav>
                                        <p:tav tm="100000">
                                          <p:val>
                                            <p:strVal val="#ppt_w"/>
                                          </p:val>
                                        </p:tav>
                                      </p:tavLst>
                                    </p:anim>
                                    <p:anim calcmode="lin" valueType="num">
                                      <p:cBhvr>
                                        <p:cTn id="47" dur="1000" fill="hold"/>
                                        <p:tgtEl>
                                          <p:spTgt spid="85"/>
                                        </p:tgtEl>
                                        <p:attrNameLst>
                                          <p:attrName>ppt_h</p:attrName>
                                        </p:attrNameLst>
                                      </p:cBhvr>
                                      <p:tavLst>
                                        <p:tav tm="0">
                                          <p:val>
                                            <p:fltVal val="0"/>
                                          </p:val>
                                        </p:tav>
                                        <p:tav tm="100000">
                                          <p:val>
                                            <p:strVal val="#ppt_h"/>
                                          </p:val>
                                        </p:tav>
                                      </p:tavLst>
                                    </p:anim>
                                    <p:anim calcmode="lin" valueType="num">
                                      <p:cBhvr>
                                        <p:cTn id="48" dur="1000" fill="hold"/>
                                        <p:tgtEl>
                                          <p:spTgt spid="85"/>
                                        </p:tgtEl>
                                        <p:attrNameLst>
                                          <p:attrName>style.rotation</p:attrName>
                                        </p:attrNameLst>
                                      </p:cBhvr>
                                      <p:tavLst>
                                        <p:tav tm="0">
                                          <p:val>
                                            <p:fltVal val="90"/>
                                          </p:val>
                                        </p:tav>
                                        <p:tav tm="100000">
                                          <p:val>
                                            <p:fltVal val="0"/>
                                          </p:val>
                                        </p:tav>
                                      </p:tavLst>
                                    </p:anim>
                                    <p:animEffect transition="in" filter="fade">
                                      <p:cBhvr>
                                        <p:cTn id="49"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82" grpId="0" animBg="1"/>
      <p:bldP spid="85" grpId="0" animBg="1"/>
      <p:bldP spid="4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Image result for brainerd mission"/>
          <p:cNvPicPr>
            <a:picLocks noChangeAspect="1" noChangeArrowheads="1"/>
          </p:cNvPicPr>
          <p:nvPr/>
        </p:nvPicPr>
        <p:blipFill>
          <a:blip r:embed="rId2" cstate="print"/>
          <a:srcRect/>
          <a:stretch>
            <a:fillRect/>
          </a:stretch>
        </p:blipFill>
        <p:spPr bwMode="auto">
          <a:xfrm>
            <a:off x="380999" y="1676400"/>
            <a:ext cx="3483849" cy="3200400"/>
          </a:xfrm>
          <a:prstGeom prst="rect">
            <a:avLst/>
          </a:prstGeom>
          <a:noFill/>
        </p:spPr>
      </p:pic>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p:nvSpPr>
          <p:cNvPr id="4" name="Rectangle 3"/>
          <p:cNvSpPr/>
          <p:nvPr/>
        </p:nvSpPr>
        <p:spPr>
          <a:xfrm>
            <a:off x="0" y="1051560"/>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religious conversion to Christianity</a:t>
            </a:r>
          </a:p>
        </p:txBody>
      </p:sp>
      <p:sp useBgFill="1">
        <p:nvSpPr>
          <p:cNvPr id="11" name="Rectangle 10"/>
          <p:cNvSpPr/>
          <p:nvPr/>
        </p:nvSpPr>
        <p:spPr>
          <a:xfrm>
            <a:off x="304800" y="2209800"/>
            <a:ext cx="8839200" cy="5016758"/>
          </a:xfrm>
          <a:prstGeom prst="rect">
            <a:avLst/>
          </a:prstGeom>
        </p:spPr>
        <p:txBody>
          <a:bodyPr wrap="square">
            <a:spAutoFit/>
          </a:bodyPr>
          <a:lstStyle/>
          <a:p>
            <a:r>
              <a:rPr lang="en-US" sz="2800" dirty="0" smtClean="0">
                <a:solidFill>
                  <a:srgbClr val="00A249"/>
                </a:solidFill>
                <a:effectLst>
                  <a:outerShdw dist="50800" dir="7200000" algn="ctr" rotWithShape="0">
                    <a:schemeClr val="tx1"/>
                  </a:outerShdw>
                </a:effectLst>
                <a:cs typeface="Arial" pitchFamily="34" charset="0"/>
              </a:rPr>
              <a:t>1801: Cherokee leaders, including </a:t>
            </a:r>
          </a:p>
          <a:p>
            <a:r>
              <a:rPr lang="en-US" sz="2800" dirty="0" smtClean="0">
                <a:solidFill>
                  <a:srgbClr val="00A249"/>
                </a:solidFill>
                <a:effectLst>
                  <a:outerShdw dist="50800" dir="7200000" algn="ctr" rotWithShape="0">
                    <a:schemeClr val="tx1"/>
                  </a:outerShdw>
                </a:effectLst>
                <a:cs typeface="Arial" pitchFamily="34" charset="0"/>
              </a:rPr>
              <a:t>	Major Ridge, invite the </a:t>
            </a:r>
          </a:p>
          <a:p>
            <a:r>
              <a:rPr lang="en-US" sz="2800" dirty="0" smtClean="0">
                <a:solidFill>
                  <a:srgbClr val="00A249"/>
                </a:solidFill>
                <a:effectLst>
                  <a:outerShdw dist="50800" dir="7200000" algn="ctr" rotWithShape="0">
                    <a:schemeClr val="tx1"/>
                  </a:outerShdw>
                </a:effectLst>
                <a:cs typeface="Arial" pitchFamily="34" charset="0"/>
              </a:rPr>
              <a:t>	Moravians to open a school</a:t>
            </a:r>
          </a:p>
          <a:p>
            <a:endParaRPr lang="en-US" sz="4000" dirty="0" smtClean="0">
              <a:solidFill>
                <a:srgbClr val="00A249"/>
              </a:solidFill>
              <a:effectLst>
                <a:outerShdw dist="50800" dir="7200000" algn="ctr" rotWithShape="0">
                  <a:schemeClr val="tx1"/>
                </a:outerShdw>
              </a:effectLst>
              <a:cs typeface="Arial" pitchFamily="34" charset="0"/>
            </a:endParaRPr>
          </a:p>
          <a:p>
            <a:r>
              <a:rPr lang="en-US" sz="2800" dirty="0" smtClean="0">
                <a:solidFill>
                  <a:srgbClr val="FF0000"/>
                </a:solidFill>
                <a:effectLst>
                  <a:outerShdw dist="50800" dir="7200000" algn="ctr" rotWithShape="0">
                    <a:schemeClr val="tx1"/>
                  </a:outerShdw>
                </a:effectLst>
                <a:cs typeface="Arial" pitchFamily="34" charset="0"/>
              </a:rPr>
              <a:t>CHEROKEE GOAL: create an educated elite to ‘resist the</a:t>
            </a:r>
          </a:p>
          <a:p>
            <a:r>
              <a:rPr lang="en-US" sz="2800" dirty="0" smtClean="0">
                <a:solidFill>
                  <a:srgbClr val="FF0000"/>
                </a:solidFill>
                <a:effectLst>
                  <a:outerShdw dist="50800" dir="7200000" algn="ctr" rotWithShape="0">
                    <a:schemeClr val="tx1"/>
                  </a:outerShdw>
                </a:effectLst>
                <a:cs typeface="Arial" pitchFamily="34" charset="0"/>
              </a:rPr>
              <a:t>  	(settler) encroachment  on their land &amp; resources’</a:t>
            </a:r>
          </a:p>
          <a:p>
            <a:r>
              <a:rPr lang="en-US" sz="2800" dirty="0" smtClean="0">
                <a:solidFill>
                  <a:srgbClr val="00A249"/>
                </a:solidFill>
                <a:effectLst>
                  <a:outerShdw dist="50800" dir="7200000" algn="ctr" rotWithShape="0">
                    <a:schemeClr val="tx1"/>
                  </a:outerShdw>
                </a:effectLst>
                <a:cs typeface="Arial" pitchFamily="34" charset="0"/>
              </a:rPr>
              <a:t>	- operates from 1804-1833</a:t>
            </a:r>
          </a:p>
          <a:p>
            <a:r>
              <a:rPr lang="en-US" sz="2800" dirty="0" smtClean="0">
                <a:solidFill>
                  <a:srgbClr val="00A249"/>
                </a:solidFill>
                <a:effectLst>
                  <a:outerShdw dist="50800" dir="7200000" algn="ctr" rotWithShape="0">
                    <a:schemeClr val="tx1"/>
                  </a:outerShdw>
                </a:effectLst>
                <a:cs typeface="Arial" pitchFamily="34" charset="0"/>
              </a:rPr>
              <a:t>	- most students board at the school	</a:t>
            </a:r>
          </a:p>
          <a:p>
            <a:pPr lvl="2">
              <a:buFontTx/>
              <a:buChar char="-"/>
            </a:pPr>
            <a:r>
              <a:rPr lang="en-US" sz="2800" dirty="0" smtClean="0">
                <a:solidFill>
                  <a:srgbClr val="00A249"/>
                </a:solidFill>
                <a:effectLst>
                  <a:outerShdw dist="50800" dir="7200000" algn="ctr" rotWithShape="0">
                    <a:schemeClr val="tx1"/>
                  </a:outerShdw>
                </a:effectLst>
                <a:cs typeface="Arial" pitchFamily="34" charset="0"/>
              </a:rPr>
              <a:t> total of 114 Cherokee children educated </a:t>
            </a:r>
          </a:p>
          <a:p>
            <a:pPr lvl="2">
              <a:buFontTx/>
              <a:buChar char="-"/>
            </a:pPr>
            <a:r>
              <a:rPr lang="en-US" sz="2800" dirty="0" smtClean="0">
                <a:solidFill>
                  <a:srgbClr val="00A249"/>
                </a:solidFill>
                <a:effectLst>
                  <a:outerShdw dist="50800" dir="7200000" algn="ctr" rotWithShape="0">
                    <a:schemeClr val="tx1"/>
                  </a:outerShdw>
                </a:effectLst>
                <a:cs typeface="Arial" pitchFamily="34" charset="0"/>
              </a:rPr>
              <a:t> 40 Christian converts by 1833</a:t>
            </a:r>
          </a:p>
          <a:p>
            <a:pPr>
              <a:buFontTx/>
              <a:buChar char="-"/>
            </a:pPr>
            <a:endParaRPr lang="en-US" sz="2800" dirty="0">
              <a:solidFill>
                <a:srgbClr val="00A249"/>
              </a:solidFill>
              <a:effectLst>
                <a:outerShdw dist="50800" dir="7200000" algn="ctr" rotWithShape="0">
                  <a:schemeClr val="tx1"/>
                </a:outerShdw>
              </a:effectLst>
              <a:cs typeface="Arial" pitchFamily="34" charset="0"/>
            </a:endParaRPr>
          </a:p>
        </p:txBody>
      </p:sp>
      <p:pic>
        <p:nvPicPr>
          <p:cNvPr id="77826" name="Picture 2" descr="Image result for spring place mission"/>
          <p:cNvPicPr>
            <a:picLocks noChangeAspect="1" noChangeArrowheads="1"/>
          </p:cNvPicPr>
          <p:nvPr/>
        </p:nvPicPr>
        <p:blipFill>
          <a:blip r:embed="rId3"/>
          <a:srcRect/>
          <a:stretch>
            <a:fillRect/>
          </a:stretch>
        </p:blipFill>
        <p:spPr bwMode="auto">
          <a:xfrm>
            <a:off x="6477000" y="1676400"/>
            <a:ext cx="2438400" cy="2097024"/>
          </a:xfrm>
          <a:prstGeom prst="rect">
            <a:avLst/>
          </a:prstGeom>
          <a:noFill/>
        </p:spPr>
      </p:pic>
      <p:sp useBgFill="1">
        <p:nvSpPr>
          <p:cNvPr id="10" name="Rectangle 9"/>
          <p:cNvSpPr/>
          <p:nvPr/>
        </p:nvSpPr>
        <p:spPr>
          <a:xfrm>
            <a:off x="457200" y="1686580"/>
            <a:ext cx="4800600" cy="523220"/>
          </a:xfrm>
          <a:prstGeom prst="rect">
            <a:avLst/>
          </a:prstGeom>
        </p:spPr>
        <p:txBody>
          <a:bodyPr wrap="square">
            <a:spAutoFit/>
          </a:bodyPr>
          <a:lstStyle/>
          <a:p>
            <a:pPr algn="ctr"/>
            <a:r>
              <a:rPr lang="en-US" sz="2800" dirty="0" smtClean="0">
                <a:solidFill>
                  <a:srgbClr val="00A249"/>
                </a:solidFill>
                <a:effectLst>
                  <a:outerShdw dist="50800" dir="7200000" algn="ctr" rotWithShape="0">
                    <a:schemeClr val="tx1"/>
                  </a:outerShdw>
                </a:effectLst>
                <a:cs typeface="Arial" pitchFamily="34" charset="0"/>
              </a:rPr>
              <a:t>Moravian Spring Place Mission</a:t>
            </a:r>
            <a:endParaRPr lang="en-US" sz="2800" dirty="0">
              <a:solidFill>
                <a:srgbClr val="00A249"/>
              </a:solidFill>
              <a:effectLst>
                <a:outerShdw dist="50800" dir="7200000" algn="ctr" rotWithShape="0">
                  <a:schemeClr val="tx1"/>
                </a:outerShdw>
              </a:effectLst>
              <a:cs typeface="Arial" pitchFamily="34" charset="0"/>
            </a:endParaRPr>
          </a:p>
        </p:txBody>
      </p:sp>
      <p:sp useBgFill="1">
        <p:nvSpPr>
          <p:cNvPr id="9" name="TextBox 8"/>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pic>
        <p:nvPicPr>
          <p:cNvPr id="12" name="Picture 2" descr="Major ridge.jpg"/>
          <p:cNvPicPr>
            <a:picLocks noChangeAspect="1" noChangeArrowheads="1"/>
          </p:cNvPicPr>
          <p:nvPr/>
        </p:nvPicPr>
        <p:blipFill>
          <a:blip r:embed="rId4"/>
          <a:srcRect l="9039" t="6452" r="5455" b="16129"/>
          <a:stretch>
            <a:fillRect/>
          </a:stretch>
        </p:blipFill>
        <p:spPr bwMode="auto">
          <a:xfrm>
            <a:off x="5410200" y="2514600"/>
            <a:ext cx="1447800" cy="1530481"/>
          </a:xfrm>
          <a:prstGeom prst="rect">
            <a:avLst/>
          </a:prstGeom>
          <a:noFill/>
          <a:ln w="25400">
            <a:solidFill>
              <a:schemeClr val="tx1"/>
            </a:solidFill>
          </a:ln>
        </p:spPr>
      </p:pic>
      <p:cxnSp>
        <p:nvCxnSpPr>
          <p:cNvPr id="15" name="Straight Connector 14"/>
          <p:cNvCxnSpPr/>
          <p:nvPr/>
        </p:nvCxnSpPr>
        <p:spPr>
          <a:xfrm>
            <a:off x="1295400" y="3124200"/>
            <a:ext cx="1676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1000"/>
                                        <p:tgtEl>
                                          <p:spTgt spid="1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1000"/>
                                        <p:tgtEl>
                                          <p:spTgt spid="1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10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1">
                                            <p:txEl>
                                              <p:pRg st="4" end="4"/>
                                            </p:txEl>
                                          </p:spTgt>
                                        </p:tgtEl>
                                        <p:attrNameLst>
                                          <p:attrName>style.visibility</p:attrName>
                                        </p:attrNameLst>
                                      </p:cBhvr>
                                      <p:to>
                                        <p:strVal val="visible"/>
                                      </p:to>
                                    </p:set>
                                    <p:animEffect transition="in" filter="wipe(left)">
                                      <p:cBhvr>
                                        <p:cTn id="26" dur="1000"/>
                                        <p:tgtEl>
                                          <p:spTgt spid="11">
                                            <p:txEl>
                                              <p:pRg st="4" end="4"/>
                                            </p:txEl>
                                          </p:spTgt>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11">
                                            <p:txEl>
                                              <p:pRg st="5" end="5"/>
                                            </p:txEl>
                                          </p:spTgt>
                                        </p:tgtEl>
                                        <p:attrNameLst>
                                          <p:attrName>style.visibility</p:attrName>
                                        </p:attrNameLst>
                                      </p:cBhvr>
                                      <p:to>
                                        <p:strVal val="visible"/>
                                      </p:to>
                                    </p:set>
                                    <p:animEffect transition="in" filter="wipe(left)">
                                      <p:cBhvr>
                                        <p:cTn id="30" dur="1000"/>
                                        <p:tgtEl>
                                          <p:spTgt spid="11">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xEl>
                                              <p:pRg st="6" end="6"/>
                                            </p:txEl>
                                          </p:spTgt>
                                        </p:tgtEl>
                                        <p:attrNameLst>
                                          <p:attrName>style.visibility</p:attrName>
                                        </p:attrNameLst>
                                      </p:cBhvr>
                                      <p:to>
                                        <p:strVal val="visible"/>
                                      </p:to>
                                    </p:set>
                                    <p:animEffect transition="in" filter="fade">
                                      <p:cBhvr>
                                        <p:cTn id="35" dur="1000"/>
                                        <p:tgtEl>
                                          <p:spTgt spid="11">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xEl>
                                              <p:pRg st="7" end="7"/>
                                            </p:txEl>
                                          </p:spTgt>
                                        </p:tgtEl>
                                        <p:attrNameLst>
                                          <p:attrName>style.visibility</p:attrName>
                                        </p:attrNameLst>
                                      </p:cBhvr>
                                      <p:to>
                                        <p:strVal val="visible"/>
                                      </p:to>
                                    </p:set>
                                    <p:animEffect transition="in" filter="fade">
                                      <p:cBhvr>
                                        <p:cTn id="40" dur="1000"/>
                                        <p:tgtEl>
                                          <p:spTgt spid="11">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xEl>
                                              <p:pRg st="8" end="8"/>
                                            </p:txEl>
                                          </p:spTgt>
                                        </p:tgtEl>
                                        <p:attrNameLst>
                                          <p:attrName>style.visibility</p:attrName>
                                        </p:attrNameLst>
                                      </p:cBhvr>
                                      <p:to>
                                        <p:strVal val="visible"/>
                                      </p:to>
                                    </p:set>
                                    <p:animEffect transition="in" filter="fade">
                                      <p:cBhvr>
                                        <p:cTn id="45" dur="1000"/>
                                        <p:tgtEl>
                                          <p:spTgt spid="11">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
                                            <p:txEl>
                                              <p:pRg st="9" end="9"/>
                                            </p:txEl>
                                          </p:spTgt>
                                        </p:tgtEl>
                                        <p:attrNameLst>
                                          <p:attrName>style.visibility</p:attrName>
                                        </p:attrNameLst>
                                      </p:cBhvr>
                                      <p:to>
                                        <p:strVal val="visible"/>
                                      </p:to>
                                    </p:set>
                                    <p:animEffect transition="in" filter="fade">
                                      <p:cBhvr>
                                        <p:cTn id="50" dur="1000"/>
                                        <p:tgtEl>
                                          <p:spTgt spid="11">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childTnLst>
                                </p:cTn>
                              </p:par>
                              <p:par>
                                <p:cTn id="56" presetID="10" presetClass="exit" presetSubtype="0" fill="hold" grpId="0" nodeType="withEffect">
                                  <p:stCondLst>
                                    <p:cond delay="0"/>
                                  </p:stCondLst>
                                  <p:childTnLst>
                                    <p:animEffect transition="out" filter="fade">
                                      <p:cBhvr>
                                        <p:cTn id="57" dur="1000"/>
                                        <p:tgtEl>
                                          <p:spTgt spid="10"/>
                                        </p:tgtEl>
                                      </p:cBhvr>
                                    </p:animEffect>
                                    <p:set>
                                      <p:cBhvr>
                                        <p:cTn id="58" dur="1" fill="hold">
                                          <p:stCondLst>
                                            <p:cond delay="999"/>
                                          </p:stCondLst>
                                        </p:cTn>
                                        <p:tgtEl>
                                          <p:spTgt spid="10"/>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1000"/>
                                        <p:tgtEl>
                                          <p:spTgt spid="11">
                                            <p:txEl>
                                              <p:pRg st="0" end="0"/>
                                            </p:txEl>
                                          </p:spTgt>
                                        </p:tgtEl>
                                      </p:cBhvr>
                                    </p:animEffect>
                                    <p:set>
                                      <p:cBhvr>
                                        <p:cTn id="61" dur="1" fill="hold">
                                          <p:stCondLst>
                                            <p:cond delay="999"/>
                                          </p:stCondLst>
                                        </p:cTn>
                                        <p:tgtEl>
                                          <p:spTgt spid="11">
                                            <p:txEl>
                                              <p:pRg st="0" end="0"/>
                                            </p:txEl>
                                          </p:spTgt>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1000"/>
                                        <p:tgtEl>
                                          <p:spTgt spid="11">
                                            <p:txEl>
                                              <p:pRg st="1" end="1"/>
                                            </p:txEl>
                                          </p:spTgt>
                                        </p:tgtEl>
                                      </p:cBhvr>
                                    </p:animEffect>
                                    <p:set>
                                      <p:cBhvr>
                                        <p:cTn id="64" dur="1" fill="hold">
                                          <p:stCondLst>
                                            <p:cond delay="999"/>
                                          </p:stCondLst>
                                        </p:cTn>
                                        <p:tgtEl>
                                          <p:spTgt spid="11">
                                            <p:txEl>
                                              <p:pRg st="1" end="1"/>
                                            </p:txEl>
                                          </p:spTgt>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1000"/>
                                        <p:tgtEl>
                                          <p:spTgt spid="11">
                                            <p:txEl>
                                              <p:pRg st="2" end="2"/>
                                            </p:txEl>
                                          </p:spTgt>
                                        </p:tgtEl>
                                      </p:cBhvr>
                                    </p:animEffect>
                                    <p:set>
                                      <p:cBhvr>
                                        <p:cTn id="67" dur="1" fill="hold">
                                          <p:stCondLst>
                                            <p:cond delay="999"/>
                                          </p:stCondLst>
                                        </p:cTn>
                                        <p:tgtEl>
                                          <p:spTgt spid="11">
                                            <p:txEl>
                                              <p:pRg st="2" end="2"/>
                                            </p:txEl>
                                          </p:spTgt>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1000"/>
                                        <p:tgtEl>
                                          <p:spTgt spid="11">
                                            <p:txEl>
                                              <p:pRg st="4" end="4"/>
                                            </p:txEl>
                                          </p:spTgt>
                                        </p:tgtEl>
                                      </p:cBhvr>
                                    </p:animEffect>
                                    <p:set>
                                      <p:cBhvr>
                                        <p:cTn id="70" dur="1" fill="hold">
                                          <p:stCondLst>
                                            <p:cond delay="999"/>
                                          </p:stCondLst>
                                        </p:cTn>
                                        <p:tgtEl>
                                          <p:spTgt spid="11">
                                            <p:txEl>
                                              <p:pRg st="4" end="4"/>
                                            </p:txEl>
                                          </p:spTgt>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1000"/>
                                        <p:tgtEl>
                                          <p:spTgt spid="11">
                                            <p:txEl>
                                              <p:pRg st="5" end="5"/>
                                            </p:txEl>
                                          </p:spTgt>
                                        </p:tgtEl>
                                      </p:cBhvr>
                                    </p:animEffect>
                                    <p:set>
                                      <p:cBhvr>
                                        <p:cTn id="73" dur="1" fill="hold">
                                          <p:stCondLst>
                                            <p:cond delay="999"/>
                                          </p:stCondLst>
                                        </p:cTn>
                                        <p:tgtEl>
                                          <p:spTgt spid="11">
                                            <p:txEl>
                                              <p:pRg st="5" end="5"/>
                                            </p:txEl>
                                          </p:spTgt>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1000"/>
                                        <p:tgtEl>
                                          <p:spTgt spid="11">
                                            <p:txEl>
                                              <p:pRg st="6" end="6"/>
                                            </p:txEl>
                                          </p:spTgt>
                                        </p:tgtEl>
                                      </p:cBhvr>
                                    </p:animEffect>
                                    <p:set>
                                      <p:cBhvr>
                                        <p:cTn id="76" dur="1" fill="hold">
                                          <p:stCondLst>
                                            <p:cond delay="999"/>
                                          </p:stCondLst>
                                        </p:cTn>
                                        <p:tgtEl>
                                          <p:spTgt spid="11">
                                            <p:txEl>
                                              <p:pRg st="6" end="6"/>
                                            </p:txEl>
                                          </p:spTgt>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1000"/>
                                        <p:tgtEl>
                                          <p:spTgt spid="11">
                                            <p:txEl>
                                              <p:pRg st="7" end="7"/>
                                            </p:txEl>
                                          </p:spTgt>
                                        </p:tgtEl>
                                      </p:cBhvr>
                                    </p:animEffect>
                                    <p:set>
                                      <p:cBhvr>
                                        <p:cTn id="79" dur="1" fill="hold">
                                          <p:stCondLst>
                                            <p:cond delay="999"/>
                                          </p:stCondLst>
                                        </p:cTn>
                                        <p:tgtEl>
                                          <p:spTgt spid="11">
                                            <p:txEl>
                                              <p:pRg st="7" end="7"/>
                                            </p:txEl>
                                          </p:spTgt>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1000"/>
                                        <p:tgtEl>
                                          <p:spTgt spid="11">
                                            <p:txEl>
                                              <p:pRg st="8" end="8"/>
                                            </p:txEl>
                                          </p:spTgt>
                                        </p:tgtEl>
                                      </p:cBhvr>
                                    </p:animEffect>
                                    <p:set>
                                      <p:cBhvr>
                                        <p:cTn id="82" dur="1" fill="hold">
                                          <p:stCondLst>
                                            <p:cond delay="999"/>
                                          </p:stCondLst>
                                        </p:cTn>
                                        <p:tgtEl>
                                          <p:spTgt spid="11">
                                            <p:txEl>
                                              <p:pRg st="8" end="8"/>
                                            </p:txEl>
                                          </p:spTgt>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1000"/>
                                        <p:tgtEl>
                                          <p:spTgt spid="11">
                                            <p:txEl>
                                              <p:pRg st="9" end="9"/>
                                            </p:txEl>
                                          </p:spTgt>
                                        </p:tgtEl>
                                      </p:cBhvr>
                                    </p:animEffect>
                                    <p:set>
                                      <p:cBhvr>
                                        <p:cTn id="85" dur="1" fill="hold">
                                          <p:stCondLst>
                                            <p:cond delay="999"/>
                                          </p:stCondLst>
                                        </p:cTn>
                                        <p:tgtEl>
                                          <p:spTgt spid="11">
                                            <p:txEl>
                                              <p:pRg st="9" end="9"/>
                                            </p:txEl>
                                          </p:spTgt>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1000"/>
                                        <p:tgtEl>
                                          <p:spTgt spid="11">
                                            <p:bg/>
                                          </p:spTgt>
                                        </p:tgtEl>
                                      </p:cBhvr>
                                    </p:animEffect>
                                    <p:set>
                                      <p:cBhvr>
                                        <p:cTn id="88" dur="1" fill="hold">
                                          <p:stCondLst>
                                            <p:cond delay="999"/>
                                          </p:stCondLst>
                                        </p:cTn>
                                        <p:tgtEl>
                                          <p:spTgt spid="11">
                                            <p:bg/>
                                          </p:spTgt>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1000"/>
                                        <p:tgtEl>
                                          <p:spTgt spid="77826"/>
                                        </p:tgtEl>
                                      </p:cBhvr>
                                    </p:animEffect>
                                    <p:set>
                                      <p:cBhvr>
                                        <p:cTn id="91" dur="1" fill="hold">
                                          <p:stCondLst>
                                            <p:cond delay="999"/>
                                          </p:stCondLst>
                                        </p:cTn>
                                        <p:tgtEl>
                                          <p:spTgt spid="7782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1000"/>
                                        <p:tgtEl>
                                          <p:spTgt spid="12"/>
                                        </p:tgtEl>
                                      </p:cBhvr>
                                    </p:animEffect>
                                    <p:set>
                                      <p:cBhvr>
                                        <p:cTn id="94" dur="1" fill="hold">
                                          <p:stCondLst>
                                            <p:cond delay="999"/>
                                          </p:stCondLst>
                                        </p:cTn>
                                        <p:tgtEl>
                                          <p:spTgt spid="1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1000"/>
                                        <p:tgtEl>
                                          <p:spTgt spid="15"/>
                                        </p:tgtEl>
                                      </p:cBhvr>
                                    </p:animEffect>
                                    <p:set>
                                      <p:cBhvr>
                                        <p:cTn id="97"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animBg="1"/>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3"/>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p:nvSpPr>
          <p:cNvPr id="5" name="Rectangle 4"/>
          <p:cNvSpPr/>
          <p:nvPr/>
        </p:nvSpPr>
        <p:spPr>
          <a:xfrm>
            <a:off x="0" y="1051560"/>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religious conversion to Christianity</a:t>
            </a:r>
          </a:p>
        </p:txBody>
      </p:sp>
      <p:pic>
        <p:nvPicPr>
          <p:cNvPr id="6" name="Picture 4" descr="Image result for brainerd mission"/>
          <p:cNvPicPr>
            <a:picLocks noChangeAspect="1" noChangeArrowheads="1"/>
          </p:cNvPicPr>
          <p:nvPr/>
        </p:nvPicPr>
        <p:blipFill>
          <a:blip r:embed="rId2" cstate="print"/>
          <a:srcRect/>
          <a:stretch>
            <a:fillRect/>
          </a:stretch>
        </p:blipFill>
        <p:spPr bwMode="auto">
          <a:xfrm>
            <a:off x="380999" y="1676400"/>
            <a:ext cx="3483849" cy="3200400"/>
          </a:xfrm>
          <a:prstGeom prst="rect">
            <a:avLst/>
          </a:prstGeom>
          <a:noFill/>
        </p:spPr>
      </p:pic>
      <p:sp>
        <p:nvSpPr>
          <p:cNvPr id="7" name="Rectangle 6"/>
          <p:cNvSpPr/>
          <p:nvPr/>
        </p:nvSpPr>
        <p:spPr>
          <a:xfrm>
            <a:off x="3200400" y="1600200"/>
            <a:ext cx="5943600" cy="1323439"/>
          </a:xfrm>
          <a:prstGeom prst="rect">
            <a:avLst/>
          </a:prstGeom>
        </p:spPr>
        <p:txBody>
          <a:bodyPr wrap="square">
            <a:spAutoFit/>
          </a:bodyPr>
          <a:lstStyle/>
          <a:p>
            <a:pPr algn="ctr"/>
            <a:r>
              <a:rPr lang="en-US" sz="2400" dirty="0" smtClean="0"/>
              <a:t>American Board of Commissioners </a:t>
            </a:r>
          </a:p>
          <a:p>
            <a:pPr algn="ctr"/>
            <a:r>
              <a:rPr lang="en-US" sz="2400" dirty="0" smtClean="0"/>
              <a:t>for Foreign Missions</a:t>
            </a:r>
          </a:p>
          <a:p>
            <a:pPr algn="ctr"/>
            <a:r>
              <a:rPr lang="en-US" sz="3200" dirty="0" smtClean="0">
                <a:solidFill>
                  <a:srgbClr val="00A249"/>
                </a:solidFill>
                <a:effectLst>
                  <a:outerShdw dist="50800" dir="7200000" algn="ctr" rotWithShape="0">
                    <a:schemeClr val="tx1"/>
                  </a:outerShdw>
                </a:effectLst>
                <a:cs typeface="Arial" pitchFamily="34" charset="0"/>
              </a:rPr>
              <a:t>Brainerd Mission</a:t>
            </a:r>
            <a:endParaRPr lang="en-US" sz="3200" dirty="0">
              <a:solidFill>
                <a:srgbClr val="00A249"/>
              </a:solidFill>
              <a:effectLst>
                <a:outerShdw dist="50800" dir="7200000" algn="ctr" rotWithShape="0">
                  <a:schemeClr val="tx1"/>
                </a:outerShdw>
              </a:effectLst>
              <a:cs typeface="Arial" pitchFamily="34" charset="0"/>
            </a:endParaRPr>
          </a:p>
        </p:txBody>
      </p:sp>
      <p:sp>
        <p:nvSpPr>
          <p:cNvPr id="8" name="Rectangle 7"/>
          <p:cNvSpPr/>
          <p:nvPr/>
        </p:nvSpPr>
        <p:spPr>
          <a:xfrm>
            <a:off x="0" y="2946261"/>
            <a:ext cx="9144000" cy="3939540"/>
          </a:xfrm>
          <a:prstGeom prst="rect">
            <a:avLst/>
          </a:prstGeom>
        </p:spPr>
        <p:txBody>
          <a:bodyPr wrap="square">
            <a:spAutoFit/>
          </a:bodyPr>
          <a:lstStyle/>
          <a:p>
            <a:r>
              <a:rPr lang="en-US" sz="2800" dirty="0" smtClean="0">
                <a:solidFill>
                  <a:srgbClr val="00A249"/>
                </a:solidFill>
                <a:effectLst>
                  <a:outerShdw dist="50800" dir="7200000" algn="ctr" rotWithShape="0">
                    <a:schemeClr val="tx1"/>
                  </a:outerShdw>
                </a:effectLst>
                <a:cs typeface="Arial" pitchFamily="34" charset="0"/>
              </a:rPr>
              <a:t>			   - established 1817; 50 acres, 40 buildings</a:t>
            </a:r>
          </a:p>
          <a:p>
            <a:r>
              <a:rPr lang="en-US" sz="2800" dirty="0" smtClean="0">
                <a:solidFill>
                  <a:srgbClr val="00A249"/>
                </a:solidFill>
                <a:effectLst>
                  <a:outerShdw dist="50800" dir="7200000" algn="ctr" rotWithShape="0">
                    <a:schemeClr val="tx1"/>
                  </a:outerShdw>
                </a:effectLst>
                <a:cs typeface="Arial" pitchFamily="34" charset="0"/>
              </a:rPr>
              <a:t>			   -  most students board at the school</a:t>
            </a:r>
            <a:endParaRPr lang="en-US" sz="800" dirty="0" smtClean="0">
              <a:solidFill>
                <a:srgbClr val="00A249"/>
              </a:solidFill>
              <a:effectLst>
                <a:outerShdw dist="50800" dir="7200000" algn="ctr" rotWithShape="0">
                  <a:schemeClr val="tx1"/>
                </a:outerShdw>
              </a:effectLst>
              <a:cs typeface="Arial" pitchFamily="34" charset="0"/>
            </a:endParaRPr>
          </a:p>
          <a:p>
            <a:r>
              <a:rPr lang="en-US" sz="2700" dirty="0" smtClean="0">
                <a:solidFill>
                  <a:srgbClr val="FF0000"/>
                </a:solidFill>
                <a:effectLst>
                  <a:outerShdw dist="50800" dir="7200000" algn="ctr" rotWithShape="0">
                    <a:schemeClr val="tx1"/>
                  </a:outerShdw>
                </a:effectLst>
                <a:cs typeface="Arial" pitchFamily="34" charset="0"/>
              </a:rPr>
              <a:t>ABCFM GOAL: </a:t>
            </a:r>
            <a:r>
              <a:rPr lang="en-US" sz="2700" dirty="0" smtClean="0">
                <a:solidFill>
                  <a:srgbClr val="FF0000"/>
                </a:solidFill>
              </a:rPr>
              <a:t> </a:t>
            </a:r>
            <a:r>
              <a:rPr lang="en-US" sz="2700" dirty="0" smtClean="0">
                <a:solidFill>
                  <a:srgbClr val="FF0000"/>
                </a:solidFill>
                <a:effectLst>
                  <a:outerShdw dist="50800" dir="7200000" algn="ctr" rotWithShape="0">
                    <a:schemeClr val="tx1"/>
                  </a:outerShdw>
                </a:effectLst>
              </a:rPr>
              <a:t>“make the whole tribe: English in their language, </a:t>
            </a:r>
          </a:p>
          <a:p>
            <a:r>
              <a:rPr lang="en-US" sz="2700" dirty="0" smtClean="0">
                <a:solidFill>
                  <a:srgbClr val="FF0000"/>
                </a:solidFill>
                <a:effectLst>
                  <a:outerShdw dist="50800" dir="7200000" algn="ctr" rotWithShape="0">
                    <a:schemeClr val="tx1"/>
                  </a:outerShdw>
                </a:effectLst>
              </a:rPr>
              <a:t>	      civilized in their habits, and Christian in their religion."</a:t>
            </a:r>
            <a:endParaRPr lang="en-US" sz="2700" dirty="0" smtClean="0">
              <a:solidFill>
                <a:srgbClr val="FF0000"/>
              </a:solidFill>
              <a:effectLst>
                <a:outerShdw dist="50800" dir="7200000" algn="ctr" rotWithShape="0">
                  <a:schemeClr val="tx1"/>
                </a:outerShdw>
              </a:effectLst>
              <a:cs typeface="Arial" pitchFamily="34" charset="0"/>
            </a:endParaRPr>
          </a:p>
          <a:p>
            <a:r>
              <a:rPr lang="en-US" sz="2800" dirty="0" smtClean="0">
                <a:solidFill>
                  <a:srgbClr val="00A249"/>
                </a:solidFill>
                <a:effectLst>
                  <a:outerShdw dist="50800" dir="7200000" algn="ctr" rotWithShape="0">
                    <a:schemeClr val="tx1"/>
                  </a:outerShdw>
                </a:effectLst>
                <a:cs typeface="Arial" pitchFamily="34" charset="0"/>
              </a:rPr>
              <a:t>  	  				- operates from 1817-1838</a:t>
            </a:r>
          </a:p>
          <a:p>
            <a:r>
              <a:rPr lang="en-US" sz="2800" dirty="0" smtClean="0">
                <a:solidFill>
                  <a:srgbClr val="00A249"/>
                </a:solidFill>
                <a:effectLst>
                  <a:outerShdw dist="50800" dir="7200000" algn="ctr" rotWithShape="0">
                    <a:schemeClr val="tx1"/>
                  </a:outerShdw>
                </a:effectLst>
                <a:cs typeface="Arial" pitchFamily="34" charset="0"/>
              </a:rPr>
              <a:t> 	  				 - serves over 300 students</a:t>
            </a:r>
          </a:p>
          <a:p>
            <a:r>
              <a:rPr lang="en-US" sz="2800" dirty="0" smtClean="0">
                <a:solidFill>
                  <a:srgbClr val="00A249"/>
                </a:solidFill>
                <a:effectLst>
                  <a:outerShdw dist="50800" dir="7200000" algn="ctr" rotWithShape="0">
                    <a:schemeClr val="tx1"/>
                  </a:outerShdw>
                </a:effectLst>
                <a:cs typeface="Arial" pitchFamily="34" charset="0"/>
              </a:rPr>
              <a:t>    					 - few native Indians convert</a:t>
            </a:r>
          </a:p>
          <a:p>
            <a:r>
              <a:rPr lang="en-US" sz="2800" dirty="0" smtClean="0">
                <a:solidFill>
                  <a:srgbClr val="00A249"/>
                </a:solidFill>
                <a:effectLst>
                  <a:outerShdw dist="50800" dir="7200000" algn="ctr" rotWithShape="0">
                    <a:schemeClr val="tx1"/>
                  </a:outerShdw>
                </a:effectLst>
                <a:cs typeface="Arial" pitchFamily="34" charset="0"/>
              </a:rPr>
              <a:t>					 - cemetery is all that remains,</a:t>
            </a:r>
          </a:p>
          <a:p>
            <a:r>
              <a:rPr lang="en-US" sz="2800" dirty="0" smtClean="0">
                <a:solidFill>
                  <a:srgbClr val="00A249"/>
                </a:solidFill>
                <a:effectLst>
                  <a:outerShdw dist="50800" dir="7200000" algn="ctr" rotWithShape="0">
                    <a:schemeClr val="tx1"/>
                  </a:outerShdw>
                </a:effectLst>
                <a:cs typeface="Arial" pitchFamily="34" charset="0"/>
              </a:rPr>
              <a:t>					   mostly graves of staff</a:t>
            </a:r>
          </a:p>
        </p:txBody>
      </p:sp>
      <p:pic>
        <p:nvPicPr>
          <p:cNvPr id="2051" name="Picture 3"/>
          <p:cNvPicPr>
            <a:picLocks noChangeAspect="1" noChangeArrowheads="1"/>
          </p:cNvPicPr>
          <p:nvPr/>
        </p:nvPicPr>
        <p:blipFill>
          <a:blip r:embed="rId3"/>
          <a:srcRect/>
          <a:stretch>
            <a:fillRect/>
          </a:stretch>
        </p:blipFill>
        <p:spPr bwMode="auto">
          <a:xfrm>
            <a:off x="914400" y="4785000"/>
            <a:ext cx="3048000" cy="1996800"/>
          </a:xfrm>
          <a:prstGeom prst="rect">
            <a:avLst/>
          </a:prstGeom>
          <a:noFill/>
          <a:ln w="38100">
            <a:solidFill>
              <a:schemeClr val="accent1"/>
            </a:solidFill>
            <a:miter lim="800000"/>
            <a:headEnd/>
            <a:tailEnd/>
          </a:ln>
          <a:effectLst/>
        </p:spPr>
      </p:pic>
      <p:pic>
        <p:nvPicPr>
          <p:cNvPr id="2058" name="Picture 10"/>
          <p:cNvPicPr>
            <a:picLocks noChangeAspect="1" noChangeArrowheads="1"/>
          </p:cNvPicPr>
          <p:nvPr/>
        </p:nvPicPr>
        <p:blipFill>
          <a:blip r:embed="rId4"/>
          <a:srcRect/>
          <a:stretch>
            <a:fillRect/>
          </a:stretch>
        </p:blipFill>
        <p:spPr bwMode="auto">
          <a:xfrm>
            <a:off x="152400" y="4800600"/>
            <a:ext cx="4343400" cy="1981200"/>
          </a:xfrm>
          <a:prstGeom prst="rect">
            <a:avLst/>
          </a:prstGeom>
          <a:noFill/>
          <a:ln w="25400">
            <a:solidFill>
              <a:srgbClr val="00A249"/>
            </a:solidFill>
            <a:miter lim="800000"/>
            <a:headEnd/>
            <a:tailEnd/>
          </a:ln>
          <a:effectLst/>
        </p:spPr>
      </p:pic>
      <p:sp useBgFill="1">
        <p:nvSpPr>
          <p:cNvPr id="10" name="TextBox 9"/>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1000" fill="hold"/>
                                        <p:tgtEl>
                                          <p:spTgt spid="6"/>
                                        </p:tgtEl>
                                      </p:cBhvr>
                                      <p:by x="60000" y="60000"/>
                                    </p:animScale>
                                  </p:childTnLst>
                                </p:cTn>
                              </p:par>
                              <p:par>
                                <p:cTn id="12" presetID="64" presetClass="path" presetSubtype="0" accel="50000" decel="50000" fill="hold" nodeType="withEffect">
                                  <p:stCondLst>
                                    <p:cond delay="0"/>
                                  </p:stCondLst>
                                  <p:childTnLst>
                                    <p:animMotion origin="layout" path="M -1.38889E-6 2.22222E-6 L -0.05712 -0.07778 " pathEditMode="relative" rAng="0" ptsTypes="AA">
                                      <p:cBhvr>
                                        <p:cTn id="13" dur="1000" fill="hold"/>
                                        <p:tgtEl>
                                          <p:spTgt spid="6"/>
                                        </p:tgtEl>
                                        <p:attrNameLst>
                                          <p:attrName>ppt_x</p:attrName>
                                          <p:attrName>ppt_y</p:attrName>
                                        </p:attrNameLst>
                                      </p:cBhvr>
                                      <p:rCtr x="-29" y="-39"/>
                                    </p:animMotion>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1000"/>
                                        <p:tgtEl>
                                          <p:spTgt spid="8">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fade">
                                      <p:cBhvr>
                                        <p:cTn id="20" dur="1000"/>
                                        <p:tgtEl>
                                          <p:spTgt spid="205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left)">
                                      <p:cBhvr>
                                        <p:cTn id="25" dur="10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wipe(left)">
                                      <p:cBhvr>
                                        <p:cTn id="30" dur="1000"/>
                                        <p:tgtEl>
                                          <p:spTgt spid="8">
                                            <p:txEl>
                                              <p:pRg st="2" end="2"/>
                                            </p:txEl>
                                          </p:spTgt>
                                        </p:tgtEl>
                                      </p:cBhvr>
                                    </p:animEffect>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8">
                                            <p:txEl>
                                              <p:pRg st="3" end="3"/>
                                            </p:txEl>
                                          </p:spTgt>
                                        </p:tgtEl>
                                        <p:attrNameLst>
                                          <p:attrName>style.visibility</p:attrName>
                                        </p:attrNameLst>
                                      </p:cBhvr>
                                      <p:to>
                                        <p:strVal val="visible"/>
                                      </p:to>
                                    </p:set>
                                    <p:animEffect transition="in" filter="wipe(left)">
                                      <p:cBhvr>
                                        <p:cTn id="34" dur="1000"/>
                                        <p:tgtEl>
                                          <p:spTgt spid="8">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animEffect transition="in" filter="wipe(left)">
                                      <p:cBhvr>
                                        <p:cTn id="39" dur="1000"/>
                                        <p:tgtEl>
                                          <p:spTgt spid="8">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8">
                                            <p:txEl>
                                              <p:pRg st="5" end="5"/>
                                            </p:txEl>
                                          </p:spTgt>
                                        </p:tgtEl>
                                        <p:attrNameLst>
                                          <p:attrName>style.visibility</p:attrName>
                                        </p:attrNameLst>
                                      </p:cBhvr>
                                      <p:to>
                                        <p:strVal val="visible"/>
                                      </p:to>
                                    </p:set>
                                    <p:animEffect transition="in" filter="wipe(left)">
                                      <p:cBhvr>
                                        <p:cTn id="44" dur="1000"/>
                                        <p:tgtEl>
                                          <p:spTgt spid="8">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8">
                                            <p:txEl>
                                              <p:pRg st="6" end="6"/>
                                            </p:txEl>
                                          </p:spTgt>
                                        </p:tgtEl>
                                        <p:attrNameLst>
                                          <p:attrName>style.visibility</p:attrName>
                                        </p:attrNameLst>
                                      </p:cBhvr>
                                      <p:to>
                                        <p:strVal val="visible"/>
                                      </p:to>
                                    </p:set>
                                    <p:animEffect transition="in" filter="wipe(left)">
                                      <p:cBhvr>
                                        <p:cTn id="49" dur="1000"/>
                                        <p:tgtEl>
                                          <p:spTgt spid="8">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8">
                                            <p:txEl>
                                              <p:pRg st="7" end="7"/>
                                            </p:txEl>
                                          </p:spTgt>
                                        </p:tgtEl>
                                        <p:attrNameLst>
                                          <p:attrName>style.visibility</p:attrName>
                                        </p:attrNameLst>
                                      </p:cBhvr>
                                      <p:to>
                                        <p:strVal val="visible"/>
                                      </p:to>
                                    </p:set>
                                    <p:animEffect transition="in" filter="wipe(left)">
                                      <p:cBhvr>
                                        <p:cTn id="54" dur="1000"/>
                                        <p:tgtEl>
                                          <p:spTgt spid="8">
                                            <p:txEl>
                                              <p:pRg st="7" end="7"/>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2058"/>
                                        </p:tgtEl>
                                        <p:attrNameLst>
                                          <p:attrName>style.visibility</p:attrName>
                                        </p:attrNameLst>
                                      </p:cBhvr>
                                      <p:to>
                                        <p:strVal val="visible"/>
                                      </p:to>
                                    </p:set>
                                    <p:animEffect transition="in" filter="fade">
                                      <p:cBhvr>
                                        <p:cTn id="57" dur="1000"/>
                                        <p:tgtEl>
                                          <p:spTgt spid="2058"/>
                                        </p:tgtEl>
                                      </p:cBhvr>
                                    </p:animEffect>
                                  </p:childTnLst>
                                </p:cTn>
                              </p:par>
                              <p:par>
                                <p:cTn id="58" presetID="10" presetClass="exit" presetSubtype="0" fill="hold" nodeType="withEffect">
                                  <p:stCondLst>
                                    <p:cond delay="0"/>
                                  </p:stCondLst>
                                  <p:childTnLst>
                                    <p:animEffect transition="out" filter="fade">
                                      <p:cBhvr>
                                        <p:cTn id="59" dur="1000"/>
                                        <p:tgtEl>
                                          <p:spTgt spid="2051"/>
                                        </p:tgtEl>
                                      </p:cBhvr>
                                    </p:animEffect>
                                    <p:set>
                                      <p:cBhvr>
                                        <p:cTn id="60" dur="1" fill="hold">
                                          <p:stCondLst>
                                            <p:cond delay="999"/>
                                          </p:stCondLst>
                                        </p:cTn>
                                        <p:tgtEl>
                                          <p:spTgt spid="2051"/>
                                        </p:tgtEl>
                                        <p:attrNameLst>
                                          <p:attrName>style.visibility</p:attrName>
                                        </p:attrNameLst>
                                      </p:cBhvr>
                                      <p:to>
                                        <p:strVal val="hidden"/>
                                      </p:to>
                                    </p:set>
                                  </p:childTnLst>
                                </p:cTn>
                              </p:par>
                            </p:childTnLst>
                          </p:cTn>
                        </p:par>
                        <p:par>
                          <p:cTn id="61" fill="hold">
                            <p:stCondLst>
                              <p:cond delay="1000"/>
                            </p:stCondLst>
                            <p:childTnLst>
                              <p:par>
                                <p:cTn id="62" presetID="22" presetClass="entr" presetSubtype="8" fill="hold" nodeType="afterEffect">
                                  <p:stCondLst>
                                    <p:cond delay="0"/>
                                  </p:stCondLst>
                                  <p:childTnLst>
                                    <p:set>
                                      <p:cBhvr>
                                        <p:cTn id="63" dur="1" fill="hold">
                                          <p:stCondLst>
                                            <p:cond delay="0"/>
                                          </p:stCondLst>
                                        </p:cTn>
                                        <p:tgtEl>
                                          <p:spTgt spid="8">
                                            <p:txEl>
                                              <p:pRg st="8" end="8"/>
                                            </p:txEl>
                                          </p:spTgt>
                                        </p:tgtEl>
                                        <p:attrNameLst>
                                          <p:attrName>style.visibility</p:attrName>
                                        </p:attrNameLst>
                                      </p:cBhvr>
                                      <p:to>
                                        <p:strVal val="visible"/>
                                      </p:to>
                                    </p:set>
                                    <p:animEffect transition="in" filter="wipe(left)">
                                      <p:cBhvr>
                                        <p:cTn id="64" dur="10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37764184"/>
          </a:xfrm>
          <a:prstGeom prst="rect">
            <a:avLst/>
          </a:prstGeom>
        </p:spPr>
        <p:txBody>
          <a:bodyPr wrap="square">
            <a:spAutoFit/>
          </a:bodyPr>
          <a:lstStyle/>
          <a:p>
            <a:r>
              <a:rPr lang="en-US" dirty="0" smtClean="0">
                <a:hlinkClick r:id="rId2"/>
              </a:rPr>
              <a:t>https://en.wikipedia.org/wiki/Cherokee_Nation_(1794–1907)</a:t>
            </a:r>
            <a:endParaRPr lang="en-US" dirty="0" smtClean="0"/>
          </a:p>
          <a:p>
            <a:endParaRPr lang="en-US" dirty="0" smtClean="0"/>
          </a:p>
          <a:p>
            <a:r>
              <a:rPr lang="en-US" dirty="0" smtClean="0"/>
              <a:t>	The Ridge and two other important Cherokee–American wars veterans  made up the 'Cherokee Triumvirate' —advocating acculturation of the people, formal education of the young, and the introduction of modern farming methods. In 1801 they invited Moravian missionaries to their territory from North Carolina to teach Christianity and the 'arts of civilized life.' The Moravian, and later Congregationalist, missionaries ran boarding schools, with a select few students chosen to be educated at the American Board of Commissioners for Foreign Missions school in Connecticut.</a:t>
            </a:r>
            <a:endParaRPr lang="en-US" dirty="0" smtClean="0">
              <a:hlinkClick r:id="rId3"/>
            </a:endParaRPr>
          </a:p>
          <a:p>
            <a:endParaRPr lang="en-US" dirty="0" smtClean="0">
              <a:hlinkClick r:id="rId3"/>
            </a:endParaRPr>
          </a:p>
          <a:p>
            <a:r>
              <a:rPr lang="en-US" dirty="0" smtClean="0">
                <a:hlinkClick r:id="rId3"/>
              </a:rPr>
              <a:t>https://www.georgiaencyclopedia.org/articles/history-archaeology/indian-missions</a:t>
            </a:r>
          </a:p>
          <a:p>
            <a:endParaRPr lang="en-US" dirty="0" smtClean="0">
              <a:hlinkClick r:id="rId3"/>
            </a:endParaRPr>
          </a:p>
          <a:p>
            <a:r>
              <a:rPr lang="en-US" dirty="0" smtClean="0"/>
              <a:t>	Missions and missionaries to Georgia's Native Americans, namely the peoples of the Creek and Cherokee nations, is a history dominated not only by Euro-American wars and politics but also by the Indians' determined control over their own destinies. Through mutual invitations issued by non-Indian and Indian governments Moravians, Congregationalists</a:t>
            </a:r>
          </a:p>
          <a:p>
            <a:r>
              <a:rPr lang="en-US" dirty="0" smtClean="0"/>
              <a:t> (sometimes known as Presbyterians), Baptists, and Methodists lived among Georgia's indigenous tribes to teach them the "arts of civilization" and convert them to Christianity. With conversion and the teaching of other useful "civilizing" skills such as weaving, sewing, and European farming techniques, missionaries reasoned that they could change Indians into "whites." Before true assimilation could take place, Anglo society believed Indians needed to resemble white America and to become accountable and predictable.</a:t>
            </a:r>
          </a:p>
          <a:p>
            <a:r>
              <a:rPr lang="en-US" dirty="0" smtClean="0"/>
              <a:t>	 The history of Georgia's Indian missions (1735-1838) is a story of war, politics, assimilation, and displacement—a reflection of national and international events taking place near as well as far from mission premises. The spiritual element of the missions paled in the light of circumstances beyond the control of Georgia Indians and missionaries. All mission work came to a close in Georgia by the mid-1830s, as the removal of Southeastern Indians became inevitable.</a:t>
            </a:r>
          </a:p>
          <a:p>
            <a:r>
              <a:rPr lang="en-US" dirty="0" smtClean="0"/>
              <a:t>	</a:t>
            </a:r>
            <a:r>
              <a:rPr lang="en-US" b="1" dirty="0" smtClean="0"/>
              <a:t>Indians looked to these religious groups as tools to aid them in negotiating with the white world.</a:t>
            </a:r>
            <a:r>
              <a:rPr lang="en-US" dirty="0" smtClean="0"/>
              <a:t> A prevailing concern among Indians was the fear of being cheated and knowing, in fact, that that was the reality. The Indians reasoned that by learning the white man's language, they could control the trade more effectively, live peacefully with frontier whites, and perhaps even deter white settlement.</a:t>
            </a:r>
          </a:p>
          <a:p>
            <a:r>
              <a:rPr lang="en-US" dirty="0" smtClean="0"/>
              <a:t>	But the indigenous peoples were caught between opposite American powers working simultaneously; one was to create "Anglo" Indians, and the other was to remove all Indians. Therefore, the missionaries' tasks as "bringers of civilization" were greatly hampered due to forces beyond their control. Between the years 1733 and 1838, the time of the Cherokees' coerced removal to Indian Territory (present-day Oklahoma), Georgia's Indian missions bore the brunt of Anglo encroachment on Native American land and resources, as cotton production and plantation slavery expanded south and southwestward.</a:t>
            </a:r>
          </a:p>
          <a:p>
            <a:r>
              <a:rPr lang="en-US" dirty="0" smtClean="0"/>
              <a:t>Moravian Missions</a:t>
            </a:r>
          </a:p>
          <a:p>
            <a:r>
              <a:rPr lang="en-US" dirty="0" smtClean="0"/>
              <a:t>	War played a major role in the ousting of the first mission. In 1735 the Unity of the Brethren, commonly called Moravians in the New World, was the first group to establish a mission in the newly formed British colony. In an effort to escape the persecution and oppression in central Europe for their stances on pacifism and separation of church and state, they came to British North America expressly to evangelize Native Americans. Moravian missionaries Brother Peter Rose and his wife, Sister Catherine, founded Irene, a spiritual outpost about a mile from Savannah. Irene lasted until January 1739, when war clouds began to gather as England and Spain commenced hostilities, and the War of Jenkins' Ear (1739-43) ensued. Since the Moravians refused to bear arms, Georgia officials forced them to leave the colony in 1740. They went to Pennsylvania, where they eventually founded Bethlehem and ministered to Indians in the middle colonies.</a:t>
            </a:r>
          </a:p>
          <a:p>
            <a:r>
              <a:rPr lang="en-US" dirty="0" smtClean="0"/>
              <a:t>	In 1753 a group of Moravians in Wachovia, the region surrounding Winston-Salem, North Carolina, made religious forays into the Cherokee Nation, which was then located in the Appalachian Mountains of the Carolinas, Georgia, Alabama, and Tennessee. During the Revolutionary era, they failed to establish a mission enterprise.</a:t>
            </a:r>
          </a:p>
          <a:p>
            <a:r>
              <a:rPr lang="en-US" dirty="0" smtClean="0"/>
              <a:t>	By the 1790s, however, as war subsided in the new republic, U.S. policymakers, beginning with George Washington, encouraged Christian missions. At this time most of the Cherokees and some Creeks resided in Georgia. The Cherokees particularly, and the Creeks to a certain extent, were amenable to such missions for the purpose of teaching English and other useful "civilization" arts but were unfriendly toward Christianity.</a:t>
            </a:r>
          </a:p>
          <a:p>
            <a:r>
              <a:rPr lang="en-US" dirty="0" smtClean="0"/>
              <a:t>Flint River Mission</a:t>
            </a:r>
          </a:p>
          <a:p>
            <a:r>
              <a:rPr lang="en-US" dirty="0" smtClean="0"/>
              <a:t>	In 1804 Indian agent Benjamin Hawkins and a few Creek leaders proposed to the Salem Moravians the establishment of a mission at the old Indian agency, Fort Lawrence, just west of the Flint River, near Reynolds.  Both Hawkins and the Creeks opposed the teaching of Christianity but agreed that they should become acquainted with craftsmen's skills and English. Acquiescing to their demands, the Moravians in 1807 sent Christian </a:t>
            </a:r>
            <a:r>
              <a:rPr lang="en-US" dirty="0" err="1" smtClean="0"/>
              <a:t>Burkhardt</a:t>
            </a:r>
            <a:r>
              <a:rPr lang="en-US" dirty="0" smtClean="0"/>
              <a:t>, a weaver, and </a:t>
            </a:r>
            <a:r>
              <a:rPr lang="en-US" dirty="0" err="1" smtClean="0"/>
              <a:t>Karsten</a:t>
            </a:r>
            <a:r>
              <a:rPr lang="en-US" dirty="0" smtClean="0"/>
              <a:t> Petersen, a turner, joiner, and gunsmith, to the Creek Nation.</a:t>
            </a:r>
          </a:p>
          <a:p>
            <a:r>
              <a:rPr lang="en-US" dirty="0" smtClean="0"/>
              <a:t>	While teaching the "arts of civilization," the Brethren also taught the Gospel, taking extended forays beyond the Chattahoochee River into Alabama, where more Creeks lived. The Moravians were unsuccessful on all fronts; the Creeks and Hawkins disliked the pietistic religion. The mission closed in August 1813, after Creeks attacked Fort Mims (above Mobile on the Alabama River), and warlike hostilities developed.  </a:t>
            </a:r>
            <a:r>
              <a:rPr lang="en-US" dirty="0" err="1" smtClean="0"/>
              <a:t>Burkhardt</a:t>
            </a:r>
            <a:r>
              <a:rPr lang="en-US" dirty="0" smtClean="0"/>
              <a:t> and Petersen returned to North Carolina. The War of 1812 prevented further evangelization.</a:t>
            </a:r>
          </a:p>
          <a:p>
            <a:r>
              <a:rPr lang="en-US" dirty="0" smtClean="0"/>
              <a:t>	As part of the War of 1812 General Andrew Jackson campaigned against the Creek Red Sticks, which brought about the Creek Civil War of 1813-14. The fragmentation of the Creek Nation and the consequent loss of 23 million acres of land left the Creeks with little hope in a future with Anglo values.  By 1825 Georgia and U.S. officials had coerced most Creeks to leave the state, while some joined other Creeks in Alabama.  In the 1820s the Baptists and Methodists established missions in Alabama before Creek removal to Indian Territory in the 1830s.  Facing dangers on all sides, the Cherokees embarked on a course to expand their worldview to include Western virtues.  Missionaries were vital to such efforts.</a:t>
            </a:r>
          </a:p>
          <a:p>
            <a:r>
              <a:rPr lang="en-US" dirty="0" smtClean="0"/>
              <a:t>	In 1801, at the invitation of Cherokee leaders, the Moravians established Spring Place Mission in northwest Georgia, near Chatsworth.  As a </a:t>
            </a:r>
            <a:r>
              <a:rPr lang="en-US" dirty="0" err="1" smtClean="0"/>
              <a:t>nonacquisitive</a:t>
            </a:r>
            <a:r>
              <a:rPr lang="en-US" dirty="0" smtClean="0"/>
              <a:t> people, they held the longest tenure of any missionary society in the Cherokee Nation before Cherokee displacement in 1838.  Spring Place, a site along the Federal Road connecting Augusta with Nashville, Tennessee, was a center for hospitality (a feature of the Cherokee ethic also), and Moravians welcomed visitors from all parts of the Cherokee Nation and the United States. For the Cherokee youth to receive the full benefit of the mission's educational goal, most of them roomed and boarded at Spring Place. The mission housed some 114 Cherokee children from 1804 to 1833, when Georgia citizens forced its closing.</a:t>
            </a:r>
          </a:p>
          <a:p>
            <a:r>
              <a:rPr lang="en-US" dirty="0" smtClean="0"/>
              <a:t>	During those vibrant years some of its students were the offspring of Cherokee leaders, who believed that the best way for the Cherokees to preserve their independent homeland was to create an educated elite who could lead the efforts of the Cherokee Nation to resist the persistent encroachment on their lands and resources.  Major Ridge's son, John Ridge, were well served by Moravian education, as he became a leader of the Cherokees in the 1820s after attending Cornwall, the American Board of Commissioners for Foreign Missions (ABCFM) school for higher learning in Connecticut.  The Moravians also influenced Cherokees in spiritual matters.</a:t>
            </a:r>
            <a:r>
              <a:rPr lang="en-US" b="1" dirty="0" smtClean="0"/>
              <a:t> </a:t>
            </a:r>
            <a:r>
              <a:rPr lang="en-US" dirty="0" smtClean="0"/>
              <a:t>By 1830 the Moravians had converted some forty persons.</a:t>
            </a:r>
          </a:p>
          <a:p>
            <a:r>
              <a:rPr lang="en-US" dirty="0" smtClean="0"/>
              <a:t>	Generally, the accomplishments of the Moravians lay in the fact that their missions not only opened their doors to all visitors, including African slaves from nearby Cherokee plantations, but also functioned as model farms for European agricultural techniques. Particularly, the Spring Place Mission served as an exemplar for other missionary enterprises to emulate.</a:t>
            </a:r>
          </a:p>
          <a:p>
            <a:r>
              <a:rPr lang="en-US" dirty="0" smtClean="0"/>
              <a:t>	In 1817 the ABCFM founded Brainerd (near Chattanooga, Tennessee), their central station, and they also established other missions throughout Georgia. These missions maintained day schools at Pumpkin Vine; Etowah, or Hightower (south of Cartersville and across the river from the Etowah Mounds); </a:t>
            </a:r>
            <a:r>
              <a:rPr lang="en-US" dirty="0" err="1" smtClean="0"/>
              <a:t>Haweis</a:t>
            </a:r>
            <a:r>
              <a:rPr lang="en-US" dirty="0" smtClean="0"/>
              <a:t>, or Turnip Mountain (twenty miles west of Rome); the Cherokee capital, New </a:t>
            </a:r>
            <a:r>
              <a:rPr lang="en-US" dirty="0" err="1" smtClean="0"/>
              <a:t>Echota</a:t>
            </a:r>
            <a:r>
              <a:rPr lang="en-US" dirty="0" smtClean="0"/>
              <a:t> (Calhoun); and </a:t>
            </a:r>
            <a:r>
              <a:rPr lang="en-US" dirty="0" err="1" smtClean="0"/>
              <a:t>Taloney</a:t>
            </a:r>
            <a:r>
              <a:rPr lang="en-US" dirty="0" smtClean="0"/>
              <a:t>, or Carmel (thirty miles southeast of Spring Place on the Ellijay Road and Talking Rock Creek). Mission churches were founded at a few sites, but it was the mission schools, which taught an average of twenty to thirty students annually to 1833, that primarily influenced the Cherokees. </a:t>
            </a:r>
          </a:p>
          <a:p>
            <a:r>
              <a:rPr lang="en-US" dirty="0" smtClean="0"/>
              <a:t>	Generally, Presbyterians and Moravians had few converts because of their Calvinistic doctrine.  Even though Baptists had similar policies, they gained more converts.  The most successful Cherokee Baptist mission was located in Valley Towns, North Carolina.  The Baptists put their converts at ease with the use of total immersion, a ceremony similar to the Cherokees' purification rite. "Going to Water" won converts and made sense to the Cherokees. </a:t>
            </a:r>
          </a:p>
          <a:p>
            <a:r>
              <a:rPr lang="en-US" dirty="0" smtClean="0"/>
              <a:t>	It was the Methodists who had the most success among the Georgia Cherokees.</a:t>
            </a:r>
          </a:p>
          <a:p>
            <a:r>
              <a:rPr lang="en-US" dirty="0" smtClean="0"/>
              <a:t>With their uneducated but caring circuit riders and their "four-day" or protracted camp meetings that resembled Cherokee all-night dances and extended camping, Methodists converted more Cherokees than all the other denominations combined. Their </a:t>
            </a:r>
            <a:r>
              <a:rPr lang="en-US" dirty="0" err="1" smtClean="0"/>
              <a:t>Arminian</a:t>
            </a:r>
            <a:r>
              <a:rPr lang="en-US" dirty="0" smtClean="0"/>
              <a:t> approach minimized atonement and the recognition of saints. Salvation was an open door, and sinners had free wills. In 1823 the first circuit riders were appointed in Tennessee south of Chattanooga. Their emphasis was not on model farms and boarding schools but rather on itinerant and emotional ministry.</a:t>
            </a:r>
          </a:p>
          <a:p>
            <a:r>
              <a:rPr lang="en-US" dirty="0" smtClean="0"/>
              <a:t>		However, the Methodists, yielding to Cherokee wishes, did open six-month day schools at </a:t>
            </a:r>
            <a:r>
              <a:rPr lang="en-US" dirty="0" err="1" smtClean="0"/>
              <a:t>Oothcaloga</a:t>
            </a:r>
            <a:r>
              <a:rPr lang="en-US" dirty="0" smtClean="0"/>
              <a:t> and </a:t>
            </a:r>
            <a:r>
              <a:rPr lang="en-US" dirty="0" err="1" smtClean="0"/>
              <a:t>Pinelog</a:t>
            </a:r>
            <a:r>
              <a:rPr lang="en-US" dirty="0" smtClean="0"/>
              <a:t>, along with </a:t>
            </a:r>
            <a:r>
              <a:rPr lang="en-US" dirty="0" err="1" smtClean="0"/>
              <a:t>semipermanent</a:t>
            </a:r>
            <a:r>
              <a:rPr lang="en-US" dirty="0" smtClean="0"/>
              <a:t> churches: barely literate but enthusiastic, the four main ministers all married Cherokee women. Within four years Methodists accepted Cherokees as licensed preachers and traveling exhorters. By 1830 Methodists had claimed more than 1,000 members.</a:t>
            </a:r>
          </a:p>
          <a:p>
            <a:r>
              <a:rPr lang="en-US" dirty="0" smtClean="0"/>
              <a:t>	The history of Georgia's Indian missions (1735-1838) is a story of war, politics, assimilation, and displacement—a reflection of national and international events taking place near as well as far from mission premises.  The spiritual element of the missions paled in the light of circumstances beyond the control of Georgia Indians and missionaries. All mission work came to a close in Georgia by the mid-1830s, as the removal of Southeastern Indians became inevitable.</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8066484"/>
          </a:xfrm>
          <a:prstGeom prst="rect">
            <a:avLst/>
          </a:prstGeom>
        </p:spPr>
        <p:txBody>
          <a:bodyPr wrap="square">
            <a:spAutoFit/>
          </a:bodyPr>
          <a:lstStyle/>
          <a:p>
            <a:r>
              <a:rPr lang="en-US" sz="1600" dirty="0" smtClean="0">
                <a:hlinkClick r:id="rId2"/>
              </a:rPr>
              <a:t>http://www.timesfreepress.com/news/opinion/columns/story/2014/mar/09/the-brainerd-mission-and-chattanooga-history/133605/</a:t>
            </a:r>
            <a:endParaRPr lang="en-US" sz="1600" dirty="0" smtClean="0"/>
          </a:p>
          <a:p>
            <a:endParaRPr lang="en-US" sz="1600" dirty="0" smtClean="0"/>
          </a:p>
          <a:p>
            <a:pPr fontAlgn="base"/>
            <a:r>
              <a:rPr lang="en-US" sz="1600" dirty="0" smtClean="0"/>
              <a:t>	In its short 20 years of operations, the Brainerd Mission played an important role in influencing future Cherokee leaders and the history of our region. Established in 1817 by Rev. Cyrus Kingsbury of the American Board of Commissioners for Foreign Missions, it was located on South Chickamauga Creek on land purchased from John McDonald, former Scots trader and grandfather of John Ross, the future principal chief of the Cherokee Nation.  The site was located on what is now Brainerd Village, Osborne Office Park and the Brainerd </a:t>
            </a:r>
            <a:r>
              <a:rPr lang="en-US" sz="1600" dirty="0" err="1" smtClean="0"/>
              <a:t>Walmart</a:t>
            </a:r>
            <a:r>
              <a:rPr lang="en-US" sz="1600" dirty="0" smtClean="0"/>
              <a:t>. All that remains of the mission is the cemetery which is cared for by the Daughters and Sons of the American Revolution.</a:t>
            </a:r>
          </a:p>
          <a:p>
            <a:pPr fontAlgn="base"/>
            <a:r>
              <a:rPr lang="en-US" sz="1600" dirty="0" smtClean="0"/>
              <a:t>	The goal of the mission and Lancastrian-style boarding school for Cherokee children was to educate and Christianize the Cherokees living in the area. Missionaries taught students to speak and read English and to read the Bible. Girls learned spinning, knitting, and sewing; and boys learned husbandry, farming and mechanical skills.</a:t>
            </a:r>
          </a:p>
          <a:p>
            <a:pPr fontAlgn="base"/>
            <a:r>
              <a:rPr lang="en-US" sz="1600" dirty="0" smtClean="0"/>
              <a:t>	Students at Brainerd included: Elias </a:t>
            </a:r>
            <a:r>
              <a:rPr lang="en-US" sz="1600" dirty="0" err="1" smtClean="0"/>
              <a:t>Boudinot</a:t>
            </a:r>
            <a:r>
              <a:rPr lang="en-US" sz="1600" dirty="0" smtClean="0"/>
              <a:t>, who became editor of the Cherokee Phoenix and signer of the 1835 New </a:t>
            </a:r>
            <a:r>
              <a:rPr lang="en-US" sz="1600" dirty="0" err="1" smtClean="0"/>
              <a:t>Echota</a:t>
            </a:r>
            <a:r>
              <a:rPr lang="en-US" sz="1600" dirty="0" smtClean="0"/>
              <a:t> removal treaty; John Ridge, son of Major Ridge, who became a member of the National Council and a pro-removal leader; David Brown, who translated the New Testament from Greek to Cherokee; and Brown's sister Catharine, a pious instructor at the Creek Path school in Alabama.</a:t>
            </a:r>
          </a:p>
          <a:p>
            <a:pPr fontAlgn="base"/>
            <a:r>
              <a:rPr lang="en-US" sz="1600" dirty="0" smtClean="0"/>
              <a:t>	The mission began with an old, dilapidated gristmill and a few buildings but quickly added a residence for missionaries, separate schoolhouses and dwellings for boys and girls, a cemetery, sawmill, blacksmith shop, wash house, meat house, corn house and stables. Within a year, more than 40 acres had been cleared, fenced and placed under cultivation.</a:t>
            </a:r>
          </a:p>
          <a:p>
            <a:pPr fontAlgn="base"/>
            <a:r>
              <a:rPr lang="en-US" sz="1600" dirty="0" smtClean="0"/>
              <a:t>	Livestock included horses, oxen, cattle, sheep, hogs and pigs. In 1820, the missionaries decided to build a canal and dam to provide water for their rehabilitated mill. They also established a ferry and built a road to the Tennessee River. President James Monroe and </a:t>
            </a:r>
            <a:r>
              <a:rPr lang="en-US" sz="1600" dirty="0" err="1" smtClean="0"/>
              <a:t>Gen.Edmund</a:t>
            </a:r>
            <a:r>
              <a:rPr lang="en-US" sz="1600" dirty="0" smtClean="0"/>
              <a:t> P. Gaines visited the Brainerd Mission in May 1819. The president was so impressed with the mission that he pledged additional support for the school.</a:t>
            </a:r>
          </a:p>
          <a:p>
            <a:pPr fontAlgn="base"/>
            <a:r>
              <a:rPr lang="en-US" sz="1600" dirty="0" smtClean="0"/>
              <a:t>	The missionaries traveled frequently and preached at various homes in the Cherokee Nation. They established new mission stations and schools at Candy's Creek, Red Clay, </a:t>
            </a:r>
            <a:r>
              <a:rPr lang="en-US" sz="1600" dirty="0" err="1" smtClean="0"/>
              <a:t>Runningwater</a:t>
            </a:r>
            <a:r>
              <a:rPr lang="en-US" sz="1600" dirty="0" smtClean="0"/>
              <a:t>, </a:t>
            </a:r>
            <a:r>
              <a:rPr lang="en-US" sz="1600" dirty="0" err="1" smtClean="0"/>
              <a:t>Amohee</a:t>
            </a:r>
            <a:r>
              <a:rPr lang="en-US" sz="1600" dirty="0" smtClean="0"/>
              <a:t>, </a:t>
            </a:r>
            <a:r>
              <a:rPr lang="en-US" sz="1600" dirty="0" err="1" smtClean="0"/>
              <a:t>Haweis</a:t>
            </a:r>
            <a:r>
              <a:rPr lang="en-US" sz="1600" dirty="0" smtClean="0"/>
              <a:t>, Creek Path, Hightower, Carmel and Wills-town in Alabama, Georgia and Tennessee.</a:t>
            </a:r>
          </a:p>
          <a:p>
            <a:pPr fontAlgn="base"/>
            <a:r>
              <a:rPr lang="en-US" sz="1600" dirty="0" smtClean="0"/>
              <a:t>Cherokee students like John Arch, who is buried in the mission cemetery, served as translators in both school and church. The mission established a separate school for blacks and allowed slaves to become members of the church.</a:t>
            </a:r>
          </a:p>
          <a:p>
            <a:pPr fontAlgn="base"/>
            <a:r>
              <a:rPr lang="en-US" sz="1600" dirty="0" smtClean="0"/>
              <a:t>	The Brainerd missionaries knew many Cherokee leaders including John Ross, Major Ridge, Charles Hicks and </a:t>
            </a:r>
            <a:r>
              <a:rPr lang="en-US" sz="1600" dirty="0" err="1" smtClean="0"/>
              <a:t>Pathkiller</a:t>
            </a:r>
            <a:r>
              <a:rPr lang="en-US" sz="1600" dirty="0" smtClean="0"/>
              <a:t>. By 1831, most of the missionaries had become devoted to the Cherokee people and their fight against the Georgia government and removal.</a:t>
            </a:r>
          </a:p>
          <a:p>
            <a:pPr fontAlgn="base"/>
            <a:r>
              <a:rPr lang="en-US" sz="1600" dirty="0" smtClean="0"/>
              <a:t>	One missionary, Rev. Samuel Worcester, first ministered at Brainerd in 1825 and later moved to New </a:t>
            </a:r>
            <a:r>
              <a:rPr lang="en-US" sz="1600" dirty="0" err="1" smtClean="0"/>
              <a:t>Echota</a:t>
            </a:r>
            <a:r>
              <a:rPr lang="en-US" sz="1600" dirty="0" smtClean="0"/>
              <a:t> to work with Elias </a:t>
            </a:r>
            <a:r>
              <a:rPr lang="en-US" sz="1600" dirty="0" err="1" smtClean="0"/>
              <a:t>Boudinot</a:t>
            </a:r>
            <a:r>
              <a:rPr lang="en-US" sz="1600" dirty="0" smtClean="0"/>
              <a:t> on a Cherokee version of the Bible. Worcester was involved in the purchase of a printing press for the Cherokee Nation and with </a:t>
            </a:r>
            <a:r>
              <a:rPr lang="en-US" sz="1600" dirty="0" err="1" smtClean="0"/>
              <a:t>Boudinot</a:t>
            </a:r>
            <a:r>
              <a:rPr lang="en-US" sz="1600" dirty="0" smtClean="0"/>
              <a:t> served as co-editor of the Cherokee Phoenix, a newspaper published in both Cherokee and English.</a:t>
            </a:r>
          </a:p>
          <a:p>
            <a:pPr fontAlgn="base"/>
            <a:r>
              <a:rPr lang="en-US" sz="1600" dirty="0" smtClean="0"/>
              <a:t>	Worcester raised the ire of Col. Thomas </a:t>
            </a:r>
            <a:r>
              <a:rPr lang="en-US" sz="1600" dirty="0" err="1" smtClean="0"/>
              <a:t>McKenney</a:t>
            </a:r>
            <a:r>
              <a:rPr lang="en-US" sz="1600" dirty="0" smtClean="0"/>
              <a:t> of the Bureau of Indian Affairs, who accused him of writing inflammatory articles in the Phoenix.</a:t>
            </a:r>
          </a:p>
          <a:p>
            <a:pPr fontAlgn="base"/>
            <a:r>
              <a:rPr lang="en-US" sz="1600" dirty="0" smtClean="0"/>
              <a:t>	Between 1835 and 1838, the missionaries reported many periods of illness in the area including deaths from influenza and a case of smallpox. Rev. Daniel S. </a:t>
            </a:r>
            <a:r>
              <a:rPr lang="en-US" sz="1600" dirty="0" err="1" smtClean="0"/>
              <a:t>Butrick</a:t>
            </a:r>
            <a:r>
              <a:rPr lang="en-US" sz="1600" dirty="0" smtClean="0"/>
              <a:t> developed a prolonged case of fever and dysentery. Mrs. Ainsworth Blunt suffered from bilious attacks and liver problems. The missionaries blamed the sluggish Chickamauga Creek for the frequency of illness and for causing a malarial environment because it often flooded the area for miles. At one point, the missionaries considered moving their operations to another area because of the unhealthy atmosphere.</a:t>
            </a:r>
          </a:p>
          <a:p>
            <a:pPr fontAlgn="base"/>
            <a:r>
              <a:rPr lang="en-US" sz="1600" dirty="0" smtClean="0"/>
              <a:t>	The mission was officially closed on Oct. 2, 1838. As members prepared for the removal. Rev. Daniel </a:t>
            </a:r>
            <a:r>
              <a:rPr lang="en-US" sz="1600" dirty="0" err="1" smtClean="0"/>
              <a:t>Butrick</a:t>
            </a:r>
            <a:r>
              <a:rPr lang="en-US" sz="1600" dirty="0" smtClean="0"/>
              <a:t>, and several of the missionaries who served at Brainerd and her sister missions, went west with the Cherokees and continued their work in Oklahoma.</a:t>
            </a:r>
          </a:p>
          <a:p>
            <a:pPr fontAlgn="base"/>
            <a:endParaRPr lang="en-US" sz="1600" dirty="0" smtClean="0"/>
          </a:p>
          <a:p>
            <a:r>
              <a:rPr lang="en-US" sz="1600" dirty="0" smtClean="0">
                <a:hlinkClick r:id="rId3"/>
              </a:rPr>
              <a:t>https://en.wikipedia.org/wiki/Brainerd_Mission</a:t>
            </a:r>
            <a:endParaRPr lang="en-US" sz="1600" dirty="0" smtClean="0"/>
          </a:p>
          <a:p>
            <a:endParaRPr lang="en-US" sz="1600" dirty="0" smtClean="0"/>
          </a:p>
          <a:p>
            <a:r>
              <a:rPr lang="en-US" sz="1600" dirty="0" smtClean="0"/>
              <a:t>	The </a:t>
            </a:r>
            <a:r>
              <a:rPr lang="en-US" sz="1600" b="1" dirty="0" smtClean="0"/>
              <a:t>Brainerd Mission</a:t>
            </a:r>
            <a:r>
              <a:rPr lang="en-US" sz="1600" dirty="0" smtClean="0"/>
              <a:t> was a Christian mission to the Cherokee in Chattanooga, Tennessee. The associated Brainerd Mission Cemetery is the only part that still remains, and is listed on the National Register of Historic Places. </a:t>
            </a:r>
          </a:p>
          <a:p>
            <a:r>
              <a:rPr lang="en-US" sz="1600" dirty="0" smtClean="0"/>
              <a:t>	Brainerd Mission was established in 1817 on behalf of the American Board of Commissioners for Foreign Missions (ABCFM).   Its aims were to provide a basic education to Cherokee children, while also instilling Christian religious values.</a:t>
            </a:r>
            <a:r>
              <a:rPr lang="en-US" sz="1600" baseline="30000" dirty="0" smtClean="0"/>
              <a:t> </a:t>
            </a:r>
            <a:r>
              <a:rPr lang="en-US" sz="1600" dirty="0" smtClean="0"/>
              <a:t> The mission ended with the Cherokee removal in 1838. In total, the Brainerd Mission served over 300 male and female Cherokee over its 21 years of operation. It was modestly successful in reaching its stated goals, providing many of its students with a basic level of English proficiency.  It was less successful in its goal of religious conversion, with only a few Cherokee joining the church.</a:t>
            </a:r>
          </a:p>
          <a:p>
            <a:r>
              <a:rPr lang="en-US" sz="1600" dirty="0" smtClean="0"/>
              <a:t>	Today, the only remaining part of the mission is its cemetery, the site of the mission itself now occupied by the </a:t>
            </a:r>
            <a:r>
              <a:rPr lang="en-US" sz="1600" dirty="0" err="1" smtClean="0"/>
              <a:t>Eastgate</a:t>
            </a:r>
            <a:r>
              <a:rPr lang="en-US" sz="1600" dirty="0" smtClean="0"/>
              <a:t> Shopping Center. The cemetery is one of the oldest in Hamilton County and consists of 60 graves, most of which are of missionary workers.</a:t>
            </a:r>
          </a:p>
          <a:p>
            <a:endParaRPr lang="en-US" sz="1600" dirty="0" smtClean="0"/>
          </a:p>
          <a:p>
            <a:r>
              <a:rPr lang="en-US" sz="1600" dirty="0" smtClean="0">
                <a:hlinkClick r:id="rId4"/>
              </a:rPr>
              <a:t>https://en.wikipedia.org/wiki/Samuel_Worcester</a:t>
            </a:r>
            <a:endParaRPr lang="en-US" sz="1600" dirty="0" smtClean="0"/>
          </a:p>
          <a:p>
            <a:endParaRPr lang="en-US" sz="1600" dirty="0" smtClean="0"/>
          </a:p>
          <a:p>
            <a:r>
              <a:rPr lang="en-US" sz="1600" dirty="0" smtClean="0"/>
              <a:t>The goal of the ABCFM was, "...make the whole tribe English in their language, civilized in their habits and Christian in their religion."</a:t>
            </a:r>
          </a:p>
          <a:p>
            <a:endParaRPr lang="en-US" sz="1600" dirty="0" smtClean="0"/>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24000"/>
            <a:ext cx="9144000" cy="3970318"/>
          </a:xfrm>
          <a:prstGeom prst="rect">
            <a:avLst/>
          </a:prstGeom>
        </p:spPr>
        <p:txBody>
          <a:bodyPr wrap="square">
            <a:spAutoFit/>
          </a:bodyPr>
          <a:lstStyle/>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religious conversion to Christianity</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literacy – written language &amp; schools</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centralized tribal government </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written constitution</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intermarriage with Euro-Americans</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farming &amp; plantation slavery practices </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market participation – ‘Factory System’</a:t>
            </a:r>
            <a:r>
              <a:rPr lang="en-US" sz="3600" b="1" dirty="0" smtClean="0">
                <a:solidFill>
                  <a:srgbClr val="FF0000"/>
                </a:solidFill>
                <a:effectLst>
                  <a:outerShdw dist="50800" dir="7200000" algn="ctr" rotWithShape="0">
                    <a:schemeClr val="tx1"/>
                  </a:outerShdw>
                </a:effectLst>
              </a:rPr>
              <a:t> </a:t>
            </a:r>
          </a:p>
        </p:txBody>
      </p:sp>
      <p:sp useBgFill="1">
        <p:nvSpPr>
          <p:cNvPr id="8" name="Rectangle 7"/>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p:nvSpPr>
          <p:cNvPr id="12" name="Rectangle 11"/>
          <p:cNvSpPr/>
          <p:nvPr/>
        </p:nvSpPr>
        <p:spPr>
          <a:xfrm>
            <a:off x="0" y="2057400"/>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literacy – written language &amp; schools</a:t>
            </a:r>
          </a:p>
        </p:txBody>
      </p:sp>
      <p:pic>
        <p:nvPicPr>
          <p:cNvPr id="10" name="Picture 3" descr="C:\Users\Sandra\AppData\Local\Microsoft\Windows\INetCache\IE\AAJ30NL3\600px-Red_check.svg[1].png"/>
          <p:cNvPicPr>
            <a:picLocks noChangeAspect="1" noChangeArrowheads="1"/>
          </p:cNvPicPr>
          <p:nvPr/>
        </p:nvPicPr>
        <p:blipFill>
          <a:blip r:embed="rId2" cstate="print"/>
          <a:srcRect/>
          <a:stretch>
            <a:fillRect/>
          </a:stretch>
        </p:blipFill>
        <p:spPr bwMode="auto">
          <a:xfrm>
            <a:off x="533400" y="1524000"/>
            <a:ext cx="609600" cy="609600"/>
          </a:xfrm>
          <a:prstGeom prst="rect">
            <a:avLst/>
          </a:prstGeom>
          <a:noFill/>
        </p:spPr>
      </p:pic>
      <p:sp>
        <p:nvSpPr>
          <p:cNvPr id="15" name="Rectangle 14"/>
          <p:cNvSpPr/>
          <p:nvPr/>
        </p:nvSpPr>
        <p:spPr>
          <a:xfrm>
            <a:off x="0" y="1524000"/>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religious conversion to Christianity</a:t>
            </a:r>
          </a:p>
        </p:txBody>
      </p:sp>
      <p:sp useBgFill="1">
        <p:nvSpPr>
          <p:cNvPr id="9" name="TextBox 8"/>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childTnLst>
                                </p:cTn>
                              </p:par>
                              <p:par>
                                <p:cTn id="13" presetID="10" presetClass="exit" presetSubtype="0" fill="hold" nodeType="withEffect">
                                  <p:stCondLst>
                                    <p:cond delay="0"/>
                                  </p:stCondLst>
                                  <p:childTnLst>
                                    <p:animEffect transition="out" filter="fade">
                                      <p:cBhvr>
                                        <p:cTn id="14" dur="1000"/>
                                        <p:tgtEl>
                                          <p:spTgt spid="10"/>
                                        </p:tgtEl>
                                      </p:cBhvr>
                                    </p:animEffect>
                                    <p:set>
                                      <p:cBhvr>
                                        <p:cTn id="15" dur="1" fill="hold">
                                          <p:stCondLst>
                                            <p:cond delay="999"/>
                                          </p:stCondLst>
                                        </p:cTn>
                                        <p:tgtEl>
                                          <p:spTgt spid="10"/>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00"/>
                                        <p:tgtEl>
                                          <p:spTgt spid="15">
                                            <p:txEl>
                                              <p:pRg st="0" end="0"/>
                                            </p:txEl>
                                          </p:spTgt>
                                        </p:tgtEl>
                                      </p:cBhvr>
                                    </p:animEffect>
                                    <p:set>
                                      <p:cBhvr>
                                        <p:cTn id="18" dur="1" fill="hold">
                                          <p:stCondLst>
                                            <p:cond delay="999"/>
                                          </p:stCondLst>
                                        </p:cTn>
                                        <p:tgtEl>
                                          <p:spTgt spid="15">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1000"/>
                                        <p:tgtEl>
                                          <p:spTgt spid="7">
                                            <p:txEl>
                                              <p:pRg st="0" end="0"/>
                                            </p:txEl>
                                          </p:spTgt>
                                        </p:tgtEl>
                                      </p:cBhvr>
                                    </p:animEffect>
                                    <p:set>
                                      <p:cBhvr>
                                        <p:cTn id="23" dur="1" fill="hold">
                                          <p:stCondLst>
                                            <p:cond delay="999"/>
                                          </p:stCondLst>
                                        </p:cTn>
                                        <p:tgtEl>
                                          <p:spTgt spid="7">
                                            <p:txEl>
                                              <p:pRg st="0" end="0"/>
                                            </p:txEl>
                                          </p:spTgt>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1000"/>
                                        <p:tgtEl>
                                          <p:spTgt spid="7">
                                            <p:txEl>
                                              <p:pRg st="1" end="1"/>
                                            </p:txEl>
                                          </p:spTgt>
                                        </p:tgtEl>
                                      </p:cBhvr>
                                    </p:animEffect>
                                    <p:set>
                                      <p:cBhvr>
                                        <p:cTn id="26" dur="1" fill="hold">
                                          <p:stCondLst>
                                            <p:cond delay="999"/>
                                          </p:stCondLst>
                                        </p:cTn>
                                        <p:tgtEl>
                                          <p:spTgt spid="7">
                                            <p:txEl>
                                              <p:pRg st="1" end="1"/>
                                            </p:txEl>
                                          </p:spTgt>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1000"/>
                                        <p:tgtEl>
                                          <p:spTgt spid="7">
                                            <p:txEl>
                                              <p:pRg st="2" end="2"/>
                                            </p:txEl>
                                          </p:spTgt>
                                        </p:tgtEl>
                                      </p:cBhvr>
                                    </p:animEffect>
                                    <p:set>
                                      <p:cBhvr>
                                        <p:cTn id="29" dur="1" fill="hold">
                                          <p:stCondLst>
                                            <p:cond delay="999"/>
                                          </p:stCondLst>
                                        </p:cTn>
                                        <p:tgtEl>
                                          <p:spTgt spid="7">
                                            <p:txEl>
                                              <p:pRg st="2" end="2"/>
                                            </p:txEl>
                                          </p:spTgt>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00"/>
                                        <p:tgtEl>
                                          <p:spTgt spid="7">
                                            <p:txEl>
                                              <p:pRg st="3" end="3"/>
                                            </p:txEl>
                                          </p:spTgt>
                                        </p:tgtEl>
                                      </p:cBhvr>
                                    </p:animEffect>
                                    <p:set>
                                      <p:cBhvr>
                                        <p:cTn id="32" dur="1" fill="hold">
                                          <p:stCondLst>
                                            <p:cond delay="999"/>
                                          </p:stCondLst>
                                        </p:cTn>
                                        <p:tgtEl>
                                          <p:spTgt spid="7">
                                            <p:txEl>
                                              <p:pRg st="3" end="3"/>
                                            </p:txEl>
                                          </p:spTgt>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1000"/>
                                        <p:tgtEl>
                                          <p:spTgt spid="7">
                                            <p:txEl>
                                              <p:pRg st="4" end="4"/>
                                            </p:txEl>
                                          </p:spTgt>
                                        </p:tgtEl>
                                      </p:cBhvr>
                                    </p:animEffect>
                                    <p:set>
                                      <p:cBhvr>
                                        <p:cTn id="35" dur="1" fill="hold">
                                          <p:stCondLst>
                                            <p:cond delay="999"/>
                                          </p:stCondLst>
                                        </p:cTn>
                                        <p:tgtEl>
                                          <p:spTgt spid="7">
                                            <p:txEl>
                                              <p:pRg st="4" end="4"/>
                                            </p:txEl>
                                          </p:spTgt>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00"/>
                                        <p:tgtEl>
                                          <p:spTgt spid="7">
                                            <p:txEl>
                                              <p:pRg st="5" end="5"/>
                                            </p:txEl>
                                          </p:spTgt>
                                        </p:tgtEl>
                                      </p:cBhvr>
                                    </p:animEffect>
                                    <p:set>
                                      <p:cBhvr>
                                        <p:cTn id="38" dur="1" fill="hold">
                                          <p:stCondLst>
                                            <p:cond delay="999"/>
                                          </p:stCondLst>
                                        </p:cTn>
                                        <p:tgtEl>
                                          <p:spTgt spid="7">
                                            <p:txEl>
                                              <p:pRg st="5" end="5"/>
                                            </p:txEl>
                                          </p:spTgt>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0"/>
                                        <p:tgtEl>
                                          <p:spTgt spid="7">
                                            <p:txEl>
                                              <p:pRg st="6" end="6"/>
                                            </p:txEl>
                                          </p:spTgt>
                                        </p:tgtEl>
                                      </p:cBhvr>
                                    </p:animEffect>
                                    <p:set>
                                      <p:cBhvr>
                                        <p:cTn id="41" dur="1" fill="hold">
                                          <p:stCondLst>
                                            <p:cond delay="999"/>
                                          </p:stCondLst>
                                        </p:cTn>
                                        <p:tgtEl>
                                          <p:spTgt spid="7">
                                            <p:txEl>
                                              <p:pRg st="6" end="6"/>
                                            </p:txEl>
                                          </p:spTgt>
                                        </p:tgtEl>
                                        <p:attrNameLst>
                                          <p:attrName>style.visibility</p:attrName>
                                        </p:attrNameLst>
                                      </p:cBhvr>
                                      <p:to>
                                        <p:strVal val="hidden"/>
                                      </p:to>
                                    </p:set>
                                  </p:childTnLst>
                                </p:cTn>
                              </p:par>
                              <p:par>
                                <p:cTn id="42" presetID="64" presetClass="path" presetSubtype="0" accel="50000" decel="50000" fill="hold" grpId="0" nodeType="withEffect">
                                  <p:stCondLst>
                                    <p:cond delay="0"/>
                                  </p:stCondLst>
                                  <p:childTnLst>
                                    <p:animMotion origin="layout" path="M 4.44444E-6 2.22222E-6 L 0.02986 -0.13542 " pathEditMode="relative" rAng="0" ptsTypes="AA">
                                      <p:cBhvr>
                                        <p:cTn id="43" dur="1000" fill="hold"/>
                                        <p:tgtEl>
                                          <p:spTgt spid="12">
                                            <p:txEl>
                                              <p:pRg st="0" end="0"/>
                                            </p:txEl>
                                          </p:spTgt>
                                        </p:tgtEl>
                                        <p:attrNameLst>
                                          <p:attrName>ppt_x</p:attrName>
                                          <p:attrName>ppt_y</p:attrName>
                                        </p:attrNameLst>
                                      </p:cBhvr>
                                      <p:rCtr x="15" y="-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P spid="12" grpId="0" build="allAtOnce"/>
      <p:bldP spid="12" grpId="1" build="allAtOnce"/>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219200"/>
            <a:ext cx="2378529" cy="3357265"/>
            <a:chOff x="0" y="1219200"/>
            <a:chExt cx="2378529" cy="3357265"/>
          </a:xfrm>
        </p:grpSpPr>
        <p:pic>
          <p:nvPicPr>
            <p:cNvPr id="5" name="Picture 6" descr="Image result for sequoyah"/>
            <p:cNvPicPr>
              <a:picLocks noChangeAspect="1" noChangeArrowheads="1"/>
            </p:cNvPicPr>
            <p:nvPr/>
          </p:nvPicPr>
          <p:blipFill>
            <a:blip r:embed="rId2"/>
            <a:srcRect r="1655" b="10285"/>
            <a:stretch>
              <a:fillRect/>
            </a:stretch>
          </p:blipFill>
          <p:spPr bwMode="auto">
            <a:xfrm>
              <a:off x="0" y="1219200"/>
              <a:ext cx="2378529" cy="2895600"/>
            </a:xfrm>
            <a:prstGeom prst="rect">
              <a:avLst/>
            </a:prstGeom>
            <a:ln w="25400">
              <a:noFill/>
            </a:ln>
          </p:spPr>
        </p:pic>
        <p:sp>
          <p:nvSpPr>
            <p:cNvPr id="7" name="TextBox 6"/>
            <p:cNvSpPr txBox="1"/>
            <p:nvPr/>
          </p:nvSpPr>
          <p:spPr>
            <a:xfrm>
              <a:off x="0" y="4114800"/>
              <a:ext cx="2362200" cy="461665"/>
            </a:xfrm>
            <a:prstGeom prst="rect">
              <a:avLst/>
            </a:prstGeom>
            <a:solidFill>
              <a:schemeClr val="bg1"/>
            </a:solidFill>
          </p:spPr>
          <p:txBody>
            <a:bodyPr wrap="square" rtlCol="0">
              <a:spAutoFit/>
            </a:bodyPr>
            <a:lstStyle/>
            <a:p>
              <a:pPr algn="ctr"/>
              <a:r>
                <a:rPr lang="en-US" sz="2400" b="1" dirty="0" smtClean="0"/>
                <a:t>SEQUOYAH</a:t>
              </a:r>
              <a:endParaRPr lang="en-US" sz="2400" b="1" dirty="0"/>
            </a:p>
          </p:txBody>
        </p:sp>
      </p:grpSp>
      <p:sp useBgFill="1">
        <p:nvSpPr>
          <p:cNvPr id="6" name="Rectangle 5"/>
          <p:cNvSpPr/>
          <p:nvPr/>
        </p:nvSpPr>
        <p:spPr>
          <a:xfrm>
            <a:off x="1524000" y="1219200"/>
            <a:ext cx="1600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74320" y="1115568"/>
            <a:ext cx="88392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literacy – written language &amp; schools</a:t>
            </a:r>
          </a:p>
        </p:txBody>
      </p:sp>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useBgFill="1">
        <p:nvSpPr>
          <p:cNvPr id="9" name="Rectangle 8"/>
          <p:cNvSpPr/>
          <p:nvPr/>
        </p:nvSpPr>
        <p:spPr>
          <a:xfrm>
            <a:off x="2514600" y="1838980"/>
            <a:ext cx="6400800" cy="523220"/>
          </a:xfrm>
          <a:prstGeom prst="rect">
            <a:avLst/>
          </a:prstGeom>
        </p:spPr>
        <p:txBody>
          <a:bodyPr wrap="square">
            <a:spAutoFit/>
          </a:bodyPr>
          <a:lstStyle/>
          <a:p>
            <a:r>
              <a:rPr lang="en-US" sz="2800" dirty="0" smtClean="0"/>
              <a:t>- Cherokee silversmith &amp; blacksmith</a:t>
            </a:r>
            <a:endParaRPr lang="en-US" sz="2800" dirty="0"/>
          </a:p>
        </p:txBody>
      </p:sp>
      <p:sp useBgFill="1">
        <p:nvSpPr>
          <p:cNvPr id="11" name="Rectangle 10"/>
          <p:cNvSpPr/>
          <p:nvPr/>
        </p:nvSpPr>
        <p:spPr>
          <a:xfrm>
            <a:off x="2514600" y="2362200"/>
            <a:ext cx="6400800" cy="523220"/>
          </a:xfrm>
          <a:prstGeom prst="rect">
            <a:avLst/>
          </a:prstGeom>
        </p:spPr>
        <p:txBody>
          <a:bodyPr wrap="square">
            <a:spAutoFit/>
          </a:bodyPr>
          <a:lstStyle/>
          <a:p>
            <a:pPr>
              <a:buFontTx/>
              <a:buChar char="-"/>
            </a:pPr>
            <a:r>
              <a:rPr lang="en-US" sz="2800" dirty="0" smtClean="0"/>
              <a:t> calls English writing, ‘talking leaves’</a:t>
            </a:r>
            <a:endParaRPr lang="en-US" sz="2800" dirty="0"/>
          </a:p>
        </p:txBody>
      </p:sp>
      <p:sp useBgFill="1">
        <p:nvSpPr>
          <p:cNvPr id="12" name="Rectangle 11"/>
          <p:cNvSpPr/>
          <p:nvPr/>
        </p:nvSpPr>
        <p:spPr>
          <a:xfrm>
            <a:off x="2514600" y="2895600"/>
            <a:ext cx="6400800" cy="954107"/>
          </a:xfrm>
          <a:prstGeom prst="rect">
            <a:avLst/>
          </a:prstGeom>
        </p:spPr>
        <p:txBody>
          <a:bodyPr wrap="square">
            <a:spAutoFit/>
          </a:bodyPr>
          <a:lstStyle/>
          <a:p>
            <a:pPr>
              <a:buFontTx/>
              <a:buChar char="-"/>
            </a:pPr>
            <a:r>
              <a:rPr lang="en-US" sz="2800" dirty="0" smtClean="0">
                <a:solidFill>
                  <a:srgbClr val="00B050"/>
                </a:solidFill>
                <a:effectLst>
                  <a:outerShdw dist="38100" dir="7200000" algn="ctr" rotWithShape="0">
                    <a:schemeClr val="tx1"/>
                  </a:outerShdw>
                </a:effectLst>
              </a:rPr>
              <a:t> about 1809 he begins developing a</a:t>
            </a:r>
          </a:p>
          <a:p>
            <a:r>
              <a:rPr lang="en-US" sz="2800" dirty="0" smtClean="0">
                <a:solidFill>
                  <a:srgbClr val="00B050"/>
                </a:solidFill>
                <a:effectLst>
                  <a:outerShdw dist="38100" dir="7200000" algn="ctr" rotWithShape="0">
                    <a:schemeClr val="tx1"/>
                  </a:outerShdw>
                </a:effectLst>
              </a:rPr>
              <a:t>  Cherokee language writing system </a:t>
            </a:r>
            <a:endParaRPr lang="en-US" sz="2800" dirty="0">
              <a:solidFill>
                <a:srgbClr val="00B050"/>
              </a:solidFill>
              <a:effectLst>
                <a:outerShdw dist="38100" dir="7200000" algn="ctr" rotWithShape="0">
                  <a:schemeClr val="tx1"/>
                </a:outerShdw>
              </a:effectLst>
            </a:endParaRPr>
          </a:p>
        </p:txBody>
      </p:sp>
      <p:sp>
        <p:nvSpPr>
          <p:cNvPr id="16" name="Rectangle 15"/>
          <p:cNvSpPr/>
          <p:nvPr/>
        </p:nvSpPr>
        <p:spPr>
          <a:xfrm>
            <a:off x="304800" y="5907024"/>
            <a:ext cx="8839200" cy="523220"/>
          </a:xfrm>
          <a:prstGeom prst="rect">
            <a:avLst/>
          </a:prstGeom>
          <a:noFill/>
        </p:spPr>
        <p:txBody>
          <a:bodyPr wrap="square">
            <a:spAutoFit/>
          </a:bodyPr>
          <a:lstStyle/>
          <a:p>
            <a:r>
              <a:rPr lang="en-US" sz="2800" dirty="0" smtClean="0">
                <a:solidFill>
                  <a:srgbClr val="00B050"/>
                </a:solidFill>
                <a:effectLst>
                  <a:outerShdw dist="38100" dir="7200000" algn="ctr" rotWithShape="0">
                    <a:schemeClr val="tx1"/>
                  </a:outerShdw>
                </a:effectLst>
              </a:rPr>
              <a:t>- this phonetic writing system is called a SYLLABARY </a:t>
            </a:r>
            <a:endParaRPr lang="en-US" sz="2800" dirty="0">
              <a:solidFill>
                <a:srgbClr val="00B050"/>
              </a:solidFill>
              <a:effectLst>
                <a:outerShdw dist="38100" dir="7200000" algn="ctr" rotWithShape="0">
                  <a:schemeClr val="tx1"/>
                </a:outerShdw>
              </a:effectLst>
            </a:endParaRPr>
          </a:p>
        </p:txBody>
      </p:sp>
      <p:sp>
        <p:nvSpPr>
          <p:cNvPr id="17" name="Rectangle 16"/>
          <p:cNvSpPr/>
          <p:nvPr/>
        </p:nvSpPr>
        <p:spPr>
          <a:xfrm>
            <a:off x="6080760" y="6035040"/>
            <a:ext cx="1905000" cy="523220"/>
          </a:xfrm>
          <a:prstGeom prst="rect">
            <a:avLst/>
          </a:prstGeom>
          <a:noFill/>
        </p:spPr>
        <p:txBody>
          <a:bodyPr wrap="square">
            <a:spAutoFit/>
          </a:bodyPr>
          <a:lstStyle/>
          <a:p>
            <a:r>
              <a:rPr lang="en-US" sz="2800" dirty="0" smtClean="0">
                <a:solidFill>
                  <a:srgbClr val="00B050"/>
                </a:solidFill>
                <a:effectLst>
                  <a:outerShdw dist="38100" dir="7200000" algn="ctr" rotWithShape="0">
                    <a:schemeClr val="tx1"/>
                  </a:outerShdw>
                </a:effectLst>
              </a:rPr>
              <a:t>SYLLABARY </a:t>
            </a:r>
            <a:endParaRPr lang="en-US" sz="2800" dirty="0">
              <a:solidFill>
                <a:srgbClr val="00B050"/>
              </a:solidFill>
              <a:effectLst>
                <a:outerShdw dist="38100" dir="7200000" algn="ctr" rotWithShape="0">
                  <a:schemeClr val="tx1"/>
                </a:outerShdw>
              </a:effectLst>
            </a:endParaRPr>
          </a:p>
        </p:txBody>
      </p:sp>
      <p:sp>
        <p:nvSpPr>
          <p:cNvPr id="18" name="Rectangle 17"/>
          <p:cNvSpPr/>
          <p:nvPr/>
        </p:nvSpPr>
        <p:spPr>
          <a:xfrm>
            <a:off x="2971800" y="1828800"/>
            <a:ext cx="2819400" cy="523220"/>
          </a:xfrm>
          <a:prstGeom prst="rect">
            <a:avLst/>
          </a:prstGeom>
          <a:noFill/>
        </p:spPr>
        <p:txBody>
          <a:bodyPr wrap="square">
            <a:spAutoFit/>
          </a:bodyPr>
          <a:lstStyle/>
          <a:p>
            <a:r>
              <a:rPr lang="en-US" sz="2800" dirty="0" smtClean="0">
                <a:solidFill>
                  <a:srgbClr val="00B050"/>
                </a:solidFill>
                <a:effectLst>
                  <a:outerShdw dist="38100" dir="7200000" algn="ctr" rotWithShape="0">
                    <a:schemeClr val="tx1"/>
                  </a:outerShdw>
                </a:effectLst>
              </a:rPr>
              <a:t>THE CHEROKEE</a:t>
            </a:r>
            <a:endParaRPr lang="en-US" sz="2800" dirty="0">
              <a:solidFill>
                <a:srgbClr val="00B050"/>
              </a:solidFill>
              <a:effectLst>
                <a:outerShdw dist="38100" dir="7200000" algn="ctr" rotWithShape="0">
                  <a:schemeClr val="tx1"/>
                </a:outerShdw>
              </a:effectLst>
            </a:endParaRPr>
          </a:p>
        </p:txBody>
      </p:sp>
      <p:sp useBgFill="1">
        <p:nvSpPr>
          <p:cNvPr id="23" name="Rectangle 22"/>
          <p:cNvSpPr/>
          <p:nvPr/>
        </p:nvSpPr>
        <p:spPr>
          <a:xfrm>
            <a:off x="6629400" y="1219200"/>
            <a:ext cx="2286000"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6629400" y="304800"/>
            <a:ext cx="2601824" cy="1497086"/>
            <a:chOff x="6629400" y="331714"/>
            <a:chExt cx="2601824" cy="1497086"/>
          </a:xfrm>
        </p:grpSpPr>
        <p:sp>
          <p:nvSpPr>
            <p:cNvPr id="20" name="Bent Arrow 19"/>
            <p:cNvSpPr/>
            <p:nvPr/>
          </p:nvSpPr>
          <p:spPr>
            <a:xfrm rot="2325749" flipH="1">
              <a:off x="8126312" y="331714"/>
              <a:ext cx="1104912" cy="843442"/>
            </a:xfrm>
            <a:prstGeom prst="bentArrow">
              <a:avLst/>
            </a:prstGeom>
            <a:solidFill>
              <a:srgbClr val="FF0000"/>
            </a:solidFill>
            <a:ln>
              <a:no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p:cNvSpPr/>
            <p:nvPr/>
          </p:nvSpPr>
          <p:spPr>
            <a:xfrm>
              <a:off x="6629400" y="1219200"/>
              <a:ext cx="2209800" cy="609600"/>
            </a:xfrm>
            <a:prstGeom prst="ellipse">
              <a:avLst/>
            </a:prstGeom>
            <a:noFill/>
            <a:ln w="762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4" name="TextBox 23"/>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 useBgFill="1">
        <p:nvSpPr>
          <p:cNvPr id="13" name="Rectangle 12"/>
          <p:cNvSpPr/>
          <p:nvPr/>
        </p:nvSpPr>
        <p:spPr>
          <a:xfrm>
            <a:off x="2514600" y="3840480"/>
            <a:ext cx="6629400" cy="523220"/>
          </a:xfrm>
          <a:prstGeom prst="rect">
            <a:avLst/>
          </a:prstGeom>
        </p:spPr>
        <p:txBody>
          <a:bodyPr wrap="square">
            <a:spAutoFit/>
          </a:bodyPr>
          <a:lstStyle/>
          <a:p>
            <a:pPr>
              <a:buFontTx/>
              <a:buChar char="-"/>
            </a:pPr>
            <a:r>
              <a:rPr lang="en-US" sz="2800" dirty="0" smtClean="0">
                <a:solidFill>
                  <a:srgbClr val="00B050"/>
                </a:solidFill>
                <a:effectLst>
                  <a:outerShdw dist="38100" dir="7200000" algn="ctr" rotWithShape="0">
                    <a:schemeClr val="tx1"/>
                  </a:outerShdw>
                </a:effectLst>
              </a:rPr>
              <a:t> 1</a:t>
            </a:r>
            <a:r>
              <a:rPr lang="en-US" sz="2800" baseline="30000" dirty="0" smtClean="0">
                <a:solidFill>
                  <a:srgbClr val="00B050"/>
                </a:solidFill>
                <a:effectLst>
                  <a:outerShdw dist="38100" dir="7200000" algn="ctr" rotWithShape="0">
                    <a:schemeClr val="tx1"/>
                  </a:outerShdw>
                </a:effectLst>
              </a:rPr>
              <a:t>st</a:t>
            </a:r>
            <a:r>
              <a:rPr lang="en-US" sz="2800" dirty="0" smtClean="0">
                <a:solidFill>
                  <a:srgbClr val="00B050"/>
                </a:solidFill>
                <a:effectLst>
                  <a:outerShdw dist="38100" dir="7200000" algn="ctr" rotWithShape="0">
                    <a:schemeClr val="tx1"/>
                  </a:outerShdw>
                </a:effectLst>
              </a:rPr>
              <a:t> attempt:  symbol for every </a:t>
            </a:r>
            <a:r>
              <a:rPr lang="en-US" sz="2800" u="sng" dirty="0" smtClean="0">
                <a:solidFill>
                  <a:srgbClr val="00B050"/>
                </a:solidFill>
                <a:effectLst>
                  <a:outerShdw dist="38100" dir="7200000" algn="ctr" rotWithShape="0">
                    <a:schemeClr val="tx1"/>
                  </a:outerShdw>
                </a:effectLst>
              </a:rPr>
              <a:t>word</a:t>
            </a:r>
            <a:endParaRPr lang="en-US" sz="2800" u="sng" dirty="0">
              <a:solidFill>
                <a:srgbClr val="00B050"/>
              </a:solidFill>
              <a:effectLst>
                <a:outerShdw dist="38100" dir="7200000" algn="ctr" rotWithShape="0">
                  <a:schemeClr val="tx1"/>
                </a:outerShdw>
              </a:effectLst>
            </a:endParaRPr>
          </a:p>
        </p:txBody>
      </p:sp>
      <p:sp useBgFill="1">
        <p:nvSpPr>
          <p:cNvPr id="14" name="Rectangle 13"/>
          <p:cNvSpPr/>
          <p:nvPr/>
        </p:nvSpPr>
        <p:spPr>
          <a:xfrm>
            <a:off x="2514600" y="4389120"/>
            <a:ext cx="6629400" cy="523220"/>
          </a:xfrm>
          <a:prstGeom prst="rect">
            <a:avLst/>
          </a:prstGeom>
        </p:spPr>
        <p:txBody>
          <a:bodyPr wrap="square">
            <a:spAutoFit/>
          </a:bodyPr>
          <a:lstStyle/>
          <a:p>
            <a:pPr>
              <a:buFontTx/>
              <a:buChar char="-"/>
            </a:pPr>
            <a:r>
              <a:rPr lang="en-US" sz="2800" dirty="0" smtClean="0">
                <a:solidFill>
                  <a:srgbClr val="00B050"/>
                </a:solidFill>
                <a:effectLst>
                  <a:outerShdw dist="38100" dir="7200000" algn="ctr" rotWithShape="0">
                    <a:schemeClr val="tx1"/>
                  </a:outerShdw>
                </a:effectLst>
              </a:rPr>
              <a:t> 2</a:t>
            </a:r>
            <a:r>
              <a:rPr lang="en-US" sz="2800" baseline="30000" dirty="0" smtClean="0">
                <a:solidFill>
                  <a:srgbClr val="00B050"/>
                </a:solidFill>
                <a:effectLst>
                  <a:outerShdw dist="38100" dir="7200000" algn="ctr" rotWithShape="0">
                    <a:schemeClr val="tx1"/>
                  </a:outerShdw>
                </a:effectLst>
              </a:rPr>
              <a:t>nd</a:t>
            </a:r>
            <a:r>
              <a:rPr lang="en-US" sz="2800" dirty="0" smtClean="0">
                <a:solidFill>
                  <a:srgbClr val="00B050"/>
                </a:solidFill>
                <a:effectLst>
                  <a:outerShdw dist="38100" dir="7200000" algn="ctr" rotWithShape="0">
                    <a:schemeClr val="tx1"/>
                  </a:outerShdw>
                </a:effectLst>
              </a:rPr>
              <a:t> attempt:  symbol for every </a:t>
            </a:r>
            <a:r>
              <a:rPr lang="en-US" sz="2800" u="sng" dirty="0" smtClean="0">
                <a:solidFill>
                  <a:srgbClr val="00B050"/>
                </a:solidFill>
                <a:effectLst>
                  <a:outerShdw dist="38100" dir="7200000" algn="ctr" rotWithShape="0">
                    <a:schemeClr val="tx1"/>
                  </a:outerShdw>
                </a:effectLst>
              </a:rPr>
              <a:t>idea</a:t>
            </a:r>
            <a:endParaRPr lang="en-US" sz="2800" u="sng" dirty="0">
              <a:solidFill>
                <a:srgbClr val="00B050"/>
              </a:solidFill>
              <a:effectLst>
                <a:outerShdw dist="38100" dir="7200000" algn="ctr" rotWithShape="0">
                  <a:schemeClr val="tx1"/>
                </a:outerShdw>
              </a:effectLst>
            </a:endParaRPr>
          </a:p>
        </p:txBody>
      </p:sp>
      <p:sp useBgFill="1">
        <p:nvSpPr>
          <p:cNvPr id="15" name="Rectangle 14"/>
          <p:cNvSpPr/>
          <p:nvPr/>
        </p:nvSpPr>
        <p:spPr>
          <a:xfrm>
            <a:off x="0" y="4937760"/>
            <a:ext cx="9144000" cy="954107"/>
          </a:xfrm>
          <a:prstGeom prst="rect">
            <a:avLst/>
          </a:prstGeom>
        </p:spPr>
        <p:txBody>
          <a:bodyPr wrap="square">
            <a:spAutoFit/>
          </a:bodyPr>
          <a:lstStyle/>
          <a:p>
            <a:r>
              <a:rPr lang="en-US" sz="2800" dirty="0" smtClean="0">
                <a:solidFill>
                  <a:srgbClr val="00B050"/>
                </a:solidFill>
                <a:effectLst>
                  <a:outerShdw dist="38100" dir="7200000" algn="ctr" rotWithShape="0">
                    <a:schemeClr val="tx1"/>
                  </a:outerShdw>
                </a:effectLst>
              </a:rPr>
              <a:t>    -  3</a:t>
            </a:r>
            <a:r>
              <a:rPr lang="en-US" sz="2800" baseline="30000" dirty="0" smtClean="0">
                <a:solidFill>
                  <a:srgbClr val="00B050"/>
                </a:solidFill>
                <a:effectLst>
                  <a:outerShdw dist="38100" dir="7200000" algn="ctr" rotWithShape="0">
                    <a:schemeClr val="tx1"/>
                  </a:outerShdw>
                </a:effectLst>
              </a:rPr>
              <a:t>rd</a:t>
            </a:r>
            <a:r>
              <a:rPr lang="en-US" sz="2800" dirty="0" smtClean="0">
                <a:solidFill>
                  <a:srgbClr val="00B050"/>
                </a:solidFill>
                <a:effectLst>
                  <a:outerShdw dist="38100" dir="7200000" algn="ctr" rotWithShape="0">
                    <a:schemeClr val="tx1"/>
                  </a:outerShdw>
                </a:effectLst>
              </a:rPr>
              <a:t> attempt:  symbol for every </a:t>
            </a:r>
            <a:r>
              <a:rPr lang="en-US" sz="2800" u="sng" dirty="0" smtClean="0">
                <a:solidFill>
                  <a:srgbClr val="00B050"/>
                </a:solidFill>
                <a:effectLst>
                  <a:outerShdw dist="38100" dir="7200000" algn="ctr" rotWithShape="0">
                    <a:schemeClr val="tx1"/>
                  </a:outerShdw>
                </a:effectLst>
              </a:rPr>
              <a:t>syllable</a:t>
            </a:r>
            <a:r>
              <a:rPr lang="en-US" sz="2800" dirty="0" smtClean="0">
                <a:solidFill>
                  <a:srgbClr val="00B050"/>
                </a:solidFill>
                <a:effectLst>
                  <a:outerShdw dist="38100" dir="7200000" algn="ctr" rotWithShape="0">
                    <a:schemeClr val="tx1"/>
                  </a:outerShdw>
                </a:effectLst>
              </a:rPr>
              <a:t>; in one month it</a:t>
            </a:r>
          </a:p>
          <a:p>
            <a:pPr lvl="4"/>
            <a:r>
              <a:rPr lang="en-US" sz="2800" dirty="0" smtClean="0">
                <a:solidFill>
                  <a:srgbClr val="00B050"/>
                </a:solidFill>
                <a:effectLst>
                  <a:outerShdw dist="38100" dir="7200000" algn="ctr" rotWithShape="0">
                    <a:schemeClr val="tx1"/>
                  </a:outerShdw>
                </a:effectLst>
              </a:rPr>
              <a:t>        is complete with 86 characters</a:t>
            </a:r>
            <a:endParaRPr lang="en-US" sz="2800" dirty="0">
              <a:solidFill>
                <a:srgbClr val="00B050"/>
              </a:solidFill>
              <a:effectLst>
                <a:outerShdw dist="38100" dir="7200000" algn="ctr" rotWithShape="0">
                  <a:schemeClr val="tx1"/>
                </a:outerShdw>
              </a:effectLst>
            </a:endParaRPr>
          </a:p>
        </p:txBody>
      </p:sp>
      <p:pic>
        <p:nvPicPr>
          <p:cNvPr id="25" name="Picture 2" descr="File:Cherokee syllabary.png"/>
          <p:cNvPicPr>
            <a:picLocks noChangeAspect="1" noChangeArrowheads="1"/>
          </p:cNvPicPr>
          <p:nvPr/>
        </p:nvPicPr>
        <p:blipFill>
          <a:blip r:embed="rId3"/>
          <a:srcRect l="6846" t="936" r="8602" b="9605"/>
          <a:stretch>
            <a:fillRect/>
          </a:stretch>
        </p:blipFill>
        <p:spPr bwMode="auto">
          <a:xfrm rot="1165732">
            <a:off x="-471140" y="-236084"/>
            <a:ext cx="4131603" cy="5663219"/>
          </a:xfrm>
          <a:prstGeom prst="rect">
            <a:avLst/>
          </a:prstGeom>
          <a:noFill/>
          <a:ln w="25400">
            <a:solidFill>
              <a:schemeClr val="accent6">
                <a:lumMod val="50000"/>
              </a:schemeClr>
            </a:solidFill>
          </a:ln>
          <a:effectLst>
            <a:outerShdw blurRad="63500" dist="50800" dir="7200000" algn="ctr" rotWithShape="0">
              <a:schemeClr val="accent6">
                <a:lumMod val="50000"/>
                <a:alpha val="75000"/>
              </a:schemeClr>
            </a:outerShdw>
          </a:effectLst>
        </p:spPr>
      </p:pic>
      <p:pic>
        <p:nvPicPr>
          <p:cNvPr id="26" name="Picture 2" descr="File:Cherokee syllabary.png"/>
          <p:cNvPicPr>
            <a:picLocks noChangeAspect="1" noChangeArrowheads="1"/>
          </p:cNvPicPr>
          <p:nvPr/>
        </p:nvPicPr>
        <p:blipFill>
          <a:blip r:embed="rId3"/>
          <a:srcRect l="6846" t="936" r="8602" b="9605"/>
          <a:stretch>
            <a:fillRect/>
          </a:stretch>
        </p:blipFill>
        <p:spPr bwMode="auto">
          <a:xfrm>
            <a:off x="4783797" y="1194781"/>
            <a:ext cx="4131603" cy="5663219"/>
          </a:xfrm>
          <a:prstGeom prst="rect">
            <a:avLst/>
          </a:prstGeom>
          <a:noFill/>
          <a:ln w="25400">
            <a:solidFill>
              <a:schemeClr val="accent6">
                <a:lumMod val="50000"/>
              </a:schemeClr>
            </a:solidFill>
          </a:ln>
          <a:effectLst>
            <a:outerShdw blurRad="63500" dist="50800" dir="7200000" algn="ctr" rotWithShape="0">
              <a:schemeClr val="accent6">
                <a:lumMod val="50000"/>
                <a:alpha val="7500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iterate type="lt">
                                    <p:tmPct val="0"/>
                                  </p:iterate>
                                  <p:childTnLst>
                                    <p:set>
                                      <p:cBhvr>
                                        <p:cTn id="6" dur="1" fill="hold">
                                          <p:stCondLst>
                                            <p:cond delay="0"/>
                                          </p:stCondLst>
                                        </p:cTn>
                                        <p:tgtEl>
                                          <p:spTgt spid="22"/>
                                        </p:tgtEl>
                                        <p:attrNameLst>
                                          <p:attrName>style.visibility</p:attrName>
                                        </p:attrNameLst>
                                      </p:cBhvr>
                                      <p:to>
                                        <p:strVal val="visible"/>
                                      </p:to>
                                    </p:set>
                                    <p:animEffect transition="in" filter="wipe(left)">
                                      <p:cBhvr>
                                        <p:cTn id="7" dur="1000"/>
                                        <p:tgtEl>
                                          <p:spTgt spid="22"/>
                                        </p:tgtEl>
                                      </p:cBhvr>
                                    </p:animEffect>
                                  </p:childTnLst>
                                </p:cTn>
                              </p:par>
                            </p:childTnLst>
                          </p:cTn>
                        </p:par>
                        <p:par>
                          <p:cTn id="8" fill="hold">
                            <p:stCondLst>
                              <p:cond delay="1000"/>
                            </p:stCondLst>
                            <p:childTnLst>
                              <p:par>
                                <p:cTn id="9" presetID="47" presetClass="exit" presetSubtype="0" fill="hold" nodeType="afterEffect">
                                  <p:stCondLst>
                                    <p:cond delay="0"/>
                                  </p:stCondLst>
                                  <p:iterate type="lt">
                                    <p:tmPct val="0"/>
                                  </p:iterate>
                                  <p:childTnLst>
                                    <p:animEffect transition="out" filter="fade">
                                      <p:cBhvr>
                                        <p:cTn id="10" dur="1000"/>
                                        <p:tgtEl>
                                          <p:spTgt spid="22"/>
                                        </p:tgtEl>
                                      </p:cBhvr>
                                    </p:animEffect>
                                    <p:anim calcmode="lin" valueType="num">
                                      <p:cBhvr>
                                        <p:cTn id="11" dur="1000"/>
                                        <p:tgtEl>
                                          <p:spTgt spid="22"/>
                                        </p:tgtEl>
                                        <p:attrNameLst>
                                          <p:attrName>ppt_x</p:attrName>
                                        </p:attrNameLst>
                                      </p:cBhvr>
                                      <p:tavLst>
                                        <p:tav tm="0">
                                          <p:val>
                                            <p:strVal val="ppt_x"/>
                                          </p:val>
                                        </p:tav>
                                        <p:tav tm="100000">
                                          <p:val>
                                            <p:strVal val="ppt_x"/>
                                          </p:val>
                                        </p:tav>
                                      </p:tavLst>
                                    </p:anim>
                                    <p:anim calcmode="lin" valueType="num">
                                      <p:cBhvr>
                                        <p:cTn id="12" dur="1000"/>
                                        <p:tgtEl>
                                          <p:spTgt spid="22"/>
                                        </p:tgtEl>
                                        <p:attrNameLst>
                                          <p:attrName>ppt_y</p:attrName>
                                        </p:attrNameLst>
                                      </p:cBhvr>
                                      <p:tavLst>
                                        <p:tav tm="0">
                                          <p:val>
                                            <p:strVal val="ppt_y"/>
                                          </p:val>
                                        </p:tav>
                                        <p:tav tm="100000">
                                          <p:val>
                                            <p:strVal val="ppt_y-.1"/>
                                          </p:val>
                                        </p:tav>
                                      </p:tavLst>
                                    </p:anim>
                                    <p:set>
                                      <p:cBhvr>
                                        <p:cTn id="13" dur="1" fill="hold">
                                          <p:stCondLst>
                                            <p:cond delay="999"/>
                                          </p:stCondLst>
                                        </p:cTn>
                                        <p:tgtEl>
                                          <p:spTgt spid="22"/>
                                        </p:tgtEl>
                                        <p:attrNameLst>
                                          <p:attrName>style.visibility</p:attrName>
                                        </p:attrNameLst>
                                      </p:cBhvr>
                                      <p:to>
                                        <p:strVal val="hidden"/>
                                      </p:to>
                                    </p:set>
                                  </p:childTnLst>
                                </p:cTn>
                              </p:par>
                              <p:par>
                                <p:cTn id="14" presetID="8" presetClass="emph" presetSubtype="0" fill="hold" nodeType="withEffect">
                                  <p:stCondLst>
                                    <p:cond delay="0"/>
                                  </p:stCondLst>
                                  <p:iterate type="lt">
                                    <p:tmPct val="0"/>
                                  </p:iterate>
                                  <p:childTnLst>
                                    <p:animRot by="-3600000">
                                      <p:cBhvr>
                                        <p:cTn id="15" dur="1000" fill="hold"/>
                                        <p:tgtEl>
                                          <p:spTgt spid="22"/>
                                        </p:tgtEl>
                                        <p:attrNameLst>
                                          <p:attrName>r</p:attrName>
                                        </p:attrNameLst>
                                      </p:cBhvr>
                                    </p:animRot>
                                  </p:childTnLst>
                                </p:cTn>
                              </p:par>
                              <p:par>
                                <p:cTn id="16" presetID="2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10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1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1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left)">
                                      <p:cBhvr>
                                        <p:cTn id="58" dur="10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1000"/>
                                        <p:tgtEl>
                                          <p:spTgt spid="11"/>
                                        </p:tgtEl>
                                      </p:cBhvr>
                                    </p:animEffect>
                                    <p:set>
                                      <p:cBhvr>
                                        <p:cTn id="63" dur="1" fill="hold">
                                          <p:stCondLst>
                                            <p:cond delay="999"/>
                                          </p:stCondLst>
                                        </p:cTn>
                                        <p:tgtEl>
                                          <p:spTgt spid="11"/>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9"/>
                                        </p:tgtEl>
                                      </p:cBhvr>
                                    </p:animEffect>
                                    <p:set>
                                      <p:cBhvr>
                                        <p:cTn id="66" dur="1" fill="hold">
                                          <p:stCondLst>
                                            <p:cond delay="999"/>
                                          </p:stCondLst>
                                        </p:cTn>
                                        <p:tgtEl>
                                          <p:spTgt spid="9"/>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12"/>
                                        </p:tgtEl>
                                      </p:cBhvr>
                                    </p:animEffect>
                                    <p:set>
                                      <p:cBhvr>
                                        <p:cTn id="69" dur="1" fill="hold">
                                          <p:stCondLst>
                                            <p:cond delay="999"/>
                                          </p:stCondLst>
                                        </p:cTn>
                                        <p:tgtEl>
                                          <p:spTgt spid="12"/>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13"/>
                                        </p:tgtEl>
                                      </p:cBhvr>
                                    </p:animEffect>
                                    <p:set>
                                      <p:cBhvr>
                                        <p:cTn id="72" dur="1" fill="hold">
                                          <p:stCondLst>
                                            <p:cond delay="999"/>
                                          </p:stCondLst>
                                        </p:cTn>
                                        <p:tgtEl>
                                          <p:spTgt spid="13"/>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15"/>
                                        </p:tgtEl>
                                      </p:cBhvr>
                                    </p:animEffect>
                                    <p:set>
                                      <p:cBhvr>
                                        <p:cTn id="75" dur="1" fill="hold">
                                          <p:stCondLst>
                                            <p:cond delay="999"/>
                                          </p:stCondLst>
                                        </p:cTn>
                                        <p:tgtEl>
                                          <p:spTgt spid="15"/>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14"/>
                                        </p:tgtEl>
                                      </p:cBhvr>
                                    </p:animEffect>
                                    <p:set>
                                      <p:cBhvr>
                                        <p:cTn id="78" dur="1" fill="hold">
                                          <p:stCondLst>
                                            <p:cond delay="999"/>
                                          </p:stCondLst>
                                        </p:cTn>
                                        <p:tgtEl>
                                          <p:spTgt spid="14"/>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000"/>
                                        <p:tgtEl>
                                          <p:spTgt spid="16"/>
                                        </p:tgtEl>
                                      </p:cBhvr>
                                    </p:animEffect>
                                    <p:set>
                                      <p:cBhvr>
                                        <p:cTn id="81" dur="1" fill="hold">
                                          <p:stCondLst>
                                            <p:cond delay="999"/>
                                          </p:stCondLst>
                                        </p:cTn>
                                        <p:tgtEl>
                                          <p:spTgt spid="16"/>
                                        </p:tgtEl>
                                        <p:attrNameLst>
                                          <p:attrName>style.visibility</p:attrName>
                                        </p:attrNameLst>
                                      </p:cBhvr>
                                      <p:to>
                                        <p:strVal val="hidden"/>
                                      </p:to>
                                    </p:set>
                                  </p:childTnLst>
                                </p:cTn>
                              </p:par>
                              <p:par>
                                <p:cTn id="82" presetID="10" presetClass="entr" presetSubtype="0" fill="hold" grpId="0" nodeType="with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1000"/>
                                        <p:tgtEl>
                                          <p:spTgt spid="17"/>
                                        </p:tgtEl>
                                      </p:cBhvr>
                                    </p:animEffect>
                                  </p:childTnLst>
                                </p:cTn>
                              </p:par>
                              <p:par>
                                <p:cTn id="85" presetID="64" presetClass="path" presetSubtype="0" accel="50000" decel="50000" fill="hold" grpId="1" nodeType="withEffect">
                                  <p:stCondLst>
                                    <p:cond delay="0"/>
                                  </p:stCondLst>
                                  <p:childTnLst>
                                    <p:animMotion origin="layout" path="M -3.33333E-6 -1.48148E-6 L -0.07916 -0.61273 " pathEditMode="relative" rAng="0" ptsTypes="AA">
                                      <p:cBhvr>
                                        <p:cTn id="86" dur="1000" fill="hold"/>
                                        <p:tgtEl>
                                          <p:spTgt spid="17"/>
                                        </p:tgtEl>
                                        <p:attrNameLst>
                                          <p:attrName>ppt_x</p:attrName>
                                          <p:attrName>ppt_y</p:attrName>
                                        </p:attrNameLst>
                                      </p:cBhvr>
                                      <p:rCtr x="-40" y="-306"/>
                                    </p:animMotion>
                                  </p:childTnLst>
                                </p:cTn>
                              </p:par>
                              <p:par>
                                <p:cTn id="87" presetID="10" presetClass="entr" presetSubtype="0" fill="hold" grpId="0" nodeType="withEffect">
                                  <p:stCondLst>
                                    <p:cond delay="500"/>
                                  </p:stCondLst>
                                  <p:childTnLst>
                                    <p:set>
                                      <p:cBhvr>
                                        <p:cTn id="88" dur="1" fill="hold">
                                          <p:stCondLst>
                                            <p:cond delay="0"/>
                                          </p:stCondLst>
                                        </p:cTn>
                                        <p:tgtEl>
                                          <p:spTgt spid="18"/>
                                        </p:tgtEl>
                                        <p:attrNameLst>
                                          <p:attrName>style.visibility</p:attrName>
                                        </p:attrNameLst>
                                      </p:cBhvr>
                                      <p:to>
                                        <p:strVal val="visible"/>
                                      </p:to>
                                    </p:set>
                                    <p:animEffect transition="in" filter="fade">
                                      <p:cBhvr>
                                        <p:cTn id="89" dur="1000"/>
                                        <p:tgtEl>
                                          <p:spTgt spid="18"/>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0" fill="hold" nodeType="clickEffect">
                                  <p:stCondLst>
                                    <p:cond delay="0"/>
                                  </p:stCondLst>
                                  <p:childTnLst>
                                    <p:set>
                                      <p:cBhvr>
                                        <p:cTn id="93" dur="1" fill="hold">
                                          <p:stCondLst>
                                            <p:cond delay="0"/>
                                          </p:stCondLst>
                                        </p:cTn>
                                        <p:tgtEl>
                                          <p:spTgt spid="25"/>
                                        </p:tgtEl>
                                        <p:attrNameLst>
                                          <p:attrName>style.visibility</p:attrName>
                                        </p:attrNameLst>
                                      </p:cBhvr>
                                      <p:to>
                                        <p:strVal val="visible"/>
                                      </p:to>
                                    </p:set>
                                    <p:anim calcmode="lin" valueType="num">
                                      <p:cBhvr>
                                        <p:cTn id="94" dur="1000" fill="hold"/>
                                        <p:tgtEl>
                                          <p:spTgt spid="25"/>
                                        </p:tgtEl>
                                        <p:attrNameLst>
                                          <p:attrName>ppt_w</p:attrName>
                                        </p:attrNameLst>
                                      </p:cBhvr>
                                      <p:tavLst>
                                        <p:tav tm="0">
                                          <p:val>
                                            <p:fltVal val="0"/>
                                          </p:val>
                                        </p:tav>
                                        <p:tav tm="100000">
                                          <p:val>
                                            <p:strVal val="#ppt_w"/>
                                          </p:val>
                                        </p:tav>
                                      </p:tavLst>
                                    </p:anim>
                                    <p:anim calcmode="lin" valueType="num">
                                      <p:cBhvr>
                                        <p:cTn id="95" dur="1000" fill="hold"/>
                                        <p:tgtEl>
                                          <p:spTgt spid="25"/>
                                        </p:tgtEl>
                                        <p:attrNameLst>
                                          <p:attrName>ppt_h</p:attrName>
                                        </p:attrNameLst>
                                      </p:cBhvr>
                                      <p:tavLst>
                                        <p:tav tm="0">
                                          <p:val>
                                            <p:fltVal val="0"/>
                                          </p:val>
                                        </p:tav>
                                        <p:tav tm="100000">
                                          <p:val>
                                            <p:strVal val="#ppt_h"/>
                                          </p:val>
                                        </p:tav>
                                      </p:tavLst>
                                    </p:anim>
                                    <p:animEffect transition="in" filter="fade">
                                      <p:cBhvr>
                                        <p:cTn id="96" dur="1000"/>
                                        <p:tgtEl>
                                          <p:spTgt spid="25"/>
                                        </p:tgtEl>
                                      </p:cBhvr>
                                    </p:animEffect>
                                  </p:childTnLst>
                                </p:cTn>
                              </p:par>
                              <p:par>
                                <p:cTn id="97" presetID="63" presetClass="path" presetSubtype="0" accel="50000" decel="50000" fill="hold" nodeType="withEffect">
                                  <p:stCondLst>
                                    <p:cond delay="0"/>
                                  </p:stCondLst>
                                  <p:childTnLst>
                                    <p:animMotion origin="layout" path="M 4.44444E-6 -2.22222E-6 L 0.57569 0.21042 " pathEditMode="relative" rAng="0" ptsTypes="AA">
                                      <p:cBhvr>
                                        <p:cTn id="98" dur="1000" fill="hold"/>
                                        <p:tgtEl>
                                          <p:spTgt spid="25"/>
                                        </p:tgtEl>
                                        <p:attrNameLst>
                                          <p:attrName>ppt_x</p:attrName>
                                          <p:attrName>ppt_y</p:attrName>
                                        </p:attrNameLst>
                                      </p:cBhvr>
                                      <p:rCtr x="288" y="105"/>
                                    </p:animMotion>
                                  </p:childTnLst>
                                </p:cTn>
                              </p:par>
                            </p:childTnLst>
                          </p:cTn>
                        </p:par>
                      </p:childTnLst>
                    </p:cTn>
                  </p:par>
                  <p:par>
                    <p:cTn id="99" fill="hold">
                      <p:stCondLst>
                        <p:cond delay="indefinite"/>
                      </p:stCondLst>
                      <p:childTnLst>
                        <p:par>
                          <p:cTn id="100" fill="hold">
                            <p:stCondLst>
                              <p:cond delay="0"/>
                            </p:stCondLst>
                            <p:childTnLst>
                              <p:par>
                                <p:cTn id="101" presetID="8" presetClass="emph" presetSubtype="0" fill="hold" nodeType="clickEffect">
                                  <p:stCondLst>
                                    <p:cond delay="0"/>
                                  </p:stCondLst>
                                  <p:childTnLst>
                                    <p:animRot by="-1140000">
                                      <p:cBhvr>
                                        <p:cTn id="102" dur="1000" fill="hold"/>
                                        <p:tgtEl>
                                          <p:spTgt spid="25"/>
                                        </p:tgtEl>
                                        <p:attrNameLst>
                                          <p:attrName>r</p:attrName>
                                        </p:attrNameLst>
                                      </p:cBhvr>
                                    </p:animRot>
                                  </p:childTnLst>
                                </p:cTn>
                              </p:par>
                              <p:par>
                                <p:cTn id="103" presetID="10" presetClass="entr" presetSubtype="0" fill="hold" nodeType="withEffect">
                                  <p:stCondLst>
                                    <p:cond delay="500"/>
                                  </p:stCondLst>
                                  <p:childTnLst>
                                    <p:set>
                                      <p:cBhvr>
                                        <p:cTn id="104" dur="1" fill="hold">
                                          <p:stCondLst>
                                            <p:cond delay="0"/>
                                          </p:stCondLst>
                                        </p:cTn>
                                        <p:tgtEl>
                                          <p:spTgt spid="26"/>
                                        </p:tgtEl>
                                        <p:attrNameLst>
                                          <p:attrName>style.visibility</p:attrName>
                                        </p:attrNameLst>
                                      </p:cBhvr>
                                      <p:to>
                                        <p:strVal val="visible"/>
                                      </p:to>
                                    </p:set>
                                    <p:animEffect transition="in" filter="fade">
                                      <p:cBhvr>
                                        <p:cTn id="105" dur="1000"/>
                                        <p:tgtEl>
                                          <p:spTgt spid="26"/>
                                        </p:tgtEl>
                                      </p:cBhvr>
                                    </p:animEffect>
                                  </p:childTnLst>
                                </p:cTn>
                              </p:par>
                              <p:par>
                                <p:cTn id="106" presetID="10" presetClass="exit" presetSubtype="0" fill="hold" nodeType="withEffect">
                                  <p:stCondLst>
                                    <p:cond delay="1000"/>
                                  </p:stCondLst>
                                  <p:childTnLst>
                                    <p:animEffect transition="out" filter="fade">
                                      <p:cBhvr>
                                        <p:cTn id="107" dur="1000"/>
                                        <p:tgtEl>
                                          <p:spTgt spid="25"/>
                                        </p:tgtEl>
                                      </p:cBhvr>
                                    </p:animEffect>
                                    <p:set>
                                      <p:cBhvr>
                                        <p:cTn id="108" dur="1" fill="hold">
                                          <p:stCondLst>
                                            <p:cond delay="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12" grpId="0" animBg="1"/>
      <p:bldP spid="12" grpId="1" animBg="1"/>
      <p:bldP spid="16" grpId="0"/>
      <p:bldP spid="16" grpId="1"/>
      <p:bldP spid="17" grpId="0"/>
      <p:bldP spid="17" grpId="1"/>
      <p:bldP spid="18" grpId="0"/>
      <p:bldP spid="23" grpId="0" animBg="1"/>
      <p:bldP spid="13" grpId="0" animBg="1"/>
      <p:bldP spid="13" grpId="1" animBg="1"/>
      <p:bldP spid="14" grpId="0" animBg="1"/>
      <p:bldP spid="14" grpId="1" animBg="1"/>
      <p:bldP spid="15" grpId="0" animBg="1"/>
      <p:bldP spid="15"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0" y="1219200"/>
            <a:ext cx="2378529" cy="3357265"/>
            <a:chOff x="0" y="1219200"/>
            <a:chExt cx="2378529" cy="3357265"/>
          </a:xfrm>
        </p:grpSpPr>
        <p:pic>
          <p:nvPicPr>
            <p:cNvPr id="5" name="Picture 6" descr="Image result for sequoyah"/>
            <p:cNvPicPr>
              <a:picLocks noChangeAspect="1" noChangeArrowheads="1"/>
            </p:cNvPicPr>
            <p:nvPr/>
          </p:nvPicPr>
          <p:blipFill>
            <a:blip r:embed="rId2"/>
            <a:srcRect r="1655" b="10285"/>
            <a:stretch>
              <a:fillRect/>
            </a:stretch>
          </p:blipFill>
          <p:spPr bwMode="auto">
            <a:xfrm>
              <a:off x="0" y="1219200"/>
              <a:ext cx="2378529" cy="2895600"/>
            </a:xfrm>
            <a:prstGeom prst="rect">
              <a:avLst/>
            </a:prstGeom>
            <a:ln w="25400">
              <a:noFill/>
            </a:ln>
          </p:spPr>
        </p:pic>
        <p:sp>
          <p:nvSpPr>
            <p:cNvPr id="7" name="TextBox 6"/>
            <p:cNvSpPr txBox="1"/>
            <p:nvPr/>
          </p:nvSpPr>
          <p:spPr>
            <a:xfrm>
              <a:off x="0" y="4114800"/>
              <a:ext cx="2362200" cy="461665"/>
            </a:xfrm>
            <a:prstGeom prst="rect">
              <a:avLst/>
            </a:prstGeom>
            <a:solidFill>
              <a:schemeClr val="bg1"/>
            </a:solidFill>
          </p:spPr>
          <p:txBody>
            <a:bodyPr wrap="square" rtlCol="0">
              <a:spAutoFit/>
            </a:bodyPr>
            <a:lstStyle/>
            <a:p>
              <a:pPr algn="ctr"/>
              <a:r>
                <a:rPr lang="en-US" sz="2400" b="1" dirty="0" smtClean="0"/>
                <a:t>SEQUOYAH</a:t>
              </a:r>
              <a:endParaRPr lang="en-US" sz="2400" b="1" dirty="0"/>
            </a:p>
          </p:txBody>
        </p:sp>
      </p:grpSp>
      <p:sp useBgFill="1">
        <p:nvSpPr>
          <p:cNvPr id="6" name="Rectangle 5"/>
          <p:cNvSpPr/>
          <p:nvPr/>
        </p:nvSpPr>
        <p:spPr>
          <a:xfrm>
            <a:off x="1524000" y="1219200"/>
            <a:ext cx="1600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74320" y="1115568"/>
            <a:ext cx="88392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literacy – written language &amp; schools</a:t>
            </a:r>
          </a:p>
        </p:txBody>
      </p:sp>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p:nvSpPr>
          <p:cNvPr id="17" name="Rectangle 16"/>
          <p:cNvSpPr/>
          <p:nvPr/>
        </p:nvSpPr>
        <p:spPr>
          <a:xfrm>
            <a:off x="5257800" y="1828800"/>
            <a:ext cx="1905000" cy="523220"/>
          </a:xfrm>
          <a:prstGeom prst="rect">
            <a:avLst/>
          </a:prstGeom>
          <a:noFill/>
        </p:spPr>
        <p:txBody>
          <a:bodyPr wrap="square">
            <a:spAutoFit/>
          </a:bodyPr>
          <a:lstStyle/>
          <a:p>
            <a:r>
              <a:rPr lang="en-US" sz="2800" dirty="0" smtClean="0">
                <a:solidFill>
                  <a:srgbClr val="00B050"/>
                </a:solidFill>
                <a:effectLst>
                  <a:outerShdw dist="38100" dir="7200000" algn="ctr" rotWithShape="0">
                    <a:schemeClr val="tx1"/>
                  </a:outerShdw>
                </a:effectLst>
              </a:rPr>
              <a:t>SYLLABARY </a:t>
            </a:r>
            <a:endParaRPr lang="en-US" sz="2800" dirty="0">
              <a:solidFill>
                <a:srgbClr val="00B050"/>
              </a:solidFill>
              <a:effectLst>
                <a:outerShdw dist="38100" dir="7200000" algn="ctr" rotWithShape="0">
                  <a:schemeClr val="tx1"/>
                </a:outerShdw>
              </a:effectLst>
            </a:endParaRPr>
          </a:p>
        </p:txBody>
      </p:sp>
      <p:sp>
        <p:nvSpPr>
          <p:cNvPr id="18" name="Rectangle 17"/>
          <p:cNvSpPr/>
          <p:nvPr/>
        </p:nvSpPr>
        <p:spPr>
          <a:xfrm>
            <a:off x="2971800" y="1828800"/>
            <a:ext cx="2819400" cy="523220"/>
          </a:xfrm>
          <a:prstGeom prst="rect">
            <a:avLst/>
          </a:prstGeom>
          <a:noFill/>
        </p:spPr>
        <p:txBody>
          <a:bodyPr wrap="square">
            <a:spAutoFit/>
          </a:bodyPr>
          <a:lstStyle/>
          <a:p>
            <a:r>
              <a:rPr lang="en-US" sz="2800" dirty="0" smtClean="0">
                <a:solidFill>
                  <a:srgbClr val="00B050"/>
                </a:solidFill>
                <a:effectLst>
                  <a:outerShdw dist="38100" dir="7200000" algn="ctr" rotWithShape="0">
                    <a:schemeClr val="tx1"/>
                  </a:outerShdw>
                </a:effectLst>
              </a:rPr>
              <a:t>THE CHEROKEE</a:t>
            </a:r>
            <a:endParaRPr lang="en-US" sz="2800" dirty="0">
              <a:solidFill>
                <a:srgbClr val="00B050"/>
              </a:solidFill>
              <a:effectLst>
                <a:outerShdw dist="38100" dir="7200000" algn="ctr" rotWithShape="0">
                  <a:schemeClr val="tx1"/>
                </a:outerShdw>
              </a:effectLst>
            </a:endParaRPr>
          </a:p>
        </p:txBody>
      </p:sp>
      <p:sp useBgFill="1">
        <p:nvSpPr>
          <p:cNvPr id="23" name="Rectangle 22"/>
          <p:cNvSpPr/>
          <p:nvPr/>
        </p:nvSpPr>
        <p:spPr>
          <a:xfrm>
            <a:off x="6629400" y="1219200"/>
            <a:ext cx="2286000"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TextBox 23"/>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pic>
        <p:nvPicPr>
          <p:cNvPr id="26" name="Picture 2" descr="File:Cherokee syllabary.png"/>
          <p:cNvPicPr>
            <a:picLocks noChangeAspect="1" noChangeArrowheads="1"/>
          </p:cNvPicPr>
          <p:nvPr/>
        </p:nvPicPr>
        <p:blipFill>
          <a:blip r:embed="rId3"/>
          <a:srcRect l="6846" t="936" r="8602" b="9605"/>
          <a:stretch>
            <a:fillRect/>
          </a:stretch>
        </p:blipFill>
        <p:spPr bwMode="auto">
          <a:xfrm>
            <a:off x="4783797" y="1194781"/>
            <a:ext cx="4131603" cy="5663219"/>
          </a:xfrm>
          <a:prstGeom prst="rect">
            <a:avLst/>
          </a:prstGeom>
          <a:noFill/>
          <a:ln w="25400">
            <a:solidFill>
              <a:schemeClr val="accent6">
                <a:lumMod val="50000"/>
              </a:schemeClr>
            </a:solidFill>
          </a:ln>
          <a:effectLst>
            <a:outerShdw blurRad="63500" dist="50800" dir="7200000" algn="ctr" rotWithShape="0">
              <a:schemeClr val="accent6">
                <a:lumMod val="50000"/>
                <a:alpha val="75000"/>
              </a:schemeClr>
            </a:outerShdw>
          </a:effectLst>
        </p:spPr>
      </p:pic>
      <p:sp useBgFill="1">
        <p:nvSpPr>
          <p:cNvPr id="27" name="Rectangle 26"/>
          <p:cNvSpPr/>
          <p:nvPr/>
        </p:nvSpPr>
        <p:spPr>
          <a:xfrm>
            <a:off x="2133600" y="838200"/>
            <a:ext cx="2286000" cy="646331"/>
          </a:xfrm>
          <a:prstGeom prst="rect">
            <a:avLst/>
          </a:prstGeom>
        </p:spPr>
        <p:txBody>
          <a:bodyPr wrap="square">
            <a:spAutoFit/>
          </a:bodyPr>
          <a:lstStyle/>
          <a:p>
            <a:r>
              <a:rPr lang="en-US" sz="3600" b="1" dirty="0" smtClean="0">
                <a:solidFill>
                  <a:srgbClr val="FF0000"/>
                </a:solidFill>
                <a:effectLst>
                  <a:outerShdw dist="50800" dir="7200000" algn="ctr" rotWithShape="0">
                    <a:schemeClr val="tx1"/>
                  </a:outerShdw>
                </a:effectLst>
              </a:rPr>
              <a:t>Let’s try it!</a:t>
            </a:r>
          </a:p>
        </p:txBody>
      </p:sp>
      <p:grpSp>
        <p:nvGrpSpPr>
          <p:cNvPr id="50" name="Group 49"/>
          <p:cNvGrpSpPr/>
          <p:nvPr/>
        </p:nvGrpSpPr>
        <p:grpSpPr>
          <a:xfrm>
            <a:off x="762000" y="5340409"/>
            <a:ext cx="1981200" cy="830997"/>
            <a:chOff x="762000" y="5111809"/>
            <a:chExt cx="1981200" cy="830997"/>
          </a:xfrm>
        </p:grpSpPr>
        <p:sp>
          <p:nvSpPr>
            <p:cNvPr id="28" name="Rectangle 27"/>
            <p:cNvSpPr/>
            <p:nvPr/>
          </p:nvSpPr>
          <p:spPr>
            <a:xfrm>
              <a:off x="762000" y="5111809"/>
              <a:ext cx="1828800" cy="830997"/>
            </a:xfrm>
            <a:prstGeom prst="rect">
              <a:avLst/>
            </a:prstGeom>
          </p:spPr>
          <p:txBody>
            <a:bodyPr wrap="square">
              <a:spAutoFit/>
            </a:bodyPr>
            <a:lstStyle/>
            <a:p>
              <a:r>
                <a:rPr lang="en-US" sz="4800" b="1" spc="150" dirty="0" smtClean="0"/>
                <a:t>HE</a:t>
              </a:r>
            </a:p>
          </p:txBody>
        </p:sp>
        <p:sp>
          <p:nvSpPr>
            <p:cNvPr id="29" name="Rectangle 28"/>
            <p:cNvSpPr/>
            <p:nvPr/>
          </p:nvSpPr>
          <p:spPr>
            <a:xfrm>
              <a:off x="1524000" y="5111809"/>
              <a:ext cx="1219200" cy="830997"/>
            </a:xfrm>
            <a:prstGeom prst="rect">
              <a:avLst/>
            </a:prstGeom>
          </p:spPr>
          <p:txBody>
            <a:bodyPr wrap="square">
              <a:spAutoFit/>
            </a:bodyPr>
            <a:lstStyle/>
            <a:p>
              <a:r>
                <a:rPr lang="en-US" sz="4800" b="1" spc="150" dirty="0" smtClean="0"/>
                <a:t>LLO</a:t>
              </a:r>
            </a:p>
          </p:txBody>
        </p:sp>
      </p:grpSp>
      <p:pic>
        <p:nvPicPr>
          <p:cNvPr id="20" name="Picture 2" descr="File:Cherokee syllabary.png"/>
          <p:cNvPicPr>
            <a:picLocks noChangeAspect="1" noChangeArrowheads="1"/>
          </p:cNvPicPr>
          <p:nvPr/>
        </p:nvPicPr>
        <p:blipFill>
          <a:blip r:embed="rId3"/>
          <a:srcRect l="6846" t="936" r="7043" b="63771"/>
          <a:stretch>
            <a:fillRect/>
          </a:stretch>
        </p:blipFill>
        <p:spPr bwMode="auto">
          <a:xfrm>
            <a:off x="4783797" y="1207008"/>
            <a:ext cx="4207803" cy="2234219"/>
          </a:xfrm>
          <a:prstGeom prst="rect">
            <a:avLst/>
          </a:prstGeom>
          <a:noFill/>
          <a:ln w="50800">
            <a:solidFill>
              <a:schemeClr val="tx1"/>
            </a:solidFill>
          </a:ln>
          <a:effectLst>
            <a:outerShdw blurRad="63500" dist="50800" dir="7200000" algn="ctr" rotWithShape="0">
              <a:schemeClr val="accent6">
                <a:lumMod val="50000"/>
                <a:alpha val="75000"/>
              </a:schemeClr>
            </a:outerShdw>
          </a:effectLst>
        </p:spPr>
      </p:pic>
      <p:cxnSp>
        <p:nvCxnSpPr>
          <p:cNvPr id="22" name="Straight Connector 21"/>
          <p:cNvCxnSpPr/>
          <p:nvPr/>
        </p:nvCxnSpPr>
        <p:spPr>
          <a:xfrm rot="5400000">
            <a:off x="990600" y="5714206"/>
            <a:ext cx="12192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Picture 2" descr="File:Cherokee syllabary.png"/>
          <p:cNvPicPr>
            <a:picLocks noChangeAspect="1" noChangeArrowheads="1"/>
          </p:cNvPicPr>
          <p:nvPr/>
        </p:nvPicPr>
        <p:blipFill>
          <a:blip r:embed="rId3"/>
          <a:srcRect l="6846" t="936" r="7043" b="63771"/>
          <a:stretch>
            <a:fillRect/>
          </a:stretch>
        </p:blipFill>
        <p:spPr bwMode="auto">
          <a:xfrm>
            <a:off x="2438400" y="1447800"/>
            <a:ext cx="6601498" cy="3505200"/>
          </a:xfrm>
          <a:prstGeom prst="rect">
            <a:avLst/>
          </a:prstGeom>
          <a:noFill/>
          <a:ln w="25400">
            <a:solidFill>
              <a:schemeClr val="accent6">
                <a:lumMod val="50000"/>
              </a:schemeClr>
            </a:solidFill>
          </a:ln>
          <a:effectLst>
            <a:outerShdw blurRad="63500" dist="50800" dir="7200000" algn="ctr" rotWithShape="0">
              <a:schemeClr val="accent6">
                <a:lumMod val="50000"/>
                <a:alpha val="75000"/>
              </a:schemeClr>
            </a:outerShdw>
          </a:effectLst>
        </p:spPr>
      </p:pic>
      <p:grpSp>
        <p:nvGrpSpPr>
          <p:cNvPr id="30" name="Group 29"/>
          <p:cNvGrpSpPr/>
          <p:nvPr/>
        </p:nvGrpSpPr>
        <p:grpSpPr>
          <a:xfrm>
            <a:off x="2870205" y="5341203"/>
            <a:ext cx="2463795" cy="907197"/>
            <a:chOff x="2870205" y="5112603"/>
            <a:chExt cx="2463795" cy="907197"/>
          </a:xfrm>
        </p:grpSpPr>
        <p:sp useBgFill="1">
          <p:nvSpPr>
            <p:cNvPr id="16" name="Rectangle 15"/>
            <p:cNvSpPr/>
            <p:nvPr/>
          </p:nvSpPr>
          <p:spPr>
            <a:xfrm>
              <a:off x="3850902" y="5112603"/>
              <a:ext cx="1483098" cy="830997"/>
            </a:xfrm>
            <a:prstGeom prst="rect">
              <a:avLst/>
            </a:prstGeom>
          </p:spPr>
          <p:txBody>
            <a:bodyPr wrap="none">
              <a:spAutoFit/>
            </a:bodyPr>
            <a:lstStyle/>
            <a:p>
              <a:r>
                <a:rPr lang="en-US" sz="4800" b="1" dirty="0" err="1" smtClean="0"/>
                <a:t>heˈlō</a:t>
              </a:r>
              <a:endParaRPr lang="en-US" sz="4800" b="1" dirty="0"/>
            </a:p>
          </p:txBody>
        </p:sp>
        <p:sp>
          <p:nvSpPr>
            <p:cNvPr id="25" name="TextBox 24"/>
            <p:cNvSpPr txBox="1"/>
            <p:nvPr/>
          </p:nvSpPr>
          <p:spPr>
            <a:xfrm>
              <a:off x="2870205" y="5188803"/>
              <a:ext cx="787395" cy="830997"/>
            </a:xfrm>
            <a:prstGeom prst="rect">
              <a:avLst/>
            </a:prstGeom>
            <a:noFill/>
          </p:spPr>
          <p:txBody>
            <a:bodyPr wrap="none" rtlCol="0">
              <a:spAutoFit/>
            </a:bodyPr>
            <a:lstStyle/>
            <a:p>
              <a:r>
                <a:rPr lang="en-US" sz="4800" dirty="0" smtClean="0">
                  <a:sym typeface="Wingdings" pitchFamily="2" charset="2"/>
                </a:rPr>
                <a:t></a:t>
              </a:r>
              <a:endParaRPr lang="en-US" sz="4800" dirty="0"/>
            </a:p>
          </p:txBody>
        </p:sp>
      </p:grpSp>
      <p:sp>
        <p:nvSpPr>
          <p:cNvPr id="42" name="TextBox 41"/>
          <p:cNvSpPr txBox="1"/>
          <p:nvPr/>
        </p:nvSpPr>
        <p:spPr>
          <a:xfrm>
            <a:off x="5537205" y="5410200"/>
            <a:ext cx="787395" cy="830997"/>
          </a:xfrm>
          <a:prstGeom prst="rect">
            <a:avLst/>
          </a:prstGeom>
          <a:noFill/>
        </p:spPr>
        <p:txBody>
          <a:bodyPr wrap="none" rtlCol="0">
            <a:spAutoFit/>
          </a:bodyPr>
          <a:lstStyle/>
          <a:p>
            <a:r>
              <a:rPr lang="en-US" sz="4800" dirty="0" smtClean="0">
                <a:sym typeface="Wingdings" pitchFamily="2" charset="2"/>
              </a:rPr>
              <a:t></a:t>
            </a:r>
            <a:endParaRPr lang="en-US" sz="4800" dirty="0"/>
          </a:p>
        </p:txBody>
      </p:sp>
      <p:grpSp>
        <p:nvGrpSpPr>
          <p:cNvPr id="38" name="Group 37"/>
          <p:cNvGrpSpPr/>
          <p:nvPr/>
        </p:nvGrpSpPr>
        <p:grpSpPr>
          <a:xfrm>
            <a:off x="3886200" y="2895600"/>
            <a:ext cx="685800" cy="3124200"/>
            <a:chOff x="3581400" y="2895600"/>
            <a:chExt cx="685800" cy="3124200"/>
          </a:xfrm>
        </p:grpSpPr>
        <p:sp>
          <p:nvSpPr>
            <p:cNvPr id="31" name="Rounded Rectangle 30"/>
            <p:cNvSpPr/>
            <p:nvPr/>
          </p:nvSpPr>
          <p:spPr>
            <a:xfrm>
              <a:off x="3581400" y="5181600"/>
              <a:ext cx="685800" cy="838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3581400" y="2895600"/>
              <a:ext cx="685800" cy="838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p:nvPr/>
          </p:nvCxnSpPr>
          <p:spPr>
            <a:xfrm rot="5400000">
              <a:off x="3163094" y="4457700"/>
              <a:ext cx="14478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48" name="Picture 2" descr="File:Cherokee syllabary.png"/>
          <p:cNvPicPr>
            <a:picLocks noChangeAspect="1" noChangeArrowheads="1"/>
          </p:cNvPicPr>
          <p:nvPr/>
        </p:nvPicPr>
        <p:blipFill>
          <a:blip r:embed="rId3"/>
          <a:srcRect l="27528" t="16832" r="68547" b="79587"/>
          <a:stretch>
            <a:fillRect/>
          </a:stretch>
        </p:blipFill>
        <p:spPr bwMode="auto">
          <a:xfrm>
            <a:off x="3810000" y="2743200"/>
            <a:ext cx="838200" cy="990600"/>
          </a:xfrm>
          <a:prstGeom prst="rect">
            <a:avLst/>
          </a:prstGeom>
          <a:noFill/>
          <a:ln w="25400">
            <a:noFill/>
          </a:ln>
          <a:effectLst/>
        </p:spPr>
      </p:pic>
      <p:grpSp>
        <p:nvGrpSpPr>
          <p:cNvPr id="43" name="Group 42"/>
          <p:cNvGrpSpPr/>
          <p:nvPr/>
        </p:nvGrpSpPr>
        <p:grpSpPr>
          <a:xfrm>
            <a:off x="4648200" y="3505200"/>
            <a:ext cx="2133600" cy="2514600"/>
            <a:chOff x="3581400" y="3505200"/>
            <a:chExt cx="2133600" cy="2514600"/>
          </a:xfrm>
        </p:grpSpPr>
        <p:sp>
          <p:nvSpPr>
            <p:cNvPr id="44" name="Rounded Rectangle 43"/>
            <p:cNvSpPr/>
            <p:nvPr/>
          </p:nvSpPr>
          <p:spPr>
            <a:xfrm>
              <a:off x="3581400" y="5181600"/>
              <a:ext cx="685800" cy="838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5029200" y="3505200"/>
              <a:ext cx="685800" cy="838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p:cNvCxnSpPr/>
            <p:nvPr/>
          </p:nvCxnSpPr>
          <p:spPr>
            <a:xfrm rot="10800000" flipV="1">
              <a:off x="3886200" y="4267200"/>
              <a:ext cx="1143000" cy="91519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49" name="Picture 2" descr="File:Cherokee syllabary.png"/>
          <p:cNvPicPr>
            <a:picLocks noChangeAspect="1" noChangeArrowheads="1"/>
          </p:cNvPicPr>
          <p:nvPr/>
        </p:nvPicPr>
        <p:blipFill>
          <a:blip r:embed="rId3"/>
          <a:srcRect l="56544" t="23186" r="38353" b="72773"/>
          <a:stretch>
            <a:fillRect/>
          </a:stretch>
        </p:blipFill>
        <p:spPr bwMode="auto">
          <a:xfrm>
            <a:off x="6019800" y="3352800"/>
            <a:ext cx="986742" cy="1012371"/>
          </a:xfrm>
          <a:prstGeom prst="rect">
            <a:avLst/>
          </a:prstGeom>
          <a:noFill/>
          <a:ln w="25400">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8"/>
                                        </p:tgtEl>
                                      </p:cBhvr>
                                    </p:animEffect>
                                    <p:set>
                                      <p:cBhvr>
                                        <p:cTn id="13" dur="1" fill="hold">
                                          <p:stCondLst>
                                            <p:cond delay="999"/>
                                          </p:stCondLst>
                                        </p:cTn>
                                        <p:tgtEl>
                                          <p:spTgt spid="18"/>
                                        </p:tgtEl>
                                        <p:attrNameLst>
                                          <p:attrName>style.visibility</p:attrName>
                                        </p:attrNameLst>
                                      </p:cBhvr>
                                      <p:to>
                                        <p:strVal val="hidden"/>
                                      </p:to>
                                    </p:set>
                                  </p:childTnLst>
                                </p:cTn>
                              </p:par>
                              <p:par>
                                <p:cTn id="14" presetID="53"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p:cTn id="16" dur="1000" fill="hold"/>
                                        <p:tgtEl>
                                          <p:spTgt spid="27"/>
                                        </p:tgtEl>
                                        <p:attrNameLst>
                                          <p:attrName>ppt_w</p:attrName>
                                        </p:attrNameLst>
                                      </p:cBhvr>
                                      <p:tavLst>
                                        <p:tav tm="0">
                                          <p:val>
                                            <p:fltVal val="0"/>
                                          </p:val>
                                        </p:tav>
                                        <p:tav tm="100000">
                                          <p:val>
                                            <p:strVal val="#ppt_w"/>
                                          </p:val>
                                        </p:tav>
                                      </p:tavLst>
                                    </p:anim>
                                    <p:anim calcmode="lin" valueType="num">
                                      <p:cBhvr>
                                        <p:cTn id="17" dur="1000" fill="hold"/>
                                        <p:tgtEl>
                                          <p:spTgt spid="27"/>
                                        </p:tgtEl>
                                        <p:attrNameLst>
                                          <p:attrName>ppt_h</p:attrName>
                                        </p:attrNameLst>
                                      </p:cBhvr>
                                      <p:tavLst>
                                        <p:tav tm="0">
                                          <p:val>
                                            <p:fltVal val="0"/>
                                          </p:val>
                                        </p:tav>
                                        <p:tav tm="100000">
                                          <p:val>
                                            <p:strVal val="#ppt_h"/>
                                          </p:val>
                                        </p:tav>
                                      </p:tavLst>
                                    </p:anim>
                                    <p:animEffect transition="in" filter="fade">
                                      <p:cBhvr>
                                        <p:cTn id="18" dur="10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left)">
                                      <p:cBhvr>
                                        <p:cTn id="23" dur="10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up)">
                                      <p:cBhvr>
                                        <p:cTn id="28" dur="10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10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10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mph" presetSubtype="0" accel="50000" decel="50000" fill="hold" nodeType="clickEffect">
                                  <p:stCondLst>
                                    <p:cond delay="0"/>
                                  </p:stCondLst>
                                  <p:childTnLst>
                                    <p:animScale>
                                      <p:cBhvr>
                                        <p:cTn id="42" dur="1000" fill="hold"/>
                                        <p:tgtEl>
                                          <p:spTgt spid="20"/>
                                        </p:tgtEl>
                                      </p:cBhvr>
                                      <p:by x="150000" y="150000"/>
                                    </p:animScale>
                                  </p:childTnLst>
                                </p:cTn>
                              </p:par>
                              <p:par>
                                <p:cTn id="43" presetID="35" presetClass="path" presetSubtype="0" accel="50000" decel="50000" fill="hold" nodeType="withEffect">
                                  <p:stCondLst>
                                    <p:cond delay="0"/>
                                  </p:stCondLst>
                                  <p:childTnLst>
                                    <p:animMotion origin="layout" path="M 5E-6 1.11111E-6 L -0.13646 0.11667 " pathEditMode="relative" rAng="0" ptsTypes="AA">
                                      <p:cBhvr>
                                        <p:cTn id="44" dur="1000" fill="hold"/>
                                        <p:tgtEl>
                                          <p:spTgt spid="20"/>
                                        </p:tgtEl>
                                        <p:attrNameLst>
                                          <p:attrName>ppt_x</p:attrName>
                                          <p:attrName>ppt_y</p:attrName>
                                        </p:attrNameLst>
                                      </p:cBhvr>
                                      <p:rCtr x="-68" y="58"/>
                                    </p:animMotion>
                                  </p:childTnLst>
                                </p:cTn>
                              </p:par>
                              <p:par>
                                <p:cTn id="45" presetID="10" presetClass="entr" presetSubtype="0" fill="hold" nodeType="withEffect">
                                  <p:stCondLst>
                                    <p:cond delay="50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childTnLst>
                                </p:cTn>
                              </p:par>
                              <p:par>
                                <p:cTn id="48" presetID="10" presetClass="exit" presetSubtype="0" fill="hold" nodeType="withEffect">
                                  <p:stCondLst>
                                    <p:cond delay="500"/>
                                  </p:stCondLst>
                                  <p:childTnLst>
                                    <p:animEffect transition="out" filter="fade">
                                      <p:cBhvr>
                                        <p:cTn id="49" dur="1000"/>
                                        <p:tgtEl>
                                          <p:spTgt spid="20"/>
                                        </p:tgtEl>
                                      </p:cBhvr>
                                    </p:animEffect>
                                    <p:set>
                                      <p:cBhvr>
                                        <p:cTn id="50" dur="1" fill="hold">
                                          <p:stCondLst>
                                            <p:cond delay="999"/>
                                          </p:stCondLst>
                                        </p:cTn>
                                        <p:tgtEl>
                                          <p:spTgt spid="20"/>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1000"/>
                                        <p:tgtEl>
                                          <p:spTgt spid="26"/>
                                        </p:tgtEl>
                                      </p:cBhvr>
                                    </p:animEffect>
                                    <p:set>
                                      <p:cBhvr>
                                        <p:cTn id="53" dur="1" fill="hold">
                                          <p:stCondLst>
                                            <p:cond delay="999"/>
                                          </p:stCondLst>
                                        </p:cTn>
                                        <p:tgtEl>
                                          <p:spTgt spid="2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wipe(down)">
                                      <p:cBhvr>
                                        <p:cTn id="58" dur="1000"/>
                                        <p:tgtEl>
                                          <p:spTgt spid="3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wipe(left)">
                                      <p:cBhvr>
                                        <p:cTn id="63" dur="1000"/>
                                        <p:tgtEl>
                                          <p:spTgt spid="42"/>
                                        </p:tgtEl>
                                      </p:cBhvr>
                                    </p:animEffect>
                                  </p:childTnLst>
                                </p:cTn>
                              </p:par>
                            </p:childTnLst>
                          </p:cTn>
                        </p:par>
                        <p:par>
                          <p:cTn id="64" fill="hold">
                            <p:stCondLst>
                              <p:cond delay="1000"/>
                            </p:stCondLst>
                            <p:childTnLst>
                              <p:par>
                                <p:cTn id="65" presetID="53" presetClass="entr" presetSubtype="0" fill="hold" nodeType="afterEffect">
                                  <p:stCondLst>
                                    <p:cond delay="0"/>
                                  </p:stCondLst>
                                  <p:childTnLst>
                                    <p:set>
                                      <p:cBhvr>
                                        <p:cTn id="66" dur="1" fill="hold">
                                          <p:stCondLst>
                                            <p:cond delay="0"/>
                                          </p:stCondLst>
                                        </p:cTn>
                                        <p:tgtEl>
                                          <p:spTgt spid="48"/>
                                        </p:tgtEl>
                                        <p:attrNameLst>
                                          <p:attrName>style.visibility</p:attrName>
                                        </p:attrNameLst>
                                      </p:cBhvr>
                                      <p:to>
                                        <p:strVal val="visible"/>
                                      </p:to>
                                    </p:set>
                                    <p:anim calcmode="lin" valueType="num">
                                      <p:cBhvr>
                                        <p:cTn id="67" dur="1000" fill="hold"/>
                                        <p:tgtEl>
                                          <p:spTgt spid="48"/>
                                        </p:tgtEl>
                                        <p:attrNameLst>
                                          <p:attrName>ppt_w</p:attrName>
                                        </p:attrNameLst>
                                      </p:cBhvr>
                                      <p:tavLst>
                                        <p:tav tm="0">
                                          <p:val>
                                            <p:fltVal val="0"/>
                                          </p:val>
                                        </p:tav>
                                        <p:tav tm="100000">
                                          <p:val>
                                            <p:strVal val="#ppt_w"/>
                                          </p:val>
                                        </p:tav>
                                      </p:tavLst>
                                    </p:anim>
                                    <p:anim calcmode="lin" valueType="num">
                                      <p:cBhvr>
                                        <p:cTn id="68" dur="1000" fill="hold"/>
                                        <p:tgtEl>
                                          <p:spTgt spid="48"/>
                                        </p:tgtEl>
                                        <p:attrNameLst>
                                          <p:attrName>ppt_h</p:attrName>
                                        </p:attrNameLst>
                                      </p:cBhvr>
                                      <p:tavLst>
                                        <p:tav tm="0">
                                          <p:val>
                                            <p:fltVal val="0"/>
                                          </p:val>
                                        </p:tav>
                                        <p:tav tm="100000">
                                          <p:val>
                                            <p:strVal val="#ppt_h"/>
                                          </p:val>
                                        </p:tav>
                                      </p:tavLst>
                                    </p:anim>
                                    <p:animEffect transition="in" filter="fade">
                                      <p:cBhvr>
                                        <p:cTn id="69" dur="1000"/>
                                        <p:tgtEl>
                                          <p:spTgt spid="48"/>
                                        </p:tgtEl>
                                      </p:cBhvr>
                                    </p:animEffect>
                                  </p:childTnLst>
                                </p:cTn>
                              </p:par>
                              <p:par>
                                <p:cTn id="70" presetID="42" presetClass="path" presetSubtype="0" accel="50000" decel="50000" fill="hold" nodeType="withEffect">
                                  <p:stCondLst>
                                    <p:cond delay="500"/>
                                  </p:stCondLst>
                                  <p:childTnLst>
                                    <p:animMotion origin="layout" path="M 0 -2.22222E-6 L 0.29583 0.36111 " pathEditMode="relative" rAng="0" ptsTypes="AA">
                                      <p:cBhvr>
                                        <p:cTn id="71" dur="1000" fill="hold"/>
                                        <p:tgtEl>
                                          <p:spTgt spid="48"/>
                                        </p:tgtEl>
                                        <p:attrNameLst>
                                          <p:attrName>ppt_x</p:attrName>
                                          <p:attrName>ppt_y</p:attrName>
                                        </p:attrNameLst>
                                      </p:cBhvr>
                                      <p:rCtr x="148" y="181"/>
                                    </p:animMotion>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down)">
                                      <p:cBhvr>
                                        <p:cTn id="76" dur="1000"/>
                                        <p:tgtEl>
                                          <p:spTgt spid="43"/>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0" fill="hold" nodeType="clickEffect">
                                  <p:stCondLst>
                                    <p:cond delay="0"/>
                                  </p:stCondLst>
                                  <p:childTnLst>
                                    <p:set>
                                      <p:cBhvr>
                                        <p:cTn id="80" dur="1" fill="hold">
                                          <p:stCondLst>
                                            <p:cond delay="0"/>
                                          </p:stCondLst>
                                        </p:cTn>
                                        <p:tgtEl>
                                          <p:spTgt spid="49"/>
                                        </p:tgtEl>
                                        <p:attrNameLst>
                                          <p:attrName>style.visibility</p:attrName>
                                        </p:attrNameLst>
                                      </p:cBhvr>
                                      <p:to>
                                        <p:strVal val="visible"/>
                                      </p:to>
                                    </p:set>
                                    <p:anim calcmode="lin" valueType="num">
                                      <p:cBhvr>
                                        <p:cTn id="81" dur="1000" fill="hold"/>
                                        <p:tgtEl>
                                          <p:spTgt spid="49"/>
                                        </p:tgtEl>
                                        <p:attrNameLst>
                                          <p:attrName>ppt_w</p:attrName>
                                        </p:attrNameLst>
                                      </p:cBhvr>
                                      <p:tavLst>
                                        <p:tav tm="0">
                                          <p:val>
                                            <p:fltVal val="0"/>
                                          </p:val>
                                        </p:tav>
                                        <p:tav tm="100000">
                                          <p:val>
                                            <p:strVal val="#ppt_w"/>
                                          </p:val>
                                        </p:tav>
                                      </p:tavLst>
                                    </p:anim>
                                    <p:anim calcmode="lin" valueType="num">
                                      <p:cBhvr>
                                        <p:cTn id="82" dur="1000" fill="hold"/>
                                        <p:tgtEl>
                                          <p:spTgt spid="49"/>
                                        </p:tgtEl>
                                        <p:attrNameLst>
                                          <p:attrName>ppt_h</p:attrName>
                                        </p:attrNameLst>
                                      </p:cBhvr>
                                      <p:tavLst>
                                        <p:tav tm="0">
                                          <p:val>
                                            <p:fltVal val="0"/>
                                          </p:val>
                                        </p:tav>
                                        <p:tav tm="100000">
                                          <p:val>
                                            <p:strVal val="#ppt_h"/>
                                          </p:val>
                                        </p:tav>
                                      </p:tavLst>
                                    </p:anim>
                                    <p:animEffect transition="in" filter="fade">
                                      <p:cBhvr>
                                        <p:cTn id="83" dur="1000"/>
                                        <p:tgtEl>
                                          <p:spTgt spid="49"/>
                                        </p:tgtEl>
                                      </p:cBhvr>
                                    </p:animEffect>
                                  </p:childTnLst>
                                </p:cTn>
                              </p:par>
                              <p:par>
                                <p:cTn id="84" presetID="42" presetClass="path" presetSubtype="0" accel="50000" decel="50000" fill="hold" nodeType="withEffect">
                                  <p:stCondLst>
                                    <p:cond delay="500"/>
                                  </p:stCondLst>
                                  <p:childTnLst>
                                    <p:animMotion origin="layout" path="M 3.61111E-6 -1.48148E-6 L 0.146 0.2706 " pathEditMode="relative" rAng="0" ptsTypes="AA">
                                      <p:cBhvr>
                                        <p:cTn id="85" dur="1000" fill="hold"/>
                                        <p:tgtEl>
                                          <p:spTgt spid="49"/>
                                        </p:tgtEl>
                                        <p:attrNameLst>
                                          <p:attrName>ppt_x</p:attrName>
                                          <p:attrName>ppt_y</p:attrName>
                                        </p:attrNameLst>
                                      </p:cBhvr>
                                      <p:rCtr x="73" y="135"/>
                                    </p:animMotion>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1000"/>
                                        <p:tgtEl>
                                          <p:spTgt spid="38"/>
                                        </p:tgtEl>
                                      </p:cBhvr>
                                    </p:animEffect>
                                    <p:set>
                                      <p:cBhvr>
                                        <p:cTn id="90" dur="1" fill="hold">
                                          <p:stCondLst>
                                            <p:cond delay="999"/>
                                          </p:stCondLst>
                                        </p:cTn>
                                        <p:tgtEl>
                                          <p:spTgt spid="38"/>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1000"/>
                                        <p:tgtEl>
                                          <p:spTgt spid="43"/>
                                        </p:tgtEl>
                                      </p:cBhvr>
                                    </p:animEffect>
                                    <p:set>
                                      <p:cBhvr>
                                        <p:cTn id="93" dur="1" fill="hold">
                                          <p:stCondLst>
                                            <p:cond delay="999"/>
                                          </p:stCondLst>
                                        </p:cTn>
                                        <p:tgtEl>
                                          <p:spTgt spid="43"/>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1000"/>
                                        <p:tgtEl>
                                          <p:spTgt spid="30"/>
                                        </p:tgtEl>
                                      </p:cBhvr>
                                    </p:animEffect>
                                    <p:set>
                                      <p:cBhvr>
                                        <p:cTn id="96" dur="1" fill="hold">
                                          <p:stCondLst>
                                            <p:cond delay="999"/>
                                          </p:stCondLst>
                                        </p:cTn>
                                        <p:tgtEl>
                                          <p:spTgt spid="30"/>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1000"/>
                                        <p:tgtEl>
                                          <p:spTgt spid="22"/>
                                        </p:tgtEl>
                                      </p:cBhvr>
                                    </p:animEffect>
                                    <p:set>
                                      <p:cBhvr>
                                        <p:cTn id="99" dur="1" fill="hold">
                                          <p:stCondLst>
                                            <p:cond delay="999"/>
                                          </p:stCondLst>
                                        </p:cTn>
                                        <p:tgtEl>
                                          <p:spTgt spid="22"/>
                                        </p:tgtEl>
                                        <p:attrNameLst>
                                          <p:attrName>style.visibility</p:attrName>
                                        </p:attrNameLst>
                                      </p:cBhvr>
                                      <p:to>
                                        <p:strVal val="hidden"/>
                                      </p:to>
                                    </p:set>
                                  </p:childTnLst>
                                </p:cTn>
                              </p:par>
                              <p:par>
                                <p:cTn id="100" presetID="63" presetClass="path" presetSubtype="0" accel="50000" decel="50000" fill="hold" nodeType="withEffect">
                                  <p:stCondLst>
                                    <p:cond delay="0"/>
                                  </p:stCondLst>
                                  <p:childTnLst>
                                    <p:animMotion origin="layout" path="M 3.33333E-6 2.96296E-6 L 0.30833 0.00532 " pathEditMode="relative" rAng="0" ptsTypes="AA">
                                      <p:cBhvr>
                                        <p:cTn id="101" dur="1000" fill="hold"/>
                                        <p:tgtEl>
                                          <p:spTgt spid="50"/>
                                        </p:tgtEl>
                                        <p:attrNameLst>
                                          <p:attrName>ppt_x</p:attrName>
                                          <p:attrName>ppt_y</p:attrName>
                                        </p:attrNameLst>
                                      </p:cBhvr>
                                      <p:rCtr x="154" y="3"/>
                                    </p:animMotion>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nodeType="clickEffect">
                                  <p:stCondLst>
                                    <p:cond delay="0"/>
                                  </p:stCondLst>
                                  <p:childTnLst>
                                    <p:animEffect transition="out" filter="fade">
                                      <p:cBhvr>
                                        <p:cTn id="105" dur="1000"/>
                                        <p:tgtEl>
                                          <p:spTgt spid="19"/>
                                        </p:tgtEl>
                                      </p:cBhvr>
                                    </p:animEffect>
                                    <p:set>
                                      <p:cBhvr>
                                        <p:cTn id="106" dur="1" fill="hold">
                                          <p:stCondLst>
                                            <p:cond delay="999"/>
                                          </p:stCondLst>
                                        </p:cTn>
                                        <p:tgtEl>
                                          <p:spTgt spid="19"/>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1000"/>
                                        <p:tgtEl>
                                          <p:spTgt spid="50"/>
                                        </p:tgtEl>
                                      </p:cBhvr>
                                    </p:animEffect>
                                    <p:set>
                                      <p:cBhvr>
                                        <p:cTn id="109" dur="1" fill="hold">
                                          <p:stCondLst>
                                            <p:cond delay="999"/>
                                          </p:stCondLst>
                                        </p:cTn>
                                        <p:tgtEl>
                                          <p:spTgt spid="50"/>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1000"/>
                                        <p:tgtEl>
                                          <p:spTgt spid="42"/>
                                        </p:tgtEl>
                                      </p:cBhvr>
                                    </p:animEffect>
                                    <p:set>
                                      <p:cBhvr>
                                        <p:cTn id="112" dur="1" fill="hold">
                                          <p:stCondLst>
                                            <p:cond delay="999"/>
                                          </p:stCondLst>
                                        </p:cTn>
                                        <p:tgtEl>
                                          <p:spTgt spid="42"/>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1000"/>
                                        <p:tgtEl>
                                          <p:spTgt spid="48"/>
                                        </p:tgtEl>
                                      </p:cBhvr>
                                    </p:animEffect>
                                    <p:set>
                                      <p:cBhvr>
                                        <p:cTn id="115" dur="1" fill="hold">
                                          <p:stCondLst>
                                            <p:cond delay="999"/>
                                          </p:stCondLst>
                                        </p:cTn>
                                        <p:tgtEl>
                                          <p:spTgt spid="48"/>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1000"/>
                                        <p:tgtEl>
                                          <p:spTgt spid="49"/>
                                        </p:tgtEl>
                                      </p:cBhvr>
                                    </p:animEffect>
                                    <p:set>
                                      <p:cBhvr>
                                        <p:cTn id="118" dur="1" fill="hold">
                                          <p:stCondLst>
                                            <p:cond delay="999"/>
                                          </p:stCondLst>
                                        </p:cTn>
                                        <p:tgtEl>
                                          <p:spTgt spid="49"/>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1000"/>
                                        <p:tgtEl>
                                          <p:spTgt spid="27"/>
                                        </p:tgtEl>
                                      </p:cBhvr>
                                    </p:animEffect>
                                    <p:set>
                                      <p:cBhvr>
                                        <p:cTn id="121" dur="1" fill="hold">
                                          <p:stCondLst>
                                            <p:cond delay="999"/>
                                          </p:stCondLst>
                                        </p:cTn>
                                        <p:tgtEl>
                                          <p:spTgt spid="27"/>
                                        </p:tgtEl>
                                        <p:attrNameLst>
                                          <p:attrName>style.visibility</p:attrName>
                                        </p:attrNameLst>
                                      </p:cBhvr>
                                      <p:to>
                                        <p:strVal val="hidden"/>
                                      </p:to>
                                    </p:set>
                                  </p:childTnLst>
                                </p:cTn>
                              </p:par>
                              <p:par>
                                <p:cTn id="122" presetID="10" presetClass="entr" presetSubtype="0" fill="hold" grpId="1" nodeType="withEffect">
                                  <p:stCondLst>
                                    <p:cond delay="0"/>
                                  </p:stCondLst>
                                  <p:childTnLst>
                                    <p:set>
                                      <p:cBhvr>
                                        <p:cTn id="123" dur="1" fill="hold">
                                          <p:stCondLst>
                                            <p:cond delay="0"/>
                                          </p:stCondLst>
                                        </p:cTn>
                                        <p:tgtEl>
                                          <p:spTgt spid="4"/>
                                        </p:tgtEl>
                                        <p:attrNameLst>
                                          <p:attrName>style.visibility</p:attrName>
                                        </p:attrNameLst>
                                      </p:cBhvr>
                                      <p:to>
                                        <p:strVal val="visible"/>
                                      </p:to>
                                    </p:set>
                                    <p:animEffect transition="in" filter="fade">
                                      <p:cBhvr>
                                        <p:cTn id="124" dur="1000"/>
                                        <p:tgtEl>
                                          <p:spTgt spid="4"/>
                                        </p:tgtEl>
                                      </p:cBhvr>
                                    </p:animEffect>
                                  </p:childTnLst>
                                </p:cTn>
                              </p:par>
                              <p:par>
                                <p:cTn id="125" presetID="10" presetClass="entr" presetSubtype="0" fill="hold" grpId="1" nodeType="withEffect">
                                  <p:stCondLst>
                                    <p:cond delay="0"/>
                                  </p:stCondLst>
                                  <p:childTnLst>
                                    <p:set>
                                      <p:cBhvr>
                                        <p:cTn id="126" dur="1" fill="hold">
                                          <p:stCondLst>
                                            <p:cond delay="0"/>
                                          </p:stCondLst>
                                        </p:cTn>
                                        <p:tgtEl>
                                          <p:spTgt spid="3"/>
                                        </p:tgtEl>
                                        <p:attrNameLst>
                                          <p:attrName>style.visibility</p:attrName>
                                        </p:attrNameLst>
                                      </p:cBhvr>
                                      <p:to>
                                        <p:strVal val="visible"/>
                                      </p:to>
                                    </p:set>
                                    <p:animEffect transition="in" filter="fade">
                                      <p:cBhvr>
                                        <p:cTn id="127" dur="1000"/>
                                        <p:tgtEl>
                                          <p:spTgt spid="3"/>
                                        </p:tgtEl>
                                      </p:cBhvr>
                                    </p:animEffect>
                                  </p:childTnLst>
                                </p:cTn>
                              </p:par>
                              <p:par>
                                <p:cTn id="128" presetID="10" presetClass="entr" presetSubtype="0" fill="hold" nodeType="withEffect">
                                  <p:stCondLst>
                                    <p:cond delay="0"/>
                                  </p:stCondLst>
                                  <p:childTnLst>
                                    <p:set>
                                      <p:cBhvr>
                                        <p:cTn id="129" dur="1" fill="hold">
                                          <p:stCondLst>
                                            <p:cond delay="0"/>
                                          </p:stCondLst>
                                        </p:cTn>
                                        <p:tgtEl>
                                          <p:spTgt spid="26"/>
                                        </p:tgtEl>
                                        <p:attrNameLst>
                                          <p:attrName>style.visibility</p:attrName>
                                        </p:attrNameLst>
                                      </p:cBhvr>
                                      <p:to>
                                        <p:strVal val="visible"/>
                                      </p:to>
                                    </p:set>
                                    <p:animEffect transition="in" filter="fade">
                                      <p:cBhvr>
                                        <p:cTn id="130" dur="1000"/>
                                        <p:tgtEl>
                                          <p:spTgt spid="26"/>
                                        </p:tgtEl>
                                      </p:cBhvr>
                                    </p:animEffect>
                                  </p:childTnLst>
                                </p:cTn>
                              </p:par>
                              <p:par>
                                <p:cTn id="131" presetID="10" presetClass="entr" presetSubtype="0" fill="hold" grpId="1" nodeType="withEffect">
                                  <p:stCondLst>
                                    <p:cond delay="0"/>
                                  </p:stCondLst>
                                  <p:childTnLst>
                                    <p:set>
                                      <p:cBhvr>
                                        <p:cTn id="132" dur="1" fill="hold">
                                          <p:stCondLst>
                                            <p:cond delay="0"/>
                                          </p:stCondLst>
                                        </p:cTn>
                                        <p:tgtEl>
                                          <p:spTgt spid="18"/>
                                        </p:tgtEl>
                                        <p:attrNameLst>
                                          <p:attrName>style.visibility</p:attrName>
                                        </p:attrNameLst>
                                      </p:cBhvr>
                                      <p:to>
                                        <p:strVal val="visible"/>
                                      </p:to>
                                    </p:set>
                                    <p:animEffect transition="in" filter="fade">
                                      <p:cBhvr>
                                        <p:cTn id="13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 grpId="0" animBg="1"/>
      <p:bldP spid="3" grpId="1" animBg="1"/>
      <p:bldP spid="18" grpId="0"/>
      <p:bldP spid="18" grpId="1"/>
      <p:bldP spid="27" grpId="0" animBg="1"/>
      <p:bldP spid="27" grpId="1" animBg="1"/>
      <p:bldP spid="42" grpId="0"/>
      <p:bldP spid="42" grpId="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219200"/>
            <a:ext cx="2378529" cy="3357265"/>
            <a:chOff x="0" y="1219200"/>
            <a:chExt cx="2378529" cy="3357265"/>
          </a:xfrm>
        </p:grpSpPr>
        <p:pic>
          <p:nvPicPr>
            <p:cNvPr id="3" name="Picture 6" descr="Image result for sequoyah"/>
            <p:cNvPicPr>
              <a:picLocks noChangeAspect="1" noChangeArrowheads="1"/>
            </p:cNvPicPr>
            <p:nvPr/>
          </p:nvPicPr>
          <p:blipFill>
            <a:blip r:embed="rId2"/>
            <a:srcRect r="1655" b="10285"/>
            <a:stretch>
              <a:fillRect/>
            </a:stretch>
          </p:blipFill>
          <p:spPr bwMode="auto">
            <a:xfrm>
              <a:off x="0" y="1219200"/>
              <a:ext cx="2378529" cy="2895600"/>
            </a:xfrm>
            <a:prstGeom prst="rect">
              <a:avLst/>
            </a:prstGeom>
            <a:ln w="25400">
              <a:noFill/>
            </a:ln>
          </p:spPr>
        </p:pic>
        <p:sp>
          <p:nvSpPr>
            <p:cNvPr id="4" name="TextBox 3"/>
            <p:cNvSpPr txBox="1"/>
            <p:nvPr/>
          </p:nvSpPr>
          <p:spPr>
            <a:xfrm>
              <a:off x="0" y="4114800"/>
              <a:ext cx="2362200" cy="461665"/>
            </a:xfrm>
            <a:prstGeom prst="rect">
              <a:avLst/>
            </a:prstGeom>
            <a:solidFill>
              <a:schemeClr val="bg1"/>
            </a:solidFill>
          </p:spPr>
          <p:txBody>
            <a:bodyPr wrap="square" rtlCol="0">
              <a:spAutoFit/>
            </a:bodyPr>
            <a:lstStyle/>
            <a:p>
              <a:pPr algn="ctr"/>
              <a:r>
                <a:rPr lang="en-US" sz="2400" b="1" dirty="0" smtClean="0"/>
                <a:t>SEQUOYAH</a:t>
              </a:r>
              <a:endParaRPr lang="en-US" sz="2400" b="1" dirty="0"/>
            </a:p>
          </p:txBody>
        </p:sp>
      </p:grpSp>
      <p:sp useBgFill="1">
        <p:nvSpPr>
          <p:cNvPr id="10" name="Rectangle 9"/>
          <p:cNvSpPr/>
          <p:nvPr/>
        </p:nvSpPr>
        <p:spPr>
          <a:xfrm>
            <a:off x="1524000" y="1219200"/>
            <a:ext cx="1600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5"/>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p:nvSpPr>
          <p:cNvPr id="7" name="Rectangle 6"/>
          <p:cNvSpPr/>
          <p:nvPr/>
        </p:nvSpPr>
        <p:spPr>
          <a:xfrm>
            <a:off x="274320" y="1115568"/>
            <a:ext cx="88392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literacy – written language </a:t>
            </a:r>
          </a:p>
        </p:txBody>
      </p:sp>
      <p:sp>
        <p:nvSpPr>
          <p:cNvPr id="8" name="Rectangle 7"/>
          <p:cNvSpPr/>
          <p:nvPr/>
        </p:nvSpPr>
        <p:spPr>
          <a:xfrm>
            <a:off x="5349240" y="1828800"/>
            <a:ext cx="1905000" cy="523220"/>
          </a:xfrm>
          <a:prstGeom prst="rect">
            <a:avLst/>
          </a:prstGeom>
          <a:noFill/>
        </p:spPr>
        <p:txBody>
          <a:bodyPr wrap="square">
            <a:spAutoFit/>
          </a:bodyPr>
          <a:lstStyle/>
          <a:p>
            <a:r>
              <a:rPr lang="en-US" sz="2800" dirty="0" smtClean="0">
                <a:solidFill>
                  <a:srgbClr val="00B050"/>
                </a:solidFill>
                <a:effectLst>
                  <a:outerShdw dist="38100" dir="7200000" algn="ctr" rotWithShape="0">
                    <a:schemeClr val="tx1"/>
                  </a:outerShdw>
                </a:effectLst>
              </a:rPr>
              <a:t>SYLLABARY </a:t>
            </a:r>
            <a:endParaRPr lang="en-US" sz="2800" dirty="0">
              <a:solidFill>
                <a:srgbClr val="00B050"/>
              </a:solidFill>
              <a:effectLst>
                <a:outerShdw dist="38100" dir="7200000" algn="ctr" rotWithShape="0">
                  <a:schemeClr val="tx1"/>
                </a:outerShdw>
              </a:effectLst>
            </a:endParaRPr>
          </a:p>
        </p:txBody>
      </p:sp>
      <p:sp>
        <p:nvSpPr>
          <p:cNvPr id="9" name="Rectangle 8"/>
          <p:cNvSpPr/>
          <p:nvPr/>
        </p:nvSpPr>
        <p:spPr>
          <a:xfrm>
            <a:off x="2971800" y="1828800"/>
            <a:ext cx="2819400" cy="523220"/>
          </a:xfrm>
          <a:prstGeom prst="rect">
            <a:avLst/>
          </a:prstGeom>
          <a:noFill/>
        </p:spPr>
        <p:txBody>
          <a:bodyPr wrap="square">
            <a:spAutoFit/>
          </a:bodyPr>
          <a:lstStyle/>
          <a:p>
            <a:r>
              <a:rPr lang="en-US" sz="2800" dirty="0" smtClean="0">
                <a:solidFill>
                  <a:srgbClr val="00B050"/>
                </a:solidFill>
                <a:effectLst>
                  <a:outerShdw dist="38100" dir="7200000" algn="ctr" rotWithShape="0">
                    <a:schemeClr val="tx1"/>
                  </a:outerShdw>
                </a:effectLst>
              </a:rPr>
              <a:t>THE CHEROKEE</a:t>
            </a:r>
            <a:endParaRPr lang="en-US" sz="2800" dirty="0">
              <a:solidFill>
                <a:srgbClr val="00B050"/>
              </a:solidFill>
              <a:effectLst>
                <a:outerShdw dist="38100" dir="7200000" algn="ctr" rotWithShape="0">
                  <a:schemeClr val="tx1"/>
                </a:outerShdw>
              </a:effectLst>
            </a:endParaRPr>
          </a:p>
        </p:txBody>
      </p:sp>
      <p:sp useBgFill="1">
        <p:nvSpPr>
          <p:cNvPr id="12" name="Rectangle 11"/>
          <p:cNvSpPr/>
          <p:nvPr/>
        </p:nvSpPr>
        <p:spPr>
          <a:xfrm>
            <a:off x="2895600" y="4876800"/>
            <a:ext cx="6248400" cy="954107"/>
          </a:xfrm>
          <a:prstGeom prst="rect">
            <a:avLst/>
          </a:prstGeom>
        </p:spPr>
        <p:txBody>
          <a:bodyPr wrap="square">
            <a:spAutoFit/>
          </a:bodyPr>
          <a:lstStyle/>
          <a:p>
            <a:pPr>
              <a:buFontTx/>
              <a:buChar char="-"/>
            </a:pPr>
            <a:r>
              <a:rPr lang="en-US" sz="2800" dirty="0" smtClean="0">
                <a:solidFill>
                  <a:srgbClr val="00B050"/>
                </a:solidFill>
                <a:effectLst>
                  <a:outerShdw dist="38100" dir="7200000" algn="ctr" rotWithShape="0">
                    <a:schemeClr val="tx1"/>
                  </a:outerShdw>
                </a:effectLst>
              </a:rPr>
              <a:t> In 1825, the Cherokee Nation adopts      </a:t>
            </a:r>
          </a:p>
          <a:p>
            <a:r>
              <a:rPr lang="en-US" sz="2800" dirty="0" smtClean="0">
                <a:solidFill>
                  <a:srgbClr val="00B050"/>
                </a:solidFill>
                <a:effectLst>
                  <a:outerShdw dist="38100" dir="7200000" algn="ctr" rotWithShape="0">
                    <a:schemeClr val="tx1"/>
                  </a:outerShdw>
                </a:effectLst>
              </a:rPr>
              <a:t>  </a:t>
            </a:r>
            <a:r>
              <a:rPr lang="en-US" sz="2800" dirty="0" err="1" smtClean="0">
                <a:solidFill>
                  <a:srgbClr val="00B050"/>
                </a:solidFill>
                <a:effectLst>
                  <a:outerShdw dist="38100" dir="7200000" algn="ctr" rotWithShape="0">
                    <a:schemeClr val="tx1"/>
                  </a:outerShdw>
                </a:effectLst>
              </a:rPr>
              <a:t>Sequoyah’s</a:t>
            </a:r>
            <a:r>
              <a:rPr lang="en-US" sz="2800" dirty="0" smtClean="0">
                <a:solidFill>
                  <a:srgbClr val="00B050"/>
                </a:solidFill>
                <a:effectLst>
                  <a:outerShdw dist="38100" dir="7200000" algn="ctr" rotWithShape="0">
                    <a:schemeClr val="tx1"/>
                  </a:outerShdw>
                </a:effectLst>
              </a:rPr>
              <a:t>  </a:t>
            </a:r>
            <a:r>
              <a:rPr lang="en-US" sz="2800" dirty="0" err="1" smtClean="0">
                <a:solidFill>
                  <a:srgbClr val="00B050"/>
                </a:solidFill>
                <a:effectLst>
                  <a:outerShdw dist="38100" dir="7200000" algn="ctr" rotWithShape="0">
                    <a:schemeClr val="tx1"/>
                  </a:outerShdw>
                </a:effectLst>
              </a:rPr>
              <a:t>Syllabary</a:t>
            </a:r>
            <a:endParaRPr lang="en-US" sz="2800" dirty="0">
              <a:solidFill>
                <a:srgbClr val="00B050"/>
              </a:solidFill>
              <a:effectLst>
                <a:outerShdw dist="38100" dir="7200000" algn="ctr" rotWithShape="0">
                  <a:schemeClr val="tx1"/>
                </a:outerShdw>
              </a:effectLst>
            </a:endParaRPr>
          </a:p>
        </p:txBody>
      </p:sp>
      <p:sp useBgFill="1">
        <p:nvSpPr>
          <p:cNvPr id="13" name="Rectangle 12"/>
          <p:cNvSpPr/>
          <p:nvPr/>
        </p:nvSpPr>
        <p:spPr>
          <a:xfrm>
            <a:off x="2895600" y="2438400"/>
            <a:ext cx="6248400" cy="523220"/>
          </a:xfrm>
          <a:prstGeom prst="rect">
            <a:avLst/>
          </a:prstGeom>
        </p:spPr>
        <p:txBody>
          <a:bodyPr wrap="square">
            <a:spAutoFit/>
          </a:bodyPr>
          <a:lstStyle/>
          <a:p>
            <a:pPr>
              <a:buFontTx/>
              <a:buChar char="-"/>
            </a:pPr>
            <a:r>
              <a:rPr lang="en-US" sz="2800" dirty="0" smtClean="0">
                <a:solidFill>
                  <a:srgbClr val="00B050"/>
                </a:solidFill>
                <a:effectLst>
                  <a:outerShdw dist="38100" dir="7200000" algn="ctr" rotWithShape="0">
                    <a:schemeClr val="tx1"/>
                  </a:outerShdw>
                </a:effectLst>
              </a:rPr>
              <a:t> Sequoyah teaches his daughter to read</a:t>
            </a:r>
            <a:endParaRPr lang="en-US" sz="2800" dirty="0">
              <a:solidFill>
                <a:srgbClr val="00B050"/>
              </a:solidFill>
              <a:effectLst>
                <a:outerShdw dist="38100" dir="7200000" algn="ctr" rotWithShape="0">
                  <a:schemeClr val="tx1"/>
                </a:outerShdw>
              </a:effectLst>
            </a:endParaRPr>
          </a:p>
        </p:txBody>
      </p:sp>
      <p:sp useBgFill="1">
        <p:nvSpPr>
          <p:cNvPr id="14" name="Rectangle 13"/>
          <p:cNvSpPr/>
          <p:nvPr/>
        </p:nvSpPr>
        <p:spPr>
          <a:xfrm>
            <a:off x="2895600" y="2932093"/>
            <a:ext cx="6324600" cy="954107"/>
          </a:xfrm>
          <a:prstGeom prst="rect">
            <a:avLst/>
          </a:prstGeom>
        </p:spPr>
        <p:txBody>
          <a:bodyPr wrap="square">
            <a:spAutoFit/>
          </a:bodyPr>
          <a:lstStyle/>
          <a:p>
            <a:pPr>
              <a:buFontTx/>
              <a:buChar char="-"/>
            </a:pPr>
            <a:r>
              <a:rPr lang="en-US" sz="2800" dirty="0" smtClean="0">
                <a:solidFill>
                  <a:srgbClr val="00B050"/>
                </a:solidFill>
                <a:effectLst>
                  <a:outerShdw dist="38100" dir="7200000" algn="ctr" rotWithShape="0">
                    <a:schemeClr val="tx1"/>
                  </a:outerShdw>
                </a:effectLst>
              </a:rPr>
              <a:t> In 1821, Sequoyah and his daughter </a:t>
            </a:r>
          </a:p>
          <a:p>
            <a:r>
              <a:rPr lang="en-US" sz="2800" dirty="0" smtClean="0">
                <a:solidFill>
                  <a:srgbClr val="00B050"/>
                </a:solidFill>
                <a:effectLst>
                  <a:outerShdw dist="38100" dir="7200000" algn="ctr" rotWithShape="0">
                    <a:schemeClr val="tx1"/>
                  </a:outerShdw>
                </a:effectLst>
              </a:rPr>
              <a:t>   begin teaching other Cherokees</a:t>
            </a:r>
            <a:endParaRPr lang="en-US" sz="2800" dirty="0">
              <a:solidFill>
                <a:srgbClr val="00B050"/>
              </a:solidFill>
              <a:effectLst>
                <a:outerShdw dist="38100" dir="7200000" algn="ctr" rotWithShape="0">
                  <a:schemeClr val="tx1"/>
                </a:outerShdw>
              </a:effectLst>
            </a:endParaRPr>
          </a:p>
        </p:txBody>
      </p:sp>
      <p:sp useBgFill="1">
        <p:nvSpPr>
          <p:cNvPr id="15" name="Rectangle 14"/>
          <p:cNvSpPr/>
          <p:nvPr/>
        </p:nvSpPr>
        <p:spPr>
          <a:xfrm>
            <a:off x="2895600" y="3886200"/>
            <a:ext cx="6324600" cy="954107"/>
          </a:xfrm>
          <a:prstGeom prst="rect">
            <a:avLst/>
          </a:prstGeom>
        </p:spPr>
        <p:txBody>
          <a:bodyPr wrap="square">
            <a:spAutoFit/>
          </a:bodyPr>
          <a:lstStyle/>
          <a:p>
            <a:pPr>
              <a:buFontTx/>
              <a:buChar char="-"/>
            </a:pPr>
            <a:r>
              <a:rPr lang="en-US" sz="2800" dirty="0" smtClean="0">
                <a:solidFill>
                  <a:srgbClr val="00B050"/>
                </a:solidFill>
                <a:effectLst>
                  <a:outerShdw dist="38100" dir="7200000" algn="ctr" rotWithShape="0">
                    <a:schemeClr val="tx1"/>
                  </a:outerShdw>
                </a:effectLst>
              </a:rPr>
              <a:t> within a few months thousands of </a:t>
            </a:r>
          </a:p>
          <a:p>
            <a:r>
              <a:rPr lang="en-US" sz="2800" dirty="0" smtClean="0">
                <a:solidFill>
                  <a:srgbClr val="00B050"/>
                </a:solidFill>
                <a:effectLst>
                  <a:outerShdw dist="38100" dir="7200000" algn="ctr" rotWithShape="0">
                    <a:schemeClr val="tx1"/>
                  </a:outerShdw>
                </a:effectLst>
              </a:rPr>
              <a:t>   Cherokee are literate</a:t>
            </a:r>
            <a:endParaRPr lang="en-US" sz="2800" dirty="0">
              <a:solidFill>
                <a:srgbClr val="00B050"/>
              </a:solidFill>
              <a:effectLst>
                <a:outerShdw dist="38100" dir="7200000" algn="ctr" rotWithShape="0">
                  <a:schemeClr val="tx1"/>
                </a:outerShdw>
              </a:effectLst>
            </a:endParaRPr>
          </a:p>
        </p:txBody>
      </p:sp>
      <p:sp useBgFill="1">
        <p:nvSpPr>
          <p:cNvPr id="18" name="TextBox 17"/>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 useBgFill="1">
        <p:nvSpPr>
          <p:cNvPr id="16" name="Rectangle 15"/>
          <p:cNvSpPr/>
          <p:nvPr/>
        </p:nvSpPr>
        <p:spPr>
          <a:xfrm>
            <a:off x="0" y="5867400"/>
            <a:ext cx="9144000" cy="954107"/>
          </a:xfrm>
          <a:prstGeom prst="rect">
            <a:avLst/>
          </a:prstGeom>
        </p:spPr>
        <p:txBody>
          <a:bodyPr wrap="square">
            <a:spAutoFit/>
          </a:bodyPr>
          <a:lstStyle/>
          <a:p>
            <a:r>
              <a:rPr lang="en-US" sz="2800" dirty="0" smtClean="0">
                <a:solidFill>
                  <a:srgbClr val="00B050"/>
                </a:solidFill>
                <a:effectLst>
                  <a:outerShdw dist="38100" dir="7200000" algn="ctr" rotWithShape="0">
                    <a:schemeClr val="tx1"/>
                  </a:outerShdw>
                </a:effectLst>
              </a:rPr>
              <a:t>    -  In 1828, first issue of the ‘Cherokee Phoenix’ newspaper,</a:t>
            </a:r>
          </a:p>
          <a:p>
            <a:r>
              <a:rPr lang="en-US" sz="2800" dirty="0" smtClean="0">
                <a:solidFill>
                  <a:srgbClr val="00B050"/>
                </a:solidFill>
                <a:effectLst>
                  <a:outerShdw dist="38100" dir="7200000" algn="ctr" rotWithShape="0">
                    <a:schemeClr val="tx1"/>
                  </a:outerShdw>
                </a:effectLst>
              </a:rPr>
              <a:t>       written in English and Cherokee </a:t>
            </a:r>
            <a:r>
              <a:rPr lang="en-US" sz="2800" dirty="0" err="1" smtClean="0">
                <a:solidFill>
                  <a:srgbClr val="00B050"/>
                </a:solidFill>
                <a:effectLst>
                  <a:outerShdw dist="38100" dir="7200000" algn="ctr" rotWithShape="0">
                    <a:schemeClr val="tx1"/>
                  </a:outerShdw>
                </a:effectLst>
              </a:rPr>
              <a:t>Sylabary</a:t>
            </a:r>
            <a:endParaRPr lang="en-US" sz="2800" dirty="0">
              <a:solidFill>
                <a:srgbClr val="00B050"/>
              </a:solidFill>
              <a:effectLst>
                <a:outerShdw dist="38100" dir="7200000" algn="ctr" rotWithShape="0">
                  <a:schemeClr val="tx1"/>
                </a:outerShdw>
              </a:effectLst>
            </a:endParaRPr>
          </a:p>
        </p:txBody>
      </p:sp>
      <p:pic>
        <p:nvPicPr>
          <p:cNvPr id="141314" name="Picture 2" descr="https://upload.wikimedia.org/wikipedia/commons/thumb/d/d9/Printshop_at_New_Echota.jpg/1024px-Printshop_at_New_Echota.jpg"/>
          <p:cNvPicPr>
            <a:picLocks noChangeAspect="1" noChangeArrowheads="1"/>
          </p:cNvPicPr>
          <p:nvPr/>
        </p:nvPicPr>
        <p:blipFill>
          <a:blip r:embed="rId3"/>
          <a:srcRect l="21875" t="1386" r="31250" b="744"/>
          <a:stretch>
            <a:fillRect/>
          </a:stretch>
        </p:blipFill>
        <p:spPr bwMode="auto">
          <a:xfrm>
            <a:off x="152400" y="1752600"/>
            <a:ext cx="2590800" cy="3048000"/>
          </a:xfrm>
          <a:prstGeom prst="rect">
            <a:avLst/>
          </a:prstGeom>
          <a:noFill/>
          <a:ln w="50800">
            <a:solidFill>
              <a:schemeClr val="accent6">
                <a:lumMod val="50000"/>
              </a:schemeClr>
            </a:solidFill>
          </a:ln>
        </p:spPr>
      </p:pic>
      <p:pic>
        <p:nvPicPr>
          <p:cNvPr id="19" name="Picture 2" descr="File:Cherokee syllabary.png"/>
          <p:cNvPicPr>
            <a:picLocks noChangeAspect="1" noChangeArrowheads="1"/>
          </p:cNvPicPr>
          <p:nvPr/>
        </p:nvPicPr>
        <p:blipFill>
          <a:blip r:embed="rId4"/>
          <a:srcRect l="6846" t="936" r="8602" b="9605"/>
          <a:stretch>
            <a:fillRect/>
          </a:stretch>
        </p:blipFill>
        <p:spPr bwMode="auto">
          <a:xfrm>
            <a:off x="4783797" y="1194781"/>
            <a:ext cx="4131603" cy="5663219"/>
          </a:xfrm>
          <a:prstGeom prst="rect">
            <a:avLst/>
          </a:prstGeom>
          <a:noFill/>
          <a:ln w="25400">
            <a:solidFill>
              <a:schemeClr val="accent6">
                <a:lumMod val="50000"/>
              </a:schemeClr>
            </a:solidFill>
          </a:ln>
          <a:effectLst>
            <a:outerShdw blurRad="63500" dist="50800" dir="7200000" algn="ctr" rotWithShape="0">
              <a:schemeClr val="accent6">
                <a:lumMod val="50000"/>
                <a:alpha val="75000"/>
              </a:schemeClr>
            </a:outerShdw>
          </a:effectLst>
        </p:spPr>
      </p:pic>
      <p:pic>
        <p:nvPicPr>
          <p:cNvPr id="17" name="Picture 3"/>
          <p:cNvPicPr>
            <a:picLocks noChangeAspect="1" noChangeArrowheads="1"/>
          </p:cNvPicPr>
          <p:nvPr/>
        </p:nvPicPr>
        <p:blipFill>
          <a:blip r:embed="rId5" cstate="print"/>
          <a:srcRect r="-385" b="5971"/>
          <a:stretch>
            <a:fillRect/>
          </a:stretch>
        </p:blipFill>
        <p:spPr bwMode="auto">
          <a:xfrm rot="1122918">
            <a:off x="5057476" y="1390460"/>
            <a:ext cx="2809233" cy="42138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9"/>
                                        </p:tgtEl>
                                      </p:cBhvr>
                                      <p:by x="25000" y="25000"/>
                                    </p:animScale>
                                  </p:childTnLst>
                                </p:cTn>
                              </p:par>
                              <p:par>
                                <p:cTn id="7" presetID="8" presetClass="emph" presetSubtype="0" fill="hold" nodeType="withEffect">
                                  <p:stCondLst>
                                    <p:cond delay="0"/>
                                  </p:stCondLst>
                                  <p:childTnLst>
                                    <p:animRot by="1200000">
                                      <p:cBhvr>
                                        <p:cTn id="8" dur="1000" fill="hold"/>
                                        <p:tgtEl>
                                          <p:spTgt spid="19"/>
                                        </p:tgtEl>
                                        <p:attrNameLst>
                                          <p:attrName>r</p:attrName>
                                        </p:attrNameLst>
                                      </p:cBhvr>
                                    </p:animRot>
                                  </p:childTnLst>
                                </p:cTn>
                              </p:par>
                              <p:par>
                                <p:cTn id="9" presetID="42" presetClass="path" presetSubtype="0" accel="50000" decel="50000" fill="hold" nodeType="withEffect">
                                  <p:stCondLst>
                                    <p:cond delay="0"/>
                                  </p:stCondLst>
                                  <p:childTnLst>
                                    <p:animMotion origin="layout" path="M 1.66667E-6 2.96296E-6 L -0.49063 0.13518 " pathEditMode="relative" rAng="0" ptsTypes="AA">
                                      <p:cBhvr>
                                        <p:cTn id="10" dur="1000" fill="hold"/>
                                        <p:tgtEl>
                                          <p:spTgt spid="19"/>
                                        </p:tgtEl>
                                        <p:attrNameLst>
                                          <p:attrName>ppt_x</p:attrName>
                                          <p:attrName>ppt_y</p:attrName>
                                        </p:attrNameLst>
                                      </p:cBhvr>
                                      <p:rCtr x="-245" y="68"/>
                                    </p:animMotion>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nodeType="clickEffect">
                                  <p:stCondLst>
                                    <p:cond delay="0"/>
                                  </p:stCondLst>
                                  <p:childTnLst>
                                    <p:animScale>
                                      <p:cBhvr>
                                        <p:cTn id="42" dur="1000" fill="hold"/>
                                        <p:tgtEl>
                                          <p:spTgt spid="17"/>
                                        </p:tgtEl>
                                      </p:cBhvr>
                                      <p:by x="200000" y="200000"/>
                                    </p:animScale>
                                  </p:childTnLst>
                                </p:cTn>
                              </p:par>
                              <p:par>
                                <p:cTn id="43" presetID="8" presetClass="emph" presetSubtype="0" fill="hold" nodeType="withEffect">
                                  <p:stCondLst>
                                    <p:cond delay="0"/>
                                  </p:stCondLst>
                                  <p:childTnLst>
                                    <p:animRot by="-1080000">
                                      <p:cBhvr>
                                        <p:cTn id="44" dur="1000" fill="hold"/>
                                        <p:tgtEl>
                                          <p:spTgt spid="17"/>
                                        </p:tgtEl>
                                        <p:attrNameLst>
                                          <p:attrName>r</p:attrName>
                                        </p:attrNameLst>
                                      </p:cBhvr>
                                    </p:animRot>
                                  </p:childTnLst>
                                </p:cTn>
                              </p:par>
                              <p:par>
                                <p:cTn id="45" presetID="42" presetClass="path" presetSubtype="0" accel="50000" decel="50000" fill="hold" nodeType="withEffect">
                                  <p:stCondLst>
                                    <p:cond delay="0"/>
                                  </p:stCondLst>
                                  <p:childTnLst>
                                    <p:animMotion origin="layout" path="M 2.22222E-6 3.7037E-7 L -0.04653 0.10231 " pathEditMode="relative" rAng="0" ptsTypes="AA">
                                      <p:cBhvr>
                                        <p:cTn id="46" dur="1000" fill="hold"/>
                                        <p:tgtEl>
                                          <p:spTgt spid="17"/>
                                        </p:tgtEl>
                                        <p:attrNameLst>
                                          <p:attrName>ppt_x</p:attrName>
                                          <p:attrName>ppt_y</p:attrName>
                                        </p:attrNameLst>
                                      </p:cBhvr>
                                      <p:rCtr x="-23" y="51"/>
                                    </p:animMotion>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141314"/>
                                        </p:tgtEl>
                                        <p:attrNameLst>
                                          <p:attrName>style.visibility</p:attrName>
                                        </p:attrNameLst>
                                      </p:cBhvr>
                                      <p:to>
                                        <p:strVal val="visible"/>
                                      </p:to>
                                    </p:set>
                                    <p:animEffect transition="in" filter="fade">
                                      <p:cBhvr>
                                        <p:cTn id="50" dur="1000"/>
                                        <p:tgtEl>
                                          <p:spTgt spid="141314"/>
                                        </p:tgtEl>
                                      </p:cBhvr>
                                    </p:animEffect>
                                  </p:childTnLst>
                                </p:cTn>
                              </p:par>
                              <p:par>
                                <p:cTn id="51" presetID="10" presetClass="exit" presetSubtype="0" fill="hold" nodeType="withEffect">
                                  <p:stCondLst>
                                    <p:cond delay="0"/>
                                  </p:stCondLst>
                                  <p:childTnLst>
                                    <p:animEffect transition="out" filter="fade">
                                      <p:cBhvr>
                                        <p:cTn id="52" dur="1000"/>
                                        <p:tgtEl>
                                          <p:spTgt spid="2"/>
                                        </p:tgtEl>
                                      </p:cBhvr>
                                    </p:animEffect>
                                    <p:set>
                                      <p:cBhvr>
                                        <p:cTn id="53" dur="1" fill="hold">
                                          <p:stCondLst>
                                            <p:cond delay="999"/>
                                          </p:stCondLst>
                                        </p:cTn>
                                        <p:tgtEl>
                                          <p:spTgt spid="2"/>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1000"/>
                                        <p:tgtEl>
                                          <p:spTgt spid="9"/>
                                        </p:tgtEl>
                                      </p:cBhvr>
                                    </p:animEffect>
                                    <p:set>
                                      <p:cBhvr>
                                        <p:cTn id="56" dur="1" fill="hold">
                                          <p:stCondLst>
                                            <p:cond delay="999"/>
                                          </p:stCondLst>
                                        </p:cTn>
                                        <p:tgtEl>
                                          <p:spTgt spid="9"/>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1000"/>
                                        <p:tgtEl>
                                          <p:spTgt spid="13"/>
                                        </p:tgtEl>
                                      </p:cBhvr>
                                    </p:animEffect>
                                    <p:set>
                                      <p:cBhvr>
                                        <p:cTn id="59" dur="1" fill="hold">
                                          <p:stCondLst>
                                            <p:cond delay="999"/>
                                          </p:stCondLst>
                                        </p:cTn>
                                        <p:tgtEl>
                                          <p:spTgt spid="13"/>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1000"/>
                                        <p:tgtEl>
                                          <p:spTgt spid="14"/>
                                        </p:tgtEl>
                                      </p:cBhvr>
                                    </p:animEffect>
                                    <p:set>
                                      <p:cBhvr>
                                        <p:cTn id="62" dur="1" fill="hold">
                                          <p:stCondLst>
                                            <p:cond delay="999"/>
                                          </p:stCondLst>
                                        </p:cTn>
                                        <p:tgtEl>
                                          <p:spTgt spid="14"/>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000"/>
                                        <p:tgtEl>
                                          <p:spTgt spid="15"/>
                                        </p:tgtEl>
                                      </p:cBhvr>
                                    </p:animEffect>
                                    <p:set>
                                      <p:cBhvr>
                                        <p:cTn id="65" dur="1" fill="hold">
                                          <p:stCondLst>
                                            <p:cond delay="999"/>
                                          </p:stCondLst>
                                        </p:cTn>
                                        <p:tgtEl>
                                          <p:spTgt spid="15"/>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1000"/>
                                        <p:tgtEl>
                                          <p:spTgt spid="12"/>
                                        </p:tgtEl>
                                      </p:cBhvr>
                                    </p:animEffect>
                                    <p:set>
                                      <p:cBhvr>
                                        <p:cTn id="68" dur="1" fill="hold">
                                          <p:stCondLst>
                                            <p:cond delay="999"/>
                                          </p:stCondLst>
                                        </p:cTn>
                                        <p:tgtEl>
                                          <p:spTgt spid="12"/>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1000"/>
                                        <p:tgtEl>
                                          <p:spTgt spid="16"/>
                                        </p:tgtEl>
                                      </p:cBhvr>
                                    </p:animEffect>
                                    <p:set>
                                      <p:cBhvr>
                                        <p:cTn id="71"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2" grpId="1" animBg="1"/>
      <p:bldP spid="13" grpId="0" animBg="1"/>
      <p:bldP spid="14" grpId="0" animBg="1"/>
      <p:bldP spid="14" grpId="1" animBg="1"/>
      <p:bldP spid="15" grpId="0" animBg="1"/>
      <p:bldP spid="15" grpId="1" animBg="1"/>
      <p:bldP spid="16" grpId="0" animBg="1"/>
      <p:bldP spid="16" grpId="1"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62263199"/>
          </a:xfrm>
          <a:prstGeom prst="rect">
            <a:avLst/>
          </a:prstGeom>
        </p:spPr>
        <p:txBody>
          <a:bodyPr wrap="square">
            <a:spAutoFit/>
          </a:bodyPr>
          <a:lstStyle/>
          <a:p>
            <a:r>
              <a:rPr lang="en-US" sz="2000" dirty="0" smtClean="0">
                <a:hlinkClick r:id="rId2"/>
              </a:rPr>
              <a:t>https://en.wikipedia.org/wiki/Sequoyah</a:t>
            </a:r>
            <a:endParaRPr lang="en-US" sz="2000" dirty="0" smtClean="0"/>
          </a:p>
          <a:p>
            <a:endParaRPr lang="en-US" sz="2000" dirty="0" smtClean="0"/>
          </a:p>
          <a:p>
            <a:endParaRPr lang="en-US" sz="2000" dirty="0" smtClean="0"/>
          </a:p>
          <a:p>
            <a:endParaRPr lang="en-US" sz="2000" dirty="0" smtClean="0"/>
          </a:p>
          <a:p>
            <a:endParaRPr lang="en-US" sz="2000" dirty="0" smtClean="0"/>
          </a:p>
          <a:p>
            <a:r>
              <a:rPr lang="en-US" sz="2000" b="1" dirty="0" smtClean="0"/>
              <a:t>Sequoyah, </a:t>
            </a:r>
            <a:r>
              <a:rPr lang="en-US" sz="2000" dirty="0" smtClean="0"/>
              <a:t>named in English </a:t>
            </a:r>
            <a:r>
              <a:rPr lang="en-US" sz="2000" b="1" dirty="0" smtClean="0"/>
              <a:t>George Gist</a:t>
            </a:r>
            <a:r>
              <a:rPr lang="en-US" sz="2000" dirty="0" smtClean="0"/>
              <a:t> </a:t>
            </a:r>
          </a:p>
          <a:p>
            <a:r>
              <a:rPr lang="en-US" sz="2000" dirty="0" smtClean="0"/>
              <a:t>or </a:t>
            </a:r>
            <a:r>
              <a:rPr lang="en-US" sz="2000" b="1" dirty="0" smtClean="0"/>
              <a:t>George Guess</a:t>
            </a:r>
            <a:r>
              <a:rPr lang="en-US" sz="2000" dirty="0" smtClean="0"/>
              <a:t>) (c.1770—1843), was a Cherokee </a:t>
            </a:r>
          </a:p>
          <a:p>
            <a:r>
              <a:rPr lang="en-US" sz="2000" dirty="0" smtClean="0"/>
              <a:t>silversmith. In 1821 he completed his independent </a:t>
            </a:r>
          </a:p>
          <a:p>
            <a:r>
              <a:rPr lang="en-US" sz="2000" dirty="0" smtClean="0"/>
              <a:t>creation of a Cherokee </a:t>
            </a:r>
            <a:r>
              <a:rPr lang="en-US" sz="2000" dirty="0" err="1" smtClean="0"/>
              <a:t>syllabary</a:t>
            </a:r>
            <a:r>
              <a:rPr lang="en-US" sz="2000" dirty="0" smtClean="0"/>
              <a:t>, making reading and </a:t>
            </a:r>
          </a:p>
          <a:p>
            <a:r>
              <a:rPr lang="en-US" sz="2000" dirty="0" smtClean="0"/>
              <a:t>writing in Cherokee possible. This was one of the very few times in </a:t>
            </a:r>
            <a:r>
              <a:rPr lang="en-US" sz="2000" u="sng" dirty="0" smtClean="0"/>
              <a:t>recorded history</a:t>
            </a:r>
            <a:r>
              <a:rPr lang="en-US" sz="2000" dirty="0" smtClean="0"/>
              <a:t> that a member of a pre-literate people created an original, effective writing system.   After seeing its worth, the people of the Cherokee Nation rapidly began to use his </a:t>
            </a:r>
            <a:r>
              <a:rPr lang="en-US" sz="2000" dirty="0" err="1" smtClean="0"/>
              <a:t>syllabary</a:t>
            </a:r>
            <a:r>
              <a:rPr lang="en-US" sz="2000" dirty="0" smtClean="0"/>
              <a:t> and officially adopted it in 1825.  Their literacy rate quickly surpassed that of surrounding European-American settlers.</a:t>
            </a:r>
          </a:p>
          <a:p>
            <a:r>
              <a:rPr lang="en-US" sz="2000" dirty="0" smtClean="0"/>
              <a:t>	</a:t>
            </a:r>
            <a:r>
              <a:rPr lang="en-US" sz="2000" dirty="0" err="1" smtClean="0"/>
              <a:t>Sequoyah's</a:t>
            </a:r>
            <a:r>
              <a:rPr lang="en-US" sz="2000" dirty="0" smtClean="0"/>
              <a:t> heroic status has led to several competing accounts of his life that are speculative, contradictory, or fabricated.</a:t>
            </a:r>
            <a:r>
              <a:rPr lang="en-US" sz="2000" baseline="30000" dirty="0" smtClean="0"/>
              <a:t>  </a:t>
            </a:r>
            <a:r>
              <a:rPr lang="en-US" sz="2000" dirty="0" smtClean="0"/>
              <a:t>As noted by John B. Davis, there were very few primary documents describing facts of </a:t>
            </a:r>
            <a:r>
              <a:rPr lang="en-US" sz="2000" dirty="0" err="1" smtClean="0"/>
              <a:t>Sequoyah's</a:t>
            </a:r>
            <a:r>
              <a:rPr lang="en-US" sz="2000" dirty="0" smtClean="0"/>
              <a:t> life. Some anecdotes were passed down orally, but these often conflict or are vague about times and places.</a:t>
            </a:r>
          </a:p>
          <a:p>
            <a:r>
              <a:rPr lang="en-US" sz="2000" dirty="0" smtClean="0"/>
              <a:t>	Sequoyah was born in the Cherokee town of Tuskegee circa 1770. James Mooney, a prominent anthropologist and historian of the Cherokee people, quoted a cousin as saying that as a little boy, he spent his early years with his mother.  Estimates of his birth year ranged from 1760 to 1776. His name is believed to come from the Cherokee word </a:t>
            </a:r>
            <a:r>
              <a:rPr lang="en-US" sz="2000" i="1" dirty="0" err="1" smtClean="0"/>
              <a:t>siqua</a:t>
            </a:r>
            <a:r>
              <a:rPr lang="en-US" sz="2000" dirty="0" err="1" smtClean="0"/>
              <a:t>meaning</a:t>
            </a:r>
            <a:r>
              <a:rPr lang="en-US" sz="2000" dirty="0" smtClean="0"/>
              <a:t> 'hog'.  However, Davis says the name may have been derived from </a:t>
            </a:r>
            <a:r>
              <a:rPr lang="en-US" sz="2000" i="1" dirty="0" err="1" smtClean="0"/>
              <a:t>sikwa</a:t>
            </a:r>
            <a:r>
              <a:rPr lang="en-US" sz="2000" dirty="0" smtClean="0"/>
              <a:t> (either a hog or an opossum) and </a:t>
            </a:r>
            <a:r>
              <a:rPr lang="en-US" sz="2000" i="1" dirty="0" smtClean="0"/>
              <a:t>vi</a:t>
            </a:r>
            <a:r>
              <a:rPr lang="en-US" sz="2000" dirty="0" smtClean="0"/>
              <a:t> meaning a place or an enclosure.  This is a reference either to a childhood deformity or to a later injury that left Sequoyah disabled.</a:t>
            </a:r>
          </a:p>
          <a:p>
            <a:r>
              <a:rPr lang="en-US" sz="2000" dirty="0" smtClean="0"/>
              <a:t>	His mother, </a:t>
            </a:r>
            <a:r>
              <a:rPr lang="en-US" sz="2000" i="1" dirty="0" err="1" smtClean="0"/>
              <a:t>Wut-teh</a:t>
            </a:r>
            <a:r>
              <a:rPr lang="en-US" sz="2000" dirty="0" smtClean="0"/>
              <a:t>, was known to be Cherokee.  Mooney stated that she was the niece of a Cherokee chief.  McKinney and Hall noted that she was a niece of chiefs who have been identified as the brothers Old Tassel and </a:t>
            </a:r>
            <a:r>
              <a:rPr lang="en-US" sz="2000" dirty="0" err="1" smtClean="0"/>
              <a:t>Doublehead</a:t>
            </a:r>
            <a:r>
              <a:rPr lang="en-US" sz="2000" dirty="0" smtClean="0"/>
              <a:t>.  Since John Watts (also known as Young Tassel) was a nephew of the two chiefs, it is likely that </a:t>
            </a:r>
            <a:r>
              <a:rPr lang="en-US" sz="2000" dirty="0" err="1" smtClean="0"/>
              <a:t>Wut-teh</a:t>
            </a:r>
            <a:r>
              <a:rPr lang="en-US" sz="2000" dirty="0" smtClean="0"/>
              <a:t> and John Watts were cousins.</a:t>
            </a:r>
          </a:p>
          <a:p>
            <a:r>
              <a:rPr lang="en-US" sz="2000" dirty="0" smtClean="0"/>
              <a:t>	Sources differ as to the identity of </a:t>
            </a:r>
            <a:r>
              <a:rPr lang="en-US" sz="2000" dirty="0" err="1" smtClean="0"/>
              <a:t>Sequoyah's</a:t>
            </a:r>
            <a:r>
              <a:rPr lang="en-US" sz="2000" dirty="0" smtClean="0"/>
              <a:t> father.  Davis cites Emmet Starr's book, </a:t>
            </a:r>
            <a:r>
              <a:rPr lang="en-US" sz="2000" i="1" dirty="0" smtClean="0"/>
              <a:t>Early History of the Cherokees</a:t>
            </a:r>
            <a:r>
              <a:rPr lang="en-US" sz="2000" dirty="0" smtClean="0"/>
              <a:t>, as the source for saying that </a:t>
            </a:r>
            <a:r>
              <a:rPr lang="en-US" sz="2000" dirty="0" err="1" smtClean="0"/>
              <a:t>Sequoyah's</a:t>
            </a:r>
            <a:r>
              <a:rPr lang="en-US" sz="2000" dirty="0" smtClean="0"/>
              <a:t> father was a peddler from Swabia named </a:t>
            </a:r>
            <a:r>
              <a:rPr lang="en-US" sz="2000" dirty="0" err="1" smtClean="0"/>
              <a:t>Guyst</a:t>
            </a:r>
            <a:r>
              <a:rPr lang="en-US" sz="2000" dirty="0" smtClean="0"/>
              <a:t>, </a:t>
            </a:r>
            <a:r>
              <a:rPr lang="en-US" sz="2000" dirty="0" err="1" smtClean="0"/>
              <a:t>Guist</a:t>
            </a:r>
            <a:r>
              <a:rPr lang="en-US" sz="2000" dirty="0" smtClean="0"/>
              <a:t>, or Gist.</a:t>
            </a:r>
            <a:r>
              <a:rPr lang="en-US" sz="2000" baseline="30000" dirty="0" smtClean="0"/>
              <a:t>  </a:t>
            </a:r>
            <a:r>
              <a:rPr lang="en-US" sz="2000" dirty="0" smtClean="0"/>
              <a:t> According to </a:t>
            </a:r>
            <a:r>
              <a:rPr lang="en-US" sz="2000" dirty="0" err="1" smtClean="0"/>
              <a:t>Goodpasture</a:t>
            </a:r>
            <a:r>
              <a:rPr lang="en-US" sz="2000" dirty="0" smtClean="0"/>
              <a:t>, some believe the father was an unlicensed German peddler named George Gist, who came into the Cherokee Nation in 1768, where he married and fathered a child. </a:t>
            </a:r>
            <a:r>
              <a:rPr lang="en-US" sz="2000" baseline="30000" dirty="0" smtClean="0"/>
              <a:t> </a:t>
            </a:r>
            <a:r>
              <a:rPr lang="en-US" sz="2000" dirty="0" smtClean="0"/>
              <a:t>Grant Foreman identified him as Nathaniel Gist, son of a Christopher Gist, who later became a commissioned officer with the Continental Army associated with George Washington.   Mooney and others suggested that he was possibly a fur trader, who would have been a man of some social status and financial backing.</a:t>
            </a:r>
            <a:r>
              <a:rPr lang="en-US" sz="2000" baseline="30000" dirty="0" smtClean="0"/>
              <a:t>  </a:t>
            </a:r>
            <a:r>
              <a:rPr lang="en-US" sz="2000" dirty="0" smtClean="0"/>
              <a:t>Josiah C. Nott claimed he was the "son of a Scotchman". </a:t>
            </a:r>
            <a:r>
              <a:rPr lang="en-US" sz="2000" baseline="30000" dirty="0" smtClean="0"/>
              <a:t> </a:t>
            </a:r>
            <a:r>
              <a:rPr lang="en-US" sz="2000" dirty="0" smtClean="0"/>
              <a:t>An article in the </a:t>
            </a:r>
            <a:r>
              <a:rPr lang="en-US" sz="2000" i="1" dirty="0" smtClean="0"/>
              <a:t>Cherokee Phoenix</a:t>
            </a:r>
            <a:r>
              <a:rPr lang="en-US" sz="2000" dirty="0" smtClean="0"/>
              <a:t>, published in 1828, stated that </a:t>
            </a:r>
            <a:r>
              <a:rPr lang="en-US" sz="2000" dirty="0" err="1" smtClean="0"/>
              <a:t>Sequoyah's</a:t>
            </a:r>
            <a:r>
              <a:rPr lang="en-US" sz="2000" dirty="0" smtClean="0"/>
              <a:t> father was a half-blood and his grandfather a white man.</a:t>
            </a:r>
          </a:p>
          <a:p>
            <a:r>
              <a:rPr lang="en-US" sz="2000" dirty="0" smtClean="0"/>
              <a:t>	The </a:t>
            </a:r>
            <a:r>
              <a:rPr lang="en-US" sz="2000" i="1" dirty="0" smtClean="0"/>
              <a:t>New Georgia Encyclopedia</a:t>
            </a:r>
            <a:r>
              <a:rPr lang="en-US" sz="2000" dirty="0" smtClean="0"/>
              <a:t> presents another version of </a:t>
            </a:r>
            <a:r>
              <a:rPr lang="en-US" sz="2000" dirty="0" err="1" smtClean="0"/>
              <a:t>Sequoyah's</a:t>
            </a:r>
            <a:r>
              <a:rPr lang="en-US" sz="2000" dirty="0" smtClean="0"/>
              <a:t> origins, from the 1971 book, </a:t>
            </a:r>
            <a:r>
              <a:rPr lang="en-US" sz="2000" i="1" dirty="0" smtClean="0"/>
              <a:t>Tell Them They Lie: The Sequoyah Myth</a:t>
            </a:r>
            <a:r>
              <a:rPr lang="en-US" sz="2000" dirty="0" smtClean="0"/>
              <a:t>, by </a:t>
            </a:r>
            <a:r>
              <a:rPr lang="en-US" sz="2000" dirty="0" err="1" smtClean="0"/>
              <a:t>Traveller</a:t>
            </a:r>
            <a:r>
              <a:rPr lang="en-US" sz="2000" dirty="0" smtClean="0"/>
              <a:t> Bird, who claims to be a Sequoyah descendant.  Bird says that Sequoyah was a full-blood Cherokee who always opposed the submission and assimilation of his people into the white man's culture.  The encyclopedia noted that Bird presented no documentary evidence, but has gained some credibility in academic circles.</a:t>
            </a:r>
          </a:p>
          <a:p>
            <a:r>
              <a:rPr lang="en-US" sz="2000" dirty="0" smtClean="0"/>
              <a:t>	In any case the father was absent before Sequoyah was born.  Various explanations have been proposed, but the reason is unknown.  </a:t>
            </a:r>
            <a:r>
              <a:rPr lang="en-US" sz="2000" dirty="0" err="1" smtClean="0"/>
              <a:t>Wuteh</a:t>
            </a:r>
            <a:r>
              <a:rPr lang="en-US" sz="2000" dirty="0" smtClean="0"/>
              <a:t> did not remarry afterward (assuming she married her son's father in the first place).  There were no siblings, and Sequoyah was raised by his mother alone.</a:t>
            </a:r>
            <a:r>
              <a:rPr lang="en-US" sz="2000" baseline="30000" dirty="0" smtClean="0"/>
              <a:t> </a:t>
            </a:r>
            <a:r>
              <a:rPr lang="en-US" sz="2000" dirty="0" smtClean="0"/>
              <a:t>  According to Davis, Sequoyah never went to school and never learned English.  He and </a:t>
            </a:r>
            <a:r>
              <a:rPr lang="en-US" sz="2000" dirty="0" err="1" smtClean="0"/>
              <a:t>Wuteh</a:t>
            </a:r>
            <a:r>
              <a:rPr lang="en-US" sz="2000" dirty="0" smtClean="0"/>
              <a:t> spoke only Cherokee.  As a youth, he spent much of his time tending cattle and working in their garden, while his mother ran a trading post.</a:t>
            </a:r>
            <a:r>
              <a:rPr lang="en-US" sz="2000" baseline="30000" dirty="0" smtClean="0"/>
              <a:t> </a:t>
            </a:r>
            <a:endParaRPr lang="en-US" sz="2000" dirty="0" smtClean="0"/>
          </a:p>
          <a:p>
            <a:r>
              <a:rPr lang="en-US" sz="2000" dirty="0" smtClean="0"/>
              <a:t>	Sequoyah became lame early in life, though why, when and where are not known. Some reports indicate this may have been caused by injury in battle; others say the cause was a hunting accident.  Davis wrote that an early issue of the </a:t>
            </a:r>
            <a:r>
              <a:rPr lang="en-US" sz="2000" i="1" dirty="0" smtClean="0"/>
              <a:t>Cherokee Advocate</a:t>
            </a:r>
            <a:r>
              <a:rPr lang="en-US" sz="2000" dirty="0" smtClean="0"/>
              <a:t> said that "...he was the victim of a </a:t>
            </a:r>
            <a:r>
              <a:rPr lang="en-US" sz="2000" dirty="0" err="1" smtClean="0"/>
              <a:t>hydrarthritic</a:t>
            </a:r>
            <a:r>
              <a:rPr lang="en-US" sz="2000" dirty="0" smtClean="0"/>
              <a:t> trouble of the knee joint, commonly called 'white swelling'.   The lameness prevented him from being a successful farmer or warrior.</a:t>
            </a:r>
          </a:p>
          <a:p>
            <a:r>
              <a:rPr lang="en-US" sz="2000" dirty="0" smtClean="0"/>
              <a:t>	Despite his lack of schooling, Sequoyah displayed a good deal of natural intelligence.  As a child, he had devised and built milk troughs and skimmers for the dairy house that he had constructed.  As he grew older and came in contact with more white men, he learned how to make jewelry.  He became a noted silversmith, creating various items from the silver coins that trappers and traders carried.  He never signed his pieces, so there are none that can be positively identified as his work.</a:t>
            </a:r>
          </a:p>
          <a:p>
            <a:r>
              <a:rPr lang="en-US" sz="2000" dirty="0" smtClean="0"/>
              <a:t>	Sequoyah may have taken over his mother's trading post after her death, which Davis claimed occurred about the end of the 18th Century.  His store became an informal meeting place for Cherokee men to socialize and, especially, drink whiskey.  Sequoyah developed a great fondness for alcohol and soon spent much of his time drunk.  After a few months he was rarely seen sober, neglecting his farm and trading business and spending his money buying liquor by the keg.</a:t>
            </a:r>
          </a:p>
          <a:p>
            <a:r>
              <a:rPr lang="en-US" sz="2000" dirty="0" smtClean="0"/>
              <a:t>	Fortunately, he realized that he was ruining his life, and took up new interests.  He began to draw.  Then he took up blacksmithing, so he could repair the iron farm implements that had recently been introduced to the area.  Self-taught as usual, he made his own tools, forge and bellows.  He was soon doing a good business either repairing items or selling items he had created himself.  His spurs and bridle bits were in great demand because he liked to decorate them with silver.  Although he maintained his store, he not only stopped drinking but stopped selling alcohol.</a:t>
            </a:r>
          </a:p>
          <a:p>
            <a:r>
              <a:rPr lang="en-US" sz="2000" dirty="0" smtClean="0"/>
              <a:t>	It is unclear when Sequoyah moved to Alabama from Tennessee.  Some sources claim he went with his mother, though there is no confirmed date for her death.  Others have stated that it was before 1809, when he started his work on the Cherokee </a:t>
            </a:r>
            <a:r>
              <a:rPr lang="en-US" sz="2000" dirty="0" err="1" smtClean="0"/>
              <a:t>Syllabary</a:t>
            </a:r>
            <a:r>
              <a:rPr lang="en-US" sz="2000" dirty="0" smtClean="0"/>
              <a:t>.  Another source claims it was in 1818.</a:t>
            </a:r>
            <a:r>
              <a:rPr lang="en-US" sz="2000" baseline="30000" dirty="0" smtClean="0"/>
              <a:t> </a:t>
            </a:r>
            <a:r>
              <a:rPr lang="en-US" sz="2000" dirty="0" smtClean="0"/>
              <a:t>  However, this date is too late, because he was already living in Alabama when he enlisted in the army.   In 1813–14, Sequoyah served as a warrior of the Cherokee Regiment (Col. Gideon Morgan, Commander) at the Battle of Horseshoe Bend against the "Red Sticks" (Creek, or Muskogee, renegades).   His white comrades called him either George Guess or George Gist.</a:t>
            </a:r>
            <a:r>
              <a:rPr lang="en-US" sz="2000" baseline="30000" dirty="0" smtClean="0"/>
              <a:t> </a:t>
            </a:r>
            <a:r>
              <a:rPr lang="en-US" sz="2000" dirty="0" smtClean="0"/>
              <a:t> The </a:t>
            </a:r>
            <a:r>
              <a:rPr lang="en-US" sz="2000" i="1" dirty="0" smtClean="0"/>
              <a:t>Encyclopedia of Alabama</a:t>
            </a:r>
            <a:r>
              <a:rPr lang="en-US" sz="2000" dirty="0" smtClean="0"/>
              <a:t> states that Sequoyah married Sally </a:t>
            </a:r>
            <a:r>
              <a:rPr lang="en-US" sz="2000" dirty="0" err="1" smtClean="0"/>
              <a:t>Benge</a:t>
            </a:r>
            <a:r>
              <a:rPr lang="en-US" sz="2000" dirty="0" smtClean="0"/>
              <a:t> in 1815.</a:t>
            </a:r>
          </a:p>
          <a:p>
            <a:r>
              <a:rPr lang="en-US" sz="2000" dirty="0" smtClean="0"/>
              <a:t>	As a silversmith, Sequoyah dealt regularly with whites who had settled in the area.  He was impressed by their writing, referring to their correspondence as "talking leaves".  He knew that they represented a way to transmit information to other people in distant places. However, a majority of the Cherokees believed that writing was either sorcery, a special gift, or a pretense.  Sequoyah accepted none of these explanations.  He said that he could invent a way for Cherokees to talk on paper, even though his friends and family thought the idea was ridiculous.</a:t>
            </a:r>
          </a:p>
          <a:p>
            <a:r>
              <a:rPr lang="en-US" sz="2000" dirty="0" smtClean="0"/>
              <a:t>	Around 1809, Sequoyah began creating a system of writing for the Cherokee language. At first he sought to create a character for each word in the language.  He spent a year on this effort, leaving his fields unplanted, so that his friends and neighbors thought he had lost his mind.  His wife is said to have burned his initial work, believing it to be witchcraft.   He realized that this approach was impractical because it would require too many pictures to be remembered.  He tried making a symbol for every idea, but this also caused too many problems to be practical.</a:t>
            </a:r>
          </a:p>
          <a:p>
            <a:r>
              <a:rPr lang="en-US" sz="2000" dirty="0" smtClean="0"/>
              <a:t>	Sequoyah decided to develop a symbol for each syllable in the language. After approximately a month, he had a system of 86 characters, some of which were Latin letters he obtained from a spelling book.</a:t>
            </a:r>
            <a:r>
              <a:rPr lang="en-US" sz="2000" baseline="30000" dirty="0" smtClean="0"/>
              <a:t> </a:t>
            </a:r>
            <a:r>
              <a:rPr lang="en-US" sz="2000" dirty="0" smtClean="0"/>
              <a:t> "In their present form, many of the </a:t>
            </a:r>
            <a:r>
              <a:rPr lang="en-US" sz="2000" dirty="0" err="1" smtClean="0"/>
              <a:t>syllabary</a:t>
            </a:r>
            <a:r>
              <a:rPr lang="en-US" sz="2000" dirty="0" smtClean="0"/>
              <a:t> characters resemble Roman, Cyrillic or Greek letters or Arabic numerals," says Janine </a:t>
            </a:r>
            <a:r>
              <a:rPr lang="en-US" sz="2000" dirty="0" err="1" smtClean="0"/>
              <a:t>Scancarelli</a:t>
            </a:r>
            <a:r>
              <a:rPr lang="en-US" sz="2000" dirty="0" smtClean="0"/>
              <a:t>, a scholar of Cherokee writing, "but there is no apparent relationship between their sounds in other languages and in Cherokee."</a:t>
            </a:r>
          </a:p>
          <a:p>
            <a:r>
              <a:rPr lang="en-US" sz="2000" dirty="0" smtClean="0"/>
              <a:t>	Sequoyah first taught the </a:t>
            </a:r>
            <a:r>
              <a:rPr lang="en-US" sz="2000" dirty="0" err="1" smtClean="0"/>
              <a:t>syllabary</a:t>
            </a:r>
            <a:r>
              <a:rPr lang="en-US" sz="2000" dirty="0" smtClean="0"/>
              <a:t> to his six-year old</a:t>
            </a:r>
            <a:r>
              <a:rPr lang="en-US" sz="2000" baseline="30000" dirty="0" smtClean="0"/>
              <a:t> </a:t>
            </a:r>
            <a:r>
              <a:rPr lang="en-US" sz="2000" dirty="0" smtClean="0"/>
              <a:t>daughter, </a:t>
            </a:r>
            <a:r>
              <a:rPr lang="en-US" sz="2000" i="1" dirty="0" err="1" smtClean="0"/>
              <a:t>Ayokeh</a:t>
            </a:r>
            <a:r>
              <a:rPr lang="en-US" sz="2000" dirty="0" smtClean="0"/>
              <a:t> (also spelled </a:t>
            </a:r>
            <a:r>
              <a:rPr lang="en-US" sz="2000" dirty="0" err="1" smtClean="0"/>
              <a:t>Ayoka</a:t>
            </a:r>
            <a:r>
              <a:rPr lang="en-US" sz="2000" dirty="0" smtClean="0"/>
              <a:t>), because he could not find adults willing to learn it.</a:t>
            </a:r>
            <a:r>
              <a:rPr lang="en-US" sz="2000" baseline="30000" dirty="0" smtClean="0"/>
              <a:t> </a:t>
            </a:r>
            <a:r>
              <a:rPr lang="en-US" sz="2000" dirty="0" smtClean="0"/>
              <a:t> He traveled to the Indian Reserves in the </a:t>
            </a:r>
            <a:r>
              <a:rPr lang="en-US" sz="2000" dirty="0" err="1" smtClean="0"/>
              <a:t>Arkansaw</a:t>
            </a:r>
            <a:r>
              <a:rPr lang="en-US" sz="2000" dirty="0" smtClean="0"/>
              <a:t> Territory where some Cherokee had settled.  When he tried to convince the local leaders of the </a:t>
            </a:r>
            <a:r>
              <a:rPr lang="en-US" sz="2000" dirty="0" err="1" smtClean="0"/>
              <a:t>syllabary's</a:t>
            </a:r>
            <a:r>
              <a:rPr lang="en-US" sz="2000" dirty="0" smtClean="0"/>
              <a:t> usefulness, they doubted him.  Sequoyah asked each leader to say a word, which he wrote down, and then called his daughter in to read the words back.  This demonstration convinced the leaders to let him teach the </a:t>
            </a:r>
            <a:r>
              <a:rPr lang="en-US" sz="2000" dirty="0" err="1" smtClean="0"/>
              <a:t>syllabary</a:t>
            </a:r>
            <a:r>
              <a:rPr lang="en-US" sz="2000" dirty="0" smtClean="0"/>
              <a:t> to a few more people. This took several months, during which it was rumored that he might be using the students for sorcery.  After completing the lessons, Sequoyah wrote a dictated letter to each student, and read a dictated response.  This test convinced the western Cherokee that he had created a practical writing system.</a:t>
            </a:r>
          </a:p>
          <a:p>
            <a:r>
              <a:rPr lang="en-US" sz="2000" dirty="0" smtClean="0"/>
              <a:t>	When Sequoyah returned east, he brought a sealed envelope containing a written speech from one of the Arkansas Cherokee leaders.  By reading this speech, he convinced the eastern Cherokee also to learn the system, after which it spread rapidly.</a:t>
            </a:r>
          </a:p>
          <a:p>
            <a:r>
              <a:rPr lang="en-US" sz="2000" dirty="0" smtClean="0"/>
              <a:t>	In 1824, the General Council of the Eastern Cherokees awarded Sequoyah a large silver medal in honor of the </a:t>
            </a:r>
            <a:r>
              <a:rPr lang="en-US" sz="2000" dirty="0" err="1" smtClean="0"/>
              <a:t>syllabary</a:t>
            </a:r>
            <a:r>
              <a:rPr lang="en-US" sz="2000" dirty="0" smtClean="0"/>
              <a:t>.  According to Davis, one side of the medal bore his image surrounded by the inscription in English, "Presented to George Gist by the General Council of the Cherokee for his ingenuity in the invention of the Cherokee Alphabet."  The reverse side showed two long-stemmed pipes and the same inscription written in Cherokee.  Supposedly, Sequoyah wore the medal throughout the rest of his life and it was buried with him.</a:t>
            </a:r>
          </a:p>
          <a:p>
            <a:r>
              <a:rPr lang="en-US" sz="2000" dirty="0" smtClean="0"/>
              <a:t>	In 1825 the Cherokee Nation officially adopted the writing system.  In 1826, the Cherokee National Council commissioned George </a:t>
            </a:r>
            <a:r>
              <a:rPr lang="en-US" sz="2000" dirty="0" err="1" smtClean="0"/>
              <a:t>Lowrey</a:t>
            </a:r>
            <a:r>
              <a:rPr lang="en-US" sz="2000" dirty="0" smtClean="0"/>
              <a:t> and David Brown to translate and print eight copies of the laws of the Cherokee Nation in the Cherokee language using </a:t>
            </a:r>
            <a:r>
              <a:rPr lang="en-US" sz="2000" dirty="0" err="1" smtClean="0"/>
              <a:t>Sequoyah's</a:t>
            </a:r>
            <a:r>
              <a:rPr lang="en-US" sz="2000" dirty="0" smtClean="0"/>
              <a:t> new system.</a:t>
            </a:r>
            <a:r>
              <a:rPr lang="en-US" sz="2000" baseline="30000" dirty="0" smtClean="0"/>
              <a:t> </a:t>
            </a:r>
            <a:r>
              <a:rPr lang="en-US" sz="2000" dirty="0" smtClean="0"/>
              <a:t> From 1828 to 1834, American missionaries assisted the Cherokee in using </a:t>
            </a:r>
            <a:r>
              <a:rPr lang="en-US" sz="2000" dirty="0" err="1" smtClean="0"/>
              <a:t>Sequoyah's</a:t>
            </a:r>
            <a:r>
              <a:rPr lang="en-US" sz="2000" dirty="0" smtClean="0"/>
              <a:t> </a:t>
            </a:r>
            <a:r>
              <a:rPr lang="en-US" sz="2000" dirty="0" err="1" smtClean="0"/>
              <a:t>syllabary</a:t>
            </a:r>
            <a:r>
              <a:rPr lang="en-US" sz="2000" dirty="0" smtClean="0"/>
              <a:t> to develop type characters and print the </a:t>
            </a:r>
            <a:r>
              <a:rPr lang="en-US" sz="2000" i="1" dirty="0" smtClean="0"/>
              <a:t>Cherokee Phoenix</a:t>
            </a:r>
            <a:r>
              <a:rPr lang="en-US" sz="2000" dirty="0" smtClean="0"/>
              <a:t>, the first newspaper of the Cherokee Nation, with text in both Cherokee and English.</a:t>
            </a:r>
          </a:p>
          <a:p>
            <a:r>
              <a:rPr lang="en-US" sz="2000" dirty="0" smtClean="0"/>
              <a:t>	The news that an illiterate Cherokee had created a </a:t>
            </a:r>
            <a:r>
              <a:rPr lang="en-US" sz="2000" dirty="0" err="1" smtClean="0"/>
              <a:t>syllabary</a:t>
            </a:r>
            <a:r>
              <a:rPr lang="en-US" sz="2000" dirty="0" smtClean="0"/>
              <a:t> spread throughout the USA.  A missionary working in northern Alaska read about it and created a </a:t>
            </a:r>
            <a:r>
              <a:rPr lang="en-US" sz="2000" dirty="0" err="1" smtClean="0"/>
              <a:t>syllabary</a:t>
            </a:r>
            <a:r>
              <a:rPr lang="en-US" sz="2000" dirty="0" smtClean="0"/>
              <a:t>, what has become known as Cree syllabics.   This syllabic writing inspired other groups across Canada to adapt the syllabics to their languages.  A literate Cherokee emigrated to Liberia and told about their </a:t>
            </a:r>
            <a:r>
              <a:rPr lang="en-US" sz="2000" dirty="0" err="1" smtClean="0"/>
              <a:t>syllabary</a:t>
            </a:r>
            <a:r>
              <a:rPr lang="en-US" sz="2000" dirty="0" smtClean="0"/>
              <a:t>, leading a </a:t>
            </a:r>
            <a:r>
              <a:rPr lang="en-US" sz="2000" dirty="0" err="1" smtClean="0"/>
              <a:t>Bassa</a:t>
            </a:r>
            <a:r>
              <a:rPr lang="en-US" sz="2000" dirty="0" smtClean="0"/>
              <a:t> language speaker of Liberia to create his own </a:t>
            </a:r>
            <a:r>
              <a:rPr lang="en-US" sz="2000" dirty="0" err="1" smtClean="0"/>
              <a:t>syllabary</a:t>
            </a:r>
            <a:r>
              <a:rPr lang="en-US" sz="2000" dirty="0" smtClean="0"/>
              <a:t>, which led others groups in West Africa to follow suit, creating their own </a:t>
            </a:r>
            <a:r>
              <a:rPr lang="en-US" sz="2000" dirty="0" err="1" smtClean="0"/>
              <a:t>syllabaries</a:t>
            </a:r>
            <a:r>
              <a:rPr lang="en-US" sz="2000" dirty="0" smtClean="0"/>
              <a:t>.  A missionary in China read about the Cree </a:t>
            </a:r>
            <a:r>
              <a:rPr lang="en-US" sz="2000" dirty="0" err="1" smtClean="0"/>
              <a:t>syllabary</a:t>
            </a:r>
            <a:r>
              <a:rPr lang="en-US" sz="2000" dirty="0" smtClean="0"/>
              <a:t> and was inspired to follow that example in writing a local language in China.  The result of all the diffusion of </a:t>
            </a:r>
            <a:r>
              <a:rPr lang="en-US" sz="2000" dirty="0" err="1" smtClean="0"/>
              <a:t>Sequoyah's</a:t>
            </a:r>
            <a:r>
              <a:rPr lang="en-US" sz="2000" dirty="0" smtClean="0"/>
              <a:t> work is that it has led to 21 scripts devised, used for over 65 languages.</a:t>
            </a:r>
          </a:p>
          <a:p>
            <a:r>
              <a:rPr lang="en-US" sz="2000" dirty="0" smtClean="0"/>
              <a:t>	After the Nation accepted his </a:t>
            </a:r>
            <a:r>
              <a:rPr lang="en-US" sz="2000" dirty="0" err="1" smtClean="0"/>
              <a:t>syllabary</a:t>
            </a:r>
            <a:r>
              <a:rPr lang="en-US" sz="2000" dirty="0" smtClean="0"/>
              <a:t> in 1825, Sequoyah traveled to the Cherokee lands in the Arkansas Territory.  There he set up a blacksmith shop and a salt works.  He continued to teach the </a:t>
            </a:r>
            <a:r>
              <a:rPr lang="en-US" sz="2000" dirty="0" err="1" smtClean="0"/>
              <a:t>syllabary</a:t>
            </a:r>
            <a:r>
              <a:rPr lang="en-US" sz="2000" dirty="0" smtClean="0"/>
              <a:t> to anyone who wished.</a:t>
            </a:r>
          </a:p>
          <a:p>
            <a:r>
              <a:rPr lang="en-US" sz="2000" dirty="0" smtClean="0"/>
              <a:t>	In 1828, Sequoyah journeyed to Washington, D.C., as part of a delegation to negotiate a treaty for land in the planned Indian Territory.  While in Washington, D.C., he sat for a formal portrait painted by Charles Bird King.  He holds a copy of the </a:t>
            </a:r>
            <a:r>
              <a:rPr lang="en-US" sz="2000" dirty="0" err="1" smtClean="0"/>
              <a:t>syllabary</a:t>
            </a:r>
            <a:r>
              <a:rPr lang="en-US" sz="2000" dirty="0" smtClean="0"/>
              <a:t> in his left hand and is smoking a long-stemmed pipe . During his trip, he met representatives of other Native American tribes.  Inspired by these meetings, he decided to create a </a:t>
            </a:r>
            <a:r>
              <a:rPr lang="en-US" sz="2000" dirty="0" err="1" smtClean="0"/>
              <a:t>syllabary</a:t>
            </a:r>
            <a:r>
              <a:rPr lang="en-US" sz="2000" dirty="0" smtClean="0"/>
              <a:t> for universal use among Native American tribes.  Sequoyah began to journey into areas of present day Arizona  and New Mexico, to meet with tribes there.</a:t>
            </a:r>
          </a:p>
          <a:p>
            <a:r>
              <a:rPr lang="en-US" sz="2000" dirty="0" smtClean="0"/>
              <a:t>	In 1829, Sequoyah moved to a location on Big Skin Bayou, near the present city of Sallisaw, Oklahoma, where he built </a:t>
            </a:r>
            <a:r>
              <a:rPr lang="en-US" sz="2000" dirty="0" err="1" smtClean="0"/>
              <a:t>Sequoyah's</a:t>
            </a:r>
            <a:r>
              <a:rPr lang="en-US" sz="2000" dirty="0" smtClean="0"/>
              <a:t> Cabin that became his home for the rest of his life.   It was declared a National Historic Landmark in 1965.</a:t>
            </a:r>
            <a:r>
              <a:rPr lang="en-US" sz="2000" baseline="30000" dirty="0" smtClean="0"/>
              <a:t> </a:t>
            </a:r>
            <a:r>
              <a:rPr lang="en-US" sz="2000" dirty="0" smtClean="0"/>
              <a:t> It was operated by the Oklahoma Historical Society until it was purchased by the Cherokee Nation November 9, 2016.</a:t>
            </a:r>
          </a:p>
          <a:p>
            <a:r>
              <a:rPr lang="en-US" sz="2000" dirty="0" smtClean="0"/>
              <a:t>	In 1839, when the Cherokees were bitterly divided over the issue of removal to Indian Territory, Sequoyah joined with Jesse </a:t>
            </a:r>
            <a:r>
              <a:rPr lang="en-US" sz="2000" dirty="0" err="1" smtClean="0"/>
              <a:t>Bushyhead</a:t>
            </a:r>
            <a:r>
              <a:rPr lang="en-US" sz="2000" dirty="0" smtClean="0"/>
              <a:t> to try to reunite the Cherokee Nation.  Sequoyah, representing the Western Cherokees, and </a:t>
            </a:r>
            <a:r>
              <a:rPr lang="en-US" sz="2000" dirty="0" err="1" smtClean="0"/>
              <a:t>Bushyhead</a:t>
            </a:r>
            <a:r>
              <a:rPr lang="en-US" sz="2000" dirty="0" smtClean="0"/>
              <a:t> representing the Eastern Cherokees, made a joint plea at a tribal council meeting at </a:t>
            </a:r>
            <a:r>
              <a:rPr lang="en-US" sz="2000" dirty="0" err="1" smtClean="0"/>
              <a:t>Takatoka</a:t>
            </a:r>
            <a:r>
              <a:rPr lang="en-US" sz="2000" dirty="0" smtClean="0"/>
              <a:t> on 20 June 1839, where they succeeded in getting a voice vote to hold a new council of all Cherokees to resolve the reunification issues.</a:t>
            </a:r>
          </a:p>
          <a:p>
            <a:r>
              <a:rPr lang="en-US" sz="2000" dirty="0" smtClean="0"/>
              <a:t>	In addition, Sequoyah dreamed of seeing the splintered Cherokee Nation reunited.  In the spring of 1842, Sequoyah began a trip to locate other Cherokee bands who were believed to have fled to Mexico and persuade them return to the Cherokee Nation in the United States.  He was accompanied by his son, </a:t>
            </a:r>
            <a:r>
              <a:rPr lang="en-US" sz="2000" dirty="0" err="1" smtClean="0"/>
              <a:t>Teesy</a:t>
            </a:r>
            <a:r>
              <a:rPr lang="en-US" sz="2000" dirty="0" smtClean="0"/>
              <a:t> (</a:t>
            </a:r>
            <a:r>
              <a:rPr lang="en-US" sz="2000" dirty="0" err="1" smtClean="0"/>
              <a:t>Chusaleta</a:t>
            </a:r>
            <a:r>
              <a:rPr lang="en-US" sz="2000" dirty="0" smtClean="0"/>
              <a:t>), as well as other Cherokees identified as Co-</a:t>
            </a:r>
            <a:r>
              <a:rPr lang="en-US" sz="2000" dirty="0" err="1" smtClean="0"/>
              <a:t>tes</a:t>
            </a:r>
            <a:r>
              <a:rPr lang="en-US" sz="2000" dirty="0" smtClean="0"/>
              <a:t>-ka, Nu-</a:t>
            </a:r>
            <a:r>
              <a:rPr lang="en-US" sz="2000" dirty="0" err="1" smtClean="0"/>
              <a:t>wo</a:t>
            </a:r>
            <a:r>
              <a:rPr lang="en-US" sz="2000" dirty="0" smtClean="0"/>
              <a:t>-</a:t>
            </a:r>
            <a:r>
              <a:rPr lang="en-US" sz="2000" dirty="0" err="1" smtClean="0"/>
              <a:t>ta</a:t>
            </a:r>
            <a:r>
              <a:rPr lang="en-US" sz="2000" dirty="0" smtClean="0"/>
              <a:t>-</a:t>
            </a:r>
            <a:r>
              <a:rPr lang="en-US" sz="2000" dirty="0" err="1" smtClean="0"/>
              <a:t>na</a:t>
            </a:r>
            <a:r>
              <a:rPr lang="en-US" sz="2000" dirty="0" smtClean="0"/>
              <a:t>, </a:t>
            </a:r>
            <a:r>
              <a:rPr lang="en-US" sz="2000" dirty="0" err="1" smtClean="0"/>
              <a:t>Cah-ta-ta</a:t>
            </a:r>
            <a:r>
              <a:rPr lang="en-US" sz="2000" dirty="0" smtClean="0"/>
              <a:t>, Co-</a:t>
            </a:r>
            <a:r>
              <a:rPr lang="en-US" sz="2000" dirty="0" err="1" smtClean="0"/>
              <a:t>wo</a:t>
            </a:r>
            <a:r>
              <a:rPr lang="en-US" sz="2000" dirty="0" smtClean="0"/>
              <a:t>-</a:t>
            </a:r>
            <a:r>
              <a:rPr lang="en-US" sz="2000" dirty="0" err="1" smtClean="0"/>
              <a:t>si</a:t>
            </a:r>
            <a:r>
              <a:rPr lang="en-US" sz="2000" dirty="0" smtClean="0"/>
              <a:t>-</a:t>
            </a:r>
            <a:r>
              <a:rPr lang="en-US" sz="2000" dirty="0" err="1" smtClean="0"/>
              <a:t>ti</a:t>
            </a:r>
            <a:r>
              <a:rPr lang="en-US" sz="2000" dirty="0" smtClean="0"/>
              <a:t>, John Elijah, and The Worm.  Sometime between 1843 and 1845, he died during a trip to San Fernando, Tamaulipas, Mexico, when he was seeking Cherokee who migrated there at the time of Indian Removal.  His resting place is believed to be in Zaragoza near the Mexico-Texas border.</a:t>
            </a:r>
          </a:p>
          <a:p>
            <a:r>
              <a:rPr lang="en-US" sz="2000" dirty="0" smtClean="0"/>
              <a:t>	The following letter gives an account of the death of Sequoyah:</a:t>
            </a:r>
          </a:p>
          <a:p>
            <a:r>
              <a:rPr lang="en-US" sz="2000" dirty="0" smtClean="0"/>
              <a:t>“Warren's Trading House, Red </a:t>
            </a:r>
            <a:r>
              <a:rPr lang="en-US" sz="2000" dirty="0" err="1" smtClean="0"/>
              <a:t>River,April</a:t>
            </a:r>
            <a:r>
              <a:rPr lang="en-US" sz="2000" dirty="0" smtClean="0"/>
              <a:t> 21st, 1845.</a:t>
            </a:r>
          </a:p>
          <a:p>
            <a:r>
              <a:rPr lang="en-US" sz="2000" dirty="0" smtClean="0"/>
              <a:t>We, the undersigned Cherokees, direct from the Spanish Dominions, do hereby certify that George Guess of the Cherokee Nation, Arkansas, departed this life in the town of San-</a:t>
            </a:r>
            <a:r>
              <a:rPr lang="en-US" sz="2000" dirty="0" err="1" smtClean="0"/>
              <a:t>fernando</a:t>
            </a:r>
            <a:r>
              <a:rPr lang="en-US" sz="2000" dirty="0" smtClean="0"/>
              <a:t> in the month of August, 1843, and his son </a:t>
            </a:r>
            <a:r>
              <a:rPr lang="en-US" sz="2000" dirty="0" err="1" smtClean="0"/>
              <a:t>Chusaleta</a:t>
            </a:r>
            <a:r>
              <a:rPr lang="en-US" sz="2000" dirty="0" smtClean="0"/>
              <a:t> is at this time on the </a:t>
            </a:r>
            <a:r>
              <a:rPr lang="en-US" sz="2000" dirty="0" err="1" smtClean="0"/>
              <a:t>Brasos</a:t>
            </a:r>
            <a:r>
              <a:rPr lang="en-US" sz="2000" dirty="0" smtClean="0"/>
              <a:t> River, Texas, about thirty miles above the falls, and he intends returning home this fall. Given under our hands the day and date written.</a:t>
            </a:r>
          </a:p>
          <a:p>
            <a:r>
              <a:rPr lang="en-US" sz="2000" dirty="0" smtClean="0"/>
              <a:t>	 STANDING X ROCK (his mark)</a:t>
            </a:r>
          </a:p>
          <a:p>
            <a:r>
              <a:rPr lang="en-US" sz="2000" dirty="0" smtClean="0"/>
              <a:t>	STANDING X BOWLES (his mark)</a:t>
            </a:r>
          </a:p>
          <a:p>
            <a:r>
              <a:rPr lang="en-US" sz="2000" dirty="0" smtClean="0"/>
              <a:t>	WATCH X JUSTICE (his mark)</a:t>
            </a:r>
          </a:p>
          <a:p>
            <a:r>
              <a:rPr lang="en-US" sz="2000" dirty="0" smtClean="0"/>
              <a:t>	</a:t>
            </a:r>
            <a:r>
              <a:rPr lang="en-US" sz="2000" dirty="0" err="1" smtClean="0"/>
              <a:t>WITNESSESDaniel</a:t>
            </a:r>
            <a:r>
              <a:rPr lang="en-US" sz="2000" dirty="0" smtClean="0"/>
              <a:t> G. </a:t>
            </a:r>
            <a:r>
              <a:rPr lang="en-US" sz="2000" dirty="0" err="1" smtClean="0"/>
              <a:t>WatsonJ</a:t>
            </a:r>
            <a:r>
              <a:rPr lang="en-US" sz="2000" dirty="0" smtClean="0"/>
              <a:t> </a:t>
            </a:r>
            <a:r>
              <a:rPr lang="en-US" sz="2000" dirty="0" err="1" smtClean="0"/>
              <a:t>esse</a:t>
            </a:r>
            <a:r>
              <a:rPr lang="en-US" sz="2000" dirty="0" smtClean="0"/>
              <a:t> Chisholm”</a:t>
            </a:r>
          </a:p>
          <a:p>
            <a:r>
              <a:rPr lang="en-US" sz="2000" dirty="0" smtClean="0"/>
              <a:t>      In 1938, the Cherokee Nation Principal Chief J. B. Milam funded an expedition to find </a:t>
            </a:r>
            <a:r>
              <a:rPr lang="en-US" sz="2000" dirty="0" err="1" smtClean="0"/>
              <a:t>Sequoyah's</a:t>
            </a:r>
            <a:r>
              <a:rPr lang="en-US" sz="2000" dirty="0" smtClean="0"/>
              <a:t> grave in Mexico.</a:t>
            </a:r>
            <a:r>
              <a:rPr lang="en-US" sz="2000" baseline="30000" dirty="0" smtClean="0"/>
              <a:t> </a:t>
            </a:r>
            <a:r>
              <a:rPr lang="en-US" sz="2000" dirty="0" smtClean="0"/>
              <a:t>  A party of Cherokee and non-Cherokee scholars embarked from Eagle Pass, Texas, on January 1939.  They found a grave site near a fresh water spring in Coahuila, Mexico, but could not conclusively determine the grave site was that of Sequoyah.</a:t>
            </a:r>
          </a:p>
          <a:p>
            <a:r>
              <a:rPr lang="en-US" sz="2000" dirty="0" smtClean="0"/>
              <a:t>	In 2011, the </a:t>
            </a:r>
            <a:r>
              <a:rPr lang="en-US" sz="2000" i="1" dirty="0" smtClean="0"/>
              <a:t>Muskogee Phoenix</a:t>
            </a:r>
            <a:r>
              <a:rPr lang="en-US" sz="2000" dirty="0" smtClean="0"/>
              <a:t> published an article relating a discovery in 1903 of a gravesite in the Wichita Mountains by Hayes and </a:t>
            </a:r>
            <a:r>
              <a:rPr lang="en-US" sz="2000" dirty="0" err="1" smtClean="0"/>
              <a:t>Fancher</a:t>
            </a:r>
            <a:r>
              <a:rPr lang="en-US" sz="2000" dirty="0" smtClean="0"/>
              <a:t> which they believed was </a:t>
            </a:r>
            <a:r>
              <a:rPr lang="en-US" sz="2000" dirty="0" err="1" smtClean="0"/>
              <a:t>Sequoyah's</a:t>
            </a:r>
            <a:r>
              <a:rPr lang="en-US" sz="2000" dirty="0" smtClean="0"/>
              <a:t>. The two men said the site was in a cave and contained a human skeleton with one leg shorter than the other, a long-stemmed pipe, two silver medals, a flintlock rifle and an ax. However, the site was far north of the Mexican border.</a:t>
            </a:r>
          </a:p>
          <a:p>
            <a:endParaRPr lang="en-US" sz="2000" dirty="0" smtClean="0"/>
          </a:p>
          <a:p>
            <a:endParaRPr lang="en-US" sz="2000" dirty="0"/>
          </a:p>
        </p:txBody>
      </p:sp>
      <p:pic>
        <p:nvPicPr>
          <p:cNvPr id="3" name="Picture 6" descr="Image result for sequoyah"/>
          <p:cNvPicPr>
            <a:picLocks noChangeAspect="1" noChangeArrowheads="1"/>
          </p:cNvPicPr>
          <p:nvPr/>
        </p:nvPicPr>
        <p:blipFill>
          <a:blip r:embed="rId3"/>
          <a:srcRect r="1655" b="10285"/>
          <a:stretch>
            <a:fillRect/>
          </a:stretch>
        </p:blipFill>
        <p:spPr bwMode="auto">
          <a:xfrm>
            <a:off x="5867400" y="205409"/>
            <a:ext cx="2057400" cy="2504661"/>
          </a:xfrm>
          <a:prstGeom prst="rect">
            <a:avLst/>
          </a:prstGeom>
          <a:noFill/>
          <a:ln w="25400">
            <a:solidFill>
              <a:schemeClr val="tx1"/>
            </a:solidFill>
          </a:ln>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herokee Phoenix"/>
          <p:cNvPicPr>
            <a:picLocks noChangeAspect="1" noChangeArrowheads="1"/>
          </p:cNvPicPr>
          <p:nvPr/>
        </p:nvPicPr>
        <p:blipFill>
          <a:blip r:embed="rId2"/>
          <a:srcRect/>
          <a:stretch>
            <a:fillRect/>
          </a:stretch>
        </p:blipFill>
        <p:spPr bwMode="auto">
          <a:xfrm>
            <a:off x="304800" y="1676400"/>
            <a:ext cx="3531870" cy="2394488"/>
          </a:xfrm>
          <a:prstGeom prst="rect">
            <a:avLst/>
          </a:prstGeom>
          <a:noFill/>
        </p:spPr>
      </p:pic>
      <p:sp>
        <p:nvSpPr>
          <p:cNvPr id="3" name="Rectangle 2"/>
          <p:cNvSpPr/>
          <p:nvPr/>
        </p:nvSpPr>
        <p:spPr>
          <a:xfrm>
            <a:off x="0" y="0"/>
            <a:ext cx="9144000" cy="1477328"/>
          </a:xfrm>
          <a:prstGeom prst="rect">
            <a:avLst/>
          </a:prstGeom>
        </p:spPr>
        <p:txBody>
          <a:bodyPr wrap="square">
            <a:spAutoFit/>
          </a:bodyPr>
          <a:lstStyle/>
          <a:p>
            <a:r>
              <a:rPr lang="en-US" dirty="0" smtClean="0">
                <a:hlinkClick r:id="rId3"/>
              </a:rPr>
              <a:t>http://www.languagesandnumbers.com/articles/en/Sequoyah-Cherokee-syllabary/</a:t>
            </a:r>
            <a:endParaRPr lang="en-US" dirty="0" smtClean="0"/>
          </a:p>
          <a:p>
            <a:endParaRPr lang="en-US" dirty="0" smtClean="0"/>
          </a:p>
          <a:p>
            <a:r>
              <a:rPr lang="en-US" dirty="0" smtClean="0"/>
              <a:t>First issue of the Cherokee Phoenix (</a:t>
            </a:r>
            <a:r>
              <a:rPr lang="en-US" dirty="0" err="1" smtClean="0"/>
              <a:t>ᏣᎳᎩ</a:t>
            </a:r>
            <a:r>
              <a:rPr lang="en-US" dirty="0" smtClean="0"/>
              <a:t> </a:t>
            </a:r>
            <a:r>
              <a:rPr lang="en-US" dirty="0" err="1" smtClean="0"/>
              <a:t>ᏧᎴᎯᏌᏅᎯ</a:t>
            </a:r>
            <a:r>
              <a:rPr lang="en-US" dirty="0" smtClean="0"/>
              <a:t>, </a:t>
            </a:r>
            <a:r>
              <a:rPr lang="en-US" dirty="0" err="1" smtClean="0"/>
              <a:t>Tsalagi</a:t>
            </a:r>
            <a:r>
              <a:rPr lang="en-US" dirty="0" smtClean="0"/>
              <a:t> </a:t>
            </a:r>
            <a:r>
              <a:rPr lang="en-US" dirty="0" err="1" smtClean="0"/>
              <a:t>Tsulehisanvhi</a:t>
            </a:r>
            <a:r>
              <a:rPr lang="en-US" dirty="0" smtClean="0"/>
              <a:t>), the first newspaper published in Cherokee and English. It will be published until May, 31 1834 in New </a:t>
            </a:r>
            <a:r>
              <a:rPr lang="en-US" dirty="0" err="1" smtClean="0"/>
              <a:t>Echota</a:t>
            </a:r>
            <a:r>
              <a:rPr lang="en-US" dirty="0" smtClean="0"/>
              <a:t>, the capital of the Cherokee Nation from 1825 to 1835.</a:t>
            </a:r>
            <a:endParaRPr lang="en-US" dirty="0"/>
          </a:p>
        </p:txBody>
      </p:sp>
      <p:pic>
        <p:nvPicPr>
          <p:cNvPr id="1027" name="Picture 3"/>
          <p:cNvPicPr>
            <a:picLocks noChangeAspect="1" noChangeArrowheads="1"/>
          </p:cNvPicPr>
          <p:nvPr/>
        </p:nvPicPr>
        <p:blipFill>
          <a:blip r:embed="rId4" cstate="print"/>
          <a:srcRect r="-385" b="5971"/>
          <a:stretch>
            <a:fillRect/>
          </a:stretch>
        </p:blipFill>
        <p:spPr bwMode="auto">
          <a:xfrm rot="1331130">
            <a:off x="4648200" y="1752600"/>
            <a:ext cx="3200400" cy="48006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p:nvPr/>
        </p:nvGrpSpPr>
        <p:grpSpPr>
          <a:xfrm>
            <a:off x="0" y="1192389"/>
            <a:ext cx="9144000" cy="5665611"/>
            <a:chOff x="0" y="1192389"/>
            <a:chExt cx="9144000" cy="5665611"/>
          </a:xfrm>
        </p:grpSpPr>
        <p:pic>
          <p:nvPicPr>
            <p:cNvPr id="22" name="Picture 3"/>
            <p:cNvPicPr>
              <a:picLocks noChangeAspect="1" noChangeArrowheads="1"/>
            </p:cNvPicPr>
            <p:nvPr/>
          </p:nvPicPr>
          <p:blipFill>
            <a:blip r:embed="rId2"/>
            <a:srcRect l="28065" t="36939" r="13645" b="9190"/>
            <a:stretch>
              <a:fillRect/>
            </a:stretch>
          </p:blipFill>
          <p:spPr bwMode="auto">
            <a:xfrm>
              <a:off x="0" y="1192389"/>
              <a:ext cx="9144000" cy="5665611"/>
            </a:xfrm>
            <a:prstGeom prst="rect">
              <a:avLst/>
            </a:prstGeom>
            <a:noFill/>
            <a:ln w="63500">
              <a:solidFill>
                <a:schemeClr val="tx1"/>
              </a:solidFill>
              <a:miter lim="800000"/>
              <a:headEnd/>
              <a:tailEnd/>
            </a:ln>
            <a:effectLst/>
          </p:spPr>
        </p:pic>
        <p:grpSp>
          <p:nvGrpSpPr>
            <p:cNvPr id="3" name="Group 37"/>
            <p:cNvGrpSpPr/>
            <p:nvPr/>
          </p:nvGrpSpPr>
          <p:grpSpPr>
            <a:xfrm>
              <a:off x="2057400" y="1219200"/>
              <a:ext cx="4343400" cy="3404616"/>
              <a:chOff x="2057400" y="1219200"/>
              <a:chExt cx="4343400" cy="3404616"/>
            </a:xfrm>
          </p:grpSpPr>
          <p:pic>
            <p:nvPicPr>
              <p:cNvPr id="39" name="Picture 2" descr="Image result for us states and territories 1805 map"/>
              <p:cNvPicPr>
                <a:picLocks noChangeAspect="1" noChangeArrowheads="1"/>
              </p:cNvPicPr>
              <p:nvPr/>
            </p:nvPicPr>
            <p:blipFill>
              <a:blip r:embed="rId3"/>
              <a:srcRect l="35000" t="23683" r="46473" b="61546"/>
              <a:stretch>
                <a:fillRect/>
              </a:stretch>
            </p:blipFill>
            <p:spPr bwMode="auto">
              <a:xfrm>
                <a:off x="2057400" y="1222248"/>
                <a:ext cx="2209800" cy="987552"/>
              </a:xfrm>
              <a:prstGeom prst="rect">
                <a:avLst/>
              </a:prstGeom>
              <a:noFill/>
            </p:spPr>
          </p:pic>
          <p:pic>
            <p:nvPicPr>
              <p:cNvPr id="40" name="Picture 2" descr="Image result for us states and territories 1805 map"/>
              <p:cNvPicPr>
                <a:picLocks noChangeAspect="1" noChangeArrowheads="1"/>
              </p:cNvPicPr>
              <p:nvPr/>
            </p:nvPicPr>
            <p:blipFill>
              <a:blip r:embed="rId3"/>
              <a:srcRect l="35000" t="23683" r="48230" b="61546"/>
              <a:stretch>
                <a:fillRect/>
              </a:stretch>
            </p:blipFill>
            <p:spPr bwMode="auto">
              <a:xfrm>
                <a:off x="4953000" y="1219200"/>
                <a:ext cx="1219200" cy="838200"/>
              </a:xfrm>
              <a:prstGeom prst="rect">
                <a:avLst/>
              </a:prstGeom>
              <a:noFill/>
            </p:spPr>
          </p:pic>
          <p:pic>
            <p:nvPicPr>
              <p:cNvPr id="41" name="Picture 2" descr="Image result for us states and territories 1805 map"/>
              <p:cNvPicPr>
                <a:picLocks noChangeAspect="1" noChangeArrowheads="1"/>
              </p:cNvPicPr>
              <p:nvPr/>
            </p:nvPicPr>
            <p:blipFill>
              <a:blip r:embed="rId3"/>
              <a:srcRect l="35000" t="23683" r="45834" b="61546"/>
              <a:stretch>
                <a:fillRect/>
              </a:stretch>
            </p:blipFill>
            <p:spPr bwMode="auto">
              <a:xfrm>
                <a:off x="4953000" y="3657600"/>
                <a:ext cx="1447800" cy="914400"/>
              </a:xfrm>
              <a:prstGeom prst="rect">
                <a:avLst/>
              </a:prstGeom>
              <a:noFill/>
            </p:spPr>
          </p:pic>
          <p:pic>
            <p:nvPicPr>
              <p:cNvPr id="42" name="Picture 2" descr="Image result for us states and territories 1805 map"/>
              <p:cNvPicPr preferRelativeResize="0">
                <a:picLocks noChangeArrowheads="1"/>
              </p:cNvPicPr>
              <p:nvPr/>
            </p:nvPicPr>
            <p:blipFill>
              <a:blip r:embed="rId3"/>
              <a:srcRect l="35000" t="23683" r="45834" b="61546"/>
              <a:stretch>
                <a:fillRect/>
              </a:stretch>
            </p:blipFill>
            <p:spPr bwMode="auto">
              <a:xfrm>
                <a:off x="4114800" y="4242816"/>
                <a:ext cx="676656" cy="381000"/>
              </a:xfrm>
              <a:prstGeom prst="rect">
                <a:avLst/>
              </a:prstGeom>
              <a:noFill/>
            </p:spPr>
          </p:pic>
        </p:grpSp>
      </p:grpSp>
      <p:sp>
        <p:nvSpPr>
          <p:cNvPr id="54" name="Freeform 53"/>
          <p:cNvSpPr/>
          <p:nvPr/>
        </p:nvSpPr>
        <p:spPr>
          <a:xfrm>
            <a:off x="1380460" y="2819400"/>
            <a:ext cx="2353340" cy="1375144"/>
          </a:xfrm>
          <a:custGeom>
            <a:avLst/>
            <a:gdLst>
              <a:gd name="connsiteX0" fmla="*/ 110836 w 1693025"/>
              <a:gd name="connsiteY0" fmla="*/ 19396 h 908858"/>
              <a:gd name="connsiteX1" fmla="*/ 809105 w 1693025"/>
              <a:gd name="connsiteY1" fmla="*/ 69272 h 908858"/>
              <a:gd name="connsiteX2" fmla="*/ 1490749 w 1693025"/>
              <a:gd name="connsiteY2" fmla="*/ 69272 h 908858"/>
              <a:gd name="connsiteX3" fmla="*/ 1590502 w 1693025"/>
              <a:gd name="connsiteY3" fmla="*/ 52647 h 908858"/>
              <a:gd name="connsiteX4" fmla="*/ 1640378 w 1693025"/>
              <a:gd name="connsiteY4" fmla="*/ 69272 h 908858"/>
              <a:gd name="connsiteX5" fmla="*/ 1657003 w 1693025"/>
              <a:gd name="connsiteY5" fmla="*/ 451658 h 908858"/>
              <a:gd name="connsiteX6" fmla="*/ 1690254 w 1693025"/>
              <a:gd name="connsiteY6" fmla="*/ 850669 h 908858"/>
              <a:gd name="connsiteX7" fmla="*/ 1640378 w 1693025"/>
              <a:gd name="connsiteY7" fmla="*/ 800792 h 908858"/>
              <a:gd name="connsiteX8" fmla="*/ 1390996 w 1693025"/>
              <a:gd name="connsiteY8" fmla="*/ 800792 h 908858"/>
              <a:gd name="connsiteX9" fmla="*/ 1124989 w 1693025"/>
              <a:gd name="connsiteY9" fmla="*/ 800792 h 908858"/>
              <a:gd name="connsiteX10" fmla="*/ 975360 w 1693025"/>
              <a:gd name="connsiteY10" fmla="*/ 734290 h 908858"/>
              <a:gd name="connsiteX11" fmla="*/ 792480 w 1693025"/>
              <a:gd name="connsiteY11" fmla="*/ 701040 h 908858"/>
              <a:gd name="connsiteX12" fmla="*/ 676102 w 1693025"/>
              <a:gd name="connsiteY12" fmla="*/ 667789 h 908858"/>
              <a:gd name="connsiteX13" fmla="*/ 659476 w 1693025"/>
              <a:gd name="connsiteY13" fmla="*/ 601287 h 908858"/>
              <a:gd name="connsiteX14" fmla="*/ 676102 w 1693025"/>
              <a:gd name="connsiteY14" fmla="*/ 302029 h 908858"/>
              <a:gd name="connsiteX15" fmla="*/ 659476 w 1693025"/>
              <a:gd name="connsiteY15" fmla="*/ 235527 h 908858"/>
              <a:gd name="connsiteX16" fmla="*/ 493222 w 1693025"/>
              <a:gd name="connsiteY16" fmla="*/ 235527 h 908858"/>
              <a:gd name="connsiteX17" fmla="*/ 193963 w 1693025"/>
              <a:gd name="connsiteY17" fmla="*/ 185650 h 908858"/>
              <a:gd name="connsiteX18" fmla="*/ 144087 w 1693025"/>
              <a:gd name="connsiteY18" fmla="*/ 185650 h 908858"/>
              <a:gd name="connsiteX19" fmla="*/ 110836 w 1693025"/>
              <a:gd name="connsiteY19" fmla="*/ 19396 h 908858"/>
              <a:gd name="connsiteX0" fmla="*/ 0 w 1582189"/>
              <a:gd name="connsiteY0" fmla="*/ 19396 h 908858"/>
              <a:gd name="connsiteX1" fmla="*/ 698269 w 1582189"/>
              <a:gd name="connsiteY1" fmla="*/ 69272 h 908858"/>
              <a:gd name="connsiteX2" fmla="*/ 1379913 w 1582189"/>
              <a:gd name="connsiteY2" fmla="*/ 69272 h 908858"/>
              <a:gd name="connsiteX3" fmla="*/ 1479666 w 1582189"/>
              <a:gd name="connsiteY3" fmla="*/ 52647 h 908858"/>
              <a:gd name="connsiteX4" fmla="*/ 1529542 w 1582189"/>
              <a:gd name="connsiteY4" fmla="*/ 69272 h 908858"/>
              <a:gd name="connsiteX5" fmla="*/ 1546167 w 1582189"/>
              <a:gd name="connsiteY5" fmla="*/ 451658 h 908858"/>
              <a:gd name="connsiteX6" fmla="*/ 1579418 w 1582189"/>
              <a:gd name="connsiteY6" fmla="*/ 850669 h 908858"/>
              <a:gd name="connsiteX7" fmla="*/ 1529542 w 1582189"/>
              <a:gd name="connsiteY7" fmla="*/ 800792 h 908858"/>
              <a:gd name="connsiteX8" fmla="*/ 1280160 w 1582189"/>
              <a:gd name="connsiteY8" fmla="*/ 800792 h 908858"/>
              <a:gd name="connsiteX9" fmla="*/ 1014153 w 1582189"/>
              <a:gd name="connsiteY9" fmla="*/ 800792 h 908858"/>
              <a:gd name="connsiteX10" fmla="*/ 864524 w 1582189"/>
              <a:gd name="connsiteY10" fmla="*/ 734290 h 908858"/>
              <a:gd name="connsiteX11" fmla="*/ 681644 w 1582189"/>
              <a:gd name="connsiteY11" fmla="*/ 701040 h 908858"/>
              <a:gd name="connsiteX12" fmla="*/ 565266 w 1582189"/>
              <a:gd name="connsiteY12" fmla="*/ 667789 h 908858"/>
              <a:gd name="connsiteX13" fmla="*/ 548640 w 1582189"/>
              <a:gd name="connsiteY13" fmla="*/ 601287 h 908858"/>
              <a:gd name="connsiteX14" fmla="*/ 565266 w 1582189"/>
              <a:gd name="connsiteY14" fmla="*/ 302029 h 908858"/>
              <a:gd name="connsiteX15" fmla="*/ 548640 w 1582189"/>
              <a:gd name="connsiteY15" fmla="*/ 235527 h 908858"/>
              <a:gd name="connsiteX16" fmla="*/ 382386 w 1582189"/>
              <a:gd name="connsiteY16" fmla="*/ 235527 h 908858"/>
              <a:gd name="connsiteX17" fmla="*/ 83127 w 1582189"/>
              <a:gd name="connsiteY17" fmla="*/ 185650 h 908858"/>
              <a:gd name="connsiteX18" fmla="*/ 33251 w 1582189"/>
              <a:gd name="connsiteY18" fmla="*/ 185650 h 908858"/>
              <a:gd name="connsiteX19" fmla="*/ 0 w 1582189"/>
              <a:gd name="connsiteY19" fmla="*/ 19396 h 908858"/>
              <a:gd name="connsiteX0" fmla="*/ 0 w 1582189"/>
              <a:gd name="connsiteY0" fmla="*/ 16626 h 906088"/>
              <a:gd name="connsiteX1" fmla="*/ 698269 w 1582189"/>
              <a:gd name="connsiteY1" fmla="*/ 66502 h 906088"/>
              <a:gd name="connsiteX2" fmla="*/ 1379913 w 1582189"/>
              <a:gd name="connsiteY2" fmla="*/ 66502 h 906088"/>
              <a:gd name="connsiteX3" fmla="*/ 1479666 w 1582189"/>
              <a:gd name="connsiteY3" fmla="*/ 49877 h 906088"/>
              <a:gd name="connsiteX4" fmla="*/ 1529542 w 1582189"/>
              <a:gd name="connsiteY4" fmla="*/ 66502 h 906088"/>
              <a:gd name="connsiteX5" fmla="*/ 1546167 w 1582189"/>
              <a:gd name="connsiteY5" fmla="*/ 448888 h 906088"/>
              <a:gd name="connsiteX6" fmla="*/ 1579418 w 1582189"/>
              <a:gd name="connsiteY6" fmla="*/ 847899 h 906088"/>
              <a:gd name="connsiteX7" fmla="*/ 1529542 w 1582189"/>
              <a:gd name="connsiteY7" fmla="*/ 798022 h 906088"/>
              <a:gd name="connsiteX8" fmla="*/ 1280160 w 1582189"/>
              <a:gd name="connsiteY8" fmla="*/ 798022 h 906088"/>
              <a:gd name="connsiteX9" fmla="*/ 1014153 w 1582189"/>
              <a:gd name="connsiteY9" fmla="*/ 798022 h 906088"/>
              <a:gd name="connsiteX10" fmla="*/ 864524 w 1582189"/>
              <a:gd name="connsiteY10" fmla="*/ 731520 h 906088"/>
              <a:gd name="connsiteX11" fmla="*/ 681644 w 1582189"/>
              <a:gd name="connsiteY11" fmla="*/ 698270 h 906088"/>
              <a:gd name="connsiteX12" fmla="*/ 565266 w 1582189"/>
              <a:gd name="connsiteY12" fmla="*/ 665019 h 906088"/>
              <a:gd name="connsiteX13" fmla="*/ 548640 w 1582189"/>
              <a:gd name="connsiteY13" fmla="*/ 598517 h 906088"/>
              <a:gd name="connsiteX14" fmla="*/ 565266 w 1582189"/>
              <a:gd name="connsiteY14" fmla="*/ 299259 h 906088"/>
              <a:gd name="connsiteX15" fmla="*/ 548640 w 1582189"/>
              <a:gd name="connsiteY15" fmla="*/ 232757 h 906088"/>
              <a:gd name="connsiteX16" fmla="*/ 382386 w 1582189"/>
              <a:gd name="connsiteY16" fmla="*/ 232757 h 906088"/>
              <a:gd name="connsiteX17" fmla="*/ 83127 w 1582189"/>
              <a:gd name="connsiteY17" fmla="*/ 182880 h 906088"/>
              <a:gd name="connsiteX18" fmla="*/ 33251 w 1582189"/>
              <a:gd name="connsiteY18" fmla="*/ 182880 h 906088"/>
              <a:gd name="connsiteX19" fmla="*/ 0 w 1582189"/>
              <a:gd name="connsiteY19" fmla="*/ 16626 h 906088"/>
              <a:gd name="connsiteX0" fmla="*/ 0 w 1582189"/>
              <a:gd name="connsiteY0" fmla="*/ 16626 h 906088"/>
              <a:gd name="connsiteX1" fmla="*/ 698269 w 1582189"/>
              <a:gd name="connsiteY1" fmla="*/ 66502 h 906088"/>
              <a:gd name="connsiteX2" fmla="*/ 1379913 w 1582189"/>
              <a:gd name="connsiteY2" fmla="*/ 66502 h 906088"/>
              <a:gd name="connsiteX3" fmla="*/ 1479666 w 1582189"/>
              <a:gd name="connsiteY3" fmla="*/ 49877 h 906088"/>
              <a:gd name="connsiteX4" fmla="*/ 1529542 w 1582189"/>
              <a:gd name="connsiteY4" fmla="*/ 66502 h 906088"/>
              <a:gd name="connsiteX5" fmla="*/ 1546167 w 1582189"/>
              <a:gd name="connsiteY5" fmla="*/ 448888 h 906088"/>
              <a:gd name="connsiteX6" fmla="*/ 1579418 w 1582189"/>
              <a:gd name="connsiteY6" fmla="*/ 847899 h 906088"/>
              <a:gd name="connsiteX7" fmla="*/ 1529542 w 1582189"/>
              <a:gd name="connsiteY7" fmla="*/ 798022 h 906088"/>
              <a:gd name="connsiteX8" fmla="*/ 1280160 w 1582189"/>
              <a:gd name="connsiteY8" fmla="*/ 798022 h 906088"/>
              <a:gd name="connsiteX9" fmla="*/ 1014153 w 1582189"/>
              <a:gd name="connsiteY9" fmla="*/ 798022 h 906088"/>
              <a:gd name="connsiteX10" fmla="*/ 864524 w 1582189"/>
              <a:gd name="connsiteY10" fmla="*/ 731520 h 906088"/>
              <a:gd name="connsiteX11" fmla="*/ 681644 w 1582189"/>
              <a:gd name="connsiteY11" fmla="*/ 698270 h 906088"/>
              <a:gd name="connsiteX12" fmla="*/ 565266 w 1582189"/>
              <a:gd name="connsiteY12" fmla="*/ 665019 h 906088"/>
              <a:gd name="connsiteX13" fmla="*/ 548640 w 1582189"/>
              <a:gd name="connsiteY13" fmla="*/ 598517 h 906088"/>
              <a:gd name="connsiteX14" fmla="*/ 565266 w 1582189"/>
              <a:gd name="connsiteY14" fmla="*/ 299259 h 906088"/>
              <a:gd name="connsiteX15" fmla="*/ 548640 w 1582189"/>
              <a:gd name="connsiteY15" fmla="*/ 232757 h 906088"/>
              <a:gd name="connsiteX16" fmla="*/ 382386 w 1582189"/>
              <a:gd name="connsiteY16" fmla="*/ 232757 h 906088"/>
              <a:gd name="connsiteX17" fmla="*/ 83127 w 1582189"/>
              <a:gd name="connsiteY17" fmla="*/ 182880 h 906088"/>
              <a:gd name="connsiteX18" fmla="*/ 33251 w 1582189"/>
              <a:gd name="connsiteY18" fmla="*/ 182880 h 906088"/>
              <a:gd name="connsiteX19" fmla="*/ 0 w 1582189"/>
              <a:gd name="connsiteY19" fmla="*/ 16626 h 906088"/>
              <a:gd name="connsiteX0" fmla="*/ 145563 w 1562608"/>
              <a:gd name="connsiteY0" fmla="*/ 16626 h 906088"/>
              <a:gd name="connsiteX1" fmla="*/ 678688 w 1562608"/>
              <a:gd name="connsiteY1" fmla="*/ 66502 h 906088"/>
              <a:gd name="connsiteX2" fmla="*/ 1360332 w 1562608"/>
              <a:gd name="connsiteY2" fmla="*/ 66502 h 906088"/>
              <a:gd name="connsiteX3" fmla="*/ 1460085 w 1562608"/>
              <a:gd name="connsiteY3" fmla="*/ 49877 h 906088"/>
              <a:gd name="connsiteX4" fmla="*/ 1509961 w 1562608"/>
              <a:gd name="connsiteY4" fmla="*/ 66502 h 906088"/>
              <a:gd name="connsiteX5" fmla="*/ 1526586 w 1562608"/>
              <a:gd name="connsiteY5" fmla="*/ 448888 h 906088"/>
              <a:gd name="connsiteX6" fmla="*/ 1559837 w 1562608"/>
              <a:gd name="connsiteY6" fmla="*/ 847899 h 906088"/>
              <a:gd name="connsiteX7" fmla="*/ 1509961 w 1562608"/>
              <a:gd name="connsiteY7" fmla="*/ 798022 h 906088"/>
              <a:gd name="connsiteX8" fmla="*/ 1260579 w 1562608"/>
              <a:gd name="connsiteY8" fmla="*/ 798022 h 906088"/>
              <a:gd name="connsiteX9" fmla="*/ 994572 w 1562608"/>
              <a:gd name="connsiteY9" fmla="*/ 798022 h 906088"/>
              <a:gd name="connsiteX10" fmla="*/ 844943 w 1562608"/>
              <a:gd name="connsiteY10" fmla="*/ 731520 h 906088"/>
              <a:gd name="connsiteX11" fmla="*/ 662063 w 1562608"/>
              <a:gd name="connsiteY11" fmla="*/ 698270 h 906088"/>
              <a:gd name="connsiteX12" fmla="*/ 545685 w 1562608"/>
              <a:gd name="connsiteY12" fmla="*/ 665019 h 906088"/>
              <a:gd name="connsiteX13" fmla="*/ 529059 w 1562608"/>
              <a:gd name="connsiteY13" fmla="*/ 598517 h 906088"/>
              <a:gd name="connsiteX14" fmla="*/ 545685 w 1562608"/>
              <a:gd name="connsiteY14" fmla="*/ 299259 h 906088"/>
              <a:gd name="connsiteX15" fmla="*/ 529059 w 1562608"/>
              <a:gd name="connsiteY15" fmla="*/ 232757 h 906088"/>
              <a:gd name="connsiteX16" fmla="*/ 362805 w 1562608"/>
              <a:gd name="connsiteY16" fmla="*/ 232757 h 906088"/>
              <a:gd name="connsiteX17" fmla="*/ 63546 w 1562608"/>
              <a:gd name="connsiteY17" fmla="*/ 182880 h 906088"/>
              <a:gd name="connsiteX18" fmla="*/ 13670 w 1562608"/>
              <a:gd name="connsiteY18" fmla="*/ 182880 h 906088"/>
              <a:gd name="connsiteX19" fmla="*/ 145563 w 1562608"/>
              <a:gd name="connsiteY19" fmla="*/ 16626 h 906088"/>
              <a:gd name="connsiteX0" fmla="*/ 145563 w 1562608"/>
              <a:gd name="connsiteY0" fmla="*/ 16626 h 906088"/>
              <a:gd name="connsiteX1" fmla="*/ 678688 w 1562608"/>
              <a:gd name="connsiteY1" fmla="*/ 66502 h 906088"/>
              <a:gd name="connsiteX2" fmla="*/ 1360332 w 1562608"/>
              <a:gd name="connsiteY2" fmla="*/ 66502 h 906088"/>
              <a:gd name="connsiteX3" fmla="*/ 1460085 w 1562608"/>
              <a:gd name="connsiteY3" fmla="*/ 49877 h 906088"/>
              <a:gd name="connsiteX4" fmla="*/ 1509961 w 1562608"/>
              <a:gd name="connsiteY4" fmla="*/ 66502 h 906088"/>
              <a:gd name="connsiteX5" fmla="*/ 1526586 w 1562608"/>
              <a:gd name="connsiteY5" fmla="*/ 448888 h 906088"/>
              <a:gd name="connsiteX6" fmla="*/ 1559837 w 1562608"/>
              <a:gd name="connsiteY6" fmla="*/ 847899 h 906088"/>
              <a:gd name="connsiteX7" fmla="*/ 1509961 w 1562608"/>
              <a:gd name="connsiteY7" fmla="*/ 798022 h 906088"/>
              <a:gd name="connsiteX8" fmla="*/ 1260579 w 1562608"/>
              <a:gd name="connsiteY8" fmla="*/ 798022 h 906088"/>
              <a:gd name="connsiteX9" fmla="*/ 994572 w 1562608"/>
              <a:gd name="connsiteY9" fmla="*/ 798022 h 906088"/>
              <a:gd name="connsiteX10" fmla="*/ 844943 w 1562608"/>
              <a:gd name="connsiteY10" fmla="*/ 731520 h 906088"/>
              <a:gd name="connsiteX11" fmla="*/ 662063 w 1562608"/>
              <a:gd name="connsiteY11" fmla="*/ 698270 h 906088"/>
              <a:gd name="connsiteX12" fmla="*/ 545685 w 1562608"/>
              <a:gd name="connsiteY12" fmla="*/ 665019 h 906088"/>
              <a:gd name="connsiteX13" fmla="*/ 529059 w 1562608"/>
              <a:gd name="connsiteY13" fmla="*/ 598517 h 906088"/>
              <a:gd name="connsiteX14" fmla="*/ 545685 w 1562608"/>
              <a:gd name="connsiteY14" fmla="*/ 299259 h 906088"/>
              <a:gd name="connsiteX15" fmla="*/ 529059 w 1562608"/>
              <a:gd name="connsiteY15" fmla="*/ 232757 h 906088"/>
              <a:gd name="connsiteX16" fmla="*/ 362805 w 1562608"/>
              <a:gd name="connsiteY16" fmla="*/ 232757 h 906088"/>
              <a:gd name="connsiteX17" fmla="*/ 63546 w 1562608"/>
              <a:gd name="connsiteY17" fmla="*/ 182880 h 906088"/>
              <a:gd name="connsiteX18" fmla="*/ 13670 w 1562608"/>
              <a:gd name="connsiteY18" fmla="*/ 182880 h 906088"/>
              <a:gd name="connsiteX19" fmla="*/ 145563 w 1562608"/>
              <a:gd name="connsiteY19" fmla="*/ 16626 h 906088"/>
              <a:gd name="connsiteX0" fmla="*/ 118224 w 1535269"/>
              <a:gd name="connsiteY0" fmla="*/ 19396 h 908858"/>
              <a:gd name="connsiteX1" fmla="*/ 651349 w 1535269"/>
              <a:gd name="connsiteY1" fmla="*/ 69272 h 908858"/>
              <a:gd name="connsiteX2" fmla="*/ 1332993 w 1535269"/>
              <a:gd name="connsiteY2" fmla="*/ 69272 h 908858"/>
              <a:gd name="connsiteX3" fmla="*/ 1432746 w 1535269"/>
              <a:gd name="connsiteY3" fmla="*/ 52647 h 908858"/>
              <a:gd name="connsiteX4" fmla="*/ 1482622 w 1535269"/>
              <a:gd name="connsiteY4" fmla="*/ 69272 h 908858"/>
              <a:gd name="connsiteX5" fmla="*/ 1499247 w 1535269"/>
              <a:gd name="connsiteY5" fmla="*/ 451658 h 908858"/>
              <a:gd name="connsiteX6" fmla="*/ 1532498 w 1535269"/>
              <a:gd name="connsiteY6" fmla="*/ 850669 h 908858"/>
              <a:gd name="connsiteX7" fmla="*/ 1482622 w 1535269"/>
              <a:gd name="connsiteY7" fmla="*/ 800792 h 908858"/>
              <a:gd name="connsiteX8" fmla="*/ 1233240 w 1535269"/>
              <a:gd name="connsiteY8" fmla="*/ 800792 h 908858"/>
              <a:gd name="connsiteX9" fmla="*/ 967233 w 1535269"/>
              <a:gd name="connsiteY9" fmla="*/ 800792 h 908858"/>
              <a:gd name="connsiteX10" fmla="*/ 817604 w 1535269"/>
              <a:gd name="connsiteY10" fmla="*/ 734290 h 908858"/>
              <a:gd name="connsiteX11" fmla="*/ 634724 w 1535269"/>
              <a:gd name="connsiteY11" fmla="*/ 701040 h 908858"/>
              <a:gd name="connsiteX12" fmla="*/ 518346 w 1535269"/>
              <a:gd name="connsiteY12" fmla="*/ 667789 h 908858"/>
              <a:gd name="connsiteX13" fmla="*/ 501720 w 1535269"/>
              <a:gd name="connsiteY13" fmla="*/ 601287 h 908858"/>
              <a:gd name="connsiteX14" fmla="*/ 518346 w 1535269"/>
              <a:gd name="connsiteY14" fmla="*/ 302029 h 908858"/>
              <a:gd name="connsiteX15" fmla="*/ 501720 w 1535269"/>
              <a:gd name="connsiteY15" fmla="*/ 235527 h 908858"/>
              <a:gd name="connsiteX16" fmla="*/ 335466 w 1535269"/>
              <a:gd name="connsiteY16" fmla="*/ 235527 h 908858"/>
              <a:gd name="connsiteX17" fmla="*/ 36207 w 1535269"/>
              <a:gd name="connsiteY17" fmla="*/ 185650 h 908858"/>
              <a:gd name="connsiteX18" fmla="*/ 118224 w 1535269"/>
              <a:gd name="connsiteY18" fmla="*/ 19396 h 908858"/>
              <a:gd name="connsiteX0" fmla="*/ 88762 w 1505807"/>
              <a:gd name="connsiteY0" fmla="*/ 19396 h 908858"/>
              <a:gd name="connsiteX1" fmla="*/ 621887 w 1505807"/>
              <a:gd name="connsiteY1" fmla="*/ 69272 h 908858"/>
              <a:gd name="connsiteX2" fmla="*/ 1303531 w 1505807"/>
              <a:gd name="connsiteY2" fmla="*/ 69272 h 908858"/>
              <a:gd name="connsiteX3" fmla="*/ 1403284 w 1505807"/>
              <a:gd name="connsiteY3" fmla="*/ 52647 h 908858"/>
              <a:gd name="connsiteX4" fmla="*/ 1453160 w 1505807"/>
              <a:gd name="connsiteY4" fmla="*/ 69272 h 908858"/>
              <a:gd name="connsiteX5" fmla="*/ 1469785 w 1505807"/>
              <a:gd name="connsiteY5" fmla="*/ 451658 h 908858"/>
              <a:gd name="connsiteX6" fmla="*/ 1503036 w 1505807"/>
              <a:gd name="connsiteY6" fmla="*/ 850669 h 908858"/>
              <a:gd name="connsiteX7" fmla="*/ 1453160 w 1505807"/>
              <a:gd name="connsiteY7" fmla="*/ 800792 h 908858"/>
              <a:gd name="connsiteX8" fmla="*/ 1203778 w 1505807"/>
              <a:gd name="connsiteY8" fmla="*/ 800792 h 908858"/>
              <a:gd name="connsiteX9" fmla="*/ 937771 w 1505807"/>
              <a:gd name="connsiteY9" fmla="*/ 800792 h 908858"/>
              <a:gd name="connsiteX10" fmla="*/ 788142 w 1505807"/>
              <a:gd name="connsiteY10" fmla="*/ 734290 h 908858"/>
              <a:gd name="connsiteX11" fmla="*/ 605262 w 1505807"/>
              <a:gd name="connsiteY11" fmla="*/ 701040 h 908858"/>
              <a:gd name="connsiteX12" fmla="*/ 488884 w 1505807"/>
              <a:gd name="connsiteY12" fmla="*/ 667789 h 908858"/>
              <a:gd name="connsiteX13" fmla="*/ 472258 w 1505807"/>
              <a:gd name="connsiteY13" fmla="*/ 601287 h 908858"/>
              <a:gd name="connsiteX14" fmla="*/ 488884 w 1505807"/>
              <a:gd name="connsiteY14" fmla="*/ 302029 h 908858"/>
              <a:gd name="connsiteX15" fmla="*/ 472258 w 1505807"/>
              <a:gd name="connsiteY15" fmla="*/ 235527 h 908858"/>
              <a:gd name="connsiteX16" fmla="*/ 306004 w 1505807"/>
              <a:gd name="connsiteY16" fmla="*/ 235527 h 908858"/>
              <a:gd name="connsiteX17" fmla="*/ 89317 w 1505807"/>
              <a:gd name="connsiteY17" fmla="*/ 185650 h 908858"/>
              <a:gd name="connsiteX18" fmla="*/ 88762 w 1505807"/>
              <a:gd name="connsiteY18" fmla="*/ 19396 h 908858"/>
              <a:gd name="connsiteX0" fmla="*/ 88762 w 1505807"/>
              <a:gd name="connsiteY0" fmla="*/ 19396 h 908858"/>
              <a:gd name="connsiteX1" fmla="*/ 621887 w 1505807"/>
              <a:gd name="connsiteY1" fmla="*/ 69272 h 908858"/>
              <a:gd name="connsiteX2" fmla="*/ 1303531 w 1505807"/>
              <a:gd name="connsiteY2" fmla="*/ 69272 h 908858"/>
              <a:gd name="connsiteX3" fmla="*/ 1403284 w 1505807"/>
              <a:gd name="connsiteY3" fmla="*/ 52647 h 908858"/>
              <a:gd name="connsiteX4" fmla="*/ 1453160 w 1505807"/>
              <a:gd name="connsiteY4" fmla="*/ 69272 h 908858"/>
              <a:gd name="connsiteX5" fmla="*/ 1469785 w 1505807"/>
              <a:gd name="connsiteY5" fmla="*/ 451658 h 908858"/>
              <a:gd name="connsiteX6" fmla="*/ 1503036 w 1505807"/>
              <a:gd name="connsiteY6" fmla="*/ 850669 h 908858"/>
              <a:gd name="connsiteX7" fmla="*/ 1453160 w 1505807"/>
              <a:gd name="connsiteY7" fmla="*/ 800792 h 908858"/>
              <a:gd name="connsiteX8" fmla="*/ 1203778 w 1505807"/>
              <a:gd name="connsiteY8" fmla="*/ 800792 h 908858"/>
              <a:gd name="connsiteX9" fmla="*/ 937771 w 1505807"/>
              <a:gd name="connsiteY9" fmla="*/ 800792 h 908858"/>
              <a:gd name="connsiteX10" fmla="*/ 788142 w 1505807"/>
              <a:gd name="connsiteY10" fmla="*/ 734290 h 908858"/>
              <a:gd name="connsiteX11" fmla="*/ 605262 w 1505807"/>
              <a:gd name="connsiteY11" fmla="*/ 701040 h 908858"/>
              <a:gd name="connsiteX12" fmla="*/ 488884 w 1505807"/>
              <a:gd name="connsiteY12" fmla="*/ 667789 h 908858"/>
              <a:gd name="connsiteX13" fmla="*/ 472258 w 1505807"/>
              <a:gd name="connsiteY13" fmla="*/ 601287 h 908858"/>
              <a:gd name="connsiteX14" fmla="*/ 488884 w 1505807"/>
              <a:gd name="connsiteY14" fmla="*/ 302029 h 908858"/>
              <a:gd name="connsiteX15" fmla="*/ 472258 w 1505807"/>
              <a:gd name="connsiteY15" fmla="*/ 235527 h 908858"/>
              <a:gd name="connsiteX16" fmla="*/ 306004 w 1505807"/>
              <a:gd name="connsiteY16" fmla="*/ 235527 h 908858"/>
              <a:gd name="connsiteX17" fmla="*/ 89317 w 1505807"/>
              <a:gd name="connsiteY17" fmla="*/ 185650 h 908858"/>
              <a:gd name="connsiteX18" fmla="*/ 88762 w 1505807"/>
              <a:gd name="connsiteY18" fmla="*/ 19396 h 908858"/>
              <a:gd name="connsiteX0" fmla="*/ 2887 w 1419932"/>
              <a:gd name="connsiteY0" fmla="*/ 19396 h 908858"/>
              <a:gd name="connsiteX1" fmla="*/ 536012 w 1419932"/>
              <a:gd name="connsiteY1" fmla="*/ 69272 h 908858"/>
              <a:gd name="connsiteX2" fmla="*/ 1217656 w 1419932"/>
              <a:gd name="connsiteY2" fmla="*/ 69272 h 908858"/>
              <a:gd name="connsiteX3" fmla="*/ 1317409 w 1419932"/>
              <a:gd name="connsiteY3" fmla="*/ 52647 h 908858"/>
              <a:gd name="connsiteX4" fmla="*/ 1367285 w 1419932"/>
              <a:gd name="connsiteY4" fmla="*/ 69272 h 908858"/>
              <a:gd name="connsiteX5" fmla="*/ 1383910 w 1419932"/>
              <a:gd name="connsiteY5" fmla="*/ 451658 h 908858"/>
              <a:gd name="connsiteX6" fmla="*/ 1417161 w 1419932"/>
              <a:gd name="connsiteY6" fmla="*/ 850669 h 908858"/>
              <a:gd name="connsiteX7" fmla="*/ 1367285 w 1419932"/>
              <a:gd name="connsiteY7" fmla="*/ 800792 h 908858"/>
              <a:gd name="connsiteX8" fmla="*/ 1117903 w 1419932"/>
              <a:gd name="connsiteY8" fmla="*/ 800792 h 908858"/>
              <a:gd name="connsiteX9" fmla="*/ 851896 w 1419932"/>
              <a:gd name="connsiteY9" fmla="*/ 800792 h 908858"/>
              <a:gd name="connsiteX10" fmla="*/ 702267 w 1419932"/>
              <a:gd name="connsiteY10" fmla="*/ 734290 h 908858"/>
              <a:gd name="connsiteX11" fmla="*/ 519387 w 1419932"/>
              <a:gd name="connsiteY11" fmla="*/ 701040 h 908858"/>
              <a:gd name="connsiteX12" fmla="*/ 403009 w 1419932"/>
              <a:gd name="connsiteY12" fmla="*/ 667789 h 908858"/>
              <a:gd name="connsiteX13" fmla="*/ 386383 w 1419932"/>
              <a:gd name="connsiteY13" fmla="*/ 601287 h 908858"/>
              <a:gd name="connsiteX14" fmla="*/ 403009 w 1419932"/>
              <a:gd name="connsiteY14" fmla="*/ 302029 h 908858"/>
              <a:gd name="connsiteX15" fmla="*/ 386383 w 1419932"/>
              <a:gd name="connsiteY15" fmla="*/ 235527 h 908858"/>
              <a:gd name="connsiteX16" fmla="*/ 220129 w 1419932"/>
              <a:gd name="connsiteY16" fmla="*/ 235527 h 908858"/>
              <a:gd name="connsiteX17" fmla="*/ 3442 w 1419932"/>
              <a:gd name="connsiteY17" fmla="*/ 185650 h 908858"/>
              <a:gd name="connsiteX18" fmla="*/ 2887 w 1419932"/>
              <a:gd name="connsiteY18" fmla="*/ 19396 h 908858"/>
              <a:gd name="connsiteX0" fmla="*/ 2887 w 1419932"/>
              <a:gd name="connsiteY0" fmla="*/ 19396 h 908858"/>
              <a:gd name="connsiteX1" fmla="*/ 536012 w 1419932"/>
              <a:gd name="connsiteY1" fmla="*/ 69272 h 908858"/>
              <a:gd name="connsiteX2" fmla="*/ 1217656 w 1419932"/>
              <a:gd name="connsiteY2" fmla="*/ 69272 h 908858"/>
              <a:gd name="connsiteX3" fmla="*/ 1317409 w 1419932"/>
              <a:gd name="connsiteY3" fmla="*/ 52647 h 908858"/>
              <a:gd name="connsiteX4" fmla="*/ 1367285 w 1419932"/>
              <a:gd name="connsiteY4" fmla="*/ 69272 h 908858"/>
              <a:gd name="connsiteX5" fmla="*/ 1383910 w 1419932"/>
              <a:gd name="connsiteY5" fmla="*/ 451658 h 908858"/>
              <a:gd name="connsiteX6" fmla="*/ 1417161 w 1419932"/>
              <a:gd name="connsiteY6" fmla="*/ 850669 h 908858"/>
              <a:gd name="connsiteX7" fmla="*/ 1367285 w 1419932"/>
              <a:gd name="connsiteY7" fmla="*/ 800792 h 908858"/>
              <a:gd name="connsiteX8" fmla="*/ 1117903 w 1419932"/>
              <a:gd name="connsiteY8" fmla="*/ 800792 h 908858"/>
              <a:gd name="connsiteX9" fmla="*/ 851896 w 1419932"/>
              <a:gd name="connsiteY9" fmla="*/ 800792 h 908858"/>
              <a:gd name="connsiteX10" fmla="*/ 702267 w 1419932"/>
              <a:gd name="connsiteY10" fmla="*/ 734290 h 908858"/>
              <a:gd name="connsiteX11" fmla="*/ 519387 w 1419932"/>
              <a:gd name="connsiteY11" fmla="*/ 701040 h 908858"/>
              <a:gd name="connsiteX12" fmla="*/ 403009 w 1419932"/>
              <a:gd name="connsiteY12" fmla="*/ 667789 h 908858"/>
              <a:gd name="connsiteX13" fmla="*/ 386383 w 1419932"/>
              <a:gd name="connsiteY13" fmla="*/ 601287 h 908858"/>
              <a:gd name="connsiteX14" fmla="*/ 403009 w 1419932"/>
              <a:gd name="connsiteY14" fmla="*/ 302029 h 908858"/>
              <a:gd name="connsiteX15" fmla="*/ 386383 w 1419932"/>
              <a:gd name="connsiteY15" fmla="*/ 235527 h 908858"/>
              <a:gd name="connsiteX16" fmla="*/ 3442 w 1419932"/>
              <a:gd name="connsiteY16" fmla="*/ 185650 h 908858"/>
              <a:gd name="connsiteX17" fmla="*/ 2887 w 1419932"/>
              <a:gd name="connsiteY17" fmla="*/ 19396 h 908858"/>
              <a:gd name="connsiteX0" fmla="*/ 74178 w 1491223"/>
              <a:gd name="connsiteY0" fmla="*/ 19396 h 908858"/>
              <a:gd name="connsiteX1" fmla="*/ 607303 w 1491223"/>
              <a:gd name="connsiteY1" fmla="*/ 69272 h 908858"/>
              <a:gd name="connsiteX2" fmla="*/ 1288947 w 1491223"/>
              <a:gd name="connsiteY2" fmla="*/ 69272 h 908858"/>
              <a:gd name="connsiteX3" fmla="*/ 1388700 w 1491223"/>
              <a:gd name="connsiteY3" fmla="*/ 52647 h 908858"/>
              <a:gd name="connsiteX4" fmla="*/ 1438576 w 1491223"/>
              <a:gd name="connsiteY4" fmla="*/ 69272 h 908858"/>
              <a:gd name="connsiteX5" fmla="*/ 1455201 w 1491223"/>
              <a:gd name="connsiteY5" fmla="*/ 451658 h 908858"/>
              <a:gd name="connsiteX6" fmla="*/ 1488452 w 1491223"/>
              <a:gd name="connsiteY6" fmla="*/ 850669 h 908858"/>
              <a:gd name="connsiteX7" fmla="*/ 1438576 w 1491223"/>
              <a:gd name="connsiteY7" fmla="*/ 800792 h 908858"/>
              <a:gd name="connsiteX8" fmla="*/ 1189194 w 1491223"/>
              <a:gd name="connsiteY8" fmla="*/ 800792 h 908858"/>
              <a:gd name="connsiteX9" fmla="*/ 923187 w 1491223"/>
              <a:gd name="connsiteY9" fmla="*/ 800792 h 908858"/>
              <a:gd name="connsiteX10" fmla="*/ 773558 w 1491223"/>
              <a:gd name="connsiteY10" fmla="*/ 734290 h 908858"/>
              <a:gd name="connsiteX11" fmla="*/ 590678 w 1491223"/>
              <a:gd name="connsiteY11" fmla="*/ 701040 h 908858"/>
              <a:gd name="connsiteX12" fmla="*/ 474300 w 1491223"/>
              <a:gd name="connsiteY12" fmla="*/ 667789 h 908858"/>
              <a:gd name="connsiteX13" fmla="*/ 457674 w 1491223"/>
              <a:gd name="connsiteY13" fmla="*/ 601287 h 908858"/>
              <a:gd name="connsiteX14" fmla="*/ 474300 w 1491223"/>
              <a:gd name="connsiteY14" fmla="*/ 302029 h 908858"/>
              <a:gd name="connsiteX15" fmla="*/ 457674 w 1491223"/>
              <a:gd name="connsiteY15" fmla="*/ 235527 h 908858"/>
              <a:gd name="connsiteX16" fmla="*/ 0 w 1491223"/>
              <a:gd name="connsiteY16" fmla="*/ 185650 h 908858"/>
              <a:gd name="connsiteX17" fmla="*/ 74178 w 1491223"/>
              <a:gd name="connsiteY17" fmla="*/ 19396 h 908858"/>
              <a:gd name="connsiteX0" fmla="*/ 2887 w 1494665"/>
              <a:gd name="connsiteY0" fmla="*/ 19396 h 908858"/>
              <a:gd name="connsiteX1" fmla="*/ 610745 w 1494665"/>
              <a:gd name="connsiteY1" fmla="*/ 69272 h 908858"/>
              <a:gd name="connsiteX2" fmla="*/ 1292389 w 1494665"/>
              <a:gd name="connsiteY2" fmla="*/ 69272 h 908858"/>
              <a:gd name="connsiteX3" fmla="*/ 1392142 w 1494665"/>
              <a:gd name="connsiteY3" fmla="*/ 52647 h 908858"/>
              <a:gd name="connsiteX4" fmla="*/ 1442018 w 1494665"/>
              <a:gd name="connsiteY4" fmla="*/ 69272 h 908858"/>
              <a:gd name="connsiteX5" fmla="*/ 1458643 w 1494665"/>
              <a:gd name="connsiteY5" fmla="*/ 451658 h 908858"/>
              <a:gd name="connsiteX6" fmla="*/ 1491894 w 1494665"/>
              <a:gd name="connsiteY6" fmla="*/ 850669 h 908858"/>
              <a:gd name="connsiteX7" fmla="*/ 1442018 w 1494665"/>
              <a:gd name="connsiteY7" fmla="*/ 800792 h 908858"/>
              <a:gd name="connsiteX8" fmla="*/ 1192636 w 1494665"/>
              <a:gd name="connsiteY8" fmla="*/ 800792 h 908858"/>
              <a:gd name="connsiteX9" fmla="*/ 926629 w 1494665"/>
              <a:gd name="connsiteY9" fmla="*/ 800792 h 908858"/>
              <a:gd name="connsiteX10" fmla="*/ 777000 w 1494665"/>
              <a:gd name="connsiteY10" fmla="*/ 734290 h 908858"/>
              <a:gd name="connsiteX11" fmla="*/ 594120 w 1494665"/>
              <a:gd name="connsiteY11" fmla="*/ 701040 h 908858"/>
              <a:gd name="connsiteX12" fmla="*/ 477742 w 1494665"/>
              <a:gd name="connsiteY12" fmla="*/ 667789 h 908858"/>
              <a:gd name="connsiteX13" fmla="*/ 461116 w 1494665"/>
              <a:gd name="connsiteY13" fmla="*/ 601287 h 908858"/>
              <a:gd name="connsiteX14" fmla="*/ 477742 w 1494665"/>
              <a:gd name="connsiteY14" fmla="*/ 302029 h 908858"/>
              <a:gd name="connsiteX15" fmla="*/ 461116 w 1494665"/>
              <a:gd name="connsiteY15" fmla="*/ 235527 h 908858"/>
              <a:gd name="connsiteX16" fmla="*/ 3442 w 1494665"/>
              <a:gd name="connsiteY16" fmla="*/ 185650 h 908858"/>
              <a:gd name="connsiteX17" fmla="*/ 2887 w 1494665"/>
              <a:gd name="connsiteY17" fmla="*/ 19396 h 908858"/>
              <a:gd name="connsiteX0" fmla="*/ 2887 w 1494665"/>
              <a:gd name="connsiteY0" fmla="*/ 19396 h 908858"/>
              <a:gd name="connsiteX1" fmla="*/ 610745 w 1494665"/>
              <a:gd name="connsiteY1" fmla="*/ 69272 h 908858"/>
              <a:gd name="connsiteX2" fmla="*/ 1292389 w 1494665"/>
              <a:gd name="connsiteY2" fmla="*/ 69272 h 908858"/>
              <a:gd name="connsiteX3" fmla="*/ 1442018 w 1494665"/>
              <a:gd name="connsiteY3" fmla="*/ 69272 h 908858"/>
              <a:gd name="connsiteX4" fmla="*/ 1458643 w 1494665"/>
              <a:gd name="connsiteY4" fmla="*/ 451658 h 908858"/>
              <a:gd name="connsiteX5" fmla="*/ 1491894 w 1494665"/>
              <a:gd name="connsiteY5" fmla="*/ 850669 h 908858"/>
              <a:gd name="connsiteX6" fmla="*/ 1442018 w 1494665"/>
              <a:gd name="connsiteY6" fmla="*/ 800792 h 908858"/>
              <a:gd name="connsiteX7" fmla="*/ 1192636 w 1494665"/>
              <a:gd name="connsiteY7" fmla="*/ 800792 h 908858"/>
              <a:gd name="connsiteX8" fmla="*/ 926629 w 1494665"/>
              <a:gd name="connsiteY8" fmla="*/ 800792 h 908858"/>
              <a:gd name="connsiteX9" fmla="*/ 777000 w 1494665"/>
              <a:gd name="connsiteY9" fmla="*/ 734290 h 908858"/>
              <a:gd name="connsiteX10" fmla="*/ 594120 w 1494665"/>
              <a:gd name="connsiteY10" fmla="*/ 701040 h 908858"/>
              <a:gd name="connsiteX11" fmla="*/ 477742 w 1494665"/>
              <a:gd name="connsiteY11" fmla="*/ 667789 h 908858"/>
              <a:gd name="connsiteX12" fmla="*/ 461116 w 1494665"/>
              <a:gd name="connsiteY12" fmla="*/ 601287 h 908858"/>
              <a:gd name="connsiteX13" fmla="*/ 477742 w 1494665"/>
              <a:gd name="connsiteY13" fmla="*/ 302029 h 908858"/>
              <a:gd name="connsiteX14" fmla="*/ 461116 w 1494665"/>
              <a:gd name="connsiteY14" fmla="*/ 235527 h 908858"/>
              <a:gd name="connsiteX15" fmla="*/ 3442 w 1494665"/>
              <a:gd name="connsiteY15" fmla="*/ 185650 h 908858"/>
              <a:gd name="connsiteX16" fmla="*/ 2887 w 1494665"/>
              <a:gd name="connsiteY16" fmla="*/ 19396 h 908858"/>
              <a:gd name="connsiteX0" fmla="*/ 2887 w 1494665"/>
              <a:gd name="connsiteY0" fmla="*/ 19396 h 908858"/>
              <a:gd name="connsiteX1" fmla="*/ 610745 w 1494665"/>
              <a:gd name="connsiteY1" fmla="*/ 69272 h 908858"/>
              <a:gd name="connsiteX2" fmla="*/ 1292389 w 1494665"/>
              <a:gd name="connsiteY2" fmla="*/ 69272 h 908858"/>
              <a:gd name="connsiteX3" fmla="*/ 1442018 w 1494665"/>
              <a:gd name="connsiteY3" fmla="*/ 69272 h 908858"/>
              <a:gd name="connsiteX4" fmla="*/ 1458643 w 1494665"/>
              <a:gd name="connsiteY4" fmla="*/ 451658 h 908858"/>
              <a:gd name="connsiteX5" fmla="*/ 1491894 w 1494665"/>
              <a:gd name="connsiteY5" fmla="*/ 850669 h 908858"/>
              <a:gd name="connsiteX6" fmla="*/ 1442018 w 1494665"/>
              <a:gd name="connsiteY6" fmla="*/ 800792 h 908858"/>
              <a:gd name="connsiteX7" fmla="*/ 1192636 w 1494665"/>
              <a:gd name="connsiteY7" fmla="*/ 800792 h 908858"/>
              <a:gd name="connsiteX8" fmla="*/ 926629 w 1494665"/>
              <a:gd name="connsiteY8" fmla="*/ 800792 h 908858"/>
              <a:gd name="connsiteX9" fmla="*/ 777000 w 1494665"/>
              <a:gd name="connsiteY9" fmla="*/ 734290 h 908858"/>
              <a:gd name="connsiteX10" fmla="*/ 594120 w 1494665"/>
              <a:gd name="connsiteY10" fmla="*/ 701040 h 908858"/>
              <a:gd name="connsiteX11" fmla="*/ 477742 w 1494665"/>
              <a:gd name="connsiteY11" fmla="*/ 667789 h 908858"/>
              <a:gd name="connsiteX12" fmla="*/ 461116 w 1494665"/>
              <a:gd name="connsiteY12" fmla="*/ 601287 h 908858"/>
              <a:gd name="connsiteX13" fmla="*/ 477742 w 1494665"/>
              <a:gd name="connsiteY13" fmla="*/ 302029 h 908858"/>
              <a:gd name="connsiteX14" fmla="*/ 461116 w 1494665"/>
              <a:gd name="connsiteY14" fmla="*/ 235527 h 908858"/>
              <a:gd name="connsiteX15" fmla="*/ 3442 w 1494665"/>
              <a:gd name="connsiteY15" fmla="*/ 185650 h 908858"/>
              <a:gd name="connsiteX16" fmla="*/ 2887 w 1494665"/>
              <a:gd name="connsiteY16" fmla="*/ 19396 h 90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4665" h="908858">
                <a:moveTo>
                  <a:pt x="2887" y="19396"/>
                </a:moveTo>
                <a:cubicBezTo>
                  <a:pt x="91649" y="0"/>
                  <a:pt x="395828" y="60959"/>
                  <a:pt x="610745" y="69272"/>
                </a:cubicBezTo>
                <a:cubicBezTo>
                  <a:pt x="825662" y="77585"/>
                  <a:pt x="1153844" y="69272"/>
                  <a:pt x="1292389" y="69272"/>
                </a:cubicBezTo>
                <a:cubicBezTo>
                  <a:pt x="1430934" y="69272"/>
                  <a:pt x="1289974" y="110036"/>
                  <a:pt x="1442018" y="69272"/>
                </a:cubicBezTo>
                <a:cubicBezTo>
                  <a:pt x="1469727" y="133003"/>
                  <a:pt x="1450330" y="321425"/>
                  <a:pt x="1458643" y="451658"/>
                </a:cubicBezTo>
                <a:cubicBezTo>
                  <a:pt x="1466956" y="581891"/>
                  <a:pt x="1494665" y="792480"/>
                  <a:pt x="1491894" y="850669"/>
                </a:cubicBezTo>
                <a:cubicBezTo>
                  <a:pt x="1489123" y="908858"/>
                  <a:pt x="1491894" y="809105"/>
                  <a:pt x="1442018" y="800792"/>
                </a:cubicBezTo>
                <a:cubicBezTo>
                  <a:pt x="1392142" y="792479"/>
                  <a:pt x="1192636" y="800792"/>
                  <a:pt x="1192636" y="800792"/>
                </a:cubicBezTo>
                <a:cubicBezTo>
                  <a:pt x="1106738" y="800792"/>
                  <a:pt x="995902" y="811876"/>
                  <a:pt x="926629" y="800792"/>
                </a:cubicBezTo>
                <a:cubicBezTo>
                  <a:pt x="857356" y="789708"/>
                  <a:pt x="832418" y="750915"/>
                  <a:pt x="777000" y="734290"/>
                </a:cubicBezTo>
                <a:cubicBezTo>
                  <a:pt x="721582" y="717665"/>
                  <a:pt x="643996" y="712123"/>
                  <a:pt x="594120" y="701040"/>
                </a:cubicBezTo>
                <a:cubicBezTo>
                  <a:pt x="544244" y="689957"/>
                  <a:pt x="499909" y="684414"/>
                  <a:pt x="477742" y="667789"/>
                </a:cubicBezTo>
                <a:cubicBezTo>
                  <a:pt x="455575" y="651164"/>
                  <a:pt x="461116" y="662247"/>
                  <a:pt x="461116" y="601287"/>
                </a:cubicBezTo>
                <a:cubicBezTo>
                  <a:pt x="461116" y="540327"/>
                  <a:pt x="477742" y="362989"/>
                  <a:pt x="477742" y="302029"/>
                </a:cubicBezTo>
                <a:cubicBezTo>
                  <a:pt x="477742" y="241069"/>
                  <a:pt x="540166" y="254923"/>
                  <a:pt x="461116" y="235527"/>
                </a:cubicBezTo>
                <a:cubicBezTo>
                  <a:pt x="382066" y="216131"/>
                  <a:pt x="67358" y="221672"/>
                  <a:pt x="3442" y="185650"/>
                </a:cubicBezTo>
                <a:cubicBezTo>
                  <a:pt x="41787" y="84514"/>
                  <a:pt x="0" y="155808"/>
                  <a:pt x="2887" y="19396"/>
                </a:cubicBezTo>
                <a:close/>
              </a:path>
            </a:pathLst>
          </a:custGeom>
          <a:blipFill>
            <a:blip r:embed="rId4"/>
            <a:tile tx="0" ty="0" sx="100000" sy="100000" flip="none" algn="tl"/>
          </a:bli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rot="21321277">
            <a:off x="2486123" y="1887015"/>
            <a:ext cx="5334000" cy="3276600"/>
          </a:xfrm>
          <a:custGeom>
            <a:avLst/>
            <a:gdLst>
              <a:gd name="connsiteX0" fmla="*/ 5217621 w 5583381"/>
              <a:gd name="connsiteY0" fmla="*/ 595745 h 2732116"/>
              <a:gd name="connsiteX1" fmla="*/ 4053839 w 5583381"/>
              <a:gd name="connsiteY1" fmla="*/ 130232 h 2732116"/>
              <a:gd name="connsiteX2" fmla="*/ 3189316 w 5583381"/>
              <a:gd name="connsiteY2" fmla="*/ 47105 h 2732116"/>
              <a:gd name="connsiteX3" fmla="*/ 2308167 w 5583381"/>
              <a:gd name="connsiteY3" fmla="*/ 47105 h 2732116"/>
              <a:gd name="connsiteX4" fmla="*/ 1427018 w 5583381"/>
              <a:gd name="connsiteY4" fmla="*/ 329738 h 2732116"/>
              <a:gd name="connsiteX5" fmla="*/ 462741 w 5583381"/>
              <a:gd name="connsiteY5" fmla="*/ 761999 h 2732116"/>
              <a:gd name="connsiteX6" fmla="*/ 446116 w 5583381"/>
              <a:gd name="connsiteY6" fmla="*/ 512618 h 2732116"/>
              <a:gd name="connsiteX7" fmla="*/ 47105 w 5583381"/>
              <a:gd name="connsiteY7" fmla="*/ 1044632 h 2732116"/>
              <a:gd name="connsiteX8" fmla="*/ 728749 w 5583381"/>
              <a:gd name="connsiteY8" fmla="*/ 1310639 h 2732116"/>
              <a:gd name="connsiteX9" fmla="*/ 612370 w 5583381"/>
              <a:gd name="connsiteY9" fmla="*/ 1127759 h 2732116"/>
              <a:gd name="connsiteX10" fmla="*/ 1144385 w 5583381"/>
              <a:gd name="connsiteY10" fmla="*/ 1210887 h 2732116"/>
              <a:gd name="connsiteX11" fmla="*/ 1826029 w 5583381"/>
              <a:gd name="connsiteY11" fmla="*/ 1659774 h 2732116"/>
              <a:gd name="connsiteX12" fmla="*/ 2141912 w 5583381"/>
              <a:gd name="connsiteY12" fmla="*/ 2274916 h 2732116"/>
              <a:gd name="connsiteX13" fmla="*/ 2690552 w 5583381"/>
              <a:gd name="connsiteY13" fmla="*/ 2707178 h 2732116"/>
              <a:gd name="connsiteX14" fmla="*/ 3471949 w 5583381"/>
              <a:gd name="connsiteY14" fmla="*/ 2424545 h 2732116"/>
              <a:gd name="connsiteX15" fmla="*/ 4369723 w 5583381"/>
              <a:gd name="connsiteY15" fmla="*/ 2324792 h 2732116"/>
              <a:gd name="connsiteX16" fmla="*/ 4785359 w 5583381"/>
              <a:gd name="connsiteY16" fmla="*/ 2225039 h 2732116"/>
              <a:gd name="connsiteX17" fmla="*/ 4951614 w 5583381"/>
              <a:gd name="connsiteY17" fmla="*/ 2258290 h 2732116"/>
              <a:gd name="connsiteX18" fmla="*/ 5034741 w 5583381"/>
              <a:gd name="connsiteY18" fmla="*/ 2108661 h 2732116"/>
              <a:gd name="connsiteX19" fmla="*/ 5550130 w 5583381"/>
              <a:gd name="connsiteY19" fmla="*/ 895003 h 2732116"/>
              <a:gd name="connsiteX20" fmla="*/ 5217621 w 5583381"/>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5034741 w 5550130"/>
              <a:gd name="connsiteY17" fmla="*/ 2119745 h 2743200"/>
              <a:gd name="connsiteX18" fmla="*/ 5550130 w 5550130"/>
              <a:gd name="connsiteY18"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19729 w 5519729"/>
              <a:gd name="connsiteY0" fmla="*/ 906087 h 2737128"/>
              <a:gd name="connsiteX1" fmla="*/ 4023438 w 5519729"/>
              <a:gd name="connsiteY1" fmla="*/ 141316 h 2737128"/>
              <a:gd name="connsiteX2" fmla="*/ 3158915 w 5519729"/>
              <a:gd name="connsiteY2" fmla="*/ 58189 h 2737128"/>
              <a:gd name="connsiteX3" fmla="*/ 2277766 w 5519729"/>
              <a:gd name="connsiteY3" fmla="*/ 58189 h 2737128"/>
              <a:gd name="connsiteX4" fmla="*/ 1396617 w 5519729"/>
              <a:gd name="connsiteY4" fmla="*/ 340822 h 2737128"/>
              <a:gd name="connsiteX5" fmla="*/ 432340 w 5519729"/>
              <a:gd name="connsiteY5" fmla="*/ 773083 h 2737128"/>
              <a:gd name="connsiteX6" fmla="*/ 415715 w 5519729"/>
              <a:gd name="connsiteY6" fmla="*/ 523702 h 2737128"/>
              <a:gd name="connsiteX7" fmla="*/ 16704 w 5519729"/>
              <a:gd name="connsiteY7" fmla="*/ 1055716 h 2737128"/>
              <a:gd name="connsiteX8" fmla="*/ 315490 w 5519729"/>
              <a:gd name="connsiteY8" fmla="*/ 1271847 h 2737128"/>
              <a:gd name="connsiteX9" fmla="*/ 698348 w 5519729"/>
              <a:gd name="connsiteY9" fmla="*/ 1321723 h 2737128"/>
              <a:gd name="connsiteX10" fmla="*/ 711082 w 5519729"/>
              <a:gd name="connsiteY10" fmla="*/ 1310758 h 2737128"/>
              <a:gd name="connsiteX11" fmla="*/ 581969 w 5519729"/>
              <a:gd name="connsiteY11" fmla="*/ 1138843 h 2737128"/>
              <a:gd name="connsiteX12" fmla="*/ 1113984 w 5519729"/>
              <a:gd name="connsiteY12" fmla="*/ 1221971 h 2737128"/>
              <a:gd name="connsiteX13" fmla="*/ 1795628 w 5519729"/>
              <a:gd name="connsiteY13" fmla="*/ 1670858 h 2737128"/>
              <a:gd name="connsiteX14" fmla="*/ 2111511 w 5519729"/>
              <a:gd name="connsiteY14" fmla="*/ 2286000 h 2737128"/>
              <a:gd name="connsiteX15" fmla="*/ 2111865 w 5519729"/>
              <a:gd name="connsiteY15" fmla="*/ 2322434 h 2737128"/>
              <a:gd name="connsiteX16" fmla="*/ 2660151 w 5519729"/>
              <a:gd name="connsiteY16" fmla="*/ 2718262 h 2737128"/>
              <a:gd name="connsiteX17" fmla="*/ 3441548 w 5519729"/>
              <a:gd name="connsiteY17" fmla="*/ 2435629 h 2737128"/>
              <a:gd name="connsiteX18" fmla="*/ 5004340 w 5519729"/>
              <a:gd name="connsiteY18" fmla="*/ 2119745 h 2737128"/>
              <a:gd name="connsiteX19" fmla="*/ 5519729 w 5519729"/>
              <a:gd name="connsiteY19"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741483 w 5550130"/>
              <a:gd name="connsiteY9" fmla="*/ 1310758 h 2737128"/>
              <a:gd name="connsiteX10" fmla="*/ 612370 w 5550130"/>
              <a:gd name="connsiteY10" fmla="*/ 1138843 h 2737128"/>
              <a:gd name="connsiteX11" fmla="*/ 1144385 w 5550130"/>
              <a:gd name="connsiteY11" fmla="*/ 1221971 h 2737128"/>
              <a:gd name="connsiteX12" fmla="*/ 1826029 w 5550130"/>
              <a:gd name="connsiteY12" fmla="*/ 1670858 h 2737128"/>
              <a:gd name="connsiteX13" fmla="*/ 2141912 w 5550130"/>
              <a:gd name="connsiteY13" fmla="*/ 2286000 h 2737128"/>
              <a:gd name="connsiteX14" fmla="*/ 2142266 w 5550130"/>
              <a:gd name="connsiteY14" fmla="*/ 2322434 h 2737128"/>
              <a:gd name="connsiteX15" fmla="*/ 2690552 w 5550130"/>
              <a:gd name="connsiteY15" fmla="*/ 2718262 h 2737128"/>
              <a:gd name="connsiteX16" fmla="*/ 3471949 w 5550130"/>
              <a:gd name="connsiteY16" fmla="*/ 2435629 h 2737128"/>
              <a:gd name="connsiteX17" fmla="*/ 5034741 w 5550130"/>
              <a:gd name="connsiteY17" fmla="*/ 2119745 h 2737128"/>
              <a:gd name="connsiteX18" fmla="*/ 5550130 w 5550130"/>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469410"/>
              <a:gd name="connsiteX1" fmla="*/ 4006734 w 5503025"/>
              <a:gd name="connsiteY1" fmla="*/ 141316 h 2469410"/>
              <a:gd name="connsiteX2" fmla="*/ 3142211 w 5503025"/>
              <a:gd name="connsiteY2" fmla="*/ 58189 h 2469410"/>
              <a:gd name="connsiteX3" fmla="*/ 2261062 w 5503025"/>
              <a:gd name="connsiteY3" fmla="*/ 58189 h 2469410"/>
              <a:gd name="connsiteX4" fmla="*/ 1379913 w 5503025"/>
              <a:gd name="connsiteY4" fmla="*/ 340822 h 2469410"/>
              <a:gd name="connsiteX5" fmla="*/ 415636 w 5503025"/>
              <a:gd name="connsiteY5" fmla="*/ 773083 h 2469410"/>
              <a:gd name="connsiteX6" fmla="*/ 399011 w 5503025"/>
              <a:gd name="connsiteY6" fmla="*/ 523702 h 2469410"/>
              <a:gd name="connsiteX7" fmla="*/ 0 w 5503025"/>
              <a:gd name="connsiteY7" fmla="*/ 1055716 h 2469410"/>
              <a:gd name="connsiteX8" fmla="*/ 681644 w 5503025"/>
              <a:gd name="connsiteY8" fmla="*/ 1321723 h 2469410"/>
              <a:gd name="connsiteX9" fmla="*/ 694378 w 5503025"/>
              <a:gd name="connsiteY9" fmla="*/ 1310758 h 2469410"/>
              <a:gd name="connsiteX10" fmla="*/ 565265 w 5503025"/>
              <a:gd name="connsiteY10" fmla="*/ 1138843 h 2469410"/>
              <a:gd name="connsiteX11" fmla="*/ 1097280 w 5503025"/>
              <a:gd name="connsiteY11" fmla="*/ 1221971 h 2469410"/>
              <a:gd name="connsiteX12" fmla="*/ 1778924 w 5503025"/>
              <a:gd name="connsiteY12" fmla="*/ 1670858 h 2469410"/>
              <a:gd name="connsiteX13" fmla="*/ 2094807 w 5503025"/>
              <a:gd name="connsiteY13" fmla="*/ 2286000 h 2469410"/>
              <a:gd name="connsiteX14" fmla="*/ 2095161 w 5503025"/>
              <a:gd name="connsiteY14" fmla="*/ 2322434 h 2469410"/>
              <a:gd name="connsiteX15" fmla="*/ 3424844 w 5503025"/>
              <a:gd name="connsiteY15" fmla="*/ 2435629 h 2469410"/>
              <a:gd name="connsiteX16" fmla="*/ 4987636 w 5503025"/>
              <a:gd name="connsiteY16" fmla="*/ 2119745 h 2469410"/>
              <a:gd name="connsiteX17" fmla="*/ 5503025 w 5503025"/>
              <a:gd name="connsiteY17" fmla="*/ 906087 h 2469410"/>
              <a:gd name="connsiteX0" fmla="*/ 5503025 w 5503025"/>
              <a:gd name="connsiteY0" fmla="*/ 906087 h 2394596"/>
              <a:gd name="connsiteX1" fmla="*/ 4006734 w 5503025"/>
              <a:gd name="connsiteY1" fmla="*/ 141316 h 2394596"/>
              <a:gd name="connsiteX2" fmla="*/ 3142211 w 5503025"/>
              <a:gd name="connsiteY2" fmla="*/ 58189 h 2394596"/>
              <a:gd name="connsiteX3" fmla="*/ 2261062 w 5503025"/>
              <a:gd name="connsiteY3" fmla="*/ 58189 h 2394596"/>
              <a:gd name="connsiteX4" fmla="*/ 1379913 w 5503025"/>
              <a:gd name="connsiteY4" fmla="*/ 340822 h 2394596"/>
              <a:gd name="connsiteX5" fmla="*/ 415636 w 5503025"/>
              <a:gd name="connsiteY5" fmla="*/ 773083 h 2394596"/>
              <a:gd name="connsiteX6" fmla="*/ 399011 w 5503025"/>
              <a:gd name="connsiteY6" fmla="*/ 523702 h 2394596"/>
              <a:gd name="connsiteX7" fmla="*/ 0 w 5503025"/>
              <a:gd name="connsiteY7" fmla="*/ 1055716 h 2394596"/>
              <a:gd name="connsiteX8" fmla="*/ 681644 w 5503025"/>
              <a:gd name="connsiteY8" fmla="*/ 1321723 h 2394596"/>
              <a:gd name="connsiteX9" fmla="*/ 694378 w 5503025"/>
              <a:gd name="connsiteY9" fmla="*/ 1310758 h 2394596"/>
              <a:gd name="connsiteX10" fmla="*/ 565265 w 5503025"/>
              <a:gd name="connsiteY10" fmla="*/ 1138843 h 2394596"/>
              <a:gd name="connsiteX11" fmla="*/ 1097280 w 5503025"/>
              <a:gd name="connsiteY11" fmla="*/ 1221971 h 2394596"/>
              <a:gd name="connsiteX12" fmla="*/ 1778924 w 5503025"/>
              <a:gd name="connsiteY12" fmla="*/ 1670858 h 2394596"/>
              <a:gd name="connsiteX13" fmla="*/ 2094807 w 5503025"/>
              <a:gd name="connsiteY13" fmla="*/ 2286000 h 2394596"/>
              <a:gd name="connsiteX14" fmla="*/ 2095161 w 5503025"/>
              <a:gd name="connsiteY14" fmla="*/ 2322434 h 2394596"/>
              <a:gd name="connsiteX15" fmla="*/ 4987636 w 5503025"/>
              <a:gd name="connsiteY15" fmla="*/ 2119745 h 2394596"/>
              <a:gd name="connsiteX16" fmla="*/ 5503025 w 5503025"/>
              <a:gd name="connsiteY16" fmla="*/ 906087 h 2394596"/>
              <a:gd name="connsiteX0" fmla="*/ 5503025 w 5503025"/>
              <a:gd name="connsiteY0" fmla="*/ 906087 h 2360814"/>
              <a:gd name="connsiteX1" fmla="*/ 4006734 w 5503025"/>
              <a:gd name="connsiteY1" fmla="*/ 141316 h 2360814"/>
              <a:gd name="connsiteX2" fmla="*/ 3142211 w 5503025"/>
              <a:gd name="connsiteY2" fmla="*/ 58189 h 2360814"/>
              <a:gd name="connsiteX3" fmla="*/ 2261062 w 5503025"/>
              <a:gd name="connsiteY3" fmla="*/ 58189 h 2360814"/>
              <a:gd name="connsiteX4" fmla="*/ 1379913 w 5503025"/>
              <a:gd name="connsiteY4" fmla="*/ 340822 h 2360814"/>
              <a:gd name="connsiteX5" fmla="*/ 415636 w 5503025"/>
              <a:gd name="connsiteY5" fmla="*/ 773083 h 2360814"/>
              <a:gd name="connsiteX6" fmla="*/ 399011 w 5503025"/>
              <a:gd name="connsiteY6" fmla="*/ 523702 h 2360814"/>
              <a:gd name="connsiteX7" fmla="*/ 0 w 5503025"/>
              <a:gd name="connsiteY7" fmla="*/ 1055716 h 2360814"/>
              <a:gd name="connsiteX8" fmla="*/ 681644 w 5503025"/>
              <a:gd name="connsiteY8" fmla="*/ 1321723 h 2360814"/>
              <a:gd name="connsiteX9" fmla="*/ 694378 w 5503025"/>
              <a:gd name="connsiteY9" fmla="*/ 1310758 h 2360814"/>
              <a:gd name="connsiteX10" fmla="*/ 565265 w 5503025"/>
              <a:gd name="connsiteY10" fmla="*/ 1138843 h 2360814"/>
              <a:gd name="connsiteX11" fmla="*/ 1097280 w 5503025"/>
              <a:gd name="connsiteY11" fmla="*/ 1221971 h 2360814"/>
              <a:gd name="connsiteX12" fmla="*/ 1778924 w 5503025"/>
              <a:gd name="connsiteY12" fmla="*/ 1670858 h 2360814"/>
              <a:gd name="connsiteX13" fmla="*/ 2094807 w 5503025"/>
              <a:gd name="connsiteY13" fmla="*/ 2286000 h 2360814"/>
              <a:gd name="connsiteX14" fmla="*/ 4987636 w 5503025"/>
              <a:gd name="connsiteY14" fmla="*/ 2119745 h 2360814"/>
              <a:gd name="connsiteX15" fmla="*/ 5503025 w 5503025"/>
              <a:gd name="connsiteY15" fmla="*/ 906087 h 2360814"/>
              <a:gd name="connsiteX0" fmla="*/ 5503025 w 5503025"/>
              <a:gd name="connsiteY0" fmla="*/ 906087 h 2247207"/>
              <a:gd name="connsiteX1" fmla="*/ 4006734 w 5503025"/>
              <a:gd name="connsiteY1" fmla="*/ 141316 h 2247207"/>
              <a:gd name="connsiteX2" fmla="*/ 3142211 w 5503025"/>
              <a:gd name="connsiteY2" fmla="*/ 58189 h 2247207"/>
              <a:gd name="connsiteX3" fmla="*/ 2261062 w 5503025"/>
              <a:gd name="connsiteY3" fmla="*/ 58189 h 2247207"/>
              <a:gd name="connsiteX4" fmla="*/ 1379913 w 5503025"/>
              <a:gd name="connsiteY4" fmla="*/ 340822 h 2247207"/>
              <a:gd name="connsiteX5" fmla="*/ 415636 w 5503025"/>
              <a:gd name="connsiteY5" fmla="*/ 773083 h 2247207"/>
              <a:gd name="connsiteX6" fmla="*/ 399011 w 5503025"/>
              <a:gd name="connsiteY6" fmla="*/ 523702 h 2247207"/>
              <a:gd name="connsiteX7" fmla="*/ 0 w 5503025"/>
              <a:gd name="connsiteY7" fmla="*/ 1055716 h 2247207"/>
              <a:gd name="connsiteX8" fmla="*/ 681644 w 5503025"/>
              <a:gd name="connsiteY8" fmla="*/ 1321723 h 2247207"/>
              <a:gd name="connsiteX9" fmla="*/ 694378 w 5503025"/>
              <a:gd name="connsiteY9" fmla="*/ 1310758 h 2247207"/>
              <a:gd name="connsiteX10" fmla="*/ 565265 w 5503025"/>
              <a:gd name="connsiteY10" fmla="*/ 1138843 h 2247207"/>
              <a:gd name="connsiteX11" fmla="*/ 1097280 w 5503025"/>
              <a:gd name="connsiteY11" fmla="*/ 1221971 h 2247207"/>
              <a:gd name="connsiteX12" fmla="*/ 1778924 w 5503025"/>
              <a:gd name="connsiteY12" fmla="*/ 1670858 h 2247207"/>
              <a:gd name="connsiteX13" fmla="*/ 4987636 w 5503025"/>
              <a:gd name="connsiteY13" fmla="*/ 2119745 h 2247207"/>
              <a:gd name="connsiteX14" fmla="*/ 5503025 w 5503025"/>
              <a:gd name="connsiteY14" fmla="*/ 906087 h 2247207"/>
              <a:gd name="connsiteX0" fmla="*/ 5503025 w 5503025"/>
              <a:gd name="connsiteY0" fmla="*/ 906087 h 2172392"/>
              <a:gd name="connsiteX1" fmla="*/ 4006734 w 5503025"/>
              <a:gd name="connsiteY1" fmla="*/ 141316 h 2172392"/>
              <a:gd name="connsiteX2" fmla="*/ 3142211 w 5503025"/>
              <a:gd name="connsiteY2" fmla="*/ 58189 h 2172392"/>
              <a:gd name="connsiteX3" fmla="*/ 2261062 w 5503025"/>
              <a:gd name="connsiteY3" fmla="*/ 58189 h 2172392"/>
              <a:gd name="connsiteX4" fmla="*/ 1379913 w 5503025"/>
              <a:gd name="connsiteY4" fmla="*/ 340822 h 2172392"/>
              <a:gd name="connsiteX5" fmla="*/ 415636 w 5503025"/>
              <a:gd name="connsiteY5" fmla="*/ 773083 h 2172392"/>
              <a:gd name="connsiteX6" fmla="*/ 399011 w 5503025"/>
              <a:gd name="connsiteY6" fmla="*/ 523702 h 2172392"/>
              <a:gd name="connsiteX7" fmla="*/ 0 w 5503025"/>
              <a:gd name="connsiteY7" fmla="*/ 1055716 h 2172392"/>
              <a:gd name="connsiteX8" fmla="*/ 681644 w 5503025"/>
              <a:gd name="connsiteY8" fmla="*/ 1321723 h 2172392"/>
              <a:gd name="connsiteX9" fmla="*/ 694378 w 5503025"/>
              <a:gd name="connsiteY9" fmla="*/ 1310758 h 2172392"/>
              <a:gd name="connsiteX10" fmla="*/ 565265 w 5503025"/>
              <a:gd name="connsiteY10" fmla="*/ 1138843 h 2172392"/>
              <a:gd name="connsiteX11" fmla="*/ 1097280 w 5503025"/>
              <a:gd name="connsiteY11" fmla="*/ 1221971 h 2172392"/>
              <a:gd name="connsiteX12" fmla="*/ 4987636 w 5503025"/>
              <a:gd name="connsiteY12" fmla="*/ 2119745 h 2172392"/>
              <a:gd name="connsiteX13" fmla="*/ 5503025 w 5503025"/>
              <a:gd name="connsiteY13" fmla="*/ 906087 h 2172392"/>
              <a:gd name="connsiteX0" fmla="*/ 5503025 w 5669191"/>
              <a:gd name="connsiteY0" fmla="*/ 906087 h 2605775"/>
              <a:gd name="connsiteX1" fmla="*/ 4006734 w 5669191"/>
              <a:gd name="connsiteY1" fmla="*/ 141316 h 2605775"/>
              <a:gd name="connsiteX2" fmla="*/ 3142211 w 5669191"/>
              <a:gd name="connsiteY2" fmla="*/ 58189 h 2605775"/>
              <a:gd name="connsiteX3" fmla="*/ 2261062 w 5669191"/>
              <a:gd name="connsiteY3" fmla="*/ 58189 h 2605775"/>
              <a:gd name="connsiteX4" fmla="*/ 1379913 w 5669191"/>
              <a:gd name="connsiteY4" fmla="*/ 340822 h 2605775"/>
              <a:gd name="connsiteX5" fmla="*/ 415636 w 5669191"/>
              <a:gd name="connsiteY5" fmla="*/ 773083 h 2605775"/>
              <a:gd name="connsiteX6" fmla="*/ 399011 w 5669191"/>
              <a:gd name="connsiteY6" fmla="*/ 523702 h 2605775"/>
              <a:gd name="connsiteX7" fmla="*/ 0 w 5669191"/>
              <a:gd name="connsiteY7" fmla="*/ 1055716 h 2605775"/>
              <a:gd name="connsiteX8" fmla="*/ 681644 w 5669191"/>
              <a:gd name="connsiteY8" fmla="*/ 1321723 h 2605775"/>
              <a:gd name="connsiteX9" fmla="*/ 694378 w 5669191"/>
              <a:gd name="connsiteY9" fmla="*/ 1310758 h 2605775"/>
              <a:gd name="connsiteX10" fmla="*/ 565265 w 5669191"/>
              <a:gd name="connsiteY10" fmla="*/ 1138843 h 2605775"/>
              <a:gd name="connsiteX11" fmla="*/ 1097280 w 5669191"/>
              <a:gd name="connsiteY11" fmla="*/ 1221971 h 2605775"/>
              <a:gd name="connsiteX12" fmla="*/ 4987636 w 5669191"/>
              <a:gd name="connsiteY12" fmla="*/ 2119745 h 2605775"/>
              <a:gd name="connsiteX13" fmla="*/ 4698931 w 5669191"/>
              <a:gd name="connsiteY13" fmla="*/ 2403499 h 2605775"/>
              <a:gd name="connsiteX14" fmla="*/ 5503025 w 5669191"/>
              <a:gd name="connsiteY14" fmla="*/ 906087 h 2605775"/>
              <a:gd name="connsiteX0" fmla="*/ 5503025 w 5669191"/>
              <a:gd name="connsiteY0" fmla="*/ 906087 h 2456146"/>
              <a:gd name="connsiteX1" fmla="*/ 4006734 w 5669191"/>
              <a:gd name="connsiteY1" fmla="*/ 141316 h 2456146"/>
              <a:gd name="connsiteX2" fmla="*/ 3142211 w 5669191"/>
              <a:gd name="connsiteY2" fmla="*/ 58189 h 2456146"/>
              <a:gd name="connsiteX3" fmla="*/ 2261062 w 5669191"/>
              <a:gd name="connsiteY3" fmla="*/ 58189 h 2456146"/>
              <a:gd name="connsiteX4" fmla="*/ 1379913 w 5669191"/>
              <a:gd name="connsiteY4" fmla="*/ 340822 h 2456146"/>
              <a:gd name="connsiteX5" fmla="*/ 415636 w 5669191"/>
              <a:gd name="connsiteY5" fmla="*/ 773083 h 2456146"/>
              <a:gd name="connsiteX6" fmla="*/ 399011 w 5669191"/>
              <a:gd name="connsiteY6" fmla="*/ 523702 h 2456146"/>
              <a:gd name="connsiteX7" fmla="*/ 0 w 5669191"/>
              <a:gd name="connsiteY7" fmla="*/ 1055716 h 2456146"/>
              <a:gd name="connsiteX8" fmla="*/ 681644 w 5669191"/>
              <a:gd name="connsiteY8" fmla="*/ 1321723 h 2456146"/>
              <a:gd name="connsiteX9" fmla="*/ 694378 w 5669191"/>
              <a:gd name="connsiteY9" fmla="*/ 1310758 h 2456146"/>
              <a:gd name="connsiteX10" fmla="*/ 565265 w 5669191"/>
              <a:gd name="connsiteY10" fmla="*/ 1138843 h 2456146"/>
              <a:gd name="connsiteX11" fmla="*/ 1097280 w 5669191"/>
              <a:gd name="connsiteY11" fmla="*/ 1221971 h 2456146"/>
              <a:gd name="connsiteX12" fmla="*/ 4698931 w 5669191"/>
              <a:gd name="connsiteY12" fmla="*/ 2403499 h 2456146"/>
              <a:gd name="connsiteX13" fmla="*/ 5503025 w 5669191"/>
              <a:gd name="connsiteY13" fmla="*/ 906087 h 2456146"/>
              <a:gd name="connsiteX0" fmla="*/ 5503025 w 5618932"/>
              <a:gd name="connsiteY0" fmla="*/ 906087 h 2649826"/>
              <a:gd name="connsiteX1" fmla="*/ 4006734 w 5618932"/>
              <a:gd name="connsiteY1" fmla="*/ 141316 h 2649826"/>
              <a:gd name="connsiteX2" fmla="*/ 3142211 w 5618932"/>
              <a:gd name="connsiteY2" fmla="*/ 58189 h 2649826"/>
              <a:gd name="connsiteX3" fmla="*/ 2261062 w 5618932"/>
              <a:gd name="connsiteY3" fmla="*/ 58189 h 2649826"/>
              <a:gd name="connsiteX4" fmla="*/ 1379913 w 5618932"/>
              <a:gd name="connsiteY4" fmla="*/ 340822 h 2649826"/>
              <a:gd name="connsiteX5" fmla="*/ 415636 w 5618932"/>
              <a:gd name="connsiteY5" fmla="*/ 773083 h 2649826"/>
              <a:gd name="connsiteX6" fmla="*/ 399011 w 5618932"/>
              <a:gd name="connsiteY6" fmla="*/ 523702 h 2649826"/>
              <a:gd name="connsiteX7" fmla="*/ 0 w 5618932"/>
              <a:gd name="connsiteY7" fmla="*/ 1055716 h 2649826"/>
              <a:gd name="connsiteX8" fmla="*/ 681644 w 5618932"/>
              <a:gd name="connsiteY8" fmla="*/ 1321723 h 2649826"/>
              <a:gd name="connsiteX9" fmla="*/ 694378 w 5618932"/>
              <a:gd name="connsiteY9" fmla="*/ 1310758 h 2649826"/>
              <a:gd name="connsiteX10" fmla="*/ 565265 w 5618932"/>
              <a:gd name="connsiteY10" fmla="*/ 1138843 h 2649826"/>
              <a:gd name="connsiteX11" fmla="*/ 1097280 w 5618932"/>
              <a:gd name="connsiteY11" fmla="*/ 1221971 h 2649826"/>
              <a:gd name="connsiteX12" fmla="*/ 4698931 w 5618932"/>
              <a:gd name="connsiteY12" fmla="*/ 2403499 h 2649826"/>
              <a:gd name="connsiteX13" fmla="*/ 4702174 w 5618932"/>
              <a:gd name="connsiteY13" fmla="*/ 2400257 h 2649826"/>
              <a:gd name="connsiteX14" fmla="*/ 5503025 w 5618932"/>
              <a:gd name="connsiteY14" fmla="*/ 906087 h 2649826"/>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644421"/>
              <a:gd name="connsiteX1" fmla="*/ 4006734 w 5618932"/>
              <a:gd name="connsiteY1" fmla="*/ 141316 h 2644421"/>
              <a:gd name="connsiteX2" fmla="*/ 3142211 w 5618932"/>
              <a:gd name="connsiteY2" fmla="*/ 58189 h 2644421"/>
              <a:gd name="connsiteX3" fmla="*/ 2261062 w 5618932"/>
              <a:gd name="connsiteY3" fmla="*/ 58189 h 2644421"/>
              <a:gd name="connsiteX4" fmla="*/ 1379913 w 5618932"/>
              <a:gd name="connsiteY4" fmla="*/ 340822 h 2644421"/>
              <a:gd name="connsiteX5" fmla="*/ 415636 w 5618932"/>
              <a:gd name="connsiteY5" fmla="*/ 773083 h 2644421"/>
              <a:gd name="connsiteX6" fmla="*/ 399011 w 5618932"/>
              <a:gd name="connsiteY6" fmla="*/ 523702 h 2644421"/>
              <a:gd name="connsiteX7" fmla="*/ 0 w 5618932"/>
              <a:gd name="connsiteY7" fmla="*/ 1055716 h 2644421"/>
              <a:gd name="connsiteX8" fmla="*/ 681644 w 5618932"/>
              <a:gd name="connsiteY8" fmla="*/ 1321723 h 2644421"/>
              <a:gd name="connsiteX9" fmla="*/ 694378 w 5618932"/>
              <a:gd name="connsiteY9" fmla="*/ 1310758 h 2644421"/>
              <a:gd name="connsiteX10" fmla="*/ 565265 w 5618932"/>
              <a:gd name="connsiteY10" fmla="*/ 1138843 h 2644421"/>
              <a:gd name="connsiteX11" fmla="*/ 1097280 w 5618932"/>
              <a:gd name="connsiteY11" fmla="*/ 1221971 h 2644421"/>
              <a:gd name="connsiteX12" fmla="*/ 4698931 w 5618932"/>
              <a:gd name="connsiteY12" fmla="*/ 2403499 h 2644421"/>
              <a:gd name="connsiteX13" fmla="*/ 4614625 w 5618932"/>
              <a:gd name="connsiteY13" fmla="*/ 2371074 h 2644421"/>
              <a:gd name="connsiteX14" fmla="*/ 4702174 w 5618932"/>
              <a:gd name="connsiteY14" fmla="*/ 2400257 h 2644421"/>
              <a:gd name="connsiteX15" fmla="*/ 5503025 w 5618932"/>
              <a:gd name="connsiteY15" fmla="*/ 906087 h 2644421"/>
              <a:gd name="connsiteX0" fmla="*/ 5503025 w 5604340"/>
              <a:gd name="connsiteY0" fmla="*/ 906087 h 2620643"/>
              <a:gd name="connsiteX1" fmla="*/ 4006734 w 5604340"/>
              <a:gd name="connsiteY1" fmla="*/ 141316 h 2620643"/>
              <a:gd name="connsiteX2" fmla="*/ 3142211 w 5604340"/>
              <a:gd name="connsiteY2" fmla="*/ 58189 h 2620643"/>
              <a:gd name="connsiteX3" fmla="*/ 2261062 w 5604340"/>
              <a:gd name="connsiteY3" fmla="*/ 58189 h 2620643"/>
              <a:gd name="connsiteX4" fmla="*/ 1379913 w 5604340"/>
              <a:gd name="connsiteY4" fmla="*/ 340822 h 2620643"/>
              <a:gd name="connsiteX5" fmla="*/ 415636 w 5604340"/>
              <a:gd name="connsiteY5" fmla="*/ 773083 h 2620643"/>
              <a:gd name="connsiteX6" fmla="*/ 399011 w 5604340"/>
              <a:gd name="connsiteY6" fmla="*/ 523702 h 2620643"/>
              <a:gd name="connsiteX7" fmla="*/ 0 w 5604340"/>
              <a:gd name="connsiteY7" fmla="*/ 1055716 h 2620643"/>
              <a:gd name="connsiteX8" fmla="*/ 681644 w 5604340"/>
              <a:gd name="connsiteY8" fmla="*/ 1321723 h 2620643"/>
              <a:gd name="connsiteX9" fmla="*/ 694378 w 5604340"/>
              <a:gd name="connsiteY9" fmla="*/ 1310758 h 2620643"/>
              <a:gd name="connsiteX10" fmla="*/ 565265 w 5604340"/>
              <a:gd name="connsiteY10" fmla="*/ 1138843 h 2620643"/>
              <a:gd name="connsiteX11" fmla="*/ 1097280 w 5604340"/>
              <a:gd name="connsiteY11" fmla="*/ 1221971 h 2620643"/>
              <a:gd name="connsiteX12" fmla="*/ 4698931 w 5604340"/>
              <a:gd name="connsiteY12" fmla="*/ 2403499 h 2620643"/>
              <a:gd name="connsiteX13" fmla="*/ 4614625 w 5604340"/>
              <a:gd name="connsiteY13" fmla="*/ 2371074 h 2620643"/>
              <a:gd name="connsiteX14" fmla="*/ 5503025 w 5604340"/>
              <a:gd name="connsiteY14" fmla="*/ 906087 h 2620643"/>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371074"/>
              <a:gd name="connsiteX1" fmla="*/ 4006734 w 5503025"/>
              <a:gd name="connsiteY1" fmla="*/ 141316 h 2371074"/>
              <a:gd name="connsiteX2" fmla="*/ 3142211 w 5503025"/>
              <a:gd name="connsiteY2" fmla="*/ 58189 h 2371074"/>
              <a:gd name="connsiteX3" fmla="*/ 2261062 w 5503025"/>
              <a:gd name="connsiteY3" fmla="*/ 58189 h 2371074"/>
              <a:gd name="connsiteX4" fmla="*/ 1379913 w 5503025"/>
              <a:gd name="connsiteY4" fmla="*/ 340822 h 2371074"/>
              <a:gd name="connsiteX5" fmla="*/ 415636 w 5503025"/>
              <a:gd name="connsiteY5" fmla="*/ 773083 h 2371074"/>
              <a:gd name="connsiteX6" fmla="*/ 399011 w 5503025"/>
              <a:gd name="connsiteY6" fmla="*/ 523702 h 2371074"/>
              <a:gd name="connsiteX7" fmla="*/ 0 w 5503025"/>
              <a:gd name="connsiteY7" fmla="*/ 1055716 h 2371074"/>
              <a:gd name="connsiteX8" fmla="*/ 681644 w 5503025"/>
              <a:gd name="connsiteY8" fmla="*/ 1321723 h 2371074"/>
              <a:gd name="connsiteX9" fmla="*/ 694378 w 5503025"/>
              <a:gd name="connsiteY9" fmla="*/ 1310758 h 2371074"/>
              <a:gd name="connsiteX10" fmla="*/ 565265 w 5503025"/>
              <a:gd name="connsiteY10" fmla="*/ 1138843 h 2371074"/>
              <a:gd name="connsiteX11" fmla="*/ 1097280 w 5503025"/>
              <a:gd name="connsiteY11" fmla="*/ 1221971 h 2371074"/>
              <a:gd name="connsiteX12" fmla="*/ 4614625 w 5503025"/>
              <a:gd name="connsiteY12" fmla="*/ 2371074 h 2371074"/>
              <a:gd name="connsiteX13" fmla="*/ 5503025 w 5503025"/>
              <a:gd name="connsiteY13" fmla="*/ 906087 h 2371074"/>
              <a:gd name="connsiteX0" fmla="*/ 5503025 w 5503025"/>
              <a:gd name="connsiteY0" fmla="*/ 906087 h 2371074"/>
              <a:gd name="connsiteX1" fmla="*/ 4006734 w 5503025"/>
              <a:gd name="connsiteY1" fmla="*/ 141316 h 2371074"/>
              <a:gd name="connsiteX2" fmla="*/ 2261062 w 5503025"/>
              <a:gd name="connsiteY2" fmla="*/ 58189 h 2371074"/>
              <a:gd name="connsiteX3" fmla="*/ 1379913 w 5503025"/>
              <a:gd name="connsiteY3" fmla="*/ 340822 h 2371074"/>
              <a:gd name="connsiteX4" fmla="*/ 415636 w 5503025"/>
              <a:gd name="connsiteY4" fmla="*/ 773083 h 2371074"/>
              <a:gd name="connsiteX5" fmla="*/ 399011 w 5503025"/>
              <a:gd name="connsiteY5" fmla="*/ 523702 h 2371074"/>
              <a:gd name="connsiteX6" fmla="*/ 0 w 5503025"/>
              <a:gd name="connsiteY6" fmla="*/ 1055716 h 2371074"/>
              <a:gd name="connsiteX7" fmla="*/ 681644 w 5503025"/>
              <a:gd name="connsiteY7" fmla="*/ 1321723 h 2371074"/>
              <a:gd name="connsiteX8" fmla="*/ 694378 w 5503025"/>
              <a:gd name="connsiteY8" fmla="*/ 1310758 h 2371074"/>
              <a:gd name="connsiteX9" fmla="*/ 565265 w 5503025"/>
              <a:gd name="connsiteY9" fmla="*/ 1138843 h 2371074"/>
              <a:gd name="connsiteX10" fmla="*/ 1097280 w 5503025"/>
              <a:gd name="connsiteY10" fmla="*/ 1221971 h 2371074"/>
              <a:gd name="connsiteX11" fmla="*/ 4614625 w 5503025"/>
              <a:gd name="connsiteY11" fmla="*/ 2371074 h 2371074"/>
              <a:gd name="connsiteX12" fmla="*/ 5503025 w 5503025"/>
              <a:gd name="connsiteY12" fmla="*/ 906087 h 237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3025" h="2371074">
                <a:moveTo>
                  <a:pt x="5503025" y="906087"/>
                </a:moveTo>
                <a:cubicBezTo>
                  <a:pt x="5173110" y="587963"/>
                  <a:pt x="4547061" y="282632"/>
                  <a:pt x="4006734" y="141316"/>
                </a:cubicBezTo>
                <a:cubicBezTo>
                  <a:pt x="3466407" y="0"/>
                  <a:pt x="2698865" y="24938"/>
                  <a:pt x="2261062" y="58189"/>
                </a:cubicBezTo>
                <a:cubicBezTo>
                  <a:pt x="1823259" y="91440"/>
                  <a:pt x="1687484" y="221673"/>
                  <a:pt x="1379913" y="340822"/>
                </a:cubicBezTo>
                <a:cubicBezTo>
                  <a:pt x="1072342" y="459971"/>
                  <a:pt x="579120" y="742603"/>
                  <a:pt x="415636" y="773083"/>
                </a:cubicBezTo>
                <a:cubicBezTo>
                  <a:pt x="252152" y="803563"/>
                  <a:pt x="468284" y="476597"/>
                  <a:pt x="399011" y="523702"/>
                </a:cubicBezTo>
                <a:cubicBezTo>
                  <a:pt x="329738" y="570807"/>
                  <a:pt x="152312" y="741130"/>
                  <a:pt x="0" y="1055716"/>
                </a:cubicBezTo>
                <a:cubicBezTo>
                  <a:pt x="327586" y="1187098"/>
                  <a:pt x="565914" y="1279216"/>
                  <a:pt x="681644" y="1321723"/>
                </a:cubicBezTo>
                <a:cubicBezTo>
                  <a:pt x="797374" y="1364230"/>
                  <a:pt x="397625" y="1230992"/>
                  <a:pt x="694378" y="1310758"/>
                </a:cubicBezTo>
                <a:cubicBezTo>
                  <a:pt x="674982" y="1280278"/>
                  <a:pt x="498115" y="1153641"/>
                  <a:pt x="565265" y="1138843"/>
                </a:cubicBezTo>
                <a:cubicBezTo>
                  <a:pt x="632415" y="1124045"/>
                  <a:pt x="422387" y="1016599"/>
                  <a:pt x="1097280" y="1221971"/>
                </a:cubicBezTo>
                <a:cubicBezTo>
                  <a:pt x="1772173" y="1427343"/>
                  <a:pt x="3950049" y="1747649"/>
                  <a:pt x="4614625" y="2371074"/>
                </a:cubicBezTo>
                <a:cubicBezTo>
                  <a:pt x="4739316" y="1650461"/>
                  <a:pt x="5067697" y="1287441"/>
                  <a:pt x="5503025" y="906087"/>
                </a:cubicBezTo>
                <a:close/>
              </a:path>
            </a:pathLst>
          </a:custGeom>
          <a:gradFill flip="none" rotWithShape="1">
            <a:gsLst>
              <a:gs pos="0">
                <a:srgbClr val="FFF200">
                  <a:alpha val="38000"/>
                </a:srgbClr>
              </a:gs>
              <a:gs pos="45000">
                <a:srgbClr val="FF7A00"/>
              </a:gs>
              <a:gs pos="70000">
                <a:srgbClr val="FF0300"/>
              </a:gs>
              <a:gs pos="100000">
                <a:srgbClr val="4D080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AutoShape 2" descr="Image result for sequoya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Image result for sequoya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4" name="Group 54"/>
          <p:cNvGrpSpPr/>
          <p:nvPr/>
        </p:nvGrpSpPr>
        <p:grpSpPr>
          <a:xfrm>
            <a:off x="5105400" y="2590800"/>
            <a:ext cx="1295400" cy="1371600"/>
            <a:chOff x="5105400" y="2564487"/>
            <a:chExt cx="1295400" cy="1371600"/>
          </a:xfrm>
        </p:grpSpPr>
        <p:grpSp>
          <p:nvGrpSpPr>
            <p:cNvPr id="5" name="Group 46"/>
            <p:cNvGrpSpPr/>
            <p:nvPr/>
          </p:nvGrpSpPr>
          <p:grpSpPr>
            <a:xfrm>
              <a:off x="5105400" y="2564487"/>
              <a:ext cx="1219200" cy="1371600"/>
              <a:chOff x="5105400" y="2564487"/>
              <a:chExt cx="1219200" cy="1371600"/>
            </a:xfrm>
          </p:grpSpPr>
          <p:cxnSp>
            <p:nvCxnSpPr>
              <p:cNvPr id="48" name="Straight Connector 47"/>
              <p:cNvCxnSpPr/>
              <p:nvPr/>
            </p:nvCxnSpPr>
            <p:spPr>
              <a:xfrm flipV="1">
                <a:off x="6019800" y="2640686"/>
                <a:ext cx="304800" cy="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49" name="Picture 3" descr="C:\Users\Sandra\AppData\Local\Microsoft\Windows\INetCache\IE\AAJ30NL3\silhouette-clipart-5[1].jpg"/>
              <p:cNvPicPr>
                <a:picLocks noChangeAspect="1" noChangeArrowheads="1"/>
              </p:cNvPicPr>
              <p:nvPr/>
            </p:nvPicPr>
            <p:blipFill>
              <a:blip r:embed="rId5"/>
              <a:srcRect/>
              <a:stretch>
                <a:fillRect/>
              </a:stretch>
            </p:blipFill>
            <p:spPr bwMode="auto">
              <a:xfrm>
                <a:off x="5105400" y="2564487"/>
                <a:ext cx="976312" cy="1371600"/>
              </a:xfrm>
              <a:prstGeom prst="rect">
                <a:avLst/>
              </a:prstGeom>
              <a:noFill/>
              <a:ln w="25400">
                <a:solidFill>
                  <a:schemeClr val="tx1"/>
                </a:solidFill>
              </a:ln>
            </p:spPr>
          </p:pic>
        </p:grpSp>
        <p:sp>
          <p:nvSpPr>
            <p:cNvPr id="45" name="Oval 44"/>
            <p:cNvSpPr/>
            <p:nvPr/>
          </p:nvSpPr>
          <p:spPr>
            <a:xfrm>
              <a:off x="6248400" y="2564487"/>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5"/>
          <p:cNvGrpSpPr/>
          <p:nvPr/>
        </p:nvGrpSpPr>
        <p:grpSpPr>
          <a:xfrm>
            <a:off x="7315200" y="1752600"/>
            <a:ext cx="1447800" cy="2971800"/>
            <a:chOff x="8938110" y="-226141"/>
            <a:chExt cx="1118755" cy="2492476"/>
          </a:xfrm>
        </p:grpSpPr>
        <p:sp>
          <p:nvSpPr>
            <p:cNvPr id="37" name="Oval 36"/>
            <p:cNvSpPr/>
            <p:nvPr/>
          </p:nvSpPr>
          <p:spPr>
            <a:xfrm>
              <a:off x="9409165" y="-226141"/>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7"/>
            <p:cNvGrpSpPr/>
            <p:nvPr/>
          </p:nvGrpSpPr>
          <p:grpSpPr>
            <a:xfrm>
              <a:off x="8938110" y="-98321"/>
              <a:ext cx="1118755" cy="2364656"/>
              <a:chOff x="9014310" y="-98321"/>
              <a:chExt cx="1118755" cy="2364656"/>
            </a:xfrm>
          </p:grpSpPr>
          <p:cxnSp>
            <p:nvCxnSpPr>
              <p:cNvPr id="51" name="Straight Connector 50"/>
              <p:cNvCxnSpPr/>
              <p:nvPr/>
            </p:nvCxnSpPr>
            <p:spPr>
              <a:xfrm rot="5400000" flipH="1" flipV="1">
                <a:off x="9320565" y="125360"/>
                <a:ext cx="447366" cy="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52" name="Picture 2" descr="Image result for teenage hunters in 19th century"/>
              <p:cNvPicPr>
                <a:picLocks noChangeAspect="1" noChangeArrowheads="1"/>
              </p:cNvPicPr>
              <p:nvPr/>
            </p:nvPicPr>
            <p:blipFill>
              <a:blip r:embed="rId6"/>
              <a:srcRect l="53098" t="5895" r="20000" b="12103"/>
              <a:stretch>
                <a:fillRect/>
              </a:stretch>
            </p:blipFill>
            <p:spPr bwMode="auto">
              <a:xfrm>
                <a:off x="9014310" y="349046"/>
                <a:ext cx="1118755" cy="1917289"/>
              </a:xfrm>
              <a:prstGeom prst="rect">
                <a:avLst/>
              </a:prstGeom>
              <a:noFill/>
              <a:ln w="25400">
                <a:solidFill>
                  <a:schemeClr val="tx1"/>
                </a:solidFill>
              </a:ln>
            </p:spPr>
          </p:pic>
        </p:grpSp>
      </p:grpSp>
      <p:sp>
        <p:nvSpPr>
          <p:cNvPr id="59" name="Rectangle 3"/>
          <p:cNvSpPr>
            <a:spLocks noChangeArrowheads="1"/>
          </p:cNvSpPr>
          <p:nvPr/>
        </p:nvSpPr>
        <p:spPr bwMode="auto">
          <a:xfrm>
            <a:off x="0" y="83403"/>
            <a:ext cx="52578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South</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west </a:t>
            </a: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Journeys  </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a:t>
            </a:r>
            <a:endPar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endParaRPr>
          </a:p>
        </p:txBody>
      </p:sp>
      <p:sp>
        <p:nvSpPr>
          <p:cNvPr id="60" name="Rectangle 3"/>
          <p:cNvSpPr>
            <a:spLocks noChangeArrowheads="1"/>
          </p:cNvSpPr>
          <p:nvPr/>
        </p:nvSpPr>
        <p:spPr bwMode="auto">
          <a:xfrm>
            <a:off x="5105400" y="83403"/>
            <a:ext cx="43434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-Trail of Tears</a:t>
            </a:r>
          </a:p>
        </p:txBody>
      </p:sp>
      <p:sp>
        <p:nvSpPr>
          <p:cNvPr id="64" name="TextBox 63"/>
          <p:cNvSpPr txBox="1"/>
          <p:nvPr/>
        </p:nvSpPr>
        <p:spPr>
          <a:xfrm>
            <a:off x="7315200" y="4724400"/>
            <a:ext cx="146304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Becknell</a:t>
            </a:r>
            <a:endParaRPr lang="en-US" sz="2400" b="1" dirty="0">
              <a:latin typeface="Tempus Sans ITC" pitchFamily="82" charset="0"/>
            </a:endParaRPr>
          </a:p>
        </p:txBody>
      </p:sp>
      <p:sp>
        <p:nvSpPr>
          <p:cNvPr id="67" name="TextBox 66"/>
          <p:cNvSpPr txBox="1"/>
          <p:nvPr/>
        </p:nvSpPr>
        <p:spPr>
          <a:xfrm>
            <a:off x="5093208" y="3962400"/>
            <a:ext cx="996696" cy="430887"/>
          </a:xfrm>
          <a:prstGeom prst="rect">
            <a:avLst/>
          </a:prstGeom>
          <a:solidFill>
            <a:schemeClr val="bg1"/>
          </a:solidFill>
          <a:ln w="25400">
            <a:solidFill>
              <a:schemeClr val="tx1"/>
            </a:solidFill>
          </a:ln>
        </p:spPr>
        <p:txBody>
          <a:bodyPr wrap="square" rtlCol="0">
            <a:spAutoFit/>
          </a:bodyPr>
          <a:lstStyle/>
          <a:p>
            <a:pPr algn="ctr"/>
            <a:r>
              <a:rPr lang="en-US" sz="2200" b="1" dirty="0" smtClean="0">
                <a:latin typeface="Tempus Sans ITC" pitchFamily="82" charset="0"/>
              </a:rPr>
              <a:t>Shelby</a:t>
            </a:r>
            <a:endParaRPr lang="en-US" sz="2200" b="1" dirty="0">
              <a:latin typeface="Tempus Sans ITC" pitchFamily="82" charset="0"/>
            </a:endParaRPr>
          </a:p>
        </p:txBody>
      </p:sp>
      <p:sp>
        <p:nvSpPr>
          <p:cNvPr id="33" name="TextBox 32"/>
          <p:cNvSpPr txBox="1"/>
          <p:nvPr/>
        </p:nvSpPr>
        <p:spPr>
          <a:xfrm rot="548307">
            <a:off x="4121310" y="2834106"/>
            <a:ext cx="3368990" cy="942945"/>
          </a:xfrm>
          <a:prstGeom prst="rect">
            <a:avLst/>
          </a:prstGeom>
          <a:noFill/>
        </p:spPr>
        <p:txBody>
          <a:bodyPr wrap="none" rtlCol="0">
            <a:prstTxWarp prst="textArchUp">
              <a:avLst/>
            </a:prstTxWarp>
            <a:spAutoFit/>
          </a:bodyPr>
          <a:lstStyle/>
          <a:p>
            <a:r>
              <a:rPr lang="en-US" sz="3200" dirty="0" smtClean="0">
                <a:solidFill>
                  <a:schemeClr val="bg1"/>
                </a:solidFill>
                <a:effectLst>
                  <a:outerShdw dist="50800" dir="5400000" algn="ctr" rotWithShape="0">
                    <a:schemeClr val="tx1"/>
                  </a:outerShdw>
                </a:effectLst>
              </a:rPr>
              <a:t>TRAIL OF  TEARS</a:t>
            </a:r>
            <a:endParaRPr lang="en-US" sz="3200" dirty="0">
              <a:solidFill>
                <a:schemeClr val="bg1"/>
              </a:solidFill>
              <a:effectLst>
                <a:outerShdw dist="50800" dir="5400000" algn="ctr" rotWithShape="0">
                  <a:schemeClr val="tx1"/>
                </a:outerShdw>
              </a:effectLst>
            </a:endParaRPr>
          </a:p>
        </p:txBody>
      </p:sp>
      <p:sp useBgFill="1">
        <p:nvSpPr>
          <p:cNvPr id="43" name="Rectangle 3"/>
          <p:cNvSpPr>
            <a:spLocks noChangeArrowheads="1"/>
          </p:cNvSpPr>
          <p:nvPr/>
        </p:nvSpPr>
        <p:spPr bwMode="auto">
          <a:xfrm>
            <a:off x="0" y="838200"/>
            <a:ext cx="9144000" cy="677108"/>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3800" b="1" dirty="0" smtClean="0">
                <a:solidFill>
                  <a:srgbClr val="FF0000"/>
                </a:solidFill>
                <a:effectLst>
                  <a:outerShdw dist="50800" dir="7800000" algn="ctr" rotWithShape="0">
                    <a:schemeClr val="tx1"/>
                  </a:outerShdw>
                </a:effectLst>
                <a:latin typeface="Tempus Sans ITC" pitchFamily="82" charset="0"/>
                <a:ea typeface="Calibri" pitchFamily="34" charset="0"/>
                <a:cs typeface="Arial" pitchFamily="34" charset="0"/>
              </a:rPr>
              <a:t>a FORCED removal from native homelands</a:t>
            </a:r>
          </a:p>
        </p:txBody>
      </p:sp>
      <p:sp>
        <p:nvSpPr>
          <p:cNvPr id="63" name="TextBox 62"/>
          <p:cNvSpPr txBox="1"/>
          <p:nvPr/>
        </p:nvSpPr>
        <p:spPr>
          <a:xfrm>
            <a:off x="2133600" y="2667000"/>
            <a:ext cx="1917192"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Bent Brothers</a:t>
            </a:r>
            <a:endParaRPr lang="en-US" sz="2400" b="1" dirty="0">
              <a:latin typeface="Tempus Sans ITC" pitchFamily="82" charset="0"/>
            </a:endParaRPr>
          </a:p>
        </p:txBody>
      </p:sp>
      <p:grpSp>
        <p:nvGrpSpPr>
          <p:cNvPr id="10" name="Group 68"/>
          <p:cNvGrpSpPr/>
          <p:nvPr/>
        </p:nvGrpSpPr>
        <p:grpSpPr>
          <a:xfrm>
            <a:off x="2133600" y="1371600"/>
            <a:ext cx="2846832" cy="1304925"/>
            <a:chOff x="2133600" y="1371600"/>
            <a:chExt cx="2846832" cy="1304925"/>
          </a:xfrm>
        </p:grpSpPr>
        <p:grpSp>
          <p:nvGrpSpPr>
            <p:cNvPr id="11" name="Group 52"/>
            <p:cNvGrpSpPr/>
            <p:nvPr/>
          </p:nvGrpSpPr>
          <p:grpSpPr>
            <a:xfrm>
              <a:off x="4038600" y="2057400"/>
              <a:ext cx="941832" cy="152400"/>
              <a:chOff x="4038600" y="2057400"/>
              <a:chExt cx="941832" cy="152400"/>
            </a:xfrm>
          </p:grpSpPr>
          <p:sp>
            <p:nvSpPr>
              <p:cNvPr id="34" name="Oval 33"/>
              <p:cNvSpPr/>
              <p:nvPr/>
            </p:nvSpPr>
            <p:spPr>
              <a:xfrm>
                <a:off x="4828032" y="20574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p:nvPr/>
            </p:nvCxnSpPr>
            <p:spPr>
              <a:xfrm>
                <a:off x="4038600" y="2133600"/>
                <a:ext cx="789432"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8" name="Picture 1"/>
            <p:cNvPicPr>
              <a:picLocks noChangeAspect="1" noChangeArrowheads="1"/>
            </p:cNvPicPr>
            <p:nvPr/>
          </p:nvPicPr>
          <p:blipFill>
            <a:blip r:embed="rId7"/>
            <a:srcRect/>
            <a:stretch>
              <a:fillRect/>
            </a:stretch>
          </p:blipFill>
          <p:spPr bwMode="auto">
            <a:xfrm>
              <a:off x="2133600" y="1371600"/>
              <a:ext cx="1914525" cy="1304925"/>
            </a:xfrm>
            <a:prstGeom prst="rect">
              <a:avLst/>
            </a:prstGeom>
            <a:noFill/>
            <a:ln w="25400">
              <a:solidFill>
                <a:schemeClr val="tx1"/>
              </a:solidFill>
              <a:miter lim="800000"/>
              <a:headEnd/>
              <a:tailEnd/>
            </a:ln>
            <a:effectLst/>
          </p:spPr>
        </p:pic>
      </p:grpSp>
      <p:sp>
        <p:nvSpPr>
          <p:cNvPr id="61" name="TextBox 60"/>
          <p:cNvSpPr txBox="1"/>
          <p:nvPr/>
        </p:nvSpPr>
        <p:spPr>
          <a:xfrm>
            <a:off x="5239512" y="2083713"/>
            <a:ext cx="1280160" cy="374904"/>
          </a:xfrm>
          <a:prstGeom prst="rect">
            <a:avLst/>
          </a:prstGeom>
          <a:solidFill>
            <a:schemeClr val="bg1"/>
          </a:solidFill>
          <a:ln w="25400">
            <a:solidFill>
              <a:schemeClr val="tx1"/>
            </a:solidFill>
          </a:ln>
        </p:spPr>
        <p:txBody>
          <a:bodyPr wrap="square" rtlCol="0">
            <a:spAutoFit/>
          </a:bodyPr>
          <a:lstStyle/>
          <a:p>
            <a:pPr algn="ctr"/>
            <a:r>
              <a:rPr lang="en-US" sz="2200" b="1" dirty="0" smtClean="0">
                <a:latin typeface="Tempus Sans ITC" pitchFamily="82" charset="0"/>
              </a:rPr>
              <a:t>Magoffin</a:t>
            </a:r>
            <a:endParaRPr lang="en-US" sz="2200" b="1" dirty="0">
              <a:latin typeface="Tempus Sans ITC" pitchFamily="82" charset="0"/>
            </a:endParaRPr>
          </a:p>
        </p:txBody>
      </p:sp>
      <p:grpSp>
        <p:nvGrpSpPr>
          <p:cNvPr id="8" name="Group 57"/>
          <p:cNvGrpSpPr/>
          <p:nvPr/>
        </p:nvGrpSpPr>
        <p:grpSpPr>
          <a:xfrm>
            <a:off x="5257800" y="838200"/>
            <a:ext cx="1447800" cy="1600200"/>
            <a:chOff x="5257800" y="838200"/>
            <a:chExt cx="1447800" cy="1600200"/>
          </a:xfrm>
        </p:grpSpPr>
        <p:grpSp>
          <p:nvGrpSpPr>
            <p:cNvPr id="9" name="Group 49"/>
            <p:cNvGrpSpPr/>
            <p:nvPr/>
          </p:nvGrpSpPr>
          <p:grpSpPr>
            <a:xfrm>
              <a:off x="5257800" y="838200"/>
              <a:ext cx="1373189" cy="1447799"/>
              <a:chOff x="2438400" y="1371599"/>
              <a:chExt cx="1373189" cy="1447799"/>
            </a:xfrm>
          </p:grpSpPr>
          <p:cxnSp>
            <p:nvCxnSpPr>
              <p:cNvPr id="36" name="Straight Connector 35"/>
              <p:cNvCxnSpPr/>
              <p:nvPr/>
            </p:nvCxnSpPr>
            <p:spPr>
              <a:xfrm rot="5400000">
                <a:off x="3467895" y="2475705"/>
                <a:ext cx="685799"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38" name="Picture 2" descr="Image result for young backwoods boy in 1800"/>
              <p:cNvPicPr>
                <a:picLocks noChangeAspect="1" noChangeArrowheads="1"/>
              </p:cNvPicPr>
              <p:nvPr/>
            </p:nvPicPr>
            <p:blipFill>
              <a:blip r:embed="rId8"/>
              <a:srcRect l="19955" t="7829" r="38652" b="63791"/>
              <a:stretch>
                <a:fillRect/>
              </a:stretch>
            </p:blipFill>
            <p:spPr bwMode="auto">
              <a:xfrm>
                <a:off x="2438400" y="1371599"/>
                <a:ext cx="1371600" cy="1295400"/>
              </a:xfrm>
              <a:prstGeom prst="rect">
                <a:avLst/>
              </a:prstGeom>
              <a:noFill/>
              <a:ln w="25400">
                <a:solidFill>
                  <a:schemeClr val="tx1"/>
                </a:solidFill>
              </a:ln>
            </p:spPr>
          </p:pic>
        </p:grpSp>
        <p:sp>
          <p:nvSpPr>
            <p:cNvPr id="57" name="Oval 56"/>
            <p:cNvSpPr/>
            <p:nvPr/>
          </p:nvSpPr>
          <p:spPr>
            <a:xfrm>
              <a:off x="6553200" y="22860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3"/>
          <p:cNvSpPr>
            <a:spLocks noChangeArrowheads="1"/>
          </p:cNvSpPr>
          <p:nvPr/>
        </p:nvSpPr>
        <p:spPr bwMode="auto">
          <a:xfrm>
            <a:off x="5029200" y="83403"/>
            <a:ext cx="43434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-Santa Fe Trail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43"/>
                                        </p:tgtEl>
                                      </p:cBhvr>
                                    </p:animEffect>
                                    <p:set>
                                      <p:cBhvr>
                                        <p:cTn id="7" dur="1" fill="hold">
                                          <p:stCondLst>
                                            <p:cond delay="999"/>
                                          </p:stCondLst>
                                        </p:cTn>
                                        <p:tgtEl>
                                          <p:spTgt spid="4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82"/>
                                        </p:tgtEl>
                                      </p:cBhvr>
                                    </p:animEffect>
                                    <p:set>
                                      <p:cBhvr>
                                        <p:cTn id="10" dur="1" fill="hold">
                                          <p:stCondLst>
                                            <p:cond delay="999"/>
                                          </p:stCondLst>
                                        </p:cTn>
                                        <p:tgtEl>
                                          <p:spTgt spid="8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33"/>
                                        </p:tgtEl>
                                      </p:cBhvr>
                                    </p:animEffect>
                                    <p:set>
                                      <p:cBhvr>
                                        <p:cTn id="13" dur="1" fill="hold">
                                          <p:stCondLst>
                                            <p:cond delay="999"/>
                                          </p:stCondLst>
                                        </p:cTn>
                                        <p:tgtEl>
                                          <p:spTgt spid="3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54"/>
                                        </p:tgtEl>
                                      </p:cBhvr>
                                    </p:animEffect>
                                    <p:set>
                                      <p:cBhvr>
                                        <p:cTn id="16" dur="1" fill="hold">
                                          <p:stCondLst>
                                            <p:cond delay="999"/>
                                          </p:stCondLst>
                                        </p:cTn>
                                        <p:tgtEl>
                                          <p:spTgt spid="54"/>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60"/>
                                        </p:tgtEl>
                                      </p:cBhvr>
                                    </p:animEffect>
                                    <p:set>
                                      <p:cBhvr>
                                        <p:cTn id="19" dur="1" fill="hold">
                                          <p:stCondLst>
                                            <p:cond delay="999"/>
                                          </p:stCondLst>
                                        </p:cTn>
                                        <p:tgtEl>
                                          <p:spTgt spid="60"/>
                                        </p:tgtEl>
                                        <p:attrNameLst>
                                          <p:attrName>style.visibility</p:attrName>
                                        </p:attrNameLst>
                                      </p:cBhvr>
                                      <p:to>
                                        <p:strVal val="hidden"/>
                                      </p:to>
                                    </p:se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left)">
                                      <p:cBhvr>
                                        <p:cTn id="37" dur="10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 calcmode="lin" valueType="num">
                                      <p:cBhvr>
                                        <p:cTn id="42" dur="1000" fill="hold"/>
                                        <p:tgtEl>
                                          <p:spTgt spid="64"/>
                                        </p:tgtEl>
                                        <p:attrNameLst>
                                          <p:attrName>ppt_w</p:attrName>
                                        </p:attrNameLst>
                                      </p:cBhvr>
                                      <p:tavLst>
                                        <p:tav tm="0">
                                          <p:val>
                                            <p:fltVal val="0"/>
                                          </p:val>
                                        </p:tav>
                                        <p:tav tm="100000">
                                          <p:val>
                                            <p:strVal val="#ppt_w"/>
                                          </p:val>
                                        </p:tav>
                                      </p:tavLst>
                                    </p:anim>
                                    <p:anim calcmode="lin" valueType="num">
                                      <p:cBhvr>
                                        <p:cTn id="43" dur="1000" fill="hold"/>
                                        <p:tgtEl>
                                          <p:spTgt spid="64"/>
                                        </p:tgtEl>
                                        <p:attrNameLst>
                                          <p:attrName>ppt_h</p:attrName>
                                        </p:attrNameLst>
                                      </p:cBhvr>
                                      <p:tavLst>
                                        <p:tav tm="0">
                                          <p:val>
                                            <p:fltVal val="0"/>
                                          </p:val>
                                        </p:tav>
                                        <p:tav tm="100000">
                                          <p:val>
                                            <p:strVal val="#ppt_h"/>
                                          </p:val>
                                        </p:tav>
                                      </p:tavLst>
                                    </p:anim>
                                    <p:animEffect transition="in" filter="fade">
                                      <p:cBhvr>
                                        <p:cTn id="44" dur="1000"/>
                                        <p:tgtEl>
                                          <p:spTgt spid="6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61"/>
                                        </p:tgtEl>
                                        <p:attrNameLst>
                                          <p:attrName>style.visibility</p:attrName>
                                        </p:attrNameLst>
                                      </p:cBhvr>
                                      <p:to>
                                        <p:strVal val="visible"/>
                                      </p:to>
                                    </p:set>
                                    <p:anim calcmode="lin" valueType="num">
                                      <p:cBhvr>
                                        <p:cTn id="49" dur="1000" fill="hold"/>
                                        <p:tgtEl>
                                          <p:spTgt spid="61"/>
                                        </p:tgtEl>
                                        <p:attrNameLst>
                                          <p:attrName>ppt_w</p:attrName>
                                        </p:attrNameLst>
                                      </p:cBhvr>
                                      <p:tavLst>
                                        <p:tav tm="0">
                                          <p:val>
                                            <p:fltVal val="0"/>
                                          </p:val>
                                        </p:tav>
                                        <p:tav tm="100000">
                                          <p:val>
                                            <p:strVal val="#ppt_w"/>
                                          </p:val>
                                        </p:tav>
                                      </p:tavLst>
                                    </p:anim>
                                    <p:anim calcmode="lin" valueType="num">
                                      <p:cBhvr>
                                        <p:cTn id="50" dur="1000" fill="hold"/>
                                        <p:tgtEl>
                                          <p:spTgt spid="61"/>
                                        </p:tgtEl>
                                        <p:attrNameLst>
                                          <p:attrName>ppt_h</p:attrName>
                                        </p:attrNameLst>
                                      </p:cBhvr>
                                      <p:tavLst>
                                        <p:tav tm="0">
                                          <p:val>
                                            <p:fltVal val="0"/>
                                          </p:val>
                                        </p:tav>
                                        <p:tav tm="100000">
                                          <p:val>
                                            <p:strVal val="#ppt_h"/>
                                          </p:val>
                                        </p:tav>
                                      </p:tavLst>
                                    </p:anim>
                                    <p:animEffect transition="in" filter="fade">
                                      <p:cBhvr>
                                        <p:cTn id="51" dur="1000"/>
                                        <p:tgtEl>
                                          <p:spTgt spid="6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63"/>
                                        </p:tgtEl>
                                        <p:attrNameLst>
                                          <p:attrName>style.visibility</p:attrName>
                                        </p:attrNameLst>
                                      </p:cBhvr>
                                      <p:to>
                                        <p:strVal val="visible"/>
                                      </p:to>
                                    </p:set>
                                    <p:anim calcmode="lin" valueType="num">
                                      <p:cBhvr>
                                        <p:cTn id="56" dur="1000" fill="hold"/>
                                        <p:tgtEl>
                                          <p:spTgt spid="63"/>
                                        </p:tgtEl>
                                        <p:attrNameLst>
                                          <p:attrName>ppt_w</p:attrName>
                                        </p:attrNameLst>
                                      </p:cBhvr>
                                      <p:tavLst>
                                        <p:tav tm="0">
                                          <p:val>
                                            <p:fltVal val="0"/>
                                          </p:val>
                                        </p:tav>
                                        <p:tav tm="100000">
                                          <p:val>
                                            <p:strVal val="#ppt_w"/>
                                          </p:val>
                                        </p:tav>
                                      </p:tavLst>
                                    </p:anim>
                                    <p:anim calcmode="lin" valueType="num">
                                      <p:cBhvr>
                                        <p:cTn id="57" dur="1000" fill="hold"/>
                                        <p:tgtEl>
                                          <p:spTgt spid="63"/>
                                        </p:tgtEl>
                                        <p:attrNameLst>
                                          <p:attrName>ppt_h</p:attrName>
                                        </p:attrNameLst>
                                      </p:cBhvr>
                                      <p:tavLst>
                                        <p:tav tm="0">
                                          <p:val>
                                            <p:fltVal val="0"/>
                                          </p:val>
                                        </p:tav>
                                        <p:tav tm="100000">
                                          <p:val>
                                            <p:strVal val="#ppt_h"/>
                                          </p:val>
                                        </p:tav>
                                      </p:tavLst>
                                    </p:anim>
                                    <p:animEffect transition="in" filter="fade">
                                      <p:cBhvr>
                                        <p:cTn id="58" dur="1000"/>
                                        <p:tgtEl>
                                          <p:spTgt spid="6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67"/>
                                        </p:tgtEl>
                                        <p:attrNameLst>
                                          <p:attrName>style.visibility</p:attrName>
                                        </p:attrNameLst>
                                      </p:cBhvr>
                                      <p:to>
                                        <p:strVal val="visible"/>
                                      </p:to>
                                    </p:set>
                                    <p:anim calcmode="lin" valueType="num">
                                      <p:cBhvr>
                                        <p:cTn id="63" dur="1000" fill="hold"/>
                                        <p:tgtEl>
                                          <p:spTgt spid="67"/>
                                        </p:tgtEl>
                                        <p:attrNameLst>
                                          <p:attrName>ppt_w</p:attrName>
                                        </p:attrNameLst>
                                      </p:cBhvr>
                                      <p:tavLst>
                                        <p:tav tm="0">
                                          <p:val>
                                            <p:fltVal val="0"/>
                                          </p:val>
                                        </p:tav>
                                        <p:tav tm="100000">
                                          <p:val>
                                            <p:strVal val="#ppt_w"/>
                                          </p:val>
                                        </p:tav>
                                      </p:tavLst>
                                    </p:anim>
                                    <p:anim calcmode="lin" valueType="num">
                                      <p:cBhvr>
                                        <p:cTn id="64" dur="1000" fill="hold"/>
                                        <p:tgtEl>
                                          <p:spTgt spid="67"/>
                                        </p:tgtEl>
                                        <p:attrNameLst>
                                          <p:attrName>ppt_h</p:attrName>
                                        </p:attrNameLst>
                                      </p:cBhvr>
                                      <p:tavLst>
                                        <p:tav tm="0">
                                          <p:val>
                                            <p:fltVal val="0"/>
                                          </p:val>
                                        </p:tav>
                                        <p:tav tm="100000">
                                          <p:val>
                                            <p:strVal val="#ppt_h"/>
                                          </p:val>
                                        </p:tav>
                                      </p:tavLst>
                                    </p:anim>
                                    <p:animEffect transition="in" filter="fade">
                                      <p:cBhvr>
                                        <p:cTn id="65"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82" grpId="0" animBg="1"/>
      <p:bldP spid="60" grpId="0"/>
      <p:bldP spid="64" grpId="0" animBg="1"/>
      <p:bldP spid="67" grpId="0" animBg="1"/>
      <p:bldP spid="33" grpId="0"/>
      <p:bldP spid="43" grpId="0" animBg="1"/>
      <p:bldP spid="63" grpId="0" animBg="1"/>
      <p:bldP spid="61" grpId="0" animBg="1"/>
      <p:bldP spid="4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24000"/>
            <a:ext cx="9144000" cy="3970318"/>
          </a:xfrm>
          <a:prstGeom prst="rect">
            <a:avLst/>
          </a:prstGeom>
        </p:spPr>
        <p:txBody>
          <a:bodyPr wrap="square">
            <a:spAutoFit/>
          </a:bodyPr>
          <a:lstStyle/>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religious conversion to Christianity</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literacy – written language &amp; schools</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centralized tribal government </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written constitution</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intermarriage with Euro-Americans</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farming &amp; plantation slavery practices </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market participation – ‘Factory System’</a:t>
            </a:r>
            <a:r>
              <a:rPr lang="en-US" sz="3600" b="1" dirty="0" smtClean="0">
                <a:solidFill>
                  <a:srgbClr val="FF0000"/>
                </a:solidFill>
                <a:effectLst>
                  <a:outerShdw dist="50800" dir="7200000" algn="ctr" rotWithShape="0">
                    <a:schemeClr val="tx1"/>
                  </a:outerShdw>
                </a:effectLst>
              </a:rPr>
              <a:t> </a:t>
            </a:r>
          </a:p>
        </p:txBody>
      </p:sp>
      <p:sp useBgFill="1">
        <p:nvSpPr>
          <p:cNvPr id="8" name="Rectangle 7"/>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p:nvSpPr>
          <p:cNvPr id="11" name="Rectangle 10"/>
          <p:cNvSpPr/>
          <p:nvPr/>
        </p:nvSpPr>
        <p:spPr>
          <a:xfrm>
            <a:off x="0" y="3124200"/>
            <a:ext cx="9067800" cy="646331"/>
          </a:xfrm>
          <a:prstGeom prst="rect">
            <a:avLst/>
          </a:prstGeom>
        </p:spPr>
        <p:txBody>
          <a:bodyPr wrap="square">
            <a:spAutoFit/>
          </a:bodyPr>
          <a:lstStyle/>
          <a:p>
            <a:pPr marL="914400"/>
            <a:r>
              <a:rPr lang="en-US" sz="3600" b="1" dirty="0" smtClean="0">
                <a:solidFill>
                  <a:srgbClr val="00B050"/>
                </a:solidFill>
                <a:effectLst>
                  <a:outerShdw dist="50800" dir="7200000" algn="ctr" rotWithShape="0">
                    <a:schemeClr val="tx1"/>
                  </a:outerShdw>
                </a:effectLst>
              </a:rPr>
              <a:t>  </a:t>
            </a:r>
            <a:endParaRPr lang="en-US" sz="3600" b="1" dirty="0" smtClean="0">
              <a:solidFill>
                <a:srgbClr val="FF0000"/>
              </a:solidFill>
              <a:effectLst>
                <a:outerShdw dist="50800" dir="7200000" algn="ctr" rotWithShape="0">
                  <a:schemeClr val="tx1"/>
                </a:outerShdw>
              </a:effectLst>
            </a:endParaRPr>
          </a:p>
        </p:txBody>
      </p:sp>
      <p:sp>
        <p:nvSpPr>
          <p:cNvPr id="13" name="Rectangle 12"/>
          <p:cNvSpPr/>
          <p:nvPr/>
        </p:nvSpPr>
        <p:spPr>
          <a:xfrm>
            <a:off x="0" y="2630269"/>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centralized tribal government</a:t>
            </a:r>
          </a:p>
        </p:txBody>
      </p:sp>
      <p:sp>
        <p:nvSpPr>
          <p:cNvPr id="14" name="Rectangle 13"/>
          <p:cNvSpPr/>
          <p:nvPr/>
        </p:nvSpPr>
        <p:spPr>
          <a:xfrm>
            <a:off x="76200" y="3163669"/>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written constitution</a:t>
            </a:r>
          </a:p>
        </p:txBody>
      </p:sp>
      <p:pic>
        <p:nvPicPr>
          <p:cNvPr id="1027" name="Picture 3" descr="C:\Users\Sandra\AppData\Local\Microsoft\Windows\INetCache\IE\AAJ30NL3\600px-Red_check.svg[1].png"/>
          <p:cNvPicPr>
            <a:picLocks noChangeAspect="1" noChangeArrowheads="1"/>
          </p:cNvPicPr>
          <p:nvPr/>
        </p:nvPicPr>
        <p:blipFill>
          <a:blip r:embed="rId2" cstate="print"/>
          <a:srcRect/>
          <a:stretch>
            <a:fillRect/>
          </a:stretch>
        </p:blipFill>
        <p:spPr bwMode="auto">
          <a:xfrm>
            <a:off x="381000" y="2057400"/>
            <a:ext cx="609600" cy="609600"/>
          </a:xfrm>
          <a:prstGeom prst="rect">
            <a:avLst/>
          </a:prstGeom>
          <a:noFill/>
        </p:spPr>
      </p:pic>
      <p:sp>
        <p:nvSpPr>
          <p:cNvPr id="10" name="Rectangle 9"/>
          <p:cNvSpPr/>
          <p:nvPr/>
        </p:nvSpPr>
        <p:spPr>
          <a:xfrm>
            <a:off x="0" y="2057400"/>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literacy – written language &amp; schools</a:t>
            </a:r>
          </a:p>
        </p:txBody>
      </p:sp>
      <p:sp useBgFill="1">
        <p:nvSpPr>
          <p:cNvPr id="12" name="TextBox 11"/>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1000"/>
                                        <p:tgtEl>
                                          <p:spTgt spid="14">
                                            <p:txEl>
                                              <p:pRg st="0" end="0"/>
                                            </p:txEl>
                                          </p:spTgt>
                                        </p:tgtEl>
                                      </p:cBhvr>
                                    </p:animEffect>
                                  </p:childTnLst>
                                </p:cTn>
                              </p:par>
                              <p:par>
                                <p:cTn id="16" presetID="10" presetClass="exit" presetSubtype="0" fill="hold" nodeType="withEffect">
                                  <p:stCondLst>
                                    <p:cond delay="0"/>
                                  </p:stCondLst>
                                  <p:childTnLst>
                                    <p:animEffect transition="out" filter="fade">
                                      <p:cBhvr>
                                        <p:cTn id="17" dur="1000"/>
                                        <p:tgtEl>
                                          <p:spTgt spid="1027"/>
                                        </p:tgtEl>
                                      </p:cBhvr>
                                    </p:animEffect>
                                    <p:set>
                                      <p:cBhvr>
                                        <p:cTn id="18" dur="1" fill="hold">
                                          <p:stCondLst>
                                            <p:cond delay="999"/>
                                          </p:stCondLst>
                                        </p:cTn>
                                        <p:tgtEl>
                                          <p:spTgt spid="1027"/>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1000"/>
                                        <p:tgtEl>
                                          <p:spTgt spid="10">
                                            <p:txEl>
                                              <p:pRg st="0" end="0"/>
                                            </p:txEl>
                                          </p:spTgt>
                                        </p:tgtEl>
                                      </p:cBhvr>
                                    </p:animEffect>
                                    <p:set>
                                      <p:cBhvr>
                                        <p:cTn id="21" dur="1" fill="hold">
                                          <p:stCondLst>
                                            <p:cond delay="999"/>
                                          </p:stCondLst>
                                        </p:cTn>
                                        <p:tgtEl>
                                          <p:spTgt spid="10">
                                            <p:txEl>
                                              <p:pRg st="0" end="0"/>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1000"/>
                                        <p:tgtEl>
                                          <p:spTgt spid="7">
                                            <p:txEl>
                                              <p:pRg st="0" end="0"/>
                                            </p:txEl>
                                          </p:spTgt>
                                        </p:tgtEl>
                                      </p:cBhvr>
                                    </p:animEffect>
                                    <p:set>
                                      <p:cBhvr>
                                        <p:cTn id="26" dur="1" fill="hold">
                                          <p:stCondLst>
                                            <p:cond delay="999"/>
                                          </p:stCondLst>
                                        </p:cTn>
                                        <p:tgtEl>
                                          <p:spTgt spid="7">
                                            <p:txEl>
                                              <p:pRg st="0" end="0"/>
                                            </p:txEl>
                                          </p:spTgt>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1000"/>
                                        <p:tgtEl>
                                          <p:spTgt spid="7">
                                            <p:txEl>
                                              <p:pRg st="1" end="1"/>
                                            </p:txEl>
                                          </p:spTgt>
                                        </p:tgtEl>
                                      </p:cBhvr>
                                    </p:animEffect>
                                    <p:set>
                                      <p:cBhvr>
                                        <p:cTn id="29" dur="1" fill="hold">
                                          <p:stCondLst>
                                            <p:cond delay="999"/>
                                          </p:stCondLst>
                                        </p:cTn>
                                        <p:tgtEl>
                                          <p:spTgt spid="7">
                                            <p:txEl>
                                              <p:pRg st="1" end="1"/>
                                            </p:txEl>
                                          </p:spTgt>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00"/>
                                        <p:tgtEl>
                                          <p:spTgt spid="7">
                                            <p:txEl>
                                              <p:pRg st="2" end="2"/>
                                            </p:txEl>
                                          </p:spTgt>
                                        </p:tgtEl>
                                      </p:cBhvr>
                                    </p:animEffect>
                                    <p:set>
                                      <p:cBhvr>
                                        <p:cTn id="32" dur="1" fill="hold">
                                          <p:stCondLst>
                                            <p:cond delay="999"/>
                                          </p:stCondLst>
                                        </p:cTn>
                                        <p:tgtEl>
                                          <p:spTgt spid="7">
                                            <p:txEl>
                                              <p:pRg st="2" end="2"/>
                                            </p:txEl>
                                          </p:spTgt>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1000"/>
                                        <p:tgtEl>
                                          <p:spTgt spid="7">
                                            <p:txEl>
                                              <p:pRg st="3" end="3"/>
                                            </p:txEl>
                                          </p:spTgt>
                                        </p:tgtEl>
                                      </p:cBhvr>
                                    </p:animEffect>
                                    <p:set>
                                      <p:cBhvr>
                                        <p:cTn id="35" dur="1" fill="hold">
                                          <p:stCondLst>
                                            <p:cond delay="999"/>
                                          </p:stCondLst>
                                        </p:cTn>
                                        <p:tgtEl>
                                          <p:spTgt spid="7">
                                            <p:txEl>
                                              <p:pRg st="3" end="3"/>
                                            </p:txEl>
                                          </p:spTgt>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00"/>
                                        <p:tgtEl>
                                          <p:spTgt spid="7">
                                            <p:txEl>
                                              <p:pRg st="4" end="4"/>
                                            </p:txEl>
                                          </p:spTgt>
                                        </p:tgtEl>
                                      </p:cBhvr>
                                    </p:animEffect>
                                    <p:set>
                                      <p:cBhvr>
                                        <p:cTn id="38" dur="1" fill="hold">
                                          <p:stCondLst>
                                            <p:cond delay="999"/>
                                          </p:stCondLst>
                                        </p:cTn>
                                        <p:tgtEl>
                                          <p:spTgt spid="7">
                                            <p:txEl>
                                              <p:pRg st="4" end="4"/>
                                            </p:txEl>
                                          </p:spTgt>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0"/>
                                        <p:tgtEl>
                                          <p:spTgt spid="7">
                                            <p:txEl>
                                              <p:pRg st="5" end="5"/>
                                            </p:txEl>
                                          </p:spTgt>
                                        </p:tgtEl>
                                      </p:cBhvr>
                                    </p:animEffect>
                                    <p:set>
                                      <p:cBhvr>
                                        <p:cTn id="41" dur="1" fill="hold">
                                          <p:stCondLst>
                                            <p:cond delay="999"/>
                                          </p:stCondLst>
                                        </p:cTn>
                                        <p:tgtEl>
                                          <p:spTgt spid="7">
                                            <p:txEl>
                                              <p:pRg st="5" end="5"/>
                                            </p:txEl>
                                          </p:spTgt>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00"/>
                                        <p:tgtEl>
                                          <p:spTgt spid="7">
                                            <p:txEl>
                                              <p:pRg st="6" end="6"/>
                                            </p:txEl>
                                          </p:spTgt>
                                        </p:tgtEl>
                                      </p:cBhvr>
                                    </p:animEffect>
                                    <p:set>
                                      <p:cBhvr>
                                        <p:cTn id="44" dur="1" fill="hold">
                                          <p:stCondLst>
                                            <p:cond delay="999"/>
                                          </p:stCondLst>
                                        </p:cTn>
                                        <p:tgtEl>
                                          <p:spTgt spid="7">
                                            <p:txEl>
                                              <p:pRg st="6" end="6"/>
                                            </p:txEl>
                                          </p:spTgt>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1000"/>
                                        <p:tgtEl>
                                          <p:spTgt spid="11">
                                            <p:txEl>
                                              <p:pRg st="0" end="0"/>
                                            </p:txEl>
                                          </p:spTgt>
                                        </p:tgtEl>
                                      </p:cBhvr>
                                    </p:animEffect>
                                    <p:set>
                                      <p:cBhvr>
                                        <p:cTn id="47" dur="1" fill="hold">
                                          <p:stCondLst>
                                            <p:cond delay="999"/>
                                          </p:stCondLst>
                                        </p:cTn>
                                        <p:tgtEl>
                                          <p:spTgt spid="11">
                                            <p:txEl>
                                              <p:pRg st="0" end="0"/>
                                            </p:txEl>
                                          </p:spTgt>
                                        </p:tgtEl>
                                        <p:attrNameLst>
                                          <p:attrName>style.visibility</p:attrName>
                                        </p:attrNameLst>
                                      </p:cBhvr>
                                      <p:to>
                                        <p:strVal val="hidden"/>
                                      </p:to>
                                    </p:set>
                                  </p:childTnLst>
                                </p:cTn>
                              </p:par>
                              <p:par>
                                <p:cTn id="48" presetID="64" presetClass="path" presetSubtype="0" accel="50000" decel="50000" fill="hold" grpId="0" nodeType="withEffect">
                                  <p:stCondLst>
                                    <p:cond delay="0"/>
                                  </p:stCondLst>
                                  <p:childTnLst>
                                    <p:animMotion origin="layout" path="M 4.44444E-6 -3.7037E-7 L 0.07361 -0.2412 " pathEditMode="relative" rAng="0" ptsTypes="AA">
                                      <p:cBhvr>
                                        <p:cTn id="49" dur="1000" fill="hold"/>
                                        <p:tgtEl>
                                          <p:spTgt spid="14">
                                            <p:txEl>
                                              <p:pRg st="0" end="0"/>
                                            </p:txEl>
                                          </p:spTgt>
                                        </p:tgtEl>
                                        <p:attrNameLst>
                                          <p:attrName>ppt_x</p:attrName>
                                          <p:attrName>ppt_y</p:attrName>
                                        </p:attrNameLst>
                                      </p:cBhvr>
                                      <p:rCtr x="37" y="-121"/>
                                    </p:animMotion>
                                  </p:childTnLst>
                                </p:cTn>
                              </p:par>
                              <p:par>
                                <p:cTn id="50" presetID="64" presetClass="path" presetSubtype="0" accel="50000" decel="50000" fill="hold" grpId="0" nodeType="withEffect">
                                  <p:stCondLst>
                                    <p:cond delay="0"/>
                                  </p:stCondLst>
                                  <p:childTnLst>
                                    <p:animMotion origin="layout" path="M 0 4.44444E-6 L 0 -0.23056 " pathEditMode="relative" rAng="0" ptsTypes="AA">
                                      <p:cBhvr>
                                        <p:cTn id="51" dur="1000" fill="hold"/>
                                        <p:tgtEl>
                                          <p:spTgt spid="13"/>
                                        </p:tgtEl>
                                        <p:attrNameLst>
                                          <p:attrName>ppt_x</p:attrName>
                                          <p:attrName>ppt_y</p:attrName>
                                        </p:attrNameLst>
                                      </p:cBhvr>
                                      <p:rCtr x="0" y="-1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11" grpId="0" build="allAtOnce"/>
      <p:bldP spid="13" grpId="0"/>
      <p:bldP spid="13" grpId="1"/>
      <p:bldP spid="14" grpId="0" build="allAtOnce"/>
      <p:bldP spid="14" grpId="1" build="allAtOnce"/>
      <p:bldP spid="10" grpId="1" build="allAtOnce"/>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p:nvSpPr>
          <p:cNvPr id="4" name="Rectangle 3"/>
          <p:cNvSpPr/>
          <p:nvPr/>
        </p:nvSpPr>
        <p:spPr>
          <a:xfrm>
            <a:off x="0" y="1042416"/>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centralized tribal government</a:t>
            </a:r>
          </a:p>
        </p:txBody>
      </p:sp>
      <p:sp>
        <p:nvSpPr>
          <p:cNvPr id="5" name="Rectangle 4"/>
          <p:cNvSpPr/>
          <p:nvPr/>
        </p:nvSpPr>
        <p:spPr>
          <a:xfrm>
            <a:off x="749808" y="1499616"/>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written constitution</a:t>
            </a:r>
          </a:p>
        </p:txBody>
      </p:sp>
      <p:sp useBgFill="1">
        <p:nvSpPr>
          <p:cNvPr id="7" name="TextBox 6"/>
          <p:cNvSpPr txBox="1"/>
          <p:nvPr/>
        </p:nvSpPr>
        <p:spPr>
          <a:xfrm>
            <a:off x="0" y="2133600"/>
            <a:ext cx="6553200" cy="2000548"/>
          </a:xfrm>
          <a:prstGeom prst="rect">
            <a:avLst/>
          </a:prstGeom>
        </p:spPr>
        <p:txBody>
          <a:bodyPr wrap="square" rtlCol="0">
            <a:spAutoFit/>
          </a:bodyPr>
          <a:lstStyle/>
          <a:p>
            <a:pPr algn="ctr"/>
            <a:r>
              <a:rPr lang="en-US" sz="3200" b="1" dirty="0" smtClean="0"/>
              <a:t>Choctaw </a:t>
            </a:r>
          </a:p>
          <a:p>
            <a:pPr algn="ctr"/>
            <a:endParaRPr lang="en-US" sz="800" dirty="0" smtClean="0"/>
          </a:p>
          <a:p>
            <a:r>
              <a:rPr lang="en-US" sz="2800" dirty="0" smtClean="0"/>
              <a:t>  pre-1776:  loose confederation of villages</a:t>
            </a:r>
          </a:p>
          <a:p>
            <a:r>
              <a:rPr lang="en-US" sz="2800" dirty="0" smtClean="0"/>
              <a:t>	          each with chief</a:t>
            </a:r>
          </a:p>
          <a:p>
            <a:r>
              <a:rPr lang="en-US" sz="2800" dirty="0" smtClean="0"/>
              <a:t> 1825: </a:t>
            </a:r>
            <a:r>
              <a:rPr lang="en-US" sz="2800" dirty="0" err="1" smtClean="0"/>
              <a:t>gov’t</a:t>
            </a:r>
            <a:r>
              <a:rPr lang="en-US" sz="2800" dirty="0" smtClean="0"/>
              <a:t> with written constitution</a:t>
            </a:r>
          </a:p>
        </p:txBody>
      </p:sp>
      <p:grpSp>
        <p:nvGrpSpPr>
          <p:cNvPr id="23" name="Group 22"/>
          <p:cNvGrpSpPr/>
          <p:nvPr/>
        </p:nvGrpSpPr>
        <p:grpSpPr>
          <a:xfrm>
            <a:off x="0" y="5562599"/>
            <a:ext cx="9144000" cy="1295401"/>
            <a:chOff x="0" y="5562599"/>
            <a:chExt cx="9144000" cy="1295401"/>
          </a:xfrm>
        </p:grpSpPr>
        <p:sp>
          <p:nvSpPr>
            <p:cNvPr id="11" name="Rectangle 10"/>
            <p:cNvSpPr/>
            <p:nvPr/>
          </p:nvSpPr>
          <p:spPr>
            <a:xfrm>
              <a:off x="0" y="5715000"/>
              <a:ext cx="9144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     </a:t>
              </a:r>
            </a:p>
          </p:txBody>
        </p:sp>
        <p:sp>
          <p:nvSpPr>
            <p:cNvPr id="12" name="TextBox 11"/>
            <p:cNvSpPr txBox="1"/>
            <p:nvPr/>
          </p:nvSpPr>
          <p:spPr>
            <a:xfrm rot="16200000">
              <a:off x="-172483" y="6223852"/>
              <a:ext cx="806631" cy="461665"/>
            </a:xfrm>
            <a:prstGeom prst="rect">
              <a:avLst/>
            </a:prstGeom>
            <a:noFill/>
          </p:spPr>
          <p:txBody>
            <a:bodyPr wrap="none" rtlCol="0">
              <a:spAutoFit/>
            </a:bodyPr>
            <a:lstStyle/>
            <a:p>
              <a:r>
                <a:rPr lang="en-US" sz="2400" b="1" dirty="0" smtClean="0"/>
                <a:t>1800</a:t>
              </a:r>
              <a:endParaRPr lang="en-US" sz="2400" b="1" dirty="0"/>
            </a:p>
          </p:txBody>
        </p:sp>
        <p:sp>
          <p:nvSpPr>
            <p:cNvPr id="13" name="TextBox 12"/>
            <p:cNvSpPr txBox="1"/>
            <p:nvPr/>
          </p:nvSpPr>
          <p:spPr>
            <a:xfrm rot="16200000">
              <a:off x="3861652" y="6223852"/>
              <a:ext cx="806631" cy="461665"/>
            </a:xfrm>
            <a:prstGeom prst="rect">
              <a:avLst/>
            </a:prstGeom>
            <a:noFill/>
          </p:spPr>
          <p:txBody>
            <a:bodyPr wrap="none" rtlCol="0">
              <a:spAutoFit/>
            </a:bodyPr>
            <a:lstStyle/>
            <a:p>
              <a:r>
                <a:rPr lang="en-US" sz="2400" b="1" dirty="0" smtClean="0"/>
                <a:t>1900</a:t>
              </a:r>
              <a:endParaRPr lang="en-US" sz="2400" b="1" dirty="0"/>
            </a:p>
          </p:txBody>
        </p:sp>
        <p:sp>
          <p:nvSpPr>
            <p:cNvPr id="14" name="TextBox 13"/>
            <p:cNvSpPr txBox="1"/>
            <p:nvPr/>
          </p:nvSpPr>
          <p:spPr>
            <a:xfrm rot="16200000">
              <a:off x="8509852" y="6223852"/>
              <a:ext cx="806631" cy="461665"/>
            </a:xfrm>
            <a:prstGeom prst="rect">
              <a:avLst/>
            </a:prstGeom>
            <a:noFill/>
          </p:spPr>
          <p:txBody>
            <a:bodyPr wrap="none" rtlCol="0">
              <a:spAutoFit/>
            </a:bodyPr>
            <a:lstStyle/>
            <a:p>
              <a:r>
                <a:rPr lang="en-US" sz="2400" b="1" dirty="0" smtClean="0"/>
                <a:t>2000</a:t>
              </a:r>
              <a:endParaRPr lang="en-US" sz="2400" b="1" dirty="0"/>
            </a:p>
          </p:txBody>
        </p:sp>
        <p:cxnSp>
          <p:nvCxnSpPr>
            <p:cNvPr id="16" name="Straight Connector 15"/>
            <p:cNvCxnSpPr>
              <a:endCxn id="12" idx="3"/>
            </p:cNvCxnSpPr>
            <p:nvPr/>
          </p:nvCxnSpPr>
          <p:spPr>
            <a:xfrm rot="16200000" flipH="1">
              <a:off x="-14668" y="5805867"/>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8672132" y="5805868"/>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4019467" y="5805868"/>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990600" y="5486400"/>
            <a:ext cx="461665" cy="1371598"/>
            <a:chOff x="1600200" y="4267202"/>
            <a:chExt cx="461665" cy="1371598"/>
          </a:xfrm>
        </p:grpSpPr>
        <p:cxnSp>
          <p:nvCxnSpPr>
            <p:cNvPr id="24" name="Straight Connector 23"/>
            <p:cNvCxnSpPr/>
            <p:nvPr/>
          </p:nvCxnSpPr>
          <p:spPr>
            <a:xfrm rot="16200000" flipH="1">
              <a:off x="1547434" y="4548570"/>
              <a:ext cx="564966" cy="22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rot="16200000">
              <a:off x="1427717" y="5004652"/>
              <a:ext cx="806631" cy="461665"/>
            </a:xfrm>
            <a:prstGeom prst="rect">
              <a:avLst/>
            </a:prstGeom>
            <a:noFill/>
          </p:spPr>
          <p:txBody>
            <a:bodyPr wrap="none" rtlCol="0">
              <a:spAutoFit/>
            </a:bodyPr>
            <a:lstStyle/>
            <a:p>
              <a:r>
                <a:rPr lang="en-US" sz="2400" b="1" dirty="0" smtClean="0"/>
                <a:t>1825</a:t>
              </a:r>
              <a:endParaRPr lang="en-US" sz="2400" b="1" dirty="0"/>
            </a:p>
          </p:txBody>
        </p:sp>
      </p:grpSp>
      <p:pic>
        <p:nvPicPr>
          <p:cNvPr id="22" name="Picture 6"/>
          <p:cNvPicPr>
            <a:picLocks noChangeAspect="1" noChangeArrowheads="1"/>
          </p:cNvPicPr>
          <p:nvPr/>
        </p:nvPicPr>
        <p:blipFill>
          <a:blip r:embed="rId2"/>
          <a:srcRect/>
          <a:stretch>
            <a:fillRect/>
          </a:stretch>
        </p:blipFill>
        <p:spPr bwMode="auto">
          <a:xfrm>
            <a:off x="6477000" y="1828800"/>
            <a:ext cx="2374900" cy="3689037"/>
          </a:xfrm>
          <a:prstGeom prst="rect">
            <a:avLst/>
          </a:prstGeom>
          <a:noFill/>
          <a:ln w="9525">
            <a:noFill/>
            <a:miter lim="800000"/>
            <a:headEnd/>
            <a:tailEnd/>
          </a:ln>
          <a:effectLst/>
        </p:spPr>
      </p:pic>
      <p:sp useBgFill="1">
        <p:nvSpPr>
          <p:cNvPr id="21" name="TextBox 20"/>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fade">
                                      <p:cBhvr>
                                        <p:cTn id="12" dur="1000"/>
                                        <p:tgtEl>
                                          <p:spTgt spid="7">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1000"/>
                                        <p:tgtEl>
                                          <p:spTgt spid="7">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wipe(left)">
                                      <p:cBhvr>
                                        <p:cTn id="23" dur="1000"/>
                                        <p:tgtEl>
                                          <p:spTgt spid="7">
                                            <p:txEl>
                                              <p:pRg st="2" end="2"/>
                                            </p:txEl>
                                          </p:spTgt>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wipe(left)">
                                      <p:cBhvr>
                                        <p:cTn id="27" dur="10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wipe(left)">
                                      <p:cBhvr>
                                        <p:cTn id="32" dur="10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1000"/>
                                        <p:tgtEl>
                                          <p:spTgt spid="7">
                                            <p:txEl>
                                              <p:pRg st="0" end="0"/>
                                            </p:txEl>
                                          </p:spTgt>
                                        </p:tgtEl>
                                      </p:cBhvr>
                                    </p:animEffect>
                                    <p:set>
                                      <p:cBhvr>
                                        <p:cTn id="37" dur="1" fill="hold">
                                          <p:stCondLst>
                                            <p:cond delay="999"/>
                                          </p:stCondLst>
                                        </p:cTn>
                                        <p:tgtEl>
                                          <p:spTgt spid="7">
                                            <p:txEl>
                                              <p:pRg st="0" end="0"/>
                                            </p:txEl>
                                          </p:spTgt>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1000"/>
                                        <p:tgtEl>
                                          <p:spTgt spid="7">
                                            <p:txEl>
                                              <p:pRg st="2" end="2"/>
                                            </p:txEl>
                                          </p:spTgt>
                                        </p:tgtEl>
                                      </p:cBhvr>
                                    </p:animEffect>
                                    <p:set>
                                      <p:cBhvr>
                                        <p:cTn id="40" dur="1" fill="hold">
                                          <p:stCondLst>
                                            <p:cond delay="999"/>
                                          </p:stCondLst>
                                        </p:cTn>
                                        <p:tgtEl>
                                          <p:spTgt spid="7">
                                            <p:txEl>
                                              <p:pRg st="2" end="2"/>
                                            </p:txEl>
                                          </p:spTgt>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1000"/>
                                        <p:tgtEl>
                                          <p:spTgt spid="7">
                                            <p:txEl>
                                              <p:pRg st="3" end="3"/>
                                            </p:txEl>
                                          </p:spTgt>
                                        </p:tgtEl>
                                      </p:cBhvr>
                                    </p:animEffect>
                                    <p:set>
                                      <p:cBhvr>
                                        <p:cTn id="43" dur="1" fill="hold">
                                          <p:stCondLst>
                                            <p:cond delay="999"/>
                                          </p:stCondLst>
                                        </p:cTn>
                                        <p:tgtEl>
                                          <p:spTgt spid="7">
                                            <p:txEl>
                                              <p:pRg st="3" end="3"/>
                                            </p:txEl>
                                          </p:spTgt>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1000"/>
                                        <p:tgtEl>
                                          <p:spTgt spid="7">
                                            <p:txEl>
                                              <p:pRg st="4" end="4"/>
                                            </p:txEl>
                                          </p:spTgt>
                                        </p:tgtEl>
                                      </p:cBhvr>
                                    </p:animEffect>
                                    <p:set>
                                      <p:cBhvr>
                                        <p:cTn id="46" dur="1" fill="hold">
                                          <p:stCondLst>
                                            <p:cond delay="999"/>
                                          </p:stCondLst>
                                        </p:cTn>
                                        <p:tgtEl>
                                          <p:spTgt spid="7">
                                            <p:txEl>
                                              <p:pRg st="4" end="4"/>
                                            </p:txEl>
                                          </p:spTgt>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000"/>
                                        <p:tgtEl>
                                          <p:spTgt spid="7">
                                            <p:bg/>
                                          </p:spTgt>
                                        </p:tgtEl>
                                      </p:cBhvr>
                                    </p:animEffect>
                                    <p:set>
                                      <p:cBhvr>
                                        <p:cTn id="49" dur="1" fill="hold">
                                          <p:stCondLst>
                                            <p:cond delay="999"/>
                                          </p:stCondLst>
                                        </p:cTn>
                                        <p:tgtEl>
                                          <p:spTgt spid="7">
                                            <p:bg/>
                                          </p:spTgt>
                                        </p:tgtEl>
                                        <p:attrNameLst>
                                          <p:attrName>style.visibility</p:attrName>
                                        </p:attrNameLst>
                                      </p:cBhvr>
                                      <p:to>
                                        <p:strVal val="hidden"/>
                                      </p:to>
                                    </p:set>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down)">
                                      <p:cBhvr>
                                        <p:cTn id="53" dur="1000"/>
                                        <p:tgtEl>
                                          <p:spTgt spid="26"/>
                                        </p:tgtEl>
                                      </p:cBhvr>
                                    </p:animEffect>
                                  </p:childTnLst>
                                </p:cTn>
                              </p:par>
                              <p:par>
                                <p:cTn id="54" presetID="6" presetClass="emph" presetSubtype="0" fill="hold" nodeType="withEffect">
                                  <p:stCondLst>
                                    <p:cond delay="0"/>
                                  </p:stCondLst>
                                  <p:childTnLst>
                                    <p:animScale>
                                      <p:cBhvr>
                                        <p:cTn id="55" dur="1000" fill="hold"/>
                                        <p:tgtEl>
                                          <p:spTgt spid="22"/>
                                        </p:tgtEl>
                                      </p:cBhvr>
                                      <p:by x="50000" y="50000"/>
                                    </p:animScale>
                                  </p:childTnLst>
                                </p:cTn>
                              </p:par>
                              <p:par>
                                <p:cTn id="56" presetID="42" presetClass="path" presetSubtype="0" accel="50000" decel="50000" fill="hold" nodeType="withEffect">
                                  <p:stCondLst>
                                    <p:cond delay="0"/>
                                  </p:stCondLst>
                                  <p:childTnLst>
                                    <p:animMotion origin="layout" path="M -4.44444E-6 1.85185E-6 L -0.70486 0.14213 " pathEditMode="relative" rAng="0" ptsTypes="AA">
                                      <p:cBhvr>
                                        <p:cTn id="57" dur="1000" fill="hold"/>
                                        <p:tgtEl>
                                          <p:spTgt spid="22"/>
                                        </p:tgtEl>
                                        <p:attrNameLst>
                                          <p:attrName>ppt_x</p:attrName>
                                          <p:attrName>ppt_y</p:attrName>
                                        </p:attrNameLst>
                                      </p:cBhvr>
                                      <p:rCtr x="-352" y="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animBg="1"/>
      <p:bldP spid="7" grpId="1" build="allAtOnce"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2"/>
          <p:cNvGrpSpPr/>
          <p:nvPr/>
        </p:nvGrpSpPr>
        <p:grpSpPr>
          <a:xfrm>
            <a:off x="0" y="5562599"/>
            <a:ext cx="9144000" cy="1295401"/>
            <a:chOff x="0" y="5562599"/>
            <a:chExt cx="9144000" cy="1295401"/>
          </a:xfrm>
        </p:grpSpPr>
        <p:sp>
          <p:nvSpPr>
            <p:cNvPr id="11" name="Rectangle 10"/>
            <p:cNvSpPr/>
            <p:nvPr/>
          </p:nvSpPr>
          <p:spPr>
            <a:xfrm>
              <a:off x="0" y="5715000"/>
              <a:ext cx="9144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     </a:t>
              </a:r>
            </a:p>
          </p:txBody>
        </p:sp>
        <p:sp>
          <p:nvSpPr>
            <p:cNvPr id="12" name="TextBox 11"/>
            <p:cNvSpPr txBox="1"/>
            <p:nvPr/>
          </p:nvSpPr>
          <p:spPr>
            <a:xfrm rot="16200000">
              <a:off x="-172483" y="6223852"/>
              <a:ext cx="806631" cy="461665"/>
            </a:xfrm>
            <a:prstGeom prst="rect">
              <a:avLst/>
            </a:prstGeom>
            <a:noFill/>
          </p:spPr>
          <p:txBody>
            <a:bodyPr wrap="none" rtlCol="0">
              <a:spAutoFit/>
            </a:bodyPr>
            <a:lstStyle/>
            <a:p>
              <a:r>
                <a:rPr lang="en-US" sz="2400" b="1" dirty="0" smtClean="0"/>
                <a:t>1800</a:t>
              </a:r>
              <a:endParaRPr lang="en-US" sz="2400" b="1" dirty="0"/>
            </a:p>
          </p:txBody>
        </p:sp>
        <p:sp>
          <p:nvSpPr>
            <p:cNvPr id="13" name="TextBox 12"/>
            <p:cNvSpPr txBox="1"/>
            <p:nvPr/>
          </p:nvSpPr>
          <p:spPr>
            <a:xfrm rot="16200000">
              <a:off x="3861652" y="6223852"/>
              <a:ext cx="806631" cy="461665"/>
            </a:xfrm>
            <a:prstGeom prst="rect">
              <a:avLst/>
            </a:prstGeom>
            <a:noFill/>
          </p:spPr>
          <p:txBody>
            <a:bodyPr wrap="none" rtlCol="0">
              <a:spAutoFit/>
            </a:bodyPr>
            <a:lstStyle/>
            <a:p>
              <a:r>
                <a:rPr lang="en-US" sz="2400" b="1" dirty="0" smtClean="0"/>
                <a:t>1900</a:t>
              </a:r>
              <a:endParaRPr lang="en-US" sz="2400" b="1" dirty="0"/>
            </a:p>
          </p:txBody>
        </p:sp>
        <p:sp>
          <p:nvSpPr>
            <p:cNvPr id="14" name="TextBox 13"/>
            <p:cNvSpPr txBox="1"/>
            <p:nvPr/>
          </p:nvSpPr>
          <p:spPr>
            <a:xfrm rot="16200000">
              <a:off x="8509852" y="6223852"/>
              <a:ext cx="806631" cy="461665"/>
            </a:xfrm>
            <a:prstGeom prst="rect">
              <a:avLst/>
            </a:prstGeom>
            <a:noFill/>
          </p:spPr>
          <p:txBody>
            <a:bodyPr wrap="none" rtlCol="0">
              <a:spAutoFit/>
            </a:bodyPr>
            <a:lstStyle/>
            <a:p>
              <a:r>
                <a:rPr lang="en-US" sz="2400" b="1" dirty="0" smtClean="0"/>
                <a:t>2000</a:t>
              </a:r>
              <a:endParaRPr lang="en-US" sz="2400" b="1" dirty="0"/>
            </a:p>
          </p:txBody>
        </p:sp>
        <p:cxnSp>
          <p:nvCxnSpPr>
            <p:cNvPr id="16" name="Straight Connector 15"/>
            <p:cNvCxnSpPr>
              <a:endCxn id="12" idx="3"/>
            </p:cNvCxnSpPr>
            <p:nvPr/>
          </p:nvCxnSpPr>
          <p:spPr>
            <a:xfrm rot="16200000" flipH="1">
              <a:off x="-14668" y="5805867"/>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8672132" y="5805868"/>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4019467" y="5805868"/>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1290935" y="5531034"/>
            <a:ext cx="918866" cy="1326964"/>
            <a:chOff x="1600200" y="4311836"/>
            <a:chExt cx="918866" cy="1326964"/>
          </a:xfrm>
        </p:grpSpPr>
        <p:cxnSp>
          <p:nvCxnSpPr>
            <p:cNvPr id="36" name="Straight Connector 35"/>
            <p:cNvCxnSpPr/>
            <p:nvPr/>
          </p:nvCxnSpPr>
          <p:spPr>
            <a:xfrm rot="10800000" flipV="1">
              <a:off x="1831033" y="4311836"/>
              <a:ext cx="688033" cy="56496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427717" y="5004652"/>
              <a:ext cx="806631" cy="461665"/>
            </a:xfrm>
            <a:prstGeom prst="rect">
              <a:avLst/>
            </a:prstGeom>
            <a:noFill/>
          </p:spPr>
          <p:txBody>
            <a:bodyPr wrap="none" rtlCol="0">
              <a:spAutoFit/>
            </a:bodyPr>
            <a:lstStyle/>
            <a:p>
              <a:r>
                <a:rPr lang="en-US" sz="2400" b="1" dirty="0" smtClean="0"/>
                <a:t>1825</a:t>
              </a:r>
              <a:endParaRPr lang="en-US" sz="2400" b="1" dirty="0"/>
            </a:p>
          </p:txBody>
        </p:sp>
      </p:grpSp>
      <p:grpSp>
        <p:nvGrpSpPr>
          <p:cNvPr id="8" name="Group 25"/>
          <p:cNvGrpSpPr/>
          <p:nvPr/>
        </p:nvGrpSpPr>
        <p:grpSpPr>
          <a:xfrm>
            <a:off x="990600" y="5486400"/>
            <a:ext cx="461665" cy="1371598"/>
            <a:chOff x="1600200" y="4267202"/>
            <a:chExt cx="461665" cy="1371598"/>
          </a:xfrm>
        </p:grpSpPr>
        <p:cxnSp>
          <p:nvCxnSpPr>
            <p:cNvPr id="24" name="Straight Connector 23"/>
            <p:cNvCxnSpPr/>
            <p:nvPr/>
          </p:nvCxnSpPr>
          <p:spPr>
            <a:xfrm rot="16200000" flipH="1">
              <a:off x="1547434" y="4548570"/>
              <a:ext cx="564966" cy="22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rot="16200000">
              <a:off x="1427717" y="5004652"/>
              <a:ext cx="806631" cy="461665"/>
            </a:xfrm>
            <a:prstGeom prst="rect">
              <a:avLst/>
            </a:prstGeom>
            <a:noFill/>
          </p:spPr>
          <p:txBody>
            <a:bodyPr wrap="none" rtlCol="0">
              <a:spAutoFit/>
            </a:bodyPr>
            <a:lstStyle/>
            <a:p>
              <a:r>
                <a:rPr lang="en-US" sz="2400" b="1" dirty="0" smtClean="0"/>
                <a:t>1825</a:t>
              </a:r>
              <a:endParaRPr lang="en-US" sz="2400" b="1" dirty="0"/>
            </a:p>
          </p:txBody>
        </p:sp>
      </p:grpSp>
      <p:pic>
        <p:nvPicPr>
          <p:cNvPr id="22" name="Picture 6"/>
          <p:cNvPicPr preferRelativeResize="0">
            <a:picLocks noChangeAspect="1" noChangeArrowheads="1"/>
          </p:cNvPicPr>
          <p:nvPr/>
        </p:nvPicPr>
        <p:blipFill>
          <a:blip r:embed="rId3" cstate="print"/>
          <a:srcRect/>
          <a:stretch>
            <a:fillRect/>
          </a:stretch>
        </p:blipFill>
        <p:spPr bwMode="auto">
          <a:xfrm>
            <a:off x="612648" y="3718081"/>
            <a:ext cx="1187450" cy="1844519"/>
          </a:xfrm>
          <a:prstGeom prst="rect">
            <a:avLst/>
          </a:prstGeom>
          <a:noFill/>
          <a:ln w="9525">
            <a:noFill/>
            <a:miter lim="800000"/>
            <a:headEnd/>
            <a:tailEnd/>
          </a:ln>
          <a:effectLst/>
        </p:spPr>
      </p:pic>
      <p:sp useBgFill="1">
        <p:nvSpPr>
          <p:cNvPr id="21" name="TextBox 20"/>
          <p:cNvSpPr txBox="1"/>
          <p:nvPr/>
        </p:nvSpPr>
        <p:spPr>
          <a:xfrm>
            <a:off x="0" y="2133600"/>
            <a:ext cx="4800600" cy="3447098"/>
          </a:xfrm>
          <a:prstGeom prst="rect">
            <a:avLst/>
          </a:prstGeom>
        </p:spPr>
        <p:txBody>
          <a:bodyPr wrap="square" rtlCol="0">
            <a:spAutoFit/>
          </a:bodyPr>
          <a:lstStyle/>
          <a:p>
            <a:pPr algn="ctr"/>
            <a:r>
              <a:rPr lang="en-US" sz="3200" b="1" dirty="0" smtClean="0"/>
              <a:t>Cherokee</a:t>
            </a:r>
          </a:p>
          <a:p>
            <a:r>
              <a:rPr lang="en-US" dirty="0" smtClean="0"/>
              <a:t> </a:t>
            </a:r>
            <a:r>
              <a:rPr lang="en-US" sz="2800" dirty="0" smtClean="0"/>
              <a:t>pre-1776: autonomous towns</a:t>
            </a:r>
          </a:p>
          <a:p>
            <a:r>
              <a:rPr lang="en-US" sz="2800" dirty="0" smtClean="0"/>
              <a:t>	        loosely affiliated in </a:t>
            </a:r>
          </a:p>
          <a:p>
            <a:r>
              <a:rPr lang="en-US" sz="2800" dirty="0" smtClean="0"/>
              <a:t>	        geographic groups</a:t>
            </a:r>
          </a:p>
          <a:p>
            <a:r>
              <a:rPr lang="en-US" sz="2800" dirty="0" smtClean="0"/>
              <a:t> 1822: supreme court</a:t>
            </a:r>
            <a:endParaRPr lang="en-US" sz="2800" dirty="0" smtClean="0">
              <a:solidFill>
                <a:schemeClr val="bg1"/>
              </a:solidFill>
            </a:endParaRPr>
          </a:p>
          <a:p>
            <a:r>
              <a:rPr lang="en-US" sz="2800" dirty="0" smtClean="0"/>
              <a:t> 1827: government &amp; </a:t>
            </a:r>
          </a:p>
          <a:p>
            <a:r>
              <a:rPr lang="en-US" sz="2800" dirty="0" smtClean="0"/>
              <a:t>	 written constitution</a:t>
            </a:r>
          </a:p>
          <a:p>
            <a:endParaRPr lang="en-US" dirty="0" smtClean="0"/>
          </a:p>
        </p:txBody>
      </p:sp>
      <p:pic>
        <p:nvPicPr>
          <p:cNvPr id="34" name="Picture 3"/>
          <p:cNvPicPr>
            <a:picLocks noChangeAspect="1" noChangeArrowheads="1"/>
          </p:cNvPicPr>
          <p:nvPr/>
        </p:nvPicPr>
        <p:blipFill>
          <a:blip r:embed="rId4"/>
          <a:srcRect/>
          <a:stretch>
            <a:fillRect/>
          </a:stretch>
        </p:blipFill>
        <p:spPr bwMode="auto">
          <a:xfrm>
            <a:off x="6248400" y="1752600"/>
            <a:ext cx="2527300" cy="3510555"/>
          </a:xfrm>
          <a:prstGeom prst="rect">
            <a:avLst/>
          </a:prstGeom>
          <a:noFill/>
          <a:ln w="25400">
            <a:solidFill>
              <a:schemeClr val="tx1"/>
            </a:solidFill>
            <a:miter lim="800000"/>
            <a:headEnd/>
            <a:tailEnd/>
          </a:ln>
          <a:effectLst/>
        </p:spPr>
      </p:pic>
      <p:grpSp>
        <p:nvGrpSpPr>
          <p:cNvPr id="40" name="Group 39"/>
          <p:cNvGrpSpPr/>
          <p:nvPr/>
        </p:nvGrpSpPr>
        <p:grpSpPr>
          <a:xfrm>
            <a:off x="4724400" y="1655064"/>
            <a:ext cx="4419600" cy="5026724"/>
            <a:chOff x="4724400" y="1655064"/>
            <a:chExt cx="4419600" cy="5026724"/>
          </a:xfrm>
        </p:grpSpPr>
        <p:pic>
          <p:nvPicPr>
            <p:cNvPr id="160773" name="Picture 5"/>
            <p:cNvPicPr>
              <a:picLocks noChangeAspect="1" noChangeArrowheads="1"/>
            </p:cNvPicPr>
            <p:nvPr/>
          </p:nvPicPr>
          <p:blipFill>
            <a:blip r:embed="rId5"/>
            <a:srcRect/>
            <a:stretch>
              <a:fillRect/>
            </a:stretch>
          </p:blipFill>
          <p:spPr bwMode="auto">
            <a:xfrm>
              <a:off x="4724400" y="2590800"/>
              <a:ext cx="4279900" cy="4090988"/>
            </a:xfrm>
            <a:prstGeom prst="rect">
              <a:avLst/>
            </a:prstGeom>
            <a:noFill/>
            <a:ln w="25400">
              <a:solidFill>
                <a:schemeClr val="tx1"/>
              </a:solidFill>
              <a:miter lim="800000"/>
              <a:headEnd/>
              <a:tailEnd/>
            </a:ln>
            <a:effectLst/>
          </p:spPr>
        </p:pic>
        <p:sp useBgFill="1">
          <p:nvSpPr>
            <p:cNvPr id="39" name="Rectangle 38"/>
            <p:cNvSpPr/>
            <p:nvPr/>
          </p:nvSpPr>
          <p:spPr>
            <a:xfrm>
              <a:off x="6172200" y="1655064"/>
              <a:ext cx="29718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p:nvSpPr>
          <p:cNvPr id="4" name="Rectangle 3"/>
          <p:cNvSpPr/>
          <p:nvPr/>
        </p:nvSpPr>
        <p:spPr>
          <a:xfrm>
            <a:off x="0" y="1042416"/>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centralized tribal government</a:t>
            </a:r>
          </a:p>
        </p:txBody>
      </p:sp>
      <p:sp>
        <p:nvSpPr>
          <p:cNvPr id="5" name="Rectangle 4"/>
          <p:cNvSpPr/>
          <p:nvPr/>
        </p:nvSpPr>
        <p:spPr>
          <a:xfrm>
            <a:off x="749808" y="1499616"/>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written constitution</a:t>
            </a:r>
          </a:p>
        </p:txBody>
      </p:sp>
      <p:grpSp>
        <p:nvGrpSpPr>
          <p:cNvPr id="31" name="Group 30"/>
          <p:cNvGrpSpPr/>
          <p:nvPr/>
        </p:nvGrpSpPr>
        <p:grpSpPr>
          <a:xfrm>
            <a:off x="6621236" y="4561115"/>
            <a:ext cx="1160165" cy="571499"/>
            <a:chOff x="6621236" y="4561115"/>
            <a:chExt cx="1160165" cy="571499"/>
          </a:xfrm>
        </p:grpSpPr>
        <p:sp>
          <p:nvSpPr>
            <p:cNvPr id="23" name="Freeform 22"/>
            <p:cNvSpPr/>
            <p:nvPr/>
          </p:nvSpPr>
          <p:spPr>
            <a:xfrm>
              <a:off x="6621236" y="4561115"/>
              <a:ext cx="1156606" cy="571499"/>
            </a:xfrm>
            <a:custGeom>
              <a:avLst/>
              <a:gdLst>
                <a:gd name="connsiteX0" fmla="*/ 236764 w 1156606"/>
                <a:gd name="connsiteY0" fmla="*/ 174171 h 571499"/>
                <a:gd name="connsiteX1" fmla="*/ 791935 w 1156606"/>
                <a:gd name="connsiteY1" fmla="*/ 27214 h 571499"/>
                <a:gd name="connsiteX2" fmla="*/ 1053193 w 1156606"/>
                <a:gd name="connsiteY2" fmla="*/ 27214 h 571499"/>
                <a:gd name="connsiteX3" fmla="*/ 1134835 w 1156606"/>
                <a:gd name="connsiteY3" fmla="*/ 190499 h 571499"/>
                <a:gd name="connsiteX4" fmla="*/ 922564 w 1156606"/>
                <a:gd name="connsiteY4" fmla="*/ 353785 h 571499"/>
                <a:gd name="connsiteX5" fmla="*/ 677635 w 1156606"/>
                <a:gd name="connsiteY5" fmla="*/ 386442 h 571499"/>
                <a:gd name="connsiteX6" fmla="*/ 465364 w 1156606"/>
                <a:gd name="connsiteY6" fmla="*/ 517071 h 571499"/>
                <a:gd name="connsiteX7" fmla="*/ 155121 w 1156606"/>
                <a:gd name="connsiteY7" fmla="*/ 566056 h 571499"/>
                <a:gd name="connsiteX8" fmla="*/ 24493 w 1156606"/>
                <a:gd name="connsiteY8" fmla="*/ 484414 h 571499"/>
                <a:gd name="connsiteX9" fmla="*/ 302078 w 1156606"/>
                <a:gd name="connsiteY9" fmla="*/ 157842 h 571499"/>
                <a:gd name="connsiteX0" fmla="*/ 236764 w 1156606"/>
                <a:gd name="connsiteY0" fmla="*/ 174171 h 571499"/>
                <a:gd name="connsiteX1" fmla="*/ 791935 w 1156606"/>
                <a:gd name="connsiteY1" fmla="*/ 27214 h 571499"/>
                <a:gd name="connsiteX2" fmla="*/ 1053193 w 1156606"/>
                <a:gd name="connsiteY2" fmla="*/ 27214 h 571499"/>
                <a:gd name="connsiteX3" fmla="*/ 1134835 w 1156606"/>
                <a:gd name="connsiteY3" fmla="*/ 190499 h 571499"/>
                <a:gd name="connsiteX4" fmla="*/ 922564 w 1156606"/>
                <a:gd name="connsiteY4" fmla="*/ 353785 h 571499"/>
                <a:gd name="connsiteX5" fmla="*/ 677635 w 1156606"/>
                <a:gd name="connsiteY5" fmla="*/ 386442 h 571499"/>
                <a:gd name="connsiteX6" fmla="*/ 465364 w 1156606"/>
                <a:gd name="connsiteY6" fmla="*/ 517071 h 571499"/>
                <a:gd name="connsiteX7" fmla="*/ 155121 w 1156606"/>
                <a:gd name="connsiteY7" fmla="*/ 566056 h 571499"/>
                <a:gd name="connsiteX8" fmla="*/ 24493 w 1156606"/>
                <a:gd name="connsiteY8" fmla="*/ 484414 h 571499"/>
                <a:gd name="connsiteX9" fmla="*/ 302078 w 1156606"/>
                <a:gd name="connsiteY9" fmla="*/ 157842 h 571499"/>
                <a:gd name="connsiteX10" fmla="*/ 236764 w 1156606"/>
                <a:gd name="connsiteY10" fmla="*/ 174171 h 57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6606" h="571499">
                  <a:moveTo>
                    <a:pt x="236764" y="174171"/>
                  </a:moveTo>
                  <a:cubicBezTo>
                    <a:pt x="446314" y="112939"/>
                    <a:pt x="655864" y="51707"/>
                    <a:pt x="791935" y="27214"/>
                  </a:cubicBezTo>
                  <a:cubicBezTo>
                    <a:pt x="928006" y="2721"/>
                    <a:pt x="996043" y="0"/>
                    <a:pt x="1053193" y="27214"/>
                  </a:cubicBezTo>
                  <a:cubicBezTo>
                    <a:pt x="1110343" y="54428"/>
                    <a:pt x="1156606" y="136071"/>
                    <a:pt x="1134835" y="190499"/>
                  </a:cubicBezTo>
                  <a:cubicBezTo>
                    <a:pt x="1113064" y="244927"/>
                    <a:pt x="998764" y="321128"/>
                    <a:pt x="922564" y="353785"/>
                  </a:cubicBezTo>
                  <a:cubicBezTo>
                    <a:pt x="846364" y="386442"/>
                    <a:pt x="753835" y="359228"/>
                    <a:pt x="677635" y="386442"/>
                  </a:cubicBezTo>
                  <a:cubicBezTo>
                    <a:pt x="601435" y="413656"/>
                    <a:pt x="552450" y="487135"/>
                    <a:pt x="465364" y="517071"/>
                  </a:cubicBezTo>
                  <a:cubicBezTo>
                    <a:pt x="378278" y="547007"/>
                    <a:pt x="228599" y="571499"/>
                    <a:pt x="155121" y="566056"/>
                  </a:cubicBezTo>
                  <a:cubicBezTo>
                    <a:pt x="81643" y="560613"/>
                    <a:pt x="0" y="552450"/>
                    <a:pt x="24493" y="484414"/>
                  </a:cubicBezTo>
                  <a:cubicBezTo>
                    <a:pt x="48986" y="416378"/>
                    <a:pt x="175532" y="287110"/>
                    <a:pt x="302078" y="157842"/>
                  </a:cubicBezTo>
                  <a:lnTo>
                    <a:pt x="236764" y="174171"/>
                  </a:lnTo>
                  <a:close/>
                </a:path>
              </a:pathLst>
            </a:custGeom>
            <a:solidFill>
              <a:srgbClr val="4F81BD"/>
            </a:solidFill>
            <a:ln w="25400">
              <a:solidFill>
                <a:srgbClr val="385D8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rot="20259891">
              <a:off x="6664942" y="4605685"/>
              <a:ext cx="1116459" cy="461665"/>
            </a:xfrm>
            <a:prstGeom prst="rect">
              <a:avLst/>
            </a:prstGeom>
            <a:noFill/>
          </p:spPr>
          <p:txBody>
            <a:bodyPr wrap="none" rtlCol="0">
              <a:spAutoFit/>
            </a:bodyPr>
            <a:lstStyle/>
            <a:p>
              <a:r>
                <a:rPr lang="en-US" sz="2400" b="1" dirty="0" smtClean="0"/>
                <a:t>LOWER</a:t>
              </a:r>
              <a:endParaRPr lang="en-US" sz="2400" b="1" dirty="0"/>
            </a:p>
          </p:txBody>
        </p:sp>
      </p:grpSp>
      <p:grpSp>
        <p:nvGrpSpPr>
          <p:cNvPr id="32" name="Group 31"/>
          <p:cNvGrpSpPr/>
          <p:nvPr/>
        </p:nvGrpSpPr>
        <p:grpSpPr>
          <a:xfrm>
            <a:off x="6595560" y="3747407"/>
            <a:ext cx="1204176" cy="906236"/>
            <a:chOff x="6595560" y="3747407"/>
            <a:chExt cx="1204176" cy="906236"/>
          </a:xfrm>
        </p:grpSpPr>
        <p:sp>
          <p:nvSpPr>
            <p:cNvPr id="26" name="Freeform 25"/>
            <p:cNvSpPr/>
            <p:nvPr/>
          </p:nvSpPr>
          <p:spPr>
            <a:xfrm>
              <a:off x="6645729" y="3747407"/>
              <a:ext cx="1061357" cy="906236"/>
            </a:xfrm>
            <a:custGeom>
              <a:avLst/>
              <a:gdLst>
                <a:gd name="connsiteX0" fmla="*/ 783771 w 1061357"/>
                <a:gd name="connsiteY0" fmla="*/ 661307 h 906236"/>
                <a:gd name="connsiteX1" fmla="*/ 1028700 w 1061357"/>
                <a:gd name="connsiteY1" fmla="*/ 498022 h 906236"/>
                <a:gd name="connsiteX2" fmla="*/ 979714 w 1061357"/>
                <a:gd name="connsiteY2" fmla="*/ 285750 h 906236"/>
                <a:gd name="connsiteX3" fmla="*/ 881742 w 1061357"/>
                <a:gd name="connsiteY3" fmla="*/ 57150 h 906236"/>
                <a:gd name="connsiteX4" fmla="*/ 767442 w 1061357"/>
                <a:gd name="connsiteY4" fmla="*/ 24493 h 906236"/>
                <a:gd name="connsiteX5" fmla="*/ 685800 w 1061357"/>
                <a:gd name="connsiteY5" fmla="*/ 204107 h 906236"/>
                <a:gd name="connsiteX6" fmla="*/ 440871 w 1061357"/>
                <a:gd name="connsiteY6" fmla="*/ 285750 h 906236"/>
                <a:gd name="connsiteX7" fmla="*/ 212271 w 1061357"/>
                <a:gd name="connsiteY7" fmla="*/ 416379 h 906236"/>
                <a:gd name="connsiteX8" fmla="*/ 114300 w 1061357"/>
                <a:gd name="connsiteY8" fmla="*/ 595993 h 906236"/>
                <a:gd name="connsiteX9" fmla="*/ 32657 w 1061357"/>
                <a:gd name="connsiteY9" fmla="*/ 775607 h 906236"/>
                <a:gd name="connsiteX10" fmla="*/ 310242 w 1061357"/>
                <a:gd name="connsiteY10" fmla="*/ 889907 h 906236"/>
                <a:gd name="connsiteX11" fmla="*/ 783771 w 1061357"/>
                <a:gd name="connsiteY11" fmla="*/ 661307 h 90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1357" h="906236">
                  <a:moveTo>
                    <a:pt x="783771" y="661307"/>
                  </a:moveTo>
                  <a:cubicBezTo>
                    <a:pt x="903514" y="595993"/>
                    <a:pt x="996043" y="560615"/>
                    <a:pt x="1028700" y="498022"/>
                  </a:cubicBezTo>
                  <a:cubicBezTo>
                    <a:pt x="1061357" y="435429"/>
                    <a:pt x="1004207" y="359229"/>
                    <a:pt x="979714" y="285750"/>
                  </a:cubicBezTo>
                  <a:cubicBezTo>
                    <a:pt x="955221" y="212271"/>
                    <a:pt x="917121" y="100693"/>
                    <a:pt x="881742" y="57150"/>
                  </a:cubicBezTo>
                  <a:cubicBezTo>
                    <a:pt x="846363" y="13607"/>
                    <a:pt x="800099" y="0"/>
                    <a:pt x="767442" y="24493"/>
                  </a:cubicBezTo>
                  <a:cubicBezTo>
                    <a:pt x="734785" y="48986"/>
                    <a:pt x="740228" y="160564"/>
                    <a:pt x="685800" y="204107"/>
                  </a:cubicBezTo>
                  <a:cubicBezTo>
                    <a:pt x="631372" y="247650"/>
                    <a:pt x="519793" y="250371"/>
                    <a:pt x="440871" y="285750"/>
                  </a:cubicBezTo>
                  <a:cubicBezTo>
                    <a:pt x="361950" y="321129"/>
                    <a:pt x="266699" y="364672"/>
                    <a:pt x="212271" y="416379"/>
                  </a:cubicBezTo>
                  <a:cubicBezTo>
                    <a:pt x="157843" y="468086"/>
                    <a:pt x="144236" y="536122"/>
                    <a:pt x="114300" y="595993"/>
                  </a:cubicBezTo>
                  <a:cubicBezTo>
                    <a:pt x="84364" y="655864"/>
                    <a:pt x="0" y="726621"/>
                    <a:pt x="32657" y="775607"/>
                  </a:cubicBezTo>
                  <a:cubicBezTo>
                    <a:pt x="65314" y="824593"/>
                    <a:pt x="182335" y="906236"/>
                    <a:pt x="310242" y="889907"/>
                  </a:cubicBezTo>
                  <a:cubicBezTo>
                    <a:pt x="438149" y="873579"/>
                    <a:pt x="664028" y="726621"/>
                    <a:pt x="783771" y="661307"/>
                  </a:cubicBezTo>
                  <a:close/>
                </a:path>
              </a:pathLst>
            </a:custGeom>
            <a:solidFill>
              <a:srgbClr val="4F81BD"/>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rot="20224471">
              <a:off x="6595560" y="4046434"/>
              <a:ext cx="1204176" cy="461665"/>
            </a:xfrm>
            <a:prstGeom prst="rect">
              <a:avLst/>
            </a:prstGeom>
            <a:noFill/>
          </p:spPr>
          <p:txBody>
            <a:bodyPr wrap="none" rtlCol="0">
              <a:spAutoFit/>
            </a:bodyPr>
            <a:lstStyle/>
            <a:p>
              <a:r>
                <a:rPr lang="en-US" sz="2400" b="1" dirty="0" smtClean="0"/>
                <a:t>MIDDLE</a:t>
              </a:r>
              <a:endParaRPr lang="en-US" sz="2400" b="1" dirty="0"/>
            </a:p>
          </p:txBody>
        </p:sp>
      </p:grpSp>
      <p:grpSp>
        <p:nvGrpSpPr>
          <p:cNvPr id="33" name="Group 32"/>
          <p:cNvGrpSpPr/>
          <p:nvPr/>
        </p:nvGrpSpPr>
        <p:grpSpPr>
          <a:xfrm>
            <a:off x="5889172" y="3537858"/>
            <a:ext cx="1045028" cy="874539"/>
            <a:chOff x="5889172" y="3537858"/>
            <a:chExt cx="1045028" cy="874539"/>
          </a:xfrm>
        </p:grpSpPr>
        <p:sp>
          <p:nvSpPr>
            <p:cNvPr id="27" name="Freeform 26"/>
            <p:cNvSpPr/>
            <p:nvPr/>
          </p:nvSpPr>
          <p:spPr>
            <a:xfrm>
              <a:off x="5889172" y="3537858"/>
              <a:ext cx="819149" cy="832757"/>
            </a:xfrm>
            <a:custGeom>
              <a:avLst/>
              <a:gdLst>
                <a:gd name="connsiteX0" fmla="*/ 527957 w 819149"/>
                <a:gd name="connsiteY0" fmla="*/ 21771 h 832757"/>
                <a:gd name="connsiteX1" fmla="*/ 397328 w 819149"/>
                <a:gd name="connsiteY1" fmla="*/ 87085 h 832757"/>
                <a:gd name="connsiteX2" fmla="*/ 250371 w 819149"/>
                <a:gd name="connsiteY2" fmla="*/ 185056 h 832757"/>
                <a:gd name="connsiteX3" fmla="*/ 152399 w 819149"/>
                <a:gd name="connsiteY3" fmla="*/ 397328 h 832757"/>
                <a:gd name="connsiteX4" fmla="*/ 21771 w 819149"/>
                <a:gd name="connsiteY4" fmla="*/ 560613 h 832757"/>
                <a:gd name="connsiteX5" fmla="*/ 21771 w 819149"/>
                <a:gd name="connsiteY5" fmla="*/ 756556 h 832757"/>
                <a:gd name="connsiteX6" fmla="*/ 152399 w 819149"/>
                <a:gd name="connsiteY6" fmla="*/ 821871 h 832757"/>
                <a:gd name="connsiteX7" fmla="*/ 429985 w 819149"/>
                <a:gd name="connsiteY7" fmla="*/ 821871 h 832757"/>
                <a:gd name="connsiteX8" fmla="*/ 625928 w 819149"/>
                <a:gd name="connsiteY8" fmla="*/ 772885 h 832757"/>
                <a:gd name="connsiteX9" fmla="*/ 723899 w 819149"/>
                <a:gd name="connsiteY9" fmla="*/ 625928 h 832757"/>
                <a:gd name="connsiteX10" fmla="*/ 805542 w 819149"/>
                <a:gd name="connsiteY10" fmla="*/ 527956 h 832757"/>
                <a:gd name="connsiteX11" fmla="*/ 805542 w 819149"/>
                <a:gd name="connsiteY11" fmla="*/ 364671 h 832757"/>
                <a:gd name="connsiteX12" fmla="*/ 740228 w 819149"/>
                <a:gd name="connsiteY12" fmla="*/ 217713 h 832757"/>
                <a:gd name="connsiteX13" fmla="*/ 527957 w 819149"/>
                <a:gd name="connsiteY13" fmla="*/ 21771 h 83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9149" h="832757">
                  <a:moveTo>
                    <a:pt x="527957" y="21771"/>
                  </a:moveTo>
                  <a:cubicBezTo>
                    <a:pt x="470807" y="0"/>
                    <a:pt x="443592" y="59871"/>
                    <a:pt x="397328" y="87085"/>
                  </a:cubicBezTo>
                  <a:cubicBezTo>
                    <a:pt x="351064" y="114299"/>
                    <a:pt x="291193" y="133349"/>
                    <a:pt x="250371" y="185056"/>
                  </a:cubicBezTo>
                  <a:cubicBezTo>
                    <a:pt x="209549" y="236763"/>
                    <a:pt x="190499" y="334735"/>
                    <a:pt x="152399" y="397328"/>
                  </a:cubicBezTo>
                  <a:cubicBezTo>
                    <a:pt x="114299" y="459921"/>
                    <a:pt x="43542" y="500742"/>
                    <a:pt x="21771" y="560613"/>
                  </a:cubicBezTo>
                  <a:cubicBezTo>
                    <a:pt x="0" y="620484"/>
                    <a:pt x="0" y="713013"/>
                    <a:pt x="21771" y="756556"/>
                  </a:cubicBezTo>
                  <a:cubicBezTo>
                    <a:pt x="43542" y="800099"/>
                    <a:pt x="84363" y="810985"/>
                    <a:pt x="152399" y="821871"/>
                  </a:cubicBezTo>
                  <a:cubicBezTo>
                    <a:pt x="220435" y="832757"/>
                    <a:pt x="351064" y="830035"/>
                    <a:pt x="429985" y="821871"/>
                  </a:cubicBezTo>
                  <a:cubicBezTo>
                    <a:pt x="508906" y="813707"/>
                    <a:pt x="576942" y="805542"/>
                    <a:pt x="625928" y="772885"/>
                  </a:cubicBezTo>
                  <a:cubicBezTo>
                    <a:pt x="674914" y="740228"/>
                    <a:pt x="693963" y="666749"/>
                    <a:pt x="723899" y="625928"/>
                  </a:cubicBezTo>
                  <a:cubicBezTo>
                    <a:pt x="753835" y="585107"/>
                    <a:pt x="791935" y="571499"/>
                    <a:pt x="805542" y="527956"/>
                  </a:cubicBezTo>
                  <a:cubicBezTo>
                    <a:pt x="819149" y="484413"/>
                    <a:pt x="816428" y="416378"/>
                    <a:pt x="805542" y="364671"/>
                  </a:cubicBezTo>
                  <a:cubicBezTo>
                    <a:pt x="794656" y="312964"/>
                    <a:pt x="791935" y="272142"/>
                    <a:pt x="740228" y="217713"/>
                  </a:cubicBezTo>
                  <a:cubicBezTo>
                    <a:pt x="688521" y="163284"/>
                    <a:pt x="585107" y="43542"/>
                    <a:pt x="527957" y="2177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913476" y="3581400"/>
              <a:ext cx="1020724" cy="830997"/>
            </a:xfrm>
            <a:prstGeom prst="rect">
              <a:avLst/>
            </a:prstGeom>
            <a:noFill/>
          </p:spPr>
          <p:txBody>
            <a:bodyPr wrap="square" rtlCol="0">
              <a:spAutoFit/>
            </a:bodyPr>
            <a:lstStyle/>
            <a:p>
              <a:r>
                <a:rPr lang="en-US" sz="2400" b="1" dirty="0" smtClean="0"/>
                <a:t>OVER  HILL</a:t>
              </a:r>
              <a:endParaRPr lang="en-US" sz="2400" b="1" dirty="0"/>
            </a:p>
          </p:txBody>
        </p:sp>
      </p:grpSp>
      <p:sp useBgFill="1">
        <p:nvSpPr>
          <p:cNvPr id="38" name="TextBox 37"/>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bg/>
                                          </p:spTgt>
                                        </p:tgtEl>
                                        <p:attrNameLst>
                                          <p:attrName>style.visibility</p:attrName>
                                        </p:attrNameLst>
                                      </p:cBhvr>
                                      <p:to>
                                        <p:strVal val="visible"/>
                                      </p:to>
                                    </p:set>
                                    <p:animEffect transition="in" filter="fade">
                                      <p:cBhvr>
                                        <p:cTn id="7" dur="1000"/>
                                        <p:tgtEl>
                                          <p:spTgt spid="21">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xEl>
                                              <p:pRg st="0" end="0"/>
                                            </p:txEl>
                                          </p:spTgt>
                                        </p:tgtEl>
                                        <p:attrNameLst>
                                          <p:attrName>style.visibility</p:attrName>
                                        </p:attrNameLst>
                                      </p:cBhvr>
                                      <p:to>
                                        <p:strVal val="visible"/>
                                      </p:to>
                                    </p:set>
                                    <p:animEffect transition="in" filter="fade">
                                      <p:cBhvr>
                                        <p:cTn id="10" dur="1000"/>
                                        <p:tgtEl>
                                          <p:spTgt spid="21">
                                            <p:txEl>
                                              <p:pRg st="0" end="0"/>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1">
                                            <p:txEl>
                                              <p:pRg st="1" end="1"/>
                                            </p:txEl>
                                          </p:spTgt>
                                        </p:tgtEl>
                                        <p:attrNameLst>
                                          <p:attrName>style.visibility</p:attrName>
                                        </p:attrNameLst>
                                      </p:cBhvr>
                                      <p:to>
                                        <p:strVal val="visible"/>
                                      </p:to>
                                    </p:set>
                                    <p:animEffect transition="in" filter="wipe(left)">
                                      <p:cBhvr>
                                        <p:cTn id="19" dur="1000"/>
                                        <p:tgtEl>
                                          <p:spTgt spid="21">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xEl>
                                              <p:pRg st="2" end="2"/>
                                            </p:txEl>
                                          </p:spTgt>
                                        </p:tgtEl>
                                        <p:attrNameLst>
                                          <p:attrName>style.visibility</p:attrName>
                                        </p:attrNameLst>
                                      </p:cBhvr>
                                      <p:to>
                                        <p:strVal val="visible"/>
                                      </p:to>
                                    </p:set>
                                    <p:animEffect transition="in" filter="wipe(left)">
                                      <p:cBhvr>
                                        <p:cTn id="27" dur="1000"/>
                                        <p:tgtEl>
                                          <p:spTgt spid="21">
                                            <p:txEl>
                                              <p:pRg st="2" end="2"/>
                                            </p:txEl>
                                          </p:spTgt>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21">
                                            <p:txEl>
                                              <p:pRg st="3" end="3"/>
                                            </p:txEl>
                                          </p:spTgt>
                                        </p:tgtEl>
                                        <p:attrNameLst>
                                          <p:attrName>style.visibility</p:attrName>
                                        </p:attrNameLst>
                                      </p:cBhvr>
                                      <p:to>
                                        <p:strVal val="visible"/>
                                      </p:to>
                                    </p:set>
                                    <p:animEffect transition="in" filter="wipe(left)">
                                      <p:cBhvr>
                                        <p:cTn id="31" dur="1000"/>
                                        <p:tgtEl>
                                          <p:spTgt spid="21">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1000" fill="hold"/>
                                        <p:tgtEl>
                                          <p:spTgt spid="31"/>
                                        </p:tgtEl>
                                        <p:attrNameLst>
                                          <p:attrName>ppt_w</p:attrName>
                                        </p:attrNameLst>
                                      </p:cBhvr>
                                      <p:tavLst>
                                        <p:tav tm="0">
                                          <p:val>
                                            <p:fltVal val="0"/>
                                          </p:val>
                                        </p:tav>
                                        <p:tav tm="100000">
                                          <p:val>
                                            <p:strVal val="#ppt_w"/>
                                          </p:val>
                                        </p:tav>
                                      </p:tavLst>
                                    </p:anim>
                                    <p:anim calcmode="lin" valueType="num">
                                      <p:cBhvr>
                                        <p:cTn id="37" dur="1000" fill="hold"/>
                                        <p:tgtEl>
                                          <p:spTgt spid="31"/>
                                        </p:tgtEl>
                                        <p:attrNameLst>
                                          <p:attrName>ppt_h</p:attrName>
                                        </p:attrNameLst>
                                      </p:cBhvr>
                                      <p:tavLst>
                                        <p:tav tm="0">
                                          <p:val>
                                            <p:fltVal val="0"/>
                                          </p:val>
                                        </p:tav>
                                        <p:tav tm="100000">
                                          <p:val>
                                            <p:strVal val="#ppt_h"/>
                                          </p:val>
                                        </p:tav>
                                      </p:tavLst>
                                    </p:anim>
                                    <p:animEffect transition="in" filter="fade">
                                      <p:cBhvr>
                                        <p:cTn id="38" dur="1000"/>
                                        <p:tgtEl>
                                          <p:spTgt spid="31"/>
                                        </p:tgtEl>
                                      </p:cBhvr>
                                    </p:animEffect>
                                  </p:childTnLst>
                                </p:cTn>
                              </p:par>
                            </p:childTnLst>
                          </p:cTn>
                        </p:par>
                        <p:par>
                          <p:cTn id="39" fill="hold">
                            <p:stCondLst>
                              <p:cond delay="1000"/>
                            </p:stCondLst>
                            <p:childTnLst>
                              <p:par>
                                <p:cTn id="40" presetID="53" presetClass="entr" presetSubtype="0"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1000" fill="hold"/>
                                        <p:tgtEl>
                                          <p:spTgt spid="32"/>
                                        </p:tgtEl>
                                        <p:attrNameLst>
                                          <p:attrName>ppt_w</p:attrName>
                                        </p:attrNameLst>
                                      </p:cBhvr>
                                      <p:tavLst>
                                        <p:tav tm="0">
                                          <p:val>
                                            <p:fltVal val="0"/>
                                          </p:val>
                                        </p:tav>
                                        <p:tav tm="100000">
                                          <p:val>
                                            <p:strVal val="#ppt_w"/>
                                          </p:val>
                                        </p:tav>
                                      </p:tavLst>
                                    </p:anim>
                                    <p:anim calcmode="lin" valueType="num">
                                      <p:cBhvr>
                                        <p:cTn id="43" dur="1000" fill="hold"/>
                                        <p:tgtEl>
                                          <p:spTgt spid="32"/>
                                        </p:tgtEl>
                                        <p:attrNameLst>
                                          <p:attrName>ppt_h</p:attrName>
                                        </p:attrNameLst>
                                      </p:cBhvr>
                                      <p:tavLst>
                                        <p:tav tm="0">
                                          <p:val>
                                            <p:fltVal val="0"/>
                                          </p:val>
                                        </p:tav>
                                        <p:tav tm="100000">
                                          <p:val>
                                            <p:strVal val="#ppt_h"/>
                                          </p:val>
                                        </p:tav>
                                      </p:tavLst>
                                    </p:anim>
                                    <p:animEffect transition="in" filter="fade">
                                      <p:cBhvr>
                                        <p:cTn id="44" dur="1000"/>
                                        <p:tgtEl>
                                          <p:spTgt spid="32"/>
                                        </p:tgtEl>
                                      </p:cBhvr>
                                    </p:animEffect>
                                  </p:childTnLst>
                                </p:cTn>
                              </p:par>
                            </p:childTnLst>
                          </p:cTn>
                        </p:par>
                        <p:par>
                          <p:cTn id="45" fill="hold">
                            <p:stCondLst>
                              <p:cond delay="2000"/>
                            </p:stCondLst>
                            <p:childTnLst>
                              <p:par>
                                <p:cTn id="46" presetID="53" presetClass="entr" presetSubtype="0"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1000" fill="hold"/>
                                        <p:tgtEl>
                                          <p:spTgt spid="33"/>
                                        </p:tgtEl>
                                        <p:attrNameLst>
                                          <p:attrName>ppt_w</p:attrName>
                                        </p:attrNameLst>
                                      </p:cBhvr>
                                      <p:tavLst>
                                        <p:tav tm="0">
                                          <p:val>
                                            <p:fltVal val="0"/>
                                          </p:val>
                                        </p:tav>
                                        <p:tav tm="100000">
                                          <p:val>
                                            <p:strVal val="#ppt_w"/>
                                          </p:val>
                                        </p:tav>
                                      </p:tavLst>
                                    </p:anim>
                                    <p:anim calcmode="lin" valueType="num">
                                      <p:cBhvr>
                                        <p:cTn id="49" dur="1000" fill="hold"/>
                                        <p:tgtEl>
                                          <p:spTgt spid="33"/>
                                        </p:tgtEl>
                                        <p:attrNameLst>
                                          <p:attrName>ppt_h</p:attrName>
                                        </p:attrNameLst>
                                      </p:cBhvr>
                                      <p:tavLst>
                                        <p:tav tm="0">
                                          <p:val>
                                            <p:fltVal val="0"/>
                                          </p:val>
                                        </p:tav>
                                        <p:tav tm="100000">
                                          <p:val>
                                            <p:strVal val="#ppt_h"/>
                                          </p:val>
                                        </p:tav>
                                      </p:tavLst>
                                    </p:anim>
                                    <p:animEffect transition="in" filter="fade">
                                      <p:cBhvr>
                                        <p:cTn id="50" dur="10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1000"/>
                                        <p:tgtEl>
                                          <p:spTgt spid="33"/>
                                        </p:tgtEl>
                                      </p:cBhvr>
                                    </p:animEffect>
                                    <p:set>
                                      <p:cBhvr>
                                        <p:cTn id="55" dur="1" fill="hold">
                                          <p:stCondLst>
                                            <p:cond delay="999"/>
                                          </p:stCondLst>
                                        </p:cTn>
                                        <p:tgtEl>
                                          <p:spTgt spid="3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1000"/>
                                        <p:tgtEl>
                                          <p:spTgt spid="31"/>
                                        </p:tgtEl>
                                      </p:cBhvr>
                                    </p:animEffect>
                                    <p:set>
                                      <p:cBhvr>
                                        <p:cTn id="58" dur="1" fill="hold">
                                          <p:stCondLst>
                                            <p:cond delay="999"/>
                                          </p:stCondLst>
                                        </p:cTn>
                                        <p:tgtEl>
                                          <p:spTgt spid="31"/>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1000"/>
                                        <p:tgtEl>
                                          <p:spTgt spid="32"/>
                                        </p:tgtEl>
                                      </p:cBhvr>
                                    </p:animEffect>
                                    <p:set>
                                      <p:cBhvr>
                                        <p:cTn id="61" dur="1" fill="hold">
                                          <p:stCondLst>
                                            <p:cond delay="999"/>
                                          </p:stCondLst>
                                        </p:cTn>
                                        <p:tgtEl>
                                          <p:spTgt spid="32"/>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1000"/>
                                        <p:tgtEl>
                                          <p:spTgt spid="40"/>
                                        </p:tgtEl>
                                      </p:cBhvr>
                                    </p:animEffect>
                                    <p:set>
                                      <p:cBhvr>
                                        <p:cTn id="64" dur="1" fill="hold">
                                          <p:stCondLst>
                                            <p:cond delay="999"/>
                                          </p:stCondLst>
                                        </p:cTn>
                                        <p:tgtEl>
                                          <p:spTgt spid="40"/>
                                        </p:tgtEl>
                                        <p:attrNameLst>
                                          <p:attrName>style.visibility</p:attrName>
                                        </p:attrNameLst>
                                      </p:cBhvr>
                                      <p:to>
                                        <p:strVal val="hidden"/>
                                      </p:to>
                                    </p:set>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21">
                                            <p:txEl>
                                              <p:pRg st="4" end="4"/>
                                            </p:txEl>
                                          </p:spTgt>
                                        </p:tgtEl>
                                        <p:attrNameLst>
                                          <p:attrName>style.visibility</p:attrName>
                                        </p:attrNameLst>
                                      </p:cBhvr>
                                      <p:to>
                                        <p:strVal val="visible"/>
                                      </p:to>
                                    </p:set>
                                    <p:animEffect transition="in" filter="wipe(left)">
                                      <p:cBhvr>
                                        <p:cTn id="68" dur="1000"/>
                                        <p:tgtEl>
                                          <p:spTgt spid="21">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1">
                                            <p:txEl>
                                              <p:pRg st="5" end="5"/>
                                            </p:txEl>
                                          </p:spTgt>
                                        </p:tgtEl>
                                        <p:attrNameLst>
                                          <p:attrName>style.visibility</p:attrName>
                                        </p:attrNameLst>
                                      </p:cBhvr>
                                      <p:to>
                                        <p:strVal val="visible"/>
                                      </p:to>
                                    </p:set>
                                    <p:animEffect transition="in" filter="wipe(left)">
                                      <p:cBhvr>
                                        <p:cTn id="73" dur="1000"/>
                                        <p:tgtEl>
                                          <p:spTgt spid="21">
                                            <p:txEl>
                                              <p:pRg st="5" end="5"/>
                                            </p:txEl>
                                          </p:spTgt>
                                        </p:tgtEl>
                                      </p:cBhvr>
                                    </p:animEffect>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21">
                                            <p:txEl>
                                              <p:pRg st="6" end="6"/>
                                            </p:txEl>
                                          </p:spTgt>
                                        </p:tgtEl>
                                        <p:attrNameLst>
                                          <p:attrName>style.visibility</p:attrName>
                                        </p:attrNameLst>
                                      </p:cBhvr>
                                      <p:to>
                                        <p:strVal val="visible"/>
                                      </p:to>
                                    </p:set>
                                    <p:animEffect transition="in" filter="wipe(left)">
                                      <p:cBhvr>
                                        <p:cTn id="77" dur="1000"/>
                                        <p:tgtEl>
                                          <p:spTgt spid="21">
                                            <p:txEl>
                                              <p:pRg st="6" end="6"/>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1000"/>
                                        <p:tgtEl>
                                          <p:spTgt spid="21">
                                            <p:txEl>
                                              <p:pRg st="0" end="0"/>
                                            </p:txEl>
                                          </p:spTgt>
                                        </p:tgtEl>
                                      </p:cBhvr>
                                    </p:animEffect>
                                    <p:set>
                                      <p:cBhvr>
                                        <p:cTn id="82" dur="1" fill="hold">
                                          <p:stCondLst>
                                            <p:cond delay="999"/>
                                          </p:stCondLst>
                                        </p:cTn>
                                        <p:tgtEl>
                                          <p:spTgt spid="21">
                                            <p:txEl>
                                              <p:pRg st="0" end="0"/>
                                            </p:txEl>
                                          </p:spTgt>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21">
                                            <p:txEl>
                                              <p:pRg st="1" end="1"/>
                                            </p:txEl>
                                          </p:spTgt>
                                        </p:tgtEl>
                                      </p:cBhvr>
                                    </p:animEffect>
                                    <p:set>
                                      <p:cBhvr>
                                        <p:cTn id="85" dur="1" fill="hold">
                                          <p:stCondLst>
                                            <p:cond delay="999"/>
                                          </p:stCondLst>
                                        </p:cTn>
                                        <p:tgtEl>
                                          <p:spTgt spid="21">
                                            <p:txEl>
                                              <p:pRg st="1" end="1"/>
                                            </p:txEl>
                                          </p:spTgt>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1000"/>
                                        <p:tgtEl>
                                          <p:spTgt spid="21">
                                            <p:txEl>
                                              <p:pRg st="2" end="2"/>
                                            </p:txEl>
                                          </p:spTgt>
                                        </p:tgtEl>
                                      </p:cBhvr>
                                    </p:animEffect>
                                    <p:set>
                                      <p:cBhvr>
                                        <p:cTn id="88" dur="1" fill="hold">
                                          <p:stCondLst>
                                            <p:cond delay="999"/>
                                          </p:stCondLst>
                                        </p:cTn>
                                        <p:tgtEl>
                                          <p:spTgt spid="21">
                                            <p:txEl>
                                              <p:pRg st="2" end="2"/>
                                            </p:txEl>
                                          </p:spTgt>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1000"/>
                                        <p:tgtEl>
                                          <p:spTgt spid="21">
                                            <p:txEl>
                                              <p:pRg st="3" end="3"/>
                                            </p:txEl>
                                          </p:spTgt>
                                        </p:tgtEl>
                                      </p:cBhvr>
                                    </p:animEffect>
                                    <p:set>
                                      <p:cBhvr>
                                        <p:cTn id="91" dur="1" fill="hold">
                                          <p:stCondLst>
                                            <p:cond delay="999"/>
                                          </p:stCondLst>
                                        </p:cTn>
                                        <p:tgtEl>
                                          <p:spTgt spid="21">
                                            <p:txEl>
                                              <p:pRg st="3" end="3"/>
                                            </p:txEl>
                                          </p:spTgt>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21">
                                            <p:txEl>
                                              <p:pRg st="4" end="4"/>
                                            </p:txEl>
                                          </p:spTgt>
                                        </p:tgtEl>
                                      </p:cBhvr>
                                    </p:animEffect>
                                    <p:set>
                                      <p:cBhvr>
                                        <p:cTn id="94" dur="1" fill="hold">
                                          <p:stCondLst>
                                            <p:cond delay="999"/>
                                          </p:stCondLst>
                                        </p:cTn>
                                        <p:tgtEl>
                                          <p:spTgt spid="21">
                                            <p:txEl>
                                              <p:pRg st="4" end="4"/>
                                            </p:txEl>
                                          </p:spTgt>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21">
                                            <p:txEl>
                                              <p:pRg st="5" end="5"/>
                                            </p:txEl>
                                          </p:spTgt>
                                        </p:tgtEl>
                                      </p:cBhvr>
                                    </p:animEffect>
                                    <p:set>
                                      <p:cBhvr>
                                        <p:cTn id="97" dur="1" fill="hold">
                                          <p:stCondLst>
                                            <p:cond delay="999"/>
                                          </p:stCondLst>
                                        </p:cTn>
                                        <p:tgtEl>
                                          <p:spTgt spid="21">
                                            <p:txEl>
                                              <p:pRg st="5" end="5"/>
                                            </p:txEl>
                                          </p:spTgt>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1000"/>
                                        <p:tgtEl>
                                          <p:spTgt spid="21">
                                            <p:txEl>
                                              <p:pRg st="6" end="6"/>
                                            </p:txEl>
                                          </p:spTgt>
                                        </p:tgtEl>
                                      </p:cBhvr>
                                    </p:animEffect>
                                    <p:set>
                                      <p:cBhvr>
                                        <p:cTn id="100" dur="1" fill="hold">
                                          <p:stCondLst>
                                            <p:cond delay="999"/>
                                          </p:stCondLst>
                                        </p:cTn>
                                        <p:tgtEl>
                                          <p:spTgt spid="21">
                                            <p:txEl>
                                              <p:pRg st="6" end="6"/>
                                            </p:txEl>
                                          </p:spTgt>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1000"/>
                                        <p:tgtEl>
                                          <p:spTgt spid="21">
                                            <p:bg/>
                                          </p:spTgt>
                                        </p:tgtEl>
                                      </p:cBhvr>
                                    </p:animEffect>
                                    <p:set>
                                      <p:cBhvr>
                                        <p:cTn id="103" dur="1" fill="hold">
                                          <p:stCondLst>
                                            <p:cond delay="999"/>
                                          </p:stCondLst>
                                        </p:cTn>
                                        <p:tgtEl>
                                          <p:spTgt spid="21">
                                            <p:bg/>
                                          </p:spTgt>
                                        </p:tgtEl>
                                        <p:attrNameLst>
                                          <p:attrName>style.visibility</p:attrName>
                                        </p:attrNameLst>
                                      </p:cBhvr>
                                      <p:to>
                                        <p:strVal val="hidden"/>
                                      </p:to>
                                    </p:set>
                                  </p:childTnLst>
                                </p:cTn>
                              </p:par>
                            </p:childTnLst>
                          </p:cTn>
                        </p:par>
                        <p:par>
                          <p:cTn id="104" fill="hold">
                            <p:stCondLst>
                              <p:cond delay="1000"/>
                            </p:stCondLst>
                            <p:childTnLst>
                              <p:par>
                                <p:cTn id="105" presetID="22" presetClass="entr" presetSubtype="4" fill="hold" nodeType="afterEffect">
                                  <p:stCondLst>
                                    <p:cond delay="0"/>
                                  </p:stCondLst>
                                  <p:childTnLst>
                                    <p:set>
                                      <p:cBhvr>
                                        <p:cTn id="106" dur="1" fill="hold">
                                          <p:stCondLst>
                                            <p:cond delay="0"/>
                                          </p:stCondLst>
                                        </p:cTn>
                                        <p:tgtEl>
                                          <p:spTgt spid="35"/>
                                        </p:tgtEl>
                                        <p:attrNameLst>
                                          <p:attrName>style.visibility</p:attrName>
                                        </p:attrNameLst>
                                      </p:cBhvr>
                                      <p:to>
                                        <p:strVal val="visible"/>
                                      </p:to>
                                    </p:set>
                                    <p:animEffect transition="in" filter="wipe(down)">
                                      <p:cBhvr>
                                        <p:cTn id="107" dur="1000"/>
                                        <p:tgtEl>
                                          <p:spTgt spid="35"/>
                                        </p:tgtEl>
                                      </p:cBhvr>
                                    </p:animEffect>
                                  </p:childTnLst>
                                </p:cTn>
                              </p:par>
                              <p:par>
                                <p:cTn id="108" presetID="6" presetClass="emph" presetSubtype="0" fill="hold" nodeType="withEffect">
                                  <p:stCondLst>
                                    <p:cond delay="0"/>
                                  </p:stCondLst>
                                  <p:childTnLst>
                                    <p:animScale>
                                      <p:cBhvr>
                                        <p:cTn id="109" dur="1000" fill="hold"/>
                                        <p:tgtEl>
                                          <p:spTgt spid="34"/>
                                        </p:tgtEl>
                                      </p:cBhvr>
                                      <p:by x="50000" y="50000"/>
                                    </p:animScale>
                                  </p:childTnLst>
                                </p:cTn>
                              </p:par>
                              <p:par>
                                <p:cTn id="110" presetID="42" presetClass="path" presetSubtype="0" accel="50000" decel="50000" fill="hold" nodeType="withEffect">
                                  <p:stCondLst>
                                    <p:cond delay="0"/>
                                  </p:stCondLst>
                                  <p:childTnLst>
                                    <p:animMotion origin="layout" path="M 2.22222E-6 -2.59259E-6 L -0.52986 0.16644 " pathEditMode="relative" rAng="0" ptsTypes="AA">
                                      <p:cBhvr>
                                        <p:cTn id="111" dur="1000" fill="hold"/>
                                        <p:tgtEl>
                                          <p:spTgt spid="34"/>
                                        </p:tgtEl>
                                        <p:attrNameLst>
                                          <p:attrName>ppt_x</p:attrName>
                                          <p:attrName>ppt_y</p:attrName>
                                        </p:attrNameLst>
                                      </p:cBhvr>
                                      <p:rCtr x="-265" y="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allAtOnce" animBg="1"/>
      <p:bldP spid="21" grpId="1" uiExpand="1" build="allAtOnce"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2"/>
          <p:cNvGrpSpPr/>
          <p:nvPr/>
        </p:nvGrpSpPr>
        <p:grpSpPr>
          <a:xfrm>
            <a:off x="0" y="5562599"/>
            <a:ext cx="9144000" cy="1295401"/>
            <a:chOff x="0" y="5562599"/>
            <a:chExt cx="9144000" cy="1295401"/>
          </a:xfrm>
        </p:grpSpPr>
        <p:sp>
          <p:nvSpPr>
            <p:cNvPr id="11" name="Rectangle 10"/>
            <p:cNvSpPr/>
            <p:nvPr/>
          </p:nvSpPr>
          <p:spPr>
            <a:xfrm>
              <a:off x="0" y="5715000"/>
              <a:ext cx="9144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     </a:t>
              </a:r>
            </a:p>
          </p:txBody>
        </p:sp>
        <p:sp>
          <p:nvSpPr>
            <p:cNvPr id="12" name="TextBox 11"/>
            <p:cNvSpPr txBox="1"/>
            <p:nvPr/>
          </p:nvSpPr>
          <p:spPr>
            <a:xfrm rot="16200000">
              <a:off x="-172483" y="6223852"/>
              <a:ext cx="806631" cy="461665"/>
            </a:xfrm>
            <a:prstGeom prst="rect">
              <a:avLst/>
            </a:prstGeom>
            <a:noFill/>
          </p:spPr>
          <p:txBody>
            <a:bodyPr wrap="none" rtlCol="0">
              <a:spAutoFit/>
            </a:bodyPr>
            <a:lstStyle/>
            <a:p>
              <a:r>
                <a:rPr lang="en-US" sz="2400" b="1" dirty="0" smtClean="0"/>
                <a:t>1800</a:t>
              </a:r>
              <a:endParaRPr lang="en-US" sz="2400" b="1" dirty="0"/>
            </a:p>
          </p:txBody>
        </p:sp>
        <p:sp>
          <p:nvSpPr>
            <p:cNvPr id="13" name="TextBox 12"/>
            <p:cNvSpPr txBox="1"/>
            <p:nvPr/>
          </p:nvSpPr>
          <p:spPr>
            <a:xfrm rot="16200000">
              <a:off x="3861652" y="6223852"/>
              <a:ext cx="806631" cy="461665"/>
            </a:xfrm>
            <a:prstGeom prst="rect">
              <a:avLst/>
            </a:prstGeom>
            <a:noFill/>
          </p:spPr>
          <p:txBody>
            <a:bodyPr wrap="none" rtlCol="0">
              <a:spAutoFit/>
            </a:bodyPr>
            <a:lstStyle/>
            <a:p>
              <a:r>
                <a:rPr lang="en-US" sz="2400" b="1" dirty="0" smtClean="0"/>
                <a:t>1900</a:t>
              </a:r>
              <a:endParaRPr lang="en-US" sz="2400" b="1" dirty="0"/>
            </a:p>
          </p:txBody>
        </p:sp>
        <p:sp>
          <p:nvSpPr>
            <p:cNvPr id="14" name="TextBox 13"/>
            <p:cNvSpPr txBox="1"/>
            <p:nvPr/>
          </p:nvSpPr>
          <p:spPr>
            <a:xfrm rot="16200000">
              <a:off x="8509852" y="6223852"/>
              <a:ext cx="806631" cy="461665"/>
            </a:xfrm>
            <a:prstGeom prst="rect">
              <a:avLst/>
            </a:prstGeom>
            <a:noFill/>
          </p:spPr>
          <p:txBody>
            <a:bodyPr wrap="none" rtlCol="0">
              <a:spAutoFit/>
            </a:bodyPr>
            <a:lstStyle/>
            <a:p>
              <a:r>
                <a:rPr lang="en-US" sz="2400" b="1" dirty="0" smtClean="0"/>
                <a:t>2000</a:t>
              </a:r>
              <a:endParaRPr lang="en-US" sz="2400" b="1" dirty="0"/>
            </a:p>
          </p:txBody>
        </p:sp>
        <p:cxnSp>
          <p:nvCxnSpPr>
            <p:cNvPr id="16" name="Straight Connector 15"/>
            <p:cNvCxnSpPr>
              <a:endCxn id="12" idx="3"/>
            </p:cNvCxnSpPr>
            <p:nvPr/>
          </p:nvCxnSpPr>
          <p:spPr>
            <a:xfrm rot="16200000" flipH="1">
              <a:off x="-14668" y="5805867"/>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8672132" y="5805868"/>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4019467" y="5805868"/>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34"/>
          <p:cNvGrpSpPr/>
          <p:nvPr/>
        </p:nvGrpSpPr>
        <p:grpSpPr>
          <a:xfrm>
            <a:off x="1290935" y="5531034"/>
            <a:ext cx="918866" cy="1326964"/>
            <a:chOff x="1600200" y="4311836"/>
            <a:chExt cx="918866" cy="1326964"/>
          </a:xfrm>
        </p:grpSpPr>
        <p:cxnSp>
          <p:nvCxnSpPr>
            <p:cNvPr id="36" name="Straight Connector 35"/>
            <p:cNvCxnSpPr/>
            <p:nvPr/>
          </p:nvCxnSpPr>
          <p:spPr>
            <a:xfrm rot="10800000" flipV="1">
              <a:off x="1831033" y="4311836"/>
              <a:ext cx="688033" cy="56496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427717" y="5004652"/>
              <a:ext cx="806631" cy="461665"/>
            </a:xfrm>
            <a:prstGeom prst="rect">
              <a:avLst/>
            </a:prstGeom>
            <a:noFill/>
          </p:spPr>
          <p:txBody>
            <a:bodyPr wrap="none" rtlCol="0">
              <a:spAutoFit/>
            </a:bodyPr>
            <a:lstStyle/>
            <a:p>
              <a:r>
                <a:rPr lang="en-US" sz="2400" b="1" dirty="0" smtClean="0"/>
                <a:t>1825</a:t>
              </a:r>
              <a:endParaRPr lang="en-US" sz="2400" b="1" dirty="0"/>
            </a:p>
          </p:txBody>
        </p:sp>
      </p:grpSp>
      <p:pic>
        <p:nvPicPr>
          <p:cNvPr id="34" name="Picture 3"/>
          <p:cNvPicPr preferRelativeResize="0">
            <a:picLocks noChangeAspect="1" noChangeArrowheads="1"/>
          </p:cNvPicPr>
          <p:nvPr/>
        </p:nvPicPr>
        <p:blipFill>
          <a:blip r:embed="rId3" cstate="print"/>
          <a:srcRect/>
          <a:stretch>
            <a:fillRect/>
          </a:stretch>
        </p:blipFill>
        <p:spPr bwMode="auto">
          <a:xfrm>
            <a:off x="2029968" y="3767328"/>
            <a:ext cx="1263650" cy="1755278"/>
          </a:xfrm>
          <a:prstGeom prst="rect">
            <a:avLst/>
          </a:prstGeom>
          <a:noFill/>
          <a:ln w="12700">
            <a:solidFill>
              <a:schemeClr val="tx1"/>
            </a:solidFill>
            <a:miter lim="800000"/>
            <a:headEnd/>
            <a:tailEnd/>
          </a:ln>
          <a:effectLst/>
        </p:spPr>
      </p:pic>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p:nvSpPr>
          <p:cNvPr id="4" name="Rectangle 3"/>
          <p:cNvSpPr/>
          <p:nvPr/>
        </p:nvSpPr>
        <p:spPr>
          <a:xfrm>
            <a:off x="0" y="1042416"/>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centralized tribal government</a:t>
            </a:r>
          </a:p>
        </p:txBody>
      </p:sp>
      <p:sp>
        <p:nvSpPr>
          <p:cNvPr id="5" name="Rectangle 4"/>
          <p:cNvSpPr/>
          <p:nvPr/>
        </p:nvSpPr>
        <p:spPr>
          <a:xfrm>
            <a:off x="749808" y="1499616"/>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written constitution</a:t>
            </a:r>
          </a:p>
        </p:txBody>
      </p:sp>
      <p:grpSp>
        <p:nvGrpSpPr>
          <p:cNvPr id="8" name="Group 25"/>
          <p:cNvGrpSpPr/>
          <p:nvPr/>
        </p:nvGrpSpPr>
        <p:grpSpPr>
          <a:xfrm>
            <a:off x="990600" y="5486400"/>
            <a:ext cx="461665" cy="1371598"/>
            <a:chOff x="1600200" y="4267202"/>
            <a:chExt cx="461665" cy="1371598"/>
          </a:xfrm>
        </p:grpSpPr>
        <p:cxnSp>
          <p:nvCxnSpPr>
            <p:cNvPr id="24" name="Straight Connector 23"/>
            <p:cNvCxnSpPr/>
            <p:nvPr/>
          </p:nvCxnSpPr>
          <p:spPr>
            <a:xfrm rot="16200000" flipH="1">
              <a:off x="1547434" y="4548570"/>
              <a:ext cx="564966" cy="22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rot="16200000">
              <a:off x="1427717" y="5004652"/>
              <a:ext cx="806631" cy="461665"/>
            </a:xfrm>
            <a:prstGeom prst="rect">
              <a:avLst/>
            </a:prstGeom>
            <a:noFill/>
          </p:spPr>
          <p:txBody>
            <a:bodyPr wrap="none" rtlCol="0">
              <a:spAutoFit/>
            </a:bodyPr>
            <a:lstStyle/>
            <a:p>
              <a:r>
                <a:rPr lang="en-US" sz="2400" b="1" dirty="0" smtClean="0"/>
                <a:t>1825</a:t>
              </a:r>
              <a:endParaRPr lang="en-US" sz="2400" b="1" dirty="0"/>
            </a:p>
          </p:txBody>
        </p:sp>
      </p:grpSp>
      <p:pic>
        <p:nvPicPr>
          <p:cNvPr id="22" name="Picture 6"/>
          <p:cNvPicPr preferRelativeResize="0">
            <a:picLocks noChangeAspect="1" noChangeArrowheads="1"/>
          </p:cNvPicPr>
          <p:nvPr/>
        </p:nvPicPr>
        <p:blipFill>
          <a:blip r:embed="rId4" cstate="print"/>
          <a:srcRect/>
          <a:stretch>
            <a:fillRect/>
          </a:stretch>
        </p:blipFill>
        <p:spPr bwMode="auto">
          <a:xfrm>
            <a:off x="612648" y="3718081"/>
            <a:ext cx="1187450" cy="1844519"/>
          </a:xfrm>
          <a:prstGeom prst="rect">
            <a:avLst/>
          </a:prstGeom>
          <a:noFill/>
          <a:ln w="9525">
            <a:noFill/>
            <a:miter lim="800000"/>
            <a:headEnd/>
            <a:tailEnd/>
          </a:ln>
          <a:effectLst/>
        </p:spPr>
      </p:pic>
      <p:sp useBgFill="1">
        <p:nvSpPr>
          <p:cNvPr id="33" name="TextBox 32"/>
          <p:cNvSpPr txBox="1"/>
          <p:nvPr/>
        </p:nvSpPr>
        <p:spPr>
          <a:xfrm>
            <a:off x="304799" y="2286000"/>
            <a:ext cx="5867401" cy="3293209"/>
          </a:xfrm>
          <a:prstGeom prst="rect">
            <a:avLst/>
          </a:prstGeom>
        </p:spPr>
        <p:txBody>
          <a:bodyPr wrap="square" rtlCol="0">
            <a:spAutoFit/>
          </a:bodyPr>
          <a:lstStyle/>
          <a:p>
            <a:pPr algn="ctr"/>
            <a:r>
              <a:rPr lang="en-US" sz="3200" b="1" dirty="0" smtClean="0"/>
              <a:t>Chickasaw</a:t>
            </a:r>
          </a:p>
          <a:p>
            <a:pPr algn="ctr"/>
            <a:endParaRPr lang="en-US" sz="800" b="1" dirty="0" smtClean="0"/>
          </a:p>
          <a:p>
            <a:r>
              <a:rPr lang="en-US" sz="2800" dirty="0" smtClean="0"/>
              <a:t>  pre-1776: independent villages  </a:t>
            </a:r>
          </a:p>
          <a:p>
            <a:r>
              <a:rPr lang="en-US" sz="2800" dirty="0" smtClean="0"/>
              <a:t>        	         with chief in each village</a:t>
            </a:r>
          </a:p>
          <a:p>
            <a:r>
              <a:rPr lang="en-US" sz="2800" dirty="0" smtClean="0"/>
              <a:t> 1856: written constitution w/three-	</a:t>
            </a:r>
          </a:p>
          <a:p>
            <a:r>
              <a:rPr lang="en-US" sz="2800" dirty="0" smtClean="0"/>
              <a:t> 	 branch system of government</a:t>
            </a:r>
          </a:p>
          <a:p>
            <a:endParaRPr lang="en-US" sz="2800" dirty="0" smtClean="0"/>
          </a:p>
          <a:p>
            <a:endParaRPr lang="en-US" sz="2800" dirty="0" smtClean="0"/>
          </a:p>
        </p:txBody>
      </p:sp>
      <p:grpSp>
        <p:nvGrpSpPr>
          <p:cNvPr id="38" name="Group 34"/>
          <p:cNvGrpSpPr/>
          <p:nvPr/>
        </p:nvGrpSpPr>
        <p:grpSpPr>
          <a:xfrm>
            <a:off x="1905000" y="5486400"/>
            <a:ext cx="1981201" cy="1403164"/>
            <a:chOff x="1600200" y="4235636"/>
            <a:chExt cx="1981201" cy="1403164"/>
          </a:xfrm>
        </p:grpSpPr>
        <p:cxnSp>
          <p:nvCxnSpPr>
            <p:cNvPr id="39" name="Straight Connector 38"/>
            <p:cNvCxnSpPr/>
            <p:nvPr/>
          </p:nvCxnSpPr>
          <p:spPr>
            <a:xfrm rot="10800000" flipV="1">
              <a:off x="1831040" y="4235636"/>
              <a:ext cx="1750361" cy="56496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rot="16200000">
              <a:off x="1427717" y="5004652"/>
              <a:ext cx="806631" cy="461665"/>
            </a:xfrm>
            <a:prstGeom prst="rect">
              <a:avLst/>
            </a:prstGeom>
            <a:noFill/>
          </p:spPr>
          <p:txBody>
            <a:bodyPr wrap="none" rtlCol="0">
              <a:spAutoFit/>
            </a:bodyPr>
            <a:lstStyle/>
            <a:p>
              <a:r>
                <a:rPr lang="en-US" sz="2400" b="1" dirty="0" smtClean="0"/>
                <a:t>1856</a:t>
              </a:r>
              <a:endParaRPr lang="en-US" sz="2400" b="1" dirty="0"/>
            </a:p>
          </p:txBody>
        </p:sp>
      </p:grpSp>
      <p:pic>
        <p:nvPicPr>
          <p:cNvPr id="35" name="Picture 4"/>
          <p:cNvPicPr>
            <a:picLocks noChangeAspect="1" noChangeArrowheads="1"/>
          </p:cNvPicPr>
          <p:nvPr/>
        </p:nvPicPr>
        <p:blipFill>
          <a:blip r:embed="rId5"/>
          <a:srcRect l="3687" r="7834" b="1589"/>
          <a:stretch>
            <a:fillRect/>
          </a:stretch>
        </p:blipFill>
        <p:spPr bwMode="auto">
          <a:xfrm>
            <a:off x="6324600" y="1676400"/>
            <a:ext cx="2286000" cy="3683000"/>
          </a:xfrm>
          <a:prstGeom prst="rect">
            <a:avLst/>
          </a:prstGeom>
          <a:noFill/>
          <a:ln w="9525">
            <a:noFill/>
            <a:miter lim="800000"/>
            <a:headEnd/>
            <a:tailEnd/>
          </a:ln>
          <a:effectLst/>
        </p:spPr>
      </p:pic>
      <p:sp useBgFill="1">
        <p:nvSpPr>
          <p:cNvPr id="27" name="TextBox 26"/>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bg/>
                                          </p:spTgt>
                                        </p:tgtEl>
                                        <p:attrNameLst>
                                          <p:attrName>style.visibility</p:attrName>
                                        </p:attrNameLst>
                                      </p:cBhvr>
                                      <p:to>
                                        <p:strVal val="visible"/>
                                      </p:to>
                                    </p:set>
                                    <p:animEffect transition="in" filter="fade">
                                      <p:cBhvr>
                                        <p:cTn id="7" dur="1000"/>
                                        <p:tgtEl>
                                          <p:spTgt spid="3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xEl>
                                              <p:pRg st="0" end="0"/>
                                            </p:txEl>
                                          </p:spTgt>
                                        </p:tgtEl>
                                        <p:attrNameLst>
                                          <p:attrName>style.visibility</p:attrName>
                                        </p:attrNameLst>
                                      </p:cBhvr>
                                      <p:to>
                                        <p:strVal val="visible"/>
                                      </p:to>
                                    </p:set>
                                    <p:animEffect transition="in" filter="fade">
                                      <p:cBhvr>
                                        <p:cTn id="10" dur="1000"/>
                                        <p:tgtEl>
                                          <p:spTgt spid="33">
                                            <p:txEl>
                                              <p:pRg st="0" end="0"/>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3">
                                            <p:txEl>
                                              <p:pRg st="2" end="2"/>
                                            </p:txEl>
                                          </p:spTgt>
                                        </p:tgtEl>
                                        <p:attrNameLst>
                                          <p:attrName>style.visibility</p:attrName>
                                        </p:attrNameLst>
                                      </p:cBhvr>
                                      <p:to>
                                        <p:strVal val="visible"/>
                                      </p:to>
                                    </p:set>
                                    <p:animEffect transition="in" filter="wipe(left)">
                                      <p:cBhvr>
                                        <p:cTn id="19" dur="1000"/>
                                        <p:tgtEl>
                                          <p:spTgt spid="33">
                                            <p:txEl>
                                              <p:pRg st="2" end="2"/>
                                            </p:txEl>
                                          </p:spTgt>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3">
                                            <p:txEl>
                                              <p:pRg st="3" end="3"/>
                                            </p:txEl>
                                          </p:spTgt>
                                        </p:tgtEl>
                                        <p:attrNameLst>
                                          <p:attrName>style.visibility</p:attrName>
                                        </p:attrNameLst>
                                      </p:cBhvr>
                                      <p:to>
                                        <p:strVal val="visible"/>
                                      </p:to>
                                    </p:set>
                                    <p:animEffect transition="in" filter="wipe(left)">
                                      <p:cBhvr>
                                        <p:cTn id="23" dur="1000"/>
                                        <p:tgtEl>
                                          <p:spTgt spid="3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3">
                                            <p:txEl>
                                              <p:pRg st="4" end="4"/>
                                            </p:txEl>
                                          </p:spTgt>
                                        </p:tgtEl>
                                        <p:attrNameLst>
                                          <p:attrName>style.visibility</p:attrName>
                                        </p:attrNameLst>
                                      </p:cBhvr>
                                      <p:to>
                                        <p:strVal val="visible"/>
                                      </p:to>
                                    </p:set>
                                    <p:animEffect transition="in" filter="wipe(left)">
                                      <p:cBhvr>
                                        <p:cTn id="28" dur="1000"/>
                                        <p:tgtEl>
                                          <p:spTgt spid="33">
                                            <p:txEl>
                                              <p:pRg st="4" end="4"/>
                                            </p:txEl>
                                          </p:spTgt>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33">
                                            <p:txEl>
                                              <p:pRg st="5" end="5"/>
                                            </p:txEl>
                                          </p:spTgt>
                                        </p:tgtEl>
                                        <p:attrNameLst>
                                          <p:attrName>style.visibility</p:attrName>
                                        </p:attrNameLst>
                                      </p:cBhvr>
                                      <p:to>
                                        <p:strVal val="visible"/>
                                      </p:to>
                                    </p:set>
                                    <p:animEffect transition="in" filter="wipe(left)">
                                      <p:cBhvr>
                                        <p:cTn id="32" dur="1000"/>
                                        <p:tgtEl>
                                          <p:spTgt spid="3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1000"/>
                                        <p:tgtEl>
                                          <p:spTgt spid="33">
                                            <p:txEl>
                                              <p:pRg st="0" end="0"/>
                                            </p:txEl>
                                          </p:spTgt>
                                        </p:tgtEl>
                                      </p:cBhvr>
                                    </p:animEffect>
                                    <p:set>
                                      <p:cBhvr>
                                        <p:cTn id="37" dur="1" fill="hold">
                                          <p:stCondLst>
                                            <p:cond delay="999"/>
                                          </p:stCondLst>
                                        </p:cTn>
                                        <p:tgtEl>
                                          <p:spTgt spid="33">
                                            <p:txEl>
                                              <p:pRg st="0" end="0"/>
                                            </p:txEl>
                                          </p:spTgt>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1000"/>
                                        <p:tgtEl>
                                          <p:spTgt spid="33">
                                            <p:txEl>
                                              <p:pRg st="2" end="2"/>
                                            </p:txEl>
                                          </p:spTgt>
                                        </p:tgtEl>
                                      </p:cBhvr>
                                    </p:animEffect>
                                    <p:set>
                                      <p:cBhvr>
                                        <p:cTn id="40" dur="1" fill="hold">
                                          <p:stCondLst>
                                            <p:cond delay="999"/>
                                          </p:stCondLst>
                                        </p:cTn>
                                        <p:tgtEl>
                                          <p:spTgt spid="33">
                                            <p:txEl>
                                              <p:pRg st="2" end="2"/>
                                            </p:txEl>
                                          </p:spTgt>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1000"/>
                                        <p:tgtEl>
                                          <p:spTgt spid="33">
                                            <p:txEl>
                                              <p:pRg st="3" end="3"/>
                                            </p:txEl>
                                          </p:spTgt>
                                        </p:tgtEl>
                                      </p:cBhvr>
                                    </p:animEffect>
                                    <p:set>
                                      <p:cBhvr>
                                        <p:cTn id="43" dur="1" fill="hold">
                                          <p:stCondLst>
                                            <p:cond delay="999"/>
                                          </p:stCondLst>
                                        </p:cTn>
                                        <p:tgtEl>
                                          <p:spTgt spid="33">
                                            <p:txEl>
                                              <p:pRg st="3" end="3"/>
                                            </p:txEl>
                                          </p:spTgt>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1000"/>
                                        <p:tgtEl>
                                          <p:spTgt spid="33">
                                            <p:txEl>
                                              <p:pRg st="4" end="4"/>
                                            </p:txEl>
                                          </p:spTgt>
                                        </p:tgtEl>
                                      </p:cBhvr>
                                    </p:animEffect>
                                    <p:set>
                                      <p:cBhvr>
                                        <p:cTn id="46" dur="1" fill="hold">
                                          <p:stCondLst>
                                            <p:cond delay="999"/>
                                          </p:stCondLst>
                                        </p:cTn>
                                        <p:tgtEl>
                                          <p:spTgt spid="33">
                                            <p:txEl>
                                              <p:pRg st="4" end="4"/>
                                            </p:txEl>
                                          </p:spTgt>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000"/>
                                        <p:tgtEl>
                                          <p:spTgt spid="33">
                                            <p:txEl>
                                              <p:pRg st="5" end="5"/>
                                            </p:txEl>
                                          </p:spTgt>
                                        </p:tgtEl>
                                      </p:cBhvr>
                                    </p:animEffect>
                                    <p:set>
                                      <p:cBhvr>
                                        <p:cTn id="49" dur="1" fill="hold">
                                          <p:stCondLst>
                                            <p:cond delay="999"/>
                                          </p:stCondLst>
                                        </p:cTn>
                                        <p:tgtEl>
                                          <p:spTgt spid="33">
                                            <p:txEl>
                                              <p:pRg st="5" end="5"/>
                                            </p:txEl>
                                          </p:spTgt>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33">
                                            <p:bg/>
                                          </p:spTgt>
                                        </p:tgtEl>
                                      </p:cBhvr>
                                    </p:animEffect>
                                    <p:set>
                                      <p:cBhvr>
                                        <p:cTn id="52" dur="1" fill="hold">
                                          <p:stCondLst>
                                            <p:cond delay="999"/>
                                          </p:stCondLst>
                                        </p:cTn>
                                        <p:tgtEl>
                                          <p:spTgt spid="33">
                                            <p:bg/>
                                          </p:spTgt>
                                        </p:tgtEl>
                                        <p:attrNameLst>
                                          <p:attrName>style.visibility</p:attrName>
                                        </p:attrNameLst>
                                      </p:cBhvr>
                                      <p:to>
                                        <p:strVal val="hidden"/>
                                      </p:to>
                                    </p:set>
                                  </p:childTnLst>
                                </p:cTn>
                              </p:par>
                            </p:childTnLst>
                          </p:cTn>
                        </p:par>
                        <p:par>
                          <p:cTn id="53" fill="hold">
                            <p:stCondLst>
                              <p:cond delay="1000"/>
                            </p:stCondLst>
                            <p:childTnLst>
                              <p:par>
                                <p:cTn id="54" presetID="6" presetClass="emph" presetSubtype="0" fill="hold" nodeType="afterEffect">
                                  <p:stCondLst>
                                    <p:cond delay="0"/>
                                  </p:stCondLst>
                                  <p:childTnLst>
                                    <p:animScale>
                                      <p:cBhvr>
                                        <p:cTn id="55" dur="1000" fill="hold"/>
                                        <p:tgtEl>
                                          <p:spTgt spid="35"/>
                                        </p:tgtEl>
                                      </p:cBhvr>
                                      <p:by x="50000" y="50000"/>
                                    </p:animScale>
                                  </p:childTnLst>
                                </p:cTn>
                              </p:par>
                              <p:par>
                                <p:cTn id="56" presetID="42" presetClass="path" presetSubtype="0" accel="50000" decel="50000" fill="hold" nodeType="withEffect">
                                  <p:stCondLst>
                                    <p:cond delay="0"/>
                                  </p:stCondLst>
                                  <p:childTnLst>
                                    <p:animMotion origin="layout" path="M 3.33333E-6 -2.96296E-6 L -0.375 0.16482 " pathEditMode="relative" rAng="0" ptsTypes="AA">
                                      <p:cBhvr>
                                        <p:cTn id="57" dur="1000" fill="hold"/>
                                        <p:tgtEl>
                                          <p:spTgt spid="35"/>
                                        </p:tgtEl>
                                        <p:attrNameLst>
                                          <p:attrName>ppt_x</p:attrName>
                                          <p:attrName>ppt_y</p:attrName>
                                        </p:attrNameLst>
                                      </p:cBhvr>
                                      <p:rCtr x="-188" y="82"/>
                                    </p:animMotion>
                                  </p:childTnLst>
                                </p:cTn>
                              </p:par>
                              <p:par>
                                <p:cTn id="58" presetID="22" presetClass="entr" presetSubtype="4" fill="hold"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down)">
                                      <p:cBhvr>
                                        <p:cTn id="60"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uiExpand="1" build="allAtOnce" animBg="1"/>
      <p:bldP spid="33" grpId="1" uiExpand="1" build="allAtOnce"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2"/>
          <p:cNvGrpSpPr/>
          <p:nvPr/>
        </p:nvGrpSpPr>
        <p:grpSpPr>
          <a:xfrm>
            <a:off x="0" y="5562599"/>
            <a:ext cx="9144000" cy="1295401"/>
            <a:chOff x="0" y="5562599"/>
            <a:chExt cx="9144000" cy="1295401"/>
          </a:xfrm>
        </p:grpSpPr>
        <p:sp>
          <p:nvSpPr>
            <p:cNvPr id="11" name="Rectangle 10"/>
            <p:cNvSpPr/>
            <p:nvPr/>
          </p:nvSpPr>
          <p:spPr>
            <a:xfrm>
              <a:off x="0" y="5715000"/>
              <a:ext cx="9144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     </a:t>
              </a:r>
            </a:p>
          </p:txBody>
        </p:sp>
        <p:sp>
          <p:nvSpPr>
            <p:cNvPr id="12" name="TextBox 11"/>
            <p:cNvSpPr txBox="1"/>
            <p:nvPr/>
          </p:nvSpPr>
          <p:spPr>
            <a:xfrm rot="16200000">
              <a:off x="-172483" y="6223852"/>
              <a:ext cx="806631" cy="461665"/>
            </a:xfrm>
            <a:prstGeom prst="rect">
              <a:avLst/>
            </a:prstGeom>
            <a:noFill/>
          </p:spPr>
          <p:txBody>
            <a:bodyPr wrap="none" rtlCol="0">
              <a:spAutoFit/>
            </a:bodyPr>
            <a:lstStyle/>
            <a:p>
              <a:r>
                <a:rPr lang="en-US" sz="2400" b="1" dirty="0" smtClean="0"/>
                <a:t>1800</a:t>
              </a:r>
              <a:endParaRPr lang="en-US" sz="2400" b="1" dirty="0"/>
            </a:p>
          </p:txBody>
        </p:sp>
        <p:sp>
          <p:nvSpPr>
            <p:cNvPr id="13" name="TextBox 12"/>
            <p:cNvSpPr txBox="1"/>
            <p:nvPr/>
          </p:nvSpPr>
          <p:spPr>
            <a:xfrm rot="16200000">
              <a:off x="3861652" y="6223852"/>
              <a:ext cx="806631" cy="461665"/>
            </a:xfrm>
            <a:prstGeom prst="rect">
              <a:avLst/>
            </a:prstGeom>
            <a:noFill/>
          </p:spPr>
          <p:txBody>
            <a:bodyPr wrap="none" rtlCol="0">
              <a:spAutoFit/>
            </a:bodyPr>
            <a:lstStyle/>
            <a:p>
              <a:r>
                <a:rPr lang="en-US" sz="2400" b="1" dirty="0" smtClean="0"/>
                <a:t>1900</a:t>
              </a:r>
              <a:endParaRPr lang="en-US" sz="2400" b="1" dirty="0"/>
            </a:p>
          </p:txBody>
        </p:sp>
        <p:sp>
          <p:nvSpPr>
            <p:cNvPr id="14" name="TextBox 13"/>
            <p:cNvSpPr txBox="1"/>
            <p:nvPr/>
          </p:nvSpPr>
          <p:spPr>
            <a:xfrm rot="16200000">
              <a:off x="8509852" y="6223852"/>
              <a:ext cx="806631" cy="461665"/>
            </a:xfrm>
            <a:prstGeom prst="rect">
              <a:avLst/>
            </a:prstGeom>
            <a:noFill/>
          </p:spPr>
          <p:txBody>
            <a:bodyPr wrap="none" rtlCol="0">
              <a:spAutoFit/>
            </a:bodyPr>
            <a:lstStyle/>
            <a:p>
              <a:r>
                <a:rPr lang="en-US" sz="2400" b="1" dirty="0" smtClean="0"/>
                <a:t>2000</a:t>
              </a:r>
              <a:endParaRPr lang="en-US" sz="2400" b="1" dirty="0"/>
            </a:p>
          </p:txBody>
        </p:sp>
        <p:cxnSp>
          <p:nvCxnSpPr>
            <p:cNvPr id="16" name="Straight Connector 15"/>
            <p:cNvCxnSpPr>
              <a:endCxn id="12" idx="3"/>
            </p:cNvCxnSpPr>
            <p:nvPr/>
          </p:nvCxnSpPr>
          <p:spPr>
            <a:xfrm rot="16200000" flipH="1">
              <a:off x="-14668" y="5805867"/>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8672132" y="5805868"/>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4019467" y="5805868"/>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oup 25"/>
          <p:cNvGrpSpPr/>
          <p:nvPr/>
        </p:nvGrpSpPr>
        <p:grpSpPr>
          <a:xfrm>
            <a:off x="3200400" y="5486400"/>
            <a:ext cx="2133600" cy="1447798"/>
            <a:chOff x="1600200" y="4191002"/>
            <a:chExt cx="2133600" cy="1447798"/>
          </a:xfrm>
        </p:grpSpPr>
        <p:cxnSp>
          <p:nvCxnSpPr>
            <p:cNvPr id="46" name="Straight Connector 45"/>
            <p:cNvCxnSpPr/>
            <p:nvPr/>
          </p:nvCxnSpPr>
          <p:spPr>
            <a:xfrm rot="10800000" flipV="1">
              <a:off x="1831032" y="4191002"/>
              <a:ext cx="1902768" cy="64116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rot="16200000">
              <a:off x="1427717" y="5004652"/>
              <a:ext cx="806631" cy="461665"/>
            </a:xfrm>
            <a:prstGeom prst="rect">
              <a:avLst/>
            </a:prstGeom>
            <a:noFill/>
          </p:spPr>
          <p:txBody>
            <a:bodyPr wrap="none" rtlCol="0">
              <a:spAutoFit/>
            </a:bodyPr>
            <a:lstStyle/>
            <a:p>
              <a:r>
                <a:rPr lang="en-US" sz="2400" b="1" dirty="0" smtClean="0"/>
                <a:t>1867</a:t>
              </a:r>
              <a:endParaRPr lang="en-US" sz="2400" b="1" dirty="0"/>
            </a:p>
          </p:txBody>
        </p:sp>
      </p:grpSp>
      <p:grpSp>
        <p:nvGrpSpPr>
          <p:cNvPr id="7" name="Group 34"/>
          <p:cNvGrpSpPr/>
          <p:nvPr/>
        </p:nvGrpSpPr>
        <p:grpSpPr>
          <a:xfrm>
            <a:off x="1290935" y="5531034"/>
            <a:ext cx="918866" cy="1326964"/>
            <a:chOff x="1600200" y="4311836"/>
            <a:chExt cx="918866" cy="1326964"/>
          </a:xfrm>
        </p:grpSpPr>
        <p:cxnSp>
          <p:nvCxnSpPr>
            <p:cNvPr id="36" name="Straight Connector 35"/>
            <p:cNvCxnSpPr/>
            <p:nvPr/>
          </p:nvCxnSpPr>
          <p:spPr>
            <a:xfrm rot="10800000" flipV="1">
              <a:off x="1831033" y="4311836"/>
              <a:ext cx="688033" cy="56496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427717" y="5004652"/>
              <a:ext cx="806631" cy="461665"/>
            </a:xfrm>
            <a:prstGeom prst="rect">
              <a:avLst/>
            </a:prstGeom>
            <a:noFill/>
          </p:spPr>
          <p:txBody>
            <a:bodyPr wrap="none" rtlCol="0">
              <a:spAutoFit/>
            </a:bodyPr>
            <a:lstStyle/>
            <a:p>
              <a:r>
                <a:rPr lang="en-US" sz="2400" b="1" dirty="0" smtClean="0"/>
                <a:t>1825</a:t>
              </a:r>
              <a:endParaRPr lang="en-US" sz="2400" b="1" dirty="0"/>
            </a:p>
          </p:txBody>
        </p:sp>
      </p:grpSp>
      <p:pic>
        <p:nvPicPr>
          <p:cNvPr id="34" name="Picture 3"/>
          <p:cNvPicPr preferRelativeResize="0">
            <a:picLocks noChangeAspect="1" noChangeArrowheads="1"/>
          </p:cNvPicPr>
          <p:nvPr/>
        </p:nvPicPr>
        <p:blipFill>
          <a:blip r:embed="rId3" cstate="print"/>
          <a:srcRect/>
          <a:stretch>
            <a:fillRect/>
          </a:stretch>
        </p:blipFill>
        <p:spPr bwMode="auto">
          <a:xfrm>
            <a:off x="2029968" y="3767328"/>
            <a:ext cx="1263650" cy="1755278"/>
          </a:xfrm>
          <a:prstGeom prst="rect">
            <a:avLst/>
          </a:prstGeom>
          <a:noFill/>
          <a:ln w="12700">
            <a:solidFill>
              <a:schemeClr val="tx1"/>
            </a:solidFill>
            <a:miter lim="800000"/>
            <a:headEnd/>
            <a:tailEnd/>
          </a:ln>
          <a:effectLst/>
        </p:spPr>
      </p:pic>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p:nvSpPr>
          <p:cNvPr id="4" name="Rectangle 3"/>
          <p:cNvSpPr/>
          <p:nvPr/>
        </p:nvSpPr>
        <p:spPr>
          <a:xfrm>
            <a:off x="0" y="1042416"/>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centralized tribal government</a:t>
            </a:r>
          </a:p>
        </p:txBody>
      </p:sp>
      <p:sp>
        <p:nvSpPr>
          <p:cNvPr id="5" name="Rectangle 4"/>
          <p:cNvSpPr/>
          <p:nvPr/>
        </p:nvSpPr>
        <p:spPr>
          <a:xfrm>
            <a:off x="749808" y="1499616"/>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written constitution</a:t>
            </a:r>
          </a:p>
        </p:txBody>
      </p:sp>
      <p:grpSp>
        <p:nvGrpSpPr>
          <p:cNvPr id="8" name="Group 25"/>
          <p:cNvGrpSpPr/>
          <p:nvPr/>
        </p:nvGrpSpPr>
        <p:grpSpPr>
          <a:xfrm>
            <a:off x="990600" y="5486400"/>
            <a:ext cx="461665" cy="1371598"/>
            <a:chOff x="1600200" y="4267202"/>
            <a:chExt cx="461665" cy="1371598"/>
          </a:xfrm>
        </p:grpSpPr>
        <p:cxnSp>
          <p:nvCxnSpPr>
            <p:cNvPr id="24" name="Straight Connector 23"/>
            <p:cNvCxnSpPr/>
            <p:nvPr/>
          </p:nvCxnSpPr>
          <p:spPr>
            <a:xfrm rot="16200000" flipH="1">
              <a:off x="1547434" y="4548570"/>
              <a:ext cx="564966" cy="22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rot="16200000">
              <a:off x="1427717" y="5004652"/>
              <a:ext cx="806631" cy="461665"/>
            </a:xfrm>
            <a:prstGeom prst="rect">
              <a:avLst/>
            </a:prstGeom>
            <a:noFill/>
          </p:spPr>
          <p:txBody>
            <a:bodyPr wrap="none" rtlCol="0">
              <a:spAutoFit/>
            </a:bodyPr>
            <a:lstStyle/>
            <a:p>
              <a:r>
                <a:rPr lang="en-US" sz="2400" b="1" dirty="0" smtClean="0"/>
                <a:t>1825</a:t>
              </a:r>
              <a:endParaRPr lang="en-US" sz="2400" b="1" dirty="0"/>
            </a:p>
          </p:txBody>
        </p:sp>
      </p:grpSp>
      <p:pic>
        <p:nvPicPr>
          <p:cNvPr id="22" name="Picture 6"/>
          <p:cNvPicPr preferRelativeResize="0">
            <a:picLocks noChangeAspect="1" noChangeArrowheads="1"/>
          </p:cNvPicPr>
          <p:nvPr/>
        </p:nvPicPr>
        <p:blipFill>
          <a:blip r:embed="rId4" cstate="print"/>
          <a:srcRect/>
          <a:stretch>
            <a:fillRect/>
          </a:stretch>
        </p:blipFill>
        <p:spPr bwMode="auto">
          <a:xfrm>
            <a:off x="612648" y="3718081"/>
            <a:ext cx="1187450" cy="1844519"/>
          </a:xfrm>
          <a:prstGeom prst="rect">
            <a:avLst/>
          </a:prstGeom>
          <a:noFill/>
          <a:ln w="9525">
            <a:noFill/>
            <a:miter lim="800000"/>
            <a:headEnd/>
            <a:tailEnd/>
          </a:ln>
          <a:effectLst/>
        </p:spPr>
      </p:pic>
      <p:grpSp>
        <p:nvGrpSpPr>
          <p:cNvPr id="9" name="Group 34"/>
          <p:cNvGrpSpPr/>
          <p:nvPr/>
        </p:nvGrpSpPr>
        <p:grpSpPr>
          <a:xfrm>
            <a:off x="1905000" y="5486400"/>
            <a:ext cx="1981201" cy="1403164"/>
            <a:chOff x="1600200" y="4235636"/>
            <a:chExt cx="1981201" cy="1403164"/>
          </a:xfrm>
        </p:grpSpPr>
        <p:cxnSp>
          <p:nvCxnSpPr>
            <p:cNvPr id="39" name="Straight Connector 38"/>
            <p:cNvCxnSpPr/>
            <p:nvPr/>
          </p:nvCxnSpPr>
          <p:spPr>
            <a:xfrm rot="10800000" flipV="1">
              <a:off x="1831040" y="4235636"/>
              <a:ext cx="1750361" cy="56496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rot="16200000">
              <a:off x="1427717" y="5004652"/>
              <a:ext cx="806631" cy="461665"/>
            </a:xfrm>
            <a:prstGeom prst="rect">
              <a:avLst/>
            </a:prstGeom>
            <a:noFill/>
          </p:spPr>
          <p:txBody>
            <a:bodyPr wrap="none" rtlCol="0">
              <a:spAutoFit/>
            </a:bodyPr>
            <a:lstStyle/>
            <a:p>
              <a:r>
                <a:rPr lang="en-US" sz="2400" b="1" dirty="0" smtClean="0"/>
                <a:t>1856</a:t>
              </a:r>
              <a:endParaRPr lang="en-US" sz="2400" b="1" dirty="0"/>
            </a:p>
          </p:txBody>
        </p:sp>
      </p:grpSp>
      <p:pic>
        <p:nvPicPr>
          <p:cNvPr id="35" name="Picture 4"/>
          <p:cNvPicPr preferRelativeResize="0">
            <a:picLocks noChangeAspect="1" noChangeArrowheads="1"/>
          </p:cNvPicPr>
          <p:nvPr/>
        </p:nvPicPr>
        <p:blipFill>
          <a:blip r:embed="rId5" cstate="print"/>
          <a:srcRect l="3687" r="7834" b="1589"/>
          <a:stretch>
            <a:fillRect/>
          </a:stretch>
        </p:blipFill>
        <p:spPr bwMode="auto">
          <a:xfrm>
            <a:off x="3465576" y="3733800"/>
            <a:ext cx="1143000" cy="1841500"/>
          </a:xfrm>
          <a:prstGeom prst="rect">
            <a:avLst/>
          </a:prstGeom>
          <a:noFill/>
          <a:ln w="9525">
            <a:noFill/>
            <a:miter lim="800000"/>
            <a:headEnd/>
            <a:tailEnd/>
          </a:ln>
          <a:effectLst/>
        </p:spPr>
      </p:pic>
      <p:sp useBgFill="1">
        <p:nvSpPr>
          <p:cNvPr id="27" name="TextBox 26"/>
          <p:cNvSpPr txBox="1"/>
          <p:nvPr/>
        </p:nvSpPr>
        <p:spPr>
          <a:xfrm>
            <a:off x="0" y="2163901"/>
            <a:ext cx="6553200" cy="3416320"/>
          </a:xfrm>
          <a:prstGeom prst="rect">
            <a:avLst/>
          </a:prstGeom>
        </p:spPr>
        <p:txBody>
          <a:bodyPr wrap="square" rtlCol="0">
            <a:spAutoFit/>
          </a:bodyPr>
          <a:lstStyle/>
          <a:p>
            <a:pPr algn="ctr"/>
            <a:r>
              <a:rPr lang="en-US" sz="3200" b="1" dirty="0" smtClean="0"/>
              <a:t>Creek</a:t>
            </a:r>
          </a:p>
          <a:p>
            <a:pPr algn="ctr"/>
            <a:r>
              <a:rPr lang="en-US" sz="800" b="1" dirty="0" smtClean="0"/>
              <a:t> </a:t>
            </a:r>
          </a:p>
          <a:p>
            <a:r>
              <a:rPr lang="en-US" sz="2800" dirty="0" smtClean="0"/>
              <a:t> Pre-1776: a union of autonomous </a:t>
            </a:r>
          </a:p>
          <a:p>
            <a:r>
              <a:rPr lang="en-US" sz="2800" dirty="0" smtClean="0"/>
              <a:t>	        tribes in a confederacy</a:t>
            </a:r>
          </a:p>
          <a:p>
            <a:r>
              <a:rPr lang="en-US" sz="2800" dirty="0" smtClean="0"/>
              <a:t>	        in 2 geographic areas</a:t>
            </a:r>
          </a:p>
          <a:p>
            <a:r>
              <a:rPr lang="en-US" sz="2800" dirty="0" smtClean="0"/>
              <a:t>1867: written constitution &amp; national  </a:t>
            </a:r>
            <a:r>
              <a:rPr lang="en-US" sz="2800" dirty="0" err="1" smtClean="0"/>
              <a:t>gov’t</a:t>
            </a:r>
            <a:endParaRPr lang="en-US" sz="2800" dirty="0" smtClean="0"/>
          </a:p>
          <a:p>
            <a:r>
              <a:rPr lang="en-US" sz="2800" dirty="0" smtClean="0"/>
              <a:t>	w/judicial/bicameral legislature</a:t>
            </a:r>
          </a:p>
          <a:p>
            <a:endParaRPr lang="en-US" sz="2800" dirty="0" smtClean="0"/>
          </a:p>
          <a:p>
            <a:endParaRPr lang="en-US" sz="800" dirty="0" smtClean="0"/>
          </a:p>
        </p:txBody>
      </p:sp>
      <p:sp useBgFill="1">
        <p:nvSpPr>
          <p:cNvPr id="48" name="TextBox 47"/>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pic>
        <p:nvPicPr>
          <p:cNvPr id="28" name="Picture 2"/>
          <p:cNvPicPr>
            <a:picLocks noChangeAspect="1" noChangeArrowheads="1"/>
          </p:cNvPicPr>
          <p:nvPr/>
        </p:nvPicPr>
        <p:blipFill>
          <a:blip r:embed="rId6"/>
          <a:srcRect t="2057" r="4000"/>
          <a:stretch>
            <a:fillRect/>
          </a:stretch>
        </p:blipFill>
        <p:spPr bwMode="auto">
          <a:xfrm>
            <a:off x="6627630" y="1752600"/>
            <a:ext cx="2135370" cy="3505200"/>
          </a:xfrm>
          <a:prstGeom prst="rect">
            <a:avLst/>
          </a:prstGeom>
          <a:noFill/>
          <a:ln w="25400">
            <a:solidFill>
              <a:schemeClr val="tx1"/>
            </a:solidFill>
            <a:miter lim="800000"/>
            <a:headEnd/>
            <a:tailEnd/>
          </a:ln>
          <a:effectLst/>
        </p:spPr>
      </p:pic>
      <p:grpSp>
        <p:nvGrpSpPr>
          <p:cNvPr id="50" name="Group 49"/>
          <p:cNvGrpSpPr/>
          <p:nvPr/>
        </p:nvGrpSpPr>
        <p:grpSpPr>
          <a:xfrm>
            <a:off x="5257800" y="1709928"/>
            <a:ext cx="3886200" cy="3776472"/>
            <a:chOff x="5257800" y="1709928"/>
            <a:chExt cx="3886200" cy="3776472"/>
          </a:xfrm>
        </p:grpSpPr>
        <p:grpSp>
          <p:nvGrpSpPr>
            <p:cNvPr id="44" name="Group 43"/>
            <p:cNvGrpSpPr/>
            <p:nvPr/>
          </p:nvGrpSpPr>
          <p:grpSpPr>
            <a:xfrm>
              <a:off x="5257800" y="1709928"/>
              <a:ext cx="3886200" cy="3776472"/>
              <a:chOff x="5257800" y="1709928"/>
              <a:chExt cx="3886200" cy="3776472"/>
            </a:xfrm>
          </p:grpSpPr>
          <p:pic>
            <p:nvPicPr>
              <p:cNvPr id="29" name="Picture 3"/>
              <p:cNvPicPr>
                <a:picLocks noChangeAspect="1" noChangeArrowheads="1"/>
              </p:cNvPicPr>
              <p:nvPr/>
            </p:nvPicPr>
            <p:blipFill>
              <a:blip r:embed="rId7" cstate="print"/>
              <a:srcRect t="2981" r="1209" b="3498"/>
              <a:stretch>
                <a:fillRect/>
              </a:stretch>
            </p:blipFill>
            <p:spPr bwMode="auto">
              <a:xfrm>
                <a:off x="5257800" y="2209800"/>
                <a:ext cx="3829280" cy="3276600"/>
              </a:xfrm>
              <a:prstGeom prst="rect">
                <a:avLst/>
              </a:prstGeom>
              <a:noFill/>
              <a:ln w="25400">
                <a:solidFill>
                  <a:schemeClr val="tx1"/>
                </a:solidFill>
                <a:miter lim="800000"/>
                <a:headEnd/>
                <a:tailEnd/>
              </a:ln>
              <a:effectLst/>
            </p:spPr>
          </p:pic>
          <p:sp useBgFill="1">
            <p:nvSpPr>
              <p:cNvPr id="43" name="Rectangle 42"/>
              <p:cNvSpPr/>
              <p:nvPr/>
            </p:nvSpPr>
            <p:spPr>
              <a:xfrm>
                <a:off x="6324600" y="1709928"/>
                <a:ext cx="28194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48"/>
            <p:cNvSpPr/>
            <p:nvPr/>
          </p:nvSpPr>
          <p:spPr>
            <a:xfrm>
              <a:off x="8046720" y="2209800"/>
              <a:ext cx="1024128" cy="91440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7"/>
          <p:cNvGrpSpPr/>
          <p:nvPr/>
        </p:nvGrpSpPr>
        <p:grpSpPr>
          <a:xfrm>
            <a:off x="5381324" y="2779479"/>
            <a:ext cx="2066455" cy="1563921"/>
            <a:chOff x="3733800" y="2971800"/>
            <a:chExt cx="2121665" cy="1587347"/>
          </a:xfrm>
        </p:grpSpPr>
        <p:sp>
          <p:nvSpPr>
            <p:cNvPr id="31" name="Freeform 30"/>
            <p:cNvSpPr/>
            <p:nvPr/>
          </p:nvSpPr>
          <p:spPr>
            <a:xfrm>
              <a:off x="3733800" y="2971800"/>
              <a:ext cx="2121665" cy="1587347"/>
            </a:xfrm>
            <a:custGeom>
              <a:avLst/>
              <a:gdLst>
                <a:gd name="connsiteX0" fmla="*/ 11017 w 2399841"/>
                <a:gd name="connsiteY0" fmla="*/ 1195329 h 1786568"/>
                <a:gd name="connsiteX1" fmla="*/ 110169 w 2399841"/>
                <a:gd name="connsiteY1" fmla="*/ 556351 h 1786568"/>
                <a:gd name="connsiteX2" fmla="*/ 385590 w 2399841"/>
                <a:gd name="connsiteY2" fmla="*/ 115676 h 1786568"/>
                <a:gd name="connsiteX3" fmla="*/ 738130 w 2399841"/>
                <a:gd name="connsiteY3" fmla="*/ 38558 h 1786568"/>
                <a:gd name="connsiteX4" fmla="*/ 1068636 w 2399841"/>
                <a:gd name="connsiteY4" fmla="*/ 137710 h 1786568"/>
                <a:gd name="connsiteX5" fmla="*/ 1277957 w 2399841"/>
                <a:gd name="connsiteY5" fmla="*/ 137710 h 1786568"/>
                <a:gd name="connsiteX6" fmla="*/ 1597446 w 2399841"/>
                <a:gd name="connsiteY6" fmla="*/ 38558 h 1786568"/>
                <a:gd name="connsiteX7" fmla="*/ 1983036 w 2399841"/>
                <a:gd name="connsiteY7" fmla="*/ 16525 h 1786568"/>
                <a:gd name="connsiteX8" fmla="*/ 2313542 w 2399841"/>
                <a:gd name="connsiteY8" fmla="*/ 137710 h 1786568"/>
                <a:gd name="connsiteX9" fmla="*/ 2368626 w 2399841"/>
                <a:gd name="connsiteY9" fmla="*/ 358048 h 1786568"/>
                <a:gd name="connsiteX10" fmla="*/ 2346593 w 2399841"/>
                <a:gd name="connsiteY10" fmla="*/ 633469 h 1786568"/>
                <a:gd name="connsiteX11" fmla="*/ 2049137 w 2399841"/>
                <a:gd name="connsiteY11" fmla="*/ 842790 h 1786568"/>
                <a:gd name="connsiteX12" fmla="*/ 1762699 w 2399841"/>
                <a:gd name="connsiteY12" fmla="*/ 908891 h 1786568"/>
                <a:gd name="connsiteX13" fmla="*/ 1322024 w 2399841"/>
                <a:gd name="connsiteY13" fmla="*/ 1173296 h 1786568"/>
                <a:gd name="connsiteX14" fmla="*/ 1101687 w 2399841"/>
                <a:gd name="connsiteY14" fmla="*/ 1415667 h 1786568"/>
                <a:gd name="connsiteX15" fmla="*/ 837282 w 2399841"/>
                <a:gd name="connsiteY15" fmla="*/ 1613970 h 1786568"/>
                <a:gd name="connsiteX16" fmla="*/ 396607 w 2399841"/>
                <a:gd name="connsiteY16" fmla="*/ 1702105 h 1786568"/>
                <a:gd name="connsiteX17" fmla="*/ 66101 w 2399841"/>
                <a:gd name="connsiteY17" fmla="*/ 1702105 h 1786568"/>
                <a:gd name="connsiteX18" fmla="*/ 11017 w 2399841"/>
                <a:gd name="connsiteY18" fmla="*/ 1195329 h 178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99841" h="1786568">
                  <a:moveTo>
                    <a:pt x="11017" y="1195329"/>
                  </a:moveTo>
                  <a:cubicBezTo>
                    <a:pt x="18362" y="1004370"/>
                    <a:pt x="47740" y="736293"/>
                    <a:pt x="110169" y="556351"/>
                  </a:cubicBezTo>
                  <a:cubicBezTo>
                    <a:pt x="172598" y="376409"/>
                    <a:pt x="280930" y="201975"/>
                    <a:pt x="385590" y="115676"/>
                  </a:cubicBezTo>
                  <a:cubicBezTo>
                    <a:pt x="490250" y="29377"/>
                    <a:pt x="624289" y="34886"/>
                    <a:pt x="738130" y="38558"/>
                  </a:cubicBezTo>
                  <a:cubicBezTo>
                    <a:pt x="851971" y="42230"/>
                    <a:pt x="978665" y="121185"/>
                    <a:pt x="1068636" y="137710"/>
                  </a:cubicBezTo>
                  <a:cubicBezTo>
                    <a:pt x="1158607" y="154235"/>
                    <a:pt x="1189822" y="154235"/>
                    <a:pt x="1277957" y="137710"/>
                  </a:cubicBezTo>
                  <a:cubicBezTo>
                    <a:pt x="1366092" y="121185"/>
                    <a:pt x="1479933" y="58756"/>
                    <a:pt x="1597446" y="38558"/>
                  </a:cubicBezTo>
                  <a:cubicBezTo>
                    <a:pt x="1714959" y="18361"/>
                    <a:pt x="1863687" y="0"/>
                    <a:pt x="1983036" y="16525"/>
                  </a:cubicBezTo>
                  <a:cubicBezTo>
                    <a:pt x="2102385" y="33050"/>
                    <a:pt x="2249277" y="80790"/>
                    <a:pt x="2313542" y="137710"/>
                  </a:cubicBezTo>
                  <a:cubicBezTo>
                    <a:pt x="2377807" y="194630"/>
                    <a:pt x="2363118" y="275422"/>
                    <a:pt x="2368626" y="358048"/>
                  </a:cubicBezTo>
                  <a:cubicBezTo>
                    <a:pt x="2374134" y="440674"/>
                    <a:pt x="2399841" y="552679"/>
                    <a:pt x="2346593" y="633469"/>
                  </a:cubicBezTo>
                  <a:cubicBezTo>
                    <a:pt x="2293345" y="714259"/>
                    <a:pt x="2146453" y="796886"/>
                    <a:pt x="2049137" y="842790"/>
                  </a:cubicBezTo>
                  <a:cubicBezTo>
                    <a:pt x="1951821" y="888694"/>
                    <a:pt x="1883885" y="853807"/>
                    <a:pt x="1762699" y="908891"/>
                  </a:cubicBezTo>
                  <a:cubicBezTo>
                    <a:pt x="1641514" y="963975"/>
                    <a:pt x="1432193" y="1088833"/>
                    <a:pt x="1322024" y="1173296"/>
                  </a:cubicBezTo>
                  <a:cubicBezTo>
                    <a:pt x="1211855" y="1257759"/>
                    <a:pt x="1182477" y="1342221"/>
                    <a:pt x="1101687" y="1415667"/>
                  </a:cubicBezTo>
                  <a:cubicBezTo>
                    <a:pt x="1020897" y="1489113"/>
                    <a:pt x="954795" y="1566230"/>
                    <a:pt x="837282" y="1613970"/>
                  </a:cubicBezTo>
                  <a:cubicBezTo>
                    <a:pt x="719769" y="1661710"/>
                    <a:pt x="525137" y="1687416"/>
                    <a:pt x="396607" y="1702105"/>
                  </a:cubicBezTo>
                  <a:cubicBezTo>
                    <a:pt x="268077" y="1716794"/>
                    <a:pt x="132202" y="1786568"/>
                    <a:pt x="66101" y="1702105"/>
                  </a:cubicBezTo>
                  <a:cubicBezTo>
                    <a:pt x="0" y="1617642"/>
                    <a:pt x="3672" y="1386288"/>
                    <a:pt x="11017" y="1195329"/>
                  </a:cubicBezTo>
                  <a:close/>
                </a:path>
              </a:pathLst>
            </a:custGeom>
            <a:solidFill>
              <a:srgbClr val="4F81BD">
                <a:alpha val="50000"/>
              </a:srgbClr>
            </a:solidFill>
            <a:ln>
              <a:noFill/>
            </a:ln>
            <a:effectLst>
              <a:outerShdw blurRad="254000" dist="114300" dir="8040000" algn="ctr" rotWithShape="0">
                <a:srgbClr val="4F81BD"/>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962400" y="3276600"/>
              <a:ext cx="1016112" cy="830997"/>
            </a:xfrm>
            <a:prstGeom prst="rect">
              <a:avLst/>
            </a:prstGeom>
            <a:solidFill>
              <a:srgbClr val="4F81BD">
                <a:alpha val="30000"/>
              </a:srgbClr>
            </a:solidFill>
            <a:effectLst>
              <a:outerShdw blurRad="584200" dist="152400" dir="5400000" algn="ctr" rotWithShape="0">
                <a:srgbClr val="4F81BD"/>
              </a:outerShdw>
            </a:effectLst>
          </p:spPr>
          <p:txBody>
            <a:bodyPr wrap="none" rtlCol="0">
              <a:spAutoFit/>
            </a:bodyPr>
            <a:lstStyle/>
            <a:p>
              <a:r>
                <a:rPr lang="en-US" sz="2400" dirty="0" smtClean="0"/>
                <a:t>Upper</a:t>
              </a:r>
            </a:p>
            <a:p>
              <a:r>
                <a:rPr lang="en-US" sz="2400" dirty="0" smtClean="0"/>
                <a:t>Creeks</a:t>
              </a:r>
              <a:endParaRPr lang="en-US" sz="2400" dirty="0"/>
            </a:p>
          </p:txBody>
        </p:sp>
      </p:grpSp>
      <p:grpSp>
        <p:nvGrpSpPr>
          <p:cNvPr id="38" name="Group 8"/>
          <p:cNvGrpSpPr/>
          <p:nvPr/>
        </p:nvGrpSpPr>
        <p:grpSpPr>
          <a:xfrm>
            <a:off x="5416822" y="3276600"/>
            <a:ext cx="2660378" cy="1600199"/>
            <a:chOff x="3810000" y="3505201"/>
            <a:chExt cx="2731456" cy="1624168"/>
          </a:xfrm>
        </p:grpSpPr>
        <p:sp>
          <p:nvSpPr>
            <p:cNvPr id="41" name="Freeform 40"/>
            <p:cNvSpPr/>
            <p:nvPr/>
          </p:nvSpPr>
          <p:spPr>
            <a:xfrm>
              <a:off x="3810000" y="3505201"/>
              <a:ext cx="2731456" cy="1624168"/>
            </a:xfrm>
            <a:custGeom>
              <a:avLst/>
              <a:gdLst>
                <a:gd name="connsiteX0" fmla="*/ 201976 w 3220598"/>
                <a:gd name="connsiteY0" fmla="*/ 1314680 h 1817783"/>
                <a:gd name="connsiteX1" fmla="*/ 25706 w 3220598"/>
                <a:gd name="connsiteY1" fmla="*/ 1490949 h 1817783"/>
                <a:gd name="connsiteX2" fmla="*/ 356212 w 3220598"/>
                <a:gd name="connsiteY2" fmla="*/ 1777388 h 1817783"/>
                <a:gd name="connsiteX3" fmla="*/ 1501966 w 3220598"/>
                <a:gd name="connsiteY3" fmla="*/ 1733321 h 1817783"/>
                <a:gd name="connsiteX4" fmla="*/ 1964675 w 3220598"/>
                <a:gd name="connsiteY4" fmla="*/ 1766371 h 1817783"/>
                <a:gd name="connsiteX5" fmla="*/ 2548569 w 3220598"/>
                <a:gd name="connsiteY5" fmla="*/ 1777388 h 1817783"/>
                <a:gd name="connsiteX6" fmla="*/ 3132463 w 3220598"/>
                <a:gd name="connsiteY6" fmla="*/ 1634169 h 1817783"/>
                <a:gd name="connsiteX7" fmla="*/ 3077378 w 3220598"/>
                <a:gd name="connsiteY7" fmla="*/ 940106 h 1817783"/>
                <a:gd name="connsiteX8" fmla="*/ 3033311 w 3220598"/>
                <a:gd name="connsiteY8" fmla="*/ 400280 h 1817783"/>
                <a:gd name="connsiteX9" fmla="*/ 2868058 w 3220598"/>
                <a:gd name="connsiteY9" fmla="*/ 36723 h 1817783"/>
                <a:gd name="connsiteX10" fmla="*/ 2394332 w 3220598"/>
                <a:gd name="connsiteY10" fmla="*/ 179942 h 1817783"/>
                <a:gd name="connsiteX11" fmla="*/ 2218063 w 3220598"/>
                <a:gd name="connsiteY11" fmla="*/ 334178 h 1817783"/>
                <a:gd name="connsiteX12" fmla="*/ 1997725 w 3220598"/>
                <a:gd name="connsiteY12" fmla="*/ 433330 h 1817783"/>
                <a:gd name="connsiteX13" fmla="*/ 1777388 w 3220598"/>
                <a:gd name="connsiteY13" fmla="*/ 433330 h 1817783"/>
                <a:gd name="connsiteX14" fmla="*/ 1303663 w 3220598"/>
                <a:gd name="connsiteY14" fmla="*/ 752819 h 1817783"/>
                <a:gd name="connsiteX15" fmla="*/ 1094342 w 3220598"/>
                <a:gd name="connsiteY15" fmla="*/ 1017224 h 1817783"/>
                <a:gd name="connsiteX16" fmla="*/ 763836 w 3220598"/>
                <a:gd name="connsiteY16" fmla="*/ 1171460 h 1817783"/>
                <a:gd name="connsiteX17" fmla="*/ 334178 w 3220598"/>
                <a:gd name="connsiteY17" fmla="*/ 1237561 h 1817783"/>
                <a:gd name="connsiteX18" fmla="*/ 201976 w 3220598"/>
                <a:gd name="connsiteY18" fmla="*/ 1314680 h 1817783"/>
                <a:gd name="connsiteX0" fmla="*/ 201976 w 3089584"/>
                <a:gd name="connsiteY0" fmla="*/ 1314680 h 1828010"/>
                <a:gd name="connsiteX1" fmla="*/ 25706 w 3089584"/>
                <a:gd name="connsiteY1" fmla="*/ 1490949 h 1828010"/>
                <a:gd name="connsiteX2" fmla="*/ 356212 w 3089584"/>
                <a:gd name="connsiteY2" fmla="*/ 1777388 h 1828010"/>
                <a:gd name="connsiteX3" fmla="*/ 1501966 w 3089584"/>
                <a:gd name="connsiteY3" fmla="*/ 1733321 h 1828010"/>
                <a:gd name="connsiteX4" fmla="*/ 1964675 w 3089584"/>
                <a:gd name="connsiteY4" fmla="*/ 1766371 h 1828010"/>
                <a:gd name="connsiteX5" fmla="*/ 2548569 w 3089584"/>
                <a:gd name="connsiteY5" fmla="*/ 1777388 h 1828010"/>
                <a:gd name="connsiteX6" fmla="*/ 2960081 w 3089584"/>
                <a:gd name="connsiteY6" fmla="*/ 1462642 h 1828010"/>
                <a:gd name="connsiteX7" fmla="*/ 3077378 w 3089584"/>
                <a:gd name="connsiteY7" fmla="*/ 940106 h 1828010"/>
                <a:gd name="connsiteX8" fmla="*/ 3033311 w 3089584"/>
                <a:gd name="connsiteY8" fmla="*/ 400280 h 1828010"/>
                <a:gd name="connsiteX9" fmla="*/ 2868058 w 3089584"/>
                <a:gd name="connsiteY9" fmla="*/ 36723 h 1828010"/>
                <a:gd name="connsiteX10" fmla="*/ 2394332 w 3089584"/>
                <a:gd name="connsiteY10" fmla="*/ 179942 h 1828010"/>
                <a:gd name="connsiteX11" fmla="*/ 2218063 w 3089584"/>
                <a:gd name="connsiteY11" fmla="*/ 334178 h 1828010"/>
                <a:gd name="connsiteX12" fmla="*/ 1997725 w 3089584"/>
                <a:gd name="connsiteY12" fmla="*/ 433330 h 1828010"/>
                <a:gd name="connsiteX13" fmla="*/ 1777388 w 3089584"/>
                <a:gd name="connsiteY13" fmla="*/ 433330 h 1828010"/>
                <a:gd name="connsiteX14" fmla="*/ 1303663 w 3089584"/>
                <a:gd name="connsiteY14" fmla="*/ 752819 h 1828010"/>
                <a:gd name="connsiteX15" fmla="*/ 1094342 w 3089584"/>
                <a:gd name="connsiteY15" fmla="*/ 1017224 h 1828010"/>
                <a:gd name="connsiteX16" fmla="*/ 763836 w 3089584"/>
                <a:gd name="connsiteY16" fmla="*/ 1171460 h 1828010"/>
                <a:gd name="connsiteX17" fmla="*/ 334178 w 3089584"/>
                <a:gd name="connsiteY17" fmla="*/ 1237561 h 1828010"/>
                <a:gd name="connsiteX18" fmla="*/ 201976 w 3089584"/>
                <a:gd name="connsiteY18" fmla="*/ 1314680 h 182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9584" h="1828010">
                  <a:moveTo>
                    <a:pt x="201976" y="1314680"/>
                  </a:moveTo>
                  <a:cubicBezTo>
                    <a:pt x="150564" y="1356911"/>
                    <a:pt x="0" y="1413831"/>
                    <a:pt x="25706" y="1490949"/>
                  </a:cubicBezTo>
                  <a:cubicBezTo>
                    <a:pt x="51412" y="1568067"/>
                    <a:pt x="110169" y="1736993"/>
                    <a:pt x="356212" y="1777388"/>
                  </a:cubicBezTo>
                  <a:cubicBezTo>
                    <a:pt x="602255" y="1817783"/>
                    <a:pt x="1233889" y="1735157"/>
                    <a:pt x="1501966" y="1733321"/>
                  </a:cubicBezTo>
                  <a:cubicBezTo>
                    <a:pt x="1770043" y="1731485"/>
                    <a:pt x="1790241" y="1759027"/>
                    <a:pt x="1964675" y="1766371"/>
                  </a:cubicBezTo>
                  <a:cubicBezTo>
                    <a:pt x="2139109" y="1773716"/>
                    <a:pt x="2382668" y="1828010"/>
                    <a:pt x="2548569" y="1777388"/>
                  </a:cubicBezTo>
                  <a:cubicBezTo>
                    <a:pt x="2714470" y="1726767"/>
                    <a:pt x="2871946" y="1602189"/>
                    <a:pt x="2960081" y="1462642"/>
                  </a:cubicBezTo>
                  <a:cubicBezTo>
                    <a:pt x="3048216" y="1323095"/>
                    <a:pt x="3065173" y="1117166"/>
                    <a:pt x="3077378" y="940106"/>
                  </a:cubicBezTo>
                  <a:cubicBezTo>
                    <a:pt x="3089583" y="763046"/>
                    <a:pt x="3068198" y="550844"/>
                    <a:pt x="3033311" y="400280"/>
                  </a:cubicBezTo>
                  <a:cubicBezTo>
                    <a:pt x="2998424" y="249716"/>
                    <a:pt x="2974554" y="73446"/>
                    <a:pt x="2868058" y="36723"/>
                  </a:cubicBezTo>
                  <a:cubicBezTo>
                    <a:pt x="2761562" y="0"/>
                    <a:pt x="2502664" y="130366"/>
                    <a:pt x="2394332" y="179942"/>
                  </a:cubicBezTo>
                  <a:cubicBezTo>
                    <a:pt x="2286000" y="229518"/>
                    <a:pt x="2284164" y="291947"/>
                    <a:pt x="2218063" y="334178"/>
                  </a:cubicBezTo>
                  <a:cubicBezTo>
                    <a:pt x="2151962" y="376409"/>
                    <a:pt x="2071171" y="416805"/>
                    <a:pt x="1997725" y="433330"/>
                  </a:cubicBezTo>
                  <a:cubicBezTo>
                    <a:pt x="1924279" y="449855"/>
                    <a:pt x="1893065" y="380082"/>
                    <a:pt x="1777388" y="433330"/>
                  </a:cubicBezTo>
                  <a:cubicBezTo>
                    <a:pt x="1661711" y="486578"/>
                    <a:pt x="1417504" y="655503"/>
                    <a:pt x="1303663" y="752819"/>
                  </a:cubicBezTo>
                  <a:cubicBezTo>
                    <a:pt x="1189822" y="850135"/>
                    <a:pt x="1184313" y="947451"/>
                    <a:pt x="1094342" y="1017224"/>
                  </a:cubicBezTo>
                  <a:cubicBezTo>
                    <a:pt x="1004371" y="1086998"/>
                    <a:pt x="890530" y="1134737"/>
                    <a:pt x="763836" y="1171460"/>
                  </a:cubicBezTo>
                  <a:cubicBezTo>
                    <a:pt x="637142" y="1208183"/>
                    <a:pt x="429658" y="1215527"/>
                    <a:pt x="334178" y="1237561"/>
                  </a:cubicBezTo>
                  <a:cubicBezTo>
                    <a:pt x="238699" y="1259595"/>
                    <a:pt x="253388" y="1272449"/>
                    <a:pt x="201976" y="1314680"/>
                  </a:cubicBezTo>
                  <a:close/>
                </a:path>
              </a:pathLst>
            </a:custGeom>
            <a:solidFill>
              <a:srgbClr val="4F81BD">
                <a:alpha val="50000"/>
              </a:srgbClr>
            </a:solidFill>
            <a:ln>
              <a:noFill/>
            </a:ln>
            <a:effectLst>
              <a:outerShdw blurRad="254000" dist="114300" dir="8040000" algn="ctr" rotWithShape="0">
                <a:srgbClr val="4F81BD"/>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4572000" y="4343400"/>
              <a:ext cx="1905000" cy="461665"/>
            </a:xfrm>
            <a:prstGeom prst="rect">
              <a:avLst/>
            </a:prstGeom>
            <a:solidFill>
              <a:srgbClr val="4F81BD">
                <a:alpha val="30000"/>
              </a:srgbClr>
            </a:solidFill>
            <a:effectLst>
              <a:outerShdw blurRad="584200" dist="152400" dir="5400000" algn="ctr" rotWithShape="0">
                <a:srgbClr val="4F81BD"/>
              </a:outerShdw>
            </a:effectLst>
          </p:spPr>
          <p:txBody>
            <a:bodyPr wrap="square" rtlCol="0">
              <a:spAutoFit/>
            </a:bodyPr>
            <a:lstStyle/>
            <a:p>
              <a:r>
                <a:rPr lang="en-US" sz="2400" dirty="0" smtClean="0"/>
                <a:t>Lower Creeks</a:t>
              </a:r>
              <a:endParaRPr lang="en-US" sz="2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0"/>
                                  </p:stCondLst>
                                  <p:childTnLst>
                                    <p:set>
                                      <p:cBhvr>
                                        <p:cTn id="6" dur="1" fill="hold">
                                          <p:stCondLst>
                                            <p:cond delay="0"/>
                                          </p:stCondLst>
                                        </p:cTn>
                                        <p:tgtEl>
                                          <p:spTgt spid="27">
                                            <p:bg/>
                                          </p:spTgt>
                                        </p:tgtEl>
                                        <p:attrNameLst>
                                          <p:attrName>style.visibility</p:attrName>
                                        </p:attrNameLst>
                                      </p:cBhvr>
                                      <p:to>
                                        <p:strVal val="visible"/>
                                      </p:to>
                                    </p:set>
                                    <p:animEffect transition="in" filter="fade">
                                      <p:cBhvr>
                                        <p:cTn id="7" dur="1000"/>
                                        <p:tgtEl>
                                          <p:spTgt spid="27">
                                            <p:bg/>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7">
                                            <p:txEl>
                                              <p:pRg st="0" end="0"/>
                                            </p:txEl>
                                          </p:spTgt>
                                        </p:tgtEl>
                                        <p:attrNameLst>
                                          <p:attrName>style.visibility</p:attrName>
                                        </p:attrNameLst>
                                      </p:cBhvr>
                                      <p:to>
                                        <p:strVal val="visible"/>
                                      </p:to>
                                    </p:set>
                                    <p:animEffect transition="in" filter="fade">
                                      <p:cBhvr>
                                        <p:cTn id="10" dur="1000"/>
                                        <p:tgtEl>
                                          <p:spTgt spid="27">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xEl>
                                              <p:pRg st="1" end="1"/>
                                            </p:txEl>
                                          </p:spTgt>
                                        </p:tgtEl>
                                        <p:attrNameLst>
                                          <p:attrName>style.visibility</p:attrName>
                                        </p:attrNameLst>
                                      </p:cBhvr>
                                      <p:to>
                                        <p:strVal val="visible"/>
                                      </p:to>
                                    </p:set>
                                    <p:animEffect transition="in" filter="fade">
                                      <p:cBhvr>
                                        <p:cTn id="13" dur="1000"/>
                                        <p:tgtEl>
                                          <p:spTgt spid="27">
                                            <p:txEl>
                                              <p:pRg st="1" end="1"/>
                                            </p:txEl>
                                          </p:spTgt>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7">
                                            <p:txEl>
                                              <p:pRg st="2" end="2"/>
                                            </p:txEl>
                                          </p:spTgt>
                                        </p:tgtEl>
                                        <p:attrNameLst>
                                          <p:attrName>style.visibility</p:attrName>
                                        </p:attrNameLst>
                                      </p:cBhvr>
                                      <p:to>
                                        <p:strVal val="visible"/>
                                      </p:to>
                                    </p:set>
                                    <p:animEffect transition="in" filter="wipe(left)">
                                      <p:cBhvr>
                                        <p:cTn id="22" dur="1000"/>
                                        <p:tgtEl>
                                          <p:spTgt spid="27">
                                            <p:txEl>
                                              <p:pRg st="2" end="2"/>
                                            </p:txEl>
                                          </p:spTgt>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27">
                                            <p:txEl>
                                              <p:pRg st="3" end="3"/>
                                            </p:txEl>
                                          </p:spTgt>
                                        </p:tgtEl>
                                        <p:attrNameLst>
                                          <p:attrName>style.visibility</p:attrName>
                                        </p:attrNameLst>
                                      </p:cBhvr>
                                      <p:to>
                                        <p:strVal val="visible"/>
                                      </p:to>
                                    </p:set>
                                    <p:animEffect transition="in" filter="wipe(left)">
                                      <p:cBhvr>
                                        <p:cTn id="26" dur="1000"/>
                                        <p:tgtEl>
                                          <p:spTgt spid="27">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1000"/>
                                        <p:tgtEl>
                                          <p:spTgt spid="50"/>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27">
                                            <p:txEl>
                                              <p:pRg st="4" end="4"/>
                                            </p:txEl>
                                          </p:spTgt>
                                        </p:tgtEl>
                                        <p:attrNameLst>
                                          <p:attrName>style.visibility</p:attrName>
                                        </p:attrNameLst>
                                      </p:cBhvr>
                                      <p:to>
                                        <p:strVal val="visible"/>
                                      </p:to>
                                    </p:set>
                                    <p:animEffect transition="in" filter="wipe(left)">
                                      <p:cBhvr>
                                        <p:cTn id="33" dur="1000"/>
                                        <p:tgtEl>
                                          <p:spTgt spid="27">
                                            <p:txEl>
                                              <p:pRg st="4" end="4"/>
                                            </p:txEl>
                                          </p:spTgt>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childTnLst>
                                </p:cTn>
                              </p:par>
                            </p:childTnLst>
                          </p:cTn>
                        </p:par>
                        <p:par>
                          <p:cTn id="38" fill="hold">
                            <p:stCondLst>
                              <p:cond delay="4000"/>
                            </p:stCondLst>
                            <p:childTnLst>
                              <p:par>
                                <p:cTn id="39" presetID="10" presetClass="entr" presetSubtype="0"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10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00"/>
                                        <p:tgtEl>
                                          <p:spTgt spid="50"/>
                                        </p:tgtEl>
                                      </p:cBhvr>
                                    </p:animEffect>
                                    <p:set>
                                      <p:cBhvr>
                                        <p:cTn id="46" dur="1" fill="hold">
                                          <p:stCondLst>
                                            <p:cond delay="999"/>
                                          </p:stCondLst>
                                        </p:cTn>
                                        <p:tgtEl>
                                          <p:spTgt spid="50"/>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000"/>
                                        <p:tgtEl>
                                          <p:spTgt spid="30"/>
                                        </p:tgtEl>
                                      </p:cBhvr>
                                    </p:animEffect>
                                    <p:set>
                                      <p:cBhvr>
                                        <p:cTn id="49" dur="1" fill="hold">
                                          <p:stCondLst>
                                            <p:cond delay="999"/>
                                          </p:stCondLst>
                                        </p:cTn>
                                        <p:tgtEl>
                                          <p:spTgt spid="3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000"/>
                                        <p:tgtEl>
                                          <p:spTgt spid="38"/>
                                        </p:tgtEl>
                                      </p:cBhvr>
                                    </p:animEffect>
                                    <p:set>
                                      <p:cBhvr>
                                        <p:cTn id="52" dur="1" fill="hold">
                                          <p:stCondLst>
                                            <p:cond delay="999"/>
                                          </p:stCondLst>
                                        </p:cTn>
                                        <p:tgtEl>
                                          <p:spTgt spid="38"/>
                                        </p:tgtEl>
                                        <p:attrNameLst>
                                          <p:attrName>style.visibility</p:attrName>
                                        </p:attrNameLst>
                                      </p:cBhvr>
                                      <p:to>
                                        <p:strVal val="hidden"/>
                                      </p:to>
                                    </p:set>
                                  </p:childTnLst>
                                </p:cTn>
                              </p:par>
                            </p:childTnLst>
                          </p:cTn>
                        </p:par>
                        <p:par>
                          <p:cTn id="53" fill="hold">
                            <p:stCondLst>
                              <p:cond delay="1000"/>
                            </p:stCondLst>
                            <p:childTnLst>
                              <p:par>
                                <p:cTn id="54" presetID="22" presetClass="entr" presetSubtype="8" fill="hold" nodeType="afterEffect">
                                  <p:stCondLst>
                                    <p:cond delay="0"/>
                                  </p:stCondLst>
                                  <p:childTnLst>
                                    <p:set>
                                      <p:cBhvr>
                                        <p:cTn id="55" dur="1" fill="hold">
                                          <p:stCondLst>
                                            <p:cond delay="0"/>
                                          </p:stCondLst>
                                        </p:cTn>
                                        <p:tgtEl>
                                          <p:spTgt spid="27">
                                            <p:txEl>
                                              <p:pRg st="5" end="5"/>
                                            </p:txEl>
                                          </p:spTgt>
                                        </p:tgtEl>
                                        <p:attrNameLst>
                                          <p:attrName>style.visibility</p:attrName>
                                        </p:attrNameLst>
                                      </p:cBhvr>
                                      <p:to>
                                        <p:strVal val="visible"/>
                                      </p:to>
                                    </p:set>
                                    <p:animEffect transition="in" filter="wipe(left)">
                                      <p:cBhvr>
                                        <p:cTn id="56" dur="1000"/>
                                        <p:tgtEl>
                                          <p:spTgt spid="27">
                                            <p:txEl>
                                              <p:pRg st="5" end="5"/>
                                            </p:txEl>
                                          </p:spTgt>
                                        </p:tgtEl>
                                      </p:cBhvr>
                                    </p:animEffect>
                                  </p:childTnLst>
                                </p:cTn>
                              </p:par>
                            </p:childTnLst>
                          </p:cTn>
                        </p:par>
                        <p:par>
                          <p:cTn id="57" fill="hold">
                            <p:stCondLst>
                              <p:cond delay="2000"/>
                            </p:stCondLst>
                            <p:childTnLst>
                              <p:par>
                                <p:cTn id="58" presetID="22" presetClass="entr" presetSubtype="8" fill="hold" nodeType="afterEffect">
                                  <p:stCondLst>
                                    <p:cond delay="0"/>
                                  </p:stCondLst>
                                  <p:childTnLst>
                                    <p:set>
                                      <p:cBhvr>
                                        <p:cTn id="59" dur="1" fill="hold">
                                          <p:stCondLst>
                                            <p:cond delay="0"/>
                                          </p:stCondLst>
                                        </p:cTn>
                                        <p:tgtEl>
                                          <p:spTgt spid="27">
                                            <p:txEl>
                                              <p:pRg st="6" end="6"/>
                                            </p:txEl>
                                          </p:spTgt>
                                        </p:tgtEl>
                                        <p:attrNameLst>
                                          <p:attrName>style.visibility</p:attrName>
                                        </p:attrNameLst>
                                      </p:cBhvr>
                                      <p:to>
                                        <p:strVal val="visible"/>
                                      </p:to>
                                    </p:set>
                                    <p:animEffect transition="in" filter="wipe(left)">
                                      <p:cBhvr>
                                        <p:cTn id="60" dur="1000"/>
                                        <p:tgtEl>
                                          <p:spTgt spid="27">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1000"/>
                                        <p:tgtEl>
                                          <p:spTgt spid="27">
                                            <p:txEl>
                                              <p:pRg st="0" end="0"/>
                                            </p:txEl>
                                          </p:spTgt>
                                        </p:tgtEl>
                                      </p:cBhvr>
                                    </p:animEffect>
                                    <p:set>
                                      <p:cBhvr>
                                        <p:cTn id="65" dur="1" fill="hold">
                                          <p:stCondLst>
                                            <p:cond delay="999"/>
                                          </p:stCondLst>
                                        </p:cTn>
                                        <p:tgtEl>
                                          <p:spTgt spid="27">
                                            <p:txEl>
                                              <p:pRg st="0" end="0"/>
                                            </p:txEl>
                                          </p:spTgt>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1000"/>
                                        <p:tgtEl>
                                          <p:spTgt spid="27">
                                            <p:txEl>
                                              <p:pRg st="1" end="1"/>
                                            </p:txEl>
                                          </p:spTgt>
                                        </p:tgtEl>
                                      </p:cBhvr>
                                    </p:animEffect>
                                    <p:set>
                                      <p:cBhvr>
                                        <p:cTn id="68" dur="1" fill="hold">
                                          <p:stCondLst>
                                            <p:cond delay="999"/>
                                          </p:stCondLst>
                                        </p:cTn>
                                        <p:tgtEl>
                                          <p:spTgt spid="27">
                                            <p:txEl>
                                              <p:pRg st="1" end="1"/>
                                            </p:txEl>
                                          </p:spTgt>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1000"/>
                                        <p:tgtEl>
                                          <p:spTgt spid="27">
                                            <p:txEl>
                                              <p:pRg st="2" end="2"/>
                                            </p:txEl>
                                          </p:spTgt>
                                        </p:tgtEl>
                                      </p:cBhvr>
                                    </p:animEffect>
                                    <p:set>
                                      <p:cBhvr>
                                        <p:cTn id="71" dur="1" fill="hold">
                                          <p:stCondLst>
                                            <p:cond delay="999"/>
                                          </p:stCondLst>
                                        </p:cTn>
                                        <p:tgtEl>
                                          <p:spTgt spid="27">
                                            <p:txEl>
                                              <p:pRg st="2" end="2"/>
                                            </p:txEl>
                                          </p:spTgt>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000"/>
                                        <p:tgtEl>
                                          <p:spTgt spid="27">
                                            <p:txEl>
                                              <p:pRg st="3" end="3"/>
                                            </p:txEl>
                                          </p:spTgt>
                                        </p:tgtEl>
                                      </p:cBhvr>
                                    </p:animEffect>
                                    <p:set>
                                      <p:cBhvr>
                                        <p:cTn id="74" dur="1" fill="hold">
                                          <p:stCondLst>
                                            <p:cond delay="999"/>
                                          </p:stCondLst>
                                        </p:cTn>
                                        <p:tgtEl>
                                          <p:spTgt spid="27">
                                            <p:txEl>
                                              <p:pRg st="3" end="3"/>
                                            </p:txEl>
                                          </p:spTgt>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1000"/>
                                        <p:tgtEl>
                                          <p:spTgt spid="27">
                                            <p:txEl>
                                              <p:pRg st="4" end="4"/>
                                            </p:txEl>
                                          </p:spTgt>
                                        </p:tgtEl>
                                      </p:cBhvr>
                                    </p:animEffect>
                                    <p:set>
                                      <p:cBhvr>
                                        <p:cTn id="77" dur="1" fill="hold">
                                          <p:stCondLst>
                                            <p:cond delay="999"/>
                                          </p:stCondLst>
                                        </p:cTn>
                                        <p:tgtEl>
                                          <p:spTgt spid="27">
                                            <p:txEl>
                                              <p:pRg st="4" end="4"/>
                                            </p:txEl>
                                          </p:spTgt>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27">
                                            <p:txEl>
                                              <p:pRg st="5" end="5"/>
                                            </p:txEl>
                                          </p:spTgt>
                                        </p:tgtEl>
                                      </p:cBhvr>
                                    </p:animEffect>
                                    <p:set>
                                      <p:cBhvr>
                                        <p:cTn id="80" dur="1" fill="hold">
                                          <p:stCondLst>
                                            <p:cond delay="999"/>
                                          </p:stCondLst>
                                        </p:cTn>
                                        <p:tgtEl>
                                          <p:spTgt spid="27">
                                            <p:txEl>
                                              <p:pRg st="5" end="5"/>
                                            </p:txEl>
                                          </p:spTgt>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1000"/>
                                        <p:tgtEl>
                                          <p:spTgt spid="27">
                                            <p:txEl>
                                              <p:pRg st="6" end="6"/>
                                            </p:txEl>
                                          </p:spTgt>
                                        </p:tgtEl>
                                      </p:cBhvr>
                                    </p:animEffect>
                                    <p:set>
                                      <p:cBhvr>
                                        <p:cTn id="83" dur="1" fill="hold">
                                          <p:stCondLst>
                                            <p:cond delay="999"/>
                                          </p:stCondLst>
                                        </p:cTn>
                                        <p:tgtEl>
                                          <p:spTgt spid="27">
                                            <p:txEl>
                                              <p:pRg st="6" end="6"/>
                                            </p:txEl>
                                          </p:spTgt>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1000"/>
                                        <p:tgtEl>
                                          <p:spTgt spid="27">
                                            <p:bg/>
                                          </p:spTgt>
                                        </p:tgtEl>
                                      </p:cBhvr>
                                    </p:animEffect>
                                    <p:set>
                                      <p:cBhvr>
                                        <p:cTn id="86" dur="1" fill="hold">
                                          <p:stCondLst>
                                            <p:cond delay="999"/>
                                          </p:stCondLst>
                                        </p:cTn>
                                        <p:tgtEl>
                                          <p:spTgt spid="27">
                                            <p:bg/>
                                          </p:spTgt>
                                        </p:tgtEl>
                                        <p:attrNameLst>
                                          <p:attrName>style.visibility</p:attrName>
                                        </p:attrNameLst>
                                      </p:cBhvr>
                                      <p:to>
                                        <p:strVal val="hidden"/>
                                      </p:to>
                                    </p:set>
                                  </p:childTnLst>
                                </p:cTn>
                              </p:par>
                            </p:childTnLst>
                          </p:cTn>
                        </p:par>
                        <p:par>
                          <p:cTn id="87" fill="hold">
                            <p:stCondLst>
                              <p:cond delay="1000"/>
                            </p:stCondLst>
                            <p:childTnLst>
                              <p:par>
                                <p:cTn id="88" presetID="6" presetClass="emph" presetSubtype="0" fill="hold" nodeType="afterEffect">
                                  <p:stCondLst>
                                    <p:cond delay="0"/>
                                  </p:stCondLst>
                                  <p:childTnLst>
                                    <p:animScale>
                                      <p:cBhvr>
                                        <p:cTn id="89" dur="1000" fill="hold"/>
                                        <p:tgtEl>
                                          <p:spTgt spid="28"/>
                                        </p:tgtEl>
                                      </p:cBhvr>
                                      <p:by x="50000" y="50000"/>
                                    </p:animScale>
                                  </p:childTnLst>
                                </p:cTn>
                              </p:par>
                              <p:par>
                                <p:cTn id="90" presetID="42" presetClass="path" presetSubtype="0" accel="50000" decel="50000" fill="hold" nodeType="withEffect">
                                  <p:stCondLst>
                                    <p:cond delay="0"/>
                                  </p:stCondLst>
                                  <p:childTnLst>
                                    <p:animMotion origin="layout" path="M -3.05556E-6 -1.11111E-6 L -0.24982 0.16667 " pathEditMode="relative" rAng="0" ptsTypes="AA">
                                      <p:cBhvr>
                                        <p:cTn id="91" dur="1000" fill="hold"/>
                                        <p:tgtEl>
                                          <p:spTgt spid="28"/>
                                        </p:tgtEl>
                                        <p:attrNameLst>
                                          <p:attrName>ppt_x</p:attrName>
                                          <p:attrName>ppt_y</p:attrName>
                                        </p:attrNameLst>
                                      </p:cBhvr>
                                      <p:rCtr x="-125" y="83"/>
                                    </p:animMotion>
                                  </p:childTnLst>
                                </p:cTn>
                              </p:par>
                              <p:par>
                                <p:cTn id="92" presetID="22" presetClass="entr" presetSubtype="4" fill="hold" nodeType="with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wipe(down)">
                                      <p:cBhvr>
                                        <p:cTn id="94"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1" uiExpand="1" build="allAtOnce" animBg="1"/>
      <p:bldP spid="27" grpId="2" uiExpand="1" build="allAtOnce"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2"/>
          <p:cNvGrpSpPr/>
          <p:nvPr/>
        </p:nvGrpSpPr>
        <p:grpSpPr>
          <a:xfrm>
            <a:off x="0" y="5562599"/>
            <a:ext cx="9144000" cy="1295401"/>
            <a:chOff x="0" y="5562599"/>
            <a:chExt cx="9144000" cy="1295401"/>
          </a:xfrm>
        </p:grpSpPr>
        <p:sp>
          <p:nvSpPr>
            <p:cNvPr id="11" name="Rectangle 10"/>
            <p:cNvSpPr/>
            <p:nvPr/>
          </p:nvSpPr>
          <p:spPr>
            <a:xfrm>
              <a:off x="0" y="5715000"/>
              <a:ext cx="9144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     </a:t>
              </a:r>
            </a:p>
          </p:txBody>
        </p:sp>
        <p:sp>
          <p:nvSpPr>
            <p:cNvPr id="12" name="TextBox 11"/>
            <p:cNvSpPr txBox="1"/>
            <p:nvPr/>
          </p:nvSpPr>
          <p:spPr>
            <a:xfrm rot="16200000">
              <a:off x="-172483" y="6223852"/>
              <a:ext cx="806631" cy="461665"/>
            </a:xfrm>
            <a:prstGeom prst="rect">
              <a:avLst/>
            </a:prstGeom>
            <a:noFill/>
          </p:spPr>
          <p:txBody>
            <a:bodyPr wrap="none" rtlCol="0">
              <a:spAutoFit/>
            </a:bodyPr>
            <a:lstStyle/>
            <a:p>
              <a:r>
                <a:rPr lang="en-US" sz="2400" b="1" dirty="0" smtClean="0"/>
                <a:t>1800</a:t>
              </a:r>
              <a:endParaRPr lang="en-US" sz="2400" b="1" dirty="0"/>
            </a:p>
          </p:txBody>
        </p:sp>
        <p:sp>
          <p:nvSpPr>
            <p:cNvPr id="13" name="TextBox 12"/>
            <p:cNvSpPr txBox="1"/>
            <p:nvPr/>
          </p:nvSpPr>
          <p:spPr>
            <a:xfrm rot="16200000">
              <a:off x="3861652" y="6223852"/>
              <a:ext cx="806631" cy="461665"/>
            </a:xfrm>
            <a:prstGeom prst="rect">
              <a:avLst/>
            </a:prstGeom>
            <a:noFill/>
          </p:spPr>
          <p:txBody>
            <a:bodyPr wrap="none" rtlCol="0">
              <a:spAutoFit/>
            </a:bodyPr>
            <a:lstStyle/>
            <a:p>
              <a:r>
                <a:rPr lang="en-US" sz="2400" b="1" dirty="0" smtClean="0"/>
                <a:t>1900</a:t>
              </a:r>
              <a:endParaRPr lang="en-US" sz="2400" b="1" dirty="0"/>
            </a:p>
          </p:txBody>
        </p:sp>
        <p:sp>
          <p:nvSpPr>
            <p:cNvPr id="14" name="TextBox 13"/>
            <p:cNvSpPr txBox="1"/>
            <p:nvPr/>
          </p:nvSpPr>
          <p:spPr>
            <a:xfrm rot="16200000">
              <a:off x="8509852" y="6223852"/>
              <a:ext cx="806631" cy="461665"/>
            </a:xfrm>
            <a:prstGeom prst="rect">
              <a:avLst/>
            </a:prstGeom>
            <a:noFill/>
          </p:spPr>
          <p:txBody>
            <a:bodyPr wrap="none" rtlCol="0">
              <a:spAutoFit/>
            </a:bodyPr>
            <a:lstStyle/>
            <a:p>
              <a:r>
                <a:rPr lang="en-US" sz="2400" b="1" dirty="0" smtClean="0"/>
                <a:t>2000</a:t>
              </a:r>
              <a:endParaRPr lang="en-US" sz="2400" b="1" dirty="0"/>
            </a:p>
          </p:txBody>
        </p:sp>
        <p:cxnSp>
          <p:nvCxnSpPr>
            <p:cNvPr id="16" name="Straight Connector 15"/>
            <p:cNvCxnSpPr>
              <a:endCxn id="12" idx="3"/>
            </p:cNvCxnSpPr>
            <p:nvPr/>
          </p:nvCxnSpPr>
          <p:spPr>
            <a:xfrm rot="16200000" flipH="1">
              <a:off x="-14668" y="5805867"/>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8672132" y="5805868"/>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4019467" y="5805868"/>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Group 25"/>
          <p:cNvGrpSpPr/>
          <p:nvPr/>
        </p:nvGrpSpPr>
        <p:grpSpPr>
          <a:xfrm>
            <a:off x="7082135" y="5486400"/>
            <a:ext cx="461665" cy="1371598"/>
            <a:chOff x="1600200" y="4267202"/>
            <a:chExt cx="461665" cy="1371598"/>
          </a:xfrm>
        </p:grpSpPr>
        <p:cxnSp>
          <p:nvCxnSpPr>
            <p:cNvPr id="53" name="Straight Connector 52"/>
            <p:cNvCxnSpPr/>
            <p:nvPr/>
          </p:nvCxnSpPr>
          <p:spPr>
            <a:xfrm rot="16200000" flipH="1">
              <a:off x="1547434" y="4548570"/>
              <a:ext cx="564966" cy="22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rot="16200000">
              <a:off x="1427717" y="5004652"/>
              <a:ext cx="806631" cy="461665"/>
            </a:xfrm>
            <a:prstGeom prst="rect">
              <a:avLst/>
            </a:prstGeom>
            <a:noFill/>
          </p:spPr>
          <p:txBody>
            <a:bodyPr wrap="none" rtlCol="0">
              <a:spAutoFit/>
            </a:bodyPr>
            <a:lstStyle/>
            <a:p>
              <a:r>
                <a:rPr lang="en-US" sz="2400" b="1" dirty="0" smtClean="0"/>
                <a:t>1969</a:t>
              </a:r>
              <a:endParaRPr lang="en-US" sz="2400" b="1" dirty="0"/>
            </a:p>
          </p:txBody>
        </p:sp>
      </p:grpSp>
      <p:pic>
        <p:nvPicPr>
          <p:cNvPr id="45" name="Picture 5"/>
          <p:cNvPicPr>
            <a:picLocks noChangeAspect="1" noChangeArrowheads="1"/>
          </p:cNvPicPr>
          <p:nvPr/>
        </p:nvPicPr>
        <p:blipFill>
          <a:blip r:embed="rId3"/>
          <a:srcRect l="3082" r="4451"/>
          <a:stretch>
            <a:fillRect/>
          </a:stretch>
        </p:blipFill>
        <p:spPr bwMode="auto">
          <a:xfrm>
            <a:off x="6248400" y="1752600"/>
            <a:ext cx="2286000" cy="3352800"/>
          </a:xfrm>
          <a:prstGeom prst="rect">
            <a:avLst/>
          </a:prstGeom>
          <a:noFill/>
          <a:ln w="25400">
            <a:solidFill>
              <a:schemeClr val="tx1"/>
            </a:solidFill>
            <a:miter lim="800000"/>
            <a:headEnd/>
            <a:tailEnd/>
          </a:ln>
          <a:effectLst/>
        </p:spPr>
      </p:pic>
      <p:grpSp>
        <p:nvGrpSpPr>
          <p:cNvPr id="7" name="Group 25"/>
          <p:cNvGrpSpPr/>
          <p:nvPr/>
        </p:nvGrpSpPr>
        <p:grpSpPr>
          <a:xfrm>
            <a:off x="3200400" y="5486400"/>
            <a:ext cx="2133600" cy="1447798"/>
            <a:chOff x="1600200" y="4191002"/>
            <a:chExt cx="2133600" cy="1447798"/>
          </a:xfrm>
        </p:grpSpPr>
        <p:cxnSp>
          <p:nvCxnSpPr>
            <p:cNvPr id="46" name="Straight Connector 45"/>
            <p:cNvCxnSpPr/>
            <p:nvPr/>
          </p:nvCxnSpPr>
          <p:spPr>
            <a:xfrm rot="10800000" flipV="1">
              <a:off x="1831032" y="4191002"/>
              <a:ext cx="1902768" cy="64116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rot="16200000">
              <a:off x="1427717" y="5004652"/>
              <a:ext cx="806631" cy="461665"/>
            </a:xfrm>
            <a:prstGeom prst="rect">
              <a:avLst/>
            </a:prstGeom>
            <a:noFill/>
          </p:spPr>
          <p:txBody>
            <a:bodyPr wrap="none" rtlCol="0">
              <a:spAutoFit/>
            </a:bodyPr>
            <a:lstStyle/>
            <a:p>
              <a:r>
                <a:rPr lang="en-US" sz="2400" b="1" dirty="0" smtClean="0"/>
                <a:t>1867</a:t>
              </a:r>
              <a:endParaRPr lang="en-US" sz="2400" b="1" dirty="0"/>
            </a:p>
          </p:txBody>
        </p:sp>
      </p:grpSp>
      <p:pic>
        <p:nvPicPr>
          <p:cNvPr id="28" name="Picture 2"/>
          <p:cNvPicPr preferRelativeResize="0">
            <a:picLocks noChangeAspect="1" noChangeArrowheads="1"/>
          </p:cNvPicPr>
          <p:nvPr/>
        </p:nvPicPr>
        <p:blipFill>
          <a:blip r:embed="rId4" cstate="print"/>
          <a:srcRect t="2057" r="4000"/>
          <a:stretch>
            <a:fillRect/>
          </a:stretch>
        </p:blipFill>
        <p:spPr bwMode="auto">
          <a:xfrm>
            <a:off x="4864608" y="3767328"/>
            <a:ext cx="1067685" cy="1752600"/>
          </a:xfrm>
          <a:prstGeom prst="rect">
            <a:avLst/>
          </a:prstGeom>
          <a:noFill/>
          <a:ln w="12700">
            <a:solidFill>
              <a:schemeClr val="tx1"/>
            </a:solidFill>
            <a:miter lim="800000"/>
            <a:headEnd/>
            <a:tailEnd/>
          </a:ln>
          <a:effectLst/>
        </p:spPr>
      </p:pic>
      <p:grpSp>
        <p:nvGrpSpPr>
          <p:cNvPr id="8" name="Group 34"/>
          <p:cNvGrpSpPr/>
          <p:nvPr/>
        </p:nvGrpSpPr>
        <p:grpSpPr>
          <a:xfrm>
            <a:off x="1290935" y="5531034"/>
            <a:ext cx="918866" cy="1326964"/>
            <a:chOff x="1600200" y="4311836"/>
            <a:chExt cx="918866" cy="1326964"/>
          </a:xfrm>
        </p:grpSpPr>
        <p:cxnSp>
          <p:nvCxnSpPr>
            <p:cNvPr id="36" name="Straight Connector 35"/>
            <p:cNvCxnSpPr/>
            <p:nvPr/>
          </p:nvCxnSpPr>
          <p:spPr>
            <a:xfrm rot="10800000" flipV="1">
              <a:off x="1831033" y="4311836"/>
              <a:ext cx="688033" cy="56496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427717" y="5004652"/>
              <a:ext cx="806631" cy="461665"/>
            </a:xfrm>
            <a:prstGeom prst="rect">
              <a:avLst/>
            </a:prstGeom>
            <a:noFill/>
          </p:spPr>
          <p:txBody>
            <a:bodyPr wrap="none" rtlCol="0">
              <a:spAutoFit/>
            </a:bodyPr>
            <a:lstStyle/>
            <a:p>
              <a:r>
                <a:rPr lang="en-US" sz="2400" b="1" dirty="0" smtClean="0"/>
                <a:t>1825</a:t>
              </a:r>
              <a:endParaRPr lang="en-US" sz="2400" b="1" dirty="0"/>
            </a:p>
          </p:txBody>
        </p:sp>
      </p:grpSp>
      <p:pic>
        <p:nvPicPr>
          <p:cNvPr id="34" name="Picture 3"/>
          <p:cNvPicPr preferRelativeResize="0">
            <a:picLocks noChangeAspect="1" noChangeArrowheads="1"/>
          </p:cNvPicPr>
          <p:nvPr/>
        </p:nvPicPr>
        <p:blipFill>
          <a:blip r:embed="rId5" cstate="print"/>
          <a:srcRect/>
          <a:stretch>
            <a:fillRect/>
          </a:stretch>
        </p:blipFill>
        <p:spPr bwMode="auto">
          <a:xfrm>
            <a:off x="2029968" y="3767328"/>
            <a:ext cx="1263650" cy="1755278"/>
          </a:xfrm>
          <a:prstGeom prst="rect">
            <a:avLst/>
          </a:prstGeom>
          <a:noFill/>
          <a:ln w="12700">
            <a:solidFill>
              <a:schemeClr val="tx1"/>
            </a:solidFill>
            <a:miter lim="800000"/>
            <a:headEnd/>
            <a:tailEnd/>
          </a:ln>
          <a:effectLst/>
        </p:spPr>
      </p:pic>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p:nvSpPr>
          <p:cNvPr id="4" name="Rectangle 3"/>
          <p:cNvSpPr/>
          <p:nvPr/>
        </p:nvSpPr>
        <p:spPr>
          <a:xfrm>
            <a:off x="0" y="1042416"/>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centralized tribal government</a:t>
            </a:r>
          </a:p>
        </p:txBody>
      </p:sp>
      <p:sp>
        <p:nvSpPr>
          <p:cNvPr id="5" name="Rectangle 4"/>
          <p:cNvSpPr/>
          <p:nvPr/>
        </p:nvSpPr>
        <p:spPr>
          <a:xfrm>
            <a:off x="749808" y="1499616"/>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written constitution</a:t>
            </a:r>
          </a:p>
        </p:txBody>
      </p:sp>
      <p:grpSp>
        <p:nvGrpSpPr>
          <p:cNvPr id="9" name="Group 25"/>
          <p:cNvGrpSpPr/>
          <p:nvPr/>
        </p:nvGrpSpPr>
        <p:grpSpPr>
          <a:xfrm>
            <a:off x="990600" y="5486400"/>
            <a:ext cx="461665" cy="1371598"/>
            <a:chOff x="1600200" y="4267202"/>
            <a:chExt cx="461665" cy="1371598"/>
          </a:xfrm>
        </p:grpSpPr>
        <p:cxnSp>
          <p:nvCxnSpPr>
            <p:cNvPr id="24" name="Straight Connector 23"/>
            <p:cNvCxnSpPr/>
            <p:nvPr/>
          </p:nvCxnSpPr>
          <p:spPr>
            <a:xfrm rot="16200000" flipH="1">
              <a:off x="1547434" y="4548570"/>
              <a:ext cx="564966" cy="22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rot="16200000">
              <a:off x="1427717" y="5004652"/>
              <a:ext cx="806631" cy="461665"/>
            </a:xfrm>
            <a:prstGeom prst="rect">
              <a:avLst/>
            </a:prstGeom>
            <a:noFill/>
          </p:spPr>
          <p:txBody>
            <a:bodyPr wrap="none" rtlCol="0">
              <a:spAutoFit/>
            </a:bodyPr>
            <a:lstStyle/>
            <a:p>
              <a:r>
                <a:rPr lang="en-US" sz="2400" b="1" dirty="0" smtClean="0"/>
                <a:t>1825</a:t>
              </a:r>
              <a:endParaRPr lang="en-US" sz="2400" b="1" dirty="0"/>
            </a:p>
          </p:txBody>
        </p:sp>
      </p:grpSp>
      <p:pic>
        <p:nvPicPr>
          <p:cNvPr id="22" name="Picture 6"/>
          <p:cNvPicPr preferRelativeResize="0">
            <a:picLocks noChangeAspect="1" noChangeArrowheads="1"/>
          </p:cNvPicPr>
          <p:nvPr/>
        </p:nvPicPr>
        <p:blipFill>
          <a:blip r:embed="rId6" cstate="print"/>
          <a:srcRect/>
          <a:stretch>
            <a:fillRect/>
          </a:stretch>
        </p:blipFill>
        <p:spPr bwMode="auto">
          <a:xfrm>
            <a:off x="612648" y="3718081"/>
            <a:ext cx="1187450" cy="1844519"/>
          </a:xfrm>
          <a:prstGeom prst="rect">
            <a:avLst/>
          </a:prstGeom>
          <a:noFill/>
          <a:ln w="9525">
            <a:noFill/>
            <a:miter lim="800000"/>
            <a:headEnd/>
            <a:tailEnd/>
          </a:ln>
          <a:effectLst/>
        </p:spPr>
      </p:pic>
      <p:grpSp>
        <p:nvGrpSpPr>
          <p:cNvPr id="10" name="Group 34"/>
          <p:cNvGrpSpPr/>
          <p:nvPr/>
        </p:nvGrpSpPr>
        <p:grpSpPr>
          <a:xfrm>
            <a:off x="1905000" y="5486400"/>
            <a:ext cx="1981201" cy="1403164"/>
            <a:chOff x="1600200" y="4235636"/>
            <a:chExt cx="1981201" cy="1403164"/>
          </a:xfrm>
        </p:grpSpPr>
        <p:cxnSp>
          <p:nvCxnSpPr>
            <p:cNvPr id="39" name="Straight Connector 38"/>
            <p:cNvCxnSpPr/>
            <p:nvPr/>
          </p:nvCxnSpPr>
          <p:spPr>
            <a:xfrm rot="10800000" flipV="1">
              <a:off x="1831040" y="4235636"/>
              <a:ext cx="1750361" cy="56496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rot="16200000">
              <a:off x="1427717" y="5004652"/>
              <a:ext cx="806631" cy="461665"/>
            </a:xfrm>
            <a:prstGeom prst="rect">
              <a:avLst/>
            </a:prstGeom>
            <a:noFill/>
          </p:spPr>
          <p:txBody>
            <a:bodyPr wrap="none" rtlCol="0">
              <a:spAutoFit/>
            </a:bodyPr>
            <a:lstStyle/>
            <a:p>
              <a:r>
                <a:rPr lang="en-US" sz="2400" b="1" dirty="0" smtClean="0"/>
                <a:t>1856</a:t>
              </a:r>
              <a:endParaRPr lang="en-US" sz="2400" b="1" dirty="0"/>
            </a:p>
          </p:txBody>
        </p:sp>
      </p:grpSp>
      <p:pic>
        <p:nvPicPr>
          <p:cNvPr id="35" name="Picture 4"/>
          <p:cNvPicPr preferRelativeResize="0">
            <a:picLocks noChangeAspect="1" noChangeArrowheads="1"/>
          </p:cNvPicPr>
          <p:nvPr/>
        </p:nvPicPr>
        <p:blipFill>
          <a:blip r:embed="rId7" cstate="print"/>
          <a:srcRect l="3687" r="7834" b="1589"/>
          <a:stretch>
            <a:fillRect/>
          </a:stretch>
        </p:blipFill>
        <p:spPr bwMode="auto">
          <a:xfrm>
            <a:off x="3465576" y="3733800"/>
            <a:ext cx="1143000" cy="1841500"/>
          </a:xfrm>
          <a:prstGeom prst="rect">
            <a:avLst/>
          </a:prstGeom>
          <a:noFill/>
          <a:ln w="9525">
            <a:noFill/>
            <a:miter lim="800000"/>
            <a:headEnd/>
            <a:tailEnd/>
          </a:ln>
          <a:effectLst/>
        </p:spPr>
      </p:pic>
      <p:sp useBgFill="1">
        <p:nvSpPr>
          <p:cNvPr id="44" name="TextBox 43"/>
          <p:cNvSpPr txBox="1"/>
          <p:nvPr/>
        </p:nvSpPr>
        <p:spPr>
          <a:xfrm>
            <a:off x="76200" y="2209800"/>
            <a:ext cx="5867400" cy="3385542"/>
          </a:xfrm>
          <a:prstGeom prst="rect">
            <a:avLst/>
          </a:prstGeom>
        </p:spPr>
        <p:txBody>
          <a:bodyPr wrap="square" rtlCol="0">
            <a:spAutoFit/>
          </a:bodyPr>
          <a:lstStyle/>
          <a:p>
            <a:pPr algn="ctr"/>
            <a:r>
              <a:rPr lang="en-US" sz="3200" b="1" dirty="0" smtClean="0"/>
              <a:t>Seminole</a:t>
            </a:r>
          </a:p>
          <a:p>
            <a:r>
              <a:rPr lang="en-US" sz="2800" dirty="0" smtClean="0"/>
              <a:t>Pre-1776: </a:t>
            </a:r>
            <a:r>
              <a:rPr lang="en-US" sz="2800" dirty="0" err="1" smtClean="0"/>
              <a:t>heterogenous</a:t>
            </a:r>
            <a:r>
              <a:rPr lang="en-US" sz="2800" dirty="0" smtClean="0"/>
              <a:t> bands of</a:t>
            </a:r>
          </a:p>
          <a:p>
            <a:r>
              <a:rPr lang="en-US" sz="2800" dirty="0" smtClean="0"/>
              <a:t> 	Lower Creeks, remnants of</a:t>
            </a:r>
          </a:p>
          <a:p>
            <a:r>
              <a:rPr lang="en-US" sz="2800" dirty="0" smtClean="0"/>
              <a:t> 	other tribes, runaway slaves  </a:t>
            </a:r>
          </a:p>
          <a:p>
            <a:r>
              <a:rPr lang="en-US" sz="2800" dirty="0" smtClean="0"/>
              <a:t>	migrate to Florida in 1700s</a:t>
            </a:r>
          </a:p>
          <a:p>
            <a:r>
              <a:rPr lang="en-US" sz="2800" dirty="0" smtClean="0"/>
              <a:t>1969: ratify a constitution</a:t>
            </a:r>
          </a:p>
          <a:p>
            <a:endParaRPr lang="en-US" sz="2800" dirty="0" smtClean="0"/>
          </a:p>
          <a:p>
            <a:endParaRPr lang="en-US" sz="1400" dirty="0" smtClean="0"/>
          </a:p>
        </p:txBody>
      </p:sp>
      <p:grpSp>
        <p:nvGrpSpPr>
          <p:cNvPr id="15" name="Group 43"/>
          <p:cNvGrpSpPr/>
          <p:nvPr/>
        </p:nvGrpSpPr>
        <p:grpSpPr>
          <a:xfrm>
            <a:off x="5257800" y="1719072"/>
            <a:ext cx="3829280" cy="3767328"/>
            <a:chOff x="5257800" y="1719072"/>
            <a:chExt cx="3829280" cy="3767328"/>
          </a:xfrm>
        </p:grpSpPr>
        <p:pic>
          <p:nvPicPr>
            <p:cNvPr id="29" name="Picture 3"/>
            <p:cNvPicPr>
              <a:picLocks noChangeAspect="1" noChangeArrowheads="1"/>
            </p:cNvPicPr>
            <p:nvPr/>
          </p:nvPicPr>
          <p:blipFill>
            <a:blip r:embed="rId8" cstate="print"/>
            <a:srcRect t="2981" r="1209" b="3498"/>
            <a:stretch>
              <a:fillRect/>
            </a:stretch>
          </p:blipFill>
          <p:spPr bwMode="auto">
            <a:xfrm>
              <a:off x="5257800" y="2209800"/>
              <a:ext cx="3829280" cy="3276600"/>
            </a:xfrm>
            <a:prstGeom prst="rect">
              <a:avLst/>
            </a:prstGeom>
            <a:noFill/>
            <a:ln w="25400">
              <a:solidFill>
                <a:schemeClr val="tx1"/>
              </a:solidFill>
              <a:miter lim="800000"/>
              <a:headEnd/>
              <a:tailEnd/>
            </a:ln>
            <a:effectLst/>
          </p:spPr>
        </p:pic>
        <p:sp useBgFill="1">
          <p:nvSpPr>
            <p:cNvPr id="43" name="Rectangle 42"/>
            <p:cNvSpPr/>
            <p:nvPr/>
          </p:nvSpPr>
          <p:spPr>
            <a:xfrm>
              <a:off x="6019800" y="1719072"/>
              <a:ext cx="3048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Freeform 47"/>
          <p:cNvSpPr/>
          <p:nvPr/>
        </p:nvSpPr>
        <p:spPr>
          <a:xfrm rot="1663030">
            <a:off x="5862659" y="4143311"/>
            <a:ext cx="2560920" cy="1682253"/>
          </a:xfrm>
          <a:custGeom>
            <a:avLst/>
            <a:gdLst>
              <a:gd name="connsiteX0" fmla="*/ 201976 w 3220598"/>
              <a:gd name="connsiteY0" fmla="*/ 1314680 h 1817783"/>
              <a:gd name="connsiteX1" fmla="*/ 25706 w 3220598"/>
              <a:gd name="connsiteY1" fmla="*/ 1490949 h 1817783"/>
              <a:gd name="connsiteX2" fmla="*/ 356212 w 3220598"/>
              <a:gd name="connsiteY2" fmla="*/ 1777388 h 1817783"/>
              <a:gd name="connsiteX3" fmla="*/ 1501966 w 3220598"/>
              <a:gd name="connsiteY3" fmla="*/ 1733321 h 1817783"/>
              <a:gd name="connsiteX4" fmla="*/ 1964675 w 3220598"/>
              <a:gd name="connsiteY4" fmla="*/ 1766371 h 1817783"/>
              <a:gd name="connsiteX5" fmla="*/ 2548569 w 3220598"/>
              <a:gd name="connsiteY5" fmla="*/ 1777388 h 1817783"/>
              <a:gd name="connsiteX6" fmla="*/ 3132463 w 3220598"/>
              <a:gd name="connsiteY6" fmla="*/ 1634169 h 1817783"/>
              <a:gd name="connsiteX7" fmla="*/ 3077378 w 3220598"/>
              <a:gd name="connsiteY7" fmla="*/ 940106 h 1817783"/>
              <a:gd name="connsiteX8" fmla="*/ 3033311 w 3220598"/>
              <a:gd name="connsiteY8" fmla="*/ 400280 h 1817783"/>
              <a:gd name="connsiteX9" fmla="*/ 2868058 w 3220598"/>
              <a:gd name="connsiteY9" fmla="*/ 36723 h 1817783"/>
              <a:gd name="connsiteX10" fmla="*/ 2394332 w 3220598"/>
              <a:gd name="connsiteY10" fmla="*/ 179942 h 1817783"/>
              <a:gd name="connsiteX11" fmla="*/ 2218063 w 3220598"/>
              <a:gd name="connsiteY11" fmla="*/ 334178 h 1817783"/>
              <a:gd name="connsiteX12" fmla="*/ 1997725 w 3220598"/>
              <a:gd name="connsiteY12" fmla="*/ 433330 h 1817783"/>
              <a:gd name="connsiteX13" fmla="*/ 1777388 w 3220598"/>
              <a:gd name="connsiteY13" fmla="*/ 433330 h 1817783"/>
              <a:gd name="connsiteX14" fmla="*/ 1303663 w 3220598"/>
              <a:gd name="connsiteY14" fmla="*/ 752819 h 1817783"/>
              <a:gd name="connsiteX15" fmla="*/ 1094342 w 3220598"/>
              <a:gd name="connsiteY15" fmla="*/ 1017224 h 1817783"/>
              <a:gd name="connsiteX16" fmla="*/ 763836 w 3220598"/>
              <a:gd name="connsiteY16" fmla="*/ 1171460 h 1817783"/>
              <a:gd name="connsiteX17" fmla="*/ 334178 w 3220598"/>
              <a:gd name="connsiteY17" fmla="*/ 1237561 h 1817783"/>
              <a:gd name="connsiteX18" fmla="*/ 201976 w 3220598"/>
              <a:gd name="connsiteY18" fmla="*/ 1314680 h 1817783"/>
              <a:gd name="connsiteX0" fmla="*/ 201976 w 3089584"/>
              <a:gd name="connsiteY0" fmla="*/ 1314680 h 1828010"/>
              <a:gd name="connsiteX1" fmla="*/ 25706 w 3089584"/>
              <a:gd name="connsiteY1" fmla="*/ 1490949 h 1828010"/>
              <a:gd name="connsiteX2" fmla="*/ 356212 w 3089584"/>
              <a:gd name="connsiteY2" fmla="*/ 1777388 h 1828010"/>
              <a:gd name="connsiteX3" fmla="*/ 1501966 w 3089584"/>
              <a:gd name="connsiteY3" fmla="*/ 1733321 h 1828010"/>
              <a:gd name="connsiteX4" fmla="*/ 1964675 w 3089584"/>
              <a:gd name="connsiteY4" fmla="*/ 1766371 h 1828010"/>
              <a:gd name="connsiteX5" fmla="*/ 2548569 w 3089584"/>
              <a:gd name="connsiteY5" fmla="*/ 1777388 h 1828010"/>
              <a:gd name="connsiteX6" fmla="*/ 2960081 w 3089584"/>
              <a:gd name="connsiteY6" fmla="*/ 1462642 h 1828010"/>
              <a:gd name="connsiteX7" fmla="*/ 3077378 w 3089584"/>
              <a:gd name="connsiteY7" fmla="*/ 940106 h 1828010"/>
              <a:gd name="connsiteX8" fmla="*/ 3033311 w 3089584"/>
              <a:gd name="connsiteY8" fmla="*/ 400280 h 1828010"/>
              <a:gd name="connsiteX9" fmla="*/ 2868058 w 3089584"/>
              <a:gd name="connsiteY9" fmla="*/ 36723 h 1828010"/>
              <a:gd name="connsiteX10" fmla="*/ 2394332 w 3089584"/>
              <a:gd name="connsiteY10" fmla="*/ 179942 h 1828010"/>
              <a:gd name="connsiteX11" fmla="*/ 2218063 w 3089584"/>
              <a:gd name="connsiteY11" fmla="*/ 334178 h 1828010"/>
              <a:gd name="connsiteX12" fmla="*/ 1997725 w 3089584"/>
              <a:gd name="connsiteY12" fmla="*/ 433330 h 1828010"/>
              <a:gd name="connsiteX13" fmla="*/ 1777388 w 3089584"/>
              <a:gd name="connsiteY13" fmla="*/ 433330 h 1828010"/>
              <a:gd name="connsiteX14" fmla="*/ 1303663 w 3089584"/>
              <a:gd name="connsiteY14" fmla="*/ 752819 h 1828010"/>
              <a:gd name="connsiteX15" fmla="*/ 1094342 w 3089584"/>
              <a:gd name="connsiteY15" fmla="*/ 1017224 h 1828010"/>
              <a:gd name="connsiteX16" fmla="*/ 763836 w 3089584"/>
              <a:gd name="connsiteY16" fmla="*/ 1171460 h 1828010"/>
              <a:gd name="connsiteX17" fmla="*/ 334178 w 3089584"/>
              <a:gd name="connsiteY17" fmla="*/ 1237561 h 1828010"/>
              <a:gd name="connsiteX18" fmla="*/ 201976 w 3089584"/>
              <a:gd name="connsiteY18" fmla="*/ 1314680 h 1828010"/>
              <a:gd name="connsiteX0" fmla="*/ 201976 w 3089583"/>
              <a:gd name="connsiteY0" fmla="*/ 1314680 h 1839357"/>
              <a:gd name="connsiteX1" fmla="*/ 25706 w 3089583"/>
              <a:gd name="connsiteY1" fmla="*/ 1490949 h 1839357"/>
              <a:gd name="connsiteX2" fmla="*/ 356212 w 3089583"/>
              <a:gd name="connsiteY2" fmla="*/ 1777388 h 1839357"/>
              <a:gd name="connsiteX3" fmla="*/ 1501966 w 3089583"/>
              <a:gd name="connsiteY3" fmla="*/ 1733321 h 1839357"/>
              <a:gd name="connsiteX4" fmla="*/ 1964675 w 3089583"/>
              <a:gd name="connsiteY4" fmla="*/ 1766371 h 1839357"/>
              <a:gd name="connsiteX5" fmla="*/ 2370043 w 3089583"/>
              <a:gd name="connsiteY5" fmla="*/ 1295406 h 1839357"/>
              <a:gd name="connsiteX6" fmla="*/ 2960081 w 3089583"/>
              <a:gd name="connsiteY6" fmla="*/ 1462642 h 1839357"/>
              <a:gd name="connsiteX7" fmla="*/ 3077378 w 3089583"/>
              <a:gd name="connsiteY7" fmla="*/ 940106 h 1839357"/>
              <a:gd name="connsiteX8" fmla="*/ 3033311 w 3089583"/>
              <a:gd name="connsiteY8" fmla="*/ 400280 h 1839357"/>
              <a:gd name="connsiteX9" fmla="*/ 2868058 w 3089583"/>
              <a:gd name="connsiteY9" fmla="*/ 36723 h 1839357"/>
              <a:gd name="connsiteX10" fmla="*/ 2394332 w 3089583"/>
              <a:gd name="connsiteY10" fmla="*/ 179942 h 1839357"/>
              <a:gd name="connsiteX11" fmla="*/ 2218063 w 3089583"/>
              <a:gd name="connsiteY11" fmla="*/ 334178 h 1839357"/>
              <a:gd name="connsiteX12" fmla="*/ 1997725 w 3089583"/>
              <a:gd name="connsiteY12" fmla="*/ 433330 h 1839357"/>
              <a:gd name="connsiteX13" fmla="*/ 1777388 w 3089583"/>
              <a:gd name="connsiteY13" fmla="*/ 433330 h 1839357"/>
              <a:gd name="connsiteX14" fmla="*/ 1303663 w 3089583"/>
              <a:gd name="connsiteY14" fmla="*/ 752819 h 1839357"/>
              <a:gd name="connsiteX15" fmla="*/ 1094342 w 3089583"/>
              <a:gd name="connsiteY15" fmla="*/ 1017224 h 1839357"/>
              <a:gd name="connsiteX16" fmla="*/ 763836 w 3089583"/>
              <a:gd name="connsiteY16" fmla="*/ 1171460 h 1839357"/>
              <a:gd name="connsiteX17" fmla="*/ 334178 w 3089583"/>
              <a:gd name="connsiteY17" fmla="*/ 1237561 h 1839357"/>
              <a:gd name="connsiteX18" fmla="*/ 201976 w 3089583"/>
              <a:gd name="connsiteY18" fmla="*/ 1314680 h 1839357"/>
              <a:gd name="connsiteX0" fmla="*/ 201976 w 3089583"/>
              <a:gd name="connsiteY0" fmla="*/ 1314680 h 1817783"/>
              <a:gd name="connsiteX1" fmla="*/ 25706 w 3089583"/>
              <a:gd name="connsiteY1" fmla="*/ 1490949 h 1817783"/>
              <a:gd name="connsiteX2" fmla="*/ 356212 w 3089583"/>
              <a:gd name="connsiteY2" fmla="*/ 1777388 h 1817783"/>
              <a:gd name="connsiteX3" fmla="*/ 1501966 w 3089583"/>
              <a:gd name="connsiteY3" fmla="*/ 1733321 h 1817783"/>
              <a:gd name="connsiteX4" fmla="*/ 2370043 w 3089583"/>
              <a:gd name="connsiteY4" fmla="*/ 1295406 h 1817783"/>
              <a:gd name="connsiteX5" fmla="*/ 2960081 w 3089583"/>
              <a:gd name="connsiteY5" fmla="*/ 1462642 h 1817783"/>
              <a:gd name="connsiteX6" fmla="*/ 3077378 w 3089583"/>
              <a:gd name="connsiteY6" fmla="*/ 940106 h 1817783"/>
              <a:gd name="connsiteX7" fmla="*/ 3033311 w 3089583"/>
              <a:gd name="connsiteY7" fmla="*/ 400280 h 1817783"/>
              <a:gd name="connsiteX8" fmla="*/ 2868058 w 3089583"/>
              <a:gd name="connsiteY8" fmla="*/ 36723 h 1817783"/>
              <a:gd name="connsiteX9" fmla="*/ 2394332 w 3089583"/>
              <a:gd name="connsiteY9" fmla="*/ 179942 h 1817783"/>
              <a:gd name="connsiteX10" fmla="*/ 2218063 w 3089583"/>
              <a:gd name="connsiteY10" fmla="*/ 334178 h 1817783"/>
              <a:gd name="connsiteX11" fmla="*/ 1997725 w 3089583"/>
              <a:gd name="connsiteY11" fmla="*/ 433330 h 1817783"/>
              <a:gd name="connsiteX12" fmla="*/ 1777388 w 3089583"/>
              <a:gd name="connsiteY12" fmla="*/ 433330 h 1817783"/>
              <a:gd name="connsiteX13" fmla="*/ 1303663 w 3089583"/>
              <a:gd name="connsiteY13" fmla="*/ 752819 h 1817783"/>
              <a:gd name="connsiteX14" fmla="*/ 1094342 w 3089583"/>
              <a:gd name="connsiteY14" fmla="*/ 1017224 h 1817783"/>
              <a:gd name="connsiteX15" fmla="*/ 763836 w 3089583"/>
              <a:gd name="connsiteY15" fmla="*/ 1171460 h 1817783"/>
              <a:gd name="connsiteX16" fmla="*/ 334178 w 3089583"/>
              <a:gd name="connsiteY16" fmla="*/ 1237561 h 1817783"/>
              <a:gd name="connsiteX17" fmla="*/ 201976 w 3089583"/>
              <a:gd name="connsiteY17" fmla="*/ 1314680 h 1817783"/>
              <a:gd name="connsiteX0" fmla="*/ 201976 w 3187923"/>
              <a:gd name="connsiteY0" fmla="*/ 1314680 h 1817783"/>
              <a:gd name="connsiteX1" fmla="*/ 25706 w 3187923"/>
              <a:gd name="connsiteY1" fmla="*/ 1490949 h 1817783"/>
              <a:gd name="connsiteX2" fmla="*/ 356212 w 3187923"/>
              <a:gd name="connsiteY2" fmla="*/ 1777388 h 1817783"/>
              <a:gd name="connsiteX3" fmla="*/ 1501966 w 3187923"/>
              <a:gd name="connsiteY3" fmla="*/ 1733321 h 1817783"/>
              <a:gd name="connsiteX4" fmla="*/ 2370043 w 3187923"/>
              <a:gd name="connsiteY4" fmla="*/ 1295406 h 1817783"/>
              <a:gd name="connsiteX5" fmla="*/ 3077378 w 3187923"/>
              <a:gd name="connsiteY5" fmla="*/ 940106 h 1817783"/>
              <a:gd name="connsiteX6" fmla="*/ 3033311 w 3187923"/>
              <a:gd name="connsiteY6" fmla="*/ 400280 h 1817783"/>
              <a:gd name="connsiteX7" fmla="*/ 2868058 w 3187923"/>
              <a:gd name="connsiteY7" fmla="*/ 36723 h 1817783"/>
              <a:gd name="connsiteX8" fmla="*/ 2394332 w 3187923"/>
              <a:gd name="connsiteY8" fmla="*/ 179942 h 1817783"/>
              <a:gd name="connsiteX9" fmla="*/ 2218063 w 3187923"/>
              <a:gd name="connsiteY9" fmla="*/ 334178 h 1817783"/>
              <a:gd name="connsiteX10" fmla="*/ 1997725 w 3187923"/>
              <a:gd name="connsiteY10" fmla="*/ 433330 h 1817783"/>
              <a:gd name="connsiteX11" fmla="*/ 1777388 w 3187923"/>
              <a:gd name="connsiteY11" fmla="*/ 433330 h 1817783"/>
              <a:gd name="connsiteX12" fmla="*/ 1303663 w 3187923"/>
              <a:gd name="connsiteY12" fmla="*/ 752819 h 1817783"/>
              <a:gd name="connsiteX13" fmla="*/ 1094342 w 3187923"/>
              <a:gd name="connsiteY13" fmla="*/ 1017224 h 1817783"/>
              <a:gd name="connsiteX14" fmla="*/ 763836 w 3187923"/>
              <a:gd name="connsiteY14" fmla="*/ 1171460 h 1817783"/>
              <a:gd name="connsiteX15" fmla="*/ 334178 w 3187923"/>
              <a:gd name="connsiteY15" fmla="*/ 1237561 h 1817783"/>
              <a:gd name="connsiteX16" fmla="*/ 201976 w 3187923"/>
              <a:gd name="connsiteY16" fmla="*/ 1314680 h 181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87923" h="1817783">
                <a:moveTo>
                  <a:pt x="201976" y="1314680"/>
                </a:moveTo>
                <a:cubicBezTo>
                  <a:pt x="150564" y="1356911"/>
                  <a:pt x="0" y="1413831"/>
                  <a:pt x="25706" y="1490949"/>
                </a:cubicBezTo>
                <a:cubicBezTo>
                  <a:pt x="51412" y="1568067"/>
                  <a:pt x="110169" y="1736993"/>
                  <a:pt x="356212" y="1777388"/>
                </a:cubicBezTo>
                <a:cubicBezTo>
                  <a:pt x="602255" y="1817783"/>
                  <a:pt x="1166327" y="1813651"/>
                  <a:pt x="1501966" y="1733321"/>
                </a:cubicBezTo>
                <a:cubicBezTo>
                  <a:pt x="1837605" y="1652991"/>
                  <a:pt x="2107474" y="1427609"/>
                  <a:pt x="2370043" y="1295406"/>
                </a:cubicBezTo>
                <a:cubicBezTo>
                  <a:pt x="2632612" y="1163204"/>
                  <a:pt x="2966833" y="1089294"/>
                  <a:pt x="3077378" y="940106"/>
                </a:cubicBezTo>
                <a:cubicBezTo>
                  <a:pt x="3187923" y="790918"/>
                  <a:pt x="3068198" y="550844"/>
                  <a:pt x="3033311" y="400280"/>
                </a:cubicBezTo>
                <a:cubicBezTo>
                  <a:pt x="2998424" y="249716"/>
                  <a:pt x="2974554" y="73446"/>
                  <a:pt x="2868058" y="36723"/>
                </a:cubicBezTo>
                <a:cubicBezTo>
                  <a:pt x="2761562" y="0"/>
                  <a:pt x="2502664" y="130366"/>
                  <a:pt x="2394332" y="179942"/>
                </a:cubicBezTo>
                <a:cubicBezTo>
                  <a:pt x="2286000" y="229518"/>
                  <a:pt x="2284164" y="291947"/>
                  <a:pt x="2218063" y="334178"/>
                </a:cubicBezTo>
                <a:cubicBezTo>
                  <a:pt x="2151962" y="376409"/>
                  <a:pt x="2071171" y="416805"/>
                  <a:pt x="1997725" y="433330"/>
                </a:cubicBezTo>
                <a:cubicBezTo>
                  <a:pt x="1924279" y="449855"/>
                  <a:pt x="1893065" y="380082"/>
                  <a:pt x="1777388" y="433330"/>
                </a:cubicBezTo>
                <a:cubicBezTo>
                  <a:pt x="1661711" y="486578"/>
                  <a:pt x="1417504" y="655503"/>
                  <a:pt x="1303663" y="752819"/>
                </a:cubicBezTo>
                <a:cubicBezTo>
                  <a:pt x="1189822" y="850135"/>
                  <a:pt x="1184313" y="947451"/>
                  <a:pt x="1094342" y="1017224"/>
                </a:cubicBezTo>
                <a:cubicBezTo>
                  <a:pt x="1004371" y="1086998"/>
                  <a:pt x="890530" y="1134737"/>
                  <a:pt x="763836" y="1171460"/>
                </a:cubicBezTo>
                <a:cubicBezTo>
                  <a:pt x="637142" y="1208183"/>
                  <a:pt x="429658" y="1215527"/>
                  <a:pt x="334178" y="1237561"/>
                </a:cubicBezTo>
                <a:cubicBezTo>
                  <a:pt x="238699" y="1259595"/>
                  <a:pt x="253388" y="1272449"/>
                  <a:pt x="201976" y="1314680"/>
                </a:cubicBezTo>
                <a:close/>
              </a:path>
            </a:pathLst>
          </a:custGeom>
          <a:solidFill>
            <a:srgbClr val="4F81BD">
              <a:alpha val="50000"/>
            </a:srgbClr>
          </a:solidFill>
          <a:ln>
            <a:noFill/>
          </a:ln>
          <a:effectLst>
            <a:outerShdw blurRad="254000" dist="114300" dir="8040000" algn="ctr" rotWithShape="0">
              <a:srgbClr val="4F81BD"/>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7"/>
          <p:cNvGrpSpPr/>
          <p:nvPr/>
        </p:nvGrpSpPr>
        <p:grpSpPr>
          <a:xfrm>
            <a:off x="5381324" y="2779479"/>
            <a:ext cx="2066455" cy="1563921"/>
            <a:chOff x="3733800" y="2971800"/>
            <a:chExt cx="2121665" cy="1587347"/>
          </a:xfrm>
        </p:grpSpPr>
        <p:sp>
          <p:nvSpPr>
            <p:cNvPr id="31" name="Freeform 30"/>
            <p:cNvSpPr/>
            <p:nvPr/>
          </p:nvSpPr>
          <p:spPr>
            <a:xfrm>
              <a:off x="3733800" y="2971800"/>
              <a:ext cx="2121665" cy="1587347"/>
            </a:xfrm>
            <a:custGeom>
              <a:avLst/>
              <a:gdLst>
                <a:gd name="connsiteX0" fmla="*/ 11017 w 2399841"/>
                <a:gd name="connsiteY0" fmla="*/ 1195329 h 1786568"/>
                <a:gd name="connsiteX1" fmla="*/ 110169 w 2399841"/>
                <a:gd name="connsiteY1" fmla="*/ 556351 h 1786568"/>
                <a:gd name="connsiteX2" fmla="*/ 385590 w 2399841"/>
                <a:gd name="connsiteY2" fmla="*/ 115676 h 1786568"/>
                <a:gd name="connsiteX3" fmla="*/ 738130 w 2399841"/>
                <a:gd name="connsiteY3" fmla="*/ 38558 h 1786568"/>
                <a:gd name="connsiteX4" fmla="*/ 1068636 w 2399841"/>
                <a:gd name="connsiteY4" fmla="*/ 137710 h 1786568"/>
                <a:gd name="connsiteX5" fmla="*/ 1277957 w 2399841"/>
                <a:gd name="connsiteY5" fmla="*/ 137710 h 1786568"/>
                <a:gd name="connsiteX6" fmla="*/ 1597446 w 2399841"/>
                <a:gd name="connsiteY6" fmla="*/ 38558 h 1786568"/>
                <a:gd name="connsiteX7" fmla="*/ 1983036 w 2399841"/>
                <a:gd name="connsiteY7" fmla="*/ 16525 h 1786568"/>
                <a:gd name="connsiteX8" fmla="*/ 2313542 w 2399841"/>
                <a:gd name="connsiteY8" fmla="*/ 137710 h 1786568"/>
                <a:gd name="connsiteX9" fmla="*/ 2368626 w 2399841"/>
                <a:gd name="connsiteY9" fmla="*/ 358048 h 1786568"/>
                <a:gd name="connsiteX10" fmla="*/ 2346593 w 2399841"/>
                <a:gd name="connsiteY10" fmla="*/ 633469 h 1786568"/>
                <a:gd name="connsiteX11" fmla="*/ 2049137 w 2399841"/>
                <a:gd name="connsiteY11" fmla="*/ 842790 h 1786568"/>
                <a:gd name="connsiteX12" fmla="*/ 1762699 w 2399841"/>
                <a:gd name="connsiteY12" fmla="*/ 908891 h 1786568"/>
                <a:gd name="connsiteX13" fmla="*/ 1322024 w 2399841"/>
                <a:gd name="connsiteY13" fmla="*/ 1173296 h 1786568"/>
                <a:gd name="connsiteX14" fmla="*/ 1101687 w 2399841"/>
                <a:gd name="connsiteY14" fmla="*/ 1415667 h 1786568"/>
                <a:gd name="connsiteX15" fmla="*/ 837282 w 2399841"/>
                <a:gd name="connsiteY15" fmla="*/ 1613970 h 1786568"/>
                <a:gd name="connsiteX16" fmla="*/ 396607 w 2399841"/>
                <a:gd name="connsiteY16" fmla="*/ 1702105 h 1786568"/>
                <a:gd name="connsiteX17" fmla="*/ 66101 w 2399841"/>
                <a:gd name="connsiteY17" fmla="*/ 1702105 h 1786568"/>
                <a:gd name="connsiteX18" fmla="*/ 11017 w 2399841"/>
                <a:gd name="connsiteY18" fmla="*/ 1195329 h 178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99841" h="1786568">
                  <a:moveTo>
                    <a:pt x="11017" y="1195329"/>
                  </a:moveTo>
                  <a:cubicBezTo>
                    <a:pt x="18362" y="1004370"/>
                    <a:pt x="47740" y="736293"/>
                    <a:pt x="110169" y="556351"/>
                  </a:cubicBezTo>
                  <a:cubicBezTo>
                    <a:pt x="172598" y="376409"/>
                    <a:pt x="280930" y="201975"/>
                    <a:pt x="385590" y="115676"/>
                  </a:cubicBezTo>
                  <a:cubicBezTo>
                    <a:pt x="490250" y="29377"/>
                    <a:pt x="624289" y="34886"/>
                    <a:pt x="738130" y="38558"/>
                  </a:cubicBezTo>
                  <a:cubicBezTo>
                    <a:pt x="851971" y="42230"/>
                    <a:pt x="978665" y="121185"/>
                    <a:pt x="1068636" y="137710"/>
                  </a:cubicBezTo>
                  <a:cubicBezTo>
                    <a:pt x="1158607" y="154235"/>
                    <a:pt x="1189822" y="154235"/>
                    <a:pt x="1277957" y="137710"/>
                  </a:cubicBezTo>
                  <a:cubicBezTo>
                    <a:pt x="1366092" y="121185"/>
                    <a:pt x="1479933" y="58756"/>
                    <a:pt x="1597446" y="38558"/>
                  </a:cubicBezTo>
                  <a:cubicBezTo>
                    <a:pt x="1714959" y="18361"/>
                    <a:pt x="1863687" y="0"/>
                    <a:pt x="1983036" y="16525"/>
                  </a:cubicBezTo>
                  <a:cubicBezTo>
                    <a:pt x="2102385" y="33050"/>
                    <a:pt x="2249277" y="80790"/>
                    <a:pt x="2313542" y="137710"/>
                  </a:cubicBezTo>
                  <a:cubicBezTo>
                    <a:pt x="2377807" y="194630"/>
                    <a:pt x="2363118" y="275422"/>
                    <a:pt x="2368626" y="358048"/>
                  </a:cubicBezTo>
                  <a:cubicBezTo>
                    <a:pt x="2374134" y="440674"/>
                    <a:pt x="2399841" y="552679"/>
                    <a:pt x="2346593" y="633469"/>
                  </a:cubicBezTo>
                  <a:cubicBezTo>
                    <a:pt x="2293345" y="714259"/>
                    <a:pt x="2146453" y="796886"/>
                    <a:pt x="2049137" y="842790"/>
                  </a:cubicBezTo>
                  <a:cubicBezTo>
                    <a:pt x="1951821" y="888694"/>
                    <a:pt x="1883885" y="853807"/>
                    <a:pt x="1762699" y="908891"/>
                  </a:cubicBezTo>
                  <a:cubicBezTo>
                    <a:pt x="1641514" y="963975"/>
                    <a:pt x="1432193" y="1088833"/>
                    <a:pt x="1322024" y="1173296"/>
                  </a:cubicBezTo>
                  <a:cubicBezTo>
                    <a:pt x="1211855" y="1257759"/>
                    <a:pt x="1182477" y="1342221"/>
                    <a:pt x="1101687" y="1415667"/>
                  </a:cubicBezTo>
                  <a:cubicBezTo>
                    <a:pt x="1020897" y="1489113"/>
                    <a:pt x="954795" y="1566230"/>
                    <a:pt x="837282" y="1613970"/>
                  </a:cubicBezTo>
                  <a:cubicBezTo>
                    <a:pt x="719769" y="1661710"/>
                    <a:pt x="525137" y="1687416"/>
                    <a:pt x="396607" y="1702105"/>
                  </a:cubicBezTo>
                  <a:cubicBezTo>
                    <a:pt x="268077" y="1716794"/>
                    <a:pt x="132202" y="1786568"/>
                    <a:pt x="66101" y="1702105"/>
                  </a:cubicBezTo>
                  <a:cubicBezTo>
                    <a:pt x="0" y="1617642"/>
                    <a:pt x="3672" y="1386288"/>
                    <a:pt x="11017" y="1195329"/>
                  </a:cubicBezTo>
                  <a:close/>
                </a:path>
              </a:pathLst>
            </a:custGeom>
            <a:solidFill>
              <a:srgbClr val="4F81BD">
                <a:alpha val="50000"/>
              </a:srgbClr>
            </a:solidFill>
            <a:ln>
              <a:noFill/>
            </a:ln>
            <a:effectLst>
              <a:outerShdw blurRad="254000" dist="114300" dir="8040000" algn="ctr" rotWithShape="0">
                <a:srgbClr val="4F81BD"/>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962400" y="3276600"/>
              <a:ext cx="1016112" cy="830997"/>
            </a:xfrm>
            <a:prstGeom prst="rect">
              <a:avLst/>
            </a:prstGeom>
            <a:solidFill>
              <a:srgbClr val="4F81BD">
                <a:alpha val="30000"/>
              </a:srgbClr>
            </a:solidFill>
            <a:effectLst>
              <a:outerShdw blurRad="584200" dist="152400" dir="5400000" algn="ctr" rotWithShape="0">
                <a:srgbClr val="4F81BD"/>
              </a:outerShdw>
            </a:effectLst>
          </p:spPr>
          <p:txBody>
            <a:bodyPr wrap="none" rtlCol="0">
              <a:spAutoFit/>
            </a:bodyPr>
            <a:lstStyle/>
            <a:p>
              <a:r>
                <a:rPr lang="en-US" sz="2400" dirty="0" smtClean="0"/>
                <a:t>Upper</a:t>
              </a:r>
            </a:p>
            <a:p>
              <a:r>
                <a:rPr lang="en-US" sz="2400" dirty="0" smtClean="0"/>
                <a:t>Creeks</a:t>
              </a:r>
              <a:endParaRPr lang="en-US" sz="2400" dirty="0"/>
            </a:p>
          </p:txBody>
        </p:sp>
      </p:grpSp>
      <p:grpSp>
        <p:nvGrpSpPr>
          <p:cNvPr id="18" name="Group 8"/>
          <p:cNvGrpSpPr/>
          <p:nvPr/>
        </p:nvGrpSpPr>
        <p:grpSpPr>
          <a:xfrm>
            <a:off x="5416822" y="3276600"/>
            <a:ext cx="2660378" cy="1600199"/>
            <a:chOff x="3810000" y="3505201"/>
            <a:chExt cx="2731456" cy="1624168"/>
          </a:xfrm>
        </p:grpSpPr>
        <p:sp>
          <p:nvSpPr>
            <p:cNvPr id="41" name="Freeform 40"/>
            <p:cNvSpPr/>
            <p:nvPr/>
          </p:nvSpPr>
          <p:spPr>
            <a:xfrm>
              <a:off x="3810000" y="3505201"/>
              <a:ext cx="2731456" cy="1624168"/>
            </a:xfrm>
            <a:custGeom>
              <a:avLst/>
              <a:gdLst>
                <a:gd name="connsiteX0" fmla="*/ 201976 w 3220598"/>
                <a:gd name="connsiteY0" fmla="*/ 1314680 h 1817783"/>
                <a:gd name="connsiteX1" fmla="*/ 25706 w 3220598"/>
                <a:gd name="connsiteY1" fmla="*/ 1490949 h 1817783"/>
                <a:gd name="connsiteX2" fmla="*/ 356212 w 3220598"/>
                <a:gd name="connsiteY2" fmla="*/ 1777388 h 1817783"/>
                <a:gd name="connsiteX3" fmla="*/ 1501966 w 3220598"/>
                <a:gd name="connsiteY3" fmla="*/ 1733321 h 1817783"/>
                <a:gd name="connsiteX4" fmla="*/ 1964675 w 3220598"/>
                <a:gd name="connsiteY4" fmla="*/ 1766371 h 1817783"/>
                <a:gd name="connsiteX5" fmla="*/ 2548569 w 3220598"/>
                <a:gd name="connsiteY5" fmla="*/ 1777388 h 1817783"/>
                <a:gd name="connsiteX6" fmla="*/ 3132463 w 3220598"/>
                <a:gd name="connsiteY6" fmla="*/ 1634169 h 1817783"/>
                <a:gd name="connsiteX7" fmla="*/ 3077378 w 3220598"/>
                <a:gd name="connsiteY7" fmla="*/ 940106 h 1817783"/>
                <a:gd name="connsiteX8" fmla="*/ 3033311 w 3220598"/>
                <a:gd name="connsiteY8" fmla="*/ 400280 h 1817783"/>
                <a:gd name="connsiteX9" fmla="*/ 2868058 w 3220598"/>
                <a:gd name="connsiteY9" fmla="*/ 36723 h 1817783"/>
                <a:gd name="connsiteX10" fmla="*/ 2394332 w 3220598"/>
                <a:gd name="connsiteY10" fmla="*/ 179942 h 1817783"/>
                <a:gd name="connsiteX11" fmla="*/ 2218063 w 3220598"/>
                <a:gd name="connsiteY11" fmla="*/ 334178 h 1817783"/>
                <a:gd name="connsiteX12" fmla="*/ 1997725 w 3220598"/>
                <a:gd name="connsiteY12" fmla="*/ 433330 h 1817783"/>
                <a:gd name="connsiteX13" fmla="*/ 1777388 w 3220598"/>
                <a:gd name="connsiteY13" fmla="*/ 433330 h 1817783"/>
                <a:gd name="connsiteX14" fmla="*/ 1303663 w 3220598"/>
                <a:gd name="connsiteY14" fmla="*/ 752819 h 1817783"/>
                <a:gd name="connsiteX15" fmla="*/ 1094342 w 3220598"/>
                <a:gd name="connsiteY15" fmla="*/ 1017224 h 1817783"/>
                <a:gd name="connsiteX16" fmla="*/ 763836 w 3220598"/>
                <a:gd name="connsiteY16" fmla="*/ 1171460 h 1817783"/>
                <a:gd name="connsiteX17" fmla="*/ 334178 w 3220598"/>
                <a:gd name="connsiteY17" fmla="*/ 1237561 h 1817783"/>
                <a:gd name="connsiteX18" fmla="*/ 201976 w 3220598"/>
                <a:gd name="connsiteY18" fmla="*/ 1314680 h 1817783"/>
                <a:gd name="connsiteX0" fmla="*/ 201976 w 3089584"/>
                <a:gd name="connsiteY0" fmla="*/ 1314680 h 1828010"/>
                <a:gd name="connsiteX1" fmla="*/ 25706 w 3089584"/>
                <a:gd name="connsiteY1" fmla="*/ 1490949 h 1828010"/>
                <a:gd name="connsiteX2" fmla="*/ 356212 w 3089584"/>
                <a:gd name="connsiteY2" fmla="*/ 1777388 h 1828010"/>
                <a:gd name="connsiteX3" fmla="*/ 1501966 w 3089584"/>
                <a:gd name="connsiteY3" fmla="*/ 1733321 h 1828010"/>
                <a:gd name="connsiteX4" fmla="*/ 1964675 w 3089584"/>
                <a:gd name="connsiteY4" fmla="*/ 1766371 h 1828010"/>
                <a:gd name="connsiteX5" fmla="*/ 2548569 w 3089584"/>
                <a:gd name="connsiteY5" fmla="*/ 1777388 h 1828010"/>
                <a:gd name="connsiteX6" fmla="*/ 2960081 w 3089584"/>
                <a:gd name="connsiteY6" fmla="*/ 1462642 h 1828010"/>
                <a:gd name="connsiteX7" fmla="*/ 3077378 w 3089584"/>
                <a:gd name="connsiteY7" fmla="*/ 940106 h 1828010"/>
                <a:gd name="connsiteX8" fmla="*/ 3033311 w 3089584"/>
                <a:gd name="connsiteY8" fmla="*/ 400280 h 1828010"/>
                <a:gd name="connsiteX9" fmla="*/ 2868058 w 3089584"/>
                <a:gd name="connsiteY9" fmla="*/ 36723 h 1828010"/>
                <a:gd name="connsiteX10" fmla="*/ 2394332 w 3089584"/>
                <a:gd name="connsiteY10" fmla="*/ 179942 h 1828010"/>
                <a:gd name="connsiteX11" fmla="*/ 2218063 w 3089584"/>
                <a:gd name="connsiteY11" fmla="*/ 334178 h 1828010"/>
                <a:gd name="connsiteX12" fmla="*/ 1997725 w 3089584"/>
                <a:gd name="connsiteY12" fmla="*/ 433330 h 1828010"/>
                <a:gd name="connsiteX13" fmla="*/ 1777388 w 3089584"/>
                <a:gd name="connsiteY13" fmla="*/ 433330 h 1828010"/>
                <a:gd name="connsiteX14" fmla="*/ 1303663 w 3089584"/>
                <a:gd name="connsiteY14" fmla="*/ 752819 h 1828010"/>
                <a:gd name="connsiteX15" fmla="*/ 1094342 w 3089584"/>
                <a:gd name="connsiteY15" fmla="*/ 1017224 h 1828010"/>
                <a:gd name="connsiteX16" fmla="*/ 763836 w 3089584"/>
                <a:gd name="connsiteY16" fmla="*/ 1171460 h 1828010"/>
                <a:gd name="connsiteX17" fmla="*/ 334178 w 3089584"/>
                <a:gd name="connsiteY17" fmla="*/ 1237561 h 1828010"/>
                <a:gd name="connsiteX18" fmla="*/ 201976 w 3089584"/>
                <a:gd name="connsiteY18" fmla="*/ 1314680 h 182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9584" h="1828010">
                  <a:moveTo>
                    <a:pt x="201976" y="1314680"/>
                  </a:moveTo>
                  <a:cubicBezTo>
                    <a:pt x="150564" y="1356911"/>
                    <a:pt x="0" y="1413831"/>
                    <a:pt x="25706" y="1490949"/>
                  </a:cubicBezTo>
                  <a:cubicBezTo>
                    <a:pt x="51412" y="1568067"/>
                    <a:pt x="110169" y="1736993"/>
                    <a:pt x="356212" y="1777388"/>
                  </a:cubicBezTo>
                  <a:cubicBezTo>
                    <a:pt x="602255" y="1817783"/>
                    <a:pt x="1233889" y="1735157"/>
                    <a:pt x="1501966" y="1733321"/>
                  </a:cubicBezTo>
                  <a:cubicBezTo>
                    <a:pt x="1770043" y="1731485"/>
                    <a:pt x="1790241" y="1759027"/>
                    <a:pt x="1964675" y="1766371"/>
                  </a:cubicBezTo>
                  <a:cubicBezTo>
                    <a:pt x="2139109" y="1773716"/>
                    <a:pt x="2382668" y="1828010"/>
                    <a:pt x="2548569" y="1777388"/>
                  </a:cubicBezTo>
                  <a:cubicBezTo>
                    <a:pt x="2714470" y="1726767"/>
                    <a:pt x="2871946" y="1602189"/>
                    <a:pt x="2960081" y="1462642"/>
                  </a:cubicBezTo>
                  <a:cubicBezTo>
                    <a:pt x="3048216" y="1323095"/>
                    <a:pt x="3065173" y="1117166"/>
                    <a:pt x="3077378" y="940106"/>
                  </a:cubicBezTo>
                  <a:cubicBezTo>
                    <a:pt x="3089583" y="763046"/>
                    <a:pt x="3068198" y="550844"/>
                    <a:pt x="3033311" y="400280"/>
                  </a:cubicBezTo>
                  <a:cubicBezTo>
                    <a:pt x="2998424" y="249716"/>
                    <a:pt x="2974554" y="73446"/>
                    <a:pt x="2868058" y="36723"/>
                  </a:cubicBezTo>
                  <a:cubicBezTo>
                    <a:pt x="2761562" y="0"/>
                    <a:pt x="2502664" y="130366"/>
                    <a:pt x="2394332" y="179942"/>
                  </a:cubicBezTo>
                  <a:cubicBezTo>
                    <a:pt x="2286000" y="229518"/>
                    <a:pt x="2284164" y="291947"/>
                    <a:pt x="2218063" y="334178"/>
                  </a:cubicBezTo>
                  <a:cubicBezTo>
                    <a:pt x="2151962" y="376409"/>
                    <a:pt x="2071171" y="416805"/>
                    <a:pt x="1997725" y="433330"/>
                  </a:cubicBezTo>
                  <a:cubicBezTo>
                    <a:pt x="1924279" y="449855"/>
                    <a:pt x="1893065" y="380082"/>
                    <a:pt x="1777388" y="433330"/>
                  </a:cubicBezTo>
                  <a:cubicBezTo>
                    <a:pt x="1661711" y="486578"/>
                    <a:pt x="1417504" y="655503"/>
                    <a:pt x="1303663" y="752819"/>
                  </a:cubicBezTo>
                  <a:cubicBezTo>
                    <a:pt x="1189822" y="850135"/>
                    <a:pt x="1184313" y="947451"/>
                    <a:pt x="1094342" y="1017224"/>
                  </a:cubicBezTo>
                  <a:cubicBezTo>
                    <a:pt x="1004371" y="1086998"/>
                    <a:pt x="890530" y="1134737"/>
                    <a:pt x="763836" y="1171460"/>
                  </a:cubicBezTo>
                  <a:cubicBezTo>
                    <a:pt x="637142" y="1208183"/>
                    <a:pt x="429658" y="1215527"/>
                    <a:pt x="334178" y="1237561"/>
                  </a:cubicBezTo>
                  <a:cubicBezTo>
                    <a:pt x="238699" y="1259595"/>
                    <a:pt x="253388" y="1272449"/>
                    <a:pt x="201976" y="1314680"/>
                  </a:cubicBezTo>
                  <a:close/>
                </a:path>
              </a:pathLst>
            </a:custGeom>
            <a:solidFill>
              <a:srgbClr val="4F81BD">
                <a:alpha val="50000"/>
              </a:srgbClr>
            </a:solidFill>
            <a:ln>
              <a:noFill/>
            </a:ln>
            <a:effectLst>
              <a:outerShdw blurRad="254000" dist="114300" dir="8040000" algn="ctr" rotWithShape="0">
                <a:srgbClr val="4F81BD"/>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4572000" y="4343400"/>
              <a:ext cx="1905000" cy="461665"/>
            </a:xfrm>
            <a:prstGeom prst="rect">
              <a:avLst/>
            </a:prstGeom>
            <a:solidFill>
              <a:srgbClr val="4F81BD">
                <a:alpha val="30000"/>
              </a:srgbClr>
            </a:solidFill>
            <a:effectLst>
              <a:outerShdw blurRad="584200" dist="152400" dir="5400000" algn="ctr" rotWithShape="0">
                <a:srgbClr val="4F81BD"/>
              </a:outerShdw>
            </a:effectLst>
          </p:spPr>
          <p:txBody>
            <a:bodyPr wrap="square" rtlCol="0">
              <a:spAutoFit/>
            </a:bodyPr>
            <a:lstStyle/>
            <a:p>
              <a:r>
                <a:rPr lang="en-US" sz="2400" dirty="0" smtClean="0"/>
                <a:t>Lower Creeks</a:t>
              </a:r>
              <a:endParaRPr lang="en-US" sz="2400" dirty="0"/>
            </a:p>
          </p:txBody>
        </p:sp>
      </p:grpSp>
      <p:sp>
        <p:nvSpPr>
          <p:cNvPr id="50" name="TextBox 49"/>
          <p:cNvSpPr txBox="1"/>
          <p:nvPr/>
        </p:nvSpPr>
        <p:spPr>
          <a:xfrm>
            <a:off x="6384738" y="4953000"/>
            <a:ext cx="1463862" cy="461665"/>
          </a:xfrm>
          <a:prstGeom prst="rect">
            <a:avLst/>
          </a:prstGeom>
          <a:noFill/>
          <a:effectLst>
            <a:outerShdw blurRad="584200" dist="152400" dir="5400000" algn="ctr" rotWithShape="0">
              <a:srgbClr val="4F81BD"/>
            </a:outerShdw>
          </a:effectLst>
        </p:spPr>
        <p:txBody>
          <a:bodyPr wrap="none" rtlCol="0">
            <a:spAutoFit/>
          </a:bodyPr>
          <a:lstStyle/>
          <a:p>
            <a:r>
              <a:rPr lang="en-US" sz="2400" dirty="0" smtClean="0">
                <a:solidFill>
                  <a:schemeClr val="bg1"/>
                </a:solidFill>
                <a:effectLst>
                  <a:outerShdw dist="50800" dir="7200000" algn="ctr" rotWithShape="0">
                    <a:schemeClr val="tx1"/>
                  </a:outerShdw>
                </a:effectLst>
              </a:rPr>
              <a:t>Seminoles</a:t>
            </a:r>
            <a:endParaRPr lang="en-US" sz="2400" dirty="0">
              <a:solidFill>
                <a:schemeClr val="bg1"/>
              </a:solidFill>
              <a:effectLst>
                <a:outerShdw dist="50800" dir="7200000" algn="ctr" rotWithShape="0">
                  <a:schemeClr val="tx1"/>
                </a:outerShdw>
              </a:effectLst>
            </a:endParaRPr>
          </a:p>
        </p:txBody>
      </p:sp>
      <p:sp>
        <p:nvSpPr>
          <p:cNvPr id="51" name="Freeform 50"/>
          <p:cNvSpPr/>
          <p:nvPr/>
        </p:nvSpPr>
        <p:spPr>
          <a:xfrm>
            <a:off x="7524751" y="3167743"/>
            <a:ext cx="1572984" cy="1670957"/>
          </a:xfrm>
          <a:custGeom>
            <a:avLst/>
            <a:gdLst>
              <a:gd name="connsiteX0" fmla="*/ 1570263 w 1572984"/>
              <a:gd name="connsiteY0" fmla="*/ 16328 h 1670957"/>
              <a:gd name="connsiteX1" fmla="*/ 508906 w 1572984"/>
              <a:gd name="connsiteY1" fmla="*/ 81643 h 1670957"/>
              <a:gd name="connsiteX2" fmla="*/ 149678 w 1572984"/>
              <a:gd name="connsiteY2" fmla="*/ 391886 h 1670957"/>
              <a:gd name="connsiteX3" fmla="*/ 35378 w 1572984"/>
              <a:gd name="connsiteY3" fmla="*/ 947057 h 1670957"/>
              <a:gd name="connsiteX4" fmla="*/ 361949 w 1572984"/>
              <a:gd name="connsiteY4" fmla="*/ 1338943 h 1670957"/>
              <a:gd name="connsiteX5" fmla="*/ 574220 w 1572984"/>
              <a:gd name="connsiteY5" fmla="*/ 1551214 h 1670957"/>
              <a:gd name="connsiteX6" fmla="*/ 982435 w 1572984"/>
              <a:gd name="connsiteY6" fmla="*/ 1665514 h 1670957"/>
              <a:gd name="connsiteX7" fmla="*/ 1064078 w 1572984"/>
              <a:gd name="connsiteY7" fmla="*/ 1583871 h 1670957"/>
              <a:gd name="connsiteX8" fmla="*/ 1276349 w 1572984"/>
              <a:gd name="connsiteY8" fmla="*/ 1257300 h 1670957"/>
              <a:gd name="connsiteX9" fmla="*/ 1455963 w 1572984"/>
              <a:gd name="connsiteY9" fmla="*/ 865414 h 1670957"/>
              <a:gd name="connsiteX10" fmla="*/ 1537606 w 1572984"/>
              <a:gd name="connsiteY10" fmla="*/ 702128 h 1670957"/>
              <a:gd name="connsiteX11" fmla="*/ 1570263 w 1572984"/>
              <a:gd name="connsiteY11" fmla="*/ 130628 h 1670957"/>
              <a:gd name="connsiteX12" fmla="*/ 1521278 w 1572984"/>
              <a:gd name="connsiteY12" fmla="*/ 81643 h 1670957"/>
              <a:gd name="connsiteX13" fmla="*/ 1488620 w 1572984"/>
              <a:gd name="connsiteY13" fmla="*/ 0 h 1670957"/>
              <a:gd name="connsiteX0" fmla="*/ 1570263 w 1572984"/>
              <a:gd name="connsiteY0" fmla="*/ 16328 h 1670957"/>
              <a:gd name="connsiteX1" fmla="*/ 508906 w 1572984"/>
              <a:gd name="connsiteY1" fmla="*/ 81643 h 1670957"/>
              <a:gd name="connsiteX2" fmla="*/ 149678 w 1572984"/>
              <a:gd name="connsiteY2" fmla="*/ 391886 h 1670957"/>
              <a:gd name="connsiteX3" fmla="*/ 35378 w 1572984"/>
              <a:gd name="connsiteY3" fmla="*/ 947057 h 1670957"/>
              <a:gd name="connsiteX4" fmla="*/ 361949 w 1572984"/>
              <a:gd name="connsiteY4" fmla="*/ 1338943 h 1670957"/>
              <a:gd name="connsiteX5" fmla="*/ 574220 w 1572984"/>
              <a:gd name="connsiteY5" fmla="*/ 1551214 h 1670957"/>
              <a:gd name="connsiteX6" fmla="*/ 982435 w 1572984"/>
              <a:gd name="connsiteY6" fmla="*/ 1665514 h 1670957"/>
              <a:gd name="connsiteX7" fmla="*/ 1064078 w 1572984"/>
              <a:gd name="connsiteY7" fmla="*/ 1583871 h 1670957"/>
              <a:gd name="connsiteX8" fmla="*/ 1276349 w 1572984"/>
              <a:gd name="connsiteY8" fmla="*/ 1257300 h 1670957"/>
              <a:gd name="connsiteX9" fmla="*/ 1455963 w 1572984"/>
              <a:gd name="connsiteY9" fmla="*/ 865414 h 1670957"/>
              <a:gd name="connsiteX10" fmla="*/ 1537606 w 1572984"/>
              <a:gd name="connsiteY10" fmla="*/ 702128 h 1670957"/>
              <a:gd name="connsiteX11" fmla="*/ 1570263 w 1572984"/>
              <a:gd name="connsiteY11" fmla="*/ 130628 h 1670957"/>
              <a:gd name="connsiteX12" fmla="*/ 1521278 w 1572984"/>
              <a:gd name="connsiteY12" fmla="*/ 81643 h 1670957"/>
              <a:gd name="connsiteX13" fmla="*/ 1488620 w 1572984"/>
              <a:gd name="connsiteY13" fmla="*/ 0 h 1670957"/>
              <a:gd name="connsiteX14" fmla="*/ 1570263 w 1572984"/>
              <a:gd name="connsiteY14" fmla="*/ 16328 h 167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72984" h="1670957">
                <a:moveTo>
                  <a:pt x="1570263" y="16328"/>
                </a:moveTo>
                <a:cubicBezTo>
                  <a:pt x="1157966" y="17689"/>
                  <a:pt x="745670" y="19050"/>
                  <a:pt x="508906" y="81643"/>
                </a:cubicBezTo>
                <a:cubicBezTo>
                  <a:pt x="272142" y="144236"/>
                  <a:pt x="228599" y="247650"/>
                  <a:pt x="149678" y="391886"/>
                </a:cubicBezTo>
                <a:cubicBezTo>
                  <a:pt x="70757" y="536122"/>
                  <a:pt x="0" y="789214"/>
                  <a:pt x="35378" y="947057"/>
                </a:cubicBezTo>
                <a:cubicBezTo>
                  <a:pt x="70756" y="1104900"/>
                  <a:pt x="272142" y="1238250"/>
                  <a:pt x="361949" y="1338943"/>
                </a:cubicBezTo>
                <a:cubicBezTo>
                  <a:pt x="451756" y="1439636"/>
                  <a:pt x="470806" y="1496786"/>
                  <a:pt x="574220" y="1551214"/>
                </a:cubicBezTo>
                <a:cubicBezTo>
                  <a:pt x="677634" y="1605642"/>
                  <a:pt x="900792" y="1660071"/>
                  <a:pt x="982435" y="1665514"/>
                </a:cubicBezTo>
                <a:cubicBezTo>
                  <a:pt x="1064078" y="1670957"/>
                  <a:pt x="1015092" y="1651907"/>
                  <a:pt x="1064078" y="1583871"/>
                </a:cubicBezTo>
                <a:cubicBezTo>
                  <a:pt x="1113064" y="1515835"/>
                  <a:pt x="1211035" y="1377043"/>
                  <a:pt x="1276349" y="1257300"/>
                </a:cubicBezTo>
                <a:cubicBezTo>
                  <a:pt x="1341663" y="1137557"/>
                  <a:pt x="1412420" y="957943"/>
                  <a:pt x="1455963" y="865414"/>
                </a:cubicBezTo>
                <a:cubicBezTo>
                  <a:pt x="1499506" y="772885"/>
                  <a:pt x="1518556" y="824592"/>
                  <a:pt x="1537606" y="702128"/>
                </a:cubicBezTo>
                <a:cubicBezTo>
                  <a:pt x="1556656" y="579664"/>
                  <a:pt x="1572984" y="234042"/>
                  <a:pt x="1570263" y="130628"/>
                </a:cubicBezTo>
                <a:cubicBezTo>
                  <a:pt x="1567542" y="27214"/>
                  <a:pt x="1534885" y="103414"/>
                  <a:pt x="1521278" y="81643"/>
                </a:cubicBezTo>
                <a:cubicBezTo>
                  <a:pt x="1507671" y="59872"/>
                  <a:pt x="1498145" y="29936"/>
                  <a:pt x="1488620" y="0"/>
                </a:cubicBezTo>
                <a:lnTo>
                  <a:pt x="1570263" y="16328"/>
                </a:lnTo>
                <a:close/>
              </a:path>
            </a:pathLst>
          </a:custGeom>
          <a:solidFill>
            <a:srgbClr val="FF0000">
              <a:alpha val="46000"/>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54"/>
          <p:cNvSpPr/>
          <p:nvPr/>
        </p:nvSpPr>
        <p:spPr>
          <a:xfrm>
            <a:off x="5785757" y="3575957"/>
            <a:ext cx="1681843" cy="996043"/>
          </a:xfrm>
          <a:custGeom>
            <a:avLst/>
            <a:gdLst>
              <a:gd name="connsiteX0" fmla="*/ 0 w 1681843"/>
              <a:gd name="connsiteY0" fmla="*/ 996043 h 996043"/>
              <a:gd name="connsiteX1" fmla="*/ 359228 w 1681843"/>
              <a:gd name="connsiteY1" fmla="*/ 800100 h 996043"/>
              <a:gd name="connsiteX2" fmla="*/ 767443 w 1681843"/>
              <a:gd name="connsiteY2" fmla="*/ 473529 h 996043"/>
              <a:gd name="connsiteX3" fmla="*/ 1045028 w 1681843"/>
              <a:gd name="connsiteY3" fmla="*/ 244929 h 996043"/>
              <a:gd name="connsiteX4" fmla="*/ 1681843 w 1681843"/>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843" h="996043">
                <a:moveTo>
                  <a:pt x="0" y="996043"/>
                </a:moveTo>
                <a:cubicBezTo>
                  <a:pt x="115660" y="941614"/>
                  <a:pt x="231321" y="887186"/>
                  <a:pt x="359228" y="800100"/>
                </a:cubicBezTo>
                <a:cubicBezTo>
                  <a:pt x="487135" y="713014"/>
                  <a:pt x="653143" y="566057"/>
                  <a:pt x="767443" y="473529"/>
                </a:cubicBezTo>
                <a:cubicBezTo>
                  <a:pt x="881743" y="381001"/>
                  <a:pt x="892628" y="323850"/>
                  <a:pt x="1045028" y="244929"/>
                </a:cubicBezTo>
                <a:cubicBezTo>
                  <a:pt x="1197428" y="166008"/>
                  <a:pt x="1581150" y="62593"/>
                  <a:pt x="1681843" y="0"/>
                </a:cubicBezTo>
              </a:path>
            </a:pathLst>
          </a:custGeom>
          <a:ln w="508000" cap="rnd">
            <a:solidFill>
              <a:schemeClr val="tx1">
                <a:alpha val="37000"/>
              </a:schemeClr>
            </a:solidFill>
          </a:ln>
          <a:effectLst>
            <a:outerShdw blurRad="546100" dist="2032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49" name="TextBox 48"/>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
        <p:nvSpPr>
          <p:cNvPr id="56" name="Rectangle 55"/>
          <p:cNvSpPr/>
          <p:nvPr/>
        </p:nvSpPr>
        <p:spPr>
          <a:xfrm>
            <a:off x="8046720" y="2209800"/>
            <a:ext cx="1024128" cy="91440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bg/>
                                          </p:spTgt>
                                        </p:tgtEl>
                                        <p:attrNameLst>
                                          <p:attrName>style.visibility</p:attrName>
                                        </p:attrNameLst>
                                      </p:cBhvr>
                                      <p:to>
                                        <p:strVal val="visible"/>
                                      </p:to>
                                    </p:set>
                                    <p:animEffect transition="in" filter="fade">
                                      <p:cBhvr>
                                        <p:cTn id="7" dur="1000"/>
                                        <p:tgtEl>
                                          <p:spTgt spid="44">
                                            <p:bg/>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4">
                                            <p:txEl>
                                              <p:pRg st="0" end="0"/>
                                            </p:txEl>
                                          </p:spTgt>
                                        </p:tgtEl>
                                        <p:attrNameLst>
                                          <p:attrName>style.visibility</p:attrName>
                                        </p:attrNameLst>
                                      </p:cBhvr>
                                      <p:to>
                                        <p:strVal val="visible"/>
                                      </p:to>
                                    </p:set>
                                    <p:animEffect transition="in" filter="fade">
                                      <p:cBhvr>
                                        <p:cTn id="11" dur="1000"/>
                                        <p:tgtEl>
                                          <p:spTgt spid="44">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10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4">
                                            <p:txEl>
                                              <p:pRg st="1" end="1"/>
                                            </p:txEl>
                                          </p:spTgt>
                                        </p:tgtEl>
                                        <p:attrNameLst>
                                          <p:attrName>style.visibility</p:attrName>
                                        </p:attrNameLst>
                                      </p:cBhvr>
                                      <p:to>
                                        <p:strVal val="visible"/>
                                      </p:to>
                                    </p:set>
                                    <p:animEffect transition="in" filter="fade">
                                      <p:cBhvr>
                                        <p:cTn id="20" dur="1000"/>
                                        <p:tgtEl>
                                          <p:spTgt spid="44">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4">
                                            <p:txEl>
                                              <p:pRg st="2" end="2"/>
                                            </p:txEl>
                                          </p:spTgt>
                                        </p:tgtEl>
                                        <p:attrNameLst>
                                          <p:attrName>style.visibility</p:attrName>
                                        </p:attrNameLst>
                                      </p:cBhvr>
                                      <p:to>
                                        <p:strVal val="visible"/>
                                      </p:to>
                                    </p:set>
                                    <p:animEffect transition="in" filter="fade">
                                      <p:cBhvr>
                                        <p:cTn id="23" dur="1000"/>
                                        <p:tgtEl>
                                          <p:spTgt spid="44">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4">
                                            <p:txEl>
                                              <p:pRg st="3" end="3"/>
                                            </p:txEl>
                                          </p:spTgt>
                                        </p:tgtEl>
                                        <p:attrNameLst>
                                          <p:attrName>style.visibility</p:attrName>
                                        </p:attrNameLst>
                                      </p:cBhvr>
                                      <p:to>
                                        <p:strVal val="visible"/>
                                      </p:to>
                                    </p:set>
                                    <p:animEffect transition="in" filter="fade">
                                      <p:cBhvr>
                                        <p:cTn id="26" dur="1000"/>
                                        <p:tgtEl>
                                          <p:spTgt spid="44">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4">
                                            <p:txEl>
                                              <p:pRg st="4" end="4"/>
                                            </p:txEl>
                                          </p:spTgt>
                                        </p:tgtEl>
                                        <p:attrNameLst>
                                          <p:attrName>style.visibility</p:attrName>
                                        </p:attrNameLst>
                                      </p:cBhvr>
                                      <p:to>
                                        <p:strVal val="visible"/>
                                      </p:to>
                                    </p:set>
                                    <p:animEffect transition="in" filter="fade">
                                      <p:cBhvr>
                                        <p:cTn id="29" dur="1000"/>
                                        <p:tgtEl>
                                          <p:spTgt spid="44">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1000"/>
                                        <p:tgtEl>
                                          <p:spTgt spid="56"/>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childTnLst>
                                </p:cTn>
                              </p:par>
                              <p:par>
                                <p:cTn id="41" presetID="10" presetClass="entr" presetSubtype="0" fill="hold" nodeType="withEffect">
                                  <p:stCondLst>
                                    <p:cond delay="50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fade">
                                      <p:cBhvr>
                                        <p:cTn id="48" dur="3000"/>
                                        <p:tgtEl>
                                          <p:spTgt spid="55"/>
                                        </p:tgtEl>
                                      </p:cBhvr>
                                    </p:animEffect>
                                    <p:anim calcmode="lin" valueType="num">
                                      <p:cBhvr>
                                        <p:cTn id="49" dur="3000" fill="hold"/>
                                        <p:tgtEl>
                                          <p:spTgt spid="55"/>
                                        </p:tgtEl>
                                        <p:attrNameLst>
                                          <p:attrName>ppt_x</p:attrName>
                                        </p:attrNameLst>
                                      </p:cBhvr>
                                      <p:tavLst>
                                        <p:tav tm="0">
                                          <p:val>
                                            <p:strVal val="#ppt_x"/>
                                          </p:val>
                                        </p:tav>
                                        <p:tav tm="100000">
                                          <p:val>
                                            <p:strVal val="#ppt_x"/>
                                          </p:val>
                                        </p:tav>
                                      </p:tavLst>
                                    </p:anim>
                                    <p:anim calcmode="lin" valueType="num">
                                      <p:cBhvr>
                                        <p:cTn id="50" dur="3000" fill="hold"/>
                                        <p:tgtEl>
                                          <p:spTgt spid="55"/>
                                        </p:tgtEl>
                                        <p:attrNameLst>
                                          <p:attrName>ppt_y</p:attrName>
                                        </p:attrNameLst>
                                      </p:cBhvr>
                                      <p:tavLst>
                                        <p:tav tm="0">
                                          <p:val>
                                            <p:strVal val="#ppt_y-.1"/>
                                          </p:val>
                                        </p:tav>
                                        <p:tav tm="100000">
                                          <p:val>
                                            <p:strVal val="#ppt_y"/>
                                          </p:val>
                                        </p:tav>
                                      </p:tavLst>
                                    </p:anim>
                                  </p:childTnLst>
                                </p:cTn>
                              </p:par>
                              <p:par>
                                <p:cTn id="51" presetID="52"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animScale>
                                      <p:cBhvr>
                                        <p:cTn id="53" dur="3000" decel="50000" fill="hold">
                                          <p:stCondLst>
                                            <p:cond delay="0"/>
                                          </p:stCondLst>
                                        </p:cTn>
                                        <p:tgtEl>
                                          <p:spTgt spid="5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3000" decel="50000" fill="hold">
                                          <p:stCondLst>
                                            <p:cond delay="0"/>
                                          </p:stCondLst>
                                        </p:cTn>
                                        <p:tgtEl>
                                          <p:spTgt spid="51"/>
                                        </p:tgtEl>
                                        <p:attrNameLst>
                                          <p:attrName>ppt_x</p:attrName>
                                          <p:attrName>ppt_y</p:attrName>
                                        </p:attrNameLst>
                                      </p:cBhvr>
                                    </p:animMotion>
                                    <p:animEffect transition="in" filter="fade">
                                      <p:cBhvr>
                                        <p:cTn id="55" dur="3000"/>
                                        <p:tgtEl>
                                          <p:spTgt spid="51"/>
                                        </p:tgtEl>
                                      </p:cBhvr>
                                    </p:animEffect>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fade">
                                      <p:cBhvr>
                                        <p:cTn id="60" dur="2000"/>
                                        <p:tgtEl>
                                          <p:spTgt spid="48"/>
                                        </p:tgtEl>
                                      </p:cBhvr>
                                    </p:animEffect>
                                    <p:anim calcmode="lin" valueType="num">
                                      <p:cBhvr>
                                        <p:cTn id="61" dur="2000" fill="hold"/>
                                        <p:tgtEl>
                                          <p:spTgt spid="48"/>
                                        </p:tgtEl>
                                        <p:attrNameLst>
                                          <p:attrName>ppt_x</p:attrName>
                                        </p:attrNameLst>
                                      </p:cBhvr>
                                      <p:tavLst>
                                        <p:tav tm="0">
                                          <p:val>
                                            <p:strVal val="#ppt_x"/>
                                          </p:val>
                                        </p:tav>
                                        <p:tav tm="100000">
                                          <p:val>
                                            <p:strVal val="#ppt_x"/>
                                          </p:val>
                                        </p:tav>
                                      </p:tavLst>
                                    </p:anim>
                                    <p:anim calcmode="lin" valueType="num">
                                      <p:cBhvr>
                                        <p:cTn id="62" dur="2000" fill="hold"/>
                                        <p:tgtEl>
                                          <p:spTgt spid="48"/>
                                        </p:tgtEl>
                                        <p:attrNameLst>
                                          <p:attrName>ppt_y</p:attrName>
                                        </p:attrNameLst>
                                      </p:cBhvr>
                                      <p:tavLst>
                                        <p:tav tm="0">
                                          <p:val>
                                            <p:strVal val="#ppt_y-.1"/>
                                          </p:val>
                                        </p:tav>
                                        <p:tav tm="100000">
                                          <p:val>
                                            <p:strVal val="#ppt_y"/>
                                          </p:val>
                                        </p:tav>
                                      </p:tavLst>
                                    </p:anim>
                                  </p:childTnLst>
                                </p:cTn>
                              </p:par>
                              <p:par>
                                <p:cTn id="63" presetID="1" presetClass="emph" presetSubtype="2" fill="hold" nodeType="withEffect">
                                  <p:stCondLst>
                                    <p:cond delay="0"/>
                                  </p:stCondLst>
                                  <p:childTnLst>
                                    <p:animClr clrSpc="rgb">
                                      <p:cBhvr>
                                        <p:cTn id="64" dur="2000" fill="hold"/>
                                        <p:tgtEl>
                                          <p:spTgt spid="48"/>
                                        </p:tgtEl>
                                        <p:attrNameLst>
                                          <p:attrName>fillcolor</p:attrName>
                                        </p:attrNameLst>
                                      </p:cBhvr>
                                      <p:to>
                                        <a:srgbClr val="008000"/>
                                      </p:to>
                                    </p:animClr>
                                    <p:set>
                                      <p:cBhvr>
                                        <p:cTn id="65" dur="2000" fill="hold"/>
                                        <p:tgtEl>
                                          <p:spTgt spid="48"/>
                                        </p:tgtEl>
                                        <p:attrNameLst>
                                          <p:attrName>fill.type</p:attrName>
                                        </p:attrNameLst>
                                      </p:cBhvr>
                                      <p:to>
                                        <p:strVal val="solid"/>
                                      </p:to>
                                    </p:set>
                                    <p:set>
                                      <p:cBhvr>
                                        <p:cTn id="66" dur="2000" fill="hold"/>
                                        <p:tgtEl>
                                          <p:spTgt spid="48"/>
                                        </p:tgtEl>
                                        <p:attrNameLst>
                                          <p:attrName>fill.on</p:attrName>
                                        </p:attrNameLst>
                                      </p:cBhvr>
                                      <p:to>
                                        <p:strVal val="true"/>
                                      </p:to>
                                    </p:set>
                                  </p:childTnLst>
                                </p:cTn>
                              </p:par>
                              <p:par>
                                <p:cTn id="67" presetID="6" presetClass="emph" presetSubtype="0" fill="hold" grpId="2" nodeType="withEffect">
                                  <p:stCondLst>
                                    <p:cond delay="0"/>
                                  </p:stCondLst>
                                  <p:childTnLst>
                                    <p:animScale>
                                      <p:cBhvr>
                                        <p:cTn id="68" dur="2000" fill="hold"/>
                                        <p:tgtEl>
                                          <p:spTgt spid="48"/>
                                        </p:tgtEl>
                                      </p:cBhvr>
                                      <p:by x="70000" y="70000"/>
                                    </p:animScale>
                                  </p:childTnLst>
                                </p:cTn>
                              </p:par>
                            </p:childTnLst>
                          </p:cTn>
                        </p:par>
                        <p:par>
                          <p:cTn id="69" fill="hold">
                            <p:stCondLst>
                              <p:cond delay="2000"/>
                            </p:stCondLst>
                            <p:childTnLst>
                              <p:par>
                                <p:cTn id="70" presetID="53" presetClass="entr" presetSubtype="0" fill="hold" grpId="0" nodeType="afterEffect">
                                  <p:stCondLst>
                                    <p:cond delay="0"/>
                                  </p:stCondLst>
                                  <p:childTnLst>
                                    <p:set>
                                      <p:cBhvr>
                                        <p:cTn id="71" dur="1" fill="hold">
                                          <p:stCondLst>
                                            <p:cond delay="0"/>
                                          </p:stCondLst>
                                        </p:cTn>
                                        <p:tgtEl>
                                          <p:spTgt spid="50"/>
                                        </p:tgtEl>
                                        <p:attrNameLst>
                                          <p:attrName>style.visibility</p:attrName>
                                        </p:attrNameLst>
                                      </p:cBhvr>
                                      <p:to>
                                        <p:strVal val="visible"/>
                                      </p:to>
                                    </p:set>
                                    <p:anim calcmode="lin" valueType="num">
                                      <p:cBhvr>
                                        <p:cTn id="72" dur="1000" fill="hold"/>
                                        <p:tgtEl>
                                          <p:spTgt spid="50"/>
                                        </p:tgtEl>
                                        <p:attrNameLst>
                                          <p:attrName>ppt_w</p:attrName>
                                        </p:attrNameLst>
                                      </p:cBhvr>
                                      <p:tavLst>
                                        <p:tav tm="0">
                                          <p:val>
                                            <p:fltVal val="0"/>
                                          </p:val>
                                        </p:tav>
                                        <p:tav tm="100000">
                                          <p:val>
                                            <p:strVal val="#ppt_w"/>
                                          </p:val>
                                        </p:tav>
                                      </p:tavLst>
                                    </p:anim>
                                    <p:anim calcmode="lin" valueType="num">
                                      <p:cBhvr>
                                        <p:cTn id="73" dur="1000" fill="hold"/>
                                        <p:tgtEl>
                                          <p:spTgt spid="50"/>
                                        </p:tgtEl>
                                        <p:attrNameLst>
                                          <p:attrName>ppt_h</p:attrName>
                                        </p:attrNameLst>
                                      </p:cBhvr>
                                      <p:tavLst>
                                        <p:tav tm="0">
                                          <p:val>
                                            <p:fltVal val="0"/>
                                          </p:val>
                                        </p:tav>
                                        <p:tav tm="100000">
                                          <p:val>
                                            <p:strVal val="#ppt_h"/>
                                          </p:val>
                                        </p:tav>
                                      </p:tavLst>
                                    </p:anim>
                                    <p:animEffect transition="in" filter="fade">
                                      <p:cBhvr>
                                        <p:cTn id="74" dur="1000"/>
                                        <p:tgtEl>
                                          <p:spTgt spid="5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1000"/>
                                        <p:tgtEl>
                                          <p:spTgt spid="15"/>
                                        </p:tgtEl>
                                      </p:cBhvr>
                                    </p:animEffect>
                                    <p:set>
                                      <p:cBhvr>
                                        <p:cTn id="79" dur="1" fill="hold">
                                          <p:stCondLst>
                                            <p:cond delay="999"/>
                                          </p:stCondLst>
                                        </p:cTn>
                                        <p:tgtEl>
                                          <p:spTgt spid="15"/>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1000"/>
                                        <p:tgtEl>
                                          <p:spTgt spid="17"/>
                                        </p:tgtEl>
                                      </p:cBhvr>
                                    </p:animEffect>
                                    <p:set>
                                      <p:cBhvr>
                                        <p:cTn id="82" dur="1" fill="hold">
                                          <p:stCondLst>
                                            <p:cond delay="999"/>
                                          </p:stCondLst>
                                        </p:cTn>
                                        <p:tgtEl>
                                          <p:spTgt spid="17"/>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48"/>
                                        </p:tgtEl>
                                      </p:cBhvr>
                                    </p:animEffect>
                                    <p:set>
                                      <p:cBhvr>
                                        <p:cTn id="85" dur="1" fill="hold">
                                          <p:stCondLst>
                                            <p:cond delay="999"/>
                                          </p:stCondLst>
                                        </p:cTn>
                                        <p:tgtEl>
                                          <p:spTgt spid="48"/>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1000"/>
                                        <p:tgtEl>
                                          <p:spTgt spid="18"/>
                                        </p:tgtEl>
                                      </p:cBhvr>
                                    </p:animEffect>
                                    <p:set>
                                      <p:cBhvr>
                                        <p:cTn id="88" dur="1" fill="hold">
                                          <p:stCondLst>
                                            <p:cond delay="999"/>
                                          </p:stCondLst>
                                        </p:cTn>
                                        <p:tgtEl>
                                          <p:spTgt spid="18"/>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1000"/>
                                        <p:tgtEl>
                                          <p:spTgt spid="51"/>
                                        </p:tgtEl>
                                      </p:cBhvr>
                                    </p:animEffect>
                                    <p:set>
                                      <p:cBhvr>
                                        <p:cTn id="91" dur="1" fill="hold">
                                          <p:stCondLst>
                                            <p:cond delay="999"/>
                                          </p:stCondLst>
                                        </p:cTn>
                                        <p:tgtEl>
                                          <p:spTgt spid="51"/>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55"/>
                                        </p:tgtEl>
                                      </p:cBhvr>
                                    </p:animEffect>
                                    <p:set>
                                      <p:cBhvr>
                                        <p:cTn id="94" dur="1" fill="hold">
                                          <p:stCondLst>
                                            <p:cond delay="999"/>
                                          </p:stCondLst>
                                        </p:cTn>
                                        <p:tgtEl>
                                          <p:spTgt spid="55"/>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50"/>
                                        </p:tgtEl>
                                      </p:cBhvr>
                                    </p:animEffect>
                                    <p:set>
                                      <p:cBhvr>
                                        <p:cTn id="97" dur="1" fill="hold">
                                          <p:stCondLst>
                                            <p:cond delay="999"/>
                                          </p:stCondLst>
                                        </p:cTn>
                                        <p:tgtEl>
                                          <p:spTgt spid="50"/>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2000"/>
                                        <p:tgtEl>
                                          <p:spTgt spid="56"/>
                                        </p:tgtEl>
                                      </p:cBhvr>
                                    </p:animEffect>
                                    <p:set>
                                      <p:cBhvr>
                                        <p:cTn id="100" dur="1" fill="hold">
                                          <p:stCondLst>
                                            <p:cond delay="1999"/>
                                          </p:stCondLst>
                                        </p:cTn>
                                        <p:tgtEl>
                                          <p:spTgt spid="56"/>
                                        </p:tgtEl>
                                        <p:attrNameLst>
                                          <p:attrName>style.visibility</p:attrName>
                                        </p:attrNameLst>
                                      </p:cBhvr>
                                      <p:to>
                                        <p:strVal val="hidden"/>
                                      </p:to>
                                    </p:set>
                                  </p:childTnLst>
                                </p:cTn>
                              </p:par>
                            </p:childTnLst>
                          </p:cTn>
                        </p:par>
                        <p:par>
                          <p:cTn id="101" fill="hold">
                            <p:stCondLst>
                              <p:cond delay="2000"/>
                            </p:stCondLst>
                            <p:childTnLst>
                              <p:par>
                                <p:cTn id="102" presetID="22" presetClass="entr" presetSubtype="8" fill="hold" nodeType="afterEffect">
                                  <p:stCondLst>
                                    <p:cond delay="0"/>
                                  </p:stCondLst>
                                  <p:childTnLst>
                                    <p:set>
                                      <p:cBhvr>
                                        <p:cTn id="103" dur="1" fill="hold">
                                          <p:stCondLst>
                                            <p:cond delay="0"/>
                                          </p:stCondLst>
                                        </p:cTn>
                                        <p:tgtEl>
                                          <p:spTgt spid="44">
                                            <p:txEl>
                                              <p:pRg st="5" end="5"/>
                                            </p:txEl>
                                          </p:spTgt>
                                        </p:tgtEl>
                                        <p:attrNameLst>
                                          <p:attrName>style.visibility</p:attrName>
                                        </p:attrNameLst>
                                      </p:cBhvr>
                                      <p:to>
                                        <p:strVal val="visible"/>
                                      </p:to>
                                    </p:set>
                                    <p:animEffect transition="in" filter="wipe(left)">
                                      <p:cBhvr>
                                        <p:cTn id="104" dur="1000"/>
                                        <p:tgtEl>
                                          <p:spTgt spid="44">
                                            <p:txEl>
                                              <p:pRg st="5" end="5"/>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1" nodeType="clickEffect">
                                  <p:stCondLst>
                                    <p:cond delay="0"/>
                                  </p:stCondLst>
                                  <p:childTnLst>
                                    <p:animEffect transition="out" filter="fade">
                                      <p:cBhvr>
                                        <p:cTn id="108" dur="1000"/>
                                        <p:tgtEl>
                                          <p:spTgt spid="44">
                                            <p:txEl>
                                              <p:pRg st="0" end="0"/>
                                            </p:txEl>
                                          </p:spTgt>
                                        </p:tgtEl>
                                      </p:cBhvr>
                                    </p:animEffect>
                                    <p:set>
                                      <p:cBhvr>
                                        <p:cTn id="109" dur="1" fill="hold">
                                          <p:stCondLst>
                                            <p:cond delay="999"/>
                                          </p:stCondLst>
                                        </p:cTn>
                                        <p:tgtEl>
                                          <p:spTgt spid="44">
                                            <p:txEl>
                                              <p:pRg st="0" end="0"/>
                                            </p:txEl>
                                          </p:spTgt>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1000"/>
                                        <p:tgtEl>
                                          <p:spTgt spid="44">
                                            <p:txEl>
                                              <p:pRg st="1" end="1"/>
                                            </p:txEl>
                                          </p:spTgt>
                                        </p:tgtEl>
                                      </p:cBhvr>
                                    </p:animEffect>
                                    <p:set>
                                      <p:cBhvr>
                                        <p:cTn id="112" dur="1" fill="hold">
                                          <p:stCondLst>
                                            <p:cond delay="999"/>
                                          </p:stCondLst>
                                        </p:cTn>
                                        <p:tgtEl>
                                          <p:spTgt spid="44">
                                            <p:txEl>
                                              <p:pRg st="1" end="1"/>
                                            </p:txEl>
                                          </p:spTgt>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1000"/>
                                        <p:tgtEl>
                                          <p:spTgt spid="44">
                                            <p:txEl>
                                              <p:pRg st="2" end="2"/>
                                            </p:txEl>
                                          </p:spTgt>
                                        </p:tgtEl>
                                      </p:cBhvr>
                                    </p:animEffect>
                                    <p:set>
                                      <p:cBhvr>
                                        <p:cTn id="115" dur="1" fill="hold">
                                          <p:stCondLst>
                                            <p:cond delay="999"/>
                                          </p:stCondLst>
                                        </p:cTn>
                                        <p:tgtEl>
                                          <p:spTgt spid="44">
                                            <p:txEl>
                                              <p:pRg st="2" end="2"/>
                                            </p:txEl>
                                          </p:spTgt>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1000"/>
                                        <p:tgtEl>
                                          <p:spTgt spid="44">
                                            <p:txEl>
                                              <p:pRg st="3" end="3"/>
                                            </p:txEl>
                                          </p:spTgt>
                                        </p:tgtEl>
                                      </p:cBhvr>
                                    </p:animEffect>
                                    <p:set>
                                      <p:cBhvr>
                                        <p:cTn id="118" dur="1" fill="hold">
                                          <p:stCondLst>
                                            <p:cond delay="999"/>
                                          </p:stCondLst>
                                        </p:cTn>
                                        <p:tgtEl>
                                          <p:spTgt spid="44">
                                            <p:txEl>
                                              <p:pRg st="3" end="3"/>
                                            </p:txEl>
                                          </p:spTgt>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1000"/>
                                        <p:tgtEl>
                                          <p:spTgt spid="44">
                                            <p:txEl>
                                              <p:pRg st="4" end="4"/>
                                            </p:txEl>
                                          </p:spTgt>
                                        </p:tgtEl>
                                      </p:cBhvr>
                                    </p:animEffect>
                                    <p:set>
                                      <p:cBhvr>
                                        <p:cTn id="121" dur="1" fill="hold">
                                          <p:stCondLst>
                                            <p:cond delay="999"/>
                                          </p:stCondLst>
                                        </p:cTn>
                                        <p:tgtEl>
                                          <p:spTgt spid="44">
                                            <p:txEl>
                                              <p:pRg st="4" end="4"/>
                                            </p:txEl>
                                          </p:spTgt>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1000"/>
                                        <p:tgtEl>
                                          <p:spTgt spid="44">
                                            <p:txEl>
                                              <p:pRg st="5" end="5"/>
                                            </p:txEl>
                                          </p:spTgt>
                                        </p:tgtEl>
                                      </p:cBhvr>
                                    </p:animEffect>
                                    <p:set>
                                      <p:cBhvr>
                                        <p:cTn id="124" dur="1" fill="hold">
                                          <p:stCondLst>
                                            <p:cond delay="999"/>
                                          </p:stCondLst>
                                        </p:cTn>
                                        <p:tgtEl>
                                          <p:spTgt spid="44">
                                            <p:txEl>
                                              <p:pRg st="5" end="5"/>
                                            </p:txEl>
                                          </p:spTgt>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1000"/>
                                        <p:tgtEl>
                                          <p:spTgt spid="44">
                                            <p:bg/>
                                          </p:spTgt>
                                        </p:tgtEl>
                                      </p:cBhvr>
                                    </p:animEffect>
                                    <p:set>
                                      <p:cBhvr>
                                        <p:cTn id="127" dur="1" fill="hold">
                                          <p:stCondLst>
                                            <p:cond delay="999"/>
                                          </p:stCondLst>
                                        </p:cTn>
                                        <p:tgtEl>
                                          <p:spTgt spid="44">
                                            <p:bg/>
                                          </p:spTgt>
                                        </p:tgtEl>
                                        <p:attrNameLst>
                                          <p:attrName>style.visibility</p:attrName>
                                        </p:attrNameLst>
                                      </p:cBhvr>
                                      <p:to>
                                        <p:strVal val="hidden"/>
                                      </p:to>
                                    </p:set>
                                  </p:childTnLst>
                                </p:cTn>
                              </p:par>
                              <p:par>
                                <p:cTn id="128" presetID="6" presetClass="emph" presetSubtype="0" fill="hold" nodeType="withEffect">
                                  <p:stCondLst>
                                    <p:cond delay="0"/>
                                  </p:stCondLst>
                                  <p:childTnLst>
                                    <p:animScale>
                                      <p:cBhvr>
                                        <p:cTn id="129" dur="1000" fill="hold"/>
                                        <p:tgtEl>
                                          <p:spTgt spid="45"/>
                                        </p:tgtEl>
                                      </p:cBhvr>
                                      <p:by x="52000" y="52000"/>
                                    </p:animScale>
                                  </p:childTnLst>
                                </p:cTn>
                              </p:par>
                              <p:par>
                                <p:cTn id="130" presetID="42" presetClass="path" presetSubtype="0" accel="50000" decel="50000" fill="hold" nodeType="withEffect">
                                  <p:stCondLst>
                                    <p:cond delay="0"/>
                                  </p:stCondLst>
                                  <p:childTnLst>
                                    <p:animMotion origin="layout" path="M -3.33333E-6 -0.02222 L -0.01666 0.18889 " pathEditMode="relative" rAng="0" ptsTypes="AA">
                                      <p:cBhvr>
                                        <p:cTn id="131" dur="1000" fill="hold"/>
                                        <p:tgtEl>
                                          <p:spTgt spid="45"/>
                                        </p:tgtEl>
                                        <p:attrNameLst>
                                          <p:attrName>ppt_x</p:attrName>
                                          <p:attrName>ppt_y</p:attrName>
                                        </p:attrNameLst>
                                      </p:cBhvr>
                                      <p:rCtr x="-8" y="106"/>
                                    </p:animMotion>
                                  </p:childTnLst>
                                </p:cTn>
                              </p:par>
                              <p:par>
                                <p:cTn id="132" presetID="22" presetClass="entr" presetSubtype="4" fill="hold" nodeType="withEffect">
                                  <p:stCondLst>
                                    <p:cond delay="0"/>
                                  </p:stCondLst>
                                  <p:childTnLst>
                                    <p:set>
                                      <p:cBhvr>
                                        <p:cTn id="133" dur="1" fill="hold">
                                          <p:stCondLst>
                                            <p:cond delay="0"/>
                                          </p:stCondLst>
                                        </p:cTn>
                                        <p:tgtEl>
                                          <p:spTgt spid="52"/>
                                        </p:tgtEl>
                                        <p:attrNameLst>
                                          <p:attrName>style.visibility</p:attrName>
                                        </p:attrNameLst>
                                      </p:cBhvr>
                                      <p:to>
                                        <p:strVal val="visible"/>
                                      </p:to>
                                    </p:set>
                                    <p:animEffect transition="in" filter="wipe(down)">
                                      <p:cBhvr>
                                        <p:cTn id="134"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allAtOnce" animBg="1"/>
      <p:bldP spid="44" grpId="1" uiExpand="1" build="allAtOnce" animBg="1"/>
      <p:bldP spid="48" grpId="0" animBg="1"/>
      <p:bldP spid="48" grpId="1" animBg="1"/>
      <p:bldP spid="48" grpId="2" animBg="1"/>
      <p:bldP spid="50" grpId="0"/>
      <p:bldP spid="50" grpId="1"/>
      <p:bldP spid="51" grpId="0" animBg="1"/>
      <p:bldP spid="51" grpId="1" animBg="1"/>
      <p:bldP spid="55" grpId="0" animBg="1"/>
      <p:bldP spid="55" grpId="1" animBg="1"/>
      <p:bldP spid="56" grpId="0" animBg="1"/>
      <p:bldP spid="56"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2"/>
          <p:cNvGrpSpPr/>
          <p:nvPr/>
        </p:nvGrpSpPr>
        <p:grpSpPr>
          <a:xfrm>
            <a:off x="0" y="5562599"/>
            <a:ext cx="9144000" cy="1295401"/>
            <a:chOff x="0" y="5562599"/>
            <a:chExt cx="9144000" cy="1295401"/>
          </a:xfrm>
        </p:grpSpPr>
        <p:sp>
          <p:nvSpPr>
            <p:cNvPr id="11" name="Rectangle 10"/>
            <p:cNvSpPr/>
            <p:nvPr/>
          </p:nvSpPr>
          <p:spPr>
            <a:xfrm>
              <a:off x="0" y="5715000"/>
              <a:ext cx="9144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     </a:t>
              </a:r>
            </a:p>
          </p:txBody>
        </p:sp>
        <p:sp>
          <p:nvSpPr>
            <p:cNvPr id="12" name="TextBox 11"/>
            <p:cNvSpPr txBox="1"/>
            <p:nvPr/>
          </p:nvSpPr>
          <p:spPr>
            <a:xfrm rot="16200000">
              <a:off x="-172483" y="6223852"/>
              <a:ext cx="806631" cy="461665"/>
            </a:xfrm>
            <a:prstGeom prst="rect">
              <a:avLst/>
            </a:prstGeom>
            <a:noFill/>
          </p:spPr>
          <p:txBody>
            <a:bodyPr wrap="none" rtlCol="0">
              <a:spAutoFit/>
            </a:bodyPr>
            <a:lstStyle/>
            <a:p>
              <a:r>
                <a:rPr lang="en-US" sz="2400" b="1" dirty="0" smtClean="0"/>
                <a:t>1800</a:t>
              </a:r>
              <a:endParaRPr lang="en-US" sz="2400" b="1" dirty="0"/>
            </a:p>
          </p:txBody>
        </p:sp>
        <p:sp>
          <p:nvSpPr>
            <p:cNvPr id="13" name="TextBox 12"/>
            <p:cNvSpPr txBox="1"/>
            <p:nvPr/>
          </p:nvSpPr>
          <p:spPr>
            <a:xfrm rot="16200000">
              <a:off x="3861652" y="6223852"/>
              <a:ext cx="806631" cy="461665"/>
            </a:xfrm>
            <a:prstGeom prst="rect">
              <a:avLst/>
            </a:prstGeom>
            <a:noFill/>
          </p:spPr>
          <p:txBody>
            <a:bodyPr wrap="none" rtlCol="0">
              <a:spAutoFit/>
            </a:bodyPr>
            <a:lstStyle/>
            <a:p>
              <a:r>
                <a:rPr lang="en-US" sz="2400" b="1" dirty="0" smtClean="0"/>
                <a:t>1900</a:t>
              </a:r>
              <a:endParaRPr lang="en-US" sz="2400" b="1" dirty="0"/>
            </a:p>
          </p:txBody>
        </p:sp>
        <p:sp>
          <p:nvSpPr>
            <p:cNvPr id="14" name="TextBox 13"/>
            <p:cNvSpPr txBox="1"/>
            <p:nvPr/>
          </p:nvSpPr>
          <p:spPr>
            <a:xfrm rot="16200000">
              <a:off x="8509852" y="6223852"/>
              <a:ext cx="806631" cy="461665"/>
            </a:xfrm>
            <a:prstGeom prst="rect">
              <a:avLst/>
            </a:prstGeom>
            <a:noFill/>
          </p:spPr>
          <p:txBody>
            <a:bodyPr wrap="none" rtlCol="0">
              <a:spAutoFit/>
            </a:bodyPr>
            <a:lstStyle/>
            <a:p>
              <a:r>
                <a:rPr lang="en-US" sz="2400" b="1" dirty="0" smtClean="0"/>
                <a:t>2000</a:t>
              </a:r>
              <a:endParaRPr lang="en-US" sz="2400" b="1" dirty="0"/>
            </a:p>
          </p:txBody>
        </p:sp>
        <p:cxnSp>
          <p:nvCxnSpPr>
            <p:cNvPr id="16" name="Straight Connector 15"/>
            <p:cNvCxnSpPr>
              <a:endCxn id="12" idx="3"/>
            </p:cNvCxnSpPr>
            <p:nvPr/>
          </p:nvCxnSpPr>
          <p:spPr>
            <a:xfrm rot="16200000" flipH="1">
              <a:off x="-14668" y="5805867"/>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8672132" y="5805868"/>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4019467" y="5805868"/>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25"/>
          <p:cNvGrpSpPr/>
          <p:nvPr/>
        </p:nvGrpSpPr>
        <p:grpSpPr>
          <a:xfrm>
            <a:off x="7082135" y="5486400"/>
            <a:ext cx="461665" cy="1371598"/>
            <a:chOff x="1600200" y="4267202"/>
            <a:chExt cx="461665" cy="1371598"/>
          </a:xfrm>
        </p:grpSpPr>
        <p:cxnSp>
          <p:nvCxnSpPr>
            <p:cNvPr id="53" name="Straight Connector 52"/>
            <p:cNvCxnSpPr/>
            <p:nvPr/>
          </p:nvCxnSpPr>
          <p:spPr>
            <a:xfrm rot="16200000" flipH="1">
              <a:off x="1547434" y="4548570"/>
              <a:ext cx="564966" cy="22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rot="16200000">
              <a:off x="1427717" y="5004652"/>
              <a:ext cx="806631" cy="461665"/>
            </a:xfrm>
            <a:prstGeom prst="rect">
              <a:avLst/>
            </a:prstGeom>
            <a:noFill/>
          </p:spPr>
          <p:txBody>
            <a:bodyPr wrap="none" rtlCol="0">
              <a:spAutoFit/>
            </a:bodyPr>
            <a:lstStyle/>
            <a:p>
              <a:r>
                <a:rPr lang="en-US" sz="2400" b="1" dirty="0" smtClean="0"/>
                <a:t>1969</a:t>
              </a:r>
              <a:endParaRPr lang="en-US" sz="2400" b="1" dirty="0"/>
            </a:p>
          </p:txBody>
        </p:sp>
      </p:grpSp>
      <p:pic>
        <p:nvPicPr>
          <p:cNvPr id="45" name="Picture 5"/>
          <p:cNvPicPr preferRelativeResize="0">
            <a:picLocks noChangeArrowheads="1"/>
          </p:cNvPicPr>
          <p:nvPr/>
        </p:nvPicPr>
        <p:blipFill>
          <a:blip r:embed="rId3" cstate="print"/>
          <a:srcRect l="3082" r="4451"/>
          <a:stretch>
            <a:fillRect/>
          </a:stretch>
        </p:blipFill>
        <p:spPr bwMode="auto">
          <a:xfrm>
            <a:off x="6656832" y="3858768"/>
            <a:ext cx="1176833" cy="1743281"/>
          </a:xfrm>
          <a:prstGeom prst="rect">
            <a:avLst/>
          </a:prstGeom>
          <a:noFill/>
          <a:ln w="19050">
            <a:solidFill>
              <a:schemeClr val="tx1"/>
            </a:solidFill>
            <a:miter lim="800000"/>
            <a:headEnd/>
            <a:tailEnd/>
          </a:ln>
          <a:effectLst/>
        </p:spPr>
      </p:pic>
      <p:grpSp>
        <p:nvGrpSpPr>
          <p:cNvPr id="8" name="Group 25"/>
          <p:cNvGrpSpPr/>
          <p:nvPr/>
        </p:nvGrpSpPr>
        <p:grpSpPr>
          <a:xfrm>
            <a:off x="3200400" y="5486400"/>
            <a:ext cx="2133600" cy="1447798"/>
            <a:chOff x="1600200" y="4191002"/>
            <a:chExt cx="2133600" cy="1447798"/>
          </a:xfrm>
        </p:grpSpPr>
        <p:cxnSp>
          <p:nvCxnSpPr>
            <p:cNvPr id="46" name="Straight Connector 45"/>
            <p:cNvCxnSpPr/>
            <p:nvPr/>
          </p:nvCxnSpPr>
          <p:spPr>
            <a:xfrm rot="10800000" flipV="1">
              <a:off x="1831032" y="4191002"/>
              <a:ext cx="1902768" cy="64116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rot="16200000">
              <a:off x="1427717" y="5004652"/>
              <a:ext cx="806631" cy="461665"/>
            </a:xfrm>
            <a:prstGeom prst="rect">
              <a:avLst/>
            </a:prstGeom>
            <a:noFill/>
          </p:spPr>
          <p:txBody>
            <a:bodyPr wrap="none" rtlCol="0">
              <a:spAutoFit/>
            </a:bodyPr>
            <a:lstStyle/>
            <a:p>
              <a:r>
                <a:rPr lang="en-US" sz="2400" b="1" dirty="0" smtClean="0"/>
                <a:t>1867</a:t>
              </a:r>
              <a:endParaRPr lang="en-US" sz="2400" b="1" dirty="0"/>
            </a:p>
          </p:txBody>
        </p:sp>
      </p:grpSp>
      <p:pic>
        <p:nvPicPr>
          <p:cNvPr id="28" name="Picture 2"/>
          <p:cNvPicPr preferRelativeResize="0">
            <a:picLocks noChangeAspect="1" noChangeArrowheads="1"/>
          </p:cNvPicPr>
          <p:nvPr/>
        </p:nvPicPr>
        <p:blipFill>
          <a:blip r:embed="rId4" cstate="print"/>
          <a:srcRect t="2057" r="4000"/>
          <a:stretch>
            <a:fillRect/>
          </a:stretch>
        </p:blipFill>
        <p:spPr bwMode="auto">
          <a:xfrm>
            <a:off x="4864608" y="3767328"/>
            <a:ext cx="1067685" cy="1752600"/>
          </a:xfrm>
          <a:prstGeom prst="rect">
            <a:avLst/>
          </a:prstGeom>
          <a:noFill/>
          <a:ln w="12700">
            <a:solidFill>
              <a:schemeClr val="tx1"/>
            </a:solidFill>
            <a:miter lim="800000"/>
            <a:headEnd/>
            <a:tailEnd/>
          </a:ln>
          <a:effectLst/>
        </p:spPr>
      </p:pic>
      <p:grpSp>
        <p:nvGrpSpPr>
          <p:cNvPr id="9" name="Group 34"/>
          <p:cNvGrpSpPr/>
          <p:nvPr/>
        </p:nvGrpSpPr>
        <p:grpSpPr>
          <a:xfrm>
            <a:off x="1290935" y="5531034"/>
            <a:ext cx="918866" cy="1326964"/>
            <a:chOff x="1600200" y="4311836"/>
            <a:chExt cx="918866" cy="1326964"/>
          </a:xfrm>
        </p:grpSpPr>
        <p:cxnSp>
          <p:nvCxnSpPr>
            <p:cNvPr id="36" name="Straight Connector 35"/>
            <p:cNvCxnSpPr/>
            <p:nvPr/>
          </p:nvCxnSpPr>
          <p:spPr>
            <a:xfrm rot="10800000" flipV="1">
              <a:off x="1831033" y="4311836"/>
              <a:ext cx="688033" cy="56496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427717" y="5004652"/>
              <a:ext cx="806631" cy="461665"/>
            </a:xfrm>
            <a:prstGeom prst="rect">
              <a:avLst/>
            </a:prstGeom>
            <a:noFill/>
          </p:spPr>
          <p:txBody>
            <a:bodyPr wrap="none" rtlCol="0">
              <a:spAutoFit/>
            </a:bodyPr>
            <a:lstStyle/>
            <a:p>
              <a:r>
                <a:rPr lang="en-US" sz="2400" b="1" dirty="0" smtClean="0"/>
                <a:t>1825</a:t>
              </a:r>
              <a:endParaRPr lang="en-US" sz="2400" b="1" dirty="0"/>
            </a:p>
          </p:txBody>
        </p:sp>
      </p:grpSp>
      <p:pic>
        <p:nvPicPr>
          <p:cNvPr id="34" name="Picture 3"/>
          <p:cNvPicPr preferRelativeResize="0">
            <a:picLocks noChangeAspect="1" noChangeArrowheads="1"/>
          </p:cNvPicPr>
          <p:nvPr/>
        </p:nvPicPr>
        <p:blipFill>
          <a:blip r:embed="rId5" cstate="print"/>
          <a:srcRect/>
          <a:stretch>
            <a:fillRect/>
          </a:stretch>
        </p:blipFill>
        <p:spPr bwMode="auto">
          <a:xfrm>
            <a:off x="2029968" y="3767328"/>
            <a:ext cx="1263650" cy="1755278"/>
          </a:xfrm>
          <a:prstGeom prst="rect">
            <a:avLst/>
          </a:prstGeom>
          <a:noFill/>
          <a:ln w="12700">
            <a:solidFill>
              <a:schemeClr val="tx1"/>
            </a:solidFill>
            <a:miter lim="800000"/>
            <a:headEnd/>
            <a:tailEnd/>
          </a:ln>
          <a:effectLst/>
        </p:spPr>
      </p:pic>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p:nvSpPr>
          <p:cNvPr id="4" name="Rectangle 3"/>
          <p:cNvSpPr/>
          <p:nvPr/>
        </p:nvSpPr>
        <p:spPr>
          <a:xfrm>
            <a:off x="0" y="1042416"/>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centralized tribal government</a:t>
            </a:r>
          </a:p>
        </p:txBody>
      </p:sp>
      <p:sp>
        <p:nvSpPr>
          <p:cNvPr id="5" name="Rectangle 4"/>
          <p:cNvSpPr/>
          <p:nvPr/>
        </p:nvSpPr>
        <p:spPr>
          <a:xfrm>
            <a:off x="749808" y="1499616"/>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written constitution</a:t>
            </a:r>
          </a:p>
        </p:txBody>
      </p:sp>
      <p:grpSp>
        <p:nvGrpSpPr>
          <p:cNvPr id="10" name="Group 25"/>
          <p:cNvGrpSpPr/>
          <p:nvPr/>
        </p:nvGrpSpPr>
        <p:grpSpPr>
          <a:xfrm>
            <a:off x="990600" y="5486400"/>
            <a:ext cx="461665" cy="1371598"/>
            <a:chOff x="1600200" y="4267202"/>
            <a:chExt cx="461665" cy="1371598"/>
          </a:xfrm>
        </p:grpSpPr>
        <p:cxnSp>
          <p:nvCxnSpPr>
            <p:cNvPr id="24" name="Straight Connector 23"/>
            <p:cNvCxnSpPr/>
            <p:nvPr/>
          </p:nvCxnSpPr>
          <p:spPr>
            <a:xfrm rot="16200000" flipH="1">
              <a:off x="1547434" y="4548570"/>
              <a:ext cx="564966" cy="22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rot="16200000">
              <a:off x="1427717" y="5004652"/>
              <a:ext cx="806631" cy="461665"/>
            </a:xfrm>
            <a:prstGeom prst="rect">
              <a:avLst/>
            </a:prstGeom>
            <a:noFill/>
          </p:spPr>
          <p:txBody>
            <a:bodyPr wrap="none" rtlCol="0">
              <a:spAutoFit/>
            </a:bodyPr>
            <a:lstStyle/>
            <a:p>
              <a:r>
                <a:rPr lang="en-US" sz="2400" b="1" dirty="0" smtClean="0"/>
                <a:t>1825</a:t>
              </a:r>
              <a:endParaRPr lang="en-US" sz="2400" b="1" dirty="0"/>
            </a:p>
          </p:txBody>
        </p:sp>
      </p:grpSp>
      <p:pic>
        <p:nvPicPr>
          <p:cNvPr id="22" name="Picture 6"/>
          <p:cNvPicPr preferRelativeResize="0">
            <a:picLocks noChangeAspect="1" noChangeArrowheads="1"/>
          </p:cNvPicPr>
          <p:nvPr/>
        </p:nvPicPr>
        <p:blipFill>
          <a:blip r:embed="rId6" cstate="print"/>
          <a:srcRect/>
          <a:stretch>
            <a:fillRect/>
          </a:stretch>
        </p:blipFill>
        <p:spPr bwMode="auto">
          <a:xfrm>
            <a:off x="612648" y="3718081"/>
            <a:ext cx="1187450" cy="1844519"/>
          </a:xfrm>
          <a:prstGeom prst="rect">
            <a:avLst/>
          </a:prstGeom>
          <a:noFill/>
          <a:ln w="9525">
            <a:noFill/>
            <a:miter lim="800000"/>
            <a:headEnd/>
            <a:tailEnd/>
          </a:ln>
          <a:effectLst/>
        </p:spPr>
      </p:pic>
      <p:grpSp>
        <p:nvGrpSpPr>
          <p:cNvPr id="15" name="Group 34"/>
          <p:cNvGrpSpPr/>
          <p:nvPr/>
        </p:nvGrpSpPr>
        <p:grpSpPr>
          <a:xfrm>
            <a:off x="1905000" y="5486400"/>
            <a:ext cx="1981201" cy="1403164"/>
            <a:chOff x="1600200" y="4235636"/>
            <a:chExt cx="1981201" cy="1403164"/>
          </a:xfrm>
        </p:grpSpPr>
        <p:cxnSp>
          <p:nvCxnSpPr>
            <p:cNvPr id="39" name="Straight Connector 38"/>
            <p:cNvCxnSpPr/>
            <p:nvPr/>
          </p:nvCxnSpPr>
          <p:spPr>
            <a:xfrm rot="10800000" flipV="1">
              <a:off x="1831040" y="4235636"/>
              <a:ext cx="1750361" cy="56496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rot="16200000">
              <a:off x="1427717" y="5004652"/>
              <a:ext cx="806631" cy="461665"/>
            </a:xfrm>
            <a:prstGeom prst="rect">
              <a:avLst/>
            </a:prstGeom>
            <a:noFill/>
          </p:spPr>
          <p:txBody>
            <a:bodyPr wrap="none" rtlCol="0">
              <a:spAutoFit/>
            </a:bodyPr>
            <a:lstStyle/>
            <a:p>
              <a:r>
                <a:rPr lang="en-US" sz="2400" b="1" dirty="0" smtClean="0"/>
                <a:t>1856</a:t>
              </a:r>
              <a:endParaRPr lang="en-US" sz="2400" b="1" dirty="0"/>
            </a:p>
          </p:txBody>
        </p:sp>
      </p:grpSp>
      <p:pic>
        <p:nvPicPr>
          <p:cNvPr id="35" name="Picture 4"/>
          <p:cNvPicPr preferRelativeResize="0">
            <a:picLocks noChangeAspect="1" noChangeArrowheads="1"/>
          </p:cNvPicPr>
          <p:nvPr/>
        </p:nvPicPr>
        <p:blipFill>
          <a:blip r:embed="rId7" cstate="print"/>
          <a:srcRect l="3687" r="7834" b="1589"/>
          <a:stretch>
            <a:fillRect/>
          </a:stretch>
        </p:blipFill>
        <p:spPr bwMode="auto">
          <a:xfrm>
            <a:off x="3465576" y="3733800"/>
            <a:ext cx="1143000" cy="1841500"/>
          </a:xfrm>
          <a:prstGeom prst="rect">
            <a:avLst/>
          </a:prstGeom>
          <a:noFill/>
          <a:ln w="9525">
            <a:noFill/>
            <a:miter lim="800000"/>
            <a:headEnd/>
            <a:tailEnd/>
          </a:ln>
          <a:effectLst/>
        </p:spPr>
      </p:pic>
      <p:sp>
        <p:nvSpPr>
          <p:cNvPr id="52" name="Rectangle 51"/>
          <p:cNvSpPr/>
          <p:nvPr/>
        </p:nvSpPr>
        <p:spPr>
          <a:xfrm rot="19020083">
            <a:off x="6915827" y="2732082"/>
            <a:ext cx="1967205" cy="646331"/>
          </a:xfrm>
          <a:prstGeom prst="rect">
            <a:avLst/>
          </a:prstGeom>
        </p:spPr>
        <p:txBody>
          <a:bodyPr wrap="none">
            <a:spAutoFit/>
          </a:bodyPr>
          <a:lstStyle/>
          <a:p>
            <a:pPr algn="ctr"/>
            <a:r>
              <a:rPr lang="en-US" sz="3600" b="1" dirty="0" smtClean="0"/>
              <a:t>Seminole</a:t>
            </a:r>
          </a:p>
        </p:txBody>
      </p:sp>
      <p:sp>
        <p:nvSpPr>
          <p:cNvPr id="55" name="Rectangle 54"/>
          <p:cNvSpPr/>
          <p:nvPr/>
        </p:nvSpPr>
        <p:spPr>
          <a:xfrm rot="19020083">
            <a:off x="734755" y="2717216"/>
            <a:ext cx="1843711" cy="646331"/>
          </a:xfrm>
          <a:prstGeom prst="rect">
            <a:avLst/>
          </a:prstGeom>
        </p:spPr>
        <p:txBody>
          <a:bodyPr wrap="none">
            <a:spAutoFit/>
          </a:bodyPr>
          <a:lstStyle/>
          <a:p>
            <a:pPr algn="ctr"/>
            <a:r>
              <a:rPr lang="en-US" sz="3600" b="1" dirty="0" smtClean="0"/>
              <a:t>Choctaw</a:t>
            </a:r>
          </a:p>
        </p:txBody>
      </p:sp>
      <p:sp>
        <p:nvSpPr>
          <p:cNvPr id="56" name="Rectangle 55"/>
          <p:cNvSpPr/>
          <p:nvPr/>
        </p:nvSpPr>
        <p:spPr>
          <a:xfrm rot="19020083">
            <a:off x="2140947" y="2724649"/>
            <a:ext cx="1989006" cy="646331"/>
          </a:xfrm>
          <a:prstGeom prst="rect">
            <a:avLst/>
          </a:prstGeom>
        </p:spPr>
        <p:txBody>
          <a:bodyPr wrap="none">
            <a:spAutoFit/>
          </a:bodyPr>
          <a:lstStyle/>
          <a:p>
            <a:pPr algn="ctr"/>
            <a:r>
              <a:rPr lang="en-US" sz="3600" b="1" dirty="0" smtClean="0"/>
              <a:t>Cherokee</a:t>
            </a:r>
          </a:p>
        </p:txBody>
      </p:sp>
      <p:sp>
        <p:nvSpPr>
          <p:cNvPr id="57" name="Rectangle 56"/>
          <p:cNvSpPr/>
          <p:nvPr/>
        </p:nvSpPr>
        <p:spPr>
          <a:xfrm rot="19020083">
            <a:off x="3591149" y="2583052"/>
            <a:ext cx="2180790" cy="646331"/>
          </a:xfrm>
          <a:prstGeom prst="rect">
            <a:avLst/>
          </a:prstGeom>
        </p:spPr>
        <p:txBody>
          <a:bodyPr wrap="none">
            <a:spAutoFit/>
          </a:bodyPr>
          <a:lstStyle/>
          <a:p>
            <a:pPr algn="ctr"/>
            <a:r>
              <a:rPr lang="en-US" sz="3600" b="1" dirty="0" smtClean="0"/>
              <a:t>Chickasaw</a:t>
            </a:r>
          </a:p>
        </p:txBody>
      </p:sp>
      <p:sp>
        <p:nvSpPr>
          <p:cNvPr id="58" name="Rectangle 57"/>
          <p:cNvSpPr/>
          <p:nvPr/>
        </p:nvSpPr>
        <p:spPr>
          <a:xfrm rot="19020083">
            <a:off x="5231047" y="2861774"/>
            <a:ext cx="1272721" cy="646331"/>
          </a:xfrm>
          <a:prstGeom prst="rect">
            <a:avLst/>
          </a:prstGeom>
        </p:spPr>
        <p:txBody>
          <a:bodyPr wrap="none">
            <a:spAutoFit/>
          </a:bodyPr>
          <a:lstStyle/>
          <a:p>
            <a:pPr algn="ctr"/>
            <a:r>
              <a:rPr lang="en-US" sz="3600" b="1" dirty="0" smtClean="0"/>
              <a:t>Creek</a:t>
            </a:r>
          </a:p>
        </p:txBody>
      </p:sp>
      <p:sp useBgFill="1">
        <p:nvSpPr>
          <p:cNvPr id="41" name="TextBox 40"/>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1000" fill="hold"/>
                                        <p:tgtEl>
                                          <p:spTgt spid="55"/>
                                        </p:tgtEl>
                                        <p:attrNameLst>
                                          <p:attrName>ppt_w</p:attrName>
                                        </p:attrNameLst>
                                      </p:cBhvr>
                                      <p:tavLst>
                                        <p:tav tm="0">
                                          <p:val>
                                            <p:fltVal val="0"/>
                                          </p:val>
                                        </p:tav>
                                        <p:tav tm="100000">
                                          <p:val>
                                            <p:strVal val="#ppt_w"/>
                                          </p:val>
                                        </p:tav>
                                      </p:tavLst>
                                    </p:anim>
                                    <p:anim calcmode="lin" valueType="num">
                                      <p:cBhvr>
                                        <p:cTn id="8" dur="1000" fill="hold"/>
                                        <p:tgtEl>
                                          <p:spTgt spid="55"/>
                                        </p:tgtEl>
                                        <p:attrNameLst>
                                          <p:attrName>ppt_h</p:attrName>
                                        </p:attrNameLst>
                                      </p:cBhvr>
                                      <p:tavLst>
                                        <p:tav tm="0">
                                          <p:val>
                                            <p:fltVal val="0"/>
                                          </p:val>
                                        </p:tav>
                                        <p:tav tm="100000">
                                          <p:val>
                                            <p:strVal val="#ppt_h"/>
                                          </p:val>
                                        </p:tav>
                                      </p:tavLst>
                                    </p:anim>
                                    <p:animEffect transition="in" filter="fade">
                                      <p:cBhvr>
                                        <p:cTn id="9" dur="1000"/>
                                        <p:tgtEl>
                                          <p:spTgt spid="55"/>
                                        </p:tgtEl>
                                      </p:cBhvr>
                                    </p:animEffect>
                                  </p:childTnLst>
                                </p:cTn>
                              </p:par>
                            </p:childTnLst>
                          </p:cTn>
                        </p:par>
                        <p:par>
                          <p:cTn id="10" fill="hold">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p:cTn id="13" dur="1000" fill="hold"/>
                                        <p:tgtEl>
                                          <p:spTgt spid="56"/>
                                        </p:tgtEl>
                                        <p:attrNameLst>
                                          <p:attrName>ppt_w</p:attrName>
                                        </p:attrNameLst>
                                      </p:cBhvr>
                                      <p:tavLst>
                                        <p:tav tm="0">
                                          <p:val>
                                            <p:fltVal val="0"/>
                                          </p:val>
                                        </p:tav>
                                        <p:tav tm="100000">
                                          <p:val>
                                            <p:strVal val="#ppt_w"/>
                                          </p:val>
                                        </p:tav>
                                      </p:tavLst>
                                    </p:anim>
                                    <p:anim calcmode="lin" valueType="num">
                                      <p:cBhvr>
                                        <p:cTn id="14" dur="1000" fill="hold"/>
                                        <p:tgtEl>
                                          <p:spTgt spid="56"/>
                                        </p:tgtEl>
                                        <p:attrNameLst>
                                          <p:attrName>ppt_h</p:attrName>
                                        </p:attrNameLst>
                                      </p:cBhvr>
                                      <p:tavLst>
                                        <p:tav tm="0">
                                          <p:val>
                                            <p:fltVal val="0"/>
                                          </p:val>
                                        </p:tav>
                                        <p:tav tm="100000">
                                          <p:val>
                                            <p:strVal val="#ppt_h"/>
                                          </p:val>
                                        </p:tav>
                                      </p:tavLst>
                                    </p:anim>
                                    <p:animEffect transition="in" filter="fade">
                                      <p:cBhvr>
                                        <p:cTn id="15" dur="1000"/>
                                        <p:tgtEl>
                                          <p:spTgt spid="56"/>
                                        </p:tgtEl>
                                      </p:cBhvr>
                                    </p:animEffect>
                                  </p:childTnLst>
                                </p:cTn>
                              </p:par>
                            </p:childTnLst>
                          </p:cTn>
                        </p:par>
                        <p:par>
                          <p:cTn id="16" fill="hold">
                            <p:stCondLst>
                              <p:cond delay="2000"/>
                            </p:stCondLst>
                            <p:childTnLst>
                              <p:par>
                                <p:cTn id="17" presetID="53" presetClass="entr" presetSubtype="0" fill="hold" grpId="0" nodeType="after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p:cTn id="19" dur="1000" fill="hold"/>
                                        <p:tgtEl>
                                          <p:spTgt spid="57"/>
                                        </p:tgtEl>
                                        <p:attrNameLst>
                                          <p:attrName>ppt_w</p:attrName>
                                        </p:attrNameLst>
                                      </p:cBhvr>
                                      <p:tavLst>
                                        <p:tav tm="0">
                                          <p:val>
                                            <p:fltVal val="0"/>
                                          </p:val>
                                        </p:tav>
                                        <p:tav tm="100000">
                                          <p:val>
                                            <p:strVal val="#ppt_w"/>
                                          </p:val>
                                        </p:tav>
                                      </p:tavLst>
                                    </p:anim>
                                    <p:anim calcmode="lin" valueType="num">
                                      <p:cBhvr>
                                        <p:cTn id="20" dur="1000" fill="hold"/>
                                        <p:tgtEl>
                                          <p:spTgt spid="57"/>
                                        </p:tgtEl>
                                        <p:attrNameLst>
                                          <p:attrName>ppt_h</p:attrName>
                                        </p:attrNameLst>
                                      </p:cBhvr>
                                      <p:tavLst>
                                        <p:tav tm="0">
                                          <p:val>
                                            <p:fltVal val="0"/>
                                          </p:val>
                                        </p:tav>
                                        <p:tav tm="100000">
                                          <p:val>
                                            <p:strVal val="#ppt_h"/>
                                          </p:val>
                                        </p:tav>
                                      </p:tavLst>
                                    </p:anim>
                                    <p:animEffect transition="in" filter="fade">
                                      <p:cBhvr>
                                        <p:cTn id="21" dur="1000"/>
                                        <p:tgtEl>
                                          <p:spTgt spid="57"/>
                                        </p:tgtEl>
                                      </p:cBhvr>
                                    </p:animEffect>
                                  </p:childTnLst>
                                </p:cTn>
                              </p:par>
                            </p:childTnLst>
                          </p:cTn>
                        </p:par>
                        <p:par>
                          <p:cTn id="22" fill="hold">
                            <p:stCondLst>
                              <p:cond delay="3000"/>
                            </p:stCondLst>
                            <p:childTnLst>
                              <p:par>
                                <p:cTn id="23" presetID="53" presetClass="entr" presetSubtype="0" fill="hold" grpId="0" nodeType="afterEffect">
                                  <p:stCondLst>
                                    <p:cond delay="0"/>
                                  </p:stCondLst>
                                  <p:childTnLst>
                                    <p:set>
                                      <p:cBhvr>
                                        <p:cTn id="24" dur="1" fill="hold">
                                          <p:stCondLst>
                                            <p:cond delay="0"/>
                                          </p:stCondLst>
                                        </p:cTn>
                                        <p:tgtEl>
                                          <p:spTgt spid="58"/>
                                        </p:tgtEl>
                                        <p:attrNameLst>
                                          <p:attrName>style.visibility</p:attrName>
                                        </p:attrNameLst>
                                      </p:cBhvr>
                                      <p:to>
                                        <p:strVal val="visible"/>
                                      </p:to>
                                    </p:set>
                                    <p:anim calcmode="lin" valueType="num">
                                      <p:cBhvr>
                                        <p:cTn id="25" dur="1000" fill="hold"/>
                                        <p:tgtEl>
                                          <p:spTgt spid="58"/>
                                        </p:tgtEl>
                                        <p:attrNameLst>
                                          <p:attrName>ppt_w</p:attrName>
                                        </p:attrNameLst>
                                      </p:cBhvr>
                                      <p:tavLst>
                                        <p:tav tm="0">
                                          <p:val>
                                            <p:fltVal val="0"/>
                                          </p:val>
                                        </p:tav>
                                        <p:tav tm="100000">
                                          <p:val>
                                            <p:strVal val="#ppt_w"/>
                                          </p:val>
                                        </p:tav>
                                      </p:tavLst>
                                    </p:anim>
                                    <p:anim calcmode="lin" valueType="num">
                                      <p:cBhvr>
                                        <p:cTn id="26" dur="1000" fill="hold"/>
                                        <p:tgtEl>
                                          <p:spTgt spid="58"/>
                                        </p:tgtEl>
                                        <p:attrNameLst>
                                          <p:attrName>ppt_h</p:attrName>
                                        </p:attrNameLst>
                                      </p:cBhvr>
                                      <p:tavLst>
                                        <p:tav tm="0">
                                          <p:val>
                                            <p:fltVal val="0"/>
                                          </p:val>
                                        </p:tav>
                                        <p:tav tm="100000">
                                          <p:val>
                                            <p:strVal val="#ppt_h"/>
                                          </p:val>
                                        </p:tav>
                                      </p:tavLst>
                                    </p:anim>
                                    <p:animEffect transition="in" filter="fade">
                                      <p:cBhvr>
                                        <p:cTn id="27" dur="1000"/>
                                        <p:tgtEl>
                                          <p:spTgt spid="58"/>
                                        </p:tgtEl>
                                      </p:cBhvr>
                                    </p:animEffect>
                                  </p:childTnLst>
                                </p:cTn>
                              </p:par>
                            </p:childTnLst>
                          </p:cTn>
                        </p:par>
                        <p:par>
                          <p:cTn id="28" fill="hold">
                            <p:stCondLst>
                              <p:cond delay="4000"/>
                            </p:stCondLst>
                            <p:childTnLst>
                              <p:par>
                                <p:cTn id="29" presetID="53" presetClass="entr" presetSubtype="0" fill="hold" grpId="0" nodeType="after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1000" fill="hold"/>
                                        <p:tgtEl>
                                          <p:spTgt spid="52"/>
                                        </p:tgtEl>
                                        <p:attrNameLst>
                                          <p:attrName>ppt_w</p:attrName>
                                        </p:attrNameLst>
                                      </p:cBhvr>
                                      <p:tavLst>
                                        <p:tav tm="0">
                                          <p:val>
                                            <p:fltVal val="0"/>
                                          </p:val>
                                        </p:tav>
                                        <p:tav tm="100000">
                                          <p:val>
                                            <p:strVal val="#ppt_w"/>
                                          </p:val>
                                        </p:tav>
                                      </p:tavLst>
                                    </p:anim>
                                    <p:anim calcmode="lin" valueType="num">
                                      <p:cBhvr>
                                        <p:cTn id="32" dur="1000" fill="hold"/>
                                        <p:tgtEl>
                                          <p:spTgt spid="52"/>
                                        </p:tgtEl>
                                        <p:attrNameLst>
                                          <p:attrName>ppt_h</p:attrName>
                                        </p:attrNameLst>
                                      </p:cBhvr>
                                      <p:tavLst>
                                        <p:tav tm="0">
                                          <p:val>
                                            <p:fltVal val="0"/>
                                          </p:val>
                                        </p:tav>
                                        <p:tav tm="100000">
                                          <p:val>
                                            <p:strVal val="#ppt_h"/>
                                          </p:val>
                                        </p:tav>
                                      </p:tavLst>
                                    </p:anim>
                                    <p:animEffect transition="in" filter="fade">
                                      <p:cBhvr>
                                        <p:cTn id="33"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5" grpId="0"/>
      <p:bldP spid="56" grpId="0"/>
      <p:bldP spid="57" grpId="0"/>
      <p:bldP spid="58" grpId="0"/>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6" name="Picture 2" descr="Picture of a Creek / Muskogee"/>
          <p:cNvPicPr>
            <a:picLocks noChangeAspect="1" noChangeArrowheads="1"/>
          </p:cNvPicPr>
          <p:nvPr/>
        </p:nvPicPr>
        <p:blipFill>
          <a:blip r:embed="rId2"/>
          <a:srcRect r="7143" b="4562"/>
          <a:stretch>
            <a:fillRect/>
          </a:stretch>
        </p:blipFill>
        <p:spPr bwMode="auto">
          <a:xfrm>
            <a:off x="533400" y="685799"/>
            <a:ext cx="1981200" cy="2743201"/>
          </a:xfrm>
          <a:prstGeom prst="rect">
            <a:avLst/>
          </a:prstGeom>
          <a:noFill/>
        </p:spPr>
      </p:pic>
      <p:sp>
        <p:nvSpPr>
          <p:cNvPr id="3" name="Rectangle 2"/>
          <p:cNvSpPr/>
          <p:nvPr/>
        </p:nvSpPr>
        <p:spPr>
          <a:xfrm>
            <a:off x="152400" y="0"/>
            <a:ext cx="3962400" cy="646331"/>
          </a:xfrm>
          <a:prstGeom prst="rect">
            <a:avLst/>
          </a:prstGeom>
        </p:spPr>
        <p:txBody>
          <a:bodyPr wrap="square">
            <a:spAutoFit/>
          </a:bodyPr>
          <a:lstStyle/>
          <a:p>
            <a:r>
              <a:rPr lang="nl-NL" dirty="0" smtClean="0"/>
              <a:t>Creek / Muskogee Indian Sam Perryman,</a:t>
            </a:r>
          </a:p>
          <a:p>
            <a:r>
              <a:rPr lang="nl-NL" dirty="0" smtClean="0"/>
              <a:t> 1834 (George Catlin)</a:t>
            </a:r>
            <a:endParaRPr lang="en-US" dirty="0"/>
          </a:p>
        </p:txBody>
      </p:sp>
      <p:pic>
        <p:nvPicPr>
          <p:cNvPr id="26628" name="Picture 4" descr="Picture of a Cherokee"/>
          <p:cNvPicPr>
            <a:picLocks noChangeAspect="1" noChangeArrowheads="1"/>
          </p:cNvPicPr>
          <p:nvPr/>
        </p:nvPicPr>
        <p:blipFill>
          <a:blip r:embed="rId3"/>
          <a:srcRect t="2951" r="5420"/>
          <a:stretch>
            <a:fillRect/>
          </a:stretch>
        </p:blipFill>
        <p:spPr bwMode="auto">
          <a:xfrm>
            <a:off x="533400" y="4191000"/>
            <a:ext cx="2100648" cy="2590800"/>
          </a:xfrm>
          <a:prstGeom prst="rect">
            <a:avLst/>
          </a:prstGeom>
          <a:noFill/>
        </p:spPr>
      </p:pic>
      <p:sp>
        <p:nvSpPr>
          <p:cNvPr id="5" name="Rectangle 4"/>
          <p:cNvSpPr/>
          <p:nvPr/>
        </p:nvSpPr>
        <p:spPr>
          <a:xfrm>
            <a:off x="152400" y="3505200"/>
            <a:ext cx="3161315" cy="646331"/>
          </a:xfrm>
          <a:prstGeom prst="rect">
            <a:avLst/>
          </a:prstGeom>
        </p:spPr>
        <p:txBody>
          <a:bodyPr wrap="none">
            <a:spAutoFit/>
          </a:bodyPr>
          <a:lstStyle/>
          <a:p>
            <a:r>
              <a:rPr lang="en-US" dirty="0" smtClean="0"/>
              <a:t>Cherokee  </a:t>
            </a:r>
            <a:r>
              <a:rPr lang="en-US" dirty="0" err="1" smtClean="0"/>
              <a:t>Cól</a:t>
            </a:r>
            <a:r>
              <a:rPr lang="en-US" dirty="0" smtClean="0"/>
              <a:t>-lee, a Band Chief,</a:t>
            </a:r>
          </a:p>
          <a:p>
            <a:r>
              <a:rPr lang="en-US" dirty="0" smtClean="0"/>
              <a:t> 1834 (George Catlin)</a:t>
            </a:r>
            <a:endParaRPr lang="en-US" dirty="0"/>
          </a:p>
        </p:txBody>
      </p:sp>
      <p:pic>
        <p:nvPicPr>
          <p:cNvPr id="26630" name="Picture 6" descr="Picture of Osceola, a Seminole"/>
          <p:cNvPicPr>
            <a:picLocks noChangeAspect="1" noChangeArrowheads="1"/>
          </p:cNvPicPr>
          <p:nvPr/>
        </p:nvPicPr>
        <p:blipFill>
          <a:blip r:embed="rId4"/>
          <a:srcRect/>
          <a:stretch>
            <a:fillRect/>
          </a:stretch>
        </p:blipFill>
        <p:spPr bwMode="auto">
          <a:xfrm>
            <a:off x="6096000" y="762000"/>
            <a:ext cx="2180063" cy="2590800"/>
          </a:xfrm>
          <a:prstGeom prst="rect">
            <a:avLst/>
          </a:prstGeom>
          <a:noFill/>
        </p:spPr>
      </p:pic>
      <p:sp>
        <p:nvSpPr>
          <p:cNvPr id="7" name="Rectangle 6"/>
          <p:cNvSpPr/>
          <p:nvPr/>
        </p:nvSpPr>
        <p:spPr>
          <a:xfrm>
            <a:off x="5410200" y="0"/>
            <a:ext cx="3733800" cy="646331"/>
          </a:xfrm>
          <a:prstGeom prst="rect">
            <a:avLst/>
          </a:prstGeom>
        </p:spPr>
        <p:txBody>
          <a:bodyPr wrap="square">
            <a:spAutoFit/>
          </a:bodyPr>
          <a:lstStyle/>
          <a:p>
            <a:r>
              <a:rPr lang="en-US" dirty="0" smtClean="0"/>
              <a:t> Seminole Os-</a:t>
            </a:r>
            <a:r>
              <a:rPr lang="en-US" dirty="0" err="1" smtClean="0"/>
              <a:t>ce</a:t>
            </a:r>
            <a:r>
              <a:rPr lang="en-US" dirty="0" smtClean="0"/>
              <a:t>-o-</a:t>
            </a:r>
            <a:r>
              <a:rPr lang="en-US" dirty="0" err="1" smtClean="0"/>
              <a:t>lá</a:t>
            </a:r>
            <a:r>
              <a:rPr lang="en-US" dirty="0" smtClean="0"/>
              <a:t>, the Black Drink,</a:t>
            </a:r>
          </a:p>
          <a:p>
            <a:r>
              <a:rPr lang="en-US" dirty="0" smtClean="0"/>
              <a:t> 1838 (George Catlin)</a:t>
            </a:r>
            <a:endParaRPr lang="en-US" dirty="0"/>
          </a:p>
        </p:txBody>
      </p:sp>
      <p:sp>
        <p:nvSpPr>
          <p:cNvPr id="8" name="Rectangle 7"/>
          <p:cNvSpPr/>
          <p:nvPr/>
        </p:nvSpPr>
        <p:spPr>
          <a:xfrm>
            <a:off x="5943600" y="3505200"/>
            <a:ext cx="2590800" cy="646331"/>
          </a:xfrm>
          <a:prstGeom prst="rect">
            <a:avLst/>
          </a:prstGeom>
        </p:spPr>
        <p:txBody>
          <a:bodyPr wrap="square">
            <a:spAutoFit/>
          </a:bodyPr>
          <a:lstStyle/>
          <a:p>
            <a:r>
              <a:rPr lang="en-US" dirty="0" smtClean="0"/>
              <a:t>Choctaw Snapping Turtle,</a:t>
            </a:r>
          </a:p>
          <a:p>
            <a:r>
              <a:rPr lang="en-US" dirty="0" smtClean="0"/>
              <a:t> 1834 (George Catlin)</a:t>
            </a:r>
            <a:endParaRPr lang="en-US" dirty="0"/>
          </a:p>
        </p:txBody>
      </p:sp>
      <p:pic>
        <p:nvPicPr>
          <p:cNvPr id="26632" name="Picture 8" descr="https://www.accessgenealogy.com/wp-content/uploads/2013/03/H%C3%A1-tchoo-t%C3%BAc-knee-Snapping-Turtle-a-Choctaw-Half-breed.jpg"/>
          <p:cNvPicPr>
            <a:picLocks noChangeAspect="1" noChangeArrowheads="1"/>
          </p:cNvPicPr>
          <p:nvPr/>
        </p:nvPicPr>
        <p:blipFill>
          <a:blip r:embed="rId5" cstate="print"/>
          <a:srcRect/>
          <a:stretch>
            <a:fillRect/>
          </a:stretch>
        </p:blipFill>
        <p:spPr bwMode="auto">
          <a:xfrm>
            <a:off x="6248400" y="4257515"/>
            <a:ext cx="1981200" cy="2448085"/>
          </a:xfrm>
          <a:prstGeom prst="rect">
            <a:avLst/>
          </a:prstGeom>
          <a:noFill/>
        </p:spPr>
      </p:pic>
      <p:sp>
        <p:nvSpPr>
          <p:cNvPr id="10" name="TextBox 9"/>
          <p:cNvSpPr txBox="1"/>
          <p:nvPr/>
        </p:nvSpPr>
        <p:spPr>
          <a:xfrm>
            <a:off x="2895600" y="1981200"/>
            <a:ext cx="2848152" cy="646331"/>
          </a:xfrm>
          <a:prstGeom prst="rect">
            <a:avLst/>
          </a:prstGeom>
          <a:noFill/>
        </p:spPr>
        <p:txBody>
          <a:bodyPr wrap="none" rtlCol="0">
            <a:spAutoFit/>
          </a:bodyPr>
          <a:lstStyle/>
          <a:p>
            <a:r>
              <a:rPr lang="en-US" dirty="0" smtClean="0"/>
              <a:t>Chickasaw </a:t>
            </a:r>
            <a:r>
              <a:rPr lang="en-US" dirty="0" err="1" smtClean="0"/>
              <a:t>Tishominga</a:t>
            </a:r>
            <a:r>
              <a:rPr lang="en-US" dirty="0" smtClean="0"/>
              <a:t>, chief</a:t>
            </a:r>
          </a:p>
          <a:p>
            <a:r>
              <a:rPr lang="en-US" dirty="0" smtClean="0"/>
              <a:t>about 1818 (Mike Larson)</a:t>
            </a:r>
            <a:endParaRPr lang="en-US" dirty="0"/>
          </a:p>
        </p:txBody>
      </p:sp>
      <p:sp>
        <p:nvSpPr>
          <p:cNvPr id="1029" name="Rectangle 5"/>
          <p:cNvSpPr>
            <a:spLocks noChangeArrowheads="1"/>
          </p:cNvSpPr>
          <p:nvPr/>
        </p:nvSpPr>
        <p:spPr bwMode="auto">
          <a:xfrm>
            <a:off x="0" y="0"/>
            <a:ext cx="9144000" cy="0"/>
          </a:xfrm>
          <a:prstGeom prst="rect">
            <a:avLst/>
          </a:prstGeom>
          <a:solidFill>
            <a:srgbClr val="FFFFFF"/>
          </a:solidFill>
          <a:ln w="9525">
            <a:noFill/>
            <a:miter lim="800000"/>
            <a:headEnd/>
            <a:tailEnd/>
          </a:ln>
          <a:effectLst/>
        </p:spPr>
        <p:txBody>
          <a:bodyPr vert="horz" wrap="square" lIns="0" tIns="214245" rIns="0" bIns="214245"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444444"/>
                </a:solidFill>
                <a:effectLst/>
                <a:latin typeface="Helvetica Neue"/>
                <a:cs typeface="Arial" pitchFamily="34" charset="0"/>
                <a:hlinkClick r:id="rId6"/>
              </a:rPr>
              <a:t/>
            </a:r>
            <a:br>
              <a:rPr kumimoji="0" lang="en-US" sz="1000" b="1" i="0" u="none" strike="noStrike" cap="none" normalizeH="0" baseline="0" dirty="0" smtClean="0">
                <a:ln>
                  <a:noFill/>
                </a:ln>
                <a:solidFill>
                  <a:srgbClr val="444444"/>
                </a:solidFill>
                <a:effectLst/>
                <a:latin typeface="Helvetica Neue"/>
                <a:cs typeface="Arial" pitchFamily="34" charset="0"/>
                <a:hlinkClick r:id="rId6"/>
              </a:rPr>
            </a:br>
            <a:r>
              <a:rPr kumimoji="0" lang="en-US" sz="1000" b="1" i="0" u="none" strike="noStrike" cap="none" normalizeH="0" baseline="0" dirty="0" smtClean="0">
                <a:ln>
                  <a:noFill/>
                </a:ln>
                <a:solidFill>
                  <a:srgbClr val="444444"/>
                </a:solidFill>
                <a:effectLst/>
                <a:latin typeface="Helvetica Neue"/>
                <a:cs typeface="Arial" pitchFamily="34" charset="0"/>
                <a:hlinkClick r:id="rId6"/>
              </a:rPr>
              <a:t>chickasaw.tv</a:t>
            </a:r>
            <a:endParaRPr kumimoji="0" lang="en-US" sz="900" b="0" i="0" u="none" strike="noStrike" cap="none" normalizeH="0" baseline="0" dirty="0" smtClean="0">
              <a:ln>
                <a:noFill/>
              </a:ln>
              <a:solidFill>
                <a:srgbClr val="211922"/>
              </a:solidFill>
              <a:effectLst/>
              <a:latin typeface="Helvetica Neue"/>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717171"/>
                </a:solidFill>
                <a:effectLst/>
                <a:latin typeface="Helvetica Neue"/>
                <a:cs typeface="Arial" pitchFamily="34" charset="0"/>
              </a:rPr>
              <a:t>  </a:t>
            </a:r>
            <a:r>
              <a:rPr kumimoji="0" lang="en-US" sz="59000" b="1" i="0" u="none" strike="noStrike" cap="none" normalizeH="0" baseline="0" dirty="0" smtClean="0">
                <a:ln>
                  <a:noFill/>
                </a:ln>
                <a:solidFill>
                  <a:srgbClr val="717171"/>
                </a:solidFill>
                <a:effectLst/>
                <a:latin typeface="Helvetica Neue"/>
                <a:cs typeface="Arial" pitchFamily="34" charset="0"/>
              </a:rPr>
              <a:t> </a:t>
            </a:r>
            <a:r>
              <a:rPr kumimoji="0" lang="en-US" sz="900" b="1" i="0" u="none" strike="noStrike" cap="none" normalizeH="0" baseline="0" dirty="0" smtClean="0">
                <a:ln>
                  <a:noFill/>
                </a:ln>
                <a:solidFill>
                  <a:srgbClr val="717171"/>
                </a:solidFill>
                <a:effectLst/>
                <a:latin typeface="Helvetica Neue"/>
                <a:cs typeface="Arial" pitchFamily="34" charset="0"/>
              </a:rPr>
              <a:t>                                                                                                                                                                                                                    </a:t>
            </a:r>
            <a:r>
              <a:rPr kumimoji="0" lang="en-US" sz="800" b="0" i="0" u="none" strike="noStrike" cap="none" normalizeH="0" baseline="0" dirty="0" smtClean="0">
                <a:ln>
                  <a:noFill/>
                </a:ln>
                <a:solidFill>
                  <a:schemeClr val="tx1"/>
                </a:solidFill>
                <a:effectLst/>
                <a:latin typeface="Arial" pitchFamily="34" charset="0"/>
                <a:cs typeface="Arial" pitchFamily="34" charset="0"/>
              </a:rPr>
              <a:t> </a:t>
            </a:r>
            <a:endParaRPr kumimoji="0" lang="en-US" sz="900" b="1" i="0" u="none" strike="noStrike" cap="none" normalizeH="0" baseline="0" dirty="0" smtClean="0">
              <a:ln>
                <a:noFill/>
              </a:ln>
              <a:solidFill>
                <a:srgbClr val="717171"/>
              </a:solidFill>
              <a:effectLst/>
              <a:latin typeface="Helvetica Neue"/>
              <a:cs typeface="Arial" pitchFamily="34" charset="0"/>
            </a:endParaRPr>
          </a:p>
        </p:txBody>
      </p:sp>
      <p:pic>
        <p:nvPicPr>
          <p:cNvPr id="1030" name="Picture 6" descr="Tishomingo by Chickasaw artist Mike Larsen. Chief Tishomingo was one of the last full-blooded Chickasaw Chiefs. Tishomingo was born in approximately 1734 in what is now Lee County, Mississippi. He served with General Anthony Wayne against Shawnee Native Americans in the Northwest Territory and received a silver medal from president George Washington. He was known for leading warriors by example and was highly respected for his honesty and high moral standards. (Wikipédia)">
            <a:hlinkClick r:id="rId6" tooltip="Tishomingo by Chickasaw artist Mike Larsen. Chief Tishomingo was one of the last full-blooded Chickasaw Chiefs. Tishomingo was born in approximately 1734 in what is now Lee County, Mississippi. He served with General Anthony Wayne against Shawnee Native Americans in the Northwest Territory and received a silver medal from president George Washington. He was known for leading warriors by example and was highly respected for his honesty and high moral standards. (Wikipédia)"/>
          </p:cNvPr>
          <p:cNvPicPr>
            <a:picLocks noChangeAspect="1" noChangeArrowheads="1"/>
          </p:cNvPicPr>
          <p:nvPr/>
        </p:nvPicPr>
        <p:blipFill>
          <a:blip r:embed="rId7"/>
          <a:srcRect l="28967" r="9881" b="44186"/>
          <a:stretch>
            <a:fillRect/>
          </a:stretch>
        </p:blipFill>
        <p:spPr bwMode="auto">
          <a:xfrm>
            <a:off x="3352800" y="2895600"/>
            <a:ext cx="1930400" cy="2438400"/>
          </a:xfrm>
          <a:prstGeom prst="rect">
            <a:avLst/>
          </a:prstGeom>
          <a:noFill/>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7820263"/>
          </a:xfrm>
          <a:prstGeom prst="rect">
            <a:avLst/>
          </a:prstGeom>
        </p:spPr>
        <p:txBody>
          <a:bodyPr wrap="square">
            <a:spAutoFit/>
          </a:bodyPr>
          <a:lstStyle/>
          <a:p>
            <a:pPr algn="ctr"/>
            <a:r>
              <a:rPr lang="en-US" sz="2400" b="1" dirty="0" smtClean="0"/>
              <a:t>CHOCTAW</a:t>
            </a:r>
            <a:endParaRPr lang="en-US" sz="2400" b="1" dirty="0" smtClean="0">
              <a:hlinkClick r:id="rId2"/>
            </a:endParaRPr>
          </a:p>
          <a:p>
            <a:r>
              <a:rPr lang="en-US" dirty="0" smtClean="0">
                <a:hlinkClick r:id="rId2"/>
              </a:rPr>
              <a:t>http://www.fivecivilizedtribes.org/Five-Tribes/Choctaw/Choctaw-History</a:t>
            </a:r>
            <a:endParaRPr lang="en-US" dirty="0" smtClean="0"/>
          </a:p>
          <a:p>
            <a:pPr fontAlgn="base"/>
            <a:r>
              <a:rPr lang="en-US" dirty="0" smtClean="0"/>
              <a:t>	Choctaw Indian Nation traces its ancestry to Mississippi and </a:t>
            </a:r>
          </a:p>
          <a:p>
            <a:pPr fontAlgn="base"/>
            <a:r>
              <a:rPr lang="en-US" dirty="0" smtClean="0"/>
              <a:t>some sections of Alabama. Legends tell that the Choctaw people</a:t>
            </a:r>
          </a:p>
          <a:p>
            <a:pPr fontAlgn="base"/>
            <a:r>
              <a:rPr lang="en-US" dirty="0" smtClean="0"/>
              <a:t> originated from "</a:t>
            </a:r>
            <a:r>
              <a:rPr lang="en-US" dirty="0" err="1" smtClean="0"/>
              <a:t>Nanih</a:t>
            </a:r>
            <a:r>
              <a:rPr lang="en-US" dirty="0" smtClean="0"/>
              <a:t> </a:t>
            </a:r>
            <a:r>
              <a:rPr lang="en-US" dirty="0" err="1" smtClean="0"/>
              <a:t>Waya</a:t>
            </a:r>
            <a:r>
              <a:rPr lang="en-US" dirty="0" smtClean="0"/>
              <a:t>", a sacred hill near what is now known</a:t>
            </a:r>
          </a:p>
          <a:p>
            <a:pPr fontAlgn="base"/>
            <a:r>
              <a:rPr lang="en-US" dirty="0" smtClean="0"/>
              <a:t> as </a:t>
            </a:r>
            <a:r>
              <a:rPr lang="en-US" dirty="0" err="1" smtClean="0"/>
              <a:t>Noxapter</a:t>
            </a:r>
            <a:r>
              <a:rPr lang="en-US" dirty="0" smtClean="0"/>
              <a:t>, Mississippi. "</a:t>
            </a:r>
            <a:r>
              <a:rPr lang="en-US" dirty="0" err="1" smtClean="0"/>
              <a:t>Nanih</a:t>
            </a:r>
            <a:r>
              <a:rPr lang="en-US" dirty="0" smtClean="0"/>
              <a:t> </a:t>
            </a:r>
            <a:r>
              <a:rPr lang="en-US" dirty="0" err="1" smtClean="0"/>
              <a:t>Waiya</a:t>
            </a:r>
            <a:r>
              <a:rPr lang="en-US" dirty="0" smtClean="0"/>
              <a:t>" means "Productive Mound" </a:t>
            </a:r>
          </a:p>
          <a:p>
            <a:pPr fontAlgn="base"/>
            <a:r>
              <a:rPr lang="en-US" dirty="0" smtClean="0"/>
              <a:t>and is often referred to as "The Mother Mound".</a:t>
            </a:r>
          </a:p>
          <a:p>
            <a:pPr fontAlgn="base"/>
            <a:r>
              <a:rPr lang="en-US" dirty="0" smtClean="0"/>
              <a:t>	Culturally, the Choctaws have always honored their women</a:t>
            </a:r>
          </a:p>
          <a:p>
            <a:pPr fontAlgn="base"/>
            <a:r>
              <a:rPr lang="en-US" dirty="0" smtClean="0"/>
              <a:t> as the head of every family household. They were, and still are today, </a:t>
            </a:r>
          </a:p>
          <a:p>
            <a:pPr fontAlgn="base"/>
            <a:r>
              <a:rPr lang="en-US" dirty="0" smtClean="0"/>
              <a:t>considered the care-takers of our children, our elders, and the home.</a:t>
            </a:r>
          </a:p>
          <a:p>
            <a:pPr fontAlgn="base"/>
            <a:r>
              <a:rPr lang="en-US" dirty="0" smtClean="0"/>
              <a:t>	The Choctaws were the first of the five great southern tribes of the United States to be moved to Oklahoma by the Treaty of Dancing Rabbit Creek in 1830. Over 20,000 Choctaws moved on this long journey, with many of the Choctaw people not surviving this removal on what has come to be called "THE TRAIL OF TEARS".</a:t>
            </a:r>
          </a:p>
          <a:p>
            <a:pPr fontAlgn="base"/>
            <a:r>
              <a:rPr lang="en-US" dirty="0" smtClean="0"/>
              <a:t>	The Choctaws adjusted quickly to their new homeland. Missionaries were sent to Oklahoma Territory representing several denominations, including the Southern Baptists, Congregationalists, and Presbyterians. These missionaries established good rapport with the Choctaws, and early impressed upon the Choctaws the importance and need for formal education if they were to co-exist with the white man.</a:t>
            </a:r>
          </a:p>
          <a:p>
            <a:pPr fontAlgn="base"/>
            <a:r>
              <a:rPr lang="en-US" dirty="0" smtClean="0"/>
              <a:t>	At that time there were three Districts in Oklahoma where the Choctaws resided; Pushmataha, </a:t>
            </a:r>
            <a:r>
              <a:rPr lang="en-US" dirty="0" err="1" smtClean="0"/>
              <a:t>Apukshunubbee</a:t>
            </a:r>
            <a:r>
              <a:rPr lang="en-US" dirty="0" smtClean="0"/>
              <a:t> and </a:t>
            </a:r>
            <a:r>
              <a:rPr lang="en-US" dirty="0" err="1" smtClean="0"/>
              <a:t>Mushulatubbee</a:t>
            </a:r>
            <a:r>
              <a:rPr lang="en-US" dirty="0" smtClean="0"/>
              <a:t>. Here, largely through the efforts of early missionaries, the Choctaws accepted an alien religion and code of morals, established a completely foreign educational system, adopted the constitution and legal system of an unrelated racial experience, and modified their agricultural and commercial practices to conform with a complex economic system.</a:t>
            </a:r>
          </a:p>
          <a:p>
            <a:pPr fontAlgn="base"/>
            <a:r>
              <a:rPr lang="en-US" dirty="0" smtClean="0"/>
              <a:t>	The Choctaw "public school" system was started in 1821 before removal to what became Oklahoma. Immediately upon arrival to the western lands, schools began to spring up.</a:t>
            </a:r>
          </a:p>
          <a:p>
            <a:pPr fontAlgn="base"/>
            <a:r>
              <a:rPr lang="en-US" dirty="0" smtClean="0"/>
              <a:t>The Wheelock Academy was founded in 1831. One of the most prominent of the Choctaw schools was established in 1843 and known as Armstrong Academy. This academy for education of Indian youths was known as Armstrong Academy and was situated in the vicinity north of the present town of </a:t>
            </a:r>
            <a:r>
              <a:rPr lang="en-US" dirty="0" err="1" smtClean="0"/>
              <a:t>Bokchito</a:t>
            </a:r>
            <a:r>
              <a:rPr lang="en-US" dirty="0" smtClean="0"/>
              <a:t>, Bryan County, Oklahoma. When the Civil War broke out, the Choctaws moved their capitol to the Armstrong Academy so that it would be removed from the war zone. By 1883 the Choctaw Capitol had moved to </a:t>
            </a:r>
            <a:r>
              <a:rPr lang="en-US" dirty="0" err="1" smtClean="0"/>
              <a:t>Tuskahoma</a:t>
            </a:r>
            <a:r>
              <a:rPr lang="en-US" dirty="0" smtClean="0"/>
              <a:t> and Armstrong Academy was again used as a boarding school for orphaned Choctaw boys.</a:t>
            </a:r>
          </a:p>
          <a:p>
            <a:pPr fontAlgn="base"/>
            <a:r>
              <a:rPr lang="en-US" dirty="0" smtClean="0"/>
              <a:t>	By 1894 Calvin Institute, another school for Indian youths, was established in Durant, Bryan County, Oklahoma. Though this school was to change its name twice more, by 1899 it had already attracted an enrollment of 300. The school eventually became known as Oklahoma Presbyterian College. This was accomplished shortly after Oklahoma was admitted to the Union as a State. The support for the school came from the Choctaw Tribe, the federal government, and several denominational missionary boards. Because of financial difficulties, the school was closed as a learning institution in the late 1960's.</a:t>
            </a:r>
          </a:p>
          <a:p>
            <a:pPr fontAlgn="base"/>
            <a:r>
              <a:rPr lang="en-US" dirty="0" smtClean="0"/>
              <a:t>Early Political Organization</a:t>
            </a:r>
            <a:br>
              <a:rPr lang="en-US" dirty="0" smtClean="0"/>
            </a:br>
            <a:r>
              <a:rPr lang="en-US" dirty="0" smtClean="0"/>
              <a:t>	The early political organization of the Choctaw Tribe can be described as a loose confederation of three political districts. Each of the districts had a District Chief who attained his position through demonstrated leadership potential, as was the case with Chief Pushmataha, although family inheritance had sometimes been the decisive factor. The District Chief would usually have one or two assistants to aid him in administrative matters.</a:t>
            </a:r>
          </a:p>
          <a:p>
            <a:pPr fontAlgn="base"/>
            <a:r>
              <a:rPr lang="en-US" dirty="0" smtClean="0"/>
              <a:t>	Each town had its own Village Chief. In addition, each town had an Assistant Chief who organized the festivals, dances, and a War Chief who acted as leader of the town's warriors. It was customary for the War Chief to appoint two assistants who became the town's military captains.</a:t>
            </a:r>
          </a:p>
          <a:p>
            <a:pPr fontAlgn="base"/>
            <a:r>
              <a:rPr lang="en-US" dirty="0" smtClean="0"/>
              <a:t>	Each District Chief called together a Council consisting of town representatives to consider matters of importance within his District. However, after a thorough discussion of the issues by Council members, the recommendations of the District Chief usually prevailed. The Council dealt in such matters as war and peace, and occasionally served as judge over civil matters. In times of crisis involving the entire Tribe, the three District Chiefs would meet to decide a common course of action.</a:t>
            </a:r>
          </a:p>
          <a:p>
            <a:pPr fontAlgn="base"/>
            <a:r>
              <a:rPr lang="en-US" dirty="0" smtClean="0"/>
              <a:t>	However, before removal to "Oklahoma", the first Choctaw Constitution was written in 1825 and served as the governing document for the Tribe.</a:t>
            </a:r>
          </a:p>
          <a:p>
            <a:pPr fontAlgn="base"/>
            <a:r>
              <a:rPr lang="en-US" dirty="0" smtClean="0"/>
              <a:t>	In 1829, the Mississippi State Legislature passed laws abolishing Choctaw Tribal Government and thereby extending the laws of Mississippi over Choctaws and their lands.</a:t>
            </a:r>
          </a:p>
          <a:p>
            <a:pPr fontAlgn="base"/>
            <a:r>
              <a:rPr lang="en-US" dirty="0" smtClean="0"/>
              <a:t>Recognizing the impossibility of managing their own affairs, the Tribe agreed to yield to increasing pressure by the U. S., Government to relocate on Indian territory west of the Mississippi River. </a:t>
            </a:r>
            <a:r>
              <a:rPr lang="en-US" b="1" dirty="0" smtClean="0"/>
              <a:t>The removal of the Tribe began in 1831 and was completed by 1833.</a:t>
            </a:r>
          </a:p>
        </p:txBody>
      </p:sp>
      <p:pic>
        <p:nvPicPr>
          <p:cNvPr id="54274" name="Picture 2" descr="The Great Seal of the Choctaw Nation"/>
          <p:cNvPicPr>
            <a:picLocks noChangeAspect="1" noChangeArrowheads="1"/>
          </p:cNvPicPr>
          <p:nvPr/>
        </p:nvPicPr>
        <p:blipFill>
          <a:blip r:embed="rId3"/>
          <a:srcRect/>
          <a:stretch>
            <a:fillRect/>
          </a:stretch>
        </p:blipFill>
        <p:spPr bwMode="auto">
          <a:xfrm>
            <a:off x="6781800" y="381000"/>
            <a:ext cx="2095500" cy="2095501"/>
          </a:xfrm>
          <a:prstGeom prst="rect">
            <a:avLst/>
          </a:prstGeom>
          <a:noFill/>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1818620"/>
          </a:xfrm>
          <a:prstGeom prst="rect">
            <a:avLst/>
          </a:prstGeom>
        </p:spPr>
        <p:txBody>
          <a:bodyPr wrap="square">
            <a:spAutoFit/>
          </a:bodyPr>
          <a:lstStyle/>
          <a:p>
            <a:pPr algn="ctr" fontAlgn="base"/>
            <a:r>
              <a:rPr lang="en-US" sz="2400" b="1" dirty="0" smtClean="0"/>
              <a:t>CHEROKEE</a:t>
            </a:r>
            <a:endParaRPr lang="en-US" sz="2400" b="1" dirty="0" smtClean="0">
              <a:hlinkClick r:id="rId2"/>
            </a:endParaRPr>
          </a:p>
          <a:p>
            <a:pPr fontAlgn="base"/>
            <a:r>
              <a:rPr lang="en-US" dirty="0" smtClean="0">
                <a:hlinkClick r:id="rId2"/>
              </a:rPr>
              <a:t>http://www.fivecivilizedtribes.org/Five-Tribes/Cherokee/Cherokee-History</a:t>
            </a:r>
            <a:endParaRPr lang="en-US" dirty="0" smtClean="0"/>
          </a:p>
          <a:p>
            <a:pPr fontAlgn="base"/>
            <a:r>
              <a:rPr lang="en-US" dirty="0" smtClean="0"/>
              <a:t>	Since earliest contact with European explorers in the 1500’s, </a:t>
            </a:r>
          </a:p>
          <a:p>
            <a:pPr fontAlgn="base"/>
            <a:r>
              <a:rPr lang="en-US" dirty="0" smtClean="0"/>
              <a:t>the Cherokee Nation has been identified as one of the most advanced</a:t>
            </a:r>
          </a:p>
          <a:p>
            <a:pPr fontAlgn="base"/>
            <a:r>
              <a:rPr lang="en-US" dirty="0" smtClean="0"/>
              <a:t> among Native American tribes. Cherokee culture thrived for thousands</a:t>
            </a:r>
          </a:p>
          <a:p>
            <a:pPr fontAlgn="base"/>
            <a:r>
              <a:rPr lang="en-US" dirty="0" smtClean="0"/>
              <a:t> of years in the southeastern United States before European contact.</a:t>
            </a:r>
          </a:p>
          <a:p>
            <a:pPr fontAlgn="base"/>
            <a:r>
              <a:rPr lang="en-US" dirty="0" smtClean="0"/>
              <a:t> 	After contact, Cherokee society and culture continued to </a:t>
            </a:r>
          </a:p>
          <a:p>
            <a:pPr fontAlgn="base"/>
            <a:r>
              <a:rPr lang="en-US" dirty="0" smtClean="0"/>
              <a:t>develop, progressing with acquisitions from European settlers. Soon, </a:t>
            </a:r>
          </a:p>
          <a:p>
            <a:pPr fontAlgn="base"/>
            <a:r>
              <a:rPr lang="en-US" dirty="0" smtClean="0"/>
              <a:t>we had shaped a bicultural government and a society that matched </a:t>
            </a:r>
          </a:p>
          <a:p>
            <a:pPr fontAlgn="base"/>
            <a:r>
              <a:rPr lang="en-US" dirty="0" smtClean="0"/>
              <a:t>the most ‘civilized’ of the time.</a:t>
            </a:r>
          </a:p>
          <a:p>
            <a:pPr fontAlgn="base"/>
            <a:r>
              <a:rPr lang="en-US" dirty="0" smtClean="0">
                <a:latin typeface="helvetica neue"/>
                <a:cs typeface="Arial" pitchFamily="34" charset="0"/>
              </a:rPr>
              <a:t> </a:t>
            </a:r>
            <a:r>
              <a:rPr lang="en-US" dirty="0" smtClean="0">
                <a:latin typeface="Arial" pitchFamily="34" charset="0"/>
                <a:cs typeface="Arial" pitchFamily="34" charset="0"/>
              </a:rPr>
              <a:t>	</a:t>
            </a:r>
            <a:r>
              <a:rPr lang="en-US" dirty="0" smtClean="0"/>
              <a:t> The primary unit of government among the </a:t>
            </a:r>
            <a:r>
              <a:rPr lang="en-US" b="1" dirty="0" smtClean="0">
                <a:solidFill>
                  <a:srgbClr val="FF0000"/>
                </a:solidFill>
              </a:rPr>
              <a:t>Cherokee</a:t>
            </a:r>
            <a:r>
              <a:rPr lang="en-US" dirty="0" smtClean="0"/>
              <a:t> was the town. Each town-perhaps 50 at the time of first European contact-was autonomous. The government of each town was not tied to the government of other towns.   The Cherokee towns were loosely affiliated into three groups: (1) the Lower Towns on the headwaters of the Savannah River (including the towns of </a:t>
            </a:r>
            <a:r>
              <a:rPr lang="en-US" dirty="0" err="1" smtClean="0"/>
              <a:t>Keowee</a:t>
            </a:r>
            <a:r>
              <a:rPr lang="en-US" dirty="0" smtClean="0"/>
              <a:t> and </a:t>
            </a:r>
            <a:r>
              <a:rPr lang="en-US" dirty="0" err="1" smtClean="0"/>
              <a:t>Estatoe</a:t>
            </a:r>
            <a:r>
              <a:rPr lang="en-US" dirty="0" smtClean="0"/>
              <a:t>), (2) the Middle Towns on the headwaters of the Little Tennessee River (including </a:t>
            </a:r>
            <a:r>
              <a:rPr lang="en-US" dirty="0" err="1" smtClean="0"/>
              <a:t>Etchoe</a:t>
            </a:r>
            <a:r>
              <a:rPr lang="en-US" dirty="0" smtClean="0"/>
              <a:t>, </a:t>
            </a:r>
            <a:r>
              <a:rPr lang="en-US" dirty="0" err="1" smtClean="0"/>
              <a:t>Stecoe</a:t>
            </a:r>
            <a:r>
              <a:rPr lang="en-US" dirty="0" smtClean="0"/>
              <a:t>), and (3) the Upper Towns (</a:t>
            </a:r>
            <a:r>
              <a:rPr lang="en-US" dirty="0" err="1" smtClean="0"/>
              <a:t>Overhill</a:t>
            </a:r>
            <a:r>
              <a:rPr lang="en-US" dirty="0" smtClean="0"/>
              <a:t> and Valley) on the Lower Little Tennessee River and the headwater of the Hiwassee River (including </a:t>
            </a:r>
            <a:r>
              <a:rPr lang="en-US" dirty="0" err="1" smtClean="0"/>
              <a:t>Settico</a:t>
            </a:r>
            <a:r>
              <a:rPr lang="en-US" dirty="0" smtClean="0"/>
              <a:t> and Tellico).</a:t>
            </a:r>
          </a:p>
          <a:p>
            <a:pPr fontAlgn="base"/>
            <a:r>
              <a:rPr lang="en-US" dirty="0" smtClean="0"/>
              <a:t>	Each Cherokee village had two governments: a white government which governed when the village was at peace, and a red government which governed during times of war. The white government included the chief who was given the title Beloved Man, the chief’s advisor, counselors from each clan, a council of elders, a speaker, messengers, and ceremonial officers. The red government included the Great War Chief, the Great War Chief’s Second, seven war counselors, a War Woman, the Chief War Speaker, messengers, ceremonial officers, and scouts. The fate of captives and war prisoners was decided by the War Woman.</a:t>
            </a:r>
          </a:p>
          <a:p>
            <a:pPr lvl="0" eaLnBrk="0" fontAlgn="base" hangingPunct="0">
              <a:spcBef>
                <a:spcPct val="0"/>
              </a:spcBef>
              <a:spcAft>
                <a:spcPct val="0"/>
              </a:spcAft>
            </a:pPr>
            <a:r>
              <a:rPr lang="en-US" dirty="0" smtClean="0">
                <a:latin typeface="helvetica neue"/>
                <a:cs typeface="Arial" pitchFamily="34" charset="0"/>
              </a:rPr>
              <a:t>	With his friend and neighbor John Ross, Ridge helped establish a Cherokee</a:t>
            </a:r>
            <a:r>
              <a:rPr lang="en-US" dirty="0" smtClean="0">
                <a:solidFill>
                  <a:srgbClr val="FF0000"/>
                </a:solidFill>
                <a:latin typeface="helvetica neue"/>
                <a:cs typeface="Arial" pitchFamily="34" charset="0"/>
              </a:rPr>
              <a:t> </a:t>
            </a:r>
            <a:r>
              <a:rPr lang="en-US" dirty="0" smtClean="0">
                <a:latin typeface="helvetica neue"/>
                <a:cs typeface="Arial" pitchFamily="34" charset="0"/>
              </a:rPr>
              <a:t>Nation with three branches of government in 1827. He served as counselor, and Ross became principal chief, the equivalent of president.</a:t>
            </a:r>
          </a:p>
          <a:p>
            <a:r>
              <a:rPr lang="en-US" dirty="0" smtClean="0"/>
              <a:t>	The Cherokee Nation—East had first created electoral districts in 1817. By 1822, the Cherokee Supreme Court was founded. Lastly, the Cherokee Nation adopted a written constitution in 1827 creating a government with three branches: legislative, executive, and judicial. The Principal Chief was elected by the National Council, which was the legislature of the Nation. A similar constitution was adopted by the Cherokee Nation—West in 1833.</a:t>
            </a:r>
          </a:p>
          <a:p>
            <a:r>
              <a:rPr lang="en-US" dirty="0" smtClean="0"/>
              <a:t>The Constitution of the reunited Cherokee Nation was ratified at Tahlequah, Oklahoma on September 6, 1839. </a:t>
            </a:r>
          </a:p>
          <a:p>
            <a:pPr fontAlgn="base"/>
            <a:r>
              <a:rPr lang="en-US" dirty="0" smtClean="0"/>
              <a:t>	In the 1830’s, gold was discovered in Georgia. The settlers began to covet the Cherokee homelands, and a period of Indian Removals began to make way for more white settlement. In 1838, thousands of Cherokee men, women and children were rounded up and marched 1,000 miles to Indian Territory, known today as the state of Oklahoma. Thousands died in the internment camps, on the trail, and after arrival (due to the effects of the journey.)</a:t>
            </a:r>
          </a:p>
          <a:p>
            <a:pPr fontAlgn="base"/>
            <a:endParaRPr lang="en-US" dirty="0"/>
          </a:p>
        </p:txBody>
      </p:sp>
      <p:pic>
        <p:nvPicPr>
          <p:cNvPr id="55298" name="Picture 2" descr="Seal Of The Cherokee Nation"/>
          <p:cNvPicPr>
            <a:picLocks noChangeAspect="1" noChangeArrowheads="1"/>
          </p:cNvPicPr>
          <p:nvPr/>
        </p:nvPicPr>
        <p:blipFill>
          <a:blip r:embed="rId3"/>
          <a:srcRect/>
          <a:stretch>
            <a:fillRect/>
          </a:stretch>
        </p:blipFill>
        <p:spPr bwMode="auto">
          <a:xfrm>
            <a:off x="6781800" y="609600"/>
            <a:ext cx="2095500" cy="2085976"/>
          </a:xfrm>
          <a:prstGeom prst="rect">
            <a:avLst/>
          </a:prstGeom>
          <a:noFill/>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p:nvPr/>
        </p:nvGrpSpPr>
        <p:grpSpPr>
          <a:xfrm>
            <a:off x="0" y="1192389"/>
            <a:ext cx="9144000" cy="5665611"/>
            <a:chOff x="0" y="1192389"/>
            <a:chExt cx="9144000" cy="5665611"/>
          </a:xfrm>
        </p:grpSpPr>
        <p:pic>
          <p:nvPicPr>
            <p:cNvPr id="22" name="Picture 3"/>
            <p:cNvPicPr>
              <a:picLocks noChangeAspect="1" noChangeArrowheads="1"/>
            </p:cNvPicPr>
            <p:nvPr/>
          </p:nvPicPr>
          <p:blipFill>
            <a:blip r:embed="rId2"/>
            <a:srcRect l="28065" t="36939" r="13645" b="9190"/>
            <a:stretch>
              <a:fillRect/>
            </a:stretch>
          </p:blipFill>
          <p:spPr bwMode="auto">
            <a:xfrm>
              <a:off x="0" y="1192389"/>
              <a:ext cx="9144000" cy="5665611"/>
            </a:xfrm>
            <a:prstGeom prst="rect">
              <a:avLst/>
            </a:prstGeom>
            <a:noFill/>
            <a:ln w="63500">
              <a:solidFill>
                <a:schemeClr val="tx1"/>
              </a:solidFill>
              <a:miter lim="800000"/>
              <a:headEnd/>
              <a:tailEnd/>
            </a:ln>
            <a:effectLst/>
          </p:spPr>
        </p:pic>
        <p:grpSp>
          <p:nvGrpSpPr>
            <p:cNvPr id="3" name="Group 37"/>
            <p:cNvGrpSpPr/>
            <p:nvPr/>
          </p:nvGrpSpPr>
          <p:grpSpPr>
            <a:xfrm>
              <a:off x="2057400" y="1219200"/>
              <a:ext cx="4343400" cy="3404616"/>
              <a:chOff x="2057400" y="1219200"/>
              <a:chExt cx="4343400" cy="3404616"/>
            </a:xfrm>
          </p:grpSpPr>
          <p:pic>
            <p:nvPicPr>
              <p:cNvPr id="39" name="Picture 2" descr="Image result for us states and territories 1805 map"/>
              <p:cNvPicPr>
                <a:picLocks noChangeAspect="1" noChangeArrowheads="1"/>
              </p:cNvPicPr>
              <p:nvPr/>
            </p:nvPicPr>
            <p:blipFill>
              <a:blip r:embed="rId3"/>
              <a:srcRect l="35000" t="23683" r="46473" b="61546"/>
              <a:stretch>
                <a:fillRect/>
              </a:stretch>
            </p:blipFill>
            <p:spPr bwMode="auto">
              <a:xfrm>
                <a:off x="2057400" y="1222248"/>
                <a:ext cx="2209800" cy="987552"/>
              </a:xfrm>
              <a:prstGeom prst="rect">
                <a:avLst/>
              </a:prstGeom>
              <a:noFill/>
            </p:spPr>
          </p:pic>
          <p:pic>
            <p:nvPicPr>
              <p:cNvPr id="40" name="Picture 2" descr="Image result for us states and territories 1805 map"/>
              <p:cNvPicPr>
                <a:picLocks noChangeAspect="1" noChangeArrowheads="1"/>
              </p:cNvPicPr>
              <p:nvPr/>
            </p:nvPicPr>
            <p:blipFill>
              <a:blip r:embed="rId3"/>
              <a:srcRect l="35000" t="23683" r="48230" b="61546"/>
              <a:stretch>
                <a:fillRect/>
              </a:stretch>
            </p:blipFill>
            <p:spPr bwMode="auto">
              <a:xfrm>
                <a:off x="4953000" y="1219200"/>
                <a:ext cx="1219200" cy="838200"/>
              </a:xfrm>
              <a:prstGeom prst="rect">
                <a:avLst/>
              </a:prstGeom>
              <a:noFill/>
            </p:spPr>
          </p:pic>
          <p:pic>
            <p:nvPicPr>
              <p:cNvPr id="41" name="Picture 2" descr="Image result for us states and territories 1805 map"/>
              <p:cNvPicPr>
                <a:picLocks noChangeAspect="1" noChangeArrowheads="1"/>
              </p:cNvPicPr>
              <p:nvPr/>
            </p:nvPicPr>
            <p:blipFill>
              <a:blip r:embed="rId3"/>
              <a:srcRect l="35000" t="23683" r="45834" b="61546"/>
              <a:stretch>
                <a:fillRect/>
              </a:stretch>
            </p:blipFill>
            <p:spPr bwMode="auto">
              <a:xfrm>
                <a:off x="4953000" y="3657600"/>
                <a:ext cx="1447800" cy="914400"/>
              </a:xfrm>
              <a:prstGeom prst="rect">
                <a:avLst/>
              </a:prstGeom>
              <a:noFill/>
            </p:spPr>
          </p:pic>
          <p:pic>
            <p:nvPicPr>
              <p:cNvPr id="42" name="Picture 2" descr="Image result for us states and territories 1805 map"/>
              <p:cNvPicPr preferRelativeResize="0">
                <a:picLocks noChangeArrowheads="1"/>
              </p:cNvPicPr>
              <p:nvPr/>
            </p:nvPicPr>
            <p:blipFill>
              <a:blip r:embed="rId3"/>
              <a:srcRect l="35000" t="23683" r="45834" b="61546"/>
              <a:stretch>
                <a:fillRect/>
              </a:stretch>
            </p:blipFill>
            <p:spPr bwMode="auto">
              <a:xfrm>
                <a:off x="4114800" y="4242816"/>
                <a:ext cx="676656" cy="381000"/>
              </a:xfrm>
              <a:prstGeom prst="rect">
                <a:avLst/>
              </a:prstGeom>
              <a:noFill/>
            </p:spPr>
          </p:pic>
        </p:grpSp>
      </p:grpSp>
      <p:sp>
        <p:nvSpPr>
          <p:cNvPr id="3074" name="AutoShape 2" descr="Image result for sequoya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Image result for sequoya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9" name="Rectangle 3"/>
          <p:cNvSpPr>
            <a:spLocks noChangeArrowheads="1"/>
          </p:cNvSpPr>
          <p:nvPr/>
        </p:nvSpPr>
        <p:spPr bwMode="auto">
          <a:xfrm>
            <a:off x="0" y="83403"/>
            <a:ext cx="533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South</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west </a:t>
            </a: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Journeys  </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a:t>
            </a:r>
            <a:endPar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endParaRPr>
          </a:p>
        </p:txBody>
      </p:sp>
      <p:sp>
        <p:nvSpPr>
          <p:cNvPr id="60" name="Rectangle 3"/>
          <p:cNvSpPr>
            <a:spLocks noChangeArrowheads="1"/>
          </p:cNvSpPr>
          <p:nvPr/>
        </p:nvSpPr>
        <p:spPr bwMode="auto">
          <a:xfrm>
            <a:off x="5029200" y="83403"/>
            <a:ext cx="43434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-Santa Fe Trail</a:t>
            </a:r>
          </a:p>
        </p:txBody>
      </p:sp>
      <p:sp>
        <p:nvSpPr>
          <p:cNvPr id="50" name="Freeform 49"/>
          <p:cNvSpPr/>
          <p:nvPr/>
        </p:nvSpPr>
        <p:spPr>
          <a:xfrm rot="17257241">
            <a:off x="-898300" y="4118999"/>
            <a:ext cx="3234778" cy="934384"/>
          </a:xfrm>
          <a:custGeom>
            <a:avLst/>
            <a:gdLst>
              <a:gd name="connsiteX0" fmla="*/ 5752407 w 5752407"/>
              <a:gd name="connsiteY0" fmla="*/ 462742 h 1975658"/>
              <a:gd name="connsiteX1" fmla="*/ 3906982 w 5752407"/>
              <a:gd name="connsiteY1" fmla="*/ 196735 h 1975658"/>
              <a:gd name="connsiteX2" fmla="*/ 1778923 w 5752407"/>
              <a:gd name="connsiteY2" fmla="*/ 296487 h 1975658"/>
              <a:gd name="connsiteX3" fmla="*/ 0 w 5752407"/>
              <a:gd name="connsiteY3" fmla="*/ 1975658 h 1975658"/>
              <a:gd name="connsiteX0" fmla="*/ 5752407 w 5752407"/>
              <a:gd name="connsiteY0" fmla="*/ 1083480 h 2596396"/>
              <a:gd name="connsiteX1" fmla="*/ 3906982 w 5752407"/>
              <a:gd name="connsiteY1" fmla="*/ 817473 h 2596396"/>
              <a:gd name="connsiteX2" fmla="*/ 3818881 w 5752407"/>
              <a:gd name="connsiteY2" fmla="*/ 16626 h 2596396"/>
              <a:gd name="connsiteX3" fmla="*/ 1778923 w 5752407"/>
              <a:gd name="connsiteY3" fmla="*/ 917225 h 2596396"/>
              <a:gd name="connsiteX4" fmla="*/ 0 w 5752407"/>
              <a:gd name="connsiteY4" fmla="*/ 2596396 h 2596396"/>
              <a:gd name="connsiteX0" fmla="*/ 5752407 w 5752407"/>
              <a:gd name="connsiteY0" fmla="*/ 1094564 h 2607480"/>
              <a:gd name="connsiteX1" fmla="*/ 3818881 w 5752407"/>
              <a:gd name="connsiteY1" fmla="*/ 27710 h 2607480"/>
              <a:gd name="connsiteX2" fmla="*/ 1778923 w 5752407"/>
              <a:gd name="connsiteY2" fmla="*/ 928309 h 2607480"/>
              <a:gd name="connsiteX3" fmla="*/ 0 w 5752407"/>
              <a:gd name="connsiteY3" fmla="*/ 2607480 h 2607480"/>
            </a:gdLst>
            <a:ahLst/>
            <a:cxnLst>
              <a:cxn ang="0">
                <a:pos x="connsiteX0" y="connsiteY0"/>
              </a:cxn>
              <a:cxn ang="0">
                <a:pos x="connsiteX1" y="connsiteY1"/>
              </a:cxn>
              <a:cxn ang="0">
                <a:pos x="connsiteX2" y="connsiteY2"/>
              </a:cxn>
              <a:cxn ang="0">
                <a:pos x="connsiteX3" y="connsiteY3"/>
              </a:cxn>
            </a:cxnLst>
            <a:rect l="l" t="t" r="r" b="b"/>
            <a:pathLst>
              <a:path w="5752407" h="2607480">
                <a:moveTo>
                  <a:pt x="5752407" y="1094564"/>
                </a:moveTo>
                <a:cubicBezTo>
                  <a:pt x="5349589" y="872303"/>
                  <a:pt x="4481128" y="55419"/>
                  <a:pt x="3818881" y="27710"/>
                </a:cubicBezTo>
                <a:cubicBezTo>
                  <a:pt x="3156634" y="1"/>
                  <a:pt x="2415403" y="498347"/>
                  <a:pt x="1778923" y="928309"/>
                </a:cubicBezTo>
                <a:cubicBezTo>
                  <a:pt x="1142443" y="1358271"/>
                  <a:pt x="0" y="2607480"/>
                  <a:pt x="0" y="2607480"/>
                </a:cubicBezTo>
              </a:path>
            </a:pathLst>
          </a:custGeom>
          <a:ln w="317500">
            <a:gradFill flip="none" rotWithShape="1">
              <a:gsLst>
                <a:gs pos="0">
                  <a:srgbClr val="000000">
                    <a:alpha val="74000"/>
                  </a:srgbClr>
                </a:gs>
                <a:gs pos="39999">
                  <a:srgbClr val="0A128C"/>
                </a:gs>
                <a:gs pos="70000">
                  <a:srgbClr val="181CC7"/>
                </a:gs>
                <a:gs pos="88000">
                  <a:srgbClr val="7005D4"/>
                </a:gs>
                <a:gs pos="100000">
                  <a:srgbClr val="8C3D91"/>
                </a:gs>
              </a:gsLst>
              <a:lin ang="2700000" scaled="1"/>
              <a:tileRect/>
            </a:gra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457200" y="1752600"/>
            <a:ext cx="5676207" cy="1828800"/>
          </a:xfrm>
          <a:custGeom>
            <a:avLst/>
            <a:gdLst>
              <a:gd name="connsiteX0" fmla="*/ 5752407 w 5752407"/>
              <a:gd name="connsiteY0" fmla="*/ 462742 h 1975658"/>
              <a:gd name="connsiteX1" fmla="*/ 3906982 w 5752407"/>
              <a:gd name="connsiteY1" fmla="*/ 196735 h 1975658"/>
              <a:gd name="connsiteX2" fmla="*/ 1778923 w 5752407"/>
              <a:gd name="connsiteY2" fmla="*/ 296487 h 1975658"/>
              <a:gd name="connsiteX3" fmla="*/ 0 w 5752407"/>
              <a:gd name="connsiteY3" fmla="*/ 1975658 h 1975658"/>
            </a:gdLst>
            <a:ahLst/>
            <a:cxnLst>
              <a:cxn ang="0">
                <a:pos x="connsiteX0" y="connsiteY0"/>
              </a:cxn>
              <a:cxn ang="0">
                <a:pos x="connsiteX1" y="connsiteY1"/>
              </a:cxn>
              <a:cxn ang="0">
                <a:pos x="connsiteX2" y="connsiteY2"/>
              </a:cxn>
              <a:cxn ang="0">
                <a:pos x="connsiteX3" y="connsiteY3"/>
              </a:cxn>
            </a:cxnLst>
            <a:rect l="l" t="t" r="r" b="b"/>
            <a:pathLst>
              <a:path w="5752407" h="1975658">
                <a:moveTo>
                  <a:pt x="5752407" y="462742"/>
                </a:moveTo>
                <a:cubicBezTo>
                  <a:pt x="5160818" y="343593"/>
                  <a:pt x="4569229" y="224444"/>
                  <a:pt x="3906982" y="196735"/>
                </a:cubicBezTo>
                <a:cubicBezTo>
                  <a:pt x="3244735" y="169026"/>
                  <a:pt x="2430087" y="0"/>
                  <a:pt x="1778923" y="296487"/>
                </a:cubicBezTo>
                <a:cubicBezTo>
                  <a:pt x="1127759" y="592974"/>
                  <a:pt x="0" y="1975658"/>
                  <a:pt x="0" y="1975658"/>
                </a:cubicBezTo>
              </a:path>
            </a:pathLst>
          </a:custGeom>
          <a:ln w="381000">
            <a:gradFill flip="none" rotWithShape="1">
              <a:gsLst>
                <a:gs pos="0">
                  <a:srgbClr val="000000">
                    <a:alpha val="70000"/>
                  </a:srgbClr>
                </a:gs>
                <a:gs pos="39999">
                  <a:srgbClr val="0A128C"/>
                </a:gs>
                <a:gs pos="70000">
                  <a:srgbClr val="181CC7"/>
                </a:gs>
                <a:gs pos="88000">
                  <a:srgbClr val="7005D4"/>
                </a:gs>
                <a:gs pos="100000">
                  <a:srgbClr val="8C3D91"/>
                </a:gs>
              </a:gsLst>
              <a:path path="rect">
                <a:fillToRect l="100000" b="100000"/>
              </a:path>
              <a:tileRect t="-100000" r="-100000"/>
            </a:gra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35"/>
          <p:cNvGrpSpPr/>
          <p:nvPr/>
        </p:nvGrpSpPr>
        <p:grpSpPr>
          <a:xfrm>
            <a:off x="7315200" y="1748135"/>
            <a:ext cx="1463040" cy="3433465"/>
            <a:chOff x="7315200" y="1752600"/>
            <a:chExt cx="1463040" cy="3433465"/>
          </a:xfrm>
        </p:grpSpPr>
        <p:grpSp>
          <p:nvGrpSpPr>
            <p:cNvPr id="5" name="Group 55"/>
            <p:cNvGrpSpPr/>
            <p:nvPr/>
          </p:nvGrpSpPr>
          <p:grpSpPr>
            <a:xfrm>
              <a:off x="7315200" y="1752600"/>
              <a:ext cx="1447800" cy="2971800"/>
              <a:chOff x="8938110" y="-226141"/>
              <a:chExt cx="1118755" cy="2492476"/>
            </a:xfrm>
          </p:grpSpPr>
          <p:sp>
            <p:nvSpPr>
              <p:cNvPr id="37" name="Oval 36"/>
              <p:cNvSpPr/>
              <p:nvPr/>
            </p:nvSpPr>
            <p:spPr>
              <a:xfrm>
                <a:off x="9409165" y="-226141"/>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67"/>
              <p:cNvGrpSpPr/>
              <p:nvPr/>
            </p:nvGrpSpPr>
            <p:grpSpPr>
              <a:xfrm>
                <a:off x="8938110" y="-98321"/>
                <a:ext cx="1118755" cy="2364656"/>
                <a:chOff x="9014310" y="-98321"/>
                <a:chExt cx="1118755" cy="2364656"/>
              </a:xfrm>
            </p:grpSpPr>
            <p:cxnSp>
              <p:nvCxnSpPr>
                <p:cNvPr id="51" name="Straight Connector 50"/>
                <p:cNvCxnSpPr/>
                <p:nvPr/>
              </p:nvCxnSpPr>
              <p:spPr>
                <a:xfrm rot="5400000" flipH="1" flipV="1">
                  <a:off x="9320565" y="125360"/>
                  <a:ext cx="447366" cy="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52" name="Picture 2" descr="Image result for teenage hunters in 19th century"/>
                <p:cNvPicPr>
                  <a:picLocks noChangeAspect="1" noChangeArrowheads="1"/>
                </p:cNvPicPr>
                <p:nvPr/>
              </p:nvPicPr>
              <p:blipFill>
                <a:blip r:embed="rId4"/>
                <a:srcRect l="53098" t="5895" r="20000" b="12103"/>
                <a:stretch>
                  <a:fillRect/>
                </a:stretch>
              </p:blipFill>
              <p:spPr bwMode="auto">
                <a:xfrm>
                  <a:off x="9014310" y="349046"/>
                  <a:ext cx="1118755" cy="1917289"/>
                </a:xfrm>
                <a:prstGeom prst="rect">
                  <a:avLst/>
                </a:prstGeom>
                <a:noFill/>
                <a:ln w="25400">
                  <a:solidFill>
                    <a:schemeClr val="tx1"/>
                  </a:solidFill>
                </a:ln>
              </p:spPr>
            </p:pic>
          </p:grpSp>
        </p:grpSp>
        <p:sp>
          <p:nvSpPr>
            <p:cNvPr id="64" name="TextBox 63"/>
            <p:cNvSpPr txBox="1"/>
            <p:nvPr/>
          </p:nvSpPr>
          <p:spPr>
            <a:xfrm>
              <a:off x="7315200" y="4724400"/>
              <a:ext cx="146304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Becknell</a:t>
              </a:r>
              <a:endParaRPr lang="en-US" sz="2400" b="1" dirty="0">
                <a:latin typeface="Tempus Sans ITC" pitchFamily="82" charset="0"/>
              </a:endParaRPr>
            </a:p>
          </p:txBody>
        </p:sp>
      </p:grpSp>
      <p:sp>
        <p:nvSpPr>
          <p:cNvPr id="47" name="5-Point Star 46"/>
          <p:cNvSpPr/>
          <p:nvPr/>
        </p:nvSpPr>
        <p:spPr>
          <a:xfrm>
            <a:off x="228600" y="3048000"/>
            <a:ext cx="762000" cy="685800"/>
          </a:xfrm>
          <a:prstGeom prst="star5">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3"/>
          <p:cNvSpPr>
            <a:spLocks noChangeArrowheads="1"/>
          </p:cNvSpPr>
          <p:nvPr/>
        </p:nvSpPr>
        <p:spPr bwMode="auto">
          <a:xfrm>
            <a:off x="0" y="6273225"/>
            <a:ext cx="9144000" cy="615553"/>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3400" b="1" dirty="0" smtClean="0">
                <a:solidFill>
                  <a:srgbClr val="0810B8"/>
                </a:solidFill>
                <a:effectLst>
                  <a:outerShdw dist="38100" dir="7200000" algn="ctr" rotWithShape="0">
                    <a:schemeClr val="tx1"/>
                  </a:outerShdw>
                </a:effectLst>
                <a:latin typeface="Tempus Sans ITC" pitchFamily="82" charset="0"/>
                <a:ea typeface="Calibri" pitchFamily="34" charset="0"/>
                <a:cs typeface="Arial" pitchFamily="34" charset="0"/>
              </a:rPr>
              <a:t>a COMMERCIAL &amp; SETTLER trail into SW</a:t>
            </a:r>
          </a:p>
        </p:txBody>
      </p:sp>
      <p:sp>
        <p:nvSpPr>
          <p:cNvPr id="38" name="TextBox 37"/>
          <p:cNvSpPr txBox="1"/>
          <p:nvPr/>
        </p:nvSpPr>
        <p:spPr>
          <a:xfrm rot="20860029">
            <a:off x="1589878" y="1941671"/>
            <a:ext cx="2761730" cy="1159430"/>
          </a:xfrm>
          <a:prstGeom prst="rect">
            <a:avLst/>
          </a:prstGeom>
          <a:noFill/>
        </p:spPr>
        <p:txBody>
          <a:bodyPr wrap="none" rtlCol="0">
            <a:prstTxWarp prst="textArchUp">
              <a:avLst/>
            </a:prstTxWarp>
            <a:spAutoFit/>
          </a:bodyPr>
          <a:lstStyle/>
          <a:p>
            <a:r>
              <a:rPr lang="en-US" sz="3200" dirty="0" smtClean="0">
                <a:solidFill>
                  <a:schemeClr val="bg1"/>
                </a:solidFill>
                <a:effectLst>
                  <a:outerShdw dist="50800" dir="5400000" algn="ctr" rotWithShape="0">
                    <a:schemeClr val="tx1"/>
                  </a:outerShdw>
                </a:effectLst>
              </a:rPr>
              <a:t>SANTA  FE  TRAIL</a:t>
            </a:r>
            <a:endParaRPr lang="en-US" sz="3200" dirty="0">
              <a:solidFill>
                <a:schemeClr val="bg1"/>
              </a:solidFill>
              <a:effectLst>
                <a:outerShdw dist="50800" dir="5400000" algn="ctr" rotWithShape="0">
                  <a:schemeClr val="tx1"/>
                </a:outerShdw>
              </a:effectLst>
            </a:endParaRPr>
          </a:p>
        </p:txBody>
      </p:sp>
      <p:grpSp>
        <p:nvGrpSpPr>
          <p:cNvPr id="7" name="Group 61"/>
          <p:cNvGrpSpPr/>
          <p:nvPr/>
        </p:nvGrpSpPr>
        <p:grpSpPr>
          <a:xfrm>
            <a:off x="2133600" y="1371600"/>
            <a:ext cx="2846832" cy="1757065"/>
            <a:chOff x="2133600" y="1371600"/>
            <a:chExt cx="2846832" cy="1757065"/>
          </a:xfrm>
        </p:grpSpPr>
        <p:sp>
          <p:nvSpPr>
            <p:cNvPr id="54" name="TextBox 53"/>
            <p:cNvSpPr txBox="1"/>
            <p:nvPr/>
          </p:nvSpPr>
          <p:spPr>
            <a:xfrm>
              <a:off x="2133600" y="2667000"/>
              <a:ext cx="1917192"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Bent Brothers</a:t>
              </a:r>
              <a:endParaRPr lang="en-US" sz="2400" b="1" dirty="0">
                <a:latin typeface="Tempus Sans ITC" pitchFamily="82" charset="0"/>
              </a:endParaRPr>
            </a:p>
          </p:txBody>
        </p:sp>
        <p:grpSp>
          <p:nvGrpSpPr>
            <p:cNvPr id="8" name="Group 54"/>
            <p:cNvGrpSpPr/>
            <p:nvPr/>
          </p:nvGrpSpPr>
          <p:grpSpPr>
            <a:xfrm>
              <a:off x="2133600" y="1371600"/>
              <a:ext cx="2846832" cy="1304925"/>
              <a:chOff x="2133600" y="1371600"/>
              <a:chExt cx="2846832" cy="1304925"/>
            </a:xfrm>
          </p:grpSpPr>
          <p:grpSp>
            <p:nvGrpSpPr>
              <p:cNvPr id="9" name="Group 52"/>
              <p:cNvGrpSpPr/>
              <p:nvPr/>
            </p:nvGrpSpPr>
            <p:grpSpPr>
              <a:xfrm>
                <a:off x="4038600" y="2057400"/>
                <a:ext cx="941832" cy="152400"/>
                <a:chOff x="4038600" y="2057400"/>
                <a:chExt cx="941832" cy="152400"/>
              </a:xfrm>
            </p:grpSpPr>
            <p:sp>
              <p:nvSpPr>
                <p:cNvPr id="58" name="Oval 57"/>
                <p:cNvSpPr/>
                <p:nvPr/>
              </p:nvSpPr>
              <p:spPr>
                <a:xfrm>
                  <a:off x="4828032" y="20574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p:cNvCxnSpPr/>
                <p:nvPr/>
              </p:nvCxnSpPr>
              <p:spPr>
                <a:xfrm>
                  <a:off x="4038600" y="2133600"/>
                  <a:ext cx="789432"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7" name="Picture 1"/>
              <p:cNvPicPr>
                <a:picLocks noChangeAspect="1" noChangeArrowheads="1"/>
              </p:cNvPicPr>
              <p:nvPr/>
            </p:nvPicPr>
            <p:blipFill>
              <a:blip r:embed="rId5"/>
              <a:srcRect/>
              <a:stretch>
                <a:fillRect/>
              </a:stretch>
            </p:blipFill>
            <p:spPr bwMode="auto">
              <a:xfrm>
                <a:off x="2133600" y="1371600"/>
                <a:ext cx="1914525" cy="1304925"/>
              </a:xfrm>
              <a:prstGeom prst="rect">
                <a:avLst/>
              </a:prstGeom>
              <a:noFill/>
              <a:ln w="25400">
                <a:solidFill>
                  <a:schemeClr val="tx1"/>
                </a:solidFill>
                <a:miter lim="800000"/>
                <a:headEnd/>
                <a:tailEnd/>
              </a:ln>
              <a:effectLst/>
            </p:spPr>
          </p:pic>
        </p:grpSp>
      </p:grpSp>
      <p:grpSp>
        <p:nvGrpSpPr>
          <p:cNvPr id="10" name="Group 71"/>
          <p:cNvGrpSpPr/>
          <p:nvPr/>
        </p:nvGrpSpPr>
        <p:grpSpPr>
          <a:xfrm>
            <a:off x="5239512" y="847165"/>
            <a:ext cx="1466088" cy="1611452"/>
            <a:chOff x="5239512" y="847165"/>
            <a:chExt cx="1466088" cy="1611452"/>
          </a:xfrm>
        </p:grpSpPr>
        <p:sp>
          <p:nvSpPr>
            <p:cNvPr id="65" name="TextBox 64"/>
            <p:cNvSpPr txBox="1"/>
            <p:nvPr/>
          </p:nvSpPr>
          <p:spPr>
            <a:xfrm>
              <a:off x="5239512" y="2083713"/>
              <a:ext cx="1280160" cy="374904"/>
            </a:xfrm>
            <a:prstGeom prst="rect">
              <a:avLst/>
            </a:prstGeom>
            <a:solidFill>
              <a:schemeClr val="bg1"/>
            </a:solidFill>
            <a:ln w="25400">
              <a:solidFill>
                <a:schemeClr val="tx1"/>
              </a:solidFill>
            </a:ln>
          </p:spPr>
          <p:txBody>
            <a:bodyPr wrap="square" rtlCol="0">
              <a:spAutoFit/>
            </a:bodyPr>
            <a:lstStyle/>
            <a:p>
              <a:pPr algn="ctr"/>
              <a:r>
                <a:rPr lang="en-US" sz="2200" b="1" dirty="0" smtClean="0">
                  <a:latin typeface="Tempus Sans ITC" pitchFamily="82" charset="0"/>
                </a:rPr>
                <a:t>Magoffin</a:t>
              </a:r>
              <a:endParaRPr lang="en-US" sz="2200" b="1" dirty="0">
                <a:latin typeface="Tempus Sans ITC" pitchFamily="82" charset="0"/>
              </a:endParaRPr>
            </a:p>
          </p:txBody>
        </p:sp>
        <p:grpSp>
          <p:nvGrpSpPr>
            <p:cNvPr id="11" name="Group 65"/>
            <p:cNvGrpSpPr/>
            <p:nvPr/>
          </p:nvGrpSpPr>
          <p:grpSpPr>
            <a:xfrm>
              <a:off x="5257800" y="847165"/>
              <a:ext cx="1447800" cy="1591235"/>
              <a:chOff x="5257800" y="847165"/>
              <a:chExt cx="1447800" cy="1591235"/>
            </a:xfrm>
          </p:grpSpPr>
          <p:grpSp>
            <p:nvGrpSpPr>
              <p:cNvPr id="12" name="Group 49"/>
              <p:cNvGrpSpPr/>
              <p:nvPr/>
            </p:nvGrpSpPr>
            <p:grpSpPr>
              <a:xfrm>
                <a:off x="5257800" y="847165"/>
                <a:ext cx="1373189" cy="1438834"/>
                <a:chOff x="2438400" y="1380564"/>
                <a:chExt cx="1373189" cy="1438834"/>
              </a:xfrm>
            </p:grpSpPr>
            <p:cxnSp>
              <p:nvCxnSpPr>
                <p:cNvPr id="70" name="Straight Connector 69"/>
                <p:cNvCxnSpPr/>
                <p:nvPr/>
              </p:nvCxnSpPr>
              <p:spPr>
                <a:xfrm rot="5400000">
                  <a:off x="3467895" y="2475705"/>
                  <a:ext cx="685799"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71" name="Picture 2" descr="Image result for young backwoods boy in 1800"/>
                <p:cNvPicPr>
                  <a:picLocks noChangeAspect="1" noChangeArrowheads="1"/>
                </p:cNvPicPr>
                <p:nvPr/>
              </p:nvPicPr>
              <p:blipFill>
                <a:blip r:embed="rId6"/>
                <a:srcRect l="19955" t="8025" r="38652" b="63791"/>
                <a:stretch>
                  <a:fillRect/>
                </a:stretch>
              </p:blipFill>
              <p:spPr bwMode="auto">
                <a:xfrm>
                  <a:off x="2438400" y="1380564"/>
                  <a:ext cx="1371600" cy="1286435"/>
                </a:xfrm>
                <a:prstGeom prst="rect">
                  <a:avLst/>
                </a:prstGeom>
                <a:noFill/>
                <a:ln w="25400">
                  <a:solidFill>
                    <a:schemeClr val="tx1"/>
                  </a:solidFill>
                </a:ln>
              </p:spPr>
            </p:pic>
          </p:grpSp>
          <p:sp>
            <p:nvSpPr>
              <p:cNvPr id="69" name="Oval 68"/>
              <p:cNvSpPr/>
              <p:nvPr/>
            </p:nvSpPr>
            <p:spPr>
              <a:xfrm>
                <a:off x="6553200" y="22860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Group 78"/>
          <p:cNvGrpSpPr/>
          <p:nvPr/>
        </p:nvGrpSpPr>
        <p:grpSpPr>
          <a:xfrm>
            <a:off x="5093208" y="2590800"/>
            <a:ext cx="1307592" cy="1802487"/>
            <a:chOff x="5093208" y="2590800"/>
            <a:chExt cx="1307592" cy="1802487"/>
          </a:xfrm>
        </p:grpSpPr>
        <p:grpSp>
          <p:nvGrpSpPr>
            <p:cNvPr id="14" name="Group 72"/>
            <p:cNvGrpSpPr/>
            <p:nvPr/>
          </p:nvGrpSpPr>
          <p:grpSpPr>
            <a:xfrm>
              <a:off x="5105400" y="2590800"/>
              <a:ext cx="1295400" cy="1371600"/>
              <a:chOff x="5105400" y="2564487"/>
              <a:chExt cx="1295400" cy="1371600"/>
            </a:xfrm>
          </p:grpSpPr>
          <p:grpSp>
            <p:nvGrpSpPr>
              <p:cNvPr id="15" name="Group 46"/>
              <p:cNvGrpSpPr/>
              <p:nvPr/>
            </p:nvGrpSpPr>
            <p:grpSpPr>
              <a:xfrm>
                <a:off x="5105400" y="2564487"/>
                <a:ext cx="1219200" cy="1371600"/>
                <a:chOff x="5105400" y="2564487"/>
                <a:chExt cx="1219200" cy="1371600"/>
              </a:xfrm>
            </p:grpSpPr>
            <p:cxnSp>
              <p:nvCxnSpPr>
                <p:cNvPr id="76" name="Straight Connector 75"/>
                <p:cNvCxnSpPr/>
                <p:nvPr/>
              </p:nvCxnSpPr>
              <p:spPr>
                <a:xfrm flipV="1">
                  <a:off x="6019800" y="2640686"/>
                  <a:ext cx="304800" cy="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77" name="Picture 3" descr="C:\Users\Sandra\AppData\Local\Microsoft\Windows\INetCache\IE\AAJ30NL3\silhouette-clipart-5[1].jpg"/>
                <p:cNvPicPr>
                  <a:picLocks noChangeAspect="1" noChangeArrowheads="1"/>
                </p:cNvPicPr>
                <p:nvPr/>
              </p:nvPicPr>
              <p:blipFill>
                <a:blip r:embed="rId7"/>
                <a:srcRect/>
                <a:stretch>
                  <a:fillRect/>
                </a:stretch>
              </p:blipFill>
              <p:spPr bwMode="auto">
                <a:xfrm>
                  <a:off x="5105400" y="2564487"/>
                  <a:ext cx="976312" cy="1371600"/>
                </a:xfrm>
                <a:prstGeom prst="rect">
                  <a:avLst/>
                </a:prstGeom>
                <a:noFill/>
                <a:ln w="25400">
                  <a:solidFill>
                    <a:schemeClr val="tx1"/>
                  </a:solidFill>
                </a:ln>
              </p:spPr>
            </p:pic>
          </p:grpSp>
          <p:sp>
            <p:nvSpPr>
              <p:cNvPr id="75" name="Oval 74"/>
              <p:cNvSpPr/>
              <p:nvPr/>
            </p:nvSpPr>
            <p:spPr>
              <a:xfrm>
                <a:off x="6248400" y="2564487"/>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Box 77"/>
            <p:cNvSpPr txBox="1"/>
            <p:nvPr/>
          </p:nvSpPr>
          <p:spPr>
            <a:xfrm>
              <a:off x="5093208" y="3962400"/>
              <a:ext cx="996696" cy="430887"/>
            </a:xfrm>
            <a:prstGeom prst="rect">
              <a:avLst/>
            </a:prstGeom>
            <a:solidFill>
              <a:schemeClr val="bg1"/>
            </a:solidFill>
            <a:ln w="25400">
              <a:solidFill>
                <a:schemeClr val="tx1"/>
              </a:solidFill>
            </a:ln>
          </p:spPr>
          <p:txBody>
            <a:bodyPr wrap="square" rtlCol="0">
              <a:spAutoFit/>
            </a:bodyPr>
            <a:lstStyle/>
            <a:p>
              <a:pPr algn="ctr"/>
              <a:r>
                <a:rPr lang="en-US" sz="2200" b="1" dirty="0" smtClean="0">
                  <a:latin typeface="Tempus Sans ITC" pitchFamily="82" charset="0"/>
                </a:rPr>
                <a:t>Shelby</a:t>
              </a:r>
              <a:endParaRPr lang="en-US" sz="2200" b="1" dirty="0">
                <a:latin typeface="Tempus Sans ITC" pitchFamily="8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withEffect">
                                  <p:stCondLst>
                                    <p:cond delay="0"/>
                                  </p:stCondLst>
                                  <p:childTnLst>
                                    <p:anim calcmode="lin" valueType="num">
                                      <p:cBhvr>
                                        <p:cTn id="6" dur="2000"/>
                                        <p:tgtEl>
                                          <p:spTgt spid="4"/>
                                        </p:tgtEl>
                                        <p:attrNameLst>
                                          <p:attrName>ppt_w</p:attrName>
                                        </p:attrNameLst>
                                      </p:cBhvr>
                                      <p:tavLst>
                                        <p:tav tm="0">
                                          <p:val>
                                            <p:strVal val="ppt_w"/>
                                          </p:val>
                                        </p:tav>
                                        <p:tav tm="100000">
                                          <p:val>
                                            <p:fltVal val="0"/>
                                          </p:val>
                                        </p:tav>
                                      </p:tavLst>
                                    </p:anim>
                                    <p:anim calcmode="lin" valueType="num">
                                      <p:cBhvr>
                                        <p:cTn id="7" dur="2000"/>
                                        <p:tgtEl>
                                          <p:spTgt spid="4"/>
                                        </p:tgtEl>
                                        <p:attrNameLst>
                                          <p:attrName>ppt_h</p:attrName>
                                        </p:attrNameLst>
                                      </p:cBhvr>
                                      <p:tavLst>
                                        <p:tav tm="0">
                                          <p:val>
                                            <p:strVal val="ppt_h"/>
                                          </p:val>
                                        </p:tav>
                                        <p:tav tm="100000">
                                          <p:val>
                                            <p:fltVal val="0"/>
                                          </p:val>
                                        </p:tav>
                                      </p:tavLst>
                                    </p:anim>
                                    <p:animEffect transition="out" filter="fade">
                                      <p:cBhvr>
                                        <p:cTn id="8" dur="2000"/>
                                        <p:tgtEl>
                                          <p:spTgt spid="4"/>
                                        </p:tgtEl>
                                      </p:cBhvr>
                                    </p:animEffect>
                                    <p:set>
                                      <p:cBhvr>
                                        <p:cTn id="9" dur="1" fill="hold">
                                          <p:stCondLst>
                                            <p:cond delay="1999"/>
                                          </p:stCondLst>
                                        </p:cTn>
                                        <p:tgtEl>
                                          <p:spTgt spid="4"/>
                                        </p:tgtEl>
                                        <p:attrNameLst>
                                          <p:attrName>style.visibility</p:attrName>
                                        </p:attrNameLst>
                                      </p:cBhvr>
                                      <p:to>
                                        <p:strVal val="hidden"/>
                                      </p:to>
                                    </p:set>
                                  </p:childTnLst>
                                </p:cTn>
                              </p:par>
                              <p:par>
                                <p:cTn id="10" presetID="53" presetClass="exit" presetSubtype="0" fill="hold" nodeType="withEffect">
                                  <p:stCondLst>
                                    <p:cond delay="0"/>
                                  </p:stCondLst>
                                  <p:childTnLst>
                                    <p:anim calcmode="lin" valueType="num">
                                      <p:cBhvr>
                                        <p:cTn id="11" dur="2000"/>
                                        <p:tgtEl>
                                          <p:spTgt spid="7"/>
                                        </p:tgtEl>
                                        <p:attrNameLst>
                                          <p:attrName>ppt_w</p:attrName>
                                        </p:attrNameLst>
                                      </p:cBhvr>
                                      <p:tavLst>
                                        <p:tav tm="0">
                                          <p:val>
                                            <p:strVal val="ppt_w"/>
                                          </p:val>
                                        </p:tav>
                                        <p:tav tm="100000">
                                          <p:val>
                                            <p:fltVal val="0"/>
                                          </p:val>
                                        </p:tav>
                                      </p:tavLst>
                                    </p:anim>
                                    <p:anim calcmode="lin" valueType="num">
                                      <p:cBhvr>
                                        <p:cTn id="12" dur="2000"/>
                                        <p:tgtEl>
                                          <p:spTgt spid="7"/>
                                        </p:tgtEl>
                                        <p:attrNameLst>
                                          <p:attrName>ppt_h</p:attrName>
                                        </p:attrNameLst>
                                      </p:cBhvr>
                                      <p:tavLst>
                                        <p:tav tm="0">
                                          <p:val>
                                            <p:strVal val="ppt_h"/>
                                          </p:val>
                                        </p:tav>
                                        <p:tav tm="100000">
                                          <p:val>
                                            <p:fltVal val="0"/>
                                          </p:val>
                                        </p:tav>
                                      </p:tavLst>
                                    </p:anim>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par>
                                <p:cTn id="15" presetID="53" presetClass="exit" presetSubtype="0" fill="hold" nodeType="withEffect">
                                  <p:stCondLst>
                                    <p:cond delay="0"/>
                                  </p:stCondLst>
                                  <p:childTnLst>
                                    <p:anim calcmode="lin" valueType="num">
                                      <p:cBhvr>
                                        <p:cTn id="16" dur="2000"/>
                                        <p:tgtEl>
                                          <p:spTgt spid="10"/>
                                        </p:tgtEl>
                                        <p:attrNameLst>
                                          <p:attrName>ppt_w</p:attrName>
                                        </p:attrNameLst>
                                      </p:cBhvr>
                                      <p:tavLst>
                                        <p:tav tm="0">
                                          <p:val>
                                            <p:strVal val="ppt_w"/>
                                          </p:val>
                                        </p:tav>
                                        <p:tav tm="100000">
                                          <p:val>
                                            <p:fltVal val="0"/>
                                          </p:val>
                                        </p:tav>
                                      </p:tavLst>
                                    </p:anim>
                                    <p:anim calcmode="lin" valueType="num">
                                      <p:cBhvr>
                                        <p:cTn id="17" dur="2000"/>
                                        <p:tgtEl>
                                          <p:spTgt spid="10"/>
                                        </p:tgtEl>
                                        <p:attrNameLst>
                                          <p:attrName>ppt_h</p:attrName>
                                        </p:attrNameLst>
                                      </p:cBhvr>
                                      <p:tavLst>
                                        <p:tav tm="0">
                                          <p:val>
                                            <p:strVal val="ppt_h"/>
                                          </p:val>
                                        </p:tav>
                                        <p:tav tm="100000">
                                          <p:val>
                                            <p:fltVal val="0"/>
                                          </p:val>
                                        </p:tav>
                                      </p:tavLst>
                                    </p:anim>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par>
                                <p:cTn id="20" presetID="53" presetClass="exit" presetSubtype="0" fill="hold" nodeType="withEffect">
                                  <p:stCondLst>
                                    <p:cond delay="0"/>
                                  </p:stCondLst>
                                  <p:childTnLst>
                                    <p:anim calcmode="lin" valueType="num">
                                      <p:cBhvr>
                                        <p:cTn id="21" dur="2000"/>
                                        <p:tgtEl>
                                          <p:spTgt spid="13"/>
                                        </p:tgtEl>
                                        <p:attrNameLst>
                                          <p:attrName>ppt_w</p:attrName>
                                        </p:attrNameLst>
                                      </p:cBhvr>
                                      <p:tavLst>
                                        <p:tav tm="0">
                                          <p:val>
                                            <p:strVal val="ppt_w"/>
                                          </p:val>
                                        </p:tav>
                                        <p:tav tm="100000">
                                          <p:val>
                                            <p:fltVal val="0"/>
                                          </p:val>
                                        </p:tav>
                                      </p:tavLst>
                                    </p:anim>
                                    <p:anim calcmode="lin" valueType="num">
                                      <p:cBhvr>
                                        <p:cTn id="22" dur="2000"/>
                                        <p:tgtEl>
                                          <p:spTgt spid="13"/>
                                        </p:tgtEl>
                                        <p:attrNameLst>
                                          <p:attrName>ppt_h</p:attrName>
                                        </p:attrNameLst>
                                      </p:cBhvr>
                                      <p:tavLst>
                                        <p:tav tm="0">
                                          <p:val>
                                            <p:strVal val="ppt_h"/>
                                          </p:val>
                                        </p:tav>
                                        <p:tav tm="100000">
                                          <p:val>
                                            <p:fltVal val="0"/>
                                          </p:val>
                                        </p:tav>
                                      </p:tavLst>
                                    </p:anim>
                                    <p:animEffect transition="out" filter="fade">
                                      <p:cBhvr>
                                        <p:cTn id="23" dur="2000"/>
                                        <p:tgtEl>
                                          <p:spTgt spid="13"/>
                                        </p:tgtEl>
                                      </p:cBhvr>
                                    </p:animEffect>
                                    <p:set>
                                      <p:cBhvr>
                                        <p:cTn id="24" dur="1" fill="hold">
                                          <p:stCondLst>
                                            <p:cond delay="1999"/>
                                          </p:stCondLst>
                                        </p:cTn>
                                        <p:tgtEl>
                                          <p:spTgt spid="13"/>
                                        </p:tgtEl>
                                        <p:attrNameLst>
                                          <p:attrName>style.visibility</p:attrName>
                                        </p:attrNameLst>
                                      </p:cBhvr>
                                      <p:to>
                                        <p:strVal val="hidden"/>
                                      </p:to>
                                    </p:set>
                                  </p:childTnLst>
                                </p:cTn>
                              </p:par>
                              <p:par>
                                <p:cTn id="25" presetID="0" presetClass="path" presetSubtype="0" accel="50000" decel="50000" fill="hold" nodeType="withEffect">
                                  <p:stCondLst>
                                    <p:cond delay="0"/>
                                  </p:stCondLst>
                                  <p:childTnLst>
                                    <p:animMotion origin="layout" path="M -0.01631 -0.13873 C -0.11302 -0.14497 -0.46041 -0.19376 -0.596 -0.17526 C -0.73159 -0.15653 -0.78142 -0.05688 -0.83003 -0.02567 " pathEditMode="relative" rAng="0" ptsTypes="aaa">
                                      <p:cBhvr>
                                        <p:cTn id="26" dur="2000" fill="hold"/>
                                        <p:tgtEl>
                                          <p:spTgt spid="4"/>
                                        </p:tgtEl>
                                        <p:attrNameLst>
                                          <p:attrName>ppt_x</p:attrName>
                                          <p:attrName>ppt_y</p:attrName>
                                        </p:attrNameLst>
                                      </p:cBhvr>
                                      <p:rCtr x="-407" y="29"/>
                                    </p:animMotion>
                                  </p:childTnLst>
                                </p:cTn>
                              </p:par>
                              <p:par>
                                <p:cTn id="27" presetID="0" presetClass="path" presetSubtype="0" accel="50000" decel="50000" fill="hold" nodeType="withEffect">
                                  <p:stCondLst>
                                    <p:cond delay="0"/>
                                  </p:stCondLst>
                                  <p:childTnLst>
                                    <p:animMotion origin="layout" path="M 1.11111E-6 1.09827E-6 C -0.02952 -0.05804 -0.07847 -0.00601 -0.11285 0.00485 C -0.12327 0.01433 -0.13351 0.01896 -0.14549 0.02428 C -0.14757 0.0252 -0.14896 0.02798 -0.15104 0.02913 C -0.15452 0.03121 -0.16181 0.03399 -0.16181 0.03399 C -0.17535 0.04717 -0.18976 0.05803 -0.20365 0.07029 C -0.21163 0.07722 -0.21493 0.08832 -0.22361 0.09202 C -0.23229 0.10312 -0.2342 0.11537 -0.24011 0.12832 C -0.24861 0.14682 -0.26094 0.17503 -0.27465 0.18636 C -0.27934 0.19584 -0.28663 0.20254 -0.29271 0.21063 " pathEditMode="relative" ptsTypes="fffffffffA">
                                      <p:cBhvr>
                                        <p:cTn id="28" dur="2000" fill="hold"/>
                                        <p:tgtEl>
                                          <p:spTgt spid="7"/>
                                        </p:tgtEl>
                                        <p:attrNameLst>
                                          <p:attrName>ppt_x</p:attrName>
                                          <p:attrName>ppt_y</p:attrName>
                                        </p:attrNameLst>
                                      </p:cBhvr>
                                    </p:animMotion>
                                  </p:childTnLst>
                                </p:cTn>
                              </p:par>
                              <p:par>
                                <p:cTn id="29" presetID="0" presetClass="path" presetSubtype="0" accel="50000" decel="50000" fill="hold" nodeType="withEffect">
                                  <p:stCondLst>
                                    <p:cond delay="0"/>
                                  </p:stCondLst>
                                  <p:childTnLst>
                                    <p:animMotion origin="layout" path="M 3.61111E-6 -3.00578E-6 C -0.02588 -0.02335 -0.11233 -0.01179 -0.11824 -0.01202 C -0.19341 -0.01109 -0.26841 -0.01109 -0.34358 -0.00948 C -0.35227 -0.00924 -0.3599 -0.00231 -0.3672 0.00255 C -0.37987 0.01087 -0.39567 0.0185 -0.40904 0.02428 C -0.41095 0.0259 -0.41251 0.02798 -0.41459 0.02914 C -0.41754 0.03052 -0.42084 0.02983 -0.42362 0.03168 C -0.42588 0.0333 -0.42709 0.037 -0.42918 0.03885 C -0.43299 0.04209 -0.43786 0.04278 -0.44185 0.04602 C -0.45018 0.05272 -0.45713 0.06174 -0.46546 0.06798 C -0.46789 0.06983 -0.47049 0.07076 -0.47275 0.07284 C -0.48473 0.08417 -0.47171 0.077 -0.48369 0.08255 C -0.48543 0.08486 -0.48681 0.0881 -0.48907 0.08972 C -0.49133 0.09133 -0.49428 0.09018 -0.49636 0.09203 C -0.49879 0.09434 -0.49966 0.09896 -0.50174 0.10174 C -0.50383 0.10474 -0.50678 0.10636 -0.50904 0.10914 C -0.51233 0.11284 -0.51529 0.117 -0.51824 0.12116 C -0.52987 0.13804 -0.52067 0.12879 -0.53091 0.13804 C -0.54011 0.15908 -0.55365 0.17573 -0.56372 0.19631 C -0.5665 0.20763 -0.5731 0.21573 -0.57813 0.22521 C -0.58299 0.23422 -0.58386 0.24255 -0.58907 0.25203 C -0.59098 0.25943 -0.59584 0.2659 -0.59636 0.27376 C -0.59671 0.27931 -0.59636 0.28509 -0.59636 0.29064 " pathEditMode="relative" ptsTypes="ffffffffffffffffffffffA">
                                      <p:cBhvr>
                                        <p:cTn id="30" dur="2000" fill="hold"/>
                                        <p:tgtEl>
                                          <p:spTgt spid="10"/>
                                        </p:tgtEl>
                                        <p:attrNameLst>
                                          <p:attrName>ppt_x</p:attrName>
                                          <p:attrName>ppt_y</p:attrName>
                                        </p:attrNameLst>
                                      </p:cBhvr>
                                    </p:animMotion>
                                  </p:childTnLst>
                                </p:cTn>
                              </p:par>
                              <p:par>
                                <p:cTn id="31" presetID="0" presetClass="path" presetSubtype="0" accel="50000" decel="50000" fill="hold" nodeType="withEffect">
                                  <p:stCondLst>
                                    <p:cond delay="0"/>
                                  </p:stCondLst>
                                  <p:childTnLst>
                                    <p:animMotion origin="layout" path="M -2.77778E-7 2.65896E-6 C -0.00365 -0.02035 -0.00712 -0.01318 -0.01632 -0.03145 C -0.01754 -0.03376 -0.01841 -0.03676 -0.01997 -0.03861 C -0.02448 -0.04393 -0.03021 -0.0474 -0.03455 -0.05318 C -0.0415 -0.06243 -0.04358 -0.06705 -0.05087 -0.0726 C -0.05834 -0.07815 -0.06025 -0.07838 -0.0691 -0.08231 C -0.07275 -0.08393 -0.08004 -0.08717 -0.08004 -0.08717 C -0.08993 -0.09688 -0.10139 -0.10012 -0.11268 -0.10659 C -0.13143 -0.11746 -0.14983 -0.12948 -0.1691 -0.13804 C -0.17379 -0.14012 -0.19966 -0.14289 -0.2 -0.14289 C -0.26754 -0.16439 -0.17448 -0.14844 -0.37813 -0.1452 C -0.39115 -0.13665 -0.4007 -0.12439 -0.41459 -0.11861 C -0.42518 -0.1089 -0.43455 -0.09734 -0.44723 -0.09202 C -0.45348 -0.08647 -0.45816 -0.08462 -0.46545 -0.08231 C -0.47188 -0.06913 -0.48195 -0.06312 -0.49271 -0.05804 C -0.49445 -0.05572 -0.49584 -0.05249 -0.49809 -0.05087 C -0.50139 -0.04832 -0.50903 -0.04601 -0.50903 -0.04601 C -0.51754 -0.03746 -0.52778 -0.02983 -0.5382 -0.02659 C -0.54757 -0.02035 -0.55348 -0.00925 -0.56354 -0.00486 C -0.56667 -0.00162 -0.56945 0.00208 -0.57275 0.00485 C -0.575 0.00694 -0.57795 0.0074 -0.58004 0.00971 C -0.58177 0.01156 -0.58368 0.01711 -0.58368 0.01711 " pathEditMode="relative" ptsTypes="fffffffffffffffffffffA">
                                      <p:cBhvr>
                                        <p:cTn id="32" dur="2000" fill="hold"/>
                                        <p:tgtEl>
                                          <p:spTgt spid="13"/>
                                        </p:tgtEl>
                                        <p:attrNameLst>
                                          <p:attrName>ppt_x</p:attrName>
                                          <p:attrName>ppt_y</p:attrName>
                                        </p:attrNameLst>
                                      </p:cBhvr>
                                    </p:animMotion>
                                  </p:childTnLst>
                                </p:cTn>
                              </p:par>
                              <p:par>
                                <p:cTn id="33" presetID="22" presetClass="entr" presetSubtype="2"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right)">
                                      <p:cBhvr>
                                        <p:cTn id="35" dur="2000"/>
                                        <p:tgtEl>
                                          <p:spTgt spid="43"/>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1000"/>
                                        <p:tgtEl>
                                          <p:spTgt spid="38"/>
                                        </p:tgtEl>
                                      </p:cBhvr>
                                    </p:animEffect>
                                  </p:childTnLst>
                                </p:cTn>
                              </p:par>
                              <p:par>
                                <p:cTn id="39" presetID="49" presetClass="entr" presetSubtype="0" repeatCount="2000" decel="100000" fill="hold" grpId="0" nodeType="withEffect">
                                  <p:stCondLst>
                                    <p:cond delay="1000"/>
                                  </p:stCondLst>
                                  <p:childTnLst>
                                    <p:set>
                                      <p:cBhvr>
                                        <p:cTn id="40" dur="1" fill="hold">
                                          <p:stCondLst>
                                            <p:cond delay="0"/>
                                          </p:stCondLst>
                                        </p:cTn>
                                        <p:tgtEl>
                                          <p:spTgt spid="47"/>
                                        </p:tgtEl>
                                        <p:attrNameLst>
                                          <p:attrName>style.visibility</p:attrName>
                                        </p:attrNameLst>
                                      </p:cBhvr>
                                      <p:to>
                                        <p:strVal val="visible"/>
                                      </p:to>
                                    </p:set>
                                    <p:anim calcmode="lin" valueType="num">
                                      <p:cBhvr>
                                        <p:cTn id="41" dur="1000" fill="hold"/>
                                        <p:tgtEl>
                                          <p:spTgt spid="47"/>
                                        </p:tgtEl>
                                        <p:attrNameLst>
                                          <p:attrName>ppt_w</p:attrName>
                                        </p:attrNameLst>
                                      </p:cBhvr>
                                      <p:tavLst>
                                        <p:tav tm="0">
                                          <p:val>
                                            <p:fltVal val="0"/>
                                          </p:val>
                                        </p:tav>
                                        <p:tav tm="100000">
                                          <p:val>
                                            <p:strVal val="#ppt_w"/>
                                          </p:val>
                                        </p:tav>
                                      </p:tavLst>
                                    </p:anim>
                                    <p:anim calcmode="lin" valueType="num">
                                      <p:cBhvr>
                                        <p:cTn id="42" dur="1000" fill="hold"/>
                                        <p:tgtEl>
                                          <p:spTgt spid="47"/>
                                        </p:tgtEl>
                                        <p:attrNameLst>
                                          <p:attrName>ppt_h</p:attrName>
                                        </p:attrNameLst>
                                      </p:cBhvr>
                                      <p:tavLst>
                                        <p:tav tm="0">
                                          <p:val>
                                            <p:fltVal val="0"/>
                                          </p:val>
                                        </p:tav>
                                        <p:tav tm="100000">
                                          <p:val>
                                            <p:strVal val="#ppt_h"/>
                                          </p:val>
                                        </p:tav>
                                      </p:tavLst>
                                    </p:anim>
                                    <p:anim calcmode="lin" valueType="num">
                                      <p:cBhvr>
                                        <p:cTn id="43" dur="1000" fill="hold"/>
                                        <p:tgtEl>
                                          <p:spTgt spid="47"/>
                                        </p:tgtEl>
                                        <p:attrNameLst>
                                          <p:attrName>style.rotation</p:attrName>
                                        </p:attrNameLst>
                                      </p:cBhvr>
                                      <p:tavLst>
                                        <p:tav tm="0">
                                          <p:val>
                                            <p:fltVal val="360"/>
                                          </p:val>
                                        </p:tav>
                                        <p:tav tm="100000">
                                          <p:val>
                                            <p:fltVal val="0"/>
                                          </p:val>
                                        </p:tav>
                                      </p:tavLst>
                                    </p:anim>
                                    <p:animEffect transition="in" filter="fade">
                                      <p:cBhvr>
                                        <p:cTn id="44" dur="1000"/>
                                        <p:tgtEl>
                                          <p:spTgt spid="47"/>
                                        </p:tgtEl>
                                      </p:cBhvr>
                                    </p:animEffect>
                                  </p:childTnLst>
                                </p:cTn>
                              </p:par>
                              <p:par>
                                <p:cTn id="45" presetID="22" presetClass="entr" presetSubtype="1" fill="hold" grpId="0" nodeType="withEffect">
                                  <p:stCondLst>
                                    <p:cond delay="2000"/>
                                  </p:stCondLst>
                                  <p:childTnLst>
                                    <p:set>
                                      <p:cBhvr>
                                        <p:cTn id="46" dur="1" fill="hold">
                                          <p:stCondLst>
                                            <p:cond delay="0"/>
                                          </p:stCondLst>
                                        </p:cTn>
                                        <p:tgtEl>
                                          <p:spTgt spid="50"/>
                                        </p:tgtEl>
                                        <p:attrNameLst>
                                          <p:attrName>style.visibility</p:attrName>
                                        </p:attrNameLst>
                                      </p:cBhvr>
                                      <p:to>
                                        <p:strVal val="visible"/>
                                      </p:to>
                                    </p:set>
                                    <p:animEffect transition="in" filter="wipe(up)">
                                      <p:cBhvr>
                                        <p:cTn id="47" dur="2000"/>
                                        <p:tgtEl>
                                          <p:spTgt spid="50"/>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iterate type="lt">
                                    <p:tmPct val="5000"/>
                                  </p:iterate>
                                  <p:childTnLst>
                                    <p:set>
                                      <p:cBhvr>
                                        <p:cTn id="51" dur="1" fill="hold">
                                          <p:stCondLst>
                                            <p:cond delay="0"/>
                                          </p:stCondLst>
                                        </p:cTn>
                                        <p:tgtEl>
                                          <p:spTgt spid="53"/>
                                        </p:tgtEl>
                                        <p:attrNameLst>
                                          <p:attrName>style.visibility</p:attrName>
                                        </p:attrNameLst>
                                      </p:cBhvr>
                                      <p:to>
                                        <p:strVal val="visible"/>
                                      </p:to>
                                    </p:set>
                                    <p:anim calcmode="lin" valueType="num">
                                      <p:cBhvr>
                                        <p:cTn id="52" dur="1000" fill="hold"/>
                                        <p:tgtEl>
                                          <p:spTgt spid="53"/>
                                        </p:tgtEl>
                                        <p:attrNameLst>
                                          <p:attrName>ppt_w</p:attrName>
                                        </p:attrNameLst>
                                      </p:cBhvr>
                                      <p:tavLst>
                                        <p:tav tm="0">
                                          <p:val>
                                            <p:fltVal val="0"/>
                                          </p:val>
                                        </p:tav>
                                        <p:tav tm="100000">
                                          <p:val>
                                            <p:strVal val="#ppt_w"/>
                                          </p:val>
                                        </p:tav>
                                      </p:tavLst>
                                    </p:anim>
                                    <p:anim calcmode="lin" valueType="num">
                                      <p:cBhvr>
                                        <p:cTn id="53" dur="1000" fill="hold"/>
                                        <p:tgtEl>
                                          <p:spTgt spid="53"/>
                                        </p:tgtEl>
                                        <p:attrNameLst>
                                          <p:attrName>ppt_h</p:attrName>
                                        </p:attrNameLst>
                                      </p:cBhvr>
                                      <p:tavLst>
                                        <p:tav tm="0">
                                          <p:val>
                                            <p:fltVal val="0"/>
                                          </p:val>
                                        </p:tav>
                                        <p:tav tm="100000">
                                          <p:val>
                                            <p:strVal val="#ppt_h"/>
                                          </p:val>
                                        </p:tav>
                                      </p:tavLst>
                                    </p:anim>
                                    <p:anim calcmode="lin" valueType="num">
                                      <p:cBhvr>
                                        <p:cTn id="54" dur="1000" fill="hold"/>
                                        <p:tgtEl>
                                          <p:spTgt spid="53"/>
                                        </p:tgtEl>
                                        <p:attrNameLst>
                                          <p:attrName>style.rotation</p:attrName>
                                        </p:attrNameLst>
                                      </p:cBhvr>
                                      <p:tavLst>
                                        <p:tav tm="0">
                                          <p:val>
                                            <p:fltVal val="90"/>
                                          </p:val>
                                        </p:tav>
                                        <p:tav tm="100000">
                                          <p:val>
                                            <p:fltVal val="0"/>
                                          </p:val>
                                        </p:tav>
                                      </p:tavLst>
                                    </p:anim>
                                    <p:animEffect transition="in" filter="fade">
                                      <p:cBhvr>
                                        <p:cTn id="55"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43" grpId="0" animBg="1"/>
      <p:bldP spid="47" grpId="0" animBg="1"/>
      <p:bldP spid="53" grpId="0" animBg="1"/>
      <p:bldP spid="38"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4893647"/>
          </a:xfrm>
          <a:prstGeom prst="rect">
            <a:avLst/>
          </a:prstGeom>
        </p:spPr>
        <p:txBody>
          <a:bodyPr wrap="square">
            <a:spAutoFit/>
          </a:bodyPr>
          <a:lstStyle/>
          <a:p>
            <a:pPr algn="ctr"/>
            <a:r>
              <a:rPr lang="en-US" sz="2400" b="1" dirty="0" smtClean="0"/>
              <a:t>CHICKASAW</a:t>
            </a:r>
            <a:endParaRPr lang="en-US" sz="2400" b="1" dirty="0" smtClean="0">
              <a:hlinkClick r:id="rId2"/>
            </a:endParaRPr>
          </a:p>
          <a:p>
            <a:r>
              <a:rPr lang="en-US" dirty="0" smtClean="0">
                <a:hlinkClick r:id="rId2"/>
              </a:rPr>
              <a:t>http://www.fivecivilizedtribes.org/Five-Tribes/Chickasaw/Chickasaw-History</a:t>
            </a:r>
            <a:endParaRPr lang="en-US" dirty="0" smtClean="0"/>
          </a:p>
          <a:p>
            <a:r>
              <a:rPr lang="en-US" dirty="0" smtClean="0"/>
              <a:t>	The Chickasaw Nation occupied original homelands in </a:t>
            </a:r>
          </a:p>
          <a:p>
            <a:r>
              <a:rPr lang="en-US" dirty="0" smtClean="0"/>
              <a:t>what are now the states of Mississippi, Kentucky, Tennessee and </a:t>
            </a:r>
          </a:p>
          <a:p>
            <a:r>
              <a:rPr lang="en-US" dirty="0" smtClean="0"/>
              <a:t>Alabama. The earliest recorded history of the Chickasaw Nation </a:t>
            </a:r>
          </a:p>
          <a:p>
            <a:r>
              <a:rPr lang="en-US" dirty="0" smtClean="0"/>
              <a:t>began in 1540, when Hernando de Soto encountered the tribe on</a:t>
            </a:r>
          </a:p>
          <a:p>
            <a:r>
              <a:rPr lang="en-US" dirty="0" smtClean="0"/>
              <a:t> his travels throughout the southeastern portion of the continent.</a:t>
            </a:r>
          </a:p>
          <a:p>
            <a:r>
              <a:rPr lang="en-US" dirty="0" smtClean="0"/>
              <a:t>	The Chickasaw had decentralized political power, </a:t>
            </a:r>
          </a:p>
          <a:p>
            <a:r>
              <a:rPr lang="en-US" dirty="0" smtClean="0"/>
              <a:t>meaning that each of the villages had their own chief and other</a:t>
            </a:r>
          </a:p>
          <a:p>
            <a:r>
              <a:rPr lang="en-US" dirty="0" smtClean="0"/>
              <a:t> leaders. </a:t>
            </a:r>
          </a:p>
          <a:p>
            <a:r>
              <a:rPr lang="en-US" dirty="0" smtClean="0"/>
              <a:t>	Under President Andrew Jackson, the Chickasaw Nation </a:t>
            </a:r>
          </a:p>
          <a:p>
            <a:r>
              <a:rPr lang="en-US" dirty="0" smtClean="0"/>
              <a:t>was moved to its present location, but as part of the Choctaw Nation. This move took place during the late 1830s. The people were dissatisfied with being part of the Choctaw Nation and, by treaty with the Choctaws </a:t>
            </a:r>
          </a:p>
          <a:p>
            <a:r>
              <a:rPr lang="en-US" dirty="0" smtClean="0"/>
              <a:t>and the United States, severed their relations with the Choctaw Nation and formed their own government. The boundaries of the Chickasaw Nation were established by treaty, and continue to be recognized by the United States.</a:t>
            </a:r>
            <a:endParaRPr lang="en-US" dirty="0"/>
          </a:p>
        </p:txBody>
      </p:sp>
      <p:pic>
        <p:nvPicPr>
          <p:cNvPr id="140290" name="Picture 2" descr="The Great Seal Of The Chickasaw Nation"/>
          <p:cNvPicPr>
            <a:picLocks noChangeAspect="1" noChangeArrowheads="1"/>
          </p:cNvPicPr>
          <p:nvPr/>
        </p:nvPicPr>
        <p:blipFill>
          <a:blip r:embed="rId3"/>
          <a:srcRect/>
          <a:stretch>
            <a:fillRect/>
          </a:stretch>
        </p:blipFill>
        <p:spPr bwMode="auto">
          <a:xfrm>
            <a:off x="6537062" y="533400"/>
            <a:ext cx="2606938" cy="2590800"/>
          </a:xfrm>
          <a:prstGeom prst="rect">
            <a:avLst/>
          </a:prstGeom>
          <a:noFill/>
        </p:spPr>
      </p:pic>
      <p:sp useBgFill="1">
        <p:nvSpPr>
          <p:cNvPr id="4" name="Rectangle 3"/>
          <p:cNvSpPr/>
          <p:nvPr/>
        </p:nvSpPr>
        <p:spPr>
          <a:xfrm>
            <a:off x="0" y="4038600"/>
            <a:ext cx="9144000" cy="6740307"/>
          </a:xfrm>
          <a:prstGeom prst="rect">
            <a:avLst/>
          </a:prstGeom>
        </p:spPr>
        <p:txBody>
          <a:bodyPr wrap="square">
            <a:spAutoFit/>
          </a:bodyPr>
          <a:lstStyle/>
          <a:p>
            <a:r>
              <a:rPr lang="en-US" dirty="0" smtClean="0">
                <a:hlinkClick r:id="rId4"/>
              </a:rPr>
              <a:t>https://en.wikipedia.org/wiki/Chickasaw</a:t>
            </a:r>
            <a:endParaRPr lang="en-US" dirty="0" smtClean="0"/>
          </a:p>
          <a:p>
            <a:r>
              <a:rPr lang="en-US" b="1" dirty="0" smtClean="0"/>
              <a:t>Treaty of Hopewell (1786)</a:t>
            </a:r>
          </a:p>
          <a:p>
            <a:r>
              <a:rPr lang="en-US" dirty="0" smtClean="0"/>
              <a:t>	The Chickasaw signed the Treaty of Hopewell in 1786. Article 11 of that treaty states: "The hatchet shall be forever buried, and the peace given by the United States of America, and friendship re-established between the said States on the one part, and the Chickasaw nation on the other part, shall be universal, and the contracting parties shall use their utmost endeavors to maintain the peace given as aforesaid, and friendship re-established." Benjamin Hawkins attended this signing.</a:t>
            </a:r>
          </a:p>
          <a:p>
            <a:r>
              <a:rPr lang="en-US" b="1" dirty="0" smtClean="0"/>
              <a:t>Treaty of 1818</a:t>
            </a:r>
          </a:p>
          <a:p>
            <a:r>
              <a:rPr lang="en-US" dirty="0" smtClean="0"/>
              <a:t>	In 1818, leaders of the Chickasaw signed a treaty ceding all claims to land north of the southern border of Tennessee.</a:t>
            </a:r>
            <a:r>
              <a:rPr lang="en-US" baseline="30000" dirty="0" smtClean="0"/>
              <a:t> </a:t>
            </a:r>
            <a:r>
              <a:rPr lang="en-US" dirty="0" smtClean="0"/>
              <a:t>The Chickasaw were allowed to retain a four-square-mile reservation, but were required to lease the land to European immigrants.</a:t>
            </a:r>
          </a:p>
          <a:p>
            <a:r>
              <a:rPr lang="en-US" b="1" dirty="0" smtClean="0"/>
              <a:t>Treaty of Pontotoc Creek</a:t>
            </a:r>
          </a:p>
          <a:p>
            <a:r>
              <a:rPr lang="en-US" dirty="0" smtClean="0"/>
              <a:t>	In 1832 after the state of Mississippi declared its jurisdiction over the Chickasaw Indians, outlawing tribal self-governance, Chickasaw chiefs assembled at the national council house on October 20, 1832 and signed the Treaty of Pontotoc Creek, ceding their remaining Mississippi territory to the U.S. and agreeing to find land and relocate west of the Mississippi River. </a:t>
            </a:r>
          </a:p>
          <a:p>
            <a:r>
              <a:rPr lang="en-US" dirty="0" smtClean="0"/>
              <a:t>	Between 1832 and 1837, the Chickasaw would make further negotiations and arrangements for their removal.  Resisting European-American settlers encroaching on their territory, they were forced by the US to sell their country in 1832 Treaty of Pontotoc Creek and move to Indian Territory (Oklahoma) during the era of Indian Removal in the 1830s.</a:t>
            </a:r>
          </a:p>
          <a:p>
            <a:endParaRPr lang="en-US" dirty="0" smtClean="0"/>
          </a:p>
          <a:p>
            <a:endParaRPr lang="en-US" dirty="0"/>
          </a:p>
        </p:txBody>
      </p:sp>
      <p:sp useBgFill="1">
        <p:nvSpPr>
          <p:cNvPr id="5" name="Rectangle 4"/>
          <p:cNvSpPr/>
          <p:nvPr/>
        </p:nvSpPr>
        <p:spPr>
          <a:xfrm>
            <a:off x="0" y="10363200"/>
            <a:ext cx="9144000" cy="7294305"/>
          </a:xfrm>
          <a:prstGeom prst="rect">
            <a:avLst/>
          </a:prstGeom>
        </p:spPr>
        <p:txBody>
          <a:bodyPr wrap="square">
            <a:spAutoFit/>
          </a:bodyPr>
          <a:lstStyle/>
          <a:p>
            <a:r>
              <a:rPr lang="en-US" dirty="0" smtClean="0">
                <a:hlinkClick r:id="rId5"/>
              </a:rPr>
              <a:t>https://chickasaw.net/Our-Nation/Government/Chickasaw-Constitution.aspx</a:t>
            </a:r>
            <a:endParaRPr lang="en-US" dirty="0" smtClean="0"/>
          </a:p>
          <a:p>
            <a:r>
              <a:rPr lang="en-US" dirty="0" smtClean="0"/>
              <a:t>	The Chickasaw clan system, as a social and government structure, had been disintegrating slowly since the mid 1700s with European contact.  By the time of Removal in 1837, the Chickasaw people had developed and were operating under a code of written laws.  These laws were abandoned when the Chickasaw Nation was placed as a district within the government of the Choctaws in Indian Territory.  Unhappy with this arrangement, Chickasaw leadership campaigned for separation.  This was granted with a treaty agreement signed in 1855.</a:t>
            </a:r>
          </a:p>
          <a:p>
            <a:r>
              <a:rPr lang="en-US" dirty="0" smtClean="0"/>
              <a:t>	In 1856, the Chickasaw people gathered at Good Spring on Pennington Creek in Tishomingo to draft their own constitution.  It provided for a three-branch system of government—executive, legislative and judicial.  With minor changes over the years, the document served the Chickasaw people well until its dissolution in 1906 in preparation for Oklahoma statehood.</a:t>
            </a:r>
          </a:p>
          <a:p>
            <a:r>
              <a:rPr lang="en-US" dirty="0" smtClean="0"/>
              <a:t>	The Chickasaw gathered at Memphis, Tennessee, on July 4</a:t>
            </a:r>
            <a:r>
              <a:rPr lang="en-US" b="1" dirty="0" smtClean="0"/>
              <a:t>, 1837</a:t>
            </a:r>
            <a:r>
              <a:rPr lang="en-US" dirty="0" smtClean="0"/>
              <a:t>, with all of their portable assets: belongings, livestock, and enslaved African Americans. Three thousand and one Chickasaw crossed the Mississippi River, following routes established by the Choctaw and Creek.   During the journey, often called the </a:t>
            </a:r>
            <a:r>
              <a:rPr lang="en-US" b="1" dirty="0" smtClean="0"/>
              <a:t>Trail of Tears</a:t>
            </a:r>
            <a:r>
              <a:rPr lang="en-US" dirty="0" smtClean="0"/>
              <a:t> by all the Southeast tribes that had to make it, more </a:t>
            </a:r>
            <a:r>
              <a:rPr lang="en-US" b="1" dirty="0" smtClean="0"/>
              <a:t>than 500 Chickasaw died </a:t>
            </a:r>
            <a:r>
              <a:rPr lang="en-US" dirty="0" smtClean="0"/>
              <a:t>of dysentery and smallpox.</a:t>
            </a:r>
          </a:p>
          <a:p>
            <a:r>
              <a:rPr lang="en-US" dirty="0" smtClean="0"/>
              <a:t>	When the Chickasaw reached Indian Territory, the United States began to administer to them through the Choctaw Nation, and later merged them for administrative reasons. The </a:t>
            </a:r>
            <a:r>
              <a:rPr lang="en-US" b="1" dirty="0" smtClean="0"/>
              <a:t>Chickasaw wrote their own constitution in the 1850s</a:t>
            </a:r>
            <a:r>
              <a:rPr lang="en-US" dirty="0" smtClean="0"/>
              <a:t>, an effort contributed to by Holmes Colbert.</a:t>
            </a:r>
          </a:p>
          <a:p>
            <a:r>
              <a:rPr lang="en-US" dirty="0" smtClean="0"/>
              <a:t>	After several decades of mistrust between the two peoples, in the twentieth century, the Chickasaw re-established their independent government. They are federally recognized as the Chickasaw Nation. The government is headquartered in </a:t>
            </a:r>
            <a:r>
              <a:rPr lang="en-US" dirty="0" err="1" smtClean="0"/>
              <a:t>Ada</a:t>
            </a:r>
            <a:r>
              <a:rPr lang="en-US" dirty="0" smtClean="0"/>
              <a:t>, Oklahoma.</a:t>
            </a:r>
          </a:p>
        </p:txBody>
      </p:sp>
      <p:sp useBgFill="1">
        <p:nvSpPr>
          <p:cNvPr id="6" name="Rectangle 5"/>
          <p:cNvSpPr/>
          <p:nvPr/>
        </p:nvSpPr>
        <p:spPr>
          <a:xfrm>
            <a:off x="0" y="17449800"/>
            <a:ext cx="9144000" cy="2031325"/>
          </a:xfrm>
          <a:prstGeom prst="rect">
            <a:avLst/>
          </a:prstGeom>
        </p:spPr>
        <p:txBody>
          <a:bodyPr wrap="square">
            <a:spAutoFit/>
          </a:bodyPr>
          <a:lstStyle/>
          <a:p>
            <a:r>
              <a:rPr lang="en-US" dirty="0" smtClean="0">
                <a:hlinkClick r:id="rId6"/>
              </a:rPr>
              <a:t>https://study.com/academy/lesson/chickasaw-tribe-history-facts-quiz.html</a:t>
            </a:r>
            <a:endParaRPr lang="en-US" dirty="0" smtClean="0"/>
          </a:p>
          <a:p>
            <a:endParaRPr lang="en-US" dirty="0" smtClean="0"/>
          </a:p>
          <a:p>
            <a:r>
              <a:rPr lang="en-US" dirty="0" smtClean="0"/>
              <a:t>The Chickasaw Indian community was known for being extremely organized. They originally lived in tents, and each village had a town meeting center for ceremonies and civil meetings. Their society was organized </a:t>
            </a:r>
            <a:r>
              <a:rPr lang="en-US" dirty="0" err="1" smtClean="0"/>
              <a:t>matrilineally</a:t>
            </a:r>
            <a:r>
              <a:rPr lang="en-US" dirty="0" smtClean="0"/>
              <a:t>, which means that the ancestry was traced only through the mother's line. The Chickasaw also had decentralized political power, meaning that each of the villages had their own chief and other leaders.</a:t>
            </a:r>
            <a:endParaRPr lang="en-US" dirty="0"/>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7386638"/>
          </a:xfrm>
          <a:prstGeom prst="rect">
            <a:avLst/>
          </a:prstGeom>
        </p:spPr>
        <p:txBody>
          <a:bodyPr wrap="square">
            <a:spAutoFit/>
          </a:bodyPr>
          <a:lstStyle/>
          <a:p>
            <a:pPr algn="ctr"/>
            <a:r>
              <a:rPr lang="en-US" sz="2400" b="1" dirty="0" smtClean="0"/>
              <a:t>CREEK (MUSCOGEE)</a:t>
            </a:r>
            <a:endParaRPr lang="en-US" sz="2400" b="1" dirty="0" smtClean="0">
              <a:hlinkClick r:id="rId2"/>
            </a:endParaRPr>
          </a:p>
          <a:p>
            <a:r>
              <a:rPr lang="en-US" dirty="0" smtClean="0">
                <a:hlinkClick r:id="rId2"/>
              </a:rPr>
              <a:t>http://www.fivecivilizedtribes.org/Five-Tribes/Creek/Creek-History</a:t>
            </a:r>
            <a:endParaRPr lang="en-US" dirty="0" smtClean="0"/>
          </a:p>
          <a:p>
            <a:pPr fontAlgn="base"/>
            <a:r>
              <a:rPr lang="en-US" dirty="0" smtClean="0"/>
              <a:t>	The Creeks (Muscogee) were not one tribe but a union of </a:t>
            </a:r>
          </a:p>
          <a:p>
            <a:pPr fontAlgn="base"/>
            <a:r>
              <a:rPr lang="en-US" dirty="0" smtClean="0"/>
              <a:t>several. This union evolved into a confederacy that, in the Euro-American</a:t>
            </a:r>
          </a:p>
          <a:p>
            <a:pPr fontAlgn="base"/>
            <a:r>
              <a:rPr lang="en-US" dirty="0" smtClean="0"/>
              <a:t> described "historic period," was the most sophisticated political </a:t>
            </a:r>
          </a:p>
          <a:p>
            <a:pPr fontAlgn="base"/>
            <a:r>
              <a:rPr lang="en-US" dirty="0" smtClean="0"/>
              <a:t>organization north of Mexico. Member tribes were called tribal towns. </a:t>
            </a:r>
          </a:p>
          <a:p>
            <a:pPr fontAlgn="base"/>
            <a:r>
              <a:rPr lang="en-US" dirty="0" smtClean="0"/>
              <a:t>Within this political structure, each tribal town maintained political </a:t>
            </a:r>
          </a:p>
          <a:p>
            <a:pPr fontAlgn="base"/>
            <a:r>
              <a:rPr lang="en-US" dirty="0" smtClean="0"/>
              <a:t>autonomy and distinct land holdings.</a:t>
            </a:r>
          </a:p>
          <a:p>
            <a:pPr fontAlgn="base"/>
            <a:r>
              <a:rPr lang="en-US" dirty="0" smtClean="0"/>
              <a:t>	The confederacy was dynamic in its capacity to expand. New tribal towns were born of "Mother towns" as populations increased. The confederation was also expanded by the addition of tribes conquered by towns of the confederacy, and , in time, by the incorporation of tribes and fragments of tribes devastated by the European imperial powers. Within this confederacy, the language and the culture of the founding tribal towns became dominant.</a:t>
            </a:r>
          </a:p>
          <a:p>
            <a:r>
              <a:rPr lang="en-US" dirty="0" smtClean="0"/>
              <a:t>	Throughout the period of contact with Europeans, most of the Muscogee population was concentrated into two geographical areas. The English called the Muscogee peoples occupying the towns on the Coosa and the Tallapoosa rivers, Upper Creeks, and those to the southeast, on the Chattahoochee and Flint rivers, the Lower Creeks. The distinction was purely geographical. Due in part to their proximity to the English, the Lower towns were substantially effected by intermarriage and its consequent impact on their political and social order. The Upper towns remained less effected by European influences and continued </a:t>
            </a:r>
          </a:p>
          <a:p>
            <a:r>
              <a:rPr lang="en-US" dirty="0" smtClean="0"/>
              <a:t>to maintain distinctly traditional political and social institutions.</a:t>
            </a:r>
          </a:p>
          <a:p>
            <a:r>
              <a:rPr lang="en-US" dirty="0" smtClean="0"/>
              <a:t>	In 1867, the Muscogee people adopted a written constitution that provided for a Principal Chief and a Second Chief, a judicial branch and a bicameral legislature composed of a House of Kings and a House of Warriors. Representation in both houses of this Legislative assembly was determined by tribal town. </a:t>
            </a:r>
            <a:endParaRPr lang="en-US" dirty="0"/>
          </a:p>
        </p:txBody>
      </p:sp>
      <p:pic>
        <p:nvPicPr>
          <p:cNvPr id="53250" name="Picture 2" descr="The Great Seal of the Muscogee (Creek) Nation I.T."/>
          <p:cNvPicPr>
            <a:picLocks noChangeAspect="1" noChangeArrowheads="1"/>
          </p:cNvPicPr>
          <p:nvPr/>
        </p:nvPicPr>
        <p:blipFill>
          <a:blip r:embed="rId3"/>
          <a:srcRect/>
          <a:stretch>
            <a:fillRect/>
          </a:stretch>
        </p:blipFill>
        <p:spPr bwMode="auto">
          <a:xfrm>
            <a:off x="7048500" y="0"/>
            <a:ext cx="2095500" cy="2095501"/>
          </a:xfrm>
          <a:prstGeom prst="rect">
            <a:avLst/>
          </a:prstGeom>
          <a:noFill/>
        </p:spPr>
      </p:pic>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12834283"/>
          </a:xfrm>
          <a:prstGeom prst="rect">
            <a:avLst/>
          </a:prstGeom>
        </p:spPr>
        <p:txBody>
          <a:bodyPr wrap="square">
            <a:spAutoFit/>
          </a:bodyPr>
          <a:lstStyle/>
          <a:p>
            <a:pPr algn="ctr"/>
            <a:r>
              <a:rPr lang="en-US" sz="2400" b="1" dirty="0" smtClean="0"/>
              <a:t>SEMINOLE</a:t>
            </a:r>
            <a:endParaRPr lang="en-US" sz="2400" b="1" dirty="0" smtClean="0">
              <a:hlinkClick r:id="rId2"/>
            </a:endParaRPr>
          </a:p>
          <a:p>
            <a:r>
              <a:rPr lang="en-US" dirty="0" smtClean="0">
                <a:hlinkClick r:id="rId2"/>
              </a:rPr>
              <a:t>https://en.wikipedia.org/wiki/Seminole</a:t>
            </a:r>
          </a:p>
          <a:p>
            <a:r>
              <a:rPr lang="en-US" dirty="0" smtClean="0"/>
              <a:t>	The Seminole were a heterogeneous tribe made up of mostly </a:t>
            </a:r>
          </a:p>
          <a:p>
            <a:r>
              <a:rPr lang="en-US" dirty="0" smtClean="0"/>
              <a:t>Lower Creeks from Georgia, who by the time of the Creek Wars </a:t>
            </a:r>
          </a:p>
          <a:p>
            <a:r>
              <a:rPr lang="en-US" dirty="0" smtClean="0"/>
              <a:t>(1812–1813) numbered about 4,000 in Florida.</a:t>
            </a:r>
          </a:p>
          <a:p>
            <a:r>
              <a:rPr lang="en-US" dirty="0" smtClean="0"/>
              <a:t>	 At that time, numerous refugees of the Red Sticks migrated </a:t>
            </a:r>
          </a:p>
          <a:p>
            <a:r>
              <a:rPr lang="en-US" dirty="0" smtClean="0"/>
              <a:t>south, adding about 2,000 people to the population. They were </a:t>
            </a:r>
          </a:p>
          <a:p>
            <a:r>
              <a:rPr lang="en-US" dirty="0" smtClean="0"/>
              <a:t>Creek-speaking Muscogee, and were the ancestors of most of the </a:t>
            </a:r>
          </a:p>
          <a:p>
            <a:r>
              <a:rPr lang="en-US" dirty="0" smtClean="0"/>
              <a:t>later Creek-speaking Seminole. In addition, a few hundred escaped African-American slaves had settled near the Seminole towns and, to a lesser extent, Native Americans from other tribes, and some white Americans.</a:t>
            </a:r>
          </a:p>
          <a:p>
            <a:r>
              <a:rPr lang="en-US" dirty="0" smtClean="0"/>
              <a:t>	They were led by a dynasty of chiefs of the Alachua chiefdom, founded in eastern Florida in the 18th century.  After the independent United States acquired Florida from Spain in 1819, its settlers increased pressure on Seminole lands. During the period of the Seminole Wars (1818–1858), the tribe was first confined to a large reservation in the center of the Florida peninsula by the Treaty of Moultrie Creek (1823) and then evicted from the territory altogether according to the Treaty of Payne's Landing (1832).</a:t>
            </a:r>
            <a:r>
              <a:rPr lang="en-US" baseline="30000" dirty="0" smtClean="0"/>
              <a:t> </a:t>
            </a:r>
            <a:r>
              <a:rPr lang="en-US" dirty="0" smtClean="0"/>
              <a:t>  By 1842, most Seminoles and Black Seminoles had been coerced or forced to move to Indian Territory west of the Mississippi River. </a:t>
            </a:r>
          </a:p>
          <a:p>
            <a:endParaRPr lang="en-US" dirty="0" smtClean="0">
              <a:hlinkClick r:id="rId3"/>
            </a:endParaRPr>
          </a:p>
          <a:p>
            <a:r>
              <a:rPr lang="en-US" dirty="0" smtClean="0">
                <a:hlinkClick r:id="rId3"/>
              </a:rPr>
              <a:t>http://dos.myflorida.com/florida-facts/florida-history/seminole-history/</a:t>
            </a:r>
            <a:endParaRPr lang="en-US" dirty="0" smtClean="0"/>
          </a:p>
          <a:p>
            <a:r>
              <a:rPr lang="en-US" dirty="0" smtClean="0"/>
              <a:t>	Seminole history begins with bands of Creek Indians from Georgia and Alabama who migrated to Florida in the 1700s.  Conflicts with Europeans and other tribes caused them to seek new lands to live in peace.  Groups of Lower Creeks moved to Florida to get away from the dominance of Upper Creeks.  Some Creeks were searching for rich, new fields to plant corn, beans and other crops. For a while, Spain even encouraged these migrations to help provide a buffer between Florida and the British colonies.  The 1770s is when Florida Indians collectively became known as Seminole, a name meaning "wild people" or "runaway.“</a:t>
            </a:r>
          </a:p>
          <a:p>
            <a:r>
              <a:rPr lang="en-US" dirty="0" smtClean="0"/>
              <a:t>	In addition to Creeks, Seminoles included </a:t>
            </a:r>
            <a:r>
              <a:rPr lang="en-US" dirty="0" err="1" smtClean="0"/>
              <a:t>Yuchis</a:t>
            </a:r>
            <a:r>
              <a:rPr lang="en-US" dirty="0" smtClean="0"/>
              <a:t>, </a:t>
            </a:r>
            <a:r>
              <a:rPr lang="en-US" dirty="0" err="1" smtClean="0"/>
              <a:t>Yamasses</a:t>
            </a:r>
            <a:r>
              <a:rPr lang="en-US" dirty="0" smtClean="0"/>
              <a:t> and a few aboriginal remnants. The population also increased with runaway slaves who found refuge among the Indians.</a:t>
            </a:r>
          </a:p>
          <a:p>
            <a:r>
              <a:rPr lang="en-US" dirty="0" smtClean="0"/>
              <a:t>	Run-ins with white settlers were becoming more regular by the turn of the century. Settlers wanted Indian land and their former slaves back.  In 1817, these conflicts escalated into the first of three wars against the United States. Future U.S. President Andrew Jackson invaded then-Spanish Florida, attacked several key locations, and pushed the Seminoles farther south into Florida</a:t>
            </a:r>
          </a:p>
          <a:p>
            <a:r>
              <a:rPr lang="en-US" dirty="0" smtClean="0"/>
              <a:t>	After passage of the Indian Removal Act in 1830, the U.S. government attempted to relocate Seminoles to Oklahoma, causing yet another war -- the Second Seminole War.</a:t>
            </a:r>
          </a:p>
          <a:p>
            <a:r>
              <a:rPr lang="en-US" dirty="0" smtClean="0"/>
              <a:t>After defeating the U.S. in early battles of the Second Seminole War, Seminole leader Osceola was captured by the United States in Oct. 20, 1837, when U.S. troops said they wanted a truce to talk peace.</a:t>
            </a:r>
          </a:p>
          <a:p>
            <a:r>
              <a:rPr lang="en-US" dirty="0" smtClean="0"/>
              <a:t>	By May 8, 1858, when the United States declared an end to conflicts in the third war with the Seminoles, more than 3,000 of them had been moved west of the Mississippi River. That left roughly 200 to 300 Seminoles remaining in Florida, hidden in the swamps.</a:t>
            </a:r>
          </a:p>
          <a:p>
            <a:r>
              <a:rPr lang="en-US" dirty="0" smtClean="0"/>
              <a:t>For the next two decades, little was seen of Florida Seminole. At least not until trading posts opened in late 19th century at Fort Lauderdale, </a:t>
            </a:r>
            <a:r>
              <a:rPr lang="en-US" dirty="0" err="1" smtClean="0"/>
              <a:t>Chokoloskee</a:t>
            </a:r>
            <a:r>
              <a:rPr lang="en-US" dirty="0" smtClean="0"/>
              <a:t> and other places, that's when some Seminoles began venturing out to trade.</a:t>
            </a:r>
          </a:p>
        </p:txBody>
      </p:sp>
      <p:pic>
        <p:nvPicPr>
          <p:cNvPr id="52226" name="Picture 2" descr="The Great Seal of the Seminole Nation Of Oklahoma"/>
          <p:cNvPicPr>
            <a:picLocks noChangeAspect="1" noChangeArrowheads="1"/>
          </p:cNvPicPr>
          <p:nvPr/>
        </p:nvPicPr>
        <p:blipFill>
          <a:blip r:embed="rId4"/>
          <a:srcRect/>
          <a:stretch>
            <a:fillRect/>
          </a:stretch>
        </p:blipFill>
        <p:spPr bwMode="auto">
          <a:xfrm>
            <a:off x="6934200" y="114299"/>
            <a:ext cx="2095500" cy="2095501"/>
          </a:xfrm>
          <a:prstGeom prst="rect">
            <a:avLst/>
          </a:prstGeom>
          <a:noFill/>
        </p:spPr>
      </p:pic>
      <p:sp useBgFill="1">
        <p:nvSpPr>
          <p:cNvPr id="5" name="Rectangle 4"/>
          <p:cNvSpPr/>
          <p:nvPr/>
        </p:nvSpPr>
        <p:spPr>
          <a:xfrm>
            <a:off x="0" y="12801600"/>
            <a:ext cx="9144000" cy="1754326"/>
          </a:xfrm>
          <a:prstGeom prst="rect">
            <a:avLst/>
          </a:prstGeom>
        </p:spPr>
        <p:txBody>
          <a:bodyPr wrap="square">
            <a:spAutoFit/>
          </a:bodyPr>
          <a:lstStyle/>
          <a:p>
            <a:r>
              <a:rPr lang="en-US" dirty="0" smtClean="0"/>
              <a:t>	The Seminole Nation ratified a constitution in 1969, which the Commission of Indian Affairs approved. The Nation is comprised of 14 matrilineal bands, including two Freedman bands. Each band has an elected band chief and assistant band chief and meets monthly. Each band is governed by a set of bylaws which originate from the band. The Nation has been developing a new tribal constitution that will eliminate the role of the BIA in tribal government operations.</a:t>
            </a:r>
            <a:endParaRPr lang="en-US" dirty="0"/>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24000"/>
            <a:ext cx="9144000" cy="3970318"/>
          </a:xfrm>
          <a:prstGeom prst="rect">
            <a:avLst/>
          </a:prstGeom>
        </p:spPr>
        <p:txBody>
          <a:bodyPr wrap="square">
            <a:spAutoFit/>
          </a:bodyPr>
          <a:lstStyle/>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religious conversion to Christianity</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literacy – written language &amp; schools</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centralized tribal government </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written constitution</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intermarriage with Euro-Americans</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farming &amp; plantation slavery practices </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market participation – ‘Factory System’</a:t>
            </a:r>
            <a:r>
              <a:rPr lang="en-US" sz="3600" b="1" dirty="0" smtClean="0">
                <a:solidFill>
                  <a:srgbClr val="FF0000"/>
                </a:solidFill>
                <a:effectLst>
                  <a:outerShdw dist="50800" dir="7200000" algn="ctr" rotWithShape="0">
                    <a:schemeClr val="tx1"/>
                  </a:outerShdw>
                </a:effectLst>
              </a:rPr>
              <a:t> </a:t>
            </a:r>
          </a:p>
        </p:txBody>
      </p:sp>
      <p:sp>
        <p:nvSpPr>
          <p:cNvPr id="13" name="Rectangle 12"/>
          <p:cNvSpPr/>
          <p:nvPr/>
        </p:nvSpPr>
        <p:spPr>
          <a:xfrm>
            <a:off x="0" y="3733800"/>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intermarriage with Euro-Americans</a:t>
            </a:r>
          </a:p>
        </p:txBody>
      </p:sp>
      <p:sp useBgFill="1">
        <p:nvSpPr>
          <p:cNvPr id="8" name="Rectangle 7"/>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pic>
        <p:nvPicPr>
          <p:cNvPr id="1027" name="Picture 3" descr="C:\Users\Sandra\AppData\Local\Microsoft\Windows\INetCache\IE\AAJ30NL3\600px-Red_check.svg[1].png"/>
          <p:cNvPicPr>
            <a:picLocks noChangeAspect="1" noChangeArrowheads="1"/>
          </p:cNvPicPr>
          <p:nvPr/>
        </p:nvPicPr>
        <p:blipFill>
          <a:blip r:embed="rId2" cstate="print"/>
          <a:srcRect/>
          <a:stretch>
            <a:fillRect/>
          </a:stretch>
        </p:blipFill>
        <p:spPr bwMode="auto">
          <a:xfrm>
            <a:off x="381000" y="2590800"/>
            <a:ext cx="609600" cy="609600"/>
          </a:xfrm>
          <a:prstGeom prst="rect">
            <a:avLst/>
          </a:prstGeom>
          <a:noFill/>
        </p:spPr>
      </p:pic>
      <p:pic>
        <p:nvPicPr>
          <p:cNvPr id="10" name="Picture 3" descr="C:\Users\Sandra\AppData\Local\Microsoft\Windows\INetCache\IE\AAJ30NL3\600px-Red_check.svg[1].png"/>
          <p:cNvPicPr>
            <a:picLocks noChangeAspect="1" noChangeArrowheads="1"/>
          </p:cNvPicPr>
          <p:nvPr/>
        </p:nvPicPr>
        <p:blipFill>
          <a:blip r:embed="rId2" cstate="print"/>
          <a:srcRect/>
          <a:stretch>
            <a:fillRect/>
          </a:stretch>
        </p:blipFill>
        <p:spPr bwMode="auto">
          <a:xfrm>
            <a:off x="457200" y="3200400"/>
            <a:ext cx="609600" cy="609600"/>
          </a:xfrm>
          <a:prstGeom prst="rect">
            <a:avLst/>
          </a:prstGeom>
          <a:noFill/>
        </p:spPr>
      </p:pic>
      <p:sp>
        <p:nvSpPr>
          <p:cNvPr id="15" name="Rectangle 14"/>
          <p:cNvSpPr/>
          <p:nvPr/>
        </p:nvSpPr>
        <p:spPr>
          <a:xfrm>
            <a:off x="0" y="2630269"/>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centralized tribal government</a:t>
            </a:r>
          </a:p>
        </p:txBody>
      </p:sp>
      <p:sp>
        <p:nvSpPr>
          <p:cNvPr id="16" name="Rectangle 15"/>
          <p:cNvSpPr/>
          <p:nvPr/>
        </p:nvSpPr>
        <p:spPr>
          <a:xfrm>
            <a:off x="64008" y="3163669"/>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written constitution</a:t>
            </a:r>
          </a:p>
        </p:txBody>
      </p:sp>
      <p:sp useBgFill="1">
        <p:nvSpPr>
          <p:cNvPr id="11" name="TextBox 10"/>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1"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par>
                                <p:cTn id="17" presetID="10" presetClass="exit" presetSubtype="0" fill="hold" nodeType="withEffect">
                                  <p:stCondLst>
                                    <p:cond delay="0"/>
                                  </p:stCondLst>
                                  <p:childTnLst>
                                    <p:animEffect transition="out" filter="fade">
                                      <p:cBhvr>
                                        <p:cTn id="18" dur="1000"/>
                                        <p:tgtEl>
                                          <p:spTgt spid="1027"/>
                                        </p:tgtEl>
                                      </p:cBhvr>
                                    </p:animEffect>
                                    <p:set>
                                      <p:cBhvr>
                                        <p:cTn id="19" dur="1" fill="hold">
                                          <p:stCondLst>
                                            <p:cond delay="999"/>
                                          </p:stCondLst>
                                        </p:cTn>
                                        <p:tgtEl>
                                          <p:spTgt spid="102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10"/>
                                        </p:tgtEl>
                                      </p:cBhvr>
                                    </p:animEffect>
                                    <p:set>
                                      <p:cBhvr>
                                        <p:cTn id="22" dur="1" fill="hold">
                                          <p:stCondLst>
                                            <p:cond delay="999"/>
                                          </p:stCondLst>
                                        </p:cTn>
                                        <p:tgtEl>
                                          <p:spTgt spid="10"/>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1000"/>
                                        <p:tgtEl>
                                          <p:spTgt spid="15"/>
                                        </p:tgtEl>
                                      </p:cBhvr>
                                    </p:animEffect>
                                    <p:set>
                                      <p:cBhvr>
                                        <p:cTn id="25" dur="1" fill="hold">
                                          <p:stCondLst>
                                            <p:cond delay="999"/>
                                          </p:stCondLst>
                                        </p:cTn>
                                        <p:tgtEl>
                                          <p:spTgt spid="15"/>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1000"/>
                                        <p:tgtEl>
                                          <p:spTgt spid="16">
                                            <p:txEl>
                                              <p:pRg st="0" end="0"/>
                                            </p:txEl>
                                          </p:spTgt>
                                        </p:tgtEl>
                                      </p:cBhvr>
                                    </p:animEffect>
                                    <p:set>
                                      <p:cBhvr>
                                        <p:cTn id="28" dur="1" fill="hold">
                                          <p:stCondLst>
                                            <p:cond delay="999"/>
                                          </p:stCondLst>
                                        </p:cTn>
                                        <p:tgtEl>
                                          <p:spTgt spid="16">
                                            <p:txEl>
                                              <p:pRg st="0" end="0"/>
                                            </p:txEl>
                                          </p:spTgt>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1000"/>
                                        <p:tgtEl>
                                          <p:spTgt spid="7">
                                            <p:txEl>
                                              <p:pRg st="0" end="0"/>
                                            </p:txEl>
                                          </p:spTgt>
                                        </p:tgtEl>
                                      </p:cBhvr>
                                    </p:animEffect>
                                    <p:set>
                                      <p:cBhvr>
                                        <p:cTn id="33" dur="1" fill="hold">
                                          <p:stCondLst>
                                            <p:cond delay="999"/>
                                          </p:stCondLst>
                                        </p:cTn>
                                        <p:tgtEl>
                                          <p:spTgt spid="7">
                                            <p:txEl>
                                              <p:pRg st="0" end="0"/>
                                            </p:txEl>
                                          </p:spTgt>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1000"/>
                                        <p:tgtEl>
                                          <p:spTgt spid="7">
                                            <p:txEl>
                                              <p:pRg st="1" end="1"/>
                                            </p:txEl>
                                          </p:spTgt>
                                        </p:tgtEl>
                                      </p:cBhvr>
                                    </p:animEffect>
                                    <p:set>
                                      <p:cBhvr>
                                        <p:cTn id="36" dur="1" fill="hold">
                                          <p:stCondLst>
                                            <p:cond delay="999"/>
                                          </p:stCondLst>
                                        </p:cTn>
                                        <p:tgtEl>
                                          <p:spTgt spid="7">
                                            <p:txEl>
                                              <p:pRg st="1" end="1"/>
                                            </p:txEl>
                                          </p:spTgt>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1000"/>
                                        <p:tgtEl>
                                          <p:spTgt spid="7">
                                            <p:txEl>
                                              <p:pRg st="2" end="2"/>
                                            </p:txEl>
                                          </p:spTgt>
                                        </p:tgtEl>
                                      </p:cBhvr>
                                    </p:animEffect>
                                    <p:set>
                                      <p:cBhvr>
                                        <p:cTn id="39" dur="1" fill="hold">
                                          <p:stCondLst>
                                            <p:cond delay="999"/>
                                          </p:stCondLst>
                                        </p:cTn>
                                        <p:tgtEl>
                                          <p:spTgt spid="7">
                                            <p:txEl>
                                              <p:pRg st="2" end="2"/>
                                            </p:txEl>
                                          </p:spTgt>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1000"/>
                                        <p:tgtEl>
                                          <p:spTgt spid="7">
                                            <p:txEl>
                                              <p:pRg st="3" end="3"/>
                                            </p:txEl>
                                          </p:spTgt>
                                        </p:tgtEl>
                                      </p:cBhvr>
                                    </p:animEffect>
                                    <p:set>
                                      <p:cBhvr>
                                        <p:cTn id="42" dur="1" fill="hold">
                                          <p:stCondLst>
                                            <p:cond delay="999"/>
                                          </p:stCondLst>
                                        </p:cTn>
                                        <p:tgtEl>
                                          <p:spTgt spid="7">
                                            <p:txEl>
                                              <p:pRg st="3" end="3"/>
                                            </p:txEl>
                                          </p:spTgt>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1000"/>
                                        <p:tgtEl>
                                          <p:spTgt spid="7">
                                            <p:txEl>
                                              <p:pRg st="4" end="4"/>
                                            </p:txEl>
                                          </p:spTgt>
                                        </p:tgtEl>
                                      </p:cBhvr>
                                    </p:animEffect>
                                    <p:set>
                                      <p:cBhvr>
                                        <p:cTn id="45" dur="1" fill="hold">
                                          <p:stCondLst>
                                            <p:cond delay="999"/>
                                          </p:stCondLst>
                                        </p:cTn>
                                        <p:tgtEl>
                                          <p:spTgt spid="7">
                                            <p:txEl>
                                              <p:pRg st="4" end="4"/>
                                            </p:txEl>
                                          </p:spTgt>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00"/>
                                        <p:tgtEl>
                                          <p:spTgt spid="7">
                                            <p:txEl>
                                              <p:pRg st="5" end="5"/>
                                            </p:txEl>
                                          </p:spTgt>
                                        </p:tgtEl>
                                      </p:cBhvr>
                                    </p:animEffect>
                                    <p:set>
                                      <p:cBhvr>
                                        <p:cTn id="48" dur="1" fill="hold">
                                          <p:stCondLst>
                                            <p:cond delay="999"/>
                                          </p:stCondLst>
                                        </p:cTn>
                                        <p:tgtEl>
                                          <p:spTgt spid="7">
                                            <p:txEl>
                                              <p:pRg st="5" end="5"/>
                                            </p:txEl>
                                          </p:spTgt>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1000"/>
                                        <p:tgtEl>
                                          <p:spTgt spid="7">
                                            <p:txEl>
                                              <p:pRg st="6" end="6"/>
                                            </p:txEl>
                                          </p:spTgt>
                                        </p:tgtEl>
                                      </p:cBhvr>
                                    </p:animEffect>
                                    <p:set>
                                      <p:cBhvr>
                                        <p:cTn id="51" dur="1" fill="hold">
                                          <p:stCondLst>
                                            <p:cond delay="999"/>
                                          </p:stCondLst>
                                        </p:cTn>
                                        <p:tgtEl>
                                          <p:spTgt spid="7">
                                            <p:txEl>
                                              <p:pRg st="6" end="6"/>
                                            </p:txEl>
                                          </p:spTgt>
                                        </p:tgtEl>
                                        <p:attrNameLst>
                                          <p:attrName>style.visibility</p:attrName>
                                        </p:attrNameLst>
                                      </p:cBhvr>
                                      <p:to>
                                        <p:strVal val="hidden"/>
                                      </p:to>
                                    </p:set>
                                  </p:childTnLst>
                                </p:cTn>
                              </p:par>
                              <p:par>
                                <p:cTn id="52" presetID="64" presetClass="path" presetSubtype="0" accel="50000" decel="50000" fill="hold" grpId="0" nodeType="withEffect">
                                  <p:stCondLst>
                                    <p:cond delay="0"/>
                                  </p:stCondLst>
                                  <p:childTnLst>
                                    <p:animMotion origin="layout" path="M 0 4.81481E-6 L 0 -0.39144 " pathEditMode="relative" rAng="0" ptsTypes="AA">
                                      <p:cBhvr>
                                        <p:cTn id="53" dur="1000" fill="hold"/>
                                        <p:tgtEl>
                                          <p:spTgt spid="13"/>
                                        </p:tgtEl>
                                        <p:attrNameLst>
                                          <p:attrName>ppt_x</p:attrName>
                                          <p:attrName>ppt_y</p:attrName>
                                        </p:attrNameLst>
                                      </p:cBhvr>
                                      <p:rCtr x="0" y="-1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13" grpId="0"/>
      <p:bldP spid="13" grpId="1"/>
      <p:bldP spid="15" grpId="1"/>
      <p:bldP spid="16" grpId="1" build="allAtOnce"/>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42416"/>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intermarriage with Euro-Americans</a:t>
            </a:r>
          </a:p>
        </p:txBody>
      </p:sp>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grpSp>
        <p:nvGrpSpPr>
          <p:cNvPr id="5" name="Group 4"/>
          <p:cNvGrpSpPr/>
          <p:nvPr/>
        </p:nvGrpSpPr>
        <p:grpSpPr>
          <a:xfrm>
            <a:off x="4800600" y="2686697"/>
            <a:ext cx="1984248" cy="2723503"/>
            <a:chOff x="6553200" y="1295400"/>
            <a:chExt cx="2441448" cy="3480032"/>
          </a:xfrm>
        </p:grpSpPr>
        <p:pic>
          <p:nvPicPr>
            <p:cNvPr id="6" name="Picture 2" descr="Major ridge.jpg"/>
            <p:cNvPicPr>
              <a:picLocks noChangeAspect="1" noChangeArrowheads="1"/>
            </p:cNvPicPr>
            <p:nvPr/>
          </p:nvPicPr>
          <p:blipFill>
            <a:blip r:embed="rId3"/>
            <a:srcRect l="7273" r="5455" b="5645"/>
            <a:stretch>
              <a:fillRect/>
            </a:stretch>
          </p:blipFill>
          <p:spPr bwMode="auto">
            <a:xfrm>
              <a:off x="6553200" y="1295400"/>
              <a:ext cx="2438400" cy="2971800"/>
            </a:xfrm>
            <a:prstGeom prst="rect">
              <a:avLst/>
            </a:prstGeom>
            <a:noFill/>
          </p:spPr>
        </p:pic>
        <p:sp>
          <p:nvSpPr>
            <p:cNvPr id="7" name="TextBox 6"/>
            <p:cNvSpPr txBox="1"/>
            <p:nvPr/>
          </p:nvSpPr>
          <p:spPr>
            <a:xfrm>
              <a:off x="6553200" y="4313767"/>
              <a:ext cx="2441448" cy="461665"/>
            </a:xfrm>
            <a:prstGeom prst="rect">
              <a:avLst/>
            </a:prstGeom>
            <a:solidFill>
              <a:schemeClr val="bg1"/>
            </a:solidFill>
          </p:spPr>
          <p:txBody>
            <a:bodyPr wrap="square" rtlCol="0">
              <a:spAutoFit/>
            </a:bodyPr>
            <a:lstStyle/>
            <a:p>
              <a:pPr algn="ctr"/>
              <a:r>
                <a:rPr lang="en-US" sz="2400" b="1" dirty="0" smtClean="0"/>
                <a:t>THE RIDGE</a:t>
              </a:r>
              <a:endParaRPr lang="en-US" sz="2400" b="1" dirty="0"/>
            </a:p>
          </p:txBody>
        </p:sp>
      </p:grpSp>
      <p:grpSp>
        <p:nvGrpSpPr>
          <p:cNvPr id="8" name="Group 7"/>
          <p:cNvGrpSpPr>
            <a:grpSpLocks noChangeAspect="1"/>
          </p:cNvGrpSpPr>
          <p:nvPr/>
        </p:nvGrpSpPr>
        <p:grpSpPr>
          <a:xfrm>
            <a:off x="609600" y="1752600"/>
            <a:ext cx="1997529" cy="2831938"/>
            <a:chOff x="0" y="1219200"/>
            <a:chExt cx="2378529" cy="3357265"/>
          </a:xfrm>
        </p:grpSpPr>
        <p:pic>
          <p:nvPicPr>
            <p:cNvPr id="9" name="Picture 6" descr="Image result for sequoyah"/>
            <p:cNvPicPr>
              <a:picLocks noChangeAspect="1" noChangeArrowheads="1"/>
            </p:cNvPicPr>
            <p:nvPr/>
          </p:nvPicPr>
          <p:blipFill>
            <a:blip r:embed="rId4"/>
            <a:srcRect r="1655" b="10285"/>
            <a:stretch>
              <a:fillRect/>
            </a:stretch>
          </p:blipFill>
          <p:spPr bwMode="auto">
            <a:xfrm>
              <a:off x="0" y="1219200"/>
              <a:ext cx="2378529" cy="2895600"/>
            </a:xfrm>
            <a:prstGeom prst="rect">
              <a:avLst/>
            </a:prstGeom>
            <a:ln w="25400">
              <a:noFill/>
            </a:ln>
          </p:spPr>
        </p:pic>
        <p:sp>
          <p:nvSpPr>
            <p:cNvPr id="10" name="TextBox 9"/>
            <p:cNvSpPr txBox="1"/>
            <p:nvPr/>
          </p:nvSpPr>
          <p:spPr>
            <a:xfrm>
              <a:off x="0" y="4114800"/>
              <a:ext cx="2362200" cy="461665"/>
            </a:xfrm>
            <a:prstGeom prst="rect">
              <a:avLst/>
            </a:prstGeom>
            <a:solidFill>
              <a:schemeClr val="bg1"/>
            </a:solidFill>
          </p:spPr>
          <p:txBody>
            <a:bodyPr wrap="square" rtlCol="0">
              <a:spAutoFit/>
            </a:bodyPr>
            <a:lstStyle/>
            <a:p>
              <a:pPr algn="ctr"/>
              <a:r>
                <a:rPr lang="en-US" sz="2400" b="1" dirty="0" smtClean="0"/>
                <a:t>SEQUOYAH</a:t>
              </a:r>
              <a:endParaRPr lang="en-US" sz="2400" b="1" dirty="0"/>
            </a:p>
          </p:txBody>
        </p:sp>
      </p:grpSp>
      <p:grpSp>
        <p:nvGrpSpPr>
          <p:cNvPr id="13" name="Group 12"/>
          <p:cNvGrpSpPr>
            <a:grpSpLocks noChangeAspect="1"/>
          </p:cNvGrpSpPr>
          <p:nvPr/>
        </p:nvGrpSpPr>
        <p:grpSpPr>
          <a:xfrm>
            <a:off x="6705600" y="4114800"/>
            <a:ext cx="2057400" cy="2667000"/>
            <a:chOff x="3352800" y="3266661"/>
            <a:chExt cx="2212848" cy="2618752"/>
          </a:xfrm>
        </p:grpSpPr>
        <p:pic>
          <p:nvPicPr>
            <p:cNvPr id="11" name="Picture 2" descr="Image result for native american creek child 1800"/>
            <p:cNvPicPr>
              <a:picLocks noChangeAspect="1" noChangeArrowheads="1"/>
            </p:cNvPicPr>
            <p:nvPr/>
          </p:nvPicPr>
          <p:blipFill>
            <a:blip r:embed="rId5"/>
            <a:srcRect l="47502" t="12670" r="13244" b="52578"/>
            <a:stretch>
              <a:fillRect/>
            </a:stretch>
          </p:blipFill>
          <p:spPr bwMode="auto">
            <a:xfrm>
              <a:off x="3352800" y="3266661"/>
              <a:ext cx="2212848" cy="2309059"/>
            </a:xfrm>
            <a:prstGeom prst="rect">
              <a:avLst/>
            </a:prstGeom>
            <a:noFill/>
          </p:spPr>
        </p:pic>
        <p:sp>
          <p:nvSpPr>
            <p:cNvPr id="12" name="TextBox 11"/>
            <p:cNvSpPr txBox="1"/>
            <p:nvPr/>
          </p:nvSpPr>
          <p:spPr>
            <a:xfrm>
              <a:off x="3352800" y="5410200"/>
              <a:ext cx="2209800" cy="475213"/>
            </a:xfrm>
            <a:prstGeom prst="rect">
              <a:avLst/>
            </a:prstGeom>
            <a:solidFill>
              <a:schemeClr val="bg1"/>
            </a:solidFill>
          </p:spPr>
          <p:txBody>
            <a:bodyPr wrap="square" rtlCol="0">
              <a:spAutoFit/>
            </a:bodyPr>
            <a:lstStyle/>
            <a:p>
              <a:pPr algn="ctr"/>
              <a:r>
                <a:rPr lang="en-US" sz="2200" b="1" dirty="0" smtClean="0"/>
                <a:t>MILLY FRANCIS</a:t>
              </a:r>
              <a:endParaRPr lang="en-US" sz="2200" b="1" dirty="0"/>
            </a:p>
          </p:txBody>
        </p:sp>
      </p:grpSp>
      <p:sp useBgFill="1">
        <p:nvSpPr>
          <p:cNvPr id="16" name="Rectangle 15"/>
          <p:cNvSpPr/>
          <p:nvPr/>
        </p:nvSpPr>
        <p:spPr>
          <a:xfrm>
            <a:off x="0" y="1610380"/>
            <a:ext cx="9144000" cy="954107"/>
          </a:xfrm>
          <a:prstGeom prst="rect">
            <a:avLst/>
          </a:prstGeom>
        </p:spPr>
        <p:txBody>
          <a:bodyPr wrap="square">
            <a:spAutoFit/>
          </a:bodyPr>
          <a:lstStyle/>
          <a:p>
            <a:r>
              <a:rPr lang="en-US" sz="2800" dirty="0" smtClean="0">
                <a:solidFill>
                  <a:srgbClr val="00B050"/>
                </a:solidFill>
                <a:effectLst>
                  <a:outerShdw dist="38100" dir="7200000" algn="ctr" rotWithShape="0">
                    <a:schemeClr val="tx1"/>
                  </a:outerShdw>
                </a:effectLst>
              </a:rPr>
              <a:t>    - Indian women with traders, trappers, missionaries, or</a:t>
            </a:r>
          </a:p>
          <a:p>
            <a:r>
              <a:rPr lang="en-US" sz="2800" dirty="0" smtClean="0">
                <a:solidFill>
                  <a:srgbClr val="00B050"/>
                </a:solidFill>
                <a:effectLst>
                  <a:outerShdw dist="38100" dir="7200000" algn="ctr" rotWithShape="0">
                    <a:schemeClr val="tx1"/>
                  </a:outerShdw>
                </a:effectLst>
              </a:rPr>
              <a:t>      government agents</a:t>
            </a:r>
            <a:endParaRPr lang="en-US" sz="2800" dirty="0">
              <a:solidFill>
                <a:srgbClr val="00B050"/>
              </a:solidFill>
              <a:effectLst>
                <a:outerShdw dist="38100" dir="7200000" algn="ctr" rotWithShape="0">
                  <a:schemeClr val="tx1"/>
                </a:outerShdw>
              </a:effectLst>
            </a:endParaRPr>
          </a:p>
        </p:txBody>
      </p:sp>
      <p:sp useBgFill="1">
        <p:nvSpPr>
          <p:cNvPr id="17" name="Rectangle 16"/>
          <p:cNvSpPr/>
          <p:nvPr/>
        </p:nvSpPr>
        <p:spPr>
          <a:xfrm>
            <a:off x="0" y="2971800"/>
            <a:ext cx="9144000" cy="523220"/>
          </a:xfrm>
          <a:prstGeom prst="rect">
            <a:avLst/>
          </a:prstGeom>
        </p:spPr>
        <p:txBody>
          <a:bodyPr wrap="square">
            <a:spAutoFit/>
          </a:bodyPr>
          <a:lstStyle/>
          <a:p>
            <a:r>
              <a:rPr lang="en-US" sz="2800" dirty="0" smtClean="0">
                <a:solidFill>
                  <a:srgbClr val="00B050"/>
                </a:solidFill>
                <a:effectLst>
                  <a:outerShdw dist="38100" dir="7200000" algn="ctr" rotWithShape="0">
                    <a:schemeClr val="tx1"/>
                  </a:outerShdw>
                </a:effectLst>
              </a:rPr>
              <a:t>    - Native American woman gains economic benefit</a:t>
            </a:r>
            <a:endParaRPr lang="en-US" sz="2800" dirty="0">
              <a:solidFill>
                <a:srgbClr val="00B050"/>
              </a:solidFill>
              <a:effectLst>
                <a:outerShdw dist="38100" dir="7200000" algn="ctr" rotWithShape="0">
                  <a:schemeClr val="tx1"/>
                </a:outerShdw>
              </a:effectLst>
            </a:endParaRPr>
          </a:p>
        </p:txBody>
      </p:sp>
      <p:sp useBgFill="1">
        <p:nvSpPr>
          <p:cNvPr id="18" name="Rectangle 17"/>
          <p:cNvSpPr/>
          <p:nvPr/>
        </p:nvSpPr>
        <p:spPr>
          <a:xfrm>
            <a:off x="0" y="3429000"/>
            <a:ext cx="9144000" cy="523220"/>
          </a:xfrm>
          <a:prstGeom prst="rect">
            <a:avLst/>
          </a:prstGeom>
        </p:spPr>
        <p:txBody>
          <a:bodyPr wrap="square">
            <a:spAutoFit/>
          </a:bodyPr>
          <a:lstStyle/>
          <a:p>
            <a:r>
              <a:rPr lang="en-US" sz="2800" dirty="0" smtClean="0">
                <a:solidFill>
                  <a:srgbClr val="00B050"/>
                </a:solidFill>
                <a:effectLst>
                  <a:outerShdw dist="38100" dir="7200000" algn="ctr" rotWithShape="0">
                    <a:schemeClr val="tx1"/>
                  </a:outerShdw>
                </a:effectLst>
              </a:rPr>
              <a:t>    - </a:t>
            </a:r>
            <a:r>
              <a:rPr lang="en-US" sz="2800" dirty="0" smtClean="0">
                <a:solidFill>
                  <a:srgbClr val="00A249"/>
                </a:solidFill>
                <a:effectLst>
                  <a:outerShdw dist="38100" dir="7200000" algn="ctr" rotWithShape="0">
                    <a:schemeClr val="tx1"/>
                  </a:outerShdw>
                </a:effectLst>
              </a:rPr>
              <a:t>tribe</a:t>
            </a:r>
            <a:r>
              <a:rPr lang="en-US" sz="2800" dirty="0" smtClean="0">
                <a:solidFill>
                  <a:srgbClr val="00B050"/>
                </a:solidFill>
                <a:effectLst>
                  <a:outerShdw dist="38100" dir="7200000" algn="ctr" rotWithShape="0">
                    <a:schemeClr val="tx1"/>
                  </a:outerShdw>
                </a:effectLst>
              </a:rPr>
              <a:t> gains preferential treatment in transactions </a:t>
            </a:r>
            <a:endParaRPr lang="en-US" sz="2800" dirty="0">
              <a:solidFill>
                <a:srgbClr val="00B050"/>
              </a:solidFill>
              <a:effectLst>
                <a:outerShdw dist="38100" dir="7200000" algn="ctr" rotWithShape="0">
                  <a:schemeClr val="tx1"/>
                </a:outerShdw>
              </a:effectLst>
            </a:endParaRPr>
          </a:p>
        </p:txBody>
      </p:sp>
      <p:sp useBgFill="1">
        <p:nvSpPr>
          <p:cNvPr id="19" name="Rectangle 18"/>
          <p:cNvSpPr/>
          <p:nvPr/>
        </p:nvSpPr>
        <p:spPr>
          <a:xfrm>
            <a:off x="0" y="2514600"/>
            <a:ext cx="9144000" cy="523220"/>
          </a:xfrm>
          <a:prstGeom prst="rect">
            <a:avLst/>
          </a:prstGeom>
        </p:spPr>
        <p:txBody>
          <a:bodyPr wrap="square">
            <a:spAutoFit/>
          </a:bodyPr>
          <a:lstStyle/>
          <a:p>
            <a:r>
              <a:rPr lang="en-US" sz="2800" dirty="0" smtClean="0">
                <a:solidFill>
                  <a:srgbClr val="00B050"/>
                </a:solidFill>
                <a:effectLst>
                  <a:outerShdw dist="38100" dir="7200000" algn="ctr" rotWithShape="0">
                    <a:schemeClr val="tx1"/>
                  </a:outerShdw>
                </a:effectLst>
              </a:rPr>
              <a:t>    - Euro-American man gains access to tribal resources    </a:t>
            </a:r>
            <a:endParaRPr lang="en-US" sz="2800" dirty="0">
              <a:solidFill>
                <a:srgbClr val="00B050"/>
              </a:solidFill>
              <a:effectLst>
                <a:outerShdw dist="38100" dir="7200000" algn="ctr" rotWithShape="0">
                  <a:schemeClr val="tx1"/>
                </a:outerShdw>
              </a:effectLst>
            </a:endParaRPr>
          </a:p>
        </p:txBody>
      </p:sp>
      <p:sp useBgFill="1">
        <p:nvSpPr>
          <p:cNvPr id="20" name="Rectangle 19"/>
          <p:cNvSpPr/>
          <p:nvPr/>
        </p:nvSpPr>
        <p:spPr>
          <a:xfrm>
            <a:off x="0" y="3886200"/>
            <a:ext cx="9144000" cy="523220"/>
          </a:xfrm>
          <a:prstGeom prst="rect">
            <a:avLst/>
          </a:prstGeom>
        </p:spPr>
        <p:txBody>
          <a:bodyPr wrap="square">
            <a:spAutoFit/>
          </a:bodyPr>
          <a:lstStyle/>
          <a:p>
            <a:r>
              <a:rPr lang="en-US" sz="2800" dirty="0" smtClean="0">
                <a:solidFill>
                  <a:srgbClr val="00B050"/>
                </a:solidFill>
                <a:effectLst>
                  <a:outerShdw dist="38100" dir="7200000" algn="ctr" rotWithShape="0">
                    <a:schemeClr val="tx1"/>
                  </a:outerShdw>
                </a:effectLst>
              </a:rPr>
              <a:t>    - offspring benefit from </a:t>
            </a:r>
            <a:r>
              <a:rPr lang="en-US" sz="2800" dirty="0" smtClean="0">
                <a:solidFill>
                  <a:srgbClr val="00B050"/>
                </a:solidFill>
                <a:effectLst>
                  <a:outerShdw dist="38100" dir="7200000" algn="ctr" rotWithShape="0">
                    <a:schemeClr val="tx1"/>
                  </a:outerShdw>
                </a:effectLst>
              </a:rPr>
              <a:t>dual </a:t>
            </a:r>
            <a:r>
              <a:rPr lang="en-US" sz="2800" dirty="0" smtClean="0">
                <a:solidFill>
                  <a:srgbClr val="00B050"/>
                </a:solidFill>
                <a:effectLst>
                  <a:outerShdw dist="38100" dir="7200000" algn="ctr" rotWithShape="0">
                    <a:schemeClr val="tx1"/>
                  </a:outerShdw>
                </a:effectLst>
              </a:rPr>
              <a:t>cultural knowledge; </a:t>
            </a:r>
            <a:r>
              <a:rPr lang="en-US" sz="2800" dirty="0" err="1" smtClean="0">
                <a:solidFill>
                  <a:srgbClr val="00B050"/>
                </a:solidFill>
                <a:effectLst>
                  <a:outerShdw dist="38100" dir="7200000" algn="ctr" rotWithShape="0">
                    <a:schemeClr val="tx1"/>
                  </a:outerShdw>
                </a:effectLst>
              </a:rPr>
              <a:t>english</a:t>
            </a:r>
            <a:endParaRPr lang="en-US" sz="2800" dirty="0">
              <a:solidFill>
                <a:srgbClr val="00B050"/>
              </a:solidFill>
              <a:effectLst>
                <a:outerShdw dist="38100" dir="7200000" algn="ctr" rotWithShape="0">
                  <a:schemeClr val="tx1"/>
                </a:outerShdw>
              </a:effectLst>
            </a:endParaRPr>
          </a:p>
        </p:txBody>
      </p:sp>
      <p:sp useBgFill="1">
        <p:nvSpPr>
          <p:cNvPr id="21" name="Rectangle 20"/>
          <p:cNvSpPr/>
          <p:nvPr/>
        </p:nvSpPr>
        <p:spPr>
          <a:xfrm>
            <a:off x="0" y="4343400"/>
            <a:ext cx="9144000" cy="523220"/>
          </a:xfrm>
          <a:prstGeom prst="rect">
            <a:avLst/>
          </a:prstGeom>
        </p:spPr>
        <p:txBody>
          <a:bodyPr wrap="square">
            <a:spAutoFit/>
          </a:bodyPr>
          <a:lstStyle/>
          <a:p>
            <a:r>
              <a:rPr lang="en-US" sz="2800" dirty="0" smtClean="0">
                <a:solidFill>
                  <a:srgbClr val="00A249"/>
                </a:solidFill>
                <a:effectLst>
                  <a:outerShdw dist="38100" dir="7200000" algn="ctr" rotWithShape="0">
                    <a:schemeClr val="tx1"/>
                  </a:outerShdw>
                </a:effectLst>
              </a:rPr>
              <a:t>    - MATRILINEAL: offspring belong to the mother's clan  </a:t>
            </a:r>
            <a:endParaRPr lang="en-US" sz="2800" dirty="0">
              <a:solidFill>
                <a:srgbClr val="00A249"/>
              </a:solidFill>
              <a:effectLst>
                <a:outerShdw dist="38100" dir="7200000" algn="ctr" rotWithShape="0">
                  <a:schemeClr val="tx1"/>
                </a:outerShdw>
              </a:effectLst>
            </a:endParaRPr>
          </a:p>
        </p:txBody>
      </p:sp>
      <p:sp useBgFill="1">
        <p:nvSpPr>
          <p:cNvPr id="22" name="TextBox 21"/>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childTnLst>
                                </p:cTn>
                              </p:par>
                              <p:par>
                                <p:cTn id="21" presetID="6" presetClass="emph" presetSubtype="0" fill="hold" nodeType="withEffect">
                                  <p:stCondLst>
                                    <p:cond delay="0"/>
                                  </p:stCondLst>
                                  <p:childTnLst>
                                    <p:animScale>
                                      <p:cBhvr>
                                        <p:cTn id="22" dur="1000" fill="hold"/>
                                        <p:tgtEl>
                                          <p:spTgt spid="8"/>
                                        </p:tgtEl>
                                      </p:cBhvr>
                                      <p:by x="60000" y="60000"/>
                                    </p:animScale>
                                  </p:childTnLst>
                                </p:cTn>
                              </p:par>
                              <p:par>
                                <p:cTn id="23" presetID="42" presetClass="path" presetSubtype="0" accel="50000" decel="50000" fill="hold" nodeType="withEffect">
                                  <p:stCondLst>
                                    <p:cond delay="0"/>
                                  </p:stCondLst>
                                  <p:childTnLst>
                                    <p:animMotion origin="layout" path="M 1.94444E-6 2.96296E-6 L 0.12413 0.3824 " pathEditMode="relative" rAng="0" ptsTypes="AA">
                                      <p:cBhvr>
                                        <p:cTn id="24" dur="1000" fill="hold"/>
                                        <p:tgtEl>
                                          <p:spTgt spid="8"/>
                                        </p:tgtEl>
                                        <p:attrNameLst>
                                          <p:attrName>ppt_x</p:attrName>
                                          <p:attrName>ppt_y</p:attrName>
                                        </p:attrNameLst>
                                      </p:cBhvr>
                                      <p:rCtr x="62" y="191"/>
                                    </p:animMotion>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nodeType="clickEffect">
                                  <p:stCondLst>
                                    <p:cond delay="0"/>
                                  </p:stCondLst>
                                  <p:childTnLst>
                                    <p:animScale>
                                      <p:cBhvr>
                                        <p:cTn id="28" dur="1000" fill="hold"/>
                                        <p:tgtEl>
                                          <p:spTgt spid="5"/>
                                        </p:tgtEl>
                                      </p:cBhvr>
                                      <p:by x="60000" y="60000"/>
                                    </p:animScale>
                                  </p:childTnLst>
                                </p:cTn>
                              </p:par>
                              <p:par>
                                <p:cTn id="29" presetID="42" presetClass="path" presetSubtype="0" accel="50000" decel="50000" fill="hold" nodeType="withEffect">
                                  <p:stCondLst>
                                    <p:cond delay="0"/>
                                  </p:stCondLst>
                                  <p:childTnLst>
                                    <p:animMotion origin="layout" path="M 3.05556E-6 2.22222E-6 L -0.18351 0.25416 " pathEditMode="relative" rAng="0" ptsTypes="AA">
                                      <p:cBhvr>
                                        <p:cTn id="30" dur="1000" fill="hold"/>
                                        <p:tgtEl>
                                          <p:spTgt spid="5"/>
                                        </p:tgtEl>
                                        <p:attrNameLst>
                                          <p:attrName>ppt_x</p:attrName>
                                          <p:attrName>ppt_y</p:attrName>
                                        </p:attrNameLst>
                                      </p:cBhvr>
                                      <p:rCtr x="-92" y="127"/>
                                    </p:animMotion>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childTnLst>
                                </p:cTn>
                              </p:par>
                              <p:par>
                                <p:cTn id="39" presetID="35" presetClass="path" presetSubtype="0" accel="50000" decel="50000" fill="hold" nodeType="withEffect">
                                  <p:stCondLst>
                                    <p:cond delay="0"/>
                                  </p:stCondLst>
                                  <p:childTnLst>
                                    <p:animMotion origin="layout" path="M -3.33333E-6 -4.44444E-6 L -0.2375 0.07223 " pathEditMode="relative" rAng="0" ptsTypes="AA">
                                      <p:cBhvr>
                                        <p:cTn id="40" dur="1000" fill="hold"/>
                                        <p:tgtEl>
                                          <p:spTgt spid="13"/>
                                        </p:tgtEl>
                                        <p:attrNameLst>
                                          <p:attrName>ppt_x</p:attrName>
                                          <p:attrName>ppt_y</p:attrName>
                                        </p:attrNameLst>
                                      </p:cBhvr>
                                      <p:rCtr x="-119" y="36"/>
                                    </p:animMotion>
                                  </p:childTnLst>
                                </p:cTn>
                              </p:par>
                              <p:par>
                                <p:cTn id="41" presetID="6" presetClass="emph" presetSubtype="0" fill="hold" nodeType="withEffect">
                                  <p:stCondLst>
                                    <p:cond delay="0"/>
                                  </p:stCondLst>
                                  <p:childTnLst>
                                    <p:animScale>
                                      <p:cBhvr>
                                        <p:cTn id="42" dur="1000" fill="hold"/>
                                        <p:tgtEl>
                                          <p:spTgt spid="13"/>
                                        </p:tgtEl>
                                      </p:cBhvr>
                                      <p:by x="60000" y="60000"/>
                                    </p:animScale>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10895290"/>
          </a:xfrm>
          <a:prstGeom prst="rect">
            <a:avLst/>
          </a:prstGeom>
        </p:spPr>
        <p:txBody>
          <a:bodyPr wrap="square">
            <a:spAutoFit/>
          </a:bodyPr>
          <a:lstStyle/>
          <a:p>
            <a:r>
              <a:rPr lang="en-US" dirty="0" smtClean="0">
                <a:hlinkClick r:id="rId2"/>
              </a:rPr>
              <a:t>http://www.encyclopedia.com/history/dictionaries-thesauruses-pictures-and-press-releases/indian-intermarriage</a:t>
            </a:r>
            <a:endParaRPr lang="en-US" dirty="0" smtClean="0"/>
          </a:p>
          <a:p>
            <a:endParaRPr lang="en-US" dirty="0" smtClean="0"/>
          </a:p>
          <a:p>
            <a:r>
              <a:rPr lang="en-US" dirty="0" smtClean="0"/>
              <a:t>As America sought to assimilate American Indians, intermarriages became more acceptable and frequent. In fact, one solution to the "Indian problem" was to dilute Indian blood (and Indian cultures) through intermarriage. In turn, tribes in propinquity to numbers of whites responded by bringing intermarried spouses into the tribe: the Cherokee constitution of 1839, for example, granted tribal membership to intermarried whites. In Canada, intermarriages produced a legally, racially, and culturally distinct people—the Métis. In the United States, unique, isolated groups developed, typically in the mid-Atlantic and southern states. Included here are the Brass Ankles, Cajuns and Creoles, </a:t>
            </a:r>
            <a:r>
              <a:rPr lang="en-US" dirty="0" err="1" smtClean="0"/>
              <a:t>Croatans</a:t>
            </a:r>
            <a:r>
              <a:rPr lang="en-US" dirty="0" smtClean="0"/>
              <a:t>, Guineas, Issues, Jackson Whites, </a:t>
            </a:r>
            <a:r>
              <a:rPr lang="en-US" dirty="0" err="1" smtClean="0"/>
              <a:t>Melungeons</a:t>
            </a:r>
            <a:r>
              <a:rPr lang="en-US" dirty="0" smtClean="0"/>
              <a:t>, Moors, </a:t>
            </a:r>
            <a:r>
              <a:rPr lang="en-US" dirty="0" err="1" smtClean="0"/>
              <a:t>Nanticokes</a:t>
            </a:r>
            <a:r>
              <a:rPr lang="en-US" dirty="0" smtClean="0"/>
              <a:t>, Red Bones, and </a:t>
            </a:r>
            <a:r>
              <a:rPr lang="en-US" dirty="0" err="1" smtClean="0"/>
              <a:t>Wesorts</a:t>
            </a:r>
            <a:r>
              <a:rPr lang="en-US" dirty="0" smtClean="0"/>
              <a:t>. The well-known </a:t>
            </a:r>
            <a:r>
              <a:rPr lang="en-US" dirty="0" err="1" smtClean="0"/>
              <a:t>Lumbees</a:t>
            </a:r>
            <a:r>
              <a:rPr lang="en-US" dirty="0" smtClean="0"/>
              <a:t> could also be included in the list. In Oklahoma, mixed Indians and blacks were often designated as "red-black." In the Southwest and California, Spaniards and Mexicans—often racially mixed themselves—moved northward from Mexico and intermarried with native populations. In the missions that were established throughout the area, however, Indian women were forced into sexual relations without the formalities of marriage.</a:t>
            </a:r>
          </a:p>
          <a:p>
            <a:r>
              <a:rPr lang="en-US" dirty="0" smtClean="0"/>
              <a:t>By the early twentieth century, intermarriages were becoming relatively common in some states. They produced more offspring than Indian–Indian unions, and U.S. policy makers realized that American Indians as a distinctive race might disappear through intermarriage and differential fertility. But as health conditions for "full bloods" improved, so did fertility rates. Eventually, the fertility of Indian–Indian marriages surpassed that of both Indian mixed marriages and the general U.S. population.</a:t>
            </a:r>
          </a:p>
          <a:p>
            <a:r>
              <a:rPr lang="en-US" dirty="0" smtClean="0"/>
              <a:t>The American Indian population of the United States and Canada also reached its nadir of some 400,000 by the early twentieth century, down from more than 7 million around 1492. The American Indian population has increased since, more or less steadily, and in large part because of intermarriage. The 2000 U.S. Census enumerated some 2.5 million American Indians (plus more than 1.6 million reporting themselves as racially mixed); the 1996 Census of Canada enumerated some 800,000 Native Americans in Canada (554,000 American Indians, 41,000 Inuit [Eskimo], and 210,000 Métis). The total then becomes around 3.5 million (or around 5 million, if racially mixed Native Americans in the U.S. Census are included).</a:t>
            </a:r>
          </a:p>
          <a:p>
            <a:r>
              <a:rPr lang="en-US" dirty="0" smtClean="0"/>
              <a:t>At the beginning of the twenty-first century, around two-thirds of all married American Indians in the United States were married to non-Indians, with intermarriage less prevalent in Canada. Rates varied by state and urbanization: they were higher in urban areas, lower on reservations or reserves; rates were higher in California and the Midwestern states, lower in Alaska and the Southwest and Northern Plains. If high intermarriage rates continue, at a future point American Indians may cease being a racial group and become an ethnic group with Indian ancestry and distinctive social and cultural characteristics.</a:t>
            </a:r>
          </a:p>
          <a:p>
            <a:endParaRPr lang="en-US" dirty="0"/>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24000"/>
            <a:ext cx="9144000" cy="3970318"/>
          </a:xfrm>
          <a:prstGeom prst="rect">
            <a:avLst/>
          </a:prstGeom>
        </p:spPr>
        <p:txBody>
          <a:bodyPr wrap="square">
            <a:spAutoFit/>
          </a:bodyPr>
          <a:lstStyle/>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religious conversion to Christianity</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literacy – written language &amp; schools</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centralized tribal government </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written constitution</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intermarriage with Euro-Americans</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farming &amp; plantation slavery practices </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market participation – ‘Factory System’</a:t>
            </a:r>
            <a:r>
              <a:rPr lang="en-US" sz="3600" b="1" dirty="0" smtClean="0">
                <a:solidFill>
                  <a:srgbClr val="FF0000"/>
                </a:solidFill>
                <a:effectLst>
                  <a:outerShdw dist="50800" dir="7200000" algn="ctr" rotWithShape="0">
                    <a:schemeClr val="tx1"/>
                  </a:outerShdw>
                </a:effectLst>
              </a:rPr>
              <a:t> </a:t>
            </a:r>
          </a:p>
        </p:txBody>
      </p:sp>
      <p:sp>
        <p:nvSpPr>
          <p:cNvPr id="13" name="Rectangle 12"/>
          <p:cNvSpPr/>
          <p:nvPr/>
        </p:nvSpPr>
        <p:spPr>
          <a:xfrm>
            <a:off x="0" y="3733800"/>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intermarriage with Euro-Americans</a:t>
            </a:r>
          </a:p>
        </p:txBody>
      </p:sp>
      <p:sp>
        <p:nvSpPr>
          <p:cNvPr id="11" name="Rectangle 10"/>
          <p:cNvSpPr/>
          <p:nvPr/>
        </p:nvSpPr>
        <p:spPr>
          <a:xfrm>
            <a:off x="76200" y="4267200"/>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farming &amp; plantation slavery practices </a:t>
            </a:r>
          </a:p>
        </p:txBody>
      </p:sp>
      <p:sp useBgFill="1">
        <p:nvSpPr>
          <p:cNvPr id="8" name="Rectangle 7"/>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pic>
        <p:nvPicPr>
          <p:cNvPr id="1027" name="Picture 3" descr="C:\Users\Sandra\AppData\Local\Microsoft\Windows\INetCache\IE\AAJ30NL3\600px-Red_check.svg[1].png"/>
          <p:cNvPicPr>
            <a:picLocks noChangeAspect="1" noChangeArrowheads="1"/>
          </p:cNvPicPr>
          <p:nvPr/>
        </p:nvPicPr>
        <p:blipFill>
          <a:blip r:embed="rId2" cstate="print"/>
          <a:srcRect/>
          <a:stretch>
            <a:fillRect/>
          </a:stretch>
        </p:blipFill>
        <p:spPr bwMode="auto">
          <a:xfrm>
            <a:off x="457200" y="3733800"/>
            <a:ext cx="609600" cy="609600"/>
          </a:xfrm>
          <a:prstGeom prst="rect">
            <a:avLst/>
          </a:prstGeom>
          <a:noFill/>
        </p:spPr>
      </p:pic>
      <p:sp useBgFill="1">
        <p:nvSpPr>
          <p:cNvPr id="9" name="TextBox 8"/>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childTnLst>
                                </p:cTn>
                              </p:par>
                              <p:par>
                                <p:cTn id="13" presetID="10" presetClass="exit" presetSubtype="0" fill="hold" grpId="0" nodeType="withEffect">
                                  <p:stCondLst>
                                    <p:cond delay="0"/>
                                  </p:stCondLst>
                                  <p:childTnLst>
                                    <p:animEffect transition="out" filter="fade">
                                      <p:cBhvr>
                                        <p:cTn id="14" dur="1000"/>
                                        <p:tgtEl>
                                          <p:spTgt spid="13"/>
                                        </p:tgtEl>
                                      </p:cBhvr>
                                    </p:animEffect>
                                    <p:set>
                                      <p:cBhvr>
                                        <p:cTn id="15" dur="1" fill="hold">
                                          <p:stCondLst>
                                            <p:cond delay="999"/>
                                          </p:stCondLst>
                                        </p:cTn>
                                        <p:tgtEl>
                                          <p:spTgt spid="13"/>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00"/>
                                        <p:tgtEl>
                                          <p:spTgt spid="1027"/>
                                        </p:tgtEl>
                                      </p:cBhvr>
                                    </p:animEffect>
                                    <p:set>
                                      <p:cBhvr>
                                        <p:cTn id="18" dur="1" fill="hold">
                                          <p:stCondLst>
                                            <p:cond delay="999"/>
                                          </p:stCondLst>
                                        </p:cTn>
                                        <p:tgtEl>
                                          <p:spTgt spid="10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1000"/>
                                        <p:tgtEl>
                                          <p:spTgt spid="7">
                                            <p:txEl>
                                              <p:pRg st="0" end="0"/>
                                            </p:txEl>
                                          </p:spTgt>
                                        </p:tgtEl>
                                      </p:cBhvr>
                                    </p:animEffect>
                                    <p:set>
                                      <p:cBhvr>
                                        <p:cTn id="23" dur="1" fill="hold">
                                          <p:stCondLst>
                                            <p:cond delay="999"/>
                                          </p:stCondLst>
                                        </p:cTn>
                                        <p:tgtEl>
                                          <p:spTgt spid="7">
                                            <p:txEl>
                                              <p:pRg st="0" end="0"/>
                                            </p:txEl>
                                          </p:spTgt>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1000"/>
                                        <p:tgtEl>
                                          <p:spTgt spid="7">
                                            <p:txEl>
                                              <p:pRg st="1" end="1"/>
                                            </p:txEl>
                                          </p:spTgt>
                                        </p:tgtEl>
                                      </p:cBhvr>
                                    </p:animEffect>
                                    <p:set>
                                      <p:cBhvr>
                                        <p:cTn id="26" dur="1" fill="hold">
                                          <p:stCondLst>
                                            <p:cond delay="999"/>
                                          </p:stCondLst>
                                        </p:cTn>
                                        <p:tgtEl>
                                          <p:spTgt spid="7">
                                            <p:txEl>
                                              <p:pRg st="1" end="1"/>
                                            </p:txEl>
                                          </p:spTgt>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1000"/>
                                        <p:tgtEl>
                                          <p:spTgt spid="7">
                                            <p:txEl>
                                              <p:pRg st="2" end="2"/>
                                            </p:txEl>
                                          </p:spTgt>
                                        </p:tgtEl>
                                      </p:cBhvr>
                                    </p:animEffect>
                                    <p:set>
                                      <p:cBhvr>
                                        <p:cTn id="29" dur="1" fill="hold">
                                          <p:stCondLst>
                                            <p:cond delay="999"/>
                                          </p:stCondLst>
                                        </p:cTn>
                                        <p:tgtEl>
                                          <p:spTgt spid="7">
                                            <p:txEl>
                                              <p:pRg st="2" end="2"/>
                                            </p:txEl>
                                          </p:spTgt>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00"/>
                                        <p:tgtEl>
                                          <p:spTgt spid="7">
                                            <p:txEl>
                                              <p:pRg st="3" end="3"/>
                                            </p:txEl>
                                          </p:spTgt>
                                        </p:tgtEl>
                                      </p:cBhvr>
                                    </p:animEffect>
                                    <p:set>
                                      <p:cBhvr>
                                        <p:cTn id="32" dur="1" fill="hold">
                                          <p:stCondLst>
                                            <p:cond delay="999"/>
                                          </p:stCondLst>
                                        </p:cTn>
                                        <p:tgtEl>
                                          <p:spTgt spid="7">
                                            <p:txEl>
                                              <p:pRg st="3" end="3"/>
                                            </p:txEl>
                                          </p:spTgt>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1000"/>
                                        <p:tgtEl>
                                          <p:spTgt spid="7">
                                            <p:txEl>
                                              <p:pRg st="4" end="4"/>
                                            </p:txEl>
                                          </p:spTgt>
                                        </p:tgtEl>
                                      </p:cBhvr>
                                    </p:animEffect>
                                    <p:set>
                                      <p:cBhvr>
                                        <p:cTn id="35" dur="1" fill="hold">
                                          <p:stCondLst>
                                            <p:cond delay="999"/>
                                          </p:stCondLst>
                                        </p:cTn>
                                        <p:tgtEl>
                                          <p:spTgt spid="7">
                                            <p:txEl>
                                              <p:pRg st="4" end="4"/>
                                            </p:txEl>
                                          </p:spTgt>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00"/>
                                        <p:tgtEl>
                                          <p:spTgt spid="7">
                                            <p:txEl>
                                              <p:pRg st="5" end="5"/>
                                            </p:txEl>
                                          </p:spTgt>
                                        </p:tgtEl>
                                      </p:cBhvr>
                                    </p:animEffect>
                                    <p:set>
                                      <p:cBhvr>
                                        <p:cTn id="38" dur="1" fill="hold">
                                          <p:stCondLst>
                                            <p:cond delay="999"/>
                                          </p:stCondLst>
                                        </p:cTn>
                                        <p:tgtEl>
                                          <p:spTgt spid="7">
                                            <p:txEl>
                                              <p:pRg st="5" end="5"/>
                                            </p:txEl>
                                          </p:spTgt>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0"/>
                                        <p:tgtEl>
                                          <p:spTgt spid="7">
                                            <p:txEl>
                                              <p:pRg st="6" end="6"/>
                                            </p:txEl>
                                          </p:spTgt>
                                        </p:tgtEl>
                                      </p:cBhvr>
                                    </p:animEffect>
                                    <p:set>
                                      <p:cBhvr>
                                        <p:cTn id="41" dur="1" fill="hold">
                                          <p:stCondLst>
                                            <p:cond delay="999"/>
                                          </p:stCondLst>
                                        </p:cTn>
                                        <p:tgtEl>
                                          <p:spTgt spid="7">
                                            <p:txEl>
                                              <p:pRg st="6" end="6"/>
                                            </p:txEl>
                                          </p:spTgt>
                                        </p:tgtEl>
                                        <p:attrNameLst>
                                          <p:attrName>style.visibility</p:attrName>
                                        </p:attrNameLst>
                                      </p:cBhvr>
                                      <p:to>
                                        <p:strVal val="hidden"/>
                                      </p:to>
                                    </p:set>
                                  </p:childTnLst>
                                </p:cTn>
                              </p:par>
                              <p:par>
                                <p:cTn id="42" presetID="64" presetClass="path" presetSubtype="0" accel="50000" decel="50000" fill="hold" grpId="0" nodeType="withEffect">
                                  <p:stCondLst>
                                    <p:cond delay="0"/>
                                  </p:stCondLst>
                                  <p:childTnLst>
                                    <p:animMotion origin="layout" path="M 1.38889E-6 1.11022E-16 L -0.05122 -0.46875 " pathEditMode="relative" rAng="0" ptsTypes="AA">
                                      <p:cBhvr>
                                        <p:cTn id="43" dur="1000" fill="hold"/>
                                        <p:tgtEl>
                                          <p:spTgt spid="11">
                                            <p:txEl>
                                              <p:pRg st="0" end="0"/>
                                            </p:txEl>
                                          </p:spTgt>
                                        </p:tgtEl>
                                        <p:attrNameLst>
                                          <p:attrName>ppt_x</p:attrName>
                                          <p:attrName>ppt_y</p:attrName>
                                        </p:attrNameLst>
                                      </p:cBhvr>
                                      <p:rCtr x="-26" y="-2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P spid="13" grpId="0"/>
      <p:bldP spid="11" grpId="0" build="allAtOnce"/>
      <p:bldP spid="11" grpId="1" build="allAtOnce"/>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752600"/>
            <a:ext cx="9144000" cy="2831544"/>
          </a:xfrm>
          <a:prstGeom prst="rect">
            <a:avLst/>
          </a:prstGeom>
          <a:noFill/>
        </p:spPr>
        <p:txBody>
          <a:bodyPr wrap="square">
            <a:spAutoFit/>
          </a:bodyPr>
          <a:lstStyle/>
          <a:p>
            <a:pPr marL="457200" indent="-457200" algn="ctr"/>
            <a:r>
              <a:rPr lang="en-US" sz="2600" b="1" dirty="0" smtClean="0">
                <a:latin typeface="Tempus Sans ITC" pitchFamily="82" charset="0"/>
              </a:rPr>
              <a:t>     </a:t>
            </a:r>
            <a:r>
              <a:rPr lang="en-US" sz="2800" b="1" dirty="0" smtClean="0"/>
              <a:t>1803 -- President Thomas Jefferson writes . . . .</a:t>
            </a:r>
          </a:p>
          <a:p>
            <a:pPr marL="457200" indent="-457200" algn="ctr"/>
            <a:endParaRPr lang="en-US" sz="1000" b="1" dirty="0" smtClean="0">
              <a:latin typeface="Tempus Sans ITC" pitchFamily="82" charset="0"/>
            </a:endParaRPr>
          </a:p>
          <a:p>
            <a:pPr algn="ctr"/>
            <a:r>
              <a:rPr lang="en-US" sz="2700" b="1" spc="50" dirty="0" smtClean="0">
                <a:latin typeface="Tempus Sans ITC" pitchFamily="82" charset="0"/>
              </a:rPr>
              <a:t>“ we wish to draw them to agriculture. . . (W)hen they withdraw . . .to the culture of a small piece of land, they will perceive how useless . . . are their extensive forests, and will be willing to pare them . . . in exchange for necessaries for their farms and families.” </a:t>
            </a:r>
          </a:p>
        </p:txBody>
      </p:sp>
      <p:sp useBgFill="1">
        <p:nvSpPr>
          <p:cNvPr id="6" name="Rectangle 5"/>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p:nvSpPr>
          <p:cNvPr id="7" name="Rectangle 6"/>
          <p:cNvSpPr/>
          <p:nvPr/>
        </p:nvSpPr>
        <p:spPr>
          <a:xfrm>
            <a:off x="-393192" y="1051560"/>
            <a:ext cx="9067800" cy="646331"/>
          </a:xfrm>
          <a:prstGeom prst="rect">
            <a:avLst/>
          </a:prstGeom>
        </p:spPr>
        <p:txBody>
          <a:bodyPr wrap="square">
            <a:spAutoFit/>
          </a:bodyPr>
          <a:lstStyle/>
          <a:p>
            <a:pPr marL="914400"/>
            <a:r>
              <a:rPr lang="en-US" sz="3600" b="1" dirty="0" smtClean="0">
                <a:solidFill>
                  <a:srgbClr val="00B05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farming &amp; plantation slavery practices </a:t>
            </a:r>
          </a:p>
        </p:txBody>
      </p:sp>
      <p:grpSp>
        <p:nvGrpSpPr>
          <p:cNvPr id="16" name="Group 15"/>
          <p:cNvGrpSpPr/>
          <p:nvPr/>
        </p:nvGrpSpPr>
        <p:grpSpPr>
          <a:xfrm>
            <a:off x="165105" y="2743200"/>
            <a:ext cx="7531095" cy="2413575"/>
            <a:chOff x="469905" y="2819400"/>
            <a:chExt cx="7531095" cy="2413575"/>
          </a:xfrm>
        </p:grpSpPr>
        <p:sp>
          <p:nvSpPr>
            <p:cNvPr id="9" name="TextBox 8"/>
            <p:cNvSpPr txBox="1"/>
            <p:nvPr/>
          </p:nvSpPr>
          <p:spPr>
            <a:xfrm>
              <a:off x="469905" y="4648200"/>
              <a:ext cx="3492495" cy="584775"/>
            </a:xfrm>
            <a:prstGeom prst="rect">
              <a:avLst/>
            </a:prstGeom>
            <a:noFill/>
            <a:ln w="50800">
              <a:solidFill>
                <a:schemeClr val="tx1"/>
              </a:solidFill>
            </a:ln>
          </p:spPr>
          <p:txBody>
            <a:bodyPr wrap="none" rtlCol="0">
              <a:spAutoFit/>
            </a:bodyPr>
            <a:lstStyle/>
            <a:p>
              <a:r>
                <a:rPr lang="en-US" sz="3200" dirty="0" smtClean="0"/>
                <a:t>become farmers . . .</a:t>
              </a:r>
              <a:endParaRPr lang="en-US" sz="3200" dirty="0"/>
            </a:p>
          </p:txBody>
        </p:sp>
        <p:sp>
          <p:nvSpPr>
            <p:cNvPr id="13" name="Rounded Rectangle 12"/>
            <p:cNvSpPr/>
            <p:nvPr/>
          </p:nvSpPr>
          <p:spPr>
            <a:xfrm>
              <a:off x="3200400" y="2819400"/>
              <a:ext cx="4800600" cy="457200"/>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a:endCxn id="9" idx="0"/>
            </p:cNvCxnSpPr>
            <p:nvPr/>
          </p:nvCxnSpPr>
          <p:spPr>
            <a:xfrm rot="5400000">
              <a:off x="2022478" y="3470278"/>
              <a:ext cx="1371598" cy="98424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457200" y="3200400"/>
            <a:ext cx="7239000" cy="2642175"/>
            <a:chOff x="457200" y="3200400"/>
            <a:chExt cx="7239000" cy="2642175"/>
          </a:xfrm>
        </p:grpSpPr>
        <p:sp>
          <p:nvSpPr>
            <p:cNvPr id="10" name="TextBox 9"/>
            <p:cNvSpPr txBox="1"/>
            <p:nvPr/>
          </p:nvSpPr>
          <p:spPr>
            <a:xfrm>
              <a:off x="457200" y="5257800"/>
              <a:ext cx="5738943" cy="584775"/>
            </a:xfrm>
            <a:prstGeom prst="rect">
              <a:avLst/>
            </a:prstGeom>
            <a:noFill/>
            <a:ln w="50800">
              <a:solidFill>
                <a:schemeClr val="tx1"/>
              </a:solidFill>
            </a:ln>
          </p:spPr>
          <p:txBody>
            <a:bodyPr wrap="none" rtlCol="0">
              <a:spAutoFit/>
            </a:bodyPr>
            <a:lstStyle/>
            <a:p>
              <a:r>
                <a:rPr lang="en-US" sz="3200" dirty="0" smtClean="0"/>
                <a:t>trade former hunting grounds . . .</a:t>
              </a:r>
              <a:endParaRPr lang="en-US" sz="3200" dirty="0"/>
            </a:p>
          </p:txBody>
        </p:sp>
        <p:sp>
          <p:nvSpPr>
            <p:cNvPr id="18" name="Rounded Rectangle 17"/>
            <p:cNvSpPr/>
            <p:nvPr/>
          </p:nvSpPr>
          <p:spPr>
            <a:xfrm>
              <a:off x="5105400" y="3200400"/>
              <a:ext cx="2590800" cy="381000"/>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rot="5400000">
              <a:off x="3733805" y="3809999"/>
              <a:ext cx="1676397" cy="121920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3810000" y="3581400"/>
            <a:ext cx="4909677" cy="2946975"/>
            <a:chOff x="3810000" y="3581400"/>
            <a:chExt cx="4909677" cy="2946975"/>
          </a:xfrm>
        </p:grpSpPr>
        <p:sp>
          <p:nvSpPr>
            <p:cNvPr id="11" name="TextBox 10"/>
            <p:cNvSpPr txBox="1"/>
            <p:nvPr/>
          </p:nvSpPr>
          <p:spPr>
            <a:xfrm>
              <a:off x="3810000" y="5943600"/>
              <a:ext cx="4909677" cy="584775"/>
            </a:xfrm>
            <a:prstGeom prst="rect">
              <a:avLst/>
            </a:prstGeom>
            <a:noFill/>
            <a:ln w="50800">
              <a:solidFill>
                <a:schemeClr val="tx1"/>
              </a:solidFill>
            </a:ln>
          </p:spPr>
          <p:txBody>
            <a:bodyPr wrap="none" rtlCol="0">
              <a:spAutoFit/>
            </a:bodyPr>
            <a:lstStyle/>
            <a:p>
              <a:r>
                <a:rPr lang="en-US" sz="3200" dirty="0" smtClean="0"/>
                <a:t>for farm tools &amp; equipment </a:t>
              </a:r>
              <a:endParaRPr lang="en-US" sz="3200" dirty="0"/>
            </a:p>
          </p:txBody>
        </p:sp>
        <p:sp>
          <p:nvSpPr>
            <p:cNvPr id="21" name="Rounded Rectangle 20"/>
            <p:cNvSpPr/>
            <p:nvPr/>
          </p:nvSpPr>
          <p:spPr>
            <a:xfrm>
              <a:off x="6705600" y="3581400"/>
              <a:ext cx="1752600" cy="457200"/>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rot="5400000">
              <a:off x="5943603" y="4495801"/>
              <a:ext cx="1904999" cy="99060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a:off x="165105" y="4572000"/>
            <a:ext cx="3492495" cy="584775"/>
          </a:xfrm>
          <a:prstGeom prst="rect">
            <a:avLst/>
          </a:prstGeom>
          <a:noFill/>
          <a:ln w="50800">
            <a:solidFill>
              <a:schemeClr val="tx1"/>
            </a:solidFill>
          </a:ln>
        </p:spPr>
        <p:txBody>
          <a:bodyPr wrap="none" rtlCol="0">
            <a:spAutoFit/>
          </a:bodyPr>
          <a:lstStyle/>
          <a:p>
            <a:r>
              <a:rPr lang="en-US" sz="3200" dirty="0" smtClean="0"/>
              <a:t>become farmers . . .</a:t>
            </a:r>
            <a:endParaRPr lang="en-US" sz="3200" dirty="0"/>
          </a:p>
        </p:txBody>
      </p:sp>
      <p:sp useBgFill="1">
        <p:nvSpPr>
          <p:cNvPr id="40" name="Rectangle 39"/>
          <p:cNvSpPr/>
          <p:nvPr/>
        </p:nvSpPr>
        <p:spPr>
          <a:xfrm>
            <a:off x="0" y="2286000"/>
            <a:ext cx="6096000" cy="1384995"/>
          </a:xfrm>
          <a:prstGeom prst="rect">
            <a:avLst/>
          </a:prstGeom>
        </p:spPr>
        <p:txBody>
          <a:bodyPr wrap="square">
            <a:spAutoFit/>
          </a:bodyPr>
          <a:lstStyle/>
          <a:p>
            <a:pPr algn="ctr"/>
            <a:r>
              <a:rPr lang="en-US" sz="2800" dirty="0" smtClean="0">
                <a:effectLst>
                  <a:outerShdw dist="38100" dir="7200000" algn="ctr" rotWithShape="0">
                    <a:schemeClr val="tx1"/>
                  </a:outerShdw>
                </a:effectLst>
              </a:rPr>
              <a:t>by early 1800s, The Tribes </a:t>
            </a:r>
          </a:p>
          <a:p>
            <a:pPr algn="ctr"/>
            <a:r>
              <a:rPr lang="en-US" sz="2800" dirty="0" smtClean="0">
                <a:effectLst>
                  <a:outerShdw dist="38100" dir="7200000" algn="ctr" rotWithShape="0">
                    <a:schemeClr val="tx1"/>
                  </a:outerShdw>
                </a:effectLst>
              </a:rPr>
              <a:t>are producing cash crops:  </a:t>
            </a:r>
          </a:p>
          <a:p>
            <a:pPr algn="ctr"/>
            <a:r>
              <a:rPr lang="en-US" sz="2800" dirty="0" smtClean="0">
                <a:effectLst>
                  <a:outerShdw dist="38100" dir="7200000" algn="ctr" rotWithShape="0">
                    <a:schemeClr val="tx1"/>
                  </a:outerShdw>
                </a:effectLst>
              </a:rPr>
              <a:t>tobacco, corn, cotton</a:t>
            </a:r>
            <a:endParaRPr lang="en-US" sz="2800" dirty="0">
              <a:effectLst>
                <a:outerShdw dist="38100" dir="7200000" algn="ctr" rotWithShape="0">
                  <a:schemeClr val="tx1"/>
                </a:outerShdw>
              </a:effectLst>
            </a:endParaRPr>
          </a:p>
        </p:txBody>
      </p:sp>
      <p:grpSp>
        <p:nvGrpSpPr>
          <p:cNvPr id="41" name="Group 40"/>
          <p:cNvGrpSpPr/>
          <p:nvPr/>
        </p:nvGrpSpPr>
        <p:grpSpPr>
          <a:xfrm>
            <a:off x="2362200" y="1143000"/>
            <a:ext cx="5715000" cy="609600"/>
            <a:chOff x="2362200" y="1143000"/>
            <a:chExt cx="5715000" cy="609600"/>
          </a:xfrm>
        </p:grpSpPr>
        <p:sp useBgFill="1">
          <p:nvSpPr>
            <p:cNvPr id="42" name="Rectangle 41"/>
            <p:cNvSpPr/>
            <p:nvPr/>
          </p:nvSpPr>
          <p:spPr>
            <a:xfrm>
              <a:off x="2362200" y="1143000"/>
              <a:ext cx="5715000"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Left Arrow 42"/>
            <p:cNvSpPr/>
            <p:nvPr/>
          </p:nvSpPr>
          <p:spPr>
            <a:xfrm>
              <a:off x="2514600" y="1219200"/>
              <a:ext cx="4343400" cy="381000"/>
            </a:xfrm>
            <a:prstGeom prst="leftArrow">
              <a:avLst>
                <a:gd name="adj1" fmla="val 50000"/>
                <a:gd name="adj2" fmla="val 1089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304800" y="1143000"/>
            <a:ext cx="2514600" cy="533400"/>
            <a:chOff x="2362200" y="1143000"/>
            <a:chExt cx="2057400" cy="533400"/>
          </a:xfrm>
        </p:grpSpPr>
        <p:sp useBgFill="1">
          <p:nvSpPr>
            <p:cNvPr id="34" name="Rectangle 33"/>
            <p:cNvSpPr/>
            <p:nvPr/>
          </p:nvSpPr>
          <p:spPr>
            <a:xfrm>
              <a:off x="2362200" y="1143000"/>
              <a:ext cx="20574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eft Arrow 34"/>
            <p:cNvSpPr/>
            <p:nvPr/>
          </p:nvSpPr>
          <p:spPr>
            <a:xfrm flipH="1">
              <a:off x="2590800" y="1219200"/>
              <a:ext cx="1828800" cy="381000"/>
            </a:xfrm>
            <a:prstGeom prst="leftArrow">
              <a:avLst>
                <a:gd name="adj1" fmla="val 50000"/>
                <a:gd name="adj2" fmla="val 1089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428" name="Picture 4" descr="Image result for tobacco"/>
          <p:cNvPicPr>
            <a:picLocks noChangeAspect="1" noChangeArrowheads="1"/>
          </p:cNvPicPr>
          <p:nvPr/>
        </p:nvPicPr>
        <p:blipFill>
          <a:blip r:embed="rId2"/>
          <a:srcRect r="63733"/>
          <a:stretch>
            <a:fillRect/>
          </a:stretch>
        </p:blipFill>
        <p:spPr bwMode="auto">
          <a:xfrm>
            <a:off x="7467600" y="1219200"/>
            <a:ext cx="1676400" cy="4749800"/>
          </a:xfrm>
          <a:prstGeom prst="rect">
            <a:avLst/>
          </a:prstGeom>
          <a:noFill/>
        </p:spPr>
      </p:pic>
      <p:pic>
        <p:nvPicPr>
          <p:cNvPr id="2050" name="Picture 2" descr="Image result for cotton"/>
          <p:cNvPicPr>
            <a:picLocks noChangeAspect="1" noChangeArrowheads="1"/>
          </p:cNvPicPr>
          <p:nvPr/>
        </p:nvPicPr>
        <p:blipFill>
          <a:blip r:embed="rId3"/>
          <a:srcRect/>
          <a:stretch>
            <a:fillRect/>
          </a:stretch>
        </p:blipFill>
        <p:spPr bwMode="auto">
          <a:xfrm flipH="1">
            <a:off x="3886200" y="4419600"/>
            <a:ext cx="2483847" cy="2286000"/>
          </a:xfrm>
          <a:prstGeom prst="rect">
            <a:avLst/>
          </a:prstGeom>
          <a:noFill/>
          <a:ln w="50800">
            <a:solidFill>
              <a:schemeClr val="tx1"/>
            </a:solidFill>
          </a:ln>
        </p:spPr>
      </p:pic>
      <p:pic>
        <p:nvPicPr>
          <p:cNvPr id="103426" name="Picture 2" descr="Image result for corn"/>
          <p:cNvPicPr>
            <a:picLocks noChangeAspect="1" noChangeArrowheads="1"/>
          </p:cNvPicPr>
          <p:nvPr/>
        </p:nvPicPr>
        <p:blipFill>
          <a:blip r:embed="rId4" cstate="print"/>
          <a:srcRect/>
          <a:stretch>
            <a:fillRect/>
          </a:stretch>
        </p:blipFill>
        <p:spPr bwMode="auto">
          <a:xfrm>
            <a:off x="5257800" y="3200400"/>
            <a:ext cx="2590800" cy="1943100"/>
          </a:xfrm>
          <a:prstGeom prst="rect">
            <a:avLst/>
          </a:prstGeom>
          <a:noFill/>
          <a:ln w="25400">
            <a:solidFill>
              <a:schemeClr val="tx1"/>
            </a:solidFill>
          </a:ln>
        </p:spPr>
      </p:pic>
      <p:sp useBgFill="1">
        <p:nvSpPr>
          <p:cNvPr id="29" name="TextBox 28"/>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right)">
                                      <p:cBhvr>
                                        <p:cTn id="7" dur="1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1000"/>
                                        <p:tgtEl>
                                          <p:spTgt spid="3">
                                            <p:txEl>
                                              <p:pRg st="0" end="0"/>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1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up)">
                                      <p:cBhvr>
                                        <p:cTn id="26" dur="10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10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1000"/>
                                        <p:tgtEl>
                                          <p:spTgt spid="3">
                                            <p:txEl>
                                              <p:pRg st="0" end="0"/>
                                            </p:txEl>
                                          </p:spTgt>
                                        </p:tgtEl>
                                      </p:cBhvr>
                                    </p:animEffect>
                                    <p:set>
                                      <p:cBhvr>
                                        <p:cTn id="36" dur="1" fill="hold">
                                          <p:stCondLst>
                                            <p:cond delay="999"/>
                                          </p:stCondLst>
                                        </p:cTn>
                                        <p:tgtEl>
                                          <p:spTgt spid="3">
                                            <p:txEl>
                                              <p:pRg st="0" end="0"/>
                                            </p:txEl>
                                          </p:spTgt>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1000"/>
                                        <p:tgtEl>
                                          <p:spTgt spid="3">
                                            <p:txEl>
                                              <p:pRg st="2" end="2"/>
                                            </p:txEl>
                                          </p:spTgt>
                                        </p:tgtEl>
                                      </p:cBhvr>
                                    </p:animEffect>
                                    <p:set>
                                      <p:cBhvr>
                                        <p:cTn id="39" dur="1" fill="hold">
                                          <p:stCondLst>
                                            <p:cond delay="999"/>
                                          </p:stCondLst>
                                        </p:cTn>
                                        <p:tgtEl>
                                          <p:spTgt spid="3">
                                            <p:txEl>
                                              <p:pRg st="2" end="2"/>
                                            </p:txEl>
                                          </p:spTgt>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16"/>
                                        </p:tgtEl>
                                      </p:cBhvr>
                                    </p:animEffect>
                                    <p:set>
                                      <p:cBhvr>
                                        <p:cTn id="42" dur="1" fill="hold">
                                          <p:stCondLst>
                                            <p:cond delay="999"/>
                                          </p:stCondLst>
                                        </p:cTn>
                                        <p:tgtEl>
                                          <p:spTgt spid="16"/>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
                                        <p:tgtEl>
                                          <p:spTgt spid="31"/>
                                        </p:tgtEl>
                                      </p:cBhvr>
                                    </p:animEffect>
                                    <p:set>
                                      <p:cBhvr>
                                        <p:cTn id="45" dur="1" fill="hold">
                                          <p:stCondLst>
                                            <p:cond delay="999"/>
                                          </p:stCondLst>
                                        </p:cTn>
                                        <p:tgtEl>
                                          <p:spTgt spid="31"/>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1000"/>
                                        <p:tgtEl>
                                          <p:spTgt spid="32"/>
                                        </p:tgtEl>
                                      </p:cBhvr>
                                    </p:animEffect>
                                    <p:set>
                                      <p:cBhvr>
                                        <p:cTn id="48" dur="1" fill="hold">
                                          <p:stCondLst>
                                            <p:cond delay="999"/>
                                          </p:stCondLst>
                                        </p:cTn>
                                        <p:tgtEl>
                                          <p:spTgt spid="32"/>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1000"/>
                                        <p:tgtEl>
                                          <p:spTgt spid="40"/>
                                        </p:tgtEl>
                                      </p:cBhvr>
                                    </p:animEffect>
                                  </p:childTnLst>
                                </p:cTn>
                              </p:par>
                              <p:par>
                                <p:cTn id="55" presetID="10" presetClass="entr" presetSubtype="0" fill="hold" nodeType="withEffect">
                                  <p:stCondLst>
                                    <p:cond delay="0"/>
                                  </p:stCondLst>
                                  <p:childTnLst>
                                    <p:set>
                                      <p:cBhvr>
                                        <p:cTn id="56" dur="1" fill="hold">
                                          <p:stCondLst>
                                            <p:cond delay="0"/>
                                          </p:stCondLst>
                                        </p:cTn>
                                        <p:tgtEl>
                                          <p:spTgt spid="103428"/>
                                        </p:tgtEl>
                                        <p:attrNameLst>
                                          <p:attrName>style.visibility</p:attrName>
                                        </p:attrNameLst>
                                      </p:cBhvr>
                                      <p:to>
                                        <p:strVal val="visible"/>
                                      </p:to>
                                    </p:set>
                                    <p:animEffect transition="in" filter="fade">
                                      <p:cBhvr>
                                        <p:cTn id="57" dur="1000"/>
                                        <p:tgtEl>
                                          <p:spTgt spid="103428"/>
                                        </p:tgtEl>
                                      </p:cBhvr>
                                    </p:animEffect>
                                  </p:childTnLst>
                                </p:cTn>
                              </p:par>
                            </p:childTnLst>
                          </p:cTn>
                        </p:par>
                        <p:par>
                          <p:cTn id="58" fill="hold">
                            <p:stCondLst>
                              <p:cond delay="2000"/>
                            </p:stCondLst>
                            <p:childTnLst>
                              <p:par>
                                <p:cTn id="59" presetID="10" presetClass="entr" presetSubtype="0" fill="hold" nodeType="afterEffect">
                                  <p:stCondLst>
                                    <p:cond delay="0"/>
                                  </p:stCondLst>
                                  <p:childTnLst>
                                    <p:set>
                                      <p:cBhvr>
                                        <p:cTn id="60" dur="1" fill="hold">
                                          <p:stCondLst>
                                            <p:cond delay="0"/>
                                          </p:stCondLst>
                                        </p:cTn>
                                        <p:tgtEl>
                                          <p:spTgt spid="103426"/>
                                        </p:tgtEl>
                                        <p:attrNameLst>
                                          <p:attrName>style.visibility</p:attrName>
                                        </p:attrNameLst>
                                      </p:cBhvr>
                                      <p:to>
                                        <p:strVal val="visible"/>
                                      </p:to>
                                    </p:set>
                                    <p:animEffect transition="in" filter="fade">
                                      <p:cBhvr>
                                        <p:cTn id="61" dur="1000"/>
                                        <p:tgtEl>
                                          <p:spTgt spid="103426"/>
                                        </p:tgtEl>
                                      </p:cBhvr>
                                    </p:animEffect>
                                  </p:childTnLst>
                                </p:cTn>
                              </p:par>
                            </p:childTnLst>
                          </p:cTn>
                        </p:par>
                        <p:par>
                          <p:cTn id="62" fill="hold">
                            <p:stCondLst>
                              <p:cond delay="3000"/>
                            </p:stCondLst>
                            <p:childTnLst>
                              <p:par>
                                <p:cTn id="63" presetID="10" presetClass="entr" presetSubtype="0" fill="hold" nodeType="afterEffect">
                                  <p:stCondLst>
                                    <p:cond delay="0"/>
                                  </p:stCondLst>
                                  <p:childTnLst>
                                    <p:set>
                                      <p:cBhvr>
                                        <p:cTn id="64" dur="1" fill="hold">
                                          <p:stCondLst>
                                            <p:cond delay="0"/>
                                          </p:stCondLst>
                                        </p:cTn>
                                        <p:tgtEl>
                                          <p:spTgt spid="2050"/>
                                        </p:tgtEl>
                                        <p:attrNameLst>
                                          <p:attrName>style.visibility</p:attrName>
                                        </p:attrNameLst>
                                      </p:cBhvr>
                                      <p:to>
                                        <p:strVal val="visible"/>
                                      </p:to>
                                    </p:set>
                                    <p:animEffect transition="in" filter="fade">
                                      <p:cBhvr>
                                        <p:cTn id="65" dur="1000"/>
                                        <p:tgtEl>
                                          <p:spTgt spid="205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1000"/>
                                        <p:tgtEl>
                                          <p:spTgt spid="37"/>
                                        </p:tgtEl>
                                      </p:cBhvr>
                                    </p:animEffect>
                                    <p:set>
                                      <p:cBhvr>
                                        <p:cTn id="70" dur="1" fill="hold">
                                          <p:stCondLst>
                                            <p:cond delay="999"/>
                                          </p:stCondLst>
                                        </p:cTn>
                                        <p:tgtEl>
                                          <p:spTgt spid="37"/>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0"/>
                                        <p:tgtEl>
                                          <p:spTgt spid="40"/>
                                        </p:tgtEl>
                                      </p:cBhvr>
                                    </p:animEffect>
                                    <p:set>
                                      <p:cBhvr>
                                        <p:cTn id="73" dur="1" fill="hold">
                                          <p:stCondLst>
                                            <p:cond delay="999"/>
                                          </p:stCondLst>
                                        </p:cTn>
                                        <p:tgtEl>
                                          <p:spTgt spid="40"/>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1000"/>
                                        <p:tgtEl>
                                          <p:spTgt spid="2050"/>
                                        </p:tgtEl>
                                      </p:cBhvr>
                                    </p:animEffect>
                                    <p:set>
                                      <p:cBhvr>
                                        <p:cTn id="76" dur="1" fill="hold">
                                          <p:stCondLst>
                                            <p:cond delay="999"/>
                                          </p:stCondLst>
                                        </p:cTn>
                                        <p:tgtEl>
                                          <p:spTgt spid="2050"/>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1000"/>
                                        <p:tgtEl>
                                          <p:spTgt spid="103426"/>
                                        </p:tgtEl>
                                      </p:cBhvr>
                                    </p:animEffect>
                                    <p:set>
                                      <p:cBhvr>
                                        <p:cTn id="79" dur="1" fill="hold">
                                          <p:stCondLst>
                                            <p:cond delay="999"/>
                                          </p:stCondLst>
                                        </p:cTn>
                                        <p:tgtEl>
                                          <p:spTgt spid="103426"/>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1000"/>
                                        <p:tgtEl>
                                          <p:spTgt spid="103428"/>
                                        </p:tgtEl>
                                      </p:cBhvr>
                                    </p:animEffect>
                                    <p:set>
                                      <p:cBhvr>
                                        <p:cTn id="82" dur="1" fill="hold">
                                          <p:stCondLst>
                                            <p:cond delay="999"/>
                                          </p:stCondLst>
                                        </p:cTn>
                                        <p:tgtEl>
                                          <p:spTgt spid="103428"/>
                                        </p:tgtEl>
                                        <p:attrNameLst>
                                          <p:attrName>style.visibility</p:attrName>
                                        </p:attrNameLst>
                                      </p:cBhvr>
                                      <p:to>
                                        <p:strVal val="hidden"/>
                                      </p:to>
                                    </p:set>
                                  </p:childTnLst>
                                </p:cTn>
                              </p:par>
                            </p:childTnLst>
                          </p:cTn>
                        </p:par>
                        <p:par>
                          <p:cTn id="83" fill="hold">
                            <p:stCondLst>
                              <p:cond delay="1000"/>
                            </p:stCondLst>
                            <p:childTnLst>
                              <p:par>
                                <p:cTn id="84" presetID="22" presetClass="entr" presetSubtype="8" fill="hold" nodeType="after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wipe(left)">
                                      <p:cBhvr>
                                        <p:cTn id="86" dur="1000"/>
                                        <p:tgtEl>
                                          <p:spTgt spid="36"/>
                                        </p:tgtEl>
                                      </p:cBhvr>
                                    </p:animEffect>
                                  </p:childTnLst>
                                </p:cTn>
                              </p:par>
                              <p:par>
                                <p:cTn id="87" presetID="22" presetClass="exit" presetSubtype="8" fill="hold" nodeType="withEffect">
                                  <p:stCondLst>
                                    <p:cond delay="500"/>
                                  </p:stCondLst>
                                  <p:childTnLst>
                                    <p:animEffect transition="out" filter="wipe(left)">
                                      <p:cBhvr>
                                        <p:cTn id="88" dur="1000"/>
                                        <p:tgtEl>
                                          <p:spTgt spid="41"/>
                                        </p:tgtEl>
                                      </p:cBhvr>
                                    </p:animEffect>
                                    <p:set>
                                      <p:cBhvr>
                                        <p:cTn id="89" dur="1" fill="hold">
                                          <p:stCondLst>
                                            <p:cond delay="9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37" grpId="0" animBg="1"/>
      <p:bldP spid="37" grpId="1" animBg="1"/>
      <p:bldP spid="40" grpId="0" animBg="1"/>
      <p:bldP spid="40" grpId="1" animBg="1"/>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923330"/>
          </a:xfrm>
          <a:prstGeom prst="rect">
            <a:avLst/>
          </a:prstGeom>
        </p:spPr>
        <p:txBody>
          <a:bodyPr wrap="square">
            <a:spAutoFit/>
          </a:bodyPr>
          <a:lstStyle/>
          <a:p>
            <a:r>
              <a:rPr lang="en-US" dirty="0" smtClean="0">
                <a:hlinkClick r:id="rId2"/>
              </a:rPr>
              <a:t>https://www.jstor.org/stable/2198101?seq=1#page_scan_tab_contents</a:t>
            </a:r>
            <a:endParaRPr lang="en-US" dirty="0" smtClean="0"/>
          </a:p>
          <a:p>
            <a:endParaRPr lang="en-US" dirty="0" smtClean="0"/>
          </a:p>
          <a:p>
            <a:endParaRPr lang="en-US" dirty="0"/>
          </a:p>
        </p:txBody>
      </p:sp>
      <p:sp>
        <p:nvSpPr>
          <p:cNvPr id="1026" name="AutoShape 2" descr="Page [342] of Development of the Cotton Industry by the Five Civilized Tribes in Indian Territory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3"/>
          <a:srcRect l="13104" t="17188" r="45608" b="9375"/>
          <a:stretch>
            <a:fillRect/>
          </a:stretch>
        </p:blipFill>
        <p:spPr bwMode="auto">
          <a:xfrm>
            <a:off x="838200" y="457200"/>
            <a:ext cx="6553200" cy="64008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noChangeAspect="1"/>
          </p:cNvGrpSpPr>
          <p:nvPr/>
        </p:nvGrpSpPr>
        <p:grpSpPr>
          <a:xfrm>
            <a:off x="609600" y="1295400"/>
            <a:ext cx="1849354" cy="2681974"/>
            <a:chOff x="6553200" y="1295400"/>
            <a:chExt cx="2441448" cy="3540641"/>
          </a:xfrm>
        </p:grpSpPr>
        <p:pic>
          <p:nvPicPr>
            <p:cNvPr id="5" name="Picture 2" descr="Major ridge.jpg"/>
            <p:cNvPicPr>
              <a:picLocks noChangeAspect="1" noChangeArrowheads="1"/>
            </p:cNvPicPr>
            <p:nvPr/>
          </p:nvPicPr>
          <p:blipFill>
            <a:blip r:embed="rId2"/>
            <a:srcRect l="7273" r="5455" b="5645"/>
            <a:stretch>
              <a:fillRect/>
            </a:stretch>
          </p:blipFill>
          <p:spPr bwMode="auto">
            <a:xfrm>
              <a:off x="6553200" y="1295400"/>
              <a:ext cx="2438400" cy="2971800"/>
            </a:xfrm>
            <a:prstGeom prst="rect">
              <a:avLst/>
            </a:prstGeom>
            <a:noFill/>
          </p:spPr>
        </p:pic>
        <p:sp>
          <p:nvSpPr>
            <p:cNvPr id="6" name="TextBox 5"/>
            <p:cNvSpPr txBox="1"/>
            <p:nvPr/>
          </p:nvSpPr>
          <p:spPr>
            <a:xfrm>
              <a:off x="6553200" y="4267200"/>
              <a:ext cx="2441448" cy="568841"/>
            </a:xfrm>
            <a:prstGeom prst="rect">
              <a:avLst/>
            </a:prstGeom>
            <a:solidFill>
              <a:schemeClr val="bg1"/>
            </a:solidFill>
          </p:spPr>
          <p:txBody>
            <a:bodyPr wrap="square" rtlCol="0">
              <a:spAutoFit/>
            </a:bodyPr>
            <a:lstStyle/>
            <a:p>
              <a:pPr algn="ctr"/>
              <a:r>
                <a:rPr lang="en-US" sz="2200" b="1" dirty="0" smtClean="0"/>
                <a:t>MAJOR RIDGE</a:t>
              </a:r>
              <a:endParaRPr lang="en-US" sz="2200" b="1" dirty="0"/>
            </a:p>
          </p:txBody>
        </p:sp>
      </p:grpSp>
      <p:sp>
        <p:nvSpPr>
          <p:cNvPr id="4" name="Rectangle 3"/>
          <p:cNvSpPr/>
          <p:nvPr/>
        </p:nvSpPr>
        <p:spPr>
          <a:xfrm>
            <a:off x="-27432" y="1051560"/>
            <a:ext cx="9067800" cy="646331"/>
          </a:xfrm>
          <a:prstGeom prst="rect">
            <a:avLst/>
          </a:prstGeom>
        </p:spPr>
        <p:txBody>
          <a:bodyPr wrap="square">
            <a:spAutoFit/>
          </a:bodyPr>
          <a:lstStyle/>
          <a:p>
            <a:pPr marL="914400"/>
            <a:r>
              <a:rPr lang="en-US" sz="3600" b="1" dirty="0" smtClean="0">
                <a:solidFill>
                  <a:srgbClr val="00B05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plantation slavery practices </a:t>
            </a:r>
          </a:p>
        </p:txBody>
      </p:sp>
      <p:sp useBgFill="1">
        <p:nvSpPr>
          <p:cNvPr id="11" name="Rectangle 10"/>
          <p:cNvSpPr/>
          <p:nvPr/>
        </p:nvSpPr>
        <p:spPr>
          <a:xfrm>
            <a:off x="3124200" y="1600200"/>
            <a:ext cx="6019800" cy="1384995"/>
          </a:xfrm>
          <a:prstGeom prst="rect">
            <a:avLst/>
          </a:prstGeom>
        </p:spPr>
        <p:txBody>
          <a:bodyPr wrap="square">
            <a:spAutoFit/>
          </a:bodyPr>
          <a:lstStyle/>
          <a:p>
            <a:pPr>
              <a:buFontTx/>
              <a:buChar char="-"/>
            </a:pPr>
            <a:r>
              <a:rPr lang="en-US" sz="2800" dirty="0" smtClean="0"/>
              <a:t> favors American acculturation</a:t>
            </a:r>
          </a:p>
          <a:p>
            <a:pPr>
              <a:buFontTx/>
              <a:buChar char="-"/>
            </a:pPr>
            <a:r>
              <a:rPr lang="en-US" sz="2800" dirty="0" smtClean="0"/>
              <a:t> invites Moravians to open school</a:t>
            </a:r>
          </a:p>
          <a:p>
            <a:r>
              <a:rPr lang="en-US" sz="2800" dirty="0" smtClean="0"/>
              <a:t>- becomes a homesteader</a:t>
            </a:r>
            <a:endParaRPr lang="en-US" sz="2800" dirty="0"/>
          </a:p>
        </p:txBody>
      </p:sp>
      <p:sp useBgFill="1">
        <p:nvSpPr>
          <p:cNvPr id="13" name="Rectangle 12"/>
          <p:cNvSpPr/>
          <p:nvPr/>
        </p:nvSpPr>
        <p:spPr>
          <a:xfrm>
            <a:off x="3962400" y="5370493"/>
            <a:ext cx="5181600" cy="954107"/>
          </a:xfrm>
          <a:prstGeom prst="rect">
            <a:avLst/>
          </a:prstGeom>
        </p:spPr>
        <p:txBody>
          <a:bodyPr wrap="square">
            <a:spAutoFit/>
          </a:bodyPr>
          <a:lstStyle/>
          <a:p>
            <a:pPr>
              <a:buFontTx/>
              <a:buChar char="-"/>
            </a:pPr>
            <a:r>
              <a:rPr lang="en-US" sz="2800" dirty="0" smtClean="0">
                <a:solidFill>
                  <a:srgbClr val="00B050"/>
                </a:solidFill>
                <a:effectLst>
                  <a:outerShdw dist="38100" dir="7200000" algn="ctr" rotWithShape="0">
                    <a:schemeClr val="tx1"/>
                  </a:outerShdw>
                </a:effectLst>
              </a:rPr>
              <a:t> Ridge buys 30 African slaves for  </a:t>
            </a:r>
          </a:p>
          <a:p>
            <a:r>
              <a:rPr lang="en-US" sz="2800" dirty="0" smtClean="0">
                <a:solidFill>
                  <a:srgbClr val="00B050"/>
                </a:solidFill>
                <a:effectLst>
                  <a:outerShdw dist="38100" dir="7200000" algn="ctr" rotWithShape="0">
                    <a:schemeClr val="tx1"/>
                  </a:outerShdw>
                </a:effectLst>
              </a:rPr>
              <a:t>   plantation work</a:t>
            </a:r>
            <a:endParaRPr lang="en-US" sz="2800" dirty="0">
              <a:solidFill>
                <a:srgbClr val="00B050"/>
              </a:solidFill>
              <a:effectLst>
                <a:outerShdw dist="38100" dir="7200000" algn="ctr" rotWithShape="0">
                  <a:schemeClr val="tx1"/>
                </a:outerShdw>
              </a:effectLst>
            </a:endParaRPr>
          </a:p>
        </p:txBody>
      </p:sp>
      <p:sp useBgFill="1">
        <p:nvSpPr>
          <p:cNvPr id="14" name="Rectangle 13"/>
          <p:cNvSpPr/>
          <p:nvPr/>
        </p:nvSpPr>
        <p:spPr>
          <a:xfrm>
            <a:off x="3124200" y="2990088"/>
            <a:ext cx="6019800" cy="523220"/>
          </a:xfrm>
          <a:prstGeom prst="rect">
            <a:avLst/>
          </a:prstGeom>
        </p:spPr>
        <p:txBody>
          <a:bodyPr wrap="square">
            <a:spAutoFit/>
          </a:bodyPr>
          <a:lstStyle/>
          <a:p>
            <a:pPr>
              <a:buFontTx/>
              <a:buChar char="-"/>
            </a:pPr>
            <a:r>
              <a:rPr lang="en-US" sz="2800" dirty="0" smtClean="0">
                <a:solidFill>
                  <a:srgbClr val="00B050"/>
                </a:solidFill>
                <a:effectLst>
                  <a:outerShdw dist="38100" dir="7200000" algn="ctr" rotWithShape="0">
                    <a:schemeClr val="tx1"/>
                  </a:outerShdw>
                </a:effectLst>
              </a:rPr>
              <a:t> plantation house &amp; 300 cleared acres</a:t>
            </a:r>
            <a:endParaRPr lang="en-US" sz="2800" dirty="0">
              <a:solidFill>
                <a:srgbClr val="00B050"/>
              </a:solidFill>
              <a:effectLst>
                <a:outerShdw dist="38100" dir="7200000" algn="ctr" rotWithShape="0">
                  <a:schemeClr val="tx1"/>
                </a:outerShdw>
              </a:effectLst>
            </a:endParaRPr>
          </a:p>
        </p:txBody>
      </p:sp>
      <p:sp useBgFill="1">
        <p:nvSpPr>
          <p:cNvPr id="15" name="Rectangle 14"/>
          <p:cNvSpPr/>
          <p:nvPr/>
        </p:nvSpPr>
        <p:spPr>
          <a:xfrm>
            <a:off x="3962400" y="4456093"/>
            <a:ext cx="5181600" cy="954107"/>
          </a:xfrm>
          <a:prstGeom prst="rect">
            <a:avLst/>
          </a:prstGeom>
        </p:spPr>
        <p:txBody>
          <a:bodyPr wrap="square">
            <a:spAutoFit/>
          </a:bodyPr>
          <a:lstStyle/>
          <a:p>
            <a:pPr>
              <a:buFontTx/>
              <a:buChar char="-"/>
            </a:pPr>
            <a:r>
              <a:rPr lang="en-US" sz="2800" dirty="0" smtClean="0">
                <a:solidFill>
                  <a:srgbClr val="00B050"/>
                </a:solidFill>
                <a:effectLst>
                  <a:outerShdw dist="38100" dir="7200000" algn="ctr" rotWithShape="0">
                    <a:schemeClr val="tx1"/>
                  </a:outerShdw>
                </a:effectLst>
              </a:rPr>
              <a:t> cash crops are corn, tobacco, </a:t>
            </a:r>
          </a:p>
          <a:p>
            <a:r>
              <a:rPr lang="en-US" sz="2800" dirty="0" smtClean="0">
                <a:solidFill>
                  <a:srgbClr val="00B050"/>
                </a:solidFill>
                <a:effectLst>
                  <a:outerShdw dist="38100" dir="7200000" algn="ctr" rotWithShape="0">
                    <a:schemeClr val="tx1"/>
                  </a:outerShdw>
                </a:effectLst>
              </a:rPr>
              <a:t>   and cotton</a:t>
            </a:r>
            <a:endParaRPr lang="en-US" sz="2800" dirty="0">
              <a:solidFill>
                <a:srgbClr val="00B050"/>
              </a:solidFill>
              <a:effectLst>
                <a:outerShdw dist="38100" dir="7200000" algn="ctr" rotWithShape="0">
                  <a:schemeClr val="tx1"/>
                </a:outerShdw>
              </a:effectLst>
            </a:endParaRPr>
          </a:p>
        </p:txBody>
      </p:sp>
      <p:grpSp>
        <p:nvGrpSpPr>
          <p:cNvPr id="7" name="Group 22"/>
          <p:cNvGrpSpPr/>
          <p:nvPr/>
        </p:nvGrpSpPr>
        <p:grpSpPr>
          <a:xfrm>
            <a:off x="5029200" y="5181600"/>
            <a:ext cx="6477000" cy="830997"/>
            <a:chOff x="5105400" y="4267200"/>
            <a:chExt cx="6477000" cy="830997"/>
          </a:xfrm>
        </p:grpSpPr>
        <p:cxnSp>
          <p:nvCxnSpPr>
            <p:cNvPr id="18" name="Straight Connector 17"/>
            <p:cNvCxnSpPr/>
            <p:nvPr/>
          </p:nvCxnSpPr>
          <p:spPr>
            <a:xfrm>
              <a:off x="5105400" y="4953000"/>
              <a:ext cx="3200400" cy="1588"/>
            </a:xfrm>
            <a:prstGeom prst="line">
              <a:avLst/>
            </a:prstGeom>
            <a:ln w="508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useBgFill="1">
          <p:nvSpPr>
            <p:cNvPr id="22" name="TextBox 21"/>
            <p:cNvSpPr txBox="1"/>
            <p:nvPr/>
          </p:nvSpPr>
          <p:spPr>
            <a:xfrm>
              <a:off x="8321040" y="4267200"/>
              <a:ext cx="3261360" cy="830997"/>
            </a:xfrm>
            <a:prstGeom prst="rect">
              <a:avLst/>
            </a:prstGeom>
          </p:spPr>
          <p:txBody>
            <a:bodyPr wrap="square" rtlCol="0">
              <a:spAutoFit/>
            </a:bodyPr>
            <a:lstStyle/>
            <a:p>
              <a:r>
                <a:rPr lang="en-US" sz="4800" dirty="0" smtClean="0">
                  <a:solidFill>
                    <a:srgbClr val="FF0000"/>
                  </a:solidFill>
                  <a:effectLst>
                    <a:outerShdw dist="50800" dir="6000000" algn="ctr" rotWithShape="0">
                      <a:schemeClr val="tx1"/>
                    </a:outerShdw>
                  </a:effectLst>
                </a:rPr>
                <a:t>? </a:t>
              </a:r>
              <a:endParaRPr lang="en-US" sz="4800" dirty="0">
                <a:solidFill>
                  <a:srgbClr val="FF0000"/>
                </a:solidFill>
                <a:effectLst>
                  <a:outerShdw dist="50800" dir="6000000" algn="ctr" rotWithShape="0">
                    <a:schemeClr val="tx1"/>
                  </a:outerShdw>
                </a:effectLst>
              </a:endParaRPr>
            </a:p>
          </p:txBody>
        </p:sp>
      </p:grpSp>
      <p:sp useBgFill="1">
        <p:nvSpPr>
          <p:cNvPr id="12" name="Rectangle 11"/>
          <p:cNvSpPr/>
          <p:nvPr/>
        </p:nvSpPr>
        <p:spPr>
          <a:xfrm>
            <a:off x="3124201" y="3505200"/>
            <a:ext cx="6019800" cy="954107"/>
          </a:xfrm>
          <a:prstGeom prst="rect">
            <a:avLst/>
          </a:prstGeom>
        </p:spPr>
        <p:txBody>
          <a:bodyPr wrap="square">
            <a:spAutoFit/>
          </a:bodyPr>
          <a:lstStyle/>
          <a:p>
            <a:pPr>
              <a:buFontTx/>
              <a:buChar char="-"/>
            </a:pPr>
            <a:r>
              <a:rPr lang="en-US" sz="2800" dirty="0" smtClean="0">
                <a:solidFill>
                  <a:srgbClr val="00B050"/>
                </a:solidFill>
                <a:effectLst>
                  <a:outerShdw dist="38100" dir="7200000" algn="ctr" rotWithShape="0">
                    <a:schemeClr val="tx1"/>
                  </a:outerShdw>
                </a:effectLst>
              </a:rPr>
              <a:t> Federal Indian agent provides farm</a:t>
            </a:r>
          </a:p>
          <a:p>
            <a:r>
              <a:rPr lang="en-US" sz="2800" dirty="0" smtClean="0">
                <a:solidFill>
                  <a:srgbClr val="00B050"/>
                </a:solidFill>
                <a:effectLst>
                  <a:outerShdw dist="38100" dir="7200000" algn="ctr" rotWithShape="0">
                    <a:schemeClr val="tx1"/>
                  </a:outerShdw>
                </a:effectLst>
              </a:rPr>
              <a:t>            </a:t>
            </a:r>
            <a:r>
              <a:rPr lang="en-US" sz="2800" dirty="0" err="1" smtClean="0">
                <a:solidFill>
                  <a:srgbClr val="00B050"/>
                </a:solidFill>
                <a:effectLst>
                  <a:outerShdw dist="38100" dir="7200000" algn="ctr" rotWithShape="0">
                    <a:schemeClr val="tx1"/>
                  </a:outerShdw>
                </a:effectLst>
              </a:rPr>
              <a:t>equip’t</a:t>
            </a:r>
            <a:r>
              <a:rPr lang="en-US" sz="2800" dirty="0" smtClean="0">
                <a:solidFill>
                  <a:srgbClr val="00B050"/>
                </a:solidFill>
                <a:effectLst>
                  <a:outerShdw dist="38100" dir="7200000" algn="ctr" rotWithShape="0">
                    <a:schemeClr val="tx1"/>
                  </a:outerShdw>
                </a:effectLst>
              </a:rPr>
              <a:t>, spinning wheel &amp; loom</a:t>
            </a:r>
            <a:endParaRPr lang="en-US" sz="2800" dirty="0">
              <a:solidFill>
                <a:srgbClr val="00B050"/>
              </a:solidFill>
              <a:effectLst>
                <a:outerShdw dist="38100" dir="7200000" algn="ctr" rotWithShape="0">
                  <a:schemeClr val="tx1"/>
                </a:outerShdw>
              </a:effectLst>
            </a:endParaRPr>
          </a:p>
        </p:txBody>
      </p:sp>
      <p:pic>
        <p:nvPicPr>
          <p:cNvPr id="63490" name="Picture 2" descr="Image result for inside major ridge plantation"/>
          <p:cNvPicPr>
            <a:picLocks noChangeAspect="1" noChangeArrowheads="1"/>
          </p:cNvPicPr>
          <p:nvPr/>
        </p:nvPicPr>
        <p:blipFill>
          <a:blip r:embed="rId3" cstate="print"/>
          <a:srcRect l="17377" t="1529" b="4715"/>
          <a:stretch>
            <a:fillRect/>
          </a:stretch>
        </p:blipFill>
        <p:spPr bwMode="auto">
          <a:xfrm>
            <a:off x="0" y="4191000"/>
            <a:ext cx="3939542" cy="2667001"/>
          </a:xfrm>
          <a:prstGeom prst="rect">
            <a:avLst/>
          </a:prstGeom>
          <a:noFill/>
        </p:spPr>
      </p:pic>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useBgFill="1">
        <p:nvSpPr>
          <p:cNvPr id="19" name="TextBox 18"/>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bg/>
                                          </p:spTgt>
                                        </p:tgtEl>
                                        <p:attrNameLst>
                                          <p:attrName>style.visibility</p:attrName>
                                        </p:attrNameLst>
                                      </p:cBhvr>
                                      <p:to>
                                        <p:strVal val="visible"/>
                                      </p:to>
                                    </p:set>
                                    <p:animEffect transition="in" filter="fade">
                                      <p:cBhvr>
                                        <p:cTn id="12" dur="1000"/>
                                        <p:tgtEl>
                                          <p:spTgt spid="11">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10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fade">
                                      <p:cBhvr>
                                        <p:cTn id="20" dur="1000"/>
                                        <p:tgtEl>
                                          <p:spTgt spid="1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fade">
                                      <p:cBhvr>
                                        <p:cTn id="25" dur="1000"/>
                                        <p:tgtEl>
                                          <p:spTgt spid="1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63490"/>
                                        </p:tgtEl>
                                        <p:attrNameLst>
                                          <p:attrName>style.visibility</p:attrName>
                                        </p:attrNameLst>
                                      </p:cBhvr>
                                      <p:to>
                                        <p:strVal val="visible"/>
                                      </p:to>
                                    </p:set>
                                    <p:animEffect transition="in" filter="fade">
                                      <p:cBhvr>
                                        <p:cTn id="33" dur="1000"/>
                                        <p:tgtEl>
                                          <p:spTgt spid="6349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left)">
                                      <p:cBhvr>
                                        <p:cTn id="53" dur="10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1000"/>
                                        <p:tgtEl>
                                          <p:spTgt spid="11">
                                            <p:txEl>
                                              <p:pRg st="0" end="0"/>
                                            </p:txEl>
                                          </p:spTgt>
                                        </p:tgtEl>
                                      </p:cBhvr>
                                    </p:animEffect>
                                    <p:set>
                                      <p:cBhvr>
                                        <p:cTn id="58" dur="1" fill="hold">
                                          <p:stCondLst>
                                            <p:cond delay="999"/>
                                          </p:stCondLst>
                                        </p:cTn>
                                        <p:tgtEl>
                                          <p:spTgt spid="11">
                                            <p:txEl>
                                              <p:pRg st="0" end="0"/>
                                            </p:txEl>
                                          </p:spTgt>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1000"/>
                                        <p:tgtEl>
                                          <p:spTgt spid="11">
                                            <p:txEl>
                                              <p:pRg st="1" end="1"/>
                                            </p:txEl>
                                          </p:spTgt>
                                        </p:tgtEl>
                                      </p:cBhvr>
                                    </p:animEffect>
                                    <p:set>
                                      <p:cBhvr>
                                        <p:cTn id="61" dur="1" fill="hold">
                                          <p:stCondLst>
                                            <p:cond delay="999"/>
                                          </p:stCondLst>
                                        </p:cTn>
                                        <p:tgtEl>
                                          <p:spTgt spid="11">
                                            <p:txEl>
                                              <p:pRg st="1" end="1"/>
                                            </p:txEl>
                                          </p:spTgt>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000"/>
                                        <p:tgtEl>
                                          <p:spTgt spid="11">
                                            <p:txEl>
                                              <p:pRg st="2" end="2"/>
                                            </p:txEl>
                                          </p:spTgt>
                                        </p:tgtEl>
                                      </p:cBhvr>
                                    </p:animEffect>
                                    <p:set>
                                      <p:cBhvr>
                                        <p:cTn id="64" dur="1" fill="hold">
                                          <p:stCondLst>
                                            <p:cond delay="999"/>
                                          </p:stCondLst>
                                        </p:cTn>
                                        <p:tgtEl>
                                          <p:spTgt spid="11">
                                            <p:txEl>
                                              <p:pRg st="2" end="2"/>
                                            </p:txEl>
                                          </p:spTgt>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11">
                                            <p:bg/>
                                          </p:spTgt>
                                        </p:tgtEl>
                                      </p:cBhvr>
                                    </p:animEffect>
                                    <p:set>
                                      <p:cBhvr>
                                        <p:cTn id="67" dur="1" fill="hold">
                                          <p:stCondLst>
                                            <p:cond delay="999"/>
                                          </p:stCondLst>
                                        </p:cTn>
                                        <p:tgtEl>
                                          <p:spTgt spid="11">
                                            <p:bg/>
                                          </p:spTgt>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000"/>
                                        <p:tgtEl>
                                          <p:spTgt spid="14"/>
                                        </p:tgtEl>
                                      </p:cBhvr>
                                    </p:animEffect>
                                    <p:set>
                                      <p:cBhvr>
                                        <p:cTn id="70" dur="1" fill="hold">
                                          <p:stCondLst>
                                            <p:cond delay="999"/>
                                          </p:stCondLst>
                                        </p:cTn>
                                        <p:tgtEl>
                                          <p:spTgt spid="14"/>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0"/>
                                        <p:tgtEl>
                                          <p:spTgt spid="12"/>
                                        </p:tgtEl>
                                      </p:cBhvr>
                                    </p:animEffect>
                                    <p:set>
                                      <p:cBhvr>
                                        <p:cTn id="73" dur="1" fill="hold">
                                          <p:stCondLst>
                                            <p:cond delay="999"/>
                                          </p:stCondLst>
                                        </p:cTn>
                                        <p:tgtEl>
                                          <p:spTgt spid="12"/>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13"/>
                                        </p:tgtEl>
                                      </p:cBhvr>
                                    </p:animEffect>
                                    <p:set>
                                      <p:cBhvr>
                                        <p:cTn id="76" dur="1" fill="hold">
                                          <p:stCondLst>
                                            <p:cond delay="999"/>
                                          </p:stCondLst>
                                        </p:cTn>
                                        <p:tgtEl>
                                          <p:spTgt spid="13"/>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15"/>
                                        </p:tgtEl>
                                      </p:cBhvr>
                                    </p:animEffect>
                                    <p:set>
                                      <p:cBhvr>
                                        <p:cTn id="79" dur="1" fill="hold">
                                          <p:stCondLst>
                                            <p:cond delay="999"/>
                                          </p:stCondLst>
                                        </p:cTn>
                                        <p:tgtEl>
                                          <p:spTgt spid="15"/>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1000"/>
                                        <p:tgtEl>
                                          <p:spTgt spid="2"/>
                                        </p:tgtEl>
                                      </p:cBhvr>
                                    </p:animEffect>
                                    <p:set>
                                      <p:cBhvr>
                                        <p:cTn id="82" dur="1" fill="hold">
                                          <p:stCondLst>
                                            <p:cond delay="9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1000"/>
                                        <p:tgtEl>
                                          <p:spTgt spid="63490"/>
                                        </p:tgtEl>
                                      </p:cBhvr>
                                    </p:animEffect>
                                    <p:set>
                                      <p:cBhvr>
                                        <p:cTn id="85" dur="1" fill="hold">
                                          <p:stCondLst>
                                            <p:cond delay="999"/>
                                          </p:stCondLst>
                                        </p:cTn>
                                        <p:tgtEl>
                                          <p:spTgt spid="63490"/>
                                        </p:tgtEl>
                                        <p:attrNameLst>
                                          <p:attrName>style.visibility</p:attrName>
                                        </p:attrNameLst>
                                      </p:cBhvr>
                                      <p:to>
                                        <p:strVal val="hidden"/>
                                      </p:to>
                                    </p:set>
                                  </p:childTnLst>
                                </p:cTn>
                              </p:par>
                              <p:par>
                                <p:cTn id="86" presetID="64" presetClass="path" presetSubtype="0" accel="50000" decel="50000" fill="hold" nodeType="withEffect">
                                  <p:stCondLst>
                                    <p:cond delay="0"/>
                                  </p:stCondLst>
                                  <p:childTnLst>
                                    <p:animMotion origin="layout" path="M 3.33333E-6 -2.22222E-6 L -0.22084 -0.60486 " pathEditMode="relative" rAng="0" ptsTypes="AA">
                                      <p:cBhvr>
                                        <p:cTn id="87" dur="1000" fill="hold"/>
                                        <p:tgtEl>
                                          <p:spTgt spid="7"/>
                                        </p:tgtEl>
                                        <p:attrNameLst>
                                          <p:attrName>ppt_x</p:attrName>
                                          <p:attrName>ppt_y</p:attrName>
                                        </p:attrNameLst>
                                      </p:cBhvr>
                                      <p:rCtr x="-110" y="-3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animBg="1"/>
      <p:bldP spid="11" grpId="1" build="allAtOnce" animBg="1"/>
      <p:bldP spid="13" grpId="0" animBg="1"/>
      <p:bldP spid="13" grpId="1" animBg="1"/>
      <p:bldP spid="14" grpId="0" animBg="1"/>
      <p:bldP spid="14" grpId="1" animBg="1"/>
      <p:bldP spid="15" grpId="0" animBg="1"/>
      <p:bldP spid="15" grpId="1" animBg="1"/>
      <p:bldP spid="12" grpId="0" animBg="1"/>
      <p:bldP spid="12"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13714</TotalTime>
  <Words>9785</Words>
  <Application>Microsoft Office PowerPoint</Application>
  <PresentationFormat>On-screen Show (4:3)</PresentationFormat>
  <Paragraphs>2954</Paragraphs>
  <Slides>190</Slides>
  <Notes>31</Notes>
  <HiddenSlides>72</HiddenSlides>
  <MMClips>3</MMClips>
  <ScaleCrop>false</ScaleCrop>
  <HeadingPairs>
    <vt:vector size="4" baseType="variant">
      <vt:variant>
        <vt:lpstr>Theme</vt:lpstr>
      </vt:variant>
      <vt:variant>
        <vt:i4>1</vt:i4>
      </vt:variant>
      <vt:variant>
        <vt:lpstr>Slide Titles</vt:lpstr>
      </vt:variant>
      <vt:variant>
        <vt:i4>190</vt:i4>
      </vt:variant>
    </vt:vector>
  </HeadingPairs>
  <TitlesOfParts>
    <vt:vector size="19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Sandra</dc:creator>
  <cp:lastModifiedBy>Sandra</cp:lastModifiedBy>
  <cp:revision>1172</cp:revision>
  <dcterms:created xsi:type="dcterms:W3CDTF">2017-07-29T00:23:00Z</dcterms:created>
  <dcterms:modified xsi:type="dcterms:W3CDTF">2019-01-16T21:16:20Z</dcterms:modified>
</cp:coreProperties>
</file>